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2" r:id="rId20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75"/>
    <p:restoredTop sz="83853"/>
  </p:normalViewPr>
  <p:slideViewPr>
    <p:cSldViewPr snapToGrid="0" snapToObjects="1">
      <p:cViewPr varScale="1">
        <p:scale>
          <a:sx n="97" d="100"/>
          <a:sy n="97" d="100"/>
        </p:scale>
        <p:origin x="352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264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OverlayFS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4.7</c:v>
                </c:pt>
                <c:pt idx="1">
                  <c:v>23.4</c:v>
                </c:pt>
                <c:pt idx="2">
                  <c:v>51.3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8D-A844-87C9-7280C4D3B0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TranslayFS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2.9999999999999997E-4</c:v>
                </c:pt>
                <c:pt idx="1">
                  <c:v>2.9999999999999997E-4</c:v>
                </c:pt>
                <c:pt idx="2">
                  <c:v>2.9999999999999997E-4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8D-A844-87C9-7280C4D3B0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4949552"/>
        <c:axId val="1384957200"/>
      </c:barChart>
      <c:catAx>
        <c:axId val="138494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384957200"/>
        <c:crosses val="autoZero"/>
        <c:auto val="1"/>
        <c:lblAlgn val="ctr"/>
        <c:lblOffset val="100"/>
        <c:noMultiLvlLbl val="0"/>
      </c:catAx>
      <c:valAx>
        <c:axId val="138495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38494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TranslayFS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336.5</c:v>
                </c:pt>
                <c:pt idx="1">
                  <c:v>336.1</c:v>
                </c:pt>
                <c:pt idx="2">
                  <c:v>339.2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E-C44D-96F4-F754BC4012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84860816"/>
        <c:axId val="1184600912"/>
      </c:barChart>
      <c:catAx>
        <c:axId val="118486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184600912"/>
        <c:crosses val="autoZero"/>
        <c:auto val="1"/>
        <c:lblAlgn val="ctr"/>
        <c:lblOffset val="100"/>
        <c:noMultiLvlLbl val="0"/>
      </c:catAx>
      <c:valAx>
        <c:axId val="11846009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(us)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18486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OverlayFS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240</c:v>
                </c:pt>
                <c:pt idx="1">
                  <c:v>241</c:v>
                </c:pt>
                <c:pt idx="2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FF-F541-84F6-E82D4A7CBF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TranslayFS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321</c:v>
                </c:pt>
                <c:pt idx="1">
                  <c:v>329</c:v>
                </c:pt>
                <c:pt idx="2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FF-F541-84F6-E82D4A7CBF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7145648"/>
        <c:axId val="974723008"/>
      </c:barChart>
      <c:catAx>
        <c:axId val="93714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74723008"/>
        <c:crosses val="autoZero"/>
        <c:auto val="1"/>
        <c:lblAlgn val="ctr"/>
        <c:lblOffset val="100"/>
        <c:noMultiLvlLbl val="0"/>
      </c:catAx>
      <c:valAx>
        <c:axId val="97472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3714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OverlayFS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245</c:v>
                </c:pt>
                <c:pt idx="1">
                  <c:v>241</c:v>
                </c:pt>
                <c:pt idx="2">
                  <c:v>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A-4B40-9077-4E60388F12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TranslayFS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252</c:v>
                </c:pt>
                <c:pt idx="1">
                  <c:v>249</c:v>
                </c:pt>
                <c:pt idx="2">
                  <c:v>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3A-4B40-9077-4E60388F1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2813888"/>
        <c:axId val="972715216"/>
      </c:barChart>
      <c:catAx>
        <c:axId val="97281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72715216"/>
        <c:crosses val="autoZero"/>
        <c:auto val="1"/>
        <c:lblAlgn val="ctr"/>
        <c:lblOffset val="100"/>
        <c:noMultiLvlLbl val="0"/>
      </c:catAx>
      <c:valAx>
        <c:axId val="9727152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7281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OverlayFS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 B</c:v>
                </c:pt>
                <c:pt idx="1">
                  <c:v>41 B</c:v>
                </c:pt>
                <c:pt idx="2">
                  <c:v>410 B</c:v>
                </c:pt>
                <c:pt idx="3">
                  <c:v>4096 B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0.55000000000000004</c:v>
                </c:pt>
                <c:pt idx="1">
                  <c:v>1.9</c:v>
                </c:pt>
                <c:pt idx="2">
                  <c:v>2.02</c:v>
                </c:pt>
                <c:pt idx="3">
                  <c:v>2.1800000000000002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B7-A341-8038-3CC21B73F5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TranslayFS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 B</c:v>
                </c:pt>
                <c:pt idx="1">
                  <c:v>41 B</c:v>
                </c:pt>
                <c:pt idx="2">
                  <c:v>410 B</c:v>
                </c:pt>
                <c:pt idx="3">
                  <c:v>4096 B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2.8000000000000001E-2</c:v>
                </c:pt>
                <c:pt idx="1">
                  <c:v>1.1499999999999999</c:v>
                </c:pt>
                <c:pt idx="2">
                  <c:v>9.08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B7-A341-8038-3CC21B73F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8456464"/>
        <c:axId val="948458112"/>
      </c:barChart>
      <c:catAx>
        <c:axId val="94845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48458112"/>
        <c:crosses val="autoZero"/>
        <c:auto val="1"/>
        <c:lblAlgn val="ctr"/>
        <c:lblOffset val="100"/>
        <c:noMultiLvlLbl val="0"/>
      </c:catAx>
      <c:valAx>
        <c:axId val="94845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</a:t>
                </a:r>
                <a:r>
                  <a:rPr lang="en-US" baseline="0" dirty="0"/>
                  <a:t> (MB/s)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4845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OverlayFS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51.5</c:v>
                </c:pt>
                <c:pt idx="1">
                  <c:v>50.6</c:v>
                </c:pt>
                <c:pt idx="2">
                  <c:v>50.5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1-F24E-A46F-ED3307B1B1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TranslayFS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71.099999999999994</c:v>
                </c:pt>
                <c:pt idx="1">
                  <c:v>68</c:v>
                </c:pt>
                <c:pt idx="2">
                  <c:v>68.2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1-F24E-A46F-ED3307B1B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7078352"/>
        <c:axId val="967163344"/>
      </c:barChart>
      <c:catAx>
        <c:axId val="96707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67163344"/>
        <c:crosses val="autoZero"/>
        <c:auto val="1"/>
        <c:lblAlgn val="ctr"/>
        <c:lblOffset val="100"/>
        <c:noMultiLvlLbl val="0"/>
      </c:catAx>
      <c:valAx>
        <c:axId val="96716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 (MB/s)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6707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OverlayFS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407.9</c:v>
                </c:pt>
                <c:pt idx="1">
                  <c:v>400</c:v>
                </c:pt>
                <c:pt idx="2">
                  <c:v>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6-7A4A-B04D-570D5C2ACB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TranslayFS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406.9</c:v>
                </c:pt>
                <c:pt idx="1">
                  <c:v>400</c:v>
                </c:pt>
                <c:pt idx="2">
                  <c:v>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6-7A4A-B04D-570D5C2AC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5531536"/>
        <c:axId val="967474192"/>
      </c:barChart>
      <c:catAx>
        <c:axId val="96553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67474192"/>
        <c:crosses val="autoZero"/>
        <c:auto val="1"/>
        <c:lblAlgn val="ctr"/>
        <c:lblOffset val="100"/>
        <c:noMultiLvlLbl val="0"/>
      </c:catAx>
      <c:valAx>
        <c:axId val="9674741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 (MB/s)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65531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OverlayFS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407.5</c:v>
                </c:pt>
                <c:pt idx="1">
                  <c:v>400</c:v>
                </c:pt>
                <c:pt idx="2">
                  <c:v>397.2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10-EF4C-AD69-0861630FE4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TranslayFS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 GB</c:v>
                </c:pt>
                <c:pt idx="1">
                  <c:v>5 GB</c:v>
                </c:pt>
                <c:pt idx="2">
                  <c:v>10 GB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405.9</c:v>
                </c:pt>
                <c:pt idx="1">
                  <c:v>392.3</c:v>
                </c:pt>
                <c:pt idx="2">
                  <c:v>382.2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10-EF4C-AD69-0861630FE4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6071680"/>
        <c:axId val="966068448"/>
      </c:barChart>
      <c:catAx>
        <c:axId val="96607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66068448"/>
        <c:crosses val="autoZero"/>
        <c:auto val="1"/>
        <c:lblAlgn val="ctr"/>
        <c:lblOffset val="100"/>
        <c:noMultiLvlLbl val="0"/>
      </c:catAx>
      <c:valAx>
        <c:axId val="9660684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 (MB/s)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66071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/>
              <a:t>Prevention of a DoS Attack with Copy-on-write in the Overlay Filesystem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This is joint work with my student.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dirty="0" err="1"/>
              <a:t>TranslayFS</a:t>
            </a:r>
            <a:r>
              <a:rPr lang="en-US" dirty="0"/>
              <a:t> writes data to a hole in a sparse file, it simply writes data to the file if a container modifies the entire block like block 1.</a:t>
            </a:r>
          </a:p>
          <a:p>
            <a:r>
              <a:rPr lang="en-US" dirty="0"/>
              <a:t>However, if a container modifies only part of a block like block 2 and 3, </a:t>
            </a:r>
            <a:r>
              <a:rPr lang="en-US" dirty="0" err="1"/>
              <a:t>TranslayFS</a:t>
            </a:r>
            <a:r>
              <a:rPr lang="en-US" dirty="0"/>
              <a:t> needs partial copy-on-write.</a:t>
            </a:r>
          </a:p>
          <a:p>
            <a:r>
              <a:rPr lang="en-US" dirty="0"/>
              <a:t>It first copies an unmodified part from a block in the lower layer to the sparse file.</a:t>
            </a:r>
          </a:p>
          <a:p>
            <a:r>
              <a:rPr lang="en-US" dirty="0"/>
              <a:t>When a container modifies the middle part like block 3, </a:t>
            </a:r>
            <a:r>
              <a:rPr lang="en-US" dirty="0" err="1"/>
              <a:t>TranslayFS</a:t>
            </a:r>
            <a:r>
              <a:rPr lang="en-US" dirty="0"/>
              <a:t> needs two copies.</a:t>
            </a:r>
          </a:p>
          <a:p>
            <a:r>
              <a:rPr lang="en-US" dirty="0"/>
              <a:t>This partial copy-on-write is performed only to the first and last blocks per file write at most.</a:t>
            </a:r>
          </a:p>
          <a:p>
            <a:r>
              <a:rPr lang="en-US" dirty="0"/>
              <a:t>The other intermediate blocks are never copied from the lower layer.</a:t>
            </a:r>
          </a:p>
          <a:p>
            <a:r>
              <a:rPr lang="en-US" dirty="0"/>
              <a:t>In addition, the partial copy-on-write copies less than 4095-byte data at a time unlike </a:t>
            </a:r>
            <a:r>
              <a:rPr lang="en-US" dirty="0" err="1"/>
              <a:t>OverlayFS</a:t>
            </a:r>
            <a:r>
              <a:rPr lang="en-US" dirty="0"/>
              <a:t>, which copies the entire file.</a:t>
            </a:r>
          </a:p>
          <a:p>
            <a:r>
              <a:rPr lang="en-US" dirty="0"/>
              <a:t>Therefore, it does not suspend a container for a long time.</a:t>
            </a:r>
          </a:p>
          <a:p>
            <a:r>
              <a:rPr lang="en-US" dirty="0"/>
              <a:t>Then, </a:t>
            </a:r>
            <a:r>
              <a:rPr lang="en-US" dirty="0" err="1"/>
              <a:t>TranslayFS</a:t>
            </a:r>
            <a:r>
              <a:rPr lang="en-US" dirty="0"/>
              <a:t> writes modified data to the rest of the block.</a:t>
            </a:r>
          </a:p>
          <a:p>
            <a:endParaRPr lang="en-US" dirty="0"/>
          </a:p>
          <a:p>
            <a:r>
              <a:rPr lang="en-US" dirty="0"/>
              <a:t>After that, it can write data to the block in the same manner as a normal file because the block is already copied 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159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 container reads data from a sparse file existing in the upper layer, </a:t>
            </a:r>
            <a:r>
              <a:rPr lang="en-US" dirty="0" err="1"/>
              <a:t>TranslayFS</a:t>
            </a:r>
            <a:r>
              <a:rPr lang="en-US" dirty="0"/>
              <a:t> reads data from both layers by the block.</a:t>
            </a:r>
          </a:p>
          <a:p>
            <a:r>
              <a:rPr lang="en-US" dirty="0"/>
              <a:t>First, it checks whether a block of the sparse file is a hole or not.</a:t>
            </a:r>
          </a:p>
          <a:p>
            <a:r>
              <a:rPr lang="en-US" dirty="0"/>
              <a:t>If the block is not a hole like block 1 to 3, it reads data from the block in the upper layer.</a:t>
            </a:r>
          </a:p>
          <a:p>
            <a:r>
              <a:rPr lang="en-US" dirty="0"/>
              <a:t>For a hole like block 4, it reads data from </a:t>
            </a:r>
            <a:r>
              <a:rPr lang="en-US"/>
              <a:t>the block </a:t>
            </a:r>
            <a:r>
              <a:rPr lang="en-US" dirty="0"/>
              <a:t>in the lower layer.</a:t>
            </a:r>
          </a:p>
          <a:p>
            <a:r>
              <a:rPr lang="en-US" dirty="0"/>
              <a:t>Since each block of a sparse file contains complete data, </a:t>
            </a:r>
            <a:r>
              <a:rPr lang="en-US" dirty="0" err="1"/>
              <a:t>TranslayFS</a:t>
            </a:r>
            <a:r>
              <a:rPr lang="en-US" dirty="0"/>
              <a:t> does not need to merge the data of two blocks in both layers.</a:t>
            </a:r>
          </a:p>
          <a:p>
            <a:r>
              <a:rPr lang="en-US" dirty="0"/>
              <a:t>It accesses only one block in either layer unlike a file write.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147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Linux provides three methods for detecting a hole in a sparse file.</a:t>
            </a:r>
          </a:p>
          <a:p>
            <a:r>
              <a:rPr lang="en-US" dirty="0"/>
              <a:t>The first method is to check whether a physical block corresponding to a logical one of a sparse file exists or not.</a:t>
            </a:r>
          </a:p>
          <a:p>
            <a:r>
              <a:rPr lang="en-US" dirty="0"/>
              <a:t>The second method is to obtain a list of file blocks that contain real data.</a:t>
            </a:r>
          </a:p>
          <a:p>
            <a:r>
              <a:rPr lang="en-US" dirty="0"/>
              <a:t>The blocks that are not included in the obtained list mean holes.</a:t>
            </a:r>
          </a:p>
          <a:p>
            <a:r>
              <a:rPr lang="en-US" dirty="0"/>
              <a:t>This method can obtain information on the entire file.</a:t>
            </a:r>
          </a:p>
          <a:p>
            <a:r>
              <a:rPr lang="en-US" dirty="0"/>
              <a:t>The third method is to search for the next hole or the next block that contains real data.</a:t>
            </a:r>
          </a:p>
          <a:p>
            <a:endParaRPr lang="en-US" dirty="0"/>
          </a:p>
          <a:p>
            <a:r>
              <a:rPr lang="en-US" dirty="0" err="1"/>
              <a:t>TranslayFS</a:t>
            </a:r>
            <a:r>
              <a:rPr lang="en-US" dirty="0"/>
              <a:t> uses the first method because it needs to check whether the block specified by its logical number is a hole or not.</a:t>
            </a:r>
          </a:p>
          <a:p>
            <a:r>
              <a:rPr lang="en-US" dirty="0"/>
              <a:t>It translates the logical block number of a file into the corresponding physical block number of a disk.</a:t>
            </a:r>
          </a:p>
          <a:p>
            <a:r>
              <a:rPr lang="en-US" dirty="0"/>
              <a:t>If the obtained physical block number is zero, that block contains no real data, that is, a hole.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47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to show that </a:t>
            </a:r>
            <a:r>
              <a:rPr lang="en-US" dirty="0" err="1"/>
              <a:t>TranslayFS</a:t>
            </a:r>
            <a:r>
              <a:rPr lang="en-US" dirty="0"/>
              <a:t> could prevent the DoS attack with copy-on-write.</a:t>
            </a:r>
          </a:p>
          <a:p>
            <a:r>
              <a:rPr lang="en-US" dirty="0"/>
              <a:t>For this purpose, we measured the latency of the first and second writes and the throughput of file writes and reads.</a:t>
            </a:r>
          </a:p>
          <a:p>
            <a:r>
              <a:rPr lang="en-US" dirty="0"/>
              <a:t>We compared the performance of </a:t>
            </a:r>
            <a:r>
              <a:rPr lang="en-US" dirty="0" err="1"/>
              <a:t>TranslayFS</a:t>
            </a:r>
            <a:r>
              <a:rPr lang="en-US" dirty="0"/>
              <a:t> with that of </a:t>
            </a:r>
            <a:r>
              <a:rPr lang="en-US" dirty="0" err="1"/>
              <a:t>OverlayFS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We used the ext4 filesystem as the upper and lower filesystems in </a:t>
            </a:r>
            <a:r>
              <a:rPr lang="en-US" dirty="0" err="1"/>
              <a:t>TranslayFS</a:t>
            </a:r>
            <a:r>
              <a:rPr lang="en-US" dirty="0"/>
              <a:t> and </a:t>
            </a:r>
            <a:r>
              <a:rPr lang="en-US" dirty="0" err="1"/>
              <a:t>OverlayFS</a:t>
            </a:r>
            <a:r>
              <a:rPr lang="en-US" dirty="0"/>
              <a:t>.</a:t>
            </a:r>
          </a:p>
          <a:p>
            <a:r>
              <a:rPr lang="en-US" dirty="0"/>
              <a:t>In these experiments, we used three files of 1 GB, 5 GB, and 10 GB.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865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measured the time for opening a file existing only in the lower layer, writing one-byte data to that file, and closing it.</a:t>
            </a:r>
          </a:p>
          <a:p>
            <a:r>
              <a:rPr lang="en-US" dirty="0"/>
              <a:t>The left-hand side figure shows the time needed for this first write to files with different sizes in </a:t>
            </a:r>
            <a:r>
              <a:rPr lang="en-US" dirty="0" err="1"/>
              <a:t>OverlayFS</a:t>
            </a:r>
            <a:r>
              <a:rPr lang="en-US" dirty="0"/>
              <a:t> and </a:t>
            </a:r>
            <a:r>
              <a:rPr lang="en-US" dirty="0" err="1"/>
              <a:t>TranslayFS</a:t>
            </a:r>
            <a:r>
              <a:rPr lang="en-US" dirty="0"/>
              <a:t>.</a:t>
            </a:r>
          </a:p>
          <a:p>
            <a:r>
              <a:rPr lang="en-US" dirty="0"/>
              <a:t>Since the latency in </a:t>
            </a:r>
            <a:r>
              <a:rPr lang="en-US" dirty="0" err="1"/>
              <a:t>TranslayFS</a:t>
            </a:r>
            <a:r>
              <a:rPr lang="en-US" dirty="0"/>
              <a:t> was much shorter, the right-hand side figure magnifies the results for </a:t>
            </a:r>
            <a:r>
              <a:rPr lang="en-US" dirty="0" err="1"/>
              <a:t>TranslayFS</a:t>
            </a:r>
            <a:r>
              <a:rPr lang="en-US" dirty="0"/>
              <a:t>.</a:t>
            </a:r>
          </a:p>
          <a:p>
            <a:r>
              <a:rPr lang="en-US" dirty="0"/>
              <a:t>In </a:t>
            </a:r>
            <a:r>
              <a:rPr lang="en-US" dirty="0" err="1"/>
              <a:t>OverlayFS</a:t>
            </a:r>
            <a:r>
              <a:rPr lang="en-US" dirty="0"/>
              <a:t>, the latency was proportional to the file size and it took 51 seconds for the file of 10 GB.</a:t>
            </a:r>
          </a:p>
          <a:p>
            <a:r>
              <a:rPr lang="en-US" dirty="0"/>
              <a:t>The file open operation needed 50 seconds.</a:t>
            </a:r>
          </a:p>
          <a:p>
            <a:r>
              <a:rPr lang="en-US" dirty="0"/>
              <a:t>This is because </a:t>
            </a:r>
            <a:r>
              <a:rPr lang="en-US" dirty="0" err="1"/>
              <a:t>OverlayFS</a:t>
            </a:r>
            <a:r>
              <a:rPr lang="en-US" dirty="0"/>
              <a:t> copied the entire file to the upper layer.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TranslayFS</a:t>
            </a:r>
            <a:r>
              <a:rPr lang="en-US" dirty="0"/>
              <a:t>, in contrast, the latency was only 336--339 us and almost did not depend on the file size.</a:t>
            </a:r>
          </a:p>
          <a:p>
            <a:r>
              <a:rPr lang="en-US" dirty="0"/>
              <a:t>This time includes the allocation of a new data block in the sparse file and the copy of 4095-byte data from the corresponding file block in the lower layer.</a:t>
            </a:r>
          </a:p>
          <a:p>
            <a:r>
              <a:rPr lang="en-US" dirty="0"/>
              <a:t>This dramatic performance improvement comes from the fact that </a:t>
            </a:r>
            <a:r>
              <a:rPr lang="en-US" dirty="0" err="1"/>
              <a:t>TranslayFS</a:t>
            </a:r>
            <a:r>
              <a:rPr lang="en-US" dirty="0"/>
              <a:t> never copies the entire file at any time.</a:t>
            </a:r>
          </a:p>
          <a:p>
            <a:r>
              <a:rPr lang="en-US" dirty="0"/>
              <a:t>These results show that </a:t>
            </a:r>
            <a:r>
              <a:rPr lang="en-US" dirty="0" err="1"/>
              <a:t>TranslayFS</a:t>
            </a:r>
            <a:r>
              <a:rPr lang="en-US" dirty="0"/>
              <a:t> can prevent the DoS attack with copy-on-write.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156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Next, we measured the time for the second one-byte write to the same or a different file block.</a:t>
            </a:r>
          </a:p>
          <a:p>
            <a:r>
              <a:rPr lang="en-US" dirty="0"/>
              <a:t>The left-hand side figure shows the results for the second write to the same block.</a:t>
            </a:r>
          </a:p>
          <a:p>
            <a:r>
              <a:rPr lang="en-US" dirty="0" err="1"/>
              <a:t>TranslayFS</a:t>
            </a:r>
            <a:r>
              <a:rPr lang="en-US" dirty="0"/>
              <a:t> took 4--9 us longer time than </a:t>
            </a:r>
            <a:r>
              <a:rPr lang="en-US" dirty="0" err="1"/>
              <a:t>OverlayFS</a:t>
            </a:r>
            <a:r>
              <a:rPr lang="en-US" dirty="0"/>
              <a:t>.</a:t>
            </a:r>
          </a:p>
          <a:p>
            <a:r>
              <a:rPr lang="en-US" dirty="0"/>
              <a:t>This is because </a:t>
            </a:r>
            <a:r>
              <a:rPr lang="en-US" dirty="0" err="1"/>
              <a:t>TranslayFS</a:t>
            </a:r>
            <a:r>
              <a:rPr lang="en-US" dirty="0"/>
              <a:t> needed to check whether the accessed block was a hole or not and redirect file access to the upper filesystem.</a:t>
            </a:r>
          </a:p>
          <a:p>
            <a:endParaRPr lang="en-US" dirty="0"/>
          </a:p>
          <a:p>
            <a:r>
              <a:rPr lang="en-US" dirty="0"/>
              <a:t>The right-hand side figure shows the results for the second write to a different block.</a:t>
            </a:r>
          </a:p>
          <a:p>
            <a:r>
              <a:rPr lang="en-US" dirty="0"/>
              <a:t>In this case, </a:t>
            </a:r>
            <a:r>
              <a:rPr lang="en-US" dirty="0" err="1"/>
              <a:t>TranslayFS</a:t>
            </a:r>
            <a:r>
              <a:rPr lang="en-US" dirty="0"/>
              <a:t> took 75--89 us longer time.</a:t>
            </a:r>
          </a:p>
          <a:p>
            <a:r>
              <a:rPr lang="en-US" dirty="0"/>
              <a:t>Since it had to copy 4095-byte data of a file block in the lower layer to the upper layer, it suffered from the copy overhead.</a:t>
            </a:r>
          </a:p>
          <a:p>
            <a:r>
              <a:rPr lang="en-US" dirty="0"/>
              <a:t>However, this overhead is too small to mount the DoS attack.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166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measured the throughput of writing data to a file existing only in the lower layer.</a:t>
            </a:r>
          </a:p>
          <a:p>
            <a:r>
              <a:rPr lang="en-US" dirty="0"/>
              <a:t>First, we sequentially wrote one-byte data to each file block per 4 KB until the last block.</a:t>
            </a:r>
          </a:p>
          <a:p>
            <a:r>
              <a:rPr lang="en-US" dirty="0"/>
              <a:t>The left-hand side figure shows this throughput.</a:t>
            </a:r>
          </a:p>
          <a:p>
            <a:r>
              <a:rPr lang="en-US" dirty="0" err="1"/>
              <a:t>TranslayFS</a:t>
            </a:r>
            <a:r>
              <a:rPr lang="en-US" dirty="0"/>
              <a:t> always outperformed </a:t>
            </a:r>
            <a:r>
              <a:rPr lang="en-US" dirty="0" err="1"/>
              <a:t>OverlayFS</a:t>
            </a:r>
            <a:r>
              <a:rPr lang="en-US" dirty="0"/>
              <a:t> and the performance was improved by 34--38%.</a:t>
            </a:r>
          </a:p>
          <a:p>
            <a:r>
              <a:rPr lang="en-US" dirty="0"/>
              <a:t>One of the reasons is that </a:t>
            </a:r>
            <a:r>
              <a:rPr lang="en-US" dirty="0" err="1"/>
              <a:t>OverlayFS</a:t>
            </a:r>
            <a:r>
              <a:rPr lang="en-US" dirty="0"/>
              <a:t> needed a long time for the first write.</a:t>
            </a:r>
          </a:p>
          <a:p>
            <a:r>
              <a:rPr lang="en-US" dirty="0"/>
              <a:t>Another reason is that prefetching data from the file in the lower layer could hide the overhead of </a:t>
            </a:r>
            <a:r>
              <a:rPr lang="en-US" dirty="0" err="1"/>
              <a:t>TranslayFS</a:t>
            </a:r>
            <a:r>
              <a:rPr lang="en-US" dirty="0"/>
              <a:t>.</a:t>
            </a:r>
          </a:p>
          <a:p>
            <a:endParaRPr lang="en-JP" dirty="0"/>
          </a:p>
          <a:p>
            <a:r>
              <a:rPr lang="en-US" dirty="0"/>
              <a:t>Next, we randomly wrote data to each file block.</a:t>
            </a:r>
          </a:p>
          <a:p>
            <a:r>
              <a:rPr lang="en-US" dirty="0"/>
              <a:t>The right-hand side figure shows the throughput of these random writes to a 10-GB file.</a:t>
            </a:r>
          </a:p>
          <a:p>
            <a:r>
              <a:rPr lang="en-US" dirty="0"/>
              <a:t>When we wrote 1- and 41-byte data at a time, the throughput of </a:t>
            </a:r>
            <a:r>
              <a:rPr lang="en-US" dirty="0" err="1"/>
              <a:t>TranslayFS</a:t>
            </a:r>
            <a:r>
              <a:rPr lang="en-US" dirty="0"/>
              <a:t> largely degraded.</a:t>
            </a:r>
          </a:p>
          <a:p>
            <a:r>
              <a:rPr lang="en-US" dirty="0"/>
              <a:t>However, </a:t>
            </a:r>
            <a:r>
              <a:rPr lang="en-US" dirty="0" err="1"/>
              <a:t>TranslayFS</a:t>
            </a:r>
            <a:r>
              <a:rPr lang="en-US" dirty="0"/>
              <a:t> outperformed </a:t>
            </a:r>
            <a:r>
              <a:rPr lang="en-US" dirty="0" err="1"/>
              <a:t>OverlayFS</a:t>
            </a:r>
            <a:r>
              <a:rPr lang="en-US" dirty="0"/>
              <a:t> when we wrote more than 78-byte data at a time.</a:t>
            </a:r>
          </a:p>
          <a:p>
            <a:r>
              <a:rPr lang="en-US" dirty="0"/>
              <a:t>When we wrote 4-KB data at a time, </a:t>
            </a:r>
            <a:r>
              <a:rPr lang="en-US" dirty="0" err="1"/>
              <a:t>TranslayFS</a:t>
            </a:r>
            <a:r>
              <a:rPr lang="en-US" dirty="0"/>
              <a:t> was 12 times higher in throughput.</a:t>
            </a:r>
          </a:p>
          <a:p>
            <a:r>
              <a:rPr lang="en-US" dirty="0"/>
              <a:t>This is because </a:t>
            </a:r>
            <a:r>
              <a:rPr lang="en-US" dirty="0" err="1"/>
              <a:t>TranslayFS</a:t>
            </a:r>
            <a:r>
              <a:rPr lang="en-US" dirty="0"/>
              <a:t> copied no data from the lower layer.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654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also measured the throughput of reading a file.</a:t>
            </a:r>
          </a:p>
          <a:p>
            <a:r>
              <a:rPr lang="en-US" dirty="0"/>
              <a:t>First, we sequentially read a file existing in the lower layer.</a:t>
            </a:r>
          </a:p>
          <a:p>
            <a:r>
              <a:rPr lang="en-US" dirty="0"/>
              <a:t>The left-hand side figure shows this throughput.</a:t>
            </a:r>
          </a:p>
          <a:p>
            <a:r>
              <a:rPr lang="en-US" dirty="0" err="1"/>
              <a:t>TranslayFS</a:t>
            </a:r>
            <a:r>
              <a:rPr lang="en-US" dirty="0"/>
              <a:t> suffered from performance degradation by up to 0.5%.</a:t>
            </a:r>
          </a:p>
          <a:p>
            <a:r>
              <a:rPr lang="en-US" dirty="0"/>
              <a:t>This overhead is due to the redirection of read operations to the lower filesystem in </a:t>
            </a:r>
            <a:r>
              <a:rPr lang="en-US" dirty="0" err="1"/>
              <a:t>TranslayFS</a:t>
            </a:r>
            <a:r>
              <a:rPr lang="en-US" dirty="0"/>
              <a:t>.</a:t>
            </a:r>
          </a:p>
          <a:p>
            <a:endParaRPr lang="en-JP" dirty="0"/>
          </a:p>
          <a:p>
            <a:r>
              <a:rPr lang="en-US" dirty="0"/>
              <a:t>Next, we measured the throughput of reading a file existing in both layers.</a:t>
            </a:r>
          </a:p>
          <a:p>
            <a:r>
              <a:rPr lang="en-US" dirty="0"/>
              <a:t>To create such a file, we first wrote only one-byte data to a file existing only in the lower layer.</a:t>
            </a:r>
          </a:p>
          <a:p>
            <a:r>
              <a:rPr lang="en-US" dirty="0"/>
              <a:t>The right-hand side figure shows this throughput.</a:t>
            </a:r>
          </a:p>
          <a:p>
            <a:r>
              <a:rPr lang="en-US" dirty="0"/>
              <a:t>The performance degradation in </a:t>
            </a:r>
            <a:r>
              <a:rPr lang="en-US" dirty="0" err="1"/>
              <a:t>TranslayFS</a:t>
            </a:r>
            <a:r>
              <a:rPr lang="en-US" dirty="0"/>
              <a:t> was 0.4--3.8%.</a:t>
            </a:r>
          </a:p>
          <a:p>
            <a:r>
              <a:rPr lang="en-US" dirty="0"/>
              <a:t>This was slightly larger than when a file existed only in the lower layer.</a:t>
            </a:r>
          </a:p>
          <a:p>
            <a:r>
              <a:rPr lang="en-US" dirty="0"/>
              <a:t>This is because </a:t>
            </a:r>
            <a:r>
              <a:rPr lang="en-US" dirty="0" err="1"/>
              <a:t>TranslayFS</a:t>
            </a:r>
            <a:r>
              <a:rPr lang="en-US" dirty="0"/>
              <a:t> needed to first check a hole and then redirect a read operation to the lower filesystem for most of the requests.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6696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increase the I/O performance of a container, a method for decreasing synchronization in </a:t>
            </a:r>
            <a:r>
              <a:rPr lang="en-US" dirty="0" err="1"/>
              <a:t>OverlayFS</a:t>
            </a:r>
            <a:r>
              <a:rPr lang="en-US" dirty="0"/>
              <a:t> has been proposed.</a:t>
            </a:r>
          </a:p>
          <a:p>
            <a:r>
              <a:rPr lang="en-US" dirty="0"/>
              <a:t>It decreases the frequency of file-cache synchronization to disks, which is triggered whenever copy-on-write is performed.</a:t>
            </a:r>
          </a:p>
          <a:p>
            <a:r>
              <a:rPr lang="en-US" dirty="0"/>
              <a:t>However, this method would not be fair as a mechanism of the operating system because only one of many files is synchronized.</a:t>
            </a:r>
          </a:p>
          <a:p>
            <a:endParaRPr lang="en-US" dirty="0"/>
          </a:p>
          <a:p>
            <a:r>
              <a:rPr lang="en-US" dirty="0"/>
              <a:t>In Linux 5.10, the volatile mount option is added to </a:t>
            </a:r>
            <a:r>
              <a:rPr lang="en-US" dirty="0" err="1"/>
              <a:t>OverlayFS</a:t>
            </a:r>
            <a:r>
              <a:rPr lang="en-US" dirty="0"/>
              <a:t>.</a:t>
            </a:r>
          </a:p>
          <a:p>
            <a:r>
              <a:rPr lang="en-US" dirty="0"/>
              <a:t>This option completely disables the file-cache synchronization on copy-on-write.</a:t>
            </a:r>
          </a:p>
          <a:p>
            <a:r>
              <a:rPr lang="en-US" dirty="0"/>
              <a:t>However, the file copied-up to the upper layer can be lost on a system crash because the file cache is not written back to a disk.</a:t>
            </a:r>
          </a:p>
          <a:p>
            <a:endParaRPr lang="en-US" dirty="0"/>
          </a:p>
          <a:p>
            <a:r>
              <a:rPr lang="en-US" dirty="0"/>
              <a:t>There are several copy-on-write filesystems such as ZFS and </a:t>
            </a:r>
            <a:r>
              <a:rPr lang="en-US" dirty="0" err="1"/>
              <a:t>Btrfs</a:t>
            </a:r>
            <a:r>
              <a:rPr lang="en-US" dirty="0"/>
              <a:t>.</a:t>
            </a:r>
          </a:p>
          <a:p>
            <a:r>
              <a:rPr lang="en-JP" dirty="0"/>
              <a:t>These filesystems natively perform fine-grained copy-on-write by block.</a:t>
            </a:r>
          </a:p>
          <a:p>
            <a:r>
              <a:rPr lang="en-JP" dirty="0"/>
              <a:t>However, their complexity leads to less reliability.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1911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proposed a new filesystem called </a:t>
            </a:r>
            <a:r>
              <a:rPr lang="en-US" dirty="0" err="1"/>
              <a:t>TranslayFS</a:t>
            </a:r>
            <a:r>
              <a:rPr lang="en-US" dirty="0"/>
              <a:t> to prevent the DoS attack with copy-on-write.</a:t>
            </a:r>
          </a:p>
          <a:p>
            <a:r>
              <a:rPr lang="en-US" dirty="0" err="1"/>
              <a:t>TranslayFS</a:t>
            </a:r>
            <a:r>
              <a:rPr lang="en-US" dirty="0"/>
              <a:t> holds only a modified part of a file in the upper layer without copying up the entire file from the lower layer.</a:t>
            </a:r>
          </a:p>
          <a:p>
            <a:r>
              <a:rPr lang="en-US" dirty="0"/>
              <a:t>This mechanism can prevent a container from being suspended for a long time by a small write to a large file.</a:t>
            </a:r>
          </a:p>
          <a:p>
            <a:r>
              <a:rPr lang="en-US" dirty="0"/>
              <a:t>According to our experiments, </a:t>
            </a:r>
            <a:r>
              <a:rPr lang="en-US" dirty="0" err="1"/>
              <a:t>TranslayFS</a:t>
            </a:r>
            <a:r>
              <a:rPr lang="en-US" dirty="0"/>
              <a:t> could improve the performance of the first file write dramatically and prevent the DoS attack.</a:t>
            </a:r>
          </a:p>
          <a:p>
            <a:endParaRPr lang="en-US" dirty="0"/>
          </a:p>
          <a:p>
            <a:r>
              <a:rPr lang="en-US" dirty="0"/>
              <a:t>One of our future work is to merge </a:t>
            </a:r>
            <a:r>
              <a:rPr lang="en-US" dirty="0" err="1"/>
              <a:t>TranslayFS</a:t>
            </a:r>
            <a:r>
              <a:rPr lang="en-US" dirty="0"/>
              <a:t> and </a:t>
            </a:r>
            <a:r>
              <a:rPr lang="en-US" dirty="0" err="1"/>
              <a:t>OverlayFS</a:t>
            </a:r>
            <a:r>
              <a:rPr lang="en-US" dirty="0"/>
              <a:t>.</a:t>
            </a:r>
          </a:p>
          <a:p>
            <a:r>
              <a:rPr lang="en-US" dirty="0" err="1"/>
              <a:t>TranslayFS</a:t>
            </a:r>
            <a:r>
              <a:rPr lang="en-US" dirty="0"/>
              <a:t> imposes the slight overhead of layer redirection to successive file operations after file open.</a:t>
            </a:r>
          </a:p>
          <a:p>
            <a:r>
              <a:rPr lang="en-US" dirty="0"/>
              <a:t>We can eliminate this overhead by copying up all the file blocks at some point to the upper layer and using </a:t>
            </a:r>
            <a:r>
              <a:rPr lang="en-US" dirty="0" err="1"/>
              <a:t>OverlayFS</a:t>
            </a:r>
            <a:r>
              <a:rPr lang="en-US" dirty="0"/>
              <a:t> after that.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2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Recently, containers like Docker are widely used.</a:t>
            </a:r>
          </a:p>
          <a:p>
            <a:r>
              <a:rPr lang="en-US" dirty="0"/>
              <a:t>A container is a virtual execution environment provided by the operating system.</a:t>
            </a:r>
          </a:p>
          <a:p>
            <a:r>
              <a:rPr lang="en-US" dirty="0"/>
              <a:t>So, it does not virtualize the entire host including hardware.</a:t>
            </a:r>
          </a:p>
          <a:p>
            <a:r>
              <a:rPr lang="en-US" dirty="0"/>
              <a:t>It uses more lightweight virtualization than virtual machines.</a:t>
            </a:r>
          </a:p>
          <a:p>
            <a:endParaRPr lang="en-US" dirty="0"/>
          </a:p>
          <a:p>
            <a:r>
              <a:rPr lang="en-US" dirty="0"/>
              <a:t>The disk image of a container in Docker is created by stacking a thin writable layer on top of a read-only image layer.</a:t>
            </a:r>
          </a:p>
          <a:p>
            <a:r>
              <a:rPr lang="en-US" dirty="0"/>
              <a:t>An image layer contains the base system such as libraries and applications commonly used by multiple containers.</a:t>
            </a:r>
          </a:p>
          <a:p>
            <a:r>
              <a:rPr lang="en-US" dirty="0"/>
              <a:t>Since it cannot be modified by containers, a thin writable image is prepared for each container.</a:t>
            </a:r>
          </a:p>
          <a:p>
            <a:r>
              <a:rPr lang="en-US" dirty="0"/>
              <a:t>A writable image contains data and log files created at runtime by a container.</a:t>
            </a:r>
          </a:p>
          <a:p>
            <a:r>
              <a:rPr lang="en-US" dirty="0"/>
              <a:t>It can also contain custom libraries and applications that are not contained in the base image.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713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enable this layering in a container image, a filesystem called </a:t>
            </a:r>
            <a:r>
              <a:rPr lang="en-US" dirty="0" err="1"/>
              <a:t>OverlayFS</a:t>
            </a:r>
            <a:r>
              <a:rPr lang="en-US" dirty="0"/>
              <a:t> is often used as a storage driver in Docker.</a:t>
            </a:r>
          </a:p>
          <a:p>
            <a:r>
              <a:rPr lang="en-US" dirty="0"/>
              <a:t>It can combine two filesystems into one.</a:t>
            </a:r>
          </a:p>
          <a:p>
            <a:r>
              <a:rPr lang="en-US" dirty="0"/>
              <a:t>In </a:t>
            </a:r>
            <a:r>
              <a:rPr lang="en-US" dirty="0" err="1"/>
              <a:t>OverlayFS</a:t>
            </a:r>
            <a:r>
              <a:rPr lang="en-US" dirty="0"/>
              <a:t>, a read-only image layer is called a lower layer, while a writable layer is called an upper layer.</a:t>
            </a:r>
          </a:p>
          <a:p>
            <a:endParaRPr lang="en-US" dirty="0"/>
          </a:p>
          <a:p>
            <a:r>
              <a:rPr lang="en-US" dirty="0"/>
              <a:t>Docker can use various storage drivers such as AUFS, ZFS, </a:t>
            </a:r>
            <a:r>
              <a:rPr lang="en-US" dirty="0" err="1"/>
              <a:t>Btrfs</a:t>
            </a:r>
            <a:r>
              <a:rPr lang="en-US" dirty="0"/>
              <a:t>, and </a:t>
            </a:r>
            <a:r>
              <a:rPr lang="en-US" dirty="0" err="1"/>
              <a:t>devicemapper</a:t>
            </a:r>
            <a:r>
              <a:rPr lang="en-US" dirty="0"/>
              <a:t>.</a:t>
            </a:r>
          </a:p>
          <a:p>
            <a:r>
              <a:rPr lang="en-US" dirty="0"/>
              <a:t>Among them, </a:t>
            </a:r>
            <a:r>
              <a:rPr lang="en-US" dirty="0" err="1"/>
              <a:t>OverlayFS</a:t>
            </a:r>
            <a:r>
              <a:rPr lang="en-US" dirty="0"/>
              <a:t> has many advantages and is preferred in Docker.</a:t>
            </a:r>
          </a:p>
          <a:p>
            <a:r>
              <a:rPr lang="en-US" dirty="0"/>
              <a:t>Since its design is simpler, the performance is better.</a:t>
            </a:r>
          </a:p>
          <a:p>
            <a:r>
              <a:rPr lang="en-US" dirty="0"/>
              <a:t>It is supported by default in all the Linux distributions without any configuration and therefore, it is easy to use.  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58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OverlayFS</a:t>
            </a:r>
            <a:r>
              <a:rPr lang="en-US" dirty="0"/>
              <a:t> handles a read request to a file from a container in a different manner, according to which layer an actually accessed file is located in.</a:t>
            </a:r>
          </a:p>
          <a:p>
            <a:r>
              <a:rPr lang="en-US" dirty="0"/>
              <a:t>When a read request is for a file whose real entity exists only in the lower layer, for example, file 1, </a:t>
            </a:r>
            <a:r>
              <a:rPr lang="en-US" dirty="0" err="1"/>
              <a:t>OverlayFS</a:t>
            </a:r>
            <a:r>
              <a:rPr lang="en-US" dirty="0"/>
              <a:t> returns file data in that layer to the container.</a:t>
            </a:r>
          </a:p>
          <a:p>
            <a:r>
              <a:rPr lang="en-US" dirty="0"/>
              <a:t>Similarly, for a file existing only in the upper layer, for example, file 2, </a:t>
            </a:r>
            <a:r>
              <a:rPr lang="en-US" dirty="0" err="1"/>
              <a:t>OverlayFS</a:t>
            </a:r>
            <a:r>
              <a:rPr lang="en-US" dirty="0"/>
              <a:t> returns file data in that layer.</a:t>
            </a:r>
          </a:p>
          <a:p>
            <a:r>
              <a:rPr lang="en-US" dirty="0"/>
              <a:t>As such, the container can read files in the base system from the lower layer and those created at runtime from the upper layer.</a:t>
            </a:r>
          </a:p>
          <a:p>
            <a:endParaRPr lang="en-US" dirty="0"/>
          </a:p>
          <a:p>
            <a:r>
              <a:rPr lang="en-US" dirty="0"/>
              <a:t>For a file existing in both layers, for example, file 3, </a:t>
            </a:r>
            <a:r>
              <a:rPr lang="en-US" dirty="0" err="1"/>
              <a:t>OverlayFS</a:t>
            </a:r>
            <a:r>
              <a:rPr lang="en-US" dirty="0"/>
              <a:t> always returns file data in the upper layer.</a:t>
            </a:r>
          </a:p>
          <a:p>
            <a:r>
              <a:rPr lang="en-US" dirty="0"/>
              <a:t>In this case, the file in the lower layer is hidden from the container.</a:t>
            </a:r>
          </a:p>
          <a:p>
            <a:r>
              <a:rPr lang="en-US" dirty="0"/>
              <a:t>This means that, if the container creates a new file with the same name, it can read that file, instead of that existing in the upper layer.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37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the other hand, </a:t>
            </a:r>
            <a:r>
              <a:rPr lang="en-US" dirty="0" err="1"/>
              <a:t>OverlayFS</a:t>
            </a:r>
            <a:r>
              <a:rPr lang="en-US" dirty="0"/>
              <a:t> handles a write request to a file differently.</a:t>
            </a:r>
          </a:p>
          <a:p>
            <a:r>
              <a:rPr lang="en-US" dirty="0"/>
              <a:t>When a write request is for a file existing only in the upper layer, for example, file 4, </a:t>
            </a:r>
            <a:r>
              <a:rPr lang="en-US" dirty="0" err="1"/>
              <a:t>OverlayFS</a:t>
            </a:r>
            <a:r>
              <a:rPr lang="en-US" dirty="0"/>
              <a:t> modifies the file in that layer.</a:t>
            </a:r>
          </a:p>
          <a:p>
            <a:r>
              <a:rPr lang="en-US" dirty="0"/>
              <a:t>For a file existing in both layers, for example, file 5, </a:t>
            </a:r>
            <a:r>
              <a:rPr lang="en-US" dirty="0" err="1"/>
              <a:t>OverlayFS</a:t>
            </a:r>
            <a:r>
              <a:rPr lang="en-US" dirty="0"/>
              <a:t> also modifies the file in the upper layer. </a:t>
            </a:r>
          </a:p>
          <a:p>
            <a:endParaRPr lang="en-US" dirty="0"/>
          </a:p>
          <a:p>
            <a:r>
              <a:rPr lang="en-US" dirty="0"/>
              <a:t>When a write request is for a file existing only in the lower layer, for example, file 6, </a:t>
            </a:r>
            <a:r>
              <a:rPr lang="en-US" dirty="0" err="1"/>
              <a:t>OverlayFS</a:t>
            </a:r>
            <a:r>
              <a:rPr lang="en-US" dirty="0"/>
              <a:t> uses the copy-on-write mechanism.</a:t>
            </a:r>
          </a:p>
          <a:p>
            <a:r>
              <a:rPr lang="en-US" dirty="0"/>
              <a:t>It first copies the entire file from the lower to upper layer because it cannot modify the file in the read-only lower layer.</a:t>
            </a:r>
          </a:p>
          <a:p>
            <a:r>
              <a:rPr lang="en-US" dirty="0"/>
              <a:t>This operation is called copy-up.</a:t>
            </a:r>
          </a:p>
          <a:p>
            <a:r>
              <a:rPr lang="en-US" dirty="0"/>
              <a:t>Then, </a:t>
            </a:r>
            <a:r>
              <a:rPr lang="en-US" dirty="0" err="1"/>
              <a:t>OverlayFS</a:t>
            </a:r>
            <a:r>
              <a:rPr lang="en-US" dirty="0"/>
              <a:t> modifies the copied file in the upper layer.</a:t>
            </a:r>
          </a:p>
          <a:p>
            <a:r>
              <a:rPr lang="en-US" dirty="0"/>
              <a:t>After that, two files exist in both layers like file 5.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142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such, </a:t>
            </a:r>
            <a:r>
              <a:rPr lang="en-US" dirty="0" err="1"/>
              <a:t>OverlayFS</a:t>
            </a:r>
            <a:r>
              <a:rPr lang="en-US" dirty="0"/>
              <a:t> suffers from the delay due to this copy-on-write whenever a container modifies a file existing only in the lower layer for the first time.</a:t>
            </a:r>
          </a:p>
          <a:p>
            <a:r>
              <a:rPr lang="en-US" dirty="0"/>
              <a:t>Since it always copies the entire file regardless of the size of modified data, this delay increases as the file size becomes larger.</a:t>
            </a:r>
          </a:p>
          <a:p>
            <a:r>
              <a:rPr lang="en-US" dirty="0"/>
              <a:t>For example, a database file may become several giga-bytes.</a:t>
            </a:r>
          </a:p>
          <a:p>
            <a:endParaRPr lang="en-US" dirty="0"/>
          </a:p>
          <a:p>
            <a:r>
              <a:rPr lang="en-US" dirty="0"/>
              <a:t>If attackers can intentionally cause this copy-on-write to files in a container, a denial-of-service attack is possible against the container.</a:t>
            </a:r>
          </a:p>
          <a:p>
            <a:r>
              <a:rPr lang="en-US" dirty="0"/>
              <a:t>By letting a container modify part of a large file, attackers could suspend the container until the copy-on-write completes.</a:t>
            </a:r>
          </a:p>
          <a:p>
            <a:r>
              <a:rPr lang="en-US" dirty="0"/>
              <a:t>If the size of the upper layer is limited by quota, attackers could prevent the container from writing any data after many files are copied up from the lower layer.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189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prevent this type of DoS attack with copy-on-write in </a:t>
            </a:r>
            <a:r>
              <a:rPr lang="en-US" dirty="0" err="1"/>
              <a:t>OverlayFS</a:t>
            </a:r>
            <a:r>
              <a:rPr lang="en-US" dirty="0"/>
              <a:t>, we propose a new filesystem called </a:t>
            </a:r>
            <a:r>
              <a:rPr lang="en-US" dirty="0" err="1"/>
              <a:t>TranslayFS</a:t>
            </a:r>
            <a:r>
              <a:rPr lang="en-US" dirty="0"/>
              <a:t>.</a:t>
            </a:r>
          </a:p>
          <a:p>
            <a:r>
              <a:rPr lang="en-US" dirty="0" err="1"/>
              <a:t>TranslayFS</a:t>
            </a:r>
            <a:r>
              <a:rPr lang="en-US" dirty="0"/>
              <a:t> is based on </a:t>
            </a:r>
            <a:r>
              <a:rPr lang="en-US" dirty="0" err="1"/>
              <a:t>OverlayFS</a:t>
            </a:r>
            <a:r>
              <a:rPr lang="en-US" dirty="0"/>
              <a:t> but eliminates time- and space-consuming copy-on-write.</a:t>
            </a:r>
          </a:p>
          <a:p>
            <a:r>
              <a:rPr lang="en-US" dirty="0"/>
              <a:t>When a container writes data to a file existing only in the lower layer, </a:t>
            </a:r>
            <a:r>
              <a:rPr lang="en-US" dirty="0" err="1"/>
              <a:t>TranslayFS</a:t>
            </a:r>
            <a:r>
              <a:rPr lang="en-US" dirty="0"/>
              <a:t> stores only modified data in the upper layer.</a:t>
            </a:r>
          </a:p>
          <a:p>
            <a:r>
              <a:rPr lang="en-JP" dirty="0"/>
              <a:t>When the container reads the modified file, TranslayFS </a:t>
            </a:r>
            <a:r>
              <a:rPr lang="en-US" dirty="0"/>
              <a:t>merges file data in both layers and returns it to the container.</a:t>
            </a:r>
            <a:endParaRPr lang="en-JP" dirty="0"/>
          </a:p>
          <a:p>
            <a:endParaRPr lang="en-JP" dirty="0"/>
          </a:p>
          <a:p>
            <a:r>
              <a:rPr lang="en-US" dirty="0"/>
              <a:t>Using this lightweight write operation without copy-on-write, </a:t>
            </a:r>
            <a:r>
              <a:rPr lang="en-US" dirty="0" err="1"/>
              <a:t>TranslayFS</a:t>
            </a:r>
            <a:r>
              <a:rPr lang="en-US" dirty="0"/>
              <a:t> can decrease the delay caused by copy-on-write.</a:t>
            </a:r>
          </a:p>
          <a:p>
            <a:r>
              <a:rPr lang="en-US" dirty="0"/>
              <a:t>It can complete the write operation in the time proportional only to the size of written data even when a container modifies a large file existing in the lower layer.</a:t>
            </a:r>
          </a:p>
          <a:p>
            <a:r>
              <a:rPr lang="en-US" dirty="0"/>
              <a:t>This can prevent attackers from amplifying their small write request to the copy of a large file to mount a DoS attack.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54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file open operation is largely different between </a:t>
            </a:r>
            <a:r>
              <a:rPr lang="en-US" dirty="0" err="1"/>
              <a:t>OverlayFS</a:t>
            </a:r>
            <a:r>
              <a:rPr lang="en-US" dirty="0"/>
              <a:t> and </a:t>
            </a:r>
            <a:r>
              <a:rPr lang="en-US" dirty="0" err="1"/>
              <a:t>TranslayFS</a:t>
            </a:r>
            <a:r>
              <a:rPr lang="en-US" dirty="0"/>
              <a:t>.</a:t>
            </a:r>
          </a:p>
          <a:p>
            <a:r>
              <a:rPr lang="en-US" dirty="0"/>
              <a:t>When a container opens a file, </a:t>
            </a:r>
            <a:r>
              <a:rPr lang="en-US" dirty="0" err="1"/>
              <a:t>OverlayFS</a:t>
            </a:r>
            <a:r>
              <a:rPr lang="en-US" dirty="0"/>
              <a:t> determines which file in the lower or upper layer is accessed at this time.</a:t>
            </a:r>
          </a:p>
          <a:p>
            <a:r>
              <a:rPr lang="en-US" dirty="0"/>
              <a:t>For file open in a read-only mode, it opens a file in the upper layer if that file exists.</a:t>
            </a:r>
          </a:p>
          <a:p>
            <a:r>
              <a:rPr lang="en-US" dirty="0"/>
              <a:t>Otherwise, it opens a file in the lower layer.</a:t>
            </a:r>
          </a:p>
          <a:p>
            <a:r>
              <a:rPr lang="en-US" dirty="0"/>
              <a:t>For file open in a writable mode, </a:t>
            </a:r>
            <a:r>
              <a:rPr lang="en-US" dirty="0" err="1"/>
              <a:t>OverlayFS</a:t>
            </a:r>
            <a:r>
              <a:rPr lang="en-US" dirty="0"/>
              <a:t> also opens a file in the upper layer if that file exists.</a:t>
            </a:r>
          </a:p>
          <a:p>
            <a:r>
              <a:rPr lang="en-US" dirty="0"/>
              <a:t>Otherwise, it first copies up a file and opens the copied file in the upper layer.</a:t>
            </a:r>
          </a:p>
          <a:p>
            <a:r>
              <a:rPr lang="en-US" dirty="0"/>
              <a:t>After that, it applies successive file operations directly to the opened file.</a:t>
            </a:r>
          </a:p>
          <a:p>
            <a:endParaRPr lang="en-US" dirty="0"/>
          </a:p>
          <a:p>
            <a:r>
              <a:rPr lang="en-US" dirty="0"/>
              <a:t>On the other hand, </a:t>
            </a:r>
            <a:r>
              <a:rPr lang="en-US" dirty="0" err="1"/>
              <a:t>TranslayFS</a:t>
            </a:r>
            <a:r>
              <a:rPr lang="en-US" dirty="0"/>
              <a:t> does not copy up a file.</a:t>
            </a:r>
          </a:p>
          <a:p>
            <a:r>
              <a:rPr lang="en-US" dirty="0"/>
              <a:t>Therefore, it cannot determine the actually accessed file at this time.</a:t>
            </a:r>
          </a:p>
          <a:p>
            <a:r>
              <a:rPr lang="en-US" dirty="0"/>
              <a:t>So, it opens two files when files exist in both layers.</a:t>
            </a:r>
          </a:p>
          <a:p>
            <a:r>
              <a:rPr lang="en-US" dirty="0"/>
              <a:t>Then, it redirects successive file operations to an appropriate layer.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483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TranslayFS</a:t>
            </a:r>
            <a:r>
              <a:rPr lang="en-US" dirty="0"/>
              <a:t> manages a modified part of a file in a simple manner.</a:t>
            </a:r>
          </a:p>
          <a:p>
            <a:r>
              <a:rPr lang="en-US" dirty="0"/>
              <a:t>To store only a modified part, the upper layer needs a database in general.</a:t>
            </a:r>
          </a:p>
          <a:p>
            <a:r>
              <a:rPr lang="en-US" dirty="0"/>
              <a:t>This increases the complexity of </a:t>
            </a:r>
            <a:r>
              <a:rPr lang="en-US" dirty="0" err="1"/>
              <a:t>TranslayFS</a:t>
            </a:r>
            <a:r>
              <a:rPr lang="en-US" dirty="0"/>
              <a:t>, compared with </a:t>
            </a:r>
            <a:r>
              <a:rPr lang="en-US" dirty="0" err="1"/>
              <a:t>OverlayFS</a:t>
            </a:r>
            <a:r>
              <a:rPr lang="en-US" dirty="0"/>
              <a:t>, which simply modifies the file copied to the upper layer.</a:t>
            </a:r>
          </a:p>
          <a:p>
            <a:r>
              <a:rPr lang="en-US" dirty="0"/>
              <a:t>Such complexity leads to less reliability.</a:t>
            </a:r>
          </a:p>
          <a:p>
            <a:endParaRPr lang="en-US" dirty="0"/>
          </a:p>
          <a:p>
            <a:r>
              <a:rPr lang="en-US" dirty="0"/>
              <a:t>For a simpler way, </a:t>
            </a:r>
            <a:r>
              <a:rPr lang="en-US" dirty="0" err="1"/>
              <a:t>TranslayFS</a:t>
            </a:r>
            <a:r>
              <a:rPr lang="en-US" dirty="0"/>
              <a:t> uses a special file called a sparse file to store a modified part.</a:t>
            </a:r>
          </a:p>
          <a:p>
            <a:r>
              <a:rPr lang="en-US" dirty="0"/>
              <a:t>When a container writes data to a file existing only in the lower layer for the first time, </a:t>
            </a:r>
            <a:r>
              <a:rPr lang="en-US" dirty="0" err="1"/>
              <a:t>TranslayFS</a:t>
            </a:r>
            <a:r>
              <a:rPr lang="en-US" dirty="0"/>
              <a:t> creates a sparse file in the upper layer.</a:t>
            </a:r>
          </a:p>
          <a:p>
            <a:r>
              <a:rPr lang="en-US" dirty="0"/>
              <a:t>A sparse file can hold real data only in part of a file.</a:t>
            </a:r>
          </a:p>
          <a:p>
            <a:r>
              <a:rPr lang="en-US" dirty="0"/>
              <a:t>The part that contains no real data is called a hole, where disk space is not allocated.</a:t>
            </a:r>
          </a:p>
          <a:p>
            <a:r>
              <a:rPr lang="en-US" dirty="0"/>
              <a:t>The size of a block data and a hole is 4 KB in Linux.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95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10/28/21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/>
              <a:t>Prevention of a DoS Attack with</a:t>
            </a:r>
            <a:br>
              <a:rPr lang="en-US" altLang="ja-JP" sz="4400" dirty="0"/>
            </a:br>
            <a:r>
              <a:rPr lang="en-US" altLang="ja-JP" sz="4400" dirty="0"/>
              <a:t>Copy-on-write in the Overlay Filesystem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Hirofumi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Satou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23"/>
    </mc:Choice>
    <mc:Fallback xmlns="">
      <p:transition spd="slow" advTm="1552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17C11-CF91-5540-A277-F0507156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Write Operation in TranslayFS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4D6A0-EC5C-0246-B0CE-C5F3CF67A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TranslayFS needs partial copy-on-write when writing data to a hole in a sparse file</a:t>
            </a:r>
          </a:p>
          <a:p>
            <a:pPr lvl="1"/>
            <a:r>
              <a:rPr lang="en-JP" dirty="0"/>
              <a:t>Copy an unmodified part of the target block from the lower layer</a:t>
            </a:r>
          </a:p>
          <a:p>
            <a:pPr lvl="1"/>
            <a:r>
              <a:rPr lang="en-JP" dirty="0"/>
              <a:t>Write modified data to the rest of the block</a:t>
            </a:r>
          </a:p>
          <a:p>
            <a:r>
              <a:rPr lang="en-JP" dirty="0"/>
              <a:t>Later, it can write data to the block as a normal file</a:t>
            </a:r>
          </a:p>
          <a:p>
            <a:pPr lvl="1"/>
            <a:r>
              <a:rPr lang="en-JP" dirty="0"/>
              <a:t>The block is already copied 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B7D9B-55A4-5D43-85DA-A6C01AE8B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0B6280-ED74-2945-B208-8398940BC1D4}"/>
              </a:ext>
            </a:extLst>
          </p:cNvPr>
          <p:cNvSpPr/>
          <p:nvPr/>
        </p:nvSpPr>
        <p:spPr>
          <a:xfrm>
            <a:off x="2664372" y="4381185"/>
            <a:ext cx="7404536" cy="2099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65F6D8-03F3-A845-9DEA-C53F8F428B17}"/>
              </a:ext>
            </a:extLst>
          </p:cNvPr>
          <p:cNvSpPr/>
          <p:nvPr/>
        </p:nvSpPr>
        <p:spPr>
          <a:xfrm>
            <a:off x="4372488" y="4628315"/>
            <a:ext cx="5353899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0729A-833C-214D-9652-AB20736ADB7E}"/>
              </a:ext>
            </a:extLst>
          </p:cNvPr>
          <p:cNvSpPr/>
          <p:nvPr/>
        </p:nvSpPr>
        <p:spPr>
          <a:xfrm>
            <a:off x="4372489" y="5565111"/>
            <a:ext cx="5353898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FF5456-A7F7-DC4B-B985-0BBE352B096C}"/>
              </a:ext>
            </a:extLst>
          </p:cNvPr>
          <p:cNvSpPr txBox="1"/>
          <p:nvPr/>
        </p:nvSpPr>
        <p:spPr>
          <a:xfrm>
            <a:off x="2918573" y="47792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upper layer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9D2A0D-D523-3A41-97D8-3187B2F082B0}"/>
              </a:ext>
            </a:extLst>
          </p:cNvPr>
          <p:cNvSpPr txBox="1"/>
          <p:nvPr/>
        </p:nvSpPr>
        <p:spPr>
          <a:xfrm>
            <a:off x="2970822" y="570373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F22120-D285-A14B-AD3B-716373A36A2A}"/>
              </a:ext>
            </a:extLst>
          </p:cNvPr>
          <p:cNvSpPr txBox="1"/>
          <p:nvPr/>
        </p:nvSpPr>
        <p:spPr>
          <a:xfrm>
            <a:off x="1250944" y="4409906"/>
            <a:ext cx="135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TranslayFS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82D5FC-2225-924A-ACA6-59549A02C58D}"/>
              </a:ext>
            </a:extLst>
          </p:cNvPr>
          <p:cNvSpPr/>
          <p:nvPr/>
        </p:nvSpPr>
        <p:spPr>
          <a:xfrm>
            <a:off x="4854189" y="570373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92CCE5-A8F4-EB4E-B13A-43C4AF96FA33}"/>
              </a:ext>
            </a:extLst>
          </p:cNvPr>
          <p:cNvSpPr/>
          <p:nvPr/>
        </p:nvSpPr>
        <p:spPr>
          <a:xfrm>
            <a:off x="5824176" y="570373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50177C-8DD0-A44A-A673-9F378CB061F8}"/>
              </a:ext>
            </a:extLst>
          </p:cNvPr>
          <p:cNvSpPr/>
          <p:nvPr/>
        </p:nvSpPr>
        <p:spPr>
          <a:xfrm>
            <a:off x="6794163" y="570373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47E4CD-5BF8-1748-A719-C2FD44B6429A}"/>
              </a:ext>
            </a:extLst>
          </p:cNvPr>
          <p:cNvSpPr/>
          <p:nvPr/>
        </p:nvSpPr>
        <p:spPr>
          <a:xfrm>
            <a:off x="7764150" y="570373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 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2A393C-A47D-8F40-8DA8-7AC05B5A8A2C}"/>
              </a:ext>
            </a:extLst>
          </p:cNvPr>
          <p:cNvSpPr/>
          <p:nvPr/>
        </p:nvSpPr>
        <p:spPr>
          <a:xfrm>
            <a:off x="4854189" y="4779238"/>
            <a:ext cx="969987" cy="36933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BC0479-082B-8B4D-BABC-819DDBC8FB1B}"/>
              </a:ext>
            </a:extLst>
          </p:cNvPr>
          <p:cNvSpPr/>
          <p:nvPr/>
        </p:nvSpPr>
        <p:spPr>
          <a:xfrm>
            <a:off x="5824176" y="4779238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400191-495C-084F-A49E-3282FD3AADD5}"/>
              </a:ext>
            </a:extLst>
          </p:cNvPr>
          <p:cNvSpPr/>
          <p:nvPr/>
        </p:nvSpPr>
        <p:spPr>
          <a:xfrm>
            <a:off x="6794163" y="4779238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7D9AB6-F76A-0C4A-9695-3C991CF1AF74}"/>
              </a:ext>
            </a:extLst>
          </p:cNvPr>
          <p:cNvSpPr/>
          <p:nvPr/>
        </p:nvSpPr>
        <p:spPr>
          <a:xfrm>
            <a:off x="7764150" y="4779238"/>
            <a:ext cx="969987" cy="369332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hole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E764A0-56EB-7C4B-8486-F5D513113609}"/>
              </a:ext>
            </a:extLst>
          </p:cNvPr>
          <p:cNvSpPr/>
          <p:nvPr/>
        </p:nvSpPr>
        <p:spPr>
          <a:xfrm>
            <a:off x="5825620" y="4793526"/>
            <a:ext cx="560858" cy="349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17EE46-97EE-5E43-9319-053866C690FD}"/>
              </a:ext>
            </a:extLst>
          </p:cNvPr>
          <p:cNvSpPr/>
          <p:nvPr/>
        </p:nvSpPr>
        <p:spPr>
          <a:xfrm>
            <a:off x="7178154" y="4793526"/>
            <a:ext cx="233002" cy="349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4F324C8-8BA5-0844-8152-BF0D375B2425}"/>
              </a:ext>
            </a:extLst>
          </p:cNvPr>
          <p:cNvCxnSpPr/>
          <p:nvPr/>
        </p:nvCxnSpPr>
        <p:spPr>
          <a:xfrm flipV="1">
            <a:off x="6579476" y="5148570"/>
            <a:ext cx="0" cy="555165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D6E1A58-D2F3-FF4D-80BE-61415806D84B}"/>
              </a:ext>
            </a:extLst>
          </p:cNvPr>
          <p:cNvCxnSpPr/>
          <p:nvPr/>
        </p:nvCxnSpPr>
        <p:spPr>
          <a:xfrm flipV="1">
            <a:off x="7005145" y="5148570"/>
            <a:ext cx="0" cy="555165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0809A0C-B26C-474A-A41D-8D0B427AAD29}"/>
              </a:ext>
            </a:extLst>
          </p:cNvPr>
          <p:cNvCxnSpPr/>
          <p:nvPr/>
        </p:nvCxnSpPr>
        <p:spPr>
          <a:xfrm flipV="1">
            <a:off x="7567449" y="5151384"/>
            <a:ext cx="0" cy="555165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6A9F501-95BC-F34A-B863-4E866EE6EBE2}"/>
              </a:ext>
            </a:extLst>
          </p:cNvPr>
          <p:cNvSpPr txBox="1"/>
          <p:nvPr/>
        </p:nvSpPr>
        <p:spPr>
          <a:xfrm>
            <a:off x="7577164" y="522474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copy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94ADF94-993B-2548-8746-8B7C2437E08B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5339183" y="4172607"/>
            <a:ext cx="0" cy="60663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4A1BA63-F208-914A-B45D-CBC7D9DE68E5}"/>
              </a:ext>
            </a:extLst>
          </p:cNvPr>
          <p:cNvCxnSpPr>
            <a:cxnSpLocks/>
          </p:cNvCxnSpPr>
          <p:nvPr/>
        </p:nvCxnSpPr>
        <p:spPr>
          <a:xfrm>
            <a:off x="6090673" y="4172607"/>
            <a:ext cx="0" cy="60663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D1BAE7A-D961-B94D-91B2-5403AF1F7639}"/>
              </a:ext>
            </a:extLst>
          </p:cNvPr>
          <p:cNvCxnSpPr>
            <a:cxnSpLocks/>
          </p:cNvCxnSpPr>
          <p:nvPr/>
        </p:nvCxnSpPr>
        <p:spPr>
          <a:xfrm>
            <a:off x="7294108" y="4172607"/>
            <a:ext cx="0" cy="60663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597A991-06A2-344A-B8C8-B074DC8D3B93}"/>
              </a:ext>
            </a:extLst>
          </p:cNvPr>
          <p:cNvSpPr txBox="1"/>
          <p:nvPr/>
        </p:nvSpPr>
        <p:spPr>
          <a:xfrm>
            <a:off x="8791681" y="462856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sparse</a:t>
            </a:r>
          </a:p>
          <a:p>
            <a:pPr algn="ctr"/>
            <a:r>
              <a:rPr lang="en-JP" dirty="0"/>
              <a:t>file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CB390D-A39C-D744-B0DD-212379C22856}"/>
              </a:ext>
            </a:extLst>
          </p:cNvPr>
          <p:cNvSpPr txBox="1"/>
          <p:nvPr/>
        </p:nvSpPr>
        <p:spPr>
          <a:xfrm>
            <a:off x="8798874" y="5565111"/>
            <a:ext cx="889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normal</a:t>
            </a:r>
          </a:p>
          <a:p>
            <a:pPr algn="ctr"/>
            <a:r>
              <a:rPr lang="en-JP" dirty="0"/>
              <a:t>file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611A13-7C92-5B4F-8178-46D7C90614C1}"/>
              </a:ext>
            </a:extLst>
          </p:cNvPr>
          <p:cNvSpPr txBox="1"/>
          <p:nvPr/>
        </p:nvSpPr>
        <p:spPr>
          <a:xfrm>
            <a:off x="7341970" y="395075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288070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07"/>
    </mc:Choice>
    <mc:Fallback xmlns="">
      <p:transition spd="slow" advTm="7850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94114-C6DA-5641-9026-1350A7B0D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/>
          <a:lstStyle/>
          <a:p>
            <a:r>
              <a:rPr lang="en-JP" dirty="0"/>
              <a:t>Read Operation in TranslayFS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B5EA7-F2B4-5744-9BE6-5D1B89422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/>
          <a:lstStyle/>
          <a:p>
            <a:r>
              <a:rPr lang="en-JP" dirty="0"/>
              <a:t>TranslayFS reads two files in both layers if a sparse file exists in the upper layer</a:t>
            </a:r>
          </a:p>
          <a:p>
            <a:pPr lvl="1"/>
            <a:r>
              <a:rPr lang="en-JP" dirty="0"/>
              <a:t>Read a block from the sparse file if the block is not a hole</a:t>
            </a:r>
          </a:p>
          <a:p>
            <a:pPr lvl="1"/>
            <a:r>
              <a:rPr lang="en-JP" dirty="0"/>
              <a:t>Read a file block in the lower layer for a hole</a:t>
            </a:r>
          </a:p>
          <a:p>
            <a:pPr lvl="1"/>
            <a:r>
              <a:rPr lang="en-JP" dirty="0"/>
              <a:t>Not need to merge the data of two blocks in both layers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123AF-FD27-A84D-B9EC-44C825AF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162" y="66077"/>
            <a:ext cx="917852" cy="365125"/>
          </a:xfrm>
        </p:spPr>
        <p:txBody>
          <a:bodyPr/>
          <a:lstStyle/>
          <a:p>
            <a:fld id="{D6F57A23-CB21-D340-80A0-623F78F268E8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16000F-F8B2-FB46-8DE0-EF41D6F325CE}"/>
              </a:ext>
            </a:extLst>
          </p:cNvPr>
          <p:cNvSpPr/>
          <p:nvPr/>
        </p:nvSpPr>
        <p:spPr>
          <a:xfrm>
            <a:off x="2640308" y="4260865"/>
            <a:ext cx="7404536" cy="2099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20B4B9-0F16-5742-B2A6-6E60A3AC2782}"/>
              </a:ext>
            </a:extLst>
          </p:cNvPr>
          <p:cNvSpPr/>
          <p:nvPr/>
        </p:nvSpPr>
        <p:spPr>
          <a:xfrm>
            <a:off x="4348424" y="4507995"/>
            <a:ext cx="5353899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D533D7-AB11-5E4B-96EF-CE6F355DCE63}"/>
              </a:ext>
            </a:extLst>
          </p:cNvPr>
          <p:cNvSpPr/>
          <p:nvPr/>
        </p:nvSpPr>
        <p:spPr>
          <a:xfrm>
            <a:off x="4348425" y="5444791"/>
            <a:ext cx="5353898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DFED00-F9BB-BE4C-9548-E1FDB2CC6D6C}"/>
              </a:ext>
            </a:extLst>
          </p:cNvPr>
          <p:cNvSpPr txBox="1"/>
          <p:nvPr/>
        </p:nvSpPr>
        <p:spPr>
          <a:xfrm>
            <a:off x="2894509" y="465891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upper layer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03E615-D1A5-9C48-8335-908E98A277E0}"/>
              </a:ext>
            </a:extLst>
          </p:cNvPr>
          <p:cNvSpPr txBox="1"/>
          <p:nvPr/>
        </p:nvSpPr>
        <p:spPr>
          <a:xfrm>
            <a:off x="2946758" y="558341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BDAA2A-20C2-B540-9F79-4B1EE64D3FE2}"/>
              </a:ext>
            </a:extLst>
          </p:cNvPr>
          <p:cNvSpPr txBox="1"/>
          <p:nvPr/>
        </p:nvSpPr>
        <p:spPr>
          <a:xfrm>
            <a:off x="1226880" y="4289586"/>
            <a:ext cx="135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TranslayFS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1989A0-934F-1E41-8EB1-9C7D0529B1EA}"/>
              </a:ext>
            </a:extLst>
          </p:cNvPr>
          <p:cNvSpPr/>
          <p:nvPr/>
        </p:nvSpPr>
        <p:spPr>
          <a:xfrm>
            <a:off x="4830125" y="558341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A7CF9E-CD71-B241-8FE1-2C2AC0AE59BE}"/>
              </a:ext>
            </a:extLst>
          </p:cNvPr>
          <p:cNvSpPr/>
          <p:nvPr/>
        </p:nvSpPr>
        <p:spPr>
          <a:xfrm>
            <a:off x="5800112" y="558341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BE29AD-CFD0-7944-8B83-26C282AF9103}"/>
              </a:ext>
            </a:extLst>
          </p:cNvPr>
          <p:cNvSpPr/>
          <p:nvPr/>
        </p:nvSpPr>
        <p:spPr>
          <a:xfrm>
            <a:off x="6770099" y="558341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 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0252D3-C0CC-4047-A67D-B1843243E00B}"/>
              </a:ext>
            </a:extLst>
          </p:cNvPr>
          <p:cNvSpPr/>
          <p:nvPr/>
        </p:nvSpPr>
        <p:spPr>
          <a:xfrm>
            <a:off x="7740086" y="558341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 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B7BFC0-C9BB-7041-ABED-0BADCAF8D74C}"/>
              </a:ext>
            </a:extLst>
          </p:cNvPr>
          <p:cNvSpPr/>
          <p:nvPr/>
        </p:nvSpPr>
        <p:spPr>
          <a:xfrm>
            <a:off x="4830125" y="4658918"/>
            <a:ext cx="969987" cy="36933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B33F13-D8C7-CE40-84B3-8E229C9AA12E}"/>
              </a:ext>
            </a:extLst>
          </p:cNvPr>
          <p:cNvSpPr/>
          <p:nvPr/>
        </p:nvSpPr>
        <p:spPr>
          <a:xfrm>
            <a:off x="5800112" y="4658918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5616887-78F9-044E-9111-6582422EB996}"/>
              </a:ext>
            </a:extLst>
          </p:cNvPr>
          <p:cNvSpPr/>
          <p:nvPr/>
        </p:nvSpPr>
        <p:spPr>
          <a:xfrm>
            <a:off x="6770099" y="4658918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1B9A04-D160-9E4F-A941-5620909B961B}"/>
              </a:ext>
            </a:extLst>
          </p:cNvPr>
          <p:cNvSpPr/>
          <p:nvPr/>
        </p:nvSpPr>
        <p:spPr>
          <a:xfrm>
            <a:off x="5806710" y="4670784"/>
            <a:ext cx="560858" cy="345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68DAB96-4C65-7A43-A72B-D86DAD252214}"/>
              </a:ext>
            </a:extLst>
          </p:cNvPr>
          <p:cNvSpPr/>
          <p:nvPr/>
        </p:nvSpPr>
        <p:spPr>
          <a:xfrm>
            <a:off x="7154090" y="4673206"/>
            <a:ext cx="233002" cy="349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5AF1B18-CA6E-3C4D-8126-AC3BA5A39395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5315119" y="4052287"/>
            <a:ext cx="0" cy="60663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4F7DB78-F6E8-F04E-A05E-6C94A87C8CFE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6285106" y="4051845"/>
            <a:ext cx="0" cy="60707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680E938-4062-2543-9462-CA11DD482145}"/>
              </a:ext>
            </a:extLst>
          </p:cNvPr>
          <p:cNvCxnSpPr>
            <a:cxnSpLocks/>
          </p:cNvCxnSpPr>
          <p:nvPr/>
        </p:nvCxnSpPr>
        <p:spPr>
          <a:xfrm>
            <a:off x="7270044" y="4052287"/>
            <a:ext cx="0" cy="60663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42413ED-3840-BE42-ABB7-A0E173DD2E1B}"/>
              </a:ext>
            </a:extLst>
          </p:cNvPr>
          <p:cNvSpPr txBox="1"/>
          <p:nvPr/>
        </p:nvSpPr>
        <p:spPr>
          <a:xfrm>
            <a:off x="8767617" y="450824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sparse</a:t>
            </a:r>
          </a:p>
          <a:p>
            <a:pPr algn="ctr"/>
            <a:r>
              <a:rPr lang="en-JP" dirty="0"/>
              <a:t>file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ED39DE1-9376-6742-AD79-CCD3FF1FB341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8225080" y="4052287"/>
            <a:ext cx="0" cy="1531128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D5F2A4C7-2A7A-594D-9221-99A1B6784712}"/>
              </a:ext>
            </a:extLst>
          </p:cNvPr>
          <p:cNvSpPr/>
          <p:nvPr/>
        </p:nvSpPr>
        <p:spPr>
          <a:xfrm>
            <a:off x="7740086" y="4658918"/>
            <a:ext cx="969987" cy="369332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hole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B5DA81E-AA46-B243-9D56-A2FD38437528}"/>
              </a:ext>
            </a:extLst>
          </p:cNvPr>
          <p:cNvSpPr txBox="1"/>
          <p:nvPr/>
        </p:nvSpPr>
        <p:spPr>
          <a:xfrm>
            <a:off x="8774810" y="5444791"/>
            <a:ext cx="889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normal</a:t>
            </a:r>
          </a:p>
          <a:p>
            <a:pPr algn="ctr"/>
            <a:r>
              <a:rPr lang="en-JP" dirty="0"/>
              <a:t>file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6FDF4-6164-A743-BF1C-F0898064FECA}"/>
              </a:ext>
            </a:extLst>
          </p:cNvPr>
          <p:cNvSpPr txBox="1"/>
          <p:nvPr/>
        </p:nvSpPr>
        <p:spPr>
          <a:xfrm>
            <a:off x="5407409" y="38063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327902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32"/>
    </mc:Choice>
    <mc:Fallback xmlns="">
      <p:transition spd="slow" advTm="4883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0C489-36E3-9741-A4F9-9EA057E8B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Hole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A1BC3-B4D4-D34D-ADFB-1E3A35673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Linux provides three methods for detecting a hole</a:t>
            </a:r>
          </a:p>
          <a:p>
            <a:pPr lvl="1"/>
            <a:r>
              <a:rPr lang="en-JP" dirty="0"/>
              <a:t>Check the existence of a physical block for a logical one</a:t>
            </a:r>
          </a:p>
          <a:p>
            <a:pPr lvl="1"/>
            <a:r>
              <a:rPr lang="en-JP" dirty="0"/>
              <a:t>Obtain a list of file blocks that contain real data</a:t>
            </a:r>
          </a:p>
          <a:p>
            <a:pPr lvl="1"/>
            <a:r>
              <a:rPr lang="en-JP" dirty="0"/>
              <a:t>Search for the next hole</a:t>
            </a:r>
          </a:p>
          <a:p>
            <a:r>
              <a:rPr lang="en-JP" dirty="0"/>
              <a:t>TranslayFS uses the first method in the kernel</a:t>
            </a:r>
          </a:p>
          <a:p>
            <a:pPr lvl="1"/>
            <a:r>
              <a:rPr lang="en-JP" dirty="0"/>
              <a:t>Translate a logical block number into a physical one</a:t>
            </a:r>
          </a:p>
          <a:p>
            <a:pPr lvl="1"/>
            <a:r>
              <a:rPr lang="en-JP" dirty="0"/>
              <a:t>The block is a hole if the obtained number is zero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E1F82-7094-4845-9C3B-614ECAEA7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545B7D-FFBD-FF4F-90AD-3963903507B7}"/>
              </a:ext>
            </a:extLst>
          </p:cNvPr>
          <p:cNvSpPr/>
          <p:nvPr/>
        </p:nvSpPr>
        <p:spPr>
          <a:xfrm>
            <a:off x="4538879" y="5385447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0B29D7-4A0F-874E-8C67-ED719DCD0755}"/>
              </a:ext>
            </a:extLst>
          </p:cNvPr>
          <p:cNvSpPr/>
          <p:nvPr/>
        </p:nvSpPr>
        <p:spPr>
          <a:xfrm>
            <a:off x="5508866" y="5385447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B6AB7-270D-C44F-83AC-2645F35D4007}"/>
              </a:ext>
            </a:extLst>
          </p:cNvPr>
          <p:cNvSpPr/>
          <p:nvPr/>
        </p:nvSpPr>
        <p:spPr>
          <a:xfrm>
            <a:off x="6478853" y="5385447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088D9C-84E9-2043-AE61-AD5E9D64B9CF}"/>
              </a:ext>
            </a:extLst>
          </p:cNvPr>
          <p:cNvSpPr/>
          <p:nvPr/>
        </p:nvSpPr>
        <p:spPr>
          <a:xfrm>
            <a:off x="7448840" y="5385447"/>
            <a:ext cx="969987" cy="369332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hole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DCFDC0-772D-0340-A715-5122DC97E830}"/>
              </a:ext>
            </a:extLst>
          </p:cNvPr>
          <p:cNvSpPr txBox="1"/>
          <p:nvPr/>
        </p:nvSpPr>
        <p:spPr>
          <a:xfrm>
            <a:off x="4867419" y="49845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D33F3F-3E51-9343-8144-0AFFE0B00560}"/>
              </a:ext>
            </a:extLst>
          </p:cNvPr>
          <p:cNvSpPr txBox="1"/>
          <p:nvPr/>
        </p:nvSpPr>
        <p:spPr>
          <a:xfrm>
            <a:off x="5837406" y="49845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327491-E879-504F-8137-FD354CD7A45A}"/>
              </a:ext>
            </a:extLst>
          </p:cNvPr>
          <p:cNvSpPr txBox="1"/>
          <p:nvPr/>
        </p:nvSpPr>
        <p:spPr>
          <a:xfrm>
            <a:off x="6807393" y="49845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611F0C-A368-6E4B-BB5B-DFA6CE6D9F77}"/>
              </a:ext>
            </a:extLst>
          </p:cNvPr>
          <p:cNvSpPr txBox="1"/>
          <p:nvPr/>
        </p:nvSpPr>
        <p:spPr>
          <a:xfrm>
            <a:off x="7777380" y="49845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04668D-8F07-4F43-83B1-26B912F7751D}"/>
              </a:ext>
            </a:extLst>
          </p:cNvPr>
          <p:cNvSpPr txBox="1"/>
          <p:nvPr/>
        </p:nvSpPr>
        <p:spPr>
          <a:xfrm>
            <a:off x="4856909" y="591658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A5E83B-84CA-B34D-B019-F913FFB2870A}"/>
              </a:ext>
            </a:extLst>
          </p:cNvPr>
          <p:cNvSpPr txBox="1"/>
          <p:nvPr/>
        </p:nvSpPr>
        <p:spPr>
          <a:xfrm>
            <a:off x="5826896" y="5916585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2F483D-4E12-544A-A9CA-C0D76851A10C}"/>
              </a:ext>
            </a:extLst>
          </p:cNvPr>
          <p:cNvSpPr txBox="1"/>
          <p:nvPr/>
        </p:nvSpPr>
        <p:spPr>
          <a:xfrm>
            <a:off x="6796883" y="591658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0281FF-52E5-C24D-886E-1033D4E2EB69}"/>
              </a:ext>
            </a:extLst>
          </p:cNvPr>
          <p:cNvSpPr txBox="1"/>
          <p:nvPr/>
        </p:nvSpPr>
        <p:spPr>
          <a:xfrm>
            <a:off x="7777380" y="591658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AAFD2E-0954-644E-B9A3-87AF3EBD5B5C}"/>
              </a:ext>
            </a:extLst>
          </p:cNvPr>
          <p:cNvSpPr txBox="1"/>
          <p:nvPr/>
        </p:nvSpPr>
        <p:spPr>
          <a:xfrm>
            <a:off x="2129775" y="4984585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logical block number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D42F65-0D21-7242-A34D-492D59C24C20}"/>
              </a:ext>
            </a:extLst>
          </p:cNvPr>
          <p:cNvSpPr txBox="1"/>
          <p:nvPr/>
        </p:nvSpPr>
        <p:spPr>
          <a:xfrm>
            <a:off x="2040007" y="5916585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physical block number</a:t>
            </a:r>
          </a:p>
        </p:txBody>
      </p:sp>
    </p:spTree>
    <p:extLst>
      <p:ext uri="{BB962C8B-B14F-4D97-AF65-F5344CB8AC3E}">
        <p14:creationId xmlns:p14="http://schemas.microsoft.com/office/powerpoint/2010/main" val="349734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549"/>
    </mc:Choice>
    <mc:Fallback xmlns="">
      <p:transition spd="slow" advTm="6054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281FF-E087-974F-BE75-CF5D465D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6C010-A38F-7F48-9629-75874B81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examined the performance of TranslayFS</a:t>
            </a:r>
          </a:p>
          <a:p>
            <a:pPr lvl="1"/>
            <a:r>
              <a:rPr lang="en-JP" dirty="0"/>
              <a:t>The latency of the first/second writes</a:t>
            </a:r>
          </a:p>
          <a:p>
            <a:pPr lvl="1"/>
            <a:r>
              <a:rPr lang="en-JP" dirty="0"/>
              <a:t>The throughput of file writes/reads</a:t>
            </a:r>
          </a:p>
          <a:p>
            <a:pPr lvl="1"/>
            <a:r>
              <a:rPr lang="en-JP" dirty="0"/>
              <a:t>Compared with OverlayFS</a:t>
            </a:r>
          </a:p>
          <a:p>
            <a:r>
              <a:rPr lang="en-JP" dirty="0"/>
              <a:t>Use the ext4 filesystem as the lower/upper filesystems</a:t>
            </a:r>
          </a:p>
          <a:p>
            <a:pPr lvl="1"/>
            <a:r>
              <a:rPr lang="en-JP" dirty="0"/>
              <a:t>Use three files of 1 GB, 5 GB, and 10 GB</a:t>
            </a:r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09DFC-399D-D14E-9DDF-E19593CD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14B278-FBFE-5D4B-A3E8-6ACA2E786C6B}"/>
              </a:ext>
            </a:extLst>
          </p:cNvPr>
          <p:cNvSpPr txBox="1"/>
          <p:nvPr/>
        </p:nvSpPr>
        <p:spPr>
          <a:xfrm>
            <a:off x="7661370" y="4304763"/>
            <a:ext cx="3454792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sz="2400" dirty="0"/>
              <a:t>CPU: Intel Core i7-3770</a:t>
            </a:r>
          </a:p>
          <a:p>
            <a:r>
              <a:rPr lang="en-JP" sz="2400" dirty="0"/>
              <a:t>Memory: 8 GB</a:t>
            </a:r>
          </a:p>
          <a:p>
            <a:r>
              <a:rPr lang="en-JP" sz="2400" dirty="0"/>
              <a:t>HDD: SATA3 128 GB</a:t>
            </a:r>
          </a:p>
          <a:p>
            <a:r>
              <a:rPr lang="en-JP" sz="2400" dirty="0"/>
              <a:t>OS: Linux 4.4</a:t>
            </a:r>
          </a:p>
          <a:p>
            <a:r>
              <a:rPr lang="en-JP" sz="2400" dirty="0"/>
              <a:t>Docker: 1.13.1</a:t>
            </a:r>
          </a:p>
        </p:txBody>
      </p:sp>
    </p:spTree>
    <p:extLst>
      <p:ext uri="{BB962C8B-B14F-4D97-AF65-F5344CB8AC3E}">
        <p14:creationId xmlns:p14="http://schemas.microsoft.com/office/powerpoint/2010/main" val="261213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506"/>
    </mc:Choice>
    <mc:Fallback xmlns="">
      <p:transition spd="slow" advTm="4050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BE8BB-4074-4848-A713-E4EC8D7C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Latency of the First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61939-CA72-4743-8A0A-97D9C2C2C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wrote 1-byte data to a file existing in the lower layer</a:t>
            </a:r>
          </a:p>
          <a:p>
            <a:pPr lvl="1"/>
            <a:r>
              <a:rPr lang="en-JP" dirty="0"/>
              <a:t>OverlayFS took 51 sec for a 10-GB file to copy up the entire file</a:t>
            </a:r>
          </a:p>
          <a:p>
            <a:pPr lvl="2"/>
            <a:r>
              <a:rPr lang="en-JP" dirty="0"/>
              <a:t>The open operation needed 50 sec</a:t>
            </a:r>
          </a:p>
          <a:p>
            <a:pPr lvl="1"/>
            <a:r>
              <a:rPr lang="en-JP" dirty="0"/>
              <a:t>TranslayFS needed only 336-339 us without copy-on-write</a:t>
            </a:r>
          </a:p>
          <a:p>
            <a:pPr lvl="2"/>
            <a:r>
              <a:rPr lang="en-JP" dirty="0"/>
              <a:t>Including the copy of 4095-byte data from the lower 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F8636-E92E-CE45-BA27-9A2C9533B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89D4F6D-78B9-4745-8A88-923B80566F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8825990"/>
              </p:ext>
            </p:extLst>
          </p:nvPr>
        </p:nvGraphicFramePr>
        <p:xfrm>
          <a:off x="944402" y="3767415"/>
          <a:ext cx="5038501" cy="290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904E918-A160-D045-B8BB-83A4066A16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8097269"/>
              </p:ext>
            </p:extLst>
          </p:nvPr>
        </p:nvGraphicFramePr>
        <p:xfrm>
          <a:off x="6498059" y="3767415"/>
          <a:ext cx="4686479" cy="290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3BB9613-2CF7-7141-933E-348B56E1C8A0}"/>
              </a:ext>
            </a:extLst>
          </p:cNvPr>
          <p:cNvCxnSpPr>
            <a:cxnSpLocks/>
          </p:cNvCxnSpPr>
          <p:nvPr/>
        </p:nvCxnSpPr>
        <p:spPr>
          <a:xfrm flipV="1">
            <a:off x="5630882" y="3878318"/>
            <a:ext cx="980126" cy="1923392"/>
          </a:xfrm>
          <a:prstGeom prst="line">
            <a:avLst/>
          </a:prstGeom>
          <a:ln w="952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6B7DC4-54AF-B94D-8A95-78097E0E7B77}"/>
              </a:ext>
            </a:extLst>
          </p:cNvPr>
          <p:cNvCxnSpPr>
            <a:cxnSpLocks/>
          </p:cNvCxnSpPr>
          <p:nvPr/>
        </p:nvCxnSpPr>
        <p:spPr>
          <a:xfrm>
            <a:off x="5630882" y="5885793"/>
            <a:ext cx="1095740" cy="262759"/>
          </a:xfrm>
          <a:prstGeom prst="line">
            <a:avLst/>
          </a:prstGeom>
          <a:ln w="9525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552055-FE12-D84F-8423-46B4D8E9B4FF}"/>
              </a:ext>
            </a:extLst>
          </p:cNvPr>
          <p:cNvSpPr txBox="1"/>
          <p:nvPr/>
        </p:nvSpPr>
        <p:spPr>
          <a:xfrm>
            <a:off x="10112548" y="3693652"/>
            <a:ext cx="11849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magnified</a:t>
            </a:r>
          </a:p>
        </p:txBody>
      </p:sp>
    </p:spTree>
    <p:extLst>
      <p:ext uri="{BB962C8B-B14F-4D97-AF65-F5344CB8AC3E}">
        <p14:creationId xmlns:p14="http://schemas.microsoft.com/office/powerpoint/2010/main" val="386481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303"/>
    </mc:Choice>
    <mc:Fallback xmlns="">
      <p:transition spd="slow" advTm="8330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EAB7-3C53-0F46-8F4A-BD4A46859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Latency of the Second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DCF53-1395-5C4B-896A-D5BC6F8E2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wrote 1-byte data to the same file block</a:t>
            </a:r>
          </a:p>
          <a:p>
            <a:pPr lvl="1"/>
            <a:r>
              <a:rPr lang="en-JP" dirty="0"/>
              <a:t>TranslayFS needed 4-9 us for hole detection and layer redirection</a:t>
            </a:r>
          </a:p>
          <a:p>
            <a:r>
              <a:rPr lang="en-JP" dirty="0"/>
              <a:t>We wrote 1-byte data to a different file block</a:t>
            </a:r>
          </a:p>
          <a:p>
            <a:pPr lvl="1"/>
            <a:r>
              <a:rPr lang="en-JP" dirty="0"/>
              <a:t>TranslayFS took 75-89 us longer time to copy 4095-byte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28311-54F9-494F-87BF-451CA79E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8D93816-9974-B249-8A5B-B5AEA2780D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6317273"/>
              </p:ext>
            </p:extLst>
          </p:nvPr>
        </p:nvGraphicFramePr>
        <p:xfrm>
          <a:off x="6280744" y="3563007"/>
          <a:ext cx="4997004" cy="3142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7333283-E170-F845-9FE6-A45934C95A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7024722"/>
              </p:ext>
            </p:extLst>
          </p:nvPr>
        </p:nvGraphicFramePr>
        <p:xfrm>
          <a:off x="914253" y="3563007"/>
          <a:ext cx="4997004" cy="3142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FE4962E-541C-1646-84FE-1099570E5383}"/>
              </a:ext>
            </a:extLst>
          </p:cNvPr>
          <p:cNvSpPr txBox="1"/>
          <p:nvPr/>
        </p:nvSpPr>
        <p:spPr>
          <a:xfrm>
            <a:off x="4459453" y="3378341"/>
            <a:ext cx="13516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same block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D2BBCA-6E0A-894E-9C93-848F74C7EEAF}"/>
              </a:ext>
            </a:extLst>
          </p:cNvPr>
          <p:cNvSpPr txBox="1"/>
          <p:nvPr/>
        </p:nvSpPr>
        <p:spPr>
          <a:xfrm>
            <a:off x="9660958" y="3378341"/>
            <a:ext cx="161678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different block</a:t>
            </a:r>
          </a:p>
        </p:txBody>
      </p:sp>
    </p:spTree>
    <p:extLst>
      <p:ext uri="{BB962C8B-B14F-4D97-AF65-F5344CB8AC3E}">
        <p14:creationId xmlns:p14="http://schemas.microsoft.com/office/powerpoint/2010/main" val="403237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407"/>
    </mc:Choice>
    <mc:Fallback xmlns="">
      <p:transition spd="slow" advTm="59407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F111E-77F7-DD41-9359-E9BB95FF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Throughput of File Writes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2E3D3-5D77-EA4C-863F-FC75257DF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sequentially wrote 1-byte data per 4 KB</a:t>
            </a:r>
          </a:p>
          <a:p>
            <a:pPr lvl="1"/>
            <a:r>
              <a:rPr lang="en-JP" dirty="0"/>
              <a:t>TranslayFS improved the throughput by 34-38%</a:t>
            </a:r>
          </a:p>
          <a:p>
            <a:r>
              <a:rPr lang="en-JP" dirty="0"/>
              <a:t>We randomly wrote data of 1-4096 bytes</a:t>
            </a:r>
          </a:p>
          <a:p>
            <a:pPr lvl="1"/>
            <a:r>
              <a:rPr lang="en-JP" dirty="0"/>
              <a:t>TranslayFS outperformed OverlayFS for more than 78-byte data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41D13-FDDB-794F-8557-3512178E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2FE2B57-8DBF-5947-B2DA-F9B7E1D2EE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7367851"/>
              </p:ext>
            </p:extLst>
          </p:nvPr>
        </p:nvGraphicFramePr>
        <p:xfrm>
          <a:off x="6332179" y="3596702"/>
          <a:ext cx="5090017" cy="3124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E78CE7F-6D58-9C4F-A169-67EA533575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505944"/>
              </p:ext>
            </p:extLst>
          </p:nvPr>
        </p:nvGraphicFramePr>
        <p:xfrm>
          <a:off x="769804" y="3429001"/>
          <a:ext cx="5090017" cy="329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26B8F22-7EDF-4D4B-80AA-B9FABBBC6677}"/>
              </a:ext>
            </a:extLst>
          </p:cNvPr>
          <p:cNvSpPr txBox="1"/>
          <p:nvPr/>
        </p:nvSpPr>
        <p:spPr>
          <a:xfrm>
            <a:off x="4333329" y="3412036"/>
            <a:ext cx="123623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sequential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EF845B-9F9E-0F41-859D-16479CA94C53}"/>
              </a:ext>
            </a:extLst>
          </p:cNvPr>
          <p:cNvSpPr txBox="1"/>
          <p:nvPr/>
        </p:nvSpPr>
        <p:spPr>
          <a:xfrm>
            <a:off x="8649624" y="3704896"/>
            <a:ext cx="9669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random</a:t>
            </a:r>
          </a:p>
        </p:txBody>
      </p:sp>
    </p:spTree>
    <p:extLst>
      <p:ext uri="{BB962C8B-B14F-4D97-AF65-F5344CB8AC3E}">
        <p14:creationId xmlns:p14="http://schemas.microsoft.com/office/powerpoint/2010/main" val="323395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347"/>
    </mc:Choice>
    <mc:Fallback xmlns="">
      <p:transition spd="slow" advTm="72347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84B49-B0C5-D34D-BD0E-496EC6368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Throughput of File 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B2B6C-110E-1243-B034-B46913B06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sequentially read a file existing in the lower layer</a:t>
            </a:r>
          </a:p>
          <a:p>
            <a:pPr lvl="1"/>
            <a:r>
              <a:rPr lang="en-JP" dirty="0"/>
              <a:t>TranslayFS degraded by up to 0.5% due to layer redirection</a:t>
            </a:r>
          </a:p>
          <a:p>
            <a:r>
              <a:rPr lang="en-JP" dirty="0"/>
              <a:t>We sequentially read a file existing in both layers</a:t>
            </a:r>
          </a:p>
          <a:p>
            <a:pPr lvl="1"/>
            <a:r>
              <a:rPr lang="en-JP" dirty="0"/>
              <a:t>The throughput in TranslayFS was 0.4-3.8% lower due to hole detection and layer redirection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0985B-23ED-EC40-8A17-AF48E5952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D47FC19-8ADB-814B-88CA-7FF473935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7215498"/>
              </p:ext>
            </p:extLst>
          </p:nvPr>
        </p:nvGraphicFramePr>
        <p:xfrm>
          <a:off x="589501" y="3810881"/>
          <a:ext cx="5369059" cy="2860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15DF370-CDFA-BE45-9927-47CE01585A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6123976"/>
              </p:ext>
            </p:extLst>
          </p:nvPr>
        </p:nvGraphicFramePr>
        <p:xfrm>
          <a:off x="6233442" y="3810881"/>
          <a:ext cx="4882720" cy="2860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3F8C1D8-BC13-AD4E-A05A-C99F399022AF}"/>
              </a:ext>
            </a:extLst>
          </p:cNvPr>
          <p:cNvSpPr txBox="1"/>
          <p:nvPr/>
        </p:nvSpPr>
        <p:spPr>
          <a:xfrm>
            <a:off x="4446749" y="3810881"/>
            <a:ext cx="13003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D4C680-3CB7-DC4A-A6EA-1BD4457B74FE}"/>
              </a:ext>
            </a:extLst>
          </p:cNvPr>
          <p:cNvSpPr txBox="1"/>
          <p:nvPr/>
        </p:nvSpPr>
        <p:spPr>
          <a:xfrm>
            <a:off x="9667789" y="3810881"/>
            <a:ext cx="11977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both layer</a:t>
            </a:r>
          </a:p>
        </p:txBody>
      </p:sp>
    </p:spTree>
    <p:extLst>
      <p:ext uri="{BB962C8B-B14F-4D97-AF65-F5344CB8AC3E}">
        <p14:creationId xmlns:p14="http://schemas.microsoft.com/office/powerpoint/2010/main" val="415071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005"/>
    </mc:Choice>
    <mc:Fallback xmlns="">
      <p:transition spd="slow" advTm="58005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857FA-BFF1-8C4A-9FF8-7B88E7D7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7E19E-C466-BB4D-958B-379A60DAE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Reducing synchronization in OverlayFS </a:t>
            </a:r>
            <a:r>
              <a:rPr lang="en-JP" sz="2400" dirty="0"/>
              <a:t>[Mizusawa et al.'18]</a:t>
            </a:r>
            <a:endParaRPr lang="en-JP" dirty="0"/>
          </a:p>
          <a:p>
            <a:pPr lvl="1"/>
            <a:r>
              <a:rPr lang="en-JP" dirty="0"/>
              <a:t>Decrease the frequency of file-cache synchronization to disks</a:t>
            </a:r>
          </a:p>
          <a:p>
            <a:pPr lvl="1"/>
            <a:r>
              <a:rPr lang="en-JP" dirty="0"/>
              <a:t>Not fair because only one of many files is synchronized</a:t>
            </a:r>
          </a:p>
          <a:p>
            <a:r>
              <a:rPr lang="en-JP" dirty="0"/>
              <a:t>Volatile mount option in OverlayFS </a:t>
            </a:r>
            <a:r>
              <a:rPr lang="en-JP" sz="2400" dirty="0"/>
              <a:t>[Linux 5.10]</a:t>
            </a:r>
            <a:endParaRPr lang="en-JP" dirty="0"/>
          </a:p>
          <a:p>
            <a:pPr lvl="1"/>
            <a:r>
              <a:rPr lang="en-JP" dirty="0"/>
              <a:t>Disable file-cache synchronization</a:t>
            </a:r>
          </a:p>
          <a:p>
            <a:pPr lvl="1"/>
            <a:r>
              <a:rPr lang="en-JP" dirty="0"/>
              <a:t>Copied-up files can be lost on crash</a:t>
            </a:r>
          </a:p>
          <a:p>
            <a:r>
              <a:rPr lang="en-JP" dirty="0"/>
              <a:t>Other copy-on-write filesystems </a:t>
            </a:r>
            <a:r>
              <a:rPr lang="en-JP" sz="2400" dirty="0"/>
              <a:t>[ZFS, Btrfs]</a:t>
            </a:r>
            <a:endParaRPr lang="en-JP" dirty="0"/>
          </a:p>
          <a:p>
            <a:pPr lvl="1"/>
            <a:r>
              <a:rPr lang="en-JP" dirty="0"/>
              <a:t>Perform fine-grained copy-on-write by block</a:t>
            </a:r>
          </a:p>
          <a:p>
            <a:pPr lvl="1"/>
            <a:r>
              <a:rPr lang="en-JP" dirty="0"/>
              <a:t>The complexity leads to less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EF5A44-733E-2A42-B8C8-E208806E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74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53"/>
    </mc:Choice>
    <mc:Fallback xmlns="">
      <p:transition spd="slow" advTm="63853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7E689-1860-BE48-AC33-937961919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DF88E-653E-1040-8C4C-AED98F8D8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proposed TranslayFS to prevent DoS attacks with copy-on-write in OverlayFS</a:t>
            </a:r>
          </a:p>
          <a:p>
            <a:pPr lvl="1"/>
            <a:r>
              <a:rPr lang="en-JP" dirty="0"/>
              <a:t>Hold only a modified part of a file in the upper layer</a:t>
            </a:r>
          </a:p>
          <a:p>
            <a:pPr lvl="1"/>
            <a:r>
              <a:rPr lang="en-JP" dirty="0"/>
              <a:t>Not copy up the entire file from the lower to upper layer</a:t>
            </a:r>
          </a:p>
          <a:p>
            <a:pPr lvl="2"/>
            <a:r>
              <a:rPr lang="en-JP" dirty="0"/>
              <a:t>Not suspend a container for a long time</a:t>
            </a:r>
          </a:p>
          <a:p>
            <a:pPr lvl="1"/>
            <a:r>
              <a:rPr lang="en-JP" dirty="0"/>
              <a:t>Improved the performance of the first file write dramatically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Merge TranslayFS and OverlayFS</a:t>
            </a:r>
          </a:p>
          <a:p>
            <a:pPr lvl="2"/>
            <a:r>
              <a:rPr lang="en-JP" dirty="0"/>
              <a:t>Eliminate the overhead of layer redirection by copying up a file at some point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146DE-71F2-4941-8A99-A994A7634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598"/>
    </mc:Choice>
    <mc:Fallback xmlns="">
      <p:transition spd="slow" advTm="5559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09B7-12BB-CD41-BD66-71F6BE9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FA758-F830-DB4C-A4B1-89F923F8D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Cotainers like Docker are widely used</a:t>
            </a:r>
          </a:p>
          <a:p>
            <a:pPr lvl="1"/>
            <a:r>
              <a:rPr lang="en-JP" dirty="0"/>
              <a:t>Use more lightweight virtualization</a:t>
            </a:r>
          </a:p>
          <a:p>
            <a:r>
              <a:rPr lang="en-JP" dirty="0"/>
              <a:t>The disk image is created by stacking a thin writable layer on top of a read-only image layer</a:t>
            </a:r>
          </a:p>
          <a:p>
            <a:pPr lvl="1"/>
            <a:r>
              <a:rPr lang="en-JP" dirty="0"/>
              <a:t>An image layer contains the base system</a:t>
            </a:r>
          </a:p>
          <a:p>
            <a:pPr lvl="1"/>
            <a:r>
              <a:rPr lang="en-JP" dirty="0"/>
              <a:t>A writable layer contains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57AD9-01A7-584E-923C-3DE85758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DB733-E058-5A40-8E29-CAF01EEFE46F}"/>
              </a:ext>
            </a:extLst>
          </p:cNvPr>
          <p:cNvSpPr/>
          <p:nvPr/>
        </p:nvSpPr>
        <p:spPr>
          <a:xfrm>
            <a:off x="3321269" y="4372303"/>
            <a:ext cx="6274676" cy="20874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0B5BBD-6B9C-C948-8001-56E898C4E97A}"/>
              </a:ext>
            </a:extLst>
          </p:cNvPr>
          <p:cNvSpPr/>
          <p:nvPr/>
        </p:nvSpPr>
        <p:spPr>
          <a:xfrm>
            <a:off x="5208762" y="4607011"/>
            <a:ext cx="4131973" cy="6933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1DE984-82D6-9B49-8185-14EAD0F35CF2}"/>
              </a:ext>
            </a:extLst>
          </p:cNvPr>
          <p:cNvSpPr/>
          <p:nvPr/>
        </p:nvSpPr>
        <p:spPr>
          <a:xfrm>
            <a:off x="5208762" y="5501649"/>
            <a:ext cx="4131973" cy="6933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A32094-74FB-F147-BA0A-9BB05D342719}"/>
              </a:ext>
            </a:extLst>
          </p:cNvPr>
          <p:cNvSpPr txBox="1"/>
          <p:nvPr/>
        </p:nvSpPr>
        <p:spPr>
          <a:xfrm>
            <a:off x="3510456" y="4769001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writable layer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BFCF5-1EC8-4541-BE35-B3E04E49CA59}"/>
              </a:ext>
            </a:extLst>
          </p:cNvPr>
          <p:cNvSpPr txBox="1"/>
          <p:nvPr/>
        </p:nvSpPr>
        <p:spPr>
          <a:xfrm>
            <a:off x="3593812" y="5663639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image layer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C93732D-0627-454C-BC32-7E502E6EAA27}"/>
              </a:ext>
            </a:extLst>
          </p:cNvPr>
          <p:cNvSpPr/>
          <p:nvPr/>
        </p:nvSpPr>
        <p:spPr>
          <a:xfrm>
            <a:off x="5886682" y="4750733"/>
            <a:ext cx="1166648" cy="4309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C51015B-4E6E-A843-AB82-142E99EA1879}"/>
              </a:ext>
            </a:extLst>
          </p:cNvPr>
          <p:cNvSpPr/>
          <p:nvPr/>
        </p:nvSpPr>
        <p:spPr>
          <a:xfrm>
            <a:off x="7497649" y="4738205"/>
            <a:ext cx="1166648" cy="4309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log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1F7A545-B4F3-634C-95B3-737EACC66E56}"/>
              </a:ext>
            </a:extLst>
          </p:cNvPr>
          <p:cNvSpPr/>
          <p:nvPr/>
        </p:nvSpPr>
        <p:spPr>
          <a:xfrm>
            <a:off x="5727342" y="5632843"/>
            <a:ext cx="1166648" cy="4309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library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747D6DB-E1CD-DF4A-9BCA-C02AE9B24821}"/>
              </a:ext>
            </a:extLst>
          </p:cNvPr>
          <p:cNvSpPr/>
          <p:nvPr/>
        </p:nvSpPr>
        <p:spPr>
          <a:xfrm>
            <a:off x="7392943" y="5632843"/>
            <a:ext cx="1448839" cy="4309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0DD72F-441B-EF4D-98D8-FC4459D1200D}"/>
              </a:ext>
            </a:extLst>
          </p:cNvPr>
          <p:cNvSpPr txBox="1"/>
          <p:nvPr/>
        </p:nvSpPr>
        <p:spPr>
          <a:xfrm>
            <a:off x="2110478" y="4977158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container</a:t>
            </a:r>
          </a:p>
          <a:p>
            <a:pPr algn="ctr"/>
            <a:r>
              <a:rPr lang="en-JP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82839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418"/>
    </mc:Choice>
    <mc:Fallback xmlns="">
      <p:transition spd="slow" advTm="4941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28346-65D1-704F-BA71-813B9764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OverlayFS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12D5F-A486-2341-A2BF-02612B4D0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The Overlay filesystem is often used as a storage driver</a:t>
            </a:r>
          </a:p>
          <a:p>
            <a:pPr lvl="1"/>
            <a:r>
              <a:rPr lang="en-JP" dirty="0"/>
              <a:t>Combine two filesystems into one</a:t>
            </a:r>
          </a:p>
          <a:p>
            <a:pPr lvl="2"/>
            <a:r>
              <a:rPr lang="en-JP" dirty="0"/>
              <a:t>A lower layer (image layer) and an upper layer (writable layer)</a:t>
            </a:r>
          </a:p>
          <a:p>
            <a:r>
              <a:rPr lang="en-JP" dirty="0"/>
              <a:t>Many advantages</a:t>
            </a:r>
          </a:p>
          <a:p>
            <a:pPr lvl="1"/>
            <a:r>
              <a:rPr lang="en-JP" dirty="0"/>
              <a:t>Simpler design and better performance than the other drivers</a:t>
            </a:r>
          </a:p>
          <a:p>
            <a:pPr lvl="1"/>
            <a:r>
              <a:rPr lang="en-JP" dirty="0"/>
              <a:t>Default in Linux and easy to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CE6BA2-5946-1B45-BA64-9130E13F9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FD5E37-EE6F-7143-A2A6-BA1E45D895C5}"/>
              </a:ext>
            </a:extLst>
          </p:cNvPr>
          <p:cNvSpPr/>
          <p:nvPr/>
        </p:nvSpPr>
        <p:spPr>
          <a:xfrm>
            <a:off x="2664372" y="4381185"/>
            <a:ext cx="6863255" cy="2099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3E728D-06BA-3A45-9BEE-EA951E39B801}"/>
              </a:ext>
            </a:extLst>
          </p:cNvPr>
          <p:cNvSpPr/>
          <p:nvPr/>
        </p:nvSpPr>
        <p:spPr>
          <a:xfrm>
            <a:off x="4372489" y="4628315"/>
            <a:ext cx="4802144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BCC623-8670-E149-9AA7-9C5E2ACA8CF5}"/>
              </a:ext>
            </a:extLst>
          </p:cNvPr>
          <p:cNvSpPr/>
          <p:nvPr/>
        </p:nvSpPr>
        <p:spPr>
          <a:xfrm>
            <a:off x="4372489" y="5565111"/>
            <a:ext cx="4802144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0C60BD-FD89-C94A-985C-12E50ECA1A99}"/>
              </a:ext>
            </a:extLst>
          </p:cNvPr>
          <p:cNvSpPr txBox="1"/>
          <p:nvPr/>
        </p:nvSpPr>
        <p:spPr>
          <a:xfrm>
            <a:off x="2918573" y="47792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upper layer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E0C575-6E88-8044-AE35-CF720CDC5515}"/>
              </a:ext>
            </a:extLst>
          </p:cNvPr>
          <p:cNvSpPr txBox="1"/>
          <p:nvPr/>
        </p:nvSpPr>
        <p:spPr>
          <a:xfrm>
            <a:off x="2970822" y="570373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742B243-2F5A-AB49-ADC1-E222B1376E6D}"/>
              </a:ext>
            </a:extLst>
          </p:cNvPr>
          <p:cNvSpPr/>
          <p:nvPr/>
        </p:nvSpPr>
        <p:spPr>
          <a:xfrm>
            <a:off x="4749820" y="5688337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1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709BD12C-BC34-AE43-B3DD-B21D782AE0DF}"/>
              </a:ext>
            </a:extLst>
          </p:cNvPr>
          <p:cNvSpPr/>
          <p:nvPr/>
        </p:nvSpPr>
        <p:spPr>
          <a:xfrm>
            <a:off x="7874141" y="5688337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3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A0D241B-7695-DF44-AC59-9BD592FBBF91}"/>
              </a:ext>
            </a:extLst>
          </p:cNvPr>
          <p:cNvSpPr/>
          <p:nvPr/>
        </p:nvSpPr>
        <p:spPr>
          <a:xfrm>
            <a:off x="6311057" y="4756123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2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A66E69E2-E2F8-364E-9892-FDECE73B4FEF}"/>
              </a:ext>
            </a:extLst>
          </p:cNvPr>
          <p:cNvSpPr/>
          <p:nvPr/>
        </p:nvSpPr>
        <p:spPr>
          <a:xfrm>
            <a:off x="7874144" y="4763840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116BA1-29DC-8841-84A0-8F96CF395332}"/>
              </a:ext>
            </a:extLst>
          </p:cNvPr>
          <p:cNvSpPr txBox="1"/>
          <p:nvPr/>
        </p:nvSpPr>
        <p:spPr>
          <a:xfrm>
            <a:off x="1428111" y="4409906"/>
            <a:ext cx="115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OerlayFS</a:t>
            </a:r>
          </a:p>
        </p:txBody>
      </p:sp>
    </p:spTree>
    <p:extLst>
      <p:ext uri="{BB962C8B-B14F-4D97-AF65-F5344CB8AC3E}">
        <p14:creationId xmlns:p14="http://schemas.microsoft.com/office/powerpoint/2010/main" val="72200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27"/>
    </mc:Choice>
    <mc:Fallback xmlns="">
      <p:transition spd="slow" advTm="4682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A290-B26C-364E-8D83-09A90853E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Read Operation in OverlayFS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1B884-E78E-F441-B1E5-9BD1939A2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OverlayFS handles a read request according to which layer a real file is located in</a:t>
            </a:r>
          </a:p>
          <a:p>
            <a:pPr lvl="1"/>
            <a:r>
              <a:rPr lang="en-JP" dirty="0"/>
              <a:t>Return its data when a file exists in either layer</a:t>
            </a:r>
          </a:p>
          <a:p>
            <a:pPr lvl="1"/>
            <a:r>
              <a:rPr lang="en-JP" dirty="0"/>
              <a:t>Return the data of the upper layer when a file exists in both layers</a:t>
            </a:r>
          </a:p>
          <a:p>
            <a:pPr lvl="2"/>
            <a:r>
              <a:rPr lang="en-JP" dirty="0"/>
              <a:t>A file in the lower layer is hidden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2FA5B-66E7-F04F-BB56-F6248CAB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4638FA-F668-DA4A-9DD9-20E8D0351FF3}"/>
              </a:ext>
            </a:extLst>
          </p:cNvPr>
          <p:cNvSpPr/>
          <p:nvPr/>
        </p:nvSpPr>
        <p:spPr>
          <a:xfrm>
            <a:off x="2664372" y="4236801"/>
            <a:ext cx="6863255" cy="21100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4F0B53-1FAA-514D-9772-09D2B6A8FE6D}"/>
              </a:ext>
            </a:extLst>
          </p:cNvPr>
          <p:cNvSpPr/>
          <p:nvPr/>
        </p:nvSpPr>
        <p:spPr>
          <a:xfrm>
            <a:off x="4372487" y="4505934"/>
            <a:ext cx="4802144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3BD8CB-199E-B44A-86D2-1E8F22F4AD33}"/>
              </a:ext>
            </a:extLst>
          </p:cNvPr>
          <p:cNvSpPr/>
          <p:nvPr/>
        </p:nvSpPr>
        <p:spPr>
          <a:xfrm>
            <a:off x="4372489" y="5431237"/>
            <a:ext cx="4802144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16AD01-2C4C-B344-88E3-28D6CAE41647}"/>
              </a:ext>
            </a:extLst>
          </p:cNvPr>
          <p:cNvSpPr txBox="1"/>
          <p:nvPr/>
        </p:nvSpPr>
        <p:spPr>
          <a:xfrm>
            <a:off x="2918571" y="465685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upper layer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F133C4-1CAF-2C42-B3D5-024D4053D8F7}"/>
              </a:ext>
            </a:extLst>
          </p:cNvPr>
          <p:cNvSpPr txBox="1"/>
          <p:nvPr/>
        </p:nvSpPr>
        <p:spPr>
          <a:xfrm>
            <a:off x="2970822" y="556986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04F01E62-AE41-364E-8257-1ADA76CE0C9C}"/>
              </a:ext>
            </a:extLst>
          </p:cNvPr>
          <p:cNvSpPr/>
          <p:nvPr/>
        </p:nvSpPr>
        <p:spPr>
          <a:xfrm>
            <a:off x="4749820" y="5554463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1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43B1B34-A85A-3E48-AC70-8489EA1D4EA0}"/>
              </a:ext>
            </a:extLst>
          </p:cNvPr>
          <p:cNvSpPr/>
          <p:nvPr/>
        </p:nvSpPr>
        <p:spPr>
          <a:xfrm>
            <a:off x="7874141" y="5554463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3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6B24EDA-A7BF-9340-80D4-066927013FCF}"/>
              </a:ext>
            </a:extLst>
          </p:cNvPr>
          <p:cNvSpPr/>
          <p:nvPr/>
        </p:nvSpPr>
        <p:spPr>
          <a:xfrm>
            <a:off x="6311055" y="4633742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2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9BC27B1-E8F9-FD42-8D7C-A2F7ECB4D782}"/>
              </a:ext>
            </a:extLst>
          </p:cNvPr>
          <p:cNvSpPr/>
          <p:nvPr/>
        </p:nvSpPr>
        <p:spPr>
          <a:xfrm>
            <a:off x="7874142" y="4641459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2EA115-0EF2-1A4B-8135-AB802A302D24}"/>
              </a:ext>
            </a:extLst>
          </p:cNvPr>
          <p:cNvSpPr txBox="1"/>
          <p:nvPr/>
        </p:nvSpPr>
        <p:spPr>
          <a:xfrm>
            <a:off x="1406282" y="4793488"/>
            <a:ext cx="115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OerlayFS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1AEEEAC-2783-6448-A4E9-9CAD3DF62834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5203057" y="3921490"/>
            <a:ext cx="0" cy="163297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B25026-6A73-F141-9688-2020C5E55806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8327379" y="3921490"/>
            <a:ext cx="0" cy="71996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3841BF9-DBA8-7240-8001-8E43B79697A3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6764292" y="3921490"/>
            <a:ext cx="0" cy="712252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A0E10C8-5833-CC4E-BF28-53150B0C0920}"/>
              </a:ext>
            </a:extLst>
          </p:cNvPr>
          <p:cNvSpPr txBox="1"/>
          <p:nvPr/>
        </p:nvSpPr>
        <p:spPr>
          <a:xfrm>
            <a:off x="5303518" y="380585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223004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16"/>
    </mc:Choice>
    <mc:Fallback xmlns="">
      <p:transition spd="slow" advTm="6411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8FDC-8178-524E-AD68-6E35C72E7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Write Operation in OverlayFS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D8261-34FA-5847-B4A8-812444126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OverlayFS handles a write request differently</a:t>
            </a:r>
          </a:p>
          <a:p>
            <a:pPr lvl="1"/>
            <a:r>
              <a:rPr lang="en-JP" dirty="0"/>
              <a:t>Modify the data of the upper layer when a file exists in the upper layer or both layers</a:t>
            </a:r>
          </a:p>
          <a:p>
            <a:pPr lvl="1"/>
            <a:r>
              <a:rPr lang="en-JP" dirty="0"/>
              <a:t>Copy up the entire file to the upper layer with copy-on-write when a file exists only in the lower layer</a:t>
            </a:r>
          </a:p>
          <a:p>
            <a:pPr lvl="2"/>
            <a:r>
              <a:rPr lang="en-JP" dirty="0"/>
              <a:t>Then modify the copied file in the upper 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0AD14-86A8-3644-9DBF-55C5184A4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86FB04-514F-B84F-ACAE-29AF737037FA}"/>
              </a:ext>
            </a:extLst>
          </p:cNvPr>
          <p:cNvSpPr/>
          <p:nvPr/>
        </p:nvSpPr>
        <p:spPr>
          <a:xfrm>
            <a:off x="2669628" y="4445877"/>
            <a:ext cx="6863255" cy="2123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F6D770-81EC-BF44-98EC-8708617457A9}"/>
              </a:ext>
            </a:extLst>
          </p:cNvPr>
          <p:cNvSpPr/>
          <p:nvPr/>
        </p:nvSpPr>
        <p:spPr>
          <a:xfrm>
            <a:off x="4377745" y="4674314"/>
            <a:ext cx="4802144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7FE4B7-C40A-E144-98F6-AED947D48A46}"/>
              </a:ext>
            </a:extLst>
          </p:cNvPr>
          <p:cNvSpPr/>
          <p:nvPr/>
        </p:nvSpPr>
        <p:spPr>
          <a:xfrm>
            <a:off x="4377745" y="5703375"/>
            <a:ext cx="4802144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3FDD33-1F51-734D-A65F-5808166D3C73}"/>
              </a:ext>
            </a:extLst>
          </p:cNvPr>
          <p:cNvSpPr txBox="1"/>
          <p:nvPr/>
        </p:nvSpPr>
        <p:spPr>
          <a:xfrm>
            <a:off x="2923829" y="482523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upper layer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112B40-60A5-DF4F-9D8E-D5638E97C8DE}"/>
              </a:ext>
            </a:extLst>
          </p:cNvPr>
          <p:cNvSpPr txBox="1"/>
          <p:nvPr/>
        </p:nvSpPr>
        <p:spPr>
          <a:xfrm>
            <a:off x="2976078" y="5841999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FEB701F-517F-6D4D-AB96-C1C276A5756A}"/>
              </a:ext>
            </a:extLst>
          </p:cNvPr>
          <p:cNvSpPr/>
          <p:nvPr/>
        </p:nvSpPr>
        <p:spPr>
          <a:xfrm>
            <a:off x="4751549" y="4797540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4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31C830A-6827-9348-85EA-AFB381520E7B}"/>
              </a:ext>
            </a:extLst>
          </p:cNvPr>
          <p:cNvSpPr/>
          <p:nvPr/>
        </p:nvSpPr>
        <p:spPr>
          <a:xfrm>
            <a:off x="7879397" y="5826601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6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CC8A8CD-90AA-934A-A26E-A9A365D2EDD4}"/>
              </a:ext>
            </a:extLst>
          </p:cNvPr>
          <p:cNvSpPr/>
          <p:nvPr/>
        </p:nvSpPr>
        <p:spPr>
          <a:xfrm>
            <a:off x="6316313" y="4802122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5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107F31B-C825-774A-9457-70D4B6F73D34}"/>
              </a:ext>
            </a:extLst>
          </p:cNvPr>
          <p:cNvSpPr/>
          <p:nvPr/>
        </p:nvSpPr>
        <p:spPr>
          <a:xfrm>
            <a:off x="7879400" y="4809839"/>
            <a:ext cx="906473" cy="40012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93D9D0-A801-5641-A49E-969FFF633189}"/>
              </a:ext>
            </a:extLst>
          </p:cNvPr>
          <p:cNvSpPr txBox="1"/>
          <p:nvPr/>
        </p:nvSpPr>
        <p:spPr>
          <a:xfrm>
            <a:off x="1431690" y="4377447"/>
            <a:ext cx="115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OerlayFS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61C3AE7-FB6F-A742-9A30-ACD588F733A1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769550" y="4107121"/>
            <a:ext cx="0" cy="69500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778E46-32FD-3040-BCE0-1ED574201E93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5204786" y="4102539"/>
            <a:ext cx="0" cy="69500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F98B14B1-D5CB-1042-B812-32F7C686BD33}"/>
              </a:ext>
            </a:extLst>
          </p:cNvPr>
          <p:cNvSpPr/>
          <p:nvPr/>
        </p:nvSpPr>
        <p:spPr>
          <a:xfrm>
            <a:off x="6325578" y="5826601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5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C92D767-1BBA-A24D-A615-D0A63B05D610}"/>
              </a:ext>
            </a:extLst>
          </p:cNvPr>
          <p:cNvCxnSpPr>
            <a:cxnSpLocks/>
            <a:stCxn id="11" idx="0"/>
            <a:endCxn id="13" idx="2"/>
          </p:cNvCxnSpPr>
          <p:nvPr/>
        </p:nvCxnSpPr>
        <p:spPr>
          <a:xfrm flipV="1">
            <a:off x="8332634" y="5209967"/>
            <a:ext cx="3" cy="616634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FF35A8C-AB1E-0A49-B17D-4CF86D84B556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8332633" y="4107121"/>
            <a:ext cx="4" cy="702718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4842790-244C-EF4E-A0DC-4FE22A1BD3FC}"/>
              </a:ext>
            </a:extLst>
          </p:cNvPr>
          <p:cNvSpPr txBox="1"/>
          <p:nvPr/>
        </p:nvSpPr>
        <p:spPr>
          <a:xfrm>
            <a:off x="6778814" y="532631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copy-on-write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DC9830-EE28-354D-98EF-5E1B9C8DBDEE}"/>
              </a:ext>
            </a:extLst>
          </p:cNvPr>
          <p:cNvSpPr txBox="1"/>
          <p:nvPr/>
        </p:nvSpPr>
        <p:spPr>
          <a:xfrm>
            <a:off x="5250319" y="40301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405002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355"/>
    </mc:Choice>
    <mc:Fallback xmlns="">
      <p:transition spd="slow" advTm="5435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92A1-1A08-9D4F-B3F1-15642E76F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DoS Attacks with Copy-on-write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D2EE-7652-DE49-AA7E-DA51222E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OverlayFS suffers from the delay due to copy-on-write</a:t>
            </a:r>
          </a:p>
          <a:p>
            <a:pPr lvl="1"/>
            <a:r>
              <a:rPr lang="en-JP" dirty="0"/>
              <a:t>The delay increases as the file size becomes larger</a:t>
            </a:r>
          </a:p>
          <a:p>
            <a:pPr lvl="2"/>
            <a:r>
              <a:rPr lang="en-JP" dirty="0"/>
              <a:t>E.g., database files</a:t>
            </a:r>
          </a:p>
          <a:p>
            <a:r>
              <a:rPr lang="en-JP" dirty="0"/>
              <a:t>Attackers can intentionally cause this copy-on-write</a:t>
            </a:r>
          </a:p>
          <a:p>
            <a:pPr lvl="1"/>
            <a:r>
              <a:rPr lang="en-JP" dirty="0"/>
              <a:t>Suspend a container until copy-on-write completes</a:t>
            </a:r>
          </a:p>
          <a:p>
            <a:pPr lvl="1"/>
            <a:r>
              <a:rPr lang="en-JP" dirty="0"/>
              <a:t>Prevent a container from writing any data if its quota is exceeded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DE22-744F-B746-BAF2-1009C1D1D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8E431E-C64F-CD4B-BE52-DA9B8F32B7EC}"/>
              </a:ext>
            </a:extLst>
          </p:cNvPr>
          <p:cNvSpPr/>
          <p:nvPr/>
        </p:nvSpPr>
        <p:spPr>
          <a:xfrm>
            <a:off x="2638097" y="4571999"/>
            <a:ext cx="6863255" cy="20059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E4820B-4F2E-D342-8364-B71C197ACA0E}"/>
              </a:ext>
            </a:extLst>
          </p:cNvPr>
          <p:cNvSpPr/>
          <p:nvPr/>
        </p:nvSpPr>
        <p:spPr>
          <a:xfrm>
            <a:off x="4346214" y="4750929"/>
            <a:ext cx="4802144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AE88F0-413D-2C42-B175-B372E430AAF3}"/>
              </a:ext>
            </a:extLst>
          </p:cNvPr>
          <p:cNvSpPr/>
          <p:nvPr/>
        </p:nvSpPr>
        <p:spPr>
          <a:xfrm>
            <a:off x="4346214" y="5743894"/>
            <a:ext cx="4802144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7BD97E-38BD-9A4C-A7A6-0B0431FBF025}"/>
              </a:ext>
            </a:extLst>
          </p:cNvPr>
          <p:cNvSpPr txBox="1"/>
          <p:nvPr/>
        </p:nvSpPr>
        <p:spPr>
          <a:xfrm>
            <a:off x="2892298" y="490185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upper layer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8B9C91-B1B5-1548-9FDF-97B17EF8E011}"/>
              </a:ext>
            </a:extLst>
          </p:cNvPr>
          <p:cNvSpPr txBox="1"/>
          <p:nvPr/>
        </p:nvSpPr>
        <p:spPr>
          <a:xfrm>
            <a:off x="2944547" y="5882518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65CD134-FB82-3641-964D-218E407DCA0E}"/>
              </a:ext>
            </a:extLst>
          </p:cNvPr>
          <p:cNvSpPr/>
          <p:nvPr/>
        </p:nvSpPr>
        <p:spPr>
          <a:xfrm>
            <a:off x="4698124" y="5867120"/>
            <a:ext cx="4056219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large file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D806ACC-693C-2548-8789-41D92672DC98}"/>
              </a:ext>
            </a:extLst>
          </p:cNvPr>
          <p:cNvSpPr/>
          <p:nvPr/>
        </p:nvSpPr>
        <p:spPr>
          <a:xfrm>
            <a:off x="4698125" y="4886454"/>
            <a:ext cx="4056218" cy="400128"/>
          </a:xfrm>
          <a:prstGeom prst="round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B71178-6A0B-A347-BBCB-7B77D41F4732}"/>
              </a:ext>
            </a:extLst>
          </p:cNvPr>
          <p:cNvSpPr txBox="1"/>
          <p:nvPr/>
        </p:nvSpPr>
        <p:spPr>
          <a:xfrm>
            <a:off x="1380011" y="4530167"/>
            <a:ext cx="115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OerlayFS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065A6D3-CA87-924E-AAB5-62D8E0B61822}"/>
              </a:ext>
            </a:extLst>
          </p:cNvPr>
          <p:cNvCxnSpPr>
            <a:cxnSpLocks/>
          </p:cNvCxnSpPr>
          <p:nvPr/>
        </p:nvCxnSpPr>
        <p:spPr>
          <a:xfrm>
            <a:off x="5173255" y="4364836"/>
            <a:ext cx="0" cy="526176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4377BA7-D04B-2E40-A791-C7B1CDE5B167}"/>
              </a:ext>
            </a:extLst>
          </p:cNvPr>
          <p:cNvCxnSpPr>
            <a:cxnSpLocks/>
            <a:stCxn id="11" idx="0"/>
            <a:endCxn id="13" idx="2"/>
          </p:cNvCxnSpPr>
          <p:nvPr/>
        </p:nvCxnSpPr>
        <p:spPr>
          <a:xfrm flipV="1">
            <a:off x="6726234" y="5286582"/>
            <a:ext cx="0" cy="580538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0B858E8-A8A7-7D45-987C-9615B80888AE}"/>
              </a:ext>
            </a:extLst>
          </p:cNvPr>
          <p:cNvSpPr txBox="1"/>
          <p:nvPr/>
        </p:nvSpPr>
        <p:spPr>
          <a:xfrm>
            <a:off x="6747283" y="538038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copy-on-write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AFEC12-1465-0C4C-9D23-BBA656B53A71}"/>
              </a:ext>
            </a:extLst>
          </p:cNvPr>
          <p:cNvSpPr/>
          <p:nvPr/>
        </p:nvSpPr>
        <p:spPr>
          <a:xfrm>
            <a:off x="5076497" y="4901852"/>
            <a:ext cx="189185" cy="3693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0D2B32-22DF-AC49-9D13-0674B08C5B30}"/>
              </a:ext>
            </a:extLst>
          </p:cNvPr>
          <p:cNvSpPr txBox="1"/>
          <p:nvPr/>
        </p:nvSpPr>
        <p:spPr>
          <a:xfrm>
            <a:off x="5229586" y="418509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334995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908"/>
    </mc:Choice>
    <mc:Fallback xmlns="">
      <p:transition spd="slow" advTm="6290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96FA9-BBDD-884C-8272-8152B1F2C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Our Approach: TranslayFS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C3F2-FE06-E841-8D4A-032D373D1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TranslayFS is based on OverlayFS but eliminates time- and space-consuming copy-on-write</a:t>
            </a:r>
          </a:p>
          <a:p>
            <a:pPr lvl="1"/>
            <a:r>
              <a:rPr lang="en-JP" dirty="0"/>
              <a:t>Store only modified data in the upper layer</a:t>
            </a:r>
          </a:p>
          <a:p>
            <a:pPr lvl="2"/>
            <a:r>
              <a:rPr lang="en-JP" dirty="0"/>
              <a:t>Merge file data in both layers</a:t>
            </a:r>
          </a:p>
          <a:p>
            <a:pPr lvl="1"/>
            <a:r>
              <a:rPr lang="en-JP" dirty="0"/>
              <a:t>Decrease the delay caused by copy-on-write</a:t>
            </a:r>
          </a:p>
          <a:p>
            <a:pPr lvl="2"/>
            <a:r>
              <a:rPr lang="en-JP" dirty="0"/>
              <a:t>Prevent DoS attacks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5CC0B-4C49-C34C-B4C9-13A7D1735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589FE4-350A-7844-8399-C092528AA9CB}"/>
              </a:ext>
            </a:extLst>
          </p:cNvPr>
          <p:cNvSpPr/>
          <p:nvPr/>
        </p:nvSpPr>
        <p:spPr>
          <a:xfrm>
            <a:off x="2664372" y="4381185"/>
            <a:ext cx="6863255" cy="2099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10E83-3B60-1646-8B17-FF1D1B677AC0}"/>
              </a:ext>
            </a:extLst>
          </p:cNvPr>
          <p:cNvSpPr/>
          <p:nvPr/>
        </p:nvSpPr>
        <p:spPr>
          <a:xfrm>
            <a:off x="4372489" y="4628315"/>
            <a:ext cx="4802144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70DA70-FA0E-6641-A735-FC633514A996}"/>
              </a:ext>
            </a:extLst>
          </p:cNvPr>
          <p:cNvSpPr/>
          <p:nvPr/>
        </p:nvSpPr>
        <p:spPr>
          <a:xfrm>
            <a:off x="4372489" y="5565111"/>
            <a:ext cx="4802144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DE4EFA-C904-2648-8471-89AEBEE2F5F8}"/>
              </a:ext>
            </a:extLst>
          </p:cNvPr>
          <p:cNvSpPr txBox="1"/>
          <p:nvPr/>
        </p:nvSpPr>
        <p:spPr>
          <a:xfrm>
            <a:off x="2918573" y="47792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upper layer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E1516B-796B-E64D-9D87-841F1630B043}"/>
              </a:ext>
            </a:extLst>
          </p:cNvPr>
          <p:cNvSpPr txBox="1"/>
          <p:nvPr/>
        </p:nvSpPr>
        <p:spPr>
          <a:xfrm>
            <a:off x="2970822" y="570373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CC5F222-FF4C-3D4B-B2C3-C433A33CDE3B}"/>
              </a:ext>
            </a:extLst>
          </p:cNvPr>
          <p:cNvSpPr/>
          <p:nvPr/>
        </p:nvSpPr>
        <p:spPr>
          <a:xfrm>
            <a:off x="4749820" y="5688337"/>
            <a:ext cx="4047339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large file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769770-56EC-C443-873B-83A3964ED8AA}"/>
              </a:ext>
            </a:extLst>
          </p:cNvPr>
          <p:cNvSpPr txBox="1"/>
          <p:nvPr/>
        </p:nvSpPr>
        <p:spPr>
          <a:xfrm>
            <a:off x="1250944" y="4409906"/>
            <a:ext cx="135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TranslayFS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0E976F1-2CFE-564B-84BA-1587E186C76F}"/>
              </a:ext>
            </a:extLst>
          </p:cNvPr>
          <p:cNvSpPr/>
          <p:nvPr/>
        </p:nvSpPr>
        <p:spPr>
          <a:xfrm>
            <a:off x="4749820" y="4748442"/>
            <a:ext cx="4047339" cy="400128"/>
          </a:xfrm>
          <a:prstGeom prst="round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FB1450A-18AA-6445-8C03-6D278B66C37D}"/>
              </a:ext>
            </a:extLst>
          </p:cNvPr>
          <p:cNvSpPr/>
          <p:nvPr/>
        </p:nvSpPr>
        <p:spPr>
          <a:xfrm>
            <a:off x="5128192" y="4763840"/>
            <a:ext cx="189185" cy="3693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1A004D7-D6CF-534D-B1B7-DBBD261F73C0}"/>
              </a:ext>
            </a:extLst>
          </p:cNvPr>
          <p:cNvSpPr/>
          <p:nvPr/>
        </p:nvSpPr>
        <p:spPr>
          <a:xfrm>
            <a:off x="6100134" y="4763840"/>
            <a:ext cx="384749" cy="3693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0D12DA-84D4-4342-8EB8-CCBF788B0256}"/>
              </a:ext>
            </a:extLst>
          </p:cNvPr>
          <p:cNvSpPr/>
          <p:nvPr/>
        </p:nvSpPr>
        <p:spPr>
          <a:xfrm>
            <a:off x="8098407" y="4763840"/>
            <a:ext cx="189185" cy="3693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D9EB77-3038-D44D-9022-866D32BE2436}"/>
              </a:ext>
            </a:extLst>
          </p:cNvPr>
          <p:cNvSpPr txBox="1"/>
          <p:nvPr/>
        </p:nvSpPr>
        <p:spPr>
          <a:xfrm>
            <a:off x="6528747" y="389756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modified data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8592FA-31D2-5643-B92E-E7DA39DC2B09}"/>
              </a:ext>
            </a:extLst>
          </p:cNvPr>
          <p:cNvCxnSpPr/>
          <p:nvPr/>
        </p:nvCxnSpPr>
        <p:spPr>
          <a:xfrm flipH="1">
            <a:off x="6292508" y="4254860"/>
            <a:ext cx="385018" cy="693646"/>
          </a:xfrm>
          <a:prstGeom prst="line">
            <a:avLst/>
          </a:prstGeom>
          <a:ln w="127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51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135"/>
    </mc:Choice>
    <mc:Fallback xmlns="">
      <p:transition spd="slow" advTm="6613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98DB6-59B7-0A4B-B366-7DEC2E5EB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Open Operation in TranslayFS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088BB-A8AD-0042-8E36-119200E74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OverlayFS determines which file is actually accessed</a:t>
            </a:r>
          </a:p>
          <a:p>
            <a:pPr lvl="1"/>
            <a:r>
              <a:rPr lang="en-JP" dirty="0"/>
              <a:t>Copy up a file when opening it in a writable mode</a:t>
            </a:r>
          </a:p>
          <a:p>
            <a:pPr lvl="1"/>
            <a:r>
              <a:rPr lang="en-JP" dirty="0"/>
              <a:t>Apply successive operations directly to the opened file</a:t>
            </a:r>
          </a:p>
          <a:p>
            <a:r>
              <a:rPr lang="en-JP" dirty="0"/>
              <a:t>TranslayFS does not copy up a file</a:t>
            </a:r>
          </a:p>
          <a:p>
            <a:pPr lvl="1"/>
            <a:r>
              <a:rPr lang="en-JP" dirty="0"/>
              <a:t>Open two files in both layers if any</a:t>
            </a:r>
          </a:p>
          <a:p>
            <a:pPr lvl="1"/>
            <a:r>
              <a:rPr lang="en-JP" dirty="0"/>
              <a:t>Redirect successive operations to an appropriate 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53673-008C-114D-BA73-DB73C51E7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5970FF-DAD3-5143-B82A-9FF54C92EAA1}"/>
              </a:ext>
            </a:extLst>
          </p:cNvPr>
          <p:cNvSpPr/>
          <p:nvPr/>
        </p:nvSpPr>
        <p:spPr>
          <a:xfrm>
            <a:off x="5730158" y="4451986"/>
            <a:ext cx="5680129" cy="1869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803FE31-9CD9-3146-A4F0-7F7091D48993}"/>
              </a:ext>
            </a:extLst>
          </p:cNvPr>
          <p:cNvSpPr/>
          <p:nvPr/>
        </p:nvSpPr>
        <p:spPr>
          <a:xfrm>
            <a:off x="6673220" y="4643319"/>
            <a:ext cx="3359649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2319B-A019-634E-AAD0-47E1C55C0D38}"/>
              </a:ext>
            </a:extLst>
          </p:cNvPr>
          <p:cNvSpPr/>
          <p:nvPr/>
        </p:nvSpPr>
        <p:spPr>
          <a:xfrm>
            <a:off x="6673220" y="5486430"/>
            <a:ext cx="3359649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E21244-9999-6A46-8414-4C917FA462F2}"/>
              </a:ext>
            </a:extLst>
          </p:cNvPr>
          <p:cNvSpPr txBox="1"/>
          <p:nvPr/>
        </p:nvSpPr>
        <p:spPr>
          <a:xfrm>
            <a:off x="5839348" y="4658631"/>
            <a:ext cx="774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upper</a:t>
            </a:r>
          </a:p>
          <a:p>
            <a:pPr algn="ctr"/>
            <a:r>
              <a:rPr lang="en-JP" dirty="0"/>
              <a:t>layer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992061-EA91-7048-9B12-A51D09BA97BF}"/>
              </a:ext>
            </a:extLst>
          </p:cNvPr>
          <p:cNvSpPr txBox="1"/>
          <p:nvPr/>
        </p:nvSpPr>
        <p:spPr>
          <a:xfrm>
            <a:off x="5858583" y="5484619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lower</a:t>
            </a:r>
          </a:p>
          <a:p>
            <a:pPr algn="ctr"/>
            <a:r>
              <a:rPr lang="en-JP" dirty="0"/>
              <a:t>layer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283F1A-8F61-4C4B-B6AB-172C8950F15E}"/>
              </a:ext>
            </a:extLst>
          </p:cNvPr>
          <p:cNvSpPr txBox="1"/>
          <p:nvPr/>
        </p:nvSpPr>
        <p:spPr>
          <a:xfrm>
            <a:off x="7892280" y="6320039"/>
            <a:ext cx="135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TranslayFS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6F0CB2E7-FE97-2E4B-9A19-3CF23EA11CEC}"/>
              </a:ext>
            </a:extLst>
          </p:cNvPr>
          <p:cNvSpPr/>
          <p:nvPr/>
        </p:nvSpPr>
        <p:spPr>
          <a:xfrm>
            <a:off x="6832918" y="4766420"/>
            <a:ext cx="906473" cy="400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4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B3F433A9-12CA-2847-8F0F-2E13C66B220A}"/>
              </a:ext>
            </a:extLst>
          </p:cNvPr>
          <p:cNvSpPr/>
          <p:nvPr/>
        </p:nvSpPr>
        <p:spPr>
          <a:xfrm>
            <a:off x="7882364" y="4766420"/>
            <a:ext cx="906473" cy="400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5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5805C544-9CA9-0C41-A511-68E934EAE57D}"/>
              </a:ext>
            </a:extLst>
          </p:cNvPr>
          <p:cNvSpPr/>
          <p:nvPr/>
        </p:nvSpPr>
        <p:spPr>
          <a:xfrm>
            <a:off x="7882365" y="5609656"/>
            <a:ext cx="906473" cy="400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5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48CC967C-C432-394B-B40B-2D20DA70595F}"/>
              </a:ext>
            </a:extLst>
          </p:cNvPr>
          <p:cNvSpPr/>
          <p:nvPr/>
        </p:nvSpPr>
        <p:spPr>
          <a:xfrm>
            <a:off x="8931812" y="5609656"/>
            <a:ext cx="906473" cy="400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6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A201179-E38A-B64D-9512-5EE9775D9F12}"/>
              </a:ext>
            </a:extLst>
          </p:cNvPr>
          <p:cNvSpPr/>
          <p:nvPr/>
        </p:nvSpPr>
        <p:spPr>
          <a:xfrm>
            <a:off x="706000" y="4452171"/>
            <a:ext cx="4469255" cy="1869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A8D75A-38B9-DD44-8D17-96E3B475956F}"/>
              </a:ext>
            </a:extLst>
          </p:cNvPr>
          <p:cNvSpPr/>
          <p:nvPr/>
        </p:nvSpPr>
        <p:spPr>
          <a:xfrm>
            <a:off x="1589574" y="4643504"/>
            <a:ext cx="3359649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57EF7E1-E34A-8A43-88E7-30738E76E1B8}"/>
              </a:ext>
            </a:extLst>
          </p:cNvPr>
          <p:cNvSpPr/>
          <p:nvPr/>
        </p:nvSpPr>
        <p:spPr>
          <a:xfrm>
            <a:off x="1589574" y="5486615"/>
            <a:ext cx="3359649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EB91CA-B421-A34B-8D39-662C289D1B7C}"/>
              </a:ext>
            </a:extLst>
          </p:cNvPr>
          <p:cNvSpPr txBox="1"/>
          <p:nvPr/>
        </p:nvSpPr>
        <p:spPr>
          <a:xfrm>
            <a:off x="802261" y="4643319"/>
            <a:ext cx="774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upper</a:t>
            </a:r>
          </a:p>
          <a:p>
            <a:pPr algn="ctr"/>
            <a:r>
              <a:rPr lang="en-JP" dirty="0"/>
              <a:t>layer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BB2A40-E50F-1B43-B4FD-BE9C546524A3}"/>
              </a:ext>
            </a:extLst>
          </p:cNvPr>
          <p:cNvSpPr txBox="1"/>
          <p:nvPr/>
        </p:nvSpPr>
        <p:spPr>
          <a:xfrm>
            <a:off x="815840" y="5484805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lower</a:t>
            </a:r>
          </a:p>
          <a:p>
            <a:pPr algn="ctr"/>
            <a:r>
              <a:rPr lang="en-JP" dirty="0"/>
              <a:t>layer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1936CF2-3CCB-AB46-A224-B8683C6A86F2}"/>
              </a:ext>
            </a:extLst>
          </p:cNvPr>
          <p:cNvSpPr txBox="1"/>
          <p:nvPr/>
        </p:nvSpPr>
        <p:spPr>
          <a:xfrm>
            <a:off x="2301035" y="6320039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OverlayFS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0DBB05B2-9551-2549-B1EE-4E70BEA312F6}"/>
              </a:ext>
            </a:extLst>
          </p:cNvPr>
          <p:cNvSpPr/>
          <p:nvPr/>
        </p:nvSpPr>
        <p:spPr>
          <a:xfrm>
            <a:off x="1757873" y="4766605"/>
            <a:ext cx="906473" cy="400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4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56888F23-E7FA-6A40-850A-CB81CBBB1DC2}"/>
              </a:ext>
            </a:extLst>
          </p:cNvPr>
          <p:cNvSpPr/>
          <p:nvPr/>
        </p:nvSpPr>
        <p:spPr>
          <a:xfrm>
            <a:off x="2807319" y="4766605"/>
            <a:ext cx="906473" cy="400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5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3001DE7A-241A-3C40-80CA-11B3D49BB5D8}"/>
              </a:ext>
            </a:extLst>
          </p:cNvPr>
          <p:cNvSpPr/>
          <p:nvPr/>
        </p:nvSpPr>
        <p:spPr>
          <a:xfrm>
            <a:off x="2807320" y="5609841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5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35FFB8C4-FC08-6A4C-A8D4-B4ED3D8868C6}"/>
              </a:ext>
            </a:extLst>
          </p:cNvPr>
          <p:cNvSpPr/>
          <p:nvPr/>
        </p:nvSpPr>
        <p:spPr>
          <a:xfrm>
            <a:off x="3856767" y="5609841"/>
            <a:ext cx="906473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file 6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1F74F8E4-E7B3-D342-A531-39CDB9AD559C}"/>
              </a:ext>
            </a:extLst>
          </p:cNvPr>
          <p:cNvSpPr/>
          <p:nvPr/>
        </p:nvSpPr>
        <p:spPr>
          <a:xfrm>
            <a:off x="3856765" y="4765998"/>
            <a:ext cx="906473" cy="400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A6C0682-027D-F343-9AA8-91974E5A7794}"/>
              </a:ext>
            </a:extLst>
          </p:cNvPr>
          <p:cNvCxnSpPr>
            <a:stCxn id="51" idx="0"/>
            <a:endCxn id="52" idx="2"/>
          </p:cNvCxnSpPr>
          <p:nvPr/>
        </p:nvCxnSpPr>
        <p:spPr>
          <a:xfrm flipH="1" flipV="1">
            <a:off x="4310002" y="5166126"/>
            <a:ext cx="2" cy="443715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8442DD3-8562-2942-BC7B-0B03D1614515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2211110" y="4298061"/>
            <a:ext cx="0" cy="46854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EFD642E-FBF5-574F-B139-3C4BFB8B5125}"/>
              </a:ext>
            </a:extLst>
          </p:cNvPr>
          <p:cNvCxnSpPr>
            <a:cxnSpLocks/>
          </p:cNvCxnSpPr>
          <p:nvPr/>
        </p:nvCxnSpPr>
        <p:spPr>
          <a:xfrm>
            <a:off x="3267636" y="4298061"/>
            <a:ext cx="0" cy="46854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D48AC9B-2E8D-394D-9371-81EB0F225A1A}"/>
              </a:ext>
            </a:extLst>
          </p:cNvPr>
          <p:cNvCxnSpPr>
            <a:cxnSpLocks/>
          </p:cNvCxnSpPr>
          <p:nvPr/>
        </p:nvCxnSpPr>
        <p:spPr>
          <a:xfrm>
            <a:off x="4324162" y="4298061"/>
            <a:ext cx="0" cy="46854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F74BA4E1-3B58-6345-81EE-27BCA98743D9}"/>
              </a:ext>
            </a:extLst>
          </p:cNvPr>
          <p:cNvSpPr/>
          <p:nvPr/>
        </p:nvSpPr>
        <p:spPr>
          <a:xfrm>
            <a:off x="10582117" y="5176815"/>
            <a:ext cx="462312" cy="400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94FE36EB-9A8A-404B-A855-595EAF5E9FD7}"/>
              </a:ext>
            </a:extLst>
          </p:cNvPr>
          <p:cNvCxnSpPr>
            <a:cxnSpLocks/>
            <a:endCxn id="61" idx="0"/>
          </p:cNvCxnSpPr>
          <p:nvPr/>
        </p:nvCxnSpPr>
        <p:spPr>
          <a:xfrm>
            <a:off x="10813273" y="4297876"/>
            <a:ext cx="0" cy="87893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77D88E9-4903-F74F-B870-A22236F410FA}"/>
              </a:ext>
            </a:extLst>
          </p:cNvPr>
          <p:cNvCxnSpPr>
            <a:cxnSpLocks/>
            <a:stCxn id="61" idx="1"/>
            <a:endCxn id="18" idx="3"/>
          </p:cNvCxnSpPr>
          <p:nvPr/>
        </p:nvCxnSpPr>
        <p:spPr>
          <a:xfrm flipH="1">
            <a:off x="10032869" y="5376879"/>
            <a:ext cx="549248" cy="43284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F6041F-05EE-224B-A4A0-4EF3CAD59ECB}"/>
              </a:ext>
            </a:extLst>
          </p:cNvPr>
          <p:cNvCxnSpPr>
            <a:cxnSpLocks/>
            <a:stCxn id="61" idx="1"/>
            <a:endCxn id="17" idx="3"/>
          </p:cNvCxnSpPr>
          <p:nvPr/>
        </p:nvCxnSpPr>
        <p:spPr>
          <a:xfrm flipH="1" flipV="1">
            <a:off x="10032869" y="4966609"/>
            <a:ext cx="549248" cy="41027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450111EE-1CAA-3D4A-86AA-65989A694429}"/>
              </a:ext>
            </a:extLst>
          </p:cNvPr>
          <p:cNvSpPr txBox="1"/>
          <p:nvPr/>
        </p:nvSpPr>
        <p:spPr>
          <a:xfrm>
            <a:off x="10197947" y="566613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redirect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A90139-0D43-4C42-A6BF-17B21586DF3E}"/>
              </a:ext>
            </a:extLst>
          </p:cNvPr>
          <p:cNvSpPr txBox="1"/>
          <p:nvPr/>
        </p:nvSpPr>
        <p:spPr>
          <a:xfrm>
            <a:off x="10367090" y="3912816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308460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263"/>
    </mc:Choice>
    <mc:Fallback xmlns="">
      <p:transition spd="slow" advTm="6726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6449-3DFA-A649-B457-71080AB9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Write Operation in TranslayFS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46B0C-385B-014B-A26B-7581492D3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TranslayFS creates a sparse file in the upper layer at the time of the first write</a:t>
            </a:r>
          </a:p>
          <a:p>
            <a:pPr lvl="1"/>
            <a:r>
              <a:rPr lang="en-JP" dirty="0"/>
              <a:t>A sparse file can store real data only in part of a file</a:t>
            </a:r>
          </a:p>
          <a:p>
            <a:pPr lvl="2"/>
            <a:r>
              <a:rPr lang="en-JP" dirty="0"/>
              <a:t>The part that contains no real data is called a hole</a:t>
            </a:r>
          </a:p>
          <a:p>
            <a:pPr lvl="2"/>
            <a:r>
              <a:rPr lang="en-JP" dirty="0"/>
              <a:t>The size of a data block and a hole is 4 KB</a:t>
            </a:r>
          </a:p>
          <a:p>
            <a:pPr lvl="1"/>
            <a:r>
              <a:rPr lang="en-JP" dirty="0"/>
              <a:t>It maintains data modified for the file in the lower 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5B464-C46A-D24E-BFFE-F4D56D6F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DFBA3-CBD8-3A4D-A3F5-084957F51AD8}"/>
              </a:ext>
            </a:extLst>
          </p:cNvPr>
          <p:cNvSpPr/>
          <p:nvPr/>
        </p:nvSpPr>
        <p:spPr>
          <a:xfrm>
            <a:off x="2664372" y="4381185"/>
            <a:ext cx="7488621" cy="2099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114F0-D87B-4C41-BABE-7D76826A7B4E}"/>
              </a:ext>
            </a:extLst>
          </p:cNvPr>
          <p:cNvSpPr/>
          <p:nvPr/>
        </p:nvSpPr>
        <p:spPr>
          <a:xfrm>
            <a:off x="4372488" y="4628315"/>
            <a:ext cx="5381111" cy="6465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BB3D26-BCFF-B648-A6AF-4788F0A2B39C}"/>
              </a:ext>
            </a:extLst>
          </p:cNvPr>
          <p:cNvSpPr/>
          <p:nvPr/>
        </p:nvSpPr>
        <p:spPr>
          <a:xfrm>
            <a:off x="4372489" y="5565111"/>
            <a:ext cx="5381110" cy="646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1A09F9-BCE9-434A-8F65-EB20BFFBA53F}"/>
              </a:ext>
            </a:extLst>
          </p:cNvPr>
          <p:cNvSpPr txBox="1"/>
          <p:nvPr/>
        </p:nvSpPr>
        <p:spPr>
          <a:xfrm>
            <a:off x="2918573" y="47792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upper layer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68F6FB-6C51-4441-A1AF-1BB43A03EF02}"/>
              </a:ext>
            </a:extLst>
          </p:cNvPr>
          <p:cNvSpPr txBox="1"/>
          <p:nvPr/>
        </p:nvSpPr>
        <p:spPr>
          <a:xfrm>
            <a:off x="2970822" y="570373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lower layer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D38921-58DD-8E43-B9F8-49621F53BBBD}"/>
              </a:ext>
            </a:extLst>
          </p:cNvPr>
          <p:cNvSpPr txBox="1"/>
          <p:nvPr/>
        </p:nvSpPr>
        <p:spPr>
          <a:xfrm>
            <a:off x="1250944" y="4409906"/>
            <a:ext cx="1355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TranslayFS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1C8553-0BAB-7B4F-AC4F-9711C57FF3B0}"/>
              </a:ext>
            </a:extLst>
          </p:cNvPr>
          <p:cNvSpPr/>
          <p:nvPr/>
        </p:nvSpPr>
        <p:spPr>
          <a:xfrm>
            <a:off x="4854189" y="570373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2F2B47-D6ED-A949-841B-A8A30CD59AD9}"/>
              </a:ext>
            </a:extLst>
          </p:cNvPr>
          <p:cNvSpPr/>
          <p:nvPr/>
        </p:nvSpPr>
        <p:spPr>
          <a:xfrm>
            <a:off x="5824176" y="570373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95B5EE3-8A4E-104F-A45B-9954A1F4960A}"/>
              </a:ext>
            </a:extLst>
          </p:cNvPr>
          <p:cNvSpPr/>
          <p:nvPr/>
        </p:nvSpPr>
        <p:spPr>
          <a:xfrm>
            <a:off x="6794163" y="570373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7DD798-1976-4843-881F-822F844574E6}"/>
              </a:ext>
            </a:extLst>
          </p:cNvPr>
          <p:cNvSpPr/>
          <p:nvPr/>
        </p:nvSpPr>
        <p:spPr>
          <a:xfrm>
            <a:off x="7764150" y="5703735"/>
            <a:ext cx="969987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2C6044-D91C-1F46-AE89-72EBAD6EA60E}"/>
              </a:ext>
            </a:extLst>
          </p:cNvPr>
          <p:cNvSpPr/>
          <p:nvPr/>
        </p:nvSpPr>
        <p:spPr>
          <a:xfrm>
            <a:off x="4854189" y="4779238"/>
            <a:ext cx="969987" cy="369332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hole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AF74960-FAEC-7B41-94FD-BB1166B91A3B}"/>
              </a:ext>
            </a:extLst>
          </p:cNvPr>
          <p:cNvSpPr/>
          <p:nvPr/>
        </p:nvSpPr>
        <p:spPr>
          <a:xfrm>
            <a:off x="5824176" y="4779238"/>
            <a:ext cx="969987" cy="369332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hole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A269DE2-D28B-2D46-8D24-44DDB799013A}"/>
              </a:ext>
            </a:extLst>
          </p:cNvPr>
          <p:cNvSpPr/>
          <p:nvPr/>
        </p:nvSpPr>
        <p:spPr>
          <a:xfrm>
            <a:off x="6794163" y="4779238"/>
            <a:ext cx="969987" cy="369332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hole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EEBD668-AD78-8B43-882F-9CE0B0BDD31F}"/>
              </a:ext>
            </a:extLst>
          </p:cNvPr>
          <p:cNvSpPr/>
          <p:nvPr/>
        </p:nvSpPr>
        <p:spPr>
          <a:xfrm>
            <a:off x="7764150" y="4779238"/>
            <a:ext cx="969987" cy="369332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hole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B6ADB1-8966-1A42-B333-5545B5E26748}"/>
              </a:ext>
            </a:extLst>
          </p:cNvPr>
          <p:cNvSpPr txBox="1"/>
          <p:nvPr/>
        </p:nvSpPr>
        <p:spPr>
          <a:xfrm>
            <a:off x="8791681" y="462856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sparse</a:t>
            </a:r>
          </a:p>
          <a:p>
            <a:pPr algn="ctr"/>
            <a:r>
              <a:rPr lang="en-JP" dirty="0"/>
              <a:t>file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3FF1A2-0669-DF42-8E31-16C86053F4BB}"/>
              </a:ext>
            </a:extLst>
          </p:cNvPr>
          <p:cNvSpPr txBox="1"/>
          <p:nvPr/>
        </p:nvSpPr>
        <p:spPr>
          <a:xfrm>
            <a:off x="8798874" y="5565111"/>
            <a:ext cx="889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normal</a:t>
            </a:r>
          </a:p>
          <a:p>
            <a:pPr algn="ctr"/>
            <a:r>
              <a:rPr lang="en-JP" dirty="0"/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95113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068"/>
    </mc:Choice>
    <mc:Fallback xmlns="">
      <p:transition spd="slow" advTm="61068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headEnd type="none" w="med" len="med"/>
          <a:tailEnd type="arrow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139683</TotalTime>
  <Words>4017</Words>
  <Application>Microsoft Macintosh PowerPoint</Application>
  <PresentationFormat>Widescreen</PresentationFormat>
  <Paragraphs>466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Calibri</vt:lpstr>
      <vt:lpstr>Tahoma</vt:lpstr>
      <vt:lpstr>エッセンシャル</vt:lpstr>
      <vt:lpstr>Prevention of a DoS Attack with Copy-on-write in the Overlay Filesystem</vt:lpstr>
      <vt:lpstr>Containers</vt:lpstr>
      <vt:lpstr>OverlayFS</vt:lpstr>
      <vt:lpstr>Read Operation in OverlayFS</vt:lpstr>
      <vt:lpstr>Write Operation in OverlayFS</vt:lpstr>
      <vt:lpstr>DoS Attacks with Copy-on-write</vt:lpstr>
      <vt:lpstr>Our Approach: TranslayFS</vt:lpstr>
      <vt:lpstr>Open Operation in TranslayFS</vt:lpstr>
      <vt:lpstr>Write Operation in TranslayFS (1/2)</vt:lpstr>
      <vt:lpstr>Write Operation in TranslayFS (2/2)</vt:lpstr>
      <vt:lpstr>Read Operation in TranslayFS</vt:lpstr>
      <vt:lpstr>Hole Detection</vt:lpstr>
      <vt:lpstr>Experiments</vt:lpstr>
      <vt:lpstr>Latency of the First Write</vt:lpstr>
      <vt:lpstr>Latency of the Second Write</vt:lpstr>
      <vt:lpstr>Throughput of File Writes</vt:lpstr>
      <vt:lpstr>Throughput of File Reads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2386</cp:revision>
  <cp:lastPrinted>2019-08-17T14:50:09Z</cp:lastPrinted>
  <dcterms:created xsi:type="dcterms:W3CDTF">2014-07-04T01:06:17Z</dcterms:created>
  <dcterms:modified xsi:type="dcterms:W3CDTF">2021-10-28T09:37:10Z</dcterms:modified>
</cp:coreProperties>
</file>