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0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80" r:id="rId10"/>
    <p:sldId id="279" r:id="rId11"/>
    <p:sldId id="292" r:id="rId12"/>
    <p:sldId id="293" r:id="rId13"/>
    <p:sldId id="283" r:id="rId14"/>
    <p:sldId id="284" r:id="rId15"/>
    <p:sldId id="291" r:id="rId16"/>
    <p:sldId id="285" r:id="rId17"/>
    <p:sldId id="286" r:id="rId18"/>
    <p:sldId id="287" r:id="rId19"/>
    <p:sldId id="288" r:id="rId20"/>
    <p:sldId id="289" r:id="rId21"/>
    <p:sldId id="290" r:id="rId22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29"/>
    <p:restoredTop sz="73092"/>
  </p:normalViewPr>
  <p:slideViewPr>
    <p:cSldViewPr snapToGrid="0" snapToObjects="1">
      <p:cViewPr varScale="1">
        <p:scale>
          <a:sx n="97" d="100"/>
          <a:sy n="97" d="100"/>
        </p:scale>
        <p:origin x="464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192</c:v>
                </c:pt>
                <c:pt idx="8">
                  <c:v>256</c:v>
                </c:pt>
                <c:pt idx="9">
                  <c:v>320</c:v>
                </c:pt>
                <c:pt idx="10">
                  <c:v>352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2.3199999999999998</c:v>
                </c:pt>
                <c:pt idx="1">
                  <c:v>4.54</c:v>
                </c:pt>
                <c:pt idx="2">
                  <c:v>8.9</c:v>
                </c:pt>
                <c:pt idx="3">
                  <c:v>17.100000000000001</c:v>
                </c:pt>
                <c:pt idx="4">
                  <c:v>35.799999999999997</c:v>
                </c:pt>
                <c:pt idx="5">
                  <c:v>70.8</c:v>
                </c:pt>
                <c:pt idx="6">
                  <c:v>143</c:v>
                </c:pt>
                <c:pt idx="7">
                  <c:v>223</c:v>
                </c:pt>
                <c:pt idx="8">
                  <c:v>296</c:v>
                </c:pt>
                <c:pt idx="9">
                  <c:v>370</c:v>
                </c:pt>
                <c:pt idx="10">
                  <c:v>427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05E-4648-8C32-9492DC34B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</c:v>
                </c:pt>
                <c:pt idx="1">
                  <c:v>4</c:v>
                </c:pt>
                <c:pt idx="2">
                  <c:v>8</c:v>
                </c:pt>
                <c:pt idx="3">
                  <c:v>16</c:v>
                </c:pt>
                <c:pt idx="4">
                  <c:v>32</c:v>
                </c:pt>
                <c:pt idx="5">
                  <c:v>64</c:v>
                </c:pt>
                <c:pt idx="6">
                  <c:v>128</c:v>
                </c:pt>
                <c:pt idx="7">
                  <c:v>192</c:v>
                </c:pt>
                <c:pt idx="8">
                  <c:v>256</c:v>
                </c:pt>
                <c:pt idx="9">
                  <c:v>320</c:v>
                </c:pt>
                <c:pt idx="10">
                  <c:v>352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0.57999999999999996</c:v>
                </c:pt>
                <c:pt idx="1">
                  <c:v>0.79</c:v>
                </c:pt>
                <c:pt idx="2">
                  <c:v>1.02</c:v>
                </c:pt>
                <c:pt idx="3">
                  <c:v>1.38</c:v>
                </c:pt>
                <c:pt idx="4">
                  <c:v>2.11</c:v>
                </c:pt>
                <c:pt idx="5">
                  <c:v>3.49</c:v>
                </c:pt>
                <c:pt idx="6">
                  <c:v>6.28</c:v>
                </c:pt>
                <c:pt idx="7">
                  <c:v>9.1999999999999993</c:v>
                </c:pt>
                <c:pt idx="8">
                  <c:v>12</c:v>
                </c:pt>
                <c:pt idx="9">
                  <c:v>14.7</c:v>
                </c:pt>
                <c:pt idx="10">
                  <c:v>14.6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05E-4648-8C32-9492DC34B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VM memory size (GB)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64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1893052494736281"/>
          <c:y val="0.10707510647640871"/>
          <c:w val="0.25111669052350294"/>
          <c:h val="0.2124715488795367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balloon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64</c:v>
                </c:pt>
                <c:pt idx="4">
                  <c:v>128</c:v>
                </c:pt>
                <c:pt idx="5">
                  <c:v>192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55</c:v>
                </c:pt>
                <c:pt idx="1">
                  <c:v>26</c:v>
                </c:pt>
                <c:pt idx="2">
                  <c:v>20</c:v>
                </c:pt>
                <c:pt idx="3">
                  <c:v>14</c:v>
                </c:pt>
                <c:pt idx="4">
                  <c:v>20</c:v>
                </c:pt>
                <c:pt idx="5">
                  <c:v>18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DE1-CE43-84EC-71534D81E7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64</c:v>
                </c:pt>
                <c:pt idx="4">
                  <c:v>128</c:v>
                </c:pt>
                <c:pt idx="5">
                  <c:v>192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208</c:v>
                </c:pt>
                <c:pt idx="1">
                  <c:v>226</c:v>
                </c:pt>
                <c:pt idx="2">
                  <c:v>225</c:v>
                </c:pt>
                <c:pt idx="3">
                  <c:v>213</c:v>
                </c:pt>
                <c:pt idx="4">
                  <c:v>203</c:v>
                </c:pt>
                <c:pt idx="5">
                  <c:v>220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DE1-CE43-84EC-71534D81E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192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reclaimed memory</a:t>
                </a:r>
                <a:r>
                  <a:rPr lang="en-US" baseline="0" dirty="0"/>
                  <a:t> size (GB)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64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 (TPS)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64058707464797104"/>
          <c:y val="0.37164301920758175"/>
          <c:w val="0.25111669052350294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2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192</c:v>
                </c:pt>
                <c:pt idx="7">
                  <c:v>256</c:v>
                </c:pt>
                <c:pt idx="8">
                  <c:v>320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420</c:v>
                </c:pt>
                <c:pt idx="1">
                  <c:v>400</c:v>
                </c:pt>
                <c:pt idx="2">
                  <c:v>400</c:v>
                </c:pt>
                <c:pt idx="3">
                  <c:v>395</c:v>
                </c:pt>
                <c:pt idx="4">
                  <c:v>397</c:v>
                </c:pt>
                <c:pt idx="5">
                  <c:v>419</c:v>
                </c:pt>
                <c:pt idx="6">
                  <c:v>402</c:v>
                </c:pt>
                <c:pt idx="7">
                  <c:v>421</c:v>
                </c:pt>
                <c:pt idx="8">
                  <c:v>427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05E-4648-8C32-9492DC34B40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2</c:v>
                </c:pt>
                <c:pt idx="1">
                  <c:v>8</c:v>
                </c:pt>
                <c:pt idx="2">
                  <c:v>16</c:v>
                </c:pt>
                <c:pt idx="3">
                  <c:v>32</c:v>
                </c:pt>
                <c:pt idx="4">
                  <c:v>64</c:v>
                </c:pt>
                <c:pt idx="5">
                  <c:v>128</c:v>
                </c:pt>
                <c:pt idx="6">
                  <c:v>192</c:v>
                </c:pt>
                <c:pt idx="7">
                  <c:v>256</c:v>
                </c:pt>
                <c:pt idx="8">
                  <c:v>320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18.2</c:v>
                </c:pt>
                <c:pt idx="1">
                  <c:v>25.8</c:v>
                </c:pt>
                <c:pt idx="2">
                  <c:v>32.4</c:v>
                </c:pt>
                <c:pt idx="3">
                  <c:v>49.6</c:v>
                </c:pt>
                <c:pt idx="4">
                  <c:v>80.400000000000006</c:v>
                </c:pt>
                <c:pt idx="5">
                  <c:v>146</c:v>
                </c:pt>
                <c:pt idx="6">
                  <c:v>225</c:v>
                </c:pt>
                <c:pt idx="7">
                  <c:v>308</c:v>
                </c:pt>
                <c:pt idx="8">
                  <c:v>409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05E-4648-8C32-9492DC34B4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32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used memory size (GB)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64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64951716237728441"/>
          <c:y val="0.45831185768351757"/>
          <c:w val="0.25111669052350294"/>
          <c:h val="0.21247154887953679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64</c:v>
                </c:pt>
                <c:pt idx="4">
                  <c:v>128</c:v>
                </c:pt>
                <c:pt idx="5">
                  <c:v>192</c:v>
                </c:pt>
                <c:pt idx="6">
                  <c:v>256</c:v>
                </c:pt>
                <c:pt idx="7">
                  <c:v>320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441</c:v>
                </c:pt>
                <c:pt idx="1">
                  <c:v>492</c:v>
                </c:pt>
                <c:pt idx="2">
                  <c:v>472</c:v>
                </c:pt>
                <c:pt idx="3">
                  <c:v>386</c:v>
                </c:pt>
                <c:pt idx="4">
                  <c:v>422</c:v>
                </c:pt>
                <c:pt idx="5">
                  <c:v>348</c:v>
                </c:pt>
                <c:pt idx="6">
                  <c:v>270</c:v>
                </c:pt>
                <c:pt idx="7">
                  <c:v>263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4D4-2C46-B2CA-74798D2FF8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Sheet1!$A$2:$A$9</c:f>
              <c:numCache>
                <c:formatCode>General</c:formatCode>
                <c:ptCount val="8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64</c:v>
                </c:pt>
                <c:pt idx="4">
                  <c:v>128</c:v>
                </c:pt>
                <c:pt idx="5">
                  <c:v>192</c:v>
                </c:pt>
                <c:pt idx="6">
                  <c:v>256</c:v>
                </c:pt>
                <c:pt idx="7">
                  <c:v>320</c:v>
                </c:pt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  <c:pt idx="0">
                  <c:v>743</c:v>
                </c:pt>
                <c:pt idx="1">
                  <c:v>734</c:v>
                </c:pt>
                <c:pt idx="2">
                  <c:v>705</c:v>
                </c:pt>
                <c:pt idx="3">
                  <c:v>716</c:v>
                </c:pt>
                <c:pt idx="4">
                  <c:v>681</c:v>
                </c:pt>
                <c:pt idx="5">
                  <c:v>544</c:v>
                </c:pt>
                <c:pt idx="6">
                  <c:v>409</c:v>
                </c:pt>
                <c:pt idx="7">
                  <c:v>414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4D4-2C46-B2CA-74798D2FF8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32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accessed memory size (GB)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64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 (MB/s)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4225664327647872"/>
          <c:y val="0.48568096457065524"/>
          <c:w val="0.25111669052350294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4.5999999999999996</c:v>
                </c:pt>
                <c:pt idx="1">
                  <c:v>6.1</c:v>
                </c:pt>
                <c:pt idx="2">
                  <c:v>5.4</c:v>
                </c:pt>
                <c:pt idx="3">
                  <c:v>4.9000000000000004</c:v>
                </c:pt>
                <c:pt idx="4">
                  <c:v>5.2</c:v>
                </c:pt>
                <c:pt idx="5">
                  <c:v>5</c:v>
                </c:pt>
                <c:pt idx="6">
                  <c:v>4.9000000000000004</c:v>
                </c:pt>
                <c:pt idx="7">
                  <c:v>4.7</c:v>
                </c:pt>
                <c:pt idx="8">
                  <c:v>4.8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4D4-2C46-B2CA-74798D2FF8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0.15</c:v>
                </c:pt>
                <c:pt idx="5">
                  <c:v>0.1</c:v>
                </c:pt>
                <c:pt idx="6">
                  <c:v>9.5000000000000001E-2</c:v>
                </c:pt>
                <c:pt idx="7">
                  <c:v>9.1999999999999998E-2</c:v>
                </c:pt>
                <c:pt idx="8">
                  <c:v>0.35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4D4-2C46-B2CA-74798D2FF8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8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200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page-ins</a:t>
                </a:r>
                <a:r>
                  <a:rPr lang="en-US" baseline="0" dirty="0"/>
                  <a:t> (x10</a:t>
                </a:r>
                <a:r>
                  <a:rPr lang="en-US" baseline="30000" dirty="0"/>
                  <a:t>6</a:t>
                </a:r>
                <a:r>
                  <a:rPr lang="en-US" baseline="0" dirty="0"/>
                  <a:t>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1883191414685968"/>
          <c:y val="0.43094275079637995"/>
          <c:w val="0.3113517527190095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4.5999999999999996</c:v>
                </c:pt>
                <c:pt idx="1">
                  <c:v>6.1</c:v>
                </c:pt>
                <c:pt idx="2">
                  <c:v>5.4</c:v>
                </c:pt>
                <c:pt idx="3">
                  <c:v>4.9000000000000004</c:v>
                </c:pt>
                <c:pt idx="4">
                  <c:v>5.2</c:v>
                </c:pt>
                <c:pt idx="5">
                  <c:v>5</c:v>
                </c:pt>
                <c:pt idx="6">
                  <c:v>4.9000000000000004</c:v>
                </c:pt>
                <c:pt idx="7">
                  <c:v>4.7</c:v>
                </c:pt>
                <c:pt idx="8">
                  <c:v>4.8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4D4-2C46-B2CA-74798D2FF8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  <c:pt idx="4">
                  <c:v>400</c:v>
                </c:pt>
                <c:pt idx="5">
                  <c:v>500</c:v>
                </c:pt>
                <c:pt idx="6">
                  <c:v>600</c:v>
                </c:pt>
                <c:pt idx="7">
                  <c:v>700</c:v>
                </c:pt>
                <c:pt idx="8">
                  <c:v>800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5.9</c:v>
                </c:pt>
                <c:pt idx="5">
                  <c:v>5.7</c:v>
                </c:pt>
                <c:pt idx="6">
                  <c:v>5.3</c:v>
                </c:pt>
                <c:pt idx="7">
                  <c:v>5.0999999999999996</c:v>
                </c:pt>
                <c:pt idx="8">
                  <c:v>5.3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4D4-2C46-B2CA-74798D2FF8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8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200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page-outs</a:t>
                </a:r>
                <a:r>
                  <a:rPr lang="en-US" baseline="0" dirty="0"/>
                  <a:t> (x10</a:t>
                </a:r>
                <a:r>
                  <a:rPr lang="en-US" baseline="30000" dirty="0"/>
                  <a:t>6</a:t>
                </a:r>
                <a:r>
                  <a:rPr lang="en-US" baseline="0" dirty="0"/>
                  <a:t>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56351030741486718"/>
          <c:y val="0.4719964111270864"/>
          <c:w val="0.3113517527190095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52</c:v>
                </c:pt>
                <c:pt idx="1">
                  <c:v>68</c:v>
                </c:pt>
                <c:pt idx="2">
                  <c:v>74</c:v>
                </c:pt>
                <c:pt idx="3">
                  <c:v>75</c:v>
                </c:pt>
                <c:pt idx="4">
                  <c:v>76</c:v>
                </c:pt>
                <c:pt idx="5">
                  <c:v>79</c:v>
                </c:pt>
                <c:pt idx="6">
                  <c:v>77</c:v>
                </c:pt>
                <c:pt idx="7">
                  <c:v>81</c:v>
                </c:pt>
                <c:pt idx="8">
                  <c:v>77</c:v>
                </c:pt>
                <c:pt idx="9">
                  <c:v>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864-5742-AF0B-D573C8CE19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74</c:v>
                </c:pt>
                <c:pt idx="1">
                  <c:v>91</c:v>
                </c:pt>
                <c:pt idx="2">
                  <c:v>90</c:v>
                </c:pt>
                <c:pt idx="3">
                  <c:v>90</c:v>
                </c:pt>
                <c:pt idx="4">
                  <c:v>90</c:v>
                </c:pt>
                <c:pt idx="5">
                  <c:v>87</c:v>
                </c:pt>
                <c:pt idx="6">
                  <c:v>92</c:v>
                </c:pt>
                <c:pt idx="7">
                  <c:v>89</c:v>
                </c:pt>
                <c:pt idx="8">
                  <c:v>89</c:v>
                </c:pt>
                <c:pt idx="9">
                  <c:v>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864-5742-AF0B-D573C8CE19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9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20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 (TPS)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4225664327647872"/>
          <c:y val="0.48568096457065524"/>
          <c:w val="0.25111669052350294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330</c:v>
                </c:pt>
                <c:pt idx="1">
                  <c:v>336</c:v>
                </c:pt>
                <c:pt idx="2">
                  <c:v>335</c:v>
                </c:pt>
                <c:pt idx="3">
                  <c:v>344</c:v>
                </c:pt>
                <c:pt idx="4">
                  <c:v>339</c:v>
                </c:pt>
                <c:pt idx="5">
                  <c:v>345</c:v>
                </c:pt>
                <c:pt idx="6">
                  <c:v>344</c:v>
                </c:pt>
                <c:pt idx="7">
                  <c:v>341</c:v>
                </c:pt>
                <c:pt idx="8">
                  <c:v>334</c:v>
                </c:pt>
                <c:pt idx="9">
                  <c:v>480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099-E345-88E8-C370EE8EEB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0.26</c:v>
                </c:pt>
                <c:pt idx="1">
                  <c:v>0</c:v>
                </c:pt>
                <c:pt idx="2">
                  <c:v>11</c:v>
                </c:pt>
                <c:pt idx="3">
                  <c:v>13</c:v>
                </c:pt>
                <c:pt idx="4">
                  <c:v>71</c:v>
                </c:pt>
                <c:pt idx="5">
                  <c:v>13</c:v>
                </c:pt>
                <c:pt idx="6">
                  <c:v>19</c:v>
                </c:pt>
                <c:pt idx="7">
                  <c:v>54</c:v>
                </c:pt>
                <c:pt idx="8">
                  <c:v>10</c:v>
                </c:pt>
                <c:pt idx="9">
                  <c:v>13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099-E345-88E8-C370EE8EEB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9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20"/>
      </c:valAx>
      <c:valAx>
        <c:axId val="987387840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page-ins</a:t>
                </a:r>
                <a:r>
                  <a:rPr lang="en-US" baseline="0" dirty="0"/>
                  <a:t> (x10</a:t>
                </a:r>
                <a:r>
                  <a:rPr lang="en-US" baseline="30000" dirty="0"/>
                  <a:t>3</a:t>
                </a:r>
                <a:r>
                  <a:rPr lang="en-US" baseline="0" dirty="0"/>
                  <a:t>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59028144475607158"/>
          <c:y val="9.7951950336205407E-2"/>
          <c:w val="0.3113517527190095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original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330</c:v>
                </c:pt>
                <c:pt idx="1">
                  <c:v>336</c:v>
                </c:pt>
                <c:pt idx="2">
                  <c:v>335</c:v>
                </c:pt>
                <c:pt idx="3">
                  <c:v>344</c:v>
                </c:pt>
                <c:pt idx="4">
                  <c:v>339</c:v>
                </c:pt>
                <c:pt idx="5">
                  <c:v>345</c:v>
                </c:pt>
                <c:pt idx="6">
                  <c:v>344</c:v>
                </c:pt>
                <c:pt idx="7">
                  <c:v>341</c:v>
                </c:pt>
                <c:pt idx="8">
                  <c:v>334</c:v>
                </c:pt>
                <c:pt idx="9">
                  <c:v>480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FCF-AF43-AC53-05B1BF5E53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468</c:v>
                </c:pt>
                <c:pt idx="1">
                  <c:v>767</c:v>
                </c:pt>
                <c:pt idx="2">
                  <c:v>604</c:v>
                </c:pt>
                <c:pt idx="3">
                  <c:v>577</c:v>
                </c:pt>
                <c:pt idx="4">
                  <c:v>617</c:v>
                </c:pt>
                <c:pt idx="5">
                  <c:v>592</c:v>
                </c:pt>
                <c:pt idx="6">
                  <c:v>579</c:v>
                </c:pt>
                <c:pt idx="7">
                  <c:v>582</c:v>
                </c:pt>
                <c:pt idx="8">
                  <c:v>576</c:v>
                </c:pt>
                <c:pt idx="9">
                  <c:v>569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FCF-AF43-AC53-05B1BF5E5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9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20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page-outs</a:t>
                </a:r>
                <a:r>
                  <a:rPr lang="en-US" baseline="0" dirty="0"/>
                  <a:t> (x10</a:t>
                </a:r>
                <a:r>
                  <a:rPr lang="en-US" baseline="30000" dirty="0"/>
                  <a:t>3</a:t>
                </a:r>
                <a:r>
                  <a:rPr lang="en-US" baseline="0" dirty="0"/>
                  <a:t>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60032062125902341"/>
          <c:y val="5.6898290005498967E-2"/>
          <c:w val="0.3113517527190095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balloon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64</c:v>
                </c:pt>
                <c:pt idx="4">
                  <c:v>128</c:v>
                </c:pt>
                <c:pt idx="5">
                  <c:v>192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21.2</c:v>
                </c:pt>
                <c:pt idx="1">
                  <c:v>36.200000000000003</c:v>
                </c:pt>
                <c:pt idx="2">
                  <c:v>73</c:v>
                </c:pt>
                <c:pt idx="3">
                  <c:v>144</c:v>
                </c:pt>
                <c:pt idx="4">
                  <c:v>294</c:v>
                </c:pt>
                <c:pt idx="5">
                  <c:v>375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DE1-CE43-84EC-71534D81E7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FCtrans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Sheet1!$A$2:$A$7</c:f>
              <c:numCache>
                <c:formatCode>General</c:formatCode>
                <c:ptCount val="6"/>
                <c:pt idx="0">
                  <c:v>8</c:v>
                </c:pt>
                <c:pt idx="1">
                  <c:v>16</c:v>
                </c:pt>
                <c:pt idx="2">
                  <c:v>32</c:v>
                </c:pt>
                <c:pt idx="3">
                  <c:v>64</c:v>
                </c:pt>
                <c:pt idx="4">
                  <c:v>128</c:v>
                </c:pt>
                <c:pt idx="5">
                  <c:v>192</c:v>
                </c:pt>
              </c:numCache>
            </c:numRef>
          </c:xVal>
          <c:yVal>
            <c:numRef>
              <c:f>Sheet1!$C$2:$C$7</c:f>
              <c:numCache>
                <c:formatCode>General</c:formatCode>
                <c:ptCount val="6"/>
                <c:pt idx="0">
                  <c:v>9.6999999999999993</c:v>
                </c:pt>
                <c:pt idx="1">
                  <c:v>16.899999999999999</c:v>
                </c:pt>
                <c:pt idx="2">
                  <c:v>31.9</c:v>
                </c:pt>
                <c:pt idx="3">
                  <c:v>61.8</c:v>
                </c:pt>
                <c:pt idx="4">
                  <c:v>133.1</c:v>
                </c:pt>
                <c:pt idx="5">
                  <c:v>143.19999999999999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DE1-CE43-84EC-71534D81E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7599328"/>
        <c:axId val="987387840"/>
      </c:scatterChart>
      <c:valAx>
        <c:axId val="987599328"/>
        <c:scaling>
          <c:orientation val="minMax"/>
          <c:max val="192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reclaimed memory</a:t>
                </a:r>
                <a:r>
                  <a:rPr lang="en-US" baseline="0" dirty="0"/>
                  <a:t> size (GB)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387840"/>
        <c:crosses val="autoZero"/>
        <c:crossBetween val="midCat"/>
        <c:majorUnit val="64"/>
      </c:valAx>
      <c:valAx>
        <c:axId val="98738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98759932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4786693104227439"/>
          <c:y val="0.11619802159429717"/>
          <c:w val="0.25111669052350294"/>
          <c:h val="0.20791003106501385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2021/9/9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Optimizing VMs across Multiple Hosts with Transparent and Consistent Tracking of Unused Memory.</a:t>
            </a:r>
          </a:p>
          <a:p>
            <a:r>
              <a:rPr kumimoji="1" lang="en-US" altLang="ja-JP" dirty="0"/>
              <a:t>This is joint work with my student and Lukman at UTP.</a:t>
            </a:r>
          </a:p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this detection overhead by traps is quite high.</a:t>
            </a:r>
          </a:p>
          <a:p>
            <a:r>
              <a:rPr lang="en-US" dirty="0"/>
              <a:t>For example, it is 13% during the boot of the guest OS because many memory regions are newly accessed.</a:t>
            </a:r>
          </a:p>
          <a:p>
            <a:r>
              <a:rPr lang="en-US" dirty="0"/>
              <a:t>Actually, FCtrans needs information on the memory usage only during and after split migration.</a:t>
            </a:r>
          </a:p>
          <a:p>
            <a:endParaRPr lang="en-US" dirty="0"/>
          </a:p>
          <a:p>
            <a:r>
              <a:rPr lang="en-US" dirty="0"/>
              <a:t>So, it starts to track the memory usage at the time of starting split migration.</a:t>
            </a:r>
          </a:p>
          <a:p>
            <a:r>
              <a:rPr lang="en-US" dirty="0"/>
              <a:t>This can suppress performance degradation until split migration is applied to a VM.</a:t>
            </a:r>
          </a:p>
          <a:p>
            <a:r>
              <a:rPr lang="en-US" dirty="0"/>
              <a:t>However, FCtrans needs to know the latest memory usage at this time.</a:t>
            </a:r>
          </a:p>
          <a:p>
            <a:r>
              <a:rPr lang="en-US" dirty="0"/>
              <a:t>So, it obtains information on the memory usage at once from the guest OS.</a:t>
            </a:r>
          </a:p>
          <a:p>
            <a:r>
              <a:rPr lang="en-US" dirty="0"/>
              <a:t>This technique will be mentioned later.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3733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Unlike the changes from unused to used memory, it is not easy to detect a memory region is changed from used to unused.</a:t>
            </a:r>
          </a:p>
          <a:p>
            <a:r>
              <a:rPr lang="en-US" dirty="0"/>
              <a:t>This is because FCtrans cannot know that the memory region is no longer used.</a:t>
            </a:r>
          </a:p>
          <a:p>
            <a:r>
              <a:rPr lang="en-US" dirty="0"/>
              <a:t>Even if a VM does not access a memory region for a long time, it is not guaranteed that the VM does not use that region in the future.</a:t>
            </a:r>
          </a:p>
          <a:p>
            <a:endParaRPr lang="en-US" dirty="0"/>
          </a:p>
          <a:p>
            <a:r>
              <a:rPr lang="en-US" dirty="0"/>
              <a:t>In contrast, the guest OS in the VM knows whether the memory region is in use or not.</a:t>
            </a:r>
          </a:p>
          <a:p>
            <a:r>
              <a:rPr lang="en-US" dirty="0"/>
              <a:t>It manages memory regions that are used once but released as free memory.</a:t>
            </a:r>
          </a:p>
          <a:p>
            <a:r>
              <a:rPr lang="en-US" dirty="0"/>
              <a:t>From the viewpoint of a VM, such free memory is still in use.</a:t>
            </a:r>
          </a:p>
          <a:p>
            <a:r>
              <a:rPr lang="en-US" dirty="0"/>
              <a:t>So, FCtrans needs to obtain information from the guest OS, but it should be avoided to modify the guest OS.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494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FCtrans obtains information on the memory usage of the guest OS using VM introspection (VMI).</a:t>
            </a:r>
          </a:p>
          <a:p>
            <a:r>
              <a:rPr lang="en-US" dirty="0"/>
              <a:t>VMI is a technique for analyzing the data structure of the guest OS from the outside of the VM.</a:t>
            </a:r>
          </a:p>
          <a:p>
            <a:r>
              <a:rPr lang="en-US" dirty="0"/>
              <a:t>For example, FCtrans can identify free memory by examining the buddy system in Linux.</a:t>
            </a:r>
          </a:p>
          <a:p>
            <a:endParaRPr lang="en-US" dirty="0"/>
          </a:p>
          <a:p>
            <a:r>
              <a:rPr lang="en-US" dirty="0"/>
              <a:t>Then, FCtrans periodically merges information on the memory usage of both a VM and its guest OS.</a:t>
            </a:r>
          </a:p>
          <a:p>
            <a:r>
              <a:rPr lang="en-US" dirty="0"/>
              <a:t>If a memory region is free, FCtrans reclaims that region.</a:t>
            </a:r>
          </a:p>
          <a:p>
            <a:r>
              <a:rPr lang="en-US" dirty="0"/>
              <a:t>Specifically, it deallocates physical memory from the VM and changes that memory region back to unused.</a:t>
            </a:r>
          </a:p>
          <a:p>
            <a:endParaRPr lang="en-US" dirty="0"/>
          </a:p>
          <a:p>
            <a:r>
              <a:rPr lang="en-US" dirty="0"/>
              <a:t>It is tolerable to detect the change from used to unused memory with some delay.</a:t>
            </a:r>
          </a:p>
          <a:p>
            <a:r>
              <a:rPr lang="en-US" dirty="0"/>
              <a:t>Even if FCtrans transfers already unused memory, that does not lead to data loss.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975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not easy to consistently reclaim free memory using VMI without stopping the VM.</a:t>
            </a:r>
          </a:p>
          <a:p>
            <a:r>
              <a:rPr lang="en-US" dirty="0"/>
              <a:t>This is because VMI is applied asynchronously to a running VM.</a:t>
            </a:r>
          </a:p>
          <a:p>
            <a:r>
              <a:rPr lang="en-US" dirty="0"/>
              <a:t>Let us consider FCtrans finds a free memory region.</a:t>
            </a:r>
          </a:p>
          <a:p>
            <a:r>
              <a:rPr lang="en-US" dirty="0"/>
              <a:t>After that, it reclaims that region.</a:t>
            </a:r>
          </a:p>
          <a:p>
            <a:r>
              <a:rPr lang="en-US" dirty="0"/>
              <a:t>However, the guest OS might reuse the memory region between checking free memory and reclaiming it.</a:t>
            </a:r>
          </a:p>
          <a:p>
            <a:r>
              <a:rPr lang="en-US" dirty="0"/>
              <a:t>As such, a race condition can be caused.</a:t>
            </a:r>
          </a:p>
          <a:p>
            <a:r>
              <a:rPr lang="en-US" dirty="0"/>
              <a:t>If FCtrans reclaims such a non-free memory region, necessary data is lost because the physical memory is deallocated and its data is erased.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4434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this race condition, FCtrans provides a mechanism for consistent reclamation of free memory.</a:t>
            </a:r>
          </a:p>
          <a:p>
            <a:r>
              <a:rPr lang="en-US" dirty="0"/>
              <a:t>It first finds a memory region that is allocated to a VM but free in the guest OS, using VMI.</a:t>
            </a:r>
          </a:p>
          <a:p>
            <a:r>
              <a:rPr lang="en-US" dirty="0"/>
              <a:t>Then, it speculatively deallocates physical memory allocated to that memory region from the VM.</a:t>
            </a:r>
          </a:p>
          <a:p>
            <a:r>
              <a:rPr lang="en-US" dirty="0"/>
              <a:t>This is necessary to detect and defer any access to that region during the reclamation process.</a:t>
            </a:r>
          </a:p>
          <a:p>
            <a:r>
              <a:rPr lang="en-US" dirty="0"/>
              <a:t>At the same time, FCtrans atomically saves the data of that region in preparation for the race condition.</a:t>
            </a:r>
          </a:p>
          <a:p>
            <a:endParaRPr lang="en-US" dirty="0"/>
          </a:p>
          <a:p>
            <a:r>
              <a:rPr lang="en-US" dirty="0"/>
              <a:t>In addition, it temporarily disables remote paging for that region during this reclamation process.</a:t>
            </a:r>
          </a:p>
          <a:p>
            <a:r>
              <a:rPr lang="en-US" dirty="0"/>
              <a:t>This guarantees that region is neither paged in from a sub-host nor paged out to a sub-host.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3267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Next, FCtrans checks again that memory region is still free, using VMI.</a:t>
            </a:r>
          </a:p>
          <a:p>
            <a:r>
              <a:rPr lang="en-US" dirty="0"/>
              <a:t>If the region is free, FCtrans completes the reclamation of the region.</a:t>
            </a:r>
          </a:p>
          <a:p>
            <a:r>
              <a:rPr lang="en-US" dirty="0"/>
              <a:t>It changes the region back to unused.</a:t>
            </a:r>
          </a:p>
          <a:p>
            <a:endParaRPr lang="en-US" dirty="0"/>
          </a:p>
          <a:p>
            <a:r>
              <a:rPr lang="en-US" dirty="0"/>
              <a:t>Otherwise, the race condition may occur because the region might be reused and modified during the reclamation process.</a:t>
            </a:r>
          </a:p>
          <a:p>
            <a:r>
              <a:rPr lang="en-US" dirty="0"/>
              <a:t>So, FCtrans aborts the reclamation process.</a:t>
            </a:r>
          </a:p>
          <a:p>
            <a:r>
              <a:rPr lang="en-US" dirty="0"/>
              <a:t>It rolls back the speculatively performed memory deallocation.</a:t>
            </a:r>
          </a:p>
          <a:p>
            <a:r>
              <a:rPr lang="en-US" dirty="0"/>
              <a:t>Specifically, it allocates new physical memory to the VM and restores the saved data.</a:t>
            </a:r>
          </a:p>
          <a:p>
            <a:r>
              <a:rPr lang="en-US" dirty="0"/>
              <a:t>If FCtrans defers access after the memory deallocation, such access is correctly reflected in the memory region after the rollback.</a:t>
            </a:r>
          </a:p>
          <a:p>
            <a:endParaRPr lang="en-US" dirty="0"/>
          </a:p>
          <a:p>
            <a:r>
              <a:rPr lang="en-US" dirty="0"/>
              <a:t>FCtrans also enables remote paging after the completion or abort of the reclamation process.</a:t>
            </a:r>
          </a:p>
          <a:p>
            <a:r>
              <a:rPr lang="en-US" dirty="0"/>
              <a:t>Then, it handles pending remote page-ins and page-outs.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007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examined the performance improvement of split migration and remote paging by FCtrans.</a:t>
            </a:r>
          </a:p>
          <a:p>
            <a:r>
              <a:rPr lang="en-US" dirty="0"/>
              <a:t>For comparison, we used the original split migration and remote paging.</a:t>
            </a:r>
          </a:p>
          <a:p>
            <a:endParaRPr lang="en-US" dirty="0"/>
          </a:p>
          <a:p>
            <a:r>
              <a:rPr lang="en-US" dirty="0"/>
              <a:t>In our experiments, we used three hosts provided by the NICT integrated testbed named StarBED.</a:t>
            </a:r>
          </a:p>
          <a:p>
            <a:r>
              <a:rPr lang="en-US" dirty="0"/>
              <a:t>These hosts consisted of one source host, one destination main host, and one destination sub-host.</a:t>
            </a:r>
          </a:p>
          <a:p>
            <a:r>
              <a:rPr lang="en-US" dirty="0"/>
              <a:t>Each host was equipped with 384 GB of memory and 10 Gigabit Ethernet.</a:t>
            </a:r>
          </a:p>
          <a:p>
            <a:r>
              <a:rPr lang="en-US" dirty="0"/>
              <a:t>We used QEMU-KVM and the modified Linux kernel.</a:t>
            </a:r>
          </a:p>
          <a:p>
            <a:r>
              <a:rPr lang="en-US" dirty="0"/>
              <a:t>We ran a VM with up to 352 GB of memory.</a:t>
            </a:r>
          </a:p>
          <a:p>
            <a:r>
              <a:rPr lang="en-US" dirty="0"/>
              <a:t>Upon split migration, we equally divided the memory of the 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06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first performed split migration just after a VM was booted.</a:t>
            </a:r>
          </a:p>
          <a:p>
            <a:r>
              <a:rPr lang="en-US" dirty="0"/>
              <a:t>In this case, most of the memory was unused in the VM.</a:t>
            </a:r>
          </a:p>
          <a:p>
            <a:r>
              <a:rPr lang="en-US" dirty="0"/>
              <a:t>As shown in the left figure, FCtrans could reduce the migration time by 75-97%.</a:t>
            </a:r>
          </a:p>
          <a:p>
            <a:r>
              <a:rPr lang="en-US" dirty="0"/>
              <a:t>This is because the amount of network transfers was largely reduced.</a:t>
            </a:r>
          </a:p>
          <a:p>
            <a:r>
              <a:rPr lang="en-US" dirty="0"/>
              <a:t>Even for a VM with 352 GB of memory, the size of the transferred data was only 7 GB and the migration time was only 15 seconds.</a:t>
            </a:r>
          </a:p>
          <a:p>
            <a:endParaRPr lang="en-US" dirty="0"/>
          </a:p>
          <a:p>
            <a:r>
              <a:rPr lang="en-US" dirty="0"/>
              <a:t>Next, we performed split migration after we used the specified amount of memory in a VM.</a:t>
            </a:r>
          </a:p>
          <a:p>
            <a:r>
              <a:rPr lang="en-US" dirty="0"/>
              <a:t>As shown in the right figure, the migration time was almost constant in the original split migration.</a:t>
            </a:r>
          </a:p>
          <a:p>
            <a:r>
              <a:rPr lang="en-US" dirty="0"/>
              <a:t>However, it was proportional to the amount of used memory in FCtrans.</a:t>
            </a:r>
          </a:p>
          <a:p>
            <a:r>
              <a:rPr lang="en-US" dirty="0"/>
              <a:t>FCtrans could reduce the migration time by 4-96%.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1283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examined the performance of accessing unused memory in a split-memory VM.</a:t>
            </a:r>
          </a:p>
          <a:p>
            <a:r>
              <a:rPr lang="en-US" dirty="0"/>
              <a:t>We first performed split migration of a VM and then ran a memory benchmark in the VM.</a:t>
            </a:r>
          </a:p>
          <a:p>
            <a:r>
              <a:rPr lang="en-US" dirty="0"/>
              <a:t>This benchmark modified the specified amount of memory.</a:t>
            </a:r>
          </a:p>
          <a:p>
            <a:r>
              <a:rPr lang="en-US" dirty="0"/>
              <a:t>As shown in the left figure, FCtrans could improve the throughput by 49-85% thanks to the optimization of remote paging.</a:t>
            </a:r>
          </a:p>
          <a:p>
            <a:endParaRPr lang="en-US" dirty="0"/>
          </a:p>
          <a:p>
            <a:r>
              <a:rPr lang="en-US" dirty="0"/>
              <a:t>The middle figure shows the changes of remote page-ins while the benchmark modified 256 GB of memory.</a:t>
            </a:r>
          </a:p>
          <a:p>
            <a:r>
              <a:rPr lang="en-US" dirty="0"/>
              <a:t>FCtrans could successfully replace remote page-ins with local ones.</a:t>
            </a:r>
          </a:p>
          <a:p>
            <a:endParaRPr lang="en-US" dirty="0"/>
          </a:p>
          <a:p>
            <a:r>
              <a:rPr lang="en-US" dirty="0"/>
              <a:t>The right figure shows the changes of remote page-outs.</a:t>
            </a:r>
          </a:p>
          <a:p>
            <a:r>
              <a:rPr lang="en-US" dirty="0"/>
              <a:t>The number of remote page-outs was zero for the first 300 seconds, but it suddenly increased after that.</a:t>
            </a:r>
          </a:p>
          <a:p>
            <a:r>
              <a:rPr lang="en-US" dirty="0"/>
              <a:t>This is because the memory reserved for local page-ins ran out.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1896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examine the performance improvement using a real application, we ran an in-memory database called memcached in a split-memory VM.</a:t>
            </a:r>
          </a:p>
          <a:p>
            <a:r>
              <a:rPr lang="en-US" dirty="0"/>
              <a:t>We set 100 GB of data to memcached in advance and sent requests to it.</a:t>
            </a:r>
          </a:p>
          <a:p>
            <a:r>
              <a:rPr lang="en-US" dirty="0"/>
              <a:t>We also ran the memory benchmark.</a:t>
            </a:r>
          </a:p>
          <a:p>
            <a:endParaRPr lang="en-US" dirty="0"/>
          </a:p>
          <a:p>
            <a:r>
              <a:rPr lang="en-US" dirty="0"/>
              <a:t>As shown in the left figure, FCtrans could improve the throughput by 19% on average.</a:t>
            </a:r>
          </a:p>
          <a:p>
            <a:r>
              <a:rPr lang="en-US" dirty="0"/>
              <a:t>Since the amount of used memory exceeded that of memory available in the main host, remote paging occurred even in FCtrans.</a:t>
            </a:r>
          </a:p>
          <a:p>
            <a:r>
              <a:rPr lang="en-US" dirty="0"/>
              <a:t>However, FCtrans performed only a small number of remote page-ins thanks to local ones, as shown in the middle figure.</a:t>
            </a:r>
          </a:p>
          <a:p>
            <a:endParaRPr lang="en-US" dirty="0"/>
          </a:p>
          <a:p>
            <a:r>
              <a:rPr lang="en-US" dirty="0"/>
              <a:t>In contrast, FCtrans increased the number of remote page-outs by 68%, as shown in the right figure.</a:t>
            </a:r>
          </a:p>
          <a:p>
            <a:r>
              <a:rPr lang="en-US" dirty="0"/>
              <a:t>This is because the memory benchmark could access unused memory faster without remote page-ins.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535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Recently, virtual machines with a large amount of memory are widely used.</a:t>
            </a:r>
          </a:p>
          <a:p>
            <a:r>
              <a:rPr lang="en-US" dirty="0"/>
              <a:t>For example, Amazon EC2 provides High Memory instances with 24 TB of memory.</a:t>
            </a:r>
          </a:p>
          <a:p>
            <a:r>
              <a:rPr lang="en-US" dirty="0"/>
              <a:t>Using such large-memory VMs enables fast in-memory databases and efficient big data analysis.</a:t>
            </a:r>
          </a:p>
          <a:p>
            <a:endParaRPr lang="en-US" dirty="0"/>
          </a:p>
          <a:p>
            <a:r>
              <a:rPr lang="en-US" dirty="0"/>
              <a:t>One advantage of using VMs is service continuity by VM migration.</a:t>
            </a:r>
          </a:p>
          <a:p>
            <a:r>
              <a:rPr lang="en-US" dirty="0"/>
              <a:t>VM migration moves a VM running in one host to another without stopping it.</a:t>
            </a:r>
          </a:p>
          <a:p>
            <a:r>
              <a:rPr lang="en-US" dirty="0"/>
              <a:t>It is used on host maintenance, load balancing, and power saving.</a:t>
            </a:r>
          </a:p>
          <a:p>
            <a:r>
              <a:rPr lang="en-US" dirty="0"/>
              <a:t>VM migration transfers the entire memory of a VM from the source to destination host.</a:t>
            </a:r>
          </a:p>
          <a:p>
            <a:r>
              <a:rPr lang="en-US" dirty="0"/>
              <a:t>Since it requires a destination host with sufficient free memory, it becomes more difficult to migrate larger-memory VMs.</a:t>
            </a:r>
          </a:p>
          <a:p>
            <a:endParaRPr lang="en-US" dirty="0"/>
          </a:p>
          <a:p>
            <a:r>
              <a:rPr lang="en-US" dirty="0"/>
              <a:t>Even in public clouds, it would be neither cost-effective nor flexible to always preserve many large hosts.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443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measured the time needed for reclaiming free memory in the guest OS.</a:t>
            </a:r>
          </a:p>
          <a:p>
            <a:r>
              <a:rPr lang="en-US" dirty="0"/>
              <a:t>For comparison, we applied traditional memory ballooning to reclaim the free memory of a VM.</a:t>
            </a:r>
          </a:p>
          <a:p>
            <a:r>
              <a:rPr lang="en-US" dirty="0"/>
              <a:t>Memory ballooning changes the memory size of a VM with the help of the balloon driver installed in the guest OS.</a:t>
            </a:r>
          </a:p>
          <a:p>
            <a:endParaRPr lang="en-US" dirty="0"/>
          </a:p>
          <a:p>
            <a:r>
              <a:rPr lang="en-US" dirty="0"/>
              <a:t>As shown in the left figure, the reclamation time was proportional to the amount of reclaimed free memory.</a:t>
            </a:r>
          </a:p>
          <a:p>
            <a:r>
              <a:rPr lang="en-US" dirty="0"/>
              <a:t>Compared with memory ballooning, FCtrans could reduce the reclamation time by 53-62%.</a:t>
            </a:r>
          </a:p>
          <a:p>
            <a:endParaRPr lang="en-US" dirty="0"/>
          </a:p>
          <a:p>
            <a:r>
              <a:rPr lang="en-US" dirty="0"/>
              <a:t>Next, we examined the impact of the memory reclamation on a target VM.</a:t>
            </a:r>
          </a:p>
          <a:p>
            <a:r>
              <a:rPr lang="en-US" dirty="0"/>
              <a:t>We ran memcached in a VM and measured its throughput during the reclamation of free memory.</a:t>
            </a:r>
          </a:p>
          <a:p>
            <a:r>
              <a:rPr lang="en-US" dirty="0"/>
              <a:t>As shown in the right figure, FCtrans could improve the throughput by a factor of 4-12.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261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conclusion, we proposed FCtrans to achieve efficient split migration and remote paging.</a:t>
            </a:r>
          </a:p>
          <a:p>
            <a:r>
              <a:rPr lang="en-US" dirty="0"/>
              <a:t>FCtrans avoids transferring unused memory to the destination hosts on split migration and between hosts on remote paging.</a:t>
            </a:r>
          </a:p>
          <a:p>
            <a:r>
              <a:rPr lang="en-US" dirty="0"/>
              <a:t>To efficiently and transparently identify unused memory, it merges the memory usage of a VM and its guest OS, using VMI.</a:t>
            </a:r>
          </a:p>
          <a:p>
            <a:r>
              <a:rPr lang="en-US" dirty="0"/>
              <a:t>To avoid modifying the guest OS, it consistently reclaims free memory in the guest OS.</a:t>
            </a:r>
          </a:p>
          <a:p>
            <a:r>
              <a:rPr lang="en-US" dirty="0"/>
              <a:t>FCtrans could significantly improve the performance of split migration and a split-memory VM.</a:t>
            </a:r>
          </a:p>
          <a:p>
            <a:endParaRPr lang="en-US" dirty="0"/>
          </a:p>
          <a:p>
            <a:r>
              <a:rPr lang="en-US" dirty="0"/>
              <a:t>One of our future work is to further reduce the overhead of the reclamation of free memory.</a:t>
            </a:r>
          </a:p>
          <a:p>
            <a:r>
              <a:rPr lang="en-US" dirty="0"/>
              <a:t>Another direction is to apply FCtrans to other migration methods such as partial migration of split-memory VMs.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580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this issue, split migration has been proposed.</a:t>
            </a:r>
          </a:p>
          <a:p>
            <a:r>
              <a:rPr lang="en-US" dirty="0"/>
              <a:t>It divides a large-memory VM into small pieces and transfers them to multiple smaller hosts.</a:t>
            </a:r>
          </a:p>
          <a:p>
            <a:r>
              <a:rPr lang="en-US" dirty="0"/>
              <a:t>One destination host running the VM core is called the main host.</a:t>
            </a:r>
          </a:p>
          <a:p>
            <a:r>
              <a:rPr lang="en-US" dirty="0"/>
              <a:t>The VM core consists of virtual CPUs and virtual devices.</a:t>
            </a:r>
          </a:p>
          <a:p>
            <a:r>
              <a:rPr lang="en-US" dirty="0"/>
              <a:t>The other hosts providing part of a VM's memory are called sub-hosts.</a:t>
            </a:r>
          </a:p>
          <a:p>
            <a:r>
              <a:rPr lang="en-US" dirty="0"/>
              <a:t>Split migration transfers the VM core and likely accessed memory to the main host and the rest of the memory to the sub-hosts.</a:t>
            </a:r>
          </a:p>
          <a:p>
            <a:endParaRPr lang="en-US" dirty="0"/>
          </a:p>
          <a:p>
            <a:r>
              <a:rPr lang="en-US" dirty="0"/>
              <a:t>After split migration, the migrated VM runs across multiple hosts.</a:t>
            </a:r>
          </a:p>
          <a:p>
            <a:r>
              <a:rPr lang="en-US" dirty="0"/>
              <a:t>This VM is called a split-memory VM.</a:t>
            </a:r>
          </a:p>
          <a:p>
            <a:r>
              <a:rPr lang="en-US" dirty="0"/>
              <a:t>A split-memory VM can run by performing remote paging between hosts.</a:t>
            </a:r>
          </a:p>
          <a:p>
            <a:r>
              <a:rPr lang="en-US" dirty="0"/>
              <a:t>When the VM core requires the memory existing in a sub-host, that memory is moved from the sub-host to the main host.</a:t>
            </a:r>
          </a:p>
          <a:p>
            <a:r>
              <a:rPr lang="en-US" dirty="0"/>
              <a:t>This is called a remote page-in.</a:t>
            </a:r>
          </a:p>
          <a:p>
            <a:r>
              <a:rPr lang="en-US" dirty="0"/>
              <a:t>In exchange, the least likely accessed memory is moved from the main host to that sub-host.</a:t>
            </a:r>
          </a:p>
          <a:p>
            <a:r>
              <a:rPr lang="en-US" dirty="0"/>
              <a:t>This is called a remote page-out.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234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such, the memory of a VM is transferred via the network when necessary.</a:t>
            </a:r>
          </a:p>
          <a:p>
            <a:r>
              <a:rPr lang="en-US" dirty="0"/>
              <a:t>But there are often unused regions in the memory.</a:t>
            </a:r>
          </a:p>
          <a:p>
            <a:r>
              <a:rPr lang="en-US" dirty="0"/>
              <a:t>For example, most of the memory is unused just after the guest OS boots in a VM.</a:t>
            </a:r>
          </a:p>
          <a:p>
            <a:r>
              <a:rPr lang="en-US" dirty="0"/>
              <a:t>Even used memory regions become unused again if the guest OS releases them after the termination of applications.</a:t>
            </a:r>
          </a:p>
          <a:p>
            <a:endParaRPr lang="en-US" dirty="0"/>
          </a:p>
          <a:p>
            <a:r>
              <a:rPr lang="en-US" dirty="0"/>
              <a:t>In addition, it is reported that only 10% of the memory is used on average for VMs running web applications in clouds, as shown in the left figure.</a:t>
            </a:r>
          </a:p>
          <a:p>
            <a:r>
              <a:rPr lang="en-US" dirty="0"/>
              <a:t>It is also revealed that VMs used for scientific computing have a large amount of unused memory, as shown in the right figure.</a:t>
            </a:r>
          </a:p>
          <a:p>
            <a:r>
              <a:rPr lang="en-US" dirty="0"/>
              <a:t>Only about 50% of the memory is used in the clusters of Google and Alibaba.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266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Split migration needs to transfer even unnecessary data contained in the unused memory of a VM to the destination hosts.</a:t>
            </a:r>
          </a:p>
          <a:p>
            <a:r>
              <a:rPr lang="en-US" dirty="0"/>
              <a:t>Therefore, it takes a longer time to migrate larger-memory VMs.</a:t>
            </a:r>
          </a:p>
          <a:p>
            <a:endParaRPr lang="en-US" dirty="0"/>
          </a:p>
          <a:p>
            <a:r>
              <a:rPr lang="en-US" dirty="0"/>
              <a:t>After split migration, remote paging transfers the memory data from a sub-host for a remote page-in even when a split-memory VM starts to access unused memory at that sub-host.</a:t>
            </a:r>
          </a:p>
          <a:p>
            <a:r>
              <a:rPr lang="en-US" dirty="0"/>
              <a:t>Then, remote paging tends to select unused memory at the main host on the basis of LRU and transfers it to the sub-host for a remote page-out.</a:t>
            </a:r>
          </a:p>
          <a:p>
            <a:endParaRPr lang="en-US" dirty="0"/>
          </a:p>
          <a:p>
            <a:r>
              <a:rPr lang="en-US" dirty="0"/>
              <a:t>Such unnecessary remote paging degrades the performance of the split-memory VM.</a:t>
            </a:r>
          </a:p>
          <a:p>
            <a:r>
              <a:rPr lang="en-US" dirty="0"/>
              <a:t>In particular, the virtual CPU of a VM is suspended during a remote page-in.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676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the traditional one-to-one migration, various techniques have been proposed to avoid transferring unused memory.</a:t>
            </a:r>
          </a:p>
          <a:p>
            <a:r>
              <a:rPr lang="en-US" dirty="0"/>
              <a:t>One category of the techniques obtains information on unused memory at the VM level.</a:t>
            </a:r>
          </a:p>
          <a:p>
            <a:r>
              <a:rPr lang="en-US" dirty="0"/>
              <a:t>QEMU scans the entire memory of a VM to identify unused memory, which is filled by zero.</a:t>
            </a:r>
          </a:p>
          <a:p>
            <a:r>
              <a:rPr lang="en-US" dirty="0"/>
              <a:t>But this overhead is too large for VM migration using fast networks.</a:t>
            </a:r>
          </a:p>
          <a:p>
            <a:r>
              <a:rPr lang="en-US" dirty="0"/>
              <a:t>Another technique detects modified memory since a VM boots.</a:t>
            </a:r>
          </a:p>
          <a:p>
            <a:r>
              <a:rPr lang="en-US" dirty="0"/>
              <a:t>This suffers from the overhead of always detecting the modification.</a:t>
            </a:r>
          </a:p>
          <a:p>
            <a:endParaRPr lang="en-US" dirty="0"/>
          </a:p>
          <a:p>
            <a:r>
              <a:rPr lang="en-US" dirty="0"/>
              <a:t>The other category obtains information on unused memory at the guest-OS level.</a:t>
            </a:r>
          </a:p>
          <a:p>
            <a:r>
              <a:rPr lang="en-US" dirty="0"/>
              <a:t>Using information of the guest OS is more efficient, but it needs to modify the guest OS.</a:t>
            </a:r>
          </a:p>
          <a:p>
            <a:endParaRPr lang="en-US" dirty="0"/>
          </a:p>
          <a:p>
            <a:r>
              <a:rPr lang="en-US" dirty="0"/>
              <a:t>In addition, there are no such approaches for split migration and remote paging.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215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propose FCtrans, which optimizes network transfers in split migration and remote paging.</a:t>
            </a:r>
          </a:p>
          <a:p>
            <a:r>
              <a:rPr lang="en-US" dirty="0"/>
              <a:t>To achieve efficient split migration, FCtrans avoids transferring unused memory to the destination hosts, as in the previous approaches.</a:t>
            </a:r>
          </a:p>
          <a:p>
            <a:r>
              <a:rPr lang="en-US" dirty="0"/>
              <a:t>Unlike the previous ones, FCtrans transparently and efficiently tracks the memory usage of a VM without modifying its guest OS.</a:t>
            </a:r>
          </a:p>
          <a:p>
            <a:r>
              <a:rPr lang="en-US" dirty="0"/>
              <a:t>In addition, FCtrans transfers used memory to the destination main host as much as possible.</a:t>
            </a:r>
          </a:p>
          <a:p>
            <a:r>
              <a:rPr lang="en-US" dirty="0"/>
              <a:t>As a result, it can suppress remote paging after the migration.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905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optimize remote paging, FCtrans eliminates unnecessary network transfers for unused memory even when remote paging is required after split migration.</a:t>
            </a:r>
          </a:p>
          <a:p>
            <a:r>
              <a:rPr lang="en-US" dirty="0"/>
              <a:t>When a VM starts to access unused memory existing in a sub-host, FCtrans performs a local page-in without a network transfer, instead of a remote page-in.</a:t>
            </a:r>
          </a:p>
          <a:p>
            <a:r>
              <a:rPr lang="en-US" dirty="0"/>
              <a:t>In other words, it just allocates memory reserved in the main host to the VM.</a:t>
            </a:r>
          </a:p>
          <a:p>
            <a:r>
              <a:rPr lang="en-US" dirty="0"/>
              <a:t>As a result, the VM does not need to wait for the completion of a remote page-in and then its virtual CPU is resumed immediately.</a:t>
            </a:r>
          </a:p>
          <a:p>
            <a:r>
              <a:rPr lang="en-US" dirty="0"/>
              <a:t>FCtrans performs a remote page-in only for used memory existing in sub-hosts.</a:t>
            </a:r>
          </a:p>
          <a:p>
            <a:endParaRPr lang="en-US" dirty="0"/>
          </a:p>
          <a:p>
            <a:r>
              <a:rPr lang="en-US" dirty="0"/>
              <a:t>In addition, as long as there is a sufficient amount of memory reserved for the VM in the main host, FCtrans does not perform remote page-outs.</a:t>
            </a:r>
          </a:p>
          <a:p>
            <a:r>
              <a:rPr lang="en-US" dirty="0"/>
              <a:t>It performs remote page-outs only when the reserved memory runs out.</a:t>
            </a:r>
          </a:p>
          <a:p>
            <a:r>
              <a:rPr lang="en-US" dirty="0"/>
              <a:t>This can reduce the overhead caused by remote page-outs.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849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track the memory usage of a VM, FCtrans detects both changes from unused to used memory and from used to unused memory.</a:t>
            </a:r>
          </a:p>
          <a:p>
            <a:r>
              <a:rPr lang="en-US" dirty="0"/>
              <a:t>When a VM starts to use an unused memory region, that access has to be immediately detected not to apply the optimization to that region </a:t>
            </a:r>
            <a:r>
              <a:rPr lang="en-US" dirty="0" err="1"/>
              <a:t>errorneously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It is easy to detect changes from unused to used memory.</a:t>
            </a:r>
          </a:p>
          <a:p>
            <a:r>
              <a:rPr lang="en-US" dirty="0"/>
              <a:t>FCtrans configures all the memory regions as unused on VM creation.</a:t>
            </a:r>
          </a:p>
          <a:p>
            <a:r>
              <a:rPr lang="en-US" dirty="0"/>
              <a:t>This means it does not allocate physical memory to the VM.</a:t>
            </a:r>
          </a:p>
          <a:p>
            <a:r>
              <a:rPr lang="en-US" dirty="0"/>
              <a:t>When the VM accesses an unused memory region for the first time, FCtrans can trap that access.</a:t>
            </a:r>
          </a:p>
          <a:p>
            <a:r>
              <a:rPr lang="en-US" dirty="0"/>
              <a:t>It allocates physical memory to the VM and updates that region as used in the memory usage of the VM.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774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20"/>
            <a:ext cx="10992899" cy="942302"/>
          </a:xfrm>
        </p:spPr>
        <p:txBody>
          <a:bodyPr>
            <a:noAutofit/>
          </a:bodyPr>
          <a:lstStyle>
            <a:lvl1pPr>
              <a:defRPr sz="400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2089"/>
            <a:ext cx="10992899" cy="5159147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9/9/21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Optimizing VMs across Multiple Hosts with Transparent and Consistent Tracking of Unused Memory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Soichiro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Tauchi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*,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*, and Lukman Ab. Rahim**</a:t>
            </a: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*Kyushu Institute of Technology, Japan</a:t>
            </a: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**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Universiti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</a:t>
            </a:r>
            <a:r>
              <a:rPr lang="en-US" altLang="ja-JP" dirty="0" err="1">
                <a:solidFill>
                  <a:schemeClr val="tx1"/>
                </a:solidFill>
                <a:latin typeface="Tahoma"/>
                <a:cs typeface="Tahoma"/>
              </a:rPr>
              <a:t>Teknologi</a:t>
            </a:r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 Petronas, Malaysia</a:t>
            </a:r>
          </a:p>
          <a:p>
            <a:pPr algn="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866"/>
    </mc:Choice>
    <mc:Fallback xmlns="">
      <p:transition spd="slow" advTm="1486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6B29B-635E-7547-BFAC-1A1116BFC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Reducing the Detection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9FE93-D3AA-DE4E-A82A-D090F4A87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The detection overhead by traps is quite high</a:t>
            </a:r>
          </a:p>
          <a:p>
            <a:pPr lvl="1"/>
            <a:r>
              <a:rPr lang="en-JP" dirty="0"/>
              <a:t>E.g., 13% during the boot of the guest OS</a:t>
            </a:r>
          </a:p>
          <a:p>
            <a:pPr lvl="1"/>
            <a:r>
              <a:rPr lang="en-JP" dirty="0"/>
              <a:t>Need the memory usage only during and after split migration</a:t>
            </a:r>
          </a:p>
          <a:p>
            <a:r>
              <a:rPr lang="en-JP" dirty="0"/>
              <a:t>Start to track the memory usage on starting the migration</a:t>
            </a:r>
          </a:p>
          <a:p>
            <a:pPr lvl="1"/>
            <a:r>
              <a:rPr lang="en-JP" dirty="0"/>
              <a:t>Obtain the memory usage at once from the guest OS</a:t>
            </a:r>
          </a:p>
          <a:p>
            <a:pPr lvl="2"/>
            <a:r>
              <a:rPr lang="en-JP" dirty="0"/>
              <a:t>Using the technique mentioned later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6ACDB-1DCF-8E41-8684-D782EF555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7" name="図 22">
            <a:extLst>
              <a:ext uri="{FF2B5EF4-FFF2-40B4-BE49-F238E27FC236}">
                <a16:creationId xmlns:a16="http://schemas.microsoft.com/office/drawing/2014/main" id="{3DF8EF5F-DE15-E94A-B76E-3FB904C415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748" y="5304457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874A9CC-5870-3044-AD9C-75F0F3574DF1}"/>
              </a:ext>
            </a:extLst>
          </p:cNvPr>
          <p:cNvSpPr/>
          <p:nvPr/>
        </p:nvSpPr>
        <p:spPr>
          <a:xfrm>
            <a:off x="3885759" y="4670463"/>
            <a:ext cx="1729494" cy="13634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407E76-8954-4C4A-9381-8DB305909D19}"/>
              </a:ext>
            </a:extLst>
          </p:cNvPr>
          <p:cNvSpPr txBox="1"/>
          <p:nvPr/>
        </p:nvSpPr>
        <p:spPr>
          <a:xfrm>
            <a:off x="4484012" y="43011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B0F447-DD77-C94C-8165-EC71AE369981}"/>
              </a:ext>
            </a:extLst>
          </p:cNvPr>
          <p:cNvSpPr txBox="1"/>
          <p:nvPr/>
        </p:nvSpPr>
        <p:spPr>
          <a:xfrm>
            <a:off x="3941220" y="6198104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6F1891-EBCD-0A47-AB58-5C276EA19760}"/>
              </a:ext>
            </a:extLst>
          </p:cNvPr>
          <p:cNvSpPr/>
          <p:nvPr/>
        </p:nvSpPr>
        <p:spPr>
          <a:xfrm>
            <a:off x="4124958" y="5449026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95D1C9-DED1-314A-AC2E-CB6D9FFAB8BF}"/>
              </a:ext>
            </a:extLst>
          </p:cNvPr>
          <p:cNvSpPr/>
          <p:nvPr/>
        </p:nvSpPr>
        <p:spPr>
          <a:xfrm>
            <a:off x="4437214" y="5449026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2195F0-AD57-B645-9D15-E1676DEB9F51}"/>
              </a:ext>
            </a:extLst>
          </p:cNvPr>
          <p:cNvSpPr/>
          <p:nvPr/>
        </p:nvSpPr>
        <p:spPr>
          <a:xfrm>
            <a:off x="4749470" y="5449026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A1DF15-2C17-7642-9E66-524923E55FC9}"/>
              </a:ext>
            </a:extLst>
          </p:cNvPr>
          <p:cNvSpPr/>
          <p:nvPr/>
        </p:nvSpPr>
        <p:spPr>
          <a:xfrm>
            <a:off x="5061726" y="5449026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A648128B-6B5C-2E49-B0A0-5B1C674F522B}"/>
              </a:ext>
            </a:extLst>
          </p:cNvPr>
          <p:cNvSpPr/>
          <p:nvPr/>
        </p:nvSpPr>
        <p:spPr>
          <a:xfrm>
            <a:off x="7235077" y="4907061"/>
            <a:ext cx="1342865" cy="9329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FCtrans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A18D423-712B-1A43-9E3D-7634883E83BD}"/>
              </a:ext>
            </a:extLst>
          </p:cNvPr>
          <p:cNvCxnSpPr>
            <a:cxnSpLocks/>
            <a:stCxn id="21" idx="3"/>
            <a:endCxn id="15" idx="1"/>
          </p:cNvCxnSpPr>
          <p:nvPr/>
        </p:nvCxnSpPr>
        <p:spPr>
          <a:xfrm>
            <a:off x="5374539" y="5065188"/>
            <a:ext cx="1860538" cy="30832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F14F4C2-FB7A-9849-9006-E06EEE7DA4FC}"/>
              </a:ext>
            </a:extLst>
          </p:cNvPr>
          <p:cNvSpPr txBox="1"/>
          <p:nvPr/>
        </p:nvSpPr>
        <p:spPr>
          <a:xfrm>
            <a:off x="5916051" y="4518994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i="1" dirty="0"/>
              <a:t>memory</a:t>
            </a:r>
          </a:p>
          <a:p>
            <a:pPr algn="ctr"/>
            <a:r>
              <a:rPr lang="en-JP" i="1" dirty="0"/>
              <a:t>usage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26BF3BDB-39A7-B548-A80E-2C624E0CADE4}"/>
              </a:ext>
            </a:extLst>
          </p:cNvPr>
          <p:cNvSpPr/>
          <p:nvPr/>
        </p:nvSpPr>
        <p:spPr>
          <a:xfrm>
            <a:off x="4124958" y="4870583"/>
            <a:ext cx="1249581" cy="38920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guest OS</a:t>
            </a:r>
          </a:p>
        </p:txBody>
      </p:sp>
    </p:spTree>
    <p:extLst>
      <p:ext uri="{BB962C8B-B14F-4D97-AF65-F5344CB8AC3E}">
        <p14:creationId xmlns:p14="http://schemas.microsoft.com/office/powerpoint/2010/main" val="168065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66"/>
    </mc:Choice>
    <mc:Fallback xmlns="">
      <p:transition spd="slow" advTm="4816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71162-7939-BC46-8E4B-C05A2D97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Detecting Changes to Unused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94432-0092-AA46-B62B-D781A6330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Not easy to detect changes from used to unused</a:t>
            </a:r>
          </a:p>
          <a:p>
            <a:pPr lvl="1"/>
            <a:r>
              <a:rPr lang="en-JP" dirty="0"/>
              <a:t>Difficult to know that a memory region is no longer used</a:t>
            </a:r>
          </a:p>
          <a:p>
            <a:pPr lvl="1"/>
            <a:r>
              <a:rPr lang="en-JP" dirty="0"/>
              <a:t>Cannot change any regions back to unused once they become used</a:t>
            </a:r>
          </a:p>
          <a:p>
            <a:r>
              <a:rPr lang="en-JP" dirty="0"/>
              <a:t>The guest OS in a VM knows unused regions</a:t>
            </a:r>
          </a:p>
          <a:p>
            <a:pPr lvl="1"/>
            <a:r>
              <a:rPr lang="en-JP" dirty="0"/>
              <a:t>Manage regions that are used once but releases as free memory</a:t>
            </a:r>
          </a:p>
          <a:p>
            <a:pPr lvl="1"/>
            <a:r>
              <a:rPr lang="en-JP" dirty="0"/>
              <a:t>It should be avoided to modify the guest 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AB309-A24D-684D-98CF-80B2E6CC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7" name="図 22">
            <a:extLst>
              <a:ext uri="{FF2B5EF4-FFF2-40B4-BE49-F238E27FC236}">
                <a16:creationId xmlns:a16="http://schemas.microsoft.com/office/drawing/2014/main" id="{2B5F7D3F-38CC-224C-BA6D-1888F0FB27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748" y="5304457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D5D3196-EA32-CA49-B197-470062F3B9A6}"/>
              </a:ext>
            </a:extLst>
          </p:cNvPr>
          <p:cNvSpPr/>
          <p:nvPr/>
        </p:nvSpPr>
        <p:spPr>
          <a:xfrm>
            <a:off x="3885759" y="4670463"/>
            <a:ext cx="1729494" cy="13634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D0ADFC-01F1-B24D-8788-5DD8C2770EFF}"/>
              </a:ext>
            </a:extLst>
          </p:cNvPr>
          <p:cNvSpPr txBox="1"/>
          <p:nvPr/>
        </p:nvSpPr>
        <p:spPr>
          <a:xfrm>
            <a:off x="4484012" y="430113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50A899-5A2E-8B4A-93A9-906566674380}"/>
              </a:ext>
            </a:extLst>
          </p:cNvPr>
          <p:cNvSpPr txBox="1"/>
          <p:nvPr/>
        </p:nvSpPr>
        <p:spPr>
          <a:xfrm>
            <a:off x="3941220" y="6198104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D264F23-E132-414E-AC3D-86812B8A35A8}"/>
              </a:ext>
            </a:extLst>
          </p:cNvPr>
          <p:cNvSpPr/>
          <p:nvPr/>
        </p:nvSpPr>
        <p:spPr>
          <a:xfrm>
            <a:off x="4124958" y="5449026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C7FD31-1103-804B-B28A-AFE1117EBFE5}"/>
              </a:ext>
            </a:extLst>
          </p:cNvPr>
          <p:cNvSpPr/>
          <p:nvPr/>
        </p:nvSpPr>
        <p:spPr>
          <a:xfrm>
            <a:off x="4437214" y="5449026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0AADDD-0F5A-C041-AE6D-6BDA3223AA34}"/>
              </a:ext>
            </a:extLst>
          </p:cNvPr>
          <p:cNvSpPr/>
          <p:nvPr/>
        </p:nvSpPr>
        <p:spPr>
          <a:xfrm>
            <a:off x="4749470" y="5449026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EFB33A2-6AD6-E449-980F-D04EBCCB5DDD}"/>
              </a:ext>
            </a:extLst>
          </p:cNvPr>
          <p:cNvSpPr/>
          <p:nvPr/>
        </p:nvSpPr>
        <p:spPr>
          <a:xfrm>
            <a:off x="5061726" y="5449026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AB42279-17EE-994C-B954-415F91A73EED}"/>
              </a:ext>
            </a:extLst>
          </p:cNvPr>
          <p:cNvSpPr/>
          <p:nvPr/>
        </p:nvSpPr>
        <p:spPr>
          <a:xfrm>
            <a:off x="4124958" y="4870583"/>
            <a:ext cx="1249581" cy="38920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guest OS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6825BCEC-7E0E-CF45-9ABC-13E1337EE62A}"/>
              </a:ext>
            </a:extLst>
          </p:cNvPr>
          <p:cNvSpPr/>
          <p:nvPr/>
        </p:nvSpPr>
        <p:spPr>
          <a:xfrm>
            <a:off x="6250022" y="4670463"/>
            <a:ext cx="1883229" cy="1066308"/>
          </a:xfrm>
          <a:prstGeom prst="wedgeRoundRectCallout">
            <a:avLst>
              <a:gd name="adj1" fmla="val -100602"/>
              <a:gd name="adj2" fmla="val -10761"/>
              <a:gd name="adj3" fmla="val 16667"/>
            </a:avLst>
          </a:prstGeom>
          <a:solidFill>
            <a:srgbClr val="92D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F2B3F4-3554-9F4D-992E-F9BEF13D9D0B}"/>
              </a:ext>
            </a:extLst>
          </p:cNvPr>
          <p:cNvSpPr/>
          <p:nvPr/>
        </p:nvSpPr>
        <p:spPr>
          <a:xfrm>
            <a:off x="6566846" y="5136702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0AF8CA-E0D0-AB4A-9889-390D7359B244}"/>
              </a:ext>
            </a:extLst>
          </p:cNvPr>
          <p:cNvSpPr/>
          <p:nvPr/>
        </p:nvSpPr>
        <p:spPr>
          <a:xfrm>
            <a:off x="6879102" y="5136702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ED548E-0499-5E4E-A446-15D27053A1F3}"/>
              </a:ext>
            </a:extLst>
          </p:cNvPr>
          <p:cNvSpPr/>
          <p:nvPr/>
        </p:nvSpPr>
        <p:spPr>
          <a:xfrm>
            <a:off x="7191358" y="5136702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07EC30-1C7B-9844-8A58-049DAF935395}"/>
              </a:ext>
            </a:extLst>
          </p:cNvPr>
          <p:cNvSpPr/>
          <p:nvPr/>
        </p:nvSpPr>
        <p:spPr>
          <a:xfrm>
            <a:off x="7503614" y="5136702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CE5307-02E3-C04F-A795-A45B3D3D988A}"/>
              </a:ext>
            </a:extLst>
          </p:cNvPr>
          <p:cNvSpPr txBox="1"/>
          <p:nvPr/>
        </p:nvSpPr>
        <p:spPr>
          <a:xfrm>
            <a:off x="6404123" y="4741176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OS's memory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A3BFE4-E272-1C45-ABA4-F51A2192DDCF}"/>
              </a:ext>
            </a:extLst>
          </p:cNvPr>
          <p:cNvSpPr/>
          <p:nvPr/>
        </p:nvSpPr>
        <p:spPr>
          <a:xfrm>
            <a:off x="8578599" y="5254421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960EFD3-32EF-4A4D-A2C6-BD8BD6C1E4E4}"/>
              </a:ext>
            </a:extLst>
          </p:cNvPr>
          <p:cNvSpPr txBox="1"/>
          <p:nvPr/>
        </p:nvSpPr>
        <p:spPr>
          <a:xfrm>
            <a:off x="8940745" y="5254837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free memory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506923E-3885-D140-9694-49822BE2C48B}"/>
              </a:ext>
            </a:extLst>
          </p:cNvPr>
          <p:cNvSpPr/>
          <p:nvPr/>
        </p:nvSpPr>
        <p:spPr>
          <a:xfrm>
            <a:off x="8578599" y="4735120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0FAD3A-562B-944D-9E20-601645C74915}"/>
              </a:ext>
            </a:extLst>
          </p:cNvPr>
          <p:cNvSpPr txBox="1"/>
          <p:nvPr/>
        </p:nvSpPr>
        <p:spPr>
          <a:xfrm>
            <a:off x="8940745" y="4724069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used memory</a:t>
            </a:r>
          </a:p>
        </p:txBody>
      </p:sp>
    </p:spTree>
    <p:extLst>
      <p:ext uri="{BB962C8B-B14F-4D97-AF65-F5344CB8AC3E}">
        <p14:creationId xmlns:p14="http://schemas.microsoft.com/office/powerpoint/2010/main" val="206891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EF61F-8E12-5D4C-A7B2-01D93B24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Using VM Introspection (VMI)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9D7E5-2BD6-B74B-BA9B-711B252FC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Transparently obtain the memory usage of the guest OS</a:t>
            </a:r>
          </a:p>
          <a:p>
            <a:pPr lvl="1"/>
            <a:r>
              <a:rPr lang="en-JP" dirty="0"/>
              <a:t>Analyze the data structure of the guest OS in a VM's memory</a:t>
            </a:r>
          </a:p>
          <a:p>
            <a:pPr lvl="1"/>
            <a:r>
              <a:rPr lang="en-JP" dirty="0"/>
              <a:t>E.g., the buddy system manages memory allocation in Linux</a:t>
            </a:r>
          </a:p>
          <a:p>
            <a:r>
              <a:rPr lang="en-JP" dirty="0"/>
              <a:t>Merge the memory usage of the VM and the guest OS</a:t>
            </a:r>
          </a:p>
          <a:p>
            <a:pPr lvl="1"/>
            <a:r>
              <a:rPr lang="en-JP" dirty="0"/>
              <a:t>Reclaim free memory by deallocating physical memory from the VM</a:t>
            </a:r>
          </a:p>
          <a:p>
            <a:pPr lvl="1"/>
            <a:r>
              <a:rPr lang="en-JP" dirty="0"/>
              <a:t>Change that region back to unused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3F3D4-739A-154E-AE62-1CDB23C2E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14F60B99-E5DC-C347-B6CF-F19D88A7D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111" y="534799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36E0BFE-8DE3-DE42-9F69-EAE4C8E84B28}"/>
              </a:ext>
            </a:extLst>
          </p:cNvPr>
          <p:cNvSpPr/>
          <p:nvPr/>
        </p:nvSpPr>
        <p:spPr>
          <a:xfrm>
            <a:off x="2790122" y="4714005"/>
            <a:ext cx="1729494" cy="13634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B7638D-7C0F-7048-ADF6-DD40C5100547}"/>
              </a:ext>
            </a:extLst>
          </p:cNvPr>
          <p:cNvSpPr txBox="1"/>
          <p:nvPr/>
        </p:nvSpPr>
        <p:spPr>
          <a:xfrm>
            <a:off x="3388375" y="434467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9D9C62-2C04-8E49-ACBF-FE89CD53F82B}"/>
              </a:ext>
            </a:extLst>
          </p:cNvPr>
          <p:cNvSpPr txBox="1"/>
          <p:nvPr/>
        </p:nvSpPr>
        <p:spPr>
          <a:xfrm>
            <a:off x="2845583" y="624164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AEFC52-8B04-154D-B366-61B221FF83AE}"/>
              </a:ext>
            </a:extLst>
          </p:cNvPr>
          <p:cNvSpPr/>
          <p:nvPr/>
        </p:nvSpPr>
        <p:spPr>
          <a:xfrm>
            <a:off x="3029321" y="549256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86516-7483-404B-ABF6-B7E7F833329C}"/>
              </a:ext>
            </a:extLst>
          </p:cNvPr>
          <p:cNvSpPr/>
          <p:nvPr/>
        </p:nvSpPr>
        <p:spPr>
          <a:xfrm>
            <a:off x="3341577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56FDCD-93BA-EB40-93B5-54C00D764FCE}"/>
              </a:ext>
            </a:extLst>
          </p:cNvPr>
          <p:cNvSpPr/>
          <p:nvPr/>
        </p:nvSpPr>
        <p:spPr>
          <a:xfrm>
            <a:off x="3653833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878686-7506-0145-94AB-14131930DA9F}"/>
              </a:ext>
            </a:extLst>
          </p:cNvPr>
          <p:cNvSpPr/>
          <p:nvPr/>
        </p:nvSpPr>
        <p:spPr>
          <a:xfrm>
            <a:off x="3966089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8564BF4C-55B3-364A-AD31-32EAA0921640}"/>
              </a:ext>
            </a:extLst>
          </p:cNvPr>
          <p:cNvSpPr/>
          <p:nvPr/>
        </p:nvSpPr>
        <p:spPr>
          <a:xfrm>
            <a:off x="3029321" y="4914125"/>
            <a:ext cx="1249581" cy="38920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guest OS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2FACA886-B885-584F-8E8E-9255C6915FC4}"/>
              </a:ext>
            </a:extLst>
          </p:cNvPr>
          <p:cNvSpPr/>
          <p:nvPr/>
        </p:nvSpPr>
        <p:spPr>
          <a:xfrm>
            <a:off x="5154385" y="4422226"/>
            <a:ext cx="1883229" cy="1066308"/>
          </a:xfrm>
          <a:prstGeom prst="wedgeRoundRectCallout">
            <a:avLst>
              <a:gd name="adj1" fmla="val -99446"/>
              <a:gd name="adj2" fmla="val 10678"/>
              <a:gd name="adj3" fmla="val 16667"/>
            </a:avLst>
          </a:prstGeom>
          <a:solidFill>
            <a:srgbClr val="92D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F308C6-AD0F-334E-BECE-9F905A3FAA06}"/>
              </a:ext>
            </a:extLst>
          </p:cNvPr>
          <p:cNvSpPr/>
          <p:nvPr/>
        </p:nvSpPr>
        <p:spPr>
          <a:xfrm>
            <a:off x="5471209" y="4888465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D1E38E-AF1E-0B46-A86C-87803F133218}"/>
              </a:ext>
            </a:extLst>
          </p:cNvPr>
          <p:cNvSpPr/>
          <p:nvPr/>
        </p:nvSpPr>
        <p:spPr>
          <a:xfrm>
            <a:off x="5783465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F6E0AE-BA00-D34A-B685-2D7FBC59FD8C}"/>
              </a:ext>
            </a:extLst>
          </p:cNvPr>
          <p:cNvSpPr/>
          <p:nvPr/>
        </p:nvSpPr>
        <p:spPr>
          <a:xfrm>
            <a:off x="6095721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73CEC7-E371-6540-BE34-FA489499F35E}"/>
              </a:ext>
            </a:extLst>
          </p:cNvPr>
          <p:cNvSpPr/>
          <p:nvPr/>
        </p:nvSpPr>
        <p:spPr>
          <a:xfrm>
            <a:off x="6407977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3FD81D-CA7B-484C-AFE0-B1C9FE6CF421}"/>
              </a:ext>
            </a:extLst>
          </p:cNvPr>
          <p:cNvSpPr txBox="1"/>
          <p:nvPr/>
        </p:nvSpPr>
        <p:spPr>
          <a:xfrm>
            <a:off x="5308486" y="4492939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OS's memory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3FDD0B07-9911-274E-858C-211D0901A778}"/>
              </a:ext>
            </a:extLst>
          </p:cNvPr>
          <p:cNvSpPr/>
          <p:nvPr/>
        </p:nvSpPr>
        <p:spPr>
          <a:xfrm>
            <a:off x="8145929" y="5059459"/>
            <a:ext cx="1342865" cy="9329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FCtrans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3C5F7CC-4E4B-F046-B17A-82B47CAEBD30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6720790" y="5083070"/>
            <a:ext cx="1425139" cy="26492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E8E841C-2F7A-DC4E-BC03-370212362107}"/>
              </a:ext>
            </a:extLst>
          </p:cNvPr>
          <p:cNvSpPr txBox="1"/>
          <p:nvPr/>
        </p:nvSpPr>
        <p:spPr>
          <a:xfrm>
            <a:off x="7178923" y="4831257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1. VMI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1FC438C-E197-A543-B022-60BAD705AB59}"/>
              </a:ext>
            </a:extLst>
          </p:cNvPr>
          <p:cNvCxnSpPr>
            <a:cxnSpLocks/>
            <a:endCxn id="12" idx="3"/>
          </p:cNvCxnSpPr>
          <p:nvPr/>
        </p:nvCxnSpPr>
        <p:spPr>
          <a:xfrm flipH="1" flipV="1">
            <a:off x="4278902" y="5687173"/>
            <a:ext cx="3867027" cy="76515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EB64425-484A-8649-A650-DD18E7080619}"/>
              </a:ext>
            </a:extLst>
          </p:cNvPr>
          <p:cNvSpPr txBox="1"/>
          <p:nvPr/>
        </p:nvSpPr>
        <p:spPr>
          <a:xfrm>
            <a:off x="5740302" y="576368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2. reclaim</a:t>
            </a:r>
          </a:p>
        </p:txBody>
      </p:sp>
    </p:spTree>
    <p:extLst>
      <p:ext uri="{BB962C8B-B14F-4D97-AF65-F5344CB8AC3E}">
        <p14:creationId xmlns:p14="http://schemas.microsoft.com/office/powerpoint/2010/main" val="2077107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1DD2A-ED87-2746-A5E8-F9DC07ED1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Race 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4A3C1-B6E8-3449-8888-18EE8D3F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Not easy to consistently reclaim free memory using VMI without stopping the VM</a:t>
            </a:r>
          </a:p>
          <a:p>
            <a:pPr lvl="1"/>
            <a:r>
              <a:rPr lang="en-JP" dirty="0"/>
              <a:t>VMI is applied asynchronously to a running VM</a:t>
            </a:r>
          </a:p>
          <a:p>
            <a:pPr lvl="1"/>
            <a:r>
              <a:rPr lang="en-JP" dirty="0"/>
              <a:t>A memory region might become in use at the time of reclamation</a:t>
            </a:r>
          </a:p>
          <a:p>
            <a:pPr lvl="2"/>
            <a:r>
              <a:rPr lang="en-JP" dirty="0"/>
              <a:t>Even if it is free at the time of check</a:t>
            </a:r>
          </a:p>
          <a:p>
            <a:pPr lvl="1"/>
            <a:r>
              <a:rPr lang="en-JP" dirty="0"/>
              <a:t>Reclaminig non-free memory leads to data loss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40A2E-58EF-674D-B7B1-93ED6045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6" name="図 22">
            <a:extLst>
              <a:ext uri="{FF2B5EF4-FFF2-40B4-BE49-F238E27FC236}">
                <a16:creationId xmlns:a16="http://schemas.microsoft.com/office/drawing/2014/main" id="{F326DD70-0970-6D4F-A2D3-5FA634C7C4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708" y="534799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728A664-E2A5-2B40-A071-0D8CA89FF6E6}"/>
              </a:ext>
            </a:extLst>
          </p:cNvPr>
          <p:cNvSpPr/>
          <p:nvPr/>
        </p:nvSpPr>
        <p:spPr>
          <a:xfrm>
            <a:off x="2256719" y="4714005"/>
            <a:ext cx="1729494" cy="13634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A0D82BD-4001-FA4E-8C33-EA85233AEF06}"/>
              </a:ext>
            </a:extLst>
          </p:cNvPr>
          <p:cNvSpPr txBox="1"/>
          <p:nvPr/>
        </p:nvSpPr>
        <p:spPr>
          <a:xfrm>
            <a:off x="2854972" y="434467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DA9D56-E979-464F-BB46-EE384F0C030C}"/>
              </a:ext>
            </a:extLst>
          </p:cNvPr>
          <p:cNvSpPr txBox="1"/>
          <p:nvPr/>
        </p:nvSpPr>
        <p:spPr>
          <a:xfrm>
            <a:off x="2312180" y="624164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9ED81A-1D08-894B-82BC-2686E208A39C}"/>
              </a:ext>
            </a:extLst>
          </p:cNvPr>
          <p:cNvSpPr/>
          <p:nvPr/>
        </p:nvSpPr>
        <p:spPr>
          <a:xfrm>
            <a:off x="2495918" y="549256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48F607-A7BA-F749-983A-0EA89CF4EA54}"/>
              </a:ext>
            </a:extLst>
          </p:cNvPr>
          <p:cNvSpPr/>
          <p:nvPr/>
        </p:nvSpPr>
        <p:spPr>
          <a:xfrm>
            <a:off x="2808174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9364-5453-2E47-9CCB-F4A98FA434E1}"/>
              </a:ext>
            </a:extLst>
          </p:cNvPr>
          <p:cNvSpPr/>
          <p:nvPr/>
        </p:nvSpPr>
        <p:spPr>
          <a:xfrm>
            <a:off x="3120430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A5C386-0B2C-F848-9E4D-E239985C261B}"/>
              </a:ext>
            </a:extLst>
          </p:cNvPr>
          <p:cNvSpPr/>
          <p:nvPr/>
        </p:nvSpPr>
        <p:spPr>
          <a:xfrm>
            <a:off x="3432686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50143F27-7C3A-2A49-B283-BE43F36E56EF}"/>
              </a:ext>
            </a:extLst>
          </p:cNvPr>
          <p:cNvSpPr/>
          <p:nvPr/>
        </p:nvSpPr>
        <p:spPr>
          <a:xfrm>
            <a:off x="2495918" y="4914125"/>
            <a:ext cx="1249581" cy="38920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guest OS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:a16="http://schemas.microsoft.com/office/drawing/2014/main" id="{1BC1A395-D4FE-6F43-8338-A591A7DF874F}"/>
              </a:ext>
            </a:extLst>
          </p:cNvPr>
          <p:cNvSpPr/>
          <p:nvPr/>
        </p:nvSpPr>
        <p:spPr>
          <a:xfrm>
            <a:off x="4620982" y="4422226"/>
            <a:ext cx="1883229" cy="1066308"/>
          </a:xfrm>
          <a:prstGeom prst="wedgeRoundRectCallout">
            <a:avLst>
              <a:gd name="adj1" fmla="val -99446"/>
              <a:gd name="adj2" fmla="val 10678"/>
              <a:gd name="adj3" fmla="val 16667"/>
            </a:avLst>
          </a:prstGeom>
          <a:solidFill>
            <a:srgbClr val="92D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E45357-5990-A24B-B5A2-EBD03F00DDAF}"/>
              </a:ext>
            </a:extLst>
          </p:cNvPr>
          <p:cNvSpPr/>
          <p:nvPr/>
        </p:nvSpPr>
        <p:spPr>
          <a:xfrm>
            <a:off x="4937806" y="4888465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5C02E1-0143-CE44-A3BB-1650C6B24C6A}"/>
              </a:ext>
            </a:extLst>
          </p:cNvPr>
          <p:cNvSpPr/>
          <p:nvPr/>
        </p:nvSpPr>
        <p:spPr>
          <a:xfrm>
            <a:off x="5250062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4A1D6C-7C62-8C42-AC0F-F284940D7559}"/>
              </a:ext>
            </a:extLst>
          </p:cNvPr>
          <p:cNvSpPr/>
          <p:nvPr/>
        </p:nvSpPr>
        <p:spPr>
          <a:xfrm>
            <a:off x="5562318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638D189-8CA0-7C43-9952-43EE8BCE9EBC}"/>
              </a:ext>
            </a:extLst>
          </p:cNvPr>
          <p:cNvSpPr/>
          <p:nvPr/>
        </p:nvSpPr>
        <p:spPr>
          <a:xfrm>
            <a:off x="5874574" y="4888465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D8B06A-84A3-5A4C-9EC9-F316518209AD}"/>
              </a:ext>
            </a:extLst>
          </p:cNvPr>
          <p:cNvSpPr txBox="1"/>
          <p:nvPr/>
        </p:nvSpPr>
        <p:spPr>
          <a:xfrm>
            <a:off x="4775083" y="4492939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OS's memory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F0D08C5-47FB-1D46-8E81-83E7A1FF822A}"/>
              </a:ext>
            </a:extLst>
          </p:cNvPr>
          <p:cNvSpPr/>
          <p:nvPr/>
        </p:nvSpPr>
        <p:spPr>
          <a:xfrm>
            <a:off x="7443788" y="5064627"/>
            <a:ext cx="1342865" cy="9329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FCtrans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51D25D3-742F-AD4B-98F3-D953762A76BF}"/>
              </a:ext>
            </a:extLst>
          </p:cNvPr>
          <p:cNvCxnSpPr>
            <a:cxnSpLocks/>
            <a:endCxn id="13" idx="3"/>
          </p:cNvCxnSpPr>
          <p:nvPr/>
        </p:nvCxnSpPr>
        <p:spPr>
          <a:xfrm flipH="1" flipV="1">
            <a:off x="3745499" y="5687173"/>
            <a:ext cx="3695480" cy="66576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D1DB24-1503-0A4C-B735-9F36AB01553F}"/>
              </a:ext>
            </a:extLst>
          </p:cNvPr>
          <p:cNvSpPr txBox="1"/>
          <p:nvPr/>
        </p:nvSpPr>
        <p:spPr>
          <a:xfrm>
            <a:off x="4528626" y="5763688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reclaim errorneously</a:t>
            </a:r>
          </a:p>
        </p:txBody>
      </p:sp>
      <p:sp>
        <p:nvSpPr>
          <p:cNvPr id="27" name="Cloud Callout 26">
            <a:extLst>
              <a:ext uri="{FF2B5EF4-FFF2-40B4-BE49-F238E27FC236}">
                <a16:creationId xmlns:a16="http://schemas.microsoft.com/office/drawing/2014/main" id="{1F57A944-8F37-DA44-A5DE-A60F670480A1}"/>
              </a:ext>
            </a:extLst>
          </p:cNvPr>
          <p:cNvSpPr/>
          <p:nvPr/>
        </p:nvSpPr>
        <p:spPr>
          <a:xfrm>
            <a:off x="8786653" y="4344674"/>
            <a:ext cx="1883229" cy="888928"/>
          </a:xfrm>
          <a:prstGeom prst="cloudCallout">
            <a:avLst>
              <a:gd name="adj1" fmla="val -63614"/>
              <a:gd name="adj2" fmla="val 54099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Region 4 is free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7F4BB7E-4832-454E-8F72-F86208D37369}"/>
              </a:ext>
            </a:extLst>
          </p:cNvPr>
          <p:cNvCxnSpPr>
            <a:cxnSpLocks/>
          </p:cNvCxnSpPr>
          <p:nvPr/>
        </p:nvCxnSpPr>
        <p:spPr>
          <a:xfrm>
            <a:off x="6187387" y="5083070"/>
            <a:ext cx="1256401" cy="264929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AB667EAF-41C2-7244-85A6-B493F995E31F}"/>
              </a:ext>
            </a:extLst>
          </p:cNvPr>
          <p:cNvSpPr txBox="1"/>
          <p:nvPr/>
        </p:nvSpPr>
        <p:spPr>
          <a:xfrm>
            <a:off x="6561594" y="4762216"/>
            <a:ext cx="928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i="1" dirty="0">
                <a:solidFill>
                  <a:srgbClr val="FF0000"/>
                </a:solidFill>
              </a:rPr>
              <a:t>old info</a:t>
            </a:r>
          </a:p>
        </p:txBody>
      </p:sp>
    </p:spTree>
    <p:extLst>
      <p:ext uri="{BB962C8B-B14F-4D97-AF65-F5344CB8AC3E}">
        <p14:creationId xmlns:p14="http://schemas.microsoft.com/office/powerpoint/2010/main" val="316963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27"/>
    </mc:Choice>
    <mc:Fallback xmlns="">
      <p:transition spd="slow" advTm="40627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43C51-E6AF-4C48-A721-9FC382CD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Consistent Reclamation of Free Memory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ED978-9F3B-AD4F-8D46-D49C87A60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Find a memory region that is allocated but free using VMI </a:t>
            </a:r>
          </a:p>
          <a:p>
            <a:pPr lvl="1"/>
            <a:r>
              <a:rPr lang="en-JP" dirty="0"/>
              <a:t>Speculatively deallocate physical memory from the VM</a:t>
            </a:r>
          </a:p>
          <a:p>
            <a:pPr lvl="2"/>
            <a:r>
              <a:rPr lang="en-JP" dirty="0"/>
              <a:t>To detect and defer any access to that region</a:t>
            </a:r>
          </a:p>
          <a:p>
            <a:pPr lvl="1"/>
            <a:r>
              <a:rPr lang="en-JP" dirty="0"/>
              <a:t>Atomically save the data of that region at the same time</a:t>
            </a:r>
          </a:p>
          <a:p>
            <a:pPr lvl="2"/>
            <a:r>
              <a:rPr lang="en-JP" dirty="0"/>
              <a:t>In preparation for the race condition</a:t>
            </a:r>
          </a:p>
          <a:p>
            <a:pPr lvl="1"/>
            <a:r>
              <a:rPr lang="en-JP" dirty="0"/>
              <a:t>Disable remote paging for that region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B28D8-B393-A545-AFB4-2694D5139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7" name="図 22">
            <a:extLst>
              <a:ext uri="{FF2B5EF4-FFF2-40B4-BE49-F238E27FC236}">
                <a16:creationId xmlns:a16="http://schemas.microsoft.com/office/drawing/2014/main" id="{9EA4218F-B28D-4045-A3F9-65D9D779E7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255" y="534799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5AAC2EE-5B46-5143-81A1-50777D908A8B}"/>
              </a:ext>
            </a:extLst>
          </p:cNvPr>
          <p:cNvSpPr/>
          <p:nvPr/>
        </p:nvSpPr>
        <p:spPr>
          <a:xfrm>
            <a:off x="3062266" y="4714005"/>
            <a:ext cx="1729494" cy="13634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B590FF-DE9F-E645-8FEF-C9CC10B5E38D}"/>
              </a:ext>
            </a:extLst>
          </p:cNvPr>
          <p:cNvSpPr txBox="1"/>
          <p:nvPr/>
        </p:nvSpPr>
        <p:spPr>
          <a:xfrm>
            <a:off x="3660519" y="434467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DE1745-A029-B149-96AA-BD1A83BF8723}"/>
              </a:ext>
            </a:extLst>
          </p:cNvPr>
          <p:cNvSpPr txBox="1"/>
          <p:nvPr/>
        </p:nvSpPr>
        <p:spPr>
          <a:xfrm>
            <a:off x="3117727" y="624164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D1A4A2-47C8-7A40-81B6-D580B0F2EA63}"/>
              </a:ext>
            </a:extLst>
          </p:cNvPr>
          <p:cNvSpPr/>
          <p:nvPr/>
        </p:nvSpPr>
        <p:spPr>
          <a:xfrm>
            <a:off x="3301465" y="549256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469983-1F68-CB4E-8FA5-07FBB0F70239}"/>
              </a:ext>
            </a:extLst>
          </p:cNvPr>
          <p:cNvSpPr/>
          <p:nvPr/>
        </p:nvSpPr>
        <p:spPr>
          <a:xfrm>
            <a:off x="3613721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17F674-F75A-AE4D-BA5A-E156E5F164F5}"/>
              </a:ext>
            </a:extLst>
          </p:cNvPr>
          <p:cNvSpPr/>
          <p:nvPr/>
        </p:nvSpPr>
        <p:spPr>
          <a:xfrm>
            <a:off x="3925977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011713-3312-D240-9F0A-236FF350B0C3}"/>
              </a:ext>
            </a:extLst>
          </p:cNvPr>
          <p:cNvSpPr/>
          <p:nvPr/>
        </p:nvSpPr>
        <p:spPr>
          <a:xfrm>
            <a:off x="4238233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84E7B508-A7B1-5A47-AA20-FA53F9C3ACF0}"/>
              </a:ext>
            </a:extLst>
          </p:cNvPr>
          <p:cNvSpPr/>
          <p:nvPr/>
        </p:nvSpPr>
        <p:spPr>
          <a:xfrm>
            <a:off x="3301465" y="4914125"/>
            <a:ext cx="1249581" cy="38920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guest OS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F791DE74-2157-C44B-90A4-A800B75F6508}"/>
              </a:ext>
            </a:extLst>
          </p:cNvPr>
          <p:cNvSpPr/>
          <p:nvPr/>
        </p:nvSpPr>
        <p:spPr>
          <a:xfrm>
            <a:off x="5426529" y="4422226"/>
            <a:ext cx="1883229" cy="1066308"/>
          </a:xfrm>
          <a:prstGeom prst="wedgeRoundRectCallout">
            <a:avLst>
              <a:gd name="adj1" fmla="val -99446"/>
              <a:gd name="adj2" fmla="val 10678"/>
              <a:gd name="adj3" fmla="val 16667"/>
            </a:avLst>
          </a:prstGeom>
          <a:solidFill>
            <a:srgbClr val="92D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852-4226-3141-A93F-ED91169CFC74}"/>
              </a:ext>
            </a:extLst>
          </p:cNvPr>
          <p:cNvSpPr/>
          <p:nvPr/>
        </p:nvSpPr>
        <p:spPr>
          <a:xfrm>
            <a:off x="5743353" y="4888465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866A4D-D90B-2345-AE3E-5DF568D19FA3}"/>
              </a:ext>
            </a:extLst>
          </p:cNvPr>
          <p:cNvSpPr/>
          <p:nvPr/>
        </p:nvSpPr>
        <p:spPr>
          <a:xfrm>
            <a:off x="6055609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D48A39-9118-C247-A36F-633951F209BD}"/>
              </a:ext>
            </a:extLst>
          </p:cNvPr>
          <p:cNvSpPr/>
          <p:nvPr/>
        </p:nvSpPr>
        <p:spPr>
          <a:xfrm>
            <a:off x="6367865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4D4850-3CF1-EB49-B193-4B12D1E2FF47}"/>
              </a:ext>
            </a:extLst>
          </p:cNvPr>
          <p:cNvSpPr/>
          <p:nvPr/>
        </p:nvSpPr>
        <p:spPr>
          <a:xfrm>
            <a:off x="6680121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10C8CE-437D-B54F-937F-A600ED52ADB2}"/>
              </a:ext>
            </a:extLst>
          </p:cNvPr>
          <p:cNvSpPr txBox="1"/>
          <p:nvPr/>
        </p:nvSpPr>
        <p:spPr>
          <a:xfrm>
            <a:off x="5580630" y="4492939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OS's memory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F875F6B8-03C0-3847-AD03-B2833AFC982F}"/>
              </a:ext>
            </a:extLst>
          </p:cNvPr>
          <p:cNvSpPr/>
          <p:nvPr/>
        </p:nvSpPr>
        <p:spPr>
          <a:xfrm>
            <a:off x="8434661" y="5048935"/>
            <a:ext cx="1342865" cy="9329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FCtrans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4D0E30C-B8F0-664B-864C-C44C8B014E04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6992934" y="5083070"/>
            <a:ext cx="1441727" cy="244852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ADABA21-8F0F-5046-AA7B-7AD427B654AB}"/>
              </a:ext>
            </a:extLst>
          </p:cNvPr>
          <p:cNvSpPr txBox="1"/>
          <p:nvPr/>
        </p:nvSpPr>
        <p:spPr>
          <a:xfrm>
            <a:off x="7465871" y="4799085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1. VMI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FB154C8-1AB6-FB45-B6D7-51832DBA44B1}"/>
              </a:ext>
            </a:extLst>
          </p:cNvPr>
          <p:cNvCxnSpPr>
            <a:cxnSpLocks/>
            <a:endCxn id="14" idx="3"/>
          </p:cNvCxnSpPr>
          <p:nvPr/>
        </p:nvCxnSpPr>
        <p:spPr>
          <a:xfrm flipH="1" flipV="1">
            <a:off x="4551046" y="5687173"/>
            <a:ext cx="3883615" cy="38428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B9AC3BA-3F0F-8D43-A9AC-7FE96F162494}"/>
              </a:ext>
            </a:extLst>
          </p:cNvPr>
          <p:cNvSpPr txBox="1"/>
          <p:nvPr/>
        </p:nvSpPr>
        <p:spPr>
          <a:xfrm>
            <a:off x="5207244" y="5776474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2. deallocate speculatively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7F62C48-76E5-A146-9FC0-FE75CBE90090}"/>
              </a:ext>
            </a:extLst>
          </p:cNvPr>
          <p:cNvSpPr/>
          <p:nvPr/>
        </p:nvSpPr>
        <p:spPr>
          <a:xfrm>
            <a:off x="2109728" y="549256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360C09C3-5582-F44C-859D-11BB85996B73}"/>
              </a:ext>
            </a:extLst>
          </p:cNvPr>
          <p:cNvCxnSpPr>
            <a:stCxn id="14" idx="2"/>
            <a:endCxn id="27" idx="2"/>
          </p:cNvCxnSpPr>
          <p:nvPr/>
        </p:nvCxnSpPr>
        <p:spPr>
          <a:xfrm rot="5400000">
            <a:off x="3330388" y="4817525"/>
            <a:ext cx="12700" cy="2128505"/>
          </a:xfrm>
          <a:prstGeom prst="bentConnector3">
            <a:avLst>
              <a:gd name="adj1" fmla="val 2485717"/>
            </a:avLst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43C351E-C5E2-3B4B-BACC-D452F1A8EE02}"/>
              </a:ext>
            </a:extLst>
          </p:cNvPr>
          <p:cNvSpPr txBox="1"/>
          <p:nvPr/>
        </p:nvSpPr>
        <p:spPr>
          <a:xfrm>
            <a:off x="1319312" y="5892757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2. save</a:t>
            </a:r>
          </a:p>
        </p:txBody>
      </p:sp>
    </p:spTree>
    <p:extLst>
      <p:ext uri="{BB962C8B-B14F-4D97-AF65-F5344CB8AC3E}">
        <p14:creationId xmlns:p14="http://schemas.microsoft.com/office/powerpoint/2010/main" val="224099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679"/>
    </mc:Choice>
    <mc:Fallback xmlns="">
      <p:transition spd="slow" advTm="5267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9C884-F34B-B644-9036-52742FCD8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Consistent Reclamation of Free Memory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AD11E-5E89-EE45-A96B-EB2038C1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Re-check that the region is still free using VMI</a:t>
            </a:r>
          </a:p>
          <a:p>
            <a:pPr lvl="1"/>
            <a:r>
              <a:rPr lang="en-JP" dirty="0"/>
              <a:t>Complete the reclamation of that region if so</a:t>
            </a:r>
          </a:p>
          <a:p>
            <a:r>
              <a:rPr lang="en-JP" dirty="0"/>
              <a:t>Otherwise, abort the reclamation process</a:t>
            </a:r>
          </a:p>
          <a:p>
            <a:pPr lvl="1"/>
            <a:r>
              <a:rPr lang="en-JP" dirty="0"/>
              <a:t>Roll back the speculative memory deallocation </a:t>
            </a:r>
          </a:p>
          <a:p>
            <a:pPr lvl="2"/>
            <a:r>
              <a:rPr lang="en-JP" dirty="0"/>
              <a:t>Allocate physical memory and restore its data</a:t>
            </a:r>
          </a:p>
          <a:p>
            <a:pPr lvl="1"/>
            <a:r>
              <a:rPr lang="en-JP" dirty="0"/>
              <a:t>Pending modification is applied after the rollback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4AC52-3040-C744-93D7-3E680719C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15</a:t>
            </a:fld>
            <a:endParaRPr kumimoji="1" lang="ja-JP" altLang="en-US"/>
          </a:p>
        </p:txBody>
      </p:sp>
      <p:pic>
        <p:nvPicPr>
          <p:cNvPr id="7" name="図 22">
            <a:extLst>
              <a:ext uri="{FF2B5EF4-FFF2-40B4-BE49-F238E27FC236}">
                <a16:creationId xmlns:a16="http://schemas.microsoft.com/office/drawing/2014/main" id="{5176E78B-E0FA-CB41-B687-0B64813468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941" y="5347999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06886B8-3482-8749-92EF-D5EEB86F1636}"/>
              </a:ext>
            </a:extLst>
          </p:cNvPr>
          <p:cNvSpPr/>
          <p:nvPr/>
        </p:nvSpPr>
        <p:spPr>
          <a:xfrm>
            <a:off x="2615952" y="4714005"/>
            <a:ext cx="1729494" cy="13634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9251DB-7FBB-4F4B-8003-A474F3ABEBCC}"/>
              </a:ext>
            </a:extLst>
          </p:cNvPr>
          <p:cNvSpPr txBox="1"/>
          <p:nvPr/>
        </p:nvSpPr>
        <p:spPr>
          <a:xfrm>
            <a:off x="3214205" y="434467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14B558-6AC2-2F4A-BBD2-811C01710837}"/>
              </a:ext>
            </a:extLst>
          </p:cNvPr>
          <p:cNvSpPr txBox="1"/>
          <p:nvPr/>
        </p:nvSpPr>
        <p:spPr>
          <a:xfrm>
            <a:off x="2671413" y="624164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39116F-CCBB-0247-9C43-C8F631D7D853}"/>
              </a:ext>
            </a:extLst>
          </p:cNvPr>
          <p:cNvSpPr/>
          <p:nvPr/>
        </p:nvSpPr>
        <p:spPr>
          <a:xfrm>
            <a:off x="2855151" y="549256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F9893D-6E8C-8A49-98F0-3BC84245B294}"/>
              </a:ext>
            </a:extLst>
          </p:cNvPr>
          <p:cNvSpPr/>
          <p:nvPr/>
        </p:nvSpPr>
        <p:spPr>
          <a:xfrm>
            <a:off x="3167407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405992-D33E-2849-A100-6D7CA2C5B6B5}"/>
              </a:ext>
            </a:extLst>
          </p:cNvPr>
          <p:cNvSpPr/>
          <p:nvPr/>
        </p:nvSpPr>
        <p:spPr>
          <a:xfrm>
            <a:off x="3479663" y="54925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E64EC-DE22-554F-94B5-1E98CFF48AD6}"/>
              </a:ext>
            </a:extLst>
          </p:cNvPr>
          <p:cNvSpPr/>
          <p:nvPr/>
        </p:nvSpPr>
        <p:spPr>
          <a:xfrm>
            <a:off x="3791919" y="549256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FC377898-34AF-A644-90E5-ACBC924BD56E}"/>
              </a:ext>
            </a:extLst>
          </p:cNvPr>
          <p:cNvSpPr/>
          <p:nvPr/>
        </p:nvSpPr>
        <p:spPr>
          <a:xfrm>
            <a:off x="2855151" y="4914125"/>
            <a:ext cx="1249581" cy="38920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guest OS</a:t>
            </a:r>
          </a:p>
        </p:txBody>
      </p:sp>
      <p:sp>
        <p:nvSpPr>
          <p:cNvPr id="16" name="Rounded Rectangular Callout 15">
            <a:extLst>
              <a:ext uri="{FF2B5EF4-FFF2-40B4-BE49-F238E27FC236}">
                <a16:creationId xmlns:a16="http://schemas.microsoft.com/office/drawing/2014/main" id="{010DCE94-6421-7049-874D-6ECDB321616F}"/>
              </a:ext>
            </a:extLst>
          </p:cNvPr>
          <p:cNvSpPr/>
          <p:nvPr/>
        </p:nvSpPr>
        <p:spPr>
          <a:xfrm>
            <a:off x="4980215" y="4422226"/>
            <a:ext cx="1883229" cy="1066308"/>
          </a:xfrm>
          <a:prstGeom prst="wedgeRoundRectCallout">
            <a:avLst>
              <a:gd name="adj1" fmla="val -99446"/>
              <a:gd name="adj2" fmla="val 10678"/>
              <a:gd name="adj3" fmla="val 16667"/>
            </a:avLst>
          </a:prstGeom>
          <a:solidFill>
            <a:srgbClr val="92D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1486C3-6949-254F-9939-BDC7F9E32591}"/>
              </a:ext>
            </a:extLst>
          </p:cNvPr>
          <p:cNvSpPr/>
          <p:nvPr/>
        </p:nvSpPr>
        <p:spPr>
          <a:xfrm>
            <a:off x="5297039" y="4888465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AE14AEB-E2A4-9E46-99DF-92CE663D1D5F}"/>
              </a:ext>
            </a:extLst>
          </p:cNvPr>
          <p:cNvSpPr/>
          <p:nvPr/>
        </p:nvSpPr>
        <p:spPr>
          <a:xfrm>
            <a:off x="5609295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653EA7-61D8-4649-BFCC-6FDA47EF2A87}"/>
              </a:ext>
            </a:extLst>
          </p:cNvPr>
          <p:cNvSpPr/>
          <p:nvPr/>
        </p:nvSpPr>
        <p:spPr>
          <a:xfrm>
            <a:off x="5921551" y="4888465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3DFBBE-C86C-BF4D-9734-3AFE54E61576}"/>
              </a:ext>
            </a:extLst>
          </p:cNvPr>
          <p:cNvSpPr/>
          <p:nvPr/>
        </p:nvSpPr>
        <p:spPr>
          <a:xfrm>
            <a:off x="6233807" y="4888465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435FD8-72BB-3B40-A5ED-270F982734DC}"/>
              </a:ext>
            </a:extLst>
          </p:cNvPr>
          <p:cNvSpPr txBox="1"/>
          <p:nvPr/>
        </p:nvSpPr>
        <p:spPr>
          <a:xfrm>
            <a:off x="5134316" y="4492939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OS's memory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4BC6CAA-49DB-514F-9FA2-043E25AC6A6C}"/>
              </a:ext>
            </a:extLst>
          </p:cNvPr>
          <p:cNvSpPr/>
          <p:nvPr/>
        </p:nvSpPr>
        <p:spPr>
          <a:xfrm>
            <a:off x="7998962" y="5064627"/>
            <a:ext cx="1342865" cy="9329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FCtrans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E4E1894-8583-124B-B0EF-D4ECC9E137AD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6546620" y="5083070"/>
            <a:ext cx="1452342" cy="220264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B16AEE9-D0EC-214D-B741-7FFB31DBCC24}"/>
              </a:ext>
            </a:extLst>
          </p:cNvPr>
          <p:cNvSpPr txBox="1"/>
          <p:nvPr/>
        </p:nvSpPr>
        <p:spPr>
          <a:xfrm>
            <a:off x="7057626" y="4799085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3. VMI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0749FF-6453-0F42-8B33-8AF39697C47B}"/>
              </a:ext>
            </a:extLst>
          </p:cNvPr>
          <p:cNvCxnSpPr>
            <a:cxnSpLocks/>
            <a:endCxn id="14" idx="3"/>
          </p:cNvCxnSpPr>
          <p:nvPr/>
        </p:nvCxnSpPr>
        <p:spPr>
          <a:xfrm flipH="1" flipV="1">
            <a:off x="4104732" y="5687173"/>
            <a:ext cx="3894230" cy="92873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B44343C-1E64-9D48-82E1-96ADD1E6BE49}"/>
              </a:ext>
            </a:extLst>
          </p:cNvPr>
          <p:cNvSpPr txBox="1"/>
          <p:nvPr/>
        </p:nvSpPr>
        <p:spPr>
          <a:xfrm>
            <a:off x="5480359" y="5780046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4. reallocate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320FA5F-C25B-C04F-B86F-581A12C16423}"/>
              </a:ext>
            </a:extLst>
          </p:cNvPr>
          <p:cNvSpPr/>
          <p:nvPr/>
        </p:nvSpPr>
        <p:spPr>
          <a:xfrm>
            <a:off x="1663414" y="549256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FCB6A102-6899-D747-A13D-B6028008986E}"/>
              </a:ext>
            </a:extLst>
          </p:cNvPr>
          <p:cNvCxnSpPr>
            <a:stCxn id="14" idx="2"/>
            <a:endCxn id="27" idx="2"/>
          </p:cNvCxnSpPr>
          <p:nvPr/>
        </p:nvCxnSpPr>
        <p:spPr>
          <a:xfrm rot="5400000">
            <a:off x="2884074" y="4817525"/>
            <a:ext cx="12700" cy="2128505"/>
          </a:xfrm>
          <a:prstGeom prst="bentConnector3">
            <a:avLst>
              <a:gd name="adj1" fmla="val 2485717"/>
            </a:avLst>
          </a:prstGeom>
          <a:ln w="28575" cmpd="sng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4595C9-D6F1-3544-A136-93662338A7D4}"/>
              </a:ext>
            </a:extLst>
          </p:cNvPr>
          <p:cNvSpPr txBox="1"/>
          <p:nvPr/>
        </p:nvSpPr>
        <p:spPr>
          <a:xfrm>
            <a:off x="660528" y="5901655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5. restore</a:t>
            </a:r>
          </a:p>
        </p:txBody>
      </p:sp>
      <p:sp>
        <p:nvSpPr>
          <p:cNvPr id="30" name="Cloud Callout 29">
            <a:extLst>
              <a:ext uri="{FF2B5EF4-FFF2-40B4-BE49-F238E27FC236}">
                <a16:creationId xmlns:a16="http://schemas.microsoft.com/office/drawing/2014/main" id="{798093FA-5BB8-154D-8BE5-667424541E78}"/>
              </a:ext>
            </a:extLst>
          </p:cNvPr>
          <p:cNvSpPr/>
          <p:nvPr/>
        </p:nvSpPr>
        <p:spPr>
          <a:xfrm>
            <a:off x="9341827" y="4326606"/>
            <a:ext cx="1883229" cy="888928"/>
          </a:xfrm>
          <a:prstGeom prst="cloudCallout">
            <a:avLst>
              <a:gd name="adj1" fmla="val -63614"/>
              <a:gd name="adj2" fmla="val 54099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Region 4 is </a:t>
            </a:r>
            <a:r>
              <a:rPr lang="en-JP" dirty="0">
                <a:solidFill>
                  <a:srgbClr val="FF0000"/>
                </a:solidFill>
              </a:rPr>
              <a:t>not</a:t>
            </a:r>
            <a:r>
              <a:rPr lang="en-JP" dirty="0">
                <a:solidFill>
                  <a:schemeClr val="tx1"/>
                </a:solidFill>
              </a:rPr>
              <a:t> free</a:t>
            </a:r>
          </a:p>
        </p:txBody>
      </p:sp>
    </p:spTree>
    <p:extLst>
      <p:ext uri="{BB962C8B-B14F-4D97-AF65-F5344CB8AC3E}">
        <p14:creationId xmlns:p14="http://schemas.microsoft.com/office/powerpoint/2010/main" val="307696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397"/>
    </mc:Choice>
    <mc:Fallback xmlns="">
      <p:transition spd="slow" advTm="64397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57FE-4EF4-3D47-974A-B66B680FE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720"/>
            <a:ext cx="10992899" cy="942302"/>
          </a:xfrm>
        </p:spPr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9C85B-5F74-FB4B-8A62-76F5952AF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32089"/>
            <a:ext cx="10992899" cy="5159147"/>
          </a:xfrm>
        </p:spPr>
        <p:txBody>
          <a:bodyPr/>
          <a:lstStyle/>
          <a:p>
            <a:r>
              <a:rPr lang="en-JP" dirty="0"/>
              <a:t>We examined performance improvement by FCtrans</a:t>
            </a:r>
          </a:p>
          <a:p>
            <a:pPr lvl="1"/>
            <a:r>
              <a:rPr lang="en-JP" dirty="0"/>
              <a:t>Compared with the original split migration and remote paging</a:t>
            </a:r>
          </a:p>
          <a:p>
            <a:r>
              <a:rPr lang="en-JP" dirty="0"/>
              <a:t>We used NICT StarBED</a:t>
            </a:r>
          </a:p>
          <a:p>
            <a:pPr lvl="1"/>
            <a:r>
              <a:rPr lang="en-JP" dirty="0"/>
              <a:t>3 hosts with 384 GB of memory as source, main, and sub hosts</a:t>
            </a:r>
          </a:p>
          <a:p>
            <a:pPr lvl="1"/>
            <a:r>
              <a:rPr lang="en-JP" dirty="0"/>
              <a:t>Run a VM with up to 352 GB of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2D5F8-1217-6A45-81ED-68B41EAF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162" y="66077"/>
            <a:ext cx="917852" cy="365125"/>
          </a:xfrm>
        </p:spPr>
        <p:txBody>
          <a:bodyPr/>
          <a:lstStyle/>
          <a:p>
            <a:fld id="{D6F57A23-CB21-D340-80A0-623F78F268E8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35105D-9CA5-BC4C-B4A5-4BEF0A9E2E2A}"/>
              </a:ext>
            </a:extLst>
          </p:cNvPr>
          <p:cNvSpPr txBox="1"/>
          <p:nvPr/>
        </p:nvSpPr>
        <p:spPr>
          <a:xfrm>
            <a:off x="5103722" y="4319228"/>
            <a:ext cx="339067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u="sng" dirty="0"/>
              <a:t>Hosts</a:t>
            </a:r>
          </a:p>
          <a:p>
            <a:r>
              <a:rPr lang="en-JP" dirty="0"/>
              <a:t>CPU: Intel Xeon E5-2683 v4 x2</a:t>
            </a:r>
          </a:p>
          <a:p>
            <a:r>
              <a:rPr lang="en-JP" dirty="0"/>
              <a:t>Memory: 384 GB</a:t>
            </a:r>
          </a:p>
          <a:p>
            <a:r>
              <a:rPr lang="en-JP" dirty="0"/>
              <a:t>NIC: 10 GbE</a:t>
            </a:r>
          </a:p>
          <a:p>
            <a:r>
              <a:rPr lang="en-JP" dirty="0"/>
              <a:t>OS: Linux 4.18</a:t>
            </a:r>
          </a:p>
          <a:p>
            <a:r>
              <a:rPr lang="en-JP" dirty="0"/>
              <a:t>Virtualization: QEMU 2.11.2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525A8A-1D24-1240-9B65-8E36ACA6B193}"/>
              </a:ext>
            </a:extLst>
          </p:cNvPr>
          <p:cNvSpPr txBox="1"/>
          <p:nvPr/>
        </p:nvSpPr>
        <p:spPr>
          <a:xfrm>
            <a:off x="8981757" y="4318055"/>
            <a:ext cx="213391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JP" u="sng" dirty="0"/>
              <a:t>VM</a:t>
            </a:r>
          </a:p>
          <a:p>
            <a:r>
              <a:rPr lang="en-JP" dirty="0"/>
              <a:t>vCPU: 64</a:t>
            </a:r>
          </a:p>
          <a:p>
            <a:r>
              <a:rPr lang="en-JP" dirty="0"/>
              <a:t>Memory: 2-352 GB</a:t>
            </a:r>
          </a:p>
          <a:p>
            <a:r>
              <a:rPr lang="en-JP" dirty="0"/>
              <a:t>OS: Linux 4.14</a:t>
            </a:r>
          </a:p>
        </p:txBody>
      </p:sp>
      <p:pic>
        <p:nvPicPr>
          <p:cNvPr id="1026" name="Picture 2" descr="StarBED">
            <a:extLst>
              <a:ext uri="{FF2B5EF4-FFF2-40B4-BE49-F238E27FC236}">
                <a16:creationId xmlns:a16="http://schemas.microsoft.com/office/drawing/2014/main" id="{35E4BEEF-23E7-8346-9935-6B30B9A84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762" y="4002888"/>
            <a:ext cx="1581151" cy="128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arBED4">
            <a:extLst>
              <a:ext uri="{FF2B5EF4-FFF2-40B4-BE49-F238E27FC236}">
                <a16:creationId xmlns:a16="http://schemas.microsoft.com/office/drawing/2014/main" id="{5923E0A9-B379-FF4D-8B67-FE8C6A34E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961" y="5618184"/>
            <a:ext cx="3175000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82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346"/>
    </mc:Choice>
    <mc:Fallback xmlns="">
      <p:transition spd="slow" advTm="5034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F9E15-1717-FE40-BB2B-C9F4134D5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Split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2189E-D690-5D4B-8463-60DC6825D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performed split migration of a VM just after the boot</a:t>
            </a:r>
          </a:p>
          <a:p>
            <a:pPr lvl="1"/>
            <a:r>
              <a:rPr lang="en-JP" dirty="0"/>
              <a:t>FCtrans could reduce the migration time by 75-97%</a:t>
            </a:r>
          </a:p>
          <a:p>
            <a:pPr lvl="2"/>
            <a:r>
              <a:rPr lang="en-JP" dirty="0"/>
              <a:t>Most of the memory was unused</a:t>
            </a:r>
          </a:p>
          <a:p>
            <a:r>
              <a:rPr lang="en-JP" dirty="0"/>
              <a:t>We changed the amount of used memory in a 352-GB VM</a:t>
            </a:r>
          </a:p>
          <a:p>
            <a:pPr lvl="1"/>
            <a:r>
              <a:rPr lang="en-JP" dirty="0"/>
              <a:t>FCtrans could reduce the migration time by 4-96%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08E52D-8BDE-2543-9D00-EE6D4D4A2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17</a:t>
            </a:fld>
            <a:endParaRPr kumimoji="1" lang="ja-JP" alt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DB04E9A-B7DA-8349-9D0D-74608A85CF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9577392"/>
              </p:ext>
            </p:extLst>
          </p:nvPr>
        </p:nvGraphicFramePr>
        <p:xfrm>
          <a:off x="691374" y="3969833"/>
          <a:ext cx="4984595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856D781-90D3-5D43-AA92-625034253A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1300283"/>
              </p:ext>
            </p:extLst>
          </p:nvPr>
        </p:nvGraphicFramePr>
        <p:xfrm>
          <a:off x="6330175" y="3969834"/>
          <a:ext cx="4984595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Down Arrow 4">
            <a:extLst>
              <a:ext uri="{FF2B5EF4-FFF2-40B4-BE49-F238E27FC236}">
                <a16:creationId xmlns:a16="http://schemas.microsoft.com/office/drawing/2014/main" id="{02C33CE2-16D3-064B-86BA-FE02AD20275D}"/>
              </a:ext>
            </a:extLst>
          </p:cNvPr>
          <p:cNvSpPr/>
          <p:nvPr/>
        </p:nvSpPr>
        <p:spPr>
          <a:xfrm>
            <a:off x="4855029" y="4746171"/>
            <a:ext cx="239485" cy="92528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A446B961-A280-F145-9376-2F140971C8E0}"/>
              </a:ext>
            </a:extLst>
          </p:cNvPr>
          <p:cNvSpPr/>
          <p:nvPr/>
        </p:nvSpPr>
        <p:spPr>
          <a:xfrm>
            <a:off x="7543801" y="4746172"/>
            <a:ext cx="239485" cy="78921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81640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797"/>
    </mc:Choice>
    <mc:Fallback xmlns="">
      <p:transition spd="slow" advTm="62797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FFF28-AF35-9942-BF84-68CFA20BE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a Split-memory VM (Benchmark)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997A2-0C8B-1E44-8EDE-8FA51D256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ran a memory benchmark in a split-memory VM</a:t>
            </a:r>
          </a:p>
          <a:p>
            <a:pPr lvl="1"/>
            <a:r>
              <a:rPr lang="en-JP" dirty="0"/>
              <a:t>The benchmark modified 8-320 GB of the 352-GB memory</a:t>
            </a:r>
          </a:p>
          <a:p>
            <a:r>
              <a:rPr lang="en-JP" dirty="0"/>
              <a:t>FCtrans could improve the throughput by 49-85%</a:t>
            </a:r>
          </a:p>
          <a:p>
            <a:pPr lvl="1"/>
            <a:r>
              <a:rPr lang="en-JP" dirty="0"/>
              <a:t>Remote page-ins almost did not occur thanks to local ones</a:t>
            </a:r>
          </a:p>
          <a:p>
            <a:pPr lvl="1"/>
            <a:r>
              <a:rPr lang="en-JP" dirty="0"/>
              <a:t>Remote page-outs started after the reserved memory ran out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D9063-4A65-774B-85CC-C49C8068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18</a:t>
            </a:fld>
            <a:endParaRPr kumimoji="1" lang="ja-JP" altLang="en-US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55014810-CA5A-9C4A-86AC-1F382D59D3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9430984"/>
              </p:ext>
            </p:extLst>
          </p:nvPr>
        </p:nvGraphicFramePr>
        <p:xfrm>
          <a:off x="178418" y="3981206"/>
          <a:ext cx="4527397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1C7E5EB-A5D4-644E-A552-E9FB639DB5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9991638"/>
              </p:ext>
            </p:extLst>
          </p:nvPr>
        </p:nvGraphicFramePr>
        <p:xfrm>
          <a:off x="4479073" y="4007618"/>
          <a:ext cx="3795132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149C7C26-3284-AC41-9991-F2C084D0A8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2787188"/>
              </p:ext>
            </p:extLst>
          </p:nvPr>
        </p:nvGraphicFramePr>
        <p:xfrm>
          <a:off x="8132956" y="4007618"/>
          <a:ext cx="3795132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フローチャート: 結合子 6">
            <a:extLst>
              <a:ext uri="{FF2B5EF4-FFF2-40B4-BE49-F238E27FC236}">
                <a16:creationId xmlns:a16="http://schemas.microsoft.com/office/drawing/2014/main" id="{6D59C1D8-6E85-7541-8DFB-139A4FBF6DD4}"/>
              </a:ext>
            </a:extLst>
          </p:cNvPr>
          <p:cNvSpPr/>
          <p:nvPr/>
        </p:nvSpPr>
        <p:spPr>
          <a:xfrm>
            <a:off x="3494644" y="4800058"/>
            <a:ext cx="504092" cy="738553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441B9104-3733-1C47-9C20-1EB3584E26FC}"/>
              </a:ext>
            </a:extLst>
          </p:cNvPr>
          <p:cNvSpPr/>
          <p:nvPr/>
        </p:nvSpPr>
        <p:spPr>
          <a:xfrm flipV="1">
            <a:off x="1803376" y="4495800"/>
            <a:ext cx="243139" cy="44032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CF5CC744-7092-EE45-9930-CFE65C4661A3}"/>
              </a:ext>
            </a:extLst>
          </p:cNvPr>
          <p:cNvSpPr/>
          <p:nvPr/>
        </p:nvSpPr>
        <p:spPr>
          <a:xfrm>
            <a:off x="7116604" y="4985655"/>
            <a:ext cx="242140" cy="80672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794A1A81-A698-CD4B-9C52-8BD33E625F01}"/>
              </a:ext>
            </a:extLst>
          </p:cNvPr>
          <p:cNvSpPr/>
          <p:nvPr/>
        </p:nvSpPr>
        <p:spPr>
          <a:xfrm>
            <a:off x="9287901" y="4867099"/>
            <a:ext cx="239485" cy="92528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5905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628"/>
    </mc:Choice>
    <mc:Fallback xmlns="">
      <p:transition spd="slow" advTm="6062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BB7-C998-A647-AB45-FC6261E5F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a Split-memory VM (memcached)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C8348-FF60-C640-85D2-01224F387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ran a real application in a 352-GB split-memory VM</a:t>
            </a:r>
          </a:p>
          <a:p>
            <a:pPr lvl="1"/>
            <a:r>
              <a:rPr lang="en-JP" dirty="0"/>
              <a:t>Set 100-GB data to memcached and sent requests</a:t>
            </a:r>
          </a:p>
          <a:p>
            <a:pPr lvl="1"/>
            <a:r>
              <a:rPr lang="en-JP" dirty="0"/>
              <a:t>Ran the memory benchmark that wrote 256-GB data together</a:t>
            </a:r>
          </a:p>
          <a:p>
            <a:r>
              <a:rPr lang="en-JP" dirty="0"/>
              <a:t>FCtrans could improve the throughput by 19%</a:t>
            </a:r>
          </a:p>
          <a:p>
            <a:pPr lvl="1"/>
            <a:r>
              <a:rPr lang="en-JP" dirty="0"/>
              <a:t>Remote page-outs increased by 68% due to fast memory access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45B3D-76B5-7741-BC6A-0E73CACC8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19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2650613-2887-5645-B045-FDDC89951A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7985739"/>
              </p:ext>
            </p:extLst>
          </p:nvPr>
        </p:nvGraphicFramePr>
        <p:xfrm>
          <a:off x="178418" y="3981206"/>
          <a:ext cx="4527397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E989850-770A-104E-8B87-F2DE84D96B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495231"/>
              </p:ext>
            </p:extLst>
          </p:nvPr>
        </p:nvGraphicFramePr>
        <p:xfrm>
          <a:off x="4479073" y="4007618"/>
          <a:ext cx="3795132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7821C1B-1147-1149-AF75-F7E5A68605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005350"/>
              </p:ext>
            </p:extLst>
          </p:nvPr>
        </p:nvGraphicFramePr>
        <p:xfrm>
          <a:off x="8132956" y="4007618"/>
          <a:ext cx="3795132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Down Arrow 8">
            <a:extLst>
              <a:ext uri="{FF2B5EF4-FFF2-40B4-BE49-F238E27FC236}">
                <a16:creationId xmlns:a16="http://schemas.microsoft.com/office/drawing/2014/main" id="{AEE4754D-94B4-034B-9BE5-E6AA6C04B2FF}"/>
              </a:ext>
            </a:extLst>
          </p:cNvPr>
          <p:cNvSpPr/>
          <p:nvPr/>
        </p:nvSpPr>
        <p:spPr>
          <a:xfrm>
            <a:off x="6881591" y="5525911"/>
            <a:ext cx="228600" cy="34552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5CDD806B-CA1D-D44E-B35A-D166D9D20175}"/>
              </a:ext>
            </a:extLst>
          </p:cNvPr>
          <p:cNvSpPr/>
          <p:nvPr/>
        </p:nvSpPr>
        <p:spPr>
          <a:xfrm flipV="1">
            <a:off x="10317003" y="5007427"/>
            <a:ext cx="220368" cy="26788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04B651BD-88A6-2145-9C5A-55D86B5B2BC5}"/>
              </a:ext>
            </a:extLst>
          </p:cNvPr>
          <p:cNvSpPr/>
          <p:nvPr/>
        </p:nvSpPr>
        <p:spPr>
          <a:xfrm flipV="1">
            <a:off x="1469571" y="4386941"/>
            <a:ext cx="206829" cy="25037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51701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569"/>
    </mc:Choice>
    <mc:Fallback xmlns="">
      <p:transition spd="slow" advTm="6156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ACFF-F9A8-BF46-945C-71C97A0F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Large-memory Virtual Machines (VMs)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BBA14-4DC3-D948-BCFE-CF7FE47F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VMs with a large amount of memory are widely used</a:t>
            </a:r>
          </a:p>
          <a:p>
            <a:pPr lvl="1"/>
            <a:r>
              <a:rPr lang="en-JP" dirty="0"/>
              <a:t>E.g., instances with 24 TB of memory in Amazon EC2</a:t>
            </a:r>
          </a:p>
          <a:p>
            <a:pPr lvl="1"/>
            <a:r>
              <a:rPr lang="en-JP" dirty="0"/>
              <a:t>For in-memory database and big data analysis</a:t>
            </a:r>
          </a:p>
          <a:p>
            <a:r>
              <a:rPr lang="en-JP" dirty="0"/>
              <a:t>VM migration becomes more difficult</a:t>
            </a:r>
          </a:p>
          <a:p>
            <a:pPr lvl="1"/>
            <a:r>
              <a:rPr lang="en-JP" dirty="0"/>
              <a:t>Require destination hosts with sufficient free memory</a:t>
            </a:r>
          </a:p>
          <a:p>
            <a:pPr lvl="1"/>
            <a:r>
              <a:rPr lang="en-JP" dirty="0"/>
              <a:t>Neither cost-efficient nor flexible to always preserve such hosts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06950-27D9-9348-B482-44B5595E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pic>
        <p:nvPicPr>
          <p:cNvPr id="13" name="図 22">
            <a:extLst>
              <a:ext uri="{FF2B5EF4-FFF2-40B4-BE49-F238E27FC236}">
                <a16:creationId xmlns:a16="http://schemas.microsoft.com/office/drawing/2014/main" id="{558547C9-754E-E541-8950-D574032B4F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907" y="4809469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7AC08DB-EB51-6C4F-8FD2-D67DC4DA68FD}"/>
              </a:ext>
            </a:extLst>
          </p:cNvPr>
          <p:cNvSpPr/>
          <p:nvPr/>
        </p:nvSpPr>
        <p:spPr>
          <a:xfrm>
            <a:off x="3061841" y="4873065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EB4B9DC5-EBDE-5A4C-A5F8-EC5C713214F6}"/>
              </a:ext>
            </a:extLst>
          </p:cNvPr>
          <p:cNvSpPr/>
          <p:nvPr/>
        </p:nvSpPr>
        <p:spPr>
          <a:xfrm>
            <a:off x="3351796" y="4995050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D2596E5-31AF-8849-8EE0-E06253BA8A52}"/>
              </a:ext>
            </a:extLst>
          </p:cNvPr>
          <p:cNvSpPr txBox="1"/>
          <p:nvPr/>
        </p:nvSpPr>
        <p:spPr>
          <a:xfrm>
            <a:off x="3624957" y="450612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FA964C-CB16-8B4C-923A-67FBD61719EE}"/>
              </a:ext>
            </a:extLst>
          </p:cNvPr>
          <p:cNvSpPr txBox="1"/>
          <p:nvPr/>
        </p:nvSpPr>
        <p:spPr>
          <a:xfrm>
            <a:off x="7263942" y="6046023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destination host</a:t>
            </a:r>
            <a:endParaRPr kumimoji="1" lang="ja-JP" altLang="en-US" dirty="0"/>
          </a:p>
        </p:txBody>
      </p:sp>
      <p:pic>
        <p:nvPicPr>
          <p:cNvPr id="26" name="図 22">
            <a:extLst>
              <a:ext uri="{FF2B5EF4-FFF2-40B4-BE49-F238E27FC236}">
                <a16:creationId xmlns:a16="http://schemas.microsoft.com/office/drawing/2014/main" id="{365F72BC-6321-1149-B225-1D82A5A65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301" y="4809469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C42D86A-6C80-584D-88A7-36F36F9476C5}"/>
              </a:ext>
            </a:extLst>
          </p:cNvPr>
          <p:cNvSpPr/>
          <p:nvPr/>
        </p:nvSpPr>
        <p:spPr>
          <a:xfrm>
            <a:off x="7277362" y="4873064"/>
            <a:ext cx="1657151" cy="932904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24-TB free</a:t>
            </a:r>
            <a:br>
              <a:rPr lang="en-US" altLang="ja-JP" dirty="0"/>
            </a:br>
            <a:r>
              <a:rPr kumimoji="1" lang="en-US" altLang="ja-JP" dirty="0"/>
              <a:t>memory</a:t>
            </a:r>
            <a:endParaRPr kumimoji="1" lang="ja-JP" altLang="en-US"/>
          </a:p>
        </p:txBody>
      </p:sp>
      <p:sp>
        <p:nvSpPr>
          <p:cNvPr id="28" name="Right Arrow 27">
            <a:extLst>
              <a:ext uri="{FF2B5EF4-FFF2-40B4-BE49-F238E27FC236}">
                <a16:creationId xmlns:a16="http://schemas.microsoft.com/office/drawing/2014/main" id="{EB8A7C21-D3B4-AC42-84C5-A4B001A88D4C}"/>
              </a:ext>
            </a:extLst>
          </p:cNvPr>
          <p:cNvSpPr/>
          <p:nvPr/>
        </p:nvSpPr>
        <p:spPr>
          <a:xfrm>
            <a:off x="4429035" y="5214255"/>
            <a:ext cx="2848327" cy="281439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A182E4-E3D6-1F48-A7FB-3AB39903EF11}"/>
              </a:ext>
            </a:extLst>
          </p:cNvPr>
          <p:cNvSpPr txBox="1"/>
          <p:nvPr/>
        </p:nvSpPr>
        <p:spPr>
          <a:xfrm>
            <a:off x="2957349" y="6046023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source host</a:t>
            </a:r>
            <a:endParaRPr kumimoji="1" lang="ja-JP" alt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9A2CAB9-0111-2A45-905C-BDBADB1AD287}"/>
              </a:ext>
            </a:extLst>
          </p:cNvPr>
          <p:cNvSpPr txBox="1"/>
          <p:nvPr/>
        </p:nvSpPr>
        <p:spPr>
          <a:xfrm>
            <a:off x="5239744" y="487682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migrate</a:t>
            </a:r>
          </a:p>
        </p:txBody>
      </p:sp>
    </p:spTree>
    <p:extLst>
      <p:ext uri="{BB962C8B-B14F-4D97-AF65-F5344CB8AC3E}">
        <p14:creationId xmlns:p14="http://schemas.microsoft.com/office/powerpoint/2010/main" val="14457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98"/>
    </mc:Choice>
    <mc:Fallback xmlns="">
      <p:transition spd="slow" advTm="54598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94696-F673-AD4A-94A7-6D88E3E4C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Free Memory Reclamation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C8FE2-0E68-2A4A-88F4-96AB90571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reclaimed 8-192 GB of free memory in a VM</a:t>
            </a:r>
          </a:p>
          <a:p>
            <a:pPr lvl="1"/>
            <a:r>
              <a:rPr lang="en-JP" dirty="0"/>
              <a:t>Compared with memory ballooning </a:t>
            </a:r>
            <a:r>
              <a:rPr lang="en-JP" sz="2200" dirty="0"/>
              <a:t>[</a:t>
            </a:r>
            <a:r>
              <a:rPr lang="en-US" sz="2200" dirty="0" err="1"/>
              <a:t>Waldspurger</a:t>
            </a:r>
            <a:r>
              <a:rPr lang="en-US" sz="2200" dirty="0"/>
              <a:t>, OSDI'02]</a:t>
            </a:r>
          </a:p>
          <a:p>
            <a:pPr lvl="1"/>
            <a:r>
              <a:rPr lang="en-JP" dirty="0"/>
              <a:t>FCtrans could reduce the reclamation time by 53-62%</a:t>
            </a:r>
          </a:p>
          <a:p>
            <a:r>
              <a:rPr lang="en-JP" dirty="0"/>
              <a:t>We ran memcached in the VM during the reclamation</a:t>
            </a:r>
          </a:p>
          <a:p>
            <a:pPr lvl="1"/>
            <a:r>
              <a:rPr lang="en-JP" dirty="0"/>
              <a:t>FCtrans could improve the throughput by 4-12x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E57AE-EC93-FA45-BD91-9917BB5C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20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FF468A7-511D-884B-B1D5-C42871F510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5013780"/>
              </p:ext>
            </p:extLst>
          </p:nvPr>
        </p:nvGraphicFramePr>
        <p:xfrm>
          <a:off x="809790" y="4007617"/>
          <a:ext cx="4527397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33FFD72-5F71-D349-99E4-91CB991A64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5533503"/>
              </p:ext>
            </p:extLst>
          </p:nvPr>
        </p:nvGraphicFramePr>
        <p:xfrm>
          <a:off x="6106049" y="4007618"/>
          <a:ext cx="4527397" cy="2784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Down Arrow 7">
            <a:extLst>
              <a:ext uri="{FF2B5EF4-FFF2-40B4-BE49-F238E27FC236}">
                <a16:creationId xmlns:a16="http://schemas.microsoft.com/office/drawing/2014/main" id="{FB5CEBA2-3C7C-7C4E-88DB-F99A297EFCE3}"/>
              </a:ext>
            </a:extLst>
          </p:cNvPr>
          <p:cNvSpPr/>
          <p:nvPr/>
        </p:nvSpPr>
        <p:spPr>
          <a:xfrm>
            <a:off x="4288971" y="4698596"/>
            <a:ext cx="219534" cy="53743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23B30F86-B891-7246-9059-3F59B978F9A2}"/>
              </a:ext>
            </a:extLst>
          </p:cNvPr>
          <p:cNvSpPr/>
          <p:nvPr/>
        </p:nvSpPr>
        <p:spPr>
          <a:xfrm flipV="1">
            <a:off x="7987686" y="4644167"/>
            <a:ext cx="252800" cy="105287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4750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84"/>
    </mc:Choice>
    <mc:Fallback xmlns="">
      <p:transition spd="slow" advTm="55984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36C68-6A18-4447-8E63-DC49F352D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2CEF2-EB44-2A43-A389-F19997034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proposed FCtrans for efficient split migration and remote paging</a:t>
            </a:r>
          </a:p>
          <a:p>
            <a:pPr lvl="1"/>
            <a:r>
              <a:rPr lang="en-JP" dirty="0"/>
              <a:t>Avoid transferring the data of unused memory</a:t>
            </a:r>
          </a:p>
          <a:p>
            <a:pPr lvl="1"/>
            <a:r>
              <a:rPr lang="en-JP" dirty="0"/>
              <a:t>Merge the memory usage of a VM and its guest OS</a:t>
            </a:r>
          </a:p>
          <a:p>
            <a:pPr lvl="1"/>
            <a:r>
              <a:rPr lang="en-JP" dirty="0"/>
              <a:t>Consistently reclaim free memory in the guest OS using VMI</a:t>
            </a:r>
          </a:p>
          <a:p>
            <a:pPr lvl="1"/>
            <a:r>
              <a:rPr lang="en-JP" dirty="0"/>
              <a:t>Significantly improve the performance of split migration and split-memory VMs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Further reduce the overhead of free memory reclamation</a:t>
            </a:r>
          </a:p>
          <a:p>
            <a:pPr lvl="1"/>
            <a:r>
              <a:rPr lang="en-JP" dirty="0"/>
              <a:t>Apply FCtrans to other migration methods, e.g., </a:t>
            </a:r>
            <a:r>
              <a:rPr lang="en-JP" sz="2200" dirty="0"/>
              <a:t>[Kashiwagi+, CLOUD'20]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EC8F2-FC4C-7B4F-A815-F9374972C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0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064"/>
    </mc:Choice>
    <mc:Fallback xmlns="">
      <p:transition spd="slow" advTm="5806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4374-7CF1-804A-A162-CEE3B4C2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Split Migration </a:t>
            </a:r>
            <a:r>
              <a:rPr lang="en-JP" sz="2800" dirty="0"/>
              <a:t>[Suetake+, CLOUD'18]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06ED4-DF8C-414F-8F18-EB5F9E653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Migrate a VM to multiple destination hosts</a:t>
            </a:r>
          </a:p>
          <a:p>
            <a:pPr lvl="1"/>
            <a:r>
              <a:rPr lang="en-JP" dirty="0"/>
              <a:t>Divide its memory into small fragments</a:t>
            </a:r>
          </a:p>
          <a:p>
            <a:pPr lvl="1"/>
            <a:r>
              <a:rPr lang="en-JP" dirty="0"/>
              <a:t>Transfer them to the main host and sub-hosts</a:t>
            </a:r>
          </a:p>
          <a:p>
            <a:r>
              <a:rPr lang="en-JP" dirty="0"/>
              <a:t>Run a split-memory VM after the migration</a:t>
            </a:r>
          </a:p>
          <a:p>
            <a:pPr lvl="1"/>
            <a:r>
              <a:rPr lang="en-JP" dirty="0"/>
              <a:t>Perform remote paging between hosts</a:t>
            </a:r>
          </a:p>
          <a:p>
            <a:pPr lvl="1"/>
            <a:r>
              <a:rPr lang="en-JP" dirty="0"/>
              <a:t>Remote page-in to the main host and remote page-out to sub-hosts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99BDE-A67E-9A4B-8AEF-040FCD78C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5" name="図 22">
            <a:extLst>
              <a:ext uri="{FF2B5EF4-FFF2-40B4-BE49-F238E27FC236}">
                <a16:creationId xmlns:a16="http://schemas.microsoft.com/office/drawing/2014/main" id="{A7515DBE-CDF4-3843-8D67-B3119DAC7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525" y="4864506"/>
            <a:ext cx="949371" cy="132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E3F153D-F3B1-3547-9F63-B055091E8F15}"/>
              </a:ext>
            </a:extLst>
          </p:cNvPr>
          <p:cNvSpPr/>
          <p:nvPr/>
        </p:nvSpPr>
        <p:spPr>
          <a:xfrm>
            <a:off x="2465459" y="4928102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37228F-306B-0147-852B-C1C79E832166}"/>
              </a:ext>
            </a:extLst>
          </p:cNvPr>
          <p:cNvSpPr txBox="1"/>
          <p:nvPr/>
        </p:nvSpPr>
        <p:spPr>
          <a:xfrm>
            <a:off x="3028575" y="455876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pic>
        <p:nvPicPr>
          <p:cNvPr id="8" name="図 22">
            <a:extLst>
              <a:ext uri="{FF2B5EF4-FFF2-40B4-BE49-F238E27FC236}">
                <a16:creationId xmlns:a16="http://schemas.microsoft.com/office/drawing/2014/main" id="{7A1FB3D6-2D84-2047-9193-A27C7C3AF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471" y="513425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8EA49D9-1CD3-1945-AD77-B89C35A92EAC}"/>
              </a:ext>
            </a:extLst>
          </p:cNvPr>
          <p:cNvSpPr/>
          <p:nvPr/>
        </p:nvSpPr>
        <p:spPr>
          <a:xfrm>
            <a:off x="6239482" y="4930774"/>
            <a:ext cx="1657150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FDCB2EF5-D0BE-0344-99DD-C19CC8935EC8}"/>
              </a:ext>
            </a:extLst>
          </p:cNvPr>
          <p:cNvSpPr/>
          <p:nvPr/>
        </p:nvSpPr>
        <p:spPr>
          <a:xfrm>
            <a:off x="6704632" y="5052759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051F9A-A9C4-3C43-824C-A102C938C957}"/>
              </a:ext>
            </a:extLst>
          </p:cNvPr>
          <p:cNvSpPr txBox="1"/>
          <p:nvPr/>
        </p:nvSpPr>
        <p:spPr>
          <a:xfrm>
            <a:off x="6802598" y="4561441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VM</a:t>
            </a:r>
            <a:endParaRPr kumimoji="1" lang="ja-JP" alt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99E2F63B-DAA8-694E-9CD1-C247DFE08240}"/>
              </a:ext>
            </a:extLst>
          </p:cNvPr>
          <p:cNvSpPr/>
          <p:nvPr/>
        </p:nvSpPr>
        <p:spPr>
          <a:xfrm>
            <a:off x="2755414" y="5050087"/>
            <a:ext cx="1077239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24 TB</a:t>
            </a:r>
            <a:endParaRPr kumimoji="1" lang="ja-JP" altLang="en-US" dirty="0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5CCE4694-38BB-1B48-8E21-8443CE7802D8}"/>
              </a:ext>
            </a:extLst>
          </p:cNvPr>
          <p:cNvSpPr/>
          <p:nvPr/>
        </p:nvSpPr>
        <p:spPr>
          <a:xfrm>
            <a:off x="3827710" y="5257797"/>
            <a:ext cx="2867700" cy="26701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22">
            <a:extLst>
              <a:ext uri="{FF2B5EF4-FFF2-40B4-BE49-F238E27FC236}">
                <a16:creationId xmlns:a16="http://schemas.microsoft.com/office/drawing/2014/main" id="{47E731EF-E55D-EA4C-9666-E6DA0D372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142" y="5134255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41D8BCE-632F-124A-A95F-E97E9E86E7A6}"/>
              </a:ext>
            </a:extLst>
          </p:cNvPr>
          <p:cNvSpPr txBox="1"/>
          <p:nvPr/>
        </p:nvSpPr>
        <p:spPr>
          <a:xfrm>
            <a:off x="6196104" y="6175769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main host</a:t>
            </a:r>
            <a:endParaRPr kumimoji="1" lang="ja-JP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A9FBDD-3362-4340-849C-1E4B3A239EEC}"/>
              </a:ext>
            </a:extLst>
          </p:cNvPr>
          <p:cNvSpPr txBox="1"/>
          <p:nvPr/>
        </p:nvSpPr>
        <p:spPr>
          <a:xfrm>
            <a:off x="8440725" y="6175769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sub-hosts</a:t>
            </a:r>
            <a:endParaRPr kumimoji="1" lang="ja-JP" altLang="en-US"/>
          </a:p>
        </p:txBody>
      </p:sp>
      <p:pic>
        <p:nvPicPr>
          <p:cNvPr id="18" name="図 22">
            <a:extLst>
              <a:ext uri="{FF2B5EF4-FFF2-40B4-BE49-F238E27FC236}">
                <a16:creationId xmlns:a16="http://schemas.microsoft.com/office/drawing/2014/main" id="{41B4D874-1224-1A41-BD39-D58DF422F1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23" y="4813177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図 22">
            <a:extLst>
              <a:ext uri="{FF2B5EF4-FFF2-40B4-BE49-F238E27FC236}">
                <a16:creationId xmlns:a16="http://schemas.microsoft.com/office/drawing/2014/main" id="{BC57D14A-6929-6848-A362-8C6B1A322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123" y="5455750"/>
            <a:ext cx="414881" cy="57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6E874F1-9B84-574D-A1D5-829BE86CD788}"/>
              </a:ext>
            </a:extLst>
          </p:cNvPr>
          <p:cNvSpPr/>
          <p:nvPr/>
        </p:nvSpPr>
        <p:spPr>
          <a:xfrm>
            <a:off x="8657415" y="5052760"/>
            <a:ext cx="751561" cy="6889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12 TB</a:t>
            </a:r>
            <a:endParaRPr kumimoji="1" lang="ja-JP" alt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A0F88EA-356A-824D-B68A-5ECDB95F9C90}"/>
              </a:ext>
            </a:extLst>
          </p:cNvPr>
          <p:cNvCxnSpPr>
            <a:stCxn id="10" idx="3"/>
            <a:endCxn id="20" idx="1"/>
          </p:cNvCxnSpPr>
          <p:nvPr/>
        </p:nvCxnSpPr>
        <p:spPr>
          <a:xfrm>
            <a:off x="7456193" y="5397225"/>
            <a:ext cx="1201222" cy="1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7322C02-23FB-BA4E-83F2-804E826A2C44}"/>
              </a:ext>
            </a:extLst>
          </p:cNvPr>
          <p:cNvSpPr txBox="1"/>
          <p:nvPr/>
        </p:nvSpPr>
        <p:spPr>
          <a:xfrm>
            <a:off x="2339925" y="6175769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2C5334-543F-284C-905E-714B0B13470C}"/>
              </a:ext>
            </a:extLst>
          </p:cNvPr>
          <p:cNvSpPr txBox="1"/>
          <p:nvPr/>
        </p:nvSpPr>
        <p:spPr>
          <a:xfrm>
            <a:off x="4262085" y="478827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B34C1EE-AF71-4248-B32E-E4A01355EE36}"/>
              </a:ext>
            </a:extLst>
          </p:cNvPr>
          <p:cNvSpPr txBox="1"/>
          <p:nvPr/>
        </p:nvSpPr>
        <p:spPr>
          <a:xfrm>
            <a:off x="7598121" y="4667780"/>
            <a:ext cx="902811" cy="6463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JP" i="1" dirty="0">
                <a:solidFill>
                  <a:srgbClr val="FF0000"/>
                </a:solidFill>
              </a:rPr>
              <a:t>remote</a:t>
            </a:r>
          </a:p>
          <a:p>
            <a:pPr algn="ctr"/>
            <a:r>
              <a:rPr lang="en-JP" i="1" dirty="0">
                <a:solidFill>
                  <a:srgbClr val="FF0000"/>
                </a:solidFill>
              </a:rPr>
              <a:t>paging</a:t>
            </a:r>
          </a:p>
        </p:txBody>
      </p:sp>
      <p:sp>
        <p:nvSpPr>
          <p:cNvPr id="15" name="Curved Up Arrow 14">
            <a:extLst>
              <a:ext uri="{FF2B5EF4-FFF2-40B4-BE49-F238E27FC236}">
                <a16:creationId xmlns:a16="http://schemas.microsoft.com/office/drawing/2014/main" id="{74DBF959-E7A6-4A43-BAA6-B89FC0846BE1}"/>
              </a:ext>
            </a:extLst>
          </p:cNvPr>
          <p:cNvSpPr/>
          <p:nvPr/>
        </p:nvSpPr>
        <p:spPr>
          <a:xfrm flipV="1">
            <a:off x="3559491" y="4453375"/>
            <a:ext cx="5603934" cy="596709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6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977"/>
    </mc:Choice>
    <mc:Fallback xmlns="">
      <p:transition spd="slow" advTm="6997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3B8F-FCAE-6C46-8D4E-404245391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Unused Memory in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CED4A-2641-0B4F-A0B8-9A6C78E66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There are often unused regions in a VM's memory</a:t>
            </a:r>
          </a:p>
          <a:p>
            <a:pPr lvl="1"/>
            <a:r>
              <a:rPr lang="en-JP" dirty="0"/>
              <a:t>Only 10% is used for VMs running web applications </a:t>
            </a:r>
            <a:r>
              <a:rPr lang="en-JP" sz="2200" dirty="0"/>
              <a:t>[Shen+, CCGrid'15]</a:t>
            </a:r>
          </a:p>
          <a:p>
            <a:pPr lvl="1"/>
            <a:r>
              <a:rPr lang="en-JP" dirty="0"/>
              <a:t>VMs for scientific computing have a large amount of unused memory </a:t>
            </a:r>
            <a:r>
              <a:rPr lang="en-JP" sz="2200" dirty="0"/>
              <a:t>[</a:t>
            </a:r>
            <a:r>
              <a:rPr lang="en" altLang="ja-JP" sz="2200" dirty="0" err="1"/>
              <a:t>Klusácek</a:t>
            </a:r>
            <a:r>
              <a:rPr lang="en" altLang="ja-JP" sz="2200" dirty="0"/>
              <a:t>+,</a:t>
            </a:r>
            <a:r>
              <a:rPr lang="en-US" altLang="ja-JP" sz="2200" dirty="0"/>
              <a:t> </a:t>
            </a:r>
            <a:r>
              <a:rPr lang="en" altLang="ja-JP" sz="2200" dirty="0"/>
              <a:t>JSSPP'17</a:t>
            </a:r>
            <a:r>
              <a:rPr lang="en-US" altLang="ja-JP" sz="2200" dirty="0"/>
              <a:t>]</a:t>
            </a:r>
            <a:endParaRPr lang="en-JP" altLang="ja-JP" sz="2200" dirty="0"/>
          </a:p>
          <a:p>
            <a:pPr lvl="1"/>
            <a:r>
              <a:rPr lang="en-JP" dirty="0"/>
              <a:t>50% is used in the clusters of Google and Alibaba </a:t>
            </a:r>
            <a:r>
              <a:rPr lang="en-JP" sz="2200" dirty="0"/>
              <a:t>[Shan+, OSDI'18]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E4D6C3-EF80-394D-A1AE-A8F683BA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5" name="図 9">
            <a:extLst>
              <a:ext uri="{FF2B5EF4-FFF2-40B4-BE49-F238E27FC236}">
                <a16:creationId xmlns:a16="http://schemas.microsoft.com/office/drawing/2014/main" id="{D39D715C-D3AC-314D-8B6F-FAA2BC32B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8313" y="3796862"/>
            <a:ext cx="5876102" cy="2522471"/>
          </a:xfrm>
          <a:prstGeom prst="rect">
            <a:avLst/>
          </a:prstGeom>
        </p:spPr>
      </p:pic>
      <p:pic>
        <p:nvPicPr>
          <p:cNvPr id="6" name="図 10">
            <a:extLst>
              <a:ext uri="{FF2B5EF4-FFF2-40B4-BE49-F238E27FC236}">
                <a16:creationId xmlns:a16="http://schemas.microsoft.com/office/drawing/2014/main" id="{12794117-20AC-3247-AB02-0F87DD8436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85" y="3728988"/>
            <a:ext cx="4727680" cy="267320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CE79F94-39E9-4F4C-9540-C09FD71E9D8C}"/>
              </a:ext>
            </a:extLst>
          </p:cNvPr>
          <p:cNvSpPr txBox="1"/>
          <p:nvPr/>
        </p:nvSpPr>
        <p:spPr>
          <a:xfrm>
            <a:off x="10326820" y="437527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assigned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C11C08-364A-6E46-AAF5-C78409F22D0B}"/>
              </a:ext>
            </a:extLst>
          </p:cNvPr>
          <p:cNvSpPr txBox="1"/>
          <p:nvPr/>
        </p:nvSpPr>
        <p:spPr>
          <a:xfrm>
            <a:off x="6929596" y="4684645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used</a:t>
            </a:r>
          </a:p>
        </p:txBody>
      </p:sp>
      <p:sp>
        <p:nvSpPr>
          <p:cNvPr id="11" name="フローチャート: 結合子 13">
            <a:extLst>
              <a:ext uri="{FF2B5EF4-FFF2-40B4-BE49-F238E27FC236}">
                <a16:creationId xmlns:a16="http://schemas.microsoft.com/office/drawing/2014/main" id="{9462A904-E67E-014C-A59C-3D1C0C769F07}"/>
              </a:ext>
            </a:extLst>
          </p:cNvPr>
          <p:cNvSpPr/>
          <p:nvPr/>
        </p:nvSpPr>
        <p:spPr>
          <a:xfrm>
            <a:off x="613262" y="5389861"/>
            <a:ext cx="4952617" cy="654285"/>
          </a:xfrm>
          <a:prstGeom prst="flowChartConnector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cxnSp>
        <p:nvCxnSpPr>
          <p:cNvPr id="12" name="直線矢印コネクタ 15">
            <a:extLst>
              <a:ext uri="{FF2B5EF4-FFF2-40B4-BE49-F238E27FC236}">
                <a16:creationId xmlns:a16="http://schemas.microsoft.com/office/drawing/2014/main" id="{4C6C575B-F2A5-E940-9286-3FB4BBD5064E}"/>
              </a:ext>
            </a:extLst>
          </p:cNvPr>
          <p:cNvCxnSpPr>
            <a:cxnSpLocks/>
          </p:cNvCxnSpPr>
          <p:nvPr/>
        </p:nvCxnSpPr>
        <p:spPr>
          <a:xfrm>
            <a:off x="8970609" y="4292412"/>
            <a:ext cx="0" cy="784466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447C92C-92FC-5A4D-AD69-E27396A333C8}"/>
              </a:ext>
            </a:extLst>
          </p:cNvPr>
          <p:cNvSpPr txBox="1"/>
          <p:nvPr/>
        </p:nvSpPr>
        <p:spPr>
          <a:xfrm>
            <a:off x="1997764" y="6319333"/>
            <a:ext cx="218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dirty="0"/>
              <a:t>[</a:t>
            </a:r>
            <a:r>
              <a:rPr lang="en-US" altLang="ja-JP" dirty="0"/>
              <a:t>Shen+, CCGrid'15]</a:t>
            </a:r>
            <a:endParaRPr lang="en-JP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5893D8-808B-4A4D-8242-77E9F262FDD3}"/>
              </a:ext>
            </a:extLst>
          </p:cNvPr>
          <p:cNvSpPr txBox="1"/>
          <p:nvPr/>
        </p:nvSpPr>
        <p:spPr>
          <a:xfrm>
            <a:off x="7699267" y="6319333"/>
            <a:ext cx="2542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dirty="0"/>
              <a:t>[</a:t>
            </a:r>
            <a:r>
              <a:rPr lang="en" altLang="ja-JP" dirty="0" err="1"/>
              <a:t>Klusácek</a:t>
            </a:r>
            <a:r>
              <a:rPr lang="en" altLang="ja-JP" dirty="0"/>
              <a:t>+,</a:t>
            </a:r>
            <a:r>
              <a:rPr lang="en-US" altLang="ja-JP" dirty="0"/>
              <a:t> </a:t>
            </a:r>
            <a:r>
              <a:rPr lang="en" altLang="ja-JP" dirty="0"/>
              <a:t>JSSPP'17</a:t>
            </a:r>
            <a:r>
              <a:rPr lang="en-US" altLang="ja-JP" dirty="0"/>
              <a:t>]</a:t>
            </a:r>
            <a:endParaRPr lang="en-JP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9A2B5DE-212D-1C4C-B78A-6F741F3A77E5}"/>
              </a:ext>
            </a:extLst>
          </p:cNvPr>
          <p:cNvSpPr/>
          <p:nvPr/>
        </p:nvSpPr>
        <p:spPr>
          <a:xfrm>
            <a:off x="2743200" y="4114800"/>
            <a:ext cx="957943" cy="1776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48567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938"/>
    </mc:Choice>
    <mc:Fallback xmlns="">
      <p:transition spd="slow" advTm="5093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E4568-EC37-344C-AE02-D07481FA5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Data Transfers for Unused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3C0-0B97-CA4B-88A0-DC575E5EF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Split migration takes a long time for large-memory VMs</a:t>
            </a:r>
          </a:p>
          <a:p>
            <a:pPr lvl="1"/>
            <a:r>
              <a:rPr lang="en-JP" dirty="0"/>
              <a:t>Need to transfer even unnecessary data of unused memory</a:t>
            </a:r>
          </a:p>
          <a:p>
            <a:r>
              <a:rPr lang="en-JP" dirty="0"/>
              <a:t>Unnecessary remote paging degrades the performance of split-memory VMs</a:t>
            </a:r>
          </a:p>
          <a:p>
            <a:pPr lvl="1"/>
            <a:r>
              <a:rPr lang="en-JP" dirty="0"/>
              <a:t>Perform remote page-ins whenever a VM needs memory at sub-hosts</a:t>
            </a:r>
          </a:p>
          <a:p>
            <a:pPr lvl="1"/>
            <a:r>
              <a:rPr lang="en-JP" dirty="0"/>
              <a:t>Tend to select unused memory for remote page-outs by LRU</a:t>
            </a:r>
          </a:p>
          <a:p>
            <a:pPr lvl="1"/>
            <a:endParaRPr lang="en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4CAD6-6551-DD43-82BF-5AB6CB453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6" name="図 22">
            <a:extLst>
              <a:ext uri="{FF2B5EF4-FFF2-40B4-BE49-F238E27FC236}">
                <a16:creationId xmlns:a16="http://schemas.microsoft.com/office/drawing/2014/main" id="{966B6A79-7F22-1142-9A88-4D0663714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816" y="504961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ACEFD40-CC34-3043-88E3-7351728A1ACB}"/>
              </a:ext>
            </a:extLst>
          </p:cNvPr>
          <p:cNvSpPr/>
          <p:nvPr/>
        </p:nvSpPr>
        <p:spPr>
          <a:xfrm>
            <a:off x="2235827" y="4846131"/>
            <a:ext cx="1729494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8EC2A1-1D52-FC4D-9B30-874A0CBBEED6}"/>
              </a:ext>
            </a:extLst>
          </p:cNvPr>
          <p:cNvSpPr txBox="1"/>
          <p:nvPr/>
        </p:nvSpPr>
        <p:spPr>
          <a:xfrm>
            <a:off x="2384685" y="446143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pic>
        <p:nvPicPr>
          <p:cNvPr id="10" name="図 22">
            <a:extLst>
              <a:ext uri="{FF2B5EF4-FFF2-40B4-BE49-F238E27FC236}">
                <a16:creationId xmlns:a16="http://schemas.microsoft.com/office/drawing/2014/main" id="{4FA59ECA-A5F9-BF47-B0FB-198794067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136" y="504961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BF92FD-57C2-7840-8386-BD7A97EE25F0}"/>
              </a:ext>
            </a:extLst>
          </p:cNvPr>
          <p:cNvSpPr txBox="1"/>
          <p:nvPr/>
        </p:nvSpPr>
        <p:spPr>
          <a:xfrm>
            <a:off x="2192449" y="609112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main host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B22E93-5A2A-FB4A-879A-0851953B2325}"/>
              </a:ext>
            </a:extLst>
          </p:cNvPr>
          <p:cNvSpPr txBox="1"/>
          <p:nvPr/>
        </p:nvSpPr>
        <p:spPr>
          <a:xfrm>
            <a:off x="6695849" y="6091126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sub-host</a:t>
            </a:r>
            <a:endParaRPr kumimoji="1" lang="ja-JP" altLang="en-US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A175238-CD09-784D-97C0-7BCE0D4521AE}"/>
              </a:ext>
            </a:extLst>
          </p:cNvPr>
          <p:cNvSpPr/>
          <p:nvPr/>
        </p:nvSpPr>
        <p:spPr>
          <a:xfrm>
            <a:off x="6731409" y="4846129"/>
            <a:ext cx="1729494" cy="932903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818FAA-3D77-2F4F-B9A6-98FB5ED4BBF1}"/>
              </a:ext>
            </a:extLst>
          </p:cNvPr>
          <p:cNvSpPr txBox="1"/>
          <p:nvPr/>
        </p:nvSpPr>
        <p:spPr>
          <a:xfrm>
            <a:off x="4592405" y="4588623"/>
            <a:ext cx="1736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i="1" dirty="0">
                <a:solidFill>
                  <a:srgbClr val="FF0000"/>
                </a:solidFill>
              </a:rPr>
              <a:t>remote page-in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3EFCA9-A001-1D43-9AC7-FBFEAEF9B8A5}"/>
              </a:ext>
            </a:extLst>
          </p:cNvPr>
          <p:cNvSpPr/>
          <p:nvPr/>
        </p:nvSpPr>
        <p:spPr>
          <a:xfrm>
            <a:off x="2475026" y="511797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683361-E51B-A843-8436-8D3E29ABF561}"/>
              </a:ext>
            </a:extLst>
          </p:cNvPr>
          <p:cNvSpPr/>
          <p:nvPr/>
        </p:nvSpPr>
        <p:spPr>
          <a:xfrm>
            <a:off x="2787282" y="511797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EF23CC-0F23-084D-AE11-2374B20477BA}"/>
              </a:ext>
            </a:extLst>
          </p:cNvPr>
          <p:cNvSpPr/>
          <p:nvPr/>
        </p:nvSpPr>
        <p:spPr>
          <a:xfrm>
            <a:off x="3099538" y="5117978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810E6C-FCC3-5840-8B98-30DB7FCBA2D4}"/>
              </a:ext>
            </a:extLst>
          </p:cNvPr>
          <p:cNvSpPr/>
          <p:nvPr/>
        </p:nvSpPr>
        <p:spPr>
          <a:xfrm>
            <a:off x="3411794" y="5117978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D7A6B7A-882F-AF41-B814-5A387E37BAC3}"/>
              </a:ext>
            </a:extLst>
          </p:cNvPr>
          <p:cNvSpPr/>
          <p:nvPr/>
        </p:nvSpPr>
        <p:spPr>
          <a:xfrm>
            <a:off x="6984455" y="5123720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44B0FA-4F04-314F-9503-D5A97B492A74}"/>
              </a:ext>
            </a:extLst>
          </p:cNvPr>
          <p:cNvSpPr/>
          <p:nvPr/>
        </p:nvSpPr>
        <p:spPr>
          <a:xfrm>
            <a:off x="7296711" y="5123720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C6F4D0-2A2F-0B41-8A89-895B834FA276}"/>
              </a:ext>
            </a:extLst>
          </p:cNvPr>
          <p:cNvSpPr/>
          <p:nvPr/>
        </p:nvSpPr>
        <p:spPr>
          <a:xfrm>
            <a:off x="7608967" y="5123720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0577C44-1BE1-5C4C-8622-DA58603D64EA}"/>
              </a:ext>
            </a:extLst>
          </p:cNvPr>
          <p:cNvSpPr/>
          <p:nvPr/>
        </p:nvSpPr>
        <p:spPr>
          <a:xfrm>
            <a:off x="7921223" y="5123720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E4243F18-71DE-4A42-A457-B146F4B728F7}"/>
              </a:ext>
            </a:extLst>
          </p:cNvPr>
          <p:cNvCxnSpPr>
            <a:stCxn id="26" idx="0"/>
            <a:endCxn id="21" idx="0"/>
          </p:cNvCxnSpPr>
          <p:nvPr/>
        </p:nvCxnSpPr>
        <p:spPr>
          <a:xfrm rot="16200000" flipV="1">
            <a:off x="5507789" y="2866134"/>
            <a:ext cx="5742" cy="4509429"/>
          </a:xfrm>
          <a:prstGeom prst="bentConnector3">
            <a:avLst>
              <a:gd name="adj1" fmla="val 9579032"/>
            </a:avLst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9BAF8848-4215-D443-99E6-37966A5D566F}"/>
              </a:ext>
            </a:extLst>
          </p:cNvPr>
          <p:cNvCxnSpPr>
            <a:stCxn id="20" idx="2"/>
            <a:endCxn id="25" idx="2"/>
          </p:cNvCxnSpPr>
          <p:nvPr/>
        </p:nvCxnSpPr>
        <p:spPr>
          <a:xfrm rot="16200000" flipH="1">
            <a:off x="5195532" y="3255343"/>
            <a:ext cx="5742" cy="4509429"/>
          </a:xfrm>
          <a:prstGeom prst="bentConnector3">
            <a:avLst>
              <a:gd name="adj1" fmla="val 8820707"/>
            </a:avLst>
          </a:prstGeom>
          <a:ln w="28575" cmpd="sng">
            <a:solidFill>
              <a:srgbClr val="0070C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7413DA75-0D58-E74F-8C9C-8586B6A28F49}"/>
              </a:ext>
            </a:extLst>
          </p:cNvPr>
          <p:cNvSpPr txBox="1"/>
          <p:nvPr/>
        </p:nvSpPr>
        <p:spPr>
          <a:xfrm>
            <a:off x="4241968" y="5604795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i="1" dirty="0">
                <a:solidFill>
                  <a:srgbClr val="0070C0"/>
                </a:solidFill>
              </a:rPr>
              <a:t>remote page-out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4653074-1264-1D43-9D2C-4414BA9580BC}"/>
              </a:ext>
            </a:extLst>
          </p:cNvPr>
          <p:cNvSpPr/>
          <p:nvPr/>
        </p:nvSpPr>
        <p:spPr>
          <a:xfrm>
            <a:off x="9422427" y="522843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BDB86DE-80CD-994A-9654-45B914DC442F}"/>
              </a:ext>
            </a:extLst>
          </p:cNvPr>
          <p:cNvSpPr/>
          <p:nvPr/>
        </p:nvSpPr>
        <p:spPr>
          <a:xfrm>
            <a:off x="9422426" y="578939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FC92C11-6765-A045-BC2C-19A9A8E4AA71}"/>
              </a:ext>
            </a:extLst>
          </p:cNvPr>
          <p:cNvSpPr txBox="1"/>
          <p:nvPr/>
        </p:nvSpPr>
        <p:spPr>
          <a:xfrm>
            <a:off x="9786287" y="5208653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used memory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A390A9A-60B0-7A4E-833D-57D6B791CEF3}"/>
              </a:ext>
            </a:extLst>
          </p:cNvPr>
          <p:cNvSpPr txBox="1"/>
          <p:nvPr/>
        </p:nvSpPr>
        <p:spPr>
          <a:xfrm>
            <a:off x="9786287" y="579147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unused memory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4BF44EA-8473-AB41-B7BE-E502F3E72F93}"/>
              </a:ext>
            </a:extLst>
          </p:cNvPr>
          <p:cNvSpPr txBox="1"/>
          <p:nvPr/>
        </p:nvSpPr>
        <p:spPr>
          <a:xfrm>
            <a:off x="7888566" y="4461430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VM's memory</a:t>
            </a:r>
          </a:p>
        </p:txBody>
      </p:sp>
    </p:spTree>
    <p:extLst>
      <p:ext uri="{BB962C8B-B14F-4D97-AF65-F5344CB8AC3E}">
        <p14:creationId xmlns:p14="http://schemas.microsoft.com/office/powerpoint/2010/main" val="346021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259"/>
    </mc:Choice>
    <mc:Fallback xmlns="">
      <p:transition spd="slow" advTm="4925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F813B-FB3A-0648-9814-A216B664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Previous Approaches for One-to-one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8064A-1E20-FD44-999A-9B04C76B4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Avoid transferring data of unused memory in a VM</a:t>
            </a:r>
          </a:p>
          <a:p>
            <a:pPr lvl="1"/>
            <a:r>
              <a:rPr lang="en-JP" dirty="0"/>
              <a:t>Scan the entire memory to identify zero-filled memory </a:t>
            </a:r>
            <a:r>
              <a:rPr lang="en-JP" sz="2200" dirty="0"/>
              <a:t>[QEMU]</a:t>
            </a:r>
          </a:p>
          <a:p>
            <a:pPr lvl="2"/>
            <a:r>
              <a:rPr lang="en-JP" dirty="0"/>
              <a:t>This overhead is too large for VM migration using fast networks</a:t>
            </a:r>
          </a:p>
          <a:p>
            <a:pPr lvl="1"/>
            <a:r>
              <a:rPr lang="en-JP" dirty="0"/>
              <a:t>Detect modified memory since a VM boots </a:t>
            </a:r>
            <a:r>
              <a:rPr lang="en-JP" sz="2200" dirty="0"/>
              <a:t>[Li+, KVM Forum'15]</a:t>
            </a:r>
          </a:p>
          <a:p>
            <a:pPr lvl="2"/>
            <a:r>
              <a:rPr lang="en-JP" dirty="0"/>
              <a:t>Always suffer from the overhead before VM migration</a:t>
            </a:r>
          </a:p>
          <a:p>
            <a:pPr lvl="1"/>
            <a:r>
              <a:rPr lang="en-JP" dirty="0"/>
              <a:t>Identify unused memory at the guest-OS level </a:t>
            </a:r>
            <a:r>
              <a:rPr lang="en-JP" sz="2200" dirty="0"/>
              <a:t>[Ma+, CLUSTER'12] ...</a:t>
            </a:r>
          </a:p>
          <a:p>
            <a:pPr lvl="2"/>
            <a:r>
              <a:rPr lang="en-JP" dirty="0"/>
              <a:t>Need to modify the guest OS in a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9C7F52-661F-A142-A734-1BF2EB7EC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pic>
        <p:nvPicPr>
          <p:cNvPr id="6" name="図 22">
            <a:extLst>
              <a:ext uri="{FF2B5EF4-FFF2-40B4-BE49-F238E27FC236}">
                <a16:creationId xmlns:a16="http://schemas.microsoft.com/office/drawing/2014/main" id="{38511AA4-8F9E-734B-AA82-6C1CB24E7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124" y="522378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5B5BD69-AD16-7648-8D45-698CF3AA9D00}"/>
              </a:ext>
            </a:extLst>
          </p:cNvPr>
          <p:cNvSpPr/>
          <p:nvPr/>
        </p:nvSpPr>
        <p:spPr>
          <a:xfrm>
            <a:off x="2301135" y="5020304"/>
            <a:ext cx="1729494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733DE6-A000-1846-8ADA-B15A21AF675B}"/>
              </a:ext>
            </a:extLst>
          </p:cNvPr>
          <p:cNvSpPr txBox="1"/>
          <p:nvPr/>
        </p:nvSpPr>
        <p:spPr>
          <a:xfrm>
            <a:off x="2905530" y="465097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83638CBD-DE62-8145-823A-7A1068E1C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444" y="5223784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53C3F3A-9A31-2147-8C63-7283FD9ACB08}"/>
              </a:ext>
            </a:extLst>
          </p:cNvPr>
          <p:cNvSpPr txBox="1"/>
          <p:nvPr/>
        </p:nvSpPr>
        <p:spPr>
          <a:xfrm>
            <a:off x="2356596" y="617821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source</a:t>
            </a:r>
            <a:r>
              <a:rPr kumimoji="1" lang="en-US" altLang="ja-JP" dirty="0"/>
              <a:t> host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57FA57-DA48-634A-A20B-D28AD386FD01}"/>
              </a:ext>
            </a:extLst>
          </p:cNvPr>
          <p:cNvSpPr txBox="1"/>
          <p:nvPr/>
        </p:nvSpPr>
        <p:spPr>
          <a:xfrm>
            <a:off x="6617723" y="617821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destination host</a:t>
            </a:r>
            <a:endParaRPr kumimoji="1" lang="ja-JP" alt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392F24-83F7-C646-B510-369E9D1A09E6}"/>
              </a:ext>
            </a:extLst>
          </p:cNvPr>
          <p:cNvSpPr/>
          <p:nvPr/>
        </p:nvSpPr>
        <p:spPr>
          <a:xfrm>
            <a:off x="2540334" y="5292151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C02B57-737E-374E-A36E-67C47E6CFAE2}"/>
              </a:ext>
            </a:extLst>
          </p:cNvPr>
          <p:cNvSpPr/>
          <p:nvPr/>
        </p:nvSpPr>
        <p:spPr>
          <a:xfrm>
            <a:off x="2852590" y="5292151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FAC5D38-4CCB-4840-92D0-CBCEC76F4B0C}"/>
              </a:ext>
            </a:extLst>
          </p:cNvPr>
          <p:cNvSpPr/>
          <p:nvPr/>
        </p:nvSpPr>
        <p:spPr>
          <a:xfrm>
            <a:off x="3164846" y="5292151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545E0D-AF7E-1241-B210-E1B681BCED36}"/>
              </a:ext>
            </a:extLst>
          </p:cNvPr>
          <p:cNvSpPr/>
          <p:nvPr/>
        </p:nvSpPr>
        <p:spPr>
          <a:xfrm>
            <a:off x="3477102" y="5292151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200A5B-449A-A24A-90AB-2810C7524211}"/>
              </a:ext>
            </a:extLst>
          </p:cNvPr>
          <p:cNvSpPr/>
          <p:nvPr/>
        </p:nvSpPr>
        <p:spPr>
          <a:xfrm>
            <a:off x="6849929" y="5020304"/>
            <a:ext cx="1729494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6C619EC6-EBC1-B94F-8006-28B1B0BD9928}"/>
              </a:ext>
            </a:extLst>
          </p:cNvPr>
          <p:cNvSpPr/>
          <p:nvPr/>
        </p:nvSpPr>
        <p:spPr>
          <a:xfrm>
            <a:off x="4041658" y="5353248"/>
            <a:ext cx="2808271" cy="26701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534B3A8-A59B-EC4D-9B6E-DE860A4C8F72}"/>
              </a:ext>
            </a:extLst>
          </p:cNvPr>
          <p:cNvSpPr/>
          <p:nvPr/>
        </p:nvSpPr>
        <p:spPr>
          <a:xfrm>
            <a:off x="4829125" y="4899307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DE28289-CD04-304C-8C29-840D592DD27A}"/>
              </a:ext>
            </a:extLst>
          </p:cNvPr>
          <p:cNvSpPr/>
          <p:nvPr/>
        </p:nvSpPr>
        <p:spPr>
          <a:xfrm>
            <a:off x="5354681" y="4899307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44F2246-9E3D-9945-9569-CC30204F8C0F}"/>
              </a:ext>
            </a:extLst>
          </p:cNvPr>
          <p:cNvSpPr txBox="1"/>
          <p:nvPr/>
        </p:nvSpPr>
        <p:spPr>
          <a:xfrm>
            <a:off x="4760165" y="556506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CBA2788-282D-DA4C-9F3F-30D06319FEEB}"/>
              </a:ext>
            </a:extLst>
          </p:cNvPr>
          <p:cNvSpPr txBox="1"/>
          <p:nvPr/>
        </p:nvSpPr>
        <p:spPr>
          <a:xfrm>
            <a:off x="7449218" y="4650972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716A1B3-71AC-BB4B-9AD6-B7FA6E383133}"/>
              </a:ext>
            </a:extLst>
          </p:cNvPr>
          <p:cNvSpPr/>
          <p:nvPr/>
        </p:nvSpPr>
        <p:spPr>
          <a:xfrm>
            <a:off x="7095596" y="5292151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66CD0C7-EC0D-F04C-A049-ED61D60DD101}"/>
              </a:ext>
            </a:extLst>
          </p:cNvPr>
          <p:cNvSpPr/>
          <p:nvPr/>
        </p:nvSpPr>
        <p:spPr>
          <a:xfrm>
            <a:off x="7407852" y="5292151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75C79D3-6D2D-5042-9D5F-6C8A7EEE3C37}"/>
              </a:ext>
            </a:extLst>
          </p:cNvPr>
          <p:cNvSpPr/>
          <p:nvPr/>
        </p:nvSpPr>
        <p:spPr>
          <a:xfrm>
            <a:off x="7720108" y="5292151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F699A34-9B61-9A4A-A169-B0BE43354964}"/>
              </a:ext>
            </a:extLst>
          </p:cNvPr>
          <p:cNvSpPr/>
          <p:nvPr/>
        </p:nvSpPr>
        <p:spPr>
          <a:xfrm>
            <a:off x="8032364" y="5292151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425513E-2E42-2745-B4E1-5F03DD9A7F08}"/>
              </a:ext>
            </a:extLst>
          </p:cNvPr>
          <p:cNvSpPr/>
          <p:nvPr/>
        </p:nvSpPr>
        <p:spPr>
          <a:xfrm>
            <a:off x="9422426" y="578939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D8050F4-8399-F649-9C0B-240A910DB4F4}"/>
              </a:ext>
            </a:extLst>
          </p:cNvPr>
          <p:cNvSpPr txBox="1"/>
          <p:nvPr/>
        </p:nvSpPr>
        <p:spPr>
          <a:xfrm>
            <a:off x="9786287" y="5791476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unused memory</a:t>
            </a:r>
          </a:p>
        </p:txBody>
      </p:sp>
    </p:spTree>
    <p:extLst>
      <p:ext uri="{BB962C8B-B14F-4D97-AF65-F5344CB8AC3E}">
        <p14:creationId xmlns:p14="http://schemas.microsoft.com/office/powerpoint/2010/main" val="278491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612"/>
    </mc:Choice>
    <mc:Fallback xmlns="">
      <p:transition spd="slow" advTm="5661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35BB7-4FE8-D545-90D8-E32E058A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FCtrans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85CDC-53FC-2247-9718-C09B7D1D8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Optimize network transfers in split migration and remote paging</a:t>
            </a:r>
          </a:p>
          <a:p>
            <a:pPr lvl="1"/>
            <a:r>
              <a:rPr lang="en-JP" dirty="0"/>
              <a:t>Avoid transferring unused memory to achieve efficient split migration</a:t>
            </a:r>
          </a:p>
          <a:p>
            <a:pPr lvl="1"/>
            <a:r>
              <a:rPr lang="en-JP" dirty="0"/>
              <a:t>Transparently and efficiently track the memory usage of a VM</a:t>
            </a:r>
          </a:p>
          <a:p>
            <a:pPr lvl="2"/>
            <a:r>
              <a:rPr lang="en-JP" dirty="0"/>
              <a:t>Without modifying the guest OS in the VM</a:t>
            </a:r>
          </a:p>
          <a:p>
            <a:pPr lvl="1"/>
            <a:r>
              <a:rPr lang="en-JP" dirty="0"/>
              <a:t>Transfer used memory to the main host as much as possible</a:t>
            </a:r>
          </a:p>
          <a:p>
            <a:pPr lvl="2"/>
            <a:r>
              <a:rPr lang="en-JP" dirty="0"/>
              <a:t>Suppress remote paging after split migration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559602-1261-7040-AE0E-D8495DD57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7" name="図 22">
            <a:extLst>
              <a:ext uri="{FF2B5EF4-FFF2-40B4-BE49-F238E27FC236}">
                <a16:creationId xmlns:a16="http://schemas.microsoft.com/office/drawing/2014/main" id="{90FC06E6-4649-F242-87CF-600499DDEB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341" y="533914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ADCB63F-0933-154C-AD7A-D0133F62E9EE}"/>
              </a:ext>
            </a:extLst>
          </p:cNvPr>
          <p:cNvSpPr/>
          <p:nvPr/>
        </p:nvSpPr>
        <p:spPr>
          <a:xfrm>
            <a:off x="6402352" y="5135661"/>
            <a:ext cx="1729494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30073D-8BB2-1941-BACE-BFA756FB4306}"/>
              </a:ext>
            </a:extLst>
          </p:cNvPr>
          <p:cNvSpPr txBox="1"/>
          <p:nvPr/>
        </p:nvSpPr>
        <p:spPr>
          <a:xfrm>
            <a:off x="7000605" y="474808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pic>
        <p:nvPicPr>
          <p:cNvPr id="10" name="図 22">
            <a:extLst>
              <a:ext uri="{FF2B5EF4-FFF2-40B4-BE49-F238E27FC236}">
                <a16:creationId xmlns:a16="http://schemas.microsoft.com/office/drawing/2014/main" id="{DBFA2108-6768-9B49-AE2E-8218BB83AD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656" y="533914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0D8077B-8408-0B4A-8BEB-E78529B5FE08}"/>
              </a:ext>
            </a:extLst>
          </p:cNvPr>
          <p:cNvSpPr txBox="1"/>
          <p:nvPr/>
        </p:nvSpPr>
        <p:spPr>
          <a:xfrm>
            <a:off x="6446061" y="622825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main host</a:t>
            </a:r>
            <a:endParaRPr kumimoji="1" lang="ja-JP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C3CB2D-CDA9-8B4F-AF2F-C4E35E792316}"/>
              </a:ext>
            </a:extLst>
          </p:cNvPr>
          <p:cNvSpPr txBox="1"/>
          <p:nvPr/>
        </p:nvSpPr>
        <p:spPr>
          <a:xfrm>
            <a:off x="9070157" y="6228255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sub-host</a:t>
            </a:r>
            <a:endParaRPr kumimoji="1" lang="ja-JP" alt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3456F311-CCA1-3848-91C4-E5E231BE153B}"/>
              </a:ext>
            </a:extLst>
          </p:cNvPr>
          <p:cNvSpPr/>
          <p:nvPr/>
        </p:nvSpPr>
        <p:spPr>
          <a:xfrm>
            <a:off x="8992929" y="5135659"/>
            <a:ext cx="1729494" cy="932903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1F183C-D446-6347-B175-4EFE0FC16083}"/>
              </a:ext>
            </a:extLst>
          </p:cNvPr>
          <p:cNvSpPr/>
          <p:nvPr/>
        </p:nvSpPr>
        <p:spPr>
          <a:xfrm>
            <a:off x="6641551" y="540750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BDD396-779A-BA40-B943-F314734243D2}"/>
              </a:ext>
            </a:extLst>
          </p:cNvPr>
          <p:cNvSpPr/>
          <p:nvPr/>
        </p:nvSpPr>
        <p:spPr>
          <a:xfrm>
            <a:off x="6953807" y="5407508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3FFCB0-700E-4F48-9E7D-8CAE666DDF4D}"/>
              </a:ext>
            </a:extLst>
          </p:cNvPr>
          <p:cNvSpPr/>
          <p:nvPr/>
        </p:nvSpPr>
        <p:spPr>
          <a:xfrm>
            <a:off x="7266063" y="5407508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7F63199-332D-2B49-93C1-45EDE7D724A6}"/>
              </a:ext>
            </a:extLst>
          </p:cNvPr>
          <p:cNvSpPr/>
          <p:nvPr/>
        </p:nvSpPr>
        <p:spPr>
          <a:xfrm>
            <a:off x="7578319" y="540750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EFDAEA-4D20-8544-96C8-5538C53089EF}"/>
              </a:ext>
            </a:extLst>
          </p:cNvPr>
          <p:cNvSpPr/>
          <p:nvPr/>
        </p:nvSpPr>
        <p:spPr>
          <a:xfrm>
            <a:off x="9245975" y="5413250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96B520-6E09-894E-B92D-8083F46596D6}"/>
              </a:ext>
            </a:extLst>
          </p:cNvPr>
          <p:cNvSpPr/>
          <p:nvPr/>
        </p:nvSpPr>
        <p:spPr>
          <a:xfrm>
            <a:off x="9558231" y="5413250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3306109-9DA3-E64A-B3AB-B29F40F43C43}"/>
              </a:ext>
            </a:extLst>
          </p:cNvPr>
          <p:cNvSpPr/>
          <p:nvPr/>
        </p:nvSpPr>
        <p:spPr>
          <a:xfrm>
            <a:off x="9870487" y="5413250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6E8FBC-A0D9-AD4A-A41C-92A13BADB95D}"/>
              </a:ext>
            </a:extLst>
          </p:cNvPr>
          <p:cNvSpPr/>
          <p:nvPr/>
        </p:nvSpPr>
        <p:spPr>
          <a:xfrm>
            <a:off x="10182743" y="5413250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pic>
        <p:nvPicPr>
          <p:cNvPr id="26" name="図 22">
            <a:extLst>
              <a:ext uri="{FF2B5EF4-FFF2-40B4-BE49-F238E27FC236}">
                <a16:creationId xmlns:a16="http://schemas.microsoft.com/office/drawing/2014/main" id="{E565BFCB-F220-4547-90C2-8F2D69354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45" y="5323772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C89FBA88-E530-1048-9939-A616710E1A63}"/>
              </a:ext>
            </a:extLst>
          </p:cNvPr>
          <p:cNvSpPr/>
          <p:nvPr/>
        </p:nvSpPr>
        <p:spPr>
          <a:xfrm>
            <a:off x="1785256" y="5120292"/>
            <a:ext cx="1729494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068F9-0C92-2A4E-AFFC-7C472D033204}"/>
              </a:ext>
            </a:extLst>
          </p:cNvPr>
          <p:cNvSpPr txBox="1"/>
          <p:nvPr/>
        </p:nvSpPr>
        <p:spPr>
          <a:xfrm>
            <a:off x="2389651" y="475096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875C07F-FD07-A048-8B9A-FD98EA74727A}"/>
              </a:ext>
            </a:extLst>
          </p:cNvPr>
          <p:cNvSpPr txBox="1"/>
          <p:nvPr/>
        </p:nvSpPr>
        <p:spPr>
          <a:xfrm>
            <a:off x="1785256" y="6228255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source</a:t>
            </a:r>
            <a:r>
              <a:rPr kumimoji="1" lang="en-US" altLang="ja-JP" dirty="0"/>
              <a:t> host</a:t>
            </a:r>
            <a:endParaRPr kumimoji="1" lang="ja-JP" alt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116E1C8-16FF-334F-9FC6-C647F5B3ECDD}"/>
              </a:ext>
            </a:extLst>
          </p:cNvPr>
          <p:cNvSpPr/>
          <p:nvPr/>
        </p:nvSpPr>
        <p:spPr>
          <a:xfrm>
            <a:off x="2024455" y="5392139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35A13C-7B61-2940-A305-72878C6E2212}"/>
              </a:ext>
            </a:extLst>
          </p:cNvPr>
          <p:cNvSpPr/>
          <p:nvPr/>
        </p:nvSpPr>
        <p:spPr>
          <a:xfrm>
            <a:off x="2336711" y="5392139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C3A02CD-80B1-7149-9E17-E41484F9EF93}"/>
              </a:ext>
            </a:extLst>
          </p:cNvPr>
          <p:cNvSpPr/>
          <p:nvPr/>
        </p:nvSpPr>
        <p:spPr>
          <a:xfrm>
            <a:off x="2648967" y="5392139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8C3F101-79B9-2F43-B162-8192CE638295}"/>
              </a:ext>
            </a:extLst>
          </p:cNvPr>
          <p:cNvSpPr/>
          <p:nvPr/>
        </p:nvSpPr>
        <p:spPr>
          <a:xfrm>
            <a:off x="2961223" y="5392139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7548DC-2141-924D-8910-B900895B243C}"/>
              </a:ext>
            </a:extLst>
          </p:cNvPr>
          <p:cNvSpPr txBox="1"/>
          <p:nvPr/>
        </p:nvSpPr>
        <p:spPr>
          <a:xfrm>
            <a:off x="9052116" y="4748089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VM's memory</a:t>
            </a:r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2F73AA20-A1A7-4D4D-B25D-3E723372CFDA}"/>
              </a:ext>
            </a:extLst>
          </p:cNvPr>
          <p:cNvSpPr/>
          <p:nvPr/>
        </p:nvSpPr>
        <p:spPr>
          <a:xfrm>
            <a:off x="3524701" y="5461697"/>
            <a:ext cx="2867700" cy="26701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Curved Up Arrow 35">
            <a:extLst>
              <a:ext uri="{FF2B5EF4-FFF2-40B4-BE49-F238E27FC236}">
                <a16:creationId xmlns:a16="http://schemas.microsoft.com/office/drawing/2014/main" id="{AC669A71-F6BC-5444-9D52-11A136BF44B1}"/>
              </a:ext>
            </a:extLst>
          </p:cNvPr>
          <p:cNvSpPr/>
          <p:nvPr/>
        </p:nvSpPr>
        <p:spPr>
          <a:xfrm flipV="1">
            <a:off x="3363679" y="4644982"/>
            <a:ext cx="5780315" cy="481297"/>
          </a:xfrm>
          <a:prstGeom prst="curvedUp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E146DB-516A-F14F-A65E-2744B1C3F838}"/>
              </a:ext>
            </a:extLst>
          </p:cNvPr>
          <p:cNvSpPr txBox="1"/>
          <p:nvPr/>
        </p:nvSpPr>
        <p:spPr>
          <a:xfrm>
            <a:off x="3743063" y="4994789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migrate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94CC627-ECFF-7F41-9130-EB9C94D7A940}"/>
              </a:ext>
            </a:extLst>
          </p:cNvPr>
          <p:cNvSpPr/>
          <p:nvPr/>
        </p:nvSpPr>
        <p:spPr>
          <a:xfrm>
            <a:off x="4397739" y="5796717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7FE98D6-1F4C-AC49-9A22-4F8CE479E08E}"/>
              </a:ext>
            </a:extLst>
          </p:cNvPr>
          <p:cNvSpPr/>
          <p:nvPr/>
        </p:nvSpPr>
        <p:spPr>
          <a:xfrm>
            <a:off x="4936583" y="5796717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2929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715"/>
    </mc:Choice>
    <mc:Fallback xmlns="">
      <p:transition spd="slow" advTm="3771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C80B6-9126-A44E-BB92-41A3E49BF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Optimizing Remote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3702-6F57-754E-AA81-E11013DE9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Eliminate unnecessary transfers for unused memory</a:t>
            </a:r>
          </a:p>
          <a:p>
            <a:pPr lvl="1"/>
            <a:r>
              <a:rPr lang="en-JP" dirty="0"/>
              <a:t>Perform local page-ins, instead of remote page-ins, when a VM needs unused memory at sub-hosts</a:t>
            </a:r>
          </a:p>
          <a:p>
            <a:pPr lvl="2"/>
            <a:r>
              <a:rPr lang="en-JP" dirty="0"/>
              <a:t>Immediately allocate the memory reserved in the main host to the VM</a:t>
            </a:r>
          </a:p>
          <a:p>
            <a:pPr lvl="1"/>
            <a:r>
              <a:rPr lang="en-JP" dirty="0"/>
              <a:t>Perform no remote page-outs</a:t>
            </a:r>
          </a:p>
          <a:p>
            <a:pPr lvl="2"/>
            <a:r>
              <a:rPr lang="en-JP" dirty="0"/>
              <a:t>As long as the memory reserved for the VM is left in the main host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90C960-EF43-D043-8C4D-F1C61861A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6" name="図 22">
            <a:extLst>
              <a:ext uri="{FF2B5EF4-FFF2-40B4-BE49-F238E27FC236}">
                <a16:creationId xmlns:a16="http://schemas.microsoft.com/office/drawing/2014/main" id="{58AA41AC-38AF-C64D-AC6F-5C3370112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863" y="495814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FF9F302-EE1E-464E-8589-0ADCF8C0614A}"/>
              </a:ext>
            </a:extLst>
          </p:cNvPr>
          <p:cNvSpPr/>
          <p:nvPr/>
        </p:nvSpPr>
        <p:spPr>
          <a:xfrm>
            <a:off x="2733874" y="4754661"/>
            <a:ext cx="1729494" cy="9329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3F78B3-C795-CF44-95EF-2C89668A96A1}"/>
              </a:ext>
            </a:extLst>
          </p:cNvPr>
          <p:cNvSpPr txBox="1"/>
          <p:nvPr/>
        </p:nvSpPr>
        <p:spPr>
          <a:xfrm>
            <a:off x="2961845" y="4369960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pic>
        <p:nvPicPr>
          <p:cNvPr id="9" name="図 22">
            <a:extLst>
              <a:ext uri="{FF2B5EF4-FFF2-40B4-BE49-F238E27FC236}">
                <a16:creationId xmlns:a16="http://schemas.microsoft.com/office/drawing/2014/main" id="{0449972B-977D-114B-9C44-AAA68DF11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183" y="4958141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1D6650-A607-6A48-97C2-F6CE1C6F95C4}"/>
              </a:ext>
            </a:extLst>
          </p:cNvPr>
          <p:cNvSpPr txBox="1"/>
          <p:nvPr/>
        </p:nvSpPr>
        <p:spPr>
          <a:xfrm>
            <a:off x="2690496" y="5999656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main host</a:t>
            </a:r>
            <a:endParaRPr kumimoji="1" lang="ja-JP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2D3E0E-C51E-8C45-99AF-81AA3AB3298A}"/>
              </a:ext>
            </a:extLst>
          </p:cNvPr>
          <p:cNvSpPr txBox="1"/>
          <p:nvPr/>
        </p:nvSpPr>
        <p:spPr>
          <a:xfrm>
            <a:off x="7295796" y="5999655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sub-host</a:t>
            </a:r>
            <a:endParaRPr kumimoji="1" lang="ja-JP" alt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0CFC2AE-7400-E246-9DBE-F3BB96C5F875}"/>
              </a:ext>
            </a:extLst>
          </p:cNvPr>
          <p:cNvSpPr/>
          <p:nvPr/>
        </p:nvSpPr>
        <p:spPr>
          <a:xfrm>
            <a:off x="7229456" y="4754659"/>
            <a:ext cx="1729494" cy="932903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DE21C8C-EE22-1C43-AF63-DC7F5BA2E540}"/>
              </a:ext>
            </a:extLst>
          </p:cNvPr>
          <p:cNvSpPr txBox="1"/>
          <p:nvPr/>
        </p:nvSpPr>
        <p:spPr>
          <a:xfrm>
            <a:off x="4930153" y="4497153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i="1" dirty="0">
                <a:solidFill>
                  <a:srgbClr val="FF0000"/>
                </a:solidFill>
              </a:rPr>
              <a:t>no remote page-in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801474-4C3B-4A43-BF4A-FB88BCE30E8B}"/>
              </a:ext>
            </a:extLst>
          </p:cNvPr>
          <p:cNvSpPr/>
          <p:nvPr/>
        </p:nvSpPr>
        <p:spPr>
          <a:xfrm>
            <a:off x="2973073" y="5026508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567E8B-C71F-F842-BC72-9FB3044BC94B}"/>
              </a:ext>
            </a:extLst>
          </p:cNvPr>
          <p:cNvSpPr/>
          <p:nvPr/>
        </p:nvSpPr>
        <p:spPr>
          <a:xfrm>
            <a:off x="3285329" y="502650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F41B56-CADB-D140-B3CA-D286B7BD5571}"/>
              </a:ext>
            </a:extLst>
          </p:cNvPr>
          <p:cNvSpPr/>
          <p:nvPr/>
        </p:nvSpPr>
        <p:spPr>
          <a:xfrm>
            <a:off x="3909841" y="5026508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83D4C06-6B45-B748-8932-13795ED50337}"/>
              </a:ext>
            </a:extLst>
          </p:cNvPr>
          <p:cNvSpPr/>
          <p:nvPr/>
        </p:nvSpPr>
        <p:spPr>
          <a:xfrm>
            <a:off x="7482502" y="5032250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6F61015-208F-964D-91A6-D8DC7678C3EB}"/>
              </a:ext>
            </a:extLst>
          </p:cNvPr>
          <p:cNvSpPr/>
          <p:nvPr/>
        </p:nvSpPr>
        <p:spPr>
          <a:xfrm>
            <a:off x="7794758" y="5032250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7E2E89E-2ECC-184D-A5C9-BC95E961ABE3}"/>
              </a:ext>
            </a:extLst>
          </p:cNvPr>
          <p:cNvSpPr/>
          <p:nvPr/>
        </p:nvSpPr>
        <p:spPr>
          <a:xfrm>
            <a:off x="8107014" y="5032250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8F5288-E997-9F48-8540-3A46ABF70774}"/>
              </a:ext>
            </a:extLst>
          </p:cNvPr>
          <p:cNvSpPr/>
          <p:nvPr/>
        </p:nvSpPr>
        <p:spPr>
          <a:xfrm>
            <a:off x="8419270" y="5032250"/>
            <a:ext cx="312813" cy="38920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6A33AEA8-CA49-A746-94E2-3891A8B2B249}"/>
              </a:ext>
            </a:extLst>
          </p:cNvPr>
          <p:cNvCxnSpPr>
            <a:stCxn id="15" idx="2"/>
            <a:endCxn id="19" idx="2"/>
          </p:cNvCxnSpPr>
          <p:nvPr/>
        </p:nvCxnSpPr>
        <p:spPr>
          <a:xfrm rot="16200000" flipH="1">
            <a:off x="5693579" y="3163873"/>
            <a:ext cx="5742" cy="4509429"/>
          </a:xfrm>
          <a:prstGeom prst="bentConnector3">
            <a:avLst>
              <a:gd name="adj1" fmla="val 8820707"/>
            </a:avLst>
          </a:prstGeom>
          <a:ln w="28575" cmpd="sng">
            <a:solidFill>
              <a:srgbClr val="0070C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D3800A6-A299-D043-BE71-1D54C762B925}"/>
              </a:ext>
            </a:extLst>
          </p:cNvPr>
          <p:cNvSpPr txBox="1"/>
          <p:nvPr/>
        </p:nvSpPr>
        <p:spPr>
          <a:xfrm>
            <a:off x="4579715" y="5513325"/>
            <a:ext cx="219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i="1" dirty="0">
                <a:solidFill>
                  <a:srgbClr val="0070C0"/>
                </a:solidFill>
              </a:rPr>
              <a:t>no remote page-out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F3FF93-7A98-4849-B250-240E5F291006}"/>
              </a:ext>
            </a:extLst>
          </p:cNvPr>
          <p:cNvSpPr/>
          <p:nvPr/>
        </p:nvSpPr>
        <p:spPr>
          <a:xfrm>
            <a:off x="9585712" y="5941800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B35CBDE-0189-9548-9EBB-2A924D3081A8}"/>
              </a:ext>
            </a:extLst>
          </p:cNvPr>
          <p:cNvSpPr txBox="1"/>
          <p:nvPr/>
        </p:nvSpPr>
        <p:spPr>
          <a:xfrm>
            <a:off x="9949573" y="594387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unused memory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48B3A24-0123-B948-AAFE-802C376C3D10}"/>
              </a:ext>
            </a:extLst>
          </p:cNvPr>
          <p:cNvSpPr txBox="1"/>
          <p:nvPr/>
        </p:nvSpPr>
        <p:spPr>
          <a:xfrm>
            <a:off x="8383496" y="4369960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VM's memory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8FE5B5D2-E283-264F-BA79-B09984E67F73}"/>
              </a:ext>
            </a:extLst>
          </p:cNvPr>
          <p:cNvSpPr/>
          <p:nvPr/>
        </p:nvSpPr>
        <p:spPr>
          <a:xfrm>
            <a:off x="1363432" y="4745294"/>
            <a:ext cx="1102965" cy="932903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7E4651-15AE-6F42-8DB4-86426B063D1D}"/>
              </a:ext>
            </a:extLst>
          </p:cNvPr>
          <p:cNvSpPr txBox="1"/>
          <p:nvPr/>
        </p:nvSpPr>
        <p:spPr>
          <a:xfrm>
            <a:off x="1142037" y="5696925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reserved</a:t>
            </a:r>
          </a:p>
          <a:p>
            <a:pPr algn="ctr"/>
            <a:r>
              <a:rPr lang="en-JP" dirty="0"/>
              <a:t>memory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7322EA2-D0E3-FF4D-9C20-CC0EE86A2573}"/>
              </a:ext>
            </a:extLst>
          </p:cNvPr>
          <p:cNvSpPr/>
          <p:nvPr/>
        </p:nvSpPr>
        <p:spPr>
          <a:xfrm>
            <a:off x="1596451" y="5026505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32D517C-B026-F641-81F9-8A74C1E31E65}"/>
              </a:ext>
            </a:extLst>
          </p:cNvPr>
          <p:cNvSpPr/>
          <p:nvPr/>
        </p:nvSpPr>
        <p:spPr>
          <a:xfrm>
            <a:off x="1911572" y="5026505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55F5B55-5089-7440-A83D-9BA4CEB80869}"/>
              </a:ext>
            </a:extLst>
          </p:cNvPr>
          <p:cNvSpPr/>
          <p:nvPr/>
        </p:nvSpPr>
        <p:spPr>
          <a:xfrm>
            <a:off x="3747638" y="5026505"/>
            <a:ext cx="153650" cy="389209"/>
          </a:xfrm>
          <a:prstGeom prst="rect">
            <a:avLst/>
          </a:prstGeom>
          <a:solidFill>
            <a:schemeClr val="bg1"/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E28B786-6692-A248-96A2-402C3345A399}"/>
              </a:ext>
            </a:extLst>
          </p:cNvPr>
          <p:cNvSpPr/>
          <p:nvPr/>
        </p:nvSpPr>
        <p:spPr>
          <a:xfrm>
            <a:off x="3600341" y="5026505"/>
            <a:ext cx="153650" cy="389209"/>
          </a:xfrm>
          <a:prstGeom prst="rect">
            <a:avLst/>
          </a:prstGeom>
          <a:solidFill>
            <a:schemeClr val="bg1"/>
          </a:solidFill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6380DA-F886-F143-BD85-F89E676219B2}"/>
              </a:ext>
            </a:extLst>
          </p:cNvPr>
          <p:cNvSpPr/>
          <p:nvPr/>
        </p:nvSpPr>
        <p:spPr>
          <a:xfrm>
            <a:off x="3602365" y="5026504"/>
            <a:ext cx="312813" cy="3892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62" name="Elbow Connector 61">
            <a:extLst>
              <a:ext uri="{FF2B5EF4-FFF2-40B4-BE49-F238E27FC236}">
                <a16:creationId xmlns:a16="http://schemas.microsoft.com/office/drawing/2014/main" id="{D8575830-333C-CB4C-992C-4794857BA421}"/>
              </a:ext>
            </a:extLst>
          </p:cNvPr>
          <p:cNvCxnSpPr>
            <a:stCxn id="20" idx="0"/>
            <a:endCxn id="34" idx="0"/>
          </p:cNvCxnSpPr>
          <p:nvPr/>
        </p:nvCxnSpPr>
        <p:spPr>
          <a:xfrm rot="16200000" flipV="1">
            <a:off x="6041070" y="2809899"/>
            <a:ext cx="5745" cy="4438958"/>
          </a:xfrm>
          <a:prstGeom prst="bentConnector3">
            <a:avLst>
              <a:gd name="adj1" fmla="val 9195109"/>
            </a:avLst>
          </a:prstGeom>
          <a:ln w="28575" cmpd="sng">
            <a:solidFill>
              <a:srgbClr val="FF000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A2254DBD-9D38-EE49-956C-D88C8FC11C5F}"/>
              </a:ext>
            </a:extLst>
          </p:cNvPr>
          <p:cNvCxnSpPr>
            <a:cxnSpLocks/>
            <a:stCxn id="30" idx="0"/>
            <a:endCxn id="35" idx="0"/>
          </p:cNvCxnSpPr>
          <p:nvPr/>
        </p:nvCxnSpPr>
        <p:spPr>
          <a:xfrm rot="5400000" flipH="1" flipV="1">
            <a:off x="2715012" y="4064351"/>
            <a:ext cx="12700" cy="1924308"/>
          </a:xfrm>
          <a:prstGeom prst="bentConnector3">
            <a:avLst>
              <a:gd name="adj1" fmla="val 1285709"/>
            </a:avLst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88BDBE10-8AB8-BD43-85F7-1DD99E459A32}"/>
              </a:ext>
            </a:extLst>
          </p:cNvPr>
          <p:cNvSpPr txBox="1"/>
          <p:nvPr/>
        </p:nvSpPr>
        <p:spPr>
          <a:xfrm>
            <a:off x="1300179" y="4480047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local page-in</a:t>
            </a:r>
          </a:p>
        </p:txBody>
      </p:sp>
    </p:spTree>
    <p:extLst>
      <p:ext uri="{BB962C8B-B14F-4D97-AF65-F5344CB8AC3E}">
        <p14:creationId xmlns:p14="http://schemas.microsoft.com/office/powerpoint/2010/main" val="106450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547"/>
    </mc:Choice>
    <mc:Fallback xmlns="">
      <p:transition spd="slow" advTm="63547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CF5F7-D1AB-664D-B2DD-7874DC46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Tracking the Memory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98080-55B0-4C49-A96D-730B336EA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Easy to detect changes from unused to used for each memory region</a:t>
            </a:r>
          </a:p>
          <a:p>
            <a:pPr lvl="1"/>
            <a:r>
              <a:rPr lang="en-JP" dirty="0"/>
              <a:t>Configure all the regions as unused on VM creation</a:t>
            </a:r>
          </a:p>
          <a:p>
            <a:pPr lvl="1"/>
            <a:r>
              <a:rPr lang="en-JP" dirty="0"/>
              <a:t>Not allocate physical memory to the VM</a:t>
            </a:r>
          </a:p>
          <a:p>
            <a:r>
              <a:rPr lang="en-JP" dirty="0"/>
              <a:t>Trap the first access to unused memory regions</a:t>
            </a:r>
          </a:p>
          <a:p>
            <a:pPr lvl="1"/>
            <a:r>
              <a:rPr lang="en-JP" dirty="0"/>
              <a:t>Allocate physical memory to the VM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57054-C0BF-F049-B607-A5FC6CD3D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pic>
        <p:nvPicPr>
          <p:cNvPr id="6" name="図 22">
            <a:extLst>
              <a:ext uri="{FF2B5EF4-FFF2-40B4-BE49-F238E27FC236}">
                <a16:creationId xmlns:a16="http://schemas.microsoft.com/office/drawing/2014/main" id="{010278A0-848E-5C4A-8CEC-8349EB781C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511" y="5175857"/>
            <a:ext cx="711266" cy="99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C739908-D1E7-7141-AC52-9B0994A2EF60}"/>
              </a:ext>
            </a:extLst>
          </p:cNvPr>
          <p:cNvSpPr/>
          <p:nvPr/>
        </p:nvSpPr>
        <p:spPr>
          <a:xfrm>
            <a:off x="3909522" y="4710095"/>
            <a:ext cx="1729494" cy="11951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02B487-A187-8040-BA68-ED47B98A219D}"/>
              </a:ext>
            </a:extLst>
          </p:cNvPr>
          <p:cNvSpPr txBox="1"/>
          <p:nvPr/>
        </p:nvSpPr>
        <p:spPr>
          <a:xfrm>
            <a:off x="4507775" y="4341336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VM</a:t>
            </a:r>
            <a:endParaRPr kumimoji="1" lang="ja-JP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FB7462-A64A-4A43-BCD9-5A4578A43022}"/>
              </a:ext>
            </a:extLst>
          </p:cNvPr>
          <p:cNvSpPr txBox="1"/>
          <p:nvPr/>
        </p:nvSpPr>
        <p:spPr>
          <a:xfrm>
            <a:off x="3964983" y="6069504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source host</a:t>
            </a:r>
            <a:endParaRPr kumimoji="1" lang="ja-JP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27C63B-5EEE-7C44-9E99-F47232C9C6B3}"/>
              </a:ext>
            </a:extLst>
          </p:cNvPr>
          <p:cNvSpPr/>
          <p:nvPr/>
        </p:nvSpPr>
        <p:spPr>
          <a:xfrm>
            <a:off x="4148721" y="52877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1BF645-4973-BC46-B545-CCE131AAAEC4}"/>
              </a:ext>
            </a:extLst>
          </p:cNvPr>
          <p:cNvSpPr/>
          <p:nvPr/>
        </p:nvSpPr>
        <p:spPr>
          <a:xfrm>
            <a:off x="4460977" y="52877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A9677E-34C5-F946-BA45-98D8987D6C9C}"/>
              </a:ext>
            </a:extLst>
          </p:cNvPr>
          <p:cNvSpPr/>
          <p:nvPr/>
        </p:nvSpPr>
        <p:spPr>
          <a:xfrm>
            <a:off x="4773233" y="52877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997D18-FD84-5B42-9BBE-1E993C489608}"/>
              </a:ext>
            </a:extLst>
          </p:cNvPr>
          <p:cNvSpPr/>
          <p:nvPr/>
        </p:nvSpPr>
        <p:spPr>
          <a:xfrm>
            <a:off x="5085489" y="5287768"/>
            <a:ext cx="312813" cy="38920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68B980C-693E-FA46-B828-1FEA0CD6693A}"/>
              </a:ext>
            </a:extLst>
          </p:cNvPr>
          <p:cNvSpPr/>
          <p:nvPr/>
        </p:nvSpPr>
        <p:spPr>
          <a:xfrm>
            <a:off x="7245963" y="4972377"/>
            <a:ext cx="1342865" cy="9329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FCtrans</a:t>
            </a:r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3BDAEAF7-026F-3648-870C-615447C14CB8}"/>
              </a:ext>
            </a:extLst>
          </p:cNvPr>
          <p:cNvSpPr/>
          <p:nvPr/>
        </p:nvSpPr>
        <p:spPr>
          <a:xfrm>
            <a:off x="5100381" y="5114185"/>
            <a:ext cx="283028" cy="16328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ACBC788-FBA0-4C43-BC5F-15742559083F}"/>
              </a:ext>
            </a:extLst>
          </p:cNvPr>
          <p:cNvCxnSpPr>
            <a:cxnSpLocks/>
          </p:cNvCxnSpPr>
          <p:nvPr/>
        </p:nvCxnSpPr>
        <p:spPr>
          <a:xfrm>
            <a:off x="5497286" y="5175857"/>
            <a:ext cx="1742517" cy="6836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394D8A1-E82E-084F-A281-3D6302EF1C29}"/>
              </a:ext>
            </a:extLst>
          </p:cNvPr>
          <p:cNvSpPr txBox="1"/>
          <p:nvPr/>
        </p:nvSpPr>
        <p:spPr>
          <a:xfrm>
            <a:off x="6090652" y="484501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>
                <a:solidFill>
                  <a:srgbClr val="FF0000"/>
                </a:solidFill>
              </a:rPr>
              <a:t>1. trap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B5EA5AF-10CB-FA40-8EBA-3CCB84C7F89B}"/>
              </a:ext>
            </a:extLst>
          </p:cNvPr>
          <p:cNvCxnSpPr>
            <a:cxnSpLocks/>
          </p:cNvCxnSpPr>
          <p:nvPr/>
        </p:nvCxnSpPr>
        <p:spPr>
          <a:xfrm flipH="1" flipV="1">
            <a:off x="5404463" y="5456315"/>
            <a:ext cx="1835340" cy="187416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F5B5D54-C3FB-3749-8E8D-40211CC5488F}"/>
              </a:ext>
            </a:extLst>
          </p:cNvPr>
          <p:cNvSpPr txBox="1"/>
          <p:nvPr/>
        </p:nvSpPr>
        <p:spPr>
          <a:xfrm>
            <a:off x="5828724" y="5634769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i="1" dirty="0"/>
              <a:t>2. allocate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ED5171-5F1A-5C4A-BE80-DB0C42E805AC}"/>
              </a:ext>
            </a:extLst>
          </p:cNvPr>
          <p:cNvSpPr txBox="1"/>
          <p:nvPr/>
        </p:nvSpPr>
        <p:spPr>
          <a:xfrm>
            <a:off x="4731766" y="475441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409676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90"/>
    </mc:Choice>
    <mc:Fallback xmlns="">
      <p:transition spd="slow" advTm="5339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133451</TotalTime>
  <Words>4293</Words>
  <Application>Microsoft Macintosh PowerPoint</Application>
  <PresentationFormat>Widescreen</PresentationFormat>
  <Paragraphs>576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Tahoma</vt:lpstr>
      <vt:lpstr>エッセンシャル</vt:lpstr>
      <vt:lpstr>Optimizing VMs across Multiple Hosts with Transparent and Consistent Tracking of Unused Memory</vt:lpstr>
      <vt:lpstr>Large-memory Virtual Machines (VMs)</vt:lpstr>
      <vt:lpstr>Split Migration [Suetake+, CLOUD'18]</vt:lpstr>
      <vt:lpstr>Unused Memory in VMs</vt:lpstr>
      <vt:lpstr>Data Transfers for Unused Memory</vt:lpstr>
      <vt:lpstr>Previous Approaches for One-to-one Migration</vt:lpstr>
      <vt:lpstr>Our Approach: FCtrans</vt:lpstr>
      <vt:lpstr>Optimizing Remote Paging</vt:lpstr>
      <vt:lpstr>Tracking the Memory Usage</vt:lpstr>
      <vt:lpstr>Reducing the Detection Overhead</vt:lpstr>
      <vt:lpstr>Detecting Changes to Unused Memory</vt:lpstr>
      <vt:lpstr>Using VM Introspection (VMI)</vt:lpstr>
      <vt:lpstr>Race Condition</vt:lpstr>
      <vt:lpstr>Consistent Reclamation of Free Memory (1/2)</vt:lpstr>
      <vt:lpstr>Consistent Reclamation of Free Memory (2/2)</vt:lpstr>
      <vt:lpstr>Experiments</vt:lpstr>
      <vt:lpstr>Performance of Split Migration</vt:lpstr>
      <vt:lpstr>Performance of a Split-memory VM (Benchmark)</vt:lpstr>
      <vt:lpstr>Performance of a Split-memory VM (memcached)</vt:lpstr>
      <vt:lpstr>Performance of Free Memory Reclamation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2252</cp:revision>
  <cp:lastPrinted>2019-08-17T14:50:09Z</cp:lastPrinted>
  <dcterms:created xsi:type="dcterms:W3CDTF">2014-07-04T01:06:17Z</dcterms:created>
  <dcterms:modified xsi:type="dcterms:W3CDTF">2021-09-09T00:57:34Z</dcterms:modified>
</cp:coreProperties>
</file>