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notesSlides/notesSlide16.xml" ContentType="application/vnd.openxmlformats-officedocument.presentationml.notesSlide+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ppt/notesSlides/notesSlide17.xml" ContentType="application/vnd.openxmlformats-officedocument.presentationml.notesSlide+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18.xml" ContentType="application/vnd.openxmlformats-officedocument.presentationml.notesSlide+xml"/>
  <Override PartName="/ppt/charts/chart9.xml" ContentType="application/vnd.openxmlformats-officedocument.drawingml.chart+xml"/>
  <Override PartName="/ppt/charts/chart10.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charts/chart11.xml" ContentType="application/vnd.openxmlformats-officedocument.drawingml.chart+xml"/>
  <Override PartName="/ppt/theme/themeOverride1.xml" ContentType="application/vnd.openxmlformats-officedocument.themeOverride+xml"/>
  <Override PartName="/ppt/charts/chart12.xml" ContentType="application/vnd.openxmlformats-officedocument.drawingml.chart+xml"/>
  <Override PartName="/ppt/theme/themeOverride2.xml" ContentType="application/vnd.openxmlformats-officedocument.themeOverr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charts/chart13.xml" ContentType="application/vnd.openxmlformats-officedocument.drawingml.chart+xml"/>
  <Override PartName="/ppt/charts/style2.xml" ContentType="application/vnd.ms-office.chartstyle+xml"/>
  <Override PartName="/ppt/charts/colors2.xml" ContentType="application/vnd.ms-office.chartcolorstyle+xml"/>
  <Override PartName="/ppt/charts/chart14.xml" ContentType="application/vnd.openxmlformats-officedocument.drawingml.chart+xml"/>
  <Override PartName="/ppt/charts/style3.xml" ContentType="application/vnd.ms-office.chartstyle+xml"/>
  <Override PartName="/ppt/charts/colors3.xml" ContentType="application/vnd.ms-office.chartcolorstyle+xml"/>
  <Override PartName="/ppt/notesSlides/notesSlide29.xml" ContentType="application/vnd.openxmlformats-officedocument.presentationml.notesSlide+xml"/>
  <Override PartName="/ppt/charts/chart15.xml" ContentType="application/vnd.openxmlformats-officedocument.drawingml.chart+xml"/>
  <Override PartName="/ppt/charts/style4.xml" ContentType="application/vnd.ms-office.chartstyle+xml"/>
  <Override PartName="/ppt/charts/colors4.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33"/>
  </p:notesMasterIdLst>
  <p:handoutMasterIdLst>
    <p:handoutMasterId r:id="rId34"/>
  </p:handoutMasterIdLst>
  <p:sldIdLst>
    <p:sldId id="320" r:id="rId2"/>
    <p:sldId id="290" r:id="rId3"/>
    <p:sldId id="261" r:id="rId4"/>
    <p:sldId id="264" r:id="rId5"/>
    <p:sldId id="292" r:id="rId6"/>
    <p:sldId id="304" r:id="rId7"/>
    <p:sldId id="305" r:id="rId8"/>
    <p:sldId id="297" r:id="rId9"/>
    <p:sldId id="315" r:id="rId10"/>
    <p:sldId id="316" r:id="rId11"/>
    <p:sldId id="301" r:id="rId12"/>
    <p:sldId id="322" r:id="rId13"/>
    <p:sldId id="321" r:id="rId14"/>
    <p:sldId id="308" r:id="rId15"/>
    <p:sldId id="307" r:id="rId16"/>
    <p:sldId id="309" r:id="rId17"/>
    <p:sldId id="310" r:id="rId18"/>
    <p:sldId id="313" r:id="rId19"/>
    <p:sldId id="311" r:id="rId20"/>
    <p:sldId id="312" r:id="rId21"/>
    <p:sldId id="271" r:id="rId22"/>
    <p:sldId id="272" r:id="rId23"/>
    <p:sldId id="302" r:id="rId24"/>
    <p:sldId id="314" r:id="rId25"/>
    <p:sldId id="317" r:id="rId26"/>
    <p:sldId id="318" r:id="rId27"/>
    <p:sldId id="319" r:id="rId28"/>
    <p:sldId id="260" r:id="rId29"/>
    <p:sldId id="285" r:id="rId30"/>
    <p:sldId id="291" r:id="rId31"/>
    <p:sldId id="306" r:id="rId3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9247"/>
    <p:restoredTop sz="89837"/>
  </p:normalViewPr>
  <p:slideViewPr>
    <p:cSldViewPr snapToGrid="0" snapToObjects="1">
      <p:cViewPr>
        <p:scale>
          <a:sx n="100" d="100"/>
          <a:sy n="100" d="100"/>
        </p:scale>
        <p:origin x="792" y="488"/>
      </p:cViewPr>
      <p:guideLst/>
    </p:cSldViewPr>
  </p:slideViewPr>
  <p:notesTextViewPr>
    <p:cViewPr>
      <p:scale>
        <a:sx n="105" d="100"/>
        <a:sy n="105" d="100"/>
      </p:scale>
      <p:origin x="0" y="0"/>
    </p:cViewPr>
  </p:notesTextViewPr>
  <p:sorterViewPr>
    <p:cViewPr varScale="1">
      <p:scale>
        <a:sx n="130" d="100"/>
        <a:sy n="130"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charts/_rels/chart1.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_rels/chart10.xml.rels><?xml version="1.0" encoding="UTF-8" standalone="yes"?>
<Relationships xmlns="http://schemas.openxmlformats.org/package/2006/relationships"><Relationship Id="rId3" Type="http://schemas.openxmlformats.org/officeDocument/2006/relationships/oleObject" Target="file:////Volumes/Untitled/&#20462;&#35542;3-1.xlsx" TargetMode="External"/><Relationship Id="rId2" Type="http://schemas.microsoft.com/office/2011/relationships/chartColorStyle" Target="colors1.xml"/><Relationship Id="rId1" Type="http://schemas.microsoft.com/office/2011/relationships/chartStyle" Target="style1.xml"/></Relationships>
</file>

<file path=ppt/charts/_rels/chart11.xml.rels><?xml version="1.0" encoding="UTF-8" standalone="yes"?>
<Relationships xmlns="http://schemas.openxmlformats.org/package/2006/relationships"><Relationship Id="rId2" Type="http://schemas.openxmlformats.org/officeDocument/2006/relationships/oleObject" Target="file:////Volumes/Untitled/ComSys2020/comsys2020_powpo.xlsx" TargetMode="External"/><Relationship Id="rId1" Type="http://schemas.openxmlformats.org/officeDocument/2006/relationships/themeOverride" Target="../theme/themeOverride1.xml"/></Relationships>
</file>

<file path=ppt/charts/_rels/chart12.xml.rels><?xml version="1.0" encoding="UTF-8" standalone="yes"?>
<Relationships xmlns="http://schemas.openxmlformats.org/package/2006/relationships"><Relationship Id="rId2" Type="http://schemas.openxmlformats.org/officeDocument/2006/relationships/oleObject" Target="file:////Volumes/Untitled/ComSys2020/comsys2020_powpo.xlsx" TargetMode="External"/><Relationship Id="rId1" Type="http://schemas.openxmlformats.org/officeDocument/2006/relationships/themeOverride" Target="../theme/themeOverride2.xml"/></Relationships>
</file>

<file path=ppt/charts/_rels/chart13.xml.rels><?xml version="1.0" encoding="UTF-8" standalone="yes"?>
<Relationships xmlns="http://schemas.openxmlformats.org/package/2006/relationships"><Relationship Id="rId3" Type="http://schemas.openxmlformats.org/officeDocument/2006/relationships/oleObject" Target="file:////Users/tauchi/M1/&#35611;&#31350;/&#12450;&#12501;&#12441;&#12473;&#12488;/&#23455;&#39443;.xlsx" TargetMode="External"/><Relationship Id="rId2" Type="http://schemas.microsoft.com/office/2011/relationships/chartColorStyle" Target="colors2.xml"/><Relationship Id="rId1" Type="http://schemas.microsoft.com/office/2011/relationships/chartStyle" Target="style2.xml"/></Relationships>
</file>

<file path=ppt/charts/_rels/chart14.xml.rels><?xml version="1.0" encoding="UTF-8" standalone="yes"?>
<Relationships xmlns="http://schemas.openxmlformats.org/package/2006/relationships"><Relationship Id="rId3" Type="http://schemas.openxmlformats.org/officeDocument/2006/relationships/oleObject" Target="file:////Users/tauchi/M1/&#35611;&#31350;/&#12450;&#12501;&#12441;&#12473;&#12488;/&#23455;&#39443;.xlsx" TargetMode="External"/><Relationship Id="rId2" Type="http://schemas.microsoft.com/office/2011/relationships/chartColorStyle" Target="colors3.xml"/><Relationship Id="rId1" Type="http://schemas.microsoft.com/office/2011/relationships/chartStyle" Target="style3.xml"/></Relationships>
</file>

<file path=ppt/charts/_rels/chart15.xml.rels><?xml version="1.0" encoding="UTF-8" standalone="yes"?>
<Relationships xmlns="http://schemas.openxmlformats.org/package/2006/relationships"><Relationship Id="rId3" Type="http://schemas.openxmlformats.org/officeDocument/2006/relationships/oleObject" Target="file:////Users/tauchi/M1/&#35611;&#31350;/&#12450;&#12501;&#12441;&#12473;&#12488;/&#23455;&#39443;.xlsx" TargetMode="External"/><Relationship Id="rId2" Type="http://schemas.microsoft.com/office/2011/relationships/chartColorStyle" Target="colors4.xml"/><Relationship Id="rId1" Type="http://schemas.microsoft.com/office/2011/relationships/chartStyle" Target="style4.xml"/></Relationships>
</file>

<file path=ppt/charts/_rels/chart2.xml.rels><?xml version="1.0" encoding="UTF-8" standalone="yes"?>
<Relationships xmlns="http://schemas.openxmlformats.org/package/2006/relationships"><Relationship Id="rId1" Type="http://schemas.openxmlformats.org/officeDocument/2006/relationships/oleObject" Target="file:////Volumes/Untitled/&#20462;&#35542;3.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_rels/chart5.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_rels/chart6.xml.rels><?xml version="1.0" encoding="UTF-8" standalone="yes"?>
<Relationships xmlns="http://schemas.openxmlformats.org/package/2006/relationships"><Relationship Id="rId1" Type="http://schemas.openxmlformats.org/officeDocument/2006/relationships/oleObject" Target="file:////Volumes/Untitled/&#20462;&#35542;3.xlsx"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_rels/chart9.xml.rels><?xml version="1.0" encoding="UTF-8" standalone="yes"?>
<Relationships xmlns="http://schemas.openxmlformats.org/package/2006/relationships"><Relationship Id="rId1" Type="http://schemas.openxmlformats.org/officeDocument/2006/relationships/oleObject" Target="file:////Volumes/Untitled/&#20462;&#35542;3-1.xlsx"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ltLang="ja-JP" dirty="0"/>
              <a:t>VM</a:t>
            </a:r>
            <a:r>
              <a:rPr lang="ja-JP" altLang="en-US"/>
              <a:t>内の使用メモリ量を変更した場合</a:t>
            </a:r>
          </a:p>
        </c:rich>
      </c:tx>
      <c:overlay val="0"/>
    </c:title>
    <c:autoTitleDeleted val="0"/>
    <c:plotArea>
      <c:layout/>
      <c:scatterChart>
        <c:scatterStyle val="lineMarker"/>
        <c:varyColors val="0"/>
        <c:ser>
          <c:idx val="0"/>
          <c:order val="0"/>
          <c:tx>
            <c:v>FCtrans</c:v>
          </c:tx>
          <c:xVal>
            <c:numRef>
              <c:f>'mig時間　VM使用サイズ'!$Q$15:$Q$24</c:f>
              <c:numCache>
                <c:formatCode>General</c:formatCode>
                <c:ptCount val="10"/>
                <c:pt idx="0">
                  <c:v>2</c:v>
                </c:pt>
                <c:pt idx="1">
                  <c:v>8</c:v>
                </c:pt>
                <c:pt idx="2">
                  <c:v>16</c:v>
                </c:pt>
                <c:pt idx="3">
                  <c:v>32</c:v>
                </c:pt>
                <c:pt idx="4">
                  <c:v>64</c:v>
                </c:pt>
                <c:pt idx="5">
                  <c:v>128</c:v>
                </c:pt>
                <c:pt idx="6">
                  <c:v>192</c:v>
                </c:pt>
                <c:pt idx="7">
                  <c:v>256</c:v>
                </c:pt>
                <c:pt idx="8">
                  <c:v>320</c:v>
                </c:pt>
                <c:pt idx="9">
                  <c:v>352</c:v>
                </c:pt>
              </c:numCache>
            </c:numRef>
          </c:xVal>
          <c:yVal>
            <c:numRef>
              <c:f>'mig時間　VM使用サイズ'!$R$15:$R$24</c:f>
              <c:numCache>
                <c:formatCode>General</c:formatCode>
                <c:ptCount val="10"/>
                <c:pt idx="0">
                  <c:v>18.221</c:v>
                </c:pt>
                <c:pt idx="1">
                  <c:v>25.759</c:v>
                </c:pt>
                <c:pt idx="2">
                  <c:v>32.387999999999998</c:v>
                </c:pt>
                <c:pt idx="3">
                  <c:v>49.621000000000002</c:v>
                </c:pt>
                <c:pt idx="4">
                  <c:v>80.433000000000007</c:v>
                </c:pt>
                <c:pt idx="5">
                  <c:v>146.286</c:v>
                </c:pt>
                <c:pt idx="6">
                  <c:v>225.32900000000001</c:v>
                </c:pt>
                <c:pt idx="7">
                  <c:v>307.93900000000002</c:v>
                </c:pt>
                <c:pt idx="8">
                  <c:v>409.42399999999998</c:v>
                </c:pt>
              </c:numCache>
            </c:numRef>
          </c:yVal>
          <c:smooth val="0"/>
          <c:extLst>
            <c:ext xmlns:c16="http://schemas.microsoft.com/office/drawing/2014/chart" uri="{C3380CC4-5D6E-409C-BE32-E72D297353CC}">
              <c16:uniqueId val="{00000000-AA69-C641-8460-100CE94A4CA7}"/>
            </c:ext>
          </c:extLst>
        </c:ser>
        <c:ser>
          <c:idx val="1"/>
          <c:order val="1"/>
          <c:tx>
            <c:v>従来</c:v>
          </c:tx>
          <c:marker>
            <c:symbol val="square"/>
            <c:size val="7"/>
          </c:marker>
          <c:xVal>
            <c:numRef>
              <c:f>'mig時間　VM使用サイズ'!$Q$15:$Q$24</c:f>
              <c:numCache>
                <c:formatCode>General</c:formatCode>
                <c:ptCount val="10"/>
                <c:pt idx="0">
                  <c:v>2</c:v>
                </c:pt>
                <c:pt idx="1">
                  <c:v>8</c:v>
                </c:pt>
                <c:pt idx="2">
                  <c:v>16</c:v>
                </c:pt>
                <c:pt idx="3">
                  <c:v>32</c:v>
                </c:pt>
                <c:pt idx="4">
                  <c:v>64</c:v>
                </c:pt>
                <c:pt idx="5">
                  <c:v>128</c:v>
                </c:pt>
                <c:pt idx="6">
                  <c:v>192</c:v>
                </c:pt>
                <c:pt idx="7">
                  <c:v>256</c:v>
                </c:pt>
                <c:pt idx="8">
                  <c:v>320</c:v>
                </c:pt>
                <c:pt idx="9">
                  <c:v>352</c:v>
                </c:pt>
              </c:numCache>
            </c:numRef>
          </c:xVal>
          <c:yVal>
            <c:numRef>
              <c:f>'mig時間　VM使用サイズ'!$S$15:$S$24</c:f>
              <c:numCache>
                <c:formatCode>General</c:formatCode>
                <c:ptCount val="10"/>
                <c:pt idx="0">
                  <c:v>419.97899999999998</c:v>
                </c:pt>
                <c:pt idx="1">
                  <c:v>399.88600000000002</c:v>
                </c:pt>
                <c:pt idx="2">
                  <c:v>399.88600000000002</c:v>
                </c:pt>
                <c:pt idx="3">
                  <c:v>395.28500000000003</c:v>
                </c:pt>
                <c:pt idx="4">
                  <c:v>396.96800000000002</c:v>
                </c:pt>
                <c:pt idx="5">
                  <c:v>418.89299999999997</c:v>
                </c:pt>
                <c:pt idx="6">
                  <c:v>402.35500000000002</c:v>
                </c:pt>
                <c:pt idx="7">
                  <c:v>421.09800000000001</c:v>
                </c:pt>
                <c:pt idx="8">
                  <c:v>427.32600000000002</c:v>
                </c:pt>
              </c:numCache>
            </c:numRef>
          </c:yVal>
          <c:smooth val="0"/>
          <c:extLst>
            <c:ext xmlns:c16="http://schemas.microsoft.com/office/drawing/2014/chart" uri="{C3380CC4-5D6E-409C-BE32-E72D297353CC}">
              <c16:uniqueId val="{00000001-AA69-C641-8460-100CE94A4CA7}"/>
            </c:ext>
          </c:extLst>
        </c:ser>
        <c:dLbls>
          <c:showLegendKey val="0"/>
          <c:showVal val="0"/>
          <c:showCatName val="0"/>
          <c:showSerName val="0"/>
          <c:showPercent val="0"/>
          <c:showBubbleSize val="0"/>
        </c:dLbls>
        <c:axId val="229853824"/>
        <c:axId val="229860096"/>
      </c:scatterChart>
      <c:valAx>
        <c:axId val="229853824"/>
        <c:scaling>
          <c:orientation val="minMax"/>
          <c:max val="352"/>
          <c:min val="0"/>
        </c:scaling>
        <c:delete val="0"/>
        <c:axPos val="b"/>
        <c:title>
          <c:tx>
            <c:rich>
              <a:bodyPr/>
              <a:lstStyle/>
              <a:p>
                <a:pPr>
                  <a:defRPr/>
                </a:pPr>
                <a:r>
                  <a:rPr lang="en-US"/>
                  <a:t>VM</a:t>
                </a:r>
                <a:r>
                  <a:rPr lang="ja-JP"/>
                  <a:t>メモリサイズ</a:t>
                </a:r>
                <a:r>
                  <a:rPr lang="en-US"/>
                  <a:t>[GB]</a:t>
                </a:r>
              </a:p>
            </c:rich>
          </c:tx>
          <c:overlay val="0"/>
        </c:title>
        <c:numFmt formatCode="General" sourceLinked="1"/>
        <c:majorTickMark val="in"/>
        <c:minorTickMark val="none"/>
        <c:tickLblPos val="nextTo"/>
        <c:spPr>
          <a:ln>
            <a:solidFill>
              <a:schemeClr val="tx1"/>
            </a:solidFill>
          </a:ln>
        </c:spPr>
        <c:crossAx val="229860096"/>
        <c:crosses val="autoZero"/>
        <c:crossBetween val="midCat"/>
        <c:majorUnit val="64"/>
        <c:minorUnit val="64"/>
      </c:valAx>
      <c:valAx>
        <c:axId val="229860096"/>
        <c:scaling>
          <c:orientation val="minMax"/>
        </c:scaling>
        <c:delete val="0"/>
        <c:axPos val="l"/>
        <c:majorGridlines>
          <c:spPr>
            <a:ln>
              <a:noFill/>
            </a:ln>
          </c:spPr>
        </c:majorGridlines>
        <c:title>
          <c:tx>
            <c:rich>
              <a:bodyPr rot="-5400000" vert="horz"/>
              <a:lstStyle/>
              <a:p>
                <a:pPr>
                  <a:defRPr/>
                </a:pPr>
                <a:r>
                  <a:rPr lang="ja-JP"/>
                  <a:t>マイグレーション時間</a:t>
                </a:r>
                <a:r>
                  <a:rPr lang="en-US"/>
                  <a:t>[</a:t>
                </a:r>
                <a:r>
                  <a:rPr lang="ja-JP"/>
                  <a:t>秒</a:t>
                </a:r>
                <a:r>
                  <a:rPr lang="en-US"/>
                  <a:t>]</a:t>
                </a:r>
                <a:endParaRPr lang="ja-JP"/>
              </a:p>
            </c:rich>
          </c:tx>
          <c:layout>
            <c:manualLayout>
              <c:xMode val="edge"/>
              <c:yMode val="edge"/>
              <c:x val="2.7083333333333331E-2"/>
              <c:y val="0.23438999434187535"/>
            </c:manualLayout>
          </c:layout>
          <c:overlay val="0"/>
        </c:title>
        <c:numFmt formatCode="General" sourceLinked="1"/>
        <c:majorTickMark val="in"/>
        <c:minorTickMark val="none"/>
        <c:tickLblPos val="nextTo"/>
        <c:spPr>
          <a:ln>
            <a:solidFill>
              <a:schemeClr val="tx1"/>
            </a:solidFill>
          </a:ln>
        </c:spPr>
        <c:crossAx val="229853824"/>
        <c:crosses val="autoZero"/>
        <c:crossBetween val="midCat"/>
      </c:valAx>
      <c:spPr>
        <a:ln>
          <a:solidFill>
            <a:schemeClr val="tx1"/>
          </a:solidFill>
        </a:ln>
      </c:spPr>
    </c:plotArea>
    <c:legend>
      <c:legendPos val="t"/>
      <c:overlay val="0"/>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1"/>
          <c:order val="0"/>
          <c:tx>
            <c:v>FCtrans</c:v>
          </c:tx>
          <c:spPr>
            <a:ln w="28575" cap="rnd">
              <a:solidFill>
                <a:schemeClr val="accent2"/>
              </a:solidFill>
              <a:round/>
            </a:ln>
            <a:effectLst/>
          </c:spPr>
          <c:marker>
            <c:symbol val="circle"/>
            <c:size val="5"/>
            <c:spPr>
              <a:solidFill>
                <a:schemeClr val="accent2"/>
              </a:solidFill>
              <a:ln w="9525">
                <a:solidFill>
                  <a:schemeClr val="accent2"/>
                </a:solidFill>
              </a:ln>
              <a:effectLst/>
            </c:spPr>
          </c:marker>
          <c:xVal>
            <c:numRef>
              <c:f>バルーン!$A$7:$A$12</c:f>
              <c:numCache>
                <c:formatCode>General</c:formatCode>
                <c:ptCount val="6"/>
                <c:pt idx="0">
                  <c:v>8</c:v>
                </c:pt>
                <c:pt idx="1">
                  <c:v>16</c:v>
                </c:pt>
                <c:pt idx="2">
                  <c:v>32</c:v>
                </c:pt>
                <c:pt idx="3">
                  <c:v>64</c:v>
                </c:pt>
                <c:pt idx="4">
                  <c:v>128</c:v>
                </c:pt>
                <c:pt idx="5">
                  <c:v>192</c:v>
                </c:pt>
              </c:numCache>
            </c:numRef>
          </c:xVal>
          <c:yVal>
            <c:numRef>
              <c:f>バルーン!$C$49:$C$54</c:f>
              <c:numCache>
                <c:formatCode>General</c:formatCode>
                <c:ptCount val="6"/>
                <c:pt idx="0">
                  <c:v>207.5</c:v>
                </c:pt>
                <c:pt idx="1">
                  <c:v>225.5</c:v>
                </c:pt>
                <c:pt idx="2">
                  <c:v>225.27272727272728</c:v>
                </c:pt>
                <c:pt idx="3">
                  <c:v>213.28571428571428</c:v>
                </c:pt>
                <c:pt idx="4">
                  <c:v>345.89285714285717</c:v>
                </c:pt>
                <c:pt idx="5">
                  <c:v>351.29268292682929</c:v>
                </c:pt>
              </c:numCache>
            </c:numRef>
          </c:yVal>
          <c:smooth val="0"/>
          <c:extLst>
            <c:ext xmlns:c16="http://schemas.microsoft.com/office/drawing/2014/chart" uri="{C3380CC4-5D6E-409C-BE32-E72D297353CC}">
              <c16:uniqueId val="{00000000-F7A2-2241-AAA1-E183A86CFBB5}"/>
            </c:ext>
          </c:extLst>
        </c:ser>
        <c:ser>
          <c:idx val="0"/>
          <c:order val="1"/>
          <c:tx>
            <c:strRef>
              <c:f>バルーン!$B$47</c:f>
              <c:strCache>
                <c:ptCount val="1"/>
                <c:pt idx="0">
                  <c:v>従来</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xVal>
            <c:numRef>
              <c:f>バルーン!$A$7:$A$12</c:f>
              <c:numCache>
                <c:formatCode>General</c:formatCode>
                <c:ptCount val="6"/>
                <c:pt idx="0">
                  <c:v>8</c:v>
                </c:pt>
                <c:pt idx="1">
                  <c:v>16</c:v>
                </c:pt>
                <c:pt idx="2">
                  <c:v>32</c:v>
                </c:pt>
                <c:pt idx="3">
                  <c:v>64</c:v>
                </c:pt>
                <c:pt idx="4">
                  <c:v>128</c:v>
                </c:pt>
                <c:pt idx="5">
                  <c:v>192</c:v>
                </c:pt>
              </c:numCache>
            </c:numRef>
          </c:xVal>
          <c:yVal>
            <c:numRef>
              <c:f>バルーン!$B$49:$B$54</c:f>
              <c:numCache>
                <c:formatCode>General</c:formatCode>
                <c:ptCount val="6"/>
                <c:pt idx="0">
                  <c:v>55.176470588235297</c:v>
                </c:pt>
                <c:pt idx="1">
                  <c:v>26.424242424242426</c:v>
                </c:pt>
                <c:pt idx="2">
                  <c:v>19.846153846153847</c:v>
                </c:pt>
                <c:pt idx="3">
                  <c:v>13.692307692307692</c:v>
                </c:pt>
                <c:pt idx="4">
                  <c:v>20.423076923076923</c:v>
                </c:pt>
                <c:pt idx="5">
                  <c:v>17.921052631578949</c:v>
                </c:pt>
              </c:numCache>
            </c:numRef>
          </c:yVal>
          <c:smooth val="0"/>
          <c:extLst>
            <c:ext xmlns:c16="http://schemas.microsoft.com/office/drawing/2014/chart" uri="{C3380CC4-5D6E-409C-BE32-E72D297353CC}">
              <c16:uniqueId val="{00000001-F7A2-2241-AAA1-E183A86CFBB5}"/>
            </c:ext>
          </c:extLst>
        </c:ser>
        <c:dLbls>
          <c:showLegendKey val="0"/>
          <c:showVal val="0"/>
          <c:showCatName val="0"/>
          <c:showSerName val="0"/>
          <c:showPercent val="0"/>
          <c:showBubbleSize val="0"/>
        </c:dLbls>
        <c:axId val="162703616"/>
        <c:axId val="162709504"/>
      </c:scatterChart>
      <c:valAx>
        <c:axId val="162703616"/>
        <c:scaling>
          <c:orientation val="minMax"/>
          <c:max val="200"/>
          <c:min val="0"/>
        </c:scaling>
        <c:delete val="0"/>
        <c:axPos val="b"/>
        <c:title>
          <c:tx>
            <c:rich>
              <a:bodyPr rot="0" spcFirstLastPara="1" vertOverflow="ellipsis" vert="horz" wrap="square" anchor="ctr" anchorCtr="1"/>
              <a:lstStyle/>
              <a:p>
                <a:pPr algn="ctr" rtl="0">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r>
                  <a:rPr lang="ja-JP"/>
                  <a:t>メモリ回収量</a:t>
                </a:r>
                <a:r>
                  <a:rPr lang="en-US" dirty="0"/>
                  <a:t>[GB]</a:t>
                </a:r>
                <a:endParaRPr lang="ja-JP"/>
              </a:p>
            </c:rich>
          </c:tx>
          <c:overlay val="0"/>
          <c:spPr>
            <a:noFill/>
            <a:ln>
              <a:noFill/>
            </a:ln>
            <a:effectLst/>
          </c:spPr>
          <c:txPr>
            <a:bodyPr rot="0" spcFirstLastPara="1" vertOverflow="ellipsis" vert="horz" wrap="square" anchor="ctr" anchorCtr="1"/>
            <a:lstStyle/>
            <a:p>
              <a:pPr algn="ctr" rtl="0">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62709504"/>
        <c:crosses val="autoZero"/>
        <c:crossBetween val="midCat"/>
        <c:majorUnit val="64"/>
      </c:valAx>
      <c:valAx>
        <c:axId val="162709504"/>
        <c:scaling>
          <c:orientation val="minMax"/>
        </c:scaling>
        <c:delete val="0"/>
        <c:axPos val="l"/>
        <c:majorGridlines>
          <c:spPr>
            <a:ln w="9525" cap="flat" cmpd="sng" algn="ctr">
              <a:noFill/>
              <a:round/>
            </a:ln>
            <a:effectLst/>
          </c:spPr>
        </c:majorGridlines>
        <c:title>
          <c:tx>
            <c:rich>
              <a:bodyPr rot="-540000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r>
                  <a:rPr lang="ja-JP"/>
                  <a:t>平均スループット</a:t>
                </a:r>
                <a:r>
                  <a:rPr lang="en-US"/>
                  <a:t>[TPS]</a:t>
                </a:r>
                <a:endParaRPr lang="ja-JP"/>
              </a:p>
            </c:rich>
          </c:tx>
          <c:overlay val="0"/>
          <c:spPr>
            <a:noFill/>
            <a:ln>
              <a:noFill/>
            </a:ln>
            <a:effectLst/>
          </c:spPr>
          <c:txPr>
            <a:bodyPr rot="-540000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title>
        <c:numFmt formatCode="General" sourceLinked="1"/>
        <c:majorTickMark val="in"/>
        <c:minorTickMark val="none"/>
        <c:tickLblPos val="nextTo"/>
        <c:spPr>
          <a:noFill/>
          <a:ln>
            <a:solidFill>
              <a:schemeClr val="tx1"/>
            </a:solidFill>
          </a:ln>
          <a:effectLst/>
        </c:spPr>
        <c:txPr>
          <a:bodyPr rot="-6000000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crossAx val="162703616"/>
        <c:crosses val="autoZero"/>
        <c:crossBetween val="midCat"/>
      </c:valAx>
      <c:spPr>
        <a:noFill/>
        <a:ln>
          <a:solidFill>
            <a:schemeClr val="tx1"/>
          </a:solidFill>
        </a:ln>
        <a:effectLst/>
      </c:spPr>
    </c:plotArea>
    <c:legend>
      <c:legendPos val="t"/>
      <c:overlay val="0"/>
      <c:spPr>
        <a:noFill/>
        <a:ln>
          <a:noFill/>
        </a:ln>
        <a:effectLst/>
      </c:spPr>
      <c:txPr>
        <a:bodyPr rot="0" spcFirstLastPara="1" vertOverflow="ellipsis" vert="horz" wrap="square" anchor="ctr" anchorCtr="1"/>
        <a:lstStyle/>
        <a:p>
          <a:pPr>
            <a:defRPr lang="ja-JP" sz="1600" b="0" i="0" u="none" strike="noStrike" kern="1200" baseline="0">
              <a:solidFill>
                <a:schemeClr val="tx1"/>
              </a:solidFill>
              <a:latin typeface="MS PGothic" panose="020B0600070205080204" pitchFamily="34" charset="-128"/>
              <a:ea typeface="MS PGothic" panose="020B0600070205080204" pitchFamily="34" charset="-128"/>
              <a:cs typeface="+mn-cs"/>
            </a:defRPr>
          </a:pPr>
          <a:endParaRPr lang="ja-JP"/>
        </a:p>
      </c:txPr>
    </c:legend>
    <c:plotVisOnly val="1"/>
    <c:dispBlanksAs val="gap"/>
    <c:showDLblsOverMax val="0"/>
  </c:chart>
  <c:spPr>
    <a:solidFill>
      <a:schemeClr val="bg1"/>
    </a:solidFill>
    <a:ln w="9525" cap="flat" cmpd="sng" algn="ctr">
      <a:noFill/>
      <a:round/>
    </a:ln>
    <a:effectLst/>
  </c:spPr>
  <c:txPr>
    <a:bodyPr/>
    <a:lstStyle/>
    <a:p>
      <a:pPr>
        <a:defRPr sz="1600">
          <a:solidFill>
            <a:schemeClr val="tx1"/>
          </a:solidFill>
          <a:latin typeface="MS PGothic" panose="020B0600070205080204" pitchFamily="34" charset="-128"/>
          <a:ea typeface="MS PGothic" panose="020B0600070205080204" pitchFamily="34" charset="-128"/>
        </a:defRPr>
      </a:pPr>
      <a:endParaRPr lang="ja-JP"/>
    </a:p>
  </c:txPr>
  <c:externalData r:id="rId3">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ja-JP" sz="1600"/>
            </a:pPr>
            <a:r>
              <a:rPr lang="en-US" sz="1600"/>
              <a:t>VM(10GB)</a:t>
            </a:r>
            <a:r>
              <a:rPr lang="ja-JP" sz="1600"/>
              <a:t>上の</a:t>
            </a:r>
            <a:r>
              <a:rPr lang="en-US" sz="1600"/>
              <a:t>memcached</a:t>
            </a:r>
            <a:r>
              <a:rPr lang="ja-JP" sz="1600"/>
              <a:t>終了時のメモリ使用量</a:t>
            </a:r>
            <a:endParaRPr lang="en-US" sz="1600"/>
          </a:p>
        </c:rich>
      </c:tx>
      <c:overlay val="0"/>
    </c:title>
    <c:autoTitleDeleted val="0"/>
    <c:plotArea>
      <c:layout/>
      <c:scatterChart>
        <c:scatterStyle val="lineMarker"/>
        <c:varyColors val="0"/>
        <c:ser>
          <c:idx val="0"/>
          <c:order val="0"/>
          <c:marker>
            <c:symbol val="none"/>
          </c:marker>
          <c:xVal>
            <c:numRef>
              <c:f>Sheet5!$A$4:$A$24</c:f>
              <c:numCache>
                <c:formatCode>General</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Sheet5!$C$4:$C$24</c:f>
              <c:numCache>
                <c:formatCode>General</c:formatCode>
                <c:ptCount val="21"/>
                <c:pt idx="0">
                  <c:v>9324.53125</c:v>
                </c:pt>
                <c:pt idx="1">
                  <c:v>9324.53125</c:v>
                </c:pt>
                <c:pt idx="2">
                  <c:v>9324.53125</c:v>
                </c:pt>
                <c:pt idx="3">
                  <c:v>9324.53125</c:v>
                </c:pt>
                <c:pt idx="4">
                  <c:v>9324.53125</c:v>
                </c:pt>
                <c:pt idx="5">
                  <c:v>9324.53125</c:v>
                </c:pt>
                <c:pt idx="6">
                  <c:v>9324.53125</c:v>
                </c:pt>
                <c:pt idx="7">
                  <c:v>9324.53125</c:v>
                </c:pt>
                <c:pt idx="8">
                  <c:v>9326.53515625</c:v>
                </c:pt>
                <c:pt idx="9">
                  <c:v>9326.53515625</c:v>
                </c:pt>
                <c:pt idx="10">
                  <c:v>9326.53515625</c:v>
                </c:pt>
                <c:pt idx="11">
                  <c:v>73.20703125</c:v>
                </c:pt>
                <c:pt idx="12">
                  <c:v>73.20703125</c:v>
                </c:pt>
                <c:pt idx="13">
                  <c:v>73.20703125</c:v>
                </c:pt>
                <c:pt idx="14">
                  <c:v>73.20703125</c:v>
                </c:pt>
                <c:pt idx="15">
                  <c:v>73.20703125</c:v>
                </c:pt>
                <c:pt idx="16">
                  <c:v>73.19921875</c:v>
                </c:pt>
                <c:pt idx="17">
                  <c:v>73.19921875</c:v>
                </c:pt>
                <c:pt idx="18">
                  <c:v>73.19921875</c:v>
                </c:pt>
                <c:pt idx="19">
                  <c:v>73.19921875</c:v>
                </c:pt>
                <c:pt idx="20">
                  <c:v>73.19921875</c:v>
                </c:pt>
              </c:numCache>
            </c:numRef>
          </c:yVal>
          <c:smooth val="0"/>
          <c:extLst>
            <c:ext xmlns:c16="http://schemas.microsoft.com/office/drawing/2014/chart" uri="{C3380CC4-5D6E-409C-BE32-E72D297353CC}">
              <c16:uniqueId val="{00000000-D914-C946-852C-79B07B5C39ED}"/>
            </c:ext>
          </c:extLst>
        </c:ser>
        <c:dLbls>
          <c:showLegendKey val="0"/>
          <c:showVal val="0"/>
          <c:showCatName val="0"/>
          <c:showSerName val="0"/>
          <c:showPercent val="0"/>
          <c:showBubbleSize val="0"/>
        </c:dLbls>
        <c:axId val="212364672"/>
        <c:axId val="212366848"/>
      </c:scatterChart>
      <c:valAx>
        <c:axId val="212364672"/>
        <c:scaling>
          <c:orientation val="minMax"/>
          <c:max val="10"/>
        </c:scaling>
        <c:delete val="0"/>
        <c:axPos val="b"/>
        <c:title>
          <c:tx>
            <c:rich>
              <a:bodyPr/>
              <a:lstStyle/>
              <a:p>
                <a:pPr>
                  <a:defRPr lang="ja-JP"/>
                </a:pPr>
                <a:r>
                  <a:rPr lang="ja-JP"/>
                  <a:t>経過時間</a:t>
                </a:r>
                <a:r>
                  <a:rPr lang="en-US"/>
                  <a:t>[</a:t>
                </a:r>
                <a:r>
                  <a:rPr lang="ja-JP"/>
                  <a:t>秒</a:t>
                </a:r>
                <a:r>
                  <a:rPr lang="en-US"/>
                  <a:t>]</a:t>
                </a:r>
                <a:endParaRPr lang="ja-JP"/>
              </a:p>
            </c:rich>
          </c:tx>
          <c:overlay val="0"/>
        </c:title>
        <c:numFmt formatCode="General" sourceLinked="1"/>
        <c:majorTickMark val="in"/>
        <c:minorTickMark val="none"/>
        <c:tickLblPos val="nextTo"/>
        <c:spPr>
          <a:ln/>
        </c:spPr>
        <c:txPr>
          <a:bodyPr/>
          <a:lstStyle/>
          <a:p>
            <a:pPr>
              <a:defRPr lang="ja-JP" sz="1400"/>
            </a:pPr>
            <a:endParaRPr lang="ja-JP"/>
          </a:p>
        </c:txPr>
        <c:crossAx val="212366848"/>
        <c:crosses val="autoZero"/>
        <c:crossBetween val="midCat"/>
        <c:majorUnit val="2"/>
      </c:valAx>
      <c:valAx>
        <c:axId val="212366848"/>
        <c:scaling>
          <c:orientation val="minMax"/>
          <c:max val="10000"/>
        </c:scaling>
        <c:delete val="0"/>
        <c:axPos val="l"/>
        <c:majorGridlines>
          <c:spPr>
            <a:ln>
              <a:noFill/>
            </a:ln>
          </c:spPr>
        </c:majorGridlines>
        <c:title>
          <c:tx>
            <c:rich>
              <a:bodyPr/>
              <a:lstStyle/>
              <a:p>
                <a:pPr>
                  <a:defRPr lang="ja-JP"/>
                </a:pPr>
                <a:r>
                  <a:rPr lang="ja-JP"/>
                  <a:t>メモリ使用量</a:t>
                </a:r>
                <a:r>
                  <a:rPr lang="en-US"/>
                  <a:t>[MB]</a:t>
                </a:r>
                <a:endParaRPr lang="ja-JP"/>
              </a:p>
            </c:rich>
          </c:tx>
          <c:overlay val="0"/>
        </c:title>
        <c:numFmt formatCode="General" sourceLinked="1"/>
        <c:majorTickMark val="in"/>
        <c:minorTickMark val="none"/>
        <c:tickLblPos val="nextTo"/>
        <c:spPr>
          <a:ln/>
        </c:spPr>
        <c:txPr>
          <a:bodyPr/>
          <a:lstStyle/>
          <a:p>
            <a:pPr>
              <a:defRPr lang="ja-JP" sz="1400"/>
            </a:pPr>
            <a:endParaRPr lang="ja-JP"/>
          </a:p>
        </c:txPr>
        <c:crossAx val="212364672"/>
        <c:crosses val="autoZero"/>
        <c:crossBetween val="midCat"/>
      </c:valAx>
      <c:spPr>
        <a:ln>
          <a:solidFill>
            <a:schemeClr val="tx1"/>
          </a:solidFill>
        </a:ln>
      </c:spPr>
    </c:plotArea>
    <c:plotVisOnly val="1"/>
    <c:dispBlanksAs val="gap"/>
    <c:showDLblsOverMax val="0"/>
  </c:chart>
  <c:spPr>
    <a:ln>
      <a:noFill/>
    </a:ln>
  </c:spPr>
  <c:txPr>
    <a:bodyPr/>
    <a:lstStyle/>
    <a:p>
      <a:pPr>
        <a:defRPr sz="1600" b="0"/>
      </a:pPr>
      <a:endParaRPr lang="ja-JP"/>
    </a:p>
  </c:txPr>
  <c:externalData r:id="rId2">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a:lstStyle/>
          <a:p>
            <a:pPr>
              <a:defRPr lang="ja-JP" sz="1600"/>
            </a:pPr>
            <a:r>
              <a:rPr lang="en-US" sz="1600"/>
              <a:t>VM(10GB)</a:t>
            </a:r>
            <a:r>
              <a:rPr lang="ja-JP" sz="1600"/>
              <a:t>起動時のメモリ使用量</a:t>
            </a:r>
          </a:p>
        </c:rich>
      </c:tx>
      <c:overlay val="0"/>
    </c:title>
    <c:autoTitleDeleted val="0"/>
    <c:plotArea>
      <c:layout/>
      <c:scatterChart>
        <c:scatterStyle val="lineMarker"/>
        <c:varyColors val="0"/>
        <c:ser>
          <c:idx val="1"/>
          <c:order val="0"/>
          <c:marker>
            <c:symbol val="none"/>
          </c:marker>
          <c:xVal>
            <c:numRef>
              <c:f>Sheet5!$A$4:$A$24</c:f>
              <c:numCache>
                <c:formatCode>General</c:formatCode>
                <c:ptCount val="21"/>
                <c:pt idx="0">
                  <c:v>0</c:v>
                </c:pt>
                <c:pt idx="1">
                  <c:v>0.5</c:v>
                </c:pt>
                <c:pt idx="2">
                  <c:v>1</c:v>
                </c:pt>
                <c:pt idx="3">
                  <c:v>1.5</c:v>
                </c:pt>
                <c:pt idx="4">
                  <c:v>2</c:v>
                </c:pt>
                <c:pt idx="5">
                  <c:v>2.5</c:v>
                </c:pt>
                <c:pt idx="6">
                  <c:v>3</c:v>
                </c:pt>
                <c:pt idx="7">
                  <c:v>3.5</c:v>
                </c:pt>
                <c:pt idx="8">
                  <c:v>4</c:v>
                </c:pt>
                <c:pt idx="9">
                  <c:v>4.5</c:v>
                </c:pt>
                <c:pt idx="10">
                  <c:v>5</c:v>
                </c:pt>
                <c:pt idx="11">
                  <c:v>5.5</c:v>
                </c:pt>
                <c:pt idx="12">
                  <c:v>6</c:v>
                </c:pt>
                <c:pt idx="13">
                  <c:v>6.5</c:v>
                </c:pt>
                <c:pt idx="14">
                  <c:v>7</c:v>
                </c:pt>
                <c:pt idx="15">
                  <c:v>7.5</c:v>
                </c:pt>
                <c:pt idx="16">
                  <c:v>8</c:v>
                </c:pt>
                <c:pt idx="17">
                  <c:v>8.5</c:v>
                </c:pt>
                <c:pt idx="18">
                  <c:v>9</c:v>
                </c:pt>
                <c:pt idx="19">
                  <c:v>9.5</c:v>
                </c:pt>
                <c:pt idx="20">
                  <c:v>10</c:v>
                </c:pt>
              </c:numCache>
            </c:numRef>
          </c:xVal>
          <c:yVal>
            <c:numRef>
              <c:f>Sheet5!$C$37:$C$57</c:f>
              <c:numCache>
                <c:formatCode>General</c:formatCode>
                <c:ptCount val="21"/>
                <c:pt idx="0">
                  <c:v>29.5390625</c:v>
                </c:pt>
                <c:pt idx="2">
                  <c:v>72.8984375</c:v>
                </c:pt>
                <c:pt idx="4">
                  <c:v>341.171875</c:v>
                </c:pt>
                <c:pt idx="6">
                  <c:v>503.171875</c:v>
                </c:pt>
                <c:pt idx="8">
                  <c:v>519.171875</c:v>
                </c:pt>
                <c:pt idx="10">
                  <c:v>525.546875</c:v>
                </c:pt>
                <c:pt idx="12">
                  <c:v>533.546875</c:v>
                </c:pt>
                <c:pt idx="14">
                  <c:v>577.546875</c:v>
                </c:pt>
                <c:pt idx="16">
                  <c:v>607.546875</c:v>
                </c:pt>
                <c:pt idx="18">
                  <c:v>607.546875</c:v>
                </c:pt>
                <c:pt idx="20">
                  <c:v>607.546875</c:v>
                </c:pt>
              </c:numCache>
            </c:numRef>
          </c:yVal>
          <c:smooth val="0"/>
          <c:extLst>
            <c:ext xmlns:c16="http://schemas.microsoft.com/office/drawing/2014/chart" uri="{C3380CC4-5D6E-409C-BE32-E72D297353CC}">
              <c16:uniqueId val="{00000000-E0E6-B14B-A0EF-524EABD01CCA}"/>
            </c:ext>
          </c:extLst>
        </c:ser>
        <c:dLbls>
          <c:showLegendKey val="0"/>
          <c:showVal val="0"/>
          <c:showCatName val="0"/>
          <c:showSerName val="0"/>
          <c:showPercent val="0"/>
          <c:showBubbleSize val="0"/>
        </c:dLbls>
        <c:axId val="212364672"/>
        <c:axId val="212366848"/>
      </c:scatterChart>
      <c:valAx>
        <c:axId val="212364672"/>
        <c:scaling>
          <c:orientation val="minMax"/>
          <c:max val="10"/>
        </c:scaling>
        <c:delete val="0"/>
        <c:axPos val="b"/>
        <c:title>
          <c:tx>
            <c:rich>
              <a:bodyPr/>
              <a:lstStyle/>
              <a:p>
                <a:pPr>
                  <a:defRPr lang="ja-JP" sz="1600"/>
                </a:pPr>
                <a:r>
                  <a:rPr lang="ja-JP" sz="1600"/>
                  <a:t>経過時間</a:t>
                </a:r>
                <a:r>
                  <a:rPr lang="en-US" sz="1600"/>
                  <a:t>[</a:t>
                </a:r>
                <a:r>
                  <a:rPr lang="ja-JP" sz="1600"/>
                  <a:t>秒</a:t>
                </a:r>
                <a:r>
                  <a:rPr lang="en-US" sz="1600"/>
                  <a:t>]</a:t>
                </a:r>
                <a:endParaRPr lang="ja-JP" sz="1600"/>
              </a:p>
            </c:rich>
          </c:tx>
          <c:overlay val="0"/>
        </c:title>
        <c:numFmt formatCode="General" sourceLinked="1"/>
        <c:majorTickMark val="in"/>
        <c:minorTickMark val="none"/>
        <c:tickLblPos val="nextTo"/>
        <c:spPr>
          <a:ln/>
        </c:spPr>
        <c:txPr>
          <a:bodyPr/>
          <a:lstStyle/>
          <a:p>
            <a:pPr>
              <a:defRPr lang="ja-JP" sz="1400"/>
            </a:pPr>
            <a:endParaRPr lang="ja-JP"/>
          </a:p>
        </c:txPr>
        <c:crossAx val="212366848"/>
        <c:crosses val="autoZero"/>
        <c:crossBetween val="midCat"/>
        <c:majorUnit val="2"/>
      </c:valAx>
      <c:valAx>
        <c:axId val="212366848"/>
        <c:scaling>
          <c:orientation val="minMax"/>
          <c:max val="10000"/>
        </c:scaling>
        <c:delete val="0"/>
        <c:axPos val="l"/>
        <c:majorGridlines>
          <c:spPr>
            <a:ln>
              <a:noFill/>
            </a:ln>
          </c:spPr>
        </c:majorGridlines>
        <c:title>
          <c:tx>
            <c:rich>
              <a:bodyPr/>
              <a:lstStyle/>
              <a:p>
                <a:pPr>
                  <a:defRPr lang="ja-JP" sz="1600"/>
                </a:pPr>
                <a:r>
                  <a:rPr lang="ja-JP" sz="1600"/>
                  <a:t>メモリ使用量</a:t>
                </a:r>
                <a:r>
                  <a:rPr lang="en-US" sz="1600"/>
                  <a:t>[MB]</a:t>
                </a:r>
                <a:endParaRPr lang="ja-JP" sz="1600"/>
              </a:p>
            </c:rich>
          </c:tx>
          <c:overlay val="0"/>
        </c:title>
        <c:numFmt formatCode="General" sourceLinked="1"/>
        <c:majorTickMark val="in"/>
        <c:minorTickMark val="none"/>
        <c:tickLblPos val="nextTo"/>
        <c:spPr>
          <a:ln/>
        </c:spPr>
        <c:txPr>
          <a:bodyPr/>
          <a:lstStyle/>
          <a:p>
            <a:pPr>
              <a:defRPr lang="ja-JP" sz="1400"/>
            </a:pPr>
            <a:endParaRPr lang="ja-JP"/>
          </a:p>
        </c:txPr>
        <c:crossAx val="212364672"/>
        <c:crosses val="autoZero"/>
        <c:crossBetween val="midCat"/>
      </c:valAx>
      <c:spPr>
        <a:ln>
          <a:solidFill>
            <a:schemeClr val="tx1"/>
          </a:solidFill>
        </a:ln>
      </c:spPr>
    </c:plotArea>
    <c:plotVisOnly val="1"/>
    <c:dispBlanksAs val="span"/>
    <c:showDLblsOverMax val="0"/>
  </c:chart>
  <c:spPr>
    <a:ln>
      <a:noFill/>
    </a:ln>
  </c:spPr>
  <c:txPr>
    <a:bodyPr/>
    <a:lstStyle/>
    <a:p>
      <a:pPr>
        <a:defRPr sz="1200" b="0"/>
      </a:pPr>
      <a:endParaRPr lang="ja-JP"/>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680" b="1" i="0" u="none" strike="noStrike" kern="1200" spc="0" baseline="0">
                <a:solidFill>
                  <a:schemeClr val="tx1"/>
                </a:solidFill>
                <a:latin typeface="+mn-lt"/>
                <a:ea typeface="+mn-ea"/>
                <a:cs typeface="+mn-cs"/>
              </a:defRPr>
            </a:pPr>
            <a:r>
              <a:rPr lang="ja-JP" altLang="en-US" b="0" i="0">
                <a:ea typeface="MS PGothic" panose="020B0600070205080204" pitchFamily="34" charset="-128"/>
              </a:rPr>
              <a:t>ページング</a:t>
            </a:r>
            <a:r>
              <a:rPr lang="ja-JP" b="0" i="0">
                <a:ea typeface="MS PGothic" panose="020B0600070205080204" pitchFamily="34" charset="-128"/>
              </a:rPr>
              <a:t>の回数</a:t>
            </a:r>
          </a:p>
        </c:rich>
      </c:tx>
      <c:overlay val="0"/>
      <c:spPr>
        <a:noFill/>
        <a:ln>
          <a:noFill/>
        </a:ln>
        <a:effectLst/>
      </c:spPr>
      <c:txPr>
        <a:bodyPr rot="0" spcFirstLastPara="1" vertOverflow="ellipsis" vert="horz" wrap="square" anchor="ctr" anchorCtr="1"/>
        <a:lstStyle/>
        <a:p>
          <a:pPr>
            <a:defRPr lang="ja-JP" sz="1680" b="1" i="0" u="none" strike="noStrike" kern="1200" spc="0" baseline="0">
              <a:solidFill>
                <a:schemeClr val="tx1"/>
              </a:solidFill>
              <a:latin typeface="+mn-lt"/>
              <a:ea typeface="+mn-ea"/>
              <a:cs typeface="+mn-cs"/>
            </a:defRPr>
          </a:pPr>
          <a:endParaRPr lang="ja-JP"/>
        </a:p>
      </c:txPr>
    </c:title>
    <c:autoTitleDeleted val="0"/>
    <c:plotArea>
      <c:layout>
        <c:manualLayout>
          <c:layoutTarget val="inner"/>
          <c:xMode val="edge"/>
          <c:yMode val="edge"/>
          <c:x val="0.13892337841385566"/>
          <c:y val="0.13199745170435037"/>
          <c:w val="0.83767158596843827"/>
          <c:h val="0.50240704320227247"/>
        </c:manualLayout>
      </c:layout>
      <c:lineChart>
        <c:grouping val="standard"/>
        <c:varyColors val="0"/>
        <c:ser>
          <c:idx val="0"/>
          <c:order val="0"/>
          <c:tx>
            <c:strRef>
              <c:f>Sheet1!$B$2</c:f>
              <c:strCache>
                <c:ptCount val="1"/>
                <c:pt idx="0">
                  <c:v>通常</c:v>
                </c:pt>
              </c:strCache>
            </c:strRef>
          </c:tx>
          <c:spPr>
            <a:ln w="28575" cap="rnd">
              <a:solidFill>
                <a:schemeClr val="accent1"/>
              </a:solidFill>
              <a:round/>
            </a:ln>
            <a:effectLst/>
          </c:spPr>
          <c:marker>
            <c:symbol val="circle"/>
            <c:size val="5"/>
            <c:spPr>
              <a:solidFill>
                <a:schemeClr val="accent1"/>
              </a:solidFill>
              <a:ln w="9525">
                <a:solidFill>
                  <a:schemeClr val="accent1"/>
                </a:solidFill>
              </a:ln>
              <a:effectLst/>
            </c:spPr>
          </c:marker>
          <c:cat>
            <c:numRef>
              <c:f>Sheet1!$A$3:$A$18</c:f>
              <c:numCache>
                <c:formatCode>General</c:formatCode>
                <c:ptCount val="16"/>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Sheet1!$B$3:$B$18</c:f>
              <c:numCache>
                <c:formatCode>General</c:formatCode>
                <c:ptCount val="16"/>
                <c:pt idx="0">
                  <c:v>0</c:v>
                </c:pt>
                <c:pt idx="1">
                  <c:v>129</c:v>
                </c:pt>
                <c:pt idx="2">
                  <c:v>119</c:v>
                </c:pt>
                <c:pt idx="3">
                  <c:v>152</c:v>
                </c:pt>
                <c:pt idx="4">
                  <c:v>137</c:v>
                </c:pt>
                <c:pt idx="5">
                  <c:v>113</c:v>
                </c:pt>
                <c:pt idx="6">
                  <c:v>154</c:v>
                </c:pt>
                <c:pt idx="7">
                  <c:v>122</c:v>
                </c:pt>
                <c:pt idx="8">
                  <c:v>129</c:v>
                </c:pt>
                <c:pt idx="9">
                  <c:v>129</c:v>
                </c:pt>
                <c:pt idx="10">
                  <c:v>158</c:v>
                </c:pt>
                <c:pt idx="11">
                  <c:v>117</c:v>
                </c:pt>
                <c:pt idx="12">
                  <c:v>153</c:v>
                </c:pt>
                <c:pt idx="13">
                  <c:v>120</c:v>
                </c:pt>
                <c:pt idx="14">
                  <c:v>141</c:v>
                </c:pt>
                <c:pt idx="15">
                  <c:v>117</c:v>
                </c:pt>
              </c:numCache>
            </c:numRef>
          </c:val>
          <c:smooth val="0"/>
          <c:extLst>
            <c:ext xmlns:c16="http://schemas.microsoft.com/office/drawing/2014/chart" uri="{C3380CC4-5D6E-409C-BE32-E72D297353CC}">
              <c16:uniqueId val="{00000000-944E-E748-A5CD-9C1F7A71CF60}"/>
            </c:ext>
          </c:extLst>
        </c:ser>
        <c:ser>
          <c:idx val="1"/>
          <c:order val="1"/>
          <c:tx>
            <c:strRef>
              <c:f>Sheet1!$C$2</c:f>
              <c:strCache>
                <c:ptCount val="1"/>
                <c:pt idx="0">
                  <c:v>Fctrans</c:v>
                </c:pt>
              </c:strCache>
            </c:strRef>
          </c:tx>
          <c:spPr>
            <a:ln w="28575" cap="rnd">
              <a:solidFill>
                <a:schemeClr val="accent2"/>
              </a:solidFill>
              <a:round/>
            </a:ln>
            <a:effectLst/>
          </c:spPr>
          <c:marker>
            <c:symbol val="circle"/>
            <c:size val="5"/>
            <c:spPr>
              <a:solidFill>
                <a:schemeClr val="accent2"/>
              </a:solidFill>
              <a:ln w="9525">
                <a:solidFill>
                  <a:schemeClr val="accent2"/>
                </a:solidFill>
              </a:ln>
              <a:effectLst/>
            </c:spPr>
          </c:marker>
          <c:cat>
            <c:numRef>
              <c:f>Sheet1!$A$3:$A$18</c:f>
              <c:numCache>
                <c:formatCode>General</c:formatCode>
                <c:ptCount val="16"/>
                <c:pt idx="0">
                  <c:v>0</c:v>
                </c:pt>
                <c:pt idx="1">
                  <c:v>5</c:v>
                </c:pt>
                <c:pt idx="2">
                  <c:v>10</c:v>
                </c:pt>
                <c:pt idx="3">
                  <c:v>15</c:v>
                </c:pt>
                <c:pt idx="4">
                  <c:v>20</c:v>
                </c:pt>
                <c:pt idx="5">
                  <c:v>25</c:v>
                </c:pt>
                <c:pt idx="6">
                  <c:v>30</c:v>
                </c:pt>
                <c:pt idx="7">
                  <c:v>35</c:v>
                </c:pt>
                <c:pt idx="8">
                  <c:v>40</c:v>
                </c:pt>
                <c:pt idx="9">
                  <c:v>45</c:v>
                </c:pt>
                <c:pt idx="10">
                  <c:v>50</c:v>
                </c:pt>
                <c:pt idx="11">
                  <c:v>55</c:v>
                </c:pt>
                <c:pt idx="12">
                  <c:v>60</c:v>
                </c:pt>
                <c:pt idx="13">
                  <c:v>65</c:v>
                </c:pt>
                <c:pt idx="14">
                  <c:v>70</c:v>
                </c:pt>
                <c:pt idx="15">
                  <c:v>75</c:v>
                </c:pt>
              </c:numCache>
            </c:numRef>
          </c:cat>
          <c:val>
            <c:numRef>
              <c:f>Sheet1!$C$3:$C$18</c:f>
              <c:numCache>
                <c:formatCode>General</c:formatCode>
                <c:ptCount val="16"/>
                <c:pt idx="0">
                  <c:v>0</c:v>
                </c:pt>
                <c:pt idx="1">
                  <c:v>3</c:v>
                </c:pt>
                <c:pt idx="2">
                  <c:v>4</c:v>
                </c:pt>
                <c:pt idx="3">
                  <c:v>0</c:v>
                </c:pt>
                <c:pt idx="4">
                  <c:v>0</c:v>
                </c:pt>
                <c:pt idx="5">
                  <c:v>0</c:v>
                </c:pt>
                <c:pt idx="6">
                  <c:v>0</c:v>
                </c:pt>
                <c:pt idx="7">
                  <c:v>0</c:v>
                </c:pt>
                <c:pt idx="8">
                  <c:v>0</c:v>
                </c:pt>
                <c:pt idx="9">
                  <c:v>0</c:v>
                </c:pt>
                <c:pt idx="10">
                  <c:v>0</c:v>
                </c:pt>
                <c:pt idx="11">
                  <c:v>0</c:v>
                </c:pt>
                <c:pt idx="12">
                  <c:v>0</c:v>
                </c:pt>
                <c:pt idx="13">
                  <c:v>0</c:v>
                </c:pt>
                <c:pt idx="14">
                  <c:v>0</c:v>
                </c:pt>
                <c:pt idx="15">
                  <c:v>0</c:v>
                </c:pt>
              </c:numCache>
            </c:numRef>
          </c:val>
          <c:smooth val="0"/>
          <c:extLst>
            <c:ext xmlns:c16="http://schemas.microsoft.com/office/drawing/2014/chart" uri="{C3380CC4-5D6E-409C-BE32-E72D297353CC}">
              <c16:uniqueId val="{00000001-944E-E748-A5CD-9C1F7A71CF60}"/>
            </c:ext>
          </c:extLst>
        </c:ser>
        <c:dLbls>
          <c:showLegendKey val="0"/>
          <c:showVal val="0"/>
          <c:showCatName val="0"/>
          <c:showSerName val="0"/>
          <c:showPercent val="0"/>
          <c:showBubbleSize val="0"/>
        </c:dLbls>
        <c:marker val="1"/>
        <c:smooth val="0"/>
        <c:axId val="1132718208"/>
        <c:axId val="1132839616"/>
      </c:lineChart>
      <c:catAx>
        <c:axId val="1132718208"/>
        <c:scaling>
          <c:orientation val="minMax"/>
        </c:scaling>
        <c:delete val="0"/>
        <c:axPos val="b"/>
        <c:title>
          <c:tx>
            <c:rich>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r>
                  <a:rPr lang="ja-JP" b="0" i="0">
                    <a:ea typeface="MS PGothic" panose="020B0600070205080204" pitchFamily="34" charset="-128"/>
                  </a:rPr>
                  <a:t>時間</a:t>
                </a:r>
                <a:r>
                  <a:rPr lang="en-US" dirty="0"/>
                  <a:t>[s]</a:t>
                </a:r>
                <a:endParaRPr lang="ja-JP" b="0" i="0">
                  <a:ea typeface="MS PGothic" panose="020B0600070205080204" pitchFamily="34" charset="-128"/>
                </a:endParaRPr>
              </a:p>
            </c:rich>
          </c:tx>
          <c:overlay val="0"/>
          <c:spPr>
            <a:noFill/>
            <a:ln>
              <a:noFill/>
            </a:ln>
            <a:effectLst/>
          </c:spPr>
          <c:txPr>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crossAx val="1132839616"/>
        <c:crosses val="autoZero"/>
        <c:auto val="1"/>
        <c:lblAlgn val="ctr"/>
        <c:lblOffset val="100"/>
        <c:tickLblSkip val="2"/>
        <c:noMultiLvlLbl val="0"/>
      </c:catAx>
      <c:valAx>
        <c:axId val="1132839616"/>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r>
                  <a:rPr lang="ja-JP" b="0" i="0">
                    <a:ea typeface="MS PGothic" panose="020B0600070205080204" pitchFamily="34" charset="-128"/>
                  </a:rPr>
                  <a:t>回数</a:t>
                </a:r>
              </a:p>
            </c:rich>
          </c:tx>
          <c:overlay val="0"/>
          <c:spPr>
            <a:noFill/>
            <a:ln>
              <a:noFill/>
            </a:ln>
            <a:effectLst/>
          </c:spPr>
          <c:txPr>
            <a:bodyPr rot="-54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crossAx val="113271820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4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sz="1400" b="1">
          <a:solidFill>
            <a:schemeClr val="tx1"/>
          </a:solidFill>
        </a:defRPr>
      </a:pPr>
      <a:endParaRPr lang="ja-JP"/>
    </a:p>
  </c:txPr>
  <c:externalData r:id="rId3">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r>
              <a:rPr lang="ja-JP" altLang="en-US" sz="1400" b="0" i="0">
                <a:solidFill>
                  <a:schemeClr val="tx1"/>
                </a:solidFill>
                <a:ea typeface="MS PGothic" panose="020B0600070205080204" pitchFamily="34" charset="-128"/>
              </a:rPr>
              <a:t>メモリ書き換えプログラムの実行時間</a:t>
            </a:r>
          </a:p>
        </c:rich>
      </c:tx>
      <c:overlay val="0"/>
      <c:spPr>
        <a:noFill/>
        <a:ln>
          <a:noFill/>
        </a:ln>
        <a:effectLst/>
      </c:spPr>
      <c:txPr>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[2]Sheet1!$P$17</c:f>
              <c:strCache>
                <c:ptCount val="1"/>
                <c:pt idx="0">
                  <c:v>従来</c:v>
                </c:pt>
              </c:strCache>
            </c:strRef>
          </c:tx>
          <c:spPr>
            <a:solidFill>
              <a:schemeClr val="accent1"/>
            </a:solidFill>
            <a:ln>
              <a:noFill/>
            </a:ln>
            <a:effectLst/>
          </c:spPr>
          <c:invertIfNegative val="0"/>
          <c:val>
            <c:numRef>
              <c:f>Sheet1!$A$28</c:f>
              <c:numCache>
                <c:formatCode>General</c:formatCode>
                <c:ptCount val="1"/>
                <c:pt idx="0">
                  <c:v>57.205668000000003</c:v>
                </c:pt>
              </c:numCache>
            </c:numRef>
          </c:val>
          <c:extLst>
            <c:ext xmlns:c16="http://schemas.microsoft.com/office/drawing/2014/chart" uri="{C3380CC4-5D6E-409C-BE32-E72D297353CC}">
              <c16:uniqueId val="{00000000-1A23-3A4A-B671-63E92BFE2ECC}"/>
            </c:ext>
          </c:extLst>
        </c:ser>
        <c:ser>
          <c:idx val="1"/>
          <c:order val="1"/>
          <c:tx>
            <c:strRef>
              <c:f>[2]Sheet1!$AJ$4</c:f>
              <c:strCache>
                <c:ptCount val="1"/>
                <c:pt idx="0">
                  <c:v>FCtrans</c:v>
                </c:pt>
              </c:strCache>
            </c:strRef>
          </c:tx>
          <c:spPr>
            <a:solidFill>
              <a:schemeClr val="accent2"/>
            </a:solidFill>
            <a:ln>
              <a:noFill/>
            </a:ln>
            <a:effectLst/>
          </c:spPr>
          <c:invertIfNegative val="0"/>
          <c:val>
            <c:numRef>
              <c:f>Sheet1!$B$28</c:f>
              <c:numCache>
                <c:formatCode>General</c:formatCode>
                <c:ptCount val="1"/>
                <c:pt idx="0">
                  <c:v>5.071161</c:v>
                </c:pt>
              </c:numCache>
            </c:numRef>
          </c:val>
          <c:extLst>
            <c:ext xmlns:c16="http://schemas.microsoft.com/office/drawing/2014/chart" uri="{C3380CC4-5D6E-409C-BE32-E72D297353CC}">
              <c16:uniqueId val="{00000001-1A23-3A4A-B671-63E92BFE2ECC}"/>
            </c:ext>
          </c:extLst>
        </c:ser>
        <c:dLbls>
          <c:showLegendKey val="0"/>
          <c:showVal val="0"/>
          <c:showCatName val="0"/>
          <c:showSerName val="0"/>
          <c:showPercent val="0"/>
          <c:showBubbleSize val="0"/>
        </c:dLbls>
        <c:gapWidth val="219"/>
        <c:overlap val="-27"/>
        <c:axId val="1339232831"/>
        <c:axId val="1411175407"/>
      </c:barChart>
      <c:catAx>
        <c:axId val="1339232831"/>
        <c:scaling>
          <c:orientation val="minMax"/>
        </c:scaling>
        <c:delete val="1"/>
        <c:axPos val="b"/>
        <c:numFmt formatCode="General" sourceLinked="1"/>
        <c:majorTickMark val="none"/>
        <c:minorTickMark val="none"/>
        <c:tickLblPos val="nextTo"/>
        <c:crossAx val="1411175407"/>
        <c:crosses val="autoZero"/>
        <c:auto val="1"/>
        <c:lblAlgn val="ctr"/>
        <c:lblOffset val="100"/>
        <c:noMultiLvlLbl val="0"/>
      </c:catAx>
      <c:valAx>
        <c:axId val="14111754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800" b="0" i="0">
                    <a:solidFill>
                      <a:schemeClr val="tx1"/>
                    </a:solidFill>
                    <a:ea typeface="MS PGothic" panose="020B0600070205080204" pitchFamily="34" charset="-128"/>
                  </a:rPr>
                  <a:t>実行時間</a:t>
                </a:r>
                <a:r>
                  <a:rPr lang="en-US" altLang="ja-JP" sz="1800" b="0" i="0" dirty="0">
                    <a:solidFill>
                      <a:schemeClr val="tx1"/>
                    </a:solidFill>
                    <a:ea typeface="MS PGothic" panose="020B0600070205080204" pitchFamily="34" charset="-128"/>
                  </a:rPr>
                  <a:t>[s]</a:t>
                </a:r>
                <a:endParaRPr lang="ja-JP" altLang="en-US" sz="1800" b="0" i="0">
                  <a:solidFill>
                    <a:schemeClr val="tx1"/>
                  </a:solidFill>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1339232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8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r>
              <a:rPr lang="ja-JP" altLang="en-US" sz="1400" b="0" i="0">
                <a:solidFill>
                  <a:schemeClr val="tx1"/>
                </a:solidFill>
                <a:ea typeface="MS PGothic" panose="020B0600070205080204" pitchFamily="34" charset="-128"/>
              </a:rPr>
              <a:t>メモリ書き換えプログラムの実行時間</a:t>
            </a:r>
          </a:p>
        </c:rich>
      </c:tx>
      <c:overlay val="0"/>
      <c:spPr>
        <a:noFill/>
        <a:ln>
          <a:noFill/>
        </a:ln>
        <a:effectLst/>
      </c:spPr>
      <c:txPr>
        <a:bodyPr rot="0" spcFirstLastPara="1" vertOverflow="ellipsis" vert="horz" wrap="square" anchor="ctr" anchorCtr="1"/>
        <a:lstStyle/>
        <a:p>
          <a:pPr>
            <a:defRPr lang="ja-JP" sz="1400" b="1" i="0" u="none" strike="noStrike" kern="1200" spc="0" baseline="0">
              <a:solidFill>
                <a:schemeClr val="tx1"/>
              </a:solidFill>
              <a:latin typeface="+mn-lt"/>
              <a:ea typeface="+mn-ea"/>
              <a:cs typeface="+mn-cs"/>
            </a:defRPr>
          </a:pPr>
          <a:endParaRPr lang="ja-JP"/>
        </a:p>
      </c:txPr>
    </c:title>
    <c:autoTitleDeleted val="0"/>
    <c:plotArea>
      <c:layout/>
      <c:barChart>
        <c:barDir val="col"/>
        <c:grouping val="clustered"/>
        <c:varyColors val="0"/>
        <c:ser>
          <c:idx val="0"/>
          <c:order val="0"/>
          <c:tx>
            <c:strRef>
              <c:f>[2]Sheet1!$P$17</c:f>
              <c:strCache>
                <c:ptCount val="1"/>
                <c:pt idx="0">
                  <c:v>従来</c:v>
                </c:pt>
              </c:strCache>
            </c:strRef>
          </c:tx>
          <c:spPr>
            <a:solidFill>
              <a:schemeClr val="accent1"/>
            </a:solidFill>
            <a:ln>
              <a:noFill/>
            </a:ln>
            <a:effectLst/>
          </c:spPr>
          <c:invertIfNegative val="0"/>
          <c:val>
            <c:numRef>
              <c:f>Sheet1!$A$28</c:f>
              <c:numCache>
                <c:formatCode>General</c:formatCode>
                <c:ptCount val="1"/>
                <c:pt idx="0">
                  <c:v>57.205668000000003</c:v>
                </c:pt>
              </c:numCache>
            </c:numRef>
          </c:val>
          <c:extLst>
            <c:ext xmlns:c16="http://schemas.microsoft.com/office/drawing/2014/chart" uri="{C3380CC4-5D6E-409C-BE32-E72D297353CC}">
              <c16:uniqueId val="{00000000-D1F4-0045-BF65-45064DD470C8}"/>
            </c:ext>
          </c:extLst>
        </c:ser>
        <c:ser>
          <c:idx val="1"/>
          <c:order val="1"/>
          <c:tx>
            <c:strRef>
              <c:f>[2]Sheet1!$AJ$4</c:f>
              <c:strCache>
                <c:ptCount val="1"/>
                <c:pt idx="0">
                  <c:v>FCtrans</c:v>
                </c:pt>
              </c:strCache>
            </c:strRef>
          </c:tx>
          <c:spPr>
            <a:solidFill>
              <a:schemeClr val="accent2"/>
            </a:solidFill>
            <a:ln>
              <a:noFill/>
            </a:ln>
            <a:effectLst/>
          </c:spPr>
          <c:invertIfNegative val="0"/>
          <c:val>
            <c:numRef>
              <c:f>Sheet1!$B$28</c:f>
              <c:numCache>
                <c:formatCode>General</c:formatCode>
                <c:ptCount val="1"/>
                <c:pt idx="0">
                  <c:v>5.071161</c:v>
                </c:pt>
              </c:numCache>
            </c:numRef>
          </c:val>
          <c:extLst>
            <c:ext xmlns:c16="http://schemas.microsoft.com/office/drawing/2014/chart" uri="{C3380CC4-5D6E-409C-BE32-E72D297353CC}">
              <c16:uniqueId val="{00000001-D1F4-0045-BF65-45064DD470C8}"/>
            </c:ext>
          </c:extLst>
        </c:ser>
        <c:dLbls>
          <c:showLegendKey val="0"/>
          <c:showVal val="0"/>
          <c:showCatName val="0"/>
          <c:showSerName val="0"/>
          <c:showPercent val="0"/>
          <c:showBubbleSize val="0"/>
        </c:dLbls>
        <c:gapWidth val="219"/>
        <c:overlap val="-27"/>
        <c:axId val="1339232831"/>
        <c:axId val="1411175407"/>
      </c:barChart>
      <c:catAx>
        <c:axId val="1339232831"/>
        <c:scaling>
          <c:orientation val="minMax"/>
        </c:scaling>
        <c:delete val="1"/>
        <c:axPos val="b"/>
        <c:numFmt formatCode="General" sourceLinked="1"/>
        <c:majorTickMark val="none"/>
        <c:minorTickMark val="none"/>
        <c:tickLblPos val="nextTo"/>
        <c:crossAx val="1411175407"/>
        <c:crosses val="autoZero"/>
        <c:auto val="1"/>
        <c:lblAlgn val="ctr"/>
        <c:lblOffset val="100"/>
        <c:noMultiLvlLbl val="0"/>
      </c:catAx>
      <c:valAx>
        <c:axId val="1411175407"/>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r>
                  <a:rPr lang="ja-JP" altLang="en-US" sz="1800" b="0" i="0">
                    <a:solidFill>
                      <a:schemeClr val="tx1"/>
                    </a:solidFill>
                    <a:ea typeface="MS PGothic" panose="020B0600070205080204" pitchFamily="34" charset="-128"/>
                  </a:rPr>
                  <a:t>実行時間</a:t>
                </a:r>
                <a:r>
                  <a:rPr lang="en-US" altLang="ja-JP" sz="1800" b="0" i="0" dirty="0">
                    <a:solidFill>
                      <a:schemeClr val="tx1"/>
                    </a:solidFill>
                    <a:ea typeface="MS PGothic" panose="020B0600070205080204" pitchFamily="34" charset="-128"/>
                  </a:rPr>
                  <a:t>[s]</a:t>
                </a:r>
                <a:endParaRPr lang="ja-JP" altLang="en-US" sz="1800" b="0" i="0">
                  <a:solidFill>
                    <a:schemeClr val="tx1"/>
                  </a:solidFill>
                  <a:ea typeface="MS PGothic" panose="020B0600070205080204" pitchFamily="34" charset="-128"/>
                </a:endParaRPr>
              </a:p>
            </c:rich>
          </c:tx>
          <c:overlay val="0"/>
          <c:spPr>
            <a:noFill/>
            <a:ln>
              <a:noFill/>
            </a:ln>
            <a:effectLst/>
          </c:spPr>
          <c:txPr>
            <a:bodyPr rot="-5400000" spcFirstLastPara="1" vertOverflow="ellipsis" vert="horz" wrap="square" anchor="ctr" anchorCtr="1"/>
            <a:lstStyle/>
            <a:p>
              <a:pPr>
                <a:defRPr lang="ja-JP" sz="1000" b="0" i="0" u="none" strike="noStrike" kern="1200" baseline="0">
                  <a:solidFill>
                    <a:schemeClr val="tx1"/>
                  </a:solidFill>
                  <a:latin typeface="+mn-lt"/>
                  <a:ea typeface="+mn-ea"/>
                  <a:cs typeface="+mn-cs"/>
                </a:defRPr>
              </a:pPr>
              <a:endParaRPr lang="ja-JP"/>
            </a:p>
          </c:txPr>
        </c:title>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lang="ja-JP" sz="1800" b="0" i="0" u="none" strike="noStrike" kern="1200" baseline="0">
                <a:solidFill>
                  <a:schemeClr val="tx1"/>
                </a:solidFill>
                <a:latin typeface="+mn-lt"/>
                <a:ea typeface="+mn-ea"/>
                <a:cs typeface="+mn-cs"/>
              </a:defRPr>
            </a:pPr>
            <a:endParaRPr lang="ja-JP"/>
          </a:p>
        </c:txPr>
        <c:crossAx val="1339232831"/>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lang="ja-JP" sz="1800" b="1" i="0" u="none" strike="noStrike" kern="1200" baseline="0">
              <a:solidFill>
                <a:schemeClr val="tx1"/>
              </a:solidFill>
              <a:latin typeface="+mn-lt"/>
              <a:ea typeface="+mn-ea"/>
              <a:cs typeface="+mn-cs"/>
            </a:defRPr>
          </a:pPr>
          <a:endParaRPr lang="ja-JP"/>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ja-JP"/>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lang="ja-JP"/>
            </a:pPr>
            <a:r>
              <a:rPr lang="en-US"/>
              <a:t>VM</a:t>
            </a:r>
            <a:r>
              <a:rPr lang="ja-JP"/>
              <a:t>メモリサイズを変更した場合</a:t>
            </a:r>
          </a:p>
        </c:rich>
      </c:tx>
      <c:overlay val="0"/>
    </c:title>
    <c:autoTitleDeleted val="0"/>
    <c:plotArea>
      <c:layout/>
      <c:scatterChart>
        <c:scatterStyle val="lineMarker"/>
        <c:varyColors val="0"/>
        <c:ser>
          <c:idx val="0"/>
          <c:order val="0"/>
          <c:tx>
            <c:v>FCtrans</c:v>
          </c:tx>
          <c:marker>
            <c:symbol val="diamond"/>
            <c:size val="7"/>
          </c:marker>
          <c:xVal>
            <c:numRef>
              <c:f>'mig時間　VMサイズ 真'!$Q$14:$Q$24</c:f>
              <c:numCache>
                <c:formatCode>General</c:formatCode>
                <c:ptCount val="11"/>
                <c:pt idx="0">
                  <c:v>2</c:v>
                </c:pt>
                <c:pt idx="1">
                  <c:v>4</c:v>
                </c:pt>
                <c:pt idx="2">
                  <c:v>8</c:v>
                </c:pt>
                <c:pt idx="3">
                  <c:v>16</c:v>
                </c:pt>
                <c:pt idx="4">
                  <c:v>32</c:v>
                </c:pt>
                <c:pt idx="5">
                  <c:v>64</c:v>
                </c:pt>
                <c:pt idx="6">
                  <c:v>128</c:v>
                </c:pt>
                <c:pt idx="7">
                  <c:v>192</c:v>
                </c:pt>
                <c:pt idx="8">
                  <c:v>256</c:v>
                </c:pt>
                <c:pt idx="9">
                  <c:v>320</c:v>
                </c:pt>
                <c:pt idx="10">
                  <c:v>352</c:v>
                </c:pt>
              </c:numCache>
            </c:numRef>
          </c:xVal>
          <c:yVal>
            <c:numRef>
              <c:f>'mig時間　VMサイズ 真'!$R$14:$R$24</c:f>
              <c:numCache>
                <c:formatCode>General</c:formatCode>
                <c:ptCount val="11"/>
                <c:pt idx="0">
                  <c:v>0.57766666666666666</c:v>
                </c:pt>
                <c:pt idx="1">
                  <c:v>0.78800000000000003</c:v>
                </c:pt>
                <c:pt idx="2">
                  <c:v>1.0203333333333333</c:v>
                </c:pt>
                <c:pt idx="3">
                  <c:v>1.3766666666666667</c:v>
                </c:pt>
                <c:pt idx="4">
                  <c:v>2.1063333333333336</c:v>
                </c:pt>
                <c:pt idx="5">
                  <c:v>3.488</c:v>
                </c:pt>
                <c:pt idx="6">
                  <c:v>6.2753333333333332</c:v>
                </c:pt>
                <c:pt idx="7">
                  <c:v>9.1993333333333336</c:v>
                </c:pt>
                <c:pt idx="8">
                  <c:v>11.962999999999999</c:v>
                </c:pt>
                <c:pt idx="9">
                  <c:v>14.654</c:v>
                </c:pt>
                <c:pt idx="10">
                  <c:v>14.621</c:v>
                </c:pt>
              </c:numCache>
            </c:numRef>
          </c:yVal>
          <c:smooth val="0"/>
          <c:extLst>
            <c:ext xmlns:c16="http://schemas.microsoft.com/office/drawing/2014/chart" uri="{C3380CC4-5D6E-409C-BE32-E72D297353CC}">
              <c16:uniqueId val="{00000000-44AD-FB4B-87E6-6CC42D6176FA}"/>
            </c:ext>
          </c:extLst>
        </c:ser>
        <c:ser>
          <c:idx val="1"/>
          <c:order val="1"/>
          <c:tx>
            <c:v>従来</c:v>
          </c:tx>
          <c:marker>
            <c:symbol val="square"/>
            <c:size val="7"/>
          </c:marker>
          <c:xVal>
            <c:numRef>
              <c:f>'mig時間　VMサイズ 真'!$Q$14:$Q$24</c:f>
              <c:numCache>
                <c:formatCode>General</c:formatCode>
                <c:ptCount val="11"/>
                <c:pt idx="0">
                  <c:v>2</c:v>
                </c:pt>
                <c:pt idx="1">
                  <c:v>4</c:v>
                </c:pt>
                <c:pt idx="2">
                  <c:v>8</c:v>
                </c:pt>
                <c:pt idx="3">
                  <c:v>16</c:v>
                </c:pt>
                <c:pt idx="4">
                  <c:v>32</c:v>
                </c:pt>
                <c:pt idx="5">
                  <c:v>64</c:v>
                </c:pt>
                <c:pt idx="6">
                  <c:v>128</c:v>
                </c:pt>
                <c:pt idx="7">
                  <c:v>192</c:v>
                </c:pt>
                <c:pt idx="8">
                  <c:v>256</c:v>
                </c:pt>
                <c:pt idx="9">
                  <c:v>320</c:v>
                </c:pt>
                <c:pt idx="10">
                  <c:v>352</c:v>
                </c:pt>
              </c:numCache>
            </c:numRef>
          </c:xVal>
          <c:yVal>
            <c:numRef>
              <c:f>'mig時間　VMサイズ 真'!$S$14:$S$24</c:f>
              <c:numCache>
                <c:formatCode>General</c:formatCode>
                <c:ptCount val="11"/>
                <c:pt idx="0">
                  <c:v>2.3196666666666665</c:v>
                </c:pt>
                <c:pt idx="1">
                  <c:v>4.5380000000000003</c:v>
                </c:pt>
                <c:pt idx="2">
                  <c:v>8.8952000000000009</c:v>
                </c:pt>
                <c:pt idx="3">
                  <c:v>17.103000000000002</c:v>
                </c:pt>
                <c:pt idx="4">
                  <c:v>35.756399999999999</c:v>
                </c:pt>
                <c:pt idx="5">
                  <c:v>70.831000000000003</c:v>
                </c:pt>
                <c:pt idx="6">
                  <c:v>143.30459999999999</c:v>
                </c:pt>
                <c:pt idx="7">
                  <c:v>223.107</c:v>
                </c:pt>
                <c:pt idx="8">
                  <c:v>295.673</c:v>
                </c:pt>
                <c:pt idx="9">
                  <c:v>370.2808</c:v>
                </c:pt>
                <c:pt idx="10">
                  <c:v>426.9502</c:v>
                </c:pt>
              </c:numCache>
            </c:numRef>
          </c:yVal>
          <c:smooth val="0"/>
          <c:extLst>
            <c:ext xmlns:c16="http://schemas.microsoft.com/office/drawing/2014/chart" uri="{C3380CC4-5D6E-409C-BE32-E72D297353CC}">
              <c16:uniqueId val="{00000001-44AD-FB4B-87E6-6CC42D6176FA}"/>
            </c:ext>
          </c:extLst>
        </c:ser>
        <c:dLbls>
          <c:showLegendKey val="0"/>
          <c:showVal val="0"/>
          <c:showCatName val="0"/>
          <c:showSerName val="0"/>
          <c:showPercent val="0"/>
          <c:showBubbleSize val="0"/>
        </c:dLbls>
        <c:axId val="175357952"/>
        <c:axId val="175359872"/>
      </c:scatterChart>
      <c:valAx>
        <c:axId val="175357952"/>
        <c:scaling>
          <c:orientation val="minMax"/>
          <c:max val="352"/>
          <c:min val="0"/>
        </c:scaling>
        <c:delete val="0"/>
        <c:axPos val="b"/>
        <c:title>
          <c:tx>
            <c:rich>
              <a:bodyPr/>
              <a:lstStyle/>
              <a:p>
                <a:pPr>
                  <a:defRPr lang="ja-JP"/>
                </a:pPr>
                <a:r>
                  <a:rPr lang="en-US"/>
                  <a:t>VM</a:t>
                </a:r>
                <a:r>
                  <a:rPr lang="ja-JP"/>
                  <a:t>メモリサイズ</a:t>
                </a:r>
                <a:r>
                  <a:rPr lang="en-US"/>
                  <a:t>[GB]</a:t>
                </a:r>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175359872"/>
        <c:crosses val="autoZero"/>
        <c:crossBetween val="midCat"/>
        <c:majorUnit val="64"/>
        <c:minorUnit val="64"/>
      </c:valAx>
      <c:valAx>
        <c:axId val="175359872"/>
        <c:scaling>
          <c:orientation val="minMax"/>
        </c:scaling>
        <c:delete val="0"/>
        <c:axPos val="l"/>
        <c:majorGridlines>
          <c:spPr>
            <a:ln>
              <a:noFill/>
            </a:ln>
          </c:spPr>
        </c:majorGridlines>
        <c:title>
          <c:tx>
            <c:rich>
              <a:bodyPr rot="-5400000" vert="horz"/>
              <a:lstStyle/>
              <a:p>
                <a:pPr>
                  <a:defRPr lang="ja-JP"/>
                </a:pPr>
                <a:r>
                  <a:rPr lang="ja-JP"/>
                  <a:t>マイグレーション時間</a:t>
                </a:r>
                <a:r>
                  <a:rPr lang="en-US"/>
                  <a:t>[</a:t>
                </a:r>
                <a:r>
                  <a:rPr lang="ja-JP"/>
                  <a:t>秒</a:t>
                </a:r>
                <a:r>
                  <a:rPr lang="en-US"/>
                  <a:t>]</a:t>
                </a:r>
                <a:endParaRPr lang="ja-JP"/>
              </a:p>
            </c:rich>
          </c:tx>
          <c:layout>
            <c:manualLayout>
              <c:xMode val="edge"/>
              <c:yMode val="edge"/>
              <c:x val="1.5972222222222221E-2"/>
              <c:y val="0.21885639295088113"/>
            </c:manualLayout>
          </c:layout>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175357952"/>
        <c:crosses val="autoZero"/>
        <c:crossBetween val="midCat"/>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FCtrans</c:v>
          </c:tx>
          <c:xVal>
            <c:numRef>
              <c:f>'malloc スループット'!$A$5:$A$12</c:f>
              <c:numCache>
                <c:formatCode>General</c:formatCode>
                <c:ptCount val="8"/>
                <c:pt idx="0">
                  <c:v>8</c:v>
                </c:pt>
                <c:pt idx="1">
                  <c:v>16</c:v>
                </c:pt>
                <c:pt idx="2">
                  <c:v>32</c:v>
                </c:pt>
                <c:pt idx="3">
                  <c:v>64</c:v>
                </c:pt>
                <c:pt idx="4">
                  <c:v>128</c:v>
                </c:pt>
                <c:pt idx="5">
                  <c:v>192</c:v>
                </c:pt>
                <c:pt idx="6">
                  <c:v>256</c:v>
                </c:pt>
                <c:pt idx="7">
                  <c:v>320</c:v>
                </c:pt>
              </c:numCache>
            </c:numRef>
          </c:xVal>
          <c:yVal>
            <c:numRef>
              <c:f>'malloc スループット'!$H$16:$H$23</c:f>
              <c:numCache>
                <c:formatCode>General</c:formatCode>
                <c:ptCount val="8"/>
                <c:pt idx="0">
                  <c:v>5.8047435066213131</c:v>
                </c:pt>
                <c:pt idx="1">
                  <c:v>5.7373173109594013</c:v>
                </c:pt>
                <c:pt idx="2">
                  <c:v>5.5111030077842598</c:v>
                </c:pt>
                <c:pt idx="3">
                  <c:v>5.5964665888046889</c:v>
                </c:pt>
                <c:pt idx="4">
                  <c:v>5.3251134495777572</c:v>
                </c:pt>
                <c:pt idx="5">
                  <c:v>4.2525670434471907</c:v>
                </c:pt>
                <c:pt idx="6">
                  <c:v>3.2010318841029868</c:v>
                </c:pt>
                <c:pt idx="7">
                  <c:v>3.2399702743874341</c:v>
                </c:pt>
              </c:numCache>
            </c:numRef>
          </c:yVal>
          <c:smooth val="0"/>
          <c:extLst>
            <c:ext xmlns:c16="http://schemas.microsoft.com/office/drawing/2014/chart" uri="{C3380CC4-5D6E-409C-BE32-E72D297353CC}">
              <c16:uniqueId val="{00000000-9404-3E43-9EFC-C8663BBD7A70}"/>
            </c:ext>
          </c:extLst>
        </c:ser>
        <c:ser>
          <c:idx val="1"/>
          <c:order val="1"/>
          <c:tx>
            <c:v>従来</c:v>
          </c:tx>
          <c:xVal>
            <c:numRef>
              <c:f>'malloc スループット'!$A$5:$A$12</c:f>
              <c:numCache>
                <c:formatCode>General</c:formatCode>
                <c:ptCount val="8"/>
                <c:pt idx="0">
                  <c:v>8</c:v>
                </c:pt>
                <c:pt idx="1">
                  <c:v>16</c:v>
                </c:pt>
                <c:pt idx="2">
                  <c:v>32</c:v>
                </c:pt>
                <c:pt idx="3">
                  <c:v>64</c:v>
                </c:pt>
                <c:pt idx="4">
                  <c:v>128</c:v>
                </c:pt>
                <c:pt idx="5">
                  <c:v>192</c:v>
                </c:pt>
                <c:pt idx="6">
                  <c:v>256</c:v>
                </c:pt>
                <c:pt idx="7">
                  <c:v>320</c:v>
                </c:pt>
              </c:numCache>
            </c:numRef>
          </c:xVal>
          <c:yVal>
            <c:numRef>
              <c:f>'malloc スループット'!$I$16:$I$23</c:f>
              <c:numCache>
                <c:formatCode>General</c:formatCode>
                <c:ptCount val="8"/>
                <c:pt idx="0">
                  <c:v>3.4511230296431026</c:v>
                </c:pt>
                <c:pt idx="1">
                  <c:v>3.8492869608996578</c:v>
                </c:pt>
                <c:pt idx="2">
                  <c:v>3.6916647782552743</c:v>
                </c:pt>
                <c:pt idx="3">
                  <c:v>3.0202706313463827</c:v>
                </c:pt>
                <c:pt idx="4">
                  <c:v>3.3023562881046469</c:v>
                </c:pt>
                <c:pt idx="5">
                  <c:v>2.7194356590407973</c:v>
                </c:pt>
                <c:pt idx="6">
                  <c:v>2.1099304786124797</c:v>
                </c:pt>
                <c:pt idx="7">
                  <c:v>2.0597448590345708</c:v>
                </c:pt>
              </c:numCache>
            </c:numRef>
          </c:yVal>
          <c:smooth val="0"/>
          <c:extLst>
            <c:ext xmlns:c16="http://schemas.microsoft.com/office/drawing/2014/chart" uri="{C3380CC4-5D6E-409C-BE32-E72D297353CC}">
              <c16:uniqueId val="{00000001-9404-3E43-9EFC-C8663BBD7A70}"/>
            </c:ext>
          </c:extLst>
        </c:ser>
        <c:dLbls>
          <c:showLegendKey val="0"/>
          <c:showVal val="0"/>
          <c:showCatName val="0"/>
          <c:showSerName val="0"/>
          <c:showPercent val="0"/>
          <c:showBubbleSize val="0"/>
        </c:dLbls>
        <c:axId val="40242176"/>
        <c:axId val="148803968"/>
      </c:scatterChart>
      <c:valAx>
        <c:axId val="40242176"/>
        <c:scaling>
          <c:orientation val="minMax"/>
          <c:max val="320"/>
          <c:min val="0"/>
        </c:scaling>
        <c:delete val="0"/>
        <c:axPos val="b"/>
        <c:title>
          <c:tx>
            <c:rich>
              <a:bodyPr/>
              <a:lstStyle/>
              <a:p>
                <a:pPr>
                  <a:defRPr lang="ja-JP"/>
                </a:pPr>
                <a:r>
                  <a:rPr lang="ja-JP"/>
                  <a:t>書き込みサイズ</a:t>
                </a:r>
                <a:r>
                  <a:rPr lang="en-US"/>
                  <a:t>[GB]</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148803968"/>
        <c:crosses val="autoZero"/>
        <c:crossBetween val="midCat"/>
        <c:majorUnit val="64"/>
      </c:valAx>
      <c:valAx>
        <c:axId val="148803968"/>
        <c:scaling>
          <c:orientation val="minMax"/>
        </c:scaling>
        <c:delete val="0"/>
        <c:axPos val="l"/>
        <c:majorGridlines>
          <c:spPr>
            <a:ln>
              <a:noFill/>
            </a:ln>
          </c:spPr>
        </c:majorGridlines>
        <c:title>
          <c:tx>
            <c:rich>
              <a:bodyPr rot="-5400000" vert="horz"/>
              <a:lstStyle/>
              <a:p>
                <a:pPr>
                  <a:defRPr lang="ja-JP"/>
                </a:pPr>
                <a:r>
                  <a:rPr lang="ja-JP"/>
                  <a:t>書き込み性能</a:t>
                </a:r>
                <a:r>
                  <a:rPr lang="en-US"/>
                  <a:t>[Gbps]</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40242176"/>
        <c:crosses val="autoZero"/>
        <c:crossBetween val="midCat"/>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FCtrans</c:v>
          </c:tx>
          <c:xVal>
            <c:numRef>
              <c:f>'malloc スループット'!$A$56:$A$75</c:f>
              <c:numCache>
                <c:formatCode>General</c:formatCode>
                <c:ptCount val="20"/>
                <c:pt idx="0">
                  <c:v>0</c:v>
                </c:pt>
                <c:pt idx="1">
                  <c:v>100</c:v>
                </c:pt>
                <c:pt idx="2">
                  <c:v>200</c:v>
                </c:pt>
                <c:pt idx="3">
                  <c:v>300</c:v>
                </c:pt>
                <c:pt idx="4">
                  <c:v>400</c:v>
                </c:pt>
                <c:pt idx="5">
                  <c:v>500</c:v>
                </c:pt>
                <c:pt idx="6">
                  <c:v>600</c:v>
                </c:pt>
                <c:pt idx="7">
                  <c:v>700</c:v>
                </c:pt>
                <c:pt idx="8">
                  <c:v>800</c:v>
                </c:pt>
                <c:pt idx="9">
                  <c:v>900</c:v>
                </c:pt>
                <c:pt idx="10">
                  <c:v>1000</c:v>
                </c:pt>
                <c:pt idx="11">
                  <c:v>1100</c:v>
                </c:pt>
                <c:pt idx="12">
                  <c:v>1200</c:v>
                </c:pt>
                <c:pt idx="13">
                  <c:v>1300</c:v>
                </c:pt>
                <c:pt idx="14">
                  <c:v>1400</c:v>
                </c:pt>
                <c:pt idx="15">
                  <c:v>1500</c:v>
                </c:pt>
                <c:pt idx="16">
                  <c:v>1600</c:v>
                </c:pt>
                <c:pt idx="17">
                  <c:v>1700</c:v>
                </c:pt>
                <c:pt idx="18">
                  <c:v>1800</c:v>
                </c:pt>
                <c:pt idx="19">
                  <c:v>1900</c:v>
                </c:pt>
              </c:numCache>
            </c:numRef>
          </c:xVal>
          <c:yVal>
            <c:numRef>
              <c:f>'malloc スループット'!$F$56:$F$64</c:f>
              <c:numCache>
                <c:formatCode>General</c:formatCode>
                <c:ptCount val="9"/>
                <c:pt idx="0">
                  <c:v>0</c:v>
                </c:pt>
                <c:pt idx="1">
                  <c:v>0</c:v>
                </c:pt>
                <c:pt idx="2">
                  <c:v>0</c:v>
                </c:pt>
                <c:pt idx="3">
                  <c:v>0</c:v>
                </c:pt>
                <c:pt idx="4">
                  <c:v>151808</c:v>
                </c:pt>
                <c:pt idx="5">
                  <c:v>103680</c:v>
                </c:pt>
                <c:pt idx="6">
                  <c:v>94976</c:v>
                </c:pt>
                <c:pt idx="7">
                  <c:v>92160</c:v>
                </c:pt>
                <c:pt idx="8">
                  <c:v>351744</c:v>
                </c:pt>
              </c:numCache>
            </c:numRef>
          </c:yVal>
          <c:smooth val="0"/>
          <c:extLst>
            <c:ext xmlns:c16="http://schemas.microsoft.com/office/drawing/2014/chart" uri="{C3380CC4-5D6E-409C-BE32-E72D297353CC}">
              <c16:uniqueId val="{00000000-7ABD-AA42-A8E8-7495C817FA4F}"/>
            </c:ext>
          </c:extLst>
        </c:ser>
        <c:ser>
          <c:idx val="1"/>
          <c:order val="1"/>
          <c:tx>
            <c:v>従来</c:v>
          </c:tx>
          <c:xVal>
            <c:numRef>
              <c:f>'malloc スループット'!$A$56:$A$75</c:f>
              <c:numCache>
                <c:formatCode>General</c:formatCode>
                <c:ptCount val="20"/>
                <c:pt idx="0">
                  <c:v>0</c:v>
                </c:pt>
                <c:pt idx="1">
                  <c:v>100</c:v>
                </c:pt>
                <c:pt idx="2">
                  <c:v>200</c:v>
                </c:pt>
                <c:pt idx="3">
                  <c:v>300</c:v>
                </c:pt>
                <c:pt idx="4">
                  <c:v>400</c:v>
                </c:pt>
                <c:pt idx="5">
                  <c:v>500</c:v>
                </c:pt>
                <c:pt idx="6">
                  <c:v>600</c:v>
                </c:pt>
                <c:pt idx="7">
                  <c:v>700</c:v>
                </c:pt>
                <c:pt idx="8">
                  <c:v>800</c:v>
                </c:pt>
                <c:pt idx="9">
                  <c:v>900</c:v>
                </c:pt>
                <c:pt idx="10">
                  <c:v>1000</c:v>
                </c:pt>
                <c:pt idx="11">
                  <c:v>1100</c:v>
                </c:pt>
                <c:pt idx="12">
                  <c:v>1200</c:v>
                </c:pt>
                <c:pt idx="13">
                  <c:v>1300</c:v>
                </c:pt>
                <c:pt idx="14">
                  <c:v>1400</c:v>
                </c:pt>
                <c:pt idx="15">
                  <c:v>1500</c:v>
                </c:pt>
                <c:pt idx="16">
                  <c:v>1600</c:v>
                </c:pt>
                <c:pt idx="17">
                  <c:v>1700</c:v>
                </c:pt>
                <c:pt idx="18">
                  <c:v>1800</c:v>
                </c:pt>
                <c:pt idx="19">
                  <c:v>1900</c:v>
                </c:pt>
              </c:numCache>
            </c:numRef>
          </c:xVal>
          <c:yVal>
            <c:numRef>
              <c:f>'malloc スループット'!$I$56:$I$65</c:f>
              <c:numCache>
                <c:formatCode>General</c:formatCode>
                <c:ptCount val="10"/>
                <c:pt idx="0">
                  <c:v>4631296</c:v>
                </c:pt>
                <c:pt idx="1">
                  <c:v>6143488</c:v>
                </c:pt>
                <c:pt idx="2">
                  <c:v>5387520</c:v>
                </c:pt>
                <c:pt idx="3">
                  <c:v>4938496</c:v>
                </c:pt>
                <c:pt idx="4">
                  <c:v>5161472</c:v>
                </c:pt>
                <c:pt idx="5">
                  <c:v>4957440</c:v>
                </c:pt>
                <c:pt idx="6">
                  <c:v>4851456</c:v>
                </c:pt>
                <c:pt idx="7">
                  <c:v>4744704</c:v>
                </c:pt>
                <c:pt idx="8">
                  <c:v>4771072</c:v>
                </c:pt>
                <c:pt idx="9">
                  <c:v>5093632</c:v>
                </c:pt>
              </c:numCache>
            </c:numRef>
          </c:yVal>
          <c:smooth val="0"/>
          <c:extLst>
            <c:ext xmlns:c16="http://schemas.microsoft.com/office/drawing/2014/chart" uri="{C3380CC4-5D6E-409C-BE32-E72D297353CC}">
              <c16:uniqueId val="{00000001-7ABD-AA42-A8E8-7495C817FA4F}"/>
            </c:ext>
          </c:extLst>
        </c:ser>
        <c:dLbls>
          <c:showLegendKey val="0"/>
          <c:showVal val="0"/>
          <c:showCatName val="0"/>
          <c:showSerName val="0"/>
          <c:showPercent val="0"/>
          <c:showBubbleSize val="0"/>
        </c:dLbls>
        <c:axId val="162558720"/>
        <c:axId val="162560640"/>
      </c:scatterChart>
      <c:valAx>
        <c:axId val="162558720"/>
        <c:scaling>
          <c:orientation val="minMax"/>
          <c:max val="900"/>
          <c:min val="0"/>
        </c:scaling>
        <c:delete val="0"/>
        <c:axPos val="b"/>
        <c:title>
          <c:tx>
            <c:rich>
              <a:bodyPr/>
              <a:lstStyle/>
              <a:p>
                <a:pPr>
                  <a:defRPr lang="ja-JP"/>
                </a:pPr>
                <a:r>
                  <a:rPr lang="ja-JP"/>
                  <a:t>実行時間</a:t>
                </a:r>
                <a:r>
                  <a:rPr lang="en-US"/>
                  <a:t>[</a:t>
                </a:r>
                <a:r>
                  <a:rPr lang="ja-JP"/>
                  <a:t>秒</a:t>
                </a:r>
                <a:r>
                  <a:rPr lang="en-US"/>
                  <a:t>]</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162560640"/>
        <c:crosses val="autoZero"/>
        <c:crossBetween val="midCat"/>
        <c:majorUnit val="250"/>
      </c:valAx>
      <c:valAx>
        <c:axId val="162560640"/>
        <c:scaling>
          <c:orientation val="minMax"/>
        </c:scaling>
        <c:delete val="0"/>
        <c:axPos val="l"/>
        <c:majorGridlines>
          <c:spPr>
            <a:ln>
              <a:noFill/>
            </a:ln>
          </c:spPr>
        </c:majorGridlines>
        <c:title>
          <c:tx>
            <c:rich>
              <a:bodyPr rot="-5400000" vert="horz"/>
              <a:lstStyle/>
              <a:p>
                <a:pPr>
                  <a:defRPr lang="ja-JP"/>
                </a:pPr>
                <a:r>
                  <a:rPr lang="ja-JP"/>
                  <a:t>ページイン回数</a:t>
                </a:r>
                <a:r>
                  <a:rPr lang="en-US"/>
                  <a:t>[×100</a:t>
                </a:r>
                <a:r>
                  <a:rPr lang="ja-JP"/>
                  <a:t>万</a:t>
                </a:r>
                <a:r>
                  <a:rPr lang="en-US"/>
                  <a:t>]</a:t>
                </a:r>
                <a:endParaRPr lang="ja-JP"/>
              </a:p>
            </c:rich>
          </c:tx>
          <c:overlay val="0"/>
        </c:title>
        <c:numFmt formatCode="General" sourceLinked="0"/>
        <c:majorTickMark val="in"/>
        <c:minorTickMark val="none"/>
        <c:tickLblPos val="nextTo"/>
        <c:spPr>
          <a:ln>
            <a:solidFill>
              <a:schemeClr val="tx1"/>
            </a:solidFill>
          </a:ln>
        </c:spPr>
        <c:txPr>
          <a:bodyPr/>
          <a:lstStyle/>
          <a:p>
            <a:pPr>
              <a:defRPr lang="ja-JP"/>
            </a:pPr>
            <a:endParaRPr lang="ja-JP"/>
          </a:p>
        </c:txPr>
        <c:crossAx val="162558720"/>
        <c:crosses val="autoZero"/>
        <c:crossBetween val="midCat"/>
        <c:dispUnits>
          <c:builtInUnit val="millions"/>
        </c:dispUnits>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FCtrans</c:v>
          </c:tx>
          <c:xVal>
            <c:numRef>
              <c:f>'malloc スループット'!$A$56:$A$75</c:f>
              <c:numCache>
                <c:formatCode>General</c:formatCode>
                <c:ptCount val="20"/>
                <c:pt idx="0">
                  <c:v>0</c:v>
                </c:pt>
                <c:pt idx="1">
                  <c:v>100</c:v>
                </c:pt>
                <c:pt idx="2">
                  <c:v>200</c:v>
                </c:pt>
                <c:pt idx="3">
                  <c:v>300</c:v>
                </c:pt>
                <c:pt idx="4">
                  <c:v>400</c:v>
                </c:pt>
                <c:pt idx="5">
                  <c:v>500</c:v>
                </c:pt>
                <c:pt idx="6">
                  <c:v>600</c:v>
                </c:pt>
                <c:pt idx="7">
                  <c:v>700</c:v>
                </c:pt>
                <c:pt idx="8">
                  <c:v>800</c:v>
                </c:pt>
                <c:pt idx="9">
                  <c:v>900</c:v>
                </c:pt>
                <c:pt idx="10">
                  <c:v>1000</c:v>
                </c:pt>
                <c:pt idx="11">
                  <c:v>1100</c:v>
                </c:pt>
                <c:pt idx="12">
                  <c:v>1200</c:v>
                </c:pt>
                <c:pt idx="13">
                  <c:v>1300</c:v>
                </c:pt>
                <c:pt idx="14">
                  <c:v>1400</c:v>
                </c:pt>
                <c:pt idx="15">
                  <c:v>1500</c:v>
                </c:pt>
                <c:pt idx="16">
                  <c:v>1600</c:v>
                </c:pt>
                <c:pt idx="17">
                  <c:v>1700</c:v>
                </c:pt>
                <c:pt idx="18">
                  <c:v>1800</c:v>
                </c:pt>
                <c:pt idx="19">
                  <c:v>1900</c:v>
                </c:pt>
              </c:numCache>
            </c:numRef>
          </c:xVal>
          <c:yVal>
            <c:numRef>
              <c:f>'malloc スループット'!$G$56:$G$64</c:f>
              <c:numCache>
                <c:formatCode>General</c:formatCode>
                <c:ptCount val="9"/>
                <c:pt idx="0">
                  <c:v>0</c:v>
                </c:pt>
                <c:pt idx="1">
                  <c:v>0</c:v>
                </c:pt>
                <c:pt idx="2">
                  <c:v>0</c:v>
                </c:pt>
                <c:pt idx="3">
                  <c:v>0</c:v>
                </c:pt>
                <c:pt idx="4">
                  <c:v>5897728</c:v>
                </c:pt>
                <c:pt idx="5">
                  <c:v>5687808</c:v>
                </c:pt>
                <c:pt idx="6">
                  <c:v>5251072</c:v>
                </c:pt>
                <c:pt idx="7">
                  <c:v>5113600</c:v>
                </c:pt>
                <c:pt idx="8">
                  <c:v>5271296</c:v>
                </c:pt>
              </c:numCache>
            </c:numRef>
          </c:yVal>
          <c:smooth val="0"/>
          <c:extLst>
            <c:ext xmlns:c16="http://schemas.microsoft.com/office/drawing/2014/chart" uri="{C3380CC4-5D6E-409C-BE32-E72D297353CC}">
              <c16:uniqueId val="{00000000-05B1-C64E-A5E5-20D1692355DC}"/>
            </c:ext>
          </c:extLst>
        </c:ser>
        <c:ser>
          <c:idx val="1"/>
          <c:order val="1"/>
          <c:tx>
            <c:v>従来</c:v>
          </c:tx>
          <c:xVal>
            <c:numRef>
              <c:f>'malloc スループット'!$A$56:$A$75</c:f>
              <c:numCache>
                <c:formatCode>General</c:formatCode>
                <c:ptCount val="20"/>
                <c:pt idx="0">
                  <c:v>0</c:v>
                </c:pt>
                <c:pt idx="1">
                  <c:v>100</c:v>
                </c:pt>
                <c:pt idx="2">
                  <c:v>200</c:v>
                </c:pt>
                <c:pt idx="3">
                  <c:v>300</c:v>
                </c:pt>
                <c:pt idx="4">
                  <c:v>400</c:v>
                </c:pt>
                <c:pt idx="5">
                  <c:v>500</c:v>
                </c:pt>
                <c:pt idx="6">
                  <c:v>600</c:v>
                </c:pt>
                <c:pt idx="7">
                  <c:v>700</c:v>
                </c:pt>
                <c:pt idx="8">
                  <c:v>800</c:v>
                </c:pt>
                <c:pt idx="9">
                  <c:v>900</c:v>
                </c:pt>
                <c:pt idx="10">
                  <c:v>1000</c:v>
                </c:pt>
                <c:pt idx="11">
                  <c:v>1100</c:v>
                </c:pt>
                <c:pt idx="12">
                  <c:v>1200</c:v>
                </c:pt>
                <c:pt idx="13">
                  <c:v>1300</c:v>
                </c:pt>
                <c:pt idx="14">
                  <c:v>1400</c:v>
                </c:pt>
                <c:pt idx="15">
                  <c:v>1500</c:v>
                </c:pt>
                <c:pt idx="16">
                  <c:v>1600</c:v>
                </c:pt>
                <c:pt idx="17">
                  <c:v>1700</c:v>
                </c:pt>
                <c:pt idx="18">
                  <c:v>1800</c:v>
                </c:pt>
                <c:pt idx="19">
                  <c:v>1900</c:v>
                </c:pt>
              </c:numCache>
            </c:numRef>
          </c:xVal>
          <c:yVal>
            <c:numRef>
              <c:f>'malloc スループット'!$J$56:$J$65</c:f>
              <c:numCache>
                <c:formatCode>General</c:formatCode>
                <c:ptCount val="10"/>
                <c:pt idx="0">
                  <c:v>4631296</c:v>
                </c:pt>
                <c:pt idx="1">
                  <c:v>6143488</c:v>
                </c:pt>
                <c:pt idx="2">
                  <c:v>5387520</c:v>
                </c:pt>
                <c:pt idx="3">
                  <c:v>4938496</c:v>
                </c:pt>
                <c:pt idx="4">
                  <c:v>5161472</c:v>
                </c:pt>
                <c:pt idx="5">
                  <c:v>4957440</c:v>
                </c:pt>
                <c:pt idx="6">
                  <c:v>4851456</c:v>
                </c:pt>
                <c:pt idx="7">
                  <c:v>4744448</c:v>
                </c:pt>
                <c:pt idx="8">
                  <c:v>4771328</c:v>
                </c:pt>
                <c:pt idx="9">
                  <c:v>5093376</c:v>
                </c:pt>
              </c:numCache>
            </c:numRef>
          </c:yVal>
          <c:smooth val="0"/>
          <c:extLst>
            <c:ext xmlns:c16="http://schemas.microsoft.com/office/drawing/2014/chart" uri="{C3380CC4-5D6E-409C-BE32-E72D297353CC}">
              <c16:uniqueId val="{00000001-05B1-C64E-A5E5-20D1692355DC}"/>
            </c:ext>
          </c:extLst>
        </c:ser>
        <c:dLbls>
          <c:showLegendKey val="0"/>
          <c:showVal val="0"/>
          <c:showCatName val="0"/>
          <c:showSerName val="0"/>
          <c:showPercent val="0"/>
          <c:showBubbleSize val="0"/>
        </c:dLbls>
        <c:axId val="218450944"/>
        <c:axId val="271978880"/>
      </c:scatterChart>
      <c:valAx>
        <c:axId val="218450944"/>
        <c:scaling>
          <c:orientation val="minMax"/>
          <c:max val="900"/>
          <c:min val="0"/>
        </c:scaling>
        <c:delete val="0"/>
        <c:axPos val="b"/>
        <c:title>
          <c:tx>
            <c:rich>
              <a:bodyPr/>
              <a:lstStyle/>
              <a:p>
                <a:pPr>
                  <a:defRPr lang="ja-JP"/>
                </a:pPr>
                <a:r>
                  <a:rPr lang="ja-JP"/>
                  <a:t>実行時間</a:t>
                </a:r>
                <a:r>
                  <a:rPr lang="en-US"/>
                  <a:t>[</a:t>
                </a:r>
                <a:r>
                  <a:rPr lang="ja-JP"/>
                  <a:t>秒</a:t>
                </a:r>
                <a:r>
                  <a:rPr lang="en-US"/>
                  <a:t>]</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71978880"/>
        <c:crosses val="autoZero"/>
        <c:crossBetween val="midCat"/>
        <c:majorUnit val="250"/>
      </c:valAx>
      <c:valAx>
        <c:axId val="271978880"/>
        <c:scaling>
          <c:orientation val="minMax"/>
        </c:scaling>
        <c:delete val="0"/>
        <c:axPos val="l"/>
        <c:majorGridlines>
          <c:spPr>
            <a:ln>
              <a:noFill/>
            </a:ln>
          </c:spPr>
        </c:majorGridlines>
        <c:title>
          <c:tx>
            <c:rich>
              <a:bodyPr rot="-5400000" vert="horz"/>
              <a:lstStyle/>
              <a:p>
                <a:pPr>
                  <a:defRPr lang="ja-JP"/>
                </a:pPr>
                <a:r>
                  <a:rPr lang="ja-JP"/>
                  <a:t>ページアウト回数</a:t>
                </a:r>
                <a:r>
                  <a:rPr lang="en-US"/>
                  <a:t>[×100</a:t>
                </a:r>
                <a:r>
                  <a:rPr lang="ja-JP"/>
                  <a:t>万</a:t>
                </a:r>
                <a:r>
                  <a:rPr lang="en-US"/>
                  <a:t>]</a:t>
                </a:r>
                <a:endParaRPr lang="ja-JP"/>
              </a:p>
            </c:rich>
          </c:tx>
          <c:overlay val="0"/>
        </c:title>
        <c:numFmt formatCode="General" sourceLinked="0"/>
        <c:majorTickMark val="in"/>
        <c:minorTickMark val="none"/>
        <c:tickLblPos val="nextTo"/>
        <c:spPr>
          <a:ln>
            <a:solidFill>
              <a:schemeClr val="tx1"/>
            </a:solidFill>
          </a:ln>
        </c:spPr>
        <c:txPr>
          <a:bodyPr/>
          <a:lstStyle/>
          <a:p>
            <a:pPr>
              <a:defRPr lang="ja-JP"/>
            </a:pPr>
            <a:endParaRPr lang="ja-JP"/>
          </a:p>
        </c:txPr>
        <c:crossAx val="218450944"/>
        <c:crosses val="autoZero"/>
        <c:crossBetween val="midCat"/>
        <c:dispUnits>
          <c:builtInUnit val="millions"/>
        </c:dispUnits>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FCtrans</c:v>
          </c:tx>
          <c:xVal>
            <c:numRef>
              <c:f>Sheet9!$A$3:$A$13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Sheet9!$B$35:$B$45</c:f>
              <c:numCache>
                <c:formatCode>General</c:formatCode>
                <c:ptCount val="11"/>
                <c:pt idx="0">
                  <c:v>0</c:v>
                </c:pt>
                <c:pt idx="1">
                  <c:v>74</c:v>
                </c:pt>
                <c:pt idx="2">
                  <c:v>91</c:v>
                </c:pt>
                <c:pt idx="3">
                  <c:v>90</c:v>
                </c:pt>
                <c:pt idx="4">
                  <c:v>90</c:v>
                </c:pt>
                <c:pt idx="5">
                  <c:v>90</c:v>
                </c:pt>
                <c:pt idx="6">
                  <c:v>87</c:v>
                </c:pt>
                <c:pt idx="7">
                  <c:v>92</c:v>
                </c:pt>
                <c:pt idx="8">
                  <c:v>89</c:v>
                </c:pt>
                <c:pt idx="9">
                  <c:v>89</c:v>
                </c:pt>
                <c:pt idx="10">
                  <c:v>85</c:v>
                </c:pt>
              </c:numCache>
            </c:numRef>
          </c:yVal>
          <c:smooth val="0"/>
          <c:extLst>
            <c:ext xmlns:c16="http://schemas.microsoft.com/office/drawing/2014/chart" uri="{C3380CC4-5D6E-409C-BE32-E72D297353CC}">
              <c16:uniqueId val="{00000000-4C78-2440-A2F9-C5E031F9129F}"/>
            </c:ext>
          </c:extLst>
        </c:ser>
        <c:ser>
          <c:idx val="1"/>
          <c:order val="1"/>
          <c:tx>
            <c:v>従来</c:v>
          </c:tx>
          <c:xVal>
            <c:numRef>
              <c:f>Sheet9!$A$3:$A$13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Sheet9!$H$35:$H$45</c:f>
              <c:numCache>
                <c:formatCode>General</c:formatCode>
                <c:ptCount val="11"/>
                <c:pt idx="0">
                  <c:v>0</c:v>
                </c:pt>
                <c:pt idx="1">
                  <c:v>52</c:v>
                </c:pt>
                <c:pt idx="2">
                  <c:v>68</c:v>
                </c:pt>
                <c:pt idx="3">
                  <c:v>74</c:v>
                </c:pt>
                <c:pt idx="4">
                  <c:v>75</c:v>
                </c:pt>
                <c:pt idx="5">
                  <c:v>76</c:v>
                </c:pt>
                <c:pt idx="6">
                  <c:v>79</c:v>
                </c:pt>
                <c:pt idx="7">
                  <c:v>77</c:v>
                </c:pt>
                <c:pt idx="8">
                  <c:v>81</c:v>
                </c:pt>
                <c:pt idx="9">
                  <c:v>77</c:v>
                </c:pt>
                <c:pt idx="10">
                  <c:v>77</c:v>
                </c:pt>
              </c:numCache>
            </c:numRef>
          </c:yVal>
          <c:smooth val="0"/>
          <c:extLst>
            <c:ext xmlns:c16="http://schemas.microsoft.com/office/drawing/2014/chart" uri="{C3380CC4-5D6E-409C-BE32-E72D297353CC}">
              <c16:uniqueId val="{00000001-4C78-2440-A2F9-C5E031F9129F}"/>
            </c:ext>
          </c:extLst>
        </c:ser>
        <c:dLbls>
          <c:showLegendKey val="0"/>
          <c:showVal val="0"/>
          <c:showCatName val="0"/>
          <c:showSerName val="0"/>
          <c:showPercent val="0"/>
          <c:showBubbleSize val="0"/>
        </c:dLbls>
        <c:axId val="222604288"/>
        <c:axId val="222622848"/>
      </c:scatterChart>
      <c:valAx>
        <c:axId val="222604288"/>
        <c:scaling>
          <c:orientation val="minMax"/>
          <c:max val="100"/>
        </c:scaling>
        <c:delete val="0"/>
        <c:axPos val="b"/>
        <c:title>
          <c:tx>
            <c:rich>
              <a:bodyPr/>
              <a:lstStyle/>
              <a:p>
                <a:pPr>
                  <a:defRPr lang="ja-JP"/>
                </a:pPr>
                <a:r>
                  <a:rPr lang="ja-JP"/>
                  <a:t>実行時間</a:t>
                </a:r>
                <a:r>
                  <a:rPr lang="en-US"/>
                  <a:t>[</a:t>
                </a:r>
                <a:r>
                  <a:rPr lang="ja-JP"/>
                  <a:t>秒</a:t>
                </a:r>
                <a:r>
                  <a:rPr lang="en-US"/>
                  <a:t>]</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22622848"/>
        <c:crosses val="autoZero"/>
        <c:crossBetween val="midCat"/>
        <c:majorUnit val="25"/>
      </c:valAx>
      <c:valAx>
        <c:axId val="222622848"/>
        <c:scaling>
          <c:orientation val="minMax"/>
        </c:scaling>
        <c:delete val="0"/>
        <c:axPos val="l"/>
        <c:majorGridlines>
          <c:spPr>
            <a:ln>
              <a:noFill/>
            </a:ln>
          </c:spPr>
        </c:majorGridlines>
        <c:title>
          <c:tx>
            <c:rich>
              <a:bodyPr/>
              <a:lstStyle/>
              <a:p>
                <a:pPr>
                  <a:defRPr lang="ja-JP"/>
                </a:pPr>
                <a:r>
                  <a:rPr lang="ja-JP"/>
                  <a:t>スループット</a:t>
                </a:r>
                <a:r>
                  <a:rPr lang="en-US"/>
                  <a:t>[TPS]</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22604288"/>
        <c:crosses val="autoZero"/>
        <c:crossBetween val="midCat"/>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FCtrans</c:v>
          </c:tx>
          <c:xVal>
            <c:numRef>
              <c:f>Sheet9!$A$3:$A$13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Sheet9!$D$35:$D$45</c:f>
              <c:numCache>
                <c:formatCode>General</c:formatCode>
                <c:ptCount val="11"/>
                <c:pt idx="0">
                  <c:v>256</c:v>
                </c:pt>
                <c:pt idx="1">
                  <c:v>0</c:v>
                </c:pt>
                <c:pt idx="2">
                  <c:v>11264</c:v>
                </c:pt>
                <c:pt idx="3">
                  <c:v>12800</c:v>
                </c:pt>
                <c:pt idx="4">
                  <c:v>70912</c:v>
                </c:pt>
                <c:pt idx="5">
                  <c:v>13312</c:v>
                </c:pt>
                <c:pt idx="6">
                  <c:v>19456</c:v>
                </c:pt>
                <c:pt idx="7">
                  <c:v>54016</c:v>
                </c:pt>
                <c:pt idx="8">
                  <c:v>10496</c:v>
                </c:pt>
                <c:pt idx="9">
                  <c:v>12544</c:v>
                </c:pt>
                <c:pt idx="10">
                  <c:v>14592</c:v>
                </c:pt>
              </c:numCache>
            </c:numRef>
          </c:yVal>
          <c:smooth val="0"/>
          <c:extLst>
            <c:ext xmlns:c16="http://schemas.microsoft.com/office/drawing/2014/chart" uri="{C3380CC4-5D6E-409C-BE32-E72D297353CC}">
              <c16:uniqueId val="{00000000-923F-F04A-A79F-0BA29C77DF67}"/>
            </c:ext>
          </c:extLst>
        </c:ser>
        <c:ser>
          <c:idx val="1"/>
          <c:order val="1"/>
          <c:tx>
            <c:v>従来</c:v>
          </c:tx>
          <c:xVal>
            <c:numRef>
              <c:f>Sheet9!$A$3:$A$13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Sheet9!$J$35:$J$45</c:f>
              <c:numCache>
                <c:formatCode>General</c:formatCode>
                <c:ptCount val="11"/>
                <c:pt idx="0">
                  <c:v>330496</c:v>
                </c:pt>
                <c:pt idx="1">
                  <c:v>336128</c:v>
                </c:pt>
                <c:pt idx="2">
                  <c:v>335360</c:v>
                </c:pt>
                <c:pt idx="3">
                  <c:v>344320</c:v>
                </c:pt>
                <c:pt idx="4">
                  <c:v>339968</c:v>
                </c:pt>
                <c:pt idx="5">
                  <c:v>345856</c:v>
                </c:pt>
                <c:pt idx="6">
                  <c:v>344320</c:v>
                </c:pt>
                <c:pt idx="7">
                  <c:v>341504</c:v>
                </c:pt>
                <c:pt idx="8">
                  <c:v>334592</c:v>
                </c:pt>
                <c:pt idx="9">
                  <c:v>480256</c:v>
                </c:pt>
                <c:pt idx="10">
                  <c:v>534784</c:v>
                </c:pt>
              </c:numCache>
            </c:numRef>
          </c:yVal>
          <c:smooth val="0"/>
          <c:extLst>
            <c:ext xmlns:c16="http://schemas.microsoft.com/office/drawing/2014/chart" uri="{C3380CC4-5D6E-409C-BE32-E72D297353CC}">
              <c16:uniqueId val="{00000001-923F-F04A-A79F-0BA29C77DF67}"/>
            </c:ext>
          </c:extLst>
        </c:ser>
        <c:dLbls>
          <c:showLegendKey val="0"/>
          <c:showVal val="0"/>
          <c:showCatName val="0"/>
          <c:showSerName val="0"/>
          <c:showPercent val="0"/>
          <c:showBubbleSize val="0"/>
        </c:dLbls>
        <c:axId val="261901312"/>
        <c:axId val="262135168"/>
      </c:scatterChart>
      <c:valAx>
        <c:axId val="261901312"/>
        <c:scaling>
          <c:orientation val="minMax"/>
          <c:max val="100"/>
        </c:scaling>
        <c:delete val="0"/>
        <c:axPos val="b"/>
        <c:title>
          <c:tx>
            <c:rich>
              <a:bodyPr/>
              <a:lstStyle/>
              <a:p>
                <a:pPr>
                  <a:defRPr lang="ja-JP"/>
                </a:pPr>
                <a:r>
                  <a:rPr lang="ja-JP"/>
                  <a:t>実行時間</a:t>
                </a:r>
                <a:r>
                  <a:rPr lang="en-US"/>
                  <a:t>[</a:t>
                </a:r>
                <a:r>
                  <a:rPr lang="ja-JP"/>
                  <a:t>秒</a:t>
                </a:r>
                <a:r>
                  <a:rPr lang="en-US"/>
                  <a:t>]</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62135168"/>
        <c:crosses val="autoZero"/>
        <c:crossBetween val="midCat"/>
      </c:valAx>
      <c:valAx>
        <c:axId val="262135168"/>
        <c:scaling>
          <c:orientation val="minMax"/>
        </c:scaling>
        <c:delete val="0"/>
        <c:axPos val="l"/>
        <c:majorGridlines>
          <c:spPr>
            <a:ln>
              <a:noFill/>
            </a:ln>
          </c:spPr>
        </c:majorGridlines>
        <c:title>
          <c:tx>
            <c:rich>
              <a:bodyPr/>
              <a:lstStyle/>
              <a:p>
                <a:pPr>
                  <a:defRPr lang="ja-JP"/>
                </a:pPr>
                <a:r>
                  <a:rPr lang="ja-JP"/>
                  <a:t>ページイン回数</a:t>
                </a:r>
                <a:r>
                  <a:rPr lang="en-US"/>
                  <a:t>[×100万]</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61901312"/>
        <c:crosses val="autoZero"/>
        <c:crossBetween val="midCat"/>
        <c:dispUnits>
          <c:builtInUnit val="millions"/>
        </c:dispUnits>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tx>
            <c:v>FCtrans</c:v>
          </c:tx>
          <c:xVal>
            <c:numRef>
              <c:f>Sheet9!$A$3:$A$13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Sheet9!$E$35:$E$45</c:f>
              <c:numCache>
                <c:formatCode>General</c:formatCode>
                <c:ptCount val="11"/>
                <c:pt idx="0">
                  <c:v>468736</c:v>
                </c:pt>
                <c:pt idx="1">
                  <c:v>767488</c:v>
                </c:pt>
                <c:pt idx="2">
                  <c:v>604160</c:v>
                </c:pt>
                <c:pt idx="3">
                  <c:v>577024</c:v>
                </c:pt>
                <c:pt idx="4">
                  <c:v>617472</c:v>
                </c:pt>
                <c:pt idx="5">
                  <c:v>592896</c:v>
                </c:pt>
                <c:pt idx="6">
                  <c:v>579328</c:v>
                </c:pt>
                <c:pt idx="7">
                  <c:v>582912</c:v>
                </c:pt>
                <c:pt idx="8">
                  <c:v>576768</c:v>
                </c:pt>
                <c:pt idx="9">
                  <c:v>569344</c:v>
                </c:pt>
                <c:pt idx="10">
                  <c:v>567040</c:v>
                </c:pt>
              </c:numCache>
            </c:numRef>
          </c:yVal>
          <c:smooth val="0"/>
          <c:extLst>
            <c:ext xmlns:c16="http://schemas.microsoft.com/office/drawing/2014/chart" uri="{C3380CC4-5D6E-409C-BE32-E72D297353CC}">
              <c16:uniqueId val="{00000000-9CB6-CE49-9DE3-E73A6C00F7E6}"/>
            </c:ext>
          </c:extLst>
        </c:ser>
        <c:ser>
          <c:idx val="1"/>
          <c:order val="1"/>
          <c:tx>
            <c:v>従来</c:v>
          </c:tx>
          <c:xVal>
            <c:numRef>
              <c:f>Sheet9!$A$3:$A$13</c:f>
              <c:numCache>
                <c:formatCode>General</c:formatCode>
                <c:ptCount val="11"/>
                <c:pt idx="0">
                  <c:v>0</c:v>
                </c:pt>
                <c:pt idx="1">
                  <c:v>10</c:v>
                </c:pt>
                <c:pt idx="2">
                  <c:v>20</c:v>
                </c:pt>
                <c:pt idx="3">
                  <c:v>30</c:v>
                </c:pt>
                <c:pt idx="4">
                  <c:v>40</c:v>
                </c:pt>
                <c:pt idx="5">
                  <c:v>50</c:v>
                </c:pt>
                <c:pt idx="6">
                  <c:v>60</c:v>
                </c:pt>
                <c:pt idx="7">
                  <c:v>70</c:v>
                </c:pt>
                <c:pt idx="8">
                  <c:v>80</c:v>
                </c:pt>
                <c:pt idx="9">
                  <c:v>90</c:v>
                </c:pt>
                <c:pt idx="10">
                  <c:v>100</c:v>
                </c:pt>
              </c:numCache>
            </c:numRef>
          </c:xVal>
          <c:yVal>
            <c:numRef>
              <c:f>Sheet9!$K$35:$K$45</c:f>
              <c:numCache>
                <c:formatCode>General</c:formatCode>
                <c:ptCount val="11"/>
                <c:pt idx="0">
                  <c:v>330496</c:v>
                </c:pt>
                <c:pt idx="1">
                  <c:v>336128</c:v>
                </c:pt>
                <c:pt idx="2">
                  <c:v>335360</c:v>
                </c:pt>
                <c:pt idx="3">
                  <c:v>344320</c:v>
                </c:pt>
                <c:pt idx="4">
                  <c:v>339968</c:v>
                </c:pt>
                <c:pt idx="5">
                  <c:v>345856</c:v>
                </c:pt>
                <c:pt idx="6">
                  <c:v>344320</c:v>
                </c:pt>
                <c:pt idx="7">
                  <c:v>341504</c:v>
                </c:pt>
                <c:pt idx="8">
                  <c:v>334592</c:v>
                </c:pt>
                <c:pt idx="9">
                  <c:v>480256</c:v>
                </c:pt>
                <c:pt idx="10">
                  <c:v>534784</c:v>
                </c:pt>
              </c:numCache>
            </c:numRef>
          </c:yVal>
          <c:smooth val="0"/>
          <c:extLst>
            <c:ext xmlns:c16="http://schemas.microsoft.com/office/drawing/2014/chart" uri="{C3380CC4-5D6E-409C-BE32-E72D297353CC}">
              <c16:uniqueId val="{00000001-9CB6-CE49-9DE3-E73A6C00F7E6}"/>
            </c:ext>
          </c:extLst>
        </c:ser>
        <c:dLbls>
          <c:showLegendKey val="0"/>
          <c:showVal val="0"/>
          <c:showCatName val="0"/>
          <c:showSerName val="0"/>
          <c:showPercent val="0"/>
          <c:showBubbleSize val="0"/>
        </c:dLbls>
        <c:axId val="218450176"/>
        <c:axId val="262125824"/>
      </c:scatterChart>
      <c:valAx>
        <c:axId val="218450176"/>
        <c:scaling>
          <c:orientation val="minMax"/>
          <c:max val="100"/>
        </c:scaling>
        <c:delete val="0"/>
        <c:axPos val="b"/>
        <c:title>
          <c:tx>
            <c:rich>
              <a:bodyPr/>
              <a:lstStyle/>
              <a:p>
                <a:pPr>
                  <a:defRPr lang="ja-JP"/>
                </a:pPr>
                <a:r>
                  <a:rPr lang="ja-JP"/>
                  <a:t>実行時間</a:t>
                </a:r>
                <a:r>
                  <a:rPr lang="en-US"/>
                  <a:t>[</a:t>
                </a:r>
                <a:r>
                  <a:rPr lang="ja-JP"/>
                  <a:t>秒</a:t>
                </a:r>
                <a:r>
                  <a:rPr lang="en-US"/>
                  <a:t>]</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62125824"/>
        <c:crosses val="autoZero"/>
        <c:crossBetween val="midCat"/>
      </c:valAx>
      <c:valAx>
        <c:axId val="262125824"/>
        <c:scaling>
          <c:orientation val="minMax"/>
        </c:scaling>
        <c:delete val="0"/>
        <c:axPos val="l"/>
        <c:majorGridlines>
          <c:spPr>
            <a:ln>
              <a:noFill/>
            </a:ln>
          </c:spPr>
        </c:majorGridlines>
        <c:title>
          <c:tx>
            <c:rich>
              <a:bodyPr/>
              <a:lstStyle/>
              <a:p>
                <a:pPr>
                  <a:defRPr lang="ja-JP"/>
                </a:pPr>
                <a:r>
                  <a:rPr lang="ja-JP"/>
                  <a:t>ページアウト回数</a:t>
                </a:r>
                <a:r>
                  <a:rPr lang="en-US"/>
                  <a:t>[×100万]</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18450176"/>
        <c:crosses val="autoZero"/>
        <c:crossBetween val="midCat"/>
        <c:dispUnits>
          <c:builtInUnit val="millions"/>
        </c:dispUnits>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1"/>
          <c:order val="0"/>
          <c:tx>
            <c:strRef>
              <c:f>バルーン!$R$14</c:f>
              <c:strCache>
                <c:ptCount val="1"/>
                <c:pt idx="0">
                  <c:v>FCtrans</c:v>
                </c:pt>
              </c:strCache>
            </c:strRef>
          </c:tx>
          <c:xVal>
            <c:numRef>
              <c:f>バルーン!$A$7:$A$12</c:f>
              <c:numCache>
                <c:formatCode>General</c:formatCode>
                <c:ptCount val="6"/>
                <c:pt idx="0">
                  <c:v>8</c:v>
                </c:pt>
                <c:pt idx="1">
                  <c:v>16</c:v>
                </c:pt>
                <c:pt idx="2">
                  <c:v>32</c:v>
                </c:pt>
                <c:pt idx="3">
                  <c:v>64</c:v>
                </c:pt>
                <c:pt idx="4">
                  <c:v>128</c:v>
                </c:pt>
                <c:pt idx="5">
                  <c:v>192</c:v>
                </c:pt>
              </c:numCache>
            </c:numRef>
          </c:xVal>
          <c:yVal>
            <c:numRef>
              <c:f>バルーン!$R$16:$R$21</c:f>
              <c:numCache>
                <c:formatCode>General</c:formatCode>
                <c:ptCount val="6"/>
                <c:pt idx="0">
                  <c:v>9.2929999999999993</c:v>
                </c:pt>
                <c:pt idx="1">
                  <c:v>16.597000000000001</c:v>
                </c:pt>
                <c:pt idx="2">
                  <c:v>31.44</c:v>
                </c:pt>
                <c:pt idx="3">
                  <c:v>61.593000000000004</c:v>
                </c:pt>
                <c:pt idx="4">
                  <c:v>104.61</c:v>
                </c:pt>
                <c:pt idx="5">
                  <c:v>155.816</c:v>
                </c:pt>
              </c:numCache>
            </c:numRef>
          </c:yVal>
          <c:smooth val="0"/>
          <c:extLst>
            <c:ext xmlns:c16="http://schemas.microsoft.com/office/drawing/2014/chart" uri="{C3380CC4-5D6E-409C-BE32-E72D297353CC}">
              <c16:uniqueId val="{00000000-4221-CD4A-AB6C-B3FCC2AF75A3}"/>
            </c:ext>
          </c:extLst>
        </c:ser>
        <c:ser>
          <c:idx val="0"/>
          <c:order val="1"/>
          <c:tx>
            <c:strRef>
              <c:f>バルーン!$Q$14</c:f>
              <c:strCache>
                <c:ptCount val="1"/>
                <c:pt idx="0">
                  <c:v>従来</c:v>
                </c:pt>
              </c:strCache>
            </c:strRef>
          </c:tx>
          <c:xVal>
            <c:numRef>
              <c:f>バルーン!$A$7:$A$12</c:f>
              <c:numCache>
                <c:formatCode>General</c:formatCode>
                <c:ptCount val="6"/>
                <c:pt idx="0">
                  <c:v>8</c:v>
                </c:pt>
                <c:pt idx="1">
                  <c:v>16</c:v>
                </c:pt>
                <c:pt idx="2">
                  <c:v>32</c:v>
                </c:pt>
                <c:pt idx="3">
                  <c:v>64</c:v>
                </c:pt>
                <c:pt idx="4">
                  <c:v>128</c:v>
                </c:pt>
                <c:pt idx="5">
                  <c:v>192</c:v>
                </c:pt>
              </c:numCache>
            </c:numRef>
          </c:xVal>
          <c:yVal>
            <c:numRef>
              <c:f>バルーン!$Q$16:$Q$21</c:f>
              <c:numCache>
                <c:formatCode>General</c:formatCode>
                <c:ptCount val="6"/>
                <c:pt idx="0">
                  <c:v>21.190999999999999</c:v>
                </c:pt>
                <c:pt idx="1">
                  <c:v>36.212000000000003</c:v>
                </c:pt>
                <c:pt idx="2">
                  <c:v>72.977000000000004</c:v>
                </c:pt>
                <c:pt idx="3">
                  <c:v>144.20400000000001</c:v>
                </c:pt>
                <c:pt idx="4">
                  <c:v>294.02999999999997</c:v>
                </c:pt>
                <c:pt idx="5">
                  <c:v>374.57299999999998</c:v>
                </c:pt>
              </c:numCache>
            </c:numRef>
          </c:yVal>
          <c:smooth val="0"/>
          <c:extLst>
            <c:ext xmlns:c16="http://schemas.microsoft.com/office/drawing/2014/chart" uri="{C3380CC4-5D6E-409C-BE32-E72D297353CC}">
              <c16:uniqueId val="{00000001-4221-CD4A-AB6C-B3FCC2AF75A3}"/>
            </c:ext>
          </c:extLst>
        </c:ser>
        <c:dLbls>
          <c:showLegendKey val="0"/>
          <c:showVal val="0"/>
          <c:showCatName val="0"/>
          <c:showSerName val="0"/>
          <c:showPercent val="0"/>
          <c:showBubbleSize val="0"/>
        </c:dLbls>
        <c:axId val="234250240"/>
        <c:axId val="234251776"/>
      </c:scatterChart>
      <c:valAx>
        <c:axId val="234250240"/>
        <c:scaling>
          <c:orientation val="minMax"/>
          <c:max val="200"/>
          <c:min val="0"/>
        </c:scaling>
        <c:delete val="0"/>
        <c:axPos val="b"/>
        <c:title>
          <c:tx>
            <c:rich>
              <a:bodyPr/>
              <a:lstStyle/>
              <a:p>
                <a:pPr>
                  <a:defRPr lang="ja-JP"/>
                </a:pPr>
                <a:r>
                  <a:rPr lang="ja-JP"/>
                  <a:t>メモリ回収量</a:t>
                </a:r>
                <a:r>
                  <a:rPr lang="en-US" dirty="0"/>
                  <a:t>[GB]</a:t>
                </a:r>
                <a:endParaRPr lang="ja-JP"/>
              </a:p>
            </c:rich>
          </c:tx>
          <c:overlay val="0"/>
        </c:title>
        <c:numFmt formatCode="General" sourceLinked="1"/>
        <c:majorTickMark val="none"/>
        <c:minorTickMark val="none"/>
        <c:tickLblPos val="nextTo"/>
        <c:spPr>
          <a:ln>
            <a:solidFill>
              <a:schemeClr val="tx1"/>
            </a:solidFill>
          </a:ln>
        </c:spPr>
        <c:txPr>
          <a:bodyPr/>
          <a:lstStyle/>
          <a:p>
            <a:pPr>
              <a:defRPr lang="ja-JP"/>
            </a:pPr>
            <a:endParaRPr lang="ja-JP"/>
          </a:p>
        </c:txPr>
        <c:crossAx val="234251776"/>
        <c:crosses val="autoZero"/>
        <c:crossBetween val="midCat"/>
        <c:majorUnit val="64"/>
      </c:valAx>
      <c:valAx>
        <c:axId val="234251776"/>
        <c:scaling>
          <c:orientation val="minMax"/>
        </c:scaling>
        <c:delete val="0"/>
        <c:axPos val="l"/>
        <c:majorGridlines>
          <c:spPr>
            <a:ln>
              <a:noFill/>
            </a:ln>
          </c:spPr>
        </c:majorGridlines>
        <c:title>
          <c:tx>
            <c:rich>
              <a:bodyPr rot="-5400000" vert="horz"/>
              <a:lstStyle/>
              <a:p>
                <a:pPr>
                  <a:defRPr lang="ja-JP"/>
                </a:pPr>
                <a:r>
                  <a:rPr lang="ja-JP"/>
                  <a:t>処理時間</a:t>
                </a:r>
                <a:r>
                  <a:rPr lang="en-US"/>
                  <a:t>[</a:t>
                </a:r>
                <a:r>
                  <a:rPr lang="ja-JP"/>
                  <a:t>秒</a:t>
                </a:r>
                <a:r>
                  <a:rPr lang="en-US"/>
                  <a:t>]</a:t>
                </a:r>
                <a:endParaRPr lang="ja-JP"/>
              </a:p>
            </c:rich>
          </c:tx>
          <c:overlay val="0"/>
        </c:title>
        <c:numFmt formatCode="General" sourceLinked="1"/>
        <c:majorTickMark val="in"/>
        <c:minorTickMark val="none"/>
        <c:tickLblPos val="nextTo"/>
        <c:spPr>
          <a:ln>
            <a:solidFill>
              <a:schemeClr val="tx1"/>
            </a:solidFill>
          </a:ln>
        </c:spPr>
        <c:txPr>
          <a:bodyPr/>
          <a:lstStyle/>
          <a:p>
            <a:pPr>
              <a:defRPr lang="ja-JP"/>
            </a:pPr>
            <a:endParaRPr lang="ja-JP"/>
          </a:p>
        </c:txPr>
        <c:crossAx val="234250240"/>
        <c:crosses val="autoZero"/>
        <c:crossBetween val="midCat"/>
      </c:valAx>
      <c:spPr>
        <a:ln>
          <a:solidFill>
            <a:schemeClr val="tx1"/>
          </a:solidFill>
        </a:ln>
      </c:spPr>
    </c:plotArea>
    <c:legend>
      <c:legendPos val="t"/>
      <c:overlay val="0"/>
      <c:txPr>
        <a:bodyPr/>
        <a:lstStyle/>
        <a:p>
          <a:pPr>
            <a:defRPr lang="ja-JP"/>
          </a:pPr>
          <a:endParaRPr lang="ja-JP"/>
        </a:p>
      </c:txPr>
    </c:legend>
    <c:plotVisOnly val="1"/>
    <c:dispBlanksAs val="gap"/>
    <c:showDLblsOverMax val="0"/>
  </c:chart>
  <c:spPr>
    <a:ln>
      <a:noFill/>
    </a:ln>
  </c:spPr>
  <c:txPr>
    <a:bodyPr/>
    <a:lstStyle/>
    <a:p>
      <a:pPr>
        <a:defRPr sz="1600" b="0">
          <a:latin typeface="MS PGothic" panose="020B0600070205080204" pitchFamily="34" charset="-128"/>
          <a:ea typeface="MS PGothic" panose="020B0600070205080204" pitchFamily="34" charset="-128"/>
        </a:defRPr>
      </a:pPr>
      <a:endParaRPr lang="ja-JP"/>
    </a:p>
  </c:txPr>
  <c:externalData r:id="rId1">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332">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a:extLst>
              <a:ext uri="{FF2B5EF4-FFF2-40B4-BE49-F238E27FC236}">
                <a16:creationId xmlns:a16="http://schemas.microsoft.com/office/drawing/2014/main" id="{A0083EE7-0C8C-6244-AC72-5D08891612BE}"/>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kumimoji="1" lang="ja-JP" altLang="en-US">
              <a:latin typeface="MS PGothic" panose="020B0600070205080204" pitchFamily="34" charset="-128"/>
              <a:ea typeface="MS PGothic" panose="020B0600070205080204" pitchFamily="34" charset="-128"/>
            </a:endParaRPr>
          </a:p>
        </p:txBody>
      </p:sp>
      <p:sp>
        <p:nvSpPr>
          <p:cNvPr id="3" name="日付プレースホルダー 2">
            <a:extLst>
              <a:ext uri="{FF2B5EF4-FFF2-40B4-BE49-F238E27FC236}">
                <a16:creationId xmlns:a16="http://schemas.microsoft.com/office/drawing/2014/main" id="{6E728F78-D551-CF41-B311-71F74237A2BA}"/>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57BC00D-C09F-5C40-B14B-3CE84D5C4283}" type="datetimeFigureOut">
              <a:rPr kumimoji="1" lang="ja-JP" altLang="en-US" smtClean="0">
                <a:latin typeface="MS PGothic" panose="020B0600070205080204" pitchFamily="34" charset="-128"/>
                <a:ea typeface="MS PGothic" panose="020B0600070205080204" pitchFamily="34" charset="-128"/>
              </a:rPr>
              <a:t>2021/2/11</a:t>
            </a:fld>
            <a:endParaRPr kumimoji="1" lang="ja-JP" altLang="en-US">
              <a:latin typeface="MS PGothic" panose="020B0600070205080204" pitchFamily="34" charset="-128"/>
              <a:ea typeface="MS PGothic" panose="020B0600070205080204" pitchFamily="34" charset="-128"/>
            </a:endParaRPr>
          </a:p>
        </p:txBody>
      </p:sp>
      <p:sp>
        <p:nvSpPr>
          <p:cNvPr id="4" name="フッター プレースホルダー 3">
            <a:extLst>
              <a:ext uri="{FF2B5EF4-FFF2-40B4-BE49-F238E27FC236}">
                <a16:creationId xmlns:a16="http://schemas.microsoft.com/office/drawing/2014/main" id="{80AC1F3F-5238-FC4F-88B7-854801846AC5}"/>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kumimoji="1" lang="ja-JP" altLang="en-US">
              <a:latin typeface="MS PGothic" panose="020B0600070205080204" pitchFamily="34" charset="-128"/>
              <a:ea typeface="MS PGothic" panose="020B0600070205080204" pitchFamily="34" charset="-128"/>
            </a:endParaRPr>
          </a:p>
        </p:txBody>
      </p:sp>
      <p:sp>
        <p:nvSpPr>
          <p:cNvPr id="5" name="スライド番号プレースホルダー 4">
            <a:extLst>
              <a:ext uri="{FF2B5EF4-FFF2-40B4-BE49-F238E27FC236}">
                <a16:creationId xmlns:a16="http://schemas.microsoft.com/office/drawing/2014/main" id="{067A54B4-4EC9-F245-9F13-4BA3FA66643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34DAC3-7CE0-CF44-84E3-5C3517CBD3FD}" type="slidenum">
              <a:rPr kumimoji="1" lang="ja-JP" altLang="en-US" smtClean="0">
                <a:latin typeface="MS PGothic" panose="020B0600070205080204" pitchFamily="34" charset="-128"/>
                <a:ea typeface="MS PGothic" panose="020B0600070205080204" pitchFamily="34" charset="-128"/>
              </a:rPr>
              <a:t>‹#›</a:t>
            </a:fld>
            <a:endParaRPr kumimoji="1" lang="ja-JP" altLang="en-US">
              <a:latin typeface="MS PGothic" panose="020B0600070205080204" pitchFamily="34" charset="-128"/>
              <a:ea typeface="MS PGothic" panose="020B0600070205080204" pitchFamily="34" charset="-128"/>
            </a:endParaRPr>
          </a:p>
        </p:txBody>
      </p:sp>
    </p:spTree>
    <p:extLst>
      <p:ext uri="{BB962C8B-B14F-4D97-AF65-F5344CB8AC3E}">
        <p14:creationId xmlns:p14="http://schemas.microsoft.com/office/powerpoint/2010/main" val="79296685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b="0" i="0">
                <a:latin typeface="MS PGothic" panose="020B0600070205080204" pitchFamily="34" charset="-128"/>
                <a:ea typeface="MS PGothic" panose="020B0600070205080204" pitchFamily="34" charset="-128"/>
              </a:defRPr>
            </a:lvl1pPr>
          </a:lstStyle>
          <a:p>
            <a:endParaRPr kumimoji="1" lang="ja-JP" altLang="en-US"/>
          </a:p>
        </p:txBody>
      </p:sp>
      <p:sp>
        <p:nvSpPr>
          <p:cNvPr id="3" name="日付プレースホルダー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b="0" i="0">
                <a:latin typeface="MS PGothic" panose="020B0600070205080204" pitchFamily="34" charset="-128"/>
                <a:ea typeface="MS PGothic" panose="020B0600070205080204" pitchFamily="34" charset="-128"/>
              </a:defRPr>
            </a:lvl1pPr>
          </a:lstStyle>
          <a:p>
            <a:fld id="{AF02FC82-C6AC-304B-99D5-410255CF11F6}" type="datetimeFigureOut">
              <a:rPr kumimoji="1" lang="ja-JP" altLang="en-US" smtClean="0"/>
              <a:pPr/>
              <a:t>2021/2/11</a:t>
            </a:fld>
            <a:endParaRPr kumimoji="1" lang="ja-JP" altLang="en-US"/>
          </a:p>
        </p:txBody>
      </p:sp>
      <p:sp>
        <p:nvSpPr>
          <p:cNvPr id="4" name="スライド イメージ プレースホルダー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dirty="0"/>
              <a:t>2 </a:t>
            </a:r>
            <a:r>
              <a:rPr kumimoji="1" lang="ja-JP" altLang="en-US"/>
              <a:t>レベル</a:t>
            </a:r>
          </a:p>
          <a:p>
            <a:pPr lvl="2"/>
            <a:r>
              <a:rPr kumimoji="1" lang="ja-JP" altLang="en-US"/>
              <a:t>第 </a:t>
            </a:r>
            <a:r>
              <a:rPr kumimoji="1" lang="en-US" altLang="ja-JP" dirty="0"/>
              <a:t>3 </a:t>
            </a:r>
            <a:r>
              <a:rPr kumimoji="1" lang="ja-JP" altLang="en-US"/>
              <a:t>レベル</a:t>
            </a:r>
          </a:p>
          <a:p>
            <a:pPr lvl="3"/>
            <a:r>
              <a:rPr kumimoji="1" lang="ja-JP" altLang="en-US"/>
              <a:t>第 </a:t>
            </a:r>
            <a:r>
              <a:rPr kumimoji="1" lang="en-US" altLang="ja-JP" dirty="0"/>
              <a:t>4 </a:t>
            </a:r>
            <a:r>
              <a:rPr kumimoji="1" lang="ja-JP" altLang="en-US"/>
              <a:t>レベル</a:t>
            </a:r>
          </a:p>
          <a:p>
            <a:pPr lvl="4"/>
            <a:r>
              <a:rPr kumimoji="1" lang="ja-JP" altLang="en-US"/>
              <a:t>第 </a:t>
            </a:r>
            <a:r>
              <a:rPr kumimoji="1" lang="en-US" altLang="ja-JP" dirty="0"/>
              <a:t>5 </a:t>
            </a:r>
            <a:r>
              <a:rPr kumimoji="1" lang="ja-JP" altLang="en-US"/>
              <a:t>レベル</a:t>
            </a:r>
          </a:p>
        </p:txBody>
      </p:sp>
      <p:sp>
        <p:nvSpPr>
          <p:cNvPr id="6" name="フッター プレースホルダー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b="0" i="0">
                <a:latin typeface="MS PGothic" panose="020B0600070205080204" pitchFamily="34" charset="-128"/>
                <a:ea typeface="MS PGothic" panose="020B0600070205080204" pitchFamily="34" charset="-128"/>
              </a:defRPr>
            </a:lvl1pPr>
          </a:lstStyle>
          <a:p>
            <a:endParaRPr kumimoji="1" lang="ja-JP" altLang="en-US"/>
          </a:p>
        </p:txBody>
      </p:sp>
      <p:sp>
        <p:nvSpPr>
          <p:cNvPr id="7" name="スライド番号プレースホルダー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b="0" i="0">
                <a:latin typeface="MS PGothic" panose="020B0600070205080204" pitchFamily="34" charset="-128"/>
                <a:ea typeface="MS PGothic" panose="020B0600070205080204" pitchFamily="34" charset="-128"/>
              </a:defRPr>
            </a:lvl1pPr>
          </a:lstStyle>
          <a:p>
            <a:fld id="{3F46E392-D860-A143-9D4C-E1B5912F6373}" type="slidenum">
              <a:rPr kumimoji="1" lang="ja-JP" altLang="en-US" smtClean="0"/>
              <a:pPr/>
              <a:t>‹#›</a:t>
            </a:fld>
            <a:endParaRPr kumimoji="1" lang="ja-JP" altLang="en-US"/>
          </a:p>
        </p:txBody>
      </p:sp>
    </p:spTree>
    <p:extLst>
      <p:ext uri="{BB962C8B-B14F-4D97-AF65-F5344CB8AC3E}">
        <p14:creationId xmlns:p14="http://schemas.microsoft.com/office/powerpoint/2010/main" val="318504389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1pPr>
    <a:lvl2pPr marL="4572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2pPr>
    <a:lvl3pPr marL="9144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3pPr>
    <a:lvl4pPr marL="13716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4pPr>
    <a:lvl5pPr marL="1828800" algn="l" defTabSz="914400" rtl="0" eaLnBrk="1" latinLnBrk="0" hangingPunct="1">
      <a:defRPr kumimoji="1" sz="1200" b="0" i="0" kern="1200">
        <a:solidFill>
          <a:schemeClr val="tx1"/>
        </a:solidFill>
        <a:latin typeface="MS PGothic" panose="020B0600070205080204" pitchFamily="34" charset="-128"/>
        <a:ea typeface="MS PGothic" panose="020B0600070205080204" pitchFamily="34"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まずは研究背景から説明していきます。</a:t>
            </a:r>
            <a:endParaRPr kumimoji="1" lang="en-US" altLang="ja-JP" dirty="0"/>
          </a:p>
          <a:p>
            <a:endParaRPr kumimoji="1" lang="en-US" altLang="ja-JP" dirty="0"/>
          </a:p>
          <a:p>
            <a:r>
              <a:rPr kumimoji="1" lang="ja-JP" altLang="en-US"/>
              <a:t>ユーザは必要な時に必要なリソースを選択して利用することが可能</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a:t>
            </a:fld>
            <a:endParaRPr kumimoji="1" lang="ja-JP" altLang="en-US"/>
          </a:p>
        </p:txBody>
      </p:sp>
    </p:spTree>
    <p:extLst>
      <p:ext uri="{BB962C8B-B14F-4D97-AF65-F5344CB8AC3E}">
        <p14:creationId xmlns:p14="http://schemas.microsoft.com/office/powerpoint/2010/main" val="302506499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リモートページグの説明でページアウトインは一連の</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11</a:t>
            </a:fld>
            <a:endParaRPr kumimoji="1" lang="ja-JP" altLang="en-US"/>
          </a:p>
        </p:txBody>
      </p:sp>
    </p:spTree>
    <p:extLst>
      <p:ext uri="{BB962C8B-B14F-4D97-AF65-F5344CB8AC3E}">
        <p14:creationId xmlns:p14="http://schemas.microsoft.com/office/powerpoint/2010/main" val="227648779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物理メモリ割り当てを解除　という言葉を使いましょう</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12</a:t>
            </a:fld>
            <a:endParaRPr kumimoji="1" lang="ja-JP" altLang="en-US"/>
          </a:p>
        </p:txBody>
      </p:sp>
    </p:spTree>
    <p:extLst>
      <p:ext uri="{BB962C8B-B14F-4D97-AF65-F5344CB8AC3E}">
        <p14:creationId xmlns:p14="http://schemas.microsoft.com/office/powerpoint/2010/main" val="7145828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物理メモリ割り当てを解除　という言葉を使いましょう</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13</a:t>
            </a:fld>
            <a:endParaRPr kumimoji="1" lang="ja-JP" altLang="en-US"/>
          </a:p>
        </p:txBody>
      </p:sp>
    </p:spTree>
    <p:extLst>
      <p:ext uri="{BB962C8B-B14F-4D97-AF65-F5344CB8AC3E}">
        <p14:creationId xmlns:p14="http://schemas.microsoft.com/office/powerpoint/2010/main" val="336997724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14</a:t>
            </a:fld>
            <a:endParaRPr kumimoji="1" lang="ja-JP" altLang="en-US"/>
          </a:p>
        </p:txBody>
      </p:sp>
    </p:spTree>
    <p:extLst>
      <p:ext uri="{BB962C8B-B14F-4D97-AF65-F5344CB8AC3E}">
        <p14:creationId xmlns:p14="http://schemas.microsoft.com/office/powerpoint/2010/main" val="35177946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15</a:t>
            </a:fld>
            <a:endParaRPr kumimoji="1" lang="ja-JP" altLang="en-US"/>
          </a:p>
        </p:txBody>
      </p:sp>
    </p:spTree>
    <p:extLst>
      <p:ext uri="{BB962C8B-B14F-4D97-AF65-F5344CB8AC3E}">
        <p14:creationId xmlns:p14="http://schemas.microsoft.com/office/powerpoint/2010/main" val="354179074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メモリの分割時に未使用メモリを優先してサブホストへ送るように実装　リモートページング優先なら</a:t>
            </a:r>
            <a:endParaRPr kumimoji="1" lang="en-US" altLang="ja-JP" dirty="0"/>
          </a:p>
          <a:p>
            <a:endParaRPr kumimoji="1" lang="en-US" altLang="ja-JP" dirty="0"/>
          </a:p>
          <a:p>
            <a:r>
              <a:rPr kumimoji="1" lang="ja-JP" altLang="en-US"/>
              <a:t>サブホストに転送することで転送の並列優先</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17</a:t>
            </a:fld>
            <a:endParaRPr kumimoji="1" lang="ja-JP" altLang="en-US"/>
          </a:p>
        </p:txBody>
      </p:sp>
    </p:spTree>
    <p:extLst>
      <p:ext uri="{BB962C8B-B14F-4D97-AF65-F5344CB8AC3E}">
        <p14:creationId xmlns:p14="http://schemas.microsoft.com/office/powerpoint/2010/main" val="24836583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18</a:t>
            </a:fld>
            <a:endParaRPr kumimoji="1" lang="ja-JP" altLang="en-US"/>
          </a:p>
        </p:txBody>
      </p:sp>
    </p:spTree>
    <p:extLst>
      <p:ext uri="{BB962C8B-B14F-4D97-AF65-F5344CB8AC3E}">
        <p14:creationId xmlns:p14="http://schemas.microsoft.com/office/powerpoint/2010/main" val="85335774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dirty="0"/>
              <a:t>マイグレーション直後はページイン</a:t>
            </a:r>
            <a:endParaRPr kumimoji="1" lang="en-US" altLang="ja-JP" dirty="0"/>
          </a:p>
          <a:p>
            <a:endParaRPr kumimoji="1" lang="en-US" altLang="ja-JP" dirty="0"/>
          </a:p>
          <a:p>
            <a:r>
              <a:rPr kumimoji="1" lang="ja-JP" altLang="en-US" dirty="0"/>
              <a:t>通常時は差分</a:t>
            </a:r>
            <a:endParaRPr kumimoji="1" lang="en-US" altLang="ja-JP" dirty="0"/>
          </a:p>
          <a:p>
            <a:r>
              <a:rPr kumimoji="1" lang="ja-JP" altLang="en-US" dirty="0"/>
              <a:t>負荷はページインは起こらないはず</a:t>
            </a:r>
            <a:endParaRPr kumimoji="1" lang="en-US" altLang="ja-JP" dirty="0"/>
          </a:p>
          <a:p>
            <a:r>
              <a:rPr kumimoji="1" lang="ja-JP" altLang="en-US" dirty="0"/>
              <a:t>起動後はページングの回数がおおい</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19</a:t>
            </a:fld>
            <a:endParaRPr kumimoji="1" lang="ja-JP" altLang="en-US"/>
          </a:p>
        </p:txBody>
      </p:sp>
    </p:spTree>
    <p:extLst>
      <p:ext uri="{BB962C8B-B14F-4D97-AF65-F5344CB8AC3E}">
        <p14:creationId xmlns:p14="http://schemas.microsoft.com/office/powerpoint/2010/main" val="1429503131"/>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20</a:t>
            </a:fld>
            <a:endParaRPr kumimoji="1" lang="ja-JP" altLang="en-US"/>
          </a:p>
        </p:txBody>
      </p:sp>
    </p:spTree>
    <p:extLst>
      <p:ext uri="{BB962C8B-B14F-4D97-AF65-F5344CB8AC3E}">
        <p14:creationId xmlns:p14="http://schemas.microsoft.com/office/powerpoint/2010/main" val="188039624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solidFill>
                  <a:srgbClr val="FF0000"/>
                </a:solidFill>
              </a:rPr>
              <a:t>同じホストに送る場合でないと転送を省略できない</a:t>
            </a:r>
            <a:r>
              <a:rPr lang="ja-JP" altLang="en-US">
                <a:solidFill>
                  <a:srgbClr val="FF0000"/>
                </a:solidFill>
              </a:rPr>
              <a:t>ということ</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書き込みを検知すること</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まとめて</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altLang="ja-JP" dirty="0">
                <a:solidFill>
                  <a:srgbClr val="FF0000"/>
                </a:solidFill>
              </a:rPr>
              <a:t>OS</a:t>
            </a:r>
            <a:r>
              <a:rPr lang="ja-JP" altLang="en-US">
                <a:solidFill>
                  <a:srgbClr val="FF0000"/>
                </a:solidFill>
              </a:rPr>
              <a:t>の情報を取得することでオーバヘッドの削減可能</a:t>
            </a:r>
            <a:endParaRPr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solidFill>
                  <a:srgbClr val="FF0000"/>
                </a:solidFill>
              </a:rPr>
              <a:t>探索を分割して行う</a:t>
            </a:r>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21</a:t>
            </a:fld>
            <a:endParaRPr kumimoji="1" lang="ja-JP" altLang="en-US"/>
          </a:p>
        </p:txBody>
      </p:sp>
    </p:spTree>
    <p:extLst>
      <p:ext uri="{BB962C8B-B14F-4D97-AF65-F5344CB8AC3E}">
        <p14:creationId xmlns:p14="http://schemas.microsoft.com/office/powerpoint/2010/main" val="326481960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ホストの確保という問題は解決できますが，本来マイグレーションがもつ転送するメモリサイズに比例してマイグレーションに時間がかかるという問題は解消できていません．</a:t>
            </a:r>
            <a:endParaRPr kumimoji="1" lang="en-US" altLang="ja-JP" dirty="0"/>
          </a:p>
          <a:p>
            <a:r>
              <a:rPr kumimoji="1" lang="ja-JP" altLang="en-US"/>
              <a:t>最後に仮想</a:t>
            </a:r>
            <a:r>
              <a:rPr kumimoji="1" lang="en-US" altLang="ja-JP" dirty="0"/>
              <a:t>CPU</a:t>
            </a:r>
            <a:r>
              <a:rPr kumimoji="1" lang="ja-JP" altLang="en-US"/>
              <a:t>等の</a:t>
            </a:r>
            <a:r>
              <a:rPr kumimoji="1" lang="en-US" altLang="ja-JP" dirty="0"/>
              <a:t>VM</a:t>
            </a:r>
            <a:r>
              <a:rPr kumimoji="1" lang="ja-JP" altLang="en-US"/>
              <a:t>コアの状態をメインホストへ転送する</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3</a:t>
            </a:fld>
            <a:endParaRPr kumimoji="1" lang="ja-JP" altLang="en-US"/>
          </a:p>
        </p:txBody>
      </p:sp>
    </p:spTree>
    <p:extLst>
      <p:ext uri="{BB962C8B-B14F-4D97-AF65-F5344CB8AC3E}">
        <p14:creationId xmlns:p14="http://schemas.microsoft.com/office/powerpoint/2010/main" val="36773060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のメモリの大きさに比例して探索時間は長くなる</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22</a:t>
            </a:fld>
            <a:endParaRPr kumimoji="1" lang="ja-JP" altLang="en-US"/>
          </a:p>
        </p:txBody>
      </p:sp>
    </p:spTree>
    <p:extLst>
      <p:ext uri="{BB962C8B-B14F-4D97-AF65-F5344CB8AC3E}">
        <p14:creationId xmlns:p14="http://schemas.microsoft.com/office/powerpoint/2010/main" val="3730937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23</a:t>
            </a:fld>
            <a:endParaRPr kumimoji="1" lang="ja-JP" altLang="en-US"/>
          </a:p>
        </p:txBody>
      </p:sp>
    </p:spTree>
    <p:extLst>
      <p:ext uri="{BB962C8B-B14F-4D97-AF65-F5344CB8AC3E}">
        <p14:creationId xmlns:p14="http://schemas.microsoft.com/office/powerpoint/2010/main" val="1556203221"/>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「分割マイグレーションとリモートページングの性能を向上させるために、</a:t>
            </a:r>
            <a:r>
              <a:rPr kumimoji="1" lang="ja-JP" altLang="en-US">
                <a:solidFill>
                  <a:srgbClr val="FF0000"/>
                </a:solidFill>
              </a:rPr>
              <a:t>本研究では未使用メモリに着目した</a:t>
            </a:r>
            <a:r>
              <a:rPr lang="ja-JP" altLang="en-US">
                <a:solidFill>
                  <a:srgbClr val="FF0000"/>
                </a:solidFill>
              </a:rPr>
              <a:t>。</a:t>
            </a:r>
            <a:r>
              <a:rPr lang="en-US" altLang="ja-JP" dirty="0">
                <a:solidFill>
                  <a:srgbClr val="FF0000"/>
                </a:solidFill>
              </a:rPr>
              <a:t>VM</a:t>
            </a:r>
            <a:r>
              <a:rPr lang="ja-JP" altLang="en-US">
                <a:solidFill>
                  <a:srgbClr val="FF0000"/>
                </a:solidFill>
              </a:rPr>
              <a:t>のメモリの中には使われていない領域が存在することも多い。例えば、</a:t>
            </a:r>
            <a:r>
              <a:rPr lang="en-US" altLang="ja-JP" dirty="0">
                <a:solidFill>
                  <a:srgbClr val="FF0000"/>
                </a:solidFill>
              </a:rPr>
              <a:t>...</a:t>
            </a:r>
            <a:r>
              <a:rPr lang="ja-JP" altLang="en-US">
                <a:solidFill>
                  <a:srgbClr val="FF0000"/>
                </a:solidFill>
              </a:rPr>
              <a:t>。従来システムはこのような未使用メモリを考慮していない。</a:t>
            </a:r>
            <a:r>
              <a:rPr kumimoji="1" lang="ja-JP" altLang="en-US">
                <a:solidFill>
                  <a:srgbClr val="FF0000"/>
                </a:solidFill>
              </a:rPr>
              <a:t>」と説明。</a:t>
            </a: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1GB</a:t>
            </a:r>
            <a:r>
              <a:rPr kumimoji="1" lang="ja-JP" altLang="en-US">
                <a:solidFill>
                  <a:srgbClr val="FF0000"/>
                </a:solidFill>
              </a:rPr>
              <a:t>のメモリをもつ</a:t>
            </a:r>
            <a:r>
              <a:rPr kumimoji="1" lang="en-US" altLang="ja-JP" dirty="0">
                <a:solidFill>
                  <a:srgbClr val="FF0000"/>
                </a:solidFill>
              </a:rPr>
              <a:t>VM</a:t>
            </a:r>
            <a:r>
              <a:rPr kumimoji="1" lang="ja-JP" altLang="en-US">
                <a:solidFill>
                  <a:srgbClr val="FF0000"/>
                </a:solidFill>
              </a:rPr>
              <a:t>をを起動した場合の</a:t>
            </a:r>
            <a:r>
              <a:rPr kumimoji="1" lang="en-US" altLang="ja-JP" dirty="0">
                <a:solidFill>
                  <a:srgbClr val="FF0000"/>
                </a:solidFill>
              </a:rPr>
              <a:t>10</a:t>
            </a:r>
            <a:r>
              <a:rPr kumimoji="1" lang="ja-JP" altLang="en-US">
                <a:solidFill>
                  <a:srgbClr val="FF0000"/>
                </a:solidFill>
              </a:rPr>
              <a:t>秒間の未使用メモリのサイズを測定したところ</a:t>
            </a:r>
            <a:r>
              <a:rPr kumimoji="1" lang="en-US" altLang="ja-JP" dirty="0">
                <a:solidFill>
                  <a:srgbClr val="FF0000"/>
                </a:solidFill>
              </a:rPr>
              <a:t>OS</a:t>
            </a:r>
            <a:r>
              <a:rPr kumimoji="1" lang="ja-JP" altLang="en-US">
                <a:solidFill>
                  <a:srgbClr val="FF0000"/>
                </a:solidFill>
              </a:rPr>
              <a:t>の起動直後には</a:t>
            </a:r>
            <a:r>
              <a:rPr kumimoji="1" lang="en-US" altLang="ja-JP" dirty="0">
                <a:solidFill>
                  <a:srgbClr val="FF0000"/>
                </a:solidFill>
              </a:rPr>
              <a:t>200MB</a:t>
            </a:r>
            <a:r>
              <a:rPr kumimoji="1" lang="ja-JP" altLang="en-US">
                <a:solidFill>
                  <a:srgbClr val="FF0000"/>
                </a:solidFill>
              </a:rPr>
              <a:t>程度しか使用されていないことが分かります</a:t>
            </a:r>
          </a:p>
          <a:p>
            <a:endParaRPr kumimoji="1" lang="en-US" altLang="ja-JP" dirty="0"/>
          </a:p>
          <a:p>
            <a:endParaRPr kumimoji="1" lang="en-US" altLang="ja-JP" dirty="0"/>
          </a:p>
          <a:p>
            <a:r>
              <a:rPr kumimoji="1" lang="ja-JP" altLang="en-US"/>
              <a:t>これらが先ほど説明したオーバヘッドの原因の一つである</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24</a:t>
            </a:fld>
            <a:endParaRPr kumimoji="1" lang="ja-JP" altLang="en-US"/>
          </a:p>
        </p:txBody>
      </p:sp>
    </p:spTree>
    <p:extLst>
      <p:ext uri="{BB962C8B-B14F-4D97-AF65-F5344CB8AC3E}">
        <p14:creationId xmlns:p14="http://schemas.microsoft.com/office/powerpoint/2010/main" val="314147141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25</a:t>
            </a:fld>
            <a:endParaRPr kumimoji="1" lang="ja-JP" altLang="en-US"/>
          </a:p>
        </p:txBody>
      </p:sp>
    </p:spTree>
    <p:extLst>
      <p:ext uri="{BB962C8B-B14F-4D97-AF65-F5344CB8AC3E}">
        <p14:creationId xmlns:p14="http://schemas.microsoft.com/office/powerpoint/2010/main" val="409092712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26</a:t>
            </a:fld>
            <a:endParaRPr kumimoji="1" lang="ja-JP" altLang="en-US"/>
          </a:p>
        </p:txBody>
      </p:sp>
    </p:spTree>
    <p:extLst>
      <p:ext uri="{BB962C8B-B14F-4D97-AF65-F5344CB8AC3E}">
        <p14:creationId xmlns:p14="http://schemas.microsoft.com/office/powerpoint/2010/main" val="122766242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pPr/>
              <a:t>27</a:t>
            </a:fld>
            <a:endParaRPr kumimoji="1" lang="ja-JP" altLang="en-US"/>
          </a:p>
        </p:txBody>
      </p:sp>
    </p:spTree>
    <p:extLst>
      <p:ext uri="{BB962C8B-B14F-4D97-AF65-F5344CB8AC3E}">
        <p14:creationId xmlns:p14="http://schemas.microsoft.com/office/powerpoint/2010/main" val="40557386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の運用には</a:t>
            </a:r>
            <a:r>
              <a:rPr kumimoji="1" lang="en-US" altLang="ja-JP" dirty="0"/>
              <a:t>VM</a:t>
            </a:r>
            <a:r>
              <a:rPr kumimoji="1" lang="ja-JP" altLang="en-US"/>
              <a:t>マイグレーションという技術が利用されています</a:t>
            </a:r>
            <a:endParaRPr kumimoji="1" lang="en-US" altLang="ja-JP" dirty="0"/>
          </a:p>
          <a:p>
            <a:endParaRPr kumimoji="1" lang="en-US" altLang="ja-JP" dirty="0"/>
          </a:p>
          <a:p>
            <a:r>
              <a:rPr kumimoji="1" lang="en-US" altLang="ja-JP" dirty="0"/>
              <a:t>VM</a:t>
            </a:r>
            <a:r>
              <a:rPr kumimoji="1" lang="ja-JP" altLang="en-US"/>
              <a:t>マイグレーションには制約があり，</a:t>
            </a:r>
            <a:endParaRPr kumimoji="1" lang="en-US" altLang="ja-JP" dirty="0"/>
          </a:p>
          <a:p>
            <a:r>
              <a:rPr kumimoji="1" lang="en-US" altLang="ja-JP" dirty="0"/>
              <a:t>〜</a:t>
            </a:r>
            <a:r>
              <a:rPr kumimoji="1" lang="ja-JP" altLang="en-US"/>
              <a:t>常に確保しておくのは困難です．</a:t>
            </a:r>
            <a:endParaRPr kumimoji="1" lang="en-US" altLang="ja-JP" dirty="0"/>
          </a:p>
          <a:p>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28</a:t>
            </a:fld>
            <a:endParaRPr kumimoji="1" lang="ja-JP" altLang="en-US"/>
          </a:p>
        </p:txBody>
      </p:sp>
    </p:spTree>
    <p:extLst>
      <p:ext uri="{BB962C8B-B14F-4D97-AF65-F5344CB8AC3E}">
        <p14:creationId xmlns:p14="http://schemas.microsoft.com/office/powerpoint/2010/main" val="100546327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29</a:t>
            </a:fld>
            <a:endParaRPr kumimoji="1" lang="ja-JP" altLang="en-US"/>
          </a:p>
        </p:txBody>
      </p:sp>
    </p:spTree>
    <p:extLst>
      <p:ext uri="{BB962C8B-B14F-4D97-AF65-F5344CB8AC3E}">
        <p14:creationId xmlns:p14="http://schemas.microsoft.com/office/powerpoint/2010/main" val="2612002852"/>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マイグレーション直後はページイン</a:t>
            </a:r>
            <a:endParaRPr kumimoji="1" lang="en-US" altLang="ja-JP" dirty="0"/>
          </a:p>
          <a:p>
            <a:endParaRPr kumimoji="1" lang="en-US" altLang="ja-JP" dirty="0"/>
          </a:p>
          <a:p>
            <a:r>
              <a:rPr kumimoji="1" lang="ja-JP" altLang="en-US"/>
              <a:t>通常時は差分</a:t>
            </a:r>
            <a:endParaRPr kumimoji="1" lang="en-US" altLang="ja-JP" dirty="0"/>
          </a:p>
          <a:p>
            <a:r>
              <a:rPr kumimoji="1" lang="ja-JP" altLang="en-US"/>
              <a:t>負荷はページインは起こらないはず</a:t>
            </a:r>
            <a:endParaRPr kumimoji="1" lang="en-US" altLang="ja-JP" dirty="0"/>
          </a:p>
          <a:p>
            <a:r>
              <a:rPr kumimoji="1" lang="ja-JP" altLang="en-US"/>
              <a:t>起動後はページングの回数がおおい</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30</a:t>
            </a:fld>
            <a:endParaRPr kumimoji="1" lang="ja-JP" altLang="en-US"/>
          </a:p>
        </p:txBody>
      </p:sp>
    </p:spTree>
    <p:extLst>
      <p:ext uri="{BB962C8B-B14F-4D97-AF65-F5344CB8AC3E}">
        <p14:creationId xmlns:p14="http://schemas.microsoft.com/office/powerpoint/2010/main" val="265947734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マイグレーション直後はページイン</a:t>
            </a:r>
            <a:endParaRPr kumimoji="1" lang="en-US" altLang="ja-JP" dirty="0"/>
          </a:p>
          <a:p>
            <a:endParaRPr kumimoji="1" lang="en-US" altLang="ja-JP" dirty="0"/>
          </a:p>
          <a:p>
            <a:r>
              <a:rPr kumimoji="1" lang="ja-JP" altLang="en-US"/>
              <a:t>通常時は差分</a:t>
            </a:r>
            <a:endParaRPr kumimoji="1" lang="en-US" altLang="ja-JP" dirty="0"/>
          </a:p>
          <a:p>
            <a:r>
              <a:rPr kumimoji="1" lang="ja-JP" altLang="en-US"/>
              <a:t>負荷はページインは起こらないはず</a:t>
            </a:r>
            <a:endParaRPr kumimoji="1" lang="en-US" altLang="ja-JP" dirty="0"/>
          </a:p>
          <a:p>
            <a:r>
              <a:rPr kumimoji="1" lang="ja-JP" altLang="en-US"/>
              <a:t>起動後はページングの回数がおおい</a:t>
            </a:r>
            <a:endParaRPr kumimoji="1" lang="en-US" altLang="ja-JP" dirty="0"/>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31</a:t>
            </a:fld>
            <a:endParaRPr kumimoji="1" lang="ja-JP" altLang="en-US"/>
          </a:p>
        </p:txBody>
      </p:sp>
    </p:spTree>
    <p:extLst>
      <p:ext uri="{BB962C8B-B14F-4D97-AF65-F5344CB8AC3E}">
        <p14:creationId xmlns:p14="http://schemas.microsoft.com/office/powerpoint/2010/main" val="2455508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ページインとページアウトが対となっている</a:t>
            </a:r>
            <a:endParaRPr kumimoji="1" lang="en-US" altLang="ja-JP" dirty="0"/>
          </a:p>
          <a:p>
            <a:endParaRPr kumimoji="1" lang="en-US" altLang="ja-JP" dirty="0"/>
          </a:p>
          <a:p>
            <a:r>
              <a:rPr kumimoji="1" lang="ja-JP" altLang="en-US"/>
              <a:t>ページアウトは仮想</a:t>
            </a:r>
            <a:r>
              <a:rPr kumimoji="1" lang="en-US" altLang="ja-JP" dirty="0"/>
              <a:t>CPU</a:t>
            </a:r>
            <a:r>
              <a:rPr kumimoji="1" lang="ja-JP" altLang="en-US"/>
              <a:t>を停止する必要はないが，</a:t>
            </a:r>
            <a:r>
              <a:rPr kumimoji="1" lang="en-US" altLang="ja-JP" dirty="0"/>
              <a:t>〜</a:t>
            </a:r>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4</a:t>
            </a:fld>
            <a:endParaRPr kumimoji="1" lang="ja-JP" altLang="en-US"/>
          </a:p>
        </p:txBody>
      </p:sp>
    </p:spTree>
    <p:extLst>
      <p:ext uri="{BB962C8B-B14F-4D97-AF65-F5344CB8AC3E}">
        <p14:creationId xmlns:p14="http://schemas.microsoft.com/office/powerpoint/2010/main" val="193247122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a:solidFill>
                  <a:srgbClr val="FF0000"/>
                </a:solidFill>
              </a:rPr>
              <a:t>「分割マイグレーションとリモートページングの性能を向上させるために、</a:t>
            </a:r>
            <a:r>
              <a:rPr kumimoji="1" lang="ja-JP" altLang="en-US">
                <a:solidFill>
                  <a:srgbClr val="FF0000"/>
                </a:solidFill>
              </a:rPr>
              <a:t>本研究では未使用メモリに着目した</a:t>
            </a:r>
            <a:r>
              <a:rPr lang="ja-JP" altLang="en-US">
                <a:solidFill>
                  <a:srgbClr val="FF0000"/>
                </a:solidFill>
              </a:rPr>
              <a:t>。</a:t>
            </a:r>
            <a:r>
              <a:rPr lang="en-US" altLang="ja-JP" dirty="0">
                <a:solidFill>
                  <a:srgbClr val="FF0000"/>
                </a:solidFill>
              </a:rPr>
              <a:t>VM</a:t>
            </a:r>
            <a:r>
              <a:rPr lang="ja-JP" altLang="en-US">
                <a:solidFill>
                  <a:srgbClr val="FF0000"/>
                </a:solidFill>
              </a:rPr>
              <a:t>のメモリの中には使われていない領域が存在することも多い。例えば、</a:t>
            </a:r>
            <a:r>
              <a:rPr lang="en-US" altLang="ja-JP" dirty="0">
                <a:solidFill>
                  <a:srgbClr val="FF0000"/>
                </a:solidFill>
              </a:rPr>
              <a:t>...</a:t>
            </a:r>
            <a:r>
              <a:rPr lang="ja-JP" altLang="en-US">
                <a:solidFill>
                  <a:srgbClr val="FF0000"/>
                </a:solidFill>
              </a:rPr>
              <a:t>。従来システムはこのような未使用メモリを考慮していない。</a:t>
            </a:r>
            <a:r>
              <a:rPr kumimoji="1" lang="ja-JP" altLang="en-US">
                <a:solidFill>
                  <a:srgbClr val="FF0000"/>
                </a:solidFill>
              </a:rPr>
              <a:t>」と説明。</a:t>
            </a: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en-US" altLang="ja-JP" dirty="0">
              <a:solidFill>
                <a:srgbClr val="FF0000"/>
              </a:solidFill>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solidFill>
                  <a:srgbClr val="FF0000"/>
                </a:solidFill>
              </a:rPr>
              <a:t>1GB</a:t>
            </a:r>
            <a:r>
              <a:rPr kumimoji="1" lang="ja-JP" altLang="en-US">
                <a:solidFill>
                  <a:srgbClr val="FF0000"/>
                </a:solidFill>
              </a:rPr>
              <a:t>のメモリをもつ</a:t>
            </a:r>
            <a:r>
              <a:rPr kumimoji="1" lang="en-US" altLang="ja-JP" dirty="0">
                <a:solidFill>
                  <a:srgbClr val="FF0000"/>
                </a:solidFill>
              </a:rPr>
              <a:t>VM</a:t>
            </a:r>
            <a:r>
              <a:rPr kumimoji="1" lang="ja-JP" altLang="en-US">
                <a:solidFill>
                  <a:srgbClr val="FF0000"/>
                </a:solidFill>
              </a:rPr>
              <a:t>をを起動した場合の</a:t>
            </a:r>
            <a:r>
              <a:rPr kumimoji="1" lang="en-US" altLang="ja-JP" dirty="0">
                <a:solidFill>
                  <a:srgbClr val="FF0000"/>
                </a:solidFill>
              </a:rPr>
              <a:t>10</a:t>
            </a:r>
            <a:r>
              <a:rPr kumimoji="1" lang="ja-JP" altLang="en-US">
                <a:solidFill>
                  <a:srgbClr val="FF0000"/>
                </a:solidFill>
              </a:rPr>
              <a:t>秒間の未使用メモリのサイズを測定したところ</a:t>
            </a:r>
            <a:r>
              <a:rPr kumimoji="1" lang="en-US" altLang="ja-JP" dirty="0">
                <a:solidFill>
                  <a:srgbClr val="FF0000"/>
                </a:solidFill>
              </a:rPr>
              <a:t>OS</a:t>
            </a:r>
            <a:r>
              <a:rPr kumimoji="1" lang="ja-JP" altLang="en-US">
                <a:solidFill>
                  <a:srgbClr val="FF0000"/>
                </a:solidFill>
              </a:rPr>
              <a:t>の起動直後には</a:t>
            </a:r>
            <a:r>
              <a:rPr kumimoji="1" lang="en-US" altLang="ja-JP" dirty="0">
                <a:solidFill>
                  <a:srgbClr val="FF0000"/>
                </a:solidFill>
              </a:rPr>
              <a:t>200MB</a:t>
            </a:r>
            <a:r>
              <a:rPr kumimoji="1" lang="ja-JP" altLang="en-US">
                <a:solidFill>
                  <a:srgbClr val="FF0000"/>
                </a:solidFill>
              </a:rPr>
              <a:t>程度しか使用されていないことが分かります</a:t>
            </a:r>
          </a:p>
          <a:p>
            <a:endParaRPr kumimoji="1" lang="en-US" altLang="ja-JP" dirty="0"/>
          </a:p>
          <a:p>
            <a:endParaRPr kumimoji="1" lang="en-US" altLang="ja-JP" dirty="0"/>
          </a:p>
          <a:p>
            <a:r>
              <a:rPr kumimoji="1" lang="ja-JP" altLang="en-US"/>
              <a:t>これらが先ほど説明したオーバヘッドの原因の一つである</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5</a:t>
            </a:fld>
            <a:endParaRPr kumimoji="1" lang="ja-JP" altLang="en-US"/>
          </a:p>
        </p:txBody>
      </p:sp>
    </p:spTree>
    <p:extLst>
      <p:ext uri="{BB962C8B-B14F-4D97-AF65-F5344CB8AC3E}">
        <p14:creationId xmlns:p14="http://schemas.microsoft.com/office/powerpoint/2010/main" val="6365534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「しかし」で前のスライドとつなぐ</a:t>
            </a:r>
            <a:endParaRPr kumimoji="1" lang="en-US" altLang="ja-JP" dirty="0"/>
          </a:p>
          <a:p>
            <a:endParaRPr kumimoji="1" lang="en-US" altLang="ja-JP" dirty="0"/>
          </a:p>
          <a:p>
            <a:r>
              <a:rPr kumimoji="1" lang="ja-JP" altLang="en-US"/>
              <a:t>赤　黄色のメモリ説明</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6</a:t>
            </a:fld>
            <a:endParaRPr kumimoji="1" lang="ja-JP" altLang="en-US"/>
          </a:p>
        </p:txBody>
      </p:sp>
    </p:spTree>
    <p:extLst>
      <p:ext uri="{BB962C8B-B14F-4D97-AF65-F5344CB8AC3E}">
        <p14:creationId xmlns:p14="http://schemas.microsoft.com/office/powerpoint/2010/main" val="218185897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7</a:t>
            </a:fld>
            <a:endParaRPr kumimoji="1" lang="ja-JP" altLang="en-US"/>
          </a:p>
        </p:txBody>
      </p:sp>
    </p:spTree>
    <p:extLst>
      <p:ext uri="{BB962C8B-B14F-4D97-AF65-F5344CB8AC3E}">
        <p14:creationId xmlns:p14="http://schemas.microsoft.com/office/powerpoint/2010/main" val="36346468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未使用メモリの追跡には使用ビットマップを用います．</a:t>
            </a:r>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8</a:t>
            </a:fld>
            <a:endParaRPr kumimoji="1" lang="ja-JP" altLang="en-US"/>
          </a:p>
        </p:txBody>
      </p:sp>
    </p:spTree>
    <p:extLst>
      <p:ext uri="{BB962C8B-B14F-4D97-AF65-F5344CB8AC3E}">
        <p14:creationId xmlns:p14="http://schemas.microsoft.com/office/powerpoint/2010/main" val="32355698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en-US" altLang="ja-JP" dirty="0"/>
              <a:t>VM</a:t>
            </a:r>
            <a:r>
              <a:rPr kumimoji="1" lang="ja-JP" altLang="en-US"/>
              <a:t>の</a:t>
            </a:r>
            <a:r>
              <a:rPr kumimoji="1" lang="en-US" altLang="ja-JP" dirty="0"/>
              <a:t>OS</a:t>
            </a:r>
            <a:r>
              <a:rPr kumimoji="1" lang="ja-JP" altLang="en-US"/>
              <a:t>の情報などの核となる情報は従来通り転送を行う</a:t>
            </a:r>
            <a:endParaRPr kumimoji="1" lang="en-US" altLang="ja-JP" dirty="0"/>
          </a:p>
          <a:p>
            <a:r>
              <a:rPr kumimoji="1" lang="en-US" altLang="ja-JP" dirty="0"/>
              <a:t>VM</a:t>
            </a:r>
            <a:r>
              <a:rPr kumimoji="1" lang="ja-JP" altLang="en-US"/>
              <a:t>のメモリデータの転送に変更を加えた</a:t>
            </a:r>
            <a:endParaRPr kumimoji="1" lang="en-US" altLang="ja-JP" dirty="0"/>
          </a:p>
          <a:p>
            <a:endParaRPr kumimoji="1" lang="en-US" altLang="ja-JP" dirty="0"/>
          </a:p>
          <a:p>
            <a:r>
              <a:rPr kumimoji="1" lang="ja-JP" altLang="en-US"/>
              <a:t>使用状況が違う</a:t>
            </a:r>
            <a:endParaRPr kumimoji="1" lang="en-US" altLang="ja-JP" dirty="0"/>
          </a:p>
          <a:p>
            <a:r>
              <a:rPr kumimoji="1" lang="ja-JP" altLang="en-US"/>
              <a:t>図がおかしい　使用状況の図</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9</a:t>
            </a:fld>
            <a:endParaRPr kumimoji="1" lang="ja-JP" altLang="en-US"/>
          </a:p>
        </p:txBody>
      </p:sp>
    </p:spTree>
    <p:extLst>
      <p:ext uri="{BB962C8B-B14F-4D97-AF65-F5344CB8AC3E}">
        <p14:creationId xmlns:p14="http://schemas.microsoft.com/office/powerpoint/2010/main" val="24970367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1143000"/>
            <a:ext cx="5486400" cy="3086100"/>
          </a:xfrm>
        </p:spPr>
      </p:sp>
      <p:sp>
        <p:nvSpPr>
          <p:cNvPr id="3" name="ノート プレースホルダー 2"/>
          <p:cNvSpPr>
            <a:spLocks noGrp="1"/>
          </p:cNvSpPr>
          <p:nvPr>
            <p:ph type="body" idx="1"/>
          </p:nvPr>
        </p:nvSpPr>
        <p:spPr/>
        <p:txBody>
          <a:bodyPr/>
          <a:lstStyle/>
          <a:p>
            <a:r>
              <a:rPr kumimoji="1" lang="ja-JP" altLang="en-US"/>
              <a:t>メインホストの空きメモリ容量を管理してページアウトが必要かどうか判定</a:t>
            </a:r>
            <a:endParaRPr kumimoji="1" lang="en-US" altLang="ja-JP" dirty="0"/>
          </a:p>
          <a:p>
            <a:endParaRPr kumimoji="1" lang="en-US" altLang="ja-JP" dirty="0"/>
          </a:p>
          <a:p>
            <a:r>
              <a:rPr kumimoji="1" lang="ja-JP" altLang="en-US"/>
              <a:t>未使用ページのページインの際に発生するページフォールトは，要求ページは物理メモリに割り当てられていないのでページインは行われない</a:t>
            </a:r>
            <a:endParaRPr kumimoji="1" lang="en-US" altLang="ja-JP" dirty="0"/>
          </a:p>
          <a:p>
            <a:r>
              <a:rPr kumimoji="1" lang="ja-JP" altLang="en-US"/>
              <a:t>転送を省略した</a:t>
            </a:r>
            <a:endParaRPr kumimoji="1" lang="en-US" altLang="ja-JP" dirty="0"/>
          </a:p>
          <a:p>
            <a:endParaRPr kumimoji="1" lang="ja-JP" altLang="en-US"/>
          </a:p>
        </p:txBody>
      </p:sp>
      <p:sp>
        <p:nvSpPr>
          <p:cNvPr id="4" name="スライド番号プレースホルダー 3"/>
          <p:cNvSpPr>
            <a:spLocks noGrp="1"/>
          </p:cNvSpPr>
          <p:nvPr>
            <p:ph type="sldNum" sz="quarter" idx="10"/>
          </p:nvPr>
        </p:nvSpPr>
        <p:spPr/>
        <p:txBody>
          <a:bodyPr/>
          <a:lstStyle/>
          <a:p>
            <a:fld id="{3F46E392-D860-A143-9D4C-E1B5912F6373}" type="slidenum">
              <a:rPr kumimoji="1" lang="ja-JP" altLang="en-US" smtClean="0"/>
              <a:t>10</a:t>
            </a:fld>
            <a:endParaRPr kumimoji="1" lang="ja-JP" altLang="en-US"/>
          </a:p>
        </p:txBody>
      </p:sp>
    </p:spTree>
    <p:extLst>
      <p:ext uri="{BB962C8B-B14F-4D97-AF65-F5344CB8AC3E}">
        <p14:creationId xmlns:p14="http://schemas.microsoft.com/office/powerpoint/2010/main" val="8531862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baseline="0">
                <a:latin typeface="Arial" panose="020B0604020202020204" pitchFamily="34" charset="0"/>
                <a:ea typeface="MS PGothic" panose="020B0600070205080204" pitchFamily="34" charset="-128"/>
              </a:defRPr>
            </a:lvl1pPr>
          </a:lstStyle>
          <a:p>
            <a:r>
              <a:rPr lang="en-US" dirty="0"/>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baseline="0">
                <a:latin typeface="Arial" panose="020B0604020202020204" pitchFamily="34" charset="0"/>
                <a:ea typeface="MS PGothic" panose="020B0600070205080204" pitchFamily="34" charset="-128"/>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2851585601"/>
      </p:ext>
    </p:extLst>
  </p:cSld>
  <p:clrMapOvr>
    <a:masterClrMapping/>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4059565059"/>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4201161447"/>
      </p:ext>
    </p:extLst>
  </p:cSld>
  <p:clrMapOvr>
    <a:masterClrMapping/>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lvl1pPr>
              <a:defRPr u="sng" baseline="0">
                <a:latin typeface="Arial" panose="020B0604020202020204" pitchFamily="34" charset="0"/>
                <a:ea typeface="MS PGothic" panose="020B0600070205080204" pitchFamily="34" charset="-128"/>
              </a:defRPr>
            </a:lvl1pPr>
          </a:lstStyle>
          <a:p>
            <a:r>
              <a:rPr lang="en-US" dirty="0"/>
              <a:t>Click to edit Master title style</a:t>
            </a:r>
          </a:p>
        </p:txBody>
      </p:sp>
      <p:sp>
        <p:nvSpPr>
          <p:cNvPr id="3" name="Content Placeholder 2"/>
          <p:cNvSpPr>
            <a:spLocks noGrp="1"/>
          </p:cNvSpPr>
          <p:nvPr>
            <p:ph idx="1"/>
          </p:nvPr>
        </p:nvSpPr>
        <p:spPr>
          <a:xfrm>
            <a:off x="838200" y="1583473"/>
            <a:ext cx="10515600" cy="4593490"/>
          </a:xfrm>
        </p:spPr>
        <p:txBody>
          <a:bodyPr/>
          <a:lstStyle>
            <a:lvl1pPr>
              <a:buFont typeface="System Font Regular"/>
              <a:buChar char="●"/>
              <a:defRPr baseline="0">
                <a:latin typeface="Arial" panose="020B0604020202020204" pitchFamily="34" charset="0"/>
                <a:ea typeface="MS PGothic" panose="020B0600070205080204" pitchFamily="34" charset="-128"/>
              </a:defRPr>
            </a:lvl1pPr>
            <a:lvl2pPr>
              <a:buFont typeface="Wingdings" pitchFamily="2" charset="2"/>
              <a:buChar char="Ø"/>
              <a:defRPr baseline="0">
                <a:latin typeface="Arial" panose="020B0604020202020204" pitchFamily="34" charset="0"/>
                <a:ea typeface="MS PGothic" panose="020B0600070205080204" pitchFamily="34" charset="-128"/>
              </a:defRPr>
            </a:lvl2pPr>
            <a:lvl3pPr>
              <a:defRPr sz="2200" baseline="0">
                <a:latin typeface="Arial" panose="020B0604020202020204" pitchFamily="34" charset="0"/>
                <a:ea typeface="MS PGothic" panose="020B0600070205080204" pitchFamily="34" charset="-128"/>
              </a:defRPr>
            </a:lvl3pPr>
            <a:lvl4pPr>
              <a:defRPr baseline="0">
                <a:latin typeface="Arial" panose="020B0604020202020204" pitchFamily="34" charset="0"/>
                <a:ea typeface="MS PGothic" panose="020B0600070205080204" pitchFamily="34" charset="-128"/>
              </a:defRPr>
            </a:lvl4pPr>
            <a:lvl5pPr>
              <a:defRPr baseline="0">
                <a:latin typeface="Arial" panose="020B0604020202020204" pitchFamily="34" charset="0"/>
                <a:ea typeface="MS PGothic" panose="020B0600070205080204" pitchFamily="34" charset="-128"/>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a:xfrm>
            <a:off x="9257371" y="6356350"/>
            <a:ext cx="2743200" cy="365125"/>
          </a:xfrm>
        </p:spPr>
        <p:txBody>
          <a:bodyPr/>
          <a:lstStyle>
            <a:lvl1pPr>
              <a:defRPr sz="1600">
                <a:solidFill>
                  <a:schemeClr val="tx1"/>
                </a:solidFill>
              </a:defRPr>
            </a:lvl1p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243830576"/>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5" name="Footer Placeholder 4"/>
          <p:cNvSpPr>
            <a:spLocks noGrp="1"/>
          </p:cNvSpPr>
          <p:nvPr>
            <p:ph type="ftr" sz="quarter" idx="11"/>
          </p:nvPr>
        </p:nvSpPr>
        <p:spPr/>
        <p:txBody>
          <a:bodyPr/>
          <a:lstStyle/>
          <a:p>
            <a:endParaRPr lang="ja-JP" altLang="en-US"/>
          </a:p>
        </p:txBody>
      </p:sp>
      <p:sp>
        <p:nvSpPr>
          <p:cNvPr id="6" name="Slide Number Placeholder 5"/>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292167718"/>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804441175"/>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8" name="Footer Placeholder 7"/>
          <p:cNvSpPr>
            <a:spLocks noGrp="1"/>
          </p:cNvSpPr>
          <p:nvPr>
            <p:ph type="ftr" sz="quarter" idx="11"/>
          </p:nvPr>
        </p:nvSpPr>
        <p:spPr/>
        <p:txBody>
          <a:bodyPr/>
          <a:lstStyle/>
          <a:p>
            <a:endParaRPr lang="ja-JP" altLang="en-US"/>
          </a:p>
        </p:txBody>
      </p:sp>
      <p:sp>
        <p:nvSpPr>
          <p:cNvPr id="9" name="Slide Number Placeholder 8"/>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38290738"/>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4" name="Footer Placeholder 3"/>
          <p:cNvSpPr>
            <a:spLocks noGrp="1"/>
          </p:cNvSpPr>
          <p:nvPr>
            <p:ph type="ftr" sz="quarter" idx="11"/>
          </p:nvPr>
        </p:nvSpPr>
        <p:spPr/>
        <p:txBody>
          <a:bodyPr/>
          <a:lstStyle/>
          <a:p>
            <a:endParaRPr lang="ja-JP" altLang="en-US"/>
          </a:p>
        </p:txBody>
      </p:sp>
      <p:sp>
        <p:nvSpPr>
          <p:cNvPr id="5" name="Slide Number Placeholder 4"/>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2838320398"/>
      </p:ext>
    </p:extLst>
  </p:cSld>
  <p:clrMapOvr>
    <a:masterClrMapping/>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3" name="Footer Placeholder 2"/>
          <p:cNvSpPr>
            <a:spLocks noGrp="1"/>
          </p:cNvSpPr>
          <p:nvPr>
            <p:ph type="ftr" sz="quarter" idx="11"/>
          </p:nvPr>
        </p:nvSpPr>
        <p:spPr/>
        <p:txBody>
          <a:bodyPr/>
          <a:lstStyle/>
          <a:p>
            <a:endParaRPr lang="ja-JP" altLang="en-US"/>
          </a:p>
        </p:txBody>
      </p:sp>
      <p:sp>
        <p:nvSpPr>
          <p:cNvPr id="4" name="Slide Number Placeholder 3"/>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156383513"/>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3434020545"/>
      </p:ext>
    </p:extLst>
  </p:cSld>
  <p:clrMapOvr>
    <a:masterClrMapping/>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50E7551-26C2-1141-BE43-23220B37BA61}" type="datetime1">
              <a:rPr lang="ja-JP" altLang="en-US" smtClean="0"/>
              <a:t>2021/2/11</a:t>
            </a:fld>
            <a:endParaRPr lang="ja-JP" altLang="en-US"/>
          </a:p>
        </p:txBody>
      </p:sp>
      <p:sp>
        <p:nvSpPr>
          <p:cNvPr id="6" name="Footer Placeholder 5"/>
          <p:cNvSpPr>
            <a:spLocks noGrp="1"/>
          </p:cNvSpPr>
          <p:nvPr>
            <p:ph type="ftr" sz="quarter" idx="11"/>
          </p:nvPr>
        </p:nvSpPr>
        <p:spPr/>
        <p:txBody>
          <a:bodyPr/>
          <a:lstStyle/>
          <a:p>
            <a:endParaRPr lang="ja-JP" altLang="en-US"/>
          </a:p>
        </p:txBody>
      </p:sp>
      <p:sp>
        <p:nvSpPr>
          <p:cNvPr id="7" name="Slide Number Placeholder 6"/>
          <p:cNvSpPr>
            <a:spLocks noGrp="1"/>
          </p:cNvSpPr>
          <p:nvPr>
            <p:ph type="sldNum" sz="quarter" idx="12"/>
          </p:nvPr>
        </p:nvSpPr>
        <p:spPr/>
        <p:txBody>
          <a:body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3668511151"/>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ea typeface="MS PGothic" panose="020B0600070205080204" pitchFamily="34" charset="-128"/>
              </a:defRPr>
            </a:lvl1pPr>
          </a:lstStyle>
          <a:p>
            <a:fld id="{850E7551-26C2-1141-BE43-23220B37BA61}" type="datetime1">
              <a:rPr lang="ja-JP" altLang="en-US" smtClean="0"/>
              <a:pPr/>
              <a:t>2021/2/11</a:t>
            </a:fld>
            <a:endParaRPr lang="ja-JP" alt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ea typeface="MS PGothic" panose="020B0600070205080204" pitchFamily="34" charset="-128"/>
              </a:defRPr>
            </a:lvl1pPr>
          </a:lstStyle>
          <a:p>
            <a:endParaRPr lang="ja-JP" alt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ea typeface="MS PGothic" panose="020B0600070205080204" pitchFamily="34" charset="-128"/>
              </a:defRPr>
            </a:lvl1pPr>
          </a:lstStyle>
          <a:p>
            <a:fld id="{0A8AAA2D-9842-0044-AF36-3F48C3C39054}" type="slidenum">
              <a:rPr lang="ja-JP" altLang="en-US" smtClean="0"/>
              <a:pPr/>
              <a:t>‹#›</a:t>
            </a:fld>
            <a:endParaRPr lang="ja-JP" altLang="en-US"/>
          </a:p>
        </p:txBody>
      </p:sp>
    </p:spTree>
    <p:extLst>
      <p:ext uri="{BB962C8B-B14F-4D97-AF65-F5344CB8AC3E}">
        <p14:creationId xmlns:p14="http://schemas.microsoft.com/office/powerpoint/2010/main" val="101275374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chart" Target="../charts/chart2.xml"/></Relationships>
</file>

<file path=ppt/slides/_rels/slide18.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6.xml"/><Relationship Id="rId1" Type="http://schemas.openxmlformats.org/officeDocument/2006/relationships/slideLayout" Target="../slideLayouts/slideLayout2.xml"/><Relationship Id="rId5" Type="http://schemas.openxmlformats.org/officeDocument/2006/relationships/chart" Target="../charts/chart5.xml"/><Relationship Id="rId4" Type="http://schemas.openxmlformats.org/officeDocument/2006/relationships/chart" Target="../charts/chart4.xml"/></Relationships>
</file>

<file path=ppt/slides/_rels/slide19.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notesSlide" Target="../notesSlides/notesSlide17.xml"/><Relationship Id="rId1" Type="http://schemas.openxmlformats.org/officeDocument/2006/relationships/slideLayout" Target="../slideLayouts/slideLayout2.xml"/><Relationship Id="rId5" Type="http://schemas.openxmlformats.org/officeDocument/2006/relationships/chart" Target="../charts/chart8.xml"/><Relationship Id="rId4" Type="http://schemas.openxmlformats.org/officeDocument/2006/relationships/chart" Target="../charts/char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18.xml"/><Relationship Id="rId1" Type="http://schemas.openxmlformats.org/officeDocument/2006/relationships/slideLayout" Target="../slideLayouts/slideLayout2.xml"/><Relationship Id="rId4" Type="http://schemas.openxmlformats.org/officeDocument/2006/relationships/chart" Target="../charts/chart10.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22.xml"/><Relationship Id="rId1" Type="http://schemas.openxmlformats.org/officeDocument/2006/relationships/slideLayout" Target="../slideLayouts/slideLayout2.xml"/><Relationship Id="rId4" Type="http://schemas.openxmlformats.org/officeDocument/2006/relationships/chart" Target="../charts/char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28.xml"/><Relationship Id="rId1" Type="http://schemas.openxmlformats.org/officeDocument/2006/relationships/slideLayout" Target="../slideLayouts/slideLayout2.xml"/><Relationship Id="rId4" Type="http://schemas.openxmlformats.org/officeDocument/2006/relationships/chart" Target="../charts/chart14.xml"/></Relationships>
</file>

<file path=ppt/slides/_rels/slide31.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2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342940BB-20F4-5A4D-8C75-434FDAFB2D7D}"/>
              </a:ext>
            </a:extLst>
          </p:cNvPr>
          <p:cNvSpPr>
            <a:spLocks noGrp="1"/>
          </p:cNvSpPr>
          <p:nvPr>
            <p:ph type="ctrTitle"/>
          </p:nvPr>
        </p:nvSpPr>
        <p:spPr>
          <a:xfrm>
            <a:off x="-182880" y="396240"/>
            <a:ext cx="12374880" cy="3845243"/>
          </a:xfrm>
        </p:spPr>
        <p:txBody>
          <a:bodyPr>
            <a:noAutofit/>
          </a:bodyPr>
          <a:lstStyle/>
          <a:p>
            <a:r>
              <a:rPr lang="ja-JP" altLang="en-US" sz="4400"/>
              <a:t>複数ホストにまたがる大容量メモリ</a:t>
            </a:r>
            <a:r>
              <a:rPr lang="en" altLang="ja-JP" sz="4400" dirty="0"/>
              <a:t>VM</a:t>
            </a:r>
            <a:br>
              <a:rPr lang="en" altLang="ja-JP" sz="4400" dirty="0"/>
            </a:br>
            <a:r>
              <a:rPr lang="ja-JP" altLang="en-US" sz="4400"/>
              <a:t>のメモリ使用状況を考慮した最適化</a:t>
            </a:r>
            <a:br>
              <a:rPr lang="ja-JP" altLang="en-US" sz="4400"/>
            </a:br>
            <a:endParaRPr lang="en-JP" sz="4400" dirty="0"/>
          </a:p>
        </p:txBody>
      </p:sp>
      <p:sp>
        <p:nvSpPr>
          <p:cNvPr id="3" name="サブタイトル 2">
            <a:extLst>
              <a:ext uri="{FF2B5EF4-FFF2-40B4-BE49-F238E27FC236}">
                <a16:creationId xmlns:a16="http://schemas.microsoft.com/office/drawing/2014/main" id="{A49443FA-D146-9349-BB7E-FCAE7EF7D318}"/>
              </a:ext>
            </a:extLst>
          </p:cNvPr>
          <p:cNvSpPr>
            <a:spLocks noGrp="1"/>
          </p:cNvSpPr>
          <p:nvPr>
            <p:ph type="subTitle" idx="1"/>
          </p:nvPr>
        </p:nvSpPr>
        <p:spPr>
          <a:xfrm>
            <a:off x="1524000" y="3906838"/>
            <a:ext cx="9144000" cy="1655762"/>
          </a:xfrm>
        </p:spPr>
        <p:txBody>
          <a:bodyPr>
            <a:normAutofit fontScale="77500" lnSpcReduction="20000"/>
          </a:bodyPr>
          <a:lstStyle/>
          <a:p>
            <a:pPr algn="r"/>
            <a:endParaRPr lang="en-US" altLang="ja-JP" dirty="0"/>
          </a:p>
          <a:p>
            <a:pPr algn="r"/>
            <a:r>
              <a:rPr lang="en-US" altLang="ja-JP" dirty="0"/>
              <a:t>2021/02/12</a:t>
            </a:r>
          </a:p>
          <a:p>
            <a:pPr algn="r"/>
            <a:r>
              <a:rPr lang="ja-JP" altLang="en-US"/>
              <a:t>九州工業大学大学院情報工学府</a:t>
            </a:r>
            <a:endParaRPr lang="en-US" altLang="ja-JP" dirty="0"/>
          </a:p>
          <a:p>
            <a:pPr algn="r"/>
            <a:r>
              <a:rPr lang="ja-JP" altLang="en-US"/>
              <a:t>情報創成工学専攻</a:t>
            </a:r>
            <a:endParaRPr lang="en-US" altLang="ja-JP" dirty="0"/>
          </a:p>
          <a:p>
            <a:pPr algn="r"/>
            <a:r>
              <a:rPr lang="ja-JP" altLang="en-US"/>
              <a:t>光来研究室　田内聡一朗　</a:t>
            </a:r>
          </a:p>
        </p:txBody>
      </p:sp>
      <p:sp>
        <p:nvSpPr>
          <p:cNvPr id="4" name="スライド番号プレースホルダー 3">
            <a:extLst>
              <a:ext uri="{FF2B5EF4-FFF2-40B4-BE49-F238E27FC236}">
                <a16:creationId xmlns:a16="http://schemas.microsoft.com/office/drawing/2014/main" id="{43DF2526-127B-EA4A-B6F8-527E49ECFC8C}"/>
              </a:ext>
            </a:extLst>
          </p:cNvPr>
          <p:cNvSpPr>
            <a:spLocks noGrp="1"/>
          </p:cNvSpPr>
          <p:nvPr>
            <p:ph type="sldNum" sz="quarter" idx="12"/>
          </p:nvPr>
        </p:nvSpPr>
        <p:spPr>
          <a:xfrm>
            <a:off x="8610600" y="6356350"/>
            <a:ext cx="2743200" cy="365125"/>
          </a:xfrm>
        </p:spPr>
        <p:txBody>
          <a:bodyPr/>
          <a:lstStyle/>
          <a:p>
            <a:fld id="{0A8AAA2D-9842-0044-AF36-3F48C3C39054}" type="slidenum">
              <a:rPr lang="ja-JP" altLang="en-US" smtClean="0"/>
              <a:pPr/>
              <a:t>1</a:t>
            </a:fld>
            <a:endParaRPr lang="ja-JP" altLang="en-US"/>
          </a:p>
        </p:txBody>
      </p:sp>
    </p:spTree>
    <p:extLst>
      <p:ext uri="{BB962C8B-B14F-4D97-AF65-F5344CB8AC3E}">
        <p14:creationId xmlns:p14="http://schemas.microsoft.com/office/powerpoint/2010/main" val="20852988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423DB8-67D0-C141-AFC8-4B3D573204A9}"/>
              </a:ext>
            </a:extLst>
          </p:cNvPr>
          <p:cNvSpPr>
            <a:spLocks noGrp="1"/>
          </p:cNvSpPr>
          <p:nvPr>
            <p:ph type="title"/>
          </p:nvPr>
        </p:nvSpPr>
        <p:spPr>
          <a:xfrm>
            <a:off x="838200" y="365126"/>
            <a:ext cx="10515600" cy="1117986"/>
          </a:xfrm>
        </p:spPr>
        <p:txBody>
          <a:bodyPr/>
          <a:lstStyle/>
          <a:p>
            <a:r>
              <a:rPr lang="ja-JP" altLang="en-US"/>
              <a:t>ページインの最適化</a:t>
            </a:r>
          </a:p>
        </p:txBody>
      </p:sp>
      <p:sp>
        <p:nvSpPr>
          <p:cNvPr id="3" name="コンテンツ プレースホルダー 2">
            <a:extLst>
              <a:ext uri="{FF2B5EF4-FFF2-40B4-BE49-F238E27FC236}">
                <a16:creationId xmlns:a16="http://schemas.microsoft.com/office/drawing/2014/main" id="{8689A56E-863C-8944-9569-F796D70D9600}"/>
              </a:ext>
            </a:extLst>
          </p:cNvPr>
          <p:cNvSpPr>
            <a:spLocks noGrp="1"/>
          </p:cNvSpPr>
          <p:nvPr>
            <p:ph idx="1"/>
          </p:nvPr>
        </p:nvSpPr>
        <p:spPr>
          <a:xfrm>
            <a:off x="838200" y="1583473"/>
            <a:ext cx="10515600" cy="4593490"/>
          </a:xfrm>
        </p:spPr>
        <p:txBody>
          <a:bodyPr/>
          <a:lstStyle/>
          <a:p>
            <a:r>
              <a:rPr lang="en-US" altLang="ja-JP" dirty="0"/>
              <a:t>VM</a:t>
            </a:r>
            <a:r>
              <a:rPr lang="ja-JP" altLang="en-US"/>
              <a:t>がメインホストに存在しないメモリにアクセスした時、メモリ使用状況を調べる</a:t>
            </a:r>
            <a:endParaRPr lang="en-US" altLang="ja-JP" dirty="0"/>
          </a:p>
          <a:p>
            <a:pPr lvl="1"/>
            <a:r>
              <a:rPr lang="ja-JP" altLang="en-US"/>
              <a:t>使用中なら従来通りにページインを行い、サブホストからデータを転送</a:t>
            </a:r>
            <a:endParaRPr lang="en-US" altLang="ja-JP" dirty="0"/>
          </a:p>
          <a:p>
            <a:r>
              <a:rPr lang="ja-JP" altLang="en-US"/>
              <a:t>メモリが未使用の場合、データ転送を行わない</a:t>
            </a:r>
            <a:endParaRPr lang="en-US" altLang="ja-JP" dirty="0"/>
          </a:p>
          <a:p>
            <a:pPr lvl="1"/>
            <a:r>
              <a:rPr lang="ja-JP" altLang="en-US"/>
              <a:t>代わりに、メインホストの空きメモリを</a:t>
            </a:r>
            <a:r>
              <a:rPr lang="en-US" altLang="ja-JP" dirty="0"/>
              <a:t>VM</a:t>
            </a:r>
            <a:r>
              <a:rPr lang="ja-JP" altLang="en-US"/>
              <a:t>に割り当てる</a:t>
            </a:r>
            <a:endParaRPr lang="en-US" altLang="ja-JP" dirty="0"/>
          </a:p>
          <a:p>
            <a:pPr lvl="1"/>
            <a:r>
              <a:rPr lang="ja-JP" altLang="en-US"/>
              <a:t>即座に</a:t>
            </a:r>
            <a:r>
              <a:rPr lang="en-US" altLang="ja-JP" dirty="0"/>
              <a:t>VM</a:t>
            </a:r>
            <a:r>
              <a:rPr lang="ja-JP" altLang="en-US"/>
              <a:t>を再開させることができる</a:t>
            </a:r>
            <a:endParaRPr lang="en-US" altLang="ja-JP" dirty="0"/>
          </a:p>
        </p:txBody>
      </p:sp>
      <p:sp>
        <p:nvSpPr>
          <p:cNvPr id="4" name="スライド番号プレースホルダー 3">
            <a:extLst>
              <a:ext uri="{FF2B5EF4-FFF2-40B4-BE49-F238E27FC236}">
                <a16:creationId xmlns:a16="http://schemas.microsoft.com/office/drawing/2014/main" id="{F508548B-B7BD-BD4F-967F-A20648E41E6F}"/>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10</a:t>
            </a:fld>
            <a:endParaRPr lang="ja-JP" altLang="en-US"/>
          </a:p>
        </p:txBody>
      </p:sp>
      <p:grpSp>
        <p:nvGrpSpPr>
          <p:cNvPr id="21" name="グループ化 20">
            <a:extLst>
              <a:ext uri="{FF2B5EF4-FFF2-40B4-BE49-F238E27FC236}">
                <a16:creationId xmlns:a16="http://schemas.microsoft.com/office/drawing/2014/main" id="{84AE7524-9F3A-4E49-9E3D-B7893231C4C1}"/>
              </a:ext>
            </a:extLst>
          </p:cNvPr>
          <p:cNvGrpSpPr/>
          <p:nvPr/>
        </p:nvGrpSpPr>
        <p:grpSpPr>
          <a:xfrm>
            <a:off x="1961862" y="4661498"/>
            <a:ext cx="3680144" cy="1962555"/>
            <a:chOff x="-894133" y="1231369"/>
            <a:chExt cx="3787951" cy="3677891"/>
          </a:xfrm>
        </p:grpSpPr>
        <p:sp>
          <p:nvSpPr>
            <p:cNvPr id="23" name="角丸四角形 22">
              <a:extLst>
                <a:ext uri="{FF2B5EF4-FFF2-40B4-BE49-F238E27FC236}">
                  <a16:creationId xmlns:a16="http://schemas.microsoft.com/office/drawing/2014/main" id="{3DC76C61-37F8-E54C-B92C-621FA94DE449}"/>
                </a:ext>
              </a:extLst>
            </p:cNvPr>
            <p:cNvSpPr/>
            <p:nvPr/>
          </p:nvSpPr>
          <p:spPr>
            <a:xfrm>
              <a:off x="-894133" y="2013835"/>
              <a:ext cx="3787951" cy="289542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4" name="テキスト ボックス 23">
              <a:extLst>
                <a:ext uri="{FF2B5EF4-FFF2-40B4-BE49-F238E27FC236}">
                  <a16:creationId xmlns:a16="http://schemas.microsoft.com/office/drawing/2014/main" id="{3AE4C415-FA5E-D84F-87A8-9CF5917D2447}"/>
                </a:ext>
              </a:extLst>
            </p:cNvPr>
            <p:cNvSpPr txBox="1"/>
            <p:nvPr/>
          </p:nvSpPr>
          <p:spPr>
            <a:xfrm>
              <a:off x="288164" y="1231369"/>
              <a:ext cx="1549644"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grpSp>
      <p:grpSp>
        <p:nvGrpSpPr>
          <p:cNvPr id="25" name="グループ化 24">
            <a:extLst>
              <a:ext uri="{FF2B5EF4-FFF2-40B4-BE49-F238E27FC236}">
                <a16:creationId xmlns:a16="http://schemas.microsoft.com/office/drawing/2014/main" id="{A04E16B1-4B44-2B46-A5D5-741A58D93D03}"/>
              </a:ext>
            </a:extLst>
          </p:cNvPr>
          <p:cNvGrpSpPr/>
          <p:nvPr/>
        </p:nvGrpSpPr>
        <p:grpSpPr>
          <a:xfrm>
            <a:off x="6952571" y="4900148"/>
            <a:ext cx="2299987" cy="1723905"/>
            <a:chOff x="508000" y="1678606"/>
            <a:chExt cx="2367364" cy="3230653"/>
          </a:xfrm>
        </p:grpSpPr>
        <p:sp>
          <p:nvSpPr>
            <p:cNvPr id="26" name="角丸四角形 25">
              <a:extLst>
                <a:ext uri="{FF2B5EF4-FFF2-40B4-BE49-F238E27FC236}">
                  <a16:creationId xmlns:a16="http://schemas.microsoft.com/office/drawing/2014/main" id="{DD203ECA-5B64-624B-84BD-4B1F0604410D}"/>
                </a:ext>
              </a:extLst>
            </p:cNvPr>
            <p:cNvSpPr/>
            <p:nvPr/>
          </p:nvSpPr>
          <p:spPr>
            <a:xfrm>
              <a:off x="508000" y="2400301"/>
              <a:ext cx="2367364"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7" name="テキスト ボックス 26">
              <a:extLst>
                <a:ext uri="{FF2B5EF4-FFF2-40B4-BE49-F238E27FC236}">
                  <a16:creationId xmlns:a16="http://schemas.microsoft.com/office/drawing/2014/main" id="{63C322D9-9BAA-DB46-ADD0-CCAF3A46EE46}"/>
                </a:ext>
              </a:extLst>
            </p:cNvPr>
            <p:cNvSpPr txBox="1"/>
            <p:nvPr/>
          </p:nvSpPr>
          <p:spPr>
            <a:xfrm>
              <a:off x="992834" y="1678606"/>
              <a:ext cx="1404448"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sp>
        <p:nvSpPr>
          <p:cNvPr id="41" name="テキスト ボックス 40">
            <a:extLst>
              <a:ext uri="{FF2B5EF4-FFF2-40B4-BE49-F238E27FC236}">
                <a16:creationId xmlns:a16="http://schemas.microsoft.com/office/drawing/2014/main" id="{4EFEEF58-D9AE-794C-A5A0-CFCDDC135866}"/>
              </a:ext>
            </a:extLst>
          </p:cNvPr>
          <p:cNvSpPr txBox="1"/>
          <p:nvPr/>
        </p:nvSpPr>
        <p:spPr>
          <a:xfrm>
            <a:off x="3172287" y="5459507"/>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42" name="テキスト ボックス 41">
            <a:extLst>
              <a:ext uri="{FF2B5EF4-FFF2-40B4-BE49-F238E27FC236}">
                <a16:creationId xmlns:a16="http://schemas.microsoft.com/office/drawing/2014/main" id="{E58384B3-262E-DA47-A5B1-4419DE57604A}"/>
              </a:ext>
            </a:extLst>
          </p:cNvPr>
          <p:cNvSpPr txBox="1"/>
          <p:nvPr/>
        </p:nvSpPr>
        <p:spPr>
          <a:xfrm>
            <a:off x="6952576" y="5475931"/>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grpSp>
        <p:nvGrpSpPr>
          <p:cNvPr id="66" name="グループ化 65">
            <a:extLst>
              <a:ext uri="{FF2B5EF4-FFF2-40B4-BE49-F238E27FC236}">
                <a16:creationId xmlns:a16="http://schemas.microsoft.com/office/drawing/2014/main" id="{20231B92-BA99-2A47-8A71-A3934E0E24D9}"/>
              </a:ext>
            </a:extLst>
          </p:cNvPr>
          <p:cNvGrpSpPr/>
          <p:nvPr/>
        </p:nvGrpSpPr>
        <p:grpSpPr>
          <a:xfrm>
            <a:off x="3684854" y="5796501"/>
            <a:ext cx="1387663" cy="514545"/>
            <a:chOff x="2066306" y="5325194"/>
            <a:chExt cx="1387663" cy="514545"/>
          </a:xfrm>
        </p:grpSpPr>
        <p:sp>
          <p:nvSpPr>
            <p:cNvPr id="68" name="正方形/長方形 67">
              <a:extLst>
                <a:ext uri="{FF2B5EF4-FFF2-40B4-BE49-F238E27FC236}">
                  <a16:creationId xmlns:a16="http://schemas.microsoft.com/office/drawing/2014/main" id="{BB8222CA-F2E8-CE4D-8691-9A4CBB2B9D6B}"/>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9" name="正方形/長方形 68">
              <a:extLst>
                <a:ext uri="{FF2B5EF4-FFF2-40B4-BE49-F238E27FC236}">
                  <a16:creationId xmlns:a16="http://schemas.microsoft.com/office/drawing/2014/main" id="{B0897D8F-A2F5-E045-A345-94D21FC3E040}"/>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0" name="正方形/長方形 69">
              <a:extLst>
                <a:ext uri="{FF2B5EF4-FFF2-40B4-BE49-F238E27FC236}">
                  <a16:creationId xmlns:a16="http://schemas.microsoft.com/office/drawing/2014/main" id="{FD6F1549-6C95-9041-9306-0D9564901F42}"/>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7" name="正方形/長方形 66">
              <a:extLst>
                <a:ext uri="{FF2B5EF4-FFF2-40B4-BE49-F238E27FC236}">
                  <a16:creationId xmlns:a16="http://schemas.microsoft.com/office/drawing/2014/main" id="{D8CA7CAB-5F7C-A54E-ADE6-B0FA8BF61E40}"/>
                </a:ext>
              </a:extLst>
            </p:cNvPr>
            <p:cNvSpPr/>
            <p:nvPr/>
          </p:nvSpPr>
          <p:spPr>
            <a:xfrm>
              <a:off x="2066306" y="532519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grpSp>
        <p:nvGrpSpPr>
          <p:cNvPr id="71" name="グループ化 70">
            <a:extLst>
              <a:ext uri="{FF2B5EF4-FFF2-40B4-BE49-F238E27FC236}">
                <a16:creationId xmlns:a16="http://schemas.microsoft.com/office/drawing/2014/main" id="{B759D0BF-5DA3-D743-8DE4-9402E18CFFA4}"/>
              </a:ext>
            </a:extLst>
          </p:cNvPr>
          <p:cNvGrpSpPr/>
          <p:nvPr/>
        </p:nvGrpSpPr>
        <p:grpSpPr>
          <a:xfrm>
            <a:off x="7356876" y="5796501"/>
            <a:ext cx="1387663" cy="514545"/>
            <a:chOff x="2066306" y="5325194"/>
            <a:chExt cx="1387663" cy="514545"/>
          </a:xfrm>
        </p:grpSpPr>
        <p:sp>
          <p:nvSpPr>
            <p:cNvPr id="72" name="正方形/長方形 71">
              <a:extLst>
                <a:ext uri="{FF2B5EF4-FFF2-40B4-BE49-F238E27FC236}">
                  <a16:creationId xmlns:a16="http://schemas.microsoft.com/office/drawing/2014/main" id="{C26A2165-439A-1A48-A2A5-C8C88049A90B}"/>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3" name="正方形/長方形 72">
              <a:extLst>
                <a:ext uri="{FF2B5EF4-FFF2-40B4-BE49-F238E27FC236}">
                  <a16:creationId xmlns:a16="http://schemas.microsoft.com/office/drawing/2014/main" id="{8460A1A6-5FEF-9544-BFB5-0805B35442BC}"/>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5" name="正方形/長方形 74">
              <a:extLst>
                <a:ext uri="{FF2B5EF4-FFF2-40B4-BE49-F238E27FC236}">
                  <a16:creationId xmlns:a16="http://schemas.microsoft.com/office/drawing/2014/main" id="{252575D2-524B-0248-8783-EB172DB55169}"/>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4" name="正方形/長方形 73">
              <a:extLst>
                <a:ext uri="{FF2B5EF4-FFF2-40B4-BE49-F238E27FC236}">
                  <a16:creationId xmlns:a16="http://schemas.microsoft.com/office/drawing/2014/main" id="{5EE9F0C8-F3C4-044E-B011-03A9C401989D}"/>
                </a:ext>
              </a:extLst>
            </p:cNvPr>
            <p:cNvSpPr/>
            <p:nvPr/>
          </p:nvSpPr>
          <p:spPr>
            <a:xfrm>
              <a:off x="2759178" y="532519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grpSp>
      <p:sp>
        <p:nvSpPr>
          <p:cNvPr id="54" name="正方形/長方形 53">
            <a:extLst>
              <a:ext uri="{FF2B5EF4-FFF2-40B4-BE49-F238E27FC236}">
                <a16:creationId xmlns:a16="http://schemas.microsoft.com/office/drawing/2014/main" id="{BDED0005-EC65-AF48-82FF-5180F26391D5}"/>
              </a:ext>
            </a:extLst>
          </p:cNvPr>
          <p:cNvSpPr/>
          <p:nvPr/>
        </p:nvSpPr>
        <p:spPr>
          <a:xfrm>
            <a:off x="4712777" y="5796499"/>
            <a:ext cx="356260" cy="495493"/>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1" name="テキスト ボックス 30">
            <a:extLst>
              <a:ext uri="{FF2B5EF4-FFF2-40B4-BE49-F238E27FC236}">
                <a16:creationId xmlns:a16="http://schemas.microsoft.com/office/drawing/2014/main" id="{889B1FF0-BAE6-E346-AC69-966A43318457}"/>
              </a:ext>
            </a:extLst>
          </p:cNvPr>
          <p:cNvSpPr txBox="1"/>
          <p:nvPr/>
        </p:nvSpPr>
        <p:spPr>
          <a:xfrm>
            <a:off x="5057997" y="5861347"/>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2" name="テキスト ボックス 31">
            <a:extLst>
              <a:ext uri="{FF2B5EF4-FFF2-40B4-BE49-F238E27FC236}">
                <a16:creationId xmlns:a16="http://schemas.microsoft.com/office/drawing/2014/main" id="{476D9537-4D6B-204E-9969-09D43134DD0A}"/>
              </a:ext>
            </a:extLst>
          </p:cNvPr>
          <p:cNvSpPr txBox="1"/>
          <p:nvPr/>
        </p:nvSpPr>
        <p:spPr>
          <a:xfrm>
            <a:off x="8721647" y="5845309"/>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6" name="下矢印 5">
            <a:extLst>
              <a:ext uri="{FF2B5EF4-FFF2-40B4-BE49-F238E27FC236}">
                <a16:creationId xmlns:a16="http://schemas.microsoft.com/office/drawing/2014/main" id="{CDDF1DB5-A6B5-1342-8667-BA3C58355CBD}"/>
              </a:ext>
            </a:extLst>
          </p:cNvPr>
          <p:cNvSpPr/>
          <p:nvPr/>
        </p:nvSpPr>
        <p:spPr>
          <a:xfrm>
            <a:off x="4729741" y="4661499"/>
            <a:ext cx="356260" cy="1076210"/>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7" name="テキスト ボックス 6">
            <a:extLst>
              <a:ext uri="{FF2B5EF4-FFF2-40B4-BE49-F238E27FC236}">
                <a16:creationId xmlns:a16="http://schemas.microsoft.com/office/drawing/2014/main" id="{7718D0BD-18BD-6547-916C-C6E069D9A4D4}"/>
              </a:ext>
            </a:extLst>
          </p:cNvPr>
          <p:cNvSpPr txBox="1"/>
          <p:nvPr/>
        </p:nvSpPr>
        <p:spPr>
          <a:xfrm>
            <a:off x="4967070" y="4655981"/>
            <a:ext cx="1459054" cy="369332"/>
          </a:xfrm>
          <a:prstGeom prst="rect">
            <a:avLst/>
          </a:prstGeom>
          <a:noFill/>
        </p:spPr>
        <p:txBody>
          <a:bodyPr wrap="none" rtlCol="0">
            <a:spAutoFit/>
          </a:bodyPr>
          <a:lstStyle/>
          <a:p>
            <a:r>
              <a:rPr lang="ja-JP" altLang="en-US">
                <a:solidFill>
                  <a:srgbClr val="FF0000"/>
                </a:solidFill>
                <a:ea typeface="MS PGothic" panose="020B0600070205080204" pitchFamily="34" charset="-128"/>
              </a:rPr>
              <a:t>アクセス要求</a:t>
            </a:r>
          </a:p>
        </p:txBody>
      </p:sp>
      <p:sp>
        <p:nvSpPr>
          <p:cNvPr id="44" name="TextBox 4">
            <a:extLst>
              <a:ext uri="{FF2B5EF4-FFF2-40B4-BE49-F238E27FC236}">
                <a16:creationId xmlns:a16="http://schemas.microsoft.com/office/drawing/2014/main" id="{1F939B01-105F-AB46-966B-0D1B8BACF3BF}"/>
              </a:ext>
            </a:extLst>
          </p:cNvPr>
          <p:cNvSpPr txBox="1"/>
          <p:nvPr/>
        </p:nvSpPr>
        <p:spPr>
          <a:xfrm>
            <a:off x="1987011" y="5203083"/>
            <a:ext cx="1338828" cy="369332"/>
          </a:xfrm>
          <a:prstGeom prst="rect">
            <a:avLst/>
          </a:prstGeom>
          <a:noFill/>
        </p:spPr>
        <p:txBody>
          <a:bodyPr wrap="none" rtlCol="0">
            <a:spAutoFit/>
          </a:bodyPr>
          <a:lstStyle/>
          <a:p>
            <a:r>
              <a:rPr lang="en-JP" dirty="0"/>
              <a:t>空きメモリ</a:t>
            </a:r>
          </a:p>
        </p:txBody>
      </p:sp>
      <p:sp>
        <p:nvSpPr>
          <p:cNvPr id="45" name="正方形/長方形 44">
            <a:extLst>
              <a:ext uri="{FF2B5EF4-FFF2-40B4-BE49-F238E27FC236}">
                <a16:creationId xmlns:a16="http://schemas.microsoft.com/office/drawing/2014/main" id="{26D5C279-0BA8-F94F-9702-493E8A472090}"/>
              </a:ext>
            </a:extLst>
          </p:cNvPr>
          <p:cNvSpPr/>
          <p:nvPr/>
        </p:nvSpPr>
        <p:spPr>
          <a:xfrm>
            <a:off x="2429626" y="5718511"/>
            <a:ext cx="356260" cy="514545"/>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Tree>
    <p:extLst>
      <p:ext uri="{BB962C8B-B14F-4D97-AF65-F5344CB8AC3E}">
        <p14:creationId xmlns:p14="http://schemas.microsoft.com/office/powerpoint/2010/main" val="16555832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500"/>
                                        <p:tgtEl>
                                          <p:spTgt spid="7"/>
                                        </p:tgtEl>
                                      </p:cBhvr>
                                    </p:animEffect>
                                  </p:childTnLst>
                                </p:cTn>
                              </p:par>
                            </p:childTnLst>
                          </p:cTn>
                        </p:par>
                      </p:childTnLst>
                    </p:cTn>
                  </p:par>
                  <p:par>
                    <p:cTn id="11" fill="hold">
                      <p:stCondLst>
                        <p:cond delay="indefinite"/>
                      </p:stCondLst>
                      <p:childTnLst>
                        <p:par>
                          <p:cTn id="12" fill="hold">
                            <p:stCondLst>
                              <p:cond delay="0"/>
                            </p:stCondLst>
                            <p:childTnLst>
                              <p:par>
                                <p:cTn id="13" presetID="0" presetClass="path" presetSubtype="0" accel="50000" decel="50000" fill="hold" grpId="0" nodeType="clickEffect">
                                  <p:stCondLst>
                                    <p:cond delay="0"/>
                                  </p:stCondLst>
                                  <p:childTnLst>
                                    <p:animMotion origin="layout" path="M -2.08333E-6 3.7037E-6 C 0.08737 0.00301 0.17539 0.00625 0.18789 0.0081 " pathEditMode="relative" rAng="0" ptsTypes="AA">
                                      <p:cBhvr>
                                        <p:cTn id="14" dur="2000" fill="hold"/>
                                        <p:tgtEl>
                                          <p:spTgt spid="45"/>
                                        </p:tgtEl>
                                        <p:attrNameLst>
                                          <p:attrName>ppt_x</p:attrName>
                                          <p:attrName>ppt_y</p:attrName>
                                        </p:attrNameLst>
                                      </p:cBhvr>
                                      <p:rCtr x="9388" y="394"/>
                                    </p:animMotion>
                                  </p:childTnLst>
                                </p:cTn>
                              </p:par>
                            </p:childTnLst>
                          </p:cTn>
                        </p:par>
                      </p:childTnLst>
                    </p:cTn>
                  </p:par>
                  <p:par>
                    <p:cTn id="15" fill="hold">
                      <p:stCondLst>
                        <p:cond delay="indefinite"/>
                      </p:stCondLst>
                      <p:childTnLst>
                        <p:par>
                          <p:cTn id="16" fill="hold">
                            <p:stCondLst>
                              <p:cond delay="0"/>
                            </p:stCondLst>
                            <p:childTnLst>
                              <p:par>
                                <p:cTn id="17" presetID="10" presetClass="exit" presetSubtype="0" fill="hold" grpId="1" nodeType="clickEffect">
                                  <p:stCondLst>
                                    <p:cond delay="0"/>
                                  </p:stCondLst>
                                  <p:childTnLst>
                                    <p:animEffect transition="out" filter="fade">
                                      <p:cBhvr>
                                        <p:cTn id="18" dur="500"/>
                                        <p:tgtEl>
                                          <p:spTgt spid="45"/>
                                        </p:tgtEl>
                                      </p:cBhvr>
                                    </p:animEffect>
                                    <p:set>
                                      <p:cBhvr>
                                        <p:cTn id="19" dur="1" fill="hold">
                                          <p:stCondLst>
                                            <p:cond delay="499"/>
                                          </p:stCondLst>
                                        </p:cTn>
                                        <p:tgtEl>
                                          <p:spTgt spid="45"/>
                                        </p:tgtEl>
                                        <p:attrNameLst>
                                          <p:attrName>style.visibility</p:attrName>
                                        </p:attrNameLst>
                                      </p:cBhvr>
                                      <p:to>
                                        <p:strVal val="hidden"/>
                                      </p:to>
                                    </p:set>
                                  </p:childTnLst>
                                </p:cTn>
                              </p:par>
                              <p:par>
                                <p:cTn id="20" presetID="10" presetClass="entr" presetSubtype="0" fill="hold" grpId="0" nodeType="withEffect">
                                  <p:stCondLst>
                                    <p:cond delay="0"/>
                                  </p:stCondLst>
                                  <p:childTnLst>
                                    <p:set>
                                      <p:cBhvr>
                                        <p:cTn id="21" dur="1" fill="hold">
                                          <p:stCondLst>
                                            <p:cond delay="0"/>
                                          </p:stCondLst>
                                        </p:cTn>
                                        <p:tgtEl>
                                          <p:spTgt spid="54"/>
                                        </p:tgtEl>
                                        <p:attrNameLst>
                                          <p:attrName>style.visibility</p:attrName>
                                        </p:attrNameLst>
                                      </p:cBhvr>
                                      <p:to>
                                        <p:strVal val="visible"/>
                                      </p:to>
                                    </p:set>
                                    <p:animEffect transition="in" filter="fade">
                                      <p:cBhvr>
                                        <p:cTn id="22" dur="500"/>
                                        <p:tgtEl>
                                          <p:spTgt spid="5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 grpId="0" animBg="1"/>
      <p:bldP spid="6" grpId="0" animBg="1"/>
      <p:bldP spid="7" grpId="0"/>
      <p:bldP spid="45" grpId="0" animBg="1"/>
      <p:bldP spid="45" grpId="1"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DF29A2-8C6C-E344-A935-C09C02E55A28}"/>
              </a:ext>
            </a:extLst>
          </p:cNvPr>
          <p:cNvSpPr>
            <a:spLocks noGrp="1"/>
          </p:cNvSpPr>
          <p:nvPr>
            <p:ph type="title"/>
          </p:nvPr>
        </p:nvSpPr>
        <p:spPr>
          <a:xfrm>
            <a:off x="838200" y="365126"/>
            <a:ext cx="10515600" cy="1117986"/>
          </a:xfrm>
        </p:spPr>
        <p:txBody>
          <a:bodyPr/>
          <a:lstStyle/>
          <a:p>
            <a:r>
              <a:rPr lang="ja-JP" altLang="en-US"/>
              <a:t>ページアウトの最適化</a:t>
            </a:r>
            <a:endParaRPr lang="en-US" dirty="0"/>
          </a:p>
        </p:txBody>
      </p:sp>
      <p:sp>
        <p:nvSpPr>
          <p:cNvPr id="3" name="Content Placeholder 2">
            <a:extLst>
              <a:ext uri="{FF2B5EF4-FFF2-40B4-BE49-F238E27FC236}">
                <a16:creationId xmlns:a16="http://schemas.microsoft.com/office/drawing/2014/main" id="{86C0A64B-0F08-F645-AC0E-6F335D2CD6EA}"/>
              </a:ext>
            </a:extLst>
          </p:cNvPr>
          <p:cNvSpPr>
            <a:spLocks noGrp="1"/>
          </p:cNvSpPr>
          <p:nvPr>
            <p:ph idx="1"/>
          </p:nvPr>
        </p:nvSpPr>
        <p:spPr>
          <a:xfrm>
            <a:off x="838200" y="1583473"/>
            <a:ext cx="10515600" cy="4593490"/>
          </a:xfrm>
        </p:spPr>
        <p:txBody>
          <a:bodyPr/>
          <a:lstStyle/>
          <a:p>
            <a:r>
              <a:rPr lang="ja-JP" altLang="en-US"/>
              <a:t>メインホストにまだ空きメモリがあればページアウトを行わない</a:t>
            </a:r>
            <a:endParaRPr lang="en-US" altLang="ja-JP" dirty="0"/>
          </a:p>
          <a:p>
            <a:pPr lvl="1"/>
            <a:r>
              <a:rPr lang="ja-JP" altLang="en-US"/>
              <a:t>この場合はサブホストにデータを転送して空きメモリを確保する必要がない</a:t>
            </a:r>
            <a:endParaRPr lang="en-US" altLang="ja-JP" dirty="0"/>
          </a:p>
          <a:p>
            <a:pPr lvl="1"/>
            <a:r>
              <a:rPr lang="ja-JP" altLang="en-US"/>
              <a:t>従来はページインを行う際には必ずページアウトも行っていた</a:t>
            </a:r>
            <a:endParaRPr lang="en-US" altLang="ja-JP" dirty="0"/>
          </a:p>
          <a:p>
            <a:r>
              <a:rPr lang="ja-JP" altLang="en-US"/>
              <a:t>空きメモリがなくなれば、十分な空きメモリが確保できるまでページアウトを繰り返す</a:t>
            </a:r>
          </a:p>
          <a:p>
            <a:pPr lvl="1"/>
            <a:r>
              <a:rPr lang="ja-JP" altLang="en-US"/>
              <a:t>メインホストにおいて</a:t>
            </a:r>
            <a:r>
              <a:rPr lang="en-US" altLang="ja-JP" dirty="0"/>
              <a:t>VM</a:t>
            </a:r>
            <a:r>
              <a:rPr lang="ja-JP" altLang="en-US"/>
              <a:t>が利用可能な空きメモリ量を管理</a:t>
            </a:r>
            <a:endParaRPr lang="en-US" altLang="ja-JP" dirty="0"/>
          </a:p>
        </p:txBody>
      </p:sp>
      <p:grpSp>
        <p:nvGrpSpPr>
          <p:cNvPr id="6" name="グループ化 5">
            <a:extLst>
              <a:ext uri="{FF2B5EF4-FFF2-40B4-BE49-F238E27FC236}">
                <a16:creationId xmlns:a16="http://schemas.microsoft.com/office/drawing/2014/main" id="{E3C7F29A-FE46-9A4D-9C34-60CDA72F541C}"/>
              </a:ext>
            </a:extLst>
          </p:cNvPr>
          <p:cNvGrpSpPr/>
          <p:nvPr/>
        </p:nvGrpSpPr>
        <p:grpSpPr>
          <a:xfrm>
            <a:off x="1960259" y="4321602"/>
            <a:ext cx="3892018" cy="1955722"/>
            <a:chOff x="-1146646" y="1828713"/>
            <a:chExt cx="4006032" cy="3080545"/>
          </a:xfrm>
        </p:grpSpPr>
        <p:sp>
          <p:nvSpPr>
            <p:cNvPr id="7" name="角丸四角形 6">
              <a:extLst>
                <a:ext uri="{FF2B5EF4-FFF2-40B4-BE49-F238E27FC236}">
                  <a16:creationId xmlns:a16="http://schemas.microsoft.com/office/drawing/2014/main" id="{3EA2ADAE-4873-BD4C-B485-FA90778440C1}"/>
                </a:ext>
              </a:extLst>
            </p:cNvPr>
            <p:cNvSpPr/>
            <p:nvPr/>
          </p:nvSpPr>
          <p:spPr>
            <a:xfrm>
              <a:off x="-1146646" y="2554421"/>
              <a:ext cx="4006032" cy="235483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 name="テキスト ボックス 7">
              <a:extLst>
                <a:ext uri="{FF2B5EF4-FFF2-40B4-BE49-F238E27FC236}">
                  <a16:creationId xmlns:a16="http://schemas.microsoft.com/office/drawing/2014/main" id="{C14FF3C7-3A59-6B40-A0EB-AB58896A8D73}"/>
                </a:ext>
              </a:extLst>
            </p:cNvPr>
            <p:cNvSpPr txBox="1"/>
            <p:nvPr/>
          </p:nvSpPr>
          <p:spPr>
            <a:xfrm>
              <a:off x="244407" y="1828713"/>
              <a:ext cx="1549644"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grpSp>
      <p:grpSp>
        <p:nvGrpSpPr>
          <p:cNvPr id="9" name="グループ化 8">
            <a:extLst>
              <a:ext uri="{FF2B5EF4-FFF2-40B4-BE49-F238E27FC236}">
                <a16:creationId xmlns:a16="http://schemas.microsoft.com/office/drawing/2014/main" id="{E78738E4-2F55-794E-9587-D42D8798BF33}"/>
              </a:ext>
            </a:extLst>
          </p:cNvPr>
          <p:cNvGrpSpPr/>
          <p:nvPr/>
        </p:nvGrpSpPr>
        <p:grpSpPr>
          <a:xfrm>
            <a:off x="7207030" y="4553418"/>
            <a:ext cx="2362335" cy="1723907"/>
            <a:chOff x="508000" y="1678602"/>
            <a:chExt cx="2431539" cy="3230657"/>
          </a:xfrm>
        </p:grpSpPr>
        <p:sp>
          <p:nvSpPr>
            <p:cNvPr id="10" name="角丸四角形 9">
              <a:extLst>
                <a:ext uri="{FF2B5EF4-FFF2-40B4-BE49-F238E27FC236}">
                  <a16:creationId xmlns:a16="http://schemas.microsoft.com/office/drawing/2014/main" id="{0D9192FA-1E8B-8A4B-9A8A-02B535C5E2DF}"/>
                </a:ext>
              </a:extLst>
            </p:cNvPr>
            <p:cNvSpPr/>
            <p:nvPr/>
          </p:nvSpPr>
          <p:spPr>
            <a:xfrm>
              <a:off x="508000" y="2400301"/>
              <a:ext cx="2431539"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1" name="テキスト ボックス 10">
              <a:extLst>
                <a:ext uri="{FF2B5EF4-FFF2-40B4-BE49-F238E27FC236}">
                  <a16:creationId xmlns:a16="http://schemas.microsoft.com/office/drawing/2014/main" id="{6F8882F0-6451-A047-BB4B-7BDD76824FA2}"/>
                </a:ext>
              </a:extLst>
            </p:cNvPr>
            <p:cNvSpPr txBox="1"/>
            <p:nvPr/>
          </p:nvSpPr>
          <p:spPr>
            <a:xfrm>
              <a:off x="1021545" y="1678602"/>
              <a:ext cx="1404448"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sp>
        <p:nvSpPr>
          <p:cNvPr id="12" name="テキスト ボックス 11">
            <a:extLst>
              <a:ext uri="{FF2B5EF4-FFF2-40B4-BE49-F238E27FC236}">
                <a16:creationId xmlns:a16="http://schemas.microsoft.com/office/drawing/2014/main" id="{FADFEF71-5379-3748-9293-368EDDB8D544}"/>
              </a:ext>
            </a:extLst>
          </p:cNvPr>
          <p:cNvSpPr txBox="1"/>
          <p:nvPr/>
        </p:nvSpPr>
        <p:spPr>
          <a:xfrm>
            <a:off x="3556768" y="5123581"/>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13" name="テキスト ボックス 12">
            <a:extLst>
              <a:ext uri="{FF2B5EF4-FFF2-40B4-BE49-F238E27FC236}">
                <a16:creationId xmlns:a16="http://schemas.microsoft.com/office/drawing/2014/main" id="{0FFAF4F2-C9B8-B144-9E27-0631F3514F00}"/>
              </a:ext>
            </a:extLst>
          </p:cNvPr>
          <p:cNvSpPr txBox="1"/>
          <p:nvPr/>
        </p:nvSpPr>
        <p:spPr>
          <a:xfrm>
            <a:off x="7207028" y="5129202"/>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17" name="正方形/長方形 16">
            <a:extLst>
              <a:ext uri="{FF2B5EF4-FFF2-40B4-BE49-F238E27FC236}">
                <a16:creationId xmlns:a16="http://schemas.microsoft.com/office/drawing/2014/main" id="{3A409C4B-A784-0A48-AEC2-1F36CB8500FF}"/>
              </a:ext>
            </a:extLst>
          </p:cNvPr>
          <p:cNvSpPr/>
          <p:nvPr/>
        </p:nvSpPr>
        <p:spPr>
          <a:xfrm>
            <a:off x="4304413" y="544418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8" name="正方形/長方形 17">
            <a:extLst>
              <a:ext uri="{FF2B5EF4-FFF2-40B4-BE49-F238E27FC236}">
                <a16:creationId xmlns:a16="http://schemas.microsoft.com/office/drawing/2014/main" id="{2DB46629-F5DD-7F48-8948-CFBA2AA2DA19}"/>
              </a:ext>
            </a:extLst>
          </p:cNvPr>
          <p:cNvSpPr/>
          <p:nvPr/>
        </p:nvSpPr>
        <p:spPr>
          <a:xfrm>
            <a:off x="4658755" y="544418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9" name="正方形/長方形 18">
            <a:extLst>
              <a:ext uri="{FF2B5EF4-FFF2-40B4-BE49-F238E27FC236}">
                <a16:creationId xmlns:a16="http://schemas.microsoft.com/office/drawing/2014/main" id="{EC242EE3-69F6-9D4C-8F89-0EE2893A2A77}"/>
              </a:ext>
            </a:extLst>
          </p:cNvPr>
          <p:cNvSpPr/>
          <p:nvPr/>
        </p:nvSpPr>
        <p:spPr>
          <a:xfrm>
            <a:off x="4997285" y="544418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0" name="正方形/長方形 19">
            <a:extLst>
              <a:ext uri="{FF2B5EF4-FFF2-40B4-BE49-F238E27FC236}">
                <a16:creationId xmlns:a16="http://schemas.microsoft.com/office/drawing/2014/main" id="{94F60235-ED0B-AA42-86F1-1DA494C8D927}"/>
              </a:ext>
            </a:extLst>
          </p:cNvPr>
          <p:cNvSpPr/>
          <p:nvPr/>
        </p:nvSpPr>
        <p:spPr>
          <a:xfrm>
            <a:off x="3965883" y="5444189"/>
            <a:ext cx="356260" cy="514545"/>
          </a:xfrm>
          <a:prstGeom prst="rect">
            <a:avLst/>
          </a:prstGeom>
          <a:solidFill>
            <a:schemeClr val="bg1"/>
          </a:solidFill>
          <a:ln w="381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nvGrpSpPr>
          <p:cNvPr id="21" name="グループ化 20">
            <a:extLst>
              <a:ext uri="{FF2B5EF4-FFF2-40B4-BE49-F238E27FC236}">
                <a16:creationId xmlns:a16="http://schemas.microsoft.com/office/drawing/2014/main" id="{2E114073-0DD1-DD46-BEF5-0080705BBCBC}"/>
              </a:ext>
            </a:extLst>
          </p:cNvPr>
          <p:cNvGrpSpPr/>
          <p:nvPr/>
        </p:nvGrpSpPr>
        <p:grpSpPr>
          <a:xfrm>
            <a:off x="7611328" y="5441698"/>
            <a:ext cx="1387663" cy="522621"/>
            <a:chOff x="2066306" y="5317118"/>
            <a:chExt cx="1387663" cy="522621"/>
          </a:xfrm>
        </p:grpSpPr>
        <p:sp>
          <p:nvSpPr>
            <p:cNvPr id="22" name="正方形/長方形 21">
              <a:extLst>
                <a:ext uri="{FF2B5EF4-FFF2-40B4-BE49-F238E27FC236}">
                  <a16:creationId xmlns:a16="http://schemas.microsoft.com/office/drawing/2014/main" id="{63896C96-BF59-6241-B34A-76BF9AF26848}"/>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3" name="正方形/長方形 22">
              <a:extLst>
                <a:ext uri="{FF2B5EF4-FFF2-40B4-BE49-F238E27FC236}">
                  <a16:creationId xmlns:a16="http://schemas.microsoft.com/office/drawing/2014/main" id="{F9CED6B2-132E-D844-958F-B706C7B4E625}"/>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4" name="正方形/長方形 23">
              <a:extLst>
                <a:ext uri="{FF2B5EF4-FFF2-40B4-BE49-F238E27FC236}">
                  <a16:creationId xmlns:a16="http://schemas.microsoft.com/office/drawing/2014/main" id="{C9571A53-95BE-2945-993E-E4A4BC873EBC}"/>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5" name="正方形/長方形 24">
              <a:extLst>
                <a:ext uri="{FF2B5EF4-FFF2-40B4-BE49-F238E27FC236}">
                  <a16:creationId xmlns:a16="http://schemas.microsoft.com/office/drawing/2014/main" id="{F4133BFC-7868-0747-9F8F-67AF85C30492}"/>
                </a:ext>
              </a:extLst>
            </p:cNvPr>
            <p:cNvSpPr/>
            <p:nvPr/>
          </p:nvSpPr>
          <p:spPr>
            <a:xfrm>
              <a:off x="2404837" y="531711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grpSp>
      <p:sp>
        <p:nvSpPr>
          <p:cNvPr id="28" name="正方形/長方形 27">
            <a:extLst>
              <a:ext uri="{FF2B5EF4-FFF2-40B4-BE49-F238E27FC236}">
                <a16:creationId xmlns:a16="http://schemas.microsoft.com/office/drawing/2014/main" id="{FB500854-E4F9-A74E-B1BE-9141B9DA6A3D}"/>
              </a:ext>
            </a:extLst>
          </p:cNvPr>
          <p:cNvSpPr/>
          <p:nvPr/>
        </p:nvSpPr>
        <p:spPr>
          <a:xfrm>
            <a:off x="5004076" y="5449774"/>
            <a:ext cx="356260" cy="52089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27" name="テキスト ボックス 26">
            <a:extLst>
              <a:ext uri="{FF2B5EF4-FFF2-40B4-BE49-F238E27FC236}">
                <a16:creationId xmlns:a16="http://schemas.microsoft.com/office/drawing/2014/main" id="{B010D2C1-7D33-4149-81F8-B007D5487FA7}"/>
              </a:ext>
            </a:extLst>
          </p:cNvPr>
          <p:cNvSpPr txBox="1"/>
          <p:nvPr/>
        </p:nvSpPr>
        <p:spPr>
          <a:xfrm>
            <a:off x="5341707" y="5516785"/>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1" name="テキスト ボックス 30">
            <a:extLst>
              <a:ext uri="{FF2B5EF4-FFF2-40B4-BE49-F238E27FC236}">
                <a16:creationId xmlns:a16="http://schemas.microsoft.com/office/drawing/2014/main" id="{AA7E161E-EFC6-B741-8C72-879A2D49EEF2}"/>
              </a:ext>
            </a:extLst>
          </p:cNvPr>
          <p:cNvSpPr txBox="1"/>
          <p:nvPr/>
        </p:nvSpPr>
        <p:spPr>
          <a:xfrm>
            <a:off x="9015279" y="549849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2" name="テキスト ボックス 31">
            <a:extLst>
              <a:ext uri="{FF2B5EF4-FFF2-40B4-BE49-F238E27FC236}">
                <a16:creationId xmlns:a16="http://schemas.microsoft.com/office/drawing/2014/main" id="{9918F434-5633-874C-AD90-B8BDA0CB7389}"/>
              </a:ext>
            </a:extLst>
          </p:cNvPr>
          <p:cNvSpPr txBox="1"/>
          <p:nvPr/>
        </p:nvSpPr>
        <p:spPr>
          <a:xfrm>
            <a:off x="5837771" y="5791068"/>
            <a:ext cx="1404552" cy="369332"/>
          </a:xfrm>
          <a:prstGeom prst="rect">
            <a:avLst/>
          </a:prstGeom>
          <a:noFill/>
        </p:spPr>
        <p:txBody>
          <a:bodyPr wrap="none" rtlCol="0">
            <a:spAutoFit/>
          </a:bodyPr>
          <a:lstStyle/>
          <a:p>
            <a:r>
              <a:rPr lang="ja-JP" altLang="en-US">
                <a:solidFill>
                  <a:srgbClr val="00B050"/>
                </a:solidFill>
                <a:ea typeface="MS PGothic" panose="020B0600070205080204" pitchFamily="34" charset="-128"/>
              </a:rPr>
              <a:t>ページアウト</a:t>
            </a:r>
          </a:p>
        </p:txBody>
      </p:sp>
      <p:cxnSp>
        <p:nvCxnSpPr>
          <p:cNvPr id="34" name="カギ線コネクタ 33">
            <a:extLst>
              <a:ext uri="{FF2B5EF4-FFF2-40B4-BE49-F238E27FC236}">
                <a16:creationId xmlns:a16="http://schemas.microsoft.com/office/drawing/2014/main" id="{AB571A60-4009-794D-B690-A0C2557E1902}"/>
              </a:ext>
            </a:extLst>
          </p:cNvPr>
          <p:cNvCxnSpPr>
            <a:cxnSpLocks/>
            <a:stCxn id="33" idx="2"/>
            <a:endCxn id="22" idx="2"/>
          </p:cNvCxnSpPr>
          <p:nvPr/>
        </p:nvCxnSpPr>
        <p:spPr>
          <a:xfrm rot="16200000" flipH="1">
            <a:off x="5965149" y="4140010"/>
            <a:ext cx="98" cy="3648519"/>
          </a:xfrm>
          <a:prstGeom prst="bentConnector3">
            <a:avLst>
              <a:gd name="adj1" fmla="val 233365306"/>
            </a:avLst>
          </a:prstGeom>
          <a:ln w="349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3" name="正方形/長方形 32">
            <a:extLst>
              <a:ext uri="{FF2B5EF4-FFF2-40B4-BE49-F238E27FC236}">
                <a16:creationId xmlns:a16="http://schemas.microsoft.com/office/drawing/2014/main" id="{98DCA7F8-2D58-AF41-8A54-11AAA2878D30}"/>
              </a:ext>
            </a:extLst>
          </p:cNvPr>
          <p:cNvSpPr/>
          <p:nvPr/>
        </p:nvSpPr>
        <p:spPr>
          <a:xfrm>
            <a:off x="3962809" y="5449676"/>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5" name="TextBox 4">
            <a:extLst>
              <a:ext uri="{FF2B5EF4-FFF2-40B4-BE49-F238E27FC236}">
                <a16:creationId xmlns:a16="http://schemas.microsoft.com/office/drawing/2014/main" id="{547B0774-79C0-F644-BAEA-8CBEA42C9710}"/>
              </a:ext>
            </a:extLst>
          </p:cNvPr>
          <p:cNvSpPr txBox="1"/>
          <p:nvPr/>
        </p:nvSpPr>
        <p:spPr>
          <a:xfrm>
            <a:off x="2089100" y="4929348"/>
            <a:ext cx="1338828" cy="369332"/>
          </a:xfrm>
          <a:prstGeom prst="rect">
            <a:avLst/>
          </a:prstGeom>
          <a:noFill/>
        </p:spPr>
        <p:txBody>
          <a:bodyPr wrap="none" rtlCol="0">
            <a:spAutoFit/>
          </a:bodyPr>
          <a:lstStyle/>
          <a:p>
            <a:r>
              <a:rPr lang="en-JP" dirty="0"/>
              <a:t>空きメモリ</a:t>
            </a:r>
          </a:p>
        </p:txBody>
      </p:sp>
      <p:sp>
        <p:nvSpPr>
          <p:cNvPr id="4" name="Slide Number Placeholder 3">
            <a:extLst>
              <a:ext uri="{FF2B5EF4-FFF2-40B4-BE49-F238E27FC236}">
                <a16:creationId xmlns:a16="http://schemas.microsoft.com/office/drawing/2014/main" id="{34001079-7380-E840-AF15-03854E96998E}"/>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11</a:t>
            </a:fld>
            <a:endParaRPr lang="ja-JP" altLang="en-US"/>
          </a:p>
        </p:txBody>
      </p:sp>
      <p:sp>
        <p:nvSpPr>
          <p:cNvPr id="44" name="正方形/長方形 43">
            <a:extLst>
              <a:ext uri="{FF2B5EF4-FFF2-40B4-BE49-F238E27FC236}">
                <a16:creationId xmlns:a16="http://schemas.microsoft.com/office/drawing/2014/main" id="{49A8C970-6967-9145-BA1E-0AED07B34120}"/>
              </a:ext>
            </a:extLst>
          </p:cNvPr>
          <p:cNvSpPr/>
          <p:nvPr/>
        </p:nvSpPr>
        <p:spPr>
          <a:xfrm>
            <a:off x="2531715" y="5444776"/>
            <a:ext cx="356260" cy="514545"/>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5" name="正方形/長方形 44">
            <a:extLst>
              <a:ext uri="{FF2B5EF4-FFF2-40B4-BE49-F238E27FC236}">
                <a16:creationId xmlns:a16="http://schemas.microsoft.com/office/drawing/2014/main" id="{8BE1AE20-8ED7-FF48-9232-69E3FB0568BE}"/>
              </a:ext>
            </a:extLst>
          </p:cNvPr>
          <p:cNvSpPr/>
          <p:nvPr/>
        </p:nvSpPr>
        <p:spPr>
          <a:xfrm>
            <a:off x="4683129" y="5449773"/>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6" name="正方形/長方形 45">
            <a:extLst>
              <a:ext uri="{FF2B5EF4-FFF2-40B4-BE49-F238E27FC236}">
                <a16:creationId xmlns:a16="http://schemas.microsoft.com/office/drawing/2014/main" id="{3094E280-F344-854E-B305-7389A316DDF5}"/>
              </a:ext>
            </a:extLst>
          </p:cNvPr>
          <p:cNvSpPr/>
          <p:nvPr/>
        </p:nvSpPr>
        <p:spPr>
          <a:xfrm>
            <a:off x="3959971" y="5451369"/>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36808544-9658-7F40-AD3B-751441D077A9}"/>
              </a:ext>
            </a:extLst>
          </p:cNvPr>
          <p:cNvSpPr/>
          <p:nvPr/>
        </p:nvSpPr>
        <p:spPr>
          <a:xfrm>
            <a:off x="3951705" y="5447983"/>
            <a:ext cx="356260" cy="514545"/>
          </a:xfrm>
          <a:prstGeom prst="rect">
            <a:avLst/>
          </a:prstGeom>
          <a:solidFill>
            <a:srgbClr val="92D05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0" name="正方形/長方形 49">
            <a:extLst>
              <a:ext uri="{FF2B5EF4-FFF2-40B4-BE49-F238E27FC236}">
                <a16:creationId xmlns:a16="http://schemas.microsoft.com/office/drawing/2014/main" id="{000BABC5-550A-AD49-9D9F-26762DF0C543}"/>
              </a:ext>
            </a:extLst>
          </p:cNvPr>
          <p:cNvSpPr/>
          <p:nvPr/>
        </p:nvSpPr>
        <p:spPr>
          <a:xfrm>
            <a:off x="8286471" y="5449676"/>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Tree>
    <p:extLst>
      <p:ext uri="{BB962C8B-B14F-4D97-AF65-F5344CB8AC3E}">
        <p14:creationId xmlns:p14="http://schemas.microsoft.com/office/powerpoint/2010/main" val="2878039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xit" presetSubtype="0" fill="hold" grpId="0" nodeType="clickEffect">
                                  <p:stCondLst>
                                    <p:cond delay="0"/>
                                  </p:stCondLst>
                                  <p:childTnLst>
                                    <p:animEffect transition="out" filter="fade">
                                      <p:cBhvr>
                                        <p:cTn id="6" dur="500"/>
                                        <p:tgtEl>
                                          <p:spTgt spid="44"/>
                                        </p:tgtEl>
                                      </p:cBhvr>
                                    </p:animEffect>
                                    <p:set>
                                      <p:cBhvr>
                                        <p:cTn id="7" dur="1" fill="hold">
                                          <p:stCondLst>
                                            <p:cond delay="499"/>
                                          </p:stCondLst>
                                        </p:cTn>
                                        <p:tgtEl>
                                          <p:spTgt spid="44"/>
                                        </p:tgtEl>
                                        <p:attrNameLst>
                                          <p:attrName>style.visibility</p:attrName>
                                        </p:attrNameLst>
                                      </p:cBhvr>
                                      <p:to>
                                        <p:strVal val="hidden"/>
                                      </p:to>
                                    </p:set>
                                  </p:childTnLst>
                                </p:cTn>
                              </p:par>
                              <p:par>
                                <p:cTn id="8" presetID="10" presetClass="entr" presetSubtype="0" fill="hold" grpId="0" nodeType="with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childTnLst>
                          </p:cTn>
                        </p:par>
                      </p:childTnLst>
                    </p:cTn>
                  </p:par>
                  <p:par>
                    <p:cTn id="11" fill="hold">
                      <p:stCondLst>
                        <p:cond delay="indefinite"/>
                      </p:stCondLst>
                      <p:childTnLst>
                        <p:par>
                          <p:cTn id="12" fill="hold">
                            <p:stCondLst>
                              <p:cond delay="0"/>
                            </p:stCondLst>
                            <p:childTnLst>
                              <p:par>
                                <p:cTn id="13" presetID="37" presetClass="path" presetSubtype="0" accel="50000" decel="50000" fill="hold" grpId="0" nodeType="clickEffect">
                                  <p:stCondLst>
                                    <p:cond delay="0"/>
                                  </p:stCondLst>
                                  <p:childTnLst>
                                    <p:animMotion origin="layout" path="M -2.5E-6 -2.22222E-6 L 0.08034 0.0419 C 0.09701 0.05139 0.12214 0.05648 0.14844 0.05648 C 0.17852 0.05648 0.20248 0.05139 0.21914 0.0419 L 0.29961 -2.22222E-6 " pathEditMode="relative" rAng="0" ptsTypes="AAAAA">
                                      <p:cBhvr>
                                        <p:cTn id="14" dur="2000" fill="hold"/>
                                        <p:tgtEl>
                                          <p:spTgt spid="46"/>
                                        </p:tgtEl>
                                        <p:attrNameLst>
                                          <p:attrName>ppt_x</p:attrName>
                                          <p:attrName>ppt_y</p:attrName>
                                        </p:attrNameLst>
                                      </p:cBhvr>
                                      <p:rCtr x="14974" y="2824"/>
                                    </p:animMotion>
                                  </p:childTnLst>
                                </p:cTn>
                              </p:par>
                            </p:childTnLst>
                          </p:cTn>
                        </p:par>
                      </p:childTnLst>
                    </p:cTn>
                  </p:par>
                  <p:par>
                    <p:cTn id="15" fill="hold">
                      <p:stCondLst>
                        <p:cond delay="indefinite"/>
                      </p:stCondLst>
                      <p:childTnLst>
                        <p:par>
                          <p:cTn id="16" fill="hold">
                            <p:stCondLst>
                              <p:cond delay="0"/>
                            </p:stCondLst>
                            <p:childTnLst>
                              <p:par>
                                <p:cTn id="17" presetID="10" presetClass="entr" presetSubtype="0" fill="hold" nodeType="click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childTnLst>
                          </p:cTn>
                        </p:par>
                        <p:par>
                          <p:cTn id="20" fill="hold">
                            <p:stCondLst>
                              <p:cond delay="500"/>
                            </p:stCondLst>
                            <p:childTnLst>
                              <p:par>
                                <p:cTn id="21" presetID="10" presetClass="entr" presetSubtype="0" fill="hold" grpId="0" nodeType="afterEffect">
                                  <p:stCondLst>
                                    <p:cond delay="0"/>
                                  </p:stCondLst>
                                  <p:childTnLst>
                                    <p:set>
                                      <p:cBhvr>
                                        <p:cTn id="22" dur="1" fill="hold">
                                          <p:stCondLst>
                                            <p:cond delay="0"/>
                                          </p:stCondLst>
                                        </p:cTn>
                                        <p:tgtEl>
                                          <p:spTgt spid="32"/>
                                        </p:tgtEl>
                                        <p:attrNameLst>
                                          <p:attrName>style.visibility</p:attrName>
                                        </p:attrNameLst>
                                      </p:cBhvr>
                                      <p:to>
                                        <p:strVal val="visible"/>
                                      </p:to>
                                    </p:set>
                                    <p:animEffect transition="in" filter="fade">
                                      <p:cBhvr>
                                        <p:cTn id="23" dur="500"/>
                                        <p:tgtEl>
                                          <p:spTgt spid="32"/>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0" nodeType="clickEffect">
                                  <p:stCondLst>
                                    <p:cond delay="0"/>
                                  </p:stCondLst>
                                  <p:childTnLst>
                                    <p:animEffect transition="out" filter="fade">
                                      <p:cBhvr>
                                        <p:cTn id="27" dur="500"/>
                                        <p:tgtEl>
                                          <p:spTgt spid="33"/>
                                        </p:tgtEl>
                                      </p:cBhvr>
                                    </p:animEffect>
                                    <p:set>
                                      <p:cBhvr>
                                        <p:cTn id="28" dur="1" fill="hold">
                                          <p:stCondLst>
                                            <p:cond delay="499"/>
                                          </p:stCondLst>
                                        </p:cTn>
                                        <p:tgtEl>
                                          <p:spTgt spid="33"/>
                                        </p:tgtEl>
                                        <p:attrNameLst>
                                          <p:attrName>style.visibility</p:attrName>
                                        </p:attrNameLst>
                                      </p:cBhvr>
                                      <p:to>
                                        <p:strVal val="hidden"/>
                                      </p:to>
                                    </p:set>
                                  </p:childTnLst>
                                </p:cTn>
                              </p:par>
                              <p:par>
                                <p:cTn id="29" presetID="10" presetClass="entr" presetSubtype="0" fill="hold" grpId="0" nodeType="withEffect">
                                  <p:stCondLst>
                                    <p:cond delay="0"/>
                                  </p:stCondLst>
                                  <p:childTnLst>
                                    <p:set>
                                      <p:cBhvr>
                                        <p:cTn id="30" dur="1" fill="hold">
                                          <p:stCondLst>
                                            <p:cond delay="0"/>
                                          </p:stCondLst>
                                        </p:cTn>
                                        <p:tgtEl>
                                          <p:spTgt spid="49"/>
                                        </p:tgtEl>
                                        <p:attrNameLst>
                                          <p:attrName>style.visibility</p:attrName>
                                        </p:attrNameLst>
                                      </p:cBhvr>
                                      <p:to>
                                        <p:strVal val="visible"/>
                                      </p:to>
                                    </p:set>
                                    <p:animEffect transition="in" filter="fade">
                                      <p:cBhvr>
                                        <p:cTn id="31" dur="500"/>
                                        <p:tgtEl>
                                          <p:spTgt spid="49"/>
                                        </p:tgtEl>
                                      </p:cBhvr>
                                    </p:animEffect>
                                  </p:childTnLst>
                                </p:cTn>
                              </p:par>
                            </p:childTnLst>
                          </p:cTn>
                        </p:par>
                      </p:childTnLst>
                    </p:cTn>
                  </p:par>
                  <p:par>
                    <p:cTn id="32" fill="hold">
                      <p:stCondLst>
                        <p:cond delay="indefinite"/>
                      </p:stCondLst>
                      <p:childTnLst>
                        <p:par>
                          <p:cTn id="33" fill="hold">
                            <p:stCondLst>
                              <p:cond delay="0"/>
                            </p:stCondLst>
                            <p:childTnLst>
                              <p:par>
                                <p:cTn id="34" presetID="37" presetClass="path" presetSubtype="0" accel="50000" decel="50000" fill="hold" grpId="1" nodeType="clickEffect">
                                  <p:stCondLst>
                                    <p:cond delay="0"/>
                                  </p:stCondLst>
                                  <p:childTnLst>
                                    <p:animMotion origin="layout" path="M -0.00052 -0.00047 L -0.03203 -0.04838 C -0.03828 -0.05973 -0.04805 -0.06575 -0.0582 -0.06575 C -0.06979 -0.06575 -0.07917 -0.05973 -0.08542 -0.04838 L -0.1164 -0.00047 " pathEditMode="relative" rAng="0" ptsTypes="AAAAA">
                                      <p:cBhvr>
                                        <p:cTn id="35" dur="2000" fill="hold"/>
                                        <p:tgtEl>
                                          <p:spTgt spid="49"/>
                                        </p:tgtEl>
                                        <p:attrNameLst>
                                          <p:attrName>ppt_x</p:attrName>
                                          <p:attrName>ppt_y</p:attrName>
                                        </p:attrNameLst>
                                      </p:cBhvr>
                                      <p:rCtr x="-5794" y="-3264"/>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p:bldP spid="33" grpId="0" animBg="1"/>
      <p:bldP spid="44" grpId="0" animBg="1"/>
      <p:bldP spid="45" grpId="0" animBg="1"/>
      <p:bldP spid="46" grpId="0" animBg="1"/>
      <p:bldP spid="49" grpId="0" animBg="1"/>
      <p:bldP spid="49" grpId="1"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p>
            <a:r>
              <a:rPr lang="ja-JP" altLang="en-US"/>
              <a:t>使われなくなったメモリの扱い</a:t>
            </a:r>
            <a:endParaRPr lang="ja-JP" altLang="en-US" strike="sngStrike" dirty="0"/>
          </a:p>
        </p:txBody>
      </p:sp>
      <p:sp>
        <p:nvSpPr>
          <p:cNvPr id="3" name="Content Placeholder 2"/>
          <p:cNvSpPr>
            <a:spLocks noGrp="1"/>
          </p:cNvSpPr>
          <p:nvPr>
            <p:ph idx="1"/>
          </p:nvPr>
        </p:nvSpPr>
        <p:spPr>
          <a:xfrm>
            <a:off x="838200" y="1583473"/>
            <a:ext cx="10515600" cy="4593490"/>
          </a:xfrm>
        </p:spPr>
        <p:txBody>
          <a:bodyPr/>
          <a:lstStyle/>
          <a:p>
            <a:r>
              <a:rPr lang="ja-JP" altLang="en-US"/>
              <a:t>一旦、使用中になった</a:t>
            </a:r>
            <a:r>
              <a:rPr lang="en-US" altLang="ja-JP" dirty="0"/>
              <a:t>VM</a:t>
            </a:r>
            <a:r>
              <a:rPr lang="ja-JP" altLang="en-US"/>
              <a:t>のメモリは未使用状態に戻ることはない</a:t>
            </a:r>
            <a:endParaRPr lang="en-US" altLang="ja-JP" dirty="0"/>
          </a:p>
          <a:p>
            <a:pPr lvl="1"/>
            <a:r>
              <a:rPr lang="en-US" altLang="ja-JP" dirty="0"/>
              <a:t>VM</a:t>
            </a:r>
            <a:r>
              <a:rPr lang="ja-JP" altLang="en-US"/>
              <a:t>はメモリが使われなくなったことを検出できないため</a:t>
            </a:r>
            <a:endParaRPr lang="en-US" altLang="ja-JP" dirty="0"/>
          </a:p>
          <a:p>
            <a:pPr lvl="1"/>
            <a:r>
              <a:rPr lang="ja-JP" altLang="en-US"/>
              <a:t>次第に</a:t>
            </a:r>
            <a:r>
              <a:rPr lang="en-US" altLang="ja-JP" dirty="0" err="1"/>
              <a:t>FCtrans</a:t>
            </a:r>
            <a:r>
              <a:rPr lang="ja-JP" altLang="en-US"/>
              <a:t>による最適化の余地が減っていく</a:t>
            </a:r>
            <a:endParaRPr lang="en-US" altLang="ja-JP" dirty="0"/>
          </a:p>
          <a:p>
            <a:r>
              <a:rPr lang="ja-JP" altLang="en-US"/>
              <a:t>一方、</a:t>
            </a:r>
            <a:r>
              <a:rPr lang="en-JP" altLang="ja-JP" dirty="0"/>
              <a:t>VM</a:t>
            </a:r>
            <a:r>
              <a:rPr lang="ja-JP" altLang="en-JP"/>
              <a:t>内</a:t>
            </a:r>
            <a:r>
              <a:rPr lang="ja-JP" altLang="en-US"/>
              <a:t>で動く</a:t>
            </a:r>
            <a:r>
              <a:rPr lang="en-US" altLang="ja-JP" dirty="0"/>
              <a:t>OS</a:t>
            </a:r>
            <a:r>
              <a:rPr lang="ja-JP" altLang="en-US"/>
              <a:t>は</a:t>
            </a:r>
            <a:r>
              <a:rPr lang="ja-JP" altLang="en-JP"/>
              <a:t>使わなく</a:t>
            </a:r>
            <a:r>
              <a:rPr lang="ja-JP" altLang="en-US"/>
              <a:t>なったメモリを空きメモリとして管理</a:t>
            </a:r>
            <a:endParaRPr lang="en-US" altLang="ja-JP" dirty="0"/>
          </a:p>
          <a:p>
            <a:pPr lvl="1"/>
            <a:r>
              <a:rPr lang="ja-JP" altLang="en-US"/>
              <a:t>このような空きメモリは</a:t>
            </a:r>
            <a:r>
              <a:rPr lang="en-US" altLang="ja-JP" dirty="0"/>
              <a:t>VM</a:t>
            </a:r>
            <a:r>
              <a:rPr lang="ja-JP" altLang="en-US"/>
              <a:t>から見ると使用中のまま</a:t>
            </a:r>
            <a:endParaRPr lang="en-US" altLang="ja-JP" dirty="0"/>
          </a:p>
          <a:p>
            <a:pPr lvl="1"/>
            <a:r>
              <a:rPr lang="en-US" altLang="ja-JP" dirty="0"/>
              <a:t>OS</a:t>
            </a:r>
            <a:r>
              <a:rPr lang="ja-JP" altLang="en-US"/>
              <a:t>の空きメモリは</a:t>
            </a:r>
            <a:r>
              <a:rPr lang="en-US" altLang="ja-JP" dirty="0"/>
              <a:t>VM</a:t>
            </a:r>
            <a:r>
              <a:rPr lang="ja-JP" altLang="en-US"/>
              <a:t>の未使用メモリとして扱うべき</a:t>
            </a:r>
            <a:endParaRPr lang="en-US" altLang="ja-JP" dirty="0"/>
          </a:p>
        </p:txBody>
      </p:sp>
      <p:sp>
        <p:nvSpPr>
          <p:cNvPr id="5" name="スライド番号プレースホルダー 4">
            <a:extLst>
              <a:ext uri="{FF2B5EF4-FFF2-40B4-BE49-F238E27FC236}">
                <a16:creationId xmlns:a16="http://schemas.microsoft.com/office/drawing/2014/main" id="{0902909A-0FD6-0B4A-B4AE-41511BB2901B}"/>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12</a:t>
            </a:fld>
            <a:endParaRPr lang="ja-JP" altLang="en-US"/>
          </a:p>
        </p:txBody>
      </p:sp>
      <p:sp>
        <p:nvSpPr>
          <p:cNvPr id="27" name="角丸四角形 38">
            <a:extLst>
              <a:ext uri="{FF2B5EF4-FFF2-40B4-BE49-F238E27FC236}">
                <a16:creationId xmlns:a16="http://schemas.microsoft.com/office/drawing/2014/main" id="{661DFEBD-1EB8-7641-994C-D4F0091C67F2}"/>
              </a:ext>
            </a:extLst>
          </p:cNvPr>
          <p:cNvSpPr/>
          <p:nvPr/>
        </p:nvSpPr>
        <p:spPr>
          <a:xfrm>
            <a:off x="3601540" y="4885256"/>
            <a:ext cx="2436016" cy="153300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8" name="テキスト ボックス 40">
            <a:extLst>
              <a:ext uri="{FF2B5EF4-FFF2-40B4-BE49-F238E27FC236}">
                <a16:creationId xmlns:a16="http://schemas.microsoft.com/office/drawing/2014/main" id="{8C49765C-FCFF-BE45-A71E-7BB03054DE41}"/>
              </a:ext>
            </a:extLst>
          </p:cNvPr>
          <p:cNvSpPr txBox="1"/>
          <p:nvPr/>
        </p:nvSpPr>
        <p:spPr>
          <a:xfrm>
            <a:off x="3693287" y="5014572"/>
            <a:ext cx="1739579"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のメモリ管理</a:t>
            </a:r>
          </a:p>
        </p:txBody>
      </p:sp>
      <p:sp>
        <p:nvSpPr>
          <p:cNvPr id="29" name="正方形/長方形 41">
            <a:extLst>
              <a:ext uri="{FF2B5EF4-FFF2-40B4-BE49-F238E27FC236}">
                <a16:creationId xmlns:a16="http://schemas.microsoft.com/office/drawing/2014/main" id="{163E9672-4376-1741-912B-6FEB2608111B}"/>
              </a:ext>
            </a:extLst>
          </p:cNvPr>
          <p:cNvSpPr/>
          <p:nvPr/>
        </p:nvSpPr>
        <p:spPr>
          <a:xfrm>
            <a:off x="4320754" y="5376914"/>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30" name="正方形/長方形 42">
            <a:extLst>
              <a:ext uri="{FF2B5EF4-FFF2-40B4-BE49-F238E27FC236}">
                <a16:creationId xmlns:a16="http://schemas.microsoft.com/office/drawing/2014/main" id="{86926291-7684-6F4D-9F2E-89212F8A8936}"/>
              </a:ext>
            </a:extLst>
          </p:cNvPr>
          <p:cNvSpPr/>
          <p:nvPr/>
        </p:nvSpPr>
        <p:spPr>
          <a:xfrm>
            <a:off x="5091187" y="5376913"/>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1" name="正方形/長方形 43">
            <a:extLst>
              <a:ext uri="{FF2B5EF4-FFF2-40B4-BE49-F238E27FC236}">
                <a16:creationId xmlns:a16="http://schemas.microsoft.com/office/drawing/2014/main" id="{E52AF8DC-FB7B-294B-A36B-44DC25A43217}"/>
              </a:ext>
            </a:extLst>
          </p:cNvPr>
          <p:cNvSpPr/>
          <p:nvPr/>
        </p:nvSpPr>
        <p:spPr>
          <a:xfrm>
            <a:off x="4707646" y="5371460"/>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32" name="正方形/長方形 44">
            <a:extLst>
              <a:ext uri="{FF2B5EF4-FFF2-40B4-BE49-F238E27FC236}">
                <a16:creationId xmlns:a16="http://schemas.microsoft.com/office/drawing/2014/main" id="{35E6E680-1B52-A145-BB64-166405A5CB2C}"/>
              </a:ext>
            </a:extLst>
          </p:cNvPr>
          <p:cNvSpPr/>
          <p:nvPr/>
        </p:nvSpPr>
        <p:spPr>
          <a:xfrm>
            <a:off x="3933862" y="53769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3" name="テキスト ボックス 45">
            <a:extLst>
              <a:ext uri="{FF2B5EF4-FFF2-40B4-BE49-F238E27FC236}">
                <a16:creationId xmlns:a16="http://schemas.microsoft.com/office/drawing/2014/main" id="{8CFE6292-92AC-8945-913C-356F1B1E167E}"/>
              </a:ext>
            </a:extLst>
          </p:cNvPr>
          <p:cNvSpPr txBox="1"/>
          <p:nvPr/>
        </p:nvSpPr>
        <p:spPr>
          <a:xfrm>
            <a:off x="5457444" y="5442681"/>
            <a:ext cx="535724" cy="369332"/>
          </a:xfrm>
          <a:prstGeom prst="rect">
            <a:avLst/>
          </a:prstGeom>
          <a:noFill/>
        </p:spPr>
        <p:txBody>
          <a:bodyPr wrap="none" rtlCol="0">
            <a:spAutoFit/>
          </a:bodyPr>
          <a:lstStyle/>
          <a:p>
            <a:r>
              <a:rPr lang="ja-JP" altLang="en-US">
                <a:ea typeface="MS PGothic" panose="020B0600070205080204" pitchFamily="34" charset="-128"/>
              </a:rPr>
              <a:t>・・・</a:t>
            </a:r>
          </a:p>
        </p:txBody>
      </p:sp>
      <p:grpSp>
        <p:nvGrpSpPr>
          <p:cNvPr id="8" name="グループ化 7">
            <a:extLst>
              <a:ext uri="{FF2B5EF4-FFF2-40B4-BE49-F238E27FC236}">
                <a16:creationId xmlns:a16="http://schemas.microsoft.com/office/drawing/2014/main" id="{7247E781-2F80-114E-BFCE-551A20FBF6C6}"/>
              </a:ext>
            </a:extLst>
          </p:cNvPr>
          <p:cNvGrpSpPr/>
          <p:nvPr/>
        </p:nvGrpSpPr>
        <p:grpSpPr>
          <a:xfrm>
            <a:off x="6470395" y="4274980"/>
            <a:ext cx="2825076" cy="1396483"/>
            <a:chOff x="4210377" y="4284064"/>
            <a:chExt cx="2825076" cy="1396483"/>
          </a:xfrm>
        </p:grpSpPr>
        <p:sp>
          <p:nvSpPr>
            <p:cNvPr id="7" name="Rectangular Callout 6">
              <a:extLst>
                <a:ext uri="{FF2B5EF4-FFF2-40B4-BE49-F238E27FC236}">
                  <a16:creationId xmlns:a16="http://schemas.microsoft.com/office/drawing/2014/main" id="{0AC0B47E-BC69-024F-AE49-0683DEFFEE82}"/>
                </a:ext>
              </a:extLst>
            </p:cNvPr>
            <p:cNvSpPr/>
            <p:nvPr/>
          </p:nvSpPr>
          <p:spPr>
            <a:xfrm>
              <a:off x="4210377" y="4284064"/>
              <a:ext cx="2825075" cy="1396483"/>
            </a:xfrm>
            <a:prstGeom prst="wedgeRectCallout">
              <a:avLst>
                <a:gd name="adj1" fmla="val -76764"/>
                <a:gd name="adj2" fmla="val 32270"/>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0" name="TextBox 19">
              <a:extLst>
                <a:ext uri="{FF2B5EF4-FFF2-40B4-BE49-F238E27FC236}">
                  <a16:creationId xmlns:a16="http://schemas.microsoft.com/office/drawing/2014/main" id="{D53512FF-0B5A-9547-9609-0D288EF4FF77}"/>
                </a:ext>
              </a:extLst>
            </p:cNvPr>
            <p:cNvSpPr txBox="1"/>
            <p:nvPr/>
          </p:nvSpPr>
          <p:spPr>
            <a:xfrm>
              <a:off x="4337278" y="4413380"/>
              <a:ext cx="2698175" cy="369332"/>
            </a:xfrm>
            <a:prstGeom prst="rect">
              <a:avLst/>
            </a:prstGeom>
            <a:noFill/>
          </p:spPr>
          <p:txBody>
            <a:bodyPr wrap="none" rtlCol="0">
              <a:spAutoFit/>
            </a:bodyPr>
            <a:lstStyle/>
            <a:p>
              <a:r>
                <a:rPr lang="en-JP" dirty="0"/>
                <a:t>VM内のOSのメモリ管理</a:t>
              </a:r>
            </a:p>
          </p:txBody>
        </p:sp>
        <p:sp>
          <p:nvSpPr>
            <p:cNvPr id="40" name="正方形/長方形 41">
              <a:extLst>
                <a:ext uri="{FF2B5EF4-FFF2-40B4-BE49-F238E27FC236}">
                  <a16:creationId xmlns:a16="http://schemas.microsoft.com/office/drawing/2014/main" id="{D7C611F6-8878-A544-AD08-F91708320920}"/>
                </a:ext>
              </a:extLst>
            </p:cNvPr>
            <p:cNvSpPr/>
            <p:nvPr/>
          </p:nvSpPr>
          <p:spPr>
            <a:xfrm>
              <a:off x="5057789" y="495149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1" name="正方形/長方形 42">
              <a:extLst>
                <a:ext uri="{FF2B5EF4-FFF2-40B4-BE49-F238E27FC236}">
                  <a16:creationId xmlns:a16="http://schemas.microsoft.com/office/drawing/2014/main" id="{81E607E7-9A8E-1943-B46E-0D9B5151F90A}"/>
                </a:ext>
              </a:extLst>
            </p:cNvPr>
            <p:cNvSpPr/>
            <p:nvPr/>
          </p:nvSpPr>
          <p:spPr>
            <a:xfrm>
              <a:off x="5828222" y="4951491"/>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2" name="正方形/長方形 43">
              <a:extLst>
                <a:ext uri="{FF2B5EF4-FFF2-40B4-BE49-F238E27FC236}">
                  <a16:creationId xmlns:a16="http://schemas.microsoft.com/office/drawing/2014/main" id="{2057821C-D4FA-A14D-B11A-16B249C760CB}"/>
                </a:ext>
              </a:extLst>
            </p:cNvPr>
            <p:cNvSpPr/>
            <p:nvPr/>
          </p:nvSpPr>
          <p:spPr>
            <a:xfrm>
              <a:off x="5444681" y="49518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3" name="正方形/長方形 44">
              <a:extLst>
                <a:ext uri="{FF2B5EF4-FFF2-40B4-BE49-F238E27FC236}">
                  <a16:creationId xmlns:a16="http://schemas.microsoft.com/office/drawing/2014/main" id="{F711F0AC-ECEE-8E4C-9177-FC5F77790AE7}"/>
                </a:ext>
              </a:extLst>
            </p:cNvPr>
            <p:cNvSpPr/>
            <p:nvPr/>
          </p:nvSpPr>
          <p:spPr>
            <a:xfrm>
              <a:off x="4670897" y="495149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sp>
        <p:nvSpPr>
          <p:cNvPr id="4" name="ドーナツ 3">
            <a:extLst>
              <a:ext uri="{FF2B5EF4-FFF2-40B4-BE49-F238E27FC236}">
                <a16:creationId xmlns:a16="http://schemas.microsoft.com/office/drawing/2014/main" id="{1CB12D50-4C44-3146-929D-99457E43726E}"/>
              </a:ext>
            </a:extLst>
          </p:cNvPr>
          <p:cNvSpPr/>
          <p:nvPr/>
        </p:nvSpPr>
        <p:spPr>
          <a:xfrm>
            <a:off x="7893344" y="4736642"/>
            <a:ext cx="710491" cy="897835"/>
          </a:xfrm>
          <a:prstGeom prst="donut">
            <a:avLst>
              <a:gd name="adj" fmla="val 314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9" name="TextBox 8">
            <a:extLst>
              <a:ext uri="{FF2B5EF4-FFF2-40B4-BE49-F238E27FC236}">
                <a16:creationId xmlns:a16="http://schemas.microsoft.com/office/drawing/2014/main" id="{7ADC198E-A844-3849-BEBB-DC9116CDC5C6}"/>
              </a:ext>
            </a:extLst>
          </p:cNvPr>
          <p:cNvSpPr txBox="1"/>
          <p:nvPr/>
        </p:nvSpPr>
        <p:spPr>
          <a:xfrm>
            <a:off x="7673773" y="5782157"/>
            <a:ext cx="1338828" cy="369332"/>
          </a:xfrm>
          <a:prstGeom prst="rect">
            <a:avLst/>
          </a:prstGeom>
          <a:noFill/>
        </p:spPr>
        <p:txBody>
          <a:bodyPr wrap="none" rtlCol="0">
            <a:spAutoFit/>
          </a:bodyPr>
          <a:lstStyle/>
          <a:p>
            <a:r>
              <a:rPr lang="en-JP" dirty="0">
                <a:solidFill>
                  <a:srgbClr val="FF0000"/>
                </a:solidFill>
              </a:rPr>
              <a:t>空きメモリ</a:t>
            </a:r>
          </a:p>
        </p:txBody>
      </p:sp>
      <p:sp>
        <p:nvSpPr>
          <p:cNvPr id="10" name="TextBox 9">
            <a:extLst>
              <a:ext uri="{FF2B5EF4-FFF2-40B4-BE49-F238E27FC236}">
                <a16:creationId xmlns:a16="http://schemas.microsoft.com/office/drawing/2014/main" id="{389A0F78-C3B4-9E4D-991A-43A90D0EAC2C}"/>
              </a:ext>
            </a:extLst>
          </p:cNvPr>
          <p:cNvSpPr txBox="1"/>
          <p:nvPr/>
        </p:nvSpPr>
        <p:spPr>
          <a:xfrm>
            <a:off x="4818507" y="6000106"/>
            <a:ext cx="877163" cy="369332"/>
          </a:xfrm>
          <a:prstGeom prst="rect">
            <a:avLst/>
          </a:prstGeom>
          <a:noFill/>
        </p:spPr>
        <p:txBody>
          <a:bodyPr wrap="none" rtlCol="0">
            <a:spAutoFit/>
          </a:bodyPr>
          <a:lstStyle/>
          <a:p>
            <a:r>
              <a:rPr lang="en-JP" dirty="0">
                <a:solidFill>
                  <a:srgbClr val="FF0000"/>
                </a:solidFill>
              </a:rPr>
              <a:t>使用中</a:t>
            </a:r>
          </a:p>
        </p:txBody>
      </p:sp>
    </p:spTree>
    <p:extLst>
      <p:ext uri="{BB962C8B-B14F-4D97-AF65-F5344CB8AC3E}">
        <p14:creationId xmlns:p14="http://schemas.microsoft.com/office/powerpoint/2010/main" val="1083692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p>
            <a:r>
              <a:rPr lang="en-US" altLang="ja-JP" dirty="0"/>
              <a:t>VM</a:t>
            </a:r>
            <a:r>
              <a:rPr lang="ja-JP" altLang="en-US"/>
              <a:t>と</a:t>
            </a:r>
            <a:r>
              <a:rPr lang="en-US" altLang="ja-JP" dirty="0"/>
              <a:t>OS</a:t>
            </a:r>
            <a:r>
              <a:rPr lang="ja-JP" altLang="en-US"/>
              <a:t>のメモリ管理情報の統合</a:t>
            </a:r>
            <a:endParaRPr lang="ja-JP" altLang="en-US" strike="sngStrike" dirty="0"/>
          </a:p>
        </p:txBody>
      </p:sp>
      <p:sp>
        <p:nvSpPr>
          <p:cNvPr id="3" name="Content Placeholder 2"/>
          <p:cNvSpPr>
            <a:spLocks noGrp="1"/>
          </p:cNvSpPr>
          <p:nvPr>
            <p:ph idx="1"/>
          </p:nvPr>
        </p:nvSpPr>
        <p:spPr>
          <a:xfrm>
            <a:off x="838200" y="1583473"/>
            <a:ext cx="10515600" cy="4593490"/>
          </a:xfrm>
        </p:spPr>
        <p:txBody>
          <a:bodyPr/>
          <a:lstStyle/>
          <a:p>
            <a:r>
              <a:rPr lang="en-US" altLang="ja-JP" dirty="0"/>
              <a:t>VM</a:t>
            </a:r>
            <a:r>
              <a:rPr lang="ja-JP" altLang="en-US"/>
              <a:t>内の</a:t>
            </a:r>
            <a:r>
              <a:rPr lang="en-US" altLang="ja-JP" dirty="0"/>
              <a:t>OS</a:t>
            </a:r>
            <a:r>
              <a:rPr lang="ja-JP" altLang="en-US"/>
              <a:t>が使わなくなったメモリを未使用状態に戻す</a:t>
            </a:r>
            <a:endParaRPr lang="en-US" altLang="ja-JP" dirty="0"/>
          </a:p>
          <a:p>
            <a:pPr lvl="1"/>
            <a:r>
              <a:rPr lang="ja-JP" altLang="en-US"/>
              <a:t>定期的に</a:t>
            </a:r>
            <a:r>
              <a:rPr lang="en-US" altLang="ja-JP" dirty="0"/>
              <a:t>OS</a:t>
            </a:r>
            <a:r>
              <a:rPr lang="ja-JP" altLang="en-US"/>
              <a:t>が持つメモリ管理情報を取得</a:t>
            </a:r>
            <a:endParaRPr lang="en-US" altLang="ja-JP" dirty="0"/>
          </a:p>
          <a:p>
            <a:pPr lvl="1"/>
            <a:r>
              <a:rPr lang="ja-JP" altLang="en-US"/>
              <a:t>空きメモリになっていれば、</a:t>
            </a:r>
            <a:r>
              <a:rPr lang="en-US" altLang="ja-JP" dirty="0"/>
              <a:t>VM</a:t>
            </a:r>
            <a:r>
              <a:rPr lang="ja-JP" altLang="en-US"/>
              <a:t>に割り当てられたメモリを解放して回収</a:t>
            </a:r>
            <a:endParaRPr lang="en-US" altLang="ja-JP" dirty="0"/>
          </a:p>
          <a:p>
            <a:r>
              <a:rPr lang="en-US" altLang="ja-JP" dirty="0"/>
              <a:t>OS</a:t>
            </a:r>
            <a:r>
              <a:rPr lang="ja-JP" altLang="en-US"/>
              <a:t>のメモリ管理情報は</a:t>
            </a:r>
            <a:r>
              <a:rPr lang="en-US" altLang="ja-JP" dirty="0"/>
              <a:t>VM</a:t>
            </a:r>
            <a:r>
              <a:rPr lang="ja-JP" altLang="en-US"/>
              <a:t>の外から透過的に取得</a:t>
            </a:r>
            <a:endParaRPr lang="en-US" altLang="ja-JP" dirty="0"/>
          </a:p>
          <a:p>
            <a:pPr lvl="1"/>
            <a:r>
              <a:rPr lang="en-US" altLang="ja-JP" dirty="0"/>
              <a:t>OS</a:t>
            </a:r>
            <a:r>
              <a:rPr lang="ja-JP" altLang="en-US"/>
              <a:t>を改変する必要がないという利点</a:t>
            </a:r>
            <a:endParaRPr lang="en-US" altLang="ja-JP" dirty="0"/>
          </a:p>
          <a:p>
            <a:pPr lvl="1"/>
            <a:r>
              <a:rPr lang="ja-JP" altLang="en-US"/>
              <a:t>動いている</a:t>
            </a:r>
            <a:r>
              <a:rPr lang="en-US" altLang="ja-JP" dirty="0"/>
              <a:t>OS</a:t>
            </a:r>
            <a:r>
              <a:rPr lang="ja-JP" altLang="en-US"/>
              <a:t>に対して整合性を保ちながら空きメモリを回収する必要</a:t>
            </a:r>
            <a:endParaRPr lang="en-US" altLang="ja-JP" dirty="0"/>
          </a:p>
        </p:txBody>
      </p:sp>
      <p:sp>
        <p:nvSpPr>
          <p:cNvPr id="5" name="スライド番号プレースホルダー 4">
            <a:extLst>
              <a:ext uri="{FF2B5EF4-FFF2-40B4-BE49-F238E27FC236}">
                <a16:creationId xmlns:a16="http://schemas.microsoft.com/office/drawing/2014/main" id="{0902909A-0FD6-0B4A-B4AE-41511BB2901B}"/>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13</a:t>
            </a:fld>
            <a:endParaRPr lang="ja-JP" altLang="en-US"/>
          </a:p>
        </p:txBody>
      </p:sp>
      <p:sp>
        <p:nvSpPr>
          <p:cNvPr id="27" name="角丸四角形 38">
            <a:extLst>
              <a:ext uri="{FF2B5EF4-FFF2-40B4-BE49-F238E27FC236}">
                <a16:creationId xmlns:a16="http://schemas.microsoft.com/office/drawing/2014/main" id="{661DFEBD-1EB8-7641-994C-D4F0091C67F2}"/>
              </a:ext>
            </a:extLst>
          </p:cNvPr>
          <p:cNvSpPr/>
          <p:nvPr/>
        </p:nvSpPr>
        <p:spPr>
          <a:xfrm>
            <a:off x="1178016" y="5010011"/>
            <a:ext cx="2436016" cy="139648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8" name="テキスト ボックス 40">
            <a:extLst>
              <a:ext uri="{FF2B5EF4-FFF2-40B4-BE49-F238E27FC236}">
                <a16:creationId xmlns:a16="http://schemas.microsoft.com/office/drawing/2014/main" id="{8C49765C-FCFF-BE45-A71E-7BB03054DE41}"/>
              </a:ext>
            </a:extLst>
          </p:cNvPr>
          <p:cNvSpPr txBox="1"/>
          <p:nvPr/>
        </p:nvSpPr>
        <p:spPr>
          <a:xfrm>
            <a:off x="1269763" y="5139327"/>
            <a:ext cx="1739579"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のメモリ管理</a:t>
            </a:r>
          </a:p>
        </p:txBody>
      </p:sp>
      <p:sp>
        <p:nvSpPr>
          <p:cNvPr id="29" name="正方形/長方形 41">
            <a:extLst>
              <a:ext uri="{FF2B5EF4-FFF2-40B4-BE49-F238E27FC236}">
                <a16:creationId xmlns:a16="http://schemas.microsoft.com/office/drawing/2014/main" id="{163E9672-4376-1741-912B-6FEB2608111B}"/>
              </a:ext>
            </a:extLst>
          </p:cNvPr>
          <p:cNvSpPr/>
          <p:nvPr/>
        </p:nvSpPr>
        <p:spPr>
          <a:xfrm>
            <a:off x="1897230" y="5501669"/>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30" name="正方形/長方形 42">
            <a:extLst>
              <a:ext uri="{FF2B5EF4-FFF2-40B4-BE49-F238E27FC236}">
                <a16:creationId xmlns:a16="http://schemas.microsoft.com/office/drawing/2014/main" id="{86926291-7684-6F4D-9F2E-89212F8A8936}"/>
              </a:ext>
            </a:extLst>
          </p:cNvPr>
          <p:cNvSpPr/>
          <p:nvPr/>
        </p:nvSpPr>
        <p:spPr>
          <a:xfrm>
            <a:off x="2667663" y="5501668"/>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1" name="正方形/長方形 43">
            <a:extLst>
              <a:ext uri="{FF2B5EF4-FFF2-40B4-BE49-F238E27FC236}">
                <a16:creationId xmlns:a16="http://schemas.microsoft.com/office/drawing/2014/main" id="{E52AF8DC-FB7B-294B-A36B-44DC25A43217}"/>
              </a:ext>
            </a:extLst>
          </p:cNvPr>
          <p:cNvSpPr/>
          <p:nvPr/>
        </p:nvSpPr>
        <p:spPr>
          <a:xfrm>
            <a:off x="2284122" y="5496215"/>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32" name="正方形/長方形 44">
            <a:extLst>
              <a:ext uri="{FF2B5EF4-FFF2-40B4-BE49-F238E27FC236}">
                <a16:creationId xmlns:a16="http://schemas.microsoft.com/office/drawing/2014/main" id="{35E6E680-1B52-A145-BB64-166405A5CB2C}"/>
              </a:ext>
            </a:extLst>
          </p:cNvPr>
          <p:cNvSpPr/>
          <p:nvPr/>
        </p:nvSpPr>
        <p:spPr>
          <a:xfrm>
            <a:off x="1510338" y="5501669"/>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3" name="テキスト ボックス 45">
            <a:extLst>
              <a:ext uri="{FF2B5EF4-FFF2-40B4-BE49-F238E27FC236}">
                <a16:creationId xmlns:a16="http://schemas.microsoft.com/office/drawing/2014/main" id="{8CFE6292-92AC-8945-913C-356F1B1E167E}"/>
              </a:ext>
            </a:extLst>
          </p:cNvPr>
          <p:cNvSpPr txBox="1"/>
          <p:nvPr/>
        </p:nvSpPr>
        <p:spPr>
          <a:xfrm>
            <a:off x="3033920" y="5567436"/>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49" name="Rectangle 48">
            <a:extLst>
              <a:ext uri="{FF2B5EF4-FFF2-40B4-BE49-F238E27FC236}">
                <a16:creationId xmlns:a16="http://schemas.microsoft.com/office/drawing/2014/main" id="{F6DA56B5-9651-394E-B296-99E709D0FDEA}"/>
              </a:ext>
            </a:extLst>
          </p:cNvPr>
          <p:cNvSpPr/>
          <p:nvPr/>
        </p:nvSpPr>
        <p:spPr>
          <a:xfrm>
            <a:off x="9257371" y="4703907"/>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sp>
        <p:nvSpPr>
          <p:cNvPr id="50" name="TextBox 49">
            <a:extLst>
              <a:ext uri="{FF2B5EF4-FFF2-40B4-BE49-F238E27FC236}">
                <a16:creationId xmlns:a16="http://schemas.microsoft.com/office/drawing/2014/main" id="{27587AEC-CA28-1741-B241-8DB1FA18BB84}"/>
              </a:ext>
            </a:extLst>
          </p:cNvPr>
          <p:cNvSpPr txBox="1"/>
          <p:nvPr/>
        </p:nvSpPr>
        <p:spPr>
          <a:xfrm>
            <a:off x="6942522" y="4370655"/>
            <a:ext cx="1827744" cy="646331"/>
          </a:xfrm>
          <a:prstGeom prst="rect">
            <a:avLst/>
          </a:prstGeom>
          <a:noFill/>
        </p:spPr>
        <p:txBody>
          <a:bodyPr wrap="none" rtlCol="0">
            <a:spAutoFit/>
          </a:bodyPr>
          <a:lstStyle/>
          <a:p>
            <a:pPr algn="ctr"/>
            <a:r>
              <a:rPr lang="en-JP" dirty="0"/>
              <a:t>OSのメモリ管理</a:t>
            </a:r>
          </a:p>
          <a:p>
            <a:pPr algn="ctr"/>
            <a:r>
              <a:rPr lang="en-JP" dirty="0"/>
              <a:t>情報を取得</a:t>
            </a:r>
          </a:p>
        </p:txBody>
      </p:sp>
      <p:cxnSp>
        <p:nvCxnSpPr>
          <p:cNvPr id="51" name="Straight Arrow Connector 50">
            <a:extLst>
              <a:ext uri="{FF2B5EF4-FFF2-40B4-BE49-F238E27FC236}">
                <a16:creationId xmlns:a16="http://schemas.microsoft.com/office/drawing/2014/main" id="{F5BC84BB-CAE0-8B49-9A26-391FECA2A761}"/>
              </a:ext>
            </a:extLst>
          </p:cNvPr>
          <p:cNvCxnSpPr>
            <a:cxnSpLocks/>
          </p:cNvCxnSpPr>
          <p:nvPr/>
        </p:nvCxnSpPr>
        <p:spPr>
          <a:xfrm flipH="1">
            <a:off x="6376847" y="4998744"/>
            <a:ext cx="2880524"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cxnSp>
        <p:nvCxnSpPr>
          <p:cNvPr id="56" name="Elbow Connector 55">
            <a:extLst>
              <a:ext uri="{FF2B5EF4-FFF2-40B4-BE49-F238E27FC236}">
                <a16:creationId xmlns:a16="http://schemas.microsoft.com/office/drawing/2014/main" id="{157A5590-DAEF-BA4E-A76C-62116391F126}"/>
              </a:ext>
            </a:extLst>
          </p:cNvPr>
          <p:cNvCxnSpPr>
            <a:cxnSpLocks/>
            <a:stCxn id="49" idx="2"/>
          </p:cNvCxnSpPr>
          <p:nvPr/>
        </p:nvCxnSpPr>
        <p:spPr>
          <a:xfrm rot="5400000">
            <a:off x="6398269" y="2687507"/>
            <a:ext cx="781603" cy="6556083"/>
          </a:xfrm>
          <a:prstGeom prst="bentConnector2">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ED06AB03-E885-2A47-AF1A-42C22317CBAE}"/>
              </a:ext>
            </a:extLst>
          </p:cNvPr>
          <p:cNvSpPr txBox="1"/>
          <p:nvPr/>
        </p:nvSpPr>
        <p:spPr>
          <a:xfrm>
            <a:off x="7214285" y="5642383"/>
            <a:ext cx="2332690" cy="646331"/>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rPr>
              <a:t>空き</a:t>
            </a:r>
            <a:r>
              <a:rPr lang="en-JP" altLang="ja-JP" dirty="0">
                <a:latin typeface="MS PGothic" panose="020B0600070205080204" pitchFamily="34" charset="-128"/>
                <a:ea typeface="MS PGothic" panose="020B0600070205080204" pitchFamily="34" charset="-128"/>
              </a:rPr>
              <a:t>メモリ</a:t>
            </a:r>
            <a:r>
              <a:rPr lang="ja-JP" altLang="en-US">
                <a:latin typeface="MS PGothic" panose="020B0600070205080204" pitchFamily="34" charset="-128"/>
                <a:ea typeface="MS PGothic" panose="020B0600070205080204" pitchFamily="34" charset="-128"/>
              </a:rPr>
              <a:t>を回収</a:t>
            </a:r>
            <a:endParaRPr lang="en-US" altLang="ja-JP" dirty="0">
              <a:latin typeface="MS PGothic" panose="020B0600070205080204" pitchFamily="34" charset="-128"/>
              <a:ea typeface="MS PGothic" panose="020B0600070205080204" pitchFamily="34" charset="-128"/>
            </a:endParaRPr>
          </a:p>
          <a:p>
            <a:r>
              <a:rPr lang="ja-JP" altLang="en-US">
                <a:latin typeface="MS PGothic" panose="020B0600070205080204" pitchFamily="34" charset="-128"/>
                <a:ea typeface="MS PGothic" panose="020B0600070205080204" pitchFamily="34" charset="-128"/>
              </a:rPr>
              <a:t>メモリ使用状況</a:t>
            </a:r>
            <a:r>
              <a:rPr lang="en-JP" dirty="0">
                <a:latin typeface="MS PGothic" panose="020B0600070205080204" pitchFamily="34" charset="-128"/>
                <a:ea typeface="MS PGothic" panose="020B0600070205080204" pitchFamily="34" charset="-128"/>
              </a:rPr>
              <a:t>に反映</a:t>
            </a:r>
          </a:p>
        </p:txBody>
      </p:sp>
      <p:grpSp>
        <p:nvGrpSpPr>
          <p:cNvPr id="8" name="グループ化 7">
            <a:extLst>
              <a:ext uri="{FF2B5EF4-FFF2-40B4-BE49-F238E27FC236}">
                <a16:creationId xmlns:a16="http://schemas.microsoft.com/office/drawing/2014/main" id="{7247E781-2F80-114E-BFCE-551A20FBF6C6}"/>
              </a:ext>
            </a:extLst>
          </p:cNvPr>
          <p:cNvGrpSpPr/>
          <p:nvPr/>
        </p:nvGrpSpPr>
        <p:grpSpPr>
          <a:xfrm>
            <a:off x="4046872" y="4399735"/>
            <a:ext cx="2997395" cy="1396483"/>
            <a:chOff x="4210378" y="4284064"/>
            <a:chExt cx="2698175" cy="1396483"/>
          </a:xfrm>
        </p:grpSpPr>
        <p:sp>
          <p:nvSpPr>
            <p:cNvPr id="7" name="Rectangular Callout 6">
              <a:extLst>
                <a:ext uri="{FF2B5EF4-FFF2-40B4-BE49-F238E27FC236}">
                  <a16:creationId xmlns:a16="http://schemas.microsoft.com/office/drawing/2014/main" id="{0AC0B47E-BC69-024F-AE49-0683DEFFEE82}"/>
                </a:ext>
              </a:extLst>
            </p:cNvPr>
            <p:cNvSpPr/>
            <p:nvPr/>
          </p:nvSpPr>
          <p:spPr>
            <a:xfrm>
              <a:off x="4210378" y="4284064"/>
              <a:ext cx="2340964" cy="1396483"/>
            </a:xfrm>
            <a:prstGeom prst="wedgeRectCallout">
              <a:avLst>
                <a:gd name="adj1" fmla="val -76764"/>
                <a:gd name="adj2" fmla="val 32270"/>
              </a:avLst>
            </a:prstGeom>
            <a:solidFill>
              <a:schemeClr val="bg1"/>
            </a:solidFill>
            <a:ln>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20" name="TextBox 19">
              <a:extLst>
                <a:ext uri="{FF2B5EF4-FFF2-40B4-BE49-F238E27FC236}">
                  <a16:creationId xmlns:a16="http://schemas.microsoft.com/office/drawing/2014/main" id="{D53512FF-0B5A-9547-9609-0D288EF4FF77}"/>
                </a:ext>
              </a:extLst>
            </p:cNvPr>
            <p:cNvSpPr txBox="1"/>
            <p:nvPr/>
          </p:nvSpPr>
          <p:spPr>
            <a:xfrm>
              <a:off x="4210378" y="4424666"/>
              <a:ext cx="2698175" cy="369332"/>
            </a:xfrm>
            <a:prstGeom prst="rect">
              <a:avLst/>
            </a:prstGeom>
            <a:noFill/>
          </p:spPr>
          <p:txBody>
            <a:bodyPr wrap="none" rtlCol="0">
              <a:spAutoFit/>
            </a:bodyPr>
            <a:lstStyle/>
            <a:p>
              <a:r>
                <a:rPr lang="en-JP" dirty="0"/>
                <a:t>VM内の</a:t>
              </a:r>
              <a:r>
                <a:rPr lang="en-JP"/>
                <a:t>OSのメモリ管理</a:t>
              </a:r>
              <a:endParaRPr lang="en-JP" dirty="0"/>
            </a:p>
          </p:txBody>
        </p:sp>
        <p:sp>
          <p:nvSpPr>
            <p:cNvPr id="40" name="正方形/長方形 41">
              <a:extLst>
                <a:ext uri="{FF2B5EF4-FFF2-40B4-BE49-F238E27FC236}">
                  <a16:creationId xmlns:a16="http://schemas.microsoft.com/office/drawing/2014/main" id="{D7C611F6-8878-A544-AD08-F91708320920}"/>
                </a:ext>
              </a:extLst>
            </p:cNvPr>
            <p:cNvSpPr/>
            <p:nvPr/>
          </p:nvSpPr>
          <p:spPr>
            <a:xfrm>
              <a:off x="5057789" y="495149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1" name="正方形/長方形 42">
              <a:extLst>
                <a:ext uri="{FF2B5EF4-FFF2-40B4-BE49-F238E27FC236}">
                  <a16:creationId xmlns:a16="http://schemas.microsoft.com/office/drawing/2014/main" id="{81E607E7-9A8E-1943-B46E-0D9B5151F90A}"/>
                </a:ext>
              </a:extLst>
            </p:cNvPr>
            <p:cNvSpPr/>
            <p:nvPr/>
          </p:nvSpPr>
          <p:spPr>
            <a:xfrm>
              <a:off x="5828222" y="4951491"/>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2" name="正方形/長方形 43">
              <a:extLst>
                <a:ext uri="{FF2B5EF4-FFF2-40B4-BE49-F238E27FC236}">
                  <a16:creationId xmlns:a16="http://schemas.microsoft.com/office/drawing/2014/main" id="{2057821C-D4FA-A14D-B11A-16B249C760CB}"/>
                </a:ext>
              </a:extLst>
            </p:cNvPr>
            <p:cNvSpPr/>
            <p:nvPr/>
          </p:nvSpPr>
          <p:spPr>
            <a:xfrm>
              <a:off x="5444681" y="49518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3" name="正方形/長方形 44">
              <a:extLst>
                <a:ext uri="{FF2B5EF4-FFF2-40B4-BE49-F238E27FC236}">
                  <a16:creationId xmlns:a16="http://schemas.microsoft.com/office/drawing/2014/main" id="{F711F0AC-ECEE-8E4C-9177-FC5F77790AE7}"/>
                </a:ext>
              </a:extLst>
            </p:cNvPr>
            <p:cNvSpPr/>
            <p:nvPr/>
          </p:nvSpPr>
          <p:spPr>
            <a:xfrm>
              <a:off x="4670897" y="495149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sp>
        <p:nvSpPr>
          <p:cNvPr id="4" name="ドーナツ 3">
            <a:extLst>
              <a:ext uri="{FF2B5EF4-FFF2-40B4-BE49-F238E27FC236}">
                <a16:creationId xmlns:a16="http://schemas.microsoft.com/office/drawing/2014/main" id="{1CB12D50-4C44-3146-929D-99457E43726E}"/>
              </a:ext>
            </a:extLst>
          </p:cNvPr>
          <p:cNvSpPr/>
          <p:nvPr/>
        </p:nvSpPr>
        <p:spPr>
          <a:xfrm>
            <a:off x="5681578" y="4872037"/>
            <a:ext cx="710491" cy="897835"/>
          </a:xfrm>
          <a:prstGeom prst="donut">
            <a:avLst>
              <a:gd name="adj" fmla="val 3148"/>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44" name="正方形/長方形 42">
            <a:extLst>
              <a:ext uri="{FF2B5EF4-FFF2-40B4-BE49-F238E27FC236}">
                <a16:creationId xmlns:a16="http://schemas.microsoft.com/office/drawing/2014/main" id="{12E62AA1-2911-C644-9297-9657E61FC216}"/>
              </a:ext>
            </a:extLst>
          </p:cNvPr>
          <p:cNvSpPr/>
          <p:nvPr/>
        </p:nvSpPr>
        <p:spPr>
          <a:xfrm>
            <a:off x="2667663" y="5496215"/>
            <a:ext cx="356260" cy="514545"/>
          </a:xfrm>
          <a:prstGeom prst="rect">
            <a:avLst/>
          </a:prstGeom>
          <a:solidFill>
            <a:srgbClr val="FFFF00"/>
          </a:solid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Tree>
    <p:extLst>
      <p:ext uri="{BB962C8B-B14F-4D97-AF65-F5344CB8AC3E}">
        <p14:creationId xmlns:p14="http://schemas.microsoft.com/office/powerpoint/2010/main" val="3277065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0"/>
                                        </p:tgtEl>
                                        <p:attrNameLst>
                                          <p:attrName>style.visibility</p:attrName>
                                        </p:attrNameLst>
                                      </p:cBhvr>
                                      <p:to>
                                        <p:strVal val="visible"/>
                                      </p:to>
                                    </p:set>
                                    <p:animEffect transition="in" filter="fade">
                                      <p:cBhvr>
                                        <p:cTn id="12" dur="500"/>
                                        <p:tgtEl>
                                          <p:spTgt spid="50"/>
                                        </p:tgtEl>
                                      </p:cBhvr>
                                    </p:animEffect>
                                  </p:childTnLst>
                                </p:cTn>
                              </p:par>
                            </p:childTnLst>
                          </p:cTn>
                        </p:par>
                        <p:par>
                          <p:cTn id="13" fill="hold">
                            <p:stCondLst>
                              <p:cond delay="500"/>
                            </p:stCondLst>
                            <p:childTnLst>
                              <p:par>
                                <p:cTn id="14" presetID="10" presetClass="entr" presetSubtype="0" fill="hold" nodeType="afterEffect">
                                  <p:stCondLst>
                                    <p:cond delay="0"/>
                                  </p:stCondLst>
                                  <p:childTnLst>
                                    <p:set>
                                      <p:cBhvr>
                                        <p:cTn id="15" dur="1" fill="hold">
                                          <p:stCondLst>
                                            <p:cond delay="0"/>
                                          </p:stCondLst>
                                        </p:cTn>
                                        <p:tgtEl>
                                          <p:spTgt spid="51"/>
                                        </p:tgtEl>
                                        <p:attrNameLst>
                                          <p:attrName>style.visibility</p:attrName>
                                        </p:attrNameLst>
                                      </p:cBhvr>
                                      <p:to>
                                        <p:strVal val="visible"/>
                                      </p:to>
                                    </p:set>
                                    <p:animEffect transition="in" filter="fade">
                                      <p:cBhvr>
                                        <p:cTn id="16" dur="500"/>
                                        <p:tgtEl>
                                          <p:spTgt spid="51"/>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500"/>
                                        <p:tgtEl>
                                          <p:spTgt spid="4"/>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57"/>
                                        </p:tgtEl>
                                        <p:attrNameLst>
                                          <p:attrName>style.visibility</p:attrName>
                                        </p:attrNameLst>
                                      </p:cBhvr>
                                      <p:to>
                                        <p:strVal val="visible"/>
                                      </p:to>
                                    </p:set>
                                    <p:animEffect transition="in" filter="fade">
                                      <p:cBhvr>
                                        <p:cTn id="26" dur="500"/>
                                        <p:tgtEl>
                                          <p:spTgt spid="57"/>
                                        </p:tgtEl>
                                      </p:cBhvr>
                                    </p:animEffect>
                                  </p:childTnLst>
                                </p:cTn>
                              </p:par>
                            </p:childTnLst>
                          </p:cTn>
                        </p:par>
                        <p:par>
                          <p:cTn id="27" fill="hold">
                            <p:stCondLst>
                              <p:cond delay="500"/>
                            </p:stCondLst>
                            <p:childTnLst>
                              <p:par>
                                <p:cTn id="28" presetID="10" presetClass="entr" presetSubtype="0" fill="hold" nodeType="afterEffect">
                                  <p:stCondLst>
                                    <p:cond delay="0"/>
                                  </p:stCondLst>
                                  <p:childTnLst>
                                    <p:set>
                                      <p:cBhvr>
                                        <p:cTn id="29" dur="1" fill="hold">
                                          <p:stCondLst>
                                            <p:cond delay="0"/>
                                          </p:stCondLst>
                                        </p:cTn>
                                        <p:tgtEl>
                                          <p:spTgt spid="56"/>
                                        </p:tgtEl>
                                        <p:attrNameLst>
                                          <p:attrName>style.visibility</p:attrName>
                                        </p:attrNameLst>
                                      </p:cBhvr>
                                      <p:to>
                                        <p:strVal val="visible"/>
                                      </p:to>
                                    </p:set>
                                    <p:animEffect transition="in" filter="fade">
                                      <p:cBhvr>
                                        <p:cTn id="30" dur="500"/>
                                        <p:tgtEl>
                                          <p:spTgt spid="56"/>
                                        </p:tgtEl>
                                      </p:cBhvr>
                                    </p:animEffect>
                                  </p:childTnLst>
                                </p:cTn>
                              </p:par>
                            </p:childTnLst>
                          </p:cTn>
                        </p:par>
                      </p:childTnLst>
                    </p:cTn>
                  </p:par>
                  <p:par>
                    <p:cTn id="31" fill="hold">
                      <p:stCondLst>
                        <p:cond delay="indefinite"/>
                      </p:stCondLst>
                      <p:childTnLst>
                        <p:par>
                          <p:cTn id="32" fill="hold">
                            <p:stCondLst>
                              <p:cond delay="0"/>
                            </p:stCondLst>
                            <p:childTnLst>
                              <p:par>
                                <p:cTn id="33" presetID="10" presetClass="exit" presetSubtype="0" fill="hold" grpId="0" nodeType="clickEffect">
                                  <p:stCondLst>
                                    <p:cond delay="0"/>
                                  </p:stCondLst>
                                  <p:childTnLst>
                                    <p:animEffect transition="out" filter="fade">
                                      <p:cBhvr>
                                        <p:cTn id="34" dur="500"/>
                                        <p:tgtEl>
                                          <p:spTgt spid="30"/>
                                        </p:tgtEl>
                                      </p:cBhvr>
                                    </p:animEffect>
                                    <p:set>
                                      <p:cBhvr>
                                        <p:cTn id="35" dur="1" fill="hold">
                                          <p:stCondLst>
                                            <p:cond delay="499"/>
                                          </p:stCondLst>
                                        </p:cTn>
                                        <p:tgtEl>
                                          <p:spTgt spid="30"/>
                                        </p:tgtEl>
                                        <p:attrNameLst>
                                          <p:attrName>style.visibility</p:attrName>
                                        </p:attrNameLst>
                                      </p:cBhvr>
                                      <p:to>
                                        <p:strVal val="hidden"/>
                                      </p:to>
                                    </p:set>
                                  </p:childTnLst>
                                </p:cTn>
                              </p:par>
                              <p:par>
                                <p:cTn id="36" presetID="10" presetClass="entr" presetSubtype="0" fill="hold" grpId="0" nodeType="withEffect">
                                  <p:stCondLst>
                                    <p:cond delay="0"/>
                                  </p:stCondLst>
                                  <p:childTnLst>
                                    <p:set>
                                      <p:cBhvr>
                                        <p:cTn id="37" dur="1" fill="hold">
                                          <p:stCondLst>
                                            <p:cond delay="0"/>
                                          </p:stCondLst>
                                        </p:cTn>
                                        <p:tgtEl>
                                          <p:spTgt spid="44"/>
                                        </p:tgtEl>
                                        <p:attrNameLst>
                                          <p:attrName>style.visibility</p:attrName>
                                        </p:attrNameLst>
                                      </p:cBhvr>
                                      <p:to>
                                        <p:strVal val="visible"/>
                                      </p:to>
                                    </p:set>
                                    <p:animEffect transition="in" filter="fade">
                                      <p:cBhvr>
                                        <p:cTn id="38" dur="500"/>
                                        <p:tgtEl>
                                          <p:spTgt spid="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50" grpId="0"/>
      <p:bldP spid="57" grpId="0"/>
      <p:bldP spid="4" grpId="0" animBg="1"/>
      <p:bldP spid="4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D9D04-CFFF-7B4A-96E6-F4DB3473F564}"/>
              </a:ext>
            </a:extLst>
          </p:cNvPr>
          <p:cNvSpPr>
            <a:spLocks noGrp="1"/>
          </p:cNvSpPr>
          <p:nvPr>
            <p:ph type="title"/>
          </p:nvPr>
        </p:nvSpPr>
        <p:spPr>
          <a:xfrm>
            <a:off x="838200" y="365126"/>
            <a:ext cx="10515600" cy="1117986"/>
          </a:xfrm>
        </p:spPr>
        <p:txBody>
          <a:bodyPr>
            <a:normAutofit/>
          </a:bodyPr>
          <a:lstStyle/>
          <a:p>
            <a:r>
              <a:rPr lang="ja-JP" altLang="en-US"/>
              <a:t>整合性を保った空きメモリ回収</a:t>
            </a:r>
          </a:p>
        </p:txBody>
      </p:sp>
      <p:sp>
        <p:nvSpPr>
          <p:cNvPr id="3" name="コンテンツ プレースホルダー 2">
            <a:extLst>
              <a:ext uri="{FF2B5EF4-FFF2-40B4-BE49-F238E27FC236}">
                <a16:creationId xmlns:a16="http://schemas.microsoft.com/office/drawing/2014/main" id="{DD6A1B70-BFA3-1347-8E8D-D6F5B69FD657}"/>
              </a:ext>
            </a:extLst>
          </p:cNvPr>
          <p:cNvSpPr>
            <a:spLocks noGrp="1"/>
          </p:cNvSpPr>
          <p:nvPr>
            <p:ph idx="1"/>
          </p:nvPr>
        </p:nvSpPr>
        <p:spPr>
          <a:xfrm>
            <a:off x="838200" y="1583473"/>
            <a:ext cx="10515600" cy="4593490"/>
          </a:xfrm>
        </p:spPr>
        <p:txBody>
          <a:bodyPr/>
          <a:lstStyle/>
          <a:p>
            <a:r>
              <a:rPr lang="en-JP" altLang="ja-JP" dirty="0"/>
              <a:t>VM</a:t>
            </a:r>
            <a:r>
              <a:rPr lang="ja-JP" altLang="en-US"/>
              <a:t>の使用中メモリが</a:t>
            </a:r>
            <a:r>
              <a:rPr lang="en-US" altLang="ja-JP" dirty="0"/>
              <a:t>OS</a:t>
            </a:r>
            <a:r>
              <a:rPr lang="ja-JP" altLang="en-US"/>
              <a:t>の空きメモリになっていれば、メモリを解放すると同時にそのデータを保存</a:t>
            </a:r>
            <a:endParaRPr lang="en-US" altLang="ja-JP" dirty="0"/>
          </a:p>
          <a:p>
            <a:pPr lvl="1"/>
            <a:r>
              <a:rPr lang="ja-JP" altLang="en-US"/>
              <a:t>その後もまだ空きメモリであれば空きメモリの回収を完了</a:t>
            </a:r>
            <a:endParaRPr lang="en-US" altLang="ja-JP" dirty="0"/>
          </a:p>
          <a:p>
            <a:r>
              <a:rPr lang="ja-JP" altLang="en-US"/>
              <a:t>その時に空きメモリでなくなっていれば、メモリ解放を取り消す</a:t>
            </a:r>
            <a:endParaRPr lang="en-US" altLang="ja-JP" dirty="0"/>
          </a:p>
          <a:p>
            <a:pPr lvl="1"/>
            <a:r>
              <a:rPr lang="ja-JP" altLang="en-US"/>
              <a:t>再度、</a:t>
            </a:r>
            <a:r>
              <a:rPr lang="en-US" altLang="ja-JP" dirty="0"/>
              <a:t>VM</a:t>
            </a:r>
            <a:r>
              <a:rPr lang="ja-JP" altLang="en-US"/>
              <a:t>にメモリを割り当て、保存しておいたデータを復元</a:t>
            </a:r>
            <a:endParaRPr lang="en-US" altLang="ja-JP" dirty="0"/>
          </a:p>
          <a:p>
            <a:pPr lvl="1"/>
            <a:r>
              <a:rPr lang="ja-JP" altLang="en-US"/>
              <a:t>メモリ解放前の書き込みは保存されているため、正しく復元される</a:t>
            </a:r>
            <a:endParaRPr lang="en-US" altLang="ja-JP" dirty="0"/>
          </a:p>
          <a:p>
            <a:pPr lvl="1"/>
            <a:r>
              <a:rPr lang="ja-JP" altLang="en-US"/>
              <a:t>解放後のアクセスは遅延させるため、データ復元後に正しく処理される</a:t>
            </a:r>
            <a:endParaRPr lang="en-US" altLang="ja-JP" dirty="0"/>
          </a:p>
        </p:txBody>
      </p:sp>
      <p:sp>
        <p:nvSpPr>
          <p:cNvPr id="4" name="スライド番号プレースホルダー 3">
            <a:extLst>
              <a:ext uri="{FF2B5EF4-FFF2-40B4-BE49-F238E27FC236}">
                <a16:creationId xmlns:a16="http://schemas.microsoft.com/office/drawing/2014/main" id="{108ACAD7-A0E4-A44F-BB23-C05E3F6C963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14</a:t>
            </a:fld>
            <a:endParaRPr lang="ja-JP" altLang="en-US"/>
          </a:p>
        </p:txBody>
      </p:sp>
      <p:cxnSp>
        <p:nvCxnSpPr>
          <p:cNvPr id="7" name="Straight Arrow Connector 6">
            <a:extLst>
              <a:ext uri="{FF2B5EF4-FFF2-40B4-BE49-F238E27FC236}">
                <a16:creationId xmlns:a16="http://schemas.microsoft.com/office/drawing/2014/main" id="{BFEED861-E4B7-6140-B7D9-3D8CB51F5E6D}"/>
              </a:ext>
            </a:extLst>
          </p:cNvPr>
          <p:cNvCxnSpPr>
            <a:cxnSpLocks/>
            <a:endCxn id="23" idx="1"/>
          </p:cNvCxnSpPr>
          <p:nvPr/>
        </p:nvCxnSpPr>
        <p:spPr>
          <a:xfrm flipV="1">
            <a:off x="2464090" y="5483128"/>
            <a:ext cx="6359780" cy="2171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C0DF1E51-E751-8D4B-887E-D0753CD12716}"/>
              </a:ext>
            </a:extLst>
          </p:cNvPr>
          <p:cNvSpPr txBox="1"/>
          <p:nvPr/>
        </p:nvSpPr>
        <p:spPr>
          <a:xfrm>
            <a:off x="8823870" y="5298462"/>
            <a:ext cx="646331" cy="369332"/>
          </a:xfrm>
          <a:prstGeom prst="rect">
            <a:avLst/>
          </a:prstGeom>
          <a:noFill/>
        </p:spPr>
        <p:txBody>
          <a:bodyPr wrap="none" rtlCol="0">
            <a:spAutoFit/>
          </a:bodyPr>
          <a:lstStyle/>
          <a:p>
            <a:r>
              <a:rPr lang="en-JP" dirty="0"/>
              <a:t>時間</a:t>
            </a:r>
          </a:p>
        </p:txBody>
      </p:sp>
      <p:sp>
        <p:nvSpPr>
          <p:cNvPr id="25" name="TextBox 24">
            <a:extLst>
              <a:ext uri="{FF2B5EF4-FFF2-40B4-BE49-F238E27FC236}">
                <a16:creationId xmlns:a16="http://schemas.microsoft.com/office/drawing/2014/main" id="{E482BA69-84F3-3D43-A88F-69B9AEED3949}"/>
              </a:ext>
            </a:extLst>
          </p:cNvPr>
          <p:cNvSpPr txBox="1"/>
          <p:nvPr/>
        </p:nvSpPr>
        <p:spPr>
          <a:xfrm>
            <a:off x="2464090" y="5786444"/>
            <a:ext cx="744114" cy="369332"/>
          </a:xfrm>
          <a:prstGeom prst="rect">
            <a:avLst/>
          </a:prstGeom>
          <a:noFill/>
        </p:spPr>
        <p:txBody>
          <a:bodyPr wrap="none" rtlCol="0">
            <a:spAutoFit/>
          </a:bodyPr>
          <a:lstStyle/>
          <a:p>
            <a:r>
              <a:rPr lang="en-JP" dirty="0"/>
              <a:t>VM側</a:t>
            </a:r>
          </a:p>
        </p:txBody>
      </p:sp>
      <p:sp>
        <p:nvSpPr>
          <p:cNvPr id="53" name="TextBox 52">
            <a:extLst>
              <a:ext uri="{FF2B5EF4-FFF2-40B4-BE49-F238E27FC236}">
                <a16:creationId xmlns:a16="http://schemas.microsoft.com/office/drawing/2014/main" id="{5524B987-A32A-974A-90AC-5F565419B366}"/>
              </a:ext>
            </a:extLst>
          </p:cNvPr>
          <p:cNvSpPr txBox="1"/>
          <p:nvPr/>
        </p:nvSpPr>
        <p:spPr>
          <a:xfrm>
            <a:off x="2224979" y="4840590"/>
            <a:ext cx="1233030" cy="369332"/>
          </a:xfrm>
          <a:prstGeom prst="rect">
            <a:avLst/>
          </a:prstGeom>
          <a:noFill/>
        </p:spPr>
        <p:txBody>
          <a:bodyPr wrap="none" rtlCol="0">
            <a:spAutoFit/>
          </a:bodyPr>
          <a:lstStyle/>
          <a:p>
            <a:r>
              <a:rPr lang="en-JP" dirty="0"/>
              <a:t>VM内のOS</a:t>
            </a:r>
          </a:p>
        </p:txBody>
      </p:sp>
      <p:grpSp>
        <p:nvGrpSpPr>
          <p:cNvPr id="56" name="グループ化 55">
            <a:extLst>
              <a:ext uri="{FF2B5EF4-FFF2-40B4-BE49-F238E27FC236}">
                <a16:creationId xmlns:a16="http://schemas.microsoft.com/office/drawing/2014/main" id="{15D312DC-A460-7240-ABF2-55F2753ECB1B}"/>
              </a:ext>
            </a:extLst>
          </p:cNvPr>
          <p:cNvGrpSpPr/>
          <p:nvPr/>
        </p:nvGrpSpPr>
        <p:grpSpPr>
          <a:xfrm>
            <a:off x="3614819" y="5504837"/>
            <a:ext cx="1156087" cy="902809"/>
            <a:chOff x="3614819" y="5504837"/>
            <a:chExt cx="1156087" cy="902809"/>
          </a:xfrm>
        </p:grpSpPr>
        <p:cxnSp>
          <p:nvCxnSpPr>
            <p:cNvPr id="48" name="Straight Arrow Connector 47">
              <a:extLst>
                <a:ext uri="{FF2B5EF4-FFF2-40B4-BE49-F238E27FC236}">
                  <a16:creationId xmlns:a16="http://schemas.microsoft.com/office/drawing/2014/main" id="{03311B0C-D63F-B74D-9AB4-E0B9F6D194E6}"/>
                </a:ext>
              </a:extLst>
            </p:cNvPr>
            <p:cNvCxnSpPr>
              <a:cxnSpLocks/>
            </p:cNvCxnSpPr>
            <p:nvPr/>
          </p:nvCxnSpPr>
          <p:spPr>
            <a:xfrm flipV="1">
              <a:off x="4192859" y="5504837"/>
              <a:ext cx="0" cy="292461"/>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9C559941-50E8-AF4A-8A25-C8681FBD1DDB}"/>
                </a:ext>
              </a:extLst>
            </p:cNvPr>
            <p:cNvSpPr txBox="1"/>
            <p:nvPr/>
          </p:nvSpPr>
          <p:spPr>
            <a:xfrm>
              <a:off x="3614819" y="5761315"/>
              <a:ext cx="1156087" cy="646331"/>
            </a:xfrm>
            <a:prstGeom prst="rect">
              <a:avLst/>
            </a:prstGeom>
            <a:noFill/>
          </p:spPr>
          <p:txBody>
            <a:bodyPr wrap="none" rtlCol="0">
              <a:spAutoFit/>
            </a:bodyPr>
            <a:lstStyle/>
            <a:p>
              <a:pPr algn="ctr"/>
              <a:r>
                <a:rPr lang="ja-JP" altLang="en-US">
                  <a:solidFill>
                    <a:schemeClr val="accent1"/>
                  </a:solidFill>
                  <a:latin typeface="MS PGothic" panose="020B0600070205080204" pitchFamily="34" charset="-128"/>
                  <a:ea typeface="MS PGothic" panose="020B0600070205080204" pitchFamily="34" charset="-128"/>
                </a:rPr>
                <a:t>空き</a:t>
              </a:r>
              <a:r>
                <a:rPr lang="en-JP" dirty="0">
                  <a:solidFill>
                    <a:schemeClr val="accent1"/>
                  </a:solidFill>
                  <a:latin typeface="MS PGothic" panose="020B0600070205080204" pitchFamily="34" charset="-128"/>
                  <a:ea typeface="MS PGothic" panose="020B0600070205080204" pitchFamily="34" charset="-128"/>
                </a:rPr>
                <a:t>メモリ</a:t>
              </a:r>
            </a:p>
            <a:p>
              <a:pPr algn="ctr"/>
              <a:r>
                <a:rPr lang="ja-JP" altLang="en-US">
                  <a:solidFill>
                    <a:schemeClr val="accent1"/>
                  </a:solidFill>
                  <a:latin typeface="MS PGothic" panose="020B0600070205080204" pitchFamily="34" charset="-128"/>
                  <a:ea typeface="MS PGothic" panose="020B0600070205080204" pitchFamily="34" charset="-128"/>
                </a:rPr>
                <a:t>を検出</a:t>
              </a:r>
              <a:endParaRPr lang="en-JP" dirty="0">
                <a:solidFill>
                  <a:schemeClr val="accent1"/>
                </a:solidFill>
                <a:latin typeface="MS PGothic" panose="020B0600070205080204" pitchFamily="34" charset="-128"/>
                <a:ea typeface="MS PGothic" panose="020B0600070205080204" pitchFamily="34" charset="-128"/>
              </a:endParaRPr>
            </a:p>
          </p:txBody>
        </p:sp>
      </p:grpSp>
      <p:grpSp>
        <p:nvGrpSpPr>
          <p:cNvPr id="9" name="グループ化 8">
            <a:extLst>
              <a:ext uri="{FF2B5EF4-FFF2-40B4-BE49-F238E27FC236}">
                <a16:creationId xmlns:a16="http://schemas.microsoft.com/office/drawing/2014/main" id="{9B917862-3284-C141-AF14-23C99F94C1FD}"/>
              </a:ext>
            </a:extLst>
          </p:cNvPr>
          <p:cNvGrpSpPr/>
          <p:nvPr/>
        </p:nvGrpSpPr>
        <p:grpSpPr>
          <a:xfrm>
            <a:off x="4204012" y="4715483"/>
            <a:ext cx="1791629" cy="767645"/>
            <a:chOff x="4204012" y="4715483"/>
            <a:chExt cx="1791629" cy="767645"/>
          </a:xfrm>
        </p:grpSpPr>
        <p:cxnSp>
          <p:nvCxnSpPr>
            <p:cNvPr id="13" name="Straight Arrow Connector 12">
              <a:extLst>
                <a:ext uri="{FF2B5EF4-FFF2-40B4-BE49-F238E27FC236}">
                  <a16:creationId xmlns:a16="http://schemas.microsoft.com/office/drawing/2014/main" id="{EACD4124-7E2C-8741-8911-07B6698E5E2B}"/>
                </a:ext>
              </a:extLst>
            </p:cNvPr>
            <p:cNvCxnSpPr>
              <a:cxnSpLocks/>
            </p:cNvCxnSpPr>
            <p:nvPr/>
          </p:nvCxnSpPr>
          <p:spPr>
            <a:xfrm>
              <a:off x="5084956" y="5209923"/>
              <a:ext cx="0" cy="273205"/>
            </a:xfrm>
            <a:prstGeom prst="straightConnector1">
              <a:avLst/>
            </a:prstGeom>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46" name="TextBox 45">
              <a:extLst>
                <a:ext uri="{FF2B5EF4-FFF2-40B4-BE49-F238E27FC236}">
                  <a16:creationId xmlns:a16="http://schemas.microsoft.com/office/drawing/2014/main" id="{6FD976F0-688A-0743-AD69-EFED172A580C}"/>
                </a:ext>
              </a:extLst>
            </p:cNvPr>
            <p:cNvSpPr txBox="1"/>
            <p:nvPr/>
          </p:nvSpPr>
          <p:spPr>
            <a:xfrm>
              <a:off x="4489281" y="4840590"/>
              <a:ext cx="1191352" cy="369332"/>
            </a:xfrm>
            <a:prstGeom prst="rect">
              <a:avLst/>
            </a:prstGeom>
            <a:noFill/>
          </p:spPr>
          <p:txBody>
            <a:bodyPr wrap="none" rtlCol="0">
              <a:spAutoFit/>
            </a:bodyPr>
            <a:lstStyle/>
            <a:p>
              <a:pPr algn="ctr"/>
              <a:r>
                <a:rPr lang="ja-JP" altLang="en-US">
                  <a:latin typeface="MS PGothic" panose="020B0600070205080204" pitchFamily="34" charset="-128"/>
                  <a:ea typeface="MS PGothic" panose="020B0600070205080204" pitchFamily="34" charset="-128"/>
                </a:rPr>
                <a:t>メモリ更新</a:t>
              </a:r>
              <a:endParaRPr lang="en-JP" dirty="0">
                <a:latin typeface="MS PGothic" panose="020B0600070205080204" pitchFamily="34" charset="-128"/>
                <a:ea typeface="MS PGothic" panose="020B0600070205080204" pitchFamily="34" charset="-128"/>
              </a:endParaRPr>
            </a:p>
          </p:txBody>
        </p:sp>
        <p:sp>
          <p:nvSpPr>
            <p:cNvPr id="8" name="爆発 1 7">
              <a:extLst>
                <a:ext uri="{FF2B5EF4-FFF2-40B4-BE49-F238E27FC236}">
                  <a16:creationId xmlns:a16="http://schemas.microsoft.com/office/drawing/2014/main" id="{E9803178-1AAC-774A-AFB8-82F88FAF9E45}"/>
                </a:ext>
              </a:extLst>
            </p:cNvPr>
            <p:cNvSpPr/>
            <p:nvPr/>
          </p:nvSpPr>
          <p:spPr>
            <a:xfrm>
              <a:off x="4204012" y="4715483"/>
              <a:ext cx="1791629" cy="647893"/>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grpSp>
      <p:grpSp>
        <p:nvGrpSpPr>
          <p:cNvPr id="57" name="グループ化 56">
            <a:extLst>
              <a:ext uri="{FF2B5EF4-FFF2-40B4-BE49-F238E27FC236}">
                <a16:creationId xmlns:a16="http://schemas.microsoft.com/office/drawing/2014/main" id="{CB7A27A8-F6F3-5641-941B-80AA823B310D}"/>
              </a:ext>
            </a:extLst>
          </p:cNvPr>
          <p:cNvGrpSpPr/>
          <p:nvPr/>
        </p:nvGrpSpPr>
        <p:grpSpPr>
          <a:xfrm>
            <a:off x="5557060" y="5493983"/>
            <a:ext cx="877163" cy="896691"/>
            <a:chOff x="5557060" y="5493983"/>
            <a:chExt cx="877163" cy="896691"/>
          </a:xfrm>
        </p:grpSpPr>
        <p:cxnSp>
          <p:nvCxnSpPr>
            <p:cNvPr id="51" name="Straight Arrow Connector 50">
              <a:extLst>
                <a:ext uri="{FF2B5EF4-FFF2-40B4-BE49-F238E27FC236}">
                  <a16:creationId xmlns:a16="http://schemas.microsoft.com/office/drawing/2014/main" id="{17CC6B3F-253A-524E-9650-D0D0A7FCFFCF}"/>
                </a:ext>
              </a:extLst>
            </p:cNvPr>
            <p:cNvCxnSpPr>
              <a:cxnSpLocks/>
            </p:cNvCxnSpPr>
            <p:nvPr/>
          </p:nvCxnSpPr>
          <p:spPr>
            <a:xfrm flipV="1">
              <a:off x="5984491" y="5493983"/>
              <a:ext cx="0" cy="292461"/>
            </a:xfrm>
            <a:prstGeom prst="straightConnector1">
              <a:avLst/>
            </a:prstGeom>
            <a:ln w="28575">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
          <p:nvSpPr>
            <p:cNvPr id="34" name="TextBox 33">
              <a:extLst>
                <a:ext uri="{FF2B5EF4-FFF2-40B4-BE49-F238E27FC236}">
                  <a16:creationId xmlns:a16="http://schemas.microsoft.com/office/drawing/2014/main" id="{0C7DE226-9545-7C4F-B4D9-7A36C89275EB}"/>
                </a:ext>
              </a:extLst>
            </p:cNvPr>
            <p:cNvSpPr txBox="1"/>
            <p:nvPr/>
          </p:nvSpPr>
          <p:spPr>
            <a:xfrm>
              <a:off x="5557060" y="5744343"/>
              <a:ext cx="877163" cy="646331"/>
            </a:xfrm>
            <a:prstGeom prst="rect">
              <a:avLst/>
            </a:prstGeom>
            <a:noFill/>
          </p:spPr>
          <p:txBody>
            <a:bodyPr wrap="none" rtlCol="0">
              <a:spAutoFit/>
            </a:bodyPr>
            <a:lstStyle/>
            <a:p>
              <a:pPr algn="ctr"/>
              <a:r>
                <a:rPr lang="en-JP" dirty="0"/>
                <a:t>メモリ</a:t>
              </a:r>
            </a:p>
            <a:p>
              <a:pPr algn="ctr"/>
              <a:r>
                <a:rPr lang="en-JP" dirty="0"/>
                <a:t>解放</a:t>
              </a:r>
            </a:p>
          </p:txBody>
        </p:sp>
      </p:grpSp>
      <p:grpSp>
        <p:nvGrpSpPr>
          <p:cNvPr id="58" name="グループ化 57">
            <a:extLst>
              <a:ext uri="{FF2B5EF4-FFF2-40B4-BE49-F238E27FC236}">
                <a16:creationId xmlns:a16="http://schemas.microsoft.com/office/drawing/2014/main" id="{907BF9BA-0235-374E-BBE6-4E19ED63F36B}"/>
              </a:ext>
            </a:extLst>
          </p:cNvPr>
          <p:cNvGrpSpPr/>
          <p:nvPr/>
        </p:nvGrpSpPr>
        <p:grpSpPr>
          <a:xfrm>
            <a:off x="7219676" y="5483129"/>
            <a:ext cx="1156086" cy="922347"/>
            <a:chOff x="7219676" y="5483129"/>
            <a:chExt cx="1156086" cy="922347"/>
          </a:xfrm>
        </p:grpSpPr>
        <p:cxnSp>
          <p:nvCxnSpPr>
            <p:cNvPr id="52" name="Straight Arrow Connector 51">
              <a:extLst>
                <a:ext uri="{FF2B5EF4-FFF2-40B4-BE49-F238E27FC236}">
                  <a16:creationId xmlns:a16="http://schemas.microsoft.com/office/drawing/2014/main" id="{F91E4FB2-8D83-C748-B53F-F2F5E753A62F}"/>
                </a:ext>
              </a:extLst>
            </p:cNvPr>
            <p:cNvCxnSpPr>
              <a:cxnSpLocks/>
            </p:cNvCxnSpPr>
            <p:nvPr/>
          </p:nvCxnSpPr>
          <p:spPr>
            <a:xfrm flipV="1">
              <a:off x="7776123" y="5483129"/>
              <a:ext cx="0" cy="292461"/>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91EABF3-D5FF-5D45-B22A-AAA22CB698FC}"/>
                </a:ext>
              </a:extLst>
            </p:cNvPr>
            <p:cNvSpPr txBox="1"/>
            <p:nvPr/>
          </p:nvSpPr>
          <p:spPr>
            <a:xfrm>
              <a:off x="7219676" y="5759145"/>
              <a:ext cx="1156086" cy="646331"/>
            </a:xfrm>
            <a:prstGeom prst="rect">
              <a:avLst/>
            </a:prstGeom>
            <a:noFill/>
          </p:spPr>
          <p:txBody>
            <a:bodyPr wrap="none" rtlCol="0">
              <a:spAutoFit/>
            </a:bodyPr>
            <a:lstStyle/>
            <a:p>
              <a:pPr algn="ctr"/>
              <a:r>
                <a:rPr lang="en-JP" dirty="0">
                  <a:solidFill>
                    <a:schemeClr val="accent1"/>
                  </a:solidFill>
                  <a:latin typeface="MS PGothic" panose="020B0600070205080204" pitchFamily="34" charset="-128"/>
                  <a:ea typeface="MS PGothic" panose="020B0600070205080204" pitchFamily="34" charset="-128"/>
                </a:rPr>
                <a:t>空きメモリ</a:t>
              </a:r>
              <a:endParaRPr lang="en-US" dirty="0">
                <a:solidFill>
                  <a:schemeClr val="accent1"/>
                </a:solidFill>
                <a:latin typeface="MS PGothic" panose="020B0600070205080204" pitchFamily="34" charset="-128"/>
                <a:ea typeface="MS PGothic" panose="020B0600070205080204" pitchFamily="34" charset="-128"/>
              </a:endParaRPr>
            </a:p>
            <a:p>
              <a:pPr algn="ctr"/>
              <a:r>
                <a:rPr lang="ja-JP" altLang="en-US">
                  <a:solidFill>
                    <a:schemeClr val="accent1"/>
                  </a:solidFill>
                  <a:latin typeface="MS PGothic" panose="020B0600070205080204" pitchFamily="34" charset="-128"/>
                  <a:ea typeface="MS PGothic" panose="020B0600070205080204" pitchFamily="34" charset="-128"/>
                </a:rPr>
                <a:t>を再検出</a:t>
              </a:r>
              <a:endParaRPr lang="en-JP" dirty="0">
                <a:solidFill>
                  <a:schemeClr val="accent1"/>
                </a:solidFill>
                <a:latin typeface="MS PGothic" panose="020B0600070205080204" pitchFamily="34" charset="-128"/>
                <a:ea typeface="MS PGothic" panose="020B0600070205080204" pitchFamily="34" charset="-128"/>
              </a:endParaRPr>
            </a:p>
          </p:txBody>
        </p:sp>
      </p:grpSp>
      <p:grpSp>
        <p:nvGrpSpPr>
          <p:cNvPr id="14" name="グループ化 13">
            <a:extLst>
              <a:ext uri="{FF2B5EF4-FFF2-40B4-BE49-F238E27FC236}">
                <a16:creationId xmlns:a16="http://schemas.microsoft.com/office/drawing/2014/main" id="{D12EB274-E61B-1944-9BA8-C7DCCD663403}"/>
              </a:ext>
            </a:extLst>
          </p:cNvPr>
          <p:cNvGrpSpPr/>
          <p:nvPr/>
        </p:nvGrpSpPr>
        <p:grpSpPr>
          <a:xfrm>
            <a:off x="6776157" y="5493983"/>
            <a:ext cx="2367507" cy="923476"/>
            <a:chOff x="7845076" y="6405476"/>
            <a:chExt cx="2367507" cy="923476"/>
          </a:xfrm>
        </p:grpSpPr>
        <p:sp>
          <p:nvSpPr>
            <p:cNvPr id="59" name="TextBox 35">
              <a:extLst>
                <a:ext uri="{FF2B5EF4-FFF2-40B4-BE49-F238E27FC236}">
                  <a16:creationId xmlns:a16="http://schemas.microsoft.com/office/drawing/2014/main" id="{1A370A2F-8AB0-A74F-8FE3-4BF1BD186FC8}"/>
                </a:ext>
              </a:extLst>
            </p:cNvPr>
            <p:cNvSpPr txBox="1"/>
            <p:nvPr/>
          </p:nvSpPr>
          <p:spPr>
            <a:xfrm>
              <a:off x="7845076" y="6682621"/>
              <a:ext cx="2367507" cy="646331"/>
            </a:xfrm>
            <a:prstGeom prst="rect">
              <a:avLst/>
            </a:prstGeom>
            <a:noFill/>
          </p:spPr>
          <p:txBody>
            <a:bodyPr wrap="square" rtlCol="0">
              <a:spAutoFit/>
            </a:bodyPr>
            <a:lstStyle/>
            <a:p>
              <a:pPr algn="ctr"/>
              <a:r>
                <a:rPr lang="en-JP">
                  <a:solidFill>
                    <a:schemeClr val="accent1"/>
                  </a:solidFill>
                  <a:latin typeface="MS PGothic" panose="020B0600070205080204" pitchFamily="34" charset="-128"/>
                  <a:ea typeface="MS PGothic" panose="020B0600070205080204" pitchFamily="34" charset="-128"/>
                </a:rPr>
                <a:t>空きメモリ</a:t>
              </a:r>
              <a:r>
                <a:rPr lang="ja-JP" altLang="en-US">
                  <a:solidFill>
                    <a:schemeClr val="accent1"/>
                  </a:solidFill>
                  <a:latin typeface="MS PGothic" panose="020B0600070205080204" pitchFamily="34" charset="-128"/>
                  <a:ea typeface="MS PGothic" panose="020B0600070205080204" pitchFamily="34" charset="-128"/>
                </a:rPr>
                <a:t>でなくなったことを検出</a:t>
              </a:r>
              <a:endParaRPr lang="en-US" dirty="0">
                <a:solidFill>
                  <a:schemeClr val="accent1"/>
                </a:solidFill>
                <a:latin typeface="MS PGothic" panose="020B0600070205080204" pitchFamily="34" charset="-128"/>
                <a:ea typeface="MS PGothic" panose="020B0600070205080204" pitchFamily="34" charset="-128"/>
              </a:endParaRPr>
            </a:p>
          </p:txBody>
        </p:sp>
        <p:cxnSp>
          <p:nvCxnSpPr>
            <p:cNvPr id="62" name="Straight Arrow Connector 51">
              <a:extLst>
                <a:ext uri="{FF2B5EF4-FFF2-40B4-BE49-F238E27FC236}">
                  <a16:creationId xmlns:a16="http://schemas.microsoft.com/office/drawing/2014/main" id="{BCDE64A9-81A1-9C46-938F-49BAA9B5D673}"/>
                </a:ext>
              </a:extLst>
            </p:cNvPr>
            <p:cNvCxnSpPr>
              <a:cxnSpLocks/>
            </p:cNvCxnSpPr>
            <p:nvPr/>
          </p:nvCxnSpPr>
          <p:spPr>
            <a:xfrm flipV="1">
              <a:off x="9032300" y="6405476"/>
              <a:ext cx="0" cy="292461"/>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grpSp>
      <p:sp>
        <p:nvSpPr>
          <p:cNvPr id="17" name="乗算記号 16">
            <a:extLst>
              <a:ext uri="{FF2B5EF4-FFF2-40B4-BE49-F238E27FC236}">
                <a16:creationId xmlns:a16="http://schemas.microsoft.com/office/drawing/2014/main" id="{E635808D-DE58-6346-A1E8-CA4CD536A381}"/>
              </a:ext>
            </a:extLst>
          </p:cNvPr>
          <p:cNvSpPr/>
          <p:nvPr/>
        </p:nvSpPr>
        <p:spPr>
          <a:xfrm>
            <a:off x="5299066" y="5386984"/>
            <a:ext cx="1391820" cy="1286185"/>
          </a:xfrm>
          <a:prstGeom prst="mathMultiply">
            <a:avLst>
              <a:gd name="adj1" fmla="val 8094"/>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grpSp>
        <p:nvGrpSpPr>
          <p:cNvPr id="65" name="グループ化 64">
            <a:extLst>
              <a:ext uri="{FF2B5EF4-FFF2-40B4-BE49-F238E27FC236}">
                <a16:creationId xmlns:a16="http://schemas.microsoft.com/office/drawing/2014/main" id="{B54232F1-DF31-3F4B-92FD-76D0C734DA66}"/>
              </a:ext>
            </a:extLst>
          </p:cNvPr>
          <p:cNvGrpSpPr/>
          <p:nvPr/>
        </p:nvGrpSpPr>
        <p:grpSpPr>
          <a:xfrm>
            <a:off x="6005463" y="4473239"/>
            <a:ext cx="2145298" cy="1007150"/>
            <a:chOff x="6001963" y="4691875"/>
            <a:chExt cx="2145298" cy="1007150"/>
          </a:xfrm>
          <a:solidFill>
            <a:schemeClr val="bg1"/>
          </a:solidFill>
        </p:grpSpPr>
        <p:cxnSp>
          <p:nvCxnSpPr>
            <p:cNvPr id="66" name="Straight Arrow Connector 42">
              <a:extLst>
                <a:ext uri="{FF2B5EF4-FFF2-40B4-BE49-F238E27FC236}">
                  <a16:creationId xmlns:a16="http://schemas.microsoft.com/office/drawing/2014/main" id="{EC88FBCE-ACF0-6A44-A8D8-FA7E8CE1F2F3}"/>
                </a:ext>
              </a:extLst>
            </p:cNvPr>
            <p:cNvCxnSpPr>
              <a:cxnSpLocks/>
            </p:cNvCxnSpPr>
            <p:nvPr/>
          </p:nvCxnSpPr>
          <p:spPr>
            <a:xfrm>
              <a:off x="6876585" y="5209923"/>
              <a:ext cx="1" cy="489102"/>
            </a:xfrm>
            <a:prstGeom prst="straightConnector1">
              <a:avLst/>
            </a:prstGeom>
            <a:grpFill/>
            <a:ln w="28575">
              <a:solidFill>
                <a:srgbClr val="C00000"/>
              </a:solidFill>
              <a:tailEnd type="triangle"/>
            </a:ln>
          </p:spPr>
          <p:style>
            <a:lnRef idx="1">
              <a:schemeClr val="accent1"/>
            </a:lnRef>
            <a:fillRef idx="0">
              <a:schemeClr val="accent1"/>
            </a:fillRef>
            <a:effectRef idx="0">
              <a:schemeClr val="accent1"/>
            </a:effectRef>
            <a:fontRef idx="minor">
              <a:schemeClr val="tx1"/>
            </a:fontRef>
          </p:style>
        </p:cxnSp>
        <p:sp>
          <p:nvSpPr>
            <p:cNvPr id="67" name="TextBox 54">
              <a:extLst>
                <a:ext uri="{FF2B5EF4-FFF2-40B4-BE49-F238E27FC236}">
                  <a16:creationId xmlns:a16="http://schemas.microsoft.com/office/drawing/2014/main" id="{7FA56126-0E36-104F-BBF9-69E13A49DBEB}"/>
                </a:ext>
              </a:extLst>
            </p:cNvPr>
            <p:cNvSpPr txBox="1"/>
            <p:nvPr/>
          </p:nvSpPr>
          <p:spPr>
            <a:xfrm>
              <a:off x="6092216" y="4786681"/>
              <a:ext cx="1757293" cy="369332"/>
            </a:xfrm>
            <a:prstGeom prst="rect">
              <a:avLst/>
            </a:prstGeom>
            <a:grpFill/>
          </p:spPr>
          <p:txBody>
            <a:bodyPr wrap="square" rtlCol="0">
              <a:spAutoFit/>
            </a:bodyPr>
            <a:lstStyle/>
            <a:p>
              <a:pPr algn="ctr"/>
              <a:r>
                <a:rPr lang="en-US" altLang="ja-JP" dirty="0">
                  <a:latin typeface="MS PGothic" panose="020B0600070205080204" pitchFamily="34" charset="-128"/>
                  <a:ea typeface="MS PGothic" panose="020B0600070205080204" pitchFamily="34" charset="-128"/>
                </a:rPr>
                <a:t>   </a:t>
              </a:r>
              <a:r>
                <a:rPr lang="ja-JP" altLang="en-US">
                  <a:latin typeface="MS PGothic" panose="020B0600070205080204" pitchFamily="34" charset="-128"/>
                  <a:ea typeface="MS PGothic" panose="020B0600070205080204" pitchFamily="34" charset="-128"/>
                </a:rPr>
                <a:t>メモリアクセス</a:t>
              </a:r>
              <a:endParaRPr lang="en-US" altLang="ja-JP" dirty="0">
                <a:latin typeface="MS PGothic" panose="020B0600070205080204" pitchFamily="34" charset="-128"/>
                <a:ea typeface="MS PGothic" panose="020B0600070205080204" pitchFamily="34" charset="-128"/>
              </a:endParaRPr>
            </a:p>
          </p:txBody>
        </p:sp>
        <p:sp>
          <p:nvSpPr>
            <p:cNvPr id="68" name="爆発 1 67">
              <a:extLst>
                <a:ext uri="{FF2B5EF4-FFF2-40B4-BE49-F238E27FC236}">
                  <a16:creationId xmlns:a16="http://schemas.microsoft.com/office/drawing/2014/main" id="{D54EE707-3176-FC44-BF1A-9E6B883775C1}"/>
                </a:ext>
              </a:extLst>
            </p:cNvPr>
            <p:cNvSpPr/>
            <p:nvPr/>
          </p:nvSpPr>
          <p:spPr>
            <a:xfrm>
              <a:off x="6001963" y="4691875"/>
              <a:ext cx="2145298" cy="647893"/>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grpSp>
      <p:grpSp>
        <p:nvGrpSpPr>
          <p:cNvPr id="69" name="グループ化 68">
            <a:extLst>
              <a:ext uri="{FF2B5EF4-FFF2-40B4-BE49-F238E27FC236}">
                <a16:creationId xmlns:a16="http://schemas.microsoft.com/office/drawing/2014/main" id="{5A18D655-9110-7549-A622-B74B125C29C9}"/>
              </a:ext>
            </a:extLst>
          </p:cNvPr>
          <p:cNvGrpSpPr/>
          <p:nvPr/>
        </p:nvGrpSpPr>
        <p:grpSpPr>
          <a:xfrm>
            <a:off x="5955956" y="4470551"/>
            <a:ext cx="2155785" cy="1007150"/>
            <a:chOff x="5951493" y="4691875"/>
            <a:chExt cx="2155785" cy="1007150"/>
          </a:xfrm>
          <a:solidFill>
            <a:schemeClr val="bg1"/>
          </a:solidFill>
        </p:grpSpPr>
        <p:cxnSp>
          <p:nvCxnSpPr>
            <p:cNvPr id="70" name="Straight Arrow Connector 42">
              <a:extLst>
                <a:ext uri="{FF2B5EF4-FFF2-40B4-BE49-F238E27FC236}">
                  <a16:creationId xmlns:a16="http://schemas.microsoft.com/office/drawing/2014/main" id="{BDA4FBC1-F15F-EE4F-BB56-5D494A52C298}"/>
                </a:ext>
              </a:extLst>
            </p:cNvPr>
            <p:cNvCxnSpPr>
              <a:cxnSpLocks/>
            </p:cNvCxnSpPr>
            <p:nvPr/>
          </p:nvCxnSpPr>
          <p:spPr>
            <a:xfrm>
              <a:off x="6876585" y="5209923"/>
              <a:ext cx="1" cy="489102"/>
            </a:xfrm>
            <a:prstGeom prst="straightConnector1">
              <a:avLst/>
            </a:prstGeom>
            <a:grpFill/>
            <a:ln w="28575">
              <a:solidFill>
                <a:srgbClr val="C00000"/>
              </a:solidFill>
              <a:prstDash val="sysDot"/>
              <a:tailEnd type="triangle"/>
            </a:ln>
          </p:spPr>
          <p:style>
            <a:lnRef idx="1">
              <a:schemeClr val="accent1"/>
            </a:lnRef>
            <a:fillRef idx="0">
              <a:schemeClr val="accent1"/>
            </a:fillRef>
            <a:effectRef idx="0">
              <a:schemeClr val="accent1"/>
            </a:effectRef>
            <a:fontRef idx="minor">
              <a:schemeClr val="tx1"/>
            </a:fontRef>
          </p:style>
        </p:cxnSp>
        <p:sp>
          <p:nvSpPr>
            <p:cNvPr id="71" name="TextBox 54">
              <a:extLst>
                <a:ext uri="{FF2B5EF4-FFF2-40B4-BE49-F238E27FC236}">
                  <a16:creationId xmlns:a16="http://schemas.microsoft.com/office/drawing/2014/main" id="{489D5DDA-49F1-B743-8B33-94BC1A406D07}"/>
                </a:ext>
              </a:extLst>
            </p:cNvPr>
            <p:cNvSpPr txBox="1"/>
            <p:nvPr/>
          </p:nvSpPr>
          <p:spPr>
            <a:xfrm>
              <a:off x="5951493" y="4835235"/>
              <a:ext cx="1924875" cy="369332"/>
            </a:xfrm>
            <a:prstGeom prst="rect">
              <a:avLst/>
            </a:prstGeom>
            <a:grpFill/>
          </p:spPr>
          <p:txBody>
            <a:bodyPr wrap="square" rtlCol="0">
              <a:spAutoFit/>
            </a:bodyPr>
            <a:lstStyle/>
            <a:p>
              <a:pPr algn="ctr"/>
              <a:r>
                <a:rPr lang="ja-JP" altLang="en-US">
                  <a:latin typeface="MS PGothic" panose="020B0600070205080204" pitchFamily="34" charset="-128"/>
                  <a:ea typeface="MS PGothic" panose="020B0600070205080204" pitchFamily="34" charset="-128"/>
                </a:rPr>
                <a:t>　　メモリアクセス</a:t>
              </a:r>
              <a:endParaRPr lang="en-JP" dirty="0">
                <a:latin typeface="MS PGothic" panose="020B0600070205080204" pitchFamily="34" charset="-128"/>
                <a:ea typeface="MS PGothic" panose="020B0600070205080204" pitchFamily="34" charset="-128"/>
              </a:endParaRPr>
            </a:p>
          </p:txBody>
        </p:sp>
        <p:sp>
          <p:nvSpPr>
            <p:cNvPr id="72" name="爆発 1 71">
              <a:extLst>
                <a:ext uri="{FF2B5EF4-FFF2-40B4-BE49-F238E27FC236}">
                  <a16:creationId xmlns:a16="http://schemas.microsoft.com/office/drawing/2014/main" id="{38EE952B-8BCA-6C4D-83CE-108A1925A64A}"/>
                </a:ext>
              </a:extLst>
            </p:cNvPr>
            <p:cNvSpPr/>
            <p:nvPr/>
          </p:nvSpPr>
          <p:spPr>
            <a:xfrm>
              <a:off x="6001963" y="4691875"/>
              <a:ext cx="2105315" cy="647893"/>
            </a:xfrm>
            <a:prstGeom prst="irregularSeal1">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chemeClr val="tx1"/>
                </a:solidFill>
              </a:endParaRPr>
            </a:p>
          </p:txBody>
        </p:sp>
      </p:grpSp>
      <p:cxnSp>
        <p:nvCxnSpPr>
          <p:cNvPr id="29" name="カギ線コネクタ 28">
            <a:extLst>
              <a:ext uri="{FF2B5EF4-FFF2-40B4-BE49-F238E27FC236}">
                <a16:creationId xmlns:a16="http://schemas.microsoft.com/office/drawing/2014/main" id="{FC0D5AB4-7ED4-B443-A383-81E6ECAC2EB3}"/>
              </a:ext>
            </a:extLst>
          </p:cNvPr>
          <p:cNvCxnSpPr>
            <a:cxnSpLocks/>
            <a:stCxn id="72" idx="3"/>
          </p:cNvCxnSpPr>
          <p:nvPr/>
        </p:nvCxnSpPr>
        <p:spPr>
          <a:xfrm>
            <a:off x="8111741" y="4869185"/>
            <a:ext cx="549517" cy="607364"/>
          </a:xfrm>
          <a:prstGeom prst="bentConnector2">
            <a:avLst/>
          </a:prstGeom>
          <a:ln w="22225">
            <a:solidFill>
              <a:srgbClr val="C00000"/>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5875523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57"/>
                                        </p:tgtEl>
                                        <p:attrNameLst>
                                          <p:attrName>style.visibility</p:attrName>
                                        </p:attrNameLst>
                                      </p:cBhvr>
                                      <p:to>
                                        <p:strVal val="visible"/>
                                      </p:to>
                                    </p:set>
                                    <p:animEffect transition="in" filter="fade">
                                      <p:cBhvr>
                                        <p:cTn id="12" dur="500"/>
                                        <p:tgtEl>
                                          <p:spTgt spid="5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58"/>
                                        </p:tgtEl>
                                        <p:attrNameLst>
                                          <p:attrName>style.visibility</p:attrName>
                                        </p:attrNameLst>
                                      </p:cBhvr>
                                      <p:to>
                                        <p:strVal val="visible"/>
                                      </p:to>
                                    </p:set>
                                    <p:animEffect transition="in" filter="fade">
                                      <p:cBhvr>
                                        <p:cTn id="17" dur="500"/>
                                        <p:tgtEl>
                                          <p:spTgt spid="5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xit" presetSubtype="0" fill="hold" nodeType="clickEffect">
                                  <p:stCondLst>
                                    <p:cond delay="0"/>
                                  </p:stCondLst>
                                  <p:childTnLst>
                                    <p:animEffect transition="out" filter="fade">
                                      <p:cBhvr>
                                        <p:cTn id="21" dur="500"/>
                                        <p:tgtEl>
                                          <p:spTgt spid="56"/>
                                        </p:tgtEl>
                                      </p:cBhvr>
                                    </p:animEffect>
                                    <p:set>
                                      <p:cBhvr>
                                        <p:cTn id="22" dur="1" fill="hold">
                                          <p:stCondLst>
                                            <p:cond delay="499"/>
                                          </p:stCondLst>
                                        </p:cTn>
                                        <p:tgtEl>
                                          <p:spTgt spid="56"/>
                                        </p:tgtEl>
                                        <p:attrNameLst>
                                          <p:attrName>style.visibility</p:attrName>
                                        </p:attrNameLst>
                                      </p:cBhvr>
                                      <p:to>
                                        <p:strVal val="hidden"/>
                                      </p:to>
                                    </p:set>
                                  </p:childTnLst>
                                </p:cTn>
                              </p:par>
                              <p:par>
                                <p:cTn id="23" presetID="10" presetClass="exit" presetSubtype="0" fill="hold" nodeType="withEffect">
                                  <p:stCondLst>
                                    <p:cond delay="0"/>
                                  </p:stCondLst>
                                  <p:childTnLst>
                                    <p:animEffect transition="out" filter="fade">
                                      <p:cBhvr>
                                        <p:cTn id="24" dur="500"/>
                                        <p:tgtEl>
                                          <p:spTgt spid="57"/>
                                        </p:tgtEl>
                                      </p:cBhvr>
                                    </p:animEffect>
                                    <p:set>
                                      <p:cBhvr>
                                        <p:cTn id="25" dur="1" fill="hold">
                                          <p:stCondLst>
                                            <p:cond delay="499"/>
                                          </p:stCondLst>
                                        </p:cTn>
                                        <p:tgtEl>
                                          <p:spTgt spid="57"/>
                                        </p:tgtEl>
                                        <p:attrNameLst>
                                          <p:attrName>style.visibility</p:attrName>
                                        </p:attrNameLst>
                                      </p:cBhvr>
                                      <p:to>
                                        <p:strVal val="hidden"/>
                                      </p:to>
                                    </p:set>
                                  </p:childTnLst>
                                </p:cTn>
                              </p:par>
                              <p:par>
                                <p:cTn id="26" presetID="10" presetClass="exit" presetSubtype="0" fill="hold" nodeType="withEffect">
                                  <p:stCondLst>
                                    <p:cond delay="0"/>
                                  </p:stCondLst>
                                  <p:childTnLst>
                                    <p:animEffect transition="out" filter="fade">
                                      <p:cBhvr>
                                        <p:cTn id="27" dur="500"/>
                                        <p:tgtEl>
                                          <p:spTgt spid="58"/>
                                        </p:tgtEl>
                                      </p:cBhvr>
                                    </p:animEffect>
                                    <p:set>
                                      <p:cBhvr>
                                        <p:cTn id="28" dur="1" fill="hold">
                                          <p:stCondLst>
                                            <p:cond delay="499"/>
                                          </p:stCondLst>
                                        </p:cTn>
                                        <p:tgtEl>
                                          <p:spTgt spid="58"/>
                                        </p:tgtEl>
                                        <p:attrNameLst>
                                          <p:attrName>style.visibility</p:attrName>
                                        </p:attrNameLst>
                                      </p:cBhvr>
                                      <p:to>
                                        <p:strVal val="hidden"/>
                                      </p:to>
                                    </p:se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nodeType="clickEffect">
                                  <p:stCondLst>
                                    <p:cond delay="0"/>
                                  </p:stCondLst>
                                  <p:childTnLst>
                                    <p:set>
                                      <p:cBhvr>
                                        <p:cTn id="32" dur="1" fill="hold">
                                          <p:stCondLst>
                                            <p:cond delay="0"/>
                                          </p:stCondLst>
                                        </p:cTn>
                                        <p:tgtEl>
                                          <p:spTgt spid="56"/>
                                        </p:tgtEl>
                                        <p:attrNameLst>
                                          <p:attrName>style.visibility</p:attrName>
                                        </p:attrNameLst>
                                      </p:cBhvr>
                                      <p:to>
                                        <p:strVal val="visible"/>
                                      </p:to>
                                    </p:set>
                                    <p:animEffect transition="in" filter="fade">
                                      <p:cBhvr>
                                        <p:cTn id="33" dur="500"/>
                                        <p:tgtEl>
                                          <p:spTgt spid="56"/>
                                        </p:tgtEl>
                                      </p:cBhvr>
                                    </p:animEffect>
                                  </p:childTnLst>
                                </p:cTn>
                              </p:par>
                            </p:childTnLst>
                          </p:cTn>
                        </p:par>
                      </p:childTnLst>
                    </p:cTn>
                  </p:par>
                  <p:par>
                    <p:cTn id="34" fill="hold">
                      <p:stCondLst>
                        <p:cond delay="indefinite"/>
                      </p:stCondLst>
                      <p:childTnLst>
                        <p:par>
                          <p:cTn id="35" fill="hold">
                            <p:stCondLst>
                              <p:cond delay="0"/>
                            </p:stCondLst>
                            <p:childTnLst>
                              <p:par>
                                <p:cTn id="36" presetID="10" presetClass="entr" presetSubtype="0" fill="hold" nodeType="clickEffect">
                                  <p:stCondLst>
                                    <p:cond delay="0"/>
                                  </p:stCondLst>
                                  <p:childTnLst>
                                    <p:set>
                                      <p:cBhvr>
                                        <p:cTn id="37" dur="1" fill="hold">
                                          <p:stCondLst>
                                            <p:cond delay="0"/>
                                          </p:stCondLst>
                                        </p:cTn>
                                        <p:tgtEl>
                                          <p:spTgt spid="57"/>
                                        </p:tgtEl>
                                        <p:attrNameLst>
                                          <p:attrName>style.visibility</p:attrName>
                                        </p:attrNameLst>
                                      </p:cBhvr>
                                      <p:to>
                                        <p:strVal val="visible"/>
                                      </p:to>
                                    </p:set>
                                    <p:animEffect transition="in" filter="fade">
                                      <p:cBhvr>
                                        <p:cTn id="38" dur="500"/>
                                        <p:tgtEl>
                                          <p:spTgt spid="57"/>
                                        </p:tgtEl>
                                      </p:cBhvr>
                                    </p:animEffect>
                                  </p:childTnLst>
                                </p:cTn>
                              </p:par>
                            </p:childTnLst>
                          </p:cTn>
                        </p:par>
                      </p:childTnLst>
                    </p:cTn>
                  </p:par>
                  <p:par>
                    <p:cTn id="39" fill="hold">
                      <p:stCondLst>
                        <p:cond delay="indefinite"/>
                      </p:stCondLst>
                      <p:childTnLst>
                        <p:par>
                          <p:cTn id="40" fill="hold">
                            <p:stCondLst>
                              <p:cond delay="0"/>
                            </p:stCondLst>
                            <p:childTnLst>
                              <p:par>
                                <p:cTn id="41" presetID="10" presetClass="entr" presetSubtype="0" fill="hold" nodeType="click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fade">
                                      <p:cBhvr>
                                        <p:cTn id="43" dur="500"/>
                                        <p:tgtEl>
                                          <p:spTgt spid="14"/>
                                        </p:tgtEl>
                                      </p:cBhvr>
                                    </p:animEffect>
                                  </p:childTnLst>
                                </p:cTn>
                              </p:par>
                            </p:childTnLst>
                          </p:cTn>
                        </p:par>
                      </p:childTnLst>
                    </p:cTn>
                  </p:par>
                  <p:par>
                    <p:cTn id="44" fill="hold">
                      <p:stCondLst>
                        <p:cond delay="indefinite"/>
                      </p:stCondLst>
                      <p:childTnLst>
                        <p:par>
                          <p:cTn id="45" fill="hold">
                            <p:stCondLst>
                              <p:cond delay="0"/>
                            </p:stCondLst>
                            <p:childTnLst>
                              <p:par>
                                <p:cTn id="46" presetID="10" presetClass="entr" presetSubtype="0" fill="hold" grpId="0" nodeType="clickEffect">
                                  <p:stCondLst>
                                    <p:cond delay="0"/>
                                  </p:stCondLst>
                                  <p:childTnLst>
                                    <p:set>
                                      <p:cBhvr>
                                        <p:cTn id="47" dur="1" fill="hold">
                                          <p:stCondLst>
                                            <p:cond delay="0"/>
                                          </p:stCondLst>
                                        </p:cTn>
                                        <p:tgtEl>
                                          <p:spTgt spid="17"/>
                                        </p:tgtEl>
                                        <p:attrNameLst>
                                          <p:attrName>style.visibility</p:attrName>
                                        </p:attrNameLst>
                                      </p:cBhvr>
                                      <p:to>
                                        <p:strVal val="visible"/>
                                      </p:to>
                                    </p:set>
                                    <p:animEffect transition="in" filter="fade">
                                      <p:cBhvr>
                                        <p:cTn id="48" dur="500"/>
                                        <p:tgtEl>
                                          <p:spTgt spid="17"/>
                                        </p:tgtEl>
                                      </p:cBhvr>
                                    </p:animEffec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9"/>
                                        </p:tgtEl>
                                        <p:attrNameLst>
                                          <p:attrName>style.visibility</p:attrName>
                                        </p:attrNameLst>
                                      </p:cBhvr>
                                      <p:to>
                                        <p:strVal val="visible"/>
                                      </p:to>
                                    </p:set>
                                    <p:animEffect transition="in" filter="fade">
                                      <p:cBhvr>
                                        <p:cTn id="53" dur="500"/>
                                        <p:tgtEl>
                                          <p:spTgt spid="9"/>
                                        </p:tgtEl>
                                      </p:cBhvr>
                                    </p:animEffect>
                                  </p:childTnLst>
                                </p:cTn>
                              </p:par>
                            </p:childTnLst>
                          </p:cTn>
                        </p:par>
                      </p:childTnLst>
                    </p:cTn>
                  </p:par>
                  <p:par>
                    <p:cTn id="54" fill="hold">
                      <p:stCondLst>
                        <p:cond delay="indefinite"/>
                      </p:stCondLst>
                      <p:childTnLst>
                        <p:par>
                          <p:cTn id="55" fill="hold">
                            <p:stCondLst>
                              <p:cond delay="0"/>
                            </p:stCondLst>
                            <p:childTnLst>
                              <p:par>
                                <p:cTn id="56" presetID="10" presetClass="exit" presetSubtype="0" fill="hold" nodeType="clickEffect">
                                  <p:stCondLst>
                                    <p:cond delay="0"/>
                                  </p:stCondLst>
                                  <p:childTnLst>
                                    <p:animEffect transition="out" filter="fade">
                                      <p:cBhvr>
                                        <p:cTn id="57" dur="500"/>
                                        <p:tgtEl>
                                          <p:spTgt spid="9"/>
                                        </p:tgtEl>
                                      </p:cBhvr>
                                    </p:animEffect>
                                    <p:set>
                                      <p:cBhvr>
                                        <p:cTn id="58" dur="1" fill="hold">
                                          <p:stCondLst>
                                            <p:cond delay="499"/>
                                          </p:stCondLst>
                                        </p:cTn>
                                        <p:tgtEl>
                                          <p:spTgt spid="9"/>
                                        </p:tgtEl>
                                        <p:attrNameLst>
                                          <p:attrName>style.visibility</p:attrName>
                                        </p:attrNameLst>
                                      </p:cBhvr>
                                      <p:to>
                                        <p:strVal val="hidden"/>
                                      </p:to>
                                    </p:set>
                                  </p:childTnLst>
                                </p:cTn>
                              </p:par>
                              <p:par>
                                <p:cTn id="59" presetID="10" presetClass="exit" presetSubtype="0" fill="hold" grpId="3" nodeType="withEffect">
                                  <p:stCondLst>
                                    <p:cond delay="0"/>
                                  </p:stCondLst>
                                  <p:childTnLst>
                                    <p:animEffect transition="out" filter="fade">
                                      <p:cBhvr>
                                        <p:cTn id="60" dur="500"/>
                                        <p:tgtEl>
                                          <p:spTgt spid="17"/>
                                        </p:tgtEl>
                                      </p:cBhvr>
                                    </p:animEffect>
                                    <p:set>
                                      <p:cBhvr>
                                        <p:cTn id="61" dur="1" fill="hold">
                                          <p:stCondLst>
                                            <p:cond delay="499"/>
                                          </p:stCondLst>
                                        </p:cTn>
                                        <p:tgtEl>
                                          <p:spTgt spid="17"/>
                                        </p:tgtEl>
                                        <p:attrNameLst>
                                          <p:attrName>style.visibility</p:attrName>
                                        </p:attrNameLst>
                                      </p:cBhvr>
                                      <p:to>
                                        <p:strVal val="hidden"/>
                                      </p:to>
                                    </p:se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nodeType="clickEffect">
                                  <p:stCondLst>
                                    <p:cond delay="0"/>
                                  </p:stCondLst>
                                  <p:childTnLst>
                                    <p:set>
                                      <p:cBhvr>
                                        <p:cTn id="65" dur="1" fill="hold">
                                          <p:stCondLst>
                                            <p:cond delay="0"/>
                                          </p:stCondLst>
                                        </p:cTn>
                                        <p:tgtEl>
                                          <p:spTgt spid="65"/>
                                        </p:tgtEl>
                                        <p:attrNameLst>
                                          <p:attrName>style.visibility</p:attrName>
                                        </p:attrNameLst>
                                      </p:cBhvr>
                                      <p:to>
                                        <p:strVal val="visible"/>
                                      </p:to>
                                    </p:set>
                                    <p:animEffect transition="in" filter="fade">
                                      <p:cBhvr>
                                        <p:cTn id="66" dur="500"/>
                                        <p:tgtEl>
                                          <p:spTgt spid="65"/>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xit" presetSubtype="0" fill="hold" nodeType="clickEffect">
                                  <p:stCondLst>
                                    <p:cond delay="0"/>
                                  </p:stCondLst>
                                  <p:childTnLst>
                                    <p:animEffect transition="out" filter="fade">
                                      <p:cBhvr>
                                        <p:cTn id="70" dur="500"/>
                                        <p:tgtEl>
                                          <p:spTgt spid="65"/>
                                        </p:tgtEl>
                                      </p:cBhvr>
                                    </p:animEffect>
                                    <p:set>
                                      <p:cBhvr>
                                        <p:cTn id="71" dur="1" fill="hold">
                                          <p:stCondLst>
                                            <p:cond delay="499"/>
                                          </p:stCondLst>
                                        </p:cTn>
                                        <p:tgtEl>
                                          <p:spTgt spid="65"/>
                                        </p:tgtEl>
                                        <p:attrNameLst>
                                          <p:attrName>style.visibility</p:attrName>
                                        </p:attrNameLst>
                                      </p:cBhvr>
                                      <p:to>
                                        <p:strVal val="hidden"/>
                                      </p:to>
                                    </p:set>
                                  </p:childTnLst>
                                </p:cTn>
                              </p:par>
                              <p:par>
                                <p:cTn id="72" presetID="10" presetClass="entr" presetSubtype="0" fill="hold" nodeType="withEffect">
                                  <p:stCondLst>
                                    <p:cond delay="0"/>
                                  </p:stCondLst>
                                  <p:childTnLst>
                                    <p:set>
                                      <p:cBhvr>
                                        <p:cTn id="73" dur="1" fill="hold">
                                          <p:stCondLst>
                                            <p:cond delay="0"/>
                                          </p:stCondLst>
                                        </p:cTn>
                                        <p:tgtEl>
                                          <p:spTgt spid="69"/>
                                        </p:tgtEl>
                                        <p:attrNameLst>
                                          <p:attrName>style.visibility</p:attrName>
                                        </p:attrNameLst>
                                      </p:cBhvr>
                                      <p:to>
                                        <p:strVal val="visible"/>
                                      </p:to>
                                    </p:set>
                                    <p:animEffect transition="in" filter="fade">
                                      <p:cBhvr>
                                        <p:cTn id="74" dur="500"/>
                                        <p:tgtEl>
                                          <p:spTgt spid="69"/>
                                        </p:tgtEl>
                                      </p:cBhvr>
                                    </p:animEffect>
                                  </p:childTnLst>
                                </p:cTn>
                              </p:par>
                            </p:childTnLst>
                          </p:cTn>
                        </p:par>
                      </p:childTnLst>
                    </p:cTn>
                  </p:par>
                  <p:par>
                    <p:cTn id="75" fill="hold">
                      <p:stCondLst>
                        <p:cond delay="indefinite"/>
                      </p:stCondLst>
                      <p:childTnLst>
                        <p:par>
                          <p:cTn id="76" fill="hold">
                            <p:stCondLst>
                              <p:cond delay="0"/>
                            </p:stCondLst>
                            <p:childTnLst>
                              <p:par>
                                <p:cTn id="77" presetID="10" presetClass="entr" presetSubtype="0" fill="hold" grpId="4" nodeType="clickEffect">
                                  <p:stCondLst>
                                    <p:cond delay="0"/>
                                  </p:stCondLst>
                                  <p:childTnLst>
                                    <p:set>
                                      <p:cBhvr>
                                        <p:cTn id="78" dur="1" fill="hold">
                                          <p:stCondLst>
                                            <p:cond delay="0"/>
                                          </p:stCondLst>
                                        </p:cTn>
                                        <p:tgtEl>
                                          <p:spTgt spid="17"/>
                                        </p:tgtEl>
                                        <p:attrNameLst>
                                          <p:attrName>style.visibility</p:attrName>
                                        </p:attrNameLst>
                                      </p:cBhvr>
                                      <p:to>
                                        <p:strVal val="visible"/>
                                      </p:to>
                                    </p:set>
                                    <p:animEffect transition="in" filter="fade">
                                      <p:cBhvr>
                                        <p:cTn id="79" dur="500"/>
                                        <p:tgtEl>
                                          <p:spTgt spid="17"/>
                                        </p:tgtEl>
                                      </p:cBhvr>
                                    </p:animEffect>
                                  </p:childTnLst>
                                </p:cTn>
                              </p:par>
                            </p:childTnLst>
                          </p:cTn>
                        </p:par>
                      </p:childTnLst>
                    </p:cTn>
                  </p:par>
                  <p:par>
                    <p:cTn id="80" fill="hold">
                      <p:stCondLst>
                        <p:cond delay="indefinite"/>
                      </p:stCondLst>
                      <p:childTnLst>
                        <p:par>
                          <p:cTn id="81" fill="hold">
                            <p:stCondLst>
                              <p:cond delay="0"/>
                            </p:stCondLst>
                            <p:childTnLst>
                              <p:par>
                                <p:cTn id="82" presetID="10" presetClass="entr" presetSubtype="0" fill="hold" nodeType="clickEffect">
                                  <p:stCondLst>
                                    <p:cond delay="0"/>
                                  </p:stCondLst>
                                  <p:childTnLst>
                                    <p:set>
                                      <p:cBhvr>
                                        <p:cTn id="83" dur="1" fill="hold">
                                          <p:stCondLst>
                                            <p:cond delay="0"/>
                                          </p:stCondLst>
                                        </p:cTn>
                                        <p:tgtEl>
                                          <p:spTgt spid="29"/>
                                        </p:tgtEl>
                                        <p:attrNameLst>
                                          <p:attrName>style.visibility</p:attrName>
                                        </p:attrNameLst>
                                      </p:cBhvr>
                                      <p:to>
                                        <p:strVal val="visible"/>
                                      </p:to>
                                    </p:set>
                                    <p:animEffect transition="in" filter="fade">
                                      <p:cBhvr>
                                        <p:cTn id="84"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7" grpId="3" animBg="1"/>
      <p:bldP spid="17" grpId="4"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766F12C-DF29-BF47-B38E-300DFAFFDAC9}"/>
              </a:ext>
            </a:extLst>
          </p:cNvPr>
          <p:cNvSpPr>
            <a:spLocks noGrp="1"/>
          </p:cNvSpPr>
          <p:nvPr>
            <p:ph type="title"/>
          </p:nvPr>
        </p:nvSpPr>
        <p:spPr>
          <a:xfrm>
            <a:off x="838200" y="365126"/>
            <a:ext cx="10515600" cy="1117986"/>
          </a:xfrm>
        </p:spPr>
        <p:txBody>
          <a:bodyPr/>
          <a:lstStyle/>
          <a:p>
            <a:r>
              <a:rPr lang="ja-JP" altLang="en-US"/>
              <a:t>未使用メモリの追跡の最適化</a:t>
            </a:r>
          </a:p>
        </p:txBody>
      </p:sp>
      <p:sp>
        <p:nvSpPr>
          <p:cNvPr id="3" name="コンテンツ プレースホルダー 2">
            <a:extLst>
              <a:ext uri="{FF2B5EF4-FFF2-40B4-BE49-F238E27FC236}">
                <a16:creationId xmlns:a16="http://schemas.microsoft.com/office/drawing/2014/main" id="{41695027-376B-E74A-94B2-307EDBF3CF76}"/>
              </a:ext>
            </a:extLst>
          </p:cNvPr>
          <p:cNvSpPr>
            <a:spLocks noGrp="1"/>
          </p:cNvSpPr>
          <p:nvPr>
            <p:ph idx="1"/>
          </p:nvPr>
        </p:nvSpPr>
        <p:spPr>
          <a:xfrm>
            <a:off x="838200" y="1583473"/>
            <a:ext cx="10515600" cy="4593490"/>
          </a:xfrm>
        </p:spPr>
        <p:txBody>
          <a:bodyPr/>
          <a:lstStyle/>
          <a:p>
            <a:r>
              <a:rPr lang="ja-JP" altLang="en-US"/>
              <a:t>未使用メモリを追跡するオーバヘッドは小さくない</a:t>
            </a:r>
            <a:endParaRPr lang="en-US" altLang="ja-JP" dirty="0"/>
          </a:p>
          <a:p>
            <a:pPr lvl="1"/>
            <a:r>
              <a:rPr lang="ja-JP" altLang="en-US"/>
              <a:t>特に、多くの未使用メモリを使い始める</a:t>
            </a:r>
            <a:r>
              <a:rPr lang="en-US" altLang="ja-JP" dirty="0"/>
              <a:t>OS</a:t>
            </a:r>
            <a:r>
              <a:rPr lang="ja-JP" altLang="en-US"/>
              <a:t>起動時には性能低下が大きい</a:t>
            </a:r>
            <a:endParaRPr lang="en-US" altLang="ja-JP" dirty="0"/>
          </a:p>
          <a:p>
            <a:r>
              <a:rPr lang="ja-JP" altLang="en-US"/>
              <a:t>分割マイグレーションを行うまでは追跡しないようにする</a:t>
            </a:r>
            <a:endParaRPr lang="en-US" altLang="ja-JP" dirty="0"/>
          </a:p>
          <a:p>
            <a:pPr lvl="1"/>
            <a:r>
              <a:rPr lang="ja-JP" altLang="en-US"/>
              <a:t>マイグレーション開始時に</a:t>
            </a:r>
            <a:r>
              <a:rPr lang="en-US" altLang="ja-JP" dirty="0"/>
              <a:t>VM</a:t>
            </a:r>
            <a:r>
              <a:rPr lang="ja-JP" altLang="en-US"/>
              <a:t>のメモリ使用状況を一括取得</a:t>
            </a:r>
            <a:endParaRPr lang="en-US" altLang="ja-JP" dirty="0"/>
          </a:p>
          <a:p>
            <a:pPr lvl="2"/>
            <a:r>
              <a:rPr lang="en-US" altLang="ja-JP" dirty="0"/>
              <a:t>OS</a:t>
            </a:r>
            <a:r>
              <a:rPr lang="ja-JP" altLang="en-US"/>
              <a:t>の空きメモリをすべて回収することで未使用メモリを把握</a:t>
            </a:r>
            <a:endParaRPr lang="en-US" altLang="ja-JP" dirty="0"/>
          </a:p>
          <a:p>
            <a:pPr lvl="1"/>
            <a:r>
              <a:rPr lang="ja-JP" altLang="en-US"/>
              <a:t>その後、未使用メモリの追跡を開始</a:t>
            </a:r>
            <a:endParaRPr lang="en-US" altLang="ja-JP" dirty="0"/>
          </a:p>
        </p:txBody>
      </p:sp>
      <p:sp>
        <p:nvSpPr>
          <p:cNvPr id="4" name="スライド番号プレースホルダー 3">
            <a:extLst>
              <a:ext uri="{FF2B5EF4-FFF2-40B4-BE49-F238E27FC236}">
                <a16:creationId xmlns:a16="http://schemas.microsoft.com/office/drawing/2014/main" id="{0365210C-418C-A648-8B40-5C567AC74E4E}"/>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15</a:t>
            </a:fld>
            <a:endParaRPr lang="ja-JP" altLang="en-US"/>
          </a:p>
        </p:txBody>
      </p:sp>
      <p:grpSp>
        <p:nvGrpSpPr>
          <p:cNvPr id="24" name="グループ化 76">
            <a:extLst>
              <a:ext uri="{FF2B5EF4-FFF2-40B4-BE49-F238E27FC236}">
                <a16:creationId xmlns:a16="http://schemas.microsoft.com/office/drawing/2014/main" id="{2B8F6791-3B37-774E-BE4E-ACC80E930EF1}"/>
              </a:ext>
            </a:extLst>
          </p:cNvPr>
          <p:cNvGrpSpPr/>
          <p:nvPr/>
        </p:nvGrpSpPr>
        <p:grpSpPr>
          <a:xfrm>
            <a:off x="2004564" y="4735340"/>
            <a:ext cx="2436016" cy="1441623"/>
            <a:chOff x="1945979" y="4381995"/>
            <a:chExt cx="2436016" cy="1441623"/>
          </a:xfrm>
        </p:grpSpPr>
        <p:sp>
          <p:nvSpPr>
            <p:cNvPr id="25" name="角丸四角形 38">
              <a:extLst>
                <a:ext uri="{FF2B5EF4-FFF2-40B4-BE49-F238E27FC236}">
                  <a16:creationId xmlns:a16="http://schemas.microsoft.com/office/drawing/2014/main" id="{005903AD-4B8D-E841-A44F-1CAACE5C1973}"/>
                </a:ext>
              </a:extLst>
            </p:cNvPr>
            <p:cNvSpPr/>
            <p:nvPr/>
          </p:nvSpPr>
          <p:spPr>
            <a:xfrm>
              <a:off x="1945979" y="4381995"/>
              <a:ext cx="2436016" cy="144162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6" name="テキスト ボックス 40">
              <a:extLst>
                <a:ext uri="{FF2B5EF4-FFF2-40B4-BE49-F238E27FC236}">
                  <a16:creationId xmlns:a16="http://schemas.microsoft.com/office/drawing/2014/main" id="{B1416A93-659E-3D40-8B80-08FC83DCDDC2}"/>
                </a:ext>
              </a:extLst>
            </p:cNvPr>
            <p:cNvSpPr txBox="1"/>
            <p:nvPr/>
          </p:nvSpPr>
          <p:spPr>
            <a:xfrm>
              <a:off x="2037726" y="451131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27" name="正方形/長方形 41">
              <a:extLst>
                <a:ext uri="{FF2B5EF4-FFF2-40B4-BE49-F238E27FC236}">
                  <a16:creationId xmlns:a16="http://schemas.microsoft.com/office/drawing/2014/main" id="{C046F4D7-A782-8F46-913E-3D3B07AABB43}"/>
                </a:ext>
              </a:extLst>
            </p:cNvPr>
            <p:cNvSpPr/>
            <p:nvPr/>
          </p:nvSpPr>
          <p:spPr>
            <a:xfrm>
              <a:off x="2665193" y="48736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28" name="正方形/長方形 42">
              <a:extLst>
                <a:ext uri="{FF2B5EF4-FFF2-40B4-BE49-F238E27FC236}">
                  <a16:creationId xmlns:a16="http://schemas.microsoft.com/office/drawing/2014/main" id="{0FB05583-8DC3-044E-ADF1-68DBE486056B}"/>
                </a:ext>
              </a:extLst>
            </p:cNvPr>
            <p:cNvSpPr/>
            <p:nvPr/>
          </p:nvSpPr>
          <p:spPr>
            <a:xfrm>
              <a:off x="3433481" y="4866813"/>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29" name="正方形/長方形 43">
              <a:extLst>
                <a:ext uri="{FF2B5EF4-FFF2-40B4-BE49-F238E27FC236}">
                  <a16:creationId xmlns:a16="http://schemas.microsoft.com/office/drawing/2014/main" id="{EA68C3DD-6779-214A-8BAC-BFB49FC32BAA}"/>
                </a:ext>
              </a:extLst>
            </p:cNvPr>
            <p:cNvSpPr/>
            <p:nvPr/>
          </p:nvSpPr>
          <p:spPr>
            <a:xfrm>
              <a:off x="3052085" y="4868199"/>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30" name="正方形/長方形 44">
              <a:extLst>
                <a:ext uri="{FF2B5EF4-FFF2-40B4-BE49-F238E27FC236}">
                  <a16:creationId xmlns:a16="http://schemas.microsoft.com/office/drawing/2014/main" id="{C4093F15-9F46-7A46-9566-F17D60FB6066}"/>
                </a:ext>
              </a:extLst>
            </p:cNvPr>
            <p:cNvSpPr/>
            <p:nvPr/>
          </p:nvSpPr>
          <p:spPr>
            <a:xfrm>
              <a:off x="2278301" y="4873653"/>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1" name="テキスト ボックス 45">
              <a:extLst>
                <a:ext uri="{FF2B5EF4-FFF2-40B4-BE49-F238E27FC236}">
                  <a16:creationId xmlns:a16="http://schemas.microsoft.com/office/drawing/2014/main" id="{6C6636E1-FEF4-3443-B7ED-19D5B76DD8C7}"/>
                </a:ext>
              </a:extLst>
            </p:cNvPr>
            <p:cNvSpPr txBox="1"/>
            <p:nvPr/>
          </p:nvSpPr>
          <p:spPr>
            <a:xfrm>
              <a:off x="3801883" y="4939420"/>
              <a:ext cx="535724" cy="369332"/>
            </a:xfrm>
            <a:prstGeom prst="rect">
              <a:avLst/>
            </a:prstGeom>
            <a:noFill/>
          </p:spPr>
          <p:txBody>
            <a:bodyPr wrap="none" rtlCol="0">
              <a:spAutoFit/>
            </a:bodyPr>
            <a:lstStyle/>
            <a:p>
              <a:r>
                <a:rPr lang="ja-JP" altLang="en-US">
                  <a:ea typeface="MS PGothic" panose="020B0600070205080204" pitchFamily="34" charset="-128"/>
                </a:rPr>
                <a:t>・・・</a:t>
              </a:r>
            </a:p>
          </p:txBody>
        </p:sp>
      </p:grpSp>
      <p:sp>
        <p:nvSpPr>
          <p:cNvPr id="57" name="Rectangle 56">
            <a:extLst>
              <a:ext uri="{FF2B5EF4-FFF2-40B4-BE49-F238E27FC236}">
                <a16:creationId xmlns:a16="http://schemas.microsoft.com/office/drawing/2014/main" id="{588901D9-97A1-114B-A2AB-ED3076AA9855}"/>
              </a:ext>
            </a:extLst>
          </p:cNvPr>
          <p:cNvSpPr/>
          <p:nvPr/>
        </p:nvSpPr>
        <p:spPr>
          <a:xfrm>
            <a:off x="6500605" y="5053985"/>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cxnSp>
        <p:nvCxnSpPr>
          <p:cNvPr id="58" name="Straight Arrow Connector 57">
            <a:extLst>
              <a:ext uri="{FF2B5EF4-FFF2-40B4-BE49-F238E27FC236}">
                <a16:creationId xmlns:a16="http://schemas.microsoft.com/office/drawing/2014/main" id="{EE745BB3-2F29-DF4C-A99F-B08F62C7FFCB}"/>
              </a:ext>
            </a:extLst>
          </p:cNvPr>
          <p:cNvCxnSpPr>
            <a:cxnSpLocks/>
          </p:cNvCxnSpPr>
          <p:nvPr/>
        </p:nvCxnSpPr>
        <p:spPr>
          <a:xfrm flipH="1">
            <a:off x="4440580" y="5667520"/>
            <a:ext cx="2047885" cy="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59" name="TextBox 58">
            <a:extLst>
              <a:ext uri="{FF2B5EF4-FFF2-40B4-BE49-F238E27FC236}">
                <a16:creationId xmlns:a16="http://schemas.microsoft.com/office/drawing/2014/main" id="{552FA07D-7971-104C-BE46-A52225F7ABA8}"/>
              </a:ext>
            </a:extLst>
          </p:cNvPr>
          <p:cNvSpPr txBox="1"/>
          <p:nvPr/>
        </p:nvSpPr>
        <p:spPr>
          <a:xfrm>
            <a:off x="4542183" y="4864656"/>
            <a:ext cx="1800493" cy="369332"/>
          </a:xfrm>
          <a:prstGeom prst="rect">
            <a:avLst/>
          </a:prstGeom>
          <a:noFill/>
        </p:spPr>
        <p:txBody>
          <a:bodyPr wrap="none" rtlCol="0">
            <a:spAutoFit/>
          </a:bodyPr>
          <a:lstStyle/>
          <a:p>
            <a:pPr algn="ctr"/>
            <a:r>
              <a:rPr lang="en-JP" dirty="0"/>
              <a:t>空きメモリ回収</a:t>
            </a:r>
          </a:p>
        </p:txBody>
      </p:sp>
      <p:cxnSp>
        <p:nvCxnSpPr>
          <p:cNvPr id="60" name="Straight Arrow Connector 59">
            <a:extLst>
              <a:ext uri="{FF2B5EF4-FFF2-40B4-BE49-F238E27FC236}">
                <a16:creationId xmlns:a16="http://schemas.microsoft.com/office/drawing/2014/main" id="{899F1C01-C576-8045-8268-0919D33A0E04}"/>
              </a:ext>
            </a:extLst>
          </p:cNvPr>
          <p:cNvCxnSpPr>
            <a:cxnSpLocks/>
          </p:cNvCxnSpPr>
          <p:nvPr/>
        </p:nvCxnSpPr>
        <p:spPr>
          <a:xfrm flipH="1">
            <a:off x="4452720" y="5308801"/>
            <a:ext cx="2047885"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61" name="TextBox 60">
            <a:extLst>
              <a:ext uri="{FF2B5EF4-FFF2-40B4-BE49-F238E27FC236}">
                <a16:creationId xmlns:a16="http://schemas.microsoft.com/office/drawing/2014/main" id="{A2CD4ECB-E308-2748-B1A7-18D2EFD2C3BD}"/>
              </a:ext>
            </a:extLst>
          </p:cNvPr>
          <p:cNvSpPr txBox="1"/>
          <p:nvPr/>
        </p:nvSpPr>
        <p:spPr>
          <a:xfrm>
            <a:off x="4542186" y="5774168"/>
            <a:ext cx="1800493" cy="646331"/>
          </a:xfrm>
          <a:prstGeom prst="rect">
            <a:avLst/>
          </a:prstGeom>
          <a:noFill/>
        </p:spPr>
        <p:txBody>
          <a:bodyPr wrap="none" rtlCol="0">
            <a:spAutoFit/>
          </a:bodyPr>
          <a:lstStyle/>
          <a:p>
            <a:pPr algn="ctr"/>
            <a:r>
              <a:rPr lang="en-JP" dirty="0"/>
              <a:t>メモリ使用状況</a:t>
            </a:r>
          </a:p>
          <a:p>
            <a:pPr algn="ctr"/>
            <a:r>
              <a:rPr lang="en-JP" dirty="0"/>
              <a:t>に反映</a:t>
            </a:r>
          </a:p>
        </p:txBody>
      </p:sp>
      <p:grpSp>
        <p:nvGrpSpPr>
          <p:cNvPr id="63" name="グループ化 75">
            <a:extLst>
              <a:ext uri="{FF2B5EF4-FFF2-40B4-BE49-F238E27FC236}">
                <a16:creationId xmlns:a16="http://schemas.microsoft.com/office/drawing/2014/main" id="{E08C4E93-7ECE-6348-9A0B-61C523E0C7C3}"/>
              </a:ext>
            </a:extLst>
          </p:cNvPr>
          <p:cNvGrpSpPr/>
          <p:nvPr/>
        </p:nvGrpSpPr>
        <p:grpSpPr>
          <a:xfrm>
            <a:off x="8910130" y="4864656"/>
            <a:ext cx="1891171" cy="1307896"/>
            <a:chOff x="8814655" y="4697394"/>
            <a:chExt cx="1891171" cy="1307896"/>
          </a:xfrm>
        </p:grpSpPr>
        <p:sp>
          <p:nvSpPr>
            <p:cNvPr id="64" name="正方形/長方形 58">
              <a:extLst>
                <a:ext uri="{FF2B5EF4-FFF2-40B4-BE49-F238E27FC236}">
                  <a16:creationId xmlns:a16="http://schemas.microsoft.com/office/drawing/2014/main" id="{4FBF4A05-6CEA-5E42-9661-0968CFF95CCE}"/>
                </a:ext>
              </a:extLst>
            </p:cNvPr>
            <p:cNvSpPr/>
            <p:nvPr/>
          </p:nvSpPr>
          <p:spPr>
            <a:xfrm>
              <a:off x="8814655" y="4697394"/>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5" name="テキスト ボックス 70">
              <a:extLst>
                <a:ext uri="{FF2B5EF4-FFF2-40B4-BE49-F238E27FC236}">
                  <a16:creationId xmlns:a16="http://schemas.microsoft.com/office/drawing/2014/main" id="{E43B4EA8-BDF9-6949-A18A-3C97E7F5A433}"/>
                </a:ext>
              </a:extLst>
            </p:cNvPr>
            <p:cNvSpPr txBox="1"/>
            <p:nvPr/>
          </p:nvSpPr>
          <p:spPr>
            <a:xfrm>
              <a:off x="9168226" y="4769991"/>
              <a:ext cx="1537600" cy="369332"/>
            </a:xfrm>
            <a:prstGeom prst="rect">
              <a:avLst/>
            </a:prstGeom>
            <a:noFill/>
          </p:spPr>
          <p:txBody>
            <a:bodyPr wrap="none" rtlCol="0">
              <a:spAutoFit/>
            </a:bodyPr>
            <a:lstStyle/>
            <a:p>
              <a:r>
                <a:rPr lang="ja-JP" altLang="en-US">
                  <a:ea typeface="MS PGothic" panose="020B0600070205080204" pitchFamily="34" charset="-128"/>
                </a:rPr>
                <a:t>：未使用メモリ</a:t>
              </a:r>
              <a:endParaRPr lang="en-US" altLang="ja-JP" dirty="0">
                <a:ea typeface="MS PGothic" panose="020B0600070205080204" pitchFamily="34" charset="-128"/>
              </a:endParaRPr>
            </a:p>
          </p:txBody>
        </p:sp>
        <p:sp>
          <p:nvSpPr>
            <p:cNvPr id="66" name="正方形/長方形 58">
              <a:extLst>
                <a:ext uri="{FF2B5EF4-FFF2-40B4-BE49-F238E27FC236}">
                  <a16:creationId xmlns:a16="http://schemas.microsoft.com/office/drawing/2014/main" id="{6F466C7C-D94E-7144-9357-CACFAEF03C42}"/>
                </a:ext>
              </a:extLst>
            </p:cNvPr>
            <p:cNvSpPr/>
            <p:nvPr/>
          </p:nvSpPr>
          <p:spPr>
            <a:xfrm>
              <a:off x="8814655" y="5490745"/>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67" name="テキスト ボックス 72">
              <a:extLst>
                <a:ext uri="{FF2B5EF4-FFF2-40B4-BE49-F238E27FC236}">
                  <a16:creationId xmlns:a16="http://schemas.microsoft.com/office/drawing/2014/main" id="{EE5019BD-DD00-8A49-92D7-0CF82B430458}"/>
                </a:ext>
              </a:extLst>
            </p:cNvPr>
            <p:cNvSpPr txBox="1"/>
            <p:nvPr/>
          </p:nvSpPr>
          <p:spPr>
            <a:xfrm>
              <a:off x="9168226" y="5563341"/>
              <a:ext cx="1537600" cy="369332"/>
            </a:xfrm>
            <a:prstGeom prst="rect">
              <a:avLst/>
            </a:prstGeom>
            <a:noFill/>
          </p:spPr>
          <p:txBody>
            <a:bodyPr wrap="none" rtlCol="0">
              <a:spAutoFit/>
            </a:bodyPr>
            <a:lstStyle/>
            <a:p>
              <a:r>
                <a:rPr lang="ja-JP" altLang="en-US">
                  <a:ea typeface="MS PGothic" panose="020B0600070205080204" pitchFamily="34" charset="-128"/>
                </a:rPr>
                <a:t>：使用中メモリ</a:t>
              </a:r>
              <a:endParaRPr lang="en-US" altLang="ja-JP" dirty="0">
                <a:ea typeface="MS PGothic" panose="020B0600070205080204" pitchFamily="34" charset="-128"/>
              </a:endParaRPr>
            </a:p>
          </p:txBody>
        </p:sp>
      </p:grpSp>
    </p:spTree>
    <p:extLst>
      <p:ext uri="{BB962C8B-B14F-4D97-AF65-F5344CB8AC3E}">
        <p14:creationId xmlns:p14="http://schemas.microsoft.com/office/powerpoint/2010/main" val="20696189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fade">
                                      <p:cBhvr>
                                        <p:cTn id="7" dur="500"/>
                                        <p:tgtEl>
                                          <p:spTgt spid="60"/>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9"/>
                                        </p:tgtEl>
                                        <p:attrNameLst>
                                          <p:attrName>style.visibility</p:attrName>
                                        </p:attrNameLst>
                                      </p:cBhvr>
                                      <p:to>
                                        <p:strVal val="visible"/>
                                      </p:to>
                                    </p:set>
                                    <p:animEffect transition="in" filter="fade">
                                      <p:cBhvr>
                                        <p:cTn id="10" dur="500"/>
                                        <p:tgtEl>
                                          <p:spTgt spid="59"/>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nodeType="clickEffect">
                                  <p:stCondLst>
                                    <p:cond delay="0"/>
                                  </p:stCondLst>
                                  <p:childTnLst>
                                    <p:set>
                                      <p:cBhvr>
                                        <p:cTn id="14" dur="1" fill="hold">
                                          <p:stCondLst>
                                            <p:cond delay="0"/>
                                          </p:stCondLst>
                                        </p:cTn>
                                        <p:tgtEl>
                                          <p:spTgt spid="58"/>
                                        </p:tgtEl>
                                        <p:attrNameLst>
                                          <p:attrName>style.visibility</p:attrName>
                                        </p:attrNameLst>
                                      </p:cBhvr>
                                      <p:to>
                                        <p:strVal val="visible"/>
                                      </p:to>
                                    </p:set>
                                    <p:animEffect transition="in" filter="fade">
                                      <p:cBhvr>
                                        <p:cTn id="15" dur="500"/>
                                        <p:tgtEl>
                                          <p:spTgt spid="58"/>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61"/>
                                        </p:tgtEl>
                                        <p:attrNameLst>
                                          <p:attrName>style.visibility</p:attrName>
                                        </p:attrNameLst>
                                      </p:cBhvr>
                                      <p:to>
                                        <p:strVal val="visible"/>
                                      </p:to>
                                    </p:set>
                                    <p:animEffect transition="in" filter="fade">
                                      <p:cBhvr>
                                        <p:cTn id="18"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9" grpId="0"/>
      <p:bldP spid="61"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p>
            <a:r>
              <a:rPr lang="ja-JP" altLang="en-US"/>
              <a:t>実験</a:t>
            </a:r>
            <a:endParaRPr lang="ja-JP" altLang="en-US" dirty="0"/>
          </a:p>
        </p:txBody>
      </p:sp>
      <p:sp>
        <p:nvSpPr>
          <p:cNvPr id="3" name="Content Placeholder 2"/>
          <p:cNvSpPr>
            <a:spLocks noGrp="1"/>
          </p:cNvSpPr>
          <p:nvPr>
            <p:ph idx="1"/>
          </p:nvPr>
        </p:nvSpPr>
        <p:spPr>
          <a:xfrm>
            <a:off x="838200" y="1583473"/>
            <a:ext cx="10515600" cy="4593490"/>
          </a:xfrm>
        </p:spPr>
        <p:txBody>
          <a:bodyPr/>
          <a:lstStyle/>
          <a:p>
            <a:r>
              <a:rPr lang="en-US" altLang="ja-JP" dirty="0" err="1"/>
              <a:t>FCtrans</a:t>
            </a:r>
            <a:r>
              <a:rPr lang="ja-JP" altLang="en-US"/>
              <a:t>による性能向上を調査</a:t>
            </a:r>
            <a:endParaRPr lang="en-US" altLang="ja-JP" dirty="0"/>
          </a:p>
          <a:p>
            <a:pPr lvl="1"/>
            <a:r>
              <a:rPr lang="ja-JP" altLang="en-US"/>
              <a:t>分割マイグレーションを行う従来システム</a:t>
            </a:r>
            <a:r>
              <a:rPr lang="en-US" altLang="ja-JP" dirty="0"/>
              <a:t> [</a:t>
            </a:r>
            <a:r>
              <a:rPr lang="en-US" altLang="ja-JP" dirty="0" err="1"/>
              <a:t>Suetake</a:t>
            </a:r>
            <a:r>
              <a:rPr lang="en-US" altLang="ja-JP" dirty="0"/>
              <a:t> et al.'18] </a:t>
            </a:r>
            <a:r>
              <a:rPr lang="ja-JP" altLang="en-US"/>
              <a:t>と比較</a:t>
            </a:r>
          </a:p>
          <a:p>
            <a:pPr lvl="1"/>
            <a:r>
              <a:rPr lang="en-US" altLang="ja-JP" dirty="0"/>
              <a:t>OS</a:t>
            </a:r>
            <a:r>
              <a:rPr lang="ja-JP" altLang="en-US"/>
              <a:t>の空きメモリ回収性能を従来</a:t>
            </a:r>
            <a:r>
              <a:rPr lang="ja-JP" altLang="en-JP"/>
              <a:t>手法</a:t>
            </a:r>
            <a:r>
              <a:rPr lang="en-US" altLang="ja-JP" dirty="0"/>
              <a:t> [Waldspurger'02] </a:t>
            </a:r>
            <a:r>
              <a:rPr lang="ja-JP" altLang="en-US"/>
              <a:t>と比較</a:t>
            </a:r>
            <a:endParaRPr lang="en-US" altLang="ja-JP" dirty="0"/>
          </a:p>
          <a:p>
            <a:r>
              <a:rPr lang="en-US" altLang="ja-JP" dirty="0"/>
              <a:t>NICT</a:t>
            </a:r>
            <a:r>
              <a:rPr lang="ja-JP" altLang="en-US"/>
              <a:t>の統合テストベッド</a:t>
            </a:r>
            <a:r>
              <a:rPr lang="en-US" altLang="ja-JP" dirty="0" err="1"/>
              <a:t>StarBED</a:t>
            </a:r>
            <a:r>
              <a:rPr lang="ja-JP" altLang="en-US"/>
              <a:t>を使用</a:t>
            </a:r>
            <a:endParaRPr lang="en-US" altLang="ja-JP" dirty="0"/>
          </a:p>
          <a:p>
            <a:pPr lvl="1"/>
            <a:r>
              <a:rPr lang="ja-JP" altLang="en-US"/>
              <a:t>移送元ホスト</a:t>
            </a:r>
            <a:r>
              <a:rPr lang="en-US" altLang="ja-JP" dirty="0"/>
              <a:t> 1</a:t>
            </a:r>
            <a:r>
              <a:rPr lang="ja-JP" altLang="en-US"/>
              <a:t>台</a:t>
            </a:r>
            <a:endParaRPr lang="en-US" altLang="ja-JP" dirty="0"/>
          </a:p>
          <a:p>
            <a:pPr lvl="1"/>
            <a:r>
              <a:rPr lang="ja-JP" altLang="en-US"/>
              <a:t>移送先メインホスト</a:t>
            </a:r>
            <a:r>
              <a:rPr lang="en-US" altLang="ja-JP" dirty="0"/>
              <a:t> 1</a:t>
            </a:r>
            <a:r>
              <a:rPr lang="ja-JP" altLang="en-US"/>
              <a:t>台、サブホスト</a:t>
            </a:r>
            <a:r>
              <a:rPr lang="en-US" altLang="ja-JP" dirty="0"/>
              <a:t> 1</a:t>
            </a:r>
            <a:r>
              <a:rPr lang="ja-JP" altLang="en-US"/>
              <a:t>台</a:t>
            </a:r>
            <a:endParaRPr lang="en-US" altLang="ja-JP" dirty="0"/>
          </a:p>
        </p:txBody>
      </p:sp>
      <p:sp>
        <p:nvSpPr>
          <p:cNvPr id="4" name="スライド番号プレースホルダー 3">
            <a:extLst>
              <a:ext uri="{FF2B5EF4-FFF2-40B4-BE49-F238E27FC236}">
                <a16:creationId xmlns:a16="http://schemas.microsoft.com/office/drawing/2014/main" id="{4AE50EAB-9AD5-AC43-BF88-3F9182B996C1}"/>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16</a:t>
            </a:fld>
            <a:endParaRPr lang="ja-JP" altLang="en-US"/>
          </a:p>
        </p:txBody>
      </p:sp>
      <p:sp>
        <p:nvSpPr>
          <p:cNvPr id="5" name="テキスト ボックス 4">
            <a:extLst>
              <a:ext uri="{FF2B5EF4-FFF2-40B4-BE49-F238E27FC236}">
                <a16:creationId xmlns:a16="http://schemas.microsoft.com/office/drawing/2014/main" id="{0BC9AC2B-D92C-AF4D-BE20-B8EFAB758895}"/>
              </a:ext>
            </a:extLst>
          </p:cNvPr>
          <p:cNvSpPr txBox="1"/>
          <p:nvPr/>
        </p:nvSpPr>
        <p:spPr>
          <a:xfrm>
            <a:off x="2264527" y="4417358"/>
            <a:ext cx="4679486" cy="1938992"/>
          </a:xfrm>
          <a:prstGeom prst="rect">
            <a:avLst/>
          </a:prstGeom>
          <a:noFill/>
          <a:ln w="12700">
            <a:solidFill>
              <a:schemeClr val="tx1"/>
            </a:solidFill>
          </a:ln>
        </p:spPr>
        <p:txBody>
          <a:bodyPr wrap="none" rtlCol="0">
            <a:spAutoFit/>
          </a:bodyPr>
          <a:lstStyle/>
          <a:p>
            <a:r>
              <a:rPr lang="ja-JP" altLang="en-US" sz="2000" u="sng">
                <a:latin typeface="Arial" panose="020B0604020202020204" pitchFamily="34" charset="0"/>
                <a:ea typeface="MS PGothic" panose="020B0600070205080204" pitchFamily="34" charset="-128"/>
              </a:rPr>
              <a:t>ホスト（</a:t>
            </a:r>
            <a:r>
              <a:rPr lang="en-US" altLang="ja-JP" sz="2000" u="sng" dirty="0">
                <a:latin typeface="Arial" panose="020B0604020202020204" pitchFamily="34" charset="0"/>
                <a:ea typeface="MS PGothic" panose="020B0600070205080204" pitchFamily="34" charset="-128"/>
              </a:rPr>
              <a:t>3</a:t>
            </a:r>
            <a:r>
              <a:rPr lang="ja-JP" altLang="en-US" sz="2000" u="sng">
                <a:latin typeface="Arial" panose="020B0604020202020204" pitchFamily="34" charset="0"/>
                <a:ea typeface="MS PGothic" panose="020B0600070205080204" pitchFamily="34" charset="-128"/>
              </a:rPr>
              <a:t>台）</a:t>
            </a:r>
            <a:endParaRPr lang="en-US" altLang="ja-JP" sz="2000" u="sng" dirty="0">
              <a:latin typeface="Arial" panose="020B0604020202020204" pitchFamily="34" charset="0"/>
              <a:ea typeface="MS PGothic" panose="020B0600070205080204" pitchFamily="34" charset="-128"/>
            </a:endParaRPr>
          </a:p>
          <a:p>
            <a:r>
              <a:rPr lang="en-US" altLang="ja-JP" sz="2000" dirty="0">
                <a:latin typeface="Arial" panose="020B0604020202020204" pitchFamily="34" charset="0"/>
                <a:ea typeface="MS PGothic" panose="020B0600070205080204" pitchFamily="34" charset="-128"/>
              </a:rPr>
              <a:t>CPU</a:t>
            </a:r>
            <a:r>
              <a:rPr lang="en-US" altLang="ja-JP" sz="2000" dirty="0">
                <a:latin typeface="MS PGothic" panose="020B0600070205080204" pitchFamily="34" charset="-128"/>
                <a:ea typeface="MS PGothic" panose="020B0600070205080204" pitchFamily="34" charset="-128"/>
              </a:rPr>
              <a:t>: </a:t>
            </a:r>
            <a:r>
              <a:rPr lang="en" altLang="ja-JP" sz="2000" dirty="0">
                <a:latin typeface="MS PGothic" panose="020B0600070205080204" pitchFamily="34" charset="-128"/>
                <a:ea typeface="MS PGothic" panose="020B0600070205080204" pitchFamily="34" charset="-128"/>
              </a:rPr>
              <a:t>Intel Xeon E5-2683 </a:t>
            </a:r>
            <a:r>
              <a:rPr lang="en" altLang="ja-JP" dirty="0"/>
              <a:t>v4(2.1GHz) x </a:t>
            </a:r>
            <a:r>
              <a:rPr lang="en-US" altLang="ja-JP" dirty="0"/>
              <a:t>2</a:t>
            </a:r>
            <a:endParaRPr lang="en-US" altLang="ja-JP" sz="2000" dirty="0">
              <a:latin typeface="MS PGothic" panose="020B0600070205080204" pitchFamily="34" charset="-128"/>
              <a:ea typeface="MS PGothic" panose="020B0600070205080204" pitchFamily="34" charset="-128"/>
            </a:endParaRPr>
          </a:p>
          <a:p>
            <a:r>
              <a:rPr lang="ja-JP" altLang="en-US" sz="2000">
                <a:latin typeface="Arial" panose="020B0604020202020204" pitchFamily="34" charset="0"/>
                <a:ea typeface="MS PGothic" panose="020B0600070205080204" pitchFamily="34" charset="-128"/>
              </a:rPr>
              <a:t>メモリ：</a:t>
            </a:r>
            <a:r>
              <a:rPr lang="en-US" altLang="ja-JP" sz="2000" dirty="0">
                <a:latin typeface="Arial" panose="020B0604020202020204" pitchFamily="34" charset="0"/>
                <a:ea typeface="MS PGothic" panose="020B0600070205080204" pitchFamily="34" charset="-128"/>
              </a:rPr>
              <a:t> 384GB</a:t>
            </a:r>
          </a:p>
          <a:p>
            <a:r>
              <a:rPr lang="ja-JP" altLang="en-US" sz="2000">
                <a:latin typeface="Arial" panose="020B0604020202020204" pitchFamily="34" charset="0"/>
                <a:ea typeface="MS PGothic" panose="020B0600070205080204" pitchFamily="34" charset="-128"/>
              </a:rPr>
              <a:t>ネットワーク：</a:t>
            </a:r>
            <a:r>
              <a:rPr lang="en-US" altLang="ja-JP" sz="2000" dirty="0">
                <a:latin typeface="Arial" panose="020B0604020202020204" pitchFamily="34" charset="0"/>
                <a:ea typeface="MS PGothic" panose="020B0600070205080204" pitchFamily="34" charset="-128"/>
              </a:rPr>
              <a:t> 10</a:t>
            </a:r>
            <a:r>
              <a:rPr lang="ja-JP" altLang="en-US" sz="2000">
                <a:latin typeface="Arial" panose="020B0604020202020204" pitchFamily="34" charset="0"/>
                <a:ea typeface="MS PGothic" panose="020B0600070205080204" pitchFamily="34" charset="-128"/>
              </a:rPr>
              <a:t>ギガビットイーサネット</a:t>
            </a:r>
            <a:endParaRPr lang="en-US" altLang="ja-JP" sz="2000" dirty="0">
              <a:latin typeface="Arial" panose="020B0604020202020204" pitchFamily="34" charset="0"/>
              <a:ea typeface="MS PGothic" panose="020B0600070205080204" pitchFamily="34" charset="-128"/>
            </a:endParaRPr>
          </a:p>
          <a:p>
            <a:r>
              <a:rPr lang="en-US" altLang="ja-JP" sz="2000" dirty="0">
                <a:latin typeface="Arial" panose="020B0604020202020204" pitchFamily="34" charset="0"/>
                <a:ea typeface="MS PGothic" panose="020B0600070205080204" pitchFamily="34" charset="-128"/>
              </a:rPr>
              <a:t>OS: Linux 4.18</a:t>
            </a:r>
          </a:p>
          <a:p>
            <a:r>
              <a:rPr lang="ja-JP" altLang="en-US" sz="2000" dirty="0">
                <a:latin typeface="Arial" panose="020B0604020202020204" pitchFamily="34" charset="0"/>
                <a:ea typeface="MS PGothic" panose="020B0600070205080204" pitchFamily="34" charset="-128"/>
              </a:rPr>
              <a:t>仮想化ソフトウェア</a:t>
            </a:r>
            <a:r>
              <a:rPr lang="en-US" altLang="ja-JP" sz="2000" dirty="0">
                <a:latin typeface="Arial" panose="020B0604020202020204" pitchFamily="34" charset="0"/>
                <a:ea typeface="MS PGothic" panose="020B0600070205080204" pitchFamily="34" charset="-128"/>
              </a:rPr>
              <a:t>: </a:t>
            </a:r>
            <a:r>
              <a:rPr lang="en-US" altLang="ja-JP" sz="2000" dirty="0" err="1">
                <a:latin typeface="Arial" panose="020B0604020202020204" pitchFamily="34" charset="0"/>
                <a:ea typeface="MS PGothic" panose="020B0600070205080204" pitchFamily="34" charset="-128"/>
              </a:rPr>
              <a:t>QEMU-KVM</a:t>
            </a:r>
            <a:r>
              <a:rPr lang="en-US" altLang="ja-JP" sz="2000" dirty="0">
                <a:latin typeface="Arial" panose="020B0604020202020204" pitchFamily="34" charset="0"/>
                <a:ea typeface="MS PGothic" panose="020B0600070205080204" pitchFamily="34" charset="-128"/>
              </a:rPr>
              <a:t> 2.11.2</a:t>
            </a:r>
          </a:p>
        </p:txBody>
      </p:sp>
      <p:sp>
        <p:nvSpPr>
          <p:cNvPr id="7" name="テキスト ボックス 4">
            <a:extLst>
              <a:ext uri="{FF2B5EF4-FFF2-40B4-BE49-F238E27FC236}">
                <a16:creationId xmlns:a16="http://schemas.microsoft.com/office/drawing/2014/main" id="{0BC9AC2B-D92C-AF4D-BE20-B8EFAB758895}"/>
              </a:ext>
            </a:extLst>
          </p:cNvPr>
          <p:cNvSpPr txBox="1"/>
          <p:nvPr/>
        </p:nvSpPr>
        <p:spPr>
          <a:xfrm>
            <a:off x="7671087" y="4607565"/>
            <a:ext cx="2186817" cy="1323439"/>
          </a:xfrm>
          <a:prstGeom prst="rect">
            <a:avLst/>
          </a:prstGeom>
          <a:noFill/>
          <a:ln w="12700">
            <a:solidFill>
              <a:schemeClr val="tx1"/>
            </a:solidFill>
          </a:ln>
        </p:spPr>
        <p:txBody>
          <a:bodyPr wrap="none" rtlCol="0">
            <a:spAutoFit/>
          </a:bodyPr>
          <a:lstStyle/>
          <a:p>
            <a:r>
              <a:rPr lang="en-US" altLang="ja-JP" sz="2000" u="sng" dirty="0">
                <a:latin typeface="Arial" panose="020B0604020202020204" pitchFamily="34" charset="0"/>
                <a:ea typeface="MS PGothic" panose="020B0600070205080204" pitchFamily="34" charset="-128"/>
              </a:rPr>
              <a:t>VM</a:t>
            </a:r>
          </a:p>
          <a:p>
            <a:r>
              <a:rPr lang="ja-JP" altLang="en-US" sz="2000">
                <a:latin typeface="Arial" panose="020B0604020202020204" pitchFamily="34" charset="0"/>
                <a:ea typeface="MS PGothic" panose="020B0600070205080204" pitchFamily="34" charset="-128"/>
              </a:rPr>
              <a:t>仮想</a:t>
            </a:r>
            <a:r>
              <a:rPr lang="en-US" altLang="ja-JP" sz="2000" dirty="0">
                <a:latin typeface="Arial" panose="020B0604020202020204" pitchFamily="34" charset="0"/>
                <a:ea typeface="MS PGothic" panose="020B0600070205080204" pitchFamily="34" charset="-128"/>
              </a:rPr>
              <a:t>CPU: 64</a:t>
            </a:r>
            <a:r>
              <a:rPr lang="ja-JP" altLang="en-US" sz="2000">
                <a:latin typeface="Arial" panose="020B0604020202020204" pitchFamily="34" charset="0"/>
                <a:ea typeface="MS PGothic" panose="020B0600070205080204" pitchFamily="34" charset="-128"/>
              </a:rPr>
              <a:t>個</a:t>
            </a:r>
            <a:endParaRPr lang="en-US" altLang="ja-JP" sz="2000" dirty="0">
              <a:latin typeface="Arial" panose="020B0604020202020204" pitchFamily="34" charset="0"/>
              <a:ea typeface="MS PGothic" panose="020B0600070205080204" pitchFamily="34" charset="-128"/>
            </a:endParaRPr>
          </a:p>
          <a:p>
            <a:r>
              <a:rPr lang="ja-JP" altLang="en-US" sz="2000" dirty="0">
                <a:latin typeface="Arial" panose="020B0604020202020204" pitchFamily="34" charset="0"/>
                <a:ea typeface="MS PGothic" panose="020B0600070205080204" pitchFamily="34" charset="-128"/>
              </a:rPr>
              <a:t>メモリ</a:t>
            </a:r>
            <a:r>
              <a:rPr lang="ja-JP" altLang="en-US" sz="2000">
                <a:latin typeface="Arial" panose="020B0604020202020204" pitchFamily="34" charset="0"/>
                <a:ea typeface="MS PGothic" panose="020B0600070205080204" pitchFamily="34" charset="-128"/>
              </a:rPr>
              <a:t>：</a:t>
            </a:r>
            <a:r>
              <a:rPr lang="en-US" altLang="ja-JP" sz="2000" dirty="0">
                <a:latin typeface="Arial" panose="020B0604020202020204" pitchFamily="34" charset="0"/>
                <a:ea typeface="MS PGothic" panose="020B0600070205080204" pitchFamily="34" charset="-128"/>
              </a:rPr>
              <a:t> 2〜352GB</a:t>
            </a:r>
          </a:p>
          <a:p>
            <a:r>
              <a:rPr lang="en-US" altLang="ja-JP" sz="2000" dirty="0">
                <a:latin typeface="Arial" panose="020B0604020202020204" pitchFamily="34" charset="0"/>
                <a:ea typeface="MS PGothic" panose="020B0600070205080204" pitchFamily="34" charset="-128"/>
              </a:rPr>
              <a:t>OS: Linux 4.14</a:t>
            </a:r>
          </a:p>
        </p:txBody>
      </p:sp>
    </p:spTree>
    <p:extLst>
      <p:ext uri="{BB962C8B-B14F-4D97-AF65-F5344CB8AC3E}">
        <p14:creationId xmlns:p14="http://schemas.microsoft.com/office/powerpoint/2010/main" val="13829712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2" name="グラフ 11">
            <a:extLst>
              <a:ext uri="{FF2B5EF4-FFF2-40B4-BE49-F238E27FC236}">
                <a16:creationId xmlns:a16="http://schemas.microsoft.com/office/drawing/2014/main" id="{00000000-0008-0000-0100-000002000000}"/>
              </a:ext>
            </a:extLst>
          </p:cNvPr>
          <p:cNvGraphicFramePr>
            <a:graphicFrameLocks/>
          </p:cNvGraphicFramePr>
          <p:nvPr>
            <p:extLst>
              <p:ext uri="{D42A27DB-BD31-4B8C-83A1-F6EECF244321}">
                <p14:modId xmlns:p14="http://schemas.microsoft.com/office/powerpoint/2010/main" val="2183910566"/>
              </p:ext>
            </p:extLst>
          </p:nvPr>
        </p:nvGraphicFramePr>
        <p:xfrm>
          <a:off x="6205800" y="3502616"/>
          <a:ext cx="5148000" cy="3355383"/>
        </p:xfrm>
        <a:graphic>
          <a:graphicData uri="http://schemas.openxmlformats.org/drawingml/2006/chart">
            <c:chart xmlns:c="http://schemas.openxmlformats.org/drawingml/2006/chart" xmlns:r="http://schemas.openxmlformats.org/officeDocument/2006/relationships" r:id="rId3"/>
          </a:graphicData>
        </a:graphic>
      </p:graphicFrame>
      <p:sp>
        <p:nvSpPr>
          <p:cNvPr id="2" name="タイトル 1">
            <a:extLst>
              <a:ext uri="{FF2B5EF4-FFF2-40B4-BE49-F238E27FC236}">
                <a16:creationId xmlns:a16="http://schemas.microsoft.com/office/drawing/2014/main" id="{33C8C108-B22E-654E-A0F6-F4B2995F4C7B}"/>
              </a:ext>
            </a:extLst>
          </p:cNvPr>
          <p:cNvSpPr>
            <a:spLocks noGrp="1"/>
          </p:cNvSpPr>
          <p:nvPr>
            <p:ph type="title"/>
          </p:nvPr>
        </p:nvSpPr>
        <p:spPr>
          <a:xfrm>
            <a:off x="838200" y="365126"/>
            <a:ext cx="10515600" cy="1117986"/>
          </a:xfrm>
        </p:spPr>
        <p:txBody>
          <a:bodyPr/>
          <a:lstStyle/>
          <a:p>
            <a:r>
              <a:rPr lang="ja-JP" altLang="en-US"/>
              <a:t>分割マイグレーション性能</a:t>
            </a:r>
          </a:p>
        </p:txBody>
      </p:sp>
      <p:sp>
        <p:nvSpPr>
          <p:cNvPr id="4" name="Content Placeholder 3">
            <a:extLst>
              <a:ext uri="{FF2B5EF4-FFF2-40B4-BE49-F238E27FC236}">
                <a16:creationId xmlns:a16="http://schemas.microsoft.com/office/drawing/2014/main" id="{404BBE32-13D3-8948-8848-4F4480B49276}"/>
              </a:ext>
            </a:extLst>
          </p:cNvPr>
          <p:cNvSpPr>
            <a:spLocks noGrp="1"/>
          </p:cNvSpPr>
          <p:nvPr>
            <p:ph idx="1"/>
          </p:nvPr>
        </p:nvSpPr>
        <p:spPr>
          <a:xfrm>
            <a:off x="838200" y="1583473"/>
            <a:ext cx="10515600" cy="4593490"/>
          </a:xfrm>
        </p:spPr>
        <p:txBody>
          <a:bodyPr/>
          <a:lstStyle/>
          <a:p>
            <a:r>
              <a:rPr lang="ja-JP" altLang="en-US"/>
              <a:t>起動直後の</a:t>
            </a:r>
            <a:r>
              <a:rPr lang="en-US" altLang="ja-JP" dirty="0"/>
              <a:t>VM</a:t>
            </a:r>
            <a:r>
              <a:rPr lang="ja-JP" altLang="en-US"/>
              <a:t>の分割マイグレーションにかかる時間</a:t>
            </a:r>
            <a:endParaRPr lang="en-US" altLang="ja-JP" dirty="0"/>
          </a:p>
          <a:p>
            <a:pPr lvl="1"/>
            <a:r>
              <a:rPr lang="ja-JP" altLang="en-US"/>
              <a:t>ネットワーク転送の削減量に応じて</a:t>
            </a:r>
            <a:r>
              <a:rPr lang="en-US" altLang="ja-JP" dirty="0"/>
              <a:t>75〜97%</a:t>
            </a:r>
            <a:r>
              <a:rPr lang="ja-JP" altLang="en-US"/>
              <a:t>削減</a:t>
            </a:r>
            <a:endParaRPr lang="en-US" altLang="ja-JP" dirty="0"/>
          </a:p>
          <a:p>
            <a:r>
              <a:rPr lang="en-US" altLang="ja-JP" dirty="0"/>
              <a:t>VM</a:t>
            </a:r>
            <a:r>
              <a:rPr lang="ja-JP" altLang="en-US"/>
              <a:t>内の</a:t>
            </a:r>
            <a:r>
              <a:rPr lang="en-US" altLang="ja-JP" dirty="0"/>
              <a:t>OS</a:t>
            </a:r>
            <a:r>
              <a:rPr lang="ja-JP" altLang="en-US"/>
              <a:t>の使用メモリ量を変えた時のマイグレーション時間</a:t>
            </a:r>
            <a:endParaRPr lang="en-US" altLang="ja-JP" dirty="0"/>
          </a:p>
          <a:p>
            <a:pPr lvl="1"/>
            <a:r>
              <a:rPr lang="ja-JP" altLang="en-US"/>
              <a:t>未使用メモリ量に比例して</a:t>
            </a:r>
            <a:r>
              <a:rPr lang="en-US" altLang="ja-JP" dirty="0"/>
              <a:t>4〜95</a:t>
            </a:r>
            <a:r>
              <a:rPr lang="ja-JP" altLang="en-US"/>
              <a:t>％削減</a:t>
            </a:r>
            <a:endParaRPr lang="en-US" altLang="ja-JP" dirty="0"/>
          </a:p>
          <a:p>
            <a:pPr lvl="1"/>
            <a:endParaRPr lang="en-US" altLang="ja-JP" dirty="0"/>
          </a:p>
        </p:txBody>
      </p:sp>
      <p:sp>
        <p:nvSpPr>
          <p:cNvPr id="3" name="スライド番号プレースホルダー 2">
            <a:extLst>
              <a:ext uri="{FF2B5EF4-FFF2-40B4-BE49-F238E27FC236}">
                <a16:creationId xmlns:a16="http://schemas.microsoft.com/office/drawing/2014/main" id="{05D0A193-D2CD-0E42-BADE-1A8BADEABD13}"/>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17</a:t>
            </a:fld>
            <a:endParaRPr lang="ja-JP" altLang="en-US"/>
          </a:p>
        </p:txBody>
      </p:sp>
      <p:graphicFrame>
        <p:nvGraphicFramePr>
          <p:cNvPr id="6" name="グラフ 5">
            <a:extLst>
              <a:ext uri="{FF2B5EF4-FFF2-40B4-BE49-F238E27FC236}">
                <a16:creationId xmlns:a16="http://schemas.microsoft.com/office/drawing/2014/main" id="{06193ABC-959F-8A45-9645-4311723DA921}"/>
              </a:ext>
            </a:extLst>
          </p:cNvPr>
          <p:cNvGraphicFramePr>
            <a:graphicFrameLocks/>
          </p:cNvGraphicFramePr>
          <p:nvPr>
            <p:extLst>
              <p:ext uri="{D42A27DB-BD31-4B8C-83A1-F6EECF244321}">
                <p14:modId xmlns:p14="http://schemas.microsoft.com/office/powerpoint/2010/main" val="1120881799"/>
              </p:ext>
            </p:extLst>
          </p:nvPr>
        </p:nvGraphicFramePr>
        <p:xfrm>
          <a:off x="838200" y="3502617"/>
          <a:ext cx="5148000" cy="3355383"/>
        </p:xfrm>
        <a:graphic>
          <a:graphicData uri="http://schemas.openxmlformats.org/drawingml/2006/chart">
            <c:chart xmlns:c="http://schemas.openxmlformats.org/drawingml/2006/chart" xmlns:r="http://schemas.openxmlformats.org/officeDocument/2006/relationships" r:id="rId4"/>
          </a:graphicData>
        </a:graphic>
      </p:graphicFrame>
      <p:sp>
        <p:nvSpPr>
          <p:cNvPr id="10" name="Down Arrow 9">
            <a:extLst>
              <a:ext uri="{FF2B5EF4-FFF2-40B4-BE49-F238E27FC236}">
                <a16:creationId xmlns:a16="http://schemas.microsoft.com/office/drawing/2014/main" id="{FC215708-CE75-224E-A5BC-1A90134FE99F}"/>
              </a:ext>
            </a:extLst>
          </p:cNvPr>
          <p:cNvSpPr/>
          <p:nvPr/>
        </p:nvSpPr>
        <p:spPr>
          <a:xfrm>
            <a:off x="4775410" y="5355437"/>
            <a:ext cx="321972" cy="59677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1" name="Down Arrow 10">
            <a:extLst>
              <a:ext uri="{FF2B5EF4-FFF2-40B4-BE49-F238E27FC236}">
                <a16:creationId xmlns:a16="http://schemas.microsoft.com/office/drawing/2014/main" id="{9AF2B5FE-D671-EA4B-9A74-0658CBD2716D}"/>
              </a:ext>
            </a:extLst>
          </p:cNvPr>
          <p:cNvSpPr/>
          <p:nvPr/>
        </p:nvSpPr>
        <p:spPr>
          <a:xfrm>
            <a:off x="8263512" y="4826331"/>
            <a:ext cx="321972" cy="707952"/>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Tree>
    <p:extLst>
      <p:ext uri="{BB962C8B-B14F-4D97-AF65-F5344CB8AC3E}">
        <p14:creationId xmlns:p14="http://schemas.microsoft.com/office/powerpoint/2010/main" val="41797000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D8AE47-4EEA-934F-B49A-E38576C3F55B}"/>
              </a:ext>
            </a:extLst>
          </p:cNvPr>
          <p:cNvSpPr>
            <a:spLocks noGrp="1"/>
          </p:cNvSpPr>
          <p:nvPr>
            <p:ph type="title"/>
          </p:nvPr>
        </p:nvSpPr>
        <p:spPr/>
        <p:txBody>
          <a:bodyPr/>
          <a:lstStyle/>
          <a:p>
            <a:r>
              <a:rPr kumimoji="1" lang="ja-JP" altLang="en-US"/>
              <a:t>分割マイグレーション後の</a:t>
            </a:r>
            <a:r>
              <a:rPr kumimoji="1" lang="en-US" altLang="ja-JP" dirty="0"/>
              <a:t>VM</a:t>
            </a:r>
            <a:r>
              <a:rPr kumimoji="1" lang="ja-JP" altLang="en-US"/>
              <a:t>性能</a:t>
            </a:r>
            <a:r>
              <a:rPr kumimoji="1" lang="en-US" altLang="ja-JP" dirty="0"/>
              <a:t> (1/2)</a:t>
            </a:r>
            <a:endParaRPr kumimoji="1" lang="ja-JP" altLang="en-US"/>
          </a:p>
        </p:txBody>
      </p:sp>
      <p:sp>
        <p:nvSpPr>
          <p:cNvPr id="4" name="スライド番号プレースホルダー 3">
            <a:extLst>
              <a:ext uri="{FF2B5EF4-FFF2-40B4-BE49-F238E27FC236}">
                <a16:creationId xmlns:a16="http://schemas.microsoft.com/office/drawing/2014/main" id="{FFABB7B8-AC75-5846-93F9-FED3D4FA3220}"/>
              </a:ext>
            </a:extLst>
          </p:cNvPr>
          <p:cNvSpPr>
            <a:spLocks noGrp="1"/>
          </p:cNvSpPr>
          <p:nvPr>
            <p:ph type="sldNum" sz="quarter" idx="12"/>
          </p:nvPr>
        </p:nvSpPr>
        <p:spPr/>
        <p:txBody>
          <a:bodyPr/>
          <a:lstStyle/>
          <a:p>
            <a:fld id="{0A8AAA2D-9842-0044-AF36-3F48C3C39054}" type="slidenum">
              <a:rPr lang="ja-JP" altLang="en-US" smtClean="0"/>
              <a:pPr/>
              <a:t>18</a:t>
            </a:fld>
            <a:endParaRPr lang="ja-JP" altLang="en-US"/>
          </a:p>
        </p:txBody>
      </p:sp>
      <p:sp>
        <p:nvSpPr>
          <p:cNvPr id="3" name="コンテンツ プレースホルダー 2">
            <a:extLst>
              <a:ext uri="{FF2B5EF4-FFF2-40B4-BE49-F238E27FC236}">
                <a16:creationId xmlns:a16="http://schemas.microsoft.com/office/drawing/2014/main" id="{39DD2818-CC98-B345-9D9E-2FEC38FE5E4C}"/>
              </a:ext>
            </a:extLst>
          </p:cNvPr>
          <p:cNvSpPr>
            <a:spLocks noGrp="1"/>
          </p:cNvSpPr>
          <p:nvPr>
            <p:ph idx="1"/>
          </p:nvPr>
        </p:nvSpPr>
        <p:spPr/>
        <p:txBody>
          <a:bodyPr/>
          <a:lstStyle/>
          <a:p>
            <a:r>
              <a:rPr kumimoji="1" lang="en-US" altLang="ja-JP" dirty="0"/>
              <a:t>VM</a:t>
            </a:r>
            <a:r>
              <a:rPr kumimoji="1" lang="ja-JP" altLang="en-US"/>
              <a:t>内で大量のメモリに書き込みを行うベンチマークを実行</a:t>
            </a:r>
            <a:endParaRPr kumimoji="1" lang="en-US" altLang="ja-JP" dirty="0"/>
          </a:p>
          <a:p>
            <a:pPr lvl="1"/>
            <a:r>
              <a:rPr kumimoji="1" lang="en-US" altLang="ja-JP" dirty="0"/>
              <a:t>352GB</a:t>
            </a:r>
            <a:r>
              <a:rPr kumimoji="1" lang="ja-JP" altLang="en-US"/>
              <a:t>のメモリ中の</a:t>
            </a:r>
            <a:r>
              <a:rPr kumimoji="1" lang="en-US" altLang="ja-JP" dirty="0"/>
              <a:t>8〜320GB</a:t>
            </a:r>
            <a:r>
              <a:rPr kumimoji="1" lang="ja-JP" altLang="en-US"/>
              <a:t>に書き込み</a:t>
            </a:r>
            <a:endParaRPr kumimoji="1" lang="en-US" altLang="ja-JP" dirty="0"/>
          </a:p>
          <a:p>
            <a:r>
              <a:rPr kumimoji="1" lang="en-US" altLang="ja-JP" dirty="0" err="1"/>
              <a:t>FCtrans</a:t>
            </a:r>
            <a:r>
              <a:rPr kumimoji="1" lang="ja-JP" altLang="en-US"/>
              <a:t>では書き込み性能が</a:t>
            </a:r>
            <a:r>
              <a:rPr kumimoji="1" lang="en-US" altLang="ja-JP" dirty="0"/>
              <a:t>49〜68</a:t>
            </a:r>
            <a:r>
              <a:rPr kumimoji="1" lang="ja-JP" altLang="en-US"/>
              <a:t>％向上</a:t>
            </a:r>
            <a:endParaRPr kumimoji="1" lang="en-US" altLang="ja-JP" dirty="0"/>
          </a:p>
          <a:p>
            <a:pPr lvl="1"/>
            <a:r>
              <a:rPr lang="en-US" altLang="ja-JP" dirty="0"/>
              <a:t>256GB</a:t>
            </a:r>
            <a:r>
              <a:rPr lang="ja-JP" altLang="en-US"/>
              <a:t>書き込んでもデータ転送を伴うページインはほぼ発生しなかった</a:t>
            </a:r>
            <a:endParaRPr lang="en-US" altLang="ja-JP" dirty="0"/>
          </a:p>
          <a:p>
            <a:pPr lvl="1"/>
            <a:r>
              <a:rPr lang="ja-JP" altLang="en-US"/>
              <a:t>ページアウトは途中から発生</a:t>
            </a:r>
            <a:endParaRPr kumimoji="1" lang="ja-JP" altLang="en-US"/>
          </a:p>
        </p:txBody>
      </p:sp>
      <p:graphicFrame>
        <p:nvGraphicFramePr>
          <p:cNvPr id="15" name="グラフ 14">
            <a:extLst>
              <a:ext uri="{FF2B5EF4-FFF2-40B4-BE49-F238E27FC236}">
                <a16:creationId xmlns:a16="http://schemas.microsoft.com/office/drawing/2014/main" id="{00000000-0008-0000-0400-00000C000000}"/>
              </a:ext>
            </a:extLst>
          </p:cNvPr>
          <p:cNvGraphicFramePr>
            <a:graphicFrameLocks/>
          </p:cNvGraphicFramePr>
          <p:nvPr>
            <p:extLst>
              <p:ext uri="{D42A27DB-BD31-4B8C-83A1-F6EECF244321}">
                <p14:modId xmlns:p14="http://schemas.microsoft.com/office/powerpoint/2010/main" val="1954991300"/>
              </p:ext>
            </p:extLst>
          </p:nvPr>
        </p:nvGraphicFramePr>
        <p:xfrm>
          <a:off x="0" y="3730603"/>
          <a:ext cx="3960000" cy="3191933"/>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6" name="グラフ 15">
            <a:extLst>
              <a:ext uri="{FF2B5EF4-FFF2-40B4-BE49-F238E27FC236}">
                <a16:creationId xmlns:a16="http://schemas.microsoft.com/office/drawing/2014/main" id="{00000000-0008-0000-0400-00000B000000}"/>
              </a:ext>
            </a:extLst>
          </p:cNvPr>
          <p:cNvGraphicFramePr>
            <a:graphicFrameLocks/>
          </p:cNvGraphicFramePr>
          <p:nvPr>
            <p:extLst>
              <p:ext uri="{D42A27DB-BD31-4B8C-83A1-F6EECF244321}">
                <p14:modId xmlns:p14="http://schemas.microsoft.com/office/powerpoint/2010/main" val="1991142380"/>
              </p:ext>
            </p:extLst>
          </p:nvPr>
        </p:nvGraphicFramePr>
        <p:xfrm>
          <a:off x="3881934" y="3730603"/>
          <a:ext cx="3960000" cy="3127397"/>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7" name="グラフ 16">
            <a:extLst>
              <a:ext uri="{FF2B5EF4-FFF2-40B4-BE49-F238E27FC236}">
                <a16:creationId xmlns:a16="http://schemas.microsoft.com/office/drawing/2014/main" id="{00000000-0008-0000-0400-00000D000000}"/>
              </a:ext>
            </a:extLst>
          </p:cNvPr>
          <p:cNvGraphicFramePr>
            <a:graphicFrameLocks/>
          </p:cNvGraphicFramePr>
          <p:nvPr>
            <p:extLst>
              <p:ext uri="{D42A27DB-BD31-4B8C-83A1-F6EECF244321}">
                <p14:modId xmlns:p14="http://schemas.microsoft.com/office/powerpoint/2010/main" val="3590233197"/>
              </p:ext>
            </p:extLst>
          </p:nvPr>
        </p:nvGraphicFramePr>
        <p:xfrm>
          <a:off x="7713786" y="3730603"/>
          <a:ext cx="3960000" cy="3191933"/>
        </p:xfrm>
        <a:graphic>
          <a:graphicData uri="http://schemas.openxmlformats.org/drawingml/2006/chart">
            <c:chart xmlns:c="http://schemas.openxmlformats.org/drawingml/2006/chart" xmlns:r="http://schemas.openxmlformats.org/officeDocument/2006/relationships" r:id="rId5"/>
          </a:graphicData>
        </a:graphic>
      </p:graphicFrame>
      <p:sp>
        <p:nvSpPr>
          <p:cNvPr id="18" name="テキスト ボックス 17">
            <a:extLst>
              <a:ext uri="{FF2B5EF4-FFF2-40B4-BE49-F238E27FC236}">
                <a16:creationId xmlns:a16="http://schemas.microsoft.com/office/drawing/2014/main" id="{8EEB7892-0EE7-0546-A260-DA12BB541356}"/>
              </a:ext>
            </a:extLst>
          </p:cNvPr>
          <p:cNvSpPr txBox="1"/>
          <p:nvPr/>
        </p:nvSpPr>
        <p:spPr>
          <a:xfrm>
            <a:off x="5023338" y="4173415"/>
            <a:ext cx="1338828" cy="369332"/>
          </a:xfrm>
          <a:prstGeom prst="rect">
            <a:avLst/>
          </a:prstGeom>
          <a:noFill/>
        </p:spPr>
        <p:txBody>
          <a:bodyPr wrap="none" rtlCol="0">
            <a:spAutoFit/>
          </a:bodyPr>
          <a:lstStyle/>
          <a:p>
            <a:r>
              <a:rPr kumimoji="1" lang="ja-JP" altLang="en-US"/>
              <a:t>ページイン</a:t>
            </a:r>
          </a:p>
        </p:txBody>
      </p:sp>
      <p:sp>
        <p:nvSpPr>
          <p:cNvPr id="19" name="テキスト ボックス 18">
            <a:extLst>
              <a:ext uri="{FF2B5EF4-FFF2-40B4-BE49-F238E27FC236}">
                <a16:creationId xmlns:a16="http://schemas.microsoft.com/office/drawing/2014/main" id="{377FECBB-8889-AC41-9C71-19B19E2F1717}"/>
              </a:ext>
            </a:extLst>
          </p:cNvPr>
          <p:cNvSpPr txBox="1"/>
          <p:nvPr/>
        </p:nvSpPr>
        <p:spPr>
          <a:xfrm>
            <a:off x="9536722" y="5603631"/>
            <a:ext cx="1569660" cy="369332"/>
          </a:xfrm>
          <a:prstGeom prst="rect">
            <a:avLst/>
          </a:prstGeom>
          <a:noFill/>
        </p:spPr>
        <p:txBody>
          <a:bodyPr wrap="none" rtlCol="0">
            <a:spAutoFit/>
          </a:bodyPr>
          <a:lstStyle/>
          <a:p>
            <a:r>
              <a:rPr kumimoji="1" lang="ja-JP" altLang="en-US"/>
              <a:t>ページアウト</a:t>
            </a:r>
          </a:p>
        </p:txBody>
      </p:sp>
      <p:sp>
        <p:nvSpPr>
          <p:cNvPr id="20" name="テキスト ボックス 19">
            <a:extLst>
              <a:ext uri="{FF2B5EF4-FFF2-40B4-BE49-F238E27FC236}">
                <a16:creationId xmlns:a16="http://schemas.microsoft.com/office/drawing/2014/main" id="{128FFACA-290F-BD41-AAA4-AE655BBD4D97}"/>
              </a:ext>
            </a:extLst>
          </p:cNvPr>
          <p:cNvSpPr txBox="1"/>
          <p:nvPr/>
        </p:nvSpPr>
        <p:spPr>
          <a:xfrm>
            <a:off x="1853975" y="4240850"/>
            <a:ext cx="1569660" cy="369332"/>
          </a:xfrm>
          <a:prstGeom prst="rect">
            <a:avLst/>
          </a:prstGeom>
          <a:noFill/>
        </p:spPr>
        <p:txBody>
          <a:bodyPr wrap="none" rtlCol="0">
            <a:spAutoFit/>
          </a:bodyPr>
          <a:lstStyle/>
          <a:p>
            <a:r>
              <a:rPr kumimoji="1" lang="ja-JP" altLang="en-US"/>
              <a:t>書き込み性能</a:t>
            </a:r>
          </a:p>
        </p:txBody>
      </p:sp>
      <p:sp>
        <p:nvSpPr>
          <p:cNvPr id="7" name="フローチャート: 結合子 6">
            <a:extLst>
              <a:ext uri="{FF2B5EF4-FFF2-40B4-BE49-F238E27FC236}">
                <a16:creationId xmlns:a16="http://schemas.microsoft.com/office/drawing/2014/main" id="{122CA1BE-E8E6-5640-91FF-0C3B43211188}"/>
              </a:ext>
            </a:extLst>
          </p:cNvPr>
          <p:cNvSpPr/>
          <p:nvPr/>
        </p:nvSpPr>
        <p:spPr>
          <a:xfrm>
            <a:off x="2257017" y="4957292"/>
            <a:ext cx="504092" cy="738553"/>
          </a:xfrm>
          <a:prstGeom prst="flowChartConnector">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5" name="Down Arrow 4">
            <a:extLst>
              <a:ext uri="{FF2B5EF4-FFF2-40B4-BE49-F238E27FC236}">
                <a16:creationId xmlns:a16="http://schemas.microsoft.com/office/drawing/2014/main" id="{2A5B476A-4E99-2445-9725-19C47D58F7D4}"/>
              </a:ext>
            </a:extLst>
          </p:cNvPr>
          <p:cNvSpPr/>
          <p:nvPr/>
        </p:nvSpPr>
        <p:spPr>
          <a:xfrm>
            <a:off x="5640946" y="5111262"/>
            <a:ext cx="321972" cy="86170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3" name="Down Arrow 12">
            <a:extLst>
              <a:ext uri="{FF2B5EF4-FFF2-40B4-BE49-F238E27FC236}">
                <a16:creationId xmlns:a16="http://schemas.microsoft.com/office/drawing/2014/main" id="{C92D6A2F-FA00-634B-9443-F0CA3F67FB25}"/>
              </a:ext>
            </a:extLst>
          </p:cNvPr>
          <p:cNvSpPr/>
          <p:nvPr/>
        </p:nvSpPr>
        <p:spPr>
          <a:xfrm>
            <a:off x="8634664" y="5049687"/>
            <a:ext cx="321972" cy="86170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4" name="Down Arrow 13">
            <a:extLst>
              <a:ext uri="{FF2B5EF4-FFF2-40B4-BE49-F238E27FC236}">
                <a16:creationId xmlns:a16="http://schemas.microsoft.com/office/drawing/2014/main" id="{2DED0284-2020-3F47-B782-E37B85133E85}"/>
              </a:ext>
            </a:extLst>
          </p:cNvPr>
          <p:cNvSpPr/>
          <p:nvPr/>
        </p:nvSpPr>
        <p:spPr>
          <a:xfrm flipV="1">
            <a:off x="1096845" y="4848825"/>
            <a:ext cx="321972" cy="44547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Tree>
    <p:extLst>
      <p:ext uri="{BB962C8B-B14F-4D97-AF65-F5344CB8AC3E}">
        <p14:creationId xmlns:p14="http://schemas.microsoft.com/office/powerpoint/2010/main" val="2623697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1117986"/>
          </a:xfrm>
        </p:spPr>
        <p:txBody>
          <a:bodyPr/>
          <a:lstStyle/>
          <a:p>
            <a:r>
              <a:rPr kumimoji="1" lang="ja-JP" altLang="en-US"/>
              <a:t>分割マイグレーション後の</a:t>
            </a:r>
            <a:r>
              <a:rPr kumimoji="1" lang="en-US" altLang="ja-JP" dirty="0"/>
              <a:t>VM</a:t>
            </a:r>
            <a:r>
              <a:rPr kumimoji="1" lang="ja-JP" altLang="en-US"/>
              <a:t>性能</a:t>
            </a:r>
            <a:r>
              <a:rPr kumimoji="1" lang="en-US" altLang="ja-JP" dirty="0"/>
              <a:t> (2/2)</a:t>
            </a:r>
            <a:endParaRPr lang="ja-JP" altLang="en-US"/>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19</a:t>
            </a:fld>
            <a:endParaRPr lang="ja-JP" altLang="en-US"/>
          </a:p>
        </p:txBody>
      </p:sp>
      <p:sp>
        <p:nvSpPr>
          <p:cNvPr id="3" name="Content Placeholder 2"/>
          <p:cNvSpPr>
            <a:spLocks noGrp="1"/>
          </p:cNvSpPr>
          <p:nvPr>
            <p:ph idx="1"/>
          </p:nvPr>
        </p:nvSpPr>
        <p:spPr>
          <a:xfrm>
            <a:off x="838200" y="1583473"/>
            <a:ext cx="10515600" cy="4593490"/>
          </a:xfrm>
        </p:spPr>
        <p:txBody>
          <a:bodyPr/>
          <a:lstStyle/>
          <a:p>
            <a:r>
              <a:rPr kumimoji="1" lang="en-US" altLang="ja-JP" dirty="0"/>
              <a:t>VM</a:t>
            </a:r>
            <a:r>
              <a:rPr kumimoji="1" lang="ja-JP" altLang="en-US"/>
              <a:t>内で実行した</a:t>
            </a:r>
            <a:r>
              <a:rPr kumimoji="1" lang="en-US" altLang="ja-JP" dirty="0" err="1"/>
              <a:t>memcached</a:t>
            </a:r>
            <a:r>
              <a:rPr kumimoji="1" lang="ja-JP" altLang="en-US"/>
              <a:t>の性能を測定</a:t>
            </a:r>
            <a:endParaRPr kumimoji="1" lang="en-US" altLang="ja-JP" dirty="0"/>
          </a:p>
          <a:p>
            <a:pPr lvl="1"/>
            <a:r>
              <a:rPr kumimoji="1" lang="en-US" altLang="ja-JP" dirty="0" err="1"/>
              <a:t>memcached</a:t>
            </a:r>
            <a:r>
              <a:rPr kumimoji="1" lang="ja-JP" altLang="en-US"/>
              <a:t>には</a:t>
            </a:r>
            <a:r>
              <a:rPr kumimoji="1" lang="en-US" altLang="ja-JP" dirty="0"/>
              <a:t>100GB</a:t>
            </a:r>
            <a:r>
              <a:rPr kumimoji="1" lang="ja-JP" altLang="en-US"/>
              <a:t>のデータを格納</a:t>
            </a:r>
            <a:endParaRPr kumimoji="1" lang="en-US" altLang="ja-JP" dirty="0"/>
          </a:p>
          <a:p>
            <a:pPr lvl="1"/>
            <a:r>
              <a:rPr kumimoji="1" lang="ja-JP" altLang="en-US"/>
              <a:t>メモリに</a:t>
            </a:r>
            <a:r>
              <a:rPr kumimoji="1" lang="en-US" altLang="ja-JP" dirty="0"/>
              <a:t>192GB</a:t>
            </a:r>
            <a:r>
              <a:rPr kumimoji="1" lang="ja-JP" altLang="en-US"/>
              <a:t>の書き込みを行うベンチマークを同時に実行</a:t>
            </a:r>
            <a:endParaRPr kumimoji="1" lang="en-US" altLang="ja-JP" dirty="0"/>
          </a:p>
          <a:p>
            <a:r>
              <a:rPr kumimoji="1" lang="en-US" altLang="ja-JP" dirty="0" err="1"/>
              <a:t>FCtrans</a:t>
            </a:r>
            <a:r>
              <a:rPr kumimoji="1" lang="ja-JP" altLang="en-US"/>
              <a:t>では</a:t>
            </a:r>
            <a:r>
              <a:rPr kumimoji="1" lang="en-US" altLang="ja-JP" dirty="0"/>
              <a:t>10〜42</a:t>
            </a:r>
            <a:r>
              <a:rPr kumimoji="1" lang="ja-JP" altLang="en-US"/>
              <a:t>％の性能向上</a:t>
            </a:r>
            <a:endParaRPr kumimoji="1" lang="en-US" altLang="ja-JP" dirty="0"/>
          </a:p>
          <a:p>
            <a:pPr lvl="1"/>
            <a:r>
              <a:rPr kumimoji="1" lang="ja-JP" altLang="en-US"/>
              <a:t>データ転送を伴うページインはほぼ発生しなかったが、ページアウトは増加</a:t>
            </a:r>
            <a:endParaRPr kumimoji="1" lang="en-US" altLang="ja-JP" dirty="0"/>
          </a:p>
        </p:txBody>
      </p:sp>
      <p:graphicFrame>
        <p:nvGraphicFramePr>
          <p:cNvPr id="9" name="グラフ 8">
            <a:extLst>
              <a:ext uri="{FF2B5EF4-FFF2-40B4-BE49-F238E27FC236}">
                <a16:creationId xmlns:a16="http://schemas.microsoft.com/office/drawing/2014/main" id="{00000000-0008-0000-1900-000005000000}"/>
              </a:ext>
            </a:extLst>
          </p:cNvPr>
          <p:cNvGraphicFramePr>
            <a:graphicFrameLocks/>
          </p:cNvGraphicFramePr>
          <p:nvPr>
            <p:extLst>
              <p:ext uri="{D42A27DB-BD31-4B8C-83A1-F6EECF244321}">
                <p14:modId xmlns:p14="http://schemas.microsoft.com/office/powerpoint/2010/main" val="636065850"/>
              </p:ext>
            </p:extLst>
          </p:nvPr>
        </p:nvGraphicFramePr>
        <p:xfrm>
          <a:off x="-378" y="3851612"/>
          <a:ext cx="3960000" cy="3047283"/>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a:extLst>
              <a:ext uri="{FF2B5EF4-FFF2-40B4-BE49-F238E27FC236}">
                <a16:creationId xmlns:a16="http://schemas.microsoft.com/office/drawing/2014/main" id="{3CC05C01-083F-8B46-AAEF-FE31FD3AD4D1}"/>
              </a:ext>
            </a:extLst>
          </p:cNvPr>
          <p:cNvSpPr txBox="1"/>
          <p:nvPr/>
        </p:nvSpPr>
        <p:spPr>
          <a:xfrm>
            <a:off x="10318209" y="2194079"/>
            <a:ext cx="1188146" cy="369332"/>
          </a:xfrm>
          <a:prstGeom prst="rect">
            <a:avLst/>
          </a:prstGeom>
          <a:noFill/>
          <a:ln>
            <a:solidFill>
              <a:schemeClr val="tx1"/>
            </a:solidFill>
          </a:ln>
        </p:spPr>
        <p:txBody>
          <a:bodyPr wrap="none" rtlCol="0">
            <a:spAutoFit/>
          </a:bodyPr>
          <a:lstStyle/>
          <a:p>
            <a:r>
              <a:rPr lang="en-JP" dirty="0"/>
              <a:t>352GB VM</a:t>
            </a:r>
          </a:p>
        </p:txBody>
      </p:sp>
      <p:graphicFrame>
        <p:nvGraphicFramePr>
          <p:cNvPr id="12" name="グラフ 11">
            <a:extLst>
              <a:ext uri="{FF2B5EF4-FFF2-40B4-BE49-F238E27FC236}">
                <a16:creationId xmlns:a16="http://schemas.microsoft.com/office/drawing/2014/main" id="{00000000-0008-0000-1900-000007000000}"/>
              </a:ext>
            </a:extLst>
          </p:cNvPr>
          <p:cNvGraphicFramePr>
            <a:graphicFrameLocks/>
          </p:cNvGraphicFramePr>
          <p:nvPr>
            <p:extLst>
              <p:ext uri="{D42A27DB-BD31-4B8C-83A1-F6EECF244321}">
                <p14:modId xmlns:p14="http://schemas.microsoft.com/office/powerpoint/2010/main" val="4254166683"/>
              </p:ext>
            </p:extLst>
          </p:nvPr>
        </p:nvGraphicFramePr>
        <p:xfrm>
          <a:off x="4185139" y="3849510"/>
          <a:ext cx="3960000" cy="3008489"/>
        </p:xfrm>
        <a:graphic>
          <a:graphicData uri="http://schemas.openxmlformats.org/drawingml/2006/chart">
            <c:chart xmlns:c="http://schemas.openxmlformats.org/drawingml/2006/chart" xmlns:r="http://schemas.openxmlformats.org/officeDocument/2006/relationships" r:id="rId4"/>
          </a:graphicData>
        </a:graphic>
      </p:graphicFrame>
      <p:graphicFrame>
        <p:nvGraphicFramePr>
          <p:cNvPr id="13" name="グラフ 12">
            <a:extLst>
              <a:ext uri="{FF2B5EF4-FFF2-40B4-BE49-F238E27FC236}">
                <a16:creationId xmlns:a16="http://schemas.microsoft.com/office/drawing/2014/main" id="{00000000-0008-0000-1900-000008000000}"/>
              </a:ext>
            </a:extLst>
          </p:cNvPr>
          <p:cNvGraphicFramePr>
            <a:graphicFrameLocks/>
          </p:cNvGraphicFramePr>
          <p:nvPr>
            <p:extLst>
              <p:ext uri="{D42A27DB-BD31-4B8C-83A1-F6EECF244321}">
                <p14:modId xmlns:p14="http://schemas.microsoft.com/office/powerpoint/2010/main" val="3813172325"/>
              </p:ext>
            </p:extLst>
          </p:nvPr>
        </p:nvGraphicFramePr>
        <p:xfrm>
          <a:off x="8077000" y="3749149"/>
          <a:ext cx="3960000" cy="3038420"/>
        </p:xfrm>
        <a:graphic>
          <a:graphicData uri="http://schemas.openxmlformats.org/drawingml/2006/chart">
            <c:chart xmlns:c="http://schemas.openxmlformats.org/drawingml/2006/chart" xmlns:r="http://schemas.openxmlformats.org/officeDocument/2006/relationships" r:id="rId5"/>
          </a:graphicData>
        </a:graphic>
      </p:graphicFrame>
      <p:sp>
        <p:nvSpPr>
          <p:cNvPr id="7" name="テキスト ボックス 6">
            <a:extLst>
              <a:ext uri="{FF2B5EF4-FFF2-40B4-BE49-F238E27FC236}">
                <a16:creationId xmlns:a16="http://schemas.microsoft.com/office/drawing/2014/main" id="{7DE976D8-FDBB-DD4C-AE21-4A5AF87BE03E}"/>
              </a:ext>
            </a:extLst>
          </p:cNvPr>
          <p:cNvSpPr txBox="1"/>
          <p:nvPr/>
        </p:nvSpPr>
        <p:spPr>
          <a:xfrm>
            <a:off x="5005042" y="4365690"/>
            <a:ext cx="1338828" cy="369332"/>
          </a:xfrm>
          <a:prstGeom prst="rect">
            <a:avLst/>
          </a:prstGeom>
          <a:noFill/>
        </p:spPr>
        <p:txBody>
          <a:bodyPr wrap="none" rtlCol="0">
            <a:spAutoFit/>
          </a:bodyPr>
          <a:lstStyle/>
          <a:p>
            <a:r>
              <a:rPr kumimoji="1" lang="ja-JP" altLang="en-US"/>
              <a:t>ページイン</a:t>
            </a:r>
          </a:p>
        </p:txBody>
      </p:sp>
      <p:sp>
        <p:nvSpPr>
          <p:cNvPr id="14" name="テキスト ボックス 13">
            <a:extLst>
              <a:ext uri="{FF2B5EF4-FFF2-40B4-BE49-F238E27FC236}">
                <a16:creationId xmlns:a16="http://schemas.microsoft.com/office/drawing/2014/main" id="{3FB7E4DD-9B01-E84A-85F2-BD8A3645C2A6}"/>
              </a:ext>
            </a:extLst>
          </p:cNvPr>
          <p:cNvSpPr txBox="1"/>
          <p:nvPr/>
        </p:nvSpPr>
        <p:spPr>
          <a:xfrm>
            <a:off x="9257371" y="4352698"/>
            <a:ext cx="1569660" cy="369332"/>
          </a:xfrm>
          <a:prstGeom prst="rect">
            <a:avLst/>
          </a:prstGeom>
          <a:noFill/>
        </p:spPr>
        <p:txBody>
          <a:bodyPr wrap="none" rtlCol="0">
            <a:spAutoFit/>
          </a:bodyPr>
          <a:lstStyle/>
          <a:p>
            <a:r>
              <a:rPr kumimoji="1" lang="ja-JP" altLang="en-US"/>
              <a:t>ページアウト</a:t>
            </a:r>
          </a:p>
        </p:txBody>
      </p:sp>
      <p:sp>
        <p:nvSpPr>
          <p:cNvPr id="15" name="テキスト ボックス 14">
            <a:extLst>
              <a:ext uri="{FF2B5EF4-FFF2-40B4-BE49-F238E27FC236}">
                <a16:creationId xmlns:a16="http://schemas.microsoft.com/office/drawing/2014/main" id="{3F2D4348-1CF0-0343-BE77-58AAE8E33D8A}"/>
              </a:ext>
            </a:extLst>
          </p:cNvPr>
          <p:cNvSpPr txBox="1"/>
          <p:nvPr/>
        </p:nvSpPr>
        <p:spPr>
          <a:xfrm>
            <a:off x="2196380" y="5712659"/>
            <a:ext cx="1569660" cy="369332"/>
          </a:xfrm>
          <a:prstGeom prst="rect">
            <a:avLst/>
          </a:prstGeom>
          <a:noFill/>
        </p:spPr>
        <p:txBody>
          <a:bodyPr wrap="none" rtlCol="0">
            <a:spAutoFit/>
          </a:bodyPr>
          <a:lstStyle/>
          <a:p>
            <a:r>
              <a:rPr kumimoji="1" lang="ja-JP" altLang="en-US"/>
              <a:t>スループット</a:t>
            </a:r>
          </a:p>
        </p:txBody>
      </p:sp>
      <p:sp>
        <p:nvSpPr>
          <p:cNvPr id="16" name="Down Arrow 15">
            <a:extLst>
              <a:ext uri="{FF2B5EF4-FFF2-40B4-BE49-F238E27FC236}">
                <a16:creationId xmlns:a16="http://schemas.microsoft.com/office/drawing/2014/main" id="{B7935D0A-8F28-CE4E-9006-2D0D1E13F519}"/>
              </a:ext>
            </a:extLst>
          </p:cNvPr>
          <p:cNvSpPr/>
          <p:nvPr/>
        </p:nvSpPr>
        <p:spPr>
          <a:xfrm>
            <a:off x="5627596" y="5272288"/>
            <a:ext cx="321972" cy="56383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7" name="Down Arrow 16">
            <a:extLst>
              <a:ext uri="{FF2B5EF4-FFF2-40B4-BE49-F238E27FC236}">
                <a16:creationId xmlns:a16="http://schemas.microsoft.com/office/drawing/2014/main" id="{1ACA9A6F-941E-854C-BFB4-E0CD1B0A4A6A}"/>
              </a:ext>
            </a:extLst>
          </p:cNvPr>
          <p:cNvSpPr/>
          <p:nvPr/>
        </p:nvSpPr>
        <p:spPr>
          <a:xfrm flipV="1">
            <a:off x="9295871" y="4974835"/>
            <a:ext cx="321972" cy="363571"/>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18" name="Down Arrow 17">
            <a:extLst>
              <a:ext uri="{FF2B5EF4-FFF2-40B4-BE49-F238E27FC236}">
                <a16:creationId xmlns:a16="http://schemas.microsoft.com/office/drawing/2014/main" id="{E5B0F10F-6330-1D4E-8EBC-0E305770C6C8}"/>
              </a:ext>
            </a:extLst>
          </p:cNvPr>
          <p:cNvSpPr/>
          <p:nvPr/>
        </p:nvSpPr>
        <p:spPr>
          <a:xfrm flipV="1">
            <a:off x="1405704" y="4685963"/>
            <a:ext cx="218820" cy="170923"/>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Tree>
    <p:extLst>
      <p:ext uri="{BB962C8B-B14F-4D97-AF65-F5344CB8AC3E}">
        <p14:creationId xmlns:p14="http://schemas.microsoft.com/office/powerpoint/2010/main" val="20301458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F4725F-894E-794F-B247-D372EAFD8F3D}"/>
              </a:ext>
            </a:extLst>
          </p:cNvPr>
          <p:cNvSpPr>
            <a:spLocks noGrp="1"/>
          </p:cNvSpPr>
          <p:nvPr>
            <p:ph type="title"/>
          </p:nvPr>
        </p:nvSpPr>
        <p:spPr>
          <a:xfrm>
            <a:off x="838200" y="365126"/>
            <a:ext cx="10515600" cy="1117986"/>
          </a:xfrm>
        </p:spPr>
        <p:txBody>
          <a:bodyPr/>
          <a:lstStyle/>
          <a:p>
            <a:r>
              <a:rPr lang="ja-JP" altLang="en-US"/>
              <a:t>大容量メモリを持つ</a:t>
            </a:r>
            <a:r>
              <a:rPr lang="en-US" altLang="ja-JP" dirty="0"/>
              <a:t>VM</a:t>
            </a:r>
            <a:endParaRPr lang="en-US" dirty="0"/>
          </a:p>
        </p:txBody>
      </p:sp>
      <p:sp>
        <p:nvSpPr>
          <p:cNvPr id="3" name="Content Placeholder 2">
            <a:extLst>
              <a:ext uri="{FF2B5EF4-FFF2-40B4-BE49-F238E27FC236}">
                <a16:creationId xmlns:a16="http://schemas.microsoft.com/office/drawing/2014/main" id="{77148351-FD78-ED43-8A79-F9173B8C538C}"/>
              </a:ext>
            </a:extLst>
          </p:cNvPr>
          <p:cNvSpPr>
            <a:spLocks noGrp="1"/>
          </p:cNvSpPr>
          <p:nvPr>
            <p:ph idx="1"/>
          </p:nvPr>
        </p:nvSpPr>
        <p:spPr>
          <a:xfrm>
            <a:off x="838200" y="1583473"/>
            <a:ext cx="10515600" cy="4593490"/>
          </a:xfrm>
        </p:spPr>
        <p:txBody>
          <a:bodyPr/>
          <a:lstStyle/>
          <a:p>
            <a:r>
              <a:rPr lang="en-US" altLang="ja-JP" dirty="0"/>
              <a:t>IaaS</a:t>
            </a:r>
            <a:r>
              <a:rPr lang="ja-JP" altLang="en-US"/>
              <a:t>型クラウドでは大容量メモリを持つ仮想マシン（</a:t>
            </a:r>
            <a:r>
              <a:rPr lang="en-US" altLang="ja-JP" dirty="0"/>
              <a:t>VM</a:t>
            </a:r>
            <a:r>
              <a:rPr lang="ja-JP" altLang="en-US"/>
              <a:t>）を提供</a:t>
            </a:r>
            <a:endParaRPr lang="en-US" altLang="ja-JP" dirty="0"/>
          </a:p>
          <a:p>
            <a:pPr lvl="1"/>
            <a:r>
              <a:rPr lang="ja-JP" altLang="en-US"/>
              <a:t>例：</a:t>
            </a:r>
            <a:r>
              <a:rPr lang="en-US" altLang="ja-JP" dirty="0"/>
              <a:t>Amazon EC2</a:t>
            </a:r>
            <a:r>
              <a:rPr lang="ja-JP" altLang="en-US"/>
              <a:t>は</a:t>
            </a:r>
            <a:r>
              <a:rPr lang="en-US" altLang="ja-JP" dirty="0"/>
              <a:t>24TB</a:t>
            </a:r>
            <a:r>
              <a:rPr lang="ja-JP" altLang="en-US"/>
              <a:t>のメモリを持つ</a:t>
            </a:r>
            <a:r>
              <a:rPr lang="en-US" altLang="ja-JP" dirty="0"/>
              <a:t>VM</a:t>
            </a:r>
            <a:r>
              <a:rPr lang="ja-JP" altLang="en-US"/>
              <a:t>を提供</a:t>
            </a:r>
            <a:endParaRPr lang="en-US" altLang="ja-JP" dirty="0"/>
          </a:p>
          <a:p>
            <a:pPr lvl="1"/>
            <a:r>
              <a:rPr lang="ja-JP" altLang="en-US"/>
              <a:t>ビッグデータ処理やインメモリデータベースに利用</a:t>
            </a:r>
            <a:endParaRPr lang="en-US" altLang="ja-JP" dirty="0"/>
          </a:p>
          <a:p>
            <a:r>
              <a:rPr lang="en-US" altLang="ja-JP" dirty="0"/>
              <a:t>VM</a:t>
            </a:r>
            <a:r>
              <a:rPr lang="ja-JP" altLang="en-US"/>
              <a:t>マイグレーション</a:t>
            </a:r>
            <a:endParaRPr lang="en-US" altLang="ja-JP" dirty="0"/>
          </a:p>
          <a:p>
            <a:pPr lvl="1"/>
            <a:r>
              <a:rPr lang="ja-JP" altLang="en-US"/>
              <a:t>ホストのメンテナンス時などに</a:t>
            </a:r>
            <a:r>
              <a:rPr lang="en-US" altLang="ja-JP" dirty="0"/>
              <a:t>VM</a:t>
            </a:r>
            <a:r>
              <a:rPr lang="ja-JP" altLang="en-US"/>
              <a:t>を停止することなく別のホストへ移動</a:t>
            </a:r>
            <a:endParaRPr lang="en-US" altLang="ja-JP" dirty="0"/>
          </a:p>
          <a:p>
            <a:pPr lvl="1"/>
            <a:r>
              <a:rPr lang="ja-JP" altLang="en-US"/>
              <a:t>十分な空きメモリを持つホストの確保がコストや運用の</a:t>
            </a:r>
            <a:r>
              <a:rPr lang="ja-JP" altLang="en-JP"/>
              <a:t>面</a:t>
            </a:r>
            <a:r>
              <a:rPr lang="ja-JP" altLang="en-US"/>
              <a:t>で困難に</a:t>
            </a:r>
            <a:endParaRPr lang="en-US" altLang="ja-JP" dirty="0"/>
          </a:p>
          <a:p>
            <a:endParaRPr lang="en-US" dirty="0"/>
          </a:p>
        </p:txBody>
      </p:sp>
      <p:sp>
        <p:nvSpPr>
          <p:cNvPr id="4" name="スライド番号プレースホルダー 3">
            <a:extLst>
              <a:ext uri="{FF2B5EF4-FFF2-40B4-BE49-F238E27FC236}">
                <a16:creationId xmlns:a16="http://schemas.microsoft.com/office/drawing/2014/main" id="{A1E5BEF6-E24A-AC45-B274-2A912AE687FC}"/>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a:t>
            </a:fld>
            <a:endParaRPr lang="ja-JP" altLang="en-US"/>
          </a:p>
        </p:txBody>
      </p:sp>
      <p:grpSp>
        <p:nvGrpSpPr>
          <p:cNvPr id="19" name="グループ化 18">
            <a:extLst>
              <a:ext uri="{FF2B5EF4-FFF2-40B4-BE49-F238E27FC236}">
                <a16:creationId xmlns:a16="http://schemas.microsoft.com/office/drawing/2014/main" id="{36295C4B-7213-7140-BBE9-E4DA59CFEADC}"/>
              </a:ext>
            </a:extLst>
          </p:cNvPr>
          <p:cNvGrpSpPr/>
          <p:nvPr/>
        </p:nvGrpSpPr>
        <p:grpSpPr>
          <a:xfrm>
            <a:off x="2730836" y="4296397"/>
            <a:ext cx="6730328" cy="2242515"/>
            <a:chOff x="836264" y="3822702"/>
            <a:chExt cx="7470687" cy="2489199"/>
          </a:xfrm>
        </p:grpSpPr>
        <p:sp>
          <p:nvSpPr>
            <p:cNvPr id="20" name="角丸四角形 19">
              <a:extLst>
                <a:ext uri="{FF2B5EF4-FFF2-40B4-BE49-F238E27FC236}">
                  <a16:creationId xmlns:a16="http://schemas.microsoft.com/office/drawing/2014/main" id="{73481987-1E90-504B-BC24-5D62A8D9BCEF}"/>
                </a:ext>
              </a:extLst>
            </p:cNvPr>
            <p:cNvSpPr/>
            <p:nvPr/>
          </p:nvSpPr>
          <p:spPr>
            <a:xfrm>
              <a:off x="836264" y="4238202"/>
              <a:ext cx="2127313" cy="207369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1" name="正方形/長方形 20">
              <a:extLst>
                <a:ext uri="{FF2B5EF4-FFF2-40B4-BE49-F238E27FC236}">
                  <a16:creationId xmlns:a16="http://schemas.microsoft.com/office/drawing/2014/main" id="{3DC9D635-2A35-FE4D-AD7E-A825FA505DE4}"/>
                </a:ext>
              </a:extLst>
            </p:cNvPr>
            <p:cNvSpPr/>
            <p:nvPr/>
          </p:nvSpPr>
          <p:spPr>
            <a:xfrm>
              <a:off x="1155334" y="4499220"/>
              <a:ext cx="1558533" cy="154500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endParaRPr lang="ja-JP" altLang="en-US" sz="2400">
                <a:solidFill>
                  <a:schemeClr val="tx1"/>
                </a:solidFill>
                <a:latin typeface="MS PGothic" panose="020B0600070205080204" pitchFamily="34" charset="-128"/>
                <a:ea typeface="MS PGothic" panose="020B0600070205080204" pitchFamily="34" charset="-128"/>
              </a:endParaRPr>
            </a:p>
          </p:txBody>
        </p:sp>
        <p:sp>
          <p:nvSpPr>
            <p:cNvPr id="22" name="テキスト ボックス 21">
              <a:extLst>
                <a:ext uri="{FF2B5EF4-FFF2-40B4-BE49-F238E27FC236}">
                  <a16:creationId xmlns:a16="http://schemas.microsoft.com/office/drawing/2014/main" id="{EDBB3CB1-0D9E-E44C-8DFD-C0457DF79421}"/>
                </a:ext>
              </a:extLst>
            </p:cNvPr>
            <p:cNvSpPr txBox="1"/>
            <p:nvPr/>
          </p:nvSpPr>
          <p:spPr>
            <a:xfrm>
              <a:off x="1028217" y="3822703"/>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grpSp>
          <p:nvGrpSpPr>
            <p:cNvPr id="23" name="グループ化 22">
              <a:extLst>
                <a:ext uri="{FF2B5EF4-FFF2-40B4-BE49-F238E27FC236}">
                  <a16:creationId xmlns:a16="http://schemas.microsoft.com/office/drawing/2014/main" id="{0540203A-0217-EA40-9667-A12AD6C4B311}"/>
                </a:ext>
              </a:extLst>
            </p:cNvPr>
            <p:cNvGrpSpPr/>
            <p:nvPr/>
          </p:nvGrpSpPr>
          <p:grpSpPr>
            <a:xfrm>
              <a:off x="6179638" y="3822702"/>
              <a:ext cx="2127313" cy="2489197"/>
              <a:chOff x="508000" y="1957108"/>
              <a:chExt cx="2201521" cy="2939104"/>
            </a:xfrm>
          </p:grpSpPr>
          <p:sp>
            <p:nvSpPr>
              <p:cNvPr id="29" name="角丸四角形 28">
                <a:extLst>
                  <a:ext uri="{FF2B5EF4-FFF2-40B4-BE49-F238E27FC236}">
                    <a16:creationId xmlns:a16="http://schemas.microsoft.com/office/drawing/2014/main" id="{5D40DD64-3D66-7C4F-8838-1291424176DB}"/>
                  </a:ext>
                </a:extLst>
              </p:cNvPr>
              <p:cNvSpPr/>
              <p:nvPr/>
            </p:nvSpPr>
            <p:spPr>
              <a:xfrm>
                <a:off x="508000" y="2447705"/>
                <a:ext cx="2201521" cy="244850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30" name="テキスト ボックス 29">
                <a:extLst>
                  <a:ext uri="{FF2B5EF4-FFF2-40B4-BE49-F238E27FC236}">
                    <a16:creationId xmlns:a16="http://schemas.microsoft.com/office/drawing/2014/main" id="{714E50A4-5F88-EA46-83A5-F2CEF9BE299D}"/>
                  </a:ext>
                </a:extLst>
              </p:cNvPr>
              <p:cNvSpPr txBox="1"/>
              <p:nvPr/>
            </p:nvSpPr>
            <p:spPr>
              <a:xfrm>
                <a:off x="706649" y="1957108"/>
                <a:ext cx="1725610" cy="49059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移送先ホスト</a:t>
                </a:r>
              </a:p>
            </p:txBody>
          </p:sp>
        </p:grpSp>
        <p:sp>
          <p:nvSpPr>
            <p:cNvPr id="24" name="右矢印 23">
              <a:extLst>
                <a:ext uri="{FF2B5EF4-FFF2-40B4-BE49-F238E27FC236}">
                  <a16:creationId xmlns:a16="http://schemas.microsoft.com/office/drawing/2014/main" id="{271D41B1-A98F-1140-B2A6-B1D6E99F3C27}"/>
                </a:ext>
              </a:extLst>
            </p:cNvPr>
            <p:cNvSpPr/>
            <p:nvPr/>
          </p:nvSpPr>
          <p:spPr>
            <a:xfrm>
              <a:off x="3604352" y="4936237"/>
              <a:ext cx="1934511" cy="677624"/>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25" name="テキスト ボックス 24">
              <a:extLst>
                <a:ext uri="{FF2B5EF4-FFF2-40B4-BE49-F238E27FC236}">
                  <a16:creationId xmlns:a16="http://schemas.microsoft.com/office/drawing/2014/main" id="{95D50902-CC4D-714D-AA01-F3C0DFCF0C85}"/>
                </a:ext>
              </a:extLst>
            </p:cNvPr>
            <p:cNvSpPr txBox="1"/>
            <p:nvPr/>
          </p:nvSpPr>
          <p:spPr>
            <a:xfrm>
              <a:off x="3458160" y="4601243"/>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rPr>
                <a:t>マイグレーション</a:t>
              </a:r>
            </a:p>
          </p:txBody>
        </p:sp>
        <p:sp>
          <p:nvSpPr>
            <p:cNvPr id="26" name="正方形/長方形 25">
              <a:extLst>
                <a:ext uri="{FF2B5EF4-FFF2-40B4-BE49-F238E27FC236}">
                  <a16:creationId xmlns:a16="http://schemas.microsoft.com/office/drawing/2014/main" id="{72C5CFA9-2703-764F-B959-8F2D608885F2}"/>
                </a:ext>
              </a:extLst>
            </p:cNvPr>
            <p:cNvSpPr/>
            <p:nvPr/>
          </p:nvSpPr>
          <p:spPr>
            <a:xfrm>
              <a:off x="6471760" y="4393066"/>
              <a:ext cx="1565335" cy="39550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VM1</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27" name="正方形/長方形 26">
              <a:extLst>
                <a:ext uri="{FF2B5EF4-FFF2-40B4-BE49-F238E27FC236}">
                  <a16:creationId xmlns:a16="http://schemas.microsoft.com/office/drawing/2014/main" id="{F8C89CFB-ED7B-5649-AA15-2A25B0F8CB83}"/>
                </a:ext>
              </a:extLst>
            </p:cNvPr>
            <p:cNvSpPr/>
            <p:nvPr/>
          </p:nvSpPr>
          <p:spPr>
            <a:xfrm>
              <a:off x="6471760" y="4865459"/>
              <a:ext cx="1132198" cy="60891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VM2</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28" name="角丸四角形 27">
              <a:extLst>
                <a:ext uri="{FF2B5EF4-FFF2-40B4-BE49-F238E27FC236}">
                  <a16:creationId xmlns:a16="http://schemas.microsoft.com/office/drawing/2014/main" id="{C5FA5367-D410-D74C-85D7-5A10362F15F4}"/>
                </a:ext>
              </a:extLst>
            </p:cNvPr>
            <p:cNvSpPr/>
            <p:nvPr/>
          </p:nvSpPr>
          <p:spPr>
            <a:xfrm>
              <a:off x="6421675" y="5621006"/>
              <a:ext cx="1700324" cy="563102"/>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panose="020B0600070205080204" pitchFamily="34" charset="-128"/>
                  <a:ea typeface="MS PGothic" panose="020B0600070205080204" pitchFamily="34" charset="-128"/>
                </a:rPr>
                <a:t>空きメモリ</a:t>
              </a:r>
            </a:p>
          </p:txBody>
        </p:sp>
      </p:grpSp>
    </p:spTree>
    <p:extLst>
      <p:ext uri="{BB962C8B-B14F-4D97-AF65-F5344CB8AC3E}">
        <p14:creationId xmlns:p14="http://schemas.microsoft.com/office/powerpoint/2010/main" val="170076720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EFC999D-DEF7-8E4E-AC54-A67E83710FBB}"/>
              </a:ext>
            </a:extLst>
          </p:cNvPr>
          <p:cNvSpPr>
            <a:spLocks noGrp="1"/>
          </p:cNvSpPr>
          <p:nvPr>
            <p:ph type="title"/>
          </p:nvPr>
        </p:nvSpPr>
        <p:spPr>
          <a:xfrm>
            <a:off x="838200" y="365126"/>
            <a:ext cx="10515600" cy="1117986"/>
          </a:xfrm>
        </p:spPr>
        <p:txBody>
          <a:bodyPr/>
          <a:lstStyle/>
          <a:p>
            <a:r>
              <a:rPr lang="en-JP" altLang="ja-JP" dirty="0"/>
              <a:t>OS</a:t>
            </a:r>
            <a:r>
              <a:rPr lang="ja-JP" altLang="en-JP"/>
              <a:t>の</a:t>
            </a:r>
            <a:r>
              <a:rPr lang="ja-JP" altLang="en-US"/>
              <a:t>空きメモリ回収性能</a:t>
            </a:r>
          </a:p>
        </p:txBody>
      </p:sp>
      <p:sp>
        <p:nvSpPr>
          <p:cNvPr id="4" name="スライド番号プレースホルダー 3">
            <a:extLst>
              <a:ext uri="{FF2B5EF4-FFF2-40B4-BE49-F238E27FC236}">
                <a16:creationId xmlns:a16="http://schemas.microsoft.com/office/drawing/2014/main" id="{47AE6A13-990B-B34A-950B-F9C4018E0BBD}"/>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20</a:t>
            </a:fld>
            <a:endParaRPr lang="ja-JP" altLang="en-US"/>
          </a:p>
        </p:txBody>
      </p:sp>
      <p:sp>
        <p:nvSpPr>
          <p:cNvPr id="3" name="コンテンツ プレースホルダー 2">
            <a:extLst>
              <a:ext uri="{FF2B5EF4-FFF2-40B4-BE49-F238E27FC236}">
                <a16:creationId xmlns:a16="http://schemas.microsoft.com/office/drawing/2014/main" id="{14AC65C5-0E9E-9249-A00A-0B3AED6ABBDB}"/>
              </a:ext>
            </a:extLst>
          </p:cNvPr>
          <p:cNvSpPr>
            <a:spLocks noGrp="1"/>
          </p:cNvSpPr>
          <p:nvPr>
            <p:ph idx="1"/>
          </p:nvPr>
        </p:nvSpPr>
        <p:spPr>
          <a:xfrm>
            <a:off x="838200" y="1583473"/>
            <a:ext cx="10515600" cy="4593490"/>
          </a:xfrm>
        </p:spPr>
        <p:txBody>
          <a:bodyPr/>
          <a:lstStyle/>
          <a:p>
            <a:r>
              <a:rPr lang="en-JP" altLang="ja-JP" dirty="0"/>
              <a:t>OS</a:t>
            </a:r>
            <a:r>
              <a:rPr lang="ja-JP" altLang="en-JP"/>
              <a:t>の</a:t>
            </a:r>
            <a:r>
              <a:rPr lang="ja-JP" altLang="en-US"/>
              <a:t>空きメモリを指定した量だけ回収するのにかかる時間を測定</a:t>
            </a:r>
            <a:endParaRPr lang="en-US" altLang="ja-JP" dirty="0"/>
          </a:p>
          <a:p>
            <a:pPr lvl="1"/>
            <a:r>
              <a:rPr lang="en-US" altLang="ja-JP" dirty="0"/>
              <a:t>OS</a:t>
            </a:r>
            <a:r>
              <a:rPr lang="ja-JP" altLang="en-US"/>
              <a:t>内のドライバを用いて回収する従来手法と比較</a:t>
            </a:r>
            <a:endParaRPr lang="en-US" altLang="ja-JP" dirty="0"/>
          </a:p>
          <a:p>
            <a:pPr lvl="1"/>
            <a:r>
              <a:rPr lang="en-US" altLang="ja-JP" dirty="0" err="1"/>
              <a:t>FCtrans</a:t>
            </a:r>
            <a:r>
              <a:rPr lang="ja-JP" altLang="en-US"/>
              <a:t>は回収時間を</a:t>
            </a:r>
            <a:r>
              <a:rPr lang="en-US" altLang="ja-JP" dirty="0"/>
              <a:t>54〜64</a:t>
            </a:r>
            <a:r>
              <a:rPr lang="ja-JP" altLang="en-US"/>
              <a:t>％短縮</a:t>
            </a:r>
            <a:endParaRPr lang="en-US" altLang="ja-JP" dirty="0"/>
          </a:p>
          <a:p>
            <a:r>
              <a:rPr lang="ja-JP" altLang="en-US"/>
              <a:t>空きメモリの回収中に</a:t>
            </a:r>
            <a:r>
              <a:rPr lang="en-US" altLang="ja-JP" dirty="0"/>
              <a:t>VM</a:t>
            </a:r>
            <a:r>
              <a:rPr lang="ja-JP" altLang="en-US"/>
              <a:t>内の</a:t>
            </a:r>
            <a:r>
              <a:rPr lang="en-US" altLang="ja-JP" dirty="0" err="1"/>
              <a:t>memcached</a:t>
            </a:r>
            <a:r>
              <a:rPr lang="ja-JP" altLang="en-US"/>
              <a:t>の性能を測定</a:t>
            </a:r>
            <a:endParaRPr lang="en-US" altLang="ja-JP" dirty="0"/>
          </a:p>
          <a:p>
            <a:pPr lvl="1"/>
            <a:r>
              <a:rPr lang="en-US" altLang="ja-JP" dirty="0" err="1"/>
              <a:t>FCtrans</a:t>
            </a:r>
            <a:r>
              <a:rPr lang="ja-JP" altLang="en-US"/>
              <a:t>では</a:t>
            </a:r>
            <a:r>
              <a:rPr lang="en-US" altLang="ja-JP" dirty="0"/>
              <a:t>VM</a:t>
            </a:r>
            <a:r>
              <a:rPr lang="ja-JP" altLang="en-US"/>
              <a:t>の性能が</a:t>
            </a:r>
            <a:r>
              <a:rPr lang="en-US" altLang="ja-JP" dirty="0"/>
              <a:t>4〜20</a:t>
            </a:r>
            <a:r>
              <a:rPr lang="ja-JP" altLang="en-US"/>
              <a:t>倍向上</a:t>
            </a:r>
            <a:endParaRPr lang="en-US" altLang="ja-JP" dirty="0"/>
          </a:p>
          <a:p>
            <a:endParaRPr lang="en-US" altLang="ja-JP" dirty="0"/>
          </a:p>
        </p:txBody>
      </p:sp>
      <p:sp>
        <p:nvSpPr>
          <p:cNvPr id="6" name="TextBox 5">
            <a:extLst>
              <a:ext uri="{FF2B5EF4-FFF2-40B4-BE49-F238E27FC236}">
                <a16:creationId xmlns:a16="http://schemas.microsoft.com/office/drawing/2014/main" id="{1C0DB38C-00B6-E54B-8AEF-ECCD4DFA4EFA}"/>
              </a:ext>
            </a:extLst>
          </p:cNvPr>
          <p:cNvSpPr txBox="1"/>
          <p:nvPr/>
        </p:nvSpPr>
        <p:spPr>
          <a:xfrm>
            <a:off x="10465972" y="3209997"/>
            <a:ext cx="1188146" cy="369332"/>
          </a:xfrm>
          <a:prstGeom prst="rect">
            <a:avLst/>
          </a:prstGeom>
          <a:noFill/>
          <a:ln>
            <a:solidFill>
              <a:schemeClr val="tx1"/>
            </a:solidFill>
          </a:ln>
        </p:spPr>
        <p:txBody>
          <a:bodyPr wrap="none" rtlCol="0">
            <a:spAutoFit/>
          </a:bodyPr>
          <a:lstStyle/>
          <a:p>
            <a:r>
              <a:rPr lang="en-JP" dirty="0"/>
              <a:t>352GB VM</a:t>
            </a:r>
          </a:p>
        </p:txBody>
      </p:sp>
      <p:graphicFrame>
        <p:nvGraphicFramePr>
          <p:cNvPr id="14" name="グラフ 13">
            <a:extLst>
              <a:ext uri="{FF2B5EF4-FFF2-40B4-BE49-F238E27FC236}">
                <a16:creationId xmlns:a16="http://schemas.microsoft.com/office/drawing/2014/main" id="{00000000-0008-0000-0500-000002000000}"/>
              </a:ext>
            </a:extLst>
          </p:cNvPr>
          <p:cNvGraphicFramePr>
            <a:graphicFrameLocks/>
          </p:cNvGraphicFramePr>
          <p:nvPr>
            <p:extLst>
              <p:ext uri="{D42A27DB-BD31-4B8C-83A1-F6EECF244321}">
                <p14:modId xmlns:p14="http://schemas.microsoft.com/office/powerpoint/2010/main" val="3850036698"/>
              </p:ext>
            </p:extLst>
          </p:nvPr>
        </p:nvGraphicFramePr>
        <p:xfrm>
          <a:off x="537882" y="3758716"/>
          <a:ext cx="5387473" cy="3099284"/>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グラフ 14">
            <a:extLst>
              <a:ext uri="{FF2B5EF4-FFF2-40B4-BE49-F238E27FC236}">
                <a16:creationId xmlns:a16="http://schemas.microsoft.com/office/drawing/2014/main" id="{00000000-0008-0000-0500-00000A000000}"/>
              </a:ext>
            </a:extLst>
          </p:cNvPr>
          <p:cNvGraphicFramePr>
            <a:graphicFrameLocks/>
          </p:cNvGraphicFramePr>
          <p:nvPr>
            <p:extLst>
              <p:ext uri="{D42A27DB-BD31-4B8C-83A1-F6EECF244321}">
                <p14:modId xmlns:p14="http://schemas.microsoft.com/office/powerpoint/2010/main" val="3508386753"/>
              </p:ext>
            </p:extLst>
          </p:nvPr>
        </p:nvGraphicFramePr>
        <p:xfrm>
          <a:off x="5971284" y="3758716"/>
          <a:ext cx="5382516" cy="3099284"/>
        </p:xfrm>
        <a:graphic>
          <a:graphicData uri="http://schemas.openxmlformats.org/drawingml/2006/chart">
            <c:chart xmlns:c="http://schemas.openxmlformats.org/drawingml/2006/chart" xmlns:r="http://schemas.openxmlformats.org/officeDocument/2006/relationships" r:id="rId4"/>
          </a:graphicData>
        </a:graphic>
      </p:graphicFrame>
      <p:sp>
        <p:nvSpPr>
          <p:cNvPr id="8" name="Down Arrow 7">
            <a:extLst>
              <a:ext uri="{FF2B5EF4-FFF2-40B4-BE49-F238E27FC236}">
                <a16:creationId xmlns:a16="http://schemas.microsoft.com/office/drawing/2014/main" id="{98D2DAED-D0C1-1B47-88FE-1B6E5AD9E65A}"/>
              </a:ext>
            </a:extLst>
          </p:cNvPr>
          <p:cNvSpPr/>
          <p:nvPr/>
        </p:nvSpPr>
        <p:spPr>
          <a:xfrm>
            <a:off x="4386268" y="4842005"/>
            <a:ext cx="321972" cy="563836"/>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9" name="Down Arrow 8">
            <a:extLst>
              <a:ext uri="{FF2B5EF4-FFF2-40B4-BE49-F238E27FC236}">
                <a16:creationId xmlns:a16="http://schemas.microsoft.com/office/drawing/2014/main" id="{11B2B5AF-1B50-DD48-9165-C02F4D926946}"/>
              </a:ext>
            </a:extLst>
          </p:cNvPr>
          <p:cNvSpPr/>
          <p:nvPr/>
        </p:nvSpPr>
        <p:spPr>
          <a:xfrm flipV="1">
            <a:off x="8941063" y="4992609"/>
            <a:ext cx="321972" cy="826464"/>
          </a:xfrm>
          <a:prstGeom prst="downArrow">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Tree>
    <p:extLst>
      <p:ext uri="{BB962C8B-B14F-4D97-AF65-F5344CB8AC3E}">
        <p14:creationId xmlns:p14="http://schemas.microsoft.com/office/powerpoint/2010/main" val="354644070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AFF04A1-46F0-7643-992C-CAD11B0273C0}"/>
              </a:ext>
            </a:extLst>
          </p:cNvPr>
          <p:cNvSpPr>
            <a:spLocks noGrp="1"/>
          </p:cNvSpPr>
          <p:nvPr>
            <p:ph type="title"/>
          </p:nvPr>
        </p:nvSpPr>
        <p:spPr>
          <a:xfrm>
            <a:off x="838200" y="365126"/>
            <a:ext cx="10515600" cy="1117986"/>
          </a:xfrm>
        </p:spPr>
        <p:txBody>
          <a:bodyPr/>
          <a:lstStyle/>
          <a:p>
            <a:r>
              <a:rPr lang="ja-JP" altLang="en-US"/>
              <a:t>関連研究</a:t>
            </a:r>
          </a:p>
        </p:txBody>
      </p:sp>
      <p:sp>
        <p:nvSpPr>
          <p:cNvPr id="3" name="コンテンツ プレースホルダー 2">
            <a:extLst>
              <a:ext uri="{FF2B5EF4-FFF2-40B4-BE49-F238E27FC236}">
                <a16:creationId xmlns:a16="http://schemas.microsoft.com/office/drawing/2014/main" id="{2F07E782-15F4-FB40-8C78-74676395A12A}"/>
              </a:ext>
            </a:extLst>
          </p:cNvPr>
          <p:cNvSpPr>
            <a:spLocks noGrp="1"/>
          </p:cNvSpPr>
          <p:nvPr>
            <p:ph idx="1"/>
          </p:nvPr>
        </p:nvSpPr>
        <p:spPr>
          <a:xfrm>
            <a:off x="838200" y="1583473"/>
            <a:ext cx="10515600" cy="4593490"/>
          </a:xfrm>
        </p:spPr>
        <p:txBody>
          <a:bodyPr>
            <a:normAutofit/>
          </a:bodyPr>
          <a:lstStyle/>
          <a:p>
            <a:r>
              <a:rPr lang="ja-JP" altLang="en-US"/>
              <a:t>未使用メモリを転送しない</a:t>
            </a:r>
            <a:r>
              <a:rPr lang="en-US" altLang="ja-JP" dirty="0"/>
              <a:t>VM</a:t>
            </a:r>
            <a:r>
              <a:rPr lang="ja-JP" altLang="en-US"/>
              <a:t>マイグレーション</a:t>
            </a:r>
            <a:endParaRPr lang="en" altLang="ja-JP" dirty="0"/>
          </a:p>
          <a:p>
            <a:pPr lvl="1"/>
            <a:r>
              <a:rPr lang="en-US" altLang="ja-JP" dirty="0"/>
              <a:t>OS</a:t>
            </a:r>
            <a:r>
              <a:rPr lang="ja-JP" altLang="en-US"/>
              <a:t>を拡張して空きメモリの情報を取得</a:t>
            </a:r>
            <a:r>
              <a:rPr lang="en-US" altLang="ja-JP" dirty="0"/>
              <a:t> [Ma et al.'12] [Koto et al.'12]</a:t>
            </a:r>
          </a:p>
          <a:p>
            <a:pPr lvl="1"/>
            <a:r>
              <a:rPr lang="en-US" altLang="ja-JP" dirty="0"/>
              <a:t>VM</a:t>
            </a:r>
            <a:r>
              <a:rPr lang="ja-JP" altLang="en-US"/>
              <a:t>起動時からメモリへの書き込みを検出することで追跡</a:t>
            </a:r>
            <a:r>
              <a:rPr lang="en-US" altLang="ja-JP" dirty="0"/>
              <a:t> [Li et al.’15]</a:t>
            </a:r>
          </a:p>
          <a:p>
            <a:pPr lvl="1"/>
            <a:r>
              <a:rPr lang="en-US" altLang="ja-JP" dirty="0"/>
              <a:t>VM</a:t>
            </a:r>
            <a:r>
              <a:rPr lang="ja-JP" altLang="en-US"/>
              <a:t>の外から</a:t>
            </a:r>
            <a:r>
              <a:rPr lang="en-US" altLang="ja-JP" dirty="0"/>
              <a:t>OS</a:t>
            </a:r>
            <a:r>
              <a:rPr lang="ja-JP" altLang="en-US"/>
              <a:t>の空きメモリを特定</a:t>
            </a:r>
            <a:r>
              <a:rPr lang="en-US" altLang="ja-JP" dirty="0"/>
              <a:t> [Chiang et al.'13]</a:t>
            </a:r>
          </a:p>
          <a:p>
            <a:pPr lvl="2"/>
            <a:r>
              <a:rPr lang="en-US" altLang="ja-JP" dirty="0" err="1"/>
              <a:t>FCtrans</a:t>
            </a:r>
            <a:r>
              <a:rPr lang="ja-JP" altLang="en-US"/>
              <a:t>では</a:t>
            </a:r>
            <a:r>
              <a:rPr lang="en-US" altLang="ja-JP" dirty="0"/>
              <a:t>OS</a:t>
            </a:r>
            <a:r>
              <a:rPr lang="ja-JP" altLang="en-US"/>
              <a:t>と</a:t>
            </a:r>
            <a:r>
              <a:rPr lang="en-US" altLang="ja-JP" dirty="0"/>
              <a:t>VM</a:t>
            </a:r>
            <a:r>
              <a:rPr lang="ja-JP" altLang="en-US"/>
              <a:t>のメモリ管理情報を整合性を保ちつつ統合して利用</a:t>
            </a:r>
            <a:endParaRPr lang="en-US" altLang="ja-JP" dirty="0"/>
          </a:p>
          <a:p>
            <a:r>
              <a:rPr lang="en-US" altLang="ja-JP" dirty="0"/>
              <a:t>VM</a:t>
            </a:r>
            <a:r>
              <a:rPr lang="ja-JP" altLang="en-US"/>
              <a:t>のメモリの効率のよいページング</a:t>
            </a:r>
            <a:endParaRPr lang="en-US" altLang="ja-JP" dirty="0"/>
          </a:p>
          <a:p>
            <a:pPr lvl="1"/>
            <a:r>
              <a:rPr lang="ja-JP" altLang="en-US"/>
              <a:t>メモリバルーニング</a:t>
            </a:r>
            <a:r>
              <a:rPr lang="en-US" altLang="ja-JP" dirty="0"/>
              <a:t> [Waldspurger'02]</a:t>
            </a:r>
          </a:p>
          <a:p>
            <a:pPr lvl="2"/>
            <a:r>
              <a:rPr lang="en-JP" altLang="ja-JP" dirty="0"/>
              <a:t>OS</a:t>
            </a:r>
            <a:r>
              <a:rPr lang="ja-JP" altLang="en-US"/>
              <a:t>内のドライバが不要なメモリを確保し、それを</a:t>
            </a:r>
            <a:r>
              <a:rPr lang="en-US" altLang="ja-JP" dirty="0"/>
              <a:t>VM</a:t>
            </a:r>
            <a:r>
              <a:rPr lang="ja-JP" altLang="en-US"/>
              <a:t>から解放</a:t>
            </a:r>
            <a:endParaRPr lang="en-US" altLang="ja-JP" dirty="0"/>
          </a:p>
          <a:p>
            <a:pPr lvl="1"/>
            <a:r>
              <a:rPr lang="en-US" altLang="ja-JP" dirty="0" err="1"/>
              <a:t>VSwapper</a:t>
            </a:r>
            <a:r>
              <a:rPr lang="en-US" altLang="ja-JP" dirty="0"/>
              <a:t> [Amit et al.'14]</a:t>
            </a:r>
          </a:p>
          <a:p>
            <a:pPr lvl="2"/>
            <a:r>
              <a:rPr lang="en-US" altLang="ja-JP" dirty="0"/>
              <a:t>VM</a:t>
            </a:r>
            <a:r>
              <a:rPr lang="ja-JP" altLang="en-US"/>
              <a:t>のメモリとディスク間でのページングを最適化</a:t>
            </a:r>
            <a:endParaRPr lang="en-US" altLang="ja-JP" dirty="0"/>
          </a:p>
          <a:p>
            <a:endParaRPr lang="en-US" altLang="ja-JP" dirty="0"/>
          </a:p>
        </p:txBody>
      </p:sp>
      <p:sp>
        <p:nvSpPr>
          <p:cNvPr id="4" name="スライド番号プレースホルダー 3">
            <a:extLst>
              <a:ext uri="{FF2B5EF4-FFF2-40B4-BE49-F238E27FC236}">
                <a16:creationId xmlns:a16="http://schemas.microsoft.com/office/drawing/2014/main" id="{AD53B8CE-6ECB-DF42-AF78-A8CC386B4053}"/>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21</a:t>
            </a:fld>
            <a:endParaRPr lang="ja-JP" altLang="en-US"/>
          </a:p>
        </p:txBody>
      </p:sp>
    </p:spTree>
    <p:extLst>
      <p:ext uri="{BB962C8B-B14F-4D97-AF65-F5344CB8AC3E}">
        <p14:creationId xmlns:p14="http://schemas.microsoft.com/office/powerpoint/2010/main" val="364440422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25CB48C-D3A9-FC48-A55C-500A606971BE}"/>
              </a:ext>
            </a:extLst>
          </p:cNvPr>
          <p:cNvSpPr>
            <a:spLocks noGrp="1"/>
          </p:cNvSpPr>
          <p:nvPr>
            <p:ph type="title"/>
          </p:nvPr>
        </p:nvSpPr>
        <p:spPr>
          <a:xfrm>
            <a:off x="838200" y="365126"/>
            <a:ext cx="10515600" cy="1117986"/>
          </a:xfrm>
        </p:spPr>
        <p:txBody>
          <a:bodyPr/>
          <a:lstStyle/>
          <a:p>
            <a:r>
              <a:rPr lang="ja-JP" altLang="en-US"/>
              <a:t>まとめ</a:t>
            </a:r>
          </a:p>
        </p:txBody>
      </p:sp>
      <p:sp>
        <p:nvSpPr>
          <p:cNvPr id="3" name="コンテンツ プレースホルダー 2">
            <a:extLst>
              <a:ext uri="{FF2B5EF4-FFF2-40B4-BE49-F238E27FC236}">
                <a16:creationId xmlns:a16="http://schemas.microsoft.com/office/drawing/2014/main" id="{CF66C6DE-1C1F-0148-BF5D-F6AF362EEBC5}"/>
              </a:ext>
            </a:extLst>
          </p:cNvPr>
          <p:cNvSpPr>
            <a:spLocks noGrp="1"/>
          </p:cNvSpPr>
          <p:nvPr>
            <p:ph idx="1"/>
          </p:nvPr>
        </p:nvSpPr>
        <p:spPr>
          <a:xfrm>
            <a:off x="838200" y="1583473"/>
            <a:ext cx="10515600" cy="4593490"/>
          </a:xfrm>
        </p:spPr>
        <p:txBody>
          <a:bodyPr>
            <a:normAutofit/>
          </a:bodyPr>
          <a:lstStyle/>
          <a:p>
            <a:r>
              <a:rPr lang="en-US" altLang="ja-JP" dirty="0"/>
              <a:t>VM</a:t>
            </a:r>
            <a:r>
              <a:rPr lang="ja-JP" altLang="en-US"/>
              <a:t>のメモリ使用状況を考慮して複数</a:t>
            </a:r>
            <a:r>
              <a:rPr lang="ja-JP" altLang="en-US" dirty="0"/>
              <a:t>ホストにまたがる</a:t>
            </a:r>
            <a:r>
              <a:rPr lang="en-US" altLang="ja-JP" dirty="0"/>
              <a:t>VM</a:t>
            </a:r>
            <a:r>
              <a:rPr lang="ja-JP" altLang="en-US" dirty="0"/>
              <a:t>の高速化を実現する</a:t>
            </a:r>
            <a:r>
              <a:rPr lang="en-US" altLang="ja-JP" dirty="0" err="1"/>
              <a:t>FCtrans</a:t>
            </a:r>
            <a:r>
              <a:rPr lang="ja-JP" altLang="en-US" dirty="0"/>
              <a:t>を提案</a:t>
            </a:r>
            <a:endParaRPr lang="en-US" altLang="ja-JP" dirty="0"/>
          </a:p>
          <a:p>
            <a:pPr lvl="1"/>
            <a:r>
              <a:rPr lang="ja-JP" altLang="en-US"/>
              <a:t>分割マイグレーションとリモートページングの際に未使用メモリのデータを転送しない</a:t>
            </a:r>
            <a:endParaRPr lang="en-US" altLang="ja-JP" strike="sngStrike" dirty="0"/>
          </a:p>
          <a:p>
            <a:pPr lvl="1"/>
            <a:r>
              <a:rPr lang="en-US" altLang="ja-JP" dirty="0"/>
              <a:t>OS</a:t>
            </a:r>
            <a:r>
              <a:rPr lang="ja-JP" altLang="en-US"/>
              <a:t>と</a:t>
            </a:r>
            <a:r>
              <a:rPr lang="en-US" altLang="ja-JP" dirty="0"/>
              <a:t>VM</a:t>
            </a:r>
            <a:r>
              <a:rPr lang="ja-JP" altLang="en-US"/>
              <a:t>のメモリ管理情報を統合して未使用</a:t>
            </a:r>
            <a:r>
              <a:rPr lang="ja-JP" altLang="en-US" dirty="0"/>
              <a:t>メモリ</a:t>
            </a:r>
            <a:r>
              <a:rPr lang="ja-JP" altLang="en-US"/>
              <a:t>を追跡</a:t>
            </a:r>
            <a:endParaRPr lang="en-US" altLang="ja-JP" dirty="0"/>
          </a:p>
          <a:p>
            <a:pPr lvl="2"/>
            <a:r>
              <a:rPr lang="ja-JP" altLang="en-US"/>
              <a:t>整合性を保って</a:t>
            </a:r>
            <a:r>
              <a:rPr lang="en-US" altLang="ja-JP" dirty="0"/>
              <a:t>OS</a:t>
            </a:r>
            <a:r>
              <a:rPr lang="ja-JP" altLang="en-US"/>
              <a:t>の空きメモリを回収</a:t>
            </a:r>
            <a:endParaRPr lang="en-US" altLang="ja-JP" dirty="0"/>
          </a:p>
          <a:p>
            <a:pPr lvl="1"/>
            <a:r>
              <a:rPr lang="ja-JP" altLang="en-US"/>
              <a:t>マイグレーション</a:t>
            </a:r>
            <a:r>
              <a:rPr lang="ja-JP" altLang="en-US" dirty="0"/>
              <a:t>性能とリモートページング性能の大幅な向上を確認</a:t>
            </a:r>
            <a:endParaRPr lang="en-US" altLang="ja-JP" dirty="0"/>
          </a:p>
          <a:p>
            <a:r>
              <a:rPr lang="ja-JP" altLang="en-US" dirty="0"/>
              <a:t>今後</a:t>
            </a:r>
            <a:r>
              <a:rPr lang="ja-JP" altLang="en-US"/>
              <a:t>の課題</a:t>
            </a:r>
            <a:endParaRPr lang="en-US" altLang="ja-JP" dirty="0"/>
          </a:p>
          <a:p>
            <a:pPr lvl="1"/>
            <a:r>
              <a:rPr lang="en-US" altLang="ja-JP" dirty="0"/>
              <a:t>OS</a:t>
            </a:r>
            <a:r>
              <a:rPr lang="ja-JP" altLang="en-US"/>
              <a:t>の空きメモリ回収機構のさらなる負荷低減</a:t>
            </a:r>
            <a:endParaRPr lang="en-US" altLang="ja-JP" dirty="0"/>
          </a:p>
          <a:p>
            <a:pPr lvl="1"/>
            <a:r>
              <a:rPr lang="ja-JP" altLang="en-US"/>
              <a:t>複数ホストにまたがる</a:t>
            </a:r>
            <a:r>
              <a:rPr lang="en-US" altLang="ja-JP" dirty="0"/>
              <a:t>VM</a:t>
            </a:r>
            <a:r>
              <a:rPr lang="ja-JP" altLang="en-US"/>
              <a:t>の様々なマイグレーション</a:t>
            </a:r>
            <a:r>
              <a:rPr lang="en-US" altLang="ja-JP" dirty="0"/>
              <a:t> [</a:t>
            </a:r>
            <a:r>
              <a:rPr lang="en-US" altLang="ja-JP" dirty="0" err="1"/>
              <a:t>Kashiwagi</a:t>
            </a:r>
            <a:r>
              <a:rPr lang="en-US" altLang="ja-JP" dirty="0"/>
              <a:t> et al.'20] </a:t>
            </a:r>
            <a:r>
              <a:rPr lang="ja-JP" altLang="en-US"/>
              <a:t>へ</a:t>
            </a:r>
            <a:r>
              <a:rPr lang="ja-JP" altLang="en-US" err="1"/>
              <a:t>の</a:t>
            </a:r>
            <a:r>
              <a:rPr lang="ja-JP" altLang="en-US"/>
              <a:t>適用</a:t>
            </a:r>
            <a:endParaRPr lang="en-US" altLang="ja-JP" dirty="0"/>
          </a:p>
        </p:txBody>
      </p:sp>
      <p:sp>
        <p:nvSpPr>
          <p:cNvPr id="4" name="スライド番号プレースホルダー 3">
            <a:extLst>
              <a:ext uri="{FF2B5EF4-FFF2-40B4-BE49-F238E27FC236}">
                <a16:creationId xmlns:a16="http://schemas.microsoft.com/office/drawing/2014/main" id="{928AE81B-7F88-C84A-997A-70C50F07DA89}"/>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22</a:t>
            </a:fld>
            <a:endParaRPr lang="ja-JP" altLang="en-US"/>
          </a:p>
        </p:txBody>
      </p:sp>
    </p:spTree>
    <p:extLst>
      <p:ext uri="{BB962C8B-B14F-4D97-AF65-F5344CB8AC3E}">
        <p14:creationId xmlns:p14="http://schemas.microsoft.com/office/powerpoint/2010/main" val="8131498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4AD840-BEBA-DF45-8B3B-AEA51B11DE7F}"/>
              </a:ext>
            </a:extLst>
          </p:cNvPr>
          <p:cNvSpPr>
            <a:spLocks noGrp="1"/>
          </p:cNvSpPr>
          <p:nvPr>
            <p:ph type="title"/>
          </p:nvPr>
        </p:nvSpPr>
        <p:spPr>
          <a:xfrm>
            <a:off x="838200" y="365126"/>
            <a:ext cx="10515600" cy="1117986"/>
          </a:xfrm>
        </p:spPr>
        <p:txBody>
          <a:bodyPr/>
          <a:lstStyle/>
          <a:p>
            <a:r>
              <a:rPr lang="en-US" altLang="ja-JP" dirty="0"/>
              <a:t>OS</a:t>
            </a:r>
            <a:r>
              <a:rPr lang="ja-JP" altLang="en-US"/>
              <a:t>のメモリ管理情報の取得</a:t>
            </a:r>
            <a:endParaRPr lang="en-US" dirty="0"/>
          </a:p>
        </p:txBody>
      </p:sp>
      <p:sp>
        <p:nvSpPr>
          <p:cNvPr id="3" name="Content Placeholder 2">
            <a:extLst>
              <a:ext uri="{FF2B5EF4-FFF2-40B4-BE49-F238E27FC236}">
                <a16:creationId xmlns:a16="http://schemas.microsoft.com/office/drawing/2014/main" id="{5AD481A7-0C64-1144-944E-D303AFD5E970}"/>
              </a:ext>
            </a:extLst>
          </p:cNvPr>
          <p:cNvSpPr>
            <a:spLocks noGrp="1"/>
          </p:cNvSpPr>
          <p:nvPr>
            <p:ph idx="1"/>
          </p:nvPr>
        </p:nvSpPr>
        <p:spPr>
          <a:xfrm>
            <a:off x="838200" y="1583473"/>
            <a:ext cx="10515600" cy="4593490"/>
          </a:xfrm>
        </p:spPr>
        <p:txBody>
          <a:bodyPr/>
          <a:lstStyle/>
          <a:p>
            <a:r>
              <a:rPr lang="en-US" dirty="0"/>
              <a:t>LLView [</a:t>
            </a:r>
            <a:r>
              <a:rPr lang="en-US" altLang="ja-JP" dirty="0"/>
              <a:t>Ozaki et al.’19] </a:t>
            </a:r>
            <a:r>
              <a:rPr lang="ja-JP" altLang="en-US"/>
              <a:t>を用いて</a:t>
            </a:r>
            <a:r>
              <a:rPr lang="en-US" altLang="ja-JP" dirty="0"/>
              <a:t>OS</a:t>
            </a:r>
            <a:r>
              <a:rPr lang="ja-JP" altLang="en-US"/>
              <a:t>のメモリ管理情報を</a:t>
            </a:r>
            <a:r>
              <a:rPr lang="en-US" altLang="ja-JP" dirty="0"/>
              <a:t>VM</a:t>
            </a:r>
            <a:r>
              <a:rPr lang="ja-JP" altLang="en-US"/>
              <a:t>の外から透過的に取得</a:t>
            </a:r>
            <a:endParaRPr lang="en-US" altLang="ja-JP" dirty="0"/>
          </a:p>
          <a:p>
            <a:pPr lvl="1"/>
            <a:r>
              <a:rPr lang="en-US" altLang="ja-JP" dirty="0" err="1"/>
              <a:t>LLView</a:t>
            </a:r>
            <a:r>
              <a:rPr lang="ja-JP" altLang="en-US"/>
              <a:t>：</a:t>
            </a:r>
            <a:r>
              <a:rPr lang="en-US" altLang="ja-JP" dirty="0"/>
              <a:t>VM</a:t>
            </a:r>
            <a:r>
              <a:rPr lang="ja-JP" altLang="en-US"/>
              <a:t>のメモリ解析と</a:t>
            </a:r>
            <a:r>
              <a:rPr lang="en-US" altLang="ja-JP" dirty="0"/>
              <a:t>OS</a:t>
            </a:r>
            <a:r>
              <a:rPr lang="ja-JP" altLang="en-US"/>
              <a:t>データ取得を容易にするフレームワーク</a:t>
            </a:r>
            <a:endParaRPr lang="en-US" altLang="ja-JP" dirty="0"/>
          </a:p>
          <a:p>
            <a:pPr lvl="1"/>
            <a:r>
              <a:rPr lang="en-US" dirty="0"/>
              <a:t>VM</a:t>
            </a:r>
            <a:r>
              <a:rPr lang="ja-JP" altLang="en-US"/>
              <a:t>に対してデバイスドライバの追加などは必要ない</a:t>
            </a:r>
            <a:endParaRPr lang="en-US" dirty="0"/>
          </a:p>
          <a:p>
            <a:r>
              <a:rPr lang="en-US" dirty="0" err="1"/>
              <a:t>整合性を保ちながら空きメモリを回収する必要</a:t>
            </a:r>
            <a:endParaRPr lang="en-US" dirty="0"/>
          </a:p>
          <a:p>
            <a:pPr lvl="1"/>
            <a:r>
              <a:rPr lang="en-US" dirty="0" err="1"/>
              <a:t>回収中にOSが空きメモリを再利用し始めるかもしれない</a:t>
            </a:r>
            <a:endParaRPr lang="en-US" dirty="0"/>
          </a:p>
          <a:p>
            <a:pPr lvl="1"/>
            <a:r>
              <a:rPr lang="en-US" dirty="0"/>
              <a:t>OS</a:t>
            </a:r>
            <a:r>
              <a:rPr lang="ja-JP" altLang="en-US"/>
              <a:t>では使用中なのに</a:t>
            </a:r>
            <a:r>
              <a:rPr lang="en-US" altLang="ja-JP" dirty="0"/>
              <a:t>VM</a:t>
            </a:r>
            <a:r>
              <a:rPr lang="ja-JP" altLang="en-US"/>
              <a:t>ではメモリ割り当てのない不整合が生じる</a:t>
            </a:r>
            <a:endParaRPr lang="en-US" dirty="0"/>
          </a:p>
        </p:txBody>
      </p:sp>
      <p:sp>
        <p:nvSpPr>
          <p:cNvPr id="4" name="Slide Number Placeholder 3">
            <a:extLst>
              <a:ext uri="{FF2B5EF4-FFF2-40B4-BE49-F238E27FC236}">
                <a16:creationId xmlns:a16="http://schemas.microsoft.com/office/drawing/2014/main" id="{FAAC6659-0A97-CA42-BAD4-920858FBE184}"/>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23</a:t>
            </a:fld>
            <a:endParaRPr lang="ja-JP" altLang="en-US"/>
          </a:p>
        </p:txBody>
      </p:sp>
      <p:sp>
        <p:nvSpPr>
          <p:cNvPr id="5" name="TextBox 4">
            <a:extLst>
              <a:ext uri="{FF2B5EF4-FFF2-40B4-BE49-F238E27FC236}">
                <a16:creationId xmlns:a16="http://schemas.microsoft.com/office/drawing/2014/main" id="{AA2195BB-9F8E-2B46-969D-D41525B36984}"/>
              </a:ext>
            </a:extLst>
          </p:cNvPr>
          <p:cNvSpPr txBox="1"/>
          <p:nvPr/>
        </p:nvSpPr>
        <p:spPr>
          <a:xfrm>
            <a:off x="7749787" y="4788397"/>
            <a:ext cx="3446651" cy="1754326"/>
          </a:xfrm>
          <a:prstGeom prst="rect">
            <a:avLst/>
          </a:prstGeom>
          <a:noFill/>
          <a:ln>
            <a:solidFill>
              <a:srgbClr val="0070C0"/>
            </a:solidFill>
          </a:ln>
        </p:spPr>
        <p:txBody>
          <a:bodyPr wrap="square" rtlCol="0">
            <a:spAutoFit/>
          </a:bodyPr>
          <a:lstStyle/>
          <a:p>
            <a:r>
              <a:rPr lang="en" altLang="ja-JP" dirty="0">
                <a:latin typeface="MS PGothic" panose="020B0600070205080204" pitchFamily="34" charset="-128"/>
                <a:ea typeface="MS PGothic" panose="020B0600070205080204" pitchFamily="34" charset="-128"/>
              </a:rPr>
              <a:t>for (</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 = 0; </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 &lt; </a:t>
            </a:r>
            <a:r>
              <a:rPr lang="en" altLang="ja-JP" dirty="0" err="1">
                <a:latin typeface="MS PGothic" panose="020B0600070205080204" pitchFamily="34" charset="-128"/>
                <a:ea typeface="MS PGothic" panose="020B0600070205080204" pitchFamily="34" charset="-128"/>
              </a:rPr>
              <a:t>max_pfn</a:t>
            </a:r>
            <a:r>
              <a:rPr lang="en" altLang="ja-JP" dirty="0">
                <a:latin typeface="MS PGothic" panose="020B0600070205080204" pitchFamily="34" charset="-128"/>
                <a:ea typeface="MS PGothic" panose="020B0600070205080204" pitchFamily="34" charset="-128"/>
              </a:rPr>
              <a:t>; </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a:t>
            </a:r>
          </a:p>
          <a:p>
            <a:r>
              <a:rPr lang="en" altLang="ja-JP" dirty="0">
                <a:latin typeface="MS PGothic" panose="020B0600070205080204" pitchFamily="34" charset="-128"/>
                <a:ea typeface="MS PGothic" panose="020B0600070205080204" pitchFamily="34" charset="-128"/>
              </a:rPr>
              <a:t>  page = </a:t>
            </a:r>
            <a:r>
              <a:rPr lang="en" altLang="ja-JP" dirty="0" err="1">
                <a:latin typeface="MS PGothic" panose="020B0600070205080204" pitchFamily="34" charset="-128"/>
                <a:ea typeface="MS PGothic" panose="020B0600070205080204" pitchFamily="34" charset="-128"/>
              </a:rPr>
              <a:t>pfn_to_page</a:t>
            </a:r>
            <a:r>
              <a:rPr lang="en" altLang="ja-JP" dirty="0">
                <a:latin typeface="MS PGothic" panose="020B0600070205080204" pitchFamily="34" charset="-128"/>
                <a:ea typeface="MS PGothic" panose="020B0600070205080204" pitchFamily="34" charset="-128"/>
              </a:rPr>
              <a:t>(</a:t>
            </a:r>
            <a:r>
              <a:rPr lang="en" altLang="ja-JP" dirty="0" err="1">
                <a:latin typeface="MS PGothic" panose="020B0600070205080204" pitchFamily="34" charset="-128"/>
                <a:ea typeface="MS PGothic" panose="020B0600070205080204" pitchFamily="34" charset="-128"/>
              </a:rPr>
              <a:t>pfn</a:t>
            </a:r>
            <a:r>
              <a:rPr lang="en" altLang="ja-JP" dirty="0">
                <a:latin typeface="MS PGothic" panose="020B0600070205080204" pitchFamily="34" charset="-128"/>
                <a:ea typeface="MS PGothic" panose="020B0600070205080204" pitchFamily="34" charset="-128"/>
              </a:rPr>
              <a:t>);</a:t>
            </a:r>
          </a:p>
          <a:p>
            <a:r>
              <a:rPr lang="en" altLang="ja-JP" dirty="0">
                <a:latin typeface="MS PGothic" panose="020B0600070205080204" pitchFamily="34" charset="-128"/>
                <a:ea typeface="MS PGothic" panose="020B0600070205080204" pitchFamily="34" charset="-128"/>
              </a:rPr>
              <a:t>   if (</a:t>
            </a:r>
            <a:r>
              <a:rPr lang="en" altLang="ja-JP" dirty="0" err="1">
                <a:latin typeface="MS PGothic" panose="020B0600070205080204" pitchFamily="34" charset="-128"/>
                <a:ea typeface="MS PGothic" panose="020B0600070205080204" pitchFamily="34" charset="-128"/>
              </a:rPr>
              <a:t>PageBuddy</a:t>
            </a:r>
            <a:r>
              <a:rPr lang="en" altLang="ja-JP" dirty="0">
                <a:latin typeface="MS PGothic" panose="020B0600070205080204" pitchFamily="34" charset="-128"/>
                <a:ea typeface="MS PGothic" panose="020B0600070205080204" pitchFamily="34" charset="-128"/>
              </a:rPr>
              <a:t>(page)) {</a:t>
            </a:r>
            <a:br>
              <a:rPr lang="en" altLang="ja-JP" dirty="0">
                <a:latin typeface="MS PGothic" panose="020B0600070205080204" pitchFamily="34" charset="-128"/>
                <a:ea typeface="MS PGothic" panose="020B0600070205080204" pitchFamily="34" charset="-128"/>
              </a:rPr>
            </a:br>
            <a:r>
              <a:rPr lang="en" altLang="ja-JP" dirty="0">
                <a:latin typeface="MS PGothic" panose="020B0600070205080204" pitchFamily="34" charset="-128"/>
                <a:ea typeface="MS PGothic" panose="020B0600070205080204" pitchFamily="34" charset="-128"/>
              </a:rPr>
              <a:t>       // </a:t>
            </a:r>
            <a:r>
              <a:rPr lang="ja-JP" altLang="en-US">
                <a:latin typeface="MS PGothic" panose="020B0600070205080204" pitchFamily="34" charset="-128"/>
                <a:ea typeface="MS PGothic" panose="020B0600070205080204" pitchFamily="34" charset="-128"/>
              </a:rPr>
              <a:t>空きメモリ</a:t>
            </a:r>
            <a:br>
              <a:rPr lang="en" altLang="ja-JP" dirty="0">
                <a:latin typeface="MS PGothic" panose="020B0600070205080204" pitchFamily="34" charset="-128"/>
                <a:ea typeface="MS PGothic" panose="020B0600070205080204" pitchFamily="34" charset="-128"/>
              </a:rPr>
            </a:br>
            <a:r>
              <a:rPr lang="en" altLang="ja-JP" dirty="0">
                <a:latin typeface="MS PGothic" panose="020B0600070205080204" pitchFamily="34" charset="-128"/>
                <a:ea typeface="MS PGothic" panose="020B0600070205080204" pitchFamily="34" charset="-128"/>
              </a:rPr>
              <a:t>    }</a:t>
            </a:r>
            <a:endParaRPr lang="en-US" altLang="ja-JP" b="1" dirty="0">
              <a:latin typeface="+mn-ea"/>
              <a:ea typeface="MS PGothic" panose="020B0600070205080204" pitchFamily="34" charset="-128"/>
              <a:cs typeface="Courier New" panose="02070309020205020404" pitchFamily="49" charset="0"/>
            </a:endParaRPr>
          </a:p>
          <a:p>
            <a:r>
              <a:rPr lang="en-US" altLang="ja-JP" b="1" dirty="0">
                <a:latin typeface="+mn-ea"/>
                <a:ea typeface="MS PGothic" panose="020B0600070205080204" pitchFamily="34" charset="-128"/>
                <a:cs typeface="Courier New" panose="02070309020205020404" pitchFamily="49" charset="0"/>
              </a:rPr>
              <a:t>}</a:t>
            </a:r>
            <a:endParaRPr lang="en" altLang="ja-JP" dirty="0">
              <a:latin typeface="MS PGothic" panose="020B0600070205080204" pitchFamily="34" charset="-128"/>
              <a:ea typeface="MS PGothic" panose="020B0600070205080204" pitchFamily="34" charset="-128"/>
            </a:endParaRPr>
          </a:p>
        </p:txBody>
      </p:sp>
      <p:grpSp>
        <p:nvGrpSpPr>
          <p:cNvPr id="6" name="グループ化 76">
            <a:extLst>
              <a:ext uri="{FF2B5EF4-FFF2-40B4-BE49-F238E27FC236}">
                <a16:creationId xmlns:a16="http://schemas.microsoft.com/office/drawing/2014/main" id="{BF951B0A-8898-8244-A07B-E8339D51F029}"/>
              </a:ext>
            </a:extLst>
          </p:cNvPr>
          <p:cNvGrpSpPr/>
          <p:nvPr/>
        </p:nvGrpSpPr>
        <p:grpSpPr>
          <a:xfrm>
            <a:off x="1297511" y="4778865"/>
            <a:ext cx="2436016" cy="1754324"/>
            <a:chOff x="1945979" y="4381995"/>
            <a:chExt cx="2436016" cy="1754324"/>
          </a:xfrm>
        </p:grpSpPr>
        <p:sp>
          <p:nvSpPr>
            <p:cNvPr id="7" name="角丸四角形 38">
              <a:extLst>
                <a:ext uri="{FF2B5EF4-FFF2-40B4-BE49-F238E27FC236}">
                  <a16:creationId xmlns:a16="http://schemas.microsoft.com/office/drawing/2014/main" id="{3ACBB481-F4B2-FB4F-AECA-4B842909D5E5}"/>
                </a:ext>
              </a:extLst>
            </p:cNvPr>
            <p:cNvSpPr/>
            <p:nvPr/>
          </p:nvSpPr>
          <p:spPr>
            <a:xfrm>
              <a:off x="1945979" y="4381995"/>
              <a:ext cx="2436016" cy="1754324"/>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 name="テキスト ボックス 40">
              <a:extLst>
                <a:ext uri="{FF2B5EF4-FFF2-40B4-BE49-F238E27FC236}">
                  <a16:creationId xmlns:a16="http://schemas.microsoft.com/office/drawing/2014/main" id="{9F700DC9-F42A-9A48-9820-EA16B36C7E50}"/>
                </a:ext>
              </a:extLst>
            </p:cNvPr>
            <p:cNvSpPr txBox="1"/>
            <p:nvPr/>
          </p:nvSpPr>
          <p:spPr>
            <a:xfrm>
              <a:off x="2076706" y="4789464"/>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 name="正方形/長方形 41">
              <a:extLst>
                <a:ext uri="{FF2B5EF4-FFF2-40B4-BE49-F238E27FC236}">
                  <a16:creationId xmlns:a16="http://schemas.microsoft.com/office/drawing/2014/main" id="{3EDA4FFB-0CDE-E147-A8F1-4B33FA525992}"/>
                </a:ext>
              </a:extLst>
            </p:cNvPr>
            <p:cNvSpPr/>
            <p:nvPr/>
          </p:nvSpPr>
          <p:spPr>
            <a:xfrm>
              <a:off x="2704173" y="5151806"/>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0" name="正方形/長方形 42">
              <a:extLst>
                <a:ext uri="{FF2B5EF4-FFF2-40B4-BE49-F238E27FC236}">
                  <a16:creationId xmlns:a16="http://schemas.microsoft.com/office/drawing/2014/main" id="{35BD8E54-934A-DB43-85EE-8031432AE4AA}"/>
                </a:ext>
              </a:extLst>
            </p:cNvPr>
            <p:cNvSpPr/>
            <p:nvPr/>
          </p:nvSpPr>
          <p:spPr>
            <a:xfrm>
              <a:off x="3472461" y="5144966"/>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11" name="正方形/長方形 43">
              <a:extLst>
                <a:ext uri="{FF2B5EF4-FFF2-40B4-BE49-F238E27FC236}">
                  <a16:creationId xmlns:a16="http://schemas.microsoft.com/office/drawing/2014/main" id="{4500653A-FFD6-F64D-8BF8-03465C6BDD0B}"/>
                </a:ext>
              </a:extLst>
            </p:cNvPr>
            <p:cNvSpPr/>
            <p:nvPr/>
          </p:nvSpPr>
          <p:spPr>
            <a:xfrm>
              <a:off x="3091065" y="514635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2" name="正方形/長方形 44">
              <a:extLst>
                <a:ext uri="{FF2B5EF4-FFF2-40B4-BE49-F238E27FC236}">
                  <a16:creationId xmlns:a16="http://schemas.microsoft.com/office/drawing/2014/main" id="{C5D18D53-A17D-164B-ACFC-3E9A13EB003B}"/>
                </a:ext>
              </a:extLst>
            </p:cNvPr>
            <p:cNvSpPr/>
            <p:nvPr/>
          </p:nvSpPr>
          <p:spPr>
            <a:xfrm>
              <a:off x="2317281" y="5151806"/>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13" name="テキスト ボックス 45">
              <a:extLst>
                <a:ext uri="{FF2B5EF4-FFF2-40B4-BE49-F238E27FC236}">
                  <a16:creationId xmlns:a16="http://schemas.microsoft.com/office/drawing/2014/main" id="{BECC6225-36DB-544B-AB8E-5FCE5649C951}"/>
                </a:ext>
              </a:extLst>
            </p:cNvPr>
            <p:cNvSpPr txBox="1"/>
            <p:nvPr/>
          </p:nvSpPr>
          <p:spPr>
            <a:xfrm>
              <a:off x="3799130" y="52121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grpSp>
      <p:sp>
        <p:nvSpPr>
          <p:cNvPr id="20" name="Rectangle 19">
            <a:extLst>
              <a:ext uri="{FF2B5EF4-FFF2-40B4-BE49-F238E27FC236}">
                <a16:creationId xmlns:a16="http://schemas.microsoft.com/office/drawing/2014/main" id="{0877AD13-0C6A-4D43-8791-BC4DA4458549}"/>
              </a:ext>
            </a:extLst>
          </p:cNvPr>
          <p:cNvSpPr/>
          <p:nvPr/>
        </p:nvSpPr>
        <p:spPr>
          <a:xfrm>
            <a:off x="5391424" y="5231235"/>
            <a:ext cx="1384714"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cxnSp>
        <p:nvCxnSpPr>
          <p:cNvPr id="21" name="Straight Arrow Connector 20">
            <a:extLst>
              <a:ext uri="{FF2B5EF4-FFF2-40B4-BE49-F238E27FC236}">
                <a16:creationId xmlns:a16="http://schemas.microsoft.com/office/drawing/2014/main" id="{DEEA85A1-9DDF-3F49-AA6D-4FC9262A5990}"/>
              </a:ext>
            </a:extLst>
          </p:cNvPr>
          <p:cNvCxnSpPr>
            <a:cxnSpLocks/>
          </p:cNvCxnSpPr>
          <p:nvPr/>
        </p:nvCxnSpPr>
        <p:spPr>
          <a:xfrm flipH="1">
            <a:off x="3759276" y="5656027"/>
            <a:ext cx="1643136"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2" name="TextBox 21">
            <a:extLst>
              <a:ext uri="{FF2B5EF4-FFF2-40B4-BE49-F238E27FC236}">
                <a16:creationId xmlns:a16="http://schemas.microsoft.com/office/drawing/2014/main" id="{F2237AEA-692E-D54C-A03B-680CEE43F5C5}"/>
              </a:ext>
            </a:extLst>
          </p:cNvPr>
          <p:cNvSpPr txBox="1"/>
          <p:nvPr/>
        </p:nvSpPr>
        <p:spPr>
          <a:xfrm>
            <a:off x="3796014" y="4946532"/>
            <a:ext cx="1569660" cy="646331"/>
          </a:xfrm>
          <a:prstGeom prst="rect">
            <a:avLst/>
          </a:prstGeom>
          <a:noFill/>
        </p:spPr>
        <p:txBody>
          <a:bodyPr wrap="none" rtlCol="0">
            <a:spAutoFit/>
          </a:bodyPr>
          <a:lstStyle/>
          <a:p>
            <a:pPr algn="ctr"/>
            <a:r>
              <a:rPr lang="en-JP" dirty="0"/>
              <a:t>メモリデータ</a:t>
            </a:r>
          </a:p>
          <a:p>
            <a:pPr algn="ctr"/>
            <a:r>
              <a:rPr lang="en-JP" dirty="0"/>
              <a:t>取得</a:t>
            </a:r>
          </a:p>
        </p:txBody>
      </p:sp>
      <p:cxnSp>
        <p:nvCxnSpPr>
          <p:cNvPr id="23" name="Straight Arrow Connector 22">
            <a:extLst>
              <a:ext uri="{FF2B5EF4-FFF2-40B4-BE49-F238E27FC236}">
                <a16:creationId xmlns:a16="http://schemas.microsoft.com/office/drawing/2014/main" id="{FC168680-75DE-4444-B74D-99F1875B7368}"/>
              </a:ext>
            </a:extLst>
          </p:cNvPr>
          <p:cNvCxnSpPr>
            <a:cxnSpLocks/>
            <a:stCxn id="5" idx="1"/>
            <a:endCxn id="20" idx="3"/>
          </p:cNvCxnSpPr>
          <p:nvPr/>
        </p:nvCxnSpPr>
        <p:spPr>
          <a:xfrm flipH="1">
            <a:off x="6776138" y="5665560"/>
            <a:ext cx="973649" cy="1095"/>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47B32C9E-89C0-9C4A-815F-2F7F3F329CCC}"/>
              </a:ext>
            </a:extLst>
          </p:cNvPr>
          <p:cNvSpPr txBox="1"/>
          <p:nvPr/>
        </p:nvSpPr>
        <p:spPr>
          <a:xfrm>
            <a:off x="6991814" y="5186334"/>
            <a:ext cx="646331" cy="369332"/>
          </a:xfrm>
          <a:prstGeom prst="rect">
            <a:avLst/>
          </a:prstGeom>
          <a:noFill/>
        </p:spPr>
        <p:txBody>
          <a:bodyPr wrap="none" rtlCol="0">
            <a:spAutoFit/>
          </a:bodyPr>
          <a:lstStyle/>
          <a:p>
            <a:pPr algn="ctr"/>
            <a:r>
              <a:rPr lang="en-JP" dirty="0"/>
              <a:t>解析</a:t>
            </a:r>
          </a:p>
        </p:txBody>
      </p:sp>
    </p:spTree>
    <p:extLst>
      <p:ext uri="{BB962C8B-B14F-4D97-AF65-F5344CB8AC3E}">
        <p14:creationId xmlns:p14="http://schemas.microsoft.com/office/powerpoint/2010/main" val="3751939467"/>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8C3BDA1-77AB-7543-9A0C-AB6730E4B1D2}"/>
              </a:ext>
            </a:extLst>
          </p:cNvPr>
          <p:cNvSpPr>
            <a:spLocks noGrp="1"/>
          </p:cNvSpPr>
          <p:nvPr>
            <p:ph type="title"/>
          </p:nvPr>
        </p:nvSpPr>
        <p:spPr>
          <a:xfrm>
            <a:off x="838200" y="365126"/>
            <a:ext cx="10515600" cy="1117986"/>
          </a:xfrm>
        </p:spPr>
        <p:txBody>
          <a:bodyPr/>
          <a:lstStyle/>
          <a:p>
            <a:r>
              <a:rPr lang="ja-JP" altLang="en-US"/>
              <a:t>未使用メモリの存在</a:t>
            </a:r>
          </a:p>
        </p:txBody>
      </p:sp>
      <p:sp>
        <p:nvSpPr>
          <p:cNvPr id="3" name="コンテンツ プレースホルダー 2">
            <a:extLst>
              <a:ext uri="{FF2B5EF4-FFF2-40B4-BE49-F238E27FC236}">
                <a16:creationId xmlns:a16="http://schemas.microsoft.com/office/drawing/2014/main" id="{0C31D0C4-3FA5-DC44-9B7E-4806302ED1A4}"/>
              </a:ext>
            </a:extLst>
          </p:cNvPr>
          <p:cNvSpPr>
            <a:spLocks noGrp="1"/>
          </p:cNvSpPr>
          <p:nvPr>
            <p:ph idx="1"/>
          </p:nvPr>
        </p:nvSpPr>
        <p:spPr>
          <a:xfrm>
            <a:off x="838200" y="1583473"/>
            <a:ext cx="10515600" cy="4593490"/>
          </a:xfrm>
        </p:spPr>
        <p:txBody>
          <a:bodyPr/>
          <a:lstStyle/>
          <a:p>
            <a:r>
              <a:rPr lang="en-US" altLang="ja-JP" dirty="0"/>
              <a:t>VM</a:t>
            </a:r>
            <a:r>
              <a:rPr lang="ja-JP" altLang="en-US"/>
              <a:t>のメモリの中には使われていない領域が存在することも多い</a:t>
            </a:r>
            <a:endParaRPr lang="en-US" altLang="ja-JP" dirty="0"/>
          </a:p>
          <a:p>
            <a:pPr lvl="1"/>
            <a:r>
              <a:rPr lang="ja-JP" altLang="en-US"/>
              <a:t>例：</a:t>
            </a:r>
            <a:r>
              <a:rPr lang="en-US" altLang="ja-JP" dirty="0"/>
              <a:t>Google</a:t>
            </a:r>
            <a:r>
              <a:rPr lang="ja-JP" altLang="en-US"/>
              <a:t>や</a:t>
            </a:r>
            <a:r>
              <a:rPr lang="en-US" altLang="ja-JP" dirty="0"/>
              <a:t>Alibaba</a:t>
            </a:r>
            <a:r>
              <a:rPr lang="ja-JP" altLang="en-US"/>
              <a:t>のクラスタはメモリが半分程度しか使われていない</a:t>
            </a:r>
            <a:endParaRPr lang="en-US" altLang="ja-JP" dirty="0"/>
          </a:p>
          <a:p>
            <a:pPr lvl="1"/>
            <a:r>
              <a:rPr lang="en-US" altLang="ja-JP" dirty="0"/>
              <a:t>VM</a:t>
            </a:r>
            <a:r>
              <a:rPr lang="ja-JP" altLang="en-US"/>
              <a:t>の大容量メモリのすべてが常に使われているわけではない</a:t>
            </a:r>
            <a:endParaRPr lang="en-US" altLang="ja-JP" dirty="0"/>
          </a:p>
          <a:p>
            <a:pPr lvl="1"/>
            <a:r>
              <a:rPr lang="en-US" altLang="ja-JP" dirty="0"/>
              <a:t>OS</a:t>
            </a:r>
            <a:r>
              <a:rPr lang="ja-JP" altLang="en-US"/>
              <a:t>の起動直後には</a:t>
            </a:r>
            <a:r>
              <a:rPr lang="en-US" altLang="ja-JP" dirty="0"/>
              <a:t>600MB</a:t>
            </a:r>
            <a:r>
              <a:rPr lang="ja-JP" altLang="en-US"/>
              <a:t>程度しか使われていない</a:t>
            </a:r>
            <a:endParaRPr lang="en-US" altLang="ja-JP" dirty="0"/>
          </a:p>
          <a:p>
            <a:pPr lvl="1"/>
            <a:r>
              <a:rPr lang="ja-JP" altLang="en-US"/>
              <a:t>巨大なアプリケーション終了後には大量のメモリが解放されて未使用になる</a:t>
            </a:r>
            <a:endParaRPr lang="en-US" altLang="ja-JP" dirty="0"/>
          </a:p>
          <a:p>
            <a:endParaRPr lang="ja-JP" altLang="en-US"/>
          </a:p>
        </p:txBody>
      </p:sp>
      <p:sp>
        <p:nvSpPr>
          <p:cNvPr id="42" name="スライド番号プレースホルダー 2">
            <a:extLst>
              <a:ext uri="{FF2B5EF4-FFF2-40B4-BE49-F238E27FC236}">
                <a16:creationId xmlns:a16="http://schemas.microsoft.com/office/drawing/2014/main" id="{0CEDFB05-EBE5-224E-A31D-399DF06A7615}"/>
              </a:ext>
            </a:extLst>
          </p:cNvPr>
          <p:cNvSpPr>
            <a:spLocks noGrp="1"/>
          </p:cNvSpPr>
          <p:nvPr>
            <p:ph type="sldNum" sz="quarter" idx="12"/>
          </p:nvPr>
        </p:nvSpPr>
        <p:spPr>
          <a:xfrm>
            <a:off x="9257371" y="6492875"/>
            <a:ext cx="2743200" cy="365125"/>
          </a:xfrm>
        </p:spPr>
        <p:txBody>
          <a:bodyPr/>
          <a:lstStyle/>
          <a:p>
            <a:fld id="{0A8AAA2D-9842-0044-AF36-3F48C3C39054}" type="slidenum">
              <a:rPr lang="ja-JP" altLang="en-US" smtClean="0"/>
              <a:pPr/>
              <a:t>24</a:t>
            </a:fld>
            <a:endParaRPr lang="ja-JP" altLang="en-US"/>
          </a:p>
        </p:txBody>
      </p:sp>
      <p:graphicFrame>
        <p:nvGraphicFramePr>
          <p:cNvPr id="7" name="グラフ 6">
            <a:extLst>
              <a:ext uri="{FF2B5EF4-FFF2-40B4-BE49-F238E27FC236}">
                <a16:creationId xmlns:a16="http://schemas.microsoft.com/office/drawing/2014/main" id="{3E00CBB0-1CD2-554C-B3CB-1530D3AE3DDA}"/>
              </a:ext>
            </a:extLst>
          </p:cNvPr>
          <p:cNvGraphicFramePr>
            <a:graphicFrameLocks/>
          </p:cNvGraphicFramePr>
          <p:nvPr/>
        </p:nvGraphicFramePr>
        <p:xfrm>
          <a:off x="6311109" y="3714612"/>
          <a:ext cx="5441950" cy="3143388"/>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8" name="グラフ 7">
            <a:extLst>
              <a:ext uri="{FF2B5EF4-FFF2-40B4-BE49-F238E27FC236}">
                <a16:creationId xmlns:a16="http://schemas.microsoft.com/office/drawing/2014/main" id="{48202A19-6D88-3446-8C71-BF9726C543ED}"/>
              </a:ext>
            </a:extLst>
          </p:cNvPr>
          <p:cNvGraphicFramePr>
            <a:graphicFrameLocks/>
          </p:cNvGraphicFramePr>
          <p:nvPr/>
        </p:nvGraphicFramePr>
        <p:xfrm>
          <a:off x="428763" y="3714612"/>
          <a:ext cx="5441950" cy="3143388"/>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185101236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6ED5FE3D-CDF9-8B4D-838B-9CC78B85A269}"/>
              </a:ext>
            </a:extLst>
          </p:cNvPr>
          <p:cNvSpPr>
            <a:spLocks noGrp="1"/>
          </p:cNvSpPr>
          <p:nvPr>
            <p:ph idx="1"/>
          </p:nvPr>
        </p:nvSpPr>
        <p:spPr/>
        <p:txBody>
          <a:bodyPr/>
          <a:lstStyle/>
          <a:p>
            <a:r>
              <a:rPr kumimoji="1" lang="en-US" altLang="ja-JP" dirty="0" err="1"/>
              <a:t>FCtrans</a:t>
            </a:r>
            <a:r>
              <a:rPr kumimoji="1" lang="ja-JP" altLang="en-US"/>
              <a:t>は使用中メモリがメインホストに存在するのが好ましい</a:t>
            </a:r>
            <a:endParaRPr kumimoji="1" lang="en-US" altLang="ja-JP" dirty="0"/>
          </a:p>
          <a:p>
            <a:pPr lvl="1"/>
            <a:r>
              <a:rPr kumimoji="1" lang="ja-JP" altLang="en-US"/>
              <a:t>メインホストに割り当てられるメモリ量は常に一定でない</a:t>
            </a:r>
            <a:endParaRPr kumimoji="1" lang="en-US" altLang="ja-JP" dirty="0"/>
          </a:p>
          <a:p>
            <a:pPr lvl="1"/>
            <a:r>
              <a:rPr kumimoji="1" lang="ja-JP" altLang="en-US"/>
              <a:t>従来手法ではメモリ参照履歴に基づいてメモリ分割が行われる</a:t>
            </a:r>
            <a:endParaRPr kumimoji="1" lang="en-US" altLang="ja-JP" dirty="0"/>
          </a:p>
          <a:p>
            <a:r>
              <a:rPr kumimoji="1" lang="ja-JP" altLang="en-US"/>
              <a:t>メモリ使用状況も考慮してメモリ分割を行う</a:t>
            </a:r>
            <a:endParaRPr kumimoji="1" lang="en-US" altLang="ja-JP" dirty="0"/>
          </a:p>
          <a:p>
            <a:pPr lvl="1"/>
            <a:r>
              <a:rPr kumimoji="1" lang="ja-JP" altLang="en-US"/>
              <a:t>未使用メモリは優先してサブホストに転送</a:t>
            </a:r>
            <a:endParaRPr kumimoji="1" lang="en-US" altLang="ja-JP" dirty="0"/>
          </a:p>
          <a:p>
            <a:pPr lvl="1"/>
            <a:r>
              <a:rPr kumimoji="1" lang="ja-JP" altLang="en-US"/>
              <a:t>メインホストに空きメモリ量があれば使用中メモリを優先してメインホストに転送</a:t>
            </a:r>
          </a:p>
        </p:txBody>
      </p:sp>
      <p:sp>
        <p:nvSpPr>
          <p:cNvPr id="4" name="スライド番号プレースホルダー 3">
            <a:extLst>
              <a:ext uri="{FF2B5EF4-FFF2-40B4-BE49-F238E27FC236}">
                <a16:creationId xmlns:a16="http://schemas.microsoft.com/office/drawing/2014/main" id="{8409DAD1-F2A2-2142-9FA5-CB3E3AB652B3}"/>
              </a:ext>
            </a:extLst>
          </p:cNvPr>
          <p:cNvSpPr>
            <a:spLocks noGrp="1"/>
          </p:cNvSpPr>
          <p:nvPr>
            <p:ph type="sldNum" sz="quarter" idx="12"/>
          </p:nvPr>
        </p:nvSpPr>
        <p:spPr/>
        <p:txBody>
          <a:bodyPr/>
          <a:lstStyle/>
          <a:p>
            <a:fld id="{0A8AAA2D-9842-0044-AF36-3F48C3C39054}" type="slidenum">
              <a:rPr lang="ja-JP" altLang="en-US" smtClean="0"/>
              <a:pPr/>
              <a:t>25</a:t>
            </a:fld>
            <a:endParaRPr lang="ja-JP" altLang="en-US"/>
          </a:p>
        </p:txBody>
      </p:sp>
      <p:sp>
        <p:nvSpPr>
          <p:cNvPr id="6" name="タイトル 1">
            <a:extLst>
              <a:ext uri="{FF2B5EF4-FFF2-40B4-BE49-F238E27FC236}">
                <a16:creationId xmlns:a16="http://schemas.microsoft.com/office/drawing/2014/main" id="{E6D988F1-E1CB-8E48-B065-965DB35E4545}"/>
              </a:ext>
            </a:extLst>
          </p:cNvPr>
          <p:cNvSpPr>
            <a:spLocks noGrp="1"/>
          </p:cNvSpPr>
          <p:nvPr>
            <p:ph type="title"/>
          </p:nvPr>
        </p:nvSpPr>
        <p:spPr>
          <a:xfrm>
            <a:off x="838200" y="365126"/>
            <a:ext cx="10515600" cy="1117986"/>
          </a:xfrm>
        </p:spPr>
        <p:txBody>
          <a:bodyPr/>
          <a:lstStyle/>
          <a:p>
            <a:r>
              <a:rPr lang="ja-JP" altLang="en-US"/>
              <a:t>分割マイグレーションの最適化</a:t>
            </a:r>
            <a:r>
              <a:rPr lang="en-US" altLang="ja-JP" dirty="0"/>
              <a:t>(2/2)</a:t>
            </a:r>
            <a:endParaRPr lang="ja-JP" altLang="en-US"/>
          </a:p>
        </p:txBody>
      </p:sp>
      <p:sp>
        <p:nvSpPr>
          <p:cNvPr id="7" name="角丸四角形 6">
            <a:extLst>
              <a:ext uri="{FF2B5EF4-FFF2-40B4-BE49-F238E27FC236}">
                <a16:creationId xmlns:a16="http://schemas.microsoft.com/office/drawing/2014/main" id="{D5565C3C-AA9A-B447-A01E-2E54D21F002D}"/>
              </a:ext>
            </a:extLst>
          </p:cNvPr>
          <p:cNvSpPr/>
          <p:nvPr/>
        </p:nvSpPr>
        <p:spPr>
          <a:xfrm>
            <a:off x="1832953" y="4782087"/>
            <a:ext cx="2008449"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8" name="テキスト ボックス 7">
            <a:extLst>
              <a:ext uri="{FF2B5EF4-FFF2-40B4-BE49-F238E27FC236}">
                <a16:creationId xmlns:a16="http://schemas.microsoft.com/office/drawing/2014/main" id="{C219E1F0-6A83-404A-A701-007054390189}"/>
              </a:ext>
            </a:extLst>
          </p:cNvPr>
          <p:cNvSpPr txBox="1"/>
          <p:nvPr/>
        </p:nvSpPr>
        <p:spPr>
          <a:xfrm>
            <a:off x="2053919" y="4402890"/>
            <a:ext cx="165942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cs typeface="Tahoma" panose="020B0604030504040204" pitchFamily="34" charset="0"/>
              </a:rPr>
              <a:t>移送先ホスト</a:t>
            </a:r>
            <a:endParaRPr lang="en-US" altLang="ja-JP" sz="2100" dirty="0">
              <a:latin typeface="MS PGothic" panose="020B0600070205080204" pitchFamily="34" charset="-128"/>
              <a:ea typeface="MS PGothic" panose="020B0600070205080204" pitchFamily="34" charset="-128"/>
              <a:cs typeface="Tahoma" panose="020B0604030504040204" pitchFamily="34" charset="0"/>
            </a:endParaRPr>
          </a:p>
        </p:txBody>
      </p:sp>
      <p:sp>
        <p:nvSpPr>
          <p:cNvPr id="9" name="角丸四角形 8">
            <a:extLst>
              <a:ext uri="{FF2B5EF4-FFF2-40B4-BE49-F238E27FC236}">
                <a16:creationId xmlns:a16="http://schemas.microsoft.com/office/drawing/2014/main" id="{37D85338-B6B4-584B-959E-90179E05706F}"/>
              </a:ext>
            </a:extLst>
          </p:cNvPr>
          <p:cNvSpPr/>
          <p:nvPr/>
        </p:nvSpPr>
        <p:spPr>
          <a:xfrm>
            <a:off x="6098240" y="4782086"/>
            <a:ext cx="2012299"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10" name="テキスト ボックス 9">
            <a:extLst>
              <a:ext uri="{FF2B5EF4-FFF2-40B4-BE49-F238E27FC236}">
                <a16:creationId xmlns:a16="http://schemas.microsoft.com/office/drawing/2014/main" id="{02ACED1B-0458-A94F-A69F-DFAF271AFF0C}"/>
              </a:ext>
            </a:extLst>
          </p:cNvPr>
          <p:cNvSpPr txBox="1"/>
          <p:nvPr/>
        </p:nvSpPr>
        <p:spPr>
          <a:xfrm>
            <a:off x="5930408" y="4365666"/>
            <a:ext cx="2307042"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cs typeface="Tahoma" panose="020B0604030504040204" pitchFamily="34" charset="0"/>
              </a:rPr>
              <a:t>移送先メインホスト</a:t>
            </a:r>
          </a:p>
        </p:txBody>
      </p:sp>
      <p:sp>
        <p:nvSpPr>
          <p:cNvPr id="11" name="右矢印 10">
            <a:extLst>
              <a:ext uri="{FF2B5EF4-FFF2-40B4-BE49-F238E27FC236}">
                <a16:creationId xmlns:a16="http://schemas.microsoft.com/office/drawing/2014/main" id="{2CD5AE2D-EC85-F04A-AE7A-2BE626A5D76F}"/>
              </a:ext>
            </a:extLst>
          </p:cNvPr>
          <p:cNvSpPr/>
          <p:nvPr/>
        </p:nvSpPr>
        <p:spPr>
          <a:xfrm>
            <a:off x="4164986" y="5397412"/>
            <a:ext cx="1585275"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cs typeface="Tahoma" panose="020B0604030504040204" pitchFamily="34" charset="0"/>
            </a:endParaRPr>
          </a:p>
        </p:txBody>
      </p:sp>
      <p:sp>
        <p:nvSpPr>
          <p:cNvPr id="12" name="テキスト ボックス 11">
            <a:extLst>
              <a:ext uri="{FF2B5EF4-FFF2-40B4-BE49-F238E27FC236}">
                <a16:creationId xmlns:a16="http://schemas.microsoft.com/office/drawing/2014/main" id="{1B524DDC-39E2-7A4B-9E4A-9E614E03B1C4}"/>
              </a:ext>
            </a:extLst>
          </p:cNvPr>
          <p:cNvSpPr txBox="1"/>
          <p:nvPr/>
        </p:nvSpPr>
        <p:spPr>
          <a:xfrm>
            <a:off x="4059347" y="5004856"/>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cs typeface="Tahoma" panose="020B0604030504040204" pitchFamily="34" charset="0"/>
              </a:rPr>
              <a:t>マイグレーション</a:t>
            </a:r>
          </a:p>
        </p:txBody>
      </p:sp>
      <p:sp>
        <p:nvSpPr>
          <p:cNvPr id="13" name="角丸四角形 12">
            <a:extLst>
              <a:ext uri="{FF2B5EF4-FFF2-40B4-BE49-F238E27FC236}">
                <a16:creationId xmlns:a16="http://schemas.microsoft.com/office/drawing/2014/main" id="{A35753BB-47B6-5E45-B7BF-BC164D26703B}"/>
              </a:ext>
            </a:extLst>
          </p:cNvPr>
          <p:cNvSpPr/>
          <p:nvPr/>
        </p:nvSpPr>
        <p:spPr>
          <a:xfrm>
            <a:off x="8261423" y="4782085"/>
            <a:ext cx="1991896"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14" name="テキスト ボックス 13">
            <a:extLst>
              <a:ext uri="{FF2B5EF4-FFF2-40B4-BE49-F238E27FC236}">
                <a16:creationId xmlns:a16="http://schemas.microsoft.com/office/drawing/2014/main" id="{9AC70757-CEC4-6A4C-AB8D-5BE325CECE62}"/>
              </a:ext>
            </a:extLst>
          </p:cNvPr>
          <p:cNvSpPr txBox="1"/>
          <p:nvPr/>
        </p:nvSpPr>
        <p:spPr>
          <a:xfrm>
            <a:off x="8155947" y="4366755"/>
            <a:ext cx="2202847"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cs typeface="Tahoma" panose="020B0604030504040204" pitchFamily="34" charset="0"/>
              </a:rPr>
              <a:t>移送先サブホスト</a:t>
            </a:r>
          </a:p>
        </p:txBody>
      </p:sp>
      <p:sp>
        <p:nvSpPr>
          <p:cNvPr id="15" name="テキスト ボックス 14">
            <a:extLst>
              <a:ext uri="{FF2B5EF4-FFF2-40B4-BE49-F238E27FC236}">
                <a16:creationId xmlns:a16="http://schemas.microsoft.com/office/drawing/2014/main" id="{B6118B4C-2ACA-9D41-84ED-9E127300A301}"/>
              </a:ext>
            </a:extLst>
          </p:cNvPr>
          <p:cNvSpPr txBox="1"/>
          <p:nvPr/>
        </p:nvSpPr>
        <p:spPr>
          <a:xfrm>
            <a:off x="2128587" y="522030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cs typeface="Tahoma" panose="020B0604030504040204" pitchFamily="34" charset="0"/>
              </a:rPr>
              <a:t>VM</a:t>
            </a:r>
            <a:r>
              <a:rPr lang="ja-JP" altLang="en-US">
                <a:latin typeface="MS PGothic" panose="020B0600070205080204" pitchFamily="34" charset="-128"/>
                <a:ea typeface="MS PGothic" panose="020B0600070205080204" pitchFamily="34" charset="-128"/>
                <a:cs typeface="Tahoma" panose="020B0604030504040204" pitchFamily="34" charset="0"/>
              </a:rPr>
              <a:t>のメモリ</a:t>
            </a:r>
          </a:p>
        </p:txBody>
      </p:sp>
      <p:sp>
        <p:nvSpPr>
          <p:cNvPr id="16" name="テキスト ボックス 15">
            <a:extLst>
              <a:ext uri="{FF2B5EF4-FFF2-40B4-BE49-F238E27FC236}">
                <a16:creationId xmlns:a16="http://schemas.microsoft.com/office/drawing/2014/main" id="{C3F1FEF7-5F2D-4B44-8157-9E9A5A917900}"/>
              </a:ext>
            </a:extLst>
          </p:cNvPr>
          <p:cNvSpPr txBox="1"/>
          <p:nvPr/>
        </p:nvSpPr>
        <p:spPr>
          <a:xfrm>
            <a:off x="6370792" y="522947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cs typeface="Tahoma" panose="020B0604030504040204" pitchFamily="34" charset="0"/>
              </a:rPr>
              <a:t>VM</a:t>
            </a:r>
            <a:r>
              <a:rPr lang="ja-JP" altLang="en-US">
                <a:latin typeface="MS PGothic" panose="020B0600070205080204" pitchFamily="34" charset="-128"/>
                <a:ea typeface="MS PGothic" panose="020B0600070205080204" pitchFamily="34" charset="-128"/>
                <a:cs typeface="Tahoma" panose="020B0604030504040204" pitchFamily="34" charset="0"/>
              </a:rPr>
              <a:t>のメモリ</a:t>
            </a:r>
          </a:p>
        </p:txBody>
      </p:sp>
      <p:sp>
        <p:nvSpPr>
          <p:cNvPr id="17" name="正方形/長方形 16">
            <a:extLst>
              <a:ext uri="{FF2B5EF4-FFF2-40B4-BE49-F238E27FC236}">
                <a16:creationId xmlns:a16="http://schemas.microsoft.com/office/drawing/2014/main" id="{80C0C946-5523-C044-B3AA-DA8AFF8E18DE}"/>
              </a:ext>
            </a:extLst>
          </p:cNvPr>
          <p:cNvSpPr/>
          <p:nvPr/>
        </p:nvSpPr>
        <p:spPr>
          <a:xfrm>
            <a:off x="2366949" y="5683708"/>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2</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nvGrpSpPr>
          <p:cNvPr id="23" name="グループ化 22">
            <a:extLst>
              <a:ext uri="{FF2B5EF4-FFF2-40B4-BE49-F238E27FC236}">
                <a16:creationId xmlns:a16="http://schemas.microsoft.com/office/drawing/2014/main" id="{F0B4C8F2-E04D-D741-ADA8-CF953122B368}"/>
              </a:ext>
            </a:extLst>
          </p:cNvPr>
          <p:cNvGrpSpPr/>
          <p:nvPr/>
        </p:nvGrpSpPr>
        <p:grpSpPr>
          <a:xfrm>
            <a:off x="6655070" y="5713553"/>
            <a:ext cx="1049132" cy="514545"/>
            <a:chOff x="2404837" y="5325194"/>
            <a:chExt cx="1049132" cy="514545"/>
          </a:xfrm>
        </p:grpSpPr>
        <p:sp>
          <p:nvSpPr>
            <p:cNvPr id="24" name="正方形/長方形 23">
              <a:extLst>
                <a:ext uri="{FF2B5EF4-FFF2-40B4-BE49-F238E27FC236}">
                  <a16:creationId xmlns:a16="http://schemas.microsoft.com/office/drawing/2014/main" id="{14911E0D-0EB7-734B-B39C-620C9D1A860B}"/>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25" name="正方形/長方形 24">
              <a:extLst>
                <a:ext uri="{FF2B5EF4-FFF2-40B4-BE49-F238E27FC236}">
                  <a16:creationId xmlns:a16="http://schemas.microsoft.com/office/drawing/2014/main" id="{56E1AC75-71C9-F449-B439-2C235B6E7063}"/>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26" name="正方形/長方形 25">
              <a:extLst>
                <a:ext uri="{FF2B5EF4-FFF2-40B4-BE49-F238E27FC236}">
                  <a16:creationId xmlns:a16="http://schemas.microsoft.com/office/drawing/2014/main" id="{DCFA4B38-0511-3B43-A772-867E93B6B880}"/>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sp>
        <p:nvSpPr>
          <p:cNvPr id="27" name="テキスト ボックス 26">
            <a:extLst>
              <a:ext uri="{FF2B5EF4-FFF2-40B4-BE49-F238E27FC236}">
                <a16:creationId xmlns:a16="http://schemas.microsoft.com/office/drawing/2014/main" id="{78E3A1AE-DFA0-9A45-9C4B-9901B9AC03B9}"/>
              </a:ext>
            </a:extLst>
          </p:cNvPr>
          <p:cNvSpPr txBox="1"/>
          <p:nvPr/>
        </p:nvSpPr>
        <p:spPr>
          <a:xfrm>
            <a:off x="8554294" y="522947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cs typeface="Tahoma" panose="020B0604030504040204" pitchFamily="34" charset="0"/>
              </a:rPr>
              <a:t>VM</a:t>
            </a:r>
            <a:r>
              <a:rPr lang="ja-JP" altLang="en-US">
                <a:latin typeface="MS PGothic" panose="020B0600070205080204" pitchFamily="34" charset="-128"/>
                <a:ea typeface="MS PGothic" panose="020B0600070205080204" pitchFamily="34" charset="-128"/>
                <a:cs typeface="Tahoma" panose="020B0604030504040204" pitchFamily="34" charset="0"/>
              </a:rPr>
              <a:t>のメモリ</a:t>
            </a:r>
          </a:p>
        </p:txBody>
      </p:sp>
      <p:sp>
        <p:nvSpPr>
          <p:cNvPr id="28" name="正方形/長方形 27">
            <a:extLst>
              <a:ext uri="{FF2B5EF4-FFF2-40B4-BE49-F238E27FC236}">
                <a16:creationId xmlns:a16="http://schemas.microsoft.com/office/drawing/2014/main" id="{A89DB8C9-2717-774A-B4AC-BA2C9A4680A3}"/>
              </a:ext>
            </a:extLst>
          </p:cNvPr>
          <p:cNvSpPr/>
          <p:nvPr/>
        </p:nvSpPr>
        <p:spPr>
          <a:xfrm>
            <a:off x="2028418" y="568370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1</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29" name="正方形/長方形 28">
            <a:extLst>
              <a:ext uri="{FF2B5EF4-FFF2-40B4-BE49-F238E27FC236}">
                <a16:creationId xmlns:a16="http://schemas.microsoft.com/office/drawing/2014/main" id="{07370412-12DF-BB46-9A9B-F38CE852D600}"/>
              </a:ext>
            </a:extLst>
          </p:cNvPr>
          <p:cNvSpPr/>
          <p:nvPr/>
        </p:nvSpPr>
        <p:spPr>
          <a:xfrm>
            <a:off x="2721290" y="568370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3</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30" name="テキスト ボックス 29">
            <a:extLst>
              <a:ext uri="{FF2B5EF4-FFF2-40B4-BE49-F238E27FC236}">
                <a16:creationId xmlns:a16="http://schemas.microsoft.com/office/drawing/2014/main" id="{E2B0DF82-5A82-5B45-926C-61BA4BA2E73F}"/>
              </a:ext>
            </a:extLst>
          </p:cNvPr>
          <p:cNvSpPr txBox="1"/>
          <p:nvPr/>
        </p:nvSpPr>
        <p:spPr>
          <a:xfrm>
            <a:off x="3382182" y="5745194"/>
            <a:ext cx="535724"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cs typeface="Tahoma" panose="020B0604030504040204" pitchFamily="34" charset="0"/>
              </a:rPr>
              <a:t>・・・</a:t>
            </a:r>
          </a:p>
        </p:txBody>
      </p:sp>
      <p:sp>
        <p:nvSpPr>
          <p:cNvPr id="31" name="テキスト ボックス 30">
            <a:extLst>
              <a:ext uri="{FF2B5EF4-FFF2-40B4-BE49-F238E27FC236}">
                <a16:creationId xmlns:a16="http://schemas.microsoft.com/office/drawing/2014/main" id="{1A1A9890-6647-554E-BA08-180B078C736F}"/>
              </a:ext>
            </a:extLst>
          </p:cNvPr>
          <p:cNvSpPr txBox="1"/>
          <p:nvPr/>
        </p:nvSpPr>
        <p:spPr>
          <a:xfrm>
            <a:off x="7610692" y="5778190"/>
            <a:ext cx="535724"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cs typeface="Tahoma" panose="020B0604030504040204" pitchFamily="34" charset="0"/>
              </a:rPr>
              <a:t>・・・</a:t>
            </a:r>
          </a:p>
        </p:txBody>
      </p:sp>
      <p:sp>
        <p:nvSpPr>
          <p:cNvPr id="32" name="テキスト ボックス 31">
            <a:extLst>
              <a:ext uri="{FF2B5EF4-FFF2-40B4-BE49-F238E27FC236}">
                <a16:creationId xmlns:a16="http://schemas.microsoft.com/office/drawing/2014/main" id="{A75FFC0A-E6FB-1945-982A-11C1BD0CA516}"/>
              </a:ext>
            </a:extLst>
          </p:cNvPr>
          <p:cNvSpPr txBox="1"/>
          <p:nvPr/>
        </p:nvSpPr>
        <p:spPr>
          <a:xfrm>
            <a:off x="9800803" y="5780711"/>
            <a:ext cx="535724"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cs typeface="Tahoma" panose="020B0604030504040204" pitchFamily="34" charset="0"/>
              </a:rPr>
              <a:t>・・・</a:t>
            </a:r>
          </a:p>
        </p:txBody>
      </p:sp>
      <p:sp>
        <p:nvSpPr>
          <p:cNvPr id="18" name="正方形/長方形 17">
            <a:extLst>
              <a:ext uri="{FF2B5EF4-FFF2-40B4-BE49-F238E27FC236}">
                <a16:creationId xmlns:a16="http://schemas.microsoft.com/office/drawing/2014/main" id="{0076B9DD-3E8D-3D45-88F8-9F3D4E4379EB}"/>
              </a:ext>
            </a:extLst>
          </p:cNvPr>
          <p:cNvSpPr/>
          <p:nvPr/>
        </p:nvSpPr>
        <p:spPr>
          <a:xfrm>
            <a:off x="3059821" y="5683708"/>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4</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nvGrpSpPr>
          <p:cNvPr id="34" name="グループ化 33">
            <a:extLst>
              <a:ext uri="{FF2B5EF4-FFF2-40B4-BE49-F238E27FC236}">
                <a16:creationId xmlns:a16="http://schemas.microsoft.com/office/drawing/2014/main" id="{99EBA4EB-D3E8-D94D-866E-CB73F7431A54}"/>
              </a:ext>
            </a:extLst>
          </p:cNvPr>
          <p:cNvGrpSpPr/>
          <p:nvPr/>
        </p:nvGrpSpPr>
        <p:grpSpPr>
          <a:xfrm>
            <a:off x="8460993" y="5713553"/>
            <a:ext cx="1387663" cy="514545"/>
            <a:chOff x="8460993" y="5713553"/>
            <a:chExt cx="1387663" cy="514545"/>
          </a:xfrm>
        </p:grpSpPr>
        <p:grpSp>
          <p:nvGrpSpPr>
            <p:cNvPr id="19" name="グループ化 18">
              <a:extLst>
                <a:ext uri="{FF2B5EF4-FFF2-40B4-BE49-F238E27FC236}">
                  <a16:creationId xmlns:a16="http://schemas.microsoft.com/office/drawing/2014/main" id="{50F92A6A-6128-7D42-B8BF-9E97F2F6AEAE}"/>
                </a:ext>
              </a:extLst>
            </p:cNvPr>
            <p:cNvGrpSpPr/>
            <p:nvPr/>
          </p:nvGrpSpPr>
          <p:grpSpPr>
            <a:xfrm>
              <a:off x="8460993" y="5713553"/>
              <a:ext cx="1387663" cy="514545"/>
              <a:chOff x="2066306" y="5325194"/>
              <a:chExt cx="1387663" cy="514545"/>
            </a:xfrm>
          </p:grpSpPr>
          <p:sp>
            <p:nvSpPr>
              <p:cNvPr id="20" name="正方形/長方形 19">
                <a:extLst>
                  <a:ext uri="{FF2B5EF4-FFF2-40B4-BE49-F238E27FC236}">
                    <a16:creationId xmlns:a16="http://schemas.microsoft.com/office/drawing/2014/main" id="{D4D18AD0-E64E-DC43-A157-4C09BC507591}"/>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21" name="正方形/長方形 20">
                <a:extLst>
                  <a:ext uri="{FF2B5EF4-FFF2-40B4-BE49-F238E27FC236}">
                    <a16:creationId xmlns:a16="http://schemas.microsoft.com/office/drawing/2014/main" id="{44F17AA4-F473-6047-9564-2D24857F1083}"/>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22" name="正方形/長方形 21">
                <a:extLst>
                  <a:ext uri="{FF2B5EF4-FFF2-40B4-BE49-F238E27FC236}">
                    <a16:creationId xmlns:a16="http://schemas.microsoft.com/office/drawing/2014/main" id="{96BC5737-6914-3944-A828-44CB3513A4D7}"/>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sp>
          <p:nvSpPr>
            <p:cNvPr id="33" name="正方形/長方形 32">
              <a:extLst>
                <a:ext uri="{FF2B5EF4-FFF2-40B4-BE49-F238E27FC236}">
                  <a16:creationId xmlns:a16="http://schemas.microsoft.com/office/drawing/2014/main" id="{2753BAE6-F885-2F42-8ED4-7044D2787F32}"/>
                </a:ext>
              </a:extLst>
            </p:cNvPr>
            <p:cNvSpPr/>
            <p:nvPr/>
          </p:nvSpPr>
          <p:spPr>
            <a:xfrm>
              <a:off x="9145960" y="5713553"/>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spTree>
    <p:extLst>
      <p:ext uri="{BB962C8B-B14F-4D97-AF65-F5344CB8AC3E}">
        <p14:creationId xmlns:p14="http://schemas.microsoft.com/office/powerpoint/2010/main" val="1011556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5E-6 -4.44444E-6 L 0.35026 0.00325 " pathEditMode="relative" rAng="0" ptsTypes="AA">
                                      <p:cBhvr>
                                        <p:cTn id="6" dur="2000" fill="hold"/>
                                        <p:tgtEl>
                                          <p:spTgt spid="28"/>
                                        </p:tgtEl>
                                        <p:attrNameLst>
                                          <p:attrName>ppt_x</p:attrName>
                                          <p:attrName>ppt_y</p:attrName>
                                        </p:attrNameLst>
                                      </p:cBhvr>
                                      <p:rCtr x="17513" y="162"/>
                                    </p:animMotion>
                                  </p:childTnLst>
                                </p:cTn>
                              </p:par>
                            </p:childTnLst>
                          </p:cTn>
                        </p:par>
                        <p:par>
                          <p:cTn id="7" fill="hold">
                            <p:stCondLst>
                              <p:cond delay="2500"/>
                            </p:stCondLst>
                            <p:childTnLst>
                              <p:par>
                                <p:cTn id="8" presetID="42" presetClass="path" presetSubtype="0" accel="50000" decel="50000" fill="hold" grpId="0" nodeType="afterEffect">
                                  <p:stCondLst>
                                    <p:cond delay="0"/>
                                  </p:stCondLst>
                                  <p:childTnLst>
                                    <p:animMotion origin="layout" path="M -4.16667E-7 -3.7037E-6 L 0.34961 0.00417 " pathEditMode="relative" rAng="0" ptsTypes="AA">
                                      <p:cBhvr>
                                        <p:cTn id="9" dur="2000" fill="hold"/>
                                        <p:tgtEl>
                                          <p:spTgt spid="29"/>
                                        </p:tgtEl>
                                        <p:attrNameLst>
                                          <p:attrName>ppt_x</p:attrName>
                                          <p:attrName>ppt_y</p:attrName>
                                        </p:attrNameLst>
                                      </p:cBhvr>
                                      <p:rCtr x="17474" y="208"/>
                                    </p:animMotion>
                                  </p:childTnLst>
                                </p:cTn>
                              </p:par>
                            </p:childTnLst>
                          </p:cTn>
                        </p:par>
                        <p:par>
                          <p:cTn id="10" fill="hold">
                            <p:stCondLst>
                              <p:cond delay="4500"/>
                            </p:stCondLst>
                            <p:childTnLst>
                              <p:par>
                                <p:cTn id="11" presetID="42" presetClass="path" presetSubtype="0" accel="50000" decel="50000" fill="hold" grpId="0" nodeType="afterEffect">
                                  <p:stCondLst>
                                    <p:cond delay="0"/>
                                  </p:stCondLst>
                                  <p:childTnLst>
                                    <p:animMotion origin="layout" path="M -4.79167E-6 -3.7037E-6 L 0.35196 0.00417 " pathEditMode="relative" rAng="0" ptsTypes="AA">
                                      <p:cBhvr>
                                        <p:cTn id="12" dur="2000" fill="hold"/>
                                        <p:tgtEl>
                                          <p:spTgt spid="18"/>
                                        </p:tgtEl>
                                        <p:attrNameLst>
                                          <p:attrName>ppt_x</p:attrName>
                                          <p:attrName>ppt_y</p:attrName>
                                        </p:attrNameLst>
                                      </p:cBhvr>
                                      <p:rCtr x="17591" y="208"/>
                                    </p:animMotion>
                                  </p:childTnLst>
                                </p:cTn>
                              </p:par>
                            </p:childTnLst>
                          </p:cTn>
                        </p:par>
                        <p:par>
                          <p:cTn id="13" fill="hold">
                            <p:stCondLst>
                              <p:cond delay="6500"/>
                            </p:stCondLst>
                            <p:childTnLst>
                              <p:par>
                                <p:cTn id="14" presetID="10" presetClass="entr" presetSubtype="0" fill="hold" nodeType="afterEffect">
                                  <p:stCondLst>
                                    <p:cond delay="0"/>
                                  </p:stCondLst>
                                  <p:childTnLst>
                                    <p:set>
                                      <p:cBhvr>
                                        <p:cTn id="15" dur="1" fill="hold">
                                          <p:stCondLst>
                                            <p:cond delay="0"/>
                                          </p:stCondLst>
                                        </p:cTn>
                                        <p:tgtEl>
                                          <p:spTgt spid="23"/>
                                        </p:tgtEl>
                                        <p:attrNameLst>
                                          <p:attrName>style.visibility</p:attrName>
                                        </p:attrNameLst>
                                      </p:cBhvr>
                                      <p:to>
                                        <p:strVal val="visible"/>
                                      </p:to>
                                    </p:set>
                                    <p:animEffect transition="in" filter="fade">
                                      <p:cBhvr>
                                        <p:cTn id="16" dur="500"/>
                                        <p:tgtEl>
                                          <p:spTgt spid="23"/>
                                        </p:tgtEl>
                                      </p:cBhvr>
                                    </p:animEffect>
                                  </p:childTnLst>
                                </p:cTn>
                              </p:par>
                              <p:par>
                                <p:cTn id="17" presetID="10" presetClass="entr" presetSubtype="0" fill="hold" nodeType="withEffect">
                                  <p:stCondLst>
                                    <p:cond delay="0"/>
                                  </p:stCondLst>
                                  <p:childTnLst>
                                    <p:set>
                                      <p:cBhvr>
                                        <p:cTn id="18" dur="1" fill="hold">
                                          <p:stCondLst>
                                            <p:cond delay="0"/>
                                          </p:stCondLst>
                                        </p:cTn>
                                        <p:tgtEl>
                                          <p:spTgt spid="34"/>
                                        </p:tgtEl>
                                        <p:attrNameLst>
                                          <p:attrName>style.visibility</p:attrName>
                                        </p:attrNameLst>
                                      </p:cBhvr>
                                      <p:to>
                                        <p:strVal val="visible"/>
                                      </p:to>
                                    </p:set>
                                    <p:animEffect transition="in" filter="fade">
                                      <p:cBhvr>
                                        <p:cTn id="19" dur="500"/>
                                        <p:tgtEl>
                                          <p:spTgt spid="3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animBg="1"/>
      <p:bldP spid="29" grpId="0" animBg="1"/>
      <p:bldP spid="18" grpId="0" animBg="1"/>
    </p:bld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コンテンツ プレースホルダー 2">
            <a:extLst>
              <a:ext uri="{FF2B5EF4-FFF2-40B4-BE49-F238E27FC236}">
                <a16:creationId xmlns:a16="http://schemas.microsoft.com/office/drawing/2014/main" id="{E47FCB30-AFF0-074C-9094-B3F45F111B35}"/>
              </a:ext>
            </a:extLst>
          </p:cNvPr>
          <p:cNvSpPr>
            <a:spLocks noGrp="1"/>
          </p:cNvSpPr>
          <p:nvPr>
            <p:ph idx="1"/>
          </p:nvPr>
        </p:nvSpPr>
        <p:spPr/>
        <p:txBody>
          <a:bodyPr/>
          <a:lstStyle/>
          <a:p>
            <a:r>
              <a:rPr kumimoji="1" lang="ja-JP" altLang="en-US"/>
              <a:t>メモリ管理情報の統合によるオーバヘッドは</a:t>
            </a:r>
            <a:r>
              <a:rPr kumimoji="1" lang="en-US" altLang="ja-JP" dirty="0"/>
              <a:t>VM</a:t>
            </a:r>
            <a:r>
              <a:rPr kumimoji="1" lang="ja-JP" altLang="en-US"/>
              <a:t>の性能に大きく影響を与える</a:t>
            </a:r>
            <a:endParaRPr kumimoji="1" lang="en-US" altLang="ja-JP" dirty="0"/>
          </a:p>
          <a:p>
            <a:pPr lvl="1"/>
            <a:r>
              <a:rPr kumimoji="1" lang="ja-JP" altLang="en-US"/>
              <a:t>整合性を保つために統合中は</a:t>
            </a:r>
            <a:r>
              <a:rPr kumimoji="1" lang="en-US" altLang="ja-JP" dirty="0"/>
              <a:t>VM</a:t>
            </a:r>
            <a:r>
              <a:rPr kumimoji="1" lang="ja-JP" altLang="en-US"/>
              <a:t>を一時停止する必要があった</a:t>
            </a:r>
            <a:endParaRPr kumimoji="1" lang="en-US" altLang="ja-JP" dirty="0"/>
          </a:p>
          <a:p>
            <a:pPr lvl="1"/>
            <a:r>
              <a:rPr kumimoji="1" lang="ja-JP" altLang="en-US"/>
              <a:t>定期的に</a:t>
            </a:r>
            <a:r>
              <a:rPr kumimoji="1" lang="en-US" altLang="ja-JP" dirty="0"/>
              <a:t>3GB</a:t>
            </a:r>
            <a:r>
              <a:rPr kumimoji="1" lang="ja-JP" altLang="en-US"/>
              <a:t>あたり</a:t>
            </a:r>
            <a:r>
              <a:rPr kumimoji="1" lang="en-US" altLang="ja-JP" dirty="0"/>
              <a:t>77</a:t>
            </a:r>
            <a:r>
              <a:rPr kumimoji="1" lang="ja-JP" altLang="en-US"/>
              <a:t>ミリ秒のダウンタイムが発生</a:t>
            </a:r>
            <a:endParaRPr kumimoji="1" lang="en-US" altLang="ja-JP" dirty="0"/>
          </a:p>
          <a:p>
            <a:r>
              <a:rPr kumimoji="1" lang="en-US" altLang="ja-JP" dirty="0"/>
              <a:t>VM</a:t>
            </a:r>
            <a:r>
              <a:rPr kumimoji="1" lang="ja-JP" altLang="en-US"/>
              <a:t>を実行したまま投機的なメモリ管理情報の統合を実装</a:t>
            </a:r>
            <a:endParaRPr kumimoji="1" lang="en-US" altLang="ja-JP" dirty="0"/>
          </a:p>
          <a:p>
            <a:pPr lvl="1"/>
            <a:r>
              <a:rPr kumimoji="1" lang="ja-JP" altLang="en-US"/>
              <a:t>メモリ管理情報の整合性を保証しつつ統合を行う</a:t>
            </a:r>
            <a:endParaRPr kumimoji="1" lang="en-US" altLang="ja-JP" dirty="0"/>
          </a:p>
          <a:p>
            <a:pPr lvl="1"/>
            <a:endParaRPr kumimoji="1" lang="en-US" altLang="ja-JP" dirty="0"/>
          </a:p>
          <a:p>
            <a:pPr lvl="1"/>
            <a:endParaRPr kumimoji="1" lang="ja-JP" altLang="en-US"/>
          </a:p>
        </p:txBody>
      </p:sp>
      <p:sp>
        <p:nvSpPr>
          <p:cNvPr id="4" name="スライド番号プレースホルダー 3">
            <a:extLst>
              <a:ext uri="{FF2B5EF4-FFF2-40B4-BE49-F238E27FC236}">
                <a16:creationId xmlns:a16="http://schemas.microsoft.com/office/drawing/2014/main" id="{482675CC-57DC-8049-B4E2-3687CAB28015}"/>
              </a:ext>
            </a:extLst>
          </p:cNvPr>
          <p:cNvSpPr>
            <a:spLocks noGrp="1"/>
          </p:cNvSpPr>
          <p:nvPr>
            <p:ph type="sldNum" sz="quarter" idx="12"/>
          </p:nvPr>
        </p:nvSpPr>
        <p:spPr/>
        <p:txBody>
          <a:bodyPr/>
          <a:lstStyle/>
          <a:p>
            <a:fld id="{0A8AAA2D-9842-0044-AF36-3F48C3C39054}" type="slidenum">
              <a:rPr lang="ja-JP" altLang="en-US" smtClean="0"/>
              <a:pPr/>
              <a:t>26</a:t>
            </a:fld>
            <a:endParaRPr lang="ja-JP" altLang="en-US"/>
          </a:p>
        </p:txBody>
      </p:sp>
      <p:sp>
        <p:nvSpPr>
          <p:cNvPr id="9" name="Title 1">
            <a:extLst>
              <a:ext uri="{FF2B5EF4-FFF2-40B4-BE49-F238E27FC236}">
                <a16:creationId xmlns:a16="http://schemas.microsoft.com/office/drawing/2014/main" id="{16A47C65-1BFE-7040-AA3F-524A58662CEF}"/>
              </a:ext>
            </a:extLst>
          </p:cNvPr>
          <p:cNvSpPr>
            <a:spLocks noGrp="1"/>
          </p:cNvSpPr>
          <p:nvPr>
            <p:ph type="title"/>
          </p:nvPr>
        </p:nvSpPr>
        <p:spPr>
          <a:xfrm>
            <a:off x="838200" y="365126"/>
            <a:ext cx="10515600" cy="1117986"/>
          </a:xfrm>
        </p:spPr>
        <p:txBody>
          <a:bodyPr/>
          <a:lstStyle/>
          <a:p>
            <a:r>
              <a:rPr lang="ja-JP" altLang="en-US"/>
              <a:t>ゲスト</a:t>
            </a:r>
            <a:r>
              <a:rPr lang="en-US" altLang="ja-JP" dirty="0"/>
              <a:t>OS</a:t>
            </a:r>
            <a:r>
              <a:rPr lang="ja-JP" altLang="en-US"/>
              <a:t>のメモリ管理情報の統合</a:t>
            </a:r>
            <a:r>
              <a:rPr lang="en-US" altLang="ja-JP" dirty="0"/>
              <a:t>(2/2)</a:t>
            </a:r>
            <a:endParaRPr lang="ja-JP" altLang="en-US" dirty="0"/>
          </a:p>
        </p:txBody>
      </p:sp>
      <p:sp>
        <p:nvSpPr>
          <p:cNvPr id="10" name="角丸四角形 38">
            <a:extLst>
              <a:ext uri="{FF2B5EF4-FFF2-40B4-BE49-F238E27FC236}">
                <a16:creationId xmlns:a16="http://schemas.microsoft.com/office/drawing/2014/main" id="{73ADD81C-EE34-9D4A-8D76-A1A0EE3BF6BB}"/>
              </a:ext>
            </a:extLst>
          </p:cNvPr>
          <p:cNvSpPr/>
          <p:nvPr/>
        </p:nvSpPr>
        <p:spPr>
          <a:xfrm>
            <a:off x="1226869" y="4976140"/>
            <a:ext cx="2436016" cy="139648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1" name="テキスト ボックス 40">
            <a:extLst>
              <a:ext uri="{FF2B5EF4-FFF2-40B4-BE49-F238E27FC236}">
                <a16:creationId xmlns:a16="http://schemas.microsoft.com/office/drawing/2014/main" id="{6DA7D54A-E180-3B46-8E6E-1524ECE5AE39}"/>
              </a:ext>
            </a:extLst>
          </p:cNvPr>
          <p:cNvSpPr txBox="1"/>
          <p:nvPr/>
        </p:nvSpPr>
        <p:spPr>
          <a:xfrm>
            <a:off x="1318616" y="5105456"/>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2" name="正方形/長方形 41">
            <a:extLst>
              <a:ext uri="{FF2B5EF4-FFF2-40B4-BE49-F238E27FC236}">
                <a16:creationId xmlns:a16="http://schemas.microsoft.com/office/drawing/2014/main" id="{E3AA24B0-69E0-454A-B59D-4785F7FAF816}"/>
              </a:ext>
            </a:extLst>
          </p:cNvPr>
          <p:cNvSpPr/>
          <p:nvPr/>
        </p:nvSpPr>
        <p:spPr>
          <a:xfrm>
            <a:off x="1946083" y="5467798"/>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3" name="正方形/長方形 42">
            <a:extLst>
              <a:ext uri="{FF2B5EF4-FFF2-40B4-BE49-F238E27FC236}">
                <a16:creationId xmlns:a16="http://schemas.microsoft.com/office/drawing/2014/main" id="{C73A928C-F8A4-BA4A-A5B0-F81D92124E0C}"/>
              </a:ext>
            </a:extLst>
          </p:cNvPr>
          <p:cNvSpPr/>
          <p:nvPr/>
        </p:nvSpPr>
        <p:spPr>
          <a:xfrm>
            <a:off x="2716516" y="5467797"/>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14" name="正方形/長方形 43">
            <a:extLst>
              <a:ext uri="{FF2B5EF4-FFF2-40B4-BE49-F238E27FC236}">
                <a16:creationId xmlns:a16="http://schemas.microsoft.com/office/drawing/2014/main" id="{116A352B-DAE5-2044-A686-852D46F1B462}"/>
              </a:ext>
            </a:extLst>
          </p:cNvPr>
          <p:cNvSpPr/>
          <p:nvPr/>
        </p:nvSpPr>
        <p:spPr>
          <a:xfrm>
            <a:off x="2332975" y="5462344"/>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5" name="正方形/長方形 44">
            <a:extLst>
              <a:ext uri="{FF2B5EF4-FFF2-40B4-BE49-F238E27FC236}">
                <a16:creationId xmlns:a16="http://schemas.microsoft.com/office/drawing/2014/main" id="{260FF322-9B8E-B84A-B214-972F161DE428}"/>
              </a:ext>
            </a:extLst>
          </p:cNvPr>
          <p:cNvSpPr/>
          <p:nvPr/>
        </p:nvSpPr>
        <p:spPr>
          <a:xfrm>
            <a:off x="1559191" y="546779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16" name="テキスト ボックス 45">
            <a:extLst>
              <a:ext uri="{FF2B5EF4-FFF2-40B4-BE49-F238E27FC236}">
                <a16:creationId xmlns:a16="http://schemas.microsoft.com/office/drawing/2014/main" id="{A0A43D89-658D-E14B-BE63-1E1146B0587F}"/>
              </a:ext>
            </a:extLst>
          </p:cNvPr>
          <p:cNvSpPr txBox="1"/>
          <p:nvPr/>
        </p:nvSpPr>
        <p:spPr>
          <a:xfrm>
            <a:off x="3082773" y="5533565"/>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正方形/長方形 42">
            <a:extLst>
              <a:ext uri="{FF2B5EF4-FFF2-40B4-BE49-F238E27FC236}">
                <a16:creationId xmlns:a16="http://schemas.microsoft.com/office/drawing/2014/main" id="{B6CA1E4C-8C0D-7943-BA40-7DA76FFAB171}"/>
              </a:ext>
            </a:extLst>
          </p:cNvPr>
          <p:cNvSpPr/>
          <p:nvPr/>
        </p:nvSpPr>
        <p:spPr>
          <a:xfrm>
            <a:off x="2716516" y="5462344"/>
            <a:ext cx="356260" cy="514545"/>
          </a:xfrm>
          <a:prstGeom prst="rect">
            <a:avLst/>
          </a:prstGeom>
          <a:solidFill>
            <a:srgbClr val="FFFF00"/>
          </a:solidFill>
          <a:ln w="38100">
            <a:solidFill>
              <a:srgbClr val="FF0000"/>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cxnSp>
        <p:nvCxnSpPr>
          <p:cNvPr id="32" name="直線矢印コネクタ 31">
            <a:extLst>
              <a:ext uri="{FF2B5EF4-FFF2-40B4-BE49-F238E27FC236}">
                <a16:creationId xmlns:a16="http://schemas.microsoft.com/office/drawing/2014/main" id="{8C738304-537F-E747-BFA2-4BF86878EFBC}"/>
              </a:ext>
            </a:extLst>
          </p:cNvPr>
          <p:cNvCxnSpPr>
            <a:cxnSpLocks/>
          </p:cNvCxnSpPr>
          <p:nvPr/>
        </p:nvCxnSpPr>
        <p:spPr>
          <a:xfrm>
            <a:off x="3662885" y="5823214"/>
            <a:ext cx="4912912" cy="1"/>
          </a:xfrm>
          <a:prstGeom prst="straightConnector1">
            <a:avLst/>
          </a:prstGeom>
          <a:ln w="412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34" name="テキスト ボックス 33">
            <a:extLst>
              <a:ext uri="{FF2B5EF4-FFF2-40B4-BE49-F238E27FC236}">
                <a16:creationId xmlns:a16="http://schemas.microsoft.com/office/drawing/2014/main" id="{527071CE-6195-DC40-BB90-584A85535460}"/>
              </a:ext>
            </a:extLst>
          </p:cNvPr>
          <p:cNvSpPr txBox="1"/>
          <p:nvPr/>
        </p:nvSpPr>
        <p:spPr>
          <a:xfrm>
            <a:off x="4300123" y="5386862"/>
            <a:ext cx="3877985" cy="369332"/>
          </a:xfrm>
          <a:prstGeom prst="rect">
            <a:avLst/>
          </a:prstGeom>
          <a:noFill/>
        </p:spPr>
        <p:txBody>
          <a:bodyPr wrap="none" rtlCol="0">
            <a:spAutoFit/>
          </a:bodyPr>
          <a:lstStyle/>
          <a:p>
            <a:r>
              <a:rPr kumimoji="1" lang="ja-JP" altLang="en-US"/>
              <a:t>最新のメモリ情報から整合性を確認</a:t>
            </a:r>
          </a:p>
        </p:txBody>
      </p:sp>
      <p:sp>
        <p:nvSpPr>
          <p:cNvPr id="36" name="U ターン矢印 35">
            <a:extLst>
              <a:ext uri="{FF2B5EF4-FFF2-40B4-BE49-F238E27FC236}">
                <a16:creationId xmlns:a16="http://schemas.microsoft.com/office/drawing/2014/main" id="{5AD9504C-18AC-8843-9DC5-D840B2A2F0BB}"/>
              </a:ext>
            </a:extLst>
          </p:cNvPr>
          <p:cNvSpPr/>
          <p:nvPr/>
        </p:nvSpPr>
        <p:spPr>
          <a:xfrm rot="10800000">
            <a:off x="2716514" y="5906233"/>
            <a:ext cx="7045205" cy="742179"/>
          </a:xfrm>
          <a:prstGeom prst="uturnArrow">
            <a:avLst>
              <a:gd name="adj1" fmla="val 25000"/>
              <a:gd name="adj2" fmla="val 25000"/>
              <a:gd name="adj3" fmla="val 25000"/>
              <a:gd name="adj4" fmla="val 43750"/>
              <a:gd name="adj5" fmla="val 90190"/>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38" name="U ターン矢印 37">
            <a:extLst>
              <a:ext uri="{FF2B5EF4-FFF2-40B4-BE49-F238E27FC236}">
                <a16:creationId xmlns:a16="http://schemas.microsoft.com/office/drawing/2014/main" id="{80BEB28E-A73D-B74A-BBDC-66BF2BCF6BF4}"/>
              </a:ext>
            </a:extLst>
          </p:cNvPr>
          <p:cNvSpPr/>
          <p:nvPr/>
        </p:nvSpPr>
        <p:spPr>
          <a:xfrm rot="10800000" flipV="1">
            <a:off x="2716515" y="4686607"/>
            <a:ext cx="7045205" cy="755920"/>
          </a:xfrm>
          <a:prstGeom prst="uturnArrow">
            <a:avLst>
              <a:gd name="adj1" fmla="val 25000"/>
              <a:gd name="adj2" fmla="val 25000"/>
              <a:gd name="adj3" fmla="val 25000"/>
              <a:gd name="adj4" fmla="val 43750"/>
              <a:gd name="adj5" fmla="val 94885"/>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17" name="Rectangle 48">
            <a:extLst>
              <a:ext uri="{FF2B5EF4-FFF2-40B4-BE49-F238E27FC236}">
                <a16:creationId xmlns:a16="http://schemas.microsoft.com/office/drawing/2014/main" id="{EB261F1C-8152-7846-B685-9B2FA22F437B}"/>
              </a:ext>
            </a:extLst>
          </p:cNvPr>
          <p:cNvSpPr/>
          <p:nvPr/>
        </p:nvSpPr>
        <p:spPr>
          <a:xfrm>
            <a:off x="8575797" y="5206924"/>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sp>
        <p:nvSpPr>
          <p:cNvPr id="39" name="テキスト ボックス 38">
            <a:extLst>
              <a:ext uri="{FF2B5EF4-FFF2-40B4-BE49-F238E27FC236}">
                <a16:creationId xmlns:a16="http://schemas.microsoft.com/office/drawing/2014/main" id="{C61115A6-1908-374D-A10C-59C7097EEA77}"/>
              </a:ext>
            </a:extLst>
          </p:cNvPr>
          <p:cNvSpPr txBox="1"/>
          <p:nvPr/>
        </p:nvSpPr>
        <p:spPr>
          <a:xfrm>
            <a:off x="3695670" y="6149596"/>
            <a:ext cx="5724644" cy="369332"/>
          </a:xfrm>
          <a:prstGeom prst="rect">
            <a:avLst/>
          </a:prstGeom>
          <a:noFill/>
        </p:spPr>
        <p:txBody>
          <a:bodyPr wrap="none" rtlCol="0">
            <a:spAutoFit/>
          </a:bodyPr>
          <a:lstStyle/>
          <a:p>
            <a:r>
              <a:rPr kumimoji="1" lang="ja-JP" altLang="en-US"/>
              <a:t>統合前のメモリ管理情報を書き戻し統合処理を無効化</a:t>
            </a:r>
          </a:p>
        </p:txBody>
      </p:sp>
      <p:sp>
        <p:nvSpPr>
          <p:cNvPr id="40" name="テキスト ボックス 39">
            <a:extLst>
              <a:ext uri="{FF2B5EF4-FFF2-40B4-BE49-F238E27FC236}">
                <a16:creationId xmlns:a16="http://schemas.microsoft.com/office/drawing/2014/main" id="{C3F811FE-1E8A-6F4C-8E4A-01FCA16EE24C}"/>
              </a:ext>
            </a:extLst>
          </p:cNvPr>
          <p:cNvSpPr txBox="1"/>
          <p:nvPr/>
        </p:nvSpPr>
        <p:spPr>
          <a:xfrm>
            <a:off x="3618497" y="4324023"/>
            <a:ext cx="5493812" cy="369332"/>
          </a:xfrm>
          <a:prstGeom prst="rect">
            <a:avLst/>
          </a:prstGeom>
          <a:noFill/>
        </p:spPr>
        <p:txBody>
          <a:bodyPr wrap="none" rtlCol="0">
            <a:spAutoFit/>
          </a:bodyPr>
          <a:lstStyle/>
          <a:p>
            <a:r>
              <a:rPr kumimoji="1" lang="ja-JP" altLang="en-US"/>
              <a:t>統合後のメモリ管理情報を保持し統合内容を有効化</a:t>
            </a:r>
          </a:p>
        </p:txBody>
      </p:sp>
    </p:spTree>
    <p:extLst>
      <p:ext uri="{BB962C8B-B14F-4D97-AF65-F5344CB8AC3E}">
        <p14:creationId xmlns:p14="http://schemas.microsoft.com/office/powerpoint/2010/main" val="2258922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0"/>
                                  </p:stCondLst>
                                  <p:childTnLst>
                                    <p:set>
                                      <p:cBhvr>
                                        <p:cTn id="6" dur="1" fill="hold">
                                          <p:stCondLst>
                                            <p:cond delay="0"/>
                                          </p:stCondLst>
                                        </p:cTn>
                                        <p:tgtEl>
                                          <p:spTgt spid="30"/>
                                        </p:tgtEl>
                                        <p:attrNameLst>
                                          <p:attrName>style.visibility</p:attrName>
                                        </p:attrNameLst>
                                      </p:cBhvr>
                                      <p:to>
                                        <p:strVal val="visible"/>
                                      </p:to>
                                    </p:set>
                                    <p:animEffect transition="in" filter="fade">
                                      <p:cBhvr>
                                        <p:cTn id="7" dur="500"/>
                                        <p:tgtEl>
                                          <p:spTgt spid="3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32"/>
                                        </p:tgtEl>
                                        <p:attrNameLst>
                                          <p:attrName>style.visibility</p:attrName>
                                        </p:attrNameLst>
                                      </p:cBhvr>
                                      <p:to>
                                        <p:strVal val="visible"/>
                                      </p:to>
                                    </p:set>
                                    <p:animEffect transition="in" filter="fade">
                                      <p:cBhvr>
                                        <p:cTn id="12" dur="500"/>
                                        <p:tgtEl>
                                          <p:spTgt spid="32"/>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4"/>
                                        </p:tgtEl>
                                        <p:attrNameLst>
                                          <p:attrName>style.visibility</p:attrName>
                                        </p:attrNameLst>
                                      </p:cBhvr>
                                      <p:to>
                                        <p:strVal val="visible"/>
                                      </p:to>
                                    </p:set>
                                    <p:animEffect transition="in" filter="fade">
                                      <p:cBhvr>
                                        <p:cTn id="15" dur="500"/>
                                        <p:tgtEl>
                                          <p:spTgt spid="34"/>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8"/>
                                        </p:tgtEl>
                                        <p:attrNameLst>
                                          <p:attrName>style.visibility</p:attrName>
                                        </p:attrNameLst>
                                      </p:cBhvr>
                                      <p:to>
                                        <p:strVal val="visible"/>
                                      </p:to>
                                    </p:set>
                                    <p:animEffect transition="in" filter="fade">
                                      <p:cBhvr>
                                        <p:cTn id="20" dur="500"/>
                                        <p:tgtEl>
                                          <p:spTgt spid="38"/>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40"/>
                                        </p:tgtEl>
                                        <p:attrNameLst>
                                          <p:attrName>style.visibility</p:attrName>
                                        </p:attrNameLst>
                                      </p:cBhvr>
                                      <p:to>
                                        <p:strVal val="visible"/>
                                      </p:to>
                                    </p:set>
                                    <p:animEffect transition="in" filter="fade">
                                      <p:cBhvr>
                                        <p:cTn id="23" dur="500"/>
                                        <p:tgtEl>
                                          <p:spTgt spid="40"/>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xit" presetSubtype="0" fill="hold" grpId="1" nodeType="clickEffect">
                                  <p:stCondLst>
                                    <p:cond delay="0"/>
                                  </p:stCondLst>
                                  <p:childTnLst>
                                    <p:animEffect transition="out" filter="fade">
                                      <p:cBhvr>
                                        <p:cTn id="27" dur="500"/>
                                        <p:tgtEl>
                                          <p:spTgt spid="38"/>
                                        </p:tgtEl>
                                      </p:cBhvr>
                                    </p:animEffect>
                                    <p:set>
                                      <p:cBhvr>
                                        <p:cTn id="28" dur="1" fill="hold">
                                          <p:stCondLst>
                                            <p:cond delay="499"/>
                                          </p:stCondLst>
                                        </p:cTn>
                                        <p:tgtEl>
                                          <p:spTgt spid="38"/>
                                        </p:tgtEl>
                                        <p:attrNameLst>
                                          <p:attrName>style.visibility</p:attrName>
                                        </p:attrNameLst>
                                      </p:cBhvr>
                                      <p:to>
                                        <p:strVal val="hidden"/>
                                      </p:to>
                                    </p:set>
                                  </p:childTnLst>
                                </p:cTn>
                              </p:par>
                              <p:par>
                                <p:cTn id="29" presetID="10" presetClass="exit" presetSubtype="0" fill="hold" grpId="1" nodeType="withEffect">
                                  <p:stCondLst>
                                    <p:cond delay="0"/>
                                  </p:stCondLst>
                                  <p:childTnLst>
                                    <p:animEffect transition="out" filter="fade">
                                      <p:cBhvr>
                                        <p:cTn id="30" dur="500"/>
                                        <p:tgtEl>
                                          <p:spTgt spid="40"/>
                                        </p:tgtEl>
                                      </p:cBhvr>
                                    </p:animEffect>
                                    <p:set>
                                      <p:cBhvr>
                                        <p:cTn id="31" dur="1" fill="hold">
                                          <p:stCondLst>
                                            <p:cond delay="499"/>
                                          </p:stCondLst>
                                        </p:cTn>
                                        <p:tgtEl>
                                          <p:spTgt spid="40"/>
                                        </p:tgtEl>
                                        <p:attrNameLst>
                                          <p:attrName>style.visibility</p:attrName>
                                        </p:attrNameLst>
                                      </p:cBhvr>
                                      <p:to>
                                        <p:strVal val="hidden"/>
                                      </p:to>
                                    </p:set>
                                  </p:childTnLst>
                                </p:cTn>
                              </p:par>
                            </p:childTnLst>
                          </p:cTn>
                        </p:par>
                        <p:par>
                          <p:cTn id="32" fill="hold">
                            <p:stCondLst>
                              <p:cond delay="500"/>
                            </p:stCondLst>
                            <p:childTnLst>
                              <p:par>
                                <p:cTn id="33" presetID="10" presetClass="entr" presetSubtype="0" fill="hold" grpId="0" nodeType="afterEffect">
                                  <p:stCondLst>
                                    <p:cond delay="0"/>
                                  </p:stCondLst>
                                  <p:childTnLst>
                                    <p:set>
                                      <p:cBhvr>
                                        <p:cTn id="34" dur="1" fill="hold">
                                          <p:stCondLst>
                                            <p:cond delay="0"/>
                                          </p:stCondLst>
                                        </p:cTn>
                                        <p:tgtEl>
                                          <p:spTgt spid="36"/>
                                        </p:tgtEl>
                                        <p:attrNameLst>
                                          <p:attrName>style.visibility</p:attrName>
                                        </p:attrNameLst>
                                      </p:cBhvr>
                                      <p:to>
                                        <p:strVal val="visible"/>
                                      </p:to>
                                    </p:set>
                                    <p:animEffect transition="in" filter="fade">
                                      <p:cBhvr>
                                        <p:cTn id="35" dur="500"/>
                                        <p:tgtEl>
                                          <p:spTgt spid="36"/>
                                        </p:tgtEl>
                                      </p:cBhvr>
                                    </p:animEffect>
                                  </p:childTnLst>
                                </p:cTn>
                              </p:par>
                              <p:par>
                                <p:cTn id="36" presetID="10" presetClass="entr" presetSubtype="0" fill="hold" grpId="0" nodeType="withEffect">
                                  <p:stCondLst>
                                    <p:cond delay="0"/>
                                  </p:stCondLst>
                                  <p:childTnLst>
                                    <p:set>
                                      <p:cBhvr>
                                        <p:cTn id="37" dur="1" fill="hold">
                                          <p:stCondLst>
                                            <p:cond delay="0"/>
                                          </p:stCondLst>
                                        </p:cTn>
                                        <p:tgtEl>
                                          <p:spTgt spid="39"/>
                                        </p:tgtEl>
                                        <p:attrNameLst>
                                          <p:attrName>style.visibility</p:attrName>
                                        </p:attrNameLst>
                                      </p:cBhvr>
                                      <p:to>
                                        <p:strVal val="visible"/>
                                      </p:to>
                                    </p:set>
                                    <p:animEffect transition="in" filter="fade">
                                      <p:cBhvr>
                                        <p:cTn id="38" dur="500"/>
                                        <p:tgtEl>
                                          <p:spTgt spid="39"/>
                                        </p:tgtEl>
                                      </p:cBhvr>
                                    </p:animEffect>
                                  </p:childTnLst>
                                </p:cTn>
                              </p:par>
                            </p:childTnLst>
                          </p:cTn>
                        </p:par>
                        <p:par>
                          <p:cTn id="39" fill="hold">
                            <p:stCondLst>
                              <p:cond delay="1000"/>
                            </p:stCondLst>
                            <p:childTnLst>
                              <p:par>
                                <p:cTn id="40" presetID="10" presetClass="exit" presetSubtype="0" fill="hold" grpId="1" nodeType="afterEffect">
                                  <p:stCondLst>
                                    <p:cond delay="0"/>
                                  </p:stCondLst>
                                  <p:childTnLst>
                                    <p:animEffect transition="out" filter="fade">
                                      <p:cBhvr>
                                        <p:cTn id="41" dur="500"/>
                                        <p:tgtEl>
                                          <p:spTgt spid="30"/>
                                        </p:tgtEl>
                                      </p:cBhvr>
                                    </p:animEffect>
                                    <p:set>
                                      <p:cBhvr>
                                        <p:cTn id="42" dur="1" fill="hold">
                                          <p:stCondLst>
                                            <p:cond delay="499"/>
                                          </p:stCondLst>
                                        </p:cTn>
                                        <p:tgtEl>
                                          <p:spTgt spid="30"/>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animBg="1"/>
      <p:bldP spid="30" grpId="1" animBg="1"/>
      <p:bldP spid="34" grpId="0"/>
      <p:bldP spid="36" grpId="0" animBg="1"/>
      <p:bldP spid="38" grpId="0" animBg="1"/>
      <p:bldP spid="38" grpId="1" animBg="1"/>
      <p:bldP spid="39" grpId="0"/>
      <p:bldP spid="40" grpId="0"/>
      <p:bldP spid="40" grpId="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1CD9D04-CFFF-7B4A-96E6-F4DB3473F564}"/>
              </a:ext>
            </a:extLst>
          </p:cNvPr>
          <p:cNvSpPr>
            <a:spLocks noGrp="1"/>
          </p:cNvSpPr>
          <p:nvPr>
            <p:ph type="title"/>
          </p:nvPr>
        </p:nvSpPr>
        <p:spPr>
          <a:xfrm>
            <a:off x="838200" y="365126"/>
            <a:ext cx="10515600" cy="1117986"/>
          </a:xfrm>
        </p:spPr>
        <p:txBody>
          <a:bodyPr>
            <a:normAutofit/>
          </a:bodyPr>
          <a:lstStyle/>
          <a:p>
            <a:r>
              <a:rPr lang="ja-JP" altLang="en-US"/>
              <a:t>サブホスト上に存在する</a:t>
            </a:r>
            <a:r>
              <a:rPr lang="en-US" altLang="ja-JP" dirty="0"/>
              <a:t>VM</a:t>
            </a:r>
            <a:r>
              <a:rPr lang="ja-JP" altLang="en-US"/>
              <a:t>のメモリ解放</a:t>
            </a:r>
          </a:p>
        </p:txBody>
      </p:sp>
      <p:sp>
        <p:nvSpPr>
          <p:cNvPr id="3" name="コンテンツ プレースホルダー 2">
            <a:extLst>
              <a:ext uri="{FF2B5EF4-FFF2-40B4-BE49-F238E27FC236}">
                <a16:creationId xmlns:a16="http://schemas.microsoft.com/office/drawing/2014/main" id="{DD6A1B70-BFA3-1347-8E8D-D6F5B69FD657}"/>
              </a:ext>
            </a:extLst>
          </p:cNvPr>
          <p:cNvSpPr>
            <a:spLocks noGrp="1"/>
          </p:cNvSpPr>
          <p:nvPr>
            <p:ph idx="1"/>
          </p:nvPr>
        </p:nvSpPr>
        <p:spPr>
          <a:xfrm>
            <a:off x="838200" y="1583473"/>
            <a:ext cx="10515600" cy="4593490"/>
          </a:xfrm>
        </p:spPr>
        <p:txBody>
          <a:bodyPr/>
          <a:lstStyle/>
          <a:p>
            <a:r>
              <a:rPr lang="ja-JP" altLang="en-US"/>
              <a:t>リモートページングの発生を防ぐために対象のメモリを含むチャンク単位でロックを取得</a:t>
            </a:r>
            <a:endParaRPr lang="en-US" altLang="ja-JP" dirty="0"/>
          </a:p>
          <a:p>
            <a:pPr lvl="1"/>
            <a:r>
              <a:rPr lang="en-US" altLang="ja-JP" dirty="0"/>
              <a:t>VM</a:t>
            </a:r>
            <a:r>
              <a:rPr lang="ja-JP" altLang="en-US"/>
              <a:t>はアクセス不能となるのでメモリの内容が書き換えられなくなる</a:t>
            </a:r>
            <a:endParaRPr lang="en-US" altLang="ja-JP" dirty="0"/>
          </a:p>
          <a:p>
            <a:r>
              <a:rPr lang="ja-JP" altLang="en-US"/>
              <a:t>サブホスト上でメモリの解放を行う</a:t>
            </a:r>
            <a:endParaRPr lang="en-US" altLang="ja-JP" dirty="0"/>
          </a:p>
          <a:p>
            <a:pPr lvl="1"/>
            <a:r>
              <a:rPr lang="ja-JP" altLang="en-US"/>
              <a:t>メインホストからメモリ解放のリクエストを送信</a:t>
            </a:r>
            <a:endParaRPr lang="en-US" altLang="ja-JP" dirty="0"/>
          </a:p>
          <a:p>
            <a:pPr lvl="1"/>
            <a:r>
              <a:rPr lang="ja-JP" altLang="en-US"/>
              <a:t>サブホストではメモリ管理表のエントリを削除し、メモリを解放</a:t>
            </a:r>
            <a:endParaRPr lang="en-US" altLang="ja-JP" dirty="0"/>
          </a:p>
          <a:p>
            <a:pPr lvl="1"/>
            <a:endParaRPr lang="en-US" altLang="ja-JP" dirty="0"/>
          </a:p>
        </p:txBody>
      </p:sp>
      <p:sp>
        <p:nvSpPr>
          <p:cNvPr id="4" name="スライド番号プレースホルダー 3">
            <a:extLst>
              <a:ext uri="{FF2B5EF4-FFF2-40B4-BE49-F238E27FC236}">
                <a16:creationId xmlns:a16="http://schemas.microsoft.com/office/drawing/2014/main" id="{108ACAD7-A0E4-A44F-BB23-C05E3F6C963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27</a:t>
            </a:fld>
            <a:endParaRPr lang="ja-JP" altLang="en-US"/>
          </a:p>
        </p:txBody>
      </p:sp>
      <p:sp>
        <p:nvSpPr>
          <p:cNvPr id="6" name="角丸四角形 5">
            <a:extLst>
              <a:ext uri="{FF2B5EF4-FFF2-40B4-BE49-F238E27FC236}">
                <a16:creationId xmlns:a16="http://schemas.microsoft.com/office/drawing/2014/main" id="{F1FF5470-205C-D64F-9E21-1A8940490E5C}"/>
              </a:ext>
            </a:extLst>
          </p:cNvPr>
          <p:cNvSpPr/>
          <p:nvPr/>
        </p:nvSpPr>
        <p:spPr>
          <a:xfrm>
            <a:off x="2217199" y="4646698"/>
            <a:ext cx="2093882" cy="181329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7" name="テキスト ボックス 6">
            <a:extLst>
              <a:ext uri="{FF2B5EF4-FFF2-40B4-BE49-F238E27FC236}">
                <a16:creationId xmlns:a16="http://schemas.microsoft.com/office/drawing/2014/main" id="{63B10463-5FE2-FF41-8065-04A1B0C1DF6F}"/>
              </a:ext>
            </a:extLst>
          </p:cNvPr>
          <p:cNvSpPr txBox="1"/>
          <p:nvPr/>
        </p:nvSpPr>
        <p:spPr>
          <a:xfrm>
            <a:off x="2217199" y="4215294"/>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8" name="角丸四角形 7">
            <a:extLst>
              <a:ext uri="{FF2B5EF4-FFF2-40B4-BE49-F238E27FC236}">
                <a16:creationId xmlns:a16="http://schemas.microsoft.com/office/drawing/2014/main" id="{28CAB86A-52C6-7E4D-97B0-00B3120A0C94}"/>
              </a:ext>
            </a:extLst>
          </p:cNvPr>
          <p:cNvSpPr/>
          <p:nvPr/>
        </p:nvSpPr>
        <p:spPr>
          <a:xfrm>
            <a:off x="7109091" y="4727966"/>
            <a:ext cx="1991896"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9" name="テキスト ボックス 8">
            <a:extLst>
              <a:ext uri="{FF2B5EF4-FFF2-40B4-BE49-F238E27FC236}">
                <a16:creationId xmlns:a16="http://schemas.microsoft.com/office/drawing/2014/main" id="{ABBE6277-475E-3D4F-96E8-9D7215AFCDFB}"/>
              </a:ext>
            </a:extLst>
          </p:cNvPr>
          <p:cNvSpPr txBox="1"/>
          <p:nvPr/>
        </p:nvSpPr>
        <p:spPr>
          <a:xfrm>
            <a:off x="6968612" y="4308233"/>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10" name="テキスト ボックス 9">
            <a:extLst>
              <a:ext uri="{FF2B5EF4-FFF2-40B4-BE49-F238E27FC236}">
                <a16:creationId xmlns:a16="http://schemas.microsoft.com/office/drawing/2014/main" id="{158D7ACC-52C6-DD45-9072-113A02F4686D}"/>
              </a:ext>
            </a:extLst>
          </p:cNvPr>
          <p:cNvSpPr txBox="1"/>
          <p:nvPr/>
        </p:nvSpPr>
        <p:spPr>
          <a:xfrm>
            <a:off x="2493292" y="5071479"/>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21" name="テキスト ボックス 20">
            <a:extLst>
              <a:ext uri="{FF2B5EF4-FFF2-40B4-BE49-F238E27FC236}">
                <a16:creationId xmlns:a16="http://schemas.microsoft.com/office/drawing/2014/main" id="{454CE372-A13D-1F4C-B11D-877A5126051D}"/>
              </a:ext>
            </a:extLst>
          </p:cNvPr>
          <p:cNvSpPr txBox="1"/>
          <p:nvPr/>
        </p:nvSpPr>
        <p:spPr>
          <a:xfrm>
            <a:off x="7109092" y="510408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29" name="テキスト ボックス 28">
            <a:extLst>
              <a:ext uri="{FF2B5EF4-FFF2-40B4-BE49-F238E27FC236}">
                <a16:creationId xmlns:a16="http://schemas.microsoft.com/office/drawing/2014/main" id="{4C64814F-DEE0-6A48-8370-2F25394284C5}"/>
              </a:ext>
            </a:extLst>
          </p:cNvPr>
          <p:cNvSpPr txBox="1"/>
          <p:nvPr/>
        </p:nvSpPr>
        <p:spPr>
          <a:xfrm>
            <a:off x="3758633" y="5462695"/>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テキスト ボックス 29">
            <a:extLst>
              <a:ext uri="{FF2B5EF4-FFF2-40B4-BE49-F238E27FC236}">
                <a16:creationId xmlns:a16="http://schemas.microsoft.com/office/drawing/2014/main" id="{9D7E94BE-EA5D-AD4D-8B6B-25738C5D1656}"/>
              </a:ext>
            </a:extLst>
          </p:cNvPr>
          <p:cNvSpPr txBox="1"/>
          <p:nvPr/>
        </p:nvSpPr>
        <p:spPr>
          <a:xfrm>
            <a:off x="8626713" y="5584586"/>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7" name="正方形/長方形 36">
            <a:extLst>
              <a:ext uri="{FF2B5EF4-FFF2-40B4-BE49-F238E27FC236}">
                <a16:creationId xmlns:a16="http://schemas.microsoft.com/office/drawing/2014/main" id="{2C1A2997-6A6B-6943-A775-9131F3FDC5C1}"/>
              </a:ext>
            </a:extLst>
          </p:cNvPr>
          <p:cNvSpPr/>
          <p:nvPr/>
        </p:nvSpPr>
        <p:spPr>
          <a:xfrm>
            <a:off x="2365352" y="5400345"/>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8" name="正方形/長方形 37">
            <a:extLst>
              <a:ext uri="{FF2B5EF4-FFF2-40B4-BE49-F238E27FC236}">
                <a16:creationId xmlns:a16="http://schemas.microsoft.com/office/drawing/2014/main" id="{43F9B89F-0691-AF46-A55C-9885896C1C78}"/>
              </a:ext>
            </a:extLst>
          </p:cNvPr>
          <p:cNvSpPr/>
          <p:nvPr/>
        </p:nvSpPr>
        <p:spPr>
          <a:xfrm>
            <a:off x="2721294" y="5400345"/>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0" name="正方形/長方形 39">
            <a:extLst>
              <a:ext uri="{FF2B5EF4-FFF2-40B4-BE49-F238E27FC236}">
                <a16:creationId xmlns:a16="http://schemas.microsoft.com/office/drawing/2014/main" id="{C252DC62-4124-1548-9E85-90AA94C98780}"/>
              </a:ext>
            </a:extLst>
          </p:cNvPr>
          <p:cNvSpPr/>
          <p:nvPr/>
        </p:nvSpPr>
        <p:spPr>
          <a:xfrm>
            <a:off x="3433496" y="5400345"/>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8" name="正方形/長方形 47">
            <a:extLst>
              <a:ext uri="{FF2B5EF4-FFF2-40B4-BE49-F238E27FC236}">
                <a16:creationId xmlns:a16="http://schemas.microsoft.com/office/drawing/2014/main" id="{61C8E1FE-C7E5-1C46-85E3-1EF627F4F06C}"/>
              </a:ext>
            </a:extLst>
          </p:cNvPr>
          <p:cNvSpPr/>
          <p:nvPr/>
        </p:nvSpPr>
        <p:spPr>
          <a:xfrm>
            <a:off x="8268193" y="552355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5" name="正方形/長方形 44">
            <a:extLst>
              <a:ext uri="{FF2B5EF4-FFF2-40B4-BE49-F238E27FC236}">
                <a16:creationId xmlns:a16="http://schemas.microsoft.com/office/drawing/2014/main" id="{24F49E40-6621-3044-BE93-A418A52F6505}"/>
              </a:ext>
            </a:extLst>
          </p:cNvPr>
          <p:cNvSpPr/>
          <p:nvPr/>
        </p:nvSpPr>
        <p:spPr>
          <a:xfrm>
            <a:off x="7200049" y="5523558"/>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6" name="正方形/長方形 45">
            <a:extLst>
              <a:ext uri="{FF2B5EF4-FFF2-40B4-BE49-F238E27FC236}">
                <a16:creationId xmlns:a16="http://schemas.microsoft.com/office/drawing/2014/main" id="{A8D182E8-26A4-3146-8657-DCDCD0F50DD9}"/>
              </a:ext>
            </a:extLst>
          </p:cNvPr>
          <p:cNvSpPr/>
          <p:nvPr/>
        </p:nvSpPr>
        <p:spPr>
          <a:xfrm>
            <a:off x="7555991" y="5523558"/>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7" name="正方形/長方形 46">
            <a:extLst>
              <a:ext uri="{FF2B5EF4-FFF2-40B4-BE49-F238E27FC236}">
                <a16:creationId xmlns:a16="http://schemas.microsoft.com/office/drawing/2014/main" id="{37DA11B8-F621-034F-80B5-F4F6D863AEFE}"/>
              </a:ext>
            </a:extLst>
          </p:cNvPr>
          <p:cNvSpPr/>
          <p:nvPr/>
        </p:nvSpPr>
        <p:spPr>
          <a:xfrm>
            <a:off x="7912251" y="5523558"/>
            <a:ext cx="356260" cy="514545"/>
          </a:xfrm>
          <a:prstGeom prst="rect">
            <a:avLst/>
          </a:prstGeom>
          <a:no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39" name="正方形/長方形 38">
            <a:extLst>
              <a:ext uri="{FF2B5EF4-FFF2-40B4-BE49-F238E27FC236}">
                <a16:creationId xmlns:a16="http://schemas.microsoft.com/office/drawing/2014/main" id="{C2A9417A-FC2B-294C-AC93-2A8976F72A77}"/>
              </a:ext>
            </a:extLst>
          </p:cNvPr>
          <p:cNvSpPr/>
          <p:nvPr/>
        </p:nvSpPr>
        <p:spPr>
          <a:xfrm>
            <a:off x="3077554" y="5400345"/>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50" name="正方形/長方形 49">
            <a:extLst>
              <a:ext uri="{FF2B5EF4-FFF2-40B4-BE49-F238E27FC236}">
                <a16:creationId xmlns:a16="http://schemas.microsoft.com/office/drawing/2014/main" id="{796C51C1-9F00-5E42-9215-610901B39981}"/>
              </a:ext>
            </a:extLst>
          </p:cNvPr>
          <p:cNvSpPr/>
          <p:nvPr/>
        </p:nvSpPr>
        <p:spPr>
          <a:xfrm>
            <a:off x="3075113" y="5400345"/>
            <a:ext cx="356260" cy="514545"/>
          </a:xfrm>
          <a:prstGeom prst="rect">
            <a:avLst/>
          </a:prstGeom>
          <a:solidFill>
            <a:schemeClr val="bg1"/>
          </a:solid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53" name="正方形/長方形 52">
            <a:extLst>
              <a:ext uri="{FF2B5EF4-FFF2-40B4-BE49-F238E27FC236}">
                <a16:creationId xmlns:a16="http://schemas.microsoft.com/office/drawing/2014/main" id="{AF65E6B6-57EB-2F42-B0C8-931B98EA9936}"/>
              </a:ext>
            </a:extLst>
          </p:cNvPr>
          <p:cNvSpPr/>
          <p:nvPr/>
        </p:nvSpPr>
        <p:spPr>
          <a:xfrm>
            <a:off x="8258700" y="5523558"/>
            <a:ext cx="356260" cy="514545"/>
          </a:xfrm>
          <a:prstGeom prst="rect">
            <a:avLst/>
          </a:prstGeom>
          <a:solidFill>
            <a:schemeClr val="bg1"/>
          </a:solidFill>
          <a:ln w="3810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55" name="右矢印 54">
            <a:extLst>
              <a:ext uri="{FF2B5EF4-FFF2-40B4-BE49-F238E27FC236}">
                <a16:creationId xmlns:a16="http://schemas.microsoft.com/office/drawing/2014/main" id="{2913F55E-D9A1-4B46-9A6D-36C60F3502E6}"/>
              </a:ext>
            </a:extLst>
          </p:cNvPr>
          <p:cNvSpPr/>
          <p:nvPr/>
        </p:nvSpPr>
        <p:spPr>
          <a:xfrm>
            <a:off x="4451560" y="5500811"/>
            <a:ext cx="2517052" cy="329543"/>
          </a:xfrm>
          <a:prstGeom prst="right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sp>
        <p:nvSpPr>
          <p:cNvPr id="56" name="テキスト ボックス 55">
            <a:extLst>
              <a:ext uri="{FF2B5EF4-FFF2-40B4-BE49-F238E27FC236}">
                <a16:creationId xmlns:a16="http://schemas.microsoft.com/office/drawing/2014/main" id="{44F6D43A-130B-9F45-BACA-C6CE976A9ADD}"/>
              </a:ext>
            </a:extLst>
          </p:cNvPr>
          <p:cNvSpPr txBox="1"/>
          <p:nvPr/>
        </p:nvSpPr>
        <p:spPr>
          <a:xfrm>
            <a:off x="4372583" y="5060982"/>
            <a:ext cx="2723823" cy="369332"/>
          </a:xfrm>
          <a:prstGeom prst="rect">
            <a:avLst/>
          </a:prstGeom>
          <a:noFill/>
        </p:spPr>
        <p:txBody>
          <a:bodyPr wrap="none" rtlCol="0">
            <a:spAutoFit/>
          </a:bodyPr>
          <a:lstStyle/>
          <a:p>
            <a:r>
              <a:rPr kumimoji="1" lang="ja-JP" altLang="en-US"/>
              <a:t>メモリ解放のリクエスト</a:t>
            </a:r>
          </a:p>
        </p:txBody>
      </p:sp>
      <p:sp>
        <p:nvSpPr>
          <p:cNvPr id="57" name="左矢印吹き出し 56">
            <a:extLst>
              <a:ext uri="{FF2B5EF4-FFF2-40B4-BE49-F238E27FC236}">
                <a16:creationId xmlns:a16="http://schemas.microsoft.com/office/drawing/2014/main" id="{E6BF7F0C-9B54-4E41-9254-C34EBE719D0C}"/>
              </a:ext>
            </a:extLst>
          </p:cNvPr>
          <p:cNvSpPr/>
          <p:nvPr/>
        </p:nvSpPr>
        <p:spPr>
          <a:xfrm>
            <a:off x="9177891" y="5526082"/>
            <a:ext cx="1910933" cy="453517"/>
          </a:xfrm>
          <a:prstGeom prst="leftArrowCallout">
            <a:avLst>
              <a:gd name="adj1" fmla="val 25000"/>
              <a:gd name="adj2" fmla="val 25000"/>
              <a:gd name="adj3" fmla="val 25000"/>
              <a:gd name="adj4" fmla="val 87262"/>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a:solidFill>
                  <a:schemeClr val="tx1"/>
                </a:solidFill>
              </a:rPr>
              <a:t>メモリの解放</a:t>
            </a:r>
          </a:p>
        </p:txBody>
      </p:sp>
    </p:spTree>
    <p:extLst>
      <p:ext uri="{BB962C8B-B14F-4D97-AF65-F5344CB8AC3E}">
        <p14:creationId xmlns:p14="http://schemas.microsoft.com/office/powerpoint/2010/main" val="41825291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6"/>
                                        </p:tgtEl>
                                        <p:attrNameLst>
                                          <p:attrName>style.visibility</p:attrName>
                                        </p:attrNameLst>
                                      </p:cBhvr>
                                      <p:to>
                                        <p:strVal val="visible"/>
                                      </p:to>
                                    </p:set>
                                    <p:animEffect transition="in" filter="fade">
                                      <p:cBhvr>
                                        <p:cTn id="7" dur="500"/>
                                        <p:tgtEl>
                                          <p:spTgt spid="56"/>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5"/>
                                        </p:tgtEl>
                                        <p:attrNameLst>
                                          <p:attrName>style.visibility</p:attrName>
                                        </p:attrNameLst>
                                      </p:cBhvr>
                                      <p:to>
                                        <p:strVal val="visible"/>
                                      </p:to>
                                    </p:set>
                                    <p:animEffect transition="in" filter="fade">
                                      <p:cBhvr>
                                        <p:cTn id="10" dur="500"/>
                                        <p:tgtEl>
                                          <p:spTgt spid="5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7"/>
                                        </p:tgtEl>
                                        <p:attrNameLst>
                                          <p:attrName>style.visibility</p:attrName>
                                        </p:attrNameLst>
                                      </p:cBhvr>
                                      <p:to>
                                        <p:strVal val="visible"/>
                                      </p:to>
                                    </p:set>
                                    <p:animEffect transition="in" filter="fade">
                                      <p:cBhvr>
                                        <p:cTn id="15" dur="500"/>
                                        <p:tgtEl>
                                          <p:spTgt spid="57"/>
                                        </p:tgtEl>
                                      </p:cBhvr>
                                    </p:animEffect>
                                  </p:childTnLst>
                                </p:cTn>
                              </p:par>
                            </p:childTnLst>
                          </p:cTn>
                        </p:par>
                        <p:par>
                          <p:cTn id="16" fill="hold">
                            <p:stCondLst>
                              <p:cond delay="500"/>
                            </p:stCondLst>
                            <p:childTnLst>
                              <p:par>
                                <p:cTn id="17" presetID="10" presetClass="entr" presetSubtype="0" fill="hold" grpId="0" nodeType="afterEffect">
                                  <p:stCondLst>
                                    <p:cond delay="0"/>
                                  </p:stCondLst>
                                  <p:childTnLst>
                                    <p:set>
                                      <p:cBhvr>
                                        <p:cTn id="18" dur="1" fill="hold">
                                          <p:stCondLst>
                                            <p:cond delay="0"/>
                                          </p:stCondLst>
                                        </p:cTn>
                                        <p:tgtEl>
                                          <p:spTgt spid="53"/>
                                        </p:tgtEl>
                                        <p:attrNameLst>
                                          <p:attrName>style.visibility</p:attrName>
                                        </p:attrNameLst>
                                      </p:cBhvr>
                                      <p:to>
                                        <p:strVal val="visible"/>
                                      </p:to>
                                    </p:set>
                                    <p:animEffect transition="in" filter="fade">
                                      <p:cBhvr>
                                        <p:cTn id="19" dur="500"/>
                                        <p:tgtEl>
                                          <p:spTgt spid="5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 grpId="0" animBg="1"/>
      <p:bldP spid="55" grpId="0" animBg="1"/>
      <p:bldP spid="56" grpId="0"/>
      <p:bldP spid="57" grpId="0" animBg="1"/>
    </p:bld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1D8D0-2997-1D4E-B30D-E40101F81F18}"/>
              </a:ext>
            </a:extLst>
          </p:cNvPr>
          <p:cNvSpPr>
            <a:spLocks noGrp="1"/>
          </p:cNvSpPr>
          <p:nvPr>
            <p:ph type="title"/>
          </p:nvPr>
        </p:nvSpPr>
        <p:spPr>
          <a:xfrm>
            <a:off x="838200" y="365126"/>
            <a:ext cx="10515600" cy="1117986"/>
          </a:xfrm>
        </p:spPr>
        <p:txBody>
          <a:bodyPr/>
          <a:lstStyle/>
          <a:p>
            <a:r>
              <a:rPr lang="en-US" altLang="ja-JP" dirty="0"/>
              <a:t>VM</a:t>
            </a:r>
            <a:r>
              <a:rPr lang="ja-JP" altLang="en-US"/>
              <a:t>マイグレーション</a:t>
            </a:r>
          </a:p>
        </p:txBody>
      </p:sp>
      <p:sp>
        <p:nvSpPr>
          <p:cNvPr id="3" name="コンテンツ プレースホルダー 2">
            <a:extLst>
              <a:ext uri="{FF2B5EF4-FFF2-40B4-BE49-F238E27FC236}">
                <a16:creationId xmlns:a16="http://schemas.microsoft.com/office/drawing/2014/main" id="{E967C399-77EE-4741-8D48-63376280CC37}"/>
              </a:ext>
            </a:extLst>
          </p:cNvPr>
          <p:cNvSpPr>
            <a:spLocks noGrp="1"/>
          </p:cNvSpPr>
          <p:nvPr>
            <p:ph idx="1"/>
          </p:nvPr>
        </p:nvSpPr>
        <p:spPr>
          <a:xfrm>
            <a:off x="838200" y="1583473"/>
            <a:ext cx="10515600" cy="4593490"/>
          </a:xfrm>
        </p:spPr>
        <p:txBody>
          <a:bodyPr/>
          <a:lstStyle/>
          <a:p>
            <a:r>
              <a:rPr lang="en-US" altLang="ja-JP" dirty="0"/>
              <a:t>VM</a:t>
            </a:r>
            <a:r>
              <a:rPr lang="ja-JP" altLang="en-US"/>
              <a:t>を稼働させたまま別のホストへ移動</a:t>
            </a:r>
            <a:endParaRPr lang="en-US" altLang="ja-JP" dirty="0"/>
          </a:p>
          <a:p>
            <a:pPr lvl="1"/>
            <a:r>
              <a:rPr lang="ja-JP" altLang="en-US"/>
              <a:t>サービスを停止することなくホストをメンテナンス可能</a:t>
            </a:r>
            <a:endParaRPr lang="en-US" altLang="ja-JP" dirty="0"/>
          </a:p>
          <a:p>
            <a:r>
              <a:rPr lang="ja-JP" altLang="en-US"/>
              <a:t>移送先ホストに十分な空きメモリが必要</a:t>
            </a:r>
            <a:endParaRPr lang="en-US" altLang="ja-JP" dirty="0"/>
          </a:p>
          <a:p>
            <a:pPr lvl="1"/>
            <a:r>
              <a:rPr lang="ja-JP" altLang="en-US"/>
              <a:t>大容量メモリをもつ</a:t>
            </a:r>
            <a:r>
              <a:rPr lang="en-US" altLang="ja-JP" dirty="0"/>
              <a:t>VM</a:t>
            </a:r>
            <a:r>
              <a:rPr lang="ja-JP" altLang="en-US"/>
              <a:t>の場合、そのようなホストを常に確保しておくのは避けたい</a:t>
            </a:r>
            <a:endParaRPr lang="en-US" altLang="ja-JP" dirty="0"/>
          </a:p>
          <a:p>
            <a:pPr lvl="1"/>
            <a:r>
              <a:rPr lang="ja-JP" altLang="en-US" dirty="0"/>
              <a:t>コストが増加し、運用の自由度が低下</a:t>
            </a:r>
            <a:endParaRPr lang="en-US" altLang="ja-JP" dirty="0"/>
          </a:p>
          <a:p>
            <a:endParaRPr lang="en-US" altLang="ja-JP" dirty="0"/>
          </a:p>
        </p:txBody>
      </p:sp>
      <p:sp>
        <p:nvSpPr>
          <p:cNvPr id="16" name="スライド番号プレースホルダー 15">
            <a:extLst>
              <a:ext uri="{FF2B5EF4-FFF2-40B4-BE49-F238E27FC236}">
                <a16:creationId xmlns:a16="http://schemas.microsoft.com/office/drawing/2014/main" id="{DFB3B83C-8B44-A748-A603-2971B0BC66CB}"/>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28</a:t>
            </a:fld>
            <a:endParaRPr lang="ja-JP" altLang="en-US"/>
          </a:p>
        </p:txBody>
      </p:sp>
      <p:grpSp>
        <p:nvGrpSpPr>
          <p:cNvPr id="17" name="グループ化 16">
            <a:extLst>
              <a:ext uri="{FF2B5EF4-FFF2-40B4-BE49-F238E27FC236}">
                <a16:creationId xmlns:a16="http://schemas.microsoft.com/office/drawing/2014/main" id="{B810AA0C-557C-5540-8821-3C337D930291}"/>
              </a:ext>
            </a:extLst>
          </p:cNvPr>
          <p:cNvGrpSpPr/>
          <p:nvPr/>
        </p:nvGrpSpPr>
        <p:grpSpPr>
          <a:xfrm>
            <a:off x="2360663" y="4033726"/>
            <a:ext cx="7470686" cy="2489199"/>
            <a:chOff x="836264" y="3822702"/>
            <a:chExt cx="7470687" cy="2489199"/>
          </a:xfrm>
        </p:grpSpPr>
        <p:sp>
          <p:nvSpPr>
            <p:cNvPr id="5" name="角丸四角形 4">
              <a:extLst>
                <a:ext uri="{FF2B5EF4-FFF2-40B4-BE49-F238E27FC236}">
                  <a16:creationId xmlns:a16="http://schemas.microsoft.com/office/drawing/2014/main" id="{FFF17782-4796-F940-B11D-6C85861D5055}"/>
                </a:ext>
              </a:extLst>
            </p:cNvPr>
            <p:cNvSpPr/>
            <p:nvPr/>
          </p:nvSpPr>
          <p:spPr>
            <a:xfrm>
              <a:off x="836264" y="4238202"/>
              <a:ext cx="2127313" cy="2073699"/>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6" name="正方形/長方形 5">
              <a:extLst>
                <a:ext uri="{FF2B5EF4-FFF2-40B4-BE49-F238E27FC236}">
                  <a16:creationId xmlns:a16="http://schemas.microsoft.com/office/drawing/2014/main" id="{3981BBF5-1284-544A-BF41-91F11C21F675}"/>
                </a:ext>
              </a:extLst>
            </p:cNvPr>
            <p:cNvSpPr/>
            <p:nvPr/>
          </p:nvSpPr>
          <p:spPr>
            <a:xfrm>
              <a:off x="1155334" y="4499220"/>
              <a:ext cx="1558533" cy="1545002"/>
            </a:xfrm>
            <a:prstGeom prst="rect">
              <a:avLst/>
            </a:prstGeom>
            <a:solidFill>
              <a:schemeClr val="accent2"/>
            </a:solidFill>
            <a:ln w="190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endParaRPr lang="ja-JP" altLang="en-US" sz="2400">
                <a:solidFill>
                  <a:schemeClr val="tx1"/>
                </a:solidFill>
                <a:latin typeface="MS PGothic" panose="020B0600070205080204" pitchFamily="34" charset="-128"/>
                <a:ea typeface="MS PGothic" panose="020B0600070205080204" pitchFamily="34" charset="-128"/>
              </a:endParaRPr>
            </a:p>
          </p:txBody>
        </p:sp>
        <p:sp>
          <p:nvSpPr>
            <p:cNvPr id="8" name="テキスト ボックス 7">
              <a:extLst>
                <a:ext uri="{FF2B5EF4-FFF2-40B4-BE49-F238E27FC236}">
                  <a16:creationId xmlns:a16="http://schemas.microsoft.com/office/drawing/2014/main" id="{8A76EB1A-46B3-FE46-80FA-3A760871F597}"/>
                </a:ext>
              </a:extLst>
            </p:cNvPr>
            <p:cNvSpPr txBox="1"/>
            <p:nvPr/>
          </p:nvSpPr>
          <p:spPr>
            <a:xfrm>
              <a:off x="1028217" y="3822703"/>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grpSp>
          <p:nvGrpSpPr>
            <p:cNvPr id="9" name="グループ化 8">
              <a:extLst>
                <a:ext uri="{FF2B5EF4-FFF2-40B4-BE49-F238E27FC236}">
                  <a16:creationId xmlns:a16="http://schemas.microsoft.com/office/drawing/2014/main" id="{621E3B57-CA99-1C46-A0C2-C9D7057D2BE5}"/>
                </a:ext>
              </a:extLst>
            </p:cNvPr>
            <p:cNvGrpSpPr/>
            <p:nvPr/>
          </p:nvGrpSpPr>
          <p:grpSpPr>
            <a:xfrm>
              <a:off x="6179638" y="3822702"/>
              <a:ext cx="2127313" cy="2489197"/>
              <a:chOff x="508000" y="1957108"/>
              <a:chExt cx="2201521" cy="2939104"/>
            </a:xfrm>
          </p:grpSpPr>
          <p:sp>
            <p:nvSpPr>
              <p:cNvPr id="12" name="角丸四角形 11">
                <a:extLst>
                  <a:ext uri="{FF2B5EF4-FFF2-40B4-BE49-F238E27FC236}">
                    <a16:creationId xmlns:a16="http://schemas.microsoft.com/office/drawing/2014/main" id="{3034DD43-4F0F-DC42-98B8-598E5EB6EE3C}"/>
                  </a:ext>
                </a:extLst>
              </p:cNvPr>
              <p:cNvSpPr/>
              <p:nvPr/>
            </p:nvSpPr>
            <p:spPr>
              <a:xfrm>
                <a:off x="508000" y="2447705"/>
                <a:ext cx="2201521" cy="2448507"/>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3" name="テキスト ボックス 12">
                <a:extLst>
                  <a:ext uri="{FF2B5EF4-FFF2-40B4-BE49-F238E27FC236}">
                    <a16:creationId xmlns:a16="http://schemas.microsoft.com/office/drawing/2014/main" id="{33FAE400-7668-ED48-A4F2-73B4106DD89A}"/>
                  </a:ext>
                </a:extLst>
              </p:cNvPr>
              <p:cNvSpPr txBox="1"/>
              <p:nvPr/>
            </p:nvSpPr>
            <p:spPr>
              <a:xfrm>
                <a:off x="706649" y="1957108"/>
                <a:ext cx="1725610" cy="49059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移送先ホスト</a:t>
                </a:r>
              </a:p>
            </p:txBody>
          </p:sp>
        </p:grpSp>
        <p:sp>
          <p:nvSpPr>
            <p:cNvPr id="10" name="右矢印 9">
              <a:extLst>
                <a:ext uri="{FF2B5EF4-FFF2-40B4-BE49-F238E27FC236}">
                  <a16:creationId xmlns:a16="http://schemas.microsoft.com/office/drawing/2014/main" id="{5211B860-61FB-9649-886D-3357A9CA10AC}"/>
                </a:ext>
              </a:extLst>
            </p:cNvPr>
            <p:cNvSpPr/>
            <p:nvPr/>
          </p:nvSpPr>
          <p:spPr>
            <a:xfrm>
              <a:off x="3604352" y="4936237"/>
              <a:ext cx="1934511" cy="677624"/>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11" name="テキスト ボックス 10">
              <a:extLst>
                <a:ext uri="{FF2B5EF4-FFF2-40B4-BE49-F238E27FC236}">
                  <a16:creationId xmlns:a16="http://schemas.microsoft.com/office/drawing/2014/main" id="{400BA521-0F38-BE4A-81D1-8AC040B63323}"/>
                </a:ext>
              </a:extLst>
            </p:cNvPr>
            <p:cNvSpPr txBox="1"/>
            <p:nvPr/>
          </p:nvSpPr>
          <p:spPr>
            <a:xfrm>
              <a:off x="3458160" y="4601243"/>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rPr>
                <a:t>マイグレーション</a:t>
              </a:r>
            </a:p>
          </p:txBody>
        </p:sp>
        <p:sp>
          <p:nvSpPr>
            <p:cNvPr id="4" name="正方形/長方形 3">
              <a:extLst>
                <a:ext uri="{FF2B5EF4-FFF2-40B4-BE49-F238E27FC236}">
                  <a16:creationId xmlns:a16="http://schemas.microsoft.com/office/drawing/2014/main" id="{67E6F47D-7EBB-1B4E-B1BF-ADCAC7B96975}"/>
                </a:ext>
              </a:extLst>
            </p:cNvPr>
            <p:cNvSpPr/>
            <p:nvPr/>
          </p:nvSpPr>
          <p:spPr>
            <a:xfrm>
              <a:off x="6471760" y="4393066"/>
              <a:ext cx="1565335" cy="395502"/>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VM1</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14" name="正方形/長方形 13">
              <a:extLst>
                <a:ext uri="{FF2B5EF4-FFF2-40B4-BE49-F238E27FC236}">
                  <a16:creationId xmlns:a16="http://schemas.microsoft.com/office/drawing/2014/main" id="{28EE347B-589B-7A4C-AB6B-DA2C094D79C3}"/>
                </a:ext>
              </a:extLst>
            </p:cNvPr>
            <p:cNvSpPr/>
            <p:nvPr/>
          </p:nvSpPr>
          <p:spPr>
            <a:xfrm>
              <a:off x="6471760" y="4865459"/>
              <a:ext cx="1132198" cy="608910"/>
            </a:xfrm>
            <a:prstGeom prst="rect">
              <a:avLst/>
            </a:prstGeom>
            <a:solidFill>
              <a:schemeClr val="accent2"/>
            </a:solidFill>
            <a:ln>
              <a:solidFill>
                <a:schemeClr val="accent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rPr>
                <a:t>VM2</a:t>
              </a:r>
              <a:endParaRPr lang="ja-JP" altLang="en-US">
                <a:solidFill>
                  <a:schemeClr val="tx1"/>
                </a:solidFill>
                <a:latin typeface="MS PGothic" panose="020B0600070205080204" pitchFamily="34" charset="-128"/>
                <a:ea typeface="MS PGothic" panose="020B0600070205080204" pitchFamily="34" charset="-128"/>
              </a:endParaRPr>
            </a:p>
          </p:txBody>
        </p:sp>
        <p:sp>
          <p:nvSpPr>
            <p:cNvPr id="15" name="角丸四角形 14">
              <a:extLst>
                <a:ext uri="{FF2B5EF4-FFF2-40B4-BE49-F238E27FC236}">
                  <a16:creationId xmlns:a16="http://schemas.microsoft.com/office/drawing/2014/main" id="{14ED815C-AB40-C14D-857B-946BBEE795AC}"/>
                </a:ext>
              </a:extLst>
            </p:cNvPr>
            <p:cNvSpPr/>
            <p:nvPr/>
          </p:nvSpPr>
          <p:spPr>
            <a:xfrm>
              <a:off x="6421675" y="5621006"/>
              <a:ext cx="1700324" cy="563102"/>
            </a:xfrm>
            <a:prstGeom prst="roundRect">
              <a:avLst/>
            </a:prstGeom>
            <a:solidFill>
              <a:schemeClr val="bg1"/>
            </a:solid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a:solidFill>
                    <a:schemeClr val="tx1"/>
                  </a:solidFill>
                  <a:latin typeface="MS PGothic" panose="020B0600070205080204" pitchFamily="34" charset="-128"/>
                  <a:ea typeface="MS PGothic" panose="020B0600070205080204" pitchFamily="34" charset="-128"/>
                </a:rPr>
                <a:t>空きメモリ</a:t>
              </a:r>
            </a:p>
          </p:txBody>
        </p:sp>
      </p:grpSp>
    </p:spTree>
    <p:extLst>
      <p:ext uri="{BB962C8B-B14F-4D97-AF65-F5344CB8AC3E}">
        <p14:creationId xmlns:p14="http://schemas.microsoft.com/office/powerpoint/2010/main" val="416230179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99" name="右矢印 98">
            <a:extLst>
              <a:ext uri="{FF2B5EF4-FFF2-40B4-BE49-F238E27FC236}">
                <a16:creationId xmlns:a16="http://schemas.microsoft.com/office/drawing/2014/main" id="{B2EFEF4C-A175-B140-948C-12FB7A66088D}"/>
              </a:ext>
            </a:extLst>
          </p:cNvPr>
          <p:cNvSpPr/>
          <p:nvPr/>
        </p:nvSpPr>
        <p:spPr>
          <a:xfrm>
            <a:off x="4381170" y="5358403"/>
            <a:ext cx="1378983"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2" name="タイトル 1">
            <a:extLst>
              <a:ext uri="{FF2B5EF4-FFF2-40B4-BE49-F238E27FC236}">
                <a16:creationId xmlns:a16="http://schemas.microsoft.com/office/drawing/2014/main" id="{EFC2C0B3-EC9B-014C-BE40-BC8F0CBC8E4F}"/>
              </a:ext>
            </a:extLst>
          </p:cNvPr>
          <p:cNvSpPr>
            <a:spLocks noGrp="1"/>
          </p:cNvSpPr>
          <p:nvPr>
            <p:ph type="title"/>
          </p:nvPr>
        </p:nvSpPr>
        <p:spPr/>
        <p:txBody>
          <a:bodyPr/>
          <a:lstStyle/>
          <a:p>
            <a:r>
              <a:rPr lang="ja-JP" altLang="en-US"/>
              <a:t>提案：</a:t>
            </a:r>
            <a:r>
              <a:rPr lang="en-US" altLang="ja-JP"/>
              <a:t>FCtrans</a:t>
            </a:r>
            <a:endParaRPr lang="ja-JP" altLang="en-US"/>
          </a:p>
        </p:txBody>
      </p:sp>
      <p:sp>
        <p:nvSpPr>
          <p:cNvPr id="3" name="コンテンツ プレースホルダー 2">
            <a:extLst>
              <a:ext uri="{FF2B5EF4-FFF2-40B4-BE49-F238E27FC236}">
                <a16:creationId xmlns:a16="http://schemas.microsoft.com/office/drawing/2014/main" id="{34E4E208-2FCF-2846-8BE7-3CDF77ABBA0D}"/>
              </a:ext>
            </a:extLst>
          </p:cNvPr>
          <p:cNvSpPr>
            <a:spLocks noGrp="1"/>
          </p:cNvSpPr>
          <p:nvPr>
            <p:ph idx="1"/>
          </p:nvPr>
        </p:nvSpPr>
        <p:spPr/>
        <p:txBody>
          <a:bodyPr/>
          <a:lstStyle/>
          <a:p>
            <a:r>
              <a:rPr lang="en-US" altLang="ja-JP" dirty="0"/>
              <a:t>VM</a:t>
            </a:r>
            <a:r>
              <a:rPr lang="ja-JP" altLang="en-US"/>
              <a:t>の未使用メモリに着目することで複数ホストにまたがる</a:t>
            </a:r>
            <a:r>
              <a:rPr lang="en-US" altLang="ja-JP" dirty="0"/>
              <a:t>VM</a:t>
            </a:r>
            <a:r>
              <a:rPr lang="ja-JP" altLang="en-US"/>
              <a:t>の高速化を実現</a:t>
            </a:r>
            <a:endParaRPr lang="en-US" altLang="ja-JP" dirty="0"/>
          </a:p>
          <a:p>
            <a:pPr lvl="1"/>
            <a:r>
              <a:rPr lang="en-US" altLang="ja-JP" dirty="0"/>
              <a:t>VM</a:t>
            </a:r>
            <a:r>
              <a:rPr lang="ja-JP" altLang="en-US"/>
              <a:t>の未使用メモリを追跡し続ける</a:t>
            </a:r>
            <a:endParaRPr lang="en-US" altLang="ja-JP" dirty="0"/>
          </a:p>
          <a:p>
            <a:pPr lvl="1"/>
            <a:r>
              <a:rPr lang="ja-JP" altLang="en-US"/>
              <a:t>分割マイグレーション時に未使用メモリは転送しない</a:t>
            </a:r>
            <a:endParaRPr lang="en-US" altLang="ja-JP" dirty="0"/>
          </a:p>
          <a:p>
            <a:pPr lvl="1"/>
            <a:r>
              <a:rPr lang="ja-JP" altLang="en-US"/>
              <a:t>リモートページング時に未使用メモリのデータが転送されないようにする</a:t>
            </a:r>
            <a:endParaRPr lang="en-US" altLang="ja-JP" dirty="0"/>
          </a:p>
          <a:p>
            <a:endParaRPr lang="en-US" altLang="ja-JP" dirty="0"/>
          </a:p>
          <a:p>
            <a:pPr lvl="1"/>
            <a:endParaRPr lang="en-US" altLang="ja-JP" dirty="0"/>
          </a:p>
          <a:p>
            <a:endParaRPr lang="ja-JP" altLang="en-US"/>
          </a:p>
        </p:txBody>
      </p:sp>
      <p:sp>
        <p:nvSpPr>
          <p:cNvPr id="83" name="角丸四角形 82">
            <a:extLst>
              <a:ext uri="{FF2B5EF4-FFF2-40B4-BE49-F238E27FC236}">
                <a16:creationId xmlns:a16="http://schemas.microsoft.com/office/drawing/2014/main" id="{447A8FAD-A08C-4543-9C0F-8A0AAA91B303}"/>
              </a:ext>
            </a:extLst>
          </p:cNvPr>
          <p:cNvSpPr/>
          <p:nvPr/>
        </p:nvSpPr>
        <p:spPr>
          <a:xfrm>
            <a:off x="1945979" y="4788667"/>
            <a:ext cx="2224084"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5" name="テキスト ボックス 84">
            <a:extLst>
              <a:ext uri="{FF2B5EF4-FFF2-40B4-BE49-F238E27FC236}">
                <a16:creationId xmlns:a16="http://schemas.microsoft.com/office/drawing/2014/main" id="{059854B7-EBB5-DE48-B3F0-E38563E27A78}"/>
              </a:ext>
            </a:extLst>
          </p:cNvPr>
          <p:cNvSpPr txBox="1"/>
          <p:nvPr/>
        </p:nvSpPr>
        <p:spPr>
          <a:xfrm>
            <a:off x="2172315" y="4359966"/>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86" name="角丸四角形 85">
            <a:extLst>
              <a:ext uri="{FF2B5EF4-FFF2-40B4-BE49-F238E27FC236}">
                <a16:creationId xmlns:a16="http://schemas.microsoft.com/office/drawing/2014/main" id="{AB7967F2-75D2-4947-8F90-124FDB3814C5}"/>
              </a:ext>
            </a:extLst>
          </p:cNvPr>
          <p:cNvSpPr/>
          <p:nvPr/>
        </p:nvSpPr>
        <p:spPr>
          <a:xfrm>
            <a:off x="5951197" y="4789111"/>
            <a:ext cx="2255001"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8" name="テキスト ボックス 87">
            <a:extLst>
              <a:ext uri="{FF2B5EF4-FFF2-40B4-BE49-F238E27FC236}">
                <a16:creationId xmlns:a16="http://schemas.microsoft.com/office/drawing/2014/main" id="{CE7CE505-6703-C845-81A0-3EFCFC073FD6}"/>
              </a:ext>
            </a:extLst>
          </p:cNvPr>
          <p:cNvSpPr txBox="1"/>
          <p:nvPr/>
        </p:nvSpPr>
        <p:spPr>
          <a:xfrm>
            <a:off x="5913194" y="4376531"/>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89" name="角丸四角形 88">
            <a:extLst>
              <a:ext uri="{FF2B5EF4-FFF2-40B4-BE49-F238E27FC236}">
                <a16:creationId xmlns:a16="http://schemas.microsoft.com/office/drawing/2014/main" id="{BEFDE60D-02AB-2148-84EB-2575F5D33C36}"/>
              </a:ext>
            </a:extLst>
          </p:cNvPr>
          <p:cNvSpPr/>
          <p:nvPr/>
        </p:nvSpPr>
        <p:spPr>
          <a:xfrm>
            <a:off x="8479583" y="4775463"/>
            <a:ext cx="1989260" cy="16057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90" name="テキスト ボックス 89">
            <a:extLst>
              <a:ext uri="{FF2B5EF4-FFF2-40B4-BE49-F238E27FC236}">
                <a16:creationId xmlns:a16="http://schemas.microsoft.com/office/drawing/2014/main" id="{7E0F7CE8-F103-ED4F-A90F-C1C90DBB364E}"/>
              </a:ext>
            </a:extLst>
          </p:cNvPr>
          <p:cNvSpPr txBox="1"/>
          <p:nvPr/>
        </p:nvSpPr>
        <p:spPr>
          <a:xfrm>
            <a:off x="8291646" y="4359966"/>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91" name="テキスト ボックス 90">
            <a:extLst>
              <a:ext uri="{FF2B5EF4-FFF2-40B4-BE49-F238E27FC236}">
                <a16:creationId xmlns:a16="http://schemas.microsoft.com/office/drawing/2014/main" id="{3FFE36B4-3E00-F348-83EE-268272F1FB19}"/>
              </a:ext>
            </a:extLst>
          </p:cNvPr>
          <p:cNvSpPr txBox="1"/>
          <p:nvPr/>
        </p:nvSpPr>
        <p:spPr>
          <a:xfrm>
            <a:off x="2069274" y="503894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2" name="テキスト ボックス 91">
            <a:extLst>
              <a:ext uri="{FF2B5EF4-FFF2-40B4-BE49-F238E27FC236}">
                <a16:creationId xmlns:a16="http://schemas.microsoft.com/office/drawing/2014/main" id="{0ECF34E4-FEF9-0E42-9FAB-42B904C5D655}"/>
              </a:ext>
            </a:extLst>
          </p:cNvPr>
          <p:cNvSpPr txBox="1"/>
          <p:nvPr/>
        </p:nvSpPr>
        <p:spPr>
          <a:xfrm>
            <a:off x="6041118" y="5037028"/>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3" name="テキスト ボックス 92">
            <a:extLst>
              <a:ext uri="{FF2B5EF4-FFF2-40B4-BE49-F238E27FC236}">
                <a16:creationId xmlns:a16="http://schemas.microsoft.com/office/drawing/2014/main" id="{0C2602CF-8F24-EA43-91EB-3EBD1EF42049}"/>
              </a:ext>
            </a:extLst>
          </p:cNvPr>
          <p:cNvSpPr txBox="1"/>
          <p:nvPr/>
        </p:nvSpPr>
        <p:spPr>
          <a:xfrm>
            <a:off x="8479583" y="498793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00" name="テキスト ボックス 99">
            <a:extLst>
              <a:ext uri="{FF2B5EF4-FFF2-40B4-BE49-F238E27FC236}">
                <a16:creationId xmlns:a16="http://schemas.microsoft.com/office/drawing/2014/main" id="{B6DB8ED0-5E5C-0E48-98E8-5BE106F64A36}"/>
              </a:ext>
            </a:extLst>
          </p:cNvPr>
          <p:cNvSpPr txBox="1"/>
          <p:nvPr/>
        </p:nvSpPr>
        <p:spPr>
          <a:xfrm>
            <a:off x="4225846" y="4907647"/>
            <a:ext cx="1836993" cy="369332"/>
          </a:xfrm>
          <a:prstGeom prst="rect">
            <a:avLst/>
          </a:prstGeom>
          <a:noFill/>
        </p:spPr>
        <p:txBody>
          <a:bodyPr wrap="square" rtlCol="0">
            <a:spAutoFit/>
          </a:bodyPr>
          <a:lstStyle/>
          <a:p>
            <a:r>
              <a:rPr lang="ja-JP" altLang="en-US">
                <a:latin typeface="MS PGothic" panose="020B0600070205080204" pitchFamily="34" charset="-128"/>
                <a:ea typeface="MS PGothic" panose="020B0600070205080204" pitchFamily="34" charset="-128"/>
              </a:rPr>
              <a:t>マイグレーション</a:t>
            </a:r>
          </a:p>
        </p:txBody>
      </p:sp>
      <p:sp>
        <p:nvSpPr>
          <p:cNvPr id="103" name="テキスト ボックス 102">
            <a:extLst>
              <a:ext uri="{FF2B5EF4-FFF2-40B4-BE49-F238E27FC236}">
                <a16:creationId xmlns:a16="http://schemas.microsoft.com/office/drawing/2014/main" id="{D6549057-BE28-4A4E-BE07-F508190771D6}"/>
              </a:ext>
            </a:extLst>
          </p:cNvPr>
          <p:cNvSpPr txBox="1"/>
          <p:nvPr/>
        </p:nvSpPr>
        <p:spPr>
          <a:xfrm>
            <a:off x="8002492" y="6411129"/>
            <a:ext cx="1340432"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ページイン</a:t>
            </a:r>
          </a:p>
        </p:txBody>
      </p:sp>
      <p:sp>
        <p:nvSpPr>
          <p:cNvPr id="107" name="正方形/長方形 106">
            <a:extLst>
              <a:ext uri="{FF2B5EF4-FFF2-40B4-BE49-F238E27FC236}">
                <a16:creationId xmlns:a16="http://schemas.microsoft.com/office/drawing/2014/main" id="{A3EB0B62-8070-C74E-B1BE-127D26720FD4}"/>
              </a:ext>
            </a:extLst>
          </p:cNvPr>
          <p:cNvSpPr/>
          <p:nvPr/>
        </p:nvSpPr>
        <p:spPr>
          <a:xfrm>
            <a:off x="2648379"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09" name="正方形/長方形 108">
            <a:extLst>
              <a:ext uri="{FF2B5EF4-FFF2-40B4-BE49-F238E27FC236}">
                <a16:creationId xmlns:a16="http://schemas.microsoft.com/office/drawing/2014/main" id="{77B8790D-400A-2C42-8C89-F72B650640B1}"/>
              </a:ext>
            </a:extLst>
          </p:cNvPr>
          <p:cNvSpPr/>
          <p:nvPr/>
        </p:nvSpPr>
        <p:spPr>
          <a:xfrm>
            <a:off x="3341251"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nvGrpSpPr>
          <p:cNvPr id="110" name="グループ化 109">
            <a:extLst>
              <a:ext uri="{FF2B5EF4-FFF2-40B4-BE49-F238E27FC236}">
                <a16:creationId xmlns:a16="http://schemas.microsoft.com/office/drawing/2014/main" id="{FCAFD3C8-AAEF-A046-AA53-BE8E98F9ACD7}"/>
              </a:ext>
            </a:extLst>
          </p:cNvPr>
          <p:cNvGrpSpPr/>
          <p:nvPr/>
        </p:nvGrpSpPr>
        <p:grpSpPr>
          <a:xfrm>
            <a:off x="6717017" y="5406693"/>
            <a:ext cx="1049132" cy="514545"/>
            <a:chOff x="2404837" y="5325194"/>
            <a:chExt cx="1049132" cy="514545"/>
          </a:xfrm>
        </p:grpSpPr>
        <p:sp>
          <p:nvSpPr>
            <p:cNvPr id="112" name="正方形/長方形 111">
              <a:extLst>
                <a:ext uri="{FF2B5EF4-FFF2-40B4-BE49-F238E27FC236}">
                  <a16:creationId xmlns:a16="http://schemas.microsoft.com/office/drawing/2014/main" id="{9F113268-CF40-4744-AE0A-A83FD6089DDF}"/>
                </a:ext>
              </a:extLst>
            </p:cNvPr>
            <p:cNvSpPr/>
            <p:nvPr/>
          </p:nvSpPr>
          <p:spPr>
            <a:xfrm>
              <a:off x="2404837"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13" name="正方形/長方形 112">
              <a:extLst>
                <a:ext uri="{FF2B5EF4-FFF2-40B4-BE49-F238E27FC236}">
                  <a16:creationId xmlns:a16="http://schemas.microsoft.com/office/drawing/2014/main" id="{37FE90CC-3E70-994D-8080-3A06DB2C825E}"/>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4" name="正方形/長方形 113">
              <a:extLst>
                <a:ext uri="{FF2B5EF4-FFF2-40B4-BE49-F238E27FC236}">
                  <a16:creationId xmlns:a16="http://schemas.microsoft.com/office/drawing/2014/main" id="{8F2BDFB4-CC6E-C445-ADEB-CD7F3F418E64}"/>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115" name="グループ化 114">
            <a:extLst>
              <a:ext uri="{FF2B5EF4-FFF2-40B4-BE49-F238E27FC236}">
                <a16:creationId xmlns:a16="http://schemas.microsoft.com/office/drawing/2014/main" id="{B0333870-B78D-EA40-B06C-B20CBE02F023}"/>
              </a:ext>
            </a:extLst>
          </p:cNvPr>
          <p:cNvGrpSpPr/>
          <p:nvPr/>
        </p:nvGrpSpPr>
        <p:grpSpPr>
          <a:xfrm>
            <a:off x="8691150" y="5378486"/>
            <a:ext cx="1387663" cy="514545"/>
            <a:chOff x="2066306" y="5325194"/>
            <a:chExt cx="1387663" cy="514545"/>
          </a:xfrm>
        </p:grpSpPr>
        <p:sp>
          <p:nvSpPr>
            <p:cNvPr id="116" name="正方形/長方形 115">
              <a:extLst>
                <a:ext uri="{FF2B5EF4-FFF2-40B4-BE49-F238E27FC236}">
                  <a16:creationId xmlns:a16="http://schemas.microsoft.com/office/drawing/2014/main" id="{BCCF5E24-9071-1346-955D-3C6C5EAD4144}"/>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7" name="正方形/長方形 116">
              <a:extLst>
                <a:ext uri="{FF2B5EF4-FFF2-40B4-BE49-F238E27FC236}">
                  <a16:creationId xmlns:a16="http://schemas.microsoft.com/office/drawing/2014/main" id="{DC9059CF-1C98-5E44-A484-790258DDC32F}"/>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9" name="正方形/長方形 118">
              <a:extLst>
                <a:ext uri="{FF2B5EF4-FFF2-40B4-BE49-F238E27FC236}">
                  <a16:creationId xmlns:a16="http://schemas.microsoft.com/office/drawing/2014/main" id="{8EA58480-ADF2-4C45-9856-59C4234E9C15}"/>
                </a:ext>
              </a:extLst>
            </p:cNvPr>
            <p:cNvSpPr/>
            <p:nvPr/>
          </p:nvSpPr>
          <p:spPr>
            <a:xfrm>
              <a:off x="3097709"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sp>
        <p:nvSpPr>
          <p:cNvPr id="108" name="正方形/長方形 107">
            <a:extLst>
              <a:ext uri="{FF2B5EF4-FFF2-40B4-BE49-F238E27FC236}">
                <a16:creationId xmlns:a16="http://schemas.microsoft.com/office/drawing/2014/main" id="{A685EEDB-121C-AB4C-B140-F86CE785692B}"/>
              </a:ext>
            </a:extLst>
          </p:cNvPr>
          <p:cNvSpPr/>
          <p:nvPr/>
        </p:nvSpPr>
        <p:spPr>
          <a:xfrm>
            <a:off x="3002721"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06" name="正方形/長方形 105">
            <a:extLst>
              <a:ext uri="{FF2B5EF4-FFF2-40B4-BE49-F238E27FC236}">
                <a16:creationId xmlns:a16="http://schemas.microsoft.com/office/drawing/2014/main" id="{862F33E8-A7AB-9947-84CC-1CB305A60710}"/>
              </a:ext>
            </a:extLst>
          </p:cNvPr>
          <p:cNvSpPr/>
          <p:nvPr/>
        </p:nvSpPr>
        <p:spPr>
          <a:xfrm>
            <a:off x="2309849"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2" name="テキスト ボックス 31">
            <a:extLst>
              <a:ext uri="{FF2B5EF4-FFF2-40B4-BE49-F238E27FC236}">
                <a16:creationId xmlns:a16="http://schemas.microsoft.com/office/drawing/2014/main" id="{F050746B-6404-7545-BF2F-96FCF998F4FC}"/>
              </a:ext>
            </a:extLst>
          </p:cNvPr>
          <p:cNvSpPr txBox="1"/>
          <p:nvPr/>
        </p:nvSpPr>
        <p:spPr>
          <a:xfrm>
            <a:off x="3665887" y="547388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3" name="テキスト ボックス 32">
            <a:extLst>
              <a:ext uri="{FF2B5EF4-FFF2-40B4-BE49-F238E27FC236}">
                <a16:creationId xmlns:a16="http://schemas.microsoft.com/office/drawing/2014/main" id="{3B8A7CF2-C302-354D-82CC-98BECE0C9412}"/>
              </a:ext>
            </a:extLst>
          </p:cNvPr>
          <p:cNvSpPr txBox="1"/>
          <p:nvPr/>
        </p:nvSpPr>
        <p:spPr>
          <a:xfrm>
            <a:off x="7734463" y="547050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4" name="テキスト ボックス 33">
            <a:extLst>
              <a:ext uri="{FF2B5EF4-FFF2-40B4-BE49-F238E27FC236}">
                <a16:creationId xmlns:a16="http://schemas.microsoft.com/office/drawing/2014/main" id="{9DA27088-D4A3-7841-A74B-1797D38D4244}"/>
              </a:ext>
            </a:extLst>
          </p:cNvPr>
          <p:cNvSpPr txBox="1"/>
          <p:nvPr/>
        </p:nvSpPr>
        <p:spPr>
          <a:xfrm>
            <a:off x="10005891" y="54655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cxnSp>
        <p:nvCxnSpPr>
          <p:cNvPr id="5" name="カギ線コネクタ 4">
            <a:extLst>
              <a:ext uri="{FF2B5EF4-FFF2-40B4-BE49-F238E27FC236}">
                <a16:creationId xmlns:a16="http://schemas.microsoft.com/office/drawing/2014/main" id="{446A4ABB-CC22-9645-9EF9-4031FE31F935}"/>
              </a:ext>
            </a:extLst>
          </p:cNvPr>
          <p:cNvCxnSpPr>
            <a:cxnSpLocks/>
            <a:stCxn id="119" idx="2"/>
            <a:endCxn id="114" idx="2"/>
          </p:cNvCxnSpPr>
          <p:nvPr/>
        </p:nvCxnSpPr>
        <p:spPr>
          <a:xfrm rot="5400000">
            <a:off x="8730244" y="4750799"/>
            <a:ext cx="28207" cy="2312656"/>
          </a:xfrm>
          <a:prstGeom prst="bentConnector3">
            <a:avLst>
              <a:gd name="adj1" fmla="val 1057825"/>
            </a:avLst>
          </a:prstGeom>
          <a:ln w="5715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8" name="乗算記号 7">
            <a:extLst>
              <a:ext uri="{FF2B5EF4-FFF2-40B4-BE49-F238E27FC236}">
                <a16:creationId xmlns:a16="http://schemas.microsoft.com/office/drawing/2014/main" id="{8F240C2C-1EAE-7D48-88C4-D604F6E4E29B}"/>
              </a:ext>
            </a:extLst>
          </p:cNvPr>
          <p:cNvSpPr/>
          <p:nvPr/>
        </p:nvSpPr>
        <p:spPr>
          <a:xfrm>
            <a:off x="8017273" y="5591533"/>
            <a:ext cx="1396499" cy="1396499"/>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cxnSp>
        <p:nvCxnSpPr>
          <p:cNvPr id="10" name="カギ線コネクタ 9">
            <a:extLst>
              <a:ext uri="{FF2B5EF4-FFF2-40B4-BE49-F238E27FC236}">
                <a16:creationId xmlns:a16="http://schemas.microsoft.com/office/drawing/2014/main" id="{A98DFA8D-5385-684B-A8CE-8E27A870BC95}"/>
              </a:ext>
            </a:extLst>
          </p:cNvPr>
          <p:cNvCxnSpPr>
            <a:stCxn id="112" idx="2"/>
            <a:endCxn id="117" idx="2"/>
          </p:cNvCxnSpPr>
          <p:nvPr/>
        </p:nvCxnSpPr>
        <p:spPr>
          <a:xfrm rot="5400000" flipH="1" flipV="1">
            <a:off x="8037372" y="4750799"/>
            <a:ext cx="28207" cy="2312656"/>
          </a:xfrm>
          <a:prstGeom prst="bentConnector3">
            <a:avLst>
              <a:gd name="adj1" fmla="val -957821"/>
            </a:avLst>
          </a:prstGeom>
          <a:ln w="63500">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2" name="テキスト ボックス 41">
            <a:extLst>
              <a:ext uri="{FF2B5EF4-FFF2-40B4-BE49-F238E27FC236}">
                <a16:creationId xmlns:a16="http://schemas.microsoft.com/office/drawing/2014/main" id="{30AF60D7-4D17-964E-92C7-ABF6A4B0F321}"/>
              </a:ext>
            </a:extLst>
          </p:cNvPr>
          <p:cNvSpPr txBox="1"/>
          <p:nvPr/>
        </p:nvSpPr>
        <p:spPr>
          <a:xfrm>
            <a:off x="7454699" y="6424775"/>
            <a:ext cx="154561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ページアウト</a:t>
            </a:r>
          </a:p>
        </p:txBody>
      </p:sp>
      <p:sp>
        <p:nvSpPr>
          <p:cNvPr id="43" name="乗算記号 42">
            <a:extLst>
              <a:ext uri="{FF2B5EF4-FFF2-40B4-BE49-F238E27FC236}">
                <a16:creationId xmlns:a16="http://schemas.microsoft.com/office/drawing/2014/main" id="{023584E4-FA10-B547-A9C0-B0E720FD0786}"/>
              </a:ext>
            </a:extLst>
          </p:cNvPr>
          <p:cNvSpPr/>
          <p:nvPr/>
        </p:nvSpPr>
        <p:spPr>
          <a:xfrm>
            <a:off x="7408089" y="5646657"/>
            <a:ext cx="1396499" cy="1396499"/>
          </a:xfrm>
          <a:prstGeom prst="mathMultiply">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Tree>
    <p:extLst>
      <p:ext uri="{BB962C8B-B14F-4D97-AF65-F5344CB8AC3E}">
        <p14:creationId xmlns:p14="http://schemas.microsoft.com/office/powerpoint/2010/main" val="40555947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1.94444E-6 0 L 0.1184 0.04005 C 0.14323 0.04907 0.18038 0.05394 0.2191 0.05394 C 0.26337 0.05394 0.29879 0.04907 0.32361 0.04005 L 0.44236 0 " pathEditMode="relative" rAng="0" ptsTypes="AAAAA">
                                      <p:cBhvr>
                                        <p:cTn id="6" dur="2000" fill="hold"/>
                                        <p:tgtEl>
                                          <p:spTgt spid="106"/>
                                        </p:tgtEl>
                                        <p:attrNameLst>
                                          <p:attrName>ppt_x</p:attrName>
                                          <p:attrName>ppt_y</p:attrName>
                                        </p:attrNameLst>
                                      </p:cBhvr>
                                      <p:rCtr x="22118" y="2685"/>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110"/>
                                        </p:tgtEl>
                                        <p:attrNameLst>
                                          <p:attrName>style.visibility</p:attrName>
                                        </p:attrNameLst>
                                      </p:cBhvr>
                                      <p:to>
                                        <p:strVal val="visible"/>
                                      </p:to>
                                    </p:set>
                                    <p:animEffect transition="in" filter="fade">
                                      <p:cBhvr>
                                        <p:cTn id="10" dur="500"/>
                                        <p:tgtEl>
                                          <p:spTgt spid="1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3.61111E-6 -0.00417 L 0.18628 0.03889 C 0.22534 0.04861 0.28402 0.05394 0.34496 0.05394 C 0.41441 0.05394 0.46996 0.04861 0.50902 0.03889 L 0.696 -0.00417 " pathEditMode="relative" rAng="0" ptsTypes="AAAAA">
                                      <p:cBhvr>
                                        <p:cTn id="17" dur="2000" fill="hold"/>
                                        <p:tgtEl>
                                          <p:spTgt spid="108"/>
                                        </p:tgtEl>
                                        <p:attrNameLst>
                                          <p:attrName>ppt_x</p:attrName>
                                          <p:attrName>ppt_y</p:attrName>
                                        </p:attrNameLst>
                                      </p:cBhvr>
                                      <p:rCtr x="34792" y="2894"/>
                                    </p:animMotion>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115"/>
                                        </p:tgtEl>
                                        <p:attrNameLst>
                                          <p:attrName>style.visibility</p:attrName>
                                        </p:attrNameLst>
                                      </p:cBhvr>
                                      <p:to>
                                        <p:strVal val="visible"/>
                                      </p:to>
                                    </p:set>
                                    <p:animEffect transition="in" filter="fade">
                                      <p:cBhvr>
                                        <p:cTn id="21" dur="500"/>
                                        <p:tgtEl>
                                          <p:spTgt spid="1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03"/>
                                        </p:tgtEl>
                                        <p:attrNameLst>
                                          <p:attrName>style.visibility</p:attrName>
                                        </p:attrNameLst>
                                      </p:cBhvr>
                                      <p:to>
                                        <p:strVal val="visible"/>
                                      </p:to>
                                    </p:set>
                                    <p:animEffect transition="in" filter="fade">
                                      <p:cBhvr>
                                        <p:cTn id="29" dur="500"/>
                                        <p:tgtEl>
                                          <p:spTgt spid="103"/>
                                        </p:tgtEl>
                                      </p:cBhvr>
                                    </p:animEffect>
                                  </p:childTnLst>
                                </p:cTn>
                              </p:par>
                              <p:par>
                                <p:cTn id="30" presetID="10" presetClass="entr" presetSubtype="0" fill="hold" nodeType="with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xit" presetSubtype="0" fill="hold" grpId="1" nodeType="clickEffect">
                                  <p:stCondLst>
                                    <p:cond delay="0"/>
                                  </p:stCondLst>
                                  <p:childTnLst>
                                    <p:animEffect transition="out" filter="fade">
                                      <p:cBhvr>
                                        <p:cTn id="41" dur="500"/>
                                        <p:tgtEl>
                                          <p:spTgt spid="103"/>
                                        </p:tgtEl>
                                      </p:cBhvr>
                                    </p:animEffect>
                                    <p:set>
                                      <p:cBhvr>
                                        <p:cTn id="42" dur="1" fill="hold">
                                          <p:stCondLst>
                                            <p:cond delay="499"/>
                                          </p:stCondLst>
                                        </p:cTn>
                                        <p:tgtEl>
                                          <p:spTgt spid="103"/>
                                        </p:tgtEl>
                                        <p:attrNameLst>
                                          <p:attrName>style.visibility</p:attrName>
                                        </p:attrNameLst>
                                      </p:cBhvr>
                                      <p:to>
                                        <p:strVal val="hidden"/>
                                      </p:to>
                                    </p:set>
                                  </p:childTnLst>
                                </p:cTn>
                              </p:par>
                              <p:par>
                                <p:cTn id="43" presetID="10" presetClass="exit" presetSubtype="0" fill="hold" grpId="1" nodeType="withEffect">
                                  <p:stCondLst>
                                    <p:cond delay="0"/>
                                  </p:stCondLst>
                                  <p:childTnLst>
                                    <p:animEffect transition="out" filter="fade">
                                      <p:cBhvr>
                                        <p:cTn id="44" dur="500"/>
                                        <p:tgtEl>
                                          <p:spTgt spid="8"/>
                                        </p:tgtEl>
                                      </p:cBhvr>
                                    </p:animEffect>
                                    <p:set>
                                      <p:cBhvr>
                                        <p:cTn id="45" dur="1" fill="hold">
                                          <p:stCondLst>
                                            <p:cond delay="499"/>
                                          </p:stCondLst>
                                        </p:cTn>
                                        <p:tgtEl>
                                          <p:spTgt spid="8"/>
                                        </p:tgtEl>
                                        <p:attrNameLst>
                                          <p:attrName>style.visibility</p:attrName>
                                        </p:attrNameLst>
                                      </p:cBhvr>
                                      <p:to>
                                        <p:strVal val="hidden"/>
                                      </p:to>
                                    </p:set>
                                  </p:childTnLst>
                                </p:cTn>
                              </p:par>
                              <p:par>
                                <p:cTn id="46" presetID="10" presetClass="exit" presetSubtype="0" fill="hold" nodeType="withEffect">
                                  <p:stCondLst>
                                    <p:cond delay="0"/>
                                  </p:stCondLst>
                                  <p:childTnLst>
                                    <p:animEffect transition="out" filter="fade">
                                      <p:cBhvr>
                                        <p:cTn id="47" dur="500"/>
                                        <p:tgtEl>
                                          <p:spTgt spid="5"/>
                                        </p:tgtEl>
                                      </p:cBhvr>
                                    </p:animEffect>
                                    <p:set>
                                      <p:cBhvr>
                                        <p:cTn id="48" dur="1" fill="hold">
                                          <p:stCondLst>
                                            <p:cond delay="499"/>
                                          </p:stCondLst>
                                        </p:cTn>
                                        <p:tgtEl>
                                          <p:spTgt spid="5"/>
                                        </p:tgtEl>
                                        <p:attrNameLst>
                                          <p:attrName>style.visibility</p:attrName>
                                        </p:attrNameLst>
                                      </p:cBhvr>
                                      <p:to>
                                        <p:strVal val="hidden"/>
                                      </p:to>
                                    </p:set>
                                  </p:childTnLst>
                                </p:cTn>
                              </p:par>
                            </p:childTnLst>
                          </p:cTn>
                        </p:par>
                      </p:childTnLst>
                    </p:cTn>
                  </p:par>
                  <p:par>
                    <p:cTn id="49" fill="hold">
                      <p:stCondLst>
                        <p:cond delay="indefinite"/>
                      </p:stCondLst>
                      <p:childTnLst>
                        <p:par>
                          <p:cTn id="50" fill="hold">
                            <p:stCondLst>
                              <p:cond delay="0"/>
                            </p:stCondLst>
                            <p:childTnLst>
                              <p:par>
                                <p:cTn id="51" presetID="10" presetClass="entr" presetSubtype="0" fill="hold" nodeType="clickEffect">
                                  <p:stCondLst>
                                    <p:cond delay="0"/>
                                  </p:stCondLst>
                                  <p:childTnLst>
                                    <p:set>
                                      <p:cBhvr>
                                        <p:cTn id="52" dur="1" fill="hold">
                                          <p:stCondLst>
                                            <p:cond delay="0"/>
                                          </p:stCondLst>
                                        </p:cTn>
                                        <p:tgtEl>
                                          <p:spTgt spid="10"/>
                                        </p:tgtEl>
                                        <p:attrNameLst>
                                          <p:attrName>style.visibility</p:attrName>
                                        </p:attrNameLst>
                                      </p:cBhvr>
                                      <p:to>
                                        <p:strVal val="visible"/>
                                      </p:to>
                                    </p:set>
                                    <p:animEffect transition="in" filter="fade">
                                      <p:cBhvr>
                                        <p:cTn id="53" dur="500"/>
                                        <p:tgtEl>
                                          <p:spTgt spid="10"/>
                                        </p:tgtEl>
                                      </p:cBhvr>
                                    </p:animEffect>
                                  </p:childTnLst>
                                </p:cTn>
                              </p:par>
                              <p:par>
                                <p:cTn id="54" presetID="10" presetClass="entr" presetSubtype="0" fill="hold" grpId="0" nodeType="withEffect">
                                  <p:stCondLst>
                                    <p:cond delay="0"/>
                                  </p:stCondLst>
                                  <p:childTnLst>
                                    <p:set>
                                      <p:cBhvr>
                                        <p:cTn id="55" dur="1" fill="hold">
                                          <p:stCondLst>
                                            <p:cond delay="0"/>
                                          </p:stCondLst>
                                        </p:cTn>
                                        <p:tgtEl>
                                          <p:spTgt spid="42"/>
                                        </p:tgtEl>
                                        <p:attrNameLst>
                                          <p:attrName>style.visibility</p:attrName>
                                        </p:attrNameLst>
                                      </p:cBhvr>
                                      <p:to>
                                        <p:strVal val="visible"/>
                                      </p:to>
                                    </p:set>
                                    <p:animEffect transition="in" filter="fade">
                                      <p:cBhvr>
                                        <p:cTn id="56" dur="500"/>
                                        <p:tgtEl>
                                          <p:spTgt spid="42"/>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fade">
                                      <p:cBhvr>
                                        <p:cTn id="61" dur="500"/>
                                        <p:tgtEl>
                                          <p:spTgt spid="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3" grpId="1"/>
      <p:bldP spid="108" grpId="0" animBg="1"/>
      <p:bldP spid="106" grpId="0" animBg="1"/>
      <p:bldP spid="33" grpId="0"/>
      <p:bldP spid="34" grpId="0"/>
      <p:bldP spid="8" grpId="0" animBg="1"/>
      <p:bldP spid="8" grpId="1" animBg="1"/>
      <p:bldP spid="42" grpId="0"/>
      <p:bldP spid="43"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B76D599-9ADB-B145-B987-7444DC7B7B78}"/>
              </a:ext>
            </a:extLst>
          </p:cNvPr>
          <p:cNvSpPr>
            <a:spLocks noGrp="1"/>
          </p:cNvSpPr>
          <p:nvPr>
            <p:ph type="title"/>
          </p:nvPr>
        </p:nvSpPr>
        <p:spPr>
          <a:xfrm>
            <a:off x="838200" y="365126"/>
            <a:ext cx="10515600" cy="1117986"/>
          </a:xfrm>
        </p:spPr>
        <p:txBody>
          <a:bodyPr/>
          <a:lstStyle/>
          <a:p>
            <a:r>
              <a:rPr lang="ja-JP" altLang="en-US"/>
              <a:t>分割マイグレーション</a:t>
            </a:r>
            <a:r>
              <a:rPr lang="en-US" altLang="ja-JP" dirty="0"/>
              <a:t> [</a:t>
            </a:r>
            <a:r>
              <a:rPr lang="en-US" altLang="ja-JP" dirty="0" err="1"/>
              <a:t>Suetake</a:t>
            </a:r>
            <a:r>
              <a:rPr lang="en-US" altLang="ja-JP" dirty="0"/>
              <a:t> et al.'18]</a:t>
            </a:r>
            <a:endParaRPr lang="ja-JP" altLang="en-US"/>
          </a:p>
        </p:txBody>
      </p:sp>
      <p:sp>
        <p:nvSpPr>
          <p:cNvPr id="9" name="Content Placeholder 8">
            <a:extLst>
              <a:ext uri="{FF2B5EF4-FFF2-40B4-BE49-F238E27FC236}">
                <a16:creationId xmlns:a16="http://schemas.microsoft.com/office/drawing/2014/main" id="{0A9CAF96-D914-6F4F-8FC1-1CD644253E36}"/>
              </a:ext>
            </a:extLst>
          </p:cNvPr>
          <p:cNvSpPr>
            <a:spLocks noGrp="1"/>
          </p:cNvSpPr>
          <p:nvPr>
            <p:ph idx="1"/>
          </p:nvPr>
        </p:nvSpPr>
        <p:spPr>
          <a:xfrm>
            <a:off x="838200" y="1583473"/>
            <a:ext cx="10515600" cy="4593490"/>
          </a:xfrm>
        </p:spPr>
        <p:txBody>
          <a:bodyPr/>
          <a:lstStyle/>
          <a:p>
            <a:r>
              <a:rPr lang="en-US" altLang="ja-JP" dirty="0"/>
              <a:t>VM</a:t>
            </a:r>
            <a:r>
              <a:rPr lang="ja-JP" altLang="en-US"/>
              <a:t>のメモリを分割して複数のホストへマイグレーション</a:t>
            </a:r>
            <a:endParaRPr lang="en-US" altLang="ja-JP" dirty="0"/>
          </a:p>
          <a:p>
            <a:pPr lvl="1"/>
            <a:r>
              <a:rPr lang="ja-JP" altLang="en-US"/>
              <a:t>今後アクセスが予測されるメモリと</a:t>
            </a:r>
            <a:r>
              <a:rPr lang="en-US" altLang="ja-JP" dirty="0"/>
              <a:t>VM</a:t>
            </a:r>
            <a:r>
              <a:rPr lang="ja-JP" altLang="en-US"/>
              <a:t>のコア情報をメインホストへ転送</a:t>
            </a:r>
            <a:endParaRPr lang="en-US" altLang="ja-JP" dirty="0"/>
          </a:p>
          <a:p>
            <a:pPr lvl="1"/>
            <a:r>
              <a:rPr lang="ja-JP" altLang="en-US"/>
              <a:t>メインホストに入りきらないメモリはサブホストへ転送</a:t>
            </a:r>
            <a:endParaRPr lang="en-US" altLang="ja-JP" dirty="0"/>
          </a:p>
          <a:p>
            <a:r>
              <a:rPr lang="ja-JP" altLang="en-US"/>
              <a:t>マイグレーション時間は転送するメモリサイズに比例</a:t>
            </a:r>
            <a:endParaRPr lang="en-US" altLang="ja-JP" dirty="0"/>
          </a:p>
          <a:p>
            <a:pPr lvl="1"/>
            <a:r>
              <a:rPr lang="ja-JP" altLang="en-US"/>
              <a:t>大容量メモリ</a:t>
            </a:r>
            <a:r>
              <a:rPr lang="en-US" altLang="ja-JP" dirty="0"/>
              <a:t>VM</a:t>
            </a:r>
            <a:r>
              <a:rPr lang="ja-JP" altLang="en-US"/>
              <a:t>のマイグレーションには長い時間がかかる</a:t>
            </a:r>
            <a:endParaRPr lang="en-US" altLang="ja-JP" dirty="0"/>
          </a:p>
          <a:p>
            <a:pPr lvl="1"/>
            <a:endParaRPr lang="en-US" altLang="ja-JP" dirty="0"/>
          </a:p>
          <a:p>
            <a:pPr lvl="1"/>
            <a:endParaRPr lang="en-US" altLang="ja-JP" dirty="0"/>
          </a:p>
        </p:txBody>
      </p:sp>
      <p:sp>
        <p:nvSpPr>
          <p:cNvPr id="3" name="スライド番号プレースホルダー 2">
            <a:extLst>
              <a:ext uri="{FF2B5EF4-FFF2-40B4-BE49-F238E27FC236}">
                <a16:creationId xmlns:a16="http://schemas.microsoft.com/office/drawing/2014/main" id="{C9C478E2-875A-8D4A-9CEB-E32E515E4824}"/>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3</a:t>
            </a:fld>
            <a:endParaRPr lang="ja-JP" altLang="en-US"/>
          </a:p>
        </p:txBody>
      </p:sp>
      <p:sp>
        <p:nvSpPr>
          <p:cNvPr id="4" name="角丸四角形 3">
            <a:extLst>
              <a:ext uri="{FF2B5EF4-FFF2-40B4-BE49-F238E27FC236}">
                <a16:creationId xmlns:a16="http://schemas.microsoft.com/office/drawing/2014/main" id="{7C76226B-FD6A-DB45-B683-EDCC40984D7E}"/>
              </a:ext>
            </a:extLst>
          </p:cNvPr>
          <p:cNvSpPr/>
          <p:nvPr/>
        </p:nvSpPr>
        <p:spPr>
          <a:xfrm>
            <a:off x="1421685" y="4317286"/>
            <a:ext cx="2396387"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7" name="正方形/長方形 6">
            <a:extLst>
              <a:ext uri="{FF2B5EF4-FFF2-40B4-BE49-F238E27FC236}">
                <a16:creationId xmlns:a16="http://schemas.microsoft.com/office/drawing/2014/main" id="{FDC65E10-6CCF-AC47-9452-26752DDD7F09}"/>
              </a:ext>
            </a:extLst>
          </p:cNvPr>
          <p:cNvSpPr/>
          <p:nvPr/>
        </p:nvSpPr>
        <p:spPr>
          <a:xfrm>
            <a:off x="1746551" y="4529752"/>
            <a:ext cx="1586847" cy="411655"/>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r>
              <a:rPr lang="ja-JP" altLang="en-US" sz="2400">
                <a:solidFill>
                  <a:schemeClr val="tx1"/>
                </a:solidFill>
                <a:latin typeface="MS PGothic" panose="020B0600070205080204" pitchFamily="34" charset="-128"/>
                <a:ea typeface="MS PGothic" panose="020B0600070205080204" pitchFamily="34" charset="-128"/>
              </a:rPr>
              <a:t>コア</a:t>
            </a:r>
          </a:p>
        </p:txBody>
      </p:sp>
      <p:sp>
        <p:nvSpPr>
          <p:cNvPr id="14" name="テキスト ボックス 13">
            <a:extLst>
              <a:ext uri="{FF2B5EF4-FFF2-40B4-BE49-F238E27FC236}">
                <a16:creationId xmlns:a16="http://schemas.microsoft.com/office/drawing/2014/main" id="{F1470A11-9050-7745-9C18-A5015AEAA9BB}"/>
              </a:ext>
            </a:extLst>
          </p:cNvPr>
          <p:cNvSpPr txBox="1"/>
          <p:nvPr/>
        </p:nvSpPr>
        <p:spPr>
          <a:xfrm>
            <a:off x="1648022" y="3888586"/>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17" name="角丸四角形 16">
            <a:extLst>
              <a:ext uri="{FF2B5EF4-FFF2-40B4-BE49-F238E27FC236}">
                <a16:creationId xmlns:a16="http://schemas.microsoft.com/office/drawing/2014/main" id="{A84F643E-4773-FE42-9E06-9BC8EF6832C2}"/>
              </a:ext>
            </a:extLst>
          </p:cNvPr>
          <p:cNvSpPr/>
          <p:nvPr/>
        </p:nvSpPr>
        <p:spPr>
          <a:xfrm>
            <a:off x="5474449" y="4317284"/>
            <a:ext cx="2333555"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8" name="正方形/長方形 17">
            <a:extLst>
              <a:ext uri="{FF2B5EF4-FFF2-40B4-BE49-F238E27FC236}">
                <a16:creationId xmlns:a16="http://schemas.microsoft.com/office/drawing/2014/main" id="{214829F8-AA8E-FE4D-9D75-BFE6BC69F27C}"/>
              </a:ext>
            </a:extLst>
          </p:cNvPr>
          <p:cNvSpPr/>
          <p:nvPr/>
        </p:nvSpPr>
        <p:spPr>
          <a:xfrm>
            <a:off x="5799323" y="4529751"/>
            <a:ext cx="1586847" cy="411656"/>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r>
              <a:rPr lang="ja-JP" altLang="en-US" sz="2400">
                <a:solidFill>
                  <a:schemeClr val="tx1"/>
                </a:solidFill>
                <a:latin typeface="MS PGothic" panose="020B0600070205080204" pitchFamily="34" charset="-128"/>
                <a:ea typeface="MS PGothic" panose="020B0600070205080204" pitchFamily="34" charset="-128"/>
              </a:rPr>
              <a:t>コア</a:t>
            </a:r>
          </a:p>
        </p:txBody>
      </p:sp>
      <p:sp>
        <p:nvSpPr>
          <p:cNvPr id="21" name="テキスト ボックス 20">
            <a:extLst>
              <a:ext uri="{FF2B5EF4-FFF2-40B4-BE49-F238E27FC236}">
                <a16:creationId xmlns:a16="http://schemas.microsoft.com/office/drawing/2014/main" id="{7FAC7B0E-C941-DD47-9164-56B72EAF8E8F}"/>
              </a:ext>
            </a:extLst>
          </p:cNvPr>
          <p:cNvSpPr txBox="1"/>
          <p:nvPr/>
        </p:nvSpPr>
        <p:spPr>
          <a:xfrm>
            <a:off x="5258602" y="3890943"/>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23" name="角丸四角形 22">
            <a:extLst>
              <a:ext uri="{FF2B5EF4-FFF2-40B4-BE49-F238E27FC236}">
                <a16:creationId xmlns:a16="http://schemas.microsoft.com/office/drawing/2014/main" id="{785068D3-E3A1-8B4B-B028-29DE1B26D54B}"/>
              </a:ext>
            </a:extLst>
          </p:cNvPr>
          <p:cNvSpPr/>
          <p:nvPr/>
        </p:nvSpPr>
        <p:spPr>
          <a:xfrm>
            <a:off x="8292677" y="4317283"/>
            <a:ext cx="2349987" cy="16057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7" name="テキスト ボックス 26">
            <a:extLst>
              <a:ext uri="{FF2B5EF4-FFF2-40B4-BE49-F238E27FC236}">
                <a16:creationId xmlns:a16="http://schemas.microsoft.com/office/drawing/2014/main" id="{7F4C3666-973F-5142-BB04-2C77B68EFC7D}"/>
              </a:ext>
            </a:extLst>
          </p:cNvPr>
          <p:cNvSpPr txBox="1"/>
          <p:nvPr/>
        </p:nvSpPr>
        <p:spPr>
          <a:xfrm>
            <a:off x="8227654" y="3888586"/>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28" name="テキスト ボックス 7">
            <a:extLst>
              <a:ext uri="{FF2B5EF4-FFF2-40B4-BE49-F238E27FC236}">
                <a16:creationId xmlns:a16="http://schemas.microsoft.com/office/drawing/2014/main" id="{ECF4D56D-6EE6-C348-9BDC-8A9639733747}"/>
              </a:ext>
            </a:extLst>
          </p:cNvPr>
          <p:cNvSpPr txBox="1"/>
          <p:nvPr/>
        </p:nvSpPr>
        <p:spPr>
          <a:xfrm>
            <a:off x="3188541" y="6044787"/>
            <a:ext cx="2795958" cy="400110"/>
          </a:xfrm>
          <a:prstGeom prst="rect">
            <a:avLst/>
          </a:prstGeom>
          <a:noFill/>
        </p:spPr>
        <p:txBody>
          <a:bodyPr wrap="none" rtlCol="0">
            <a:spAutoFit/>
          </a:bodyPr>
          <a:lstStyle/>
          <a:p>
            <a:r>
              <a:rPr lang="ja-JP" altLang="en-US" sz="2000">
                <a:ea typeface="MS PGothic" panose="020B0600070205080204" pitchFamily="34" charset="-128"/>
              </a:rPr>
              <a:t>アクセスされそうなメモリ</a:t>
            </a:r>
          </a:p>
        </p:txBody>
      </p:sp>
      <p:cxnSp>
        <p:nvCxnSpPr>
          <p:cNvPr id="29" name="カギ線コネクタ 8">
            <a:extLst>
              <a:ext uri="{FF2B5EF4-FFF2-40B4-BE49-F238E27FC236}">
                <a16:creationId xmlns:a16="http://schemas.microsoft.com/office/drawing/2014/main" id="{0DF3446B-47B1-AA44-83C2-3BD453966B50}"/>
              </a:ext>
            </a:extLst>
          </p:cNvPr>
          <p:cNvCxnSpPr>
            <a:cxnSpLocks/>
          </p:cNvCxnSpPr>
          <p:nvPr/>
        </p:nvCxnSpPr>
        <p:spPr>
          <a:xfrm>
            <a:off x="2871305" y="5953436"/>
            <a:ext cx="3183880" cy="472929"/>
          </a:xfrm>
          <a:prstGeom prst="bentConnector3">
            <a:avLst>
              <a:gd name="adj1" fmla="val 1139"/>
            </a:avLst>
          </a:prstGeom>
          <a:ln w="793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直線矢印コネクタ 9">
            <a:extLst>
              <a:ext uri="{FF2B5EF4-FFF2-40B4-BE49-F238E27FC236}">
                <a16:creationId xmlns:a16="http://schemas.microsoft.com/office/drawing/2014/main" id="{64456EA0-5164-3A46-8090-FC7B707CBC03}"/>
              </a:ext>
            </a:extLst>
          </p:cNvPr>
          <p:cNvCxnSpPr>
            <a:cxnSpLocks/>
          </p:cNvCxnSpPr>
          <p:nvPr/>
        </p:nvCxnSpPr>
        <p:spPr>
          <a:xfrm flipV="1">
            <a:off x="6016851" y="5975337"/>
            <a:ext cx="13007" cy="488105"/>
          </a:xfrm>
          <a:prstGeom prst="straightConnector1">
            <a:avLst/>
          </a:prstGeom>
          <a:ln w="79375">
            <a:solidFill>
              <a:srgbClr val="FF0000"/>
            </a:solidFill>
            <a:tailEnd type="triangle"/>
          </a:ln>
        </p:spPr>
        <p:style>
          <a:lnRef idx="1">
            <a:schemeClr val="accent1"/>
          </a:lnRef>
          <a:fillRef idx="0">
            <a:schemeClr val="accent1"/>
          </a:fillRef>
          <a:effectRef idx="0">
            <a:schemeClr val="accent1"/>
          </a:effectRef>
          <a:fontRef idx="minor">
            <a:schemeClr val="tx1"/>
          </a:fontRef>
        </p:style>
      </p:cxnSp>
      <p:cxnSp>
        <p:nvCxnSpPr>
          <p:cNvPr id="32" name="カギ線コネクタ 10">
            <a:extLst>
              <a:ext uri="{FF2B5EF4-FFF2-40B4-BE49-F238E27FC236}">
                <a16:creationId xmlns:a16="http://schemas.microsoft.com/office/drawing/2014/main" id="{B41F516E-08D6-CA41-BF48-BB59BBED2C33}"/>
              </a:ext>
            </a:extLst>
          </p:cNvPr>
          <p:cNvCxnSpPr>
            <a:cxnSpLocks/>
            <a:stCxn id="4" idx="2"/>
          </p:cNvCxnSpPr>
          <p:nvPr/>
        </p:nvCxnSpPr>
        <p:spPr>
          <a:xfrm rot="16200000" flipH="1">
            <a:off x="5797465" y="2745435"/>
            <a:ext cx="696854" cy="7052026"/>
          </a:xfrm>
          <a:prstGeom prst="bentConnector2">
            <a:avLst/>
          </a:prstGeom>
          <a:ln w="79375">
            <a:solidFill>
              <a:srgbClr val="00B050"/>
            </a:solidFill>
          </a:ln>
        </p:spPr>
        <p:style>
          <a:lnRef idx="1">
            <a:schemeClr val="accent1"/>
          </a:lnRef>
          <a:fillRef idx="0">
            <a:schemeClr val="accent1"/>
          </a:fillRef>
          <a:effectRef idx="0">
            <a:schemeClr val="accent1"/>
          </a:effectRef>
          <a:fontRef idx="minor">
            <a:schemeClr val="tx1"/>
          </a:fontRef>
        </p:style>
      </p:cxnSp>
      <p:cxnSp>
        <p:nvCxnSpPr>
          <p:cNvPr id="34" name="直線矢印コネクタ 11">
            <a:extLst>
              <a:ext uri="{FF2B5EF4-FFF2-40B4-BE49-F238E27FC236}">
                <a16:creationId xmlns:a16="http://schemas.microsoft.com/office/drawing/2014/main" id="{6326A1DC-05FB-5248-8A3A-B78E889B4B0F}"/>
              </a:ext>
            </a:extLst>
          </p:cNvPr>
          <p:cNvCxnSpPr>
            <a:cxnSpLocks/>
          </p:cNvCxnSpPr>
          <p:nvPr/>
        </p:nvCxnSpPr>
        <p:spPr>
          <a:xfrm flipV="1">
            <a:off x="9658339" y="5975330"/>
            <a:ext cx="0" cy="644539"/>
          </a:xfrm>
          <a:prstGeom prst="straightConnector1">
            <a:avLst/>
          </a:prstGeom>
          <a:ln w="7937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6" name="テキスト ボックス 12">
            <a:extLst>
              <a:ext uri="{FF2B5EF4-FFF2-40B4-BE49-F238E27FC236}">
                <a16:creationId xmlns:a16="http://schemas.microsoft.com/office/drawing/2014/main" id="{8CDB49A1-7014-7A4A-9D86-8F781CC3A8B2}"/>
              </a:ext>
            </a:extLst>
          </p:cNvPr>
          <p:cNvSpPr txBox="1"/>
          <p:nvPr/>
        </p:nvSpPr>
        <p:spPr>
          <a:xfrm>
            <a:off x="6949848" y="6063324"/>
            <a:ext cx="2053767" cy="400110"/>
          </a:xfrm>
          <a:prstGeom prst="rect">
            <a:avLst/>
          </a:prstGeom>
          <a:noFill/>
        </p:spPr>
        <p:txBody>
          <a:bodyPr wrap="none" rtlCol="0">
            <a:spAutoFit/>
          </a:bodyPr>
          <a:lstStyle/>
          <a:p>
            <a:r>
              <a:rPr lang="ja-JP" altLang="en-US" sz="2000">
                <a:ea typeface="MS PGothic" panose="020B0600070205080204" pitchFamily="34" charset="-128"/>
              </a:rPr>
              <a:t>それ以外のメモリ</a:t>
            </a:r>
          </a:p>
        </p:txBody>
      </p:sp>
      <p:grpSp>
        <p:nvGrpSpPr>
          <p:cNvPr id="45" name="グループ化 44">
            <a:extLst>
              <a:ext uri="{FF2B5EF4-FFF2-40B4-BE49-F238E27FC236}">
                <a16:creationId xmlns:a16="http://schemas.microsoft.com/office/drawing/2014/main" id="{02F2BAEF-4FA3-114F-9901-116C61BE0690}"/>
              </a:ext>
            </a:extLst>
          </p:cNvPr>
          <p:cNvGrpSpPr/>
          <p:nvPr/>
        </p:nvGrpSpPr>
        <p:grpSpPr>
          <a:xfrm>
            <a:off x="6585539" y="5329123"/>
            <a:ext cx="694791" cy="514545"/>
            <a:chOff x="2759178" y="5325194"/>
            <a:chExt cx="694791" cy="514545"/>
          </a:xfrm>
        </p:grpSpPr>
        <p:sp>
          <p:nvSpPr>
            <p:cNvPr id="48" name="正方形/長方形 47">
              <a:extLst>
                <a:ext uri="{FF2B5EF4-FFF2-40B4-BE49-F238E27FC236}">
                  <a16:creationId xmlns:a16="http://schemas.microsoft.com/office/drawing/2014/main" id="{1C9FA8D2-678A-AF45-B3A0-189161216079}"/>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56EAC0D7-8F88-ED4A-B684-6ECCB0BD7288}"/>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50" name="グループ化 49">
            <a:extLst>
              <a:ext uri="{FF2B5EF4-FFF2-40B4-BE49-F238E27FC236}">
                <a16:creationId xmlns:a16="http://schemas.microsoft.com/office/drawing/2014/main" id="{0A985723-E603-9C46-8AAA-5518252AFCD4}"/>
              </a:ext>
            </a:extLst>
          </p:cNvPr>
          <p:cNvGrpSpPr/>
          <p:nvPr/>
        </p:nvGrpSpPr>
        <p:grpSpPr>
          <a:xfrm>
            <a:off x="8710895" y="5329122"/>
            <a:ext cx="694791" cy="514545"/>
            <a:chOff x="2066306" y="5325194"/>
            <a:chExt cx="694791" cy="514545"/>
          </a:xfrm>
        </p:grpSpPr>
        <p:sp>
          <p:nvSpPr>
            <p:cNvPr id="51" name="正方形/長方形 50">
              <a:extLst>
                <a:ext uri="{FF2B5EF4-FFF2-40B4-BE49-F238E27FC236}">
                  <a16:creationId xmlns:a16="http://schemas.microsoft.com/office/drawing/2014/main" id="{340FD564-6886-7C43-B77B-4B7FD059FC08}"/>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2" name="正方形/長方形 51">
              <a:extLst>
                <a:ext uri="{FF2B5EF4-FFF2-40B4-BE49-F238E27FC236}">
                  <a16:creationId xmlns:a16="http://schemas.microsoft.com/office/drawing/2014/main" id="{5327EBAF-8D12-D542-B204-25A7690A36F3}"/>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sp>
        <p:nvSpPr>
          <p:cNvPr id="33" name="テキスト ボックス 32">
            <a:extLst>
              <a:ext uri="{FF2B5EF4-FFF2-40B4-BE49-F238E27FC236}">
                <a16:creationId xmlns:a16="http://schemas.microsoft.com/office/drawing/2014/main" id="{FE490B3F-72E2-9843-8ACA-C4FFF0491DF3}"/>
              </a:ext>
            </a:extLst>
          </p:cNvPr>
          <p:cNvSpPr txBox="1"/>
          <p:nvPr/>
        </p:nvSpPr>
        <p:spPr>
          <a:xfrm>
            <a:off x="5486943" y="4952249"/>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35" name="テキスト ボックス 34">
            <a:extLst>
              <a:ext uri="{FF2B5EF4-FFF2-40B4-BE49-F238E27FC236}">
                <a16:creationId xmlns:a16="http://schemas.microsoft.com/office/drawing/2014/main" id="{C1B97EBA-003F-1C40-81B5-713152939138}"/>
              </a:ext>
            </a:extLst>
          </p:cNvPr>
          <p:cNvSpPr txBox="1"/>
          <p:nvPr/>
        </p:nvSpPr>
        <p:spPr>
          <a:xfrm>
            <a:off x="8313762" y="4939568"/>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6" name="グループ化 5">
            <a:extLst>
              <a:ext uri="{FF2B5EF4-FFF2-40B4-BE49-F238E27FC236}">
                <a16:creationId xmlns:a16="http://schemas.microsoft.com/office/drawing/2014/main" id="{DDC079D6-7118-3F4C-9078-F55A4E76A0EE}"/>
              </a:ext>
            </a:extLst>
          </p:cNvPr>
          <p:cNvGrpSpPr/>
          <p:nvPr/>
        </p:nvGrpSpPr>
        <p:grpSpPr>
          <a:xfrm>
            <a:off x="1839902" y="5321602"/>
            <a:ext cx="694791" cy="514545"/>
            <a:chOff x="803955" y="5238314"/>
            <a:chExt cx="694791" cy="514545"/>
          </a:xfrm>
        </p:grpSpPr>
        <p:sp>
          <p:nvSpPr>
            <p:cNvPr id="40" name="正方形/長方形 39">
              <a:extLst>
                <a:ext uri="{FF2B5EF4-FFF2-40B4-BE49-F238E27FC236}">
                  <a16:creationId xmlns:a16="http://schemas.microsoft.com/office/drawing/2014/main" id="{CCF26564-32CD-324B-B59C-35EB400E6AB2}"/>
                </a:ext>
              </a:extLst>
            </p:cNvPr>
            <p:cNvSpPr/>
            <p:nvPr/>
          </p:nvSpPr>
          <p:spPr>
            <a:xfrm>
              <a:off x="803955"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1" name="正方形/長方形 40">
              <a:extLst>
                <a:ext uri="{FF2B5EF4-FFF2-40B4-BE49-F238E27FC236}">
                  <a16:creationId xmlns:a16="http://schemas.microsoft.com/office/drawing/2014/main" id="{A9864B29-FDBD-FE4B-BBB6-12786923B25A}"/>
                </a:ext>
              </a:extLst>
            </p:cNvPr>
            <p:cNvSpPr/>
            <p:nvPr/>
          </p:nvSpPr>
          <p:spPr>
            <a:xfrm>
              <a:off x="1142486"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grpSp>
      <p:grpSp>
        <p:nvGrpSpPr>
          <p:cNvPr id="8" name="グループ化 7">
            <a:extLst>
              <a:ext uri="{FF2B5EF4-FFF2-40B4-BE49-F238E27FC236}">
                <a16:creationId xmlns:a16="http://schemas.microsoft.com/office/drawing/2014/main" id="{11BCD188-2396-7843-9731-01F3657A97D1}"/>
              </a:ext>
            </a:extLst>
          </p:cNvPr>
          <p:cNvGrpSpPr/>
          <p:nvPr/>
        </p:nvGrpSpPr>
        <p:grpSpPr>
          <a:xfrm>
            <a:off x="2532774" y="5321602"/>
            <a:ext cx="694791" cy="514545"/>
            <a:chOff x="1496827" y="5238314"/>
            <a:chExt cx="694791" cy="514545"/>
          </a:xfrm>
        </p:grpSpPr>
        <p:sp>
          <p:nvSpPr>
            <p:cNvPr id="42" name="正方形/長方形 41">
              <a:extLst>
                <a:ext uri="{FF2B5EF4-FFF2-40B4-BE49-F238E27FC236}">
                  <a16:creationId xmlns:a16="http://schemas.microsoft.com/office/drawing/2014/main" id="{33C36694-22EF-1843-BDE0-0F51A20D92F8}"/>
                </a:ext>
              </a:extLst>
            </p:cNvPr>
            <p:cNvSpPr/>
            <p:nvPr/>
          </p:nvSpPr>
          <p:spPr>
            <a:xfrm>
              <a:off x="1496827"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3" name="正方形/長方形 42">
              <a:extLst>
                <a:ext uri="{FF2B5EF4-FFF2-40B4-BE49-F238E27FC236}">
                  <a16:creationId xmlns:a16="http://schemas.microsoft.com/office/drawing/2014/main" id="{D21BB63A-2BDC-724E-A853-286013A81353}"/>
                </a:ext>
              </a:extLst>
            </p:cNvPr>
            <p:cNvSpPr/>
            <p:nvPr/>
          </p:nvSpPr>
          <p:spPr>
            <a:xfrm>
              <a:off x="1835358" y="523831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sp>
        <p:nvSpPr>
          <p:cNvPr id="5" name="テキスト ボックス 4">
            <a:extLst>
              <a:ext uri="{FF2B5EF4-FFF2-40B4-BE49-F238E27FC236}">
                <a16:creationId xmlns:a16="http://schemas.microsoft.com/office/drawing/2014/main" id="{F9236C4D-20CA-E143-BE6A-52822DB5BC39}"/>
              </a:ext>
            </a:extLst>
          </p:cNvPr>
          <p:cNvSpPr txBox="1"/>
          <p:nvPr/>
        </p:nvSpPr>
        <p:spPr>
          <a:xfrm>
            <a:off x="1467545" y="4954607"/>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0" name="テキスト ボックス 9">
            <a:extLst>
              <a:ext uri="{FF2B5EF4-FFF2-40B4-BE49-F238E27FC236}">
                <a16:creationId xmlns:a16="http://schemas.microsoft.com/office/drawing/2014/main" id="{8FF6FA67-0718-FB45-A9CC-584F9E98D8F2}"/>
              </a:ext>
            </a:extLst>
          </p:cNvPr>
          <p:cNvSpPr txBox="1"/>
          <p:nvPr/>
        </p:nvSpPr>
        <p:spPr>
          <a:xfrm>
            <a:off x="3241919" y="540172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7" name="テキスト ボックス 36">
            <a:extLst>
              <a:ext uri="{FF2B5EF4-FFF2-40B4-BE49-F238E27FC236}">
                <a16:creationId xmlns:a16="http://schemas.microsoft.com/office/drawing/2014/main" id="{74F1FB5E-7E93-6441-8522-A545374C7101}"/>
              </a:ext>
            </a:extLst>
          </p:cNvPr>
          <p:cNvSpPr txBox="1"/>
          <p:nvPr/>
        </p:nvSpPr>
        <p:spPr>
          <a:xfrm>
            <a:off x="7278711" y="5410905"/>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8" name="テキスト ボックス 37">
            <a:extLst>
              <a:ext uri="{FF2B5EF4-FFF2-40B4-BE49-F238E27FC236}">
                <a16:creationId xmlns:a16="http://schemas.microsoft.com/office/drawing/2014/main" id="{CA5791F2-D933-7849-8FC8-9F75FFC5EC05}"/>
              </a:ext>
            </a:extLst>
          </p:cNvPr>
          <p:cNvSpPr txBox="1"/>
          <p:nvPr/>
        </p:nvSpPr>
        <p:spPr>
          <a:xfrm>
            <a:off x="10070397" y="539752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Tree>
    <p:extLst>
      <p:ext uri="{BB962C8B-B14F-4D97-AF65-F5344CB8AC3E}">
        <p14:creationId xmlns:p14="http://schemas.microsoft.com/office/powerpoint/2010/main" val="32840553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nodeType="clickEffect">
                                  <p:stCondLst>
                                    <p:cond delay="0"/>
                                  </p:stCondLst>
                                  <p:childTnLst>
                                    <p:animMotion origin="layout" path="M -2.08333E-6 -7.40741E-7 L 0.33294 -0.00023 " pathEditMode="relative" rAng="0" ptsTypes="AA">
                                      <p:cBhvr>
                                        <p:cTn id="6" dur="2000" fill="hold"/>
                                        <p:tgtEl>
                                          <p:spTgt spid="6"/>
                                        </p:tgtEl>
                                        <p:attrNameLst>
                                          <p:attrName>ppt_x</p:attrName>
                                          <p:attrName>ppt_y</p:attrName>
                                        </p:attrNameLst>
                                      </p:cBhvr>
                                      <p:rCtr x="16641" y="-23"/>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45"/>
                                        </p:tgtEl>
                                        <p:attrNameLst>
                                          <p:attrName>style.visibility</p:attrName>
                                        </p:attrNameLst>
                                      </p:cBhvr>
                                      <p:to>
                                        <p:strVal val="visible"/>
                                      </p:to>
                                    </p:set>
                                    <p:animEffect transition="in" filter="fade">
                                      <p:cBhvr>
                                        <p:cTn id="10" dur="500"/>
                                        <p:tgtEl>
                                          <p:spTgt spid="45"/>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7"/>
                                        </p:tgtEl>
                                        <p:attrNameLst>
                                          <p:attrName>style.visibility</p:attrName>
                                        </p:attrNameLst>
                                      </p:cBhvr>
                                      <p:to>
                                        <p:strVal val="visible"/>
                                      </p:to>
                                    </p:set>
                                    <p:animEffect transition="in" filter="fade">
                                      <p:cBhvr>
                                        <p:cTn id="13" dur="500"/>
                                        <p:tgtEl>
                                          <p:spTgt spid="37"/>
                                        </p:tgtEl>
                                      </p:cBhvr>
                                    </p:animEffect>
                                  </p:childTnLst>
                                </p:cTn>
                              </p:par>
                            </p:childTnLst>
                          </p:cTn>
                        </p:par>
                      </p:childTnLst>
                    </p:cTn>
                  </p:par>
                  <p:par>
                    <p:cTn id="14" fill="hold">
                      <p:stCondLst>
                        <p:cond delay="indefinite"/>
                      </p:stCondLst>
                      <p:childTnLst>
                        <p:par>
                          <p:cTn id="15" fill="hold">
                            <p:stCondLst>
                              <p:cond delay="0"/>
                            </p:stCondLst>
                            <p:childTnLst>
                              <p:par>
                                <p:cTn id="16" presetID="42" presetClass="path" presetSubtype="0" accel="50000" decel="50000" fill="hold" nodeType="clickEffect">
                                  <p:stCondLst>
                                    <p:cond delay="0"/>
                                  </p:stCondLst>
                                  <p:childTnLst>
                                    <p:animMotion origin="layout" path="M -2.91667E-6 -7.40741E-7 L 0.56459 -0.00023 " pathEditMode="relative" rAng="0" ptsTypes="AA">
                                      <p:cBhvr>
                                        <p:cTn id="17" dur="2000" fill="hold"/>
                                        <p:tgtEl>
                                          <p:spTgt spid="8"/>
                                        </p:tgtEl>
                                        <p:attrNameLst>
                                          <p:attrName>ppt_x</p:attrName>
                                          <p:attrName>ppt_y</p:attrName>
                                        </p:attrNameLst>
                                      </p:cBhvr>
                                      <p:rCtr x="28229" y="-23"/>
                                    </p:animMotion>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50"/>
                                        </p:tgtEl>
                                        <p:attrNameLst>
                                          <p:attrName>style.visibility</p:attrName>
                                        </p:attrNameLst>
                                      </p:cBhvr>
                                      <p:to>
                                        <p:strVal val="visible"/>
                                      </p:to>
                                    </p:set>
                                    <p:animEffect transition="in" filter="fade">
                                      <p:cBhvr>
                                        <p:cTn id="21" dur="500"/>
                                        <p:tgtEl>
                                          <p:spTgt spid="50"/>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8"/>
                                        </p:tgtEl>
                                        <p:attrNameLst>
                                          <p:attrName>style.visibility</p:attrName>
                                        </p:attrNameLst>
                                      </p:cBhvr>
                                      <p:to>
                                        <p:strVal val="visible"/>
                                      </p:to>
                                    </p:set>
                                    <p:animEffect transition="in" filter="fade">
                                      <p:cBhvr>
                                        <p:cTn id="24"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7" grpId="0"/>
      <p:bldP spid="38" grpId="0"/>
    </p:bldLst>
  </p:timing>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aphicFrame>
        <p:nvGraphicFramePr>
          <p:cNvPr id="9" name="グラフ 8">
            <a:extLst>
              <a:ext uri="{FF2B5EF4-FFF2-40B4-BE49-F238E27FC236}">
                <a16:creationId xmlns:a16="http://schemas.microsoft.com/office/drawing/2014/main" id="{31114D93-9CBB-5E40-B202-93F781228B90}"/>
              </a:ext>
            </a:extLst>
          </p:cNvPr>
          <p:cNvGraphicFramePr>
            <a:graphicFrameLocks/>
          </p:cNvGraphicFramePr>
          <p:nvPr>
            <p:extLst>
              <p:ext uri="{D42A27DB-BD31-4B8C-83A1-F6EECF244321}">
                <p14:modId xmlns:p14="http://schemas.microsoft.com/office/powerpoint/2010/main" val="2691351348"/>
              </p:ext>
            </p:extLst>
          </p:nvPr>
        </p:nvGraphicFramePr>
        <p:xfrm>
          <a:off x="5989123" y="4009157"/>
          <a:ext cx="4230820" cy="2720899"/>
        </p:xfrm>
        <a:graphic>
          <a:graphicData uri="http://schemas.openxmlformats.org/drawingml/2006/chart">
            <c:chart xmlns:c="http://schemas.openxmlformats.org/drawingml/2006/chart" xmlns:r="http://schemas.openxmlformats.org/officeDocument/2006/relationships" r:id="rId3"/>
          </a:graphicData>
        </a:graphic>
      </p:graphicFrame>
      <p:sp>
        <p:nvSpPr>
          <p:cNvPr id="2" name="Title 1"/>
          <p:cNvSpPr>
            <a:spLocks noGrp="1"/>
          </p:cNvSpPr>
          <p:nvPr>
            <p:ph type="title"/>
          </p:nvPr>
        </p:nvSpPr>
        <p:spPr/>
        <p:txBody>
          <a:bodyPr/>
          <a:lstStyle/>
          <a:p>
            <a:r>
              <a:rPr kumimoji="1" lang="ja-JP" altLang="en-US"/>
              <a:t>リモートページング性能</a:t>
            </a:r>
            <a:endParaRPr kumimoji="1" lang="ja-JP" altLang="en-US" strike="sngStrike">
              <a:solidFill>
                <a:srgbClr val="FF0000"/>
              </a:solidFill>
            </a:endParaRPr>
          </a:p>
        </p:txBody>
      </p:sp>
      <p:sp>
        <p:nvSpPr>
          <p:cNvPr id="3" name="Content Placeholder 2"/>
          <p:cNvSpPr>
            <a:spLocks noGrp="1"/>
          </p:cNvSpPr>
          <p:nvPr>
            <p:ph idx="1"/>
          </p:nvPr>
        </p:nvSpPr>
        <p:spPr/>
        <p:txBody>
          <a:bodyPr/>
          <a:lstStyle/>
          <a:p>
            <a:r>
              <a:rPr kumimoji="1" lang="ja-JP" altLang="en-US"/>
              <a:t>分割マイグレーション後に</a:t>
            </a:r>
            <a:r>
              <a:rPr kumimoji="1" lang="en-US" altLang="ja-JP" dirty="0"/>
              <a:t>VM</a:t>
            </a:r>
            <a:r>
              <a:rPr kumimoji="1" lang="ja-JP" altLang="en-US"/>
              <a:t>のメモリを頻繁に書き換え</a:t>
            </a:r>
            <a:r>
              <a:rPr lang="ja-JP" altLang="en-US"/>
              <a:t>るベンチマーク</a:t>
            </a:r>
            <a:r>
              <a:rPr kumimoji="1" lang="ja-JP" altLang="en-US"/>
              <a:t>の性能を測定</a:t>
            </a:r>
            <a:endParaRPr kumimoji="1" lang="en-US" altLang="ja-JP" dirty="0"/>
          </a:p>
          <a:p>
            <a:pPr lvl="1"/>
            <a:r>
              <a:rPr lang="ja-JP" altLang="en-US"/>
              <a:t>サブホストのメモリにアクセスすることでリモートページングが発生</a:t>
            </a:r>
            <a:endParaRPr lang="en-US" altLang="ja-JP" dirty="0"/>
          </a:p>
          <a:p>
            <a:pPr lvl="1"/>
            <a:r>
              <a:rPr kumimoji="1" lang="ja-JP" altLang="en-US"/>
              <a:t>実行時間が従来システムから</a:t>
            </a:r>
            <a:r>
              <a:rPr lang="en-US" altLang="ja-JP" dirty="0"/>
              <a:t>91%</a:t>
            </a:r>
            <a:r>
              <a:rPr lang="ja-JP" altLang="en-US"/>
              <a:t>減少</a:t>
            </a:r>
            <a:endParaRPr kumimoji="1" lang="en-US" altLang="ja-JP" dirty="0"/>
          </a:p>
          <a:p>
            <a:pPr lvl="1"/>
            <a:r>
              <a:rPr lang="ja-JP" altLang="en-US"/>
              <a:t>ページング回数が</a:t>
            </a:r>
            <a:r>
              <a:rPr kumimoji="1" lang="ja-JP" altLang="en-US"/>
              <a:t>従来システムから</a:t>
            </a:r>
            <a:r>
              <a:rPr kumimoji="1" lang="en-US" altLang="ja-JP" dirty="0"/>
              <a:t>99%</a:t>
            </a:r>
            <a:r>
              <a:rPr kumimoji="1" lang="ja-JP" altLang="en-US"/>
              <a:t>減少したため</a:t>
            </a:r>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a:xfrm>
            <a:off x="9461344" y="6365991"/>
            <a:ext cx="1021853" cy="210821"/>
          </a:xfrm>
        </p:spPr>
        <p:txBody>
          <a:bodyPr/>
          <a:lstStyle/>
          <a:p>
            <a:fld id="{0A8AAA2D-9842-0044-AF36-3F48C3C39054}" type="slidenum">
              <a:rPr kumimoji="1" lang="ja-JP" altLang="en-US" smtClean="0"/>
              <a:t>30</a:t>
            </a:fld>
            <a:endParaRPr kumimoji="1" lang="ja-JP" altLang="en-US"/>
          </a:p>
        </p:txBody>
      </p:sp>
      <p:sp>
        <p:nvSpPr>
          <p:cNvPr id="7" name="Down Arrow 6">
            <a:extLst>
              <a:ext uri="{FF2B5EF4-FFF2-40B4-BE49-F238E27FC236}">
                <a16:creationId xmlns:a16="http://schemas.microsoft.com/office/drawing/2014/main" id="{ED9C5B4D-62DC-D949-B30A-072C63ADD4BF}"/>
              </a:ext>
            </a:extLst>
          </p:cNvPr>
          <p:cNvSpPr/>
          <p:nvPr/>
        </p:nvSpPr>
        <p:spPr>
          <a:xfrm>
            <a:off x="8218216" y="5130374"/>
            <a:ext cx="350875" cy="478465"/>
          </a:xfrm>
          <a:prstGeom prst="downArrow">
            <a:avLst/>
          </a:prstGeom>
          <a:ln/>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solidFill>
                <a:srgbClr val="FF0000"/>
              </a:solidFill>
            </a:endParaRPr>
          </a:p>
        </p:txBody>
      </p:sp>
      <p:graphicFrame>
        <p:nvGraphicFramePr>
          <p:cNvPr id="8" name="グラフ 7">
            <a:extLst>
              <a:ext uri="{FF2B5EF4-FFF2-40B4-BE49-F238E27FC236}">
                <a16:creationId xmlns:a16="http://schemas.microsoft.com/office/drawing/2014/main" id="{6C255A21-1509-2C47-B735-B7FEA23EB74C}"/>
              </a:ext>
            </a:extLst>
          </p:cNvPr>
          <p:cNvGraphicFramePr>
            <a:graphicFrameLocks/>
          </p:cNvGraphicFramePr>
          <p:nvPr>
            <p:extLst>
              <p:ext uri="{D42A27DB-BD31-4B8C-83A1-F6EECF244321}">
                <p14:modId xmlns:p14="http://schemas.microsoft.com/office/powerpoint/2010/main" val="572933582"/>
              </p:ext>
            </p:extLst>
          </p:nvPr>
        </p:nvGraphicFramePr>
        <p:xfrm>
          <a:off x="1865189" y="4009157"/>
          <a:ext cx="3929225" cy="2720899"/>
        </p:xfrm>
        <a:graphic>
          <a:graphicData uri="http://schemas.openxmlformats.org/drawingml/2006/chart">
            <c:chart xmlns:c="http://schemas.openxmlformats.org/drawingml/2006/chart" xmlns:r="http://schemas.openxmlformats.org/officeDocument/2006/relationships" r:id="rId4"/>
          </a:graphicData>
        </a:graphic>
      </p:graphicFrame>
    </p:spTree>
    <p:extLst>
      <p:ext uri="{BB962C8B-B14F-4D97-AF65-F5344CB8AC3E}">
        <p14:creationId xmlns:p14="http://schemas.microsoft.com/office/powerpoint/2010/main" val="38869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1" lang="ja-JP" altLang="en-US"/>
              <a:t>リモートページング性能（</a:t>
            </a:r>
            <a:r>
              <a:rPr lang="en-US" altLang="ja-JP" dirty="0"/>
              <a:t>2</a:t>
            </a:r>
            <a:r>
              <a:rPr kumimoji="1" lang="en-US" altLang="ja-JP" dirty="0"/>
              <a:t>/2</a:t>
            </a:r>
            <a:r>
              <a:rPr kumimoji="1" lang="ja-JP" altLang="en-US"/>
              <a:t>）</a:t>
            </a:r>
          </a:p>
        </p:txBody>
      </p:sp>
      <p:sp>
        <p:nvSpPr>
          <p:cNvPr id="3" name="Content Placeholder 2"/>
          <p:cNvSpPr>
            <a:spLocks noGrp="1"/>
          </p:cNvSpPr>
          <p:nvPr>
            <p:ph idx="1"/>
          </p:nvPr>
        </p:nvSpPr>
        <p:spPr/>
        <p:txBody>
          <a:bodyPr/>
          <a:lstStyle/>
          <a:p>
            <a:r>
              <a:rPr kumimoji="1" lang="ja-JP" altLang="en-US"/>
              <a:t>分割マイグレーション後に</a:t>
            </a:r>
            <a:r>
              <a:rPr kumimoji="1" lang="en-US" altLang="ja-JP" dirty="0"/>
              <a:t>VM</a:t>
            </a:r>
            <a:r>
              <a:rPr kumimoji="1" lang="ja-JP" altLang="en-US"/>
              <a:t>のメモリを頻繁に書き換えた場合の処理完了に掛かった時間を測定</a:t>
            </a:r>
            <a:endParaRPr kumimoji="1" lang="en-US" altLang="ja-JP" dirty="0"/>
          </a:p>
          <a:p>
            <a:pPr lvl="1"/>
            <a:r>
              <a:rPr kumimoji="1" lang="ja-JP" altLang="en-US"/>
              <a:t>書き換えるメモリのサイズは一定</a:t>
            </a:r>
            <a:endParaRPr kumimoji="1" lang="en-US" altLang="ja-JP" dirty="0"/>
          </a:p>
          <a:p>
            <a:r>
              <a:rPr kumimoji="1" lang="en-US" altLang="ja-JP" dirty="0" err="1"/>
              <a:t>FCtrans</a:t>
            </a:r>
            <a:r>
              <a:rPr kumimoji="1" lang="ja-JP" altLang="en-US"/>
              <a:t>では実行時間を大幅に削減</a:t>
            </a:r>
            <a:endParaRPr kumimoji="1" lang="en-US" altLang="ja-JP" dirty="0"/>
          </a:p>
          <a:p>
            <a:pPr lvl="1"/>
            <a:r>
              <a:rPr kumimoji="1" lang="ja-JP" altLang="en-US"/>
              <a:t>従来システムと比較して</a:t>
            </a:r>
            <a:r>
              <a:rPr kumimoji="1" lang="en-US" altLang="ja-JP" dirty="0"/>
              <a:t>91%</a:t>
            </a:r>
            <a:r>
              <a:rPr kumimoji="1" lang="ja-JP" altLang="en-US"/>
              <a:t>減少</a:t>
            </a:r>
          </a:p>
        </p:txBody>
      </p:sp>
      <p:sp>
        <p:nvSpPr>
          <p:cNvPr id="4" name="スライド番号プレースホルダー 3">
            <a:extLst>
              <a:ext uri="{FF2B5EF4-FFF2-40B4-BE49-F238E27FC236}">
                <a16:creationId xmlns:a16="http://schemas.microsoft.com/office/drawing/2014/main" id="{9F58C173-AA39-FF42-955C-84521EB57652}"/>
              </a:ext>
            </a:extLst>
          </p:cNvPr>
          <p:cNvSpPr>
            <a:spLocks noGrp="1"/>
          </p:cNvSpPr>
          <p:nvPr>
            <p:ph type="sldNum" sz="quarter" idx="12"/>
          </p:nvPr>
        </p:nvSpPr>
        <p:spPr>
          <a:xfrm>
            <a:off x="9461344" y="6365991"/>
            <a:ext cx="1021853" cy="210821"/>
          </a:xfrm>
        </p:spPr>
        <p:txBody>
          <a:bodyPr/>
          <a:lstStyle/>
          <a:p>
            <a:fld id="{0A8AAA2D-9842-0044-AF36-3F48C3C39054}" type="slidenum">
              <a:rPr kumimoji="1" lang="ja-JP" altLang="en-US" smtClean="0"/>
              <a:t>31</a:t>
            </a:fld>
            <a:endParaRPr kumimoji="1" lang="ja-JP" altLang="en-US"/>
          </a:p>
        </p:txBody>
      </p:sp>
      <p:graphicFrame>
        <p:nvGraphicFramePr>
          <p:cNvPr id="8" name="グラフ 7">
            <a:extLst>
              <a:ext uri="{FF2B5EF4-FFF2-40B4-BE49-F238E27FC236}">
                <a16:creationId xmlns:a16="http://schemas.microsoft.com/office/drawing/2014/main" id="{F9F62005-2656-AB4C-B771-68239752FF49}"/>
              </a:ext>
            </a:extLst>
          </p:cNvPr>
          <p:cNvGraphicFramePr>
            <a:graphicFrameLocks/>
          </p:cNvGraphicFramePr>
          <p:nvPr>
            <p:extLst>
              <p:ext uri="{D42A27DB-BD31-4B8C-83A1-F6EECF244321}">
                <p14:modId xmlns:p14="http://schemas.microsoft.com/office/powerpoint/2010/main" val="2186583172"/>
              </p:ext>
            </p:extLst>
          </p:nvPr>
        </p:nvGraphicFramePr>
        <p:xfrm>
          <a:off x="3661690" y="3635114"/>
          <a:ext cx="4876428" cy="2941691"/>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3422098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3C11923-2DA7-1C4D-9308-390C3E1B41CA}"/>
              </a:ext>
            </a:extLst>
          </p:cNvPr>
          <p:cNvSpPr>
            <a:spLocks noGrp="1"/>
          </p:cNvSpPr>
          <p:nvPr>
            <p:ph type="title"/>
          </p:nvPr>
        </p:nvSpPr>
        <p:spPr>
          <a:xfrm>
            <a:off x="838200" y="365126"/>
            <a:ext cx="10515600" cy="1117986"/>
          </a:xfrm>
        </p:spPr>
        <p:txBody>
          <a:bodyPr/>
          <a:lstStyle/>
          <a:p>
            <a:r>
              <a:rPr lang="ja-JP" altLang="en-US"/>
              <a:t>リモートページング</a:t>
            </a:r>
          </a:p>
        </p:txBody>
      </p:sp>
      <p:sp>
        <p:nvSpPr>
          <p:cNvPr id="3" name="コンテンツ プレースホルダー 2">
            <a:extLst>
              <a:ext uri="{FF2B5EF4-FFF2-40B4-BE49-F238E27FC236}">
                <a16:creationId xmlns:a16="http://schemas.microsoft.com/office/drawing/2014/main" id="{2D9F3274-5883-9D4D-925F-98F13B9E6601}"/>
              </a:ext>
            </a:extLst>
          </p:cNvPr>
          <p:cNvSpPr>
            <a:spLocks noGrp="1"/>
          </p:cNvSpPr>
          <p:nvPr>
            <p:ph idx="1"/>
          </p:nvPr>
        </p:nvSpPr>
        <p:spPr>
          <a:xfrm>
            <a:off x="838200" y="1583473"/>
            <a:ext cx="10515600" cy="4593490"/>
          </a:xfrm>
        </p:spPr>
        <p:txBody>
          <a:bodyPr/>
          <a:lstStyle/>
          <a:p>
            <a:r>
              <a:rPr lang="ja-JP" altLang="en-US"/>
              <a:t>移送先では複数のホストにまたがって</a:t>
            </a:r>
            <a:r>
              <a:rPr lang="en-US" altLang="ja-JP" dirty="0"/>
              <a:t>VM</a:t>
            </a:r>
            <a:r>
              <a:rPr lang="ja-JP" altLang="en-US" dirty="0"/>
              <a:t>が</a:t>
            </a:r>
            <a:r>
              <a:rPr lang="ja-JP" altLang="en-US"/>
              <a:t>動作</a:t>
            </a:r>
            <a:endParaRPr lang="en-US" altLang="ja-JP" dirty="0"/>
          </a:p>
          <a:p>
            <a:pPr lvl="1"/>
            <a:r>
              <a:rPr lang="en-US" altLang="ja-JP" dirty="0"/>
              <a:t>VM</a:t>
            </a:r>
            <a:r>
              <a:rPr lang="ja-JP" altLang="en-US"/>
              <a:t>が必要とするメモリをサブホストからメインホストに転送（ページイン）</a:t>
            </a:r>
            <a:endParaRPr lang="en-US" altLang="ja-JP" dirty="0"/>
          </a:p>
          <a:p>
            <a:pPr lvl="1"/>
            <a:r>
              <a:rPr lang="ja-JP" altLang="en-US"/>
              <a:t>代わりに、不要なメモリをメインホストからサブホストに転送（ページアウト）</a:t>
            </a:r>
            <a:endParaRPr lang="en-US" altLang="ja-JP" dirty="0"/>
          </a:p>
          <a:p>
            <a:r>
              <a:rPr lang="ja-JP" altLang="en-US"/>
              <a:t>リモートページングにより</a:t>
            </a:r>
            <a:r>
              <a:rPr lang="en-US" altLang="ja-JP" dirty="0"/>
              <a:t>VM</a:t>
            </a:r>
            <a:r>
              <a:rPr lang="ja-JP" altLang="en-US"/>
              <a:t>の性能が低下</a:t>
            </a:r>
            <a:endParaRPr lang="en-US" altLang="ja-JP" dirty="0"/>
          </a:p>
          <a:p>
            <a:pPr lvl="1"/>
            <a:r>
              <a:rPr lang="ja-JP" altLang="en-US" dirty="0"/>
              <a:t>ページインが完了</a:t>
            </a:r>
            <a:r>
              <a:rPr lang="ja-JP" altLang="en-US"/>
              <a:t>するまで</a:t>
            </a:r>
            <a:r>
              <a:rPr lang="en-US" altLang="ja-JP" dirty="0"/>
              <a:t>VM</a:t>
            </a:r>
            <a:r>
              <a:rPr lang="ja-JP" altLang="en-US"/>
              <a:t>が待たされる</a:t>
            </a:r>
            <a:endParaRPr lang="en-US" altLang="ja-JP" dirty="0"/>
          </a:p>
          <a:p>
            <a:pPr lvl="1"/>
            <a:r>
              <a:rPr lang="ja-JP" altLang="en-US"/>
              <a:t>ページイン・ページアウトの負荷が</a:t>
            </a:r>
            <a:r>
              <a:rPr lang="en-US" altLang="ja-JP" dirty="0"/>
              <a:t>VM</a:t>
            </a:r>
            <a:r>
              <a:rPr lang="ja-JP" altLang="en-US" dirty="0"/>
              <a:t>やネットワークの性能に影響</a:t>
            </a:r>
            <a:endParaRPr lang="en-US" altLang="ja-JP" dirty="0"/>
          </a:p>
          <a:p>
            <a:endParaRPr lang="ja-JP" altLang="en-US"/>
          </a:p>
        </p:txBody>
      </p:sp>
      <p:sp>
        <p:nvSpPr>
          <p:cNvPr id="4" name="スライド番号プレースホルダー 3">
            <a:extLst>
              <a:ext uri="{FF2B5EF4-FFF2-40B4-BE49-F238E27FC236}">
                <a16:creationId xmlns:a16="http://schemas.microsoft.com/office/drawing/2014/main" id="{A0548D7C-204C-4240-8A3F-3227B3E95642}"/>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4</a:t>
            </a:fld>
            <a:endParaRPr lang="ja-JP" altLang="en-US"/>
          </a:p>
        </p:txBody>
      </p:sp>
      <p:sp>
        <p:nvSpPr>
          <p:cNvPr id="29" name="正方形/長方形 28">
            <a:extLst>
              <a:ext uri="{FF2B5EF4-FFF2-40B4-BE49-F238E27FC236}">
                <a16:creationId xmlns:a16="http://schemas.microsoft.com/office/drawing/2014/main" id="{00A35AF4-B9E5-694C-98FB-53E6C3C9DA24}"/>
              </a:ext>
            </a:extLst>
          </p:cNvPr>
          <p:cNvSpPr/>
          <p:nvPr/>
        </p:nvSpPr>
        <p:spPr>
          <a:xfrm>
            <a:off x="3939113" y="5458822"/>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8" name="正方形/長方形 27">
            <a:extLst>
              <a:ext uri="{FF2B5EF4-FFF2-40B4-BE49-F238E27FC236}">
                <a16:creationId xmlns:a16="http://schemas.microsoft.com/office/drawing/2014/main" id="{A27B107B-2836-3D46-962B-B3D0EA533EFE}"/>
              </a:ext>
            </a:extLst>
          </p:cNvPr>
          <p:cNvSpPr/>
          <p:nvPr/>
        </p:nvSpPr>
        <p:spPr>
          <a:xfrm>
            <a:off x="7982203" y="5464706"/>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nvGrpSpPr>
          <p:cNvPr id="6" name="グループ化 5">
            <a:extLst>
              <a:ext uri="{FF2B5EF4-FFF2-40B4-BE49-F238E27FC236}">
                <a16:creationId xmlns:a16="http://schemas.microsoft.com/office/drawing/2014/main" id="{FC126C01-C60E-A44D-AA00-310638A240FF}"/>
              </a:ext>
            </a:extLst>
          </p:cNvPr>
          <p:cNvGrpSpPr/>
          <p:nvPr/>
        </p:nvGrpSpPr>
        <p:grpSpPr>
          <a:xfrm>
            <a:off x="1991099" y="4537589"/>
            <a:ext cx="3515892" cy="1719561"/>
            <a:chOff x="-736286" y="1686747"/>
            <a:chExt cx="3618887" cy="3222513"/>
          </a:xfrm>
        </p:grpSpPr>
        <p:sp>
          <p:nvSpPr>
            <p:cNvPr id="20" name="角丸四角形 19">
              <a:extLst>
                <a:ext uri="{FF2B5EF4-FFF2-40B4-BE49-F238E27FC236}">
                  <a16:creationId xmlns:a16="http://schemas.microsoft.com/office/drawing/2014/main" id="{BFD98564-A016-7D4E-A4FD-3D4842E55B6F}"/>
                </a:ext>
              </a:extLst>
            </p:cNvPr>
            <p:cNvSpPr/>
            <p:nvPr/>
          </p:nvSpPr>
          <p:spPr>
            <a:xfrm>
              <a:off x="-736286" y="2400302"/>
              <a:ext cx="3618887"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24" name="テキスト ボックス 23">
              <a:extLst>
                <a:ext uri="{FF2B5EF4-FFF2-40B4-BE49-F238E27FC236}">
                  <a16:creationId xmlns:a16="http://schemas.microsoft.com/office/drawing/2014/main" id="{276A2746-BEC3-6F4A-8A81-067B1417824A}"/>
                </a:ext>
              </a:extLst>
            </p:cNvPr>
            <p:cNvSpPr txBox="1"/>
            <p:nvPr/>
          </p:nvSpPr>
          <p:spPr>
            <a:xfrm>
              <a:off x="288601" y="1686747"/>
              <a:ext cx="1549643"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grpSp>
      <p:grpSp>
        <p:nvGrpSpPr>
          <p:cNvPr id="7" name="グループ化 6">
            <a:extLst>
              <a:ext uri="{FF2B5EF4-FFF2-40B4-BE49-F238E27FC236}">
                <a16:creationId xmlns:a16="http://schemas.microsoft.com/office/drawing/2014/main" id="{BA7DA6FE-6A1E-DD46-88F8-6C7BCA7D6DCF}"/>
              </a:ext>
            </a:extLst>
          </p:cNvPr>
          <p:cNvGrpSpPr/>
          <p:nvPr/>
        </p:nvGrpSpPr>
        <p:grpSpPr>
          <a:xfrm>
            <a:off x="6764251" y="4535482"/>
            <a:ext cx="2389687" cy="1721667"/>
            <a:chOff x="441907" y="1682800"/>
            <a:chExt cx="2459692" cy="3226459"/>
          </a:xfrm>
        </p:grpSpPr>
        <p:sp>
          <p:nvSpPr>
            <p:cNvPr id="16" name="角丸四角形 15">
              <a:extLst>
                <a:ext uri="{FF2B5EF4-FFF2-40B4-BE49-F238E27FC236}">
                  <a16:creationId xmlns:a16="http://schemas.microsoft.com/office/drawing/2014/main" id="{79B339E8-886D-4140-8380-58A6460F72C3}"/>
                </a:ext>
              </a:extLst>
            </p:cNvPr>
            <p:cNvSpPr/>
            <p:nvPr/>
          </p:nvSpPr>
          <p:spPr>
            <a:xfrm>
              <a:off x="508000" y="2400301"/>
              <a:ext cx="2393599" cy="2508958"/>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19" name="テキスト ボックス 18">
              <a:extLst>
                <a:ext uri="{FF2B5EF4-FFF2-40B4-BE49-F238E27FC236}">
                  <a16:creationId xmlns:a16="http://schemas.microsoft.com/office/drawing/2014/main" id="{51611576-32E6-D44A-9FE9-D20739A223E6}"/>
                </a:ext>
              </a:extLst>
            </p:cNvPr>
            <p:cNvSpPr txBox="1"/>
            <p:nvPr/>
          </p:nvSpPr>
          <p:spPr>
            <a:xfrm>
              <a:off x="441907" y="1682800"/>
              <a:ext cx="1404448" cy="778657"/>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sp>
        <p:nvSpPr>
          <p:cNvPr id="9" name="テキスト ボックス 8">
            <a:extLst>
              <a:ext uri="{FF2B5EF4-FFF2-40B4-BE49-F238E27FC236}">
                <a16:creationId xmlns:a16="http://schemas.microsoft.com/office/drawing/2014/main" id="{68E999B1-2648-E94E-8EBA-8A7E755BC7B3}"/>
              </a:ext>
            </a:extLst>
          </p:cNvPr>
          <p:cNvSpPr txBox="1"/>
          <p:nvPr/>
        </p:nvSpPr>
        <p:spPr>
          <a:xfrm>
            <a:off x="3195150" y="5108992"/>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sp>
        <p:nvSpPr>
          <p:cNvPr id="37" name="テキスト ボックス 36">
            <a:extLst>
              <a:ext uri="{FF2B5EF4-FFF2-40B4-BE49-F238E27FC236}">
                <a16:creationId xmlns:a16="http://schemas.microsoft.com/office/drawing/2014/main" id="{2411B0A1-976C-364B-A28F-87D7D3027F6F}"/>
              </a:ext>
            </a:extLst>
          </p:cNvPr>
          <p:cNvSpPr txBox="1"/>
          <p:nvPr/>
        </p:nvSpPr>
        <p:spPr>
          <a:xfrm>
            <a:off x="6828460" y="5109028"/>
            <a:ext cx="729687" cy="369332"/>
          </a:xfrm>
          <a:prstGeom prst="rect">
            <a:avLst/>
          </a:prstGeom>
          <a:noFill/>
        </p:spPr>
        <p:txBody>
          <a:bodyPr wrap="none" rtlCol="0">
            <a:spAutoFit/>
          </a:bodyPr>
          <a:lstStyle/>
          <a:p>
            <a:r>
              <a:rPr lang="ja-JP" altLang="en-US">
                <a:ea typeface="MS PGothic" panose="020B0600070205080204" pitchFamily="34" charset="-128"/>
              </a:rPr>
              <a:t>メモリ</a:t>
            </a:r>
          </a:p>
        </p:txBody>
      </p:sp>
      <p:cxnSp>
        <p:nvCxnSpPr>
          <p:cNvPr id="11" name="カギ線コネクタ 10">
            <a:extLst>
              <a:ext uri="{FF2B5EF4-FFF2-40B4-BE49-F238E27FC236}">
                <a16:creationId xmlns:a16="http://schemas.microsoft.com/office/drawing/2014/main" id="{9FE71524-E948-094C-90BE-CDB30B0EEB81}"/>
              </a:ext>
            </a:extLst>
          </p:cNvPr>
          <p:cNvCxnSpPr>
            <a:cxnSpLocks/>
            <a:stCxn id="50" idx="0"/>
          </p:cNvCxnSpPr>
          <p:nvPr/>
        </p:nvCxnSpPr>
        <p:spPr>
          <a:xfrm rot="16200000" flipH="1" flipV="1">
            <a:off x="6317515" y="3623438"/>
            <a:ext cx="15840" cy="3698367"/>
          </a:xfrm>
          <a:prstGeom prst="bentConnector4">
            <a:avLst>
              <a:gd name="adj1" fmla="val -2457311"/>
              <a:gd name="adj2" fmla="val 100186"/>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13" name="テキスト ボックス 12">
            <a:extLst>
              <a:ext uri="{FF2B5EF4-FFF2-40B4-BE49-F238E27FC236}">
                <a16:creationId xmlns:a16="http://schemas.microsoft.com/office/drawing/2014/main" id="{49AC4A0C-4726-1141-A600-18A897D6D8B9}"/>
              </a:ext>
            </a:extLst>
          </p:cNvPr>
          <p:cNvSpPr txBox="1"/>
          <p:nvPr/>
        </p:nvSpPr>
        <p:spPr>
          <a:xfrm>
            <a:off x="5377114" y="6403391"/>
            <a:ext cx="154561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ページアウト</a:t>
            </a:r>
          </a:p>
        </p:txBody>
      </p:sp>
      <p:sp>
        <p:nvSpPr>
          <p:cNvPr id="39" name="テキスト ボックス 38">
            <a:extLst>
              <a:ext uri="{FF2B5EF4-FFF2-40B4-BE49-F238E27FC236}">
                <a16:creationId xmlns:a16="http://schemas.microsoft.com/office/drawing/2014/main" id="{C61FCDA8-B453-DA41-A416-B896390B6F7B}"/>
              </a:ext>
            </a:extLst>
          </p:cNvPr>
          <p:cNvSpPr txBox="1"/>
          <p:nvPr/>
        </p:nvSpPr>
        <p:spPr>
          <a:xfrm>
            <a:off x="5377113" y="4708199"/>
            <a:ext cx="1342034"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ページイン</a:t>
            </a:r>
          </a:p>
        </p:txBody>
      </p:sp>
      <p:sp>
        <p:nvSpPr>
          <p:cNvPr id="45" name="正方形/長方形 44">
            <a:extLst>
              <a:ext uri="{FF2B5EF4-FFF2-40B4-BE49-F238E27FC236}">
                <a16:creationId xmlns:a16="http://schemas.microsoft.com/office/drawing/2014/main" id="{8628EC65-BFFC-AE4F-A2C4-1CD8E7F38DD0}"/>
              </a:ext>
            </a:extLst>
          </p:cNvPr>
          <p:cNvSpPr/>
          <p:nvPr/>
        </p:nvSpPr>
        <p:spPr>
          <a:xfrm>
            <a:off x="4297137" y="546470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3" name="正方形/長方形 42">
            <a:extLst>
              <a:ext uri="{FF2B5EF4-FFF2-40B4-BE49-F238E27FC236}">
                <a16:creationId xmlns:a16="http://schemas.microsoft.com/office/drawing/2014/main" id="{2C339092-C812-C144-A60F-74EE516C977C}"/>
              </a:ext>
            </a:extLst>
          </p:cNvPr>
          <p:cNvSpPr/>
          <p:nvPr/>
        </p:nvSpPr>
        <p:spPr>
          <a:xfrm>
            <a:off x="3604265" y="5464709"/>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6" name="正方形/長方形 45">
            <a:extLst>
              <a:ext uri="{FF2B5EF4-FFF2-40B4-BE49-F238E27FC236}">
                <a16:creationId xmlns:a16="http://schemas.microsoft.com/office/drawing/2014/main" id="{2C388D6A-A933-AC49-A7D9-BD6A8CD78CD2}"/>
              </a:ext>
            </a:extLst>
          </p:cNvPr>
          <p:cNvSpPr/>
          <p:nvPr/>
        </p:nvSpPr>
        <p:spPr>
          <a:xfrm>
            <a:off x="4635667" y="5464709"/>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8" name="正方形/長方形 47">
            <a:extLst>
              <a:ext uri="{FF2B5EF4-FFF2-40B4-BE49-F238E27FC236}">
                <a16:creationId xmlns:a16="http://schemas.microsoft.com/office/drawing/2014/main" id="{E230C492-501E-AD44-8CCF-01D0B162C8AB}"/>
              </a:ext>
            </a:extLst>
          </p:cNvPr>
          <p:cNvSpPr/>
          <p:nvPr/>
        </p:nvSpPr>
        <p:spPr>
          <a:xfrm>
            <a:off x="7303615" y="5464707"/>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9" name="正方形/長方形 48">
            <a:extLst>
              <a:ext uri="{FF2B5EF4-FFF2-40B4-BE49-F238E27FC236}">
                <a16:creationId xmlns:a16="http://schemas.microsoft.com/office/drawing/2014/main" id="{7A73D94B-16D6-424A-9695-06AA8923DF01}"/>
              </a:ext>
            </a:extLst>
          </p:cNvPr>
          <p:cNvSpPr/>
          <p:nvPr/>
        </p:nvSpPr>
        <p:spPr>
          <a:xfrm>
            <a:off x="7642147" y="5464707"/>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51" name="正方形/長方形 50">
            <a:extLst>
              <a:ext uri="{FF2B5EF4-FFF2-40B4-BE49-F238E27FC236}">
                <a16:creationId xmlns:a16="http://schemas.microsoft.com/office/drawing/2014/main" id="{1BFF811E-A03D-1345-8DAB-C35335A7D837}"/>
              </a:ext>
            </a:extLst>
          </p:cNvPr>
          <p:cNvSpPr/>
          <p:nvPr/>
        </p:nvSpPr>
        <p:spPr>
          <a:xfrm>
            <a:off x="8335019" y="5464707"/>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cxnSp>
        <p:nvCxnSpPr>
          <p:cNvPr id="65" name="カギ線コネクタ 64">
            <a:extLst>
              <a:ext uri="{FF2B5EF4-FFF2-40B4-BE49-F238E27FC236}">
                <a16:creationId xmlns:a16="http://schemas.microsoft.com/office/drawing/2014/main" id="{A5362510-FF2E-6343-88F8-0C87E0C3E0D6}"/>
              </a:ext>
            </a:extLst>
          </p:cNvPr>
          <p:cNvCxnSpPr>
            <a:cxnSpLocks/>
          </p:cNvCxnSpPr>
          <p:nvPr/>
        </p:nvCxnSpPr>
        <p:spPr>
          <a:xfrm rot="5400000" flipH="1" flipV="1">
            <a:off x="5975357" y="4133622"/>
            <a:ext cx="15840" cy="3698367"/>
          </a:xfrm>
          <a:prstGeom prst="bentConnector4">
            <a:avLst>
              <a:gd name="adj1" fmla="val -2457311"/>
              <a:gd name="adj2" fmla="val 100186"/>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BB57846E-C41D-A94B-B097-F28F2EA09304}"/>
              </a:ext>
            </a:extLst>
          </p:cNvPr>
          <p:cNvSpPr/>
          <p:nvPr/>
        </p:nvSpPr>
        <p:spPr>
          <a:xfrm>
            <a:off x="3942795" y="5464709"/>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50" name="正方形/長方形 49">
            <a:extLst>
              <a:ext uri="{FF2B5EF4-FFF2-40B4-BE49-F238E27FC236}">
                <a16:creationId xmlns:a16="http://schemas.microsoft.com/office/drawing/2014/main" id="{B4AA4AEA-2848-674B-A0B8-A7BBD98C5DF7}"/>
              </a:ext>
            </a:extLst>
          </p:cNvPr>
          <p:cNvSpPr/>
          <p:nvPr/>
        </p:nvSpPr>
        <p:spPr>
          <a:xfrm>
            <a:off x="7996487" y="5464707"/>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27" name="テキスト ボックス 26">
            <a:extLst>
              <a:ext uri="{FF2B5EF4-FFF2-40B4-BE49-F238E27FC236}">
                <a16:creationId xmlns:a16="http://schemas.microsoft.com/office/drawing/2014/main" id="{F9CC8F1C-1A13-F743-8DF0-93CA8B99F179}"/>
              </a:ext>
            </a:extLst>
          </p:cNvPr>
          <p:cNvSpPr txBox="1"/>
          <p:nvPr/>
        </p:nvSpPr>
        <p:spPr>
          <a:xfrm>
            <a:off x="4968145" y="5531419"/>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テキスト ボックス 29">
            <a:extLst>
              <a:ext uri="{FF2B5EF4-FFF2-40B4-BE49-F238E27FC236}">
                <a16:creationId xmlns:a16="http://schemas.microsoft.com/office/drawing/2014/main" id="{78C4A87F-7F56-6B4F-AE1C-F5F5BCC11FCC}"/>
              </a:ext>
            </a:extLst>
          </p:cNvPr>
          <p:cNvSpPr txBox="1"/>
          <p:nvPr/>
        </p:nvSpPr>
        <p:spPr>
          <a:xfrm>
            <a:off x="8675081" y="553340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1" name="正方形/長方形 6">
            <a:extLst>
              <a:ext uri="{FF2B5EF4-FFF2-40B4-BE49-F238E27FC236}">
                <a16:creationId xmlns:a16="http://schemas.microsoft.com/office/drawing/2014/main" id="{501D4518-8AD1-574D-984B-F80BA9795DFF}"/>
              </a:ext>
            </a:extLst>
          </p:cNvPr>
          <p:cNvSpPr/>
          <p:nvPr/>
        </p:nvSpPr>
        <p:spPr>
          <a:xfrm>
            <a:off x="2182239" y="5222574"/>
            <a:ext cx="863170" cy="768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p>
          <a:p>
            <a:pPr algn="ctr"/>
            <a:r>
              <a:rPr lang="ja-JP" altLang="en-US" sz="2400">
                <a:solidFill>
                  <a:schemeClr val="tx1"/>
                </a:solidFill>
                <a:latin typeface="MS PGothic" panose="020B0600070205080204" pitchFamily="34" charset="-128"/>
                <a:ea typeface="MS PGothic" panose="020B0600070205080204" pitchFamily="34" charset="-128"/>
              </a:rPr>
              <a:t>コア</a:t>
            </a:r>
          </a:p>
        </p:txBody>
      </p:sp>
    </p:spTree>
    <p:extLst>
      <p:ext uri="{BB962C8B-B14F-4D97-AF65-F5344CB8AC3E}">
        <p14:creationId xmlns:p14="http://schemas.microsoft.com/office/powerpoint/2010/main" val="19811145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2.70833E-6 -1.48148E-6 L -0.08125 -0.06481 C -0.0983 -0.07917 -0.12383 -0.08657 -0.15039 -0.08657 C -0.1806 -0.08657 -0.20481 -0.07917 -0.222 -0.06481 L -0.30299 -1.48148E-6 " pathEditMode="relative" rAng="0" ptsTypes="AAAAA">
                                      <p:cBhvr>
                                        <p:cTn id="6" dur="2000" fill="hold"/>
                                        <p:tgtEl>
                                          <p:spTgt spid="50"/>
                                        </p:tgtEl>
                                        <p:attrNameLst>
                                          <p:attrName>ppt_x</p:attrName>
                                          <p:attrName>ppt_y</p:attrName>
                                        </p:attrNameLst>
                                      </p:cBhvr>
                                      <p:rCtr x="-15156" y="-4329"/>
                                    </p:animMotion>
                                  </p:childTnLst>
                                </p:cTn>
                              </p:par>
                            </p:childTnLst>
                          </p:cTn>
                        </p:par>
                      </p:childTnLst>
                    </p:cTn>
                  </p:par>
                  <p:par>
                    <p:cTn id="7" fill="hold">
                      <p:stCondLst>
                        <p:cond delay="indefinite"/>
                      </p:stCondLst>
                      <p:childTnLst>
                        <p:par>
                          <p:cTn id="8" fill="hold">
                            <p:stCondLst>
                              <p:cond delay="0"/>
                            </p:stCondLst>
                            <p:childTnLst>
                              <p:par>
                                <p:cTn id="9" presetID="37" presetClass="path" presetSubtype="0" accel="50000" decel="50000" fill="hold" grpId="0" nodeType="clickEffect">
                                  <p:stCondLst>
                                    <p:cond delay="0"/>
                                  </p:stCondLst>
                                  <p:childTnLst>
                                    <p:animMotion origin="layout" path="M -8.33333E-7 -4.44444E-6 L 0.08112 0.06366 C 0.09805 0.07825 0.12357 0.08635 0.15013 0.08635 C 0.18034 0.08635 0.20495 0.07825 0.22188 0.06366 L 0.30339 -4.44444E-6 " pathEditMode="relative" rAng="0" ptsTypes="AAAAA">
                                      <p:cBhvr>
                                        <p:cTn id="10" dur="2000" fill="hold"/>
                                        <p:tgtEl>
                                          <p:spTgt spid="44"/>
                                        </p:tgtEl>
                                        <p:attrNameLst>
                                          <p:attrName>ppt_x</p:attrName>
                                          <p:attrName>ppt_y</p:attrName>
                                        </p:attrNameLst>
                                      </p:cBhvr>
                                      <p:rCtr x="15169" y="4306"/>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 grpId="0" animBg="1"/>
      <p:bldP spid="50"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図 9">
            <a:extLst>
              <a:ext uri="{FF2B5EF4-FFF2-40B4-BE49-F238E27FC236}">
                <a16:creationId xmlns:a16="http://schemas.microsoft.com/office/drawing/2014/main" id="{3E22A515-4E53-D04D-B602-CD4DEE87EF69}"/>
              </a:ext>
            </a:extLst>
          </p:cNvPr>
          <p:cNvPicPr>
            <a:picLocks noChangeAspect="1"/>
          </p:cNvPicPr>
          <p:nvPr/>
        </p:nvPicPr>
        <p:blipFill>
          <a:blip r:embed="rId3"/>
          <a:stretch>
            <a:fillRect/>
          </a:stretch>
        </p:blipFill>
        <p:spPr>
          <a:xfrm>
            <a:off x="5688313" y="3966197"/>
            <a:ext cx="5876102" cy="2522471"/>
          </a:xfrm>
          <a:prstGeom prst="rect">
            <a:avLst/>
          </a:prstGeom>
        </p:spPr>
      </p:pic>
      <p:pic>
        <p:nvPicPr>
          <p:cNvPr id="11" name="図 10">
            <a:extLst>
              <a:ext uri="{FF2B5EF4-FFF2-40B4-BE49-F238E27FC236}">
                <a16:creationId xmlns:a16="http://schemas.microsoft.com/office/drawing/2014/main" id="{3673B8ED-A958-1141-B989-5AE666919E32}"/>
              </a:ext>
            </a:extLst>
          </p:cNvPr>
          <p:cNvPicPr>
            <a:picLocks noChangeAspect="1"/>
          </p:cNvPicPr>
          <p:nvPr/>
        </p:nvPicPr>
        <p:blipFill>
          <a:blip r:embed="rId4"/>
          <a:stretch>
            <a:fillRect/>
          </a:stretch>
        </p:blipFill>
        <p:spPr>
          <a:xfrm>
            <a:off x="627585" y="3909612"/>
            <a:ext cx="4727680" cy="2673202"/>
          </a:xfrm>
          <a:prstGeom prst="rect">
            <a:avLst/>
          </a:prstGeom>
        </p:spPr>
      </p:pic>
      <p:sp>
        <p:nvSpPr>
          <p:cNvPr id="2" name="タイトル 1">
            <a:extLst>
              <a:ext uri="{FF2B5EF4-FFF2-40B4-BE49-F238E27FC236}">
                <a16:creationId xmlns:a16="http://schemas.microsoft.com/office/drawing/2014/main" id="{28C3BDA1-77AB-7543-9A0C-AB6730E4B1D2}"/>
              </a:ext>
            </a:extLst>
          </p:cNvPr>
          <p:cNvSpPr>
            <a:spLocks noGrp="1"/>
          </p:cNvSpPr>
          <p:nvPr>
            <p:ph type="title"/>
          </p:nvPr>
        </p:nvSpPr>
        <p:spPr>
          <a:xfrm>
            <a:off x="838200" y="365126"/>
            <a:ext cx="10515600" cy="1117986"/>
          </a:xfrm>
        </p:spPr>
        <p:txBody>
          <a:bodyPr/>
          <a:lstStyle/>
          <a:p>
            <a:r>
              <a:rPr lang="ja-JP" altLang="en-US"/>
              <a:t>未使用メモリの存在</a:t>
            </a:r>
          </a:p>
        </p:txBody>
      </p:sp>
      <p:sp>
        <p:nvSpPr>
          <p:cNvPr id="3" name="コンテンツ プレースホルダー 2">
            <a:extLst>
              <a:ext uri="{FF2B5EF4-FFF2-40B4-BE49-F238E27FC236}">
                <a16:creationId xmlns:a16="http://schemas.microsoft.com/office/drawing/2014/main" id="{0C31D0C4-3FA5-DC44-9B7E-4806302ED1A4}"/>
              </a:ext>
            </a:extLst>
          </p:cNvPr>
          <p:cNvSpPr>
            <a:spLocks noGrp="1"/>
          </p:cNvSpPr>
          <p:nvPr>
            <p:ph idx="1"/>
          </p:nvPr>
        </p:nvSpPr>
        <p:spPr>
          <a:xfrm>
            <a:off x="838200" y="1583473"/>
            <a:ext cx="10515600" cy="4593490"/>
          </a:xfrm>
        </p:spPr>
        <p:txBody>
          <a:bodyPr/>
          <a:lstStyle/>
          <a:p>
            <a:r>
              <a:rPr lang="en-US" altLang="ja-JP" dirty="0"/>
              <a:t>VM</a:t>
            </a:r>
            <a:r>
              <a:rPr lang="ja-JP" altLang="en-US"/>
              <a:t>のメモリの中には使われていない領域が存在することも多い</a:t>
            </a:r>
            <a:endParaRPr lang="en-US" altLang="ja-JP" dirty="0"/>
          </a:p>
          <a:p>
            <a:pPr lvl="1"/>
            <a:r>
              <a:rPr lang="ja-JP" altLang="en-US"/>
              <a:t>クラウドのウェブアプリケーション等を動かす</a:t>
            </a:r>
            <a:r>
              <a:rPr lang="en" altLang="ja-JP" dirty="0"/>
              <a:t>VM</a:t>
            </a:r>
            <a:r>
              <a:rPr lang="ja-JP" altLang="en-US"/>
              <a:t>では平均</a:t>
            </a:r>
            <a:r>
              <a:rPr lang="en-US" altLang="ja-JP" dirty="0"/>
              <a:t>10%</a:t>
            </a:r>
            <a:r>
              <a:rPr lang="ja-JP" altLang="en-US"/>
              <a:t>程度のメモリしか使われていない</a:t>
            </a:r>
            <a:r>
              <a:rPr lang="en-US" altLang="ja-JP" dirty="0"/>
              <a:t> [Shen et al.'15]</a:t>
            </a:r>
          </a:p>
          <a:p>
            <a:pPr lvl="1"/>
            <a:r>
              <a:rPr lang="ja-JP" altLang="en-US"/>
              <a:t>科学技術計算を行う</a:t>
            </a:r>
            <a:r>
              <a:rPr lang="en" altLang="ja-JP" dirty="0"/>
              <a:t>VM</a:t>
            </a:r>
            <a:r>
              <a:rPr lang="ja-JP" altLang="en-US"/>
              <a:t>は空きメモリが非常に多い</a:t>
            </a:r>
            <a:r>
              <a:rPr lang="en-US" altLang="ja-JP" dirty="0"/>
              <a:t> [</a:t>
            </a:r>
            <a:r>
              <a:rPr lang="en" altLang="ja-JP" dirty="0" err="1"/>
              <a:t>Klusácek</a:t>
            </a:r>
            <a:r>
              <a:rPr lang="en" altLang="ja-JP" dirty="0"/>
              <a:t> et al.'17]</a:t>
            </a:r>
            <a:endParaRPr lang="en" altLang="ja-JP" sz="2000" dirty="0"/>
          </a:p>
          <a:p>
            <a:pPr lvl="1"/>
            <a:r>
              <a:rPr lang="en-US" altLang="ja-JP" dirty="0"/>
              <a:t>Google</a:t>
            </a:r>
            <a:r>
              <a:rPr lang="ja-JP" altLang="en-US"/>
              <a:t>や</a:t>
            </a:r>
            <a:r>
              <a:rPr lang="en-US" altLang="ja-JP" dirty="0"/>
              <a:t>Alibaba</a:t>
            </a:r>
            <a:r>
              <a:rPr lang="ja-JP" altLang="en-US"/>
              <a:t>のクラスタではメモリが半分程度しか使われていない</a:t>
            </a:r>
            <a:r>
              <a:rPr lang="en-US" altLang="ja-JP" dirty="0"/>
              <a:t> [Shan et al.'18]</a:t>
            </a:r>
          </a:p>
          <a:p>
            <a:pPr lvl="1"/>
            <a:endParaRPr lang="en-US" altLang="ja-JP" dirty="0"/>
          </a:p>
        </p:txBody>
      </p:sp>
      <p:sp>
        <p:nvSpPr>
          <p:cNvPr id="6" name="テキスト ボックス 5">
            <a:extLst>
              <a:ext uri="{FF2B5EF4-FFF2-40B4-BE49-F238E27FC236}">
                <a16:creationId xmlns:a16="http://schemas.microsoft.com/office/drawing/2014/main" id="{361907C7-F5E8-2E49-929C-56D3930107C2}"/>
              </a:ext>
            </a:extLst>
          </p:cNvPr>
          <p:cNvSpPr txBox="1"/>
          <p:nvPr/>
        </p:nvSpPr>
        <p:spPr>
          <a:xfrm>
            <a:off x="7903663" y="6488668"/>
            <a:ext cx="2442118" cy="369332"/>
          </a:xfrm>
          <a:prstGeom prst="rect">
            <a:avLst/>
          </a:prstGeom>
          <a:noFill/>
        </p:spPr>
        <p:txBody>
          <a:bodyPr wrap="square" rtlCol="0">
            <a:spAutoFit/>
          </a:bodyPr>
          <a:lstStyle/>
          <a:p>
            <a:r>
              <a:rPr lang="en" altLang="ja-JP" dirty="0"/>
              <a:t> [</a:t>
            </a:r>
            <a:r>
              <a:rPr lang="en" altLang="ja-JP" dirty="0" err="1"/>
              <a:t>Klusácek</a:t>
            </a:r>
            <a:r>
              <a:rPr lang="en" altLang="ja-JP" dirty="0"/>
              <a:t>+,</a:t>
            </a:r>
            <a:r>
              <a:rPr lang="en-US" altLang="ja-JP" dirty="0"/>
              <a:t> </a:t>
            </a:r>
            <a:r>
              <a:rPr lang="en" altLang="ja-JP" dirty="0"/>
              <a:t>JSSPP'17</a:t>
            </a:r>
            <a:r>
              <a:rPr kumimoji="1" lang="en-US" altLang="ja-JP" dirty="0"/>
              <a:t>]</a:t>
            </a:r>
            <a:endParaRPr kumimoji="1" lang="ja-JP" altLang="en-US"/>
          </a:p>
        </p:txBody>
      </p:sp>
      <p:sp>
        <p:nvSpPr>
          <p:cNvPr id="7" name="TextBox 6">
            <a:extLst>
              <a:ext uri="{FF2B5EF4-FFF2-40B4-BE49-F238E27FC236}">
                <a16:creationId xmlns:a16="http://schemas.microsoft.com/office/drawing/2014/main" id="{D80CEFEF-4246-1E4C-8C71-B39157BC67BE}"/>
              </a:ext>
            </a:extLst>
          </p:cNvPr>
          <p:cNvSpPr txBox="1"/>
          <p:nvPr/>
        </p:nvSpPr>
        <p:spPr>
          <a:xfrm>
            <a:off x="9465294" y="4645848"/>
            <a:ext cx="2031325" cy="369332"/>
          </a:xfrm>
          <a:prstGeom prst="rect">
            <a:avLst/>
          </a:prstGeom>
          <a:noFill/>
        </p:spPr>
        <p:txBody>
          <a:bodyPr wrap="none" rtlCol="0">
            <a:spAutoFit/>
          </a:bodyPr>
          <a:lstStyle/>
          <a:p>
            <a:r>
              <a:rPr lang="en-JP" dirty="0"/>
              <a:t>割り当てたメモリ</a:t>
            </a:r>
          </a:p>
        </p:txBody>
      </p:sp>
      <p:sp>
        <p:nvSpPr>
          <p:cNvPr id="8" name="TextBox 7">
            <a:extLst>
              <a:ext uri="{FF2B5EF4-FFF2-40B4-BE49-F238E27FC236}">
                <a16:creationId xmlns:a16="http://schemas.microsoft.com/office/drawing/2014/main" id="{A4A013BB-A72C-7646-A5AF-BFAEA40B840F}"/>
              </a:ext>
            </a:extLst>
          </p:cNvPr>
          <p:cNvSpPr txBox="1"/>
          <p:nvPr/>
        </p:nvSpPr>
        <p:spPr>
          <a:xfrm>
            <a:off x="6554039" y="4831079"/>
            <a:ext cx="1800493" cy="369332"/>
          </a:xfrm>
          <a:prstGeom prst="rect">
            <a:avLst/>
          </a:prstGeom>
          <a:noFill/>
        </p:spPr>
        <p:txBody>
          <a:bodyPr wrap="none" rtlCol="0">
            <a:spAutoFit/>
          </a:bodyPr>
          <a:lstStyle/>
          <a:p>
            <a:r>
              <a:rPr lang="en-JP" dirty="0">
                <a:solidFill>
                  <a:srgbClr val="FF0000"/>
                </a:solidFill>
              </a:rPr>
              <a:t>使用中のメモリ</a:t>
            </a:r>
          </a:p>
        </p:txBody>
      </p:sp>
      <p:sp>
        <p:nvSpPr>
          <p:cNvPr id="9" name="テキスト ボックス 5">
            <a:extLst>
              <a:ext uri="{FF2B5EF4-FFF2-40B4-BE49-F238E27FC236}">
                <a16:creationId xmlns:a16="http://schemas.microsoft.com/office/drawing/2014/main" id="{410439FA-B45F-5041-AA5A-9F81016E00AC}"/>
              </a:ext>
            </a:extLst>
          </p:cNvPr>
          <p:cNvSpPr txBox="1"/>
          <p:nvPr/>
        </p:nvSpPr>
        <p:spPr>
          <a:xfrm>
            <a:off x="1856301" y="6488668"/>
            <a:ext cx="2132174" cy="369332"/>
          </a:xfrm>
          <a:prstGeom prst="rect">
            <a:avLst/>
          </a:prstGeom>
          <a:noFill/>
        </p:spPr>
        <p:txBody>
          <a:bodyPr wrap="square" rtlCol="0">
            <a:spAutoFit/>
          </a:bodyPr>
          <a:lstStyle/>
          <a:p>
            <a:r>
              <a:rPr lang="en" altLang="ja-JP" dirty="0"/>
              <a:t> [</a:t>
            </a:r>
            <a:r>
              <a:rPr lang="en-US" altLang="ja-JP" dirty="0"/>
              <a:t>Shen+, CCGrid'15</a:t>
            </a:r>
            <a:r>
              <a:rPr kumimoji="1" lang="en-US" altLang="ja-JP" dirty="0"/>
              <a:t>]</a:t>
            </a:r>
            <a:endParaRPr kumimoji="1" lang="ja-JP" altLang="en-US"/>
          </a:p>
        </p:txBody>
      </p:sp>
      <p:sp>
        <p:nvSpPr>
          <p:cNvPr id="14" name="フローチャート: 結合子 13">
            <a:extLst>
              <a:ext uri="{FF2B5EF4-FFF2-40B4-BE49-F238E27FC236}">
                <a16:creationId xmlns:a16="http://schemas.microsoft.com/office/drawing/2014/main" id="{D7078CF5-336F-C747-891F-F09F832696B1}"/>
              </a:ext>
            </a:extLst>
          </p:cNvPr>
          <p:cNvSpPr/>
          <p:nvPr/>
        </p:nvSpPr>
        <p:spPr>
          <a:xfrm>
            <a:off x="613262" y="5559196"/>
            <a:ext cx="4952617" cy="654285"/>
          </a:xfrm>
          <a:prstGeom prst="flowChartConnector">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solidFill>
                <a:srgbClr val="FF0000"/>
              </a:solidFill>
            </a:endParaRPr>
          </a:p>
        </p:txBody>
      </p:sp>
      <p:cxnSp>
        <p:nvCxnSpPr>
          <p:cNvPr id="16" name="直線矢印コネクタ 15">
            <a:extLst>
              <a:ext uri="{FF2B5EF4-FFF2-40B4-BE49-F238E27FC236}">
                <a16:creationId xmlns:a16="http://schemas.microsoft.com/office/drawing/2014/main" id="{69C55562-86DB-5848-8785-FB05B2599FB8}"/>
              </a:ext>
            </a:extLst>
          </p:cNvPr>
          <p:cNvCxnSpPr>
            <a:cxnSpLocks/>
          </p:cNvCxnSpPr>
          <p:nvPr/>
        </p:nvCxnSpPr>
        <p:spPr>
          <a:xfrm>
            <a:off x="8970609" y="4461747"/>
            <a:ext cx="0" cy="784466"/>
          </a:xfrm>
          <a:prstGeom prst="straightConnector1">
            <a:avLst/>
          </a:prstGeom>
          <a:ln w="50800">
            <a:solidFill>
              <a:srgbClr val="FF0000"/>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86970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4"/>
                                        </p:tgtEl>
                                        <p:attrNameLst>
                                          <p:attrName>style.visibility</p:attrName>
                                        </p:attrNameLst>
                                      </p:cBhvr>
                                      <p:to>
                                        <p:strVal val="visible"/>
                                      </p:to>
                                    </p:set>
                                    <p:animEffect transition="in" filter="fade">
                                      <p:cBhvr>
                                        <p:cTn id="7" dur="500"/>
                                        <p:tgtEl>
                                          <p:spTgt spid="1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fade">
                                      <p:cBhvr>
                                        <p:cTn id="12" dur="500"/>
                                        <p:tgtEl>
                                          <p:spTgt spid="1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22C3F3-1C94-4348-BAE1-8E231DA6EF63}"/>
              </a:ext>
            </a:extLst>
          </p:cNvPr>
          <p:cNvSpPr>
            <a:spLocks noGrp="1"/>
          </p:cNvSpPr>
          <p:nvPr>
            <p:ph type="title"/>
          </p:nvPr>
        </p:nvSpPr>
        <p:spPr>
          <a:xfrm>
            <a:off x="838200" y="365126"/>
            <a:ext cx="10515600" cy="1117986"/>
          </a:xfrm>
        </p:spPr>
        <p:txBody>
          <a:bodyPr/>
          <a:lstStyle/>
          <a:p>
            <a:r>
              <a:rPr lang="ja-JP" altLang="en-US"/>
              <a:t>不要なメモリ転送</a:t>
            </a:r>
            <a:endParaRPr lang="en-US" dirty="0"/>
          </a:p>
        </p:txBody>
      </p:sp>
      <p:sp>
        <p:nvSpPr>
          <p:cNvPr id="3" name="Content Placeholder 2">
            <a:extLst>
              <a:ext uri="{FF2B5EF4-FFF2-40B4-BE49-F238E27FC236}">
                <a16:creationId xmlns:a16="http://schemas.microsoft.com/office/drawing/2014/main" id="{49B0CC4F-8EA1-044E-87EA-A15D73C65A30}"/>
              </a:ext>
            </a:extLst>
          </p:cNvPr>
          <p:cNvSpPr>
            <a:spLocks noGrp="1"/>
          </p:cNvSpPr>
          <p:nvPr>
            <p:ph idx="1"/>
          </p:nvPr>
        </p:nvSpPr>
        <p:spPr>
          <a:xfrm>
            <a:off x="838200" y="1583473"/>
            <a:ext cx="10515600" cy="4593490"/>
          </a:xfrm>
        </p:spPr>
        <p:txBody>
          <a:bodyPr/>
          <a:lstStyle/>
          <a:p>
            <a:r>
              <a:rPr lang="ja-JP" altLang="en-US"/>
              <a:t>従来システムでは未使用メモリについても不要なメモリ転送を行う</a:t>
            </a:r>
            <a:endParaRPr lang="en-US" altLang="ja-JP" dirty="0"/>
          </a:p>
          <a:p>
            <a:pPr lvl="1"/>
            <a:r>
              <a:rPr lang="ja-JP" altLang="en-US"/>
              <a:t>分割マイグレーション時には</a:t>
            </a:r>
            <a:r>
              <a:rPr lang="en-US" altLang="ja-JP" dirty="0"/>
              <a:t>VM</a:t>
            </a:r>
            <a:r>
              <a:rPr lang="ja-JP" altLang="en-US"/>
              <a:t>のすべてのメモリを転送</a:t>
            </a:r>
            <a:endParaRPr lang="en-US" altLang="ja-JP" dirty="0"/>
          </a:p>
          <a:p>
            <a:pPr lvl="1"/>
            <a:r>
              <a:rPr lang="en-US" altLang="ja-JP" dirty="0"/>
              <a:t>VM</a:t>
            </a:r>
            <a:r>
              <a:rPr lang="ja-JP" altLang="en-US"/>
              <a:t>がサブホストにある未使用メモリを使い始める時、その中の無用のデータをメインホストに転送してから初期化</a:t>
            </a:r>
            <a:endParaRPr lang="en-US" altLang="ja-JP" dirty="0"/>
          </a:p>
          <a:p>
            <a:pPr lvl="1"/>
            <a:r>
              <a:rPr lang="ja-JP" altLang="en-US"/>
              <a:t>メインホストにある未使用メモリをページアウトする時、その中の無用のデータをサブホストに転送して保持</a:t>
            </a:r>
            <a:endParaRPr lang="en-US" altLang="ja-JP" dirty="0"/>
          </a:p>
        </p:txBody>
      </p:sp>
      <p:sp>
        <p:nvSpPr>
          <p:cNvPr id="4" name="Slide Number Placeholder 3">
            <a:extLst>
              <a:ext uri="{FF2B5EF4-FFF2-40B4-BE49-F238E27FC236}">
                <a16:creationId xmlns:a16="http://schemas.microsoft.com/office/drawing/2014/main" id="{C39DA74E-BB16-214B-9127-00C9E4B48023}"/>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6</a:t>
            </a:fld>
            <a:endParaRPr lang="ja-JP" altLang="en-US"/>
          </a:p>
        </p:txBody>
      </p:sp>
      <p:grpSp>
        <p:nvGrpSpPr>
          <p:cNvPr id="5" name="グループ化 8">
            <a:extLst>
              <a:ext uri="{FF2B5EF4-FFF2-40B4-BE49-F238E27FC236}">
                <a16:creationId xmlns:a16="http://schemas.microsoft.com/office/drawing/2014/main" id="{3CB7BCDF-C40A-6043-B7CB-F19A9A893A18}"/>
              </a:ext>
            </a:extLst>
          </p:cNvPr>
          <p:cNvGrpSpPr/>
          <p:nvPr/>
        </p:nvGrpSpPr>
        <p:grpSpPr>
          <a:xfrm>
            <a:off x="836849" y="4368756"/>
            <a:ext cx="7617833" cy="1973890"/>
            <a:chOff x="232974" y="4757255"/>
            <a:chExt cx="7617832" cy="1973891"/>
          </a:xfrm>
        </p:grpSpPr>
        <p:sp>
          <p:nvSpPr>
            <p:cNvPr id="6" name="テキスト ボックス 32">
              <a:extLst>
                <a:ext uri="{FF2B5EF4-FFF2-40B4-BE49-F238E27FC236}">
                  <a16:creationId xmlns:a16="http://schemas.microsoft.com/office/drawing/2014/main" id="{52CA2B57-657B-904C-A068-D2FBD6CC75F7}"/>
                </a:ext>
              </a:extLst>
            </p:cNvPr>
            <p:cNvSpPr txBox="1"/>
            <p:nvPr/>
          </p:nvSpPr>
          <p:spPr>
            <a:xfrm>
              <a:off x="1249894" y="4757255"/>
              <a:ext cx="1505540"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メインホスト</a:t>
              </a:r>
            </a:p>
          </p:txBody>
        </p:sp>
        <p:sp>
          <p:nvSpPr>
            <p:cNvPr id="7" name="テキスト ボックス 34">
              <a:extLst>
                <a:ext uri="{FF2B5EF4-FFF2-40B4-BE49-F238E27FC236}">
                  <a16:creationId xmlns:a16="http://schemas.microsoft.com/office/drawing/2014/main" id="{B544252B-9A5A-7447-BE17-E9FE65C2C1FA}"/>
                </a:ext>
              </a:extLst>
            </p:cNvPr>
            <p:cNvSpPr txBox="1"/>
            <p:nvPr/>
          </p:nvSpPr>
          <p:spPr>
            <a:xfrm>
              <a:off x="5525933" y="4804071"/>
              <a:ext cx="1364476"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サブホスト</a:t>
              </a:r>
            </a:p>
          </p:txBody>
        </p:sp>
        <p:grpSp>
          <p:nvGrpSpPr>
            <p:cNvPr id="8" name="グループ化 7">
              <a:extLst>
                <a:ext uri="{FF2B5EF4-FFF2-40B4-BE49-F238E27FC236}">
                  <a16:creationId xmlns:a16="http://schemas.microsoft.com/office/drawing/2014/main" id="{0D5E4EE3-3AD3-4A4C-B11A-653318D97EEB}"/>
                </a:ext>
              </a:extLst>
            </p:cNvPr>
            <p:cNvGrpSpPr/>
            <p:nvPr/>
          </p:nvGrpSpPr>
          <p:grpSpPr>
            <a:xfrm>
              <a:off x="232974" y="5222929"/>
              <a:ext cx="3378057" cy="1508217"/>
              <a:chOff x="232974" y="5222929"/>
              <a:chExt cx="3378057" cy="1508217"/>
            </a:xfrm>
          </p:grpSpPr>
          <p:sp>
            <p:nvSpPr>
              <p:cNvPr id="17" name="角丸四角形 3">
                <a:extLst>
                  <a:ext uri="{FF2B5EF4-FFF2-40B4-BE49-F238E27FC236}">
                    <a16:creationId xmlns:a16="http://schemas.microsoft.com/office/drawing/2014/main" id="{8C1440C9-A7B2-A746-AEF6-A36A0386F75E}"/>
                  </a:ext>
                </a:extLst>
              </p:cNvPr>
              <p:cNvSpPr/>
              <p:nvPr/>
            </p:nvSpPr>
            <p:spPr>
              <a:xfrm>
                <a:off x="232974" y="5222929"/>
                <a:ext cx="3378057" cy="1508217"/>
              </a:xfrm>
              <a:prstGeom prst="roundRect">
                <a:avLst/>
              </a:prstGeom>
              <a:solidFill>
                <a:schemeClr val="bg1"/>
              </a:solid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18" name="テキスト ボックス 40">
                <a:extLst>
                  <a:ext uri="{FF2B5EF4-FFF2-40B4-BE49-F238E27FC236}">
                    <a16:creationId xmlns:a16="http://schemas.microsoft.com/office/drawing/2014/main" id="{1CA517E4-455C-0942-AEB5-2BFEF582F3BC}"/>
                  </a:ext>
                </a:extLst>
              </p:cNvPr>
              <p:cNvSpPr txBox="1"/>
              <p:nvPr/>
            </p:nvSpPr>
            <p:spPr>
              <a:xfrm>
                <a:off x="1375590" y="5443852"/>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19" name="グループ化 42">
                <a:extLst>
                  <a:ext uri="{FF2B5EF4-FFF2-40B4-BE49-F238E27FC236}">
                    <a16:creationId xmlns:a16="http://schemas.microsoft.com/office/drawing/2014/main" id="{CDC26A48-1943-3C49-8242-FCA961D4A502}"/>
                  </a:ext>
                </a:extLst>
              </p:cNvPr>
              <p:cNvGrpSpPr/>
              <p:nvPr/>
            </p:nvGrpSpPr>
            <p:grpSpPr>
              <a:xfrm>
                <a:off x="1716154" y="5858168"/>
                <a:ext cx="1387663" cy="514546"/>
                <a:chOff x="2066306" y="5325193"/>
                <a:chExt cx="1387663" cy="514546"/>
              </a:xfrm>
            </p:grpSpPr>
            <p:sp>
              <p:nvSpPr>
                <p:cNvPr id="21" name="正方形/長方形 47">
                  <a:extLst>
                    <a:ext uri="{FF2B5EF4-FFF2-40B4-BE49-F238E27FC236}">
                      <a16:creationId xmlns:a16="http://schemas.microsoft.com/office/drawing/2014/main" id="{2087D918-D038-9444-AA88-748B4C62CAFC}"/>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0" name="正方形/長方形 43">
                  <a:extLst>
                    <a:ext uri="{FF2B5EF4-FFF2-40B4-BE49-F238E27FC236}">
                      <a16:creationId xmlns:a16="http://schemas.microsoft.com/office/drawing/2014/main" id="{CA72A8FE-3957-494D-A533-5293C9F2C6E8}"/>
                    </a:ext>
                  </a:extLst>
                </p:cNvPr>
                <p:cNvSpPr/>
                <p:nvPr/>
              </p:nvSpPr>
              <p:spPr>
                <a:xfrm>
                  <a:off x="2413702" y="5325193"/>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2" name="正方形/長方形 48">
                  <a:extLst>
                    <a:ext uri="{FF2B5EF4-FFF2-40B4-BE49-F238E27FC236}">
                      <a16:creationId xmlns:a16="http://schemas.microsoft.com/office/drawing/2014/main" id="{20BD455F-E2AE-4E46-B909-0F2C4192B9E4}"/>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23" name="正方形/長方形 49">
                  <a:extLst>
                    <a:ext uri="{FF2B5EF4-FFF2-40B4-BE49-F238E27FC236}">
                      <a16:creationId xmlns:a16="http://schemas.microsoft.com/office/drawing/2014/main" id="{63CF073B-8148-514F-A5A9-41584E18BFD6}"/>
                    </a:ext>
                  </a:extLst>
                </p:cNvPr>
                <p:cNvSpPr/>
                <p:nvPr/>
              </p:nvSpPr>
              <p:spPr>
                <a:xfrm>
                  <a:off x="2066306" y="5325194"/>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grpSp>
        </p:grpSp>
        <p:grpSp>
          <p:nvGrpSpPr>
            <p:cNvPr id="9" name="グループ化 50">
              <a:extLst>
                <a:ext uri="{FF2B5EF4-FFF2-40B4-BE49-F238E27FC236}">
                  <a16:creationId xmlns:a16="http://schemas.microsoft.com/office/drawing/2014/main" id="{55E6B6EB-5E8F-584C-A9D6-D72F4EB04BE6}"/>
                </a:ext>
              </a:extLst>
            </p:cNvPr>
            <p:cNvGrpSpPr/>
            <p:nvPr/>
          </p:nvGrpSpPr>
          <p:grpSpPr>
            <a:xfrm>
              <a:off x="5545013" y="5222928"/>
              <a:ext cx="2305793" cy="1508217"/>
              <a:chOff x="1301858" y="5222929"/>
              <a:chExt cx="2305793" cy="1508217"/>
            </a:xfrm>
          </p:grpSpPr>
          <p:sp>
            <p:nvSpPr>
              <p:cNvPr id="10" name="角丸四角形 51">
                <a:extLst>
                  <a:ext uri="{FF2B5EF4-FFF2-40B4-BE49-F238E27FC236}">
                    <a16:creationId xmlns:a16="http://schemas.microsoft.com/office/drawing/2014/main" id="{19A2C307-FBEA-304A-B030-EEB5A26C595A}"/>
                  </a:ext>
                </a:extLst>
              </p:cNvPr>
              <p:cNvSpPr/>
              <p:nvPr/>
            </p:nvSpPr>
            <p:spPr>
              <a:xfrm>
                <a:off x="1301858" y="5222929"/>
                <a:ext cx="2305793" cy="1508217"/>
              </a:xfrm>
              <a:prstGeom prst="roundRect">
                <a:avLst/>
              </a:prstGeom>
              <a:solidFill>
                <a:schemeClr val="bg1"/>
              </a:solidFill>
              <a:ln w="44450">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11" name="テキスト ボックス 52">
                <a:extLst>
                  <a:ext uri="{FF2B5EF4-FFF2-40B4-BE49-F238E27FC236}">
                    <a16:creationId xmlns:a16="http://schemas.microsoft.com/office/drawing/2014/main" id="{9FFD4AB1-E002-844A-BFF3-8E6412100D66}"/>
                  </a:ext>
                </a:extLst>
              </p:cNvPr>
              <p:cNvSpPr txBox="1"/>
              <p:nvPr/>
            </p:nvSpPr>
            <p:spPr>
              <a:xfrm>
                <a:off x="1375590" y="5443852"/>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grpSp>
            <p:nvGrpSpPr>
              <p:cNvPr id="12" name="グループ化 53">
                <a:extLst>
                  <a:ext uri="{FF2B5EF4-FFF2-40B4-BE49-F238E27FC236}">
                    <a16:creationId xmlns:a16="http://schemas.microsoft.com/office/drawing/2014/main" id="{51A57A6A-E7E0-AC46-B091-41C09DDD3E6F}"/>
                  </a:ext>
                </a:extLst>
              </p:cNvPr>
              <p:cNvGrpSpPr/>
              <p:nvPr/>
            </p:nvGrpSpPr>
            <p:grpSpPr>
              <a:xfrm>
                <a:off x="1716154" y="5858169"/>
                <a:ext cx="1387663" cy="514545"/>
                <a:chOff x="2066306" y="5325194"/>
                <a:chExt cx="1387663" cy="514545"/>
              </a:xfrm>
            </p:grpSpPr>
            <p:sp>
              <p:nvSpPr>
                <p:cNvPr id="13" name="正方形/長方形 54">
                  <a:extLst>
                    <a:ext uri="{FF2B5EF4-FFF2-40B4-BE49-F238E27FC236}">
                      <a16:creationId xmlns:a16="http://schemas.microsoft.com/office/drawing/2014/main" id="{5626EC5C-E9B6-8743-B7DC-57D8DAA80697}"/>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4" name="正方形/長方形 56">
                  <a:extLst>
                    <a:ext uri="{FF2B5EF4-FFF2-40B4-BE49-F238E27FC236}">
                      <a16:creationId xmlns:a16="http://schemas.microsoft.com/office/drawing/2014/main" id="{EECF5137-490E-EE47-9731-1BB93DD5670C}"/>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5" name="正方形/長方形 57">
                  <a:extLst>
                    <a:ext uri="{FF2B5EF4-FFF2-40B4-BE49-F238E27FC236}">
                      <a16:creationId xmlns:a16="http://schemas.microsoft.com/office/drawing/2014/main" id="{15A84347-6969-5842-B86B-F270B723BD4E}"/>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6" name="正方形/長方形 55">
                  <a:extLst>
                    <a:ext uri="{FF2B5EF4-FFF2-40B4-BE49-F238E27FC236}">
                      <a16:creationId xmlns:a16="http://schemas.microsoft.com/office/drawing/2014/main" id="{5590DE94-C3AB-D441-9061-78219EBBE767}"/>
                    </a:ext>
                  </a:extLst>
                </p:cNvPr>
                <p:cNvSpPr/>
                <p:nvPr/>
              </p:nvSpPr>
              <p:spPr>
                <a:xfrm>
                  <a:off x="2759178" y="5325194"/>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grpSp>
        </p:grpSp>
      </p:grpSp>
      <p:sp>
        <p:nvSpPr>
          <p:cNvPr id="24" name="正方形/長方形 58">
            <a:extLst>
              <a:ext uri="{FF2B5EF4-FFF2-40B4-BE49-F238E27FC236}">
                <a16:creationId xmlns:a16="http://schemas.microsoft.com/office/drawing/2014/main" id="{626D1F46-039B-C241-A030-8E357C16A263}"/>
              </a:ext>
            </a:extLst>
          </p:cNvPr>
          <p:cNvSpPr/>
          <p:nvPr/>
        </p:nvSpPr>
        <p:spPr>
          <a:xfrm>
            <a:off x="7613668" y="5476356"/>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25" name="正方形/長方形 59">
            <a:extLst>
              <a:ext uri="{FF2B5EF4-FFF2-40B4-BE49-F238E27FC236}">
                <a16:creationId xmlns:a16="http://schemas.microsoft.com/office/drawing/2014/main" id="{6C7478EF-1A7F-434B-B43E-F2D7B8B8F0ED}"/>
              </a:ext>
            </a:extLst>
          </p:cNvPr>
          <p:cNvSpPr/>
          <p:nvPr/>
        </p:nvSpPr>
        <p:spPr>
          <a:xfrm>
            <a:off x="2687579" y="5476356"/>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29" name="テキスト ボックス 28">
            <a:extLst>
              <a:ext uri="{FF2B5EF4-FFF2-40B4-BE49-F238E27FC236}">
                <a16:creationId xmlns:a16="http://schemas.microsoft.com/office/drawing/2014/main" id="{A1A0B4CF-43B6-BA44-A794-AC6CF172FA50}"/>
              </a:ext>
            </a:extLst>
          </p:cNvPr>
          <p:cNvSpPr txBox="1"/>
          <p:nvPr/>
        </p:nvSpPr>
        <p:spPr>
          <a:xfrm>
            <a:off x="3703071" y="554896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0" name="テキスト ボックス 29">
            <a:extLst>
              <a:ext uri="{FF2B5EF4-FFF2-40B4-BE49-F238E27FC236}">
                <a16:creationId xmlns:a16="http://schemas.microsoft.com/office/drawing/2014/main" id="{E464CB8B-7442-8D4B-B884-FBE51E603931}"/>
              </a:ext>
            </a:extLst>
          </p:cNvPr>
          <p:cNvSpPr txBox="1"/>
          <p:nvPr/>
        </p:nvSpPr>
        <p:spPr>
          <a:xfrm>
            <a:off x="7947759" y="5548961"/>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3" name="テキスト ボックス 32">
            <a:extLst>
              <a:ext uri="{FF2B5EF4-FFF2-40B4-BE49-F238E27FC236}">
                <a16:creationId xmlns:a16="http://schemas.microsoft.com/office/drawing/2014/main" id="{5EB87583-0C45-FF45-B383-DF20F2B59DF7}"/>
              </a:ext>
            </a:extLst>
          </p:cNvPr>
          <p:cNvSpPr txBox="1"/>
          <p:nvPr/>
        </p:nvSpPr>
        <p:spPr>
          <a:xfrm>
            <a:off x="2003806" y="6795977"/>
            <a:ext cx="184731" cy="369332"/>
          </a:xfrm>
          <a:prstGeom prst="rect">
            <a:avLst/>
          </a:prstGeom>
          <a:noFill/>
        </p:spPr>
        <p:txBody>
          <a:bodyPr wrap="none" rtlCol="0">
            <a:spAutoFit/>
          </a:bodyPr>
          <a:lstStyle/>
          <a:p>
            <a:endParaRPr lang="ja-JP" altLang="en-US">
              <a:ea typeface="MS PGothic" panose="020B0600070205080204" pitchFamily="34" charset="-128"/>
            </a:endParaRPr>
          </a:p>
        </p:txBody>
      </p:sp>
      <p:cxnSp>
        <p:nvCxnSpPr>
          <p:cNvPr id="36" name="カギ線コネクタ 35">
            <a:extLst>
              <a:ext uri="{FF2B5EF4-FFF2-40B4-BE49-F238E27FC236}">
                <a16:creationId xmlns:a16="http://schemas.microsoft.com/office/drawing/2014/main" id="{56E3CB26-14D2-664F-9F3B-3C0FCE5E75C3}"/>
              </a:ext>
            </a:extLst>
          </p:cNvPr>
          <p:cNvCxnSpPr>
            <a:cxnSpLocks/>
            <a:stCxn id="24" idx="0"/>
            <a:endCxn id="22" idx="0"/>
          </p:cNvCxnSpPr>
          <p:nvPr/>
        </p:nvCxnSpPr>
        <p:spPr>
          <a:xfrm rot="16200000" flipV="1">
            <a:off x="5657338" y="3341894"/>
            <a:ext cx="6686" cy="4262236"/>
          </a:xfrm>
          <a:prstGeom prst="bentConnector3">
            <a:avLst>
              <a:gd name="adj1" fmla="val 6420087"/>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37" name="テキスト ボックス 36">
            <a:extLst>
              <a:ext uri="{FF2B5EF4-FFF2-40B4-BE49-F238E27FC236}">
                <a16:creationId xmlns:a16="http://schemas.microsoft.com/office/drawing/2014/main" id="{024CE27F-B785-B94B-8F50-E7D7134CDAAD}"/>
              </a:ext>
            </a:extLst>
          </p:cNvPr>
          <p:cNvSpPr txBox="1"/>
          <p:nvPr/>
        </p:nvSpPr>
        <p:spPr>
          <a:xfrm>
            <a:off x="4268750" y="6389493"/>
            <a:ext cx="154561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ページアウト</a:t>
            </a:r>
          </a:p>
        </p:txBody>
      </p:sp>
      <p:sp>
        <p:nvSpPr>
          <p:cNvPr id="38" name="テキスト ボックス 37">
            <a:extLst>
              <a:ext uri="{FF2B5EF4-FFF2-40B4-BE49-F238E27FC236}">
                <a16:creationId xmlns:a16="http://schemas.microsoft.com/office/drawing/2014/main" id="{AEDEFDC3-DA3D-0D47-82B5-5F297A1B771A}"/>
              </a:ext>
            </a:extLst>
          </p:cNvPr>
          <p:cNvSpPr txBox="1"/>
          <p:nvPr/>
        </p:nvSpPr>
        <p:spPr>
          <a:xfrm>
            <a:off x="4268750" y="4694301"/>
            <a:ext cx="1342034"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ページイン</a:t>
            </a:r>
          </a:p>
        </p:txBody>
      </p:sp>
      <p:cxnSp>
        <p:nvCxnSpPr>
          <p:cNvPr id="39" name="カギ線コネクタ 38">
            <a:extLst>
              <a:ext uri="{FF2B5EF4-FFF2-40B4-BE49-F238E27FC236}">
                <a16:creationId xmlns:a16="http://schemas.microsoft.com/office/drawing/2014/main" id="{390985D8-BA6D-764D-90C9-06180D741F52}"/>
              </a:ext>
            </a:extLst>
          </p:cNvPr>
          <p:cNvCxnSpPr>
            <a:cxnSpLocks/>
            <a:stCxn id="25" idx="2"/>
            <a:endCxn id="13" idx="2"/>
          </p:cNvCxnSpPr>
          <p:nvPr/>
        </p:nvCxnSpPr>
        <p:spPr>
          <a:xfrm rot="5400000" flipH="1" flipV="1">
            <a:off x="4969434" y="3880489"/>
            <a:ext cx="6687" cy="4214137"/>
          </a:xfrm>
          <a:prstGeom prst="bentConnector3">
            <a:avLst>
              <a:gd name="adj1" fmla="val -3418573"/>
            </a:avLst>
          </a:prstGeom>
          <a:ln w="47625">
            <a:solidFill>
              <a:srgbClr val="00B050"/>
            </a:solidFill>
            <a:tailEnd type="triangle"/>
          </a:ln>
        </p:spPr>
        <p:style>
          <a:lnRef idx="1">
            <a:schemeClr val="accent1"/>
          </a:lnRef>
          <a:fillRef idx="0">
            <a:schemeClr val="accent1"/>
          </a:fillRef>
          <a:effectRef idx="0">
            <a:schemeClr val="accent1"/>
          </a:effectRef>
          <a:fontRef idx="minor">
            <a:schemeClr val="tx1"/>
          </a:fontRef>
        </p:style>
      </p:cxnSp>
      <p:sp>
        <p:nvSpPr>
          <p:cNvPr id="45" name="正方形/長方形 58">
            <a:extLst>
              <a:ext uri="{FF2B5EF4-FFF2-40B4-BE49-F238E27FC236}">
                <a16:creationId xmlns:a16="http://schemas.microsoft.com/office/drawing/2014/main" id="{FE78CA09-7C13-1940-BA10-3351864F77F6}"/>
              </a:ext>
            </a:extLst>
          </p:cNvPr>
          <p:cNvSpPr/>
          <p:nvPr/>
        </p:nvSpPr>
        <p:spPr>
          <a:xfrm>
            <a:off x="8814655" y="4697394"/>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6" name="テキスト ボックス 45">
            <a:extLst>
              <a:ext uri="{FF2B5EF4-FFF2-40B4-BE49-F238E27FC236}">
                <a16:creationId xmlns:a16="http://schemas.microsoft.com/office/drawing/2014/main" id="{A59DC82B-70DA-A74F-B995-B948CF40424E}"/>
              </a:ext>
            </a:extLst>
          </p:cNvPr>
          <p:cNvSpPr txBox="1"/>
          <p:nvPr/>
        </p:nvSpPr>
        <p:spPr>
          <a:xfrm>
            <a:off x="9168226" y="4769991"/>
            <a:ext cx="1537600" cy="369332"/>
          </a:xfrm>
          <a:prstGeom prst="rect">
            <a:avLst/>
          </a:prstGeom>
          <a:noFill/>
        </p:spPr>
        <p:txBody>
          <a:bodyPr wrap="none" rtlCol="0">
            <a:spAutoFit/>
          </a:bodyPr>
          <a:lstStyle/>
          <a:p>
            <a:r>
              <a:rPr lang="ja-JP" altLang="en-US">
                <a:ea typeface="MS PGothic" panose="020B0600070205080204" pitchFamily="34" charset="-128"/>
              </a:rPr>
              <a:t>：未使用メモリ</a:t>
            </a:r>
            <a:endParaRPr lang="en-US" altLang="ja-JP" dirty="0">
              <a:ea typeface="MS PGothic" panose="020B0600070205080204" pitchFamily="34" charset="-128"/>
            </a:endParaRPr>
          </a:p>
        </p:txBody>
      </p:sp>
      <p:sp>
        <p:nvSpPr>
          <p:cNvPr id="47" name="正方形/長方形 58">
            <a:extLst>
              <a:ext uri="{FF2B5EF4-FFF2-40B4-BE49-F238E27FC236}">
                <a16:creationId xmlns:a16="http://schemas.microsoft.com/office/drawing/2014/main" id="{0110BF15-D470-6C49-BD8D-78A0BEC6313D}"/>
              </a:ext>
            </a:extLst>
          </p:cNvPr>
          <p:cNvSpPr/>
          <p:nvPr/>
        </p:nvSpPr>
        <p:spPr>
          <a:xfrm>
            <a:off x="8814655" y="5490745"/>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48" name="テキスト ボックス 47">
            <a:extLst>
              <a:ext uri="{FF2B5EF4-FFF2-40B4-BE49-F238E27FC236}">
                <a16:creationId xmlns:a16="http://schemas.microsoft.com/office/drawing/2014/main" id="{F90B69FA-0771-E747-8A0B-99202B75E509}"/>
              </a:ext>
            </a:extLst>
          </p:cNvPr>
          <p:cNvSpPr txBox="1"/>
          <p:nvPr/>
        </p:nvSpPr>
        <p:spPr>
          <a:xfrm>
            <a:off x="9168226" y="5563341"/>
            <a:ext cx="1537600" cy="369332"/>
          </a:xfrm>
          <a:prstGeom prst="rect">
            <a:avLst/>
          </a:prstGeom>
          <a:noFill/>
        </p:spPr>
        <p:txBody>
          <a:bodyPr wrap="none" rtlCol="0">
            <a:spAutoFit/>
          </a:bodyPr>
          <a:lstStyle/>
          <a:p>
            <a:r>
              <a:rPr lang="ja-JP" altLang="en-US">
                <a:ea typeface="MS PGothic" panose="020B0600070205080204" pitchFamily="34" charset="-128"/>
              </a:rPr>
              <a:t>：使用中メモリ</a:t>
            </a:r>
            <a:endParaRPr lang="en-US" altLang="ja-JP" dirty="0">
              <a:ea typeface="MS PGothic" panose="020B0600070205080204" pitchFamily="34" charset="-128"/>
            </a:endParaRPr>
          </a:p>
        </p:txBody>
      </p:sp>
      <p:sp>
        <p:nvSpPr>
          <p:cNvPr id="40" name="正方形/長方形 6">
            <a:extLst>
              <a:ext uri="{FF2B5EF4-FFF2-40B4-BE49-F238E27FC236}">
                <a16:creationId xmlns:a16="http://schemas.microsoft.com/office/drawing/2014/main" id="{FD75F791-45A6-7F43-B858-D5A76DDC3AFB}"/>
              </a:ext>
            </a:extLst>
          </p:cNvPr>
          <p:cNvSpPr/>
          <p:nvPr/>
        </p:nvSpPr>
        <p:spPr>
          <a:xfrm>
            <a:off x="1036094" y="5190866"/>
            <a:ext cx="863170" cy="768152"/>
          </a:xfrm>
          <a:prstGeom prst="rect">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sz="2400" dirty="0">
                <a:solidFill>
                  <a:schemeClr val="tx1"/>
                </a:solidFill>
                <a:latin typeface="MS PGothic" panose="020B0600070205080204" pitchFamily="34" charset="-128"/>
                <a:ea typeface="MS PGothic" panose="020B0600070205080204" pitchFamily="34" charset="-128"/>
              </a:rPr>
              <a:t>VM</a:t>
            </a:r>
          </a:p>
          <a:p>
            <a:pPr algn="ctr"/>
            <a:r>
              <a:rPr lang="ja-JP" altLang="en-US" sz="2400">
                <a:solidFill>
                  <a:schemeClr val="tx1"/>
                </a:solidFill>
                <a:latin typeface="MS PGothic" panose="020B0600070205080204" pitchFamily="34" charset="-128"/>
                <a:ea typeface="MS PGothic" panose="020B0600070205080204" pitchFamily="34" charset="-128"/>
              </a:rPr>
              <a:t>コア</a:t>
            </a:r>
          </a:p>
        </p:txBody>
      </p:sp>
      <p:sp>
        <p:nvSpPr>
          <p:cNvPr id="41" name="正方形/長方形 58">
            <a:extLst>
              <a:ext uri="{FF2B5EF4-FFF2-40B4-BE49-F238E27FC236}">
                <a16:creationId xmlns:a16="http://schemas.microsoft.com/office/drawing/2014/main" id="{10989B47-4C9D-BE4B-97E6-A19B4F76DF48}"/>
              </a:ext>
            </a:extLst>
          </p:cNvPr>
          <p:cNvSpPr/>
          <p:nvPr/>
        </p:nvSpPr>
        <p:spPr>
          <a:xfrm>
            <a:off x="3350081" y="5476356"/>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Tree>
    <p:extLst>
      <p:ext uri="{BB962C8B-B14F-4D97-AF65-F5344CB8AC3E}">
        <p14:creationId xmlns:p14="http://schemas.microsoft.com/office/powerpoint/2010/main" val="37312769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2.5E-6 0.00023 L -0.09388 -0.07477 C -0.11341 -0.0912 -0.14271 -0.10069 -0.17357 -0.10069 C -0.20833 -0.10069 -0.23646 -0.0912 -0.25599 -0.07477 L -0.34961 0.00023 " pathEditMode="relative" rAng="0" ptsTypes="AAAAA">
                                      <p:cBhvr>
                                        <p:cTn id="6" dur="2000" fill="hold"/>
                                        <p:tgtEl>
                                          <p:spTgt spid="24"/>
                                        </p:tgtEl>
                                        <p:attrNameLst>
                                          <p:attrName>ppt_x</p:attrName>
                                          <p:attrName>ppt_y</p:attrName>
                                        </p:attrNameLst>
                                      </p:cBhvr>
                                      <p:rCtr x="-17487" y="-5046"/>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41"/>
                                        </p:tgtEl>
                                        <p:attrNameLst>
                                          <p:attrName>style.visibility</p:attrName>
                                        </p:attrNameLst>
                                      </p:cBhvr>
                                      <p:to>
                                        <p:strVal val="visible"/>
                                      </p:to>
                                    </p:set>
                                    <p:animEffect transition="in" filter="fade">
                                      <p:cBhvr>
                                        <p:cTn id="11" dur="500"/>
                                        <p:tgtEl>
                                          <p:spTgt spid="41"/>
                                        </p:tgtEl>
                                      </p:cBhvr>
                                    </p:animEffect>
                                  </p:childTnLst>
                                </p:cTn>
                              </p:par>
                            </p:childTnLst>
                          </p:cTn>
                        </p:par>
                      </p:childTnLst>
                    </p:cTn>
                  </p:par>
                  <p:par>
                    <p:cTn id="12" fill="hold">
                      <p:stCondLst>
                        <p:cond delay="indefinite"/>
                      </p:stCondLst>
                      <p:childTnLst>
                        <p:par>
                          <p:cTn id="13" fill="hold">
                            <p:stCondLst>
                              <p:cond delay="0"/>
                            </p:stCondLst>
                            <p:childTnLst>
                              <p:par>
                                <p:cTn id="14" presetID="37" presetClass="path" presetSubtype="0" accel="50000" decel="50000" fill="hold" grpId="0" nodeType="clickEffect">
                                  <p:stCondLst>
                                    <p:cond delay="0"/>
                                  </p:stCondLst>
                                  <p:childTnLst>
                                    <p:animMotion origin="layout" path="M 3.95833E-6 -0.00069 L 0.09283 0.05232 C 0.11224 0.06435 0.14127 0.07107 0.17174 0.07107 C 0.20638 0.07107 0.23411 0.06435 0.25351 0.05232 L 0.34661 -0.00069 " pathEditMode="relative" rAng="0" ptsTypes="AAAAA">
                                      <p:cBhvr>
                                        <p:cTn id="15" dur="2000" fill="hold"/>
                                        <p:tgtEl>
                                          <p:spTgt spid="25"/>
                                        </p:tgtEl>
                                        <p:attrNameLst>
                                          <p:attrName>ppt_x</p:attrName>
                                          <p:attrName>ppt_y</p:attrName>
                                        </p:attrNameLst>
                                      </p:cBhvr>
                                      <p:rCtr x="17331" y="358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nimBg="1"/>
      <p:bldP spid="25" grpId="0" animBg="1"/>
      <p:bldP spid="41"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 name="右矢印 98">
            <a:extLst>
              <a:ext uri="{FF2B5EF4-FFF2-40B4-BE49-F238E27FC236}">
                <a16:creationId xmlns:a16="http://schemas.microsoft.com/office/drawing/2014/main" id="{B2EFEF4C-A175-B140-948C-12FB7A66088D}"/>
              </a:ext>
            </a:extLst>
          </p:cNvPr>
          <p:cNvSpPr/>
          <p:nvPr/>
        </p:nvSpPr>
        <p:spPr>
          <a:xfrm>
            <a:off x="4381170" y="5358403"/>
            <a:ext cx="1378983"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endParaRPr>
          </a:p>
        </p:txBody>
      </p:sp>
      <p:sp>
        <p:nvSpPr>
          <p:cNvPr id="2" name="タイトル 1">
            <a:extLst>
              <a:ext uri="{FF2B5EF4-FFF2-40B4-BE49-F238E27FC236}">
                <a16:creationId xmlns:a16="http://schemas.microsoft.com/office/drawing/2014/main" id="{EFC2C0B3-EC9B-014C-BE40-BC8F0CBC8E4F}"/>
              </a:ext>
            </a:extLst>
          </p:cNvPr>
          <p:cNvSpPr>
            <a:spLocks noGrp="1"/>
          </p:cNvSpPr>
          <p:nvPr>
            <p:ph type="title"/>
          </p:nvPr>
        </p:nvSpPr>
        <p:spPr>
          <a:xfrm>
            <a:off x="838200" y="365126"/>
            <a:ext cx="10515600" cy="1117986"/>
          </a:xfrm>
        </p:spPr>
        <p:txBody>
          <a:bodyPr/>
          <a:lstStyle/>
          <a:p>
            <a:r>
              <a:rPr lang="ja-JP" altLang="en-US"/>
              <a:t>提案：</a:t>
            </a:r>
            <a:r>
              <a:rPr lang="en-US" altLang="ja-JP"/>
              <a:t>FCtrans</a:t>
            </a:r>
            <a:endParaRPr lang="ja-JP" altLang="en-US"/>
          </a:p>
        </p:txBody>
      </p:sp>
      <p:sp>
        <p:nvSpPr>
          <p:cNvPr id="3" name="コンテンツ プレースホルダー 2">
            <a:extLst>
              <a:ext uri="{FF2B5EF4-FFF2-40B4-BE49-F238E27FC236}">
                <a16:creationId xmlns:a16="http://schemas.microsoft.com/office/drawing/2014/main" id="{34E4E208-2FCF-2846-8BE7-3CDF77ABBA0D}"/>
              </a:ext>
            </a:extLst>
          </p:cNvPr>
          <p:cNvSpPr>
            <a:spLocks noGrp="1"/>
          </p:cNvSpPr>
          <p:nvPr>
            <p:ph idx="1"/>
          </p:nvPr>
        </p:nvSpPr>
        <p:spPr>
          <a:xfrm>
            <a:off x="838200" y="1583473"/>
            <a:ext cx="10515600" cy="4593490"/>
          </a:xfrm>
        </p:spPr>
        <p:txBody>
          <a:bodyPr/>
          <a:lstStyle/>
          <a:p>
            <a:r>
              <a:rPr lang="en-US" altLang="ja-JP" dirty="0"/>
              <a:t>VM</a:t>
            </a:r>
            <a:r>
              <a:rPr lang="ja-JP" altLang="en-US"/>
              <a:t>のメモリ使用状況を考慮することで複数ホストにまたがる</a:t>
            </a:r>
            <a:r>
              <a:rPr lang="en-US" altLang="ja-JP" dirty="0"/>
              <a:t>VM</a:t>
            </a:r>
            <a:r>
              <a:rPr lang="ja-JP" altLang="en-US"/>
              <a:t>の高速化を実現</a:t>
            </a:r>
            <a:endParaRPr lang="en-US" altLang="ja-JP" dirty="0"/>
          </a:p>
          <a:p>
            <a:pPr lvl="1"/>
            <a:r>
              <a:rPr lang="en-US" altLang="ja-JP" dirty="0"/>
              <a:t>VM</a:t>
            </a:r>
            <a:r>
              <a:rPr lang="ja-JP" altLang="en-US"/>
              <a:t>の未使用メモリを整合性を保ちながら追跡する</a:t>
            </a:r>
            <a:endParaRPr lang="en-US" altLang="ja-JP" dirty="0"/>
          </a:p>
          <a:p>
            <a:pPr lvl="1"/>
            <a:r>
              <a:rPr lang="ja-JP" altLang="en-US"/>
              <a:t>分割マイグレーション時に未使用メモリは転送しない</a:t>
            </a:r>
            <a:endParaRPr lang="en-US" altLang="ja-JP" dirty="0"/>
          </a:p>
          <a:p>
            <a:pPr lvl="1"/>
            <a:r>
              <a:rPr lang="ja-JP" altLang="en-US"/>
              <a:t>リモートページング時に未使用メモリの転送を行わずに同様の結果を得る</a:t>
            </a:r>
            <a:endParaRPr lang="en-US" altLang="ja-JP" dirty="0"/>
          </a:p>
          <a:p>
            <a:pPr lvl="1"/>
            <a:endParaRPr lang="en-US" altLang="ja-JP" dirty="0"/>
          </a:p>
          <a:p>
            <a:endParaRPr lang="ja-JP" altLang="en-US"/>
          </a:p>
        </p:txBody>
      </p:sp>
      <p:sp>
        <p:nvSpPr>
          <p:cNvPr id="83" name="角丸四角形 82">
            <a:extLst>
              <a:ext uri="{FF2B5EF4-FFF2-40B4-BE49-F238E27FC236}">
                <a16:creationId xmlns:a16="http://schemas.microsoft.com/office/drawing/2014/main" id="{447A8FAD-A08C-4543-9C0F-8A0AAA91B303}"/>
              </a:ext>
            </a:extLst>
          </p:cNvPr>
          <p:cNvSpPr/>
          <p:nvPr/>
        </p:nvSpPr>
        <p:spPr>
          <a:xfrm>
            <a:off x="1945979" y="4788667"/>
            <a:ext cx="2224084"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5" name="テキスト ボックス 84">
            <a:extLst>
              <a:ext uri="{FF2B5EF4-FFF2-40B4-BE49-F238E27FC236}">
                <a16:creationId xmlns:a16="http://schemas.microsoft.com/office/drawing/2014/main" id="{059854B7-EBB5-DE48-B3F0-E38563E27A78}"/>
              </a:ext>
            </a:extLst>
          </p:cNvPr>
          <p:cNvSpPr txBox="1"/>
          <p:nvPr/>
        </p:nvSpPr>
        <p:spPr>
          <a:xfrm>
            <a:off x="2172316" y="4359966"/>
            <a:ext cx="1667444"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移送元ホスト</a:t>
            </a:r>
          </a:p>
        </p:txBody>
      </p:sp>
      <p:sp>
        <p:nvSpPr>
          <p:cNvPr id="86" name="角丸四角形 85">
            <a:extLst>
              <a:ext uri="{FF2B5EF4-FFF2-40B4-BE49-F238E27FC236}">
                <a16:creationId xmlns:a16="http://schemas.microsoft.com/office/drawing/2014/main" id="{AB7967F2-75D2-4947-8F90-124FDB3814C5}"/>
              </a:ext>
            </a:extLst>
          </p:cNvPr>
          <p:cNvSpPr/>
          <p:nvPr/>
        </p:nvSpPr>
        <p:spPr>
          <a:xfrm>
            <a:off x="5951197" y="4789111"/>
            <a:ext cx="2255001" cy="160573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88" name="テキスト ボックス 87">
            <a:extLst>
              <a:ext uri="{FF2B5EF4-FFF2-40B4-BE49-F238E27FC236}">
                <a16:creationId xmlns:a16="http://schemas.microsoft.com/office/drawing/2014/main" id="{CE7CE505-6703-C845-81A0-3EFCFC073FD6}"/>
              </a:ext>
            </a:extLst>
          </p:cNvPr>
          <p:cNvSpPr txBox="1"/>
          <p:nvPr/>
        </p:nvSpPr>
        <p:spPr>
          <a:xfrm>
            <a:off x="5913194" y="4376531"/>
            <a:ext cx="2318263"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移送先メインホスト</a:t>
            </a:r>
          </a:p>
        </p:txBody>
      </p:sp>
      <p:sp>
        <p:nvSpPr>
          <p:cNvPr id="89" name="角丸四角形 88">
            <a:extLst>
              <a:ext uri="{FF2B5EF4-FFF2-40B4-BE49-F238E27FC236}">
                <a16:creationId xmlns:a16="http://schemas.microsoft.com/office/drawing/2014/main" id="{BEFDE60D-02AB-2148-84EB-2575F5D33C36}"/>
              </a:ext>
            </a:extLst>
          </p:cNvPr>
          <p:cNvSpPr/>
          <p:nvPr/>
        </p:nvSpPr>
        <p:spPr>
          <a:xfrm>
            <a:off x="8479583" y="4775463"/>
            <a:ext cx="1989260" cy="1605736"/>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90" name="テキスト ボックス 89">
            <a:extLst>
              <a:ext uri="{FF2B5EF4-FFF2-40B4-BE49-F238E27FC236}">
                <a16:creationId xmlns:a16="http://schemas.microsoft.com/office/drawing/2014/main" id="{7E0F7CE8-F103-ED4F-A90F-C1C90DBB364E}"/>
              </a:ext>
            </a:extLst>
          </p:cNvPr>
          <p:cNvSpPr txBox="1"/>
          <p:nvPr/>
        </p:nvSpPr>
        <p:spPr>
          <a:xfrm>
            <a:off x="8291647" y="4359966"/>
            <a:ext cx="217719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rPr>
              <a:t>移送先サブホスト</a:t>
            </a:r>
          </a:p>
        </p:txBody>
      </p:sp>
      <p:sp>
        <p:nvSpPr>
          <p:cNvPr id="91" name="テキスト ボックス 90">
            <a:extLst>
              <a:ext uri="{FF2B5EF4-FFF2-40B4-BE49-F238E27FC236}">
                <a16:creationId xmlns:a16="http://schemas.microsoft.com/office/drawing/2014/main" id="{3FFE36B4-3E00-F348-83EE-268272F1FB19}"/>
              </a:ext>
            </a:extLst>
          </p:cNvPr>
          <p:cNvSpPr txBox="1"/>
          <p:nvPr/>
        </p:nvSpPr>
        <p:spPr>
          <a:xfrm>
            <a:off x="2069274" y="503894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2" name="テキスト ボックス 91">
            <a:extLst>
              <a:ext uri="{FF2B5EF4-FFF2-40B4-BE49-F238E27FC236}">
                <a16:creationId xmlns:a16="http://schemas.microsoft.com/office/drawing/2014/main" id="{0ECF34E4-FEF9-0E42-9FAB-42B904C5D655}"/>
              </a:ext>
            </a:extLst>
          </p:cNvPr>
          <p:cNvSpPr txBox="1"/>
          <p:nvPr/>
        </p:nvSpPr>
        <p:spPr>
          <a:xfrm>
            <a:off x="6041118" y="5037028"/>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93" name="テキスト ボックス 92">
            <a:extLst>
              <a:ext uri="{FF2B5EF4-FFF2-40B4-BE49-F238E27FC236}">
                <a16:creationId xmlns:a16="http://schemas.microsoft.com/office/drawing/2014/main" id="{0C2602CF-8F24-EA43-91EB-3EBD1EF42049}"/>
              </a:ext>
            </a:extLst>
          </p:cNvPr>
          <p:cNvSpPr txBox="1"/>
          <p:nvPr/>
        </p:nvSpPr>
        <p:spPr>
          <a:xfrm>
            <a:off x="8479583" y="498793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100" name="テキスト ボックス 99">
            <a:extLst>
              <a:ext uri="{FF2B5EF4-FFF2-40B4-BE49-F238E27FC236}">
                <a16:creationId xmlns:a16="http://schemas.microsoft.com/office/drawing/2014/main" id="{B6DB8ED0-5E5C-0E48-98E8-5BE106F64A36}"/>
              </a:ext>
            </a:extLst>
          </p:cNvPr>
          <p:cNvSpPr txBox="1"/>
          <p:nvPr/>
        </p:nvSpPr>
        <p:spPr>
          <a:xfrm>
            <a:off x="4225846" y="4907647"/>
            <a:ext cx="1836993" cy="369332"/>
          </a:xfrm>
          <a:prstGeom prst="rect">
            <a:avLst/>
          </a:prstGeom>
          <a:noFill/>
        </p:spPr>
        <p:txBody>
          <a:bodyPr wrap="square" rtlCol="0">
            <a:spAutoFit/>
          </a:bodyPr>
          <a:lstStyle/>
          <a:p>
            <a:r>
              <a:rPr lang="ja-JP" altLang="en-US">
                <a:latin typeface="MS PGothic" panose="020B0600070205080204" pitchFamily="34" charset="-128"/>
                <a:ea typeface="MS PGothic" panose="020B0600070205080204" pitchFamily="34" charset="-128"/>
              </a:rPr>
              <a:t>マイグレーション</a:t>
            </a:r>
          </a:p>
        </p:txBody>
      </p:sp>
      <p:sp>
        <p:nvSpPr>
          <p:cNvPr id="103" name="テキスト ボックス 102">
            <a:extLst>
              <a:ext uri="{FF2B5EF4-FFF2-40B4-BE49-F238E27FC236}">
                <a16:creationId xmlns:a16="http://schemas.microsoft.com/office/drawing/2014/main" id="{D6549057-BE28-4A4E-BE07-F508190771D6}"/>
              </a:ext>
            </a:extLst>
          </p:cNvPr>
          <p:cNvSpPr txBox="1"/>
          <p:nvPr/>
        </p:nvSpPr>
        <p:spPr>
          <a:xfrm>
            <a:off x="7503396" y="6397712"/>
            <a:ext cx="2207656" cy="400110"/>
          </a:xfrm>
          <a:prstGeom prst="rect">
            <a:avLst/>
          </a:prstGeom>
          <a:noFill/>
        </p:spPr>
        <p:txBody>
          <a:bodyPr wrap="none" rtlCol="0">
            <a:spAutoFit/>
          </a:bodyPr>
          <a:lstStyle/>
          <a:p>
            <a:r>
              <a:rPr lang="ja-JP" altLang="en-US" sz="2000">
                <a:solidFill>
                  <a:srgbClr val="00B050"/>
                </a:solidFill>
                <a:ea typeface="MS PGothic" panose="020B0600070205080204" pitchFamily="34" charset="-128"/>
              </a:rPr>
              <a:t>リモートページング</a:t>
            </a:r>
          </a:p>
        </p:txBody>
      </p:sp>
      <p:sp>
        <p:nvSpPr>
          <p:cNvPr id="107" name="正方形/長方形 106">
            <a:extLst>
              <a:ext uri="{FF2B5EF4-FFF2-40B4-BE49-F238E27FC236}">
                <a16:creationId xmlns:a16="http://schemas.microsoft.com/office/drawing/2014/main" id="{A3EB0B62-8070-C74E-B1BE-127D26720FD4}"/>
              </a:ext>
            </a:extLst>
          </p:cNvPr>
          <p:cNvSpPr/>
          <p:nvPr/>
        </p:nvSpPr>
        <p:spPr>
          <a:xfrm>
            <a:off x="2648379"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09" name="正方形/長方形 108">
            <a:extLst>
              <a:ext uri="{FF2B5EF4-FFF2-40B4-BE49-F238E27FC236}">
                <a16:creationId xmlns:a16="http://schemas.microsoft.com/office/drawing/2014/main" id="{77B8790D-400A-2C42-8C89-F72B650640B1}"/>
              </a:ext>
            </a:extLst>
          </p:cNvPr>
          <p:cNvSpPr/>
          <p:nvPr/>
        </p:nvSpPr>
        <p:spPr>
          <a:xfrm>
            <a:off x="3341251" y="5401282"/>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nvGrpSpPr>
          <p:cNvPr id="110" name="グループ化 109">
            <a:extLst>
              <a:ext uri="{FF2B5EF4-FFF2-40B4-BE49-F238E27FC236}">
                <a16:creationId xmlns:a16="http://schemas.microsoft.com/office/drawing/2014/main" id="{FCAFD3C8-AAEF-A046-AA53-BE8E98F9ACD7}"/>
              </a:ext>
            </a:extLst>
          </p:cNvPr>
          <p:cNvGrpSpPr/>
          <p:nvPr/>
        </p:nvGrpSpPr>
        <p:grpSpPr>
          <a:xfrm>
            <a:off x="6717017" y="5406693"/>
            <a:ext cx="1049132" cy="514545"/>
            <a:chOff x="2404837" y="5325194"/>
            <a:chExt cx="1049132" cy="514545"/>
          </a:xfrm>
        </p:grpSpPr>
        <p:sp>
          <p:nvSpPr>
            <p:cNvPr id="112" name="正方形/長方形 111">
              <a:extLst>
                <a:ext uri="{FF2B5EF4-FFF2-40B4-BE49-F238E27FC236}">
                  <a16:creationId xmlns:a16="http://schemas.microsoft.com/office/drawing/2014/main" id="{9F113268-CF40-4744-AE0A-A83FD6089DDF}"/>
                </a:ext>
              </a:extLst>
            </p:cNvPr>
            <p:cNvSpPr/>
            <p:nvPr/>
          </p:nvSpPr>
          <p:spPr>
            <a:xfrm>
              <a:off x="2404837"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113" name="正方形/長方形 112">
              <a:extLst>
                <a:ext uri="{FF2B5EF4-FFF2-40B4-BE49-F238E27FC236}">
                  <a16:creationId xmlns:a16="http://schemas.microsoft.com/office/drawing/2014/main" id="{37FE90CC-3E70-994D-8080-3A06DB2C825E}"/>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4" name="正方形/長方形 113">
              <a:extLst>
                <a:ext uri="{FF2B5EF4-FFF2-40B4-BE49-F238E27FC236}">
                  <a16:creationId xmlns:a16="http://schemas.microsoft.com/office/drawing/2014/main" id="{8F2BDFB4-CC6E-C445-ADEB-CD7F3F418E64}"/>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grpSp>
      <p:grpSp>
        <p:nvGrpSpPr>
          <p:cNvPr id="115" name="グループ化 114">
            <a:extLst>
              <a:ext uri="{FF2B5EF4-FFF2-40B4-BE49-F238E27FC236}">
                <a16:creationId xmlns:a16="http://schemas.microsoft.com/office/drawing/2014/main" id="{B0333870-B78D-EA40-B06C-B20CBE02F023}"/>
              </a:ext>
            </a:extLst>
          </p:cNvPr>
          <p:cNvGrpSpPr/>
          <p:nvPr/>
        </p:nvGrpSpPr>
        <p:grpSpPr>
          <a:xfrm>
            <a:off x="8691150" y="5378486"/>
            <a:ext cx="1387663" cy="514545"/>
            <a:chOff x="2066306" y="5325194"/>
            <a:chExt cx="1387663" cy="514545"/>
          </a:xfrm>
        </p:grpSpPr>
        <p:sp>
          <p:nvSpPr>
            <p:cNvPr id="116" name="正方形/長方形 115">
              <a:extLst>
                <a:ext uri="{FF2B5EF4-FFF2-40B4-BE49-F238E27FC236}">
                  <a16:creationId xmlns:a16="http://schemas.microsoft.com/office/drawing/2014/main" id="{BCCF5E24-9071-1346-955D-3C6C5EAD4144}"/>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7" name="正方形/長方形 116">
              <a:extLst>
                <a:ext uri="{FF2B5EF4-FFF2-40B4-BE49-F238E27FC236}">
                  <a16:creationId xmlns:a16="http://schemas.microsoft.com/office/drawing/2014/main" id="{DC9059CF-1C98-5E44-A484-790258DDC32F}"/>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119" name="正方形/長方形 118">
              <a:extLst>
                <a:ext uri="{FF2B5EF4-FFF2-40B4-BE49-F238E27FC236}">
                  <a16:creationId xmlns:a16="http://schemas.microsoft.com/office/drawing/2014/main" id="{8EA58480-ADF2-4C45-9856-59C4234E9C15}"/>
                </a:ext>
              </a:extLst>
            </p:cNvPr>
            <p:cNvSpPr/>
            <p:nvPr/>
          </p:nvSpPr>
          <p:spPr>
            <a:xfrm>
              <a:off x="3097709" y="5325194"/>
              <a:ext cx="356260" cy="514545"/>
            </a:xfrm>
            <a:prstGeom prst="rect">
              <a:avLst/>
            </a:prstGeom>
            <a:solidFill>
              <a:srgbClr val="FFFF00"/>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grpSp>
      <p:cxnSp>
        <p:nvCxnSpPr>
          <p:cNvPr id="122" name="カギ線コネクタ 121">
            <a:extLst>
              <a:ext uri="{FF2B5EF4-FFF2-40B4-BE49-F238E27FC236}">
                <a16:creationId xmlns:a16="http://schemas.microsoft.com/office/drawing/2014/main" id="{27D3352A-708D-8E48-BE6C-76EF38FB4DAE}"/>
              </a:ext>
            </a:extLst>
          </p:cNvPr>
          <p:cNvCxnSpPr>
            <a:cxnSpLocks/>
            <a:stCxn id="114" idx="2"/>
            <a:endCxn id="119" idx="2"/>
          </p:cNvCxnSpPr>
          <p:nvPr/>
        </p:nvCxnSpPr>
        <p:spPr>
          <a:xfrm rot="5400000" flipH="1" flipV="1">
            <a:off x="8730244" y="4750799"/>
            <a:ext cx="28207" cy="2312656"/>
          </a:xfrm>
          <a:prstGeom prst="bentConnector3">
            <a:avLst>
              <a:gd name="adj1" fmla="val -810466"/>
            </a:avLst>
          </a:prstGeom>
          <a:ln w="34925">
            <a:solidFill>
              <a:srgbClr val="00B050"/>
            </a:solidFill>
            <a:headEnd type="triangle"/>
            <a:tailEnd type="triangle"/>
          </a:ln>
        </p:spPr>
        <p:style>
          <a:lnRef idx="1">
            <a:schemeClr val="accent1"/>
          </a:lnRef>
          <a:fillRef idx="0">
            <a:schemeClr val="accent1"/>
          </a:fillRef>
          <a:effectRef idx="0">
            <a:schemeClr val="accent1"/>
          </a:effectRef>
          <a:fontRef idx="minor">
            <a:schemeClr val="tx1"/>
          </a:fontRef>
        </p:style>
      </p:cxnSp>
      <p:sp>
        <p:nvSpPr>
          <p:cNvPr id="104" name="乗算記号 103">
            <a:extLst>
              <a:ext uri="{FF2B5EF4-FFF2-40B4-BE49-F238E27FC236}">
                <a16:creationId xmlns:a16="http://schemas.microsoft.com/office/drawing/2014/main" id="{B2BBDAB4-255A-5B40-8757-466D1278EBF9}"/>
              </a:ext>
            </a:extLst>
          </p:cNvPr>
          <p:cNvSpPr/>
          <p:nvPr/>
        </p:nvSpPr>
        <p:spPr>
          <a:xfrm>
            <a:off x="7773911" y="5601203"/>
            <a:ext cx="1434468" cy="1434468"/>
          </a:xfrm>
          <a:prstGeom prst="mathMultiply">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rgbClr val="FF0000"/>
              </a:solidFill>
              <a:ea typeface="MS PGothic" panose="020B0600070205080204" pitchFamily="34" charset="-128"/>
            </a:endParaRPr>
          </a:p>
        </p:txBody>
      </p:sp>
      <p:sp>
        <p:nvSpPr>
          <p:cNvPr id="108" name="正方形/長方形 107">
            <a:extLst>
              <a:ext uri="{FF2B5EF4-FFF2-40B4-BE49-F238E27FC236}">
                <a16:creationId xmlns:a16="http://schemas.microsoft.com/office/drawing/2014/main" id="{A685EEDB-121C-AB4C-B140-F86CE785692B}"/>
              </a:ext>
            </a:extLst>
          </p:cNvPr>
          <p:cNvSpPr/>
          <p:nvPr/>
        </p:nvSpPr>
        <p:spPr>
          <a:xfrm>
            <a:off x="3002721"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106" name="正方形/長方形 105">
            <a:extLst>
              <a:ext uri="{FF2B5EF4-FFF2-40B4-BE49-F238E27FC236}">
                <a16:creationId xmlns:a16="http://schemas.microsoft.com/office/drawing/2014/main" id="{862F33E8-A7AB-9947-84CC-1CB305A60710}"/>
              </a:ext>
            </a:extLst>
          </p:cNvPr>
          <p:cNvSpPr/>
          <p:nvPr/>
        </p:nvSpPr>
        <p:spPr>
          <a:xfrm>
            <a:off x="2309849" y="5401282"/>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32" name="テキスト ボックス 31">
            <a:extLst>
              <a:ext uri="{FF2B5EF4-FFF2-40B4-BE49-F238E27FC236}">
                <a16:creationId xmlns:a16="http://schemas.microsoft.com/office/drawing/2014/main" id="{F050746B-6404-7545-BF2F-96FCF998F4FC}"/>
              </a:ext>
            </a:extLst>
          </p:cNvPr>
          <p:cNvSpPr txBox="1"/>
          <p:nvPr/>
        </p:nvSpPr>
        <p:spPr>
          <a:xfrm>
            <a:off x="3665887" y="5473880"/>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3" name="テキスト ボックス 32">
            <a:extLst>
              <a:ext uri="{FF2B5EF4-FFF2-40B4-BE49-F238E27FC236}">
                <a16:creationId xmlns:a16="http://schemas.microsoft.com/office/drawing/2014/main" id="{3B8A7CF2-C302-354D-82CC-98BECE0C9412}"/>
              </a:ext>
            </a:extLst>
          </p:cNvPr>
          <p:cNvSpPr txBox="1"/>
          <p:nvPr/>
        </p:nvSpPr>
        <p:spPr>
          <a:xfrm>
            <a:off x="7734463" y="5470508"/>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
        <p:nvSpPr>
          <p:cNvPr id="34" name="テキスト ボックス 33">
            <a:extLst>
              <a:ext uri="{FF2B5EF4-FFF2-40B4-BE49-F238E27FC236}">
                <a16:creationId xmlns:a16="http://schemas.microsoft.com/office/drawing/2014/main" id="{9DA27088-D4A3-7841-A74B-1797D38D4244}"/>
              </a:ext>
            </a:extLst>
          </p:cNvPr>
          <p:cNvSpPr txBox="1"/>
          <p:nvPr/>
        </p:nvSpPr>
        <p:spPr>
          <a:xfrm>
            <a:off x="10005891" y="5465516"/>
            <a:ext cx="535724" cy="369332"/>
          </a:xfrm>
          <a:prstGeom prst="rect">
            <a:avLst/>
          </a:prstGeom>
          <a:noFill/>
        </p:spPr>
        <p:txBody>
          <a:bodyPr wrap="none" rtlCol="0">
            <a:spAutoFit/>
          </a:bodyPr>
          <a:lstStyle/>
          <a:p>
            <a:r>
              <a:rPr lang="ja-JP" altLang="en-US">
                <a:ea typeface="MS PGothic" panose="020B0600070205080204" pitchFamily="34" charset="-128"/>
              </a:rPr>
              <a:t>・・・</a:t>
            </a:r>
          </a:p>
        </p:txBody>
      </p:sp>
    </p:spTree>
    <p:extLst>
      <p:ext uri="{BB962C8B-B14F-4D97-AF65-F5344CB8AC3E}">
        <p14:creationId xmlns:p14="http://schemas.microsoft.com/office/powerpoint/2010/main" val="3081945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7" presetClass="path" presetSubtype="0" accel="50000" decel="50000" fill="hold" grpId="0" nodeType="clickEffect">
                                  <p:stCondLst>
                                    <p:cond delay="0"/>
                                  </p:stCondLst>
                                  <p:childTnLst>
                                    <p:animMotion origin="layout" path="M 3.54167E-6 0 L 0.08854 0.04005 C 0.10716 0.04907 0.13489 0.05394 0.16393 0.05394 C 0.19713 0.05394 0.22369 0.04907 0.24218 0.04005 L 0.33112 0 " pathEditMode="relative" rAng="0" ptsTypes="AAAAA">
                                      <p:cBhvr>
                                        <p:cTn id="6" dur="2000" fill="hold"/>
                                        <p:tgtEl>
                                          <p:spTgt spid="106"/>
                                        </p:tgtEl>
                                        <p:attrNameLst>
                                          <p:attrName>ppt_x</p:attrName>
                                          <p:attrName>ppt_y</p:attrName>
                                        </p:attrNameLst>
                                      </p:cBhvr>
                                      <p:rCtr x="16549" y="2685"/>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110"/>
                                        </p:tgtEl>
                                        <p:attrNameLst>
                                          <p:attrName>style.visibility</p:attrName>
                                        </p:attrNameLst>
                                      </p:cBhvr>
                                      <p:to>
                                        <p:strVal val="visible"/>
                                      </p:to>
                                    </p:set>
                                    <p:animEffect transition="in" filter="fade">
                                      <p:cBhvr>
                                        <p:cTn id="10" dur="500"/>
                                        <p:tgtEl>
                                          <p:spTgt spid="110"/>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3"/>
                                        </p:tgtEl>
                                        <p:attrNameLst>
                                          <p:attrName>style.visibility</p:attrName>
                                        </p:attrNameLst>
                                      </p:cBhvr>
                                      <p:to>
                                        <p:strVal val="visible"/>
                                      </p:to>
                                    </p:set>
                                    <p:animEffect transition="in" filter="fade">
                                      <p:cBhvr>
                                        <p:cTn id="13" dur="500"/>
                                        <p:tgtEl>
                                          <p:spTgt spid="33"/>
                                        </p:tgtEl>
                                      </p:cBhvr>
                                    </p:animEffect>
                                  </p:childTnLst>
                                </p:cTn>
                              </p:par>
                            </p:childTnLst>
                          </p:cTn>
                        </p:par>
                      </p:childTnLst>
                    </p:cTn>
                  </p:par>
                  <p:par>
                    <p:cTn id="14" fill="hold">
                      <p:stCondLst>
                        <p:cond delay="indefinite"/>
                      </p:stCondLst>
                      <p:childTnLst>
                        <p:par>
                          <p:cTn id="15" fill="hold">
                            <p:stCondLst>
                              <p:cond delay="0"/>
                            </p:stCondLst>
                            <p:childTnLst>
                              <p:par>
                                <p:cTn id="16" presetID="37" presetClass="path" presetSubtype="0" accel="50000" decel="50000" fill="hold" grpId="0" nodeType="clickEffect">
                                  <p:stCondLst>
                                    <p:cond delay="0"/>
                                  </p:stCondLst>
                                  <p:childTnLst>
                                    <p:animMotion origin="layout" path="M 2.70833E-6 -0.00278 L 0.13971 0.04097 C 0.16901 0.05093 0.21289 0.05671 0.25859 0.05671 C 0.3108 0.05671 0.35234 0.05093 0.38164 0.04097 L 0.522 -0.00278 " pathEditMode="relative" rAng="0" ptsTypes="AAAAA">
                                      <p:cBhvr>
                                        <p:cTn id="17" dur="2000" fill="hold"/>
                                        <p:tgtEl>
                                          <p:spTgt spid="108"/>
                                        </p:tgtEl>
                                        <p:attrNameLst>
                                          <p:attrName>ppt_x</p:attrName>
                                          <p:attrName>ppt_y</p:attrName>
                                        </p:attrNameLst>
                                      </p:cBhvr>
                                      <p:rCtr x="26094" y="2963"/>
                                    </p:animMotion>
                                  </p:childTnLst>
                                </p:cTn>
                              </p:par>
                            </p:childTnLst>
                          </p:cTn>
                        </p:par>
                        <p:par>
                          <p:cTn id="18" fill="hold">
                            <p:stCondLst>
                              <p:cond delay="2000"/>
                            </p:stCondLst>
                            <p:childTnLst>
                              <p:par>
                                <p:cTn id="19" presetID="10" presetClass="entr" presetSubtype="0" fill="hold" nodeType="afterEffect">
                                  <p:stCondLst>
                                    <p:cond delay="0"/>
                                  </p:stCondLst>
                                  <p:childTnLst>
                                    <p:set>
                                      <p:cBhvr>
                                        <p:cTn id="20" dur="1" fill="hold">
                                          <p:stCondLst>
                                            <p:cond delay="0"/>
                                          </p:stCondLst>
                                        </p:cTn>
                                        <p:tgtEl>
                                          <p:spTgt spid="115"/>
                                        </p:tgtEl>
                                        <p:attrNameLst>
                                          <p:attrName>style.visibility</p:attrName>
                                        </p:attrNameLst>
                                      </p:cBhvr>
                                      <p:to>
                                        <p:strVal val="visible"/>
                                      </p:to>
                                    </p:set>
                                    <p:animEffect transition="in" filter="fade">
                                      <p:cBhvr>
                                        <p:cTn id="21" dur="500"/>
                                        <p:tgtEl>
                                          <p:spTgt spid="115"/>
                                        </p:tgtEl>
                                      </p:cBhvr>
                                    </p:animEffect>
                                  </p:childTnLst>
                                </p:cTn>
                              </p:par>
                              <p:par>
                                <p:cTn id="22" presetID="10" presetClass="entr" presetSubtype="0" fill="hold" grpId="0" nodeType="withEffect">
                                  <p:stCondLst>
                                    <p:cond delay="0"/>
                                  </p:stCondLst>
                                  <p:childTnLst>
                                    <p:set>
                                      <p:cBhvr>
                                        <p:cTn id="23" dur="1" fill="hold">
                                          <p:stCondLst>
                                            <p:cond delay="0"/>
                                          </p:stCondLst>
                                        </p:cTn>
                                        <p:tgtEl>
                                          <p:spTgt spid="34"/>
                                        </p:tgtEl>
                                        <p:attrNameLst>
                                          <p:attrName>style.visibility</p:attrName>
                                        </p:attrNameLst>
                                      </p:cBhvr>
                                      <p:to>
                                        <p:strVal val="visible"/>
                                      </p:to>
                                    </p:set>
                                    <p:animEffect transition="in" filter="fade">
                                      <p:cBhvr>
                                        <p:cTn id="24" dur="500"/>
                                        <p:tgtEl>
                                          <p:spTgt spid="34"/>
                                        </p:tgtEl>
                                      </p:cBhvr>
                                    </p:animEffect>
                                  </p:childTnLst>
                                </p:cTn>
                              </p:par>
                            </p:childTnLst>
                          </p:cTn>
                        </p:par>
                      </p:childTnLst>
                    </p:cTn>
                  </p:par>
                  <p:par>
                    <p:cTn id="25" fill="hold">
                      <p:stCondLst>
                        <p:cond delay="indefinite"/>
                      </p:stCondLst>
                      <p:childTnLst>
                        <p:par>
                          <p:cTn id="26" fill="hold">
                            <p:stCondLst>
                              <p:cond delay="0"/>
                            </p:stCondLst>
                            <p:childTnLst>
                              <p:par>
                                <p:cTn id="27" presetID="10" presetClass="entr" presetSubtype="0" fill="hold" nodeType="clickEffect">
                                  <p:stCondLst>
                                    <p:cond delay="0"/>
                                  </p:stCondLst>
                                  <p:childTnLst>
                                    <p:set>
                                      <p:cBhvr>
                                        <p:cTn id="28" dur="1" fill="hold">
                                          <p:stCondLst>
                                            <p:cond delay="0"/>
                                          </p:stCondLst>
                                        </p:cTn>
                                        <p:tgtEl>
                                          <p:spTgt spid="122"/>
                                        </p:tgtEl>
                                        <p:attrNameLst>
                                          <p:attrName>style.visibility</p:attrName>
                                        </p:attrNameLst>
                                      </p:cBhvr>
                                      <p:to>
                                        <p:strVal val="visible"/>
                                      </p:to>
                                    </p:set>
                                    <p:animEffect transition="in" filter="fade">
                                      <p:cBhvr>
                                        <p:cTn id="29" dur="500"/>
                                        <p:tgtEl>
                                          <p:spTgt spid="122"/>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03"/>
                                        </p:tgtEl>
                                        <p:attrNameLst>
                                          <p:attrName>style.visibility</p:attrName>
                                        </p:attrNameLst>
                                      </p:cBhvr>
                                      <p:to>
                                        <p:strVal val="visible"/>
                                      </p:to>
                                    </p:set>
                                    <p:animEffect transition="in" filter="fade">
                                      <p:cBhvr>
                                        <p:cTn id="32" dur="500"/>
                                        <p:tgtEl>
                                          <p:spTgt spid="103"/>
                                        </p:tgtEl>
                                      </p:cBhvr>
                                    </p:animEffect>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104"/>
                                        </p:tgtEl>
                                        <p:attrNameLst>
                                          <p:attrName>style.visibility</p:attrName>
                                        </p:attrNameLst>
                                      </p:cBhvr>
                                      <p:to>
                                        <p:strVal val="visible"/>
                                      </p:to>
                                    </p:set>
                                    <p:anim calcmode="lin" valueType="num">
                                      <p:cBhvr additive="base">
                                        <p:cTn id="37" dur="500" fill="hold"/>
                                        <p:tgtEl>
                                          <p:spTgt spid="104"/>
                                        </p:tgtEl>
                                        <p:attrNameLst>
                                          <p:attrName>ppt_x</p:attrName>
                                        </p:attrNameLst>
                                      </p:cBhvr>
                                      <p:tavLst>
                                        <p:tav tm="0">
                                          <p:val>
                                            <p:strVal val="#ppt_x"/>
                                          </p:val>
                                        </p:tav>
                                        <p:tav tm="100000">
                                          <p:val>
                                            <p:strVal val="#ppt_x"/>
                                          </p:val>
                                        </p:tav>
                                      </p:tavLst>
                                    </p:anim>
                                    <p:anim calcmode="lin" valueType="num">
                                      <p:cBhvr additive="base">
                                        <p:cTn id="38" dur="500" fill="hold"/>
                                        <p:tgtEl>
                                          <p:spTgt spid="10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 grpId="0"/>
      <p:bldP spid="104" grpId="0" animBg="1"/>
      <p:bldP spid="108" grpId="0" animBg="1"/>
      <p:bldP spid="106" grpId="0" animBg="1"/>
      <p:bldP spid="33" grpId="0"/>
      <p:bldP spid="3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0CD389-73C5-8740-B6AB-78039DDF8ED3}"/>
              </a:ext>
            </a:extLst>
          </p:cNvPr>
          <p:cNvSpPr>
            <a:spLocks noGrp="1"/>
          </p:cNvSpPr>
          <p:nvPr>
            <p:ph type="title"/>
          </p:nvPr>
        </p:nvSpPr>
        <p:spPr>
          <a:xfrm>
            <a:off x="838200" y="365126"/>
            <a:ext cx="10515600" cy="1117986"/>
          </a:xfrm>
        </p:spPr>
        <p:txBody>
          <a:bodyPr/>
          <a:lstStyle/>
          <a:p>
            <a:r>
              <a:rPr lang="ja-JP" altLang="en-US"/>
              <a:t>未使用メモリの追跡</a:t>
            </a:r>
          </a:p>
        </p:txBody>
      </p:sp>
      <p:sp>
        <p:nvSpPr>
          <p:cNvPr id="3" name="コンテンツ プレースホルダー 2">
            <a:extLst>
              <a:ext uri="{FF2B5EF4-FFF2-40B4-BE49-F238E27FC236}">
                <a16:creationId xmlns:a16="http://schemas.microsoft.com/office/drawing/2014/main" id="{C225ECBA-10EB-3246-AAC0-8EC2B4FE54BB}"/>
              </a:ext>
            </a:extLst>
          </p:cNvPr>
          <p:cNvSpPr>
            <a:spLocks noGrp="1"/>
          </p:cNvSpPr>
          <p:nvPr>
            <p:ph idx="1"/>
          </p:nvPr>
        </p:nvSpPr>
        <p:spPr>
          <a:xfrm>
            <a:off x="838200" y="1583473"/>
            <a:ext cx="10515600" cy="4593490"/>
          </a:xfrm>
        </p:spPr>
        <p:txBody>
          <a:bodyPr/>
          <a:lstStyle/>
          <a:p>
            <a:r>
              <a:rPr lang="ja-JP" altLang="en-US"/>
              <a:t>直接、未使用メモリを検出する代わりに、</a:t>
            </a:r>
            <a:r>
              <a:rPr lang="en-US" altLang="ja-JP" dirty="0"/>
              <a:t>VM</a:t>
            </a:r>
            <a:r>
              <a:rPr lang="ja-JP" altLang="en-US"/>
              <a:t>によって使用されているメモリを検出</a:t>
            </a:r>
            <a:endParaRPr lang="en-US" altLang="ja-JP" dirty="0"/>
          </a:p>
          <a:p>
            <a:pPr lvl="1"/>
            <a:r>
              <a:rPr lang="en-JP" altLang="ja-JP" dirty="0"/>
              <a:t>VM</a:t>
            </a:r>
            <a:r>
              <a:rPr lang="ja-JP" altLang="en-JP"/>
              <a:t>の</a:t>
            </a:r>
            <a:r>
              <a:rPr lang="ja-JP" altLang="en-US"/>
              <a:t>未使用領域にはメモリを割り当てないようにする</a:t>
            </a:r>
            <a:endParaRPr lang="en-US" altLang="ja-JP" dirty="0"/>
          </a:p>
          <a:p>
            <a:pPr lvl="1"/>
            <a:r>
              <a:rPr lang="ja-JP" altLang="en-US"/>
              <a:t>未使用領域への初めてのアクセスを検出して、</a:t>
            </a:r>
            <a:r>
              <a:rPr lang="en-US" altLang="ja-JP" dirty="0"/>
              <a:t>VM</a:t>
            </a:r>
            <a:r>
              <a:rPr lang="ja-JP" altLang="en-US"/>
              <a:t>にメモリを割り当てる</a:t>
            </a:r>
            <a:endParaRPr lang="en-US" altLang="ja-JP" dirty="0"/>
          </a:p>
          <a:p>
            <a:r>
              <a:rPr lang="en-US" altLang="ja-JP" dirty="0"/>
              <a:t>4KB</a:t>
            </a:r>
            <a:r>
              <a:rPr lang="ja-JP" altLang="en-US"/>
              <a:t>の領域ごとに</a:t>
            </a:r>
            <a:r>
              <a:rPr lang="en-US" altLang="ja-JP" dirty="0"/>
              <a:t>VM</a:t>
            </a:r>
            <a:r>
              <a:rPr lang="ja-JP" altLang="en-US"/>
              <a:t>のメモリ使用状況を管理</a:t>
            </a:r>
            <a:endParaRPr lang="en-US" altLang="ja-JP" dirty="0"/>
          </a:p>
          <a:p>
            <a:pPr lvl="1"/>
            <a:r>
              <a:rPr lang="ja-JP" altLang="en-US"/>
              <a:t>メモリを割り当てた領域を使用中と記録</a:t>
            </a:r>
            <a:endParaRPr lang="en-US" altLang="ja-JP" dirty="0"/>
          </a:p>
        </p:txBody>
      </p:sp>
      <p:sp>
        <p:nvSpPr>
          <p:cNvPr id="5" name="スライド番号プレースホルダー 4">
            <a:extLst>
              <a:ext uri="{FF2B5EF4-FFF2-40B4-BE49-F238E27FC236}">
                <a16:creationId xmlns:a16="http://schemas.microsoft.com/office/drawing/2014/main" id="{9C008E27-A86A-B54B-83BF-6312A14473CE}"/>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8</a:t>
            </a:fld>
            <a:endParaRPr lang="ja-JP" altLang="en-US"/>
          </a:p>
        </p:txBody>
      </p:sp>
      <p:grpSp>
        <p:nvGrpSpPr>
          <p:cNvPr id="77" name="グループ化 76">
            <a:extLst>
              <a:ext uri="{FF2B5EF4-FFF2-40B4-BE49-F238E27FC236}">
                <a16:creationId xmlns:a16="http://schemas.microsoft.com/office/drawing/2014/main" id="{F954FD37-E913-E547-BB98-FE5C81992862}"/>
              </a:ext>
            </a:extLst>
          </p:cNvPr>
          <p:cNvGrpSpPr/>
          <p:nvPr/>
        </p:nvGrpSpPr>
        <p:grpSpPr>
          <a:xfrm>
            <a:off x="2069081" y="4605481"/>
            <a:ext cx="2436016" cy="1751623"/>
            <a:chOff x="1945979" y="4196726"/>
            <a:chExt cx="2436016" cy="1751623"/>
          </a:xfrm>
        </p:grpSpPr>
        <p:sp>
          <p:nvSpPr>
            <p:cNvPr id="39" name="角丸四角形 38">
              <a:extLst>
                <a:ext uri="{FF2B5EF4-FFF2-40B4-BE49-F238E27FC236}">
                  <a16:creationId xmlns:a16="http://schemas.microsoft.com/office/drawing/2014/main" id="{5F5DA150-8B56-5848-863A-55F54B8BCBE4}"/>
                </a:ext>
              </a:extLst>
            </p:cNvPr>
            <p:cNvSpPr/>
            <p:nvPr/>
          </p:nvSpPr>
          <p:spPr>
            <a:xfrm>
              <a:off x="1945979" y="4196726"/>
              <a:ext cx="2436016" cy="1751623"/>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endParaRPr>
            </a:p>
          </p:txBody>
        </p:sp>
        <p:sp>
          <p:nvSpPr>
            <p:cNvPr id="41" name="テキスト ボックス 40">
              <a:extLst>
                <a:ext uri="{FF2B5EF4-FFF2-40B4-BE49-F238E27FC236}">
                  <a16:creationId xmlns:a16="http://schemas.microsoft.com/office/drawing/2014/main" id="{6B51E336-6251-0842-87C9-349AA6C2EAD5}"/>
                </a:ext>
              </a:extLst>
            </p:cNvPr>
            <p:cNvSpPr txBox="1"/>
            <p:nvPr/>
          </p:nvSpPr>
          <p:spPr>
            <a:xfrm>
              <a:off x="2037726" y="4511311"/>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rPr>
                <a:t>VM</a:t>
              </a:r>
              <a:r>
                <a:rPr lang="ja-JP" altLang="en-US">
                  <a:latin typeface="MS PGothic" panose="020B0600070205080204" pitchFamily="34" charset="-128"/>
                  <a:ea typeface="MS PGothic" panose="020B0600070205080204" pitchFamily="34" charset="-128"/>
                </a:rPr>
                <a:t>のメモリ</a:t>
              </a:r>
            </a:p>
          </p:txBody>
        </p:sp>
        <p:sp>
          <p:nvSpPr>
            <p:cNvPr id="42" name="正方形/長方形 41">
              <a:extLst>
                <a:ext uri="{FF2B5EF4-FFF2-40B4-BE49-F238E27FC236}">
                  <a16:creationId xmlns:a16="http://schemas.microsoft.com/office/drawing/2014/main" id="{D20D1084-3AF8-3847-BC3F-53040FF29C39}"/>
                </a:ext>
              </a:extLst>
            </p:cNvPr>
            <p:cNvSpPr/>
            <p:nvPr/>
          </p:nvSpPr>
          <p:spPr>
            <a:xfrm>
              <a:off x="2665193" y="487365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2</a:t>
              </a:r>
              <a:endParaRPr lang="ja-JP" altLang="en-US">
                <a:solidFill>
                  <a:schemeClr val="tx1"/>
                </a:solidFill>
                <a:ea typeface="MS PGothic" panose="020B0600070205080204" pitchFamily="34" charset="-128"/>
              </a:endParaRPr>
            </a:p>
          </p:txBody>
        </p:sp>
        <p:sp>
          <p:nvSpPr>
            <p:cNvPr id="43" name="正方形/長方形 42">
              <a:extLst>
                <a:ext uri="{FF2B5EF4-FFF2-40B4-BE49-F238E27FC236}">
                  <a16:creationId xmlns:a16="http://schemas.microsoft.com/office/drawing/2014/main" id="{C1486C16-D342-6644-9002-6A473A7738D6}"/>
                </a:ext>
              </a:extLst>
            </p:cNvPr>
            <p:cNvSpPr/>
            <p:nvPr/>
          </p:nvSpPr>
          <p:spPr>
            <a:xfrm>
              <a:off x="3433481" y="4866813"/>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44" name="正方形/長方形 43">
              <a:extLst>
                <a:ext uri="{FF2B5EF4-FFF2-40B4-BE49-F238E27FC236}">
                  <a16:creationId xmlns:a16="http://schemas.microsoft.com/office/drawing/2014/main" id="{C41A2082-F2A9-8F49-9DD4-269FB12B8C20}"/>
                </a:ext>
              </a:extLst>
            </p:cNvPr>
            <p:cNvSpPr/>
            <p:nvPr/>
          </p:nvSpPr>
          <p:spPr>
            <a:xfrm>
              <a:off x="3052085" y="4868199"/>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3</a:t>
              </a:r>
              <a:endParaRPr lang="ja-JP" altLang="en-US">
                <a:solidFill>
                  <a:schemeClr val="tx1"/>
                </a:solidFill>
                <a:ea typeface="MS PGothic" panose="020B0600070205080204" pitchFamily="34" charset="-128"/>
              </a:endParaRPr>
            </a:p>
          </p:txBody>
        </p:sp>
        <p:sp>
          <p:nvSpPr>
            <p:cNvPr id="45" name="正方形/長方形 44">
              <a:extLst>
                <a:ext uri="{FF2B5EF4-FFF2-40B4-BE49-F238E27FC236}">
                  <a16:creationId xmlns:a16="http://schemas.microsoft.com/office/drawing/2014/main" id="{513F76EF-3016-F645-AF75-3865EF53F647}"/>
                </a:ext>
              </a:extLst>
            </p:cNvPr>
            <p:cNvSpPr/>
            <p:nvPr/>
          </p:nvSpPr>
          <p:spPr>
            <a:xfrm>
              <a:off x="2278301" y="4873653"/>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1</a:t>
              </a:r>
              <a:endParaRPr lang="ja-JP" altLang="en-US">
                <a:solidFill>
                  <a:schemeClr val="tx1"/>
                </a:solidFill>
                <a:ea typeface="MS PGothic" panose="020B0600070205080204" pitchFamily="34" charset="-128"/>
              </a:endParaRPr>
            </a:p>
          </p:txBody>
        </p:sp>
        <p:sp>
          <p:nvSpPr>
            <p:cNvPr id="46" name="テキスト ボックス 45">
              <a:extLst>
                <a:ext uri="{FF2B5EF4-FFF2-40B4-BE49-F238E27FC236}">
                  <a16:creationId xmlns:a16="http://schemas.microsoft.com/office/drawing/2014/main" id="{7E0EB623-9D8B-284D-8429-91CC4B9C84DA}"/>
                </a:ext>
              </a:extLst>
            </p:cNvPr>
            <p:cNvSpPr txBox="1"/>
            <p:nvPr/>
          </p:nvSpPr>
          <p:spPr>
            <a:xfrm>
              <a:off x="3801883" y="4939420"/>
              <a:ext cx="535724" cy="369332"/>
            </a:xfrm>
            <a:prstGeom prst="rect">
              <a:avLst/>
            </a:prstGeom>
            <a:noFill/>
          </p:spPr>
          <p:txBody>
            <a:bodyPr wrap="none" rtlCol="0">
              <a:spAutoFit/>
            </a:bodyPr>
            <a:lstStyle/>
            <a:p>
              <a:r>
                <a:rPr lang="ja-JP" altLang="en-US">
                  <a:ea typeface="MS PGothic" panose="020B0600070205080204" pitchFamily="34" charset="-128"/>
                </a:rPr>
                <a:t>・・・</a:t>
              </a:r>
            </a:p>
          </p:txBody>
        </p:sp>
      </p:grpSp>
      <p:grpSp>
        <p:nvGrpSpPr>
          <p:cNvPr id="76" name="グループ化 75">
            <a:extLst>
              <a:ext uri="{FF2B5EF4-FFF2-40B4-BE49-F238E27FC236}">
                <a16:creationId xmlns:a16="http://schemas.microsoft.com/office/drawing/2014/main" id="{4C2A4E0C-9F38-9E47-8337-F5CD1FABE059}"/>
              </a:ext>
            </a:extLst>
          </p:cNvPr>
          <p:cNvGrpSpPr/>
          <p:nvPr/>
        </p:nvGrpSpPr>
        <p:grpSpPr>
          <a:xfrm>
            <a:off x="9308906" y="4635147"/>
            <a:ext cx="1891171" cy="1307896"/>
            <a:chOff x="8814655" y="4697394"/>
            <a:chExt cx="1891171" cy="1307896"/>
          </a:xfrm>
        </p:grpSpPr>
        <p:sp>
          <p:nvSpPr>
            <p:cNvPr id="70" name="正方形/長方形 58">
              <a:extLst>
                <a:ext uri="{FF2B5EF4-FFF2-40B4-BE49-F238E27FC236}">
                  <a16:creationId xmlns:a16="http://schemas.microsoft.com/office/drawing/2014/main" id="{D627A906-6350-034E-AF12-FF486F0D8793}"/>
                </a:ext>
              </a:extLst>
            </p:cNvPr>
            <p:cNvSpPr/>
            <p:nvPr/>
          </p:nvSpPr>
          <p:spPr>
            <a:xfrm>
              <a:off x="8814655" y="4697394"/>
              <a:ext cx="356260" cy="514545"/>
            </a:xfrm>
            <a:prstGeom prst="rect">
              <a:avLst/>
            </a:prstGeom>
            <a:solidFill>
              <a:srgbClr val="FFFF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1" name="テキスト ボックス 70">
              <a:extLst>
                <a:ext uri="{FF2B5EF4-FFF2-40B4-BE49-F238E27FC236}">
                  <a16:creationId xmlns:a16="http://schemas.microsoft.com/office/drawing/2014/main" id="{85F3D60F-197E-8B42-B5EB-742F4D75D58B}"/>
                </a:ext>
              </a:extLst>
            </p:cNvPr>
            <p:cNvSpPr txBox="1"/>
            <p:nvPr/>
          </p:nvSpPr>
          <p:spPr>
            <a:xfrm>
              <a:off x="9168226" y="4769991"/>
              <a:ext cx="1537600" cy="369332"/>
            </a:xfrm>
            <a:prstGeom prst="rect">
              <a:avLst/>
            </a:prstGeom>
            <a:noFill/>
          </p:spPr>
          <p:txBody>
            <a:bodyPr wrap="none" rtlCol="0">
              <a:spAutoFit/>
            </a:bodyPr>
            <a:lstStyle/>
            <a:p>
              <a:r>
                <a:rPr lang="ja-JP" altLang="en-US">
                  <a:ea typeface="MS PGothic" panose="020B0600070205080204" pitchFamily="34" charset="-128"/>
                </a:rPr>
                <a:t>：未使用メモリ</a:t>
              </a:r>
              <a:endParaRPr lang="en-US" altLang="ja-JP" dirty="0">
                <a:ea typeface="MS PGothic" panose="020B0600070205080204" pitchFamily="34" charset="-128"/>
              </a:endParaRPr>
            </a:p>
          </p:txBody>
        </p:sp>
        <p:sp>
          <p:nvSpPr>
            <p:cNvPr id="72" name="正方形/長方形 58">
              <a:extLst>
                <a:ext uri="{FF2B5EF4-FFF2-40B4-BE49-F238E27FC236}">
                  <a16:creationId xmlns:a16="http://schemas.microsoft.com/office/drawing/2014/main" id="{ABFF7ECB-3D39-574E-A88E-A0CC4D06875A}"/>
                </a:ext>
              </a:extLst>
            </p:cNvPr>
            <p:cNvSpPr/>
            <p:nvPr/>
          </p:nvSpPr>
          <p:spPr>
            <a:xfrm>
              <a:off x="8814655" y="5490745"/>
              <a:ext cx="356260" cy="514545"/>
            </a:xfrm>
            <a:prstGeom prst="rect">
              <a:avLst/>
            </a:prstGeom>
            <a:solidFill>
              <a:srgbClr val="FF0000"/>
            </a:solidFill>
            <a:ln w="254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ea typeface="MS PGothic" panose="020B0600070205080204" pitchFamily="34" charset="-128"/>
              </a:endParaRPr>
            </a:p>
          </p:txBody>
        </p:sp>
        <p:sp>
          <p:nvSpPr>
            <p:cNvPr id="73" name="テキスト ボックス 72">
              <a:extLst>
                <a:ext uri="{FF2B5EF4-FFF2-40B4-BE49-F238E27FC236}">
                  <a16:creationId xmlns:a16="http://schemas.microsoft.com/office/drawing/2014/main" id="{D1D5ECE0-B8D8-5F4D-B768-E87089755CB7}"/>
                </a:ext>
              </a:extLst>
            </p:cNvPr>
            <p:cNvSpPr txBox="1"/>
            <p:nvPr/>
          </p:nvSpPr>
          <p:spPr>
            <a:xfrm>
              <a:off x="9168226" y="5563341"/>
              <a:ext cx="1537600" cy="369332"/>
            </a:xfrm>
            <a:prstGeom prst="rect">
              <a:avLst/>
            </a:prstGeom>
            <a:noFill/>
          </p:spPr>
          <p:txBody>
            <a:bodyPr wrap="none" rtlCol="0">
              <a:spAutoFit/>
            </a:bodyPr>
            <a:lstStyle/>
            <a:p>
              <a:r>
                <a:rPr lang="ja-JP" altLang="en-US">
                  <a:ea typeface="MS PGothic" panose="020B0600070205080204" pitchFamily="34" charset="-128"/>
                </a:rPr>
                <a:t>：使用中メモリ</a:t>
              </a:r>
              <a:endParaRPr lang="en-US" altLang="ja-JP" dirty="0">
                <a:ea typeface="MS PGothic" panose="020B0600070205080204" pitchFamily="34" charset="-128"/>
              </a:endParaRPr>
            </a:p>
          </p:txBody>
        </p:sp>
      </p:grpSp>
      <p:sp>
        <p:nvSpPr>
          <p:cNvPr id="4" name="Rectangle 3">
            <a:extLst>
              <a:ext uri="{FF2B5EF4-FFF2-40B4-BE49-F238E27FC236}">
                <a16:creationId xmlns:a16="http://schemas.microsoft.com/office/drawing/2014/main" id="{D8BF33A7-006F-124F-9D13-CA8F2B910A67}"/>
              </a:ext>
            </a:extLst>
          </p:cNvPr>
          <p:cNvSpPr/>
          <p:nvPr/>
        </p:nvSpPr>
        <p:spPr>
          <a:xfrm>
            <a:off x="6565122" y="5044094"/>
            <a:ext cx="1619479" cy="870840"/>
          </a:xfrm>
          <a:prstGeom prst="rec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JP" dirty="0">
                <a:solidFill>
                  <a:schemeClr val="tx1"/>
                </a:solidFill>
              </a:rPr>
              <a:t>FCtrans</a:t>
            </a:r>
          </a:p>
        </p:txBody>
      </p:sp>
      <p:cxnSp>
        <p:nvCxnSpPr>
          <p:cNvPr id="7" name="Straight Arrow Connector 6">
            <a:extLst>
              <a:ext uri="{FF2B5EF4-FFF2-40B4-BE49-F238E27FC236}">
                <a16:creationId xmlns:a16="http://schemas.microsoft.com/office/drawing/2014/main" id="{69239B89-00DD-074C-96D6-E0DC2EA76EF0}"/>
              </a:ext>
            </a:extLst>
          </p:cNvPr>
          <p:cNvCxnSpPr>
            <a:cxnSpLocks/>
          </p:cNvCxnSpPr>
          <p:nvPr/>
        </p:nvCxnSpPr>
        <p:spPr>
          <a:xfrm flipH="1">
            <a:off x="4505097" y="5657629"/>
            <a:ext cx="2047885" cy="0"/>
          </a:xfrm>
          <a:prstGeom prst="straightConnector1">
            <a:avLst/>
          </a:prstGeom>
          <a:ln w="28575">
            <a:solidFill>
              <a:srgbClr val="FF0000"/>
            </a:solidFill>
            <a:headEnd type="none" w="med" len="med"/>
            <a:tailEnd type="arrow" w="med" len="med"/>
          </a:ln>
        </p:spPr>
        <p:style>
          <a:lnRef idx="1">
            <a:schemeClr val="accent1"/>
          </a:lnRef>
          <a:fillRef idx="0">
            <a:schemeClr val="accent1"/>
          </a:fillRef>
          <a:effectRef idx="0">
            <a:schemeClr val="accent1"/>
          </a:effectRef>
          <a:fontRef idx="minor">
            <a:schemeClr val="tx1"/>
          </a:fontRef>
        </p:style>
      </p:cxnSp>
      <p:sp>
        <p:nvSpPr>
          <p:cNvPr id="9" name="TextBox 8">
            <a:extLst>
              <a:ext uri="{FF2B5EF4-FFF2-40B4-BE49-F238E27FC236}">
                <a16:creationId xmlns:a16="http://schemas.microsoft.com/office/drawing/2014/main" id="{C7B55768-6D79-7744-A98A-9D87F91FB490}"/>
              </a:ext>
            </a:extLst>
          </p:cNvPr>
          <p:cNvSpPr txBox="1"/>
          <p:nvPr/>
        </p:nvSpPr>
        <p:spPr>
          <a:xfrm>
            <a:off x="4634863" y="4883656"/>
            <a:ext cx="1800493" cy="369332"/>
          </a:xfrm>
          <a:prstGeom prst="rect">
            <a:avLst/>
          </a:prstGeom>
          <a:noFill/>
        </p:spPr>
        <p:txBody>
          <a:bodyPr wrap="none" rtlCol="0">
            <a:spAutoFit/>
          </a:bodyPr>
          <a:lstStyle/>
          <a:p>
            <a:r>
              <a:rPr lang="en-JP" dirty="0"/>
              <a:t>アクセスを検知</a:t>
            </a:r>
          </a:p>
        </p:txBody>
      </p:sp>
      <p:cxnSp>
        <p:nvCxnSpPr>
          <p:cNvPr id="48" name="Straight Arrow Connector 47">
            <a:extLst>
              <a:ext uri="{FF2B5EF4-FFF2-40B4-BE49-F238E27FC236}">
                <a16:creationId xmlns:a16="http://schemas.microsoft.com/office/drawing/2014/main" id="{5500F55E-5168-2A4D-9EA1-FDB41320634F}"/>
              </a:ext>
            </a:extLst>
          </p:cNvPr>
          <p:cNvCxnSpPr>
            <a:cxnSpLocks/>
          </p:cNvCxnSpPr>
          <p:nvPr/>
        </p:nvCxnSpPr>
        <p:spPr>
          <a:xfrm flipH="1">
            <a:off x="4517237" y="5298910"/>
            <a:ext cx="2047885" cy="0"/>
          </a:xfrm>
          <a:prstGeom prst="straightConnector1">
            <a:avLst/>
          </a:prstGeom>
          <a:ln w="28575">
            <a:solidFill>
              <a:srgbClr val="FF0000"/>
            </a:solidFill>
            <a:headEnd type="arrow" w="med" len="med"/>
            <a:tailEnd type="none" w="med" len="med"/>
          </a:ln>
        </p:spPr>
        <p:style>
          <a:lnRef idx="1">
            <a:schemeClr val="accent1"/>
          </a:lnRef>
          <a:fillRef idx="0">
            <a:schemeClr val="accent1"/>
          </a:fillRef>
          <a:effectRef idx="0">
            <a:schemeClr val="accent1"/>
          </a:effectRef>
          <a:fontRef idx="minor">
            <a:schemeClr val="tx1"/>
          </a:fontRef>
        </p:style>
      </p:cxnSp>
      <p:sp>
        <p:nvSpPr>
          <p:cNvPr id="10" name="TextBox 9">
            <a:extLst>
              <a:ext uri="{FF2B5EF4-FFF2-40B4-BE49-F238E27FC236}">
                <a16:creationId xmlns:a16="http://schemas.microsoft.com/office/drawing/2014/main" id="{C30F3B33-885F-0742-954F-8A8500B7C297}"/>
              </a:ext>
            </a:extLst>
          </p:cNvPr>
          <p:cNvSpPr txBox="1"/>
          <p:nvPr/>
        </p:nvSpPr>
        <p:spPr>
          <a:xfrm>
            <a:off x="4606700" y="5764277"/>
            <a:ext cx="2492990" cy="646331"/>
          </a:xfrm>
          <a:prstGeom prst="rect">
            <a:avLst/>
          </a:prstGeom>
          <a:noFill/>
        </p:spPr>
        <p:txBody>
          <a:bodyPr wrap="none" rtlCol="0">
            <a:spAutoFit/>
          </a:bodyPr>
          <a:lstStyle/>
          <a:p>
            <a:r>
              <a:rPr lang="en-JP" dirty="0"/>
              <a:t>メモリ割り当て</a:t>
            </a:r>
          </a:p>
          <a:p>
            <a:r>
              <a:rPr lang="en-JP" dirty="0"/>
              <a:t>メモリ使用状況を更新</a:t>
            </a:r>
          </a:p>
        </p:txBody>
      </p:sp>
      <p:sp>
        <p:nvSpPr>
          <p:cNvPr id="11" name="Down Arrow 10">
            <a:extLst>
              <a:ext uri="{FF2B5EF4-FFF2-40B4-BE49-F238E27FC236}">
                <a16:creationId xmlns:a16="http://schemas.microsoft.com/office/drawing/2014/main" id="{AA2EDF8E-114B-A14F-A92E-4616ED85F23D}"/>
              </a:ext>
            </a:extLst>
          </p:cNvPr>
          <p:cNvSpPr/>
          <p:nvPr/>
        </p:nvSpPr>
        <p:spPr>
          <a:xfrm>
            <a:off x="3556583" y="4505120"/>
            <a:ext cx="349458" cy="770448"/>
          </a:xfrm>
          <a:prstGeom prst="downArrow">
            <a:avLst/>
          </a:prstGeom>
          <a:solidFill>
            <a:schemeClr val="bg1"/>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JP">
              <a:solidFill>
                <a:srgbClr val="FF0000"/>
              </a:solidFill>
            </a:endParaRPr>
          </a:p>
        </p:txBody>
      </p:sp>
      <p:sp>
        <p:nvSpPr>
          <p:cNvPr id="32" name="正方形/長方形 31">
            <a:extLst>
              <a:ext uri="{FF2B5EF4-FFF2-40B4-BE49-F238E27FC236}">
                <a16:creationId xmlns:a16="http://schemas.microsoft.com/office/drawing/2014/main" id="{F59E70DB-D049-E14A-AD6A-DCEB2CFCB20F}"/>
              </a:ext>
            </a:extLst>
          </p:cNvPr>
          <p:cNvSpPr/>
          <p:nvPr/>
        </p:nvSpPr>
        <p:spPr>
          <a:xfrm>
            <a:off x="3552285" y="5275567"/>
            <a:ext cx="356260" cy="514545"/>
          </a:xfrm>
          <a:prstGeom prst="rect">
            <a:avLst/>
          </a:prstGeom>
          <a:solidFill>
            <a:srgbClr val="FF00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ea typeface="MS PGothic" panose="020B0600070205080204" pitchFamily="34" charset="-128"/>
              </a:rPr>
              <a:t>4</a:t>
            </a:r>
            <a:endParaRPr lang="ja-JP" altLang="en-US">
              <a:solidFill>
                <a:schemeClr val="tx1"/>
              </a:solidFill>
              <a:ea typeface="MS PGothic" panose="020B0600070205080204" pitchFamily="34" charset="-128"/>
            </a:endParaRPr>
          </a:p>
        </p:txBody>
      </p:sp>
      <p:sp>
        <p:nvSpPr>
          <p:cNvPr id="34" name="テキスト ボックス 33">
            <a:extLst>
              <a:ext uri="{FF2B5EF4-FFF2-40B4-BE49-F238E27FC236}">
                <a16:creationId xmlns:a16="http://schemas.microsoft.com/office/drawing/2014/main" id="{02B4292F-CAC4-1643-9ADD-178DBD4FC0F3}"/>
              </a:ext>
            </a:extLst>
          </p:cNvPr>
          <p:cNvSpPr txBox="1"/>
          <p:nvPr/>
        </p:nvSpPr>
        <p:spPr>
          <a:xfrm>
            <a:off x="2983372" y="4185969"/>
            <a:ext cx="1459054" cy="369332"/>
          </a:xfrm>
          <a:prstGeom prst="rect">
            <a:avLst/>
          </a:prstGeom>
          <a:solidFill>
            <a:schemeClr val="bg1"/>
          </a:solidFill>
          <a:ln>
            <a:solidFill>
              <a:srgbClr val="FF0000"/>
            </a:solidFill>
          </a:ln>
        </p:spPr>
        <p:txBody>
          <a:bodyPr wrap="none" rtlCol="0">
            <a:spAutoFit/>
          </a:bodyPr>
          <a:lstStyle/>
          <a:p>
            <a:r>
              <a:rPr lang="ja-JP" altLang="en-US">
                <a:solidFill>
                  <a:srgbClr val="FF0000"/>
                </a:solidFill>
                <a:ea typeface="MS PGothic" panose="020B0600070205080204" pitchFamily="34" charset="-128"/>
              </a:rPr>
              <a:t>アクセス要求</a:t>
            </a:r>
          </a:p>
        </p:txBody>
      </p:sp>
    </p:spTree>
    <p:extLst>
      <p:ext uri="{BB962C8B-B14F-4D97-AF65-F5344CB8AC3E}">
        <p14:creationId xmlns:p14="http://schemas.microsoft.com/office/powerpoint/2010/main" val="17699691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4"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p:tgtEl>
                                          <p:spTgt spid="11"/>
                                        </p:tgtEl>
                                        <p:attrNameLst>
                                          <p:attrName>ppt_y</p:attrName>
                                        </p:attrNameLst>
                                      </p:cBhvr>
                                      <p:tavLst>
                                        <p:tav tm="0">
                                          <p:val>
                                            <p:strVal val="#ppt_y+#ppt_h*1.125000"/>
                                          </p:val>
                                        </p:tav>
                                        <p:tav tm="100000">
                                          <p:val>
                                            <p:strVal val="#ppt_y"/>
                                          </p:val>
                                        </p:tav>
                                      </p:tavLst>
                                    </p:anim>
                                    <p:animEffect transition="in" filter="wipe(up)">
                                      <p:cBhvr>
                                        <p:cTn id="8" dur="500"/>
                                        <p:tgtEl>
                                          <p:spTgt spid="11"/>
                                        </p:tgtEl>
                                      </p:cBhvr>
                                    </p:animEffect>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4"/>
                                        </p:tgtEl>
                                        <p:attrNameLst>
                                          <p:attrName>style.visibility</p:attrName>
                                        </p:attrNameLst>
                                      </p:cBhvr>
                                      <p:to>
                                        <p:strVal val="visible"/>
                                      </p:to>
                                    </p:set>
                                    <p:animEffect transition="in" filter="fade">
                                      <p:cBhvr>
                                        <p:cTn id="12" dur="500"/>
                                        <p:tgtEl>
                                          <p:spTgt spid="34"/>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fade">
                                      <p:cBhvr>
                                        <p:cTn id="17" dur="500"/>
                                        <p:tgtEl>
                                          <p:spTgt spid="9"/>
                                        </p:tgtEl>
                                      </p:cBhvr>
                                    </p:animEffect>
                                  </p:childTnLst>
                                </p:cTn>
                              </p:par>
                              <p:par>
                                <p:cTn id="18" presetID="10" presetClass="entr" presetSubtype="0" fill="hold" nodeType="withEffect">
                                  <p:stCondLst>
                                    <p:cond delay="0"/>
                                  </p:stCondLst>
                                  <p:childTnLst>
                                    <p:set>
                                      <p:cBhvr>
                                        <p:cTn id="19" dur="1" fill="hold">
                                          <p:stCondLst>
                                            <p:cond delay="0"/>
                                          </p:stCondLst>
                                        </p:cTn>
                                        <p:tgtEl>
                                          <p:spTgt spid="48"/>
                                        </p:tgtEl>
                                        <p:attrNameLst>
                                          <p:attrName>style.visibility</p:attrName>
                                        </p:attrNameLst>
                                      </p:cBhvr>
                                      <p:to>
                                        <p:strVal val="visible"/>
                                      </p:to>
                                    </p:set>
                                    <p:animEffect transition="in" filter="fade">
                                      <p:cBhvr>
                                        <p:cTn id="20" dur="500"/>
                                        <p:tgtEl>
                                          <p:spTgt spid="48"/>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nodeType="click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500"/>
                                        <p:tgtEl>
                                          <p:spTgt spid="7"/>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10"/>
                                        </p:tgtEl>
                                        <p:attrNameLst>
                                          <p:attrName>style.visibility</p:attrName>
                                        </p:attrNameLst>
                                      </p:cBhvr>
                                      <p:to>
                                        <p:strVal val="visible"/>
                                      </p:to>
                                    </p:set>
                                    <p:animEffect transition="in" filter="fade">
                                      <p:cBhvr>
                                        <p:cTn id="28" dur="500"/>
                                        <p:tgtEl>
                                          <p:spTgt spid="10"/>
                                        </p:tgtEl>
                                      </p:cBhvr>
                                    </p:animEffect>
                                  </p:childTnLst>
                                </p:cTn>
                              </p:par>
                            </p:childTnLst>
                          </p:cTn>
                        </p:par>
                      </p:childTnLst>
                    </p:cTn>
                  </p:par>
                  <p:par>
                    <p:cTn id="29" fill="hold">
                      <p:stCondLst>
                        <p:cond delay="indefinite"/>
                      </p:stCondLst>
                      <p:childTnLst>
                        <p:par>
                          <p:cTn id="30" fill="hold">
                            <p:stCondLst>
                              <p:cond delay="0"/>
                            </p:stCondLst>
                            <p:childTnLst>
                              <p:par>
                                <p:cTn id="31" presetID="10" presetClass="entr" presetSubtype="0" fill="hold" grpId="0" nodeType="clickEffect">
                                  <p:stCondLst>
                                    <p:cond delay="0"/>
                                  </p:stCondLst>
                                  <p:childTnLst>
                                    <p:set>
                                      <p:cBhvr>
                                        <p:cTn id="32" dur="1" fill="hold">
                                          <p:stCondLst>
                                            <p:cond delay="0"/>
                                          </p:stCondLst>
                                        </p:cTn>
                                        <p:tgtEl>
                                          <p:spTgt spid="32"/>
                                        </p:tgtEl>
                                        <p:attrNameLst>
                                          <p:attrName>style.visibility</p:attrName>
                                        </p:attrNameLst>
                                      </p:cBhvr>
                                      <p:to>
                                        <p:strVal val="visible"/>
                                      </p:to>
                                    </p:set>
                                    <p:animEffect transition="in" filter="fade">
                                      <p:cBhvr>
                                        <p:cTn id="33" dur="500"/>
                                        <p:tgtEl>
                                          <p:spTgt spid="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P spid="11" grpId="0" animBg="1"/>
      <p:bldP spid="32" grpId="0" animBg="1"/>
      <p:bldP spid="3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9423DB8-67D0-C141-AFC8-4B3D573204A9}"/>
              </a:ext>
            </a:extLst>
          </p:cNvPr>
          <p:cNvSpPr>
            <a:spLocks noGrp="1"/>
          </p:cNvSpPr>
          <p:nvPr>
            <p:ph type="title"/>
          </p:nvPr>
        </p:nvSpPr>
        <p:spPr>
          <a:xfrm>
            <a:off x="838200" y="365126"/>
            <a:ext cx="10515600" cy="1117986"/>
          </a:xfrm>
        </p:spPr>
        <p:txBody>
          <a:bodyPr/>
          <a:lstStyle/>
          <a:p>
            <a:r>
              <a:rPr lang="ja-JP" altLang="en-US"/>
              <a:t>分割マイグレーションの最適化</a:t>
            </a:r>
            <a:endParaRPr lang="ja-JP" altLang="en-US" strike="sngStrike">
              <a:solidFill>
                <a:srgbClr val="FF0000"/>
              </a:solidFill>
            </a:endParaRPr>
          </a:p>
        </p:txBody>
      </p:sp>
      <p:sp>
        <p:nvSpPr>
          <p:cNvPr id="3" name="コンテンツ プレースホルダー 2">
            <a:extLst>
              <a:ext uri="{FF2B5EF4-FFF2-40B4-BE49-F238E27FC236}">
                <a16:creationId xmlns:a16="http://schemas.microsoft.com/office/drawing/2014/main" id="{8689A56E-863C-8944-9569-F796D70D9600}"/>
              </a:ext>
            </a:extLst>
          </p:cNvPr>
          <p:cNvSpPr>
            <a:spLocks noGrp="1"/>
          </p:cNvSpPr>
          <p:nvPr>
            <p:ph idx="1"/>
          </p:nvPr>
        </p:nvSpPr>
        <p:spPr>
          <a:xfrm>
            <a:off x="838200" y="1583473"/>
            <a:ext cx="10515600" cy="4593490"/>
          </a:xfrm>
        </p:spPr>
        <p:txBody>
          <a:bodyPr/>
          <a:lstStyle/>
          <a:p>
            <a:r>
              <a:rPr kumimoji="1" lang="ja-JP" altLang="en-US"/>
              <a:t>参照履歴だけでなく、メモリ使用状況も考慮して</a:t>
            </a:r>
            <a:r>
              <a:rPr kumimoji="1" lang="en-US" altLang="ja-JP" dirty="0"/>
              <a:t>VM</a:t>
            </a:r>
            <a:r>
              <a:rPr kumimoji="1" lang="ja-JP" altLang="en-US"/>
              <a:t>のメモリを分割</a:t>
            </a:r>
            <a:endParaRPr kumimoji="1" lang="en-US" altLang="ja-JP" dirty="0"/>
          </a:p>
          <a:p>
            <a:pPr lvl="1"/>
            <a:r>
              <a:rPr kumimoji="1" lang="ja-JP" altLang="en-US"/>
              <a:t>使用中でかつ、アクセスが予測されるメモリを優先してメインホストに転送</a:t>
            </a:r>
            <a:endParaRPr kumimoji="1" lang="en-US" altLang="ja-JP" dirty="0"/>
          </a:p>
          <a:p>
            <a:r>
              <a:rPr lang="ja-JP" altLang="en-US"/>
              <a:t>メモリが未使用なら移送先ホストにデータを転送しない</a:t>
            </a:r>
            <a:endParaRPr lang="en-US" altLang="ja-JP" dirty="0"/>
          </a:p>
          <a:p>
            <a:pPr lvl="1"/>
            <a:r>
              <a:rPr lang="ja-JP" altLang="en-US"/>
              <a:t>そのメモリについてはその他の情報も送らない</a:t>
            </a:r>
            <a:endParaRPr lang="en-US" altLang="ja-JP" dirty="0"/>
          </a:p>
          <a:p>
            <a:r>
              <a:rPr lang="ja-JP" altLang="en-US"/>
              <a:t>移送先メインホストでメモリ使用状況を再構築</a:t>
            </a:r>
            <a:endParaRPr lang="en-US" altLang="ja-JP" dirty="0"/>
          </a:p>
          <a:p>
            <a:pPr lvl="1"/>
            <a:r>
              <a:rPr lang="ja-JP" altLang="en-US"/>
              <a:t>メモリの情報を受信した時だけ使用中と記録</a:t>
            </a:r>
            <a:endParaRPr lang="en-US" altLang="ja-JP" dirty="0"/>
          </a:p>
        </p:txBody>
      </p:sp>
      <p:sp>
        <p:nvSpPr>
          <p:cNvPr id="5" name="スライド番号プレースホルダー 4">
            <a:extLst>
              <a:ext uri="{FF2B5EF4-FFF2-40B4-BE49-F238E27FC236}">
                <a16:creationId xmlns:a16="http://schemas.microsoft.com/office/drawing/2014/main" id="{AFFDCB88-9BF5-6B48-BA25-B7210BDE0D75}"/>
              </a:ext>
            </a:extLst>
          </p:cNvPr>
          <p:cNvSpPr>
            <a:spLocks noGrp="1"/>
          </p:cNvSpPr>
          <p:nvPr>
            <p:ph type="sldNum" sz="quarter" idx="12"/>
          </p:nvPr>
        </p:nvSpPr>
        <p:spPr>
          <a:xfrm>
            <a:off x="9257371" y="6356350"/>
            <a:ext cx="2743200" cy="365125"/>
          </a:xfrm>
        </p:spPr>
        <p:txBody>
          <a:bodyPr/>
          <a:lstStyle/>
          <a:p>
            <a:fld id="{0A8AAA2D-9842-0044-AF36-3F48C3C39054}" type="slidenum">
              <a:rPr lang="ja-JP" altLang="en-US" smtClean="0"/>
              <a:pPr/>
              <a:t>9</a:t>
            </a:fld>
            <a:endParaRPr lang="ja-JP" altLang="en-US"/>
          </a:p>
        </p:txBody>
      </p:sp>
      <p:sp>
        <p:nvSpPr>
          <p:cNvPr id="47" name="角丸四角形 46">
            <a:extLst>
              <a:ext uri="{FF2B5EF4-FFF2-40B4-BE49-F238E27FC236}">
                <a16:creationId xmlns:a16="http://schemas.microsoft.com/office/drawing/2014/main" id="{8BE8742B-9F65-1D45-9942-088342218530}"/>
              </a:ext>
            </a:extLst>
          </p:cNvPr>
          <p:cNvSpPr/>
          <p:nvPr/>
        </p:nvSpPr>
        <p:spPr>
          <a:xfrm>
            <a:off x="1832953" y="4782087"/>
            <a:ext cx="2008449"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48" name="テキスト ボックス 47">
            <a:extLst>
              <a:ext uri="{FF2B5EF4-FFF2-40B4-BE49-F238E27FC236}">
                <a16:creationId xmlns:a16="http://schemas.microsoft.com/office/drawing/2014/main" id="{3F92657E-0728-F442-A0F9-12AB8EFCB03F}"/>
              </a:ext>
            </a:extLst>
          </p:cNvPr>
          <p:cNvSpPr txBox="1"/>
          <p:nvPr/>
        </p:nvSpPr>
        <p:spPr>
          <a:xfrm>
            <a:off x="2053919" y="4402890"/>
            <a:ext cx="1659429"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cs typeface="Tahoma" panose="020B0604030504040204" pitchFamily="34" charset="0"/>
              </a:rPr>
              <a:t>移送先ホスト</a:t>
            </a:r>
            <a:endParaRPr lang="en-US" altLang="ja-JP" sz="2100" dirty="0">
              <a:latin typeface="MS PGothic" panose="020B0600070205080204" pitchFamily="34" charset="-128"/>
              <a:ea typeface="MS PGothic" panose="020B0600070205080204" pitchFamily="34" charset="-128"/>
              <a:cs typeface="Tahoma" panose="020B0604030504040204" pitchFamily="34" charset="0"/>
            </a:endParaRPr>
          </a:p>
        </p:txBody>
      </p:sp>
      <p:sp>
        <p:nvSpPr>
          <p:cNvPr id="53" name="角丸四角形 52">
            <a:extLst>
              <a:ext uri="{FF2B5EF4-FFF2-40B4-BE49-F238E27FC236}">
                <a16:creationId xmlns:a16="http://schemas.microsoft.com/office/drawing/2014/main" id="{20DD0F1F-8B3E-064E-8EFE-6A21D3C16BBA}"/>
              </a:ext>
            </a:extLst>
          </p:cNvPr>
          <p:cNvSpPr/>
          <p:nvPr/>
        </p:nvSpPr>
        <p:spPr>
          <a:xfrm>
            <a:off x="6098240" y="4782086"/>
            <a:ext cx="2012299"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54" name="テキスト ボックス 53">
            <a:extLst>
              <a:ext uri="{FF2B5EF4-FFF2-40B4-BE49-F238E27FC236}">
                <a16:creationId xmlns:a16="http://schemas.microsoft.com/office/drawing/2014/main" id="{E84BA64D-E122-F64D-9DF5-1ECF15572409}"/>
              </a:ext>
            </a:extLst>
          </p:cNvPr>
          <p:cNvSpPr txBox="1"/>
          <p:nvPr/>
        </p:nvSpPr>
        <p:spPr>
          <a:xfrm>
            <a:off x="5930408" y="4365666"/>
            <a:ext cx="2307042"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cs typeface="Tahoma" panose="020B0604030504040204" pitchFamily="34" charset="0"/>
              </a:rPr>
              <a:t>移送先メインホスト</a:t>
            </a:r>
          </a:p>
        </p:txBody>
      </p:sp>
      <p:sp>
        <p:nvSpPr>
          <p:cNvPr id="55" name="右矢印 54">
            <a:extLst>
              <a:ext uri="{FF2B5EF4-FFF2-40B4-BE49-F238E27FC236}">
                <a16:creationId xmlns:a16="http://schemas.microsoft.com/office/drawing/2014/main" id="{A6D57BE8-80B6-0440-8B5A-34CB292C606F}"/>
              </a:ext>
            </a:extLst>
          </p:cNvPr>
          <p:cNvSpPr/>
          <p:nvPr/>
        </p:nvSpPr>
        <p:spPr>
          <a:xfrm>
            <a:off x="4164986" y="5397412"/>
            <a:ext cx="1585275" cy="605197"/>
          </a:xfrm>
          <a:prstGeom prst="rightArrow">
            <a:avLst/>
          </a:prstGeom>
          <a:solidFill>
            <a:srgbClr val="FF0000"/>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latin typeface="MS PGothic" panose="020B0600070205080204" pitchFamily="34" charset="-128"/>
              <a:ea typeface="MS PGothic" panose="020B0600070205080204" pitchFamily="34" charset="-128"/>
              <a:cs typeface="Tahoma" panose="020B0604030504040204" pitchFamily="34" charset="0"/>
            </a:endParaRPr>
          </a:p>
        </p:txBody>
      </p:sp>
      <p:sp>
        <p:nvSpPr>
          <p:cNvPr id="56" name="テキスト ボックス 55">
            <a:extLst>
              <a:ext uri="{FF2B5EF4-FFF2-40B4-BE49-F238E27FC236}">
                <a16:creationId xmlns:a16="http://schemas.microsoft.com/office/drawing/2014/main" id="{27B2FA0A-F29C-614C-86DC-9454191D8A17}"/>
              </a:ext>
            </a:extLst>
          </p:cNvPr>
          <p:cNvSpPr txBox="1"/>
          <p:nvPr/>
        </p:nvSpPr>
        <p:spPr>
          <a:xfrm>
            <a:off x="4059347" y="5004856"/>
            <a:ext cx="1947969" cy="400110"/>
          </a:xfrm>
          <a:prstGeom prst="rect">
            <a:avLst/>
          </a:prstGeom>
          <a:noFill/>
        </p:spPr>
        <p:txBody>
          <a:bodyPr wrap="none" rtlCol="0">
            <a:spAutoFit/>
          </a:bodyPr>
          <a:lstStyle/>
          <a:p>
            <a:r>
              <a:rPr lang="ja-JP" altLang="en-US" sz="2000">
                <a:latin typeface="MS PGothic" panose="020B0600070205080204" pitchFamily="34" charset="-128"/>
                <a:ea typeface="MS PGothic" panose="020B0600070205080204" pitchFamily="34" charset="-128"/>
                <a:cs typeface="Tahoma" panose="020B0604030504040204" pitchFamily="34" charset="0"/>
              </a:rPr>
              <a:t>マイグレーション</a:t>
            </a:r>
          </a:p>
        </p:txBody>
      </p:sp>
      <p:sp>
        <p:nvSpPr>
          <p:cNvPr id="57" name="角丸四角形 56">
            <a:extLst>
              <a:ext uri="{FF2B5EF4-FFF2-40B4-BE49-F238E27FC236}">
                <a16:creationId xmlns:a16="http://schemas.microsoft.com/office/drawing/2014/main" id="{0430D2AC-8E14-D748-99E9-AE047953A6B8}"/>
              </a:ext>
            </a:extLst>
          </p:cNvPr>
          <p:cNvSpPr/>
          <p:nvPr/>
        </p:nvSpPr>
        <p:spPr>
          <a:xfrm>
            <a:off x="8261423" y="4782085"/>
            <a:ext cx="1991896" cy="1852055"/>
          </a:xfrm>
          <a:prstGeom prst="roundRect">
            <a:avLst/>
          </a:prstGeom>
          <a:noFill/>
          <a:ln w="381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59" name="テキスト ボックス 58">
            <a:extLst>
              <a:ext uri="{FF2B5EF4-FFF2-40B4-BE49-F238E27FC236}">
                <a16:creationId xmlns:a16="http://schemas.microsoft.com/office/drawing/2014/main" id="{535FB05D-7163-8646-9E70-63A901654A53}"/>
              </a:ext>
            </a:extLst>
          </p:cNvPr>
          <p:cNvSpPr txBox="1"/>
          <p:nvPr/>
        </p:nvSpPr>
        <p:spPr>
          <a:xfrm>
            <a:off x="8155947" y="4366755"/>
            <a:ext cx="2202847" cy="415498"/>
          </a:xfrm>
          <a:prstGeom prst="rect">
            <a:avLst/>
          </a:prstGeom>
          <a:noFill/>
        </p:spPr>
        <p:txBody>
          <a:bodyPr wrap="none" rtlCol="0">
            <a:spAutoFit/>
          </a:bodyPr>
          <a:lstStyle/>
          <a:p>
            <a:r>
              <a:rPr lang="ja-JP" altLang="en-US" sz="2100">
                <a:latin typeface="MS PGothic" panose="020B0600070205080204" pitchFamily="34" charset="-128"/>
                <a:ea typeface="MS PGothic" panose="020B0600070205080204" pitchFamily="34" charset="-128"/>
                <a:cs typeface="Tahoma" panose="020B0604030504040204" pitchFamily="34" charset="0"/>
              </a:rPr>
              <a:t>移送先サブホスト</a:t>
            </a:r>
          </a:p>
        </p:txBody>
      </p:sp>
      <p:sp>
        <p:nvSpPr>
          <p:cNvPr id="60" name="テキスト ボックス 59">
            <a:extLst>
              <a:ext uri="{FF2B5EF4-FFF2-40B4-BE49-F238E27FC236}">
                <a16:creationId xmlns:a16="http://schemas.microsoft.com/office/drawing/2014/main" id="{9A4CEF43-836E-7D46-AE3B-BBF90AEB641B}"/>
              </a:ext>
            </a:extLst>
          </p:cNvPr>
          <p:cNvSpPr txBox="1"/>
          <p:nvPr/>
        </p:nvSpPr>
        <p:spPr>
          <a:xfrm>
            <a:off x="2128587" y="522030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cs typeface="Tahoma" panose="020B0604030504040204" pitchFamily="34" charset="0"/>
              </a:rPr>
              <a:t>VM</a:t>
            </a:r>
            <a:r>
              <a:rPr lang="ja-JP" altLang="en-US">
                <a:latin typeface="MS PGothic" panose="020B0600070205080204" pitchFamily="34" charset="-128"/>
                <a:ea typeface="MS PGothic" panose="020B0600070205080204" pitchFamily="34" charset="-128"/>
                <a:cs typeface="Tahoma" panose="020B0604030504040204" pitchFamily="34" charset="0"/>
              </a:rPr>
              <a:t>のメモリ</a:t>
            </a:r>
          </a:p>
        </p:txBody>
      </p:sp>
      <p:sp>
        <p:nvSpPr>
          <p:cNvPr id="61" name="テキスト ボックス 60">
            <a:extLst>
              <a:ext uri="{FF2B5EF4-FFF2-40B4-BE49-F238E27FC236}">
                <a16:creationId xmlns:a16="http://schemas.microsoft.com/office/drawing/2014/main" id="{477F98ED-9B72-2040-A3A0-B5AE45932DBD}"/>
              </a:ext>
            </a:extLst>
          </p:cNvPr>
          <p:cNvSpPr txBox="1"/>
          <p:nvPr/>
        </p:nvSpPr>
        <p:spPr>
          <a:xfrm>
            <a:off x="6370792" y="522947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cs typeface="Tahoma" panose="020B0604030504040204" pitchFamily="34" charset="0"/>
              </a:rPr>
              <a:t>VM</a:t>
            </a:r>
            <a:r>
              <a:rPr lang="ja-JP" altLang="en-US">
                <a:latin typeface="MS PGothic" panose="020B0600070205080204" pitchFamily="34" charset="-128"/>
                <a:ea typeface="MS PGothic" panose="020B0600070205080204" pitchFamily="34" charset="-128"/>
                <a:cs typeface="Tahoma" panose="020B0604030504040204" pitchFamily="34" charset="0"/>
              </a:rPr>
              <a:t>のメモリ</a:t>
            </a:r>
          </a:p>
        </p:txBody>
      </p:sp>
      <p:sp>
        <p:nvSpPr>
          <p:cNvPr id="62" name="正方形/長方形 61">
            <a:extLst>
              <a:ext uri="{FF2B5EF4-FFF2-40B4-BE49-F238E27FC236}">
                <a16:creationId xmlns:a16="http://schemas.microsoft.com/office/drawing/2014/main" id="{928C5545-A4B4-E94D-B0E6-8A67CAE4D955}"/>
              </a:ext>
            </a:extLst>
          </p:cNvPr>
          <p:cNvSpPr/>
          <p:nvPr/>
        </p:nvSpPr>
        <p:spPr>
          <a:xfrm>
            <a:off x="2366949" y="5683708"/>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2</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63" name="正方形/長方形 62">
            <a:extLst>
              <a:ext uri="{FF2B5EF4-FFF2-40B4-BE49-F238E27FC236}">
                <a16:creationId xmlns:a16="http://schemas.microsoft.com/office/drawing/2014/main" id="{863CA0B4-AE3E-024F-A286-3A37F5F361E2}"/>
              </a:ext>
            </a:extLst>
          </p:cNvPr>
          <p:cNvSpPr/>
          <p:nvPr/>
        </p:nvSpPr>
        <p:spPr>
          <a:xfrm>
            <a:off x="3059821" y="5683708"/>
            <a:ext cx="356260" cy="514545"/>
          </a:xfrm>
          <a:prstGeom prst="rect">
            <a:avLst/>
          </a:prstGeom>
          <a:solidFill>
            <a:srgbClr val="FFFF00"/>
          </a:solidFill>
          <a:ln w="3810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4</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nvGrpSpPr>
          <p:cNvPr id="64" name="グループ化 63">
            <a:extLst>
              <a:ext uri="{FF2B5EF4-FFF2-40B4-BE49-F238E27FC236}">
                <a16:creationId xmlns:a16="http://schemas.microsoft.com/office/drawing/2014/main" id="{0DC77A7A-DB21-534A-8AC0-3B0C610A2825}"/>
              </a:ext>
            </a:extLst>
          </p:cNvPr>
          <p:cNvGrpSpPr/>
          <p:nvPr/>
        </p:nvGrpSpPr>
        <p:grpSpPr>
          <a:xfrm>
            <a:off x="8460993" y="5713553"/>
            <a:ext cx="1387663" cy="514545"/>
            <a:chOff x="2066306" y="5325194"/>
            <a:chExt cx="1387663" cy="514545"/>
          </a:xfrm>
        </p:grpSpPr>
        <p:sp>
          <p:nvSpPr>
            <p:cNvPr id="65" name="正方形/長方形 64">
              <a:extLst>
                <a:ext uri="{FF2B5EF4-FFF2-40B4-BE49-F238E27FC236}">
                  <a16:creationId xmlns:a16="http://schemas.microsoft.com/office/drawing/2014/main" id="{6E7CE803-933A-384C-B5A7-95122C88CAFF}"/>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66" name="正方形/長方形 65">
              <a:extLst>
                <a:ext uri="{FF2B5EF4-FFF2-40B4-BE49-F238E27FC236}">
                  <a16:creationId xmlns:a16="http://schemas.microsoft.com/office/drawing/2014/main" id="{9AEE490E-346F-1F48-B8AC-C1C84429628D}"/>
                </a:ext>
              </a:extLst>
            </p:cNvPr>
            <p:cNvSpPr/>
            <p:nvPr/>
          </p:nvSpPr>
          <p:spPr>
            <a:xfrm>
              <a:off x="2066306"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67" name="正方形/長方形 66">
              <a:extLst>
                <a:ext uri="{FF2B5EF4-FFF2-40B4-BE49-F238E27FC236}">
                  <a16:creationId xmlns:a16="http://schemas.microsoft.com/office/drawing/2014/main" id="{5F481BDD-80BA-F24B-9537-D362D29B763D}"/>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grpSp>
        <p:nvGrpSpPr>
          <p:cNvPr id="68" name="グループ化 67">
            <a:extLst>
              <a:ext uri="{FF2B5EF4-FFF2-40B4-BE49-F238E27FC236}">
                <a16:creationId xmlns:a16="http://schemas.microsoft.com/office/drawing/2014/main" id="{981EC97F-D087-3843-A613-DE60114DFB73}"/>
              </a:ext>
            </a:extLst>
          </p:cNvPr>
          <p:cNvGrpSpPr/>
          <p:nvPr/>
        </p:nvGrpSpPr>
        <p:grpSpPr>
          <a:xfrm>
            <a:off x="6655070" y="5713553"/>
            <a:ext cx="1049132" cy="514545"/>
            <a:chOff x="2404837" y="5325194"/>
            <a:chExt cx="1049132" cy="514545"/>
          </a:xfrm>
        </p:grpSpPr>
        <p:sp>
          <p:nvSpPr>
            <p:cNvPr id="69" name="正方形/長方形 68">
              <a:extLst>
                <a:ext uri="{FF2B5EF4-FFF2-40B4-BE49-F238E27FC236}">
                  <a16:creationId xmlns:a16="http://schemas.microsoft.com/office/drawing/2014/main" id="{FF4D2110-2E70-DB48-B7AC-0255DBBC4D12}"/>
                </a:ext>
              </a:extLst>
            </p:cNvPr>
            <p:cNvSpPr/>
            <p:nvPr/>
          </p:nvSpPr>
          <p:spPr>
            <a:xfrm>
              <a:off x="2759178"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72" name="正方形/長方形 71">
              <a:extLst>
                <a:ext uri="{FF2B5EF4-FFF2-40B4-BE49-F238E27FC236}">
                  <a16:creationId xmlns:a16="http://schemas.microsoft.com/office/drawing/2014/main" id="{2912918D-6775-3D4E-8DD4-613BB0E3815C}"/>
                </a:ext>
              </a:extLst>
            </p:cNvPr>
            <p:cNvSpPr/>
            <p:nvPr/>
          </p:nvSpPr>
          <p:spPr>
            <a:xfrm>
              <a:off x="2404837"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73" name="正方形/長方形 72">
              <a:extLst>
                <a:ext uri="{FF2B5EF4-FFF2-40B4-BE49-F238E27FC236}">
                  <a16:creationId xmlns:a16="http://schemas.microsoft.com/office/drawing/2014/main" id="{72853833-1D95-E043-862E-8A533B8DECCD}"/>
                </a:ext>
              </a:extLst>
            </p:cNvPr>
            <p:cNvSpPr/>
            <p:nvPr/>
          </p:nvSpPr>
          <p:spPr>
            <a:xfrm>
              <a:off x="3097709" y="5325194"/>
              <a:ext cx="356260" cy="514545"/>
            </a:xfrm>
            <a:prstGeom prst="rect">
              <a:avLst/>
            </a:prstGeom>
            <a:solidFill>
              <a:schemeClr val="bg1"/>
            </a:solidFill>
            <a:ln w="2540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grpSp>
      <p:sp>
        <p:nvSpPr>
          <p:cNvPr id="74" name="テキスト ボックス 73">
            <a:extLst>
              <a:ext uri="{FF2B5EF4-FFF2-40B4-BE49-F238E27FC236}">
                <a16:creationId xmlns:a16="http://schemas.microsoft.com/office/drawing/2014/main" id="{1ADF9177-0579-8345-86FD-55F7CBDAC3CA}"/>
              </a:ext>
            </a:extLst>
          </p:cNvPr>
          <p:cNvSpPr txBox="1"/>
          <p:nvPr/>
        </p:nvSpPr>
        <p:spPr>
          <a:xfrm>
            <a:off x="8554294" y="5229470"/>
            <a:ext cx="1277914" cy="369332"/>
          </a:xfrm>
          <a:prstGeom prst="rect">
            <a:avLst/>
          </a:prstGeom>
          <a:noFill/>
        </p:spPr>
        <p:txBody>
          <a:bodyPr wrap="none" rtlCol="0">
            <a:spAutoFit/>
          </a:bodyPr>
          <a:lstStyle/>
          <a:p>
            <a:r>
              <a:rPr lang="en-US" altLang="ja-JP" dirty="0">
                <a:latin typeface="MS PGothic" panose="020B0600070205080204" pitchFamily="34" charset="-128"/>
                <a:ea typeface="MS PGothic" panose="020B0600070205080204" pitchFamily="34" charset="-128"/>
                <a:cs typeface="Tahoma" panose="020B0604030504040204" pitchFamily="34" charset="0"/>
              </a:rPr>
              <a:t>VM</a:t>
            </a:r>
            <a:r>
              <a:rPr lang="ja-JP" altLang="en-US">
                <a:latin typeface="MS PGothic" panose="020B0600070205080204" pitchFamily="34" charset="-128"/>
                <a:ea typeface="MS PGothic" panose="020B0600070205080204" pitchFamily="34" charset="-128"/>
                <a:cs typeface="Tahoma" panose="020B0604030504040204" pitchFamily="34" charset="0"/>
              </a:rPr>
              <a:t>のメモリ</a:t>
            </a:r>
          </a:p>
        </p:txBody>
      </p:sp>
      <p:sp>
        <p:nvSpPr>
          <p:cNvPr id="75" name="正方形/長方形 74">
            <a:extLst>
              <a:ext uri="{FF2B5EF4-FFF2-40B4-BE49-F238E27FC236}">
                <a16:creationId xmlns:a16="http://schemas.microsoft.com/office/drawing/2014/main" id="{0789479F-F5DB-7F49-8F7A-9A803CF39503}"/>
              </a:ext>
            </a:extLst>
          </p:cNvPr>
          <p:cNvSpPr/>
          <p:nvPr/>
        </p:nvSpPr>
        <p:spPr>
          <a:xfrm>
            <a:off x="2028418" y="568370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1</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76" name="正方形/長方形 75">
            <a:extLst>
              <a:ext uri="{FF2B5EF4-FFF2-40B4-BE49-F238E27FC236}">
                <a16:creationId xmlns:a16="http://schemas.microsoft.com/office/drawing/2014/main" id="{4EC96E5D-553E-554A-961A-6D0E3C62F77F}"/>
              </a:ext>
            </a:extLst>
          </p:cNvPr>
          <p:cNvSpPr/>
          <p:nvPr/>
        </p:nvSpPr>
        <p:spPr>
          <a:xfrm>
            <a:off x="2721290" y="5683708"/>
            <a:ext cx="356260" cy="514545"/>
          </a:xfrm>
          <a:prstGeom prst="rect">
            <a:avLst/>
          </a:prstGeom>
          <a:solidFill>
            <a:srgbClr val="FF0000"/>
          </a:solid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ja-JP" dirty="0">
                <a:solidFill>
                  <a:schemeClr val="tx1"/>
                </a:solidFill>
                <a:latin typeface="MS PGothic" panose="020B0600070205080204" pitchFamily="34" charset="-128"/>
                <a:ea typeface="MS PGothic" panose="020B0600070205080204" pitchFamily="34" charset="-128"/>
                <a:cs typeface="Tahoma" panose="020B0604030504040204" pitchFamily="34" charset="0"/>
              </a:rPr>
              <a:t>3</a:t>
            </a:r>
            <a:endParaRPr lang="ja-JP" altLang="en-US">
              <a:solidFill>
                <a:schemeClr val="tx1"/>
              </a:solidFill>
              <a:latin typeface="MS PGothic" panose="020B0600070205080204" pitchFamily="34" charset="-128"/>
              <a:ea typeface="MS PGothic" panose="020B0600070205080204" pitchFamily="34" charset="-128"/>
              <a:cs typeface="Tahoma" panose="020B0604030504040204" pitchFamily="34" charset="0"/>
            </a:endParaRPr>
          </a:p>
        </p:txBody>
      </p:sp>
      <p:sp>
        <p:nvSpPr>
          <p:cNvPr id="77" name="テキスト ボックス 76">
            <a:extLst>
              <a:ext uri="{FF2B5EF4-FFF2-40B4-BE49-F238E27FC236}">
                <a16:creationId xmlns:a16="http://schemas.microsoft.com/office/drawing/2014/main" id="{3F774B77-F08B-404E-ABA0-2D234ACB696A}"/>
              </a:ext>
            </a:extLst>
          </p:cNvPr>
          <p:cNvSpPr txBox="1"/>
          <p:nvPr/>
        </p:nvSpPr>
        <p:spPr>
          <a:xfrm>
            <a:off x="3382182" y="5745194"/>
            <a:ext cx="535724"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cs typeface="Tahoma" panose="020B0604030504040204" pitchFamily="34" charset="0"/>
              </a:rPr>
              <a:t>・・・</a:t>
            </a:r>
          </a:p>
        </p:txBody>
      </p:sp>
      <p:sp>
        <p:nvSpPr>
          <p:cNvPr id="78" name="テキスト ボックス 77">
            <a:extLst>
              <a:ext uri="{FF2B5EF4-FFF2-40B4-BE49-F238E27FC236}">
                <a16:creationId xmlns:a16="http://schemas.microsoft.com/office/drawing/2014/main" id="{2777CC3E-ADBC-4B4B-BE43-B73985029365}"/>
              </a:ext>
            </a:extLst>
          </p:cNvPr>
          <p:cNvSpPr txBox="1"/>
          <p:nvPr/>
        </p:nvSpPr>
        <p:spPr>
          <a:xfrm>
            <a:off x="7610692" y="5778190"/>
            <a:ext cx="535724"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cs typeface="Tahoma" panose="020B0604030504040204" pitchFamily="34" charset="0"/>
              </a:rPr>
              <a:t>・・・</a:t>
            </a:r>
          </a:p>
        </p:txBody>
      </p:sp>
      <p:sp>
        <p:nvSpPr>
          <p:cNvPr id="79" name="テキスト ボックス 78">
            <a:extLst>
              <a:ext uri="{FF2B5EF4-FFF2-40B4-BE49-F238E27FC236}">
                <a16:creationId xmlns:a16="http://schemas.microsoft.com/office/drawing/2014/main" id="{064AC989-5A03-9047-B2CE-A2074956716C}"/>
              </a:ext>
            </a:extLst>
          </p:cNvPr>
          <p:cNvSpPr txBox="1"/>
          <p:nvPr/>
        </p:nvSpPr>
        <p:spPr>
          <a:xfrm>
            <a:off x="9800803" y="5780711"/>
            <a:ext cx="535724" cy="369332"/>
          </a:xfrm>
          <a:prstGeom prst="rect">
            <a:avLst/>
          </a:prstGeom>
          <a:noFill/>
        </p:spPr>
        <p:txBody>
          <a:bodyPr wrap="none" rtlCol="0">
            <a:spAutoFit/>
          </a:bodyPr>
          <a:lstStyle/>
          <a:p>
            <a:r>
              <a:rPr lang="ja-JP" altLang="en-US">
                <a:latin typeface="MS PGothic" panose="020B0600070205080204" pitchFamily="34" charset="-128"/>
                <a:ea typeface="MS PGothic" panose="020B0600070205080204" pitchFamily="34" charset="-128"/>
                <a:cs typeface="Tahoma" panose="020B0604030504040204" pitchFamily="34" charset="0"/>
              </a:rPr>
              <a:t>・・・</a:t>
            </a:r>
          </a:p>
        </p:txBody>
      </p:sp>
    </p:spTree>
    <p:extLst>
      <p:ext uri="{BB962C8B-B14F-4D97-AF65-F5344CB8AC3E}">
        <p14:creationId xmlns:p14="http://schemas.microsoft.com/office/powerpoint/2010/main" val="416911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5E-6 -4.44444E-6 L 0.35026 0.00325 " pathEditMode="relative" rAng="0" ptsTypes="AA">
                                      <p:cBhvr>
                                        <p:cTn id="6" dur="2000" fill="hold"/>
                                        <p:tgtEl>
                                          <p:spTgt spid="75"/>
                                        </p:tgtEl>
                                        <p:attrNameLst>
                                          <p:attrName>ppt_x</p:attrName>
                                          <p:attrName>ppt_y</p:attrName>
                                        </p:attrNameLst>
                                      </p:cBhvr>
                                      <p:rCtr x="17513" y="162"/>
                                    </p:animMotion>
                                  </p:childTnLst>
                                </p:cTn>
                              </p:par>
                            </p:childTnLst>
                          </p:cTn>
                        </p:par>
                        <p:par>
                          <p:cTn id="7" fill="hold">
                            <p:stCondLst>
                              <p:cond delay="2000"/>
                            </p:stCondLst>
                            <p:childTnLst>
                              <p:par>
                                <p:cTn id="8" presetID="10" presetClass="entr" presetSubtype="0" fill="hold" nodeType="afterEffect">
                                  <p:stCondLst>
                                    <p:cond delay="0"/>
                                  </p:stCondLst>
                                  <p:childTnLst>
                                    <p:set>
                                      <p:cBhvr>
                                        <p:cTn id="9" dur="1" fill="hold">
                                          <p:stCondLst>
                                            <p:cond delay="0"/>
                                          </p:stCondLst>
                                        </p:cTn>
                                        <p:tgtEl>
                                          <p:spTgt spid="68"/>
                                        </p:tgtEl>
                                        <p:attrNameLst>
                                          <p:attrName>style.visibility</p:attrName>
                                        </p:attrNameLst>
                                      </p:cBhvr>
                                      <p:to>
                                        <p:strVal val="visible"/>
                                      </p:to>
                                    </p:set>
                                    <p:animEffect transition="in" filter="fade">
                                      <p:cBhvr>
                                        <p:cTn id="10" dur="500"/>
                                        <p:tgtEl>
                                          <p:spTgt spid="68"/>
                                        </p:tgtEl>
                                      </p:cBhvr>
                                    </p:animEffect>
                                  </p:childTnLst>
                                </p:cTn>
                              </p:par>
                            </p:childTnLst>
                          </p:cTn>
                        </p:par>
                        <p:par>
                          <p:cTn id="11" fill="hold">
                            <p:stCondLst>
                              <p:cond delay="2500"/>
                            </p:stCondLst>
                            <p:childTnLst>
                              <p:par>
                                <p:cTn id="12" presetID="42" presetClass="path" presetSubtype="0" accel="50000" decel="50000" fill="hold" grpId="0" nodeType="afterEffect">
                                  <p:stCondLst>
                                    <p:cond delay="0"/>
                                  </p:stCondLst>
                                  <p:childTnLst>
                                    <p:animMotion origin="layout" path="M -3.33333E-6 -4.44444E-6 L 0.52761 0.00487 " pathEditMode="relative" rAng="0" ptsTypes="AA">
                                      <p:cBhvr>
                                        <p:cTn id="13" dur="2000" fill="hold"/>
                                        <p:tgtEl>
                                          <p:spTgt spid="76"/>
                                        </p:tgtEl>
                                        <p:attrNameLst>
                                          <p:attrName>ppt_x</p:attrName>
                                          <p:attrName>ppt_y</p:attrName>
                                        </p:attrNameLst>
                                      </p:cBhvr>
                                      <p:rCtr x="26380" y="231"/>
                                    </p:animMotion>
                                  </p:childTnLst>
                                </p:cTn>
                              </p:par>
                            </p:childTnLst>
                          </p:cTn>
                        </p:par>
                        <p:par>
                          <p:cTn id="14" fill="hold">
                            <p:stCondLst>
                              <p:cond delay="4500"/>
                            </p:stCondLst>
                            <p:childTnLst>
                              <p:par>
                                <p:cTn id="15" presetID="10" presetClass="entr" presetSubtype="0" fill="hold" nodeType="afterEffect">
                                  <p:stCondLst>
                                    <p:cond delay="0"/>
                                  </p:stCondLst>
                                  <p:childTnLst>
                                    <p:set>
                                      <p:cBhvr>
                                        <p:cTn id="16" dur="1" fill="hold">
                                          <p:stCondLst>
                                            <p:cond delay="0"/>
                                          </p:stCondLst>
                                        </p:cTn>
                                        <p:tgtEl>
                                          <p:spTgt spid="64"/>
                                        </p:tgtEl>
                                        <p:attrNameLst>
                                          <p:attrName>style.visibility</p:attrName>
                                        </p:attrNameLst>
                                      </p:cBhvr>
                                      <p:to>
                                        <p:strVal val="visible"/>
                                      </p:to>
                                    </p:set>
                                    <p:animEffect transition="in" filter="fade">
                                      <p:cBhvr>
                                        <p:cTn id="17" dur="500"/>
                                        <p:tgtEl>
                                          <p:spTgt spid="6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5" grpId="0" animBg="1"/>
      <p:bldP spid="76" grpId="0" animBg="1"/>
    </p:bldLst>
  </p:timing>
</p:sld>
</file>

<file path=ppt/theme/theme1.xml><?xml version="1.0" encoding="utf-8"?>
<a:theme xmlns:a="http://schemas.openxmlformats.org/drawingml/2006/main" name="Office テーマ">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chemeClr val="bg1"/>
        </a:solidFill>
        <a:ln>
          <a:solidFill>
            <a:srgbClr val="FF0000"/>
          </a:solidFill>
        </a:ln>
      </a:spPr>
      <a:bodyPr rtlCol="0" anchor="ctr"/>
      <a:lstStyle>
        <a:defPPr algn="ctr">
          <a:defRPr>
            <a:solidFill>
              <a:srgbClr val="FF0000"/>
            </a:solidFill>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Office Theme</Template>
  <TotalTime>58983</TotalTime>
  <Words>3578</Words>
  <Application>Microsoft Macintosh PowerPoint</Application>
  <PresentationFormat>ワイド画面</PresentationFormat>
  <Paragraphs>638</Paragraphs>
  <Slides>31</Slides>
  <Notes>29</Notes>
  <HiddenSlides>9</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31</vt:i4>
      </vt:variant>
    </vt:vector>
  </HeadingPairs>
  <TitlesOfParts>
    <vt:vector size="41" baseType="lpstr">
      <vt:lpstr>MS PGothic</vt:lpstr>
      <vt:lpstr>System Font Regular</vt:lpstr>
      <vt:lpstr>游ゴシック</vt:lpstr>
      <vt:lpstr>Arial</vt:lpstr>
      <vt:lpstr>Calibri</vt:lpstr>
      <vt:lpstr>Calibri Light</vt:lpstr>
      <vt:lpstr>Courier New</vt:lpstr>
      <vt:lpstr>Tahoma</vt:lpstr>
      <vt:lpstr>Wingdings</vt:lpstr>
      <vt:lpstr>Office テーマ</vt:lpstr>
      <vt:lpstr>複数ホストにまたがる大容量メモリVM のメモリ使用状況を考慮した最適化 </vt:lpstr>
      <vt:lpstr>大容量メモリを持つVM</vt:lpstr>
      <vt:lpstr>分割マイグレーション [Suetake et al.'18]</vt:lpstr>
      <vt:lpstr>リモートページング</vt:lpstr>
      <vt:lpstr>未使用メモリの存在</vt:lpstr>
      <vt:lpstr>不要なメモリ転送</vt:lpstr>
      <vt:lpstr>提案：FCtrans</vt:lpstr>
      <vt:lpstr>未使用メモリの追跡</vt:lpstr>
      <vt:lpstr>分割マイグレーションの最適化</vt:lpstr>
      <vt:lpstr>ページインの最適化</vt:lpstr>
      <vt:lpstr>ページアウトの最適化</vt:lpstr>
      <vt:lpstr>使われなくなったメモリの扱い</vt:lpstr>
      <vt:lpstr>VMとOSのメモリ管理情報の統合</vt:lpstr>
      <vt:lpstr>整合性を保った空きメモリ回収</vt:lpstr>
      <vt:lpstr>未使用メモリの追跡の最適化</vt:lpstr>
      <vt:lpstr>実験</vt:lpstr>
      <vt:lpstr>分割マイグレーション性能</vt:lpstr>
      <vt:lpstr>分割マイグレーション後のVM性能 (1/2)</vt:lpstr>
      <vt:lpstr>分割マイグレーション後のVM性能 (2/2)</vt:lpstr>
      <vt:lpstr>OSの空きメモリ回収性能</vt:lpstr>
      <vt:lpstr>関連研究</vt:lpstr>
      <vt:lpstr>まとめ</vt:lpstr>
      <vt:lpstr>OSのメモリ管理情報の取得</vt:lpstr>
      <vt:lpstr>未使用メモリの存在</vt:lpstr>
      <vt:lpstr>分割マイグレーションの最適化(2/2)</vt:lpstr>
      <vt:lpstr>ゲストOSのメモリ管理情報の統合(2/2)</vt:lpstr>
      <vt:lpstr>サブホスト上に存在するVMのメモリ解放</vt:lpstr>
      <vt:lpstr>VMマイグレーション</vt:lpstr>
      <vt:lpstr>提案：FCtrans</vt:lpstr>
      <vt:lpstr>リモートページング性能</vt:lpstr>
      <vt:lpstr>リモートページング性能（2/2）</vt:lpstr>
    </vt:vector>
  </TitlesOfParts>
  <Company/>
  <LinksUpToDate>false</LinksUpToDate>
  <SharedDoc>false</SharedDoc>
  <HyperlinksChanged>false</HyperlinksChanged>
  <AppVersion>16.0012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複数ホストにまたがって 実行されるVMの高速化</dc:title>
  <dc:creator>Microsoft Office ユーザー</dc:creator>
  <cp:lastModifiedBy>Microsoft Office ユーザー</cp:lastModifiedBy>
  <cp:revision>671</cp:revision>
  <cp:lastPrinted>2021-02-07T12:47:59Z</cp:lastPrinted>
  <dcterms:created xsi:type="dcterms:W3CDTF">2018-09-17T17:34:38Z</dcterms:created>
  <dcterms:modified xsi:type="dcterms:W3CDTF">2021-02-11T20:11:39Z</dcterms:modified>
</cp:coreProperties>
</file>