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9.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4323" r:id="rId1"/>
  </p:sldMasterIdLst>
  <p:notesMasterIdLst>
    <p:notesMasterId r:id="rId24"/>
  </p:notesMasterIdLst>
  <p:handoutMasterIdLst>
    <p:handoutMasterId r:id="rId25"/>
  </p:handoutMasterIdLst>
  <p:sldIdLst>
    <p:sldId id="256" r:id="rId2"/>
    <p:sldId id="335" r:id="rId3"/>
    <p:sldId id="336" r:id="rId4"/>
    <p:sldId id="337" r:id="rId5"/>
    <p:sldId id="360" r:id="rId6"/>
    <p:sldId id="340" r:id="rId7"/>
    <p:sldId id="341" r:id="rId8"/>
    <p:sldId id="343" r:id="rId9"/>
    <p:sldId id="361" r:id="rId10"/>
    <p:sldId id="344" r:id="rId11"/>
    <p:sldId id="357" r:id="rId12"/>
    <p:sldId id="346" r:id="rId13"/>
    <p:sldId id="348" r:id="rId14"/>
    <p:sldId id="358" r:id="rId15"/>
    <p:sldId id="366" r:id="rId16"/>
    <p:sldId id="359" r:id="rId17"/>
    <p:sldId id="354" r:id="rId18"/>
    <p:sldId id="362" r:id="rId19"/>
    <p:sldId id="363" r:id="rId20"/>
    <p:sldId id="364" r:id="rId21"/>
    <p:sldId id="365" r:id="rId22"/>
    <p:sldId id="35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kito"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9270"/>
    <a:srgbClr val="ADC7D6"/>
    <a:srgbClr val="F0D9A5"/>
    <a:srgbClr val="FFAB83"/>
    <a:srgbClr val="EEB5BF"/>
    <a:srgbClr val="00B6FB"/>
    <a:srgbClr val="EEA296"/>
    <a:srgbClr val="BABBB6"/>
    <a:srgbClr val="D9D9D9"/>
    <a:srgbClr val="C794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81" autoAdjust="0"/>
    <p:restoredTop sz="82716" autoAdjust="0"/>
  </p:normalViewPr>
  <p:slideViewPr>
    <p:cSldViewPr snapToGrid="0">
      <p:cViewPr varScale="1">
        <p:scale>
          <a:sx n="64" d="100"/>
          <a:sy n="64" d="100"/>
        </p:scale>
        <p:origin x="192" y="1120"/>
      </p:cViewPr>
      <p:guideLst>
        <p:guide orient="horz" pos="2160"/>
        <p:guide pos="3840"/>
      </p:guideLst>
    </p:cSldViewPr>
  </p:slideViewPr>
  <p:outlineViewPr>
    <p:cViewPr>
      <p:scale>
        <a:sx n="33" d="100"/>
        <a:sy n="33" d="100"/>
      </p:scale>
      <p:origin x="0" y="-9760"/>
    </p:cViewPr>
  </p:outlineViewPr>
  <p:notesTextViewPr>
    <p:cViewPr>
      <p:scale>
        <a:sx n="95" d="100"/>
        <a:sy n="95" d="100"/>
      </p:scale>
      <p:origin x="0" y="0"/>
    </p:cViewPr>
  </p:notesTextViewPr>
  <p:sorterViewPr>
    <p:cViewPr>
      <p:scale>
        <a:sx n="160" d="100"/>
        <a:sy n="160" d="100"/>
      </p:scale>
      <p:origin x="0" y="0"/>
    </p:cViewPr>
  </p:sorterViewPr>
  <p:notesViewPr>
    <p:cSldViewPr snapToGrid="0">
      <p:cViewPr>
        <p:scale>
          <a:sx n="190" d="100"/>
          <a:sy n="190" d="100"/>
        </p:scale>
        <p:origin x="1680" y="-3136"/>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commentAuthors" Target="commentAuthors.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Users/murata_tokito/Pictures/&#23455;&#39443;20210121.xlsx" TargetMode="External"/></Relationships>
</file>

<file path=ppt/charts/_rels/chart10.xml.rels><?xml version="1.0" encoding="UTF-8" standalone="yes"?>
<Relationships xmlns="http://schemas.openxmlformats.org/package/2006/relationships"><Relationship Id="rId1" Type="http://schemas.microsoft.com/office/2011/relationships/chartStyle" Target="style10.xml"/><Relationship Id="rId2" Type="http://schemas.microsoft.com/office/2011/relationships/chartColorStyle" Target="colors10.xml"/><Relationship Id="rId3" Type="http://schemas.openxmlformats.org/officeDocument/2006/relationships/oleObject" Target="file:////Users/murata_tokito/Documents/M2/&#20462;&#35542;/&#23455;&#39443;20210121.xlsx" TargetMode="External"/></Relationships>
</file>

<file path=ppt/charts/_rels/chart11.xml.rels><?xml version="1.0" encoding="UTF-8" standalone="yes"?>
<Relationships xmlns="http://schemas.openxmlformats.org/package/2006/relationships"><Relationship Id="rId1" Type="http://schemas.microsoft.com/office/2011/relationships/chartStyle" Target="style11.xml"/><Relationship Id="rId2" Type="http://schemas.microsoft.com/office/2011/relationships/chartColorStyle" Target="colors11.xml"/><Relationship Id="rId3" Type="http://schemas.openxmlformats.org/officeDocument/2006/relationships/oleObject" Target="file:////Users/murata_tokito/Documents/M2/&#20462;&#35542;/&#23455;&#39443;20210121.xlsx" TargetMode="External"/></Relationships>
</file>

<file path=ppt/charts/_rels/chart12.xml.rels><?xml version="1.0" encoding="UTF-8" standalone="yes"?>
<Relationships xmlns="http://schemas.openxmlformats.org/package/2006/relationships"><Relationship Id="rId1" Type="http://schemas.microsoft.com/office/2011/relationships/chartStyle" Target="style12.xml"/><Relationship Id="rId2" Type="http://schemas.microsoft.com/office/2011/relationships/chartColorStyle" Target="colors12.xml"/><Relationship Id="rId3" Type="http://schemas.openxmlformats.org/officeDocument/2006/relationships/oleObject" Target="file:////Users/murata_tokito/Documents/M2/&#20462;&#35542;/&#23455;&#39443;20210121.xlsx" TargetMode="External"/></Relationships>
</file>

<file path=ppt/charts/_rels/chart13.xml.rels><?xml version="1.0" encoding="UTF-8" standalone="yes"?>
<Relationships xmlns="http://schemas.openxmlformats.org/package/2006/relationships"><Relationship Id="rId1" Type="http://schemas.microsoft.com/office/2011/relationships/chartStyle" Target="style13.xml"/><Relationship Id="rId2" Type="http://schemas.microsoft.com/office/2011/relationships/chartColorStyle" Target="colors13.xml"/><Relationship Id="rId3" Type="http://schemas.openxmlformats.org/officeDocument/2006/relationships/oleObject" Target="file:////Users/murata_tokito/Documents/M2/&#20462;&#35542;/&#23455;&#39443;20210121.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Users/murata_tokito/Pictures/&#23455;&#39443;20210121.xlsx"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file:////Users/murata_tokito/Documents/M2/&#20462;&#35542;/&#23455;&#39443;20210121.xlsx"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Users/murata_tokito/Documents/M2/&#20462;&#35542;/&#23455;&#39443;20210121.xlsx" TargetMode="External"/></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oleObject" Target="file:////Users/murata_tokito/Pictures/&#23455;&#39443;20210121.xlsx" TargetMode="External"/></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oleObject" Target="file:////Users/murata_tokito/Pictures/&#23455;&#39443;20210121.xlsx" TargetMode="External"/></Relationships>
</file>

<file path=ppt/charts/_rels/chart7.xml.rels><?xml version="1.0" encoding="UTF-8" standalone="yes"?>
<Relationships xmlns="http://schemas.openxmlformats.org/package/2006/relationships"><Relationship Id="rId1" Type="http://schemas.microsoft.com/office/2011/relationships/chartStyle" Target="style7.xml"/><Relationship Id="rId2" Type="http://schemas.microsoft.com/office/2011/relationships/chartColorStyle" Target="colors7.xml"/><Relationship Id="rId3" Type="http://schemas.openxmlformats.org/officeDocument/2006/relationships/oleObject" Target="file:////Users/murata_tokito/Pictures/&#23455;&#39443;20210121.xlsx" TargetMode="External"/></Relationships>
</file>

<file path=ppt/charts/_rels/chart8.xml.rels><?xml version="1.0" encoding="UTF-8" standalone="yes"?>
<Relationships xmlns="http://schemas.openxmlformats.org/package/2006/relationships"><Relationship Id="rId1" Type="http://schemas.microsoft.com/office/2011/relationships/chartStyle" Target="style8.xml"/><Relationship Id="rId2" Type="http://schemas.microsoft.com/office/2011/relationships/chartColorStyle" Target="colors8.xml"/><Relationship Id="rId3" Type="http://schemas.openxmlformats.org/officeDocument/2006/relationships/oleObject" Target="file:////Users/murata_tokito/Documents/M2/&#20462;&#35542;/&#23455;&#39443;20210121.xlsx" TargetMode="External"/></Relationships>
</file>

<file path=ppt/charts/_rels/chart9.xml.rels><?xml version="1.0" encoding="UTF-8" standalone="yes"?>
<Relationships xmlns="http://schemas.openxmlformats.org/package/2006/relationships"><Relationship Id="rId1" Type="http://schemas.microsoft.com/office/2011/relationships/chartStyle" Target="style9.xml"/><Relationship Id="rId2" Type="http://schemas.microsoft.com/office/2011/relationships/chartColorStyle" Target="colors9.xml"/><Relationship Id="rId3" Type="http://schemas.openxmlformats.org/officeDocument/2006/relationships/oleObject" Target="file:////Users/murata_tokito/Pictures/&#23455;&#39443;2021012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853962033237"/>
          <c:y val="0.101318897637795"/>
          <c:w val="0.742520943775181"/>
          <c:h val="0.666797900262467"/>
        </c:manualLayout>
      </c:layout>
      <c:scatterChart>
        <c:scatterStyle val="lineMarker"/>
        <c:varyColors val="0"/>
        <c:ser>
          <c:idx val="2"/>
          <c:order val="0"/>
          <c:tx>
            <c:v>1台</c:v>
          </c:tx>
          <c:spPr>
            <a:ln w="19050" cap="rnd">
              <a:solidFill>
                <a:schemeClr val="accent6">
                  <a:lumMod val="75000"/>
                </a:schemeClr>
              </a:solidFill>
              <a:round/>
            </a:ln>
            <a:effectLst/>
          </c:spPr>
          <c:marker>
            <c:symbol val="circle"/>
            <c:size val="5"/>
            <c:spPr>
              <a:solidFill>
                <a:schemeClr val="accent6">
                  <a:lumMod val="75000"/>
                </a:schemeClr>
              </a:solidFill>
              <a:ln w="9525">
                <a:solidFill>
                  <a:schemeClr val="accent6">
                    <a:lumMod val="75000"/>
                  </a:schemeClr>
                </a:solidFill>
              </a:ln>
              <a:effectLst/>
            </c:spPr>
          </c:marker>
          <c:xVal>
            <c:numRef>
              <c:f>分割4台!$A$3:$A$7</c:f>
              <c:numCache>
                <c:formatCode>General</c:formatCode>
                <c:ptCount val="5"/>
                <c:pt idx="0">
                  <c:v>1.0</c:v>
                </c:pt>
                <c:pt idx="1">
                  <c:v>64.0</c:v>
                </c:pt>
                <c:pt idx="2">
                  <c:v>128.0</c:v>
                </c:pt>
                <c:pt idx="3">
                  <c:v>192.0</c:v>
                </c:pt>
                <c:pt idx="4">
                  <c:v>240.0</c:v>
                </c:pt>
              </c:numCache>
            </c:numRef>
          </c:xVal>
          <c:yVal>
            <c:numRef>
              <c:f>分割4台!$D$16:$D$20</c:f>
              <c:numCache>
                <c:formatCode>0.00</c:formatCode>
                <c:ptCount val="5"/>
                <c:pt idx="0">
                  <c:v>0.0479</c:v>
                </c:pt>
                <c:pt idx="1">
                  <c:v>2.888333333333334</c:v>
                </c:pt>
                <c:pt idx="2">
                  <c:v>5.008333333333331</c:v>
                </c:pt>
                <c:pt idx="3">
                  <c:v>7.165333333333333</c:v>
                </c:pt>
                <c:pt idx="4">
                  <c:v>9.203333333333335</c:v>
                </c:pt>
              </c:numCache>
            </c:numRef>
          </c:yVal>
          <c:smooth val="0"/>
          <c:extLst xmlns:c16r2="http://schemas.microsoft.com/office/drawing/2015/06/chart">
            <c:ext xmlns:c16="http://schemas.microsoft.com/office/drawing/2014/chart" uri="{C3380CC4-5D6E-409C-BE32-E72D297353CC}">
              <c16:uniqueId val="{00000000-C02E-EC45-9E0F-F2C711B755CA}"/>
            </c:ext>
          </c:extLst>
        </c:ser>
        <c:ser>
          <c:idx val="0"/>
          <c:order val="1"/>
          <c:tx>
            <c:v>2台</c:v>
          </c:tx>
          <c:spPr>
            <a:ln w="19050" cap="rnd">
              <a:solidFill>
                <a:schemeClr val="accent5">
                  <a:lumMod val="75000"/>
                </a:schemeClr>
              </a:solidFill>
              <a:round/>
            </a:ln>
            <a:effectLst/>
          </c:spPr>
          <c:marker>
            <c:symbol val="circle"/>
            <c:size val="5"/>
            <c:spPr>
              <a:solidFill>
                <a:schemeClr val="accent5">
                  <a:lumMod val="75000"/>
                </a:schemeClr>
              </a:solidFill>
              <a:ln w="9525">
                <a:solidFill>
                  <a:schemeClr val="accent5">
                    <a:lumMod val="75000"/>
                  </a:schemeClr>
                </a:solidFill>
              </a:ln>
              <a:effectLst/>
            </c:spPr>
          </c:marker>
          <c:xVal>
            <c:numRef>
              <c:f>分割4台!$A$3:$A$7</c:f>
              <c:numCache>
                <c:formatCode>General</c:formatCode>
                <c:ptCount val="5"/>
                <c:pt idx="0">
                  <c:v>1.0</c:v>
                </c:pt>
                <c:pt idx="1">
                  <c:v>64.0</c:v>
                </c:pt>
                <c:pt idx="2">
                  <c:v>128.0</c:v>
                </c:pt>
                <c:pt idx="3">
                  <c:v>192.0</c:v>
                </c:pt>
                <c:pt idx="4">
                  <c:v>240.0</c:v>
                </c:pt>
              </c:numCache>
            </c:numRef>
          </c:xVal>
          <c:yVal>
            <c:numRef>
              <c:f>分割4台!$C$16:$C$20</c:f>
              <c:numCache>
                <c:formatCode>0.00</c:formatCode>
                <c:ptCount val="5"/>
                <c:pt idx="0">
                  <c:v>0.0386666666666667</c:v>
                </c:pt>
                <c:pt idx="1">
                  <c:v>1.629</c:v>
                </c:pt>
                <c:pt idx="2">
                  <c:v>2.889</c:v>
                </c:pt>
                <c:pt idx="3">
                  <c:v>3.733666666666666</c:v>
                </c:pt>
                <c:pt idx="4">
                  <c:v>4.601333333333333</c:v>
                </c:pt>
              </c:numCache>
            </c:numRef>
          </c:yVal>
          <c:smooth val="0"/>
          <c:extLst xmlns:c16r2="http://schemas.microsoft.com/office/drawing/2015/06/chart">
            <c:ext xmlns:c16="http://schemas.microsoft.com/office/drawing/2014/chart" uri="{C3380CC4-5D6E-409C-BE32-E72D297353CC}">
              <c16:uniqueId val="{00000001-C02E-EC45-9E0F-F2C711B755CA}"/>
            </c:ext>
          </c:extLst>
        </c:ser>
        <c:ser>
          <c:idx val="1"/>
          <c:order val="2"/>
          <c:tx>
            <c:v>4台</c:v>
          </c:tx>
          <c:spPr>
            <a:ln w="19050" cap="rnd">
              <a:solidFill>
                <a:schemeClr val="accent4">
                  <a:lumMod val="75000"/>
                </a:schemeClr>
              </a:solidFill>
              <a:round/>
            </a:ln>
            <a:effectLst/>
          </c:spPr>
          <c:marker>
            <c:symbol val="circle"/>
            <c:size val="5"/>
            <c:spPr>
              <a:solidFill>
                <a:schemeClr val="accent4">
                  <a:lumMod val="75000"/>
                </a:schemeClr>
              </a:solidFill>
              <a:ln w="9525">
                <a:solidFill>
                  <a:schemeClr val="accent4">
                    <a:lumMod val="75000"/>
                  </a:schemeClr>
                </a:solidFill>
              </a:ln>
              <a:effectLst/>
            </c:spPr>
          </c:marker>
          <c:xVal>
            <c:numRef>
              <c:f>分割4台!$A$3:$A$7</c:f>
              <c:numCache>
                <c:formatCode>General</c:formatCode>
                <c:ptCount val="5"/>
                <c:pt idx="0">
                  <c:v>1.0</c:v>
                </c:pt>
                <c:pt idx="1">
                  <c:v>64.0</c:v>
                </c:pt>
                <c:pt idx="2">
                  <c:v>128.0</c:v>
                </c:pt>
                <c:pt idx="3">
                  <c:v>192.0</c:v>
                </c:pt>
                <c:pt idx="4">
                  <c:v>240.0</c:v>
                </c:pt>
              </c:numCache>
            </c:numRef>
          </c:xVal>
          <c:yVal>
            <c:numRef>
              <c:f>分割4台!$B$16:$B$20</c:f>
              <c:numCache>
                <c:formatCode>0.00</c:formatCode>
                <c:ptCount val="5"/>
                <c:pt idx="0">
                  <c:v>0.0186666666666667</c:v>
                </c:pt>
                <c:pt idx="1">
                  <c:v>0.42</c:v>
                </c:pt>
                <c:pt idx="2">
                  <c:v>0.815333333333333</c:v>
                </c:pt>
                <c:pt idx="3">
                  <c:v>1.529</c:v>
                </c:pt>
                <c:pt idx="4">
                  <c:v>2.06</c:v>
                </c:pt>
              </c:numCache>
            </c:numRef>
          </c:yVal>
          <c:smooth val="0"/>
          <c:extLst xmlns:c16r2="http://schemas.microsoft.com/office/drawing/2015/06/chart">
            <c:ext xmlns:c16="http://schemas.microsoft.com/office/drawing/2014/chart" uri="{C3380CC4-5D6E-409C-BE32-E72D297353CC}">
              <c16:uniqueId val="{00000002-C02E-EC45-9E0F-F2C711B755CA}"/>
            </c:ext>
          </c:extLst>
        </c:ser>
        <c:dLbls>
          <c:showLegendKey val="0"/>
          <c:showVal val="0"/>
          <c:showCatName val="0"/>
          <c:showSerName val="0"/>
          <c:showPercent val="0"/>
          <c:showBubbleSize val="0"/>
        </c:dLbls>
        <c:axId val="-1368080112"/>
        <c:axId val="-1333297248"/>
      </c:scatterChart>
      <c:valAx>
        <c:axId val="-1368080112"/>
        <c:scaling>
          <c:orientation val="minMax"/>
          <c:max val="256.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r>
                  <a:rPr lang="ja-JP" sz="1400"/>
                  <a:t>メモリサイズ</a:t>
                </a:r>
                <a:r>
                  <a:rPr lang="en-US" sz="1400"/>
                  <a:t>[GB]</a:t>
                </a:r>
                <a:endParaRPr lang="ja-JP" sz="1400"/>
              </a:p>
            </c:rich>
          </c:tx>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crossAx val="-1333297248"/>
        <c:crosses val="autoZero"/>
        <c:crossBetween val="midCat"/>
        <c:majorUnit val="64.0"/>
      </c:valAx>
      <c:valAx>
        <c:axId val="-1333297248"/>
        <c:scaling>
          <c:orientation val="minMax"/>
          <c:max val="10.0"/>
          <c:min val="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r>
                  <a:rPr lang="ja-JP" sz="1400"/>
                  <a:t>時間</a:t>
                </a:r>
                <a:r>
                  <a:rPr lang="ja-JP" altLang="en-US" sz="1400"/>
                  <a:t>（分）</a:t>
                </a:r>
                <a:endParaRPr lang="ja-JP" sz="1400"/>
              </a:p>
            </c:rich>
          </c:tx>
          <c:layout>
            <c:manualLayout>
              <c:xMode val="edge"/>
              <c:yMode val="edge"/>
              <c:x val="0.0192158454420002"/>
              <c:y val="0.311022674146798"/>
            </c:manualLayout>
          </c:layout>
          <c:overlay val="0"/>
          <c:spPr>
            <a:noFill/>
            <a:ln>
              <a:noFill/>
            </a:ln>
            <a:effectLst/>
          </c:spPr>
          <c:txPr>
            <a:bodyPr rot="-540000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crossAx val="-1368080112"/>
        <c:crosses val="autoZero"/>
        <c:crossBetween val="midCat"/>
        <c:majorUnit val="2.0"/>
      </c:valAx>
      <c:spPr>
        <a:noFill/>
        <a:ln>
          <a:solidFill>
            <a:schemeClr val="tx1"/>
          </a:solidFill>
        </a:ln>
        <a:effectLst/>
      </c:spPr>
    </c:plotArea>
    <c:legend>
      <c:legendPos val="t"/>
      <c:layout>
        <c:manualLayout>
          <c:xMode val="edge"/>
          <c:yMode val="edge"/>
          <c:x val="0.189005601103986"/>
          <c:y val="0.149747155991897"/>
          <c:w val="0.567016914476634"/>
          <c:h val="0.0983863175938912"/>
        </c:manualLayout>
      </c:layout>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2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630844979548"/>
          <c:y val="0.0722222222222222"/>
          <c:w val="0.806250209412794"/>
          <c:h val="0.69008781081551"/>
        </c:manualLayout>
      </c:layout>
      <c:scatterChart>
        <c:scatterStyle val="lineMarker"/>
        <c:varyColors val="0"/>
        <c:ser>
          <c:idx val="1"/>
          <c:order val="0"/>
          <c:tx>
            <c:v>メモリファイルへ保存</c:v>
          </c:tx>
          <c:spPr>
            <a:ln w="19050" cap="rnd">
              <a:solidFill>
                <a:schemeClr val="accent6">
                  <a:lumMod val="75000"/>
                </a:schemeClr>
              </a:solidFill>
              <a:round/>
            </a:ln>
            <a:effectLst/>
          </c:spPr>
          <c:marker>
            <c:symbol val="circle"/>
            <c:size val="5"/>
            <c:spPr>
              <a:solidFill>
                <a:schemeClr val="accent6">
                  <a:lumMod val="75000"/>
                </a:schemeClr>
              </a:solidFill>
              <a:ln w="9525">
                <a:solidFill>
                  <a:schemeClr val="accent6">
                    <a:lumMod val="75000"/>
                  </a:schemeClr>
                </a:solidFill>
              </a:ln>
              <a:effectLst/>
            </c:spPr>
          </c:marker>
          <c:xVal>
            <c:numRef>
              <c:f>従来手法との比較!$A$20:$A$24</c:f>
              <c:numCache>
                <c:formatCode>General</c:formatCode>
                <c:ptCount val="5"/>
                <c:pt idx="0">
                  <c:v>1.0</c:v>
                </c:pt>
                <c:pt idx="1">
                  <c:v>64.0</c:v>
                </c:pt>
                <c:pt idx="2">
                  <c:v>128.0</c:v>
                </c:pt>
                <c:pt idx="3">
                  <c:v>192.0</c:v>
                </c:pt>
                <c:pt idx="4">
                  <c:v>240.0</c:v>
                </c:pt>
              </c:numCache>
            </c:numRef>
          </c:xVal>
          <c:yVal>
            <c:numRef>
              <c:f>メモリファイルに保存した時の性能!$H$3:$H$7</c:f>
              <c:numCache>
                <c:formatCode>0.00_ </c:formatCode>
                <c:ptCount val="5"/>
                <c:pt idx="0">
                  <c:v>0.0777777777777778</c:v>
                </c:pt>
                <c:pt idx="1">
                  <c:v>2.365</c:v>
                </c:pt>
                <c:pt idx="2">
                  <c:v>3.436111111111111</c:v>
                </c:pt>
                <c:pt idx="3">
                  <c:v>4.524999999999991</c:v>
                </c:pt>
                <c:pt idx="4">
                  <c:v>6.031111111111112</c:v>
                </c:pt>
              </c:numCache>
            </c:numRef>
          </c:yVal>
          <c:smooth val="0"/>
          <c:extLst xmlns:c16r2="http://schemas.microsoft.com/office/drawing/2015/06/chart">
            <c:ext xmlns:c16="http://schemas.microsoft.com/office/drawing/2014/chart" uri="{C3380CC4-5D6E-409C-BE32-E72D297353CC}">
              <c16:uniqueId val="{00000000-269D-A541-B620-3AD1EA47B262}"/>
            </c:ext>
          </c:extLst>
        </c:ser>
        <c:ser>
          <c:idx val="0"/>
          <c:order val="1"/>
          <c:tx>
            <c:v>追記保存</c:v>
          </c:tx>
          <c:spPr>
            <a:ln w="19050" cap="rnd">
              <a:solidFill>
                <a:schemeClr val="accent5">
                  <a:lumMod val="75000"/>
                </a:schemeClr>
              </a:solidFill>
              <a:round/>
            </a:ln>
            <a:effectLst/>
          </c:spPr>
          <c:marker>
            <c:symbol val="circle"/>
            <c:size val="5"/>
            <c:spPr>
              <a:solidFill>
                <a:schemeClr val="accent5">
                  <a:lumMod val="75000"/>
                </a:schemeClr>
              </a:solidFill>
              <a:ln w="9525">
                <a:solidFill>
                  <a:schemeClr val="accent5">
                    <a:lumMod val="75000"/>
                  </a:schemeClr>
                </a:solidFill>
              </a:ln>
              <a:effectLst/>
            </c:spPr>
          </c:marker>
          <c:xVal>
            <c:numRef>
              <c:f>従来手法との比較!$A$3:$A$7</c:f>
              <c:numCache>
                <c:formatCode>General</c:formatCode>
                <c:ptCount val="5"/>
                <c:pt idx="0">
                  <c:v>1.0</c:v>
                </c:pt>
                <c:pt idx="1">
                  <c:v>64.0</c:v>
                </c:pt>
                <c:pt idx="2">
                  <c:v>128.0</c:v>
                </c:pt>
                <c:pt idx="3">
                  <c:v>192.0</c:v>
                </c:pt>
                <c:pt idx="4">
                  <c:v>240.0</c:v>
                </c:pt>
              </c:numCache>
            </c:numRef>
          </c:xVal>
          <c:yVal>
            <c:numRef>
              <c:f>メモリファイルに保存した時の性能!$I$12:$I$17</c:f>
              <c:numCache>
                <c:formatCode>0.00_ </c:formatCode>
                <c:ptCount val="6"/>
                <c:pt idx="0">
                  <c:v>0.035</c:v>
                </c:pt>
                <c:pt idx="1">
                  <c:v>1.588333333333333</c:v>
                </c:pt>
                <c:pt idx="2">
                  <c:v>2.871666666666667</c:v>
                </c:pt>
                <c:pt idx="3">
                  <c:v>3.638333333333334</c:v>
                </c:pt>
                <c:pt idx="4">
                  <c:v>4.506666666666665</c:v>
                </c:pt>
              </c:numCache>
            </c:numRef>
          </c:yVal>
          <c:smooth val="0"/>
          <c:extLst xmlns:c16r2="http://schemas.microsoft.com/office/drawing/2015/06/chart">
            <c:ext xmlns:c16="http://schemas.microsoft.com/office/drawing/2014/chart" uri="{C3380CC4-5D6E-409C-BE32-E72D297353CC}">
              <c16:uniqueId val="{00000001-269D-A541-B620-3AD1EA47B262}"/>
            </c:ext>
          </c:extLst>
        </c:ser>
        <c:dLbls>
          <c:showLegendKey val="0"/>
          <c:showVal val="0"/>
          <c:showCatName val="0"/>
          <c:showSerName val="0"/>
          <c:showPercent val="0"/>
          <c:showBubbleSize val="0"/>
        </c:dLbls>
        <c:axId val="-1290536176"/>
        <c:axId val="-1290575344"/>
      </c:scatterChart>
      <c:valAx>
        <c:axId val="-1290536176"/>
        <c:scaling>
          <c:orientation val="minMax"/>
          <c:max val="256.0"/>
          <c:min val="0.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a:t>メモリサイズ（</a:t>
                </a:r>
                <a:r>
                  <a:rPr lang="en-US"/>
                  <a:t>GB</a:t>
                </a:r>
                <a:r>
                  <a:rPr lang="ja-JP"/>
                  <a:t>）</a:t>
                </a:r>
              </a:p>
            </c:rich>
          </c:tx>
          <c:layout>
            <c:manualLayout>
              <c:xMode val="edge"/>
              <c:yMode val="edge"/>
              <c:x val="0.329888497329442"/>
              <c:y val="0.886711441488437"/>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1290575344"/>
        <c:crosses val="autoZero"/>
        <c:crossBetween val="midCat"/>
        <c:majorUnit val="64.0"/>
      </c:valAx>
      <c:valAx>
        <c:axId val="-1290575344"/>
        <c:scaling>
          <c:orientation val="minMax"/>
          <c:max val="8.0"/>
          <c:min val="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a:t>時間（分）</a:t>
                </a:r>
              </a:p>
            </c:rich>
          </c:tx>
          <c:layout>
            <c:manualLayout>
              <c:xMode val="edge"/>
              <c:yMode val="edge"/>
              <c:x val="0.00213979558193208"/>
              <c:y val="0.223362893409842"/>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1290536176"/>
        <c:crosses val="autoZero"/>
        <c:crossBetween val="midCat"/>
        <c:majorUnit val="2.0"/>
      </c:valAx>
      <c:spPr>
        <a:noFill/>
        <a:ln>
          <a:solidFill>
            <a:schemeClr val="tx1"/>
          </a:solidFill>
        </a:ln>
        <a:effectLst/>
      </c:spPr>
    </c:plotArea>
    <c:legend>
      <c:legendPos val="t"/>
      <c:layout>
        <c:manualLayout>
          <c:xMode val="edge"/>
          <c:yMode val="edge"/>
          <c:x val="0.175922849093405"/>
          <c:y val="0.0848569813945401"/>
          <c:w val="0.488423544958978"/>
          <c:h val="0.219560076508433"/>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6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6180576661829"/>
          <c:y val="0.0601851851851852"/>
          <c:w val="0.837708207608068"/>
          <c:h val="0.82923665791776"/>
        </c:manualLayout>
      </c:layout>
      <c:barChart>
        <c:barDir val="col"/>
        <c:grouping val="clustered"/>
        <c:varyColors val="0"/>
        <c:ser>
          <c:idx val="0"/>
          <c:order val="0"/>
          <c:tx>
            <c:v>メモリファイルへ保存</c:v>
          </c:tx>
          <c:spPr>
            <a:solidFill>
              <a:schemeClr val="accent6">
                <a:lumMod val="75000"/>
              </a:schemeClr>
            </a:solidFill>
            <a:ln>
              <a:noFill/>
            </a:ln>
            <a:effectLst/>
          </c:spPr>
          <c:invertIfNegative val="0"/>
          <c:val>
            <c:numRef>
              <c:f>メモリファイルに保存した時の性能!$H$21</c:f>
              <c:numCache>
                <c:formatCode>0.0</c:formatCode>
                <c:ptCount val="1"/>
                <c:pt idx="0">
                  <c:v>14.62905555555556</c:v>
                </c:pt>
              </c:numCache>
            </c:numRef>
          </c:val>
          <c:extLst xmlns:c16r2="http://schemas.microsoft.com/office/drawing/2015/06/chart">
            <c:ext xmlns:c16="http://schemas.microsoft.com/office/drawing/2014/chart" uri="{C3380CC4-5D6E-409C-BE32-E72D297353CC}">
              <c16:uniqueId val="{00000000-FDF8-444C-A47E-74F420502684}"/>
            </c:ext>
          </c:extLst>
        </c:ser>
        <c:ser>
          <c:idx val="1"/>
          <c:order val="1"/>
          <c:tx>
            <c:v>追記保存</c:v>
          </c:tx>
          <c:spPr>
            <a:solidFill>
              <a:schemeClr val="accent5">
                <a:lumMod val="75000"/>
              </a:schemeClr>
            </a:solidFill>
            <a:ln>
              <a:noFill/>
            </a:ln>
            <a:effectLst/>
          </c:spPr>
          <c:invertIfNegative val="0"/>
          <c:val>
            <c:numRef>
              <c:f>メモリファイルに保存した時の性能!$J$31</c:f>
              <c:numCache>
                <c:formatCode>0.0_ </c:formatCode>
                <c:ptCount val="1"/>
                <c:pt idx="0">
                  <c:v>11.83903333333333</c:v>
                </c:pt>
              </c:numCache>
            </c:numRef>
          </c:val>
          <c:extLst xmlns:c16r2="http://schemas.microsoft.com/office/drawing/2015/06/chart">
            <c:ext xmlns:c16="http://schemas.microsoft.com/office/drawing/2014/chart" uri="{C3380CC4-5D6E-409C-BE32-E72D297353CC}">
              <c16:uniqueId val="{00000001-FDF8-444C-A47E-74F420502684}"/>
            </c:ext>
          </c:extLst>
        </c:ser>
        <c:dLbls>
          <c:showLegendKey val="0"/>
          <c:showVal val="0"/>
          <c:showCatName val="0"/>
          <c:showSerName val="0"/>
          <c:showPercent val="0"/>
          <c:showBubbleSize val="0"/>
        </c:dLbls>
        <c:gapWidth val="219"/>
        <c:overlap val="-27"/>
        <c:axId val="-1330784000"/>
        <c:axId val="-1330804784"/>
      </c:barChart>
      <c:catAx>
        <c:axId val="-1330784000"/>
        <c:scaling>
          <c:orientation val="minMax"/>
        </c:scaling>
        <c:delete val="1"/>
        <c:axPos val="b"/>
        <c:majorTickMark val="none"/>
        <c:minorTickMark val="none"/>
        <c:tickLblPos val="nextTo"/>
        <c:crossAx val="-1330804784"/>
        <c:crosses val="autoZero"/>
        <c:auto val="1"/>
        <c:lblAlgn val="ctr"/>
        <c:lblOffset val="100"/>
        <c:noMultiLvlLbl val="0"/>
      </c:catAx>
      <c:valAx>
        <c:axId val="-1330804784"/>
        <c:scaling>
          <c:orientation val="minMax"/>
          <c:max val="2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a:t>時間</a:t>
                </a:r>
                <a:r>
                  <a:rPr lang="en-US"/>
                  <a:t>(</a:t>
                </a:r>
                <a:r>
                  <a:rPr lang="ja-JP"/>
                  <a:t>分</a:t>
                </a:r>
                <a:r>
                  <a:rPr lang="en-US"/>
                  <a:t>)</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1330784000"/>
        <c:crosses val="autoZero"/>
        <c:crossBetween val="between"/>
      </c:valAx>
      <c:spPr>
        <a:noFill/>
        <a:ln>
          <a:solidFill>
            <a:schemeClr val="tx1"/>
          </a:solidFill>
        </a:ln>
        <a:effectLst/>
      </c:spPr>
    </c:plotArea>
    <c:legend>
      <c:legendPos val="b"/>
      <c:layout>
        <c:manualLayout>
          <c:xMode val="edge"/>
          <c:yMode val="edge"/>
          <c:x val="0.132368329899215"/>
          <c:y val="0.0790795344658446"/>
          <c:w val="0.414916205797113"/>
          <c:h val="0.161189487029847"/>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6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397720389846"/>
          <c:y val="0.0722222222222222"/>
          <c:w val="0.768483288365178"/>
          <c:h val="0.69008781081551"/>
        </c:manualLayout>
      </c:layout>
      <c:scatterChart>
        <c:scatterStyle val="lineMarker"/>
        <c:varyColors val="0"/>
        <c:ser>
          <c:idx val="2"/>
          <c:order val="0"/>
          <c:tx>
            <c:v>追記ファイル</c:v>
          </c:tx>
          <c:spPr>
            <a:ln w="19050" cap="rnd">
              <a:solidFill>
                <a:schemeClr val="accent6">
                  <a:lumMod val="75000"/>
                </a:schemeClr>
              </a:solidFill>
              <a:round/>
            </a:ln>
            <a:effectLst/>
          </c:spPr>
          <c:marker>
            <c:symbol val="circle"/>
            <c:size val="5"/>
            <c:spPr>
              <a:solidFill>
                <a:schemeClr val="accent6">
                  <a:lumMod val="75000"/>
                </a:schemeClr>
              </a:solidFill>
              <a:ln w="9525">
                <a:solidFill>
                  <a:schemeClr val="accent6">
                    <a:lumMod val="75000"/>
                  </a:schemeClr>
                </a:solidFill>
              </a:ln>
              <a:effectLst/>
            </c:spPr>
          </c:marker>
          <c:xVal>
            <c:numRef>
              <c:f>従来手法との比較!$E$41:$E$45</c:f>
              <c:numCache>
                <c:formatCode>General</c:formatCode>
                <c:ptCount val="5"/>
                <c:pt idx="0">
                  <c:v>1.0</c:v>
                </c:pt>
                <c:pt idx="1">
                  <c:v>64.0</c:v>
                </c:pt>
                <c:pt idx="2">
                  <c:v>128.0</c:v>
                </c:pt>
                <c:pt idx="3">
                  <c:v>192.0</c:v>
                </c:pt>
                <c:pt idx="4">
                  <c:v>240.0</c:v>
                </c:pt>
              </c:numCache>
            </c:numRef>
          </c:xVal>
          <c:yVal>
            <c:numRef>
              <c:f>追記ファイルから復元した時の性能!$H$3:$H$7</c:f>
              <c:numCache>
                <c:formatCode>0.00</c:formatCode>
                <c:ptCount val="5"/>
                <c:pt idx="0">
                  <c:v>0.0222222222222222</c:v>
                </c:pt>
                <c:pt idx="1">
                  <c:v>1.888333333333333</c:v>
                </c:pt>
                <c:pt idx="2">
                  <c:v>3.171666666666667</c:v>
                </c:pt>
                <c:pt idx="3">
                  <c:v>3.955</c:v>
                </c:pt>
                <c:pt idx="4">
                  <c:v>5.983888888888888</c:v>
                </c:pt>
              </c:numCache>
            </c:numRef>
          </c:yVal>
          <c:smooth val="0"/>
          <c:extLst xmlns:c16r2="http://schemas.microsoft.com/office/drawing/2015/06/chart">
            <c:ext xmlns:c16="http://schemas.microsoft.com/office/drawing/2014/chart" uri="{C3380CC4-5D6E-409C-BE32-E72D297353CC}">
              <c16:uniqueId val="{00000000-F0BF-184C-B3AE-8054B0392A66}"/>
            </c:ext>
          </c:extLst>
        </c:ser>
        <c:ser>
          <c:idx val="0"/>
          <c:order val="1"/>
          <c:tx>
            <c:v>メモリファイル</c:v>
          </c:tx>
          <c:spPr>
            <a:ln w="19050" cap="rnd">
              <a:solidFill>
                <a:schemeClr val="accent5">
                  <a:lumMod val="75000"/>
                </a:schemeClr>
              </a:solidFill>
              <a:round/>
            </a:ln>
            <a:effectLst/>
          </c:spPr>
          <c:marker>
            <c:symbol val="circle"/>
            <c:size val="5"/>
            <c:spPr>
              <a:solidFill>
                <a:schemeClr val="accent5">
                  <a:lumMod val="75000"/>
                </a:schemeClr>
              </a:solidFill>
              <a:ln w="9525">
                <a:solidFill>
                  <a:schemeClr val="accent5">
                    <a:lumMod val="75000"/>
                  </a:schemeClr>
                </a:solidFill>
              </a:ln>
              <a:effectLst/>
            </c:spPr>
          </c:marker>
          <c:xVal>
            <c:numRef>
              <c:f>従来手法との比較!$A$3:$A$7</c:f>
              <c:numCache>
                <c:formatCode>General</c:formatCode>
                <c:ptCount val="5"/>
                <c:pt idx="0">
                  <c:v>1.0</c:v>
                </c:pt>
                <c:pt idx="1">
                  <c:v>64.0</c:v>
                </c:pt>
                <c:pt idx="2">
                  <c:v>128.0</c:v>
                </c:pt>
                <c:pt idx="3">
                  <c:v>192.0</c:v>
                </c:pt>
                <c:pt idx="4">
                  <c:v>240.0</c:v>
                </c:pt>
              </c:numCache>
            </c:numRef>
          </c:xVal>
          <c:yVal>
            <c:numRef>
              <c:f>追記ファイルから復元した時の性能!$K$3:$K$7</c:f>
              <c:numCache>
                <c:formatCode>0.00</c:formatCode>
                <c:ptCount val="5"/>
                <c:pt idx="0">
                  <c:v>0.0186666666666667</c:v>
                </c:pt>
                <c:pt idx="1">
                  <c:v>1.374666666666666</c:v>
                </c:pt>
                <c:pt idx="2">
                  <c:v>2.485333333333333</c:v>
                </c:pt>
                <c:pt idx="3">
                  <c:v>3.477666666666666</c:v>
                </c:pt>
                <c:pt idx="4">
                  <c:v>4.464999999999995</c:v>
                </c:pt>
              </c:numCache>
            </c:numRef>
          </c:yVal>
          <c:smooth val="0"/>
          <c:extLst xmlns:c16r2="http://schemas.microsoft.com/office/drawing/2015/06/chart">
            <c:ext xmlns:c16="http://schemas.microsoft.com/office/drawing/2014/chart" uri="{C3380CC4-5D6E-409C-BE32-E72D297353CC}">
              <c16:uniqueId val="{00000001-F0BF-184C-B3AE-8054B0392A66}"/>
            </c:ext>
          </c:extLst>
        </c:ser>
        <c:dLbls>
          <c:showLegendKey val="0"/>
          <c:showVal val="0"/>
          <c:showCatName val="0"/>
          <c:showSerName val="0"/>
          <c:showPercent val="0"/>
          <c:showBubbleSize val="0"/>
        </c:dLbls>
        <c:axId val="-1708420144"/>
        <c:axId val="-1330746960"/>
      </c:scatterChart>
      <c:valAx>
        <c:axId val="-1708420144"/>
        <c:scaling>
          <c:orientation val="minMax"/>
          <c:max val="256.0"/>
          <c:min val="0.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a:t>メモリサイズ（</a:t>
                </a:r>
                <a:r>
                  <a:rPr lang="en-US"/>
                  <a:t>GB</a:t>
                </a:r>
                <a:r>
                  <a:rPr lang="ja-JP"/>
                  <a:t>）</a:t>
                </a:r>
              </a:p>
            </c:rich>
          </c:tx>
          <c:layout>
            <c:manualLayout>
              <c:xMode val="edge"/>
              <c:yMode val="edge"/>
              <c:x val="0.343874511315456"/>
              <c:y val="0.886711441488437"/>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1330746960"/>
        <c:crosses val="autoZero"/>
        <c:crossBetween val="midCat"/>
        <c:majorUnit val="64.0"/>
      </c:valAx>
      <c:valAx>
        <c:axId val="-1330746960"/>
        <c:scaling>
          <c:orientation val="minMax"/>
          <c:max val="10.0"/>
          <c:min val="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a:t>時間（分）</a:t>
                </a:r>
              </a:p>
            </c:rich>
          </c:tx>
          <c:layout>
            <c:manualLayout>
              <c:xMode val="edge"/>
              <c:yMode val="edge"/>
              <c:x val="0.00913275700677275"/>
              <c:y val="0.239925230394714"/>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1708420144"/>
        <c:crosses val="autoZero"/>
        <c:crossBetween val="midCat"/>
        <c:majorUnit val="2.0"/>
      </c:valAx>
      <c:spPr>
        <a:noFill/>
        <a:ln>
          <a:solidFill>
            <a:schemeClr val="tx1"/>
          </a:solidFill>
        </a:ln>
        <a:effectLst/>
      </c:spPr>
    </c:plotArea>
    <c:legend>
      <c:legendPos val="t"/>
      <c:layout>
        <c:manualLayout>
          <c:xMode val="edge"/>
          <c:yMode val="edge"/>
          <c:x val="0.200387643852211"/>
          <c:y val="0.0903777603894975"/>
          <c:w val="0.397514454049887"/>
          <c:h val="0.219560076508433"/>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6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369748361874"/>
          <c:y val="0.0722222222222222"/>
          <c:w val="0.74051126039315"/>
          <c:h val="0.69008781081551"/>
        </c:manualLayout>
      </c:layout>
      <c:scatterChart>
        <c:scatterStyle val="lineMarker"/>
        <c:varyColors val="0"/>
        <c:ser>
          <c:idx val="0"/>
          <c:order val="0"/>
          <c:tx>
            <c:v>追記ファイル</c:v>
          </c:tx>
          <c:spPr>
            <a:ln w="19050" cap="rnd">
              <a:solidFill>
                <a:schemeClr val="accent6">
                  <a:lumMod val="75000"/>
                </a:schemeClr>
              </a:solidFill>
              <a:round/>
            </a:ln>
            <a:effectLst/>
          </c:spPr>
          <c:marker>
            <c:symbol val="circle"/>
            <c:size val="5"/>
            <c:spPr>
              <a:solidFill>
                <a:schemeClr val="accent6">
                  <a:lumMod val="75000"/>
                </a:schemeClr>
              </a:solidFill>
              <a:ln w="9525">
                <a:solidFill>
                  <a:schemeClr val="accent6">
                    <a:lumMod val="75000"/>
                  </a:schemeClr>
                </a:solidFill>
              </a:ln>
              <a:effectLst/>
            </c:spPr>
          </c:marker>
          <c:xVal>
            <c:numRef>
              <c:f>追記ファイルから復元した時の性能!$A$11:$A$15</c:f>
              <c:numCache>
                <c:formatCode>General</c:formatCode>
                <c:ptCount val="5"/>
                <c:pt idx="0">
                  <c:v>1.0</c:v>
                </c:pt>
                <c:pt idx="1">
                  <c:v>64.0</c:v>
                </c:pt>
                <c:pt idx="2">
                  <c:v>128.0</c:v>
                </c:pt>
                <c:pt idx="3">
                  <c:v>192.0</c:v>
                </c:pt>
                <c:pt idx="4">
                  <c:v>240.0</c:v>
                </c:pt>
              </c:numCache>
            </c:numRef>
          </c:xVal>
          <c:yVal>
            <c:numRef>
              <c:f>追記ファイルから復元した時の性能!$E$11:$E$15</c:f>
              <c:numCache>
                <c:formatCode>0.0</c:formatCode>
                <c:ptCount val="5"/>
                <c:pt idx="0">
                  <c:v>1.266666666666667</c:v>
                </c:pt>
                <c:pt idx="1">
                  <c:v>91.66666666666667</c:v>
                </c:pt>
                <c:pt idx="2">
                  <c:v>168.0</c:v>
                </c:pt>
                <c:pt idx="3">
                  <c:v>214.3333333333333</c:v>
                </c:pt>
                <c:pt idx="4">
                  <c:v>304.3333333333333</c:v>
                </c:pt>
              </c:numCache>
            </c:numRef>
          </c:yVal>
          <c:smooth val="0"/>
          <c:extLst xmlns:c16r2="http://schemas.microsoft.com/office/drawing/2015/06/chart">
            <c:ext xmlns:c16="http://schemas.microsoft.com/office/drawing/2014/chart" uri="{C3380CC4-5D6E-409C-BE32-E72D297353CC}">
              <c16:uniqueId val="{00000000-7E47-6548-8A67-24E3C9EF6DC6}"/>
            </c:ext>
          </c:extLst>
        </c:ser>
        <c:ser>
          <c:idx val="1"/>
          <c:order val="1"/>
          <c:tx>
            <c:v>メモリファイル</c:v>
          </c:tx>
          <c:spPr>
            <a:ln w="19050" cap="rnd">
              <a:solidFill>
                <a:schemeClr val="accent5">
                  <a:lumMod val="75000"/>
                </a:schemeClr>
              </a:solidFill>
              <a:round/>
            </a:ln>
            <a:effectLst/>
          </c:spPr>
          <c:marker>
            <c:symbol val="circle"/>
            <c:size val="5"/>
            <c:spPr>
              <a:solidFill>
                <a:schemeClr val="accent5">
                  <a:lumMod val="75000"/>
                </a:schemeClr>
              </a:solidFill>
              <a:ln w="9525">
                <a:solidFill>
                  <a:schemeClr val="accent5">
                    <a:lumMod val="75000"/>
                  </a:schemeClr>
                </a:solidFill>
              </a:ln>
              <a:effectLst/>
            </c:spPr>
          </c:marker>
          <c:xVal>
            <c:numRef>
              <c:f>追記ファイルから復元した時の性能!$A$11:$A$15</c:f>
              <c:numCache>
                <c:formatCode>General</c:formatCode>
                <c:ptCount val="5"/>
                <c:pt idx="0">
                  <c:v>1.0</c:v>
                </c:pt>
                <c:pt idx="1">
                  <c:v>64.0</c:v>
                </c:pt>
                <c:pt idx="2">
                  <c:v>128.0</c:v>
                </c:pt>
                <c:pt idx="3">
                  <c:v>192.0</c:v>
                </c:pt>
                <c:pt idx="4">
                  <c:v>240.0</c:v>
                </c:pt>
              </c:numCache>
            </c:numRef>
          </c:xVal>
          <c:yVal>
            <c:numRef>
              <c:f>追記ファイルから復元した時の性能!$A$11:$A$15</c:f>
              <c:numCache>
                <c:formatCode>General</c:formatCode>
                <c:ptCount val="5"/>
                <c:pt idx="0">
                  <c:v>1.0</c:v>
                </c:pt>
                <c:pt idx="1">
                  <c:v>64.0</c:v>
                </c:pt>
                <c:pt idx="2">
                  <c:v>128.0</c:v>
                </c:pt>
                <c:pt idx="3">
                  <c:v>192.0</c:v>
                </c:pt>
                <c:pt idx="4">
                  <c:v>240.0</c:v>
                </c:pt>
              </c:numCache>
            </c:numRef>
          </c:yVal>
          <c:smooth val="0"/>
          <c:extLst xmlns:c16r2="http://schemas.microsoft.com/office/drawing/2015/06/chart">
            <c:ext xmlns:c16="http://schemas.microsoft.com/office/drawing/2014/chart" uri="{C3380CC4-5D6E-409C-BE32-E72D297353CC}">
              <c16:uniqueId val="{00000001-7E47-6548-8A67-24E3C9EF6DC6}"/>
            </c:ext>
          </c:extLst>
        </c:ser>
        <c:dLbls>
          <c:showLegendKey val="0"/>
          <c:showVal val="0"/>
          <c:showCatName val="0"/>
          <c:showSerName val="0"/>
          <c:showPercent val="0"/>
          <c:showBubbleSize val="0"/>
        </c:dLbls>
        <c:axId val="-1329857024"/>
        <c:axId val="-1710821536"/>
      </c:scatterChart>
      <c:valAx>
        <c:axId val="-1329857024"/>
        <c:scaling>
          <c:orientation val="minMax"/>
          <c:max val="256.0"/>
          <c:min val="0.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a:t>メモリサイズ（</a:t>
                </a:r>
                <a:r>
                  <a:rPr lang="en-US"/>
                  <a:t>GB</a:t>
                </a:r>
                <a:r>
                  <a:rPr lang="ja-JP"/>
                  <a:t>）</a:t>
                </a:r>
              </a:p>
            </c:rich>
          </c:tx>
          <c:layout>
            <c:manualLayout>
              <c:xMode val="edge"/>
              <c:yMode val="edge"/>
              <c:x val="0.375343042783988"/>
              <c:y val="0.886711441488437"/>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1710821536"/>
        <c:crosses val="autoZero"/>
        <c:crossBetween val="midCat"/>
        <c:majorUnit val="64.0"/>
      </c:valAx>
      <c:valAx>
        <c:axId val="-1710821536"/>
        <c:scaling>
          <c:orientation val="minMax"/>
          <c:max val="400.0"/>
          <c:min val="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a:t>ファイルサイズ（</a:t>
                </a:r>
                <a:r>
                  <a:rPr lang="en-US"/>
                  <a:t>GB</a:t>
                </a:r>
                <a:r>
                  <a:rPr lang="ja-JP"/>
                  <a:t>）</a:t>
                </a:r>
              </a:p>
            </c:rich>
          </c:tx>
          <c:layout>
            <c:manualLayout>
              <c:xMode val="edge"/>
              <c:yMode val="edge"/>
              <c:x val="0.00913275700677275"/>
              <c:y val="0.0963849765258216"/>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1329857024"/>
        <c:crosses val="autoZero"/>
        <c:crossBetween val="midCat"/>
        <c:majorUnit val="100.0"/>
      </c:valAx>
      <c:spPr>
        <a:noFill/>
        <a:ln>
          <a:solidFill>
            <a:schemeClr val="tx1"/>
          </a:solidFill>
        </a:ln>
        <a:effectLst/>
      </c:spPr>
    </c:plotArea>
    <c:legend>
      <c:legendPos val="t"/>
      <c:layout>
        <c:manualLayout>
          <c:xMode val="edge"/>
          <c:yMode val="edge"/>
          <c:x val="0.202097902097902"/>
          <c:y val="0.104894800904191"/>
          <c:w val="0.391496338307362"/>
          <c:h val="0.231237176143279"/>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6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0016417794593"/>
          <c:y val="0.101318897637795"/>
          <c:w val="0.767526314726145"/>
          <c:h val="0.666797900262467"/>
        </c:manualLayout>
      </c:layout>
      <c:scatterChart>
        <c:scatterStyle val="lineMarker"/>
        <c:varyColors val="0"/>
        <c:ser>
          <c:idx val="2"/>
          <c:order val="0"/>
          <c:tx>
            <c:v>1台</c:v>
          </c:tx>
          <c:spPr>
            <a:ln w="19050" cap="rnd">
              <a:solidFill>
                <a:schemeClr val="accent6">
                  <a:lumMod val="75000"/>
                </a:schemeClr>
              </a:solidFill>
              <a:round/>
            </a:ln>
            <a:effectLst/>
          </c:spPr>
          <c:marker>
            <c:symbol val="circle"/>
            <c:size val="5"/>
            <c:spPr>
              <a:solidFill>
                <a:schemeClr val="accent6">
                  <a:lumMod val="75000"/>
                </a:schemeClr>
              </a:solidFill>
              <a:ln w="9525">
                <a:solidFill>
                  <a:schemeClr val="accent6">
                    <a:lumMod val="75000"/>
                  </a:schemeClr>
                </a:solidFill>
              </a:ln>
              <a:effectLst/>
            </c:spPr>
          </c:marker>
          <c:xVal>
            <c:numRef>
              <c:f>分割4台!$A$3:$A$7</c:f>
              <c:numCache>
                <c:formatCode>General</c:formatCode>
                <c:ptCount val="5"/>
                <c:pt idx="0">
                  <c:v>1.0</c:v>
                </c:pt>
                <c:pt idx="1">
                  <c:v>64.0</c:v>
                </c:pt>
                <c:pt idx="2">
                  <c:v>128.0</c:v>
                </c:pt>
                <c:pt idx="3">
                  <c:v>192.0</c:v>
                </c:pt>
                <c:pt idx="4">
                  <c:v>240.0</c:v>
                </c:pt>
              </c:numCache>
            </c:numRef>
          </c:xVal>
          <c:yVal>
            <c:numRef>
              <c:f>分割4台!$H$16:$H$20</c:f>
              <c:numCache>
                <c:formatCode>0.00</c:formatCode>
                <c:ptCount val="5"/>
                <c:pt idx="0">
                  <c:v>0.0358666666666667</c:v>
                </c:pt>
                <c:pt idx="1">
                  <c:v>2.038666666666667</c:v>
                </c:pt>
                <c:pt idx="2">
                  <c:v>5.150666666666667</c:v>
                </c:pt>
                <c:pt idx="3">
                  <c:v>7.1</c:v>
                </c:pt>
                <c:pt idx="4">
                  <c:v>9.28266666666667</c:v>
                </c:pt>
              </c:numCache>
            </c:numRef>
          </c:yVal>
          <c:smooth val="0"/>
          <c:extLst xmlns:c16r2="http://schemas.microsoft.com/office/drawing/2015/06/chart">
            <c:ext xmlns:c16="http://schemas.microsoft.com/office/drawing/2014/chart" uri="{C3380CC4-5D6E-409C-BE32-E72D297353CC}">
              <c16:uniqueId val="{00000000-A63A-C641-94C1-D8134F601FDF}"/>
            </c:ext>
          </c:extLst>
        </c:ser>
        <c:ser>
          <c:idx val="0"/>
          <c:order val="1"/>
          <c:tx>
            <c:v>2台</c:v>
          </c:tx>
          <c:spPr>
            <a:ln w="19050" cap="rnd">
              <a:solidFill>
                <a:schemeClr val="accent5">
                  <a:lumMod val="75000"/>
                </a:schemeClr>
              </a:solidFill>
              <a:round/>
            </a:ln>
            <a:effectLst/>
          </c:spPr>
          <c:marker>
            <c:symbol val="circle"/>
            <c:size val="5"/>
            <c:spPr>
              <a:solidFill>
                <a:schemeClr val="accent5">
                  <a:lumMod val="75000"/>
                </a:schemeClr>
              </a:solidFill>
              <a:ln w="9525">
                <a:solidFill>
                  <a:schemeClr val="accent5">
                    <a:lumMod val="75000"/>
                  </a:schemeClr>
                </a:solidFill>
              </a:ln>
              <a:effectLst/>
            </c:spPr>
          </c:marker>
          <c:xVal>
            <c:numRef>
              <c:f>分割4台!$A$3:$A$7</c:f>
              <c:numCache>
                <c:formatCode>General</c:formatCode>
                <c:ptCount val="5"/>
                <c:pt idx="0">
                  <c:v>1.0</c:v>
                </c:pt>
                <c:pt idx="1">
                  <c:v>64.0</c:v>
                </c:pt>
                <c:pt idx="2">
                  <c:v>128.0</c:v>
                </c:pt>
                <c:pt idx="3">
                  <c:v>192.0</c:v>
                </c:pt>
                <c:pt idx="4">
                  <c:v>240.0</c:v>
                </c:pt>
              </c:numCache>
            </c:numRef>
          </c:xVal>
          <c:yVal>
            <c:numRef>
              <c:f>分割4台!$G$16:$G$20</c:f>
              <c:numCache>
                <c:formatCode>0.00</c:formatCode>
                <c:ptCount val="5"/>
                <c:pt idx="0">
                  <c:v>0.0186666666666667</c:v>
                </c:pt>
                <c:pt idx="1">
                  <c:v>1.374666666666666</c:v>
                </c:pt>
                <c:pt idx="2">
                  <c:v>2.485333333333333</c:v>
                </c:pt>
                <c:pt idx="3">
                  <c:v>3.477666666666666</c:v>
                </c:pt>
                <c:pt idx="4">
                  <c:v>4.464999999999989</c:v>
                </c:pt>
              </c:numCache>
            </c:numRef>
          </c:yVal>
          <c:smooth val="0"/>
          <c:extLst xmlns:c16r2="http://schemas.microsoft.com/office/drawing/2015/06/chart">
            <c:ext xmlns:c16="http://schemas.microsoft.com/office/drawing/2014/chart" uri="{C3380CC4-5D6E-409C-BE32-E72D297353CC}">
              <c16:uniqueId val="{00000001-A63A-C641-94C1-D8134F601FDF}"/>
            </c:ext>
          </c:extLst>
        </c:ser>
        <c:ser>
          <c:idx val="1"/>
          <c:order val="2"/>
          <c:tx>
            <c:v>4台</c:v>
          </c:tx>
          <c:spPr>
            <a:ln w="19050" cap="rnd">
              <a:solidFill>
                <a:schemeClr val="accent4">
                  <a:lumMod val="75000"/>
                </a:schemeClr>
              </a:solidFill>
              <a:round/>
            </a:ln>
            <a:effectLst/>
          </c:spPr>
          <c:marker>
            <c:symbol val="circle"/>
            <c:size val="5"/>
            <c:spPr>
              <a:solidFill>
                <a:schemeClr val="accent4">
                  <a:lumMod val="75000"/>
                </a:schemeClr>
              </a:solidFill>
              <a:ln w="9525">
                <a:solidFill>
                  <a:schemeClr val="accent4">
                    <a:lumMod val="75000"/>
                  </a:schemeClr>
                </a:solidFill>
              </a:ln>
              <a:effectLst/>
            </c:spPr>
          </c:marker>
          <c:xVal>
            <c:numRef>
              <c:f>分割4台!$A$3:$A$7</c:f>
              <c:numCache>
                <c:formatCode>General</c:formatCode>
                <c:ptCount val="5"/>
                <c:pt idx="0">
                  <c:v>1.0</c:v>
                </c:pt>
                <c:pt idx="1">
                  <c:v>64.0</c:v>
                </c:pt>
                <c:pt idx="2">
                  <c:v>128.0</c:v>
                </c:pt>
                <c:pt idx="3">
                  <c:v>192.0</c:v>
                </c:pt>
                <c:pt idx="4">
                  <c:v>240.0</c:v>
                </c:pt>
              </c:numCache>
            </c:numRef>
          </c:xVal>
          <c:yVal>
            <c:numRef>
              <c:f>分割4台!$F$16:$F$20</c:f>
              <c:numCache>
                <c:formatCode>0.00</c:formatCode>
                <c:ptCount val="5"/>
                <c:pt idx="0">
                  <c:v>0.0106666666666667</c:v>
                </c:pt>
                <c:pt idx="1">
                  <c:v>0.654</c:v>
                </c:pt>
                <c:pt idx="2">
                  <c:v>1.296666666666667</c:v>
                </c:pt>
                <c:pt idx="3">
                  <c:v>1.953333333333333</c:v>
                </c:pt>
                <c:pt idx="4">
                  <c:v>2.436666666666667</c:v>
                </c:pt>
              </c:numCache>
            </c:numRef>
          </c:yVal>
          <c:smooth val="0"/>
          <c:extLst xmlns:c16r2="http://schemas.microsoft.com/office/drawing/2015/06/chart">
            <c:ext xmlns:c16="http://schemas.microsoft.com/office/drawing/2014/chart" uri="{C3380CC4-5D6E-409C-BE32-E72D297353CC}">
              <c16:uniqueId val="{00000002-A63A-C641-94C1-D8134F601FDF}"/>
            </c:ext>
          </c:extLst>
        </c:ser>
        <c:dLbls>
          <c:showLegendKey val="0"/>
          <c:showVal val="0"/>
          <c:showCatName val="0"/>
          <c:showSerName val="0"/>
          <c:showPercent val="0"/>
          <c:showBubbleSize val="0"/>
        </c:dLbls>
        <c:axId val="-1333402576"/>
        <c:axId val="-1333428240"/>
      </c:scatterChart>
      <c:valAx>
        <c:axId val="-1333402576"/>
        <c:scaling>
          <c:orientation val="minMax"/>
          <c:max val="256.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r>
                  <a:rPr lang="ja-JP"/>
                  <a:t>メモリサイズ</a:t>
                </a:r>
                <a:r>
                  <a:rPr lang="en-US"/>
                  <a:t>[GB]</a:t>
                </a:r>
                <a:endParaRPr lang="ja-JP"/>
              </a:p>
            </c:rich>
          </c:tx>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crossAx val="-1333428240"/>
        <c:crosses val="autoZero"/>
        <c:crossBetween val="midCat"/>
        <c:majorUnit val="64.0"/>
      </c:valAx>
      <c:valAx>
        <c:axId val="-1333428240"/>
        <c:scaling>
          <c:orientation val="minMax"/>
          <c:max val="10.0"/>
          <c:min val="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r>
                  <a:rPr lang="ja-JP"/>
                  <a:t>時間（分）</a:t>
                </a:r>
              </a:p>
            </c:rich>
          </c:tx>
          <c:layout>
            <c:manualLayout>
              <c:xMode val="edge"/>
              <c:yMode val="edge"/>
              <c:x val="0.0192158454420002"/>
              <c:y val="0.311022674146798"/>
            </c:manualLayout>
          </c:layout>
          <c:overlay val="0"/>
          <c:spPr>
            <a:noFill/>
            <a:ln>
              <a:noFill/>
            </a:ln>
            <a:effectLst/>
          </c:spPr>
          <c:txPr>
            <a:bodyPr rot="-540000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crossAx val="-1333402576"/>
        <c:crosses val="autoZero"/>
        <c:crossBetween val="midCat"/>
        <c:majorUnit val="2.0"/>
      </c:valAx>
      <c:spPr>
        <a:noFill/>
        <a:ln>
          <a:solidFill>
            <a:schemeClr val="tx1"/>
          </a:solidFill>
        </a:ln>
        <a:effectLst/>
      </c:spPr>
    </c:plotArea>
    <c:legend>
      <c:legendPos val="t"/>
      <c:layout>
        <c:manualLayout>
          <c:xMode val="edge"/>
          <c:yMode val="edge"/>
          <c:x val="0.189005601103986"/>
          <c:y val="0.149747155991897"/>
          <c:w val="0.48659793814433"/>
          <c:h val="0.0983863175938912"/>
        </c:manualLayout>
      </c:layout>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4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7362755354881"/>
          <c:y val="0.0722222222222222"/>
          <c:w val="0.733518253400143"/>
          <c:h val="0.69008781081551"/>
        </c:manualLayout>
      </c:layout>
      <c:scatterChart>
        <c:scatterStyle val="lineMarker"/>
        <c:varyColors val="0"/>
        <c:ser>
          <c:idx val="1"/>
          <c:order val="0"/>
          <c:tx>
            <c:v>従来</c:v>
          </c:tx>
          <c:spPr>
            <a:ln w="19050" cap="rnd">
              <a:solidFill>
                <a:schemeClr val="accent6">
                  <a:lumMod val="75000"/>
                </a:schemeClr>
              </a:solidFill>
              <a:round/>
            </a:ln>
            <a:effectLst/>
          </c:spPr>
          <c:marker>
            <c:symbol val="circle"/>
            <c:size val="5"/>
            <c:spPr>
              <a:solidFill>
                <a:schemeClr val="accent6">
                  <a:lumMod val="75000"/>
                </a:schemeClr>
              </a:solidFill>
              <a:ln w="9525">
                <a:solidFill>
                  <a:schemeClr val="accent6">
                    <a:lumMod val="75000"/>
                  </a:schemeClr>
                </a:solidFill>
              </a:ln>
              <a:effectLst/>
            </c:spPr>
          </c:marker>
          <c:xVal>
            <c:numRef>
              <c:f>従来手法との比較!$A$20:$A$24</c:f>
              <c:numCache>
                <c:formatCode>General</c:formatCode>
                <c:ptCount val="5"/>
                <c:pt idx="0">
                  <c:v>1.0</c:v>
                </c:pt>
                <c:pt idx="1">
                  <c:v>64.0</c:v>
                </c:pt>
                <c:pt idx="2">
                  <c:v>128.0</c:v>
                </c:pt>
                <c:pt idx="3">
                  <c:v>192.0</c:v>
                </c:pt>
                <c:pt idx="4">
                  <c:v>240.0</c:v>
                </c:pt>
              </c:numCache>
            </c:numRef>
          </c:xVal>
          <c:yVal>
            <c:numRef>
              <c:f>従来手法との比較!$H$41:$H$45</c:f>
              <c:numCache>
                <c:formatCode>0.00</c:formatCode>
                <c:ptCount val="5"/>
                <c:pt idx="0">
                  <c:v>0.08</c:v>
                </c:pt>
                <c:pt idx="1">
                  <c:v>19.51333333333329</c:v>
                </c:pt>
                <c:pt idx="2">
                  <c:v>73.3055555555555</c:v>
                </c:pt>
                <c:pt idx="3">
                  <c:v>116.2722222222222</c:v>
                </c:pt>
                <c:pt idx="4">
                  <c:v>180.1277777777778</c:v>
                </c:pt>
              </c:numCache>
            </c:numRef>
          </c:yVal>
          <c:smooth val="0"/>
          <c:extLst xmlns:c16r2="http://schemas.microsoft.com/office/drawing/2015/06/chart">
            <c:ext xmlns:c16="http://schemas.microsoft.com/office/drawing/2014/chart" uri="{C3380CC4-5D6E-409C-BE32-E72D297353CC}">
              <c16:uniqueId val="{00000001-8CED-B447-9FD5-235764CDFAB3}"/>
            </c:ext>
          </c:extLst>
        </c:ser>
        <c:ser>
          <c:idx val="0"/>
          <c:order val="1"/>
          <c:tx>
            <c:v>D-CRES</c:v>
          </c:tx>
          <c:spPr>
            <a:ln w="19050" cap="rnd">
              <a:solidFill>
                <a:schemeClr val="accent5">
                  <a:lumMod val="75000"/>
                </a:schemeClr>
              </a:solidFill>
              <a:round/>
            </a:ln>
            <a:effectLst/>
          </c:spPr>
          <c:marker>
            <c:symbol val="circle"/>
            <c:size val="5"/>
            <c:spPr>
              <a:solidFill>
                <a:schemeClr val="accent5">
                  <a:lumMod val="75000"/>
                </a:schemeClr>
              </a:solidFill>
              <a:ln w="9525">
                <a:solidFill>
                  <a:schemeClr val="accent5">
                    <a:lumMod val="75000"/>
                  </a:schemeClr>
                </a:solidFill>
              </a:ln>
              <a:effectLst/>
            </c:spPr>
          </c:marker>
          <c:xVal>
            <c:numRef>
              <c:f>従来手法との比較!$A$3:$A$7</c:f>
              <c:numCache>
                <c:formatCode>General</c:formatCode>
                <c:ptCount val="5"/>
                <c:pt idx="0">
                  <c:v>1.0</c:v>
                </c:pt>
                <c:pt idx="1">
                  <c:v>64.0</c:v>
                </c:pt>
                <c:pt idx="2">
                  <c:v>128.0</c:v>
                </c:pt>
                <c:pt idx="3">
                  <c:v>192.0</c:v>
                </c:pt>
                <c:pt idx="4">
                  <c:v>240.0</c:v>
                </c:pt>
              </c:numCache>
            </c:numRef>
          </c:xVal>
          <c:yVal>
            <c:numRef>
              <c:f>従来手法との比較!$F$41:$F$45</c:f>
              <c:numCache>
                <c:formatCode>0.00</c:formatCode>
                <c:ptCount val="5"/>
                <c:pt idx="0">
                  <c:v>0.0386666666666667</c:v>
                </c:pt>
                <c:pt idx="1">
                  <c:v>1.629</c:v>
                </c:pt>
                <c:pt idx="2">
                  <c:v>2.889</c:v>
                </c:pt>
                <c:pt idx="3">
                  <c:v>3.733666666666666</c:v>
                </c:pt>
                <c:pt idx="4">
                  <c:v>4.601333333333333</c:v>
                </c:pt>
              </c:numCache>
            </c:numRef>
          </c:yVal>
          <c:smooth val="0"/>
          <c:extLst xmlns:c16r2="http://schemas.microsoft.com/office/drawing/2015/06/chart">
            <c:ext xmlns:c16="http://schemas.microsoft.com/office/drawing/2014/chart" uri="{C3380CC4-5D6E-409C-BE32-E72D297353CC}">
              <c16:uniqueId val="{00000000-8CED-B447-9FD5-235764CDFAB3}"/>
            </c:ext>
          </c:extLst>
        </c:ser>
        <c:dLbls>
          <c:showLegendKey val="0"/>
          <c:showVal val="0"/>
          <c:showCatName val="0"/>
          <c:showSerName val="0"/>
          <c:showPercent val="0"/>
          <c:showBubbleSize val="0"/>
        </c:dLbls>
        <c:axId val="-1726351440"/>
        <c:axId val="-1726361968"/>
      </c:scatterChart>
      <c:valAx>
        <c:axId val="-1726351440"/>
        <c:scaling>
          <c:orientation val="minMax"/>
          <c:max val="256.0"/>
          <c:min val="0.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r>
                  <a:rPr lang="ja-JP"/>
                  <a:t>メモリサイズ（</a:t>
                </a:r>
                <a:r>
                  <a:rPr lang="en-US"/>
                  <a:t>GB</a:t>
                </a:r>
                <a:r>
                  <a:rPr lang="ja-JP"/>
                  <a:t>）</a:t>
                </a:r>
              </a:p>
            </c:rich>
          </c:tx>
          <c:layout>
            <c:manualLayout>
              <c:xMode val="edge"/>
              <c:yMode val="edge"/>
              <c:x val="0.340378007818953"/>
              <c:y val="0.886711441488437"/>
            </c:manualLayout>
          </c:layout>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crossAx val="-1726361968"/>
        <c:crosses val="autoZero"/>
        <c:crossBetween val="midCat"/>
        <c:majorUnit val="64.0"/>
      </c:valAx>
      <c:valAx>
        <c:axId val="-1726361968"/>
        <c:scaling>
          <c:orientation val="minMax"/>
          <c:max val="200.0"/>
          <c:min val="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r>
                  <a:rPr lang="ja-JP"/>
                  <a:t>時間（分）</a:t>
                </a:r>
              </a:p>
            </c:rich>
          </c:tx>
          <c:layout>
            <c:manualLayout>
              <c:xMode val="edge"/>
              <c:yMode val="edge"/>
              <c:x val="0.00213979558193208"/>
              <c:y val="0.223362893409842"/>
            </c:manualLayout>
          </c:layout>
          <c:overlay val="0"/>
          <c:spPr>
            <a:noFill/>
            <a:ln>
              <a:noFill/>
            </a:ln>
            <a:effectLst/>
          </c:spPr>
          <c:txPr>
            <a:bodyPr rot="-540000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crossAx val="-1726351440"/>
        <c:crosses val="autoZero"/>
        <c:crossBetween val="midCat"/>
        <c:majorUnit val="50.0"/>
      </c:valAx>
      <c:spPr>
        <a:noFill/>
        <a:ln>
          <a:solidFill>
            <a:schemeClr val="tx1"/>
          </a:solidFill>
        </a:ln>
        <a:effectLst/>
      </c:spPr>
    </c:plotArea>
    <c:legend>
      <c:legendPos val="t"/>
      <c:layout>
        <c:manualLayout>
          <c:xMode val="edge"/>
          <c:yMode val="edge"/>
          <c:x val="0.224863168327735"/>
          <c:y val="0.106939987964104"/>
          <c:w val="0.404507461042894"/>
          <c:h val="0.259032069952723"/>
        </c:manualLayout>
      </c:layout>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4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9623571414254"/>
          <c:y val="0.0642818606007582"/>
          <c:w val="0.824265176641761"/>
          <c:h val="0.875532954214056"/>
        </c:manualLayout>
      </c:layout>
      <c:barChart>
        <c:barDir val="col"/>
        <c:grouping val="clustered"/>
        <c:varyColors val="0"/>
        <c:ser>
          <c:idx val="1"/>
          <c:order val="0"/>
          <c:tx>
            <c:strRef>
              <c:f>ページング発生中のチェックポイント!$B$33</c:f>
              <c:strCache>
                <c:ptCount val="1"/>
                <c:pt idx="0">
                  <c:v>メモリ更新なし</c:v>
                </c:pt>
              </c:strCache>
            </c:strRef>
          </c:tx>
          <c:spPr>
            <a:solidFill>
              <a:schemeClr val="accent5">
                <a:lumMod val="75000"/>
              </a:schemeClr>
            </a:solidFill>
            <a:ln>
              <a:noFill/>
            </a:ln>
            <a:effectLst/>
          </c:spPr>
          <c:invertIfNegative val="0"/>
          <c:val>
            <c:numRef>
              <c:f>ページング発生中のチェックポイント!$B$34</c:f>
              <c:numCache>
                <c:formatCode>#,##0.0;[Red]\-#,##0.0</c:formatCode>
                <c:ptCount val="1"/>
                <c:pt idx="0">
                  <c:v>4.601333333333333</c:v>
                </c:pt>
              </c:numCache>
            </c:numRef>
          </c:val>
        </c:ser>
        <c:ser>
          <c:idx val="0"/>
          <c:order val="1"/>
          <c:tx>
            <c:v>リモートページングあり</c:v>
          </c:tx>
          <c:spPr>
            <a:solidFill>
              <a:schemeClr val="accent4">
                <a:lumMod val="75000"/>
              </a:schemeClr>
            </a:solidFill>
            <a:ln>
              <a:noFill/>
            </a:ln>
            <a:effectLst/>
          </c:spPr>
          <c:invertIfNegative val="0"/>
          <c:cat>
            <c:strRef>
              <c:f>ページング発生中のチェックポイント!$K$5:$K$6</c:f>
              <c:strCache>
                <c:ptCount val="2"/>
                <c:pt idx="0">
                  <c:v>11.262 </c:v>
                </c:pt>
                <c:pt idx="1">
                  <c:v>差分チェックポイント</c:v>
                </c:pt>
              </c:strCache>
            </c:strRef>
          </c:cat>
          <c:val>
            <c:numRef>
              <c:f>ページング発生中のチェックポイント!$I$55</c:f>
              <c:numCache>
                <c:formatCode>0.0</c:formatCode>
                <c:ptCount val="1"/>
                <c:pt idx="0">
                  <c:v>5.886111111111111</c:v>
                </c:pt>
              </c:numCache>
            </c:numRef>
          </c:val>
        </c:ser>
        <c:ser>
          <c:idx val="2"/>
          <c:order val="2"/>
          <c:tx>
            <c:v>リモートページングなし</c:v>
          </c:tx>
          <c:spPr>
            <a:solidFill>
              <a:schemeClr val="accent6">
                <a:lumMod val="75000"/>
              </a:schemeClr>
            </a:solidFill>
            <a:ln>
              <a:noFill/>
            </a:ln>
            <a:effectLst/>
          </c:spPr>
          <c:invertIfNegative val="0"/>
          <c:val>
            <c:numRef>
              <c:f>ページング発生中のチェックポイント!$I$49</c:f>
              <c:numCache>
                <c:formatCode>0.0</c:formatCode>
                <c:ptCount val="1"/>
                <c:pt idx="0">
                  <c:v>11.29333333333333</c:v>
                </c:pt>
              </c:numCache>
            </c:numRef>
          </c:val>
        </c:ser>
        <c:dLbls>
          <c:showLegendKey val="0"/>
          <c:showVal val="0"/>
          <c:showCatName val="0"/>
          <c:showSerName val="0"/>
          <c:showPercent val="0"/>
          <c:showBubbleSize val="0"/>
        </c:dLbls>
        <c:gapWidth val="154"/>
        <c:overlap val="-100"/>
        <c:axId val="-1744933632"/>
        <c:axId val="-1744923040"/>
      </c:barChart>
      <c:catAx>
        <c:axId val="-1744933632"/>
        <c:scaling>
          <c:orientation val="minMax"/>
        </c:scaling>
        <c:delete val="1"/>
        <c:axPos val="b"/>
        <c:numFmt formatCode="General" sourceLinked="1"/>
        <c:majorTickMark val="none"/>
        <c:minorTickMark val="none"/>
        <c:tickLblPos val="nextTo"/>
        <c:crossAx val="-1744923040"/>
        <c:crosses val="autoZero"/>
        <c:auto val="1"/>
        <c:lblAlgn val="ctr"/>
        <c:lblOffset val="100"/>
        <c:noMultiLvlLbl val="0"/>
      </c:catAx>
      <c:valAx>
        <c:axId val="-1744923040"/>
        <c:scaling>
          <c:orientation val="minMax"/>
          <c:max val="15.0"/>
          <c:min val="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S PGothic" charset="-128"/>
                    <a:ea typeface="MS PGothic" charset="-128"/>
                    <a:cs typeface="MS PGothic" charset="-128"/>
                  </a:defRPr>
                </a:pPr>
                <a:r>
                  <a:rPr lang="ja-JP"/>
                  <a:t>時間（分）</a:t>
                </a:r>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MS PGothic" charset="-128"/>
                <a:ea typeface="MS PGothic" charset="-128"/>
                <a:cs typeface="MS PGothic" charset="-128"/>
              </a:defRPr>
            </a:pPr>
            <a:endParaRPr lang="ja-JP"/>
          </a:p>
        </c:txPr>
        <c:crossAx val="-1744933632"/>
        <c:crosses val="autoZero"/>
        <c:crossBetween val="between"/>
        <c:majorUnit val="3.0"/>
      </c:valAx>
      <c:spPr>
        <a:noFill/>
        <a:ln>
          <a:solidFill>
            <a:schemeClr val="tx1"/>
          </a:solidFill>
        </a:ln>
        <a:effectLst/>
      </c:spPr>
    </c:plotArea>
    <c:legend>
      <c:legendPos val="t"/>
      <c:layout>
        <c:manualLayout>
          <c:xMode val="edge"/>
          <c:yMode val="edge"/>
          <c:x val="0.149833932551494"/>
          <c:y val="0.0860133679381263"/>
          <c:w val="0.46103325804055"/>
          <c:h val="0.347521874709616"/>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8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4100690894991"/>
          <c:y val="0.0628162952088616"/>
          <c:w val="0.795047851528076"/>
          <c:h val="0.868361804350727"/>
        </c:manualLayout>
      </c:layout>
      <c:barChart>
        <c:barDir val="col"/>
        <c:grouping val="clustered"/>
        <c:varyColors val="0"/>
        <c:ser>
          <c:idx val="2"/>
          <c:order val="0"/>
          <c:tx>
            <c:v>メモリ更新のないフルチェックポイント</c:v>
          </c:tx>
          <c:spPr>
            <a:solidFill>
              <a:schemeClr val="accent5">
                <a:lumMod val="75000"/>
              </a:schemeClr>
            </a:solidFill>
            <a:ln>
              <a:noFill/>
            </a:ln>
            <a:effectLst/>
          </c:spPr>
          <c:invertIfNegative val="0"/>
          <c:val>
            <c:numRef>
              <c:f>memaslap実行時のチェックポイント!$B$18</c:f>
              <c:numCache>
                <c:formatCode>0.0</c:formatCode>
                <c:ptCount val="1"/>
                <c:pt idx="0">
                  <c:v>4.601333333333333</c:v>
                </c:pt>
              </c:numCache>
            </c:numRef>
          </c:val>
          <c:extLst xmlns:c16r2="http://schemas.microsoft.com/office/drawing/2015/06/chart">
            <c:ext xmlns:c16="http://schemas.microsoft.com/office/drawing/2014/chart" uri="{C3380CC4-5D6E-409C-BE32-E72D297353CC}">
              <c16:uniqueId val="{00000000-9398-5241-8435-90B4DF3EFA4A}"/>
            </c:ext>
          </c:extLst>
        </c:ser>
        <c:ser>
          <c:idx val="0"/>
          <c:order val="1"/>
          <c:tx>
            <c:strRef>
              <c:f>memaslap実行時のチェックポイント!$A$3</c:f>
              <c:strCache>
                <c:ptCount val="1"/>
                <c:pt idx="0">
                  <c:v>フルチェックポイント</c:v>
                </c:pt>
              </c:strCache>
            </c:strRef>
          </c:tx>
          <c:spPr>
            <a:solidFill>
              <a:schemeClr val="accent6">
                <a:lumMod val="75000"/>
              </a:schemeClr>
            </a:solidFill>
            <a:ln>
              <a:noFill/>
            </a:ln>
            <a:effectLst/>
          </c:spPr>
          <c:invertIfNegative val="0"/>
          <c:val>
            <c:numRef>
              <c:f>memaslap実行時のチェックポイント!$C$18</c:f>
              <c:numCache>
                <c:formatCode>0.0</c:formatCode>
                <c:ptCount val="1"/>
                <c:pt idx="0">
                  <c:v>5.348999999999997</c:v>
                </c:pt>
              </c:numCache>
            </c:numRef>
          </c:val>
          <c:extLst xmlns:c16r2="http://schemas.microsoft.com/office/drawing/2015/06/chart">
            <c:ext xmlns:c16="http://schemas.microsoft.com/office/drawing/2014/chart" uri="{C3380CC4-5D6E-409C-BE32-E72D297353CC}">
              <c16:uniqueId val="{00000001-9398-5241-8435-90B4DF3EFA4A}"/>
            </c:ext>
          </c:extLst>
        </c:ser>
        <c:dLbls>
          <c:showLegendKey val="0"/>
          <c:showVal val="0"/>
          <c:showCatName val="0"/>
          <c:showSerName val="0"/>
          <c:showPercent val="0"/>
          <c:showBubbleSize val="0"/>
        </c:dLbls>
        <c:gapWidth val="143"/>
        <c:overlap val="-47"/>
        <c:axId val="-1333173600"/>
        <c:axId val="-1289913008"/>
      </c:barChart>
      <c:catAx>
        <c:axId val="-1333173600"/>
        <c:scaling>
          <c:orientation val="minMax"/>
        </c:scaling>
        <c:delete val="1"/>
        <c:axPos val="b"/>
        <c:numFmt formatCode="General" sourceLinked="1"/>
        <c:majorTickMark val="none"/>
        <c:minorTickMark val="none"/>
        <c:tickLblPos val="nextTo"/>
        <c:crossAx val="-1289913008"/>
        <c:crosses val="autoZero"/>
        <c:auto val="1"/>
        <c:lblAlgn val="ctr"/>
        <c:lblOffset val="100"/>
        <c:noMultiLvlLbl val="0"/>
      </c:catAx>
      <c:valAx>
        <c:axId val="-1289913008"/>
        <c:scaling>
          <c:orientation val="minMax"/>
          <c:max val="6.0"/>
          <c:min val="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r>
                  <a:rPr lang="ja-JP"/>
                  <a:t>時間（分）</a:t>
                </a:r>
              </a:p>
            </c:rich>
          </c:tx>
          <c:layout>
            <c:manualLayout>
              <c:xMode val="edge"/>
              <c:yMode val="edge"/>
              <c:x val="0.0242104057245585"/>
              <c:y val="0.303151786949656"/>
            </c:manualLayout>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1333173600"/>
        <c:crosses val="autoZero"/>
        <c:crossBetween val="between"/>
        <c:majorUnit val="2.0"/>
      </c:valAx>
      <c:spPr>
        <a:noFill/>
        <a:ln>
          <a:solidFill>
            <a:schemeClr val="tx1"/>
          </a:solidFill>
        </a:ln>
        <a:effectLst/>
      </c:spPr>
    </c:plotArea>
    <c:plotVisOnly val="1"/>
    <c:dispBlanksAs val="gap"/>
    <c:showDLblsOverMax val="0"/>
  </c:chart>
  <c:spPr>
    <a:noFill/>
    <a:ln w="9525" cap="flat" cmpd="sng" algn="ctr">
      <a:noFill/>
      <a:round/>
    </a:ln>
    <a:effectLst/>
  </c:spPr>
  <c:txPr>
    <a:bodyPr/>
    <a:lstStyle/>
    <a:p>
      <a:pPr>
        <a:defRPr sz="18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3276124900018"/>
          <c:y val="0.0689114902303879"/>
          <c:w val="0.742280012301095"/>
          <c:h val="0.653133317890795"/>
        </c:manualLayout>
      </c:layout>
      <c:scatterChart>
        <c:scatterStyle val="lineMarker"/>
        <c:varyColors val="0"/>
        <c:ser>
          <c:idx val="0"/>
          <c:order val="0"/>
          <c:tx>
            <c:v>差分チェックポイント</c:v>
          </c:tx>
          <c:spPr>
            <a:ln w="19050" cap="rnd">
              <a:solidFill>
                <a:schemeClr val="accent5">
                  <a:lumMod val="75000"/>
                </a:schemeClr>
              </a:solidFill>
              <a:round/>
            </a:ln>
            <a:effectLst/>
          </c:spPr>
          <c:marker>
            <c:symbol val="circle"/>
            <c:size val="5"/>
            <c:spPr>
              <a:solidFill>
                <a:schemeClr val="accent5">
                  <a:lumMod val="75000"/>
                </a:schemeClr>
              </a:solidFill>
              <a:ln w="9525">
                <a:solidFill>
                  <a:schemeClr val="accent5">
                    <a:lumMod val="75000"/>
                  </a:schemeClr>
                </a:solidFill>
              </a:ln>
              <a:effectLst/>
            </c:spPr>
          </c:marker>
          <c:xVal>
            <c:numRef>
              <c:f>差分チェックポイント!$A$3:$A$9</c:f>
              <c:numCache>
                <c:formatCode>General</c:formatCode>
                <c:ptCount val="7"/>
                <c:pt idx="0">
                  <c:v>1.0</c:v>
                </c:pt>
                <c:pt idx="1">
                  <c:v>8.0</c:v>
                </c:pt>
                <c:pt idx="2">
                  <c:v>16.0</c:v>
                </c:pt>
                <c:pt idx="3">
                  <c:v>32.0</c:v>
                </c:pt>
                <c:pt idx="4">
                  <c:v>64.0</c:v>
                </c:pt>
                <c:pt idx="5">
                  <c:v>128.0</c:v>
                </c:pt>
                <c:pt idx="6">
                  <c:v>192.0</c:v>
                </c:pt>
              </c:numCache>
            </c:numRef>
          </c:xVal>
          <c:yVal>
            <c:numRef>
              <c:f>差分チェックポイント!$B$20:$B$26</c:f>
              <c:numCache>
                <c:formatCode>0.0</c:formatCode>
                <c:ptCount val="7"/>
                <c:pt idx="0">
                  <c:v>0.0607777777777778</c:v>
                </c:pt>
                <c:pt idx="1">
                  <c:v>0.292777777777778</c:v>
                </c:pt>
                <c:pt idx="2">
                  <c:v>0.601666666666667</c:v>
                </c:pt>
                <c:pt idx="3">
                  <c:v>1.216</c:v>
                </c:pt>
                <c:pt idx="4">
                  <c:v>2.37222222222222</c:v>
                </c:pt>
                <c:pt idx="5">
                  <c:v>4.327777777777764</c:v>
                </c:pt>
                <c:pt idx="6">
                  <c:v>5.48333333333334</c:v>
                </c:pt>
              </c:numCache>
            </c:numRef>
          </c:yVal>
          <c:smooth val="0"/>
          <c:extLst xmlns:c16r2="http://schemas.microsoft.com/office/drawing/2015/06/chart">
            <c:ext xmlns:c16="http://schemas.microsoft.com/office/drawing/2014/chart" uri="{C3380CC4-5D6E-409C-BE32-E72D297353CC}">
              <c16:uniqueId val="{00000000-1875-EC49-9ADB-5190E48B2038}"/>
            </c:ext>
          </c:extLst>
        </c:ser>
        <c:ser>
          <c:idx val="1"/>
          <c:order val="1"/>
          <c:tx>
            <c:v>フルチェックポイント</c:v>
          </c:tx>
          <c:spPr>
            <a:ln w="19050" cap="rnd">
              <a:solidFill>
                <a:schemeClr val="accent6">
                  <a:lumMod val="75000"/>
                </a:schemeClr>
              </a:solidFill>
              <a:round/>
            </a:ln>
            <a:effectLst/>
          </c:spPr>
          <c:marker>
            <c:symbol val="circle"/>
            <c:size val="5"/>
            <c:spPr>
              <a:solidFill>
                <a:schemeClr val="accent6">
                  <a:lumMod val="75000"/>
                </a:schemeClr>
              </a:solidFill>
              <a:ln w="9525">
                <a:solidFill>
                  <a:schemeClr val="accent6">
                    <a:lumMod val="75000"/>
                  </a:schemeClr>
                </a:solidFill>
              </a:ln>
              <a:effectLst/>
            </c:spPr>
          </c:marker>
          <c:xVal>
            <c:numRef>
              <c:f>差分チェックポイント!$A$11:$A$17</c:f>
              <c:numCache>
                <c:formatCode>General</c:formatCode>
                <c:ptCount val="7"/>
                <c:pt idx="0">
                  <c:v>1.0</c:v>
                </c:pt>
                <c:pt idx="1">
                  <c:v>8.0</c:v>
                </c:pt>
                <c:pt idx="2">
                  <c:v>16.0</c:v>
                </c:pt>
                <c:pt idx="3">
                  <c:v>32.0</c:v>
                </c:pt>
                <c:pt idx="4">
                  <c:v>64.0</c:v>
                </c:pt>
                <c:pt idx="5">
                  <c:v>128.0</c:v>
                </c:pt>
                <c:pt idx="6">
                  <c:v>192.0</c:v>
                </c:pt>
              </c:numCache>
            </c:numRef>
          </c:xVal>
          <c:yVal>
            <c:numRef>
              <c:f>差分チェックポイント!$C$20:$C$26</c:f>
              <c:numCache>
                <c:formatCode>0.0</c:formatCode>
                <c:ptCount val="7"/>
                <c:pt idx="0">
                  <c:v>4.766666666666666</c:v>
                </c:pt>
                <c:pt idx="1">
                  <c:v>4.766666666666666</c:v>
                </c:pt>
                <c:pt idx="2">
                  <c:v>4.766666666666666</c:v>
                </c:pt>
                <c:pt idx="3">
                  <c:v>4.766666666666666</c:v>
                </c:pt>
                <c:pt idx="4">
                  <c:v>4.766666666666666</c:v>
                </c:pt>
                <c:pt idx="5">
                  <c:v>4.766666666666666</c:v>
                </c:pt>
                <c:pt idx="6">
                  <c:v>4.766666666666666</c:v>
                </c:pt>
              </c:numCache>
            </c:numRef>
          </c:yVal>
          <c:smooth val="0"/>
          <c:extLst xmlns:c16r2="http://schemas.microsoft.com/office/drawing/2015/06/chart">
            <c:ext xmlns:c16="http://schemas.microsoft.com/office/drawing/2014/chart" uri="{C3380CC4-5D6E-409C-BE32-E72D297353CC}">
              <c16:uniqueId val="{00000001-1875-EC49-9ADB-5190E48B2038}"/>
            </c:ext>
          </c:extLst>
        </c:ser>
        <c:dLbls>
          <c:showLegendKey val="0"/>
          <c:showVal val="0"/>
          <c:showCatName val="0"/>
          <c:showSerName val="0"/>
          <c:showPercent val="0"/>
          <c:showBubbleSize val="0"/>
        </c:dLbls>
        <c:axId val="-1333051168"/>
        <c:axId val="-1726190656"/>
      </c:scatterChart>
      <c:valAx>
        <c:axId val="-1333051168"/>
        <c:scaling>
          <c:orientation val="minMax"/>
          <c:max val="192.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r>
                  <a:rPr lang="ja-JP"/>
                  <a:t>更新したメモリ</a:t>
                </a:r>
                <a:r>
                  <a:rPr lang="en-US"/>
                  <a:t>[GB]</a:t>
                </a:r>
              </a:p>
            </c:rich>
          </c:tx>
          <c:overlay val="0"/>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1726190656"/>
        <c:crosses val="autoZero"/>
        <c:crossBetween val="midCat"/>
        <c:majorUnit val="64.0"/>
      </c:valAx>
      <c:valAx>
        <c:axId val="-1726190656"/>
        <c:scaling>
          <c:orientation val="minMax"/>
          <c:max val="6.0"/>
          <c:min val="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r>
                  <a:rPr lang="ja-JP"/>
                  <a:t>時間（分）</a:t>
                </a:r>
              </a:p>
            </c:rich>
          </c:tx>
          <c:layout>
            <c:manualLayout>
              <c:xMode val="edge"/>
              <c:yMode val="edge"/>
              <c:x val="0.0205415550217948"/>
              <c:y val="0.250260160671543"/>
            </c:manualLayout>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1333051168"/>
        <c:crosses val="autoZero"/>
        <c:crossBetween val="midCat"/>
        <c:majorUnit val="2.0"/>
      </c:valAx>
      <c:spPr>
        <a:noFill/>
        <a:ln>
          <a:solidFill>
            <a:schemeClr val="tx1"/>
          </a:solidFill>
        </a:ln>
        <a:effectLst/>
      </c:spPr>
    </c:plotArea>
    <c:legend>
      <c:legendPos val="t"/>
      <c:layout>
        <c:manualLayout>
          <c:xMode val="edge"/>
          <c:yMode val="edge"/>
          <c:x val="0.415081728412486"/>
          <c:y val="0.543109458785133"/>
          <c:w val="0.499259975345886"/>
          <c:h val="0.165774111007265"/>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8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0137715301216"/>
          <c:y val="0.0628162952088616"/>
          <c:w val="0.799010958147913"/>
          <c:h val="0.800062751364634"/>
        </c:manualLayout>
      </c:layout>
      <c:barChart>
        <c:barDir val="col"/>
        <c:grouping val="clustered"/>
        <c:varyColors val="0"/>
        <c:ser>
          <c:idx val="2"/>
          <c:order val="0"/>
          <c:tx>
            <c:strRef>
              <c:f>memaslap実行時のチェックポイント!$C$17</c:f>
              <c:strCache>
                <c:ptCount val="1"/>
                <c:pt idx="0">
                  <c:v>フルチェックポイント</c:v>
                </c:pt>
              </c:strCache>
            </c:strRef>
          </c:tx>
          <c:spPr>
            <a:solidFill>
              <a:schemeClr val="accent6">
                <a:lumMod val="75000"/>
              </a:schemeClr>
            </a:solidFill>
            <a:ln>
              <a:noFill/>
            </a:ln>
            <a:effectLst/>
          </c:spPr>
          <c:invertIfNegative val="0"/>
          <c:val>
            <c:numRef>
              <c:f>memaslap実行時のチェックポイント!$C$18</c:f>
              <c:numCache>
                <c:formatCode>0.0</c:formatCode>
                <c:ptCount val="1"/>
                <c:pt idx="0">
                  <c:v>5.348999999999997</c:v>
                </c:pt>
              </c:numCache>
            </c:numRef>
          </c:val>
          <c:extLst xmlns:c16r2="http://schemas.microsoft.com/office/drawing/2015/06/chart">
            <c:ext xmlns:c16="http://schemas.microsoft.com/office/drawing/2014/chart" uri="{C3380CC4-5D6E-409C-BE32-E72D297353CC}">
              <c16:uniqueId val="{00000000-F024-254D-8C7F-814888C10FF4}"/>
            </c:ext>
          </c:extLst>
        </c:ser>
        <c:ser>
          <c:idx val="0"/>
          <c:order val="1"/>
          <c:tx>
            <c:strRef>
              <c:f>memaslap実行時のチェックポイント!$D$17</c:f>
              <c:strCache>
                <c:ptCount val="1"/>
                <c:pt idx="0">
                  <c:v>差分チェックポイント</c:v>
                </c:pt>
              </c:strCache>
            </c:strRef>
          </c:tx>
          <c:spPr>
            <a:solidFill>
              <a:schemeClr val="accent5">
                <a:lumMod val="75000"/>
              </a:schemeClr>
            </a:solidFill>
            <a:ln>
              <a:noFill/>
            </a:ln>
            <a:effectLst/>
          </c:spPr>
          <c:invertIfNegative val="0"/>
          <c:val>
            <c:numRef>
              <c:f>memaslap実行時のチェックポイント!$D$18</c:f>
              <c:numCache>
                <c:formatCode>0.0</c:formatCode>
                <c:ptCount val="1"/>
                <c:pt idx="0">
                  <c:v>1.2078</c:v>
                </c:pt>
              </c:numCache>
            </c:numRef>
          </c:val>
          <c:extLst xmlns:c16r2="http://schemas.microsoft.com/office/drawing/2015/06/chart">
            <c:ext xmlns:c16="http://schemas.microsoft.com/office/drawing/2014/chart" uri="{C3380CC4-5D6E-409C-BE32-E72D297353CC}">
              <c16:uniqueId val="{00000001-F024-254D-8C7F-814888C10FF4}"/>
            </c:ext>
          </c:extLst>
        </c:ser>
        <c:dLbls>
          <c:showLegendKey val="0"/>
          <c:showVal val="0"/>
          <c:showCatName val="0"/>
          <c:showSerName val="0"/>
          <c:showPercent val="0"/>
          <c:showBubbleSize val="0"/>
        </c:dLbls>
        <c:gapWidth val="143"/>
        <c:overlap val="-47"/>
        <c:axId val="-1726572976"/>
        <c:axId val="-1726570160"/>
      </c:barChart>
      <c:catAx>
        <c:axId val="-1726572976"/>
        <c:scaling>
          <c:orientation val="minMax"/>
        </c:scaling>
        <c:delete val="1"/>
        <c:axPos val="b"/>
        <c:numFmt formatCode="General" sourceLinked="1"/>
        <c:majorTickMark val="none"/>
        <c:minorTickMark val="none"/>
        <c:tickLblPos val="nextTo"/>
        <c:crossAx val="-1726570160"/>
        <c:crosses val="autoZero"/>
        <c:auto val="1"/>
        <c:lblAlgn val="ctr"/>
        <c:lblOffset val="100"/>
        <c:noMultiLvlLbl val="0"/>
      </c:catAx>
      <c:valAx>
        <c:axId val="-1726570160"/>
        <c:scaling>
          <c:orientation val="minMax"/>
          <c:max val="6.0"/>
          <c:min val="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r>
                  <a:rPr lang="ja-JP"/>
                  <a:t>時間（分）</a:t>
                </a:r>
              </a:p>
            </c:rich>
          </c:tx>
          <c:layout>
            <c:manualLayout>
              <c:xMode val="edge"/>
              <c:yMode val="edge"/>
              <c:x val="0.00576138063947548"/>
              <c:y val="0.3109580381532"/>
            </c:manualLayout>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1726572976"/>
        <c:crosses val="autoZero"/>
        <c:crossBetween val="between"/>
        <c:majorUnit val="2.0"/>
      </c:valAx>
      <c:spPr>
        <a:noFill/>
        <a:ln>
          <a:solidFill>
            <a:schemeClr val="tx1"/>
          </a:solidFill>
        </a:ln>
        <a:effectLst/>
      </c:spPr>
    </c:plotArea>
    <c:plotVisOnly val="1"/>
    <c:dispBlanksAs val="gap"/>
    <c:showDLblsOverMax val="0"/>
  </c:chart>
  <c:spPr>
    <a:noFill/>
    <a:ln w="9525" cap="flat" cmpd="sng" algn="ctr">
      <a:noFill/>
      <a:round/>
    </a:ln>
    <a:effectLst/>
  </c:spPr>
  <c:txPr>
    <a:bodyPr/>
    <a:lstStyle/>
    <a:p>
      <a:pPr>
        <a:defRPr sz="18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071263916113"/>
          <c:y val="0.0601851851851852"/>
          <c:w val="0.846037927547553"/>
          <c:h val="0.65877034985157"/>
        </c:manualLayout>
      </c:layout>
      <c:scatterChart>
        <c:scatterStyle val="lineMarker"/>
        <c:varyColors val="0"/>
        <c:ser>
          <c:idx val="0"/>
          <c:order val="0"/>
          <c:tx>
            <c:strRef>
              <c:f>変換時間など!$B$1</c:f>
              <c:strCache>
                <c:ptCount val="1"/>
                <c:pt idx="0">
                  <c:v>変換時間</c:v>
                </c:pt>
              </c:strCache>
            </c:strRef>
          </c:tx>
          <c:spPr>
            <a:ln w="28575" cap="rnd">
              <a:solidFill>
                <a:schemeClr val="accent4">
                  <a:lumMod val="75000"/>
                </a:schemeClr>
              </a:solidFill>
              <a:round/>
            </a:ln>
            <a:effectLst/>
          </c:spPr>
          <c:marker>
            <c:symbol val="circle"/>
            <c:size val="5"/>
            <c:spPr>
              <a:solidFill>
                <a:schemeClr val="accent4">
                  <a:lumMod val="75000"/>
                </a:schemeClr>
              </a:solidFill>
              <a:ln w="9525">
                <a:solidFill>
                  <a:schemeClr val="accent4">
                    <a:lumMod val="75000"/>
                  </a:schemeClr>
                </a:solidFill>
              </a:ln>
              <a:effectLst/>
            </c:spPr>
          </c:marker>
          <c:xVal>
            <c:numRef>
              <c:f>変換時間など!$A$2:$A$6</c:f>
              <c:numCache>
                <c:formatCode>General</c:formatCode>
                <c:ptCount val="5"/>
                <c:pt idx="0">
                  <c:v>1.0</c:v>
                </c:pt>
                <c:pt idx="1">
                  <c:v>64.0</c:v>
                </c:pt>
                <c:pt idx="2">
                  <c:v>128.0</c:v>
                </c:pt>
                <c:pt idx="3">
                  <c:v>192.0</c:v>
                </c:pt>
                <c:pt idx="4">
                  <c:v>240.0</c:v>
                </c:pt>
              </c:numCache>
            </c:numRef>
          </c:xVal>
          <c:yVal>
            <c:numRef>
              <c:f>変換時間など!$B$10:$B$14</c:f>
              <c:numCache>
                <c:formatCode>0.00</c:formatCode>
                <c:ptCount val="5"/>
                <c:pt idx="0">
                  <c:v>0.0533333333333333</c:v>
                </c:pt>
                <c:pt idx="1">
                  <c:v>3.053333333333333</c:v>
                </c:pt>
                <c:pt idx="2">
                  <c:v>5.286666666666667</c:v>
                </c:pt>
                <c:pt idx="3">
                  <c:v>7.266666666666666</c:v>
                </c:pt>
                <c:pt idx="4">
                  <c:v>9.453333333333334</c:v>
                </c:pt>
              </c:numCache>
            </c:numRef>
          </c:yVal>
          <c:smooth val="0"/>
          <c:extLst xmlns:c16r2="http://schemas.microsoft.com/office/drawing/2015/06/chart">
            <c:ext xmlns:c16="http://schemas.microsoft.com/office/drawing/2014/chart" uri="{C3380CC4-5D6E-409C-BE32-E72D297353CC}">
              <c16:uniqueId val="{00000000-8039-3B44-AF4E-1BD367F3320D}"/>
            </c:ext>
          </c:extLst>
        </c:ser>
        <c:ser>
          <c:idx val="1"/>
          <c:order val="1"/>
          <c:tx>
            <c:strRef>
              <c:f>変換時間など!$C$1</c:f>
              <c:strCache>
                <c:ptCount val="1"/>
                <c:pt idx="0">
                  <c:v>受信時間</c:v>
                </c:pt>
              </c:strCache>
            </c:strRef>
          </c:tx>
          <c:spPr>
            <a:ln w="28575" cap="rnd">
              <a:solidFill>
                <a:schemeClr val="accent6">
                  <a:lumMod val="75000"/>
                </a:schemeClr>
              </a:solidFill>
              <a:round/>
            </a:ln>
            <a:effectLst/>
          </c:spPr>
          <c:marker>
            <c:symbol val="circle"/>
            <c:size val="5"/>
            <c:spPr>
              <a:solidFill>
                <a:schemeClr val="accent6">
                  <a:lumMod val="75000"/>
                </a:schemeClr>
              </a:solidFill>
              <a:ln w="9525">
                <a:solidFill>
                  <a:schemeClr val="accent6">
                    <a:lumMod val="75000"/>
                  </a:schemeClr>
                </a:solidFill>
              </a:ln>
              <a:effectLst/>
            </c:spPr>
          </c:marker>
          <c:xVal>
            <c:numRef>
              <c:f>変換時間など!$A$2:$A$6</c:f>
              <c:numCache>
                <c:formatCode>General</c:formatCode>
                <c:ptCount val="5"/>
                <c:pt idx="0">
                  <c:v>1.0</c:v>
                </c:pt>
                <c:pt idx="1">
                  <c:v>64.0</c:v>
                </c:pt>
                <c:pt idx="2">
                  <c:v>128.0</c:v>
                </c:pt>
                <c:pt idx="3">
                  <c:v>192.0</c:v>
                </c:pt>
                <c:pt idx="4">
                  <c:v>240.0</c:v>
                </c:pt>
              </c:numCache>
            </c:numRef>
          </c:xVal>
          <c:yVal>
            <c:numRef>
              <c:f>変換時間など!$C$10:$C$14</c:f>
              <c:numCache>
                <c:formatCode>0.00</c:formatCode>
                <c:ptCount val="5"/>
                <c:pt idx="0">
                  <c:v>0.116666666666667</c:v>
                </c:pt>
                <c:pt idx="1">
                  <c:v>11.73333333333333</c:v>
                </c:pt>
                <c:pt idx="2">
                  <c:v>20.48333333333325</c:v>
                </c:pt>
                <c:pt idx="3">
                  <c:v>30.63333333333332</c:v>
                </c:pt>
                <c:pt idx="4">
                  <c:v>39.8</c:v>
                </c:pt>
              </c:numCache>
            </c:numRef>
          </c:yVal>
          <c:smooth val="0"/>
          <c:extLst xmlns:c16r2="http://schemas.microsoft.com/office/drawing/2015/06/chart">
            <c:ext xmlns:c16="http://schemas.microsoft.com/office/drawing/2014/chart" uri="{C3380CC4-5D6E-409C-BE32-E72D297353CC}">
              <c16:uniqueId val="{00000001-8039-3B44-AF4E-1BD367F3320D}"/>
            </c:ext>
          </c:extLst>
        </c:ser>
        <c:ser>
          <c:idx val="2"/>
          <c:order val="2"/>
          <c:tx>
            <c:strRef>
              <c:f>変換時間など!$D$1</c:f>
              <c:strCache>
                <c:ptCount val="1"/>
                <c:pt idx="0">
                  <c:v>送信時間</c:v>
                </c:pt>
              </c:strCache>
            </c:strRef>
          </c:tx>
          <c:spPr>
            <a:ln w="28575" cap="rnd">
              <a:solidFill>
                <a:schemeClr val="accent5">
                  <a:lumMod val="75000"/>
                </a:schemeClr>
              </a:solidFill>
              <a:round/>
            </a:ln>
            <a:effectLst/>
          </c:spPr>
          <c:marker>
            <c:symbol val="circle"/>
            <c:size val="5"/>
            <c:spPr>
              <a:solidFill>
                <a:schemeClr val="accent5">
                  <a:lumMod val="75000"/>
                </a:schemeClr>
              </a:solidFill>
              <a:ln w="9525">
                <a:solidFill>
                  <a:schemeClr val="accent5">
                    <a:lumMod val="75000"/>
                  </a:schemeClr>
                </a:solidFill>
              </a:ln>
              <a:effectLst/>
            </c:spPr>
          </c:marker>
          <c:xVal>
            <c:numRef>
              <c:f>変換時間など!$A$2:$A$6</c:f>
              <c:numCache>
                <c:formatCode>General</c:formatCode>
                <c:ptCount val="5"/>
                <c:pt idx="0">
                  <c:v>1.0</c:v>
                </c:pt>
                <c:pt idx="1">
                  <c:v>64.0</c:v>
                </c:pt>
                <c:pt idx="2">
                  <c:v>128.0</c:v>
                </c:pt>
                <c:pt idx="3">
                  <c:v>192.0</c:v>
                </c:pt>
                <c:pt idx="4">
                  <c:v>240.0</c:v>
                </c:pt>
              </c:numCache>
            </c:numRef>
          </c:xVal>
          <c:yVal>
            <c:numRef>
              <c:f>変換時間など!$D$10:$D$14</c:f>
              <c:numCache>
                <c:formatCode>0.00</c:formatCode>
                <c:ptCount val="5"/>
                <c:pt idx="0">
                  <c:v>0.133333333333333</c:v>
                </c:pt>
                <c:pt idx="1">
                  <c:v>12.01666666666667</c:v>
                </c:pt>
                <c:pt idx="2">
                  <c:v>20.33333333333328</c:v>
                </c:pt>
                <c:pt idx="3">
                  <c:v>29.88333333333325</c:v>
                </c:pt>
                <c:pt idx="4">
                  <c:v>38.2</c:v>
                </c:pt>
              </c:numCache>
            </c:numRef>
          </c:yVal>
          <c:smooth val="0"/>
          <c:extLst xmlns:c16r2="http://schemas.microsoft.com/office/drawing/2015/06/chart">
            <c:ext xmlns:c16="http://schemas.microsoft.com/office/drawing/2014/chart" uri="{C3380CC4-5D6E-409C-BE32-E72D297353CC}">
              <c16:uniqueId val="{00000002-8039-3B44-AF4E-1BD367F3320D}"/>
            </c:ext>
          </c:extLst>
        </c:ser>
        <c:dLbls>
          <c:showLegendKey val="0"/>
          <c:showVal val="0"/>
          <c:showCatName val="0"/>
          <c:showSerName val="0"/>
          <c:showPercent val="0"/>
          <c:showBubbleSize val="0"/>
        </c:dLbls>
        <c:axId val="-1325917792"/>
        <c:axId val="-1333585104"/>
      </c:scatterChart>
      <c:valAx>
        <c:axId val="-1325917792"/>
        <c:scaling>
          <c:orientation val="minMax"/>
          <c:max val="256.0"/>
        </c:scaling>
        <c:delete val="0"/>
        <c:axPos val="b"/>
        <c:title>
          <c:tx>
            <c:rich>
              <a:bodyPr rot="0" spcFirstLastPara="1" vertOverflow="ellipsis" vert="horz" wrap="square" anchor="ctr" anchorCtr="1"/>
              <a:lstStyle/>
              <a:p>
                <a:pPr>
                  <a:defRPr lang="ja-JP" sz="2000" b="0" i="0" u="none" strike="noStrike" kern="1200" baseline="0">
                    <a:solidFill>
                      <a:schemeClr val="tx1"/>
                    </a:solidFill>
                    <a:latin typeface="MS PGothic" charset="-128"/>
                    <a:ea typeface="MS PGothic" charset="-128"/>
                    <a:cs typeface="MS PGothic" charset="-128"/>
                  </a:defRPr>
                </a:pPr>
                <a:r>
                  <a:rPr lang="ja-JP"/>
                  <a:t>メモリサイズ</a:t>
                </a:r>
                <a:r>
                  <a:rPr lang="en-US"/>
                  <a:t>[GB]</a:t>
                </a:r>
                <a:endParaRPr lang="ja-JP"/>
              </a:p>
            </c:rich>
          </c:tx>
          <c:layout>
            <c:manualLayout>
              <c:xMode val="edge"/>
              <c:yMode val="edge"/>
              <c:x val="0.418556867891514"/>
              <c:y val="0.894051472732575"/>
            </c:manualLayout>
          </c:layout>
          <c:overlay val="0"/>
          <c:spPr>
            <a:noFill/>
            <a:ln>
              <a:noFill/>
            </a:ln>
            <a:effectLst/>
          </c:spPr>
          <c:txPr>
            <a:bodyPr rot="0" spcFirstLastPara="1" vertOverflow="ellipsis" vert="horz" wrap="square" anchor="ctr" anchorCtr="1"/>
            <a:lstStyle/>
            <a:p>
              <a:pPr>
                <a:defRPr lang="ja-JP" sz="20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2000" b="0" i="0" u="none" strike="noStrike" kern="1200" baseline="0">
                <a:solidFill>
                  <a:schemeClr val="tx1"/>
                </a:solidFill>
                <a:latin typeface="MS PGothic" charset="-128"/>
                <a:ea typeface="MS PGothic" charset="-128"/>
                <a:cs typeface="MS PGothic" charset="-128"/>
              </a:defRPr>
            </a:pPr>
            <a:endParaRPr lang="ja-JP"/>
          </a:p>
        </c:txPr>
        <c:crossAx val="-1333585104"/>
        <c:crosses val="autoZero"/>
        <c:crossBetween val="midCat"/>
        <c:majorUnit val="64.0"/>
      </c:valAx>
      <c:valAx>
        <c:axId val="-1333585104"/>
        <c:scaling>
          <c:orientation val="minMax"/>
          <c:max val="5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2000" b="0" i="0" u="none" strike="noStrike" kern="1200" baseline="0">
                    <a:solidFill>
                      <a:schemeClr val="tx1"/>
                    </a:solidFill>
                    <a:latin typeface="MS PGothic" charset="-128"/>
                    <a:ea typeface="MS PGothic" charset="-128"/>
                    <a:cs typeface="MS PGothic" charset="-128"/>
                  </a:defRPr>
                </a:pPr>
                <a:r>
                  <a:rPr lang="ja-JP"/>
                  <a:t>時間（分）</a:t>
                </a:r>
              </a:p>
            </c:rich>
          </c:tx>
          <c:overlay val="0"/>
          <c:spPr>
            <a:noFill/>
            <a:ln>
              <a:noFill/>
            </a:ln>
            <a:effectLst/>
          </c:spPr>
          <c:txPr>
            <a:bodyPr rot="-5400000" spcFirstLastPara="1" vertOverflow="ellipsis" vert="horz" wrap="square" anchor="ctr" anchorCtr="1"/>
            <a:lstStyle/>
            <a:p>
              <a:pPr>
                <a:defRPr lang="ja-JP" sz="20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2000" b="0" i="0" u="none" strike="noStrike" kern="1200" baseline="0">
                <a:solidFill>
                  <a:schemeClr val="tx1"/>
                </a:solidFill>
                <a:latin typeface="MS PGothic" charset="-128"/>
                <a:ea typeface="MS PGothic" charset="-128"/>
                <a:cs typeface="MS PGothic" charset="-128"/>
              </a:defRPr>
            </a:pPr>
            <a:endParaRPr lang="ja-JP"/>
          </a:p>
        </c:txPr>
        <c:crossAx val="-1325917792"/>
        <c:crosses val="autoZero"/>
        <c:crossBetween val="midCat"/>
        <c:majorUnit val="10.0"/>
      </c:valAx>
      <c:spPr>
        <a:noFill/>
        <a:ln>
          <a:solidFill>
            <a:schemeClr val="tx1"/>
          </a:solidFill>
        </a:ln>
        <a:effectLst/>
      </c:spPr>
    </c:plotArea>
    <c:legend>
      <c:legendPos val="b"/>
      <c:layout>
        <c:manualLayout>
          <c:xMode val="edge"/>
          <c:yMode val="edge"/>
          <c:x val="0.125670536385344"/>
          <c:y val="0.0951509724824842"/>
          <c:w val="0.552653733617076"/>
          <c:h val="0.241654568569554"/>
        </c:manualLayout>
      </c:layout>
      <c:overlay val="0"/>
      <c:spPr>
        <a:noFill/>
        <a:ln>
          <a:noFill/>
        </a:ln>
        <a:effectLst/>
      </c:spPr>
      <c:txPr>
        <a:bodyPr rot="0" spcFirstLastPara="1" vertOverflow="ellipsis" vert="horz" wrap="square" anchor="ctr" anchorCtr="1"/>
        <a:lstStyle/>
        <a:p>
          <a:pPr>
            <a:defRPr lang="ja-JP" sz="20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20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992057779329821"/>
          <c:y val="0.0689114902303879"/>
          <c:w val="0.83635039913007"/>
          <c:h val="0.653133317890795"/>
        </c:manualLayout>
      </c:layout>
      <c:scatterChart>
        <c:scatterStyle val="lineMarker"/>
        <c:varyColors val="0"/>
        <c:ser>
          <c:idx val="0"/>
          <c:order val="0"/>
          <c:tx>
            <c:v>差分チェックポイント</c:v>
          </c:tx>
          <c:spPr>
            <a:ln w="19050" cap="rnd">
              <a:solidFill>
                <a:schemeClr val="accent5">
                  <a:lumMod val="75000"/>
                </a:schemeClr>
              </a:solidFill>
              <a:round/>
            </a:ln>
            <a:effectLst/>
          </c:spPr>
          <c:marker>
            <c:symbol val="circle"/>
            <c:size val="5"/>
            <c:spPr>
              <a:solidFill>
                <a:schemeClr val="accent5">
                  <a:lumMod val="75000"/>
                </a:schemeClr>
              </a:solidFill>
              <a:ln w="9525">
                <a:solidFill>
                  <a:schemeClr val="accent5">
                    <a:lumMod val="75000"/>
                  </a:schemeClr>
                </a:solidFill>
              </a:ln>
              <a:effectLst/>
            </c:spPr>
          </c:marker>
          <c:xVal>
            <c:numRef>
              <c:f>差分チェックポイント!$A$3:$A$9</c:f>
              <c:numCache>
                <c:formatCode>General</c:formatCode>
                <c:ptCount val="7"/>
                <c:pt idx="0">
                  <c:v>1.0</c:v>
                </c:pt>
                <c:pt idx="1">
                  <c:v>8.0</c:v>
                </c:pt>
                <c:pt idx="2">
                  <c:v>16.0</c:v>
                </c:pt>
                <c:pt idx="3">
                  <c:v>32.0</c:v>
                </c:pt>
                <c:pt idx="4">
                  <c:v>64.0</c:v>
                </c:pt>
                <c:pt idx="5">
                  <c:v>128.0</c:v>
                </c:pt>
                <c:pt idx="6">
                  <c:v>192.0</c:v>
                </c:pt>
              </c:numCache>
            </c:numRef>
          </c:xVal>
          <c:yVal>
            <c:numRef>
              <c:f>差分チェックポイント!$B$20:$B$26</c:f>
              <c:numCache>
                <c:formatCode>0.0</c:formatCode>
                <c:ptCount val="7"/>
                <c:pt idx="0">
                  <c:v>0.0607777777777778</c:v>
                </c:pt>
                <c:pt idx="1">
                  <c:v>0.292777777777778</c:v>
                </c:pt>
                <c:pt idx="2">
                  <c:v>0.601666666666667</c:v>
                </c:pt>
                <c:pt idx="3">
                  <c:v>1.216</c:v>
                </c:pt>
                <c:pt idx="4">
                  <c:v>2.37222222222222</c:v>
                </c:pt>
                <c:pt idx="5">
                  <c:v>4.327777777777761</c:v>
                </c:pt>
                <c:pt idx="6">
                  <c:v>5.48333333333334</c:v>
                </c:pt>
              </c:numCache>
            </c:numRef>
          </c:yVal>
          <c:smooth val="0"/>
          <c:extLst xmlns:c16r2="http://schemas.microsoft.com/office/drawing/2015/06/chart">
            <c:ext xmlns:c16="http://schemas.microsoft.com/office/drawing/2014/chart" uri="{C3380CC4-5D6E-409C-BE32-E72D297353CC}">
              <c16:uniqueId val="{00000000-1875-EC49-9ADB-5190E48B2038}"/>
            </c:ext>
          </c:extLst>
        </c:ser>
        <c:ser>
          <c:idx val="1"/>
          <c:order val="1"/>
          <c:tx>
            <c:v>フルチェックポイント</c:v>
          </c:tx>
          <c:spPr>
            <a:ln w="19050" cap="rnd">
              <a:solidFill>
                <a:schemeClr val="accent6">
                  <a:lumMod val="75000"/>
                </a:schemeClr>
              </a:solidFill>
              <a:round/>
            </a:ln>
            <a:effectLst/>
          </c:spPr>
          <c:marker>
            <c:symbol val="circle"/>
            <c:size val="5"/>
            <c:spPr>
              <a:solidFill>
                <a:schemeClr val="accent6">
                  <a:lumMod val="75000"/>
                </a:schemeClr>
              </a:solidFill>
              <a:ln w="9525">
                <a:solidFill>
                  <a:schemeClr val="accent6">
                    <a:lumMod val="75000"/>
                  </a:schemeClr>
                </a:solidFill>
              </a:ln>
              <a:effectLst/>
            </c:spPr>
          </c:marker>
          <c:xVal>
            <c:numRef>
              <c:f>差分チェックポイント!$A$11:$A$17</c:f>
              <c:numCache>
                <c:formatCode>General</c:formatCode>
                <c:ptCount val="7"/>
                <c:pt idx="0">
                  <c:v>1.0</c:v>
                </c:pt>
                <c:pt idx="1">
                  <c:v>8.0</c:v>
                </c:pt>
                <c:pt idx="2">
                  <c:v>16.0</c:v>
                </c:pt>
                <c:pt idx="3">
                  <c:v>32.0</c:v>
                </c:pt>
                <c:pt idx="4">
                  <c:v>64.0</c:v>
                </c:pt>
                <c:pt idx="5">
                  <c:v>128.0</c:v>
                </c:pt>
                <c:pt idx="6">
                  <c:v>192.0</c:v>
                </c:pt>
              </c:numCache>
            </c:numRef>
          </c:xVal>
          <c:yVal>
            <c:numRef>
              <c:f>差分チェックポイント!$C$20:$C$26</c:f>
              <c:numCache>
                <c:formatCode>0.0</c:formatCode>
                <c:ptCount val="7"/>
                <c:pt idx="0">
                  <c:v>4.766666666666666</c:v>
                </c:pt>
                <c:pt idx="1">
                  <c:v>4.766666666666666</c:v>
                </c:pt>
                <c:pt idx="2">
                  <c:v>4.766666666666666</c:v>
                </c:pt>
                <c:pt idx="3">
                  <c:v>4.766666666666666</c:v>
                </c:pt>
                <c:pt idx="4">
                  <c:v>4.766666666666666</c:v>
                </c:pt>
                <c:pt idx="5">
                  <c:v>4.766666666666666</c:v>
                </c:pt>
                <c:pt idx="6">
                  <c:v>4.766666666666666</c:v>
                </c:pt>
              </c:numCache>
            </c:numRef>
          </c:yVal>
          <c:smooth val="0"/>
          <c:extLst xmlns:c16r2="http://schemas.microsoft.com/office/drawing/2015/06/chart">
            <c:ext xmlns:c16="http://schemas.microsoft.com/office/drawing/2014/chart" uri="{C3380CC4-5D6E-409C-BE32-E72D297353CC}">
              <c16:uniqueId val="{00000001-1875-EC49-9ADB-5190E48B2038}"/>
            </c:ext>
          </c:extLst>
        </c:ser>
        <c:dLbls>
          <c:showLegendKey val="0"/>
          <c:showVal val="0"/>
          <c:showCatName val="0"/>
          <c:showSerName val="0"/>
          <c:showPercent val="0"/>
          <c:showBubbleSize val="0"/>
        </c:dLbls>
        <c:axId val="-1326364880"/>
        <c:axId val="-1369913328"/>
      </c:scatterChart>
      <c:valAx>
        <c:axId val="-1326364880"/>
        <c:scaling>
          <c:orientation val="minMax"/>
          <c:max val="192.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r>
                  <a:rPr lang="ja-JP"/>
                  <a:t>更新したメモリ</a:t>
                </a:r>
                <a:r>
                  <a:rPr lang="en-US"/>
                  <a:t>[GB]</a:t>
                </a:r>
              </a:p>
            </c:rich>
          </c:tx>
          <c:overlay val="0"/>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1369913328"/>
        <c:crosses val="autoZero"/>
        <c:crossBetween val="midCat"/>
        <c:majorUnit val="64.0"/>
      </c:valAx>
      <c:valAx>
        <c:axId val="-1369913328"/>
        <c:scaling>
          <c:orientation val="minMax"/>
          <c:max val="6.0"/>
          <c:min val="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r>
                  <a:rPr lang="ja-JP"/>
                  <a:t>時間（分）</a:t>
                </a:r>
              </a:p>
            </c:rich>
          </c:tx>
          <c:layout>
            <c:manualLayout>
              <c:xMode val="edge"/>
              <c:yMode val="edge"/>
              <c:x val="0.0205415550217948"/>
              <c:y val="0.250260160671543"/>
            </c:manualLayout>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1326364880"/>
        <c:crosses val="autoZero"/>
        <c:crossBetween val="midCat"/>
        <c:majorUnit val="2.0"/>
      </c:valAx>
      <c:spPr>
        <a:noFill/>
        <a:ln>
          <a:solidFill>
            <a:schemeClr val="tx1"/>
          </a:solidFill>
        </a:ln>
        <a:effectLst/>
      </c:spPr>
    </c:plotArea>
    <c:legend>
      <c:legendPos val="t"/>
      <c:layout>
        <c:manualLayout>
          <c:xMode val="edge"/>
          <c:yMode val="edge"/>
          <c:x val="0.416599036907629"/>
          <c:y val="0.494323330640493"/>
          <c:w val="0.499259975345886"/>
          <c:h val="0.165774111007265"/>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8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131E19-E841-9847-B187-6499A7716009}" type="datetimeFigureOut">
              <a:rPr kumimoji="1" lang="ja-JP" altLang="en-US" smtClean="0"/>
              <a:t>2021/3/8</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56A01C-08C6-9744-BD37-7611A1CE5E39}" type="slidenum">
              <a:rPr kumimoji="1" lang="ja-JP" altLang="en-US" smtClean="0"/>
              <a:t>‹#›</a:t>
            </a:fld>
            <a:endParaRPr kumimoji="1" lang="ja-JP" altLang="en-US"/>
          </a:p>
        </p:txBody>
      </p:sp>
    </p:spTree>
    <p:extLst>
      <p:ext uri="{BB962C8B-B14F-4D97-AF65-F5344CB8AC3E}">
        <p14:creationId xmlns:p14="http://schemas.microsoft.com/office/powerpoint/2010/main" val="1315216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5DE356-0AE5-4FA4-A4F0-0075F532CFA9}" type="datetimeFigureOut">
              <a:rPr kumimoji="1" lang="ja-JP" altLang="en-US" smtClean="0"/>
              <a:t>2021/3/8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9AF5F0-290E-41FE-8BB5-11161E119240}" type="slidenum">
              <a:rPr kumimoji="1" lang="ja-JP" altLang="en-US" smtClean="0"/>
              <a:t>‹#›</a:t>
            </a:fld>
            <a:endParaRPr kumimoji="1" lang="ja-JP" altLang="en-US"/>
          </a:p>
        </p:txBody>
      </p:sp>
    </p:spTree>
    <p:extLst>
      <p:ext uri="{BB962C8B-B14F-4D97-AF65-F5344CB8AC3E}">
        <p14:creationId xmlns:p14="http://schemas.microsoft.com/office/powerpoint/2010/main" val="344757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dirty="0"/>
              <a:t>それでは、複数ホストにまたがる</a:t>
            </a:r>
            <a:r>
              <a:rPr kumimoji="1" lang="en-US" altLang="ja-JP" dirty="0"/>
              <a:t>VM</a:t>
            </a:r>
            <a:r>
              <a:rPr kumimoji="1" lang="ja-JP" altLang="en-US" dirty="0"/>
              <a:t>の効率的かつ柔軟なライブチェックポイントリストアと題しまして、光来研究室の村田が発表いたします。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a:t>
            </a:fld>
            <a:endParaRPr kumimoji="1" lang="ja-JP" altLang="en-US"/>
          </a:p>
        </p:txBody>
      </p:sp>
    </p:spTree>
    <p:extLst>
      <p:ext uri="{BB962C8B-B14F-4D97-AF65-F5344CB8AC3E}">
        <p14:creationId xmlns:p14="http://schemas.microsoft.com/office/powerpoint/2010/main" val="277160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D-CRES</a:t>
            </a:r>
            <a:r>
              <a:rPr kumimoji="1" lang="ja-JP" altLang="en-US" dirty="0"/>
              <a:t>のチェックポイントではチェックポイント中メモリをファイルに追記しながら保存します。</a:t>
            </a:r>
            <a:endParaRPr kumimoji="1" lang="en-US" altLang="ja-JP" dirty="0"/>
          </a:p>
          <a:p>
            <a:r>
              <a:rPr kumimoji="1" lang="ja-JP" altLang="en-US" dirty="0"/>
              <a:t>逐次的にメモリを書き込むことで、直接アドレスを指定して書き込むより高速に保存を可能にします。</a:t>
            </a:r>
            <a:endParaRPr kumimoji="1" lang="en-US" altLang="ja-JP" dirty="0"/>
          </a:p>
          <a:p>
            <a:r>
              <a:rPr kumimoji="1" lang="ja-JP" altLang="en-US" dirty="0"/>
              <a:t>しかし、更新されたメモリは追加で保存されるためリストア時に同じメモリデータをなんども読み込むことになり非効率となります。</a:t>
            </a:r>
            <a:endParaRPr kumimoji="1" lang="en-US" altLang="ja-JP" dirty="0"/>
          </a:p>
          <a:p>
            <a:endParaRPr kumimoji="1" lang="en-US" altLang="ja-JP" dirty="0"/>
          </a:p>
          <a:p>
            <a:r>
              <a:rPr kumimoji="1" lang="ja-JP" altLang="en-US" dirty="0"/>
              <a:t>この問題を解決するために、チェックポイント内のメモリデータ部分のみを専用のメモリファイルと呼ばれるスパースファイルに変換をします。</a:t>
            </a:r>
            <a:endParaRPr kumimoji="1" lang="en-US" altLang="ja-JP" dirty="0"/>
          </a:p>
          <a:p>
            <a:r>
              <a:rPr kumimoji="1" lang="ja-JP" altLang="en-US" dirty="0"/>
              <a:t>このメモリファイルのオフセットは</a:t>
            </a:r>
            <a:r>
              <a:rPr kumimoji="1" lang="en-US" altLang="ja-JP" dirty="0"/>
              <a:t>VM</a:t>
            </a:r>
            <a:r>
              <a:rPr kumimoji="1" lang="ja-JP" altLang="en-US" dirty="0"/>
              <a:t>のメモリアドレスと１対１に対応させます。</a:t>
            </a:r>
            <a:endParaRPr kumimoji="1" lang="en-US" altLang="ja-JP" dirty="0"/>
          </a:p>
          <a:p>
            <a:r>
              <a:rPr kumimoji="1" lang="ja-JP" altLang="en-US" dirty="0"/>
              <a:t>例えば、左下図のようなチェックポイントを取得したと仮定すると、（＊）チェックポイントからメモリデータとメモリアドレスを読み出し、右図のメモリファイルの先頭アドレスにメモリ</a:t>
            </a:r>
            <a:r>
              <a:rPr kumimoji="1" lang="en-US" altLang="ja-JP" dirty="0"/>
              <a:t>1</a:t>
            </a:r>
            <a:r>
              <a:rPr kumimoji="1" lang="ja-JP" altLang="en-US" dirty="0"/>
              <a:t>を、アドレス</a:t>
            </a:r>
            <a:r>
              <a:rPr kumimoji="1" lang="en-US" altLang="ja-JP" dirty="0"/>
              <a:t>3</a:t>
            </a:r>
            <a:r>
              <a:rPr kumimoji="1" lang="ja-JP" altLang="en-US" dirty="0"/>
              <a:t>にメモリ</a:t>
            </a:r>
            <a:r>
              <a:rPr kumimoji="1" lang="en-US" altLang="ja-JP" dirty="0"/>
              <a:t>3</a:t>
            </a:r>
            <a:r>
              <a:rPr kumimoji="1" lang="ja-JP" altLang="en-US" dirty="0"/>
              <a:t>を、アドレス</a:t>
            </a:r>
            <a:r>
              <a:rPr kumimoji="1" lang="en-US" altLang="ja-JP" dirty="0"/>
              <a:t>5</a:t>
            </a:r>
            <a:r>
              <a:rPr kumimoji="1" lang="ja-JP" altLang="en-US" dirty="0"/>
              <a:t>にメモリ</a:t>
            </a:r>
            <a:r>
              <a:rPr kumimoji="1" lang="en-US" altLang="ja-JP" dirty="0"/>
              <a:t>5</a:t>
            </a:r>
            <a:r>
              <a:rPr kumimoji="1" lang="ja-JP" altLang="en-US" dirty="0"/>
              <a:t>を書き込みます。</a:t>
            </a:r>
            <a:endParaRPr kumimoji="1" lang="en-US" altLang="ja-JP" dirty="0"/>
          </a:p>
          <a:p>
            <a:r>
              <a:rPr kumimoji="1" lang="ja-JP" altLang="en-US" dirty="0"/>
              <a:t>リストア実行時には、左図のチェックポイントファイルの場合だと、メモリ</a:t>
            </a:r>
            <a:r>
              <a:rPr kumimoji="1" lang="en-US" altLang="ja-JP" dirty="0"/>
              <a:t>1</a:t>
            </a:r>
            <a:r>
              <a:rPr kumimoji="1" lang="ja-JP" altLang="en-US" dirty="0"/>
              <a:t>を３回復元するところ、右図のメモリファイルなら</a:t>
            </a:r>
            <a:r>
              <a:rPr kumimoji="1" lang="en-US" altLang="ja-JP" dirty="0"/>
              <a:t>1</a:t>
            </a:r>
            <a:r>
              <a:rPr kumimoji="1" lang="ja-JP" altLang="en-US" dirty="0"/>
              <a:t>回だけですみます。</a:t>
            </a:r>
            <a:endParaRPr kumimoji="1" lang="en-US" altLang="ja-JP" dirty="0"/>
          </a:p>
          <a:p>
            <a:r>
              <a:rPr kumimoji="1" lang="ja-JP" altLang="en-US" dirty="0"/>
              <a:t>このようにすることで、最新のメモリデータだけがファイルに保持され、リストアに用いることができます。</a:t>
            </a:r>
            <a:endParaRPr kumimoji="1" lang="en-US" altLang="ja-JP" dirty="0"/>
          </a:p>
          <a:p>
            <a:endParaRPr kumimoji="1" lang="en-US" altLang="ja-JP" dirty="0"/>
          </a:p>
          <a:p>
            <a:r>
              <a:rPr kumimoji="1" lang="en-US" altLang="ja-JP" dirty="0"/>
              <a:t>//</a:t>
            </a:r>
          </a:p>
          <a:p>
            <a:r>
              <a:rPr kumimoji="1" lang="ja-JP" altLang="en-US" dirty="0"/>
              <a:t>また、メモリファイルの合計サイズを</a:t>
            </a:r>
            <a:r>
              <a:rPr kumimoji="1" lang="en-US" altLang="ja-JP" dirty="0"/>
              <a:t>VM</a:t>
            </a:r>
            <a:r>
              <a:rPr kumimoji="1" lang="ja-JP" altLang="en-US" dirty="0"/>
              <a:t>のメモリサイズに抑制することができるようになります。</a:t>
            </a:r>
            <a:endParaRPr kumimoji="1" lang="en-US" altLang="ja-JP" dirty="0"/>
          </a:p>
          <a:p>
            <a:r>
              <a:rPr kumimoji="1" lang="ja-JP" altLang="en-US" dirty="0"/>
              <a:t>これは、メモリデータが保存されていないファイルブロックを空にすることで実現します。</a:t>
            </a:r>
            <a:endParaRPr kumimoji="1" lang="en-US" altLang="ja-JP" dirty="0"/>
          </a:p>
          <a:p>
            <a:r>
              <a:rPr kumimoji="1" lang="ja-JP" altLang="en-US" dirty="0"/>
              <a:t>した図で言えばページ番号</a:t>
            </a:r>
            <a:r>
              <a:rPr kumimoji="1" lang="en-US" altLang="ja-JP" dirty="0"/>
              <a:t>2</a:t>
            </a:r>
            <a:r>
              <a:rPr kumimoji="1" lang="ja-JP" altLang="en-US" dirty="0"/>
              <a:t>と</a:t>
            </a:r>
            <a:r>
              <a:rPr kumimoji="1" lang="en-US" altLang="ja-JP" dirty="0"/>
              <a:t>4</a:t>
            </a:r>
            <a:r>
              <a:rPr kumimoji="1" lang="ja-JP" altLang="en-US" dirty="0"/>
              <a:t>のブロックが空のブロックに相当します。ファイルブロックが空というのは、ディスク容量を取らないことを意味します。</a:t>
            </a:r>
            <a:endParaRPr kumimoji="1" lang="en-US" altLang="ja-JP" dirty="0"/>
          </a:p>
          <a:p>
            <a:endParaRPr kumimoji="1" lang="en-US" altLang="ja-JP" dirty="0"/>
          </a:p>
          <a:p>
            <a:r>
              <a:rPr kumimoji="1" lang="ja-JP" altLang="en-US" dirty="0"/>
              <a:t>このようなメモリファイルに変換することで、ファイルのサイズを抑制し、メモリ重複のないリストアを可能にします。</a:t>
            </a:r>
            <a:endParaRPr kumimoji="1" lang="en-US" altLang="ja-JP" dirty="0"/>
          </a:p>
          <a:p>
            <a:endParaRPr kumimoji="1" lang="en-US" altLang="ja-JP" dirty="0"/>
          </a:p>
          <a:p>
            <a:r>
              <a:rPr kumimoji="1" lang="ja-JP" altLang="en-US" dirty="0"/>
              <a:t>以上が従来のライブチェックポイントの対策についての説明となります。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10</a:t>
            </a:fld>
            <a:endParaRPr kumimoji="1" lang="ja-JP" altLang="en-US"/>
          </a:p>
        </p:txBody>
      </p:sp>
    </p:spTree>
    <p:extLst>
      <p:ext uri="{BB962C8B-B14F-4D97-AF65-F5344CB8AC3E}">
        <p14:creationId xmlns:p14="http://schemas.microsoft.com/office/powerpoint/2010/main" val="345941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２回目以降のチェックポイントでは、前回のチェックポイント以降に更新されたメモリのみを保存する差分チェックポイントをサポートします。</a:t>
            </a:r>
            <a:endParaRPr kumimoji="1" lang="en-US" altLang="ja-JP" dirty="0"/>
          </a:p>
          <a:p>
            <a:r>
              <a:rPr kumimoji="1" lang="ja-JP" altLang="en-US" dirty="0"/>
              <a:t>（＊）前回からの差分を取得するために、チェックポイント取得後も</a:t>
            </a:r>
            <a:r>
              <a:rPr kumimoji="1" lang="en-US" altLang="ja-JP" dirty="0"/>
              <a:t>VM</a:t>
            </a:r>
            <a:r>
              <a:rPr kumimoji="1" lang="ja-JP" altLang="en-US" dirty="0"/>
              <a:t>のメモリ更新を追跡します。</a:t>
            </a:r>
            <a:endParaRPr kumimoji="1" lang="en-US" altLang="ja-JP" dirty="0"/>
          </a:p>
          <a:p>
            <a:r>
              <a:rPr kumimoji="1" lang="ja-JP" altLang="en-US" dirty="0"/>
              <a:t>また、リモートページングによるメモリ転送の記録も継続します。</a:t>
            </a:r>
            <a:endParaRPr kumimoji="1" lang="en-US" altLang="ja-JP" dirty="0"/>
          </a:p>
          <a:p>
            <a:r>
              <a:rPr kumimoji="1" lang="ja-JP" altLang="en-US" dirty="0"/>
              <a:t>（＊）差分チェックポイント実行時には、更新されたメモリのみがチェックポイントに保存されます。基本となる動作はライブチェックポイントと同様です。</a:t>
            </a:r>
            <a:endParaRPr kumimoji="1" lang="en-US" altLang="ja-JP" dirty="0"/>
          </a:p>
          <a:p>
            <a:endParaRPr kumimoji="1" lang="en-US" altLang="ja-JP" dirty="0"/>
          </a:p>
          <a:p>
            <a:r>
              <a:rPr kumimoji="1" lang="ja-JP" altLang="en-US" dirty="0"/>
              <a:t>差分チェックポイントでは差分データのみのチェックポイントが作成されるので、チェックポイント完了後に前回までのチェックポイントへ統合を行います。</a:t>
            </a:r>
            <a:endParaRPr kumimoji="1" lang="en-US" altLang="ja-JP" dirty="0"/>
          </a:p>
          <a:p>
            <a:r>
              <a:rPr kumimoji="1" lang="ja-JP" altLang="en-US" dirty="0"/>
              <a:t>差分チェックポイントを何度も行なってチェックポイントが多数存在したとしても、統合することでチェックポイントは１つになるので、リストア時には複数のファイルを扱わずに済み効率よく復元することができ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11</a:t>
            </a:fld>
            <a:endParaRPr kumimoji="1" lang="ja-JP" altLang="en-US"/>
          </a:p>
        </p:txBody>
      </p:sp>
    </p:spTree>
    <p:extLst>
      <p:ext uri="{BB962C8B-B14F-4D97-AF65-F5344CB8AC3E}">
        <p14:creationId xmlns:p14="http://schemas.microsoft.com/office/powerpoint/2010/main" val="885130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最後に分割メモリ</a:t>
            </a:r>
            <a:r>
              <a:rPr kumimoji="1" lang="en-US" altLang="ja-JP" dirty="0"/>
              <a:t>VM</a:t>
            </a:r>
            <a:r>
              <a:rPr kumimoji="1" lang="ja-JP" altLang="en-US" dirty="0"/>
              <a:t>のリストアの実装について説明します。</a:t>
            </a:r>
            <a:endParaRPr kumimoji="1" lang="en-US" altLang="ja-JP" dirty="0"/>
          </a:p>
          <a:p>
            <a:r>
              <a:rPr kumimoji="1" lang="ja-JP" altLang="en-US" dirty="0"/>
              <a:t>分割メモリ</a:t>
            </a:r>
            <a:r>
              <a:rPr kumimoji="1" lang="en-US" altLang="ja-JP" dirty="0"/>
              <a:t>VM</a:t>
            </a:r>
            <a:r>
              <a:rPr kumimoji="1" lang="ja-JP" altLang="en-US" dirty="0"/>
              <a:t>を復元する際には、最初に利用可能なホスト群を探します。それらのホストが見つかりましたら、最新のチェックポイントファイルを転送します。</a:t>
            </a:r>
            <a:endParaRPr kumimoji="1" lang="en-US" altLang="ja-JP" dirty="0"/>
          </a:p>
          <a:p>
            <a:r>
              <a:rPr kumimoji="1" lang="ja-JP" altLang="en-US" dirty="0"/>
              <a:t>（＊）それから、新しいメインホストは新たなサブホストにリストアコマンドを送信します。</a:t>
            </a:r>
            <a:endParaRPr kumimoji="1" lang="en-US" altLang="ja-JP" dirty="0"/>
          </a:p>
          <a:p>
            <a:r>
              <a:rPr kumimoji="1" lang="ja-JP" altLang="en-US" dirty="0"/>
              <a:t>（＊）各ホストはメモリファイルから</a:t>
            </a:r>
            <a:r>
              <a:rPr kumimoji="1" lang="en-US" altLang="ja-JP" dirty="0"/>
              <a:t>VM</a:t>
            </a:r>
            <a:r>
              <a:rPr kumimoji="1" lang="ja-JP" altLang="en-US" dirty="0"/>
              <a:t>のメモリの一部を並列に復元していきます。</a:t>
            </a:r>
            <a:endParaRPr kumimoji="1" lang="en-US" altLang="ja-JP" dirty="0"/>
          </a:p>
          <a:p>
            <a:r>
              <a:rPr kumimoji="1" lang="ja-JP" altLang="en-US" dirty="0"/>
              <a:t>メインホストでは、メモリの復元が終わった後に（＊）</a:t>
            </a:r>
            <a:r>
              <a:rPr kumimoji="1" lang="en-US" altLang="ja-JP" dirty="0"/>
              <a:t>VM</a:t>
            </a:r>
            <a:r>
              <a:rPr kumimoji="1" lang="ja-JP" altLang="en-US" dirty="0"/>
              <a:t>本体の状態と仮想ディスクの状態を復元します。</a:t>
            </a:r>
            <a:endParaRPr kumimoji="1" lang="en-US" altLang="ja-JP" dirty="0"/>
          </a:p>
          <a:p>
            <a:r>
              <a:rPr kumimoji="1" lang="ja-JP" altLang="en-US" dirty="0"/>
              <a:t>全ての復元が終わりましたら、リモートページングのために各ホストのネットワーク接続を確立して</a:t>
            </a:r>
            <a:r>
              <a:rPr kumimoji="1" lang="en-US" altLang="ja-JP" dirty="0"/>
              <a:t>VM</a:t>
            </a:r>
            <a:r>
              <a:rPr kumimoji="1" lang="ja-JP" altLang="en-US" dirty="0"/>
              <a:t>を再開します。</a:t>
            </a:r>
            <a:endParaRPr kumimoji="1" lang="en-US" altLang="ja-JP" dirty="0"/>
          </a:p>
          <a:p>
            <a:endParaRPr kumimoji="1" lang="en-US" altLang="ja-JP" dirty="0"/>
          </a:p>
          <a:p>
            <a:r>
              <a:rPr kumimoji="1" lang="ja-JP" altLang="en-US" dirty="0"/>
              <a:t>（＊）リストアを行う際には、利用可能なホスト群に合わせて柔軟に分割メモリ</a:t>
            </a:r>
            <a:r>
              <a:rPr kumimoji="1" lang="en-US" altLang="ja-JP" dirty="0"/>
              <a:t>VM</a:t>
            </a:r>
            <a:r>
              <a:rPr kumimoji="1" lang="ja-JP" altLang="en-US" dirty="0"/>
              <a:t>を復元します。</a:t>
            </a:r>
            <a:endParaRPr kumimoji="1" lang="en-US" altLang="ja-JP" dirty="0"/>
          </a:p>
          <a:p>
            <a:r>
              <a:rPr kumimoji="1" lang="ja-JP" altLang="en-US" dirty="0"/>
              <a:t>こうすることで、各ホストに割り当てる</a:t>
            </a:r>
            <a:r>
              <a:rPr kumimoji="1" lang="en-US" altLang="ja-JP" dirty="0"/>
              <a:t>VM</a:t>
            </a:r>
            <a:r>
              <a:rPr kumimoji="1" lang="ja-JP" altLang="en-US" dirty="0"/>
              <a:t>のメモリサイズをチェックポイント取得時の構成から変更します。</a:t>
            </a:r>
            <a:endParaRPr kumimoji="1" lang="en-US" altLang="ja-JP" dirty="0"/>
          </a:p>
          <a:p>
            <a:r>
              <a:rPr kumimoji="1" lang="en-US" altLang="ja-JP" dirty="0"/>
              <a:t>(*)</a:t>
            </a:r>
            <a:r>
              <a:rPr kumimoji="1" lang="ja-JP" altLang="en-US" dirty="0"/>
              <a:t>十分な空きメモリを持つホストがあれば、通常の</a:t>
            </a:r>
            <a:r>
              <a:rPr kumimoji="1" lang="en-US" altLang="ja-JP" dirty="0"/>
              <a:t>VM</a:t>
            </a:r>
            <a:r>
              <a:rPr kumimoji="1" lang="ja-JP" altLang="en-US" dirty="0"/>
              <a:t>として１台に復元することも可能です。</a:t>
            </a:r>
            <a:endParaRPr kumimoji="1" lang="en-US" altLang="ja-JP" dirty="0"/>
          </a:p>
          <a:p>
            <a:r>
              <a:rPr kumimoji="1" lang="ja-JP" altLang="en-US" dirty="0"/>
              <a:t>現在は、全てのチェックポイントを統合して１台の</a:t>
            </a:r>
            <a:r>
              <a:rPr kumimoji="1" lang="en-US" altLang="ja-JP" dirty="0"/>
              <a:t>VM</a:t>
            </a:r>
            <a:r>
              <a:rPr kumimoji="1" lang="ja-JP" altLang="en-US" dirty="0"/>
              <a:t>として復元する昨日飲み実装しています。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12</a:t>
            </a:fld>
            <a:endParaRPr kumimoji="1" lang="ja-JP" altLang="en-US"/>
          </a:p>
        </p:txBody>
      </p:sp>
    </p:spTree>
    <p:extLst>
      <p:ext uri="{BB962C8B-B14F-4D97-AF65-F5344CB8AC3E}">
        <p14:creationId xmlns:p14="http://schemas.microsoft.com/office/powerpoint/2010/main" val="411248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D-CRES</a:t>
            </a:r>
            <a:r>
              <a:rPr kumimoji="1" lang="ja-JP" altLang="en-US" dirty="0"/>
              <a:t>を用いた分割メモリ</a:t>
            </a:r>
            <a:r>
              <a:rPr kumimoji="1" lang="en-US" altLang="ja-JP" dirty="0"/>
              <a:t>VM</a:t>
            </a:r>
            <a:r>
              <a:rPr kumimoji="1" lang="ja-JP" altLang="en-US" dirty="0"/>
              <a:t>のライブチェックポイントリストアの性能を調査するために、いくつか実験を行いました。</a:t>
            </a:r>
            <a:endParaRPr kumimoji="1" lang="en-US" altLang="ja-JP" dirty="0"/>
          </a:p>
          <a:p>
            <a:r>
              <a:rPr kumimoji="1" lang="ja-JP" altLang="en-US" dirty="0"/>
              <a:t>比較のために、</a:t>
            </a:r>
            <a:r>
              <a:rPr kumimoji="1" lang="ja-JP" altLang="en-US" dirty="0">
                <a:solidFill>
                  <a:schemeClr val="tx1"/>
                </a:solidFill>
              </a:rPr>
              <a:t>分割メモリ</a:t>
            </a:r>
            <a:r>
              <a:rPr kumimoji="1" lang="en-US" altLang="ja-JP" dirty="0">
                <a:solidFill>
                  <a:schemeClr val="tx1"/>
                </a:solidFill>
              </a:rPr>
              <a:t>VM</a:t>
            </a:r>
            <a:r>
              <a:rPr kumimoji="1" lang="ja-JP" altLang="en-US" dirty="0">
                <a:solidFill>
                  <a:schemeClr val="tx1"/>
                </a:solidFill>
              </a:rPr>
              <a:t>を考慮しない従来手法を用いた場合</a:t>
            </a:r>
            <a:r>
              <a:rPr kumimoji="1" lang="ja-JP" altLang="en-US" dirty="0"/>
              <a:t>の実験を行いました。</a:t>
            </a:r>
            <a:endParaRPr kumimoji="1" lang="en-US" altLang="ja-JP" dirty="0"/>
          </a:p>
          <a:p>
            <a:r>
              <a:rPr kumimoji="1" lang="ja-JP" altLang="en-US" dirty="0">
                <a:solidFill>
                  <a:schemeClr val="tx1"/>
                </a:solidFill>
              </a:rPr>
              <a:t>実験では、</a:t>
            </a:r>
            <a:r>
              <a:rPr kumimoji="1" lang="en-US" altLang="ja-JP" dirty="0">
                <a:solidFill>
                  <a:schemeClr val="tx1"/>
                </a:solidFill>
              </a:rPr>
              <a:t>VM</a:t>
            </a:r>
            <a:r>
              <a:rPr kumimoji="1" lang="ja-JP" altLang="en-US" dirty="0">
                <a:solidFill>
                  <a:schemeClr val="tx1"/>
                </a:solidFill>
              </a:rPr>
              <a:t>のメモリを</a:t>
            </a:r>
            <a:r>
              <a:rPr kumimoji="1" lang="en-US" altLang="ja-JP" dirty="0">
                <a:solidFill>
                  <a:schemeClr val="tx1"/>
                </a:solidFill>
              </a:rPr>
              <a:t>1〜4</a:t>
            </a:r>
            <a:r>
              <a:rPr kumimoji="1" lang="ja-JP" altLang="en-US" dirty="0"/>
              <a:t>台のホストに均等に分割した分割メモリ</a:t>
            </a:r>
            <a:r>
              <a:rPr kumimoji="1" lang="en-US" altLang="ja-JP" dirty="0"/>
              <a:t>VM</a:t>
            </a:r>
            <a:r>
              <a:rPr kumimoji="1" lang="ja-JP" altLang="en-US" dirty="0"/>
              <a:t>を使用しました。</a:t>
            </a:r>
          </a:p>
          <a:p>
            <a:endParaRPr kumimoji="1" lang="en-US" altLang="ja-JP" dirty="0"/>
          </a:p>
          <a:p>
            <a:r>
              <a:rPr kumimoji="1" lang="ja-JP" altLang="en-US" dirty="0"/>
              <a:t>実験に用いた</a:t>
            </a:r>
            <a:r>
              <a:rPr kumimoji="1" lang="en-US" altLang="ja-JP" dirty="0"/>
              <a:t>VM</a:t>
            </a:r>
            <a:r>
              <a:rPr kumimoji="1" lang="ja-JP" altLang="en-US" dirty="0"/>
              <a:t>には、メモリサイズ</a:t>
            </a:r>
            <a:r>
              <a:rPr kumimoji="1" lang="en-US" altLang="ja-JP" dirty="0"/>
              <a:t>1GB</a:t>
            </a:r>
            <a:r>
              <a:rPr kumimoji="1" lang="ja-JP" altLang="en-US" dirty="0"/>
              <a:t>から</a:t>
            </a:r>
            <a:r>
              <a:rPr kumimoji="1" lang="en-US" altLang="ja-JP" dirty="0"/>
              <a:t>240GB</a:t>
            </a:r>
            <a:r>
              <a:rPr kumimoji="1" lang="ja-JP" altLang="en-US" dirty="0"/>
              <a:t>まで変更して割り当て、仮想</a:t>
            </a:r>
            <a:r>
              <a:rPr kumimoji="1" lang="en-US" altLang="ja-JP" dirty="0"/>
              <a:t>CPU</a:t>
            </a:r>
            <a:r>
              <a:rPr kumimoji="1" lang="ja-JP" altLang="en-US" dirty="0"/>
              <a:t>は</a:t>
            </a:r>
            <a:r>
              <a:rPr kumimoji="1" lang="en-US" altLang="ja-JP" dirty="0"/>
              <a:t>8</a:t>
            </a:r>
            <a:r>
              <a:rPr kumimoji="1" lang="ja-JP" altLang="en-US" dirty="0"/>
              <a:t>個割り当てました。</a:t>
            </a:r>
            <a:endParaRPr kumimoji="1" lang="en-US" altLang="ja-JP" dirty="0"/>
          </a:p>
          <a:p>
            <a:r>
              <a:rPr kumimoji="1" lang="ja-JP" altLang="en-US" dirty="0"/>
              <a:t>各ホストの性能は表のようになります。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13</a:t>
            </a:fld>
            <a:endParaRPr kumimoji="1" lang="ja-JP" altLang="en-US"/>
          </a:p>
        </p:txBody>
      </p:sp>
    </p:spTree>
    <p:extLst>
      <p:ext uri="{BB962C8B-B14F-4D97-AF65-F5344CB8AC3E}">
        <p14:creationId xmlns:p14="http://schemas.microsoft.com/office/powerpoint/2010/main" val="441880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最初に、</a:t>
            </a:r>
            <a:r>
              <a:rPr kumimoji="1" lang="en-US" altLang="ja-JP" dirty="0" smtClean="0"/>
              <a:t>VM</a:t>
            </a:r>
            <a:r>
              <a:rPr kumimoji="1" lang="ja-JP" altLang="en-US" dirty="0"/>
              <a:t>に割り当てるメモリサイズを変更した時のライブチェックポイントとリストアにかかる時間を測定しました。</a:t>
            </a:r>
            <a:endParaRPr kumimoji="1" lang="en-US" altLang="ja-JP" dirty="0"/>
          </a:p>
          <a:p>
            <a:r>
              <a:rPr kumimoji="1" lang="ja-JP" altLang="en-US" dirty="0"/>
              <a:t>最初に、ホスト</a:t>
            </a:r>
            <a:r>
              <a:rPr kumimoji="1" lang="en-US" altLang="ja-JP" dirty="0"/>
              <a:t>2</a:t>
            </a:r>
            <a:r>
              <a:rPr kumimoji="1" lang="ja-JP" altLang="en-US" dirty="0"/>
              <a:t>台の分割メモリ</a:t>
            </a:r>
            <a:r>
              <a:rPr kumimoji="1" lang="en-US" altLang="ja-JP" dirty="0"/>
              <a:t>VM</a:t>
            </a:r>
            <a:r>
              <a:rPr kumimoji="1" lang="ja-JP" altLang="en-US" dirty="0"/>
              <a:t>に</a:t>
            </a:r>
            <a:r>
              <a:rPr kumimoji="1" lang="en-US" altLang="ja-JP" dirty="0"/>
              <a:t>D-CRES</a:t>
            </a:r>
            <a:r>
              <a:rPr kumimoji="1" lang="ja-JP" altLang="en-US" dirty="0"/>
              <a:t>を適用した場合と、従来手法を適用した場合の比較を行いました。</a:t>
            </a:r>
            <a:endParaRPr kumimoji="1" lang="en-US" altLang="ja-JP" dirty="0"/>
          </a:p>
          <a:p>
            <a:r>
              <a:rPr kumimoji="1" lang="ja-JP" altLang="en-US" dirty="0"/>
              <a:t>左のグラフが、各手法を用いた分割メモリ</a:t>
            </a:r>
            <a:r>
              <a:rPr kumimoji="1" lang="en-US" altLang="ja-JP" dirty="0"/>
              <a:t>VM</a:t>
            </a:r>
            <a:r>
              <a:rPr kumimoji="1" lang="ja-JP" altLang="en-US" dirty="0"/>
              <a:t>のライブチェックポイントにかかる時間を示しています。</a:t>
            </a:r>
            <a:endParaRPr kumimoji="1" lang="en-US" altLang="ja-JP" dirty="0"/>
          </a:p>
          <a:p>
            <a:r>
              <a:rPr kumimoji="1" lang="ja-JP" altLang="en-US" dirty="0"/>
              <a:t>このグラフから、チェックポイントは最大</a:t>
            </a:r>
            <a:r>
              <a:rPr kumimoji="1" lang="en-US" altLang="ja-JP" dirty="0"/>
              <a:t>39</a:t>
            </a:r>
            <a:r>
              <a:rPr kumimoji="1" lang="ja-JP" altLang="en-US" dirty="0"/>
              <a:t>倍高速になっていることがわかりました。またリストアは最大</a:t>
            </a:r>
            <a:r>
              <a:rPr kumimoji="1" lang="en-US" altLang="ja-JP" dirty="0"/>
              <a:t>2.1</a:t>
            </a:r>
            <a:r>
              <a:rPr kumimoji="1" lang="ja-JP" altLang="en-US" dirty="0"/>
              <a:t>倍高速になって</a:t>
            </a:r>
            <a:r>
              <a:rPr kumimoji="1" lang="en-US" altLang="ja-JP" dirty="0"/>
              <a:t>1</a:t>
            </a:r>
            <a:r>
              <a:rPr kumimoji="1" lang="ja-JP" altLang="en-US" dirty="0"/>
              <a:t>ました。</a:t>
            </a:r>
            <a:endParaRPr kumimoji="1" lang="en-US" altLang="ja-JP" dirty="0"/>
          </a:p>
          <a:p>
            <a:r>
              <a:rPr kumimoji="1" lang="ja-JP" altLang="en-US" dirty="0"/>
              <a:t>これは、チェックポイントによる</a:t>
            </a:r>
            <a:r>
              <a:rPr kumimoji="1" lang="ja-JP" altLang="en-US" dirty="0" smtClean="0"/>
              <a:t>リモートページングの発生が大幅に現象した</a:t>
            </a:r>
            <a:r>
              <a:rPr kumimoji="1" lang="ja-JP" altLang="en-US" dirty="0"/>
              <a:t>ためです。</a:t>
            </a:r>
            <a:endParaRPr kumimoji="1" lang="en-US" altLang="ja-JP" dirty="0"/>
          </a:p>
          <a:p>
            <a:endParaRPr kumimoji="1" lang="en-US" altLang="ja-JP" dirty="0"/>
          </a:p>
          <a:p>
            <a:r>
              <a:rPr kumimoji="1" lang="ja-JP" altLang="en-US" dirty="0"/>
              <a:t>次に、分割先のホストの数を</a:t>
            </a:r>
            <a:r>
              <a:rPr kumimoji="1" lang="en-US" altLang="ja-JP" dirty="0"/>
              <a:t>1</a:t>
            </a:r>
            <a:r>
              <a:rPr kumimoji="1" lang="ja-JP" altLang="en-US" dirty="0"/>
              <a:t>台、２台、４台と変更した時の比較を行いました</a:t>
            </a:r>
            <a:endParaRPr kumimoji="1" lang="en-US" altLang="ja-JP" dirty="0"/>
          </a:p>
          <a:p>
            <a:r>
              <a:rPr kumimoji="1" lang="ja-JP" altLang="en-US" dirty="0"/>
              <a:t>中央のグラフがライブチェックポイント、右のグラフがリストアにかかる時間を示しています。</a:t>
            </a:r>
            <a:endParaRPr kumimoji="1" lang="en-US" altLang="ja-JP" dirty="0"/>
          </a:p>
          <a:p>
            <a:r>
              <a:rPr kumimoji="1" lang="ja-JP" altLang="en-US" dirty="0"/>
              <a:t>ホストが２台の場合は、１台の場合よりもチェックポイント・リストア共に</a:t>
            </a:r>
            <a:r>
              <a:rPr kumimoji="1" lang="en-US" altLang="ja-JP" dirty="0"/>
              <a:t>2</a:t>
            </a:r>
            <a:r>
              <a:rPr kumimoji="1" lang="ja-JP" altLang="en-US" dirty="0"/>
              <a:t>倍高速になっていました。</a:t>
            </a:r>
            <a:endParaRPr kumimoji="1" lang="en-US" altLang="ja-JP" dirty="0"/>
          </a:p>
          <a:p>
            <a:r>
              <a:rPr kumimoji="1" lang="ja-JP" altLang="en-US" dirty="0"/>
              <a:t>ホストが４台の場合は、１台の場合よりもチェックポイントは</a:t>
            </a:r>
            <a:r>
              <a:rPr kumimoji="1" lang="en-US" altLang="ja-JP" dirty="0"/>
              <a:t>4.9</a:t>
            </a:r>
            <a:r>
              <a:rPr kumimoji="1" lang="ja-JP" altLang="en-US" dirty="0"/>
              <a:t>倍、リストアは</a:t>
            </a:r>
            <a:r>
              <a:rPr kumimoji="1" lang="en-US" altLang="ja-JP" dirty="0"/>
              <a:t>3.5</a:t>
            </a:r>
            <a:r>
              <a:rPr kumimoji="1" lang="ja-JP" altLang="en-US" dirty="0"/>
              <a:t>倍高速になっていました。</a:t>
            </a:r>
            <a:endParaRPr kumimoji="1" lang="en-US" altLang="ja-JP" dirty="0"/>
          </a:p>
          <a:p>
            <a:r>
              <a:rPr kumimoji="1" lang="ja-JP" altLang="en-US" dirty="0"/>
              <a:t>各ホストにメモリを均等に割り当てた場合は、ホスト</a:t>
            </a:r>
            <a:r>
              <a:rPr kumimoji="1" lang="ja-JP" altLang="en-US" dirty="0" smtClean="0"/>
              <a:t>の数</a:t>
            </a:r>
            <a:r>
              <a:rPr kumimoji="1" lang="ja-JP" altLang="en-US" dirty="0"/>
              <a:t>が２台よりも４台の方がより高速になることがわかりました。</a:t>
            </a:r>
            <a:endParaRPr kumimoji="1" lang="en-US" altLang="ja-JP" dirty="0"/>
          </a:p>
          <a:p>
            <a:r>
              <a:rPr kumimoji="1" lang="ja-JP" altLang="en-US" dirty="0"/>
              <a:t>。</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14</a:t>
            </a:fld>
            <a:endParaRPr kumimoji="1" lang="ja-JP" altLang="en-US"/>
          </a:p>
        </p:txBody>
      </p:sp>
    </p:spTree>
    <p:extLst>
      <p:ext uri="{BB962C8B-B14F-4D97-AF65-F5344CB8AC3E}">
        <p14:creationId xmlns:p14="http://schemas.microsoft.com/office/powerpoint/2010/main" val="15563561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次に、リモートページング</a:t>
            </a:r>
            <a:r>
              <a:rPr kumimoji="1" lang="ja-JP" altLang="en-US" dirty="0"/>
              <a:t>が発生することでどの程度チェックポイント性能に影響を与えるのかを調べました。</a:t>
            </a:r>
            <a:endParaRPr kumimoji="1" lang="en-US" altLang="ja-JP" dirty="0"/>
          </a:p>
          <a:p>
            <a:r>
              <a:rPr kumimoji="1" lang="ja-JP" altLang="en-US" dirty="0"/>
              <a:t>最初に、メモリサイズを</a:t>
            </a:r>
            <a:r>
              <a:rPr kumimoji="1" lang="en-US" altLang="ja-JP" dirty="0"/>
              <a:t>240GB</a:t>
            </a:r>
            <a:r>
              <a:rPr kumimoji="1" lang="ja-JP" altLang="en-US" dirty="0"/>
              <a:t>に固定した</a:t>
            </a:r>
            <a:r>
              <a:rPr kumimoji="1" lang="en-US" altLang="ja-JP" dirty="0"/>
              <a:t>VM</a:t>
            </a:r>
            <a:r>
              <a:rPr kumimoji="1" lang="ja-JP" altLang="en-US" dirty="0"/>
              <a:t>内でメモリを大量に更新するベンチマークを走らせながらライブチェックポイントにかかる時間を測定しました。</a:t>
            </a:r>
            <a:endParaRPr kumimoji="1" lang="en-US" altLang="ja-JP" dirty="0"/>
          </a:p>
          <a:p>
            <a:r>
              <a:rPr kumimoji="1" lang="ja-JP" altLang="en-US" dirty="0"/>
              <a:t>その際、リモートページングを発生させた場合とさせなかった場合、メモリを全く更新しなかった場合とを比較しました。</a:t>
            </a:r>
            <a:endParaRPr kumimoji="1" lang="en-US" altLang="ja-JP" dirty="0"/>
          </a:p>
          <a:p>
            <a:r>
              <a:rPr kumimoji="1" lang="ja-JP" altLang="en-US" dirty="0"/>
              <a:t>左のグラフがその結果を示しています。リモートページングを発生させた場合は、メモリを更新しなかった場合と比べて</a:t>
            </a:r>
            <a:r>
              <a:rPr kumimoji="1" lang="en-US" altLang="ja-JP" dirty="0"/>
              <a:t>28%</a:t>
            </a:r>
            <a:r>
              <a:rPr kumimoji="1" lang="ja-JP" altLang="en-US" dirty="0"/>
              <a:t>だけ遅くなっていました。</a:t>
            </a:r>
            <a:endParaRPr kumimoji="1" lang="en-US" altLang="ja-JP" dirty="0"/>
          </a:p>
          <a:p>
            <a:r>
              <a:rPr kumimoji="1" lang="ja-JP" altLang="en-US" dirty="0"/>
              <a:t>リモートページングを発生させなかった場合は、オーバヘッドが減った分メモリの更新量が増加して</a:t>
            </a:r>
            <a:r>
              <a:rPr kumimoji="1" lang="en-US" altLang="ja-JP" dirty="0"/>
              <a:t>2.4</a:t>
            </a:r>
            <a:r>
              <a:rPr kumimoji="1" lang="ja-JP" altLang="en-US" dirty="0"/>
              <a:t>倍の時間がかかりました。</a:t>
            </a:r>
            <a:endParaRPr kumimoji="1" lang="en-US" altLang="ja-JP" dirty="0"/>
          </a:p>
          <a:p>
            <a:endParaRPr kumimoji="1" lang="en-US" altLang="ja-JP" dirty="0"/>
          </a:p>
          <a:p>
            <a:r>
              <a:rPr kumimoji="1" lang="ja-JP" altLang="en-US" dirty="0"/>
              <a:t>次に、</a:t>
            </a:r>
            <a:r>
              <a:rPr kumimoji="1" lang="en-US" altLang="ja-JP" dirty="0"/>
              <a:t>VM</a:t>
            </a:r>
            <a:r>
              <a:rPr kumimoji="1" lang="ja-JP" altLang="en-US" dirty="0"/>
              <a:t>内で実アプリである</a:t>
            </a:r>
            <a:r>
              <a:rPr kumimoji="1" lang="en-US" altLang="ja-JP" dirty="0" err="1"/>
              <a:t>memcached</a:t>
            </a:r>
            <a:r>
              <a:rPr kumimoji="1" lang="en-US" altLang="ja-JP" dirty="0"/>
              <a:t> </a:t>
            </a:r>
            <a:r>
              <a:rPr kumimoji="1" lang="ja-JP" altLang="en-US" dirty="0"/>
              <a:t>に負荷をかけながらチェックポイント時間を測定しました。</a:t>
            </a:r>
            <a:endParaRPr kumimoji="1" lang="en-US" altLang="ja-JP" dirty="0"/>
          </a:p>
          <a:p>
            <a:r>
              <a:rPr kumimoji="1" lang="ja-JP" altLang="en-US" dirty="0"/>
              <a:t>右のグラフがその結果となり、メモリを更新しなかった場合と比べても</a:t>
            </a:r>
            <a:r>
              <a:rPr kumimoji="1" lang="en-US" altLang="ja-JP" dirty="0"/>
              <a:t>16%</a:t>
            </a:r>
            <a:r>
              <a:rPr kumimoji="1" lang="ja-JP" altLang="en-US" dirty="0"/>
              <a:t>のオーバヘッドだけで済むことを確認しました。</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15</a:t>
            </a:fld>
            <a:endParaRPr kumimoji="1" lang="ja-JP" altLang="en-US"/>
          </a:p>
        </p:txBody>
      </p:sp>
    </p:spTree>
    <p:extLst>
      <p:ext uri="{BB962C8B-B14F-4D97-AF65-F5344CB8AC3E}">
        <p14:creationId xmlns:p14="http://schemas.microsoft.com/office/powerpoint/2010/main" val="6702579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最後に、</a:t>
            </a:r>
            <a:r>
              <a:rPr kumimoji="1" lang="en-US" altLang="ja-JP" dirty="0"/>
              <a:t>VM</a:t>
            </a:r>
            <a:r>
              <a:rPr kumimoji="1" lang="ja-JP" altLang="en-US" dirty="0"/>
              <a:t>内で更新するメモリ量を変更して差分チェックポイントにかかる時間を測定しました。</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その際、全てのメモリを保存するフルチェックポイントと比較を行いました。</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左グラフがその結果を示しており、メモリが</a:t>
            </a:r>
            <a:r>
              <a:rPr kumimoji="1" lang="en-US" altLang="ja-JP" dirty="0"/>
              <a:t>7%</a:t>
            </a:r>
            <a:r>
              <a:rPr kumimoji="1" lang="ja-JP" altLang="en-US" dirty="0"/>
              <a:t>更新された場合は、差分チェックポイントはフルチェックポイントよりも</a:t>
            </a:r>
            <a:r>
              <a:rPr kumimoji="1" lang="en-US" altLang="ja-JP" dirty="0"/>
              <a:t>15</a:t>
            </a:r>
            <a:r>
              <a:rPr kumimoji="1" lang="ja-JP" altLang="en-US" dirty="0"/>
              <a:t>倍高速になっていました。</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a:t>
            </a:r>
            <a:r>
              <a:rPr kumimoji="1" lang="en-US" altLang="ja-JP" dirty="0"/>
              <a:t>VM</a:t>
            </a:r>
            <a:r>
              <a:rPr kumimoji="1" lang="ja-JP" altLang="en-US" dirty="0"/>
              <a:t>内で</a:t>
            </a:r>
            <a:r>
              <a:rPr kumimoji="1" lang="en-US" altLang="ja-JP" dirty="0" err="1"/>
              <a:t>memcached</a:t>
            </a:r>
            <a:r>
              <a:rPr kumimoji="1" lang="ja-JP" altLang="en-US" dirty="0"/>
              <a:t>に負荷をかけながら差分チェックポイントにかかった時間が右のグラフのようになります。グラフより、実アプリケーションでもフルチェックポイントより</a:t>
            </a:r>
            <a:r>
              <a:rPr kumimoji="1" lang="en-US" altLang="ja-JP" dirty="0"/>
              <a:t>4.4</a:t>
            </a:r>
            <a:r>
              <a:rPr kumimoji="1" lang="ja-JP" altLang="en-US" dirty="0"/>
              <a:t>倍高速になることを確認しました。</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16</a:t>
            </a:fld>
            <a:endParaRPr kumimoji="1" lang="ja-JP" altLang="en-US"/>
          </a:p>
        </p:txBody>
      </p:sp>
    </p:spTree>
    <p:extLst>
      <p:ext uri="{BB962C8B-B14F-4D97-AF65-F5344CB8AC3E}">
        <p14:creationId xmlns:p14="http://schemas.microsoft.com/office/powerpoint/2010/main" val="12460025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まとめです。</a:t>
            </a:r>
            <a:endParaRPr kumimoji="1" lang="en-US" altLang="ja-JP" dirty="0"/>
          </a:p>
          <a:p>
            <a:r>
              <a:rPr kumimoji="1" lang="ja-JP" altLang="en-US" dirty="0"/>
              <a:t>分割メモリ</a:t>
            </a:r>
            <a:r>
              <a:rPr kumimoji="1" lang="en-US" altLang="ja-JP" dirty="0"/>
              <a:t>VM</a:t>
            </a:r>
            <a:r>
              <a:rPr kumimoji="1" lang="ja-JP" altLang="en-US" dirty="0" smtClean="0"/>
              <a:t>の効率的</a:t>
            </a:r>
            <a:r>
              <a:rPr kumimoji="1" lang="ja-JP" altLang="en-US" dirty="0"/>
              <a:t>かつ柔軟なライブチェックポイント・リストアを可能にするシステム</a:t>
            </a:r>
            <a:r>
              <a:rPr kumimoji="1" lang="en-US" altLang="ja-JP" dirty="0"/>
              <a:t>D-CRES</a:t>
            </a:r>
            <a:r>
              <a:rPr kumimoji="1" lang="ja-JP" altLang="en-US" dirty="0"/>
              <a:t>を提案しました。</a:t>
            </a:r>
            <a:endParaRPr kumimoji="1" lang="en-US" altLang="ja-JP" dirty="0"/>
          </a:p>
          <a:p>
            <a:r>
              <a:rPr kumimoji="1" lang="en-US" altLang="ja-JP" dirty="0"/>
              <a:t>D-CRES</a:t>
            </a:r>
            <a:r>
              <a:rPr kumimoji="1" lang="ja-JP" altLang="en-US" dirty="0"/>
              <a:t>のチェックポイントでは、複数ホストで並列に</a:t>
            </a:r>
            <a:r>
              <a:rPr kumimoji="1" lang="en-US" altLang="ja-JP" dirty="0"/>
              <a:t>VM</a:t>
            </a:r>
            <a:r>
              <a:rPr kumimoji="1" lang="ja-JP" altLang="en-US" dirty="0"/>
              <a:t>のメモリを保存復元します。</a:t>
            </a:r>
            <a:endParaRPr kumimoji="1" lang="en-US" altLang="ja-JP" dirty="0"/>
          </a:p>
          <a:p>
            <a:r>
              <a:rPr kumimoji="1" lang="ja-JP" altLang="en-US" dirty="0"/>
              <a:t>その際、ライブチェックポイント中の</a:t>
            </a:r>
            <a:r>
              <a:rPr kumimoji="1" lang="en-US" altLang="ja-JP" dirty="0"/>
              <a:t>VM</a:t>
            </a:r>
            <a:r>
              <a:rPr kumimoji="1" lang="ja-JP" altLang="en-US" dirty="0"/>
              <a:t>によるリモートページングも考慮します。</a:t>
            </a:r>
            <a:endParaRPr kumimoji="1" lang="en-US" altLang="ja-JP" dirty="0"/>
          </a:p>
          <a:p>
            <a:r>
              <a:rPr kumimoji="1" lang="ja-JP" altLang="en-US" dirty="0"/>
              <a:t>２回目以降のチェックポイントでは、差分チェックポイントもサポートします。</a:t>
            </a:r>
            <a:endParaRPr kumimoji="1" lang="en-US" altLang="ja-JP" dirty="0"/>
          </a:p>
          <a:p>
            <a:r>
              <a:rPr kumimoji="1" lang="ja-JP" altLang="en-US" dirty="0"/>
              <a:t>実験から、分割メモリ</a:t>
            </a:r>
            <a:r>
              <a:rPr kumimoji="1" lang="en-US" altLang="ja-JP" dirty="0"/>
              <a:t>VM</a:t>
            </a:r>
            <a:r>
              <a:rPr kumimoji="1" lang="ja-JP" altLang="en-US" dirty="0"/>
              <a:t>のライブチェックポイント・リストアの性能向上を確認しました。</a:t>
            </a:r>
            <a:endParaRPr kumimoji="1" lang="en-US" altLang="ja-JP" dirty="0"/>
          </a:p>
          <a:p>
            <a:endParaRPr kumimoji="1" lang="en-US" altLang="ja-JP" dirty="0"/>
          </a:p>
          <a:p>
            <a:r>
              <a:rPr kumimoji="1" lang="ja-JP" altLang="en-US" dirty="0"/>
              <a:t>今後の課題としましては、復元先のホスト群に応じて</a:t>
            </a:r>
            <a:r>
              <a:rPr kumimoji="1" lang="en-US" altLang="ja-JP" dirty="0"/>
              <a:t>VM</a:t>
            </a:r>
            <a:r>
              <a:rPr kumimoji="1" lang="ja-JP" altLang="en-US" dirty="0"/>
              <a:t>のメモリ分割を自由に変更することと、ライブチェックポイント中のダウンタイムを短縮することです。発表は以上となります。ご静聴ありがとうございました。</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17</a:t>
            </a:fld>
            <a:endParaRPr kumimoji="1" lang="ja-JP" altLang="en-US"/>
          </a:p>
        </p:txBody>
      </p:sp>
    </p:spTree>
    <p:extLst>
      <p:ext uri="{BB962C8B-B14F-4D97-AF65-F5344CB8AC3E}">
        <p14:creationId xmlns:p14="http://schemas.microsoft.com/office/powerpoint/2010/main" val="8187049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18</a:t>
            </a:fld>
            <a:endParaRPr kumimoji="1" lang="ja-JP" altLang="en-US"/>
          </a:p>
        </p:txBody>
      </p:sp>
    </p:spTree>
    <p:extLst>
      <p:ext uri="{BB962C8B-B14F-4D97-AF65-F5344CB8AC3E}">
        <p14:creationId xmlns:p14="http://schemas.microsoft.com/office/powerpoint/2010/main" val="7152226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リモートページングが発生した場合は追加でメモリを保存するため、メモリ更新のない場合よりも遅くなる割合は大きくなりそうだが実際にはそうなっていない。時間の内訳を解析する必要がある。</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20</a:t>
            </a:fld>
            <a:endParaRPr kumimoji="1" lang="ja-JP" altLang="en-US"/>
          </a:p>
        </p:txBody>
      </p:sp>
    </p:spTree>
    <p:extLst>
      <p:ext uri="{BB962C8B-B14F-4D97-AF65-F5344CB8AC3E}">
        <p14:creationId xmlns:p14="http://schemas.microsoft.com/office/powerpoint/2010/main" val="206303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近年</a:t>
            </a:r>
            <a:r>
              <a:rPr kumimoji="1" lang="en-US" altLang="ja-JP" dirty="0"/>
              <a:t>IaaS</a:t>
            </a:r>
            <a:r>
              <a:rPr kumimoji="1" lang="ja-JP" altLang="en-US" dirty="0"/>
              <a:t>型クラウドでは、大容量なメモリを持った仮想マシン</a:t>
            </a:r>
            <a:r>
              <a:rPr kumimoji="1" lang="en-US" altLang="ja-JP" dirty="0"/>
              <a:t>VM</a:t>
            </a:r>
            <a:r>
              <a:rPr kumimoji="1" lang="ja-JP" altLang="en-US" dirty="0"/>
              <a:t>が提供されるようになっています。</a:t>
            </a:r>
            <a:endParaRPr kumimoji="1" lang="en-US" altLang="ja-JP" dirty="0"/>
          </a:p>
          <a:p>
            <a:r>
              <a:rPr kumimoji="1" lang="ja-JP" altLang="en-US" dirty="0"/>
              <a:t>例えば、</a:t>
            </a:r>
            <a:r>
              <a:rPr kumimoji="1" lang="en-US" altLang="ja-JP" dirty="0"/>
              <a:t>AmazonEC2</a:t>
            </a:r>
            <a:r>
              <a:rPr kumimoji="1" lang="ja-JP" altLang="en-US" dirty="0"/>
              <a:t>では、２４</a:t>
            </a:r>
            <a:r>
              <a:rPr kumimoji="1" lang="en-US" altLang="ja-JP" dirty="0"/>
              <a:t>TB</a:t>
            </a:r>
            <a:r>
              <a:rPr kumimoji="1" lang="ja-JP" altLang="en-US" dirty="0"/>
              <a:t>の</a:t>
            </a:r>
            <a:r>
              <a:rPr kumimoji="1" lang="en-US" altLang="ja-JP" dirty="0"/>
              <a:t>High Memory</a:t>
            </a:r>
            <a:r>
              <a:rPr kumimoji="1" lang="ja-JP" altLang="en-US" dirty="0"/>
              <a:t>インスタンスが提供されています。</a:t>
            </a:r>
            <a:endParaRPr kumimoji="1" lang="en-US" altLang="ja-JP" dirty="0"/>
          </a:p>
          <a:p>
            <a:r>
              <a:rPr kumimoji="1" lang="ja-JP" altLang="en-US" dirty="0"/>
              <a:t>このような大容量なメモリを持った</a:t>
            </a:r>
            <a:r>
              <a:rPr kumimoji="1" lang="en-US" altLang="ja-JP" dirty="0"/>
              <a:t>VM</a:t>
            </a:r>
            <a:r>
              <a:rPr kumimoji="1" lang="ja-JP" altLang="en-US" dirty="0"/>
              <a:t>はビッグデータの解析やインメモリ・データベースなどに利用されています。</a:t>
            </a:r>
            <a:endParaRPr kumimoji="1" lang="en-US" altLang="ja-JP" dirty="0"/>
          </a:p>
          <a:p>
            <a:r>
              <a:rPr kumimoji="1" lang="en-US" altLang="ja-JP" dirty="0"/>
              <a:t>VM</a:t>
            </a:r>
            <a:r>
              <a:rPr kumimoji="1" lang="ja-JP" altLang="en-US" dirty="0"/>
              <a:t>を用いる利点の一つとしてマイグレーションが挙げられます。</a:t>
            </a:r>
            <a:endParaRPr kumimoji="1" lang="en-US" altLang="ja-JP" dirty="0"/>
          </a:p>
          <a:p>
            <a:r>
              <a:rPr kumimoji="1" lang="ja-JP" altLang="en-US" dirty="0"/>
              <a:t>マイグレーションとは、移送元となるホストから移送先となるホストに（＊）</a:t>
            </a:r>
            <a:r>
              <a:rPr kumimoji="1" lang="en-US" altLang="ja-JP" dirty="0"/>
              <a:t>VM</a:t>
            </a:r>
            <a:r>
              <a:rPr kumimoji="1" lang="ja-JP" altLang="en-US" dirty="0"/>
              <a:t>本体の状態とメモリデータを転送することで、稼働中の</a:t>
            </a:r>
            <a:r>
              <a:rPr kumimoji="1" lang="en-US" altLang="ja-JP" dirty="0"/>
              <a:t>VM</a:t>
            </a:r>
            <a:r>
              <a:rPr kumimoji="1" lang="ja-JP" altLang="en-US" dirty="0"/>
              <a:t>を別のホストに移動することです。</a:t>
            </a:r>
            <a:endParaRPr kumimoji="1" lang="en-US" altLang="ja-JP" dirty="0"/>
          </a:p>
          <a:p>
            <a:r>
              <a:rPr kumimoji="1" lang="en-US" altLang="ja-JP" dirty="0"/>
              <a:t>VM</a:t>
            </a:r>
            <a:r>
              <a:rPr kumimoji="1" lang="ja-JP" altLang="en-US" dirty="0"/>
              <a:t>のマイグレーションを利用することで、ホスト上で動作しているサービスを停止させずに移送元となるホストのメンテナンスや負荷分散が可能になります。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a:t>
            </a:fld>
            <a:endParaRPr kumimoji="1" lang="ja-JP" altLang="en-US"/>
          </a:p>
        </p:txBody>
      </p:sp>
    </p:spTree>
    <p:extLst>
      <p:ext uri="{BB962C8B-B14F-4D97-AF65-F5344CB8AC3E}">
        <p14:creationId xmlns:p14="http://schemas.microsoft.com/office/powerpoint/2010/main" val="10612965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関連研究について説明します。</a:t>
            </a:r>
            <a:endParaRPr kumimoji="1" lang="en-US" altLang="ja-JP" dirty="0"/>
          </a:p>
          <a:p>
            <a:r>
              <a:rPr kumimoji="1" lang="en-US" altLang="ja-JP" dirty="0"/>
              <a:t>Remus</a:t>
            </a:r>
            <a:r>
              <a:rPr kumimoji="1" lang="ja-JP" altLang="en-US" dirty="0"/>
              <a:t>では</a:t>
            </a:r>
            <a:r>
              <a:rPr kumimoji="1" lang="en-US" altLang="ja-JP" dirty="0"/>
              <a:t>VM</a:t>
            </a:r>
            <a:r>
              <a:rPr kumimoji="1" lang="ja-JP" altLang="en-US" dirty="0"/>
              <a:t>の状態の差分をバックアップ</a:t>
            </a:r>
            <a:r>
              <a:rPr kumimoji="1" lang="en-US" altLang="ja-JP" dirty="0"/>
              <a:t>VM</a:t>
            </a:r>
            <a:r>
              <a:rPr kumimoji="1" lang="ja-JP" altLang="en-US" dirty="0"/>
              <a:t>に転送して同期を行なっています。今回</a:t>
            </a:r>
            <a:r>
              <a:rPr kumimoji="1" lang="en-US" altLang="ja-JP" dirty="0"/>
              <a:t>D-CRES</a:t>
            </a:r>
            <a:r>
              <a:rPr kumimoji="1" lang="ja-JP" altLang="en-US" dirty="0"/>
              <a:t>で対象としている</a:t>
            </a:r>
            <a:r>
              <a:rPr kumimoji="1" lang="en-US" altLang="ja-JP" dirty="0"/>
              <a:t>VM</a:t>
            </a:r>
            <a:r>
              <a:rPr kumimoji="1" lang="ja-JP" altLang="en-US" dirty="0"/>
              <a:t>は大容量メモリを持った</a:t>
            </a:r>
            <a:r>
              <a:rPr kumimoji="1" lang="en-US" altLang="ja-JP" dirty="0"/>
              <a:t>VM</a:t>
            </a:r>
            <a:r>
              <a:rPr kumimoji="1" lang="ja-JP" altLang="en-US" dirty="0"/>
              <a:t>としていますので、そのためのバックアップ</a:t>
            </a:r>
            <a:r>
              <a:rPr kumimoji="1" lang="en-US" altLang="ja-JP" dirty="0"/>
              <a:t>VM</a:t>
            </a:r>
            <a:r>
              <a:rPr kumimoji="1" lang="ja-JP" altLang="en-US" dirty="0"/>
              <a:t>を用意するのは困難という問題があります。ただ、現状短い期間でチェックポイントを取得するのが</a:t>
            </a:r>
            <a:r>
              <a:rPr kumimoji="1" lang="en-US" altLang="ja-JP" dirty="0"/>
              <a:t>D=CRES</a:t>
            </a:r>
            <a:r>
              <a:rPr kumimoji="1" lang="ja-JP" altLang="en-US" dirty="0"/>
              <a:t>では困難であるため、</a:t>
            </a:r>
            <a:r>
              <a:rPr kumimoji="1" lang="en-US" altLang="ja-JP" dirty="0"/>
              <a:t>VM</a:t>
            </a:r>
            <a:r>
              <a:rPr kumimoji="1" lang="ja-JP" altLang="en-US" dirty="0"/>
              <a:t>の差分を取得して保存するということについて着目しています。</a:t>
            </a:r>
            <a:endParaRPr kumimoji="1" lang="en-US" altLang="ja-JP" dirty="0"/>
          </a:p>
          <a:p>
            <a:endParaRPr kumimoji="1" lang="en-US" altLang="ja-JP" dirty="0"/>
          </a:p>
          <a:p>
            <a:r>
              <a:rPr kumimoji="1" lang="ja-JP" altLang="en-US" dirty="0"/>
              <a:t>次に</a:t>
            </a:r>
            <a:r>
              <a:rPr kumimoji="1" lang="en-US" altLang="ja-JP" dirty="0" err="1"/>
              <a:t>Emulab</a:t>
            </a:r>
            <a:r>
              <a:rPr kumimoji="1" lang="ja-JP" altLang="en-US" dirty="0"/>
              <a:t>のチェックポイントでは、複数</a:t>
            </a:r>
            <a:r>
              <a:rPr kumimoji="1" lang="en-US" altLang="ja-JP" dirty="0"/>
              <a:t>VM</a:t>
            </a:r>
            <a:r>
              <a:rPr kumimoji="1" lang="ja-JP" altLang="en-US" dirty="0"/>
              <a:t>の状態をネットワークの状態とともに保存を行います。分割メモリ</a:t>
            </a:r>
            <a:r>
              <a:rPr kumimoji="1" lang="en-US" altLang="ja-JP" dirty="0"/>
              <a:t>VM</a:t>
            </a:r>
            <a:r>
              <a:rPr kumimoji="1" lang="ja-JP" altLang="en-US" dirty="0"/>
              <a:t>ではホスト間でリモートページングが同期的に行われているため、最終的にリモートページングの同期を取るだけで送信中のパケットがない状態で保存を行うことが可能です。</a:t>
            </a:r>
            <a:endParaRPr kumimoji="1" lang="en-US" altLang="ja-JP" dirty="0"/>
          </a:p>
          <a:p>
            <a:endParaRPr kumimoji="1" lang="en-US" altLang="ja-JP" dirty="0"/>
          </a:p>
          <a:p>
            <a:r>
              <a:rPr kumimoji="1" lang="ja-JP" altLang="en-US" dirty="0"/>
              <a:t>最後に置換マイグレーションでは、分割メモリ</a:t>
            </a:r>
            <a:r>
              <a:rPr kumimoji="1" lang="en-US" altLang="ja-JP" dirty="0"/>
              <a:t>VM</a:t>
            </a:r>
            <a:r>
              <a:rPr kumimoji="1" lang="ja-JP" altLang="en-US" dirty="0"/>
              <a:t>の一部のホスト上のデータだけを別のホストに転送することが可能です。マイグレーションとチェックポイントの実装は似た点が多いため、メモリファイルに関する処理以外で類似しています。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22</a:t>
            </a:fld>
            <a:endParaRPr kumimoji="1" lang="ja-JP" altLang="en-US"/>
          </a:p>
        </p:txBody>
      </p:sp>
    </p:spTree>
    <p:extLst>
      <p:ext uri="{BB962C8B-B14F-4D97-AF65-F5344CB8AC3E}">
        <p14:creationId xmlns:p14="http://schemas.microsoft.com/office/powerpoint/2010/main" val="154200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従来のマイグレーションでは、大容量なメモリを持った</a:t>
            </a:r>
            <a:r>
              <a:rPr kumimoji="1" lang="en-US" altLang="ja-JP" dirty="0"/>
              <a:t>VM</a:t>
            </a:r>
            <a:r>
              <a:rPr kumimoji="1" lang="ja-JP" altLang="en-US" dirty="0"/>
              <a:t>を移動する際に、移送先となるホストには十分な空きメモリが必要となります。</a:t>
            </a:r>
            <a:endParaRPr kumimoji="1" lang="en-US" altLang="ja-JP" dirty="0"/>
          </a:p>
          <a:p>
            <a:r>
              <a:rPr kumimoji="1" lang="ja-JP" altLang="en-US" dirty="0"/>
              <a:t>しかし、そのようなホストを常に確保しておくのは望ましくありません。</a:t>
            </a:r>
            <a:endParaRPr kumimoji="1" lang="en-US" altLang="ja-JP" dirty="0"/>
          </a:p>
          <a:p>
            <a:r>
              <a:rPr kumimoji="1" lang="ja-JP" altLang="en-US" dirty="0"/>
              <a:t>というのも、ホストを確保しておく分だけコストが増加してしまいますし、空きメモリを他の用途に使えないので運用の自由度も低下してしまうためです。</a:t>
            </a:r>
            <a:endParaRPr kumimoji="1" lang="en-US" altLang="ja-JP" dirty="0"/>
          </a:p>
          <a:p>
            <a:r>
              <a:rPr kumimoji="1" lang="ja-JP" altLang="en-US" dirty="0"/>
              <a:t>そこで、</a:t>
            </a:r>
            <a:r>
              <a:rPr kumimoji="1" lang="en-US" altLang="ja-JP" dirty="0"/>
              <a:t>VM</a:t>
            </a:r>
            <a:r>
              <a:rPr kumimoji="1" lang="ja-JP" altLang="en-US" dirty="0"/>
              <a:t>を分割して複数のホストにマイグレーションする分割マイグレーションと呼ばれる手法が提案されています。</a:t>
            </a:r>
            <a:endParaRPr kumimoji="1" lang="en-US" altLang="ja-JP" dirty="0"/>
          </a:p>
          <a:p>
            <a:r>
              <a:rPr kumimoji="1" lang="ja-JP" altLang="en-US" dirty="0"/>
              <a:t>分割マイグレーションでは、（＊）</a:t>
            </a:r>
            <a:r>
              <a:rPr kumimoji="1" lang="en-US" altLang="ja-JP" dirty="0"/>
              <a:t>VM</a:t>
            </a:r>
            <a:r>
              <a:rPr kumimoji="1" lang="ja-JP" altLang="en-US" dirty="0"/>
              <a:t>本体とアクセスされそうなメモリをメインホストに転送します。転送するメモリデータは、直近のアクセス履歴を元に推測されます。</a:t>
            </a:r>
            <a:endParaRPr kumimoji="1" lang="en-US" altLang="ja-JP" dirty="0"/>
          </a:p>
          <a:p>
            <a:r>
              <a:rPr kumimoji="1" lang="ja-JP" altLang="en-US" dirty="0"/>
              <a:t>また、（＊）メインホストに入りきらないメモリについては、サブホストに転送を行います。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3</a:t>
            </a:fld>
            <a:endParaRPr kumimoji="1" lang="ja-JP" altLang="en-US"/>
          </a:p>
        </p:txBody>
      </p:sp>
    </p:spTree>
    <p:extLst>
      <p:ext uri="{BB962C8B-B14F-4D97-AF65-F5344CB8AC3E}">
        <p14:creationId xmlns:p14="http://schemas.microsoft.com/office/powerpoint/2010/main" val="601219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分割マイグレーション後は、複数のホストにまたがって</a:t>
            </a:r>
            <a:r>
              <a:rPr kumimoji="1" lang="en-US" altLang="ja-JP" dirty="0"/>
              <a:t>VM</a:t>
            </a:r>
            <a:r>
              <a:rPr kumimoji="1" lang="ja-JP" altLang="en-US" dirty="0"/>
              <a:t>が動作します。そのような</a:t>
            </a:r>
            <a:r>
              <a:rPr kumimoji="1" lang="en-US" altLang="ja-JP" dirty="0"/>
              <a:t>VM</a:t>
            </a:r>
            <a:r>
              <a:rPr kumimoji="1" lang="ja-JP" altLang="en-US" dirty="0"/>
              <a:t>を分割メモリ</a:t>
            </a:r>
            <a:r>
              <a:rPr kumimoji="1" lang="en-US" altLang="ja-JP" dirty="0"/>
              <a:t>VM</a:t>
            </a:r>
            <a:r>
              <a:rPr kumimoji="1" lang="ja-JP" altLang="en-US" dirty="0"/>
              <a:t>と称します。</a:t>
            </a:r>
            <a:endParaRPr kumimoji="1" lang="en-US" altLang="ja-JP" dirty="0"/>
          </a:p>
          <a:p>
            <a:r>
              <a:rPr kumimoji="1" lang="ja-JP" altLang="en-US" dirty="0"/>
              <a:t>分割メモリ</a:t>
            </a:r>
            <a:r>
              <a:rPr kumimoji="1" lang="en-US" altLang="ja-JP" dirty="0"/>
              <a:t>VM</a:t>
            </a:r>
            <a:r>
              <a:rPr kumimoji="1" lang="ja-JP" altLang="en-US" dirty="0"/>
              <a:t>ではメインホスト上で</a:t>
            </a:r>
            <a:r>
              <a:rPr kumimoji="1" lang="en-US" altLang="ja-JP" dirty="0"/>
              <a:t>VM</a:t>
            </a:r>
            <a:r>
              <a:rPr kumimoji="1" lang="ja-JP" altLang="en-US" dirty="0"/>
              <a:t>が動作し、サブホストはメインホストに対して</a:t>
            </a:r>
            <a:r>
              <a:rPr kumimoji="1" lang="en-US" altLang="ja-JP" dirty="0"/>
              <a:t>VM</a:t>
            </a:r>
            <a:r>
              <a:rPr kumimoji="1" lang="ja-JP" altLang="en-US" dirty="0"/>
              <a:t>のメモリの一部を提供します。</a:t>
            </a:r>
            <a:endParaRPr kumimoji="1" lang="en-US" altLang="ja-JP" dirty="0"/>
          </a:p>
          <a:p>
            <a:endParaRPr kumimoji="1" lang="en-US" altLang="ja-JP" dirty="0"/>
          </a:p>
          <a:p>
            <a:r>
              <a:rPr kumimoji="1" lang="ja-JP" altLang="en-US" dirty="0"/>
              <a:t>分割メモリ</a:t>
            </a:r>
            <a:r>
              <a:rPr kumimoji="1" lang="en-US" altLang="ja-JP" dirty="0"/>
              <a:t>VM</a:t>
            </a:r>
            <a:r>
              <a:rPr kumimoji="1" lang="ja-JP" altLang="en-US" dirty="0"/>
              <a:t>のメインホストとサブホスト間では、リモートページングと呼ばれる処理を行いながら動作します。</a:t>
            </a:r>
            <a:endParaRPr kumimoji="1" lang="en-US" altLang="ja-JP" dirty="0"/>
          </a:p>
          <a:p>
            <a:r>
              <a:rPr kumimoji="1" lang="ja-JP" altLang="en-US" dirty="0"/>
              <a:t>リモートページングとは、</a:t>
            </a:r>
            <a:r>
              <a:rPr kumimoji="1" lang="en-US" altLang="ja-JP" dirty="0"/>
              <a:t>VM</a:t>
            </a:r>
            <a:r>
              <a:rPr kumimoji="1" lang="ja-JP" altLang="en-US" dirty="0"/>
              <a:t>がサブホストにあるメモリにアクセスした際に、（＊）その必要となるメモリをサブホストからメインホストに転送するページインのことです。</a:t>
            </a:r>
            <a:endParaRPr kumimoji="1" lang="en-US" altLang="ja-JP" dirty="0"/>
          </a:p>
          <a:p>
            <a:r>
              <a:rPr kumimoji="1" lang="ja-JP" altLang="en-US" dirty="0"/>
              <a:t>同時に、（＊）</a:t>
            </a:r>
            <a:r>
              <a:rPr kumimoji="1" lang="en-US" altLang="ja-JP" dirty="0"/>
              <a:t>VM</a:t>
            </a:r>
            <a:r>
              <a:rPr kumimoji="1" lang="ja-JP" altLang="en-US" dirty="0"/>
              <a:t>内で直近にアクセスされていないメモリをメインホストからサブホストに転送するページアウトを行います。ページアウトを行うのは、メインホストにメモリが集まらないようにするためです。</a:t>
            </a:r>
            <a:endParaRPr kumimoji="1" lang="en-US" altLang="ja-JP" dirty="0"/>
          </a:p>
          <a:p>
            <a:endParaRPr kumimoji="1" lang="en-US" altLang="ja-JP" dirty="0"/>
          </a:p>
          <a:p>
            <a:r>
              <a:rPr kumimoji="1" lang="ja-JP" altLang="en-US" dirty="0"/>
              <a:t>分割メモリ</a:t>
            </a:r>
            <a:r>
              <a:rPr kumimoji="1" lang="en-US" altLang="ja-JP" dirty="0"/>
              <a:t>VM</a:t>
            </a:r>
            <a:r>
              <a:rPr kumimoji="1" lang="ja-JP" altLang="en-US" dirty="0"/>
              <a:t>は、複数のホストとネットワークを経由して通信を行う必要があります。</a:t>
            </a:r>
            <a:endParaRPr kumimoji="1" lang="en-US" altLang="ja-JP" dirty="0"/>
          </a:p>
          <a:p>
            <a:r>
              <a:rPr kumimoji="1" lang="ja-JP" altLang="en-US" dirty="0"/>
              <a:t>そのため、従来の</a:t>
            </a:r>
            <a:r>
              <a:rPr kumimoji="1" lang="en-US" altLang="ja-JP" dirty="0"/>
              <a:t>VM</a:t>
            </a:r>
            <a:r>
              <a:rPr kumimoji="1" lang="ja-JP" altLang="en-US" dirty="0"/>
              <a:t>よりもホストやネットワーク障害の影響を受けやすいと言えます。</a:t>
            </a:r>
            <a:endParaRPr kumimoji="1" lang="en-US" altLang="ja-JP" dirty="0"/>
          </a:p>
          <a:p>
            <a:r>
              <a:rPr kumimoji="1" lang="ja-JP" altLang="en-US" dirty="0"/>
              <a:t>例えば、（＊）分割メモリ</a:t>
            </a:r>
            <a:r>
              <a:rPr kumimoji="1" lang="en-US" altLang="ja-JP" dirty="0"/>
              <a:t>VM</a:t>
            </a:r>
            <a:r>
              <a:rPr kumimoji="1" lang="ja-JP" altLang="en-US" dirty="0"/>
              <a:t>のいづれか一つのホストが障害によって停止すると</a:t>
            </a:r>
            <a:r>
              <a:rPr kumimoji="1" lang="en-US" altLang="ja-JP" dirty="0"/>
              <a:t>VM</a:t>
            </a:r>
            <a:r>
              <a:rPr kumimoji="1" lang="ja-JP" altLang="en-US" dirty="0"/>
              <a:t>の一部のデータが消失します。また、（＊）ネットワークに障害が発生すると、メインホストはページインを行えなくなり</a:t>
            </a:r>
            <a:r>
              <a:rPr kumimoji="1" lang="en-US" altLang="ja-JP" dirty="0"/>
              <a:t>VM</a:t>
            </a:r>
            <a:r>
              <a:rPr kumimoji="1" lang="ja-JP" altLang="en-US" dirty="0"/>
              <a:t>の実行が停止します。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4</a:t>
            </a:fld>
            <a:endParaRPr kumimoji="1" lang="ja-JP" altLang="en-US"/>
          </a:p>
        </p:txBody>
      </p:sp>
    </p:spTree>
    <p:extLst>
      <p:ext uri="{BB962C8B-B14F-4D97-AF65-F5344CB8AC3E}">
        <p14:creationId xmlns:p14="http://schemas.microsoft.com/office/powerpoint/2010/main" val="4715220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従来の</a:t>
            </a:r>
            <a:r>
              <a:rPr kumimoji="1" lang="en-US" altLang="ja-JP" dirty="0"/>
              <a:t>VM</a:t>
            </a:r>
            <a:r>
              <a:rPr kumimoji="1" lang="ja-JP" altLang="en-US" dirty="0"/>
              <a:t>では、その対策としてチェックポイント・リストアと呼ばれる手法が活用されています。</a:t>
            </a:r>
            <a:endParaRPr kumimoji="1" lang="en-US" altLang="ja-JP" dirty="0"/>
          </a:p>
          <a:p>
            <a:r>
              <a:rPr kumimoji="1" lang="ja-JP" altLang="en-US" dirty="0"/>
              <a:t>この手法では、定期的に</a:t>
            </a:r>
            <a:r>
              <a:rPr kumimoji="1" lang="en-US" altLang="ja-JP" dirty="0"/>
              <a:t>VM</a:t>
            </a:r>
            <a:r>
              <a:rPr kumimoji="1" lang="ja-JP" altLang="en-US" dirty="0"/>
              <a:t>の状態をチェックポイントと呼ばれるファイルに保存して、</a:t>
            </a:r>
            <a:endParaRPr kumimoji="1" lang="en-US" altLang="ja-JP" dirty="0"/>
          </a:p>
          <a:p>
            <a:r>
              <a:rPr kumimoji="1" lang="ja-JP" altLang="en-US" dirty="0"/>
              <a:t>実際に障害が発生した際には、利用可能なホストを探して最新のチェックポイントから</a:t>
            </a:r>
            <a:r>
              <a:rPr kumimoji="1" lang="en-US" altLang="ja-JP" dirty="0"/>
              <a:t>VM</a:t>
            </a:r>
            <a:r>
              <a:rPr kumimoji="1" lang="ja-JP" altLang="en-US" dirty="0"/>
              <a:t>を復元し動作を再開します</a:t>
            </a:r>
          </a:p>
          <a:p>
            <a:endParaRPr kumimoji="1" lang="en-US" altLang="ja-JP" dirty="0"/>
          </a:p>
          <a:p>
            <a:r>
              <a:rPr kumimoji="1" lang="ja-JP" altLang="en-US" dirty="0"/>
              <a:t>しかし、従来のチェックポイント・リストアの手法を分割メモリ</a:t>
            </a:r>
            <a:r>
              <a:rPr kumimoji="1" lang="en-US" altLang="ja-JP" dirty="0"/>
              <a:t>VM</a:t>
            </a:r>
            <a:r>
              <a:rPr kumimoji="1" lang="ja-JP" altLang="en-US" dirty="0"/>
              <a:t>に適用すると二点問題が生じます。</a:t>
            </a:r>
            <a:endParaRPr kumimoji="1" lang="en-US" altLang="ja-JP" dirty="0"/>
          </a:p>
          <a:p>
            <a:r>
              <a:rPr kumimoji="1" lang="ja-JP" altLang="en-US" dirty="0"/>
              <a:t>一つ目の問題は、チェックポイント中に大量のリモートページングが発生してチェックポイント性能が低下してしまうことです。</a:t>
            </a:r>
            <a:endParaRPr kumimoji="1" lang="en-US" altLang="ja-JP" dirty="0"/>
          </a:p>
          <a:p>
            <a:r>
              <a:rPr kumimoji="1" lang="ja-JP" altLang="en-US" dirty="0"/>
              <a:t>従来のチェックポイント手法を分割メモリ</a:t>
            </a:r>
            <a:r>
              <a:rPr kumimoji="1" lang="en-US" altLang="ja-JP" dirty="0"/>
              <a:t>VM</a:t>
            </a:r>
            <a:r>
              <a:rPr kumimoji="1" lang="ja-JP" altLang="en-US" dirty="0"/>
              <a:t>に適用した場合、（＊）サブホストにある</a:t>
            </a:r>
            <a:r>
              <a:rPr kumimoji="1" lang="en-US" altLang="ja-JP" dirty="0"/>
              <a:t>VM</a:t>
            </a:r>
            <a:r>
              <a:rPr kumimoji="1" lang="ja-JP" altLang="en-US" dirty="0"/>
              <a:t>のメモリは、ページイン後メインホストを経由してチェックポイントに保存されます。</a:t>
            </a:r>
            <a:endParaRPr kumimoji="1" lang="en-US" altLang="ja-JP" dirty="0"/>
          </a:p>
          <a:p>
            <a:r>
              <a:rPr kumimoji="1" lang="ja-JP" altLang="en-US" dirty="0"/>
              <a:t>（＊その際にホスト間でページアウトも生じ、（＊）場合によっては再度同じページをページインすることになります。</a:t>
            </a:r>
            <a:endParaRPr kumimoji="1" lang="en-US" altLang="ja-JP" dirty="0"/>
          </a:p>
          <a:p>
            <a:endParaRPr kumimoji="1" lang="en-US" altLang="ja-JP" dirty="0"/>
          </a:p>
          <a:p>
            <a:r>
              <a:rPr kumimoji="1" lang="ja-JP" altLang="en-US" dirty="0"/>
              <a:t>（＊）二つの目の問題は、（＊）従来のリストア手法では分割メモリ</a:t>
            </a:r>
            <a:r>
              <a:rPr kumimoji="1" lang="en-US" altLang="ja-JP" dirty="0"/>
              <a:t>VM</a:t>
            </a:r>
            <a:r>
              <a:rPr kumimoji="1" lang="ja-JP" altLang="en-US" dirty="0"/>
              <a:t>として復元することができないことです。</a:t>
            </a:r>
            <a:endParaRPr kumimoji="1" lang="en-US" altLang="ja-JP" dirty="0"/>
          </a:p>
          <a:p>
            <a:r>
              <a:rPr kumimoji="1" lang="ja-JP" altLang="en-US" dirty="0"/>
              <a:t>保存したチェックポイントは通常の</a:t>
            </a:r>
            <a:r>
              <a:rPr kumimoji="1" lang="en-US" altLang="ja-JP" dirty="0"/>
              <a:t>VM</a:t>
            </a:r>
            <a:r>
              <a:rPr kumimoji="1" lang="ja-JP" altLang="en-US" dirty="0"/>
              <a:t>と同じものであり、分割メモリ</a:t>
            </a:r>
            <a:r>
              <a:rPr kumimoji="1" lang="en-US" altLang="ja-JP" dirty="0"/>
              <a:t>VM</a:t>
            </a:r>
            <a:r>
              <a:rPr kumimoji="1" lang="ja-JP" altLang="en-US" dirty="0"/>
              <a:t>のものと区別ができないためです。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5</a:t>
            </a:fld>
            <a:endParaRPr kumimoji="1" lang="ja-JP" altLang="en-US"/>
          </a:p>
        </p:txBody>
      </p:sp>
    </p:spTree>
    <p:extLst>
      <p:ext uri="{BB962C8B-B14F-4D97-AF65-F5344CB8AC3E}">
        <p14:creationId xmlns:p14="http://schemas.microsoft.com/office/powerpoint/2010/main" val="2113116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そこで、分割メモリ</a:t>
            </a:r>
            <a:r>
              <a:rPr kumimoji="1" lang="en-US" altLang="ja-JP" dirty="0"/>
              <a:t>VM</a:t>
            </a:r>
            <a:r>
              <a:rPr kumimoji="1" lang="ja-JP" altLang="en-US" dirty="0"/>
              <a:t>の効率的かつ柔軟なチェックポイント・リストアを可能にするシステム、</a:t>
            </a:r>
            <a:r>
              <a:rPr kumimoji="1" lang="en-US" altLang="ja-JP" dirty="0"/>
              <a:t>D-CRES</a:t>
            </a:r>
            <a:r>
              <a:rPr kumimoji="1" lang="ja-JP" altLang="en-US" dirty="0"/>
              <a:t>を提案します。</a:t>
            </a:r>
            <a:endParaRPr kumimoji="1" lang="en-US" altLang="ja-JP" dirty="0"/>
          </a:p>
          <a:p>
            <a:r>
              <a:rPr kumimoji="1" lang="ja-JP" altLang="en-US" dirty="0"/>
              <a:t>（</a:t>
            </a:r>
            <a:r>
              <a:rPr kumimoji="1" lang="en-US" altLang="ja-JP" dirty="0"/>
              <a:t>*</a:t>
            </a:r>
            <a:r>
              <a:rPr kumimoji="1" lang="ja-JP" altLang="en-US" dirty="0"/>
              <a:t>）</a:t>
            </a:r>
            <a:r>
              <a:rPr kumimoji="1" lang="en-US" altLang="ja-JP" dirty="0"/>
              <a:t>D-CRES</a:t>
            </a:r>
            <a:r>
              <a:rPr kumimoji="1" lang="ja-JP" altLang="en-US" dirty="0"/>
              <a:t>のチェックポイントでは、メインホストと各サブホストで独立して分割メモリ</a:t>
            </a:r>
            <a:r>
              <a:rPr kumimoji="1" lang="en-US" altLang="ja-JP" dirty="0"/>
              <a:t>VM</a:t>
            </a:r>
            <a:r>
              <a:rPr kumimoji="1" lang="ja-JP" altLang="en-US" dirty="0"/>
              <a:t>の状態を保存します。</a:t>
            </a:r>
            <a:endParaRPr kumimoji="1" lang="en-US" altLang="ja-JP" dirty="0"/>
          </a:p>
          <a:p>
            <a:r>
              <a:rPr kumimoji="1" lang="ja-JP" altLang="en-US" dirty="0"/>
              <a:t>こうすることで、チェックポイントによるリモートページングを発生させないですみます。</a:t>
            </a:r>
            <a:endParaRPr kumimoji="1" lang="en-US" altLang="ja-JP" dirty="0"/>
          </a:p>
          <a:p>
            <a:r>
              <a:rPr kumimoji="1" lang="ja-JP" altLang="en-US" dirty="0"/>
              <a:t>また、２回目以降のチェックポイントでは前回のチェックポイントからの差分のみを保存できるにします。</a:t>
            </a:r>
            <a:endParaRPr kumimoji="1" lang="en-US" altLang="ja-JP" dirty="0"/>
          </a:p>
          <a:p>
            <a:r>
              <a:rPr kumimoji="1" lang="ja-JP" altLang="en-US" dirty="0"/>
              <a:t>（＊）障害が発生して（＊）</a:t>
            </a:r>
            <a:r>
              <a:rPr kumimoji="1" lang="en-US" altLang="ja-JP" dirty="0"/>
              <a:t>VM</a:t>
            </a:r>
            <a:r>
              <a:rPr kumimoji="1" lang="ja-JP" altLang="en-US" dirty="0"/>
              <a:t>の実行が継続できなくなった場合は、（＊）新しいホスト群を見つけ（＊）各ホストを用いて並列に分割メモリ</a:t>
            </a:r>
            <a:r>
              <a:rPr kumimoji="1" lang="en-US" altLang="ja-JP" dirty="0"/>
              <a:t>VM</a:t>
            </a:r>
            <a:r>
              <a:rPr kumimoji="1" lang="ja-JP" altLang="en-US" dirty="0"/>
              <a:t>として復元を可能にします。</a:t>
            </a:r>
            <a:endParaRPr kumimoji="1" lang="en-US" altLang="ja-JP" dirty="0"/>
          </a:p>
          <a:p>
            <a:r>
              <a:rPr kumimoji="1" lang="ja-JP" altLang="en-US" dirty="0"/>
              <a:t>その際に、利用可能なホスト群に合わせて、メモリの分割比を変更するようにします。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6</a:t>
            </a:fld>
            <a:endParaRPr kumimoji="1" lang="ja-JP" altLang="en-US"/>
          </a:p>
        </p:txBody>
      </p:sp>
    </p:spTree>
    <p:extLst>
      <p:ext uri="{BB962C8B-B14F-4D97-AF65-F5344CB8AC3E}">
        <p14:creationId xmlns:p14="http://schemas.microsoft.com/office/powerpoint/2010/main" val="35649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まず、分割メモリ</a:t>
            </a:r>
            <a:r>
              <a:rPr kumimoji="1" lang="en-US" altLang="ja-JP" dirty="0"/>
              <a:t>VM</a:t>
            </a:r>
            <a:r>
              <a:rPr kumimoji="1" lang="ja-JP" altLang="en-US" dirty="0"/>
              <a:t>のライブチェックポイントの実装について説明します。</a:t>
            </a:r>
            <a:endParaRPr kumimoji="1" lang="en-US" altLang="ja-JP" dirty="0"/>
          </a:p>
          <a:p>
            <a:r>
              <a:rPr kumimoji="1" lang="en-US" altLang="ja-JP" dirty="0"/>
              <a:t>D-CRES</a:t>
            </a:r>
            <a:r>
              <a:rPr kumimoji="1" lang="ja-JP" altLang="en-US" dirty="0"/>
              <a:t>がチェックポイントを開始すると、メインホストは全てのサブホストに対してチェックポイント・コマンドを送信します。</a:t>
            </a:r>
            <a:endParaRPr kumimoji="1" lang="en-US" altLang="ja-JP" dirty="0"/>
          </a:p>
          <a:p>
            <a:r>
              <a:rPr kumimoji="1" lang="ja-JP" altLang="en-US" dirty="0"/>
              <a:t>それから（＊）各ホストでチェックポイントファイルを作成し、</a:t>
            </a:r>
            <a:r>
              <a:rPr kumimoji="1" lang="en-US" altLang="ja-JP" dirty="0"/>
              <a:t>VM</a:t>
            </a:r>
            <a:r>
              <a:rPr kumimoji="1" lang="ja-JP" altLang="en-US" dirty="0"/>
              <a:t>を停止せずにホストで</a:t>
            </a:r>
            <a:r>
              <a:rPr kumimoji="1" lang="en-US" altLang="ja-JP" dirty="0"/>
              <a:t>VM</a:t>
            </a:r>
            <a:r>
              <a:rPr kumimoji="1" lang="ja-JP" altLang="en-US" dirty="0"/>
              <a:t>のメモリをチェックポイントに保存していきます。</a:t>
            </a:r>
            <a:endParaRPr kumimoji="1" lang="en-US" altLang="ja-JP" dirty="0"/>
          </a:p>
          <a:p>
            <a:r>
              <a:rPr kumimoji="1" lang="ja-JP" altLang="en-US" dirty="0"/>
              <a:t>（＊）保存中に</a:t>
            </a:r>
            <a:r>
              <a:rPr kumimoji="1" lang="en-US" altLang="ja-JP" dirty="0"/>
              <a:t>VM</a:t>
            </a:r>
            <a:r>
              <a:rPr kumimoji="1" lang="ja-JP" altLang="en-US" dirty="0"/>
              <a:t>によって更新されたメモリは繰り返し保存を行います。</a:t>
            </a:r>
            <a:endParaRPr kumimoji="1" lang="en-US" altLang="ja-JP" dirty="0"/>
          </a:p>
          <a:p>
            <a:r>
              <a:rPr kumimoji="1" lang="ja-JP" altLang="en-US" dirty="0"/>
              <a:t>保存すべきメモリが十分に少なくなった段階で（＊）メインホストは</a:t>
            </a:r>
            <a:r>
              <a:rPr kumimoji="1" lang="en-US" altLang="ja-JP" dirty="0"/>
              <a:t>VM</a:t>
            </a:r>
            <a:r>
              <a:rPr kumimoji="1" lang="ja-JP" altLang="en-US" dirty="0"/>
              <a:t>を一時停止し、整合性を</a:t>
            </a:r>
            <a:r>
              <a:rPr kumimoji="1" lang="ja-JP" altLang="en-US" dirty="0" smtClean="0"/>
              <a:t>保って（＊）残り</a:t>
            </a:r>
            <a:r>
              <a:rPr kumimoji="1" lang="ja-JP" altLang="en-US" dirty="0"/>
              <a:t>のメモリと</a:t>
            </a:r>
            <a:r>
              <a:rPr kumimoji="1" lang="en-US" altLang="ja-JP" dirty="0"/>
              <a:t>VM</a:t>
            </a:r>
            <a:r>
              <a:rPr kumimoji="1" lang="ja-JP" altLang="en-US" dirty="0"/>
              <a:t>本体の状態を保存します。</a:t>
            </a:r>
            <a:endParaRPr kumimoji="1" lang="en-US" altLang="ja-JP" dirty="0"/>
          </a:p>
          <a:p>
            <a:r>
              <a:rPr kumimoji="1" lang="ja-JP" altLang="en-US" dirty="0" smtClean="0"/>
              <a:t>さらに</a:t>
            </a:r>
            <a:r>
              <a:rPr kumimoji="1" lang="ja-JP" altLang="en-US" dirty="0"/>
              <a:t>、仮想ディスクのスナップショットも作成します。</a:t>
            </a:r>
            <a:endParaRPr kumimoji="1" lang="en-US" altLang="ja-JP" dirty="0"/>
          </a:p>
          <a:p>
            <a:r>
              <a:rPr kumimoji="1" lang="ja-JP" altLang="en-US" dirty="0"/>
              <a:t>チェックポイントの全ての処理が終わりましたら、ホストやネットワーク障害に備えて、保存したファイルをネットワークストレージに転送します。</a:t>
            </a:r>
            <a:endParaRPr kumimoji="1" lang="en-US" altLang="ja-JP" dirty="0"/>
          </a:p>
          <a:p>
            <a:endParaRPr kumimoji="1" lang="en-US" altLang="ja-JP" dirty="0"/>
          </a:p>
          <a:p>
            <a:r>
              <a:rPr kumimoji="1" lang="en-US" altLang="ja-JP" dirty="0"/>
              <a:t>//</a:t>
            </a:r>
            <a:r>
              <a:rPr kumimoji="1" lang="ja-JP" altLang="en-US" dirty="0"/>
              <a:t>整合性を保つことは研究テーマの一つ</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7</a:t>
            </a:fld>
            <a:endParaRPr kumimoji="1" lang="ja-JP" altLang="en-US"/>
          </a:p>
        </p:txBody>
      </p:sp>
    </p:spTree>
    <p:extLst>
      <p:ext uri="{BB962C8B-B14F-4D97-AF65-F5344CB8AC3E}">
        <p14:creationId xmlns:p14="http://schemas.microsoft.com/office/powerpoint/2010/main" val="373922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通常のライブチェックポイントでは、分割メモリ</a:t>
            </a:r>
            <a:r>
              <a:rPr kumimoji="1" lang="en-US" altLang="ja-JP" dirty="0"/>
              <a:t>VM</a:t>
            </a:r>
            <a:r>
              <a:rPr kumimoji="1" lang="ja-JP" altLang="en-US" dirty="0"/>
              <a:t>のリモートページングを考慮した設計にはなっていないため、そのまま使用すると</a:t>
            </a:r>
            <a:r>
              <a:rPr kumimoji="1" lang="en-US" altLang="ja-JP" dirty="0"/>
              <a:t>2</a:t>
            </a:r>
            <a:r>
              <a:rPr kumimoji="1" lang="ja-JP" altLang="en-US" dirty="0"/>
              <a:t>点問題が生じます。</a:t>
            </a:r>
            <a:endParaRPr kumimoji="1" lang="en-US" altLang="ja-JP" dirty="0"/>
          </a:p>
          <a:p>
            <a:r>
              <a:rPr kumimoji="1" lang="ja-JP" altLang="en-US" dirty="0"/>
              <a:t>１つ目の問題は、メモリ保存中にリモートページングが発生するとメモリデータの不整合が生じる場合があることです。</a:t>
            </a:r>
            <a:endParaRPr kumimoji="1" lang="en-US" altLang="ja-JP" dirty="0"/>
          </a:p>
          <a:p>
            <a:r>
              <a:rPr kumimoji="1" lang="ja-JP" altLang="en-US" dirty="0"/>
              <a:t>これは、メモリの転送元、転送先ホストでの保存のタイミングに依存します。</a:t>
            </a:r>
            <a:endParaRPr kumimoji="1" lang="en-US" altLang="ja-JP" dirty="0"/>
          </a:p>
          <a:p>
            <a:r>
              <a:rPr kumimoji="1" lang="ja-JP" altLang="en-US" dirty="0"/>
              <a:t>不整合が生じるパターンは３つあり、メモリがどこにも保存されない場合と、転送元でのみ保存される場合、そして両方のホストで保存される場合です。</a:t>
            </a:r>
            <a:endParaRPr kumimoji="1" lang="en-US" altLang="ja-JP" dirty="0"/>
          </a:p>
          <a:p>
            <a:r>
              <a:rPr kumimoji="1" lang="ja-JP" altLang="en-US" dirty="0"/>
              <a:t>例えば、（＊）メインホストがメモリ１を保存した後に（＊）ページアウトが発生し、サブホストではそのメモリの保存処理をすでに終えていたとすると、サブホストは当該メモリをチェックポイントに保存せず、転送元のメインホストでのみ保存されることになります。</a:t>
            </a:r>
            <a:endParaRPr kumimoji="1" lang="en-US" altLang="ja-JP" dirty="0"/>
          </a:p>
          <a:p>
            <a:endParaRPr kumimoji="1" lang="en-US" altLang="ja-JP" dirty="0"/>
          </a:p>
          <a:p>
            <a:r>
              <a:rPr kumimoji="1" lang="ja-JP" altLang="en-US" dirty="0"/>
              <a:t>この問題を解決するために、メモリの転送をすべて記録しておいて、転送先ホストでは確実にメモリを保存するようにします。</a:t>
            </a:r>
            <a:endParaRPr kumimoji="1" lang="en-US" altLang="ja-JP" dirty="0"/>
          </a:p>
          <a:p>
            <a:r>
              <a:rPr kumimoji="1" lang="ja-JP" altLang="en-US" dirty="0"/>
              <a:t>転送元ではチェックポイントの最後に保存されるメモリ管理テーブルからエントリを削除しておきます。</a:t>
            </a:r>
            <a:endParaRPr kumimoji="1" lang="en-US" altLang="ja-JP" dirty="0"/>
          </a:p>
          <a:p>
            <a:r>
              <a:rPr kumimoji="1" lang="ja-JP" altLang="en-US" dirty="0"/>
              <a:t>リストア時には、メモリ管理テーブルを参照しファイル中のエントリのないメモリデータを無視します。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8</a:t>
            </a:fld>
            <a:endParaRPr kumimoji="1" lang="ja-JP" altLang="en-US"/>
          </a:p>
        </p:txBody>
      </p:sp>
    </p:spTree>
    <p:extLst>
      <p:ext uri="{BB962C8B-B14F-4D97-AF65-F5344CB8AC3E}">
        <p14:creationId xmlns:p14="http://schemas.microsoft.com/office/powerpoint/2010/main" val="445292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二つ目の問題は、</a:t>
            </a:r>
            <a:r>
              <a:rPr lang="x-none" altLang="ja-JP" dirty="0">
                <a:solidFill>
                  <a:schemeClr val="tx1"/>
                </a:solidFill>
              </a:rPr>
              <a:t>リモートページングの実行中にチェックポイント取得を完了すると</a:t>
            </a:r>
            <a:r>
              <a:rPr lang="ja-JP" altLang="en-US" dirty="0">
                <a:solidFill>
                  <a:schemeClr val="tx1"/>
                </a:solidFill>
              </a:rPr>
              <a:t>メモリデータの</a:t>
            </a:r>
            <a:r>
              <a:rPr lang="x-none" altLang="ja-JP" dirty="0">
                <a:solidFill>
                  <a:schemeClr val="tx1"/>
                </a:solidFill>
              </a:rPr>
              <a:t>不整合が生じ</a:t>
            </a:r>
            <a:r>
              <a:rPr lang="ja-JP" altLang="en-US" dirty="0">
                <a:solidFill>
                  <a:schemeClr val="tx1"/>
                </a:solidFill>
              </a:rPr>
              <a:t>ることです。</a:t>
            </a:r>
            <a:endParaRPr lang="en-US" altLang="ja-JP"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a:solidFill>
                  <a:schemeClr val="tx1"/>
                </a:solidFill>
              </a:rPr>
              <a:t>（＊）リモートページング実行中に</a:t>
            </a:r>
            <a:r>
              <a:rPr lang="en-US" altLang="ja-JP" dirty="0">
                <a:solidFill>
                  <a:schemeClr val="tx1"/>
                </a:solidFill>
              </a:rPr>
              <a:t>VM</a:t>
            </a:r>
            <a:r>
              <a:rPr lang="ja-JP" altLang="en-US" dirty="0">
                <a:solidFill>
                  <a:schemeClr val="tx1"/>
                </a:solidFill>
              </a:rPr>
              <a:t>を停止すると、（＊）ネットワーク上にある転送中のメモリはどのホストでも保存されなくなり、それらのメモリデータは失われてしまいます。</a:t>
            </a:r>
            <a:endParaRPr lang="x-none" altLang="ja-JP" dirty="0">
              <a:solidFill>
                <a:schemeClr val="tx1"/>
              </a:solidFill>
            </a:endParaRPr>
          </a:p>
          <a:p>
            <a:endParaRPr kumimoji="1" lang="en-US" altLang="ja-JP" dirty="0"/>
          </a:p>
          <a:p>
            <a:r>
              <a:rPr kumimoji="1" lang="ja-JP" altLang="en-US" dirty="0"/>
              <a:t>この問題を解決するために、リモートページングが完了してから</a:t>
            </a:r>
            <a:r>
              <a:rPr kumimoji="1" lang="en-US" altLang="ja-JP" dirty="0"/>
              <a:t>VM</a:t>
            </a:r>
            <a:r>
              <a:rPr kumimoji="1" lang="ja-JP" altLang="en-US" dirty="0"/>
              <a:t>を一時停止し、チェックポイントの取得を完了するようにします。</a:t>
            </a:r>
            <a:endParaRPr kumimoji="1" lang="en-US" altLang="ja-JP" dirty="0"/>
          </a:p>
          <a:p>
            <a:r>
              <a:rPr kumimoji="1" lang="ja-JP" altLang="en-US" dirty="0"/>
              <a:t>こうすることで、転送されたメモリデータは</a:t>
            </a:r>
            <a:r>
              <a:rPr kumimoji="1" lang="en-US" altLang="ja-JP" dirty="0"/>
              <a:t>VM</a:t>
            </a:r>
            <a:r>
              <a:rPr kumimoji="1" lang="ja-JP" altLang="en-US" dirty="0"/>
              <a:t>の停止中に必ずいづれかのホストで保存されるようになることを保証します。</a:t>
            </a:r>
            <a:endParaRPr kumimoji="1" lang="en-US" altLang="ja-JP" dirty="0"/>
          </a:p>
          <a:p>
            <a:r>
              <a:rPr kumimoji="1" lang="ja-JP" altLang="en-US" dirty="0"/>
              <a:t>具体的には、リモートページングと</a:t>
            </a:r>
            <a:r>
              <a:rPr kumimoji="1" lang="en-US" altLang="ja-JP" dirty="0"/>
              <a:t>VM</a:t>
            </a:r>
            <a:r>
              <a:rPr kumimoji="1" lang="ja-JP" altLang="en-US" dirty="0"/>
              <a:t>停止後の処理を排他的に実行し、</a:t>
            </a:r>
            <a:r>
              <a:rPr kumimoji="1" lang="en-US" altLang="ja-JP" dirty="0"/>
              <a:t>VM</a:t>
            </a:r>
            <a:r>
              <a:rPr kumimoji="1" lang="ja-JP" altLang="en-US" dirty="0"/>
              <a:t>停止前にページアウトが完了するのを待つようにします。</a:t>
            </a:r>
            <a:endParaRPr kumimoji="1" lang="en-US" altLang="ja-JP" dirty="0"/>
          </a:p>
          <a:p>
            <a:r>
              <a:rPr kumimoji="1" lang="ja-JP" altLang="en-US" dirty="0"/>
              <a:t>以上がリモートページングによる問題の対象ほうとなります。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9</a:t>
            </a:fld>
            <a:endParaRPr kumimoji="1" lang="ja-JP" altLang="en-US"/>
          </a:p>
        </p:txBody>
      </p:sp>
    </p:spTree>
    <p:extLst>
      <p:ext uri="{BB962C8B-B14F-4D97-AF65-F5344CB8AC3E}">
        <p14:creationId xmlns:p14="http://schemas.microsoft.com/office/powerpoint/2010/main" val="1599235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70892" y="1788454"/>
            <a:ext cx="8956431" cy="2098226"/>
          </a:xfrm>
        </p:spPr>
        <p:txBody>
          <a:bodyPr anchor="b">
            <a:noAutofit/>
          </a:bodyPr>
          <a:lstStyle>
            <a:lvl1pPr algn="ctr">
              <a:defRPr sz="4800" cap="none" baseline="0">
                <a:solidFill>
                  <a:schemeClr val="tx2"/>
                </a:solidFill>
                <a:latin typeface="MS PGothic" charset="-128"/>
                <a:ea typeface="MS PGothic" charset="-128"/>
                <a:cs typeface="MS PGothic" charset="-128"/>
              </a:defRPr>
            </a:lvl1pPr>
          </a:lstStyle>
          <a:p>
            <a:r>
              <a:rPr lang="en-US" dirty="0"/>
              <a:t>Click to edit Master title style</a:t>
            </a:r>
          </a:p>
        </p:txBody>
      </p:sp>
      <p:sp>
        <p:nvSpPr>
          <p:cNvPr id="3" name="Subtitle 2"/>
          <p:cNvSpPr>
            <a:spLocks noGrp="1"/>
          </p:cNvSpPr>
          <p:nvPr>
            <p:ph type="subTitle" idx="1"/>
          </p:nvPr>
        </p:nvSpPr>
        <p:spPr>
          <a:xfrm>
            <a:off x="2679906" y="4214185"/>
            <a:ext cx="6831673" cy="1086237"/>
          </a:xfrm>
        </p:spPr>
        <p:txBody>
          <a:bodyPr>
            <a:normAutofit/>
          </a:bodyPr>
          <a:lstStyle>
            <a:lvl1pPr marL="0" indent="0" algn="ctr">
              <a:lnSpc>
                <a:spcPct val="112000"/>
              </a:lnSpc>
              <a:spcBef>
                <a:spcPts val="0"/>
              </a:spcBef>
              <a:spcAft>
                <a:spcPts val="0"/>
              </a:spcAft>
              <a:buNone/>
              <a:defRPr sz="2800">
                <a:latin typeface="MS PGothic" charset="-128"/>
                <a:ea typeface="MS PGothic" charset="-128"/>
                <a:cs typeface="MS PGothic"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6E50F3-BCFC-1D49-8E1C-E1FAB3039A6A}" type="datetime1">
              <a:rPr kumimoji="1" lang="ja-JP" altLang="en-US" smtClean="0"/>
              <a:t>2021/3/8</a:t>
            </a:fld>
            <a:endParaRPr kumimoji="1" lang="ja-JP" alt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70CF53E-3DF7-45F1-A7BE-6F804033A15D}" type="slidenum">
              <a:rPr kumimoji="1" lang="ja-JP" altLang="en-US" smtClean="0"/>
              <a:t>‹#›</a:t>
            </a:fld>
            <a:endParaRPr kumimoji="1" lang="ja-JP" alt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68281922"/>
      </p:ext>
    </p:extLst>
  </p:cSld>
  <p:clrMapOvr>
    <a:overrideClrMapping bg1="lt1" tx1="dk1" bg2="lt2" tx2="dk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6E50F3-BCFC-1D49-8E1C-E1FAB3039A6A}" type="datetime1">
              <a:rPr kumimoji="1" lang="ja-JP" altLang="en-US" smtClean="0"/>
              <a:t>2021/3/8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extLst>
      <p:ext uri="{BB962C8B-B14F-4D97-AF65-F5344CB8AC3E}">
        <p14:creationId xmlns:p14="http://schemas.microsoft.com/office/powerpoint/2010/main" val="390414295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6E50F3-BCFC-1D49-8E1C-E1FAB3039A6A}" type="datetime1">
              <a:rPr kumimoji="1" lang="ja-JP" altLang="en-US" smtClean="0"/>
              <a:t>2021/3/8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extLst>
      <p:ext uri="{BB962C8B-B14F-4D97-AF65-F5344CB8AC3E}">
        <p14:creationId xmlns:p14="http://schemas.microsoft.com/office/powerpoint/2010/main" val="62288193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0247" y="351693"/>
            <a:ext cx="10433538" cy="1019907"/>
          </a:xfrm>
        </p:spPr>
        <p:txBody>
          <a:bodyPr anchor="ctr"/>
          <a:lstStyle>
            <a:lvl1pPr>
              <a:defRPr>
                <a:latin typeface="MS PGothic" charset="-128"/>
                <a:ea typeface="MS PGothic" charset="-128"/>
                <a:cs typeface="MS PGothic" charset="-128"/>
              </a:defRPr>
            </a:lvl1pPr>
          </a:lstStyle>
          <a:p>
            <a:r>
              <a:rPr lang="en-US"/>
              <a:t>Click to edit Master title style</a:t>
            </a:r>
            <a:endParaRPr lang="en-US" dirty="0"/>
          </a:p>
        </p:txBody>
      </p:sp>
      <p:sp>
        <p:nvSpPr>
          <p:cNvPr id="3" name="Content Placeholder 2"/>
          <p:cNvSpPr>
            <a:spLocks noGrp="1"/>
          </p:cNvSpPr>
          <p:nvPr>
            <p:ph idx="1"/>
          </p:nvPr>
        </p:nvSpPr>
        <p:spPr>
          <a:xfrm>
            <a:off x="1090247" y="1488831"/>
            <a:ext cx="10433538" cy="4876800"/>
          </a:xfrm>
        </p:spPr>
        <p:txBody>
          <a:bodyPr>
            <a:normAutofit/>
          </a:bodyPr>
          <a:lstStyle>
            <a:lvl1pPr>
              <a:defRPr sz="2800">
                <a:latin typeface="MS PGothic" charset="-128"/>
                <a:ea typeface="MS PGothic" charset="-128"/>
                <a:cs typeface="MS PGothic" charset="-128"/>
              </a:defRPr>
            </a:lvl1pPr>
            <a:lvl2pPr>
              <a:defRPr sz="2600" i="0">
                <a:latin typeface="MS PGothic" charset="-128"/>
                <a:ea typeface="MS PGothic" charset="-128"/>
                <a:cs typeface="MS PGothic" charset="-128"/>
              </a:defRPr>
            </a:lvl2pPr>
            <a:lvl3pPr>
              <a:defRPr sz="2400">
                <a:latin typeface="MS PGothic" charset="-128"/>
                <a:ea typeface="MS PGothic" charset="-128"/>
                <a:cs typeface="MS PGothic" charset="-128"/>
              </a:defRPr>
            </a:lvl3pPr>
            <a:lvl4pPr>
              <a:defRPr sz="2200">
                <a:latin typeface="MS PGothic" charset="-128"/>
                <a:ea typeface="MS PGothic" charset="-128"/>
                <a:cs typeface="MS PGothic" charset="-128"/>
              </a:defRPr>
            </a:lvl4pPr>
            <a:lvl5pPr>
              <a:defRPr sz="2000">
                <a:latin typeface="MS PGothic" charset="-128"/>
                <a:ea typeface="MS PGothic" charset="-128"/>
                <a:cs typeface="MS PGothic" charset="-12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6E50F3-BCFC-1D49-8E1C-E1FAB3039A6A}" type="datetime1">
              <a:rPr kumimoji="1" lang="ja-JP" altLang="en-US" smtClean="0"/>
              <a:t>2021/3/8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10501923" y="6406494"/>
            <a:ext cx="1596292" cy="404614"/>
          </a:xfrm>
        </p:spPr>
        <p:txBody>
          <a:bodyPr/>
          <a:lstStyle>
            <a:lvl1pPr>
              <a:defRPr sz="1600">
                <a:latin typeface="Calibri" charset="0"/>
                <a:ea typeface="Calibri" charset="0"/>
                <a:cs typeface="Calibri" charset="0"/>
              </a:defRPr>
            </a:lvl1pPr>
          </a:lstStyle>
          <a:p>
            <a:fld id="{470CF53E-3DF7-45F1-A7BE-6F804033A15D}" type="slidenum">
              <a:rPr kumimoji="1" lang="ja-JP" altLang="en-US" smtClean="0"/>
              <a:pPr/>
              <a:t>‹#›</a:t>
            </a:fld>
            <a:endParaRPr kumimoji="1" lang="ja-JP" altLang="en-US"/>
          </a:p>
        </p:txBody>
      </p:sp>
    </p:spTree>
    <p:extLst>
      <p:ext uri="{BB962C8B-B14F-4D97-AF65-F5344CB8AC3E}">
        <p14:creationId xmlns:p14="http://schemas.microsoft.com/office/powerpoint/2010/main" val="406500190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6E50F3-BCFC-1D49-8E1C-E1FAB3039A6A}" type="datetime1">
              <a:rPr kumimoji="1" lang="ja-JP" altLang="en-US" smtClean="0"/>
              <a:t>2021/3/8</a:t>
            </a:fld>
            <a:endParaRPr kumimoji="1" lang="ja-JP" alt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70CF53E-3DF7-45F1-A7BE-6F804033A15D}" type="slidenum">
              <a:rPr kumimoji="1" lang="ja-JP" altLang="en-US" smtClean="0"/>
              <a:t>‹#›</a:t>
            </a:fld>
            <a:endParaRPr kumimoji="1" lang="ja-JP" alt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214655288"/>
      </p:ext>
    </p:extLst>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6E50F3-BCFC-1D49-8E1C-E1FAB3039A6A}" type="datetime1">
              <a:rPr kumimoji="1" lang="ja-JP" altLang="en-US" smtClean="0"/>
              <a:t>2021/3/8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extLst>
      <p:ext uri="{BB962C8B-B14F-4D97-AF65-F5344CB8AC3E}">
        <p14:creationId xmlns:p14="http://schemas.microsoft.com/office/powerpoint/2010/main" val="122429922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6E50F3-BCFC-1D49-8E1C-E1FAB3039A6A}" type="datetime1">
              <a:rPr kumimoji="1" lang="ja-JP" altLang="en-US" smtClean="0"/>
              <a:t>2021/3/8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extLst>
      <p:ext uri="{BB962C8B-B14F-4D97-AF65-F5344CB8AC3E}">
        <p14:creationId xmlns:p14="http://schemas.microsoft.com/office/powerpoint/2010/main" val="358081127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6E50F3-BCFC-1D49-8E1C-E1FAB3039A6A}" type="datetime1">
              <a:rPr kumimoji="1" lang="ja-JP" altLang="en-US" smtClean="0"/>
              <a:t>2021/3/8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extLst>
      <p:ext uri="{BB962C8B-B14F-4D97-AF65-F5344CB8AC3E}">
        <p14:creationId xmlns:p14="http://schemas.microsoft.com/office/powerpoint/2010/main" val="107249840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6E50F3-BCFC-1D49-8E1C-E1FAB3039A6A}" type="datetime1">
              <a:rPr kumimoji="1" lang="ja-JP" altLang="en-US" smtClean="0"/>
              <a:t>2021/3/8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extLst>
      <p:ext uri="{BB962C8B-B14F-4D97-AF65-F5344CB8AC3E}">
        <p14:creationId xmlns:p14="http://schemas.microsoft.com/office/powerpoint/2010/main" val="105819175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6E50F3-BCFC-1D49-8E1C-E1FAB3039A6A}" type="datetime1">
              <a:rPr kumimoji="1" lang="ja-JP" altLang="en-US" smtClean="0"/>
              <a:t>2021/3/8</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70CF53E-3DF7-45F1-A7BE-6F804033A15D}"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764360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6E50F3-BCFC-1D49-8E1C-E1FAB3039A6A}" type="datetime1">
              <a:rPr kumimoji="1" lang="ja-JP" altLang="en-US" smtClean="0"/>
              <a:t>2021/3/8</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70CF53E-3DF7-45F1-A7BE-6F804033A15D}"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35234937"/>
      </p:ext>
    </p:extLst>
  </p:cSld>
  <p:clrMapOvr>
    <a:masterClrMapping/>
  </p:clrMapOvr>
  <p:hf hdr="0" ftr="0" dt="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6E50F3-BCFC-1D49-8E1C-E1FAB3039A6A}" type="datetime1">
              <a:rPr kumimoji="1" lang="ja-JP" altLang="en-US" smtClean="0"/>
              <a:t>2021/3/8</a:t>
            </a:fld>
            <a:endParaRPr kumimoji="1" lang="ja-JP" alt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latin typeface="Calibri" charset="0"/>
                <a:ea typeface="Calibri" charset="0"/>
                <a:cs typeface="Calibri" charset="0"/>
              </a:defRPr>
            </a:lvl1pPr>
          </a:lstStyle>
          <a:p>
            <a:fld id="{470CF53E-3DF7-45F1-A7BE-6F804033A15D}" type="slidenum">
              <a:rPr kumimoji="1" lang="ja-JP" altLang="en-US" smtClean="0"/>
              <a:pPr/>
              <a:t>‹#›</a:t>
            </a:fld>
            <a:endParaRPr kumimoji="1" lang="ja-JP" alt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94302880"/>
      </p:ext>
    </p:extLst>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7" r:id="rId4"/>
    <p:sldLayoutId id="2147484328" r:id="rId5"/>
    <p:sldLayoutId id="2147484329" r:id="rId6"/>
    <p:sldLayoutId id="2147484330" r:id="rId7"/>
    <p:sldLayoutId id="2147484331" r:id="rId8"/>
    <p:sldLayoutId id="2147484332" r:id="rId9"/>
    <p:sldLayoutId id="2147484333" r:id="rId10"/>
    <p:sldLayoutId id="2147484334" r:id="rId11"/>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MS PGothic" charset="-128"/>
          <a:ea typeface="MS PGothic" charset="-128"/>
          <a:cs typeface="MS PGothic" charset="-128"/>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S PGothic" charset="-128"/>
          <a:ea typeface="MS PGothic" charset="-128"/>
          <a:cs typeface="MS PGothic" charset="-128"/>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S PGothic" charset="-128"/>
          <a:ea typeface="MS PGothic" charset="-128"/>
          <a:cs typeface="MS PGothic" charset="-128"/>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S PGothic" charset="-128"/>
          <a:ea typeface="MS PGothic" charset="-128"/>
          <a:cs typeface="MS PGothic" charset="-128"/>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S PGothic" charset="-128"/>
          <a:ea typeface="MS PGothic" charset="-128"/>
          <a:cs typeface="MS PGothic" charset="-128"/>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S PGothic" charset="-128"/>
          <a:ea typeface="MS PGothic" charset="-128"/>
          <a:cs typeface="MS PGothic" charset="-128"/>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2" pos="9216" userDrawn="1">
          <p15:clr>
            <a:srgbClr val="F26B43"/>
          </p15:clr>
        </p15:guide>
        <p15:guide id="13" pos="1248" userDrawn="1">
          <p15:clr>
            <a:srgbClr val="F26B43"/>
          </p15:clr>
        </p15:guide>
        <p15:guide id="14" pos="1152" userDrawn="1">
          <p15:clr>
            <a:srgbClr val="F26B43"/>
          </p15:clr>
        </p15:guide>
        <p15:guide id="15" orient="horz" pos="1368" userDrawn="1">
          <p15:clr>
            <a:srgbClr val="F26B43"/>
          </p15:clr>
        </p15:guide>
        <p15:guide id="16" orient="horz" pos="1440" userDrawn="1">
          <p15:clr>
            <a:srgbClr val="F26B43"/>
          </p15:clr>
        </p15:guide>
        <p15:guide id="17" orient="horz" pos="3696" userDrawn="1">
          <p15:clr>
            <a:srgbClr val="F26B43"/>
          </p15:clr>
        </p15:guide>
        <p15:guide id="18" orient="horz" pos="432" userDrawn="1">
          <p15:clr>
            <a:srgbClr val="F26B43"/>
          </p15:clr>
        </p15:guide>
        <p15:guide id="19" orient="horz" pos="1512" userDrawn="1">
          <p15:clr>
            <a:srgbClr val="F26B43"/>
          </p15:clr>
        </p15:guide>
        <p15:guide id="20" pos="6912" userDrawn="1">
          <p15:clr>
            <a:srgbClr val="F26B43"/>
          </p15:clr>
        </p15:guide>
        <p15:guide id="21" pos="936" userDrawn="1">
          <p15:clr>
            <a:srgbClr val="F26B43"/>
          </p15:clr>
        </p15:guide>
        <p15:guide id="22" pos="86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5" Type="http://schemas.openxmlformats.org/officeDocument/2006/relationships/chart" Target="../charts/chart3.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4" Type="http://schemas.openxmlformats.org/officeDocument/2006/relationships/chart" Target="../charts/chart5.xm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4" Type="http://schemas.openxmlformats.org/officeDocument/2006/relationships/chart" Target="../charts/chart7.xm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chart" Target="../charts/char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chart" Target="../charts/chart10.xml"/><Relationship Id="rId4" Type="http://schemas.openxmlformats.org/officeDocument/2006/relationships/chart" Target="../charts/chart11.xm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2.xml"/><Relationship Id="rId3" Type="http://schemas.openxmlformats.org/officeDocument/2006/relationships/chart" Target="../charts/char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54BF2B97-CC6D-6142-A125-5E27B1A6447A}"/>
              </a:ext>
            </a:extLst>
          </p:cNvPr>
          <p:cNvSpPr>
            <a:spLocks noGrp="1"/>
          </p:cNvSpPr>
          <p:nvPr>
            <p:ph type="ctrTitle"/>
          </p:nvPr>
        </p:nvSpPr>
        <p:spPr>
          <a:xfrm>
            <a:off x="1570888" y="1565082"/>
            <a:ext cx="9216382" cy="2401799"/>
          </a:xfrm>
        </p:spPr>
        <p:txBody>
          <a:bodyPr/>
          <a:lstStyle/>
          <a:p>
            <a:r>
              <a:rPr lang="ja-JP" altLang="en-US" dirty="0"/>
              <a:t>複数ホストにまたがる</a:t>
            </a:r>
            <a:r>
              <a:rPr lang="en-US" altLang="ja-JP" dirty="0"/>
              <a:t>VM</a:t>
            </a:r>
            <a:r>
              <a:rPr lang="ja-JP" altLang="en-US" dirty="0"/>
              <a:t>の</a:t>
            </a:r>
            <a:r>
              <a:rPr lang="en-US" altLang="ja-JP" dirty="0"/>
              <a:t/>
            </a:r>
            <a:br>
              <a:rPr lang="en-US" altLang="ja-JP" dirty="0"/>
            </a:br>
            <a:r>
              <a:rPr lang="ja-JP" altLang="en-US" dirty="0"/>
              <a:t>効率的かつ柔軟な</a:t>
            </a:r>
            <a:r>
              <a:rPr lang="en-US" altLang="ja-JP" dirty="0"/>
              <a:t/>
            </a:r>
            <a:br>
              <a:rPr lang="en-US" altLang="ja-JP" dirty="0"/>
            </a:br>
            <a:r>
              <a:rPr lang="ja-JP" altLang="en-US" dirty="0"/>
              <a:t>ライブチェックポイント・リストア</a:t>
            </a:r>
          </a:p>
        </p:txBody>
      </p:sp>
      <p:sp>
        <p:nvSpPr>
          <p:cNvPr id="3" name="サブタイトル 2"/>
          <p:cNvSpPr>
            <a:spLocks noGrp="1"/>
          </p:cNvSpPr>
          <p:nvPr>
            <p:ph type="subTitle" idx="1"/>
          </p:nvPr>
        </p:nvSpPr>
        <p:spPr>
          <a:xfrm>
            <a:off x="2633266" y="4415598"/>
            <a:ext cx="6831673" cy="1299402"/>
          </a:xfrm>
        </p:spPr>
        <p:txBody>
          <a:bodyPr>
            <a:noAutofit/>
          </a:bodyPr>
          <a:lstStyle/>
          <a:p>
            <a:r>
              <a:rPr lang="ja-JP" altLang="en-US" sz="2400" dirty="0">
                <a:solidFill>
                  <a:schemeClr val="tx1"/>
                </a:solidFill>
              </a:rPr>
              <a:t>情報創成工学専攻</a:t>
            </a:r>
            <a:endParaRPr lang="en-US" altLang="ja-JP" sz="2400" dirty="0">
              <a:solidFill>
                <a:schemeClr val="tx1"/>
              </a:solidFill>
            </a:endParaRPr>
          </a:p>
          <a:p>
            <a:r>
              <a:rPr lang="en-US" altLang="ja-JP" sz="2400" dirty="0">
                <a:solidFill>
                  <a:schemeClr val="tx1"/>
                </a:solidFill>
              </a:rPr>
              <a:t>19675038</a:t>
            </a:r>
          </a:p>
          <a:p>
            <a:r>
              <a:rPr lang="ja-JP" altLang="en-US" sz="2400" dirty="0">
                <a:solidFill>
                  <a:schemeClr val="tx1"/>
                </a:solidFill>
              </a:rPr>
              <a:t>村田時人　</a:t>
            </a:r>
            <a:endParaRPr lang="en-US" altLang="ja-JP" sz="2400" dirty="0">
              <a:solidFill>
                <a:schemeClr val="tx1"/>
              </a:solidFill>
            </a:endParaRPr>
          </a:p>
        </p:txBody>
      </p:sp>
    </p:spTree>
    <p:extLst>
      <p:ext uri="{BB962C8B-B14F-4D97-AF65-F5344CB8AC3E}">
        <p14:creationId xmlns:p14="http://schemas.microsoft.com/office/powerpoint/2010/main" val="320885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solidFill>
                  <a:schemeClr val="tx1"/>
                </a:solidFill>
              </a:rPr>
              <a:t>チェックポイント・ファイルの変換</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チェックポイント中はメモリをファイルに追記しながら保存</a:t>
            </a:r>
            <a:endParaRPr kumimoji="1" lang="en-US" altLang="ja-JP" dirty="0">
              <a:solidFill>
                <a:schemeClr val="tx1"/>
              </a:solidFill>
            </a:endParaRPr>
          </a:p>
          <a:p>
            <a:pPr lvl="1"/>
            <a:r>
              <a:rPr kumimoji="1" lang="ja-JP" altLang="en-US" dirty="0">
                <a:solidFill>
                  <a:schemeClr val="tx1"/>
                </a:solidFill>
              </a:rPr>
              <a:t>逐次書き込みにより高速に保存</a:t>
            </a:r>
            <a:endParaRPr kumimoji="1" lang="en-US" altLang="ja-JP" dirty="0">
              <a:solidFill>
                <a:schemeClr val="tx1"/>
              </a:solidFill>
            </a:endParaRPr>
          </a:p>
          <a:p>
            <a:pPr lvl="1"/>
            <a:r>
              <a:rPr kumimoji="1" lang="ja-JP" altLang="en-US" dirty="0">
                <a:solidFill>
                  <a:schemeClr val="tx1"/>
                </a:solidFill>
              </a:rPr>
              <a:t>更新されたメモリをリストア時に何度も読み込むことになり非効率</a:t>
            </a:r>
            <a:endParaRPr kumimoji="1" lang="en-US" altLang="ja-JP" dirty="0">
              <a:solidFill>
                <a:schemeClr val="tx1"/>
              </a:solidFill>
            </a:endParaRPr>
          </a:p>
          <a:p>
            <a:r>
              <a:rPr kumimoji="1" lang="ja-JP" altLang="en-US" dirty="0">
                <a:solidFill>
                  <a:schemeClr val="tx1"/>
                </a:solidFill>
              </a:rPr>
              <a:t>チェックポイントのメモリデータ部分を専用のメモリファイルに変換</a:t>
            </a:r>
            <a:endParaRPr kumimoji="1" lang="en-US" altLang="ja-JP" dirty="0">
              <a:solidFill>
                <a:schemeClr val="tx1"/>
              </a:solidFill>
            </a:endParaRPr>
          </a:p>
          <a:p>
            <a:pPr lvl="1"/>
            <a:r>
              <a:rPr kumimoji="1" lang="ja-JP" altLang="en-US" dirty="0">
                <a:solidFill>
                  <a:schemeClr val="tx1"/>
                </a:solidFill>
              </a:rPr>
              <a:t>ファイルのオフセットがメモリアドレスと１対</a:t>
            </a:r>
            <a:r>
              <a:rPr kumimoji="1" lang="en-US" altLang="ja-JP" dirty="0">
                <a:solidFill>
                  <a:schemeClr val="tx1"/>
                </a:solidFill>
              </a:rPr>
              <a:t>1</a:t>
            </a:r>
            <a:r>
              <a:rPr kumimoji="1" lang="ja-JP" altLang="en-US" dirty="0">
                <a:solidFill>
                  <a:schemeClr val="tx1"/>
                </a:solidFill>
              </a:rPr>
              <a:t>に対応</a:t>
            </a:r>
            <a:endParaRPr kumimoji="1" lang="en-US" altLang="ja-JP" strike="sngStrike" dirty="0">
              <a:solidFill>
                <a:schemeClr val="tx1"/>
              </a:solidFill>
            </a:endParaRPr>
          </a:p>
          <a:p>
            <a:pPr lvl="1"/>
            <a:r>
              <a:rPr kumimoji="1" lang="ja-JP" altLang="en-US" dirty="0">
                <a:solidFill>
                  <a:schemeClr val="tx1"/>
                </a:solidFill>
              </a:rPr>
              <a:t>最新のメモリデータだけが保持・リストアされる</a:t>
            </a:r>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10</a:t>
            </a:fld>
            <a:endParaRPr kumimoji="1" lang="ja-JP" altLang="en-US"/>
          </a:p>
        </p:txBody>
      </p:sp>
      <p:sp>
        <p:nvSpPr>
          <p:cNvPr id="26" name="正方形/長方形 25">
            <a:extLst>
              <a:ext uri="{FF2B5EF4-FFF2-40B4-BE49-F238E27FC236}">
                <a16:creationId xmlns="" xmlns:a16="http://schemas.microsoft.com/office/drawing/2014/main" id="{9B5BED5A-0736-9F4F-AE08-A24576A9BA6D}"/>
              </a:ext>
            </a:extLst>
          </p:cNvPr>
          <p:cNvSpPr/>
          <p:nvPr/>
        </p:nvSpPr>
        <p:spPr>
          <a:xfrm>
            <a:off x="1972753" y="4830036"/>
            <a:ext cx="2912250" cy="1649171"/>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27" name="テキスト ボックス 18">
            <a:extLst>
              <a:ext uri="{FF2B5EF4-FFF2-40B4-BE49-F238E27FC236}">
                <a16:creationId xmlns="" xmlns:a16="http://schemas.microsoft.com/office/drawing/2014/main" id="{61402837-DB5A-A04B-A12A-D642F370567A}"/>
              </a:ext>
            </a:extLst>
          </p:cNvPr>
          <p:cNvSpPr txBox="1"/>
          <p:nvPr/>
        </p:nvSpPr>
        <p:spPr>
          <a:xfrm>
            <a:off x="2588744" y="4891854"/>
            <a:ext cx="1680267" cy="369332"/>
          </a:xfrm>
          <a:prstGeom prst="rect">
            <a:avLst/>
          </a:prstGeom>
          <a:noFill/>
        </p:spPr>
        <p:txBody>
          <a:bodyPr wrap="none" rtlCol="0">
            <a:spAutoFit/>
          </a:bodyPr>
          <a:lstStyle/>
          <a:p>
            <a:pPr algn="ctr"/>
            <a:r>
              <a:rPr lang="ja-JP" altLang="en-US" dirty="0">
                <a:latin typeface="MS PGothic" charset="-128"/>
                <a:ea typeface="MS PGothic" charset="-128"/>
                <a:cs typeface="MS PGothic" charset="-128"/>
              </a:rPr>
              <a:t>チェックポイント</a:t>
            </a:r>
          </a:p>
        </p:txBody>
      </p:sp>
      <p:graphicFrame>
        <p:nvGraphicFramePr>
          <p:cNvPr id="38" name="表 37"/>
          <p:cNvGraphicFramePr>
            <a:graphicFrameLocks noGrp="1"/>
          </p:cNvGraphicFramePr>
          <p:nvPr>
            <p:extLst>
              <p:ext uri="{D42A27DB-BD31-4B8C-83A1-F6EECF244321}">
                <p14:modId xmlns:p14="http://schemas.microsoft.com/office/powerpoint/2010/main" val="1189007142"/>
              </p:ext>
            </p:extLst>
          </p:nvPr>
        </p:nvGraphicFramePr>
        <p:xfrm>
          <a:off x="2235184" y="5739267"/>
          <a:ext cx="2387388" cy="599091"/>
        </p:xfrm>
        <a:graphic>
          <a:graphicData uri="http://schemas.openxmlformats.org/drawingml/2006/table">
            <a:tbl>
              <a:tblPr firstRow="1" bandRow="1">
                <a:tableStyleId>{5C22544A-7EE6-4342-B048-85BDC9FD1C3A}</a:tableStyleId>
              </a:tblPr>
              <a:tblGrid>
                <a:gridCol w="397898">
                  <a:extLst>
                    <a:ext uri="{9D8B030D-6E8A-4147-A177-3AD203B41FA5}">
                      <a16:colId xmlns="" xmlns:a16="http://schemas.microsoft.com/office/drawing/2014/main" val="20000"/>
                    </a:ext>
                  </a:extLst>
                </a:gridCol>
                <a:gridCol w="397898">
                  <a:extLst>
                    <a:ext uri="{9D8B030D-6E8A-4147-A177-3AD203B41FA5}">
                      <a16:colId xmlns="" xmlns:a16="http://schemas.microsoft.com/office/drawing/2014/main" val="20001"/>
                    </a:ext>
                  </a:extLst>
                </a:gridCol>
                <a:gridCol w="397898">
                  <a:extLst>
                    <a:ext uri="{9D8B030D-6E8A-4147-A177-3AD203B41FA5}">
                      <a16:colId xmlns="" xmlns:a16="http://schemas.microsoft.com/office/drawing/2014/main" val="20002"/>
                    </a:ext>
                  </a:extLst>
                </a:gridCol>
                <a:gridCol w="397898">
                  <a:extLst>
                    <a:ext uri="{9D8B030D-6E8A-4147-A177-3AD203B41FA5}">
                      <a16:colId xmlns="" xmlns:a16="http://schemas.microsoft.com/office/drawing/2014/main" val="20003"/>
                    </a:ext>
                  </a:extLst>
                </a:gridCol>
                <a:gridCol w="397898">
                  <a:extLst>
                    <a:ext uri="{9D8B030D-6E8A-4147-A177-3AD203B41FA5}">
                      <a16:colId xmlns="" xmlns:a16="http://schemas.microsoft.com/office/drawing/2014/main" val="20004"/>
                    </a:ext>
                  </a:extLst>
                </a:gridCol>
                <a:gridCol w="397898">
                  <a:extLst>
                    <a:ext uri="{9D8B030D-6E8A-4147-A177-3AD203B41FA5}">
                      <a16:colId xmlns="" xmlns:a16="http://schemas.microsoft.com/office/drawing/2014/main" val="20005"/>
                    </a:ext>
                  </a:extLst>
                </a:gridCol>
              </a:tblGrid>
              <a:tr h="599091">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 xmlns:a16="http://schemas.microsoft.com/office/drawing/2014/main" val="10000"/>
                  </a:ext>
                </a:extLst>
              </a:tr>
            </a:tbl>
          </a:graphicData>
        </a:graphic>
      </p:graphicFrame>
      <p:sp>
        <p:nvSpPr>
          <p:cNvPr id="39" name="正方形/長方形 38">
            <a:extLst>
              <a:ext uri="{FF2B5EF4-FFF2-40B4-BE49-F238E27FC236}">
                <a16:creationId xmlns="" xmlns:a16="http://schemas.microsoft.com/office/drawing/2014/main" id="{9B5BED5A-0736-9F4F-AE08-A24576A9BA6D}"/>
              </a:ext>
            </a:extLst>
          </p:cNvPr>
          <p:cNvSpPr/>
          <p:nvPr/>
        </p:nvSpPr>
        <p:spPr>
          <a:xfrm>
            <a:off x="7273692" y="4833691"/>
            <a:ext cx="2448354" cy="1649171"/>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40" name="テキスト ボックス 18">
            <a:extLst>
              <a:ext uri="{FF2B5EF4-FFF2-40B4-BE49-F238E27FC236}">
                <a16:creationId xmlns="" xmlns:a16="http://schemas.microsoft.com/office/drawing/2014/main" id="{61402837-DB5A-A04B-A12A-D642F370567A}"/>
              </a:ext>
            </a:extLst>
          </p:cNvPr>
          <p:cNvSpPr txBox="1"/>
          <p:nvPr/>
        </p:nvSpPr>
        <p:spPr>
          <a:xfrm>
            <a:off x="7735347" y="4910873"/>
            <a:ext cx="1502397" cy="369332"/>
          </a:xfrm>
          <a:prstGeom prst="rect">
            <a:avLst/>
          </a:prstGeom>
          <a:noFill/>
        </p:spPr>
        <p:txBody>
          <a:bodyPr wrap="square" rtlCol="0">
            <a:spAutoFit/>
          </a:bodyPr>
          <a:lstStyle/>
          <a:p>
            <a:pPr algn="ctr"/>
            <a:r>
              <a:rPr lang="ja-JP" altLang="en-US" dirty="0">
                <a:latin typeface="MS PGothic" charset="-128"/>
                <a:ea typeface="MS PGothic" charset="-128"/>
                <a:cs typeface="MS PGothic" charset="-128"/>
              </a:rPr>
              <a:t>メモリファイル</a:t>
            </a:r>
          </a:p>
        </p:txBody>
      </p:sp>
      <p:graphicFrame>
        <p:nvGraphicFramePr>
          <p:cNvPr id="41" name="表 40"/>
          <p:cNvGraphicFramePr>
            <a:graphicFrameLocks noGrp="1"/>
          </p:cNvGraphicFramePr>
          <p:nvPr>
            <p:extLst>
              <p:ext uri="{D42A27DB-BD31-4B8C-83A1-F6EECF244321}">
                <p14:modId xmlns:p14="http://schemas.microsoft.com/office/powerpoint/2010/main" val="254807299"/>
              </p:ext>
            </p:extLst>
          </p:nvPr>
        </p:nvGraphicFramePr>
        <p:xfrm>
          <a:off x="7588444" y="5735527"/>
          <a:ext cx="1853165" cy="599091"/>
        </p:xfrm>
        <a:graphic>
          <a:graphicData uri="http://schemas.openxmlformats.org/drawingml/2006/table">
            <a:tbl>
              <a:tblPr firstRow="1" bandRow="1">
                <a:tableStyleId>{5C22544A-7EE6-4342-B048-85BDC9FD1C3A}</a:tableStyleId>
              </a:tblPr>
              <a:tblGrid>
                <a:gridCol w="370633">
                  <a:extLst>
                    <a:ext uri="{9D8B030D-6E8A-4147-A177-3AD203B41FA5}">
                      <a16:colId xmlns="" xmlns:a16="http://schemas.microsoft.com/office/drawing/2014/main" val="20000"/>
                    </a:ext>
                  </a:extLst>
                </a:gridCol>
                <a:gridCol w="370633">
                  <a:extLst>
                    <a:ext uri="{9D8B030D-6E8A-4147-A177-3AD203B41FA5}">
                      <a16:colId xmlns="" xmlns:a16="http://schemas.microsoft.com/office/drawing/2014/main" val="20001"/>
                    </a:ext>
                  </a:extLst>
                </a:gridCol>
                <a:gridCol w="370633">
                  <a:extLst>
                    <a:ext uri="{9D8B030D-6E8A-4147-A177-3AD203B41FA5}">
                      <a16:colId xmlns="" xmlns:a16="http://schemas.microsoft.com/office/drawing/2014/main" val="20002"/>
                    </a:ext>
                  </a:extLst>
                </a:gridCol>
                <a:gridCol w="370633">
                  <a:extLst>
                    <a:ext uri="{9D8B030D-6E8A-4147-A177-3AD203B41FA5}">
                      <a16:colId xmlns="" xmlns:a16="http://schemas.microsoft.com/office/drawing/2014/main" val="20003"/>
                    </a:ext>
                  </a:extLst>
                </a:gridCol>
                <a:gridCol w="370633">
                  <a:extLst>
                    <a:ext uri="{9D8B030D-6E8A-4147-A177-3AD203B41FA5}">
                      <a16:colId xmlns="" xmlns:a16="http://schemas.microsoft.com/office/drawing/2014/main" val="20004"/>
                    </a:ext>
                  </a:extLst>
                </a:gridCol>
              </a:tblGrid>
              <a:tr h="599091">
                <a:tc>
                  <a:txBody>
                    <a:bodyPr/>
                    <a:lstStyle/>
                    <a:p>
                      <a:pPr algn="ctr"/>
                      <a:endParaRPr kumimoji="1" lang="ja-JP" altLang="en-US"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dirty="0">
                          <a:solidFill>
                            <a:schemeClr val="tx1"/>
                          </a:solidFill>
                        </a:rPr>
                        <a:t>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kumimoji="1" lang="ja-JP" altLang="en-US" dirty="0">
                          <a:solidFill>
                            <a:schemeClr val="tx1"/>
                          </a:solidFill>
                        </a:rPr>
                        <a:t>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 xmlns:a16="http://schemas.microsoft.com/office/drawing/2014/main" val="10000"/>
                  </a:ext>
                </a:extLst>
              </a:tr>
            </a:tbl>
          </a:graphicData>
        </a:graphic>
      </p:graphicFrame>
      <p:graphicFrame>
        <p:nvGraphicFramePr>
          <p:cNvPr id="42" name="表 41"/>
          <p:cNvGraphicFramePr>
            <a:graphicFrameLocks noGrp="1"/>
          </p:cNvGraphicFramePr>
          <p:nvPr>
            <p:extLst>
              <p:ext uri="{D42A27DB-BD31-4B8C-83A1-F6EECF244321}">
                <p14:modId xmlns:p14="http://schemas.microsoft.com/office/powerpoint/2010/main" val="1170609615"/>
              </p:ext>
            </p:extLst>
          </p:nvPr>
        </p:nvGraphicFramePr>
        <p:xfrm>
          <a:off x="2235184" y="5340075"/>
          <a:ext cx="2387388" cy="368826"/>
        </p:xfrm>
        <a:graphic>
          <a:graphicData uri="http://schemas.openxmlformats.org/drawingml/2006/table">
            <a:tbl>
              <a:tblPr firstRow="1" bandRow="1">
                <a:tableStyleId>{5C22544A-7EE6-4342-B048-85BDC9FD1C3A}</a:tableStyleId>
              </a:tblPr>
              <a:tblGrid>
                <a:gridCol w="397898">
                  <a:extLst>
                    <a:ext uri="{9D8B030D-6E8A-4147-A177-3AD203B41FA5}">
                      <a16:colId xmlns="" xmlns:a16="http://schemas.microsoft.com/office/drawing/2014/main" val="20000"/>
                    </a:ext>
                  </a:extLst>
                </a:gridCol>
                <a:gridCol w="397898">
                  <a:extLst>
                    <a:ext uri="{9D8B030D-6E8A-4147-A177-3AD203B41FA5}">
                      <a16:colId xmlns="" xmlns:a16="http://schemas.microsoft.com/office/drawing/2014/main" val="20001"/>
                    </a:ext>
                  </a:extLst>
                </a:gridCol>
                <a:gridCol w="397898">
                  <a:extLst>
                    <a:ext uri="{9D8B030D-6E8A-4147-A177-3AD203B41FA5}">
                      <a16:colId xmlns="" xmlns:a16="http://schemas.microsoft.com/office/drawing/2014/main" val="20002"/>
                    </a:ext>
                  </a:extLst>
                </a:gridCol>
                <a:gridCol w="397898">
                  <a:extLst>
                    <a:ext uri="{9D8B030D-6E8A-4147-A177-3AD203B41FA5}">
                      <a16:colId xmlns="" xmlns:a16="http://schemas.microsoft.com/office/drawing/2014/main" val="20003"/>
                    </a:ext>
                  </a:extLst>
                </a:gridCol>
                <a:gridCol w="397898">
                  <a:extLst>
                    <a:ext uri="{9D8B030D-6E8A-4147-A177-3AD203B41FA5}">
                      <a16:colId xmlns="" xmlns:a16="http://schemas.microsoft.com/office/drawing/2014/main" val="20004"/>
                    </a:ext>
                  </a:extLst>
                </a:gridCol>
                <a:gridCol w="397898">
                  <a:extLst>
                    <a:ext uri="{9D8B030D-6E8A-4147-A177-3AD203B41FA5}">
                      <a16:colId xmlns="" xmlns:a16="http://schemas.microsoft.com/office/drawing/2014/main" val="20005"/>
                    </a:ext>
                  </a:extLst>
                </a:gridCol>
              </a:tblGrid>
              <a:tr h="368826">
                <a:tc>
                  <a:txBody>
                    <a:bodyPr/>
                    <a:lstStyle/>
                    <a:p>
                      <a:pPr algn="ctr"/>
                      <a:r>
                        <a:rPr kumimoji="1" lang="en-US" altLang="ja-JP" b="1" dirty="0">
                          <a:solidFill>
                            <a:schemeClr val="tx1"/>
                          </a:solidFill>
                          <a:latin typeface="MS PGothic" charset="-128"/>
                          <a:ea typeface="MS PGothic" charset="-128"/>
                          <a:cs typeface="MS PGothic" charset="-128"/>
                        </a:rPr>
                        <a:t>1</a:t>
                      </a:r>
                      <a:endParaRPr kumimoji="1" lang="ja-JP" altLang="en-US" b="1"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b="1" dirty="0">
                          <a:solidFill>
                            <a:schemeClr val="tx1"/>
                          </a:solidFill>
                          <a:latin typeface="MS PGothic" charset="-128"/>
                          <a:ea typeface="MS PGothic" charset="-128"/>
                          <a:cs typeface="MS PGothic" charset="-128"/>
                        </a:rPr>
                        <a:t>1</a:t>
                      </a:r>
                      <a:endParaRPr kumimoji="1" lang="ja-JP" altLang="en-US" b="1"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b="1" dirty="0">
                          <a:solidFill>
                            <a:schemeClr val="tx1"/>
                          </a:solidFill>
                          <a:latin typeface="MS PGothic" charset="-128"/>
                          <a:ea typeface="MS PGothic" charset="-128"/>
                          <a:cs typeface="MS PGothic" charset="-128"/>
                        </a:rPr>
                        <a:t>3</a:t>
                      </a:r>
                      <a:endParaRPr kumimoji="1" lang="ja-JP" altLang="en-US" b="1"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b="1" dirty="0">
                          <a:solidFill>
                            <a:schemeClr val="tx1"/>
                          </a:solidFill>
                          <a:latin typeface="MS PGothic" charset="-128"/>
                          <a:ea typeface="MS PGothic" charset="-128"/>
                          <a:cs typeface="MS PGothic" charset="-128"/>
                        </a:rPr>
                        <a:t>1</a:t>
                      </a:r>
                      <a:endParaRPr kumimoji="1" lang="ja-JP" altLang="en-US" b="1"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b="1" dirty="0">
                          <a:solidFill>
                            <a:schemeClr val="tx1"/>
                          </a:solidFill>
                          <a:latin typeface="MS PGothic" charset="-128"/>
                          <a:ea typeface="MS PGothic" charset="-128"/>
                          <a:cs typeface="MS PGothic" charset="-128"/>
                        </a:rPr>
                        <a:t>3</a:t>
                      </a:r>
                      <a:endParaRPr kumimoji="1" lang="ja-JP" altLang="en-US" b="1"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b="1" dirty="0">
                          <a:solidFill>
                            <a:schemeClr val="tx1"/>
                          </a:solidFill>
                          <a:latin typeface="MS PGothic" charset="-128"/>
                          <a:ea typeface="MS PGothic" charset="-128"/>
                          <a:cs typeface="MS PGothic" charset="-128"/>
                        </a:rPr>
                        <a:t>5</a:t>
                      </a:r>
                      <a:endParaRPr kumimoji="1" lang="ja-JP" altLang="en-US" b="1"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bl>
          </a:graphicData>
        </a:graphic>
      </p:graphicFrame>
      <p:sp>
        <p:nvSpPr>
          <p:cNvPr id="43" name="右矢印 38"/>
          <p:cNvSpPr/>
          <p:nvPr/>
        </p:nvSpPr>
        <p:spPr>
          <a:xfrm rot="10800000" flipH="1">
            <a:off x="5105774" y="5398438"/>
            <a:ext cx="1947146" cy="752792"/>
          </a:xfrm>
          <a:prstGeom prst="rightArrow">
            <a:avLst>
              <a:gd name="adj1" fmla="val 4547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44" name="テキスト ボックス 43"/>
          <p:cNvSpPr txBox="1"/>
          <p:nvPr/>
        </p:nvSpPr>
        <p:spPr>
          <a:xfrm>
            <a:off x="5678775" y="5070462"/>
            <a:ext cx="646331" cy="369332"/>
          </a:xfrm>
          <a:prstGeom prst="rect">
            <a:avLst/>
          </a:prstGeom>
          <a:noFill/>
        </p:spPr>
        <p:txBody>
          <a:bodyPr wrap="none" rtlCol="0">
            <a:spAutoFit/>
          </a:bodyPr>
          <a:lstStyle/>
          <a:p>
            <a:r>
              <a:rPr kumimoji="1" lang="ja-JP" altLang="en-US" dirty="0">
                <a:latin typeface="MS PGothic" charset="-128"/>
                <a:ea typeface="MS PGothic" charset="-128"/>
                <a:cs typeface="MS PGothic" charset="-128"/>
              </a:rPr>
              <a:t>変換</a:t>
            </a:r>
          </a:p>
        </p:txBody>
      </p:sp>
      <p:graphicFrame>
        <p:nvGraphicFramePr>
          <p:cNvPr id="45" name="表 44"/>
          <p:cNvGraphicFramePr>
            <a:graphicFrameLocks noGrp="1"/>
          </p:cNvGraphicFramePr>
          <p:nvPr>
            <p:extLst>
              <p:ext uri="{D42A27DB-BD31-4B8C-83A1-F6EECF244321}">
                <p14:modId xmlns:p14="http://schemas.microsoft.com/office/powerpoint/2010/main" val="1338109138"/>
              </p:ext>
            </p:extLst>
          </p:nvPr>
        </p:nvGraphicFramePr>
        <p:xfrm>
          <a:off x="7588444" y="5336025"/>
          <a:ext cx="1853165" cy="599091"/>
        </p:xfrm>
        <a:graphic>
          <a:graphicData uri="http://schemas.openxmlformats.org/drawingml/2006/table">
            <a:tbl>
              <a:tblPr firstRow="1" bandRow="1">
                <a:tableStyleId>{5C22544A-7EE6-4342-B048-85BDC9FD1C3A}</a:tableStyleId>
              </a:tblPr>
              <a:tblGrid>
                <a:gridCol w="370633">
                  <a:extLst>
                    <a:ext uri="{9D8B030D-6E8A-4147-A177-3AD203B41FA5}">
                      <a16:colId xmlns="" xmlns:a16="http://schemas.microsoft.com/office/drawing/2014/main" val="20000"/>
                    </a:ext>
                  </a:extLst>
                </a:gridCol>
                <a:gridCol w="370633">
                  <a:extLst>
                    <a:ext uri="{9D8B030D-6E8A-4147-A177-3AD203B41FA5}">
                      <a16:colId xmlns="" xmlns:a16="http://schemas.microsoft.com/office/drawing/2014/main" val="20001"/>
                    </a:ext>
                  </a:extLst>
                </a:gridCol>
                <a:gridCol w="370633">
                  <a:extLst>
                    <a:ext uri="{9D8B030D-6E8A-4147-A177-3AD203B41FA5}">
                      <a16:colId xmlns="" xmlns:a16="http://schemas.microsoft.com/office/drawing/2014/main" val="20002"/>
                    </a:ext>
                  </a:extLst>
                </a:gridCol>
                <a:gridCol w="370633">
                  <a:extLst>
                    <a:ext uri="{9D8B030D-6E8A-4147-A177-3AD203B41FA5}">
                      <a16:colId xmlns="" xmlns:a16="http://schemas.microsoft.com/office/drawing/2014/main" val="20003"/>
                    </a:ext>
                  </a:extLst>
                </a:gridCol>
                <a:gridCol w="370633">
                  <a:extLst>
                    <a:ext uri="{9D8B030D-6E8A-4147-A177-3AD203B41FA5}">
                      <a16:colId xmlns="" xmlns:a16="http://schemas.microsoft.com/office/drawing/2014/main" val="20004"/>
                    </a:ext>
                  </a:extLst>
                </a:gridCol>
              </a:tblGrid>
              <a:tr h="599091">
                <a:tc>
                  <a:txBody>
                    <a:bodyPr/>
                    <a:lstStyle/>
                    <a:p>
                      <a:pPr algn="ctr"/>
                      <a:r>
                        <a:rPr kumimoji="1" lang="en-US" altLang="ja-JP" dirty="0">
                          <a:solidFill>
                            <a:schemeClr val="tx1"/>
                          </a:solidFill>
                          <a:latin typeface="MS PGothic" charset="-128"/>
                          <a:ea typeface="MS PGothic" charset="-128"/>
                          <a:cs typeface="MS PGothic" charset="-128"/>
                        </a:rPr>
                        <a:t>1</a:t>
                      </a:r>
                      <a:endParaRPr kumimoji="1" lang="ja-JP" altLang="en-US"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dirty="0">
                          <a:solidFill>
                            <a:schemeClr val="tx1"/>
                          </a:solidFill>
                          <a:latin typeface="MS PGothic" charset="-128"/>
                          <a:ea typeface="MS PGothic" charset="-128"/>
                          <a:cs typeface="MS PGothic" charset="-128"/>
                        </a:rPr>
                        <a:t>2</a:t>
                      </a:r>
                      <a:endParaRPr kumimoji="1" lang="ja-JP" altLang="en-US"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dirty="0">
                          <a:solidFill>
                            <a:schemeClr val="tx1"/>
                          </a:solidFill>
                          <a:latin typeface="MS PGothic" charset="-128"/>
                          <a:ea typeface="MS PGothic" charset="-128"/>
                          <a:cs typeface="MS PGothic" charset="-128"/>
                        </a:rPr>
                        <a:t>3</a:t>
                      </a:r>
                      <a:endParaRPr kumimoji="1" lang="ja-JP" altLang="en-US"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dirty="0">
                          <a:solidFill>
                            <a:schemeClr val="tx1"/>
                          </a:solidFill>
                          <a:latin typeface="MS PGothic" charset="-128"/>
                          <a:ea typeface="MS PGothic" charset="-128"/>
                          <a:cs typeface="MS PGothic" charset="-128"/>
                        </a:rPr>
                        <a:t>4</a:t>
                      </a:r>
                      <a:endParaRPr kumimoji="1" lang="ja-JP" altLang="en-US"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dirty="0">
                          <a:solidFill>
                            <a:schemeClr val="tx1"/>
                          </a:solidFill>
                          <a:latin typeface="MS PGothic" charset="-128"/>
                          <a:ea typeface="MS PGothic" charset="-128"/>
                          <a:cs typeface="MS PGothic" charset="-128"/>
                        </a:rPr>
                        <a:t>5</a:t>
                      </a:r>
                      <a:endParaRPr kumimoji="1" lang="ja-JP" altLang="en-US"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1916343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fade">
                                      <p:cBhvr>
                                        <p:cTn id="10" dur="500"/>
                                        <p:tgtEl>
                                          <p:spTgt spid="43"/>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39"/>
                                        </p:tgtEl>
                                        <p:attrNameLst>
                                          <p:attrName>style.visibility</p:attrName>
                                        </p:attrNameLst>
                                      </p:cBhvr>
                                      <p:to>
                                        <p:strVal val="visible"/>
                                      </p:to>
                                    </p:set>
                                    <p:animEffect transition="in" filter="fade">
                                      <p:cBhvr>
                                        <p:cTn id="14" dur="500"/>
                                        <p:tgtEl>
                                          <p:spTgt spid="3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500"/>
                                        <p:tgtEl>
                                          <p:spTgt spid="40"/>
                                        </p:tgtEl>
                                      </p:cBhvr>
                                    </p:animEffect>
                                  </p:childTnLst>
                                </p:cTn>
                              </p:par>
                              <p:par>
                                <p:cTn id="18" presetID="10" presetClass="entr" presetSubtype="0" fill="hold" nodeType="withEffect">
                                  <p:stCondLst>
                                    <p:cond delay="0"/>
                                  </p:stCondLst>
                                  <p:childTnLst>
                                    <p:set>
                                      <p:cBhvr>
                                        <p:cTn id="19" dur="1" fill="hold">
                                          <p:stCondLst>
                                            <p:cond delay="0"/>
                                          </p:stCondLst>
                                        </p:cTn>
                                        <p:tgtEl>
                                          <p:spTgt spid="45"/>
                                        </p:tgtEl>
                                        <p:attrNameLst>
                                          <p:attrName>style.visibility</p:attrName>
                                        </p:attrNameLst>
                                      </p:cBhvr>
                                      <p:to>
                                        <p:strVal val="visible"/>
                                      </p:to>
                                    </p:set>
                                    <p:animEffect transition="in" filter="fade">
                                      <p:cBhvr>
                                        <p:cTn id="20" dur="500"/>
                                        <p:tgtEl>
                                          <p:spTgt spid="45"/>
                                        </p:tgtEl>
                                      </p:cBhvr>
                                    </p:animEffect>
                                  </p:childTnLst>
                                </p:cTn>
                              </p:par>
                              <p:par>
                                <p:cTn id="21" presetID="10" presetClass="entr" presetSubtype="0" fill="hold" nodeType="with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fade">
                                      <p:cBhvr>
                                        <p:cTn id="23"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p:bldP spid="43" grpId="0" animBg="1"/>
      <p:bldP spid="4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a:extLst>
              <a:ext uri="{FF2B5EF4-FFF2-40B4-BE49-F238E27FC236}">
                <a16:creationId xmlns="" xmlns:a16="http://schemas.microsoft.com/office/drawing/2014/main" id="{759B5B2B-2CC5-5249-9C92-04E1C1B51D00}"/>
              </a:ext>
            </a:extLst>
          </p:cNvPr>
          <p:cNvSpPr/>
          <p:nvPr/>
        </p:nvSpPr>
        <p:spPr>
          <a:xfrm>
            <a:off x="3420861" y="4814526"/>
            <a:ext cx="2532585" cy="1815452"/>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2" name="タイトル 1"/>
          <p:cNvSpPr>
            <a:spLocks noGrp="1"/>
          </p:cNvSpPr>
          <p:nvPr>
            <p:ph type="title"/>
          </p:nvPr>
        </p:nvSpPr>
        <p:spPr/>
        <p:txBody>
          <a:bodyPr/>
          <a:lstStyle/>
          <a:p>
            <a:r>
              <a:rPr kumimoji="1" lang="ja-JP" altLang="en-US" dirty="0"/>
              <a:t>差分チェックポイント</a:t>
            </a:r>
          </a:p>
        </p:txBody>
      </p:sp>
      <p:sp>
        <p:nvSpPr>
          <p:cNvPr id="3" name="コンテンツ プレースホルダー 2"/>
          <p:cNvSpPr>
            <a:spLocks noGrp="1"/>
          </p:cNvSpPr>
          <p:nvPr>
            <p:ph idx="1"/>
          </p:nvPr>
        </p:nvSpPr>
        <p:spPr/>
        <p:txBody>
          <a:bodyPr/>
          <a:lstStyle/>
          <a:p>
            <a:r>
              <a:rPr lang="ja-JP" altLang="en-US" dirty="0">
                <a:solidFill>
                  <a:schemeClr val="tx1"/>
                </a:solidFill>
              </a:rPr>
              <a:t>前回のチェックポイント以降に更新されたメモリのみを保存</a:t>
            </a:r>
            <a:endParaRPr lang="en-US" altLang="ja-JP" dirty="0">
              <a:solidFill>
                <a:schemeClr val="tx1"/>
              </a:solidFill>
            </a:endParaRPr>
          </a:p>
          <a:p>
            <a:pPr lvl="1"/>
            <a:r>
              <a:rPr lang="ja-JP" altLang="en-US" dirty="0">
                <a:solidFill>
                  <a:schemeClr val="tx1"/>
                </a:solidFill>
              </a:rPr>
              <a:t>チェックポイント取得後も</a:t>
            </a:r>
            <a:r>
              <a:rPr lang="en-US" altLang="ja-JP" dirty="0">
                <a:solidFill>
                  <a:schemeClr val="tx1"/>
                </a:solidFill>
              </a:rPr>
              <a:t>VM</a:t>
            </a:r>
            <a:r>
              <a:rPr lang="ja-JP" altLang="en-US" dirty="0">
                <a:solidFill>
                  <a:schemeClr val="tx1"/>
                </a:solidFill>
              </a:rPr>
              <a:t>のメモリ更新を追跡</a:t>
            </a:r>
            <a:endParaRPr lang="en-US" altLang="ja-JP" dirty="0">
              <a:solidFill>
                <a:schemeClr val="tx1"/>
              </a:solidFill>
            </a:endParaRPr>
          </a:p>
          <a:p>
            <a:pPr lvl="1"/>
            <a:r>
              <a:rPr lang="ja-JP" altLang="en-US" dirty="0">
                <a:solidFill>
                  <a:schemeClr val="tx1"/>
                </a:solidFill>
              </a:rPr>
              <a:t>リモートページングによるメモリ転送の記録も継続</a:t>
            </a:r>
            <a:endParaRPr lang="en-US" altLang="ja-JP" dirty="0">
              <a:solidFill>
                <a:schemeClr val="tx1"/>
              </a:solidFill>
            </a:endParaRPr>
          </a:p>
          <a:p>
            <a:r>
              <a:rPr kumimoji="1" lang="ja-JP" altLang="en-US" dirty="0">
                <a:solidFill>
                  <a:schemeClr val="tx1"/>
                </a:solidFill>
              </a:rPr>
              <a:t>差分チェックポイントは後で前回までのチェックポイントへ統合</a:t>
            </a:r>
            <a:endParaRPr kumimoji="1" lang="en-US" altLang="ja-JP" dirty="0">
              <a:solidFill>
                <a:schemeClr val="tx1"/>
              </a:solidFill>
            </a:endParaRPr>
          </a:p>
          <a:p>
            <a:pPr lvl="1"/>
            <a:r>
              <a:rPr kumimoji="1" lang="ja-JP" altLang="en-US" dirty="0">
                <a:solidFill>
                  <a:schemeClr val="tx1"/>
                </a:solidFill>
              </a:rPr>
              <a:t>リストア時に１つのチェックポイントだけ扱えばよいので効率よく復元可能</a:t>
            </a:r>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11</a:t>
            </a:fld>
            <a:endParaRPr kumimoji="1" lang="ja-JP" altLang="en-US"/>
          </a:p>
        </p:txBody>
      </p:sp>
      <p:sp>
        <p:nvSpPr>
          <p:cNvPr id="5" name="テキスト ボックス 4">
            <a:extLst>
              <a:ext uri="{FF2B5EF4-FFF2-40B4-BE49-F238E27FC236}">
                <a16:creationId xmlns="" xmlns:a16="http://schemas.microsoft.com/office/drawing/2014/main" id="{33CBB41D-DD30-BC4E-8FB4-96EAA2BCC4AD}"/>
              </a:ext>
            </a:extLst>
          </p:cNvPr>
          <p:cNvSpPr txBox="1"/>
          <p:nvPr/>
        </p:nvSpPr>
        <p:spPr>
          <a:xfrm>
            <a:off x="3420861" y="4445194"/>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p>
        </p:txBody>
      </p:sp>
      <p:sp>
        <p:nvSpPr>
          <p:cNvPr id="7" name="角丸四角形 5">
            <a:extLst>
              <a:ext uri="{FF2B5EF4-FFF2-40B4-BE49-F238E27FC236}">
                <a16:creationId xmlns="" xmlns:a16="http://schemas.microsoft.com/office/drawing/2014/main" id="{40AF95C9-8CFB-314D-BF05-0E17C9984835}"/>
              </a:ext>
            </a:extLst>
          </p:cNvPr>
          <p:cNvSpPr/>
          <p:nvPr/>
        </p:nvSpPr>
        <p:spPr>
          <a:xfrm>
            <a:off x="7402866" y="5193507"/>
            <a:ext cx="1601567" cy="1414994"/>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8" name="テキスト ボックス 7">
            <a:extLst>
              <a:ext uri="{FF2B5EF4-FFF2-40B4-BE49-F238E27FC236}">
                <a16:creationId xmlns="" xmlns:a16="http://schemas.microsoft.com/office/drawing/2014/main" id="{AB313485-8F2C-7041-ACA0-AFB754FAAB9C}"/>
              </a:ext>
            </a:extLst>
          </p:cNvPr>
          <p:cNvSpPr txBox="1"/>
          <p:nvPr/>
        </p:nvSpPr>
        <p:spPr>
          <a:xfrm>
            <a:off x="7593545" y="4814526"/>
            <a:ext cx="1220206"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サブホスト</a:t>
            </a:r>
          </a:p>
        </p:txBody>
      </p:sp>
      <p:sp>
        <p:nvSpPr>
          <p:cNvPr id="9" name="右矢印 38"/>
          <p:cNvSpPr/>
          <p:nvPr/>
        </p:nvSpPr>
        <p:spPr>
          <a:xfrm rot="10800000" flipH="1">
            <a:off x="5862495" y="5845851"/>
            <a:ext cx="1681216" cy="568379"/>
          </a:xfrm>
          <a:prstGeom prs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10" name="TextBox 17">
            <a:extLst>
              <a:ext uri="{FF2B5EF4-FFF2-40B4-BE49-F238E27FC236}">
                <a16:creationId xmlns="" xmlns:a16="http://schemas.microsoft.com/office/drawing/2014/main" id="{491B9851-658D-5C4A-ABC5-681C4B892ABF}"/>
              </a:ext>
            </a:extLst>
          </p:cNvPr>
          <p:cNvSpPr txBox="1"/>
          <p:nvPr/>
        </p:nvSpPr>
        <p:spPr>
          <a:xfrm>
            <a:off x="6137983" y="5162674"/>
            <a:ext cx="1220206"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ページイン</a:t>
            </a:r>
            <a:endParaRPr lang="en-US" dirty="0">
              <a:latin typeface="MS PGothic" charset="-128"/>
              <a:ea typeface="MS PGothic" charset="-128"/>
              <a:cs typeface="MS PGothic" charset="-128"/>
            </a:endParaRPr>
          </a:p>
        </p:txBody>
      </p:sp>
      <p:sp>
        <p:nvSpPr>
          <p:cNvPr id="11" name="TextBox 18">
            <a:extLst>
              <a:ext uri="{FF2B5EF4-FFF2-40B4-BE49-F238E27FC236}">
                <a16:creationId xmlns="" xmlns:a16="http://schemas.microsoft.com/office/drawing/2014/main" id="{F13CABE7-A982-0F48-A727-22430537F638}"/>
              </a:ext>
            </a:extLst>
          </p:cNvPr>
          <p:cNvSpPr txBox="1"/>
          <p:nvPr/>
        </p:nvSpPr>
        <p:spPr>
          <a:xfrm>
            <a:off x="5999656" y="6256031"/>
            <a:ext cx="1404552"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ページアウト</a:t>
            </a:r>
            <a:endParaRPr lang="en-US" dirty="0">
              <a:latin typeface="MS PGothic" charset="-128"/>
              <a:ea typeface="MS PGothic" charset="-128"/>
              <a:cs typeface="MS PGothic" charset="-128"/>
            </a:endParaRPr>
          </a:p>
        </p:txBody>
      </p:sp>
      <p:sp>
        <p:nvSpPr>
          <p:cNvPr id="12" name="正方形/長方形 11"/>
          <p:cNvSpPr/>
          <p:nvPr/>
        </p:nvSpPr>
        <p:spPr>
          <a:xfrm>
            <a:off x="3846869" y="5076989"/>
            <a:ext cx="1258530" cy="329253"/>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13" name="正方形/長方形 12"/>
          <p:cNvSpPr/>
          <p:nvPr/>
        </p:nvSpPr>
        <p:spPr>
          <a:xfrm>
            <a:off x="3842657" y="5532007"/>
            <a:ext cx="1870113" cy="945370"/>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4" name="正方形/長方形 13"/>
          <p:cNvSpPr/>
          <p:nvPr/>
        </p:nvSpPr>
        <p:spPr>
          <a:xfrm>
            <a:off x="7673812" y="5520908"/>
            <a:ext cx="1059673" cy="950622"/>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5" name="右矢印 38"/>
          <p:cNvSpPr/>
          <p:nvPr/>
        </p:nvSpPr>
        <p:spPr>
          <a:xfrm rot="10800000">
            <a:off x="5815870" y="5406242"/>
            <a:ext cx="1717098" cy="568379"/>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30" name="角丸四角形 29"/>
          <p:cNvSpPr/>
          <p:nvPr/>
        </p:nvSpPr>
        <p:spPr>
          <a:xfrm>
            <a:off x="5073470" y="4474554"/>
            <a:ext cx="1484797" cy="639520"/>
          </a:xfrm>
          <a:prstGeom prst="roundRect">
            <a:avLst/>
          </a:prstGeom>
          <a:solidFill>
            <a:srgbClr val="92D05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メモリ更新</a:t>
            </a:r>
            <a:endParaRPr kumimoji="1" lang="en-US" altLang="ja-JP" dirty="0">
              <a:solidFill>
                <a:schemeClr val="tx1"/>
              </a:solidFill>
              <a:latin typeface="MS PGothic" charset="-128"/>
              <a:ea typeface="MS PGothic" charset="-128"/>
              <a:cs typeface="MS PGothic" charset="-128"/>
            </a:endParaRPr>
          </a:p>
          <a:p>
            <a:pPr algn="ctr"/>
            <a:r>
              <a:rPr kumimoji="1" lang="ja-JP" altLang="en-US" dirty="0">
                <a:solidFill>
                  <a:schemeClr val="tx1"/>
                </a:solidFill>
                <a:latin typeface="MS PGothic" charset="-128"/>
                <a:ea typeface="MS PGothic" charset="-128"/>
                <a:cs typeface="MS PGothic" charset="-128"/>
              </a:rPr>
              <a:t>追跡継続</a:t>
            </a:r>
          </a:p>
        </p:txBody>
      </p:sp>
      <p:sp>
        <p:nvSpPr>
          <p:cNvPr id="31" name="正方形/長方形 30"/>
          <p:cNvSpPr/>
          <p:nvPr/>
        </p:nvSpPr>
        <p:spPr>
          <a:xfrm>
            <a:off x="4061667" y="5540149"/>
            <a:ext cx="386946" cy="940337"/>
          </a:xfrm>
          <a:prstGeom prst="rect">
            <a:avLst/>
          </a:prstGeom>
          <a:solidFill>
            <a:srgbClr val="92D050"/>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32" name="正方形/長方形 26">
            <a:extLst>
              <a:ext uri="{FF2B5EF4-FFF2-40B4-BE49-F238E27FC236}">
                <a16:creationId xmlns="" xmlns:a16="http://schemas.microsoft.com/office/drawing/2014/main" id="{9B5BED5A-0736-9F4F-AE08-A24576A9BA6D}"/>
              </a:ext>
            </a:extLst>
          </p:cNvPr>
          <p:cNvSpPr/>
          <p:nvPr/>
        </p:nvSpPr>
        <p:spPr>
          <a:xfrm>
            <a:off x="1346217" y="5931729"/>
            <a:ext cx="1737699" cy="555557"/>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MS PGothic" charset="-128"/>
                <a:ea typeface="MS PGothic" charset="-128"/>
                <a:cs typeface="MS PGothic" charset="-128"/>
              </a:rPr>
              <a:t>チェックポイント</a:t>
            </a:r>
            <a:endParaRPr lang="ja-JP" altLang="en-US" dirty="0">
              <a:solidFill>
                <a:schemeClr val="tx1"/>
              </a:solidFill>
              <a:latin typeface="MS PGothic" charset="-128"/>
              <a:ea typeface="MS PGothic" charset="-128"/>
              <a:cs typeface="MS PGothic" charset="-128"/>
            </a:endParaRPr>
          </a:p>
        </p:txBody>
      </p:sp>
      <p:sp>
        <p:nvSpPr>
          <p:cNvPr id="33" name="TextBox 8">
            <a:extLst>
              <a:ext uri="{FF2B5EF4-FFF2-40B4-BE49-F238E27FC236}">
                <a16:creationId xmlns="" xmlns:a16="http://schemas.microsoft.com/office/drawing/2014/main" id="{7B09F8AE-E882-7A47-926E-AB98536887B7}"/>
              </a:ext>
            </a:extLst>
          </p:cNvPr>
          <p:cNvSpPr txBox="1"/>
          <p:nvPr/>
        </p:nvSpPr>
        <p:spPr>
          <a:xfrm>
            <a:off x="2787550" y="5540150"/>
            <a:ext cx="699841"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34" name="左矢印 33"/>
          <p:cNvSpPr/>
          <p:nvPr/>
        </p:nvSpPr>
        <p:spPr>
          <a:xfrm>
            <a:off x="2906486" y="5992564"/>
            <a:ext cx="1363036" cy="453181"/>
          </a:xfrm>
          <a:prstGeom prst="leftArrow">
            <a:avLst/>
          </a:prstGeom>
          <a:solidFill>
            <a:schemeClr val="accent2">
              <a:lumMod val="75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35" name="正方形/長方形 34"/>
          <p:cNvSpPr/>
          <p:nvPr/>
        </p:nvSpPr>
        <p:spPr>
          <a:xfrm>
            <a:off x="8431139" y="5520908"/>
            <a:ext cx="225647" cy="951590"/>
          </a:xfrm>
          <a:prstGeom prst="rect">
            <a:avLst/>
          </a:prstGeom>
          <a:solidFill>
            <a:srgbClr val="92D050"/>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36" name="正方形/長方形 26">
            <a:extLst>
              <a:ext uri="{FF2B5EF4-FFF2-40B4-BE49-F238E27FC236}">
                <a16:creationId xmlns="" xmlns:a16="http://schemas.microsoft.com/office/drawing/2014/main" id="{9B5BED5A-0736-9F4F-AE08-A24576A9BA6D}"/>
              </a:ext>
            </a:extLst>
          </p:cNvPr>
          <p:cNvSpPr/>
          <p:nvPr/>
        </p:nvSpPr>
        <p:spPr>
          <a:xfrm>
            <a:off x="9333770" y="5941375"/>
            <a:ext cx="1737699" cy="555557"/>
          </a:xfrm>
          <a:prstGeom prst="rect">
            <a:avLst/>
          </a:prstGeom>
          <a:solidFill>
            <a:schemeClr val="accent5">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MS PGothic" charset="-128"/>
                <a:ea typeface="MS PGothic" charset="-128"/>
                <a:cs typeface="MS PGothic" charset="-128"/>
              </a:rPr>
              <a:t>チェックポイント</a:t>
            </a:r>
            <a:endParaRPr lang="ja-JP" altLang="en-US" dirty="0">
              <a:solidFill>
                <a:schemeClr val="tx1"/>
              </a:solidFill>
              <a:latin typeface="MS PGothic" charset="-128"/>
              <a:ea typeface="MS PGothic" charset="-128"/>
              <a:cs typeface="MS PGothic" charset="-128"/>
            </a:endParaRPr>
          </a:p>
        </p:txBody>
      </p:sp>
      <p:sp>
        <p:nvSpPr>
          <p:cNvPr id="37" name="TextBox 8">
            <a:extLst>
              <a:ext uri="{FF2B5EF4-FFF2-40B4-BE49-F238E27FC236}">
                <a16:creationId xmlns="" xmlns:a16="http://schemas.microsoft.com/office/drawing/2014/main" id="{7B09F8AE-E882-7A47-926E-AB98536887B7}"/>
              </a:ext>
            </a:extLst>
          </p:cNvPr>
          <p:cNvSpPr txBox="1"/>
          <p:nvPr/>
        </p:nvSpPr>
        <p:spPr>
          <a:xfrm>
            <a:off x="9003089" y="5569119"/>
            <a:ext cx="699841"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38" name="左矢印 37"/>
          <p:cNvSpPr/>
          <p:nvPr/>
        </p:nvSpPr>
        <p:spPr>
          <a:xfrm rot="10800000">
            <a:off x="8557619" y="5982915"/>
            <a:ext cx="871230" cy="453181"/>
          </a:xfrm>
          <a:prstGeom prst="leftArrow">
            <a:avLst/>
          </a:prstGeom>
          <a:solidFill>
            <a:schemeClr val="accent2">
              <a:lumMod val="75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169165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500"/>
                                        <p:tgtEl>
                                          <p:spTgt spid="3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4"/>
                                        </p:tgtEl>
                                        <p:attrNameLst>
                                          <p:attrName>style.visibility</p:attrName>
                                        </p:attrNameLst>
                                      </p:cBhvr>
                                      <p:to>
                                        <p:strVal val="visible"/>
                                      </p:to>
                                    </p:set>
                                    <p:animEffect transition="in" filter="fade">
                                      <p:cBhvr>
                                        <p:cTn id="20" dur="500"/>
                                        <p:tgtEl>
                                          <p:spTgt spid="34"/>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500"/>
                                        <p:tgtEl>
                                          <p:spTgt spid="3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fade">
                                      <p:cBhvr>
                                        <p:cTn id="26" dur="500"/>
                                        <p:tgtEl>
                                          <p:spTgt spid="3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fade">
                                      <p:cBhvr>
                                        <p:cTn id="29" dur="500"/>
                                        <p:tgtEl>
                                          <p:spTgt spid="3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500"/>
                                        <p:tgtEl>
                                          <p:spTgt spid="3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fade">
                                      <p:cBhvr>
                                        <p:cTn id="3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p:bldP spid="34" grpId="0" animBg="1"/>
      <p:bldP spid="35" grpId="0" animBg="1"/>
      <p:bldP spid="36" grpId="0" animBg="1"/>
      <p:bldP spid="37" grpId="0"/>
      <p:bldP spid="3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3167344" y="4901972"/>
            <a:ext cx="2744219" cy="1463659"/>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22" name="角丸四角形 17">
            <a:extLst>
              <a:ext uri="{FF2B5EF4-FFF2-40B4-BE49-F238E27FC236}">
                <a16:creationId xmlns="" xmlns:a16="http://schemas.microsoft.com/office/drawing/2014/main" id="{827D9E79-5A5A-E847-8E4D-EB5D03A44BE6}"/>
              </a:ext>
            </a:extLst>
          </p:cNvPr>
          <p:cNvSpPr/>
          <p:nvPr/>
        </p:nvSpPr>
        <p:spPr>
          <a:xfrm>
            <a:off x="7487483" y="5076966"/>
            <a:ext cx="1447892" cy="1464314"/>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2" name="タイトル 1"/>
          <p:cNvSpPr>
            <a:spLocks noGrp="1"/>
          </p:cNvSpPr>
          <p:nvPr>
            <p:ph type="title"/>
          </p:nvPr>
        </p:nvSpPr>
        <p:spPr/>
        <p:txBody>
          <a:bodyPr/>
          <a:lstStyle/>
          <a:p>
            <a:r>
              <a:rPr kumimoji="1" lang="ja-JP" altLang="en-US" dirty="0"/>
              <a:t>分割メモリ</a:t>
            </a:r>
            <a:r>
              <a:rPr kumimoji="1" lang="en-US" altLang="ja-JP" dirty="0"/>
              <a:t>VM</a:t>
            </a:r>
            <a:r>
              <a:rPr kumimoji="1" lang="ja-JP" altLang="en-US" dirty="0"/>
              <a:t>のリストア</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新しいメインホストからサブホストにリストア・コマンドを送信</a:t>
            </a:r>
            <a:endParaRPr kumimoji="1" lang="en-US" altLang="ja-JP" dirty="0">
              <a:solidFill>
                <a:schemeClr val="tx1"/>
              </a:solidFill>
            </a:endParaRPr>
          </a:p>
          <a:p>
            <a:pPr lvl="1"/>
            <a:r>
              <a:rPr kumimoji="1" lang="ja-JP" altLang="en-US" dirty="0">
                <a:solidFill>
                  <a:schemeClr val="tx1"/>
                </a:solidFill>
              </a:rPr>
              <a:t>各ホストで</a:t>
            </a:r>
            <a:r>
              <a:rPr kumimoji="1" lang="en-US" altLang="ja-JP" dirty="0">
                <a:solidFill>
                  <a:schemeClr val="tx1"/>
                </a:solidFill>
              </a:rPr>
              <a:t>VM</a:t>
            </a:r>
            <a:r>
              <a:rPr kumimoji="1" lang="ja-JP" altLang="en-US" dirty="0">
                <a:solidFill>
                  <a:schemeClr val="tx1"/>
                </a:solidFill>
              </a:rPr>
              <a:t>のメモリの一部をそれぞれ復元</a:t>
            </a:r>
            <a:endParaRPr kumimoji="1" lang="en-US" altLang="ja-JP" dirty="0">
              <a:solidFill>
                <a:schemeClr val="tx1"/>
              </a:solidFill>
            </a:endParaRPr>
          </a:p>
          <a:p>
            <a:pPr lvl="1"/>
            <a:r>
              <a:rPr kumimoji="1" lang="ja-JP" altLang="en-US" dirty="0">
                <a:solidFill>
                  <a:schemeClr val="tx1"/>
                </a:solidFill>
              </a:rPr>
              <a:t>メインホストで</a:t>
            </a:r>
            <a:r>
              <a:rPr kumimoji="1" lang="en-US" altLang="ja-JP" dirty="0">
                <a:solidFill>
                  <a:schemeClr val="tx1"/>
                </a:solidFill>
              </a:rPr>
              <a:t>VM</a:t>
            </a:r>
            <a:r>
              <a:rPr kumimoji="1" lang="ja-JP" altLang="en-US" dirty="0">
                <a:solidFill>
                  <a:schemeClr val="tx1"/>
                </a:solidFill>
              </a:rPr>
              <a:t>本体と仮想ディスクの状態を復元</a:t>
            </a:r>
            <a:endParaRPr kumimoji="1" lang="en-US" altLang="ja-JP" dirty="0">
              <a:solidFill>
                <a:schemeClr val="tx1"/>
              </a:solidFill>
            </a:endParaRPr>
          </a:p>
          <a:p>
            <a:r>
              <a:rPr kumimoji="1" lang="ja-JP" altLang="en-US" dirty="0">
                <a:solidFill>
                  <a:schemeClr val="tx1"/>
                </a:solidFill>
              </a:rPr>
              <a:t>利用可能なホスト群に合わせて柔軟に分割メモリ</a:t>
            </a:r>
            <a:r>
              <a:rPr kumimoji="1" lang="en-US" altLang="ja-JP" dirty="0">
                <a:solidFill>
                  <a:schemeClr val="tx1"/>
                </a:solidFill>
              </a:rPr>
              <a:t>VM</a:t>
            </a:r>
            <a:r>
              <a:rPr kumimoji="1" lang="ja-JP" altLang="en-US" dirty="0">
                <a:solidFill>
                  <a:schemeClr val="tx1"/>
                </a:solidFill>
              </a:rPr>
              <a:t>を復元</a:t>
            </a:r>
            <a:endParaRPr kumimoji="1" lang="en-US" altLang="ja-JP" dirty="0">
              <a:solidFill>
                <a:schemeClr val="tx1"/>
              </a:solidFill>
            </a:endParaRPr>
          </a:p>
          <a:p>
            <a:pPr lvl="1"/>
            <a:r>
              <a:rPr kumimoji="1" lang="ja-JP" altLang="en-US" dirty="0">
                <a:solidFill>
                  <a:schemeClr val="tx1"/>
                </a:solidFill>
              </a:rPr>
              <a:t>各ホストに割り当てる</a:t>
            </a:r>
            <a:r>
              <a:rPr kumimoji="1" lang="x-none" altLang="ja-JP" dirty="0">
                <a:solidFill>
                  <a:schemeClr val="tx1"/>
                </a:solidFill>
              </a:rPr>
              <a:t>VM</a:t>
            </a:r>
            <a:r>
              <a:rPr kumimoji="1" lang="ja-JP" altLang="x-none" dirty="0">
                <a:solidFill>
                  <a:schemeClr val="tx1"/>
                </a:solidFill>
              </a:rPr>
              <a:t>の</a:t>
            </a:r>
            <a:r>
              <a:rPr kumimoji="1" lang="ja-JP" altLang="en-US" dirty="0">
                <a:solidFill>
                  <a:schemeClr val="tx1"/>
                </a:solidFill>
              </a:rPr>
              <a:t>メモリのサイズを変更</a:t>
            </a:r>
            <a:endParaRPr kumimoji="1" lang="en-US" altLang="ja-JP" strike="sngStrike" dirty="0">
              <a:solidFill>
                <a:srgbClr val="FF0000"/>
              </a:solidFill>
            </a:endParaRPr>
          </a:p>
          <a:p>
            <a:pPr lvl="1"/>
            <a:r>
              <a:rPr kumimoji="1" lang="ja-JP" altLang="en-US" dirty="0">
                <a:solidFill>
                  <a:schemeClr val="tx1"/>
                </a:solidFill>
              </a:rPr>
              <a:t>十分な空きメモリを持つホストがあれば</a:t>
            </a:r>
            <a:r>
              <a:rPr kumimoji="1" lang="en-US" altLang="ja-JP" dirty="0">
                <a:solidFill>
                  <a:schemeClr val="tx1"/>
                </a:solidFill>
              </a:rPr>
              <a:t>1</a:t>
            </a:r>
            <a:r>
              <a:rPr kumimoji="1" lang="ja-JP" altLang="en-US" dirty="0">
                <a:solidFill>
                  <a:schemeClr val="tx1"/>
                </a:solidFill>
              </a:rPr>
              <a:t>台に復元可能</a:t>
            </a:r>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12</a:t>
            </a:fld>
            <a:endParaRPr kumimoji="1" lang="ja-JP" altLang="en-US"/>
          </a:p>
        </p:txBody>
      </p:sp>
      <p:sp>
        <p:nvSpPr>
          <p:cNvPr id="5" name="正方形/長方形 4">
            <a:extLst>
              <a:ext uri="{FF2B5EF4-FFF2-40B4-BE49-F238E27FC236}">
                <a16:creationId xmlns="" xmlns:a16="http://schemas.microsoft.com/office/drawing/2014/main" id="{9B5BED5A-0736-9F4F-AE08-A24576A9BA6D}"/>
              </a:ext>
            </a:extLst>
          </p:cNvPr>
          <p:cNvSpPr/>
          <p:nvPr/>
        </p:nvSpPr>
        <p:spPr>
          <a:xfrm>
            <a:off x="1335510" y="6046180"/>
            <a:ext cx="1740695" cy="638901"/>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MS PGothic" charset="-128"/>
                <a:ea typeface="MS PGothic" charset="-128"/>
                <a:cs typeface="MS PGothic" charset="-128"/>
              </a:rPr>
              <a:t>チェックポイント</a:t>
            </a:r>
            <a:endParaRPr lang="ja-JP" altLang="en-US" dirty="0">
              <a:solidFill>
                <a:schemeClr val="tx1"/>
              </a:solidFill>
              <a:latin typeface="MS PGothic" charset="-128"/>
              <a:ea typeface="MS PGothic" charset="-128"/>
              <a:cs typeface="MS PGothic" charset="-128"/>
            </a:endParaRPr>
          </a:p>
        </p:txBody>
      </p:sp>
      <p:sp>
        <p:nvSpPr>
          <p:cNvPr id="6" name="テキスト ボックス 5"/>
          <p:cNvSpPr txBox="1"/>
          <p:nvPr/>
        </p:nvSpPr>
        <p:spPr>
          <a:xfrm>
            <a:off x="3667728" y="4550609"/>
            <a:ext cx="1311578" cy="369332"/>
          </a:xfrm>
          <a:prstGeom prst="rect">
            <a:avLst/>
          </a:prstGeom>
          <a:noFill/>
        </p:spPr>
        <p:txBody>
          <a:bodyPr wrap="none" rtlCol="0">
            <a:spAutoFit/>
          </a:bodyPr>
          <a:lstStyle/>
          <a:p>
            <a:r>
              <a:rPr lang="ja-JP" altLang="en-US">
                <a:latin typeface="MS PGothic" charset="-128"/>
                <a:ea typeface="MS PGothic" charset="-128"/>
                <a:cs typeface="MS PGothic" charset="-128"/>
              </a:rPr>
              <a:t>メインホスト</a:t>
            </a:r>
            <a:endParaRPr lang="ja-JP" altLang="en-US" dirty="0">
              <a:latin typeface="MS PGothic" charset="-128"/>
              <a:ea typeface="MS PGothic" charset="-128"/>
              <a:cs typeface="MS PGothic" charset="-128"/>
            </a:endParaRPr>
          </a:p>
        </p:txBody>
      </p:sp>
      <p:sp>
        <p:nvSpPr>
          <p:cNvPr id="7" name="角丸四角形 6"/>
          <p:cNvSpPr/>
          <p:nvPr/>
        </p:nvSpPr>
        <p:spPr>
          <a:xfrm>
            <a:off x="3167344" y="4901972"/>
            <a:ext cx="2253563" cy="1463659"/>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8" name="正方形/長方形 7"/>
          <p:cNvSpPr/>
          <p:nvPr/>
        </p:nvSpPr>
        <p:spPr>
          <a:xfrm>
            <a:off x="4235433" y="5110886"/>
            <a:ext cx="973094" cy="309964"/>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9" name="右矢印 38"/>
          <p:cNvSpPr/>
          <p:nvPr/>
        </p:nvSpPr>
        <p:spPr>
          <a:xfrm>
            <a:off x="5652368" y="5381734"/>
            <a:ext cx="1557038" cy="573062"/>
          </a:xfrm>
          <a:prstGeom prst="rightArrow">
            <a:avLst/>
          </a:prstGeom>
          <a:solidFill>
            <a:schemeClr val="accent4"/>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vert="vert" rtlCol="0" anchor="ctr">
            <a:scene3d>
              <a:camera prst="orthographicFront">
                <a:rot lat="0" lon="0" rev="10800000"/>
              </a:camera>
              <a:lightRig rig="threePt" dir="t"/>
            </a:scene3d>
          </a:bodyPr>
          <a:lstStyle/>
          <a:p>
            <a:pPr algn="ctr"/>
            <a:endParaRPr lang="ja-JP" altLang="en-US" sz="1600" dirty="0">
              <a:solidFill>
                <a:schemeClr val="bg1"/>
              </a:solidFill>
              <a:latin typeface="MS PGothic" charset="-128"/>
              <a:ea typeface="MS PGothic" charset="-128"/>
              <a:cs typeface="MS PGothic" charset="-128"/>
            </a:endParaRPr>
          </a:p>
        </p:txBody>
      </p:sp>
      <p:sp>
        <p:nvSpPr>
          <p:cNvPr id="10" name="TextBox 5">
            <a:extLst>
              <a:ext uri="{FF2B5EF4-FFF2-40B4-BE49-F238E27FC236}">
                <a16:creationId xmlns="" xmlns:a16="http://schemas.microsoft.com/office/drawing/2014/main" id="{06999C6D-FC6D-D74F-8F68-456E0F1B5840}"/>
              </a:ext>
            </a:extLst>
          </p:cNvPr>
          <p:cNvSpPr txBox="1"/>
          <p:nvPr/>
        </p:nvSpPr>
        <p:spPr>
          <a:xfrm>
            <a:off x="5438415" y="4971539"/>
            <a:ext cx="1896033" cy="369332"/>
          </a:xfrm>
          <a:prstGeom prst="rect">
            <a:avLst/>
          </a:prstGeom>
          <a:noFill/>
        </p:spPr>
        <p:txBody>
          <a:bodyPr wrap="square" rtlCol="0">
            <a:spAutoFit/>
          </a:bodyPr>
          <a:lstStyle/>
          <a:p>
            <a:pPr algn="ctr"/>
            <a:r>
              <a:rPr lang="ja-JP" altLang="en-US" dirty="0">
                <a:latin typeface="MS PGothic" charset="-128"/>
                <a:ea typeface="MS PGothic" charset="-128"/>
                <a:cs typeface="MS PGothic" charset="-128"/>
              </a:rPr>
              <a:t>リストア・コマンド</a:t>
            </a:r>
            <a:endParaRPr lang="en-US" dirty="0">
              <a:latin typeface="MS PGothic" charset="-128"/>
              <a:ea typeface="MS PGothic" charset="-128"/>
              <a:cs typeface="MS PGothic" charset="-128"/>
            </a:endParaRPr>
          </a:p>
        </p:txBody>
      </p:sp>
      <p:sp>
        <p:nvSpPr>
          <p:cNvPr id="11" name="TextBox 40">
            <a:extLst>
              <a:ext uri="{FF2B5EF4-FFF2-40B4-BE49-F238E27FC236}">
                <a16:creationId xmlns="" xmlns:a16="http://schemas.microsoft.com/office/drawing/2014/main" id="{6329E2A7-54A2-3642-AF19-B5097B15A1C4}"/>
              </a:ext>
            </a:extLst>
          </p:cNvPr>
          <p:cNvSpPr txBox="1"/>
          <p:nvPr/>
        </p:nvSpPr>
        <p:spPr>
          <a:xfrm>
            <a:off x="2407396" y="5248923"/>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12" name="正方形/長方形 21">
            <a:extLst>
              <a:ext uri="{FF2B5EF4-FFF2-40B4-BE49-F238E27FC236}">
                <a16:creationId xmlns="" xmlns:a16="http://schemas.microsoft.com/office/drawing/2014/main" id="{CDA5ED57-7579-684D-89F9-5FC4DCFCD99A}"/>
              </a:ext>
            </a:extLst>
          </p:cNvPr>
          <p:cNvSpPr/>
          <p:nvPr/>
        </p:nvSpPr>
        <p:spPr>
          <a:xfrm>
            <a:off x="9113879" y="6046180"/>
            <a:ext cx="1709022" cy="638901"/>
          </a:xfrm>
          <a:prstGeom prst="rect">
            <a:avLst/>
          </a:prstGeom>
          <a:solidFill>
            <a:schemeClr val="accent5">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チェックポイント</a:t>
            </a:r>
          </a:p>
        </p:txBody>
      </p:sp>
      <p:sp>
        <p:nvSpPr>
          <p:cNvPr id="13" name="角丸四角形 17">
            <a:extLst>
              <a:ext uri="{FF2B5EF4-FFF2-40B4-BE49-F238E27FC236}">
                <a16:creationId xmlns="" xmlns:a16="http://schemas.microsoft.com/office/drawing/2014/main" id="{827D9E79-5A5A-E847-8E4D-EB5D03A44BE6}"/>
              </a:ext>
            </a:extLst>
          </p:cNvPr>
          <p:cNvSpPr/>
          <p:nvPr/>
        </p:nvSpPr>
        <p:spPr>
          <a:xfrm>
            <a:off x="7260679" y="4937847"/>
            <a:ext cx="1447892" cy="1464314"/>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4" name="テキスト ボックス 19">
            <a:extLst>
              <a:ext uri="{FF2B5EF4-FFF2-40B4-BE49-F238E27FC236}">
                <a16:creationId xmlns="" xmlns:a16="http://schemas.microsoft.com/office/drawing/2014/main" id="{4D171A5B-FF2E-B049-AF2B-D1B6C5FA0276}"/>
              </a:ext>
            </a:extLst>
          </p:cNvPr>
          <p:cNvSpPr txBox="1"/>
          <p:nvPr/>
        </p:nvSpPr>
        <p:spPr>
          <a:xfrm>
            <a:off x="7328019" y="4538163"/>
            <a:ext cx="1276000" cy="369332"/>
          </a:xfrm>
          <a:prstGeom prst="rect">
            <a:avLst/>
          </a:prstGeom>
          <a:noFill/>
        </p:spPr>
        <p:txBody>
          <a:bodyPr wrap="square" rtlCol="0">
            <a:spAutoFit/>
          </a:bodyPr>
          <a:lstStyle/>
          <a:p>
            <a:r>
              <a:rPr lang="ja-JP" altLang="en-US">
                <a:latin typeface="MS PGothic" charset="-128"/>
                <a:ea typeface="MS PGothic" charset="-128"/>
                <a:cs typeface="MS PGothic" charset="-128"/>
              </a:rPr>
              <a:t>サブホスト</a:t>
            </a:r>
            <a:endParaRPr lang="ja-JP" altLang="en-US" dirty="0">
              <a:latin typeface="MS PGothic" charset="-128"/>
              <a:ea typeface="MS PGothic" charset="-128"/>
              <a:cs typeface="MS PGothic" charset="-128"/>
            </a:endParaRPr>
          </a:p>
        </p:txBody>
      </p:sp>
      <p:sp>
        <p:nvSpPr>
          <p:cNvPr id="15" name="TextBox 40">
            <a:extLst>
              <a:ext uri="{FF2B5EF4-FFF2-40B4-BE49-F238E27FC236}">
                <a16:creationId xmlns="" xmlns:a16="http://schemas.microsoft.com/office/drawing/2014/main" id="{CEF319B4-FBB5-8542-BB4F-7C7F510079C1}"/>
              </a:ext>
            </a:extLst>
          </p:cNvPr>
          <p:cNvSpPr txBox="1"/>
          <p:nvPr/>
        </p:nvSpPr>
        <p:spPr>
          <a:xfrm>
            <a:off x="9209550" y="5269811"/>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16" name="円柱 36">
            <a:extLst>
              <a:ext uri="{FF2B5EF4-FFF2-40B4-BE49-F238E27FC236}">
                <a16:creationId xmlns="" xmlns:a16="http://schemas.microsoft.com/office/drawing/2014/main" id="{46F8906D-2ACF-8141-AE44-63B9F399DBC3}"/>
              </a:ext>
            </a:extLst>
          </p:cNvPr>
          <p:cNvSpPr/>
          <p:nvPr/>
        </p:nvSpPr>
        <p:spPr>
          <a:xfrm>
            <a:off x="3352606" y="5436487"/>
            <a:ext cx="724923" cy="799419"/>
          </a:xfrm>
          <a:prstGeom prst="can">
            <a:avLst/>
          </a:prstGeom>
          <a:solidFill>
            <a:srgbClr val="BABBB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17" name="TextBox 50">
            <a:extLst>
              <a:ext uri="{FF2B5EF4-FFF2-40B4-BE49-F238E27FC236}">
                <a16:creationId xmlns="" xmlns:a16="http://schemas.microsoft.com/office/drawing/2014/main" id="{52E5DD37-B8C3-2640-B96A-D53EE633F8A8}"/>
              </a:ext>
            </a:extLst>
          </p:cNvPr>
          <p:cNvSpPr txBox="1"/>
          <p:nvPr/>
        </p:nvSpPr>
        <p:spPr>
          <a:xfrm>
            <a:off x="3066840" y="5041558"/>
            <a:ext cx="1307343" cy="307777"/>
          </a:xfrm>
          <a:prstGeom prst="rect">
            <a:avLst/>
          </a:prstGeom>
          <a:noFill/>
        </p:spPr>
        <p:txBody>
          <a:bodyPr wrap="square" rtlCol="0">
            <a:spAutoFit/>
          </a:bodyPr>
          <a:lstStyle/>
          <a:p>
            <a:pPr algn="ctr"/>
            <a:r>
              <a:rPr lang="ja-JP" altLang="en-US" sz="1400" dirty="0">
                <a:latin typeface="MS PGothic" charset="-128"/>
                <a:ea typeface="MS PGothic" charset="-128"/>
                <a:cs typeface="MS PGothic" charset="-128"/>
              </a:rPr>
              <a:t>仮想ディスク</a:t>
            </a:r>
            <a:endParaRPr lang="en-US" sz="1400" dirty="0">
              <a:latin typeface="MS PGothic" charset="-128"/>
              <a:ea typeface="MS PGothic" charset="-128"/>
              <a:cs typeface="MS PGothic" charset="-128"/>
            </a:endParaRPr>
          </a:p>
        </p:txBody>
      </p:sp>
      <p:sp>
        <p:nvSpPr>
          <p:cNvPr id="18" name="正方形/長方形 17"/>
          <p:cNvSpPr/>
          <p:nvPr/>
        </p:nvSpPr>
        <p:spPr>
          <a:xfrm>
            <a:off x="4235434" y="5542467"/>
            <a:ext cx="973094" cy="682188"/>
          </a:xfrm>
          <a:prstGeom prst="rect">
            <a:avLst/>
          </a:prstGeom>
          <a:solidFill>
            <a:srgbClr val="EEB5B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9" name="正方形/長方形 18"/>
          <p:cNvSpPr/>
          <p:nvPr/>
        </p:nvSpPr>
        <p:spPr>
          <a:xfrm>
            <a:off x="7541646" y="5497032"/>
            <a:ext cx="881295" cy="682188"/>
          </a:xfrm>
          <a:prstGeom prst="rect">
            <a:avLst/>
          </a:prstGeom>
          <a:solidFill>
            <a:srgbClr val="EEB5B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0" name="屈折矢印 19"/>
          <p:cNvSpPr/>
          <p:nvPr/>
        </p:nvSpPr>
        <p:spPr>
          <a:xfrm rot="16200000">
            <a:off x="8955139" y="5129864"/>
            <a:ext cx="763034" cy="1465267"/>
          </a:xfrm>
          <a:prstGeom prst="bentUpArrow">
            <a:avLst>
              <a:gd name="adj1" fmla="val 28363"/>
              <a:gd name="adj2" fmla="val 34992"/>
              <a:gd name="adj3" fmla="val 30931"/>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23" name="正方形/長方形 22"/>
          <p:cNvSpPr/>
          <p:nvPr/>
        </p:nvSpPr>
        <p:spPr>
          <a:xfrm>
            <a:off x="4235432" y="5542467"/>
            <a:ext cx="1487867" cy="682188"/>
          </a:xfrm>
          <a:prstGeom prst="rect">
            <a:avLst/>
          </a:prstGeom>
          <a:solidFill>
            <a:srgbClr val="EEB5B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1" name="屈折矢印 20"/>
          <p:cNvSpPr/>
          <p:nvPr/>
        </p:nvSpPr>
        <p:spPr>
          <a:xfrm rot="16200000" flipV="1">
            <a:off x="2409286" y="5234165"/>
            <a:ext cx="745050" cy="1274650"/>
          </a:xfrm>
          <a:prstGeom prst="bentUpArrow">
            <a:avLst>
              <a:gd name="adj1" fmla="val 28363"/>
              <a:gd name="adj2" fmla="val 34992"/>
              <a:gd name="adj3" fmla="val 30931"/>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520187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500"/>
                                        <p:tgtEl>
                                          <p:spTgt spid="1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fade">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500"/>
                                        <p:tgtEl>
                                          <p:spTgt spid="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500"/>
                                        <p:tgtEl>
                                          <p:spTgt spid="1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500"/>
                                        <p:tgtEl>
                                          <p:spTgt spid="16"/>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1" nodeType="click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fade">
                                      <p:cBhvr>
                                        <p:cTn id="46" dur="500"/>
                                        <p:tgtEl>
                                          <p:spTgt spid="22"/>
                                        </p:tgtEl>
                                      </p:cBhvr>
                                    </p:animEffect>
                                  </p:childTnLst>
                                </p:cTn>
                              </p:par>
                              <p:par>
                                <p:cTn id="47" presetID="10" presetClass="exit" presetSubtype="0" fill="hold" grpId="1" nodeType="withEffect">
                                  <p:stCondLst>
                                    <p:cond delay="0"/>
                                  </p:stCondLst>
                                  <p:childTnLst>
                                    <p:animEffect transition="out" filter="fade">
                                      <p:cBhvr>
                                        <p:cTn id="48" dur="500"/>
                                        <p:tgtEl>
                                          <p:spTgt spid="10"/>
                                        </p:tgtEl>
                                      </p:cBhvr>
                                    </p:animEffect>
                                    <p:set>
                                      <p:cBhvr>
                                        <p:cTn id="49" dur="1" fill="hold">
                                          <p:stCondLst>
                                            <p:cond delay="499"/>
                                          </p:stCondLst>
                                        </p:cTn>
                                        <p:tgtEl>
                                          <p:spTgt spid="10"/>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500"/>
                                        <p:tgtEl>
                                          <p:spTgt spid="9"/>
                                        </p:tgtEl>
                                      </p:cBhvr>
                                    </p:animEffect>
                                    <p:set>
                                      <p:cBhvr>
                                        <p:cTn id="52" dur="1" fill="hold">
                                          <p:stCondLst>
                                            <p:cond delay="499"/>
                                          </p:stCondLst>
                                        </p:cTn>
                                        <p:tgtEl>
                                          <p:spTgt spid="9"/>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500"/>
                                        <p:tgtEl>
                                          <p:spTgt spid="23"/>
                                        </p:tgtEl>
                                      </p:cBhvr>
                                    </p:animEffect>
                                  </p:childTnLst>
                                </p:cTn>
                              </p:par>
                              <p:par>
                                <p:cTn id="58" presetID="10" presetClass="exit" presetSubtype="0" fill="hold" grpId="1" nodeType="withEffect">
                                  <p:stCondLst>
                                    <p:cond delay="0"/>
                                  </p:stCondLst>
                                  <p:childTnLst>
                                    <p:animEffect transition="out" filter="fade">
                                      <p:cBhvr>
                                        <p:cTn id="59" dur="500"/>
                                        <p:tgtEl>
                                          <p:spTgt spid="14"/>
                                        </p:tgtEl>
                                      </p:cBhvr>
                                    </p:animEffect>
                                    <p:set>
                                      <p:cBhvr>
                                        <p:cTn id="60" dur="1" fill="hold">
                                          <p:stCondLst>
                                            <p:cond delay="499"/>
                                          </p:stCondLst>
                                        </p:cTn>
                                        <p:tgtEl>
                                          <p:spTgt spid="14"/>
                                        </p:tgtEl>
                                        <p:attrNameLst>
                                          <p:attrName>style.visibility</p:attrName>
                                        </p:attrNameLst>
                                      </p:cBhvr>
                                      <p:to>
                                        <p:strVal val="hidden"/>
                                      </p:to>
                                    </p:set>
                                  </p:childTnLst>
                                </p:cTn>
                              </p:par>
                              <p:par>
                                <p:cTn id="61" presetID="10" presetClass="exit" presetSubtype="0" fill="hold" grpId="1" nodeType="withEffect">
                                  <p:stCondLst>
                                    <p:cond delay="0"/>
                                  </p:stCondLst>
                                  <p:childTnLst>
                                    <p:animEffect transition="out" filter="fade">
                                      <p:cBhvr>
                                        <p:cTn id="62" dur="500"/>
                                        <p:tgtEl>
                                          <p:spTgt spid="13"/>
                                        </p:tgtEl>
                                      </p:cBhvr>
                                    </p:animEffect>
                                    <p:set>
                                      <p:cBhvr>
                                        <p:cTn id="63" dur="1" fill="hold">
                                          <p:stCondLst>
                                            <p:cond delay="499"/>
                                          </p:stCondLst>
                                        </p:cTn>
                                        <p:tgtEl>
                                          <p:spTgt spid="13"/>
                                        </p:tgtEl>
                                        <p:attrNameLst>
                                          <p:attrName>style.visibility</p:attrName>
                                        </p:attrNameLst>
                                      </p:cBhvr>
                                      <p:to>
                                        <p:strVal val="hidden"/>
                                      </p:to>
                                    </p:set>
                                  </p:childTnLst>
                                </p:cTn>
                              </p:par>
                              <p:par>
                                <p:cTn id="64" presetID="10" presetClass="exit" presetSubtype="0" fill="hold" grpId="2" nodeType="withEffect">
                                  <p:stCondLst>
                                    <p:cond delay="0"/>
                                  </p:stCondLst>
                                  <p:childTnLst>
                                    <p:animEffect transition="out" filter="fade">
                                      <p:cBhvr>
                                        <p:cTn id="65" dur="500"/>
                                        <p:tgtEl>
                                          <p:spTgt spid="22"/>
                                        </p:tgtEl>
                                      </p:cBhvr>
                                    </p:animEffect>
                                    <p:set>
                                      <p:cBhvr>
                                        <p:cTn id="66" dur="1" fill="hold">
                                          <p:stCondLst>
                                            <p:cond delay="499"/>
                                          </p:stCondLst>
                                        </p:cTn>
                                        <p:tgtEl>
                                          <p:spTgt spid="22"/>
                                        </p:tgtEl>
                                        <p:attrNameLst>
                                          <p:attrName>style.visibility</p:attrName>
                                        </p:attrNameLst>
                                      </p:cBhvr>
                                      <p:to>
                                        <p:strVal val="hidden"/>
                                      </p:to>
                                    </p:set>
                                  </p:childTnLst>
                                </p:cTn>
                              </p:par>
                              <p:par>
                                <p:cTn id="67" presetID="10" presetClass="exit" presetSubtype="0" fill="hold" grpId="1" nodeType="withEffect">
                                  <p:stCondLst>
                                    <p:cond delay="0"/>
                                  </p:stCondLst>
                                  <p:childTnLst>
                                    <p:animEffect transition="out" filter="fade">
                                      <p:cBhvr>
                                        <p:cTn id="68" dur="500"/>
                                        <p:tgtEl>
                                          <p:spTgt spid="15"/>
                                        </p:tgtEl>
                                      </p:cBhvr>
                                    </p:animEffect>
                                    <p:set>
                                      <p:cBhvr>
                                        <p:cTn id="69" dur="1" fill="hold">
                                          <p:stCondLst>
                                            <p:cond delay="499"/>
                                          </p:stCondLst>
                                        </p:cTn>
                                        <p:tgtEl>
                                          <p:spTgt spid="15"/>
                                        </p:tgtEl>
                                        <p:attrNameLst>
                                          <p:attrName>style.visibility</p:attrName>
                                        </p:attrNameLst>
                                      </p:cBhvr>
                                      <p:to>
                                        <p:strVal val="hidden"/>
                                      </p:to>
                                    </p:set>
                                  </p:childTnLst>
                                </p:cTn>
                              </p:par>
                              <p:par>
                                <p:cTn id="70" presetID="10" presetClass="exit" presetSubtype="0" fill="hold" grpId="1" nodeType="withEffect">
                                  <p:stCondLst>
                                    <p:cond delay="0"/>
                                  </p:stCondLst>
                                  <p:childTnLst>
                                    <p:animEffect transition="out" filter="fade">
                                      <p:cBhvr>
                                        <p:cTn id="71" dur="500"/>
                                        <p:tgtEl>
                                          <p:spTgt spid="20"/>
                                        </p:tgtEl>
                                      </p:cBhvr>
                                    </p:animEffect>
                                    <p:set>
                                      <p:cBhvr>
                                        <p:cTn id="72" dur="1" fill="hold">
                                          <p:stCondLst>
                                            <p:cond delay="499"/>
                                          </p:stCondLst>
                                        </p:cTn>
                                        <p:tgtEl>
                                          <p:spTgt spid="20"/>
                                        </p:tgtEl>
                                        <p:attrNameLst>
                                          <p:attrName>style.visibility</p:attrName>
                                        </p:attrNameLst>
                                      </p:cBhvr>
                                      <p:to>
                                        <p:strVal val="hidden"/>
                                      </p:to>
                                    </p:set>
                                  </p:childTnLst>
                                </p:cTn>
                              </p:par>
                              <p:par>
                                <p:cTn id="73" presetID="10" presetClass="exit" presetSubtype="0" fill="hold" grpId="1" nodeType="withEffect">
                                  <p:stCondLst>
                                    <p:cond delay="0"/>
                                  </p:stCondLst>
                                  <p:childTnLst>
                                    <p:animEffect transition="out" filter="fade">
                                      <p:cBhvr>
                                        <p:cTn id="74" dur="500"/>
                                        <p:tgtEl>
                                          <p:spTgt spid="12"/>
                                        </p:tgtEl>
                                      </p:cBhvr>
                                    </p:animEffect>
                                    <p:set>
                                      <p:cBhvr>
                                        <p:cTn id="75" dur="1" fill="hold">
                                          <p:stCondLst>
                                            <p:cond delay="499"/>
                                          </p:stCondLst>
                                        </p:cTn>
                                        <p:tgtEl>
                                          <p:spTgt spid="12"/>
                                        </p:tgtEl>
                                        <p:attrNameLst>
                                          <p:attrName>style.visibility</p:attrName>
                                        </p:attrNameLst>
                                      </p:cBhvr>
                                      <p:to>
                                        <p:strVal val="hidden"/>
                                      </p:to>
                                    </p:set>
                                  </p:childTnLst>
                                </p:cTn>
                              </p:par>
                              <p:par>
                                <p:cTn id="76" presetID="10" presetClass="exit" presetSubtype="0" fill="hold" grpId="1" nodeType="withEffect">
                                  <p:stCondLst>
                                    <p:cond delay="0"/>
                                  </p:stCondLst>
                                  <p:childTnLst>
                                    <p:animEffect transition="out" filter="fade">
                                      <p:cBhvr>
                                        <p:cTn id="77" dur="500"/>
                                        <p:tgtEl>
                                          <p:spTgt spid="19"/>
                                        </p:tgtEl>
                                      </p:cBhvr>
                                    </p:animEffect>
                                    <p:set>
                                      <p:cBhvr>
                                        <p:cTn id="78" dur="1" fill="hold">
                                          <p:stCondLst>
                                            <p:cond delay="499"/>
                                          </p:stCondLst>
                                        </p:cTn>
                                        <p:tgtEl>
                                          <p:spTgt spid="19"/>
                                        </p:tgtEl>
                                        <p:attrNameLst>
                                          <p:attrName>style.visibility</p:attrName>
                                        </p:attrNameLst>
                                      </p:cBhvr>
                                      <p:to>
                                        <p:strVal val="hidden"/>
                                      </p:to>
                                    </p:set>
                                  </p:childTnLst>
                                </p:cTn>
                              </p:par>
                              <p:par>
                                <p:cTn id="79" presetID="10" presetClass="entr" presetSubtype="0" fill="hold" grpId="0" nodeType="with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fade">
                                      <p:cBhvr>
                                        <p:cTn id="81" dur="500"/>
                                        <p:tgtEl>
                                          <p:spTgt spid="24"/>
                                        </p:tgtEl>
                                      </p:cBhvr>
                                    </p:animEffect>
                                  </p:childTnLst>
                                </p:cTn>
                              </p:par>
                              <p:par>
                                <p:cTn id="82" presetID="10" presetClass="exit" presetSubtype="0" fill="hold" grpId="1" nodeType="withEffect">
                                  <p:stCondLst>
                                    <p:cond delay="0"/>
                                  </p:stCondLst>
                                  <p:childTnLst>
                                    <p:animEffect transition="out" filter="fade">
                                      <p:cBhvr>
                                        <p:cTn id="83" dur="500"/>
                                        <p:tgtEl>
                                          <p:spTgt spid="7"/>
                                        </p:tgtEl>
                                      </p:cBhvr>
                                    </p:animEffect>
                                    <p:set>
                                      <p:cBhvr>
                                        <p:cTn id="84"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2" grpId="1" animBg="1"/>
      <p:bldP spid="22" grpId="2" animBg="1"/>
      <p:bldP spid="7" grpId="1" animBg="1"/>
      <p:bldP spid="8" grpId="0" animBg="1"/>
      <p:bldP spid="9" grpId="0" animBg="1"/>
      <p:bldP spid="9" grpId="1" animBg="1"/>
      <p:bldP spid="10" grpId="0"/>
      <p:bldP spid="10" grpId="1"/>
      <p:bldP spid="11" grpId="0"/>
      <p:bldP spid="12" grpId="1" animBg="1"/>
      <p:bldP spid="13" grpId="1" animBg="1"/>
      <p:bldP spid="14" grpId="1"/>
      <p:bldP spid="15" grpId="0"/>
      <p:bldP spid="15" grpId="1"/>
      <p:bldP spid="16" grpId="0" animBg="1"/>
      <p:bldP spid="17" grpId="0"/>
      <p:bldP spid="18" grpId="0" animBg="1"/>
      <p:bldP spid="19" grpId="0" animBg="1"/>
      <p:bldP spid="19" grpId="1" animBg="1"/>
      <p:bldP spid="20" grpId="0" animBg="1"/>
      <p:bldP spid="20" grpId="1" animBg="1"/>
      <p:bldP spid="23" grpId="0" animBg="1"/>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実験</a:t>
            </a:r>
          </a:p>
        </p:txBody>
      </p:sp>
      <p:sp>
        <p:nvSpPr>
          <p:cNvPr id="3" name="コンテンツ プレースホルダー 2"/>
          <p:cNvSpPr>
            <a:spLocks noGrp="1"/>
          </p:cNvSpPr>
          <p:nvPr>
            <p:ph idx="1"/>
          </p:nvPr>
        </p:nvSpPr>
        <p:spPr/>
        <p:txBody>
          <a:bodyPr/>
          <a:lstStyle/>
          <a:p>
            <a:r>
              <a:rPr kumimoji="1" lang="en-US" altLang="ja-JP" dirty="0"/>
              <a:t>D-CRES</a:t>
            </a:r>
            <a:r>
              <a:rPr kumimoji="1" lang="ja-JP" altLang="en-US" dirty="0"/>
              <a:t>を用いた分割メモリ</a:t>
            </a:r>
            <a:r>
              <a:rPr kumimoji="1" lang="en-US" altLang="ja-JP" dirty="0"/>
              <a:t>VM</a:t>
            </a:r>
            <a:r>
              <a:rPr kumimoji="1" lang="ja-JP" altLang="en-US" dirty="0"/>
              <a:t>のライブチェックポイント・リストアの</a:t>
            </a:r>
            <a:r>
              <a:rPr kumimoji="1" lang="ja-JP" altLang="en-US" dirty="0">
                <a:solidFill>
                  <a:schemeClr val="tx1"/>
                </a:solidFill>
              </a:rPr>
              <a:t>性能を調査</a:t>
            </a:r>
            <a:endParaRPr kumimoji="1" lang="en-US" altLang="ja-JP" strike="sngStrike" dirty="0">
              <a:solidFill>
                <a:schemeClr val="tx1"/>
              </a:solidFill>
            </a:endParaRPr>
          </a:p>
          <a:p>
            <a:pPr lvl="1"/>
            <a:r>
              <a:rPr kumimoji="1" lang="ja-JP" altLang="en-US" dirty="0">
                <a:solidFill>
                  <a:schemeClr val="tx1"/>
                </a:solidFill>
              </a:rPr>
              <a:t>分割メモリ</a:t>
            </a:r>
            <a:r>
              <a:rPr kumimoji="1" lang="en-US" altLang="ja-JP" dirty="0">
                <a:solidFill>
                  <a:schemeClr val="tx1"/>
                </a:solidFill>
              </a:rPr>
              <a:t>VM</a:t>
            </a:r>
            <a:r>
              <a:rPr kumimoji="1" lang="ja-JP" altLang="en-US" dirty="0">
                <a:solidFill>
                  <a:schemeClr val="tx1"/>
                </a:solidFill>
              </a:rPr>
              <a:t>を考慮しない従来手法を用いた場合と比較</a:t>
            </a:r>
            <a:endParaRPr kumimoji="1" lang="en-US" altLang="ja-JP" dirty="0">
              <a:solidFill>
                <a:schemeClr val="tx1"/>
              </a:solidFill>
            </a:endParaRPr>
          </a:p>
          <a:p>
            <a:pPr lvl="1"/>
            <a:r>
              <a:rPr kumimoji="1" lang="en-US" altLang="ja-JP" dirty="0">
                <a:solidFill>
                  <a:schemeClr val="tx1"/>
                </a:solidFill>
              </a:rPr>
              <a:t>VM</a:t>
            </a:r>
            <a:r>
              <a:rPr kumimoji="1" lang="ja-JP" altLang="en-US" dirty="0">
                <a:solidFill>
                  <a:schemeClr val="tx1"/>
                </a:solidFill>
              </a:rPr>
              <a:t>のメモリを</a:t>
            </a:r>
            <a:r>
              <a:rPr kumimoji="1" lang="en-US" altLang="ja-JP" dirty="0">
                <a:solidFill>
                  <a:schemeClr val="tx1"/>
                </a:solidFill>
              </a:rPr>
              <a:t>1〜4</a:t>
            </a:r>
            <a:r>
              <a:rPr kumimoji="1" lang="ja-JP" altLang="en-US" dirty="0"/>
              <a:t>台のホストに均等に分割</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13</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1365177330"/>
              </p:ext>
            </p:extLst>
          </p:nvPr>
        </p:nvGraphicFramePr>
        <p:xfrm>
          <a:off x="1328742" y="3758857"/>
          <a:ext cx="7372761" cy="3014665"/>
        </p:xfrm>
        <a:graphic>
          <a:graphicData uri="http://schemas.openxmlformats.org/drawingml/2006/table">
            <a:tbl>
              <a:tblPr firstRow="1" firstCol="1" bandRow="1">
                <a:tableStyleId>{7DF18680-E054-41AD-8BC1-D1AEF772440D}</a:tableStyleId>
              </a:tblPr>
              <a:tblGrid>
                <a:gridCol w="1395241">
                  <a:extLst>
                    <a:ext uri="{9D8B030D-6E8A-4147-A177-3AD203B41FA5}">
                      <a16:colId xmlns="" xmlns:a16="http://schemas.microsoft.com/office/drawing/2014/main" val="20000"/>
                    </a:ext>
                  </a:extLst>
                </a:gridCol>
                <a:gridCol w="1590577">
                  <a:extLst>
                    <a:ext uri="{9D8B030D-6E8A-4147-A177-3AD203B41FA5}">
                      <a16:colId xmlns="" xmlns:a16="http://schemas.microsoft.com/office/drawing/2014/main" val="20002"/>
                    </a:ext>
                  </a:extLst>
                </a:gridCol>
                <a:gridCol w="1447800">
                  <a:extLst>
                    <a:ext uri="{9D8B030D-6E8A-4147-A177-3AD203B41FA5}">
                      <a16:colId xmlns="" xmlns:a16="http://schemas.microsoft.com/office/drawing/2014/main" val="20003"/>
                    </a:ext>
                  </a:extLst>
                </a:gridCol>
                <a:gridCol w="1480457">
                  <a:extLst>
                    <a:ext uri="{9D8B030D-6E8A-4147-A177-3AD203B41FA5}">
                      <a16:colId xmlns="" xmlns:a16="http://schemas.microsoft.com/office/drawing/2014/main" val="20004"/>
                    </a:ext>
                  </a:extLst>
                </a:gridCol>
                <a:gridCol w="1458686">
                  <a:extLst>
                    <a:ext uri="{9D8B030D-6E8A-4147-A177-3AD203B41FA5}">
                      <a16:colId xmlns="" xmlns:a16="http://schemas.microsoft.com/office/drawing/2014/main" val="20005"/>
                    </a:ext>
                  </a:extLst>
                </a:gridCol>
              </a:tblGrid>
              <a:tr h="400088">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800" b="0" dirty="0">
                          <a:solidFill>
                            <a:schemeClr val="tx1"/>
                          </a:solidFill>
                          <a:latin typeface="MS PGothic" charset="-128"/>
                          <a:ea typeface="MS PGothic" charset="-128"/>
                          <a:cs typeface="MS PGothic" charset="-128"/>
                        </a:rPr>
                        <a:t>メインホスト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800" b="0" dirty="0">
                          <a:solidFill>
                            <a:schemeClr val="tx1"/>
                          </a:solidFill>
                          <a:latin typeface="MS PGothic" charset="-128"/>
                          <a:ea typeface="MS PGothic" charset="-128"/>
                          <a:cs typeface="MS PGothic" charset="-128"/>
                        </a:rPr>
                        <a:t>サブホスト</a:t>
                      </a:r>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800" b="0" dirty="0">
                          <a:solidFill>
                            <a:schemeClr val="tx1"/>
                          </a:solidFill>
                          <a:latin typeface="MS PGothic" charset="-128"/>
                          <a:ea typeface="MS PGothic" charset="-128"/>
                          <a:cs typeface="MS PGothic" charset="-128"/>
                        </a:rPr>
                        <a:t>サブホスト</a:t>
                      </a:r>
                      <a:r>
                        <a:rPr kumimoji="1" lang="en-US" altLang="ja-JP" sz="1800" b="0" dirty="0">
                          <a:solidFill>
                            <a:schemeClr val="tx1"/>
                          </a:solidFill>
                          <a:latin typeface="MS PGothic" charset="-128"/>
                          <a:ea typeface="MS PGothic" charset="-128"/>
                          <a:cs typeface="MS PGothic" charset="-128"/>
                        </a:rPr>
                        <a:t>2</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800" b="0" dirty="0">
                          <a:solidFill>
                            <a:schemeClr val="tx1"/>
                          </a:solidFill>
                          <a:latin typeface="MS PGothic" charset="-128"/>
                          <a:ea typeface="MS PGothic" charset="-128"/>
                          <a:cs typeface="MS PGothic" charset="-128"/>
                        </a:rPr>
                        <a:t>サブホスト</a:t>
                      </a:r>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94179">
                <a:tc>
                  <a:txBody>
                    <a:bodyPr/>
                    <a:lstStyle/>
                    <a:p>
                      <a:pPr algn="ctr"/>
                      <a:r>
                        <a:rPr kumimoji="1" lang="en-US" altLang="ja-JP" sz="1800" b="0" dirty="0">
                          <a:solidFill>
                            <a:schemeClr val="tx1"/>
                          </a:solidFill>
                          <a:latin typeface="MS PGothic" charset="-128"/>
                          <a:ea typeface="MS PGothic" charset="-128"/>
                          <a:cs typeface="MS PGothic" charset="-128"/>
                        </a:rPr>
                        <a:t>CPU</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Intel</a:t>
                      </a:r>
                      <a:r>
                        <a:rPr kumimoji="1" lang="en-US" altLang="ja-JP" sz="1800" b="0" baseline="0" dirty="0">
                          <a:solidFill>
                            <a:schemeClr val="tx1"/>
                          </a:solidFill>
                          <a:latin typeface="MS PGothic" charset="-128"/>
                          <a:ea typeface="MS PGothic" charset="-128"/>
                          <a:cs typeface="MS PGothic" charset="-128"/>
                        </a:rPr>
                        <a:t> </a:t>
                      </a:r>
                      <a:r>
                        <a:rPr kumimoji="1" lang="en-US" altLang="ja-JP" sz="1800" b="0" dirty="0">
                          <a:solidFill>
                            <a:schemeClr val="tx1"/>
                          </a:solidFill>
                          <a:latin typeface="MS PGothic" charset="-128"/>
                          <a:ea typeface="MS PGothic" charset="-128"/>
                          <a:cs typeface="MS PGothic" charset="-128"/>
                        </a:rPr>
                        <a:t>Xeon</a:t>
                      </a:r>
                      <a:r>
                        <a:rPr kumimoji="1" lang="en-US" altLang="ja-JP" sz="1800" b="0" baseline="0" dirty="0">
                          <a:solidFill>
                            <a:schemeClr val="tx1"/>
                          </a:solidFill>
                          <a:latin typeface="MS PGothic" charset="-128"/>
                          <a:ea typeface="MS PGothic" charset="-128"/>
                          <a:cs typeface="MS PGothic" charset="-128"/>
                        </a:rPr>
                        <a:t> </a:t>
                      </a:r>
                      <a:r>
                        <a:rPr lang="nl-NL" altLang="ja-JP" sz="1800" kern="1200" dirty="0">
                          <a:solidFill>
                            <a:schemeClr val="dk1"/>
                          </a:solidFill>
                          <a:effectLst/>
                          <a:latin typeface="MS PGothic" charset="-128"/>
                          <a:ea typeface="MS PGothic" charset="-128"/>
                          <a:cs typeface="MS PGothic" charset="-128"/>
                        </a:rPr>
                        <a:t>Silver 4110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ja-JP" sz="1800" kern="1200" dirty="0">
                          <a:solidFill>
                            <a:schemeClr val="dk1"/>
                          </a:solidFill>
                          <a:effectLst/>
                          <a:latin typeface="MS PGothic" charset="-128"/>
                          <a:ea typeface="MS PGothic" charset="-128"/>
                          <a:cs typeface="MS PGothic" charset="-128"/>
                        </a:rPr>
                        <a:t>Intel Core i7-9700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 xmlns:a16="http://schemas.microsoft.com/office/drawing/2014/main" val="10001"/>
                  </a:ext>
                </a:extLst>
              </a:tr>
              <a:tr h="394179">
                <a:tc>
                  <a:txBody>
                    <a:bodyPr/>
                    <a:lstStyle/>
                    <a:p>
                      <a:pPr algn="ctr"/>
                      <a:r>
                        <a:rPr kumimoji="1" lang="ja-JP" altLang="en-US" sz="1800" b="0" dirty="0">
                          <a:solidFill>
                            <a:schemeClr val="tx1"/>
                          </a:solidFill>
                          <a:latin typeface="MS PGothic" charset="-128"/>
                          <a:ea typeface="MS PGothic" charset="-128"/>
                          <a:cs typeface="MS PGothic" charset="-128"/>
                        </a:rPr>
                        <a:t>メモリ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256 GB</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128 GB</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 xmlns:a16="http://schemas.microsoft.com/office/drawing/2014/main" val="10002"/>
                  </a:ext>
                </a:extLst>
              </a:tr>
              <a:tr h="394179">
                <a:tc>
                  <a:txBody>
                    <a:bodyPr/>
                    <a:lstStyle/>
                    <a:p>
                      <a:pPr algn="ctr"/>
                      <a:r>
                        <a:rPr kumimoji="1" lang="ja-JP" altLang="en-US" sz="1800" b="0" dirty="0">
                          <a:solidFill>
                            <a:schemeClr val="tx1"/>
                          </a:solidFill>
                          <a:latin typeface="MS PGothic" charset="-128"/>
                          <a:ea typeface="MS PGothic" charset="-128"/>
                          <a:cs typeface="MS PGothic" charset="-128"/>
                        </a:rPr>
                        <a:t>ネットワーク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r>
                        <a:rPr kumimoji="0" lang="en-US" altLang="ja-JP" sz="1800" dirty="0">
                          <a:solidFill>
                            <a:schemeClr val="tx1"/>
                          </a:solidFill>
                          <a:latin typeface="MS PGothic" charset="-128"/>
                          <a:ea typeface="MS PGothic" charset="-128"/>
                          <a:cs typeface="MS PGothic" charset="-128"/>
                        </a:rPr>
                        <a:t>10</a:t>
                      </a:r>
                      <a:r>
                        <a:rPr kumimoji="0" lang="ja-JP" altLang="en-US" sz="1800" dirty="0">
                          <a:solidFill>
                            <a:schemeClr val="tx1"/>
                          </a:solidFill>
                          <a:latin typeface="MS PGothic" charset="-128"/>
                          <a:ea typeface="MS PGothic" charset="-128"/>
                          <a:cs typeface="MS PGothic" charset="-128"/>
                        </a:rPr>
                        <a:t>ギガビットイーサネット</a:t>
                      </a:r>
                      <a:endParaRPr kumimoji="1" lang="en-US" altLang="ja-JP"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kumimoji="1" lang="en-US" altLang="ja-JP"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 xmlns:a16="http://schemas.microsoft.com/office/drawing/2014/main" val="10003"/>
                  </a:ext>
                </a:extLst>
              </a:tr>
              <a:tr h="394179">
                <a:tc>
                  <a:txBody>
                    <a:bodyPr/>
                    <a:lstStyle/>
                    <a:p>
                      <a:pPr algn="ctr"/>
                      <a:r>
                        <a:rPr kumimoji="1" lang="en-US" altLang="ja-JP" sz="1800" b="0" dirty="0">
                          <a:solidFill>
                            <a:schemeClr val="tx1"/>
                          </a:solidFill>
                          <a:latin typeface="MS PGothic" charset="-128"/>
                          <a:ea typeface="MS PGothic" charset="-128"/>
                          <a:cs typeface="MS PGothic" charset="-128"/>
                        </a:rPr>
                        <a:t>OS</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Linux 4.18.17</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Linux 4.15.0</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 xmlns:a16="http://schemas.microsoft.com/office/drawing/2014/main" val="10005"/>
                  </a:ext>
                </a:extLst>
              </a:tr>
              <a:tr h="394179">
                <a:tc>
                  <a:txBody>
                    <a:bodyPr/>
                    <a:lstStyle/>
                    <a:p>
                      <a:pPr algn="ctr"/>
                      <a:r>
                        <a:rPr kumimoji="1" lang="en-US" altLang="ja-JP" sz="1800" b="0" dirty="0">
                          <a:solidFill>
                            <a:schemeClr val="tx1"/>
                          </a:solidFill>
                          <a:latin typeface="MS PGothic" charset="-128"/>
                          <a:ea typeface="MS PGothic" charset="-128"/>
                          <a:cs typeface="MS PGothic" charset="-128"/>
                        </a:rPr>
                        <a:t>SSD</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2TB</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 xmlns:a16="http://schemas.microsoft.com/office/drawing/2014/main" val="10006"/>
                  </a:ext>
                </a:extLst>
              </a:tr>
              <a:tr h="643682">
                <a:tc>
                  <a:txBody>
                    <a:bodyPr/>
                    <a:lstStyle/>
                    <a:p>
                      <a:pPr algn="ctr"/>
                      <a:r>
                        <a:rPr kumimoji="0" lang="ja-JP" altLang="en-US" sz="1800" b="0" dirty="0">
                          <a:solidFill>
                            <a:schemeClr val="tx1"/>
                          </a:solidFill>
                          <a:latin typeface="MS PGothic" charset="-128"/>
                          <a:ea typeface="MS PGothic" charset="-128"/>
                          <a:cs typeface="MS PGothic" charset="-128"/>
                        </a:rPr>
                        <a:t>仮想化ソフトウェア</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b="0" dirty="0">
                          <a:solidFill>
                            <a:schemeClr val="tx1"/>
                          </a:solidFill>
                          <a:latin typeface="MS PGothic" charset="-128"/>
                          <a:ea typeface="MS PGothic" charset="-128"/>
                          <a:cs typeface="MS PGothic" charset="-128"/>
                        </a:rPr>
                        <a:t>QEMU-KVM</a:t>
                      </a:r>
                      <a:r>
                        <a:rPr kumimoji="1" lang="en-US" altLang="ja-JP" sz="1800" b="0" baseline="0" dirty="0">
                          <a:solidFill>
                            <a:schemeClr val="tx1"/>
                          </a:solidFill>
                          <a:latin typeface="MS PGothic" charset="-128"/>
                          <a:ea typeface="MS PGothic" charset="-128"/>
                          <a:cs typeface="MS PGothic" charset="-128"/>
                        </a:rPr>
                        <a:t> 2.4.1</a:t>
                      </a:r>
                      <a:endParaRPr kumimoji="1" lang="ja-JP" altLang="en-US" sz="1800" b="0" dirty="0">
                        <a:solidFill>
                          <a:schemeClr val="tx1"/>
                        </a:solidFill>
                        <a:latin typeface="MS PGothic" charset="-128"/>
                        <a:ea typeface="MS PGothic" charset="-128"/>
                        <a:cs typeface="MS PGothic"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kumimoji="1" lang="ja-JP" altLang="en-US" dirty="0">
                          <a:latin typeface="MS PGothic" charset="-128"/>
                          <a:ea typeface="MS PGothic" charset="-128"/>
                          <a:cs typeface="MS PGothic" charset="-128"/>
                        </a:rPr>
                        <a:t>なし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800" b="0" dirty="0">
                        <a:solidFill>
                          <a:schemeClr val="tx1"/>
                        </a:solidFill>
                        <a:latin typeface="MS PGothic" charset="-128"/>
                        <a:ea typeface="MS PGothic" charset="-128"/>
                        <a:cs typeface="MS PGothic"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 xmlns:a16="http://schemas.microsoft.com/office/drawing/2014/main" val="10004"/>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826611830"/>
              </p:ext>
            </p:extLst>
          </p:nvPr>
        </p:nvGraphicFramePr>
        <p:xfrm>
          <a:off x="8958943" y="4493159"/>
          <a:ext cx="2649230" cy="1546060"/>
        </p:xfrm>
        <a:graphic>
          <a:graphicData uri="http://schemas.openxmlformats.org/drawingml/2006/table">
            <a:tbl>
              <a:tblPr firstRow="1" firstCol="1" bandRow="1">
                <a:tableStyleId>{7DF18680-E054-41AD-8BC1-D1AEF772440D}</a:tableStyleId>
              </a:tblPr>
              <a:tblGrid>
                <a:gridCol w="1142628">
                  <a:extLst>
                    <a:ext uri="{9D8B030D-6E8A-4147-A177-3AD203B41FA5}">
                      <a16:colId xmlns="" xmlns:a16="http://schemas.microsoft.com/office/drawing/2014/main" val="20000"/>
                    </a:ext>
                  </a:extLst>
                </a:gridCol>
                <a:gridCol w="1506602">
                  <a:extLst>
                    <a:ext uri="{9D8B030D-6E8A-4147-A177-3AD203B41FA5}">
                      <a16:colId xmlns="" xmlns:a16="http://schemas.microsoft.com/office/drawing/2014/main" val="20001"/>
                    </a:ext>
                  </a:extLst>
                </a:gridCol>
              </a:tblGrid>
              <a:tr h="426309">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VM</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80725">
                <a:tc>
                  <a:txBody>
                    <a:bodyPr/>
                    <a:lstStyle/>
                    <a:p>
                      <a:pPr algn="ctr"/>
                      <a:r>
                        <a:rPr kumimoji="1" lang="ja-JP" altLang="en-US" b="0" dirty="0">
                          <a:solidFill>
                            <a:schemeClr val="tx1"/>
                          </a:solidFill>
                          <a:latin typeface="MS PGothic" charset="-128"/>
                          <a:ea typeface="MS PGothic" charset="-128"/>
                          <a:cs typeface="MS PGothic" charset="-128"/>
                        </a:rPr>
                        <a:t>仮想</a:t>
                      </a:r>
                      <a:r>
                        <a:rPr kumimoji="1" lang="en-US" altLang="ja-JP" sz="1800" b="0" dirty="0">
                          <a:solidFill>
                            <a:schemeClr val="tx1"/>
                          </a:solidFill>
                          <a:latin typeface="MS PGothic" charset="-128"/>
                          <a:ea typeface="MS PGothic" charset="-128"/>
                          <a:cs typeface="MS PGothic" charset="-128"/>
                        </a:rPr>
                        <a:t>CPU</a:t>
                      </a:r>
                      <a:r>
                        <a:rPr kumimoji="1" lang="ja-JP" altLang="en-US" sz="1800" b="0" dirty="0">
                          <a:solidFill>
                            <a:schemeClr val="tx1"/>
                          </a:solidFill>
                          <a:latin typeface="MS PGothic" charset="-128"/>
                          <a:ea typeface="MS PGothic" charset="-128"/>
                          <a:cs typeface="MS PGothic" charset="-128"/>
                        </a:rPr>
                        <a:t>  </a:t>
                      </a:r>
                      <a:endParaRPr kumimoji="1" lang="en-US" altLang="ja-JP"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8</a:t>
                      </a:r>
                      <a:endParaRPr kumimoji="1" lang="ja-JP" altLang="en-US" sz="1800" b="0" dirty="0">
                        <a:solidFill>
                          <a:schemeClr val="tx1"/>
                        </a:solidFill>
                        <a:latin typeface="MS PGothic" charset="-128"/>
                        <a:ea typeface="MS PGothic" charset="-128"/>
                        <a:cs typeface="MS PGothic"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69513">
                <a:tc>
                  <a:txBody>
                    <a:bodyPr/>
                    <a:lstStyle/>
                    <a:p>
                      <a:pPr algn="ctr"/>
                      <a:r>
                        <a:rPr kumimoji="1" lang="ja-JP" altLang="en-US" sz="1800" b="0" dirty="0">
                          <a:solidFill>
                            <a:schemeClr val="tx1"/>
                          </a:solidFill>
                          <a:latin typeface="MS PGothic" charset="-128"/>
                          <a:ea typeface="MS PGothic" charset="-128"/>
                          <a:cs typeface="MS PGothic" charset="-128"/>
                        </a:rPr>
                        <a:t>メモリ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1〜240 GB</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69513">
                <a:tc>
                  <a:txBody>
                    <a:bodyPr/>
                    <a:lstStyle/>
                    <a:p>
                      <a:pPr algn="ctr"/>
                      <a:r>
                        <a:rPr kumimoji="1" lang="en-US" altLang="ja-JP" sz="1800" b="0" dirty="0">
                          <a:solidFill>
                            <a:schemeClr val="tx1"/>
                          </a:solidFill>
                          <a:latin typeface="MS PGothic" charset="-128"/>
                          <a:ea typeface="MS PGothic" charset="-128"/>
                          <a:cs typeface="MS PGothic" charset="-128"/>
                        </a:rPr>
                        <a:t>OS</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Linux 4.3</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51772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ライブチェックポイント</a:t>
            </a:r>
            <a:r>
              <a:rPr kumimoji="1" lang="ja-JP" altLang="en-US" dirty="0">
                <a:solidFill>
                  <a:schemeClr val="tx1"/>
                </a:solidFill>
              </a:rPr>
              <a:t>・</a:t>
            </a:r>
            <a:r>
              <a:rPr kumimoji="1" lang="ja-JP" altLang="en-US" dirty="0"/>
              <a:t>リスト</a:t>
            </a:r>
            <a:r>
              <a:rPr kumimoji="1" lang="ja-JP" altLang="en-US" dirty="0">
                <a:solidFill>
                  <a:schemeClr val="tx1"/>
                </a:solidFill>
              </a:rPr>
              <a:t>ア時</a:t>
            </a:r>
            <a:r>
              <a:rPr kumimoji="1" lang="ja-JP" altLang="en-US" dirty="0"/>
              <a:t>間</a:t>
            </a:r>
          </a:p>
        </p:txBody>
      </p:sp>
      <p:sp>
        <p:nvSpPr>
          <p:cNvPr id="3" name="コンテンツ プレースホルダー 2"/>
          <p:cNvSpPr>
            <a:spLocks noGrp="1"/>
          </p:cNvSpPr>
          <p:nvPr>
            <p:ph idx="1"/>
          </p:nvPr>
        </p:nvSpPr>
        <p:spPr/>
        <p:txBody>
          <a:bodyPr/>
          <a:lstStyle/>
          <a:p>
            <a:r>
              <a:rPr kumimoji="1" lang="en-US" altLang="ja-JP" dirty="0">
                <a:solidFill>
                  <a:schemeClr val="tx1"/>
                </a:solidFill>
              </a:rPr>
              <a:t>D-CRES</a:t>
            </a:r>
            <a:r>
              <a:rPr kumimoji="1" lang="ja-JP" altLang="en-US" dirty="0">
                <a:solidFill>
                  <a:schemeClr val="tx1"/>
                </a:solidFill>
              </a:rPr>
              <a:t>と従来手法を分割メモリ</a:t>
            </a:r>
            <a:r>
              <a:rPr kumimoji="1" lang="en-US" altLang="ja-JP" dirty="0">
                <a:solidFill>
                  <a:schemeClr val="tx1"/>
                </a:solidFill>
              </a:rPr>
              <a:t>VM</a:t>
            </a:r>
            <a:r>
              <a:rPr kumimoji="1" lang="ja-JP" altLang="en-US" dirty="0">
                <a:solidFill>
                  <a:schemeClr val="tx1"/>
                </a:solidFill>
              </a:rPr>
              <a:t>（ホスト</a:t>
            </a:r>
            <a:r>
              <a:rPr kumimoji="1" lang="en-US" altLang="ja-JP" dirty="0">
                <a:solidFill>
                  <a:schemeClr val="tx1"/>
                </a:solidFill>
              </a:rPr>
              <a:t>2</a:t>
            </a:r>
            <a:r>
              <a:rPr kumimoji="1" lang="ja-JP" altLang="en-US" dirty="0">
                <a:solidFill>
                  <a:schemeClr val="tx1"/>
                </a:solidFill>
              </a:rPr>
              <a:t>台）に適用</a:t>
            </a:r>
            <a:endParaRPr kumimoji="1" lang="en-US" altLang="ja-JP" dirty="0">
              <a:solidFill>
                <a:schemeClr val="tx1"/>
              </a:solidFill>
            </a:endParaRPr>
          </a:p>
          <a:p>
            <a:pPr lvl="1"/>
            <a:r>
              <a:rPr kumimoji="1" lang="ja-JP" altLang="en-US" dirty="0">
                <a:solidFill>
                  <a:schemeClr val="tx1"/>
                </a:solidFill>
              </a:rPr>
              <a:t>チェックポイントは最大</a:t>
            </a:r>
            <a:r>
              <a:rPr kumimoji="1" lang="en-US" altLang="ja-JP" dirty="0">
                <a:solidFill>
                  <a:schemeClr val="tx1"/>
                </a:solidFill>
              </a:rPr>
              <a:t>39</a:t>
            </a:r>
            <a:r>
              <a:rPr kumimoji="1" lang="ja-JP" altLang="en-US" dirty="0">
                <a:solidFill>
                  <a:schemeClr val="tx1"/>
                </a:solidFill>
              </a:rPr>
              <a:t>倍、リストアは最大</a:t>
            </a:r>
            <a:r>
              <a:rPr kumimoji="1" lang="en-US" altLang="ja-JP" dirty="0">
                <a:solidFill>
                  <a:schemeClr val="tx1"/>
                </a:solidFill>
              </a:rPr>
              <a:t>2.1</a:t>
            </a:r>
            <a:r>
              <a:rPr kumimoji="1" lang="ja-JP" altLang="en-US" dirty="0">
                <a:solidFill>
                  <a:schemeClr val="tx1"/>
                </a:solidFill>
              </a:rPr>
              <a:t>倍高速</a:t>
            </a:r>
            <a:endParaRPr kumimoji="1" lang="en-US" altLang="ja-JP" dirty="0">
              <a:solidFill>
                <a:schemeClr val="tx1"/>
              </a:solidFill>
            </a:endParaRPr>
          </a:p>
          <a:p>
            <a:r>
              <a:rPr kumimoji="1" lang="en-US" altLang="ja-JP" dirty="0">
                <a:solidFill>
                  <a:schemeClr val="tx1"/>
                </a:solidFill>
              </a:rPr>
              <a:t>D-CRES</a:t>
            </a:r>
            <a:r>
              <a:rPr kumimoji="1" lang="ja-JP" altLang="en-US" dirty="0">
                <a:solidFill>
                  <a:schemeClr val="tx1"/>
                </a:solidFill>
              </a:rPr>
              <a:t>を分割メモリ</a:t>
            </a:r>
            <a:r>
              <a:rPr kumimoji="1" lang="en-US" altLang="ja-JP" dirty="0">
                <a:solidFill>
                  <a:schemeClr val="tx1"/>
                </a:solidFill>
              </a:rPr>
              <a:t>VM</a:t>
            </a:r>
            <a:r>
              <a:rPr kumimoji="1" lang="ja-JP" altLang="en-US" dirty="0">
                <a:solidFill>
                  <a:schemeClr val="tx1"/>
                </a:solidFill>
              </a:rPr>
              <a:t>（ホスト</a:t>
            </a:r>
            <a:r>
              <a:rPr kumimoji="1" lang="en-US" altLang="ja-JP" dirty="0">
                <a:solidFill>
                  <a:schemeClr val="tx1"/>
                </a:solidFill>
              </a:rPr>
              <a:t>1〜4</a:t>
            </a:r>
            <a:r>
              <a:rPr kumimoji="1" lang="ja-JP" altLang="en-US" dirty="0">
                <a:solidFill>
                  <a:schemeClr val="tx1"/>
                </a:solidFill>
              </a:rPr>
              <a:t>台）に適用</a:t>
            </a:r>
            <a:endParaRPr kumimoji="1" lang="en-US" altLang="ja-JP" dirty="0">
              <a:solidFill>
                <a:schemeClr val="tx1"/>
              </a:solidFill>
            </a:endParaRPr>
          </a:p>
          <a:p>
            <a:pPr lvl="1"/>
            <a:r>
              <a:rPr kumimoji="1" lang="ja-JP" altLang="en-US" dirty="0">
                <a:solidFill>
                  <a:schemeClr val="tx1"/>
                </a:solidFill>
              </a:rPr>
              <a:t>ホストが</a:t>
            </a:r>
            <a:r>
              <a:rPr kumimoji="1" lang="en-US" altLang="ja-JP" dirty="0">
                <a:solidFill>
                  <a:schemeClr val="tx1"/>
                </a:solidFill>
              </a:rPr>
              <a:t>2</a:t>
            </a:r>
            <a:r>
              <a:rPr kumimoji="1" lang="ja-JP" altLang="en-US" dirty="0">
                <a:solidFill>
                  <a:schemeClr val="tx1"/>
                </a:solidFill>
              </a:rPr>
              <a:t>台の場合、ホストが</a:t>
            </a:r>
            <a:r>
              <a:rPr kumimoji="1" lang="en-US" altLang="ja-JP" dirty="0">
                <a:solidFill>
                  <a:schemeClr val="tx1"/>
                </a:solidFill>
              </a:rPr>
              <a:t>1</a:t>
            </a:r>
            <a:r>
              <a:rPr kumimoji="1" lang="ja-JP" altLang="en-US" dirty="0">
                <a:solidFill>
                  <a:schemeClr val="tx1"/>
                </a:solidFill>
              </a:rPr>
              <a:t>台の場合の</a:t>
            </a:r>
            <a:r>
              <a:rPr kumimoji="1" lang="en-US" altLang="ja-JP" dirty="0">
                <a:solidFill>
                  <a:schemeClr val="tx1"/>
                </a:solidFill>
              </a:rPr>
              <a:t>2</a:t>
            </a:r>
            <a:r>
              <a:rPr kumimoji="1" lang="ja-JP" altLang="en-US" dirty="0">
                <a:solidFill>
                  <a:schemeClr val="tx1"/>
                </a:solidFill>
              </a:rPr>
              <a:t>倍高速</a:t>
            </a:r>
            <a:endParaRPr kumimoji="1" lang="en-US" altLang="ja-JP" dirty="0">
              <a:solidFill>
                <a:schemeClr val="tx1"/>
              </a:solidFill>
            </a:endParaRPr>
          </a:p>
          <a:p>
            <a:pPr lvl="1"/>
            <a:r>
              <a:rPr kumimoji="1" lang="ja-JP" altLang="en-US" dirty="0">
                <a:solidFill>
                  <a:schemeClr val="tx1"/>
                </a:solidFill>
              </a:rPr>
              <a:t>ホストが</a:t>
            </a:r>
            <a:r>
              <a:rPr kumimoji="1" lang="en-US" altLang="ja-JP" dirty="0">
                <a:solidFill>
                  <a:schemeClr val="tx1"/>
                </a:solidFill>
              </a:rPr>
              <a:t>4</a:t>
            </a:r>
            <a:r>
              <a:rPr kumimoji="1" lang="ja-JP" altLang="en-US" dirty="0">
                <a:solidFill>
                  <a:schemeClr val="tx1"/>
                </a:solidFill>
              </a:rPr>
              <a:t>台の場合、チェックポイントは</a:t>
            </a:r>
            <a:r>
              <a:rPr kumimoji="1" lang="en-US" altLang="ja-JP" dirty="0">
                <a:solidFill>
                  <a:schemeClr val="tx1"/>
                </a:solidFill>
              </a:rPr>
              <a:t>4.9</a:t>
            </a:r>
            <a:r>
              <a:rPr kumimoji="1" lang="ja-JP" altLang="en-US" dirty="0">
                <a:solidFill>
                  <a:schemeClr val="tx1"/>
                </a:solidFill>
              </a:rPr>
              <a:t>倍、リストアは</a:t>
            </a:r>
            <a:r>
              <a:rPr kumimoji="1" lang="en-US" altLang="ja-JP" dirty="0">
                <a:solidFill>
                  <a:schemeClr val="tx1"/>
                </a:solidFill>
              </a:rPr>
              <a:t>3.5</a:t>
            </a:r>
            <a:r>
              <a:rPr kumimoji="1" lang="ja-JP" altLang="en-US" dirty="0">
                <a:solidFill>
                  <a:schemeClr val="tx1"/>
                </a:solidFill>
              </a:rPr>
              <a:t>倍高速</a:t>
            </a:r>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14</a:t>
            </a:fld>
            <a:endParaRPr kumimoji="1" lang="ja-JP" altLang="en-US"/>
          </a:p>
        </p:txBody>
      </p:sp>
      <p:sp>
        <p:nvSpPr>
          <p:cNvPr id="5" name="テキスト ボックス 4"/>
          <p:cNvSpPr txBox="1"/>
          <p:nvPr/>
        </p:nvSpPr>
        <p:spPr>
          <a:xfrm>
            <a:off x="1657756" y="3985592"/>
            <a:ext cx="2034531" cy="338554"/>
          </a:xfrm>
          <a:prstGeom prst="rect">
            <a:avLst/>
          </a:prstGeom>
          <a:noFill/>
        </p:spPr>
        <p:txBody>
          <a:bodyPr wrap="none" rtlCol="0">
            <a:spAutoFit/>
          </a:bodyPr>
          <a:lstStyle/>
          <a:p>
            <a:r>
              <a:rPr kumimoji="1" lang="ja-JP" altLang="en-US" sz="1600" dirty="0">
                <a:latin typeface="MS PGothic" charset="-128"/>
                <a:ea typeface="MS PGothic" charset="-128"/>
                <a:cs typeface="MS PGothic" charset="-128"/>
              </a:rPr>
              <a:t>ライブチェックポイント</a:t>
            </a:r>
          </a:p>
        </p:txBody>
      </p:sp>
      <p:sp>
        <p:nvSpPr>
          <p:cNvPr id="15" name="テキスト ボックス 14"/>
          <p:cNvSpPr txBox="1"/>
          <p:nvPr/>
        </p:nvSpPr>
        <p:spPr>
          <a:xfrm>
            <a:off x="5490008" y="3910183"/>
            <a:ext cx="2034531" cy="338554"/>
          </a:xfrm>
          <a:prstGeom prst="rect">
            <a:avLst/>
          </a:prstGeom>
          <a:noFill/>
        </p:spPr>
        <p:txBody>
          <a:bodyPr wrap="none" rtlCol="0">
            <a:spAutoFit/>
          </a:bodyPr>
          <a:lstStyle/>
          <a:p>
            <a:r>
              <a:rPr kumimoji="1" lang="ja-JP" altLang="en-US" sz="1600">
                <a:latin typeface="MS PGothic" charset="-128"/>
                <a:ea typeface="MS PGothic" charset="-128"/>
                <a:cs typeface="MS PGothic" charset="-128"/>
              </a:rPr>
              <a:t>ライブチェックポイント</a:t>
            </a:r>
          </a:p>
        </p:txBody>
      </p:sp>
      <p:sp>
        <p:nvSpPr>
          <p:cNvPr id="17" name="テキスト ボックス 16"/>
          <p:cNvSpPr txBox="1"/>
          <p:nvPr/>
        </p:nvSpPr>
        <p:spPr>
          <a:xfrm>
            <a:off x="9593557" y="3905687"/>
            <a:ext cx="841897" cy="338554"/>
          </a:xfrm>
          <a:prstGeom prst="rect">
            <a:avLst/>
          </a:prstGeom>
          <a:noFill/>
        </p:spPr>
        <p:txBody>
          <a:bodyPr wrap="none" rtlCol="0">
            <a:spAutoFit/>
          </a:bodyPr>
          <a:lstStyle/>
          <a:p>
            <a:r>
              <a:rPr kumimoji="1" lang="ja-JP" altLang="en-US" sz="1600">
                <a:latin typeface="MS PGothic" charset="-128"/>
                <a:ea typeface="MS PGothic" charset="-128"/>
                <a:cs typeface="MS PGothic" charset="-128"/>
              </a:rPr>
              <a:t>リストア</a:t>
            </a:r>
          </a:p>
        </p:txBody>
      </p:sp>
      <p:graphicFrame>
        <p:nvGraphicFramePr>
          <p:cNvPr id="16" name="グラフ 15"/>
          <p:cNvGraphicFramePr>
            <a:graphicFrameLocks/>
          </p:cNvGraphicFramePr>
          <p:nvPr>
            <p:extLst>
              <p:ext uri="{D42A27DB-BD31-4B8C-83A1-F6EECF244321}">
                <p14:modId xmlns:p14="http://schemas.microsoft.com/office/powerpoint/2010/main" val="1726385034"/>
              </p:ext>
            </p:extLst>
          </p:nvPr>
        </p:nvGraphicFramePr>
        <p:xfrm>
          <a:off x="4539317" y="3985593"/>
          <a:ext cx="3659496" cy="28255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a:graphicFrameLocks/>
          </p:cNvGraphicFramePr>
          <p:nvPr>
            <p:extLst>
              <p:ext uri="{D42A27DB-BD31-4B8C-83A1-F6EECF244321}">
                <p14:modId xmlns:p14="http://schemas.microsoft.com/office/powerpoint/2010/main" val="701711821"/>
              </p:ext>
            </p:extLst>
          </p:nvPr>
        </p:nvGraphicFramePr>
        <p:xfrm>
          <a:off x="8005942" y="3985593"/>
          <a:ext cx="3761772" cy="282551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グラフ 17"/>
          <p:cNvGraphicFramePr>
            <a:graphicFrameLocks/>
          </p:cNvGraphicFramePr>
          <p:nvPr>
            <p:extLst>
              <p:ext uri="{D42A27DB-BD31-4B8C-83A1-F6EECF244321}">
                <p14:modId xmlns:p14="http://schemas.microsoft.com/office/powerpoint/2010/main" val="240225637"/>
              </p:ext>
            </p:extLst>
          </p:nvPr>
        </p:nvGraphicFramePr>
        <p:xfrm>
          <a:off x="825416" y="4176517"/>
          <a:ext cx="3632200" cy="2573967"/>
        </p:xfrm>
        <a:graphic>
          <a:graphicData uri="http://schemas.openxmlformats.org/drawingml/2006/chart">
            <c:chart xmlns:c="http://schemas.openxmlformats.org/drawingml/2006/chart" xmlns:r="http://schemas.openxmlformats.org/officeDocument/2006/relationships" r:id="rId5"/>
          </a:graphicData>
        </a:graphic>
      </p:graphicFrame>
      <p:cxnSp>
        <p:nvCxnSpPr>
          <p:cNvPr id="7" name="直線コネクタ 6"/>
          <p:cNvCxnSpPr/>
          <p:nvPr/>
        </p:nvCxnSpPr>
        <p:spPr>
          <a:xfrm flipH="1">
            <a:off x="4431752" y="3985593"/>
            <a:ext cx="5499" cy="2825515"/>
          </a:xfrm>
          <a:prstGeom prst="line">
            <a:avLst/>
          </a:prstGeom>
          <a:ln w="1270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Down Arrow 5">
            <a:extLst>
              <a:ext uri="{FF2B5EF4-FFF2-40B4-BE49-F238E27FC236}">
                <a16:creationId xmlns="" xmlns:a16="http://schemas.microsoft.com/office/drawing/2014/main" id="{066BFC25-75F0-F647-B985-EAD191A756DF}"/>
              </a:ext>
            </a:extLst>
          </p:cNvPr>
          <p:cNvSpPr/>
          <p:nvPr/>
        </p:nvSpPr>
        <p:spPr>
          <a:xfrm>
            <a:off x="3941405" y="4662188"/>
            <a:ext cx="193632" cy="1259641"/>
          </a:xfrm>
          <a:prstGeom prst="downArrow">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x-none">
              <a:solidFill>
                <a:srgbClr val="FF0000"/>
              </a:solidFill>
            </a:endParaRPr>
          </a:p>
        </p:txBody>
      </p:sp>
      <p:sp>
        <p:nvSpPr>
          <p:cNvPr id="27" name="Down Arrow 26">
            <a:extLst>
              <a:ext uri="{FF2B5EF4-FFF2-40B4-BE49-F238E27FC236}">
                <a16:creationId xmlns="" xmlns:a16="http://schemas.microsoft.com/office/drawing/2014/main" id="{92446A0B-CC63-6C42-B01C-899BBD6BB15D}"/>
              </a:ext>
            </a:extLst>
          </p:cNvPr>
          <p:cNvSpPr/>
          <p:nvPr/>
        </p:nvSpPr>
        <p:spPr>
          <a:xfrm>
            <a:off x="7860936" y="4482606"/>
            <a:ext cx="169135" cy="1169454"/>
          </a:xfrm>
          <a:prstGeom prst="downArrow">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x-none">
              <a:solidFill>
                <a:srgbClr val="FF0000"/>
              </a:solidFill>
            </a:endParaRPr>
          </a:p>
        </p:txBody>
      </p:sp>
      <p:sp>
        <p:nvSpPr>
          <p:cNvPr id="29" name="Down Arrow 26">
            <a:extLst>
              <a:ext uri="{FF2B5EF4-FFF2-40B4-BE49-F238E27FC236}">
                <a16:creationId xmlns="" xmlns:a16="http://schemas.microsoft.com/office/drawing/2014/main" id="{92446A0B-CC63-6C42-B01C-899BBD6BB15D}"/>
              </a:ext>
            </a:extLst>
          </p:cNvPr>
          <p:cNvSpPr/>
          <p:nvPr/>
        </p:nvSpPr>
        <p:spPr>
          <a:xfrm>
            <a:off x="11455069" y="4466765"/>
            <a:ext cx="169135" cy="1169454"/>
          </a:xfrm>
          <a:prstGeom prst="downArrow">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x-none">
              <a:solidFill>
                <a:srgbClr val="FF0000"/>
              </a:solidFill>
            </a:endParaRPr>
          </a:p>
        </p:txBody>
      </p:sp>
    </p:spTree>
    <p:extLst>
      <p:ext uri="{BB962C8B-B14F-4D97-AF65-F5344CB8AC3E}">
        <p14:creationId xmlns:p14="http://schemas.microsoft.com/office/powerpoint/2010/main" val="2880933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グラフ 14"/>
          <p:cNvGraphicFramePr>
            <a:graphicFrameLocks/>
          </p:cNvGraphicFramePr>
          <p:nvPr>
            <p:extLst>
              <p:ext uri="{D42A27DB-BD31-4B8C-83A1-F6EECF244321}">
                <p14:modId xmlns:p14="http://schemas.microsoft.com/office/powerpoint/2010/main" val="1021945057"/>
              </p:ext>
            </p:extLst>
          </p:nvPr>
        </p:nvGraphicFramePr>
        <p:xfrm>
          <a:off x="1090247" y="4293372"/>
          <a:ext cx="5409549" cy="2313745"/>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p:cNvSpPr>
            <a:spLocks noGrp="1"/>
          </p:cNvSpPr>
          <p:nvPr>
            <p:ph type="title"/>
          </p:nvPr>
        </p:nvSpPr>
        <p:spPr/>
        <p:txBody>
          <a:bodyPr>
            <a:normAutofit/>
          </a:bodyPr>
          <a:lstStyle/>
          <a:p>
            <a:r>
              <a:rPr kumimoji="1" lang="ja-JP" altLang="en-US" dirty="0">
                <a:solidFill>
                  <a:schemeClr val="tx1"/>
                </a:solidFill>
              </a:rPr>
              <a:t>リモートページングの影響</a:t>
            </a:r>
          </a:p>
        </p:txBody>
      </p:sp>
      <p:sp>
        <p:nvSpPr>
          <p:cNvPr id="3" name="コンテンツ プレースホルダー 2"/>
          <p:cNvSpPr>
            <a:spLocks noGrp="1"/>
          </p:cNvSpPr>
          <p:nvPr>
            <p:ph idx="1"/>
          </p:nvPr>
        </p:nvSpPr>
        <p:spPr/>
        <p:txBody>
          <a:bodyPr/>
          <a:lstStyle/>
          <a:p>
            <a:r>
              <a:rPr kumimoji="1" lang="en-US" altLang="ja-JP" dirty="0">
                <a:solidFill>
                  <a:schemeClr val="tx1"/>
                </a:solidFill>
              </a:rPr>
              <a:t>VM</a:t>
            </a:r>
            <a:r>
              <a:rPr kumimoji="1" lang="ja-JP" altLang="en-US" dirty="0">
                <a:solidFill>
                  <a:schemeClr val="tx1"/>
                </a:solidFill>
              </a:rPr>
              <a:t>内でメモリを大量に更新しながらチェックポイントを取得</a:t>
            </a:r>
            <a:endParaRPr kumimoji="1" lang="en-US" altLang="ja-JP" dirty="0">
              <a:solidFill>
                <a:schemeClr val="tx1"/>
              </a:solidFill>
            </a:endParaRPr>
          </a:p>
          <a:p>
            <a:pPr lvl="1"/>
            <a:r>
              <a:rPr kumimoji="1" lang="ja-JP" altLang="en-US" dirty="0">
                <a:solidFill>
                  <a:schemeClr val="tx1"/>
                </a:solidFill>
              </a:rPr>
              <a:t>リモートページングを発生させた場合は</a:t>
            </a:r>
            <a:r>
              <a:rPr kumimoji="1" lang="en-US" altLang="ja-JP" dirty="0">
                <a:solidFill>
                  <a:schemeClr val="tx1"/>
                </a:solidFill>
              </a:rPr>
              <a:t>28%</a:t>
            </a:r>
            <a:r>
              <a:rPr kumimoji="1" lang="ja-JP" altLang="en-US" dirty="0">
                <a:solidFill>
                  <a:schemeClr val="tx1"/>
                </a:solidFill>
              </a:rPr>
              <a:t>だけ遅くなった</a:t>
            </a:r>
            <a:endParaRPr kumimoji="1" lang="en-US" altLang="ja-JP" dirty="0">
              <a:solidFill>
                <a:schemeClr val="tx1"/>
              </a:solidFill>
            </a:endParaRPr>
          </a:p>
          <a:p>
            <a:pPr lvl="1"/>
            <a:r>
              <a:rPr kumimoji="1" lang="ja-JP" altLang="en-US" dirty="0">
                <a:solidFill>
                  <a:schemeClr val="tx1"/>
                </a:solidFill>
              </a:rPr>
              <a:t>発生させなかった場合は更新量が増えて</a:t>
            </a:r>
            <a:r>
              <a:rPr kumimoji="1" lang="en-US" altLang="ja-JP" dirty="0">
                <a:solidFill>
                  <a:schemeClr val="tx1"/>
                </a:solidFill>
              </a:rPr>
              <a:t>2.4</a:t>
            </a:r>
            <a:r>
              <a:rPr kumimoji="1" lang="ja-JP" altLang="en-US" dirty="0">
                <a:solidFill>
                  <a:schemeClr val="tx1"/>
                </a:solidFill>
              </a:rPr>
              <a:t>倍の時間がかかった</a:t>
            </a:r>
            <a:endParaRPr kumimoji="1" lang="en-US" altLang="ja-JP" dirty="0">
              <a:solidFill>
                <a:schemeClr val="tx1"/>
              </a:solidFill>
            </a:endParaRPr>
          </a:p>
          <a:p>
            <a:r>
              <a:rPr lang="en-US" altLang="ja-JP" dirty="0">
                <a:solidFill>
                  <a:schemeClr val="tx1"/>
                </a:solidFill>
              </a:rPr>
              <a:t>VM</a:t>
            </a:r>
            <a:r>
              <a:rPr lang="ja-JP" altLang="en-US" dirty="0">
                <a:solidFill>
                  <a:schemeClr val="tx1"/>
                </a:solidFill>
              </a:rPr>
              <a:t>内の</a:t>
            </a:r>
            <a:r>
              <a:rPr lang="en-US" altLang="ja-JP" dirty="0" err="1">
                <a:solidFill>
                  <a:schemeClr val="tx1"/>
                </a:solidFill>
              </a:rPr>
              <a:t>memcached</a:t>
            </a:r>
            <a:r>
              <a:rPr lang="ja-JP" altLang="en-US" dirty="0">
                <a:solidFill>
                  <a:schemeClr val="tx1"/>
                </a:solidFill>
              </a:rPr>
              <a:t>に負荷をかけながらチェックポイントを取得</a:t>
            </a:r>
            <a:endParaRPr lang="en-US" altLang="ja-JP" dirty="0">
              <a:solidFill>
                <a:schemeClr val="tx1"/>
              </a:solidFill>
            </a:endParaRPr>
          </a:p>
          <a:p>
            <a:pPr lvl="1"/>
            <a:r>
              <a:rPr lang="ja-JP" altLang="en-US" dirty="0">
                <a:solidFill>
                  <a:schemeClr val="tx1"/>
                </a:solidFill>
              </a:rPr>
              <a:t>実アプリケーションでは</a:t>
            </a:r>
            <a:r>
              <a:rPr kumimoji="1" lang="en-US" altLang="ja-JP" dirty="0">
                <a:solidFill>
                  <a:schemeClr val="tx1"/>
                </a:solidFill>
              </a:rPr>
              <a:t>16%</a:t>
            </a:r>
            <a:r>
              <a:rPr kumimoji="1" lang="ja-JP" altLang="en-US" dirty="0">
                <a:solidFill>
                  <a:schemeClr val="tx1"/>
                </a:solidFill>
              </a:rPr>
              <a:t>のオーバヘッドで済んだ</a:t>
            </a:r>
            <a:endParaRPr kumimoji="1" lang="en-US" altLang="ja-JP" dirty="0">
              <a:solidFill>
                <a:schemeClr val="tx1"/>
              </a:solidFill>
            </a:endParaRPr>
          </a:p>
          <a:p>
            <a:pPr lvl="1"/>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15</a:t>
            </a:fld>
            <a:endParaRPr kumimoji="1" lang="ja-JP" altLang="en-US"/>
          </a:p>
        </p:txBody>
      </p:sp>
      <p:sp>
        <p:nvSpPr>
          <p:cNvPr id="5" name="正方形/長方形 4"/>
          <p:cNvSpPr/>
          <p:nvPr/>
        </p:nvSpPr>
        <p:spPr>
          <a:xfrm>
            <a:off x="7792185" y="6472554"/>
            <a:ext cx="1583961" cy="338554"/>
          </a:xfrm>
          <a:prstGeom prst="rect">
            <a:avLst/>
          </a:prstGeom>
        </p:spPr>
        <p:txBody>
          <a:bodyPr wrap="square">
            <a:spAutoFit/>
          </a:bodyPr>
          <a:lstStyle/>
          <a:p>
            <a:r>
              <a:rPr lang="ja-JP" altLang="en-US" sz="1600" dirty="0">
                <a:latin typeface="MS PGothic" charset="-128"/>
                <a:ea typeface="MS PGothic" charset="-128"/>
                <a:cs typeface="MS PGothic" charset="-128"/>
              </a:rPr>
              <a:t>メモリ更新なし</a:t>
            </a:r>
            <a:endParaRPr lang="en-US" altLang="ja-JP" sz="1600" dirty="0">
              <a:latin typeface="MS PGothic" charset="-128"/>
              <a:ea typeface="MS PGothic" charset="-128"/>
              <a:cs typeface="MS PGothic" charset="-128"/>
            </a:endParaRPr>
          </a:p>
        </p:txBody>
      </p:sp>
      <p:sp>
        <p:nvSpPr>
          <p:cNvPr id="14" name="正方形/長方形 13"/>
          <p:cNvSpPr/>
          <p:nvPr/>
        </p:nvSpPr>
        <p:spPr>
          <a:xfrm>
            <a:off x="9276176" y="6472554"/>
            <a:ext cx="1278172" cy="338554"/>
          </a:xfrm>
          <a:prstGeom prst="rect">
            <a:avLst/>
          </a:prstGeom>
        </p:spPr>
        <p:txBody>
          <a:bodyPr wrap="square">
            <a:spAutoFit/>
          </a:bodyPr>
          <a:lstStyle/>
          <a:p>
            <a:r>
              <a:rPr lang="en-US" altLang="ja-JP" sz="1600">
                <a:latin typeface="MS PGothic" charset="-128"/>
                <a:ea typeface="MS PGothic" charset="-128"/>
                <a:cs typeface="MS PGothic" charset="-128"/>
              </a:rPr>
              <a:t>memcached</a:t>
            </a:r>
            <a:endParaRPr lang="en-US" altLang="ja-JP" sz="1600" dirty="0">
              <a:latin typeface="MS PGothic" charset="-128"/>
              <a:ea typeface="MS PGothic" charset="-128"/>
              <a:cs typeface="MS PGothic" charset="-128"/>
            </a:endParaRPr>
          </a:p>
        </p:txBody>
      </p:sp>
      <p:sp>
        <p:nvSpPr>
          <p:cNvPr id="6" name="TextBox 5">
            <a:extLst>
              <a:ext uri="{FF2B5EF4-FFF2-40B4-BE49-F238E27FC236}">
                <a16:creationId xmlns="" xmlns:a16="http://schemas.microsoft.com/office/drawing/2014/main" id="{D6B6CD77-6D69-0D46-A760-FFD2B5B24897}"/>
              </a:ext>
            </a:extLst>
          </p:cNvPr>
          <p:cNvSpPr txBox="1"/>
          <p:nvPr/>
        </p:nvSpPr>
        <p:spPr>
          <a:xfrm>
            <a:off x="10541897" y="3924040"/>
            <a:ext cx="1235723" cy="369332"/>
          </a:xfrm>
          <a:prstGeom prst="rect">
            <a:avLst/>
          </a:prstGeom>
          <a:noFill/>
          <a:ln>
            <a:solidFill>
              <a:schemeClr val="tx1"/>
            </a:solidFill>
          </a:ln>
        </p:spPr>
        <p:txBody>
          <a:bodyPr wrap="none" rtlCol="0">
            <a:spAutoFit/>
          </a:bodyPr>
          <a:lstStyle/>
          <a:p>
            <a:r>
              <a:rPr lang="x-none" dirty="0"/>
              <a:t>240GB VM</a:t>
            </a:r>
          </a:p>
        </p:txBody>
      </p:sp>
      <p:graphicFrame>
        <p:nvGraphicFramePr>
          <p:cNvPr id="12" name="グラフ 11"/>
          <p:cNvGraphicFramePr>
            <a:graphicFrameLocks/>
          </p:cNvGraphicFramePr>
          <p:nvPr/>
        </p:nvGraphicFramePr>
        <p:xfrm>
          <a:off x="6499796" y="4330472"/>
          <a:ext cx="4659963" cy="2276645"/>
        </p:xfrm>
        <a:graphic>
          <a:graphicData uri="http://schemas.openxmlformats.org/drawingml/2006/chart">
            <c:chart xmlns:c="http://schemas.openxmlformats.org/drawingml/2006/chart" xmlns:r="http://schemas.openxmlformats.org/officeDocument/2006/relationships" r:id="rId4"/>
          </a:graphicData>
        </a:graphic>
      </p:graphicFrame>
      <p:sp>
        <p:nvSpPr>
          <p:cNvPr id="7" name="下矢印 6"/>
          <p:cNvSpPr/>
          <p:nvPr/>
        </p:nvSpPr>
        <p:spPr>
          <a:xfrm rot="10800000">
            <a:off x="3176381" y="5590514"/>
            <a:ext cx="436422" cy="284229"/>
          </a:xfrm>
          <a:prstGeom prst="downArrow">
            <a:avLst>
              <a:gd name="adj1" fmla="val 50000"/>
              <a:gd name="adj2" fmla="val 41304"/>
            </a:avLst>
          </a:prstGeom>
          <a:solidFill>
            <a:srgbClr val="FF0000"/>
          </a:solidFill>
          <a:ln>
            <a:solidFill>
              <a:srgbClr val="FF0000"/>
            </a:solidFill>
          </a:ln>
        </p:spPr>
        <p:style>
          <a:lnRef idx="2">
            <a:schemeClr val="accent6"/>
          </a:lnRef>
          <a:fillRef idx="1">
            <a:schemeClr val="lt1"/>
          </a:fillRef>
          <a:effectRef idx="0">
            <a:schemeClr val="accent6"/>
          </a:effectRef>
          <a:fontRef idx="minor">
            <a:schemeClr val="dk1"/>
          </a:fontRef>
        </p:style>
        <p:txBody>
          <a:bodyPr vert="horz" rtlCol="0" anchor="ctr" anchorCtr="0">
            <a:scene3d>
              <a:camera prst="orthographicFront">
                <a:rot lat="0" lon="0" rev="10800000"/>
              </a:camera>
              <a:lightRig rig="threePt" dir="t"/>
            </a:scene3d>
          </a:bodyPr>
          <a:lstStyle/>
          <a:p>
            <a:pPr algn="ctr"/>
            <a:endParaRPr kumimoji="1" lang="ja-JP" altLang="en-US" sz="1600" dirty="0">
              <a:solidFill>
                <a:srgbClr val="FF0000"/>
              </a:solidFill>
              <a:latin typeface="MS PGothic" charset="-128"/>
              <a:ea typeface="MS PGothic" charset="-128"/>
              <a:cs typeface="MS PGothic" charset="-128"/>
            </a:endParaRPr>
          </a:p>
        </p:txBody>
      </p:sp>
      <p:sp>
        <p:nvSpPr>
          <p:cNvPr id="11" name="下矢印 10"/>
          <p:cNvSpPr/>
          <p:nvPr/>
        </p:nvSpPr>
        <p:spPr>
          <a:xfrm rot="10800000">
            <a:off x="4555184" y="4751516"/>
            <a:ext cx="436421" cy="1089698"/>
          </a:xfrm>
          <a:prstGeom prst="downArrow">
            <a:avLst>
              <a:gd name="adj1" fmla="val 50000"/>
              <a:gd name="adj2" fmla="val 41304"/>
            </a:avLst>
          </a:prstGeom>
          <a:solidFill>
            <a:srgbClr val="FF0000"/>
          </a:solidFill>
          <a:ln>
            <a:solidFill>
              <a:srgbClr val="FF0000"/>
            </a:solidFill>
          </a:ln>
        </p:spPr>
        <p:style>
          <a:lnRef idx="2">
            <a:schemeClr val="accent6"/>
          </a:lnRef>
          <a:fillRef idx="1">
            <a:schemeClr val="lt1"/>
          </a:fillRef>
          <a:effectRef idx="0">
            <a:schemeClr val="accent6"/>
          </a:effectRef>
          <a:fontRef idx="minor">
            <a:schemeClr val="dk1"/>
          </a:fontRef>
        </p:style>
        <p:txBody>
          <a:bodyPr vert="horz" rtlCol="0" anchor="ctr" anchorCtr="0">
            <a:scene3d>
              <a:camera prst="orthographicFront">
                <a:rot lat="0" lon="0" rev="10800000"/>
              </a:camera>
              <a:lightRig rig="threePt" dir="t"/>
            </a:scene3d>
          </a:bodyPr>
          <a:lstStyle/>
          <a:p>
            <a:pPr algn="ctr"/>
            <a:endParaRPr kumimoji="1" lang="ja-JP" altLang="en-US" sz="1600" dirty="0">
              <a:solidFill>
                <a:srgbClr val="FF0000"/>
              </a:solidFill>
              <a:latin typeface="MS PGothic" charset="-128"/>
              <a:ea typeface="MS PGothic" charset="-128"/>
              <a:cs typeface="MS PGothic" charset="-128"/>
            </a:endParaRPr>
          </a:p>
        </p:txBody>
      </p:sp>
      <p:sp>
        <p:nvSpPr>
          <p:cNvPr id="16" name="下矢印 15"/>
          <p:cNvSpPr/>
          <p:nvPr/>
        </p:nvSpPr>
        <p:spPr>
          <a:xfrm rot="10800000">
            <a:off x="8249116" y="4644000"/>
            <a:ext cx="416589" cy="324000"/>
          </a:xfrm>
          <a:prstGeom prst="downArrow">
            <a:avLst>
              <a:gd name="adj1" fmla="val 50000"/>
              <a:gd name="adj2" fmla="val 41304"/>
            </a:avLst>
          </a:prstGeom>
          <a:solidFill>
            <a:srgbClr val="FF0000"/>
          </a:solidFill>
          <a:ln>
            <a:solidFill>
              <a:srgbClr val="FF0000"/>
            </a:solidFill>
          </a:ln>
        </p:spPr>
        <p:style>
          <a:lnRef idx="2">
            <a:schemeClr val="accent6"/>
          </a:lnRef>
          <a:fillRef idx="1">
            <a:schemeClr val="lt1"/>
          </a:fillRef>
          <a:effectRef idx="0">
            <a:schemeClr val="accent6"/>
          </a:effectRef>
          <a:fontRef idx="minor">
            <a:schemeClr val="dk1"/>
          </a:fontRef>
        </p:style>
        <p:txBody>
          <a:bodyPr vert="horz" rtlCol="0" anchor="ctr" anchorCtr="0">
            <a:scene3d>
              <a:camera prst="orthographicFront">
                <a:rot lat="0" lon="0" rev="10800000"/>
              </a:camera>
              <a:lightRig rig="threePt" dir="t"/>
            </a:scene3d>
          </a:bodyPr>
          <a:lstStyle/>
          <a:p>
            <a:pPr algn="ctr"/>
            <a:endParaRPr kumimoji="1" lang="ja-JP" altLang="en-US" sz="1600" dirty="0">
              <a:solidFill>
                <a:srgbClr val="FF0000"/>
              </a:solidFill>
              <a:latin typeface="MS PGothic" charset="-128"/>
              <a:ea typeface="MS PGothic" charset="-128"/>
              <a:cs typeface="MS PGothic" charset="-128"/>
            </a:endParaRPr>
          </a:p>
        </p:txBody>
      </p:sp>
      <p:cxnSp>
        <p:nvCxnSpPr>
          <p:cNvPr id="10" name="直線コネクタ 9"/>
          <p:cNvCxnSpPr>
            <a:cxnSpLocks/>
          </p:cNvCxnSpPr>
          <p:nvPr/>
        </p:nvCxnSpPr>
        <p:spPr>
          <a:xfrm>
            <a:off x="1836000" y="5832000"/>
            <a:ext cx="4464000" cy="0"/>
          </a:xfrm>
          <a:prstGeom prst="line">
            <a:avLst/>
          </a:prstGeom>
          <a:ln w="635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cxnSpLocks/>
          </p:cNvCxnSpPr>
          <p:nvPr/>
        </p:nvCxnSpPr>
        <p:spPr>
          <a:xfrm flipV="1">
            <a:off x="7315200" y="4961515"/>
            <a:ext cx="3701143" cy="1"/>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94562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差分チェックポイン</a:t>
            </a:r>
            <a:r>
              <a:rPr kumimoji="1" lang="ja-JP" altLang="en-US" dirty="0">
                <a:solidFill>
                  <a:schemeClr val="tx1"/>
                </a:solidFill>
              </a:rPr>
              <a:t>ト時間</a:t>
            </a:r>
          </a:p>
        </p:txBody>
      </p:sp>
      <p:sp>
        <p:nvSpPr>
          <p:cNvPr id="3" name="コンテンツ プレースホルダー 2"/>
          <p:cNvSpPr>
            <a:spLocks noGrp="1"/>
          </p:cNvSpPr>
          <p:nvPr>
            <p:ph idx="1"/>
          </p:nvPr>
        </p:nvSpPr>
        <p:spPr/>
        <p:txBody>
          <a:bodyPr/>
          <a:lstStyle/>
          <a:p>
            <a:r>
              <a:rPr kumimoji="1" lang="en-US" altLang="ja-JP" dirty="0">
                <a:solidFill>
                  <a:schemeClr val="tx1"/>
                </a:solidFill>
              </a:rPr>
              <a:t>VM</a:t>
            </a:r>
            <a:r>
              <a:rPr kumimoji="1" lang="ja-JP" altLang="en-US" dirty="0">
                <a:solidFill>
                  <a:schemeClr val="tx1"/>
                </a:solidFill>
              </a:rPr>
              <a:t>内で更新するメモリ量を変えて差分チェックポイントを取得</a:t>
            </a:r>
            <a:endParaRPr kumimoji="1" lang="en-US" altLang="ja-JP" dirty="0">
              <a:solidFill>
                <a:schemeClr val="tx1"/>
              </a:solidFill>
            </a:endParaRPr>
          </a:p>
          <a:p>
            <a:pPr lvl="1"/>
            <a:r>
              <a:rPr kumimoji="1" lang="ja-JP" altLang="en-US" dirty="0">
                <a:solidFill>
                  <a:schemeClr val="tx1"/>
                </a:solidFill>
              </a:rPr>
              <a:t>すべてのメモリを保存するフルチェックポイントと比較</a:t>
            </a:r>
            <a:endParaRPr kumimoji="1" lang="en-US" altLang="ja-JP" dirty="0">
              <a:solidFill>
                <a:schemeClr val="tx1"/>
              </a:solidFill>
            </a:endParaRPr>
          </a:p>
          <a:p>
            <a:pPr lvl="1"/>
            <a:r>
              <a:rPr lang="ja-JP" altLang="en-US" dirty="0">
                <a:solidFill>
                  <a:schemeClr val="tx1"/>
                </a:solidFill>
              </a:rPr>
              <a:t>メモリが</a:t>
            </a:r>
            <a:r>
              <a:rPr lang="en-US" altLang="ja-JP" dirty="0">
                <a:solidFill>
                  <a:schemeClr val="tx1"/>
                </a:solidFill>
              </a:rPr>
              <a:t>7%</a:t>
            </a:r>
            <a:r>
              <a:rPr lang="ja-JP" altLang="en-US" dirty="0">
                <a:solidFill>
                  <a:schemeClr val="tx1"/>
                </a:solidFill>
              </a:rPr>
              <a:t>更新された場合、差分チェックポイントは</a:t>
            </a:r>
            <a:r>
              <a:rPr lang="en-US" altLang="ja-JP" dirty="0">
                <a:solidFill>
                  <a:schemeClr val="tx1"/>
                </a:solidFill>
              </a:rPr>
              <a:t>15</a:t>
            </a:r>
            <a:r>
              <a:rPr lang="ja-JP" altLang="en-US" dirty="0">
                <a:solidFill>
                  <a:schemeClr val="tx1"/>
                </a:solidFill>
              </a:rPr>
              <a:t>倍高速</a:t>
            </a:r>
          </a:p>
          <a:p>
            <a:r>
              <a:rPr lang="en-US" altLang="ja-JP" dirty="0">
                <a:solidFill>
                  <a:schemeClr val="tx1"/>
                </a:solidFill>
              </a:rPr>
              <a:t>VM</a:t>
            </a:r>
            <a:r>
              <a:rPr lang="ja-JP" altLang="en-US" dirty="0">
                <a:solidFill>
                  <a:schemeClr val="tx1"/>
                </a:solidFill>
              </a:rPr>
              <a:t>内の</a:t>
            </a:r>
            <a:r>
              <a:rPr lang="en-US" altLang="ja-JP" dirty="0" err="1">
                <a:solidFill>
                  <a:schemeClr val="tx1"/>
                </a:solidFill>
              </a:rPr>
              <a:t>memcached</a:t>
            </a:r>
            <a:r>
              <a:rPr lang="ja-JP" altLang="en-US" dirty="0">
                <a:solidFill>
                  <a:schemeClr val="tx1"/>
                </a:solidFill>
              </a:rPr>
              <a:t>に負荷をかけて差分チェックポイントを取得</a:t>
            </a:r>
            <a:endParaRPr lang="en-US" altLang="ja-JP" dirty="0">
              <a:solidFill>
                <a:schemeClr val="tx1"/>
              </a:solidFill>
            </a:endParaRPr>
          </a:p>
          <a:p>
            <a:pPr lvl="1"/>
            <a:r>
              <a:rPr lang="ja-JP" altLang="en-US" dirty="0">
                <a:solidFill>
                  <a:schemeClr val="tx1"/>
                </a:solidFill>
              </a:rPr>
              <a:t>実アプリケーションでも</a:t>
            </a:r>
            <a:r>
              <a:rPr lang="en-US" altLang="ja-JP" dirty="0">
                <a:solidFill>
                  <a:schemeClr val="tx1"/>
                </a:solidFill>
              </a:rPr>
              <a:t>4.4</a:t>
            </a:r>
            <a:r>
              <a:rPr lang="ja-JP" altLang="en-US" dirty="0">
                <a:solidFill>
                  <a:schemeClr val="tx1"/>
                </a:solidFill>
              </a:rPr>
              <a:t>倍高速</a:t>
            </a:r>
            <a:endParaRPr kumimoji="1" lang="en-US" altLang="ja-JP" dirty="0">
              <a:solidFill>
                <a:schemeClr val="tx1"/>
              </a:solidFill>
            </a:endParaRPr>
          </a:p>
          <a:p>
            <a:pPr lvl="1"/>
            <a:endParaRPr kumimoji="1" lang="ja-JP" altLang="en-US"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16</a:t>
            </a:fld>
            <a:endParaRPr kumimoji="1" lang="ja-JP" altLang="en-US"/>
          </a:p>
        </p:txBody>
      </p:sp>
      <p:sp>
        <p:nvSpPr>
          <p:cNvPr id="10" name="テキスト ボックス 9"/>
          <p:cNvSpPr txBox="1"/>
          <p:nvPr/>
        </p:nvSpPr>
        <p:spPr>
          <a:xfrm>
            <a:off x="8170859" y="6441776"/>
            <a:ext cx="1326004" cy="369332"/>
          </a:xfrm>
          <a:prstGeom prst="rect">
            <a:avLst/>
          </a:prstGeom>
          <a:noFill/>
        </p:spPr>
        <p:txBody>
          <a:bodyPr wrap="none" rtlCol="0">
            <a:spAutoFit/>
          </a:bodyPr>
          <a:lstStyle/>
          <a:p>
            <a:r>
              <a:rPr kumimoji="1" lang="en-US" altLang="ja-JP" dirty="0" err="1">
                <a:latin typeface="MS PGothic" charset="-128"/>
                <a:ea typeface="MS PGothic" charset="-128"/>
                <a:cs typeface="MS PGothic" charset="-128"/>
              </a:rPr>
              <a:t>memcached</a:t>
            </a:r>
            <a:endParaRPr kumimoji="1" lang="ja-JP" altLang="en-US" dirty="0">
              <a:latin typeface="MS PGothic" charset="-128"/>
              <a:ea typeface="MS PGothic" charset="-128"/>
              <a:cs typeface="MS PGothic" charset="-128"/>
            </a:endParaRPr>
          </a:p>
        </p:txBody>
      </p:sp>
      <p:sp>
        <p:nvSpPr>
          <p:cNvPr id="11" name="テキスト ボックス 10"/>
          <p:cNvSpPr txBox="1"/>
          <p:nvPr/>
        </p:nvSpPr>
        <p:spPr>
          <a:xfrm>
            <a:off x="7235687" y="6174300"/>
            <a:ext cx="1672253" cy="307777"/>
          </a:xfrm>
          <a:prstGeom prst="rect">
            <a:avLst/>
          </a:prstGeom>
          <a:noFill/>
        </p:spPr>
        <p:txBody>
          <a:bodyPr wrap="none" rtlCol="0">
            <a:spAutoFit/>
          </a:bodyPr>
          <a:lstStyle/>
          <a:p>
            <a:r>
              <a:rPr kumimoji="1" lang="ja-JP" altLang="en-US" sz="1400" dirty="0">
                <a:latin typeface="MS PGothic" charset="-128"/>
                <a:ea typeface="MS PGothic" charset="-128"/>
                <a:cs typeface="MS PGothic" charset="-128"/>
              </a:rPr>
              <a:t>フルチェックポイント</a:t>
            </a:r>
          </a:p>
        </p:txBody>
      </p:sp>
      <p:sp>
        <p:nvSpPr>
          <p:cNvPr id="12" name="テキスト ボックス 11"/>
          <p:cNvSpPr txBox="1"/>
          <p:nvPr/>
        </p:nvSpPr>
        <p:spPr>
          <a:xfrm>
            <a:off x="8794404" y="6174300"/>
            <a:ext cx="1707519" cy="307777"/>
          </a:xfrm>
          <a:prstGeom prst="rect">
            <a:avLst/>
          </a:prstGeom>
          <a:noFill/>
        </p:spPr>
        <p:txBody>
          <a:bodyPr wrap="none" rtlCol="0">
            <a:spAutoFit/>
          </a:bodyPr>
          <a:lstStyle/>
          <a:p>
            <a:r>
              <a:rPr kumimoji="1" lang="ja-JP" altLang="en-US" sz="1400" dirty="0">
                <a:latin typeface="MS PGothic" charset="-128"/>
                <a:ea typeface="MS PGothic" charset="-128"/>
                <a:cs typeface="MS PGothic" charset="-128"/>
              </a:rPr>
              <a:t>差分チェックポイント</a:t>
            </a:r>
          </a:p>
        </p:txBody>
      </p:sp>
      <p:sp>
        <p:nvSpPr>
          <p:cNvPr id="13" name="TextBox 12">
            <a:extLst>
              <a:ext uri="{FF2B5EF4-FFF2-40B4-BE49-F238E27FC236}">
                <a16:creationId xmlns="" xmlns:a16="http://schemas.microsoft.com/office/drawing/2014/main" id="{4F8D6515-BDB6-5949-8B4A-EA1B8D84CB81}"/>
              </a:ext>
            </a:extLst>
          </p:cNvPr>
          <p:cNvSpPr txBox="1"/>
          <p:nvPr/>
        </p:nvSpPr>
        <p:spPr>
          <a:xfrm>
            <a:off x="9254362" y="3751384"/>
            <a:ext cx="1235723" cy="369332"/>
          </a:xfrm>
          <a:prstGeom prst="rect">
            <a:avLst/>
          </a:prstGeom>
          <a:noFill/>
          <a:ln>
            <a:solidFill>
              <a:schemeClr val="tx1"/>
            </a:solidFill>
          </a:ln>
        </p:spPr>
        <p:txBody>
          <a:bodyPr wrap="none" rtlCol="0">
            <a:spAutoFit/>
          </a:bodyPr>
          <a:lstStyle/>
          <a:p>
            <a:r>
              <a:rPr lang="x-none" dirty="0"/>
              <a:t>240GB VM</a:t>
            </a:r>
          </a:p>
        </p:txBody>
      </p:sp>
      <p:graphicFrame>
        <p:nvGraphicFramePr>
          <p:cNvPr id="15" name="グラフ 14"/>
          <p:cNvGraphicFramePr>
            <a:graphicFrameLocks/>
          </p:cNvGraphicFramePr>
          <p:nvPr>
            <p:extLst>
              <p:ext uri="{D42A27DB-BD31-4B8C-83A1-F6EECF244321}">
                <p14:modId xmlns:p14="http://schemas.microsoft.com/office/powerpoint/2010/main" val="203805882"/>
              </p:ext>
            </p:extLst>
          </p:nvPr>
        </p:nvGraphicFramePr>
        <p:xfrm>
          <a:off x="1889239" y="4207908"/>
          <a:ext cx="4237021" cy="26031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グラフ 16"/>
          <p:cNvGraphicFramePr>
            <a:graphicFrameLocks/>
          </p:cNvGraphicFramePr>
          <p:nvPr>
            <p:extLst>
              <p:ext uri="{D42A27DB-BD31-4B8C-83A1-F6EECF244321}">
                <p14:modId xmlns:p14="http://schemas.microsoft.com/office/powerpoint/2010/main" val="910324234"/>
              </p:ext>
            </p:extLst>
          </p:nvPr>
        </p:nvGraphicFramePr>
        <p:xfrm>
          <a:off x="6307016" y="4237162"/>
          <a:ext cx="4424905" cy="2157722"/>
        </p:xfrm>
        <a:graphic>
          <a:graphicData uri="http://schemas.openxmlformats.org/drawingml/2006/chart">
            <c:chart xmlns:c="http://schemas.openxmlformats.org/drawingml/2006/chart" xmlns:r="http://schemas.openxmlformats.org/officeDocument/2006/relationships" r:id="rId4"/>
          </a:graphicData>
        </a:graphic>
      </p:graphicFrame>
      <p:sp>
        <p:nvSpPr>
          <p:cNvPr id="19" name="下矢印 18"/>
          <p:cNvSpPr/>
          <p:nvPr/>
        </p:nvSpPr>
        <p:spPr>
          <a:xfrm>
            <a:off x="9272900" y="4584483"/>
            <a:ext cx="405199" cy="1144339"/>
          </a:xfrm>
          <a:prstGeom prst="downArrow">
            <a:avLst>
              <a:gd name="adj1" fmla="val 50000"/>
              <a:gd name="adj2" fmla="val 41304"/>
            </a:avLst>
          </a:prstGeom>
          <a:solidFill>
            <a:srgbClr val="FF0000"/>
          </a:solidFill>
          <a:ln>
            <a:solidFill>
              <a:srgbClr val="FF0000"/>
            </a:solidFill>
          </a:ln>
        </p:spPr>
        <p:style>
          <a:lnRef idx="2">
            <a:schemeClr val="accent6"/>
          </a:lnRef>
          <a:fillRef idx="1">
            <a:schemeClr val="lt1"/>
          </a:fillRef>
          <a:effectRef idx="0">
            <a:schemeClr val="accent6"/>
          </a:effectRef>
          <a:fontRef idx="minor">
            <a:schemeClr val="dk1"/>
          </a:fontRef>
        </p:style>
        <p:txBody>
          <a:bodyPr vert="horz" rtlCol="0" anchor="ctr" anchorCtr="0">
            <a:scene3d>
              <a:camera prst="orthographicFront">
                <a:rot lat="0" lon="0" rev="10800000"/>
              </a:camera>
              <a:lightRig rig="threePt" dir="t"/>
            </a:scene3d>
          </a:bodyPr>
          <a:lstStyle/>
          <a:p>
            <a:pPr algn="ctr"/>
            <a:endParaRPr kumimoji="1" lang="ja-JP" altLang="en-US" sz="1600" dirty="0">
              <a:solidFill>
                <a:srgbClr val="FF0000"/>
              </a:solidFill>
              <a:latin typeface="MS PGothic" charset="-128"/>
              <a:ea typeface="MS PGothic" charset="-128"/>
              <a:cs typeface="MS PGothic" charset="-128"/>
            </a:endParaRPr>
          </a:p>
        </p:txBody>
      </p:sp>
      <p:cxnSp>
        <p:nvCxnSpPr>
          <p:cNvPr id="20" name="直線コネクタ 19"/>
          <p:cNvCxnSpPr>
            <a:cxnSpLocks/>
          </p:cNvCxnSpPr>
          <p:nvPr/>
        </p:nvCxnSpPr>
        <p:spPr>
          <a:xfrm>
            <a:off x="7043057" y="4572000"/>
            <a:ext cx="3537857" cy="0"/>
          </a:xfrm>
          <a:prstGeom prst="line">
            <a:avLst/>
          </a:prstGeom>
          <a:ln w="635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8" name="下矢印 18">
            <a:extLst>
              <a:ext uri="{FF2B5EF4-FFF2-40B4-BE49-F238E27FC236}">
                <a16:creationId xmlns="" xmlns:a16="http://schemas.microsoft.com/office/drawing/2014/main" id="{DF7D7A67-68DC-A342-A4B1-D03760E47107}"/>
              </a:ext>
            </a:extLst>
          </p:cNvPr>
          <p:cNvSpPr/>
          <p:nvPr/>
        </p:nvSpPr>
        <p:spPr>
          <a:xfrm>
            <a:off x="2782226" y="4822484"/>
            <a:ext cx="319531" cy="973936"/>
          </a:xfrm>
          <a:prstGeom prst="downArrow">
            <a:avLst>
              <a:gd name="adj1" fmla="val 50000"/>
              <a:gd name="adj2" fmla="val 41304"/>
            </a:avLst>
          </a:prstGeom>
          <a:solidFill>
            <a:srgbClr val="FF0000"/>
          </a:solidFill>
          <a:ln>
            <a:solidFill>
              <a:srgbClr val="FF0000"/>
            </a:solidFill>
          </a:ln>
        </p:spPr>
        <p:style>
          <a:lnRef idx="2">
            <a:schemeClr val="accent6"/>
          </a:lnRef>
          <a:fillRef idx="1">
            <a:schemeClr val="lt1"/>
          </a:fillRef>
          <a:effectRef idx="0">
            <a:schemeClr val="accent6"/>
          </a:effectRef>
          <a:fontRef idx="minor">
            <a:schemeClr val="dk1"/>
          </a:fontRef>
        </p:style>
        <p:txBody>
          <a:bodyPr vert="horz" rtlCol="0" anchor="ctr" anchorCtr="0">
            <a:scene3d>
              <a:camera prst="orthographicFront">
                <a:rot lat="0" lon="0" rev="10800000"/>
              </a:camera>
              <a:lightRig rig="threePt" dir="t"/>
            </a:scene3d>
          </a:bodyPr>
          <a:lstStyle/>
          <a:p>
            <a:pPr algn="ctr"/>
            <a:endParaRPr kumimoji="1" lang="ja-JP" altLang="en-US" sz="1600" dirty="0">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20831514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まとめ</a:t>
            </a:r>
          </a:p>
        </p:txBody>
      </p:sp>
      <p:sp>
        <p:nvSpPr>
          <p:cNvPr id="3" name="コンテンツ プレースホルダー 2"/>
          <p:cNvSpPr>
            <a:spLocks noGrp="1"/>
          </p:cNvSpPr>
          <p:nvPr>
            <p:ph idx="1"/>
          </p:nvPr>
        </p:nvSpPr>
        <p:spPr>
          <a:xfrm>
            <a:off x="1090247" y="1488831"/>
            <a:ext cx="10433538" cy="5151812"/>
          </a:xfrm>
        </p:spPr>
        <p:txBody>
          <a:bodyPr>
            <a:normAutofit/>
          </a:bodyPr>
          <a:lstStyle/>
          <a:p>
            <a:r>
              <a:rPr kumimoji="1" lang="ja-JP" altLang="en-US" dirty="0">
                <a:solidFill>
                  <a:schemeClr val="tx1"/>
                </a:solidFill>
              </a:rPr>
              <a:t>分割メモリ</a:t>
            </a:r>
            <a:r>
              <a:rPr kumimoji="1" lang="en-US" altLang="ja-JP" dirty="0">
                <a:solidFill>
                  <a:schemeClr val="tx1"/>
                </a:solidFill>
              </a:rPr>
              <a:t>VM</a:t>
            </a:r>
            <a:r>
              <a:rPr kumimoji="1" lang="ja-JP" altLang="en-US" dirty="0">
                <a:solidFill>
                  <a:schemeClr val="tx1"/>
                </a:solidFill>
              </a:rPr>
              <a:t>の効率的かつ柔軟なライブチェックポイント・リストアを可能にするシステム</a:t>
            </a:r>
            <a:r>
              <a:rPr kumimoji="1" lang="en-US" altLang="ja-JP" dirty="0">
                <a:solidFill>
                  <a:schemeClr val="tx1"/>
                </a:solidFill>
              </a:rPr>
              <a:t>D-CRES</a:t>
            </a:r>
            <a:r>
              <a:rPr kumimoji="1" lang="ja-JP" altLang="en-US" dirty="0">
                <a:solidFill>
                  <a:schemeClr val="tx1"/>
                </a:solidFill>
              </a:rPr>
              <a:t>を提案</a:t>
            </a:r>
            <a:endParaRPr kumimoji="1" lang="en-US" altLang="ja-JP" dirty="0">
              <a:solidFill>
                <a:schemeClr val="tx1"/>
              </a:solidFill>
            </a:endParaRPr>
          </a:p>
          <a:p>
            <a:pPr lvl="1"/>
            <a:r>
              <a:rPr kumimoji="1" lang="ja-JP" altLang="en-US" dirty="0">
                <a:solidFill>
                  <a:schemeClr val="tx1"/>
                </a:solidFill>
              </a:rPr>
              <a:t>複数ホストで並列に</a:t>
            </a:r>
            <a:r>
              <a:rPr kumimoji="1" lang="en-US" altLang="ja-JP" dirty="0">
                <a:solidFill>
                  <a:schemeClr val="tx1"/>
                </a:solidFill>
              </a:rPr>
              <a:t>VM</a:t>
            </a:r>
            <a:r>
              <a:rPr kumimoji="1" lang="ja-JP" altLang="en-US" dirty="0">
                <a:solidFill>
                  <a:schemeClr val="tx1"/>
                </a:solidFill>
              </a:rPr>
              <a:t>のメモリを保存・復元</a:t>
            </a:r>
            <a:endParaRPr kumimoji="1" lang="en-US" altLang="ja-JP" dirty="0">
              <a:solidFill>
                <a:schemeClr val="tx1"/>
              </a:solidFill>
            </a:endParaRPr>
          </a:p>
          <a:p>
            <a:pPr lvl="2"/>
            <a:r>
              <a:rPr kumimoji="1" lang="ja-JP" altLang="en-US" dirty="0">
                <a:solidFill>
                  <a:schemeClr val="tx1"/>
                </a:solidFill>
              </a:rPr>
              <a:t>ライブチェックポイント中の</a:t>
            </a:r>
            <a:r>
              <a:rPr kumimoji="1" lang="en-US" altLang="ja-JP" dirty="0">
                <a:solidFill>
                  <a:schemeClr val="tx1"/>
                </a:solidFill>
              </a:rPr>
              <a:t>VM</a:t>
            </a:r>
            <a:r>
              <a:rPr kumimoji="1" lang="ja-JP" altLang="en-US" dirty="0">
                <a:solidFill>
                  <a:schemeClr val="tx1"/>
                </a:solidFill>
              </a:rPr>
              <a:t>によるリモートページングを考慮</a:t>
            </a:r>
            <a:endParaRPr kumimoji="1" lang="en-US" altLang="ja-JP" dirty="0">
              <a:solidFill>
                <a:schemeClr val="tx1"/>
              </a:solidFill>
            </a:endParaRPr>
          </a:p>
          <a:p>
            <a:pPr lvl="2"/>
            <a:r>
              <a:rPr kumimoji="1" lang="ja-JP" altLang="en-US" dirty="0">
                <a:solidFill>
                  <a:schemeClr val="tx1"/>
                </a:solidFill>
              </a:rPr>
              <a:t>差分チェックポイントも取得可能</a:t>
            </a:r>
            <a:endParaRPr kumimoji="1" lang="en-US" altLang="ja-JP" dirty="0">
              <a:solidFill>
                <a:schemeClr val="tx1"/>
              </a:solidFill>
            </a:endParaRPr>
          </a:p>
          <a:p>
            <a:pPr lvl="1"/>
            <a:r>
              <a:rPr kumimoji="1" lang="ja-JP" altLang="en-US" dirty="0">
                <a:solidFill>
                  <a:schemeClr val="tx1"/>
                </a:solidFill>
              </a:rPr>
              <a:t>分割メモリ</a:t>
            </a:r>
            <a:r>
              <a:rPr kumimoji="1" lang="en-US" altLang="ja-JP" dirty="0">
                <a:solidFill>
                  <a:schemeClr val="tx1"/>
                </a:solidFill>
              </a:rPr>
              <a:t>VM</a:t>
            </a:r>
            <a:r>
              <a:rPr kumimoji="1" lang="ja-JP" altLang="en-US" dirty="0">
                <a:solidFill>
                  <a:schemeClr val="tx1"/>
                </a:solidFill>
              </a:rPr>
              <a:t>のライブチェックポイント・リストアの性能向上を確認</a:t>
            </a:r>
            <a:endParaRPr kumimoji="1" lang="en-US" altLang="ja-JP" dirty="0">
              <a:solidFill>
                <a:schemeClr val="tx1"/>
              </a:solidFill>
            </a:endParaRPr>
          </a:p>
          <a:p>
            <a:r>
              <a:rPr kumimoji="1" lang="ja-JP" altLang="en-US" dirty="0">
                <a:solidFill>
                  <a:schemeClr val="tx1"/>
                </a:solidFill>
              </a:rPr>
              <a:t>今後の課題</a:t>
            </a:r>
            <a:endParaRPr kumimoji="1" lang="en-US" altLang="ja-JP" dirty="0">
              <a:solidFill>
                <a:schemeClr val="tx1"/>
              </a:solidFill>
            </a:endParaRPr>
          </a:p>
          <a:p>
            <a:pPr lvl="1"/>
            <a:r>
              <a:rPr lang="ja-JP" altLang="en-US" dirty="0">
                <a:solidFill>
                  <a:schemeClr val="tx1"/>
                </a:solidFill>
              </a:rPr>
              <a:t>復元先のホスト群に応じて</a:t>
            </a:r>
            <a:r>
              <a:rPr lang="en-US" altLang="ja-JP" dirty="0">
                <a:solidFill>
                  <a:schemeClr val="tx1"/>
                </a:solidFill>
              </a:rPr>
              <a:t>VM</a:t>
            </a:r>
            <a:r>
              <a:rPr lang="ja-JP" altLang="en-US" dirty="0">
                <a:solidFill>
                  <a:schemeClr val="tx1"/>
                </a:solidFill>
              </a:rPr>
              <a:t>のメモリ分割を自由に変更</a:t>
            </a:r>
            <a:endParaRPr lang="en-US" altLang="ja-JP" dirty="0">
              <a:solidFill>
                <a:schemeClr val="tx1"/>
              </a:solidFill>
            </a:endParaRPr>
          </a:p>
          <a:p>
            <a:pPr lvl="1"/>
            <a:r>
              <a:rPr kumimoji="1" lang="ja-JP" altLang="en-US" dirty="0">
                <a:solidFill>
                  <a:schemeClr val="tx1"/>
                </a:solidFill>
              </a:rPr>
              <a:t>ライブチェックポイント中のダウンタイムの短縮</a:t>
            </a:r>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17</a:t>
            </a:fld>
            <a:endParaRPr kumimoji="1" lang="ja-JP" altLang="en-US"/>
          </a:p>
        </p:txBody>
      </p:sp>
    </p:spTree>
    <p:extLst>
      <p:ext uri="{BB962C8B-B14F-4D97-AF65-F5344CB8AC3E}">
        <p14:creationId xmlns:p14="http://schemas.microsoft.com/office/powerpoint/2010/main" val="18075667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ファイル変換と送受信時間</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18</a:t>
            </a:fld>
            <a:endParaRPr kumimoji="1" lang="ja-JP" altLang="en-US"/>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016291839"/>
              </p:ext>
            </p:extLst>
          </p:nvPr>
        </p:nvGraphicFramePr>
        <p:xfrm>
          <a:off x="1965529" y="3438144"/>
          <a:ext cx="8682974" cy="3372964"/>
        </p:xfrm>
        <a:graphic>
          <a:graphicData uri="http://schemas.openxmlformats.org/drawingml/2006/chart">
            <c:chart xmlns:c="http://schemas.openxmlformats.org/drawingml/2006/chart" xmlns:r="http://schemas.openxmlformats.org/officeDocument/2006/relationships" r:id="rId3"/>
          </a:graphicData>
        </a:graphic>
      </p:graphicFrame>
      <p:sp>
        <p:nvSpPr>
          <p:cNvPr id="7" name="コンテンツ プレースホルダー 2"/>
          <p:cNvSpPr txBox="1">
            <a:spLocks/>
          </p:cNvSpPr>
          <p:nvPr/>
        </p:nvSpPr>
        <p:spPr>
          <a:xfrm>
            <a:off x="1090247" y="1488831"/>
            <a:ext cx="10433538" cy="5151812"/>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800" kern="1200" baseline="0">
                <a:solidFill>
                  <a:schemeClr val="tx2"/>
                </a:solidFill>
                <a:latin typeface="MS PGothic" charset="-128"/>
                <a:ea typeface="MS PGothic" charset="-128"/>
                <a:cs typeface="MS PGothic" charset="-128"/>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600" i="0" kern="1200" baseline="0">
                <a:solidFill>
                  <a:schemeClr val="tx2"/>
                </a:solidFill>
                <a:latin typeface="MS PGothic" charset="-128"/>
                <a:ea typeface="MS PGothic" charset="-128"/>
                <a:cs typeface="MS PGothic" charset="-128"/>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400" kern="1200" baseline="0">
                <a:solidFill>
                  <a:schemeClr val="tx2"/>
                </a:solidFill>
                <a:latin typeface="MS PGothic" charset="-128"/>
                <a:ea typeface="MS PGothic" charset="-128"/>
                <a:cs typeface="MS PGothic" charset="-128"/>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200" i="1" kern="1200" baseline="0">
                <a:solidFill>
                  <a:schemeClr val="tx2"/>
                </a:solidFill>
                <a:latin typeface="MS PGothic" charset="-128"/>
                <a:ea typeface="MS PGothic" charset="-128"/>
                <a:cs typeface="MS PGothic" charset="-128"/>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kern="1200" baseline="0">
                <a:solidFill>
                  <a:schemeClr val="tx2"/>
                </a:solidFill>
                <a:latin typeface="MS PGothic" charset="-128"/>
                <a:ea typeface="MS PGothic" charset="-128"/>
                <a:cs typeface="MS PGothic" charset="-128"/>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kumimoji="1" lang="en-US" altLang="ja-JP" dirty="0">
                <a:solidFill>
                  <a:schemeClr val="tx1"/>
                </a:solidFill>
              </a:rPr>
              <a:t>240GB</a:t>
            </a:r>
            <a:r>
              <a:rPr kumimoji="1" lang="ja-JP" altLang="en-US" dirty="0">
                <a:solidFill>
                  <a:schemeClr val="tx1"/>
                </a:solidFill>
              </a:rPr>
              <a:t>のチェックポイントを変換する時間は</a:t>
            </a:r>
            <a:r>
              <a:rPr kumimoji="1" lang="en-US" altLang="ja-JP" dirty="0">
                <a:solidFill>
                  <a:schemeClr val="tx1"/>
                </a:solidFill>
              </a:rPr>
              <a:t>567</a:t>
            </a:r>
            <a:r>
              <a:rPr kumimoji="1" lang="ja-JP" altLang="en-US" dirty="0">
                <a:solidFill>
                  <a:schemeClr val="tx1"/>
                </a:solidFill>
              </a:rPr>
              <a:t>秒</a:t>
            </a:r>
            <a:endParaRPr kumimoji="1" lang="en-US" altLang="ja-JP" dirty="0">
              <a:solidFill>
                <a:schemeClr val="tx1"/>
              </a:solidFill>
            </a:endParaRPr>
          </a:p>
          <a:p>
            <a:pPr lvl="1"/>
            <a:r>
              <a:rPr lang="ja-JP" altLang="en-US" dirty="0">
                <a:solidFill>
                  <a:schemeClr val="tx1"/>
                </a:solidFill>
              </a:rPr>
              <a:t>２台のホストからサーバがチェックポイントを受信する時間は</a:t>
            </a:r>
            <a:r>
              <a:rPr lang="en-US" altLang="ja-JP" dirty="0">
                <a:solidFill>
                  <a:schemeClr val="tx1"/>
                </a:solidFill>
              </a:rPr>
              <a:t>2388</a:t>
            </a:r>
            <a:r>
              <a:rPr lang="ja-JP" altLang="en-US" dirty="0">
                <a:solidFill>
                  <a:schemeClr val="tx1"/>
                </a:solidFill>
              </a:rPr>
              <a:t>秒</a:t>
            </a:r>
            <a:endParaRPr lang="en-US" altLang="ja-JP" dirty="0">
              <a:solidFill>
                <a:schemeClr val="tx1"/>
              </a:solidFill>
            </a:endParaRPr>
          </a:p>
          <a:p>
            <a:pPr lvl="1"/>
            <a:r>
              <a:rPr lang="ja-JP" altLang="en-US" dirty="0">
                <a:solidFill>
                  <a:schemeClr val="tx1"/>
                </a:solidFill>
              </a:rPr>
              <a:t>サーバから２台のホストにチェックポイントを送信する時間は</a:t>
            </a:r>
            <a:r>
              <a:rPr lang="en-US" altLang="ja-JP" dirty="0">
                <a:solidFill>
                  <a:schemeClr val="tx1"/>
                </a:solidFill>
              </a:rPr>
              <a:t>2292</a:t>
            </a:r>
            <a:r>
              <a:rPr lang="ja-JP" altLang="en-US" dirty="0">
                <a:solidFill>
                  <a:schemeClr val="tx1"/>
                </a:solidFill>
              </a:rPr>
              <a:t>秒</a:t>
            </a:r>
            <a:endParaRPr lang="en-US" altLang="ja-JP" dirty="0">
              <a:solidFill>
                <a:schemeClr val="tx1"/>
              </a:solidFill>
            </a:endParaRPr>
          </a:p>
          <a:p>
            <a:pPr lvl="2"/>
            <a:r>
              <a:rPr lang="ja-JP" altLang="en-US" dirty="0">
                <a:solidFill>
                  <a:schemeClr val="tx1"/>
                </a:solidFill>
              </a:rPr>
              <a:t>スループットは</a:t>
            </a:r>
            <a:r>
              <a:rPr lang="en-US" altLang="ja-JP" dirty="0">
                <a:solidFill>
                  <a:schemeClr val="tx1"/>
                </a:solidFill>
              </a:rPr>
              <a:t>400Mbps</a:t>
            </a:r>
            <a:r>
              <a:rPr lang="ja-JP" altLang="en-US" dirty="0">
                <a:solidFill>
                  <a:schemeClr val="tx1"/>
                </a:solidFill>
              </a:rPr>
              <a:t>前後</a:t>
            </a:r>
            <a:endParaRPr lang="en-US" altLang="ja-JP" dirty="0">
              <a:solidFill>
                <a:schemeClr val="tx1"/>
              </a:solidFill>
            </a:endParaRPr>
          </a:p>
        </p:txBody>
      </p:sp>
    </p:spTree>
    <p:extLst>
      <p:ext uri="{BB962C8B-B14F-4D97-AF65-F5344CB8AC3E}">
        <p14:creationId xmlns:p14="http://schemas.microsoft.com/office/powerpoint/2010/main" val="15167514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チェックポイントの頻度</a:t>
            </a:r>
          </a:p>
        </p:txBody>
      </p:sp>
      <p:sp>
        <p:nvSpPr>
          <p:cNvPr id="3" name="コンテンツ プレースホルダー 2"/>
          <p:cNvSpPr>
            <a:spLocks noGrp="1"/>
          </p:cNvSpPr>
          <p:nvPr>
            <p:ph idx="1"/>
          </p:nvPr>
        </p:nvSpPr>
        <p:spPr/>
        <p:txBody>
          <a:bodyPr/>
          <a:lstStyle/>
          <a:p>
            <a:r>
              <a:rPr kumimoji="1" lang="ja-JP" altLang="en-US" dirty="0"/>
              <a:t>分割メモリ</a:t>
            </a:r>
            <a:r>
              <a:rPr kumimoji="1" lang="en-US" altLang="ja-JP" dirty="0"/>
              <a:t>VM</a:t>
            </a:r>
            <a:r>
              <a:rPr kumimoji="1" lang="ja-JP" altLang="en-US" dirty="0"/>
              <a:t>（ホスト</a:t>
            </a:r>
            <a:r>
              <a:rPr kumimoji="1" lang="en-US" altLang="ja-JP" dirty="0"/>
              <a:t>2</a:t>
            </a:r>
            <a:r>
              <a:rPr kumimoji="1" lang="ja-JP" altLang="en-US" dirty="0"/>
              <a:t>台）内の</a:t>
            </a:r>
            <a:r>
              <a:rPr kumimoji="1" lang="en-US" altLang="ja-JP" dirty="0" err="1"/>
              <a:t>memcached</a:t>
            </a:r>
            <a:r>
              <a:rPr kumimoji="1" lang="ja-JP" altLang="en-US" dirty="0"/>
              <a:t>に負荷をかける</a:t>
            </a:r>
            <a:endParaRPr kumimoji="1" lang="en-US" altLang="ja-JP" dirty="0"/>
          </a:p>
          <a:p>
            <a:pPr lvl="1"/>
            <a:r>
              <a:rPr kumimoji="1" lang="ja-JP" altLang="en-US" dirty="0"/>
              <a:t>最短はチェックポイント開始前にメモリ更新がほぼない場合</a:t>
            </a:r>
            <a:endParaRPr kumimoji="1" lang="en-US" altLang="ja-JP" dirty="0"/>
          </a:p>
          <a:p>
            <a:pPr lvl="2"/>
            <a:r>
              <a:rPr kumimoji="1" lang="ja-JP" altLang="en-US" dirty="0"/>
              <a:t>差分チェックポイントの実験結果から</a:t>
            </a:r>
            <a:r>
              <a:rPr kumimoji="1" lang="en-US" altLang="ja-JP" dirty="0"/>
              <a:t>72.5</a:t>
            </a:r>
            <a:r>
              <a:rPr kumimoji="1" lang="ja-JP" altLang="en-US" dirty="0"/>
              <a:t>秒</a:t>
            </a:r>
            <a:endParaRPr kumimoji="1" lang="en-US" altLang="ja-JP" dirty="0"/>
          </a:p>
          <a:p>
            <a:pPr lvl="1"/>
            <a:r>
              <a:rPr kumimoji="1" lang="ja-JP" altLang="en-US" dirty="0"/>
              <a:t>チェックポイント後</a:t>
            </a:r>
            <a:r>
              <a:rPr kumimoji="1" lang="en-US" altLang="ja-JP" dirty="0"/>
              <a:t>600</a:t>
            </a:r>
            <a:r>
              <a:rPr kumimoji="1" lang="ja-JP" altLang="en-US" dirty="0"/>
              <a:t>秒間空けて再度保存する場合</a:t>
            </a:r>
            <a:endParaRPr kumimoji="1" lang="en-US" altLang="ja-JP" dirty="0"/>
          </a:p>
          <a:p>
            <a:pPr lvl="2"/>
            <a:r>
              <a:rPr kumimoji="1" lang="ja-JP" altLang="en-US" dirty="0"/>
              <a:t>メモリ更新速度が</a:t>
            </a:r>
            <a:r>
              <a:rPr kumimoji="1" lang="en-US" altLang="ja-JP" dirty="0"/>
              <a:t>500MB/s </a:t>
            </a:r>
            <a:r>
              <a:rPr kumimoji="1" lang="ja-JP" altLang="en-US" dirty="0"/>
              <a:t>とすると</a:t>
            </a:r>
            <a:r>
              <a:rPr kumimoji="1" lang="en-US" altLang="ja-JP" dirty="0"/>
              <a:t> 30GB</a:t>
            </a:r>
            <a:r>
              <a:rPr kumimoji="1" lang="ja-JP" altLang="en-US" dirty="0"/>
              <a:t>メモリを更新</a:t>
            </a:r>
            <a:endParaRPr kumimoji="1" lang="en-US" altLang="ja-JP" dirty="0"/>
          </a:p>
          <a:p>
            <a:pPr lvl="2"/>
            <a:r>
              <a:rPr kumimoji="1" lang="en-US" altLang="ja-JP" dirty="0"/>
              <a:t>600</a:t>
            </a:r>
            <a:r>
              <a:rPr kumimoji="1" lang="ja-JP" altLang="en-US" dirty="0"/>
              <a:t>秒</a:t>
            </a:r>
            <a:r>
              <a:rPr kumimoji="1" lang="en-US" altLang="ja-JP" dirty="0"/>
              <a:t> + </a:t>
            </a:r>
            <a:r>
              <a:rPr kumimoji="1" lang="en-US" altLang="ja-JP" i="0" dirty="0"/>
              <a:t>30GB</a:t>
            </a:r>
            <a:r>
              <a:rPr kumimoji="1" lang="ja-JP" altLang="en-US" i="0" dirty="0"/>
              <a:t>の差分チェックポイント時間</a:t>
            </a:r>
            <a:r>
              <a:rPr kumimoji="1" lang="en-US" altLang="ja-JP" i="0" dirty="0"/>
              <a:t> + 72.5</a:t>
            </a:r>
            <a:r>
              <a:rPr kumimoji="1" lang="ja-JP" altLang="en-US" i="0" dirty="0"/>
              <a:t>秒</a:t>
            </a:r>
            <a:r>
              <a:rPr kumimoji="1" lang="en-US" altLang="ja-JP" dirty="0"/>
              <a:t> </a:t>
            </a:r>
            <a:r>
              <a:rPr kumimoji="1" lang="ja-JP" altLang="en-US" dirty="0"/>
              <a:t>≒</a:t>
            </a:r>
            <a:r>
              <a:rPr kumimoji="1" lang="en-US" altLang="ja-JP" i="0" dirty="0"/>
              <a:t> </a:t>
            </a:r>
            <a:r>
              <a:rPr kumimoji="1" lang="ja-JP" altLang="en-US" dirty="0"/>
              <a:t>約</a:t>
            </a:r>
            <a:r>
              <a:rPr kumimoji="1" lang="en-US" altLang="ja-JP" dirty="0"/>
              <a:t>7</a:t>
            </a:r>
            <a:r>
              <a:rPr kumimoji="1" lang="en-US" altLang="ja-JP" i="0" dirty="0"/>
              <a:t>42</a:t>
            </a:r>
            <a:r>
              <a:rPr kumimoji="1" lang="ja-JP" altLang="en-US" i="0" dirty="0"/>
              <a:t>秒</a:t>
            </a:r>
            <a:endParaRPr kumimoji="1" lang="en-US" altLang="ja-JP" i="0" dirty="0"/>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19</a:t>
            </a:fld>
            <a:endParaRPr kumimoji="1" lang="ja-JP" altLang="en-US"/>
          </a:p>
        </p:txBody>
      </p:sp>
      <p:graphicFrame>
        <p:nvGraphicFramePr>
          <p:cNvPr id="5" name="グラフ 4"/>
          <p:cNvGraphicFramePr>
            <a:graphicFrameLocks/>
          </p:cNvGraphicFramePr>
          <p:nvPr>
            <p:extLst>
              <p:ext uri="{D42A27DB-BD31-4B8C-83A1-F6EECF244321}">
                <p14:modId xmlns:p14="http://schemas.microsoft.com/office/powerpoint/2010/main" val="249064046"/>
              </p:ext>
            </p:extLst>
          </p:nvPr>
        </p:nvGraphicFramePr>
        <p:xfrm>
          <a:off x="2131594" y="4242816"/>
          <a:ext cx="8370329" cy="2615184"/>
        </p:xfrm>
        <a:graphic>
          <a:graphicData uri="http://schemas.openxmlformats.org/drawingml/2006/chart">
            <c:chart xmlns:c="http://schemas.openxmlformats.org/drawingml/2006/chart" xmlns:r="http://schemas.openxmlformats.org/officeDocument/2006/relationships" r:id="rId2"/>
          </a:graphicData>
        </a:graphic>
      </p:graphicFrame>
      <p:sp>
        <p:nvSpPr>
          <p:cNvPr id="6" name="円/楕円 5"/>
          <p:cNvSpPr/>
          <p:nvPr/>
        </p:nvSpPr>
        <p:spPr>
          <a:xfrm>
            <a:off x="3670392" y="5443204"/>
            <a:ext cx="640080" cy="59436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endParaRPr>
          </a:p>
        </p:txBody>
      </p:sp>
      <p:sp>
        <p:nvSpPr>
          <p:cNvPr id="7" name="テキスト ボックス 6"/>
          <p:cNvSpPr txBox="1"/>
          <p:nvPr/>
        </p:nvSpPr>
        <p:spPr>
          <a:xfrm>
            <a:off x="3683185" y="6239469"/>
            <a:ext cx="742511" cy="369332"/>
          </a:xfrm>
          <a:prstGeom prst="rect">
            <a:avLst/>
          </a:prstGeom>
          <a:noFill/>
        </p:spPr>
        <p:txBody>
          <a:bodyPr wrap="none" rtlCol="0">
            <a:spAutoFit/>
          </a:bodyPr>
          <a:lstStyle/>
          <a:p>
            <a:r>
              <a:rPr kumimoji="1" lang="en-US" altLang="ja-JP" dirty="0">
                <a:latin typeface="MS PGothic" charset="-128"/>
                <a:ea typeface="MS PGothic" charset="-128"/>
                <a:cs typeface="MS PGothic" charset="-128"/>
              </a:rPr>
              <a:t>30GB</a:t>
            </a:r>
            <a:endParaRPr kumimoji="1" lang="ja-JP" altLang="en-US" dirty="0">
              <a:latin typeface="MS PGothic" charset="-128"/>
              <a:ea typeface="MS PGothic" charset="-128"/>
              <a:cs typeface="MS PGothic" charset="-128"/>
            </a:endParaRPr>
          </a:p>
        </p:txBody>
      </p:sp>
      <p:cxnSp>
        <p:nvCxnSpPr>
          <p:cNvPr id="9" name="直線コネクタ 8"/>
          <p:cNvCxnSpPr/>
          <p:nvPr/>
        </p:nvCxnSpPr>
        <p:spPr>
          <a:xfrm>
            <a:off x="4019666" y="5791703"/>
            <a:ext cx="0" cy="363415"/>
          </a:xfrm>
          <a:prstGeom prst="line">
            <a:avLst/>
          </a:prstGeom>
          <a:ln w="762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 name="TextBox 12">
            <a:extLst>
              <a:ext uri="{FF2B5EF4-FFF2-40B4-BE49-F238E27FC236}">
                <a16:creationId xmlns="" xmlns:a16="http://schemas.microsoft.com/office/drawing/2014/main" id="{4F8D6515-BDB6-5949-8B4A-EA1B8D84CB81}"/>
              </a:ext>
            </a:extLst>
          </p:cNvPr>
          <p:cNvSpPr txBox="1"/>
          <p:nvPr/>
        </p:nvSpPr>
        <p:spPr>
          <a:xfrm>
            <a:off x="10288062" y="4242816"/>
            <a:ext cx="1235723" cy="369332"/>
          </a:xfrm>
          <a:prstGeom prst="rect">
            <a:avLst/>
          </a:prstGeom>
          <a:noFill/>
          <a:ln>
            <a:solidFill>
              <a:schemeClr val="tx1"/>
            </a:solidFill>
          </a:ln>
        </p:spPr>
        <p:txBody>
          <a:bodyPr wrap="none" rtlCol="0">
            <a:spAutoFit/>
          </a:bodyPr>
          <a:lstStyle/>
          <a:p>
            <a:r>
              <a:rPr lang="x-none" dirty="0"/>
              <a:t>240GB VM</a:t>
            </a:r>
          </a:p>
        </p:txBody>
      </p:sp>
    </p:spTree>
    <p:extLst>
      <p:ext uri="{BB962C8B-B14F-4D97-AF65-F5344CB8AC3E}">
        <p14:creationId xmlns:p14="http://schemas.microsoft.com/office/powerpoint/2010/main" val="2207564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大容量メモリを持つ</a:t>
            </a:r>
            <a:r>
              <a:rPr kumimoji="1" lang="en-US" altLang="ja-JP" dirty="0"/>
              <a:t>VM</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solidFill>
                  <a:schemeClr val="tx1"/>
                </a:solidFill>
              </a:rPr>
              <a:t>IaaS</a:t>
            </a:r>
            <a:r>
              <a:rPr kumimoji="1" lang="ja-JP" altLang="en-US" dirty="0">
                <a:solidFill>
                  <a:schemeClr val="tx1"/>
                </a:solidFill>
              </a:rPr>
              <a:t>型クラウドは大容量メモリを持つ仮想マシン（</a:t>
            </a:r>
            <a:r>
              <a:rPr kumimoji="1" lang="en-US" altLang="ja-JP" dirty="0">
                <a:solidFill>
                  <a:schemeClr val="tx1"/>
                </a:solidFill>
              </a:rPr>
              <a:t>VM</a:t>
            </a:r>
            <a:r>
              <a:rPr kumimoji="1" lang="ja-JP" altLang="en-US" dirty="0">
                <a:solidFill>
                  <a:schemeClr val="tx1"/>
                </a:solidFill>
              </a:rPr>
              <a:t>）を提供</a:t>
            </a:r>
            <a:endParaRPr kumimoji="1" lang="en-US" altLang="ja-JP" dirty="0">
              <a:solidFill>
                <a:schemeClr val="tx1"/>
              </a:solidFill>
            </a:endParaRPr>
          </a:p>
          <a:p>
            <a:pPr lvl="1"/>
            <a:r>
              <a:rPr kumimoji="1" lang="ja-JP" altLang="en-US" dirty="0">
                <a:solidFill>
                  <a:schemeClr val="tx1"/>
                </a:solidFill>
              </a:rPr>
              <a:t>例：</a:t>
            </a:r>
            <a:r>
              <a:rPr kumimoji="1" lang="en-US" altLang="ja-JP" dirty="0">
                <a:solidFill>
                  <a:schemeClr val="tx1"/>
                </a:solidFill>
              </a:rPr>
              <a:t>Amazon EC2</a:t>
            </a:r>
            <a:r>
              <a:rPr kumimoji="1" lang="ja-JP" altLang="en-US" dirty="0">
                <a:solidFill>
                  <a:schemeClr val="tx1"/>
                </a:solidFill>
              </a:rPr>
              <a:t>の</a:t>
            </a:r>
            <a:r>
              <a:rPr kumimoji="1" lang="en-US" altLang="ja-JP" dirty="0">
                <a:solidFill>
                  <a:schemeClr val="tx1"/>
                </a:solidFill>
              </a:rPr>
              <a:t>24TB</a:t>
            </a:r>
            <a:r>
              <a:rPr kumimoji="1" lang="ja-JP" altLang="en-US" dirty="0">
                <a:solidFill>
                  <a:schemeClr val="tx1"/>
                </a:solidFill>
              </a:rPr>
              <a:t>の</a:t>
            </a:r>
            <a:r>
              <a:rPr kumimoji="1" lang="en-US" altLang="ja-JP" dirty="0">
                <a:solidFill>
                  <a:schemeClr val="tx1"/>
                </a:solidFill>
              </a:rPr>
              <a:t>High Memory</a:t>
            </a:r>
            <a:r>
              <a:rPr kumimoji="1" lang="ja-JP" altLang="en-US" dirty="0">
                <a:solidFill>
                  <a:schemeClr val="tx1"/>
                </a:solidFill>
              </a:rPr>
              <a:t>インスタンス</a:t>
            </a:r>
            <a:endParaRPr kumimoji="1" lang="en-US" altLang="ja-JP" dirty="0">
              <a:solidFill>
                <a:schemeClr val="tx1"/>
              </a:solidFill>
            </a:endParaRPr>
          </a:p>
          <a:p>
            <a:pPr lvl="1"/>
            <a:r>
              <a:rPr kumimoji="1" lang="ja-JP" altLang="en-US" dirty="0">
                <a:solidFill>
                  <a:schemeClr val="tx1"/>
                </a:solidFill>
              </a:rPr>
              <a:t>ビッグデータの解析やインメモリ・データベースに利用</a:t>
            </a:r>
            <a:endParaRPr kumimoji="1" lang="en-US" altLang="ja-JP" dirty="0">
              <a:solidFill>
                <a:schemeClr val="tx1"/>
              </a:solidFill>
            </a:endParaRPr>
          </a:p>
          <a:p>
            <a:r>
              <a:rPr kumimoji="1" lang="en-US" altLang="ja-JP" dirty="0">
                <a:solidFill>
                  <a:schemeClr val="tx1"/>
                </a:solidFill>
              </a:rPr>
              <a:t>VM</a:t>
            </a:r>
            <a:r>
              <a:rPr kumimoji="1" lang="ja-JP" altLang="en-US" dirty="0">
                <a:solidFill>
                  <a:schemeClr val="tx1"/>
                </a:solidFill>
              </a:rPr>
              <a:t>の利点の一つはマイグレーション</a:t>
            </a:r>
            <a:endParaRPr kumimoji="1" lang="en-US" altLang="ja-JP" dirty="0">
              <a:solidFill>
                <a:schemeClr val="tx1"/>
              </a:solidFill>
            </a:endParaRPr>
          </a:p>
          <a:p>
            <a:pPr lvl="1"/>
            <a:r>
              <a:rPr kumimoji="1" lang="ja-JP" altLang="en-US" dirty="0">
                <a:solidFill>
                  <a:schemeClr val="tx1"/>
                </a:solidFill>
              </a:rPr>
              <a:t>稼働中の</a:t>
            </a:r>
            <a:r>
              <a:rPr kumimoji="1" lang="en-US" altLang="ja-JP" dirty="0">
                <a:solidFill>
                  <a:schemeClr val="tx1"/>
                </a:solidFill>
              </a:rPr>
              <a:t>VM</a:t>
            </a:r>
            <a:r>
              <a:rPr kumimoji="1" lang="ja-JP" altLang="en-US" dirty="0">
                <a:solidFill>
                  <a:schemeClr val="tx1"/>
                </a:solidFill>
              </a:rPr>
              <a:t>を別のホストに移動</a:t>
            </a:r>
            <a:endParaRPr kumimoji="1" lang="en-US" altLang="ja-JP" dirty="0">
              <a:solidFill>
                <a:schemeClr val="tx1"/>
              </a:solidFill>
            </a:endParaRPr>
          </a:p>
          <a:p>
            <a:pPr lvl="1"/>
            <a:r>
              <a:rPr kumimoji="1" lang="ja-JP" altLang="en-US" dirty="0">
                <a:solidFill>
                  <a:schemeClr val="tx1"/>
                </a:solidFill>
              </a:rPr>
              <a:t>サービスを停止させずにホストのメンテナンスが可能</a:t>
            </a:r>
            <a:endParaRPr kumimoji="1" lang="en-US" altLang="ja-JP" dirty="0">
              <a:solidFill>
                <a:schemeClr val="tx1"/>
              </a:solidFill>
            </a:endParaRPr>
          </a:p>
          <a:p>
            <a:pPr lvl="1"/>
            <a:endParaRPr kumimoji="1" lang="ja-JP" altLang="en-US"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2</a:t>
            </a:fld>
            <a:endParaRPr kumimoji="1" lang="ja-JP" altLang="en-US"/>
          </a:p>
        </p:txBody>
      </p:sp>
      <p:sp>
        <p:nvSpPr>
          <p:cNvPr id="15" name="角丸四角形 15">
            <a:extLst>
              <a:ext uri="{FF2B5EF4-FFF2-40B4-BE49-F238E27FC236}">
                <a16:creationId xmlns="" xmlns:a16="http://schemas.microsoft.com/office/drawing/2014/main" id="{C70E1083-207C-5749-A13D-0CFB2ED739FA}"/>
              </a:ext>
            </a:extLst>
          </p:cNvPr>
          <p:cNvSpPr/>
          <p:nvPr/>
        </p:nvSpPr>
        <p:spPr>
          <a:xfrm>
            <a:off x="3618971" y="4974809"/>
            <a:ext cx="1713858" cy="1390822"/>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16" name="右矢印 38">
            <a:extLst>
              <a:ext uri="{FF2B5EF4-FFF2-40B4-BE49-F238E27FC236}">
                <a16:creationId xmlns="" xmlns:a16="http://schemas.microsoft.com/office/drawing/2014/main" id="{68499435-66C8-8847-BC65-870E4846D058}"/>
              </a:ext>
            </a:extLst>
          </p:cNvPr>
          <p:cNvSpPr/>
          <p:nvPr/>
        </p:nvSpPr>
        <p:spPr>
          <a:xfrm>
            <a:off x="5462994" y="5442294"/>
            <a:ext cx="1979775" cy="498916"/>
          </a:xfrm>
          <a:prstGeom prst="right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charset="-128"/>
              <a:ea typeface="MS PGothic" charset="-128"/>
              <a:cs typeface="MS PGothic" charset="-128"/>
            </a:endParaRPr>
          </a:p>
        </p:txBody>
      </p:sp>
      <p:sp>
        <p:nvSpPr>
          <p:cNvPr id="17" name="テキスト ボックス 24">
            <a:extLst>
              <a:ext uri="{FF2B5EF4-FFF2-40B4-BE49-F238E27FC236}">
                <a16:creationId xmlns="" xmlns:a16="http://schemas.microsoft.com/office/drawing/2014/main" id="{1F0C7C96-AC0C-F541-A064-F8358EE8A9EA}"/>
              </a:ext>
            </a:extLst>
          </p:cNvPr>
          <p:cNvSpPr txBox="1"/>
          <p:nvPr/>
        </p:nvSpPr>
        <p:spPr>
          <a:xfrm>
            <a:off x="3681451" y="4600759"/>
            <a:ext cx="1588897"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移送元ホスト</a:t>
            </a:r>
          </a:p>
        </p:txBody>
      </p:sp>
      <p:sp>
        <p:nvSpPr>
          <p:cNvPr id="18" name="正方形/長方形 16">
            <a:extLst>
              <a:ext uri="{FF2B5EF4-FFF2-40B4-BE49-F238E27FC236}">
                <a16:creationId xmlns="" xmlns:a16="http://schemas.microsoft.com/office/drawing/2014/main" id="{69AB29C0-CF96-C44A-9DE9-389B16EC0BDF}"/>
              </a:ext>
            </a:extLst>
          </p:cNvPr>
          <p:cNvSpPr/>
          <p:nvPr/>
        </p:nvSpPr>
        <p:spPr>
          <a:xfrm>
            <a:off x="3767493" y="5457669"/>
            <a:ext cx="1397089" cy="819922"/>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kumimoji="1" lang="ja-JP" altLang="en-US" dirty="0">
              <a:solidFill>
                <a:schemeClr val="tx1"/>
              </a:solidFill>
              <a:latin typeface="MS PGothic" charset="-128"/>
              <a:ea typeface="MS PGothic" charset="-128"/>
              <a:cs typeface="MS PGothic" charset="-128"/>
            </a:endParaRPr>
          </a:p>
        </p:txBody>
      </p:sp>
      <p:sp>
        <p:nvSpPr>
          <p:cNvPr id="19" name="角丸四角形 18">
            <a:extLst>
              <a:ext uri="{FF2B5EF4-FFF2-40B4-BE49-F238E27FC236}">
                <a16:creationId xmlns="" xmlns:a16="http://schemas.microsoft.com/office/drawing/2014/main" id="{7A49D9CB-1B9E-B243-B762-936BA90DF7F5}"/>
              </a:ext>
            </a:extLst>
          </p:cNvPr>
          <p:cNvSpPr/>
          <p:nvPr/>
        </p:nvSpPr>
        <p:spPr>
          <a:xfrm>
            <a:off x="7587871" y="4973023"/>
            <a:ext cx="1713858" cy="13926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20" name="テキスト ボックス 24">
            <a:extLst>
              <a:ext uri="{FF2B5EF4-FFF2-40B4-BE49-F238E27FC236}">
                <a16:creationId xmlns="" xmlns:a16="http://schemas.microsoft.com/office/drawing/2014/main" id="{1A5E86B9-2CDF-0C48-81A6-87406CE219F3}"/>
              </a:ext>
            </a:extLst>
          </p:cNvPr>
          <p:cNvSpPr txBox="1"/>
          <p:nvPr/>
        </p:nvSpPr>
        <p:spPr>
          <a:xfrm>
            <a:off x="7650351" y="4600759"/>
            <a:ext cx="1588897"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移送先ホスト</a:t>
            </a:r>
          </a:p>
        </p:txBody>
      </p:sp>
      <p:sp>
        <p:nvSpPr>
          <p:cNvPr id="21" name="正方形/長方形 26">
            <a:extLst>
              <a:ext uri="{FF2B5EF4-FFF2-40B4-BE49-F238E27FC236}">
                <a16:creationId xmlns="" xmlns:a16="http://schemas.microsoft.com/office/drawing/2014/main" id="{55371AA4-390C-A04B-95AE-2DA0515A0B0D}"/>
              </a:ext>
            </a:extLst>
          </p:cNvPr>
          <p:cNvSpPr/>
          <p:nvPr/>
        </p:nvSpPr>
        <p:spPr>
          <a:xfrm>
            <a:off x="3767492" y="5088909"/>
            <a:ext cx="1059673"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endParaRPr kumimoji="1" lang="ja-JP" altLang="en-US" dirty="0">
              <a:solidFill>
                <a:schemeClr val="tx1"/>
              </a:solidFill>
              <a:latin typeface="MS PGothic" charset="-128"/>
              <a:ea typeface="MS PGothic" charset="-128"/>
              <a:cs typeface="MS PGothic" charset="-128"/>
            </a:endParaRPr>
          </a:p>
        </p:txBody>
      </p:sp>
      <p:sp>
        <p:nvSpPr>
          <p:cNvPr id="22" name="TextBox 19">
            <a:extLst>
              <a:ext uri="{FF2B5EF4-FFF2-40B4-BE49-F238E27FC236}">
                <a16:creationId xmlns="" xmlns:a16="http://schemas.microsoft.com/office/drawing/2014/main" id="{E8632CEE-1044-A848-836C-7EAE918A7FF4}"/>
              </a:ext>
            </a:extLst>
          </p:cNvPr>
          <p:cNvSpPr txBox="1"/>
          <p:nvPr/>
        </p:nvSpPr>
        <p:spPr>
          <a:xfrm>
            <a:off x="5477931" y="5060103"/>
            <a:ext cx="1999265" cy="400110"/>
          </a:xfrm>
          <a:prstGeom prst="rect">
            <a:avLst/>
          </a:prstGeom>
          <a:noFill/>
        </p:spPr>
        <p:txBody>
          <a:bodyPr wrap="none" rtlCol="0">
            <a:spAutoFit/>
          </a:bodyPr>
          <a:lstStyle/>
          <a:p>
            <a:r>
              <a:rPr lang="ja-JP" altLang="en-US" sz="2000">
                <a:latin typeface="MS PGothic" charset="-128"/>
                <a:ea typeface="MS PGothic" charset="-128"/>
                <a:cs typeface="MS PGothic" charset="-128"/>
              </a:rPr>
              <a:t>マイグレーション</a:t>
            </a:r>
            <a:endParaRPr lang="en-US" altLang="ja-JP" sz="2000" dirty="0">
              <a:latin typeface="MS PGothic" charset="-128"/>
              <a:ea typeface="MS PGothic" charset="-128"/>
              <a:cs typeface="MS PGothic" charset="-128"/>
            </a:endParaRPr>
          </a:p>
        </p:txBody>
      </p:sp>
      <p:sp>
        <p:nvSpPr>
          <p:cNvPr id="23" name="正方形/長方形 16">
            <a:extLst>
              <a:ext uri="{FF2B5EF4-FFF2-40B4-BE49-F238E27FC236}">
                <a16:creationId xmlns="" xmlns:a16="http://schemas.microsoft.com/office/drawing/2014/main" id="{CE301DA3-3F1E-0E46-96E3-23B45DD25A3E}"/>
              </a:ext>
            </a:extLst>
          </p:cNvPr>
          <p:cNvSpPr/>
          <p:nvPr/>
        </p:nvSpPr>
        <p:spPr>
          <a:xfrm>
            <a:off x="7756118" y="5457669"/>
            <a:ext cx="1397089" cy="819922"/>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kumimoji="1" lang="ja-JP" altLang="en-US" dirty="0">
              <a:solidFill>
                <a:schemeClr val="tx1"/>
              </a:solidFill>
              <a:latin typeface="MS PGothic" charset="-128"/>
              <a:ea typeface="MS PGothic" charset="-128"/>
              <a:cs typeface="MS PGothic" charset="-128"/>
            </a:endParaRPr>
          </a:p>
        </p:txBody>
      </p:sp>
      <p:sp>
        <p:nvSpPr>
          <p:cNvPr id="24" name="正方形/長方形 26">
            <a:extLst>
              <a:ext uri="{FF2B5EF4-FFF2-40B4-BE49-F238E27FC236}">
                <a16:creationId xmlns="" xmlns:a16="http://schemas.microsoft.com/office/drawing/2014/main" id="{D9EDCDB2-854C-7442-BADB-E330815B452B}"/>
              </a:ext>
            </a:extLst>
          </p:cNvPr>
          <p:cNvSpPr/>
          <p:nvPr/>
        </p:nvSpPr>
        <p:spPr>
          <a:xfrm>
            <a:off x="7756117" y="5088909"/>
            <a:ext cx="1042973"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dirty="0">
                <a:solidFill>
                  <a:schemeClr val="tx1"/>
                </a:solidFill>
                <a:latin typeface="MS PGothic" charset="-128"/>
                <a:ea typeface="MS PGothic" charset="-128"/>
                <a:cs typeface="MS PGothic" charset="-128"/>
              </a:rPr>
              <a:t>本体</a:t>
            </a:r>
          </a:p>
        </p:txBody>
      </p:sp>
    </p:spTree>
    <p:extLst>
      <p:ext uri="{BB962C8B-B14F-4D97-AF65-F5344CB8AC3E}">
        <p14:creationId xmlns:p14="http://schemas.microsoft.com/office/powerpoint/2010/main" val="492746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childTnLst>
                          </p:cTn>
                        </p:par>
                        <p:par>
                          <p:cTn id="11" fill="hold">
                            <p:stCondLst>
                              <p:cond delay="500"/>
                            </p:stCondLst>
                            <p:childTnLst>
                              <p:par>
                                <p:cTn id="12" presetID="10" presetClass="exit" presetSubtype="0" fill="hold" grpId="0" nodeType="afterEffect">
                                  <p:stCondLst>
                                    <p:cond delay="0"/>
                                  </p:stCondLst>
                                  <p:childTnLst>
                                    <p:animEffect transition="out" filter="fade">
                                      <p:cBhvr>
                                        <p:cTn id="13" dur="500"/>
                                        <p:tgtEl>
                                          <p:spTgt spid="21"/>
                                        </p:tgtEl>
                                      </p:cBhvr>
                                    </p:animEffect>
                                    <p:set>
                                      <p:cBhvr>
                                        <p:cTn id="14" dur="1" fill="hold">
                                          <p:stCondLst>
                                            <p:cond delay="499"/>
                                          </p:stCondLst>
                                        </p:cTn>
                                        <p:tgtEl>
                                          <p:spTgt spid="21"/>
                                        </p:tgtEl>
                                        <p:attrNameLst>
                                          <p:attrName>style.visibility</p:attrName>
                                        </p:attrNameLst>
                                      </p:cBhvr>
                                      <p:to>
                                        <p:strVal val="hidden"/>
                                      </p:to>
                                    </p:set>
                                  </p:childTnLst>
                                </p:cTn>
                              </p:par>
                              <p:par>
                                <p:cTn id="15" presetID="10" presetClass="exit" presetSubtype="0" fill="hold" grpId="0" nodeType="withEffect">
                                  <p:stCondLst>
                                    <p:cond delay="0"/>
                                  </p:stCondLst>
                                  <p:childTnLst>
                                    <p:animEffect transition="out" filter="fade">
                                      <p:cBhvr>
                                        <p:cTn id="16" dur="500"/>
                                        <p:tgtEl>
                                          <p:spTgt spid="18"/>
                                        </p:tgtEl>
                                      </p:cBhvr>
                                    </p:animEffect>
                                    <p:set>
                                      <p:cBhvr>
                                        <p:cTn id="17"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1" grpId="0" animBg="1"/>
      <p:bldP spid="23" grpId="0" animBg="1"/>
      <p:bldP spid="24"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メモリファイル保存時間</a:t>
            </a:r>
          </a:p>
        </p:txBody>
      </p:sp>
      <p:sp>
        <p:nvSpPr>
          <p:cNvPr id="3" name="コンテンツ プレースホルダー 2"/>
          <p:cNvSpPr>
            <a:spLocks noGrp="1"/>
          </p:cNvSpPr>
          <p:nvPr>
            <p:ph idx="1"/>
          </p:nvPr>
        </p:nvSpPr>
        <p:spPr/>
        <p:txBody>
          <a:bodyPr/>
          <a:lstStyle/>
          <a:p>
            <a:r>
              <a:rPr kumimoji="1" lang="ja-JP" altLang="en-US" dirty="0"/>
              <a:t>分割メモリ</a:t>
            </a:r>
            <a:r>
              <a:rPr kumimoji="1" lang="en-US" altLang="ja-JP" dirty="0"/>
              <a:t>VM</a:t>
            </a:r>
            <a:r>
              <a:rPr kumimoji="1" lang="ja-JP" altLang="en-US" dirty="0"/>
              <a:t>（ホスト</a:t>
            </a:r>
            <a:r>
              <a:rPr kumimoji="1" lang="en-US" altLang="ja-JP" dirty="0"/>
              <a:t>2</a:t>
            </a:r>
            <a:r>
              <a:rPr kumimoji="1" lang="ja-JP" altLang="en-US" dirty="0"/>
              <a:t>台）でメモリファイルに直接保存した時のチェックポイントを取得</a:t>
            </a:r>
            <a:endParaRPr kumimoji="1" lang="en-US" altLang="ja-JP" dirty="0"/>
          </a:p>
          <a:p>
            <a:pPr lvl="1"/>
            <a:r>
              <a:rPr kumimoji="1" lang="ja-JP" altLang="en-US" dirty="0"/>
              <a:t>メモリ更新のない場合は追記保存する場合と比べて</a:t>
            </a:r>
            <a:r>
              <a:rPr kumimoji="1" lang="en-US" altLang="ja-JP" dirty="0"/>
              <a:t>31%</a:t>
            </a:r>
            <a:r>
              <a:rPr kumimoji="1" lang="ja-JP" altLang="en-US" dirty="0"/>
              <a:t>遅くなった</a:t>
            </a:r>
            <a:endParaRPr kumimoji="1" lang="en-US" altLang="ja-JP" dirty="0"/>
          </a:p>
          <a:p>
            <a:pPr lvl="1"/>
            <a:r>
              <a:rPr kumimoji="1" lang="ja-JP" altLang="en-US" dirty="0"/>
              <a:t>リモートページングが発生した場合は</a:t>
            </a:r>
            <a:r>
              <a:rPr kumimoji="1" lang="en-US" altLang="ja-JP" dirty="0"/>
              <a:t>24%</a:t>
            </a:r>
            <a:r>
              <a:rPr kumimoji="1" lang="ja-JP" altLang="en-US" dirty="0"/>
              <a:t>遅くなった</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20</a:t>
            </a:fld>
            <a:endParaRPr kumimoji="1" lang="ja-JP" altLang="en-US"/>
          </a:p>
        </p:txBody>
      </p:sp>
      <p:graphicFrame>
        <p:nvGraphicFramePr>
          <p:cNvPr id="5" name="グラフ 4"/>
          <p:cNvGraphicFramePr>
            <a:graphicFrameLocks/>
          </p:cNvGraphicFramePr>
          <p:nvPr>
            <p:extLst>
              <p:ext uri="{D42A27DB-BD31-4B8C-83A1-F6EECF244321}">
                <p14:modId xmlns:p14="http://schemas.microsoft.com/office/powerpoint/2010/main" val="886275901"/>
              </p:ext>
            </p:extLst>
          </p:nvPr>
        </p:nvGraphicFramePr>
        <p:xfrm>
          <a:off x="1106191" y="3694176"/>
          <a:ext cx="5200825" cy="31169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p:cNvGraphicFramePr>
            <a:graphicFrameLocks/>
          </p:cNvGraphicFramePr>
          <p:nvPr>
            <p:extLst>
              <p:ext uri="{D42A27DB-BD31-4B8C-83A1-F6EECF244321}">
                <p14:modId xmlns:p14="http://schemas.microsoft.com/office/powerpoint/2010/main" val="1523269542"/>
              </p:ext>
            </p:extLst>
          </p:nvPr>
        </p:nvGraphicFramePr>
        <p:xfrm>
          <a:off x="6307015" y="3770365"/>
          <a:ext cx="5216769" cy="2712497"/>
        </p:xfrm>
        <a:graphic>
          <a:graphicData uri="http://schemas.openxmlformats.org/drawingml/2006/chart">
            <c:chart xmlns:c="http://schemas.openxmlformats.org/drawingml/2006/chart" xmlns:r="http://schemas.openxmlformats.org/officeDocument/2006/relationships" r:id="rId4"/>
          </a:graphicData>
        </a:graphic>
      </p:graphicFrame>
      <p:sp>
        <p:nvSpPr>
          <p:cNvPr id="19" name="TextBox 12">
            <a:extLst>
              <a:ext uri="{FF2B5EF4-FFF2-40B4-BE49-F238E27FC236}">
                <a16:creationId xmlns="" xmlns:a16="http://schemas.microsoft.com/office/drawing/2014/main" id="{4F8D6515-BDB6-5949-8B4A-EA1B8D84CB81}"/>
              </a:ext>
            </a:extLst>
          </p:cNvPr>
          <p:cNvSpPr txBox="1"/>
          <p:nvPr/>
        </p:nvSpPr>
        <p:spPr>
          <a:xfrm>
            <a:off x="10539641" y="3380602"/>
            <a:ext cx="1235723" cy="369332"/>
          </a:xfrm>
          <a:prstGeom prst="rect">
            <a:avLst/>
          </a:prstGeom>
          <a:noFill/>
          <a:ln>
            <a:solidFill>
              <a:schemeClr val="tx1"/>
            </a:solidFill>
          </a:ln>
        </p:spPr>
        <p:txBody>
          <a:bodyPr wrap="none" rtlCol="0">
            <a:spAutoFit/>
          </a:bodyPr>
          <a:lstStyle/>
          <a:p>
            <a:r>
              <a:rPr lang="x-none" dirty="0"/>
              <a:t>240GB VM</a:t>
            </a:r>
          </a:p>
        </p:txBody>
      </p:sp>
      <p:sp>
        <p:nvSpPr>
          <p:cNvPr id="14" name="下矢印 18">
            <a:extLst>
              <a:ext uri="{FF2B5EF4-FFF2-40B4-BE49-F238E27FC236}">
                <a16:creationId xmlns="" xmlns:a16="http://schemas.microsoft.com/office/drawing/2014/main" id="{DF7D7A67-68DC-A342-A4B1-D03760E47107}"/>
              </a:ext>
            </a:extLst>
          </p:cNvPr>
          <p:cNvSpPr/>
          <p:nvPr/>
        </p:nvSpPr>
        <p:spPr>
          <a:xfrm>
            <a:off x="5686975" y="4355176"/>
            <a:ext cx="368461" cy="532194"/>
          </a:xfrm>
          <a:prstGeom prst="downArrow">
            <a:avLst>
              <a:gd name="adj1" fmla="val 50000"/>
              <a:gd name="adj2" fmla="val 41304"/>
            </a:avLst>
          </a:prstGeom>
          <a:solidFill>
            <a:srgbClr val="FF0000"/>
          </a:solidFill>
          <a:ln>
            <a:solidFill>
              <a:srgbClr val="FF0000"/>
            </a:solidFill>
          </a:ln>
        </p:spPr>
        <p:style>
          <a:lnRef idx="2">
            <a:schemeClr val="accent6"/>
          </a:lnRef>
          <a:fillRef idx="1">
            <a:schemeClr val="lt1"/>
          </a:fillRef>
          <a:effectRef idx="0">
            <a:schemeClr val="accent6"/>
          </a:effectRef>
          <a:fontRef idx="minor">
            <a:schemeClr val="dk1"/>
          </a:fontRef>
        </p:style>
        <p:txBody>
          <a:bodyPr vert="horz" rtlCol="0" anchor="ctr" anchorCtr="0">
            <a:scene3d>
              <a:camera prst="orthographicFront">
                <a:rot lat="0" lon="0" rev="10800000"/>
              </a:camera>
              <a:lightRig rig="threePt" dir="t"/>
            </a:scene3d>
          </a:bodyPr>
          <a:lstStyle/>
          <a:p>
            <a:pPr algn="ctr"/>
            <a:endParaRPr kumimoji="1" lang="ja-JP" altLang="en-US" sz="1600" dirty="0">
              <a:solidFill>
                <a:srgbClr val="FF0000"/>
              </a:solidFill>
              <a:latin typeface="MS PGothic" charset="-128"/>
              <a:ea typeface="MS PGothic" charset="-128"/>
              <a:cs typeface="MS PGothic" charset="-128"/>
            </a:endParaRPr>
          </a:p>
        </p:txBody>
      </p:sp>
      <p:cxnSp>
        <p:nvCxnSpPr>
          <p:cNvPr id="17" name="直線コネクタ 16"/>
          <p:cNvCxnSpPr>
            <a:cxnSpLocks/>
          </p:cNvCxnSpPr>
          <p:nvPr/>
        </p:nvCxnSpPr>
        <p:spPr>
          <a:xfrm>
            <a:off x="7001783" y="4860000"/>
            <a:ext cx="4320000" cy="0"/>
          </a:xfrm>
          <a:prstGeom prst="line">
            <a:avLst/>
          </a:prstGeom>
          <a:ln w="635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 name="下矢印 18">
            <a:extLst>
              <a:ext uri="{FF2B5EF4-FFF2-40B4-BE49-F238E27FC236}">
                <a16:creationId xmlns="" xmlns:a16="http://schemas.microsoft.com/office/drawing/2014/main" id="{DF7D7A67-68DC-A342-A4B1-D03760E47107}"/>
              </a:ext>
            </a:extLst>
          </p:cNvPr>
          <p:cNvSpPr/>
          <p:nvPr/>
        </p:nvSpPr>
        <p:spPr>
          <a:xfrm flipV="1">
            <a:off x="9537165" y="4488074"/>
            <a:ext cx="515197" cy="382291"/>
          </a:xfrm>
          <a:prstGeom prst="downArrow">
            <a:avLst>
              <a:gd name="adj1" fmla="val 50000"/>
              <a:gd name="adj2" fmla="val 41304"/>
            </a:avLst>
          </a:prstGeom>
          <a:solidFill>
            <a:srgbClr val="FF0000"/>
          </a:solidFill>
          <a:ln>
            <a:solidFill>
              <a:srgbClr val="FF0000"/>
            </a:solidFill>
          </a:ln>
        </p:spPr>
        <p:style>
          <a:lnRef idx="2">
            <a:schemeClr val="accent6"/>
          </a:lnRef>
          <a:fillRef idx="1">
            <a:schemeClr val="lt1"/>
          </a:fillRef>
          <a:effectRef idx="0">
            <a:schemeClr val="accent6"/>
          </a:effectRef>
          <a:fontRef idx="minor">
            <a:schemeClr val="dk1"/>
          </a:fontRef>
        </p:style>
        <p:txBody>
          <a:bodyPr vert="horz" rtlCol="0" anchor="ctr" anchorCtr="0">
            <a:scene3d>
              <a:camera prst="orthographicFront">
                <a:rot lat="0" lon="0" rev="10800000"/>
              </a:camera>
              <a:lightRig rig="threePt" dir="t"/>
            </a:scene3d>
          </a:bodyPr>
          <a:lstStyle/>
          <a:p>
            <a:pPr algn="ctr"/>
            <a:endParaRPr kumimoji="1" lang="ja-JP" altLang="en-US" sz="1600" dirty="0">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507083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追記ファイルの復元時間</a:t>
            </a:r>
          </a:p>
        </p:txBody>
      </p:sp>
      <p:sp>
        <p:nvSpPr>
          <p:cNvPr id="3" name="コンテンツ プレースホルダー 2"/>
          <p:cNvSpPr>
            <a:spLocks noGrp="1"/>
          </p:cNvSpPr>
          <p:nvPr>
            <p:ph idx="1"/>
          </p:nvPr>
        </p:nvSpPr>
        <p:spPr/>
        <p:txBody>
          <a:bodyPr/>
          <a:lstStyle/>
          <a:p>
            <a:r>
              <a:rPr kumimoji="1" lang="ja-JP" altLang="en-US" dirty="0"/>
              <a:t>チェックポイント取得後変換せずにリストアを実行</a:t>
            </a:r>
            <a:endParaRPr kumimoji="1" lang="en-US" altLang="ja-JP" dirty="0"/>
          </a:p>
          <a:p>
            <a:pPr lvl="1"/>
            <a:r>
              <a:rPr kumimoji="1" lang="ja-JP" altLang="en-US" dirty="0"/>
              <a:t>ファイルサイズはメモリファイルと比べて</a:t>
            </a:r>
            <a:r>
              <a:rPr kumimoji="1" lang="en-US" altLang="ja-JP" dirty="0"/>
              <a:t>27%</a:t>
            </a:r>
            <a:r>
              <a:rPr kumimoji="1" lang="ja-JP" altLang="en-US" dirty="0"/>
              <a:t>大きくなった</a:t>
            </a:r>
            <a:endParaRPr kumimoji="1" lang="en-US" altLang="ja-JP" dirty="0"/>
          </a:p>
          <a:p>
            <a:pPr lvl="1"/>
            <a:r>
              <a:rPr kumimoji="1" lang="ja-JP" altLang="en-US" dirty="0"/>
              <a:t>メモリファイルから復元した場合と比べて</a:t>
            </a:r>
            <a:r>
              <a:rPr kumimoji="1" lang="en-US" altLang="ja-JP" dirty="0"/>
              <a:t>36%</a:t>
            </a:r>
            <a:r>
              <a:rPr kumimoji="1" lang="ja-JP" altLang="en-US" dirty="0"/>
              <a:t>遅くなった</a:t>
            </a:r>
            <a:endParaRPr kumimoji="1" lang="en-US" altLang="ja-JP" dirty="0"/>
          </a:p>
          <a:p>
            <a:pPr lvl="2"/>
            <a:r>
              <a:rPr kumimoji="1" lang="ja-JP" altLang="en-US" dirty="0"/>
              <a:t>重複するメモリデータの読み込みが原因</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21</a:t>
            </a:fld>
            <a:endParaRPr kumimoji="1" lang="ja-JP" altLang="en-US"/>
          </a:p>
        </p:txBody>
      </p:sp>
      <p:graphicFrame>
        <p:nvGraphicFramePr>
          <p:cNvPr id="5" name="グラフ 4"/>
          <p:cNvGraphicFramePr>
            <a:graphicFrameLocks/>
          </p:cNvGraphicFramePr>
          <p:nvPr>
            <p:extLst>
              <p:ext uri="{D42A27DB-BD31-4B8C-83A1-F6EECF244321}">
                <p14:modId xmlns:p14="http://schemas.microsoft.com/office/powerpoint/2010/main" val="1984444012"/>
              </p:ext>
            </p:extLst>
          </p:nvPr>
        </p:nvGraphicFramePr>
        <p:xfrm>
          <a:off x="1329163" y="3721172"/>
          <a:ext cx="4816778" cy="28963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p:cNvGraphicFramePr>
            <a:graphicFrameLocks/>
          </p:cNvGraphicFramePr>
          <p:nvPr>
            <p:extLst>
              <p:ext uri="{D42A27DB-BD31-4B8C-83A1-F6EECF244321}">
                <p14:modId xmlns:p14="http://schemas.microsoft.com/office/powerpoint/2010/main" val="389062102"/>
              </p:ext>
            </p:extLst>
          </p:nvPr>
        </p:nvGraphicFramePr>
        <p:xfrm>
          <a:off x="6384856" y="3721172"/>
          <a:ext cx="5138929" cy="2887629"/>
        </p:xfrm>
        <a:graphic>
          <a:graphicData uri="http://schemas.openxmlformats.org/drawingml/2006/chart">
            <c:chart xmlns:c="http://schemas.openxmlformats.org/drawingml/2006/chart" xmlns:r="http://schemas.openxmlformats.org/officeDocument/2006/relationships" r:id="rId3"/>
          </a:graphicData>
        </a:graphic>
      </p:graphicFrame>
      <p:sp>
        <p:nvSpPr>
          <p:cNvPr id="14" name="下矢印 18">
            <a:extLst>
              <a:ext uri="{FF2B5EF4-FFF2-40B4-BE49-F238E27FC236}">
                <a16:creationId xmlns="" xmlns:a16="http://schemas.microsoft.com/office/drawing/2014/main" id="{DF7D7A67-68DC-A342-A4B1-D03760E47107}"/>
              </a:ext>
            </a:extLst>
          </p:cNvPr>
          <p:cNvSpPr/>
          <p:nvPr/>
        </p:nvSpPr>
        <p:spPr>
          <a:xfrm>
            <a:off x="5594872" y="4654988"/>
            <a:ext cx="401482" cy="377870"/>
          </a:xfrm>
          <a:prstGeom prst="downArrow">
            <a:avLst>
              <a:gd name="adj1" fmla="val 50000"/>
              <a:gd name="adj2" fmla="val 41304"/>
            </a:avLst>
          </a:prstGeom>
          <a:solidFill>
            <a:srgbClr val="FF0000"/>
          </a:solidFill>
          <a:ln>
            <a:solidFill>
              <a:srgbClr val="FF0000"/>
            </a:solidFill>
          </a:ln>
        </p:spPr>
        <p:style>
          <a:lnRef idx="2">
            <a:schemeClr val="accent6"/>
          </a:lnRef>
          <a:fillRef idx="1">
            <a:schemeClr val="lt1"/>
          </a:fillRef>
          <a:effectRef idx="0">
            <a:schemeClr val="accent6"/>
          </a:effectRef>
          <a:fontRef idx="minor">
            <a:schemeClr val="dk1"/>
          </a:fontRef>
        </p:style>
        <p:txBody>
          <a:bodyPr vert="horz" rtlCol="0" anchor="ctr" anchorCtr="0">
            <a:scene3d>
              <a:camera prst="orthographicFront">
                <a:rot lat="0" lon="0" rev="10800000"/>
              </a:camera>
              <a:lightRig rig="threePt" dir="t"/>
            </a:scene3d>
          </a:bodyPr>
          <a:lstStyle/>
          <a:p>
            <a:pPr algn="ctr"/>
            <a:endParaRPr kumimoji="1" lang="ja-JP" altLang="en-US" sz="1600" dirty="0">
              <a:solidFill>
                <a:srgbClr val="FF0000"/>
              </a:solidFill>
              <a:latin typeface="MS PGothic" charset="-128"/>
              <a:ea typeface="MS PGothic" charset="-128"/>
              <a:cs typeface="MS PGothic" charset="-128"/>
            </a:endParaRPr>
          </a:p>
        </p:txBody>
      </p:sp>
      <p:sp>
        <p:nvSpPr>
          <p:cNvPr id="16" name="下矢印 18">
            <a:extLst>
              <a:ext uri="{FF2B5EF4-FFF2-40B4-BE49-F238E27FC236}">
                <a16:creationId xmlns="" xmlns:a16="http://schemas.microsoft.com/office/drawing/2014/main" id="{DF7D7A67-68DC-A342-A4B1-D03760E47107}"/>
              </a:ext>
            </a:extLst>
          </p:cNvPr>
          <p:cNvSpPr/>
          <p:nvPr/>
        </p:nvSpPr>
        <p:spPr>
          <a:xfrm>
            <a:off x="10902604" y="4295595"/>
            <a:ext cx="501724" cy="359393"/>
          </a:xfrm>
          <a:prstGeom prst="downArrow">
            <a:avLst>
              <a:gd name="adj1" fmla="val 50000"/>
              <a:gd name="adj2" fmla="val 41304"/>
            </a:avLst>
          </a:prstGeom>
          <a:solidFill>
            <a:srgbClr val="FF0000"/>
          </a:solidFill>
          <a:ln>
            <a:solidFill>
              <a:srgbClr val="FF0000"/>
            </a:solidFill>
          </a:ln>
        </p:spPr>
        <p:style>
          <a:lnRef idx="2">
            <a:schemeClr val="accent6"/>
          </a:lnRef>
          <a:fillRef idx="1">
            <a:schemeClr val="lt1"/>
          </a:fillRef>
          <a:effectRef idx="0">
            <a:schemeClr val="accent6"/>
          </a:effectRef>
          <a:fontRef idx="minor">
            <a:schemeClr val="dk1"/>
          </a:fontRef>
        </p:style>
        <p:txBody>
          <a:bodyPr vert="horz" rtlCol="0" anchor="ctr" anchorCtr="0">
            <a:scene3d>
              <a:camera prst="orthographicFront">
                <a:rot lat="0" lon="0" rev="10800000"/>
              </a:camera>
              <a:lightRig rig="threePt" dir="t"/>
            </a:scene3d>
          </a:bodyPr>
          <a:lstStyle/>
          <a:p>
            <a:pPr algn="ctr"/>
            <a:endParaRPr kumimoji="1" lang="ja-JP" altLang="en-US" sz="1600" dirty="0">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18123990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関連研究</a:t>
            </a:r>
          </a:p>
        </p:txBody>
      </p:sp>
      <p:sp>
        <p:nvSpPr>
          <p:cNvPr id="3" name="コンテンツ プレースホルダー 2"/>
          <p:cNvSpPr>
            <a:spLocks noGrp="1"/>
          </p:cNvSpPr>
          <p:nvPr>
            <p:ph idx="1"/>
          </p:nvPr>
        </p:nvSpPr>
        <p:spPr/>
        <p:txBody>
          <a:bodyPr/>
          <a:lstStyle/>
          <a:p>
            <a:r>
              <a:rPr kumimoji="1" lang="en-US" altLang="ja-JP" dirty="0">
                <a:solidFill>
                  <a:schemeClr val="tx1"/>
                </a:solidFill>
              </a:rPr>
              <a:t>Remus </a:t>
            </a:r>
            <a:r>
              <a:rPr lang="en-US" altLang="ja-JP" dirty="0">
                <a:solidFill>
                  <a:schemeClr val="tx1"/>
                </a:solidFill>
              </a:rPr>
              <a:t>[Cully et al.'08]</a:t>
            </a:r>
          </a:p>
          <a:p>
            <a:pPr lvl="1"/>
            <a:r>
              <a:rPr kumimoji="1" lang="en-US" altLang="ja-JP" dirty="0">
                <a:solidFill>
                  <a:schemeClr val="tx1"/>
                </a:solidFill>
              </a:rPr>
              <a:t>VM</a:t>
            </a:r>
            <a:r>
              <a:rPr kumimoji="1" lang="ja-JP" altLang="en-US" dirty="0">
                <a:solidFill>
                  <a:schemeClr val="tx1"/>
                </a:solidFill>
              </a:rPr>
              <a:t>の状態の差分をバックアップ</a:t>
            </a:r>
            <a:r>
              <a:rPr kumimoji="1" lang="en-US" altLang="ja-JP" dirty="0">
                <a:solidFill>
                  <a:schemeClr val="tx1"/>
                </a:solidFill>
              </a:rPr>
              <a:t>VM</a:t>
            </a:r>
            <a:r>
              <a:rPr lang="ja-JP" altLang="en-US" dirty="0">
                <a:solidFill>
                  <a:schemeClr val="tx1"/>
                </a:solidFill>
              </a:rPr>
              <a:t>に転送して同期</a:t>
            </a:r>
            <a:endParaRPr lang="en-US" altLang="ja-JP" dirty="0">
              <a:solidFill>
                <a:schemeClr val="tx1"/>
              </a:solidFill>
            </a:endParaRPr>
          </a:p>
          <a:p>
            <a:pPr lvl="1"/>
            <a:r>
              <a:rPr lang="ja-JP" altLang="en-US" dirty="0">
                <a:solidFill>
                  <a:schemeClr val="tx1"/>
                </a:solidFill>
              </a:rPr>
              <a:t>大容量メモリを持つバックアップ</a:t>
            </a:r>
            <a:r>
              <a:rPr lang="en-US" altLang="ja-JP" dirty="0">
                <a:solidFill>
                  <a:schemeClr val="tx1"/>
                </a:solidFill>
              </a:rPr>
              <a:t>VM</a:t>
            </a:r>
            <a:r>
              <a:rPr lang="ja-JP" altLang="en-US" dirty="0">
                <a:solidFill>
                  <a:schemeClr val="tx1"/>
                </a:solidFill>
              </a:rPr>
              <a:t>を用意するのは困難</a:t>
            </a:r>
            <a:endParaRPr lang="en-US" altLang="ja-JP" dirty="0">
              <a:solidFill>
                <a:schemeClr val="tx1"/>
              </a:solidFill>
            </a:endParaRPr>
          </a:p>
          <a:p>
            <a:r>
              <a:rPr lang="en-US" altLang="ja-JP" dirty="0" err="1">
                <a:solidFill>
                  <a:schemeClr val="tx1"/>
                </a:solidFill>
              </a:rPr>
              <a:t>Emulab</a:t>
            </a:r>
            <a:r>
              <a:rPr lang="ja-JP" altLang="en-US" dirty="0">
                <a:solidFill>
                  <a:schemeClr val="tx1"/>
                </a:solidFill>
              </a:rPr>
              <a:t>のチェックポイント</a:t>
            </a:r>
            <a:r>
              <a:rPr lang="en-US" altLang="ja-JP" dirty="0">
                <a:solidFill>
                  <a:schemeClr val="tx1"/>
                </a:solidFill>
              </a:rPr>
              <a:t> [</a:t>
            </a:r>
            <a:r>
              <a:rPr lang="en-US" altLang="ja-JP" dirty="0" err="1">
                <a:solidFill>
                  <a:schemeClr val="tx1"/>
                </a:solidFill>
              </a:rPr>
              <a:t>Burtsev</a:t>
            </a:r>
            <a:r>
              <a:rPr lang="en-US" altLang="ja-JP" dirty="0">
                <a:solidFill>
                  <a:schemeClr val="tx1"/>
                </a:solidFill>
              </a:rPr>
              <a:t> et al.'09]</a:t>
            </a:r>
          </a:p>
          <a:p>
            <a:pPr lvl="1"/>
            <a:r>
              <a:rPr lang="ja-JP" altLang="en-US" dirty="0">
                <a:solidFill>
                  <a:schemeClr val="tx1"/>
                </a:solidFill>
              </a:rPr>
              <a:t>複数</a:t>
            </a:r>
            <a:r>
              <a:rPr lang="en-US" altLang="ja-JP" dirty="0">
                <a:solidFill>
                  <a:schemeClr val="tx1"/>
                </a:solidFill>
              </a:rPr>
              <a:t>VM</a:t>
            </a:r>
            <a:r>
              <a:rPr lang="ja-JP" altLang="en-US" dirty="0">
                <a:solidFill>
                  <a:schemeClr val="tx1"/>
                </a:solidFill>
              </a:rPr>
              <a:t>の状態をネットワークの状態とともに保存</a:t>
            </a:r>
            <a:endParaRPr lang="en-US" altLang="ja-JP" dirty="0">
              <a:solidFill>
                <a:schemeClr val="tx1"/>
              </a:solidFill>
            </a:endParaRPr>
          </a:p>
          <a:p>
            <a:pPr lvl="1"/>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の保存はより容易</a:t>
            </a:r>
            <a:endParaRPr lang="en-US" altLang="ja-JP" dirty="0">
              <a:solidFill>
                <a:schemeClr val="tx1"/>
              </a:solidFill>
            </a:endParaRPr>
          </a:p>
          <a:p>
            <a:r>
              <a:rPr lang="ja-JP" altLang="en-US" dirty="0">
                <a:solidFill>
                  <a:schemeClr val="tx1"/>
                </a:solidFill>
              </a:rPr>
              <a:t>置換マイグレーション</a:t>
            </a:r>
            <a:r>
              <a:rPr lang="en-US" altLang="ja-JP" dirty="0">
                <a:solidFill>
                  <a:schemeClr val="tx1"/>
                </a:solidFill>
              </a:rPr>
              <a:t> [</a:t>
            </a:r>
            <a:r>
              <a:rPr lang="en-US" altLang="ja-JP" dirty="0" err="1">
                <a:solidFill>
                  <a:schemeClr val="tx1"/>
                </a:solidFill>
              </a:rPr>
              <a:t>Kashiwagi</a:t>
            </a:r>
            <a:r>
              <a:rPr lang="en-US" altLang="ja-JP" dirty="0">
                <a:solidFill>
                  <a:schemeClr val="tx1"/>
                </a:solidFill>
              </a:rPr>
              <a:t> et al.'20]</a:t>
            </a:r>
          </a:p>
          <a:p>
            <a:pPr lvl="1"/>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の一部のホスト上のデータだけを別のホストに転送</a:t>
            </a:r>
            <a:endParaRPr lang="en-US" altLang="ja-JP" dirty="0">
              <a:solidFill>
                <a:schemeClr val="tx1"/>
              </a:solidFill>
            </a:endParaRPr>
          </a:p>
          <a:p>
            <a:pPr lvl="1"/>
            <a:r>
              <a:rPr lang="ja-JP" altLang="en-US" dirty="0">
                <a:solidFill>
                  <a:schemeClr val="tx1"/>
                </a:solidFill>
              </a:rPr>
              <a:t>実装が</a:t>
            </a:r>
            <a:r>
              <a:rPr lang="en-US" altLang="ja-JP" dirty="0">
                <a:solidFill>
                  <a:schemeClr val="tx1"/>
                </a:solidFill>
              </a:rPr>
              <a:t>D-CRES</a:t>
            </a:r>
            <a:r>
              <a:rPr lang="ja-JP" altLang="en-US" dirty="0">
                <a:solidFill>
                  <a:schemeClr val="tx1"/>
                </a:solidFill>
              </a:rPr>
              <a:t>のチェックポイント・リストアと類似</a:t>
            </a:r>
            <a:endParaRPr lang="en-US" altLang="ja-JP" dirty="0">
              <a:solidFill>
                <a:schemeClr val="tx1"/>
              </a:solidFill>
            </a:endParaRPr>
          </a:p>
          <a:p>
            <a:endParaRPr kumimoji="1" lang="ja-JP" altLang="en-US" dirty="0"/>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22</a:t>
            </a:fld>
            <a:endParaRPr kumimoji="1" lang="ja-JP" altLang="en-US"/>
          </a:p>
        </p:txBody>
      </p:sp>
    </p:spTree>
    <p:extLst>
      <p:ext uri="{BB962C8B-B14F-4D97-AF65-F5344CB8AC3E}">
        <p14:creationId xmlns:p14="http://schemas.microsoft.com/office/powerpoint/2010/main" val="3337564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分割マイグレーション</a:t>
            </a:r>
            <a:r>
              <a:rPr kumimoji="1" lang="en-US" altLang="ja-JP" dirty="0"/>
              <a:t> </a:t>
            </a:r>
            <a:r>
              <a:rPr lang="en-US" altLang="ja-JP" dirty="0">
                <a:solidFill>
                  <a:schemeClr val="tx1"/>
                </a:solidFill>
              </a:rPr>
              <a:t>[</a:t>
            </a:r>
            <a:r>
              <a:rPr lang="en-US" altLang="ja-JP" dirty="0" err="1">
                <a:solidFill>
                  <a:schemeClr val="tx1"/>
                </a:solidFill>
              </a:rPr>
              <a:t>Suetake</a:t>
            </a:r>
            <a:r>
              <a:rPr lang="en-US" altLang="ja-JP" dirty="0">
                <a:solidFill>
                  <a:schemeClr val="tx1"/>
                </a:solidFill>
              </a:rPr>
              <a:t> et al.'18]</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solidFill>
                  <a:schemeClr val="tx1"/>
                </a:solidFill>
              </a:rPr>
              <a:t>従来は移送先ホストに十分な空きメモリが必要</a:t>
            </a:r>
            <a:endParaRPr kumimoji="1" lang="en-US" altLang="ja-JP" dirty="0">
              <a:solidFill>
                <a:schemeClr val="tx1"/>
              </a:solidFill>
            </a:endParaRPr>
          </a:p>
          <a:p>
            <a:pPr lvl="1"/>
            <a:r>
              <a:rPr kumimoji="1" lang="ja-JP" altLang="en-US" dirty="0">
                <a:solidFill>
                  <a:schemeClr val="tx1"/>
                </a:solidFill>
              </a:rPr>
              <a:t>そのようなホストを常に確保しておくのは望ましくない</a:t>
            </a:r>
            <a:endParaRPr kumimoji="1" lang="en-US" altLang="ja-JP" dirty="0">
              <a:solidFill>
                <a:schemeClr val="tx1"/>
              </a:solidFill>
            </a:endParaRPr>
          </a:p>
          <a:p>
            <a:pPr lvl="1"/>
            <a:r>
              <a:rPr kumimoji="1" lang="ja-JP" altLang="en-US" dirty="0">
                <a:solidFill>
                  <a:schemeClr val="tx1"/>
                </a:solidFill>
              </a:rPr>
              <a:t>コストが増加し、運用の自由度が低下</a:t>
            </a:r>
            <a:endParaRPr kumimoji="1" lang="en-US" altLang="ja-JP" dirty="0">
              <a:solidFill>
                <a:schemeClr val="tx1"/>
              </a:solidFill>
            </a:endParaRPr>
          </a:p>
          <a:p>
            <a:r>
              <a:rPr kumimoji="1" lang="en-US" altLang="ja-JP" dirty="0">
                <a:solidFill>
                  <a:schemeClr val="tx1"/>
                </a:solidFill>
              </a:rPr>
              <a:t>VM</a:t>
            </a:r>
            <a:r>
              <a:rPr kumimoji="1" lang="ja-JP" altLang="en-US" dirty="0">
                <a:solidFill>
                  <a:schemeClr val="tx1"/>
                </a:solidFill>
              </a:rPr>
              <a:t>を分割して複数のホストにマイグレーションする手法が提案</a:t>
            </a:r>
            <a:endParaRPr kumimoji="1" lang="en-US" altLang="ja-JP" dirty="0">
              <a:solidFill>
                <a:schemeClr val="tx1"/>
              </a:solidFill>
            </a:endParaRPr>
          </a:p>
          <a:p>
            <a:pPr lvl="1"/>
            <a:r>
              <a:rPr lang="en-US" altLang="ja-JP" dirty="0">
                <a:solidFill>
                  <a:schemeClr val="tx1"/>
                </a:solidFill>
              </a:rPr>
              <a:t>VM</a:t>
            </a:r>
            <a:r>
              <a:rPr lang="ja-JP" altLang="en-US" dirty="0">
                <a:solidFill>
                  <a:schemeClr val="tx1"/>
                </a:solidFill>
              </a:rPr>
              <a:t>本体とアクセスされそうなメモリ：メインホストに転送</a:t>
            </a:r>
            <a:endParaRPr lang="en-US" altLang="ja-JP" dirty="0">
              <a:solidFill>
                <a:schemeClr val="tx1"/>
              </a:solidFill>
            </a:endParaRPr>
          </a:p>
          <a:p>
            <a:pPr lvl="1"/>
            <a:r>
              <a:rPr lang="ja-JP" altLang="en-US" dirty="0">
                <a:solidFill>
                  <a:schemeClr val="tx1"/>
                </a:solidFill>
              </a:rPr>
              <a:t>メインホストに入りきらないメモリ：サブホストに転送</a:t>
            </a:r>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3</a:t>
            </a:fld>
            <a:endParaRPr kumimoji="1" lang="ja-JP" altLang="en-US"/>
          </a:p>
        </p:txBody>
      </p:sp>
      <p:sp>
        <p:nvSpPr>
          <p:cNvPr id="18" name="角丸四角形 17"/>
          <p:cNvSpPr/>
          <p:nvPr/>
        </p:nvSpPr>
        <p:spPr>
          <a:xfrm>
            <a:off x="2872777" y="5122492"/>
            <a:ext cx="1841317"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9" name="角丸四角形 18"/>
          <p:cNvSpPr/>
          <p:nvPr/>
        </p:nvSpPr>
        <p:spPr>
          <a:xfrm>
            <a:off x="6872315" y="5128186"/>
            <a:ext cx="1698744"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20" name="角丸四角形 19"/>
          <p:cNvSpPr/>
          <p:nvPr/>
        </p:nvSpPr>
        <p:spPr>
          <a:xfrm>
            <a:off x="9029042" y="5128186"/>
            <a:ext cx="1335441"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21" name="正方形/長方形 20"/>
          <p:cNvSpPr/>
          <p:nvPr/>
        </p:nvSpPr>
        <p:spPr>
          <a:xfrm>
            <a:off x="7191851" y="5636368"/>
            <a:ext cx="1059673"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2" name="正方形/長方形 21"/>
          <p:cNvSpPr/>
          <p:nvPr/>
        </p:nvSpPr>
        <p:spPr>
          <a:xfrm>
            <a:off x="9219301" y="5636368"/>
            <a:ext cx="954921"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3" name="右矢印 38"/>
          <p:cNvSpPr/>
          <p:nvPr/>
        </p:nvSpPr>
        <p:spPr>
          <a:xfrm>
            <a:off x="4793572" y="5513804"/>
            <a:ext cx="1941470" cy="498916"/>
          </a:xfrm>
          <a:prstGeom prst="right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charset="-128"/>
              <a:ea typeface="MS PGothic" charset="-128"/>
              <a:cs typeface="MS PGothic" charset="-128"/>
            </a:endParaRPr>
          </a:p>
        </p:txBody>
      </p:sp>
      <p:sp>
        <p:nvSpPr>
          <p:cNvPr id="24" name="正方形/長方形 23"/>
          <p:cNvSpPr/>
          <p:nvPr/>
        </p:nvSpPr>
        <p:spPr>
          <a:xfrm>
            <a:off x="2975925" y="5607399"/>
            <a:ext cx="1600896" cy="726484"/>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5" name="テキスト ボックス 24"/>
          <p:cNvSpPr txBox="1"/>
          <p:nvPr/>
        </p:nvSpPr>
        <p:spPr>
          <a:xfrm>
            <a:off x="2998986" y="4722382"/>
            <a:ext cx="1588897"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移送元ホスト</a:t>
            </a:r>
          </a:p>
        </p:txBody>
      </p:sp>
      <p:sp>
        <p:nvSpPr>
          <p:cNvPr id="26" name="テキスト ボックス 24"/>
          <p:cNvSpPr txBox="1"/>
          <p:nvPr/>
        </p:nvSpPr>
        <p:spPr>
          <a:xfrm>
            <a:off x="7003381" y="4728076"/>
            <a:ext cx="1436612" cy="400110"/>
          </a:xfrm>
          <a:prstGeom prst="rect">
            <a:avLst/>
          </a:prstGeom>
          <a:noFill/>
        </p:spPr>
        <p:txBody>
          <a:bodyPr wrap="none" rtlCol="0">
            <a:spAutoFit/>
          </a:bodyPr>
          <a:lstStyle/>
          <a:p>
            <a:r>
              <a:rPr lang="ja-JP" altLang="en-US" sz="2000">
                <a:latin typeface="MS PGothic" charset="-128"/>
                <a:ea typeface="MS PGothic" charset="-128"/>
                <a:cs typeface="MS PGothic" charset="-128"/>
              </a:rPr>
              <a:t>メインホスト</a:t>
            </a:r>
            <a:endParaRPr lang="ja-JP" altLang="en-US" sz="2000" dirty="0">
              <a:latin typeface="MS PGothic" charset="-128"/>
              <a:ea typeface="MS PGothic" charset="-128"/>
              <a:cs typeface="MS PGothic" charset="-128"/>
            </a:endParaRPr>
          </a:p>
        </p:txBody>
      </p:sp>
      <p:sp>
        <p:nvSpPr>
          <p:cNvPr id="27" name="テキスト ボックス 26"/>
          <p:cNvSpPr txBox="1"/>
          <p:nvPr/>
        </p:nvSpPr>
        <p:spPr>
          <a:xfrm>
            <a:off x="9025655" y="4728076"/>
            <a:ext cx="1338828"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サブホスト</a:t>
            </a:r>
          </a:p>
        </p:txBody>
      </p:sp>
      <p:sp>
        <p:nvSpPr>
          <p:cNvPr id="28" name="正方形/長方形 27"/>
          <p:cNvSpPr/>
          <p:nvPr/>
        </p:nvSpPr>
        <p:spPr>
          <a:xfrm>
            <a:off x="2995657" y="5236429"/>
            <a:ext cx="1059673"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29" name="正方形/長方形 28"/>
          <p:cNvSpPr/>
          <p:nvPr/>
        </p:nvSpPr>
        <p:spPr>
          <a:xfrm>
            <a:off x="7191851" y="5255820"/>
            <a:ext cx="1059673"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30" name="TextBox 6">
            <a:extLst>
              <a:ext uri="{FF2B5EF4-FFF2-40B4-BE49-F238E27FC236}">
                <a16:creationId xmlns="" xmlns:a16="http://schemas.microsoft.com/office/drawing/2014/main" id="{283002BA-E3AD-CF47-8BCC-31B617A12B51}"/>
              </a:ext>
            </a:extLst>
          </p:cNvPr>
          <p:cNvSpPr txBox="1"/>
          <p:nvPr/>
        </p:nvSpPr>
        <p:spPr>
          <a:xfrm>
            <a:off x="4793572" y="5108000"/>
            <a:ext cx="1999265" cy="400110"/>
          </a:xfrm>
          <a:prstGeom prst="rect">
            <a:avLst/>
          </a:prstGeom>
          <a:noFill/>
        </p:spPr>
        <p:txBody>
          <a:bodyPr wrap="none" rtlCol="0">
            <a:spAutoFit/>
          </a:bodyPr>
          <a:lstStyle/>
          <a:p>
            <a:r>
              <a:rPr lang="ja-JP" altLang="en-US" sz="2000">
                <a:latin typeface="MS PGothic" charset="-128"/>
                <a:ea typeface="MS PGothic" charset="-128"/>
                <a:cs typeface="MS PGothic" charset="-128"/>
              </a:rPr>
              <a:t>マイグレーション</a:t>
            </a:r>
            <a:endParaRPr lang="en-US" altLang="ja-JP" sz="2000" dirty="0">
              <a:latin typeface="MS PGothic" charset="-128"/>
              <a:ea typeface="MS PGothic" charset="-128"/>
              <a:cs typeface="MS PGothic" charset="-128"/>
            </a:endParaRPr>
          </a:p>
        </p:txBody>
      </p:sp>
    </p:spTree>
    <p:extLst>
      <p:ext uri="{BB962C8B-B14F-4D97-AF65-F5344CB8AC3E}">
        <p14:creationId xmlns:p14="http://schemas.microsoft.com/office/powerpoint/2010/main" val="1087183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childTnLst>
                          </p:cTn>
                        </p:par>
                        <p:par>
                          <p:cTn id="16" fill="hold">
                            <p:stCondLst>
                              <p:cond delay="500"/>
                            </p:stCondLst>
                            <p:childTnLst>
                              <p:par>
                                <p:cTn id="17" presetID="10" presetClass="exit" presetSubtype="0" fill="hold" grpId="0" nodeType="afterEffect">
                                  <p:stCondLst>
                                    <p:cond delay="0"/>
                                  </p:stCondLst>
                                  <p:childTnLst>
                                    <p:animEffect transition="out" filter="fade">
                                      <p:cBhvr>
                                        <p:cTn id="18" dur="500"/>
                                        <p:tgtEl>
                                          <p:spTgt spid="24"/>
                                        </p:tgtEl>
                                      </p:cBhvr>
                                    </p:animEffect>
                                    <p:set>
                                      <p:cBhvr>
                                        <p:cTn id="19" dur="1" fill="hold">
                                          <p:stCondLst>
                                            <p:cond delay="499"/>
                                          </p:stCondLst>
                                        </p:cTn>
                                        <p:tgtEl>
                                          <p:spTgt spid="24"/>
                                        </p:tgtEl>
                                        <p:attrNameLst>
                                          <p:attrName>style.visibility</p:attrName>
                                        </p:attrNameLst>
                                      </p:cBhvr>
                                      <p:to>
                                        <p:strVal val="hidden"/>
                                      </p:to>
                                    </p:set>
                                  </p:childTnLst>
                                </p:cTn>
                              </p:par>
                              <p:par>
                                <p:cTn id="20" presetID="10" presetClass="exit" presetSubtype="0" fill="hold" grpId="0" nodeType="withEffect">
                                  <p:stCondLst>
                                    <p:cond delay="0"/>
                                  </p:stCondLst>
                                  <p:childTnLst>
                                    <p:animEffect transition="out" filter="fade">
                                      <p:cBhvr>
                                        <p:cTn id="21" dur="500"/>
                                        <p:tgtEl>
                                          <p:spTgt spid="28"/>
                                        </p:tgtEl>
                                      </p:cBhvr>
                                    </p:animEffect>
                                    <p:set>
                                      <p:cBhvr>
                                        <p:cTn id="22" dur="1" fill="hold">
                                          <p:stCondLst>
                                            <p:cond delay="499"/>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4" grpId="0" animBg="1"/>
      <p:bldP spid="28" grpId="0" animBg="1"/>
      <p:bldP spid="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分割メモリ</a:t>
            </a:r>
            <a:r>
              <a:rPr kumimoji="1" lang="en-US" altLang="ja-JP" dirty="0"/>
              <a:t>VM</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solidFill>
                  <a:schemeClr val="tx1"/>
                </a:solidFill>
              </a:rPr>
              <a:t>複数ホスト間でリモートページングを行いながら動作する</a:t>
            </a:r>
            <a:r>
              <a:rPr kumimoji="1" lang="en-US" altLang="ja-JP" dirty="0">
                <a:solidFill>
                  <a:schemeClr val="tx1"/>
                </a:solidFill>
              </a:rPr>
              <a:t>VM</a:t>
            </a:r>
          </a:p>
          <a:p>
            <a:pPr lvl="1"/>
            <a:r>
              <a:rPr kumimoji="1" lang="ja-JP" altLang="en-US" dirty="0">
                <a:solidFill>
                  <a:schemeClr val="tx1"/>
                </a:solidFill>
              </a:rPr>
              <a:t>ページイン：</a:t>
            </a:r>
            <a:r>
              <a:rPr kumimoji="1" lang="en-US" altLang="ja-JP" dirty="0">
                <a:solidFill>
                  <a:schemeClr val="tx1"/>
                </a:solidFill>
              </a:rPr>
              <a:t>VM</a:t>
            </a:r>
            <a:r>
              <a:rPr kumimoji="1" lang="ja-JP" altLang="en-US" dirty="0">
                <a:solidFill>
                  <a:schemeClr val="tx1"/>
                </a:solidFill>
              </a:rPr>
              <a:t>に必要なメモリをサブホストからメインホストに転送</a:t>
            </a:r>
            <a:endParaRPr kumimoji="1" lang="en-US" altLang="ja-JP" dirty="0">
              <a:solidFill>
                <a:schemeClr val="tx1"/>
              </a:solidFill>
            </a:endParaRPr>
          </a:p>
          <a:p>
            <a:pPr lvl="1"/>
            <a:r>
              <a:rPr kumimoji="1" lang="ja-JP" altLang="en-US" dirty="0">
                <a:solidFill>
                  <a:schemeClr val="tx1"/>
                </a:solidFill>
              </a:rPr>
              <a:t>ページアウト：使われていないメモリをサブホストに転送</a:t>
            </a:r>
            <a:endParaRPr kumimoji="1" lang="en-US" altLang="ja-JP" dirty="0">
              <a:solidFill>
                <a:schemeClr val="tx1"/>
              </a:solidFill>
            </a:endParaRPr>
          </a:p>
          <a:p>
            <a:r>
              <a:rPr kumimoji="1" lang="ja-JP" altLang="en-US" dirty="0">
                <a:solidFill>
                  <a:schemeClr val="tx1"/>
                </a:solidFill>
              </a:rPr>
              <a:t>従来の</a:t>
            </a:r>
            <a:r>
              <a:rPr kumimoji="1" lang="en-US" altLang="ja-JP" dirty="0">
                <a:solidFill>
                  <a:schemeClr val="tx1"/>
                </a:solidFill>
              </a:rPr>
              <a:t>VM</a:t>
            </a:r>
            <a:r>
              <a:rPr kumimoji="1" lang="ja-JP" altLang="en-US" dirty="0">
                <a:solidFill>
                  <a:schemeClr val="tx1"/>
                </a:solidFill>
              </a:rPr>
              <a:t>よりホストやネットワークの障害の影響を受けやすい</a:t>
            </a:r>
            <a:endParaRPr kumimoji="1" lang="en-US" altLang="ja-JP" dirty="0">
              <a:solidFill>
                <a:schemeClr val="tx1"/>
              </a:solidFill>
            </a:endParaRPr>
          </a:p>
          <a:p>
            <a:pPr lvl="1"/>
            <a:r>
              <a:rPr kumimoji="1" lang="ja-JP" altLang="en-US" dirty="0">
                <a:solidFill>
                  <a:schemeClr val="tx1"/>
                </a:solidFill>
              </a:rPr>
              <a:t>１つのホストが停止するだけで</a:t>
            </a:r>
            <a:r>
              <a:rPr kumimoji="1" lang="en-US" altLang="ja-JP" dirty="0">
                <a:solidFill>
                  <a:schemeClr val="tx1"/>
                </a:solidFill>
              </a:rPr>
              <a:t>VM</a:t>
            </a:r>
            <a:r>
              <a:rPr kumimoji="1" lang="ja-JP" altLang="en-US" dirty="0">
                <a:solidFill>
                  <a:schemeClr val="tx1"/>
                </a:solidFill>
              </a:rPr>
              <a:t>の一部のデータが消失</a:t>
            </a:r>
            <a:endParaRPr kumimoji="1" lang="en-US" altLang="ja-JP" dirty="0">
              <a:solidFill>
                <a:schemeClr val="tx1"/>
              </a:solidFill>
            </a:endParaRPr>
          </a:p>
          <a:p>
            <a:pPr lvl="1"/>
            <a:r>
              <a:rPr kumimoji="1" lang="ja-JP" altLang="en-US" dirty="0">
                <a:solidFill>
                  <a:schemeClr val="tx1"/>
                </a:solidFill>
              </a:rPr>
              <a:t>ページインが行えなくなると</a:t>
            </a:r>
            <a:r>
              <a:rPr kumimoji="1" lang="en-US" altLang="ja-JP" dirty="0">
                <a:solidFill>
                  <a:schemeClr val="tx1"/>
                </a:solidFill>
              </a:rPr>
              <a:t>VM</a:t>
            </a:r>
            <a:r>
              <a:rPr kumimoji="1" lang="ja-JP" altLang="en-US" dirty="0">
                <a:solidFill>
                  <a:schemeClr val="tx1"/>
                </a:solidFill>
              </a:rPr>
              <a:t>の実行は停止</a:t>
            </a:r>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4</a:t>
            </a:fld>
            <a:endParaRPr kumimoji="1" lang="ja-JP" altLang="en-US"/>
          </a:p>
        </p:txBody>
      </p:sp>
      <p:sp>
        <p:nvSpPr>
          <p:cNvPr id="5" name="角丸四角形 4"/>
          <p:cNvSpPr/>
          <p:nvPr/>
        </p:nvSpPr>
        <p:spPr>
          <a:xfrm>
            <a:off x="3636933" y="5189922"/>
            <a:ext cx="1483872" cy="1304463"/>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6" name="角丸四角形 5"/>
          <p:cNvSpPr/>
          <p:nvPr/>
        </p:nvSpPr>
        <p:spPr>
          <a:xfrm>
            <a:off x="6550999" y="5177506"/>
            <a:ext cx="1579689" cy="1305356"/>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8" name="TextBox 17">
            <a:extLst>
              <a:ext uri="{FF2B5EF4-FFF2-40B4-BE49-F238E27FC236}">
                <a16:creationId xmlns="" xmlns:a16="http://schemas.microsoft.com/office/drawing/2014/main" id="{491B9851-658D-5C4A-ABC5-681C4B892ABF}"/>
              </a:ext>
            </a:extLst>
          </p:cNvPr>
          <p:cNvSpPr txBox="1"/>
          <p:nvPr/>
        </p:nvSpPr>
        <p:spPr>
          <a:xfrm>
            <a:off x="5271953" y="5096246"/>
            <a:ext cx="1220206"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ページイン</a:t>
            </a:r>
            <a:endParaRPr lang="en-US" dirty="0">
              <a:latin typeface="MS PGothic" charset="-128"/>
              <a:ea typeface="MS PGothic" charset="-128"/>
              <a:cs typeface="MS PGothic" charset="-128"/>
            </a:endParaRPr>
          </a:p>
        </p:txBody>
      </p:sp>
      <p:sp>
        <p:nvSpPr>
          <p:cNvPr id="9" name="TextBox 18">
            <a:extLst>
              <a:ext uri="{FF2B5EF4-FFF2-40B4-BE49-F238E27FC236}">
                <a16:creationId xmlns="" xmlns:a16="http://schemas.microsoft.com/office/drawing/2014/main" id="{F13CABE7-A982-0F48-A727-22430537F638}"/>
              </a:ext>
            </a:extLst>
          </p:cNvPr>
          <p:cNvSpPr txBox="1"/>
          <p:nvPr/>
        </p:nvSpPr>
        <p:spPr>
          <a:xfrm>
            <a:off x="5133626" y="6189603"/>
            <a:ext cx="1404552"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ページアウト</a:t>
            </a:r>
            <a:endParaRPr lang="en-US" dirty="0">
              <a:latin typeface="MS PGothic" charset="-128"/>
              <a:ea typeface="MS PGothic" charset="-128"/>
              <a:cs typeface="MS PGothic" charset="-128"/>
            </a:endParaRPr>
          </a:p>
        </p:txBody>
      </p:sp>
      <p:sp>
        <p:nvSpPr>
          <p:cNvPr id="10" name="正方形/長方形 9"/>
          <p:cNvSpPr/>
          <p:nvPr/>
        </p:nvSpPr>
        <p:spPr>
          <a:xfrm>
            <a:off x="3770156" y="5305825"/>
            <a:ext cx="1059673" cy="329253"/>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11" name="テキスト ボックス 24"/>
          <p:cNvSpPr txBox="1"/>
          <p:nvPr/>
        </p:nvSpPr>
        <p:spPr>
          <a:xfrm>
            <a:off x="3660563" y="4822320"/>
            <a:ext cx="1436612"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メインホスト</a:t>
            </a:r>
          </a:p>
        </p:txBody>
      </p:sp>
      <p:sp>
        <p:nvSpPr>
          <p:cNvPr id="12" name="テキスト ボックス 11"/>
          <p:cNvSpPr txBox="1"/>
          <p:nvPr/>
        </p:nvSpPr>
        <p:spPr>
          <a:xfrm>
            <a:off x="6666938" y="4809905"/>
            <a:ext cx="1338828" cy="400110"/>
          </a:xfrm>
          <a:prstGeom prst="rect">
            <a:avLst/>
          </a:prstGeom>
          <a:noFill/>
        </p:spPr>
        <p:txBody>
          <a:bodyPr wrap="none" rtlCol="0">
            <a:spAutoFit/>
          </a:bodyPr>
          <a:lstStyle/>
          <a:p>
            <a:r>
              <a:rPr lang="ja-JP" altLang="en-US" sz="2000">
                <a:latin typeface="MS PGothic" charset="-128"/>
                <a:ea typeface="MS PGothic" charset="-128"/>
                <a:cs typeface="MS PGothic" charset="-128"/>
              </a:rPr>
              <a:t>サブホスト</a:t>
            </a:r>
            <a:endParaRPr lang="ja-JP" altLang="en-US" sz="2000" dirty="0">
              <a:latin typeface="MS PGothic" charset="-128"/>
              <a:ea typeface="MS PGothic" charset="-128"/>
              <a:cs typeface="MS PGothic" charset="-128"/>
            </a:endParaRPr>
          </a:p>
        </p:txBody>
      </p:sp>
      <p:sp>
        <p:nvSpPr>
          <p:cNvPr id="13" name="正方形/長方形 12"/>
          <p:cNvSpPr/>
          <p:nvPr/>
        </p:nvSpPr>
        <p:spPr>
          <a:xfrm>
            <a:off x="3770155" y="5694520"/>
            <a:ext cx="1059673"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4" name="正方形/長方形 13"/>
          <p:cNvSpPr/>
          <p:nvPr/>
        </p:nvSpPr>
        <p:spPr>
          <a:xfrm>
            <a:off x="6806516" y="5682459"/>
            <a:ext cx="1059673"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6" name="正方形/長方形 15"/>
          <p:cNvSpPr/>
          <p:nvPr/>
        </p:nvSpPr>
        <p:spPr>
          <a:xfrm>
            <a:off x="6913980" y="5682103"/>
            <a:ext cx="158610" cy="682107"/>
          </a:xfrm>
          <a:prstGeom prst="rect">
            <a:avLst/>
          </a:prstGeom>
          <a:solidFill>
            <a:schemeClr val="bg1">
              <a:alpha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17" name="正方形/長方形 16"/>
          <p:cNvSpPr/>
          <p:nvPr/>
        </p:nvSpPr>
        <p:spPr>
          <a:xfrm>
            <a:off x="6912291" y="5682458"/>
            <a:ext cx="158610" cy="682107"/>
          </a:xfrm>
          <a:prstGeom prst="rect">
            <a:avLst/>
          </a:prstGeom>
          <a:solidFill>
            <a:schemeClr val="accent5">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18" name="正方形/長方形 17"/>
          <p:cNvSpPr/>
          <p:nvPr/>
        </p:nvSpPr>
        <p:spPr>
          <a:xfrm>
            <a:off x="4001567" y="5694518"/>
            <a:ext cx="158610" cy="682107"/>
          </a:xfrm>
          <a:prstGeom prst="rect">
            <a:avLst/>
          </a:prstGeom>
          <a:solidFill>
            <a:schemeClr val="bg1">
              <a:alpha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19" name="正方形/長方形 18"/>
          <p:cNvSpPr/>
          <p:nvPr/>
        </p:nvSpPr>
        <p:spPr>
          <a:xfrm>
            <a:off x="4003211" y="5694518"/>
            <a:ext cx="158610" cy="682107"/>
          </a:xfrm>
          <a:prstGeom prst="rect">
            <a:avLst/>
          </a:prstGeom>
          <a:solidFill>
            <a:schemeClr val="accent6">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28" name="テキスト ボックス 27"/>
          <p:cNvSpPr txBox="1"/>
          <p:nvPr/>
        </p:nvSpPr>
        <p:spPr>
          <a:xfrm>
            <a:off x="12697691" y="5257800"/>
            <a:ext cx="184731" cy="369332"/>
          </a:xfrm>
          <a:prstGeom prst="rect">
            <a:avLst/>
          </a:prstGeom>
          <a:noFill/>
        </p:spPr>
        <p:txBody>
          <a:bodyPr wrap="none" rtlCol="0">
            <a:spAutoFit/>
          </a:bodyPr>
          <a:lstStyle/>
          <a:p>
            <a:endParaRPr kumimoji="1" lang="ja-JP" altLang="en-US"/>
          </a:p>
        </p:txBody>
      </p:sp>
      <p:sp>
        <p:nvSpPr>
          <p:cNvPr id="27" name="正方形/長方形 26"/>
          <p:cNvSpPr/>
          <p:nvPr/>
        </p:nvSpPr>
        <p:spPr>
          <a:xfrm>
            <a:off x="6786949" y="5682103"/>
            <a:ext cx="1092062" cy="682107"/>
          </a:xfrm>
          <a:prstGeom prst="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9" name="角丸四角形 28"/>
          <p:cNvSpPr/>
          <p:nvPr/>
        </p:nvSpPr>
        <p:spPr>
          <a:xfrm>
            <a:off x="6550999" y="5189475"/>
            <a:ext cx="1579689" cy="1305356"/>
          </a:xfrm>
          <a:prstGeom prst="round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26" name="Explosion 2 6">
            <a:extLst>
              <a:ext uri="{FF2B5EF4-FFF2-40B4-BE49-F238E27FC236}">
                <a16:creationId xmlns="" xmlns:a16="http://schemas.microsoft.com/office/drawing/2014/main" id="{920C480C-6E5C-5A4A-A2E8-84E022D98903}"/>
              </a:ext>
            </a:extLst>
          </p:cNvPr>
          <p:cNvSpPr/>
          <p:nvPr/>
        </p:nvSpPr>
        <p:spPr>
          <a:xfrm>
            <a:off x="7691357" y="4822320"/>
            <a:ext cx="760533" cy="694528"/>
          </a:xfrm>
          <a:prstGeom prst="irregularSeal2">
            <a:avLst/>
          </a:prstGeom>
          <a:solidFill>
            <a:srgbClr val="FF000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x-none" dirty="0">
              <a:solidFill>
                <a:srgbClr val="FF0000"/>
              </a:solidFill>
            </a:endParaRPr>
          </a:p>
        </p:txBody>
      </p:sp>
      <p:sp>
        <p:nvSpPr>
          <p:cNvPr id="15" name="右矢印 38"/>
          <p:cNvSpPr/>
          <p:nvPr/>
        </p:nvSpPr>
        <p:spPr>
          <a:xfrm rot="10800000">
            <a:off x="4949840" y="5339814"/>
            <a:ext cx="1717098" cy="568379"/>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7" name="右矢印 38"/>
          <p:cNvSpPr/>
          <p:nvPr/>
        </p:nvSpPr>
        <p:spPr>
          <a:xfrm rot="10800000" flipH="1">
            <a:off x="4996465" y="5779423"/>
            <a:ext cx="1681216" cy="568379"/>
          </a:xfrm>
          <a:prstGeom prs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25" name="右矢印 38"/>
          <p:cNvSpPr/>
          <p:nvPr/>
        </p:nvSpPr>
        <p:spPr>
          <a:xfrm rot="10800000" flipH="1">
            <a:off x="5001779" y="5779417"/>
            <a:ext cx="1681216" cy="568379"/>
          </a:xfrm>
          <a:prstGeom prst="rightArrow">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24" name="右矢印 38"/>
          <p:cNvSpPr/>
          <p:nvPr/>
        </p:nvSpPr>
        <p:spPr>
          <a:xfrm rot="10800000">
            <a:off x="4932646" y="5327845"/>
            <a:ext cx="1717098" cy="568379"/>
          </a:xfrm>
          <a:prstGeom prst="rightArrow">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22" name="Explosion 2 6">
            <a:extLst>
              <a:ext uri="{FF2B5EF4-FFF2-40B4-BE49-F238E27FC236}">
                <a16:creationId xmlns="" xmlns:a16="http://schemas.microsoft.com/office/drawing/2014/main" id="{920C480C-6E5C-5A4A-A2E8-84E022D98903}"/>
              </a:ext>
            </a:extLst>
          </p:cNvPr>
          <p:cNvSpPr/>
          <p:nvPr/>
        </p:nvSpPr>
        <p:spPr>
          <a:xfrm>
            <a:off x="6089029" y="5089846"/>
            <a:ext cx="760533" cy="694528"/>
          </a:xfrm>
          <a:prstGeom prst="irregularSeal2">
            <a:avLst/>
          </a:prstGeom>
          <a:solidFill>
            <a:srgbClr val="FF000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x-none" dirty="0">
              <a:solidFill>
                <a:srgbClr val="FF0000"/>
              </a:solidFill>
            </a:endParaRPr>
          </a:p>
        </p:txBody>
      </p:sp>
    </p:spTree>
    <p:extLst>
      <p:ext uri="{BB962C8B-B14F-4D97-AF65-F5344CB8AC3E}">
        <p14:creationId xmlns:p14="http://schemas.microsoft.com/office/powerpoint/2010/main" val="62139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par>
                          <p:cTn id="8" fill="hold">
                            <p:stCondLst>
                              <p:cond delay="500"/>
                            </p:stCondLst>
                            <p:childTnLst>
                              <p:par>
                                <p:cTn id="9" presetID="0" presetClass="path" presetSubtype="0" accel="50000" decel="50000" fill="hold" grpId="1" nodeType="afterEffect">
                                  <p:stCondLst>
                                    <p:cond delay="0"/>
                                  </p:stCondLst>
                                  <p:childTnLst>
                                    <p:animMotion origin="layout" path="M 2.5E-6 1.48148E-6 L -0.19753 0.00162 " pathEditMode="relative" rAng="0" ptsTypes="AA">
                                      <p:cBhvr>
                                        <p:cTn id="10" dur="2000" fill="hold"/>
                                        <p:tgtEl>
                                          <p:spTgt spid="17"/>
                                        </p:tgtEl>
                                        <p:attrNameLst>
                                          <p:attrName>ppt_x</p:attrName>
                                          <p:attrName>ppt_y</p:attrName>
                                        </p:attrNameLst>
                                      </p:cBhvr>
                                      <p:rCtr x="-9883" y="69"/>
                                    </p:animMotion>
                                  </p:childTnLst>
                                </p:cTn>
                              </p:par>
                              <p:par>
                                <p:cTn id="11" presetID="10"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childTnLst>
                          </p:cTn>
                        </p:par>
                        <p:par>
                          <p:cTn id="19" fill="hold">
                            <p:stCondLst>
                              <p:cond delay="500"/>
                            </p:stCondLst>
                            <p:childTnLst>
                              <p:par>
                                <p:cTn id="20" presetID="0" presetClass="path" presetSubtype="0" accel="50000" decel="50000" fill="hold" grpId="1" nodeType="afterEffect">
                                  <p:stCondLst>
                                    <p:cond delay="0"/>
                                  </p:stCondLst>
                                  <p:childTnLst>
                                    <p:animMotion origin="layout" path="M 4.16667E-6 1.11111E-6 L 0.28567 1.11111E-6 " pathEditMode="relative" rAng="0" ptsTypes="AA">
                                      <p:cBhvr>
                                        <p:cTn id="21" dur="2000" fill="hold"/>
                                        <p:tgtEl>
                                          <p:spTgt spid="19"/>
                                        </p:tgtEl>
                                        <p:attrNameLst>
                                          <p:attrName>ppt_x</p:attrName>
                                          <p:attrName>ppt_y</p:attrName>
                                        </p:attrNameLst>
                                      </p:cBhvr>
                                      <p:rCtr x="14284" y="0"/>
                                    </p:animMotion>
                                  </p:childTnLst>
                                </p:cTn>
                              </p:par>
                              <p:par>
                                <p:cTn id="22" presetID="10" presetClass="entr" presetSubtype="0"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fade">
                                      <p:cBhvr>
                                        <p:cTn id="29" dur="500"/>
                                        <p:tgtEl>
                                          <p:spTgt spid="26"/>
                                        </p:tgtEl>
                                      </p:cBhvr>
                                    </p:animEffect>
                                  </p:childTnLst>
                                </p:cTn>
                              </p:par>
                            </p:childTnLst>
                          </p:cTn>
                        </p:par>
                        <p:par>
                          <p:cTn id="30" fill="hold">
                            <p:stCondLst>
                              <p:cond delay="500"/>
                            </p:stCondLst>
                            <p:childTnLst>
                              <p:par>
                                <p:cTn id="31" presetID="10" presetClass="entr" presetSubtype="0" fill="hold" grpId="0" nodeType="after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fade">
                                      <p:cBhvr>
                                        <p:cTn id="33" dur="500"/>
                                        <p:tgtEl>
                                          <p:spTgt spid="27"/>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500"/>
                                        <p:tgtEl>
                                          <p:spTgt spid="29"/>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500"/>
                                        <p:tgtEl>
                                          <p:spTgt spid="22"/>
                                        </p:tgtEl>
                                      </p:cBhvr>
                                    </p:animEffect>
                                  </p:childTnLst>
                                </p:cTn>
                              </p:par>
                              <p:par>
                                <p:cTn id="42" presetID="10" presetClass="exit" presetSubtype="0" fill="hold" grpId="1" nodeType="withEffect">
                                  <p:stCondLst>
                                    <p:cond delay="0"/>
                                  </p:stCondLst>
                                  <p:childTnLst>
                                    <p:animEffect transition="out" filter="fade">
                                      <p:cBhvr>
                                        <p:cTn id="43" dur="500"/>
                                        <p:tgtEl>
                                          <p:spTgt spid="26"/>
                                        </p:tgtEl>
                                      </p:cBhvr>
                                    </p:animEffect>
                                    <p:set>
                                      <p:cBhvr>
                                        <p:cTn id="44" dur="1" fill="hold">
                                          <p:stCondLst>
                                            <p:cond delay="499"/>
                                          </p:stCondLst>
                                        </p:cTn>
                                        <p:tgtEl>
                                          <p:spTgt spid="26"/>
                                        </p:tgtEl>
                                        <p:attrNameLst>
                                          <p:attrName>style.visibility</p:attrName>
                                        </p:attrNameLst>
                                      </p:cBhvr>
                                      <p:to>
                                        <p:strVal val="hidden"/>
                                      </p:to>
                                    </p:set>
                                  </p:childTnLst>
                                </p:cTn>
                              </p:par>
                              <p:par>
                                <p:cTn id="45" presetID="10" presetClass="exit" presetSubtype="0" fill="hold" grpId="1" nodeType="withEffect">
                                  <p:stCondLst>
                                    <p:cond delay="0"/>
                                  </p:stCondLst>
                                  <p:childTnLst>
                                    <p:animEffect transition="out" filter="fade">
                                      <p:cBhvr>
                                        <p:cTn id="46" dur="500"/>
                                        <p:tgtEl>
                                          <p:spTgt spid="29"/>
                                        </p:tgtEl>
                                      </p:cBhvr>
                                    </p:animEffect>
                                    <p:set>
                                      <p:cBhvr>
                                        <p:cTn id="47" dur="1" fill="hold">
                                          <p:stCondLst>
                                            <p:cond delay="499"/>
                                          </p:stCondLst>
                                        </p:cTn>
                                        <p:tgtEl>
                                          <p:spTgt spid="29"/>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500"/>
                                        <p:tgtEl>
                                          <p:spTgt spid="27"/>
                                        </p:tgtEl>
                                      </p:cBhvr>
                                    </p:animEffect>
                                    <p:set>
                                      <p:cBhvr>
                                        <p:cTn id="50" dur="1" fill="hold">
                                          <p:stCondLst>
                                            <p:cond delay="499"/>
                                          </p:stCondLst>
                                        </p:cTn>
                                        <p:tgtEl>
                                          <p:spTgt spid="27"/>
                                        </p:tgtEl>
                                        <p:attrNameLst>
                                          <p:attrName>style.visibility</p:attrName>
                                        </p:attrNameLst>
                                      </p:cBhvr>
                                      <p:to>
                                        <p:strVal val="hidden"/>
                                      </p:to>
                                    </p:set>
                                  </p:childTnLst>
                                </p:cTn>
                              </p:par>
                            </p:childTnLst>
                          </p:cTn>
                        </p:par>
                        <p:par>
                          <p:cTn id="51" fill="hold">
                            <p:stCondLst>
                              <p:cond delay="500"/>
                            </p:stCondLst>
                            <p:childTnLst>
                              <p:par>
                                <p:cTn id="52" presetID="10" presetClass="entr" presetSubtype="0" fill="hold" grpId="0" nodeType="after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fade">
                                      <p:cBhvr>
                                        <p:cTn id="54" dur="500"/>
                                        <p:tgtEl>
                                          <p:spTgt spid="24"/>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7" grpId="1" animBg="1"/>
      <p:bldP spid="18" grpId="0" animBg="1"/>
      <p:bldP spid="19" grpId="0" animBg="1"/>
      <p:bldP spid="19" grpId="1" animBg="1"/>
      <p:bldP spid="27" grpId="0" animBg="1"/>
      <p:bldP spid="27" grpId="1" animBg="1"/>
      <p:bldP spid="29" grpId="0" animBg="1"/>
      <p:bldP spid="29" grpId="1" animBg="1"/>
      <p:bldP spid="26" grpId="0" animBg="1"/>
      <p:bldP spid="26" grpId="1" animBg="1"/>
      <p:bldP spid="25" grpId="0" animBg="1"/>
      <p:bldP spid="24" grpId="0" animBg="1"/>
      <p:bldP spid="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角丸四角形 29"/>
          <p:cNvSpPr/>
          <p:nvPr/>
        </p:nvSpPr>
        <p:spPr>
          <a:xfrm>
            <a:off x="5519485" y="4962862"/>
            <a:ext cx="1860598"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31" name="正方形/長方形 30"/>
          <p:cNvSpPr/>
          <p:nvPr/>
        </p:nvSpPr>
        <p:spPr>
          <a:xfrm>
            <a:off x="5713081" y="5472663"/>
            <a:ext cx="1451666"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 name="タイトル 1"/>
          <p:cNvSpPr>
            <a:spLocks noGrp="1"/>
          </p:cNvSpPr>
          <p:nvPr>
            <p:ph type="title"/>
          </p:nvPr>
        </p:nvSpPr>
        <p:spPr/>
        <p:txBody>
          <a:bodyPr/>
          <a:lstStyle/>
          <a:p>
            <a:r>
              <a:rPr kumimoji="1" lang="ja-JP" altLang="en-US" dirty="0">
                <a:solidFill>
                  <a:schemeClr val="tx1"/>
                </a:solidFill>
              </a:rPr>
              <a:t>従来のチェックポイント・リストア</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障害対策としてチェックポイント・リストアが用いられている</a:t>
            </a:r>
            <a:endParaRPr kumimoji="1" lang="en-US" altLang="ja-JP" dirty="0">
              <a:solidFill>
                <a:schemeClr val="tx1"/>
              </a:solidFill>
            </a:endParaRPr>
          </a:p>
          <a:p>
            <a:pPr lvl="1"/>
            <a:r>
              <a:rPr kumimoji="1" lang="ja-JP" altLang="en-US" dirty="0">
                <a:solidFill>
                  <a:schemeClr val="tx1"/>
                </a:solidFill>
              </a:rPr>
              <a:t>定期的に</a:t>
            </a:r>
            <a:r>
              <a:rPr kumimoji="1" lang="en-US" altLang="ja-JP" dirty="0">
                <a:solidFill>
                  <a:schemeClr val="tx1"/>
                </a:solidFill>
              </a:rPr>
              <a:t>VM</a:t>
            </a:r>
            <a:r>
              <a:rPr kumimoji="1" lang="ja-JP" altLang="en-US" dirty="0">
                <a:solidFill>
                  <a:schemeClr val="tx1"/>
                </a:solidFill>
              </a:rPr>
              <a:t>の状態を保存し、障害発生時には</a:t>
            </a:r>
            <a:r>
              <a:rPr kumimoji="1" lang="en-US" altLang="ja-JP" dirty="0">
                <a:solidFill>
                  <a:schemeClr val="tx1"/>
                </a:solidFill>
              </a:rPr>
              <a:t>VM</a:t>
            </a:r>
            <a:r>
              <a:rPr kumimoji="1" lang="ja-JP" altLang="en-US" dirty="0">
                <a:solidFill>
                  <a:schemeClr val="tx1"/>
                </a:solidFill>
              </a:rPr>
              <a:t>を復元</a:t>
            </a:r>
            <a:endParaRPr kumimoji="1" lang="en-US" altLang="ja-JP" dirty="0">
              <a:solidFill>
                <a:schemeClr val="tx1"/>
              </a:solidFill>
            </a:endParaRPr>
          </a:p>
          <a:p>
            <a:r>
              <a:rPr kumimoji="1" lang="ja-JP" altLang="en-US" dirty="0">
                <a:solidFill>
                  <a:schemeClr val="tx1"/>
                </a:solidFill>
              </a:rPr>
              <a:t>従来手法を分割メモリ</a:t>
            </a:r>
            <a:r>
              <a:rPr kumimoji="1" lang="en-US" altLang="ja-JP" dirty="0">
                <a:solidFill>
                  <a:schemeClr val="tx1"/>
                </a:solidFill>
              </a:rPr>
              <a:t>VM</a:t>
            </a:r>
            <a:r>
              <a:rPr kumimoji="1" lang="ja-JP" altLang="en-US" dirty="0">
                <a:solidFill>
                  <a:schemeClr val="tx1"/>
                </a:solidFill>
              </a:rPr>
              <a:t>に適用すると２つの問題が生じる</a:t>
            </a:r>
            <a:endParaRPr kumimoji="1" lang="en-US" altLang="ja-JP" dirty="0">
              <a:solidFill>
                <a:schemeClr val="tx1"/>
              </a:solidFill>
            </a:endParaRPr>
          </a:p>
          <a:p>
            <a:pPr lvl="1"/>
            <a:r>
              <a:rPr kumimoji="1" lang="ja-JP" altLang="en-US" dirty="0">
                <a:solidFill>
                  <a:schemeClr val="tx1"/>
                </a:solidFill>
              </a:rPr>
              <a:t>大量にリモートページングが発生してチェックポイント性能が低下</a:t>
            </a:r>
            <a:endParaRPr kumimoji="1" lang="en-US" altLang="ja-JP" dirty="0">
              <a:solidFill>
                <a:schemeClr val="tx1"/>
              </a:solidFill>
            </a:endParaRPr>
          </a:p>
          <a:p>
            <a:pPr lvl="2"/>
            <a:r>
              <a:rPr kumimoji="1" lang="ja-JP" altLang="en-US" dirty="0">
                <a:solidFill>
                  <a:schemeClr val="tx1"/>
                </a:solidFill>
              </a:rPr>
              <a:t>サブホストにあるメモリはメインホストを経由して保存</a:t>
            </a:r>
            <a:endParaRPr kumimoji="1" lang="en-US" altLang="ja-JP" dirty="0">
              <a:solidFill>
                <a:schemeClr val="tx1"/>
              </a:solidFill>
            </a:endParaRPr>
          </a:p>
          <a:p>
            <a:pPr lvl="1"/>
            <a:r>
              <a:rPr kumimoji="1" lang="ja-JP" altLang="en-US" dirty="0">
                <a:solidFill>
                  <a:schemeClr val="tx1"/>
                </a:solidFill>
              </a:rPr>
              <a:t>分割メモリ</a:t>
            </a:r>
            <a:r>
              <a:rPr kumimoji="1" lang="en-US" altLang="ja-JP" dirty="0">
                <a:solidFill>
                  <a:schemeClr val="tx1"/>
                </a:solidFill>
              </a:rPr>
              <a:t>VM</a:t>
            </a:r>
            <a:r>
              <a:rPr kumimoji="1" lang="ja-JP" altLang="en-US" dirty="0">
                <a:solidFill>
                  <a:schemeClr val="tx1"/>
                </a:solidFill>
              </a:rPr>
              <a:t>として復元することができない</a:t>
            </a:r>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5</a:t>
            </a:fld>
            <a:endParaRPr kumimoji="1" lang="ja-JP" altLang="en-US"/>
          </a:p>
        </p:txBody>
      </p:sp>
      <p:sp>
        <p:nvSpPr>
          <p:cNvPr id="5" name="正方形/長方形 26">
            <a:extLst>
              <a:ext uri="{FF2B5EF4-FFF2-40B4-BE49-F238E27FC236}">
                <a16:creationId xmlns="" xmlns:a16="http://schemas.microsoft.com/office/drawing/2014/main" id="{9B5BED5A-0736-9F4F-AE08-A24576A9BA6D}"/>
              </a:ext>
            </a:extLst>
          </p:cNvPr>
          <p:cNvSpPr/>
          <p:nvPr/>
        </p:nvSpPr>
        <p:spPr>
          <a:xfrm>
            <a:off x="2388781" y="5268219"/>
            <a:ext cx="1869544" cy="830430"/>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MS PGothic" charset="-128"/>
                <a:ea typeface="MS PGothic" charset="-128"/>
                <a:cs typeface="MS PGothic" charset="-128"/>
              </a:rPr>
              <a:t>チェックポイント</a:t>
            </a:r>
            <a:endParaRPr lang="ja-JP" altLang="en-US" dirty="0">
              <a:solidFill>
                <a:schemeClr val="tx1"/>
              </a:solidFill>
              <a:latin typeface="MS PGothic" charset="-128"/>
              <a:ea typeface="MS PGothic" charset="-128"/>
              <a:cs typeface="MS PGothic" charset="-128"/>
            </a:endParaRPr>
          </a:p>
        </p:txBody>
      </p:sp>
      <p:sp>
        <p:nvSpPr>
          <p:cNvPr id="6" name="TextBox 8">
            <a:extLst>
              <a:ext uri="{FF2B5EF4-FFF2-40B4-BE49-F238E27FC236}">
                <a16:creationId xmlns="" xmlns:a16="http://schemas.microsoft.com/office/drawing/2014/main" id="{7B09F8AE-E882-7A47-926E-AB98536887B7}"/>
              </a:ext>
            </a:extLst>
          </p:cNvPr>
          <p:cNvSpPr txBox="1"/>
          <p:nvPr/>
        </p:nvSpPr>
        <p:spPr>
          <a:xfrm>
            <a:off x="4542257" y="4801752"/>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7" name="角丸四角形 6"/>
          <p:cNvSpPr/>
          <p:nvPr/>
        </p:nvSpPr>
        <p:spPr>
          <a:xfrm>
            <a:off x="8557615" y="4956499"/>
            <a:ext cx="1319783" cy="1284671"/>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8" name="テキスト ボックス 24"/>
          <p:cNvSpPr txBox="1"/>
          <p:nvPr/>
        </p:nvSpPr>
        <p:spPr>
          <a:xfrm>
            <a:off x="8607403" y="4606507"/>
            <a:ext cx="1220206"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サブホスト</a:t>
            </a:r>
          </a:p>
        </p:txBody>
      </p:sp>
      <p:sp>
        <p:nvSpPr>
          <p:cNvPr id="9" name="正方形/長方形 8"/>
          <p:cNvSpPr/>
          <p:nvPr/>
        </p:nvSpPr>
        <p:spPr>
          <a:xfrm>
            <a:off x="8741634" y="5473828"/>
            <a:ext cx="966296"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S PGothic" charset="-128"/>
                <a:ea typeface="MS PGothic" charset="-128"/>
                <a:cs typeface="MS PGothic" charset="-128"/>
              </a:rPr>
              <a:t>メモリ</a:t>
            </a:r>
          </a:p>
        </p:txBody>
      </p:sp>
      <p:sp>
        <p:nvSpPr>
          <p:cNvPr id="10" name="角丸四角形 9"/>
          <p:cNvSpPr/>
          <p:nvPr/>
        </p:nvSpPr>
        <p:spPr>
          <a:xfrm>
            <a:off x="5518514" y="4962862"/>
            <a:ext cx="1426641"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1" name="テキスト ボックス 24"/>
          <p:cNvSpPr txBox="1"/>
          <p:nvPr/>
        </p:nvSpPr>
        <p:spPr>
          <a:xfrm>
            <a:off x="5573719" y="4605119"/>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p>
        </p:txBody>
      </p:sp>
      <p:sp>
        <p:nvSpPr>
          <p:cNvPr id="12" name="右矢印 38"/>
          <p:cNvSpPr/>
          <p:nvPr/>
        </p:nvSpPr>
        <p:spPr>
          <a:xfrm rot="10800000">
            <a:off x="6804363" y="5108444"/>
            <a:ext cx="1867552" cy="520906"/>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13" name="TextBox 17">
            <a:extLst>
              <a:ext uri="{FF2B5EF4-FFF2-40B4-BE49-F238E27FC236}">
                <a16:creationId xmlns="" xmlns:a16="http://schemas.microsoft.com/office/drawing/2014/main" id="{491B9851-658D-5C4A-ABC5-681C4B892ABF}"/>
              </a:ext>
            </a:extLst>
          </p:cNvPr>
          <p:cNvSpPr txBox="1"/>
          <p:nvPr/>
        </p:nvSpPr>
        <p:spPr>
          <a:xfrm>
            <a:off x="7180871" y="4840457"/>
            <a:ext cx="1220206" cy="369332"/>
          </a:xfrm>
          <a:prstGeom prst="rect">
            <a:avLst/>
          </a:prstGeom>
          <a:noFill/>
        </p:spPr>
        <p:txBody>
          <a:bodyPr wrap="none" rtlCol="0">
            <a:spAutoFit/>
          </a:bodyPr>
          <a:lstStyle/>
          <a:p>
            <a:r>
              <a:rPr lang="ja-JP" altLang="en-US">
                <a:latin typeface="MS PGothic" charset="-128"/>
                <a:ea typeface="MS PGothic" charset="-128"/>
                <a:cs typeface="MS PGothic" charset="-128"/>
              </a:rPr>
              <a:t>ページイン</a:t>
            </a:r>
            <a:endParaRPr lang="en-US" dirty="0">
              <a:latin typeface="MS PGothic" charset="-128"/>
              <a:ea typeface="MS PGothic" charset="-128"/>
              <a:cs typeface="MS PGothic" charset="-128"/>
            </a:endParaRPr>
          </a:p>
        </p:txBody>
      </p:sp>
      <p:sp>
        <p:nvSpPr>
          <p:cNvPr id="14" name="正方形/長方形 13"/>
          <p:cNvSpPr/>
          <p:nvPr/>
        </p:nvSpPr>
        <p:spPr>
          <a:xfrm>
            <a:off x="5707620" y="5095736"/>
            <a:ext cx="1018572"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15" name="正方形/長方形 14"/>
          <p:cNvSpPr/>
          <p:nvPr/>
        </p:nvSpPr>
        <p:spPr>
          <a:xfrm>
            <a:off x="5711356" y="5473000"/>
            <a:ext cx="1014836"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6" name="右矢印 38"/>
          <p:cNvSpPr/>
          <p:nvPr/>
        </p:nvSpPr>
        <p:spPr>
          <a:xfrm rot="10800000" flipH="1">
            <a:off x="6842925" y="5574441"/>
            <a:ext cx="1828990" cy="568379"/>
          </a:xfrm>
          <a:prstGeom prst="rightArrow">
            <a:avLst>
              <a:gd name="adj1" fmla="val 54663"/>
              <a:gd name="adj2" fmla="val 50000"/>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17" name="TextBox 18">
            <a:extLst>
              <a:ext uri="{FF2B5EF4-FFF2-40B4-BE49-F238E27FC236}">
                <a16:creationId xmlns="" xmlns:a16="http://schemas.microsoft.com/office/drawing/2014/main" id="{F13CABE7-A982-0F48-A727-22430537F638}"/>
              </a:ext>
            </a:extLst>
          </p:cNvPr>
          <p:cNvSpPr txBox="1"/>
          <p:nvPr/>
        </p:nvSpPr>
        <p:spPr>
          <a:xfrm>
            <a:off x="7061153" y="6037162"/>
            <a:ext cx="1404552" cy="369332"/>
          </a:xfrm>
          <a:prstGeom prst="rect">
            <a:avLst/>
          </a:prstGeom>
          <a:noFill/>
        </p:spPr>
        <p:txBody>
          <a:bodyPr wrap="none" rtlCol="0">
            <a:spAutoFit/>
          </a:bodyPr>
          <a:lstStyle/>
          <a:p>
            <a:r>
              <a:rPr lang="ja-JP" altLang="en-US">
                <a:latin typeface="MS PGothic" charset="-128"/>
                <a:ea typeface="MS PGothic" charset="-128"/>
                <a:cs typeface="MS PGothic" charset="-128"/>
              </a:rPr>
              <a:t>ページアウト</a:t>
            </a:r>
            <a:endParaRPr lang="en-US" dirty="0">
              <a:latin typeface="MS PGothic" charset="-128"/>
              <a:ea typeface="MS PGothic" charset="-128"/>
              <a:cs typeface="MS PGothic" charset="-128"/>
            </a:endParaRPr>
          </a:p>
        </p:txBody>
      </p:sp>
      <p:sp>
        <p:nvSpPr>
          <p:cNvPr id="18" name="左矢印 17"/>
          <p:cNvSpPr/>
          <p:nvPr/>
        </p:nvSpPr>
        <p:spPr>
          <a:xfrm>
            <a:off x="4134175" y="5084857"/>
            <a:ext cx="1463040" cy="457732"/>
          </a:xfrm>
          <a:prstGeom prst="leftArrow">
            <a:avLst/>
          </a:prstGeom>
          <a:solidFill>
            <a:schemeClr val="accent2">
              <a:lumMod val="75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19" name="正方形/長方形 18"/>
          <p:cNvSpPr/>
          <p:nvPr/>
        </p:nvSpPr>
        <p:spPr>
          <a:xfrm>
            <a:off x="9404759" y="5472999"/>
            <a:ext cx="141424" cy="659401"/>
          </a:xfrm>
          <a:prstGeom prst="rect">
            <a:avLst/>
          </a:prstGeom>
          <a:solidFill>
            <a:schemeClr val="bg1">
              <a:alpha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20" name="正方形/長方形 19"/>
          <p:cNvSpPr/>
          <p:nvPr/>
        </p:nvSpPr>
        <p:spPr>
          <a:xfrm>
            <a:off x="9404759" y="5469973"/>
            <a:ext cx="141424" cy="665452"/>
          </a:xfrm>
          <a:prstGeom prst="rect">
            <a:avLst/>
          </a:prstGeom>
          <a:solidFill>
            <a:schemeClr val="accent5">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21" name="正方形/長方形 20"/>
          <p:cNvSpPr/>
          <p:nvPr/>
        </p:nvSpPr>
        <p:spPr>
          <a:xfrm>
            <a:off x="5926081" y="5466866"/>
            <a:ext cx="145438" cy="682107"/>
          </a:xfrm>
          <a:prstGeom prst="rect">
            <a:avLst/>
          </a:prstGeom>
          <a:solidFill>
            <a:schemeClr val="bg1">
              <a:alpha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22" name="正方形/長方形 21"/>
          <p:cNvSpPr/>
          <p:nvPr/>
        </p:nvSpPr>
        <p:spPr>
          <a:xfrm>
            <a:off x="5933907" y="5489656"/>
            <a:ext cx="137612" cy="608994"/>
          </a:xfrm>
          <a:prstGeom prst="rect">
            <a:avLst/>
          </a:prstGeom>
          <a:solidFill>
            <a:schemeClr val="accent6">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23" name="正方形/長方形 22"/>
          <p:cNvSpPr/>
          <p:nvPr/>
        </p:nvSpPr>
        <p:spPr>
          <a:xfrm>
            <a:off x="8973275" y="5489655"/>
            <a:ext cx="145438" cy="665452"/>
          </a:xfrm>
          <a:prstGeom prst="rect">
            <a:avLst/>
          </a:prstGeom>
          <a:solidFill>
            <a:schemeClr val="accent6">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24" name="1 つの角を切り取った四角形 23"/>
          <p:cNvSpPr/>
          <p:nvPr/>
        </p:nvSpPr>
        <p:spPr>
          <a:xfrm>
            <a:off x="3865502" y="5454020"/>
            <a:ext cx="267349" cy="480542"/>
          </a:xfrm>
          <a:prstGeom prst="snip1Rect">
            <a:avLst/>
          </a:prstGeom>
          <a:solidFill>
            <a:schemeClr val="accent5">
              <a:lumMod val="5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25" name="1 つの角を切り取った四角形 24"/>
          <p:cNvSpPr/>
          <p:nvPr/>
        </p:nvSpPr>
        <p:spPr>
          <a:xfrm>
            <a:off x="3528434" y="5451676"/>
            <a:ext cx="267349" cy="480542"/>
          </a:xfrm>
          <a:prstGeom prst="snip1Rect">
            <a:avLst/>
          </a:prstGeom>
          <a:solidFill>
            <a:schemeClr val="accent6">
              <a:lumMod val="5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26" name="角丸四角形 25"/>
          <p:cNvSpPr/>
          <p:nvPr/>
        </p:nvSpPr>
        <p:spPr>
          <a:xfrm>
            <a:off x="1529189" y="4954393"/>
            <a:ext cx="1604499" cy="445127"/>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通常</a:t>
            </a: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と同じ</a:t>
            </a:r>
            <a:endParaRPr lang="en-US" altLang="ja-JP" dirty="0">
              <a:solidFill>
                <a:schemeClr val="tx1"/>
              </a:solidFill>
              <a:latin typeface="MS PGothic" charset="-128"/>
              <a:ea typeface="MS PGothic" charset="-128"/>
              <a:cs typeface="MS PGothic" charset="-128"/>
            </a:endParaRPr>
          </a:p>
        </p:txBody>
      </p:sp>
      <p:sp>
        <p:nvSpPr>
          <p:cNvPr id="27" name="TextBox 8">
            <a:extLst>
              <a:ext uri="{FF2B5EF4-FFF2-40B4-BE49-F238E27FC236}">
                <a16:creationId xmlns="" xmlns:a16="http://schemas.microsoft.com/office/drawing/2014/main" id="{7B09F8AE-E882-7A47-926E-AB98536887B7}"/>
              </a:ext>
            </a:extLst>
          </p:cNvPr>
          <p:cNvSpPr txBox="1"/>
          <p:nvPr/>
        </p:nvSpPr>
        <p:spPr>
          <a:xfrm>
            <a:off x="4540620" y="5402829"/>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28" name="左矢印 27"/>
          <p:cNvSpPr/>
          <p:nvPr/>
        </p:nvSpPr>
        <p:spPr>
          <a:xfrm rot="10800000">
            <a:off x="4165658" y="5652376"/>
            <a:ext cx="1467429" cy="451390"/>
          </a:xfrm>
          <a:prstGeom prst="leftArrow">
            <a:avLst/>
          </a:prstGeom>
          <a:solidFill>
            <a:schemeClr val="accent5">
              <a:lumMod val="75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29" name="屈折矢印 9">
            <a:extLst>
              <a:ext uri="{FF2B5EF4-FFF2-40B4-BE49-F238E27FC236}">
                <a16:creationId xmlns="" xmlns:a16="http://schemas.microsoft.com/office/drawing/2014/main" id="{363C43BB-1495-914E-9716-4AE7D0C92C2D}"/>
              </a:ext>
            </a:extLst>
          </p:cNvPr>
          <p:cNvSpPr/>
          <p:nvPr/>
        </p:nvSpPr>
        <p:spPr>
          <a:xfrm rot="16200000" flipH="1" flipV="1">
            <a:off x="5949746" y="3684940"/>
            <a:ext cx="586345" cy="4927712"/>
          </a:xfrm>
          <a:prstGeom prst="bentUpArrow">
            <a:avLst>
              <a:gd name="adj1" fmla="val 38940"/>
              <a:gd name="adj2" fmla="val 50000"/>
              <a:gd name="adj3" fmla="val 27950"/>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2070501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500"/>
                                        <p:tgtEl>
                                          <p:spTgt spid="2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par>
                          <p:cTn id="18" fill="hold">
                            <p:stCondLst>
                              <p:cond delay="1000"/>
                            </p:stCondLst>
                            <p:childTnLst>
                              <p:par>
                                <p:cTn id="19" presetID="0" presetClass="path" presetSubtype="0" accel="50000" decel="50000" fill="hold" grpId="1" nodeType="afterEffect">
                                  <p:stCondLst>
                                    <p:cond delay="0"/>
                                  </p:stCondLst>
                                  <p:childTnLst>
                                    <p:animMotion origin="layout" path="M -3.33333E-6 -4.81481E-6 L -0.24583 -4.81481E-6 " pathEditMode="relative" rAng="0" ptsTypes="AA">
                                      <p:cBhvr>
                                        <p:cTn id="20" dur="1000" fill="hold"/>
                                        <p:tgtEl>
                                          <p:spTgt spid="20"/>
                                        </p:tgtEl>
                                        <p:attrNameLst>
                                          <p:attrName>ppt_x</p:attrName>
                                          <p:attrName>ppt_y</p:attrName>
                                        </p:attrNameLst>
                                      </p:cBhvr>
                                      <p:rCtr x="-12292" y="0"/>
                                    </p:animMotion>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500"/>
                                        <p:tgtEl>
                                          <p:spTgt spid="16"/>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500"/>
                                        <p:tgtEl>
                                          <p:spTgt spid="1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500"/>
                                        <p:tgtEl>
                                          <p:spTgt spid="22"/>
                                        </p:tgtEl>
                                      </p:cBhvr>
                                    </p:animEffect>
                                  </p:childTnLst>
                                </p:cTn>
                              </p:par>
                            </p:childTnLst>
                          </p:cTn>
                        </p:par>
                        <p:par>
                          <p:cTn id="42" fill="hold">
                            <p:stCondLst>
                              <p:cond delay="500"/>
                            </p:stCondLst>
                            <p:childTnLst>
                              <p:par>
                                <p:cTn id="43" presetID="0" presetClass="path" presetSubtype="0" accel="50000" decel="50000" fill="hold" grpId="1" nodeType="afterEffect">
                                  <p:stCondLst>
                                    <p:cond delay="0"/>
                                  </p:stCondLst>
                                  <p:childTnLst>
                                    <p:animMotion origin="layout" path="M 2.29167E-6 2.59259E-6 L 0.24961 0.00324 " pathEditMode="relative" rAng="0" ptsTypes="AA">
                                      <p:cBhvr>
                                        <p:cTn id="44" dur="1000" fill="hold"/>
                                        <p:tgtEl>
                                          <p:spTgt spid="22"/>
                                        </p:tgtEl>
                                        <p:attrNameLst>
                                          <p:attrName>ppt_x</p:attrName>
                                          <p:attrName>ppt_y</p:attrName>
                                        </p:attrNameLst>
                                      </p:cBhvr>
                                      <p:rCtr x="12474" y="162"/>
                                    </p:animMotion>
                                  </p:childTnLst>
                                </p:cTn>
                              </p:par>
                              <p:par>
                                <p:cTn id="45" presetID="10" presetClass="entr"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500"/>
                                        <p:tgtEl>
                                          <p:spTgt spid="21"/>
                                        </p:tgtEl>
                                      </p:cBhvr>
                                    </p:animEffect>
                                  </p:childTnLst>
                                </p:cTn>
                              </p:par>
                            </p:childTnLst>
                          </p:cTn>
                        </p:par>
                        <p:par>
                          <p:cTn id="48" fill="hold">
                            <p:stCondLst>
                              <p:cond delay="1500"/>
                            </p:stCondLst>
                            <p:childTnLst>
                              <p:par>
                                <p:cTn id="49" presetID="1" presetClass="entr" presetSubtype="0" fill="hold" grpId="1" nodeType="after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2" nodeType="clickEffect">
                                  <p:stCondLst>
                                    <p:cond delay="0"/>
                                  </p:stCondLst>
                                  <p:childTnLst>
                                    <p:set>
                                      <p:cBhvr>
                                        <p:cTn id="54" dur="1" fill="hold">
                                          <p:stCondLst>
                                            <p:cond delay="0"/>
                                          </p:stCondLst>
                                        </p:cTn>
                                        <p:tgtEl>
                                          <p:spTgt spid="22"/>
                                        </p:tgtEl>
                                        <p:attrNameLst>
                                          <p:attrName>style.visibility</p:attrName>
                                        </p:attrNameLst>
                                      </p:cBhvr>
                                      <p:to>
                                        <p:strVal val="hidden"/>
                                      </p:to>
                                    </p:set>
                                  </p:childTnLst>
                                </p:cTn>
                              </p:par>
                              <p:par>
                                <p:cTn id="55" presetID="0" presetClass="path" presetSubtype="0" accel="50000" decel="50000" fill="hold" grpId="0" nodeType="withEffect">
                                  <p:stCondLst>
                                    <p:cond delay="0"/>
                                  </p:stCondLst>
                                  <p:childTnLst>
                                    <p:animMotion origin="layout" path="M 2.91667E-6 -2.59259E-6 L -0.24935 -0.00162 " pathEditMode="relative" rAng="0" ptsTypes="AA">
                                      <p:cBhvr>
                                        <p:cTn id="56" dur="1000" fill="hold"/>
                                        <p:tgtEl>
                                          <p:spTgt spid="23"/>
                                        </p:tgtEl>
                                        <p:attrNameLst>
                                          <p:attrName>ppt_x</p:attrName>
                                          <p:attrName>ppt_y</p:attrName>
                                        </p:attrNameLst>
                                      </p:cBhvr>
                                      <p:rCtr x="-12474" y="-93"/>
                                    </p:animMotion>
                                  </p:childTnLst>
                                </p:cTn>
                              </p:par>
                            </p:childTnLst>
                          </p:cTn>
                        </p:par>
                        <p:par>
                          <p:cTn id="57" fill="hold">
                            <p:stCondLst>
                              <p:cond delay="1000"/>
                            </p:stCondLst>
                            <p:childTnLst>
                              <p:par>
                                <p:cTn id="58" presetID="1" presetClass="exit" presetSubtype="0" fill="hold" grpId="1" nodeType="afterEffect">
                                  <p:stCondLst>
                                    <p:cond delay="0"/>
                                  </p:stCondLst>
                                  <p:childTnLst>
                                    <p:set>
                                      <p:cBhvr>
                                        <p:cTn id="59" dur="1" fill="hold">
                                          <p:stCondLst>
                                            <p:cond delay="0"/>
                                          </p:stCondLst>
                                        </p:cTn>
                                        <p:tgtEl>
                                          <p:spTgt spid="21"/>
                                        </p:tgtEl>
                                        <p:attrNameLst>
                                          <p:attrName>style.visibility</p:attrName>
                                        </p:attrNameLst>
                                      </p:cBhvr>
                                      <p:to>
                                        <p:strVal val="hidden"/>
                                      </p:to>
                                    </p:set>
                                  </p:childTnLst>
                                </p:cTn>
                              </p:par>
                              <p:par>
                                <p:cTn id="60" presetID="10" presetClass="entr" presetSubtype="0" fill="hold" grpId="0" nodeType="with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5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fade">
                                      <p:cBhvr>
                                        <p:cTn id="67" dur="5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grpId="1" nodeType="clickEffect">
                                  <p:stCondLst>
                                    <p:cond delay="0"/>
                                  </p:stCondLst>
                                  <p:childTnLst>
                                    <p:animEffect transition="out" filter="fade">
                                      <p:cBhvr>
                                        <p:cTn id="71" dur="500"/>
                                        <p:tgtEl>
                                          <p:spTgt spid="25"/>
                                        </p:tgtEl>
                                      </p:cBhvr>
                                    </p:animEffect>
                                    <p:set>
                                      <p:cBhvr>
                                        <p:cTn id="72" dur="1" fill="hold">
                                          <p:stCondLst>
                                            <p:cond delay="499"/>
                                          </p:stCondLst>
                                        </p:cTn>
                                        <p:tgtEl>
                                          <p:spTgt spid="25"/>
                                        </p:tgtEl>
                                        <p:attrNameLst>
                                          <p:attrName>style.visibility</p:attrName>
                                        </p:attrNameLst>
                                      </p:cBhvr>
                                      <p:to>
                                        <p:strVal val="hidden"/>
                                      </p:to>
                                    </p:set>
                                  </p:childTnLst>
                                </p:cTn>
                              </p:par>
                              <p:par>
                                <p:cTn id="73" presetID="10" presetClass="exit" presetSubtype="0" fill="hold" grpId="1" nodeType="withEffect">
                                  <p:stCondLst>
                                    <p:cond delay="0"/>
                                  </p:stCondLst>
                                  <p:childTnLst>
                                    <p:animEffect transition="out" filter="fade">
                                      <p:cBhvr>
                                        <p:cTn id="74" dur="500"/>
                                        <p:tgtEl>
                                          <p:spTgt spid="24"/>
                                        </p:tgtEl>
                                      </p:cBhvr>
                                    </p:animEffect>
                                    <p:set>
                                      <p:cBhvr>
                                        <p:cTn id="75" dur="1" fill="hold">
                                          <p:stCondLst>
                                            <p:cond delay="499"/>
                                          </p:stCondLst>
                                        </p:cTn>
                                        <p:tgtEl>
                                          <p:spTgt spid="24"/>
                                        </p:tgtEl>
                                        <p:attrNameLst>
                                          <p:attrName>style.visibility</p:attrName>
                                        </p:attrNameLst>
                                      </p:cBhvr>
                                      <p:to>
                                        <p:strVal val="hidden"/>
                                      </p:to>
                                    </p:set>
                                  </p:childTnLst>
                                </p:cTn>
                              </p:par>
                              <p:par>
                                <p:cTn id="76" presetID="10" presetClass="exit" presetSubtype="0" fill="hold" grpId="1" nodeType="withEffect">
                                  <p:stCondLst>
                                    <p:cond delay="0"/>
                                  </p:stCondLst>
                                  <p:childTnLst>
                                    <p:animEffect transition="out" filter="fade">
                                      <p:cBhvr>
                                        <p:cTn id="77" dur="500"/>
                                        <p:tgtEl>
                                          <p:spTgt spid="18"/>
                                        </p:tgtEl>
                                      </p:cBhvr>
                                    </p:animEffect>
                                    <p:set>
                                      <p:cBhvr>
                                        <p:cTn id="78" dur="1" fill="hold">
                                          <p:stCondLst>
                                            <p:cond delay="499"/>
                                          </p:stCondLst>
                                        </p:cTn>
                                        <p:tgtEl>
                                          <p:spTgt spid="18"/>
                                        </p:tgtEl>
                                        <p:attrNameLst>
                                          <p:attrName>style.visibility</p:attrName>
                                        </p:attrNameLst>
                                      </p:cBhvr>
                                      <p:to>
                                        <p:strVal val="hidden"/>
                                      </p:to>
                                    </p:set>
                                  </p:childTnLst>
                                </p:cTn>
                              </p:par>
                              <p:par>
                                <p:cTn id="79" presetID="10" presetClass="exit" presetSubtype="0" fill="hold" grpId="1" nodeType="withEffect">
                                  <p:stCondLst>
                                    <p:cond delay="0"/>
                                  </p:stCondLst>
                                  <p:childTnLst>
                                    <p:animEffect transition="out" filter="fade">
                                      <p:cBhvr>
                                        <p:cTn id="80" dur="500"/>
                                        <p:tgtEl>
                                          <p:spTgt spid="6"/>
                                        </p:tgtEl>
                                      </p:cBhvr>
                                    </p:animEffect>
                                    <p:set>
                                      <p:cBhvr>
                                        <p:cTn id="81" dur="1" fill="hold">
                                          <p:stCondLst>
                                            <p:cond delay="499"/>
                                          </p:stCondLst>
                                        </p:cTn>
                                        <p:tgtEl>
                                          <p:spTgt spid="6"/>
                                        </p:tgtEl>
                                        <p:attrNameLst>
                                          <p:attrName>style.visibility</p:attrName>
                                        </p:attrNameLst>
                                      </p:cBhvr>
                                      <p:to>
                                        <p:strVal val="hidden"/>
                                      </p:to>
                                    </p:set>
                                  </p:childTnLst>
                                </p:cTn>
                              </p:par>
                              <p:par>
                                <p:cTn id="82" presetID="10" presetClass="exit" presetSubtype="0" fill="hold" grpId="0" nodeType="withEffect">
                                  <p:stCondLst>
                                    <p:cond delay="0"/>
                                  </p:stCondLst>
                                  <p:childTnLst>
                                    <p:animEffect transition="out" filter="fade">
                                      <p:cBhvr>
                                        <p:cTn id="83" dur="500"/>
                                        <p:tgtEl>
                                          <p:spTgt spid="14"/>
                                        </p:tgtEl>
                                      </p:cBhvr>
                                    </p:animEffect>
                                    <p:set>
                                      <p:cBhvr>
                                        <p:cTn id="84" dur="1" fill="hold">
                                          <p:stCondLst>
                                            <p:cond delay="499"/>
                                          </p:stCondLst>
                                        </p:cTn>
                                        <p:tgtEl>
                                          <p:spTgt spid="14"/>
                                        </p:tgtEl>
                                        <p:attrNameLst>
                                          <p:attrName>style.visibility</p:attrName>
                                        </p:attrNameLst>
                                      </p:cBhvr>
                                      <p:to>
                                        <p:strVal val="hidden"/>
                                      </p:to>
                                    </p:set>
                                  </p:childTnLst>
                                </p:cTn>
                              </p:par>
                              <p:par>
                                <p:cTn id="85" presetID="10" presetClass="exit" presetSubtype="0" fill="hold" grpId="3" nodeType="withEffect">
                                  <p:stCondLst>
                                    <p:cond delay="0"/>
                                  </p:stCondLst>
                                  <p:childTnLst>
                                    <p:animEffect transition="out" filter="fade">
                                      <p:cBhvr>
                                        <p:cTn id="86" dur="500"/>
                                        <p:tgtEl>
                                          <p:spTgt spid="22"/>
                                        </p:tgtEl>
                                      </p:cBhvr>
                                    </p:animEffect>
                                    <p:set>
                                      <p:cBhvr>
                                        <p:cTn id="87" dur="1" fill="hold">
                                          <p:stCondLst>
                                            <p:cond delay="499"/>
                                          </p:stCondLst>
                                        </p:cTn>
                                        <p:tgtEl>
                                          <p:spTgt spid="22"/>
                                        </p:tgtEl>
                                        <p:attrNameLst>
                                          <p:attrName>style.visibility</p:attrName>
                                        </p:attrNameLst>
                                      </p:cBhvr>
                                      <p:to>
                                        <p:strVal val="hidden"/>
                                      </p:to>
                                    </p:set>
                                  </p:childTnLst>
                                </p:cTn>
                              </p:par>
                              <p:par>
                                <p:cTn id="88" presetID="10" presetClass="exit" presetSubtype="0" fill="hold" grpId="0" nodeType="withEffect">
                                  <p:stCondLst>
                                    <p:cond delay="0"/>
                                  </p:stCondLst>
                                  <p:childTnLst>
                                    <p:animEffect transition="out" filter="fade">
                                      <p:cBhvr>
                                        <p:cTn id="89" dur="500"/>
                                        <p:tgtEl>
                                          <p:spTgt spid="15"/>
                                        </p:tgtEl>
                                      </p:cBhvr>
                                    </p:animEffect>
                                    <p:set>
                                      <p:cBhvr>
                                        <p:cTn id="90" dur="1" fill="hold">
                                          <p:stCondLst>
                                            <p:cond delay="499"/>
                                          </p:stCondLst>
                                        </p:cTn>
                                        <p:tgtEl>
                                          <p:spTgt spid="15"/>
                                        </p:tgtEl>
                                        <p:attrNameLst>
                                          <p:attrName>style.visibility</p:attrName>
                                        </p:attrNameLst>
                                      </p:cBhvr>
                                      <p:to>
                                        <p:strVal val="hidden"/>
                                      </p:to>
                                    </p:set>
                                  </p:childTnLst>
                                </p:cTn>
                              </p:par>
                              <p:par>
                                <p:cTn id="91" presetID="10" presetClass="exit" presetSubtype="0" fill="hold" grpId="1" nodeType="withEffect">
                                  <p:stCondLst>
                                    <p:cond delay="0"/>
                                  </p:stCondLst>
                                  <p:childTnLst>
                                    <p:animEffect transition="out" filter="fade">
                                      <p:cBhvr>
                                        <p:cTn id="92" dur="500"/>
                                        <p:tgtEl>
                                          <p:spTgt spid="12"/>
                                        </p:tgtEl>
                                      </p:cBhvr>
                                    </p:animEffect>
                                    <p:set>
                                      <p:cBhvr>
                                        <p:cTn id="93" dur="1" fill="hold">
                                          <p:stCondLst>
                                            <p:cond delay="499"/>
                                          </p:stCondLst>
                                        </p:cTn>
                                        <p:tgtEl>
                                          <p:spTgt spid="12"/>
                                        </p:tgtEl>
                                        <p:attrNameLst>
                                          <p:attrName>style.visibility</p:attrName>
                                        </p:attrNameLst>
                                      </p:cBhvr>
                                      <p:to>
                                        <p:strVal val="hidden"/>
                                      </p:to>
                                    </p:set>
                                  </p:childTnLst>
                                </p:cTn>
                              </p:par>
                              <p:par>
                                <p:cTn id="94" presetID="10" presetClass="exit" presetSubtype="0" fill="hold" grpId="1" nodeType="withEffect">
                                  <p:stCondLst>
                                    <p:cond delay="0"/>
                                  </p:stCondLst>
                                  <p:childTnLst>
                                    <p:animEffect transition="out" filter="fade">
                                      <p:cBhvr>
                                        <p:cTn id="95" dur="500"/>
                                        <p:tgtEl>
                                          <p:spTgt spid="16"/>
                                        </p:tgtEl>
                                      </p:cBhvr>
                                    </p:animEffect>
                                    <p:set>
                                      <p:cBhvr>
                                        <p:cTn id="96" dur="1" fill="hold">
                                          <p:stCondLst>
                                            <p:cond delay="499"/>
                                          </p:stCondLst>
                                        </p:cTn>
                                        <p:tgtEl>
                                          <p:spTgt spid="16"/>
                                        </p:tgtEl>
                                        <p:attrNameLst>
                                          <p:attrName>style.visibility</p:attrName>
                                        </p:attrNameLst>
                                      </p:cBhvr>
                                      <p:to>
                                        <p:strVal val="hidden"/>
                                      </p:to>
                                    </p:set>
                                  </p:childTnLst>
                                </p:cTn>
                              </p:par>
                              <p:par>
                                <p:cTn id="97" presetID="10" presetClass="exit" presetSubtype="0" fill="hold" grpId="1" nodeType="withEffect">
                                  <p:stCondLst>
                                    <p:cond delay="0"/>
                                  </p:stCondLst>
                                  <p:childTnLst>
                                    <p:animEffect transition="out" filter="fade">
                                      <p:cBhvr>
                                        <p:cTn id="98" dur="500"/>
                                        <p:tgtEl>
                                          <p:spTgt spid="13"/>
                                        </p:tgtEl>
                                      </p:cBhvr>
                                    </p:animEffect>
                                    <p:set>
                                      <p:cBhvr>
                                        <p:cTn id="99" dur="1" fill="hold">
                                          <p:stCondLst>
                                            <p:cond delay="499"/>
                                          </p:stCondLst>
                                        </p:cTn>
                                        <p:tgtEl>
                                          <p:spTgt spid="13"/>
                                        </p:tgtEl>
                                        <p:attrNameLst>
                                          <p:attrName>style.visibility</p:attrName>
                                        </p:attrNameLst>
                                      </p:cBhvr>
                                      <p:to>
                                        <p:strVal val="hidden"/>
                                      </p:to>
                                    </p:set>
                                  </p:childTnLst>
                                </p:cTn>
                              </p:par>
                              <p:par>
                                <p:cTn id="100" presetID="10" presetClass="exit" presetSubtype="0" fill="hold" grpId="1" nodeType="withEffect">
                                  <p:stCondLst>
                                    <p:cond delay="0"/>
                                  </p:stCondLst>
                                  <p:childTnLst>
                                    <p:animEffect transition="out" filter="fade">
                                      <p:cBhvr>
                                        <p:cTn id="101" dur="500"/>
                                        <p:tgtEl>
                                          <p:spTgt spid="17"/>
                                        </p:tgtEl>
                                      </p:cBhvr>
                                    </p:animEffect>
                                    <p:set>
                                      <p:cBhvr>
                                        <p:cTn id="102" dur="1" fill="hold">
                                          <p:stCondLst>
                                            <p:cond delay="499"/>
                                          </p:stCondLst>
                                        </p:cTn>
                                        <p:tgtEl>
                                          <p:spTgt spid="17"/>
                                        </p:tgtEl>
                                        <p:attrNameLst>
                                          <p:attrName>style.visibility</p:attrName>
                                        </p:attrNameLst>
                                      </p:cBhvr>
                                      <p:to>
                                        <p:strVal val="hidden"/>
                                      </p:to>
                                    </p:set>
                                  </p:childTnLst>
                                </p:cTn>
                              </p:par>
                              <p:par>
                                <p:cTn id="103" presetID="10" presetClass="exit" presetSubtype="0" fill="hold" grpId="2" nodeType="withEffect">
                                  <p:stCondLst>
                                    <p:cond delay="0"/>
                                  </p:stCondLst>
                                  <p:childTnLst>
                                    <p:animEffect transition="out" filter="fade">
                                      <p:cBhvr>
                                        <p:cTn id="104" dur="500"/>
                                        <p:tgtEl>
                                          <p:spTgt spid="23"/>
                                        </p:tgtEl>
                                      </p:cBhvr>
                                    </p:animEffect>
                                    <p:set>
                                      <p:cBhvr>
                                        <p:cTn id="105" dur="1" fill="hold">
                                          <p:stCondLst>
                                            <p:cond delay="499"/>
                                          </p:stCondLst>
                                        </p:cTn>
                                        <p:tgtEl>
                                          <p:spTgt spid="23"/>
                                        </p:tgtEl>
                                        <p:attrNameLst>
                                          <p:attrName>style.visibility</p:attrName>
                                        </p:attrNameLst>
                                      </p:cBhvr>
                                      <p:to>
                                        <p:strVal val="hidden"/>
                                      </p:to>
                                    </p:set>
                                  </p:childTnLst>
                                </p:cTn>
                              </p:par>
                              <p:par>
                                <p:cTn id="106" presetID="10" presetClass="exit" presetSubtype="0" fill="hold" grpId="0" nodeType="withEffect">
                                  <p:stCondLst>
                                    <p:cond delay="0"/>
                                  </p:stCondLst>
                                  <p:childTnLst>
                                    <p:animEffect transition="out" filter="fade">
                                      <p:cBhvr>
                                        <p:cTn id="107" dur="500"/>
                                        <p:tgtEl>
                                          <p:spTgt spid="9"/>
                                        </p:tgtEl>
                                      </p:cBhvr>
                                    </p:animEffect>
                                    <p:set>
                                      <p:cBhvr>
                                        <p:cTn id="108" dur="1" fill="hold">
                                          <p:stCondLst>
                                            <p:cond delay="499"/>
                                          </p:stCondLst>
                                        </p:cTn>
                                        <p:tgtEl>
                                          <p:spTgt spid="9"/>
                                        </p:tgtEl>
                                        <p:attrNameLst>
                                          <p:attrName>style.visibility</p:attrName>
                                        </p:attrNameLst>
                                      </p:cBhvr>
                                      <p:to>
                                        <p:strVal val="hidden"/>
                                      </p:to>
                                    </p:set>
                                  </p:childTnLst>
                                </p:cTn>
                              </p:par>
                              <p:par>
                                <p:cTn id="109" presetID="10" presetClass="exit" presetSubtype="0" fill="hold" grpId="2" nodeType="withEffect">
                                  <p:stCondLst>
                                    <p:cond delay="0"/>
                                  </p:stCondLst>
                                  <p:childTnLst>
                                    <p:animEffect transition="out" filter="fade">
                                      <p:cBhvr>
                                        <p:cTn id="110" dur="500"/>
                                        <p:tgtEl>
                                          <p:spTgt spid="20"/>
                                        </p:tgtEl>
                                      </p:cBhvr>
                                    </p:animEffect>
                                    <p:set>
                                      <p:cBhvr>
                                        <p:cTn id="111" dur="1" fill="hold">
                                          <p:stCondLst>
                                            <p:cond delay="499"/>
                                          </p:stCondLst>
                                        </p:cTn>
                                        <p:tgtEl>
                                          <p:spTgt spid="20"/>
                                        </p:tgtEl>
                                        <p:attrNameLst>
                                          <p:attrName>style.visibility</p:attrName>
                                        </p:attrNameLst>
                                      </p:cBhvr>
                                      <p:to>
                                        <p:strVal val="hidden"/>
                                      </p:to>
                                    </p:set>
                                  </p:childTnLst>
                                </p:cTn>
                              </p:par>
                              <p:par>
                                <p:cTn id="112" presetID="10" presetClass="exit" presetSubtype="0" fill="hold" grpId="2" nodeType="withEffect">
                                  <p:stCondLst>
                                    <p:cond delay="0"/>
                                  </p:stCondLst>
                                  <p:childTnLst>
                                    <p:animEffect transition="out" filter="fade">
                                      <p:cBhvr>
                                        <p:cTn id="113" dur="500"/>
                                        <p:tgtEl>
                                          <p:spTgt spid="21"/>
                                        </p:tgtEl>
                                      </p:cBhvr>
                                    </p:animEffect>
                                    <p:set>
                                      <p:cBhvr>
                                        <p:cTn id="114" dur="1" fill="hold">
                                          <p:stCondLst>
                                            <p:cond delay="499"/>
                                          </p:stCondLst>
                                        </p:cTn>
                                        <p:tgtEl>
                                          <p:spTgt spid="21"/>
                                        </p:tgtEl>
                                        <p:attrNameLst>
                                          <p:attrName>style.visibility</p:attrName>
                                        </p:attrNameLst>
                                      </p:cBhvr>
                                      <p:to>
                                        <p:strVal val="hidden"/>
                                      </p:to>
                                    </p:set>
                                  </p:childTnLst>
                                </p:cTn>
                              </p:par>
                              <p:par>
                                <p:cTn id="115" presetID="10" presetClass="exit" presetSubtype="0" fill="hold" grpId="1" nodeType="withEffect">
                                  <p:stCondLst>
                                    <p:cond delay="0"/>
                                  </p:stCondLst>
                                  <p:childTnLst>
                                    <p:animEffect transition="out" filter="fade">
                                      <p:cBhvr>
                                        <p:cTn id="116" dur="500"/>
                                        <p:tgtEl>
                                          <p:spTgt spid="19"/>
                                        </p:tgtEl>
                                      </p:cBhvr>
                                    </p:animEffect>
                                    <p:set>
                                      <p:cBhvr>
                                        <p:cTn id="117" dur="1" fill="hold">
                                          <p:stCondLst>
                                            <p:cond delay="499"/>
                                          </p:stCondLst>
                                        </p:cTn>
                                        <p:tgtEl>
                                          <p:spTgt spid="19"/>
                                        </p:tgtEl>
                                        <p:attrNameLst>
                                          <p:attrName>style.visibility</p:attrName>
                                        </p:attrNameLst>
                                      </p:cBhvr>
                                      <p:to>
                                        <p:strVal val="hidden"/>
                                      </p:to>
                                    </p:set>
                                  </p:childTnLst>
                                </p:cTn>
                              </p:par>
                              <p:par>
                                <p:cTn id="118" presetID="10" presetClass="exit" presetSubtype="0" fill="hold" grpId="0" nodeType="withEffect">
                                  <p:stCondLst>
                                    <p:cond delay="0"/>
                                  </p:stCondLst>
                                  <p:childTnLst>
                                    <p:animEffect transition="out" filter="fade">
                                      <p:cBhvr>
                                        <p:cTn id="119" dur="500"/>
                                        <p:tgtEl>
                                          <p:spTgt spid="11"/>
                                        </p:tgtEl>
                                      </p:cBhvr>
                                    </p:animEffect>
                                    <p:set>
                                      <p:cBhvr>
                                        <p:cTn id="120" dur="1" fill="hold">
                                          <p:stCondLst>
                                            <p:cond delay="499"/>
                                          </p:stCondLst>
                                        </p:cTn>
                                        <p:tgtEl>
                                          <p:spTgt spid="11"/>
                                        </p:tgtEl>
                                        <p:attrNameLst>
                                          <p:attrName>style.visibility</p:attrName>
                                        </p:attrNameLst>
                                      </p:cBhvr>
                                      <p:to>
                                        <p:strVal val="hidden"/>
                                      </p:to>
                                    </p:set>
                                  </p:childTnLst>
                                </p:cTn>
                              </p:par>
                              <p:par>
                                <p:cTn id="121" presetID="10" presetClass="exit" presetSubtype="0" fill="hold" grpId="0" nodeType="withEffect">
                                  <p:stCondLst>
                                    <p:cond delay="0"/>
                                  </p:stCondLst>
                                  <p:childTnLst>
                                    <p:animEffect transition="out" filter="fade">
                                      <p:cBhvr>
                                        <p:cTn id="122" dur="500"/>
                                        <p:tgtEl>
                                          <p:spTgt spid="10"/>
                                        </p:tgtEl>
                                      </p:cBhvr>
                                    </p:animEffect>
                                    <p:set>
                                      <p:cBhvr>
                                        <p:cTn id="123" dur="1" fill="hold">
                                          <p:stCondLst>
                                            <p:cond delay="499"/>
                                          </p:stCondLst>
                                        </p:cTn>
                                        <p:tgtEl>
                                          <p:spTgt spid="10"/>
                                        </p:tgtEl>
                                        <p:attrNameLst>
                                          <p:attrName>style.visibility</p:attrName>
                                        </p:attrNameLst>
                                      </p:cBhvr>
                                      <p:to>
                                        <p:strVal val="hidden"/>
                                      </p:to>
                                    </p:set>
                                  </p:childTnLst>
                                </p:cTn>
                              </p:par>
                              <p:par>
                                <p:cTn id="124" presetID="10" presetClass="exit" presetSubtype="0" fill="hold" grpId="0" nodeType="withEffect">
                                  <p:stCondLst>
                                    <p:cond delay="0"/>
                                  </p:stCondLst>
                                  <p:childTnLst>
                                    <p:animEffect transition="out" filter="fade">
                                      <p:cBhvr>
                                        <p:cTn id="125" dur="500"/>
                                        <p:tgtEl>
                                          <p:spTgt spid="8"/>
                                        </p:tgtEl>
                                      </p:cBhvr>
                                    </p:animEffect>
                                    <p:set>
                                      <p:cBhvr>
                                        <p:cTn id="126" dur="1" fill="hold">
                                          <p:stCondLst>
                                            <p:cond delay="499"/>
                                          </p:stCondLst>
                                        </p:cTn>
                                        <p:tgtEl>
                                          <p:spTgt spid="8"/>
                                        </p:tgtEl>
                                        <p:attrNameLst>
                                          <p:attrName>style.visibility</p:attrName>
                                        </p:attrNameLst>
                                      </p:cBhvr>
                                      <p:to>
                                        <p:strVal val="hidden"/>
                                      </p:to>
                                    </p:set>
                                  </p:childTnLst>
                                </p:cTn>
                              </p:par>
                              <p:par>
                                <p:cTn id="127" presetID="10" presetClass="exit" presetSubtype="0" fill="hold" grpId="0" nodeType="withEffect">
                                  <p:stCondLst>
                                    <p:cond delay="0"/>
                                  </p:stCondLst>
                                  <p:childTnLst>
                                    <p:animEffect transition="out" filter="fade">
                                      <p:cBhvr>
                                        <p:cTn id="128" dur="500"/>
                                        <p:tgtEl>
                                          <p:spTgt spid="7"/>
                                        </p:tgtEl>
                                      </p:cBhvr>
                                    </p:animEffect>
                                    <p:set>
                                      <p:cBhvr>
                                        <p:cTn id="129" dur="1" fill="hold">
                                          <p:stCondLst>
                                            <p:cond delay="499"/>
                                          </p:stCondLst>
                                        </p:cTn>
                                        <p:tgtEl>
                                          <p:spTgt spid="7"/>
                                        </p:tgtEl>
                                        <p:attrNameLst>
                                          <p:attrName>style.visibility</p:attrName>
                                        </p:attrNameLst>
                                      </p:cBhvr>
                                      <p:to>
                                        <p:strVal val="hidden"/>
                                      </p:to>
                                    </p:set>
                                  </p:childTnLst>
                                </p:cTn>
                              </p:par>
                            </p:childTnLst>
                          </p:cTn>
                        </p:par>
                        <p:par>
                          <p:cTn id="130" fill="hold">
                            <p:stCondLst>
                              <p:cond delay="500"/>
                            </p:stCondLst>
                            <p:childTnLst>
                              <p:par>
                                <p:cTn id="131" presetID="10" presetClass="entr" presetSubtype="0" fill="hold" grpId="0" nodeType="afterEffect">
                                  <p:stCondLst>
                                    <p:cond delay="0"/>
                                  </p:stCondLst>
                                  <p:childTnLst>
                                    <p:set>
                                      <p:cBhvr>
                                        <p:cTn id="132" dur="1" fill="hold">
                                          <p:stCondLst>
                                            <p:cond delay="0"/>
                                          </p:stCondLst>
                                        </p:cTn>
                                        <p:tgtEl>
                                          <p:spTgt spid="30"/>
                                        </p:tgtEl>
                                        <p:attrNameLst>
                                          <p:attrName>style.visibility</p:attrName>
                                        </p:attrNameLst>
                                      </p:cBhvr>
                                      <p:to>
                                        <p:strVal val="visible"/>
                                      </p:to>
                                    </p:set>
                                    <p:animEffect transition="in" filter="fade">
                                      <p:cBhvr>
                                        <p:cTn id="133" dur="500"/>
                                        <p:tgtEl>
                                          <p:spTgt spid="30"/>
                                        </p:tgtEl>
                                      </p:cBhvr>
                                    </p:animEffect>
                                  </p:childTnLst>
                                </p:cTn>
                              </p:par>
                              <p:par>
                                <p:cTn id="134" presetID="10" presetClass="entr" presetSubtype="0" fill="hold" grpId="1" nodeType="withEffect">
                                  <p:stCondLst>
                                    <p:cond delay="0"/>
                                  </p:stCondLst>
                                  <p:childTnLst>
                                    <p:set>
                                      <p:cBhvr>
                                        <p:cTn id="135" dur="1" fill="hold">
                                          <p:stCondLst>
                                            <p:cond delay="0"/>
                                          </p:stCondLst>
                                        </p:cTn>
                                        <p:tgtEl>
                                          <p:spTgt spid="8"/>
                                        </p:tgtEl>
                                        <p:attrNameLst>
                                          <p:attrName>style.visibility</p:attrName>
                                        </p:attrNameLst>
                                      </p:cBhvr>
                                      <p:to>
                                        <p:strVal val="visible"/>
                                      </p:to>
                                    </p:set>
                                    <p:animEffect transition="in" filter="fade">
                                      <p:cBhvr>
                                        <p:cTn id="136" dur="500"/>
                                        <p:tgtEl>
                                          <p:spTgt spid="8"/>
                                        </p:tgtEl>
                                      </p:cBhvr>
                                    </p:animEffect>
                                  </p:childTnLst>
                                </p:cTn>
                              </p:par>
                              <p:par>
                                <p:cTn id="137" presetID="10" presetClass="entr" presetSubtype="0" fill="hold" grpId="1" nodeType="withEffect">
                                  <p:stCondLst>
                                    <p:cond delay="0"/>
                                  </p:stCondLst>
                                  <p:childTnLst>
                                    <p:set>
                                      <p:cBhvr>
                                        <p:cTn id="138" dur="1" fill="hold">
                                          <p:stCondLst>
                                            <p:cond delay="0"/>
                                          </p:stCondLst>
                                        </p:cTn>
                                        <p:tgtEl>
                                          <p:spTgt spid="7"/>
                                        </p:tgtEl>
                                        <p:attrNameLst>
                                          <p:attrName>style.visibility</p:attrName>
                                        </p:attrNameLst>
                                      </p:cBhvr>
                                      <p:to>
                                        <p:strVal val="visible"/>
                                      </p:to>
                                    </p:set>
                                    <p:animEffect transition="in" filter="fade">
                                      <p:cBhvr>
                                        <p:cTn id="139" dur="500"/>
                                        <p:tgtEl>
                                          <p:spTgt spid="7"/>
                                        </p:tgtEl>
                                      </p:cBhvr>
                                    </p:animEffect>
                                  </p:childTnLst>
                                </p:cTn>
                              </p:par>
                              <p:par>
                                <p:cTn id="140" presetID="10" presetClass="entr" presetSubtype="0" fill="hold" grpId="1" nodeType="withEffect">
                                  <p:stCondLst>
                                    <p:cond delay="0"/>
                                  </p:stCondLst>
                                  <p:childTnLst>
                                    <p:set>
                                      <p:cBhvr>
                                        <p:cTn id="141" dur="1" fill="hold">
                                          <p:stCondLst>
                                            <p:cond delay="0"/>
                                          </p:stCondLst>
                                        </p:cTn>
                                        <p:tgtEl>
                                          <p:spTgt spid="11"/>
                                        </p:tgtEl>
                                        <p:attrNameLst>
                                          <p:attrName>style.visibility</p:attrName>
                                        </p:attrNameLst>
                                      </p:cBhvr>
                                      <p:to>
                                        <p:strVal val="visible"/>
                                      </p:to>
                                    </p:set>
                                    <p:animEffect transition="in" filter="fade">
                                      <p:cBhvr>
                                        <p:cTn id="142" dur="500"/>
                                        <p:tgtEl>
                                          <p:spTgt spid="11"/>
                                        </p:tgtEl>
                                      </p:cBhvr>
                                    </p:animEffect>
                                  </p:childTnLst>
                                </p:cTn>
                              </p:par>
                            </p:childTnLst>
                          </p:cTn>
                        </p:par>
                        <p:par>
                          <p:cTn id="143" fill="hold">
                            <p:stCondLst>
                              <p:cond delay="1000"/>
                            </p:stCondLst>
                            <p:childTnLst>
                              <p:par>
                                <p:cTn id="144" presetID="10" presetClass="entr" presetSubtype="0" fill="hold" grpId="0" nodeType="afterEffect">
                                  <p:stCondLst>
                                    <p:cond delay="0"/>
                                  </p:stCondLst>
                                  <p:childTnLst>
                                    <p:set>
                                      <p:cBhvr>
                                        <p:cTn id="145" dur="1" fill="hold">
                                          <p:stCondLst>
                                            <p:cond delay="0"/>
                                          </p:stCondLst>
                                        </p:cTn>
                                        <p:tgtEl>
                                          <p:spTgt spid="28"/>
                                        </p:tgtEl>
                                        <p:attrNameLst>
                                          <p:attrName>style.visibility</p:attrName>
                                        </p:attrNameLst>
                                      </p:cBhvr>
                                      <p:to>
                                        <p:strVal val="visible"/>
                                      </p:to>
                                    </p:set>
                                    <p:animEffect transition="in" filter="fade">
                                      <p:cBhvr>
                                        <p:cTn id="146" dur="500"/>
                                        <p:tgtEl>
                                          <p:spTgt spid="28"/>
                                        </p:tgtEl>
                                      </p:cBhvr>
                                    </p:animEffect>
                                  </p:childTnLst>
                                </p:cTn>
                              </p:par>
                              <p:par>
                                <p:cTn id="147" presetID="10" presetClass="entr" presetSubtype="0" fill="hold" grpId="0" nodeType="withEffect">
                                  <p:stCondLst>
                                    <p:cond delay="0"/>
                                  </p:stCondLst>
                                  <p:childTnLst>
                                    <p:set>
                                      <p:cBhvr>
                                        <p:cTn id="148" dur="1" fill="hold">
                                          <p:stCondLst>
                                            <p:cond delay="0"/>
                                          </p:stCondLst>
                                        </p:cTn>
                                        <p:tgtEl>
                                          <p:spTgt spid="27"/>
                                        </p:tgtEl>
                                        <p:attrNameLst>
                                          <p:attrName>style.visibility</p:attrName>
                                        </p:attrNameLst>
                                      </p:cBhvr>
                                      <p:to>
                                        <p:strVal val="visible"/>
                                      </p:to>
                                    </p:set>
                                    <p:animEffect transition="in" filter="fade">
                                      <p:cBhvr>
                                        <p:cTn id="149" dur="500"/>
                                        <p:tgtEl>
                                          <p:spTgt spid="27"/>
                                        </p:tgtEl>
                                      </p:cBhvr>
                                    </p:animEffect>
                                  </p:childTnLst>
                                </p:cTn>
                              </p:par>
                              <p:par>
                                <p:cTn id="150" presetID="10" presetClass="entr" presetSubtype="0" fill="hold" grpId="0" nodeType="withEffect">
                                  <p:stCondLst>
                                    <p:cond delay="0"/>
                                  </p:stCondLst>
                                  <p:childTnLst>
                                    <p:set>
                                      <p:cBhvr>
                                        <p:cTn id="151" dur="1" fill="hold">
                                          <p:stCondLst>
                                            <p:cond delay="0"/>
                                          </p:stCondLst>
                                        </p:cTn>
                                        <p:tgtEl>
                                          <p:spTgt spid="31"/>
                                        </p:tgtEl>
                                        <p:attrNameLst>
                                          <p:attrName>style.visibility</p:attrName>
                                        </p:attrNameLst>
                                      </p:cBhvr>
                                      <p:to>
                                        <p:strVal val="visible"/>
                                      </p:to>
                                    </p:set>
                                    <p:animEffect transition="in" filter="fade">
                                      <p:cBhvr>
                                        <p:cTn id="152" dur="500"/>
                                        <p:tgtEl>
                                          <p:spTgt spid="31"/>
                                        </p:tgtEl>
                                      </p:cBhvr>
                                    </p:animEffect>
                                  </p:childTnLst>
                                </p:cTn>
                              </p:par>
                              <p:par>
                                <p:cTn id="153" presetID="10" presetClass="entr" presetSubtype="0" fill="hold" grpId="0" nodeType="withEffect">
                                  <p:stCondLst>
                                    <p:cond delay="0"/>
                                  </p:stCondLst>
                                  <p:childTnLst>
                                    <p:set>
                                      <p:cBhvr>
                                        <p:cTn id="154" dur="1" fill="hold">
                                          <p:stCondLst>
                                            <p:cond delay="0"/>
                                          </p:stCondLst>
                                        </p:cTn>
                                        <p:tgtEl>
                                          <p:spTgt spid="29"/>
                                        </p:tgtEl>
                                        <p:attrNameLst>
                                          <p:attrName>style.visibility</p:attrName>
                                        </p:attrNameLst>
                                      </p:cBhvr>
                                      <p:to>
                                        <p:strVal val="visible"/>
                                      </p:to>
                                    </p:set>
                                    <p:animEffect transition="in" filter="fade">
                                      <p:cBhvr>
                                        <p:cTn id="155" dur="500"/>
                                        <p:tgtEl>
                                          <p:spTgt spid="29"/>
                                        </p:tgtEl>
                                      </p:cBhvr>
                                    </p:animEffect>
                                  </p:childTnLst>
                                </p:cTn>
                              </p:par>
                              <p:par>
                                <p:cTn id="156" presetID="10" presetClass="entr" presetSubtype="0" fill="hold" grpId="1" nodeType="withEffect">
                                  <p:stCondLst>
                                    <p:cond delay="0"/>
                                  </p:stCondLst>
                                  <p:childTnLst>
                                    <p:set>
                                      <p:cBhvr>
                                        <p:cTn id="157" dur="1" fill="hold">
                                          <p:stCondLst>
                                            <p:cond delay="0"/>
                                          </p:stCondLst>
                                        </p:cTn>
                                        <p:tgtEl>
                                          <p:spTgt spid="14"/>
                                        </p:tgtEl>
                                        <p:attrNameLst>
                                          <p:attrName>style.visibility</p:attrName>
                                        </p:attrNameLst>
                                      </p:cBhvr>
                                      <p:to>
                                        <p:strVal val="visible"/>
                                      </p:to>
                                    </p:set>
                                    <p:animEffect transition="in" filter="fade">
                                      <p:cBhvr>
                                        <p:cTn id="15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6" grpId="0"/>
      <p:bldP spid="6" grpId="1"/>
      <p:bldP spid="7" grpId="0" animBg="1"/>
      <p:bldP spid="7" grpId="1" animBg="1"/>
      <p:bldP spid="8" grpId="0"/>
      <p:bldP spid="8" grpId="1"/>
      <p:bldP spid="9" grpId="0" animBg="1"/>
      <p:bldP spid="10" grpId="0" animBg="1"/>
      <p:bldP spid="11" grpId="0"/>
      <p:bldP spid="11" grpId="1"/>
      <p:bldP spid="12" grpId="0" animBg="1"/>
      <p:bldP spid="12" grpId="1" animBg="1"/>
      <p:bldP spid="13" grpId="0"/>
      <p:bldP spid="13" grpId="1"/>
      <p:bldP spid="14" grpId="0" animBg="1"/>
      <p:bldP spid="14" grpId="1" animBg="1"/>
      <p:bldP spid="15" grpId="0" animBg="1"/>
      <p:bldP spid="16" grpId="0" animBg="1"/>
      <p:bldP spid="16" grpId="1" animBg="1"/>
      <p:bldP spid="17" grpId="0"/>
      <p:bldP spid="17" grpId="1"/>
      <p:bldP spid="18" grpId="0" animBg="1"/>
      <p:bldP spid="18" grpId="1" animBg="1"/>
      <p:bldP spid="19" grpId="0" animBg="1"/>
      <p:bldP spid="19" grpId="1" animBg="1"/>
      <p:bldP spid="20" grpId="0" animBg="1"/>
      <p:bldP spid="20" grpId="1" animBg="1"/>
      <p:bldP spid="20" grpId="2" animBg="1"/>
      <p:bldP spid="21" grpId="0" animBg="1"/>
      <p:bldP spid="21" grpId="1" animBg="1"/>
      <p:bldP spid="21" grpId="2" animBg="1"/>
      <p:bldP spid="22" grpId="0" animBg="1"/>
      <p:bldP spid="22" grpId="1" animBg="1"/>
      <p:bldP spid="22" grpId="2" animBg="1"/>
      <p:bldP spid="22" grpId="3" animBg="1"/>
      <p:bldP spid="23" grpId="0" animBg="1"/>
      <p:bldP spid="23" grpId="1" animBg="1"/>
      <p:bldP spid="23" grpId="2" animBg="1"/>
      <p:bldP spid="24" grpId="0" animBg="1"/>
      <p:bldP spid="24" grpId="1" animBg="1"/>
      <p:bldP spid="25" grpId="0" animBg="1"/>
      <p:bldP spid="25" grpId="1" animBg="1"/>
      <p:bldP spid="26" grpId="0" animBg="1"/>
      <p:bldP spid="27" grpId="0"/>
      <p:bldP spid="28" grpId="0" animBg="1"/>
      <p:bldP spid="2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6">
            <a:extLst>
              <a:ext uri="{FF2B5EF4-FFF2-40B4-BE49-F238E27FC236}">
                <a16:creationId xmlns="" xmlns:a16="http://schemas.microsoft.com/office/drawing/2014/main" id="{A0504D8B-A123-9C4D-A3E7-84BAE8EBB88B}"/>
              </a:ext>
            </a:extLst>
          </p:cNvPr>
          <p:cNvSpPr/>
          <p:nvPr/>
        </p:nvSpPr>
        <p:spPr>
          <a:xfrm>
            <a:off x="7962058" y="6144233"/>
            <a:ext cx="2113247" cy="453581"/>
          </a:xfrm>
          <a:prstGeom prst="rect">
            <a:avLst/>
          </a:prstGeom>
          <a:solidFill>
            <a:schemeClr val="accent5">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チェックポイント</a:t>
            </a:r>
          </a:p>
        </p:txBody>
      </p:sp>
      <p:sp>
        <p:nvSpPr>
          <p:cNvPr id="2" name="タイトル 1"/>
          <p:cNvSpPr>
            <a:spLocks noGrp="1"/>
          </p:cNvSpPr>
          <p:nvPr>
            <p:ph type="title"/>
          </p:nvPr>
        </p:nvSpPr>
        <p:spPr/>
        <p:txBody>
          <a:bodyPr/>
          <a:lstStyle/>
          <a:p>
            <a:r>
              <a:rPr kumimoji="1" lang="ja-JP" altLang="en-US" dirty="0"/>
              <a:t>提案：</a:t>
            </a:r>
            <a:r>
              <a:rPr kumimoji="1" lang="en-US" altLang="ja-JP" dirty="0"/>
              <a:t>D-CRES</a:t>
            </a:r>
            <a:endParaRPr kumimoji="1" lang="ja-JP" altLang="en-US" dirty="0"/>
          </a:p>
        </p:txBody>
      </p:sp>
      <p:sp>
        <p:nvSpPr>
          <p:cNvPr id="3" name="コンテンツ プレースホルダー 2"/>
          <p:cNvSpPr>
            <a:spLocks noGrp="1"/>
          </p:cNvSpPr>
          <p:nvPr>
            <p:ph idx="1"/>
          </p:nvPr>
        </p:nvSpPr>
        <p:spPr/>
        <p:txBody>
          <a:bodyPr/>
          <a:lstStyle/>
          <a:p>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の効率的かつ柔軟なライブチェックポイント・リストア</a:t>
            </a:r>
            <a:endParaRPr lang="en-US" altLang="ja-JP" dirty="0">
              <a:solidFill>
                <a:schemeClr val="tx1"/>
              </a:solidFill>
            </a:endParaRPr>
          </a:p>
          <a:p>
            <a:pPr lvl="1"/>
            <a:r>
              <a:rPr lang="ja-JP" altLang="en-US" dirty="0">
                <a:solidFill>
                  <a:schemeClr val="tx1"/>
                </a:solidFill>
              </a:rPr>
              <a:t>各ホストで独立して並列に分割メモリ</a:t>
            </a:r>
            <a:r>
              <a:rPr lang="en-US" altLang="ja-JP" dirty="0">
                <a:solidFill>
                  <a:schemeClr val="tx1"/>
                </a:solidFill>
              </a:rPr>
              <a:t>VM</a:t>
            </a:r>
            <a:r>
              <a:rPr lang="ja-JP" altLang="en-US" dirty="0">
                <a:solidFill>
                  <a:schemeClr val="tx1"/>
                </a:solidFill>
              </a:rPr>
              <a:t>の状態を保存</a:t>
            </a:r>
            <a:endParaRPr lang="en-US" altLang="ja-JP" dirty="0">
              <a:solidFill>
                <a:schemeClr val="tx1"/>
              </a:solidFill>
            </a:endParaRPr>
          </a:p>
          <a:p>
            <a:pPr lvl="2"/>
            <a:r>
              <a:rPr lang="ja-JP" altLang="en-US" dirty="0">
                <a:solidFill>
                  <a:schemeClr val="tx1"/>
                </a:solidFill>
              </a:rPr>
              <a:t>チェックポイントによるリモートページングを発生させない</a:t>
            </a:r>
            <a:endParaRPr lang="en-US" altLang="ja-JP" dirty="0">
              <a:solidFill>
                <a:schemeClr val="tx1"/>
              </a:solidFill>
            </a:endParaRPr>
          </a:p>
          <a:p>
            <a:pPr lvl="2"/>
            <a:r>
              <a:rPr lang="ja-JP" altLang="en-US" dirty="0">
                <a:solidFill>
                  <a:schemeClr val="tx1"/>
                </a:solidFill>
              </a:rPr>
              <a:t>前回のチェックポイントからの差分のみを保存可能</a:t>
            </a:r>
            <a:endParaRPr lang="en-US" altLang="ja-JP" dirty="0">
              <a:solidFill>
                <a:schemeClr val="tx1"/>
              </a:solidFill>
            </a:endParaRPr>
          </a:p>
          <a:p>
            <a:pPr lvl="1"/>
            <a:r>
              <a:rPr lang="ja-JP" altLang="en-US" dirty="0">
                <a:solidFill>
                  <a:schemeClr val="tx1"/>
                </a:solidFill>
              </a:rPr>
              <a:t>複数ホストを用いて並列に分割メモリ</a:t>
            </a:r>
            <a:r>
              <a:rPr lang="en-US" altLang="ja-JP" dirty="0">
                <a:solidFill>
                  <a:schemeClr val="tx1"/>
                </a:solidFill>
              </a:rPr>
              <a:t>VM</a:t>
            </a:r>
            <a:r>
              <a:rPr lang="ja-JP" altLang="en-US" dirty="0">
                <a:solidFill>
                  <a:schemeClr val="tx1"/>
                </a:solidFill>
              </a:rPr>
              <a:t>として復元</a:t>
            </a:r>
            <a:endParaRPr lang="en-US" altLang="ja-JP" dirty="0">
              <a:solidFill>
                <a:schemeClr val="tx1"/>
              </a:solidFill>
            </a:endParaRPr>
          </a:p>
          <a:p>
            <a:pPr lvl="2"/>
            <a:r>
              <a:rPr kumimoji="1" lang="ja-JP" altLang="en-US" dirty="0">
                <a:solidFill>
                  <a:schemeClr val="tx1"/>
                </a:solidFill>
              </a:rPr>
              <a:t>利用可能なホスト群に合わせてメモリ分割を変更</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6</a:t>
            </a:fld>
            <a:endParaRPr kumimoji="1" lang="ja-JP" altLang="en-US" dirty="0"/>
          </a:p>
        </p:txBody>
      </p:sp>
      <p:sp>
        <p:nvSpPr>
          <p:cNvPr id="5" name="正方形/長方形 26">
            <a:extLst>
              <a:ext uri="{FF2B5EF4-FFF2-40B4-BE49-F238E27FC236}">
                <a16:creationId xmlns="" xmlns:a16="http://schemas.microsoft.com/office/drawing/2014/main" id="{A0504D8B-A123-9C4D-A3E7-84BAE8EBB88B}"/>
              </a:ext>
            </a:extLst>
          </p:cNvPr>
          <p:cNvSpPr/>
          <p:nvPr/>
        </p:nvSpPr>
        <p:spPr>
          <a:xfrm>
            <a:off x="1814250" y="6142168"/>
            <a:ext cx="2104181" cy="453581"/>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チェックポイント</a:t>
            </a:r>
          </a:p>
        </p:txBody>
      </p:sp>
      <p:sp>
        <p:nvSpPr>
          <p:cNvPr id="6" name="TextBox 40">
            <a:extLst>
              <a:ext uri="{FF2B5EF4-FFF2-40B4-BE49-F238E27FC236}">
                <a16:creationId xmlns="" xmlns:a16="http://schemas.microsoft.com/office/drawing/2014/main" id="{6329E2A7-54A2-3642-AF19-B5097B15A1C4}"/>
              </a:ext>
            </a:extLst>
          </p:cNvPr>
          <p:cNvSpPr txBox="1"/>
          <p:nvPr/>
        </p:nvSpPr>
        <p:spPr>
          <a:xfrm>
            <a:off x="2644395" y="4489219"/>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7" name="屈折矢印 24">
            <a:extLst>
              <a:ext uri="{FF2B5EF4-FFF2-40B4-BE49-F238E27FC236}">
                <a16:creationId xmlns="" xmlns:a16="http://schemas.microsoft.com/office/drawing/2014/main" id="{BA788244-CC03-7446-B4C6-FBA364C9ECFC}"/>
              </a:ext>
            </a:extLst>
          </p:cNvPr>
          <p:cNvSpPr/>
          <p:nvPr/>
        </p:nvSpPr>
        <p:spPr>
          <a:xfrm rot="16200000" flipV="1">
            <a:off x="2436919" y="5010882"/>
            <a:ext cx="1382162" cy="1051953"/>
          </a:xfrm>
          <a:prstGeom prst="bentUpArrow">
            <a:avLst>
              <a:gd name="adj1" fmla="val 17359"/>
              <a:gd name="adj2" fmla="val 17580"/>
              <a:gd name="adj3" fmla="val 4352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10" name="テキスト ボックス 4">
            <a:extLst>
              <a:ext uri="{FF2B5EF4-FFF2-40B4-BE49-F238E27FC236}">
                <a16:creationId xmlns="" xmlns:a16="http://schemas.microsoft.com/office/drawing/2014/main" id="{33CBB41D-DD30-BC4E-8FB4-96EAA2BCC4AD}"/>
              </a:ext>
            </a:extLst>
          </p:cNvPr>
          <p:cNvSpPr txBox="1"/>
          <p:nvPr/>
        </p:nvSpPr>
        <p:spPr>
          <a:xfrm>
            <a:off x="4172058" y="4409152"/>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p>
        </p:txBody>
      </p:sp>
      <p:sp>
        <p:nvSpPr>
          <p:cNvPr id="11" name="角丸四角形 5">
            <a:extLst>
              <a:ext uri="{FF2B5EF4-FFF2-40B4-BE49-F238E27FC236}">
                <a16:creationId xmlns="" xmlns:a16="http://schemas.microsoft.com/office/drawing/2014/main" id="{40AF95C9-8CFB-314D-BF05-0E17C9984835}"/>
              </a:ext>
            </a:extLst>
          </p:cNvPr>
          <p:cNvSpPr/>
          <p:nvPr/>
        </p:nvSpPr>
        <p:spPr>
          <a:xfrm>
            <a:off x="6971360" y="4790961"/>
            <a:ext cx="1601567" cy="1227201"/>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2" name="テキスト ボックス 7">
            <a:extLst>
              <a:ext uri="{FF2B5EF4-FFF2-40B4-BE49-F238E27FC236}">
                <a16:creationId xmlns="" xmlns:a16="http://schemas.microsoft.com/office/drawing/2014/main" id="{AB313485-8F2C-7041-ACA0-AFB754FAAB9C}"/>
              </a:ext>
            </a:extLst>
          </p:cNvPr>
          <p:cNvSpPr txBox="1"/>
          <p:nvPr/>
        </p:nvSpPr>
        <p:spPr>
          <a:xfrm>
            <a:off x="7158915" y="4421629"/>
            <a:ext cx="1220206" cy="369332"/>
          </a:xfrm>
          <a:prstGeom prst="rect">
            <a:avLst/>
          </a:prstGeom>
          <a:noFill/>
        </p:spPr>
        <p:txBody>
          <a:bodyPr wrap="none" rtlCol="0">
            <a:spAutoFit/>
          </a:bodyPr>
          <a:lstStyle/>
          <a:p>
            <a:r>
              <a:rPr lang="ja-JP" altLang="en-US">
                <a:latin typeface="MS PGothic" charset="-128"/>
                <a:ea typeface="MS PGothic" charset="-128"/>
                <a:cs typeface="MS PGothic" charset="-128"/>
              </a:rPr>
              <a:t>サブホスト</a:t>
            </a:r>
            <a:endParaRPr lang="ja-JP" altLang="en-US" dirty="0">
              <a:latin typeface="MS PGothic" charset="-128"/>
              <a:ea typeface="MS PGothic" charset="-128"/>
              <a:cs typeface="MS PGothic" charset="-128"/>
            </a:endParaRPr>
          </a:p>
        </p:txBody>
      </p:sp>
      <p:sp>
        <p:nvSpPr>
          <p:cNvPr id="13" name="角丸四角形 12">
            <a:extLst>
              <a:ext uri="{FF2B5EF4-FFF2-40B4-BE49-F238E27FC236}">
                <a16:creationId xmlns="" xmlns:a16="http://schemas.microsoft.com/office/drawing/2014/main" id="{759B5B2B-2CC5-5249-9C92-04E1C1B51D00}"/>
              </a:ext>
            </a:extLst>
          </p:cNvPr>
          <p:cNvSpPr/>
          <p:nvPr/>
        </p:nvSpPr>
        <p:spPr>
          <a:xfrm>
            <a:off x="3568377" y="4780319"/>
            <a:ext cx="2489452" cy="1224526"/>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4" name="屈折矢印 38">
            <a:extLst>
              <a:ext uri="{FF2B5EF4-FFF2-40B4-BE49-F238E27FC236}">
                <a16:creationId xmlns="" xmlns:a16="http://schemas.microsoft.com/office/drawing/2014/main" id="{471F51BC-262A-844C-898D-ADBA630E3AEE}"/>
              </a:ext>
            </a:extLst>
          </p:cNvPr>
          <p:cNvSpPr/>
          <p:nvPr/>
        </p:nvSpPr>
        <p:spPr>
          <a:xfrm flipH="1" flipV="1">
            <a:off x="2889489" y="5495625"/>
            <a:ext cx="764488" cy="736373"/>
          </a:xfrm>
          <a:prstGeom prst="bentUpArrow">
            <a:avLst>
              <a:gd name="adj1" fmla="val 22169"/>
              <a:gd name="adj2" fmla="val 33789"/>
              <a:gd name="adj3" fmla="val 33080"/>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15" name="TextBox 64">
            <a:extLst>
              <a:ext uri="{FF2B5EF4-FFF2-40B4-BE49-F238E27FC236}">
                <a16:creationId xmlns="" xmlns:a16="http://schemas.microsoft.com/office/drawing/2014/main" id="{7DF16D6C-E81E-CA42-B361-5AFC6C077FAF}"/>
              </a:ext>
            </a:extLst>
          </p:cNvPr>
          <p:cNvSpPr txBox="1"/>
          <p:nvPr/>
        </p:nvSpPr>
        <p:spPr>
          <a:xfrm>
            <a:off x="2891775" y="5137425"/>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16" name="円柱 36">
            <a:extLst>
              <a:ext uri="{FF2B5EF4-FFF2-40B4-BE49-F238E27FC236}">
                <a16:creationId xmlns="" xmlns:a16="http://schemas.microsoft.com/office/drawing/2014/main" id="{F4617BF5-34DC-E74D-ACA7-0B8FD52B220F}"/>
              </a:ext>
            </a:extLst>
          </p:cNvPr>
          <p:cNvSpPr/>
          <p:nvPr/>
        </p:nvSpPr>
        <p:spPr>
          <a:xfrm>
            <a:off x="3918431" y="5257988"/>
            <a:ext cx="545991" cy="671966"/>
          </a:xfrm>
          <a:prstGeom prst="can">
            <a:avLst/>
          </a:prstGeom>
          <a:solidFill>
            <a:srgbClr val="BABBB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17" name="TextBox 66">
            <a:extLst>
              <a:ext uri="{FF2B5EF4-FFF2-40B4-BE49-F238E27FC236}">
                <a16:creationId xmlns="" xmlns:a16="http://schemas.microsoft.com/office/drawing/2014/main" id="{61849332-4706-F246-A2E4-1CFE50A3FF34}"/>
              </a:ext>
            </a:extLst>
          </p:cNvPr>
          <p:cNvSpPr txBox="1"/>
          <p:nvPr/>
        </p:nvSpPr>
        <p:spPr>
          <a:xfrm>
            <a:off x="3549933" y="4880382"/>
            <a:ext cx="1277914" cy="338554"/>
          </a:xfrm>
          <a:prstGeom prst="rect">
            <a:avLst/>
          </a:prstGeom>
          <a:noFill/>
        </p:spPr>
        <p:txBody>
          <a:bodyPr wrap="none" rtlCol="0">
            <a:spAutoFit/>
          </a:bodyPr>
          <a:lstStyle/>
          <a:p>
            <a:pPr algn="ctr"/>
            <a:r>
              <a:rPr lang="ja-JP" altLang="en-US" sz="1600" dirty="0">
                <a:latin typeface="MS PGothic" charset="-128"/>
                <a:ea typeface="MS PGothic" charset="-128"/>
                <a:cs typeface="MS PGothic" charset="-128"/>
              </a:rPr>
              <a:t>仮想ディスク</a:t>
            </a:r>
            <a:endParaRPr lang="en-US" sz="1600" dirty="0">
              <a:latin typeface="MS PGothic" charset="-128"/>
              <a:ea typeface="MS PGothic" charset="-128"/>
              <a:cs typeface="MS PGothic" charset="-128"/>
            </a:endParaRPr>
          </a:p>
        </p:txBody>
      </p:sp>
      <p:sp>
        <p:nvSpPr>
          <p:cNvPr id="18" name="TextBox 67">
            <a:extLst>
              <a:ext uri="{FF2B5EF4-FFF2-40B4-BE49-F238E27FC236}">
                <a16:creationId xmlns="" xmlns:a16="http://schemas.microsoft.com/office/drawing/2014/main" id="{BFF98646-3129-4248-865A-099A3A58021F}"/>
              </a:ext>
            </a:extLst>
          </p:cNvPr>
          <p:cNvSpPr txBox="1"/>
          <p:nvPr/>
        </p:nvSpPr>
        <p:spPr>
          <a:xfrm>
            <a:off x="8627809" y="5026701"/>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19" name="正方形/長方形 35">
            <a:extLst>
              <a:ext uri="{FF2B5EF4-FFF2-40B4-BE49-F238E27FC236}">
                <a16:creationId xmlns="" xmlns:a16="http://schemas.microsoft.com/office/drawing/2014/main" id="{7094AC39-401A-0C48-95FB-0EFEEAC260BE}"/>
              </a:ext>
            </a:extLst>
          </p:cNvPr>
          <p:cNvSpPr/>
          <p:nvPr/>
        </p:nvSpPr>
        <p:spPr>
          <a:xfrm>
            <a:off x="4788817" y="5241168"/>
            <a:ext cx="989469"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0" name="正方形/長方形 36">
            <a:extLst>
              <a:ext uri="{FF2B5EF4-FFF2-40B4-BE49-F238E27FC236}">
                <a16:creationId xmlns="" xmlns:a16="http://schemas.microsoft.com/office/drawing/2014/main" id="{CA723CA1-2FCB-0F40-9F21-7CCCCEA47E2A}"/>
              </a:ext>
            </a:extLst>
          </p:cNvPr>
          <p:cNvSpPr/>
          <p:nvPr/>
        </p:nvSpPr>
        <p:spPr>
          <a:xfrm>
            <a:off x="7252574" y="5257988"/>
            <a:ext cx="1032887" cy="670883"/>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1" name="正方形/長方形 44">
            <a:extLst>
              <a:ext uri="{FF2B5EF4-FFF2-40B4-BE49-F238E27FC236}">
                <a16:creationId xmlns="" xmlns:a16="http://schemas.microsoft.com/office/drawing/2014/main" id="{51C7E399-680D-DE49-8079-DEEE261F8682}"/>
              </a:ext>
            </a:extLst>
          </p:cNvPr>
          <p:cNvSpPr/>
          <p:nvPr/>
        </p:nvSpPr>
        <p:spPr>
          <a:xfrm>
            <a:off x="4788816" y="4853375"/>
            <a:ext cx="991542"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22" name="屈折矢印 38">
            <a:extLst>
              <a:ext uri="{FF2B5EF4-FFF2-40B4-BE49-F238E27FC236}">
                <a16:creationId xmlns="" xmlns:a16="http://schemas.microsoft.com/office/drawing/2014/main" id="{025347FE-76AE-E34B-95CE-80D96FBD5028}"/>
              </a:ext>
            </a:extLst>
          </p:cNvPr>
          <p:cNvSpPr/>
          <p:nvPr/>
        </p:nvSpPr>
        <p:spPr>
          <a:xfrm flipV="1">
            <a:off x="8452760" y="5366243"/>
            <a:ext cx="773665" cy="878518"/>
          </a:xfrm>
          <a:prstGeom prst="bentUpArrow">
            <a:avLst>
              <a:gd name="adj1" fmla="val 22169"/>
              <a:gd name="adj2" fmla="val 33789"/>
              <a:gd name="adj3" fmla="val 33080"/>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23" name="屈折矢印 22">
            <a:extLst>
              <a:ext uri="{FF2B5EF4-FFF2-40B4-BE49-F238E27FC236}">
                <a16:creationId xmlns="" xmlns:a16="http://schemas.microsoft.com/office/drawing/2014/main" id="{BA788244-CC03-7446-B4C6-FBA364C9ECFC}"/>
              </a:ext>
            </a:extLst>
          </p:cNvPr>
          <p:cNvSpPr/>
          <p:nvPr/>
        </p:nvSpPr>
        <p:spPr>
          <a:xfrm rot="16200000">
            <a:off x="8236411" y="5011897"/>
            <a:ext cx="1477586" cy="988139"/>
          </a:xfrm>
          <a:prstGeom prst="bentUpArrow">
            <a:avLst>
              <a:gd name="adj1" fmla="val 17359"/>
              <a:gd name="adj2" fmla="val 17580"/>
              <a:gd name="adj3" fmla="val 4352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25" name="TextBox 40">
            <a:extLst>
              <a:ext uri="{FF2B5EF4-FFF2-40B4-BE49-F238E27FC236}">
                <a16:creationId xmlns="" xmlns:a16="http://schemas.microsoft.com/office/drawing/2014/main" id="{6329E2A7-54A2-3642-AF19-B5097B15A1C4}"/>
              </a:ext>
            </a:extLst>
          </p:cNvPr>
          <p:cNvSpPr txBox="1"/>
          <p:nvPr/>
        </p:nvSpPr>
        <p:spPr>
          <a:xfrm>
            <a:off x="8903199" y="4430137"/>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26" name="Explosion 2 6">
            <a:extLst>
              <a:ext uri="{FF2B5EF4-FFF2-40B4-BE49-F238E27FC236}">
                <a16:creationId xmlns="" xmlns:a16="http://schemas.microsoft.com/office/drawing/2014/main" id="{06BDEDA0-7AC6-A945-BCC6-CABB1051A9D0}"/>
              </a:ext>
            </a:extLst>
          </p:cNvPr>
          <p:cNvSpPr/>
          <p:nvPr/>
        </p:nvSpPr>
        <p:spPr>
          <a:xfrm>
            <a:off x="5387266" y="4224231"/>
            <a:ext cx="1170990" cy="935367"/>
          </a:xfrm>
          <a:prstGeom prst="irregularSeal2">
            <a:avLst/>
          </a:prstGeom>
          <a:solidFill>
            <a:srgbClr val="FF000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x-none" dirty="0">
              <a:solidFill>
                <a:srgbClr val="FF0000"/>
              </a:solidFill>
            </a:endParaRPr>
          </a:p>
        </p:txBody>
      </p:sp>
      <p:sp>
        <p:nvSpPr>
          <p:cNvPr id="27" name="Explosion 2 6">
            <a:extLst>
              <a:ext uri="{FF2B5EF4-FFF2-40B4-BE49-F238E27FC236}">
                <a16:creationId xmlns="" xmlns:a16="http://schemas.microsoft.com/office/drawing/2014/main" id="{06BDEDA0-7AC6-A945-BCC6-CABB1051A9D0}"/>
              </a:ext>
            </a:extLst>
          </p:cNvPr>
          <p:cNvSpPr/>
          <p:nvPr/>
        </p:nvSpPr>
        <p:spPr>
          <a:xfrm>
            <a:off x="7962058" y="4311384"/>
            <a:ext cx="1170990" cy="935367"/>
          </a:xfrm>
          <a:prstGeom prst="irregularSeal2">
            <a:avLst/>
          </a:prstGeom>
          <a:solidFill>
            <a:srgbClr val="FF000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x-none" dirty="0">
              <a:solidFill>
                <a:srgbClr val="FF0000"/>
              </a:solidFill>
            </a:endParaRPr>
          </a:p>
        </p:txBody>
      </p:sp>
    </p:spTree>
    <p:extLst>
      <p:ext uri="{BB962C8B-B14F-4D97-AF65-F5344CB8AC3E}">
        <p14:creationId xmlns:p14="http://schemas.microsoft.com/office/powerpoint/2010/main" val="1706443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500"/>
                                        <p:tgtEl>
                                          <p:spTgt spid="2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fade">
                                      <p:cBhvr>
                                        <p:cTn id="30" dur="500"/>
                                        <p:tgtEl>
                                          <p:spTgt spid="2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0" nodeType="clickEffect">
                                  <p:stCondLst>
                                    <p:cond delay="0"/>
                                  </p:stCondLst>
                                  <p:childTnLst>
                                    <p:animEffect transition="out" filter="fade">
                                      <p:cBhvr>
                                        <p:cTn id="34" dur="500"/>
                                        <p:tgtEl>
                                          <p:spTgt spid="17"/>
                                        </p:tgtEl>
                                      </p:cBhvr>
                                    </p:animEffect>
                                    <p:set>
                                      <p:cBhvr>
                                        <p:cTn id="35" dur="1" fill="hold">
                                          <p:stCondLst>
                                            <p:cond delay="499"/>
                                          </p:stCondLst>
                                        </p:cTn>
                                        <p:tgtEl>
                                          <p:spTgt spid="17"/>
                                        </p:tgtEl>
                                        <p:attrNameLst>
                                          <p:attrName>style.visibility</p:attrName>
                                        </p:attrNameLst>
                                      </p:cBhvr>
                                      <p:to>
                                        <p:strVal val="hidden"/>
                                      </p:to>
                                    </p:set>
                                  </p:childTnLst>
                                </p:cTn>
                              </p:par>
                              <p:par>
                                <p:cTn id="36" presetID="10" presetClass="exit" presetSubtype="0" fill="hold" grpId="0" nodeType="withEffect">
                                  <p:stCondLst>
                                    <p:cond delay="0"/>
                                  </p:stCondLst>
                                  <p:childTnLst>
                                    <p:animEffect transition="out" filter="fade">
                                      <p:cBhvr>
                                        <p:cTn id="37" dur="500"/>
                                        <p:tgtEl>
                                          <p:spTgt spid="16"/>
                                        </p:tgtEl>
                                      </p:cBhvr>
                                    </p:animEffect>
                                    <p:set>
                                      <p:cBhvr>
                                        <p:cTn id="38" dur="1" fill="hold">
                                          <p:stCondLst>
                                            <p:cond delay="499"/>
                                          </p:stCondLst>
                                        </p:cTn>
                                        <p:tgtEl>
                                          <p:spTgt spid="16"/>
                                        </p:tgtEl>
                                        <p:attrNameLst>
                                          <p:attrName>style.visibility</p:attrName>
                                        </p:attrNameLst>
                                      </p:cBhvr>
                                      <p:to>
                                        <p:strVal val="hidden"/>
                                      </p:to>
                                    </p:set>
                                  </p:childTnLst>
                                </p:cTn>
                              </p:par>
                              <p:par>
                                <p:cTn id="39" presetID="10" presetClass="exit" presetSubtype="0" fill="hold" grpId="0" nodeType="withEffect">
                                  <p:stCondLst>
                                    <p:cond delay="0"/>
                                  </p:stCondLst>
                                  <p:childTnLst>
                                    <p:animEffect transition="out" filter="fade">
                                      <p:cBhvr>
                                        <p:cTn id="40" dur="500"/>
                                        <p:tgtEl>
                                          <p:spTgt spid="21"/>
                                        </p:tgtEl>
                                      </p:cBhvr>
                                    </p:animEffect>
                                    <p:set>
                                      <p:cBhvr>
                                        <p:cTn id="41" dur="1" fill="hold">
                                          <p:stCondLst>
                                            <p:cond delay="499"/>
                                          </p:stCondLst>
                                        </p:cTn>
                                        <p:tgtEl>
                                          <p:spTgt spid="21"/>
                                        </p:tgtEl>
                                        <p:attrNameLst>
                                          <p:attrName>style.visibility</p:attrName>
                                        </p:attrNameLst>
                                      </p:cBhvr>
                                      <p:to>
                                        <p:strVal val="hidden"/>
                                      </p:to>
                                    </p:set>
                                  </p:childTnLst>
                                </p:cTn>
                              </p:par>
                              <p:par>
                                <p:cTn id="42" presetID="10" presetClass="exit" presetSubtype="0" fill="hold" grpId="0" nodeType="withEffect">
                                  <p:stCondLst>
                                    <p:cond delay="0"/>
                                  </p:stCondLst>
                                  <p:childTnLst>
                                    <p:animEffect transition="out" filter="fade">
                                      <p:cBhvr>
                                        <p:cTn id="43" dur="500"/>
                                        <p:tgtEl>
                                          <p:spTgt spid="19"/>
                                        </p:tgtEl>
                                      </p:cBhvr>
                                    </p:animEffect>
                                    <p:set>
                                      <p:cBhvr>
                                        <p:cTn id="44" dur="1" fill="hold">
                                          <p:stCondLst>
                                            <p:cond delay="499"/>
                                          </p:stCondLst>
                                        </p:cTn>
                                        <p:tgtEl>
                                          <p:spTgt spid="19"/>
                                        </p:tgtEl>
                                        <p:attrNameLst>
                                          <p:attrName>style.visibility</p:attrName>
                                        </p:attrNameLst>
                                      </p:cBhvr>
                                      <p:to>
                                        <p:strVal val="hidden"/>
                                      </p:to>
                                    </p:set>
                                  </p:childTnLst>
                                </p:cTn>
                              </p:par>
                              <p:par>
                                <p:cTn id="45" presetID="10" presetClass="exit" presetSubtype="0" fill="hold" grpId="0" nodeType="withEffect">
                                  <p:stCondLst>
                                    <p:cond delay="0"/>
                                  </p:stCondLst>
                                  <p:childTnLst>
                                    <p:animEffect transition="out" filter="fade">
                                      <p:cBhvr>
                                        <p:cTn id="46" dur="500"/>
                                        <p:tgtEl>
                                          <p:spTgt spid="13"/>
                                        </p:tgtEl>
                                      </p:cBhvr>
                                    </p:animEffect>
                                    <p:set>
                                      <p:cBhvr>
                                        <p:cTn id="47" dur="1" fill="hold">
                                          <p:stCondLst>
                                            <p:cond delay="499"/>
                                          </p:stCondLst>
                                        </p:cTn>
                                        <p:tgtEl>
                                          <p:spTgt spid="13"/>
                                        </p:tgtEl>
                                        <p:attrNameLst>
                                          <p:attrName>style.visibility</p:attrName>
                                        </p:attrNameLst>
                                      </p:cBhvr>
                                      <p:to>
                                        <p:strVal val="hidden"/>
                                      </p:to>
                                    </p:set>
                                  </p:childTnLst>
                                </p:cTn>
                              </p:par>
                              <p:par>
                                <p:cTn id="48" presetID="10" presetClass="exit" presetSubtype="0" fill="hold" grpId="0" nodeType="withEffect">
                                  <p:stCondLst>
                                    <p:cond delay="0"/>
                                  </p:stCondLst>
                                  <p:childTnLst>
                                    <p:animEffect transition="out" filter="fade">
                                      <p:cBhvr>
                                        <p:cTn id="49" dur="500"/>
                                        <p:tgtEl>
                                          <p:spTgt spid="10"/>
                                        </p:tgtEl>
                                      </p:cBhvr>
                                    </p:animEffect>
                                    <p:set>
                                      <p:cBhvr>
                                        <p:cTn id="50" dur="1" fill="hold">
                                          <p:stCondLst>
                                            <p:cond delay="499"/>
                                          </p:stCondLst>
                                        </p:cTn>
                                        <p:tgtEl>
                                          <p:spTgt spid="10"/>
                                        </p:tgtEl>
                                        <p:attrNameLst>
                                          <p:attrName>style.visibility</p:attrName>
                                        </p:attrNameLst>
                                      </p:cBhvr>
                                      <p:to>
                                        <p:strVal val="hidden"/>
                                      </p:to>
                                    </p:set>
                                  </p:childTnLst>
                                </p:cTn>
                              </p:par>
                              <p:par>
                                <p:cTn id="51" presetID="10" presetClass="exit" presetSubtype="0" fill="hold" grpId="0" nodeType="withEffect">
                                  <p:stCondLst>
                                    <p:cond delay="0"/>
                                  </p:stCondLst>
                                  <p:childTnLst>
                                    <p:animEffect transition="out" filter="fade">
                                      <p:cBhvr>
                                        <p:cTn id="52" dur="500"/>
                                        <p:tgtEl>
                                          <p:spTgt spid="12"/>
                                        </p:tgtEl>
                                      </p:cBhvr>
                                    </p:animEffect>
                                    <p:set>
                                      <p:cBhvr>
                                        <p:cTn id="53" dur="1" fill="hold">
                                          <p:stCondLst>
                                            <p:cond delay="499"/>
                                          </p:stCondLst>
                                        </p:cTn>
                                        <p:tgtEl>
                                          <p:spTgt spid="12"/>
                                        </p:tgtEl>
                                        <p:attrNameLst>
                                          <p:attrName>style.visibility</p:attrName>
                                        </p:attrNameLst>
                                      </p:cBhvr>
                                      <p:to>
                                        <p:strVal val="hidden"/>
                                      </p:to>
                                    </p:set>
                                  </p:childTnLst>
                                </p:cTn>
                              </p:par>
                              <p:par>
                                <p:cTn id="54" presetID="10" presetClass="exit" presetSubtype="0" fill="hold" grpId="0" nodeType="withEffect">
                                  <p:stCondLst>
                                    <p:cond delay="0"/>
                                  </p:stCondLst>
                                  <p:childTnLst>
                                    <p:animEffect transition="out" filter="fade">
                                      <p:cBhvr>
                                        <p:cTn id="55" dur="500"/>
                                        <p:tgtEl>
                                          <p:spTgt spid="11"/>
                                        </p:tgtEl>
                                      </p:cBhvr>
                                    </p:animEffect>
                                    <p:set>
                                      <p:cBhvr>
                                        <p:cTn id="56" dur="1" fill="hold">
                                          <p:stCondLst>
                                            <p:cond delay="499"/>
                                          </p:stCondLst>
                                        </p:cTn>
                                        <p:tgtEl>
                                          <p:spTgt spid="11"/>
                                        </p:tgtEl>
                                        <p:attrNameLst>
                                          <p:attrName>style.visibility</p:attrName>
                                        </p:attrNameLst>
                                      </p:cBhvr>
                                      <p:to>
                                        <p:strVal val="hidden"/>
                                      </p:to>
                                    </p:set>
                                  </p:childTnLst>
                                </p:cTn>
                              </p:par>
                              <p:par>
                                <p:cTn id="57" presetID="10" presetClass="exit" presetSubtype="0" fill="hold" grpId="0" nodeType="withEffect">
                                  <p:stCondLst>
                                    <p:cond delay="0"/>
                                  </p:stCondLst>
                                  <p:childTnLst>
                                    <p:animEffect transition="out" filter="fade">
                                      <p:cBhvr>
                                        <p:cTn id="58" dur="500"/>
                                        <p:tgtEl>
                                          <p:spTgt spid="20"/>
                                        </p:tgtEl>
                                      </p:cBhvr>
                                    </p:animEffect>
                                    <p:set>
                                      <p:cBhvr>
                                        <p:cTn id="59" dur="1" fill="hold">
                                          <p:stCondLst>
                                            <p:cond delay="499"/>
                                          </p:stCondLst>
                                        </p:cTn>
                                        <p:tgtEl>
                                          <p:spTgt spid="20"/>
                                        </p:tgtEl>
                                        <p:attrNameLst>
                                          <p:attrName>style.visibility</p:attrName>
                                        </p:attrNameLst>
                                      </p:cBhvr>
                                      <p:to>
                                        <p:strVal val="hidden"/>
                                      </p:to>
                                    </p:set>
                                  </p:childTnLst>
                                </p:cTn>
                              </p:par>
                              <p:par>
                                <p:cTn id="60" presetID="10" presetClass="exit" presetSubtype="0" fill="hold" grpId="1" nodeType="withEffect">
                                  <p:stCondLst>
                                    <p:cond delay="0"/>
                                  </p:stCondLst>
                                  <p:childTnLst>
                                    <p:animEffect transition="out" filter="fade">
                                      <p:cBhvr>
                                        <p:cTn id="61" dur="500"/>
                                        <p:tgtEl>
                                          <p:spTgt spid="26"/>
                                        </p:tgtEl>
                                      </p:cBhvr>
                                    </p:animEffect>
                                    <p:set>
                                      <p:cBhvr>
                                        <p:cTn id="62" dur="1" fill="hold">
                                          <p:stCondLst>
                                            <p:cond delay="499"/>
                                          </p:stCondLst>
                                        </p:cTn>
                                        <p:tgtEl>
                                          <p:spTgt spid="26"/>
                                        </p:tgtEl>
                                        <p:attrNameLst>
                                          <p:attrName>style.visibility</p:attrName>
                                        </p:attrNameLst>
                                      </p:cBhvr>
                                      <p:to>
                                        <p:strVal val="hidden"/>
                                      </p:to>
                                    </p:set>
                                  </p:childTnLst>
                                </p:cTn>
                              </p:par>
                              <p:par>
                                <p:cTn id="63" presetID="10" presetClass="exit" presetSubtype="0" fill="hold" grpId="1" nodeType="withEffect">
                                  <p:stCondLst>
                                    <p:cond delay="0"/>
                                  </p:stCondLst>
                                  <p:childTnLst>
                                    <p:animEffect transition="out" filter="fade">
                                      <p:cBhvr>
                                        <p:cTn id="64" dur="500"/>
                                        <p:tgtEl>
                                          <p:spTgt spid="27"/>
                                        </p:tgtEl>
                                      </p:cBhvr>
                                    </p:animEffect>
                                    <p:set>
                                      <p:cBhvr>
                                        <p:cTn id="65" dur="1" fill="hold">
                                          <p:stCondLst>
                                            <p:cond delay="499"/>
                                          </p:stCondLst>
                                        </p:cTn>
                                        <p:tgtEl>
                                          <p:spTgt spid="27"/>
                                        </p:tgtEl>
                                        <p:attrNameLst>
                                          <p:attrName>style.visibility</p:attrName>
                                        </p:attrNameLst>
                                      </p:cBhvr>
                                      <p:to>
                                        <p:strVal val="hidden"/>
                                      </p:to>
                                    </p:set>
                                  </p:childTnLst>
                                </p:cTn>
                              </p:par>
                              <p:par>
                                <p:cTn id="66" presetID="10" presetClass="exit" presetSubtype="0" fill="hold" grpId="1" nodeType="withEffect">
                                  <p:stCondLst>
                                    <p:cond delay="0"/>
                                  </p:stCondLst>
                                  <p:childTnLst>
                                    <p:animEffect transition="out" filter="fade">
                                      <p:cBhvr>
                                        <p:cTn id="67" dur="500"/>
                                        <p:tgtEl>
                                          <p:spTgt spid="14"/>
                                        </p:tgtEl>
                                      </p:cBhvr>
                                    </p:animEffect>
                                    <p:set>
                                      <p:cBhvr>
                                        <p:cTn id="68" dur="1" fill="hold">
                                          <p:stCondLst>
                                            <p:cond delay="499"/>
                                          </p:stCondLst>
                                        </p:cTn>
                                        <p:tgtEl>
                                          <p:spTgt spid="14"/>
                                        </p:tgtEl>
                                        <p:attrNameLst>
                                          <p:attrName>style.visibility</p:attrName>
                                        </p:attrNameLst>
                                      </p:cBhvr>
                                      <p:to>
                                        <p:strVal val="hidden"/>
                                      </p:to>
                                    </p:set>
                                  </p:childTnLst>
                                </p:cTn>
                              </p:par>
                              <p:par>
                                <p:cTn id="69" presetID="10" presetClass="exit" presetSubtype="0" fill="hold" grpId="1" nodeType="withEffect">
                                  <p:stCondLst>
                                    <p:cond delay="0"/>
                                  </p:stCondLst>
                                  <p:childTnLst>
                                    <p:animEffect transition="out" filter="fade">
                                      <p:cBhvr>
                                        <p:cTn id="70" dur="500"/>
                                        <p:tgtEl>
                                          <p:spTgt spid="22"/>
                                        </p:tgtEl>
                                      </p:cBhvr>
                                    </p:animEffect>
                                    <p:set>
                                      <p:cBhvr>
                                        <p:cTn id="71" dur="1" fill="hold">
                                          <p:stCondLst>
                                            <p:cond delay="499"/>
                                          </p:stCondLst>
                                        </p:cTn>
                                        <p:tgtEl>
                                          <p:spTgt spid="22"/>
                                        </p:tgtEl>
                                        <p:attrNameLst>
                                          <p:attrName>style.visibility</p:attrName>
                                        </p:attrNameLst>
                                      </p:cBhvr>
                                      <p:to>
                                        <p:strVal val="hidden"/>
                                      </p:to>
                                    </p:set>
                                  </p:childTnLst>
                                </p:cTn>
                              </p:par>
                              <p:par>
                                <p:cTn id="72" presetID="10" presetClass="exit" presetSubtype="0" fill="hold" grpId="1" nodeType="withEffect">
                                  <p:stCondLst>
                                    <p:cond delay="0"/>
                                  </p:stCondLst>
                                  <p:childTnLst>
                                    <p:animEffect transition="out" filter="fade">
                                      <p:cBhvr>
                                        <p:cTn id="73" dur="500"/>
                                        <p:tgtEl>
                                          <p:spTgt spid="15"/>
                                        </p:tgtEl>
                                      </p:cBhvr>
                                    </p:animEffect>
                                    <p:set>
                                      <p:cBhvr>
                                        <p:cTn id="74" dur="1" fill="hold">
                                          <p:stCondLst>
                                            <p:cond delay="499"/>
                                          </p:stCondLst>
                                        </p:cTn>
                                        <p:tgtEl>
                                          <p:spTgt spid="15"/>
                                        </p:tgtEl>
                                        <p:attrNameLst>
                                          <p:attrName>style.visibility</p:attrName>
                                        </p:attrNameLst>
                                      </p:cBhvr>
                                      <p:to>
                                        <p:strVal val="hidden"/>
                                      </p:to>
                                    </p:set>
                                  </p:childTnLst>
                                </p:cTn>
                              </p:par>
                              <p:par>
                                <p:cTn id="75" presetID="10" presetClass="exit" presetSubtype="0" fill="hold" grpId="1" nodeType="withEffect">
                                  <p:stCondLst>
                                    <p:cond delay="0"/>
                                  </p:stCondLst>
                                  <p:childTnLst>
                                    <p:animEffect transition="out" filter="fade">
                                      <p:cBhvr>
                                        <p:cTn id="76" dur="500"/>
                                        <p:tgtEl>
                                          <p:spTgt spid="18"/>
                                        </p:tgtEl>
                                      </p:cBhvr>
                                    </p:animEffect>
                                    <p:set>
                                      <p:cBhvr>
                                        <p:cTn id="77" dur="1" fill="hold">
                                          <p:stCondLst>
                                            <p:cond delay="499"/>
                                          </p:stCondLst>
                                        </p:cTn>
                                        <p:tgtEl>
                                          <p:spTgt spid="18"/>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1" nodeType="click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fade">
                                      <p:cBhvr>
                                        <p:cTn id="82" dur="500"/>
                                        <p:tgtEl>
                                          <p:spTgt spid="13"/>
                                        </p:tgtEl>
                                      </p:cBhvr>
                                    </p:animEffect>
                                  </p:childTnLst>
                                </p:cTn>
                              </p:par>
                              <p:par>
                                <p:cTn id="83" presetID="10" presetClass="entr" presetSubtype="0" fill="hold" grpId="1" nodeType="withEffect">
                                  <p:stCondLst>
                                    <p:cond delay="0"/>
                                  </p:stCondLst>
                                  <p:childTnLst>
                                    <p:set>
                                      <p:cBhvr>
                                        <p:cTn id="84" dur="1" fill="hold">
                                          <p:stCondLst>
                                            <p:cond delay="0"/>
                                          </p:stCondLst>
                                        </p:cTn>
                                        <p:tgtEl>
                                          <p:spTgt spid="10"/>
                                        </p:tgtEl>
                                        <p:attrNameLst>
                                          <p:attrName>style.visibility</p:attrName>
                                        </p:attrNameLst>
                                      </p:cBhvr>
                                      <p:to>
                                        <p:strVal val="visible"/>
                                      </p:to>
                                    </p:set>
                                    <p:animEffect transition="in" filter="fade">
                                      <p:cBhvr>
                                        <p:cTn id="85" dur="500"/>
                                        <p:tgtEl>
                                          <p:spTgt spid="10"/>
                                        </p:tgtEl>
                                      </p:cBhvr>
                                    </p:animEffect>
                                  </p:childTnLst>
                                </p:cTn>
                              </p:par>
                              <p:par>
                                <p:cTn id="86" presetID="10" presetClass="entr" presetSubtype="0" fill="hold" grpId="1" nodeType="withEffect">
                                  <p:stCondLst>
                                    <p:cond delay="0"/>
                                  </p:stCondLst>
                                  <p:childTnLst>
                                    <p:set>
                                      <p:cBhvr>
                                        <p:cTn id="87" dur="1" fill="hold">
                                          <p:stCondLst>
                                            <p:cond delay="0"/>
                                          </p:stCondLst>
                                        </p:cTn>
                                        <p:tgtEl>
                                          <p:spTgt spid="12"/>
                                        </p:tgtEl>
                                        <p:attrNameLst>
                                          <p:attrName>style.visibility</p:attrName>
                                        </p:attrNameLst>
                                      </p:cBhvr>
                                      <p:to>
                                        <p:strVal val="visible"/>
                                      </p:to>
                                    </p:set>
                                    <p:animEffect transition="in" filter="fade">
                                      <p:cBhvr>
                                        <p:cTn id="88" dur="500"/>
                                        <p:tgtEl>
                                          <p:spTgt spid="12"/>
                                        </p:tgtEl>
                                      </p:cBhvr>
                                    </p:animEffect>
                                  </p:childTnLst>
                                </p:cTn>
                              </p:par>
                              <p:par>
                                <p:cTn id="89" presetID="10" presetClass="entr" presetSubtype="0" fill="hold" grpId="1" nodeType="withEffect">
                                  <p:stCondLst>
                                    <p:cond delay="0"/>
                                  </p:stCondLst>
                                  <p:childTnLst>
                                    <p:set>
                                      <p:cBhvr>
                                        <p:cTn id="90" dur="1" fill="hold">
                                          <p:stCondLst>
                                            <p:cond delay="0"/>
                                          </p:stCondLst>
                                        </p:cTn>
                                        <p:tgtEl>
                                          <p:spTgt spid="11"/>
                                        </p:tgtEl>
                                        <p:attrNameLst>
                                          <p:attrName>style.visibility</p:attrName>
                                        </p:attrNameLst>
                                      </p:cBhvr>
                                      <p:to>
                                        <p:strVal val="visible"/>
                                      </p:to>
                                    </p:set>
                                    <p:animEffect transition="in" filter="fade">
                                      <p:cBhvr>
                                        <p:cTn id="91" dur="500"/>
                                        <p:tgtEl>
                                          <p:spTgt spid="11"/>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7"/>
                                        </p:tgtEl>
                                        <p:attrNameLst>
                                          <p:attrName>style.visibility</p:attrName>
                                        </p:attrNameLst>
                                      </p:cBhvr>
                                      <p:to>
                                        <p:strVal val="visible"/>
                                      </p:to>
                                    </p:set>
                                    <p:animEffect transition="in" filter="fade">
                                      <p:cBhvr>
                                        <p:cTn id="96" dur="500"/>
                                        <p:tgtEl>
                                          <p:spTgt spid="7"/>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6"/>
                                        </p:tgtEl>
                                        <p:attrNameLst>
                                          <p:attrName>style.visibility</p:attrName>
                                        </p:attrNameLst>
                                      </p:cBhvr>
                                      <p:to>
                                        <p:strVal val="visible"/>
                                      </p:to>
                                    </p:set>
                                    <p:animEffect transition="in" filter="fade">
                                      <p:cBhvr>
                                        <p:cTn id="99" dur="500"/>
                                        <p:tgtEl>
                                          <p:spTgt spid="6"/>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23"/>
                                        </p:tgtEl>
                                        <p:attrNameLst>
                                          <p:attrName>style.visibility</p:attrName>
                                        </p:attrNameLst>
                                      </p:cBhvr>
                                      <p:to>
                                        <p:strVal val="visible"/>
                                      </p:to>
                                    </p:set>
                                    <p:animEffect transition="in" filter="fade">
                                      <p:cBhvr>
                                        <p:cTn id="102" dur="500"/>
                                        <p:tgtEl>
                                          <p:spTgt spid="23"/>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25"/>
                                        </p:tgtEl>
                                        <p:attrNameLst>
                                          <p:attrName>style.visibility</p:attrName>
                                        </p:attrNameLst>
                                      </p:cBhvr>
                                      <p:to>
                                        <p:strVal val="visible"/>
                                      </p:to>
                                    </p:set>
                                    <p:animEffect transition="in" filter="fade">
                                      <p:cBhvr>
                                        <p:cTn id="105" dur="500"/>
                                        <p:tgtEl>
                                          <p:spTgt spid="25"/>
                                        </p:tgtEl>
                                      </p:cBhvr>
                                    </p:animEffect>
                                  </p:childTnLst>
                                </p:cTn>
                              </p:par>
                            </p:childTnLst>
                          </p:cTn>
                        </p:par>
                        <p:par>
                          <p:cTn id="106" fill="hold">
                            <p:stCondLst>
                              <p:cond delay="500"/>
                            </p:stCondLst>
                            <p:childTnLst>
                              <p:par>
                                <p:cTn id="107" presetID="10" presetClass="entr" presetSubtype="0" fill="hold" grpId="1" nodeType="afterEffect">
                                  <p:stCondLst>
                                    <p:cond delay="0"/>
                                  </p:stCondLst>
                                  <p:childTnLst>
                                    <p:set>
                                      <p:cBhvr>
                                        <p:cTn id="108" dur="1" fill="hold">
                                          <p:stCondLst>
                                            <p:cond delay="0"/>
                                          </p:stCondLst>
                                        </p:cTn>
                                        <p:tgtEl>
                                          <p:spTgt spid="16"/>
                                        </p:tgtEl>
                                        <p:attrNameLst>
                                          <p:attrName>style.visibility</p:attrName>
                                        </p:attrNameLst>
                                      </p:cBhvr>
                                      <p:to>
                                        <p:strVal val="visible"/>
                                      </p:to>
                                    </p:set>
                                    <p:animEffect transition="in" filter="fade">
                                      <p:cBhvr>
                                        <p:cTn id="109" dur="500"/>
                                        <p:tgtEl>
                                          <p:spTgt spid="16"/>
                                        </p:tgtEl>
                                      </p:cBhvr>
                                    </p:animEffect>
                                  </p:childTnLst>
                                </p:cTn>
                              </p:par>
                              <p:par>
                                <p:cTn id="110" presetID="10" presetClass="entr" presetSubtype="0" fill="hold" grpId="1" nodeType="withEffect">
                                  <p:stCondLst>
                                    <p:cond delay="0"/>
                                  </p:stCondLst>
                                  <p:childTnLst>
                                    <p:set>
                                      <p:cBhvr>
                                        <p:cTn id="111" dur="1" fill="hold">
                                          <p:stCondLst>
                                            <p:cond delay="0"/>
                                          </p:stCondLst>
                                        </p:cTn>
                                        <p:tgtEl>
                                          <p:spTgt spid="17"/>
                                        </p:tgtEl>
                                        <p:attrNameLst>
                                          <p:attrName>style.visibility</p:attrName>
                                        </p:attrNameLst>
                                      </p:cBhvr>
                                      <p:to>
                                        <p:strVal val="visible"/>
                                      </p:to>
                                    </p:set>
                                    <p:animEffect transition="in" filter="fade">
                                      <p:cBhvr>
                                        <p:cTn id="112" dur="500"/>
                                        <p:tgtEl>
                                          <p:spTgt spid="17"/>
                                        </p:tgtEl>
                                      </p:cBhvr>
                                    </p:animEffect>
                                  </p:childTnLst>
                                </p:cTn>
                              </p:par>
                              <p:par>
                                <p:cTn id="113" presetID="10" presetClass="entr" presetSubtype="0" fill="hold" grpId="1" nodeType="withEffect">
                                  <p:stCondLst>
                                    <p:cond delay="0"/>
                                  </p:stCondLst>
                                  <p:childTnLst>
                                    <p:set>
                                      <p:cBhvr>
                                        <p:cTn id="114" dur="1" fill="hold">
                                          <p:stCondLst>
                                            <p:cond delay="0"/>
                                          </p:stCondLst>
                                        </p:cTn>
                                        <p:tgtEl>
                                          <p:spTgt spid="21"/>
                                        </p:tgtEl>
                                        <p:attrNameLst>
                                          <p:attrName>style.visibility</p:attrName>
                                        </p:attrNameLst>
                                      </p:cBhvr>
                                      <p:to>
                                        <p:strVal val="visible"/>
                                      </p:to>
                                    </p:set>
                                    <p:animEffect transition="in" filter="fade">
                                      <p:cBhvr>
                                        <p:cTn id="115" dur="500"/>
                                        <p:tgtEl>
                                          <p:spTgt spid="21"/>
                                        </p:tgtEl>
                                      </p:cBhvr>
                                    </p:animEffect>
                                  </p:childTnLst>
                                </p:cTn>
                              </p:par>
                              <p:par>
                                <p:cTn id="116" presetID="10" presetClass="entr" presetSubtype="0" fill="hold" grpId="1" nodeType="withEffect">
                                  <p:stCondLst>
                                    <p:cond delay="0"/>
                                  </p:stCondLst>
                                  <p:childTnLst>
                                    <p:set>
                                      <p:cBhvr>
                                        <p:cTn id="117" dur="1" fill="hold">
                                          <p:stCondLst>
                                            <p:cond delay="0"/>
                                          </p:stCondLst>
                                        </p:cTn>
                                        <p:tgtEl>
                                          <p:spTgt spid="19"/>
                                        </p:tgtEl>
                                        <p:attrNameLst>
                                          <p:attrName>style.visibility</p:attrName>
                                        </p:attrNameLst>
                                      </p:cBhvr>
                                      <p:to>
                                        <p:strVal val="visible"/>
                                      </p:to>
                                    </p:set>
                                    <p:animEffect transition="in" filter="fade">
                                      <p:cBhvr>
                                        <p:cTn id="118" dur="500"/>
                                        <p:tgtEl>
                                          <p:spTgt spid="19"/>
                                        </p:tgtEl>
                                      </p:cBhvr>
                                    </p:animEffect>
                                  </p:childTnLst>
                                </p:cTn>
                              </p:par>
                              <p:par>
                                <p:cTn id="119" presetID="10" presetClass="entr" presetSubtype="0" fill="hold" grpId="1" nodeType="withEffect">
                                  <p:stCondLst>
                                    <p:cond delay="0"/>
                                  </p:stCondLst>
                                  <p:childTnLst>
                                    <p:set>
                                      <p:cBhvr>
                                        <p:cTn id="120" dur="1" fill="hold">
                                          <p:stCondLst>
                                            <p:cond delay="0"/>
                                          </p:stCondLst>
                                        </p:cTn>
                                        <p:tgtEl>
                                          <p:spTgt spid="20"/>
                                        </p:tgtEl>
                                        <p:attrNameLst>
                                          <p:attrName>style.visibility</p:attrName>
                                        </p:attrNameLst>
                                      </p:cBhvr>
                                      <p:to>
                                        <p:strVal val="visible"/>
                                      </p:to>
                                    </p:set>
                                    <p:animEffect transition="in" filter="fade">
                                      <p:cBhvr>
                                        <p:cTn id="12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 grpId="0" animBg="1"/>
      <p:bldP spid="6" grpId="0"/>
      <p:bldP spid="7" grpId="0" animBg="1"/>
      <p:bldP spid="10" grpId="0"/>
      <p:bldP spid="10" grpId="1"/>
      <p:bldP spid="11" grpId="0" animBg="1"/>
      <p:bldP spid="11" grpId="1" animBg="1"/>
      <p:bldP spid="12" grpId="0"/>
      <p:bldP spid="12" grpId="1"/>
      <p:bldP spid="13" grpId="0" animBg="1"/>
      <p:bldP spid="13" grpId="1" animBg="1"/>
      <p:bldP spid="14" grpId="0" animBg="1"/>
      <p:bldP spid="14" grpId="1" animBg="1"/>
      <p:bldP spid="15" grpId="0"/>
      <p:bldP spid="15" grpId="1"/>
      <p:bldP spid="16" grpId="0" animBg="1"/>
      <p:bldP spid="16" grpId="1" animBg="1"/>
      <p:bldP spid="17" grpId="0"/>
      <p:bldP spid="17" grpId="1"/>
      <p:bldP spid="18" grpId="0"/>
      <p:bldP spid="18" grpId="1"/>
      <p:bldP spid="19" grpId="0" animBg="1"/>
      <p:bldP spid="19" grpId="1" animBg="1"/>
      <p:bldP spid="20" grpId="0" animBg="1"/>
      <p:bldP spid="20" grpId="1" animBg="1"/>
      <p:bldP spid="21" grpId="0" animBg="1"/>
      <p:bldP spid="21" grpId="1" animBg="1"/>
      <p:bldP spid="22" grpId="0" animBg="1"/>
      <p:bldP spid="22" grpId="1" animBg="1"/>
      <p:bldP spid="23" grpId="0" animBg="1"/>
      <p:bldP spid="25" grpId="0"/>
      <p:bldP spid="26" grpId="0" animBg="1"/>
      <p:bldP spid="26" grpId="1" animBg="1"/>
      <p:bldP spid="27" grpId="0" animBg="1"/>
      <p:bldP spid="27"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分割メモリ</a:t>
            </a:r>
            <a:r>
              <a:rPr kumimoji="1" lang="en-US" altLang="ja-JP" dirty="0"/>
              <a:t>VM</a:t>
            </a:r>
            <a:r>
              <a:rPr kumimoji="1" lang="ja-JP" altLang="en-US" dirty="0"/>
              <a:t>のライブチェックポイント</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メインホストからサブホストにチェックポイント・コマンドを送信</a:t>
            </a:r>
            <a:endParaRPr kumimoji="1" lang="en-US" altLang="ja-JP" dirty="0">
              <a:solidFill>
                <a:schemeClr val="tx1"/>
              </a:solidFill>
            </a:endParaRPr>
          </a:p>
          <a:p>
            <a:pPr lvl="1"/>
            <a:r>
              <a:rPr kumimoji="1" lang="en-US" altLang="ja-JP" dirty="0">
                <a:solidFill>
                  <a:schemeClr val="tx1"/>
                </a:solidFill>
              </a:rPr>
              <a:t>VM</a:t>
            </a:r>
            <a:r>
              <a:rPr kumimoji="1" lang="ja-JP" altLang="en-US" dirty="0">
                <a:solidFill>
                  <a:schemeClr val="tx1"/>
                </a:solidFill>
              </a:rPr>
              <a:t>を停止せずに各ホストで</a:t>
            </a:r>
            <a:r>
              <a:rPr kumimoji="1" lang="en-US" altLang="ja-JP" dirty="0">
                <a:solidFill>
                  <a:schemeClr val="tx1"/>
                </a:solidFill>
              </a:rPr>
              <a:t>VM</a:t>
            </a:r>
            <a:r>
              <a:rPr kumimoji="1" lang="ja-JP" altLang="en-US" dirty="0">
                <a:solidFill>
                  <a:schemeClr val="tx1"/>
                </a:solidFill>
              </a:rPr>
              <a:t>のメモリを保存</a:t>
            </a:r>
            <a:endParaRPr kumimoji="1" lang="en-US" altLang="ja-JP" dirty="0">
              <a:solidFill>
                <a:schemeClr val="tx1"/>
              </a:solidFill>
            </a:endParaRPr>
          </a:p>
          <a:p>
            <a:pPr lvl="1"/>
            <a:r>
              <a:rPr kumimoji="1" lang="ja-JP" altLang="en-US" dirty="0">
                <a:solidFill>
                  <a:schemeClr val="tx1"/>
                </a:solidFill>
              </a:rPr>
              <a:t>保存中に</a:t>
            </a:r>
            <a:r>
              <a:rPr kumimoji="1" lang="en-US" altLang="ja-JP" dirty="0">
                <a:solidFill>
                  <a:schemeClr val="tx1"/>
                </a:solidFill>
              </a:rPr>
              <a:t>VM</a:t>
            </a:r>
            <a:r>
              <a:rPr kumimoji="1" lang="ja-JP" altLang="en-US" dirty="0">
                <a:solidFill>
                  <a:schemeClr val="tx1"/>
                </a:solidFill>
              </a:rPr>
              <a:t>によって更新されたメモリを繰り返し保存</a:t>
            </a:r>
            <a:endParaRPr kumimoji="1" lang="en-US" altLang="ja-JP" dirty="0">
              <a:solidFill>
                <a:schemeClr val="tx1"/>
              </a:solidFill>
            </a:endParaRPr>
          </a:p>
          <a:p>
            <a:r>
              <a:rPr kumimoji="1" lang="ja-JP" altLang="en-US" dirty="0">
                <a:solidFill>
                  <a:schemeClr val="tx1"/>
                </a:solidFill>
              </a:rPr>
              <a:t>保存すべきメモリが十分に少なくなったら</a:t>
            </a:r>
            <a:r>
              <a:rPr kumimoji="1" lang="en-US" altLang="ja-JP" dirty="0">
                <a:solidFill>
                  <a:schemeClr val="tx1"/>
                </a:solidFill>
              </a:rPr>
              <a:t>VM</a:t>
            </a:r>
            <a:r>
              <a:rPr kumimoji="1" lang="ja-JP" altLang="en-US" dirty="0">
                <a:solidFill>
                  <a:schemeClr val="tx1"/>
                </a:solidFill>
              </a:rPr>
              <a:t>を一時停止</a:t>
            </a:r>
            <a:endParaRPr kumimoji="1" lang="en-US" altLang="ja-JP" dirty="0">
              <a:solidFill>
                <a:schemeClr val="tx1"/>
              </a:solidFill>
            </a:endParaRPr>
          </a:p>
          <a:p>
            <a:pPr lvl="1"/>
            <a:r>
              <a:rPr kumimoji="1" lang="ja-JP" altLang="en-US" dirty="0">
                <a:solidFill>
                  <a:schemeClr val="tx1"/>
                </a:solidFill>
              </a:rPr>
              <a:t>整合性を保って残りのメモリと</a:t>
            </a:r>
            <a:r>
              <a:rPr kumimoji="1" lang="en-US" altLang="ja-JP" dirty="0">
                <a:solidFill>
                  <a:schemeClr val="tx1"/>
                </a:solidFill>
              </a:rPr>
              <a:t>VM</a:t>
            </a:r>
            <a:r>
              <a:rPr kumimoji="1" lang="ja-JP" altLang="en-US" dirty="0">
                <a:solidFill>
                  <a:schemeClr val="tx1"/>
                </a:solidFill>
              </a:rPr>
              <a:t>本体の状態を保存</a:t>
            </a:r>
          </a:p>
          <a:p>
            <a:pPr lvl="1"/>
            <a:r>
              <a:rPr kumimoji="1" lang="ja-JP" altLang="en-US" dirty="0">
                <a:solidFill>
                  <a:schemeClr val="tx1"/>
                </a:solidFill>
              </a:rPr>
              <a:t>仮想ディスクのスナップショットを作成</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7</a:t>
            </a:fld>
            <a:endParaRPr kumimoji="1" lang="ja-JP" altLang="en-US"/>
          </a:p>
        </p:txBody>
      </p:sp>
      <p:sp>
        <p:nvSpPr>
          <p:cNvPr id="5" name="正方形/長方形 26">
            <a:extLst>
              <a:ext uri="{FF2B5EF4-FFF2-40B4-BE49-F238E27FC236}">
                <a16:creationId xmlns="" xmlns:a16="http://schemas.microsoft.com/office/drawing/2014/main" id="{A0504D8B-A123-9C4D-A3E7-84BAE8EBB88B}"/>
              </a:ext>
            </a:extLst>
          </p:cNvPr>
          <p:cNvSpPr/>
          <p:nvPr/>
        </p:nvSpPr>
        <p:spPr>
          <a:xfrm>
            <a:off x="9046596" y="6201143"/>
            <a:ext cx="1798839" cy="453581"/>
          </a:xfrm>
          <a:prstGeom prst="rect">
            <a:avLst/>
          </a:prstGeom>
          <a:solidFill>
            <a:schemeClr val="accent5">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MS PGothic" charset="-128"/>
                <a:ea typeface="MS PGothic" charset="-128"/>
                <a:cs typeface="MS PGothic" charset="-128"/>
              </a:rPr>
              <a:t>チェックポイント</a:t>
            </a:r>
            <a:endParaRPr lang="ja-JP" altLang="en-US" dirty="0">
              <a:solidFill>
                <a:schemeClr val="tx1"/>
              </a:solidFill>
              <a:latin typeface="MS PGothic" charset="-128"/>
              <a:ea typeface="MS PGothic" charset="-128"/>
              <a:cs typeface="MS PGothic" charset="-128"/>
            </a:endParaRPr>
          </a:p>
        </p:txBody>
      </p:sp>
      <p:sp>
        <p:nvSpPr>
          <p:cNvPr id="6" name="正方形/長方形 26">
            <a:extLst>
              <a:ext uri="{FF2B5EF4-FFF2-40B4-BE49-F238E27FC236}">
                <a16:creationId xmlns="" xmlns:a16="http://schemas.microsoft.com/office/drawing/2014/main" id="{A0504D8B-A123-9C4D-A3E7-84BAE8EBB88B}"/>
              </a:ext>
            </a:extLst>
          </p:cNvPr>
          <p:cNvSpPr/>
          <p:nvPr/>
        </p:nvSpPr>
        <p:spPr>
          <a:xfrm>
            <a:off x="2090057" y="6201143"/>
            <a:ext cx="1685293" cy="453581"/>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チェックポイント</a:t>
            </a:r>
          </a:p>
        </p:txBody>
      </p:sp>
      <p:sp>
        <p:nvSpPr>
          <p:cNvPr id="9" name="テキスト ボックス 4">
            <a:extLst>
              <a:ext uri="{FF2B5EF4-FFF2-40B4-BE49-F238E27FC236}">
                <a16:creationId xmlns="" xmlns:a16="http://schemas.microsoft.com/office/drawing/2014/main" id="{33CBB41D-DD30-BC4E-8FB4-96EAA2BCC4AD}"/>
              </a:ext>
            </a:extLst>
          </p:cNvPr>
          <p:cNvSpPr txBox="1"/>
          <p:nvPr/>
        </p:nvSpPr>
        <p:spPr>
          <a:xfrm>
            <a:off x="4009691" y="4454505"/>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p>
        </p:txBody>
      </p:sp>
      <p:sp>
        <p:nvSpPr>
          <p:cNvPr id="10" name="角丸四角形 5">
            <a:extLst>
              <a:ext uri="{FF2B5EF4-FFF2-40B4-BE49-F238E27FC236}">
                <a16:creationId xmlns="" xmlns:a16="http://schemas.microsoft.com/office/drawing/2014/main" id="{40AF95C9-8CFB-314D-BF05-0E17C9984835}"/>
              </a:ext>
            </a:extLst>
          </p:cNvPr>
          <p:cNvSpPr/>
          <p:nvPr/>
        </p:nvSpPr>
        <p:spPr>
          <a:xfrm>
            <a:off x="7373797" y="4822997"/>
            <a:ext cx="1601567" cy="1227201"/>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1" name="テキスト ボックス 10">
            <a:extLst>
              <a:ext uri="{FF2B5EF4-FFF2-40B4-BE49-F238E27FC236}">
                <a16:creationId xmlns="" xmlns:a16="http://schemas.microsoft.com/office/drawing/2014/main" id="{AB313485-8F2C-7041-ACA0-AFB754FAAB9C}"/>
              </a:ext>
            </a:extLst>
          </p:cNvPr>
          <p:cNvSpPr txBox="1"/>
          <p:nvPr/>
        </p:nvSpPr>
        <p:spPr>
          <a:xfrm>
            <a:off x="7561352" y="4453665"/>
            <a:ext cx="1220206" cy="369332"/>
          </a:xfrm>
          <a:prstGeom prst="rect">
            <a:avLst/>
          </a:prstGeom>
          <a:noFill/>
        </p:spPr>
        <p:txBody>
          <a:bodyPr wrap="none" rtlCol="0">
            <a:spAutoFit/>
          </a:bodyPr>
          <a:lstStyle/>
          <a:p>
            <a:r>
              <a:rPr lang="ja-JP" altLang="en-US">
                <a:latin typeface="MS PGothic" charset="-128"/>
                <a:ea typeface="MS PGothic" charset="-128"/>
                <a:cs typeface="MS PGothic" charset="-128"/>
              </a:rPr>
              <a:t>サブホスト</a:t>
            </a:r>
            <a:endParaRPr lang="ja-JP" altLang="en-US" dirty="0">
              <a:latin typeface="MS PGothic" charset="-128"/>
              <a:ea typeface="MS PGothic" charset="-128"/>
              <a:cs typeface="MS PGothic" charset="-128"/>
            </a:endParaRPr>
          </a:p>
        </p:txBody>
      </p:sp>
      <p:sp>
        <p:nvSpPr>
          <p:cNvPr id="12" name="角丸四角形 11">
            <a:extLst>
              <a:ext uri="{FF2B5EF4-FFF2-40B4-BE49-F238E27FC236}">
                <a16:creationId xmlns="" xmlns:a16="http://schemas.microsoft.com/office/drawing/2014/main" id="{759B5B2B-2CC5-5249-9C92-04E1C1B51D00}"/>
              </a:ext>
            </a:extLst>
          </p:cNvPr>
          <p:cNvSpPr/>
          <p:nvPr/>
        </p:nvSpPr>
        <p:spPr>
          <a:xfrm>
            <a:off x="3406010" y="4825672"/>
            <a:ext cx="2489452" cy="1224526"/>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4" name="TextBox 64">
            <a:extLst>
              <a:ext uri="{FF2B5EF4-FFF2-40B4-BE49-F238E27FC236}">
                <a16:creationId xmlns="" xmlns:a16="http://schemas.microsoft.com/office/drawing/2014/main" id="{7DF16D6C-E81E-CA42-B361-5AFC6C077FAF}"/>
              </a:ext>
            </a:extLst>
          </p:cNvPr>
          <p:cNvSpPr txBox="1"/>
          <p:nvPr/>
        </p:nvSpPr>
        <p:spPr>
          <a:xfrm>
            <a:off x="4026523" y="6031623"/>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15" name="円柱 36">
            <a:extLst>
              <a:ext uri="{FF2B5EF4-FFF2-40B4-BE49-F238E27FC236}">
                <a16:creationId xmlns="" xmlns:a16="http://schemas.microsoft.com/office/drawing/2014/main" id="{F4617BF5-34DC-E74D-ACA7-0B8FD52B220F}"/>
              </a:ext>
            </a:extLst>
          </p:cNvPr>
          <p:cNvSpPr/>
          <p:nvPr/>
        </p:nvSpPr>
        <p:spPr>
          <a:xfrm>
            <a:off x="3756064" y="5303341"/>
            <a:ext cx="545991" cy="671966"/>
          </a:xfrm>
          <a:prstGeom prst="can">
            <a:avLst/>
          </a:prstGeom>
          <a:solidFill>
            <a:srgbClr val="BABBB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16" name="TextBox 66">
            <a:extLst>
              <a:ext uri="{FF2B5EF4-FFF2-40B4-BE49-F238E27FC236}">
                <a16:creationId xmlns="" xmlns:a16="http://schemas.microsoft.com/office/drawing/2014/main" id="{61849332-4706-F246-A2E4-1CFE50A3FF34}"/>
              </a:ext>
            </a:extLst>
          </p:cNvPr>
          <p:cNvSpPr txBox="1"/>
          <p:nvPr/>
        </p:nvSpPr>
        <p:spPr>
          <a:xfrm>
            <a:off x="3387566" y="4925735"/>
            <a:ext cx="1277914" cy="338554"/>
          </a:xfrm>
          <a:prstGeom prst="rect">
            <a:avLst/>
          </a:prstGeom>
          <a:noFill/>
        </p:spPr>
        <p:txBody>
          <a:bodyPr wrap="none" rtlCol="0">
            <a:spAutoFit/>
          </a:bodyPr>
          <a:lstStyle/>
          <a:p>
            <a:pPr algn="ctr"/>
            <a:r>
              <a:rPr lang="ja-JP" altLang="en-US" sz="1600" dirty="0">
                <a:latin typeface="MS PGothic" charset="-128"/>
                <a:ea typeface="MS PGothic" charset="-128"/>
                <a:cs typeface="MS PGothic" charset="-128"/>
              </a:rPr>
              <a:t>仮想ディスク</a:t>
            </a:r>
            <a:endParaRPr lang="en-US" sz="1600" dirty="0">
              <a:latin typeface="MS PGothic" charset="-128"/>
              <a:ea typeface="MS PGothic" charset="-128"/>
              <a:cs typeface="MS PGothic" charset="-128"/>
            </a:endParaRPr>
          </a:p>
        </p:txBody>
      </p:sp>
      <p:sp>
        <p:nvSpPr>
          <p:cNvPr id="17" name="TextBox 67">
            <a:extLst>
              <a:ext uri="{FF2B5EF4-FFF2-40B4-BE49-F238E27FC236}">
                <a16:creationId xmlns="" xmlns:a16="http://schemas.microsoft.com/office/drawing/2014/main" id="{BFF98646-3129-4248-865A-099A3A58021F}"/>
              </a:ext>
            </a:extLst>
          </p:cNvPr>
          <p:cNvSpPr txBox="1"/>
          <p:nvPr/>
        </p:nvSpPr>
        <p:spPr>
          <a:xfrm>
            <a:off x="8122954" y="6031623"/>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18" name="正方形/長方形 35">
            <a:extLst>
              <a:ext uri="{FF2B5EF4-FFF2-40B4-BE49-F238E27FC236}">
                <a16:creationId xmlns="" xmlns:a16="http://schemas.microsoft.com/office/drawing/2014/main" id="{7094AC39-401A-0C48-95FB-0EFEEAC260BE}"/>
              </a:ext>
            </a:extLst>
          </p:cNvPr>
          <p:cNvSpPr/>
          <p:nvPr/>
        </p:nvSpPr>
        <p:spPr>
          <a:xfrm>
            <a:off x="4626450" y="5286521"/>
            <a:ext cx="989469"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9" name="正方形/長方形 36">
            <a:extLst>
              <a:ext uri="{FF2B5EF4-FFF2-40B4-BE49-F238E27FC236}">
                <a16:creationId xmlns="" xmlns:a16="http://schemas.microsoft.com/office/drawing/2014/main" id="{CA723CA1-2FCB-0F40-9F21-7CCCCEA47E2A}"/>
              </a:ext>
            </a:extLst>
          </p:cNvPr>
          <p:cNvSpPr/>
          <p:nvPr/>
        </p:nvSpPr>
        <p:spPr>
          <a:xfrm>
            <a:off x="7655011" y="5290024"/>
            <a:ext cx="1032887" cy="670883"/>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0" name="正方形/長方形 44">
            <a:extLst>
              <a:ext uri="{FF2B5EF4-FFF2-40B4-BE49-F238E27FC236}">
                <a16:creationId xmlns="" xmlns:a16="http://schemas.microsoft.com/office/drawing/2014/main" id="{51C7E399-680D-DE49-8079-DEEE261F8682}"/>
              </a:ext>
            </a:extLst>
          </p:cNvPr>
          <p:cNvSpPr/>
          <p:nvPr/>
        </p:nvSpPr>
        <p:spPr>
          <a:xfrm>
            <a:off x="4626449" y="4898728"/>
            <a:ext cx="991542"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24" name="右矢印 38">
            <a:extLst>
              <a:ext uri="{FF2B5EF4-FFF2-40B4-BE49-F238E27FC236}">
                <a16:creationId xmlns="" xmlns:a16="http://schemas.microsoft.com/office/drawing/2014/main" id="{8F969C32-4559-FC45-AAD5-E67887D74A66}"/>
              </a:ext>
            </a:extLst>
          </p:cNvPr>
          <p:cNvSpPr/>
          <p:nvPr/>
        </p:nvSpPr>
        <p:spPr>
          <a:xfrm>
            <a:off x="6031707" y="5208681"/>
            <a:ext cx="1278899" cy="455832"/>
          </a:xfrm>
          <a:prstGeom prst="rightArrow">
            <a:avLst/>
          </a:prstGeom>
          <a:solidFill>
            <a:srgbClr val="595959"/>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vert="vert" rtlCol="0" anchor="ctr">
            <a:scene3d>
              <a:camera prst="orthographicFront">
                <a:rot lat="0" lon="0" rev="10800000"/>
              </a:camera>
              <a:lightRig rig="threePt" dir="t"/>
            </a:scene3d>
          </a:bodyPr>
          <a:lstStyle/>
          <a:p>
            <a:pPr algn="ctr"/>
            <a:endParaRPr lang="ja-JP" altLang="en-US" sz="1600" dirty="0">
              <a:solidFill>
                <a:schemeClr val="bg1"/>
              </a:solidFill>
              <a:latin typeface="Calibri" charset="0"/>
              <a:ea typeface="Calibri" charset="0"/>
              <a:cs typeface="Calibri" charset="0"/>
            </a:endParaRPr>
          </a:p>
        </p:txBody>
      </p:sp>
      <p:sp>
        <p:nvSpPr>
          <p:cNvPr id="25" name="TextBox 47">
            <a:extLst>
              <a:ext uri="{FF2B5EF4-FFF2-40B4-BE49-F238E27FC236}">
                <a16:creationId xmlns="" xmlns:a16="http://schemas.microsoft.com/office/drawing/2014/main" id="{A0F47CED-2776-504F-A241-E45B433DFB4A}"/>
              </a:ext>
            </a:extLst>
          </p:cNvPr>
          <p:cNvSpPr txBox="1"/>
          <p:nvPr/>
        </p:nvSpPr>
        <p:spPr>
          <a:xfrm>
            <a:off x="5874051" y="4672052"/>
            <a:ext cx="1619354" cy="584775"/>
          </a:xfrm>
          <a:prstGeom prst="rect">
            <a:avLst/>
          </a:prstGeom>
          <a:noFill/>
        </p:spPr>
        <p:txBody>
          <a:bodyPr wrap="none" rtlCol="0">
            <a:spAutoFit/>
          </a:bodyPr>
          <a:lstStyle/>
          <a:p>
            <a:pPr algn="ctr"/>
            <a:r>
              <a:rPr lang="ja-JP" altLang="en-US" sz="1600" dirty="0">
                <a:latin typeface="MS PGothic" charset="-128"/>
                <a:ea typeface="MS PGothic" charset="-128"/>
                <a:cs typeface="MS PGothic" charset="-128"/>
              </a:rPr>
              <a:t>チェックポイント・</a:t>
            </a:r>
            <a:endParaRPr lang="en-US" altLang="ja-JP" sz="1600" dirty="0">
              <a:latin typeface="MS PGothic" charset="-128"/>
              <a:ea typeface="MS PGothic" charset="-128"/>
              <a:cs typeface="MS PGothic" charset="-128"/>
            </a:endParaRPr>
          </a:p>
          <a:p>
            <a:pPr algn="ctr"/>
            <a:r>
              <a:rPr lang="ja-JP" altLang="en-US" sz="1600" dirty="0">
                <a:latin typeface="MS PGothic" charset="-128"/>
                <a:ea typeface="MS PGothic" charset="-128"/>
                <a:cs typeface="MS PGothic" charset="-128"/>
              </a:rPr>
              <a:t>コマンド</a:t>
            </a:r>
            <a:endParaRPr lang="en-US" sz="1600" dirty="0">
              <a:latin typeface="MS PGothic" charset="-128"/>
              <a:ea typeface="MS PGothic" charset="-128"/>
              <a:cs typeface="MS PGothic" charset="-128"/>
            </a:endParaRPr>
          </a:p>
        </p:txBody>
      </p:sp>
      <p:sp>
        <p:nvSpPr>
          <p:cNvPr id="26" name="1 つの角を切り取った四角形 25"/>
          <p:cNvSpPr/>
          <p:nvPr/>
        </p:nvSpPr>
        <p:spPr>
          <a:xfrm>
            <a:off x="3527440" y="6083912"/>
            <a:ext cx="303535" cy="398950"/>
          </a:xfrm>
          <a:prstGeom prst="snip1Rect">
            <a:avLst/>
          </a:prstGeom>
          <a:solidFill>
            <a:srgbClr val="00B05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28" name="1 つの角を切り取った四角形 27"/>
          <p:cNvSpPr/>
          <p:nvPr/>
        </p:nvSpPr>
        <p:spPr>
          <a:xfrm>
            <a:off x="8979802" y="6016814"/>
            <a:ext cx="303535" cy="398950"/>
          </a:xfrm>
          <a:prstGeom prst="snip1Rect">
            <a:avLst/>
          </a:prstGeom>
          <a:solidFill>
            <a:srgbClr val="00B05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32" name="屈折矢印 38">
            <a:extLst>
              <a:ext uri="{FF2B5EF4-FFF2-40B4-BE49-F238E27FC236}">
                <a16:creationId xmlns="" xmlns:a16="http://schemas.microsoft.com/office/drawing/2014/main" id="{471F51BC-262A-844C-898D-ADBA630E3AEE}"/>
              </a:ext>
            </a:extLst>
          </p:cNvPr>
          <p:cNvSpPr/>
          <p:nvPr/>
        </p:nvSpPr>
        <p:spPr>
          <a:xfrm rot="10800000">
            <a:off x="2642657" y="5508171"/>
            <a:ext cx="977161" cy="775206"/>
          </a:xfrm>
          <a:prstGeom prst="bentUpArrow">
            <a:avLst>
              <a:gd name="adj1" fmla="val 26364"/>
              <a:gd name="adj2" fmla="val 31421"/>
              <a:gd name="adj3" fmla="val 3867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34" name="正方形/長方形 35">
            <a:extLst>
              <a:ext uri="{FF2B5EF4-FFF2-40B4-BE49-F238E27FC236}">
                <a16:creationId xmlns="" xmlns:a16="http://schemas.microsoft.com/office/drawing/2014/main" id="{7094AC39-401A-0C48-95FB-0EFEEAC260BE}"/>
              </a:ext>
            </a:extLst>
          </p:cNvPr>
          <p:cNvSpPr/>
          <p:nvPr/>
        </p:nvSpPr>
        <p:spPr>
          <a:xfrm>
            <a:off x="4626450" y="5286521"/>
            <a:ext cx="989469" cy="682107"/>
          </a:xfrm>
          <a:prstGeom prst="rect">
            <a:avLst/>
          </a:prstGeom>
          <a:pattFill prst="dkUpDiag">
            <a:fgClr>
              <a:schemeClr val="accent6">
                <a:lumMod val="60000"/>
                <a:lumOff val="40000"/>
              </a:schemeClr>
            </a:fgClr>
            <a:bgClr>
              <a:schemeClr val="bg1"/>
            </a:bgClr>
          </a:patt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9" name="円/楕円 28"/>
          <p:cNvSpPr/>
          <p:nvPr/>
        </p:nvSpPr>
        <p:spPr>
          <a:xfrm>
            <a:off x="5244634" y="5146112"/>
            <a:ext cx="932042" cy="548237"/>
          </a:xfrm>
          <a:prstGeom prst="ellipse">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更新</a:t>
            </a:r>
          </a:p>
        </p:txBody>
      </p:sp>
      <p:sp>
        <p:nvSpPr>
          <p:cNvPr id="35" name="正方形/長方形 35">
            <a:extLst>
              <a:ext uri="{FF2B5EF4-FFF2-40B4-BE49-F238E27FC236}">
                <a16:creationId xmlns="" xmlns:a16="http://schemas.microsoft.com/office/drawing/2014/main" id="{7094AC39-401A-0C48-95FB-0EFEEAC260BE}"/>
              </a:ext>
            </a:extLst>
          </p:cNvPr>
          <p:cNvSpPr/>
          <p:nvPr/>
        </p:nvSpPr>
        <p:spPr>
          <a:xfrm>
            <a:off x="7650573" y="5286522"/>
            <a:ext cx="1050399" cy="674386"/>
          </a:xfrm>
          <a:prstGeom prst="rect">
            <a:avLst/>
          </a:prstGeom>
          <a:pattFill prst="dkUpDiag">
            <a:fgClr>
              <a:schemeClr val="accent6">
                <a:lumMod val="60000"/>
                <a:lumOff val="40000"/>
              </a:schemeClr>
            </a:fgClr>
            <a:bgClr>
              <a:schemeClr val="bg1"/>
            </a:bgClr>
          </a:patt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3" name="屈折矢印 38">
            <a:extLst>
              <a:ext uri="{FF2B5EF4-FFF2-40B4-BE49-F238E27FC236}">
                <a16:creationId xmlns="" xmlns:a16="http://schemas.microsoft.com/office/drawing/2014/main" id="{471F51BC-262A-844C-898D-ADBA630E3AEE}"/>
              </a:ext>
            </a:extLst>
          </p:cNvPr>
          <p:cNvSpPr/>
          <p:nvPr/>
        </p:nvSpPr>
        <p:spPr>
          <a:xfrm rot="16200000" flipH="1">
            <a:off x="3940291" y="5583168"/>
            <a:ext cx="814149" cy="1404391"/>
          </a:xfrm>
          <a:prstGeom prst="bentUpArrow">
            <a:avLst>
              <a:gd name="adj1" fmla="val 22169"/>
              <a:gd name="adj2" fmla="val 24430"/>
              <a:gd name="adj3" fmla="val 33080"/>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22" name="屈折矢印 38">
            <a:extLst>
              <a:ext uri="{FF2B5EF4-FFF2-40B4-BE49-F238E27FC236}">
                <a16:creationId xmlns="" xmlns:a16="http://schemas.microsoft.com/office/drawing/2014/main" id="{471F51BC-262A-844C-898D-ADBA630E3AEE}"/>
              </a:ext>
            </a:extLst>
          </p:cNvPr>
          <p:cNvSpPr/>
          <p:nvPr/>
        </p:nvSpPr>
        <p:spPr>
          <a:xfrm rot="16200000" flipH="1" flipV="1">
            <a:off x="8110387" y="5622973"/>
            <a:ext cx="814149" cy="1324781"/>
          </a:xfrm>
          <a:prstGeom prst="bentUpArrow">
            <a:avLst>
              <a:gd name="adj1" fmla="val 22169"/>
              <a:gd name="adj2" fmla="val 24430"/>
              <a:gd name="adj3" fmla="val 33080"/>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36" name="正方形/長方形 44">
            <a:extLst>
              <a:ext uri="{FF2B5EF4-FFF2-40B4-BE49-F238E27FC236}">
                <a16:creationId xmlns="" xmlns:a16="http://schemas.microsoft.com/office/drawing/2014/main" id="{51C7E399-680D-DE49-8079-DEEE261F8682}"/>
              </a:ext>
            </a:extLst>
          </p:cNvPr>
          <p:cNvSpPr/>
          <p:nvPr/>
        </p:nvSpPr>
        <p:spPr>
          <a:xfrm>
            <a:off x="4626449" y="4898728"/>
            <a:ext cx="991542" cy="342499"/>
          </a:xfrm>
          <a:prstGeom prst="rect">
            <a:avLst/>
          </a:prstGeom>
          <a:pattFill prst="dkUpDiag">
            <a:fgClr>
              <a:srgbClr val="F0D9A5"/>
            </a:fgClr>
            <a:bgClr>
              <a:schemeClr val="bg1"/>
            </a:bgClr>
          </a:patt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37" name="円柱 36">
            <a:extLst>
              <a:ext uri="{FF2B5EF4-FFF2-40B4-BE49-F238E27FC236}">
                <a16:creationId xmlns="" xmlns:a16="http://schemas.microsoft.com/office/drawing/2014/main" id="{F4617BF5-34DC-E74D-ACA7-0B8FD52B220F}"/>
              </a:ext>
            </a:extLst>
          </p:cNvPr>
          <p:cNvSpPr/>
          <p:nvPr/>
        </p:nvSpPr>
        <p:spPr>
          <a:xfrm>
            <a:off x="3756064" y="5303341"/>
            <a:ext cx="545991" cy="671966"/>
          </a:xfrm>
          <a:prstGeom prst="can">
            <a:avLst/>
          </a:prstGeom>
          <a:pattFill prst="dkUpDiag">
            <a:fgClr>
              <a:srgbClr val="BABBB6"/>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38" name="TextBox 64">
            <a:extLst>
              <a:ext uri="{FF2B5EF4-FFF2-40B4-BE49-F238E27FC236}">
                <a16:creationId xmlns="" xmlns:a16="http://schemas.microsoft.com/office/drawing/2014/main" id="{7DF16D6C-E81E-CA42-B361-5AFC6C077FAF}"/>
              </a:ext>
            </a:extLst>
          </p:cNvPr>
          <p:cNvSpPr txBox="1"/>
          <p:nvPr/>
        </p:nvSpPr>
        <p:spPr>
          <a:xfrm>
            <a:off x="2757460" y="5138839"/>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33" name="角丸四角形 32"/>
          <p:cNvSpPr/>
          <p:nvPr/>
        </p:nvSpPr>
        <p:spPr>
          <a:xfrm>
            <a:off x="4427998" y="4656074"/>
            <a:ext cx="721819" cy="376182"/>
          </a:xfrm>
          <a:prstGeom prst="roundRect">
            <a:avLst/>
          </a:prstGeom>
          <a:solidFill>
            <a:schemeClr val="accent5"/>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latin typeface="MS PGothic" charset="-128"/>
                <a:ea typeface="MS PGothic" charset="-128"/>
                <a:cs typeface="MS PGothic" charset="-128"/>
              </a:rPr>
              <a:t>停止</a:t>
            </a:r>
          </a:p>
        </p:txBody>
      </p:sp>
    </p:spTree>
    <p:extLst>
      <p:ext uri="{BB962C8B-B14F-4D97-AF65-F5344CB8AC3E}">
        <p14:creationId xmlns:p14="http://schemas.microsoft.com/office/powerpoint/2010/main" val="1291345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fade">
                                      <p:cBhvr>
                                        <p:cTn id="26" dur="500"/>
                                        <p:tgtEl>
                                          <p:spTgt spid="35"/>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500"/>
                                        <p:tgtEl>
                                          <p:spTgt spid="34"/>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fade">
                                      <p:cBhvr>
                                        <p:cTn id="38" dur="1000"/>
                                        <p:tgtEl>
                                          <p:spTgt spid="2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fade">
                                      <p:cBhvr>
                                        <p:cTn id="46" dur="500"/>
                                        <p:tgtEl>
                                          <p:spTgt spid="33"/>
                                        </p:tgtEl>
                                      </p:cBhvr>
                                    </p:animEffect>
                                  </p:childTnLst>
                                </p:cTn>
                              </p:par>
                              <p:par>
                                <p:cTn id="47" presetID="10" presetClass="exit" presetSubtype="0" fill="hold" grpId="1" nodeType="withEffect">
                                  <p:stCondLst>
                                    <p:cond delay="0"/>
                                  </p:stCondLst>
                                  <p:childTnLst>
                                    <p:animEffect transition="out" filter="fade">
                                      <p:cBhvr>
                                        <p:cTn id="48" dur="500"/>
                                        <p:tgtEl>
                                          <p:spTgt spid="29"/>
                                        </p:tgtEl>
                                      </p:cBhvr>
                                    </p:animEffect>
                                    <p:set>
                                      <p:cBhvr>
                                        <p:cTn id="49" dur="1" fill="hold">
                                          <p:stCondLst>
                                            <p:cond delay="499"/>
                                          </p:stCondLst>
                                        </p:cTn>
                                        <p:tgtEl>
                                          <p:spTgt spid="29"/>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500"/>
                                        <p:tgtEl>
                                          <p:spTgt spid="26"/>
                                        </p:tgtEl>
                                      </p:cBhvr>
                                    </p:animEffect>
                                    <p:set>
                                      <p:cBhvr>
                                        <p:cTn id="52" dur="1" fill="hold">
                                          <p:stCondLst>
                                            <p:cond delay="499"/>
                                          </p:stCondLst>
                                        </p:cTn>
                                        <p:tgtEl>
                                          <p:spTgt spid="26"/>
                                        </p:tgtEl>
                                        <p:attrNameLst>
                                          <p:attrName>style.visibility</p:attrName>
                                        </p:attrNameLst>
                                      </p:cBhvr>
                                      <p:to>
                                        <p:strVal val="hidden"/>
                                      </p:to>
                                    </p:set>
                                  </p:childTnLst>
                                </p:cTn>
                              </p:par>
                              <p:par>
                                <p:cTn id="53" presetID="10" presetClass="exit" presetSubtype="0" fill="hold" grpId="1" nodeType="withEffect">
                                  <p:stCondLst>
                                    <p:cond delay="0"/>
                                  </p:stCondLst>
                                  <p:childTnLst>
                                    <p:animEffect transition="out" filter="fade">
                                      <p:cBhvr>
                                        <p:cTn id="54" dur="500"/>
                                        <p:tgtEl>
                                          <p:spTgt spid="28"/>
                                        </p:tgtEl>
                                      </p:cBhvr>
                                    </p:animEffect>
                                    <p:set>
                                      <p:cBhvr>
                                        <p:cTn id="55" dur="1" fill="hold">
                                          <p:stCondLst>
                                            <p:cond delay="499"/>
                                          </p:stCondLst>
                                        </p:cTn>
                                        <p:tgtEl>
                                          <p:spTgt spid="28"/>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1"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fade">
                                      <p:cBhvr>
                                        <p:cTn id="60" dur="500"/>
                                        <p:tgtEl>
                                          <p:spTgt spid="32"/>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8"/>
                                        </p:tgtEl>
                                        <p:attrNameLst>
                                          <p:attrName>style.visibility</p:attrName>
                                        </p:attrNameLst>
                                      </p:cBhvr>
                                      <p:to>
                                        <p:strVal val="visible"/>
                                      </p:to>
                                    </p:set>
                                    <p:animEffect transition="in" filter="fade">
                                      <p:cBhvr>
                                        <p:cTn id="63" dur="500"/>
                                        <p:tgtEl>
                                          <p:spTgt spid="38"/>
                                        </p:tgtEl>
                                      </p:cBhvr>
                                    </p:animEffect>
                                  </p:childTnLst>
                                </p:cTn>
                              </p:par>
                            </p:childTnLst>
                          </p:cTn>
                        </p:par>
                        <p:par>
                          <p:cTn id="64" fill="hold">
                            <p:stCondLst>
                              <p:cond delay="500"/>
                            </p:stCondLst>
                            <p:childTnLst>
                              <p:par>
                                <p:cTn id="65" presetID="10" presetClass="entr" presetSubtype="0" fill="hold" grpId="0" nodeType="after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fade">
                                      <p:cBhvr>
                                        <p:cTn id="67" dur="1000"/>
                                        <p:tgtEl>
                                          <p:spTgt spid="36"/>
                                        </p:tgtEl>
                                      </p:cBhvr>
                                    </p:animEffect>
                                  </p:childTnLst>
                                </p:cTn>
                              </p:par>
                            </p:childTnLst>
                          </p:cTn>
                        </p:par>
                        <p:par>
                          <p:cTn id="68" fill="hold">
                            <p:stCondLst>
                              <p:cond delay="1500"/>
                            </p:stCondLst>
                            <p:childTnLst>
                              <p:par>
                                <p:cTn id="69" presetID="10"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4" grpId="0"/>
      <p:bldP spid="17" grpId="0"/>
      <p:bldP spid="26" grpId="0" animBg="1"/>
      <p:bldP spid="26" grpId="1" animBg="1"/>
      <p:bldP spid="28" grpId="0" animBg="1"/>
      <p:bldP spid="28" grpId="1" animBg="1"/>
      <p:bldP spid="32" grpId="1" animBg="1"/>
      <p:bldP spid="34" grpId="0" animBg="1"/>
      <p:bldP spid="29" grpId="0" animBg="1"/>
      <p:bldP spid="29" grpId="1" animBg="1"/>
      <p:bldP spid="35" grpId="0" animBg="1"/>
      <p:bldP spid="13" grpId="0" animBg="1"/>
      <p:bldP spid="22" grpId="0" animBg="1"/>
      <p:bldP spid="36" grpId="0" animBg="1"/>
      <p:bldP spid="37" grpId="0" animBg="1"/>
      <p:bldP spid="38" grpId="0"/>
      <p:bldP spid="3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x-none" dirty="0">
                <a:solidFill>
                  <a:schemeClr val="tx1"/>
                </a:solidFill>
              </a:rPr>
              <a:t>VMによるリモートページングの考慮 (1/2)</a:t>
            </a:r>
            <a:endParaRPr kumimoji="1" lang="ja-JP" altLang="en-US" dirty="0">
              <a:solidFill>
                <a:schemeClr val="tx1"/>
              </a:solidFill>
            </a:endParaRPr>
          </a:p>
        </p:txBody>
      </p:sp>
      <p:sp>
        <p:nvSpPr>
          <p:cNvPr id="3" name="コンテンツ プレースホルダー 2"/>
          <p:cNvSpPr>
            <a:spLocks noGrp="1"/>
          </p:cNvSpPr>
          <p:nvPr>
            <p:ph idx="1"/>
          </p:nvPr>
        </p:nvSpPr>
        <p:spPr/>
        <p:txBody>
          <a:bodyPr/>
          <a:lstStyle/>
          <a:p>
            <a:r>
              <a:rPr kumimoji="1" lang="ja-JP" altLang="en-US" dirty="0">
                <a:solidFill>
                  <a:schemeClr val="tx1"/>
                </a:solidFill>
              </a:rPr>
              <a:t>メモリ保存中にリモートページングが発生すると不整合が生じうる</a:t>
            </a:r>
            <a:endParaRPr kumimoji="1" lang="en-US" altLang="ja-JP" dirty="0">
              <a:solidFill>
                <a:schemeClr val="tx1"/>
              </a:solidFill>
            </a:endParaRPr>
          </a:p>
          <a:p>
            <a:pPr lvl="1"/>
            <a:r>
              <a:rPr lang="ja-JP" altLang="en-US" dirty="0">
                <a:solidFill>
                  <a:schemeClr val="tx1"/>
                </a:solidFill>
              </a:rPr>
              <a:t>メモリの転送元・転送先ホストでの保存タイミングに依存</a:t>
            </a:r>
            <a:endParaRPr kumimoji="1" lang="en-US" altLang="ja-JP" dirty="0">
              <a:solidFill>
                <a:schemeClr val="tx1"/>
              </a:solidFill>
            </a:endParaRPr>
          </a:p>
          <a:p>
            <a:pPr lvl="1"/>
            <a:r>
              <a:rPr lang="en-US" altLang="ja-JP" dirty="0">
                <a:solidFill>
                  <a:schemeClr val="tx1"/>
                </a:solidFill>
              </a:rPr>
              <a:t>(1) </a:t>
            </a:r>
            <a:r>
              <a:rPr lang="ja-JP" altLang="en-US" dirty="0">
                <a:solidFill>
                  <a:schemeClr val="tx1"/>
                </a:solidFill>
              </a:rPr>
              <a:t>ど</a:t>
            </a:r>
            <a:r>
              <a:rPr lang="ja-JP" altLang="x-none" dirty="0">
                <a:solidFill>
                  <a:schemeClr val="tx1"/>
                </a:solidFill>
              </a:rPr>
              <a:t>こに</a:t>
            </a:r>
            <a:r>
              <a:rPr lang="ja-JP" altLang="en-US" dirty="0">
                <a:solidFill>
                  <a:schemeClr val="tx1"/>
                </a:solidFill>
              </a:rPr>
              <a:t>も保存されない、</a:t>
            </a:r>
            <a:r>
              <a:rPr lang="en-US" altLang="ja-JP" dirty="0">
                <a:solidFill>
                  <a:schemeClr val="tx1"/>
                </a:solidFill>
              </a:rPr>
              <a:t>(2) </a:t>
            </a:r>
            <a:r>
              <a:rPr lang="ja-JP" altLang="en-US" dirty="0">
                <a:solidFill>
                  <a:schemeClr val="tx1"/>
                </a:solidFill>
              </a:rPr>
              <a:t>転送元でのみ保存、</a:t>
            </a:r>
            <a:r>
              <a:rPr lang="en-US" altLang="ja-JP" dirty="0">
                <a:solidFill>
                  <a:schemeClr val="tx1"/>
                </a:solidFill>
              </a:rPr>
              <a:t>(3) </a:t>
            </a:r>
            <a:r>
              <a:rPr lang="ja-JP" altLang="en-US" dirty="0">
                <a:solidFill>
                  <a:schemeClr val="tx1"/>
                </a:solidFill>
              </a:rPr>
              <a:t>両方で保存</a:t>
            </a:r>
            <a:endParaRPr lang="en-US" altLang="ja-JP" dirty="0">
              <a:solidFill>
                <a:schemeClr val="tx1"/>
              </a:solidFill>
            </a:endParaRPr>
          </a:p>
          <a:p>
            <a:r>
              <a:rPr lang="ja-JP" altLang="en-US" dirty="0">
                <a:solidFill>
                  <a:schemeClr val="tx1"/>
                </a:solidFill>
              </a:rPr>
              <a:t>メモリの転送をすべて記録し、転送先ホストで確実に保存</a:t>
            </a:r>
            <a:endParaRPr lang="en-US" altLang="ja-JP" dirty="0">
              <a:solidFill>
                <a:schemeClr val="tx1"/>
              </a:solidFill>
            </a:endParaRPr>
          </a:p>
          <a:p>
            <a:pPr lvl="1"/>
            <a:r>
              <a:rPr lang="ja-JP" altLang="en-US" dirty="0">
                <a:solidFill>
                  <a:schemeClr val="tx1"/>
                </a:solidFill>
              </a:rPr>
              <a:t>転送元ホストでは最後に保存されるメモリ管理テーブルから削除</a:t>
            </a:r>
            <a:endParaRPr lang="en-US" altLang="ja-JP" dirty="0">
              <a:solidFill>
                <a:schemeClr val="tx1"/>
              </a:solidFill>
            </a:endParaRPr>
          </a:p>
          <a:p>
            <a:pPr lvl="2"/>
            <a:r>
              <a:rPr lang="ja-JP" altLang="en-US" dirty="0">
                <a:solidFill>
                  <a:schemeClr val="tx1"/>
                </a:solidFill>
              </a:rPr>
              <a:t>リストア時にファイル中のメモリデータを無視</a:t>
            </a:r>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8</a:t>
            </a:fld>
            <a:endParaRPr kumimoji="1" lang="ja-JP" altLang="en-US"/>
          </a:p>
        </p:txBody>
      </p:sp>
      <p:sp>
        <p:nvSpPr>
          <p:cNvPr id="6" name="角丸四角形 5"/>
          <p:cNvSpPr/>
          <p:nvPr/>
        </p:nvSpPr>
        <p:spPr>
          <a:xfrm>
            <a:off x="3861772" y="5064624"/>
            <a:ext cx="1698744"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7" name="角丸四角形 6"/>
          <p:cNvSpPr/>
          <p:nvPr/>
        </p:nvSpPr>
        <p:spPr>
          <a:xfrm>
            <a:off x="7326664" y="5064624"/>
            <a:ext cx="1335441"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8" name="正方形/長方形 7"/>
          <p:cNvSpPr/>
          <p:nvPr/>
        </p:nvSpPr>
        <p:spPr>
          <a:xfrm>
            <a:off x="4181308" y="5572806"/>
            <a:ext cx="1059673"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9" name="正方形/長方形 8"/>
          <p:cNvSpPr/>
          <p:nvPr/>
        </p:nvSpPr>
        <p:spPr>
          <a:xfrm>
            <a:off x="7516923" y="5572806"/>
            <a:ext cx="954921"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0" name="テキスト ボックス 24"/>
          <p:cNvSpPr txBox="1"/>
          <p:nvPr/>
        </p:nvSpPr>
        <p:spPr>
          <a:xfrm>
            <a:off x="3992838" y="4664514"/>
            <a:ext cx="1436612" cy="400110"/>
          </a:xfrm>
          <a:prstGeom prst="rect">
            <a:avLst/>
          </a:prstGeom>
          <a:noFill/>
        </p:spPr>
        <p:txBody>
          <a:bodyPr wrap="none" rtlCol="0">
            <a:spAutoFit/>
          </a:bodyPr>
          <a:lstStyle/>
          <a:p>
            <a:r>
              <a:rPr lang="ja-JP" altLang="en-US" sz="2000">
                <a:latin typeface="MS PGothic" charset="-128"/>
                <a:ea typeface="MS PGothic" charset="-128"/>
                <a:cs typeface="MS PGothic" charset="-128"/>
              </a:rPr>
              <a:t>メインホスト</a:t>
            </a:r>
            <a:endParaRPr lang="ja-JP" altLang="en-US" sz="2000" dirty="0">
              <a:latin typeface="MS PGothic" charset="-128"/>
              <a:ea typeface="MS PGothic" charset="-128"/>
              <a:cs typeface="MS PGothic" charset="-128"/>
            </a:endParaRPr>
          </a:p>
        </p:txBody>
      </p:sp>
      <p:sp>
        <p:nvSpPr>
          <p:cNvPr id="11" name="テキスト ボックス 10"/>
          <p:cNvSpPr txBox="1"/>
          <p:nvPr/>
        </p:nvSpPr>
        <p:spPr>
          <a:xfrm>
            <a:off x="7323277" y="4664514"/>
            <a:ext cx="1338828"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サブホスト</a:t>
            </a:r>
          </a:p>
        </p:txBody>
      </p:sp>
      <p:sp>
        <p:nvSpPr>
          <p:cNvPr id="12" name="正方形/長方形 11"/>
          <p:cNvSpPr/>
          <p:nvPr/>
        </p:nvSpPr>
        <p:spPr>
          <a:xfrm>
            <a:off x="4181308" y="5192258"/>
            <a:ext cx="1059673"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14" name="正方形/長方形 26">
            <a:extLst>
              <a:ext uri="{FF2B5EF4-FFF2-40B4-BE49-F238E27FC236}">
                <a16:creationId xmlns="" xmlns:a16="http://schemas.microsoft.com/office/drawing/2014/main" id="{A0504D8B-A123-9C4D-A3E7-84BAE8EBB88B}"/>
              </a:ext>
            </a:extLst>
          </p:cNvPr>
          <p:cNvSpPr/>
          <p:nvPr/>
        </p:nvSpPr>
        <p:spPr>
          <a:xfrm>
            <a:off x="1218091" y="5690594"/>
            <a:ext cx="1685293" cy="453581"/>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チェックポイント</a:t>
            </a:r>
          </a:p>
        </p:txBody>
      </p:sp>
      <p:sp>
        <p:nvSpPr>
          <p:cNvPr id="15" name="正方形/長方形 26">
            <a:extLst>
              <a:ext uri="{FF2B5EF4-FFF2-40B4-BE49-F238E27FC236}">
                <a16:creationId xmlns="" xmlns:a16="http://schemas.microsoft.com/office/drawing/2014/main" id="{A0504D8B-A123-9C4D-A3E7-84BAE8EBB88B}"/>
              </a:ext>
            </a:extLst>
          </p:cNvPr>
          <p:cNvSpPr/>
          <p:nvPr/>
        </p:nvSpPr>
        <p:spPr>
          <a:xfrm>
            <a:off x="9724946" y="5690594"/>
            <a:ext cx="1798839" cy="453581"/>
          </a:xfrm>
          <a:prstGeom prst="rect">
            <a:avLst/>
          </a:prstGeom>
          <a:solidFill>
            <a:schemeClr val="accent5">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MS PGothic" charset="-128"/>
                <a:ea typeface="MS PGothic" charset="-128"/>
                <a:cs typeface="MS PGothic" charset="-128"/>
              </a:rPr>
              <a:t>チェックポイント</a:t>
            </a:r>
            <a:endParaRPr lang="ja-JP" altLang="en-US" dirty="0">
              <a:solidFill>
                <a:schemeClr val="tx1"/>
              </a:solidFill>
              <a:latin typeface="MS PGothic" charset="-128"/>
              <a:ea typeface="MS PGothic" charset="-128"/>
              <a:cs typeface="MS PGothic" charset="-128"/>
            </a:endParaRPr>
          </a:p>
        </p:txBody>
      </p:sp>
      <p:sp>
        <p:nvSpPr>
          <p:cNvPr id="16" name="右矢印 38"/>
          <p:cNvSpPr/>
          <p:nvPr/>
        </p:nvSpPr>
        <p:spPr>
          <a:xfrm rot="10800000" flipH="1">
            <a:off x="5642427" y="5448582"/>
            <a:ext cx="1645563" cy="513811"/>
          </a:xfrm>
          <a:prstGeom prst="rightArrow">
            <a:avLst>
              <a:gd name="adj1" fmla="val 54663"/>
              <a:gd name="adj2" fmla="val 50000"/>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17" name="TextBox 18">
            <a:extLst>
              <a:ext uri="{FF2B5EF4-FFF2-40B4-BE49-F238E27FC236}">
                <a16:creationId xmlns="" xmlns:a16="http://schemas.microsoft.com/office/drawing/2014/main" id="{F13CABE7-A982-0F48-A727-22430537F638}"/>
              </a:ext>
            </a:extLst>
          </p:cNvPr>
          <p:cNvSpPr txBox="1"/>
          <p:nvPr/>
        </p:nvSpPr>
        <p:spPr>
          <a:xfrm>
            <a:off x="5713373" y="5909382"/>
            <a:ext cx="1503670" cy="369332"/>
          </a:xfrm>
          <a:prstGeom prst="rect">
            <a:avLst/>
          </a:prstGeom>
          <a:noFill/>
        </p:spPr>
        <p:txBody>
          <a:bodyPr wrap="square" rtlCol="0">
            <a:spAutoFit/>
          </a:bodyPr>
          <a:lstStyle/>
          <a:p>
            <a:r>
              <a:rPr lang="ja-JP" altLang="en-US">
                <a:latin typeface="MS PGothic" charset="-128"/>
                <a:ea typeface="MS PGothic" charset="-128"/>
                <a:cs typeface="MS PGothic" charset="-128"/>
              </a:rPr>
              <a:t>ページアウト</a:t>
            </a:r>
            <a:endParaRPr lang="en-US" dirty="0">
              <a:latin typeface="MS PGothic" charset="-128"/>
              <a:ea typeface="MS PGothic" charset="-128"/>
              <a:cs typeface="MS PGothic" charset="-128"/>
            </a:endParaRPr>
          </a:p>
        </p:txBody>
      </p:sp>
      <p:sp>
        <p:nvSpPr>
          <p:cNvPr id="18" name="TextBox 64">
            <a:extLst>
              <a:ext uri="{FF2B5EF4-FFF2-40B4-BE49-F238E27FC236}">
                <a16:creationId xmlns="" xmlns:a16="http://schemas.microsoft.com/office/drawing/2014/main" id="{7DF16D6C-E81E-CA42-B361-5AFC6C077FAF}"/>
              </a:ext>
            </a:extLst>
          </p:cNvPr>
          <p:cNvSpPr txBox="1"/>
          <p:nvPr/>
        </p:nvSpPr>
        <p:spPr>
          <a:xfrm>
            <a:off x="3093643" y="6016731"/>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20" name="右矢印 38"/>
          <p:cNvSpPr/>
          <p:nvPr/>
        </p:nvSpPr>
        <p:spPr>
          <a:xfrm flipH="1">
            <a:off x="2771551" y="5620175"/>
            <a:ext cx="1277678" cy="504283"/>
          </a:xfrm>
          <a:prstGeom prst="rightArrow">
            <a:avLst>
              <a:gd name="adj1" fmla="val 45482"/>
              <a:gd name="adj2" fmla="val 50000"/>
            </a:avLst>
          </a:prstGeom>
          <a:solidFill>
            <a:schemeClr val="accent2">
              <a:lumMod val="75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13" name="1 つの角を切り取った四角形 12"/>
          <p:cNvSpPr/>
          <p:nvPr/>
        </p:nvSpPr>
        <p:spPr>
          <a:xfrm>
            <a:off x="4093255" y="5690594"/>
            <a:ext cx="363589" cy="412982"/>
          </a:xfrm>
          <a:prstGeom prst="snip1Rect">
            <a:avLst/>
          </a:prstGeom>
          <a:solidFill>
            <a:schemeClr val="accent6">
              <a:lumMod val="5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bg1"/>
                </a:solidFill>
                <a:latin typeface="MS PGothic" charset="-128"/>
                <a:ea typeface="MS PGothic" charset="-128"/>
                <a:cs typeface="MS PGothic" charset="-128"/>
              </a:rPr>
              <a:t>1</a:t>
            </a:r>
            <a:endParaRPr kumimoji="1" lang="ja-JP" altLang="en-US" dirty="0">
              <a:solidFill>
                <a:schemeClr val="bg1"/>
              </a:solidFill>
              <a:latin typeface="MS PGothic" charset="-128"/>
              <a:ea typeface="MS PGothic" charset="-128"/>
              <a:cs typeface="MS PGothic" charset="-128"/>
            </a:endParaRPr>
          </a:p>
        </p:txBody>
      </p:sp>
      <p:sp>
        <p:nvSpPr>
          <p:cNvPr id="22" name="TextBox 64">
            <a:extLst>
              <a:ext uri="{FF2B5EF4-FFF2-40B4-BE49-F238E27FC236}">
                <a16:creationId xmlns="" xmlns:a16="http://schemas.microsoft.com/office/drawing/2014/main" id="{7DF16D6C-E81E-CA42-B361-5AFC6C077FAF}"/>
              </a:ext>
            </a:extLst>
          </p:cNvPr>
          <p:cNvSpPr txBox="1"/>
          <p:nvPr/>
        </p:nvSpPr>
        <p:spPr>
          <a:xfrm>
            <a:off x="8700779" y="6016731"/>
            <a:ext cx="877163" cy="369332"/>
          </a:xfrm>
          <a:prstGeom prst="rect">
            <a:avLst/>
          </a:prstGeom>
          <a:noFill/>
        </p:spPr>
        <p:txBody>
          <a:bodyPr wrap="none" rtlCol="0">
            <a:spAutoFit/>
          </a:bodyPr>
          <a:lstStyle/>
          <a:p>
            <a:r>
              <a:rPr lang="ja-JP" altLang="en-US">
                <a:latin typeface="MS PGothic" charset="-128"/>
                <a:ea typeface="MS PGothic" charset="-128"/>
                <a:cs typeface="MS PGothic" charset="-128"/>
              </a:rPr>
              <a:t>未保存</a:t>
            </a:r>
            <a:endParaRPr lang="en-US" dirty="0">
              <a:latin typeface="MS PGothic" charset="-128"/>
              <a:ea typeface="MS PGothic" charset="-128"/>
              <a:cs typeface="MS PGothic" charset="-128"/>
            </a:endParaRPr>
          </a:p>
        </p:txBody>
      </p:sp>
      <p:sp>
        <p:nvSpPr>
          <p:cNvPr id="23" name="右矢印 38"/>
          <p:cNvSpPr/>
          <p:nvPr/>
        </p:nvSpPr>
        <p:spPr>
          <a:xfrm rot="10800000" flipH="1">
            <a:off x="8545290" y="5615028"/>
            <a:ext cx="1277678" cy="504283"/>
          </a:xfrm>
          <a:prstGeom prst="rightArrow">
            <a:avLst>
              <a:gd name="adj1" fmla="val 45482"/>
              <a:gd name="adj2" fmla="val 50000"/>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Tree>
    <p:extLst>
      <p:ext uri="{BB962C8B-B14F-4D97-AF65-F5344CB8AC3E}">
        <p14:creationId xmlns:p14="http://schemas.microsoft.com/office/powerpoint/2010/main" val="200544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1"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grpId="1"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1000"/>
                                        <p:tgtEl>
                                          <p:spTgt spid="17"/>
                                        </p:tgtEl>
                                      </p:cBhvr>
                                    </p:animEffect>
                                  </p:childTnLst>
                                </p:cTn>
                              </p:par>
                            </p:childTnLst>
                          </p:cTn>
                        </p:par>
                        <p:par>
                          <p:cTn id="19" fill="hold">
                            <p:stCondLst>
                              <p:cond delay="1000"/>
                            </p:stCondLst>
                            <p:childTnLst>
                              <p:par>
                                <p:cTn id="20" presetID="42" presetClass="path" presetSubtype="0" accel="50000" decel="50000" fill="hold" grpId="2" nodeType="afterEffect">
                                  <p:stCondLst>
                                    <p:cond delay="0"/>
                                  </p:stCondLst>
                                  <p:childTnLst>
                                    <p:animMotion origin="layout" path="M -8.33333E-7 -3.7037E-6 L 0.33724 0.00024 " pathEditMode="relative" rAng="0" ptsTypes="AA">
                                      <p:cBhvr>
                                        <p:cTn id="21" dur="1500" fill="hold"/>
                                        <p:tgtEl>
                                          <p:spTgt spid="13"/>
                                        </p:tgtEl>
                                        <p:attrNameLst>
                                          <p:attrName>ppt_x</p:attrName>
                                          <p:attrName>ppt_y</p:attrName>
                                        </p:attrNameLst>
                                      </p:cBhvr>
                                      <p:rCtr x="16862" y="0"/>
                                    </p:animMotion>
                                  </p:childTnLst>
                                </p:cTn>
                              </p:par>
                            </p:childTnLst>
                          </p:cTn>
                        </p:par>
                        <p:par>
                          <p:cTn id="22" fill="hold">
                            <p:stCondLst>
                              <p:cond delay="2500"/>
                            </p:stCondLst>
                            <p:childTnLst>
                              <p:par>
                                <p:cTn id="23" presetID="10" presetClass="entr" presetSubtype="0"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1000"/>
                                        <p:tgtEl>
                                          <p:spTgt spid="2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1" animBg="1"/>
      <p:bldP spid="17" grpId="1"/>
      <p:bldP spid="18" grpId="1"/>
      <p:bldP spid="20" grpId="0" animBg="1"/>
      <p:bldP spid="13" grpId="2" animBg="1"/>
      <p:bldP spid="22" grpId="0"/>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C09355-FAB2-D949-9221-94A86B9E994B}"/>
              </a:ext>
            </a:extLst>
          </p:cNvPr>
          <p:cNvSpPr>
            <a:spLocks noGrp="1"/>
          </p:cNvSpPr>
          <p:nvPr>
            <p:ph type="title"/>
          </p:nvPr>
        </p:nvSpPr>
        <p:spPr/>
        <p:txBody>
          <a:bodyPr/>
          <a:lstStyle/>
          <a:p>
            <a:r>
              <a:rPr lang="x-none" dirty="0">
                <a:solidFill>
                  <a:schemeClr val="tx1"/>
                </a:solidFill>
              </a:rPr>
              <a:t>VMによるリモートページングの考慮 (2/2)</a:t>
            </a:r>
          </a:p>
        </p:txBody>
      </p:sp>
      <p:sp>
        <p:nvSpPr>
          <p:cNvPr id="3" name="Content Placeholder 2">
            <a:extLst>
              <a:ext uri="{FF2B5EF4-FFF2-40B4-BE49-F238E27FC236}">
                <a16:creationId xmlns="" xmlns:a16="http://schemas.microsoft.com/office/drawing/2014/main" id="{89367034-C745-AC4D-B8AA-0D741CD22AAE}"/>
              </a:ext>
            </a:extLst>
          </p:cNvPr>
          <p:cNvSpPr>
            <a:spLocks noGrp="1"/>
          </p:cNvSpPr>
          <p:nvPr>
            <p:ph idx="1"/>
          </p:nvPr>
        </p:nvSpPr>
        <p:spPr/>
        <p:txBody>
          <a:bodyPr/>
          <a:lstStyle/>
          <a:p>
            <a:r>
              <a:rPr lang="x-none" dirty="0">
                <a:solidFill>
                  <a:schemeClr val="tx1"/>
                </a:solidFill>
              </a:rPr>
              <a:t>リモートページングの実行中にチェックポイント取得を完了すると不整合が生じる</a:t>
            </a:r>
          </a:p>
          <a:p>
            <a:pPr lvl="1"/>
            <a:r>
              <a:rPr lang="x-none" dirty="0">
                <a:solidFill>
                  <a:schemeClr val="tx1"/>
                </a:solidFill>
              </a:rPr>
              <a:t>ネットワーク上にある転送中のメモリが失われる</a:t>
            </a:r>
          </a:p>
          <a:p>
            <a:r>
              <a:rPr kumimoji="1" lang="ja-JP" altLang="en-US" dirty="0">
                <a:solidFill>
                  <a:schemeClr val="tx1"/>
                </a:solidFill>
              </a:rPr>
              <a:t>リモートページングが完了してから</a:t>
            </a:r>
            <a:r>
              <a:rPr kumimoji="1" lang="en-US" altLang="ja-JP" dirty="0">
                <a:solidFill>
                  <a:schemeClr val="tx1"/>
                </a:solidFill>
              </a:rPr>
              <a:t>VM</a:t>
            </a:r>
            <a:r>
              <a:rPr kumimoji="1" lang="ja-JP" altLang="en-US" dirty="0">
                <a:solidFill>
                  <a:schemeClr val="tx1"/>
                </a:solidFill>
              </a:rPr>
              <a:t>を一時停止し、取得を完了</a:t>
            </a:r>
            <a:endParaRPr kumimoji="1" lang="en-US" altLang="ja-JP" dirty="0">
              <a:solidFill>
                <a:schemeClr val="tx1"/>
              </a:solidFill>
            </a:endParaRPr>
          </a:p>
          <a:p>
            <a:pPr lvl="1"/>
            <a:r>
              <a:rPr kumimoji="1" lang="ja-JP" altLang="en-US" dirty="0">
                <a:solidFill>
                  <a:schemeClr val="tx1"/>
                </a:solidFill>
              </a:rPr>
              <a:t>転送されたメモリが</a:t>
            </a:r>
            <a:r>
              <a:rPr kumimoji="1" lang="en-US" altLang="ja-JP" dirty="0">
                <a:solidFill>
                  <a:schemeClr val="tx1"/>
                </a:solidFill>
              </a:rPr>
              <a:t>VM</a:t>
            </a:r>
            <a:r>
              <a:rPr kumimoji="1" lang="ja-JP" altLang="en-US" dirty="0">
                <a:solidFill>
                  <a:schemeClr val="tx1"/>
                </a:solidFill>
              </a:rPr>
              <a:t>の停止中に保存されることを保証</a:t>
            </a:r>
            <a:endParaRPr kumimoji="1" lang="en-US" altLang="ja-JP" dirty="0">
              <a:solidFill>
                <a:schemeClr val="tx1"/>
              </a:solidFill>
            </a:endParaRPr>
          </a:p>
          <a:p>
            <a:pPr lvl="1"/>
            <a:r>
              <a:rPr kumimoji="1" lang="ja-JP" altLang="en-US" dirty="0">
                <a:solidFill>
                  <a:schemeClr val="tx1"/>
                </a:solidFill>
              </a:rPr>
              <a:t>リモートページングを排他的に実行し、ページアウトの完了も待つ</a:t>
            </a:r>
            <a:endParaRPr kumimoji="1" lang="en-US" altLang="ja-JP" dirty="0">
              <a:solidFill>
                <a:schemeClr val="tx1"/>
              </a:solidFill>
            </a:endParaRPr>
          </a:p>
        </p:txBody>
      </p:sp>
      <p:sp>
        <p:nvSpPr>
          <p:cNvPr id="4" name="Slide Number Placeholder 3">
            <a:extLst>
              <a:ext uri="{FF2B5EF4-FFF2-40B4-BE49-F238E27FC236}">
                <a16:creationId xmlns="" xmlns:a16="http://schemas.microsoft.com/office/drawing/2014/main" id="{9604E82F-3D6C-B341-853E-50DB10538B65}"/>
              </a:ext>
            </a:extLst>
          </p:cNvPr>
          <p:cNvSpPr>
            <a:spLocks noGrp="1"/>
          </p:cNvSpPr>
          <p:nvPr>
            <p:ph type="sldNum" sz="quarter" idx="12"/>
          </p:nvPr>
        </p:nvSpPr>
        <p:spPr/>
        <p:txBody>
          <a:bodyPr/>
          <a:lstStyle/>
          <a:p>
            <a:fld id="{470CF53E-3DF7-45F1-A7BE-6F804033A15D}" type="slidenum">
              <a:rPr kumimoji="1" lang="ja-JP" altLang="en-US" smtClean="0"/>
              <a:pPr/>
              <a:t>9</a:t>
            </a:fld>
            <a:endParaRPr kumimoji="1" lang="ja-JP" altLang="en-US"/>
          </a:p>
        </p:txBody>
      </p:sp>
      <p:sp>
        <p:nvSpPr>
          <p:cNvPr id="7" name="角丸四角形 6"/>
          <p:cNvSpPr/>
          <p:nvPr/>
        </p:nvSpPr>
        <p:spPr>
          <a:xfrm>
            <a:off x="3735271" y="5122513"/>
            <a:ext cx="1698744"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8" name="角丸四角形 7"/>
          <p:cNvSpPr/>
          <p:nvPr/>
        </p:nvSpPr>
        <p:spPr>
          <a:xfrm>
            <a:off x="7200163" y="5122513"/>
            <a:ext cx="1335441"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9" name="正方形/長方形 8"/>
          <p:cNvSpPr/>
          <p:nvPr/>
        </p:nvSpPr>
        <p:spPr>
          <a:xfrm>
            <a:off x="4054807" y="5630695"/>
            <a:ext cx="1059673"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0" name="正方形/長方形 9"/>
          <p:cNvSpPr/>
          <p:nvPr/>
        </p:nvSpPr>
        <p:spPr>
          <a:xfrm>
            <a:off x="7390422" y="5630695"/>
            <a:ext cx="954921"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1" name="テキスト ボックス 24"/>
          <p:cNvSpPr txBox="1"/>
          <p:nvPr/>
        </p:nvSpPr>
        <p:spPr>
          <a:xfrm>
            <a:off x="3866337" y="4722403"/>
            <a:ext cx="1436612" cy="400110"/>
          </a:xfrm>
          <a:prstGeom prst="rect">
            <a:avLst/>
          </a:prstGeom>
          <a:noFill/>
        </p:spPr>
        <p:txBody>
          <a:bodyPr wrap="none" rtlCol="0">
            <a:spAutoFit/>
          </a:bodyPr>
          <a:lstStyle/>
          <a:p>
            <a:r>
              <a:rPr lang="ja-JP" altLang="en-US" sz="2000">
                <a:latin typeface="MS PGothic" charset="-128"/>
                <a:ea typeface="MS PGothic" charset="-128"/>
                <a:cs typeface="MS PGothic" charset="-128"/>
              </a:rPr>
              <a:t>メインホスト</a:t>
            </a:r>
            <a:endParaRPr lang="ja-JP" altLang="en-US" sz="2000" dirty="0">
              <a:latin typeface="MS PGothic" charset="-128"/>
              <a:ea typeface="MS PGothic" charset="-128"/>
              <a:cs typeface="MS PGothic" charset="-128"/>
            </a:endParaRPr>
          </a:p>
        </p:txBody>
      </p:sp>
      <p:sp>
        <p:nvSpPr>
          <p:cNvPr id="12" name="テキスト ボックス 11"/>
          <p:cNvSpPr txBox="1"/>
          <p:nvPr/>
        </p:nvSpPr>
        <p:spPr>
          <a:xfrm>
            <a:off x="7196776" y="4722403"/>
            <a:ext cx="1338828"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サブホスト</a:t>
            </a:r>
          </a:p>
        </p:txBody>
      </p:sp>
      <p:sp>
        <p:nvSpPr>
          <p:cNvPr id="13" name="正方形/長方形 12"/>
          <p:cNvSpPr/>
          <p:nvPr/>
        </p:nvSpPr>
        <p:spPr>
          <a:xfrm>
            <a:off x="4054807" y="5250147"/>
            <a:ext cx="1059673"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14" name="右矢印 38"/>
          <p:cNvSpPr/>
          <p:nvPr/>
        </p:nvSpPr>
        <p:spPr>
          <a:xfrm rot="10800000" flipH="1">
            <a:off x="5503234" y="5715776"/>
            <a:ext cx="1645563" cy="513811"/>
          </a:xfrm>
          <a:prstGeom prst="rightArrow">
            <a:avLst>
              <a:gd name="adj1" fmla="val 54663"/>
              <a:gd name="adj2" fmla="val 50000"/>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15" name="TextBox 18">
            <a:extLst>
              <a:ext uri="{FF2B5EF4-FFF2-40B4-BE49-F238E27FC236}">
                <a16:creationId xmlns="" xmlns:a16="http://schemas.microsoft.com/office/drawing/2014/main" id="{F13CABE7-A982-0F48-A727-22430537F638}"/>
              </a:ext>
            </a:extLst>
          </p:cNvPr>
          <p:cNvSpPr txBox="1"/>
          <p:nvPr/>
        </p:nvSpPr>
        <p:spPr>
          <a:xfrm>
            <a:off x="5597448" y="6113530"/>
            <a:ext cx="1503670"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ページアウト</a:t>
            </a:r>
            <a:endParaRPr lang="en-US" dirty="0">
              <a:latin typeface="MS PGothic" charset="-128"/>
              <a:ea typeface="MS PGothic" charset="-128"/>
              <a:cs typeface="MS PGothic" charset="-128"/>
            </a:endParaRPr>
          </a:p>
        </p:txBody>
      </p:sp>
      <p:sp>
        <p:nvSpPr>
          <p:cNvPr id="17" name="正方形/長方形 26">
            <a:extLst>
              <a:ext uri="{FF2B5EF4-FFF2-40B4-BE49-F238E27FC236}">
                <a16:creationId xmlns="" xmlns:a16="http://schemas.microsoft.com/office/drawing/2014/main" id="{A0504D8B-A123-9C4D-A3E7-84BAE8EBB88B}"/>
              </a:ext>
            </a:extLst>
          </p:cNvPr>
          <p:cNvSpPr/>
          <p:nvPr/>
        </p:nvSpPr>
        <p:spPr>
          <a:xfrm>
            <a:off x="992661" y="5659052"/>
            <a:ext cx="1685293" cy="453581"/>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チェックポイント</a:t>
            </a:r>
          </a:p>
        </p:txBody>
      </p:sp>
      <p:sp>
        <p:nvSpPr>
          <p:cNvPr id="18" name="正方形/長方形 26">
            <a:extLst>
              <a:ext uri="{FF2B5EF4-FFF2-40B4-BE49-F238E27FC236}">
                <a16:creationId xmlns="" xmlns:a16="http://schemas.microsoft.com/office/drawing/2014/main" id="{A0504D8B-A123-9C4D-A3E7-84BAE8EBB88B}"/>
              </a:ext>
            </a:extLst>
          </p:cNvPr>
          <p:cNvSpPr/>
          <p:nvPr/>
        </p:nvSpPr>
        <p:spPr>
          <a:xfrm>
            <a:off x="9841273" y="5661638"/>
            <a:ext cx="1798839" cy="453581"/>
          </a:xfrm>
          <a:prstGeom prst="rect">
            <a:avLst/>
          </a:prstGeom>
          <a:solidFill>
            <a:schemeClr val="accent5">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MS PGothic" charset="-128"/>
                <a:ea typeface="MS PGothic" charset="-128"/>
                <a:cs typeface="MS PGothic" charset="-128"/>
              </a:rPr>
              <a:t>チェックポイント</a:t>
            </a:r>
            <a:endParaRPr lang="ja-JP" altLang="en-US" dirty="0">
              <a:solidFill>
                <a:schemeClr val="tx1"/>
              </a:solidFill>
              <a:latin typeface="MS PGothic" charset="-128"/>
              <a:ea typeface="MS PGothic" charset="-128"/>
              <a:cs typeface="MS PGothic" charset="-128"/>
            </a:endParaRPr>
          </a:p>
        </p:txBody>
      </p:sp>
      <p:sp>
        <p:nvSpPr>
          <p:cNvPr id="19" name="右矢印 38"/>
          <p:cNvSpPr/>
          <p:nvPr/>
        </p:nvSpPr>
        <p:spPr>
          <a:xfrm rot="10800000">
            <a:off x="5454670" y="5290224"/>
            <a:ext cx="1680257" cy="470896"/>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20" name="TextBox 17">
            <a:extLst>
              <a:ext uri="{FF2B5EF4-FFF2-40B4-BE49-F238E27FC236}">
                <a16:creationId xmlns="" xmlns:a16="http://schemas.microsoft.com/office/drawing/2014/main" id="{491B9851-658D-5C4A-ABC5-681C4B892ABF}"/>
              </a:ext>
            </a:extLst>
          </p:cNvPr>
          <p:cNvSpPr txBox="1"/>
          <p:nvPr/>
        </p:nvSpPr>
        <p:spPr>
          <a:xfrm>
            <a:off x="5695356" y="4994035"/>
            <a:ext cx="1405762"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ページイン</a:t>
            </a:r>
            <a:endParaRPr lang="en-US" dirty="0">
              <a:latin typeface="MS PGothic" charset="-128"/>
              <a:ea typeface="MS PGothic" charset="-128"/>
              <a:cs typeface="MS PGothic" charset="-128"/>
            </a:endParaRPr>
          </a:p>
        </p:txBody>
      </p:sp>
      <p:sp>
        <p:nvSpPr>
          <p:cNvPr id="21" name="角丸四角形 20"/>
          <p:cNvSpPr/>
          <p:nvPr/>
        </p:nvSpPr>
        <p:spPr>
          <a:xfrm>
            <a:off x="3734394" y="5051637"/>
            <a:ext cx="721819" cy="393961"/>
          </a:xfrm>
          <a:prstGeom prst="roundRect">
            <a:avLst/>
          </a:prstGeom>
          <a:solidFill>
            <a:schemeClr val="accent5"/>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latin typeface="MS PGothic" charset="-128"/>
                <a:ea typeface="MS PGothic" charset="-128"/>
                <a:cs typeface="MS PGothic" charset="-128"/>
              </a:rPr>
              <a:t>停止</a:t>
            </a:r>
          </a:p>
        </p:txBody>
      </p:sp>
      <p:sp>
        <p:nvSpPr>
          <p:cNvPr id="22" name="TextBox 64">
            <a:extLst>
              <a:ext uri="{FF2B5EF4-FFF2-40B4-BE49-F238E27FC236}">
                <a16:creationId xmlns="" xmlns:a16="http://schemas.microsoft.com/office/drawing/2014/main" id="{7DF16D6C-E81E-CA42-B361-5AFC6C077FAF}"/>
              </a:ext>
            </a:extLst>
          </p:cNvPr>
          <p:cNvSpPr txBox="1"/>
          <p:nvPr/>
        </p:nvSpPr>
        <p:spPr>
          <a:xfrm>
            <a:off x="2806742" y="5997828"/>
            <a:ext cx="877163" cy="369332"/>
          </a:xfrm>
          <a:prstGeom prst="rect">
            <a:avLst/>
          </a:prstGeom>
          <a:noFill/>
        </p:spPr>
        <p:txBody>
          <a:bodyPr wrap="none" rtlCol="0">
            <a:spAutoFit/>
          </a:bodyPr>
          <a:lstStyle/>
          <a:p>
            <a:r>
              <a:rPr lang="ja-JP" altLang="en-US" dirty="0">
                <a:latin typeface="MS PGothic" charset="-128"/>
                <a:ea typeface="MS PGothic" charset="-128"/>
                <a:cs typeface="MS PGothic" charset="-128"/>
              </a:rPr>
              <a:t>未保存</a:t>
            </a:r>
            <a:endParaRPr lang="en-US" dirty="0">
              <a:latin typeface="MS PGothic" charset="-128"/>
              <a:ea typeface="MS PGothic" charset="-128"/>
              <a:cs typeface="MS PGothic" charset="-128"/>
            </a:endParaRPr>
          </a:p>
        </p:txBody>
      </p:sp>
      <p:sp>
        <p:nvSpPr>
          <p:cNvPr id="23" name="右矢印 38"/>
          <p:cNvSpPr/>
          <p:nvPr/>
        </p:nvSpPr>
        <p:spPr>
          <a:xfrm flipH="1">
            <a:off x="2601378" y="5596975"/>
            <a:ext cx="1217491" cy="504283"/>
          </a:xfrm>
          <a:prstGeom prst="rightArrow">
            <a:avLst>
              <a:gd name="adj1" fmla="val 45482"/>
              <a:gd name="adj2" fmla="val 50000"/>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28" name="1 つの角を切り取った四角形 27"/>
          <p:cNvSpPr/>
          <p:nvPr/>
        </p:nvSpPr>
        <p:spPr>
          <a:xfrm>
            <a:off x="4997921" y="6025888"/>
            <a:ext cx="363589" cy="412982"/>
          </a:xfrm>
          <a:prstGeom prst="snip1Rect">
            <a:avLst/>
          </a:prstGeom>
          <a:solidFill>
            <a:schemeClr val="accent6">
              <a:lumMod val="5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bg1"/>
                </a:solidFill>
                <a:latin typeface="MS PGothic" charset="-128"/>
                <a:ea typeface="MS PGothic" charset="-128"/>
                <a:cs typeface="MS PGothic" charset="-128"/>
              </a:rPr>
              <a:t>2</a:t>
            </a:r>
            <a:endParaRPr kumimoji="1" lang="ja-JP" altLang="en-US" dirty="0">
              <a:solidFill>
                <a:schemeClr val="bg1"/>
              </a:solidFill>
              <a:latin typeface="MS PGothic" charset="-128"/>
              <a:ea typeface="MS PGothic" charset="-128"/>
              <a:cs typeface="MS PGothic" charset="-128"/>
            </a:endParaRPr>
          </a:p>
        </p:txBody>
      </p:sp>
      <p:sp>
        <p:nvSpPr>
          <p:cNvPr id="26" name="1 つの角を切り取った四角形 25"/>
          <p:cNvSpPr/>
          <p:nvPr/>
        </p:nvSpPr>
        <p:spPr>
          <a:xfrm>
            <a:off x="4892033" y="5918996"/>
            <a:ext cx="363589" cy="412982"/>
          </a:xfrm>
          <a:prstGeom prst="snip1Rect">
            <a:avLst/>
          </a:prstGeom>
          <a:solidFill>
            <a:schemeClr val="accent6">
              <a:lumMod val="5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bg1"/>
                </a:solidFill>
                <a:latin typeface="MS PGothic" charset="-128"/>
                <a:ea typeface="MS PGothic" charset="-128"/>
                <a:cs typeface="MS PGothic" charset="-128"/>
              </a:rPr>
              <a:t>1</a:t>
            </a:r>
            <a:endParaRPr kumimoji="1" lang="ja-JP" altLang="en-US" dirty="0">
              <a:solidFill>
                <a:schemeClr val="bg1"/>
              </a:solidFill>
              <a:latin typeface="MS PGothic" charset="-128"/>
              <a:ea typeface="MS PGothic" charset="-128"/>
              <a:cs typeface="MS PGothic" charset="-128"/>
            </a:endParaRPr>
          </a:p>
        </p:txBody>
      </p:sp>
      <p:sp>
        <p:nvSpPr>
          <p:cNvPr id="29" name="1 つの角を切り取った四角形 28"/>
          <p:cNvSpPr/>
          <p:nvPr/>
        </p:nvSpPr>
        <p:spPr>
          <a:xfrm>
            <a:off x="7396822" y="5558321"/>
            <a:ext cx="363589" cy="412982"/>
          </a:xfrm>
          <a:prstGeom prst="snip1Rect">
            <a:avLst/>
          </a:prstGeom>
          <a:solidFill>
            <a:schemeClr val="accent5">
              <a:lumMod val="5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a:solidFill>
                  <a:schemeClr val="bg1"/>
                </a:solidFill>
                <a:latin typeface="MS PGothic" charset="-128"/>
                <a:ea typeface="MS PGothic" charset="-128"/>
                <a:cs typeface="MS PGothic" charset="-128"/>
              </a:rPr>
              <a:t>4</a:t>
            </a:r>
            <a:endParaRPr kumimoji="1" lang="ja-JP" altLang="en-US" dirty="0">
              <a:solidFill>
                <a:schemeClr val="bg1"/>
              </a:solidFill>
              <a:latin typeface="MS PGothic" charset="-128"/>
              <a:ea typeface="MS PGothic" charset="-128"/>
              <a:cs typeface="MS PGothic" charset="-128"/>
            </a:endParaRPr>
          </a:p>
        </p:txBody>
      </p:sp>
      <p:sp>
        <p:nvSpPr>
          <p:cNvPr id="27" name="1 つの角を切り取った四角形 26"/>
          <p:cNvSpPr/>
          <p:nvPr/>
        </p:nvSpPr>
        <p:spPr>
          <a:xfrm>
            <a:off x="7301692" y="5478425"/>
            <a:ext cx="363589" cy="412982"/>
          </a:xfrm>
          <a:prstGeom prst="snip1Rect">
            <a:avLst/>
          </a:prstGeom>
          <a:solidFill>
            <a:schemeClr val="accent5">
              <a:lumMod val="5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bg1"/>
                </a:solidFill>
                <a:latin typeface="MS PGothic" charset="-128"/>
                <a:ea typeface="MS PGothic" charset="-128"/>
                <a:cs typeface="MS PGothic" charset="-128"/>
              </a:rPr>
              <a:t>3</a:t>
            </a:r>
            <a:endParaRPr kumimoji="1" lang="ja-JP" altLang="en-US" dirty="0">
              <a:solidFill>
                <a:schemeClr val="bg1"/>
              </a:solidFill>
              <a:latin typeface="MS PGothic" charset="-128"/>
              <a:ea typeface="MS PGothic" charset="-128"/>
              <a:cs typeface="MS PGothic" charset="-128"/>
            </a:endParaRPr>
          </a:p>
        </p:txBody>
      </p:sp>
      <p:sp>
        <p:nvSpPr>
          <p:cNvPr id="30" name="正方形/長方形 26">
            <a:extLst>
              <a:ext uri="{FF2B5EF4-FFF2-40B4-BE49-F238E27FC236}">
                <a16:creationId xmlns="" xmlns:a16="http://schemas.microsoft.com/office/drawing/2014/main" id="{A0504D8B-A123-9C4D-A3E7-84BAE8EBB88B}"/>
              </a:ext>
            </a:extLst>
          </p:cNvPr>
          <p:cNvSpPr/>
          <p:nvPr/>
        </p:nvSpPr>
        <p:spPr>
          <a:xfrm>
            <a:off x="16523299" y="4658007"/>
            <a:ext cx="1798839" cy="453581"/>
          </a:xfrm>
          <a:prstGeom prst="rect">
            <a:avLst/>
          </a:prstGeom>
          <a:solidFill>
            <a:schemeClr val="accent5">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MS PGothic" charset="-128"/>
                <a:ea typeface="MS PGothic" charset="-128"/>
                <a:cs typeface="MS PGothic" charset="-128"/>
              </a:rPr>
              <a:t>チェックポイント</a:t>
            </a:r>
            <a:endParaRPr lang="ja-JP" altLang="en-US" dirty="0">
              <a:solidFill>
                <a:schemeClr val="tx1"/>
              </a:solidFill>
              <a:latin typeface="MS PGothic" charset="-128"/>
              <a:ea typeface="MS PGothic" charset="-128"/>
              <a:cs typeface="MS PGothic" charset="-128"/>
            </a:endParaRPr>
          </a:p>
        </p:txBody>
      </p:sp>
      <p:sp>
        <p:nvSpPr>
          <p:cNvPr id="31" name="TextBox 64">
            <a:extLst>
              <a:ext uri="{FF2B5EF4-FFF2-40B4-BE49-F238E27FC236}">
                <a16:creationId xmlns="" xmlns:a16="http://schemas.microsoft.com/office/drawing/2014/main" id="{7DF16D6C-E81E-CA42-B361-5AFC6C077FAF}"/>
              </a:ext>
            </a:extLst>
          </p:cNvPr>
          <p:cNvSpPr txBox="1"/>
          <p:nvPr/>
        </p:nvSpPr>
        <p:spPr>
          <a:xfrm>
            <a:off x="8749931" y="6031489"/>
            <a:ext cx="877163" cy="369332"/>
          </a:xfrm>
          <a:prstGeom prst="rect">
            <a:avLst/>
          </a:prstGeom>
          <a:noFill/>
        </p:spPr>
        <p:txBody>
          <a:bodyPr wrap="none" rtlCol="0">
            <a:spAutoFit/>
          </a:bodyPr>
          <a:lstStyle/>
          <a:p>
            <a:r>
              <a:rPr lang="ja-JP" altLang="en-US" dirty="0">
                <a:latin typeface="MS PGothic" charset="-128"/>
                <a:ea typeface="MS PGothic" charset="-128"/>
                <a:cs typeface="MS PGothic" charset="-128"/>
              </a:rPr>
              <a:t>未保存</a:t>
            </a:r>
            <a:endParaRPr lang="en-US" dirty="0">
              <a:latin typeface="MS PGothic" charset="-128"/>
              <a:ea typeface="MS PGothic" charset="-128"/>
              <a:cs typeface="MS PGothic" charset="-128"/>
            </a:endParaRPr>
          </a:p>
        </p:txBody>
      </p:sp>
      <p:sp>
        <p:nvSpPr>
          <p:cNvPr id="32" name="右矢印 38"/>
          <p:cNvSpPr/>
          <p:nvPr/>
        </p:nvSpPr>
        <p:spPr>
          <a:xfrm rot="10800000" flipH="1">
            <a:off x="8440473" y="5600998"/>
            <a:ext cx="1400800" cy="504283"/>
          </a:xfrm>
          <a:prstGeom prst="rightArrow">
            <a:avLst>
              <a:gd name="adj1" fmla="val 45482"/>
              <a:gd name="adj2" fmla="val 50000"/>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Tree>
    <p:extLst>
      <p:ext uri="{BB962C8B-B14F-4D97-AF65-F5344CB8AC3E}">
        <p14:creationId xmlns:p14="http://schemas.microsoft.com/office/powerpoint/2010/main" val="180939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par>
                          <p:cTn id="13" fill="hold">
                            <p:stCondLst>
                              <p:cond delay="500"/>
                            </p:stCondLst>
                            <p:childTnLst>
                              <p:par>
                                <p:cTn id="14" presetID="10" presetClass="entr" presetSubtype="0" fill="hold" grpId="1" nodeType="after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fade">
                                      <p:cBhvr>
                                        <p:cTn id="16" dur="500"/>
                                        <p:tgtEl>
                                          <p:spTgt spid="29"/>
                                        </p:tgtEl>
                                      </p:cBhvr>
                                    </p:animEffect>
                                  </p:childTnLst>
                                </p:cTn>
                              </p:par>
                            </p:childTnLst>
                          </p:cTn>
                        </p:par>
                        <p:par>
                          <p:cTn id="17" fill="hold">
                            <p:stCondLst>
                              <p:cond delay="1000"/>
                            </p:stCondLst>
                            <p:childTnLst>
                              <p:par>
                                <p:cTn id="18" presetID="42" presetClass="path" presetSubtype="0" accel="50000" decel="50000" fill="hold" grpId="0" nodeType="afterEffect">
                                  <p:stCondLst>
                                    <p:cond delay="0"/>
                                  </p:stCondLst>
                                  <p:childTnLst>
                                    <p:animMotion origin="layout" path="M -2.08333E-6 4.81481E-6 L -0.13034 -0.00811 " pathEditMode="relative" rAng="0" ptsTypes="AA">
                                      <p:cBhvr>
                                        <p:cTn id="19" dur="1000" fill="hold"/>
                                        <p:tgtEl>
                                          <p:spTgt spid="27"/>
                                        </p:tgtEl>
                                        <p:attrNameLst>
                                          <p:attrName>ppt_x</p:attrName>
                                          <p:attrName>ppt_y</p:attrName>
                                        </p:attrNameLst>
                                      </p:cBhvr>
                                      <p:rCtr x="-6523" y="-417"/>
                                    </p:animMotion>
                                  </p:childTnLst>
                                </p:cTn>
                              </p:par>
                            </p:childTnLst>
                          </p:cTn>
                        </p:par>
                        <p:par>
                          <p:cTn id="20" fill="hold">
                            <p:stCondLst>
                              <p:cond delay="2000"/>
                            </p:stCondLst>
                            <p:childTnLst>
                              <p:par>
                                <p:cTn id="21" presetID="42" presetClass="path" presetSubtype="0" accel="50000" decel="50000" fill="hold" grpId="0" nodeType="afterEffect">
                                  <p:stCondLst>
                                    <p:cond delay="0"/>
                                  </p:stCondLst>
                                  <p:childTnLst>
                                    <p:animMotion origin="layout" path="M -4.375E-6 7.40741E-7 L -0.14622 -0.00046 " pathEditMode="relative" rAng="0" ptsTypes="AA">
                                      <p:cBhvr>
                                        <p:cTn id="22" dur="1000" fill="hold"/>
                                        <p:tgtEl>
                                          <p:spTgt spid="29"/>
                                        </p:tgtEl>
                                        <p:attrNameLst>
                                          <p:attrName>ppt_x</p:attrName>
                                          <p:attrName>ppt_y</p:attrName>
                                        </p:attrNameLst>
                                      </p:cBhvr>
                                      <p:rCtr x="-7318" y="-23"/>
                                    </p:animMotion>
                                  </p:childTnLst>
                                </p:cTn>
                              </p:par>
                            </p:childTnLst>
                          </p:cTn>
                        </p:par>
                        <p:par>
                          <p:cTn id="23" fill="hold">
                            <p:stCondLst>
                              <p:cond delay="3000"/>
                            </p:stCondLst>
                            <p:childTnLst>
                              <p:par>
                                <p:cTn id="24" presetID="10" presetClass="entr" presetSubtype="0"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500"/>
                                        <p:tgtEl>
                                          <p:spTgt spid="2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fade">
                                      <p:cBhvr>
                                        <p:cTn id="29" dur="500"/>
                                        <p:tgtEl>
                                          <p:spTgt spid="22"/>
                                        </p:tgtEl>
                                      </p:cBhvr>
                                    </p:animEffect>
                                  </p:childTnLst>
                                </p:cTn>
                              </p:par>
                            </p:childTnLst>
                          </p:cTn>
                        </p:par>
                        <p:par>
                          <p:cTn id="30" fill="hold">
                            <p:stCondLst>
                              <p:cond delay="3500"/>
                            </p:stCondLst>
                            <p:childTnLst>
                              <p:par>
                                <p:cTn id="31" presetID="10" presetClass="entr" presetSubtype="0" fill="hold" grpId="1"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fade">
                                      <p:cBhvr>
                                        <p:cTn id="33" dur="500"/>
                                        <p:tgtEl>
                                          <p:spTgt spid="26"/>
                                        </p:tgtEl>
                                      </p:cBhvr>
                                    </p:animEffect>
                                  </p:childTnLst>
                                </p:cTn>
                              </p:par>
                            </p:childTnLst>
                          </p:cTn>
                        </p:par>
                        <p:par>
                          <p:cTn id="34" fill="hold">
                            <p:stCondLst>
                              <p:cond delay="4000"/>
                            </p:stCondLst>
                            <p:childTnLst>
                              <p:par>
                                <p:cTn id="35" presetID="10" presetClass="entr" presetSubtype="0" fill="hold" grpId="1"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500"/>
                                        <p:tgtEl>
                                          <p:spTgt spid="28"/>
                                        </p:tgtEl>
                                      </p:cBhvr>
                                    </p:animEffect>
                                  </p:childTnLst>
                                </p:cTn>
                              </p:par>
                            </p:childTnLst>
                          </p:cTn>
                        </p:par>
                        <p:par>
                          <p:cTn id="38" fill="hold">
                            <p:stCondLst>
                              <p:cond delay="4500"/>
                            </p:stCondLst>
                            <p:childTnLst>
                              <p:par>
                                <p:cTn id="39" presetID="42" presetClass="path" presetSubtype="0" accel="50000" decel="50000" fill="hold" grpId="0" nodeType="afterEffect">
                                  <p:stCondLst>
                                    <p:cond delay="0"/>
                                  </p:stCondLst>
                                  <p:childTnLst>
                                    <p:animMotion origin="layout" path="M 4.16667E-6 2.96296E-6 L 0.13658 -0.00209 " pathEditMode="relative" rAng="0" ptsTypes="AA">
                                      <p:cBhvr>
                                        <p:cTn id="40" dur="1000" fill="hold"/>
                                        <p:tgtEl>
                                          <p:spTgt spid="26"/>
                                        </p:tgtEl>
                                        <p:attrNameLst>
                                          <p:attrName>ppt_x</p:attrName>
                                          <p:attrName>ppt_y</p:attrName>
                                        </p:attrNameLst>
                                      </p:cBhvr>
                                      <p:rCtr x="6823" y="-116"/>
                                    </p:animMotion>
                                  </p:childTnLst>
                                </p:cTn>
                              </p:par>
                            </p:childTnLst>
                          </p:cTn>
                        </p:par>
                        <p:par>
                          <p:cTn id="41" fill="hold">
                            <p:stCondLst>
                              <p:cond delay="5500"/>
                            </p:stCondLst>
                            <p:childTnLst>
                              <p:par>
                                <p:cTn id="42" presetID="42" presetClass="path" presetSubtype="0" accel="50000" decel="50000" fill="hold" grpId="0" nodeType="afterEffect">
                                  <p:stCondLst>
                                    <p:cond delay="0"/>
                                  </p:stCondLst>
                                  <p:childTnLst>
                                    <p:animMotion origin="layout" path="M 4.16667E-7 3.7037E-6 L 0.13958 -0.00047 " pathEditMode="relative" rAng="0" ptsTypes="AA">
                                      <p:cBhvr>
                                        <p:cTn id="43" dur="1000" fill="hold"/>
                                        <p:tgtEl>
                                          <p:spTgt spid="28"/>
                                        </p:tgtEl>
                                        <p:attrNameLst>
                                          <p:attrName>ppt_x</p:attrName>
                                          <p:attrName>ppt_y</p:attrName>
                                        </p:attrNameLst>
                                      </p:cBhvr>
                                      <p:rCtr x="6979" y="-23"/>
                                    </p:animMotion>
                                  </p:childTnLst>
                                </p:cTn>
                              </p:par>
                            </p:childTnLst>
                          </p:cTn>
                        </p:par>
                        <p:par>
                          <p:cTn id="44" fill="hold">
                            <p:stCondLst>
                              <p:cond delay="6500"/>
                            </p:stCondLst>
                            <p:childTnLst>
                              <p:par>
                                <p:cTn id="45" presetID="10" presetClass="entr" presetSubtype="0"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fade">
                                      <p:cBhvr>
                                        <p:cTn id="47" dur="1000"/>
                                        <p:tgtEl>
                                          <p:spTgt spid="32"/>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fade">
                                      <p:cBhvr>
                                        <p:cTn id="5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p:bldP spid="23" grpId="0" animBg="1"/>
      <p:bldP spid="28" grpId="0" animBg="1"/>
      <p:bldP spid="28" grpId="1" animBg="1"/>
      <p:bldP spid="26" grpId="0" animBg="1"/>
      <p:bldP spid="26" grpId="1" animBg="1"/>
      <p:bldP spid="29" grpId="0" animBg="1"/>
      <p:bldP spid="29" grpId="1" animBg="1"/>
      <p:bldP spid="27" grpId="0" animBg="1"/>
      <p:bldP spid="27" grpId="1" animBg="1"/>
      <p:bldP spid="31" grpId="0"/>
      <p:bldP spid="32" grpId="0" animBg="1"/>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a:solidFill>
              <a:srgbClr val="FF0000"/>
            </a:solidFill>
          </a:defRPr>
        </a:defPPr>
      </a:lstStyle>
      <a:style>
        <a:lnRef idx="2">
          <a:schemeClr val="accent6"/>
        </a:lnRef>
        <a:fillRef idx="1">
          <a:schemeClr val="lt1"/>
        </a:fillRef>
        <a:effectRef idx="0">
          <a:schemeClr val="accent6"/>
        </a:effectRef>
        <a:fontRef idx="minor">
          <a:schemeClr val="dk1"/>
        </a:fontRef>
      </a:style>
    </a:spDef>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52866</TotalTime>
  <Words>5018</Words>
  <Application>Microsoft Macintosh PowerPoint</Application>
  <PresentationFormat>ワイド画面</PresentationFormat>
  <Paragraphs>550</Paragraphs>
  <Slides>22</Slides>
  <Notes>20</Notes>
  <HiddenSlides>5</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22</vt:i4>
      </vt:variant>
    </vt:vector>
  </HeadingPairs>
  <TitlesOfParts>
    <vt:vector size="29" baseType="lpstr">
      <vt:lpstr>Calibri</vt:lpstr>
      <vt:lpstr>Franklin Gothic Book</vt:lpstr>
      <vt:lpstr>MS PGothic</vt:lpstr>
      <vt:lpstr>ＭＳ Ｐゴシック</vt:lpstr>
      <vt:lpstr>Yu Gothic</vt:lpstr>
      <vt:lpstr>メイリオ</vt:lpstr>
      <vt:lpstr>Crop</vt:lpstr>
      <vt:lpstr>複数ホストにまたがるVMの 効率的かつ柔軟な ライブチェックポイント・リストア</vt:lpstr>
      <vt:lpstr>大容量メモリを持つVM</vt:lpstr>
      <vt:lpstr>分割マイグレーション [Suetake et al.'18]</vt:lpstr>
      <vt:lpstr>分割メモリVM</vt:lpstr>
      <vt:lpstr>従来のチェックポイント・リストア</vt:lpstr>
      <vt:lpstr>提案：D-CRES</vt:lpstr>
      <vt:lpstr>分割メモリVMのライブチェックポイント</vt:lpstr>
      <vt:lpstr>VMによるリモートページングの考慮 (1/2)</vt:lpstr>
      <vt:lpstr>VMによるリモートページングの考慮 (2/2)</vt:lpstr>
      <vt:lpstr>チェックポイント・ファイルの変換</vt:lpstr>
      <vt:lpstr>差分チェックポイント</vt:lpstr>
      <vt:lpstr>分割メモリVMのリストア</vt:lpstr>
      <vt:lpstr>実験</vt:lpstr>
      <vt:lpstr>ライブチェックポイント・リストア時間</vt:lpstr>
      <vt:lpstr>リモートページングの影響</vt:lpstr>
      <vt:lpstr>差分チェックポイント時間</vt:lpstr>
      <vt:lpstr>まとめ</vt:lpstr>
      <vt:lpstr>ファイル変換と送受信時間</vt:lpstr>
      <vt:lpstr>チェックポイントの頻度</vt:lpstr>
      <vt:lpstr>メモリファイル保存時間</vt:lpstr>
      <vt:lpstr>追記ファイルの復元時間</vt:lpstr>
      <vt:lpstr>関連研究</vt:lpstr>
    </vt:vector>
  </TitlesOfParts>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複数ホストにまたがるVMの障害対策</dc:title>
  <dc:creator>tokito</dc:creator>
  <cp:lastModifiedBy>Microsoft Office ユーザー</cp:lastModifiedBy>
  <cp:revision>1091</cp:revision>
  <cp:lastPrinted>2019-02-21T04:57:35Z</cp:lastPrinted>
  <dcterms:modified xsi:type="dcterms:W3CDTF">2021-03-08T11:11:42Z</dcterms:modified>
</cp:coreProperties>
</file>