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charts/chartEx1.xml" ContentType="application/vnd.ms-office.chartex+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370" r:id="rId3"/>
    <p:sldId id="353" r:id="rId4"/>
    <p:sldId id="362" r:id="rId5"/>
    <p:sldId id="363" r:id="rId6"/>
    <p:sldId id="369" r:id="rId7"/>
    <p:sldId id="366" r:id="rId8"/>
    <p:sldId id="368" r:id="rId9"/>
    <p:sldId id="354" r:id="rId10"/>
    <p:sldId id="360" r:id="rId11"/>
  </p:sldIdLst>
  <p:sldSz cx="12192000" cy="6858000"/>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14" autoAdjust="0"/>
    <p:restoredTop sz="94694"/>
  </p:normalViewPr>
  <p:slideViewPr>
    <p:cSldViewPr snapToGrid="0" snapToObjects="1">
      <p:cViewPr varScale="1">
        <p:scale>
          <a:sx n="59" d="100"/>
          <a:sy n="59" d="100"/>
        </p:scale>
        <p:origin x="82" y="403"/>
      </p:cViewPr>
      <p:guideLst>
        <p:guide orient="horz" pos="2160"/>
        <p:guide pos="3840"/>
      </p:guideLst>
    </p:cSldViewPr>
  </p:slideViewPr>
  <p:notesTextViewPr>
    <p:cViewPr>
      <p:scale>
        <a:sx n="3" d="2"/>
        <a:sy n="3" d="2"/>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Inngenn\Desktop\criu-proto&#23550;&#24540;.xlsx" TargetMode="External"/><Relationship Id="rId2" Type="http://schemas.microsoft.com/office/2011/relationships/chartColorStyle" Target="colors1.xml"/><Relationship Id="rId1" Type="http://schemas.microsoft.com/office/2011/relationships/chartStyle" Target="style1.xml"/></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Inngenn\Desktop\criu-proto&#23550;&#2454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ltLang="ja-JP" sz="1800" dirty="0" smtClean="0"/>
              <a:t>VM</a:t>
            </a:r>
            <a:r>
              <a:rPr lang="ja-JP" altLang="en-US" sz="1800" dirty="0" smtClean="0"/>
              <a:t>内での状態の</a:t>
            </a:r>
            <a:r>
              <a:rPr lang="ja-JP" altLang="en-US" sz="1800" dirty="0"/>
              <a:t>保存時間</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7470251732513289"/>
          <c:y val="0.20424393776758179"/>
          <c:w val="0.78756234754489407"/>
          <c:h val="0.57929286798592983"/>
        </c:manualLayout>
      </c:layout>
      <c:lineChart>
        <c:grouping val="standard"/>
        <c:varyColors val="0"/>
        <c:ser>
          <c:idx val="0"/>
          <c:order val="0"/>
          <c:tx>
            <c:strRef>
              <c:f>Sheet4!$I$113</c:f>
              <c:strCache>
                <c:ptCount val="1"/>
                <c:pt idx="0">
                  <c:v>ホスト</c:v>
                </c:pt>
              </c:strCache>
            </c:strRef>
          </c:tx>
          <c:spPr>
            <a:ln w="28575" cap="rnd">
              <a:noFill/>
              <a:round/>
            </a:ln>
            <a:effectLst/>
          </c:spPr>
          <c:marker>
            <c:symbol val="none"/>
          </c:marker>
          <c:val>
            <c:numRef>
              <c:f>Sheet4!$I$114:$I$125</c:f>
              <c:numCache>
                <c:formatCode>General</c:formatCode>
                <c:ptCount val="12"/>
                <c:pt idx="0">
                  <c:v>4.32</c:v>
                </c:pt>
                <c:pt idx="1">
                  <c:v>8.8209999999999997</c:v>
                </c:pt>
                <c:pt idx="2">
                  <c:v>2.4089999999999998</c:v>
                </c:pt>
                <c:pt idx="3">
                  <c:v>2.5249999999999999</c:v>
                </c:pt>
                <c:pt idx="4">
                  <c:v>3.0339999999999998</c:v>
                </c:pt>
                <c:pt idx="5">
                  <c:v>2.423</c:v>
                </c:pt>
                <c:pt idx="6">
                  <c:v>2.4119999999999999</c:v>
                </c:pt>
                <c:pt idx="7">
                  <c:v>9.7690000000000001</c:v>
                </c:pt>
                <c:pt idx="8">
                  <c:v>14.345000000000001</c:v>
                </c:pt>
                <c:pt idx="9">
                  <c:v>7.9279999999999999</c:v>
                </c:pt>
                <c:pt idx="10">
                  <c:v>2.5019999999999998</c:v>
                </c:pt>
                <c:pt idx="11">
                  <c:v>8.3789999999999996</c:v>
                </c:pt>
              </c:numCache>
            </c:numRef>
          </c:val>
          <c:smooth val="0"/>
          <c:extLst>
            <c:ext xmlns:c16="http://schemas.microsoft.com/office/drawing/2014/chart" uri="{C3380CC4-5D6E-409C-BE32-E72D297353CC}">
              <c16:uniqueId val="{00000000-24BE-4E13-93C3-AAB9E6C4131B}"/>
            </c:ext>
          </c:extLst>
        </c:ser>
        <c:ser>
          <c:idx val="1"/>
          <c:order val="1"/>
          <c:tx>
            <c:strRef>
              <c:f>Sheet4!$J$113</c:f>
              <c:strCache>
                <c:ptCount val="1"/>
                <c:pt idx="0">
                  <c:v>VM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val>
            <c:numRef>
              <c:f>Sheet4!$J$114:$J$125</c:f>
              <c:numCache>
                <c:formatCode>General</c:formatCode>
                <c:ptCount val="12"/>
                <c:pt idx="0">
                  <c:v>8.0459999999999994</c:v>
                </c:pt>
                <c:pt idx="1">
                  <c:v>10.38</c:v>
                </c:pt>
                <c:pt idx="2">
                  <c:v>192.91</c:v>
                </c:pt>
                <c:pt idx="3">
                  <c:v>78.73</c:v>
                </c:pt>
                <c:pt idx="4">
                  <c:v>34.844999999999999</c:v>
                </c:pt>
                <c:pt idx="5">
                  <c:v>24.225999999999999</c:v>
                </c:pt>
                <c:pt idx="6">
                  <c:v>7.2240000000000002</c:v>
                </c:pt>
                <c:pt idx="7">
                  <c:v>38.677999999999997</c:v>
                </c:pt>
                <c:pt idx="8">
                  <c:v>13.967000000000001</c:v>
                </c:pt>
                <c:pt idx="9">
                  <c:v>16.297000000000001</c:v>
                </c:pt>
                <c:pt idx="10">
                  <c:v>36.326000000000001</c:v>
                </c:pt>
                <c:pt idx="11">
                  <c:v>33.518000000000001</c:v>
                </c:pt>
              </c:numCache>
            </c:numRef>
          </c:val>
          <c:smooth val="0"/>
          <c:extLst>
            <c:ext xmlns:c16="http://schemas.microsoft.com/office/drawing/2014/chart" uri="{C3380CC4-5D6E-409C-BE32-E72D297353CC}">
              <c16:uniqueId val="{00000001-24BE-4E13-93C3-AAB9E6C4131B}"/>
            </c:ext>
          </c:extLst>
        </c:ser>
        <c:dLbls>
          <c:showLegendKey val="0"/>
          <c:showVal val="0"/>
          <c:showCatName val="0"/>
          <c:showSerName val="0"/>
          <c:showPercent val="0"/>
          <c:showBubbleSize val="0"/>
        </c:dLbls>
        <c:smooth val="0"/>
        <c:axId val="1684180432"/>
        <c:axId val="1684180016"/>
      </c:lineChart>
      <c:catAx>
        <c:axId val="1684180432"/>
        <c:scaling>
          <c:orientation val="minMax"/>
        </c:scaling>
        <c:delete val="0"/>
        <c:axPos val="b"/>
        <c:title>
          <c:tx>
            <c:rich>
              <a:bodyPr rot="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en-US" sz="1600" dirty="0"/>
                  <a:t>試行回数</a:t>
                </a:r>
              </a:p>
            </c:rich>
          </c:tx>
          <c:layout>
            <c:manualLayout>
              <c:xMode val="edge"/>
              <c:yMode val="edge"/>
              <c:x val="0.47599368529208647"/>
              <c:y val="0.88657727237590334"/>
            </c:manualLayout>
          </c:layout>
          <c:overlay val="0"/>
          <c:spPr>
            <a:noFill/>
            <a:ln>
              <a:noFill/>
            </a:ln>
            <a:effectLst/>
          </c:spPr>
          <c:txPr>
            <a:bodyPr rot="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1684180016"/>
        <c:crosses val="autoZero"/>
        <c:auto val="1"/>
        <c:lblAlgn val="ctr"/>
        <c:lblOffset val="100"/>
        <c:noMultiLvlLbl val="0"/>
      </c:catAx>
      <c:valAx>
        <c:axId val="16841800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en-US" sz="1600" dirty="0"/>
                  <a:t>保存時間</a:t>
                </a:r>
                <a:r>
                  <a:rPr lang="en-US" altLang="ja-JP" sz="1600" dirty="0"/>
                  <a:t>[s]</a:t>
                </a:r>
                <a:endParaRPr lang="ja-JP" altLang="en-US" sz="1600" dirty="0"/>
              </a:p>
            </c:rich>
          </c:tx>
          <c:layout/>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crossAx val="168418043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baseline="0">
          <a:solidFill>
            <a:schemeClr val="tx1"/>
          </a:solidFill>
        </a:defRPr>
      </a:pPr>
      <a:endParaRPr lang="ja-JP"/>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Sheet4!$P$91:$P$96</cx:f>
        <cx:lvl ptCount="6" formatCode="G/標準">
          <cx:pt idx="0">46</cx:pt>
          <cx:pt idx="1">258</cx:pt>
          <cx:pt idx="2">251</cx:pt>
          <cx:pt idx="3">460</cx:pt>
          <cx:pt idx="4">21</cx:pt>
          <cx:pt idx="5">85</cx:pt>
        </cx:lvl>
      </cx:numDim>
    </cx:data>
    <cx:data id="1">
      <cx:numDim type="val">
        <cx:f>Sheet4!$Q$91:$Q$96</cx:f>
        <cx:lvl ptCount="6" formatCode="G/標準">
          <cx:pt idx="0">5</cx:pt>
          <cx:pt idx="1">28</cx:pt>
          <cx:pt idx="2">4</cx:pt>
          <cx:pt idx="3">11</cx:pt>
          <cx:pt idx="4">6</cx:pt>
          <cx:pt idx="5">55</cx:pt>
        </cx:lvl>
      </cx:numDim>
    </cx:data>
  </cx:chartData>
  <cx:chart>
    <cx:title pos="t" align="ctr" overlay="0">
      <cx:txPr>
        <a:bodyPr spcFirstLastPara="1" vertOverflow="ellipsis" horzOverflow="overflow" wrap="square" lIns="0" tIns="0" rIns="0" bIns="0" anchor="ctr" anchorCtr="1"/>
        <a:lstStyle/>
        <a:p>
          <a:pPr algn="ctr" rtl="0">
            <a:defRPr>
              <a:solidFill>
                <a:schemeClr val="tx1"/>
              </a:solidFill>
            </a:defRPr>
          </a:pPr>
          <a:endParaRPr lang="ja-JP" altLang="en-US" sz="1400" b="0" i="0" u="none" strike="noStrike" baseline="0">
            <a:solidFill>
              <a:schemeClr val="tx1"/>
            </a:solidFill>
            <a:latin typeface="Calibri" panose="020F0502020204030204"/>
            <a:ea typeface="Yu Gothic" panose="020B0400000000000000" pitchFamily="50" charset="-128"/>
          </a:endParaRPr>
        </a:p>
      </cx:txPr>
    </cx:title>
    <cx:plotArea>
      <cx:plotAreaRegion>
        <cx:series layoutId="boxWhisker" uniqueId="{B5DE62E7-A65C-4DA7-9AD9-082977A1F274}">
          <cx:tx>
            <cx:txData>
              <cx:f>Sheet4!$P$90</cx:f>
              <cx:v>従来のツール</cx:v>
            </cx:txData>
          </cx:tx>
          <cx:spPr>
            <a:ln>
              <a:solidFill>
                <a:schemeClr val="tx1"/>
              </a:solidFill>
            </a:ln>
          </cx:spPr>
          <cx:dataId val="0"/>
          <cx:layoutPr>
            <cx:visibility meanLine="0" meanMarker="1" nonoutliers="0" outliers="1"/>
            <cx:statistics quartileMethod="exclusive"/>
          </cx:layoutPr>
        </cx:series>
        <cx:series layoutId="boxWhisker" uniqueId="{1A9AD1F8-8042-4B71-B002-E650020CB498}">
          <cx:tx>
            <cx:txData>
              <cx:f>Sheet4!$Q$90</cx:f>
              <cx:v>OVmigrate</cx:v>
            </cx:txData>
          </cx:tx>
          <cx:spPr>
            <a:ln>
              <a:solidFill>
                <a:schemeClr val="tx1"/>
              </a:solidFill>
            </a:ln>
          </cx:spPr>
          <cx:dataId val="1"/>
          <cx:layoutPr>
            <cx:visibility meanLine="0" meanMarker="1" nonoutliers="0" outliers="1"/>
            <cx:statistics quartileMethod="exclusive"/>
          </cx:layoutPr>
        </cx:series>
      </cx:plotAreaRegion>
      <cx:axis id="0" hidden="1">
        <cx:catScaling gapWidth="1"/>
        <cx:tickLabels/>
        <cx:txPr>
          <a:bodyPr vertOverflow="overflow" horzOverflow="overflow" wrap="square" lIns="0" tIns="0" rIns="0" bIns="0"/>
          <a:lstStyle/>
          <a:p>
            <a:pPr algn="ctr" rtl="0">
              <a:defRPr sz="900" b="0" i="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ja-JP" altLang="en-US">
              <a:solidFill>
                <a:schemeClr val="tx1"/>
              </a:solidFill>
            </a:endParaRPr>
          </a:p>
        </cx:txPr>
      </cx:axis>
      <cx:axis id="1">
        <cx:valScaling/>
        <cx:title>
          <cx:tx>
            <cx:rich>
              <a:bodyPr spcFirstLastPara="1" vertOverflow="ellipsis" horzOverflow="overflow" wrap="square" lIns="0" tIns="0" rIns="0" bIns="0" anchor="ctr" anchorCtr="1"/>
              <a:lstStyle/>
              <a:p>
                <a:pPr algn="ctr" rtl="0">
                  <a:defRPr sz="1800"/>
                </a:pPr>
                <a:r>
                  <a:rPr lang="ja-JP" altLang="en-US" sz="1800" b="0" i="0" u="none" strike="noStrike" baseline="0" dirty="0">
                    <a:solidFill>
                      <a:prstClr val="black">
                        <a:lumMod val="65000"/>
                        <a:lumOff val="35000"/>
                      </a:prstClr>
                    </a:solidFill>
                    <a:latin typeface="Calibri"/>
                    <a:ea typeface="ＭＳ Ｐゴシック" panose="020B0600070205080204" pitchFamily="50" charset="-128"/>
                  </a:rPr>
                  <a:t>保存時間（</a:t>
                </a:r>
                <a:r>
                  <a:rPr lang="en-US" altLang="ja-JP" sz="1800" b="0" i="0" u="none" strike="noStrike" baseline="0" dirty="0">
                    <a:solidFill>
                      <a:prstClr val="black">
                        <a:lumMod val="65000"/>
                        <a:lumOff val="35000"/>
                      </a:prstClr>
                    </a:solidFill>
                    <a:latin typeface="Calibri"/>
                    <a:ea typeface="ＭＳ Ｐゴシック" panose="020B0600070205080204" pitchFamily="50" charset="-128"/>
                  </a:rPr>
                  <a:t>s</a:t>
                </a:r>
                <a:r>
                  <a:rPr lang="ja-JP" altLang="en-US" sz="1800" b="0" i="0" u="none" strike="noStrike" baseline="0" dirty="0">
                    <a:solidFill>
                      <a:prstClr val="black">
                        <a:lumMod val="65000"/>
                        <a:lumOff val="35000"/>
                      </a:prstClr>
                    </a:solidFill>
                    <a:latin typeface="Calibri"/>
                    <a:ea typeface="ＭＳ Ｐゴシック" panose="020B0600070205080204" pitchFamily="50" charset="-128"/>
                  </a:rPr>
                  <a:t>）</a:t>
                </a:r>
              </a:p>
            </cx:rich>
          </cx:tx>
        </cx:title>
        <cx:majorGridlines/>
        <cx:tickLabels/>
        <cx:numFmt formatCode="General" sourceLinked="0"/>
        <cx:txPr>
          <a:bodyPr vertOverflow="overflow" horzOverflow="overflow" wrap="square" lIns="0" tIns="0" rIns="0" bIns="0"/>
          <a:lstStyle/>
          <a:p>
            <a:pPr algn="ctr" rtl="0">
              <a:defRPr sz="1800" b="0" i="0" baseline="0">
                <a:solidFill>
                  <a:schemeClr val="tx1"/>
                </a:solidFill>
                <a:latin typeface="Calibri" panose="020F0502020204030204" pitchFamily="34" charset="0"/>
                <a:ea typeface="Calibri" panose="020F0502020204030204" pitchFamily="34" charset="0"/>
                <a:cs typeface="Calibri" panose="020F0502020204030204" pitchFamily="34" charset="0"/>
              </a:defRPr>
            </a:pPr>
            <a:endParaRPr lang="ja-JP" altLang="en-US" sz="1800" baseline="0">
              <a:solidFill>
                <a:schemeClr val="tx1"/>
              </a:solidFill>
            </a:endParaRPr>
          </a:p>
        </cx:txPr>
      </cx:axis>
    </cx:plotArea>
    <cx:legend pos="b" align="ctr" overlay="0">
      <cx:txPr>
        <a:bodyPr spcFirstLastPara="1" vertOverflow="ellipsis" horzOverflow="overflow" wrap="square" lIns="0" tIns="0" rIns="0" bIns="0" anchor="ctr" anchorCtr="1"/>
        <a:lstStyle/>
        <a:p>
          <a:pPr algn="ctr" rtl="0">
            <a:defRPr sz="1800" baseline="0">
              <a:solidFill>
                <a:schemeClr val="tx1"/>
              </a:solidFill>
              <a:latin typeface="The Serif Hand" panose="020B0604020202020204" pitchFamily="66" charset="0"/>
            </a:defRPr>
          </a:pPr>
          <a:endParaRPr lang="ja-JP" altLang="en-US" sz="1800" b="0" i="0" u="none" strike="noStrike" baseline="0">
            <a:solidFill>
              <a:schemeClr val="tx1"/>
            </a:solidFill>
            <a:latin typeface="Yu Gothic" panose="020B0400000000000000" pitchFamily="50" charset="-128"/>
            <a:ea typeface="Yu Gothic" panose="020B0400000000000000" pitchFamily="50" charset="-128"/>
          </a:endParaRPr>
        </a:p>
      </cx:txPr>
    </cx:legend>
  </cx:chart>
  <cx:spPr>
    <a:ln>
      <a:noFill/>
    </a:ln>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D4F0F-5F70-413A-BCA2-EEAD7CE0D5B6}" type="datetimeFigureOut">
              <a:rPr kumimoji="1" lang="ja-JP" altLang="en-US" smtClean="0"/>
              <a:t>2022/2/22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9C4EE-966E-4C47-A641-FFA53FFE0D61}" type="slidenum">
              <a:rPr kumimoji="1" lang="ja-JP" altLang="en-US" smtClean="0"/>
              <a:t>‹#›</a:t>
            </a:fld>
            <a:endParaRPr kumimoji="1" lang="ja-JP" altLang="en-US"/>
          </a:p>
        </p:txBody>
      </p:sp>
    </p:spTree>
    <p:extLst>
      <p:ext uri="{BB962C8B-B14F-4D97-AF65-F5344CB8AC3E}">
        <p14:creationId xmlns:p14="http://schemas.microsoft.com/office/powerpoint/2010/main" val="32479438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11F9C4EE-966E-4C47-A641-FFA53FFE0D61}" type="slidenum">
              <a:rPr kumimoji="1" lang="ja-JP" altLang="en-US" smtClean="0"/>
              <a:t>4</a:t>
            </a:fld>
            <a:endParaRPr kumimoji="1" lang="ja-JP" altLang="en-US"/>
          </a:p>
        </p:txBody>
      </p:sp>
    </p:spTree>
    <p:extLst>
      <p:ext uri="{BB962C8B-B14F-4D97-AF65-F5344CB8AC3E}">
        <p14:creationId xmlns:p14="http://schemas.microsoft.com/office/powerpoint/2010/main" val="3473824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3F91F3-6B6A-4B41-B4E3-D86D0E67E1DB}" type="datetime1">
              <a:rPr kumimoji="1" lang="ja-JP" altLang="en-US" smtClean="0"/>
              <a:t>2022/2/22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272396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448DBC-8416-4B16-882B-85813BF1A7DC}" type="datetime1">
              <a:rPr kumimoji="1" lang="ja-JP" altLang="en-US" smtClean="0"/>
              <a:t>2022/2/22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295089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E3AE62C-7B6E-4F46-AF26-E906A04D2B7D}" type="datetime1">
              <a:rPr kumimoji="1" lang="ja-JP" altLang="en-US" smtClean="0"/>
              <a:t>2022/2/22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94831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948234"/>
          </a:xfrm>
        </p:spPr>
        <p:txBody>
          <a:bodyPr/>
          <a:lstStyle>
            <a:lvl1pPr>
              <a:defRPr baseline="0">
                <a:ea typeface="MS PGothic" panose="020B0600070205080204" pitchFamily="34"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a:xfrm>
            <a:off x="609600" y="1330960"/>
            <a:ext cx="10972800" cy="4651984"/>
          </a:xfrm>
        </p:spPr>
        <p:txBody>
          <a:bodyPr/>
          <a:lstStyle>
            <a:lvl1pPr>
              <a:buClr>
                <a:schemeClr val="tx1"/>
              </a:buClr>
              <a:defRPr baseline="0">
                <a:ea typeface="MS PGothic" panose="020B0600070205080204" pitchFamily="34" charset="-128"/>
              </a:defRPr>
            </a:lvl1pPr>
            <a:lvl2pPr>
              <a:defRPr baseline="0">
                <a:ea typeface="MS PGothic" panose="020B0600070205080204" pitchFamily="34" charset="-128"/>
              </a:defRPr>
            </a:lvl2pPr>
            <a:lvl3pPr>
              <a:defRPr baseline="0">
                <a:ea typeface="MS PGothic" panose="020B0600070205080204" pitchFamily="34" charset="-128"/>
              </a:defRPr>
            </a:lvl3pPr>
            <a:lvl4pPr>
              <a:defRPr baseline="0">
                <a:ea typeface="MS PGothic" panose="020B0600070205080204" pitchFamily="34" charset="-128"/>
              </a:defRPr>
            </a:lvl4pPr>
            <a:lvl5pPr>
              <a:defRPr baseline="0">
                <a:ea typeface="MS PGothic" panose="020B0600070205080204" pitchFamily="34"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69343A8-25EF-41A7-9D33-047ABD0AA85E}" type="datetime1">
              <a:rPr kumimoji="1" lang="ja-JP" altLang="en-US" smtClean="0"/>
              <a:t>2022/2/22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884075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2EB4E44-A09F-4C8B-8926-FAF36EA927B3}" type="datetime1">
              <a:rPr kumimoji="1" lang="ja-JP" altLang="en-US" smtClean="0"/>
              <a:t>2022/2/22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93410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9A9B21A-00B5-4054-A598-BCBB79459E86}" type="datetime1">
              <a:rPr kumimoji="1" lang="ja-JP" altLang="en-US" smtClean="0"/>
              <a:t>2022/2/22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46450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7AD8A0F-A225-4325-A6F4-5327FDAFA014}" type="datetime1">
              <a:rPr kumimoji="1" lang="ja-JP" altLang="en-US" smtClean="0"/>
              <a:t>2022/2/22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51768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1F085-0FE7-4425-B379-FCF52037043F}" type="datetime1">
              <a:rPr kumimoji="1" lang="ja-JP" altLang="en-US" smtClean="0"/>
              <a:t>2022/2/22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19892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168A385-EFA5-43AF-95F9-BDEF579874BD}" type="datetime1">
              <a:rPr kumimoji="1" lang="ja-JP" altLang="en-US" smtClean="0"/>
              <a:t>2022/2/22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335652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FA17A-A408-48C3-B98A-34E6DC9595C5}" type="datetime1">
              <a:rPr kumimoji="1" lang="ja-JP" altLang="en-US" smtClean="0"/>
              <a:t>2022/2/22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414594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7F3D95-A4B9-4637-9110-D23C733D0A12}" type="datetime1">
              <a:rPr kumimoji="1" lang="ja-JP" altLang="en-US" smtClean="0"/>
              <a:t>2022/2/22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DAF6EC-2C59-9941-AA93-00E19ED16896}" type="slidenum">
              <a:rPr kumimoji="1" lang="ja-JP" altLang="en-US" smtClean="0"/>
              <a:t>‹#›</a:t>
            </a:fld>
            <a:endParaRPr kumimoji="1" lang="ja-JP" altLang="en-US"/>
          </a:p>
        </p:txBody>
      </p:sp>
    </p:spTree>
    <p:extLst>
      <p:ext uri="{BB962C8B-B14F-4D97-AF65-F5344CB8AC3E}">
        <p14:creationId xmlns:p14="http://schemas.microsoft.com/office/powerpoint/2010/main" val="2849503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24013"/>
            <a:ext cx="109728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620CF-3F45-4DCF-A685-0BE1D67E7D13}" type="datetime1">
              <a:rPr kumimoji="1" lang="ja-JP" altLang="en-US" smtClean="0"/>
              <a:t>2022/2/22</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000">
                <a:solidFill>
                  <a:schemeClr val="tx1">
                    <a:tint val="75000"/>
                  </a:schemeClr>
                </a:solidFill>
              </a:defRPr>
            </a:lvl1pPr>
          </a:lstStyle>
          <a:p>
            <a:fld id="{A2DAF6EC-2C59-9941-AA93-00E19ED16896}" type="slidenum">
              <a:rPr lang="ja-JP" altLang="en-US" smtClean="0"/>
              <a:pPr/>
              <a:t>‹#›</a:t>
            </a:fld>
            <a:endParaRPr lang="ja-JP" altLang="en-US" dirty="0"/>
          </a:p>
        </p:txBody>
      </p:sp>
    </p:spTree>
    <p:extLst>
      <p:ext uri="{BB962C8B-B14F-4D97-AF65-F5344CB8AC3E}">
        <p14:creationId xmlns:p14="http://schemas.microsoft.com/office/powerpoint/2010/main" val="275886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4/relationships/chartEx" Target="../charts/chartEx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en-US" altLang="ja-JP" dirty="0"/>
              <a:t>VM</a:t>
            </a:r>
            <a:r>
              <a:rPr lang="ja-JP" altLang="en-US" dirty="0"/>
              <a:t>外で実行可能なコンテナ</a:t>
            </a:r>
            <a:r>
              <a:rPr lang="en-US" altLang="ja-JP" dirty="0"/>
              <a:t/>
            </a:r>
            <a:br>
              <a:rPr lang="en-US" altLang="ja-JP" dirty="0"/>
            </a:br>
            <a:r>
              <a:rPr lang="ja-JP" altLang="en-US" dirty="0"/>
              <a:t>マイグレーションに関する研究</a:t>
            </a:r>
          </a:p>
        </p:txBody>
      </p:sp>
      <p:sp>
        <p:nvSpPr>
          <p:cNvPr id="3" name="サブタイトル 2"/>
          <p:cNvSpPr>
            <a:spLocks noGrp="1"/>
          </p:cNvSpPr>
          <p:nvPr>
            <p:ph type="subTitle" idx="1"/>
          </p:nvPr>
        </p:nvSpPr>
        <p:spPr>
          <a:xfrm>
            <a:off x="1828800" y="3886200"/>
            <a:ext cx="8534400" cy="1752600"/>
          </a:xfrm>
        </p:spPr>
        <p:txBody>
          <a:bodyPr>
            <a:normAutofit fontScale="92500" lnSpcReduction="20000"/>
          </a:bodyPr>
          <a:lstStyle/>
          <a:p>
            <a:r>
              <a:rPr lang="ja-JP" altLang="en-US" dirty="0">
                <a:solidFill>
                  <a:schemeClr val="tx1"/>
                </a:solidFill>
              </a:rPr>
              <a:t>九州工業大学 情報工学部 情報・通信工学科</a:t>
            </a:r>
            <a:endParaRPr lang="en-US" altLang="ja-JP" dirty="0">
              <a:solidFill>
                <a:schemeClr val="tx1"/>
              </a:solidFill>
            </a:endParaRPr>
          </a:p>
          <a:p>
            <a:r>
              <a:rPr lang="ja-JP" altLang="en-US" dirty="0">
                <a:solidFill>
                  <a:schemeClr val="tx1"/>
                </a:solidFill>
              </a:rPr>
              <a:t>光来研究室</a:t>
            </a:r>
            <a:endParaRPr lang="en-US" altLang="ja-JP" dirty="0">
              <a:solidFill>
                <a:schemeClr val="tx1"/>
              </a:solidFill>
            </a:endParaRPr>
          </a:p>
          <a:p>
            <a:r>
              <a:rPr lang="en-US" altLang="ja-JP" dirty="0">
                <a:solidFill>
                  <a:schemeClr val="tx1"/>
                </a:solidFill>
              </a:rPr>
              <a:t>182C1002</a:t>
            </a:r>
          </a:p>
          <a:p>
            <a:r>
              <a:rPr lang="ja-JP" altLang="en-US" dirty="0">
                <a:solidFill>
                  <a:schemeClr val="tx1"/>
                </a:solidFill>
              </a:rPr>
              <a:t>朝倉優輝</a:t>
            </a:r>
            <a:endParaRPr lang="en-US" altLang="ja-JP" dirty="0">
              <a:solidFill>
                <a:schemeClr val="tx1"/>
              </a:solidFill>
            </a:endParaRPr>
          </a:p>
          <a:p>
            <a:endParaRPr lang="ja-JP" altLang="en-US" dirty="0">
              <a:solidFill>
                <a:schemeClr val="tx1"/>
              </a:solidFill>
            </a:endParaRPr>
          </a:p>
        </p:txBody>
      </p:sp>
      <p:sp>
        <p:nvSpPr>
          <p:cNvPr id="8" name="スライド番号プレースホルダー 7">
            <a:extLst>
              <a:ext uri="{FF2B5EF4-FFF2-40B4-BE49-F238E27FC236}">
                <a16:creationId xmlns:a16="http://schemas.microsoft.com/office/drawing/2014/main" id="{600E69B1-4658-4E72-9CE9-AA69075B88E2}"/>
              </a:ext>
            </a:extLst>
          </p:cNvPr>
          <p:cNvSpPr>
            <a:spLocks noGrp="1"/>
          </p:cNvSpPr>
          <p:nvPr>
            <p:ph type="sldNum" sz="quarter" idx="12"/>
          </p:nvPr>
        </p:nvSpPr>
        <p:spPr/>
        <p:txBody>
          <a:bodyPr/>
          <a:lstStyle/>
          <a:p>
            <a:fld id="{A2DAF6EC-2C59-9941-AA93-00E19ED16896}" type="slidenum">
              <a:rPr kumimoji="1" lang="ja-JP" altLang="en-US" smtClean="0"/>
              <a:t>1</a:t>
            </a:fld>
            <a:endParaRPr kumimoji="1" lang="ja-JP" altLang="en-US"/>
          </a:p>
        </p:txBody>
      </p:sp>
    </p:spTree>
    <p:extLst>
      <p:ext uri="{BB962C8B-B14F-4D97-AF65-F5344CB8AC3E}">
        <p14:creationId xmlns:p14="http://schemas.microsoft.com/office/powerpoint/2010/main" val="1728572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5A667-7A57-5444-A591-A4DF40678C4D}"/>
              </a:ext>
            </a:extLst>
          </p:cNvPr>
          <p:cNvSpPr>
            <a:spLocks noGrp="1"/>
          </p:cNvSpPr>
          <p:nvPr>
            <p:ph type="title"/>
          </p:nvPr>
        </p:nvSpPr>
        <p:spPr/>
        <p:txBody>
          <a:bodyPr/>
          <a:lstStyle/>
          <a:p>
            <a:r>
              <a:rPr lang="en-JP" dirty="0"/>
              <a:t>まとめ</a:t>
            </a:r>
          </a:p>
        </p:txBody>
      </p:sp>
      <p:sp>
        <p:nvSpPr>
          <p:cNvPr id="3" name="Content Placeholder 2">
            <a:extLst>
              <a:ext uri="{FF2B5EF4-FFF2-40B4-BE49-F238E27FC236}">
                <a16:creationId xmlns:a16="http://schemas.microsoft.com/office/drawing/2014/main" id="{CD91B297-EFB1-B94C-8C8B-A95874AE12D7}"/>
              </a:ext>
            </a:extLst>
          </p:cNvPr>
          <p:cNvSpPr>
            <a:spLocks noGrp="1"/>
          </p:cNvSpPr>
          <p:nvPr>
            <p:ph idx="1"/>
          </p:nvPr>
        </p:nvSpPr>
        <p:spPr/>
        <p:txBody>
          <a:bodyPr/>
          <a:lstStyle/>
          <a:p>
            <a:r>
              <a:rPr lang="en-US" altLang="ja-JP" dirty="0"/>
              <a:t>VM</a:t>
            </a:r>
            <a:r>
              <a:rPr lang="ja-JP" altLang="en-US" dirty="0"/>
              <a:t>内のコンテナを</a:t>
            </a:r>
            <a:r>
              <a:rPr lang="en-US" altLang="ja-JP" dirty="0"/>
              <a:t>VM</a:t>
            </a:r>
            <a:r>
              <a:rPr lang="ja-JP" altLang="en-US" dirty="0"/>
              <a:t>外からマイグレーション可能にするシステム</a:t>
            </a:r>
            <a:r>
              <a:rPr lang="en-US" altLang="ja-JP" dirty="0" err="1"/>
              <a:t>OVmigrate</a:t>
            </a:r>
            <a:r>
              <a:rPr lang="ja-JP" altLang="en-US" dirty="0"/>
              <a:t>を提案</a:t>
            </a:r>
            <a:endParaRPr lang="en-US" altLang="ja-JP" dirty="0"/>
          </a:p>
          <a:p>
            <a:pPr lvl="1"/>
            <a:r>
              <a:rPr lang="ja-JP" altLang="en-US" dirty="0"/>
              <a:t>マイグレーションが仮想化や負荷の影響を受けないようにする</a:t>
            </a:r>
            <a:endParaRPr lang="en-US" altLang="ja-JP" dirty="0"/>
          </a:p>
          <a:p>
            <a:pPr lvl="1"/>
            <a:r>
              <a:rPr lang="en-US" altLang="ja-JP" dirty="0"/>
              <a:t>VM</a:t>
            </a:r>
            <a:r>
              <a:rPr lang="ja-JP" altLang="en-US" dirty="0"/>
              <a:t>のメモリ上の</a:t>
            </a:r>
            <a:r>
              <a:rPr lang="en-US" altLang="ja-JP" dirty="0"/>
              <a:t>OS</a:t>
            </a:r>
            <a:r>
              <a:rPr lang="ja-JP" altLang="en-US" dirty="0"/>
              <a:t>データを解析して</a:t>
            </a:r>
            <a:r>
              <a:rPr lang="en-US" altLang="ja-JP" dirty="0"/>
              <a:t>VM</a:t>
            </a:r>
            <a:r>
              <a:rPr lang="ja-JP" altLang="en-US" dirty="0"/>
              <a:t>内のプロセスの状態を保存</a:t>
            </a:r>
            <a:endParaRPr lang="en-US" altLang="ja-JP" dirty="0"/>
          </a:p>
          <a:p>
            <a:pPr lvl="1"/>
            <a:r>
              <a:rPr lang="en-US" altLang="ja-JP" dirty="0"/>
              <a:t>VM</a:t>
            </a:r>
            <a:r>
              <a:rPr lang="ja-JP" altLang="en-US" dirty="0"/>
              <a:t>内の従来のツールより高速にメモリ情報を保存できることを確認</a:t>
            </a:r>
            <a:endParaRPr lang="en-US" altLang="ja-JP" dirty="0"/>
          </a:p>
          <a:p>
            <a:r>
              <a:rPr lang="ja-JP" altLang="en-US" dirty="0"/>
              <a:t>今後の課題</a:t>
            </a:r>
            <a:endParaRPr lang="en-US" altLang="ja-JP" dirty="0"/>
          </a:p>
          <a:p>
            <a:pPr lvl="1"/>
            <a:r>
              <a:rPr lang="ja-JP" altLang="en-US" dirty="0"/>
              <a:t>プロセスのすべての状態を保存して</a:t>
            </a:r>
            <a:r>
              <a:rPr lang="en-US" altLang="ja-JP" dirty="0"/>
              <a:t>VM</a:t>
            </a:r>
            <a:r>
              <a:rPr lang="ja-JP" altLang="en-US" dirty="0"/>
              <a:t>外から復元できるようにする</a:t>
            </a:r>
            <a:endParaRPr lang="en-US" altLang="ja-JP" dirty="0"/>
          </a:p>
          <a:p>
            <a:pPr lvl="1"/>
            <a:r>
              <a:rPr lang="ja-JP" altLang="en-US" dirty="0"/>
              <a:t>プロセス以外のコンテナの状態の保存・復元が行えるようにする</a:t>
            </a:r>
            <a:endParaRPr lang="en-US" altLang="ja-JP" dirty="0"/>
          </a:p>
        </p:txBody>
      </p:sp>
      <p:sp>
        <p:nvSpPr>
          <p:cNvPr id="4" name="Slide Number Placeholder 3">
            <a:extLst>
              <a:ext uri="{FF2B5EF4-FFF2-40B4-BE49-F238E27FC236}">
                <a16:creationId xmlns:a16="http://schemas.microsoft.com/office/drawing/2014/main" id="{5AF7FB33-84C8-F149-BEF1-72D5BA2DF27E}"/>
              </a:ext>
            </a:extLst>
          </p:cNvPr>
          <p:cNvSpPr>
            <a:spLocks noGrp="1"/>
          </p:cNvSpPr>
          <p:nvPr>
            <p:ph type="sldNum" sz="quarter" idx="12"/>
          </p:nvPr>
        </p:nvSpPr>
        <p:spPr/>
        <p:txBody>
          <a:bodyPr/>
          <a:lstStyle/>
          <a:p>
            <a:fld id="{A2DAF6EC-2C59-9941-AA93-00E19ED16896}" type="slidenum">
              <a:rPr kumimoji="1" lang="ja-JP" altLang="en-US" smtClean="0"/>
              <a:t>10</a:t>
            </a:fld>
            <a:endParaRPr kumimoji="1" lang="ja-JP" altLang="en-US"/>
          </a:p>
        </p:txBody>
      </p:sp>
    </p:spTree>
    <p:extLst>
      <p:ext uri="{BB962C8B-B14F-4D97-AF65-F5344CB8AC3E}">
        <p14:creationId xmlns:p14="http://schemas.microsoft.com/office/powerpoint/2010/main" val="2659779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791A6-E2A0-9E4C-B932-C843B09A947D}"/>
              </a:ext>
            </a:extLst>
          </p:cNvPr>
          <p:cNvSpPr>
            <a:spLocks noGrp="1"/>
          </p:cNvSpPr>
          <p:nvPr>
            <p:ph type="title"/>
          </p:nvPr>
        </p:nvSpPr>
        <p:spPr/>
        <p:txBody>
          <a:bodyPr/>
          <a:lstStyle/>
          <a:p>
            <a:r>
              <a:rPr lang="en-JP" dirty="0"/>
              <a:t>コンテナ仮想化</a:t>
            </a:r>
          </a:p>
        </p:txBody>
      </p:sp>
      <p:sp>
        <p:nvSpPr>
          <p:cNvPr id="3" name="Content Placeholder 2">
            <a:extLst>
              <a:ext uri="{FF2B5EF4-FFF2-40B4-BE49-F238E27FC236}">
                <a16:creationId xmlns:a16="http://schemas.microsoft.com/office/drawing/2014/main" id="{D1CD044D-F607-FF4F-BDEB-009524BA6B2A}"/>
              </a:ext>
            </a:extLst>
          </p:cNvPr>
          <p:cNvSpPr>
            <a:spLocks noGrp="1"/>
          </p:cNvSpPr>
          <p:nvPr>
            <p:ph idx="1"/>
          </p:nvPr>
        </p:nvSpPr>
        <p:spPr/>
        <p:txBody>
          <a:bodyPr/>
          <a:lstStyle/>
          <a:p>
            <a:r>
              <a:rPr lang="en-JP" dirty="0"/>
              <a:t>コンテナを提供するクラウドの普及</a:t>
            </a:r>
          </a:p>
          <a:p>
            <a:pPr lvl="1"/>
            <a:r>
              <a:rPr lang="en-JP" dirty="0"/>
              <a:t>例：</a:t>
            </a:r>
            <a:r>
              <a:rPr lang="en-US" dirty="0"/>
              <a:t>Amazon ECS/</a:t>
            </a:r>
            <a:r>
              <a:rPr lang="en-US" dirty="0" err="1"/>
              <a:t>EKS、Google</a:t>
            </a:r>
            <a:r>
              <a:rPr lang="en-US" dirty="0"/>
              <a:t> </a:t>
            </a:r>
            <a:r>
              <a:rPr lang="en-US" dirty="0" err="1"/>
              <a:t>GKE、Microsoft</a:t>
            </a:r>
            <a:r>
              <a:rPr lang="en-US" dirty="0"/>
              <a:t> AKS</a:t>
            </a:r>
          </a:p>
          <a:p>
            <a:pPr lvl="1"/>
            <a:r>
              <a:rPr lang="en-US" dirty="0" err="1"/>
              <a:t>AIやIoTなどを支えるビッグデータを扱うのにも利用</a:t>
            </a:r>
            <a:endParaRPr lang="en-US" dirty="0"/>
          </a:p>
          <a:p>
            <a:r>
              <a:rPr lang="en-US" dirty="0" err="1"/>
              <a:t>コンテナはOSによって提供される軽量な仮想環境</a:t>
            </a:r>
            <a:endParaRPr lang="en-US" altLang="ja-JP" dirty="0"/>
          </a:p>
          <a:p>
            <a:pPr lvl="1"/>
            <a:r>
              <a:rPr lang="ja-JP" altLang="en-US" dirty="0"/>
              <a:t>仮想マシン（</a:t>
            </a:r>
            <a:r>
              <a:rPr lang="en-US" altLang="ja-JP" dirty="0"/>
              <a:t>VM</a:t>
            </a:r>
            <a:r>
              <a:rPr lang="ja-JP" altLang="en-US" dirty="0"/>
              <a:t>）とは異なり、ハードウェアは仮想化しない</a:t>
            </a:r>
            <a:endParaRPr lang="en-US" altLang="ja-JP" dirty="0"/>
          </a:p>
          <a:p>
            <a:pPr lvl="1"/>
            <a:r>
              <a:rPr lang="ja-JP" altLang="en-US" dirty="0"/>
              <a:t>いくつかのプロセスとその実行環境によって構成</a:t>
            </a:r>
            <a:endParaRPr lang="en-US" strike="sngStrike" dirty="0"/>
          </a:p>
          <a:p>
            <a:pPr lvl="1"/>
            <a:endParaRPr lang="en-US" dirty="0">
              <a:solidFill>
                <a:srgbClr val="FF0000"/>
              </a:solidFill>
            </a:endParaRPr>
          </a:p>
        </p:txBody>
      </p:sp>
      <p:sp>
        <p:nvSpPr>
          <p:cNvPr id="4" name="Slide Number Placeholder 3">
            <a:extLst>
              <a:ext uri="{FF2B5EF4-FFF2-40B4-BE49-F238E27FC236}">
                <a16:creationId xmlns:a16="http://schemas.microsoft.com/office/drawing/2014/main" id="{30AF0D59-0CA9-DF48-99F5-B34F63D6CED8}"/>
              </a:ext>
            </a:extLst>
          </p:cNvPr>
          <p:cNvSpPr>
            <a:spLocks noGrp="1"/>
          </p:cNvSpPr>
          <p:nvPr>
            <p:ph type="sldNum" sz="quarter" idx="12"/>
          </p:nvPr>
        </p:nvSpPr>
        <p:spPr/>
        <p:txBody>
          <a:bodyPr/>
          <a:lstStyle/>
          <a:p>
            <a:fld id="{A2DAF6EC-2C59-9941-AA93-00E19ED16896}" type="slidenum">
              <a:rPr kumimoji="1" lang="ja-JP" altLang="en-US" smtClean="0"/>
              <a:t>2</a:t>
            </a:fld>
            <a:endParaRPr kumimoji="1" lang="ja-JP" altLang="en-US"/>
          </a:p>
        </p:txBody>
      </p:sp>
      <p:sp>
        <p:nvSpPr>
          <p:cNvPr id="38" name="正方形/長方形 7">
            <a:extLst>
              <a:ext uri="{FF2B5EF4-FFF2-40B4-BE49-F238E27FC236}">
                <a16:creationId xmlns:a16="http://schemas.microsoft.com/office/drawing/2014/main" id="{1D290432-96E8-6141-B728-F4C11FE0F4A0}"/>
              </a:ext>
            </a:extLst>
          </p:cNvPr>
          <p:cNvSpPr/>
          <p:nvPr/>
        </p:nvSpPr>
        <p:spPr>
          <a:xfrm>
            <a:off x="2222394" y="5267782"/>
            <a:ext cx="1447441" cy="428633"/>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dirty="0">
                <a:solidFill>
                  <a:schemeClr val="tx1"/>
                </a:solidFill>
              </a:rPr>
              <a:t>OS</a:t>
            </a:r>
            <a:endParaRPr kumimoji="1" lang="ja-JP" altLang="en-US" sz="2000" dirty="0">
              <a:solidFill>
                <a:schemeClr val="tx1"/>
              </a:solidFill>
            </a:endParaRPr>
          </a:p>
        </p:txBody>
      </p:sp>
      <p:sp>
        <p:nvSpPr>
          <p:cNvPr id="39" name="正方形/長方形 8">
            <a:extLst>
              <a:ext uri="{FF2B5EF4-FFF2-40B4-BE49-F238E27FC236}">
                <a16:creationId xmlns:a16="http://schemas.microsoft.com/office/drawing/2014/main" id="{FB04C67B-584B-F34B-B533-495ADBD24649}"/>
              </a:ext>
            </a:extLst>
          </p:cNvPr>
          <p:cNvSpPr/>
          <p:nvPr/>
        </p:nvSpPr>
        <p:spPr>
          <a:xfrm>
            <a:off x="3957289" y="5267782"/>
            <a:ext cx="1447441" cy="428633"/>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dirty="0">
                <a:solidFill>
                  <a:schemeClr val="tx1"/>
                </a:solidFill>
              </a:rPr>
              <a:t>OS</a:t>
            </a:r>
            <a:endParaRPr kumimoji="1" lang="ja-JP" altLang="en-US" sz="2000" dirty="0">
              <a:solidFill>
                <a:schemeClr val="tx1"/>
              </a:solidFill>
            </a:endParaRPr>
          </a:p>
        </p:txBody>
      </p:sp>
      <p:sp>
        <p:nvSpPr>
          <p:cNvPr id="41" name="正方形/長方形 10">
            <a:extLst>
              <a:ext uri="{FF2B5EF4-FFF2-40B4-BE49-F238E27FC236}">
                <a16:creationId xmlns:a16="http://schemas.microsoft.com/office/drawing/2014/main" id="{3A52C4EF-3121-DD43-8F9C-037F082F13EF}"/>
              </a:ext>
            </a:extLst>
          </p:cNvPr>
          <p:cNvSpPr/>
          <p:nvPr/>
        </p:nvSpPr>
        <p:spPr>
          <a:xfrm>
            <a:off x="2222393" y="4722473"/>
            <a:ext cx="1447442" cy="428633"/>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プロセス</a:t>
            </a:r>
          </a:p>
        </p:txBody>
      </p:sp>
      <p:sp>
        <p:nvSpPr>
          <p:cNvPr id="43" name="正方形/長方形 12">
            <a:extLst>
              <a:ext uri="{FF2B5EF4-FFF2-40B4-BE49-F238E27FC236}">
                <a16:creationId xmlns:a16="http://schemas.microsoft.com/office/drawing/2014/main" id="{9604A5A1-D96F-3640-9CA7-665748E02B3F}"/>
              </a:ext>
            </a:extLst>
          </p:cNvPr>
          <p:cNvSpPr/>
          <p:nvPr/>
        </p:nvSpPr>
        <p:spPr>
          <a:xfrm>
            <a:off x="3940269" y="4740362"/>
            <a:ext cx="1447442" cy="428633"/>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プロセス</a:t>
            </a:r>
          </a:p>
        </p:txBody>
      </p:sp>
      <p:sp>
        <p:nvSpPr>
          <p:cNvPr id="44" name="正方形/長方形 13">
            <a:extLst>
              <a:ext uri="{FF2B5EF4-FFF2-40B4-BE49-F238E27FC236}">
                <a16:creationId xmlns:a16="http://schemas.microsoft.com/office/drawing/2014/main" id="{25B0EF1B-1AAD-A549-9C82-281DB9C2D4EF}"/>
              </a:ext>
            </a:extLst>
          </p:cNvPr>
          <p:cNvSpPr/>
          <p:nvPr/>
        </p:nvSpPr>
        <p:spPr>
          <a:xfrm>
            <a:off x="2095630" y="5990870"/>
            <a:ext cx="3426576" cy="428632"/>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ハイパーバイザ</a:t>
            </a:r>
            <a:endParaRPr kumimoji="1" lang="ja-JP" altLang="en-US" sz="2000" dirty="0">
              <a:solidFill>
                <a:schemeClr val="tx1"/>
              </a:solidFill>
            </a:endParaRPr>
          </a:p>
        </p:txBody>
      </p:sp>
      <p:sp>
        <p:nvSpPr>
          <p:cNvPr id="45" name="正方形/長方形 15">
            <a:extLst>
              <a:ext uri="{FF2B5EF4-FFF2-40B4-BE49-F238E27FC236}">
                <a16:creationId xmlns:a16="http://schemas.microsoft.com/office/drawing/2014/main" id="{BC48202C-3EF4-2443-9FA6-4F6A832076E5}"/>
              </a:ext>
            </a:extLst>
          </p:cNvPr>
          <p:cNvSpPr/>
          <p:nvPr/>
        </p:nvSpPr>
        <p:spPr>
          <a:xfrm>
            <a:off x="6377923" y="6006741"/>
            <a:ext cx="3426576" cy="428632"/>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a:solidFill>
                  <a:schemeClr val="tx1"/>
                </a:solidFill>
              </a:rPr>
              <a:t>OS</a:t>
            </a:r>
            <a:endParaRPr kumimoji="1" lang="ja-JP" altLang="en-US" sz="2000" dirty="0">
              <a:solidFill>
                <a:schemeClr val="tx1"/>
              </a:solidFill>
            </a:endParaRPr>
          </a:p>
        </p:txBody>
      </p:sp>
      <p:sp>
        <p:nvSpPr>
          <p:cNvPr id="48" name="正方形/長方形 18">
            <a:extLst>
              <a:ext uri="{FF2B5EF4-FFF2-40B4-BE49-F238E27FC236}">
                <a16:creationId xmlns:a16="http://schemas.microsoft.com/office/drawing/2014/main" id="{F6B8DE11-3639-4C45-98E4-39190C6E2984}"/>
              </a:ext>
            </a:extLst>
          </p:cNvPr>
          <p:cNvSpPr/>
          <p:nvPr/>
        </p:nvSpPr>
        <p:spPr>
          <a:xfrm>
            <a:off x="6487668" y="4614562"/>
            <a:ext cx="1447442" cy="428633"/>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プロセス</a:t>
            </a:r>
          </a:p>
        </p:txBody>
      </p:sp>
      <p:sp>
        <p:nvSpPr>
          <p:cNvPr id="49" name="正方形/長方形 19">
            <a:extLst>
              <a:ext uri="{FF2B5EF4-FFF2-40B4-BE49-F238E27FC236}">
                <a16:creationId xmlns:a16="http://schemas.microsoft.com/office/drawing/2014/main" id="{FB3547B1-33F2-2345-A0A6-329203B47B62}"/>
              </a:ext>
            </a:extLst>
          </p:cNvPr>
          <p:cNvSpPr/>
          <p:nvPr/>
        </p:nvSpPr>
        <p:spPr>
          <a:xfrm>
            <a:off x="8264336" y="4614561"/>
            <a:ext cx="1447442" cy="428633"/>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プロセス</a:t>
            </a:r>
          </a:p>
        </p:txBody>
      </p:sp>
      <p:sp>
        <p:nvSpPr>
          <p:cNvPr id="50" name="正方形/長方形 20">
            <a:extLst>
              <a:ext uri="{FF2B5EF4-FFF2-40B4-BE49-F238E27FC236}">
                <a16:creationId xmlns:a16="http://schemas.microsoft.com/office/drawing/2014/main" id="{D6583AEC-0F31-5D46-A6B9-A2D0FFF1C69B}"/>
              </a:ext>
            </a:extLst>
          </p:cNvPr>
          <p:cNvSpPr/>
          <p:nvPr/>
        </p:nvSpPr>
        <p:spPr>
          <a:xfrm>
            <a:off x="6377923" y="5395546"/>
            <a:ext cx="3426576" cy="428632"/>
          </a:xfrm>
          <a:prstGeom prst="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コンテナ管理ソフトウェア</a:t>
            </a:r>
            <a:endParaRPr kumimoji="1" lang="ja-JP" altLang="en-US" sz="2000" dirty="0">
              <a:solidFill>
                <a:schemeClr val="tx1"/>
              </a:solidFill>
            </a:endParaRPr>
          </a:p>
        </p:txBody>
      </p:sp>
      <p:sp>
        <p:nvSpPr>
          <p:cNvPr id="51" name="正方形/長方形 12">
            <a:extLst>
              <a:ext uri="{FF2B5EF4-FFF2-40B4-BE49-F238E27FC236}">
                <a16:creationId xmlns:a16="http://schemas.microsoft.com/office/drawing/2014/main" id="{217531D8-6B47-D944-89D8-B3FA5E704360}"/>
              </a:ext>
            </a:extLst>
          </p:cNvPr>
          <p:cNvSpPr/>
          <p:nvPr/>
        </p:nvSpPr>
        <p:spPr>
          <a:xfrm>
            <a:off x="2095631" y="4597622"/>
            <a:ext cx="1666926" cy="1210684"/>
          </a:xfrm>
          <a:prstGeom prst="rect">
            <a:avLst/>
          </a:prstGeom>
          <a:no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2" name="正方形/長方形 12">
            <a:extLst>
              <a:ext uri="{FF2B5EF4-FFF2-40B4-BE49-F238E27FC236}">
                <a16:creationId xmlns:a16="http://schemas.microsoft.com/office/drawing/2014/main" id="{D2E5B401-2690-654D-B8A6-B2627889111C}"/>
              </a:ext>
            </a:extLst>
          </p:cNvPr>
          <p:cNvSpPr/>
          <p:nvPr/>
        </p:nvSpPr>
        <p:spPr>
          <a:xfrm>
            <a:off x="3847547" y="4597622"/>
            <a:ext cx="1666926" cy="1215439"/>
          </a:xfrm>
          <a:prstGeom prst="rect">
            <a:avLst/>
          </a:prstGeom>
          <a:no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3" name="正方形/長方形 12">
            <a:extLst>
              <a:ext uri="{FF2B5EF4-FFF2-40B4-BE49-F238E27FC236}">
                <a16:creationId xmlns:a16="http://schemas.microsoft.com/office/drawing/2014/main" id="{71C4607E-A0FF-544D-9A52-7A416F2D4109}"/>
              </a:ext>
            </a:extLst>
          </p:cNvPr>
          <p:cNvSpPr/>
          <p:nvPr/>
        </p:nvSpPr>
        <p:spPr>
          <a:xfrm>
            <a:off x="6377926" y="4337032"/>
            <a:ext cx="1666926" cy="939440"/>
          </a:xfrm>
          <a:prstGeom prst="rect">
            <a:avLst/>
          </a:prstGeom>
          <a:no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4" name="正方形/長方形 12">
            <a:extLst>
              <a:ext uri="{FF2B5EF4-FFF2-40B4-BE49-F238E27FC236}">
                <a16:creationId xmlns:a16="http://schemas.microsoft.com/office/drawing/2014/main" id="{41B779DF-8462-8147-A10C-C979A629C377}"/>
              </a:ext>
            </a:extLst>
          </p:cNvPr>
          <p:cNvSpPr/>
          <p:nvPr/>
        </p:nvSpPr>
        <p:spPr>
          <a:xfrm>
            <a:off x="8137573" y="4337032"/>
            <a:ext cx="1666926" cy="930750"/>
          </a:xfrm>
          <a:prstGeom prst="rect">
            <a:avLst/>
          </a:prstGeom>
          <a:no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55" name="TextBox 54">
            <a:extLst>
              <a:ext uri="{FF2B5EF4-FFF2-40B4-BE49-F238E27FC236}">
                <a16:creationId xmlns:a16="http://schemas.microsoft.com/office/drawing/2014/main" id="{B31BEBEB-DDAB-1645-8D9E-8BD3B8CE15BA}"/>
              </a:ext>
            </a:extLst>
          </p:cNvPr>
          <p:cNvSpPr txBox="1"/>
          <p:nvPr/>
        </p:nvSpPr>
        <p:spPr>
          <a:xfrm>
            <a:off x="2671038" y="4225035"/>
            <a:ext cx="550151" cy="400110"/>
          </a:xfrm>
          <a:prstGeom prst="rect">
            <a:avLst/>
          </a:prstGeom>
          <a:noFill/>
        </p:spPr>
        <p:txBody>
          <a:bodyPr wrap="none" rtlCol="0">
            <a:spAutoFit/>
          </a:bodyPr>
          <a:lstStyle/>
          <a:p>
            <a:r>
              <a:rPr lang="en-JP" sz="2000" dirty="0"/>
              <a:t>VM</a:t>
            </a:r>
          </a:p>
        </p:txBody>
      </p:sp>
      <p:sp>
        <p:nvSpPr>
          <p:cNvPr id="57" name="TextBox 56">
            <a:extLst>
              <a:ext uri="{FF2B5EF4-FFF2-40B4-BE49-F238E27FC236}">
                <a16:creationId xmlns:a16="http://schemas.microsoft.com/office/drawing/2014/main" id="{DFD2BDEC-6D51-324B-A0FB-3C9EEB6BA820}"/>
              </a:ext>
            </a:extLst>
          </p:cNvPr>
          <p:cNvSpPr txBox="1"/>
          <p:nvPr/>
        </p:nvSpPr>
        <p:spPr>
          <a:xfrm>
            <a:off x="6606095" y="3993303"/>
            <a:ext cx="1210588" cy="400110"/>
          </a:xfrm>
          <a:prstGeom prst="rect">
            <a:avLst/>
          </a:prstGeom>
          <a:noFill/>
        </p:spPr>
        <p:txBody>
          <a:bodyPr wrap="square" rtlCol="0">
            <a:spAutoFit/>
          </a:bodyPr>
          <a:lstStyle/>
          <a:p>
            <a:r>
              <a:rPr lang="en-JP" sz="2000" dirty="0"/>
              <a:t>コンテナ</a:t>
            </a:r>
          </a:p>
        </p:txBody>
      </p:sp>
      <p:sp>
        <p:nvSpPr>
          <p:cNvPr id="58" name="TextBox 57">
            <a:extLst>
              <a:ext uri="{FF2B5EF4-FFF2-40B4-BE49-F238E27FC236}">
                <a16:creationId xmlns:a16="http://schemas.microsoft.com/office/drawing/2014/main" id="{0284F1AC-EC69-E54E-BA1C-351ADCC7C813}"/>
              </a:ext>
            </a:extLst>
          </p:cNvPr>
          <p:cNvSpPr txBox="1"/>
          <p:nvPr/>
        </p:nvSpPr>
        <p:spPr>
          <a:xfrm>
            <a:off x="8365742" y="4001026"/>
            <a:ext cx="1210588" cy="400110"/>
          </a:xfrm>
          <a:prstGeom prst="rect">
            <a:avLst/>
          </a:prstGeom>
          <a:noFill/>
        </p:spPr>
        <p:txBody>
          <a:bodyPr wrap="none" rtlCol="0">
            <a:spAutoFit/>
          </a:bodyPr>
          <a:lstStyle/>
          <a:p>
            <a:r>
              <a:rPr lang="en-JP" sz="2000" dirty="0"/>
              <a:t>コンテナ</a:t>
            </a:r>
          </a:p>
        </p:txBody>
      </p:sp>
      <p:sp>
        <p:nvSpPr>
          <p:cNvPr id="22" name="TextBox 54">
            <a:extLst>
              <a:ext uri="{FF2B5EF4-FFF2-40B4-BE49-F238E27FC236}">
                <a16:creationId xmlns:a16="http://schemas.microsoft.com/office/drawing/2014/main" id="{A43E17C1-46C7-4D3D-8F22-8FD27F2C7F38}"/>
              </a:ext>
            </a:extLst>
          </p:cNvPr>
          <p:cNvSpPr txBox="1"/>
          <p:nvPr/>
        </p:nvSpPr>
        <p:spPr>
          <a:xfrm>
            <a:off x="4388914" y="4254346"/>
            <a:ext cx="550151" cy="400110"/>
          </a:xfrm>
          <a:prstGeom prst="rect">
            <a:avLst/>
          </a:prstGeom>
          <a:noFill/>
        </p:spPr>
        <p:txBody>
          <a:bodyPr wrap="none" rtlCol="0">
            <a:spAutoFit/>
          </a:bodyPr>
          <a:lstStyle/>
          <a:p>
            <a:r>
              <a:rPr lang="en-JP" sz="2000" dirty="0"/>
              <a:t>VM</a:t>
            </a:r>
          </a:p>
        </p:txBody>
      </p:sp>
    </p:spTree>
    <p:extLst>
      <p:ext uri="{BB962C8B-B14F-4D97-AF65-F5344CB8AC3E}">
        <p14:creationId xmlns:p14="http://schemas.microsoft.com/office/powerpoint/2010/main" val="1681182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18">
            <a:extLst>
              <a:ext uri="{FF2B5EF4-FFF2-40B4-BE49-F238E27FC236}">
                <a16:creationId xmlns:a16="http://schemas.microsoft.com/office/drawing/2014/main" id="{50E6775D-F085-C045-AD33-0C11B7E1A70A}"/>
              </a:ext>
            </a:extLst>
          </p:cNvPr>
          <p:cNvSpPr/>
          <p:nvPr/>
        </p:nvSpPr>
        <p:spPr>
          <a:xfrm>
            <a:off x="6219130" y="4648262"/>
            <a:ext cx="3559870" cy="2125209"/>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1" name="Rounded Rectangle 10">
            <a:extLst>
              <a:ext uri="{FF2B5EF4-FFF2-40B4-BE49-F238E27FC236}">
                <a16:creationId xmlns:a16="http://schemas.microsoft.com/office/drawing/2014/main" id="{F32773CA-E781-5C4A-BBDE-CA86E1B61586}"/>
              </a:ext>
            </a:extLst>
          </p:cNvPr>
          <p:cNvSpPr/>
          <p:nvPr/>
        </p:nvSpPr>
        <p:spPr>
          <a:xfrm>
            <a:off x="6626432" y="6138300"/>
            <a:ext cx="276946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2" name="Title 1">
            <a:extLst>
              <a:ext uri="{FF2B5EF4-FFF2-40B4-BE49-F238E27FC236}">
                <a16:creationId xmlns:a16="http://schemas.microsoft.com/office/drawing/2014/main" id="{8E83A8E2-E5E6-8A4C-B643-C39324901098}"/>
              </a:ext>
            </a:extLst>
          </p:cNvPr>
          <p:cNvSpPr>
            <a:spLocks noGrp="1"/>
          </p:cNvSpPr>
          <p:nvPr>
            <p:ph type="title"/>
          </p:nvPr>
        </p:nvSpPr>
        <p:spPr/>
        <p:txBody>
          <a:bodyPr/>
          <a:lstStyle/>
          <a:p>
            <a:r>
              <a:rPr lang="en-JP" dirty="0"/>
              <a:t>コンテナマイグレーション</a:t>
            </a:r>
          </a:p>
        </p:txBody>
      </p:sp>
      <p:sp>
        <p:nvSpPr>
          <p:cNvPr id="3" name="Content Placeholder 2">
            <a:extLst>
              <a:ext uri="{FF2B5EF4-FFF2-40B4-BE49-F238E27FC236}">
                <a16:creationId xmlns:a16="http://schemas.microsoft.com/office/drawing/2014/main" id="{0297D82F-10FE-A545-8353-A6FDECA99FD2}"/>
              </a:ext>
            </a:extLst>
          </p:cNvPr>
          <p:cNvSpPr>
            <a:spLocks noGrp="1"/>
          </p:cNvSpPr>
          <p:nvPr>
            <p:ph idx="1"/>
          </p:nvPr>
        </p:nvSpPr>
        <p:spPr/>
        <p:txBody>
          <a:bodyPr/>
          <a:lstStyle/>
          <a:p>
            <a:r>
              <a:rPr lang="ja-JP" altLang="en-US" dirty="0"/>
              <a:t>コンテナは別のホストに自由に移動させることができる</a:t>
            </a:r>
            <a:endParaRPr lang="en-US" altLang="ja-JP" dirty="0"/>
          </a:p>
          <a:p>
            <a:pPr lvl="1"/>
            <a:r>
              <a:rPr lang="ja-JP" altLang="en-US" dirty="0"/>
              <a:t>例：負荷が高いホストから負荷が低いホストに移動させて負荷分散</a:t>
            </a:r>
            <a:endParaRPr lang="en-US" altLang="ja-JP" dirty="0"/>
          </a:p>
          <a:p>
            <a:r>
              <a:rPr lang="ja-JP" altLang="en-US" dirty="0"/>
              <a:t>マイグレーションの流れ</a:t>
            </a:r>
            <a:endParaRPr lang="en-US" altLang="ja-JP" dirty="0"/>
          </a:p>
          <a:p>
            <a:pPr lvl="1"/>
            <a:r>
              <a:rPr lang="ja-JP" altLang="en-US" dirty="0"/>
              <a:t>移送元ホストでコンテナの状態を保存</a:t>
            </a:r>
            <a:endParaRPr lang="en-US" altLang="ja-JP" dirty="0"/>
          </a:p>
          <a:p>
            <a:pPr lvl="1"/>
            <a:r>
              <a:rPr lang="ja-JP" altLang="en-US" dirty="0"/>
              <a:t>保存した状態を移送先ホストに転送</a:t>
            </a:r>
            <a:endParaRPr lang="en-US" altLang="ja-JP" dirty="0"/>
          </a:p>
          <a:p>
            <a:pPr lvl="1"/>
            <a:r>
              <a:rPr lang="ja-JP" altLang="en-US" dirty="0"/>
              <a:t>移送先ホストでコンテナを作成し、元のコンテナの状態を復元</a:t>
            </a:r>
            <a:endParaRPr lang="en-US" altLang="ja-JP" dirty="0"/>
          </a:p>
        </p:txBody>
      </p:sp>
      <p:sp>
        <p:nvSpPr>
          <p:cNvPr id="4" name="Slide Number Placeholder 3">
            <a:extLst>
              <a:ext uri="{FF2B5EF4-FFF2-40B4-BE49-F238E27FC236}">
                <a16:creationId xmlns:a16="http://schemas.microsoft.com/office/drawing/2014/main" id="{5903CB15-D8DD-CF43-B480-1E410328DCE7}"/>
              </a:ext>
            </a:extLst>
          </p:cNvPr>
          <p:cNvSpPr>
            <a:spLocks noGrp="1"/>
          </p:cNvSpPr>
          <p:nvPr>
            <p:ph type="sldNum" sz="quarter" idx="12"/>
          </p:nvPr>
        </p:nvSpPr>
        <p:spPr/>
        <p:txBody>
          <a:bodyPr/>
          <a:lstStyle/>
          <a:p>
            <a:fld id="{A2DAF6EC-2C59-9941-AA93-00E19ED16896}" type="slidenum">
              <a:rPr kumimoji="1" lang="ja-JP" altLang="en-US" smtClean="0"/>
              <a:t>3</a:t>
            </a:fld>
            <a:endParaRPr kumimoji="1" lang="ja-JP" altLang="en-US"/>
          </a:p>
        </p:txBody>
      </p:sp>
      <p:sp>
        <p:nvSpPr>
          <p:cNvPr id="6" name="テキスト ボックス 19">
            <a:extLst>
              <a:ext uri="{FF2B5EF4-FFF2-40B4-BE49-F238E27FC236}">
                <a16:creationId xmlns:a16="http://schemas.microsoft.com/office/drawing/2014/main" id="{9E9B14CF-DC06-EA47-9D39-852C76757605}"/>
              </a:ext>
            </a:extLst>
          </p:cNvPr>
          <p:cNvSpPr txBox="1"/>
          <p:nvPr/>
        </p:nvSpPr>
        <p:spPr>
          <a:xfrm>
            <a:off x="7169616" y="4225080"/>
            <a:ext cx="1642252" cy="400110"/>
          </a:xfrm>
          <a:prstGeom prst="rect">
            <a:avLst/>
          </a:prstGeom>
          <a:noFill/>
        </p:spPr>
        <p:txBody>
          <a:bodyPr wrap="square" rtlCol="0">
            <a:spAutoFit/>
          </a:bodyPr>
          <a:lstStyle/>
          <a:p>
            <a:r>
              <a:rPr lang="ja-JP" altLang="en-US" sz="2000" dirty="0"/>
              <a:t>移送先ホスト</a:t>
            </a:r>
            <a:endParaRPr kumimoji="1" lang="ja-JP" altLang="en-US" sz="2000" dirty="0"/>
          </a:p>
        </p:txBody>
      </p:sp>
      <p:sp>
        <p:nvSpPr>
          <p:cNvPr id="7" name="正方形/長方形 25">
            <a:extLst>
              <a:ext uri="{FF2B5EF4-FFF2-40B4-BE49-F238E27FC236}">
                <a16:creationId xmlns:a16="http://schemas.microsoft.com/office/drawing/2014/main" id="{9A336E3B-F926-3C4C-84F9-D1518B4B29E0}"/>
              </a:ext>
            </a:extLst>
          </p:cNvPr>
          <p:cNvSpPr/>
          <p:nvPr/>
        </p:nvSpPr>
        <p:spPr>
          <a:xfrm>
            <a:off x="1603002" y="4648262"/>
            <a:ext cx="3565898" cy="2125208"/>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8" name="テキスト ボックス 26">
            <a:extLst>
              <a:ext uri="{FF2B5EF4-FFF2-40B4-BE49-F238E27FC236}">
                <a16:creationId xmlns:a16="http://schemas.microsoft.com/office/drawing/2014/main" id="{E0D2BA82-223C-F84B-9F05-4A10BEE409EA}"/>
              </a:ext>
            </a:extLst>
          </p:cNvPr>
          <p:cNvSpPr txBox="1"/>
          <p:nvPr/>
        </p:nvSpPr>
        <p:spPr>
          <a:xfrm>
            <a:off x="2559008" y="4248152"/>
            <a:ext cx="1642252" cy="400110"/>
          </a:xfrm>
          <a:prstGeom prst="rect">
            <a:avLst/>
          </a:prstGeom>
          <a:noFill/>
        </p:spPr>
        <p:txBody>
          <a:bodyPr wrap="square" rtlCol="0">
            <a:spAutoFit/>
          </a:bodyPr>
          <a:lstStyle/>
          <a:p>
            <a:r>
              <a:rPr kumimoji="1" lang="ja-JP" altLang="en-US" sz="2000" dirty="0"/>
              <a:t>移送元ホスト</a:t>
            </a:r>
          </a:p>
        </p:txBody>
      </p:sp>
      <p:sp>
        <p:nvSpPr>
          <p:cNvPr id="10" name="Rounded Rectangle 9">
            <a:extLst>
              <a:ext uri="{FF2B5EF4-FFF2-40B4-BE49-F238E27FC236}">
                <a16:creationId xmlns:a16="http://schemas.microsoft.com/office/drawing/2014/main" id="{0D5095D0-5625-B648-90D1-B61121FD422B}"/>
              </a:ext>
            </a:extLst>
          </p:cNvPr>
          <p:cNvSpPr/>
          <p:nvPr/>
        </p:nvSpPr>
        <p:spPr>
          <a:xfrm>
            <a:off x="1974513" y="6141334"/>
            <a:ext cx="281124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2" name="楕円 8">
            <a:extLst>
              <a:ext uri="{FF2B5EF4-FFF2-40B4-BE49-F238E27FC236}">
                <a16:creationId xmlns:a16="http://schemas.microsoft.com/office/drawing/2014/main" id="{9CCE3484-F3B0-7840-9AE9-DEA1C2D7EB96}"/>
              </a:ext>
            </a:extLst>
          </p:cNvPr>
          <p:cNvSpPr/>
          <p:nvPr/>
        </p:nvSpPr>
        <p:spPr>
          <a:xfrm>
            <a:off x="1760215" y="4837442"/>
            <a:ext cx="3239842" cy="1157418"/>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コンテナ</a:t>
            </a:r>
          </a:p>
        </p:txBody>
      </p:sp>
      <p:sp>
        <p:nvSpPr>
          <p:cNvPr id="14" name="楕円 8">
            <a:extLst>
              <a:ext uri="{FF2B5EF4-FFF2-40B4-BE49-F238E27FC236}">
                <a16:creationId xmlns:a16="http://schemas.microsoft.com/office/drawing/2014/main" id="{28E8DF2D-287E-4D18-A519-74C3E3F3DB83}"/>
              </a:ext>
            </a:extLst>
          </p:cNvPr>
          <p:cNvSpPr/>
          <p:nvPr/>
        </p:nvSpPr>
        <p:spPr>
          <a:xfrm>
            <a:off x="6269529" y="4807939"/>
            <a:ext cx="3454370" cy="1234568"/>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コンテナ</a:t>
            </a:r>
          </a:p>
        </p:txBody>
      </p:sp>
      <p:sp>
        <p:nvSpPr>
          <p:cNvPr id="13" name="正方形/長方形 25">
            <a:extLst>
              <a:ext uri="{FF2B5EF4-FFF2-40B4-BE49-F238E27FC236}">
                <a16:creationId xmlns:a16="http://schemas.microsoft.com/office/drawing/2014/main" id="{6B4CAC70-F00D-4550-B159-9E993A906C84}"/>
              </a:ext>
            </a:extLst>
          </p:cNvPr>
          <p:cNvSpPr/>
          <p:nvPr/>
        </p:nvSpPr>
        <p:spPr>
          <a:xfrm>
            <a:off x="2494708" y="5047083"/>
            <a:ext cx="1770852" cy="359112"/>
          </a:xfrm>
          <a:prstGeom prst="rect">
            <a:avLst/>
          </a:prstGeom>
          <a:solidFill>
            <a:schemeClr val="accent2">
              <a:lumMod val="60000"/>
              <a:lumOff val="40000"/>
            </a:scheme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000" dirty="0">
                <a:solidFill>
                  <a:schemeClr val="tx1"/>
                </a:solidFill>
              </a:rPr>
              <a:t>状態</a:t>
            </a:r>
            <a:endParaRPr kumimoji="1" lang="ja-JP" altLang="en-US" sz="2000" dirty="0">
              <a:solidFill>
                <a:schemeClr val="tx1"/>
              </a:solidFill>
            </a:endParaRPr>
          </a:p>
        </p:txBody>
      </p:sp>
    </p:spTree>
    <p:extLst>
      <p:ext uri="{BB962C8B-B14F-4D97-AF65-F5344CB8AC3E}">
        <p14:creationId xmlns:p14="http://schemas.microsoft.com/office/powerpoint/2010/main" val="599026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42" presetClass="path" presetSubtype="0" accel="50000" decel="50000" fill="hold" grpId="1" nodeType="withEffect">
                                  <p:stCondLst>
                                    <p:cond delay="0"/>
                                  </p:stCondLst>
                                  <p:childTnLst>
                                    <p:animMotion origin="layout" path="M -3.54167E-6 2.96296E-6 L -0.00169 0.18541 " pathEditMode="relative" rAng="0" ptsTypes="AA">
                                      <p:cBhvr>
                                        <p:cTn id="9" dur="2000" fill="hold"/>
                                        <p:tgtEl>
                                          <p:spTgt spid="13"/>
                                        </p:tgtEl>
                                        <p:attrNameLst>
                                          <p:attrName>ppt_x</p:attrName>
                                          <p:attrName>ppt_y</p:attrName>
                                        </p:attrNameLst>
                                      </p:cBhvr>
                                      <p:rCtr x="-91" y="9259"/>
                                    </p:animMotion>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2" nodeType="clickEffect">
                                  <p:stCondLst>
                                    <p:cond delay="0"/>
                                  </p:stCondLst>
                                  <p:childTnLst>
                                    <p:animMotion origin="layout" path="M -0.00169 0.18541 L 0.36615 0.18865 " pathEditMode="relative" rAng="0" ptsTypes="AA">
                                      <p:cBhvr>
                                        <p:cTn id="13" dur="2000" fill="hold"/>
                                        <p:tgtEl>
                                          <p:spTgt spid="13"/>
                                        </p:tgtEl>
                                        <p:attrNameLst>
                                          <p:attrName>ppt_x</p:attrName>
                                          <p:attrName>ppt_y</p:attrName>
                                        </p:attrNameLst>
                                      </p:cBhvr>
                                      <p:rCtr x="18385" y="162"/>
                                    </p:animMotion>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3" nodeType="clickEffect">
                                  <p:stCondLst>
                                    <p:cond delay="0"/>
                                  </p:stCondLst>
                                  <p:childTnLst>
                                    <p:animEffect transition="out" filter="fade">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13" grpId="1" animBg="1"/>
      <p:bldP spid="13" grpId="2" animBg="1"/>
      <p:bldP spid="13" grpId="3"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654014" y="4080662"/>
            <a:ext cx="3444803" cy="2552174"/>
            <a:chOff x="1654014" y="4080662"/>
            <a:chExt cx="3444803" cy="2552174"/>
          </a:xfrm>
        </p:grpSpPr>
        <p:sp>
          <p:nvSpPr>
            <p:cNvPr id="20" name="正方形/長方形 25">
              <a:extLst>
                <a:ext uri="{FF2B5EF4-FFF2-40B4-BE49-F238E27FC236}">
                  <a16:creationId xmlns:a16="http://schemas.microsoft.com/office/drawing/2014/main" id="{1647B7E9-1B57-498B-ADF8-CC68794C583C}"/>
                </a:ext>
              </a:extLst>
            </p:cNvPr>
            <p:cNvSpPr/>
            <p:nvPr/>
          </p:nvSpPr>
          <p:spPr>
            <a:xfrm>
              <a:off x="1654014" y="4435294"/>
              <a:ext cx="3444803" cy="2197542"/>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2" name="楕円 8">
              <a:extLst>
                <a:ext uri="{FF2B5EF4-FFF2-40B4-BE49-F238E27FC236}">
                  <a16:creationId xmlns:a16="http://schemas.microsoft.com/office/drawing/2014/main" id="{6CEF9319-1F7E-4EB6-AA6A-DA50FC3606A5}"/>
                </a:ext>
              </a:extLst>
            </p:cNvPr>
            <p:cNvSpPr/>
            <p:nvPr/>
          </p:nvSpPr>
          <p:spPr>
            <a:xfrm>
              <a:off x="2299823" y="4870153"/>
              <a:ext cx="2752130" cy="1091456"/>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a:t>
              </a:r>
            </a:p>
          </p:txBody>
        </p:sp>
        <p:sp>
          <p:nvSpPr>
            <p:cNvPr id="23" name="Explosion 2 16">
              <a:extLst>
                <a:ext uri="{FF2B5EF4-FFF2-40B4-BE49-F238E27FC236}">
                  <a16:creationId xmlns:a16="http://schemas.microsoft.com/office/drawing/2014/main" id="{42E0994E-95E7-6F4D-A0C2-7C2A8D6E7419}"/>
                </a:ext>
              </a:extLst>
            </p:cNvPr>
            <p:cNvSpPr/>
            <p:nvPr/>
          </p:nvSpPr>
          <p:spPr>
            <a:xfrm>
              <a:off x="1654014" y="4406219"/>
              <a:ext cx="1334530"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rPr>
                <a:t>高負荷</a:t>
              </a:r>
            </a:p>
          </p:txBody>
        </p:sp>
        <p:sp>
          <p:nvSpPr>
            <p:cNvPr id="24" name="Rounded Rectangle 9">
              <a:extLst>
                <a:ext uri="{FF2B5EF4-FFF2-40B4-BE49-F238E27FC236}">
                  <a16:creationId xmlns:a16="http://schemas.microsoft.com/office/drawing/2014/main" id="{0D5095D0-5625-B648-90D1-B61121FD422B}"/>
                </a:ext>
              </a:extLst>
            </p:cNvPr>
            <p:cNvSpPr/>
            <p:nvPr/>
          </p:nvSpPr>
          <p:spPr>
            <a:xfrm>
              <a:off x="2001555" y="6049270"/>
              <a:ext cx="2811244" cy="462178"/>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9" name="テキスト ボックス 5">
              <a:extLst>
                <a:ext uri="{FF2B5EF4-FFF2-40B4-BE49-F238E27FC236}">
                  <a16:creationId xmlns:a16="http://schemas.microsoft.com/office/drawing/2014/main" id="{C596AE83-F73D-EA41-BAC8-B73AAE8CB188}"/>
                </a:ext>
              </a:extLst>
            </p:cNvPr>
            <p:cNvSpPr txBox="1"/>
            <p:nvPr/>
          </p:nvSpPr>
          <p:spPr>
            <a:xfrm>
              <a:off x="2957529" y="4080662"/>
              <a:ext cx="887158" cy="400110"/>
            </a:xfrm>
            <a:prstGeom prst="rect">
              <a:avLst/>
            </a:prstGeom>
            <a:noFill/>
          </p:spPr>
          <p:txBody>
            <a:bodyPr wrap="square" rtlCol="0">
              <a:spAutoFit/>
            </a:bodyPr>
            <a:lstStyle/>
            <a:p>
              <a:r>
                <a:rPr lang="ja-JP" altLang="en-US" sz="2000" dirty="0"/>
                <a:t>ホスト</a:t>
              </a:r>
              <a:endParaRPr kumimoji="1" lang="ja-JP" altLang="en-US" sz="2000" dirty="0"/>
            </a:p>
          </p:txBody>
        </p:sp>
      </p:grpSp>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en-JP" dirty="0"/>
              <a:t>マイグレーション性能への影響</a:t>
            </a:r>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en-JP" dirty="0" smtClean="0"/>
              <a:t>コンテナマイグレーション時には</a:t>
            </a:r>
            <a:r>
              <a:rPr lang="ja-JP" altLang="en-US" dirty="0" smtClean="0"/>
              <a:t>ホスト</a:t>
            </a:r>
            <a:r>
              <a:rPr lang="en-JP" dirty="0" smtClean="0"/>
              <a:t>が高負荷であることも多い</a:t>
            </a:r>
            <a:endParaRPr lang="en-JP" dirty="0"/>
          </a:p>
          <a:p>
            <a:pPr lvl="1"/>
            <a:r>
              <a:rPr lang="en-JP" dirty="0"/>
              <a:t>例：負荷の高いホストの負荷分散を行う場合</a:t>
            </a:r>
          </a:p>
          <a:p>
            <a:pPr lvl="1"/>
            <a:r>
              <a:rPr lang="en-JP" dirty="0"/>
              <a:t>マイグレーションもホストの負荷の影響を大きく受ける</a:t>
            </a:r>
          </a:p>
          <a:p>
            <a:r>
              <a:rPr lang="ja-JP" altLang="en-US" dirty="0"/>
              <a:t>クラウドではコンテナを</a:t>
            </a:r>
            <a:r>
              <a:rPr lang="en-US" altLang="ja-JP" dirty="0"/>
              <a:t>VM</a:t>
            </a:r>
            <a:r>
              <a:rPr lang="ja-JP" altLang="en-US" dirty="0"/>
              <a:t>内で動かすことが多い</a:t>
            </a:r>
            <a:endParaRPr lang="en-US" altLang="ja-JP" dirty="0"/>
          </a:p>
          <a:p>
            <a:pPr lvl="1"/>
            <a:r>
              <a:rPr lang="ja-JP" altLang="en-US" dirty="0"/>
              <a:t>物理マシンよりも柔軟な扱いを可能とするため</a:t>
            </a:r>
            <a:endParaRPr lang="en-US" altLang="ja-JP" dirty="0"/>
          </a:p>
          <a:p>
            <a:pPr lvl="1"/>
            <a:r>
              <a:rPr lang="en-US" dirty="0"/>
              <a:t>VM</a:t>
            </a:r>
            <a:r>
              <a:rPr lang="ja-JP" altLang="en-US" dirty="0"/>
              <a:t>内でマイグレーション処理を行う</a:t>
            </a:r>
            <a:r>
              <a:rPr lang="en-JP" dirty="0"/>
              <a:t>ため、</a:t>
            </a:r>
            <a:r>
              <a:rPr lang="ja-JP" altLang="en-US" dirty="0"/>
              <a:t>仮想化の影響を大きく受ける</a:t>
            </a:r>
            <a:endParaRPr lang="en-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4</a:t>
            </a:fld>
            <a:endParaRPr kumimoji="1" lang="ja-JP" altLang="en-US"/>
          </a:p>
        </p:txBody>
      </p:sp>
      <p:graphicFrame>
        <p:nvGraphicFramePr>
          <p:cNvPr id="12" name="グラフ 11">
            <a:extLst>
              <a:ext uri="{FF2B5EF4-FFF2-40B4-BE49-F238E27FC236}">
                <a16:creationId xmlns:a16="http://schemas.microsoft.com/office/drawing/2014/main" id="{65D671DA-8A97-4E8D-80D2-1C93F0AE9978}"/>
              </a:ext>
            </a:extLst>
          </p:cNvPr>
          <p:cNvGraphicFramePr>
            <a:graphicFrameLocks/>
          </p:cNvGraphicFramePr>
          <p:nvPr>
            <p:extLst>
              <p:ext uri="{D42A27DB-BD31-4B8C-83A1-F6EECF244321}">
                <p14:modId xmlns:p14="http://schemas.microsoft.com/office/powerpoint/2010/main" val="2960585851"/>
              </p:ext>
            </p:extLst>
          </p:nvPr>
        </p:nvGraphicFramePr>
        <p:xfrm>
          <a:off x="5323729" y="4056578"/>
          <a:ext cx="4805923" cy="2664898"/>
        </p:xfrm>
        <a:graphic>
          <a:graphicData uri="http://schemas.openxmlformats.org/drawingml/2006/chart">
            <c:chart xmlns:c="http://schemas.openxmlformats.org/drawingml/2006/chart" xmlns:r="http://schemas.openxmlformats.org/officeDocument/2006/relationships" r:id="rId3"/>
          </a:graphicData>
        </a:graphic>
      </p:graphicFrame>
      <p:grpSp>
        <p:nvGrpSpPr>
          <p:cNvPr id="5" name="グループ化 4"/>
          <p:cNvGrpSpPr/>
          <p:nvPr/>
        </p:nvGrpSpPr>
        <p:grpSpPr>
          <a:xfrm>
            <a:off x="1654014" y="4071310"/>
            <a:ext cx="3444803" cy="2561526"/>
            <a:chOff x="1648413" y="4064285"/>
            <a:chExt cx="3444803" cy="2561526"/>
          </a:xfrm>
        </p:grpSpPr>
        <p:sp>
          <p:nvSpPr>
            <p:cNvPr id="13" name="正方形/長方形 25">
              <a:extLst>
                <a:ext uri="{FF2B5EF4-FFF2-40B4-BE49-F238E27FC236}">
                  <a16:creationId xmlns:a16="http://schemas.microsoft.com/office/drawing/2014/main" id="{626D8219-8FB5-E348-BFD0-C30F8836B1D8}"/>
                </a:ext>
              </a:extLst>
            </p:cNvPr>
            <p:cNvSpPr/>
            <p:nvPr/>
          </p:nvSpPr>
          <p:spPr>
            <a:xfrm>
              <a:off x="1648413" y="4428268"/>
              <a:ext cx="3444803" cy="2197543"/>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6" name="テキスト ボックス 5">
              <a:extLst>
                <a:ext uri="{FF2B5EF4-FFF2-40B4-BE49-F238E27FC236}">
                  <a16:creationId xmlns:a16="http://schemas.microsoft.com/office/drawing/2014/main" id="{C596AE83-F73D-EA41-BAC8-B73AAE8CB188}"/>
                </a:ext>
              </a:extLst>
            </p:cNvPr>
            <p:cNvSpPr txBox="1"/>
            <p:nvPr/>
          </p:nvSpPr>
          <p:spPr>
            <a:xfrm>
              <a:off x="3107188" y="4533352"/>
              <a:ext cx="599978" cy="400110"/>
            </a:xfrm>
            <a:prstGeom prst="rect">
              <a:avLst/>
            </a:prstGeom>
            <a:noFill/>
          </p:spPr>
          <p:txBody>
            <a:bodyPr wrap="square" rtlCol="0">
              <a:spAutoFit/>
            </a:bodyPr>
            <a:lstStyle/>
            <a:p>
              <a:r>
                <a:rPr lang="en-US" altLang="ja-JP" sz="2000" dirty="0"/>
                <a:t>VM</a:t>
              </a:r>
              <a:endParaRPr kumimoji="1" lang="ja-JP" altLang="en-US" sz="2000" dirty="0"/>
            </a:p>
          </p:txBody>
        </p:sp>
        <p:sp>
          <p:nvSpPr>
            <p:cNvPr id="14" name="正方形/長方形 25">
              <a:extLst>
                <a:ext uri="{FF2B5EF4-FFF2-40B4-BE49-F238E27FC236}">
                  <a16:creationId xmlns:a16="http://schemas.microsoft.com/office/drawing/2014/main" id="{1647B7E9-1B57-498B-ADF8-CC68794C583C}"/>
                </a:ext>
              </a:extLst>
            </p:cNvPr>
            <p:cNvSpPr/>
            <p:nvPr/>
          </p:nvSpPr>
          <p:spPr>
            <a:xfrm>
              <a:off x="1964099" y="4843048"/>
              <a:ext cx="2862942" cy="155403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5" name="Rounded Rectangle 9">
              <a:extLst>
                <a:ext uri="{FF2B5EF4-FFF2-40B4-BE49-F238E27FC236}">
                  <a16:creationId xmlns:a16="http://schemas.microsoft.com/office/drawing/2014/main" id="{D7A5E825-3B37-4644-8D7E-37033E21E38F}"/>
                </a:ext>
              </a:extLst>
            </p:cNvPr>
            <p:cNvSpPr/>
            <p:nvPr/>
          </p:nvSpPr>
          <p:spPr>
            <a:xfrm>
              <a:off x="2147700" y="6010734"/>
              <a:ext cx="2518955" cy="230781"/>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sp>
          <p:nvSpPr>
            <p:cNvPr id="16" name="楕円 8">
              <a:extLst>
                <a:ext uri="{FF2B5EF4-FFF2-40B4-BE49-F238E27FC236}">
                  <a16:creationId xmlns:a16="http://schemas.microsoft.com/office/drawing/2014/main" id="{6CEF9319-1F7E-4EB6-AA6A-DA50FC3606A5}"/>
                </a:ext>
              </a:extLst>
            </p:cNvPr>
            <p:cNvSpPr/>
            <p:nvPr/>
          </p:nvSpPr>
          <p:spPr>
            <a:xfrm>
              <a:off x="2331410" y="5095511"/>
              <a:ext cx="2077728" cy="690764"/>
            </a:xfrm>
            <a:prstGeom prst="ellipse">
              <a:avLst/>
            </a:prstGeom>
            <a:solidFill>
              <a:schemeClr val="tx2">
                <a:lumMod val="40000"/>
                <a:lumOff val="6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a:t>
              </a:r>
            </a:p>
          </p:txBody>
        </p:sp>
        <p:sp>
          <p:nvSpPr>
            <p:cNvPr id="18" name="テキスト ボックス 5">
              <a:extLst>
                <a:ext uri="{FF2B5EF4-FFF2-40B4-BE49-F238E27FC236}">
                  <a16:creationId xmlns:a16="http://schemas.microsoft.com/office/drawing/2014/main" id="{0E509639-A9F5-1B45-B883-7867959D81BB}"/>
                </a:ext>
              </a:extLst>
            </p:cNvPr>
            <p:cNvSpPr txBox="1"/>
            <p:nvPr/>
          </p:nvSpPr>
          <p:spPr>
            <a:xfrm>
              <a:off x="3039227" y="4064285"/>
              <a:ext cx="823455" cy="400110"/>
            </a:xfrm>
            <a:prstGeom prst="rect">
              <a:avLst/>
            </a:prstGeom>
            <a:noFill/>
          </p:spPr>
          <p:txBody>
            <a:bodyPr wrap="square" rtlCol="0">
              <a:spAutoFit/>
            </a:bodyPr>
            <a:lstStyle/>
            <a:p>
              <a:r>
                <a:rPr lang="ja-JP" altLang="en-US" sz="2000" dirty="0"/>
                <a:t>ホスト</a:t>
              </a:r>
              <a:endParaRPr kumimoji="1" lang="ja-JP" altLang="en-US" sz="2000" dirty="0"/>
            </a:p>
          </p:txBody>
        </p:sp>
      </p:grpSp>
    </p:spTree>
    <p:extLst>
      <p:ext uri="{BB962C8B-B14F-4D97-AF65-F5344CB8AC3E}">
        <p14:creationId xmlns:p14="http://schemas.microsoft.com/office/powerpoint/2010/main" val="21503466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41">
            <a:extLst>
              <a:ext uri="{FF2B5EF4-FFF2-40B4-BE49-F238E27FC236}">
                <a16:creationId xmlns:a16="http://schemas.microsoft.com/office/drawing/2014/main" id="{56B3F6FC-967D-C440-8BF9-8D1907426CD3}"/>
              </a:ext>
            </a:extLst>
          </p:cNvPr>
          <p:cNvSpPr/>
          <p:nvPr/>
        </p:nvSpPr>
        <p:spPr>
          <a:xfrm>
            <a:off x="2201688" y="4241615"/>
            <a:ext cx="3113310" cy="245934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609600" y="274638"/>
            <a:ext cx="10972800" cy="1143000"/>
          </a:xfrm>
        </p:spPr>
        <p:txBody>
          <a:bodyPr>
            <a:normAutofit/>
          </a:bodyPr>
          <a:lstStyle/>
          <a:p>
            <a:r>
              <a:rPr lang="ja-JP" altLang="en-US" dirty="0"/>
              <a:t>提案：</a:t>
            </a:r>
            <a:r>
              <a:rPr lang="en-US" altLang="ja-JP" dirty="0" err="1"/>
              <a:t>OVmigrate</a:t>
            </a:r>
            <a:endParaRPr lang="ja-JP" altLang="en-US" dirty="0"/>
          </a:p>
        </p:txBody>
      </p:sp>
      <p:sp>
        <p:nvSpPr>
          <p:cNvPr id="3" name="コンテンツ プレースホルダー 2"/>
          <p:cNvSpPr>
            <a:spLocks noGrp="1"/>
          </p:cNvSpPr>
          <p:nvPr>
            <p:ph idx="1"/>
          </p:nvPr>
        </p:nvSpPr>
        <p:spPr>
          <a:xfrm>
            <a:off x="609600" y="1600201"/>
            <a:ext cx="10972800" cy="4983161"/>
          </a:xfrm>
        </p:spPr>
        <p:txBody>
          <a:bodyPr>
            <a:normAutofit/>
          </a:bodyPr>
          <a:lstStyle/>
          <a:p>
            <a:r>
              <a:rPr lang="en-JP" altLang="ja-JP" dirty="0"/>
              <a:t>VM</a:t>
            </a:r>
            <a:r>
              <a:rPr lang="ja-JP" altLang="en-JP" dirty="0"/>
              <a:t>内</a:t>
            </a:r>
            <a:r>
              <a:rPr lang="ja-JP" altLang="en-US" dirty="0"/>
              <a:t>で動作しているコンテナを</a:t>
            </a:r>
            <a:r>
              <a:rPr lang="en-US" altLang="ja-JP" dirty="0"/>
              <a:t>VM</a:t>
            </a:r>
            <a:r>
              <a:rPr lang="ja-JP" altLang="en-US" dirty="0"/>
              <a:t>外からマイグレーション</a:t>
            </a:r>
            <a:endParaRPr lang="en-US" altLang="ja-JP" dirty="0"/>
          </a:p>
          <a:p>
            <a:pPr lvl="1"/>
            <a:r>
              <a:rPr lang="ja-JP" altLang="en-US" dirty="0"/>
              <a:t>コンテナの状態を</a:t>
            </a:r>
            <a:r>
              <a:rPr lang="en-US" altLang="ja-JP" dirty="0"/>
              <a:t>VM</a:t>
            </a:r>
            <a:r>
              <a:rPr lang="ja-JP" altLang="en-US" dirty="0"/>
              <a:t>外で保存し、移送先ホストに転送</a:t>
            </a:r>
            <a:endParaRPr lang="en-US" altLang="ja-JP" dirty="0"/>
          </a:p>
          <a:p>
            <a:pPr lvl="1"/>
            <a:r>
              <a:rPr lang="ja-JP" altLang="en-US" dirty="0"/>
              <a:t>移送先ホストの</a:t>
            </a:r>
            <a:r>
              <a:rPr lang="en-US" altLang="ja-JP" dirty="0"/>
              <a:t>VM</a:t>
            </a:r>
            <a:r>
              <a:rPr lang="ja-JP" altLang="en-US" dirty="0"/>
              <a:t>内にコンテナを作成し、</a:t>
            </a:r>
            <a:r>
              <a:rPr lang="en-US" altLang="ja-JP" dirty="0"/>
              <a:t>VM</a:t>
            </a:r>
            <a:r>
              <a:rPr lang="ja-JP" altLang="en-US" dirty="0"/>
              <a:t>外からコンテナの状態を復元</a:t>
            </a:r>
            <a:endParaRPr lang="en-US" altLang="ja-JP" dirty="0"/>
          </a:p>
          <a:p>
            <a:r>
              <a:rPr lang="en-US" altLang="ja-JP" dirty="0"/>
              <a:t>VM</a:t>
            </a:r>
            <a:r>
              <a:rPr lang="ja-JP" altLang="en-US" dirty="0"/>
              <a:t>内で実行するより</a:t>
            </a:r>
            <a:r>
              <a:rPr lang="ja-JP" altLang="en-JP" dirty="0"/>
              <a:t>迅速</a:t>
            </a:r>
            <a:r>
              <a:rPr lang="ja-JP" altLang="en-US" dirty="0"/>
              <a:t>なマイグレーションが可能</a:t>
            </a:r>
            <a:endParaRPr lang="en-US" altLang="ja-JP" dirty="0"/>
          </a:p>
          <a:p>
            <a:pPr lvl="1"/>
            <a:r>
              <a:rPr lang="en-US" altLang="ja-JP" dirty="0"/>
              <a:t>VM</a:t>
            </a:r>
            <a:r>
              <a:rPr lang="ja-JP" altLang="en-US" dirty="0"/>
              <a:t>による仮想化や</a:t>
            </a:r>
            <a:r>
              <a:rPr lang="en-US" altLang="ja-JP" dirty="0"/>
              <a:t>VM</a:t>
            </a:r>
            <a:r>
              <a:rPr lang="ja-JP" altLang="en-US" dirty="0"/>
              <a:t>内のコンテナの負荷の影響を受けない</a:t>
            </a:r>
            <a:endParaRPr lang="en-US" altLang="ja-JP" dirty="0"/>
          </a:p>
          <a:p>
            <a:endParaRPr lang="en-US" altLang="ja-JP" dirty="0"/>
          </a:p>
          <a:p>
            <a:pPr marL="457200" lvl="1" indent="0">
              <a:buNone/>
            </a:pPr>
            <a:endParaRPr lang="en-US" altLang="ja-JP" dirty="0"/>
          </a:p>
        </p:txBody>
      </p:sp>
      <p:sp>
        <p:nvSpPr>
          <p:cNvPr id="8" name="スライド番号プレースホルダー 7">
            <a:extLst>
              <a:ext uri="{FF2B5EF4-FFF2-40B4-BE49-F238E27FC236}">
                <a16:creationId xmlns:a16="http://schemas.microsoft.com/office/drawing/2014/main" id="{5E172A0B-0D35-46E8-A441-D9C1253C36A9}"/>
              </a:ext>
            </a:extLst>
          </p:cNvPr>
          <p:cNvSpPr>
            <a:spLocks noGrp="1"/>
          </p:cNvSpPr>
          <p:nvPr>
            <p:ph type="sldNum" sz="quarter" idx="12"/>
          </p:nvPr>
        </p:nvSpPr>
        <p:spPr/>
        <p:txBody>
          <a:bodyPr/>
          <a:lstStyle/>
          <a:p>
            <a:fld id="{A2DAF6EC-2C59-9941-AA93-00E19ED16896}" type="slidenum">
              <a:rPr kumimoji="1" lang="ja-JP" altLang="en-US" smtClean="0"/>
              <a:t>5</a:t>
            </a:fld>
            <a:endParaRPr kumimoji="1" lang="ja-JP" altLang="en-US" dirty="0"/>
          </a:p>
        </p:txBody>
      </p:sp>
      <p:sp>
        <p:nvSpPr>
          <p:cNvPr id="5" name="正方形/長方形 4"/>
          <p:cNvSpPr/>
          <p:nvPr/>
        </p:nvSpPr>
        <p:spPr>
          <a:xfrm>
            <a:off x="2446568" y="4604571"/>
            <a:ext cx="2575359" cy="1433522"/>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3382573" y="4269309"/>
            <a:ext cx="751539" cy="400110"/>
          </a:xfrm>
          <a:prstGeom prst="rect">
            <a:avLst/>
          </a:prstGeom>
          <a:noFill/>
        </p:spPr>
        <p:txBody>
          <a:bodyPr wrap="square" rtlCol="0">
            <a:spAutoFit/>
          </a:bodyPr>
          <a:lstStyle/>
          <a:p>
            <a:r>
              <a:rPr kumimoji="1" lang="en-US" altLang="ja-JP" sz="2000" dirty="0"/>
              <a:t>VM</a:t>
            </a:r>
            <a:r>
              <a:rPr kumimoji="1" lang="ja-JP" altLang="en-US" sz="2000" dirty="0"/>
              <a:t>１</a:t>
            </a:r>
          </a:p>
        </p:txBody>
      </p:sp>
      <p:sp>
        <p:nvSpPr>
          <p:cNvPr id="7" name="楕円 6"/>
          <p:cNvSpPr/>
          <p:nvPr/>
        </p:nvSpPr>
        <p:spPr>
          <a:xfrm>
            <a:off x="2481061" y="5444189"/>
            <a:ext cx="1653052" cy="551911"/>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rPr>
              <a:t>コンテナ２</a:t>
            </a:r>
            <a:endParaRPr lang="en-US" altLang="ja-JP" dirty="0">
              <a:solidFill>
                <a:schemeClr val="tx1"/>
              </a:solidFill>
            </a:endParaRPr>
          </a:p>
        </p:txBody>
      </p:sp>
      <p:sp>
        <p:nvSpPr>
          <p:cNvPr id="9" name="楕円 8"/>
          <p:cNvSpPr/>
          <p:nvPr/>
        </p:nvSpPr>
        <p:spPr>
          <a:xfrm>
            <a:off x="3192119" y="4767969"/>
            <a:ext cx="1829808" cy="685517"/>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4" name="Rounded Rectangle 3">
            <a:extLst>
              <a:ext uri="{FF2B5EF4-FFF2-40B4-BE49-F238E27FC236}">
                <a16:creationId xmlns:a16="http://schemas.microsoft.com/office/drawing/2014/main" id="{E00F8D46-E1AE-AB4D-BA3D-C1F3678F9B42}"/>
              </a:ext>
            </a:extLst>
          </p:cNvPr>
          <p:cNvSpPr/>
          <p:nvPr/>
        </p:nvSpPr>
        <p:spPr>
          <a:xfrm>
            <a:off x="2446568" y="6200699"/>
            <a:ext cx="2575359"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cxnSp>
        <p:nvCxnSpPr>
          <p:cNvPr id="11" name="Straight Arrow Connector 10">
            <a:extLst>
              <a:ext uri="{FF2B5EF4-FFF2-40B4-BE49-F238E27FC236}">
                <a16:creationId xmlns:a16="http://schemas.microsoft.com/office/drawing/2014/main" id="{C49D5A3D-86FA-FF47-BA6F-D584E9A5E871}"/>
              </a:ext>
            </a:extLst>
          </p:cNvPr>
          <p:cNvCxnSpPr>
            <a:cxnSpLocks/>
            <a:stCxn id="9" idx="5"/>
          </p:cNvCxnSpPr>
          <p:nvPr/>
        </p:nvCxnSpPr>
        <p:spPr>
          <a:xfrm>
            <a:off x="4753958" y="5353094"/>
            <a:ext cx="0" cy="8476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7" name="Explosion 2 16">
            <a:extLst>
              <a:ext uri="{FF2B5EF4-FFF2-40B4-BE49-F238E27FC236}">
                <a16:creationId xmlns:a16="http://schemas.microsoft.com/office/drawing/2014/main" id="{968883FC-A804-2243-BB14-DEFA7F81206C}"/>
              </a:ext>
            </a:extLst>
          </p:cNvPr>
          <p:cNvSpPr/>
          <p:nvPr/>
        </p:nvSpPr>
        <p:spPr>
          <a:xfrm>
            <a:off x="2422681" y="4568554"/>
            <a:ext cx="1199157" cy="875635"/>
          </a:xfrm>
          <a:prstGeom prst="irregularSeal2">
            <a:avLst/>
          </a:prstGeom>
          <a:solidFill>
            <a:schemeClr val="bg1"/>
          </a:solidFill>
          <a:ln>
            <a:solidFill>
              <a:srgbClr val="FF0000"/>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lang="en-JP" dirty="0">
                <a:solidFill>
                  <a:srgbClr val="FF0000"/>
                </a:solidFill>
              </a:rPr>
              <a:t>高負荷</a:t>
            </a:r>
          </a:p>
        </p:txBody>
      </p:sp>
      <p:sp>
        <p:nvSpPr>
          <p:cNvPr id="23" name="テキスト ボックス 22">
            <a:extLst>
              <a:ext uri="{FF2B5EF4-FFF2-40B4-BE49-F238E27FC236}">
                <a16:creationId xmlns:a16="http://schemas.microsoft.com/office/drawing/2014/main" id="{6A437338-2CCE-45D5-BC48-327E23D168F5}"/>
              </a:ext>
            </a:extLst>
          </p:cNvPr>
          <p:cNvSpPr txBox="1"/>
          <p:nvPr/>
        </p:nvSpPr>
        <p:spPr>
          <a:xfrm>
            <a:off x="3251045" y="3891726"/>
            <a:ext cx="1014593" cy="400110"/>
          </a:xfrm>
          <a:prstGeom prst="rect">
            <a:avLst/>
          </a:prstGeom>
          <a:noFill/>
        </p:spPr>
        <p:txBody>
          <a:bodyPr wrap="square" rtlCol="0">
            <a:spAutoFit/>
          </a:bodyPr>
          <a:lstStyle/>
          <a:p>
            <a:r>
              <a:rPr lang="ja-JP" altLang="en-US" sz="2000" dirty="0"/>
              <a:t>ホスト</a:t>
            </a:r>
            <a:r>
              <a:rPr kumimoji="1" lang="ja-JP" altLang="en-US" sz="2000" dirty="0"/>
              <a:t>１</a:t>
            </a:r>
          </a:p>
        </p:txBody>
      </p:sp>
      <p:sp>
        <p:nvSpPr>
          <p:cNvPr id="53" name="正方形/長方形 41">
            <a:extLst>
              <a:ext uri="{FF2B5EF4-FFF2-40B4-BE49-F238E27FC236}">
                <a16:creationId xmlns:a16="http://schemas.microsoft.com/office/drawing/2014/main" id="{A18861F7-32D7-48B3-A679-ACB3A0A52BE7}"/>
              </a:ext>
            </a:extLst>
          </p:cNvPr>
          <p:cNvSpPr/>
          <p:nvPr/>
        </p:nvSpPr>
        <p:spPr>
          <a:xfrm>
            <a:off x="6233045" y="4241615"/>
            <a:ext cx="3113310" cy="245934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4" name="正方形/長方形 53">
            <a:extLst>
              <a:ext uri="{FF2B5EF4-FFF2-40B4-BE49-F238E27FC236}">
                <a16:creationId xmlns:a16="http://schemas.microsoft.com/office/drawing/2014/main" id="{C57AA1AC-5BA2-4F0D-A397-AF4A0F31F4BE}"/>
              </a:ext>
            </a:extLst>
          </p:cNvPr>
          <p:cNvSpPr/>
          <p:nvPr/>
        </p:nvSpPr>
        <p:spPr>
          <a:xfrm>
            <a:off x="6477925" y="4604571"/>
            <a:ext cx="2575359" cy="1433522"/>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5" name="テキスト ボックス 54">
            <a:extLst>
              <a:ext uri="{FF2B5EF4-FFF2-40B4-BE49-F238E27FC236}">
                <a16:creationId xmlns:a16="http://schemas.microsoft.com/office/drawing/2014/main" id="{F1E6F4B3-E505-47F6-862D-3936E5153A83}"/>
              </a:ext>
            </a:extLst>
          </p:cNvPr>
          <p:cNvSpPr txBox="1"/>
          <p:nvPr/>
        </p:nvSpPr>
        <p:spPr>
          <a:xfrm>
            <a:off x="7431056" y="4269309"/>
            <a:ext cx="717287" cy="400110"/>
          </a:xfrm>
          <a:prstGeom prst="rect">
            <a:avLst/>
          </a:prstGeom>
          <a:noFill/>
        </p:spPr>
        <p:txBody>
          <a:bodyPr wrap="square" rtlCol="0">
            <a:spAutoFit/>
          </a:bodyPr>
          <a:lstStyle/>
          <a:p>
            <a:r>
              <a:rPr kumimoji="1" lang="en-US" altLang="ja-JP" sz="2000" dirty="0"/>
              <a:t>VM</a:t>
            </a:r>
            <a:r>
              <a:rPr lang="en-US" altLang="ja-JP" sz="2000" dirty="0"/>
              <a:t>2</a:t>
            </a:r>
            <a:endParaRPr kumimoji="1" lang="ja-JP" altLang="en-US" sz="2000" dirty="0"/>
          </a:p>
        </p:txBody>
      </p:sp>
      <p:sp>
        <p:nvSpPr>
          <p:cNvPr id="57" name="楕円 56">
            <a:extLst>
              <a:ext uri="{FF2B5EF4-FFF2-40B4-BE49-F238E27FC236}">
                <a16:creationId xmlns:a16="http://schemas.microsoft.com/office/drawing/2014/main" id="{B3F558FE-25CD-4B8D-819D-98717C68C29B}"/>
              </a:ext>
            </a:extLst>
          </p:cNvPr>
          <p:cNvSpPr/>
          <p:nvPr/>
        </p:nvSpPr>
        <p:spPr>
          <a:xfrm>
            <a:off x="6850700" y="4843517"/>
            <a:ext cx="1829808" cy="685517"/>
          </a:xfrm>
          <a:prstGeom prst="ellipse">
            <a:avLst/>
          </a:prstGeom>
          <a:solidFill>
            <a:schemeClr val="accent6">
              <a:lumMod val="60000"/>
              <a:lumOff val="40000"/>
            </a:schemeClr>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tx1"/>
                </a:solidFill>
              </a:rPr>
              <a:t>コンテナ１</a:t>
            </a:r>
          </a:p>
        </p:txBody>
      </p:sp>
      <p:sp>
        <p:nvSpPr>
          <p:cNvPr id="58" name="Rounded Rectangle 3">
            <a:extLst>
              <a:ext uri="{FF2B5EF4-FFF2-40B4-BE49-F238E27FC236}">
                <a16:creationId xmlns:a16="http://schemas.microsoft.com/office/drawing/2014/main" id="{B2637EED-F003-4537-A853-B43C88E98539}"/>
              </a:ext>
            </a:extLst>
          </p:cNvPr>
          <p:cNvSpPr/>
          <p:nvPr/>
        </p:nvSpPr>
        <p:spPr>
          <a:xfrm>
            <a:off x="6477925" y="6200699"/>
            <a:ext cx="2575359" cy="357666"/>
          </a:xfrm>
          <a:prstGeom prst="roundRect">
            <a:avLst/>
          </a:prstGeom>
          <a:solidFill>
            <a:srgbClr val="FFC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rgbClr val="FF0000"/>
                </a:solidFill>
              </a:rPr>
              <a:t>マイグレーション機構</a:t>
            </a:r>
          </a:p>
        </p:txBody>
      </p:sp>
      <p:cxnSp>
        <p:nvCxnSpPr>
          <p:cNvPr id="59" name="Straight Arrow Connector 10">
            <a:extLst>
              <a:ext uri="{FF2B5EF4-FFF2-40B4-BE49-F238E27FC236}">
                <a16:creationId xmlns:a16="http://schemas.microsoft.com/office/drawing/2014/main" id="{5D526090-B476-4536-87AF-7FCA51A5E467}"/>
              </a:ext>
            </a:extLst>
          </p:cNvPr>
          <p:cNvCxnSpPr>
            <a:cxnSpLocks/>
            <a:stCxn id="58" idx="0"/>
            <a:endCxn id="57" idx="4"/>
          </p:cNvCxnSpPr>
          <p:nvPr/>
        </p:nvCxnSpPr>
        <p:spPr>
          <a:xfrm flipH="1" flipV="1">
            <a:off x="7765604" y="5529034"/>
            <a:ext cx="1" cy="67166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1" name="テキスト ボックス 60">
            <a:extLst>
              <a:ext uri="{FF2B5EF4-FFF2-40B4-BE49-F238E27FC236}">
                <a16:creationId xmlns:a16="http://schemas.microsoft.com/office/drawing/2014/main" id="{7EF6FD46-6B17-458B-B5AA-BB58DF3C32A7}"/>
              </a:ext>
            </a:extLst>
          </p:cNvPr>
          <p:cNvSpPr txBox="1"/>
          <p:nvPr/>
        </p:nvSpPr>
        <p:spPr>
          <a:xfrm>
            <a:off x="7256446" y="3869199"/>
            <a:ext cx="1066505" cy="400110"/>
          </a:xfrm>
          <a:prstGeom prst="rect">
            <a:avLst/>
          </a:prstGeom>
          <a:noFill/>
        </p:spPr>
        <p:txBody>
          <a:bodyPr wrap="square" rtlCol="0">
            <a:spAutoFit/>
          </a:bodyPr>
          <a:lstStyle/>
          <a:p>
            <a:r>
              <a:rPr lang="ja-JP" altLang="en-US" sz="2000" dirty="0"/>
              <a:t>ホスト</a:t>
            </a:r>
            <a:r>
              <a:rPr lang="en-US" altLang="ja-JP" sz="2000" dirty="0"/>
              <a:t>2</a:t>
            </a:r>
            <a:endParaRPr kumimoji="1" lang="ja-JP" altLang="en-US" sz="2000" dirty="0"/>
          </a:p>
        </p:txBody>
      </p:sp>
      <p:cxnSp>
        <p:nvCxnSpPr>
          <p:cNvPr id="25" name="Straight Arrow Connector 24">
            <a:extLst>
              <a:ext uri="{FF2B5EF4-FFF2-40B4-BE49-F238E27FC236}">
                <a16:creationId xmlns:a16="http://schemas.microsoft.com/office/drawing/2014/main" id="{EFE78AE8-82E5-6F40-A104-D5DFD6A957B0}"/>
              </a:ext>
            </a:extLst>
          </p:cNvPr>
          <p:cNvCxnSpPr>
            <a:cxnSpLocks/>
            <a:endCxn id="58" idx="1"/>
          </p:cNvCxnSpPr>
          <p:nvPr/>
        </p:nvCxnSpPr>
        <p:spPr>
          <a:xfrm flipV="1">
            <a:off x="5052034" y="6379532"/>
            <a:ext cx="1425891" cy="215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47062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D7742-8E59-6346-BE70-424FE8B44EC0}"/>
              </a:ext>
            </a:extLst>
          </p:cNvPr>
          <p:cNvSpPr>
            <a:spLocks noGrp="1"/>
          </p:cNvSpPr>
          <p:nvPr>
            <p:ph type="title"/>
          </p:nvPr>
        </p:nvSpPr>
        <p:spPr/>
        <p:txBody>
          <a:bodyPr/>
          <a:lstStyle/>
          <a:p>
            <a:r>
              <a:rPr lang="en-JP" dirty="0"/>
              <a:t>保存する状態の例</a:t>
            </a:r>
          </a:p>
        </p:txBody>
      </p:sp>
      <p:sp>
        <p:nvSpPr>
          <p:cNvPr id="3" name="Content Placeholder 2">
            <a:extLst>
              <a:ext uri="{FF2B5EF4-FFF2-40B4-BE49-F238E27FC236}">
                <a16:creationId xmlns:a16="http://schemas.microsoft.com/office/drawing/2014/main" id="{38AA1620-9AA6-E848-B079-4EB9365579AA}"/>
              </a:ext>
            </a:extLst>
          </p:cNvPr>
          <p:cNvSpPr>
            <a:spLocks noGrp="1"/>
          </p:cNvSpPr>
          <p:nvPr>
            <p:ph idx="1"/>
          </p:nvPr>
        </p:nvSpPr>
        <p:spPr/>
        <p:txBody>
          <a:bodyPr/>
          <a:lstStyle/>
          <a:p>
            <a:r>
              <a:rPr lang="ja-JP" altLang="en-US" dirty="0"/>
              <a:t>コンテナの状態の大部分は中で動いているプロセスの状態</a:t>
            </a:r>
            <a:endParaRPr lang="en-US" altLang="ja-JP" dirty="0"/>
          </a:p>
          <a:p>
            <a:pPr lvl="1"/>
            <a:r>
              <a:rPr lang="en-JP" dirty="0"/>
              <a:t>コンテナに必要な情報もプロセスの状態の一部として格納されている</a:t>
            </a:r>
          </a:p>
          <a:p>
            <a:r>
              <a:rPr lang="en-JP" dirty="0"/>
              <a:t>例：メモリに関する情報</a:t>
            </a:r>
          </a:p>
          <a:p>
            <a:pPr lvl="1"/>
            <a:r>
              <a:rPr lang="en-JP" dirty="0"/>
              <a:t>プロセスが使っているメモリ領域の情報とメモリデータ</a:t>
            </a:r>
          </a:p>
          <a:p>
            <a:pPr lvl="1"/>
            <a:r>
              <a:rPr lang="en-JP" dirty="0"/>
              <a:t>プロセスの状態の大部分を占める</a:t>
            </a:r>
          </a:p>
          <a:p>
            <a:r>
              <a:rPr lang="en-JP" dirty="0"/>
              <a:t>例：プロセス木に関する情報</a:t>
            </a:r>
          </a:p>
          <a:p>
            <a:pPr lvl="1"/>
            <a:r>
              <a:rPr lang="en-JP" dirty="0"/>
              <a:t>親プロセスなど、他のプロセスとの関係</a:t>
            </a:r>
          </a:p>
        </p:txBody>
      </p:sp>
      <p:sp>
        <p:nvSpPr>
          <p:cNvPr id="4" name="Slide Number Placeholder 3">
            <a:extLst>
              <a:ext uri="{FF2B5EF4-FFF2-40B4-BE49-F238E27FC236}">
                <a16:creationId xmlns:a16="http://schemas.microsoft.com/office/drawing/2014/main" id="{5BC8D2DC-D5BD-C449-A584-4AB42F18231F}"/>
              </a:ext>
            </a:extLst>
          </p:cNvPr>
          <p:cNvSpPr>
            <a:spLocks noGrp="1"/>
          </p:cNvSpPr>
          <p:nvPr>
            <p:ph type="sldNum" sz="quarter" idx="12"/>
          </p:nvPr>
        </p:nvSpPr>
        <p:spPr/>
        <p:txBody>
          <a:bodyPr/>
          <a:lstStyle/>
          <a:p>
            <a:fld id="{A2DAF6EC-2C59-9941-AA93-00E19ED16896}" type="slidenum">
              <a:rPr kumimoji="1" lang="ja-JP" altLang="en-US" smtClean="0"/>
              <a:t>6</a:t>
            </a:fld>
            <a:endParaRPr kumimoji="1" lang="ja-JP" altLang="en-US"/>
          </a:p>
        </p:txBody>
      </p:sp>
      <p:sp>
        <p:nvSpPr>
          <p:cNvPr id="9" name="TextBox 8">
            <a:extLst>
              <a:ext uri="{FF2B5EF4-FFF2-40B4-BE49-F238E27FC236}">
                <a16:creationId xmlns:a16="http://schemas.microsoft.com/office/drawing/2014/main" id="{974FF5E9-34C8-DD45-9708-9FBCD97633B6}"/>
              </a:ext>
            </a:extLst>
          </p:cNvPr>
          <p:cNvSpPr txBox="1"/>
          <p:nvPr/>
        </p:nvSpPr>
        <p:spPr>
          <a:xfrm>
            <a:off x="1307930" y="5902535"/>
            <a:ext cx="1289135" cy="369332"/>
          </a:xfrm>
          <a:prstGeom prst="rect">
            <a:avLst/>
          </a:prstGeom>
          <a:noFill/>
        </p:spPr>
        <p:txBody>
          <a:bodyPr wrap="none" rtlCol="0">
            <a:spAutoFit/>
          </a:bodyPr>
          <a:lstStyle/>
          <a:p>
            <a:r>
              <a:rPr lang="en-US" altLang="ja-JP" dirty="0"/>
              <a:t>VM</a:t>
            </a:r>
            <a:r>
              <a:rPr lang="ja-JP" altLang="en-US" dirty="0"/>
              <a:t>のメモリ</a:t>
            </a:r>
            <a:endParaRPr lang="en-JP" dirty="0"/>
          </a:p>
        </p:txBody>
      </p:sp>
      <p:grpSp>
        <p:nvGrpSpPr>
          <p:cNvPr id="14" name="グループ化 13">
            <a:extLst>
              <a:ext uri="{FF2B5EF4-FFF2-40B4-BE49-F238E27FC236}">
                <a16:creationId xmlns:a16="http://schemas.microsoft.com/office/drawing/2014/main" id="{F1E1CC28-56C7-4D42-898E-AB38E5D896AE}"/>
              </a:ext>
            </a:extLst>
          </p:cNvPr>
          <p:cNvGrpSpPr/>
          <p:nvPr/>
        </p:nvGrpSpPr>
        <p:grpSpPr>
          <a:xfrm>
            <a:off x="2521148" y="5385117"/>
            <a:ext cx="4385956" cy="1127069"/>
            <a:chOff x="3889601" y="5261105"/>
            <a:chExt cx="3760399" cy="1366040"/>
          </a:xfrm>
        </p:grpSpPr>
        <p:sp>
          <p:nvSpPr>
            <p:cNvPr id="5" name="Rectangle 4">
              <a:extLst>
                <a:ext uri="{FF2B5EF4-FFF2-40B4-BE49-F238E27FC236}">
                  <a16:creationId xmlns:a16="http://schemas.microsoft.com/office/drawing/2014/main" id="{5111F278-0208-7945-B1B0-96424857F9D5}"/>
                </a:ext>
              </a:extLst>
            </p:cNvPr>
            <p:cNvSpPr/>
            <p:nvPr/>
          </p:nvSpPr>
          <p:spPr>
            <a:xfrm rot="5400000">
              <a:off x="5169382" y="4146526"/>
              <a:ext cx="1200838" cy="3760399"/>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6" name="Rectangle 5">
              <a:extLst>
                <a:ext uri="{FF2B5EF4-FFF2-40B4-BE49-F238E27FC236}">
                  <a16:creationId xmlns:a16="http://schemas.microsoft.com/office/drawing/2014/main" id="{E4C8D9E3-252E-5444-81C1-0BDB223FD121}"/>
                </a:ext>
              </a:extLst>
            </p:cNvPr>
            <p:cNvSpPr/>
            <p:nvPr/>
          </p:nvSpPr>
          <p:spPr>
            <a:xfrm rot="5400000">
              <a:off x="5525642" y="5573772"/>
              <a:ext cx="1200838" cy="905908"/>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7" name="Rectangle 6">
              <a:extLst>
                <a:ext uri="{FF2B5EF4-FFF2-40B4-BE49-F238E27FC236}">
                  <a16:creationId xmlns:a16="http://schemas.microsoft.com/office/drawing/2014/main" id="{CED7B100-69D7-9A46-B901-7541834A806D}"/>
                </a:ext>
              </a:extLst>
            </p:cNvPr>
            <p:cNvSpPr/>
            <p:nvPr/>
          </p:nvSpPr>
          <p:spPr>
            <a:xfrm rot="5400000">
              <a:off x="4571293" y="5838089"/>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8" name="Rectangle 7">
              <a:extLst>
                <a:ext uri="{FF2B5EF4-FFF2-40B4-BE49-F238E27FC236}">
                  <a16:creationId xmlns:a16="http://schemas.microsoft.com/office/drawing/2014/main" id="{C23AEE85-2209-364B-87AD-AF39B0078FAF}"/>
                </a:ext>
              </a:extLst>
            </p:cNvPr>
            <p:cNvSpPr/>
            <p:nvPr/>
          </p:nvSpPr>
          <p:spPr>
            <a:xfrm rot="5400000">
              <a:off x="3789094" y="5838088"/>
              <a:ext cx="1200838" cy="374571"/>
            </a:xfrm>
            <a:prstGeom prst="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11" name="左中かっこ 10">
              <a:extLst>
                <a:ext uri="{FF2B5EF4-FFF2-40B4-BE49-F238E27FC236}">
                  <a16:creationId xmlns:a16="http://schemas.microsoft.com/office/drawing/2014/main" id="{7D8F5761-906F-4FA8-8872-257C8EEB9383}"/>
                </a:ext>
              </a:extLst>
            </p:cNvPr>
            <p:cNvSpPr/>
            <p:nvPr/>
          </p:nvSpPr>
          <p:spPr>
            <a:xfrm rot="5400000">
              <a:off x="4306913" y="5156419"/>
              <a:ext cx="165199" cy="37457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2" name="左中かっこ 11">
              <a:extLst>
                <a:ext uri="{FF2B5EF4-FFF2-40B4-BE49-F238E27FC236}">
                  <a16:creationId xmlns:a16="http://schemas.microsoft.com/office/drawing/2014/main" id="{E019BEEF-09B1-4CE2-830C-084B0879B719}"/>
                </a:ext>
              </a:extLst>
            </p:cNvPr>
            <p:cNvSpPr/>
            <p:nvPr/>
          </p:nvSpPr>
          <p:spPr>
            <a:xfrm rot="5400000">
              <a:off x="5100230" y="5145301"/>
              <a:ext cx="142964" cy="37457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3" name="左中かっこ 12">
              <a:extLst>
                <a:ext uri="{FF2B5EF4-FFF2-40B4-BE49-F238E27FC236}">
                  <a16:creationId xmlns:a16="http://schemas.microsoft.com/office/drawing/2014/main" id="{2EDF67A2-620E-4416-98B6-D833FD1906FC}"/>
                </a:ext>
              </a:extLst>
            </p:cNvPr>
            <p:cNvSpPr/>
            <p:nvPr/>
          </p:nvSpPr>
          <p:spPr>
            <a:xfrm rot="5400000">
              <a:off x="6050503" y="4883711"/>
              <a:ext cx="151115" cy="90590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sp>
        <p:nvSpPr>
          <p:cNvPr id="19" name="右大かっこ 18">
            <a:extLst>
              <a:ext uri="{FF2B5EF4-FFF2-40B4-BE49-F238E27FC236}">
                <a16:creationId xmlns:a16="http://schemas.microsoft.com/office/drawing/2014/main" id="{4057DD94-AA52-4ACC-9A54-A23D7D7779F2}"/>
              </a:ext>
            </a:extLst>
          </p:cNvPr>
          <p:cNvSpPr/>
          <p:nvPr/>
        </p:nvSpPr>
        <p:spPr>
          <a:xfrm rot="16200000">
            <a:off x="4032412" y="4267381"/>
            <a:ext cx="165200" cy="2021582"/>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cxnSp>
        <p:nvCxnSpPr>
          <p:cNvPr id="21" name="直線コネクタ 20">
            <a:extLst>
              <a:ext uri="{FF2B5EF4-FFF2-40B4-BE49-F238E27FC236}">
                <a16:creationId xmlns:a16="http://schemas.microsoft.com/office/drawing/2014/main" id="{B06EB1D2-CA80-4740-A70F-4C7074C97C7B}"/>
              </a:ext>
            </a:extLst>
          </p:cNvPr>
          <p:cNvCxnSpPr>
            <a:cxnSpLocks/>
          </p:cNvCxnSpPr>
          <p:nvPr/>
        </p:nvCxnSpPr>
        <p:spPr>
          <a:xfrm>
            <a:off x="4021398" y="5195571"/>
            <a:ext cx="0" cy="165201"/>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直線コネクタ 22">
            <a:extLst>
              <a:ext uri="{FF2B5EF4-FFF2-40B4-BE49-F238E27FC236}">
                <a16:creationId xmlns:a16="http://schemas.microsoft.com/office/drawing/2014/main" id="{4759DC29-16AB-439F-B275-1BAB58FB7BA2}"/>
              </a:ext>
            </a:extLst>
          </p:cNvPr>
          <p:cNvCxnSpPr>
            <a:cxnSpLocks/>
          </p:cNvCxnSpPr>
          <p:nvPr/>
        </p:nvCxnSpPr>
        <p:spPr>
          <a:xfrm>
            <a:off x="4124318" y="5030370"/>
            <a:ext cx="0" cy="165201"/>
          </a:xfrm>
          <a:prstGeom prst="line">
            <a:avLst/>
          </a:prstGeom>
        </p:spPr>
        <p:style>
          <a:lnRef idx="2">
            <a:schemeClr val="accent1"/>
          </a:lnRef>
          <a:fillRef idx="0">
            <a:schemeClr val="accent1"/>
          </a:fillRef>
          <a:effectRef idx="1">
            <a:schemeClr val="accent1"/>
          </a:effectRef>
          <a:fontRef idx="minor">
            <a:schemeClr val="tx1"/>
          </a:fontRef>
        </p:style>
      </p:cxnSp>
      <p:sp>
        <p:nvSpPr>
          <p:cNvPr id="24" name="TextBox 8">
            <a:extLst>
              <a:ext uri="{FF2B5EF4-FFF2-40B4-BE49-F238E27FC236}">
                <a16:creationId xmlns:a16="http://schemas.microsoft.com/office/drawing/2014/main" id="{F4A431F3-F751-41B8-9E40-6BBF12CB2F2E}"/>
              </a:ext>
            </a:extLst>
          </p:cNvPr>
          <p:cNvSpPr txBox="1"/>
          <p:nvPr/>
        </p:nvSpPr>
        <p:spPr>
          <a:xfrm>
            <a:off x="2452297" y="4670315"/>
            <a:ext cx="3565373" cy="369332"/>
          </a:xfrm>
          <a:prstGeom prst="rect">
            <a:avLst/>
          </a:prstGeom>
          <a:noFill/>
        </p:spPr>
        <p:txBody>
          <a:bodyPr wrap="square" rtlCol="0">
            <a:spAutoFit/>
          </a:bodyPr>
          <a:lstStyle/>
          <a:p>
            <a:r>
              <a:rPr lang="ja-JP" altLang="en-US" dirty="0"/>
              <a:t>プロセスに割り当てられている領域</a:t>
            </a:r>
            <a:endParaRPr lang="en-JP" dirty="0"/>
          </a:p>
        </p:txBody>
      </p:sp>
      <p:sp>
        <p:nvSpPr>
          <p:cNvPr id="16" name="Oval 15">
            <a:extLst>
              <a:ext uri="{FF2B5EF4-FFF2-40B4-BE49-F238E27FC236}">
                <a16:creationId xmlns:a16="http://schemas.microsoft.com/office/drawing/2014/main" id="{EE72A9C5-FF7A-5A49-9B31-E10283419970}"/>
              </a:ext>
            </a:extLst>
          </p:cNvPr>
          <p:cNvSpPr/>
          <p:nvPr/>
        </p:nvSpPr>
        <p:spPr>
          <a:xfrm>
            <a:off x="9218010" y="4655968"/>
            <a:ext cx="337457" cy="337457"/>
          </a:xfrm>
          <a:prstGeom prst="ellipse">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22" name="Oval 21">
            <a:extLst>
              <a:ext uri="{FF2B5EF4-FFF2-40B4-BE49-F238E27FC236}">
                <a16:creationId xmlns:a16="http://schemas.microsoft.com/office/drawing/2014/main" id="{84267566-F289-5D43-8ED2-DB971446B360}"/>
              </a:ext>
            </a:extLst>
          </p:cNvPr>
          <p:cNvSpPr/>
          <p:nvPr/>
        </p:nvSpPr>
        <p:spPr>
          <a:xfrm>
            <a:off x="8673021" y="5510524"/>
            <a:ext cx="337457" cy="337457"/>
          </a:xfrm>
          <a:prstGeom prst="ellips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25" name="Oval 24">
            <a:extLst>
              <a:ext uri="{FF2B5EF4-FFF2-40B4-BE49-F238E27FC236}">
                <a16:creationId xmlns:a16="http://schemas.microsoft.com/office/drawing/2014/main" id="{9393B471-D18D-D348-BCAE-B58BA548F78A}"/>
              </a:ext>
            </a:extLst>
          </p:cNvPr>
          <p:cNvSpPr/>
          <p:nvPr/>
        </p:nvSpPr>
        <p:spPr>
          <a:xfrm>
            <a:off x="9713005" y="5526418"/>
            <a:ext cx="337457" cy="337457"/>
          </a:xfrm>
          <a:prstGeom prst="ellipse">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sp>
        <p:nvSpPr>
          <p:cNvPr id="26" name="Oval 25">
            <a:extLst>
              <a:ext uri="{FF2B5EF4-FFF2-40B4-BE49-F238E27FC236}">
                <a16:creationId xmlns:a16="http://schemas.microsoft.com/office/drawing/2014/main" id="{8B1711F1-8E23-F842-8487-683919B9213F}"/>
              </a:ext>
            </a:extLst>
          </p:cNvPr>
          <p:cNvSpPr/>
          <p:nvPr/>
        </p:nvSpPr>
        <p:spPr>
          <a:xfrm>
            <a:off x="8305523" y="6338422"/>
            <a:ext cx="337457" cy="332443"/>
          </a:xfrm>
          <a:prstGeom prst="ellipse">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JP" dirty="0">
              <a:solidFill>
                <a:srgbClr val="FF0000"/>
              </a:solidFill>
            </a:endParaRPr>
          </a:p>
        </p:txBody>
      </p:sp>
      <p:cxnSp>
        <p:nvCxnSpPr>
          <p:cNvPr id="18" name="Straight Connector 17">
            <a:extLst>
              <a:ext uri="{FF2B5EF4-FFF2-40B4-BE49-F238E27FC236}">
                <a16:creationId xmlns:a16="http://schemas.microsoft.com/office/drawing/2014/main" id="{A0ACA86D-5AF5-EE45-B26B-94FF2A99AD0F}"/>
              </a:ext>
            </a:extLst>
          </p:cNvPr>
          <p:cNvCxnSpPr>
            <a:cxnSpLocks/>
          </p:cNvCxnSpPr>
          <p:nvPr/>
        </p:nvCxnSpPr>
        <p:spPr>
          <a:xfrm flipH="1">
            <a:off x="8915005" y="4980465"/>
            <a:ext cx="400296" cy="552444"/>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6F817C3E-B104-DB4A-8686-B2B348F7AB01}"/>
              </a:ext>
            </a:extLst>
          </p:cNvPr>
          <p:cNvCxnSpPr>
            <a:cxnSpLocks/>
          </p:cNvCxnSpPr>
          <p:nvPr/>
        </p:nvCxnSpPr>
        <p:spPr>
          <a:xfrm flipH="1">
            <a:off x="8484956" y="5834993"/>
            <a:ext cx="328058" cy="503429"/>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A8E7656-97DB-7F4B-A603-05B562D0F230}"/>
              </a:ext>
            </a:extLst>
          </p:cNvPr>
          <p:cNvCxnSpPr>
            <a:cxnSpLocks/>
          </p:cNvCxnSpPr>
          <p:nvPr/>
        </p:nvCxnSpPr>
        <p:spPr>
          <a:xfrm>
            <a:off x="9478756" y="4973975"/>
            <a:ext cx="329722" cy="578659"/>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E6917BED-EA9D-5246-B380-0DDC5C126F09}"/>
              </a:ext>
            </a:extLst>
          </p:cNvPr>
          <p:cNvSpPr txBox="1"/>
          <p:nvPr/>
        </p:nvSpPr>
        <p:spPr>
          <a:xfrm>
            <a:off x="8817714" y="4241086"/>
            <a:ext cx="1338828" cy="369332"/>
          </a:xfrm>
          <a:prstGeom prst="rect">
            <a:avLst/>
          </a:prstGeom>
          <a:noFill/>
        </p:spPr>
        <p:txBody>
          <a:bodyPr wrap="none" rtlCol="0">
            <a:spAutoFit/>
          </a:bodyPr>
          <a:lstStyle/>
          <a:p>
            <a:r>
              <a:rPr lang="en-JP" dirty="0"/>
              <a:t>親プロセス</a:t>
            </a:r>
          </a:p>
        </p:txBody>
      </p:sp>
      <p:sp>
        <p:nvSpPr>
          <p:cNvPr id="31" name="TextBox 30">
            <a:extLst>
              <a:ext uri="{FF2B5EF4-FFF2-40B4-BE49-F238E27FC236}">
                <a16:creationId xmlns:a16="http://schemas.microsoft.com/office/drawing/2014/main" id="{59FA94E7-CF2E-C746-933C-CB6198D361EA}"/>
              </a:ext>
            </a:extLst>
          </p:cNvPr>
          <p:cNvSpPr txBox="1"/>
          <p:nvPr/>
        </p:nvSpPr>
        <p:spPr>
          <a:xfrm>
            <a:off x="7272776" y="5271613"/>
            <a:ext cx="1569660" cy="369332"/>
          </a:xfrm>
          <a:prstGeom prst="rect">
            <a:avLst/>
          </a:prstGeom>
          <a:noFill/>
        </p:spPr>
        <p:txBody>
          <a:bodyPr wrap="none" rtlCol="0">
            <a:spAutoFit/>
          </a:bodyPr>
          <a:lstStyle/>
          <a:p>
            <a:r>
              <a:rPr lang="en-JP" dirty="0"/>
              <a:t>対象プロセス</a:t>
            </a:r>
          </a:p>
        </p:txBody>
      </p:sp>
    </p:spTree>
    <p:extLst>
      <p:ext uri="{BB962C8B-B14F-4D97-AF65-F5344CB8AC3E}">
        <p14:creationId xmlns:p14="http://schemas.microsoft.com/office/powerpoint/2010/main" val="3337966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271-60C3-9944-AA59-2F5525157C9E}"/>
              </a:ext>
            </a:extLst>
          </p:cNvPr>
          <p:cNvSpPr>
            <a:spLocks noGrp="1"/>
          </p:cNvSpPr>
          <p:nvPr>
            <p:ph type="title"/>
          </p:nvPr>
        </p:nvSpPr>
        <p:spPr/>
        <p:txBody>
          <a:bodyPr/>
          <a:lstStyle/>
          <a:p>
            <a:r>
              <a:rPr lang="en-US" altLang="ja-JP" dirty="0"/>
              <a:t>VM</a:t>
            </a:r>
            <a:r>
              <a:rPr lang="ja-JP" altLang="en-US" dirty="0"/>
              <a:t>内のプロセスの状態の取得</a:t>
            </a:r>
            <a:endParaRPr lang="en-JP" dirty="0"/>
          </a:p>
        </p:txBody>
      </p:sp>
      <p:sp>
        <p:nvSpPr>
          <p:cNvPr id="3" name="Content Placeholder 2">
            <a:extLst>
              <a:ext uri="{FF2B5EF4-FFF2-40B4-BE49-F238E27FC236}">
                <a16:creationId xmlns:a16="http://schemas.microsoft.com/office/drawing/2014/main" id="{F0CEAEB2-DDA9-D242-96EA-18088319133A}"/>
              </a:ext>
            </a:extLst>
          </p:cNvPr>
          <p:cNvSpPr>
            <a:spLocks noGrp="1"/>
          </p:cNvSpPr>
          <p:nvPr>
            <p:ph idx="1"/>
          </p:nvPr>
        </p:nvSpPr>
        <p:spPr/>
        <p:txBody>
          <a:bodyPr/>
          <a:lstStyle/>
          <a:p>
            <a:r>
              <a:rPr lang="en-JP" dirty="0"/>
              <a:t>LLView [Ozaki et al.'19] を用いてVMのメモリ上にあるOSデータを解析</a:t>
            </a:r>
          </a:p>
          <a:p>
            <a:pPr lvl="1"/>
            <a:r>
              <a:rPr lang="en-JP" dirty="0"/>
              <a:t>解析にはOSカーネルの構造体、変数、マクロ、インライン関数を利用</a:t>
            </a:r>
            <a:endParaRPr lang="en-US" dirty="0"/>
          </a:p>
          <a:p>
            <a:pPr lvl="1"/>
            <a:r>
              <a:rPr lang="en-JP" dirty="0"/>
              <a:t>VM内のOSが管理しているプロセスの状態を取得</a:t>
            </a:r>
          </a:p>
          <a:p>
            <a:r>
              <a:rPr lang="ja-JP" altLang="en-US" dirty="0"/>
              <a:t>例：メモリに関する情報の取得</a:t>
            </a:r>
            <a:endParaRPr lang="en-US" dirty="0"/>
          </a:p>
          <a:p>
            <a:pPr lvl="1"/>
            <a:r>
              <a:rPr lang="ja-JP" altLang="en-US" dirty="0"/>
              <a:t>プロセス</a:t>
            </a:r>
            <a:r>
              <a:rPr lang="en-US" altLang="ja-JP" dirty="0"/>
              <a:t>ID</a:t>
            </a:r>
            <a:r>
              <a:rPr lang="ja-JP" altLang="en-US" dirty="0"/>
              <a:t>からプロセス構造体やメモリ領域を管理する構造体を探索</a:t>
            </a:r>
            <a:endParaRPr lang="en-US" altLang="ja-JP" dirty="0"/>
          </a:p>
          <a:p>
            <a:pPr lvl="1"/>
            <a:r>
              <a:rPr lang="ja-JP" altLang="en-US" dirty="0"/>
              <a:t>ページテーブルを探索してメモリがプロセスに割り当てられているかを確認</a:t>
            </a:r>
            <a:endParaRPr lang="en-US" altLang="ja-JP" dirty="0"/>
          </a:p>
          <a:p>
            <a:pPr lvl="1"/>
            <a:r>
              <a:rPr lang="ja-JP" altLang="en-US" dirty="0"/>
              <a:t>該当するメモリの内容とそのアドレスを保存</a:t>
            </a:r>
            <a:endParaRPr lang="en-US" altLang="ja-JP" dirty="0"/>
          </a:p>
        </p:txBody>
      </p:sp>
      <p:sp>
        <p:nvSpPr>
          <p:cNvPr id="4" name="Slide Number Placeholder 3">
            <a:extLst>
              <a:ext uri="{FF2B5EF4-FFF2-40B4-BE49-F238E27FC236}">
                <a16:creationId xmlns:a16="http://schemas.microsoft.com/office/drawing/2014/main" id="{CDAE9A6E-F8C9-7B40-B4C4-BDF18E59C2A6}"/>
              </a:ext>
            </a:extLst>
          </p:cNvPr>
          <p:cNvSpPr>
            <a:spLocks noGrp="1"/>
          </p:cNvSpPr>
          <p:nvPr>
            <p:ph type="sldNum" sz="quarter" idx="12"/>
          </p:nvPr>
        </p:nvSpPr>
        <p:spPr/>
        <p:txBody>
          <a:bodyPr/>
          <a:lstStyle/>
          <a:p>
            <a:fld id="{A2DAF6EC-2C59-9941-AA93-00E19ED16896}" type="slidenum">
              <a:rPr kumimoji="1" lang="ja-JP" altLang="en-US" smtClean="0"/>
              <a:t>7</a:t>
            </a:fld>
            <a:endParaRPr kumimoji="1" lang="ja-JP" altLang="en-US"/>
          </a:p>
        </p:txBody>
      </p:sp>
      <p:sp>
        <p:nvSpPr>
          <p:cNvPr id="20" name="Rounded Rectangle 7">
            <a:extLst>
              <a:ext uri="{FF2B5EF4-FFF2-40B4-BE49-F238E27FC236}">
                <a16:creationId xmlns:a16="http://schemas.microsoft.com/office/drawing/2014/main" id="{C2A5AAFD-F7A3-4126-8E64-CF070B53E68F}"/>
              </a:ext>
            </a:extLst>
          </p:cNvPr>
          <p:cNvSpPr/>
          <p:nvPr/>
        </p:nvSpPr>
        <p:spPr>
          <a:xfrm>
            <a:off x="3025433" y="5032286"/>
            <a:ext cx="1532230" cy="1075552"/>
          </a:xfrm>
          <a:prstGeom prst="round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プロセス</a:t>
            </a:r>
          </a:p>
          <a:p>
            <a:pPr algn="ctr"/>
            <a:r>
              <a:rPr lang="en-JP" dirty="0">
                <a:solidFill>
                  <a:schemeClr val="tx1"/>
                </a:solidFill>
              </a:rPr>
              <a:t>構造体</a:t>
            </a:r>
          </a:p>
        </p:txBody>
      </p:sp>
      <p:sp>
        <p:nvSpPr>
          <p:cNvPr id="21" name="Rounded Rectangle 8">
            <a:extLst>
              <a:ext uri="{FF2B5EF4-FFF2-40B4-BE49-F238E27FC236}">
                <a16:creationId xmlns:a16="http://schemas.microsoft.com/office/drawing/2014/main" id="{87E6FF58-DCC5-4A9B-ACA5-D101ED67A37C}"/>
              </a:ext>
            </a:extLst>
          </p:cNvPr>
          <p:cNvSpPr/>
          <p:nvPr/>
        </p:nvSpPr>
        <p:spPr>
          <a:xfrm>
            <a:off x="5641426" y="5032285"/>
            <a:ext cx="2129945" cy="1075552"/>
          </a:xfrm>
          <a:prstGeom prst="roundRect">
            <a:avLst/>
          </a:prstGeom>
          <a:solidFill>
            <a:schemeClr val="bg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a:solidFill>
                  <a:schemeClr val="tx1"/>
                </a:solidFill>
              </a:rPr>
              <a:t>メモリ領域を管理する構造体</a:t>
            </a:r>
            <a:endParaRPr lang="en-JP" dirty="0">
              <a:solidFill>
                <a:schemeClr val="tx1"/>
              </a:solidFill>
            </a:endParaRPr>
          </a:p>
        </p:txBody>
      </p:sp>
      <p:cxnSp>
        <p:nvCxnSpPr>
          <p:cNvPr id="22" name="Straight Arrow Connector 10">
            <a:extLst>
              <a:ext uri="{FF2B5EF4-FFF2-40B4-BE49-F238E27FC236}">
                <a16:creationId xmlns:a16="http://schemas.microsoft.com/office/drawing/2014/main" id="{B3830EF6-DF46-4D87-8DF5-A0DF7D774AF1}"/>
              </a:ext>
            </a:extLst>
          </p:cNvPr>
          <p:cNvCxnSpPr>
            <a:cxnSpLocks/>
            <a:stCxn id="20" idx="3"/>
            <a:endCxn id="21" idx="1"/>
          </p:cNvCxnSpPr>
          <p:nvPr/>
        </p:nvCxnSpPr>
        <p:spPr>
          <a:xfrm flipV="1">
            <a:off x="4557663" y="5570061"/>
            <a:ext cx="1083763"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23" name="TextBox 11">
            <a:extLst>
              <a:ext uri="{FF2B5EF4-FFF2-40B4-BE49-F238E27FC236}">
                <a16:creationId xmlns:a16="http://schemas.microsoft.com/office/drawing/2014/main" id="{9CC1076D-BD68-48D5-9D8E-DE2A9CE8FBAD}"/>
              </a:ext>
            </a:extLst>
          </p:cNvPr>
          <p:cNvSpPr txBox="1"/>
          <p:nvPr/>
        </p:nvSpPr>
        <p:spPr>
          <a:xfrm>
            <a:off x="1077230" y="5385395"/>
            <a:ext cx="1420670" cy="369332"/>
          </a:xfrm>
          <a:prstGeom prst="rect">
            <a:avLst/>
          </a:prstGeom>
          <a:noFill/>
        </p:spPr>
        <p:txBody>
          <a:bodyPr wrap="square" rtlCol="0">
            <a:spAutoFit/>
          </a:bodyPr>
          <a:lstStyle/>
          <a:p>
            <a:r>
              <a:rPr lang="en-JP" dirty="0"/>
              <a:t>プロセスID</a:t>
            </a:r>
          </a:p>
        </p:txBody>
      </p:sp>
      <p:cxnSp>
        <p:nvCxnSpPr>
          <p:cNvPr id="25" name="Straight Arrow Connector 12">
            <a:extLst>
              <a:ext uri="{FF2B5EF4-FFF2-40B4-BE49-F238E27FC236}">
                <a16:creationId xmlns:a16="http://schemas.microsoft.com/office/drawing/2014/main" id="{101C1718-A567-4330-A372-DE78A641E633}"/>
              </a:ext>
            </a:extLst>
          </p:cNvPr>
          <p:cNvCxnSpPr>
            <a:cxnSpLocks/>
            <a:stCxn id="23" idx="3"/>
            <a:endCxn id="20" idx="1"/>
          </p:cNvCxnSpPr>
          <p:nvPr/>
        </p:nvCxnSpPr>
        <p:spPr>
          <a:xfrm>
            <a:off x="2497900" y="5570061"/>
            <a:ext cx="527533" cy="1"/>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10">
            <a:extLst>
              <a:ext uri="{FF2B5EF4-FFF2-40B4-BE49-F238E27FC236}">
                <a16:creationId xmlns:a16="http://schemas.microsoft.com/office/drawing/2014/main" id="{CEC7EDC1-8973-48F1-869C-E20F88D87B8A}"/>
              </a:ext>
            </a:extLst>
          </p:cNvPr>
          <p:cNvCxnSpPr>
            <a:cxnSpLocks/>
            <a:endCxn id="5" idx="1"/>
          </p:cNvCxnSpPr>
          <p:nvPr/>
        </p:nvCxnSpPr>
        <p:spPr>
          <a:xfrm flipV="1">
            <a:off x="7777854" y="5065393"/>
            <a:ext cx="1083763" cy="320002"/>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10">
            <a:extLst>
              <a:ext uri="{FF2B5EF4-FFF2-40B4-BE49-F238E27FC236}">
                <a16:creationId xmlns:a16="http://schemas.microsoft.com/office/drawing/2014/main" id="{005E7173-D71D-402A-8574-50CE14B69947}"/>
              </a:ext>
            </a:extLst>
          </p:cNvPr>
          <p:cNvCxnSpPr>
            <a:cxnSpLocks/>
            <a:endCxn id="15" idx="1"/>
          </p:cNvCxnSpPr>
          <p:nvPr/>
        </p:nvCxnSpPr>
        <p:spPr>
          <a:xfrm>
            <a:off x="7777854" y="5759905"/>
            <a:ext cx="1083763" cy="281670"/>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5" name="Rectangle 4">
            <a:extLst>
              <a:ext uri="{FF2B5EF4-FFF2-40B4-BE49-F238E27FC236}">
                <a16:creationId xmlns:a16="http://schemas.microsoft.com/office/drawing/2014/main" id="{34E4884E-42E9-434D-AB1C-22C4E995A77C}"/>
              </a:ext>
            </a:extLst>
          </p:cNvPr>
          <p:cNvSpPr/>
          <p:nvPr/>
        </p:nvSpPr>
        <p:spPr>
          <a:xfrm>
            <a:off x="8861617" y="4724010"/>
            <a:ext cx="2003427" cy="682766"/>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ページテーブル</a:t>
            </a:r>
          </a:p>
        </p:txBody>
      </p:sp>
      <p:sp>
        <p:nvSpPr>
          <p:cNvPr id="15" name="Rectangle 14">
            <a:extLst>
              <a:ext uri="{FF2B5EF4-FFF2-40B4-BE49-F238E27FC236}">
                <a16:creationId xmlns:a16="http://schemas.microsoft.com/office/drawing/2014/main" id="{F7E6914E-077F-D941-A624-625623B98772}"/>
              </a:ext>
            </a:extLst>
          </p:cNvPr>
          <p:cNvSpPr/>
          <p:nvPr/>
        </p:nvSpPr>
        <p:spPr>
          <a:xfrm>
            <a:off x="8861617" y="5700192"/>
            <a:ext cx="2003427" cy="682766"/>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JP" dirty="0">
                <a:solidFill>
                  <a:schemeClr val="tx1"/>
                </a:solidFill>
              </a:rPr>
              <a:t>メモリデータ</a:t>
            </a:r>
          </a:p>
        </p:txBody>
      </p:sp>
    </p:spTree>
    <p:extLst>
      <p:ext uri="{BB962C8B-B14F-4D97-AF65-F5344CB8AC3E}">
        <p14:creationId xmlns:p14="http://schemas.microsoft.com/office/powerpoint/2010/main" val="1882801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AF5C1-EAC1-904C-B45E-6BE9F2163B5A}"/>
              </a:ext>
            </a:extLst>
          </p:cNvPr>
          <p:cNvSpPr>
            <a:spLocks noGrp="1"/>
          </p:cNvSpPr>
          <p:nvPr>
            <p:ph type="title"/>
          </p:nvPr>
        </p:nvSpPr>
        <p:spPr/>
        <p:txBody>
          <a:bodyPr/>
          <a:lstStyle/>
          <a:p>
            <a:r>
              <a:rPr lang="ja-JP" altLang="en-US" dirty="0"/>
              <a:t>実験１：プロセス状態の保存の確認</a:t>
            </a:r>
            <a:endParaRPr lang="en-JP" dirty="0"/>
          </a:p>
        </p:txBody>
      </p:sp>
      <p:sp>
        <p:nvSpPr>
          <p:cNvPr id="3" name="Content Placeholder 2">
            <a:extLst>
              <a:ext uri="{FF2B5EF4-FFF2-40B4-BE49-F238E27FC236}">
                <a16:creationId xmlns:a16="http://schemas.microsoft.com/office/drawing/2014/main" id="{D3B747FF-C531-FC41-A24C-BD72D1BD7706}"/>
              </a:ext>
            </a:extLst>
          </p:cNvPr>
          <p:cNvSpPr>
            <a:spLocks noGrp="1"/>
          </p:cNvSpPr>
          <p:nvPr>
            <p:ph idx="1"/>
          </p:nvPr>
        </p:nvSpPr>
        <p:spPr/>
        <p:txBody>
          <a:bodyPr/>
          <a:lstStyle/>
          <a:p>
            <a:r>
              <a:rPr lang="en-US" altLang="ja-JP" dirty="0" err="1"/>
              <a:t>OVmigrate</a:t>
            </a:r>
            <a:r>
              <a:rPr lang="ja-JP" altLang="en-US" dirty="0"/>
              <a:t>を用いて</a:t>
            </a:r>
            <a:r>
              <a:rPr lang="en-US" altLang="ja-JP" dirty="0"/>
              <a:t>VM</a:t>
            </a:r>
            <a:r>
              <a:rPr lang="ja-JP" altLang="en-US" dirty="0"/>
              <a:t>外からプロセスの状態の一部を保存</a:t>
            </a:r>
            <a:endParaRPr lang="en-US" altLang="ja-JP" dirty="0"/>
          </a:p>
          <a:p>
            <a:pPr lvl="1"/>
            <a:r>
              <a:rPr lang="ja-JP" altLang="en-US" dirty="0"/>
              <a:t>メモリ、プロセス木、ファイルシステム関連</a:t>
            </a:r>
            <a:endParaRPr lang="en-US" altLang="ja-JP" dirty="0"/>
          </a:p>
          <a:p>
            <a:pPr lvl="1"/>
            <a:r>
              <a:rPr lang="ja-JP" altLang="en-US" dirty="0"/>
              <a:t>従来のツールと同じフォーマットで保存</a:t>
            </a:r>
            <a:endParaRPr lang="en-US" altLang="ja-JP" dirty="0"/>
          </a:p>
          <a:p>
            <a:r>
              <a:rPr lang="en-US" altLang="ja-JP" dirty="0"/>
              <a:t>VM</a:t>
            </a:r>
            <a:r>
              <a:rPr lang="ja-JP" altLang="en-US" dirty="0"/>
              <a:t>内で従来のツールを用いてプロセスを復元</a:t>
            </a:r>
            <a:endParaRPr lang="en-US" altLang="ja-JP" dirty="0"/>
          </a:p>
          <a:p>
            <a:pPr lvl="1"/>
            <a:r>
              <a:rPr lang="en-US" altLang="ja-JP" dirty="0" err="1"/>
              <a:t>OVmigrate</a:t>
            </a:r>
            <a:r>
              <a:rPr lang="ja-JP" altLang="en-US" dirty="0"/>
              <a:t>で保存されたファイルに置き換えてもプロセスの復元に成功</a:t>
            </a:r>
            <a:endParaRPr lang="en-US" altLang="ja-JP" dirty="0"/>
          </a:p>
        </p:txBody>
      </p:sp>
      <p:sp>
        <p:nvSpPr>
          <p:cNvPr id="4" name="Slide Number Placeholder 3">
            <a:extLst>
              <a:ext uri="{FF2B5EF4-FFF2-40B4-BE49-F238E27FC236}">
                <a16:creationId xmlns:a16="http://schemas.microsoft.com/office/drawing/2014/main" id="{7F63B884-7F16-8A4B-9C1B-F47173F43EDF}"/>
              </a:ext>
            </a:extLst>
          </p:cNvPr>
          <p:cNvSpPr>
            <a:spLocks noGrp="1"/>
          </p:cNvSpPr>
          <p:nvPr>
            <p:ph type="sldNum" sz="quarter" idx="12"/>
          </p:nvPr>
        </p:nvSpPr>
        <p:spPr/>
        <p:txBody>
          <a:bodyPr/>
          <a:lstStyle/>
          <a:p>
            <a:fld id="{A2DAF6EC-2C59-9941-AA93-00E19ED16896}" type="slidenum">
              <a:rPr kumimoji="1" lang="ja-JP" altLang="en-US" smtClean="0"/>
              <a:t>8</a:t>
            </a:fld>
            <a:endParaRPr kumimoji="1" lang="ja-JP" altLang="en-US"/>
          </a:p>
        </p:txBody>
      </p:sp>
      <p:pic>
        <p:nvPicPr>
          <p:cNvPr id="6" name="図 7" descr="テキスト&#10;&#10;自動的に生成された説明">
            <a:extLst>
              <a:ext uri="{FF2B5EF4-FFF2-40B4-BE49-F238E27FC236}">
                <a16:creationId xmlns:a16="http://schemas.microsoft.com/office/drawing/2014/main" id="{CDBA26CD-4B59-4948-9418-2A9DF7255B13}"/>
              </a:ext>
            </a:extLst>
          </p:cNvPr>
          <p:cNvPicPr>
            <a:picLocks noChangeAspect="1"/>
          </p:cNvPicPr>
          <p:nvPr/>
        </p:nvPicPr>
        <p:blipFill>
          <a:blip r:embed="rId2"/>
          <a:stretch>
            <a:fillRect/>
          </a:stretch>
        </p:blipFill>
        <p:spPr>
          <a:xfrm>
            <a:off x="505744" y="3696638"/>
            <a:ext cx="6840834" cy="2572748"/>
          </a:xfrm>
          <a:prstGeom prst="rect">
            <a:avLst/>
          </a:prstGeom>
        </p:spPr>
      </p:pic>
      <p:graphicFrame>
        <p:nvGraphicFramePr>
          <p:cNvPr id="7" name="表 14">
            <a:extLst>
              <a:ext uri="{FF2B5EF4-FFF2-40B4-BE49-F238E27FC236}">
                <a16:creationId xmlns:a16="http://schemas.microsoft.com/office/drawing/2014/main" id="{49809AFC-42BB-194E-B4CB-A890B9098279}"/>
              </a:ext>
            </a:extLst>
          </p:cNvPr>
          <p:cNvGraphicFramePr>
            <a:graphicFrameLocks noGrp="1"/>
          </p:cNvGraphicFramePr>
          <p:nvPr>
            <p:extLst>
              <p:ext uri="{D42A27DB-BD31-4B8C-83A1-F6EECF244321}">
                <p14:modId xmlns:p14="http://schemas.microsoft.com/office/powerpoint/2010/main" val="3288722809"/>
              </p:ext>
            </p:extLst>
          </p:nvPr>
        </p:nvGraphicFramePr>
        <p:xfrm>
          <a:off x="7711806" y="3703496"/>
          <a:ext cx="4188117" cy="2123440"/>
        </p:xfrm>
        <a:graphic>
          <a:graphicData uri="http://schemas.openxmlformats.org/drawingml/2006/table">
            <a:tbl>
              <a:tblPr firstRow="1" bandRow="1">
                <a:tableStyleId>{5C22544A-7EE6-4342-B048-85BDC9FD1C3A}</a:tableStyleId>
              </a:tblPr>
              <a:tblGrid>
                <a:gridCol w="1396039">
                  <a:extLst>
                    <a:ext uri="{9D8B030D-6E8A-4147-A177-3AD203B41FA5}">
                      <a16:colId xmlns:a16="http://schemas.microsoft.com/office/drawing/2014/main" val="2541460748"/>
                    </a:ext>
                  </a:extLst>
                </a:gridCol>
                <a:gridCol w="1396039">
                  <a:extLst>
                    <a:ext uri="{9D8B030D-6E8A-4147-A177-3AD203B41FA5}">
                      <a16:colId xmlns:a16="http://schemas.microsoft.com/office/drawing/2014/main" val="3531492522"/>
                    </a:ext>
                  </a:extLst>
                </a:gridCol>
                <a:gridCol w="1396039">
                  <a:extLst>
                    <a:ext uri="{9D8B030D-6E8A-4147-A177-3AD203B41FA5}">
                      <a16:colId xmlns:a16="http://schemas.microsoft.com/office/drawing/2014/main" val="22231298"/>
                    </a:ext>
                  </a:extLst>
                </a:gridCol>
              </a:tblGrid>
              <a:tr h="370840">
                <a:tc>
                  <a:txBody>
                    <a:bodyPr/>
                    <a:lstStyle/>
                    <a:p>
                      <a:endParaRPr kumimoji="1" lang="ja-JP" altLang="en-US" dirty="0"/>
                    </a:p>
                  </a:txBody>
                  <a:tcPr/>
                </a:tc>
                <a:tc>
                  <a:txBody>
                    <a:bodyPr/>
                    <a:lstStyle/>
                    <a:p>
                      <a:pPr algn="ctr"/>
                      <a:r>
                        <a:rPr kumimoji="1" lang="ja-JP" altLang="en-US" dirty="0"/>
                        <a:t>ホスト</a:t>
                      </a:r>
                    </a:p>
                  </a:txBody>
                  <a:tcPr/>
                </a:tc>
                <a:tc>
                  <a:txBody>
                    <a:bodyPr/>
                    <a:lstStyle/>
                    <a:p>
                      <a:pPr algn="ctr"/>
                      <a:r>
                        <a:rPr kumimoji="1" lang="en-US" altLang="ja-JP" dirty="0"/>
                        <a:t>VM</a:t>
                      </a:r>
                      <a:endParaRPr kumimoji="1" lang="ja-JP" altLang="en-US" dirty="0"/>
                    </a:p>
                  </a:txBody>
                  <a:tcPr/>
                </a:tc>
                <a:extLst>
                  <a:ext uri="{0D108BD9-81ED-4DB2-BD59-A6C34878D82A}">
                    <a16:rowId xmlns:a16="http://schemas.microsoft.com/office/drawing/2014/main" val="1273152440"/>
                  </a:ext>
                </a:extLst>
              </a:tr>
              <a:tr h="370840">
                <a:tc>
                  <a:txBody>
                    <a:bodyPr/>
                    <a:lstStyle/>
                    <a:p>
                      <a:pPr algn="ctr"/>
                      <a:r>
                        <a:rPr kumimoji="1" lang="en-US" altLang="ja-JP" dirty="0"/>
                        <a:t>CPU</a:t>
                      </a:r>
                      <a:r>
                        <a:rPr kumimoji="1" lang="ja-JP" altLang="en-US" dirty="0"/>
                        <a:t>数</a:t>
                      </a:r>
                    </a:p>
                  </a:txBody>
                  <a:tcPr/>
                </a:tc>
                <a:tc>
                  <a:txBody>
                    <a:bodyPr/>
                    <a:lstStyle/>
                    <a:p>
                      <a:pPr algn="ctr"/>
                      <a:r>
                        <a:rPr kumimoji="1" lang="en-US" altLang="ja-JP" dirty="0"/>
                        <a:t>16</a:t>
                      </a:r>
                      <a:endParaRPr kumimoji="1" lang="ja-JP" altLang="en-US" dirty="0">
                        <a:solidFill>
                          <a:schemeClr val="tx1"/>
                        </a:solidFill>
                      </a:endParaRPr>
                    </a:p>
                  </a:txBody>
                  <a:tcPr/>
                </a:tc>
                <a:tc>
                  <a:txBody>
                    <a:bodyPr/>
                    <a:lstStyle/>
                    <a:p>
                      <a:pPr algn="ctr"/>
                      <a:r>
                        <a:rPr kumimoji="1" lang="en-US" altLang="ja-JP" dirty="0">
                          <a:solidFill>
                            <a:schemeClr val="tx1"/>
                          </a:solidFill>
                        </a:rPr>
                        <a:t>2</a:t>
                      </a:r>
                      <a:endParaRPr kumimoji="1" lang="ja-JP" altLang="en-US" dirty="0">
                        <a:solidFill>
                          <a:schemeClr val="tx1"/>
                        </a:solidFill>
                      </a:endParaRPr>
                    </a:p>
                  </a:txBody>
                  <a:tcPr/>
                </a:tc>
                <a:extLst>
                  <a:ext uri="{0D108BD9-81ED-4DB2-BD59-A6C34878D82A}">
                    <a16:rowId xmlns:a16="http://schemas.microsoft.com/office/drawing/2014/main" val="3811909890"/>
                  </a:ext>
                </a:extLst>
              </a:tr>
              <a:tr h="370840">
                <a:tc>
                  <a:txBody>
                    <a:bodyPr/>
                    <a:lstStyle/>
                    <a:p>
                      <a:pPr algn="ctr"/>
                      <a:r>
                        <a:rPr kumimoji="1" lang="ja-JP" altLang="en-US" dirty="0"/>
                        <a:t>メモリ</a:t>
                      </a:r>
                    </a:p>
                  </a:txBody>
                  <a:tcPr/>
                </a:tc>
                <a:tc>
                  <a:txBody>
                    <a:bodyPr/>
                    <a:lstStyle/>
                    <a:p>
                      <a:pPr algn="ctr"/>
                      <a:r>
                        <a:rPr kumimoji="1" lang="en-US" altLang="ja-JP" dirty="0"/>
                        <a:t>64GB</a:t>
                      </a:r>
                      <a:endParaRPr kumimoji="1" lang="ja-JP" altLang="en-US" dirty="0"/>
                    </a:p>
                  </a:txBody>
                  <a:tcPr/>
                </a:tc>
                <a:tc>
                  <a:txBody>
                    <a:bodyPr/>
                    <a:lstStyle/>
                    <a:p>
                      <a:pPr algn="ctr"/>
                      <a:r>
                        <a:rPr kumimoji="1" lang="en-US" altLang="ja-JP" dirty="0"/>
                        <a:t>30GB</a:t>
                      </a:r>
                      <a:endParaRPr kumimoji="1" lang="ja-JP" altLang="en-US" dirty="0"/>
                    </a:p>
                  </a:txBody>
                  <a:tcPr/>
                </a:tc>
                <a:extLst>
                  <a:ext uri="{0D108BD9-81ED-4DB2-BD59-A6C34878D82A}">
                    <a16:rowId xmlns:a16="http://schemas.microsoft.com/office/drawing/2014/main" val="427729779"/>
                  </a:ext>
                </a:extLst>
              </a:tr>
              <a:tr h="370840">
                <a:tc>
                  <a:txBody>
                    <a:bodyPr/>
                    <a:lstStyle/>
                    <a:p>
                      <a:pPr algn="ctr"/>
                      <a:r>
                        <a:rPr kumimoji="1" lang="en-US" altLang="ja-JP" dirty="0">
                          <a:solidFill>
                            <a:schemeClr val="tx1"/>
                          </a:solidFill>
                        </a:rPr>
                        <a:t>OS</a:t>
                      </a:r>
                      <a:endParaRPr kumimoji="1" lang="ja-JP" altLang="en-US" dirty="0">
                        <a:solidFill>
                          <a:schemeClr val="tx1"/>
                        </a:solidFill>
                      </a:endParaRPr>
                    </a:p>
                  </a:txBody>
                  <a:tcPr/>
                </a:tc>
                <a:tc>
                  <a:txBody>
                    <a:bodyPr/>
                    <a:lstStyle/>
                    <a:p>
                      <a:pPr algn="ctr"/>
                      <a:r>
                        <a:rPr kumimoji="1" lang="en-US" altLang="ja-JP" dirty="0"/>
                        <a:t>Linux 5.11</a:t>
                      </a:r>
                      <a:endParaRPr kumimoji="1" lang="ja-JP" altLang="en-US" dirty="0"/>
                    </a:p>
                  </a:txBody>
                  <a:tcPr/>
                </a:tc>
                <a:tc>
                  <a:txBody>
                    <a:bodyPr/>
                    <a:lstStyle/>
                    <a:p>
                      <a:pPr algn="ctr"/>
                      <a:r>
                        <a:rPr kumimoji="1" lang="en-US" altLang="ja-JP" dirty="0"/>
                        <a:t>Linux 5.4</a:t>
                      </a:r>
                      <a:endParaRPr kumimoji="1" lang="ja-JP" altLang="en-US" dirty="0"/>
                    </a:p>
                  </a:txBody>
                  <a:tcPr/>
                </a:tc>
                <a:extLst>
                  <a:ext uri="{0D108BD9-81ED-4DB2-BD59-A6C34878D82A}">
                    <a16:rowId xmlns:a16="http://schemas.microsoft.com/office/drawing/2014/main" val="1383050256"/>
                  </a:ext>
                </a:extLst>
              </a:tr>
              <a:tr h="370840">
                <a:tc>
                  <a:txBody>
                    <a:bodyPr/>
                    <a:lstStyle/>
                    <a:p>
                      <a:pPr algn="ctr"/>
                      <a:r>
                        <a:rPr kumimoji="1" lang="ja-JP" altLang="en-US" dirty="0">
                          <a:solidFill>
                            <a:schemeClr val="tx1"/>
                          </a:solidFill>
                        </a:rPr>
                        <a:t>仮想化</a:t>
                      </a:r>
                    </a:p>
                  </a:txBody>
                  <a:tcPr/>
                </a:tc>
                <a:tc>
                  <a:txBody>
                    <a:bodyPr/>
                    <a:lstStyle/>
                    <a:p>
                      <a:pPr algn="ctr"/>
                      <a:r>
                        <a:rPr kumimoji="1" lang="en-US" altLang="ja-JP" dirty="0"/>
                        <a:t>QEMU-KVM</a:t>
                      </a:r>
                    </a:p>
                    <a:p>
                      <a:pPr algn="ctr"/>
                      <a:r>
                        <a:rPr kumimoji="1" lang="en-US" altLang="ja-JP" dirty="0"/>
                        <a:t>4.2.0</a:t>
                      </a:r>
                      <a:endParaRPr kumimoji="1" lang="ja-JP" altLang="en-US" dirty="0"/>
                    </a:p>
                  </a:txBody>
                  <a:tcPr/>
                </a:tc>
                <a:tc>
                  <a:txBody>
                    <a:bodyPr/>
                    <a:lstStyle/>
                    <a:p>
                      <a:pPr algn="ctr"/>
                      <a:r>
                        <a:rPr kumimoji="1" lang="en-US" altLang="ja-JP" dirty="0"/>
                        <a:t>-</a:t>
                      </a:r>
                      <a:endParaRPr kumimoji="1" lang="ja-JP" altLang="en-US" dirty="0"/>
                    </a:p>
                  </a:txBody>
                  <a:tcPr/>
                </a:tc>
                <a:extLst>
                  <a:ext uri="{0D108BD9-81ED-4DB2-BD59-A6C34878D82A}">
                    <a16:rowId xmlns:a16="http://schemas.microsoft.com/office/drawing/2014/main" val="2270479662"/>
                  </a:ext>
                </a:extLst>
              </a:tr>
            </a:tbl>
          </a:graphicData>
        </a:graphic>
      </p:graphicFrame>
    </p:spTree>
    <p:extLst>
      <p:ext uri="{BB962C8B-B14F-4D97-AF65-F5344CB8AC3E}">
        <p14:creationId xmlns:p14="http://schemas.microsoft.com/office/powerpoint/2010/main" val="514979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F392C-5A89-174A-9971-007D2F19499D}"/>
              </a:ext>
            </a:extLst>
          </p:cNvPr>
          <p:cNvSpPr>
            <a:spLocks noGrp="1"/>
          </p:cNvSpPr>
          <p:nvPr>
            <p:ph type="title"/>
          </p:nvPr>
        </p:nvSpPr>
        <p:spPr/>
        <p:txBody>
          <a:bodyPr/>
          <a:lstStyle/>
          <a:p>
            <a:r>
              <a:rPr lang="ja-JP" altLang="en-US" dirty="0"/>
              <a:t>実験２：メモリ情報の保存時間</a:t>
            </a:r>
            <a:endParaRPr lang="en-JP" dirty="0"/>
          </a:p>
        </p:txBody>
      </p:sp>
      <p:sp>
        <p:nvSpPr>
          <p:cNvPr id="3" name="Content Placeholder 2">
            <a:extLst>
              <a:ext uri="{FF2B5EF4-FFF2-40B4-BE49-F238E27FC236}">
                <a16:creationId xmlns:a16="http://schemas.microsoft.com/office/drawing/2014/main" id="{1271E599-ABEB-8D47-BEE1-1F88DF9F62B7}"/>
              </a:ext>
            </a:extLst>
          </p:cNvPr>
          <p:cNvSpPr>
            <a:spLocks noGrp="1"/>
          </p:cNvSpPr>
          <p:nvPr>
            <p:ph idx="1"/>
          </p:nvPr>
        </p:nvSpPr>
        <p:spPr/>
        <p:txBody>
          <a:bodyPr/>
          <a:lstStyle/>
          <a:p>
            <a:r>
              <a:rPr lang="ja-JP" altLang="en-US" dirty="0"/>
              <a:t>プロセスのメモリ情報の保存にかかる時間を測定</a:t>
            </a:r>
            <a:endParaRPr lang="en-JP" dirty="0"/>
          </a:p>
          <a:p>
            <a:pPr lvl="1"/>
            <a:r>
              <a:rPr lang="en-US" altLang="ja-JP" dirty="0"/>
              <a:t>5GB</a:t>
            </a:r>
            <a:r>
              <a:rPr lang="ja-JP" altLang="en-US" dirty="0"/>
              <a:t>のメモリを使用するプロセスを対象とした</a:t>
            </a:r>
            <a:endParaRPr lang="en-US" altLang="ja-JP" dirty="0"/>
          </a:p>
          <a:p>
            <a:pPr lvl="1"/>
            <a:r>
              <a:rPr lang="en-US" altLang="ja-JP" dirty="0"/>
              <a:t>VM</a:t>
            </a:r>
            <a:r>
              <a:rPr lang="ja-JP" altLang="en-US" dirty="0"/>
              <a:t>内で従来のツールを用いて保存した場合と比較</a:t>
            </a:r>
            <a:endParaRPr lang="en-US" altLang="ja-JP" dirty="0"/>
          </a:p>
          <a:p>
            <a:r>
              <a:rPr lang="en-US" altLang="ja-JP" dirty="0" err="1"/>
              <a:t>OVmigrate</a:t>
            </a:r>
            <a:r>
              <a:rPr lang="ja-JP" altLang="en-US" dirty="0"/>
              <a:t>は従来のツールより平均で</a:t>
            </a:r>
            <a:r>
              <a:rPr lang="en-US" altLang="ja-JP" dirty="0"/>
              <a:t>10</a:t>
            </a:r>
            <a:r>
              <a:rPr lang="ja-JP" altLang="en-US" dirty="0"/>
              <a:t>倍高速</a:t>
            </a:r>
            <a:endParaRPr lang="en-US" altLang="ja-JP" dirty="0"/>
          </a:p>
          <a:p>
            <a:pPr lvl="1"/>
            <a:r>
              <a:rPr lang="ja-JP" altLang="en-US" dirty="0"/>
              <a:t>ばらつきも大幅に減少</a:t>
            </a:r>
            <a:endParaRPr lang="en-JP" dirty="0"/>
          </a:p>
        </p:txBody>
      </p:sp>
      <p:sp>
        <p:nvSpPr>
          <p:cNvPr id="4" name="Slide Number Placeholder 3">
            <a:extLst>
              <a:ext uri="{FF2B5EF4-FFF2-40B4-BE49-F238E27FC236}">
                <a16:creationId xmlns:a16="http://schemas.microsoft.com/office/drawing/2014/main" id="{9542FF61-8560-0242-A246-1BA02D0368E8}"/>
              </a:ext>
            </a:extLst>
          </p:cNvPr>
          <p:cNvSpPr>
            <a:spLocks noGrp="1"/>
          </p:cNvSpPr>
          <p:nvPr>
            <p:ph type="sldNum" sz="quarter" idx="12"/>
          </p:nvPr>
        </p:nvSpPr>
        <p:spPr/>
        <p:txBody>
          <a:bodyPr/>
          <a:lstStyle/>
          <a:p>
            <a:fld id="{A2DAF6EC-2C59-9941-AA93-00E19ED16896}" type="slidenum">
              <a:rPr kumimoji="1" lang="ja-JP" altLang="en-US" smtClean="0"/>
              <a:t>9</a:t>
            </a:fld>
            <a:endParaRPr kumimoji="1" lang="ja-JP" altLang="en-US"/>
          </a:p>
        </p:txBody>
      </p:sp>
      <mc:AlternateContent xmlns:mc="http://schemas.openxmlformats.org/markup-compatibility/2006">
        <mc:Choice xmlns:cx1="http://schemas.microsoft.com/office/drawing/2015/9/8/chartex" xmlns="" Requires="cx1">
          <p:graphicFrame>
            <p:nvGraphicFramePr>
              <p:cNvPr id="13" name="グラフ 12">
                <a:extLst>
                  <a:ext uri="{FF2B5EF4-FFF2-40B4-BE49-F238E27FC236}">
                    <a16:creationId xmlns:a16="http://schemas.microsoft.com/office/drawing/2014/main" id="{E13EA846-0ACF-4F04-859F-7A550B7F5486}"/>
                  </a:ext>
                </a:extLst>
              </p:cNvPr>
              <p:cNvGraphicFramePr/>
              <p:nvPr>
                <p:extLst>
                  <p:ext uri="{D42A27DB-BD31-4B8C-83A1-F6EECF244321}">
                    <p14:modId xmlns:p14="http://schemas.microsoft.com/office/powerpoint/2010/main" val="4127516008"/>
                  </p:ext>
                </p:extLst>
              </p:nvPr>
            </p:nvGraphicFramePr>
            <p:xfrm>
              <a:off x="2588756" y="3656952"/>
              <a:ext cx="6317801" cy="3059569"/>
            </p:xfrm>
            <a:graphic>
              <a:graphicData uri="http://schemas.microsoft.com/office/drawing/2014/chartex">
                <cx:chart xmlns:cx="http://schemas.microsoft.com/office/drawing/2014/chartex" xmlns:r="http://schemas.openxmlformats.org/officeDocument/2006/relationships" r:id="rId2"/>
              </a:graphicData>
            </a:graphic>
          </p:graphicFrame>
        </mc:Choice>
        <mc:Fallback>
          <p:pic>
            <p:nvPicPr>
              <p:cNvPr id="13" name="グラフ 12">
                <a:extLst>
                  <a:ext uri="{FF2B5EF4-FFF2-40B4-BE49-F238E27FC236}">
                    <a16:creationId xmlns:a16="http://schemas.microsoft.com/office/drawing/2014/main" id="{E13EA846-0ACF-4F04-859F-7A550B7F5486}"/>
                  </a:ext>
                </a:extLst>
              </p:cNvPr>
              <p:cNvPicPr>
                <a:picLocks noGrp="1" noRot="1" noChangeAspect="1" noMove="1" noResize="1" noEditPoints="1" noAdjustHandles="1" noChangeArrowheads="1" noChangeShapeType="1"/>
              </p:cNvPicPr>
              <p:nvPr/>
            </p:nvPicPr>
            <p:blipFill>
              <a:blip r:embed="rId3"/>
              <a:stretch>
                <a:fillRect/>
              </a:stretch>
            </p:blipFill>
            <p:spPr>
              <a:xfrm>
                <a:off x="2588756" y="3656952"/>
                <a:ext cx="6317801" cy="3059569"/>
              </a:xfrm>
              <a:prstGeom prst="rect">
                <a:avLst/>
              </a:prstGeom>
            </p:spPr>
          </p:pic>
        </mc:Fallback>
      </mc:AlternateContent>
    </p:spTree>
    <p:extLst>
      <p:ext uri="{BB962C8B-B14F-4D97-AF65-F5344CB8AC3E}">
        <p14:creationId xmlns:p14="http://schemas.microsoft.com/office/powerpoint/2010/main" val="3837225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FF0000"/>
          </a:solidFill>
        </a:ln>
      </a:spPr>
      <a:bodyPr rtlCol="0" anchor="ctr"/>
      <a:lstStyle>
        <a:defPPr algn="ctr">
          <a:defRPr dirty="0" smtClean="0">
            <a:solidFill>
              <a:srgbClr val="FF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7322</TotalTime>
  <Words>682</Words>
  <Application>Microsoft Office PowerPoint</Application>
  <PresentationFormat>ワイド画面</PresentationFormat>
  <Paragraphs>145</Paragraphs>
  <Slides>10</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ＭＳ Ｐゴシック</vt:lpstr>
      <vt:lpstr>游ゴシック</vt:lpstr>
      <vt:lpstr>Arial</vt:lpstr>
      <vt:lpstr>Calibri</vt:lpstr>
      <vt:lpstr>ホワイト</vt:lpstr>
      <vt:lpstr>VM外で実行可能なコンテナ マイグレーションに関する研究</vt:lpstr>
      <vt:lpstr>コンテナ仮想化</vt:lpstr>
      <vt:lpstr>コンテナマイグレーション</vt:lpstr>
      <vt:lpstr>マイグレーション性能への影響</vt:lpstr>
      <vt:lpstr>提案：OVmigrate</vt:lpstr>
      <vt:lpstr>保存する状態の例</vt:lpstr>
      <vt:lpstr>VM内のプロセスの状態の取得</vt:lpstr>
      <vt:lpstr>実験１：プロセス状態の保存の確認</vt:lpstr>
      <vt:lpstr>実験２：メモリ情報の保存時間</vt:lpstr>
      <vt:lpstr>まとめ</vt:lpstr>
    </vt:vector>
  </TitlesOfParts>
  <Company>Kyushu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Kourai Kenichi</dc:creator>
  <cp:lastModifiedBy>しろまめ</cp:lastModifiedBy>
  <cp:revision>992</cp:revision>
  <dcterms:created xsi:type="dcterms:W3CDTF">2013-05-21T11:13:18Z</dcterms:created>
  <dcterms:modified xsi:type="dcterms:W3CDTF">2022-02-22T00:49:40Z</dcterms:modified>
</cp:coreProperties>
</file>