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Ex1.xml" ContentType="application/vnd.ms-office.chartex+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Ex2.xml" ContentType="application/vnd.ms-office.chartex+xml"/>
  <Override PartName="/ppt/charts/style2.xml" ContentType="application/vnd.ms-office.chartstyle+xml"/>
  <Override PartName="/ppt/charts/colors2.xml" ContentType="application/vnd.ms-office.chartcolorstyle+xml"/>
  <Override PartName="/ppt/charts/chart1.xml" ContentType="application/vnd.openxmlformats-officedocument.drawingml.chart+xml"/>
  <Override PartName="/ppt/charts/style3.xml" ContentType="application/vnd.ms-office.chartstyle+xml"/>
  <Override PartName="/ppt/charts/colors3.xml" ContentType="application/vnd.ms-office.chartcolorstyle+xml"/>
  <Override PartName="/ppt/charts/chart2.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256" r:id="rId2"/>
    <p:sldId id="370" r:id="rId3"/>
    <p:sldId id="353" r:id="rId4"/>
    <p:sldId id="362" r:id="rId5"/>
    <p:sldId id="371" r:id="rId6"/>
    <p:sldId id="372" r:id="rId7"/>
    <p:sldId id="363" r:id="rId8"/>
    <p:sldId id="373" r:id="rId9"/>
    <p:sldId id="369" r:id="rId10"/>
    <p:sldId id="375" r:id="rId11"/>
    <p:sldId id="359" r:id="rId12"/>
    <p:sldId id="366" r:id="rId13"/>
    <p:sldId id="376" r:id="rId14"/>
    <p:sldId id="374" r:id="rId15"/>
    <p:sldId id="380" r:id="rId16"/>
    <p:sldId id="377" r:id="rId17"/>
    <p:sldId id="379" r:id="rId18"/>
    <p:sldId id="381" r:id="rId19"/>
    <p:sldId id="368" r:id="rId20"/>
    <p:sldId id="382" r:id="rId21"/>
    <p:sldId id="354" r:id="rId22"/>
    <p:sldId id="383" r:id="rId23"/>
    <p:sldId id="384" r:id="rId24"/>
    <p:sldId id="360" r:id="rId25"/>
  </p:sldIdLst>
  <p:sldSz cx="12192000" cy="6858000"/>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51" autoAdjust="0"/>
    <p:restoredTop sz="94700"/>
  </p:normalViewPr>
  <p:slideViewPr>
    <p:cSldViewPr snapToGrid="0" snapToObjects="1">
      <p:cViewPr varScale="1">
        <p:scale>
          <a:sx n="118" d="100"/>
          <a:sy n="118" d="100"/>
        </p:scale>
        <p:origin x="488" y="192"/>
      </p:cViewPr>
      <p:guideLst>
        <p:guide orient="horz" pos="2160"/>
        <p:guide pos="3840"/>
      </p:guideLst>
    </p:cSldViewPr>
  </p:slideViewPr>
  <p:notesTextViewPr>
    <p:cViewPr>
      <p:scale>
        <a:sx n="3" d="2"/>
        <a:sy n="3" d="2"/>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Inngenn\Desktop\&#12486;&#12461;&#12488;&#12540;&#12417;&#12418;\python_excel_pie%20-%20&#12467;&#12500;&#12540;\readwrite_time%20-%20&#12467;&#12500;&#12540;_&#35542;&#25991;&#20351;&#29992;.xlsx" TargetMode="External"/><Relationship Id="rId2" Type="http://schemas.microsoft.com/office/2011/relationships/chartColorStyle" Target="colors3.xml"/><Relationship Id="rId1" Type="http://schemas.microsoft.com/office/2011/relationships/chartStyle" Target="style3.xml"/></Relationships>
</file>

<file path=ppt/charts/_rels/chart2.xml.rels><?xml version="1.0" encoding="UTF-8" standalone="yes"?>
<Relationships xmlns="http://schemas.openxmlformats.org/package/2006/relationships"><Relationship Id="rId3" Type="http://schemas.openxmlformats.org/officeDocument/2006/relationships/oleObject" Target="file:///C:\Users\Inngenn\Desktop\&#12486;&#12461;&#12488;&#12540;&#12417;&#12418;\python_excel_readwrite%20-%20&#12467;&#12500;&#12540;\read_only%20-%20&#12467;&#12500;&#12540;%20-%20&#12467;&#12500;&#12540;_&#35542;&#25991;&#20351;&#29992;.xlsx" TargetMode="External"/><Relationship Id="rId2" Type="http://schemas.microsoft.com/office/2011/relationships/chartColorStyle" Target="colors4.xml"/><Relationship Id="rId1" Type="http://schemas.microsoft.com/office/2011/relationships/chartStyle" Target="style4.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C:\Users\Inngenn\Desktop\criu-proto&#23550;&#24540;.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file:///C:\Users\Inngenn\Desktop\criu-proto&#23550;&#2454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2400" b="0" i="0" u="none" strike="noStrike" kern="1200" spc="0" baseline="0">
                <a:solidFill>
                  <a:srgbClr val="FF0000"/>
                </a:solidFill>
                <a:latin typeface="+mn-lt"/>
                <a:ea typeface="+mn-ea"/>
                <a:cs typeface="+mn-cs"/>
              </a:defRPr>
            </a:pPr>
            <a:r>
              <a:rPr lang="ja-JP" altLang="en-US" sz="2000" dirty="0">
                <a:solidFill>
                  <a:schemeClr val="tx1"/>
                </a:solidFill>
              </a:rPr>
              <a:t>読み込み・書き込み時間の内訳</a:t>
            </a:r>
          </a:p>
        </c:rich>
      </c:tx>
      <c:layout>
        <c:manualLayout>
          <c:xMode val="edge"/>
          <c:yMode val="edge"/>
          <c:x val="0.28831012247951565"/>
          <c:y val="9.6431986140521606E-2"/>
        </c:manualLayout>
      </c:layout>
      <c:overlay val="0"/>
      <c:spPr>
        <a:noFill/>
        <a:ln>
          <a:noFill/>
        </a:ln>
        <a:effectLst/>
      </c:spPr>
      <c:txPr>
        <a:bodyPr rot="0" spcFirstLastPara="1" vertOverflow="ellipsis" vert="horz" wrap="square" anchor="ctr" anchorCtr="1"/>
        <a:lstStyle/>
        <a:p>
          <a:pPr>
            <a:defRPr lang="ja-JP" sz="2400" b="0" i="0" u="none" strike="noStrike" kern="1200" spc="0" baseline="0">
              <a:solidFill>
                <a:srgbClr val="FF0000"/>
              </a:solidFill>
              <a:latin typeface="+mn-lt"/>
              <a:ea typeface="+mn-ea"/>
              <a:cs typeface="+mn-cs"/>
            </a:defRPr>
          </a:pPr>
          <a:endParaRPr lang="ja-JP"/>
        </a:p>
      </c:txPr>
    </c:title>
    <c:autoTitleDeleted val="0"/>
    <c:plotArea>
      <c:layout/>
      <c:barChart>
        <c:barDir val="col"/>
        <c:grouping val="stacked"/>
        <c:varyColors val="0"/>
        <c:ser>
          <c:idx val="0"/>
          <c:order val="0"/>
          <c:tx>
            <c:strRef>
              <c:f>Sheet2!$C$78</c:f>
              <c:strCache>
                <c:ptCount val="1"/>
                <c:pt idx="0">
                  <c:v>読み込み処理</c:v>
                </c:pt>
              </c:strCache>
            </c:strRef>
          </c:tx>
          <c:spPr>
            <a:solidFill>
              <a:schemeClr val="accent1"/>
            </a:solidFill>
            <a:ln>
              <a:noFill/>
            </a:ln>
            <a:effectLst/>
          </c:spPr>
          <c:invertIfNegative val="0"/>
          <c:val>
            <c:numRef>
              <c:f>Sheet2!$E$78:$I$78</c:f>
              <c:numCache>
                <c:formatCode>General</c:formatCode>
                <c:ptCount val="5"/>
                <c:pt idx="0">
                  <c:v>70.766355752944946</c:v>
                </c:pt>
                <c:pt idx="1">
                  <c:v>89.823213338851929</c:v>
                </c:pt>
                <c:pt idx="2">
                  <c:v>24.06915020942688</c:v>
                </c:pt>
                <c:pt idx="3">
                  <c:v>55.687857627868652</c:v>
                </c:pt>
                <c:pt idx="4">
                  <c:v>38.359936475753784</c:v>
                </c:pt>
              </c:numCache>
            </c:numRef>
          </c:val>
          <c:extLst>
            <c:ext xmlns:c16="http://schemas.microsoft.com/office/drawing/2014/chart" uri="{C3380CC4-5D6E-409C-BE32-E72D297353CC}">
              <c16:uniqueId val="{00000000-DB60-4A03-A367-D50930C92F6E}"/>
            </c:ext>
          </c:extLst>
        </c:ser>
        <c:ser>
          <c:idx val="1"/>
          <c:order val="1"/>
          <c:tx>
            <c:strRef>
              <c:f>Sheet2!$C$79</c:f>
              <c:strCache>
                <c:ptCount val="1"/>
                <c:pt idx="0">
                  <c:v>書き込み処理</c:v>
                </c:pt>
              </c:strCache>
            </c:strRef>
          </c:tx>
          <c:spPr>
            <a:solidFill>
              <a:schemeClr val="accent2"/>
            </a:solidFill>
            <a:ln>
              <a:noFill/>
            </a:ln>
            <a:effectLst/>
          </c:spPr>
          <c:invertIfNegative val="0"/>
          <c:val>
            <c:numRef>
              <c:f>Sheet2!$E$79:$I$79</c:f>
              <c:numCache>
                <c:formatCode>General</c:formatCode>
                <c:ptCount val="5"/>
                <c:pt idx="0">
                  <c:v>73.943254709243774</c:v>
                </c:pt>
                <c:pt idx="1">
                  <c:v>110.40934062004089</c:v>
                </c:pt>
                <c:pt idx="2">
                  <c:v>39.910932302474976</c:v>
                </c:pt>
                <c:pt idx="3">
                  <c:v>101.78088974952698</c:v>
                </c:pt>
                <c:pt idx="4">
                  <c:v>44.988641500473022</c:v>
                </c:pt>
              </c:numCache>
            </c:numRef>
          </c:val>
          <c:extLst>
            <c:ext xmlns:c16="http://schemas.microsoft.com/office/drawing/2014/chart" uri="{C3380CC4-5D6E-409C-BE32-E72D297353CC}">
              <c16:uniqueId val="{00000001-DB60-4A03-A367-D50930C92F6E}"/>
            </c:ext>
          </c:extLst>
        </c:ser>
        <c:dLbls>
          <c:showLegendKey val="0"/>
          <c:showVal val="0"/>
          <c:showCatName val="0"/>
          <c:showSerName val="0"/>
          <c:showPercent val="0"/>
          <c:showBubbleSize val="0"/>
        </c:dLbls>
        <c:gapWidth val="150"/>
        <c:overlap val="100"/>
        <c:axId val="112616688"/>
        <c:axId val="112623760"/>
      </c:barChart>
      <c:catAx>
        <c:axId val="112616688"/>
        <c:scaling>
          <c:orientation val="minMax"/>
        </c:scaling>
        <c:delete val="1"/>
        <c:axPos val="b"/>
        <c:majorTickMark val="none"/>
        <c:minorTickMark val="none"/>
        <c:tickLblPos val="nextTo"/>
        <c:crossAx val="112623760"/>
        <c:crosses val="autoZero"/>
        <c:auto val="1"/>
        <c:lblAlgn val="ctr"/>
        <c:lblOffset val="100"/>
        <c:noMultiLvlLbl val="0"/>
      </c:catAx>
      <c:valAx>
        <c:axId val="11262376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2000" b="0" i="0" u="none" strike="noStrike" kern="1200" baseline="0">
                    <a:solidFill>
                      <a:schemeClr val="tx1"/>
                    </a:solidFill>
                    <a:latin typeface="+mn-lt"/>
                    <a:ea typeface="+mn-ea"/>
                    <a:cs typeface="+mn-cs"/>
                  </a:defRPr>
                </a:pPr>
                <a:r>
                  <a:rPr lang="ja-JP"/>
                  <a:t>保存時間（</a:t>
                </a:r>
                <a:r>
                  <a:rPr lang="en-US"/>
                  <a:t>s</a:t>
                </a:r>
                <a:r>
                  <a:rPr lang="ja-JP"/>
                  <a:t>）</a:t>
                </a:r>
              </a:p>
            </c:rich>
          </c:tx>
          <c:overlay val="0"/>
          <c:spPr>
            <a:noFill/>
            <a:ln>
              <a:noFill/>
            </a:ln>
            <a:effectLst/>
          </c:spPr>
          <c:txPr>
            <a:bodyPr rot="-5400000" spcFirstLastPara="1" vertOverflow="ellipsis" vert="horz" wrap="square" anchor="ctr" anchorCtr="1"/>
            <a:lstStyle/>
            <a:p>
              <a:pPr>
                <a:defRPr lang="ja-JP" sz="2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2000" b="0" i="0" u="none" strike="noStrike" kern="1200" baseline="0">
                <a:solidFill>
                  <a:schemeClr val="tx1"/>
                </a:solidFill>
                <a:latin typeface="+mn-lt"/>
                <a:ea typeface="+mn-ea"/>
                <a:cs typeface="+mn-cs"/>
              </a:defRPr>
            </a:pPr>
            <a:endParaRPr lang="ja-JP"/>
          </a:p>
        </c:txPr>
        <c:crossAx val="1126166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2000" baseline="0">
          <a:solidFill>
            <a:schemeClr val="tx1"/>
          </a:solidFill>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2400" b="0" i="0" u="none" strike="noStrike" kern="1200" spc="0" baseline="0">
                <a:solidFill>
                  <a:srgbClr val="FF0000"/>
                </a:solidFill>
                <a:latin typeface="+mn-lt"/>
                <a:ea typeface="+mn-ea"/>
                <a:cs typeface="+mn-cs"/>
              </a:defRPr>
            </a:pPr>
            <a:r>
              <a:rPr lang="ja-JP" altLang="en-US" sz="2000" dirty="0">
                <a:solidFill>
                  <a:schemeClr val="tx1"/>
                </a:solidFill>
              </a:rPr>
              <a:t>書き込みを行わない場合</a:t>
            </a:r>
          </a:p>
        </c:rich>
      </c:tx>
      <c:layout>
        <c:manualLayout>
          <c:xMode val="edge"/>
          <c:yMode val="edge"/>
          <c:x val="0.26863002732888031"/>
          <c:y val="9.6431986140521606E-2"/>
        </c:manualLayout>
      </c:layout>
      <c:overlay val="0"/>
      <c:spPr>
        <a:noFill/>
        <a:ln>
          <a:noFill/>
        </a:ln>
        <a:effectLst/>
      </c:spPr>
      <c:txPr>
        <a:bodyPr rot="0" spcFirstLastPara="1" vertOverflow="ellipsis" vert="horz" wrap="square" anchor="ctr" anchorCtr="1"/>
        <a:lstStyle/>
        <a:p>
          <a:pPr>
            <a:defRPr lang="ja-JP" sz="2400" b="0" i="0" u="none" strike="noStrike" kern="1200" spc="0" baseline="0">
              <a:solidFill>
                <a:srgbClr val="FF0000"/>
              </a:solidFill>
              <a:latin typeface="+mn-lt"/>
              <a:ea typeface="+mn-ea"/>
              <a:cs typeface="+mn-cs"/>
            </a:defRPr>
          </a:pPr>
          <a:endParaRPr lang="ja-JP"/>
        </a:p>
      </c:txPr>
    </c:title>
    <c:autoTitleDeleted val="0"/>
    <c:plotArea>
      <c:layout/>
      <c:barChart>
        <c:barDir val="col"/>
        <c:grouping val="clustered"/>
        <c:varyColors val="0"/>
        <c:ser>
          <c:idx val="0"/>
          <c:order val="0"/>
          <c:tx>
            <c:strRef>
              <c:f>Sheet2!$B$61</c:f>
              <c:strCache>
                <c:ptCount val="1"/>
                <c:pt idx="0">
                  <c:v>読み込み処理</c:v>
                </c:pt>
              </c:strCache>
            </c:strRef>
          </c:tx>
          <c:spPr>
            <a:solidFill>
              <a:schemeClr val="accent1"/>
            </a:solidFill>
            <a:ln>
              <a:noFill/>
            </a:ln>
            <a:effectLst/>
          </c:spPr>
          <c:invertIfNegative val="0"/>
          <c:val>
            <c:numRef>
              <c:f>Sheet2!$C$61:$H$61</c:f>
              <c:numCache>
                <c:formatCode>General</c:formatCode>
                <c:ptCount val="6"/>
                <c:pt idx="0">
                  <c:v>67.63</c:v>
                </c:pt>
                <c:pt idx="1">
                  <c:v>35.85</c:v>
                </c:pt>
                <c:pt idx="2">
                  <c:v>77.75</c:v>
                </c:pt>
                <c:pt idx="3">
                  <c:v>46.8</c:v>
                </c:pt>
                <c:pt idx="4">
                  <c:v>15.54</c:v>
                </c:pt>
              </c:numCache>
            </c:numRef>
          </c:val>
          <c:extLst>
            <c:ext xmlns:c16="http://schemas.microsoft.com/office/drawing/2014/chart" uri="{C3380CC4-5D6E-409C-BE32-E72D297353CC}">
              <c16:uniqueId val="{00000000-9BDD-4890-A000-8E6679531832}"/>
            </c:ext>
          </c:extLst>
        </c:ser>
        <c:dLbls>
          <c:showLegendKey val="0"/>
          <c:showVal val="0"/>
          <c:showCatName val="0"/>
          <c:showSerName val="0"/>
          <c:showPercent val="0"/>
          <c:showBubbleSize val="0"/>
        </c:dLbls>
        <c:gapWidth val="150"/>
        <c:axId val="112606288"/>
        <c:axId val="112620848"/>
      </c:barChart>
      <c:catAx>
        <c:axId val="112606288"/>
        <c:scaling>
          <c:orientation val="minMax"/>
        </c:scaling>
        <c:delete val="1"/>
        <c:axPos val="b"/>
        <c:majorTickMark val="none"/>
        <c:minorTickMark val="none"/>
        <c:tickLblPos val="nextTo"/>
        <c:crossAx val="112620848"/>
        <c:crosses val="autoZero"/>
        <c:auto val="1"/>
        <c:lblAlgn val="ctr"/>
        <c:lblOffset val="100"/>
        <c:noMultiLvlLbl val="0"/>
      </c:catAx>
      <c:valAx>
        <c:axId val="1126208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2000" b="0" i="0" u="none" strike="noStrike" kern="1200" baseline="0">
                    <a:solidFill>
                      <a:schemeClr val="tx1"/>
                    </a:solidFill>
                    <a:latin typeface="+mn-lt"/>
                    <a:ea typeface="+mn-ea"/>
                    <a:cs typeface="+mn-cs"/>
                  </a:defRPr>
                </a:pPr>
                <a:r>
                  <a:rPr lang="ja-JP"/>
                  <a:t>保存時間（</a:t>
                </a:r>
                <a:r>
                  <a:rPr lang="en-US"/>
                  <a:t>s</a:t>
                </a:r>
                <a:r>
                  <a:rPr lang="ja-JP"/>
                  <a:t>）</a:t>
                </a:r>
              </a:p>
            </c:rich>
          </c:tx>
          <c:overlay val="0"/>
          <c:spPr>
            <a:noFill/>
            <a:ln>
              <a:noFill/>
            </a:ln>
            <a:effectLst/>
          </c:spPr>
          <c:txPr>
            <a:bodyPr rot="-5400000" spcFirstLastPara="1" vertOverflow="ellipsis" vert="horz" wrap="square" anchor="ctr" anchorCtr="1"/>
            <a:lstStyle/>
            <a:p>
              <a:pPr>
                <a:defRPr lang="ja-JP" sz="2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2000" b="0" i="0" u="none" strike="noStrike" kern="1200" baseline="0">
                <a:solidFill>
                  <a:schemeClr val="tx1"/>
                </a:solidFill>
                <a:latin typeface="+mn-lt"/>
                <a:ea typeface="+mn-ea"/>
                <a:cs typeface="+mn-cs"/>
              </a:defRPr>
            </a:pPr>
            <a:endParaRPr lang="ja-JP"/>
          </a:p>
        </c:txPr>
        <c:crossAx val="1126062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2000" baseline="0">
          <a:solidFill>
            <a:schemeClr val="tx1"/>
          </a:solidFill>
        </a:defRPr>
      </a:pPr>
      <a:endParaRPr lang="ja-JP"/>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Sheet4!$K$134:$K$145</cx:f>
        <cx:lvl ptCount="12" formatCode="G/標準">
          <cx:pt idx="0">46</cx:pt>
          <cx:pt idx="1">258</cx:pt>
          <cx:pt idx="2">251</cx:pt>
          <cx:pt idx="3">460</cx:pt>
          <cx:pt idx="4">21</cx:pt>
          <cx:pt idx="5">85</cx:pt>
        </cx:lvl>
      </cx:numDim>
    </cx:data>
    <cx:data id="1">
      <cx:numDim type="val">
        <cx:f>Sheet4!$L$134:$L$145</cx:f>
        <cx:lvl ptCount="12" formatCode="G/標準">
          <cx:pt idx="0">4.3200000000000003</cx:pt>
          <cx:pt idx="1">8.8209999999999997</cx:pt>
          <cx:pt idx="2">2.4089999999999998</cx:pt>
          <cx:pt idx="3">2.5249999999999999</cx:pt>
          <cx:pt idx="4">3.0339999999999998</cx:pt>
          <cx:pt idx="5">2.423</cx:pt>
          <cx:pt idx="6">2.4119999999999999</cx:pt>
          <cx:pt idx="7">9.7690000000000001</cx:pt>
          <cx:pt idx="8">14.345000000000001</cx:pt>
          <cx:pt idx="9">7.9279999999999999</cx:pt>
          <cx:pt idx="10">2.5019999999999998</cx:pt>
          <cx:pt idx="11">8.3789999999999996</cx:pt>
        </cx:lvl>
      </cx:numDim>
    </cx:data>
  </cx:chartData>
  <cx:chart>
    <cx:title pos="t" align="ctr" overlay="0">
      <cx:tx>
        <cx:rich>
          <a:bodyPr spcFirstLastPara="1" vertOverflow="ellipsis" horzOverflow="overflow" wrap="square" lIns="0" tIns="0" rIns="0" bIns="0" anchor="ctr" anchorCtr="1"/>
          <a:lstStyle/>
          <a:p>
            <a:pPr algn="ctr" rtl="0">
              <a:spcBef>
                <a:spcPts val="0"/>
              </a:spcBef>
              <a:spcAft>
                <a:spcPts val="0"/>
              </a:spcAft>
            </a:pPr>
            <a:r>
              <a:rPr lang="en-US" altLang="ja-JP" sz="1800" b="0" i="0" kern="1200" spc="0" baseline="0" dirty="0">
                <a:solidFill>
                  <a:srgbClr val="000000"/>
                </a:solidFill>
                <a:effectLst/>
              </a:rPr>
              <a:t>VM</a:t>
            </a:r>
            <a:r>
              <a:rPr lang="ja-JP" altLang="ja-JP" sz="1800" b="0" i="0" kern="1200" spc="0" baseline="0" dirty="0">
                <a:solidFill>
                  <a:srgbClr val="000000"/>
                </a:solidFill>
                <a:effectLst/>
              </a:rPr>
              <a:t>内での状態の保存時間</a:t>
            </a:r>
            <a:endParaRPr lang="ja-JP" altLang="ja-JP" dirty="0">
              <a:effectLst/>
            </a:endParaRPr>
          </a:p>
        </cx:rich>
      </cx:tx>
    </cx:title>
    <cx:plotArea>
      <cx:plotAreaRegion>
        <cx:series layoutId="boxWhisker" uniqueId="{9A5D3A9F-0E31-43C2-8EBB-1D3D76D00193}">
          <cx:tx>
            <cx:txData>
              <cx:f>Sheet4!$K$133</cx:f>
              <cx:v>VM</cx:v>
            </cx:txData>
          </cx:tx>
          <cx:dataId val="0"/>
          <cx:layoutPr>
            <cx:visibility meanLine="0" meanMarker="1" nonoutliers="0" outliers="1"/>
            <cx:statistics quartileMethod="exclusive"/>
          </cx:layoutPr>
        </cx:series>
        <cx:series layoutId="boxWhisker" uniqueId="{926B8154-DF63-4CAA-AB1B-461E0F24F4A1}">
          <cx:tx>
            <cx:txData>
              <cx:f>Sheet4!$L$133</cx:f>
              <cx:v>ホスト</cx:v>
            </cx:txData>
          </cx:tx>
          <cx:dataId val="1"/>
          <cx:layoutPr>
            <cx:visibility meanLine="0" meanMarker="1" nonoutliers="0" outliers="1"/>
            <cx:statistics quartileMethod="exclusive"/>
          </cx:layoutPr>
        </cx:series>
      </cx:plotAreaRegion>
      <cx:axis id="0" hidden="1">
        <cx:catScaling gapWidth="1"/>
        <cx:tickLabels/>
        <cx:txPr>
          <a:bodyPr vertOverflow="overflow" horzOverflow="overflow" wrap="square" lIns="0" tIns="0" rIns="0" bIns="0"/>
          <a:lstStyle/>
          <a:p>
            <a:pPr algn="ctr" rtl="0">
              <a:defRPr sz="900" b="0" i="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ja-JP" altLang="en-US" baseline="0">
              <a:solidFill>
                <a:schemeClr val="tx1"/>
              </a:solidFill>
            </a:endParaRPr>
          </a:p>
        </cx:txPr>
      </cx:axis>
      <cx:axis id="1">
        <cx:valScaling/>
        <cx:title>
          <cx:tx>
            <cx:rich>
              <a:bodyPr spcFirstLastPara="1" vertOverflow="ellipsis" horzOverflow="overflow" wrap="square" lIns="0" tIns="0" rIns="0" bIns="0" anchor="ctr" anchorCtr="1"/>
              <a:lstStyle/>
              <a:p>
                <a:pPr algn="ctr" rtl="0">
                  <a:spcBef>
                    <a:spcPts val="0"/>
                  </a:spcBef>
                  <a:spcAft>
                    <a:spcPts val="0"/>
                  </a:spcAft>
                </a:pPr>
                <a:r>
                  <a:rPr lang="ja-JP" altLang="ja-JP" sz="1400" b="0" i="0" kern="1200" baseline="0" dirty="0">
                    <a:solidFill>
                      <a:srgbClr val="000000"/>
                    </a:solidFill>
                    <a:effectLst/>
                  </a:rPr>
                  <a:t>保存時間</a:t>
                </a:r>
                <a:r>
                  <a:rPr lang="en-US" altLang="ja-JP" sz="1400" b="0" i="0" kern="1200" baseline="0" dirty="0">
                    <a:solidFill>
                      <a:srgbClr val="000000"/>
                    </a:solidFill>
                    <a:effectLst/>
                  </a:rPr>
                  <a:t>[s]</a:t>
                </a:r>
                <a:endParaRPr lang="ja-JP" altLang="ja-JP" sz="1400" dirty="0">
                  <a:effectLst/>
                </a:endParaRPr>
              </a:p>
            </cx:rich>
          </cx:tx>
        </cx:title>
        <cx:majorGridlines/>
        <cx:tickLabels/>
        <cx:txPr>
          <a:bodyPr spcFirstLastPara="1" vertOverflow="ellipsis" horzOverflow="overflow" wrap="square" lIns="0" tIns="0" rIns="0" bIns="0" anchor="ctr" anchorCtr="1"/>
          <a:lstStyle/>
          <a:p>
            <a:pPr algn="ctr" rtl="0">
              <a:defRPr sz="1200" baseline="0">
                <a:solidFill>
                  <a:schemeClr val="tx1"/>
                </a:solidFill>
              </a:defRPr>
            </a:pPr>
            <a:endParaRPr lang="ja-JP" altLang="en-US" sz="1200" b="0" i="0" u="none" strike="noStrike" baseline="0">
              <a:solidFill>
                <a:schemeClr val="tx1"/>
              </a:solidFill>
              <a:latin typeface="Calibri" panose="020F0502020204030204"/>
              <a:ea typeface="Yu Gothic" panose="020B0400000000000000" pitchFamily="50" charset="-128"/>
            </a:endParaRPr>
          </a:p>
        </cx:txPr>
      </cx:axis>
    </cx:plotArea>
    <cx:legend pos="b" align="ctr" overlay="0">
      <cx:txPr>
        <a:bodyPr spcFirstLastPara="1" vertOverflow="ellipsis" horzOverflow="overflow" wrap="square" lIns="0" tIns="0" rIns="0" bIns="0" anchor="ctr" anchorCtr="1"/>
        <a:lstStyle/>
        <a:p>
          <a:pPr algn="ctr" rtl="0">
            <a:defRPr sz="1400" baseline="0">
              <a:solidFill>
                <a:schemeClr val="tx1"/>
              </a:solidFill>
            </a:defRPr>
          </a:pPr>
          <a:endParaRPr lang="ja-JP" altLang="en-US" sz="1400" b="0" i="0" u="none" strike="noStrike" baseline="0">
            <a:solidFill>
              <a:schemeClr val="tx1"/>
            </a:solidFill>
            <a:latin typeface="Calibri" panose="020F0502020204030204"/>
            <a:ea typeface="Yu Gothic" panose="020B0400000000000000" pitchFamily="50" charset="-128"/>
          </a:endParaRPr>
        </a:p>
      </cx:txPr>
    </cx:legend>
  </cx:chart>
  <cx:spPr>
    <a:ln>
      <a:noFill/>
    </a:ln>
  </cx:spPr>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Sheet4!$P$91:$P$96</cx:f>
        <cx:lvl ptCount="6" formatCode="G/標準">
          <cx:pt idx="0">46</cx:pt>
          <cx:pt idx="1">258</cx:pt>
          <cx:pt idx="2">251</cx:pt>
          <cx:pt idx="3">460</cx:pt>
          <cx:pt idx="4">21</cx:pt>
          <cx:pt idx="5">85</cx:pt>
        </cx:lvl>
      </cx:numDim>
    </cx:data>
    <cx:data id="1">
      <cx:numDim type="val">
        <cx:f>Sheet4!$Q$91:$Q$96</cx:f>
        <cx:lvl ptCount="6" formatCode="G/標準">
          <cx:pt idx="0">5</cx:pt>
          <cx:pt idx="1">28</cx:pt>
          <cx:pt idx="2">4</cx:pt>
          <cx:pt idx="3">11</cx:pt>
          <cx:pt idx="4">6</cx:pt>
          <cx:pt idx="5">55</cx:pt>
        </cx:lvl>
      </cx:numDim>
    </cx:data>
  </cx:chartData>
  <cx:chart>
    <cx:title pos="t" align="ctr" overlay="0">
      <cx:txPr>
        <a:bodyPr spcFirstLastPara="1" vertOverflow="ellipsis" horzOverflow="overflow" wrap="square" lIns="0" tIns="0" rIns="0" bIns="0" anchor="ctr" anchorCtr="1"/>
        <a:lstStyle/>
        <a:p>
          <a:pPr algn="ctr" rtl="0">
            <a:defRPr>
              <a:solidFill>
                <a:schemeClr val="tx1"/>
              </a:solidFill>
            </a:defRPr>
          </a:pPr>
          <a:endParaRPr lang="ja-JP" altLang="en-US" sz="1400" b="0" i="0" u="none" strike="noStrike" baseline="0">
            <a:solidFill>
              <a:schemeClr val="tx1"/>
            </a:solidFill>
            <a:latin typeface="Calibri" panose="020F0502020204030204"/>
            <a:ea typeface="Yu Gothic" panose="020B0400000000000000" pitchFamily="50" charset="-128"/>
          </a:endParaRPr>
        </a:p>
      </cx:txPr>
    </cx:title>
    <cx:plotArea>
      <cx:plotAreaRegion>
        <cx:series layoutId="boxWhisker" uniqueId="{B5DE62E7-A65C-4DA7-9AD9-082977A1F274}">
          <cx:tx>
            <cx:txData>
              <cx:f>Sheet4!$P$90</cx:f>
              <cx:v>CRIU</cx:v>
            </cx:txData>
          </cx:tx>
          <cx:spPr>
            <a:ln>
              <a:solidFill>
                <a:schemeClr val="tx1"/>
              </a:solidFill>
            </a:ln>
          </cx:spPr>
          <cx:dataId val="0"/>
          <cx:layoutPr>
            <cx:visibility meanLine="0" meanMarker="1" nonoutliers="0" outliers="1"/>
            <cx:statistics quartileMethod="exclusive"/>
          </cx:layoutPr>
        </cx:series>
        <cx:series layoutId="boxWhisker" uniqueId="{1A9AD1F8-8042-4B71-B002-E650020CB498}">
          <cx:tx>
            <cx:txData>
              <cx:f>Sheet4!$Q$90</cx:f>
              <cx:v>OVmigrate</cx:v>
            </cx:txData>
          </cx:tx>
          <cx:spPr>
            <a:ln>
              <a:solidFill>
                <a:schemeClr val="tx1"/>
              </a:solidFill>
            </a:ln>
          </cx:spPr>
          <cx:dataId val="1"/>
          <cx:layoutPr>
            <cx:visibility meanLine="0" meanMarker="1" nonoutliers="0" outliers="1"/>
            <cx:statistics quartileMethod="exclusive"/>
          </cx:layoutPr>
        </cx:series>
      </cx:plotAreaRegion>
      <cx:axis id="0" hidden="1">
        <cx:catScaling gapWidth="1"/>
        <cx:tickLabels/>
        <cx:txPr>
          <a:bodyPr vertOverflow="overflow" horzOverflow="overflow" wrap="square" lIns="0" tIns="0" rIns="0" bIns="0"/>
          <a:lstStyle/>
          <a:p>
            <a:pPr algn="ctr" rtl="0">
              <a:defRPr sz="900" b="0" i="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ja-JP" altLang="en-US">
              <a:solidFill>
                <a:schemeClr val="tx1"/>
              </a:solidFill>
            </a:endParaRPr>
          </a:p>
        </cx:txPr>
      </cx:axis>
      <cx:axis id="1">
        <cx:valScaling/>
        <cx:title>
          <cx:tx>
            <cx:rich>
              <a:bodyPr spcFirstLastPara="1" vertOverflow="ellipsis" horzOverflow="overflow" wrap="square" lIns="0" tIns="0" rIns="0" bIns="0" anchor="ctr" anchorCtr="1"/>
              <a:lstStyle/>
              <a:p>
                <a:pPr algn="ctr" rtl="0">
                  <a:defRPr sz="1800"/>
                </a:pPr>
                <a:r>
                  <a:rPr lang="ja-JP" altLang="en-US" sz="1800" b="0" i="0" u="none" strike="noStrike" baseline="0" dirty="0">
                    <a:solidFill>
                      <a:prstClr val="black">
                        <a:lumMod val="65000"/>
                        <a:lumOff val="35000"/>
                      </a:prstClr>
                    </a:solidFill>
                    <a:latin typeface="Calibri"/>
                    <a:ea typeface="ＭＳ Ｐゴシック" panose="020B0600070205080204" pitchFamily="50" charset="-128"/>
                  </a:rPr>
                  <a:t>保存時間（</a:t>
                </a:r>
                <a:r>
                  <a:rPr lang="en-US" altLang="ja-JP" sz="1800" b="0" i="0" u="none" strike="noStrike" baseline="0" dirty="0">
                    <a:solidFill>
                      <a:prstClr val="black">
                        <a:lumMod val="65000"/>
                        <a:lumOff val="35000"/>
                      </a:prstClr>
                    </a:solidFill>
                    <a:latin typeface="Calibri"/>
                    <a:ea typeface="ＭＳ Ｐゴシック" panose="020B0600070205080204" pitchFamily="50" charset="-128"/>
                  </a:rPr>
                  <a:t>s</a:t>
                </a:r>
                <a:r>
                  <a:rPr lang="ja-JP" altLang="en-US" sz="1800" b="0" i="0" u="none" strike="noStrike" baseline="0" dirty="0">
                    <a:solidFill>
                      <a:prstClr val="black">
                        <a:lumMod val="65000"/>
                        <a:lumOff val="35000"/>
                      </a:prstClr>
                    </a:solidFill>
                    <a:latin typeface="Calibri"/>
                    <a:ea typeface="ＭＳ Ｐゴシック" panose="020B0600070205080204" pitchFamily="50" charset="-128"/>
                  </a:rPr>
                  <a:t>）</a:t>
                </a:r>
              </a:p>
            </cx:rich>
          </cx:tx>
        </cx:title>
        <cx:majorGridlines/>
        <cx:tickLabels/>
        <cx:numFmt formatCode="General" sourceLinked="0"/>
        <cx:txPr>
          <a:bodyPr vertOverflow="overflow" horzOverflow="overflow" wrap="square" lIns="0" tIns="0" rIns="0" bIns="0"/>
          <a:lstStyle/>
          <a:p>
            <a:pPr algn="ctr" rtl="0">
              <a:defRPr sz="1800" b="0" i="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ja-JP" altLang="en-US" sz="1800" baseline="0">
              <a:solidFill>
                <a:schemeClr val="tx1"/>
              </a:solidFill>
            </a:endParaRPr>
          </a:p>
        </cx:txPr>
      </cx:axis>
    </cx:plotArea>
    <cx:legend pos="b" align="ctr" overlay="0">
      <cx:txPr>
        <a:bodyPr spcFirstLastPara="1" vertOverflow="ellipsis" horzOverflow="overflow" wrap="square" lIns="0" tIns="0" rIns="0" bIns="0" anchor="ctr" anchorCtr="1"/>
        <a:lstStyle/>
        <a:p>
          <a:pPr algn="ctr" rtl="0">
            <a:defRPr sz="1800" baseline="0">
              <a:solidFill>
                <a:schemeClr val="tx1"/>
              </a:solidFill>
              <a:latin typeface="The Serif Hand" panose="020B0604020202020204" pitchFamily="66" charset="0"/>
            </a:defRPr>
          </a:pPr>
          <a:endParaRPr lang="ja-JP" altLang="en-US" sz="1800" b="0" i="0" u="none" strike="noStrike" baseline="0">
            <a:solidFill>
              <a:schemeClr val="tx1"/>
            </a:solidFill>
            <a:latin typeface="Yu Gothic" panose="020B0400000000000000" pitchFamily="50" charset="-128"/>
            <a:ea typeface="Yu Gothic" panose="020B0400000000000000" pitchFamily="50" charset="-128"/>
          </a:endParaRPr>
        </a:p>
      </cx:txPr>
    </cx:legend>
  </cx:chart>
  <cx:spPr>
    <a:ln>
      <a:noFill/>
    </a:ln>
  </cx:spPr>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AD4F0F-5F70-413A-BCA2-EEAD7CE0D5B6}" type="datetimeFigureOut">
              <a:rPr kumimoji="1" lang="ja-JP" altLang="en-US" smtClean="0"/>
              <a:t>2022/7/28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F9C4EE-966E-4C47-A641-FFA53FFE0D61}" type="slidenum">
              <a:rPr kumimoji="1" lang="ja-JP" altLang="en-US" smtClean="0"/>
              <a:t>‹#›</a:t>
            </a:fld>
            <a:endParaRPr kumimoji="1" lang="ja-JP" altLang="en-US"/>
          </a:p>
        </p:txBody>
      </p:sp>
    </p:spTree>
    <p:extLst>
      <p:ext uri="{BB962C8B-B14F-4D97-AF65-F5344CB8AC3E}">
        <p14:creationId xmlns:p14="http://schemas.microsoft.com/office/powerpoint/2010/main" val="32479438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P" dirty="0"/>
          </a:p>
        </p:txBody>
      </p:sp>
      <p:sp>
        <p:nvSpPr>
          <p:cNvPr id="4" name="Slide Number Placeholder 3"/>
          <p:cNvSpPr>
            <a:spLocks noGrp="1"/>
          </p:cNvSpPr>
          <p:nvPr>
            <p:ph type="sldNum" sz="quarter" idx="5"/>
          </p:nvPr>
        </p:nvSpPr>
        <p:spPr/>
        <p:txBody>
          <a:bodyPr/>
          <a:lstStyle/>
          <a:p>
            <a:fld id="{11F9C4EE-966E-4C47-A641-FFA53FFE0D61}" type="slidenum">
              <a:rPr kumimoji="1" lang="ja-JP" altLang="en-US" smtClean="0"/>
              <a:t>4</a:t>
            </a:fld>
            <a:endParaRPr kumimoji="1" lang="ja-JP" altLang="en-US"/>
          </a:p>
        </p:txBody>
      </p:sp>
    </p:spTree>
    <p:extLst>
      <p:ext uri="{BB962C8B-B14F-4D97-AF65-F5344CB8AC3E}">
        <p14:creationId xmlns:p14="http://schemas.microsoft.com/office/powerpoint/2010/main" val="3473824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P" dirty="0"/>
          </a:p>
        </p:txBody>
      </p:sp>
      <p:sp>
        <p:nvSpPr>
          <p:cNvPr id="4" name="Slide Number Placeholder 3"/>
          <p:cNvSpPr>
            <a:spLocks noGrp="1"/>
          </p:cNvSpPr>
          <p:nvPr>
            <p:ph type="sldNum" sz="quarter" idx="5"/>
          </p:nvPr>
        </p:nvSpPr>
        <p:spPr/>
        <p:txBody>
          <a:bodyPr/>
          <a:lstStyle/>
          <a:p>
            <a:fld id="{11F9C4EE-966E-4C47-A641-FFA53FFE0D61}" type="slidenum">
              <a:rPr kumimoji="1" lang="ja-JP" altLang="en-US" smtClean="0"/>
              <a:t>5</a:t>
            </a:fld>
            <a:endParaRPr kumimoji="1" lang="ja-JP" altLang="en-US"/>
          </a:p>
        </p:txBody>
      </p:sp>
    </p:spTree>
    <p:extLst>
      <p:ext uri="{BB962C8B-B14F-4D97-AF65-F5344CB8AC3E}">
        <p14:creationId xmlns:p14="http://schemas.microsoft.com/office/powerpoint/2010/main" val="1670682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P" dirty="0"/>
          </a:p>
        </p:txBody>
      </p:sp>
      <p:sp>
        <p:nvSpPr>
          <p:cNvPr id="4" name="Slide Number Placeholder 3"/>
          <p:cNvSpPr>
            <a:spLocks noGrp="1"/>
          </p:cNvSpPr>
          <p:nvPr>
            <p:ph type="sldNum" sz="quarter" idx="5"/>
          </p:nvPr>
        </p:nvSpPr>
        <p:spPr/>
        <p:txBody>
          <a:bodyPr/>
          <a:lstStyle/>
          <a:p>
            <a:fld id="{11F9C4EE-966E-4C47-A641-FFA53FFE0D61}" type="slidenum">
              <a:rPr kumimoji="1" lang="ja-JP" altLang="en-US" smtClean="0"/>
              <a:t>6</a:t>
            </a:fld>
            <a:endParaRPr kumimoji="1" lang="ja-JP" altLang="en-US"/>
          </a:p>
        </p:txBody>
      </p:sp>
    </p:spTree>
    <p:extLst>
      <p:ext uri="{BB962C8B-B14F-4D97-AF65-F5344CB8AC3E}">
        <p14:creationId xmlns:p14="http://schemas.microsoft.com/office/powerpoint/2010/main" val="3459930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1F9C4EE-966E-4C47-A641-FFA53FFE0D61}" type="slidenum">
              <a:rPr kumimoji="1" lang="ja-JP" altLang="en-US" smtClean="0"/>
              <a:t>8</a:t>
            </a:fld>
            <a:endParaRPr kumimoji="1" lang="ja-JP" altLang="en-US"/>
          </a:p>
        </p:txBody>
      </p:sp>
    </p:spTree>
    <p:extLst>
      <p:ext uri="{BB962C8B-B14F-4D97-AF65-F5344CB8AC3E}">
        <p14:creationId xmlns:p14="http://schemas.microsoft.com/office/powerpoint/2010/main" val="1549078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1F9C4EE-966E-4C47-A641-FFA53FFE0D61}" type="slidenum">
              <a:rPr kumimoji="1" lang="ja-JP" altLang="en-US" smtClean="0"/>
              <a:t>24</a:t>
            </a:fld>
            <a:endParaRPr kumimoji="1" lang="ja-JP" altLang="en-US"/>
          </a:p>
        </p:txBody>
      </p:sp>
    </p:spTree>
    <p:extLst>
      <p:ext uri="{BB962C8B-B14F-4D97-AF65-F5344CB8AC3E}">
        <p14:creationId xmlns:p14="http://schemas.microsoft.com/office/powerpoint/2010/main" val="3704781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dirty="0"/>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C3F91F3-6B6A-4B41-B4E3-D86D0E67E1DB}" type="datetime1">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1272396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448DBC-8416-4B16-882B-85813BF1A7DC}" type="datetime1">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2295089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E3AE62C-7B6E-4F46-AF26-E906A04D2B7D}" type="datetime1">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948318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948234"/>
          </a:xfrm>
        </p:spPr>
        <p:txBody>
          <a:bodyPr/>
          <a:lstStyle>
            <a:lvl1pPr>
              <a:defRPr baseline="0">
                <a:ea typeface="MS PGothic" panose="020B0600070205080204" pitchFamily="34" charset="-128"/>
              </a:defRPr>
            </a:lvl1pPr>
          </a:lstStyle>
          <a:p>
            <a:r>
              <a:rPr kumimoji="1" lang="ja-JP" altLang="en-US"/>
              <a:t>マスター タイトルの書式設定</a:t>
            </a:r>
          </a:p>
        </p:txBody>
      </p:sp>
      <p:sp>
        <p:nvSpPr>
          <p:cNvPr id="3" name="コンテンツ プレースホルダー 2"/>
          <p:cNvSpPr>
            <a:spLocks noGrp="1"/>
          </p:cNvSpPr>
          <p:nvPr>
            <p:ph idx="1"/>
          </p:nvPr>
        </p:nvSpPr>
        <p:spPr>
          <a:xfrm>
            <a:off x="609600" y="1330960"/>
            <a:ext cx="10972800" cy="4651984"/>
          </a:xfrm>
        </p:spPr>
        <p:txBody>
          <a:bodyPr/>
          <a:lstStyle>
            <a:lvl1pPr>
              <a:buClr>
                <a:schemeClr val="tx1"/>
              </a:buClr>
              <a:defRPr baseline="0">
                <a:ea typeface="MS PGothic" panose="020B0600070205080204" pitchFamily="34" charset="-128"/>
              </a:defRPr>
            </a:lvl1pPr>
            <a:lvl2pPr>
              <a:defRPr baseline="0">
                <a:ea typeface="MS PGothic" panose="020B0600070205080204" pitchFamily="34" charset="-128"/>
              </a:defRPr>
            </a:lvl2pPr>
            <a:lvl3pPr>
              <a:defRPr baseline="0">
                <a:ea typeface="MS PGothic" panose="020B0600070205080204" pitchFamily="34" charset="-128"/>
              </a:defRPr>
            </a:lvl3pPr>
            <a:lvl4pPr>
              <a:defRPr baseline="0">
                <a:ea typeface="MS PGothic" panose="020B0600070205080204" pitchFamily="34" charset="-128"/>
              </a:defRPr>
            </a:lvl4pPr>
            <a:lvl5pPr>
              <a:defRPr baseline="0">
                <a:ea typeface="MS PGothic" panose="020B0600070205080204" pitchFamily="34"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69343A8-25EF-41A7-9D33-047ABD0AA85E}" type="datetime1">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1884075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2EB4E44-A09F-4C8B-8926-FAF36EA927B3}" type="datetime1">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2934103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9A9B21A-00B5-4054-A598-BCBB79459E86}" type="datetime1">
              <a:rPr kumimoji="1" lang="ja-JP" altLang="en-US" smtClean="0"/>
              <a:t>2022/7/28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464507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7AD8A0F-A225-4325-A6F4-5327FDAFA014}" type="datetime1">
              <a:rPr kumimoji="1" lang="ja-JP" altLang="en-US" smtClean="0"/>
              <a:t>2022/7/28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517687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661F085-0FE7-4425-B379-FCF52037043F}" type="datetime1">
              <a:rPr kumimoji="1" lang="ja-JP" altLang="en-US" smtClean="0"/>
              <a:t>2022/7/28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198924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168A385-EFA5-43AF-95F9-BDEF579874BD}" type="datetime1">
              <a:rPr kumimoji="1" lang="ja-JP" altLang="en-US" smtClean="0"/>
              <a:t>2022/7/28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3356525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FA17A-A408-48C3-B98A-34E6DC9595C5}" type="datetime1">
              <a:rPr kumimoji="1" lang="ja-JP" altLang="en-US" smtClean="0"/>
              <a:t>2022/7/28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414594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97F3D95-A4B9-4637-9110-D23C733D0A12}" type="datetime1">
              <a:rPr kumimoji="1" lang="ja-JP" altLang="en-US" smtClean="0"/>
              <a:t>2022/7/28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2849503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24013"/>
            <a:ext cx="109728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3620CF-3F45-4DCF-A685-0BE1D67E7D13}" type="datetime1">
              <a:rPr kumimoji="1" lang="ja-JP" altLang="en-US" smtClean="0"/>
              <a:t>2022/7/28</a:t>
            </a:fld>
            <a:endParaRPr kumimoji="1" lang="ja-JP" altLang="en-US"/>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2000">
                <a:solidFill>
                  <a:schemeClr val="tx1">
                    <a:tint val="75000"/>
                  </a:schemeClr>
                </a:solidFill>
              </a:defRPr>
            </a:lvl1pPr>
          </a:lstStyle>
          <a:p>
            <a:fld id="{A2DAF6EC-2C59-9941-AA93-00E19ED16896}" type="slidenum">
              <a:rPr lang="ja-JP" altLang="en-US" smtClean="0"/>
              <a:pPr/>
              <a:t>‹#›</a:t>
            </a:fld>
            <a:endParaRPr lang="ja-JP" altLang="en-US" dirty="0"/>
          </a:p>
        </p:txBody>
      </p:sp>
    </p:spTree>
    <p:extLst>
      <p:ext uri="{BB962C8B-B14F-4D97-AF65-F5344CB8AC3E}">
        <p14:creationId xmlns:p14="http://schemas.microsoft.com/office/powerpoint/2010/main" val="275886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2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microsoft.com/office/2014/relationships/chartEx" Target="../charts/chartEx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9343" y="2130426"/>
            <a:ext cx="10733314" cy="1470025"/>
          </a:xfrm>
        </p:spPr>
        <p:txBody>
          <a:bodyPr/>
          <a:lstStyle/>
          <a:p>
            <a:r>
              <a:rPr lang="en-US" altLang="ja-JP" dirty="0">
                <a:solidFill>
                  <a:schemeClr val="tx1"/>
                </a:solidFill>
              </a:rPr>
              <a:t>VM</a:t>
            </a:r>
            <a:r>
              <a:rPr lang="ja-JP" altLang="en-US" dirty="0">
                <a:solidFill>
                  <a:schemeClr val="tx1"/>
                </a:solidFill>
              </a:rPr>
              <a:t>外で実行可能なコンテナの状態保存機構</a:t>
            </a:r>
            <a:endParaRPr lang="ja-JP" altLang="en-US" strike="sngStrike" dirty="0">
              <a:solidFill>
                <a:srgbClr val="FF0000"/>
              </a:solidFill>
            </a:endParaRPr>
          </a:p>
        </p:txBody>
      </p:sp>
      <p:sp>
        <p:nvSpPr>
          <p:cNvPr id="3" name="サブタイトル 2"/>
          <p:cNvSpPr>
            <a:spLocks noGrp="1"/>
          </p:cNvSpPr>
          <p:nvPr>
            <p:ph type="subTitle" idx="1"/>
          </p:nvPr>
        </p:nvSpPr>
        <p:spPr>
          <a:xfrm>
            <a:off x="1828800" y="3886200"/>
            <a:ext cx="8534400" cy="1752600"/>
          </a:xfrm>
        </p:spPr>
        <p:txBody>
          <a:bodyPr>
            <a:normAutofit/>
          </a:bodyPr>
          <a:lstStyle/>
          <a:p>
            <a:r>
              <a:rPr lang="ja-JP" altLang="en-US">
                <a:solidFill>
                  <a:schemeClr val="tx1"/>
                </a:solidFill>
              </a:rPr>
              <a:t>九州工業大学</a:t>
            </a:r>
            <a:endParaRPr lang="en-US" altLang="ja-JP" dirty="0">
              <a:solidFill>
                <a:schemeClr val="tx1"/>
              </a:solidFill>
            </a:endParaRPr>
          </a:p>
          <a:p>
            <a:r>
              <a:rPr lang="ja-JP" altLang="en-US" dirty="0">
                <a:solidFill>
                  <a:schemeClr val="tx1"/>
                </a:solidFill>
              </a:rPr>
              <a:t>朝倉優輝　光来健一</a:t>
            </a:r>
            <a:endParaRPr lang="en-US" altLang="ja-JP" dirty="0">
              <a:solidFill>
                <a:schemeClr val="tx1"/>
              </a:solidFill>
            </a:endParaRPr>
          </a:p>
          <a:p>
            <a:endParaRPr lang="en-US" altLang="ja-JP" dirty="0">
              <a:solidFill>
                <a:schemeClr val="tx1"/>
              </a:solidFill>
            </a:endParaRPr>
          </a:p>
        </p:txBody>
      </p:sp>
      <p:sp>
        <p:nvSpPr>
          <p:cNvPr id="8" name="スライド番号プレースホルダー 7">
            <a:extLst>
              <a:ext uri="{FF2B5EF4-FFF2-40B4-BE49-F238E27FC236}">
                <a16:creationId xmlns:a16="http://schemas.microsoft.com/office/drawing/2014/main" id="{600E69B1-4658-4E72-9CE9-AA69075B88E2}"/>
              </a:ext>
            </a:extLst>
          </p:cNvPr>
          <p:cNvSpPr>
            <a:spLocks noGrp="1"/>
          </p:cNvSpPr>
          <p:nvPr>
            <p:ph type="sldNum" sz="quarter" idx="12"/>
          </p:nvPr>
        </p:nvSpPr>
        <p:spPr/>
        <p:txBody>
          <a:bodyPr/>
          <a:lstStyle/>
          <a:p>
            <a:fld id="{A2DAF6EC-2C59-9941-AA93-00E19ED16896}" type="slidenum">
              <a:rPr kumimoji="1" lang="ja-JP" altLang="en-US" smtClean="0"/>
              <a:t>1</a:t>
            </a:fld>
            <a:endParaRPr kumimoji="1" lang="ja-JP" altLang="en-US"/>
          </a:p>
        </p:txBody>
      </p:sp>
    </p:spTree>
    <p:extLst>
      <p:ext uri="{BB962C8B-B14F-4D97-AF65-F5344CB8AC3E}">
        <p14:creationId xmlns:p14="http://schemas.microsoft.com/office/powerpoint/2010/main" val="1728572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57271-60C3-9944-AA59-2F5525157C9E}"/>
              </a:ext>
            </a:extLst>
          </p:cNvPr>
          <p:cNvSpPr>
            <a:spLocks noGrp="1"/>
          </p:cNvSpPr>
          <p:nvPr>
            <p:ph type="title"/>
          </p:nvPr>
        </p:nvSpPr>
        <p:spPr/>
        <p:txBody>
          <a:bodyPr/>
          <a:lstStyle/>
          <a:p>
            <a:r>
              <a:rPr lang="en-US" altLang="ja-JP" dirty="0"/>
              <a:t>VM</a:t>
            </a:r>
            <a:r>
              <a:rPr lang="ja-JP" altLang="en-US" dirty="0"/>
              <a:t>イントロスぺクションによる状態取得</a:t>
            </a:r>
            <a:endParaRPr lang="en-JP" dirty="0"/>
          </a:p>
        </p:txBody>
      </p:sp>
      <p:sp>
        <p:nvSpPr>
          <p:cNvPr id="3" name="Content Placeholder 2">
            <a:extLst>
              <a:ext uri="{FF2B5EF4-FFF2-40B4-BE49-F238E27FC236}">
                <a16:creationId xmlns:a16="http://schemas.microsoft.com/office/drawing/2014/main" id="{F0CEAEB2-DDA9-D242-96EA-18088319133A}"/>
              </a:ext>
            </a:extLst>
          </p:cNvPr>
          <p:cNvSpPr>
            <a:spLocks noGrp="1"/>
          </p:cNvSpPr>
          <p:nvPr>
            <p:ph idx="1"/>
          </p:nvPr>
        </p:nvSpPr>
        <p:spPr/>
        <p:txBody>
          <a:bodyPr/>
          <a:lstStyle/>
          <a:p>
            <a:r>
              <a:rPr lang="en-US" altLang="ja-JP" dirty="0"/>
              <a:t>VM</a:t>
            </a:r>
            <a:r>
              <a:rPr lang="ja-JP" altLang="en-US" dirty="0"/>
              <a:t>内のプロセスの状態を</a:t>
            </a:r>
            <a:r>
              <a:rPr lang="en-US" altLang="ja-JP" dirty="0"/>
              <a:t>VM</a:t>
            </a:r>
            <a:r>
              <a:rPr lang="ja-JP" altLang="en-US" dirty="0"/>
              <a:t>イントロスペクションを用いて取得</a:t>
            </a:r>
            <a:endParaRPr lang="en-US" altLang="ja-JP" dirty="0"/>
          </a:p>
          <a:p>
            <a:pPr lvl="1"/>
            <a:r>
              <a:rPr lang="en-US" altLang="ja-JP" dirty="0"/>
              <a:t>VM</a:t>
            </a:r>
            <a:r>
              <a:rPr lang="ja-JP" altLang="en-US" dirty="0"/>
              <a:t>のメモリ上にある</a:t>
            </a:r>
            <a:r>
              <a:rPr lang="en-US" altLang="ja-JP" dirty="0"/>
              <a:t>OS</a:t>
            </a:r>
            <a:r>
              <a:rPr lang="ja-JP" altLang="en-US" dirty="0"/>
              <a:t>やプロセスのデータを解析</a:t>
            </a:r>
            <a:endParaRPr lang="en-JP" altLang="ja-JP" dirty="0"/>
          </a:p>
          <a:p>
            <a:pPr lvl="1"/>
            <a:r>
              <a:rPr lang="en-JP" altLang="ja-JP" dirty="0"/>
              <a:t>VM</a:t>
            </a:r>
            <a:r>
              <a:rPr lang="ja-JP" altLang="en-US" dirty="0"/>
              <a:t>内で情報取得のためのプロセスを動作させる必要はない</a:t>
            </a:r>
            <a:endParaRPr lang="en-US" altLang="ja-JP" dirty="0"/>
          </a:p>
          <a:p>
            <a:pPr lvl="1"/>
            <a:r>
              <a:rPr lang="en-JP" altLang="ja-JP" dirty="0"/>
              <a:t>VM</a:t>
            </a:r>
            <a:r>
              <a:rPr lang="ja-JP" altLang="en-US" dirty="0"/>
              <a:t>内の</a:t>
            </a:r>
            <a:r>
              <a:rPr lang="en-JP" altLang="ja-JP" dirty="0"/>
              <a:t>OS</a:t>
            </a:r>
            <a:r>
              <a:rPr lang="ja-JP" altLang="en-US" dirty="0"/>
              <a:t>への変更も不要</a:t>
            </a:r>
            <a:endParaRPr lang="en-JP" altLang="ja-JP" dirty="0"/>
          </a:p>
          <a:p>
            <a:r>
              <a:rPr lang="ja-JP" altLang="en-US" dirty="0"/>
              <a:t>プロセス</a:t>
            </a:r>
            <a:r>
              <a:rPr lang="en-US" altLang="ja-JP" dirty="0"/>
              <a:t>ID</a:t>
            </a:r>
            <a:r>
              <a:rPr lang="ja-JP" altLang="en-US" dirty="0"/>
              <a:t>からカーネルメモリ上のプロセス構造体を探索</a:t>
            </a:r>
            <a:endParaRPr lang="en-US" altLang="ja-JP" dirty="0"/>
          </a:p>
          <a:p>
            <a:pPr lvl="1"/>
            <a:r>
              <a:rPr lang="ja-JP" altLang="en-US" dirty="0"/>
              <a:t>プロセス構造体からポインタをたどって様々な情報を取得</a:t>
            </a:r>
            <a:endParaRPr lang="en-JP" altLang="ja-JP" dirty="0"/>
          </a:p>
        </p:txBody>
      </p:sp>
      <p:sp>
        <p:nvSpPr>
          <p:cNvPr id="4" name="Slide Number Placeholder 3">
            <a:extLst>
              <a:ext uri="{FF2B5EF4-FFF2-40B4-BE49-F238E27FC236}">
                <a16:creationId xmlns:a16="http://schemas.microsoft.com/office/drawing/2014/main" id="{CDAE9A6E-F8C9-7B40-B4C4-BDF18E59C2A6}"/>
              </a:ext>
            </a:extLst>
          </p:cNvPr>
          <p:cNvSpPr>
            <a:spLocks noGrp="1"/>
          </p:cNvSpPr>
          <p:nvPr>
            <p:ph type="sldNum" sz="quarter" idx="12"/>
          </p:nvPr>
        </p:nvSpPr>
        <p:spPr/>
        <p:txBody>
          <a:bodyPr/>
          <a:lstStyle/>
          <a:p>
            <a:fld id="{A2DAF6EC-2C59-9941-AA93-00E19ED16896}" type="slidenum">
              <a:rPr kumimoji="1" lang="ja-JP" altLang="en-US" smtClean="0"/>
              <a:t>10</a:t>
            </a:fld>
            <a:endParaRPr kumimoji="1" lang="ja-JP" altLang="en-US"/>
          </a:p>
        </p:txBody>
      </p:sp>
      <p:sp>
        <p:nvSpPr>
          <p:cNvPr id="15" name="四角形: 角を丸くする 14">
            <a:extLst>
              <a:ext uri="{FF2B5EF4-FFF2-40B4-BE49-F238E27FC236}">
                <a16:creationId xmlns:a16="http://schemas.microsoft.com/office/drawing/2014/main" id="{117C3718-5D5B-A9FD-9EDA-0883B8BA3796}"/>
              </a:ext>
            </a:extLst>
          </p:cNvPr>
          <p:cNvSpPr/>
          <p:nvPr/>
        </p:nvSpPr>
        <p:spPr>
          <a:xfrm>
            <a:off x="6690111" y="4647813"/>
            <a:ext cx="1843744" cy="1307521"/>
          </a:xfrm>
          <a:prstGeom prst="roundRect">
            <a:avLst/>
          </a:prstGeom>
          <a:solidFill>
            <a:schemeClr val="accent3">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16" name="四角形: 角を丸くする 15">
            <a:extLst>
              <a:ext uri="{FF2B5EF4-FFF2-40B4-BE49-F238E27FC236}">
                <a16:creationId xmlns:a16="http://schemas.microsoft.com/office/drawing/2014/main" id="{B139D2FA-4351-4698-3F5A-B70B81640783}"/>
              </a:ext>
            </a:extLst>
          </p:cNvPr>
          <p:cNvSpPr/>
          <p:nvPr/>
        </p:nvSpPr>
        <p:spPr>
          <a:xfrm>
            <a:off x="3136387" y="5009976"/>
            <a:ext cx="1651530" cy="1174346"/>
          </a:xfrm>
          <a:prstGeom prst="round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7" name="Rectangle 5">
            <a:extLst>
              <a:ext uri="{FF2B5EF4-FFF2-40B4-BE49-F238E27FC236}">
                <a16:creationId xmlns:a16="http://schemas.microsoft.com/office/drawing/2014/main" id="{B907E658-91A9-BEF7-DA17-BF23D0304108}"/>
              </a:ext>
            </a:extLst>
          </p:cNvPr>
          <p:cNvSpPr/>
          <p:nvPr/>
        </p:nvSpPr>
        <p:spPr>
          <a:xfrm>
            <a:off x="7079444" y="4857249"/>
            <a:ext cx="1065075" cy="421290"/>
          </a:xfrm>
          <a:prstGeom prst="rect">
            <a:avLst/>
          </a:prstGeom>
          <a:solidFill>
            <a:schemeClr val="accent1">
              <a:lumMod val="20000"/>
              <a:lumOff val="8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プロセス</a:t>
            </a:r>
            <a:endParaRPr lang="en-JP" dirty="0">
              <a:solidFill>
                <a:schemeClr val="tx1"/>
              </a:solidFill>
            </a:endParaRPr>
          </a:p>
        </p:txBody>
      </p:sp>
      <p:sp>
        <p:nvSpPr>
          <p:cNvPr id="18" name="Rectangle 5">
            <a:extLst>
              <a:ext uri="{FF2B5EF4-FFF2-40B4-BE49-F238E27FC236}">
                <a16:creationId xmlns:a16="http://schemas.microsoft.com/office/drawing/2014/main" id="{682B6813-3BA1-8449-F15D-329C35ACF47D}"/>
              </a:ext>
            </a:extLst>
          </p:cNvPr>
          <p:cNvSpPr/>
          <p:nvPr/>
        </p:nvSpPr>
        <p:spPr>
          <a:xfrm>
            <a:off x="3342482" y="5331289"/>
            <a:ext cx="1238307" cy="562135"/>
          </a:xfrm>
          <a:prstGeom prst="rect">
            <a:avLst/>
          </a:prstGeom>
          <a:solidFill>
            <a:schemeClr val="accent2">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プロセスの状態</a:t>
            </a:r>
            <a:endParaRPr lang="en-JP" dirty="0">
              <a:solidFill>
                <a:schemeClr val="tx1"/>
              </a:solidFill>
            </a:endParaRPr>
          </a:p>
        </p:txBody>
      </p:sp>
      <p:sp>
        <p:nvSpPr>
          <p:cNvPr id="19" name="テキスト ボックス 26">
            <a:extLst>
              <a:ext uri="{FF2B5EF4-FFF2-40B4-BE49-F238E27FC236}">
                <a16:creationId xmlns:a16="http://schemas.microsoft.com/office/drawing/2014/main" id="{8012140E-B371-4287-33B9-99CC78EBE980}"/>
              </a:ext>
            </a:extLst>
          </p:cNvPr>
          <p:cNvSpPr txBox="1"/>
          <p:nvPr/>
        </p:nvSpPr>
        <p:spPr>
          <a:xfrm>
            <a:off x="7351722" y="4330229"/>
            <a:ext cx="554333" cy="400110"/>
          </a:xfrm>
          <a:prstGeom prst="rect">
            <a:avLst/>
          </a:prstGeom>
          <a:noFill/>
        </p:spPr>
        <p:txBody>
          <a:bodyPr wrap="square" rtlCol="0">
            <a:spAutoFit/>
          </a:bodyPr>
          <a:lstStyle/>
          <a:p>
            <a:r>
              <a:rPr kumimoji="1" lang="en-US" altLang="ja-JP" sz="2000" dirty="0"/>
              <a:t>VM</a:t>
            </a:r>
            <a:endParaRPr kumimoji="1" lang="ja-JP" altLang="en-US" sz="2000" dirty="0"/>
          </a:p>
        </p:txBody>
      </p:sp>
      <p:sp>
        <p:nvSpPr>
          <p:cNvPr id="20" name="テキスト ボックス 26">
            <a:extLst>
              <a:ext uri="{FF2B5EF4-FFF2-40B4-BE49-F238E27FC236}">
                <a16:creationId xmlns:a16="http://schemas.microsoft.com/office/drawing/2014/main" id="{9589AFE1-4132-CD4B-99A2-BB4E3619EB94}"/>
              </a:ext>
            </a:extLst>
          </p:cNvPr>
          <p:cNvSpPr txBox="1"/>
          <p:nvPr/>
        </p:nvSpPr>
        <p:spPr>
          <a:xfrm>
            <a:off x="2714784" y="4655135"/>
            <a:ext cx="2493701" cy="400110"/>
          </a:xfrm>
          <a:prstGeom prst="rect">
            <a:avLst/>
          </a:prstGeom>
          <a:noFill/>
        </p:spPr>
        <p:txBody>
          <a:bodyPr wrap="square" rtlCol="0">
            <a:spAutoFit/>
          </a:bodyPr>
          <a:lstStyle/>
          <a:p>
            <a:r>
              <a:rPr kumimoji="1" lang="ja-JP" altLang="en-US" sz="2000" dirty="0"/>
              <a:t>マイグレーション機構</a:t>
            </a:r>
          </a:p>
        </p:txBody>
      </p:sp>
      <p:sp>
        <p:nvSpPr>
          <p:cNvPr id="21" name="Rectangle 5">
            <a:extLst>
              <a:ext uri="{FF2B5EF4-FFF2-40B4-BE49-F238E27FC236}">
                <a16:creationId xmlns:a16="http://schemas.microsoft.com/office/drawing/2014/main" id="{39532D5B-C6D4-87BA-BBF9-238392A2EC45}"/>
              </a:ext>
            </a:extLst>
          </p:cNvPr>
          <p:cNvSpPr/>
          <p:nvPr/>
        </p:nvSpPr>
        <p:spPr>
          <a:xfrm>
            <a:off x="6826328" y="6040326"/>
            <a:ext cx="1546158" cy="421290"/>
          </a:xfrm>
          <a:prstGeom prst="rect">
            <a:avLst/>
          </a:prstGeom>
          <a:solidFill>
            <a:schemeClr val="tx2">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VM</a:t>
            </a:r>
            <a:r>
              <a:rPr lang="ja-JP" altLang="en-US" dirty="0">
                <a:solidFill>
                  <a:schemeClr val="tx1"/>
                </a:solidFill>
              </a:rPr>
              <a:t>のメモリ</a:t>
            </a:r>
            <a:endParaRPr lang="en-JP" dirty="0">
              <a:solidFill>
                <a:schemeClr val="tx1"/>
              </a:solidFill>
            </a:endParaRPr>
          </a:p>
        </p:txBody>
      </p:sp>
      <p:sp>
        <p:nvSpPr>
          <p:cNvPr id="22" name="Rectangle 5">
            <a:extLst>
              <a:ext uri="{FF2B5EF4-FFF2-40B4-BE49-F238E27FC236}">
                <a16:creationId xmlns:a16="http://schemas.microsoft.com/office/drawing/2014/main" id="{E2D503BD-BA6C-6D3B-A146-92FB89E30867}"/>
              </a:ext>
            </a:extLst>
          </p:cNvPr>
          <p:cNvSpPr/>
          <p:nvPr/>
        </p:nvSpPr>
        <p:spPr>
          <a:xfrm>
            <a:off x="6855810" y="5397847"/>
            <a:ext cx="1546158" cy="421290"/>
          </a:xfrm>
          <a:prstGeom prst="rect">
            <a:avLst/>
          </a:prstGeom>
          <a:solidFill>
            <a:schemeClr val="accent1">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ゲスト</a:t>
            </a:r>
            <a:r>
              <a:rPr lang="en-US" altLang="ja-JP" dirty="0">
                <a:solidFill>
                  <a:schemeClr val="tx1"/>
                </a:solidFill>
              </a:rPr>
              <a:t>OS</a:t>
            </a:r>
            <a:endParaRPr lang="en-JP" dirty="0">
              <a:solidFill>
                <a:schemeClr val="tx1"/>
              </a:solidFill>
            </a:endParaRPr>
          </a:p>
        </p:txBody>
      </p:sp>
      <p:cxnSp>
        <p:nvCxnSpPr>
          <p:cNvPr id="23" name="Straight Arrow Connector 24">
            <a:extLst>
              <a:ext uri="{FF2B5EF4-FFF2-40B4-BE49-F238E27FC236}">
                <a16:creationId xmlns:a16="http://schemas.microsoft.com/office/drawing/2014/main" id="{A83EF109-2F17-55F3-C6F7-8F08AA9E8B3A}"/>
              </a:ext>
            </a:extLst>
          </p:cNvPr>
          <p:cNvCxnSpPr>
            <a:cxnSpLocks/>
          </p:cNvCxnSpPr>
          <p:nvPr/>
        </p:nvCxnSpPr>
        <p:spPr>
          <a:xfrm>
            <a:off x="4787917" y="5519875"/>
            <a:ext cx="2038411" cy="65382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4">
            <a:extLst>
              <a:ext uri="{FF2B5EF4-FFF2-40B4-BE49-F238E27FC236}">
                <a16:creationId xmlns:a16="http://schemas.microsoft.com/office/drawing/2014/main" id="{683B41D5-AA30-92BC-44C2-A513FB673276}"/>
              </a:ext>
            </a:extLst>
          </p:cNvPr>
          <p:cNvCxnSpPr>
            <a:cxnSpLocks/>
          </p:cNvCxnSpPr>
          <p:nvPr/>
        </p:nvCxnSpPr>
        <p:spPr>
          <a:xfrm flipH="1" flipV="1">
            <a:off x="4580789" y="5702864"/>
            <a:ext cx="2245539" cy="66859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0" name="テキスト ボックス 26">
            <a:extLst>
              <a:ext uri="{FF2B5EF4-FFF2-40B4-BE49-F238E27FC236}">
                <a16:creationId xmlns:a16="http://schemas.microsoft.com/office/drawing/2014/main" id="{8B96000D-49C8-727D-E91B-634A5158832D}"/>
              </a:ext>
            </a:extLst>
          </p:cNvPr>
          <p:cNvSpPr txBox="1"/>
          <p:nvPr/>
        </p:nvSpPr>
        <p:spPr>
          <a:xfrm>
            <a:off x="5359084" y="5397847"/>
            <a:ext cx="688948" cy="369332"/>
          </a:xfrm>
          <a:prstGeom prst="rect">
            <a:avLst/>
          </a:prstGeom>
          <a:noFill/>
        </p:spPr>
        <p:txBody>
          <a:bodyPr wrap="square" rtlCol="0">
            <a:spAutoFit/>
          </a:bodyPr>
          <a:lstStyle/>
          <a:p>
            <a:r>
              <a:rPr lang="ja-JP" altLang="en-US" dirty="0"/>
              <a:t>解析</a:t>
            </a:r>
            <a:endParaRPr kumimoji="1" lang="ja-JP" altLang="en-US" dirty="0"/>
          </a:p>
        </p:txBody>
      </p:sp>
      <p:sp>
        <p:nvSpPr>
          <p:cNvPr id="31" name="テキスト ボックス 26">
            <a:extLst>
              <a:ext uri="{FF2B5EF4-FFF2-40B4-BE49-F238E27FC236}">
                <a16:creationId xmlns:a16="http://schemas.microsoft.com/office/drawing/2014/main" id="{7ED00B11-703C-01F9-DB3C-17FEBBCD889E}"/>
              </a:ext>
            </a:extLst>
          </p:cNvPr>
          <p:cNvSpPr txBox="1"/>
          <p:nvPr/>
        </p:nvSpPr>
        <p:spPr>
          <a:xfrm>
            <a:off x="5026583" y="6160724"/>
            <a:ext cx="1353951" cy="369332"/>
          </a:xfrm>
          <a:prstGeom prst="rect">
            <a:avLst/>
          </a:prstGeom>
          <a:noFill/>
        </p:spPr>
        <p:txBody>
          <a:bodyPr wrap="square" rtlCol="0">
            <a:spAutoFit/>
          </a:bodyPr>
          <a:lstStyle/>
          <a:p>
            <a:r>
              <a:rPr lang="ja-JP" altLang="en-US" dirty="0"/>
              <a:t>情報を取得</a:t>
            </a:r>
            <a:endParaRPr kumimoji="1" lang="ja-JP" altLang="en-US" dirty="0"/>
          </a:p>
        </p:txBody>
      </p:sp>
    </p:spTree>
    <p:extLst>
      <p:ext uri="{BB962C8B-B14F-4D97-AF65-F5344CB8AC3E}">
        <p14:creationId xmlns:p14="http://schemas.microsoft.com/office/powerpoint/2010/main" val="209646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ontent Placeholder 2">
            <a:extLst>
              <a:ext uri="{FF2B5EF4-FFF2-40B4-BE49-F238E27FC236}">
                <a16:creationId xmlns:a16="http://schemas.microsoft.com/office/drawing/2014/main" id="{9FA1D65B-6843-4968-E106-35830A8D707B}"/>
              </a:ext>
            </a:extLst>
          </p:cNvPr>
          <p:cNvSpPr txBox="1">
            <a:spLocks/>
          </p:cNvSpPr>
          <p:nvPr/>
        </p:nvSpPr>
        <p:spPr>
          <a:xfrm>
            <a:off x="609600" y="1342596"/>
            <a:ext cx="10972800" cy="465198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Clr>
                <a:schemeClr val="tx1"/>
              </a:buClr>
              <a:buFont typeface="Arial"/>
              <a:buChar char="•"/>
              <a:defRPr kumimoji="1" sz="2800" kern="1200" baseline="0">
                <a:solidFill>
                  <a:schemeClr val="tx1"/>
                </a:solidFill>
                <a:latin typeface="+mn-lt"/>
                <a:ea typeface="MS PGothic" panose="020B0600070205080204" pitchFamily="34" charset="-128"/>
                <a:cs typeface="+mn-cs"/>
              </a:defRPr>
            </a:lvl1pPr>
            <a:lvl2pPr marL="742950" indent="-285750" algn="l" defTabSz="457200" rtl="0" eaLnBrk="1" latinLnBrk="0" hangingPunct="1">
              <a:spcBef>
                <a:spcPct val="20000"/>
              </a:spcBef>
              <a:buFont typeface="Arial"/>
              <a:buChar char="–"/>
              <a:defRPr kumimoji="1" sz="2400" kern="1200" baseline="0">
                <a:solidFill>
                  <a:schemeClr val="tx1"/>
                </a:solidFill>
                <a:latin typeface="+mn-lt"/>
                <a:ea typeface="MS PGothic" panose="020B0600070205080204" pitchFamily="34" charset="-128"/>
                <a:cs typeface="+mn-cs"/>
              </a:defRPr>
            </a:lvl2pPr>
            <a:lvl3pPr marL="1143000" indent="-228600" algn="l" defTabSz="457200" rtl="0" eaLnBrk="1" latinLnBrk="0" hangingPunct="1">
              <a:spcBef>
                <a:spcPct val="20000"/>
              </a:spcBef>
              <a:buFont typeface="Arial"/>
              <a:buChar char="•"/>
              <a:defRPr kumimoji="1" sz="2000" kern="1200" baseline="0">
                <a:solidFill>
                  <a:schemeClr val="tx1"/>
                </a:solidFill>
                <a:latin typeface="+mn-lt"/>
                <a:ea typeface="MS PGothic" panose="020B0600070205080204" pitchFamily="34" charset="-128"/>
                <a:cs typeface="+mn-cs"/>
              </a:defRPr>
            </a:lvl3pPr>
            <a:lvl4pPr marL="1600200" indent="-228600" algn="l" defTabSz="457200" rtl="0" eaLnBrk="1" latinLnBrk="0" hangingPunct="1">
              <a:spcBef>
                <a:spcPct val="20000"/>
              </a:spcBef>
              <a:buFont typeface="Arial"/>
              <a:buChar char="–"/>
              <a:defRPr kumimoji="1" sz="1800" kern="1200" baseline="0">
                <a:solidFill>
                  <a:schemeClr val="tx1"/>
                </a:solidFill>
                <a:latin typeface="+mn-lt"/>
                <a:ea typeface="MS PGothic" panose="020B0600070205080204" pitchFamily="34" charset="-128"/>
                <a:cs typeface="+mn-cs"/>
              </a:defRPr>
            </a:lvl4pPr>
            <a:lvl5pPr marL="2057400" indent="-228600" algn="l" defTabSz="457200" rtl="0" eaLnBrk="1" latinLnBrk="0" hangingPunct="1">
              <a:spcBef>
                <a:spcPct val="20000"/>
              </a:spcBef>
              <a:buFont typeface="Arial"/>
              <a:buChar char="»"/>
              <a:defRPr kumimoji="1" sz="1800" kern="1200" baseline="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r>
              <a:rPr lang="en-US" altLang="ja-JP" dirty="0"/>
              <a:t>VM</a:t>
            </a:r>
            <a:r>
              <a:rPr lang="ja-JP" altLang="en-US" dirty="0"/>
              <a:t>外からシグナルを送信することで</a:t>
            </a:r>
            <a:r>
              <a:rPr lang="en-US" altLang="ja-JP" dirty="0"/>
              <a:t>VM</a:t>
            </a:r>
            <a:r>
              <a:rPr lang="ja-JP" altLang="en-US" dirty="0"/>
              <a:t>内のプロセスを制御</a:t>
            </a:r>
            <a:endParaRPr lang="en-US" altLang="ja-JP" dirty="0"/>
          </a:p>
          <a:p>
            <a:pPr lvl="1"/>
            <a:r>
              <a:rPr lang="ja-JP" altLang="en-US" dirty="0"/>
              <a:t>状態保存時には</a:t>
            </a:r>
            <a:r>
              <a:rPr lang="en-US" altLang="ja-JP" dirty="0"/>
              <a:t>STOP</a:t>
            </a:r>
            <a:r>
              <a:rPr lang="ja-JP" altLang="en-US" dirty="0"/>
              <a:t>シグナルを送信してプロセスを一時停止</a:t>
            </a:r>
            <a:endParaRPr lang="en-US" altLang="ja-JP" dirty="0"/>
          </a:p>
          <a:p>
            <a:pPr lvl="1"/>
            <a:r>
              <a:rPr lang="ja-JP" altLang="en-US" dirty="0"/>
              <a:t>状態保存後には</a:t>
            </a:r>
            <a:r>
              <a:rPr lang="en-US" altLang="ja-JP" dirty="0"/>
              <a:t>KILL</a:t>
            </a:r>
            <a:r>
              <a:rPr lang="ja-JP" altLang="en-US" dirty="0"/>
              <a:t>シグナルを送信してプロセスを終了</a:t>
            </a:r>
            <a:endParaRPr lang="en-US" altLang="ja-JP" dirty="0"/>
          </a:p>
          <a:p>
            <a:r>
              <a:rPr lang="ja-JP" altLang="en-US" dirty="0"/>
              <a:t>シグナル疑似送信</a:t>
            </a:r>
            <a:r>
              <a:rPr lang="en-US" altLang="ja-JP" dirty="0"/>
              <a:t> </a:t>
            </a:r>
            <a:r>
              <a:rPr lang="en-US" altLang="ja-JP" sz="2400" dirty="0"/>
              <a:t>[Kimura+, APSys'22]</a:t>
            </a:r>
            <a:r>
              <a:rPr lang="en-US" altLang="ja-JP" dirty="0"/>
              <a:t> </a:t>
            </a:r>
            <a:r>
              <a:rPr lang="ja-JP" altLang="en-US" dirty="0"/>
              <a:t>を利用</a:t>
            </a:r>
            <a:endParaRPr lang="en-US" altLang="ja-JP" dirty="0"/>
          </a:p>
          <a:p>
            <a:pPr lvl="1"/>
            <a:r>
              <a:rPr lang="en-US" altLang="ja-JP" dirty="0"/>
              <a:t>VM</a:t>
            </a:r>
            <a:r>
              <a:rPr lang="ja-JP" altLang="en-US" dirty="0"/>
              <a:t>のメモリ上のプロセス情報を書き換えてシグナルが送られた状態に変更</a:t>
            </a:r>
            <a:endParaRPr lang="en-US" altLang="ja-JP" dirty="0"/>
          </a:p>
        </p:txBody>
      </p:sp>
      <p:sp>
        <p:nvSpPr>
          <p:cNvPr id="2" name="Title 1">
            <a:extLst>
              <a:ext uri="{FF2B5EF4-FFF2-40B4-BE49-F238E27FC236}">
                <a16:creationId xmlns:a16="http://schemas.microsoft.com/office/drawing/2014/main" id="{73657271-60C3-9944-AA59-2F5525157C9E}"/>
              </a:ext>
            </a:extLst>
          </p:cNvPr>
          <p:cNvSpPr>
            <a:spLocks noGrp="1"/>
          </p:cNvSpPr>
          <p:nvPr>
            <p:ph type="title"/>
          </p:nvPr>
        </p:nvSpPr>
        <p:spPr/>
        <p:txBody>
          <a:bodyPr/>
          <a:lstStyle/>
          <a:p>
            <a:r>
              <a:rPr lang="en-JP" altLang="ja-JP" dirty="0"/>
              <a:t>VM</a:t>
            </a:r>
            <a:r>
              <a:rPr lang="ja-JP" altLang="en-JP"/>
              <a:t>外</a:t>
            </a:r>
            <a:r>
              <a:rPr lang="ja-JP" altLang="en-US"/>
              <a:t>からのプロセス</a:t>
            </a:r>
            <a:r>
              <a:rPr lang="ja-JP" altLang="en-US" dirty="0"/>
              <a:t>の制御</a:t>
            </a:r>
            <a:endParaRPr lang="en-JP" dirty="0"/>
          </a:p>
        </p:txBody>
      </p:sp>
      <p:sp>
        <p:nvSpPr>
          <p:cNvPr id="4" name="Slide Number Placeholder 3">
            <a:extLst>
              <a:ext uri="{FF2B5EF4-FFF2-40B4-BE49-F238E27FC236}">
                <a16:creationId xmlns:a16="http://schemas.microsoft.com/office/drawing/2014/main" id="{CDAE9A6E-F8C9-7B40-B4C4-BDF18E59C2A6}"/>
              </a:ext>
            </a:extLst>
          </p:cNvPr>
          <p:cNvSpPr>
            <a:spLocks noGrp="1"/>
          </p:cNvSpPr>
          <p:nvPr>
            <p:ph type="sldNum" sz="quarter" idx="12"/>
          </p:nvPr>
        </p:nvSpPr>
        <p:spPr/>
        <p:txBody>
          <a:bodyPr/>
          <a:lstStyle/>
          <a:p>
            <a:fld id="{A2DAF6EC-2C59-9941-AA93-00E19ED16896}" type="slidenum">
              <a:rPr kumimoji="1" lang="ja-JP" altLang="en-US" smtClean="0"/>
              <a:t>11</a:t>
            </a:fld>
            <a:endParaRPr kumimoji="1" lang="ja-JP" altLang="en-US"/>
          </a:p>
        </p:txBody>
      </p:sp>
      <p:sp>
        <p:nvSpPr>
          <p:cNvPr id="20" name="正方形/長方形 19">
            <a:extLst>
              <a:ext uri="{FF2B5EF4-FFF2-40B4-BE49-F238E27FC236}">
                <a16:creationId xmlns:a16="http://schemas.microsoft.com/office/drawing/2014/main" id="{248ADC76-5910-A4B3-8D63-99BC7577FCAC}"/>
              </a:ext>
            </a:extLst>
          </p:cNvPr>
          <p:cNvSpPr/>
          <p:nvPr/>
        </p:nvSpPr>
        <p:spPr>
          <a:xfrm>
            <a:off x="2194022" y="3928057"/>
            <a:ext cx="3901978" cy="2776134"/>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1" name="Rounded Rectangle 3">
            <a:extLst>
              <a:ext uri="{FF2B5EF4-FFF2-40B4-BE49-F238E27FC236}">
                <a16:creationId xmlns:a16="http://schemas.microsoft.com/office/drawing/2014/main" id="{6C4F3EF4-2151-A3A9-7D36-6673C2D42F82}"/>
              </a:ext>
            </a:extLst>
          </p:cNvPr>
          <p:cNvSpPr/>
          <p:nvPr/>
        </p:nvSpPr>
        <p:spPr>
          <a:xfrm>
            <a:off x="7974075" y="5938955"/>
            <a:ext cx="2719207" cy="51359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rPr>
              <a:t>マイグレーション機構</a:t>
            </a:r>
          </a:p>
        </p:txBody>
      </p:sp>
      <p:sp>
        <p:nvSpPr>
          <p:cNvPr id="22" name="テキスト ボックス 21">
            <a:extLst>
              <a:ext uri="{FF2B5EF4-FFF2-40B4-BE49-F238E27FC236}">
                <a16:creationId xmlns:a16="http://schemas.microsoft.com/office/drawing/2014/main" id="{36514858-7CB5-0DB0-0E17-10772028B099}"/>
              </a:ext>
            </a:extLst>
          </p:cNvPr>
          <p:cNvSpPr txBox="1"/>
          <p:nvPr/>
        </p:nvSpPr>
        <p:spPr>
          <a:xfrm>
            <a:off x="3858394" y="3564735"/>
            <a:ext cx="573221" cy="400110"/>
          </a:xfrm>
          <a:prstGeom prst="rect">
            <a:avLst/>
          </a:prstGeom>
          <a:noFill/>
        </p:spPr>
        <p:txBody>
          <a:bodyPr wrap="square" rtlCol="0">
            <a:spAutoFit/>
          </a:bodyPr>
          <a:lstStyle/>
          <a:p>
            <a:r>
              <a:rPr kumimoji="1" lang="en-US" altLang="ja-JP" sz="2000" dirty="0"/>
              <a:t>VM</a:t>
            </a:r>
            <a:endParaRPr kumimoji="1" lang="ja-JP" altLang="en-US" sz="2000" dirty="0"/>
          </a:p>
        </p:txBody>
      </p:sp>
      <p:sp>
        <p:nvSpPr>
          <p:cNvPr id="23" name="楕円 22">
            <a:extLst>
              <a:ext uri="{FF2B5EF4-FFF2-40B4-BE49-F238E27FC236}">
                <a16:creationId xmlns:a16="http://schemas.microsoft.com/office/drawing/2014/main" id="{02E9184B-0FB5-A65C-35F3-600A41774C9C}"/>
              </a:ext>
            </a:extLst>
          </p:cNvPr>
          <p:cNvSpPr/>
          <p:nvPr/>
        </p:nvSpPr>
        <p:spPr>
          <a:xfrm>
            <a:off x="3022842" y="4076241"/>
            <a:ext cx="2244338" cy="550583"/>
          </a:xfrm>
          <a:prstGeom prst="ellipse">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プロセス</a:t>
            </a:r>
            <a:endParaRPr lang="en-US" altLang="ja-JP" dirty="0">
              <a:solidFill>
                <a:schemeClr val="tx1"/>
              </a:solidFill>
            </a:endParaRPr>
          </a:p>
        </p:txBody>
      </p:sp>
      <p:sp>
        <p:nvSpPr>
          <p:cNvPr id="25" name="四角形: 角を丸くする 24">
            <a:extLst>
              <a:ext uri="{FF2B5EF4-FFF2-40B4-BE49-F238E27FC236}">
                <a16:creationId xmlns:a16="http://schemas.microsoft.com/office/drawing/2014/main" id="{55438077-857B-1F4C-5D65-5A66638D0E8A}"/>
              </a:ext>
            </a:extLst>
          </p:cNvPr>
          <p:cNvSpPr/>
          <p:nvPr/>
        </p:nvSpPr>
        <p:spPr>
          <a:xfrm>
            <a:off x="2656708" y="5625063"/>
            <a:ext cx="2976599" cy="991123"/>
          </a:xfrm>
          <a:prstGeom prst="roundRect">
            <a:avLst/>
          </a:prstGeom>
          <a:solidFill>
            <a:schemeClr val="bg2">
              <a:lumMod val="75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6" name="四角形: 角を丸くする 25">
            <a:extLst>
              <a:ext uri="{FF2B5EF4-FFF2-40B4-BE49-F238E27FC236}">
                <a16:creationId xmlns:a16="http://schemas.microsoft.com/office/drawing/2014/main" id="{EDC960D9-2605-4FDA-0C6B-99277F49000C}"/>
              </a:ext>
            </a:extLst>
          </p:cNvPr>
          <p:cNvSpPr/>
          <p:nvPr/>
        </p:nvSpPr>
        <p:spPr>
          <a:xfrm>
            <a:off x="3022838" y="5890880"/>
            <a:ext cx="2244341" cy="609749"/>
          </a:xfrm>
          <a:prstGeom prst="roundRect">
            <a:avLst/>
          </a:prstGeom>
          <a:solidFill>
            <a:schemeClr val="bg2">
              <a:lumMod val="9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r>
              <a:rPr kumimoji="1" lang="ja-JP" altLang="en-US" dirty="0">
                <a:solidFill>
                  <a:schemeClr val="tx1"/>
                </a:solidFill>
              </a:rPr>
              <a:t>　　</a:t>
            </a:r>
            <a:r>
              <a:rPr lang="ja-JP" altLang="en-US" dirty="0">
                <a:solidFill>
                  <a:schemeClr val="tx1"/>
                </a:solidFill>
              </a:rPr>
              <a:t>プロセス構造体</a:t>
            </a:r>
            <a:endParaRPr kumimoji="1" lang="en-US" altLang="ja-JP" dirty="0">
              <a:solidFill>
                <a:schemeClr val="tx1"/>
              </a:solidFill>
            </a:endParaRPr>
          </a:p>
        </p:txBody>
      </p:sp>
      <p:sp>
        <p:nvSpPr>
          <p:cNvPr id="28" name="テキスト ボックス 27">
            <a:extLst>
              <a:ext uri="{FF2B5EF4-FFF2-40B4-BE49-F238E27FC236}">
                <a16:creationId xmlns:a16="http://schemas.microsoft.com/office/drawing/2014/main" id="{5F593378-F6C4-F795-C37F-6EBCFB7A7761}"/>
              </a:ext>
            </a:extLst>
          </p:cNvPr>
          <p:cNvSpPr txBox="1"/>
          <p:nvPr/>
        </p:nvSpPr>
        <p:spPr>
          <a:xfrm>
            <a:off x="3578932" y="5224953"/>
            <a:ext cx="1132143" cy="400110"/>
          </a:xfrm>
          <a:prstGeom prst="rect">
            <a:avLst/>
          </a:prstGeom>
          <a:noFill/>
        </p:spPr>
        <p:txBody>
          <a:bodyPr wrap="square" rtlCol="0">
            <a:spAutoFit/>
          </a:bodyPr>
          <a:lstStyle/>
          <a:p>
            <a:r>
              <a:rPr kumimoji="1" lang="ja-JP" altLang="en-US" sz="2000" dirty="0"/>
              <a:t>カーネル</a:t>
            </a:r>
          </a:p>
        </p:txBody>
      </p:sp>
      <p:sp>
        <p:nvSpPr>
          <p:cNvPr id="30" name="テキスト ボックス 26">
            <a:extLst>
              <a:ext uri="{FF2B5EF4-FFF2-40B4-BE49-F238E27FC236}">
                <a16:creationId xmlns:a16="http://schemas.microsoft.com/office/drawing/2014/main" id="{C6EFB809-8E71-67FB-A005-F1997CD2351E}"/>
              </a:ext>
            </a:extLst>
          </p:cNvPr>
          <p:cNvSpPr txBox="1"/>
          <p:nvPr/>
        </p:nvSpPr>
        <p:spPr>
          <a:xfrm>
            <a:off x="6037020" y="5675410"/>
            <a:ext cx="1937055" cy="400110"/>
          </a:xfrm>
          <a:prstGeom prst="rect">
            <a:avLst/>
          </a:prstGeom>
          <a:noFill/>
        </p:spPr>
        <p:txBody>
          <a:bodyPr wrap="square" rtlCol="0">
            <a:spAutoFit/>
          </a:bodyPr>
          <a:lstStyle/>
          <a:p>
            <a:r>
              <a:rPr lang="ja-JP" altLang="en-US" sz="2000" dirty="0"/>
              <a:t>シグナルの情報</a:t>
            </a:r>
            <a:endParaRPr kumimoji="1" lang="ja-JP" altLang="en-US" sz="2000" dirty="0"/>
          </a:p>
        </p:txBody>
      </p:sp>
      <p:cxnSp>
        <p:nvCxnSpPr>
          <p:cNvPr id="31" name="Straight Arrow Connector 24">
            <a:extLst>
              <a:ext uri="{FF2B5EF4-FFF2-40B4-BE49-F238E27FC236}">
                <a16:creationId xmlns:a16="http://schemas.microsoft.com/office/drawing/2014/main" id="{9B65B59A-413F-5A64-6AF8-429463B85F68}"/>
              </a:ext>
            </a:extLst>
          </p:cNvPr>
          <p:cNvCxnSpPr>
            <a:cxnSpLocks/>
            <a:stCxn id="21" idx="1"/>
            <a:endCxn id="26" idx="3"/>
          </p:cNvCxnSpPr>
          <p:nvPr/>
        </p:nvCxnSpPr>
        <p:spPr>
          <a:xfrm flipH="1">
            <a:off x="5267179" y="6195754"/>
            <a:ext cx="2706896" cy="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3" name="Straight Arrow Connector 24">
            <a:extLst>
              <a:ext uri="{FF2B5EF4-FFF2-40B4-BE49-F238E27FC236}">
                <a16:creationId xmlns:a16="http://schemas.microsoft.com/office/drawing/2014/main" id="{BD5CDAA6-F85D-4439-7BFB-EED0ACC9F083}"/>
              </a:ext>
            </a:extLst>
          </p:cNvPr>
          <p:cNvCxnSpPr>
            <a:cxnSpLocks/>
            <a:endCxn id="23" idx="3"/>
          </p:cNvCxnSpPr>
          <p:nvPr/>
        </p:nvCxnSpPr>
        <p:spPr>
          <a:xfrm flipV="1">
            <a:off x="3212804" y="4546193"/>
            <a:ext cx="138714" cy="107887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8" name="テキスト ボックス 26">
            <a:extLst>
              <a:ext uri="{FF2B5EF4-FFF2-40B4-BE49-F238E27FC236}">
                <a16:creationId xmlns:a16="http://schemas.microsoft.com/office/drawing/2014/main" id="{0809BF51-F636-3BA5-B966-3D571C674FEC}"/>
              </a:ext>
            </a:extLst>
          </p:cNvPr>
          <p:cNvSpPr txBox="1"/>
          <p:nvPr/>
        </p:nvSpPr>
        <p:spPr>
          <a:xfrm>
            <a:off x="2584945" y="4961766"/>
            <a:ext cx="697216" cy="400110"/>
          </a:xfrm>
          <a:prstGeom prst="rect">
            <a:avLst/>
          </a:prstGeom>
          <a:noFill/>
        </p:spPr>
        <p:txBody>
          <a:bodyPr wrap="square" rtlCol="0">
            <a:spAutoFit/>
          </a:bodyPr>
          <a:lstStyle/>
          <a:p>
            <a:r>
              <a:rPr lang="ja-JP" altLang="en-US" sz="2000" dirty="0"/>
              <a:t>配送</a:t>
            </a:r>
            <a:endParaRPr kumimoji="1" lang="ja-JP" altLang="en-US" sz="2000" dirty="0"/>
          </a:p>
        </p:txBody>
      </p:sp>
    </p:spTree>
    <p:extLst>
      <p:ext uri="{BB962C8B-B14F-4D97-AF65-F5344CB8AC3E}">
        <p14:creationId xmlns:p14="http://schemas.microsoft.com/office/powerpoint/2010/main" val="3001375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57271-60C3-9944-AA59-2F5525157C9E}"/>
              </a:ext>
            </a:extLst>
          </p:cNvPr>
          <p:cNvSpPr>
            <a:spLocks noGrp="1"/>
          </p:cNvSpPr>
          <p:nvPr>
            <p:ph type="title"/>
          </p:nvPr>
        </p:nvSpPr>
        <p:spPr/>
        <p:txBody>
          <a:bodyPr/>
          <a:lstStyle/>
          <a:p>
            <a:r>
              <a:rPr lang="en-US" altLang="ja-JP" dirty="0" err="1"/>
              <a:t>OVmigrate</a:t>
            </a:r>
            <a:r>
              <a:rPr lang="ja-JP" altLang="en-US" dirty="0"/>
              <a:t>の実装</a:t>
            </a:r>
            <a:endParaRPr lang="en-JP" dirty="0"/>
          </a:p>
        </p:txBody>
      </p:sp>
      <p:sp>
        <p:nvSpPr>
          <p:cNvPr id="3" name="Content Placeholder 2">
            <a:extLst>
              <a:ext uri="{FF2B5EF4-FFF2-40B4-BE49-F238E27FC236}">
                <a16:creationId xmlns:a16="http://schemas.microsoft.com/office/drawing/2014/main" id="{F0CEAEB2-DDA9-D242-96EA-18088319133A}"/>
              </a:ext>
            </a:extLst>
          </p:cNvPr>
          <p:cNvSpPr>
            <a:spLocks noGrp="1"/>
          </p:cNvSpPr>
          <p:nvPr>
            <p:ph idx="1"/>
          </p:nvPr>
        </p:nvSpPr>
        <p:spPr/>
        <p:txBody>
          <a:bodyPr/>
          <a:lstStyle/>
          <a:p>
            <a:r>
              <a:rPr lang="en-US" dirty="0"/>
              <a:t>QEMU-KVM 4.2.0</a:t>
            </a:r>
            <a:r>
              <a:rPr lang="ja-JP" altLang="en-US" dirty="0"/>
              <a:t>上の</a:t>
            </a:r>
            <a:r>
              <a:rPr lang="en-US" altLang="ja-JP" dirty="0"/>
              <a:t>VM</a:t>
            </a:r>
            <a:r>
              <a:rPr lang="ja-JP" altLang="en-US" dirty="0"/>
              <a:t>内で動作する</a:t>
            </a:r>
            <a:r>
              <a:rPr lang="en-US" altLang="ja-JP" dirty="0"/>
              <a:t>Linux 5.4</a:t>
            </a:r>
            <a:r>
              <a:rPr lang="ja-JP" altLang="en-US" dirty="0"/>
              <a:t>に対して実装</a:t>
            </a:r>
            <a:endParaRPr lang="en-JP" dirty="0"/>
          </a:p>
          <a:p>
            <a:pPr lvl="1"/>
            <a:r>
              <a:rPr lang="ja-JP" altLang="en-US" dirty="0"/>
              <a:t>ファイルシステム、プロセス木、ページマップ、ページデータの情報を保存</a:t>
            </a:r>
            <a:endParaRPr lang="en-US" altLang="ja-JP" dirty="0"/>
          </a:p>
          <a:p>
            <a:pPr lvl="1"/>
            <a:r>
              <a:rPr lang="ja-JP" altLang="en-US" dirty="0"/>
              <a:t>コンテナの他の状態については実装中</a:t>
            </a:r>
            <a:endParaRPr lang="en-JP" dirty="0"/>
          </a:p>
          <a:p>
            <a:r>
              <a:rPr lang="en-US" altLang="ja-JP" dirty="0"/>
              <a:t>CRIU</a:t>
            </a:r>
            <a:r>
              <a:rPr lang="ja-JP" altLang="en-US" dirty="0"/>
              <a:t>互換の形式でプロセスの状態を保存</a:t>
            </a:r>
            <a:endParaRPr lang="en-US" altLang="ja-JP" dirty="0"/>
          </a:p>
          <a:p>
            <a:pPr lvl="1"/>
            <a:r>
              <a:rPr lang="en-US" altLang="ja-JP" dirty="0"/>
              <a:t>CRIU</a:t>
            </a:r>
            <a:r>
              <a:rPr lang="ja-JP" altLang="en-US" dirty="0"/>
              <a:t>はプロセスの保存・復元を行うための従来ツール</a:t>
            </a:r>
            <a:endParaRPr lang="en-US" altLang="ja-JP" dirty="0"/>
          </a:p>
          <a:p>
            <a:pPr lvl="1"/>
            <a:r>
              <a:rPr lang="ja-JP" altLang="en-US" dirty="0"/>
              <a:t>プロトコルバッファを用いて保存</a:t>
            </a:r>
            <a:endParaRPr lang="en-US" altLang="ja-JP" dirty="0"/>
          </a:p>
        </p:txBody>
      </p:sp>
      <p:sp>
        <p:nvSpPr>
          <p:cNvPr id="4" name="Slide Number Placeholder 3">
            <a:extLst>
              <a:ext uri="{FF2B5EF4-FFF2-40B4-BE49-F238E27FC236}">
                <a16:creationId xmlns:a16="http://schemas.microsoft.com/office/drawing/2014/main" id="{CDAE9A6E-F8C9-7B40-B4C4-BDF18E59C2A6}"/>
              </a:ext>
            </a:extLst>
          </p:cNvPr>
          <p:cNvSpPr>
            <a:spLocks noGrp="1"/>
          </p:cNvSpPr>
          <p:nvPr>
            <p:ph type="sldNum" sz="quarter" idx="12"/>
          </p:nvPr>
        </p:nvSpPr>
        <p:spPr/>
        <p:txBody>
          <a:bodyPr/>
          <a:lstStyle/>
          <a:p>
            <a:fld id="{A2DAF6EC-2C59-9941-AA93-00E19ED16896}" type="slidenum">
              <a:rPr kumimoji="1" lang="ja-JP" altLang="en-US" smtClean="0"/>
              <a:t>12</a:t>
            </a:fld>
            <a:endParaRPr kumimoji="1" lang="ja-JP" altLang="en-US"/>
          </a:p>
        </p:txBody>
      </p:sp>
      <p:sp>
        <p:nvSpPr>
          <p:cNvPr id="6" name="四角形: 角を丸くする 5">
            <a:extLst>
              <a:ext uri="{FF2B5EF4-FFF2-40B4-BE49-F238E27FC236}">
                <a16:creationId xmlns:a16="http://schemas.microsoft.com/office/drawing/2014/main" id="{D4899A97-2EF3-8C81-974A-B5AF9D2EC476}"/>
              </a:ext>
            </a:extLst>
          </p:cNvPr>
          <p:cNvSpPr/>
          <p:nvPr/>
        </p:nvSpPr>
        <p:spPr>
          <a:xfrm>
            <a:off x="6934789" y="4303104"/>
            <a:ext cx="1843744" cy="1307521"/>
          </a:xfrm>
          <a:prstGeom prst="roundRect">
            <a:avLst/>
          </a:prstGeom>
          <a:solidFill>
            <a:schemeClr val="accent3">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8" name="四角形: 角を丸くする 7">
            <a:extLst>
              <a:ext uri="{FF2B5EF4-FFF2-40B4-BE49-F238E27FC236}">
                <a16:creationId xmlns:a16="http://schemas.microsoft.com/office/drawing/2014/main" id="{1915F067-FD28-4FE5-A259-A67919325F02}"/>
              </a:ext>
            </a:extLst>
          </p:cNvPr>
          <p:cNvSpPr/>
          <p:nvPr/>
        </p:nvSpPr>
        <p:spPr>
          <a:xfrm>
            <a:off x="3409593" y="5289143"/>
            <a:ext cx="1651530" cy="1174346"/>
          </a:xfrm>
          <a:prstGeom prst="round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0" name="Rectangle 5">
            <a:extLst>
              <a:ext uri="{FF2B5EF4-FFF2-40B4-BE49-F238E27FC236}">
                <a16:creationId xmlns:a16="http://schemas.microsoft.com/office/drawing/2014/main" id="{8673BADC-526C-46CA-DC04-5883C38C07E9}"/>
              </a:ext>
            </a:extLst>
          </p:cNvPr>
          <p:cNvSpPr/>
          <p:nvPr/>
        </p:nvSpPr>
        <p:spPr>
          <a:xfrm>
            <a:off x="7324122" y="4512540"/>
            <a:ext cx="1065075" cy="421290"/>
          </a:xfrm>
          <a:prstGeom prst="rect">
            <a:avLst/>
          </a:prstGeom>
          <a:solidFill>
            <a:schemeClr val="accent1">
              <a:lumMod val="20000"/>
              <a:lumOff val="8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プロセス</a:t>
            </a:r>
            <a:endParaRPr lang="en-JP" dirty="0">
              <a:solidFill>
                <a:schemeClr val="tx1"/>
              </a:solidFill>
            </a:endParaRPr>
          </a:p>
        </p:txBody>
      </p:sp>
      <p:sp>
        <p:nvSpPr>
          <p:cNvPr id="11" name="Rectangle 5">
            <a:extLst>
              <a:ext uri="{FF2B5EF4-FFF2-40B4-BE49-F238E27FC236}">
                <a16:creationId xmlns:a16="http://schemas.microsoft.com/office/drawing/2014/main" id="{7E906ABD-695F-F25E-3BE0-150EDC618C28}"/>
              </a:ext>
            </a:extLst>
          </p:cNvPr>
          <p:cNvSpPr/>
          <p:nvPr/>
        </p:nvSpPr>
        <p:spPr>
          <a:xfrm>
            <a:off x="3615688" y="5610456"/>
            <a:ext cx="1238307" cy="562135"/>
          </a:xfrm>
          <a:prstGeom prst="rect">
            <a:avLst/>
          </a:prstGeom>
          <a:solidFill>
            <a:schemeClr val="accent2">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プロセスの状態</a:t>
            </a:r>
            <a:endParaRPr lang="en-JP" dirty="0">
              <a:solidFill>
                <a:schemeClr val="tx1"/>
              </a:solidFill>
            </a:endParaRPr>
          </a:p>
        </p:txBody>
      </p:sp>
      <p:sp>
        <p:nvSpPr>
          <p:cNvPr id="13" name="テキスト ボックス 26">
            <a:extLst>
              <a:ext uri="{FF2B5EF4-FFF2-40B4-BE49-F238E27FC236}">
                <a16:creationId xmlns:a16="http://schemas.microsoft.com/office/drawing/2014/main" id="{894381BF-B29C-7784-5359-8A198A784D47}"/>
              </a:ext>
            </a:extLst>
          </p:cNvPr>
          <p:cNvSpPr txBox="1"/>
          <p:nvPr/>
        </p:nvSpPr>
        <p:spPr>
          <a:xfrm>
            <a:off x="7596400" y="3985520"/>
            <a:ext cx="554333" cy="400110"/>
          </a:xfrm>
          <a:prstGeom prst="rect">
            <a:avLst/>
          </a:prstGeom>
          <a:noFill/>
        </p:spPr>
        <p:txBody>
          <a:bodyPr wrap="square" rtlCol="0">
            <a:spAutoFit/>
          </a:bodyPr>
          <a:lstStyle/>
          <a:p>
            <a:r>
              <a:rPr kumimoji="1" lang="en-US" altLang="ja-JP" sz="2000" dirty="0"/>
              <a:t>VM</a:t>
            </a:r>
            <a:endParaRPr kumimoji="1" lang="ja-JP" altLang="en-US" sz="2000" dirty="0"/>
          </a:p>
        </p:txBody>
      </p:sp>
      <p:cxnSp>
        <p:nvCxnSpPr>
          <p:cNvPr id="14" name="Straight Arrow Connector 24">
            <a:extLst>
              <a:ext uri="{FF2B5EF4-FFF2-40B4-BE49-F238E27FC236}">
                <a16:creationId xmlns:a16="http://schemas.microsoft.com/office/drawing/2014/main" id="{C362370A-CEE9-869F-49F3-48EB8FF719F5}"/>
              </a:ext>
            </a:extLst>
          </p:cNvPr>
          <p:cNvCxnSpPr>
            <a:cxnSpLocks/>
            <a:stCxn id="17" idx="1"/>
            <a:endCxn id="11" idx="3"/>
          </p:cNvCxnSpPr>
          <p:nvPr/>
        </p:nvCxnSpPr>
        <p:spPr>
          <a:xfrm flipH="1" flipV="1">
            <a:off x="4853995" y="5891524"/>
            <a:ext cx="2050757" cy="1473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5" name="テキスト ボックス 14">
            <a:extLst>
              <a:ext uri="{FF2B5EF4-FFF2-40B4-BE49-F238E27FC236}">
                <a16:creationId xmlns:a16="http://schemas.microsoft.com/office/drawing/2014/main" id="{2C2E7036-F792-DE19-C7B7-AB47B1A4101C}"/>
              </a:ext>
            </a:extLst>
          </p:cNvPr>
          <p:cNvSpPr txBox="1"/>
          <p:nvPr/>
        </p:nvSpPr>
        <p:spPr>
          <a:xfrm>
            <a:off x="5331317" y="5249362"/>
            <a:ext cx="1238307" cy="646331"/>
          </a:xfrm>
          <a:prstGeom prst="rect">
            <a:avLst/>
          </a:prstGeom>
          <a:noFill/>
        </p:spPr>
        <p:txBody>
          <a:bodyPr wrap="square" rtlCol="0">
            <a:spAutoFit/>
          </a:bodyPr>
          <a:lstStyle/>
          <a:p>
            <a:r>
              <a:rPr lang="ja-JP" altLang="en-US" dirty="0"/>
              <a:t>プロセスの</a:t>
            </a:r>
            <a:endParaRPr lang="en-US" altLang="ja-JP" dirty="0"/>
          </a:p>
          <a:p>
            <a:r>
              <a:rPr lang="ja-JP" altLang="en-US" dirty="0"/>
              <a:t>情報取得</a:t>
            </a:r>
            <a:endParaRPr kumimoji="1" lang="ja-JP" altLang="en-US" dirty="0"/>
          </a:p>
        </p:txBody>
      </p:sp>
      <p:sp>
        <p:nvSpPr>
          <p:cNvPr id="16" name="テキスト ボックス 26">
            <a:extLst>
              <a:ext uri="{FF2B5EF4-FFF2-40B4-BE49-F238E27FC236}">
                <a16:creationId xmlns:a16="http://schemas.microsoft.com/office/drawing/2014/main" id="{6C32C92C-9E0F-F36A-76F5-3C62950B83A6}"/>
              </a:ext>
            </a:extLst>
          </p:cNvPr>
          <p:cNvSpPr txBox="1"/>
          <p:nvPr/>
        </p:nvSpPr>
        <p:spPr>
          <a:xfrm>
            <a:off x="2987990" y="4934302"/>
            <a:ext cx="2493701" cy="400110"/>
          </a:xfrm>
          <a:prstGeom prst="rect">
            <a:avLst/>
          </a:prstGeom>
          <a:noFill/>
        </p:spPr>
        <p:txBody>
          <a:bodyPr wrap="square" rtlCol="0">
            <a:spAutoFit/>
          </a:bodyPr>
          <a:lstStyle/>
          <a:p>
            <a:r>
              <a:rPr kumimoji="1" lang="ja-JP" altLang="en-US" sz="2000" dirty="0"/>
              <a:t>マイグレーション機構</a:t>
            </a:r>
          </a:p>
        </p:txBody>
      </p:sp>
      <p:sp>
        <p:nvSpPr>
          <p:cNvPr id="17" name="Rectangle 5">
            <a:extLst>
              <a:ext uri="{FF2B5EF4-FFF2-40B4-BE49-F238E27FC236}">
                <a16:creationId xmlns:a16="http://schemas.microsoft.com/office/drawing/2014/main" id="{3038021F-DDF1-45A2-67E5-353E5C2D85D4}"/>
              </a:ext>
            </a:extLst>
          </p:cNvPr>
          <p:cNvSpPr/>
          <p:nvPr/>
        </p:nvSpPr>
        <p:spPr>
          <a:xfrm>
            <a:off x="6904752" y="5695617"/>
            <a:ext cx="1905518" cy="421290"/>
          </a:xfrm>
          <a:prstGeom prst="rect">
            <a:avLst/>
          </a:prstGeom>
          <a:solidFill>
            <a:schemeClr val="tx2">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VM</a:t>
            </a:r>
            <a:r>
              <a:rPr lang="ja-JP" altLang="en-US" dirty="0">
                <a:solidFill>
                  <a:schemeClr val="tx1"/>
                </a:solidFill>
              </a:rPr>
              <a:t>のメモリ</a:t>
            </a:r>
            <a:endParaRPr lang="en-JP" dirty="0">
              <a:solidFill>
                <a:schemeClr val="tx1"/>
              </a:solidFill>
            </a:endParaRPr>
          </a:p>
        </p:txBody>
      </p:sp>
      <p:sp>
        <p:nvSpPr>
          <p:cNvPr id="18" name="Rectangle 5">
            <a:extLst>
              <a:ext uri="{FF2B5EF4-FFF2-40B4-BE49-F238E27FC236}">
                <a16:creationId xmlns:a16="http://schemas.microsoft.com/office/drawing/2014/main" id="{40285A02-C39A-C0FC-41CB-84EBCFE5CCBC}"/>
              </a:ext>
            </a:extLst>
          </p:cNvPr>
          <p:cNvSpPr/>
          <p:nvPr/>
        </p:nvSpPr>
        <p:spPr>
          <a:xfrm>
            <a:off x="6904751" y="6178460"/>
            <a:ext cx="1905519" cy="421290"/>
          </a:xfrm>
          <a:prstGeom prst="rect">
            <a:avLst/>
          </a:prstGeom>
          <a:solidFill>
            <a:schemeClr val="accent1">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QEMU-KVM</a:t>
            </a:r>
            <a:endParaRPr lang="en-JP" strike="sngStrike" dirty="0">
              <a:solidFill>
                <a:srgbClr val="FF0000"/>
              </a:solidFill>
            </a:endParaRPr>
          </a:p>
        </p:txBody>
      </p:sp>
      <p:sp>
        <p:nvSpPr>
          <p:cNvPr id="19" name="Rectangle 5">
            <a:extLst>
              <a:ext uri="{FF2B5EF4-FFF2-40B4-BE49-F238E27FC236}">
                <a16:creationId xmlns:a16="http://schemas.microsoft.com/office/drawing/2014/main" id="{5A765DA9-B6D1-345E-0B27-9FE2D5CED394}"/>
              </a:ext>
            </a:extLst>
          </p:cNvPr>
          <p:cNvSpPr/>
          <p:nvPr/>
        </p:nvSpPr>
        <p:spPr>
          <a:xfrm>
            <a:off x="7100488" y="5053138"/>
            <a:ext cx="1546158" cy="421290"/>
          </a:xfrm>
          <a:prstGeom prst="rect">
            <a:avLst/>
          </a:prstGeom>
          <a:solidFill>
            <a:schemeClr val="accent1">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Linux 5.4</a:t>
            </a:r>
            <a:endParaRPr lang="en-JP" dirty="0">
              <a:solidFill>
                <a:schemeClr val="tx1"/>
              </a:solidFill>
            </a:endParaRPr>
          </a:p>
        </p:txBody>
      </p:sp>
      <p:sp>
        <p:nvSpPr>
          <p:cNvPr id="5" name="Can 4">
            <a:extLst>
              <a:ext uri="{FF2B5EF4-FFF2-40B4-BE49-F238E27FC236}">
                <a16:creationId xmlns:a16="http://schemas.microsoft.com/office/drawing/2014/main" id="{35A813EF-B05C-0F45-B1BB-51F29D6BE7B5}"/>
              </a:ext>
            </a:extLst>
          </p:cNvPr>
          <p:cNvSpPr/>
          <p:nvPr/>
        </p:nvSpPr>
        <p:spPr>
          <a:xfrm>
            <a:off x="2071751" y="5603739"/>
            <a:ext cx="455699" cy="575568"/>
          </a:xfrm>
          <a:prstGeom prst="can">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JP" dirty="0">
              <a:solidFill>
                <a:srgbClr val="FF0000"/>
              </a:solidFill>
            </a:endParaRPr>
          </a:p>
        </p:txBody>
      </p:sp>
      <p:cxnSp>
        <p:nvCxnSpPr>
          <p:cNvPr id="21" name="Straight Arrow Connector 24">
            <a:extLst>
              <a:ext uri="{FF2B5EF4-FFF2-40B4-BE49-F238E27FC236}">
                <a16:creationId xmlns:a16="http://schemas.microsoft.com/office/drawing/2014/main" id="{F5C52BB4-A82F-0B41-B8F4-AC725FB36D0D}"/>
              </a:ext>
            </a:extLst>
          </p:cNvPr>
          <p:cNvCxnSpPr>
            <a:cxnSpLocks/>
            <a:stCxn id="11" idx="1"/>
            <a:endCxn id="5" idx="4"/>
          </p:cNvCxnSpPr>
          <p:nvPr/>
        </p:nvCxnSpPr>
        <p:spPr>
          <a:xfrm flipH="1" flipV="1">
            <a:off x="2527450" y="5891523"/>
            <a:ext cx="1088238" cy="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id="{16A5CA11-1F40-E648-81BD-28E383A1B0A0}"/>
              </a:ext>
            </a:extLst>
          </p:cNvPr>
          <p:cNvSpPr txBox="1"/>
          <p:nvPr/>
        </p:nvSpPr>
        <p:spPr>
          <a:xfrm>
            <a:off x="2638438" y="5987925"/>
            <a:ext cx="646331" cy="369332"/>
          </a:xfrm>
          <a:prstGeom prst="rect">
            <a:avLst/>
          </a:prstGeom>
          <a:noFill/>
        </p:spPr>
        <p:txBody>
          <a:bodyPr wrap="none" rtlCol="0">
            <a:spAutoFit/>
          </a:bodyPr>
          <a:lstStyle/>
          <a:p>
            <a:r>
              <a:rPr lang="en-JP" dirty="0">
                <a:solidFill>
                  <a:sysClr val="windowText" lastClr="000000"/>
                </a:solidFill>
              </a:rPr>
              <a:t>保存</a:t>
            </a:r>
          </a:p>
        </p:txBody>
      </p:sp>
    </p:spTree>
    <p:extLst>
      <p:ext uri="{BB962C8B-B14F-4D97-AF65-F5344CB8AC3E}">
        <p14:creationId xmlns:p14="http://schemas.microsoft.com/office/powerpoint/2010/main" val="1882801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57271-60C3-9944-AA59-2F5525157C9E}"/>
              </a:ext>
            </a:extLst>
          </p:cNvPr>
          <p:cNvSpPr>
            <a:spLocks noGrp="1"/>
          </p:cNvSpPr>
          <p:nvPr>
            <p:ph type="title"/>
          </p:nvPr>
        </p:nvSpPr>
        <p:spPr/>
        <p:txBody>
          <a:bodyPr/>
          <a:lstStyle/>
          <a:p>
            <a:r>
              <a:rPr lang="ja-JP" altLang="en-US" dirty="0"/>
              <a:t>プロトコルバッファ</a:t>
            </a:r>
            <a:endParaRPr lang="en-JP" dirty="0"/>
          </a:p>
        </p:txBody>
      </p:sp>
      <p:sp>
        <p:nvSpPr>
          <p:cNvPr id="3" name="Content Placeholder 2">
            <a:extLst>
              <a:ext uri="{FF2B5EF4-FFF2-40B4-BE49-F238E27FC236}">
                <a16:creationId xmlns:a16="http://schemas.microsoft.com/office/drawing/2014/main" id="{F0CEAEB2-DDA9-D242-96EA-18088319133A}"/>
              </a:ext>
            </a:extLst>
          </p:cNvPr>
          <p:cNvSpPr>
            <a:spLocks noGrp="1"/>
          </p:cNvSpPr>
          <p:nvPr>
            <p:ph idx="1"/>
          </p:nvPr>
        </p:nvSpPr>
        <p:spPr/>
        <p:txBody>
          <a:bodyPr/>
          <a:lstStyle/>
          <a:p>
            <a:r>
              <a:rPr lang="ja-JP" altLang="en-US" dirty="0"/>
              <a:t>構造化データをシリアライズするために用いられるデータフォーマット</a:t>
            </a:r>
            <a:endParaRPr lang="en-JP" dirty="0"/>
          </a:p>
          <a:p>
            <a:pPr lvl="1"/>
            <a:r>
              <a:rPr lang="ja-JP" altLang="en-US" dirty="0"/>
              <a:t>プロトコル定義ファイルでデータ構造を定義</a:t>
            </a:r>
            <a:endParaRPr lang="en-US" altLang="ja-JP" dirty="0"/>
          </a:p>
          <a:p>
            <a:pPr lvl="1"/>
            <a:r>
              <a:rPr lang="ja-JP" altLang="en-US" dirty="0"/>
              <a:t>シリアライズ・デシリアライズ用のコードが自動生成される</a:t>
            </a:r>
            <a:endParaRPr lang="en-US" altLang="ja-JP" dirty="0"/>
          </a:p>
          <a:p>
            <a:r>
              <a:rPr lang="en-US" altLang="ja-JP" dirty="0"/>
              <a:t>CRIU</a:t>
            </a:r>
            <a:r>
              <a:rPr lang="ja-JP" altLang="en-US" dirty="0"/>
              <a:t>が状態保存に用いているプロトコル定義ファイルを利用</a:t>
            </a:r>
            <a:endParaRPr lang="en-US" altLang="ja-JP" dirty="0"/>
          </a:p>
          <a:p>
            <a:pPr lvl="1"/>
            <a:r>
              <a:rPr lang="ja-JP" altLang="en-US" dirty="0"/>
              <a:t>状態の種類ごとにメッセージが定義され、フィールドで個別の状態を定義</a:t>
            </a:r>
            <a:endParaRPr lang="en-US" altLang="ja-JP" dirty="0"/>
          </a:p>
          <a:p>
            <a:pPr lvl="1"/>
            <a:r>
              <a:rPr lang="en-US" altLang="ja-JP" dirty="0"/>
              <a:t>C</a:t>
            </a:r>
            <a:r>
              <a:rPr lang="ja-JP" altLang="en-US" dirty="0"/>
              <a:t>言語用のプロトコルバッファを用いて状態を保存</a:t>
            </a:r>
            <a:endParaRPr lang="en-US" altLang="ja-JP" dirty="0"/>
          </a:p>
          <a:p>
            <a:pPr lvl="1"/>
            <a:endParaRPr lang="en-US" dirty="0"/>
          </a:p>
        </p:txBody>
      </p:sp>
      <p:sp>
        <p:nvSpPr>
          <p:cNvPr id="4" name="Slide Number Placeholder 3">
            <a:extLst>
              <a:ext uri="{FF2B5EF4-FFF2-40B4-BE49-F238E27FC236}">
                <a16:creationId xmlns:a16="http://schemas.microsoft.com/office/drawing/2014/main" id="{CDAE9A6E-F8C9-7B40-B4C4-BDF18E59C2A6}"/>
              </a:ext>
            </a:extLst>
          </p:cNvPr>
          <p:cNvSpPr>
            <a:spLocks noGrp="1"/>
          </p:cNvSpPr>
          <p:nvPr>
            <p:ph type="sldNum" sz="quarter" idx="12"/>
          </p:nvPr>
        </p:nvSpPr>
        <p:spPr/>
        <p:txBody>
          <a:bodyPr/>
          <a:lstStyle/>
          <a:p>
            <a:fld id="{A2DAF6EC-2C59-9941-AA93-00E19ED16896}" type="slidenum">
              <a:rPr kumimoji="1" lang="ja-JP" altLang="en-US" smtClean="0"/>
              <a:t>13</a:t>
            </a:fld>
            <a:endParaRPr kumimoji="1" lang="ja-JP" altLang="en-US"/>
          </a:p>
        </p:txBody>
      </p:sp>
      <p:sp>
        <p:nvSpPr>
          <p:cNvPr id="5" name="テキスト ボックス 4">
            <a:extLst>
              <a:ext uri="{FF2B5EF4-FFF2-40B4-BE49-F238E27FC236}">
                <a16:creationId xmlns:a16="http://schemas.microsoft.com/office/drawing/2014/main" id="{C0063CA8-BFE9-A8DB-1645-9BF3EA6F412A}"/>
              </a:ext>
            </a:extLst>
          </p:cNvPr>
          <p:cNvSpPr txBox="1"/>
          <p:nvPr/>
        </p:nvSpPr>
        <p:spPr>
          <a:xfrm>
            <a:off x="4213843" y="4692320"/>
            <a:ext cx="3217268" cy="1477328"/>
          </a:xfrm>
          <a:prstGeom prst="rect">
            <a:avLst/>
          </a:prstGeom>
          <a:noFill/>
          <a:ln>
            <a:solidFill>
              <a:schemeClr val="tx1"/>
            </a:solidFill>
          </a:ln>
        </p:spPr>
        <p:txBody>
          <a:bodyPr wrap="square" rtlCol="0">
            <a:spAutoFit/>
          </a:bodyPr>
          <a:lstStyle/>
          <a:p>
            <a:r>
              <a:rPr lang="en-US" altLang="ja-JP" dirty="0"/>
              <a:t>message </a:t>
            </a:r>
            <a:r>
              <a:rPr lang="en-US" altLang="ja-JP" dirty="0" err="1"/>
              <a:t>pagemap_entry</a:t>
            </a:r>
            <a:r>
              <a:rPr lang="en-US" altLang="ja-JP" dirty="0"/>
              <a:t> { </a:t>
            </a:r>
          </a:p>
          <a:p>
            <a:r>
              <a:rPr lang="en-US" altLang="ja-JP" dirty="0"/>
              <a:t>	uint64 </a:t>
            </a:r>
            <a:r>
              <a:rPr lang="en-US" altLang="ja-JP" dirty="0" err="1"/>
              <a:t>vaddr</a:t>
            </a:r>
            <a:r>
              <a:rPr lang="en-US" altLang="ja-JP" dirty="0"/>
              <a:t>		= 1;</a:t>
            </a:r>
          </a:p>
          <a:p>
            <a:r>
              <a:rPr lang="en-US" altLang="ja-JP" dirty="0"/>
              <a:t>	uint32 </a:t>
            </a:r>
            <a:r>
              <a:rPr lang="en-US" altLang="ja-JP" dirty="0" err="1"/>
              <a:t>nr_pages</a:t>
            </a:r>
            <a:r>
              <a:rPr lang="en-US" altLang="ja-JP" dirty="0"/>
              <a:t>	= 2;</a:t>
            </a:r>
          </a:p>
          <a:p>
            <a:r>
              <a:rPr lang="en-US" altLang="ja-JP" dirty="0"/>
              <a:t>	uint32 flags		= 3;</a:t>
            </a:r>
          </a:p>
          <a:p>
            <a:r>
              <a:rPr lang="en-US" altLang="ja-JP" dirty="0"/>
              <a:t>}</a:t>
            </a:r>
            <a:endParaRPr kumimoji="1" lang="ja-JP" altLang="en-US" dirty="0"/>
          </a:p>
        </p:txBody>
      </p:sp>
    </p:spTree>
    <p:extLst>
      <p:ext uri="{BB962C8B-B14F-4D97-AF65-F5344CB8AC3E}">
        <p14:creationId xmlns:p14="http://schemas.microsoft.com/office/powerpoint/2010/main" val="941001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57271-60C3-9944-AA59-2F5525157C9E}"/>
              </a:ext>
            </a:extLst>
          </p:cNvPr>
          <p:cNvSpPr>
            <a:spLocks noGrp="1"/>
          </p:cNvSpPr>
          <p:nvPr>
            <p:ph type="title"/>
          </p:nvPr>
        </p:nvSpPr>
        <p:spPr/>
        <p:txBody>
          <a:bodyPr/>
          <a:lstStyle/>
          <a:p>
            <a:r>
              <a:rPr lang="en-JP" dirty="0"/>
              <a:t>VM</a:t>
            </a:r>
            <a:r>
              <a:rPr lang="ja-JP" altLang="en-US" dirty="0"/>
              <a:t>イントロスぺクション</a:t>
            </a:r>
            <a:endParaRPr lang="en-JP" dirty="0"/>
          </a:p>
        </p:txBody>
      </p:sp>
      <p:sp>
        <p:nvSpPr>
          <p:cNvPr id="3" name="Content Placeholder 2">
            <a:extLst>
              <a:ext uri="{FF2B5EF4-FFF2-40B4-BE49-F238E27FC236}">
                <a16:creationId xmlns:a16="http://schemas.microsoft.com/office/drawing/2014/main" id="{F0CEAEB2-DDA9-D242-96EA-18088319133A}"/>
              </a:ext>
            </a:extLst>
          </p:cNvPr>
          <p:cNvSpPr>
            <a:spLocks noGrp="1"/>
          </p:cNvSpPr>
          <p:nvPr>
            <p:ph idx="1"/>
          </p:nvPr>
        </p:nvSpPr>
        <p:spPr/>
        <p:txBody>
          <a:bodyPr/>
          <a:lstStyle/>
          <a:p>
            <a:r>
              <a:rPr lang="en-US" altLang="ja-JP" dirty="0" err="1"/>
              <a:t>KVMonitor</a:t>
            </a:r>
            <a:r>
              <a:rPr lang="en-US" altLang="ja-JP" dirty="0"/>
              <a:t> </a:t>
            </a:r>
            <a:r>
              <a:rPr lang="en-US" altLang="ja-JP" sz="2400" dirty="0"/>
              <a:t>[Kourai+, PRDC'14]</a:t>
            </a:r>
            <a:r>
              <a:rPr lang="en-US" altLang="ja-JP" dirty="0"/>
              <a:t> </a:t>
            </a:r>
            <a:r>
              <a:rPr lang="en-US" altLang="ja-JP" dirty="0" err="1"/>
              <a:t>を用いてVMのメモリにアクセス</a:t>
            </a:r>
            <a:endParaRPr lang="en-US" altLang="ja-JP" dirty="0"/>
          </a:p>
          <a:p>
            <a:pPr lvl="1"/>
            <a:r>
              <a:rPr lang="en-US" altLang="ja-JP" dirty="0"/>
              <a:t>VM</a:t>
            </a:r>
            <a:r>
              <a:rPr lang="ja-JP" altLang="en-US" dirty="0"/>
              <a:t>のメモリをホスト</a:t>
            </a:r>
            <a:r>
              <a:rPr lang="en-US" altLang="ja-JP" dirty="0"/>
              <a:t>OS</a:t>
            </a:r>
            <a:r>
              <a:rPr lang="ja-JP" altLang="en-US" dirty="0"/>
              <a:t>上のファイルとして作成することで共有</a:t>
            </a:r>
            <a:endParaRPr lang="en-US" altLang="ja-JP" dirty="0"/>
          </a:p>
          <a:p>
            <a:pPr lvl="1"/>
            <a:r>
              <a:rPr lang="en-US" altLang="ja-JP" dirty="0"/>
              <a:t>VM</a:t>
            </a:r>
            <a:r>
              <a:rPr lang="ja-JP" altLang="en-US" dirty="0"/>
              <a:t>内のページテーブルを用いて</a:t>
            </a:r>
            <a:r>
              <a:rPr lang="en-US" altLang="ja-JP" dirty="0"/>
              <a:t>OS</a:t>
            </a:r>
            <a:r>
              <a:rPr lang="ja-JP" altLang="en-US" dirty="0"/>
              <a:t>データのアドレスを変換</a:t>
            </a:r>
            <a:endParaRPr lang="en-US" dirty="0"/>
          </a:p>
          <a:p>
            <a:r>
              <a:rPr lang="en-JP" dirty="0"/>
              <a:t>LLView </a:t>
            </a:r>
            <a:r>
              <a:rPr lang="en-JP" sz="2400" dirty="0"/>
              <a:t>[Ozaki+, APSys'19]</a:t>
            </a:r>
            <a:r>
              <a:rPr lang="en-JP" dirty="0"/>
              <a:t> を用いてVMのメモリを解析</a:t>
            </a:r>
          </a:p>
          <a:p>
            <a:pPr lvl="1"/>
            <a:r>
              <a:rPr lang="en-JP" dirty="0"/>
              <a:t>Linuxのソースコードを用いてプロセスの状態を取得するプログラムを記述</a:t>
            </a:r>
          </a:p>
          <a:p>
            <a:pPr lvl="1"/>
            <a:r>
              <a:rPr lang="en-JP" dirty="0"/>
              <a:t>LLVMの中間表現を変換してVMのメモリにアクセスするコードを埋め込み</a:t>
            </a:r>
          </a:p>
        </p:txBody>
      </p:sp>
      <p:sp>
        <p:nvSpPr>
          <p:cNvPr id="4" name="Slide Number Placeholder 3">
            <a:extLst>
              <a:ext uri="{FF2B5EF4-FFF2-40B4-BE49-F238E27FC236}">
                <a16:creationId xmlns:a16="http://schemas.microsoft.com/office/drawing/2014/main" id="{CDAE9A6E-F8C9-7B40-B4C4-BDF18E59C2A6}"/>
              </a:ext>
            </a:extLst>
          </p:cNvPr>
          <p:cNvSpPr>
            <a:spLocks noGrp="1"/>
          </p:cNvSpPr>
          <p:nvPr>
            <p:ph type="sldNum" sz="quarter" idx="12"/>
          </p:nvPr>
        </p:nvSpPr>
        <p:spPr/>
        <p:txBody>
          <a:bodyPr/>
          <a:lstStyle/>
          <a:p>
            <a:fld id="{A2DAF6EC-2C59-9941-AA93-00E19ED16896}" type="slidenum">
              <a:rPr kumimoji="1" lang="ja-JP" altLang="en-US" smtClean="0"/>
              <a:t>14</a:t>
            </a:fld>
            <a:endParaRPr kumimoji="1" lang="ja-JP" altLang="en-US" dirty="0"/>
          </a:p>
        </p:txBody>
      </p:sp>
      <p:sp>
        <p:nvSpPr>
          <p:cNvPr id="9" name="四角形: 角を丸くする 8">
            <a:extLst>
              <a:ext uri="{FF2B5EF4-FFF2-40B4-BE49-F238E27FC236}">
                <a16:creationId xmlns:a16="http://schemas.microsoft.com/office/drawing/2014/main" id="{0AB612F9-5DC9-452E-A682-DBA877CDFDDB}"/>
              </a:ext>
            </a:extLst>
          </p:cNvPr>
          <p:cNvSpPr/>
          <p:nvPr/>
        </p:nvSpPr>
        <p:spPr>
          <a:xfrm>
            <a:off x="7759088" y="4394801"/>
            <a:ext cx="1843744" cy="1307521"/>
          </a:xfrm>
          <a:prstGeom prst="roundRect">
            <a:avLst/>
          </a:prstGeom>
          <a:solidFill>
            <a:schemeClr val="accent3">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10" name="テキスト ボックス 26">
            <a:extLst>
              <a:ext uri="{FF2B5EF4-FFF2-40B4-BE49-F238E27FC236}">
                <a16:creationId xmlns:a16="http://schemas.microsoft.com/office/drawing/2014/main" id="{E625CC51-6A11-48D6-8954-86C2D6963594}"/>
              </a:ext>
            </a:extLst>
          </p:cNvPr>
          <p:cNvSpPr txBox="1"/>
          <p:nvPr/>
        </p:nvSpPr>
        <p:spPr>
          <a:xfrm>
            <a:off x="6423457" y="5494205"/>
            <a:ext cx="1353951" cy="369332"/>
          </a:xfrm>
          <a:prstGeom prst="rect">
            <a:avLst/>
          </a:prstGeom>
          <a:noFill/>
        </p:spPr>
        <p:txBody>
          <a:bodyPr wrap="square" rtlCol="0">
            <a:spAutoFit/>
          </a:bodyPr>
          <a:lstStyle/>
          <a:p>
            <a:r>
              <a:rPr lang="ja-JP" altLang="en-US" dirty="0"/>
              <a:t>マッピング</a:t>
            </a:r>
            <a:endParaRPr kumimoji="1" lang="ja-JP" altLang="en-US" dirty="0"/>
          </a:p>
        </p:txBody>
      </p:sp>
      <p:sp>
        <p:nvSpPr>
          <p:cNvPr id="13" name="四角形: 角を丸くする 12">
            <a:extLst>
              <a:ext uri="{FF2B5EF4-FFF2-40B4-BE49-F238E27FC236}">
                <a16:creationId xmlns:a16="http://schemas.microsoft.com/office/drawing/2014/main" id="{02361207-BD7F-478F-8BCA-CB6BD66091A2}"/>
              </a:ext>
            </a:extLst>
          </p:cNvPr>
          <p:cNvSpPr/>
          <p:nvPr/>
        </p:nvSpPr>
        <p:spPr>
          <a:xfrm>
            <a:off x="2097182" y="5300874"/>
            <a:ext cx="1651530" cy="1174346"/>
          </a:xfrm>
          <a:prstGeom prst="round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 name="Rectangle 5">
            <a:extLst>
              <a:ext uri="{FF2B5EF4-FFF2-40B4-BE49-F238E27FC236}">
                <a16:creationId xmlns:a16="http://schemas.microsoft.com/office/drawing/2014/main" id="{96646C76-0381-C549-BA08-AC2340A68D8F}"/>
              </a:ext>
            </a:extLst>
          </p:cNvPr>
          <p:cNvSpPr/>
          <p:nvPr/>
        </p:nvSpPr>
        <p:spPr>
          <a:xfrm>
            <a:off x="5203175" y="5300874"/>
            <a:ext cx="1102385" cy="1233413"/>
          </a:xfrm>
          <a:prstGeom prst="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rPr>
              <a:t>メモリ</a:t>
            </a:r>
          </a:p>
          <a:p>
            <a:pPr algn="ctr"/>
            <a:r>
              <a:rPr lang="en-JP" dirty="0">
                <a:solidFill>
                  <a:schemeClr val="tx1"/>
                </a:solidFill>
              </a:rPr>
              <a:t>ファイル</a:t>
            </a:r>
          </a:p>
        </p:txBody>
      </p:sp>
      <p:sp>
        <p:nvSpPr>
          <p:cNvPr id="11" name="Rectangle 5">
            <a:extLst>
              <a:ext uri="{FF2B5EF4-FFF2-40B4-BE49-F238E27FC236}">
                <a16:creationId xmlns:a16="http://schemas.microsoft.com/office/drawing/2014/main" id="{96646C76-0381-C549-BA08-AC2340A68D8F}"/>
              </a:ext>
            </a:extLst>
          </p:cNvPr>
          <p:cNvSpPr/>
          <p:nvPr/>
        </p:nvSpPr>
        <p:spPr>
          <a:xfrm>
            <a:off x="8148421" y="4604237"/>
            <a:ext cx="1065075" cy="421290"/>
          </a:xfrm>
          <a:prstGeom prst="rect">
            <a:avLst/>
          </a:prstGeom>
          <a:solidFill>
            <a:schemeClr val="accent1">
              <a:lumMod val="20000"/>
              <a:lumOff val="8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プロセス</a:t>
            </a:r>
            <a:endParaRPr lang="en-JP" dirty="0">
              <a:solidFill>
                <a:schemeClr val="tx1"/>
              </a:solidFill>
            </a:endParaRPr>
          </a:p>
        </p:txBody>
      </p:sp>
      <p:sp>
        <p:nvSpPr>
          <p:cNvPr id="12" name="Rectangle 5">
            <a:extLst>
              <a:ext uri="{FF2B5EF4-FFF2-40B4-BE49-F238E27FC236}">
                <a16:creationId xmlns:a16="http://schemas.microsoft.com/office/drawing/2014/main" id="{96646C76-0381-C549-BA08-AC2340A68D8F}"/>
              </a:ext>
            </a:extLst>
          </p:cNvPr>
          <p:cNvSpPr/>
          <p:nvPr/>
        </p:nvSpPr>
        <p:spPr>
          <a:xfrm>
            <a:off x="2303277" y="5622187"/>
            <a:ext cx="1238307" cy="562135"/>
          </a:xfrm>
          <a:prstGeom prst="rect">
            <a:avLst/>
          </a:prstGeom>
          <a:solidFill>
            <a:schemeClr val="accent2">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プロセスの状態</a:t>
            </a:r>
            <a:endParaRPr lang="en-JP" dirty="0">
              <a:solidFill>
                <a:schemeClr val="tx1"/>
              </a:solidFill>
            </a:endParaRPr>
          </a:p>
        </p:txBody>
      </p:sp>
      <p:cxnSp>
        <p:nvCxnSpPr>
          <p:cNvPr id="14" name="Straight Arrow Connector 24">
            <a:extLst>
              <a:ext uri="{FF2B5EF4-FFF2-40B4-BE49-F238E27FC236}">
                <a16:creationId xmlns:a16="http://schemas.microsoft.com/office/drawing/2014/main" id="{EFE78AE8-82E5-6F40-A104-D5DFD6A957B0}"/>
              </a:ext>
            </a:extLst>
          </p:cNvPr>
          <p:cNvCxnSpPr>
            <a:cxnSpLocks/>
            <a:stCxn id="6" idx="3"/>
            <a:endCxn id="21" idx="1"/>
          </p:cNvCxnSpPr>
          <p:nvPr/>
        </p:nvCxnSpPr>
        <p:spPr>
          <a:xfrm>
            <a:off x="6305560" y="5917581"/>
            <a:ext cx="1589745" cy="8037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9" name="テキスト ボックス 26">
            <a:extLst>
              <a:ext uri="{FF2B5EF4-FFF2-40B4-BE49-F238E27FC236}">
                <a16:creationId xmlns:a16="http://schemas.microsoft.com/office/drawing/2014/main" id="{E625CC51-6A11-48D6-8954-86C2D6963594}"/>
              </a:ext>
            </a:extLst>
          </p:cNvPr>
          <p:cNvSpPr txBox="1"/>
          <p:nvPr/>
        </p:nvSpPr>
        <p:spPr>
          <a:xfrm>
            <a:off x="8420699" y="4077217"/>
            <a:ext cx="554333" cy="400110"/>
          </a:xfrm>
          <a:prstGeom prst="rect">
            <a:avLst/>
          </a:prstGeom>
          <a:noFill/>
        </p:spPr>
        <p:txBody>
          <a:bodyPr wrap="square" rtlCol="0">
            <a:spAutoFit/>
          </a:bodyPr>
          <a:lstStyle/>
          <a:p>
            <a:r>
              <a:rPr kumimoji="1" lang="en-US" altLang="ja-JP" sz="2000" dirty="0"/>
              <a:t>VM</a:t>
            </a:r>
            <a:endParaRPr kumimoji="1" lang="ja-JP" altLang="en-US" sz="2000" dirty="0"/>
          </a:p>
        </p:txBody>
      </p:sp>
      <p:cxnSp>
        <p:nvCxnSpPr>
          <p:cNvPr id="24" name="Straight Arrow Connector 24">
            <a:extLst>
              <a:ext uri="{FF2B5EF4-FFF2-40B4-BE49-F238E27FC236}">
                <a16:creationId xmlns:a16="http://schemas.microsoft.com/office/drawing/2014/main" id="{EFE78AE8-82E5-6F40-A104-D5DFD6A957B0}"/>
              </a:ext>
            </a:extLst>
          </p:cNvPr>
          <p:cNvCxnSpPr>
            <a:cxnSpLocks/>
            <a:stCxn id="6" idx="1"/>
            <a:endCxn id="12" idx="3"/>
          </p:cNvCxnSpPr>
          <p:nvPr/>
        </p:nvCxnSpPr>
        <p:spPr>
          <a:xfrm flipH="1" flipV="1">
            <a:off x="3541584" y="5903255"/>
            <a:ext cx="1661591" cy="1432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7" name="テキスト ボックス 26">
            <a:extLst>
              <a:ext uri="{FF2B5EF4-FFF2-40B4-BE49-F238E27FC236}">
                <a16:creationId xmlns:a16="http://schemas.microsoft.com/office/drawing/2014/main" id="{E625CC51-6A11-48D6-8954-86C2D6963594}"/>
              </a:ext>
            </a:extLst>
          </p:cNvPr>
          <p:cNvSpPr txBox="1"/>
          <p:nvPr/>
        </p:nvSpPr>
        <p:spPr>
          <a:xfrm>
            <a:off x="4018906" y="5261093"/>
            <a:ext cx="1238307" cy="646331"/>
          </a:xfrm>
          <a:prstGeom prst="rect">
            <a:avLst/>
          </a:prstGeom>
          <a:noFill/>
        </p:spPr>
        <p:txBody>
          <a:bodyPr wrap="square" rtlCol="0">
            <a:spAutoFit/>
          </a:bodyPr>
          <a:lstStyle/>
          <a:p>
            <a:r>
              <a:rPr lang="ja-JP" altLang="en-US" dirty="0"/>
              <a:t>プロセスの</a:t>
            </a:r>
            <a:endParaRPr lang="en-US" altLang="ja-JP" dirty="0"/>
          </a:p>
          <a:p>
            <a:r>
              <a:rPr lang="ja-JP" altLang="en-US" dirty="0"/>
              <a:t>情報取得</a:t>
            </a:r>
            <a:endParaRPr kumimoji="1" lang="ja-JP" altLang="en-US" dirty="0"/>
          </a:p>
        </p:txBody>
      </p:sp>
      <p:sp>
        <p:nvSpPr>
          <p:cNvPr id="18" name="テキスト ボックス 26">
            <a:extLst>
              <a:ext uri="{FF2B5EF4-FFF2-40B4-BE49-F238E27FC236}">
                <a16:creationId xmlns:a16="http://schemas.microsoft.com/office/drawing/2014/main" id="{49F2EE0B-B7FD-4210-82A2-88F0775D9789}"/>
              </a:ext>
            </a:extLst>
          </p:cNvPr>
          <p:cNvSpPr txBox="1"/>
          <p:nvPr/>
        </p:nvSpPr>
        <p:spPr>
          <a:xfrm>
            <a:off x="1675579" y="4946033"/>
            <a:ext cx="2493701" cy="400110"/>
          </a:xfrm>
          <a:prstGeom prst="rect">
            <a:avLst/>
          </a:prstGeom>
          <a:noFill/>
        </p:spPr>
        <p:txBody>
          <a:bodyPr wrap="square" rtlCol="0">
            <a:spAutoFit/>
          </a:bodyPr>
          <a:lstStyle/>
          <a:p>
            <a:r>
              <a:rPr kumimoji="1" lang="ja-JP" altLang="en-US" sz="2000" dirty="0"/>
              <a:t>マイグレーション機構</a:t>
            </a:r>
          </a:p>
        </p:txBody>
      </p:sp>
      <p:sp>
        <p:nvSpPr>
          <p:cNvPr id="21" name="Rectangle 5">
            <a:extLst>
              <a:ext uri="{FF2B5EF4-FFF2-40B4-BE49-F238E27FC236}">
                <a16:creationId xmlns:a16="http://schemas.microsoft.com/office/drawing/2014/main" id="{83279978-FA8A-2AFD-0766-47EEA468AD3C}"/>
              </a:ext>
            </a:extLst>
          </p:cNvPr>
          <p:cNvSpPr/>
          <p:nvPr/>
        </p:nvSpPr>
        <p:spPr>
          <a:xfrm>
            <a:off x="7895305" y="5787314"/>
            <a:ext cx="1546158" cy="421290"/>
          </a:xfrm>
          <a:prstGeom prst="rect">
            <a:avLst/>
          </a:prstGeom>
          <a:solidFill>
            <a:schemeClr val="accent1">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VM</a:t>
            </a:r>
            <a:r>
              <a:rPr lang="ja-JP" altLang="en-US" dirty="0">
                <a:solidFill>
                  <a:schemeClr val="tx1"/>
                </a:solidFill>
              </a:rPr>
              <a:t>のメモリ</a:t>
            </a:r>
            <a:endParaRPr lang="en-JP" dirty="0">
              <a:solidFill>
                <a:schemeClr val="tx1"/>
              </a:solidFill>
            </a:endParaRPr>
          </a:p>
        </p:txBody>
      </p:sp>
      <p:sp>
        <p:nvSpPr>
          <p:cNvPr id="25" name="Rectangle 5">
            <a:extLst>
              <a:ext uri="{FF2B5EF4-FFF2-40B4-BE49-F238E27FC236}">
                <a16:creationId xmlns:a16="http://schemas.microsoft.com/office/drawing/2014/main" id="{74F6AE87-F091-377D-4774-ABACAD58872F}"/>
              </a:ext>
            </a:extLst>
          </p:cNvPr>
          <p:cNvSpPr/>
          <p:nvPr/>
        </p:nvSpPr>
        <p:spPr>
          <a:xfrm>
            <a:off x="7895305" y="6270157"/>
            <a:ext cx="1546158" cy="421290"/>
          </a:xfrm>
          <a:prstGeom prst="rect">
            <a:avLst/>
          </a:prstGeom>
          <a:solidFill>
            <a:schemeClr val="accent1">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QEMU</a:t>
            </a:r>
            <a:endParaRPr lang="en-JP" dirty="0">
              <a:solidFill>
                <a:schemeClr val="tx1"/>
              </a:solidFill>
            </a:endParaRPr>
          </a:p>
        </p:txBody>
      </p:sp>
      <p:sp>
        <p:nvSpPr>
          <p:cNvPr id="26" name="Rectangle 5">
            <a:extLst>
              <a:ext uri="{FF2B5EF4-FFF2-40B4-BE49-F238E27FC236}">
                <a16:creationId xmlns:a16="http://schemas.microsoft.com/office/drawing/2014/main" id="{E496848C-EE38-4750-188D-BA59300AE231}"/>
              </a:ext>
            </a:extLst>
          </p:cNvPr>
          <p:cNvSpPr/>
          <p:nvPr/>
        </p:nvSpPr>
        <p:spPr>
          <a:xfrm>
            <a:off x="7924787" y="5144835"/>
            <a:ext cx="1546158" cy="421290"/>
          </a:xfrm>
          <a:prstGeom prst="rect">
            <a:avLst/>
          </a:prstGeom>
          <a:solidFill>
            <a:schemeClr val="accent1">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ゲスト</a:t>
            </a:r>
            <a:r>
              <a:rPr lang="en-US" altLang="ja-JP" dirty="0">
                <a:solidFill>
                  <a:schemeClr val="tx1"/>
                </a:solidFill>
              </a:rPr>
              <a:t>OS</a:t>
            </a:r>
            <a:endParaRPr lang="en-JP" dirty="0">
              <a:solidFill>
                <a:schemeClr val="tx1"/>
              </a:solidFill>
            </a:endParaRPr>
          </a:p>
        </p:txBody>
      </p:sp>
    </p:spTree>
    <p:extLst>
      <p:ext uri="{BB962C8B-B14F-4D97-AF65-F5344CB8AC3E}">
        <p14:creationId xmlns:p14="http://schemas.microsoft.com/office/powerpoint/2010/main" val="1367247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57271-60C3-9944-AA59-2F5525157C9E}"/>
              </a:ext>
            </a:extLst>
          </p:cNvPr>
          <p:cNvSpPr>
            <a:spLocks noGrp="1"/>
          </p:cNvSpPr>
          <p:nvPr>
            <p:ph type="title"/>
          </p:nvPr>
        </p:nvSpPr>
        <p:spPr/>
        <p:txBody>
          <a:bodyPr/>
          <a:lstStyle/>
          <a:p>
            <a:r>
              <a:rPr lang="ja-JP" altLang="en-US" dirty="0"/>
              <a:t>ファイルシステムに関する情報の保存</a:t>
            </a:r>
            <a:endParaRPr lang="en-JP" dirty="0"/>
          </a:p>
        </p:txBody>
      </p:sp>
      <p:sp>
        <p:nvSpPr>
          <p:cNvPr id="3" name="Content Placeholder 2">
            <a:extLst>
              <a:ext uri="{FF2B5EF4-FFF2-40B4-BE49-F238E27FC236}">
                <a16:creationId xmlns:a16="http://schemas.microsoft.com/office/drawing/2014/main" id="{F0CEAEB2-DDA9-D242-96EA-18088319133A}"/>
              </a:ext>
            </a:extLst>
          </p:cNvPr>
          <p:cNvSpPr>
            <a:spLocks noGrp="1"/>
          </p:cNvSpPr>
          <p:nvPr>
            <p:ph idx="1"/>
          </p:nvPr>
        </p:nvSpPr>
        <p:spPr/>
        <p:txBody>
          <a:bodyPr/>
          <a:lstStyle/>
          <a:p>
            <a:r>
              <a:rPr lang="en-US" altLang="ja-JP" dirty="0" err="1"/>
              <a:t>umask</a:t>
            </a:r>
            <a:r>
              <a:rPr lang="ja-JP" altLang="en-US" dirty="0"/>
              <a:t>の値を保存</a:t>
            </a:r>
            <a:endParaRPr lang="en-US" altLang="ja-JP" dirty="0"/>
          </a:p>
          <a:p>
            <a:pPr lvl="1"/>
            <a:r>
              <a:rPr lang="ja-JP" altLang="en-US" dirty="0"/>
              <a:t>新規ファイル・ディレクトリ作成時に設定されるアクセス権が格納されている</a:t>
            </a:r>
            <a:endParaRPr lang="en-US" altLang="ja-JP" dirty="0"/>
          </a:p>
          <a:p>
            <a:pPr lvl="1"/>
            <a:r>
              <a:rPr lang="ja-JP" altLang="en-US" dirty="0"/>
              <a:t>プロセス</a:t>
            </a:r>
            <a:r>
              <a:rPr lang="en-US" altLang="ja-JP" dirty="0"/>
              <a:t>ID</a:t>
            </a:r>
            <a:r>
              <a:rPr lang="ja-JP" altLang="en-US" dirty="0"/>
              <a:t>を基にプロセスリストをたどり、プロセス構造体を探索</a:t>
            </a:r>
            <a:endParaRPr lang="en-US" dirty="0"/>
          </a:p>
          <a:p>
            <a:pPr lvl="1"/>
            <a:r>
              <a:rPr lang="ja-JP" altLang="en-US" dirty="0"/>
              <a:t>プロセス構造体からファイルシステム構造体を見つけ、</a:t>
            </a:r>
            <a:r>
              <a:rPr lang="en-US" altLang="ja-JP" dirty="0" err="1"/>
              <a:t>umask</a:t>
            </a:r>
            <a:r>
              <a:rPr lang="ja-JP" altLang="en-US" dirty="0"/>
              <a:t>の値を取得</a:t>
            </a:r>
            <a:endParaRPr lang="en-US" altLang="ja-JP" dirty="0"/>
          </a:p>
          <a:p>
            <a:r>
              <a:rPr lang="ja-JP" altLang="en-US" dirty="0"/>
              <a:t>カレントディレクトリとルートディレクトリに付けられる固有の</a:t>
            </a:r>
            <a:r>
              <a:rPr lang="en-US" altLang="ja-JP" dirty="0"/>
              <a:t>ID</a:t>
            </a:r>
            <a:r>
              <a:rPr lang="ja-JP" altLang="en-US" dirty="0"/>
              <a:t>を保存</a:t>
            </a:r>
            <a:endParaRPr lang="en-US" altLang="ja-JP" dirty="0"/>
          </a:p>
          <a:p>
            <a:pPr lvl="1"/>
            <a:r>
              <a:rPr lang="en-US" altLang="ja-JP" dirty="0"/>
              <a:t>CRIU</a:t>
            </a:r>
            <a:r>
              <a:rPr lang="ja-JP" altLang="en-US" dirty="0"/>
              <a:t>と同様に連番で</a:t>
            </a:r>
            <a:r>
              <a:rPr lang="en-US" altLang="ja-JP" dirty="0"/>
              <a:t>ID</a:t>
            </a:r>
            <a:r>
              <a:rPr lang="ja-JP" altLang="en-US" dirty="0"/>
              <a:t>を割り当てる</a:t>
            </a:r>
            <a:endParaRPr lang="en-US" altLang="ja-JP" dirty="0"/>
          </a:p>
        </p:txBody>
      </p:sp>
      <p:sp>
        <p:nvSpPr>
          <p:cNvPr id="4" name="Slide Number Placeholder 3">
            <a:extLst>
              <a:ext uri="{FF2B5EF4-FFF2-40B4-BE49-F238E27FC236}">
                <a16:creationId xmlns:a16="http://schemas.microsoft.com/office/drawing/2014/main" id="{CDAE9A6E-F8C9-7B40-B4C4-BDF18E59C2A6}"/>
              </a:ext>
            </a:extLst>
          </p:cNvPr>
          <p:cNvSpPr>
            <a:spLocks noGrp="1"/>
          </p:cNvSpPr>
          <p:nvPr>
            <p:ph type="sldNum" sz="quarter" idx="12"/>
          </p:nvPr>
        </p:nvSpPr>
        <p:spPr/>
        <p:txBody>
          <a:bodyPr/>
          <a:lstStyle/>
          <a:p>
            <a:fld id="{A2DAF6EC-2C59-9941-AA93-00E19ED16896}" type="slidenum">
              <a:rPr kumimoji="1" lang="ja-JP" altLang="en-US" smtClean="0"/>
              <a:t>15</a:t>
            </a:fld>
            <a:endParaRPr kumimoji="1" lang="ja-JP" altLang="en-US"/>
          </a:p>
        </p:txBody>
      </p:sp>
      <p:sp>
        <p:nvSpPr>
          <p:cNvPr id="20" name="Rounded Rectangle 7">
            <a:extLst>
              <a:ext uri="{FF2B5EF4-FFF2-40B4-BE49-F238E27FC236}">
                <a16:creationId xmlns:a16="http://schemas.microsoft.com/office/drawing/2014/main" id="{C2A5AAFD-F7A3-4126-8E64-CF070B53E68F}"/>
              </a:ext>
            </a:extLst>
          </p:cNvPr>
          <p:cNvSpPr/>
          <p:nvPr/>
        </p:nvSpPr>
        <p:spPr>
          <a:xfrm>
            <a:off x="4557663" y="5032286"/>
            <a:ext cx="1532230"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rPr>
              <a:t>task_struct</a:t>
            </a:r>
          </a:p>
          <a:p>
            <a:pPr algn="ctr"/>
            <a:r>
              <a:rPr lang="en-JP" dirty="0">
                <a:solidFill>
                  <a:schemeClr val="tx1"/>
                </a:solidFill>
              </a:rPr>
              <a:t>構造体</a:t>
            </a:r>
          </a:p>
        </p:txBody>
      </p:sp>
      <p:sp>
        <p:nvSpPr>
          <p:cNvPr id="21" name="Rounded Rectangle 8">
            <a:extLst>
              <a:ext uri="{FF2B5EF4-FFF2-40B4-BE49-F238E27FC236}">
                <a16:creationId xmlns:a16="http://schemas.microsoft.com/office/drawing/2014/main" id="{87E6FF58-DCC5-4A9B-ACA5-D101ED67A37C}"/>
              </a:ext>
            </a:extLst>
          </p:cNvPr>
          <p:cNvSpPr/>
          <p:nvPr/>
        </p:nvSpPr>
        <p:spPr>
          <a:xfrm>
            <a:off x="7173656" y="5032285"/>
            <a:ext cx="1533600"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err="1">
                <a:solidFill>
                  <a:schemeClr val="tx1"/>
                </a:solidFill>
              </a:rPr>
              <a:t>fs_struct</a:t>
            </a:r>
            <a:endParaRPr lang="en-US" altLang="ja-JP" dirty="0">
              <a:solidFill>
                <a:schemeClr val="tx1"/>
              </a:solidFill>
            </a:endParaRPr>
          </a:p>
          <a:p>
            <a:pPr algn="ctr"/>
            <a:r>
              <a:rPr lang="ja-JP" altLang="en-US">
                <a:solidFill>
                  <a:schemeClr val="tx1"/>
                </a:solidFill>
              </a:rPr>
              <a:t>構造体</a:t>
            </a:r>
            <a:endParaRPr lang="en-JP" dirty="0">
              <a:solidFill>
                <a:schemeClr val="tx1"/>
              </a:solidFill>
            </a:endParaRPr>
          </a:p>
        </p:txBody>
      </p:sp>
      <p:cxnSp>
        <p:nvCxnSpPr>
          <p:cNvPr id="22" name="Straight Arrow Connector 10">
            <a:extLst>
              <a:ext uri="{FF2B5EF4-FFF2-40B4-BE49-F238E27FC236}">
                <a16:creationId xmlns:a16="http://schemas.microsoft.com/office/drawing/2014/main" id="{B3830EF6-DF46-4D87-8DF5-A0DF7D774AF1}"/>
              </a:ext>
            </a:extLst>
          </p:cNvPr>
          <p:cNvCxnSpPr>
            <a:cxnSpLocks/>
            <a:stCxn id="20" idx="3"/>
            <a:endCxn id="21" idx="1"/>
          </p:cNvCxnSpPr>
          <p:nvPr/>
        </p:nvCxnSpPr>
        <p:spPr>
          <a:xfrm flipV="1">
            <a:off x="6089893" y="5570061"/>
            <a:ext cx="1083763" cy="1"/>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23" name="TextBox 11">
            <a:extLst>
              <a:ext uri="{FF2B5EF4-FFF2-40B4-BE49-F238E27FC236}">
                <a16:creationId xmlns:a16="http://schemas.microsoft.com/office/drawing/2014/main" id="{9CC1076D-BD68-48D5-9D8E-DE2A9CE8FBAD}"/>
              </a:ext>
            </a:extLst>
          </p:cNvPr>
          <p:cNvSpPr txBox="1"/>
          <p:nvPr/>
        </p:nvSpPr>
        <p:spPr>
          <a:xfrm>
            <a:off x="2609460" y="5385395"/>
            <a:ext cx="1420670" cy="369332"/>
          </a:xfrm>
          <a:prstGeom prst="rect">
            <a:avLst/>
          </a:prstGeom>
          <a:noFill/>
        </p:spPr>
        <p:txBody>
          <a:bodyPr wrap="square" rtlCol="0">
            <a:spAutoFit/>
          </a:bodyPr>
          <a:lstStyle/>
          <a:p>
            <a:r>
              <a:rPr lang="en-JP" dirty="0"/>
              <a:t>プロセスID</a:t>
            </a:r>
          </a:p>
        </p:txBody>
      </p:sp>
      <p:cxnSp>
        <p:nvCxnSpPr>
          <p:cNvPr id="25" name="Straight Arrow Connector 12">
            <a:extLst>
              <a:ext uri="{FF2B5EF4-FFF2-40B4-BE49-F238E27FC236}">
                <a16:creationId xmlns:a16="http://schemas.microsoft.com/office/drawing/2014/main" id="{101C1718-A567-4330-A372-DE78A641E633}"/>
              </a:ext>
            </a:extLst>
          </p:cNvPr>
          <p:cNvCxnSpPr>
            <a:cxnSpLocks/>
            <a:stCxn id="23" idx="3"/>
            <a:endCxn id="20" idx="1"/>
          </p:cNvCxnSpPr>
          <p:nvPr/>
        </p:nvCxnSpPr>
        <p:spPr>
          <a:xfrm>
            <a:off x="4030130" y="5570061"/>
            <a:ext cx="527533" cy="1"/>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71892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57271-60C3-9944-AA59-2F5525157C9E}"/>
              </a:ext>
            </a:extLst>
          </p:cNvPr>
          <p:cNvSpPr>
            <a:spLocks noGrp="1"/>
          </p:cNvSpPr>
          <p:nvPr>
            <p:ph type="title"/>
          </p:nvPr>
        </p:nvSpPr>
        <p:spPr/>
        <p:txBody>
          <a:bodyPr/>
          <a:lstStyle/>
          <a:p>
            <a:r>
              <a:rPr lang="ja-JP" altLang="en-US" dirty="0"/>
              <a:t>プロセス木の情報の保存</a:t>
            </a:r>
            <a:endParaRPr lang="en-JP" dirty="0"/>
          </a:p>
        </p:txBody>
      </p:sp>
      <p:sp>
        <p:nvSpPr>
          <p:cNvPr id="3" name="Content Placeholder 2">
            <a:extLst>
              <a:ext uri="{FF2B5EF4-FFF2-40B4-BE49-F238E27FC236}">
                <a16:creationId xmlns:a16="http://schemas.microsoft.com/office/drawing/2014/main" id="{F0CEAEB2-DDA9-D242-96EA-18088319133A}"/>
              </a:ext>
            </a:extLst>
          </p:cNvPr>
          <p:cNvSpPr>
            <a:spLocks noGrp="1"/>
          </p:cNvSpPr>
          <p:nvPr>
            <p:ph idx="1"/>
          </p:nvPr>
        </p:nvSpPr>
        <p:spPr/>
        <p:txBody>
          <a:bodyPr/>
          <a:lstStyle/>
          <a:p>
            <a:r>
              <a:rPr lang="ja-JP" altLang="en-US" dirty="0"/>
              <a:t>他プロセスとの関係を表す情報などを保存</a:t>
            </a:r>
            <a:endParaRPr lang="en-JP" dirty="0"/>
          </a:p>
          <a:p>
            <a:pPr lvl="1"/>
            <a:r>
              <a:rPr lang="ja-JP" altLang="en-US" dirty="0"/>
              <a:t>親プロセス</a:t>
            </a:r>
            <a:r>
              <a:rPr lang="en-US" altLang="ja-JP" dirty="0"/>
              <a:t>ID</a:t>
            </a:r>
            <a:r>
              <a:rPr lang="ja-JP" altLang="en-US" dirty="0"/>
              <a:t>、プロセスグループ</a:t>
            </a:r>
            <a:r>
              <a:rPr lang="en-US" altLang="ja-JP" dirty="0"/>
              <a:t>ID</a:t>
            </a:r>
            <a:r>
              <a:rPr lang="ja-JP" altLang="en-US" dirty="0"/>
              <a:t>、セッション</a:t>
            </a:r>
            <a:r>
              <a:rPr lang="en-US" altLang="ja-JP" dirty="0"/>
              <a:t>ID</a:t>
            </a:r>
            <a:r>
              <a:rPr lang="ja-JP" altLang="en-US" dirty="0"/>
              <a:t>、スレッド数、スレッド</a:t>
            </a:r>
            <a:r>
              <a:rPr lang="en-US" altLang="ja-JP" dirty="0"/>
              <a:t>ID</a:t>
            </a:r>
            <a:endParaRPr lang="en-US" strike="sngStrike" dirty="0"/>
          </a:p>
          <a:p>
            <a:pPr lvl="1"/>
            <a:r>
              <a:rPr lang="ja-JP" altLang="en-US" dirty="0"/>
              <a:t>現在のところ、スレッドが１つのプロセスのみに対応</a:t>
            </a:r>
            <a:endParaRPr lang="en-US" altLang="ja-JP" dirty="0"/>
          </a:p>
          <a:p>
            <a:r>
              <a:rPr lang="ja-JP" altLang="en-US" dirty="0"/>
              <a:t>プロセス構造体からシグナル構造体を見つける</a:t>
            </a:r>
            <a:endParaRPr lang="en-US" altLang="ja-JP" dirty="0"/>
          </a:p>
          <a:p>
            <a:pPr lvl="1"/>
            <a:r>
              <a:rPr lang="ja-JP" altLang="en-US" dirty="0"/>
              <a:t>シグナル構造体からプロセス</a:t>
            </a:r>
            <a:r>
              <a:rPr lang="en-US" altLang="ja-JP" dirty="0"/>
              <a:t>ID</a:t>
            </a:r>
            <a:r>
              <a:rPr lang="ja-JP" altLang="en-US" dirty="0"/>
              <a:t>構造体を見つける</a:t>
            </a:r>
            <a:endParaRPr lang="en-JP" dirty="0"/>
          </a:p>
          <a:p>
            <a:pPr lvl="1"/>
            <a:r>
              <a:rPr lang="ja-JP" altLang="en-US" dirty="0"/>
              <a:t>プロセスの名前空間を考慮してプロセス</a:t>
            </a:r>
            <a:r>
              <a:rPr lang="en-US" altLang="ja-JP" dirty="0"/>
              <a:t>ID</a:t>
            </a:r>
            <a:r>
              <a:rPr lang="ja-JP" altLang="en-US" dirty="0"/>
              <a:t>、グループ</a:t>
            </a:r>
            <a:r>
              <a:rPr lang="en-US" altLang="ja-JP" dirty="0"/>
              <a:t>ID</a:t>
            </a:r>
            <a:r>
              <a:rPr lang="ja-JP" altLang="en-US" dirty="0"/>
              <a:t>、セッション</a:t>
            </a:r>
            <a:r>
              <a:rPr lang="en-US" altLang="ja-JP" dirty="0"/>
              <a:t>ID</a:t>
            </a:r>
            <a:r>
              <a:rPr lang="ja-JP" altLang="en-US" dirty="0"/>
              <a:t>を取得</a:t>
            </a:r>
            <a:endParaRPr lang="en-US" altLang="ja-JP" dirty="0"/>
          </a:p>
        </p:txBody>
      </p:sp>
      <p:sp>
        <p:nvSpPr>
          <p:cNvPr id="4" name="Slide Number Placeholder 3">
            <a:extLst>
              <a:ext uri="{FF2B5EF4-FFF2-40B4-BE49-F238E27FC236}">
                <a16:creationId xmlns:a16="http://schemas.microsoft.com/office/drawing/2014/main" id="{CDAE9A6E-F8C9-7B40-B4C4-BDF18E59C2A6}"/>
              </a:ext>
            </a:extLst>
          </p:cNvPr>
          <p:cNvSpPr>
            <a:spLocks noGrp="1"/>
          </p:cNvSpPr>
          <p:nvPr>
            <p:ph type="sldNum" sz="quarter" idx="12"/>
          </p:nvPr>
        </p:nvSpPr>
        <p:spPr/>
        <p:txBody>
          <a:bodyPr/>
          <a:lstStyle/>
          <a:p>
            <a:fld id="{A2DAF6EC-2C59-9941-AA93-00E19ED16896}" type="slidenum">
              <a:rPr kumimoji="1" lang="ja-JP" altLang="en-US" smtClean="0"/>
              <a:t>16</a:t>
            </a:fld>
            <a:endParaRPr kumimoji="1" lang="ja-JP" altLang="en-US"/>
          </a:p>
        </p:txBody>
      </p:sp>
      <p:sp>
        <p:nvSpPr>
          <p:cNvPr id="20" name="Rounded Rectangle 7">
            <a:extLst>
              <a:ext uri="{FF2B5EF4-FFF2-40B4-BE49-F238E27FC236}">
                <a16:creationId xmlns:a16="http://schemas.microsoft.com/office/drawing/2014/main" id="{C2A5AAFD-F7A3-4126-8E64-CF070B53E68F}"/>
              </a:ext>
            </a:extLst>
          </p:cNvPr>
          <p:cNvSpPr/>
          <p:nvPr/>
        </p:nvSpPr>
        <p:spPr>
          <a:xfrm>
            <a:off x="4109651" y="4904962"/>
            <a:ext cx="1532230"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rPr>
              <a:t>signal_struct</a:t>
            </a:r>
          </a:p>
          <a:p>
            <a:pPr algn="ctr"/>
            <a:r>
              <a:rPr lang="en-JP" dirty="0">
                <a:solidFill>
                  <a:schemeClr val="tx1"/>
                </a:solidFill>
              </a:rPr>
              <a:t>構造体</a:t>
            </a:r>
          </a:p>
        </p:txBody>
      </p:sp>
      <p:sp>
        <p:nvSpPr>
          <p:cNvPr id="21" name="Rounded Rectangle 8">
            <a:extLst>
              <a:ext uri="{FF2B5EF4-FFF2-40B4-BE49-F238E27FC236}">
                <a16:creationId xmlns:a16="http://schemas.microsoft.com/office/drawing/2014/main" id="{87E6FF58-DCC5-4A9B-ACA5-D101ED67A37C}"/>
              </a:ext>
            </a:extLst>
          </p:cNvPr>
          <p:cNvSpPr/>
          <p:nvPr/>
        </p:nvSpPr>
        <p:spPr>
          <a:xfrm>
            <a:off x="6190936" y="4907392"/>
            <a:ext cx="1495652"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err="1">
                <a:solidFill>
                  <a:schemeClr val="tx1"/>
                </a:solidFill>
              </a:rPr>
              <a:t>pid</a:t>
            </a:r>
            <a:endParaRPr lang="en-US" altLang="ja-JP" dirty="0">
              <a:solidFill>
                <a:schemeClr val="tx1"/>
              </a:solidFill>
            </a:endParaRPr>
          </a:p>
          <a:p>
            <a:pPr algn="ctr"/>
            <a:r>
              <a:rPr lang="en-US" dirty="0" err="1">
                <a:solidFill>
                  <a:schemeClr val="tx1"/>
                </a:solidFill>
              </a:rPr>
              <a:t>構造体</a:t>
            </a:r>
            <a:endParaRPr lang="en-JP" dirty="0">
              <a:solidFill>
                <a:schemeClr val="tx1"/>
              </a:solidFill>
            </a:endParaRPr>
          </a:p>
        </p:txBody>
      </p:sp>
      <p:cxnSp>
        <p:nvCxnSpPr>
          <p:cNvPr id="22" name="Straight Arrow Connector 10">
            <a:extLst>
              <a:ext uri="{FF2B5EF4-FFF2-40B4-BE49-F238E27FC236}">
                <a16:creationId xmlns:a16="http://schemas.microsoft.com/office/drawing/2014/main" id="{B3830EF6-DF46-4D87-8DF5-A0DF7D774AF1}"/>
              </a:ext>
            </a:extLst>
          </p:cNvPr>
          <p:cNvCxnSpPr>
            <a:cxnSpLocks/>
            <a:stCxn id="20" idx="3"/>
            <a:endCxn id="21" idx="1"/>
          </p:cNvCxnSpPr>
          <p:nvPr/>
        </p:nvCxnSpPr>
        <p:spPr>
          <a:xfrm>
            <a:off x="5641881" y="5442738"/>
            <a:ext cx="549055" cy="2430"/>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cxnSp>
        <p:nvCxnSpPr>
          <p:cNvPr id="33" name="Straight Arrow Connector 10">
            <a:extLst>
              <a:ext uri="{FF2B5EF4-FFF2-40B4-BE49-F238E27FC236}">
                <a16:creationId xmlns:a16="http://schemas.microsoft.com/office/drawing/2014/main" id="{CEC7EDC1-8973-48F1-869C-E20F88D87B8A}"/>
              </a:ext>
            </a:extLst>
          </p:cNvPr>
          <p:cNvCxnSpPr>
            <a:cxnSpLocks/>
            <a:stCxn id="21" idx="3"/>
            <a:endCxn id="24" idx="1"/>
          </p:cNvCxnSpPr>
          <p:nvPr/>
        </p:nvCxnSpPr>
        <p:spPr>
          <a:xfrm flipV="1">
            <a:off x="7686588" y="5442737"/>
            <a:ext cx="549055" cy="2431"/>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16" name="Rounded Rectangle 7">
            <a:extLst>
              <a:ext uri="{FF2B5EF4-FFF2-40B4-BE49-F238E27FC236}">
                <a16:creationId xmlns:a16="http://schemas.microsoft.com/office/drawing/2014/main" id="{4E206C58-3442-E96D-E00A-A90192BC6E15}"/>
              </a:ext>
            </a:extLst>
          </p:cNvPr>
          <p:cNvSpPr/>
          <p:nvPr/>
        </p:nvSpPr>
        <p:spPr>
          <a:xfrm>
            <a:off x="1830852" y="4904961"/>
            <a:ext cx="1532230"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rPr>
              <a:t>task_struct</a:t>
            </a:r>
          </a:p>
          <a:p>
            <a:pPr algn="ctr"/>
            <a:r>
              <a:rPr lang="en-JP" dirty="0">
                <a:solidFill>
                  <a:schemeClr val="tx1"/>
                </a:solidFill>
              </a:rPr>
              <a:t>構造体</a:t>
            </a:r>
          </a:p>
        </p:txBody>
      </p:sp>
      <p:cxnSp>
        <p:nvCxnSpPr>
          <p:cNvPr id="19" name="Straight Arrow Connector 10">
            <a:extLst>
              <a:ext uri="{FF2B5EF4-FFF2-40B4-BE49-F238E27FC236}">
                <a16:creationId xmlns:a16="http://schemas.microsoft.com/office/drawing/2014/main" id="{43160CC2-3EE2-B801-08BA-920B685865A0}"/>
              </a:ext>
            </a:extLst>
          </p:cNvPr>
          <p:cNvCxnSpPr>
            <a:cxnSpLocks/>
            <a:endCxn id="20" idx="1"/>
          </p:cNvCxnSpPr>
          <p:nvPr/>
        </p:nvCxnSpPr>
        <p:spPr>
          <a:xfrm>
            <a:off x="3363082" y="5442738"/>
            <a:ext cx="746569" cy="0"/>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24" name="Rounded Rectangle 8">
            <a:extLst>
              <a:ext uri="{FF2B5EF4-FFF2-40B4-BE49-F238E27FC236}">
                <a16:creationId xmlns:a16="http://schemas.microsoft.com/office/drawing/2014/main" id="{DDC8485F-CB38-A4AE-668D-0E64674171BB}"/>
              </a:ext>
            </a:extLst>
          </p:cNvPr>
          <p:cNvSpPr/>
          <p:nvPr/>
        </p:nvSpPr>
        <p:spPr>
          <a:xfrm>
            <a:off x="8235643" y="4904961"/>
            <a:ext cx="1495652"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err="1">
                <a:solidFill>
                  <a:schemeClr val="tx1"/>
                </a:solidFill>
              </a:rPr>
              <a:t>upid</a:t>
            </a:r>
            <a:endParaRPr lang="en-US" altLang="ja-JP" dirty="0">
              <a:solidFill>
                <a:schemeClr val="tx1"/>
              </a:solidFill>
            </a:endParaRPr>
          </a:p>
          <a:p>
            <a:pPr algn="ctr"/>
            <a:r>
              <a:rPr lang="en-US" dirty="0" err="1">
                <a:solidFill>
                  <a:schemeClr val="tx1"/>
                </a:solidFill>
              </a:rPr>
              <a:t>構造体</a:t>
            </a:r>
            <a:endParaRPr lang="en-JP" dirty="0">
              <a:solidFill>
                <a:schemeClr val="tx1"/>
              </a:solidFill>
            </a:endParaRPr>
          </a:p>
        </p:txBody>
      </p:sp>
    </p:spTree>
    <p:extLst>
      <p:ext uri="{BB962C8B-B14F-4D97-AF65-F5344CB8AC3E}">
        <p14:creationId xmlns:p14="http://schemas.microsoft.com/office/powerpoint/2010/main" val="1245290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57271-60C3-9944-AA59-2F5525157C9E}"/>
              </a:ext>
            </a:extLst>
          </p:cNvPr>
          <p:cNvSpPr>
            <a:spLocks noGrp="1"/>
          </p:cNvSpPr>
          <p:nvPr>
            <p:ph type="title"/>
          </p:nvPr>
        </p:nvSpPr>
        <p:spPr/>
        <p:txBody>
          <a:bodyPr/>
          <a:lstStyle/>
          <a:p>
            <a:r>
              <a:rPr lang="ja-JP" altLang="en-US" dirty="0"/>
              <a:t>ページマップの情報の保存</a:t>
            </a:r>
            <a:endParaRPr lang="en-JP" dirty="0"/>
          </a:p>
        </p:txBody>
      </p:sp>
      <p:sp>
        <p:nvSpPr>
          <p:cNvPr id="3" name="Content Placeholder 2">
            <a:extLst>
              <a:ext uri="{FF2B5EF4-FFF2-40B4-BE49-F238E27FC236}">
                <a16:creationId xmlns:a16="http://schemas.microsoft.com/office/drawing/2014/main" id="{F0CEAEB2-DDA9-D242-96EA-18088319133A}"/>
              </a:ext>
            </a:extLst>
          </p:cNvPr>
          <p:cNvSpPr>
            <a:spLocks noGrp="1"/>
          </p:cNvSpPr>
          <p:nvPr>
            <p:ph idx="1"/>
          </p:nvPr>
        </p:nvSpPr>
        <p:spPr/>
        <p:txBody>
          <a:bodyPr/>
          <a:lstStyle/>
          <a:p>
            <a:r>
              <a:rPr lang="ja-JP" altLang="en-US" dirty="0"/>
              <a:t>プロセスに実際に割り当てられているメモリに関する情報を保存</a:t>
            </a:r>
            <a:endParaRPr lang="en-JP" dirty="0"/>
          </a:p>
          <a:p>
            <a:pPr lvl="1"/>
            <a:r>
              <a:rPr lang="ja-JP" altLang="en-US" dirty="0"/>
              <a:t>仮想メモリ領域の開始アドレスと連続するページ数の組</a:t>
            </a:r>
            <a:endParaRPr lang="en-US" dirty="0"/>
          </a:p>
          <a:p>
            <a:r>
              <a:rPr lang="ja-JP" altLang="en-US" dirty="0"/>
              <a:t>プロセス構造体からメモリ構造体を見つける</a:t>
            </a:r>
            <a:endParaRPr lang="en-US" altLang="ja-JP" dirty="0"/>
          </a:p>
          <a:p>
            <a:pPr lvl="1"/>
            <a:r>
              <a:rPr lang="ja-JP" altLang="en-US" dirty="0"/>
              <a:t>メモリ構造体から仮想メモリ領域構造体のリストを取得</a:t>
            </a:r>
            <a:endParaRPr lang="en-US" altLang="ja-JP" dirty="0"/>
          </a:p>
          <a:p>
            <a:pPr lvl="1"/>
            <a:r>
              <a:rPr lang="ja-JP" altLang="en-US" dirty="0"/>
              <a:t>ページテーブルを参照して、仮想メモリ領域内のページの存在を確認</a:t>
            </a:r>
            <a:endParaRPr lang="en-US" altLang="ja-JP" dirty="0"/>
          </a:p>
          <a:p>
            <a:pPr lvl="1"/>
            <a:r>
              <a:rPr lang="ja-JP" altLang="en-US" dirty="0"/>
              <a:t>連続して存在するページを</a:t>
            </a:r>
            <a:r>
              <a:rPr lang="en-US" altLang="ja-JP" dirty="0"/>
              <a:t>1024</a:t>
            </a:r>
            <a:r>
              <a:rPr lang="ja-JP" altLang="en-US" dirty="0"/>
              <a:t>ページずつに分割して情報を保存</a:t>
            </a:r>
            <a:endParaRPr lang="en-US" altLang="ja-JP" dirty="0"/>
          </a:p>
        </p:txBody>
      </p:sp>
      <p:sp>
        <p:nvSpPr>
          <p:cNvPr id="4" name="Slide Number Placeholder 3">
            <a:extLst>
              <a:ext uri="{FF2B5EF4-FFF2-40B4-BE49-F238E27FC236}">
                <a16:creationId xmlns:a16="http://schemas.microsoft.com/office/drawing/2014/main" id="{CDAE9A6E-F8C9-7B40-B4C4-BDF18E59C2A6}"/>
              </a:ext>
            </a:extLst>
          </p:cNvPr>
          <p:cNvSpPr>
            <a:spLocks noGrp="1"/>
          </p:cNvSpPr>
          <p:nvPr>
            <p:ph type="sldNum" sz="quarter" idx="12"/>
          </p:nvPr>
        </p:nvSpPr>
        <p:spPr/>
        <p:txBody>
          <a:bodyPr/>
          <a:lstStyle/>
          <a:p>
            <a:fld id="{A2DAF6EC-2C59-9941-AA93-00E19ED16896}" type="slidenum">
              <a:rPr kumimoji="1" lang="ja-JP" altLang="en-US" smtClean="0"/>
              <a:t>17</a:t>
            </a:fld>
            <a:endParaRPr kumimoji="1" lang="ja-JP" altLang="en-US"/>
          </a:p>
        </p:txBody>
      </p:sp>
      <p:sp>
        <p:nvSpPr>
          <p:cNvPr id="14" name="TextBox 8">
            <a:extLst>
              <a:ext uri="{FF2B5EF4-FFF2-40B4-BE49-F238E27FC236}">
                <a16:creationId xmlns:a16="http://schemas.microsoft.com/office/drawing/2014/main" id="{C4B028D2-4D53-BAF8-52CC-02B4607C6444}"/>
              </a:ext>
            </a:extLst>
          </p:cNvPr>
          <p:cNvSpPr txBox="1"/>
          <p:nvPr/>
        </p:nvSpPr>
        <p:spPr>
          <a:xfrm>
            <a:off x="7860352" y="6193070"/>
            <a:ext cx="2576850" cy="369332"/>
          </a:xfrm>
          <a:prstGeom prst="rect">
            <a:avLst/>
          </a:prstGeom>
          <a:noFill/>
        </p:spPr>
        <p:txBody>
          <a:bodyPr wrap="square" rtlCol="0">
            <a:spAutoFit/>
          </a:bodyPr>
          <a:lstStyle/>
          <a:p>
            <a:r>
              <a:rPr lang="ja-JP" altLang="en-US" dirty="0"/>
              <a:t>プロセスの仮想メモリ</a:t>
            </a:r>
            <a:endParaRPr lang="en-JP" dirty="0"/>
          </a:p>
        </p:txBody>
      </p:sp>
      <p:grpSp>
        <p:nvGrpSpPr>
          <p:cNvPr id="16" name="グループ化 15">
            <a:extLst>
              <a:ext uri="{FF2B5EF4-FFF2-40B4-BE49-F238E27FC236}">
                <a16:creationId xmlns:a16="http://schemas.microsoft.com/office/drawing/2014/main" id="{FD634B29-EAC2-5B86-4DCA-094B2A6AFEA8}"/>
              </a:ext>
            </a:extLst>
          </p:cNvPr>
          <p:cNvGrpSpPr/>
          <p:nvPr/>
        </p:nvGrpSpPr>
        <p:grpSpPr>
          <a:xfrm>
            <a:off x="7058836" y="4957370"/>
            <a:ext cx="4385956" cy="1127069"/>
            <a:chOff x="3889601" y="5261105"/>
            <a:chExt cx="3760399" cy="1366040"/>
          </a:xfrm>
        </p:grpSpPr>
        <p:sp>
          <p:nvSpPr>
            <p:cNvPr id="17" name="Rectangle 4">
              <a:extLst>
                <a:ext uri="{FF2B5EF4-FFF2-40B4-BE49-F238E27FC236}">
                  <a16:creationId xmlns:a16="http://schemas.microsoft.com/office/drawing/2014/main" id="{1F7B068B-E4D3-5362-5AC3-13BA39784362}"/>
                </a:ext>
              </a:extLst>
            </p:cNvPr>
            <p:cNvSpPr/>
            <p:nvPr/>
          </p:nvSpPr>
          <p:spPr>
            <a:xfrm rot="5400000">
              <a:off x="5169382" y="4146526"/>
              <a:ext cx="1200838" cy="3760399"/>
            </a:xfrm>
            <a:prstGeom prst="rect">
              <a:avLst/>
            </a:prstGeom>
            <a:solidFill>
              <a:schemeClr val="bg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18" name="Rectangle 5">
              <a:extLst>
                <a:ext uri="{FF2B5EF4-FFF2-40B4-BE49-F238E27FC236}">
                  <a16:creationId xmlns:a16="http://schemas.microsoft.com/office/drawing/2014/main" id="{F07EF00F-08EE-32CF-8D77-D73255338629}"/>
                </a:ext>
              </a:extLst>
            </p:cNvPr>
            <p:cNvSpPr/>
            <p:nvPr/>
          </p:nvSpPr>
          <p:spPr>
            <a:xfrm rot="5400000">
              <a:off x="5525642" y="5573772"/>
              <a:ext cx="1200838" cy="905908"/>
            </a:xfrm>
            <a:prstGeom prst="rect">
              <a:avLst/>
            </a:prstGeom>
            <a:solidFill>
              <a:schemeClr val="accent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19" name="Rectangle 6">
              <a:extLst>
                <a:ext uri="{FF2B5EF4-FFF2-40B4-BE49-F238E27FC236}">
                  <a16:creationId xmlns:a16="http://schemas.microsoft.com/office/drawing/2014/main" id="{3896CD5A-0B77-E651-B5D0-304804EE099E}"/>
                </a:ext>
              </a:extLst>
            </p:cNvPr>
            <p:cNvSpPr/>
            <p:nvPr/>
          </p:nvSpPr>
          <p:spPr>
            <a:xfrm rot="5400000">
              <a:off x="4571293" y="5838089"/>
              <a:ext cx="1200838" cy="374571"/>
            </a:xfrm>
            <a:prstGeom prst="rect">
              <a:avLst/>
            </a:prstGeom>
            <a:solidFill>
              <a:schemeClr val="accent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24" name="Rectangle 7">
              <a:extLst>
                <a:ext uri="{FF2B5EF4-FFF2-40B4-BE49-F238E27FC236}">
                  <a16:creationId xmlns:a16="http://schemas.microsoft.com/office/drawing/2014/main" id="{C57AB645-6F6E-A2B7-A9FD-22B6EA215442}"/>
                </a:ext>
              </a:extLst>
            </p:cNvPr>
            <p:cNvSpPr/>
            <p:nvPr/>
          </p:nvSpPr>
          <p:spPr>
            <a:xfrm rot="5400000">
              <a:off x="3789094" y="5838088"/>
              <a:ext cx="1200838" cy="374571"/>
            </a:xfrm>
            <a:prstGeom prst="rect">
              <a:avLst/>
            </a:prstGeom>
            <a:solidFill>
              <a:schemeClr val="accent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26" name="左中かっこ 25">
              <a:extLst>
                <a:ext uri="{FF2B5EF4-FFF2-40B4-BE49-F238E27FC236}">
                  <a16:creationId xmlns:a16="http://schemas.microsoft.com/office/drawing/2014/main" id="{7EC8527F-C3B5-304B-86DA-CE7654532981}"/>
                </a:ext>
              </a:extLst>
            </p:cNvPr>
            <p:cNvSpPr/>
            <p:nvPr/>
          </p:nvSpPr>
          <p:spPr>
            <a:xfrm rot="5400000">
              <a:off x="4306913" y="5156419"/>
              <a:ext cx="165199" cy="37457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27" name="左中かっこ 26">
              <a:extLst>
                <a:ext uri="{FF2B5EF4-FFF2-40B4-BE49-F238E27FC236}">
                  <a16:creationId xmlns:a16="http://schemas.microsoft.com/office/drawing/2014/main" id="{C9BEAE41-1C10-179E-A10E-9B644C774DF8}"/>
                </a:ext>
              </a:extLst>
            </p:cNvPr>
            <p:cNvSpPr/>
            <p:nvPr/>
          </p:nvSpPr>
          <p:spPr>
            <a:xfrm rot="5400000">
              <a:off x="5100230" y="5145301"/>
              <a:ext cx="142964" cy="37457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28" name="左中かっこ 27">
              <a:extLst>
                <a:ext uri="{FF2B5EF4-FFF2-40B4-BE49-F238E27FC236}">
                  <a16:creationId xmlns:a16="http://schemas.microsoft.com/office/drawing/2014/main" id="{0A6BC44B-087F-961B-E089-08F365A79336}"/>
                </a:ext>
              </a:extLst>
            </p:cNvPr>
            <p:cNvSpPr/>
            <p:nvPr/>
          </p:nvSpPr>
          <p:spPr>
            <a:xfrm rot="5400000">
              <a:off x="6050503" y="4883711"/>
              <a:ext cx="151115" cy="905908"/>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grpSp>
      <p:sp>
        <p:nvSpPr>
          <p:cNvPr id="29" name="右大かっこ 28">
            <a:extLst>
              <a:ext uri="{FF2B5EF4-FFF2-40B4-BE49-F238E27FC236}">
                <a16:creationId xmlns:a16="http://schemas.microsoft.com/office/drawing/2014/main" id="{B8914F71-D81B-C198-DD09-87C297E6A8C1}"/>
              </a:ext>
            </a:extLst>
          </p:cNvPr>
          <p:cNvSpPr/>
          <p:nvPr/>
        </p:nvSpPr>
        <p:spPr>
          <a:xfrm rot="16200000">
            <a:off x="8570100" y="3839634"/>
            <a:ext cx="165200" cy="2021582"/>
          </a:xfrm>
          <a:prstGeom prst="rightBracket">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cxnSp>
        <p:nvCxnSpPr>
          <p:cNvPr id="30" name="直線コネクタ 29">
            <a:extLst>
              <a:ext uri="{FF2B5EF4-FFF2-40B4-BE49-F238E27FC236}">
                <a16:creationId xmlns:a16="http://schemas.microsoft.com/office/drawing/2014/main" id="{451A9B3F-2F1F-D00F-5A0F-C4C3BE0A8888}"/>
              </a:ext>
            </a:extLst>
          </p:cNvPr>
          <p:cNvCxnSpPr>
            <a:cxnSpLocks/>
          </p:cNvCxnSpPr>
          <p:nvPr/>
        </p:nvCxnSpPr>
        <p:spPr>
          <a:xfrm>
            <a:off x="8559086" y="4767824"/>
            <a:ext cx="0" cy="165201"/>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直線コネクタ 30">
            <a:extLst>
              <a:ext uri="{FF2B5EF4-FFF2-40B4-BE49-F238E27FC236}">
                <a16:creationId xmlns:a16="http://schemas.microsoft.com/office/drawing/2014/main" id="{B4499974-0FE8-7EBC-AD49-65AF8034816F}"/>
              </a:ext>
            </a:extLst>
          </p:cNvPr>
          <p:cNvCxnSpPr>
            <a:cxnSpLocks/>
          </p:cNvCxnSpPr>
          <p:nvPr/>
        </p:nvCxnSpPr>
        <p:spPr>
          <a:xfrm>
            <a:off x="8662006" y="4602623"/>
            <a:ext cx="0" cy="165201"/>
          </a:xfrm>
          <a:prstGeom prst="line">
            <a:avLst/>
          </a:prstGeom>
        </p:spPr>
        <p:style>
          <a:lnRef idx="2">
            <a:schemeClr val="accent1"/>
          </a:lnRef>
          <a:fillRef idx="0">
            <a:schemeClr val="accent1"/>
          </a:fillRef>
          <a:effectRef idx="1">
            <a:schemeClr val="accent1"/>
          </a:effectRef>
          <a:fontRef idx="minor">
            <a:schemeClr val="tx1"/>
          </a:fontRef>
        </p:style>
      </p:cxnSp>
      <p:sp>
        <p:nvSpPr>
          <p:cNvPr id="32" name="TextBox 8">
            <a:extLst>
              <a:ext uri="{FF2B5EF4-FFF2-40B4-BE49-F238E27FC236}">
                <a16:creationId xmlns:a16="http://schemas.microsoft.com/office/drawing/2014/main" id="{88B22072-5682-C290-E295-816B11E591E9}"/>
              </a:ext>
            </a:extLst>
          </p:cNvPr>
          <p:cNvSpPr txBox="1"/>
          <p:nvPr/>
        </p:nvSpPr>
        <p:spPr>
          <a:xfrm>
            <a:off x="7860353" y="4252756"/>
            <a:ext cx="1695772" cy="369332"/>
          </a:xfrm>
          <a:prstGeom prst="rect">
            <a:avLst/>
          </a:prstGeom>
          <a:noFill/>
        </p:spPr>
        <p:txBody>
          <a:bodyPr wrap="square" rtlCol="0">
            <a:spAutoFit/>
          </a:bodyPr>
          <a:lstStyle/>
          <a:p>
            <a:r>
              <a:rPr lang="ja-JP" altLang="en-US" dirty="0"/>
              <a:t>仮想メモリ領域</a:t>
            </a:r>
            <a:endParaRPr lang="en-JP" dirty="0"/>
          </a:p>
        </p:txBody>
      </p:sp>
      <p:sp>
        <p:nvSpPr>
          <p:cNvPr id="20" name="Rounded Rectangle 7">
            <a:extLst>
              <a:ext uri="{FF2B5EF4-FFF2-40B4-BE49-F238E27FC236}">
                <a16:creationId xmlns:a16="http://schemas.microsoft.com/office/drawing/2014/main" id="{F7A091DF-5DB9-F725-DBC5-4D016D7129B6}"/>
              </a:ext>
            </a:extLst>
          </p:cNvPr>
          <p:cNvSpPr/>
          <p:nvPr/>
        </p:nvSpPr>
        <p:spPr>
          <a:xfrm>
            <a:off x="591810" y="5012653"/>
            <a:ext cx="1532230"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rPr>
              <a:t>task_struct</a:t>
            </a:r>
          </a:p>
          <a:p>
            <a:pPr algn="ctr"/>
            <a:r>
              <a:rPr lang="en-JP" dirty="0">
                <a:solidFill>
                  <a:schemeClr val="tx1"/>
                </a:solidFill>
              </a:rPr>
              <a:t>構造体</a:t>
            </a:r>
          </a:p>
        </p:txBody>
      </p:sp>
      <p:sp>
        <p:nvSpPr>
          <p:cNvPr id="21" name="Rounded Rectangle 8">
            <a:extLst>
              <a:ext uri="{FF2B5EF4-FFF2-40B4-BE49-F238E27FC236}">
                <a16:creationId xmlns:a16="http://schemas.microsoft.com/office/drawing/2014/main" id="{AA663233-ACFB-1B4E-0AF2-5BC397164A1B}"/>
              </a:ext>
            </a:extLst>
          </p:cNvPr>
          <p:cNvSpPr/>
          <p:nvPr/>
        </p:nvSpPr>
        <p:spPr>
          <a:xfrm>
            <a:off x="2582510" y="5012652"/>
            <a:ext cx="1532230"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err="1">
                <a:solidFill>
                  <a:schemeClr val="tx1"/>
                </a:solidFill>
              </a:rPr>
              <a:t>mm_struct</a:t>
            </a:r>
            <a:endParaRPr lang="en-US" altLang="ja-JP" dirty="0">
              <a:solidFill>
                <a:schemeClr val="tx1"/>
              </a:solidFill>
            </a:endParaRPr>
          </a:p>
          <a:p>
            <a:pPr algn="ctr"/>
            <a:r>
              <a:rPr lang="ja-JP" altLang="en-US">
                <a:solidFill>
                  <a:schemeClr val="tx1"/>
                </a:solidFill>
              </a:rPr>
              <a:t>構造体</a:t>
            </a:r>
            <a:endParaRPr lang="en-JP" dirty="0">
              <a:solidFill>
                <a:schemeClr val="tx1"/>
              </a:solidFill>
            </a:endParaRPr>
          </a:p>
        </p:txBody>
      </p:sp>
      <p:cxnSp>
        <p:nvCxnSpPr>
          <p:cNvPr id="22" name="Straight Arrow Connector 10">
            <a:extLst>
              <a:ext uri="{FF2B5EF4-FFF2-40B4-BE49-F238E27FC236}">
                <a16:creationId xmlns:a16="http://schemas.microsoft.com/office/drawing/2014/main" id="{CB923083-CDF6-3C0F-F7E2-D972DAF10886}"/>
              </a:ext>
            </a:extLst>
          </p:cNvPr>
          <p:cNvCxnSpPr>
            <a:cxnSpLocks/>
            <a:stCxn id="20" idx="3"/>
            <a:endCxn id="21" idx="1"/>
          </p:cNvCxnSpPr>
          <p:nvPr/>
        </p:nvCxnSpPr>
        <p:spPr>
          <a:xfrm flipV="1">
            <a:off x="2124040" y="5550428"/>
            <a:ext cx="458470" cy="1"/>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37" name="Rounded Rectangle 8">
            <a:extLst>
              <a:ext uri="{FF2B5EF4-FFF2-40B4-BE49-F238E27FC236}">
                <a16:creationId xmlns:a16="http://schemas.microsoft.com/office/drawing/2014/main" id="{54073E1D-69D3-2E3D-FF4D-6F0C0E7433C4}"/>
              </a:ext>
            </a:extLst>
          </p:cNvPr>
          <p:cNvSpPr/>
          <p:nvPr/>
        </p:nvSpPr>
        <p:spPr>
          <a:xfrm>
            <a:off x="4603745" y="5009622"/>
            <a:ext cx="1870631" cy="1075552"/>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err="1">
                <a:solidFill>
                  <a:schemeClr val="tx1"/>
                </a:solidFill>
              </a:rPr>
              <a:t>vma_area_struct</a:t>
            </a:r>
            <a:r>
              <a:rPr lang="ja-JP" altLang="en-US" dirty="0">
                <a:solidFill>
                  <a:schemeClr val="tx1"/>
                </a:solidFill>
              </a:rPr>
              <a:t>構造体</a:t>
            </a:r>
            <a:endParaRPr lang="en-JP" dirty="0">
              <a:solidFill>
                <a:schemeClr val="tx1"/>
              </a:solidFill>
            </a:endParaRPr>
          </a:p>
        </p:txBody>
      </p:sp>
      <p:cxnSp>
        <p:nvCxnSpPr>
          <p:cNvPr id="38" name="Straight Arrow Connector 10">
            <a:extLst>
              <a:ext uri="{FF2B5EF4-FFF2-40B4-BE49-F238E27FC236}">
                <a16:creationId xmlns:a16="http://schemas.microsoft.com/office/drawing/2014/main" id="{43A27882-AB50-C53D-AD63-62ECE32781E2}"/>
              </a:ext>
            </a:extLst>
          </p:cNvPr>
          <p:cNvCxnSpPr>
            <a:cxnSpLocks/>
            <a:stCxn id="21" idx="3"/>
            <a:endCxn id="37" idx="1"/>
          </p:cNvCxnSpPr>
          <p:nvPr/>
        </p:nvCxnSpPr>
        <p:spPr>
          <a:xfrm flipV="1">
            <a:off x="4114740" y="5547398"/>
            <a:ext cx="489005" cy="3030"/>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24111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57271-60C3-9944-AA59-2F5525157C9E}"/>
              </a:ext>
            </a:extLst>
          </p:cNvPr>
          <p:cNvSpPr>
            <a:spLocks noGrp="1"/>
          </p:cNvSpPr>
          <p:nvPr>
            <p:ph type="title"/>
          </p:nvPr>
        </p:nvSpPr>
        <p:spPr/>
        <p:txBody>
          <a:bodyPr/>
          <a:lstStyle/>
          <a:p>
            <a:r>
              <a:rPr lang="ja-JP" altLang="en-US" dirty="0"/>
              <a:t>ページデータの保存</a:t>
            </a:r>
            <a:endParaRPr lang="en-JP" dirty="0"/>
          </a:p>
        </p:txBody>
      </p:sp>
      <p:sp>
        <p:nvSpPr>
          <p:cNvPr id="3" name="Content Placeholder 2">
            <a:extLst>
              <a:ext uri="{FF2B5EF4-FFF2-40B4-BE49-F238E27FC236}">
                <a16:creationId xmlns:a16="http://schemas.microsoft.com/office/drawing/2014/main" id="{F0CEAEB2-DDA9-D242-96EA-18088319133A}"/>
              </a:ext>
            </a:extLst>
          </p:cNvPr>
          <p:cNvSpPr>
            <a:spLocks noGrp="1"/>
          </p:cNvSpPr>
          <p:nvPr>
            <p:ph idx="1"/>
          </p:nvPr>
        </p:nvSpPr>
        <p:spPr/>
        <p:txBody>
          <a:bodyPr/>
          <a:lstStyle/>
          <a:p>
            <a:r>
              <a:rPr lang="ja-JP" altLang="en-US" dirty="0"/>
              <a:t>プロセスに割り当てられているページの内容を保存</a:t>
            </a:r>
            <a:endParaRPr lang="en-JP" strike="sngStrike" dirty="0"/>
          </a:p>
          <a:p>
            <a:pPr lvl="1"/>
            <a:r>
              <a:rPr lang="ja-JP" altLang="en-US" dirty="0"/>
              <a:t>ページマップの情報を保存する際に見つけたページが対象</a:t>
            </a:r>
            <a:endParaRPr lang="en-US" altLang="ja-JP" dirty="0"/>
          </a:p>
          <a:p>
            <a:pPr lvl="1"/>
            <a:r>
              <a:rPr lang="ja-JP" altLang="en-US" dirty="0"/>
              <a:t>ファイルがマッピングされているページは対象外</a:t>
            </a:r>
            <a:endParaRPr lang="en-US" dirty="0"/>
          </a:p>
          <a:p>
            <a:r>
              <a:rPr lang="ja-JP" altLang="en-US" dirty="0"/>
              <a:t>プロトコルバッファを用いず、直接ページデータを保存</a:t>
            </a:r>
            <a:endParaRPr lang="en-JP" strike="sngStrike" dirty="0"/>
          </a:p>
          <a:p>
            <a:endParaRPr lang="en-US" dirty="0"/>
          </a:p>
        </p:txBody>
      </p:sp>
      <p:sp>
        <p:nvSpPr>
          <p:cNvPr id="4" name="Slide Number Placeholder 3">
            <a:extLst>
              <a:ext uri="{FF2B5EF4-FFF2-40B4-BE49-F238E27FC236}">
                <a16:creationId xmlns:a16="http://schemas.microsoft.com/office/drawing/2014/main" id="{CDAE9A6E-F8C9-7B40-B4C4-BDF18E59C2A6}"/>
              </a:ext>
            </a:extLst>
          </p:cNvPr>
          <p:cNvSpPr>
            <a:spLocks noGrp="1"/>
          </p:cNvSpPr>
          <p:nvPr>
            <p:ph type="sldNum" sz="quarter" idx="12"/>
          </p:nvPr>
        </p:nvSpPr>
        <p:spPr/>
        <p:txBody>
          <a:bodyPr/>
          <a:lstStyle/>
          <a:p>
            <a:fld id="{A2DAF6EC-2C59-9941-AA93-00E19ED16896}" type="slidenum">
              <a:rPr kumimoji="1" lang="ja-JP" altLang="en-US" smtClean="0"/>
              <a:t>18</a:t>
            </a:fld>
            <a:endParaRPr kumimoji="1" lang="ja-JP" altLang="en-US"/>
          </a:p>
        </p:txBody>
      </p:sp>
      <p:sp>
        <p:nvSpPr>
          <p:cNvPr id="5" name="TextBox 8">
            <a:extLst>
              <a:ext uri="{FF2B5EF4-FFF2-40B4-BE49-F238E27FC236}">
                <a16:creationId xmlns:a16="http://schemas.microsoft.com/office/drawing/2014/main" id="{E877FAF4-4E39-9949-B979-B9B06598A406}"/>
              </a:ext>
            </a:extLst>
          </p:cNvPr>
          <p:cNvSpPr txBox="1"/>
          <p:nvPr/>
        </p:nvSpPr>
        <p:spPr>
          <a:xfrm>
            <a:off x="4917456" y="5906366"/>
            <a:ext cx="2576850" cy="369332"/>
          </a:xfrm>
          <a:prstGeom prst="rect">
            <a:avLst/>
          </a:prstGeom>
          <a:noFill/>
        </p:spPr>
        <p:txBody>
          <a:bodyPr wrap="square" rtlCol="0">
            <a:spAutoFit/>
          </a:bodyPr>
          <a:lstStyle/>
          <a:p>
            <a:r>
              <a:rPr lang="ja-JP" altLang="en-US" dirty="0"/>
              <a:t>プロセスの仮想メモリ</a:t>
            </a:r>
            <a:endParaRPr lang="en-JP" dirty="0"/>
          </a:p>
        </p:txBody>
      </p:sp>
      <p:grpSp>
        <p:nvGrpSpPr>
          <p:cNvPr id="6" name="グループ化 15">
            <a:extLst>
              <a:ext uri="{FF2B5EF4-FFF2-40B4-BE49-F238E27FC236}">
                <a16:creationId xmlns:a16="http://schemas.microsoft.com/office/drawing/2014/main" id="{0EC88FE1-6648-AB41-B9A5-D455B98C4094}"/>
              </a:ext>
            </a:extLst>
          </p:cNvPr>
          <p:cNvGrpSpPr/>
          <p:nvPr/>
        </p:nvGrpSpPr>
        <p:grpSpPr>
          <a:xfrm>
            <a:off x="4115940" y="4670666"/>
            <a:ext cx="4385956" cy="1127069"/>
            <a:chOff x="3889601" y="5261105"/>
            <a:chExt cx="3760399" cy="1366040"/>
          </a:xfrm>
        </p:grpSpPr>
        <p:sp>
          <p:nvSpPr>
            <p:cNvPr id="7" name="Rectangle 4">
              <a:extLst>
                <a:ext uri="{FF2B5EF4-FFF2-40B4-BE49-F238E27FC236}">
                  <a16:creationId xmlns:a16="http://schemas.microsoft.com/office/drawing/2014/main" id="{5DE5BD58-806B-F84C-9FF1-D3BE4F5C3C3A}"/>
                </a:ext>
              </a:extLst>
            </p:cNvPr>
            <p:cNvSpPr/>
            <p:nvPr/>
          </p:nvSpPr>
          <p:spPr>
            <a:xfrm rot="5400000">
              <a:off x="5169382" y="4146526"/>
              <a:ext cx="1200838" cy="3760399"/>
            </a:xfrm>
            <a:prstGeom prst="rect">
              <a:avLst/>
            </a:prstGeom>
            <a:solidFill>
              <a:schemeClr val="bg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8" name="Rectangle 5">
              <a:extLst>
                <a:ext uri="{FF2B5EF4-FFF2-40B4-BE49-F238E27FC236}">
                  <a16:creationId xmlns:a16="http://schemas.microsoft.com/office/drawing/2014/main" id="{B3091ED9-3133-B946-8287-76DA45D4B3F8}"/>
                </a:ext>
              </a:extLst>
            </p:cNvPr>
            <p:cNvSpPr/>
            <p:nvPr/>
          </p:nvSpPr>
          <p:spPr>
            <a:xfrm rot="5400000">
              <a:off x="5525642" y="5573772"/>
              <a:ext cx="1200838" cy="905908"/>
            </a:xfrm>
            <a:prstGeom prst="rect">
              <a:avLst/>
            </a:prstGeom>
            <a:solidFill>
              <a:schemeClr val="accent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9" name="Rectangle 6">
              <a:extLst>
                <a:ext uri="{FF2B5EF4-FFF2-40B4-BE49-F238E27FC236}">
                  <a16:creationId xmlns:a16="http://schemas.microsoft.com/office/drawing/2014/main" id="{A9BA00F1-07F1-8B4C-9173-7E99B9210F14}"/>
                </a:ext>
              </a:extLst>
            </p:cNvPr>
            <p:cNvSpPr/>
            <p:nvPr/>
          </p:nvSpPr>
          <p:spPr>
            <a:xfrm rot="5400000">
              <a:off x="4571293" y="5838089"/>
              <a:ext cx="1200838" cy="374571"/>
            </a:xfrm>
            <a:prstGeom prst="rect">
              <a:avLst/>
            </a:prstGeom>
            <a:solidFill>
              <a:schemeClr val="accent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10" name="Rectangle 7">
              <a:extLst>
                <a:ext uri="{FF2B5EF4-FFF2-40B4-BE49-F238E27FC236}">
                  <a16:creationId xmlns:a16="http://schemas.microsoft.com/office/drawing/2014/main" id="{7DAB13A4-AE3D-0C4C-9114-63E80A053D7C}"/>
                </a:ext>
              </a:extLst>
            </p:cNvPr>
            <p:cNvSpPr/>
            <p:nvPr/>
          </p:nvSpPr>
          <p:spPr>
            <a:xfrm rot="5400000">
              <a:off x="3789094" y="5838088"/>
              <a:ext cx="1200838" cy="374571"/>
            </a:xfrm>
            <a:prstGeom prst="rect">
              <a:avLst/>
            </a:prstGeom>
            <a:solidFill>
              <a:schemeClr val="accent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11" name="左中かっこ 25">
              <a:extLst>
                <a:ext uri="{FF2B5EF4-FFF2-40B4-BE49-F238E27FC236}">
                  <a16:creationId xmlns:a16="http://schemas.microsoft.com/office/drawing/2014/main" id="{4321E661-BCA3-DD48-AF5A-9B8A5D797795}"/>
                </a:ext>
              </a:extLst>
            </p:cNvPr>
            <p:cNvSpPr/>
            <p:nvPr/>
          </p:nvSpPr>
          <p:spPr>
            <a:xfrm rot="5400000">
              <a:off x="4306913" y="5156419"/>
              <a:ext cx="165199" cy="37457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2" name="左中かっこ 26">
              <a:extLst>
                <a:ext uri="{FF2B5EF4-FFF2-40B4-BE49-F238E27FC236}">
                  <a16:creationId xmlns:a16="http://schemas.microsoft.com/office/drawing/2014/main" id="{2903722A-6147-0D4D-AF57-80D20D64E25F}"/>
                </a:ext>
              </a:extLst>
            </p:cNvPr>
            <p:cNvSpPr/>
            <p:nvPr/>
          </p:nvSpPr>
          <p:spPr>
            <a:xfrm rot="5400000">
              <a:off x="5100230" y="5145301"/>
              <a:ext cx="142964" cy="37457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3" name="左中かっこ 27">
              <a:extLst>
                <a:ext uri="{FF2B5EF4-FFF2-40B4-BE49-F238E27FC236}">
                  <a16:creationId xmlns:a16="http://schemas.microsoft.com/office/drawing/2014/main" id="{1B71B49E-2395-564A-B245-D5A6CCE0D46D}"/>
                </a:ext>
              </a:extLst>
            </p:cNvPr>
            <p:cNvSpPr/>
            <p:nvPr/>
          </p:nvSpPr>
          <p:spPr>
            <a:xfrm rot="5400000">
              <a:off x="6050503" y="4883711"/>
              <a:ext cx="151115" cy="905908"/>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grpSp>
      <p:sp>
        <p:nvSpPr>
          <p:cNvPr id="14" name="右大かっこ 28">
            <a:extLst>
              <a:ext uri="{FF2B5EF4-FFF2-40B4-BE49-F238E27FC236}">
                <a16:creationId xmlns:a16="http://schemas.microsoft.com/office/drawing/2014/main" id="{1E1FFB5A-4F20-0645-A2B2-C538C49B5C61}"/>
              </a:ext>
            </a:extLst>
          </p:cNvPr>
          <p:cNvSpPr/>
          <p:nvPr/>
        </p:nvSpPr>
        <p:spPr>
          <a:xfrm rot="16200000">
            <a:off x="5627204" y="3552930"/>
            <a:ext cx="165200" cy="2021582"/>
          </a:xfrm>
          <a:prstGeom prst="rightBracket">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cxnSp>
        <p:nvCxnSpPr>
          <p:cNvPr id="15" name="直線コネクタ 29">
            <a:extLst>
              <a:ext uri="{FF2B5EF4-FFF2-40B4-BE49-F238E27FC236}">
                <a16:creationId xmlns:a16="http://schemas.microsoft.com/office/drawing/2014/main" id="{28D3AA1C-14D5-2B45-98F5-7086B0184C09}"/>
              </a:ext>
            </a:extLst>
          </p:cNvPr>
          <p:cNvCxnSpPr>
            <a:cxnSpLocks/>
          </p:cNvCxnSpPr>
          <p:nvPr/>
        </p:nvCxnSpPr>
        <p:spPr>
          <a:xfrm>
            <a:off x="5616190" y="4481120"/>
            <a:ext cx="0" cy="165201"/>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直線コネクタ 30">
            <a:extLst>
              <a:ext uri="{FF2B5EF4-FFF2-40B4-BE49-F238E27FC236}">
                <a16:creationId xmlns:a16="http://schemas.microsoft.com/office/drawing/2014/main" id="{242A8E6C-59F9-BF4F-BFA6-34391250D295}"/>
              </a:ext>
            </a:extLst>
          </p:cNvPr>
          <p:cNvCxnSpPr>
            <a:cxnSpLocks/>
          </p:cNvCxnSpPr>
          <p:nvPr/>
        </p:nvCxnSpPr>
        <p:spPr>
          <a:xfrm>
            <a:off x="5719110" y="4315919"/>
            <a:ext cx="0" cy="165201"/>
          </a:xfrm>
          <a:prstGeom prst="line">
            <a:avLst/>
          </a:prstGeom>
        </p:spPr>
        <p:style>
          <a:lnRef idx="2">
            <a:schemeClr val="accent1"/>
          </a:lnRef>
          <a:fillRef idx="0">
            <a:schemeClr val="accent1"/>
          </a:fillRef>
          <a:effectRef idx="1">
            <a:schemeClr val="accent1"/>
          </a:effectRef>
          <a:fontRef idx="minor">
            <a:schemeClr val="tx1"/>
          </a:fontRef>
        </p:style>
      </p:cxnSp>
      <p:sp>
        <p:nvSpPr>
          <p:cNvPr id="17" name="TextBox 8">
            <a:extLst>
              <a:ext uri="{FF2B5EF4-FFF2-40B4-BE49-F238E27FC236}">
                <a16:creationId xmlns:a16="http://schemas.microsoft.com/office/drawing/2014/main" id="{46A9BCA4-FC3F-9D40-9D73-5DABFF712324}"/>
              </a:ext>
            </a:extLst>
          </p:cNvPr>
          <p:cNvSpPr txBox="1"/>
          <p:nvPr/>
        </p:nvSpPr>
        <p:spPr>
          <a:xfrm>
            <a:off x="4917457" y="3966052"/>
            <a:ext cx="1695772" cy="369332"/>
          </a:xfrm>
          <a:prstGeom prst="rect">
            <a:avLst/>
          </a:prstGeom>
          <a:noFill/>
        </p:spPr>
        <p:txBody>
          <a:bodyPr wrap="square" rtlCol="0">
            <a:spAutoFit/>
          </a:bodyPr>
          <a:lstStyle/>
          <a:p>
            <a:r>
              <a:rPr lang="ja-JP" altLang="en-US" dirty="0"/>
              <a:t>仮想メモリ領域</a:t>
            </a:r>
            <a:endParaRPr lang="en-JP" dirty="0"/>
          </a:p>
        </p:txBody>
      </p:sp>
    </p:spTree>
    <p:extLst>
      <p:ext uri="{BB962C8B-B14F-4D97-AF65-F5344CB8AC3E}">
        <p14:creationId xmlns:p14="http://schemas.microsoft.com/office/powerpoint/2010/main" val="2654017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AF5C1-EAC1-904C-B45E-6BE9F2163B5A}"/>
              </a:ext>
            </a:extLst>
          </p:cNvPr>
          <p:cNvSpPr>
            <a:spLocks noGrp="1"/>
          </p:cNvSpPr>
          <p:nvPr>
            <p:ph type="title"/>
          </p:nvPr>
        </p:nvSpPr>
        <p:spPr/>
        <p:txBody>
          <a:bodyPr/>
          <a:lstStyle/>
          <a:p>
            <a:r>
              <a:rPr lang="ja-JP" altLang="en-US" dirty="0"/>
              <a:t>実験</a:t>
            </a:r>
            <a:endParaRPr lang="en-JP" dirty="0"/>
          </a:p>
        </p:txBody>
      </p:sp>
      <p:sp>
        <p:nvSpPr>
          <p:cNvPr id="3" name="Content Placeholder 2">
            <a:extLst>
              <a:ext uri="{FF2B5EF4-FFF2-40B4-BE49-F238E27FC236}">
                <a16:creationId xmlns:a16="http://schemas.microsoft.com/office/drawing/2014/main" id="{D3B747FF-C531-FC41-A24C-BD72D1BD7706}"/>
              </a:ext>
            </a:extLst>
          </p:cNvPr>
          <p:cNvSpPr>
            <a:spLocks noGrp="1"/>
          </p:cNvSpPr>
          <p:nvPr>
            <p:ph idx="1"/>
          </p:nvPr>
        </p:nvSpPr>
        <p:spPr/>
        <p:txBody>
          <a:bodyPr/>
          <a:lstStyle/>
          <a:p>
            <a:r>
              <a:rPr lang="en-US" altLang="ja-JP" dirty="0" err="1"/>
              <a:t>OVmigrate</a:t>
            </a:r>
            <a:r>
              <a:rPr lang="ja-JP" altLang="en-US" dirty="0"/>
              <a:t>の有効性を調べる実験を行った</a:t>
            </a:r>
            <a:endParaRPr lang="en-US" altLang="ja-JP" dirty="0"/>
          </a:p>
          <a:p>
            <a:pPr lvl="1"/>
            <a:r>
              <a:rPr lang="ja-JP" altLang="en-US" dirty="0"/>
              <a:t>正常にプロセスの状態保存が行えることを確認</a:t>
            </a:r>
            <a:endParaRPr lang="en-US" altLang="ja-JP" dirty="0"/>
          </a:p>
          <a:p>
            <a:pPr lvl="1"/>
            <a:r>
              <a:rPr lang="ja-JP" altLang="en-US" dirty="0"/>
              <a:t>プロセスの状態保存性能を測定</a:t>
            </a:r>
            <a:endParaRPr lang="en-US" altLang="ja-JP" dirty="0"/>
          </a:p>
          <a:p>
            <a:pPr lvl="2"/>
            <a:r>
              <a:rPr lang="en-US" altLang="ja-JP" dirty="0"/>
              <a:t>VM</a:t>
            </a:r>
            <a:r>
              <a:rPr lang="ja-JP" altLang="en-US" dirty="0"/>
              <a:t>内で従来ツールの</a:t>
            </a:r>
            <a:r>
              <a:rPr lang="en-US" altLang="ja-JP" dirty="0"/>
              <a:t>CRIU</a:t>
            </a:r>
            <a:r>
              <a:rPr lang="ja-JP" altLang="en-US" dirty="0"/>
              <a:t>を用いた場合と比較</a:t>
            </a:r>
            <a:endParaRPr lang="en-US" altLang="ja-JP" dirty="0"/>
          </a:p>
          <a:p>
            <a:pPr lvl="1"/>
            <a:r>
              <a:rPr lang="ja-JP" altLang="en-US" dirty="0"/>
              <a:t>プロセスの状態保存性能への仮想化の影響を分析</a:t>
            </a:r>
            <a:endParaRPr lang="en-US" altLang="ja-JP" dirty="0"/>
          </a:p>
        </p:txBody>
      </p:sp>
      <p:sp>
        <p:nvSpPr>
          <p:cNvPr id="4" name="Slide Number Placeholder 3">
            <a:extLst>
              <a:ext uri="{FF2B5EF4-FFF2-40B4-BE49-F238E27FC236}">
                <a16:creationId xmlns:a16="http://schemas.microsoft.com/office/drawing/2014/main" id="{7F63B884-7F16-8A4B-9C1B-F47173F43EDF}"/>
              </a:ext>
            </a:extLst>
          </p:cNvPr>
          <p:cNvSpPr>
            <a:spLocks noGrp="1"/>
          </p:cNvSpPr>
          <p:nvPr>
            <p:ph type="sldNum" sz="quarter" idx="12"/>
          </p:nvPr>
        </p:nvSpPr>
        <p:spPr/>
        <p:txBody>
          <a:bodyPr/>
          <a:lstStyle/>
          <a:p>
            <a:fld id="{A2DAF6EC-2C59-9941-AA93-00E19ED16896}" type="slidenum">
              <a:rPr kumimoji="1" lang="ja-JP" altLang="en-US" smtClean="0"/>
              <a:t>19</a:t>
            </a:fld>
            <a:endParaRPr kumimoji="1" lang="ja-JP" altLang="en-US"/>
          </a:p>
        </p:txBody>
      </p:sp>
      <p:graphicFrame>
        <p:nvGraphicFramePr>
          <p:cNvPr id="7" name="表 14">
            <a:extLst>
              <a:ext uri="{FF2B5EF4-FFF2-40B4-BE49-F238E27FC236}">
                <a16:creationId xmlns:a16="http://schemas.microsoft.com/office/drawing/2014/main" id="{49809AFC-42BB-194E-B4CB-A890B9098279}"/>
              </a:ext>
            </a:extLst>
          </p:cNvPr>
          <p:cNvGraphicFramePr>
            <a:graphicFrameLocks noGrp="1"/>
          </p:cNvGraphicFramePr>
          <p:nvPr>
            <p:extLst>
              <p:ext uri="{D42A27DB-BD31-4B8C-83A1-F6EECF244321}">
                <p14:modId xmlns:p14="http://schemas.microsoft.com/office/powerpoint/2010/main" val="3666141764"/>
              </p:ext>
            </p:extLst>
          </p:nvPr>
        </p:nvGraphicFramePr>
        <p:xfrm>
          <a:off x="4001941" y="4046208"/>
          <a:ext cx="4188117" cy="2123440"/>
        </p:xfrm>
        <a:graphic>
          <a:graphicData uri="http://schemas.openxmlformats.org/drawingml/2006/table">
            <a:tbl>
              <a:tblPr firstRow="1" bandRow="1">
                <a:tableStyleId>{5C22544A-7EE6-4342-B048-85BDC9FD1C3A}</a:tableStyleId>
              </a:tblPr>
              <a:tblGrid>
                <a:gridCol w="1396039">
                  <a:extLst>
                    <a:ext uri="{9D8B030D-6E8A-4147-A177-3AD203B41FA5}">
                      <a16:colId xmlns:a16="http://schemas.microsoft.com/office/drawing/2014/main" val="2541460748"/>
                    </a:ext>
                  </a:extLst>
                </a:gridCol>
                <a:gridCol w="1396039">
                  <a:extLst>
                    <a:ext uri="{9D8B030D-6E8A-4147-A177-3AD203B41FA5}">
                      <a16:colId xmlns:a16="http://schemas.microsoft.com/office/drawing/2014/main" val="3531492522"/>
                    </a:ext>
                  </a:extLst>
                </a:gridCol>
                <a:gridCol w="1396039">
                  <a:extLst>
                    <a:ext uri="{9D8B030D-6E8A-4147-A177-3AD203B41FA5}">
                      <a16:colId xmlns:a16="http://schemas.microsoft.com/office/drawing/2014/main" val="22231298"/>
                    </a:ext>
                  </a:extLst>
                </a:gridCol>
              </a:tblGrid>
              <a:tr h="370840">
                <a:tc>
                  <a:txBody>
                    <a:bodyPr/>
                    <a:lstStyle/>
                    <a:p>
                      <a:endParaRPr kumimoji="1" lang="ja-JP" altLang="en-US" dirty="0"/>
                    </a:p>
                  </a:txBody>
                  <a:tcPr/>
                </a:tc>
                <a:tc>
                  <a:txBody>
                    <a:bodyPr/>
                    <a:lstStyle/>
                    <a:p>
                      <a:pPr algn="ctr"/>
                      <a:r>
                        <a:rPr kumimoji="1" lang="ja-JP" altLang="en-US" dirty="0"/>
                        <a:t>ホスト</a:t>
                      </a:r>
                    </a:p>
                  </a:txBody>
                  <a:tcPr/>
                </a:tc>
                <a:tc>
                  <a:txBody>
                    <a:bodyPr/>
                    <a:lstStyle/>
                    <a:p>
                      <a:pPr algn="ctr"/>
                      <a:r>
                        <a:rPr kumimoji="1" lang="en-US" altLang="ja-JP" dirty="0"/>
                        <a:t>VM</a:t>
                      </a:r>
                      <a:endParaRPr kumimoji="1" lang="ja-JP" altLang="en-US" dirty="0"/>
                    </a:p>
                  </a:txBody>
                  <a:tcPr/>
                </a:tc>
                <a:extLst>
                  <a:ext uri="{0D108BD9-81ED-4DB2-BD59-A6C34878D82A}">
                    <a16:rowId xmlns:a16="http://schemas.microsoft.com/office/drawing/2014/main" val="1273152440"/>
                  </a:ext>
                </a:extLst>
              </a:tr>
              <a:tr h="370840">
                <a:tc>
                  <a:txBody>
                    <a:bodyPr/>
                    <a:lstStyle/>
                    <a:p>
                      <a:pPr algn="ctr"/>
                      <a:r>
                        <a:rPr kumimoji="1" lang="en-US" altLang="ja-JP" dirty="0"/>
                        <a:t>CPU</a:t>
                      </a:r>
                      <a:r>
                        <a:rPr kumimoji="1" lang="ja-JP" altLang="en-US" dirty="0"/>
                        <a:t>数</a:t>
                      </a:r>
                    </a:p>
                  </a:txBody>
                  <a:tcPr/>
                </a:tc>
                <a:tc>
                  <a:txBody>
                    <a:bodyPr/>
                    <a:lstStyle/>
                    <a:p>
                      <a:pPr algn="ctr"/>
                      <a:r>
                        <a:rPr kumimoji="1" lang="en-US" altLang="ja-JP" dirty="0"/>
                        <a:t>16</a:t>
                      </a:r>
                      <a:endParaRPr kumimoji="1" lang="ja-JP" altLang="en-US" dirty="0">
                        <a:solidFill>
                          <a:schemeClr val="tx1"/>
                        </a:solidFill>
                      </a:endParaRPr>
                    </a:p>
                  </a:txBody>
                  <a:tcPr/>
                </a:tc>
                <a:tc>
                  <a:txBody>
                    <a:bodyPr/>
                    <a:lstStyle/>
                    <a:p>
                      <a:pPr algn="ctr"/>
                      <a:r>
                        <a:rPr kumimoji="1" lang="en-US" altLang="ja-JP" dirty="0">
                          <a:solidFill>
                            <a:schemeClr val="tx1"/>
                          </a:solidFill>
                        </a:rPr>
                        <a:t>2</a:t>
                      </a:r>
                      <a:endParaRPr kumimoji="1" lang="ja-JP" altLang="en-US" dirty="0">
                        <a:solidFill>
                          <a:schemeClr val="tx1"/>
                        </a:solidFill>
                      </a:endParaRPr>
                    </a:p>
                  </a:txBody>
                  <a:tcPr/>
                </a:tc>
                <a:extLst>
                  <a:ext uri="{0D108BD9-81ED-4DB2-BD59-A6C34878D82A}">
                    <a16:rowId xmlns:a16="http://schemas.microsoft.com/office/drawing/2014/main" val="3811909890"/>
                  </a:ext>
                </a:extLst>
              </a:tr>
              <a:tr h="370840">
                <a:tc>
                  <a:txBody>
                    <a:bodyPr/>
                    <a:lstStyle/>
                    <a:p>
                      <a:pPr algn="ctr"/>
                      <a:r>
                        <a:rPr kumimoji="1" lang="ja-JP" altLang="en-US" dirty="0"/>
                        <a:t>メモリ</a:t>
                      </a:r>
                    </a:p>
                  </a:txBody>
                  <a:tcPr/>
                </a:tc>
                <a:tc>
                  <a:txBody>
                    <a:bodyPr/>
                    <a:lstStyle/>
                    <a:p>
                      <a:pPr algn="ctr"/>
                      <a:r>
                        <a:rPr kumimoji="1" lang="en-US" altLang="ja-JP" dirty="0"/>
                        <a:t>64GB</a:t>
                      </a:r>
                      <a:endParaRPr kumimoji="1" lang="ja-JP" altLang="en-US" dirty="0"/>
                    </a:p>
                  </a:txBody>
                  <a:tcPr/>
                </a:tc>
                <a:tc>
                  <a:txBody>
                    <a:bodyPr/>
                    <a:lstStyle/>
                    <a:p>
                      <a:pPr algn="ctr"/>
                      <a:r>
                        <a:rPr kumimoji="1" lang="en-US" altLang="ja-JP" dirty="0"/>
                        <a:t>30GB</a:t>
                      </a:r>
                      <a:endParaRPr kumimoji="1" lang="ja-JP" altLang="en-US" dirty="0"/>
                    </a:p>
                  </a:txBody>
                  <a:tcPr/>
                </a:tc>
                <a:extLst>
                  <a:ext uri="{0D108BD9-81ED-4DB2-BD59-A6C34878D82A}">
                    <a16:rowId xmlns:a16="http://schemas.microsoft.com/office/drawing/2014/main" val="427729779"/>
                  </a:ext>
                </a:extLst>
              </a:tr>
              <a:tr h="370840">
                <a:tc>
                  <a:txBody>
                    <a:bodyPr/>
                    <a:lstStyle/>
                    <a:p>
                      <a:pPr algn="ctr"/>
                      <a:r>
                        <a:rPr kumimoji="1" lang="en-US" altLang="ja-JP" dirty="0">
                          <a:solidFill>
                            <a:schemeClr val="tx1"/>
                          </a:solidFill>
                        </a:rPr>
                        <a:t>OS</a:t>
                      </a:r>
                      <a:endParaRPr kumimoji="1" lang="ja-JP" altLang="en-US" dirty="0">
                        <a:solidFill>
                          <a:schemeClr val="tx1"/>
                        </a:solidFill>
                      </a:endParaRPr>
                    </a:p>
                  </a:txBody>
                  <a:tcPr/>
                </a:tc>
                <a:tc>
                  <a:txBody>
                    <a:bodyPr/>
                    <a:lstStyle/>
                    <a:p>
                      <a:pPr algn="ctr"/>
                      <a:r>
                        <a:rPr kumimoji="1" lang="en-US" altLang="ja-JP" dirty="0"/>
                        <a:t>Linux 5.11</a:t>
                      </a:r>
                      <a:endParaRPr kumimoji="1" lang="ja-JP" altLang="en-US" dirty="0"/>
                    </a:p>
                  </a:txBody>
                  <a:tcPr/>
                </a:tc>
                <a:tc>
                  <a:txBody>
                    <a:bodyPr/>
                    <a:lstStyle/>
                    <a:p>
                      <a:pPr algn="ctr"/>
                      <a:r>
                        <a:rPr kumimoji="1" lang="en-US" altLang="ja-JP" dirty="0"/>
                        <a:t>Linux 5.4</a:t>
                      </a:r>
                      <a:endParaRPr kumimoji="1" lang="ja-JP" altLang="en-US" dirty="0"/>
                    </a:p>
                  </a:txBody>
                  <a:tcPr/>
                </a:tc>
                <a:extLst>
                  <a:ext uri="{0D108BD9-81ED-4DB2-BD59-A6C34878D82A}">
                    <a16:rowId xmlns:a16="http://schemas.microsoft.com/office/drawing/2014/main" val="1383050256"/>
                  </a:ext>
                </a:extLst>
              </a:tr>
              <a:tr h="370840">
                <a:tc>
                  <a:txBody>
                    <a:bodyPr/>
                    <a:lstStyle/>
                    <a:p>
                      <a:pPr algn="ctr"/>
                      <a:r>
                        <a:rPr kumimoji="1" lang="ja-JP" altLang="en-US" dirty="0">
                          <a:solidFill>
                            <a:schemeClr val="tx1"/>
                          </a:solidFill>
                        </a:rPr>
                        <a:t>仮想化</a:t>
                      </a:r>
                    </a:p>
                  </a:txBody>
                  <a:tcPr/>
                </a:tc>
                <a:tc>
                  <a:txBody>
                    <a:bodyPr/>
                    <a:lstStyle/>
                    <a:p>
                      <a:pPr algn="ctr"/>
                      <a:r>
                        <a:rPr kumimoji="1" lang="en-US" altLang="ja-JP" dirty="0"/>
                        <a:t>QEMU-KVM</a:t>
                      </a:r>
                    </a:p>
                    <a:p>
                      <a:pPr algn="ctr"/>
                      <a:r>
                        <a:rPr kumimoji="1" lang="en-US" altLang="ja-JP" dirty="0"/>
                        <a:t>4.2.0</a:t>
                      </a:r>
                      <a:endParaRPr kumimoji="1" lang="ja-JP" altLang="en-US" dirty="0"/>
                    </a:p>
                  </a:txBody>
                  <a:tcPr/>
                </a:tc>
                <a:tc>
                  <a:txBody>
                    <a:bodyPr/>
                    <a:lstStyle/>
                    <a:p>
                      <a:pPr algn="ctr"/>
                      <a:r>
                        <a:rPr kumimoji="1" lang="en-US" altLang="ja-JP" dirty="0"/>
                        <a:t>-</a:t>
                      </a:r>
                      <a:endParaRPr kumimoji="1" lang="ja-JP" altLang="en-US" dirty="0"/>
                    </a:p>
                  </a:txBody>
                  <a:tcPr/>
                </a:tc>
                <a:extLst>
                  <a:ext uri="{0D108BD9-81ED-4DB2-BD59-A6C34878D82A}">
                    <a16:rowId xmlns:a16="http://schemas.microsoft.com/office/drawing/2014/main" val="2270479662"/>
                  </a:ext>
                </a:extLst>
              </a:tr>
            </a:tbl>
          </a:graphicData>
        </a:graphic>
      </p:graphicFrame>
    </p:spTree>
    <p:extLst>
      <p:ext uri="{BB962C8B-B14F-4D97-AF65-F5344CB8AC3E}">
        <p14:creationId xmlns:p14="http://schemas.microsoft.com/office/powerpoint/2010/main" val="514979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12">
            <a:extLst>
              <a:ext uri="{FF2B5EF4-FFF2-40B4-BE49-F238E27FC236}">
                <a16:creationId xmlns:a16="http://schemas.microsoft.com/office/drawing/2014/main" id="{217531D8-6B47-D944-89D8-B3FA5E704360}"/>
              </a:ext>
            </a:extLst>
          </p:cNvPr>
          <p:cNvSpPr/>
          <p:nvPr/>
        </p:nvSpPr>
        <p:spPr>
          <a:xfrm>
            <a:off x="2095631" y="4760909"/>
            <a:ext cx="1666926" cy="1210684"/>
          </a:xfrm>
          <a:prstGeom prst="rect">
            <a:avLst/>
          </a:prstGeom>
          <a:solidFill>
            <a:schemeClr val="accent3">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dirty="0">
              <a:solidFill>
                <a:schemeClr val="tx1"/>
              </a:solidFill>
            </a:endParaRPr>
          </a:p>
        </p:txBody>
      </p:sp>
      <p:sp>
        <p:nvSpPr>
          <p:cNvPr id="52" name="正方形/長方形 12">
            <a:extLst>
              <a:ext uri="{FF2B5EF4-FFF2-40B4-BE49-F238E27FC236}">
                <a16:creationId xmlns:a16="http://schemas.microsoft.com/office/drawing/2014/main" id="{D2E5B401-2690-654D-B8A6-B2627889111C}"/>
              </a:ext>
            </a:extLst>
          </p:cNvPr>
          <p:cNvSpPr/>
          <p:nvPr/>
        </p:nvSpPr>
        <p:spPr>
          <a:xfrm>
            <a:off x="3847547" y="4760909"/>
            <a:ext cx="1666926" cy="1215439"/>
          </a:xfrm>
          <a:prstGeom prst="rect">
            <a:avLst/>
          </a:prstGeom>
          <a:solidFill>
            <a:schemeClr val="accent3">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dirty="0">
              <a:solidFill>
                <a:schemeClr val="tx1"/>
              </a:solidFill>
            </a:endParaRPr>
          </a:p>
        </p:txBody>
      </p:sp>
      <p:sp>
        <p:nvSpPr>
          <p:cNvPr id="53" name="正方形/長方形 12">
            <a:extLst>
              <a:ext uri="{FF2B5EF4-FFF2-40B4-BE49-F238E27FC236}">
                <a16:creationId xmlns:a16="http://schemas.microsoft.com/office/drawing/2014/main" id="{71C4607E-A0FF-544D-9A52-7A416F2D4109}"/>
              </a:ext>
            </a:extLst>
          </p:cNvPr>
          <p:cNvSpPr/>
          <p:nvPr/>
        </p:nvSpPr>
        <p:spPr>
          <a:xfrm>
            <a:off x="6377926" y="4500319"/>
            <a:ext cx="1666926" cy="939440"/>
          </a:xfrm>
          <a:prstGeom prst="rect">
            <a:avLst/>
          </a:prstGeom>
          <a:solidFill>
            <a:schemeClr val="accent3">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dirty="0">
              <a:solidFill>
                <a:schemeClr val="tx1"/>
              </a:solidFill>
            </a:endParaRPr>
          </a:p>
        </p:txBody>
      </p:sp>
      <p:sp>
        <p:nvSpPr>
          <p:cNvPr id="54" name="正方形/長方形 12">
            <a:extLst>
              <a:ext uri="{FF2B5EF4-FFF2-40B4-BE49-F238E27FC236}">
                <a16:creationId xmlns:a16="http://schemas.microsoft.com/office/drawing/2014/main" id="{41B779DF-8462-8147-A10C-C979A629C377}"/>
              </a:ext>
            </a:extLst>
          </p:cNvPr>
          <p:cNvSpPr/>
          <p:nvPr/>
        </p:nvSpPr>
        <p:spPr>
          <a:xfrm>
            <a:off x="8137573" y="4500319"/>
            <a:ext cx="1666926" cy="930750"/>
          </a:xfrm>
          <a:prstGeom prst="rect">
            <a:avLst/>
          </a:prstGeom>
          <a:solidFill>
            <a:schemeClr val="accent3">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dirty="0">
              <a:solidFill>
                <a:schemeClr val="tx1"/>
              </a:solidFill>
            </a:endParaRPr>
          </a:p>
        </p:txBody>
      </p:sp>
      <p:sp>
        <p:nvSpPr>
          <p:cNvPr id="2" name="Title 1">
            <a:extLst>
              <a:ext uri="{FF2B5EF4-FFF2-40B4-BE49-F238E27FC236}">
                <a16:creationId xmlns:a16="http://schemas.microsoft.com/office/drawing/2014/main" id="{1A0791A6-E2A0-9E4C-B932-C843B09A947D}"/>
              </a:ext>
            </a:extLst>
          </p:cNvPr>
          <p:cNvSpPr>
            <a:spLocks noGrp="1"/>
          </p:cNvSpPr>
          <p:nvPr>
            <p:ph type="title"/>
          </p:nvPr>
        </p:nvSpPr>
        <p:spPr/>
        <p:txBody>
          <a:bodyPr/>
          <a:lstStyle/>
          <a:p>
            <a:r>
              <a:rPr lang="en-JP" dirty="0"/>
              <a:t>コンテナ型仮想化</a:t>
            </a:r>
          </a:p>
        </p:txBody>
      </p:sp>
      <p:sp>
        <p:nvSpPr>
          <p:cNvPr id="3" name="Content Placeholder 2">
            <a:extLst>
              <a:ext uri="{FF2B5EF4-FFF2-40B4-BE49-F238E27FC236}">
                <a16:creationId xmlns:a16="http://schemas.microsoft.com/office/drawing/2014/main" id="{D1CD044D-F607-FF4F-BDEB-009524BA6B2A}"/>
              </a:ext>
            </a:extLst>
          </p:cNvPr>
          <p:cNvSpPr>
            <a:spLocks noGrp="1"/>
          </p:cNvSpPr>
          <p:nvPr>
            <p:ph idx="1"/>
          </p:nvPr>
        </p:nvSpPr>
        <p:spPr/>
        <p:txBody>
          <a:bodyPr/>
          <a:lstStyle/>
          <a:p>
            <a:r>
              <a:rPr lang="ja-JP" altLang="en-US" dirty="0"/>
              <a:t>コンテナは仮想マシン（</a:t>
            </a:r>
            <a:r>
              <a:rPr lang="en-US" altLang="ja-JP" dirty="0"/>
              <a:t>VM</a:t>
            </a:r>
            <a:r>
              <a:rPr lang="ja-JP" altLang="en-US" dirty="0"/>
              <a:t>）より軽量な仮想環境</a:t>
            </a:r>
            <a:endParaRPr lang="en-JP" dirty="0"/>
          </a:p>
          <a:p>
            <a:pPr lvl="1"/>
            <a:r>
              <a:rPr lang="en-US" altLang="ja-JP" dirty="0"/>
              <a:t>OS</a:t>
            </a:r>
            <a:r>
              <a:rPr lang="ja-JP" altLang="en-US" dirty="0"/>
              <a:t>によって提供され、プロセスとその実行環境によって構成</a:t>
            </a:r>
            <a:endParaRPr lang="en-US" altLang="ja-JP" strike="sngStrike" dirty="0"/>
          </a:p>
          <a:p>
            <a:pPr lvl="1"/>
            <a:r>
              <a:rPr lang="ja-JP" altLang="en-US" dirty="0"/>
              <a:t>少ないリソースで構成され、高速に起動や実行を行うことができる</a:t>
            </a:r>
            <a:endParaRPr lang="en-US" dirty="0"/>
          </a:p>
          <a:p>
            <a:r>
              <a:rPr lang="ja-JP" altLang="en-US" dirty="0"/>
              <a:t>コンテナを提供するクラウドの普及</a:t>
            </a:r>
            <a:endParaRPr lang="en-US" altLang="ja-JP" dirty="0"/>
          </a:p>
          <a:p>
            <a:pPr lvl="1"/>
            <a:r>
              <a:rPr lang="ja-JP" altLang="en-US" dirty="0"/>
              <a:t>例：</a:t>
            </a:r>
            <a:r>
              <a:rPr lang="en-US" altLang="ja-JP" dirty="0"/>
              <a:t>Amazon ECS/EKS</a:t>
            </a:r>
            <a:r>
              <a:rPr lang="ja-JP" altLang="en-US" dirty="0"/>
              <a:t>、</a:t>
            </a:r>
            <a:r>
              <a:rPr lang="en-US" altLang="ja-JP" dirty="0"/>
              <a:t>Google GKE</a:t>
            </a:r>
            <a:r>
              <a:rPr lang="ja-JP" altLang="en-US" dirty="0"/>
              <a:t>、</a:t>
            </a:r>
            <a:r>
              <a:rPr lang="en-US" altLang="ja-JP" dirty="0"/>
              <a:t>Microsoft AKS</a:t>
            </a:r>
          </a:p>
          <a:p>
            <a:pPr lvl="1"/>
            <a:r>
              <a:rPr lang="ja-JP" altLang="en-US" dirty="0"/>
              <a:t>１台のホストに多数のコンテナを集約</a:t>
            </a:r>
            <a:endParaRPr lang="en-US" altLang="ja-JP" dirty="0"/>
          </a:p>
        </p:txBody>
      </p:sp>
      <p:sp>
        <p:nvSpPr>
          <p:cNvPr id="4" name="Slide Number Placeholder 3">
            <a:extLst>
              <a:ext uri="{FF2B5EF4-FFF2-40B4-BE49-F238E27FC236}">
                <a16:creationId xmlns:a16="http://schemas.microsoft.com/office/drawing/2014/main" id="{30AF0D59-0CA9-DF48-99F5-B34F63D6CED8}"/>
              </a:ext>
            </a:extLst>
          </p:cNvPr>
          <p:cNvSpPr>
            <a:spLocks noGrp="1"/>
          </p:cNvSpPr>
          <p:nvPr>
            <p:ph type="sldNum" sz="quarter" idx="12"/>
          </p:nvPr>
        </p:nvSpPr>
        <p:spPr/>
        <p:txBody>
          <a:bodyPr/>
          <a:lstStyle/>
          <a:p>
            <a:fld id="{A2DAF6EC-2C59-9941-AA93-00E19ED16896}" type="slidenum">
              <a:rPr kumimoji="1" lang="ja-JP" altLang="en-US" smtClean="0"/>
              <a:t>2</a:t>
            </a:fld>
            <a:endParaRPr kumimoji="1" lang="ja-JP" altLang="en-US" dirty="0"/>
          </a:p>
        </p:txBody>
      </p:sp>
      <p:sp>
        <p:nvSpPr>
          <p:cNvPr id="38" name="正方形/長方形 7">
            <a:extLst>
              <a:ext uri="{FF2B5EF4-FFF2-40B4-BE49-F238E27FC236}">
                <a16:creationId xmlns:a16="http://schemas.microsoft.com/office/drawing/2014/main" id="{1D290432-96E8-6141-B728-F4C11FE0F4A0}"/>
              </a:ext>
            </a:extLst>
          </p:cNvPr>
          <p:cNvSpPr/>
          <p:nvPr/>
        </p:nvSpPr>
        <p:spPr>
          <a:xfrm>
            <a:off x="2222394" y="5431069"/>
            <a:ext cx="1447441" cy="428633"/>
          </a:xfrm>
          <a:prstGeom prst="rect">
            <a:avLst/>
          </a:prstGeom>
          <a:solidFill>
            <a:schemeClr val="tx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000" dirty="0">
                <a:solidFill>
                  <a:schemeClr val="tx1"/>
                </a:solidFill>
              </a:rPr>
              <a:t>OS</a:t>
            </a:r>
            <a:endParaRPr kumimoji="1" lang="ja-JP" altLang="en-US" sz="2000" dirty="0">
              <a:solidFill>
                <a:schemeClr val="tx1"/>
              </a:solidFill>
            </a:endParaRPr>
          </a:p>
        </p:txBody>
      </p:sp>
      <p:sp>
        <p:nvSpPr>
          <p:cNvPr id="39" name="正方形/長方形 8">
            <a:extLst>
              <a:ext uri="{FF2B5EF4-FFF2-40B4-BE49-F238E27FC236}">
                <a16:creationId xmlns:a16="http://schemas.microsoft.com/office/drawing/2014/main" id="{FB04C67B-584B-F34B-B533-495ADBD24649}"/>
              </a:ext>
            </a:extLst>
          </p:cNvPr>
          <p:cNvSpPr/>
          <p:nvPr/>
        </p:nvSpPr>
        <p:spPr>
          <a:xfrm>
            <a:off x="3957289" y="5431069"/>
            <a:ext cx="1447441" cy="428633"/>
          </a:xfrm>
          <a:prstGeom prst="rect">
            <a:avLst/>
          </a:prstGeom>
          <a:solidFill>
            <a:schemeClr val="tx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000" dirty="0">
                <a:solidFill>
                  <a:schemeClr val="tx1"/>
                </a:solidFill>
              </a:rPr>
              <a:t>OS</a:t>
            </a:r>
            <a:endParaRPr kumimoji="1" lang="ja-JP" altLang="en-US" sz="2000" dirty="0">
              <a:solidFill>
                <a:schemeClr val="tx1"/>
              </a:solidFill>
            </a:endParaRPr>
          </a:p>
        </p:txBody>
      </p:sp>
      <p:sp>
        <p:nvSpPr>
          <p:cNvPr id="41" name="正方形/長方形 10">
            <a:extLst>
              <a:ext uri="{FF2B5EF4-FFF2-40B4-BE49-F238E27FC236}">
                <a16:creationId xmlns:a16="http://schemas.microsoft.com/office/drawing/2014/main" id="{3A52C4EF-3121-DD43-8F9C-037F082F13EF}"/>
              </a:ext>
            </a:extLst>
          </p:cNvPr>
          <p:cNvSpPr/>
          <p:nvPr/>
        </p:nvSpPr>
        <p:spPr>
          <a:xfrm>
            <a:off x="2222393" y="4885760"/>
            <a:ext cx="1447442" cy="428633"/>
          </a:xfrm>
          <a:prstGeom prst="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rPr>
              <a:t>プロセス</a:t>
            </a:r>
          </a:p>
        </p:txBody>
      </p:sp>
      <p:sp>
        <p:nvSpPr>
          <p:cNvPr id="43" name="正方形/長方形 12">
            <a:extLst>
              <a:ext uri="{FF2B5EF4-FFF2-40B4-BE49-F238E27FC236}">
                <a16:creationId xmlns:a16="http://schemas.microsoft.com/office/drawing/2014/main" id="{9604A5A1-D96F-3640-9CA7-665748E02B3F}"/>
              </a:ext>
            </a:extLst>
          </p:cNvPr>
          <p:cNvSpPr/>
          <p:nvPr/>
        </p:nvSpPr>
        <p:spPr>
          <a:xfrm>
            <a:off x="3940269" y="4903649"/>
            <a:ext cx="1447442" cy="428633"/>
          </a:xfrm>
          <a:prstGeom prst="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rPr>
              <a:t>プロセス</a:t>
            </a:r>
          </a:p>
        </p:txBody>
      </p:sp>
      <p:sp>
        <p:nvSpPr>
          <p:cNvPr id="44" name="正方形/長方形 13">
            <a:extLst>
              <a:ext uri="{FF2B5EF4-FFF2-40B4-BE49-F238E27FC236}">
                <a16:creationId xmlns:a16="http://schemas.microsoft.com/office/drawing/2014/main" id="{25B0EF1B-1AAD-A549-9C82-281DB9C2D4EF}"/>
              </a:ext>
            </a:extLst>
          </p:cNvPr>
          <p:cNvSpPr/>
          <p:nvPr/>
        </p:nvSpPr>
        <p:spPr>
          <a:xfrm>
            <a:off x="2095630" y="6154157"/>
            <a:ext cx="3426576" cy="428632"/>
          </a:xfrm>
          <a:prstGeom prst="rect">
            <a:avLst/>
          </a:prstGeom>
          <a:solidFill>
            <a:schemeClr val="accent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rPr>
              <a:t>ハイパーバイザ</a:t>
            </a:r>
            <a:endParaRPr kumimoji="1" lang="ja-JP" altLang="en-US" sz="2000" dirty="0">
              <a:solidFill>
                <a:schemeClr val="tx1"/>
              </a:solidFill>
            </a:endParaRPr>
          </a:p>
        </p:txBody>
      </p:sp>
      <p:sp>
        <p:nvSpPr>
          <p:cNvPr id="45" name="正方形/長方形 15">
            <a:extLst>
              <a:ext uri="{FF2B5EF4-FFF2-40B4-BE49-F238E27FC236}">
                <a16:creationId xmlns:a16="http://schemas.microsoft.com/office/drawing/2014/main" id="{BC48202C-3EF4-2443-9FA6-4F6A832076E5}"/>
              </a:ext>
            </a:extLst>
          </p:cNvPr>
          <p:cNvSpPr/>
          <p:nvPr/>
        </p:nvSpPr>
        <p:spPr>
          <a:xfrm>
            <a:off x="6377923" y="6170028"/>
            <a:ext cx="3426576" cy="428632"/>
          </a:xfrm>
          <a:prstGeom prst="rect">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000" dirty="0">
                <a:solidFill>
                  <a:schemeClr val="tx1"/>
                </a:solidFill>
              </a:rPr>
              <a:t>OS</a:t>
            </a:r>
            <a:endParaRPr kumimoji="1" lang="ja-JP" altLang="en-US" sz="2000" dirty="0">
              <a:solidFill>
                <a:schemeClr val="tx1"/>
              </a:solidFill>
            </a:endParaRPr>
          </a:p>
        </p:txBody>
      </p:sp>
      <p:sp>
        <p:nvSpPr>
          <p:cNvPr id="48" name="正方形/長方形 18">
            <a:extLst>
              <a:ext uri="{FF2B5EF4-FFF2-40B4-BE49-F238E27FC236}">
                <a16:creationId xmlns:a16="http://schemas.microsoft.com/office/drawing/2014/main" id="{F6B8DE11-3639-4C45-98E4-39190C6E2984}"/>
              </a:ext>
            </a:extLst>
          </p:cNvPr>
          <p:cNvSpPr/>
          <p:nvPr/>
        </p:nvSpPr>
        <p:spPr>
          <a:xfrm>
            <a:off x="6487668" y="4777849"/>
            <a:ext cx="1447442" cy="428633"/>
          </a:xfrm>
          <a:prstGeom prst="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rPr>
              <a:t>プロセス</a:t>
            </a:r>
          </a:p>
        </p:txBody>
      </p:sp>
      <p:sp>
        <p:nvSpPr>
          <p:cNvPr id="49" name="正方形/長方形 19">
            <a:extLst>
              <a:ext uri="{FF2B5EF4-FFF2-40B4-BE49-F238E27FC236}">
                <a16:creationId xmlns:a16="http://schemas.microsoft.com/office/drawing/2014/main" id="{FB3547B1-33F2-2345-A0A6-329203B47B62}"/>
              </a:ext>
            </a:extLst>
          </p:cNvPr>
          <p:cNvSpPr/>
          <p:nvPr/>
        </p:nvSpPr>
        <p:spPr>
          <a:xfrm>
            <a:off x="8264336" y="4777848"/>
            <a:ext cx="1447442" cy="428633"/>
          </a:xfrm>
          <a:prstGeom prst="rect">
            <a:avLst/>
          </a:prstGeom>
          <a:solidFill>
            <a:schemeClr val="accent6">
              <a:lumMod val="60000"/>
              <a:lumOff val="4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rPr>
              <a:t>プロセス</a:t>
            </a:r>
          </a:p>
        </p:txBody>
      </p:sp>
      <p:sp>
        <p:nvSpPr>
          <p:cNvPr id="50" name="正方形/長方形 20">
            <a:extLst>
              <a:ext uri="{FF2B5EF4-FFF2-40B4-BE49-F238E27FC236}">
                <a16:creationId xmlns:a16="http://schemas.microsoft.com/office/drawing/2014/main" id="{D6583AEC-0F31-5D46-A6B9-A2D0FFF1C69B}"/>
              </a:ext>
            </a:extLst>
          </p:cNvPr>
          <p:cNvSpPr/>
          <p:nvPr/>
        </p:nvSpPr>
        <p:spPr>
          <a:xfrm>
            <a:off x="6377923" y="5558833"/>
            <a:ext cx="3426576" cy="428632"/>
          </a:xfrm>
          <a:prstGeom prst="rect">
            <a:avLst/>
          </a:prstGeom>
          <a:solidFill>
            <a:schemeClr val="accent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rPr>
              <a:t>コンテナ管理ソフトウェア</a:t>
            </a:r>
            <a:endParaRPr kumimoji="1" lang="ja-JP" altLang="en-US" sz="2000" dirty="0">
              <a:solidFill>
                <a:schemeClr val="tx1"/>
              </a:solidFill>
            </a:endParaRPr>
          </a:p>
        </p:txBody>
      </p:sp>
      <p:sp>
        <p:nvSpPr>
          <p:cNvPr id="55" name="TextBox 54">
            <a:extLst>
              <a:ext uri="{FF2B5EF4-FFF2-40B4-BE49-F238E27FC236}">
                <a16:creationId xmlns:a16="http://schemas.microsoft.com/office/drawing/2014/main" id="{B31BEBEB-DDAB-1645-8D9E-8BD3B8CE15BA}"/>
              </a:ext>
            </a:extLst>
          </p:cNvPr>
          <p:cNvSpPr txBox="1"/>
          <p:nvPr/>
        </p:nvSpPr>
        <p:spPr>
          <a:xfrm>
            <a:off x="2671038" y="4388322"/>
            <a:ext cx="550151" cy="400110"/>
          </a:xfrm>
          <a:prstGeom prst="rect">
            <a:avLst/>
          </a:prstGeom>
          <a:noFill/>
        </p:spPr>
        <p:txBody>
          <a:bodyPr wrap="none" rtlCol="0">
            <a:spAutoFit/>
          </a:bodyPr>
          <a:lstStyle/>
          <a:p>
            <a:r>
              <a:rPr lang="en-JP" sz="2000" dirty="0"/>
              <a:t>VM</a:t>
            </a:r>
          </a:p>
        </p:txBody>
      </p:sp>
      <p:sp>
        <p:nvSpPr>
          <p:cNvPr id="57" name="TextBox 56">
            <a:extLst>
              <a:ext uri="{FF2B5EF4-FFF2-40B4-BE49-F238E27FC236}">
                <a16:creationId xmlns:a16="http://schemas.microsoft.com/office/drawing/2014/main" id="{DFD2BDEC-6D51-324B-A0FB-3C9EEB6BA820}"/>
              </a:ext>
            </a:extLst>
          </p:cNvPr>
          <p:cNvSpPr txBox="1"/>
          <p:nvPr/>
        </p:nvSpPr>
        <p:spPr>
          <a:xfrm>
            <a:off x="6606095" y="4156590"/>
            <a:ext cx="1210588" cy="400110"/>
          </a:xfrm>
          <a:prstGeom prst="rect">
            <a:avLst/>
          </a:prstGeom>
          <a:noFill/>
        </p:spPr>
        <p:txBody>
          <a:bodyPr wrap="square" rtlCol="0">
            <a:spAutoFit/>
          </a:bodyPr>
          <a:lstStyle/>
          <a:p>
            <a:r>
              <a:rPr lang="en-JP" sz="2000" dirty="0"/>
              <a:t>コンテナ</a:t>
            </a:r>
          </a:p>
        </p:txBody>
      </p:sp>
      <p:sp>
        <p:nvSpPr>
          <p:cNvPr id="58" name="TextBox 57">
            <a:extLst>
              <a:ext uri="{FF2B5EF4-FFF2-40B4-BE49-F238E27FC236}">
                <a16:creationId xmlns:a16="http://schemas.microsoft.com/office/drawing/2014/main" id="{0284F1AC-EC69-E54E-BA1C-351ADCC7C813}"/>
              </a:ext>
            </a:extLst>
          </p:cNvPr>
          <p:cNvSpPr txBox="1"/>
          <p:nvPr/>
        </p:nvSpPr>
        <p:spPr>
          <a:xfrm>
            <a:off x="8365742" y="4164313"/>
            <a:ext cx="1210588" cy="400110"/>
          </a:xfrm>
          <a:prstGeom prst="rect">
            <a:avLst/>
          </a:prstGeom>
          <a:noFill/>
        </p:spPr>
        <p:txBody>
          <a:bodyPr wrap="none" rtlCol="0">
            <a:spAutoFit/>
          </a:bodyPr>
          <a:lstStyle/>
          <a:p>
            <a:r>
              <a:rPr lang="en-JP" sz="2000" dirty="0"/>
              <a:t>コンテナ</a:t>
            </a:r>
          </a:p>
        </p:txBody>
      </p:sp>
      <p:sp>
        <p:nvSpPr>
          <p:cNvPr id="22" name="TextBox 54">
            <a:extLst>
              <a:ext uri="{FF2B5EF4-FFF2-40B4-BE49-F238E27FC236}">
                <a16:creationId xmlns:a16="http://schemas.microsoft.com/office/drawing/2014/main" id="{A43E17C1-46C7-4D3D-8F22-8FD27F2C7F38}"/>
              </a:ext>
            </a:extLst>
          </p:cNvPr>
          <p:cNvSpPr txBox="1"/>
          <p:nvPr/>
        </p:nvSpPr>
        <p:spPr>
          <a:xfrm>
            <a:off x="4388914" y="4417633"/>
            <a:ext cx="550151" cy="400110"/>
          </a:xfrm>
          <a:prstGeom prst="rect">
            <a:avLst/>
          </a:prstGeom>
          <a:noFill/>
        </p:spPr>
        <p:txBody>
          <a:bodyPr wrap="none" rtlCol="0">
            <a:spAutoFit/>
          </a:bodyPr>
          <a:lstStyle/>
          <a:p>
            <a:r>
              <a:rPr lang="en-JP" sz="2000" dirty="0"/>
              <a:t>VM</a:t>
            </a:r>
          </a:p>
        </p:txBody>
      </p:sp>
    </p:spTree>
    <p:extLst>
      <p:ext uri="{BB962C8B-B14F-4D97-AF65-F5344CB8AC3E}">
        <p14:creationId xmlns:p14="http://schemas.microsoft.com/office/powerpoint/2010/main" val="16811824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AF5C1-EAC1-904C-B45E-6BE9F2163B5A}"/>
              </a:ext>
            </a:extLst>
          </p:cNvPr>
          <p:cNvSpPr>
            <a:spLocks noGrp="1"/>
          </p:cNvSpPr>
          <p:nvPr>
            <p:ph type="title"/>
          </p:nvPr>
        </p:nvSpPr>
        <p:spPr/>
        <p:txBody>
          <a:bodyPr/>
          <a:lstStyle/>
          <a:p>
            <a:r>
              <a:rPr lang="ja-JP" altLang="en-US" dirty="0"/>
              <a:t>実験１：プロセスの状態保存の確認</a:t>
            </a:r>
            <a:endParaRPr lang="en-JP" dirty="0"/>
          </a:p>
        </p:txBody>
      </p:sp>
      <p:sp>
        <p:nvSpPr>
          <p:cNvPr id="3" name="Content Placeholder 2">
            <a:extLst>
              <a:ext uri="{FF2B5EF4-FFF2-40B4-BE49-F238E27FC236}">
                <a16:creationId xmlns:a16="http://schemas.microsoft.com/office/drawing/2014/main" id="{D3B747FF-C531-FC41-A24C-BD72D1BD7706}"/>
              </a:ext>
            </a:extLst>
          </p:cNvPr>
          <p:cNvSpPr>
            <a:spLocks noGrp="1"/>
          </p:cNvSpPr>
          <p:nvPr>
            <p:ph idx="1"/>
          </p:nvPr>
        </p:nvSpPr>
        <p:spPr/>
        <p:txBody>
          <a:bodyPr/>
          <a:lstStyle/>
          <a:p>
            <a:r>
              <a:rPr lang="ja-JP" altLang="en-US" dirty="0"/>
              <a:t>１秒ごとにカウンタ値を増加させるプロセスの状態を保存</a:t>
            </a:r>
            <a:endParaRPr lang="en-US" altLang="ja-JP" dirty="0"/>
          </a:p>
          <a:p>
            <a:pPr lvl="1"/>
            <a:r>
              <a:rPr lang="en-US" altLang="ja-JP" dirty="0"/>
              <a:t>VM</a:t>
            </a:r>
            <a:r>
              <a:rPr lang="ja-JP" altLang="en-US" dirty="0"/>
              <a:t>内で</a:t>
            </a:r>
            <a:r>
              <a:rPr lang="en-US" altLang="ja-JP" dirty="0"/>
              <a:t>CRIU</a:t>
            </a:r>
            <a:r>
              <a:rPr lang="ja-JP" altLang="en-US"/>
              <a:t>を用いてプロセス</a:t>
            </a:r>
            <a:r>
              <a:rPr lang="ja-JP" altLang="en-US" dirty="0"/>
              <a:t>のすべての状態を保存</a:t>
            </a:r>
            <a:endParaRPr lang="en-US" altLang="ja-JP" dirty="0"/>
          </a:p>
          <a:p>
            <a:pPr lvl="1"/>
            <a:r>
              <a:rPr lang="en-US" altLang="ja-JP" dirty="0" err="1"/>
              <a:t>OVmigrate</a:t>
            </a:r>
            <a:r>
              <a:rPr lang="ja-JP" altLang="en-US" dirty="0"/>
              <a:t>を用いて</a:t>
            </a:r>
            <a:r>
              <a:rPr lang="en-US" altLang="ja-JP" dirty="0"/>
              <a:t>VM</a:t>
            </a:r>
            <a:r>
              <a:rPr lang="ja-JP" altLang="en-US"/>
              <a:t>外から同じプロセス</a:t>
            </a:r>
            <a:r>
              <a:rPr lang="ja-JP" altLang="en-US" dirty="0"/>
              <a:t>の状態の一部を保存</a:t>
            </a:r>
            <a:endParaRPr lang="en-US" altLang="ja-JP" dirty="0"/>
          </a:p>
          <a:p>
            <a:pPr lvl="1"/>
            <a:r>
              <a:rPr lang="en-US" altLang="ja-JP" dirty="0"/>
              <a:t>CRIU</a:t>
            </a:r>
            <a:r>
              <a:rPr lang="ja-JP" altLang="en-US"/>
              <a:t>が保存した状態の一部を</a:t>
            </a:r>
            <a:r>
              <a:rPr lang="en-US" altLang="ja-JP" dirty="0" err="1"/>
              <a:t>OVmigrate</a:t>
            </a:r>
            <a:r>
              <a:rPr lang="ja-JP" altLang="en-US"/>
              <a:t>が保存した状態で置き換える</a:t>
            </a:r>
            <a:endParaRPr lang="en-US" altLang="ja-JP" dirty="0"/>
          </a:p>
          <a:p>
            <a:r>
              <a:rPr lang="ja-JP" altLang="en-US"/>
              <a:t>この状態について</a:t>
            </a:r>
            <a:r>
              <a:rPr lang="en-US" altLang="ja-JP" dirty="0"/>
              <a:t>VM</a:t>
            </a:r>
            <a:r>
              <a:rPr lang="ja-JP" altLang="en-US" dirty="0"/>
              <a:t>内で</a:t>
            </a:r>
            <a:r>
              <a:rPr lang="en-US" altLang="ja-JP" dirty="0"/>
              <a:t>CRIU</a:t>
            </a:r>
            <a:r>
              <a:rPr lang="ja-JP" altLang="en-US" dirty="0"/>
              <a:t>を用いてプロセスを復元</a:t>
            </a:r>
            <a:endParaRPr lang="en-US" altLang="ja-JP" dirty="0"/>
          </a:p>
          <a:p>
            <a:pPr lvl="1"/>
            <a:r>
              <a:rPr lang="ja-JP" altLang="en-US" dirty="0"/>
              <a:t>復元処理が正常に完了し、カウントが再開されたことを確認</a:t>
            </a:r>
            <a:endParaRPr lang="en-US" altLang="ja-JP" dirty="0"/>
          </a:p>
        </p:txBody>
      </p:sp>
      <p:sp>
        <p:nvSpPr>
          <p:cNvPr id="4" name="Slide Number Placeholder 3">
            <a:extLst>
              <a:ext uri="{FF2B5EF4-FFF2-40B4-BE49-F238E27FC236}">
                <a16:creationId xmlns:a16="http://schemas.microsoft.com/office/drawing/2014/main" id="{7F63B884-7F16-8A4B-9C1B-F47173F43EDF}"/>
              </a:ext>
            </a:extLst>
          </p:cNvPr>
          <p:cNvSpPr>
            <a:spLocks noGrp="1"/>
          </p:cNvSpPr>
          <p:nvPr>
            <p:ph type="sldNum" sz="quarter" idx="12"/>
          </p:nvPr>
        </p:nvSpPr>
        <p:spPr/>
        <p:txBody>
          <a:bodyPr/>
          <a:lstStyle/>
          <a:p>
            <a:fld id="{A2DAF6EC-2C59-9941-AA93-00E19ED16896}" type="slidenum">
              <a:rPr kumimoji="1" lang="ja-JP" altLang="en-US" smtClean="0"/>
              <a:t>20</a:t>
            </a:fld>
            <a:endParaRPr kumimoji="1" lang="ja-JP" altLang="en-US"/>
          </a:p>
        </p:txBody>
      </p:sp>
      <p:pic>
        <p:nvPicPr>
          <p:cNvPr id="6" name="図 7" descr="テキスト&#10;&#10;自動的に生成された説明">
            <a:extLst>
              <a:ext uri="{FF2B5EF4-FFF2-40B4-BE49-F238E27FC236}">
                <a16:creationId xmlns:a16="http://schemas.microsoft.com/office/drawing/2014/main" id="{CDBA26CD-4B59-4948-9418-2A9DF7255B13}"/>
              </a:ext>
            </a:extLst>
          </p:cNvPr>
          <p:cNvPicPr>
            <a:picLocks noChangeAspect="1"/>
          </p:cNvPicPr>
          <p:nvPr/>
        </p:nvPicPr>
        <p:blipFill rotWithShape="1">
          <a:blip r:embed="rId2"/>
          <a:srcRect t="22520"/>
          <a:stretch/>
        </p:blipFill>
        <p:spPr>
          <a:xfrm>
            <a:off x="5022469" y="4270883"/>
            <a:ext cx="6840834" cy="1993357"/>
          </a:xfrm>
          <a:prstGeom prst="rect">
            <a:avLst/>
          </a:prstGeom>
        </p:spPr>
      </p:pic>
      <p:sp>
        <p:nvSpPr>
          <p:cNvPr id="14" name="Rectangle 4">
            <a:extLst>
              <a:ext uri="{FF2B5EF4-FFF2-40B4-BE49-F238E27FC236}">
                <a16:creationId xmlns:a16="http://schemas.microsoft.com/office/drawing/2014/main" id="{341EF52F-83CA-7D4B-AB88-9469F746FCF6}"/>
              </a:ext>
            </a:extLst>
          </p:cNvPr>
          <p:cNvSpPr/>
          <p:nvPr/>
        </p:nvSpPr>
        <p:spPr>
          <a:xfrm rot="5400000">
            <a:off x="2142194" y="2863790"/>
            <a:ext cx="990767" cy="4385956"/>
          </a:xfrm>
          <a:prstGeom prst="rect">
            <a:avLst/>
          </a:prstGeom>
          <a:solidFill>
            <a:schemeClr val="bg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15" name="Rectangle 7">
            <a:extLst>
              <a:ext uri="{FF2B5EF4-FFF2-40B4-BE49-F238E27FC236}">
                <a16:creationId xmlns:a16="http://schemas.microsoft.com/office/drawing/2014/main" id="{AD612A5A-F594-B54D-9808-8F4BD696149F}"/>
              </a:ext>
            </a:extLst>
          </p:cNvPr>
          <p:cNvSpPr/>
          <p:nvPr/>
        </p:nvSpPr>
        <p:spPr>
          <a:xfrm rot="5400000">
            <a:off x="1568155" y="3440948"/>
            <a:ext cx="990767" cy="3229411"/>
          </a:xfrm>
          <a:prstGeom prst="rect">
            <a:avLst/>
          </a:prstGeom>
          <a:solidFill>
            <a:schemeClr val="accent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16" name="TextBox 8">
            <a:extLst>
              <a:ext uri="{FF2B5EF4-FFF2-40B4-BE49-F238E27FC236}">
                <a16:creationId xmlns:a16="http://schemas.microsoft.com/office/drawing/2014/main" id="{CF4F73E4-3FC0-414B-8428-23131F88E6B7}"/>
              </a:ext>
            </a:extLst>
          </p:cNvPr>
          <p:cNvSpPr txBox="1"/>
          <p:nvPr/>
        </p:nvSpPr>
        <p:spPr>
          <a:xfrm>
            <a:off x="1349152" y="5613612"/>
            <a:ext cx="2844800" cy="369332"/>
          </a:xfrm>
          <a:prstGeom prst="rect">
            <a:avLst/>
          </a:prstGeom>
          <a:noFill/>
        </p:spPr>
        <p:txBody>
          <a:bodyPr wrap="square" rtlCol="0">
            <a:spAutoFit/>
          </a:bodyPr>
          <a:lstStyle/>
          <a:p>
            <a:r>
              <a:rPr lang="ja-JP" altLang="en-US" dirty="0"/>
              <a:t>保存されたプロセスの状態</a:t>
            </a:r>
            <a:endParaRPr lang="en-JP" dirty="0"/>
          </a:p>
        </p:txBody>
      </p:sp>
      <p:sp>
        <p:nvSpPr>
          <p:cNvPr id="17" name="TextBox 8">
            <a:extLst>
              <a:ext uri="{FF2B5EF4-FFF2-40B4-BE49-F238E27FC236}">
                <a16:creationId xmlns:a16="http://schemas.microsoft.com/office/drawing/2014/main" id="{125771DF-4702-5249-B450-56B2F5F932D1}"/>
              </a:ext>
            </a:extLst>
          </p:cNvPr>
          <p:cNvSpPr txBox="1"/>
          <p:nvPr/>
        </p:nvSpPr>
        <p:spPr>
          <a:xfrm>
            <a:off x="3689130" y="4593988"/>
            <a:ext cx="1055915" cy="923330"/>
          </a:xfrm>
          <a:prstGeom prst="rect">
            <a:avLst/>
          </a:prstGeom>
          <a:noFill/>
        </p:spPr>
        <p:txBody>
          <a:bodyPr wrap="square" rtlCol="0">
            <a:spAutoFit/>
          </a:bodyPr>
          <a:lstStyle/>
          <a:p>
            <a:r>
              <a:rPr lang="en-US" altLang="ja-JP" dirty="0"/>
              <a:t>CRIU</a:t>
            </a:r>
            <a:r>
              <a:rPr lang="ja-JP" altLang="en-US" dirty="0"/>
              <a:t>で保存した状態</a:t>
            </a:r>
            <a:endParaRPr lang="en-JP" dirty="0"/>
          </a:p>
        </p:txBody>
      </p:sp>
      <p:sp>
        <p:nvSpPr>
          <p:cNvPr id="18" name="TextBox 8">
            <a:extLst>
              <a:ext uri="{FF2B5EF4-FFF2-40B4-BE49-F238E27FC236}">
                <a16:creationId xmlns:a16="http://schemas.microsoft.com/office/drawing/2014/main" id="{11F8A637-05EE-5A49-B199-328B6FE73873}"/>
              </a:ext>
            </a:extLst>
          </p:cNvPr>
          <p:cNvSpPr txBox="1"/>
          <p:nvPr/>
        </p:nvSpPr>
        <p:spPr>
          <a:xfrm>
            <a:off x="1464017" y="4619628"/>
            <a:ext cx="1391551" cy="923330"/>
          </a:xfrm>
          <a:prstGeom prst="rect">
            <a:avLst/>
          </a:prstGeom>
          <a:noFill/>
        </p:spPr>
        <p:txBody>
          <a:bodyPr wrap="square" rtlCol="0">
            <a:spAutoFit/>
          </a:bodyPr>
          <a:lstStyle/>
          <a:p>
            <a:r>
              <a:rPr lang="en-US" altLang="ja-JP" dirty="0" err="1"/>
              <a:t>OVmigrate</a:t>
            </a:r>
            <a:r>
              <a:rPr lang="ja-JP" altLang="en-US" dirty="0"/>
              <a:t>で保存した</a:t>
            </a:r>
            <a:endParaRPr lang="en-US" altLang="ja-JP" dirty="0"/>
          </a:p>
          <a:p>
            <a:r>
              <a:rPr lang="ja-JP" altLang="en-US" dirty="0"/>
              <a:t>状態</a:t>
            </a:r>
            <a:endParaRPr lang="en-JP" dirty="0"/>
          </a:p>
        </p:txBody>
      </p:sp>
    </p:spTree>
    <p:extLst>
      <p:ext uri="{BB962C8B-B14F-4D97-AF65-F5344CB8AC3E}">
        <p14:creationId xmlns:p14="http://schemas.microsoft.com/office/powerpoint/2010/main" val="140496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F392C-5A89-174A-9971-007D2F19499D}"/>
              </a:ext>
            </a:extLst>
          </p:cNvPr>
          <p:cNvSpPr>
            <a:spLocks noGrp="1"/>
          </p:cNvSpPr>
          <p:nvPr>
            <p:ph type="title"/>
          </p:nvPr>
        </p:nvSpPr>
        <p:spPr/>
        <p:txBody>
          <a:bodyPr/>
          <a:lstStyle/>
          <a:p>
            <a:r>
              <a:rPr lang="ja-JP" altLang="en-US" dirty="0"/>
              <a:t>実験２：メモリ情報の保存時間</a:t>
            </a:r>
            <a:endParaRPr lang="en-JP" dirty="0"/>
          </a:p>
        </p:txBody>
      </p:sp>
      <p:sp>
        <p:nvSpPr>
          <p:cNvPr id="3" name="Content Placeholder 2">
            <a:extLst>
              <a:ext uri="{FF2B5EF4-FFF2-40B4-BE49-F238E27FC236}">
                <a16:creationId xmlns:a16="http://schemas.microsoft.com/office/drawing/2014/main" id="{1271E599-ABEB-8D47-BEE1-1F88DF9F62B7}"/>
              </a:ext>
            </a:extLst>
          </p:cNvPr>
          <p:cNvSpPr>
            <a:spLocks noGrp="1"/>
          </p:cNvSpPr>
          <p:nvPr>
            <p:ph idx="1"/>
          </p:nvPr>
        </p:nvSpPr>
        <p:spPr/>
        <p:txBody>
          <a:bodyPr/>
          <a:lstStyle/>
          <a:p>
            <a:r>
              <a:rPr lang="en-US" altLang="ja-JP" dirty="0"/>
              <a:t>5GB</a:t>
            </a:r>
            <a:r>
              <a:rPr lang="ja-JP" altLang="en-US" dirty="0"/>
              <a:t>のメモリを使用するプロセスのメモリ情報を保存する時間を測定</a:t>
            </a:r>
            <a:endParaRPr lang="en-US" altLang="ja-JP" dirty="0"/>
          </a:p>
          <a:p>
            <a:pPr lvl="1"/>
            <a:r>
              <a:rPr lang="ja-JP" altLang="en-US" dirty="0"/>
              <a:t>メモリ情報の保存がほとんどの時間を占める</a:t>
            </a:r>
            <a:endParaRPr lang="en-US" altLang="ja-JP" dirty="0"/>
          </a:p>
          <a:p>
            <a:pPr lvl="1"/>
            <a:r>
              <a:rPr lang="en-US" altLang="ja-JP" dirty="0"/>
              <a:t>VM</a:t>
            </a:r>
            <a:r>
              <a:rPr lang="ja-JP" altLang="en-US" dirty="0"/>
              <a:t>内で</a:t>
            </a:r>
            <a:r>
              <a:rPr lang="en-US" altLang="ja-JP" dirty="0"/>
              <a:t>CRIU</a:t>
            </a:r>
            <a:r>
              <a:rPr lang="ja-JP" altLang="en-US" dirty="0"/>
              <a:t>を用いて保存した場合と比較</a:t>
            </a:r>
            <a:endParaRPr lang="en-US" altLang="ja-JP" dirty="0"/>
          </a:p>
          <a:p>
            <a:r>
              <a:rPr lang="en-US" altLang="ja-JP" dirty="0" err="1"/>
              <a:t>OVmigrate</a:t>
            </a:r>
            <a:r>
              <a:rPr lang="ja-JP" altLang="en-US" dirty="0"/>
              <a:t>は</a:t>
            </a:r>
            <a:r>
              <a:rPr lang="en-US" altLang="ja-JP" dirty="0"/>
              <a:t>VM</a:t>
            </a:r>
            <a:r>
              <a:rPr lang="ja-JP" altLang="en-US" dirty="0"/>
              <a:t>内で</a:t>
            </a:r>
            <a:r>
              <a:rPr lang="en-US" altLang="ja-JP" dirty="0"/>
              <a:t>CRIU</a:t>
            </a:r>
            <a:r>
              <a:rPr lang="ja-JP" altLang="en-US" dirty="0"/>
              <a:t>を用いるより平均で</a:t>
            </a:r>
            <a:r>
              <a:rPr lang="en-US" altLang="ja-JP" dirty="0"/>
              <a:t>10</a:t>
            </a:r>
            <a:r>
              <a:rPr lang="ja-JP" altLang="en-US" dirty="0"/>
              <a:t>倍高速に保存可能</a:t>
            </a:r>
            <a:endParaRPr lang="en-US" altLang="ja-JP" dirty="0"/>
          </a:p>
          <a:p>
            <a:pPr lvl="1"/>
            <a:r>
              <a:rPr lang="ja-JP" altLang="en-US" dirty="0"/>
              <a:t>保存時間のばらつきも大幅に減少</a:t>
            </a:r>
            <a:endParaRPr lang="en-JP" dirty="0"/>
          </a:p>
        </p:txBody>
      </p:sp>
      <p:sp>
        <p:nvSpPr>
          <p:cNvPr id="4" name="Slide Number Placeholder 3">
            <a:extLst>
              <a:ext uri="{FF2B5EF4-FFF2-40B4-BE49-F238E27FC236}">
                <a16:creationId xmlns:a16="http://schemas.microsoft.com/office/drawing/2014/main" id="{9542FF61-8560-0242-A246-1BA02D0368E8}"/>
              </a:ext>
            </a:extLst>
          </p:cNvPr>
          <p:cNvSpPr>
            <a:spLocks noGrp="1"/>
          </p:cNvSpPr>
          <p:nvPr>
            <p:ph type="sldNum" sz="quarter" idx="12"/>
          </p:nvPr>
        </p:nvSpPr>
        <p:spPr/>
        <p:txBody>
          <a:bodyPr/>
          <a:lstStyle/>
          <a:p>
            <a:fld id="{A2DAF6EC-2C59-9941-AA93-00E19ED16896}" type="slidenum">
              <a:rPr kumimoji="1" lang="ja-JP" altLang="en-US" smtClean="0"/>
              <a:t>21</a:t>
            </a:fld>
            <a:endParaRPr kumimoji="1" lang="ja-JP" altLang="en-US"/>
          </a:p>
        </p:txBody>
      </p:sp>
      <mc:AlternateContent xmlns:mc="http://schemas.openxmlformats.org/markup-compatibility/2006" xmlns:cx1="http://schemas.microsoft.com/office/drawing/2015/9/8/chartex">
        <mc:Choice Requires="cx1">
          <p:graphicFrame>
            <p:nvGraphicFramePr>
              <p:cNvPr id="13" name="グラフ 12">
                <a:extLst>
                  <a:ext uri="{FF2B5EF4-FFF2-40B4-BE49-F238E27FC236}">
                    <a16:creationId xmlns:a16="http://schemas.microsoft.com/office/drawing/2014/main" id="{E13EA846-0ACF-4F04-859F-7A550B7F5486}"/>
                  </a:ext>
                </a:extLst>
              </p:cNvPr>
              <p:cNvGraphicFramePr/>
              <p:nvPr>
                <p:extLst>
                  <p:ext uri="{D42A27DB-BD31-4B8C-83A1-F6EECF244321}">
                    <p14:modId xmlns:p14="http://schemas.microsoft.com/office/powerpoint/2010/main" val="1744145255"/>
                  </p:ext>
                </p:extLst>
              </p:nvPr>
            </p:nvGraphicFramePr>
            <p:xfrm>
              <a:off x="2588756" y="3656952"/>
              <a:ext cx="6317801" cy="3059569"/>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13" name="グラフ 12">
                <a:extLst>
                  <a:ext uri="{FF2B5EF4-FFF2-40B4-BE49-F238E27FC236}">
                    <a16:creationId xmlns:a16="http://schemas.microsoft.com/office/drawing/2014/main" id="{E13EA846-0ACF-4F04-859F-7A550B7F5486}"/>
                  </a:ext>
                </a:extLst>
              </p:cNvPr>
              <p:cNvPicPr>
                <a:picLocks noGrp="1" noRot="1" noChangeAspect="1" noMove="1" noResize="1" noEditPoints="1" noAdjustHandles="1" noChangeArrowheads="1" noChangeShapeType="1"/>
              </p:cNvPicPr>
              <p:nvPr/>
            </p:nvPicPr>
            <p:blipFill>
              <a:blip r:embed="rId3"/>
              <a:stretch>
                <a:fillRect/>
              </a:stretch>
            </p:blipFill>
            <p:spPr>
              <a:xfrm>
                <a:off x="2588756" y="3656952"/>
                <a:ext cx="6317801" cy="3059569"/>
              </a:xfrm>
              <a:prstGeom prst="rect">
                <a:avLst/>
              </a:prstGeom>
            </p:spPr>
          </p:pic>
        </mc:Fallback>
      </mc:AlternateContent>
    </p:spTree>
    <p:extLst>
      <p:ext uri="{BB962C8B-B14F-4D97-AF65-F5344CB8AC3E}">
        <p14:creationId xmlns:p14="http://schemas.microsoft.com/office/powerpoint/2010/main" val="38372250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F392C-5A89-174A-9971-007D2F19499D}"/>
              </a:ext>
            </a:extLst>
          </p:cNvPr>
          <p:cNvSpPr>
            <a:spLocks noGrp="1"/>
          </p:cNvSpPr>
          <p:nvPr>
            <p:ph type="title"/>
          </p:nvPr>
        </p:nvSpPr>
        <p:spPr/>
        <p:txBody>
          <a:bodyPr/>
          <a:lstStyle/>
          <a:p>
            <a:r>
              <a:rPr lang="ja-JP" altLang="en-US" dirty="0"/>
              <a:t>実験３：仮想化による影響の分析</a:t>
            </a:r>
            <a:endParaRPr lang="en-JP" dirty="0"/>
          </a:p>
        </p:txBody>
      </p:sp>
      <p:sp>
        <p:nvSpPr>
          <p:cNvPr id="3" name="Content Placeholder 2">
            <a:extLst>
              <a:ext uri="{FF2B5EF4-FFF2-40B4-BE49-F238E27FC236}">
                <a16:creationId xmlns:a16="http://schemas.microsoft.com/office/drawing/2014/main" id="{1271E599-ABEB-8D47-BEE1-1F88DF9F62B7}"/>
              </a:ext>
            </a:extLst>
          </p:cNvPr>
          <p:cNvSpPr>
            <a:spLocks noGrp="1"/>
          </p:cNvSpPr>
          <p:nvPr>
            <p:ph idx="1"/>
          </p:nvPr>
        </p:nvSpPr>
        <p:spPr/>
        <p:txBody>
          <a:bodyPr/>
          <a:lstStyle/>
          <a:p>
            <a:r>
              <a:rPr lang="en-US" altLang="ja-JP" dirty="0"/>
              <a:t>VM</a:t>
            </a:r>
            <a:r>
              <a:rPr lang="ja-JP" altLang="en-US" dirty="0"/>
              <a:t>内の</a:t>
            </a:r>
            <a:r>
              <a:rPr lang="en-US" altLang="ja-JP" dirty="0"/>
              <a:t>CRIU</a:t>
            </a:r>
            <a:r>
              <a:rPr lang="ja-JP" altLang="en-US" dirty="0"/>
              <a:t>によるメモリ情報の保存時間の内訳を測定</a:t>
            </a:r>
            <a:endParaRPr lang="en-US" altLang="ja-JP" dirty="0"/>
          </a:p>
          <a:p>
            <a:pPr lvl="1"/>
            <a:r>
              <a:rPr lang="ja-JP" altLang="en-US" dirty="0"/>
              <a:t>パラサイトコードからパイプ経由で読み込む時間とディスクに書き込む時間</a:t>
            </a:r>
            <a:endParaRPr lang="en-US" altLang="ja-JP" dirty="0"/>
          </a:p>
          <a:p>
            <a:pPr lvl="1"/>
            <a:r>
              <a:rPr lang="ja-JP" altLang="en-US" dirty="0"/>
              <a:t>どちらにも長い時間がかかり、ばらつきも大きかった</a:t>
            </a:r>
            <a:endParaRPr lang="en-US" altLang="ja-JP" dirty="0"/>
          </a:p>
          <a:p>
            <a:r>
              <a:rPr lang="ja-JP" altLang="en-US" dirty="0"/>
              <a:t>ディスクへの書き込みを行わないようにしても同様</a:t>
            </a:r>
            <a:endParaRPr lang="en-US" altLang="ja-JP" dirty="0"/>
          </a:p>
          <a:p>
            <a:pPr lvl="1"/>
            <a:r>
              <a:rPr lang="ja-JP" altLang="en-US" dirty="0"/>
              <a:t>プロセス間通信が仮想化の影響を受けていると考えられる</a:t>
            </a:r>
            <a:endParaRPr lang="en-US" altLang="ja-JP" dirty="0"/>
          </a:p>
        </p:txBody>
      </p:sp>
      <p:sp>
        <p:nvSpPr>
          <p:cNvPr id="4" name="Slide Number Placeholder 3">
            <a:extLst>
              <a:ext uri="{FF2B5EF4-FFF2-40B4-BE49-F238E27FC236}">
                <a16:creationId xmlns:a16="http://schemas.microsoft.com/office/drawing/2014/main" id="{9542FF61-8560-0242-A246-1BA02D0368E8}"/>
              </a:ext>
            </a:extLst>
          </p:cNvPr>
          <p:cNvSpPr>
            <a:spLocks noGrp="1"/>
          </p:cNvSpPr>
          <p:nvPr>
            <p:ph type="sldNum" sz="quarter" idx="12"/>
          </p:nvPr>
        </p:nvSpPr>
        <p:spPr/>
        <p:txBody>
          <a:bodyPr/>
          <a:lstStyle/>
          <a:p>
            <a:fld id="{A2DAF6EC-2C59-9941-AA93-00E19ED16896}" type="slidenum">
              <a:rPr kumimoji="1" lang="ja-JP" altLang="en-US" smtClean="0"/>
              <a:t>22</a:t>
            </a:fld>
            <a:endParaRPr kumimoji="1" lang="ja-JP" altLang="en-US"/>
          </a:p>
        </p:txBody>
      </p:sp>
      <p:graphicFrame>
        <p:nvGraphicFramePr>
          <p:cNvPr id="6" name="グラフ 5">
            <a:extLst>
              <a:ext uri="{FF2B5EF4-FFF2-40B4-BE49-F238E27FC236}">
                <a16:creationId xmlns:a16="http://schemas.microsoft.com/office/drawing/2014/main" id="{88425BA1-11B7-3019-4117-219F140610AB}"/>
              </a:ext>
            </a:extLst>
          </p:cNvPr>
          <p:cNvGraphicFramePr>
            <a:graphicFrameLocks/>
          </p:cNvGraphicFramePr>
          <p:nvPr>
            <p:extLst>
              <p:ext uri="{D42A27DB-BD31-4B8C-83A1-F6EECF244321}">
                <p14:modId xmlns:p14="http://schemas.microsoft.com/office/powerpoint/2010/main" val="3425436867"/>
              </p:ext>
            </p:extLst>
          </p:nvPr>
        </p:nvGraphicFramePr>
        <p:xfrm>
          <a:off x="414683" y="3667536"/>
          <a:ext cx="5485652" cy="32924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グラフ 6">
            <a:extLst>
              <a:ext uri="{FF2B5EF4-FFF2-40B4-BE49-F238E27FC236}">
                <a16:creationId xmlns:a16="http://schemas.microsoft.com/office/drawing/2014/main" id="{2F9ED6D0-0C77-2895-3A4B-9F95162A4DB5}"/>
              </a:ext>
            </a:extLst>
          </p:cNvPr>
          <p:cNvGraphicFramePr>
            <a:graphicFrameLocks/>
          </p:cNvGraphicFramePr>
          <p:nvPr>
            <p:extLst>
              <p:ext uri="{D42A27DB-BD31-4B8C-83A1-F6EECF244321}">
                <p14:modId xmlns:p14="http://schemas.microsoft.com/office/powerpoint/2010/main" val="8034124"/>
              </p:ext>
            </p:extLst>
          </p:nvPr>
        </p:nvGraphicFramePr>
        <p:xfrm>
          <a:off x="6095252" y="3667536"/>
          <a:ext cx="5075583" cy="32924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84293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F392C-5A89-174A-9971-007D2F19499D}"/>
              </a:ext>
            </a:extLst>
          </p:cNvPr>
          <p:cNvSpPr>
            <a:spLocks noGrp="1"/>
          </p:cNvSpPr>
          <p:nvPr>
            <p:ph type="title"/>
          </p:nvPr>
        </p:nvSpPr>
        <p:spPr/>
        <p:txBody>
          <a:bodyPr/>
          <a:lstStyle/>
          <a:p>
            <a:r>
              <a:rPr lang="ja-JP" altLang="en-US" dirty="0"/>
              <a:t>関連研究</a:t>
            </a:r>
            <a:endParaRPr lang="en-JP" dirty="0"/>
          </a:p>
        </p:txBody>
      </p:sp>
      <p:sp>
        <p:nvSpPr>
          <p:cNvPr id="3" name="Content Placeholder 2">
            <a:extLst>
              <a:ext uri="{FF2B5EF4-FFF2-40B4-BE49-F238E27FC236}">
                <a16:creationId xmlns:a16="http://schemas.microsoft.com/office/drawing/2014/main" id="{1271E599-ABEB-8D47-BEE1-1F88DF9F62B7}"/>
              </a:ext>
            </a:extLst>
          </p:cNvPr>
          <p:cNvSpPr>
            <a:spLocks noGrp="1"/>
          </p:cNvSpPr>
          <p:nvPr>
            <p:ph idx="1"/>
          </p:nvPr>
        </p:nvSpPr>
        <p:spPr/>
        <p:txBody>
          <a:bodyPr/>
          <a:lstStyle/>
          <a:p>
            <a:r>
              <a:rPr lang="en-US" altLang="ja-JP" dirty="0"/>
              <a:t>Portkey [Prakash+, VEE'22]</a:t>
            </a:r>
          </a:p>
          <a:p>
            <a:pPr lvl="1"/>
            <a:r>
              <a:rPr lang="en-US" altLang="ja-JP" dirty="0"/>
              <a:t>VM</a:t>
            </a:r>
            <a:r>
              <a:rPr lang="ja-JP" altLang="en-US" dirty="0"/>
              <a:t>内のコンテナの状態をゲスト</a:t>
            </a:r>
            <a:r>
              <a:rPr lang="en-JP" altLang="ja-JP" dirty="0"/>
              <a:t>OS</a:t>
            </a:r>
            <a:r>
              <a:rPr lang="ja-JP" altLang="en-US" dirty="0"/>
              <a:t>のネットワーク処理</a:t>
            </a:r>
            <a:r>
              <a:rPr lang="ja-JP" altLang="en-JP" dirty="0"/>
              <a:t>を</a:t>
            </a:r>
            <a:r>
              <a:rPr lang="ja-JP" altLang="en-US" dirty="0"/>
              <a:t>バイパスして転送</a:t>
            </a:r>
            <a:endParaRPr lang="en-US" altLang="ja-JP" dirty="0"/>
          </a:p>
          <a:p>
            <a:pPr lvl="1"/>
            <a:r>
              <a:rPr lang="en-US" altLang="ja-JP" dirty="0"/>
              <a:t>CPU</a:t>
            </a:r>
            <a:r>
              <a:rPr lang="ja-JP" altLang="en-US" dirty="0"/>
              <a:t>使用率は抑えられるが、マイグレーションは高速化されていない</a:t>
            </a:r>
            <a:endParaRPr lang="en-US" altLang="ja-JP" dirty="0"/>
          </a:p>
          <a:p>
            <a:r>
              <a:rPr lang="en-US" altLang="ja-JP" dirty="0" err="1"/>
              <a:t>mWarp</a:t>
            </a:r>
            <a:r>
              <a:rPr lang="en-US" altLang="ja-JP" dirty="0"/>
              <a:t> [Sinha+, INFOCOM WS'19]</a:t>
            </a:r>
          </a:p>
          <a:p>
            <a:pPr lvl="1"/>
            <a:r>
              <a:rPr lang="en-US" altLang="ja-JP" dirty="0"/>
              <a:t>VM</a:t>
            </a:r>
            <a:r>
              <a:rPr lang="ja-JP" altLang="en-US" dirty="0"/>
              <a:t>間でメモリを再配置することで</a:t>
            </a:r>
            <a:r>
              <a:rPr lang="en-JP" altLang="ja-JP" dirty="0"/>
              <a:t>VM</a:t>
            </a:r>
            <a:r>
              <a:rPr lang="ja-JP" altLang="en-JP" dirty="0"/>
              <a:t>内の</a:t>
            </a:r>
            <a:r>
              <a:rPr lang="ja-JP" altLang="en-US" dirty="0"/>
              <a:t>コンテナを高速にマイグレーション</a:t>
            </a:r>
            <a:endParaRPr lang="en-US" altLang="ja-JP" dirty="0"/>
          </a:p>
          <a:p>
            <a:pPr lvl="1"/>
            <a:r>
              <a:rPr lang="ja-JP" altLang="en-US" dirty="0"/>
              <a:t>同一ホスト内の</a:t>
            </a:r>
            <a:r>
              <a:rPr lang="en-US" altLang="ja-JP" dirty="0"/>
              <a:t>VM</a:t>
            </a:r>
            <a:r>
              <a:rPr lang="ja-JP" altLang="en-US" dirty="0"/>
              <a:t>間でのみ利用可能</a:t>
            </a:r>
            <a:endParaRPr lang="en-US" altLang="ja-JP" dirty="0"/>
          </a:p>
          <a:p>
            <a:r>
              <a:rPr lang="en-US" altLang="ja-JP" dirty="0"/>
              <a:t>Sledge [Xu+, CLOUD'20]</a:t>
            </a:r>
          </a:p>
          <a:p>
            <a:pPr lvl="1"/>
            <a:r>
              <a:rPr lang="en-US" altLang="ja-JP" dirty="0"/>
              <a:t>Docker</a:t>
            </a:r>
            <a:r>
              <a:rPr lang="ja-JP" altLang="en-US" dirty="0"/>
              <a:t>コンテナの効率のよいライブマイグレーションを実現</a:t>
            </a:r>
            <a:endParaRPr lang="en-US" altLang="ja-JP" dirty="0"/>
          </a:p>
          <a:p>
            <a:pPr lvl="1"/>
            <a:r>
              <a:rPr lang="ja-JP" altLang="en-US" dirty="0"/>
              <a:t>イメージの冗長なレイヤは転送せず、</a:t>
            </a:r>
            <a:r>
              <a:rPr lang="en-US" altLang="ja-JP" dirty="0"/>
              <a:t>Docker</a:t>
            </a:r>
            <a:r>
              <a:rPr lang="ja-JP" altLang="en-US" dirty="0"/>
              <a:t>デーモン</a:t>
            </a:r>
            <a:r>
              <a:rPr lang="ja-JP" altLang="en-US"/>
              <a:t>の再ロードも行わない</a:t>
            </a:r>
            <a:endParaRPr lang="en-US" altLang="ja-JP" dirty="0"/>
          </a:p>
        </p:txBody>
      </p:sp>
      <p:sp>
        <p:nvSpPr>
          <p:cNvPr id="4" name="Slide Number Placeholder 3">
            <a:extLst>
              <a:ext uri="{FF2B5EF4-FFF2-40B4-BE49-F238E27FC236}">
                <a16:creationId xmlns:a16="http://schemas.microsoft.com/office/drawing/2014/main" id="{9542FF61-8560-0242-A246-1BA02D0368E8}"/>
              </a:ext>
            </a:extLst>
          </p:cNvPr>
          <p:cNvSpPr>
            <a:spLocks noGrp="1"/>
          </p:cNvSpPr>
          <p:nvPr>
            <p:ph type="sldNum" sz="quarter" idx="12"/>
          </p:nvPr>
        </p:nvSpPr>
        <p:spPr/>
        <p:txBody>
          <a:bodyPr/>
          <a:lstStyle/>
          <a:p>
            <a:fld id="{A2DAF6EC-2C59-9941-AA93-00E19ED16896}" type="slidenum">
              <a:rPr kumimoji="1" lang="ja-JP" altLang="en-US" smtClean="0"/>
              <a:t>23</a:t>
            </a:fld>
            <a:endParaRPr kumimoji="1" lang="ja-JP" altLang="en-US"/>
          </a:p>
        </p:txBody>
      </p:sp>
    </p:spTree>
    <p:extLst>
      <p:ext uri="{BB962C8B-B14F-4D97-AF65-F5344CB8AC3E}">
        <p14:creationId xmlns:p14="http://schemas.microsoft.com/office/powerpoint/2010/main" val="37424619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5A667-7A57-5444-A591-A4DF40678C4D}"/>
              </a:ext>
            </a:extLst>
          </p:cNvPr>
          <p:cNvSpPr>
            <a:spLocks noGrp="1"/>
          </p:cNvSpPr>
          <p:nvPr>
            <p:ph type="title"/>
          </p:nvPr>
        </p:nvSpPr>
        <p:spPr/>
        <p:txBody>
          <a:bodyPr/>
          <a:lstStyle/>
          <a:p>
            <a:r>
              <a:rPr lang="en-JP" dirty="0"/>
              <a:t>まとめ</a:t>
            </a:r>
          </a:p>
        </p:txBody>
      </p:sp>
      <p:sp>
        <p:nvSpPr>
          <p:cNvPr id="3" name="Content Placeholder 2">
            <a:extLst>
              <a:ext uri="{FF2B5EF4-FFF2-40B4-BE49-F238E27FC236}">
                <a16:creationId xmlns:a16="http://schemas.microsoft.com/office/drawing/2014/main" id="{CD91B297-EFB1-B94C-8C8B-A95874AE12D7}"/>
              </a:ext>
            </a:extLst>
          </p:cNvPr>
          <p:cNvSpPr>
            <a:spLocks noGrp="1"/>
          </p:cNvSpPr>
          <p:nvPr>
            <p:ph idx="1"/>
          </p:nvPr>
        </p:nvSpPr>
        <p:spPr/>
        <p:txBody>
          <a:bodyPr/>
          <a:lstStyle/>
          <a:p>
            <a:r>
              <a:rPr lang="en-US" altLang="ja-JP" dirty="0"/>
              <a:t>VM</a:t>
            </a:r>
            <a:r>
              <a:rPr lang="ja-JP" altLang="en-US" dirty="0"/>
              <a:t>内のコンテナを</a:t>
            </a:r>
            <a:r>
              <a:rPr lang="en-US" altLang="ja-JP" dirty="0"/>
              <a:t>VM</a:t>
            </a:r>
            <a:r>
              <a:rPr lang="ja-JP" altLang="en-US" dirty="0"/>
              <a:t>外でマイグレーション可能にするシステム</a:t>
            </a:r>
            <a:r>
              <a:rPr lang="en-US" altLang="ja-JP" dirty="0" err="1"/>
              <a:t>OVmigrate</a:t>
            </a:r>
            <a:r>
              <a:rPr lang="ja-JP" altLang="en-US" dirty="0"/>
              <a:t>を提案</a:t>
            </a:r>
            <a:endParaRPr lang="en-US" altLang="ja-JP" dirty="0"/>
          </a:p>
          <a:p>
            <a:pPr lvl="1"/>
            <a:r>
              <a:rPr lang="en-US" altLang="ja-JP" dirty="0"/>
              <a:t>VM</a:t>
            </a:r>
            <a:r>
              <a:rPr lang="ja-JP" altLang="en-US" dirty="0"/>
              <a:t>による仮想化や</a:t>
            </a:r>
            <a:r>
              <a:rPr lang="en-JP" altLang="ja-JP" dirty="0"/>
              <a:t>VM</a:t>
            </a:r>
            <a:r>
              <a:rPr lang="ja-JP" altLang="en-JP" dirty="0"/>
              <a:t>内</a:t>
            </a:r>
            <a:r>
              <a:rPr lang="ja-JP" altLang="en-US" dirty="0"/>
              <a:t>の負荷の影響を受けない</a:t>
            </a:r>
            <a:endParaRPr lang="en-US" altLang="ja-JP" dirty="0"/>
          </a:p>
          <a:p>
            <a:pPr lvl="1"/>
            <a:r>
              <a:rPr lang="ja-JP" altLang="en-US" dirty="0"/>
              <a:t>コンテナ性能に及ぼす影響を小さくすることができる</a:t>
            </a:r>
            <a:endParaRPr lang="en-US" altLang="ja-JP" dirty="0"/>
          </a:p>
          <a:p>
            <a:pPr lvl="1"/>
            <a:r>
              <a:rPr lang="en-US" altLang="ja-JP" dirty="0"/>
              <a:t>VM</a:t>
            </a:r>
            <a:r>
              <a:rPr lang="ja-JP" altLang="en-US" dirty="0"/>
              <a:t>イントロスペクションを用いて</a:t>
            </a:r>
            <a:r>
              <a:rPr lang="en-US" altLang="ja-JP" dirty="0"/>
              <a:t>VM</a:t>
            </a:r>
            <a:r>
              <a:rPr lang="ja-JP" altLang="en-US" dirty="0"/>
              <a:t>内のプロセスの状態を保存</a:t>
            </a:r>
            <a:endParaRPr lang="en-US" altLang="ja-JP" dirty="0"/>
          </a:p>
          <a:p>
            <a:pPr lvl="1"/>
            <a:r>
              <a:rPr lang="en-US" altLang="ja-JP" dirty="0"/>
              <a:t>VM</a:t>
            </a:r>
            <a:r>
              <a:rPr lang="ja-JP" altLang="en-US" dirty="0"/>
              <a:t>内で従来ツールを用いるより高速にメモリ情報を保存できることを確認</a:t>
            </a:r>
            <a:endParaRPr lang="en-US" altLang="ja-JP" dirty="0"/>
          </a:p>
          <a:p>
            <a:r>
              <a:rPr lang="ja-JP" altLang="en-US" dirty="0"/>
              <a:t>今後の課題</a:t>
            </a:r>
            <a:endParaRPr lang="en-US" altLang="ja-JP" dirty="0"/>
          </a:p>
          <a:p>
            <a:pPr lvl="1"/>
            <a:r>
              <a:rPr lang="ja-JP" altLang="en-US" dirty="0"/>
              <a:t>コンテナのすべての状態を</a:t>
            </a:r>
            <a:r>
              <a:rPr lang="en-US" altLang="ja-JP" dirty="0"/>
              <a:t>VM</a:t>
            </a:r>
            <a:r>
              <a:rPr lang="ja-JP" altLang="en-US" dirty="0"/>
              <a:t>外から保存できるようにする</a:t>
            </a:r>
            <a:endParaRPr lang="en-US" altLang="ja-JP" dirty="0"/>
          </a:p>
          <a:p>
            <a:pPr lvl="1"/>
            <a:r>
              <a:rPr lang="ja-JP" altLang="en-US" dirty="0"/>
              <a:t>コンテナの状態の復元についても</a:t>
            </a:r>
            <a:r>
              <a:rPr lang="en-US" altLang="ja-JP" dirty="0"/>
              <a:t>VM</a:t>
            </a:r>
            <a:r>
              <a:rPr lang="ja-JP" altLang="en-US" dirty="0"/>
              <a:t>外から行えるようにする</a:t>
            </a:r>
            <a:endParaRPr lang="en-US" altLang="ja-JP" dirty="0"/>
          </a:p>
        </p:txBody>
      </p:sp>
      <p:sp>
        <p:nvSpPr>
          <p:cNvPr id="4" name="Slide Number Placeholder 3">
            <a:extLst>
              <a:ext uri="{FF2B5EF4-FFF2-40B4-BE49-F238E27FC236}">
                <a16:creationId xmlns:a16="http://schemas.microsoft.com/office/drawing/2014/main" id="{5AF7FB33-84C8-F149-BEF1-72D5BA2DF27E}"/>
              </a:ext>
            </a:extLst>
          </p:cNvPr>
          <p:cNvSpPr>
            <a:spLocks noGrp="1"/>
          </p:cNvSpPr>
          <p:nvPr>
            <p:ph type="sldNum" sz="quarter" idx="12"/>
          </p:nvPr>
        </p:nvSpPr>
        <p:spPr/>
        <p:txBody>
          <a:bodyPr/>
          <a:lstStyle/>
          <a:p>
            <a:fld id="{A2DAF6EC-2C59-9941-AA93-00E19ED16896}" type="slidenum">
              <a:rPr kumimoji="1" lang="ja-JP" altLang="en-US" smtClean="0"/>
              <a:t>24</a:t>
            </a:fld>
            <a:endParaRPr kumimoji="1" lang="ja-JP" altLang="en-US"/>
          </a:p>
        </p:txBody>
      </p:sp>
    </p:spTree>
    <p:extLst>
      <p:ext uri="{BB962C8B-B14F-4D97-AF65-F5344CB8AC3E}">
        <p14:creationId xmlns:p14="http://schemas.microsoft.com/office/powerpoint/2010/main" val="2659779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18">
            <a:extLst>
              <a:ext uri="{FF2B5EF4-FFF2-40B4-BE49-F238E27FC236}">
                <a16:creationId xmlns:a16="http://schemas.microsoft.com/office/drawing/2014/main" id="{50E6775D-F085-C045-AD33-0C11B7E1A70A}"/>
              </a:ext>
            </a:extLst>
          </p:cNvPr>
          <p:cNvSpPr/>
          <p:nvPr/>
        </p:nvSpPr>
        <p:spPr>
          <a:xfrm>
            <a:off x="6219130" y="4648262"/>
            <a:ext cx="3559870" cy="2125209"/>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1" name="Rounded Rectangle 10">
            <a:extLst>
              <a:ext uri="{FF2B5EF4-FFF2-40B4-BE49-F238E27FC236}">
                <a16:creationId xmlns:a16="http://schemas.microsoft.com/office/drawing/2014/main" id="{F32773CA-E781-5C4A-BBDE-CA86E1B61586}"/>
              </a:ext>
            </a:extLst>
          </p:cNvPr>
          <p:cNvSpPr/>
          <p:nvPr/>
        </p:nvSpPr>
        <p:spPr>
          <a:xfrm>
            <a:off x="6626432" y="6138300"/>
            <a:ext cx="276946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rPr>
              <a:t>マイグレーション機構</a:t>
            </a:r>
          </a:p>
        </p:txBody>
      </p:sp>
      <p:sp>
        <p:nvSpPr>
          <p:cNvPr id="2" name="Title 1">
            <a:extLst>
              <a:ext uri="{FF2B5EF4-FFF2-40B4-BE49-F238E27FC236}">
                <a16:creationId xmlns:a16="http://schemas.microsoft.com/office/drawing/2014/main" id="{8E83A8E2-E5E6-8A4C-B643-C39324901098}"/>
              </a:ext>
            </a:extLst>
          </p:cNvPr>
          <p:cNvSpPr>
            <a:spLocks noGrp="1"/>
          </p:cNvSpPr>
          <p:nvPr>
            <p:ph type="title"/>
          </p:nvPr>
        </p:nvSpPr>
        <p:spPr/>
        <p:txBody>
          <a:bodyPr/>
          <a:lstStyle/>
          <a:p>
            <a:r>
              <a:rPr lang="en-JP" dirty="0"/>
              <a:t>コンテナマイグレーション</a:t>
            </a:r>
          </a:p>
        </p:txBody>
      </p:sp>
      <p:sp>
        <p:nvSpPr>
          <p:cNvPr id="3" name="Content Placeholder 2">
            <a:extLst>
              <a:ext uri="{FF2B5EF4-FFF2-40B4-BE49-F238E27FC236}">
                <a16:creationId xmlns:a16="http://schemas.microsoft.com/office/drawing/2014/main" id="{0297D82F-10FE-A545-8353-A6FDECA99FD2}"/>
              </a:ext>
            </a:extLst>
          </p:cNvPr>
          <p:cNvSpPr>
            <a:spLocks noGrp="1"/>
          </p:cNvSpPr>
          <p:nvPr>
            <p:ph idx="1"/>
          </p:nvPr>
        </p:nvSpPr>
        <p:spPr/>
        <p:txBody>
          <a:bodyPr/>
          <a:lstStyle/>
          <a:p>
            <a:r>
              <a:rPr lang="ja-JP" altLang="en-US" dirty="0"/>
              <a:t>コンテナは別のホストに自由に移動させることができる</a:t>
            </a:r>
            <a:endParaRPr lang="en-US" altLang="ja-JP" dirty="0"/>
          </a:p>
          <a:p>
            <a:pPr lvl="1"/>
            <a:r>
              <a:rPr lang="ja-JP" altLang="en-US" dirty="0"/>
              <a:t>例：負荷が高いホストから負荷が低いホストに移動させて負荷分散</a:t>
            </a:r>
            <a:endParaRPr lang="en-US" altLang="ja-JP" dirty="0"/>
          </a:p>
          <a:p>
            <a:pPr lvl="1"/>
            <a:r>
              <a:rPr lang="ja-JP" altLang="en-US" dirty="0"/>
              <a:t>例：コンテナを移動させてからホストのメンテナンスを行う</a:t>
            </a:r>
            <a:endParaRPr lang="en-US" altLang="ja-JP" dirty="0"/>
          </a:p>
          <a:p>
            <a:r>
              <a:rPr lang="ja-JP" altLang="en-US" dirty="0"/>
              <a:t>コンテナマイグレーションの流れ</a:t>
            </a:r>
            <a:endParaRPr lang="en-US" altLang="ja-JP" dirty="0"/>
          </a:p>
          <a:p>
            <a:pPr lvl="1"/>
            <a:r>
              <a:rPr lang="ja-JP" altLang="en-US" dirty="0"/>
              <a:t>移送元ホストでコンテナの状態を保存し、移送先ホストに転送</a:t>
            </a:r>
            <a:endParaRPr lang="en-US" altLang="ja-JP" dirty="0"/>
          </a:p>
          <a:p>
            <a:pPr lvl="1"/>
            <a:r>
              <a:rPr lang="ja-JP" altLang="en-US" dirty="0"/>
              <a:t>移送先ホストでコンテナを作成し、元のコンテナの状態を復元</a:t>
            </a:r>
            <a:endParaRPr lang="en-US" altLang="ja-JP" dirty="0"/>
          </a:p>
        </p:txBody>
      </p:sp>
      <p:sp>
        <p:nvSpPr>
          <p:cNvPr id="4" name="Slide Number Placeholder 3">
            <a:extLst>
              <a:ext uri="{FF2B5EF4-FFF2-40B4-BE49-F238E27FC236}">
                <a16:creationId xmlns:a16="http://schemas.microsoft.com/office/drawing/2014/main" id="{5903CB15-D8DD-CF43-B480-1E410328DCE7}"/>
              </a:ext>
            </a:extLst>
          </p:cNvPr>
          <p:cNvSpPr>
            <a:spLocks noGrp="1"/>
          </p:cNvSpPr>
          <p:nvPr>
            <p:ph type="sldNum" sz="quarter" idx="12"/>
          </p:nvPr>
        </p:nvSpPr>
        <p:spPr/>
        <p:txBody>
          <a:bodyPr/>
          <a:lstStyle/>
          <a:p>
            <a:fld id="{A2DAF6EC-2C59-9941-AA93-00E19ED16896}" type="slidenum">
              <a:rPr kumimoji="1" lang="ja-JP" altLang="en-US" smtClean="0"/>
              <a:t>3</a:t>
            </a:fld>
            <a:endParaRPr kumimoji="1" lang="ja-JP" altLang="en-US"/>
          </a:p>
        </p:txBody>
      </p:sp>
      <p:sp>
        <p:nvSpPr>
          <p:cNvPr id="6" name="テキスト ボックス 19">
            <a:extLst>
              <a:ext uri="{FF2B5EF4-FFF2-40B4-BE49-F238E27FC236}">
                <a16:creationId xmlns:a16="http://schemas.microsoft.com/office/drawing/2014/main" id="{9E9B14CF-DC06-EA47-9D39-852C76757605}"/>
              </a:ext>
            </a:extLst>
          </p:cNvPr>
          <p:cNvSpPr txBox="1"/>
          <p:nvPr/>
        </p:nvSpPr>
        <p:spPr>
          <a:xfrm>
            <a:off x="7169616" y="4225080"/>
            <a:ext cx="1642252" cy="400110"/>
          </a:xfrm>
          <a:prstGeom prst="rect">
            <a:avLst/>
          </a:prstGeom>
          <a:noFill/>
        </p:spPr>
        <p:txBody>
          <a:bodyPr wrap="square" rtlCol="0">
            <a:spAutoFit/>
          </a:bodyPr>
          <a:lstStyle/>
          <a:p>
            <a:r>
              <a:rPr lang="ja-JP" altLang="en-US" sz="2000" dirty="0"/>
              <a:t>移送先ホスト</a:t>
            </a:r>
            <a:endParaRPr kumimoji="1" lang="ja-JP" altLang="en-US" sz="2000" dirty="0"/>
          </a:p>
        </p:txBody>
      </p:sp>
      <p:sp>
        <p:nvSpPr>
          <p:cNvPr id="7" name="正方形/長方形 25">
            <a:extLst>
              <a:ext uri="{FF2B5EF4-FFF2-40B4-BE49-F238E27FC236}">
                <a16:creationId xmlns:a16="http://schemas.microsoft.com/office/drawing/2014/main" id="{9A336E3B-F926-3C4C-84F9-D1518B4B29E0}"/>
              </a:ext>
            </a:extLst>
          </p:cNvPr>
          <p:cNvSpPr/>
          <p:nvPr/>
        </p:nvSpPr>
        <p:spPr>
          <a:xfrm>
            <a:off x="1603002" y="4648262"/>
            <a:ext cx="3565898" cy="212520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8" name="テキスト ボックス 26">
            <a:extLst>
              <a:ext uri="{FF2B5EF4-FFF2-40B4-BE49-F238E27FC236}">
                <a16:creationId xmlns:a16="http://schemas.microsoft.com/office/drawing/2014/main" id="{E0D2BA82-223C-F84B-9F05-4A10BEE409EA}"/>
              </a:ext>
            </a:extLst>
          </p:cNvPr>
          <p:cNvSpPr txBox="1"/>
          <p:nvPr/>
        </p:nvSpPr>
        <p:spPr>
          <a:xfrm>
            <a:off x="2559008" y="4248152"/>
            <a:ext cx="1642252" cy="400110"/>
          </a:xfrm>
          <a:prstGeom prst="rect">
            <a:avLst/>
          </a:prstGeom>
          <a:noFill/>
        </p:spPr>
        <p:txBody>
          <a:bodyPr wrap="square" rtlCol="0">
            <a:spAutoFit/>
          </a:bodyPr>
          <a:lstStyle/>
          <a:p>
            <a:r>
              <a:rPr kumimoji="1" lang="ja-JP" altLang="en-US" sz="2000" dirty="0"/>
              <a:t>移送元ホスト</a:t>
            </a:r>
          </a:p>
        </p:txBody>
      </p:sp>
      <p:sp>
        <p:nvSpPr>
          <p:cNvPr id="10" name="Rounded Rectangle 9">
            <a:extLst>
              <a:ext uri="{FF2B5EF4-FFF2-40B4-BE49-F238E27FC236}">
                <a16:creationId xmlns:a16="http://schemas.microsoft.com/office/drawing/2014/main" id="{0D5095D0-5625-B648-90D1-B61121FD422B}"/>
              </a:ext>
            </a:extLst>
          </p:cNvPr>
          <p:cNvSpPr/>
          <p:nvPr/>
        </p:nvSpPr>
        <p:spPr>
          <a:xfrm>
            <a:off x="1974513" y="6141334"/>
            <a:ext cx="281124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rPr>
              <a:t>マイグレーション機構</a:t>
            </a:r>
          </a:p>
        </p:txBody>
      </p:sp>
      <p:sp>
        <p:nvSpPr>
          <p:cNvPr id="12" name="楕円 8">
            <a:extLst>
              <a:ext uri="{FF2B5EF4-FFF2-40B4-BE49-F238E27FC236}">
                <a16:creationId xmlns:a16="http://schemas.microsoft.com/office/drawing/2014/main" id="{9CCE3484-F3B0-7840-9AE9-DEA1C2D7EB96}"/>
              </a:ext>
            </a:extLst>
          </p:cNvPr>
          <p:cNvSpPr/>
          <p:nvPr/>
        </p:nvSpPr>
        <p:spPr>
          <a:xfrm>
            <a:off x="1760215" y="4837442"/>
            <a:ext cx="3239842" cy="1157418"/>
          </a:xfrm>
          <a:prstGeom prst="ellipse">
            <a:avLst/>
          </a:prstGeom>
          <a:solidFill>
            <a:schemeClr val="tx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rPr>
              <a:t>コンテナ</a:t>
            </a:r>
          </a:p>
        </p:txBody>
      </p:sp>
      <p:sp>
        <p:nvSpPr>
          <p:cNvPr id="14" name="楕円 8">
            <a:extLst>
              <a:ext uri="{FF2B5EF4-FFF2-40B4-BE49-F238E27FC236}">
                <a16:creationId xmlns:a16="http://schemas.microsoft.com/office/drawing/2014/main" id="{28E8DF2D-287E-4D18-A519-74C3E3F3DB83}"/>
              </a:ext>
            </a:extLst>
          </p:cNvPr>
          <p:cNvSpPr/>
          <p:nvPr/>
        </p:nvSpPr>
        <p:spPr>
          <a:xfrm>
            <a:off x="6269529" y="4807939"/>
            <a:ext cx="3454370" cy="1234568"/>
          </a:xfrm>
          <a:prstGeom prst="ellipse">
            <a:avLst/>
          </a:prstGeom>
          <a:solidFill>
            <a:schemeClr val="tx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rPr>
              <a:t>コンテナ</a:t>
            </a:r>
          </a:p>
        </p:txBody>
      </p:sp>
      <p:sp>
        <p:nvSpPr>
          <p:cNvPr id="13" name="正方形/長方形 25">
            <a:extLst>
              <a:ext uri="{FF2B5EF4-FFF2-40B4-BE49-F238E27FC236}">
                <a16:creationId xmlns:a16="http://schemas.microsoft.com/office/drawing/2014/main" id="{6B4CAC70-F00D-4550-B159-9E993A906C84}"/>
              </a:ext>
            </a:extLst>
          </p:cNvPr>
          <p:cNvSpPr/>
          <p:nvPr/>
        </p:nvSpPr>
        <p:spPr>
          <a:xfrm>
            <a:off x="2494708" y="5047083"/>
            <a:ext cx="1770852" cy="359112"/>
          </a:xfrm>
          <a:prstGeom prst="rect">
            <a:avLst/>
          </a:prstGeom>
          <a:solidFill>
            <a:schemeClr val="accent2">
              <a:lumMod val="60000"/>
              <a:lumOff val="40000"/>
            </a:scheme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rPr>
              <a:t>状態</a:t>
            </a:r>
            <a:endParaRPr kumimoji="1" lang="ja-JP" altLang="en-US" sz="2000" dirty="0">
              <a:solidFill>
                <a:schemeClr val="tx1"/>
              </a:solidFill>
            </a:endParaRPr>
          </a:p>
        </p:txBody>
      </p:sp>
      <p:sp>
        <p:nvSpPr>
          <p:cNvPr id="15" name="テキスト ボックス 14">
            <a:extLst>
              <a:ext uri="{FF2B5EF4-FFF2-40B4-BE49-F238E27FC236}">
                <a16:creationId xmlns:a16="http://schemas.microsoft.com/office/drawing/2014/main" id="{F8C887DD-FFDE-EA22-086D-3CDBA28D9E3C}"/>
              </a:ext>
            </a:extLst>
          </p:cNvPr>
          <p:cNvSpPr txBox="1"/>
          <p:nvPr/>
        </p:nvSpPr>
        <p:spPr>
          <a:xfrm>
            <a:off x="13369636" y="1343891"/>
            <a:ext cx="184731" cy="369332"/>
          </a:xfrm>
          <a:prstGeom prst="rect">
            <a:avLst/>
          </a:prstGeom>
          <a:noFill/>
        </p:spPr>
        <p:txBody>
          <a:bodyPr wrap="none" rtlCol="0">
            <a:spAutoFit/>
          </a:bodyPr>
          <a:lstStyle/>
          <a:p>
            <a:endParaRPr kumimoji="1" lang="ja-JP" altLang="en-US"/>
          </a:p>
        </p:txBody>
      </p:sp>
    </p:spTree>
    <p:extLst>
      <p:ext uri="{BB962C8B-B14F-4D97-AF65-F5344CB8AC3E}">
        <p14:creationId xmlns:p14="http://schemas.microsoft.com/office/powerpoint/2010/main" val="599026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42" presetClass="path" presetSubtype="0" accel="50000" decel="50000" fill="hold" grpId="1" nodeType="withEffect">
                                  <p:stCondLst>
                                    <p:cond delay="0"/>
                                  </p:stCondLst>
                                  <p:childTnLst>
                                    <p:animMotion origin="layout" path="M -3.54167E-6 2.96296E-6 L -0.00169 0.18541 " pathEditMode="relative" rAng="0" ptsTypes="AA">
                                      <p:cBhvr>
                                        <p:cTn id="9" dur="2000" fill="hold"/>
                                        <p:tgtEl>
                                          <p:spTgt spid="13"/>
                                        </p:tgtEl>
                                        <p:attrNameLst>
                                          <p:attrName>ppt_x</p:attrName>
                                          <p:attrName>ppt_y</p:attrName>
                                        </p:attrNameLst>
                                      </p:cBhvr>
                                      <p:rCtr x="-91" y="9259"/>
                                    </p:animMotion>
                                  </p:childTnLst>
                                </p:cTn>
                              </p:par>
                            </p:childTnLst>
                          </p:cTn>
                        </p:par>
                      </p:childTnLst>
                    </p:cTn>
                  </p:par>
                  <p:par>
                    <p:cTn id="10" fill="hold">
                      <p:stCondLst>
                        <p:cond delay="indefinite"/>
                      </p:stCondLst>
                      <p:childTnLst>
                        <p:par>
                          <p:cTn id="11" fill="hold">
                            <p:stCondLst>
                              <p:cond delay="0"/>
                            </p:stCondLst>
                            <p:childTnLst>
                              <p:par>
                                <p:cTn id="12" presetID="42" presetClass="path" presetSubtype="0" accel="50000" decel="50000" fill="hold" grpId="2" nodeType="clickEffect">
                                  <p:stCondLst>
                                    <p:cond delay="0"/>
                                  </p:stCondLst>
                                  <p:childTnLst>
                                    <p:animMotion origin="layout" path="M -0.00169 0.18541 L 0.36615 0.18865 " pathEditMode="relative" rAng="0" ptsTypes="AA">
                                      <p:cBhvr>
                                        <p:cTn id="13" dur="2000" fill="hold"/>
                                        <p:tgtEl>
                                          <p:spTgt spid="13"/>
                                        </p:tgtEl>
                                        <p:attrNameLst>
                                          <p:attrName>ppt_x</p:attrName>
                                          <p:attrName>ppt_y</p:attrName>
                                        </p:attrNameLst>
                                      </p:cBhvr>
                                      <p:rCtr x="18385" y="162"/>
                                    </p:animMotion>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grpId="3" nodeType="clickEffect">
                                  <p:stCondLst>
                                    <p:cond delay="0"/>
                                  </p:stCondLst>
                                  <p:childTnLst>
                                    <p:animEffect transition="out" filter="fade">
                                      <p:cBhvr>
                                        <p:cTn id="17" dur="500"/>
                                        <p:tgtEl>
                                          <p:spTgt spid="13"/>
                                        </p:tgtEl>
                                      </p:cBhvr>
                                    </p:animEffect>
                                    <p:set>
                                      <p:cBhvr>
                                        <p:cTn id="18" dur="1" fill="hold">
                                          <p:stCondLst>
                                            <p:cond delay="499"/>
                                          </p:stCondLst>
                                        </p:cTn>
                                        <p:tgtEl>
                                          <p:spTgt spid="13"/>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par>
                                <p:cTn id="22" presetID="10" presetClass="exit" presetSubtype="0" fill="hold" grpId="0" nodeType="withEffect">
                                  <p:stCondLst>
                                    <p:cond delay="0"/>
                                  </p:stCondLst>
                                  <p:childTnLst>
                                    <p:animEffect transition="out" filter="fade">
                                      <p:cBhvr>
                                        <p:cTn id="23" dur="500"/>
                                        <p:tgtEl>
                                          <p:spTgt spid="12"/>
                                        </p:tgtEl>
                                      </p:cBhvr>
                                    </p:animEffect>
                                    <p:set>
                                      <p:cBhvr>
                                        <p:cTn id="24"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3" grpId="0" animBg="1"/>
      <p:bldP spid="13" grpId="1" animBg="1"/>
      <p:bldP spid="13" grpId="2" animBg="1"/>
      <p:bldP spid="13" grpId="3"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F392C-5A89-174A-9971-007D2F19499D}"/>
              </a:ext>
            </a:extLst>
          </p:cNvPr>
          <p:cNvSpPr>
            <a:spLocks noGrp="1"/>
          </p:cNvSpPr>
          <p:nvPr>
            <p:ph type="title"/>
          </p:nvPr>
        </p:nvSpPr>
        <p:spPr/>
        <p:txBody>
          <a:bodyPr/>
          <a:lstStyle/>
          <a:p>
            <a:r>
              <a:rPr lang="ja-JP" altLang="en-US" dirty="0"/>
              <a:t>負荷の影響</a:t>
            </a:r>
            <a:endParaRPr lang="en-JP" dirty="0"/>
          </a:p>
        </p:txBody>
      </p:sp>
      <p:sp>
        <p:nvSpPr>
          <p:cNvPr id="3" name="Content Placeholder 2">
            <a:extLst>
              <a:ext uri="{FF2B5EF4-FFF2-40B4-BE49-F238E27FC236}">
                <a16:creationId xmlns:a16="http://schemas.microsoft.com/office/drawing/2014/main" id="{1271E599-ABEB-8D47-BEE1-1F88DF9F62B7}"/>
              </a:ext>
            </a:extLst>
          </p:cNvPr>
          <p:cNvSpPr>
            <a:spLocks noGrp="1"/>
          </p:cNvSpPr>
          <p:nvPr>
            <p:ph idx="1"/>
          </p:nvPr>
        </p:nvSpPr>
        <p:spPr/>
        <p:txBody>
          <a:bodyPr/>
          <a:lstStyle/>
          <a:p>
            <a:r>
              <a:rPr lang="ja-JP" altLang="en-US" dirty="0"/>
              <a:t>ホストの負荷が高い時にマイグレーションせざるを得ないことも多い</a:t>
            </a:r>
            <a:endParaRPr lang="en-US" altLang="ja-JP" dirty="0"/>
          </a:p>
          <a:p>
            <a:pPr lvl="1"/>
            <a:r>
              <a:rPr lang="ja-JP" altLang="en-US" dirty="0"/>
              <a:t>負荷分散はホストの負荷が高くなったことを検出した時に行われる</a:t>
            </a:r>
            <a:endParaRPr lang="en-US" altLang="ja-JP" dirty="0"/>
          </a:p>
          <a:p>
            <a:pPr lvl="1"/>
            <a:r>
              <a:rPr lang="en-JP" dirty="0"/>
              <a:t>マイグレーション中にホストの負荷が高くなることもある</a:t>
            </a:r>
          </a:p>
          <a:p>
            <a:r>
              <a:rPr lang="ja-JP" altLang="en-US" dirty="0"/>
              <a:t>コンテナマイグレーションとコンテナの双方に影響が出る</a:t>
            </a:r>
            <a:endParaRPr lang="en-US" altLang="ja-JP" dirty="0"/>
          </a:p>
          <a:p>
            <a:pPr lvl="1"/>
            <a:r>
              <a:rPr lang="ja-JP" altLang="en-US" dirty="0"/>
              <a:t>コンテナマイグレーションがホストの負荷の影響を受ける</a:t>
            </a:r>
            <a:endParaRPr lang="en-JP" dirty="0"/>
          </a:p>
          <a:p>
            <a:pPr lvl="1"/>
            <a:r>
              <a:rPr lang="ja-JP" altLang="en-US" dirty="0"/>
              <a:t>コンテナマイグレーションによる</a:t>
            </a:r>
            <a:r>
              <a:rPr lang="ja-JP" altLang="en-US"/>
              <a:t>負荷がコンテナ</a:t>
            </a:r>
            <a:r>
              <a:rPr lang="ja-JP" altLang="en-US" dirty="0"/>
              <a:t>の性能に影響を与える</a:t>
            </a:r>
            <a:endParaRPr lang="en-US" altLang="ja-JP" dirty="0"/>
          </a:p>
        </p:txBody>
      </p:sp>
      <p:sp>
        <p:nvSpPr>
          <p:cNvPr id="4" name="Slide Number Placeholder 3">
            <a:extLst>
              <a:ext uri="{FF2B5EF4-FFF2-40B4-BE49-F238E27FC236}">
                <a16:creationId xmlns:a16="http://schemas.microsoft.com/office/drawing/2014/main" id="{9542FF61-8560-0242-A246-1BA02D0368E8}"/>
              </a:ext>
            </a:extLst>
          </p:cNvPr>
          <p:cNvSpPr>
            <a:spLocks noGrp="1"/>
          </p:cNvSpPr>
          <p:nvPr>
            <p:ph type="sldNum" sz="quarter" idx="12"/>
          </p:nvPr>
        </p:nvSpPr>
        <p:spPr/>
        <p:txBody>
          <a:bodyPr/>
          <a:lstStyle/>
          <a:p>
            <a:fld id="{A2DAF6EC-2C59-9941-AA93-00E19ED16896}" type="slidenum">
              <a:rPr kumimoji="1" lang="ja-JP" altLang="en-US" smtClean="0"/>
              <a:t>4</a:t>
            </a:fld>
            <a:endParaRPr kumimoji="1" lang="ja-JP" altLang="en-US"/>
          </a:p>
        </p:txBody>
      </p:sp>
      <p:sp>
        <p:nvSpPr>
          <p:cNvPr id="19" name="正方形/長方形 18">
            <a:extLst>
              <a:ext uri="{FF2B5EF4-FFF2-40B4-BE49-F238E27FC236}">
                <a16:creationId xmlns:a16="http://schemas.microsoft.com/office/drawing/2014/main" id="{26B67FE0-9461-3BEC-99EC-BCC8983765E8}"/>
              </a:ext>
            </a:extLst>
          </p:cNvPr>
          <p:cNvSpPr/>
          <p:nvPr/>
        </p:nvSpPr>
        <p:spPr>
          <a:xfrm>
            <a:off x="4070089" y="4510916"/>
            <a:ext cx="3582567" cy="2072446"/>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1" name="楕円 20">
            <a:extLst>
              <a:ext uri="{FF2B5EF4-FFF2-40B4-BE49-F238E27FC236}">
                <a16:creationId xmlns:a16="http://schemas.microsoft.com/office/drawing/2014/main" id="{CB7DB42F-EE69-2452-7913-EDA90DF5FC0E}"/>
              </a:ext>
            </a:extLst>
          </p:cNvPr>
          <p:cNvSpPr/>
          <p:nvPr/>
        </p:nvSpPr>
        <p:spPr>
          <a:xfrm>
            <a:off x="4128826" y="5412190"/>
            <a:ext cx="1761058" cy="714416"/>
          </a:xfrm>
          <a:prstGeom prst="ellipse">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コンテナ２</a:t>
            </a:r>
            <a:endParaRPr lang="en-US" altLang="ja-JP" dirty="0">
              <a:solidFill>
                <a:schemeClr val="tx1"/>
              </a:solidFill>
            </a:endParaRPr>
          </a:p>
        </p:txBody>
      </p:sp>
      <p:sp>
        <p:nvSpPr>
          <p:cNvPr id="22" name="楕円 21">
            <a:extLst>
              <a:ext uri="{FF2B5EF4-FFF2-40B4-BE49-F238E27FC236}">
                <a16:creationId xmlns:a16="http://schemas.microsoft.com/office/drawing/2014/main" id="{0F1A0D6A-1E90-4486-F91B-A51B6D22FF44}"/>
              </a:ext>
            </a:extLst>
          </p:cNvPr>
          <p:cNvSpPr/>
          <p:nvPr/>
        </p:nvSpPr>
        <p:spPr>
          <a:xfrm>
            <a:off x="5363548" y="4572857"/>
            <a:ext cx="2061066" cy="959630"/>
          </a:xfrm>
          <a:prstGeom prst="ellipse">
            <a:avLst/>
          </a:prstGeom>
          <a:solidFill>
            <a:schemeClr val="accent6">
              <a:lumMod val="60000"/>
              <a:lumOff val="40000"/>
            </a:schemeClr>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tx1"/>
                </a:solidFill>
              </a:rPr>
              <a:t>コンテナ１</a:t>
            </a:r>
          </a:p>
        </p:txBody>
      </p:sp>
      <p:sp>
        <p:nvSpPr>
          <p:cNvPr id="23" name="Rounded Rectangle 3">
            <a:extLst>
              <a:ext uri="{FF2B5EF4-FFF2-40B4-BE49-F238E27FC236}">
                <a16:creationId xmlns:a16="http://schemas.microsoft.com/office/drawing/2014/main" id="{A7664FE0-5C8E-4AEF-A083-F9BF7F3BB564}"/>
              </a:ext>
            </a:extLst>
          </p:cNvPr>
          <p:cNvSpPr/>
          <p:nvPr/>
        </p:nvSpPr>
        <p:spPr>
          <a:xfrm>
            <a:off x="4090369" y="6267364"/>
            <a:ext cx="2260921" cy="237977"/>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sz="1600" dirty="0">
                <a:solidFill>
                  <a:srgbClr val="FF0000"/>
                </a:solidFill>
              </a:rPr>
              <a:t>マイグレーション機構</a:t>
            </a:r>
          </a:p>
        </p:txBody>
      </p:sp>
      <p:sp>
        <p:nvSpPr>
          <p:cNvPr id="24" name="Explosion 2 16">
            <a:extLst>
              <a:ext uri="{FF2B5EF4-FFF2-40B4-BE49-F238E27FC236}">
                <a16:creationId xmlns:a16="http://schemas.microsoft.com/office/drawing/2014/main" id="{576C3638-CB30-561F-F307-7CA4B74D6487}"/>
              </a:ext>
            </a:extLst>
          </p:cNvPr>
          <p:cNvSpPr/>
          <p:nvPr/>
        </p:nvSpPr>
        <p:spPr>
          <a:xfrm>
            <a:off x="4082221" y="4490456"/>
            <a:ext cx="1281327" cy="959630"/>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dirty="0">
                <a:solidFill>
                  <a:srgbClr val="FF0000"/>
                </a:solidFill>
              </a:rPr>
              <a:t>高負荷</a:t>
            </a:r>
          </a:p>
        </p:txBody>
      </p:sp>
      <p:sp>
        <p:nvSpPr>
          <p:cNvPr id="26" name="楕円 25">
            <a:extLst>
              <a:ext uri="{FF2B5EF4-FFF2-40B4-BE49-F238E27FC236}">
                <a16:creationId xmlns:a16="http://schemas.microsoft.com/office/drawing/2014/main" id="{12927404-18BC-5698-6A67-526159170775}"/>
              </a:ext>
            </a:extLst>
          </p:cNvPr>
          <p:cNvSpPr/>
          <p:nvPr/>
        </p:nvSpPr>
        <p:spPr>
          <a:xfrm>
            <a:off x="5911656" y="5552946"/>
            <a:ext cx="1719228" cy="714417"/>
          </a:xfrm>
          <a:prstGeom prst="ellipse">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コンテナ３</a:t>
            </a:r>
            <a:endParaRPr lang="en-US" altLang="ja-JP" dirty="0">
              <a:solidFill>
                <a:schemeClr val="tx1"/>
              </a:solidFill>
            </a:endParaRPr>
          </a:p>
        </p:txBody>
      </p:sp>
      <p:sp>
        <p:nvSpPr>
          <p:cNvPr id="28" name="テキスト ボックス 27">
            <a:extLst>
              <a:ext uri="{FF2B5EF4-FFF2-40B4-BE49-F238E27FC236}">
                <a16:creationId xmlns:a16="http://schemas.microsoft.com/office/drawing/2014/main" id="{8762F32E-A91D-9542-86F4-0476640CCD6E}"/>
              </a:ext>
            </a:extLst>
          </p:cNvPr>
          <p:cNvSpPr txBox="1"/>
          <p:nvPr/>
        </p:nvSpPr>
        <p:spPr>
          <a:xfrm>
            <a:off x="5479322" y="4148255"/>
            <a:ext cx="821887" cy="400110"/>
          </a:xfrm>
          <a:prstGeom prst="rect">
            <a:avLst/>
          </a:prstGeom>
          <a:noFill/>
        </p:spPr>
        <p:txBody>
          <a:bodyPr wrap="square" rtlCol="0">
            <a:spAutoFit/>
          </a:bodyPr>
          <a:lstStyle/>
          <a:p>
            <a:r>
              <a:rPr lang="ja-JP" altLang="en-US" sz="2000" dirty="0"/>
              <a:t>ホスト</a:t>
            </a:r>
            <a:endParaRPr kumimoji="1" lang="ja-JP" altLang="en-US" sz="2000" dirty="0"/>
          </a:p>
        </p:txBody>
      </p:sp>
    </p:spTree>
    <p:extLst>
      <p:ext uri="{BB962C8B-B14F-4D97-AF65-F5344CB8AC3E}">
        <p14:creationId xmlns:p14="http://schemas.microsoft.com/office/powerpoint/2010/main" val="2150346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grpId="0" nodeType="clickEffect">
                                  <p:stCondLst>
                                    <p:cond delay="0"/>
                                  </p:stCondLst>
                                  <p:childTnLst>
                                    <p:animScale>
                                      <p:cBhvr>
                                        <p:cTn id="11" dur="2000" fill="hold"/>
                                        <p:tgtEl>
                                          <p:spTgt spid="24"/>
                                        </p:tgtEl>
                                      </p:cBhvr>
                                      <p:by x="135000" y="13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F392C-5A89-174A-9971-007D2F19499D}"/>
              </a:ext>
            </a:extLst>
          </p:cNvPr>
          <p:cNvSpPr>
            <a:spLocks noGrp="1"/>
          </p:cNvSpPr>
          <p:nvPr>
            <p:ph type="title"/>
          </p:nvPr>
        </p:nvSpPr>
        <p:spPr/>
        <p:txBody>
          <a:bodyPr/>
          <a:lstStyle/>
          <a:p>
            <a:r>
              <a:rPr lang="en-US" dirty="0"/>
              <a:t>VM</a:t>
            </a:r>
            <a:r>
              <a:rPr lang="ja-JP" altLang="en-US" dirty="0"/>
              <a:t>マイグレーションにおける対策</a:t>
            </a:r>
            <a:endParaRPr lang="en-JP" dirty="0"/>
          </a:p>
        </p:txBody>
      </p:sp>
      <p:sp>
        <p:nvSpPr>
          <p:cNvPr id="3" name="Content Placeholder 2">
            <a:extLst>
              <a:ext uri="{FF2B5EF4-FFF2-40B4-BE49-F238E27FC236}">
                <a16:creationId xmlns:a16="http://schemas.microsoft.com/office/drawing/2014/main" id="{1271E599-ABEB-8D47-BEE1-1F88DF9F62B7}"/>
              </a:ext>
            </a:extLst>
          </p:cNvPr>
          <p:cNvSpPr>
            <a:spLocks noGrp="1"/>
          </p:cNvSpPr>
          <p:nvPr>
            <p:ph idx="1"/>
          </p:nvPr>
        </p:nvSpPr>
        <p:spPr/>
        <p:txBody>
          <a:bodyPr/>
          <a:lstStyle/>
          <a:p>
            <a:r>
              <a:rPr lang="en-US" altLang="ja-JP" dirty="0"/>
              <a:t>CPU</a:t>
            </a:r>
            <a:r>
              <a:rPr lang="ja-JP" altLang="en-US" dirty="0"/>
              <a:t>等の使用率が</a:t>
            </a:r>
            <a:r>
              <a:rPr lang="en-US" altLang="ja-JP" dirty="0"/>
              <a:t>75%</a:t>
            </a:r>
            <a:r>
              <a:rPr lang="ja-JP" altLang="en-US" dirty="0"/>
              <a:t>を超えた時点でマイグレーション</a:t>
            </a:r>
            <a:r>
              <a:rPr lang="en-US" altLang="ja-JP" dirty="0"/>
              <a:t> </a:t>
            </a:r>
            <a:r>
              <a:rPr lang="en-US" altLang="ja-JP" sz="2400" dirty="0"/>
              <a:t>[Wood+, NSDI'07]</a:t>
            </a:r>
            <a:endParaRPr lang="en-US" altLang="ja-JP" dirty="0"/>
          </a:p>
          <a:p>
            <a:pPr lvl="1"/>
            <a:r>
              <a:rPr lang="ja-JP" altLang="en-US"/>
              <a:t>余剰リソースでマイグレーション</a:t>
            </a:r>
            <a:r>
              <a:rPr lang="ja-JP" altLang="en-US" dirty="0"/>
              <a:t>の負荷を吸収</a:t>
            </a:r>
            <a:endParaRPr lang="en-US" altLang="ja-JP" dirty="0"/>
          </a:p>
          <a:p>
            <a:pPr lvl="1"/>
            <a:r>
              <a:rPr lang="ja-JP" altLang="en-US" dirty="0"/>
              <a:t>ホストのリソース使用率が低下し、クラウドのコストが上昇</a:t>
            </a:r>
            <a:endParaRPr lang="en-US" altLang="ja-JP" dirty="0"/>
          </a:p>
          <a:p>
            <a:r>
              <a:rPr lang="ja-JP" altLang="en-US" dirty="0"/>
              <a:t>ホストの負荷によってマイグレーション速度を調節</a:t>
            </a:r>
            <a:r>
              <a:rPr lang="en-US" altLang="ja-JP" dirty="0"/>
              <a:t> </a:t>
            </a:r>
            <a:r>
              <a:rPr lang="en-US" altLang="ja-JP" sz="2400" dirty="0"/>
              <a:t>[Ruprecht+, VEE'18]</a:t>
            </a:r>
            <a:endParaRPr lang="en-US" altLang="ja-JP" dirty="0"/>
          </a:p>
          <a:p>
            <a:pPr lvl="1"/>
            <a:r>
              <a:rPr lang="ja-JP" altLang="en-US" dirty="0"/>
              <a:t>マイグレーションの</a:t>
            </a:r>
            <a:r>
              <a:rPr lang="ja-JP" altLang="en-US"/>
              <a:t>負荷を制御することで</a:t>
            </a:r>
            <a:r>
              <a:rPr lang="en-US" altLang="ja-JP" dirty="0"/>
              <a:t>VM</a:t>
            </a:r>
            <a:r>
              <a:rPr lang="ja-JP" altLang="en-US" dirty="0"/>
              <a:t>の性能低下を抑える</a:t>
            </a:r>
            <a:r>
              <a:rPr lang="en-US" altLang="ja-JP" dirty="0"/>
              <a:t>	</a:t>
            </a:r>
          </a:p>
          <a:p>
            <a:pPr lvl="1"/>
            <a:r>
              <a:rPr lang="ja-JP" altLang="en-US" dirty="0"/>
              <a:t>負荷分散を行うのに時間がかかる</a:t>
            </a:r>
            <a:endParaRPr lang="en-JP" dirty="0"/>
          </a:p>
        </p:txBody>
      </p:sp>
      <p:sp>
        <p:nvSpPr>
          <p:cNvPr id="4" name="Slide Number Placeholder 3">
            <a:extLst>
              <a:ext uri="{FF2B5EF4-FFF2-40B4-BE49-F238E27FC236}">
                <a16:creationId xmlns:a16="http://schemas.microsoft.com/office/drawing/2014/main" id="{9542FF61-8560-0242-A246-1BA02D0368E8}"/>
              </a:ext>
            </a:extLst>
          </p:cNvPr>
          <p:cNvSpPr>
            <a:spLocks noGrp="1"/>
          </p:cNvSpPr>
          <p:nvPr>
            <p:ph type="sldNum" sz="quarter" idx="12"/>
          </p:nvPr>
        </p:nvSpPr>
        <p:spPr/>
        <p:txBody>
          <a:bodyPr/>
          <a:lstStyle/>
          <a:p>
            <a:fld id="{A2DAF6EC-2C59-9941-AA93-00E19ED16896}" type="slidenum">
              <a:rPr kumimoji="1" lang="ja-JP" altLang="en-US" smtClean="0"/>
              <a:t>5</a:t>
            </a:fld>
            <a:endParaRPr kumimoji="1" lang="ja-JP" altLang="en-US"/>
          </a:p>
        </p:txBody>
      </p:sp>
      <p:sp>
        <p:nvSpPr>
          <p:cNvPr id="27" name="正方形/長方形 41">
            <a:extLst>
              <a:ext uri="{FF2B5EF4-FFF2-40B4-BE49-F238E27FC236}">
                <a16:creationId xmlns:a16="http://schemas.microsoft.com/office/drawing/2014/main" id="{48116BA9-0537-72E3-28CE-C34C862040A6}"/>
              </a:ext>
            </a:extLst>
          </p:cNvPr>
          <p:cNvSpPr/>
          <p:nvPr/>
        </p:nvSpPr>
        <p:spPr>
          <a:xfrm>
            <a:off x="1692417" y="4481847"/>
            <a:ext cx="3788690" cy="2219109"/>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8" name="正方形/長方形 27">
            <a:extLst>
              <a:ext uri="{FF2B5EF4-FFF2-40B4-BE49-F238E27FC236}">
                <a16:creationId xmlns:a16="http://schemas.microsoft.com/office/drawing/2014/main" id="{2F3FC9C7-BDC9-7810-E503-6C401252C7D6}"/>
              </a:ext>
            </a:extLst>
          </p:cNvPr>
          <p:cNvSpPr/>
          <p:nvPr/>
        </p:nvSpPr>
        <p:spPr>
          <a:xfrm>
            <a:off x="1758726" y="5104832"/>
            <a:ext cx="1157524" cy="810928"/>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9" name="テキスト ボックス 28">
            <a:extLst>
              <a:ext uri="{FF2B5EF4-FFF2-40B4-BE49-F238E27FC236}">
                <a16:creationId xmlns:a16="http://schemas.microsoft.com/office/drawing/2014/main" id="{4EACBFA3-4CD4-02FD-7E81-AEE57549DF95}"/>
              </a:ext>
            </a:extLst>
          </p:cNvPr>
          <p:cNvSpPr txBox="1"/>
          <p:nvPr/>
        </p:nvSpPr>
        <p:spPr>
          <a:xfrm>
            <a:off x="2015620" y="4789183"/>
            <a:ext cx="734736" cy="400110"/>
          </a:xfrm>
          <a:prstGeom prst="rect">
            <a:avLst/>
          </a:prstGeom>
          <a:noFill/>
        </p:spPr>
        <p:txBody>
          <a:bodyPr wrap="square" rtlCol="0">
            <a:spAutoFit/>
          </a:bodyPr>
          <a:lstStyle/>
          <a:p>
            <a:r>
              <a:rPr kumimoji="1" lang="en-US" altLang="ja-JP" sz="2000" dirty="0"/>
              <a:t>VM</a:t>
            </a:r>
            <a:r>
              <a:rPr kumimoji="1" lang="ja-JP" altLang="en-US" sz="2000" dirty="0"/>
              <a:t>１</a:t>
            </a:r>
          </a:p>
        </p:txBody>
      </p:sp>
      <p:sp>
        <p:nvSpPr>
          <p:cNvPr id="32" name="Rounded Rectangle 3">
            <a:extLst>
              <a:ext uri="{FF2B5EF4-FFF2-40B4-BE49-F238E27FC236}">
                <a16:creationId xmlns:a16="http://schemas.microsoft.com/office/drawing/2014/main" id="{7E61F8F6-3B66-2F96-57DB-D0AAE3055A00}"/>
              </a:ext>
            </a:extLst>
          </p:cNvPr>
          <p:cNvSpPr/>
          <p:nvPr/>
        </p:nvSpPr>
        <p:spPr>
          <a:xfrm>
            <a:off x="1758679" y="6265094"/>
            <a:ext cx="3607978" cy="357666"/>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rPr>
              <a:t>マイグレーション機構</a:t>
            </a:r>
          </a:p>
        </p:txBody>
      </p:sp>
      <p:sp>
        <p:nvSpPr>
          <p:cNvPr id="34" name="テキスト ボックス 33">
            <a:extLst>
              <a:ext uri="{FF2B5EF4-FFF2-40B4-BE49-F238E27FC236}">
                <a16:creationId xmlns:a16="http://schemas.microsoft.com/office/drawing/2014/main" id="{AF828E8B-5367-3F65-DBFC-C89E71FBB9DE}"/>
              </a:ext>
            </a:extLst>
          </p:cNvPr>
          <p:cNvSpPr txBox="1"/>
          <p:nvPr/>
        </p:nvSpPr>
        <p:spPr>
          <a:xfrm>
            <a:off x="2759389" y="4119715"/>
            <a:ext cx="1606550" cy="400110"/>
          </a:xfrm>
          <a:prstGeom prst="rect">
            <a:avLst/>
          </a:prstGeom>
          <a:noFill/>
        </p:spPr>
        <p:txBody>
          <a:bodyPr wrap="square" rtlCol="0">
            <a:spAutoFit/>
          </a:bodyPr>
          <a:lstStyle/>
          <a:p>
            <a:r>
              <a:rPr lang="ja-JP" altLang="en-US" sz="2000" dirty="0"/>
              <a:t>移送元ホスト</a:t>
            </a:r>
            <a:endParaRPr kumimoji="1" lang="ja-JP" altLang="en-US" sz="2000" dirty="0"/>
          </a:p>
        </p:txBody>
      </p:sp>
      <p:sp>
        <p:nvSpPr>
          <p:cNvPr id="36" name="正方形/長方形 41">
            <a:extLst>
              <a:ext uri="{FF2B5EF4-FFF2-40B4-BE49-F238E27FC236}">
                <a16:creationId xmlns:a16="http://schemas.microsoft.com/office/drawing/2014/main" id="{4E663640-5F7C-4702-63A4-F68884A3AA2A}"/>
              </a:ext>
            </a:extLst>
          </p:cNvPr>
          <p:cNvSpPr/>
          <p:nvPr/>
        </p:nvSpPr>
        <p:spPr>
          <a:xfrm>
            <a:off x="6183628" y="4481847"/>
            <a:ext cx="3788690" cy="221911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39" name="Rounded Rectangle 3">
            <a:extLst>
              <a:ext uri="{FF2B5EF4-FFF2-40B4-BE49-F238E27FC236}">
                <a16:creationId xmlns:a16="http://schemas.microsoft.com/office/drawing/2014/main" id="{53BE2E8B-03FB-2C74-C1A7-8AA617FD73D5}"/>
              </a:ext>
            </a:extLst>
          </p:cNvPr>
          <p:cNvSpPr/>
          <p:nvPr/>
        </p:nvSpPr>
        <p:spPr>
          <a:xfrm>
            <a:off x="6359388" y="6265094"/>
            <a:ext cx="3388982" cy="357666"/>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rPr>
              <a:t>マイグレーション機構</a:t>
            </a:r>
          </a:p>
        </p:txBody>
      </p:sp>
      <p:sp>
        <p:nvSpPr>
          <p:cNvPr id="40" name="テキスト ボックス 39">
            <a:extLst>
              <a:ext uri="{FF2B5EF4-FFF2-40B4-BE49-F238E27FC236}">
                <a16:creationId xmlns:a16="http://schemas.microsoft.com/office/drawing/2014/main" id="{EF3DA770-CE7C-395E-09A5-959A7A88F8A3}"/>
              </a:ext>
            </a:extLst>
          </p:cNvPr>
          <p:cNvSpPr txBox="1"/>
          <p:nvPr/>
        </p:nvSpPr>
        <p:spPr>
          <a:xfrm>
            <a:off x="7232547" y="4119715"/>
            <a:ext cx="1690850" cy="400110"/>
          </a:xfrm>
          <a:prstGeom prst="rect">
            <a:avLst/>
          </a:prstGeom>
          <a:noFill/>
        </p:spPr>
        <p:txBody>
          <a:bodyPr wrap="square" rtlCol="0">
            <a:spAutoFit/>
          </a:bodyPr>
          <a:lstStyle/>
          <a:p>
            <a:r>
              <a:rPr kumimoji="1" lang="ja-JP" altLang="en-US" sz="2000" dirty="0"/>
              <a:t>移送先ホスト</a:t>
            </a:r>
          </a:p>
        </p:txBody>
      </p:sp>
      <p:sp>
        <p:nvSpPr>
          <p:cNvPr id="22" name="正方形/長方形 21">
            <a:extLst>
              <a:ext uri="{FF2B5EF4-FFF2-40B4-BE49-F238E27FC236}">
                <a16:creationId xmlns:a16="http://schemas.microsoft.com/office/drawing/2014/main" id="{57080F32-2569-9DC1-47A0-E743EFE6A714}"/>
              </a:ext>
            </a:extLst>
          </p:cNvPr>
          <p:cNvSpPr/>
          <p:nvPr/>
        </p:nvSpPr>
        <p:spPr>
          <a:xfrm>
            <a:off x="2989661" y="5088083"/>
            <a:ext cx="1157524" cy="810928"/>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3" name="テキスト ボックス 22">
            <a:extLst>
              <a:ext uri="{FF2B5EF4-FFF2-40B4-BE49-F238E27FC236}">
                <a16:creationId xmlns:a16="http://schemas.microsoft.com/office/drawing/2014/main" id="{19762EF4-CF4C-70B5-D71C-805E7EBD973B}"/>
              </a:ext>
            </a:extLst>
          </p:cNvPr>
          <p:cNvSpPr txBox="1"/>
          <p:nvPr/>
        </p:nvSpPr>
        <p:spPr>
          <a:xfrm>
            <a:off x="3240533" y="4784369"/>
            <a:ext cx="752523" cy="400110"/>
          </a:xfrm>
          <a:prstGeom prst="rect">
            <a:avLst/>
          </a:prstGeom>
          <a:noFill/>
        </p:spPr>
        <p:txBody>
          <a:bodyPr wrap="square" rtlCol="0">
            <a:spAutoFit/>
          </a:bodyPr>
          <a:lstStyle/>
          <a:p>
            <a:r>
              <a:rPr kumimoji="1" lang="en-US" altLang="ja-JP" sz="2000" dirty="0"/>
              <a:t>VM</a:t>
            </a:r>
            <a:r>
              <a:rPr kumimoji="1" lang="ja-JP" altLang="en-US" sz="2000" dirty="0"/>
              <a:t>２</a:t>
            </a:r>
          </a:p>
        </p:txBody>
      </p:sp>
      <p:sp>
        <p:nvSpPr>
          <p:cNvPr id="26" name="正方形/長方形 25">
            <a:extLst>
              <a:ext uri="{FF2B5EF4-FFF2-40B4-BE49-F238E27FC236}">
                <a16:creationId xmlns:a16="http://schemas.microsoft.com/office/drawing/2014/main" id="{B13EE288-A89E-77E9-1804-85CAD7C2BA11}"/>
              </a:ext>
            </a:extLst>
          </p:cNvPr>
          <p:cNvSpPr/>
          <p:nvPr/>
        </p:nvSpPr>
        <p:spPr>
          <a:xfrm>
            <a:off x="4209133" y="5088083"/>
            <a:ext cx="1157524" cy="810928"/>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30" name="テキスト ボックス 29">
            <a:extLst>
              <a:ext uri="{FF2B5EF4-FFF2-40B4-BE49-F238E27FC236}">
                <a16:creationId xmlns:a16="http://schemas.microsoft.com/office/drawing/2014/main" id="{0F5A6A6F-22A1-6A4E-0D7A-1389D5EC8B99}"/>
              </a:ext>
            </a:extLst>
          </p:cNvPr>
          <p:cNvSpPr txBox="1"/>
          <p:nvPr/>
        </p:nvSpPr>
        <p:spPr>
          <a:xfrm>
            <a:off x="4425920" y="4772434"/>
            <a:ext cx="787995" cy="400110"/>
          </a:xfrm>
          <a:prstGeom prst="rect">
            <a:avLst/>
          </a:prstGeom>
          <a:noFill/>
        </p:spPr>
        <p:txBody>
          <a:bodyPr wrap="square" rtlCol="0">
            <a:spAutoFit/>
          </a:bodyPr>
          <a:lstStyle/>
          <a:p>
            <a:r>
              <a:rPr kumimoji="1" lang="en-US" altLang="ja-JP" sz="2000" dirty="0"/>
              <a:t>VM</a:t>
            </a:r>
            <a:r>
              <a:rPr kumimoji="1" lang="ja-JP" altLang="en-US" sz="2000" dirty="0"/>
              <a:t>３</a:t>
            </a:r>
          </a:p>
        </p:txBody>
      </p:sp>
      <p:sp>
        <p:nvSpPr>
          <p:cNvPr id="48" name="正方形/長方形 47">
            <a:extLst>
              <a:ext uri="{FF2B5EF4-FFF2-40B4-BE49-F238E27FC236}">
                <a16:creationId xmlns:a16="http://schemas.microsoft.com/office/drawing/2014/main" id="{CB47F6BC-C709-2E19-F1D5-9A6833240E4F}"/>
              </a:ext>
            </a:extLst>
          </p:cNvPr>
          <p:cNvSpPr/>
          <p:nvPr/>
        </p:nvSpPr>
        <p:spPr>
          <a:xfrm>
            <a:off x="7486127" y="5100018"/>
            <a:ext cx="1157524" cy="810928"/>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49" name="テキスト ボックス 48">
            <a:extLst>
              <a:ext uri="{FF2B5EF4-FFF2-40B4-BE49-F238E27FC236}">
                <a16:creationId xmlns:a16="http://schemas.microsoft.com/office/drawing/2014/main" id="{BA4966B5-FDF5-6215-DA32-2CBC731BFF46}"/>
              </a:ext>
            </a:extLst>
          </p:cNvPr>
          <p:cNvSpPr txBox="1"/>
          <p:nvPr/>
        </p:nvSpPr>
        <p:spPr>
          <a:xfrm>
            <a:off x="7707708" y="4797449"/>
            <a:ext cx="787995" cy="400110"/>
          </a:xfrm>
          <a:prstGeom prst="rect">
            <a:avLst/>
          </a:prstGeom>
          <a:noFill/>
        </p:spPr>
        <p:txBody>
          <a:bodyPr wrap="square" rtlCol="0">
            <a:spAutoFit/>
          </a:bodyPr>
          <a:lstStyle/>
          <a:p>
            <a:r>
              <a:rPr kumimoji="1" lang="en-US" altLang="ja-JP" sz="2000" dirty="0"/>
              <a:t>VM</a:t>
            </a:r>
            <a:r>
              <a:rPr kumimoji="1" lang="ja-JP" altLang="en-US" sz="2000" dirty="0"/>
              <a:t>３</a:t>
            </a:r>
          </a:p>
        </p:txBody>
      </p:sp>
      <p:cxnSp>
        <p:nvCxnSpPr>
          <p:cNvPr id="52" name="Straight Arrow Connector 24">
            <a:extLst>
              <a:ext uri="{FF2B5EF4-FFF2-40B4-BE49-F238E27FC236}">
                <a16:creationId xmlns:a16="http://schemas.microsoft.com/office/drawing/2014/main" id="{F593FD97-CAD2-A9A5-FA29-A2AF15E1C633}"/>
              </a:ext>
            </a:extLst>
          </p:cNvPr>
          <p:cNvCxnSpPr>
            <a:cxnSpLocks/>
            <a:stCxn id="26" idx="3"/>
            <a:endCxn id="48" idx="1"/>
          </p:cNvCxnSpPr>
          <p:nvPr/>
        </p:nvCxnSpPr>
        <p:spPr>
          <a:xfrm>
            <a:off x="5366657" y="5493547"/>
            <a:ext cx="2119470" cy="1193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73956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F392C-5A89-174A-9971-007D2F19499D}"/>
              </a:ext>
            </a:extLst>
          </p:cNvPr>
          <p:cNvSpPr>
            <a:spLocks noGrp="1"/>
          </p:cNvSpPr>
          <p:nvPr>
            <p:ph type="title"/>
          </p:nvPr>
        </p:nvSpPr>
        <p:spPr/>
        <p:txBody>
          <a:bodyPr/>
          <a:lstStyle/>
          <a:p>
            <a:r>
              <a:rPr lang="ja-JP" altLang="en-US" dirty="0"/>
              <a:t>仮想化</a:t>
            </a:r>
            <a:r>
              <a:rPr lang="en-JP" dirty="0"/>
              <a:t>の影響</a:t>
            </a:r>
          </a:p>
        </p:txBody>
      </p:sp>
      <p:sp>
        <p:nvSpPr>
          <p:cNvPr id="3" name="Content Placeholder 2">
            <a:extLst>
              <a:ext uri="{FF2B5EF4-FFF2-40B4-BE49-F238E27FC236}">
                <a16:creationId xmlns:a16="http://schemas.microsoft.com/office/drawing/2014/main" id="{1271E599-ABEB-8D47-BEE1-1F88DF9F62B7}"/>
              </a:ext>
            </a:extLst>
          </p:cNvPr>
          <p:cNvSpPr>
            <a:spLocks noGrp="1"/>
          </p:cNvSpPr>
          <p:nvPr>
            <p:ph idx="1"/>
          </p:nvPr>
        </p:nvSpPr>
        <p:spPr/>
        <p:txBody>
          <a:bodyPr/>
          <a:lstStyle/>
          <a:p>
            <a:r>
              <a:rPr lang="ja-JP" altLang="en-US" dirty="0"/>
              <a:t>クラウドではコンテナを</a:t>
            </a:r>
            <a:r>
              <a:rPr lang="en-US" altLang="ja-JP" dirty="0"/>
              <a:t>VM</a:t>
            </a:r>
            <a:r>
              <a:rPr lang="ja-JP" altLang="en-US" dirty="0"/>
              <a:t>内で動かすことが多い</a:t>
            </a:r>
            <a:endParaRPr lang="en-US" altLang="ja-JP" dirty="0"/>
          </a:p>
          <a:p>
            <a:pPr lvl="1"/>
            <a:r>
              <a:rPr lang="ja-JP" altLang="en-US" dirty="0"/>
              <a:t>物理マシンより柔軟に管理を行えるようにするため</a:t>
            </a:r>
            <a:endParaRPr lang="en-US" altLang="ja-JP" dirty="0"/>
          </a:p>
          <a:p>
            <a:r>
              <a:rPr lang="ja-JP" altLang="en-US" dirty="0"/>
              <a:t>コンテナマイグレーションの処理が仮想化の影響を大きく受ける</a:t>
            </a:r>
            <a:endParaRPr lang="en-US" altLang="ja-JP" dirty="0"/>
          </a:p>
          <a:p>
            <a:pPr lvl="1"/>
            <a:r>
              <a:rPr lang="ja-JP" altLang="en-US" dirty="0"/>
              <a:t>ネットワーク仮想化がオーバヘッドの主な原因と報告</a:t>
            </a:r>
            <a:r>
              <a:rPr lang="en-US" altLang="ja-JP" dirty="0"/>
              <a:t> [Prakash+, VEE'22]</a:t>
            </a:r>
          </a:p>
          <a:p>
            <a:pPr lvl="1"/>
            <a:r>
              <a:rPr lang="ja-JP" altLang="en-US" dirty="0"/>
              <a:t>プロセスを保存する時間だけを測定しても大幅に増加</a:t>
            </a:r>
            <a:endParaRPr lang="en-US" altLang="ja-JP" dirty="0"/>
          </a:p>
        </p:txBody>
      </p:sp>
      <p:sp>
        <p:nvSpPr>
          <p:cNvPr id="4" name="Slide Number Placeholder 3">
            <a:extLst>
              <a:ext uri="{FF2B5EF4-FFF2-40B4-BE49-F238E27FC236}">
                <a16:creationId xmlns:a16="http://schemas.microsoft.com/office/drawing/2014/main" id="{9542FF61-8560-0242-A246-1BA02D0368E8}"/>
              </a:ext>
            </a:extLst>
          </p:cNvPr>
          <p:cNvSpPr>
            <a:spLocks noGrp="1"/>
          </p:cNvSpPr>
          <p:nvPr>
            <p:ph type="sldNum" sz="quarter" idx="12"/>
          </p:nvPr>
        </p:nvSpPr>
        <p:spPr/>
        <p:txBody>
          <a:bodyPr/>
          <a:lstStyle/>
          <a:p>
            <a:fld id="{A2DAF6EC-2C59-9941-AA93-00E19ED16896}" type="slidenum">
              <a:rPr kumimoji="1" lang="ja-JP" altLang="en-US" smtClean="0"/>
              <a:t>6</a:t>
            </a:fld>
            <a:endParaRPr kumimoji="1" lang="ja-JP" altLang="en-US"/>
          </a:p>
        </p:txBody>
      </p:sp>
      <p:grpSp>
        <p:nvGrpSpPr>
          <p:cNvPr id="5" name="グループ化 4"/>
          <p:cNvGrpSpPr/>
          <p:nvPr/>
        </p:nvGrpSpPr>
        <p:grpSpPr>
          <a:xfrm>
            <a:off x="1654014" y="4071310"/>
            <a:ext cx="3444803" cy="2561526"/>
            <a:chOff x="1648413" y="4064285"/>
            <a:chExt cx="3444803" cy="2561526"/>
          </a:xfrm>
        </p:grpSpPr>
        <p:sp>
          <p:nvSpPr>
            <p:cNvPr id="13" name="正方形/長方形 25">
              <a:extLst>
                <a:ext uri="{FF2B5EF4-FFF2-40B4-BE49-F238E27FC236}">
                  <a16:creationId xmlns:a16="http://schemas.microsoft.com/office/drawing/2014/main" id="{626D8219-8FB5-E348-BFD0-C30F8836B1D8}"/>
                </a:ext>
              </a:extLst>
            </p:cNvPr>
            <p:cNvSpPr/>
            <p:nvPr/>
          </p:nvSpPr>
          <p:spPr>
            <a:xfrm>
              <a:off x="1648413" y="4428268"/>
              <a:ext cx="3444803" cy="2197543"/>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6" name="テキスト ボックス 5">
              <a:extLst>
                <a:ext uri="{FF2B5EF4-FFF2-40B4-BE49-F238E27FC236}">
                  <a16:creationId xmlns:a16="http://schemas.microsoft.com/office/drawing/2014/main" id="{C596AE83-F73D-EA41-BAC8-B73AAE8CB188}"/>
                </a:ext>
              </a:extLst>
            </p:cNvPr>
            <p:cNvSpPr txBox="1"/>
            <p:nvPr/>
          </p:nvSpPr>
          <p:spPr>
            <a:xfrm>
              <a:off x="3107188" y="4533352"/>
              <a:ext cx="599978" cy="400110"/>
            </a:xfrm>
            <a:prstGeom prst="rect">
              <a:avLst/>
            </a:prstGeom>
            <a:noFill/>
          </p:spPr>
          <p:txBody>
            <a:bodyPr wrap="square" rtlCol="0">
              <a:spAutoFit/>
            </a:bodyPr>
            <a:lstStyle/>
            <a:p>
              <a:r>
                <a:rPr lang="en-US" altLang="ja-JP" sz="2000" dirty="0"/>
                <a:t>VM</a:t>
              </a:r>
              <a:endParaRPr kumimoji="1" lang="ja-JP" altLang="en-US" sz="2000" dirty="0"/>
            </a:p>
          </p:txBody>
        </p:sp>
        <p:sp>
          <p:nvSpPr>
            <p:cNvPr id="14" name="正方形/長方形 25">
              <a:extLst>
                <a:ext uri="{FF2B5EF4-FFF2-40B4-BE49-F238E27FC236}">
                  <a16:creationId xmlns:a16="http://schemas.microsoft.com/office/drawing/2014/main" id="{1647B7E9-1B57-498B-ADF8-CC68794C583C}"/>
                </a:ext>
              </a:extLst>
            </p:cNvPr>
            <p:cNvSpPr/>
            <p:nvPr/>
          </p:nvSpPr>
          <p:spPr>
            <a:xfrm>
              <a:off x="1964099" y="4843048"/>
              <a:ext cx="2862942" cy="1554035"/>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5" name="Rounded Rectangle 9">
              <a:extLst>
                <a:ext uri="{FF2B5EF4-FFF2-40B4-BE49-F238E27FC236}">
                  <a16:creationId xmlns:a16="http://schemas.microsoft.com/office/drawing/2014/main" id="{D7A5E825-3B37-4644-8D7E-37033E21E38F}"/>
                </a:ext>
              </a:extLst>
            </p:cNvPr>
            <p:cNvSpPr/>
            <p:nvPr/>
          </p:nvSpPr>
          <p:spPr>
            <a:xfrm>
              <a:off x="2147700" y="6010734"/>
              <a:ext cx="2518955" cy="230781"/>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rPr>
                <a:t>マイグレーション機構</a:t>
              </a:r>
            </a:p>
          </p:txBody>
        </p:sp>
        <p:sp>
          <p:nvSpPr>
            <p:cNvPr id="16" name="楕円 8">
              <a:extLst>
                <a:ext uri="{FF2B5EF4-FFF2-40B4-BE49-F238E27FC236}">
                  <a16:creationId xmlns:a16="http://schemas.microsoft.com/office/drawing/2014/main" id="{6CEF9319-1F7E-4EB6-AA6A-DA50FC3606A5}"/>
                </a:ext>
              </a:extLst>
            </p:cNvPr>
            <p:cNvSpPr/>
            <p:nvPr/>
          </p:nvSpPr>
          <p:spPr>
            <a:xfrm>
              <a:off x="2331410" y="5095511"/>
              <a:ext cx="2077728" cy="690764"/>
            </a:xfrm>
            <a:prstGeom prst="ellipse">
              <a:avLst/>
            </a:prstGeom>
            <a:solidFill>
              <a:schemeClr val="tx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tx1"/>
                  </a:solidFill>
                </a:rPr>
                <a:t>コンテナ</a:t>
              </a:r>
            </a:p>
          </p:txBody>
        </p:sp>
        <p:sp>
          <p:nvSpPr>
            <p:cNvPr id="18" name="テキスト ボックス 5">
              <a:extLst>
                <a:ext uri="{FF2B5EF4-FFF2-40B4-BE49-F238E27FC236}">
                  <a16:creationId xmlns:a16="http://schemas.microsoft.com/office/drawing/2014/main" id="{0E509639-A9F5-1B45-B883-7867959D81BB}"/>
                </a:ext>
              </a:extLst>
            </p:cNvPr>
            <p:cNvSpPr txBox="1"/>
            <p:nvPr/>
          </p:nvSpPr>
          <p:spPr>
            <a:xfrm>
              <a:off x="3039227" y="4064285"/>
              <a:ext cx="823455" cy="400110"/>
            </a:xfrm>
            <a:prstGeom prst="rect">
              <a:avLst/>
            </a:prstGeom>
            <a:noFill/>
          </p:spPr>
          <p:txBody>
            <a:bodyPr wrap="square" rtlCol="0">
              <a:spAutoFit/>
            </a:bodyPr>
            <a:lstStyle/>
            <a:p>
              <a:r>
                <a:rPr lang="ja-JP" altLang="en-US" sz="2000" dirty="0"/>
                <a:t>ホスト</a:t>
              </a:r>
              <a:endParaRPr kumimoji="1" lang="ja-JP" altLang="en-US" sz="2000" dirty="0"/>
            </a:p>
          </p:txBody>
        </p:sp>
      </p:grpSp>
      <mc:AlternateContent xmlns:mc="http://schemas.openxmlformats.org/markup-compatibility/2006" xmlns:cx1="http://schemas.microsoft.com/office/drawing/2015/9/8/chartex">
        <mc:Choice Requires="cx1">
          <p:graphicFrame>
            <p:nvGraphicFramePr>
              <p:cNvPr id="19" name="グラフ 18">
                <a:extLst>
                  <a:ext uri="{FF2B5EF4-FFF2-40B4-BE49-F238E27FC236}">
                    <a16:creationId xmlns:a16="http://schemas.microsoft.com/office/drawing/2014/main" id="{DDDABF7B-78B3-8230-93C4-5B3E8B6DA644}"/>
                  </a:ext>
                </a:extLst>
              </p:cNvPr>
              <p:cNvGraphicFramePr/>
              <p:nvPr>
                <p:extLst>
                  <p:ext uri="{D42A27DB-BD31-4B8C-83A1-F6EECF244321}">
                    <p14:modId xmlns:p14="http://schemas.microsoft.com/office/powerpoint/2010/main" val="2960991911"/>
                  </p:ext>
                </p:extLst>
              </p:nvPr>
            </p:nvGraphicFramePr>
            <p:xfrm>
              <a:off x="5805553" y="3876542"/>
              <a:ext cx="4883344" cy="2981458"/>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19" name="グラフ 18">
                <a:extLst>
                  <a:ext uri="{FF2B5EF4-FFF2-40B4-BE49-F238E27FC236}">
                    <a16:creationId xmlns:a16="http://schemas.microsoft.com/office/drawing/2014/main" id="{DDDABF7B-78B3-8230-93C4-5B3E8B6DA644}"/>
                  </a:ext>
                </a:extLst>
              </p:cNvPr>
              <p:cNvPicPr>
                <a:picLocks noGrp="1" noRot="1" noChangeAspect="1" noMove="1" noResize="1" noEditPoints="1" noAdjustHandles="1" noChangeArrowheads="1" noChangeShapeType="1"/>
              </p:cNvPicPr>
              <p:nvPr/>
            </p:nvPicPr>
            <p:blipFill>
              <a:blip r:embed="rId4"/>
              <a:stretch>
                <a:fillRect/>
              </a:stretch>
            </p:blipFill>
            <p:spPr>
              <a:xfrm>
                <a:off x="5805553" y="3876542"/>
                <a:ext cx="4883344" cy="2981458"/>
              </a:xfrm>
              <a:prstGeom prst="rect">
                <a:avLst/>
              </a:prstGeom>
            </p:spPr>
          </p:pic>
        </mc:Fallback>
      </mc:AlternateContent>
    </p:spTree>
    <p:extLst>
      <p:ext uri="{BB962C8B-B14F-4D97-AF65-F5344CB8AC3E}">
        <p14:creationId xmlns:p14="http://schemas.microsoft.com/office/powerpoint/2010/main" val="2018449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41">
            <a:extLst>
              <a:ext uri="{FF2B5EF4-FFF2-40B4-BE49-F238E27FC236}">
                <a16:creationId xmlns:a16="http://schemas.microsoft.com/office/drawing/2014/main" id="{56B3F6FC-967D-C440-8BF9-8D1907426CD3}"/>
              </a:ext>
            </a:extLst>
          </p:cNvPr>
          <p:cNvSpPr/>
          <p:nvPr/>
        </p:nvSpPr>
        <p:spPr>
          <a:xfrm>
            <a:off x="1692417" y="3733801"/>
            <a:ext cx="3788690" cy="2967156"/>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a:xfrm>
            <a:off x="609600" y="274638"/>
            <a:ext cx="10972800" cy="1143000"/>
          </a:xfrm>
        </p:spPr>
        <p:txBody>
          <a:bodyPr>
            <a:normAutofit/>
          </a:bodyPr>
          <a:lstStyle/>
          <a:p>
            <a:r>
              <a:rPr lang="ja-JP" altLang="en-US" dirty="0"/>
              <a:t>提案：</a:t>
            </a:r>
            <a:r>
              <a:rPr lang="en-US" altLang="ja-JP" dirty="0" err="1"/>
              <a:t>OVmigrate</a:t>
            </a:r>
            <a:endParaRPr lang="ja-JP" altLang="en-US" dirty="0"/>
          </a:p>
        </p:txBody>
      </p:sp>
      <p:sp>
        <p:nvSpPr>
          <p:cNvPr id="3" name="コンテンツ プレースホルダー 2"/>
          <p:cNvSpPr>
            <a:spLocks noGrp="1"/>
          </p:cNvSpPr>
          <p:nvPr>
            <p:ph idx="1"/>
          </p:nvPr>
        </p:nvSpPr>
        <p:spPr>
          <a:xfrm>
            <a:off x="609600" y="1600201"/>
            <a:ext cx="10972800" cy="4983161"/>
          </a:xfrm>
        </p:spPr>
        <p:txBody>
          <a:bodyPr>
            <a:normAutofit/>
          </a:bodyPr>
          <a:lstStyle/>
          <a:p>
            <a:r>
              <a:rPr lang="en-JP" altLang="ja-JP" dirty="0"/>
              <a:t>VM</a:t>
            </a:r>
            <a:r>
              <a:rPr lang="ja-JP" altLang="en-JP" dirty="0"/>
              <a:t>内</a:t>
            </a:r>
            <a:r>
              <a:rPr lang="ja-JP" altLang="en-US" dirty="0"/>
              <a:t>で動作しているコンテナを</a:t>
            </a:r>
            <a:r>
              <a:rPr lang="en-US" altLang="ja-JP" dirty="0"/>
              <a:t>VM</a:t>
            </a:r>
            <a:r>
              <a:rPr lang="ja-JP" altLang="en-US" dirty="0"/>
              <a:t>外でマイグレーション</a:t>
            </a:r>
            <a:endParaRPr lang="en-US" altLang="ja-JP" dirty="0"/>
          </a:p>
          <a:p>
            <a:pPr lvl="1"/>
            <a:r>
              <a:rPr lang="ja-JP" altLang="en-US" dirty="0"/>
              <a:t>マイグレーション機構を</a:t>
            </a:r>
            <a:r>
              <a:rPr lang="en-US" altLang="ja-JP" dirty="0"/>
              <a:t>VM</a:t>
            </a:r>
            <a:r>
              <a:rPr lang="ja-JP" altLang="en-US" dirty="0"/>
              <a:t>の外部で動作させる</a:t>
            </a:r>
            <a:endParaRPr lang="en-US" altLang="ja-JP" dirty="0"/>
          </a:p>
          <a:p>
            <a:pPr lvl="1"/>
            <a:r>
              <a:rPr lang="ja-JP" altLang="en-US" dirty="0"/>
              <a:t>コンテナの状態を</a:t>
            </a:r>
            <a:r>
              <a:rPr lang="en-US" altLang="ja-JP" dirty="0"/>
              <a:t>VM</a:t>
            </a:r>
            <a:r>
              <a:rPr lang="ja-JP" altLang="en-US" dirty="0"/>
              <a:t>外で保存し、移送先ホストに転送</a:t>
            </a:r>
            <a:endParaRPr lang="en-US" altLang="ja-JP" dirty="0"/>
          </a:p>
          <a:p>
            <a:pPr lvl="1"/>
            <a:r>
              <a:rPr lang="ja-JP" altLang="en-US" dirty="0"/>
              <a:t>移送先ホストの</a:t>
            </a:r>
            <a:r>
              <a:rPr lang="en-US" altLang="ja-JP" dirty="0"/>
              <a:t>VM</a:t>
            </a:r>
            <a:r>
              <a:rPr lang="ja-JP" altLang="en-US" dirty="0"/>
              <a:t>内にコンテナを作成し、</a:t>
            </a:r>
            <a:r>
              <a:rPr lang="en-US" altLang="ja-JP" dirty="0"/>
              <a:t>VM</a:t>
            </a:r>
            <a:r>
              <a:rPr lang="ja-JP" altLang="en-US" dirty="0"/>
              <a:t>外からコンテナの状態を復元</a:t>
            </a:r>
            <a:endParaRPr lang="en-US" altLang="ja-JP" dirty="0"/>
          </a:p>
          <a:p>
            <a:pPr marL="0" indent="0">
              <a:buNone/>
            </a:pPr>
            <a:endParaRPr lang="en-US" altLang="ja-JP" dirty="0"/>
          </a:p>
          <a:p>
            <a:endParaRPr lang="en-US" altLang="ja-JP" dirty="0"/>
          </a:p>
          <a:p>
            <a:pPr marL="457200" lvl="1" indent="0">
              <a:buNone/>
            </a:pPr>
            <a:endParaRPr lang="en-US" altLang="ja-JP" dirty="0"/>
          </a:p>
        </p:txBody>
      </p:sp>
      <p:sp>
        <p:nvSpPr>
          <p:cNvPr id="8" name="スライド番号プレースホルダー 7">
            <a:extLst>
              <a:ext uri="{FF2B5EF4-FFF2-40B4-BE49-F238E27FC236}">
                <a16:creationId xmlns:a16="http://schemas.microsoft.com/office/drawing/2014/main" id="{5E172A0B-0D35-46E8-A441-D9C1253C36A9}"/>
              </a:ext>
            </a:extLst>
          </p:cNvPr>
          <p:cNvSpPr>
            <a:spLocks noGrp="1"/>
          </p:cNvSpPr>
          <p:nvPr>
            <p:ph type="sldNum" sz="quarter" idx="12"/>
          </p:nvPr>
        </p:nvSpPr>
        <p:spPr/>
        <p:txBody>
          <a:bodyPr/>
          <a:lstStyle/>
          <a:p>
            <a:fld id="{A2DAF6EC-2C59-9941-AA93-00E19ED16896}" type="slidenum">
              <a:rPr kumimoji="1" lang="ja-JP" altLang="en-US" smtClean="0"/>
              <a:t>7</a:t>
            </a:fld>
            <a:endParaRPr kumimoji="1" lang="ja-JP" altLang="en-US" dirty="0"/>
          </a:p>
        </p:txBody>
      </p:sp>
      <p:sp>
        <p:nvSpPr>
          <p:cNvPr id="5" name="正方形/長方形 4"/>
          <p:cNvSpPr/>
          <p:nvPr/>
        </p:nvSpPr>
        <p:spPr>
          <a:xfrm>
            <a:off x="1868176" y="4269309"/>
            <a:ext cx="3388982" cy="1768784"/>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6" name="テキスト ボックス 5"/>
          <p:cNvSpPr txBox="1"/>
          <p:nvPr/>
        </p:nvSpPr>
        <p:spPr>
          <a:xfrm>
            <a:off x="3186895" y="3931140"/>
            <a:ext cx="751539" cy="400110"/>
          </a:xfrm>
          <a:prstGeom prst="rect">
            <a:avLst/>
          </a:prstGeom>
          <a:noFill/>
        </p:spPr>
        <p:txBody>
          <a:bodyPr wrap="square" rtlCol="0">
            <a:spAutoFit/>
          </a:bodyPr>
          <a:lstStyle/>
          <a:p>
            <a:r>
              <a:rPr kumimoji="1" lang="en-US" altLang="ja-JP" sz="2000" dirty="0"/>
              <a:t>VM</a:t>
            </a:r>
            <a:r>
              <a:rPr kumimoji="1" lang="ja-JP" altLang="en-US" sz="2000" dirty="0"/>
              <a:t>１</a:t>
            </a:r>
          </a:p>
        </p:txBody>
      </p:sp>
      <p:sp>
        <p:nvSpPr>
          <p:cNvPr id="7" name="楕円 6"/>
          <p:cNvSpPr/>
          <p:nvPr/>
        </p:nvSpPr>
        <p:spPr>
          <a:xfrm>
            <a:off x="1910227" y="5063147"/>
            <a:ext cx="1653052" cy="465887"/>
          </a:xfrm>
          <a:prstGeom prst="ellipse">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コンテナ２</a:t>
            </a:r>
            <a:endParaRPr lang="en-US" altLang="ja-JP" dirty="0">
              <a:solidFill>
                <a:schemeClr val="tx1"/>
              </a:solidFill>
            </a:endParaRPr>
          </a:p>
        </p:txBody>
      </p:sp>
      <p:sp>
        <p:nvSpPr>
          <p:cNvPr id="9" name="楕円 8"/>
          <p:cNvSpPr/>
          <p:nvPr/>
        </p:nvSpPr>
        <p:spPr>
          <a:xfrm>
            <a:off x="3161634" y="4331250"/>
            <a:ext cx="2061066" cy="959630"/>
          </a:xfrm>
          <a:prstGeom prst="ellipse">
            <a:avLst/>
          </a:prstGeom>
          <a:solidFill>
            <a:schemeClr val="accent6">
              <a:lumMod val="60000"/>
              <a:lumOff val="40000"/>
            </a:schemeClr>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tx1"/>
                </a:solidFill>
              </a:rPr>
              <a:t>コンテナ１</a:t>
            </a:r>
          </a:p>
        </p:txBody>
      </p:sp>
      <p:sp>
        <p:nvSpPr>
          <p:cNvPr id="4" name="Rounded Rectangle 3">
            <a:extLst>
              <a:ext uri="{FF2B5EF4-FFF2-40B4-BE49-F238E27FC236}">
                <a16:creationId xmlns:a16="http://schemas.microsoft.com/office/drawing/2014/main" id="{E00F8D46-E1AE-AB4D-BA3D-C1F3678F9B42}"/>
              </a:ext>
            </a:extLst>
          </p:cNvPr>
          <p:cNvSpPr/>
          <p:nvPr/>
        </p:nvSpPr>
        <p:spPr>
          <a:xfrm>
            <a:off x="1868177" y="6200699"/>
            <a:ext cx="3388982" cy="357666"/>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rPr>
              <a:t>マイグレーション機構</a:t>
            </a:r>
          </a:p>
        </p:txBody>
      </p:sp>
      <p:sp>
        <p:nvSpPr>
          <p:cNvPr id="17" name="Explosion 2 16">
            <a:extLst>
              <a:ext uri="{FF2B5EF4-FFF2-40B4-BE49-F238E27FC236}">
                <a16:creationId xmlns:a16="http://schemas.microsoft.com/office/drawing/2014/main" id="{968883FC-A804-2243-BB14-DEFA7F81206C}"/>
              </a:ext>
            </a:extLst>
          </p:cNvPr>
          <p:cNvSpPr/>
          <p:nvPr/>
        </p:nvSpPr>
        <p:spPr>
          <a:xfrm>
            <a:off x="1880307" y="4248849"/>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dirty="0">
                <a:solidFill>
                  <a:srgbClr val="FF0000"/>
                </a:solidFill>
              </a:rPr>
              <a:t>高負荷</a:t>
            </a:r>
          </a:p>
        </p:txBody>
      </p:sp>
      <p:sp>
        <p:nvSpPr>
          <p:cNvPr id="23" name="テキスト ボックス 22">
            <a:extLst>
              <a:ext uri="{FF2B5EF4-FFF2-40B4-BE49-F238E27FC236}">
                <a16:creationId xmlns:a16="http://schemas.microsoft.com/office/drawing/2014/main" id="{6A437338-2CCE-45D5-BC48-327E23D168F5}"/>
              </a:ext>
            </a:extLst>
          </p:cNvPr>
          <p:cNvSpPr txBox="1"/>
          <p:nvPr/>
        </p:nvSpPr>
        <p:spPr>
          <a:xfrm>
            <a:off x="3055369" y="3413435"/>
            <a:ext cx="1014593" cy="400110"/>
          </a:xfrm>
          <a:prstGeom prst="rect">
            <a:avLst/>
          </a:prstGeom>
          <a:noFill/>
        </p:spPr>
        <p:txBody>
          <a:bodyPr wrap="square" rtlCol="0">
            <a:spAutoFit/>
          </a:bodyPr>
          <a:lstStyle/>
          <a:p>
            <a:r>
              <a:rPr lang="ja-JP" altLang="en-US" sz="2000" dirty="0"/>
              <a:t>ホスト</a:t>
            </a:r>
            <a:r>
              <a:rPr kumimoji="1" lang="ja-JP" altLang="en-US" sz="2000" dirty="0"/>
              <a:t>１</a:t>
            </a:r>
          </a:p>
        </p:txBody>
      </p:sp>
      <p:sp>
        <p:nvSpPr>
          <p:cNvPr id="26" name="楕円 25">
            <a:extLst>
              <a:ext uri="{FF2B5EF4-FFF2-40B4-BE49-F238E27FC236}">
                <a16:creationId xmlns:a16="http://schemas.microsoft.com/office/drawing/2014/main" id="{2C5C405F-DAC1-1C60-9DC4-972C39399A67}"/>
              </a:ext>
            </a:extLst>
          </p:cNvPr>
          <p:cNvSpPr/>
          <p:nvPr/>
        </p:nvSpPr>
        <p:spPr>
          <a:xfrm>
            <a:off x="2963968" y="5455977"/>
            <a:ext cx="1653052" cy="551911"/>
          </a:xfrm>
          <a:prstGeom prst="ellipse">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コンテナ３</a:t>
            </a:r>
            <a:endParaRPr lang="en-US" altLang="ja-JP" dirty="0">
              <a:solidFill>
                <a:schemeClr val="tx1"/>
              </a:solidFill>
            </a:endParaRPr>
          </a:p>
        </p:txBody>
      </p:sp>
      <p:sp>
        <p:nvSpPr>
          <p:cNvPr id="46" name="正方形/長方形 41">
            <a:extLst>
              <a:ext uri="{FF2B5EF4-FFF2-40B4-BE49-F238E27FC236}">
                <a16:creationId xmlns:a16="http://schemas.microsoft.com/office/drawing/2014/main" id="{9F4945B0-368D-5887-06E6-A4A1B419F554}"/>
              </a:ext>
            </a:extLst>
          </p:cNvPr>
          <p:cNvSpPr/>
          <p:nvPr/>
        </p:nvSpPr>
        <p:spPr>
          <a:xfrm>
            <a:off x="6183628" y="3733801"/>
            <a:ext cx="3788690" cy="2967156"/>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47" name="正方形/長方形 46">
            <a:extLst>
              <a:ext uri="{FF2B5EF4-FFF2-40B4-BE49-F238E27FC236}">
                <a16:creationId xmlns:a16="http://schemas.microsoft.com/office/drawing/2014/main" id="{BAB863FA-3A25-1F90-D8CE-B46AEE1137BA}"/>
              </a:ext>
            </a:extLst>
          </p:cNvPr>
          <p:cNvSpPr/>
          <p:nvPr/>
        </p:nvSpPr>
        <p:spPr>
          <a:xfrm>
            <a:off x="6359387" y="4269309"/>
            <a:ext cx="3388982" cy="1768784"/>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48" name="テキスト ボックス 47">
            <a:extLst>
              <a:ext uri="{FF2B5EF4-FFF2-40B4-BE49-F238E27FC236}">
                <a16:creationId xmlns:a16="http://schemas.microsoft.com/office/drawing/2014/main" id="{58BC53B8-B6D1-0A72-3A53-45EFF595AF4C}"/>
              </a:ext>
            </a:extLst>
          </p:cNvPr>
          <p:cNvSpPr txBox="1"/>
          <p:nvPr/>
        </p:nvSpPr>
        <p:spPr>
          <a:xfrm>
            <a:off x="7678106" y="3931140"/>
            <a:ext cx="751539" cy="400110"/>
          </a:xfrm>
          <a:prstGeom prst="rect">
            <a:avLst/>
          </a:prstGeom>
          <a:noFill/>
        </p:spPr>
        <p:txBody>
          <a:bodyPr wrap="square" rtlCol="0">
            <a:spAutoFit/>
          </a:bodyPr>
          <a:lstStyle/>
          <a:p>
            <a:r>
              <a:rPr kumimoji="1" lang="en-US" altLang="ja-JP" sz="2000" dirty="0"/>
              <a:t>VM</a:t>
            </a:r>
            <a:r>
              <a:rPr kumimoji="1" lang="ja-JP" altLang="en-US" sz="2000" dirty="0"/>
              <a:t>２</a:t>
            </a:r>
          </a:p>
        </p:txBody>
      </p:sp>
      <p:sp>
        <p:nvSpPr>
          <p:cNvPr id="51" name="Rounded Rectangle 3">
            <a:extLst>
              <a:ext uri="{FF2B5EF4-FFF2-40B4-BE49-F238E27FC236}">
                <a16:creationId xmlns:a16="http://schemas.microsoft.com/office/drawing/2014/main" id="{7223295C-3AF0-9802-CC52-900E5041A2C6}"/>
              </a:ext>
            </a:extLst>
          </p:cNvPr>
          <p:cNvSpPr/>
          <p:nvPr/>
        </p:nvSpPr>
        <p:spPr>
          <a:xfrm>
            <a:off x="6359388" y="6200699"/>
            <a:ext cx="3388982" cy="357666"/>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rPr>
              <a:t>マイグレーション機構</a:t>
            </a:r>
          </a:p>
        </p:txBody>
      </p:sp>
      <p:sp>
        <p:nvSpPr>
          <p:cNvPr id="56" name="テキスト ボックス 55">
            <a:extLst>
              <a:ext uri="{FF2B5EF4-FFF2-40B4-BE49-F238E27FC236}">
                <a16:creationId xmlns:a16="http://schemas.microsoft.com/office/drawing/2014/main" id="{9C1A2E17-A459-74A5-2624-30F6532DDD3B}"/>
              </a:ext>
            </a:extLst>
          </p:cNvPr>
          <p:cNvSpPr txBox="1"/>
          <p:nvPr/>
        </p:nvSpPr>
        <p:spPr>
          <a:xfrm>
            <a:off x="7546580" y="3413435"/>
            <a:ext cx="1014593" cy="400110"/>
          </a:xfrm>
          <a:prstGeom prst="rect">
            <a:avLst/>
          </a:prstGeom>
          <a:noFill/>
        </p:spPr>
        <p:txBody>
          <a:bodyPr wrap="square" rtlCol="0">
            <a:spAutoFit/>
          </a:bodyPr>
          <a:lstStyle/>
          <a:p>
            <a:r>
              <a:rPr lang="ja-JP" altLang="en-US" sz="2000" dirty="0"/>
              <a:t>ホスト２</a:t>
            </a:r>
            <a:endParaRPr kumimoji="1" lang="ja-JP" altLang="en-US" sz="2000" dirty="0"/>
          </a:p>
        </p:txBody>
      </p:sp>
      <p:sp>
        <p:nvSpPr>
          <p:cNvPr id="50" name="楕円 49">
            <a:extLst>
              <a:ext uri="{FF2B5EF4-FFF2-40B4-BE49-F238E27FC236}">
                <a16:creationId xmlns:a16="http://schemas.microsoft.com/office/drawing/2014/main" id="{8D43AF1B-F77D-C699-8EE2-AA0A79EA0D59}"/>
              </a:ext>
            </a:extLst>
          </p:cNvPr>
          <p:cNvSpPr/>
          <p:nvPr/>
        </p:nvSpPr>
        <p:spPr>
          <a:xfrm>
            <a:off x="7023342" y="4627992"/>
            <a:ext cx="2061066" cy="959630"/>
          </a:xfrm>
          <a:prstGeom prst="ellipse">
            <a:avLst/>
          </a:prstGeom>
          <a:solidFill>
            <a:schemeClr val="accent6">
              <a:lumMod val="60000"/>
              <a:lumOff val="40000"/>
            </a:schemeClr>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tx1"/>
                </a:solidFill>
              </a:rPr>
              <a:t>コンテナ１</a:t>
            </a:r>
          </a:p>
        </p:txBody>
      </p:sp>
      <p:sp>
        <p:nvSpPr>
          <p:cNvPr id="24" name="正方形/長方形 25">
            <a:extLst>
              <a:ext uri="{FF2B5EF4-FFF2-40B4-BE49-F238E27FC236}">
                <a16:creationId xmlns:a16="http://schemas.microsoft.com/office/drawing/2014/main" id="{3BF44ED6-8671-699D-9EFF-C5A11EBF51EE}"/>
              </a:ext>
            </a:extLst>
          </p:cNvPr>
          <p:cNvSpPr/>
          <p:nvPr/>
        </p:nvSpPr>
        <p:spPr>
          <a:xfrm>
            <a:off x="4148363" y="5000825"/>
            <a:ext cx="995466" cy="359112"/>
          </a:xfrm>
          <a:prstGeom prst="rect">
            <a:avLst/>
          </a:prstGeom>
          <a:solidFill>
            <a:schemeClr val="accent2">
              <a:lumMod val="60000"/>
              <a:lumOff val="40000"/>
            </a:scheme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rPr>
              <a:t>状態</a:t>
            </a:r>
            <a:endParaRPr kumimoji="1" lang="ja-JP" altLang="en-US" sz="2000" dirty="0">
              <a:solidFill>
                <a:schemeClr val="tx1"/>
              </a:solidFill>
            </a:endParaRPr>
          </a:p>
        </p:txBody>
      </p:sp>
    </p:spTree>
    <p:extLst>
      <p:ext uri="{BB962C8B-B14F-4D97-AF65-F5344CB8AC3E}">
        <p14:creationId xmlns:p14="http://schemas.microsoft.com/office/powerpoint/2010/main" val="3247062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42" presetClass="path" presetSubtype="0" accel="50000" decel="50000" fill="hold" grpId="1" nodeType="withEffect">
                                  <p:stCondLst>
                                    <p:cond delay="0"/>
                                  </p:stCondLst>
                                  <p:childTnLst>
                                    <p:animMotion origin="layout" path="M -3.54167E-6 2.96296E-6 L -0.00169 0.18541 " pathEditMode="relative" rAng="0" ptsTypes="AA">
                                      <p:cBhvr>
                                        <p:cTn id="9" dur="2000" fill="hold"/>
                                        <p:tgtEl>
                                          <p:spTgt spid="24"/>
                                        </p:tgtEl>
                                        <p:attrNameLst>
                                          <p:attrName>ppt_x</p:attrName>
                                          <p:attrName>ppt_y</p:attrName>
                                        </p:attrNameLst>
                                      </p:cBhvr>
                                      <p:rCtr x="-91" y="9259"/>
                                    </p:animMotion>
                                  </p:childTnLst>
                                </p:cTn>
                              </p:par>
                            </p:childTnLst>
                          </p:cTn>
                        </p:par>
                      </p:childTnLst>
                    </p:cTn>
                  </p:par>
                  <p:par>
                    <p:cTn id="10" fill="hold">
                      <p:stCondLst>
                        <p:cond delay="indefinite"/>
                      </p:stCondLst>
                      <p:childTnLst>
                        <p:par>
                          <p:cTn id="11" fill="hold">
                            <p:stCondLst>
                              <p:cond delay="0"/>
                            </p:stCondLst>
                            <p:childTnLst>
                              <p:par>
                                <p:cTn id="12" presetID="42" presetClass="path" presetSubtype="0" accel="50000" decel="50000" fill="hold" grpId="2" nodeType="clickEffect">
                                  <p:stCondLst>
                                    <p:cond delay="0"/>
                                  </p:stCondLst>
                                  <p:childTnLst>
                                    <p:animMotion origin="layout" path="M -0.00169 0.18542 L 0.27799 0.19167 " pathEditMode="relative" rAng="0" ptsTypes="AA">
                                      <p:cBhvr>
                                        <p:cTn id="13" dur="2000" fill="hold"/>
                                        <p:tgtEl>
                                          <p:spTgt spid="24"/>
                                        </p:tgtEl>
                                        <p:attrNameLst>
                                          <p:attrName>ppt_x</p:attrName>
                                          <p:attrName>ppt_y</p:attrName>
                                        </p:attrNameLst>
                                      </p:cBhvr>
                                      <p:rCtr x="14010" y="2662"/>
                                    </p:animMotion>
                                  </p:childTnLst>
                                </p:cTn>
                              </p:par>
                            </p:childTnLst>
                          </p:cTn>
                        </p:par>
                      </p:childTnLst>
                    </p:cTn>
                  </p:par>
                  <p:par>
                    <p:cTn id="14" fill="hold">
                      <p:stCondLst>
                        <p:cond delay="indefinite"/>
                      </p:stCondLst>
                      <p:childTnLst>
                        <p:par>
                          <p:cTn id="15" fill="hold">
                            <p:stCondLst>
                              <p:cond delay="0"/>
                            </p:stCondLst>
                            <p:childTnLst>
                              <p:par>
                                <p:cTn id="16" presetID="42" presetClass="path" presetSubtype="0" accel="50000" decel="50000" fill="hold" grpId="4" nodeType="clickEffect">
                                  <p:stCondLst>
                                    <p:cond delay="0"/>
                                  </p:stCondLst>
                                  <p:childTnLst>
                                    <p:animMotion origin="layout" path="M 0.278 0.19167 L 0.27799 0.04283 " pathEditMode="relative" rAng="0" ptsTypes="AA">
                                      <p:cBhvr>
                                        <p:cTn id="17" dur="2000" fill="hold"/>
                                        <p:tgtEl>
                                          <p:spTgt spid="24"/>
                                        </p:tgtEl>
                                        <p:attrNameLst>
                                          <p:attrName>ppt_x</p:attrName>
                                          <p:attrName>ppt_y</p:attrName>
                                        </p:attrNameLst>
                                      </p:cBhvr>
                                      <p:rCtr x="-703" y="-4444"/>
                                    </p:animMotion>
                                  </p:childTnLst>
                                </p:cTn>
                              </p:par>
                              <p:par>
                                <p:cTn id="18" presetID="10" presetClass="exit" presetSubtype="0" fill="hold" grpId="3" nodeType="withEffect">
                                  <p:stCondLst>
                                    <p:cond delay="700"/>
                                  </p:stCondLst>
                                  <p:childTnLst>
                                    <p:animEffect transition="out" filter="fade">
                                      <p:cBhvr>
                                        <p:cTn id="19" dur="500"/>
                                        <p:tgtEl>
                                          <p:spTgt spid="24"/>
                                        </p:tgtEl>
                                      </p:cBhvr>
                                    </p:animEffect>
                                    <p:set>
                                      <p:cBhvr>
                                        <p:cTn id="20" dur="1" fill="hold">
                                          <p:stCondLst>
                                            <p:cond delay="499"/>
                                          </p:stCondLst>
                                        </p:cTn>
                                        <p:tgtEl>
                                          <p:spTgt spid="24"/>
                                        </p:tgtEl>
                                        <p:attrNameLst>
                                          <p:attrName>style.visibility</p:attrName>
                                        </p:attrNameLst>
                                      </p:cBhvr>
                                      <p:to>
                                        <p:strVal val="hidden"/>
                                      </p:to>
                                    </p:set>
                                  </p:childTnLst>
                                </p:cTn>
                              </p:par>
                              <p:par>
                                <p:cTn id="21" presetID="10" presetClass="entr" presetSubtype="0" fill="hold" grpId="0" nodeType="withEffect">
                                  <p:stCondLst>
                                    <p:cond delay="0"/>
                                  </p:stCondLst>
                                  <p:childTnLst>
                                    <p:set>
                                      <p:cBhvr>
                                        <p:cTn id="22" dur="1" fill="hold">
                                          <p:stCondLst>
                                            <p:cond delay="0"/>
                                          </p:stCondLst>
                                        </p:cTn>
                                        <p:tgtEl>
                                          <p:spTgt spid="50"/>
                                        </p:tgtEl>
                                        <p:attrNameLst>
                                          <p:attrName>style.visibility</p:attrName>
                                        </p:attrNameLst>
                                      </p:cBhvr>
                                      <p:to>
                                        <p:strVal val="visible"/>
                                      </p:to>
                                    </p:set>
                                    <p:animEffect transition="in" filter="fade">
                                      <p:cBhvr>
                                        <p:cTn id="23" dur="500"/>
                                        <p:tgtEl>
                                          <p:spTgt spid="50"/>
                                        </p:tgtEl>
                                      </p:cBhvr>
                                    </p:animEffect>
                                  </p:childTnLst>
                                </p:cTn>
                              </p:par>
                              <p:par>
                                <p:cTn id="24" presetID="10" presetClass="exit" presetSubtype="0" fill="hold" grpId="0" nodeType="withEffect">
                                  <p:stCondLst>
                                    <p:cond delay="0"/>
                                  </p:stCondLst>
                                  <p:childTnLst>
                                    <p:animEffect transition="out" filter="fade">
                                      <p:cBhvr>
                                        <p:cTn id="25" dur="500"/>
                                        <p:tgtEl>
                                          <p:spTgt spid="9"/>
                                        </p:tgtEl>
                                      </p:cBhvr>
                                    </p:animEffect>
                                    <p:set>
                                      <p:cBhvr>
                                        <p:cTn id="26"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50" grpId="0" animBg="1"/>
      <p:bldP spid="24" grpId="0" animBg="1"/>
      <p:bldP spid="24" grpId="1" animBg="1"/>
      <p:bldP spid="24" grpId="2" animBg="1"/>
      <p:bldP spid="24" grpId="3" animBg="1"/>
      <p:bldP spid="24" grpId="4"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41">
            <a:extLst>
              <a:ext uri="{FF2B5EF4-FFF2-40B4-BE49-F238E27FC236}">
                <a16:creationId xmlns:a16="http://schemas.microsoft.com/office/drawing/2014/main" id="{56B3F6FC-967D-C440-8BF9-8D1907426CD3}"/>
              </a:ext>
            </a:extLst>
          </p:cNvPr>
          <p:cNvSpPr/>
          <p:nvPr/>
        </p:nvSpPr>
        <p:spPr>
          <a:xfrm>
            <a:off x="3836902" y="4545380"/>
            <a:ext cx="3788690" cy="217739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a:xfrm>
            <a:off x="609600" y="274638"/>
            <a:ext cx="10972800" cy="1143000"/>
          </a:xfrm>
        </p:spPr>
        <p:txBody>
          <a:bodyPr>
            <a:normAutofit/>
          </a:bodyPr>
          <a:lstStyle/>
          <a:p>
            <a:r>
              <a:rPr lang="en-US" altLang="ja-JP" dirty="0" err="1"/>
              <a:t>OVmigrate</a:t>
            </a:r>
            <a:r>
              <a:rPr lang="ja-JP" altLang="en-US" dirty="0"/>
              <a:t>の利点</a:t>
            </a:r>
          </a:p>
        </p:txBody>
      </p:sp>
      <p:sp>
        <p:nvSpPr>
          <p:cNvPr id="3" name="コンテンツ プレースホルダー 2"/>
          <p:cNvSpPr>
            <a:spLocks noGrp="1"/>
          </p:cNvSpPr>
          <p:nvPr>
            <p:ph idx="1"/>
          </p:nvPr>
        </p:nvSpPr>
        <p:spPr>
          <a:xfrm>
            <a:off x="609600" y="1600201"/>
            <a:ext cx="10972800" cy="4983161"/>
          </a:xfrm>
        </p:spPr>
        <p:txBody>
          <a:bodyPr>
            <a:normAutofit/>
          </a:bodyPr>
          <a:lstStyle/>
          <a:p>
            <a:r>
              <a:rPr lang="ja-JP" altLang="en-US" dirty="0"/>
              <a:t>コンテナマイグレーションを迅速に実行可能</a:t>
            </a:r>
            <a:endParaRPr lang="en-US" altLang="ja-JP" dirty="0"/>
          </a:p>
          <a:p>
            <a:pPr lvl="1"/>
            <a:r>
              <a:rPr lang="en-US" altLang="ja-JP" dirty="0"/>
              <a:t>VM</a:t>
            </a:r>
            <a:r>
              <a:rPr lang="ja-JP" altLang="en-US" dirty="0"/>
              <a:t>による仮想化の影響を受けない</a:t>
            </a:r>
            <a:endParaRPr lang="en-US" altLang="ja-JP" dirty="0"/>
          </a:p>
          <a:p>
            <a:pPr lvl="1"/>
            <a:r>
              <a:rPr lang="en-US" altLang="ja-JP" dirty="0"/>
              <a:t>VM</a:t>
            </a:r>
            <a:r>
              <a:rPr lang="ja-JP" altLang="en-US" dirty="0"/>
              <a:t>内のシステムの負荷の影響を受けない</a:t>
            </a:r>
            <a:endParaRPr lang="en-US" altLang="ja-JP" dirty="0"/>
          </a:p>
          <a:p>
            <a:pPr lvl="2"/>
            <a:r>
              <a:rPr lang="ja-JP" altLang="en-US" dirty="0"/>
              <a:t>負荷の低い</a:t>
            </a:r>
            <a:r>
              <a:rPr lang="en-US" altLang="ja-JP" dirty="0"/>
              <a:t>VM</a:t>
            </a:r>
            <a:r>
              <a:rPr lang="ja-JP" altLang="en-US" dirty="0"/>
              <a:t>もあるので、ホスト全体ではリソースが余っていることが多い</a:t>
            </a:r>
            <a:endParaRPr lang="en-US" altLang="ja-JP" dirty="0"/>
          </a:p>
          <a:p>
            <a:r>
              <a:rPr lang="ja-JP" altLang="en-US" dirty="0"/>
              <a:t>コンテナマイグレーションがコンテナの性能に影響を与えない</a:t>
            </a:r>
            <a:endParaRPr lang="en-US" altLang="ja-JP" dirty="0"/>
          </a:p>
          <a:p>
            <a:pPr lvl="1"/>
            <a:r>
              <a:rPr lang="en-US" altLang="ja-JP" dirty="0"/>
              <a:t>VM</a:t>
            </a:r>
            <a:r>
              <a:rPr lang="ja-JP" altLang="en-US" dirty="0"/>
              <a:t>内でマイグレーション処理を行わないため</a:t>
            </a:r>
            <a:endParaRPr lang="en-US" altLang="ja-JP" dirty="0"/>
          </a:p>
        </p:txBody>
      </p:sp>
      <p:sp>
        <p:nvSpPr>
          <p:cNvPr id="8" name="スライド番号プレースホルダー 7">
            <a:extLst>
              <a:ext uri="{FF2B5EF4-FFF2-40B4-BE49-F238E27FC236}">
                <a16:creationId xmlns:a16="http://schemas.microsoft.com/office/drawing/2014/main" id="{5E172A0B-0D35-46E8-A441-D9C1253C36A9}"/>
              </a:ext>
            </a:extLst>
          </p:cNvPr>
          <p:cNvSpPr>
            <a:spLocks noGrp="1"/>
          </p:cNvSpPr>
          <p:nvPr>
            <p:ph type="sldNum" sz="quarter" idx="12"/>
          </p:nvPr>
        </p:nvSpPr>
        <p:spPr/>
        <p:txBody>
          <a:bodyPr/>
          <a:lstStyle/>
          <a:p>
            <a:fld id="{A2DAF6EC-2C59-9941-AA93-00E19ED16896}" type="slidenum">
              <a:rPr kumimoji="1" lang="ja-JP" altLang="en-US" smtClean="0"/>
              <a:t>8</a:t>
            </a:fld>
            <a:endParaRPr kumimoji="1" lang="ja-JP" altLang="en-US" dirty="0"/>
          </a:p>
        </p:txBody>
      </p:sp>
      <p:sp>
        <p:nvSpPr>
          <p:cNvPr id="5" name="正方形/長方形 4"/>
          <p:cNvSpPr/>
          <p:nvPr/>
        </p:nvSpPr>
        <p:spPr>
          <a:xfrm>
            <a:off x="3978203" y="4852155"/>
            <a:ext cx="3388982" cy="1418700"/>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6" name="テキスト ボックス 5"/>
          <p:cNvSpPr txBox="1"/>
          <p:nvPr/>
        </p:nvSpPr>
        <p:spPr>
          <a:xfrm>
            <a:off x="5433699" y="4540998"/>
            <a:ext cx="546906" cy="400110"/>
          </a:xfrm>
          <a:prstGeom prst="rect">
            <a:avLst/>
          </a:prstGeom>
          <a:noFill/>
        </p:spPr>
        <p:txBody>
          <a:bodyPr wrap="square" rtlCol="0">
            <a:spAutoFit/>
          </a:bodyPr>
          <a:lstStyle/>
          <a:p>
            <a:r>
              <a:rPr kumimoji="1" lang="en-US" altLang="ja-JP" sz="2000" dirty="0"/>
              <a:t>VM</a:t>
            </a:r>
            <a:endParaRPr kumimoji="1" lang="ja-JP" altLang="en-US" sz="2000" dirty="0"/>
          </a:p>
        </p:txBody>
      </p:sp>
      <p:sp>
        <p:nvSpPr>
          <p:cNvPr id="7" name="楕円 6"/>
          <p:cNvSpPr/>
          <p:nvPr/>
        </p:nvSpPr>
        <p:spPr>
          <a:xfrm>
            <a:off x="4054712" y="5481499"/>
            <a:ext cx="1653052" cy="351864"/>
          </a:xfrm>
          <a:prstGeom prst="ellipse">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コンテナ２</a:t>
            </a:r>
            <a:endParaRPr lang="en-US" altLang="ja-JP" dirty="0">
              <a:solidFill>
                <a:schemeClr val="tx1"/>
              </a:solidFill>
            </a:endParaRPr>
          </a:p>
        </p:txBody>
      </p:sp>
      <p:sp>
        <p:nvSpPr>
          <p:cNvPr id="9" name="楕円 8"/>
          <p:cNvSpPr/>
          <p:nvPr/>
        </p:nvSpPr>
        <p:spPr>
          <a:xfrm>
            <a:off x="5306119" y="4887295"/>
            <a:ext cx="2061066" cy="724768"/>
          </a:xfrm>
          <a:prstGeom prst="ellipse">
            <a:avLst/>
          </a:prstGeom>
          <a:solidFill>
            <a:schemeClr val="accent6">
              <a:lumMod val="60000"/>
              <a:lumOff val="40000"/>
            </a:schemeClr>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tx1"/>
                </a:solidFill>
              </a:rPr>
              <a:t>コンテナ１</a:t>
            </a:r>
          </a:p>
        </p:txBody>
      </p:sp>
      <p:sp>
        <p:nvSpPr>
          <p:cNvPr id="4" name="Rounded Rectangle 3">
            <a:extLst>
              <a:ext uri="{FF2B5EF4-FFF2-40B4-BE49-F238E27FC236}">
                <a16:creationId xmlns:a16="http://schemas.microsoft.com/office/drawing/2014/main" id="{E00F8D46-E1AE-AB4D-BA3D-C1F3678F9B42}"/>
              </a:ext>
            </a:extLst>
          </p:cNvPr>
          <p:cNvSpPr/>
          <p:nvPr/>
        </p:nvSpPr>
        <p:spPr>
          <a:xfrm>
            <a:off x="4012662" y="6370365"/>
            <a:ext cx="3388982" cy="30312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rPr>
              <a:t>マイグレーション機構</a:t>
            </a:r>
          </a:p>
        </p:txBody>
      </p:sp>
      <p:sp>
        <p:nvSpPr>
          <p:cNvPr id="17" name="Explosion 2 16">
            <a:extLst>
              <a:ext uri="{FF2B5EF4-FFF2-40B4-BE49-F238E27FC236}">
                <a16:creationId xmlns:a16="http://schemas.microsoft.com/office/drawing/2014/main" id="{968883FC-A804-2243-BB14-DEFA7F81206C}"/>
              </a:ext>
            </a:extLst>
          </p:cNvPr>
          <p:cNvSpPr/>
          <p:nvPr/>
        </p:nvSpPr>
        <p:spPr>
          <a:xfrm>
            <a:off x="3999034" y="4807495"/>
            <a:ext cx="1199157" cy="661330"/>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dirty="0">
                <a:solidFill>
                  <a:srgbClr val="FF0000"/>
                </a:solidFill>
              </a:rPr>
              <a:t>高負荷</a:t>
            </a:r>
          </a:p>
        </p:txBody>
      </p:sp>
      <p:sp>
        <p:nvSpPr>
          <p:cNvPr id="23" name="テキスト ボックス 22">
            <a:extLst>
              <a:ext uri="{FF2B5EF4-FFF2-40B4-BE49-F238E27FC236}">
                <a16:creationId xmlns:a16="http://schemas.microsoft.com/office/drawing/2014/main" id="{6A437338-2CCE-45D5-BC48-327E23D168F5}"/>
              </a:ext>
            </a:extLst>
          </p:cNvPr>
          <p:cNvSpPr txBox="1"/>
          <p:nvPr/>
        </p:nvSpPr>
        <p:spPr>
          <a:xfrm>
            <a:off x="5283509" y="4231848"/>
            <a:ext cx="858969" cy="400110"/>
          </a:xfrm>
          <a:prstGeom prst="rect">
            <a:avLst/>
          </a:prstGeom>
          <a:noFill/>
        </p:spPr>
        <p:txBody>
          <a:bodyPr wrap="square" rtlCol="0">
            <a:spAutoFit/>
          </a:bodyPr>
          <a:lstStyle/>
          <a:p>
            <a:r>
              <a:rPr lang="ja-JP" altLang="en-US" sz="2000" dirty="0"/>
              <a:t>ホスト</a:t>
            </a:r>
            <a:endParaRPr kumimoji="1" lang="ja-JP" altLang="en-US" sz="2000" dirty="0"/>
          </a:p>
        </p:txBody>
      </p:sp>
      <p:sp>
        <p:nvSpPr>
          <p:cNvPr id="26" name="楕円 25">
            <a:extLst>
              <a:ext uri="{FF2B5EF4-FFF2-40B4-BE49-F238E27FC236}">
                <a16:creationId xmlns:a16="http://schemas.microsoft.com/office/drawing/2014/main" id="{2C5C405F-DAC1-1C60-9DC4-972C39399A67}"/>
              </a:ext>
            </a:extLst>
          </p:cNvPr>
          <p:cNvSpPr/>
          <p:nvPr/>
        </p:nvSpPr>
        <p:spPr>
          <a:xfrm>
            <a:off x="5366033" y="5807581"/>
            <a:ext cx="1653052" cy="416836"/>
          </a:xfrm>
          <a:prstGeom prst="ellipse">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コンテナ３</a:t>
            </a:r>
            <a:endParaRPr lang="en-US" altLang="ja-JP" dirty="0">
              <a:solidFill>
                <a:schemeClr val="tx1"/>
              </a:solidFill>
            </a:endParaRPr>
          </a:p>
        </p:txBody>
      </p:sp>
    </p:spTree>
    <p:extLst>
      <p:ext uri="{BB962C8B-B14F-4D97-AF65-F5344CB8AC3E}">
        <p14:creationId xmlns:p14="http://schemas.microsoft.com/office/powerpoint/2010/main" val="1249933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D7742-8E59-6346-BE70-424FE8B44EC0}"/>
              </a:ext>
            </a:extLst>
          </p:cNvPr>
          <p:cNvSpPr>
            <a:spLocks noGrp="1"/>
          </p:cNvSpPr>
          <p:nvPr>
            <p:ph type="title"/>
          </p:nvPr>
        </p:nvSpPr>
        <p:spPr/>
        <p:txBody>
          <a:bodyPr/>
          <a:lstStyle/>
          <a:p>
            <a:r>
              <a:rPr lang="ja-JP" altLang="en-US" dirty="0"/>
              <a:t>コンテナの状態保存</a:t>
            </a:r>
            <a:endParaRPr lang="en-JP" dirty="0"/>
          </a:p>
        </p:txBody>
      </p:sp>
      <p:sp>
        <p:nvSpPr>
          <p:cNvPr id="3" name="Content Placeholder 2">
            <a:extLst>
              <a:ext uri="{FF2B5EF4-FFF2-40B4-BE49-F238E27FC236}">
                <a16:creationId xmlns:a16="http://schemas.microsoft.com/office/drawing/2014/main" id="{38AA1620-9AA6-E848-B079-4EB9365579AA}"/>
              </a:ext>
            </a:extLst>
          </p:cNvPr>
          <p:cNvSpPr>
            <a:spLocks noGrp="1"/>
          </p:cNvSpPr>
          <p:nvPr>
            <p:ph idx="1"/>
          </p:nvPr>
        </p:nvSpPr>
        <p:spPr/>
        <p:txBody>
          <a:bodyPr/>
          <a:lstStyle/>
          <a:p>
            <a:r>
              <a:rPr lang="ja-JP" altLang="en-US" dirty="0"/>
              <a:t>コンテナの状態として主にプロセスの状態を保存</a:t>
            </a:r>
            <a:endParaRPr lang="en-US" altLang="ja-JP" dirty="0"/>
          </a:p>
          <a:p>
            <a:pPr lvl="1"/>
            <a:r>
              <a:rPr lang="ja-JP" altLang="en-US" dirty="0"/>
              <a:t>コンテナの状態の大部分は内部で動作しているプロセスの状態</a:t>
            </a:r>
            <a:endParaRPr lang="en-US" altLang="ja-JP" dirty="0"/>
          </a:p>
          <a:p>
            <a:pPr lvl="1"/>
            <a:r>
              <a:rPr lang="ja-JP" altLang="en-US" dirty="0"/>
              <a:t>コンテナの実行環境に関する情報の多くもプロセスの状態に含まれる</a:t>
            </a:r>
            <a:endParaRPr lang="en-JP" dirty="0"/>
          </a:p>
          <a:p>
            <a:r>
              <a:rPr lang="ja-JP" altLang="en-US" dirty="0"/>
              <a:t>コンテナの状態の例</a:t>
            </a:r>
            <a:endParaRPr lang="en-JP" dirty="0"/>
          </a:p>
          <a:p>
            <a:pPr lvl="1"/>
            <a:r>
              <a:rPr lang="ja-JP" altLang="en-US" dirty="0"/>
              <a:t>プロセスに割り当てられている仮想メモリに関する情報</a:t>
            </a:r>
            <a:endParaRPr lang="en-JP" dirty="0"/>
          </a:p>
          <a:p>
            <a:pPr lvl="1"/>
            <a:r>
              <a:rPr lang="ja-JP" altLang="en-US" dirty="0"/>
              <a:t>プロセス間の関係を表すプロセス木</a:t>
            </a:r>
            <a:endParaRPr lang="en-JP" dirty="0"/>
          </a:p>
        </p:txBody>
      </p:sp>
      <p:sp>
        <p:nvSpPr>
          <p:cNvPr id="4" name="Slide Number Placeholder 3">
            <a:extLst>
              <a:ext uri="{FF2B5EF4-FFF2-40B4-BE49-F238E27FC236}">
                <a16:creationId xmlns:a16="http://schemas.microsoft.com/office/drawing/2014/main" id="{5BC8D2DC-D5BD-C449-A584-4AB42F18231F}"/>
              </a:ext>
            </a:extLst>
          </p:cNvPr>
          <p:cNvSpPr>
            <a:spLocks noGrp="1"/>
          </p:cNvSpPr>
          <p:nvPr>
            <p:ph type="sldNum" sz="quarter" idx="12"/>
          </p:nvPr>
        </p:nvSpPr>
        <p:spPr/>
        <p:txBody>
          <a:bodyPr/>
          <a:lstStyle/>
          <a:p>
            <a:fld id="{A2DAF6EC-2C59-9941-AA93-00E19ED16896}" type="slidenum">
              <a:rPr kumimoji="1" lang="ja-JP" altLang="en-US" smtClean="0"/>
              <a:t>9</a:t>
            </a:fld>
            <a:endParaRPr kumimoji="1" lang="ja-JP" altLang="en-US"/>
          </a:p>
        </p:txBody>
      </p:sp>
      <p:sp>
        <p:nvSpPr>
          <p:cNvPr id="7" name="正方形/長方形 18">
            <a:extLst>
              <a:ext uri="{FF2B5EF4-FFF2-40B4-BE49-F238E27FC236}">
                <a16:creationId xmlns:a16="http://schemas.microsoft.com/office/drawing/2014/main" id="{B32D9B1D-63D0-BA57-EACC-8C8A2B34D743}"/>
              </a:ext>
            </a:extLst>
          </p:cNvPr>
          <p:cNvSpPr/>
          <p:nvPr/>
        </p:nvSpPr>
        <p:spPr>
          <a:xfrm>
            <a:off x="4225120" y="4724502"/>
            <a:ext cx="1447442" cy="428633"/>
          </a:xfrm>
          <a:prstGeom prst="rect">
            <a:avLst/>
          </a:prstGeom>
          <a:solidFill>
            <a:schemeClr val="bg1"/>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rPr>
              <a:t>プロセス</a:t>
            </a:r>
          </a:p>
        </p:txBody>
      </p:sp>
      <p:sp>
        <p:nvSpPr>
          <p:cNvPr id="10" name="正方形/長方形 12">
            <a:extLst>
              <a:ext uri="{FF2B5EF4-FFF2-40B4-BE49-F238E27FC236}">
                <a16:creationId xmlns:a16="http://schemas.microsoft.com/office/drawing/2014/main" id="{44F4B314-7F63-889E-4185-3007E166FDDD}"/>
              </a:ext>
            </a:extLst>
          </p:cNvPr>
          <p:cNvSpPr/>
          <p:nvPr/>
        </p:nvSpPr>
        <p:spPr>
          <a:xfrm>
            <a:off x="3809062" y="4630353"/>
            <a:ext cx="2279559" cy="1969334"/>
          </a:xfrm>
          <a:prstGeom prst="rect">
            <a:avLst/>
          </a:prstGeom>
          <a:solidFill>
            <a:schemeClr val="accent3">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dirty="0">
              <a:solidFill>
                <a:schemeClr val="tx1"/>
              </a:solidFill>
            </a:endParaRPr>
          </a:p>
        </p:txBody>
      </p:sp>
      <p:sp>
        <p:nvSpPr>
          <p:cNvPr id="12" name="TextBox 56">
            <a:extLst>
              <a:ext uri="{FF2B5EF4-FFF2-40B4-BE49-F238E27FC236}">
                <a16:creationId xmlns:a16="http://schemas.microsoft.com/office/drawing/2014/main" id="{757BEA57-518E-43B6-3F3D-F7C70F7868E9}"/>
              </a:ext>
            </a:extLst>
          </p:cNvPr>
          <p:cNvSpPr txBox="1"/>
          <p:nvPr/>
        </p:nvSpPr>
        <p:spPr>
          <a:xfrm>
            <a:off x="4415372" y="4262901"/>
            <a:ext cx="1210588" cy="400110"/>
          </a:xfrm>
          <a:prstGeom prst="rect">
            <a:avLst/>
          </a:prstGeom>
          <a:noFill/>
        </p:spPr>
        <p:txBody>
          <a:bodyPr wrap="square" rtlCol="0">
            <a:spAutoFit/>
          </a:bodyPr>
          <a:lstStyle/>
          <a:p>
            <a:r>
              <a:rPr lang="en-JP" sz="2000" dirty="0"/>
              <a:t>コンテナ</a:t>
            </a:r>
          </a:p>
        </p:txBody>
      </p:sp>
      <p:sp>
        <p:nvSpPr>
          <p:cNvPr id="20" name="四角形: 角を丸くする 19">
            <a:extLst>
              <a:ext uri="{FF2B5EF4-FFF2-40B4-BE49-F238E27FC236}">
                <a16:creationId xmlns:a16="http://schemas.microsoft.com/office/drawing/2014/main" id="{E8EE9959-6141-ABB8-1A6F-1CBC31EAD06F}"/>
              </a:ext>
            </a:extLst>
          </p:cNvPr>
          <p:cNvSpPr/>
          <p:nvPr/>
        </p:nvSpPr>
        <p:spPr>
          <a:xfrm>
            <a:off x="6183970" y="5811051"/>
            <a:ext cx="1459751" cy="772609"/>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800" dirty="0">
                <a:solidFill>
                  <a:schemeClr val="tx1"/>
                </a:solidFill>
              </a:rPr>
              <a:t>ファイル</a:t>
            </a:r>
            <a:endParaRPr lang="en-US" altLang="ja-JP" sz="1800" dirty="0">
              <a:solidFill>
                <a:schemeClr val="tx1"/>
              </a:solidFill>
            </a:endParaRPr>
          </a:p>
          <a:p>
            <a:pPr algn="ctr"/>
            <a:r>
              <a:rPr lang="ja-JP" altLang="en-US" sz="1800" dirty="0">
                <a:solidFill>
                  <a:schemeClr val="tx1"/>
                </a:solidFill>
              </a:rPr>
              <a:t>システム</a:t>
            </a:r>
            <a:endParaRPr kumimoji="1" lang="ja-JP" altLang="en-US" sz="1800" dirty="0">
              <a:solidFill>
                <a:schemeClr val="tx1"/>
              </a:solidFill>
            </a:endParaRPr>
          </a:p>
        </p:txBody>
      </p:sp>
      <p:sp>
        <p:nvSpPr>
          <p:cNvPr id="21" name="四角形: 角を丸くする 20">
            <a:extLst>
              <a:ext uri="{FF2B5EF4-FFF2-40B4-BE49-F238E27FC236}">
                <a16:creationId xmlns:a16="http://schemas.microsoft.com/office/drawing/2014/main" id="{D3D7C10C-3EF3-8BBF-A185-E42D27B26AEA}"/>
              </a:ext>
            </a:extLst>
          </p:cNvPr>
          <p:cNvSpPr/>
          <p:nvPr/>
        </p:nvSpPr>
        <p:spPr>
          <a:xfrm>
            <a:off x="6183970" y="4682716"/>
            <a:ext cx="1470699" cy="826145"/>
          </a:xfrm>
          <a:prstGeom prst="roundRect">
            <a:avLst/>
          </a:prstGeom>
          <a:solidFill>
            <a:schemeClr val="accent1">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800" dirty="0">
                <a:solidFill>
                  <a:schemeClr val="tx1"/>
                </a:solidFill>
              </a:rPr>
              <a:t>ネットワーク</a:t>
            </a:r>
            <a:endParaRPr kumimoji="1" lang="ja-JP" altLang="en-US" sz="1800" dirty="0">
              <a:solidFill>
                <a:schemeClr val="tx1"/>
              </a:solidFill>
            </a:endParaRPr>
          </a:p>
        </p:txBody>
      </p:sp>
      <p:sp>
        <p:nvSpPr>
          <p:cNvPr id="13" name="Oval 15">
            <a:extLst>
              <a:ext uri="{FF2B5EF4-FFF2-40B4-BE49-F238E27FC236}">
                <a16:creationId xmlns:a16="http://schemas.microsoft.com/office/drawing/2014/main" id="{EE72A9C5-FF7A-5A49-9B31-E10283419970}"/>
              </a:ext>
            </a:extLst>
          </p:cNvPr>
          <p:cNvSpPr/>
          <p:nvPr/>
        </p:nvSpPr>
        <p:spPr>
          <a:xfrm>
            <a:off x="4851938" y="5091140"/>
            <a:ext cx="337457" cy="337457"/>
          </a:xfrm>
          <a:prstGeom prst="ellipse">
            <a:avLst/>
          </a:prstGeom>
          <a:solidFill>
            <a:schemeClr val="accent6">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15" name="Oval 24">
            <a:extLst>
              <a:ext uri="{FF2B5EF4-FFF2-40B4-BE49-F238E27FC236}">
                <a16:creationId xmlns:a16="http://schemas.microsoft.com/office/drawing/2014/main" id="{9393B471-D18D-D348-BCAE-B58BA548F78A}"/>
              </a:ext>
            </a:extLst>
          </p:cNvPr>
          <p:cNvSpPr/>
          <p:nvPr/>
        </p:nvSpPr>
        <p:spPr>
          <a:xfrm>
            <a:off x="5335105" y="5692426"/>
            <a:ext cx="337457" cy="337457"/>
          </a:xfrm>
          <a:prstGeom prst="ellipse">
            <a:avLst/>
          </a:prstGeom>
          <a:solidFill>
            <a:schemeClr val="accent6">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16" name="Oval 25">
            <a:extLst>
              <a:ext uri="{FF2B5EF4-FFF2-40B4-BE49-F238E27FC236}">
                <a16:creationId xmlns:a16="http://schemas.microsoft.com/office/drawing/2014/main" id="{8B1711F1-8E23-F842-8487-683919B9213F}"/>
              </a:ext>
            </a:extLst>
          </p:cNvPr>
          <p:cNvSpPr/>
          <p:nvPr/>
        </p:nvSpPr>
        <p:spPr>
          <a:xfrm>
            <a:off x="4097266" y="6177378"/>
            <a:ext cx="337457" cy="332443"/>
          </a:xfrm>
          <a:prstGeom prst="ellipse">
            <a:avLst/>
          </a:prstGeom>
          <a:solidFill>
            <a:schemeClr val="accent6">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cxnSp>
        <p:nvCxnSpPr>
          <p:cNvPr id="17" name="Straight Connector 17">
            <a:extLst>
              <a:ext uri="{FF2B5EF4-FFF2-40B4-BE49-F238E27FC236}">
                <a16:creationId xmlns:a16="http://schemas.microsoft.com/office/drawing/2014/main" id="{A0ACA86D-5AF5-EE45-B26B-94FF2A99AD0F}"/>
              </a:ext>
            </a:extLst>
          </p:cNvPr>
          <p:cNvCxnSpPr>
            <a:cxnSpLocks/>
          </p:cNvCxnSpPr>
          <p:nvPr/>
        </p:nvCxnSpPr>
        <p:spPr>
          <a:xfrm flipH="1">
            <a:off x="4517738" y="5393598"/>
            <a:ext cx="400296" cy="552444"/>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18" name="Straight Connector 26">
            <a:extLst>
              <a:ext uri="{FF2B5EF4-FFF2-40B4-BE49-F238E27FC236}">
                <a16:creationId xmlns:a16="http://schemas.microsoft.com/office/drawing/2014/main" id="{6F817C3E-B104-DB4A-8686-B2B348F7AB01}"/>
              </a:ext>
            </a:extLst>
          </p:cNvPr>
          <p:cNvCxnSpPr>
            <a:cxnSpLocks/>
            <a:stCxn id="14" idx="3"/>
            <a:endCxn id="16" idx="7"/>
          </p:cNvCxnSpPr>
          <p:nvPr/>
        </p:nvCxnSpPr>
        <p:spPr>
          <a:xfrm flipH="1">
            <a:off x="4385304" y="5963427"/>
            <a:ext cx="178596" cy="262636"/>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19" name="Straight Connector 27">
            <a:extLst>
              <a:ext uri="{FF2B5EF4-FFF2-40B4-BE49-F238E27FC236}">
                <a16:creationId xmlns:a16="http://schemas.microsoft.com/office/drawing/2014/main" id="{DA8E7656-97DB-7F4B-A603-05B562D0F230}"/>
              </a:ext>
            </a:extLst>
          </p:cNvPr>
          <p:cNvCxnSpPr>
            <a:cxnSpLocks/>
            <a:stCxn id="13" idx="5"/>
          </p:cNvCxnSpPr>
          <p:nvPr/>
        </p:nvCxnSpPr>
        <p:spPr>
          <a:xfrm>
            <a:off x="5139976" y="5379178"/>
            <a:ext cx="282136" cy="338321"/>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sp>
        <p:nvSpPr>
          <p:cNvPr id="22" name="TextBox 28">
            <a:extLst>
              <a:ext uri="{FF2B5EF4-FFF2-40B4-BE49-F238E27FC236}">
                <a16:creationId xmlns:a16="http://schemas.microsoft.com/office/drawing/2014/main" id="{E6917BED-EA9D-5246-B380-0DDC5C126F09}"/>
              </a:ext>
            </a:extLst>
          </p:cNvPr>
          <p:cNvSpPr txBox="1"/>
          <p:nvPr/>
        </p:nvSpPr>
        <p:spPr>
          <a:xfrm>
            <a:off x="4434723" y="4756851"/>
            <a:ext cx="1237839" cy="369332"/>
          </a:xfrm>
          <a:prstGeom prst="rect">
            <a:avLst/>
          </a:prstGeom>
          <a:noFill/>
        </p:spPr>
        <p:txBody>
          <a:bodyPr wrap="none" rtlCol="0">
            <a:spAutoFit/>
          </a:bodyPr>
          <a:lstStyle/>
          <a:p>
            <a:r>
              <a:rPr lang="en-JP" dirty="0"/>
              <a:t>プロセス</a:t>
            </a:r>
            <a:r>
              <a:rPr lang="ja-JP" altLang="en-US" dirty="0"/>
              <a:t>木</a:t>
            </a:r>
            <a:endParaRPr lang="en-JP" dirty="0"/>
          </a:p>
        </p:txBody>
      </p:sp>
      <p:sp>
        <p:nvSpPr>
          <p:cNvPr id="24" name="Oval 24">
            <a:extLst>
              <a:ext uri="{FF2B5EF4-FFF2-40B4-BE49-F238E27FC236}">
                <a16:creationId xmlns:a16="http://schemas.microsoft.com/office/drawing/2014/main" id="{9393B471-D18D-D348-BCAE-B58BA548F78A}"/>
              </a:ext>
            </a:extLst>
          </p:cNvPr>
          <p:cNvSpPr/>
          <p:nvPr/>
        </p:nvSpPr>
        <p:spPr>
          <a:xfrm>
            <a:off x="4897868" y="6177945"/>
            <a:ext cx="337457" cy="337457"/>
          </a:xfrm>
          <a:prstGeom prst="ellipse">
            <a:avLst/>
          </a:prstGeom>
          <a:solidFill>
            <a:schemeClr val="accent6">
              <a:lumMod val="60000"/>
              <a:lumOff val="4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cxnSp>
        <p:nvCxnSpPr>
          <p:cNvPr id="26" name="Straight Connector 27">
            <a:extLst>
              <a:ext uri="{FF2B5EF4-FFF2-40B4-BE49-F238E27FC236}">
                <a16:creationId xmlns:a16="http://schemas.microsoft.com/office/drawing/2014/main" id="{DA8E7656-97DB-7F4B-A603-05B562D0F230}"/>
              </a:ext>
            </a:extLst>
          </p:cNvPr>
          <p:cNvCxnSpPr>
            <a:cxnSpLocks/>
            <a:stCxn id="14" idx="5"/>
            <a:endCxn id="24" idx="1"/>
          </p:cNvCxnSpPr>
          <p:nvPr/>
        </p:nvCxnSpPr>
        <p:spPr>
          <a:xfrm>
            <a:off x="4802519" y="5963427"/>
            <a:ext cx="144768" cy="263937"/>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sp>
        <p:nvSpPr>
          <p:cNvPr id="14" name="Oval 21">
            <a:extLst>
              <a:ext uri="{FF2B5EF4-FFF2-40B4-BE49-F238E27FC236}">
                <a16:creationId xmlns:a16="http://schemas.microsoft.com/office/drawing/2014/main" id="{84267566-F289-5D43-8ED2-DB971446B360}"/>
              </a:ext>
            </a:extLst>
          </p:cNvPr>
          <p:cNvSpPr/>
          <p:nvPr/>
        </p:nvSpPr>
        <p:spPr>
          <a:xfrm>
            <a:off x="4514481" y="5675389"/>
            <a:ext cx="337457" cy="337457"/>
          </a:xfrm>
          <a:prstGeom prst="ellipse">
            <a:avLst/>
          </a:prstGeom>
          <a:solidFill>
            <a:schemeClr val="accent6">
              <a:lumMod val="60000"/>
              <a:lumOff val="4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Tree>
    <p:extLst>
      <p:ext uri="{BB962C8B-B14F-4D97-AF65-F5344CB8AC3E}">
        <p14:creationId xmlns:p14="http://schemas.microsoft.com/office/powerpoint/2010/main" val="3337966616"/>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rgbClr val="FF0000"/>
          </a:solidFill>
        </a:ln>
      </a:spPr>
      <a:bodyPr rtlCol="0" anchor="ctr"/>
      <a:lstStyle>
        <a:defPPr algn="ctr">
          <a:defRPr dirty="0" smtClean="0">
            <a:solidFill>
              <a:srgbClr val="FF0000"/>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10303</TotalTime>
  <Words>1995</Words>
  <Application>Microsoft Macintosh PowerPoint</Application>
  <PresentationFormat>ワイド画面</PresentationFormat>
  <Paragraphs>343</Paragraphs>
  <Slides>24</Slides>
  <Notes>5</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24</vt:i4>
      </vt:variant>
    </vt:vector>
  </HeadingPairs>
  <TitlesOfParts>
    <vt:vector size="28" baseType="lpstr">
      <vt:lpstr>游ゴシック</vt:lpstr>
      <vt:lpstr>Arial</vt:lpstr>
      <vt:lpstr>Calibri</vt:lpstr>
      <vt:lpstr>ホワイト</vt:lpstr>
      <vt:lpstr>VM外で実行可能なコンテナの状態保存機構</vt:lpstr>
      <vt:lpstr>コンテナ型仮想化</vt:lpstr>
      <vt:lpstr>コンテナマイグレーション</vt:lpstr>
      <vt:lpstr>負荷の影響</vt:lpstr>
      <vt:lpstr>VMマイグレーションにおける対策</vt:lpstr>
      <vt:lpstr>仮想化の影響</vt:lpstr>
      <vt:lpstr>提案：OVmigrate</vt:lpstr>
      <vt:lpstr>OVmigrateの利点</vt:lpstr>
      <vt:lpstr>コンテナの状態保存</vt:lpstr>
      <vt:lpstr>VMイントロスぺクションによる状態取得</vt:lpstr>
      <vt:lpstr>VM外からのプロセスの制御</vt:lpstr>
      <vt:lpstr>OVmigrateの実装</vt:lpstr>
      <vt:lpstr>プロトコルバッファ</vt:lpstr>
      <vt:lpstr>VMイントロスぺクション</vt:lpstr>
      <vt:lpstr>ファイルシステムに関する情報の保存</vt:lpstr>
      <vt:lpstr>プロセス木の情報の保存</vt:lpstr>
      <vt:lpstr>ページマップの情報の保存</vt:lpstr>
      <vt:lpstr>ページデータの保存</vt:lpstr>
      <vt:lpstr>実験</vt:lpstr>
      <vt:lpstr>実験１：プロセスの状態保存の確認</vt:lpstr>
      <vt:lpstr>実験２：メモリ情報の保存時間</vt:lpstr>
      <vt:lpstr>実験３：仮想化による影響の分析</vt:lpstr>
      <vt:lpstr>関連研究</vt:lpstr>
      <vt:lpstr>まとめ</vt:lpstr>
    </vt:vector>
  </TitlesOfParts>
  <Company>Kyushu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Kourai Kenichi</dc:creator>
  <cp:lastModifiedBy>ASAKURA Yuuki</cp:lastModifiedBy>
  <cp:revision>1386</cp:revision>
  <dcterms:created xsi:type="dcterms:W3CDTF">2013-05-21T11:13:18Z</dcterms:created>
  <dcterms:modified xsi:type="dcterms:W3CDTF">2022-07-28T00:05:46Z</dcterms:modified>
</cp:coreProperties>
</file>