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6" r:id="rId2"/>
    <p:sldId id="257" r:id="rId3"/>
    <p:sldId id="499" r:id="rId4"/>
    <p:sldId id="500" r:id="rId5"/>
    <p:sldId id="501" r:id="rId6"/>
    <p:sldId id="507" r:id="rId7"/>
    <p:sldId id="503" r:id="rId8"/>
    <p:sldId id="504" r:id="rId9"/>
    <p:sldId id="505" r:id="rId10"/>
    <p:sldId id="506" r:id="rId1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31" autoAdjust="0"/>
    <p:restoredTop sz="94694"/>
  </p:normalViewPr>
  <p:slideViewPr>
    <p:cSldViewPr snapToGrid="0">
      <p:cViewPr varScale="1">
        <p:scale>
          <a:sx n="62" d="100"/>
          <a:sy n="62" d="100"/>
        </p:scale>
        <p:origin x="796" y="52"/>
      </p:cViewPr>
      <p:guideLst/>
    </p:cSldViewPr>
  </p:slideViewPr>
  <p:notesTextViewPr>
    <p:cViewPr>
      <p:scale>
        <a:sx n="1" d="1"/>
        <a:sy n="1" d="1"/>
      </p:scale>
      <p:origin x="0" y="0"/>
    </p:cViewPr>
  </p:notesTextViewPr>
  <p:sorterViewPr>
    <p:cViewPr varScale="1">
      <p:scale>
        <a:sx n="110" d="100"/>
        <a:sy n="11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30740;&#31350;&#23460;\&#21330;&#26989;&#30740;&#31350;\&#25552;&#20986;&#38306;&#36899;\a.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cat>
            <c:strRef>
              <c:f>Sheet3!$B$2:$C$2</c:f>
              <c:strCache>
                <c:ptCount val="2"/>
                <c:pt idx="0">
                  <c:v>従来</c:v>
                </c:pt>
                <c:pt idx="1">
                  <c:v>TeleBPF</c:v>
                </c:pt>
              </c:strCache>
            </c:strRef>
          </c:cat>
          <c:val>
            <c:numRef>
              <c:f>Sheet3!$B$3:$C$3</c:f>
              <c:numCache>
                <c:formatCode>General</c:formatCode>
                <c:ptCount val="2"/>
                <c:pt idx="0">
                  <c:v>0.57699999999999996</c:v>
                </c:pt>
                <c:pt idx="1">
                  <c:v>0.67</c:v>
                </c:pt>
              </c:numCache>
            </c:numRef>
          </c:val>
          <c:extLst>
            <c:ext xmlns:c16="http://schemas.microsoft.com/office/drawing/2014/chart" uri="{C3380CC4-5D6E-409C-BE32-E72D297353CC}">
              <c16:uniqueId val="{00000000-958C-4BDC-9F95-1EDF8EF18238}"/>
            </c:ext>
          </c:extLst>
        </c:ser>
        <c:dLbls>
          <c:showLegendKey val="0"/>
          <c:showVal val="0"/>
          <c:showCatName val="0"/>
          <c:showSerName val="0"/>
          <c:showPercent val="0"/>
          <c:showBubbleSize val="0"/>
        </c:dLbls>
        <c:gapWidth val="219"/>
        <c:overlap val="-27"/>
        <c:axId val="1792850271"/>
        <c:axId val="1678099887"/>
      </c:barChart>
      <c:catAx>
        <c:axId val="179285027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crossAx val="1678099887"/>
        <c:crosses val="autoZero"/>
        <c:auto val="1"/>
        <c:lblAlgn val="ctr"/>
        <c:lblOffset val="100"/>
        <c:noMultiLvlLbl val="0"/>
      </c:catAx>
      <c:valAx>
        <c:axId val="1678099887"/>
        <c:scaling>
          <c:orientation val="minMax"/>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r>
                  <a:rPr lang="ja-JP" sz="2000" b="0" dirty="0">
                    <a:solidFill>
                      <a:schemeClr val="tx1"/>
                    </a:solidFill>
                  </a:rPr>
                  <a:t>時間</a:t>
                </a:r>
                <a:r>
                  <a:rPr lang="en-US" sz="2000" b="0" dirty="0">
                    <a:solidFill>
                      <a:schemeClr val="tx1"/>
                    </a:solidFill>
                  </a:rPr>
                  <a:t>(s)</a:t>
                </a:r>
                <a:endParaRPr lang="ja-JP" sz="2000" b="0" dirty="0">
                  <a:solidFill>
                    <a:schemeClr val="tx1"/>
                  </a:solidFill>
                </a:endParaRPr>
              </a:p>
            </c:rich>
          </c:tx>
          <c:overlay val="0"/>
          <c:spPr>
            <a:noFill/>
            <a:ln>
              <a:noFill/>
            </a:ln>
            <a:effectLst/>
          </c:spPr>
          <c:txPr>
            <a:bodyPr rot="-54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2000" b="0" i="0" u="none" strike="noStrike" kern="1200" baseline="0">
                <a:solidFill>
                  <a:schemeClr val="tx1"/>
                </a:solidFill>
                <a:latin typeface="+mn-lt"/>
                <a:ea typeface="+mn-ea"/>
                <a:cs typeface="+mn-cs"/>
              </a:defRPr>
            </a:pPr>
            <a:endParaRPr lang="ja-JP"/>
          </a:p>
        </c:txPr>
        <c:crossAx val="1792850271"/>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240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JP"/>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178345-B409-5A4D-B349-F4FEA7BB579B}" type="datetimeFigureOut">
              <a:rPr lang="en-JP" smtClean="0"/>
              <a:t>02/22/2022</a:t>
            </a:fld>
            <a:endParaRPr lang="en-JP"/>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JP"/>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JP"/>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JP"/>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6E1C1D-F4A9-2B46-8894-79AE3994FA0D}" type="slidenum">
              <a:rPr lang="en-JP" smtClean="0"/>
              <a:t>‹#›</a:t>
            </a:fld>
            <a:endParaRPr lang="en-JP"/>
          </a:p>
        </p:txBody>
      </p:sp>
    </p:spTree>
    <p:extLst>
      <p:ext uri="{BB962C8B-B14F-4D97-AF65-F5344CB8AC3E}">
        <p14:creationId xmlns:p14="http://schemas.microsoft.com/office/powerpoint/2010/main" val="1616300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この研究の背景に</a:t>
            </a:r>
            <a:r>
              <a:rPr kumimoji="1" lang="en-JP" altLang="ja-JP" dirty="0"/>
              <a:t>VM</a:t>
            </a:r>
            <a:r>
              <a:rPr kumimoji="1" lang="ja-JP" altLang="en-US" dirty="0"/>
              <a:t>内のシステムの監視に対する需要の増加が挙げられます。</a:t>
            </a:r>
            <a:r>
              <a:rPr kumimoji="1" lang="en-US" altLang="ja-JP" dirty="0"/>
              <a:t>IaaS</a:t>
            </a:r>
            <a:r>
              <a:rPr kumimoji="1" lang="ja-JP" altLang="en-US" dirty="0"/>
              <a:t>型クラウドは仮想マシン（</a:t>
            </a:r>
            <a:r>
              <a:rPr kumimoji="1" lang="en-US" altLang="ja-JP" dirty="0"/>
              <a:t>VM</a:t>
            </a:r>
            <a:r>
              <a:rPr kumimoji="1" lang="ja-JP" altLang="en-US" dirty="0"/>
              <a:t>）を提供する形になっています。例としては</a:t>
            </a:r>
            <a:r>
              <a:rPr kumimoji="1" lang="en-US" altLang="ja-JP" dirty="0"/>
              <a:t>Amazon Web Services (AWS)</a:t>
            </a:r>
            <a:r>
              <a:rPr kumimoji="1" lang="ja-JP" altLang="en-US" dirty="0"/>
              <a:t>があります。このクラウドではユーザが</a:t>
            </a:r>
            <a:r>
              <a:rPr kumimoji="1" lang="en-US" altLang="ja-JP" dirty="0"/>
              <a:t>VM</a:t>
            </a:r>
            <a:r>
              <a:rPr kumimoji="1" lang="ja-JP" altLang="en-US" dirty="0"/>
              <a:t>内のシステムを自由に管理することが可能です。このシステムの中でクラウドは</a:t>
            </a:r>
            <a:r>
              <a:rPr kumimoji="1" lang="en-US" altLang="ja-JP" dirty="0"/>
              <a:t>VM</a:t>
            </a:r>
            <a:r>
              <a:rPr kumimoji="1" lang="ja-JP" altLang="en-US" dirty="0"/>
              <a:t>内の情報を取得して活用しています。例：性能やセキュリティの監視であり、下の図のように外部からの攻撃を監視し通知を受け取ることで迅速に対策を講じる事ができます。主な情報取得方法は</a:t>
            </a:r>
            <a:r>
              <a:rPr lang="ja-JP" altLang="en-US" dirty="0"/>
              <a:t>エージェント方式とイントロスペクション方式があります。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2</a:t>
            </a:fld>
            <a:endParaRPr lang="en-JP"/>
          </a:p>
        </p:txBody>
      </p:sp>
    </p:spTree>
    <p:extLst>
      <p:ext uri="{BB962C8B-B14F-4D97-AF65-F5344CB8AC3E}">
        <p14:creationId xmlns:p14="http://schemas.microsoft.com/office/powerpoint/2010/main" val="598050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そこで私からの提案として</a:t>
            </a:r>
            <a:r>
              <a:rPr kumimoji="1" lang="en-US" altLang="ja-JP" dirty="0" err="1">
                <a:latin typeface="+mn-ea"/>
              </a:rPr>
              <a:t>eBPF</a:t>
            </a:r>
            <a:r>
              <a:rPr kumimoji="1" lang="ja-JP" altLang="en-US" dirty="0">
                <a:latin typeface="+mn-ea"/>
              </a:rPr>
              <a:t>プログラムを用いた情報取得を挙げます。</a:t>
            </a:r>
            <a:r>
              <a:rPr lang="en-US" altLang="ja-JP" dirty="0" err="1">
                <a:latin typeface="+mn-ea"/>
              </a:rPr>
              <a:t>eBPF</a:t>
            </a:r>
            <a:r>
              <a:rPr lang="ja-JP" altLang="en-US" dirty="0">
                <a:latin typeface="+mn-ea"/>
              </a:rPr>
              <a:t>は拡張バークレーパケットフィルタ（</a:t>
            </a:r>
            <a:r>
              <a:rPr lang="en-US" altLang="ja-JP" b="1" i="0" dirty="0">
                <a:solidFill>
                  <a:srgbClr val="666666"/>
                </a:solidFill>
                <a:effectLst/>
                <a:latin typeface="Roboto" panose="02000000000000000000" pitchFamily="2" charset="0"/>
              </a:rPr>
              <a:t>extended Berkeley Packet Filter </a:t>
            </a:r>
            <a:r>
              <a:rPr lang="ja-JP" altLang="en-US" b="1" i="0" dirty="0">
                <a:solidFill>
                  <a:srgbClr val="666666"/>
                </a:solidFill>
                <a:effectLst/>
                <a:latin typeface="Roboto" panose="02000000000000000000" pitchFamily="2" charset="0"/>
              </a:rPr>
              <a:t>の略</a:t>
            </a:r>
            <a:r>
              <a:rPr lang="ja-JP" altLang="en-US" dirty="0">
                <a:latin typeface="+mn-ea"/>
              </a:rPr>
              <a:t>）であり、</a:t>
            </a:r>
            <a:r>
              <a:rPr lang="ja-JP" altLang="en-US" b="0" i="0" dirty="0">
                <a:effectLst/>
                <a:latin typeface="-apple-system"/>
              </a:rPr>
              <a:t>作成したプログラムをカーネル内で安全に</a:t>
            </a:r>
            <a:r>
              <a:rPr lang="ja-JP" altLang="en-US" dirty="0">
                <a:latin typeface="+mn-ea"/>
              </a:rPr>
              <a:t>実行することができる</a:t>
            </a:r>
            <a:r>
              <a:rPr lang="en-US" altLang="ja-JP" dirty="0">
                <a:latin typeface="+mn-ea"/>
              </a:rPr>
              <a:t>Linux</a:t>
            </a:r>
            <a:r>
              <a:rPr lang="ja-JP" altLang="en-US" dirty="0">
                <a:latin typeface="+mn-ea"/>
              </a:rPr>
              <a:t>の機能です。流れとしてはクラウド側</a:t>
            </a:r>
            <a:r>
              <a:rPr kumimoji="1" lang="ja-JP" altLang="en-US" dirty="0">
                <a:latin typeface="+mn-ea"/>
              </a:rPr>
              <a:t>で既存の</a:t>
            </a:r>
            <a:r>
              <a:rPr kumimoji="1" lang="en-US" altLang="ja-JP" dirty="0" err="1">
                <a:latin typeface="+mn-ea"/>
              </a:rPr>
              <a:t>eBPF</a:t>
            </a:r>
            <a:r>
              <a:rPr kumimoji="1" lang="ja-JP" altLang="en-US" dirty="0">
                <a:latin typeface="+mn-ea"/>
              </a:rPr>
              <a:t>アプリケーションを実行し、</a:t>
            </a:r>
            <a:r>
              <a:rPr kumimoji="1" lang="en-US" altLang="ja-JP" dirty="0">
                <a:latin typeface="+mn-ea"/>
              </a:rPr>
              <a:t>VM</a:t>
            </a:r>
            <a:r>
              <a:rPr kumimoji="1" lang="ja-JP" altLang="en-US" dirty="0">
                <a:latin typeface="+mn-ea"/>
              </a:rPr>
              <a:t>内のプロキシ経由で</a:t>
            </a:r>
            <a:r>
              <a:rPr kumimoji="1" lang="en-US" altLang="ja-JP" dirty="0" err="1">
                <a:latin typeface="+mn-ea"/>
              </a:rPr>
              <a:t>eBPF</a:t>
            </a:r>
            <a:r>
              <a:rPr kumimoji="1" lang="ja-JP" altLang="en-US" dirty="0">
                <a:latin typeface="+mn-ea"/>
              </a:rPr>
              <a:t>プログラムにアクセスします。プロキシを経由するのも特徴です。この方法であればエージェントをインストールする必要はないですし、外部からのメモリのアクセスもないため</a:t>
            </a:r>
            <a:r>
              <a:rPr kumimoji="1" lang="en-US" altLang="ja-JP" dirty="0">
                <a:latin typeface="+mn-ea"/>
              </a:rPr>
              <a:t>SEV</a:t>
            </a:r>
            <a:r>
              <a:rPr kumimoji="1" lang="ja-JP" altLang="en-US" dirty="0">
                <a:latin typeface="+mn-ea"/>
              </a:rPr>
              <a:t>とも共存可能です。</a:t>
            </a:r>
            <a:endParaRPr kumimoji="1" lang="en-US" altLang="ja-JP" dirty="0">
              <a:latin typeface="+mn-ea"/>
            </a:endParaRPr>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5</a:t>
            </a:fld>
            <a:endParaRPr lang="en-JP"/>
          </a:p>
        </p:txBody>
      </p:sp>
    </p:spTree>
    <p:extLst>
      <p:ext uri="{BB962C8B-B14F-4D97-AF65-F5344CB8AC3E}">
        <p14:creationId xmlns:p14="http://schemas.microsoft.com/office/powerpoint/2010/main" val="22496721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1"/>
            <a:r>
              <a:rPr lang="ja-JP" altLang="en-US" dirty="0"/>
              <a:t>さらに、提案として</a:t>
            </a:r>
            <a:r>
              <a:rPr lang="en-JP" altLang="ja-JP" dirty="0"/>
              <a:t>BPF Compiler Collection (BCC)を用いて開発されたeBPFアプリケーションが使う共有ライブラリを動的に置き換え</a:t>
            </a:r>
            <a:r>
              <a:rPr lang="ja-JP" altLang="en-US" dirty="0"/>
              <a:t>ることで</a:t>
            </a:r>
            <a:r>
              <a:rPr lang="en-JP" altLang="ja-JP" dirty="0"/>
              <a:t>関数</a:t>
            </a:r>
            <a:r>
              <a:rPr lang="ja-JP" altLang="en-US" dirty="0"/>
              <a:t>の</a:t>
            </a:r>
            <a:r>
              <a:rPr lang="en-JP" altLang="ja-JP" dirty="0"/>
              <a:t>呼び出し</a:t>
            </a:r>
            <a:r>
              <a:rPr lang="ja-JP" altLang="en-US" dirty="0"/>
              <a:t>を</a:t>
            </a:r>
            <a:r>
              <a:rPr lang="en-JP" altLang="ja-JP" dirty="0"/>
              <a:t>横取り</a:t>
            </a:r>
            <a:r>
              <a:rPr lang="ja-JP" altLang="en-US" dirty="0"/>
              <a:t>し、情報を取得する方法を示します。これは</a:t>
            </a:r>
            <a:r>
              <a:rPr lang="en-JP" altLang="ja-JP" dirty="0"/>
              <a:t>LD_PRELOAD環境変数を用いて利用する共有ライブラリを変更</a:t>
            </a:r>
            <a:r>
              <a:rPr lang="ja-JP" altLang="en-US" dirty="0"/>
              <a:t>し</a:t>
            </a:r>
            <a:r>
              <a:rPr lang="en-JP" altLang="ja-JP" dirty="0"/>
              <a:t>BPF関連の関数呼び出しをVM内のプロキシに</a:t>
            </a:r>
            <a:r>
              <a:rPr lang="ja-JP" altLang="en-US" dirty="0"/>
              <a:t>ソケット通信を用いて</a:t>
            </a:r>
            <a:r>
              <a:rPr lang="en-JP" altLang="ja-JP" dirty="0"/>
              <a:t>転送</a:t>
            </a:r>
            <a:r>
              <a:rPr lang="ja-JP" altLang="en-US" dirty="0"/>
              <a:t>することで行われます。ここでの呼び出しは次の２つに分けられます。下の図は従来のシステムと提案するシステムです。</a:t>
            </a:r>
            <a:endParaRPr lang="en-JP" altLang="ja-JP"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JP"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6</a:t>
            </a:fld>
            <a:endParaRPr lang="en-JP"/>
          </a:p>
        </p:txBody>
      </p:sp>
    </p:spTree>
    <p:extLst>
      <p:ext uri="{BB962C8B-B14F-4D97-AF65-F5344CB8AC3E}">
        <p14:creationId xmlns:p14="http://schemas.microsoft.com/office/powerpoint/2010/main" val="2448603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まずは置き換えた上でプログラムが動作するかの確認です。ここで</a:t>
            </a:r>
            <a:r>
              <a:rPr kumimoji="1" lang="en-US" altLang="ja-JP" dirty="0"/>
              <a:t>sync</a:t>
            </a:r>
            <a:r>
              <a:rPr kumimoji="1" lang="ja-JP" altLang="en-US" dirty="0"/>
              <a:t>システムコールを実行した時にログを出力する</a:t>
            </a:r>
            <a:r>
              <a:rPr kumimoji="1" lang="en-US" altLang="ja-JP" dirty="0" err="1"/>
              <a:t>eBPF</a:t>
            </a:r>
            <a:r>
              <a:rPr kumimoji="1" lang="ja-JP" altLang="en-US" dirty="0"/>
              <a:t>アプリケーションを実行しました。作成した</a:t>
            </a:r>
            <a:r>
              <a:rPr kumimoji="1" lang="en-US" altLang="ja-JP" dirty="0" err="1"/>
              <a:t>eBPF</a:t>
            </a:r>
            <a:r>
              <a:rPr kumimoji="1" lang="ja-JP" altLang="en-US" dirty="0"/>
              <a:t>アプリケーションは右の通りとなっており、緑の部分が</a:t>
            </a:r>
            <a:r>
              <a:rPr kumimoji="1" lang="en-US" altLang="ja-JP" dirty="0" err="1"/>
              <a:t>eBPF</a:t>
            </a:r>
            <a:r>
              <a:rPr kumimoji="1" lang="ja-JP" altLang="en-US" dirty="0"/>
              <a:t>プログラムにあたります。</a:t>
            </a:r>
            <a:r>
              <a:rPr kumimoji="1" lang="en-US" altLang="ja-JP" dirty="0" err="1"/>
              <a:t>eBPF</a:t>
            </a:r>
            <a:r>
              <a:rPr kumimoji="1" lang="ja-JP" altLang="en-US" dirty="0"/>
              <a:t>プログラムは</a:t>
            </a:r>
            <a:r>
              <a:rPr kumimoji="1" lang="en-US" altLang="ja-JP" dirty="0"/>
              <a:t>C</a:t>
            </a:r>
            <a:r>
              <a:rPr kumimoji="1" lang="ja-JP" altLang="en-US" dirty="0"/>
              <a:t>で書くことができます。動作の流れとしては</a:t>
            </a:r>
            <a:r>
              <a:rPr kumimoji="1" lang="en-US" altLang="ja-JP" dirty="0" err="1"/>
              <a:t>bpf_trace_printk</a:t>
            </a:r>
            <a:r>
              <a:rPr kumimoji="1" lang="ja-JP" altLang="en-US" dirty="0"/>
              <a:t>でシ</a:t>
            </a:r>
            <a:r>
              <a:rPr lang="ja-JP" altLang="en-US" dirty="0"/>
              <a:t>ステムコール実行時に</a:t>
            </a:r>
            <a:r>
              <a:rPr lang="en-US" altLang="ja-JP" dirty="0" err="1"/>
              <a:t>eBPF</a:t>
            </a:r>
            <a:r>
              <a:rPr lang="ja-JP" altLang="en-US" dirty="0"/>
              <a:t>プログラムがログをカーネルに格納します。アプリケーションの</a:t>
            </a:r>
            <a:r>
              <a:rPr kumimoji="1" lang="en-US" altLang="ja-JP" dirty="0"/>
              <a:t>BPF</a:t>
            </a:r>
            <a:r>
              <a:rPr kumimoji="1" lang="ja-JP" altLang="en-US" dirty="0"/>
              <a:t>（）で</a:t>
            </a:r>
            <a:r>
              <a:rPr kumimoji="1" lang="en-US" altLang="ja-JP" dirty="0"/>
              <a:t>C</a:t>
            </a:r>
            <a:r>
              <a:rPr kumimoji="1" lang="ja-JP" altLang="en-US" dirty="0"/>
              <a:t>言語のプログラムをコンパイルし、</a:t>
            </a:r>
            <a:r>
              <a:rPr kumimoji="1" lang="en-US" altLang="ja-JP" dirty="0" err="1"/>
              <a:t>bpf_trace_print</a:t>
            </a:r>
            <a:r>
              <a:rPr kumimoji="1" lang="ja-JP" altLang="en-US" dirty="0"/>
              <a:t>でログとして出力します。実行結果は下のように</a:t>
            </a:r>
            <a:r>
              <a:rPr kumimoji="1" lang="en-US" altLang="ja-JP" dirty="0"/>
              <a:t>sync</a:t>
            </a:r>
            <a:r>
              <a:rPr kumimoji="1" lang="ja-JP" altLang="en-US" dirty="0"/>
              <a:t>コマンドの実行時にログが表示されることが確認されました。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8</a:t>
            </a:fld>
            <a:endParaRPr lang="en-JP"/>
          </a:p>
        </p:txBody>
      </p:sp>
    </p:spTree>
    <p:extLst>
      <p:ext uri="{BB962C8B-B14F-4D97-AF65-F5344CB8AC3E}">
        <p14:creationId xmlns:p14="http://schemas.microsoft.com/office/powerpoint/2010/main" val="4165835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まとめです。今回私は</a:t>
            </a:r>
            <a:r>
              <a:rPr kumimoji="1" lang="en-US" altLang="ja-JP" dirty="0" err="1"/>
              <a:t>eBPF</a:t>
            </a:r>
            <a:r>
              <a:rPr kumimoji="1" lang="ja-JP" altLang="en-US" dirty="0"/>
              <a:t>プログラムを</a:t>
            </a:r>
            <a:r>
              <a:rPr kumimoji="1" lang="en-JP" altLang="ja-JP" dirty="0"/>
              <a:t>VM</a:t>
            </a:r>
            <a:r>
              <a:rPr kumimoji="1" lang="ja-JP" altLang="en-JP" dirty="0"/>
              <a:t>内</a:t>
            </a:r>
            <a:r>
              <a:rPr kumimoji="1" lang="ja-JP" altLang="en-US" dirty="0"/>
              <a:t>に送り込み、</a:t>
            </a:r>
            <a:r>
              <a:rPr kumimoji="1" lang="en-US" altLang="ja-JP" dirty="0"/>
              <a:t>VM</a:t>
            </a:r>
            <a:r>
              <a:rPr kumimoji="1" lang="ja-JP" altLang="en-US" dirty="0"/>
              <a:t>内の情報を安全に取得するシステムを提案しました。これは</a:t>
            </a:r>
            <a:endParaRPr kumimoji="1" lang="en-US" altLang="ja-JP" dirty="0"/>
          </a:p>
          <a:p>
            <a:pPr lvl="1"/>
            <a:r>
              <a:rPr kumimoji="1" lang="ja-JP" altLang="en-US" dirty="0"/>
              <a:t>クラウド側で従来の</a:t>
            </a:r>
            <a:r>
              <a:rPr kumimoji="1" lang="en-US" altLang="ja-JP" dirty="0" err="1"/>
              <a:t>eBPF</a:t>
            </a:r>
            <a:r>
              <a:rPr kumimoji="1" lang="ja-JP" altLang="en-US" dirty="0"/>
              <a:t>アプリケーションを実行</a:t>
            </a:r>
            <a:endParaRPr kumimoji="1" lang="en-US" altLang="ja-JP" dirty="0"/>
          </a:p>
          <a:p>
            <a:pPr lvl="1"/>
            <a:r>
              <a:rPr kumimoji="1" lang="en-US" altLang="ja-JP" dirty="0"/>
              <a:t>BCC</a:t>
            </a:r>
            <a:r>
              <a:rPr kumimoji="1" lang="ja-JP" altLang="en-US" dirty="0"/>
              <a:t>の共有ライブラリを置き換えることで</a:t>
            </a:r>
            <a:r>
              <a:rPr kumimoji="1" lang="en-US" altLang="ja-JP" dirty="0"/>
              <a:t>BPF</a:t>
            </a:r>
            <a:r>
              <a:rPr kumimoji="1" lang="ja-JP" altLang="en-US" dirty="0"/>
              <a:t>に関連するシステムコールを横取り</a:t>
            </a:r>
            <a:endParaRPr kumimoji="1" lang="en-US" altLang="ja-JP" dirty="0"/>
          </a:p>
          <a:p>
            <a:pPr lvl="1"/>
            <a:r>
              <a:rPr lang="ja-JP" altLang="en-US" dirty="0"/>
              <a:t>横取りしたシステムコールを</a:t>
            </a:r>
            <a:r>
              <a:rPr lang="en-US" altLang="ja-JP" dirty="0"/>
              <a:t>VM</a:t>
            </a:r>
            <a:r>
              <a:rPr lang="ja-JP" altLang="en-US" dirty="0"/>
              <a:t>内のプロキシ</a:t>
            </a:r>
            <a:r>
              <a:rPr kumimoji="1" lang="ja-JP" altLang="en-US" dirty="0"/>
              <a:t>に転送して実行</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このうえで簡単な</a:t>
            </a:r>
            <a:r>
              <a:rPr kumimoji="1" lang="en-US" altLang="ja-JP" dirty="0" err="1"/>
              <a:t>eBPF</a:t>
            </a:r>
            <a:r>
              <a:rPr kumimoji="1" lang="ja-JP" altLang="en-US" dirty="0"/>
              <a:t>アプリケーションが実行できることを確認しました。</a:t>
            </a:r>
          </a:p>
          <a:p>
            <a:endParaRPr kumimoji="1" lang="ja-JP" altLang="en-US" dirty="0"/>
          </a:p>
        </p:txBody>
      </p:sp>
      <p:sp>
        <p:nvSpPr>
          <p:cNvPr id="4" name="スライド番号プレースホルダー 3"/>
          <p:cNvSpPr>
            <a:spLocks noGrp="1"/>
          </p:cNvSpPr>
          <p:nvPr>
            <p:ph type="sldNum" sz="quarter" idx="5"/>
          </p:nvPr>
        </p:nvSpPr>
        <p:spPr/>
        <p:txBody>
          <a:bodyPr/>
          <a:lstStyle/>
          <a:p>
            <a:fld id="{016E1C1D-F4A9-2B46-8894-79AE3994FA0D}" type="slidenum">
              <a:rPr lang="en-JP" smtClean="0"/>
              <a:t>10</a:t>
            </a:fld>
            <a:endParaRPr lang="en-JP"/>
          </a:p>
        </p:txBody>
      </p:sp>
    </p:spTree>
    <p:extLst>
      <p:ext uri="{BB962C8B-B14F-4D97-AF65-F5344CB8AC3E}">
        <p14:creationId xmlns:p14="http://schemas.microsoft.com/office/powerpoint/2010/main" val="4165564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A19C48F-3E5F-4460-B5A4-BB42B203C12A}"/>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AB4B76E2-F4B6-4439-85CB-E797C4B230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51CEECE7-E36C-4559-BB5B-8C1034491348}"/>
              </a:ext>
            </a:extLst>
          </p:cNvPr>
          <p:cNvSpPr>
            <a:spLocks noGrp="1"/>
          </p:cNvSpPr>
          <p:nvPr>
            <p:ph type="dt" sz="half" idx="10"/>
          </p:nvPr>
        </p:nvSpPr>
        <p:spPr/>
        <p:txBody>
          <a:bodyPr/>
          <a:lstStyle/>
          <a:p>
            <a:fld id="{9DDBA6D2-AC38-41DF-B147-3D28B408527B}"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D9710047-933F-4FC1-8755-3670426A003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C065F2-50E5-4DB9-96AF-7B1C48CC914D}"/>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989515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CFC08B1-4CEE-49D6-8C37-1A130BCA4F4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8BEE05A-A476-4311-B5E9-7570BC42DDBA}"/>
              </a:ext>
            </a:extLst>
          </p:cNvPr>
          <p:cNvSpPr>
            <a:spLocks noGrp="1"/>
          </p:cNvSpPr>
          <p:nvPr>
            <p:ph type="body" orient="vert" idx="1"/>
          </p:nvPr>
        </p:nvSpPr>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3495599-CC21-4F0F-9471-25A773ADBA0A}"/>
              </a:ext>
            </a:extLst>
          </p:cNvPr>
          <p:cNvSpPr>
            <a:spLocks noGrp="1"/>
          </p:cNvSpPr>
          <p:nvPr>
            <p:ph type="dt" sz="half" idx="10"/>
          </p:nvPr>
        </p:nvSpPr>
        <p:spPr/>
        <p:txBody>
          <a:bodyPr/>
          <a:lstStyle/>
          <a:p>
            <a:fld id="{D7F818DA-A774-4532-9161-F147DBAD5395}"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E4913CD9-FBFE-4E10-A0B4-E5ACBF5909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08A98EA-10A7-45FE-9366-50E916F7FF35}"/>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409917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2E678EE-97C0-4B2E-A699-5EFF09A2F9E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9ED3C4D-4F38-4C23-829B-9C5463509BA1}"/>
              </a:ext>
            </a:extLst>
          </p:cNvPr>
          <p:cNvSpPr>
            <a:spLocks noGrp="1"/>
          </p:cNvSpPr>
          <p:nvPr>
            <p:ph type="body" orient="vert" idx="1"/>
          </p:nvPr>
        </p:nvSpPr>
        <p:spPr>
          <a:xfrm>
            <a:off x="838200" y="365125"/>
            <a:ext cx="7734300" cy="5811838"/>
          </a:xfrm>
        </p:spPr>
        <p:txBody>
          <a:bodyPr vert="eaVert"/>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8A0F5EB-4099-468D-B7D4-8ED3FC4B0C22}"/>
              </a:ext>
            </a:extLst>
          </p:cNvPr>
          <p:cNvSpPr>
            <a:spLocks noGrp="1"/>
          </p:cNvSpPr>
          <p:nvPr>
            <p:ph type="dt" sz="half" idx="10"/>
          </p:nvPr>
        </p:nvSpPr>
        <p:spPr/>
        <p:txBody>
          <a:bodyPr/>
          <a:lstStyle/>
          <a:p>
            <a:fld id="{74688EAE-0424-4770-8996-CEDB74ECACD8}"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11428761-72AB-45A2-B2CA-A3913B7C727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2128F92-2E58-4888-A8AF-B79B05BF5CFB}"/>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348863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38F516-C093-4791-AD8D-0431FDA09A31}"/>
              </a:ext>
            </a:extLst>
          </p:cNvPr>
          <p:cNvSpPr>
            <a:spLocks noGrp="1"/>
          </p:cNvSpPr>
          <p:nvPr>
            <p:ph type="title"/>
          </p:nvPr>
        </p:nvSpPr>
        <p:spPr/>
        <p:txBody>
          <a:bodyPr/>
          <a:lstStyle>
            <a:lvl1pPr>
              <a:defRPr b="1">
                <a:latin typeface="+mn-ea"/>
                <a:ea typeface="+mn-ea"/>
              </a:defRPr>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83FFB9C-2426-40D6-B456-D524FCA4FAD0}"/>
              </a:ext>
            </a:extLst>
          </p:cNvPr>
          <p:cNvSpPr>
            <a:spLocks noGrp="1"/>
          </p:cNvSpPr>
          <p:nvPr>
            <p:ph idx="1"/>
          </p:nvPr>
        </p:nvSpPr>
        <p:spPr/>
        <p:txBody>
          <a:bodyPr/>
          <a:lstStyle>
            <a:lvl1pPr>
              <a:defRPr>
                <a:latin typeface="游ゴシック Medium" panose="020B0500000000000000" pitchFamily="50" charset="-128"/>
                <a:ea typeface="游ゴシック Medium" panose="020B0500000000000000" pitchFamily="50" charset="-128"/>
              </a:defRPr>
            </a:lvl1pPr>
            <a:lvl2pPr>
              <a:defRPr>
                <a:latin typeface="游ゴシック Medium" panose="020B0500000000000000" pitchFamily="50" charset="-128"/>
                <a:ea typeface="游ゴシック Medium" panose="020B0500000000000000" pitchFamily="50" charset="-128"/>
              </a:defRPr>
            </a:lvl2pPr>
            <a:lvl3pPr>
              <a:defRPr sz="2200">
                <a:latin typeface="游ゴシック Medium" panose="020B0500000000000000" pitchFamily="50" charset="-128"/>
                <a:ea typeface="游ゴシック Medium" panose="020B0500000000000000" pitchFamily="50" charset="-128"/>
              </a:defRPr>
            </a:lvl3pPr>
            <a:lvl4pPr>
              <a:defRPr>
                <a:latin typeface="游ゴシック Medium" panose="020B0500000000000000" pitchFamily="50" charset="-128"/>
                <a:ea typeface="游ゴシック Medium" panose="020B0500000000000000" pitchFamily="50" charset="-128"/>
              </a:defRPr>
            </a:lvl4pPr>
            <a:lvl5pPr>
              <a:defRPr>
                <a:latin typeface="游ゴシック Medium" panose="020B0500000000000000" pitchFamily="50" charset="-128"/>
                <a:ea typeface="游ゴシック Medium" panose="020B05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B03669B1-F938-4B7B-A8B5-F52991D01EB5}"/>
              </a:ext>
            </a:extLst>
          </p:cNvPr>
          <p:cNvSpPr>
            <a:spLocks noGrp="1"/>
          </p:cNvSpPr>
          <p:nvPr>
            <p:ph type="dt" sz="half" idx="10"/>
          </p:nvPr>
        </p:nvSpPr>
        <p:spPr/>
        <p:txBody>
          <a:bodyPr/>
          <a:lstStyle/>
          <a:p>
            <a:fld id="{2C4F5951-AEB8-4014-A3EF-EA711BD7F95D}"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EA54ADE2-BB1D-47B5-85A9-5AC2C5739C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D87805F-95B2-4F29-A41D-31E78896983E}"/>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769597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39B8376-8B2C-44CB-8CC1-C89224163A9E}"/>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FD0EE5-0FD2-4BD3-B343-6C24E13268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40F0005-97AF-4569-A785-24F465487275}"/>
              </a:ext>
            </a:extLst>
          </p:cNvPr>
          <p:cNvSpPr>
            <a:spLocks noGrp="1"/>
          </p:cNvSpPr>
          <p:nvPr>
            <p:ph type="dt" sz="half" idx="10"/>
          </p:nvPr>
        </p:nvSpPr>
        <p:spPr/>
        <p:txBody>
          <a:bodyPr/>
          <a:lstStyle/>
          <a:p>
            <a:fld id="{96A9CEF2-E3C6-40E6-B1E4-CD8ECAB9E838}"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DFBE0511-1FE5-4BF8-8782-535350D4B31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F4AFCA6-AA0F-411D-8345-ECBE1316E00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71630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85BDBB-D9F0-41CF-8454-C0EEE2A77553}"/>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17799C-9D0B-4126-9C3A-E2CC731765B5}"/>
              </a:ext>
            </a:extLst>
          </p:cNvPr>
          <p:cNvSpPr>
            <a:spLocks noGrp="1"/>
          </p:cNvSpPr>
          <p:nvPr>
            <p:ph sz="half" idx="1"/>
          </p:nvPr>
        </p:nvSpPr>
        <p:spPr>
          <a:xfrm>
            <a:off x="838200" y="1825625"/>
            <a:ext cx="5181600" cy="435133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コンテンツ プレースホルダー 3">
            <a:extLst>
              <a:ext uri="{FF2B5EF4-FFF2-40B4-BE49-F238E27FC236}">
                <a16:creationId xmlns:a16="http://schemas.microsoft.com/office/drawing/2014/main" id="{E998FFE1-C3AB-451F-A918-D2CD3FDE8C1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38D03956-8895-4261-A31F-41A2177705FA}"/>
              </a:ext>
            </a:extLst>
          </p:cNvPr>
          <p:cNvSpPr>
            <a:spLocks noGrp="1"/>
          </p:cNvSpPr>
          <p:nvPr>
            <p:ph type="dt" sz="half" idx="10"/>
          </p:nvPr>
        </p:nvSpPr>
        <p:spPr/>
        <p:txBody>
          <a:bodyPr/>
          <a:lstStyle/>
          <a:p>
            <a:fld id="{829B6AE6-6F0D-4642-9502-188D844A1DA1}" type="datetime1">
              <a:rPr kumimoji="1" lang="ja-JP" altLang="en-US" smtClean="0"/>
              <a:t>2022/2/22</a:t>
            </a:fld>
            <a:endParaRPr kumimoji="1" lang="ja-JP" altLang="en-US"/>
          </a:p>
        </p:txBody>
      </p:sp>
      <p:sp>
        <p:nvSpPr>
          <p:cNvPr id="6" name="フッター プレースホルダー 5">
            <a:extLst>
              <a:ext uri="{FF2B5EF4-FFF2-40B4-BE49-F238E27FC236}">
                <a16:creationId xmlns:a16="http://schemas.microsoft.com/office/drawing/2014/main" id="{CABD5513-57D1-4A79-BD0C-D9A60B3CB29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2FC131-F1AC-44B9-B0B2-8C7C1294D7E8}"/>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9847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DF3F41-94F1-48B9-BEA4-A720AFCE91F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ED65197-F804-41CA-A7CC-078EEA14F1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B98D047-6E8C-4E00-A78A-15C33826E9DD}"/>
              </a:ext>
            </a:extLst>
          </p:cNvPr>
          <p:cNvSpPr>
            <a:spLocks noGrp="1"/>
          </p:cNvSpPr>
          <p:nvPr>
            <p:ph sz="half" idx="2"/>
          </p:nvPr>
        </p:nvSpPr>
        <p:spPr>
          <a:xfrm>
            <a:off x="839788" y="2505075"/>
            <a:ext cx="5157787"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a:extLst>
              <a:ext uri="{FF2B5EF4-FFF2-40B4-BE49-F238E27FC236}">
                <a16:creationId xmlns:a16="http://schemas.microsoft.com/office/drawing/2014/main" id="{829ADA58-8383-4E42-98C4-7BB0872B29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F4D8503-D779-4A11-B171-A02305DE9045}"/>
              </a:ext>
            </a:extLst>
          </p:cNvPr>
          <p:cNvSpPr>
            <a:spLocks noGrp="1"/>
          </p:cNvSpPr>
          <p:nvPr>
            <p:ph sz="quarter" idx="4"/>
          </p:nvPr>
        </p:nvSpPr>
        <p:spPr>
          <a:xfrm>
            <a:off x="6172200" y="2505075"/>
            <a:ext cx="5183188" cy="3684588"/>
          </a:xfrm>
        </p:spPr>
        <p:txBody>
          <a:bodyPr/>
          <a:lstStyle>
            <a:lvl3pPr>
              <a:defRPr sz="2200"/>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日付プレースホルダー 6">
            <a:extLst>
              <a:ext uri="{FF2B5EF4-FFF2-40B4-BE49-F238E27FC236}">
                <a16:creationId xmlns:a16="http://schemas.microsoft.com/office/drawing/2014/main" id="{58BEAF93-D440-4439-AA3E-EED8B6A69113}"/>
              </a:ext>
            </a:extLst>
          </p:cNvPr>
          <p:cNvSpPr>
            <a:spLocks noGrp="1"/>
          </p:cNvSpPr>
          <p:nvPr>
            <p:ph type="dt" sz="half" idx="10"/>
          </p:nvPr>
        </p:nvSpPr>
        <p:spPr/>
        <p:txBody>
          <a:bodyPr/>
          <a:lstStyle/>
          <a:p>
            <a:fld id="{B84D53F0-EBF1-4036-83FB-4C26A9B1B552}" type="datetime1">
              <a:rPr kumimoji="1" lang="ja-JP" altLang="en-US" smtClean="0"/>
              <a:t>2022/2/22</a:t>
            </a:fld>
            <a:endParaRPr kumimoji="1" lang="ja-JP" altLang="en-US"/>
          </a:p>
        </p:txBody>
      </p:sp>
      <p:sp>
        <p:nvSpPr>
          <p:cNvPr id="8" name="フッター プレースホルダー 7">
            <a:extLst>
              <a:ext uri="{FF2B5EF4-FFF2-40B4-BE49-F238E27FC236}">
                <a16:creationId xmlns:a16="http://schemas.microsoft.com/office/drawing/2014/main" id="{E8963DCE-D887-4CEB-B0FD-64391A89DB8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2359BB-C603-4CBB-ACB1-10D19C7778F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18382461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FC4F44-966E-4713-8629-2D9B92A439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5AC4F7C-566A-4A62-AB80-2C10A4F4A275}"/>
              </a:ext>
            </a:extLst>
          </p:cNvPr>
          <p:cNvSpPr>
            <a:spLocks noGrp="1"/>
          </p:cNvSpPr>
          <p:nvPr>
            <p:ph type="dt" sz="half" idx="10"/>
          </p:nvPr>
        </p:nvSpPr>
        <p:spPr/>
        <p:txBody>
          <a:bodyPr/>
          <a:lstStyle/>
          <a:p>
            <a:fld id="{68EF11E8-B097-4A22-9DDF-E0DF4F6A6FCB}" type="datetime1">
              <a:rPr kumimoji="1" lang="ja-JP" altLang="en-US" smtClean="0"/>
              <a:t>2022/2/22</a:t>
            </a:fld>
            <a:endParaRPr kumimoji="1" lang="ja-JP" altLang="en-US"/>
          </a:p>
        </p:txBody>
      </p:sp>
      <p:sp>
        <p:nvSpPr>
          <p:cNvPr id="4" name="フッター プレースホルダー 3">
            <a:extLst>
              <a:ext uri="{FF2B5EF4-FFF2-40B4-BE49-F238E27FC236}">
                <a16:creationId xmlns:a16="http://schemas.microsoft.com/office/drawing/2014/main" id="{478DA6DF-2723-4A45-BAE2-CF3010FCF50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9834442D-45B8-418E-8A32-4EFE7D28867F}"/>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034005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15D072D-28C4-4452-A27A-38587632E357}"/>
              </a:ext>
            </a:extLst>
          </p:cNvPr>
          <p:cNvSpPr>
            <a:spLocks noGrp="1"/>
          </p:cNvSpPr>
          <p:nvPr>
            <p:ph type="dt" sz="half" idx="10"/>
          </p:nvPr>
        </p:nvSpPr>
        <p:spPr/>
        <p:txBody>
          <a:bodyPr/>
          <a:lstStyle/>
          <a:p>
            <a:fld id="{C11A26A8-0774-4CCE-BB2B-1A3635BB4602}" type="datetime1">
              <a:rPr kumimoji="1" lang="ja-JP" altLang="en-US" smtClean="0"/>
              <a:t>2022/2/22</a:t>
            </a:fld>
            <a:endParaRPr kumimoji="1" lang="ja-JP" altLang="en-US"/>
          </a:p>
        </p:txBody>
      </p:sp>
      <p:sp>
        <p:nvSpPr>
          <p:cNvPr id="3" name="フッター プレースホルダー 2">
            <a:extLst>
              <a:ext uri="{FF2B5EF4-FFF2-40B4-BE49-F238E27FC236}">
                <a16:creationId xmlns:a16="http://schemas.microsoft.com/office/drawing/2014/main" id="{F04B11B3-852B-47A4-A5C8-5526AA01D8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65EE386-F492-462D-A1E2-27B9B7578593}"/>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22748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0D227B-3CA3-4397-91E0-4D045B93B6A3}"/>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818453A-248E-4AF9-B1B8-A24004C7D51E}"/>
              </a:ext>
            </a:extLst>
          </p:cNvPr>
          <p:cNvSpPr>
            <a:spLocks noGrp="1"/>
          </p:cNvSpPr>
          <p:nvPr>
            <p:ph idx="1"/>
          </p:nvPr>
        </p:nvSpPr>
        <p:spPr>
          <a:xfrm>
            <a:off x="5183188" y="987425"/>
            <a:ext cx="6172200" cy="4873625"/>
          </a:xfrm>
        </p:spPr>
        <p:txBody>
          <a:bodyPr/>
          <a:lstStyle>
            <a:lvl1pPr>
              <a:defRPr sz="3200"/>
            </a:lvl1pPr>
            <a:lvl2pPr>
              <a:defRPr sz="2800"/>
            </a:lvl2pPr>
            <a:lvl3pPr>
              <a:defRPr sz="2200"/>
            </a:lvl3pPr>
            <a:lvl4pPr>
              <a:defRPr sz="2000"/>
            </a:lvl4pPr>
            <a:lvl5pPr>
              <a:defRPr sz="2000"/>
            </a:lvl5pPr>
            <a:lvl6pPr>
              <a:defRPr sz="2000"/>
            </a:lvl6pPr>
            <a:lvl7pPr>
              <a:defRPr sz="2000"/>
            </a:lvl7pPr>
            <a:lvl8pPr>
              <a:defRPr sz="2000"/>
            </a:lvl8pPr>
            <a:lvl9pPr>
              <a:defRPr sz="20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テキスト プレースホルダー 3">
            <a:extLst>
              <a:ext uri="{FF2B5EF4-FFF2-40B4-BE49-F238E27FC236}">
                <a16:creationId xmlns:a16="http://schemas.microsoft.com/office/drawing/2014/main" id="{F530853A-1636-4E1B-A822-FD12633B95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5627ACB-881E-4C6B-A1B0-7C41408239DC}"/>
              </a:ext>
            </a:extLst>
          </p:cNvPr>
          <p:cNvSpPr>
            <a:spLocks noGrp="1"/>
          </p:cNvSpPr>
          <p:nvPr>
            <p:ph type="dt" sz="half" idx="10"/>
          </p:nvPr>
        </p:nvSpPr>
        <p:spPr/>
        <p:txBody>
          <a:bodyPr/>
          <a:lstStyle/>
          <a:p>
            <a:fld id="{EA555A53-9842-46A7-A74F-E83B177FCBB1}" type="datetime1">
              <a:rPr kumimoji="1" lang="ja-JP" altLang="en-US" smtClean="0"/>
              <a:t>2022/2/22</a:t>
            </a:fld>
            <a:endParaRPr kumimoji="1" lang="ja-JP" altLang="en-US"/>
          </a:p>
        </p:txBody>
      </p:sp>
      <p:sp>
        <p:nvSpPr>
          <p:cNvPr id="6" name="フッター プレースホルダー 5">
            <a:extLst>
              <a:ext uri="{FF2B5EF4-FFF2-40B4-BE49-F238E27FC236}">
                <a16:creationId xmlns:a16="http://schemas.microsoft.com/office/drawing/2014/main" id="{9250C84C-A074-44D6-9DE7-9C6B8E9EEFA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7C126F-F51C-46EA-B996-1DA2B3226360}"/>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365962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20F7A-A4A4-448E-867A-3DE80A84319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6A32DBCF-387E-44BD-9D68-E4A853E509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DA7DDDE-DF36-4F62-978D-C68D1564FF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2FCEE08-BF83-464A-BC9B-8F0B0C4729CB}"/>
              </a:ext>
            </a:extLst>
          </p:cNvPr>
          <p:cNvSpPr>
            <a:spLocks noGrp="1"/>
          </p:cNvSpPr>
          <p:nvPr>
            <p:ph type="dt" sz="half" idx="10"/>
          </p:nvPr>
        </p:nvSpPr>
        <p:spPr/>
        <p:txBody>
          <a:bodyPr/>
          <a:lstStyle/>
          <a:p>
            <a:fld id="{D50D4117-AAF1-4677-9B51-E2C927BEC168}" type="datetime1">
              <a:rPr kumimoji="1" lang="ja-JP" altLang="en-US" smtClean="0"/>
              <a:t>2022/2/22</a:t>
            </a:fld>
            <a:endParaRPr kumimoji="1" lang="ja-JP" altLang="en-US"/>
          </a:p>
        </p:txBody>
      </p:sp>
      <p:sp>
        <p:nvSpPr>
          <p:cNvPr id="6" name="フッター プレースホルダー 5">
            <a:extLst>
              <a:ext uri="{FF2B5EF4-FFF2-40B4-BE49-F238E27FC236}">
                <a16:creationId xmlns:a16="http://schemas.microsoft.com/office/drawing/2014/main" id="{ED902995-CA6C-4D21-914C-8E9BD7AF55D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B4EEE53-BE21-4DCB-BF82-01AB5BA1EC4C}"/>
              </a:ext>
            </a:extLst>
          </p:cNvPr>
          <p:cNvSpPr>
            <a:spLocks noGrp="1"/>
          </p:cNvSpPr>
          <p:nvPr>
            <p:ph type="sldNum" sz="quarter" idx="12"/>
          </p:nvPr>
        </p:nvSpPr>
        <p:spPr/>
        <p:txBody>
          <a:body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413232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9FDD2270-60C9-4560-AED6-C7E237D78DE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899900E-8195-4E6D-9BA5-1D3AF53A20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C720508-F5BF-4633-B4B0-A00E157686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2CA227-2E6A-4AC7-8D4A-CDD9415AAA57}" type="datetime1">
              <a:rPr kumimoji="1" lang="ja-JP" altLang="en-US" smtClean="0"/>
              <a:t>2022/2/22</a:t>
            </a:fld>
            <a:endParaRPr kumimoji="1" lang="ja-JP" altLang="en-US"/>
          </a:p>
        </p:txBody>
      </p:sp>
      <p:sp>
        <p:nvSpPr>
          <p:cNvPr id="5" name="フッター プレースホルダー 4">
            <a:extLst>
              <a:ext uri="{FF2B5EF4-FFF2-40B4-BE49-F238E27FC236}">
                <a16:creationId xmlns:a16="http://schemas.microsoft.com/office/drawing/2014/main" id="{DF41CF83-1183-4D48-869C-81DDBE95CD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FAC3BE18-513C-46AF-8836-1DA87605ED2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94F7D-EF94-4F03-B604-12C7245D12BF}" type="slidenum">
              <a:rPr kumimoji="1" lang="ja-JP" altLang="en-US" smtClean="0"/>
              <a:t>‹#›</a:t>
            </a:fld>
            <a:endParaRPr kumimoji="1" lang="ja-JP" altLang="en-US"/>
          </a:p>
        </p:txBody>
      </p:sp>
    </p:spTree>
    <p:extLst>
      <p:ext uri="{BB962C8B-B14F-4D97-AF65-F5344CB8AC3E}">
        <p14:creationId xmlns:p14="http://schemas.microsoft.com/office/powerpoint/2010/main" val="2667561919"/>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988B2A-4F1D-4D2F-9EC1-1B8C84A316F5}"/>
              </a:ext>
            </a:extLst>
          </p:cNvPr>
          <p:cNvSpPr>
            <a:spLocks noGrp="1"/>
          </p:cNvSpPr>
          <p:nvPr>
            <p:ph type="ctrTitle"/>
          </p:nvPr>
        </p:nvSpPr>
        <p:spPr/>
        <p:txBody>
          <a:bodyPr>
            <a:noAutofit/>
          </a:bodyPr>
          <a:lstStyle/>
          <a:p>
            <a:r>
              <a:rPr lang="en-US" altLang="ja-JP" b="1" dirty="0" err="1">
                <a:latin typeface="+mn-ea"/>
                <a:ea typeface="+mn-ea"/>
              </a:rPr>
              <a:t>eBPF</a:t>
            </a:r>
            <a:r>
              <a:rPr lang="ja-JP" altLang="en-US" b="1" dirty="0">
                <a:latin typeface="+mn-ea"/>
                <a:ea typeface="+mn-ea"/>
              </a:rPr>
              <a:t>プログラムを用いた</a:t>
            </a:r>
            <a:r>
              <a:rPr lang="en-US" altLang="ja-JP" b="1" dirty="0">
                <a:latin typeface="+mn-ea"/>
                <a:ea typeface="+mn-ea"/>
              </a:rPr>
              <a:t>VM</a:t>
            </a:r>
            <a:r>
              <a:rPr lang="ja-JP" altLang="en-US" b="1" dirty="0">
                <a:latin typeface="+mn-ea"/>
                <a:ea typeface="+mn-ea"/>
              </a:rPr>
              <a:t>内のシステムの監視</a:t>
            </a:r>
            <a:endParaRPr kumimoji="1" lang="ja-JP" altLang="en-US" dirty="0">
              <a:latin typeface="+mn-ea"/>
              <a:ea typeface="+mn-ea"/>
            </a:endParaRPr>
          </a:p>
        </p:txBody>
      </p:sp>
      <p:sp>
        <p:nvSpPr>
          <p:cNvPr id="3" name="字幕 2">
            <a:extLst>
              <a:ext uri="{FF2B5EF4-FFF2-40B4-BE49-F238E27FC236}">
                <a16:creationId xmlns:a16="http://schemas.microsoft.com/office/drawing/2014/main" id="{3C35B833-E98F-494B-8822-FA9DBBD7F096}"/>
              </a:ext>
            </a:extLst>
          </p:cNvPr>
          <p:cNvSpPr>
            <a:spLocks noGrp="1"/>
          </p:cNvSpPr>
          <p:nvPr>
            <p:ph type="subTitle" idx="1"/>
          </p:nvPr>
        </p:nvSpPr>
        <p:spPr>
          <a:xfrm>
            <a:off x="1524000" y="3745876"/>
            <a:ext cx="9144000" cy="1655762"/>
          </a:xfrm>
        </p:spPr>
        <p:txBody>
          <a:bodyPr>
            <a:normAutofit/>
          </a:bodyPr>
          <a:lstStyle/>
          <a:p>
            <a:r>
              <a:rPr kumimoji="1" lang="ja-JP" altLang="en-US" b="1" dirty="0"/>
              <a:t>九州工業大学　情報工学部　情報・通信工学科</a:t>
            </a:r>
            <a:endParaRPr lang="en-US" altLang="ja-JP" b="1" dirty="0"/>
          </a:p>
          <a:p>
            <a:r>
              <a:rPr lang="ja-JP" altLang="en-US" b="1" dirty="0"/>
              <a:t>光来研究室 </a:t>
            </a:r>
            <a:r>
              <a:rPr lang="en-US" altLang="ja-JP" b="1" dirty="0"/>
              <a:t>B4</a:t>
            </a:r>
          </a:p>
          <a:p>
            <a:r>
              <a:rPr kumimoji="1" lang="en-US" altLang="ja-JP" b="1" dirty="0"/>
              <a:t> 182C1147 </a:t>
            </a:r>
            <a:r>
              <a:rPr kumimoji="1" lang="ja-JP" altLang="en-US" b="1" dirty="0"/>
              <a:t>堀　恭介</a:t>
            </a:r>
          </a:p>
          <a:p>
            <a:endParaRPr kumimoji="1" lang="ja-JP" altLang="en-US" dirty="0"/>
          </a:p>
        </p:txBody>
      </p:sp>
      <p:sp>
        <p:nvSpPr>
          <p:cNvPr id="4" name="スライド番号プレースホルダー 3">
            <a:extLst>
              <a:ext uri="{FF2B5EF4-FFF2-40B4-BE49-F238E27FC236}">
                <a16:creationId xmlns:a16="http://schemas.microsoft.com/office/drawing/2014/main" id="{9FBE60D1-E6BB-4F01-AE18-82E297B169FF}"/>
              </a:ext>
            </a:extLst>
          </p:cNvPr>
          <p:cNvSpPr>
            <a:spLocks noGrp="1"/>
          </p:cNvSpPr>
          <p:nvPr>
            <p:ph type="sldNum" sz="quarter" idx="12"/>
          </p:nvPr>
        </p:nvSpPr>
        <p:spPr/>
        <p:txBody>
          <a:bodyPr/>
          <a:lstStyle/>
          <a:p>
            <a:fld id="{BE494F7D-EF94-4F03-B604-12C7245D12BF}" type="slidenum">
              <a:rPr kumimoji="1" lang="ja-JP" altLang="en-US" smtClean="0"/>
              <a:t>1</a:t>
            </a:fld>
            <a:endParaRPr kumimoji="1" lang="ja-JP" altLang="en-US"/>
          </a:p>
        </p:txBody>
      </p:sp>
    </p:spTree>
    <p:extLst>
      <p:ext uri="{BB962C8B-B14F-4D97-AF65-F5344CB8AC3E}">
        <p14:creationId xmlns:p14="http://schemas.microsoft.com/office/powerpoint/2010/main" val="38118677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C494A8-6A2A-443F-85CD-4C296E35D3A1}"/>
              </a:ext>
            </a:extLst>
          </p:cNvPr>
          <p:cNvSpPr>
            <a:spLocks noGrp="1"/>
          </p:cNvSpPr>
          <p:nvPr>
            <p:ph type="title"/>
          </p:nvPr>
        </p:nvSpPr>
        <p:spPr/>
        <p:txBody>
          <a:bodyPr/>
          <a:lstStyle/>
          <a:p>
            <a:r>
              <a:rPr kumimoji="1" lang="ja-JP" altLang="en-US" b="1" dirty="0"/>
              <a:t>まとめ</a:t>
            </a:r>
          </a:p>
        </p:txBody>
      </p:sp>
      <p:sp>
        <p:nvSpPr>
          <p:cNvPr id="3" name="コンテンツ プレースホルダー 2">
            <a:extLst>
              <a:ext uri="{FF2B5EF4-FFF2-40B4-BE49-F238E27FC236}">
                <a16:creationId xmlns:a16="http://schemas.microsoft.com/office/drawing/2014/main" id="{9C88A2CF-5ADF-42CE-9F54-3815D79AC17C}"/>
              </a:ext>
            </a:extLst>
          </p:cNvPr>
          <p:cNvSpPr>
            <a:spLocks noGrp="1"/>
          </p:cNvSpPr>
          <p:nvPr>
            <p:ph idx="1"/>
          </p:nvPr>
        </p:nvSpPr>
        <p:spPr/>
        <p:txBody>
          <a:bodyPr>
            <a:normAutofit lnSpcReduction="10000"/>
          </a:bodyPr>
          <a:lstStyle/>
          <a:p>
            <a:r>
              <a:rPr kumimoji="1" lang="ja-JP" altLang="en-US" dirty="0"/>
              <a:t>クラウド側から</a:t>
            </a:r>
            <a:r>
              <a:rPr kumimoji="1" lang="en-US" altLang="ja-JP" dirty="0"/>
              <a:t>VM</a:t>
            </a:r>
            <a:r>
              <a:rPr kumimoji="1" lang="ja-JP" altLang="en-US" dirty="0"/>
              <a:t>に</a:t>
            </a:r>
            <a:r>
              <a:rPr kumimoji="1" lang="en-US" altLang="ja-JP" dirty="0" err="1"/>
              <a:t>eBPF</a:t>
            </a:r>
            <a:r>
              <a:rPr kumimoji="1" lang="ja-JP" altLang="en-US" dirty="0"/>
              <a:t>プログラムを送り込んで安全に実行するシステム</a:t>
            </a:r>
            <a:r>
              <a:rPr kumimoji="1" lang="en-US" altLang="ja-JP" dirty="0" err="1"/>
              <a:t>TeleBPF</a:t>
            </a:r>
            <a:r>
              <a:rPr kumimoji="1" lang="ja-JP" altLang="en-US" dirty="0"/>
              <a:t>を提案</a:t>
            </a:r>
          </a:p>
          <a:p>
            <a:pPr lvl="1"/>
            <a:r>
              <a:rPr kumimoji="1" lang="ja-JP" altLang="en-US" dirty="0"/>
              <a:t>クラウド側で従来の</a:t>
            </a:r>
            <a:r>
              <a:rPr kumimoji="1" lang="en-US" altLang="ja-JP" dirty="0" err="1"/>
              <a:t>eBPF</a:t>
            </a:r>
            <a:r>
              <a:rPr kumimoji="1" lang="ja-JP" altLang="en-US" dirty="0"/>
              <a:t>アプリケーションを実行可能</a:t>
            </a:r>
            <a:endParaRPr kumimoji="1" lang="en-US" altLang="ja-JP" dirty="0"/>
          </a:p>
          <a:p>
            <a:pPr lvl="1"/>
            <a:r>
              <a:rPr kumimoji="1" lang="ja-JP" altLang="en-US" dirty="0"/>
              <a:t>共有ライブラリを置き換えることで</a:t>
            </a:r>
            <a:r>
              <a:rPr kumimoji="1" lang="en-US" altLang="ja-JP" dirty="0"/>
              <a:t>BPF</a:t>
            </a:r>
            <a:r>
              <a:rPr kumimoji="1" lang="ja-JP" altLang="en-US" dirty="0"/>
              <a:t>関連システムコールの呼び出しを横取りし、</a:t>
            </a:r>
            <a:r>
              <a:rPr lang="en-US" altLang="ja-JP" dirty="0"/>
              <a:t>VM</a:t>
            </a:r>
            <a:r>
              <a:rPr lang="ja-JP" altLang="en-US" dirty="0"/>
              <a:t>内のプロキシ</a:t>
            </a:r>
            <a:r>
              <a:rPr kumimoji="1" lang="ja-JP" altLang="en-US" dirty="0"/>
              <a:t>に転送</a:t>
            </a:r>
            <a:endParaRPr kumimoji="1" lang="en-US" altLang="ja-JP" dirty="0"/>
          </a:p>
          <a:p>
            <a:pPr lvl="1"/>
            <a:r>
              <a:rPr kumimoji="1" lang="ja-JP" altLang="en-US" dirty="0"/>
              <a:t>簡単な</a:t>
            </a:r>
            <a:r>
              <a:rPr kumimoji="1" lang="en-US" altLang="ja-JP" dirty="0" err="1"/>
              <a:t>eBPF</a:t>
            </a:r>
            <a:r>
              <a:rPr kumimoji="1" lang="ja-JP" altLang="en-US" dirty="0"/>
              <a:t>アプリケーションが実行できることを確認</a:t>
            </a:r>
            <a:endParaRPr kumimoji="1" lang="en-US" altLang="ja-JP" dirty="0"/>
          </a:p>
          <a:p>
            <a:r>
              <a:rPr kumimoji="1" lang="ja-JP" altLang="en-US" dirty="0"/>
              <a:t>今後の課題</a:t>
            </a:r>
            <a:endParaRPr lang="en-US" altLang="ja-JP" dirty="0"/>
          </a:p>
          <a:p>
            <a:pPr lvl="1"/>
            <a:r>
              <a:rPr lang="ja-JP" altLang="en-US" dirty="0">
                <a:effectLst/>
              </a:rPr>
              <a:t>より多くの</a:t>
            </a:r>
            <a:r>
              <a:rPr lang="en-US" altLang="ja-JP" dirty="0">
                <a:effectLst/>
              </a:rPr>
              <a:t>BPF</a:t>
            </a:r>
            <a:r>
              <a:rPr lang="ja-JP" altLang="en-US" dirty="0">
                <a:effectLst/>
              </a:rPr>
              <a:t>関連システムコールに対応</a:t>
            </a:r>
            <a:endParaRPr lang="en-US" altLang="ja-JP" dirty="0">
              <a:effectLst/>
            </a:endParaRPr>
          </a:p>
          <a:p>
            <a:pPr lvl="2"/>
            <a:r>
              <a:rPr lang="ja-JP" altLang="en-US" dirty="0">
                <a:effectLst/>
              </a:rPr>
              <a:t>様々な</a:t>
            </a:r>
            <a:r>
              <a:rPr lang="en-US" altLang="ja-JP" dirty="0" err="1">
                <a:effectLst/>
              </a:rPr>
              <a:t>eBPF</a:t>
            </a:r>
            <a:r>
              <a:rPr lang="ja-JP" altLang="en-US" dirty="0">
                <a:effectLst/>
              </a:rPr>
              <a:t>アプリケーションを実行できるようにする</a:t>
            </a:r>
            <a:endParaRPr lang="en-US" altLang="ja-JP" dirty="0"/>
          </a:p>
          <a:p>
            <a:pPr lvl="1"/>
            <a:r>
              <a:rPr lang="ja-JP" altLang="en-US" dirty="0">
                <a:effectLst/>
              </a:rPr>
              <a:t>セキュリティの強化</a:t>
            </a:r>
            <a:endParaRPr lang="en-US" altLang="ja-JP" dirty="0">
              <a:effectLst/>
            </a:endParaRPr>
          </a:p>
          <a:p>
            <a:pPr lvl="2"/>
            <a:r>
              <a:rPr lang="ja-JP" altLang="en-US" dirty="0">
                <a:effectLst/>
              </a:rPr>
              <a:t>不特定多数のユーザに</a:t>
            </a:r>
            <a:r>
              <a:rPr lang="en-US" altLang="ja-JP" dirty="0">
                <a:effectLst/>
              </a:rPr>
              <a:t>VM</a:t>
            </a:r>
            <a:r>
              <a:rPr lang="ja-JP" altLang="en-US" dirty="0">
                <a:effectLst/>
              </a:rPr>
              <a:t>内の情報を取得されないように制限</a:t>
            </a:r>
            <a:endParaRPr kumimoji="1" lang="en-US" altLang="ja-JP" dirty="0"/>
          </a:p>
          <a:p>
            <a:pPr lvl="1"/>
            <a:endParaRPr kumimoji="1" lang="en-US" altLang="ja-JP" dirty="0">
              <a:solidFill>
                <a:srgbClr val="FF0000"/>
              </a:solidFill>
            </a:endParaRPr>
          </a:p>
        </p:txBody>
      </p:sp>
      <p:sp>
        <p:nvSpPr>
          <p:cNvPr id="4" name="スライド番号プレースホルダー 3">
            <a:extLst>
              <a:ext uri="{FF2B5EF4-FFF2-40B4-BE49-F238E27FC236}">
                <a16:creationId xmlns:a16="http://schemas.microsoft.com/office/drawing/2014/main" id="{44AE3A73-7340-4239-9A28-5F0587735321}"/>
              </a:ext>
            </a:extLst>
          </p:cNvPr>
          <p:cNvSpPr>
            <a:spLocks noGrp="1"/>
          </p:cNvSpPr>
          <p:nvPr>
            <p:ph type="sldNum" sz="quarter" idx="12"/>
          </p:nvPr>
        </p:nvSpPr>
        <p:spPr/>
        <p:txBody>
          <a:bodyPr/>
          <a:lstStyle/>
          <a:p>
            <a:fld id="{BE494F7D-EF94-4F03-B604-12C7245D12BF}" type="slidenum">
              <a:rPr kumimoji="1" lang="ja-JP" altLang="en-US" smtClean="0"/>
              <a:t>10</a:t>
            </a:fld>
            <a:endParaRPr kumimoji="1" lang="ja-JP" altLang="en-US"/>
          </a:p>
        </p:txBody>
      </p:sp>
    </p:spTree>
    <p:extLst>
      <p:ext uri="{BB962C8B-B14F-4D97-AF65-F5344CB8AC3E}">
        <p14:creationId xmlns:p14="http://schemas.microsoft.com/office/powerpoint/2010/main" val="4006530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loud 5">
            <a:extLst>
              <a:ext uri="{FF2B5EF4-FFF2-40B4-BE49-F238E27FC236}">
                <a16:creationId xmlns:a16="http://schemas.microsoft.com/office/drawing/2014/main" id="{F80BEE2D-472B-4521-B258-7FA7AFEEF0BE}"/>
              </a:ext>
            </a:extLst>
          </p:cNvPr>
          <p:cNvSpPr/>
          <p:nvPr/>
        </p:nvSpPr>
        <p:spPr>
          <a:xfrm>
            <a:off x="1114096" y="5224387"/>
            <a:ext cx="10515600" cy="1497088"/>
          </a:xfrm>
          <a:prstGeom prst="cloud">
            <a:avLst/>
          </a:prstGeom>
          <a:ln/>
        </p:spPr>
        <p:style>
          <a:lnRef idx="2">
            <a:schemeClr val="dk1"/>
          </a:lnRef>
          <a:fillRef idx="1">
            <a:schemeClr val="lt1"/>
          </a:fillRef>
          <a:effectRef idx="0">
            <a:schemeClr val="dk1"/>
          </a:effectRef>
          <a:fontRef idx="minor">
            <a:schemeClr val="dk1"/>
          </a:fontRef>
        </p:style>
        <p:txBody>
          <a:bodyPr rtlCol="0" anchor="ctr"/>
          <a:lstStyle/>
          <a:p>
            <a:pPr algn="ctr"/>
            <a:endParaRPr lang="en-JP">
              <a:solidFill>
                <a:srgbClr val="FF0000"/>
              </a:solidFill>
            </a:endParaRPr>
          </a:p>
        </p:txBody>
      </p:sp>
      <p:sp>
        <p:nvSpPr>
          <p:cNvPr id="2" name="タイトル 1">
            <a:extLst>
              <a:ext uri="{FF2B5EF4-FFF2-40B4-BE49-F238E27FC236}">
                <a16:creationId xmlns:a16="http://schemas.microsoft.com/office/drawing/2014/main" id="{B85D485A-D3CC-409C-AD80-5EC6D286470E}"/>
              </a:ext>
            </a:extLst>
          </p:cNvPr>
          <p:cNvSpPr>
            <a:spLocks noGrp="1"/>
          </p:cNvSpPr>
          <p:nvPr>
            <p:ph type="title"/>
          </p:nvPr>
        </p:nvSpPr>
        <p:spPr>
          <a:xfrm>
            <a:off x="729465" y="365125"/>
            <a:ext cx="10787865" cy="1325563"/>
          </a:xfrm>
        </p:spPr>
        <p:txBody>
          <a:bodyPr/>
          <a:lstStyle/>
          <a:p>
            <a:r>
              <a:rPr kumimoji="1" lang="en-JP" altLang="ja-JP" b="1" dirty="0"/>
              <a:t>VM</a:t>
            </a:r>
            <a:r>
              <a:rPr kumimoji="1" lang="ja-JP" altLang="en-US" b="1" dirty="0"/>
              <a:t>内のシステムの監視</a:t>
            </a:r>
          </a:p>
        </p:txBody>
      </p:sp>
      <p:sp>
        <p:nvSpPr>
          <p:cNvPr id="3" name="コンテンツ プレースホルダー 2">
            <a:extLst>
              <a:ext uri="{FF2B5EF4-FFF2-40B4-BE49-F238E27FC236}">
                <a16:creationId xmlns:a16="http://schemas.microsoft.com/office/drawing/2014/main" id="{9B775E32-394A-4834-B417-B1CE6BE41716}"/>
              </a:ext>
            </a:extLst>
          </p:cNvPr>
          <p:cNvSpPr>
            <a:spLocks noGrp="1"/>
          </p:cNvSpPr>
          <p:nvPr>
            <p:ph idx="1"/>
          </p:nvPr>
        </p:nvSpPr>
        <p:spPr/>
        <p:txBody>
          <a:bodyPr/>
          <a:lstStyle/>
          <a:p>
            <a:r>
              <a:rPr kumimoji="1" lang="en-US" altLang="ja-JP" dirty="0"/>
              <a:t>IaaS</a:t>
            </a:r>
            <a:r>
              <a:rPr kumimoji="1" lang="ja-JP" altLang="en-US" dirty="0"/>
              <a:t>型クラウドは仮想マシン（</a:t>
            </a:r>
            <a:r>
              <a:rPr kumimoji="1" lang="en-US" altLang="ja-JP" dirty="0"/>
              <a:t>VM</a:t>
            </a:r>
            <a:r>
              <a:rPr kumimoji="1" lang="ja-JP" altLang="en-US" dirty="0"/>
              <a:t>）を提供</a:t>
            </a:r>
            <a:endParaRPr kumimoji="1" lang="en-US" altLang="ja-JP" dirty="0"/>
          </a:p>
          <a:p>
            <a:pPr lvl="1"/>
            <a:r>
              <a:rPr kumimoji="1" lang="ja-JP" altLang="en-US" dirty="0"/>
              <a:t>利用者は</a:t>
            </a:r>
            <a:r>
              <a:rPr kumimoji="1" lang="en-US" altLang="ja-JP" dirty="0"/>
              <a:t>VM</a:t>
            </a:r>
            <a:r>
              <a:rPr kumimoji="1" lang="ja-JP" altLang="en-US" dirty="0"/>
              <a:t>内のシステムを自由に管理</a:t>
            </a:r>
          </a:p>
          <a:p>
            <a:r>
              <a:rPr kumimoji="1" lang="ja-JP" altLang="en-US" dirty="0"/>
              <a:t>クラウドは</a:t>
            </a:r>
            <a:r>
              <a:rPr kumimoji="1" lang="en-US" altLang="ja-JP" dirty="0"/>
              <a:t>VM</a:t>
            </a:r>
            <a:r>
              <a:rPr kumimoji="1" lang="ja-JP" altLang="en-US" dirty="0"/>
              <a:t>内の情報を取得して活用している</a:t>
            </a:r>
            <a:endParaRPr kumimoji="1" lang="en-US" altLang="ja-JP" dirty="0"/>
          </a:p>
          <a:p>
            <a:pPr lvl="1"/>
            <a:r>
              <a:rPr kumimoji="1" lang="ja-JP" altLang="en-US" dirty="0"/>
              <a:t>例：性能を監視</a:t>
            </a:r>
            <a:r>
              <a:rPr lang="ja-JP" altLang="en-US" dirty="0"/>
              <a:t>することでオートスケールするかどうかを判断</a:t>
            </a:r>
            <a:endParaRPr kumimoji="1" lang="en-US" altLang="ja-JP" dirty="0"/>
          </a:p>
          <a:p>
            <a:pPr lvl="1"/>
            <a:r>
              <a:rPr kumimoji="1" lang="ja-JP" altLang="en-US" dirty="0"/>
              <a:t>例：</a:t>
            </a:r>
            <a:r>
              <a:rPr lang="ja-JP" altLang="en-US" dirty="0"/>
              <a:t>攻撃者の</a:t>
            </a:r>
            <a:r>
              <a:rPr kumimoji="1" lang="en-US" altLang="ja-JP" dirty="0"/>
              <a:t>VM</a:t>
            </a:r>
            <a:r>
              <a:rPr lang="ja-JP" altLang="en-US" dirty="0"/>
              <a:t>への侵入を安全に検知</a:t>
            </a:r>
            <a:endParaRPr kumimoji="1" lang="en-US" altLang="ja-JP" dirty="0"/>
          </a:p>
          <a:p>
            <a:pPr lvl="1"/>
            <a:r>
              <a:rPr kumimoji="1" lang="ja-JP" altLang="en-US" dirty="0"/>
              <a:t>主な情報取得方法は</a:t>
            </a:r>
            <a:r>
              <a:rPr lang="ja-JP" altLang="en-US" dirty="0"/>
              <a:t>エージェント方式とイントロスペクション方式</a:t>
            </a:r>
            <a:endParaRPr kumimoji="1" lang="en-US" altLang="ja-JP" dirty="0"/>
          </a:p>
        </p:txBody>
      </p:sp>
      <p:sp>
        <p:nvSpPr>
          <p:cNvPr id="5" name="スライド番号プレースホルダー 3">
            <a:extLst>
              <a:ext uri="{FF2B5EF4-FFF2-40B4-BE49-F238E27FC236}">
                <a16:creationId xmlns:a16="http://schemas.microsoft.com/office/drawing/2014/main" id="{99BEEA1E-7FA4-4958-AD26-B046696A07E6}"/>
              </a:ext>
            </a:extLst>
          </p:cNvPr>
          <p:cNvSpPr>
            <a:spLocks noGrp="1"/>
          </p:cNvSpPr>
          <p:nvPr>
            <p:ph type="sldNum" sz="quarter" idx="12"/>
          </p:nvPr>
        </p:nvSpPr>
        <p:spPr>
          <a:xfrm>
            <a:off x="8610600" y="6356350"/>
            <a:ext cx="2743200" cy="365125"/>
          </a:xfrm>
        </p:spPr>
        <p:txBody>
          <a:bodyPr/>
          <a:lstStyle/>
          <a:p>
            <a:fld id="{C46D51C0-E31F-4225-9A5F-60C4A0B74FC4}" type="slidenum">
              <a:rPr kumimoji="1" lang="ja-JP" altLang="en-US" smtClean="0"/>
              <a:t>2</a:t>
            </a:fld>
            <a:endParaRPr kumimoji="1" lang="ja-JP" altLang="en-US"/>
          </a:p>
        </p:txBody>
      </p:sp>
      <p:cxnSp>
        <p:nvCxnSpPr>
          <p:cNvPr id="12" name="直線矢印コネクタ 11">
            <a:extLst>
              <a:ext uri="{FF2B5EF4-FFF2-40B4-BE49-F238E27FC236}">
                <a16:creationId xmlns:a16="http://schemas.microsoft.com/office/drawing/2014/main" id="{C8B81DC5-3360-4E94-B700-5E1CD72C93DD}"/>
              </a:ext>
            </a:extLst>
          </p:cNvPr>
          <p:cNvCxnSpPr>
            <a:cxnSpLocks/>
            <a:stCxn id="13" idx="1"/>
            <a:endCxn id="19" idx="3"/>
          </p:cNvCxnSpPr>
          <p:nvPr/>
        </p:nvCxnSpPr>
        <p:spPr>
          <a:xfrm flipH="1" flipV="1">
            <a:off x="4288701" y="5925141"/>
            <a:ext cx="3231982" cy="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7" name="テキスト ボックス 16">
            <a:extLst>
              <a:ext uri="{FF2B5EF4-FFF2-40B4-BE49-F238E27FC236}">
                <a16:creationId xmlns:a16="http://schemas.microsoft.com/office/drawing/2014/main" id="{9C8F3E99-2B6F-4A88-8462-6C8B4104E536}"/>
              </a:ext>
            </a:extLst>
          </p:cNvPr>
          <p:cNvSpPr txBox="1"/>
          <p:nvPr/>
        </p:nvSpPr>
        <p:spPr>
          <a:xfrm>
            <a:off x="5299398" y="5967469"/>
            <a:ext cx="1210588" cy="400110"/>
          </a:xfrm>
          <a:prstGeom prst="rect">
            <a:avLst/>
          </a:prstGeom>
          <a:noFill/>
          <a:ln w="19050">
            <a:solidFill>
              <a:schemeClr val="bg1"/>
            </a:solidFill>
          </a:ln>
        </p:spPr>
        <p:txBody>
          <a:bodyPr wrap="none" rtlCol="0">
            <a:spAutoFit/>
          </a:bodyPr>
          <a:lstStyle/>
          <a:p>
            <a:r>
              <a:rPr kumimoji="1" lang="ja-JP" altLang="en-US" sz="2000" dirty="0">
                <a:latin typeface="+mn-ea"/>
              </a:rPr>
              <a:t>情報取得</a:t>
            </a:r>
          </a:p>
        </p:txBody>
      </p:sp>
      <p:sp>
        <p:nvSpPr>
          <p:cNvPr id="13" name="正方形/長方形 12">
            <a:extLst>
              <a:ext uri="{FF2B5EF4-FFF2-40B4-BE49-F238E27FC236}">
                <a16:creationId xmlns:a16="http://schemas.microsoft.com/office/drawing/2014/main" id="{ADB90075-0945-4EBB-A918-8BBB33B720B2}"/>
              </a:ext>
            </a:extLst>
          </p:cNvPr>
          <p:cNvSpPr/>
          <p:nvPr/>
        </p:nvSpPr>
        <p:spPr>
          <a:xfrm>
            <a:off x="7520683" y="5503184"/>
            <a:ext cx="2294562" cy="843915"/>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ja-JP" sz="2000" dirty="0">
                <a:solidFill>
                  <a:schemeClr val="tx1"/>
                </a:solidFill>
                <a:latin typeface="+mn-ea"/>
              </a:rPr>
              <a:t>VM</a:t>
            </a:r>
            <a:endParaRPr kumimoji="1" lang="ja-JP" altLang="en-US" sz="2000" dirty="0">
              <a:solidFill>
                <a:schemeClr val="tx1"/>
              </a:solidFill>
              <a:latin typeface="+mn-ea"/>
            </a:endParaRPr>
          </a:p>
        </p:txBody>
      </p:sp>
      <p:sp>
        <p:nvSpPr>
          <p:cNvPr id="19" name="正方形/長方形 18">
            <a:extLst>
              <a:ext uri="{FF2B5EF4-FFF2-40B4-BE49-F238E27FC236}">
                <a16:creationId xmlns:a16="http://schemas.microsoft.com/office/drawing/2014/main" id="{3D43426B-2B3A-4D2C-B09C-E057C5CEC3AA}"/>
              </a:ext>
            </a:extLst>
          </p:cNvPr>
          <p:cNvSpPr/>
          <p:nvPr/>
        </p:nvSpPr>
        <p:spPr>
          <a:xfrm>
            <a:off x="2226823" y="5564923"/>
            <a:ext cx="2061878" cy="720436"/>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latin typeface="+mn-ea"/>
              </a:rPr>
              <a:t>監視システム</a:t>
            </a:r>
          </a:p>
        </p:txBody>
      </p:sp>
      <p:sp>
        <p:nvSpPr>
          <p:cNvPr id="20" name="TextBox 25">
            <a:extLst>
              <a:ext uri="{FF2B5EF4-FFF2-40B4-BE49-F238E27FC236}">
                <a16:creationId xmlns:a16="http://schemas.microsoft.com/office/drawing/2014/main" id="{36A58A79-D6EC-46D8-8BC8-DD94E3B839E6}"/>
              </a:ext>
            </a:extLst>
          </p:cNvPr>
          <p:cNvSpPr txBox="1"/>
          <p:nvPr/>
        </p:nvSpPr>
        <p:spPr>
          <a:xfrm>
            <a:off x="1534213" y="5024332"/>
            <a:ext cx="1723549" cy="400110"/>
          </a:xfrm>
          <a:prstGeom prst="rect">
            <a:avLst/>
          </a:prstGeom>
          <a:noFill/>
        </p:spPr>
        <p:txBody>
          <a:bodyPr wrap="square" rtlCol="0">
            <a:spAutoFit/>
          </a:bodyPr>
          <a:lstStyle/>
          <a:p>
            <a:r>
              <a:rPr lang="en-JP" sz="2000" dirty="0"/>
              <a:t>クラウド側</a:t>
            </a:r>
          </a:p>
        </p:txBody>
      </p:sp>
    </p:spTree>
    <p:extLst>
      <p:ext uri="{BB962C8B-B14F-4D97-AF65-F5344CB8AC3E}">
        <p14:creationId xmlns:p14="http://schemas.microsoft.com/office/powerpoint/2010/main" val="133421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Cloud 16">
            <a:extLst>
              <a:ext uri="{FF2B5EF4-FFF2-40B4-BE49-F238E27FC236}">
                <a16:creationId xmlns:a16="http://schemas.microsoft.com/office/drawing/2014/main" id="{3C9AA207-9DAC-1146-A204-9A7AC8D71AB1}"/>
              </a:ext>
            </a:extLst>
          </p:cNvPr>
          <p:cNvSpPr/>
          <p:nvPr/>
        </p:nvSpPr>
        <p:spPr>
          <a:xfrm>
            <a:off x="914400" y="4487238"/>
            <a:ext cx="10592656" cy="200563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2" name="タイトル 1">
            <a:extLst>
              <a:ext uri="{FF2B5EF4-FFF2-40B4-BE49-F238E27FC236}">
                <a16:creationId xmlns:a16="http://schemas.microsoft.com/office/drawing/2014/main" id="{86923B1B-6166-47DF-AD85-A2B3D040EB5F}"/>
              </a:ext>
            </a:extLst>
          </p:cNvPr>
          <p:cNvSpPr>
            <a:spLocks noGrp="1"/>
          </p:cNvSpPr>
          <p:nvPr>
            <p:ph type="title"/>
          </p:nvPr>
        </p:nvSpPr>
        <p:spPr/>
        <p:txBody>
          <a:bodyPr/>
          <a:lstStyle/>
          <a:p>
            <a:r>
              <a:rPr kumimoji="1" lang="ja-JP" altLang="en-US" b="1" dirty="0"/>
              <a:t>エージェント方式</a:t>
            </a:r>
          </a:p>
        </p:txBody>
      </p:sp>
      <p:sp>
        <p:nvSpPr>
          <p:cNvPr id="3" name="コンテンツ プレースホルダー 2">
            <a:extLst>
              <a:ext uri="{FF2B5EF4-FFF2-40B4-BE49-F238E27FC236}">
                <a16:creationId xmlns:a16="http://schemas.microsoft.com/office/drawing/2014/main" id="{1F336FE9-32CA-4FE0-9B2C-37F73E8EFCE4}"/>
              </a:ext>
            </a:extLst>
          </p:cNvPr>
          <p:cNvSpPr>
            <a:spLocks noGrp="1"/>
          </p:cNvSpPr>
          <p:nvPr>
            <p:ph idx="1"/>
          </p:nvPr>
        </p:nvSpPr>
        <p:spPr/>
        <p:txBody>
          <a:bodyPr/>
          <a:lstStyle/>
          <a:p>
            <a:r>
              <a:rPr lang="en-US" altLang="ja-JP" dirty="0"/>
              <a:t>VM</a:t>
            </a:r>
            <a:r>
              <a:rPr lang="ja-JP" altLang="en-US" dirty="0"/>
              <a:t>内にエージェントをインストールさせ、クラウド側と通信</a:t>
            </a:r>
            <a:endParaRPr lang="en-US" altLang="ja-JP" dirty="0"/>
          </a:p>
          <a:p>
            <a:pPr lvl="1"/>
            <a:r>
              <a:rPr lang="ja-JP" altLang="en-US" dirty="0"/>
              <a:t>プロセスまたはカーネルモジュールとして実行して情報を収集</a:t>
            </a:r>
            <a:endParaRPr lang="en-US" altLang="ja-JP" dirty="0"/>
          </a:p>
          <a:p>
            <a:r>
              <a:rPr lang="ja-JP" altLang="en-US" dirty="0"/>
              <a:t>問題点</a:t>
            </a:r>
            <a:endParaRPr lang="en-US" altLang="ja-JP" dirty="0"/>
          </a:p>
          <a:p>
            <a:pPr lvl="1"/>
            <a:r>
              <a:rPr kumimoji="1" lang="en-JP" altLang="ja-JP" dirty="0"/>
              <a:t>VM</a:t>
            </a:r>
            <a:r>
              <a:rPr kumimoji="1" lang="ja-JP" altLang="en-JP" dirty="0"/>
              <a:t>の</a:t>
            </a:r>
            <a:r>
              <a:rPr kumimoji="1" lang="ja-JP" altLang="en-US" dirty="0"/>
              <a:t>利用者が</a:t>
            </a:r>
            <a:r>
              <a:rPr lang="ja-JP" altLang="en-US" dirty="0">
                <a:effectLst/>
              </a:rPr>
              <a:t>エージェントの保守を怠るとシステムの脆弱性となる</a:t>
            </a:r>
            <a:endParaRPr lang="en-US" altLang="ja-JP" dirty="0">
              <a:effectLst/>
            </a:endParaRPr>
          </a:p>
          <a:p>
            <a:pPr lvl="1"/>
            <a:r>
              <a:rPr lang="ja-JP" altLang="en-US" dirty="0"/>
              <a:t>プロセスには取得できない情報がある</a:t>
            </a:r>
            <a:endParaRPr lang="en-US" altLang="ja-JP" dirty="0"/>
          </a:p>
          <a:p>
            <a:pPr lvl="1"/>
            <a:r>
              <a:rPr lang="ja-JP" altLang="en-US" dirty="0"/>
              <a:t>カーネルモジュールをロードするとシステムの不安定化につながる</a:t>
            </a:r>
            <a:endParaRPr lang="en-US" altLang="ja-JP" dirty="0">
              <a:effectLst/>
            </a:endParaRPr>
          </a:p>
        </p:txBody>
      </p:sp>
      <p:sp>
        <p:nvSpPr>
          <p:cNvPr id="4" name="正方形/長方形 3">
            <a:extLst>
              <a:ext uri="{FF2B5EF4-FFF2-40B4-BE49-F238E27FC236}">
                <a16:creationId xmlns:a16="http://schemas.microsoft.com/office/drawing/2014/main" id="{87E7F750-F8DB-4B51-8A87-75FB60872FB1}"/>
              </a:ext>
            </a:extLst>
          </p:cNvPr>
          <p:cNvSpPr/>
          <p:nvPr/>
        </p:nvSpPr>
        <p:spPr>
          <a:xfrm>
            <a:off x="5491466" y="485006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solidFill>
                <a:schemeClr val="tx1"/>
              </a:solidFill>
              <a:latin typeface="+mn-ea"/>
            </a:endParaRPr>
          </a:p>
        </p:txBody>
      </p:sp>
      <p:sp>
        <p:nvSpPr>
          <p:cNvPr id="6" name="正方形/長方形 5">
            <a:extLst>
              <a:ext uri="{FF2B5EF4-FFF2-40B4-BE49-F238E27FC236}">
                <a16:creationId xmlns:a16="http://schemas.microsoft.com/office/drawing/2014/main" id="{777AA4D3-88A0-4EAF-B379-66C197B6C391}"/>
              </a:ext>
            </a:extLst>
          </p:cNvPr>
          <p:cNvSpPr/>
          <p:nvPr/>
        </p:nvSpPr>
        <p:spPr>
          <a:xfrm>
            <a:off x="6013730" y="4935585"/>
            <a:ext cx="2067657" cy="400110"/>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8" name="正方形/長方形 7">
            <a:extLst>
              <a:ext uri="{FF2B5EF4-FFF2-40B4-BE49-F238E27FC236}">
                <a16:creationId xmlns:a16="http://schemas.microsoft.com/office/drawing/2014/main" id="{779B77B7-361C-49F8-8984-AAA629C6B55A}"/>
              </a:ext>
            </a:extLst>
          </p:cNvPr>
          <p:cNvSpPr/>
          <p:nvPr/>
        </p:nvSpPr>
        <p:spPr>
          <a:xfrm>
            <a:off x="2081098" y="523412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a:solidFill>
                  <a:schemeClr val="tx1"/>
                </a:solidFill>
                <a:latin typeface="+mn-ea"/>
              </a:rPr>
              <a:t>監視</a:t>
            </a:r>
            <a:r>
              <a:rPr lang="ja-JP" altLang="en-US" sz="2000">
                <a:solidFill>
                  <a:schemeClr val="tx1"/>
                </a:solidFill>
                <a:latin typeface="+mn-ea"/>
              </a:rPr>
              <a:t>システム</a:t>
            </a:r>
            <a:endParaRPr kumimoji="1" lang="ja-JP" altLang="en-US" sz="2000" dirty="0">
              <a:solidFill>
                <a:schemeClr val="tx1"/>
              </a:solidFill>
              <a:latin typeface="+mn-ea"/>
            </a:endParaRPr>
          </a:p>
        </p:txBody>
      </p:sp>
      <p:cxnSp>
        <p:nvCxnSpPr>
          <p:cNvPr id="11" name="直線矢印コネクタ 21">
            <a:extLst>
              <a:ext uri="{FF2B5EF4-FFF2-40B4-BE49-F238E27FC236}">
                <a16:creationId xmlns:a16="http://schemas.microsoft.com/office/drawing/2014/main" id="{76F5C8DA-56E7-45CD-BE1A-FAEB4822A8D7}"/>
              </a:ext>
            </a:extLst>
          </p:cNvPr>
          <p:cNvCxnSpPr>
            <a:cxnSpLocks/>
            <a:stCxn id="6" idx="1"/>
            <a:endCxn id="8" idx="3"/>
          </p:cNvCxnSpPr>
          <p:nvPr/>
        </p:nvCxnSpPr>
        <p:spPr>
          <a:xfrm flipH="1">
            <a:off x="3898133" y="5135640"/>
            <a:ext cx="2115597" cy="426968"/>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2" name="TextBox 25">
            <a:extLst>
              <a:ext uri="{FF2B5EF4-FFF2-40B4-BE49-F238E27FC236}">
                <a16:creationId xmlns:a16="http://schemas.microsoft.com/office/drawing/2014/main" id="{5C2B013B-7CF2-4583-B35C-682D40585C90}"/>
              </a:ext>
            </a:extLst>
          </p:cNvPr>
          <p:cNvSpPr txBox="1"/>
          <p:nvPr/>
        </p:nvSpPr>
        <p:spPr>
          <a:xfrm>
            <a:off x="2280519" y="4850061"/>
            <a:ext cx="1467068" cy="400110"/>
          </a:xfrm>
          <a:prstGeom prst="rect">
            <a:avLst/>
          </a:prstGeom>
          <a:noFill/>
        </p:spPr>
        <p:txBody>
          <a:bodyPr wrap="none" rtlCol="0">
            <a:spAutoFit/>
          </a:bodyPr>
          <a:lstStyle/>
          <a:p>
            <a:r>
              <a:rPr lang="en-JP" sz="2000" dirty="0"/>
              <a:t>クラウド側</a:t>
            </a:r>
          </a:p>
        </p:txBody>
      </p:sp>
      <p:sp>
        <p:nvSpPr>
          <p:cNvPr id="13" name="テキスト ボックス 12">
            <a:extLst>
              <a:ext uri="{FF2B5EF4-FFF2-40B4-BE49-F238E27FC236}">
                <a16:creationId xmlns:a16="http://schemas.microsoft.com/office/drawing/2014/main" id="{12D078EE-0FCA-4E67-BD8F-0D88A9B3A9C8}"/>
              </a:ext>
            </a:extLst>
          </p:cNvPr>
          <p:cNvSpPr txBox="1"/>
          <p:nvPr/>
        </p:nvSpPr>
        <p:spPr>
          <a:xfrm>
            <a:off x="8491992" y="513727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5" name="スライド番号プレースホルダー 4">
            <a:extLst>
              <a:ext uri="{FF2B5EF4-FFF2-40B4-BE49-F238E27FC236}">
                <a16:creationId xmlns:a16="http://schemas.microsoft.com/office/drawing/2014/main" id="{6B06433F-52A2-486E-ACE6-9627E817F08C}"/>
              </a:ext>
            </a:extLst>
          </p:cNvPr>
          <p:cNvSpPr>
            <a:spLocks noGrp="1"/>
          </p:cNvSpPr>
          <p:nvPr>
            <p:ph type="sldNum" sz="quarter" idx="12"/>
          </p:nvPr>
        </p:nvSpPr>
        <p:spPr/>
        <p:txBody>
          <a:bodyPr/>
          <a:lstStyle/>
          <a:p>
            <a:fld id="{BE494F7D-EF94-4F03-B604-12C7245D12BF}" type="slidenum">
              <a:rPr kumimoji="1" lang="ja-JP" altLang="en-US" smtClean="0">
                <a:solidFill>
                  <a:schemeClr val="tx1"/>
                </a:solidFill>
              </a:rPr>
              <a:t>3</a:t>
            </a:fld>
            <a:endParaRPr kumimoji="1" lang="ja-JP" altLang="en-US">
              <a:solidFill>
                <a:schemeClr val="tx1"/>
              </a:solidFill>
            </a:endParaRPr>
          </a:p>
        </p:txBody>
      </p:sp>
      <p:sp>
        <p:nvSpPr>
          <p:cNvPr id="18" name="正方形/長方形 13">
            <a:extLst>
              <a:ext uri="{FF2B5EF4-FFF2-40B4-BE49-F238E27FC236}">
                <a16:creationId xmlns:a16="http://schemas.microsoft.com/office/drawing/2014/main" id="{C0BEE4CD-CE13-A844-B8F1-FA75F107BC40}"/>
              </a:ext>
            </a:extLst>
          </p:cNvPr>
          <p:cNvSpPr/>
          <p:nvPr/>
        </p:nvSpPr>
        <p:spPr>
          <a:xfrm>
            <a:off x="5559072" y="5537382"/>
            <a:ext cx="3977052" cy="421501"/>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9" name="正方形/長方形 5">
            <a:extLst>
              <a:ext uri="{FF2B5EF4-FFF2-40B4-BE49-F238E27FC236}">
                <a16:creationId xmlns:a16="http://schemas.microsoft.com/office/drawing/2014/main" id="{2F832BC7-5045-494C-8E4B-80920A4957A5}"/>
              </a:ext>
            </a:extLst>
          </p:cNvPr>
          <p:cNvSpPr/>
          <p:nvPr/>
        </p:nvSpPr>
        <p:spPr>
          <a:xfrm>
            <a:off x="6117887" y="5590641"/>
            <a:ext cx="2067657" cy="358305"/>
          </a:xfrm>
          <a:prstGeom prst="rect">
            <a:avLst/>
          </a:prstGeom>
          <a:solidFill>
            <a:schemeClr val="accent4">
              <a:lumMod val="40000"/>
              <a:lumOff val="6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2000" dirty="0">
                <a:solidFill>
                  <a:schemeClr val="tx1"/>
                </a:solidFill>
                <a:latin typeface="+mn-ea"/>
              </a:rPr>
              <a:t>エージェント</a:t>
            </a:r>
          </a:p>
        </p:txBody>
      </p:sp>
      <p:sp>
        <p:nvSpPr>
          <p:cNvPr id="10" name="TextBox 9">
            <a:extLst>
              <a:ext uri="{FF2B5EF4-FFF2-40B4-BE49-F238E27FC236}">
                <a16:creationId xmlns:a16="http://schemas.microsoft.com/office/drawing/2014/main" id="{2744599C-121C-934C-BD42-50D73E985979}"/>
              </a:ext>
            </a:extLst>
          </p:cNvPr>
          <p:cNvSpPr txBox="1"/>
          <p:nvPr/>
        </p:nvSpPr>
        <p:spPr>
          <a:xfrm>
            <a:off x="8961677" y="5557585"/>
            <a:ext cx="497252" cy="369332"/>
          </a:xfrm>
          <a:prstGeom prst="rect">
            <a:avLst/>
          </a:prstGeom>
          <a:noFill/>
        </p:spPr>
        <p:txBody>
          <a:bodyPr wrap="none" rtlCol="0">
            <a:spAutoFit/>
          </a:bodyPr>
          <a:lstStyle/>
          <a:p>
            <a:r>
              <a:rPr lang="en-JP" dirty="0"/>
              <a:t>OS</a:t>
            </a:r>
          </a:p>
        </p:txBody>
      </p:sp>
      <p:cxnSp>
        <p:nvCxnSpPr>
          <p:cNvPr id="22" name="直線矢印コネクタ 21">
            <a:extLst>
              <a:ext uri="{FF2B5EF4-FFF2-40B4-BE49-F238E27FC236}">
                <a16:creationId xmlns:a16="http://schemas.microsoft.com/office/drawing/2014/main" id="{4D3FD2CA-FF35-9443-8510-5E8410604178}"/>
              </a:ext>
            </a:extLst>
          </p:cNvPr>
          <p:cNvCxnSpPr>
            <a:cxnSpLocks/>
            <a:stCxn id="19" idx="1"/>
          </p:cNvCxnSpPr>
          <p:nvPr/>
        </p:nvCxnSpPr>
        <p:spPr>
          <a:xfrm flipH="1" flipV="1">
            <a:off x="3898133" y="5725521"/>
            <a:ext cx="2219754" cy="44273"/>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36561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Cloud 15">
            <a:extLst>
              <a:ext uri="{FF2B5EF4-FFF2-40B4-BE49-F238E27FC236}">
                <a16:creationId xmlns:a16="http://schemas.microsoft.com/office/drawing/2014/main" id="{B8540D63-5657-C646-9A15-1C78C097D681}"/>
              </a:ext>
            </a:extLst>
          </p:cNvPr>
          <p:cNvSpPr/>
          <p:nvPr/>
        </p:nvSpPr>
        <p:spPr>
          <a:xfrm>
            <a:off x="1130157" y="4520629"/>
            <a:ext cx="10223643" cy="2018283"/>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 name="Title 1">
            <a:extLst>
              <a:ext uri="{FF2B5EF4-FFF2-40B4-BE49-F238E27FC236}">
                <a16:creationId xmlns:a16="http://schemas.microsoft.com/office/drawing/2014/main" id="{1737C7C1-6B7B-664E-8754-AA18EA33748B}"/>
              </a:ext>
            </a:extLst>
          </p:cNvPr>
          <p:cNvSpPr>
            <a:spLocks noGrp="1"/>
          </p:cNvSpPr>
          <p:nvPr>
            <p:ph type="title"/>
          </p:nvPr>
        </p:nvSpPr>
        <p:spPr/>
        <p:txBody>
          <a:bodyPr/>
          <a:lstStyle/>
          <a:p>
            <a:r>
              <a:rPr lang="en-JP" dirty="0"/>
              <a:t>イントロスペクション方式</a:t>
            </a:r>
          </a:p>
        </p:txBody>
      </p:sp>
      <p:sp>
        <p:nvSpPr>
          <p:cNvPr id="3" name="Content Placeholder 2">
            <a:extLst>
              <a:ext uri="{FF2B5EF4-FFF2-40B4-BE49-F238E27FC236}">
                <a16:creationId xmlns:a16="http://schemas.microsoft.com/office/drawing/2014/main" id="{66D63857-7055-BF4D-9B7C-5031A913D88D}"/>
              </a:ext>
            </a:extLst>
          </p:cNvPr>
          <p:cNvSpPr>
            <a:spLocks noGrp="1"/>
          </p:cNvSpPr>
          <p:nvPr>
            <p:ph idx="1"/>
          </p:nvPr>
        </p:nvSpPr>
        <p:spPr/>
        <p:txBody>
          <a:bodyPr/>
          <a:lstStyle/>
          <a:p>
            <a:r>
              <a:rPr lang="en-US" altLang="ja-JP" dirty="0"/>
              <a:t>VM</a:t>
            </a:r>
            <a:r>
              <a:rPr lang="ja-JP" altLang="en-US" dirty="0"/>
              <a:t>の外部からメモリや仮想ディスクなどに直接アクセス</a:t>
            </a:r>
            <a:endParaRPr lang="en-US" altLang="ja-JP" dirty="0"/>
          </a:p>
          <a:p>
            <a:pPr lvl="1"/>
            <a:r>
              <a:rPr lang="en-US" altLang="ja-JP" dirty="0"/>
              <a:t>OS</a:t>
            </a:r>
            <a:r>
              <a:rPr lang="ja-JP" altLang="en-US" dirty="0"/>
              <a:t>のデータ構造やファイルシステムを解析して情報を取得</a:t>
            </a:r>
            <a:endParaRPr lang="en-US" altLang="ja-JP" dirty="0"/>
          </a:p>
          <a:p>
            <a:r>
              <a:rPr lang="ja-JP" altLang="en-US" dirty="0"/>
              <a:t>問題点</a:t>
            </a:r>
            <a:endParaRPr lang="en-US" altLang="ja-JP" dirty="0"/>
          </a:p>
          <a:p>
            <a:pPr lvl="1"/>
            <a:r>
              <a:rPr lang="ja-JP" altLang="en-US" dirty="0"/>
              <a:t>低レベルな解析が必要となり、開発や適用が難しい</a:t>
            </a:r>
            <a:endParaRPr lang="en-US" altLang="ja-JP" strike="sngStrike" dirty="0"/>
          </a:p>
          <a:p>
            <a:pPr lvl="1"/>
            <a:r>
              <a:rPr lang="en-US" altLang="ja-JP" dirty="0"/>
              <a:t>OS</a:t>
            </a:r>
            <a:r>
              <a:rPr lang="ja-JP" altLang="en-US" dirty="0"/>
              <a:t>のデータ構造は</a:t>
            </a:r>
            <a:r>
              <a:rPr lang="en-US" altLang="ja-JP" dirty="0"/>
              <a:t>OS</a:t>
            </a:r>
            <a:r>
              <a:rPr lang="ja-JP" altLang="en-US" dirty="0"/>
              <a:t>のバージョンに大きく左右される</a:t>
            </a:r>
            <a:endParaRPr lang="en-US" altLang="ja-JP" dirty="0"/>
          </a:p>
          <a:p>
            <a:pPr lvl="1"/>
            <a:r>
              <a:rPr lang="en-US" altLang="ja-JP" dirty="0"/>
              <a:t>AMD SEV</a:t>
            </a:r>
            <a:r>
              <a:rPr lang="ja-JP" altLang="en-US" dirty="0"/>
              <a:t>を用いて</a:t>
            </a:r>
            <a:r>
              <a:rPr lang="en-US" altLang="ja-JP" dirty="0"/>
              <a:t>VM</a:t>
            </a:r>
            <a:r>
              <a:rPr lang="ja-JP" altLang="en-US" dirty="0"/>
              <a:t>のメモリが暗号化されると利用できない</a:t>
            </a:r>
          </a:p>
        </p:txBody>
      </p:sp>
      <p:sp>
        <p:nvSpPr>
          <p:cNvPr id="4" name="Slide Number Placeholder 3">
            <a:extLst>
              <a:ext uri="{FF2B5EF4-FFF2-40B4-BE49-F238E27FC236}">
                <a16:creationId xmlns:a16="http://schemas.microsoft.com/office/drawing/2014/main" id="{E1184143-510B-064E-9023-4647C1348A83}"/>
              </a:ext>
            </a:extLst>
          </p:cNvPr>
          <p:cNvSpPr>
            <a:spLocks noGrp="1"/>
          </p:cNvSpPr>
          <p:nvPr>
            <p:ph type="sldNum" sz="quarter" idx="12"/>
          </p:nvPr>
        </p:nvSpPr>
        <p:spPr/>
        <p:txBody>
          <a:bodyPr/>
          <a:lstStyle/>
          <a:p>
            <a:fld id="{BE494F7D-EF94-4F03-B604-12C7245D12BF}" type="slidenum">
              <a:rPr kumimoji="1" lang="ja-JP" altLang="en-US" smtClean="0"/>
              <a:t>4</a:t>
            </a:fld>
            <a:endParaRPr kumimoji="1" lang="ja-JP" altLang="en-US"/>
          </a:p>
        </p:txBody>
      </p:sp>
      <p:sp>
        <p:nvSpPr>
          <p:cNvPr id="5" name="正方形/長方形 3">
            <a:extLst>
              <a:ext uri="{FF2B5EF4-FFF2-40B4-BE49-F238E27FC236}">
                <a16:creationId xmlns:a16="http://schemas.microsoft.com/office/drawing/2014/main" id="{376149B5-556A-A84F-9DF3-D547E7209C50}"/>
              </a:ext>
            </a:extLst>
          </p:cNvPr>
          <p:cNvSpPr/>
          <p:nvPr/>
        </p:nvSpPr>
        <p:spPr>
          <a:xfrm>
            <a:off x="5582581" y="4799351"/>
            <a:ext cx="4233778" cy="1182403"/>
          </a:xfrm>
          <a:prstGeom prst="rect">
            <a:avLst/>
          </a:prstGeom>
          <a:solidFill>
            <a:schemeClr val="accent2">
              <a:lumMod val="60000"/>
              <a:lumOff val="40000"/>
            </a:schemeClr>
          </a:solidFill>
          <a:ln w="19050">
            <a:solidFill>
              <a:schemeClr val="tx1"/>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kumimoji="1" lang="ja-JP" altLang="en-US" sz="2000" dirty="0">
              <a:latin typeface="+mn-ea"/>
            </a:endParaRPr>
          </a:p>
        </p:txBody>
      </p:sp>
      <p:sp>
        <p:nvSpPr>
          <p:cNvPr id="7" name="正方形/長方形 7">
            <a:extLst>
              <a:ext uri="{FF2B5EF4-FFF2-40B4-BE49-F238E27FC236}">
                <a16:creationId xmlns:a16="http://schemas.microsoft.com/office/drawing/2014/main" id="{A12C9298-01EC-564B-A998-10E368E3786C}"/>
              </a:ext>
            </a:extLst>
          </p:cNvPr>
          <p:cNvSpPr/>
          <p:nvPr/>
        </p:nvSpPr>
        <p:spPr>
          <a:xfrm>
            <a:off x="2172213" y="5183418"/>
            <a:ext cx="1817035" cy="656959"/>
          </a:xfrm>
          <a:prstGeom prst="rect">
            <a:avLst/>
          </a:prstGeom>
          <a:ln w="1905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ja-JP" altLang="en-US" sz="2000" dirty="0">
                <a:solidFill>
                  <a:schemeClr val="tx1"/>
                </a:solidFill>
                <a:latin typeface="+mn-ea"/>
              </a:rPr>
              <a:t>監視システム</a:t>
            </a:r>
            <a:endParaRPr kumimoji="1" lang="ja-JP" altLang="en-US" sz="2000" dirty="0">
              <a:solidFill>
                <a:schemeClr val="tx1"/>
              </a:solidFill>
              <a:latin typeface="+mn-ea"/>
            </a:endParaRPr>
          </a:p>
        </p:txBody>
      </p:sp>
      <p:cxnSp>
        <p:nvCxnSpPr>
          <p:cNvPr id="8" name="直線矢印コネクタ 8">
            <a:extLst>
              <a:ext uri="{FF2B5EF4-FFF2-40B4-BE49-F238E27FC236}">
                <a16:creationId xmlns:a16="http://schemas.microsoft.com/office/drawing/2014/main" id="{84F1B249-A78F-5D41-8C26-1D0C3D629094}"/>
              </a:ext>
            </a:extLst>
          </p:cNvPr>
          <p:cNvCxnSpPr>
            <a:cxnSpLocks/>
            <a:stCxn id="12" idx="1"/>
            <a:endCxn id="7" idx="3"/>
          </p:cNvCxnSpPr>
          <p:nvPr/>
        </p:nvCxnSpPr>
        <p:spPr>
          <a:xfrm flipH="1" flipV="1">
            <a:off x="3989248" y="5511898"/>
            <a:ext cx="1991649" cy="200055"/>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10" name="TextBox 25">
            <a:extLst>
              <a:ext uri="{FF2B5EF4-FFF2-40B4-BE49-F238E27FC236}">
                <a16:creationId xmlns:a16="http://schemas.microsoft.com/office/drawing/2014/main" id="{CCFF1C62-CF97-DC4D-A683-C8C6454EFEFD}"/>
              </a:ext>
            </a:extLst>
          </p:cNvPr>
          <p:cNvSpPr txBox="1"/>
          <p:nvPr/>
        </p:nvSpPr>
        <p:spPr>
          <a:xfrm>
            <a:off x="2371634" y="4799351"/>
            <a:ext cx="1467068" cy="400110"/>
          </a:xfrm>
          <a:prstGeom prst="rect">
            <a:avLst/>
          </a:prstGeom>
          <a:noFill/>
        </p:spPr>
        <p:txBody>
          <a:bodyPr wrap="none" rtlCol="0">
            <a:spAutoFit/>
          </a:bodyPr>
          <a:lstStyle/>
          <a:p>
            <a:r>
              <a:rPr lang="en-JP" sz="2000" dirty="0"/>
              <a:t>クラウド側</a:t>
            </a:r>
          </a:p>
        </p:txBody>
      </p:sp>
      <p:sp>
        <p:nvSpPr>
          <p:cNvPr id="11" name="テキスト ボックス 12">
            <a:extLst>
              <a:ext uri="{FF2B5EF4-FFF2-40B4-BE49-F238E27FC236}">
                <a16:creationId xmlns:a16="http://schemas.microsoft.com/office/drawing/2014/main" id="{63DACD13-2825-9E4B-AB1A-AF8B2FAEDB8B}"/>
              </a:ext>
            </a:extLst>
          </p:cNvPr>
          <p:cNvSpPr txBox="1"/>
          <p:nvPr/>
        </p:nvSpPr>
        <p:spPr>
          <a:xfrm>
            <a:off x="8583107" y="5086562"/>
            <a:ext cx="587020" cy="400110"/>
          </a:xfrm>
          <a:prstGeom prst="rect">
            <a:avLst/>
          </a:prstGeom>
          <a:noFill/>
        </p:spPr>
        <p:txBody>
          <a:bodyPr wrap="none" rtlCol="0">
            <a:spAutoFit/>
          </a:bodyPr>
          <a:lstStyle/>
          <a:p>
            <a:r>
              <a:rPr kumimoji="1" lang="en-US" altLang="ja-JP" sz="2000" dirty="0"/>
              <a:t>VM</a:t>
            </a:r>
            <a:endParaRPr kumimoji="1" lang="ja-JP" altLang="en-US" sz="2000" dirty="0"/>
          </a:p>
        </p:txBody>
      </p:sp>
      <p:sp>
        <p:nvSpPr>
          <p:cNvPr id="12" name="正方形/長方形 13">
            <a:extLst>
              <a:ext uri="{FF2B5EF4-FFF2-40B4-BE49-F238E27FC236}">
                <a16:creationId xmlns:a16="http://schemas.microsoft.com/office/drawing/2014/main" id="{FDC6578E-C7BC-054B-9202-40AB7F71C654}"/>
              </a:ext>
            </a:extLst>
          </p:cNvPr>
          <p:cNvSpPr/>
          <p:nvPr/>
        </p:nvSpPr>
        <p:spPr>
          <a:xfrm>
            <a:off x="5980897" y="5498434"/>
            <a:ext cx="1363164" cy="427037"/>
          </a:xfrm>
          <a:prstGeom prst="rect">
            <a:avLst/>
          </a:prstGeom>
          <a:ln w="19050">
            <a:solidFill>
              <a:schemeClr val="tx1"/>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dirty="0">
                <a:latin typeface="+mn-ea"/>
              </a:rPr>
              <a:t>メモリ</a:t>
            </a:r>
          </a:p>
        </p:txBody>
      </p:sp>
      <p:sp>
        <p:nvSpPr>
          <p:cNvPr id="13" name="Can 6">
            <a:extLst>
              <a:ext uri="{FF2B5EF4-FFF2-40B4-BE49-F238E27FC236}">
                <a16:creationId xmlns:a16="http://schemas.microsoft.com/office/drawing/2014/main" id="{B537AAC8-B688-3147-B5BF-4C96B21B5A3E}"/>
              </a:ext>
            </a:extLst>
          </p:cNvPr>
          <p:cNvSpPr/>
          <p:nvPr/>
        </p:nvSpPr>
        <p:spPr>
          <a:xfrm>
            <a:off x="7534418" y="5488779"/>
            <a:ext cx="575382" cy="461262"/>
          </a:xfrm>
          <a:prstGeom prst="can">
            <a:avLst/>
          </a:prstGeom>
          <a:solidFill>
            <a:srgbClr val="00B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sz="2000">
              <a:solidFill>
                <a:srgbClr val="00B050"/>
              </a:solidFill>
            </a:endParaRPr>
          </a:p>
        </p:txBody>
      </p:sp>
      <p:sp>
        <p:nvSpPr>
          <p:cNvPr id="14" name="TextBox 7">
            <a:extLst>
              <a:ext uri="{FF2B5EF4-FFF2-40B4-BE49-F238E27FC236}">
                <a16:creationId xmlns:a16="http://schemas.microsoft.com/office/drawing/2014/main" id="{6F0939E2-0D0E-0744-95F1-4462BC62FFE6}"/>
              </a:ext>
            </a:extLst>
          </p:cNvPr>
          <p:cNvSpPr txBox="1"/>
          <p:nvPr/>
        </p:nvSpPr>
        <p:spPr>
          <a:xfrm>
            <a:off x="8044090" y="5525361"/>
            <a:ext cx="2031325" cy="400110"/>
          </a:xfrm>
          <a:prstGeom prst="rect">
            <a:avLst/>
          </a:prstGeom>
          <a:noFill/>
        </p:spPr>
        <p:txBody>
          <a:bodyPr wrap="square" rtlCol="0">
            <a:spAutoFit/>
          </a:bodyPr>
          <a:lstStyle/>
          <a:p>
            <a:r>
              <a:rPr lang="en-JP" sz="2000" dirty="0"/>
              <a:t>仮想ディスク</a:t>
            </a:r>
          </a:p>
        </p:txBody>
      </p:sp>
      <p:sp>
        <p:nvSpPr>
          <p:cNvPr id="15" name="正方形/長方形 23">
            <a:extLst>
              <a:ext uri="{FF2B5EF4-FFF2-40B4-BE49-F238E27FC236}">
                <a16:creationId xmlns:a16="http://schemas.microsoft.com/office/drawing/2014/main" id="{3879307F-1D0F-FA45-B9D9-37F1C2FC3BB1}"/>
              </a:ext>
            </a:extLst>
          </p:cNvPr>
          <p:cNvSpPr/>
          <p:nvPr/>
        </p:nvSpPr>
        <p:spPr>
          <a:xfrm>
            <a:off x="4791153" y="5486672"/>
            <a:ext cx="762057" cy="495082"/>
          </a:xfrm>
          <a:prstGeom prst="rect">
            <a:avLst/>
          </a:prstGeom>
          <a:solidFill>
            <a:schemeClr val="accent5"/>
          </a:solidFill>
          <a:ln w="19050">
            <a:solidFill>
              <a:schemeClr val="tx1"/>
            </a:solidFill>
          </a:ln>
        </p:spPr>
        <p:style>
          <a:lnRef idx="0">
            <a:schemeClr val="dk1"/>
          </a:lnRef>
          <a:fillRef idx="3">
            <a:schemeClr val="dk1"/>
          </a:fillRef>
          <a:effectRef idx="3">
            <a:schemeClr val="dk1"/>
          </a:effectRef>
          <a:fontRef idx="minor">
            <a:schemeClr val="lt1"/>
          </a:fontRef>
        </p:style>
        <p:txBody>
          <a:bodyPr rtlCol="0" anchor="ctr"/>
          <a:lstStyle/>
          <a:p>
            <a:pPr algn="ctr"/>
            <a:r>
              <a:rPr kumimoji="1" lang="en-US" altLang="ja-JP" sz="2000" dirty="0">
                <a:solidFill>
                  <a:schemeClr val="tx1"/>
                </a:solidFill>
                <a:latin typeface="+mn-ea"/>
              </a:rPr>
              <a:t>SEV</a:t>
            </a:r>
            <a:endParaRPr kumimoji="1" lang="ja-JP" altLang="en-US" sz="2000" dirty="0">
              <a:solidFill>
                <a:schemeClr val="tx1"/>
              </a:solidFill>
              <a:latin typeface="+mn-ea"/>
            </a:endParaRPr>
          </a:p>
        </p:txBody>
      </p:sp>
      <p:cxnSp>
        <p:nvCxnSpPr>
          <p:cNvPr id="9" name="Elbow Connector 8">
            <a:extLst>
              <a:ext uri="{FF2B5EF4-FFF2-40B4-BE49-F238E27FC236}">
                <a16:creationId xmlns:a16="http://schemas.microsoft.com/office/drawing/2014/main" id="{C4E29613-DF65-2D45-BA38-1CA47DDC9B13}"/>
              </a:ext>
            </a:extLst>
          </p:cNvPr>
          <p:cNvCxnSpPr>
            <a:stCxn id="13" idx="3"/>
            <a:endCxn id="7" idx="2"/>
          </p:cNvCxnSpPr>
          <p:nvPr/>
        </p:nvCxnSpPr>
        <p:spPr>
          <a:xfrm rot="5400000" flipH="1">
            <a:off x="5396588" y="3524520"/>
            <a:ext cx="109664" cy="4741378"/>
          </a:xfrm>
          <a:prstGeom prst="bentConnector3">
            <a:avLst>
              <a:gd name="adj1" fmla="val -208455"/>
            </a:avLst>
          </a:prstGeom>
          <a:ln w="28575">
            <a:tailEnd type="triangle"/>
          </a:ln>
        </p:spPr>
        <p:style>
          <a:lnRef idx="1">
            <a:schemeClr val="dk1"/>
          </a:lnRef>
          <a:fillRef idx="0">
            <a:schemeClr val="dk1"/>
          </a:fillRef>
          <a:effectRef idx="0">
            <a:schemeClr val="dk1"/>
          </a:effectRef>
          <a:fontRef idx="minor">
            <a:schemeClr val="tx1"/>
          </a:fontRef>
        </p:style>
      </p:cxnSp>
      <p:sp>
        <p:nvSpPr>
          <p:cNvPr id="17" name="Cross 16">
            <a:extLst>
              <a:ext uri="{FF2B5EF4-FFF2-40B4-BE49-F238E27FC236}">
                <a16:creationId xmlns:a16="http://schemas.microsoft.com/office/drawing/2014/main" id="{1FE9E6F6-4FBE-4A4F-9650-797A95E1F4C1}"/>
              </a:ext>
            </a:extLst>
          </p:cNvPr>
          <p:cNvSpPr/>
          <p:nvPr/>
        </p:nvSpPr>
        <p:spPr>
          <a:xfrm rot="2700000">
            <a:off x="4174076" y="5305840"/>
            <a:ext cx="524473" cy="524473"/>
          </a:xfrm>
          <a:prstGeom prst="plus">
            <a:avLst>
              <a:gd name="adj" fmla="val 44055"/>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Tree>
    <p:extLst>
      <p:ext uri="{BB962C8B-B14F-4D97-AF65-F5344CB8AC3E}">
        <p14:creationId xmlns:p14="http://schemas.microsoft.com/office/powerpoint/2010/main" val="750930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 calcmode="lin" valueType="num">
                                      <p:cBhvr additive="base">
                                        <p:cTn id="7" dur="500" fill="hold"/>
                                        <p:tgtEl>
                                          <p:spTgt spid="15"/>
                                        </p:tgtEl>
                                        <p:attrNameLst>
                                          <p:attrName>ppt_x</p:attrName>
                                        </p:attrNameLst>
                                      </p:cBhvr>
                                      <p:tavLst>
                                        <p:tav tm="0">
                                          <p:val>
                                            <p:strVal val="#ppt_x"/>
                                          </p:val>
                                        </p:tav>
                                        <p:tav tm="100000">
                                          <p:val>
                                            <p:strVal val="#ppt_x"/>
                                          </p:val>
                                        </p:tav>
                                      </p:tavLst>
                                    </p:anim>
                                    <p:anim calcmode="lin" valueType="num">
                                      <p:cBhvr additive="base">
                                        <p:cTn id="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17"/>
                                        </p:tgtEl>
                                        <p:attrNameLst>
                                          <p:attrName>style.visibility</p:attrName>
                                        </p:attrNameLst>
                                      </p:cBhvr>
                                      <p:to>
                                        <p:strVal val="visible"/>
                                      </p:to>
                                    </p:set>
                                    <p:anim calcmode="lin" valueType="num">
                                      <p:cBhvr>
                                        <p:cTn id="13" dur="500" fill="hold"/>
                                        <p:tgtEl>
                                          <p:spTgt spid="17"/>
                                        </p:tgtEl>
                                        <p:attrNameLst>
                                          <p:attrName>ppt_w</p:attrName>
                                        </p:attrNameLst>
                                      </p:cBhvr>
                                      <p:tavLst>
                                        <p:tav tm="0">
                                          <p:val>
                                            <p:fltVal val="0"/>
                                          </p:val>
                                        </p:tav>
                                        <p:tav tm="100000">
                                          <p:val>
                                            <p:strVal val="#ppt_w"/>
                                          </p:val>
                                        </p:tav>
                                      </p:tavLst>
                                    </p:anim>
                                    <p:anim calcmode="lin" valueType="num">
                                      <p:cBhvr>
                                        <p:cTn id="14" dur="500" fill="hold"/>
                                        <p:tgtEl>
                                          <p:spTgt spid="17"/>
                                        </p:tgtEl>
                                        <p:attrNameLst>
                                          <p:attrName>ppt_h</p:attrName>
                                        </p:attrNameLst>
                                      </p:cBhvr>
                                      <p:tavLst>
                                        <p:tav tm="0">
                                          <p:val>
                                            <p:fltVal val="0"/>
                                          </p:val>
                                        </p:tav>
                                        <p:tav tm="100000">
                                          <p:val>
                                            <p:strVal val="#ppt_h"/>
                                          </p:val>
                                        </p:tav>
                                      </p:tavLst>
                                    </p:anim>
                                    <p:animEffect transition="in" filter="fade">
                                      <p:cBhvr>
                                        <p:cTn id="15"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Cloud 24">
            <a:extLst>
              <a:ext uri="{FF2B5EF4-FFF2-40B4-BE49-F238E27FC236}">
                <a16:creationId xmlns:a16="http://schemas.microsoft.com/office/drawing/2014/main" id="{3733AECC-389B-F346-A168-321FF123E704}"/>
              </a:ext>
            </a:extLst>
          </p:cNvPr>
          <p:cNvSpPr/>
          <p:nvPr/>
        </p:nvSpPr>
        <p:spPr>
          <a:xfrm>
            <a:off x="838200" y="4448710"/>
            <a:ext cx="10422276" cy="2081497"/>
          </a:xfrm>
          <a:prstGeom prst="cloud">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2" name="タイトル 1">
            <a:extLst>
              <a:ext uri="{FF2B5EF4-FFF2-40B4-BE49-F238E27FC236}">
                <a16:creationId xmlns:a16="http://schemas.microsoft.com/office/drawing/2014/main" id="{01E34D86-2BF3-4EBE-8C46-B38A14F47AE3}"/>
              </a:ext>
            </a:extLst>
          </p:cNvPr>
          <p:cNvSpPr>
            <a:spLocks noGrp="1"/>
          </p:cNvSpPr>
          <p:nvPr>
            <p:ph type="title"/>
          </p:nvPr>
        </p:nvSpPr>
        <p:spPr/>
        <p:txBody>
          <a:bodyPr/>
          <a:lstStyle/>
          <a:p>
            <a:r>
              <a:rPr kumimoji="1" lang="ja-JP" altLang="en-US" b="1" dirty="0"/>
              <a:t>提案：</a:t>
            </a:r>
            <a:r>
              <a:rPr kumimoji="1" lang="en-US" altLang="ja-JP" b="1" dirty="0" err="1"/>
              <a:t>TeleBPF</a:t>
            </a:r>
            <a:endParaRPr kumimoji="1" lang="ja-JP" altLang="en-US" b="1" strike="sngStrike" dirty="0">
              <a:solidFill>
                <a:srgbClr val="FF0000"/>
              </a:solidFill>
            </a:endParaRPr>
          </a:p>
        </p:txBody>
      </p:sp>
      <p:sp>
        <p:nvSpPr>
          <p:cNvPr id="3" name="コンテンツ プレースホルダー 2">
            <a:extLst>
              <a:ext uri="{FF2B5EF4-FFF2-40B4-BE49-F238E27FC236}">
                <a16:creationId xmlns:a16="http://schemas.microsoft.com/office/drawing/2014/main" id="{518FC964-A247-4AEC-B1EF-1BAB50593FCA}"/>
              </a:ext>
            </a:extLst>
          </p:cNvPr>
          <p:cNvSpPr>
            <a:spLocks noGrp="1"/>
          </p:cNvSpPr>
          <p:nvPr>
            <p:ph idx="1"/>
          </p:nvPr>
        </p:nvSpPr>
        <p:spPr/>
        <p:txBody>
          <a:bodyPr/>
          <a:lstStyle/>
          <a:p>
            <a:r>
              <a:rPr kumimoji="1" lang="ja-JP" altLang="en-US" dirty="0"/>
              <a:t>クラウド側から</a:t>
            </a:r>
            <a:r>
              <a:rPr kumimoji="1" lang="en-US" altLang="ja-JP" dirty="0"/>
              <a:t>VM</a:t>
            </a:r>
            <a:r>
              <a:rPr kumimoji="1" lang="ja-JP" altLang="en-US" dirty="0"/>
              <a:t>に</a:t>
            </a:r>
            <a:r>
              <a:rPr kumimoji="1" lang="en-US" altLang="ja-JP" dirty="0" err="1"/>
              <a:t>eBPF</a:t>
            </a:r>
            <a:r>
              <a:rPr kumimoji="1" lang="ja-JP" altLang="en-US" dirty="0"/>
              <a:t>プログラムを送り込んで安全に実行</a:t>
            </a:r>
            <a:endParaRPr kumimoji="1" lang="en-US" altLang="ja-JP" dirty="0"/>
          </a:p>
          <a:p>
            <a:pPr lvl="1"/>
            <a:r>
              <a:rPr lang="en-US" altLang="ja-JP" dirty="0" err="1"/>
              <a:t>eBPF</a:t>
            </a:r>
            <a:r>
              <a:rPr lang="ja-JP" altLang="en-US" dirty="0"/>
              <a:t>プログラムから</a:t>
            </a:r>
            <a:r>
              <a:rPr lang="en-US" altLang="ja-JP" dirty="0"/>
              <a:t>VM</a:t>
            </a:r>
            <a:r>
              <a:rPr lang="ja-JP" altLang="en-US" dirty="0"/>
              <a:t>内の情報を取得することで監視</a:t>
            </a:r>
            <a:endParaRPr lang="en-US" altLang="ja-JP" dirty="0"/>
          </a:p>
          <a:p>
            <a:r>
              <a:rPr lang="en-US" altLang="ja-JP" dirty="0" err="1"/>
              <a:t>eBPF</a:t>
            </a:r>
            <a:r>
              <a:rPr lang="ja-JP" altLang="en-US" dirty="0"/>
              <a:t>は</a:t>
            </a:r>
            <a:r>
              <a:rPr lang="en-US" altLang="ja-JP" dirty="0"/>
              <a:t>OS</a:t>
            </a:r>
            <a:r>
              <a:rPr lang="ja-JP" altLang="en-US" dirty="0"/>
              <a:t>内で性能等を監視するために用いられる</a:t>
            </a:r>
            <a:r>
              <a:rPr lang="en-US" altLang="ja-JP" dirty="0"/>
              <a:t>Linux</a:t>
            </a:r>
            <a:r>
              <a:rPr lang="ja-JP" altLang="en-US" dirty="0"/>
              <a:t>の機構</a:t>
            </a:r>
            <a:endParaRPr lang="en-US" altLang="ja-JP" dirty="0"/>
          </a:p>
          <a:p>
            <a:pPr lvl="1"/>
            <a:r>
              <a:rPr lang="ja-JP" altLang="en-US" dirty="0"/>
              <a:t>実行時に検査器を用いてチェックされるため、</a:t>
            </a:r>
            <a:r>
              <a:rPr lang="en-US" altLang="ja-JP" dirty="0"/>
              <a:t>OS</a:t>
            </a:r>
            <a:r>
              <a:rPr lang="ja-JP" altLang="en-US" dirty="0"/>
              <a:t>内で安全に実行可能</a:t>
            </a:r>
            <a:endParaRPr lang="en-US" altLang="ja-JP" dirty="0"/>
          </a:p>
          <a:p>
            <a:pPr lvl="1"/>
            <a:r>
              <a:rPr lang="ja-JP" altLang="en-US" dirty="0"/>
              <a:t>エージェントの事前インストールが不要であり、</a:t>
            </a:r>
            <a:r>
              <a:rPr lang="en-US" altLang="ja-JP" dirty="0"/>
              <a:t>SEV</a:t>
            </a:r>
            <a:r>
              <a:rPr lang="ja-JP" altLang="en-US" dirty="0"/>
              <a:t>とも共存可能</a:t>
            </a:r>
            <a:endParaRPr lang="en-US" altLang="ja-JP" dirty="0"/>
          </a:p>
          <a:p>
            <a:pPr lvl="1"/>
            <a:r>
              <a:rPr lang="en-US" altLang="ja-JP" dirty="0"/>
              <a:t>OS</a:t>
            </a:r>
            <a:r>
              <a:rPr lang="ja-JP" altLang="en-US" dirty="0"/>
              <a:t>のバージョンの違いの影響を受けにくく、開発が比較的容易</a:t>
            </a:r>
            <a:endParaRPr lang="en-US" altLang="ja-JP" dirty="0"/>
          </a:p>
        </p:txBody>
      </p:sp>
      <p:sp>
        <p:nvSpPr>
          <p:cNvPr id="13" name="Rectangle 7">
            <a:extLst>
              <a:ext uri="{FF2B5EF4-FFF2-40B4-BE49-F238E27FC236}">
                <a16:creationId xmlns:a16="http://schemas.microsoft.com/office/drawing/2014/main" id="{605DADE2-574F-45B2-BFC2-46B651CE7773}"/>
              </a:ext>
            </a:extLst>
          </p:cNvPr>
          <p:cNvSpPr/>
          <p:nvPr/>
        </p:nvSpPr>
        <p:spPr>
          <a:xfrm>
            <a:off x="6556776" y="4674781"/>
            <a:ext cx="3445288" cy="1502182"/>
          </a:xfrm>
          <a:prstGeom prst="rect">
            <a:avLst/>
          </a:prstGeom>
          <a:solidFill>
            <a:schemeClr val="accent2">
              <a:lumMod val="60000"/>
              <a:lumOff val="40000"/>
            </a:schemeClr>
          </a:solidFill>
          <a:ln w="19050"/>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14" name="正方形/長方形 13">
            <a:extLst>
              <a:ext uri="{FF2B5EF4-FFF2-40B4-BE49-F238E27FC236}">
                <a16:creationId xmlns:a16="http://schemas.microsoft.com/office/drawing/2014/main" id="{2FAED3C9-E197-4B81-B764-7E4012CD6DF9}"/>
              </a:ext>
            </a:extLst>
          </p:cNvPr>
          <p:cNvSpPr/>
          <p:nvPr/>
        </p:nvSpPr>
        <p:spPr>
          <a:xfrm>
            <a:off x="6867414" y="5060848"/>
            <a:ext cx="2845943" cy="999047"/>
          </a:xfrm>
          <a:prstGeom prst="rect">
            <a:avLst/>
          </a:prstGeom>
          <a:solidFill>
            <a:schemeClr val="accent5">
              <a:lumMod val="60000"/>
              <a:lumOff val="40000"/>
            </a:schemeClr>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sz="2000">
              <a:solidFill>
                <a:schemeClr val="tx1"/>
              </a:solidFill>
            </a:endParaRPr>
          </a:p>
        </p:txBody>
      </p:sp>
      <p:sp>
        <p:nvSpPr>
          <p:cNvPr id="15" name="正方形/長方形 14">
            <a:extLst>
              <a:ext uri="{FF2B5EF4-FFF2-40B4-BE49-F238E27FC236}">
                <a16:creationId xmlns:a16="http://schemas.microsoft.com/office/drawing/2014/main" id="{9D4A79C9-D7B4-4A46-A63B-AC69F4964C37}"/>
              </a:ext>
            </a:extLst>
          </p:cNvPr>
          <p:cNvSpPr/>
          <p:nvPr/>
        </p:nvSpPr>
        <p:spPr>
          <a:xfrm>
            <a:off x="6956385" y="5461729"/>
            <a:ext cx="2611430" cy="461665"/>
          </a:xfrm>
          <a:prstGeom prst="rect">
            <a:avLst/>
          </a:prstGeom>
          <a:solidFill>
            <a:schemeClr val="accent6">
              <a:lumMod val="60000"/>
              <a:lumOff val="40000"/>
            </a:schemeClr>
          </a:solidFill>
          <a:ln w="1905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2000" dirty="0">
                <a:solidFill>
                  <a:schemeClr val="tx1"/>
                </a:solidFill>
              </a:rPr>
              <a:t>eBPF</a:t>
            </a:r>
            <a:r>
              <a:rPr kumimoji="1" lang="ja-JP" altLang="en-US" sz="2000" dirty="0">
                <a:solidFill>
                  <a:schemeClr val="tx1"/>
                </a:solidFill>
              </a:rPr>
              <a:t>プログラム</a:t>
            </a:r>
          </a:p>
        </p:txBody>
      </p:sp>
      <p:sp>
        <p:nvSpPr>
          <p:cNvPr id="16" name="テキスト ボックス 15">
            <a:extLst>
              <a:ext uri="{FF2B5EF4-FFF2-40B4-BE49-F238E27FC236}">
                <a16:creationId xmlns:a16="http://schemas.microsoft.com/office/drawing/2014/main" id="{039ABE82-2C37-41BA-95C5-3C1C68E571E8}"/>
              </a:ext>
            </a:extLst>
          </p:cNvPr>
          <p:cNvSpPr txBox="1"/>
          <p:nvPr/>
        </p:nvSpPr>
        <p:spPr>
          <a:xfrm>
            <a:off x="7945835" y="5070435"/>
            <a:ext cx="533362" cy="400110"/>
          </a:xfrm>
          <a:prstGeom prst="rect">
            <a:avLst/>
          </a:prstGeom>
          <a:noFill/>
          <a:ln w="19050">
            <a:noFill/>
          </a:ln>
        </p:spPr>
        <p:txBody>
          <a:bodyPr wrap="square" rtlCol="0">
            <a:spAutoFit/>
          </a:bodyPr>
          <a:lstStyle/>
          <a:p>
            <a:r>
              <a:rPr kumimoji="1" lang="en-US" altLang="ja-JP" sz="2000" dirty="0"/>
              <a:t>OS</a:t>
            </a:r>
            <a:endParaRPr kumimoji="1" lang="ja-JP" altLang="en-US" sz="2000" strike="sngStrike" dirty="0"/>
          </a:p>
        </p:txBody>
      </p:sp>
      <p:sp>
        <p:nvSpPr>
          <p:cNvPr id="17" name="正方形/長方形 16">
            <a:extLst>
              <a:ext uri="{FF2B5EF4-FFF2-40B4-BE49-F238E27FC236}">
                <a16:creationId xmlns:a16="http://schemas.microsoft.com/office/drawing/2014/main" id="{F1A4DA18-F8AE-4F14-A8E5-E7BEDA14F41D}"/>
              </a:ext>
            </a:extLst>
          </p:cNvPr>
          <p:cNvSpPr/>
          <p:nvPr/>
        </p:nvSpPr>
        <p:spPr>
          <a:xfrm>
            <a:off x="1760169" y="5380868"/>
            <a:ext cx="2867227" cy="623385"/>
          </a:xfrm>
          <a:prstGeom prst="rect">
            <a:avLst/>
          </a:prstGeom>
          <a:solidFill>
            <a:schemeClr val="accent4">
              <a:lumMod val="60000"/>
              <a:lumOff val="40000"/>
            </a:schemeClr>
          </a:solidFill>
          <a:ln w="19050">
            <a:solidFill>
              <a:schemeClr val="tx1"/>
            </a:solidFill>
          </a:ln>
        </p:spPr>
        <p:style>
          <a:lnRef idx="1">
            <a:schemeClr val="accent4"/>
          </a:lnRef>
          <a:fillRef idx="3">
            <a:schemeClr val="accent4"/>
          </a:fillRef>
          <a:effectRef idx="2">
            <a:schemeClr val="accent4"/>
          </a:effectRef>
          <a:fontRef idx="minor">
            <a:schemeClr val="lt1"/>
          </a:fontRef>
        </p:style>
        <p:txBody>
          <a:bodyPr rtlCol="0" anchor="ctr"/>
          <a:lstStyle/>
          <a:p>
            <a:pPr algn="ctr"/>
            <a:endParaRPr kumimoji="1" lang="ja-JP" altLang="en-US" sz="2000">
              <a:solidFill>
                <a:schemeClr val="tx1"/>
              </a:solidFill>
              <a:latin typeface="+mn-ea"/>
            </a:endParaRPr>
          </a:p>
        </p:txBody>
      </p:sp>
      <p:sp>
        <p:nvSpPr>
          <p:cNvPr id="18" name="テキスト ボックス 17">
            <a:extLst>
              <a:ext uri="{FF2B5EF4-FFF2-40B4-BE49-F238E27FC236}">
                <a16:creationId xmlns:a16="http://schemas.microsoft.com/office/drawing/2014/main" id="{3712311C-07B7-4267-BA02-6EB9C7447BA1}"/>
              </a:ext>
            </a:extLst>
          </p:cNvPr>
          <p:cNvSpPr txBox="1"/>
          <p:nvPr/>
        </p:nvSpPr>
        <p:spPr>
          <a:xfrm>
            <a:off x="1821085" y="5523284"/>
            <a:ext cx="2895282" cy="400110"/>
          </a:xfrm>
          <a:prstGeom prst="rect">
            <a:avLst/>
          </a:prstGeom>
          <a:noFill/>
          <a:ln w="19050">
            <a:noFill/>
          </a:ln>
        </p:spPr>
        <p:txBody>
          <a:bodyPr wrap="square" rtlCol="0">
            <a:spAutoFit/>
          </a:bodyPr>
          <a:lstStyle/>
          <a:p>
            <a:r>
              <a:rPr kumimoji="1" lang="en-US" altLang="ja-JP" sz="2000" dirty="0">
                <a:latin typeface="+mn-ea"/>
              </a:rPr>
              <a:t>eBPF</a:t>
            </a:r>
            <a:r>
              <a:rPr kumimoji="1" lang="ja-JP" altLang="en-US" sz="2000" dirty="0">
                <a:latin typeface="+mn-ea"/>
              </a:rPr>
              <a:t>アプリケーション</a:t>
            </a:r>
          </a:p>
        </p:txBody>
      </p:sp>
      <p:cxnSp>
        <p:nvCxnSpPr>
          <p:cNvPr id="19" name="直線矢印コネクタ 18">
            <a:extLst>
              <a:ext uri="{FF2B5EF4-FFF2-40B4-BE49-F238E27FC236}">
                <a16:creationId xmlns:a16="http://schemas.microsoft.com/office/drawing/2014/main" id="{D47E4857-2FD5-4D44-AF17-DFDCA1AA860B}"/>
              </a:ext>
            </a:extLst>
          </p:cNvPr>
          <p:cNvCxnSpPr>
            <a:cxnSpLocks/>
          </p:cNvCxnSpPr>
          <p:nvPr/>
        </p:nvCxnSpPr>
        <p:spPr>
          <a:xfrm flipH="1" flipV="1">
            <a:off x="4627396" y="5824366"/>
            <a:ext cx="2328989" cy="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3" name="テキスト ボックス 22">
            <a:extLst>
              <a:ext uri="{FF2B5EF4-FFF2-40B4-BE49-F238E27FC236}">
                <a16:creationId xmlns:a16="http://schemas.microsoft.com/office/drawing/2014/main" id="{9F096E5F-650E-4C2F-9DD0-C552A07D2432}"/>
              </a:ext>
            </a:extLst>
          </p:cNvPr>
          <p:cNvSpPr txBox="1"/>
          <p:nvPr/>
        </p:nvSpPr>
        <p:spPr>
          <a:xfrm>
            <a:off x="7945835" y="4667760"/>
            <a:ext cx="667170" cy="400110"/>
          </a:xfrm>
          <a:prstGeom prst="rect">
            <a:avLst/>
          </a:prstGeom>
          <a:noFill/>
        </p:spPr>
        <p:txBody>
          <a:bodyPr wrap="square" rtlCol="0">
            <a:spAutoFit/>
          </a:bodyPr>
          <a:lstStyle/>
          <a:p>
            <a:r>
              <a:rPr kumimoji="1" lang="en-US" altLang="ja-JP" sz="2000" dirty="0"/>
              <a:t>VM</a:t>
            </a:r>
            <a:endParaRPr kumimoji="1" lang="ja-JP" altLang="en-US" sz="2000" dirty="0"/>
          </a:p>
        </p:txBody>
      </p:sp>
      <p:sp>
        <p:nvSpPr>
          <p:cNvPr id="4" name="スライド番号プレースホルダー 3">
            <a:extLst>
              <a:ext uri="{FF2B5EF4-FFF2-40B4-BE49-F238E27FC236}">
                <a16:creationId xmlns:a16="http://schemas.microsoft.com/office/drawing/2014/main" id="{7F4B7646-4AE1-4887-8522-8CC4B4B757EE}"/>
              </a:ext>
            </a:extLst>
          </p:cNvPr>
          <p:cNvSpPr>
            <a:spLocks noGrp="1"/>
          </p:cNvSpPr>
          <p:nvPr>
            <p:ph type="sldNum" sz="quarter" idx="12"/>
          </p:nvPr>
        </p:nvSpPr>
        <p:spPr/>
        <p:txBody>
          <a:bodyPr/>
          <a:lstStyle/>
          <a:p>
            <a:fld id="{BE494F7D-EF94-4F03-B604-12C7245D12BF}" type="slidenum">
              <a:rPr kumimoji="1" lang="ja-JP" altLang="en-US" smtClean="0">
                <a:solidFill>
                  <a:schemeClr val="tx1"/>
                </a:solidFill>
              </a:rPr>
              <a:t>5</a:t>
            </a:fld>
            <a:endParaRPr kumimoji="1" lang="ja-JP" altLang="en-US">
              <a:solidFill>
                <a:schemeClr val="tx1"/>
              </a:solidFill>
            </a:endParaRPr>
          </a:p>
        </p:txBody>
      </p:sp>
      <p:cxnSp>
        <p:nvCxnSpPr>
          <p:cNvPr id="21" name="直線矢印コネクタ 18">
            <a:extLst>
              <a:ext uri="{FF2B5EF4-FFF2-40B4-BE49-F238E27FC236}">
                <a16:creationId xmlns:a16="http://schemas.microsoft.com/office/drawing/2014/main" id="{677BB4CA-0175-1747-9E35-AD73D3C2D56F}"/>
              </a:ext>
            </a:extLst>
          </p:cNvPr>
          <p:cNvCxnSpPr>
            <a:cxnSpLocks/>
          </p:cNvCxnSpPr>
          <p:nvPr/>
        </p:nvCxnSpPr>
        <p:spPr>
          <a:xfrm flipH="1" flipV="1">
            <a:off x="4627396" y="5560370"/>
            <a:ext cx="2328989" cy="1"/>
          </a:xfrm>
          <a:prstGeom prst="straightConnector1">
            <a:avLst/>
          </a:prstGeom>
          <a:ln w="28575">
            <a:solidFill>
              <a:schemeClr val="tx1"/>
            </a:solidFill>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7" name="TextBox 6">
            <a:extLst>
              <a:ext uri="{FF2B5EF4-FFF2-40B4-BE49-F238E27FC236}">
                <a16:creationId xmlns:a16="http://schemas.microsoft.com/office/drawing/2014/main" id="{DC9FAFAB-DEA8-1A47-A29F-1E27C1E0FCEA}"/>
              </a:ext>
            </a:extLst>
          </p:cNvPr>
          <p:cNvSpPr txBox="1"/>
          <p:nvPr/>
        </p:nvSpPr>
        <p:spPr>
          <a:xfrm>
            <a:off x="5337155" y="5191038"/>
            <a:ext cx="877163" cy="369332"/>
          </a:xfrm>
          <a:prstGeom prst="rect">
            <a:avLst/>
          </a:prstGeom>
          <a:noFill/>
        </p:spPr>
        <p:txBody>
          <a:bodyPr wrap="none" rtlCol="0">
            <a:spAutoFit/>
          </a:bodyPr>
          <a:lstStyle/>
          <a:p>
            <a:r>
              <a:rPr lang="en-JP" dirty="0"/>
              <a:t>ロード</a:t>
            </a:r>
          </a:p>
        </p:txBody>
      </p:sp>
      <p:sp>
        <p:nvSpPr>
          <p:cNvPr id="22" name="TextBox 21">
            <a:extLst>
              <a:ext uri="{FF2B5EF4-FFF2-40B4-BE49-F238E27FC236}">
                <a16:creationId xmlns:a16="http://schemas.microsoft.com/office/drawing/2014/main" id="{43C6789A-31DD-7A4E-9D1F-20BFCBB7E25E}"/>
              </a:ext>
            </a:extLst>
          </p:cNvPr>
          <p:cNvSpPr txBox="1"/>
          <p:nvPr/>
        </p:nvSpPr>
        <p:spPr>
          <a:xfrm>
            <a:off x="5221738" y="5915891"/>
            <a:ext cx="1107996" cy="369332"/>
          </a:xfrm>
          <a:prstGeom prst="rect">
            <a:avLst/>
          </a:prstGeom>
          <a:noFill/>
        </p:spPr>
        <p:txBody>
          <a:bodyPr wrap="none" rtlCol="0">
            <a:spAutoFit/>
          </a:bodyPr>
          <a:lstStyle/>
          <a:p>
            <a:r>
              <a:rPr lang="en-JP" dirty="0"/>
              <a:t>情報取得</a:t>
            </a:r>
          </a:p>
        </p:txBody>
      </p:sp>
    </p:spTree>
    <p:extLst>
      <p:ext uri="{BB962C8B-B14F-4D97-AF65-F5344CB8AC3E}">
        <p14:creationId xmlns:p14="http://schemas.microsoft.com/office/powerpoint/2010/main" val="2104638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500"/>
                                        <p:tgtEl>
                                          <p:spTgt spid="1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500"/>
                                        <p:tgtEl>
                                          <p:spTgt spid="19"/>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7">
            <a:extLst>
              <a:ext uri="{FF2B5EF4-FFF2-40B4-BE49-F238E27FC236}">
                <a16:creationId xmlns:a16="http://schemas.microsoft.com/office/drawing/2014/main" id="{15E7E7B7-713E-4856-96BE-D7086375DF9C}"/>
              </a:ext>
            </a:extLst>
          </p:cNvPr>
          <p:cNvSpPr/>
          <p:nvPr/>
        </p:nvSpPr>
        <p:spPr>
          <a:xfrm>
            <a:off x="6039056" y="4752305"/>
            <a:ext cx="5080586" cy="1714649"/>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2" name="Title 1">
            <a:extLst>
              <a:ext uri="{FF2B5EF4-FFF2-40B4-BE49-F238E27FC236}">
                <a16:creationId xmlns:a16="http://schemas.microsoft.com/office/drawing/2014/main" id="{B2124E9B-DDE3-454A-AE0C-76EC9393E0EB}"/>
              </a:ext>
            </a:extLst>
          </p:cNvPr>
          <p:cNvSpPr>
            <a:spLocks noGrp="1"/>
          </p:cNvSpPr>
          <p:nvPr>
            <p:ph type="title"/>
          </p:nvPr>
        </p:nvSpPr>
        <p:spPr/>
        <p:txBody>
          <a:bodyPr/>
          <a:lstStyle/>
          <a:p>
            <a:r>
              <a:rPr lang="en-US" altLang="ja-JP" b="1" dirty="0">
                <a:effectLst/>
              </a:rPr>
              <a:t>BPF</a:t>
            </a:r>
            <a:r>
              <a:rPr lang="ja-JP" altLang="en-US" b="1" dirty="0">
                <a:effectLst/>
              </a:rPr>
              <a:t>関連システムコールの転送</a:t>
            </a:r>
            <a:endParaRPr lang="en-JP" b="1" dirty="0"/>
          </a:p>
        </p:txBody>
      </p:sp>
      <p:sp>
        <p:nvSpPr>
          <p:cNvPr id="3" name="Content Placeholder 2">
            <a:extLst>
              <a:ext uri="{FF2B5EF4-FFF2-40B4-BE49-F238E27FC236}">
                <a16:creationId xmlns:a16="http://schemas.microsoft.com/office/drawing/2014/main" id="{52C4C3A0-84AA-2F42-8050-D1C1FBE7CEAC}"/>
              </a:ext>
            </a:extLst>
          </p:cNvPr>
          <p:cNvSpPr>
            <a:spLocks noGrp="1"/>
          </p:cNvSpPr>
          <p:nvPr>
            <p:ph idx="1"/>
          </p:nvPr>
        </p:nvSpPr>
        <p:spPr>
          <a:xfrm>
            <a:off x="838200" y="1825625"/>
            <a:ext cx="10515600" cy="4338870"/>
          </a:xfrm>
        </p:spPr>
        <p:txBody>
          <a:bodyPr>
            <a:normAutofit/>
          </a:bodyPr>
          <a:lstStyle/>
          <a:p>
            <a:r>
              <a:rPr lang="ja-JP" altLang="en-US" dirty="0"/>
              <a:t>既存の</a:t>
            </a:r>
            <a:r>
              <a:rPr lang="en-US" altLang="ja-JP" dirty="0" err="1"/>
              <a:t>eBPF</a:t>
            </a:r>
            <a:r>
              <a:rPr lang="ja-JP" altLang="en-US" dirty="0"/>
              <a:t>アプリケーションによる</a:t>
            </a:r>
            <a:r>
              <a:rPr lang="en-US" altLang="ja-JP" dirty="0"/>
              <a:t>BPF</a:t>
            </a:r>
            <a:r>
              <a:rPr lang="ja-JP" altLang="en-US" dirty="0"/>
              <a:t>関連システムコールの呼び出しを</a:t>
            </a:r>
            <a:r>
              <a:rPr lang="en-US" altLang="ja-JP" dirty="0"/>
              <a:t>VM</a:t>
            </a:r>
            <a:r>
              <a:rPr lang="ja-JP" altLang="en-US" dirty="0"/>
              <a:t>に転送</a:t>
            </a:r>
            <a:endParaRPr lang="en-US" altLang="ja-JP" dirty="0"/>
          </a:p>
          <a:p>
            <a:pPr lvl="1"/>
            <a:r>
              <a:rPr lang="en-JP" dirty="0"/>
              <a:t>共有ライブラリを置き換えることでシステムコールを横取り</a:t>
            </a:r>
          </a:p>
          <a:p>
            <a:pPr lvl="1"/>
            <a:r>
              <a:rPr lang="ja-JP" altLang="en-US" dirty="0"/>
              <a:t>システムコール</a:t>
            </a:r>
            <a:r>
              <a:rPr lang="en-JP" dirty="0"/>
              <a:t>をVM内のプロキシに転送</a:t>
            </a:r>
          </a:p>
          <a:p>
            <a:pPr lvl="1"/>
            <a:r>
              <a:rPr lang="en-JP" dirty="0"/>
              <a:t>プロキシがシステムコールを実行し、返り値を転送</a:t>
            </a:r>
          </a:p>
        </p:txBody>
      </p:sp>
      <p:sp>
        <p:nvSpPr>
          <p:cNvPr id="4" name="スライド番号プレースホルダー 3">
            <a:extLst>
              <a:ext uri="{FF2B5EF4-FFF2-40B4-BE49-F238E27FC236}">
                <a16:creationId xmlns:a16="http://schemas.microsoft.com/office/drawing/2014/main" id="{C3550E27-6967-4B36-B3DA-09FFEED4F05E}"/>
              </a:ext>
            </a:extLst>
          </p:cNvPr>
          <p:cNvSpPr>
            <a:spLocks noGrp="1"/>
          </p:cNvSpPr>
          <p:nvPr>
            <p:ph type="sldNum" sz="quarter" idx="12"/>
          </p:nvPr>
        </p:nvSpPr>
        <p:spPr/>
        <p:txBody>
          <a:bodyPr/>
          <a:lstStyle/>
          <a:p>
            <a:fld id="{BE494F7D-EF94-4F03-B604-12C7245D12BF}" type="slidenum">
              <a:rPr kumimoji="1" lang="ja-JP" altLang="en-US" smtClean="0"/>
              <a:t>6</a:t>
            </a:fld>
            <a:endParaRPr kumimoji="1" lang="ja-JP" altLang="en-US"/>
          </a:p>
        </p:txBody>
      </p:sp>
      <p:sp>
        <p:nvSpPr>
          <p:cNvPr id="8" name="Rectangle 6">
            <a:extLst>
              <a:ext uri="{FF2B5EF4-FFF2-40B4-BE49-F238E27FC236}">
                <a16:creationId xmlns:a16="http://schemas.microsoft.com/office/drawing/2014/main" id="{A99B0DA2-83CF-4CBF-971E-49B6ED6A80D2}"/>
              </a:ext>
            </a:extLst>
          </p:cNvPr>
          <p:cNvSpPr/>
          <p:nvPr/>
        </p:nvSpPr>
        <p:spPr>
          <a:xfrm>
            <a:off x="1637422" y="4744756"/>
            <a:ext cx="2936325" cy="527429"/>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000" dirty="0">
                <a:solidFill>
                  <a:schemeClr val="tx1"/>
                </a:solidFill>
              </a:rPr>
              <a:t>eBPFアプリケーション</a:t>
            </a:r>
          </a:p>
        </p:txBody>
      </p:sp>
      <p:sp>
        <p:nvSpPr>
          <p:cNvPr id="9" name="Rectangle 12">
            <a:extLst>
              <a:ext uri="{FF2B5EF4-FFF2-40B4-BE49-F238E27FC236}">
                <a16:creationId xmlns:a16="http://schemas.microsoft.com/office/drawing/2014/main" id="{7F044985-AB95-485A-A134-56B9C7C94A1D}"/>
              </a:ext>
            </a:extLst>
          </p:cNvPr>
          <p:cNvSpPr/>
          <p:nvPr/>
        </p:nvSpPr>
        <p:spPr>
          <a:xfrm>
            <a:off x="6096000" y="5767554"/>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11" name="TextBox 8">
            <a:extLst>
              <a:ext uri="{FF2B5EF4-FFF2-40B4-BE49-F238E27FC236}">
                <a16:creationId xmlns:a16="http://schemas.microsoft.com/office/drawing/2014/main" id="{82AAC928-C66D-4FE8-B728-3C8560E13DD3}"/>
              </a:ext>
            </a:extLst>
          </p:cNvPr>
          <p:cNvSpPr txBox="1"/>
          <p:nvPr/>
        </p:nvSpPr>
        <p:spPr>
          <a:xfrm>
            <a:off x="9947519" y="4808415"/>
            <a:ext cx="683599" cy="400110"/>
          </a:xfrm>
          <a:prstGeom prst="rect">
            <a:avLst/>
          </a:prstGeom>
          <a:noFill/>
          <a:ln w="19050">
            <a:noFill/>
          </a:ln>
        </p:spPr>
        <p:txBody>
          <a:bodyPr wrap="square" rtlCol="0">
            <a:spAutoFit/>
          </a:bodyPr>
          <a:lstStyle/>
          <a:p>
            <a:r>
              <a:rPr lang="en-JP" sz="2000" dirty="0"/>
              <a:t>VM</a:t>
            </a:r>
          </a:p>
        </p:txBody>
      </p:sp>
      <p:sp>
        <p:nvSpPr>
          <p:cNvPr id="12" name="Rectangle 9">
            <a:extLst>
              <a:ext uri="{FF2B5EF4-FFF2-40B4-BE49-F238E27FC236}">
                <a16:creationId xmlns:a16="http://schemas.microsoft.com/office/drawing/2014/main" id="{3570E1A6-4530-4F76-B949-D33C9D60A673}"/>
              </a:ext>
            </a:extLst>
          </p:cNvPr>
          <p:cNvSpPr/>
          <p:nvPr/>
        </p:nvSpPr>
        <p:spPr>
          <a:xfrm>
            <a:off x="7797816" y="4885229"/>
            <a:ext cx="1268776" cy="50677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JP" sz="2000" dirty="0">
                <a:solidFill>
                  <a:schemeClr val="tx1"/>
                </a:solidFill>
              </a:rPr>
              <a:t>プロキシ</a:t>
            </a:r>
          </a:p>
        </p:txBody>
      </p:sp>
      <p:sp>
        <p:nvSpPr>
          <p:cNvPr id="14" name="テキスト ボックス 29">
            <a:extLst>
              <a:ext uri="{FF2B5EF4-FFF2-40B4-BE49-F238E27FC236}">
                <a16:creationId xmlns:a16="http://schemas.microsoft.com/office/drawing/2014/main" id="{617D86F9-4CA7-4A4C-B4CF-27B415526794}"/>
              </a:ext>
            </a:extLst>
          </p:cNvPr>
          <p:cNvSpPr txBox="1"/>
          <p:nvPr/>
        </p:nvSpPr>
        <p:spPr>
          <a:xfrm>
            <a:off x="3153887" y="5409575"/>
            <a:ext cx="2016622" cy="400110"/>
          </a:xfrm>
          <a:prstGeom prst="rect">
            <a:avLst/>
          </a:prstGeom>
          <a:noFill/>
          <a:ln w="19050">
            <a:noFill/>
          </a:ln>
        </p:spPr>
        <p:txBody>
          <a:bodyPr wrap="square" rtlCol="0">
            <a:spAutoFit/>
          </a:bodyPr>
          <a:lstStyle/>
          <a:p>
            <a:r>
              <a:rPr kumimoji="1" lang="ja-JP" altLang="en-US" sz="2000" dirty="0"/>
              <a:t>システムコール</a:t>
            </a:r>
          </a:p>
        </p:txBody>
      </p:sp>
      <p:cxnSp>
        <p:nvCxnSpPr>
          <p:cNvPr id="16" name="直線矢印コネクタ 15">
            <a:extLst>
              <a:ext uri="{FF2B5EF4-FFF2-40B4-BE49-F238E27FC236}">
                <a16:creationId xmlns:a16="http://schemas.microsoft.com/office/drawing/2014/main" id="{5135E60B-4EAE-46CA-832B-47D36FD4FF39}"/>
              </a:ext>
            </a:extLst>
          </p:cNvPr>
          <p:cNvCxnSpPr>
            <a:cxnSpLocks/>
            <a:stCxn id="12" idx="2"/>
          </p:cNvCxnSpPr>
          <p:nvPr/>
        </p:nvCxnSpPr>
        <p:spPr>
          <a:xfrm flipH="1">
            <a:off x="8431715" y="5392005"/>
            <a:ext cx="489" cy="378755"/>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17" name="Rectangle 4">
            <a:extLst>
              <a:ext uri="{FF2B5EF4-FFF2-40B4-BE49-F238E27FC236}">
                <a16:creationId xmlns:a16="http://schemas.microsoft.com/office/drawing/2014/main" id="{6644A05E-CE84-4E38-B5D3-435DD0519343}"/>
              </a:ext>
            </a:extLst>
          </p:cNvPr>
          <p:cNvSpPr/>
          <p:nvPr/>
        </p:nvSpPr>
        <p:spPr>
          <a:xfrm>
            <a:off x="1718212" y="5298201"/>
            <a:ext cx="2774744" cy="438342"/>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2000" dirty="0">
                <a:solidFill>
                  <a:schemeClr val="tx1"/>
                </a:solidFill>
              </a:rPr>
              <a:t>共有ライブラリ</a:t>
            </a:r>
            <a:endParaRPr lang="en-JP" sz="2000" dirty="0">
              <a:solidFill>
                <a:schemeClr val="tx1"/>
              </a:solidFill>
            </a:endParaRPr>
          </a:p>
        </p:txBody>
      </p:sp>
      <p:cxnSp>
        <p:nvCxnSpPr>
          <p:cNvPr id="20" name="Straight Arrow Connector 29">
            <a:extLst>
              <a:ext uri="{FF2B5EF4-FFF2-40B4-BE49-F238E27FC236}">
                <a16:creationId xmlns:a16="http://schemas.microsoft.com/office/drawing/2014/main" id="{F8CB2500-421D-475C-86BD-85B8D7B31983}"/>
              </a:ext>
            </a:extLst>
          </p:cNvPr>
          <p:cNvCxnSpPr>
            <a:cxnSpLocks/>
            <a:stCxn id="8" idx="2"/>
            <a:endCxn id="30" idx="0"/>
          </p:cNvCxnSpPr>
          <p:nvPr/>
        </p:nvCxnSpPr>
        <p:spPr>
          <a:xfrm flipH="1">
            <a:off x="3105584" y="5272185"/>
            <a:ext cx="1" cy="58664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43EFC9DD-162B-4368-90DF-35446C4F8A66}"/>
              </a:ext>
            </a:extLst>
          </p:cNvPr>
          <p:cNvSpPr txBox="1"/>
          <p:nvPr/>
        </p:nvSpPr>
        <p:spPr>
          <a:xfrm>
            <a:off x="5086592" y="4919446"/>
            <a:ext cx="1723549" cy="400110"/>
          </a:xfrm>
          <a:prstGeom prst="rect">
            <a:avLst/>
          </a:prstGeom>
          <a:noFill/>
          <a:ln w="19050">
            <a:noFill/>
          </a:ln>
        </p:spPr>
        <p:txBody>
          <a:bodyPr wrap="square" rtlCol="0">
            <a:spAutoFit/>
          </a:bodyPr>
          <a:lstStyle/>
          <a:p>
            <a:r>
              <a:rPr kumimoji="1" lang="ja-JP" altLang="en-US" sz="2000" dirty="0"/>
              <a:t>通信</a:t>
            </a:r>
          </a:p>
        </p:txBody>
      </p:sp>
      <p:sp>
        <p:nvSpPr>
          <p:cNvPr id="22" name="正方形/長方形 21">
            <a:extLst>
              <a:ext uri="{FF2B5EF4-FFF2-40B4-BE49-F238E27FC236}">
                <a16:creationId xmlns:a16="http://schemas.microsoft.com/office/drawing/2014/main" id="{C63D568F-5DA8-4964-87ED-4B39BAB0E250}"/>
              </a:ext>
            </a:extLst>
          </p:cNvPr>
          <p:cNvSpPr/>
          <p:nvPr/>
        </p:nvSpPr>
        <p:spPr>
          <a:xfrm>
            <a:off x="1434701" y="4034513"/>
            <a:ext cx="1530850" cy="52742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2000" dirty="0">
                <a:solidFill>
                  <a:sysClr val="windowText" lastClr="000000"/>
                </a:solidFill>
              </a:rPr>
              <a:t>従来</a:t>
            </a:r>
          </a:p>
        </p:txBody>
      </p:sp>
      <p:sp>
        <p:nvSpPr>
          <p:cNvPr id="23" name="正方形/長方形 22">
            <a:extLst>
              <a:ext uri="{FF2B5EF4-FFF2-40B4-BE49-F238E27FC236}">
                <a16:creationId xmlns:a16="http://schemas.microsoft.com/office/drawing/2014/main" id="{2C376F72-8D16-46E1-AF77-4C0340ACD159}"/>
              </a:ext>
            </a:extLst>
          </p:cNvPr>
          <p:cNvSpPr/>
          <p:nvPr/>
        </p:nvSpPr>
        <p:spPr>
          <a:xfrm>
            <a:off x="1443777" y="4038592"/>
            <a:ext cx="1521774" cy="527429"/>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2000" dirty="0" err="1">
                <a:solidFill>
                  <a:sysClr val="windowText" lastClr="000000"/>
                </a:solidFill>
              </a:rPr>
              <a:t>TeleBPF</a:t>
            </a:r>
            <a:endParaRPr kumimoji="1" lang="ja-JP" altLang="en-US" sz="2000" dirty="0">
              <a:solidFill>
                <a:sysClr val="windowText" lastClr="000000"/>
              </a:solidFill>
            </a:endParaRPr>
          </a:p>
        </p:txBody>
      </p:sp>
      <p:cxnSp>
        <p:nvCxnSpPr>
          <p:cNvPr id="24" name="直線矢印コネクタ 23">
            <a:extLst>
              <a:ext uri="{FF2B5EF4-FFF2-40B4-BE49-F238E27FC236}">
                <a16:creationId xmlns:a16="http://schemas.microsoft.com/office/drawing/2014/main" id="{F481A786-D39E-4E4B-993F-08B23A18BD58}"/>
              </a:ext>
            </a:extLst>
          </p:cNvPr>
          <p:cNvCxnSpPr>
            <a:cxnSpLocks/>
            <a:stCxn id="17" idx="3"/>
            <a:endCxn id="12" idx="1"/>
          </p:cNvCxnSpPr>
          <p:nvPr/>
        </p:nvCxnSpPr>
        <p:spPr>
          <a:xfrm flipV="1">
            <a:off x="4492956" y="5138617"/>
            <a:ext cx="3304860" cy="378755"/>
          </a:xfrm>
          <a:prstGeom prst="straightConnector1">
            <a:avLst/>
          </a:prstGeom>
          <a:ln w="28575">
            <a:headEnd type="triangle"/>
            <a:tailEnd type="triangle"/>
          </a:ln>
        </p:spPr>
        <p:style>
          <a:lnRef idx="1">
            <a:schemeClr val="dk1"/>
          </a:lnRef>
          <a:fillRef idx="0">
            <a:schemeClr val="dk1"/>
          </a:fillRef>
          <a:effectRef idx="0">
            <a:schemeClr val="dk1"/>
          </a:effectRef>
          <a:fontRef idx="minor">
            <a:schemeClr val="tx1"/>
          </a:fontRef>
        </p:style>
      </p:cxnSp>
      <p:sp>
        <p:nvSpPr>
          <p:cNvPr id="25" name="テキスト ボックス 29">
            <a:extLst>
              <a:ext uri="{FF2B5EF4-FFF2-40B4-BE49-F238E27FC236}">
                <a16:creationId xmlns:a16="http://schemas.microsoft.com/office/drawing/2014/main" id="{27244EFC-4A3B-4F24-A58C-17CB9FA44535}"/>
              </a:ext>
            </a:extLst>
          </p:cNvPr>
          <p:cNvSpPr txBox="1"/>
          <p:nvPr/>
        </p:nvSpPr>
        <p:spPr>
          <a:xfrm>
            <a:off x="8499410" y="5419611"/>
            <a:ext cx="2016622" cy="400110"/>
          </a:xfrm>
          <a:prstGeom prst="rect">
            <a:avLst/>
          </a:prstGeom>
          <a:noFill/>
          <a:ln w="19050">
            <a:noFill/>
          </a:ln>
        </p:spPr>
        <p:txBody>
          <a:bodyPr wrap="square" rtlCol="0">
            <a:spAutoFit/>
          </a:bodyPr>
          <a:lstStyle/>
          <a:p>
            <a:r>
              <a:rPr kumimoji="1" lang="ja-JP" altLang="en-US" sz="2000" dirty="0"/>
              <a:t>システムコール</a:t>
            </a:r>
          </a:p>
        </p:txBody>
      </p:sp>
      <p:sp>
        <p:nvSpPr>
          <p:cNvPr id="28" name="Rectangle 12">
            <a:extLst>
              <a:ext uri="{FF2B5EF4-FFF2-40B4-BE49-F238E27FC236}">
                <a16:creationId xmlns:a16="http://schemas.microsoft.com/office/drawing/2014/main" id="{94373682-03E0-4F80-963D-CAA88520A351}"/>
              </a:ext>
            </a:extLst>
          </p:cNvPr>
          <p:cNvSpPr/>
          <p:nvPr/>
        </p:nvSpPr>
        <p:spPr>
          <a:xfrm>
            <a:off x="622235" y="5854397"/>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29" name="正方形/長方形 36">
            <a:extLst>
              <a:ext uri="{FF2B5EF4-FFF2-40B4-BE49-F238E27FC236}">
                <a16:creationId xmlns:a16="http://schemas.microsoft.com/office/drawing/2014/main" id="{3B2BC55A-636D-4423-B68D-6D42EFF3B652}"/>
              </a:ext>
            </a:extLst>
          </p:cNvPr>
          <p:cNvSpPr/>
          <p:nvPr/>
        </p:nvSpPr>
        <p:spPr>
          <a:xfrm>
            <a:off x="688358" y="5909999"/>
            <a:ext cx="2129044" cy="473473"/>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
        <p:nvSpPr>
          <p:cNvPr id="30" name="Rectangle 12">
            <a:extLst>
              <a:ext uri="{FF2B5EF4-FFF2-40B4-BE49-F238E27FC236}">
                <a16:creationId xmlns:a16="http://schemas.microsoft.com/office/drawing/2014/main" id="{91C20AAB-4CD3-42F7-A03F-8DBBDF27D84D}"/>
              </a:ext>
            </a:extLst>
          </p:cNvPr>
          <p:cNvSpPr/>
          <p:nvPr/>
        </p:nvSpPr>
        <p:spPr>
          <a:xfrm>
            <a:off x="622235" y="5858829"/>
            <a:ext cx="4966698" cy="588796"/>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dirty="0">
                <a:solidFill>
                  <a:schemeClr val="tx1"/>
                </a:solidFill>
              </a:rPr>
              <a:t>OS</a:t>
            </a:r>
            <a:endParaRPr lang="en-JP" sz="2000" dirty="0">
              <a:solidFill>
                <a:schemeClr val="tx1"/>
              </a:solidFill>
            </a:endParaRPr>
          </a:p>
        </p:txBody>
      </p:sp>
      <p:sp>
        <p:nvSpPr>
          <p:cNvPr id="31" name="正方形/長方形 36">
            <a:extLst>
              <a:ext uri="{FF2B5EF4-FFF2-40B4-BE49-F238E27FC236}">
                <a16:creationId xmlns:a16="http://schemas.microsoft.com/office/drawing/2014/main" id="{B59CD229-DFC1-4AFD-870E-CBADAA71CC4C}"/>
              </a:ext>
            </a:extLst>
          </p:cNvPr>
          <p:cNvSpPr/>
          <p:nvPr/>
        </p:nvSpPr>
        <p:spPr>
          <a:xfrm>
            <a:off x="703026" y="5922981"/>
            <a:ext cx="2114376" cy="460492"/>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
        <p:nvSpPr>
          <p:cNvPr id="37" name="正方形/長方形 36">
            <a:extLst>
              <a:ext uri="{FF2B5EF4-FFF2-40B4-BE49-F238E27FC236}">
                <a16:creationId xmlns:a16="http://schemas.microsoft.com/office/drawing/2014/main" id="{78F3C61D-D391-4DA7-AE7C-4EBDD053B589}"/>
              </a:ext>
            </a:extLst>
          </p:cNvPr>
          <p:cNvSpPr/>
          <p:nvPr/>
        </p:nvSpPr>
        <p:spPr>
          <a:xfrm>
            <a:off x="6165005" y="5826318"/>
            <a:ext cx="2114376" cy="460492"/>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spTree>
    <p:extLst>
      <p:ext uri="{BB962C8B-B14F-4D97-AF65-F5344CB8AC3E}">
        <p14:creationId xmlns:p14="http://schemas.microsoft.com/office/powerpoint/2010/main" val="2119043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4"/>
                                        </p:tgtEl>
                                      </p:cBhvr>
                                    </p:animEffect>
                                    <p:set>
                                      <p:cBhvr>
                                        <p:cTn id="7" dur="1" fill="hold">
                                          <p:stCondLst>
                                            <p:cond delay="499"/>
                                          </p:stCondLst>
                                        </p:cTn>
                                        <p:tgtEl>
                                          <p:spTgt spid="14"/>
                                        </p:tgtEl>
                                        <p:attrNameLst>
                                          <p:attrName>style.visibility</p:attrName>
                                        </p:attrNameLst>
                                      </p:cBhvr>
                                      <p:to>
                                        <p:strVal val="hidden"/>
                                      </p:to>
                                    </p:set>
                                  </p:childTnLst>
                                </p:cTn>
                              </p:par>
                              <p:par>
                                <p:cTn id="8" presetID="10" presetClass="exit" presetSubtype="0" fill="hold" nodeType="withEffect">
                                  <p:stCondLst>
                                    <p:cond delay="0"/>
                                  </p:stCondLst>
                                  <p:childTnLst>
                                    <p:animEffect transition="out" filter="fade">
                                      <p:cBhvr>
                                        <p:cTn id="9" dur="500"/>
                                        <p:tgtEl>
                                          <p:spTgt spid="20"/>
                                        </p:tgtEl>
                                      </p:cBhvr>
                                    </p:animEffect>
                                    <p:set>
                                      <p:cBhvr>
                                        <p:cTn id="10" dur="1" fill="hold">
                                          <p:stCondLst>
                                            <p:cond delay="499"/>
                                          </p:stCondLst>
                                        </p:cTn>
                                        <p:tgtEl>
                                          <p:spTgt spid="20"/>
                                        </p:tgtEl>
                                        <p:attrNameLst>
                                          <p:attrName>style.visibility</p:attrName>
                                        </p:attrNameLst>
                                      </p:cBhvr>
                                      <p:to>
                                        <p:strVal val="hidden"/>
                                      </p:to>
                                    </p:set>
                                  </p:childTnLst>
                                </p:cTn>
                              </p:par>
                              <p:par>
                                <p:cTn id="11" presetID="10" presetClass="exit" presetSubtype="0" fill="hold" grpId="0" nodeType="withEffect">
                                  <p:stCondLst>
                                    <p:cond delay="0"/>
                                  </p:stCondLst>
                                  <p:childTnLst>
                                    <p:animEffect transition="out" filter="fade">
                                      <p:cBhvr>
                                        <p:cTn id="12" dur="500"/>
                                        <p:tgtEl>
                                          <p:spTgt spid="22"/>
                                        </p:tgtEl>
                                      </p:cBhvr>
                                    </p:animEffect>
                                    <p:set>
                                      <p:cBhvr>
                                        <p:cTn id="13" dur="1" fill="hold">
                                          <p:stCondLst>
                                            <p:cond delay="499"/>
                                          </p:stCondLst>
                                        </p:cTn>
                                        <p:tgtEl>
                                          <p:spTgt spid="22"/>
                                        </p:tgtEl>
                                        <p:attrNameLst>
                                          <p:attrName>style.visibility</p:attrName>
                                        </p:attrNameLst>
                                      </p:cBhvr>
                                      <p:to>
                                        <p:strVal val="hidden"/>
                                      </p:to>
                                    </p:set>
                                  </p:childTnLst>
                                </p:cTn>
                              </p:par>
                              <p:par>
                                <p:cTn id="14" presetID="10" presetClass="exit" presetSubtype="0" fill="hold" grpId="0" nodeType="withEffect">
                                  <p:stCondLst>
                                    <p:cond delay="0"/>
                                  </p:stCondLst>
                                  <p:childTnLst>
                                    <p:animEffect transition="out" filter="fade">
                                      <p:cBhvr>
                                        <p:cTn id="15" dur="500"/>
                                        <p:tgtEl>
                                          <p:spTgt spid="28"/>
                                        </p:tgtEl>
                                      </p:cBhvr>
                                    </p:animEffect>
                                    <p:set>
                                      <p:cBhvr>
                                        <p:cTn id="16" dur="1" fill="hold">
                                          <p:stCondLst>
                                            <p:cond delay="499"/>
                                          </p:stCondLst>
                                        </p:cTn>
                                        <p:tgtEl>
                                          <p:spTgt spid="28"/>
                                        </p:tgtEl>
                                        <p:attrNameLst>
                                          <p:attrName>style.visibility</p:attrName>
                                        </p:attrNameLst>
                                      </p:cBhvr>
                                      <p:to>
                                        <p:strVal val="hidden"/>
                                      </p:to>
                                    </p:set>
                                  </p:childTnLst>
                                </p:cTn>
                              </p:par>
                              <p:par>
                                <p:cTn id="17" presetID="10" presetClass="exit" presetSubtype="0" fill="hold" grpId="0" nodeType="withEffect">
                                  <p:stCondLst>
                                    <p:cond delay="0"/>
                                  </p:stCondLst>
                                  <p:childTnLst>
                                    <p:animEffect transition="out" filter="fade">
                                      <p:cBhvr>
                                        <p:cTn id="18" dur="500"/>
                                        <p:tgtEl>
                                          <p:spTgt spid="29"/>
                                        </p:tgtEl>
                                      </p:cBhvr>
                                    </p:animEffect>
                                    <p:set>
                                      <p:cBhvr>
                                        <p:cTn id="19" dur="1" fill="hold">
                                          <p:stCondLst>
                                            <p:cond delay="499"/>
                                          </p:stCondLst>
                                        </p:cTn>
                                        <p:tgtEl>
                                          <p:spTgt spid="29"/>
                                        </p:tgtEl>
                                        <p:attrNameLst>
                                          <p:attrName>style.visibility</p:attrName>
                                        </p:attrNameLst>
                                      </p:cBhvr>
                                      <p:to>
                                        <p:strVal val="hidden"/>
                                      </p:to>
                                    </p:set>
                                  </p:childTnLst>
                                </p:cTn>
                              </p:par>
                              <p:par>
                                <p:cTn id="20" presetID="1" presetClass="exit" presetSubtype="0" fill="hold" grpId="0" nodeType="withEffect">
                                  <p:stCondLst>
                                    <p:cond delay="0"/>
                                  </p:stCondLst>
                                  <p:childTnLst>
                                    <p:set>
                                      <p:cBhvr>
                                        <p:cTn id="21" dur="1" fill="hold">
                                          <p:stCondLst>
                                            <p:cond delay="0"/>
                                          </p:stCondLst>
                                        </p:cTn>
                                        <p:tgtEl>
                                          <p:spTgt spid="30"/>
                                        </p:tgtEl>
                                        <p:attrNameLst>
                                          <p:attrName>style.visibility</p:attrName>
                                        </p:attrNameLst>
                                      </p:cBhvr>
                                      <p:to>
                                        <p:strVal val="hidden"/>
                                      </p:to>
                                    </p:set>
                                  </p:childTnLst>
                                </p:cTn>
                              </p:par>
                              <p:par>
                                <p:cTn id="22" presetID="1" presetClass="exit" presetSubtype="0" fill="hold" grpId="0" nodeType="withEffect">
                                  <p:stCondLst>
                                    <p:cond delay="0"/>
                                  </p:stCondLst>
                                  <p:childTnLst>
                                    <p:set>
                                      <p:cBhvr>
                                        <p:cTn id="23" dur="1" fill="hold">
                                          <p:stCondLst>
                                            <p:cond delay="0"/>
                                          </p:stCondLst>
                                        </p:cTn>
                                        <p:tgtEl>
                                          <p:spTgt spid="31"/>
                                        </p:tgtEl>
                                        <p:attrNameLst>
                                          <p:attrName>style.visibility</p:attrName>
                                        </p:attrNameLst>
                                      </p:cBhvr>
                                      <p:to>
                                        <p:strVal val="hidden"/>
                                      </p:to>
                                    </p:set>
                                  </p:childTnLst>
                                </p:cTn>
                              </p:par>
                              <p:par>
                                <p:cTn id="24" presetID="10" presetClass="entr" presetSubtype="0"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fade">
                                      <p:cBhvr>
                                        <p:cTn id="26" dur="500"/>
                                        <p:tgtEl>
                                          <p:spTgt spid="10"/>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animEffect transition="in" filter="fade">
                                      <p:cBhvr>
                                        <p:cTn id="29" dur="500"/>
                                        <p:tgtEl>
                                          <p:spTgt spid="23"/>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par>
                                <p:cTn id="33" presetID="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5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fade">
                                      <p:cBhvr>
                                        <p:cTn id="46" dur="500"/>
                                        <p:tgtEl>
                                          <p:spTgt spid="21"/>
                                        </p:tgtEl>
                                      </p:cBhvr>
                                    </p:animEffect>
                                  </p:childTnLst>
                                </p:cTn>
                              </p:par>
                              <p:par>
                                <p:cTn id="47" presetID="10" presetClass="entr" presetSubtype="0" fill="hold" nodeType="with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fade">
                                      <p:cBhvr>
                                        <p:cTn id="49" dur="500"/>
                                        <p:tgtEl>
                                          <p:spTgt spid="24"/>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500"/>
                                        <p:tgtEl>
                                          <p:spTgt spid="1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1" grpId="0"/>
      <p:bldP spid="12" grpId="0" animBg="1"/>
      <p:bldP spid="14" grpId="0"/>
      <p:bldP spid="17" grpId="0" animBg="1"/>
      <p:bldP spid="21" grpId="0"/>
      <p:bldP spid="22" grpId="0" animBg="1"/>
      <p:bldP spid="23" grpId="0" animBg="1"/>
      <p:bldP spid="25" grpId="0"/>
      <p:bldP spid="28" grpId="0" animBg="1"/>
      <p:bldP spid="29" grpId="0" animBg="1"/>
      <p:bldP spid="30" grpId="0" animBg="1"/>
      <p:bldP spid="31" grpId="0" animBg="1"/>
      <p:bldP spid="3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6936B-855B-6E41-A824-74A7D0575C76}"/>
              </a:ext>
            </a:extLst>
          </p:cNvPr>
          <p:cNvSpPr>
            <a:spLocks noGrp="1"/>
          </p:cNvSpPr>
          <p:nvPr>
            <p:ph type="title"/>
          </p:nvPr>
        </p:nvSpPr>
        <p:spPr/>
        <p:txBody>
          <a:bodyPr/>
          <a:lstStyle/>
          <a:p>
            <a:r>
              <a:rPr lang="en-JP" dirty="0"/>
              <a:t>BPF関連システムコールの種類</a:t>
            </a:r>
          </a:p>
        </p:txBody>
      </p:sp>
      <p:sp>
        <p:nvSpPr>
          <p:cNvPr id="3" name="Content Placeholder 2">
            <a:extLst>
              <a:ext uri="{FF2B5EF4-FFF2-40B4-BE49-F238E27FC236}">
                <a16:creationId xmlns:a16="http://schemas.microsoft.com/office/drawing/2014/main" id="{5DF53EB7-B68E-7E45-944E-62EC06FE93AF}"/>
              </a:ext>
            </a:extLst>
          </p:cNvPr>
          <p:cNvSpPr>
            <a:spLocks noGrp="1"/>
          </p:cNvSpPr>
          <p:nvPr>
            <p:ph idx="1"/>
          </p:nvPr>
        </p:nvSpPr>
        <p:spPr/>
        <p:txBody>
          <a:bodyPr/>
          <a:lstStyle/>
          <a:p>
            <a:r>
              <a:rPr lang="en-JP" dirty="0"/>
              <a:t>BPF</a:t>
            </a:r>
            <a:r>
              <a:rPr lang="ja-JP" altLang="en-US" dirty="0"/>
              <a:t>システムコール</a:t>
            </a:r>
            <a:endParaRPr lang="en-US" strike="sngStrike" dirty="0"/>
          </a:p>
          <a:p>
            <a:pPr lvl="1"/>
            <a:r>
              <a:rPr lang="en-US" altLang="ja-JP" dirty="0" err="1"/>
              <a:t>eBPF</a:t>
            </a:r>
            <a:r>
              <a:rPr lang="ja-JP" altLang="en-US" dirty="0"/>
              <a:t>の様々な機能を実現するためのコマンド群を実行</a:t>
            </a:r>
            <a:endParaRPr lang="en-US" altLang="ja-JP" dirty="0"/>
          </a:p>
          <a:p>
            <a:pPr lvl="1"/>
            <a:r>
              <a:rPr lang="ja-JP" altLang="en-US" dirty="0"/>
              <a:t>例：</a:t>
            </a:r>
            <a:r>
              <a:rPr lang="en-US" altLang="ja-JP" dirty="0" err="1"/>
              <a:t>eBPF</a:t>
            </a:r>
            <a:r>
              <a:rPr lang="ja-JP" altLang="en-US" dirty="0"/>
              <a:t>プログラムのロード、情報を格納するマップの操作</a:t>
            </a:r>
            <a:endParaRPr lang="en-US" altLang="ja-JP" dirty="0"/>
          </a:p>
          <a:p>
            <a:r>
              <a:rPr lang="en-JP" dirty="0"/>
              <a:t>BPF</a:t>
            </a:r>
            <a:r>
              <a:rPr lang="ja-JP" altLang="en-US" dirty="0"/>
              <a:t>イベント制御システムコール</a:t>
            </a:r>
            <a:endParaRPr lang="en-US" altLang="ja-JP" strike="sngStrike" dirty="0"/>
          </a:p>
          <a:p>
            <a:pPr lvl="1"/>
            <a:r>
              <a:rPr lang="en-US" altLang="ja-JP" dirty="0" err="1"/>
              <a:t>eBPF</a:t>
            </a:r>
            <a:r>
              <a:rPr lang="ja-JP" altLang="en-US" dirty="0"/>
              <a:t>プログラムを呼び出す契機となるイベントを設定</a:t>
            </a:r>
            <a:endParaRPr lang="en-US" altLang="ja-JP" dirty="0"/>
          </a:p>
          <a:p>
            <a:pPr lvl="1"/>
            <a:r>
              <a:rPr lang="ja-JP" altLang="en-US" dirty="0"/>
              <a:t>例：</a:t>
            </a:r>
            <a:r>
              <a:rPr lang="en-JP" altLang="ja-JP" dirty="0"/>
              <a:t>OS</a:t>
            </a:r>
            <a:r>
              <a:rPr lang="ja-JP" altLang="en-JP" dirty="0"/>
              <a:t>内の</a:t>
            </a:r>
            <a:r>
              <a:rPr lang="ja-JP" altLang="en-US" dirty="0"/>
              <a:t>関数呼び出し、</a:t>
            </a:r>
            <a:r>
              <a:rPr lang="en-US" altLang="ja-JP" dirty="0"/>
              <a:t>OS</a:t>
            </a:r>
            <a:r>
              <a:rPr lang="ja-JP" altLang="en-US" dirty="0"/>
              <a:t>内に用意されたトレースポイント</a:t>
            </a:r>
          </a:p>
        </p:txBody>
      </p:sp>
      <p:sp>
        <p:nvSpPr>
          <p:cNvPr id="4" name="Slide Number Placeholder 3">
            <a:extLst>
              <a:ext uri="{FF2B5EF4-FFF2-40B4-BE49-F238E27FC236}">
                <a16:creationId xmlns:a16="http://schemas.microsoft.com/office/drawing/2014/main" id="{1E977C70-BE64-8E43-8F4B-155A2DE8CB6B}"/>
              </a:ext>
            </a:extLst>
          </p:cNvPr>
          <p:cNvSpPr>
            <a:spLocks noGrp="1"/>
          </p:cNvSpPr>
          <p:nvPr>
            <p:ph type="sldNum" sz="quarter" idx="12"/>
          </p:nvPr>
        </p:nvSpPr>
        <p:spPr/>
        <p:txBody>
          <a:bodyPr/>
          <a:lstStyle/>
          <a:p>
            <a:fld id="{BE494F7D-EF94-4F03-B604-12C7245D12BF}" type="slidenum">
              <a:rPr kumimoji="1" lang="ja-JP" altLang="en-US" smtClean="0"/>
              <a:t>7</a:t>
            </a:fld>
            <a:endParaRPr kumimoji="1" lang="ja-JP" altLang="en-US"/>
          </a:p>
        </p:txBody>
      </p:sp>
      <p:sp>
        <p:nvSpPr>
          <p:cNvPr id="14" name="Rectangle 7">
            <a:extLst>
              <a:ext uri="{FF2B5EF4-FFF2-40B4-BE49-F238E27FC236}">
                <a16:creationId xmlns:a16="http://schemas.microsoft.com/office/drawing/2014/main" id="{37D3EE20-79BC-4559-8C74-EE1AABC352D1}"/>
              </a:ext>
            </a:extLst>
          </p:cNvPr>
          <p:cNvSpPr/>
          <p:nvPr/>
        </p:nvSpPr>
        <p:spPr>
          <a:xfrm>
            <a:off x="5053995" y="4495800"/>
            <a:ext cx="6129012" cy="1997075"/>
          </a:xfrm>
          <a:prstGeom prst="rect">
            <a:avLst/>
          </a:prstGeom>
          <a:solidFill>
            <a:schemeClr val="accent2">
              <a:lumMod val="60000"/>
              <a:lumOff val="40000"/>
            </a:schemeClr>
          </a:solidFill>
          <a:ln w="190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JP" sz="2000" dirty="0">
              <a:solidFill>
                <a:schemeClr val="tx1"/>
              </a:solidFill>
            </a:endParaRPr>
          </a:p>
        </p:txBody>
      </p:sp>
      <p:sp>
        <p:nvSpPr>
          <p:cNvPr id="15" name="TextBox 8">
            <a:extLst>
              <a:ext uri="{FF2B5EF4-FFF2-40B4-BE49-F238E27FC236}">
                <a16:creationId xmlns:a16="http://schemas.microsoft.com/office/drawing/2014/main" id="{E68032F8-E94F-45F9-A086-ECFC662AB04A}"/>
              </a:ext>
            </a:extLst>
          </p:cNvPr>
          <p:cNvSpPr txBox="1"/>
          <p:nvPr/>
        </p:nvSpPr>
        <p:spPr>
          <a:xfrm>
            <a:off x="10463909" y="4621153"/>
            <a:ext cx="683599" cy="400110"/>
          </a:xfrm>
          <a:prstGeom prst="rect">
            <a:avLst/>
          </a:prstGeom>
          <a:noFill/>
          <a:ln w="19050">
            <a:noFill/>
          </a:ln>
        </p:spPr>
        <p:txBody>
          <a:bodyPr wrap="square" rtlCol="0">
            <a:spAutoFit/>
          </a:bodyPr>
          <a:lstStyle/>
          <a:p>
            <a:r>
              <a:rPr lang="en-JP" sz="2000" dirty="0"/>
              <a:t>VM</a:t>
            </a:r>
          </a:p>
        </p:txBody>
      </p:sp>
      <p:sp>
        <p:nvSpPr>
          <p:cNvPr id="16" name="Rectangle 9">
            <a:extLst>
              <a:ext uri="{FF2B5EF4-FFF2-40B4-BE49-F238E27FC236}">
                <a16:creationId xmlns:a16="http://schemas.microsoft.com/office/drawing/2014/main" id="{DF0D0247-F31F-4BD3-9DFE-31D7A226625F}"/>
              </a:ext>
            </a:extLst>
          </p:cNvPr>
          <p:cNvSpPr/>
          <p:nvPr/>
        </p:nvSpPr>
        <p:spPr>
          <a:xfrm>
            <a:off x="7284860" y="4630380"/>
            <a:ext cx="1268776" cy="506776"/>
          </a:xfrm>
          <a:prstGeom prst="rect">
            <a:avLst/>
          </a:prstGeom>
          <a:solidFill>
            <a:schemeClr val="bg1">
              <a:lumMod val="75000"/>
            </a:schemeClr>
          </a:solidFill>
          <a:ln w="190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lgn="ctr"/>
            <a:r>
              <a:rPr lang="en-JP" sz="2000" dirty="0">
                <a:solidFill>
                  <a:schemeClr val="tx1"/>
                </a:solidFill>
              </a:rPr>
              <a:t>プロキシ</a:t>
            </a:r>
          </a:p>
        </p:txBody>
      </p:sp>
      <p:sp>
        <p:nvSpPr>
          <p:cNvPr id="17" name="Rectangle 12">
            <a:extLst>
              <a:ext uri="{FF2B5EF4-FFF2-40B4-BE49-F238E27FC236}">
                <a16:creationId xmlns:a16="http://schemas.microsoft.com/office/drawing/2014/main" id="{397131BD-4526-4C8B-BB6A-82EB3FCD093D}"/>
              </a:ext>
            </a:extLst>
          </p:cNvPr>
          <p:cNvSpPr/>
          <p:nvPr/>
        </p:nvSpPr>
        <p:spPr>
          <a:xfrm>
            <a:off x="5219272" y="5576410"/>
            <a:ext cx="5780409" cy="795199"/>
          </a:xfrm>
          <a:prstGeom prst="rect">
            <a:avLst/>
          </a:prstGeom>
          <a:solidFill>
            <a:schemeClr val="accent5">
              <a:lumMod val="60000"/>
              <a:lumOff val="40000"/>
            </a:schemeClr>
          </a:solidFill>
          <a:ln w="19050">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JP" sz="2000" dirty="0">
              <a:solidFill>
                <a:schemeClr val="tx1"/>
              </a:solidFill>
            </a:endParaRPr>
          </a:p>
        </p:txBody>
      </p:sp>
      <p:sp>
        <p:nvSpPr>
          <p:cNvPr id="18" name="正方形/長方形 36">
            <a:extLst>
              <a:ext uri="{FF2B5EF4-FFF2-40B4-BE49-F238E27FC236}">
                <a16:creationId xmlns:a16="http://schemas.microsoft.com/office/drawing/2014/main" id="{B4CB2516-61E2-447E-B722-15AA5D3D33CC}"/>
              </a:ext>
            </a:extLst>
          </p:cNvPr>
          <p:cNvSpPr/>
          <p:nvPr/>
        </p:nvSpPr>
        <p:spPr>
          <a:xfrm>
            <a:off x="7255099" y="5744567"/>
            <a:ext cx="2111877" cy="511333"/>
          </a:xfrm>
          <a:prstGeom prst="rect">
            <a:avLst/>
          </a:prstGeom>
          <a:solidFill>
            <a:schemeClr val="accent5">
              <a:lumMod val="20000"/>
              <a:lumOff val="80000"/>
            </a:schemeClr>
          </a:solidFill>
          <a:ln w="1905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2000" dirty="0" err="1"/>
              <a:t>eBPF</a:t>
            </a:r>
            <a:r>
              <a:rPr kumimoji="1" lang="ja-JP" altLang="en-US" sz="2000" dirty="0"/>
              <a:t>プログラム</a:t>
            </a:r>
          </a:p>
        </p:txBody>
      </p:sp>
      <p:cxnSp>
        <p:nvCxnSpPr>
          <p:cNvPr id="19" name="直線矢印コネクタ 18">
            <a:extLst>
              <a:ext uri="{FF2B5EF4-FFF2-40B4-BE49-F238E27FC236}">
                <a16:creationId xmlns:a16="http://schemas.microsoft.com/office/drawing/2014/main" id="{5C9FA453-476D-4EF9-B300-A176621E3974}"/>
              </a:ext>
            </a:extLst>
          </p:cNvPr>
          <p:cNvCxnSpPr>
            <a:cxnSpLocks/>
            <a:stCxn id="16" idx="2"/>
          </p:cNvCxnSpPr>
          <p:nvPr/>
        </p:nvCxnSpPr>
        <p:spPr>
          <a:xfrm>
            <a:off x="7919248" y="5137156"/>
            <a:ext cx="318258" cy="607411"/>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
        <p:nvSpPr>
          <p:cNvPr id="21" name="Rectangle 6">
            <a:extLst>
              <a:ext uri="{FF2B5EF4-FFF2-40B4-BE49-F238E27FC236}">
                <a16:creationId xmlns:a16="http://schemas.microsoft.com/office/drawing/2014/main" id="{5EB0F8C2-6BBD-44F6-81D0-45345B4012D0}"/>
              </a:ext>
            </a:extLst>
          </p:cNvPr>
          <p:cNvSpPr/>
          <p:nvPr/>
        </p:nvSpPr>
        <p:spPr>
          <a:xfrm>
            <a:off x="889587" y="5081077"/>
            <a:ext cx="2971876" cy="527429"/>
          </a:xfrm>
          <a:prstGeom prst="rect">
            <a:avLst/>
          </a:prstGeom>
          <a:solidFill>
            <a:schemeClr val="accent4">
              <a:lumMod val="60000"/>
              <a:lumOff val="40000"/>
            </a:schemeClr>
          </a:solidFill>
          <a:ln w="19050">
            <a:solidFill>
              <a:schemeClr val="tx1"/>
            </a:solidFill>
          </a:ln>
        </p:spPr>
        <p:style>
          <a:lnRef idx="0">
            <a:schemeClr val="accent4"/>
          </a:lnRef>
          <a:fillRef idx="3">
            <a:schemeClr val="accent4"/>
          </a:fillRef>
          <a:effectRef idx="3">
            <a:schemeClr val="accent4"/>
          </a:effectRef>
          <a:fontRef idx="minor">
            <a:schemeClr val="lt1"/>
          </a:fontRef>
        </p:style>
        <p:txBody>
          <a:bodyPr rtlCol="0" anchor="ctr"/>
          <a:lstStyle/>
          <a:p>
            <a:pPr algn="ctr"/>
            <a:r>
              <a:rPr lang="en-JP" sz="2000" dirty="0">
                <a:solidFill>
                  <a:schemeClr val="tx1"/>
                </a:solidFill>
              </a:rPr>
              <a:t>eBPFアプリケーション</a:t>
            </a:r>
          </a:p>
        </p:txBody>
      </p:sp>
      <p:sp>
        <p:nvSpPr>
          <p:cNvPr id="9" name="Oval 18">
            <a:extLst>
              <a:ext uri="{FF2B5EF4-FFF2-40B4-BE49-F238E27FC236}">
                <a16:creationId xmlns:a16="http://schemas.microsoft.com/office/drawing/2014/main" id="{983A614F-4DA5-4A5F-A61D-E166B3F2C42E}"/>
              </a:ext>
            </a:extLst>
          </p:cNvPr>
          <p:cNvSpPr/>
          <p:nvPr/>
        </p:nvSpPr>
        <p:spPr>
          <a:xfrm>
            <a:off x="5946304" y="5860741"/>
            <a:ext cx="290457" cy="29045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cxnSp>
        <p:nvCxnSpPr>
          <p:cNvPr id="10" name="Straight Arrow Connector 20">
            <a:extLst>
              <a:ext uri="{FF2B5EF4-FFF2-40B4-BE49-F238E27FC236}">
                <a16:creationId xmlns:a16="http://schemas.microsoft.com/office/drawing/2014/main" id="{6DB514E4-59D2-4F35-9451-6EA6C56A46FF}"/>
              </a:ext>
            </a:extLst>
          </p:cNvPr>
          <p:cNvCxnSpPr>
            <a:cxnSpLocks/>
            <a:stCxn id="9" idx="6"/>
            <a:endCxn id="18" idx="1"/>
          </p:cNvCxnSpPr>
          <p:nvPr/>
        </p:nvCxnSpPr>
        <p:spPr>
          <a:xfrm flipV="1">
            <a:off x="6236761" y="6000234"/>
            <a:ext cx="1018338" cy="573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21">
            <a:extLst>
              <a:ext uri="{FF2B5EF4-FFF2-40B4-BE49-F238E27FC236}">
                <a16:creationId xmlns:a16="http://schemas.microsoft.com/office/drawing/2014/main" id="{5A37571D-A561-4D77-86ED-A16D0E5F6758}"/>
              </a:ext>
            </a:extLst>
          </p:cNvPr>
          <p:cNvSpPr txBox="1"/>
          <p:nvPr/>
        </p:nvSpPr>
        <p:spPr>
          <a:xfrm>
            <a:off x="5598028" y="5567843"/>
            <a:ext cx="1107996" cy="369332"/>
          </a:xfrm>
          <a:prstGeom prst="rect">
            <a:avLst/>
          </a:prstGeom>
          <a:noFill/>
        </p:spPr>
        <p:txBody>
          <a:bodyPr wrap="none" rtlCol="0">
            <a:spAutoFit/>
          </a:bodyPr>
          <a:lstStyle/>
          <a:p>
            <a:r>
              <a:rPr lang="ja-JP" altLang="en-US" dirty="0"/>
              <a:t>イベント</a:t>
            </a:r>
            <a:endParaRPr lang="en-JP" dirty="0"/>
          </a:p>
        </p:txBody>
      </p:sp>
      <p:sp>
        <p:nvSpPr>
          <p:cNvPr id="41" name="TextBox 8">
            <a:extLst>
              <a:ext uri="{FF2B5EF4-FFF2-40B4-BE49-F238E27FC236}">
                <a16:creationId xmlns:a16="http://schemas.microsoft.com/office/drawing/2014/main" id="{CB0721FD-EAA9-44B8-A978-5718BF856FCB}"/>
              </a:ext>
            </a:extLst>
          </p:cNvPr>
          <p:cNvSpPr txBox="1"/>
          <p:nvPr/>
        </p:nvSpPr>
        <p:spPr>
          <a:xfrm>
            <a:off x="5264667" y="5924240"/>
            <a:ext cx="683599" cy="400110"/>
          </a:xfrm>
          <a:prstGeom prst="rect">
            <a:avLst/>
          </a:prstGeom>
          <a:noFill/>
          <a:ln w="19050">
            <a:noFill/>
          </a:ln>
        </p:spPr>
        <p:txBody>
          <a:bodyPr wrap="square" rtlCol="0">
            <a:spAutoFit/>
          </a:bodyPr>
          <a:lstStyle/>
          <a:p>
            <a:r>
              <a:rPr lang="en-US" sz="2000" dirty="0"/>
              <a:t>OS</a:t>
            </a:r>
            <a:endParaRPr lang="en-JP" sz="2000" dirty="0"/>
          </a:p>
        </p:txBody>
      </p:sp>
      <p:sp>
        <p:nvSpPr>
          <p:cNvPr id="52" name="Rectangle 4">
            <a:extLst>
              <a:ext uri="{FF2B5EF4-FFF2-40B4-BE49-F238E27FC236}">
                <a16:creationId xmlns:a16="http://schemas.microsoft.com/office/drawing/2014/main" id="{C4909E13-3F3E-4E51-9F41-8F2FDBB17539}"/>
              </a:ext>
            </a:extLst>
          </p:cNvPr>
          <p:cNvSpPr/>
          <p:nvPr/>
        </p:nvSpPr>
        <p:spPr>
          <a:xfrm>
            <a:off x="9706813" y="5770505"/>
            <a:ext cx="1052538" cy="438342"/>
          </a:xfrm>
          <a:prstGeom prst="rect">
            <a:avLst/>
          </a:prstGeom>
          <a:solidFill>
            <a:schemeClr val="accent6">
              <a:lumMod val="60000"/>
              <a:lumOff val="40000"/>
            </a:schemeClr>
          </a:solidFill>
          <a:ln w="19050"/>
        </p:spPr>
        <p:style>
          <a:lnRef idx="2">
            <a:schemeClr val="dk1"/>
          </a:lnRef>
          <a:fillRef idx="1">
            <a:schemeClr val="lt1"/>
          </a:fillRef>
          <a:effectRef idx="0">
            <a:schemeClr val="dk1"/>
          </a:effectRef>
          <a:fontRef idx="minor">
            <a:schemeClr val="dk1"/>
          </a:fontRef>
        </p:style>
        <p:txBody>
          <a:bodyPr rtlCol="0" anchor="ctr"/>
          <a:lstStyle/>
          <a:p>
            <a:pPr algn="ctr"/>
            <a:r>
              <a:rPr lang="en-US" sz="2000" dirty="0" err="1">
                <a:solidFill>
                  <a:schemeClr val="tx1"/>
                </a:solidFill>
              </a:rPr>
              <a:t>マップ</a:t>
            </a:r>
            <a:endParaRPr lang="en-JP" sz="2000" dirty="0">
              <a:solidFill>
                <a:schemeClr val="tx1"/>
              </a:solidFill>
            </a:endParaRPr>
          </a:p>
        </p:txBody>
      </p:sp>
      <p:cxnSp>
        <p:nvCxnSpPr>
          <p:cNvPr id="56" name="直線矢印コネクタ 55">
            <a:extLst>
              <a:ext uri="{FF2B5EF4-FFF2-40B4-BE49-F238E27FC236}">
                <a16:creationId xmlns:a16="http://schemas.microsoft.com/office/drawing/2014/main" id="{6598A112-77C4-4E95-A574-B57860FF94F3}"/>
              </a:ext>
            </a:extLst>
          </p:cNvPr>
          <p:cNvCxnSpPr>
            <a:cxnSpLocks/>
            <a:endCxn id="11" idx="3"/>
          </p:cNvCxnSpPr>
          <p:nvPr/>
        </p:nvCxnSpPr>
        <p:spPr>
          <a:xfrm flipH="1">
            <a:off x="6706024" y="5161415"/>
            <a:ext cx="837234" cy="591094"/>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cxnSp>
        <p:nvCxnSpPr>
          <p:cNvPr id="57" name="直線矢印コネクタ 56">
            <a:extLst>
              <a:ext uri="{FF2B5EF4-FFF2-40B4-BE49-F238E27FC236}">
                <a16:creationId xmlns:a16="http://schemas.microsoft.com/office/drawing/2014/main" id="{EA462060-9374-444D-A30F-A49362B11477}"/>
              </a:ext>
            </a:extLst>
          </p:cNvPr>
          <p:cNvCxnSpPr>
            <a:cxnSpLocks/>
            <a:stCxn id="21" idx="3"/>
            <a:endCxn id="16" idx="1"/>
          </p:cNvCxnSpPr>
          <p:nvPr/>
        </p:nvCxnSpPr>
        <p:spPr>
          <a:xfrm flipV="1">
            <a:off x="3861463" y="4883768"/>
            <a:ext cx="3423397" cy="461024"/>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8" name="直線矢印コネクタ 18">
            <a:extLst>
              <a:ext uri="{FF2B5EF4-FFF2-40B4-BE49-F238E27FC236}">
                <a16:creationId xmlns:a16="http://schemas.microsoft.com/office/drawing/2014/main" id="{BAA77872-0845-A342-9AA4-B307DC27B8F4}"/>
              </a:ext>
            </a:extLst>
          </p:cNvPr>
          <p:cNvCxnSpPr>
            <a:cxnSpLocks/>
            <a:stCxn id="16" idx="3"/>
            <a:endCxn id="52" idx="0"/>
          </p:cNvCxnSpPr>
          <p:nvPr/>
        </p:nvCxnSpPr>
        <p:spPr>
          <a:xfrm>
            <a:off x="8553636" y="4883768"/>
            <a:ext cx="1679446" cy="886737"/>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B907B40D-541C-444A-835B-4219CCA17C3A}"/>
              </a:ext>
            </a:extLst>
          </p:cNvPr>
          <p:cNvSpPr txBox="1"/>
          <p:nvPr/>
        </p:nvSpPr>
        <p:spPr>
          <a:xfrm>
            <a:off x="8087346" y="5205878"/>
            <a:ext cx="954107" cy="400110"/>
          </a:xfrm>
          <a:prstGeom prst="rect">
            <a:avLst/>
          </a:prstGeom>
          <a:noFill/>
        </p:spPr>
        <p:txBody>
          <a:bodyPr wrap="none" rtlCol="0">
            <a:spAutoFit/>
          </a:bodyPr>
          <a:lstStyle/>
          <a:p>
            <a:r>
              <a:rPr lang="en-JP" sz="2000" dirty="0"/>
              <a:t>ロード</a:t>
            </a:r>
          </a:p>
        </p:txBody>
      </p:sp>
      <p:sp>
        <p:nvSpPr>
          <p:cNvPr id="32" name="TextBox 31">
            <a:extLst>
              <a:ext uri="{FF2B5EF4-FFF2-40B4-BE49-F238E27FC236}">
                <a16:creationId xmlns:a16="http://schemas.microsoft.com/office/drawing/2014/main" id="{31D19611-A0A6-5E4A-89ED-FF406C1CA044}"/>
              </a:ext>
            </a:extLst>
          </p:cNvPr>
          <p:cNvSpPr txBox="1"/>
          <p:nvPr/>
        </p:nvSpPr>
        <p:spPr>
          <a:xfrm>
            <a:off x="9126263" y="4896411"/>
            <a:ext cx="697627" cy="400110"/>
          </a:xfrm>
          <a:prstGeom prst="rect">
            <a:avLst/>
          </a:prstGeom>
          <a:noFill/>
        </p:spPr>
        <p:txBody>
          <a:bodyPr wrap="none" rtlCol="0">
            <a:spAutoFit/>
          </a:bodyPr>
          <a:lstStyle/>
          <a:p>
            <a:r>
              <a:rPr lang="en-JP" sz="2000" dirty="0"/>
              <a:t>操作</a:t>
            </a:r>
          </a:p>
        </p:txBody>
      </p:sp>
      <p:sp>
        <p:nvSpPr>
          <p:cNvPr id="36" name="TextBox 35">
            <a:extLst>
              <a:ext uri="{FF2B5EF4-FFF2-40B4-BE49-F238E27FC236}">
                <a16:creationId xmlns:a16="http://schemas.microsoft.com/office/drawing/2014/main" id="{0907D25B-832B-6F49-B7CA-D45B4B8685E2}"/>
              </a:ext>
            </a:extLst>
          </p:cNvPr>
          <p:cNvSpPr txBox="1"/>
          <p:nvPr/>
        </p:nvSpPr>
        <p:spPr>
          <a:xfrm>
            <a:off x="6538470" y="5138762"/>
            <a:ext cx="697627" cy="400110"/>
          </a:xfrm>
          <a:prstGeom prst="rect">
            <a:avLst/>
          </a:prstGeom>
          <a:noFill/>
        </p:spPr>
        <p:txBody>
          <a:bodyPr wrap="none" rtlCol="0">
            <a:spAutoFit/>
          </a:bodyPr>
          <a:lstStyle/>
          <a:p>
            <a:r>
              <a:rPr lang="en-JP" sz="2000" dirty="0"/>
              <a:t>設定</a:t>
            </a:r>
          </a:p>
        </p:txBody>
      </p:sp>
      <p:sp>
        <p:nvSpPr>
          <p:cNvPr id="29" name="TextBox 28">
            <a:extLst>
              <a:ext uri="{FF2B5EF4-FFF2-40B4-BE49-F238E27FC236}">
                <a16:creationId xmlns:a16="http://schemas.microsoft.com/office/drawing/2014/main" id="{B6E295E5-ECDB-4D41-9C64-CA6C17EC346B}"/>
              </a:ext>
            </a:extLst>
          </p:cNvPr>
          <p:cNvSpPr txBox="1"/>
          <p:nvPr/>
        </p:nvSpPr>
        <p:spPr>
          <a:xfrm>
            <a:off x="4158202" y="4864598"/>
            <a:ext cx="697627" cy="400110"/>
          </a:xfrm>
          <a:prstGeom prst="rect">
            <a:avLst/>
          </a:prstGeom>
          <a:noFill/>
        </p:spPr>
        <p:txBody>
          <a:bodyPr wrap="none" rtlCol="0">
            <a:spAutoFit/>
          </a:bodyPr>
          <a:lstStyle/>
          <a:p>
            <a:r>
              <a:rPr lang="en-JP" sz="2000" dirty="0"/>
              <a:t>転送</a:t>
            </a:r>
          </a:p>
        </p:txBody>
      </p:sp>
      <p:cxnSp>
        <p:nvCxnSpPr>
          <p:cNvPr id="40" name="Straight Arrow Connector 20">
            <a:extLst>
              <a:ext uri="{FF2B5EF4-FFF2-40B4-BE49-F238E27FC236}">
                <a16:creationId xmlns:a16="http://schemas.microsoft.com/office/drawing/2014/main" id="{E463319C-2A38-274D-BD15-EDB2D50E7795}"/>
              </a:ext>
            </a:extLst>
          </p:cNvPr>
          <p:cNvCxnSpPr>
            <a:cxnSpLocks/>
            <a:stCxn id="18" idx="3"/>
            <a:endCxn id="52" idx="1"/>
          </p:cNvCxnSpPr>
          <p:nvPr/>
        </p:nvCxnSpPr>
        <p:spPr>
          <a:xfrm flipV="1">
            <a:off x="9366976" y="5989676"/>
            <a:ext cx="339837" cy="10558"/>
          </a:xfrm>
          <a:prstGeom prst="straightConnector1">
            <a:avLst/>
          </a:prstGeom>
          <a:ln w="28575">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487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2"/>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p:bldP spid="52" grpId="0" animBg="1"/>
      <p:bldP spid="13" grpId="0"/>
      <p:bldP spid="32" grpId="0"/>
      <p:bldP spid="3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132C0-3863-C948-A129-3A86D9A6611C}"/>
              </a:ext>
            </a:extLst>
          </p:cNvPr>
          <p:cNvSpPr>
            <a:spLocks noGrp="1"/>
          </p:cNvSpPr>
          <p:nvPr>
            <p:ph type="title"/>
          </p:nvPr>
        </p:nvSpPr>
        <p:spPr/>
        <p:txBody>
          <a:bodyPr/>
          <a:lstStyle/>
          <a:p>
            <a:r>
              <a:rPr lang="ja-JP" altLang="en-US" dirty="0"/>
              <a:t>実験１：</a:t>
            </a:r>
            <a:r>
              <a:rPr lang="en-JP" b="1" dirty="0"/>
              <a:t>動作確認</a:t>
            </a:r>
          </a:p>
        </p:txBody>
      </p:sp>
      <p:sp>
        <p:nvSpPr>
          <p:cNvPr id="3" name="Content Placeholder 2">
            <a:extLst>
              <a:ext uri="{FF2B5EF4-FFF2-40B4-BE49-F238E27FC236}">
                <a16:creationId xmlns:a16="http://schemas.microsoft.com/office/drawing/2014/main" id="{5BF27FEE-C9FB-E240-84C3-AB98D0153521}"/>
              </a:ext>
            </a:extLst>
          </p:cNvPr>
          <p:cNvSpPr>
            <a:spLocks noGrp="1"/>
          </p:cNvSpPr>
          <p:nvPr>
            <p:ph idx="1"/>
          </p:nvPr>
        </p:nvSpPr>
        <p:spPr/>
        <p:txBody>
          <a:bodyPr/>
          <a:lstStyle/>
          <a:p>
            <a:r>
              <a:rPr lang="en-US" altLang="ja-JP" dirty="0" err="1"/>
              <a:t>TeleBPF</a:t>
            </a:r>
            <a:r>
              <a:rPr lang="ja-JP" altLang="en-US" dirty="0"/>
              <a:t>を用いて</a:t>
            </a:r>
            <a:r>
              <a:rPr lang="en-US" altLang="ja-JP" dirty="0"/>
              <a:t>read</a:t>
            </a:r>
            <a:r>
              <a:rPr lang="ja-JP" altLang="en-US" dirty="0"/>
              <a:t>システムコールの実行回数を取得する</a:t>
            </a:r>
            <a:r>
              <a:rPr lang="en-US" altLang="ja-JP" dirty="0" err="1"/>
              <a:t>eBPF</a:t>
            </a:r>
            <a:r>
              <a:rPr lang="ja-JP" altLang="en-US" dirty="0"/>
              <a:t>アプリケーションを実行</a:t>
            </a:r>
            <a:endParaRPr lang="en-US" altLang="ja-JP" dirty="0"/>
          </a:p>
          <a:p>
            <a:pPr lvl="1"/>
            <a:r>
              <a:rPr lang="en-US" altLang="ja-JP" dirty="0" err="1"/>
              <a:t>eBPF</a:t>
            </a:r>
            <a:r>
              <a:rPr lang="ja-JP" altLang="en-US" dirty="0"/>
              <a:t>プログラムが実行される</a:t>
            </a:r>
            <a:br>
              <a:rPr lang="en-US" altLang="ja-JP" dirty="0"/>
            </a:br>
            <a:r>
              <a:rPr lang="ja-JP" altLang="en-US" dirty="0"/>
              <a:t>たびに回数を１増やす</a:t>
            </a:r>
            <a:endParaRPr lang="en-US" altLang="ja-JP" dirty="0"/>
          </a:p>
          <a:p>
            <a:pPr lvl="1"/>
            <a:r>
              <a:rPr lang="en-US" altLang="ja-JP" dirty="0" err="1"/>
              <a:t>eBPF</a:t>
            </a:r>
            <a:r>
              <a:rPr lang="ja-JP" altLang="en-US" dirty="0"/>
              <a:t>アプリケーションが回数を</a:t>
            </a:r>
            <a:br>
              <a:rPr lang="en-US" altLang="ja-JP" dirty="0"/>
            </a:br>
            <a:r>
              <a:rPr lang="ja-JP" altLang="en-US" dirty="0"/>
              <a:t>取得して出力</a:t>
            </a:r>
            <a:endParaRPr lang="en-US" altLang="ja-JP" dirty="0"/>
          </a:p>
          <a:p>
            <a:r>
              <a:rPr lang="ja-JP" altLang="en-US" dirty="0"/>
              <a:t>実行回数が増えていくことを確認</a:t>
            </a:r>
            <a:endParaRPr lang="en-US" altLang="ja-JP" dirty="0"/>
          </a:p>
          <a:p>
            <a:pPr marL="0" indent="0">
              <a:buNone/>
            </a:pPr>
            <a:endParaRPr lang="en-US" altLang="ja-JP" dirty="0"/>
          </a:p>
          <a:p>
            <a:endParaRPr lang="en-JP" dirty="0"/>
          </a:p>
        </p:txBody>
      </p:sp>
      <p:sp>
        <p:nvSpPr>
          <p:cNvPr id="6" name="TextBox 5">
            <a:extLst>
              <a:ext uri="{FF2B5EF4-FFF2-40B4-BE49-F238E27FC236}">
                <a16:creationId xmlns:a16="http://schemas.microsoft.com/office/drawing/2014/main" id="{46214884-2513-8846-8AC2-D70BBF411863}"/>
              </a:ext>
            </a:extLst>
          </p:cNvPr>
          <p:cNvSpPr txBox="1"/>
          <p:nvPr/>
        </p:nvSpPr>
        <p:spPr>
          <a:xfrm>
            <a:off x="8523461" y="5446473"/>
            <a:ext cx="2610010" cy="369332"/>
          </a:xfrm>
          <a:prstGeom prst="rect">
            <a:avLst/>
          </a:prstGeom>
          <a:noFill/>
        </p:spPr>
        <p:txBody>
          <a:bodyPr wrap="none" rtlCol="0">
            <a:spAutoFit/>
          </a:bodyPr>
          <a:lstStyle/>
          <a:p>
            <a:r>
              <a:rPr lang="en-JP" dirty="0">
                <a:solidFill>
                  <a:srgbClr val="FF0000"/>
                </a:solidFill>
              </a:rPr>
              <a:t>eBPFアプリケーション</a:t>
            </a:r>
          </a:p>
        </p:txBody>
      </p:sp>
      <p:sp>
        <p:nvSpPr>
          <p:cNvPr id="7" name="Rectangle 6">
            <a:extLst>
              <a:ext uri="{FF2B5EF4-FFF2-40B4-BE49-F238E27FC236}">
                <a16:creationId xmlns:a16="http://schemas.microsoft.com/office/drawing/2014/main" id="{D89C4C01-606C-724E-BA54-76D3008E619B}"/>
              </a:ext>
            </a:extLst>
          </p:cNvPr>
          <p:cNvSpPr/>
          <p:nvPr/>
        </p:nvSpPr>
        <p:spPr>
          <a:xfrm>
            <a:off x="6789682" y="2790529"/>
            <a:ext cx="4564117" cy="168165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chemeClr val="tx1"/>
              </a:solidFill>
            </a:endParaRPr>
          </a:p>
        </p:txBody>
      </p:sp>
      <p:sp>
        <p:nvSpPr>
          <p:cNvPr id="8" name="TextBox 7">
            <a:extLst>
              <a:ext uri="{FF2B5EF4-FFF2-40B4-BE49-F238E27FC236}">
                <a16:creationId xmlns:a16="http://schemas.microsoft.com/office/drawing/2014/main" id="{58E7340B-0C16-154A-AF6E-7FE61056BE63}"/>
              </a:ext>
            </a:extLst>
          </p:cNvPr>
          <p:cNvSpPr txBox="1"/>
          <p:nvPr/>
        </p:nvSpPr>
        <p:spPr>
          <a:xfrm>
            <a:off x="9275891" y="4064245"/>
            <a:ext cx="1917513" cy="369332"/>
          </a:xfrm>
          <a:prstGeom prst="rect">
            <a:avLst/>
          </a:prstGeom>
          <a:noFill/>
        </p:spPr>
        <p:txBody>
          <a:bodyPr wrap="none" rtlCol="0">
            <a:spAutoFit/>
          </a:bodyPr>
          <a:lstStyle/>
          <a:p>
            <a:r>
              <a:rPr lang="en-JP" dirty="0">
                <a:solidFill>
                  <a:srgbClr val="FF0000"/>
                </a:solidFill>
              </a:rPr>
              <a:t>eBPFプログラム</a:t>
            </a:r>
          </a:p>
        </p:txBody>
      </p:sp>
      <p:sp>
        <p:nvSpPr>
          <p:cNvPr id="5" name="スライド番号プレースホルダー 4">
            <a:extLst>
              <a:ext uri="{FF2B5EF4-FFF2-40B4-BE49-F238E27FC236}">
                <a16:creationId xmlns:a16="http://schemas.microsoft.com/office/drawing/2014/main" id="{86BED71E-DAFA-47BC-AC79-86EC980E8528}"/>
              </a:ext>
            </a:extLst>
          </p:cNvPr>
          <p:cNvSpPr>
            <a:spLocks noGrp="1"/>
          </p:cNvSpPr>
          <p:nvPr>
            <p:ph type="sldNum" sz="quarter" idx="12"/>
          </p:nvPr>
        </p:nvSpPr>
        <p:spPr/>
        <p:txBody>
          <a:bodyPr/>
          <a:lstStyle/>
          <a:p>
            <a:fld id="{BE494F7D-EF94-4F03-B604-12C7245D12BF}" type="slidenum">
              <a:rPr kumimoji="1" lang="ja-JP" altLang="en-US" smtClean="0"/>
              <a:t>8</a:t>
            </a:fld>
            <a:endParaRPr kumimoji="1" lang="ja-JP" altLang="en-US"/>
          </a:p>
        </p:txBody>
      </p:sp>
      <p:sp>
        <p:nvSpPr>
          <p:cNvPr id="9" name="TextBox 8">
            <a:extLst>
              <a:ext uri="{FF2B5EF4-FFF2-40B4-BE49-F238E27FC236}">
                <a16:creationId xmlns:a16="http://schemas.microsoft.com/office/drawing/2014/main" id="{EA51AAEE-FD22-B445-958C-7A9DD7D26CB5}"/>
              </a:ext>
            </a:extLst>
          </p:cNvPr>
          <p:cNvSpPr txBox="1"/>
          <p:nvPr/>
        </p:nvSpPr>
        <p:spPr>
          <a:xfrm>
            <a:off x="6926870" y="2493584"/>
            <a:ext cx="4434227" cy="2862322"/>
          </a:xfrm>
          <a:prstGeom prst="rect">
            <a:avLst/>
          </a:prstGeom>
          <a:noFill/>
          <a:ln>
            <a:solidFill>
              <a:schemeClr val="tx1"/>
            </a:solidFill>
          </a:ln>
        </p:spPr>
        <p:txBody>
          <a:bodyPr wrap="none" rtlCol="0">
            <a:spAutoFit/>
          </a:bodyPr>
          <a:lstStyle/>
          <a:p>
            <a:r>
              <a:rPr lang="en-JP" b="1" dirty="0"/>
              <a:t>bpf = """</a:t>
            </a:r>
          </a:p>
          <a:p>
            <a:r>
              <a:rPr lang="en-JP" b="1" dirty="0"/>
              <a:t>int do_trace_read(...)</a:t>
            </a:r>
          </a:p>
          <a:p>
            <a:r>
              <a:rPr lang="en-JP" b="1" dirty="0"/>
              <a:t>{</a:t>
            </a:r>
          </a:p>
          <a:p>
            <a:r>
              <a:rPr lang="en-JP" b="1" dirty="0"/>
              <a:t>  u64 *val = counters.lookup(&amp;zero);</a:t>
            </a:r>
          </a:p>
          <a:p>
            <a:r>
              <a:rPr lang="en-JP" b="1" dirty="0"/>
              <a:t>  if (val) lock_xadd(val, 1);</a:t>
            </a:r>
          </a:p>
          <a:p>
            <a:r>
              <a:rPr lang="en-JP" b="1" dirty="0"/>
              <a:t>  return 0;</a:t>
            </a:r>
          </a:p>
          <a:p>
            <a:r>
              <a:rPr lang="en-JP" b="1" dirty="0"/>
              <a:t>}</a:t>
            </a:r>
          </a:p>
          <a:p>
            <a:r>
              <a:rPr lang="en-JP" b="1" dirty="0"/>
              <a:t>"""</a:t>
            </a:r>
          </a:p>
          <a:p>
            <a:r>
              <a:rPr lang="en-US" b="1" dirty="0"/>
              <a:t>  </a:t>
            </a:r>
            <a:r>
              <a:rPr lang="en-JP" b="1" dirty="0"/>
              <a:t>:</a:t>
            </a:r>
            <a:endParaRPr lang="en-US" b="1" dirty="0"/>
          </a:p>
          <a:p>
            <a:r>
              <a:rPr lang="en-JP" b="1" dirty="0"/>
              <a:t>print('counter={}'.format(counters[</a:t>
            </a:r>
            <a:r>
              <a:rPr lang="en-US" b="1" dirty="0"/>
              <a:t>0</a:t>
            </a:r>
            <a:r>
              <a:rPr lang="en-JP" b="1" dirty="0"/>
              <a:t>])</a:t>
            </a:r>
            <a:endParaRPr lang="en-US" b="1" dirty="0"/>
          </a:p>
        </p:txBody>
      </p:sp>
      <p:sp>
        <p:nvSpPr>
          <p:cNvPr id="14" name="TextBox 13">
            <a:extLst>
              <a:ext uri="{FF2B5EF4-FFF2-40B4-BE49-F238E27FC236}">
                <a16:creationId xmlns:a16="http://schemas.microsoft.com/office/drawing/2014/main" id="{DD7D4B9E-C560-B64A-9FCC-4C88E9ABE080}"/>
              </a:ext>
            </a:extLst>
          </p:cNvPr>
          <p:cNvSpPr txBox="1"/>
          <p:nvPr/>
        </p:nvSpPr>
        <p:spPr>
          <a:xfrm>
            <a:off x="7652971" y="338490"/>
            <a:ext cx="3988592" cy="1200329"/>
          </a:xfrm>
          <a:prstGeom prst="rect">
            <a:avLst/>
          </a:prstGeom>
          <a:noFill/>
          <a:ln>
            <a:solidFill>
              <a:schemeClr val="tx1"/>
            </a:solidFill>
          </a:ln>
        </p:spPr>
        <p:txBody>
          <a:bodyPr wrap="none" rtlCol="0">
            <a:spAutoFit/>
          </a:bodyPr>
          <a:lstStyle/>
          <a:p>
            <a:r>
              <a:rPr lang="en-JP" dirty="0"/>
              <a:t>CPU：Intel Core i7-10700</a:t>
            </a:r>
          </a:p>
          <a:p>
            <a:r>
              <a:rPr lang="en-JP" dirty="0"/>
              <a:t>メモリ：64GB</a:t>
            </a:r>
          </a:p>
          <a:p>
            <a:r>
              <a:rPr lang="en-JP" dirty="0"/>
              <a:t>OS：Linux 5.4</a:t>
            </a:r>
          </a:p>
          <a:p>
            <a:r>
              <a:rPr lang="en-JP" dirty="0"/>
              <a:t>VM：KVM (CPU：1、メモリ：2GB)</a:t>
            </a:r>
          </a:p>
        </p:txBody>
      </p:sp>
      <p:pic>
        <p:nvPicPr>
          <p:cNvPr id="10" name="図 9">
            <a:extLst>
              <a:ext uri="{FF2B5EF4-FFF2-40B4-BE49-F238E27FC236}">
                <a16:creationId xmlns:a16="http://schemas.microsoft.com/office/drawing/2014/main" id="{C7565AB7-30F7-4D8A-8BDF-DCECDDAB3726}"/>
              </a:ext>
            </a:extLst>
          </p:cNvPr>
          <p:cNvPicPr>
            <a:picLocks noChangeAspect="1"/>
          </p:cNvPicPr>
          <p:nvPr/>
        </p:nvPicPr>
        <p:blipFill>
          <a:blip r:embed="rId3"/>
          <a:stretch>
            <a:fillRect/>
          </a:stretch>
        </p:blipFill>
        <p:spPr>
          <a:xfrm>
            <a:off x="2422548" y="4877755"/>
            <a:ext cx="2395503" cy="1137435"/>
          </a:xfrm>
          <a:prstGeom prst="rect">
            <a:avLst/>
          </a:prstGeom>
        </p:spPr>
      </p:pic>
    </p:spTree>
    <p:extLst>
      <p:ext uri="{BB962C8B-B14F-4D97-AF65-F5344CB8AC3E}">
        <p14:creationId xmlns:p14="http://schemas.microsoft.com/office/powerpoint/2010/main" val="26728135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266AA2-67EA-483C-8E41-FFA8708BD0D0}"/>
              </a:ext>
            </a:extLst>
          </p:cNvPr>
          <p:cNvSpPr>
            <a:spLocks noGrp="1"/>
          </p:cNvSpPr>
          <p:nvPr>
            <p:ph type="title"/>
          </p:nvPr>
        </p:nvSpPr>
        <p:spPr/>
        <p:txBody>
          <a:bodyPr/>
          <a:lstStyle/>
          <a:p>
            <a:r>
              <a:rPr lang="ja-JP" altLang="en-US" dirty="0"/>
              <a:t>実験２：</a:t>
            </a:r>
            <a:r>
              <a:rPr kumimoji="1" lang="ja-JP" altLang="en-US" b="1" dirty="0"/>
              <a:t>オーバヘッドの計測</a:t>
            </a:r>
            <a:endParaRPr kumimoji="1" lang="ja-JP" altLang="en-US" b="1" strike="sngStrike" dirty="0"/>
          </a:p>
        </p:txBody>
      </p:sp>
      <p:sp>
        <p:nvSpPr>
          <p:cNvPr id="3" name="コンテンツ プレースホルダー 2">
            <a:extLst>
              <a:ext uri="{FF2B5EF4-FFF2-40B4-BE49-F238E27FC236}">
                <a16:creationId xmlns:a16="http://schemas.microsoft.com/office/drawing/2014/main" id="{E881F337-E1DE-44A9-8D64-CD121F83E621}"/>
              </a:ext>
            </a:extLst>
          </p:cNvPr>
          <p:cNvSpPr>
            <a:spLocks noGrp="1"/>
          </p:cNvSpPr>
          <p:nvPr>
            <p:ph idx="1"/>
          </p:nvPr>
        </p:nvSpPr>
        <p:spPr/>
        <p:txBody>
          <a:bodyPr/>
          <a:lstStyle/>
          <a:p>
            <a:r>
              <a:rPr lang="ja-JP" altLang="en-US" dirty="0">
                <a:effectLst/>
              </a:rPr>
              <a:t>この</a:t>
            </a:r>
            <a:r>
              <a:rPr lang="en-US" altLang="ja-JP" dirty="0" err="1">
                <a:effectLst/>
              </a:rPr>
              <a:t>eBPF</a:t>
            </a:r>
            <a:r>
              <a:rPr lang="ja-JP" altLang="en-US" dirty="0">
                <a:effectLst/>
              </a:rPr>
              <a:t>アプリケーションの実行オーバヘッドを計測</a:t>
            </a:r>
            <a:endParaRPr lang="en-US" altLang="ja-JP" dirty="0">
              <a:effectLst/>
            </a:endParaRPr>
          </a:p>
          <a:p>
            <a:pPr lvl="1"/>
            <a:r>
              <a:rPr lang="ja-JP" altLang="en-US" dirty="0"/>
              <a:t>クラウド側で</a:t>
            </a:r>
            <a:r>
              <a:rPr lang="en-US" altLang="ja-JP" dirty="0" err="1"/>
              <a:t>TeleBPF</a:t>
            </a:r>
            <a:r>
              <a:rPr lang="ja-JP" altLang="en-US" dirty="0"/>
              <a:t>を用いずに実行した場合と比較</a:t>
            </a:r>
            <a:endParaRPr lang="en-US" altLang="ja-JP" dirty="0"/>
          </a:p>
          <a:p>
            <a:r>
              <a:rPr kumimoji="1" lang="en-US" altLang="ja-JP" dirty="0" err="1"/>
              <a:t>eBPF</a:t>
            </a:r>
            <a:r>
              <a:rPr kumimoji="1" lang="ja-JP" altLang="en-US" dirty="0"/>
              <a:t>アプリケーション全体でのオーバヘッドは</a:t>
            </a:r>
            <a:r>
              <a:rPr kumimoji="1" lang="en-US" altLang="ja-JP" dirty="0"/>
              <a:t>16%</a:t>
            </a:r>
          </a:p>
          <a:p>
            <a:pPr lvl="1"/>
            <a:r>
              <a:rPr kumimoji="1" lang="en-US" altLang="ja-JP" dirty="0"/>
              <a:t>BPF</a:t>
            </a:r>
            <a:r>
              <a:rPr kumimoji="1" lang="ja-JP" altLang="en-US" dirty="0"/>
              <a:t>関連システムコールの実行時間はそれぞれ</a:t>
            </a:r>
            <a:r>
              <a:rPr kumimoji="1" lang="en-US" altLang="ja-JP" dirty="0"/>
              <a:t>18</a:t>
            </a:r>
            <a:r>
              <a:rPr lang="en-US" altLang="ja-JP" dirty="0"/>
              <a:t>〜</a:t>
            </a:r>
            <a:r>
              <a:rPr kumimoji="1" lang="en-US" altLang="ja-JP" dirty="0"/>
              <a:t>856</a:t>
            </a:r>
            <a:r>
              <a:rPr lang="en-US" dirty="0"/>
              <a:t>µs長くなった</a:t>
            </a:r>
            <a:endParaRPr kumimoji="1" lang="ja-JP" altLang="en-US" dirty="0"/>
          </a:p>
        </p:txBody>
      </p:sp>
      <p:sp>
        <p:nvSpPr>
          <p:cNvPr id="5" name="スライド番号プレースホルダー 4">
            <a:extLst>
              <a:ext uri="{FF2B5EF4-FFF2-40B4-BE49-F238E27FC236}">
                <a16:creationId xmlns:a16="http://schemas.microsoft.com/office/drawing/2014/main" id="{8B90F30E-5EBC-4B3D-AFBC-E6F33EA11CFA}"/>
              </a:ext>
            </a:extLst>
          </p:cNvPr>
          <p:cNvSpPr>
            <a:spLocks noGrp="1"/>
          </p:cNvSpPr>
          <p:nvPr>
            <p:ph type="sldNum" sz="quarter" idx="12"/>
          </p:nvPr>
        </p:nvSpPr>
        <p:spPr/>
        <p:txBody>
          <a:bodyPr/>
          <a:lstStyle/>
          <a:p>
            <a:fld id="{BE494F7D-EF94-4F03-B604-12C7245D12BF}" type="slidenum">
              <a:rPr kumimoji="1" lang="ja-JP" altLang="en-US" smtClean="0"/>
              <a:t>9</a:t>
            </a:fld>
            <a:endParaRPr kumimoji="1" lang="ja-JP" altLang="en-US"/>
          </a:p>
        </p:txBody>
      </p:sp>
      <p:graphicFrame>
        <p:nvGraphicFramePr>
          <p:cNvPr id="9" name="グラフ 8">
            <a:extLst>
              <a:ext uri="{FF2B5EF4-FFF2-40B4-BE49-F238E27FC236}">
                <a16:creationId xmlns:a16="http://schemas.microsoft.com/office/drawing/2014/main" id="{B9809256-F006-47E6-960F-88655B96619D}"/>
              </a:ext>
            </a:extLst>
          </p:cNvPr>
          <p:cNvGraphicFramePr>
            <a:graphicFrameLocks/>
          </p:cNvGraphicFramePr>
          <p:nvPr>
            <p:extLst>
              <p:ext uri="{D42A27DB-BD31-4B8C-83A1-F6EECF244321}">
                <p14:modId xmlns:p14="http://schemas.microsoft.com/office/powerpoint/2010/main" val="2476712528"/>
              </p:ext>
            </p:extLst>
          </p:nvPr>
        </p:nvGraphicFramePr>
        <p:xfrm>
          <a:off x="3107872" y="3606633"/>
          <a:ext cx="4844326" cy="293228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688194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7135</TotalTime>
  <Words>1293</Words>
  <Application>Microsoft Office PowerPoint</Application>
  <PresentationFormat>ワイド画面</PresentationFormat>
  <Paragraphs>153</Paragraphs>
  <Slides>10</Slides>
  <Notes>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-apple-system</vt:lpstr>
      <vt:lpstr>游ゴシック</vt:lpstr>
      <vt:lpstr>游ゴシック Light</vt:lpstr>
      <vt:lpstr>游ゴシック Medium</vt:lpstr>
      <vt:lpstr>Arial</vt:lpstr>
      <vt:lpstr>Calibri</vt:lpstr>
      <vt:lpstr>Roboto</vt:lpstr>
      <vt:lpstr>Office テーマ</vt:lpstr>
      <vt:lpstr>eBPFプログラムを用いたVM内のシステムの監視</vt:lpstr>
      <vt:lpstr>VM内のシステムの監視</vt:lpstr>
      <vt:lpstr>エージェント方式</vt:lpstr>
      <vt:lpstr>イントロスペクション方式</vt:lpstr>
      <vt:lpstr>提案：TeleBPF</vt:lpstr>
      <vt:lpstr>BPF関連システムコールの転送</vt:lpstr>
      <vt:lpstr>BPF関連システムコールの種類</vt:lpstr>
      <vt:lpstr>実験１：動作確認</vt:lpstr>
      <vt:lpstr>実験２：オーバヘッドの計測</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eBPFプログラムによるVM内の情報取得</dc:title>
  <dc:creator>HORI Kyousuke</dc:creator>
  <cp:lastModifiedBy>HORI Kyousuke</cp:lastModifiedBy>
  <cp:revision>184</cp:revision>
  <dcterms:created xsi:type="dcterms:W3CDTF">2021-12-14T05:45:39Z</dcterms:created>
  <dcterms:modified xsi:type="dcterms:W3CDTF">2022-02-22T01:04:50Z</dcterms:modified>
</cp:coreProperties>
</file>