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30275213" cy="42803763"/>
  <p:notesSz cx="6858000" cy="9144000"/>
  <p:defaultTextStyle>
    <a:defPPr>
      <a:defRPr lang="ja-JP"/>
    </a:defPPr>
    <a:lvl1pPr marL="0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1pPr>
    <a:lvl2pPr marL="2087901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2pPr>
    <a:lvl3pPr marL="4175802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3pPr>
    <a:lvl4pPr marL="6263704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4pPr>
    <a:lvl5pPr marL="8351605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5pPr>
    <a:lvl6pPr marL="10439506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6pPr>
    <a:lvl7pPr marL="12527408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7pPr>
    <a:lvl8pPr marL="14615309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8pPr>
    <a:lvl9pPr marL="16703211" algn="l" defTabSz="2087901" rtl="0" eaLnBrk="1" latinLnBrk="0" hangingPunct="1">
      <a:defRPr kumimoji="1" sz="82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D77"/>
    <a:srgbClr val="75C689"/>
    <a:srgbClr val="7BD291"/>
    <a:srgbClr val="4175B1"/>
    <a:srgbClr val="D99694"/>
    <a:srgbClr val="FCD5B5"/>
    <a:srgbClr val="88D26D"/>
    <a:srgbClr val="AD9BBF"/>
    <a:srgbClr val="829DBB"/>
    <a:srgbClr val="B4C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94"/>
    <p:restoredTop sz="94614"/>
  </p:normalViewPr>
  <p:slideViewPr>
    <p:cSldViewPr snapToGrid="0" snapToObjects="1">
      <p:cViewPr>
        <p:scale>
          <a:sx n="25" d="100"/>
          <a:sy n="25" d="100"/>
        </p:scale>
        <p:origin x="588" y="-3896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18FF1-7CD6-1643-AE35-4D8E597CDC45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8E1C-72B5-B646-8888-227BD4F59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1pPr>
    <a:lvl2pPr marL="2087901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2pPr>
    <a:lvl3pPr marL="4175802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3pPr>
    <a:lvl4pPr marL="6263704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4pPr>
    <a:lvl5pPr marL="8351605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5pPr>
    <a:lvl6pPr marL="10439506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6pPr>
    <a:lvl7pPr marL="12527408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7pPr>
    <a:lvl8pPr marL="14615309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8pPr>
    <a:lvl9pPr marL="16703211" algn="l" defTabSz="2087901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6913"/>
            <a:ext cx="25733931" cy="917506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5466"/>
            <a:ext cx="21192650" cy="10938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0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29" y="1714140"/>
            <a:ext cx="6811923" cy="3652191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1" y="1714140"/>
            <a:ext cx="19931182" cy="3652191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5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05385"/>
            <a:ext cx="25733931" cy="8501303"/>
          </a:xfrm>
        </p:spPr>
        <p:txBody>
          <a:bodyPr anchor="t"/>
          <a:lstStyle>
            <a:lvl1pPr algn="l">
              <a:defRPr sz="1823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2064"/>
            <a:ext cx="25733931" cy="9363321"/>
          </a:xfrm>
        </p:spPr>
        <p:txBody>
          <a:bodyPr anchor="b"/>
          <a:lstStyle>
            <a:lvl1pPr marL="0" indent="0">
              <a:buNone/>
              <a:defRPr sz="9190">
                <a:solidFill>
                  <a:schemeClr val="tx1">
                    <a:tint val="75000"/>
                  </a:schemeClr>
                </a:solidFill>
              </a:defRPr>
            </a:lvl1pPr>
            <a:lvl2pPr marL="208686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736" indent="0">
              <a:buNone/>
              <a:defRPr sz="7352">
                <a:solidFill>
                  <a:schemeClr val="tx1">
                    <a:tint val="75000"/>
                  </a:schemeClr>
                </a:solidFill>
              </a:defRPr>
            </a:lvl3pPr>
            <a:lvl4pPr marL="6260605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4pPr>
            <a:lvl5pPr marL="8347472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5pPr>
            <a:lvl6pPr marL="10434340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6pPr>
            <a:lvl7pPr marL="12521208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7pPr>
            <a:lvl8pPr marL="14608076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8pPr>
            <a:lvl9pPr marL="16694945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0" y="9987549"/>
            <a:ext cx="13371552" cy="28248505"/>
          </a:xfrm>
        </p:spPr>
        <p:txBody>
          <a:bodyPr/>
          <a:lstStyle>
            <a:lvl1pPr>
              <a:defRPr sz="12724"/>
            </a:lvl1pPr>
            <a:lvl2pPr>
              <a:defRPr sz="10886"/>
            </a:lvl2pPr>
            <a:lvl3pPr>
              <a:defRPr sz="919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1" y="9987549"/>
            <a:ext cx="13371552" cy="28248505"/>
          </a:xfrm>
        </p:spPr>
        <p:txBody>
          <a:bodyPr/>
          <a:lstStyle>
            <a:lvl1pPr>
              <a:defRPr sz="12724"/>
            </a:lvl1pPr>
            <a:lvl2pPr>
              <a:defRPr sz="10886"/>
            </a:lvl2pPr>
            <a:lvl3pPr>
              <a:defRPr sz="919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1308"/>
            <a:ext cx="13376810" cy="3993034"/>
          </a:xfrm>
        </p:spPr>
        <p:txBody>
          <a:bodyPr anchor="b"/>
          <a:lstStyle>
            <a:lvl1pPr marL="0" indent="0">
              <a:buNone/>
              <a:defRPr sz="10886" b="1"/>
            </a:lvl1pPr>
            <a:lvl2pPr marL="2086868" indent="0">
              <a:buNone/>
              <a:defRPr sz="9190" b="1"/>
            </a:lvl2pPr>
            <a:lvl3pPr marL="4173736" indent="0">
              <a:buNone/>
              <a:defRPr sz="8200" b="1"/>
            </a:lvl3pPr>
            <a:lvl4pPr marL="6260605" indent="0">
              <a:buNone/>
              <a:defRPr sz="7352" b="1"/>
            </a:lvl4pPr>
            <a:lvl5pPr marL="8347472" indent="0">
              <a:buNone/>
              <a:defRPr sz="7352" b="1"/>
            </a:lvl5pPr>
            <a:lvl6pPr marL="10434340" indent="0">
              <a:buNone/>
              <a:defRPr sz="7352" b="1"/>
            </a:lvl6pPr>
            <a:lvl7pPr marL="12521208" indent="0">
              <a:buNone/>
              <a:defRPr sz="7352" b="1"/>
            </a:lvl7pPr>
            <a:lvl8pPr marL="14608076" indent="0">
              <a:buNone/>
              <a:defRPr sz="7352" b="1"/>
            </a:lvl8pPr>
            <a:lvl9pPr marL="16694945" indent="0">
              <a:buNone/>
              <a:defRPr sz="735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4341"/>
            <a:ext cx="13376810" cy="24661708"/>
          </a:xfrm>
        </p:spPr>
        <p:txBody>
          <a:bodyPr/>
          <a:lstStyle>
            <a:lvl1pPr>
              <a:defRPr sz="10886"/>
            </a:lvl1pPr>
            <a:lvl2pPr>
              <a:defRPr sz="9190"/>
            </a:lvl2pPr>
            <a:lvl3pPr>
              <a:defRPr sz="8200"/>
            </a:lvl3pPr>
            <a:lvl4pPr>
              <a:defRPr sz="7352"/>
            </a:lvl4pPr>
            <a:lvl5pPr>
              <a:defRPr sz="7352"/>
            </a:lvl5pPr>
            <a:lvl6pPr>
              <a:defRPr sz="7352"/>
            </a:lvl6pPr>
            <a:lvl7pPr>
              <a:defRPr sz="7352"/>
            </a:lvl7pPr>
            <a:lvl8pPr>
              <a:defRPr sz="7352"/>
            </a:lvl8pPr>
            <a:lvl9pPr>
              <a:defRPr sz="735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90" y="9581308"/>
            <a:ext cx="13382065" cy="3993034"/>
          </a:xfrm>
        </p:spPr>
        <p:txBody>
          <a:bodyPr anchor="b"/>
          <a:lstStyle>
            <a:lvl1pPr marL="0" indent="0">
              <a:buNone/>
              <a:defRPr sz="10886" b="1"/>
            </a:lvl1pPr>
            <a:lvl2pPr marL="2086868" indent="0">
              <a:buNone/>
              <a:defRPr sz="9190" b="1"/>
            </a:lvl2pPr>
            <a:lvl3pPr marL="4173736" indent="0">
              <a:buNone/>
              <a:defRPr sz="8200" b="1"/>
            </a:lvl3pPr>
            <a:lvl4pPr marL="6260605" indent="0">
              <a:buNone/>
              <a:defRPr sz="7352" b="1"/>
            </a:lvl4pPr>
            <a:lvl5pPr marL="8347472" indent="0">
              <a:buNone/>
              <a:defRPr sz="7352" b="1"/>
            </a:lvl5pPr>
            <a:lvl6pPr marL="10434340" indent="0">
              <a:buNone/>
              <a:defRPr sz="7352" b="1"/>
            </a:lvl6pPr>
            <a:lvl7pPr marL="12521208" indent="0">
              <a:buNone/>
              <a:defRPr sz="7352" b="1"/>
            </a:lvl7pPr>
            <a:lvl8pPr marL="14608076" indent="0">
              <a:buNone/>
              <a:defRPr sz="7352" b="1"/>
            </a:lvl8pPr>
            <a:lvl9pPr marL="16694945" indent="0">
              <a:buNone/>
              <a:defRPr sz="735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90" y="13574341"/>
            <a:ext cx="13382065" cy="24661708"/>
          </a:xfrm>
        </p:spPr>
        <p:txBody>
          <a:bodyPr/>
          <a:lstStyle>
            <a:lvl1pPr>
              <a:defRPr sz="10886"/>
            </a:lvl1pPr>
            <a:lvl2pPr>
              <a:defRPr sz="9190"/>
            </a:lvl2pPr>
            <a:lvl3pPr>
              <a:defRPr sz="8200"/>
            </a:lvl3pPr>
            <a:lvl4pPr>
              <a:defRPr sz="7352"/>
            </a:lvl4pPr>
            <a:lvl5pPr>
              <a:defRPr sz="7352"/>
            </a:lvl5pPr>
            <a:lvl6pPr>
              <a:defRPr sz="7352"/>
            </a:lvl6pPr>
            <a:lvl7pPr>
              <a:defRPr sz="7352"/>
            </a:lvl7pPr>
            <a:lvl8pPr>
              <a:defRPr sz="7352"/>
            </a:lvl8pPr>
            <a:lvl9pPr>
              <a:defRPr sz="735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6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225"/>
            <a:ext cx="9960336" cy="7252860"/>
          </a:xfrm>
        </p:spPr>
        <p:txBody>
          <a:bodyPr anchor="b"/>
          <a:lstStyle>
            <a:lvl1pPr algn="l">
              <a:defRPr sz="919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9" y="1704226"/>
            <a:ext cx="16924685" cy="36531827"/>
          </a:xfrm>
        </p:spPr>
        <p:txBody>
          <a:bodyPr/>
          <a:lstStyle>
            <a:lvl1pPr>
              <a:defRPr sz="14562"/>
            </a:lvl1pPr>
            <a:lvl2pPr>
              <a:defRPr sz="12724"/>
            </a:lvl2pPr>
            <a:lvl3pPr>
              <a:defRPr sz="10886"/>
            </a:lvl3pPr>
            <a:lvl4pPr>
              <a:defRPr sz="9190"/>
            </a:lvl4pPr>
            <a:lvl5pPr>
              <a:defRPr sz="9190"/>
            </a:lvl5pPr>
            <a:lvl6pPr>
              <a:defRPr sz="9190"/>
            </a:lvl6pPr>
            <a:lvl7pPr>
              <a:defRPr sz="9190"/>
            </a:lvl7pPr>
            <a:lvl8pPr>
              <a:defRPr sz="9190"/>
            </a:lvl8pPr>
            <a:lvl9pPr>
              <a:defRPr sz="919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7088"/>
            <a:ext cx="9960336" cy="29278966"/>
          </a:xfrm>
        </p:spPr>
        <p:txBody>
          <a:bodyPr/>
          <a:lstStyle>
            <a:lvl1pPr marL="0" indent="0">
              <a:buNone/>
              <a:defRPr sz="6362"/>
            </a:lvl1pPr>
            <a:lvl2pPr marL="2086868" indent="0">
              <a:buNone/>
              <a:defRPr sz="5514"/>
            </a:lvl2pPr>
            <a:lvl3pPr marL="4173736" indent="0">
              <a:buNone/>
              <a:defRPr sz="4524"/>
            </a:lvl3pPr>
            <a:lvl4pPr marL="6260605" indent="0">
              <a:buNone/>
              <a:defRPr sz="4100"/>
            </a:lvl4pPr>
            <a:lvl5pPr marL="8347472" indent="0">
              <a:buNone/>
              <a:defRPr sz="4100"/>
            </a:lvl5pPr>
            <a:lvl6pPr marL="10434340" indent="0">
              <a:buNone/>
              <a:defRPr sz="4100"/>
            </a:lvl6pPr>
            <a:lvl7pPr marL="12521208" indent="0">
              <a:buNone/>
              <a:defRPr sz="4100"/>
            </a:lvl7pPr>
            <a:lvl8pPr marL="14608076" indent="0">
              <a:buNone/>
              <a:defRPr sz="4100"/>
            </a:lvl8pPr>
            <a:lvl9pPr marL="16694945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7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5" y="29962634"/>
            <a:ext cx="18165128" cy="3537258"/>
          </a:xfrm>
        </p:spPr>
        <p:txBody>
          <a:bodyPr anchor="b"/>
          <a:lstStyle>
            <a:lvl1pPr algn="l">
              <a:defRPr sz="919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5" y="3824595"/>
            <a:ext cx="18165128" cy="25682258"/>
          </a:xfrm>
        </p:spPr>
        <p:txBody>
          <a:bodyPr/>
          <a:lstStyle>
            <a:lvl1pPr marL="0" indent="0">
              <a:buNone/>
              <a:defRPr sz="14562"/>
            </a:lvl1pPr>
            <a:lvl2pPr marL="2086868" indent="0">
              <a:buNone/>
              <a:defRPr sz="12724"/>
            </a:lvl2pPr>
            <a:lvl3pPr marL="4173736" indent="0">
              <a:buNone/>
              <a:defRPr sz="10886"/>
            </a:lvl3pPr>
            <a:lvl4pPr marL="6260605" indent="0">
              <a:buNone/>
              <a:defRPr sz="9190"/>
            </a:lvl4pPr>
            <a:lvl5pPr marL="8347472" indent="0">
              <a:buNone/>
              <a:defRPr sz="9190"/>
            </a:lvl5pPr>
            <a:lvl6pPr marL="10434340" indent="0">
              <a:buNone/>
              <a:defRPr sz="9190"/>
            </a:lvl6pPr>
            <a:lvl7pPr marL="12521208" indent="0">
              <a:buNone/>
              <a:defRPr sz="9190"/>
            </a:lvl7pPr>
            <a:lvl8pPr marL="14608076" indent="0">
              <a:buNone/>
              <a:defRPr sz="9190"/>
            </a:lvl8pPr>
            <a:lvl9pPr marL="16694945" indent="0">
              <a:buNone/>
              <a:defRPr sz="91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5" y="33499892"/>
            <a:ext cx="18165128" cy="5023493"/>
          </a:xfrm>
        </p:spPr>
        <p:txBody>
          <a:bodyPr/>
          <a:lstStyle>
            <a:lvl1pPr marL="0" indent="0">
              <a:buNone/>
              <a:defRPr sz="6362"/>
            </a:lvl1pPr>
            <a:lvl2pPr marL="2086868" indent="0">
              <a:buNone/>
              <a:defRPr sz="5514"/>
            </a:lvl2pPr>
            <a:lvl3pPr marL="4173736" indent="0">
              <a:buNone/>
              <a:defRPr sz="4524"/>
            </a:lvl3pPr>
            <a:lvl4pPr marL="6260605" indent="0">
              <a:buNone/>
              <a:defRPr sz="4100"/>
            </a:lvl4pPr>
            <a:lvl5pPr marL="8347472" indent="0">
              <a:buNone/>
              <a:defRPr sz="4100"/>
            </a:lvl5pPr>
            <a:lvl6pPr marL="10434340" indent="0">
              <a:buNone/>
              <a:defRPr sz="4100"/>
            </a:lvl6pPr>
            <a:lvl7pPr marL="12521208" indent="0">
              <a:buNone/>
              <a:defRPr sz="4100"/>
            </a:lvl7pPr>
            <a:lvl8pPr marL="14608076" indent="0">
              <a:buNone/>
              <a:defRPr sz="4100"/>
            </a:lvl8pPr>
            <a:lvl9pPr marL="16694945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2" y="1714135"/>
            <a:ext cx="27247691" cy="713396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2" y="9987549"/>
            <a:ext cx="27247691" cy="28248505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0" y="39672750"/>
            <a:ext cx="7064217" cy="227890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55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9F04-D90B-E84E-B335-54548E1C55C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72750"/>
            <a:ext cx="9587151" cy="227890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55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72750"/>
            <a:ext cx="7064217" cy="227890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55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868" rtl="0" eaLnBrk="1" latinLnBrk="0" hangingPunct="1">
        <a:spcBef>
          <a:spcPct val="0"/>
        </a:spcBef>
        <a:buNone/>
        <a:defRPr kumimoji="1" sz="200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152" indent="-1565152" algn="l" defTabSz="2086868" rtl="0" eaLnBrk="1" latinLnBrk="0" hangingPunct="1">
        <a:spcBef>
          <a:spcPct val="20000"/>
        </a:spcBef>
        <a:buFont typeface="Arial"/>
        <a:buChar char="•"/>
        <a:defRPr kumimoji="1" sz="14562" kern="1200">
          <a:solidFill>
            <a:schemeClr val="tx1"/>
          </a:solidFill>
          <a:latin typeface="+mn-lt"/>
          <a:ea typeface="+mn-ea"/>
          <a:cs typeface="+mn-cs"/>
        </a:defRPr>
      </a:lvl1pPr>
      <a:lvl2pPr marL="3391160" indent="-1304293" algn="l" defTabSz="2086868" rtl="0" eaLnBrk="1" latinLnBrk="0" hangingPunct="1">
        <a:spcBef>
          <a:spcPct val="20000"/>
        </a:spcBef>
        <a:buFont typeface="Arial"/>
        <a:buChar char="–"/>
        <a:defRPr kumimoji="1" sz="12724" kern="1200">
          <a:solidFill>
            <a:schemeClr val="tx1"/>
          </a:solidFill>
          <a:latin typeface="+mn-lt"/>
          <a:ea typeface="+mn-ea"/>
          <a:cs typeface="+mn-cs"/>
        </a:defRPr>
      </a:lvl2pPr>
      <a:lvl3pPr marL="5217171" indent="-1043434" algn="l" defTabSz="2086868" rtl="0" eaLnBrk="1" latinLnBrk="0" hangingPunct="1">
        <a:spcBef>
          <a:spcPct val="20000"/>
        </a:spcBef>
        <a:buFont typeface="Arial"/>
        <a:buChar char="•"/>
        <a:defRPr kumimoji="1" sz="10886" kern="1200">
          <a:solidFill>
            <a:schemeClr val="tx1"/>
          </a:solidFill>
          <a:latin typeface="+mn-lt"/>
          <a:ea typeface="+mn-ea"/>
          <a:cs typeface="+mn-cs"/>
        </a:defRPr>
      </a:lvl3pPr>
      <a:lvl4pPr marL="7304039" indent="-1043434" algn="l" defTabSz="2086868" rtl="0" eaLnBrk="1" latinLnBrk="0" hangingPunct="1">
        <a:spcBef>
          <a:spcPct val="20000"/>
        </a:spcBef>
        <a:buFont typeface="Arial"/>
        <a:buChar char="–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4pPr>
      <a:lvl5pPr marL="9390906" indent="-1043434" algn="l" defTabSz="2086868" rtl="0" eaLnBrk="1" latinLnBrk="0" hangingPunct="1">
        <a:spcBef>
          <a:spcPct val="20000"/>
        </a:spcBef>
        <a:buFont typeface="Arial"/>
        <a:buChar char="»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5pPr>
      <a:lvl6pPr marL="11477774" indent="-1043434" algn="l" defTabSz="2086868" rtl="0" eaLnBrk="1" latinLnBrk="0" hangingPunct="1">
        <a:spcBef>
          <a:spcPct val="20000"/>
        </a:spcBef>
        <a:buFont typeface="Arial"/>
        <a:buChar char="•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6pPr>
      <a:lvl7pPr marL="13564642" indent="-1043434" algn="l" defTabSz="2086868" rtl="0" eaLnBrk="1" latinLnBrk="0" hangingPunct="1">
        <a:spcBef>
          <a:spcPct val="20000"/>
        </a:spcBef>
        <a:buFont typeface="Arial"/>
        <a:buChar char="•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7pPr>
      <a:lvl8pPr marL="15651511" indent="-1043434" algn="l" defTabSz="2086868" rtl="0" eaLnBrk="1" latinLnBrk="0" hangingPunct="1">
        <a:spcBef>
          <a:spcPct val="20000"/>
        </a:spcBef>
        <a:buFont typeface="Arial"/>
        <a:buChar char="•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8pPr>
      <a:lvl9pPr marL="17738379" indent="-1043434" algn="l" defTabSz="2086868" rtl="0" eaLnBrk="1" latinLnBrk="0" hangingPunct="1">
        <a:spcBef>
          <a:spcPct val="20000"/>
        </a:spcBef>
        <a:buFont typeface="Arial"/>
        <a:buChar char="•"/>
        <a:defRPr kumimoji="1" sz="91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868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736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605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472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340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208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076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4945" algn="l" defTabSz="2086868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BAA9121-7115-7283-F49D-B013749255A0}"/>
              </a:ext>
            </a:extLst>
          </p:cNvPr>
          <p:cNvSpPr/>
          <p:nvPr/>
        </p:nvSpPr>
        <p:spPr>
          <a:xfrm>
            <a:off x="15352686" y="37398676"/>
            <a:ext cx="14722797" cy="46003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776357C-002A-B0B1-3A3F-F833A671CE39}"/>
              </a:ext>
            </a:extLst>
          </p:cNvPr>
          <p:cNvSpPr/>
          <p:nvPr/>
        </p:nvSpPr>
        <p:spPr>
          <a:xfrm>
            <a:off x="15374932" y="21927591"/>
            <a:ext cx="14722797" cy="149024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809BB0F-DCE4-86EB-4322-61CE44CAAEFD}"/>
              </a:ext>
            </a:extLst>
          </p:cNvPr>
          <p:cNvSpPr/>
          <p:nvPr/>
        </p:nvSpPr>
        <p:spPr>
          <a:xfrm>
            <a:off x="15374933" y="4697356"/>
            <a:ext cx="14722797" cy="1683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777FE19-0314-3BD6-E425-578B25C6936F}"/>
              </a:ext>
            </a:extLst>
          </p:cNvPr>
          <p:cNvSpPr/>
          <p:nvPr/>
        </p:nvSpPr>
        <p:spPr>
          <a:xfrm>
            <a:off x="39384" y="28346400"/>
            <a:ext cx="14722797" cy="136525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6691D86-0220-6584-3B5B-5FA46D70415E}"/>
              </a:ext>
            </a:extLst>
          </p:cNvPr>
          <p:cNvSpPr/>
          <p:nvPr/>
        </p:nvSpPr>
        <p:spPr>
          <a:xfrm>
            <a:off x="65314" y="4697356"/>
            <a:ext cx="14831342" cy="229305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621EDD1-FBAB-A2D1-201B-B48AD4B1C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760" y="990405"/>
            <a:ext cx="27247691" cy="3706951"/>
          </a:xfrm>
        </p:spPr>
        <p:txBody>
          <a:bodyPr>
            <a:normAutofit/>
          </a:bodyPr>
          <a:lstStyle/>
          <a:p>
            <a:r>
              <a:rPr kumimoji="1" lang="en-US" altLang="ja-JP" sz="8800" b="1" dirty="0" err="1">
                <a:latin typeface="+mn-ea"/>
                <a:ea typeface="+mn-ea"/>
              </a:rPr>
              <a:t>eBPF</a:t>
            </a:r>
            <a:r>
              <a:rPr kumimoji="1" lang="ja-JP" altLang="en-US" sz="8800" b="1" dirty="0">
                <a:latin typeface="+mn-ea"/>
                <a:ea typeface="+mn-ea"/>
              </a:rPr>
              <a:t>プログラムを用いた</a:t>
            </a:r>
            <a:r>
              <a:rPr kumimoji="1" lang="en-US" altLang="ja-JP" sz="8800" b="1" dirty="0">
                <a:latin typeface="+mn-ea"/>
                <a:ea typeface="+mn-ea"/>
              </a:rPr>
              <a:t>VM</a:t>
            </a:r>
            <a:r>
              <a:rPr kumimoji="1" lang="ja-JP" altLang="en-US" sz="8800" b="1" dirty="0">
                <a:latin typeface="+mn-ea"/>
                <a:ea typeface="+mn-ea"/>
              </a:rPr>
              <a:t>内の安全な情報取得方式</a:t>
            </a:r>
            <a:br>
              <a:rPr kumimoji="1" lang="en-US" altLang="ja-JP" sz="8800" b="1" dirty="0">
                <a:latin typeface="+mn-ea"/>
                <a:ea typeface="+mn-ea"/>
              </a:rPr>
            </a:br>
            <a:r>
              <a:rPr kumimoji="1" lang="ja-JP" altLang="en-US" sz="8800" b="1" dirty="0">
                <a:latin typeface="+mn-ea"/>
                <a:ea typeface="+mn-ea"/>
              </a:rPr>
              <a:t>堀恭介、光来健一（九州工業大学）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8E383B-B206-C4EE-45E5-418980566365}"/>
              </a:ext>
            </a:extLst>
          </p:cNvPr>
          <p:cNvSpPr txBox="1"/>
          <p:nvPr/>
        </p:nvSpPr>
        <p:spPr>
          <a:xfrm>
            <a:off x="15448868" y="37479232"/>
            <a:ext cx="63866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>
                <a:solidFill>
                  <a:srgbClr val="4175B1"/>
                </a:solidFill>
                <a:latin typeface="+mn-ea"/>
              </a:rPr>
              <a:t>4. </a:t>
            </a:r>
            <a:r>
              <a:rPr lang="ja-JP" altLang="en-US" sz="8000" b="1" dirty="0">
                <a:solidFill>
                  <a:srgbClr val="4175B1"/>
                </a:solidFill>
                <a:latin typeface="+mn-ea"/>
              </a:rPr>
              <a:t>今後の課題</a:t>
            </a:r>
            <a:endParaRPr kumimoji="1" lang="ja-JP" altLang="en-US" sz="8000" b="1" dirty="0">
              <a:solidFill>
                <a:srgbClr val="4175B1"/>
              </a:solidFill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E71D25-2E19-3576-4227-D1CEDC9309BB}"/>
              </a:ext>
            </a:extLst>
          </p:cNvPr>
          <p:cNvSpPr txBox="1"/>
          <p:nvPr/>
        </p:nvSpPr>
        <p:spPr>
          <a:xfrm>
            <a:off x="311260" y="4886391"/>
            <a:ext cx="32704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>
                <a:solidFill>
                  <a:srgbClr val="4175B1"/>
                </a:solidFill>
                <a:latin typeface="+mn-ea"/>
              </a:rPr>
              <a:t>1. </a:t>
            </a:r>
            <a:r>
              <a:rPr lang="ja-JP" altLang="en-US" sz="8000" b="1" dirty="0">
                <a:solidFill>
                  <a:srgbClr val="4175B1"/>
                </a:solidFill>
                <a:latin typeface="+mn-ea"/>
              </a:rPr>
              <a:t>背景</a:t>
            </a:r>
            <a:endParaRPr kumimoji="1" lang="ja-JP" altLang="en-US" sz="8000" b="1" dirty="0">
              <a:solidFill>
                <a:srgbClr val="4175B1"/>
              </a:solidFill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B34FA4-0511-1E69-64F0-1090C6F78014}"/>
              </a:ext>
            </a:extLst>
          </p:cNvPr>
          <p:cNvSpPr txBox="1"/>
          <p:nvPr/>
        </p:nvSpPr>
        <p:spPr>
          <a:xfrm>
            <a:off x="15448868" y="22087533"/>
            <a:ext cx="32944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>
                <a:solidFill>
                  <a:srgbClr val="4175B1"/>
                </a:solidFill>
                <a:latin typeface="+mn-ea"/>
              </a:rPr>
              <a:t>3. </a:t>
            </a:r>
            <a:r>
              <a:rPr lang="ja-JP" altLang="en-US" sz="8000" b="1" dirty="0">
                <a:solidFill>
                  <a:srgbClr val="4175B1"/>
                </a:solidFill>
                <a:latin typeface="+mn-ea"/>
              </a:rPr>
              <a:t>実験</a:t>
            </a:r>
            <a:endParaRPr kumimoji="1" lang="ja-JP" altLang="en-US" sz="8000" b="1" dirty="0">
              <a:solidFill>
                <a:srgbClr val="4175B1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6D25A0-E45A-FEDA-8B80-B54DBAD7D57D}"/>
              </a:ext>
            </a:extLst>
          </p:cNvPr>
          <p:cNvSpPr txBox="1"/>
          <p:nvPr/>
        </p:nvSpPr>
        <p:spPr>
          <a:xfrm>
            <a:off x="311262" y="28653314"/>
            <a:ext cx="49632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>
                <a:solidFill>
                  <a:srgbClr val="4175B1"/>
                </a:solidFill>
                <a:latin typeface="+mn-ea"/>
              </a:rPr>
              <a:t>2. </a:t>
            </a:r>
            <a:r>
              <a:rPr lang="en-US" altLang="ja-JP" sz="8000" b="1" dirty="0" err="1">
                <a:solidFill>
                  <a:srgbClr val="4175B1"/>
                </a:solidFill>
                <a:latin typeface="+mn-ea"/>
              </a:rPr>
              <a:t>TeleBPF</a:t>
            </a:r>
            <a:endParaRPr kumimoji="1" lang="ja-JP" altLang="en-US" sz="8000" b="1" dirty="0">
              <a:solidFill>
                <a:srgbClr val="4175B1"/>
              </a:solidFill>
              <a:latin typeface="+mn-ea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C4A4F352-0428-FFB0-F3C9-71C48B187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21" y="16119259"/>
            <a:ext cx="14535462" cy="276865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ED2BDCAC-7C32-2A9B-F891-52ECBBCD4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532" y="24170774"/>
            <a:ext cx="13714900" cy="2721792"/>
          </a:xfrm>
          <a:prstGeom prst="rect">
            <a:avLst/>
          </a:prstGeom>
        </p:spPr>
      </p:pic>
      <p:sp>
        <p:nvSpPr>
          <p:cNvPr id="39" name="タイトル 1">
            <a:extLst>
              <a:ext uri="{FF2B5EF4-FFF2-40B4-BE49-F238E27FC236}">
                <a16:creationId xmlns:a16="http://schemas.microsoft.com/office/drawing/2014/main" id="{2996AFE2-1DB7-E0F6-59A6-87968F2681C8}"/>
              </a:ext>
            </a:extLst>
          </p:cNvPr>
          <p:cNvSpPr txBox="1">
            <a:spLocks/>
          </p:cNvSpPr>
          <p:nvPr/>
        </p:nvSpPr>
        <p:spPr>
          <a:xfrm>
            <a:off x="135718" y="6113934"/>
            <a:ext cx="12692009" cy="1410563"/>
          </a:xfrm>
          <a:prstGeom prst="rect">
            <a:avLst/>
          </a:prstGeom>
        </p:spPr>
        <p:txBody>
          <a:bodyPr vert="horz" lIns="295214" tIns="147607" rIns="295214" bIns="147607" rtlCol="0" anchor="ctr">
            <a:noAutofit/>
          </a:bodyPr>
          <a:lstStyle>
            <a:lvl1pPr algn="ctr" defTabSz="2086868" rtl="0" eaLnBrk="1" latinLnBrk="0" hangingPunct="1">
              <a:spcBef>
                <a:spcPct val="0"/>
              </a:spcBef>
              <a:buNone/>
              <a:defRPr kumimoji="1" sz="200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solidFill>
                  <a:srgbClr val="FF0000"/>
                </a:solidFill>
              </a:rPr>
              <a:t>仮想マシン（</a:t>
            </a:r>
            <a:r>
              <a:rPr lang="en-JP" altLang="ja-JP" sz="6000" b="1" dirty="0">
                <a:solidFill>
                  <a:srgbClr val="FF0000"/>
                </a:solidFill>
              </a:rPr>
              <a:t>VM</a:t>
            </a:r>
            <a:r>
              <a:rPr lang="ja-JP" altLang="en-US" sz="6000" b="1" dirty="0">
                <a:solidFill>
                  <a:srgbClr val="FF0000"/>
                </a:solidFill>
              </a:rPr>
              <a:t>）内のシステムの監視</a:t>
            </a: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FAAEE015-C715-4D94-DD66-80EE317E87E2}"/>
              </a:ext>
            </a:extLst>
          </p:cNvPr>
          <p:cNvSpPr txBox="1">
            <a:spLocks/>
          </p:cNvSpPr>
          <p:nvPr/>
        </p:nvSpPr>
        <p:spPr>
          <a:xfrm>
            <a:off x="-1813266" y="10722426"/>
            <a:ext cx="10515600" cy="1325563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>
            <a:lvl1pPr algn="ctr" defTabSz="2086868" rtl="0" eaLnBrk="1" latinLnBrk="0" hangingPunct="1">
              <a:spcBef>
                <a:spcPct val="0"/>
              </a:spcBef>
              <a:buNone/>
              <a:defRPr kumimoji="1" sz="200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solidFill>
                  <a:srgbClr val="FF0000"/>
                </a:solidFill>
              </a:rPr>
              <a:t>エージェント方式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A8CEFC6-6F1A-183A-F74C-A7FF81539CF9}"/>
              </a:ext>
            </a:extLst>
          </p:cNvPr>
          <p:cNvSpPr txBox="1">
            <a:spLocks/>
          </p:cNvSpPr>
          <p:nvPr/>
        </p:nvSpPr>
        <p:spPr>
          <a:xfrm>
            <a:off x="174087" y="18950207"/>
            <a:ext cx="10515600" cy="1325563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>
            <a:lvl1pPr algn="ctr" defTabSz="2086868" rtl="0" eaLnBrk="1" latinLnBrk="0" hangingPunct="1">
              <a:spcBef>
                <a:spcPct val="0"/>
              </a:spcBef>
              <a:buNone/>
              <a:defRPr kumimoji="1" sz="200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JP" sz="6000" b="1" dirty="0">
                <a:solidFill>
                  <a:srgbClr val="FF0000"/>
                </a:solidFill>
              </a:rPr>
              <a:t>イントロスペクション方式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5C6979-7B5A-70FD-1D53-D8EBB9041FDD}"/>
              </a:ext>
            </a:extLst>
          </p:cNvPr>
          <p:cNvSpPr txBox="1">
            <a:spLocks/>
          </p:cNvSpPr>
          <p:nvPr/>
        </p:nvSpPr>
        <p:spPr>
          <a:xfrm>
            <a:off x="15219728" y="5021011"/>
            <a:ext cx="10515600" cy="1325563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>
            <a:lvl1pPr algn="ctr" defTabSz="2086868" rtl="0" eaLnBrk="1" latinLnBrk="0" hangingPunct="1">
              <a:spcBef>
                <a:spcPct val="0"/>
              </a:spcBef>
              <a:buNone/>
              <a:defRPr kumimoji="1" sz="200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b="1" dirty="0">
                <a:solidFill>
                  <a:srgbClr val="FF0000"/>
                </a:solidFill>
              </a:rPr>
              <a:t>BPF</a:t>
            </a:r>
            <a:r>
              <a:rPr lang="ja-JP" altLang="en-US" sz="6000" b="1" dirty="0">
                <a:solidFill>
                  <a:srgbClr val="FF0000"/>
                </a:solidFill>
              </a:rPr>
              <a:t>関連システムコールの転送</a:t>
            </a:r>
            <a:endParaRPr lang="en-JP" sz="6000" b="1" dirty="0">
              <a:solidFill>
                <a:srgbClr val="FF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46886A4-F8D9-ACD3-9D16-021FB8B391D8}"/>
              </a:ext>
            </a:extLst>
          </p:cNvPr>
          <p:cNvSpPr txBox="1">
            <a:spLocks/>
          </p:cNvSpPr>
          <p:nvPr/>
        </p:nvSpPr>
        <p:spPr>
          <a:xfrm>
            <a:off x="15352686" y="12510415"/>
            <a:ext cx="11873119" cy="2176666"/>
          </a:xfrm>
          <a:prstGeom prst="rect">
            <a:avLst/>
          </a:prstGeom>
        </p:spPr>
        <p:txBody>
          <a:bodyPr vert="horz" lIns="295214" tIns="147607" rIns="295214" bIns="147607" rtlCol="0" anchor="ctr">
            <a:noAutofit/>
          </a:bodyPr>
          <a:lstStyle>
            <a:lvl1pPr algn="ctr" defTabSz="2086868" rtl="0" eaLnBrk="1" latinLnBrk="0" hangingPunct="1">
              <a:spcBef>
                <a:spcPct val="0"/>
              </a:spcBef>
              <a:buNone/>
              <a:defRPr kumimoji="1" sz="200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JP" sz="6000" b="1" dirty="0">
                <a:solidFill>
                  <a:srgbClr val="FF0000"/>
                </a:solidFill>
              </a:rPr>
              <a:t>転送するBPF関連システムコール</a:t>
            </a:r>
            <a:endParaRPr lang="en-JP" sz="6000" b="1" strike="sngStrike" dirty="0">
              <a:solidFill>
                <a:srgbClr val="00B050"/>
              </a:solidFill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2B40B930-4419-DBAC-D932-5A8505FA180F}"/>
              </a:ext>
            </a:extLst>
          </p:cNvPr>
          <p:cNvSpPr txBox="1">
            <a:spLocks/>
          </p:cNvSpPr>
          <p:nvPr/>
        </p:nvSpPr>
        <p:spPr>
          <a:xfrm>
            <a:off x="889644" y="11812370"/>
            <a:ext cx="13571788" cy="4942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内にエージェントをインストールさせ、クラウド側と通信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プロセス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や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カーネルモジュールとして実行して情報を収集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問題点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利用者がエージェントの保守を怠ると脆弱性となる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プロセスには取得できない情報がある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カーネルモジュールをロードするとシステムが不安定化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5C1B91F4-4FB1-EBEF-E36A-CCED428FE0DB}"/>
              </a:ext>
            </a:extLst>
          </p:cNvPr>
          <p:cNvSpPr txBox="1">
            <a:spLocks/>
          </p:cNvSpPr>
          <p:nvPr/>
        </p:nvSpPr>
        <p:spPr>
          <a:xfrm>
            <a:off x="889644" y="7455163"/>
            <a:ext cx="13571788" cy="47796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IaaS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型クラウドは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内の情報を取得して活用している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例：性能を監視してオートスケールするかどうかを判断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例：攻撃者の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への侵入を安全に検知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>
              <a:spcBef>
                <a:spcPts val="500"/>
              </a:spcBef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主な情報取得方法はエージェント方式とイントロスペクション方式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CF7A5C68-35D3-57D5-73F6-937F40257294}"/>
              </a:ext>
            </a:extLst>
          </p:cNvPr>
          <p:cNvSpPr txBox="1">
            <a:spLocks/>
          </p:cNvSpPr>
          <p:nvPr/>
        </p:nvSpPr>
        <p:spPr>
          <a:xfrm>
            <a:off x="752471" y="20202585"/>
            <a:ext cx="13696844" cy="3859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の外部からメモリや仮想ディスクなどに直接アクセス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のデータ構造やファイルシステムを解析して情報を取得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問題点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低レベルな解析が必要となり、開発や適用が難しい</a:t>
            </a:r>
            <a:endParaRPr kumimoji="1" lang="en-US" altLang="ja-JP" sz="3600" b="0" i="0" u="none" strike="sng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のデータ構造は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のバージョンに大きく左右される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AMD SEV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で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のメモリが暗号化されると利用できない</a:t>
            </a:r>
          </a:p>
        </p:txBody>
      </p:sp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DAD9702B-ED6E-93F6-A4A0-C6204D237A85}"/>
              </a:ext>
            </a:extLst>
          </p:cNvPr>
          <p:cNvSpPr txBox="1">
            <a:spLocks/>
          </p:cNvSpPr>
          <p:nvPr/>
        </p:nvSpPr>
        <p:spPr>
          <a:xfrm>
            <a:off x="1026816" y="30260485"/>
            <a:ext cx="13537425" cy="6846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クラウド側から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に</a:t>
            </a:r>
            <a:r>
              <a:rPr kumimoji="1" lang="en-US" altLang="ja-JP" sz="4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プログラムを送り込んで安全に実行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プログラムから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内の情報を取得することで監視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は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内で性能等を監視するために用いられる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Linux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の機構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実行時に検査器を用いてチェックされるため、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内で安全に実行可能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エージェントの事前インストールが不要であり、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SEV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とも共存可能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バージョンの違いの影響を受けにくく、開発が比較的容易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18F1B736-4BA9-09C9-4596-9265C9D5F82D}"/>
              </a:ext>
            </a:extLst>
          </p:cNvPr>
          <p:cNvSpPr txBox="1">
            <a:spLocks/>
          </p:cNvSpPr>
          <p:nvPr/>
        </p:nvSpPr>
        <p:spPr>
          <a:xfrm>
            <a:off x="15679357" y="6335714"/>
            <a:ext cx="14198696" cy="3039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既存の</a:t>
            </a:r>
            <a:r>
              <a:rPr kumimoji="1" lang="en-US" altLang="ja-JP" sz="4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アプリケーションによる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関連システムコールの呼び出しを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に転送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LD_PRELOADを用いて</a:t>
            </a:r>
            <a:r>
              <a:rPr kumimoji="1" lang="en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システムコールを横取り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システムコール</a:t>
            </a:r>
            <a:r>
              <a:rPr kumimoji="1" lang="en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をVM内のプロキシに転送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プロキシがシステムコールを実行し、返り値を転送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65AA59C1-B34D-FCF9-A960-D53811060EC9}"/>
              </a:ext>
            </a:extLst>
          </p:cNvPr>
          <p:cNvSpPr txBox="1">
            <a:spLocks/>
          </p:cNvSpPr>
          <p:nvPr/>
        </p:nvSpPr>
        <p:spPr>
          <a:xfrm>
            <a:off x="15679356" y="14322529"/>
            <a:ext cx="14198695" cy="3884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BPF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システムコール</a:t>
            </a:r>
            <a:endParaRPr kumimoji="1" lang="en-US" sz="4000" b="0" i="0" u="none" strike="sng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の様々な機能を実現するためのコマンド群を実行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例：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プログラムのロード、情報を格納するマップの操作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BPF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イベント制御システムコール</a:t>
            </a:r>
            <a:endParaRPr kumimoji="1" lang="en-US" altLang="ja-JP" sz="4000" b="0" i="0" u="none" strike="sng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プログラムを呼び出す契機となるイベントを設定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例：</a:t>
            </a:r>
            <a:r>
              <a:rPr kumimoji="1" lang="en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JP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内の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関数呼び出し、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OS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内に用意されたトレースポイント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17647F0C-3284-118B-2EE7-FD7A12FE1B82}"/>
              </a:ext>
            </a:extLst>
          </p:cNvPr>
          <p:cNvSpPr txBox="1">
            <a:spLocks/>
          </p:cNvSpPr>
          <p:nvPr/>
        </p:nvSpPr>
        <p:spPr>
          <a:xfrm>
            <a:off x="15679357" y="23586713"/>
            <a:ext cx="14198694" cy="4228290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4000" dirty="0" err="1"/>
              <a:t>TeleBPF</a:t>
            </a:r>
            <a:r>
              <a:rPr lang="ja-JP" altLang="en-US" sz="4000" dirty="0"/>
              <a:t>を用いて</a:t>
            </a:r>
            <a:r>
              <a:rPr lang="en-US" altLang="ja-JP" sz="4000" dirty="0" err="1"/>
              <a:t>eBPF</a:t>
            </a:r>
            <a:r>
              <a:rPr lang="ja-JP" altLang="en-US" sz="4000" dirty="0"/>
              <a:t>アプリケーションを実行</a:t>
            </a:r>
            <a:endParaRPr lang="en-US" altLang="ja-JP" sz="4000" dirty="0"/>
          </a:p>
          <a:p>
            <a:pPr lvl="1">
              <a:spcBef>
                <a:spcPts val="1000"/>
              </a:spcBef>
              <a:defRPr/>
            </a:pPr>
            <a:r>
              <a:rPr lang="ja-JP" altLang="en-US" sz="3600" dirty="0"/>
              <a:t>様々なイベントに対応</a:t>
            </a:r>
            <a:endParaRPr lang="en-US" altLang="ja-JP" sz="3600" dirty="0"/>
          </a:p>
          <a:p>
            <a:pPr lvl="1">
              <a:spcBef>
                <a:spcPts val="1000"/>
              </a:spcBef>
              <a:defRPr/>
            </a:pPr>
            <a:r>
              <a:rPr lang="ja-JP" altLang="en-US" sz="3600" dirty="0"/>
              <a:t>例：</a:t>
            </a:r>
            <a:r>
              <a:rPr lang="en-US" altLang="ja-JP" sz="3600" dirty="0"/>
              <a:t>Raw </a:t>
            </a:r>
            <a:r>
              <a:rPr lang="en-US" altLang="ja-JP" sz="3600" dirty="0" err="1"/>
              <a:t>Tracepoint</a:t>
            </a:r>
            <a:r>
              <a:rPr lang="ja-JP" altLang="en-US" sz="3600" dirty="0"/>
              <a:t>を用いてコンテキストスイッチ回数を記録</a:t>
            </a:r>
            <a:endParaRPr lang="en-US" altLang="ja-JP" sz="3600" dirty="0"/>
          </a:p>
          <a:p>
            <a:pPr lvl="1">
              <a:spcBef>
                <a:spcPts val="1000"/>
              </a:spcBef>
              <a:defRPr/>
            </a:pPr>
            <a:r>
              <a:rPr lang="ja-JP" altLang="en-US" sz="3600" dirty="0"/>
              <a:t>クラウド側で</a:t>
            </a:r>
            <a:r>
              <a:rPr lang="en-US" altLang="ja-JP" sz="3600" dirty="0"/>
              <a:t>VM</a:t>
            </a:r>
            <a:r>
              <a:rPr lang="ja-JP" altLang="en-US" sz="3600" dirty="0"/>
              <a:t>内のコンテキストスイッチ回数を取得できた</a:t>
            </a:r>
            <a:endParaRPr lang="en-US" altLang="ja-JP" sz="36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アプリケーションの実行オーバヘッドを計測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lvl="1">
              <a:spcBef>
                <a:spcPts val="1000"/>
              </a:spcBef>
              <a:defRPr/>
            </a:pPr>
            <a:r>
              <a:rPr lang="en-US" altLang="ja-JP" sz="3600" dirty="0" err="1"/>
              <a:t>kprobes</a:t>
            </a:r>
            <a:r>
              <a:rPr lang="ja-JP" altLang="en-US" sz="3600" dirty="0"/>
              <a:t>を用いて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read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システムコールの実行回数を記録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クラウド側で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TeleBPF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を用いずに実行した場合と比較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pPr lvl="1">
              <a:spcBef>
                <a:spcPts val="1000"/>
              </a:spcBef>
              <a:defRPr/>
            </a:pP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アプリケーション全体でのオーバヘッドは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16%</a:t>
            </a:r>
          </a:p>
        </p:txBody>
      </p:sp>
      <p:sp>
        <p:nvSpPr>
          <p:cNvPr id="46" name="コンテンツ プレースホルダー 2">
            <a:extLst>
              <a:ext uri="{FF2B5EF4-FFF2-40B4-BE49-F238E27FC236}">
                <a16:creationId xmlns:a16="http://schemas.microsoft.com/office/drawing/2014/main" id="{E6053246-3C51-69FA-0D70-9BA1DB071ECD}"/>
              </a:ext>
            </a:extLst>
          </p:cNvPr>
          <p:cNvSpPr txBox="1">
            <a:spLocks/>
          </p:cNvSpPr>
          <p:nvPr/>
        </p:nvSpPr>
        <p:spPr>
          <a:xfrm>
            <a:off x="15679356" y="38971663"/>
            <a:ext cx="14427834" cy="389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より多くの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BPF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関連システムコールに対応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様々な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eBPF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アプリケーションを実行できるようにする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セキュリティの強化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不特定多数のユーザに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VM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内の情報を取得されないように制限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62D1BF5-FC13-4BC4-9201-C6A9A3B26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164" y="36469455"/>
            <a:ext cx="13738409" cy="552953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0568494-6C74-925B-7E1A-E4A1A91692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6326027" y="28944353"/>
            <a:ext cx="4632365" cy="714337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152CE9A-D38D-1C97-E0C3-2CEA8D8674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98936" y="18043098"/>
            <a:ext cx="14515083" cy="296226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979DA7D-C21C-E581-3D4A-FE1CFF2ACB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80911" y="9147347"/>
            <a:ext cx="14469479" cy="372545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43F255C-EF55-80A2-1F18-B81A1034CCF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21835115" y="29125955"/>
            <a:ext cx="6869931" cy="6822333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233485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>
          <a:defRPr sz="4800" b="1" dirty="0" smtClean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491</Words>
  <Application>Microsoft Office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 Medium</vt:lpstr>
      <vt:lpstr>Arial</vt:lpstr>
      <vt:lpstr>Calibri</vt:lpstr>
      <vt:lpstr>ホワイト</vt:lpstr>
      <vt:lpstr>eBPFプログラムを用いたVM内の安全な情報取得方式 堀恭介、光来健一（九州工業大学）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unoki tomoya</dc:creator>
  <cp:lastModifiedBy>holy3218@outlook.jp</cp:lastModifiedBy>
  <cp:revision>277</cp:revision>
  <cp:lastPrinted>2018-05-30T10:40:20Z</cp:lastPrinted>
  <dcterms:created xsi:type="dcterms:W3CDTF">2018-05-30T06:34:31Z</dcterms:created>
  <dcterms:modified xsi:type="dcterms:W3CDTF">2022-11-28T08:02:21Z</dcterms:modified>
</cp:coreProperties>
</file>