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6"/>
  </p:notesMasterIdLst>
  <p:sldIdLst>
    <p:sldId id="256" r:id="rId2"/>
    <p:sldId id="257" r:id="rId3"/>
    <p:sldId id="534" r:id="rId4"/>
    <p:sldId id="510" r:id="rId5"/>
    <p:sldId id="535" r:id="rId6"/>
    <p:sldId id="512" r:id="rId7"/>
    <p:sldId id="538" r:id="rId8"/>
    <p:sldId id="514" r:id="rId9"/>
    <p:sldId id="515" r:id="rId10"/>
    <p:sldId id="516" r:id="rId11"/>
    <p:sldId id="517" r:id="rId12"/>
    <p:sldId id="518" r:id="rId13"/>
    <p:sldId id="519" r:id="rId14"/>
    <p:sldId id="520" r:id="rId15"/>
    <p:sldId id="521" r:id="rId16"/>
    <p:sldId id="522" r:id="rId17"/>
    <p:sldId id="523" r:id="rId18"/>
    <p:sldId id="524" r:id="rId19"/>
    <p:sldId id="540" r:id="rId20"/>
    <p:sldId id="526" r:id="rId21"/>
    <p:sldId id="527" r:id="rId22"/>
    <p:sldId id="528" r:id="rId23"/>
    <p:sldId id="529" r:id="rId24"/>
    <p:sldId id="541" r:id="rId2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64" autoAdjust="0"/>
    <p:restoredTop sz="94694"/>
  </p:normalViewPr>
  <p:slideViewPr>
    <p:cSldViewPr snapToGrid="0">
      <p:cViewPr varScale="1">
        <p:scale>
          <a:sx n="62" d="100"/>
          <a:sy n="62" d="100"/>
        </p:scale>
        <p:origin x="312" y="52"/>
      </p:cViewPr>
      <p:guideLst/>
    </p:cSldViewPr>
  </p:slideViewPr>
  <p:notesTextViewPr>
    <p:cViewPr>
      <p:scale>
        <a:sx n="1" d="1"/>
        <a:sy n="1" d="1"/>
      </p:scale>
      <p:origin x="0" y="0"/>
    </p:cViewPr>
  </p:notesTextViewPr>
  <p:sorterViewPr>
    <p:cViewPr varScale="1">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swopp\image\a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swopp\image\a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swopp\image\aa.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r>
              <a:rPr lang="ja-JP"/>
              <a:t>ロード部分</a:t>
            </a:r>
          </a:p>
        </c:rich>
      </c:tx>
      <c:overlay val="0"/>
      <c:spPr>
        <a:noFill/>
        <a:ln>
          <a:noFill/>
        </a:ln>
        <a:effectLst/>
      </c:spPr>
      <c:txPr>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'0708'!$C$12</c:f>
              <c:strCache>
                <c:ptCount val="1"/>
                <c:pt idx="0">
                  <c:v>ロード部分</c:v>
                </c:pt>
              </c:strCache>
            </c:strRef>
          </c:tx>
          <c:spPr>
            <a:solidFill>
              <a:schemeClr val="accent1"/>
            </a:solidFill>
            <a:ln>
              <a:noFill/>
            </a:ln>
            <a:effectLst/>
          </c:spPr>
          <c:invertIfNegative val="0"/>
          <c:dPt>
            <c:idx val="0"/>
            <c:invertIfNegative val="0"/>
            <c:bubble3D val="0"/>
            <c:spPr>
              <a:solidFill>
                <a:schemeClr val="bg2">
                  <a:lumMod val="75000"/>
                </a:schemeClr>
              </a:solidFill>
              <a:ln>
                <a:noFill/>
              </a:ln>
              <a:effectLst/>
            </c:spPr>
            <c:extLst>
              <c:ext xmlns:c16="http://schemas.microsoft.com/office/drawing/2014/chart" uri="{C3380CC4-5D6E-409C-BE32-E72D297353CC}">
                <c16:uniqueId val="{00000000-9908-4DBE-88BB-51CEDC9D19D3}"/>
              </c:ext>
            </c:extLst>
          </c:dPt>
          <c:dPt>
            <c:idx val="1"/>
            <c:invertIfNegative val="0"/>
            <c:bubble3D val="0"/>
            <c:spPr>
              <a:solidFill>
                <a:schemeClr val="accent5"/>
              </a:solidFill>
              <a:ln>
                <a:noFill/>
              </a:ln>
              <a:effectLst/>
            </c:spPr>
            <c:extLst>
              <c:ext xmlns:c16="http://schemas.microsoft.com/office/drawing/2014/chart" uri="{C3380CC4-5D6E-409C-BE32-E72D297353CC}">
                <c16:uniqueId val="{00000001-9908-4DBE-88BB-51CEDC9D19D3}"/>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2-9908-4DBE-88BB-51CEDC9D19D3}"/>
              </c:ext>
            </c:extLst>
          </c:dPt>
          <c:cat>
            <c:strRef>
              <c:f>'0708'!$B$13:$B$15</c:f>
              <c:strCache>
                <c:ptCount val="3"/>
                <c:pt idx="0">
                  <c:v>転送無し</c:v>
                </c:pt>
                <c:pt idx="1">
                  <c:v>TeleBPF</c:v>
                </c:pt>
                <c:pt idx="2">
                  <c:v>BCC改変</c:v>
                </c:pt>
              </c:strCache>
            </c:strRef>
          </c:cat>
          <c:val>
            <c:numRef>
              <c:f>'0708'!$C$13:$C$15</c:f>
              <c:numCache>
                <c:formatCode>General</c:formatCode>
                <c:ptCount val="3"/>
                <c:pt idx="0">
                  <c:v>567.86811351776089</c:v>
                </c:pt>
                <c:pt idx="1">
                  <c:v>656.32545948028519</c:v>
                </c:pt>
                <c:pt idx="2">
                  <c:v>662.46285438537552</c:v>
                </c:pt>
              </c:numCache>
            </c:numRef>
          </c:val>
          <c:extLst>
            <c:ext xmlns:c16="http://schemas.microsoft.com/office/drawing/2014/chart" uri="{C3380CC4-5D6E-409C-BE32-E72D297353CC}">
              <c16:uniqueId val="{00000000-7B4E-4730-88F5-078FA4AB90AC}"/>
            </c:ext>
          </c:extLst>
        </c:ser>
        <c:dLbls>
          <c:showLegendKey val="0"/>
          <c:showVal val="0"/>
          <c:showCatName val="0"/>
          <c:showSerName val="0"/>
          <c:showPercent val="0"/>
          <c:showBubbleSize val="0"/>
        </c:dLbls>
        <c:gapWidth val="219"/>
        <c:overlap val="-27"/>
        <c:axId val="1118517679"/>
        <c:axId val="1118516431"/>
      </c:barChart>
      <c:catAx>
        <c:axId val="11185176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118516431"/>
        <c:crosses val="autoZero"/>
        <c:auto val="1"/>
        <c:lblAlgn val="ctr"/>
        <c:lblOffset val="100"/>
        <c:noMultiLvlLbl val="0"/>
      </c:catAx>
      <c:valAx>
        <c:axId val="1118516431"/>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(ms)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118517679"/>
        <c:crosses val="autoZero"/>
        <c:crossBetween val="between"/>
      </c:valAx>
      <c:spPr>
        <a:noFill/>
        <a:ln>
          <a:noFill/>
        </a:ln>
        <a:effectLst/>
      </c:spPr>
    </c:plotArea>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r>
              <a:rPr lang="ja-JP"/>
              <a:t>情報取得部分</a:t>
            </a:r>
            <a:endParaRPr lang="zh-TW"/>
          </a:p>
        </c:rich>
      </c:tx>
      <c:overlay val="0"/>
      <c:spPr>
        <a:noFill/>
        <a:ln>
          <a:noFill/>
        </a:ln>
        <a:effectLst/>
      </c:spPr>
      <c:txPr>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'0708'!$G$12</c:f>
              <c:strCache>
                <c:ptCount val="1"/>
                <c:pt idx="0">
                  <c:v>情報取得部分</c:v>
                </c:pt>
              </c:strCache>
            </c:strRef>
          </c:tx>
          <c:spPr>
            <a:solidFill>
              <a:schemeClr val="accent1"/>
            </a:solidFill>
            <a:ln>
              <a:noFill/>
            </a:ln>
            <a:effectLst/>
          </c:spPr>
          <c:invertIfNegative val="0"/>
          <c:dPt>
            <c:idx val="0"/>
            <c:invertIfNegative val="0"/>
            <c:bubble3D val="0"/>
            <c:spPr>
              <a:solidFill>
                <a:schemeClr val="bg2">
                  <a:lumMod val="75000"/>
                </a:schemeClr>
              </a:solidFill>
              <a:ln>
                <a:noFill/>
              </a:ln>
              <a:effectLst/>
            </c:spPr>
            <c:extLst>
              <c:ext xmlns:c16="http://schemas.microsoft.com/office/drawing/2014/chart" uri="{C3380CC4-5D6E-409C-BE32-E72D297353CC}">
                <c16:uniqueId val="{00000000-391A-42D3-802E-9B410DB195E9}"/>
              </c:ext>
            </c:extLst>
          </c:dPt>
          <c:dPt>
            <c:idx val="1"/>
            <c:invertIfNegative val="0"/>
            <c:bubble3D val="0"/>
            <c:spPr>
              <a:solidFill>
                <a:schemeClr val="accent5"/>
              </a:solidFill>
              <a:ln>
                <a:noFill/>
              </a:ln>
              <a:effectLst/>
            </c:spPr>
            <c:extLst>
              <c:ext xmlns:c16="http://schemas.microsoft.com/office/drawing/2014/chart" uri="{C3380CC4-5D6E-409C-BE32-E72D297353CC}">
                <c16:uniqueId val="{00000001-391A-42D3-802E-9B410DB195E9}"/>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2-391A-42D3-802E-9B410DB195E9}"/>
              </c:ext>
            </c:extLst>
          </c:dPt>
          <c:cat>
            <c:strRef>
              <c:f>'0708'!$F$13:$F$15</c:f>
              <c:strCache>
                <c:ptCount val="3"/>
                <c:pt idx="0">
                  <c:v>転送無し</c:v>
                </c:pt>
                <c:pt idx="1">
                  <c:v>TeleBPF</c:v>
                </c:pt>
                <c:pt idx="2">
                  <c:v>BCC改変</c:v>
                </c:pt>
              </c:strCache>
            </c:strRef>
          </c:cat>
          <c:val>
            <c:numRef>
              <c:f>'0708'!$G$13:$G$15</c:f>
              <c:numCache>
                <c:formatCode>General</c:formatCode>
                <c:ptCount val="3"/>
                <c:pt idx="0">
                  <c:v>1.456737518310542E-2</c:v>
                </c:pt>
                <c:pt idx="1">
                  <c:v>0.41601657867431602</c:v>
                </c:pt>
                <c:pt idx="2">
                  <c:v>0.45571327209472617</c:v>
                </c:pt>
              </c:numCache>
            </c:numRef>
          </c:val>
          <c:extLst>
            <c:ext xmlns:c16="http://schemas.microsoft.com/office/drawing/2014/chart" uri="{C3380CC4-5D6E-409C-BE32-E72D297353CC}">
              <c16:uniqueId val="{00000000-2CC0-4F94-B7F4-AFD13A97271E}"/>
            </c:ext>
          </c:extLst>
        </c:ser>
        <c:dLbls>
          <c:showLegendKey val="0"/>
          <c:showVal val="0"/>
          <c:showCatName val="0"/>
          <c:showSerName val="0"/>
          <c:showPercent val="0"/>
          <c:showBubbleSize val="0"/>
        </c:dLbls>
        <c:gapWidth val="219"/>
        <c:overlap val="-27"/>
        <c:axId val="2003717823"/>
        <c:axId val="2003717407"/>
      </c:barChart>
      <c:catAx>
        <c:axId val="20037178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2003717407"/>
        <c:crosses val="autoZero"/>
        <c:auto val="1"/>
        <c:lblAlgn val="ctr"/>
        <c:lblOffset val="100"/>
        <c:noMultiLvlLbl val="0"/>
      </c:catAx>
      <c:valAx>
        <c:axId val="20037174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(ms)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2003717823"/>
        <c:crosses val="autoZero"/>
        <c:crossBetween val="between"/>
      </c:valAx>
      <c:spPr>
        <a:noFill/>
        <a:ln>
          <a:noFill/>
        </a:ln>
        <a:effectLst/>
      </c:spPr>
    </c:plotArea>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swopps1!$A$66</c:f>
              <c:strCache>
                <c:ptCount val="1"/>
                <c:pt idx="0">
                  <c:v>転送無し</c:v>
                </c:pt>
              </c:strCache>
            </c:strRef>
          </c:tx>
          <c:spPr>
            <a:solidFill>
              <a:schemeClr val="accent3"/>
            </a:solidFill>
            <a:ln>
              <a:noFill/>
            </a:ln>
            <a:effectLst/>
          </c:spPr>
          <c:invertIfNegative val="0"/>
          <c:cat>
            <c:strRef>
              <c:f>swopps1!$B$65:$I$65</c:f>
              <c:strCache>
                <c:ptCount val="8"/>
                <c:pt idx="0">
                  <c:v>BPF_
BTF_
LOAD</c:v>
                </c:pt>
                <c:pt idx="1">
                  <c:v>BPF_
MAP_
CREATE</c:v>
                </c:pt>
                <c:pt idx="2">
                  <c:v>BPF_
PROG_
LOAD</c:v>
                </c:pt>
                <c:pt idx="3">
                  <c:v>MAP_
LOOKUP_
ELEM</c:v>
                </c:pt>
                <c:pt idx="4">
                  <c:v>perf_
event_
open</c:v>
                </c:pt>
                <c:pt idx="5">
                  <c:v>ioctl
(SET_BPF)</c:v>
                </c:pt>
                <c:pt idx="6">
                  <c:v>ioctl
(ENABLE)</c:v>
                </c:pt>
                <c:pt idx="7">
                  <c:v>ioctl
(DISABLE)</c:v>
                </c:pt>
              </c:strCache>
            </c:strRef>
          </c:cat>
          <c:val>
            <c:numRef>
              <c:f>swopps1!$B$66:$I$66</c:f>
              <c:numCache>
                <c:formatCode>General</c:formatCode>
                <c:ptCount val="8"/>
                <c:pt idx="0">
                  <c:v>1.5332999999999999E-2</c:v>
                </c:pt>
                <c:pt idx="1">
                  <c:v>5.0841000000000003E-3</c:v>
                </c:pt>
                <c:pt idx="2">
                  <c:v>8.6206999999999992E-2</c:v>
                </c:pt>
                <c:pt idx="3">
                  <c:v>2.6143000000000004E-3</c:v>
                </c:pt>
                <c:pt idx="4">
                  <c:v>3.1603577999999999</c:v>
                </c:pt>
                <c:pt idx="5">
                  <c:v>1.9076E-3</c:v>
                </c:pt>
                <c:pt idx="6">
                  <c:v>1.1900999999999999E-3</c:v>
                </c:pt>
                <c:pt idx="7">
                  <c:v>6.8191000000000007E-3</c:v>
                </c:pt>
              </c:numCache>
            </c:numRef>
          </c:val>
          <c:extLst>
            <c:ext xmlns:c16="http://schemas.microsoft.com/office/drawing/2014/chart" uri="{C3380CC4-5D6E-409C-BE32-E72D297353CC}">
              <c16:uniqueId val="{00000000-8865-4FD0-B2DB-AA7F29441CF4}"/>
            </c:ext>
          </c:extLst>
        </c:ser>
        <c:ser>
          <c:idx val="1"/>
          <c:order val="1"/>
          <c:tx>
            <c:strRef>
              <c:f>swopps1!$A$67</c:f>
              <c:strCache>
                <c:ptCount val="1"/>
                <c:pt idx="0">
                  <c:v>TeleBPF</c:v>
                </c:pt>
              </c:strCache>
            </c:strRef>
          </c:tx>
          <c:spPr>
            <a:solidFill>
              <a:schemeClr val="accent5"/>
            </a:solidFill>
            <a:ln>
              <a:noFill/>
            </a:ln>
            <a:effectLst/>
          </c:spPr>
          <c:invertIfNegative val="0"/>
          <c:cat>
            <c:strRef>
              <c:f>swopps1!$B$65:$I$65</c:f>
              <c:strCache>
                <c:ptCount val="8"/>
                <c:pt idx="0">
                  <c:v>BPF_
BTF_
LOAD</c:v>
                </c:pt>
                <c:pt idx="1">
                  <c:v>BPF_
MAP_
CREATE</c:v>
                </c:pt>
                <c:pt idx="2">
                  <c:v>BPF_
PROG_
LOAD</c:v>
                </c:pt>
                <c:pt idx="3">
                  <c:v>MAP_
LOOKUP_
ELEM</c:v>
                </c:pt>
                <c:pt idx="4">
                  <c:v>perf_
event_
open</c:v>
                </c:pt>
                <c:pt idx="5">
                  <c:v>ioctl
(SET_BPF)</c:v>
                </c:pt>
                <c:pt idx="6">
                  <c:v>ioctl
(ENABLE)</c:v>
                </c:pt>
                <c:pt idx="7">
                  <c:v>ioctl
(DISABLE)</c:v>
                </c:pt>
              </c:strCache>
            </c:strRef>
          </c:cat>
          <c:val>
            <c:numRef>
              <c:f>swopps1!$B$67:$I$67</c:f>
              <c:numCache>
                <c:formatCode>General</c:formatCode>
                <c:ptCount val="8"/>
                <c:pt idx="0">
                  <c:v>0.7324794</c:v>
                </c:pt>
                <c:pt idx="1">
                  <c:v>0.46470820000000002</c:v>
                </c:pt>
                <c:pt idx="2">
                  <c:v>0.53469200000000006</c:v>
                </c:pt>
                <c:pt idx="3">
                  <c:v>0.69210499999999997</c:v>
                </c:pt>
                <c:pt idx="4">
                  <c:v>3.7039482000000001</c:v>
                </c:pt>
                <c:pt idx="5">
                  <c:v>0.48298359999999996</c:v>
                </c:pt>
                <c:pt idx="6">
                  <c:v>0.62284139999999999</c:v>
                </c:pt>
                <c:pt idx="7">
                  <c:v>2.1771913999999999</c:v>
                </c:pt>
              </c:numCache>
            </c:numRef>
          </c:val>
          <c:extLst>
            <c:ext xmlns:c16="http://schemas.microsoft.com/office/drawing/2014/chart" uri="{C3380CC4-5D6E-409C-BE32-E72D297353CC}">
              <c16:uniqueId val="{00000001-8865-4FD0-B2DB-AA7F29441CF4}"/>
            </c:ext>
          </c:extLst>
        </c:ser>
        <c:ser>
          <c:idx val="2"/>
          <c:order val="2"/>
          <c:tx>
            <c:strRef>
              <c:f>swopps1!$A$68</c:f>
              <c:strCache>
                <c:ptCount val="1"/>
                <c:pt idx="0">
                  <c:v>BCC改変</c:v>
                </c:pt>
              </c:strCache>
            </c:strRef>
          </c:tx>
          <c:spPr>
            <a:solidFill>
              <a:schemeClr val="accent2"/>
            </a:solidFill>
            <a:ln>
              <a:noFill/>
            </a:ln>
            <a:effectLst/>
          </c:spPr>
          <c:invertIfNegative val="0"/>
          <c:cat>
            <c:strRef>
              <c:f>swopps1!$B$65:$I$65</c:f>
              <c:strCache>
                <c:ptCount val="8"/>
                <c:pt idx="0">
                  <c:v>BPF_
BTF_
LOAD</c:v>
                </c:pt>
                <c:pt idx="1">
                  <c:v>BPF_
MAP_
CREATE</c:v>
                </c:pt>
                <c:pt idx="2">
                  <c:v>BPF_
PROG_
LOAD</c:v>
                </c:pt>
                <c:pt idx="3">
                  <c:v>MAP_
LOOKUP_
ELEM</c:v>
                </c:pt>
                <c:pt idx="4">
                  <c:v>perf_
event_
open</c:v>
                </c:pt>
                <c:pt idx="5">
                  <c:v>ioctl
(SET_BPF)</c:v>
                </c:pt>
                <c:pt idx="6">
                  <c:v>ioctl
(ENABLE)</c:v>
                </c:pt>
                <c:pt idx="7">
                  <c:v>ioctl
(DISABLE)</c:v>
                </c:pt>
              </c:strCache>
            </c:strRef>
          </c:cat>
          <c:val>
            <c:numRef>
              <c:f>swopps1!$B$68:$I$68</c:f>
              <c:numCache>
                <c:formatCode>General</c:formatCode>
                <c:ptCount val="8"/>
                <c:pt idx="0">
                  <c:v>0.7834314</c:v>
                </c:pt>
                <c:pt idx="1">
                  <c:v>0.42978040000000006</c:v>
                </c:pt>
                <c:pt idx="2">
                  <c:v>0.59621440000000003</c:v>
                </c:pt>
                <c:pt idx="3">
                  <c:v>0.52906680000000006</c:v>
                </c:pt>
                <c:pt idx="4">
                  <c:v>3.7313098</c:v>
                </c:pt>
                <c:pt idx="5">
                  <c:v>0.48022199999999998</c:v>
                </c:pt>
                <c:pt idx="6">
                  <c:v>0.5517746</c:v>
                </c:pt>
                <c:pt idx="7">
                  <c:v>2.2405922</c:v>
                </c:pt>
              </c:numCache>
            </c:numRef>
          </c:val>
          <c:extLst>
            <c:ext xmlns:c16="http://schemas.microsoft.com/office/drawing/2014/chart" uri="{C3380CC4-5D6E-409C-BE32-E72D297353CC}">
              <c16:uniqueId val="{00000002-8865-4FD0-B2DB-AA7F29441CF4}"/>
            </c:ext>
          </c:extLst>
        </c:ser>
        <c:dLbls>
          <c:showLegendKey val="0"/>
          <c:showVal val="0"/>
          <c:showCatName val="0"/>
          <c:showSerName val="0"/>
          <c:showPercent val="0"/>
          <c:showBubbleSize val="0"/>
        </c:dLbls>
        <c:gapWidth val="219"/>
        <c:overlap val="-27"/>
        <c:axId val="1107910080"/>
        <c:axId val="1003419696"/>
      </c:barChart>
      <c:catAx>
        <c:axId val="1107910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1003419696"/>
        <c:crosses val="autoZero"/>
        <c:auto val="1"/>
        <c:lblAlgn val="ctr"/>
        <c:lblOffset val="100"/>
        <c:noMultiLvlLbl val="0"/>
      </c:catAx>
      <c:valAx>
        <c:axId val="10034196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r>
                  <a:rPr lang="ja-JP"/>
                  <a:t>時間</a:t>
                </a:r>
                <a:r>
                  <a:rPr lang="en-US"/>
                  <a:t>(ms)</a:t>
                </a:r>
              </a:p>
            </c:rich>
          </c:tx>
          <c:overlay val="0"/>
          <c:spPr>
            <a:noFill/>
            <a:ln>
              <a:noFill/>
            </a:ln>
            <a:effectLst/>
          </c:spPr>
          <c:txPr>
            <a:bodyPr rot="-54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11079100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400">
          <a:solidFill>
            <a:schemeClr val="tx1"/>
          </a:solidFill>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JP"/>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178345-B409-5A4D-B349-F4FEA7BB579B}" type="datetimeFigureOut">
              <a:rPr lang="en-JP" smtClean="0"/>
              <a:t>07/26/2022</a:t>
            </a:fld>
            <a:endParaRPr lang="en-JP"/>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JP"/>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JP"/>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6E1C1D-F4A9-2B46-8894-79AE3994FA0D}" type="slidenum">
              <a:rPr lang="en-JP" smtClean="0"/>
              <a:t>‹#›</a:t>
            </a:fld>
            <a:endParaRPr lang="en-JP"/>
          </a:p>
        </p:txBody>
      </p:sp>
    </p:spTree>
    <p:extLst>
      <p:ext uri="{BB962C8B-B14F-4D97-AF65-F5344CB8AC3E}">
        <p14:creationId xmlns:p14="http://schemas.microsoft.com/office/powerpoint/2010/main" val="1616300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今から</a:t>
            </a:r>
            <a:r>
              <a:rPr lang="en-US" altLang="ja-JP" sz="1200" b="1" dirty="0" err="1">
                <a:latin typeface="+mn-ea"/>
                <a:ea typeface="+mn-ea"/>
              </a:rPr>
              <a:t>eBPF</a:t>
            </a:r>
            <a:r>
              <a:rPr lang="ja-JP" altLang="en-US" sz="1200" b="1" dirty="0">
                <a:latin typeface="+mn-ea"/>
                <a:ea typeface="+mn-ea"/>
              </a:rPr>
              <a:t>プログラムを送り込むことによる</a:t>
            </a:r>
            <a:r>
              <a:rPr lang="en-US" altLang="ja-JP" sz="1200" b="1" dirty="0">
                <a:latin typeface="+mn-ea"/>
                <a:ea typeface="+mn-ea"/>
              </a:rPr>
              <a:t>VM</a:t>
            </a:r>
            <a:r>
              <a:rPr lang="ja-JP" altLang="en-US" sz="1200" b="1" dirty="0">
                <a:latin typeface="+mn-ea"/>
                <a:ea typeface="+mn-ea"/>
              </a:rPr>
              <a:t>内のシステム監視</a:t>
            </a:r>
            <a:r>
              <a:rPr kumimoji="1" lang="ja-JP" altLang="en-US" dirty="0"/>
              <a:t>について九州工業大学の堀恭介が発表します。</a:t>
            </a: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a:t>
            </a:fld>
            <a:endParaRPr lang="en-JP"/>
          </a:p>
        </p:txBody>
      </p:sp>
    </p:spTree>
    <p:extLst>
      <p:ext uri="{BB962C8B-B14F-4D97-AF65-F5344CB8AC3E}">
        <p14:creationId xmlns:p14="http://schemas.microsoft.com/office/powerpoint/2010/main" val="41998168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1" dirty="0" err="1">
                <a:effectLst/>
              </a:rPr>
              <a:t>eBPF</a:t>
            </a:r>
            <a:r>
              <a:rPr lang="ja-JP" altLang="en-US" b="1" dirty="0">
                <a:effectLst/>
              </a:rPr>
              <a:t>アプリケーションが</a:t>
            </a:r>
            <a:r>
              <a:rPr lang="en-US" altLang="ja-JP" b="1" dirty="0" err="1">
                <a:effectLst/>
              </a:rPr>
              <a:t>eBPF</a:t>
            </a:r>
            <a:r>
              <a:rPr lang="ja-JP" altLang="en-US" b="1" dirty="0">
                <a:effectLst/>
              </a:rPr>
              <a:t>プログラムを透過的に</a:t>
            </a:r>
            <a:r>
              <a:rPr lang="en-US" altLang="ja-JP" b="1" dirty="0">
                <a:effectLst/>
              </a:rPr>
              <a:t>VM</a:t>
            </a:r>
            <a:r>
              <a:rPr lang="ja-JP" altLang="en-US" b="1" dirty="0">
                <a:effectLst/>
              </a:rPr>
              <a:t>内に送り込んでアクセスできるようにするために</a:t>
            </a:r>
            <a:r>
              <a:rPr lang="ja-JP" altLang="en-US" dirty="0">
                <a:effectLst/>
              </a:rPr>
              <a:t>，</a:t>
            </a:r>
            <a:r>
              <a:rPr lang="en-US" altLang="ja-JP" dirty="0" err="1">
                <a:effectLst/>
              </a:rPr>
              <a:t>TeleBPF</a:t>
            </a:r>
            <a:r>
              <a:rPr lang="ja-JP" altLang="en-US" dirty="0">
                <a:effectLst/>
              </a:rPr>
              <a:t>では</a:t>
            </a:r>
            <a:r>
              <a:rPr lang="en-US" altLang="ja-JP" dirty="0" err="1">
                <a:effectLst/>
              </a:rPr>
              <a:t>eBPF</a:t>
            </a:r>
            <a:r>
              <a:rPr lang="ja-JP" altLang="en-US" dirty="0">
                <a:effectLst/>
              </a:rPr>
              <a:t>制御システムコールの転送を行います．このシステムコールの例として・・や・・があります．そして，・・．流れとしてはまずアプリケーションが・・します．そして・・します．</a:t>
            </a:r>
            <a:endParaRPr lang="en-JP" altLang="ja-JP" dirty="0">
              <a:solidFill>
                <a:srgbClr val="FF0000"/>
              </a:solidFill>
            </a:endParaRP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10</a:t>
            </a:fld>
            <a:endParaRPr lang="en-JP"/>
          </a:p>
        </p:txBody>
      </p:sp>
    </p:spTree>
    <p:extLst>
      <p:ext uri="{BB962C8B-B14F-4D97-AF65-F5344CB8AC3E}">
        <p14:creationId xmlns:p14="http://schemas.microsoft.com/office/powerpoint/2010/main" val="22550513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effectLst/>
              </a:rPr>
              <a:t>また，</a:t>
            </a:r>
            <a:r>
              <a:rPr lang="en-US" altLang="ja-JP" dirty="0" err="1">
                <a:effectLst/>
              </a:rPr>
              <a:t>Telebpf</a:t>
            </a:r>
            <a:r>
              <a:rPr lang="ja-JP" altLang="en-US" dirty="0">
                <a:effectLst/>
              </a:rPr>
              <a:t>では・・しています．このシステムコールは・・（下図アニメーションのように）ます．これはどういうことかというと，・・</a:t>
            </a:r>
            <a:endParaRPr lang="en-US" altLang="ja-JP" dirty="0">
              <a:effectLst/>
            </a:endParaRPr>
          </a:p>
          <a:p>
            <a:r>
              <a:rPr lang="ja-JP" altLang="en-US" dirty="0">
                <a:effectLst/>
              </a:rPr>
              <a:t>例としては・・ここでは</a:t>
            </a:r>
            <a:endParaRPr lang="en-US" altLang="ja-JP" dirty="0">
              <a:effectLst/>
            </a:endParaRPr>
          </a:p>
          <a:p>
            <a:r>
              <a:rPr lang="ja-JP" altLang="en-US" b="1" dirty="0">
                <a:effectLst/>
              </a:rPr>
              <a:t>指定された関数の例：</a:t>
            </a:r>
            <a:r>
              <a:rPr lang="en-US" altLang="ja-JP" b="1" dirty="0">
                <a:effectLst/>
              </a:rPr>
              <a:t>read</a:t>
            </a:r>
            <a:r>
              <a:rPr lang="ja-JP" altLang="en-US" b="1" dirty="0">
                <a:effectLst/>
              </a:rPr>
              <a:t>システムコールに対応する関数</a:t>
            </a:r>
            <a:endParaRPr lang="en-US" altLang="ja-JP" b="1" dirty="0">
              <a:effectLst/>
            </a:endParaRPr>
          </a:p>
          <a:p>
            <a:r>
              <a:rPr kumimoji="1" lang="ja-JP" altLang="en-US" dirty="0"/>
              <a:t>このシステムコールも先述の</a:t>
            </a:r>
            <a:r>
              <a:rPr kumimoji="1" lang="en-US" altLang="ja-JP" dirty="0" err="1"/>
              <a:t>eBPF</a:t>
            </a:r>
            <a:r>
              <a:rPr lang="ja-JP" altLang="en-US" dirty="0"/>
              <a:t>制御システムコールと同様にフックします．流れも同様であり，アプリケーションが引数を</a:t>
            </a:r>
            <a:r>
              <a:rPr lang="en-US" altLang="ja-JP" dirty="0"/>
              <a:t>VM</a:t>
            </a:r>
            <a:r>
              <a:rPr lang="ja-JP" altLang="en-US" dirty="0"/>
              <a:t>内の</a:t>
            </a:r>
            <a:r>
              <a:rPr lang="en-US" altLang="ja-JP" dirty="0" err="1"/>
              <a:t>TeleBPF</a:t>
            </a:r>
            <a:r>
              <a:rPr lang="ja-JP" altLang="en-US" dirty="0"/>
              <a:t>プロキシに転送，そしてプロキシがシステムコールを実行し返り値を転送しています．</a:t>
            </a:r>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11</a:t>
            </a:fld>
            <a:endParaRPr lang="en-JP"/>
          </a:p>
        </p:txBody>
      </p:sp>
    </p:spTree>
    <p:extLst>
      <p:ext uri="{BB962C8B-B14F-4D97-AF65-F5344CB8AC3E}">
        <p14:creationId xmlns:p14="http://schemas.microsoft.com/office/powerpoint/2010/main" val="3329260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effectLst/>
              </a:rPr>
              <a:t>TeleBPF</a:t>
            </a:r>
            <a:r>
              <a:rPr lang="ja-JP" altLang="en-US" dirty="0">
                <a:effectLst/>
              </a:rPr>
              <a:t>は</a:t>
            </a:r>
            <a:r>
              <a:rPr lang="en-US" altLang="ja-JP" dirty="0">
                <a:effectLst/>
              </a:rPr>
              <a:t>LD_PRELOAD</a:t>
            </a:r>
            <a:r>
              <a:rPr lang="ja-JP" altLang="en-US" dirty="0">
                <a:effectLst/>
              </a:rPr>
              <a:t>環境変数を用いて実行時にシステムコール関数を置き換えることで，</a:t>
            </a:r>
            <a:r>
              <a:rPr lang="en-US" altLang="ja-JP" dirty="0" err="1">
                <a:effectLst/>
              </a:rPr>
              <a:t>eBPF</a:t>
            </a:r>
            <a:r>
              <a:rPr lang="ja-JP" altLang="en-US" dirty="0">
                <a:effectLst/>
              </a:rPr>
              <a:t>アプリケーションが実行するシステムコールのフックを行っています．</a:t>
            </a:r>
            <a:r>
              <a:rPr lang="en-US" altLang="ja-JP" dirty="0" err="1">
                <a:effectLst/>
              </a:rPr>
              <a:t>telebpf</a:t>
            </a:r>
            <a:r>
              <a:rPr lang="ja-JP" altLang="en-US" dirty="0">
                <a:effectLst/>
              </a:rPr>
              <a:t>では実装のために・・しています．</a:t>
            </a:r>
            <a:endParaRPr lang="en-US" altLang="ja-JP"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effectLst/>
              </a:rPr>
              <a:t>いくつかのシステムコールには対応するシステムコール関数が用意されていないためそれらは汎用の</a:t>
            </a:r>
            <a:r>
              <a:rPr lang="en-US" altLang="ja-JP" dirty="0" err="1">
                <a:effectLst/>
              </a:rPr>
              <a:t>syscall</a:t>
            </a:r>
            <a:r>
              <a:rPr lang="ja-JP" altLang="en-US" dirty="0">
                <a:effectLst/>
              </a:rPr>
              <a:t>関数を置き換えて対応しています．</a:t>
            </a:r>
            <a:endParaRPr lang="en-US" altLang="ja-JP"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effectLst/>
              </a:rPr>
              <a:t>syscall</a:t>
            </a:r>
            <a:r>
              <a:rPr lang="ja-JP" altLang="en-US" dirty="0">
                <a:effectLst/>
              </a:rPr>
              <a:t>関数はどのシステムコールでも呼び出せるような関数であり，実装として制作しました．</a:t>
            </a:r>
            <a:endParaRPr lang="en-US" altLang="ja-JP"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effectLst/>
              </a:rPr>
              <a:t>例・・・</a:t>
            </a:r>
            <a:endParaRPr lang="en-US" altLang="ja-JP"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effectLst/>
              </a:rPr>
              <a:t>これらの２つの関数は</a:t>
            </a:r>
            <a:r>
              <a:rPr lang="en-US" altLang="ja-JP" dirty="0" err="1">
                <a:effectLst/>
              </a:rPr>
              <a:t>TeleBPF</a:t>
            </a:r>
            <a:r>
              <a:rPr lang="ja-JP" altLang="en-US" dirty="0">
                <a:effectLst/>
              </a:rPr>
              <a:t>がフックする必要があります．</a:t>
            </a:r>
            <a:endParaRPr lang="en-US" altLang="ja-JP"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effectLst/>
              </a:rPr>
              <a:t>・・・</a:t>
            </a:r>
            <a:endParaRPr lang="en-US" altLang="ja-JP" dirty="0">
              <a:effectLst/>
            </a:endParaRP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12</a:t>
            </a:fld>
            <a:endParaRPr lang="en-JP"/>
          </a:p>
        </p:txBody>
      </p:sp>
    </p:spTree>
    <p:extLst>
      <p:ext uri="{BB962C8B-B14F-4D97-AF65-F5344CB8AC3E}">
        <p14:creationId xmlns:p14="http://schemas.microsoft.com/office/powerpoint/2010/main" val="2802503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bpf</a:t>
            </a:r>
            <a:r>
              <a:rPr kumimoji="1" lang="ja-JP" altLang="en-US" dirty="0"/>
              <a:t>システムコールは・・</a:t>
            </a:r>
            <a:endParaRPr kumimoji="1" lang="en-US" altLang="ja-JP" dirty="0"/>
          </a:p>
          <a:p>
            <a:r>
              <a:rPr kumimoji="1" lang="ja-JP" altLang="en-US" dirty="0"/>
              <a:t>これは・・ます．</a:t>
            </a:r>
            <a:endParaRPr kumimoji="1" lang="en-US" altLang="ja-JP" dirty="0"/>
          </a:p>
          <a:p>
            <a:r>
              <a:rPr lang="ja-JP" altLang="en-US" dirty="0">
                <a:effectLst/>
              </a:rPr>
              <a:t>引数で指定されたシステムコール番号がこのシステムコールのものであった場合，</a:t>
            </a:r>
            <a:r>
              <a:rPr lang="en-US" altLang="ja-JP" dirty="0" err="1">
                <a:effectLst/>
              </a:rPr>
              <a:t>TeleBPF</a:t>
            </a:r>
            <a:r>
              <a:rPr lang="ja-JP" altLang="en-US" dirty="0">
                <a:effectLst/>
              </a:rPr>
              <a:t>は・・</a:t>
            </a:r>
            <a:endParaRPr lang="en-US" altLang="ja-JP" dirty="0">
              <a:effectLst/>
            </a:endParaRPr>
          </a:p>
          <a:p>
            <a:r>
              <a:rPr kumimoji="1" lang="ja-JP" altLang="en-US" dirty="0"/>
              <a:t>この共用・・・</a:t>
            </a:r>
            <a:endParaRPr kumimoji="1" lang="en-US" altLang="ja-JP" dirty="0"/>
          </a:p>
          <a:p>
            <a:r>
              <a:rPr kumimoji="1" lang="ja-JP" altLang="en-US" dirty="0"/>
              <a:t>そして・・します．</a:t>
            </a:r>
            <a:endParaRPr kumimoji="1" lang="en-US" altLang="ja-JP" dirty="0"/>
          </a:p>
          <a:p>
            <a:r>
              <a:rPr kumimoji="1" lang="ja-JP" altLang="en-US" dirty="0"/>
              <a:t>プロキシは代わりにシステムコールを実行し，・・</a:t>
            </a:r>
            <a:endParaRPr kumimoji="1" lang="en-US" altLang="ja-JP" dirty="0"/>
          </a:p>
          <a:p>
            <a:r>
              <a:rPr kumimoji="1" lang="ja-JP" altLang="en-US" dirty="0"/>
              <a:t>システムコールを実行</a:t>
            </a: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13</a:t>
            </a:fld>
            <a:endParaRPr lang="en-JP"/>
          </a:p>
        </p:txBody>
      </p:sp>
    </p:spTree>
    <p:extLst>
      <p:ext uri="{BB962C8B-B14F-4D97-AF65-F5344CB8AC3E}">
        <p14:creationId xmlns:p14="http://schemas.microsoft.com/office/powerpoint/2010/main" val="3455372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a:t>
            </a:r>
            <a:r>
              <a:rPr kumimoji="1" lang="en-US" altLang="ja-JP" dirty="0" err="1"/>
              <a:t>eBPF</a:t>
            </a:r>
            <a:r>
              <a:rPr kumimoji="1" lang="ja-JP" altLang="en-US" dirty="0"/>
              <a:t>コマンドの例として</a:t>
            </a:r>
            <a:r>
              <a:rPr kumimoji="1" lang="en-US" altLang="ja-JP" dirty="0"/>
              <a:t>2</a:t>
            </a:r>
            <a:r>
              <a:rPr kumimoji="1" lang="ja-JP" altLang="en-US" dirty="0"/>
              <a:t>つ挙げます．</a:t>
            </a:r>
            <a:endParaRPr kumimoji="1" lang="en-US" altLang="ja-JP" dirty="0"/>
          </a:p>
          <a:p>
            <a:r>
              <a:rPr kumimoji="1" lang="ja-JP" altLang="en-US" dirty="0"/>
              <a:t>１つ目は・・です．</a:t>
            </a:r>
            <a:endParaRPr kumimoji="1" lang="en-US" altLang="ja-JP" dirty="0"/>
          </a:p>
          <a:p>
            <a:r>
              <a:rPr kumimoji="1" lang="ja-JP" altLang="en-US" dirty="0"/>
              <a:t>これはまずアプリケーションが</a:t>
            </a:r>
            <a:r>
              <a:rPr kumimoji="1" lang="en-US" altLang="ja-JP" dirty="0" err="1"/>
              <a:t>bpf_attr</a:t>
            </a:r>
            <a:r>
              <a:rPr kumimoji="1" lang="ja-JP" altLang="en-US" dirty="0"/>
              <a:t>共用体内の・・します．</a:t>
            </a:r>
            <a:endParaRPr kumimoji="1" lang="en-US" altLang="ja-JP" dirty="0"/>
          </a:p>
          <a:p>
            <a:r>
              <a:rPr kumimoji="1" lang="ja-JP" altLang="en-US" dirty="0"/>
              <a:t>そして・・．</a:t>
            </a:r>
            <a:endParaRPr kumimoji="1" lang="en-US" altLang="ja-JP" dirty="0"/>
          </a:p>
          <a:p>
            <a:r>
              <a:rPr kumimoji="1" lang="ja-JP" altLang="en-US" dirty="0"/>
              <a:t>２つ目は・・です．</a:t>
            </a:r>
            <a:endParaRPr kumimoji="1" lang="en-US" altLang="ja-JP" dirty="0"/>
          </a:p>
          <a:p>
            <a:r>
              <a:rPr kumimoji="1" lang="ja-JP" altLang="en-US" dirty="0"/>
              <a:t>これはまずアプリケーションが</a:t>
            </a:r>
            <a:r>
              <a:rPr kumimoji="1" lang="en-US" altLang="ja-JP" dirty="0" err="1"/>
              <a:t>bpf_attr</a:t>
            </a:r>
            <a:r>
              <a:rPr kumimoji="1" lang="ja-JP" altLang="en-US" dirty="0"/>
              <a:t>共用体内の・・します．</a:t>
            </a:r>
            <a:endParaRPr kumimoji="1" lang="en-US" altLang="ja-JP" dirty="0"/>
          </a:p>
          <a:p>
            <a:r>
              <a:rPr kumimoji="1" lang="ja-JP" altLang="en-US" dirty="0"/>
              <a:t>そして・・返り値として格納されます．</a:t>
            </a: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14</a:t>
            </a:fld>
            <a:endParaRPr lang="en-JP"/>
          </a:p>
        </p:txBody>
      </p:sp>
    </p:spTree>
    <p:extLst>
      <p:ext uri="{BB962C8B-B14F-4D97-AF65-F5344CB8AC3E}">
        <p14:creationId xmlns:p14="http://schemas.microsoft.com/office/powerpoint/2010/main" val="38617232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err="1">
                <a:effectLst/>
              </a:rPr>
              <a:t>perf_event_open</a:t>
            </a:r>
            <a:r>
              <a:rPr lang="ja-JP" altLang="en-US" dirty="0">
                <a:effectLst/>
              </a:rPr>
              <a:t>システムコールは性能監視のためのイベントを設定するために用いられます．</a:t>
            </a:r>
            <a:endParaRPr lang="en-US" altLang="ja-JP" dirty="0">
              <a:effectLst/>
            </a:endParaRPr>
          </a:p>
          <a:p>
            <a:r>
              <a:rPr lang="ja-JP" altLang="en-US" dirty="0">
                <a:effectLst/>
              </a:rPr>
              <a:t>引数で指定されたシステムコール番号がこのシステムコールのものであった場合，</a:t>
            </a:r>
            <a:r>
              <a:rPr lang="en-US" altLang="ja-JP" dirty="0" err="1">
                <a:effectLst/>
              </a:rPr>
              <a:t>TeleBPF</a:t>
            </a:r>
            <a:r>
              <a:rPr lang="ja-JP" altLang="en-US" dirty="0">
                <a:effectLst/>
              </a:rPr>
              <a:t>は・・</a:t>
            </a:r>
            <a:endParaRPr lang="en-US" altLang="ja-JP" dirty="0">
              <a:effectLst/>
            </a:endParaRPr>
          </a:p>
          <a:p>
            <a:r>
              <a:rPr kumimoji="1" lang="ja-JP" altLang="en-US" dirty="0"/>
              <a:t>・・</a:t>
            </a:r>
            <a:endParaRPr kumimoji="1" lang="en-US" altLang="ja-JP" dirty="0"/>
          </a:p>
          <a:p>
            <a:r>
              <a:rPr kumimoji="1" lang="ja-JP" altLang="en-US" dirty="0"/>
              <a:t>そして転送を行いプロキシがシステムコールを実行します．</a:t>
            </a:r>
            <a:endParaRPr kumimoji="1" lang="en-US" altLang="ja-JP" dirty="0"/>
          </a:p>
          <a:p>
            <a:r>
              <a:rPr kumimoji="1" lang="ja-JP" altLang="en-US" dirty="0"/>
              <a:t>そして・・</a:t>
            </a:r>
            <a:endParaRPr kumimoji="1" lang="en-US" altLang="ja-JP" dirty="0"/>
          </a:p>
          <a:p>
            <a:r>
              <a:rPr kumimoji="1" lang="ja-JP" altLang="en-US" b="1" dirty="0"/>
              <a:t>このファイル記述子は</a:t>
            </a:r>
            <a:r>
              <a:rPr kumimoji="1" lang="en-US" altLang="ja-JP" b="1" dirty="0"/>
              <a:t>VM</a:t>
            </a:r>
            <a:r>
              <a:rPr kumimoji="1" lang="ja-JP" altLang="en-US" b="1" dirty="0"/>
              <a:t>の</a:t>
            </a:r>
            <a:r>
              <a:rPr kumimoji="1" lang="en-US" altLang="ja-JP" b="1" dirty="0"/>
              <a:t>OS</a:t>
            </a:r>
            <a:r>
              <a:rPr kumimoji="1" lang="ja-JP" altLang="en-US" b="1" dirty="0"/>
              <a:t>が発行したファイル記述子と区別するために固定・・．</a:t>
            </a:r>
            <a:endParaRPr kumimoji="1" lang="en-US" altLang="ja-JP" b="1" dirty="0"/>
          </a:p>
          <a:p>
            <a:endParaRPr kumimoji="1" lang="en-US" altLang="ja-JP" b="1" dirty="0"/>
          </a:p>
          <a:p>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JP" altLang="ja-JP" dirty="0">
                <a:solidFill>
                  <a:srgbClr val="FF0000"/>
                </a:solidFill>
              </a:rPr>
              <a:t>プロキシから返されるファイル記述子には全て固定値を加える必要がありそう（ロードなども）。質問されたらそう答える</a:t>
            </a: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15</a:t>
            </a:fld>
            <a:endParaRPr lang="en-JP"/>
          </a:p>
        </p:txBody>
      </p:sp>
    </p:spTree>
    <p:extLst>
      <p:ext uri="{BB962C8B-B14F-4D97-AF65-F5344CB8AC3E}">
        <p14:creationId xmlns:p14="http://schemas.microsoft.com/office/powerpoint/2010/main" val="2129095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err="1">
                <a:effectLst/>
              </a:rPr>
              <a:t>ioctl</a:t>
            </a:r>
            <a:r>
              <a:rPr lang="ja-JP" altLang="en-US" dirty="0">
                <a:effectLst/>
              </a:rPr>
              <a:t>システムコールは・・．</a:t>
            </a:r>
            <a:endParaRPr lang="en-US" altLang="ja-JP" dirty="0">
              <a:effectLst/>
            </a:endParaRPr>
          </a:p>
          <a:p>
            <a:r>
              <a:rPr lang="ja-JP" altLang="en-US" dirty="0">
                <a:effectLst/>
              </a:rPr>
              <a:t>引数で指定されたシステムコール番号がこのシステムコールのものであった場合，</a:t>
            </a:r>
            <a:r>
              <a:rPr lang="en-US" altLang="ja-JP" dirty="0" err="1">
                <a:effectLst/>
              </a:rPr>
              <a:t>TeleBPF</a:t>
            </a:r>
            <a:r>
              <a:rPr lang="ja-JP" altLang="en-US" dirty="0">
                <a:effectLst/>
              </a:rPr>
              <a:t>は・・</a:t>
            </a:r>
            <a:endParaRPr lang="en-US" altLang="ja-JP" dirty="0">
              <a:effectLst/>
            </a:endParaRPr>
          </a:p>
          <a:p>
            <a:r>
              <a:rPr lang="en-US" altLang="ja-JP" b="1" dirty="0" err="1">
                <a:effectLst/>
              </a:rPr>
              <a:t>ioctl</a:t>
            </a:r>
            <a:r>
              <a:rPr lang="ja-JP" altLang="en-US" b="1" dirty="0">
                <a:effectLst/>
              </a:rPr>
              <a:t>システムコールは様々な用途に利用されるため</a:t>
            </a:r>
            <a:r>
              <a:rPr lang="ja-JP" altLang="en-US" dirty="0">
                <a:effectLst/>
              </a:rPr>
              <a:t>，・・．</a:t>
            </a:r>
            <a:endParaRPr lang="en-US" altLang="ja-JP" dirty="0">
              <a:effectLst/>
            </a:endParaRPr>
          </a:p>
          <a:p>
            <a:r>
              <a:rPr lang="ja-JP" altLang="en-US" dirty="0">
                <a:effectLst/>
              </a:rPr>
              <a:t>その後の流れは先述のシステムコールと同じです．</a:t>
            </a:r>
            <a:endParaRPr lang="en-US" altLang="ja-JP" dirty="0">
              <a:effectLst/>
            </a:endParaRP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16</a:t>
            </a:fld>
            <a:endParaRPr lang="en-JP"/>
          </a:p>
        </p:txBody>
      </p:sp>
    </p:spTree>
    <p:extLst>
      <p:ext uri="{BB962C8B-B14F-4D97-AF65-F5344CB8AC3E}">
        <p14:creationId xmlns:p14="http://schemas.microsoft.com/office/powerpoint/2010/main" val="27132934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solidFill>
                  <a:srgbClr val="FF0000"/>
                </a:solidFill>
              </a:rPr>
              <a:t>TeleBPF</a:t>
            </a:r>
            <a:r>
              <a:rPr lang="ja-JP" altLang="en-US" dirty="0">
                <a:solidFill>
                  <a:srgbClr val="FF0000"/>
                </a:solidFill>
              </a:rPr>
              <a:t>ではアプリケーションと</a:t>
            </a:r>
            <a:r>
              <a:rPr lang="en-US" altLang="ja-JP" dirty="0" err="1">
                <a:solidFill>
                  <a:srgbClr val="FF0000"/>
                </a:solidFill>
              </a:rPr>
              <a:t>TeleBPF</a:t>
            </a:r>
            <a:r>
              <a:rPr lang="ja-JP" altLang="en-US" dirty="0">
                <a:solidFill>
                  <a:srgbClr val="FF0000"/>
                </a:solidFill>
              </a:rPr>
              <a:t>プロキシ間で共用体や構造体の要素を転送しています．これらは</a:t>
            </a:r>
            <a:r>
              <a:rPr lang="ja-JP" altLang="en-US" b="1" dirty="0">
                <a:solidFill>
                  <a:srgbClr val="FF0000"/>
                </a:solidFill>
              </a:rPr>
              <a:t>データ構造が複雑であり</a:t>
            </a:r>
            <a:r>
              <a:rPr lang="ja-JP" altLang="en-US" dirty="0">
                <a:solidFill>
                  <a:srgbClr val="FF0000"/>
                </a:solidFill>
              </a:rPr>
              <a:t>これらを転送するためにプロトコルバッファを用いて転送しています．プロトコルバッファであれば</a:t>
            </a:r>
            <a:r>
              <a:rPr lang="ja-JP" altLang="en-US" dirty="0">
                <a:effectLst/>
              </a:rPr>
              <a:t>共用体や構造体を容易かつ効率よく転送することが可能です．</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FF0000"/>
                </a:solidFill>
              </a:rPr>
              <a:t>プロトコルバッファを用いたデータ転送の流れは次のようになります．まず，・・を定義します．</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FF0000"/>
                </a:solidFill>
              </a:rPr>
              <a:t>定義は右のようになっており，</a:t>
            </a:r>
            <a:r>
              <a:rPr lang="en-US" altLang="ja-JP" b="1" dirty="0">
                <a:solidFill>
                  <a:srgbClr val="FF0000"/>
                </a:solidFill>
              </a:rPr>
              <a:t>bytes</a:t>
            </a:r>
            <a:r>
              <a:rPr lang="ja-JP" altLang="en-US" b="1" dirty="0">
                <a:solidFill>
                  <a:srgbClr val="FF0000"/>
                </a:solidFill>
              </a:rPr>
              <a:t>はバイト配列，</a:t>
            </a:r>
            <a:r>
              <a:rPr lang="en-US" altLang="ja-JP" b="1" dirty="0">
                <a:solidFill>
                  <a:srgbClr val="FF0000"/>
                </a:solidFill>
              </a:rPr>
              <a:t>string</a:t>
            </a:r>
            <a:r>
              <a:rPr lang="ja-JP" altLang="en-US" b="1" dirty="0">
                <a:solidFill>
                  <a:srgbClr val="FF0000"/>
                </a:solidFill>
              </a:rPr>
              <a:t>は文字列を表しています．</a:t>
            </a:r>
            <a:r>
              <a:rPr lang="ja-JP" altLang="en-US" b="1" dirty="0">
                <a:effectLst/>
              </a:rPr>
              <a:t>各フィールドの右の数値はフィールドを識別するため</a:t>
            </a:r>
            <a:r>
              <a:rPr lang="ja-JP" altLang="en-US" dirty="0">
                <a:effectLst/>
              </a:rPr>
              <a:t>の番号です．この定義を・・（ごと）に行います．そしてこれを・・します．プロキシ側ではそれらを・・します．</a:t>
            </a:r>
            <a:endParaRPr lang="en-JP" altLang="ja-JP" dirty="0">
              <a:solidFill>
                <a:srgbClr val="FF0000"/>
              </a:solidFill>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17</a:t>
            </a:fld>
            <a:endParaRPr lang="en-JP"/>
          </a:p>
        </p:txBody>
      </p:sp>
    </p:spTree>
    <p:extLst>
      <p:ext uri="{BB962C8B-B14F-4D97-AF65-F5344CB8AC3E}">
        <p14:creationId xmlns:p14="http://schemas.microsoft.com/office/powerpoint/2010/main" val="17735814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a:t>
            </a:r>
            <a:r>
              <a:rPr kumimoji="1" lang="en-US" altLang="ja-JP" dirty="0" err="1"/>
              <a:t>TeleBPF</a:t>
            </a:r>
            <a:r>
              <a:rPr kumimoji="1" lang="ja-JP" altLang="en-US" dirty="0"/>
              <a:t>についての実験を行いました．</a:t>
            </a:r>
            <a:endParaRPr kumimoji="1" lang="en-US" altLang="ja-JP" dirty="0"/>
          </a:p>
          <a:p>
            <a:r>
              <a:rPr kumimoji="1" lang="ja-JP" altLang="en-US" dirty="0"/>
              <a:t>今回・・</a:t>
            </a:r>
            <a:endParaRPr kumimoji="1" lang="en-US" altLang="ja-JP" dirty="0"/>
          </a:p>
          <a:p>
            <a:r>
              <a:rPr kumimoji="1" lang="ja-JP" altLang="en-US" dirty="0"/>
              <a:t>・・</a:t>
            </a:r>
            <a:endParaRPr kumimoji="1" lang="en-US" altLang="ja-JP" dirty="0"/>
          </a:p>
          <a:p>
            <a:r>
              <a:rPr kumimoji="1" lang="ja-JP" altLang="en-US" dirty="0"/>
              <a:t>そして．．</a:t>
            </a:r>
            <a:endParaRPr kumimoji="1" lang="en-US" altLang="ja-JP" dirty="0"/>
          </a:p>
          <a:p>
            <a:r>
              <a:rPr kumimoji="1" lang="ja-JP" altLang="en-US" dirty="0"/>
              <a:t>まず，・・</a:t>
            </a:r>
            <a:endParaRPr kumimoji="1" lang="en-US" altLang="ja-JP" dirty="0"/>
          </a:p>
          <a:p>
            <a:r>
              <a:rPr kumimoji="1" lang="ja-JP" altLang="en-US" dirty="0"/>
              <a:t>そして・・</a:t>
            </a:r>
            <a:endParaRPr kumimoji="1" lang="en-US" altLang="ja-JP" dirty="0"/>
          </a:p>
          <a:p>
            <a:r>
              <a:rPr kumimoji="1" lang="ja-JP" altLang="en-US" b="1" dirty="0"/>
              <a:t>実験に使用したマシンなどの性能は次のようになっています．</a:t>
            </a: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18</a:t>
            </a:fld>
            <a:endParaRPr lang="en-JP"/>
          </a:p>
        </p:txBody>
      </p:sp>
    </p:spTree>
    <p:extLst>
      <p:ext uri="{BB962C8B-B14F-4D97-AF65-F5344CB8AC3E}">
        <p14:creationId xmlns:p14="http://schemas.microsoft.com/office/powerpoint/2010/main" val="32385685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1"/>
            <a:r>
              <a:rPr lang="ja-JP" altLang="en-US" dirty="0"/>
              <a:t>今回，性能測定の比較対象として転送無しと</a:t>
            </a:r>
            <a:r>
              <a:rPr lang="en-US" altLang="ja-JP" dirty="0"/>
              <a:t>BCC</a:t>
            </a:r>
            <a:r>
              <a:rPr lang="ja-JP" altLang="en-US" dirty="0"/>
              <a:t>改変の２つを用意しました．</a:t>
            </a:r>
            <a:endParaRPr lang="en-US" altLang="ja-JP" dirty="0"/>
          </a:p>
          <a:p>
            <a:pPr lvl="1"/>
            <a:r>
              <a:rPr lang="ja-JP" altLang="en-US" dirty="0"/>
              <a:t>転送無しは次のように・・したものです．</a:t>
            </a:r>
            <a:endParaRPr lang="en-US" altLang="ja-JP" dirty="0"/>
          </a:p>
          <a:p>
            <a:pPr lvl="1"/>
            <a:r>
              <a:rPr lang="en-US" altLang="ja-JP" dirty="0"/>
              <a:t>BCC</a:t>
            </a:r>
            <a:r>
              <a:rPr lang="ja-JP" altLang="en-US" dirty="0"/>
              <a:t>改変は</a:t>
            </a:r>
            <a:r>
              <a:rPr lang="en-JP" altLang="ja-JP" b="1" dirty="0"/>
              <a:t>BPF Compiler Collection (BCC)を用いて開発されたeBPFアプリケーションが使う共有ライブラリ</a:t>
            </a:r>
            <a:r>
              <a:rPr lang="en-JP" altLang="ja-JP" dirty="0"/>
              <a:t>を動的に</a:t>
            </a:r>
            <a:r>
              <a:rPr lang="ja-JP" altLang="en-US" dirty="0"/>
              <a:t>書き</a:t>
            </a:r>
            <a:r>
              <a:rPr lang="en-JP" altLang="ja-JP" dirty="0"/>
              <a:t>換え</a:t>
            </a:r>
            <a:r>
              <a:rPr lang="ja-JP" altLang="en-US" dirty="0"/>
              <a:t>ることでシステムコールを転送し、情報を取得する方法です。</a:t>
            </a:r>
            <a:endParaRPr lang="en-US" altLang="ja-JP" dirty="0"/>
          </a:p>
          <a:p>
            <a:pPr lvl="1"/>
            <a:r>
              <a:rPr kumimoji="1" lang="ja-JP" altLang="en-US" b="0" dirty="0"/>
              <a:t>そして・・</a:t>
            </a:r>
            <a:endParaRPr kumimoji="1" lang="en-US" altLang="ja-JP" b="0" dirty="0"/>
          </a:p>
          <a:p>
            <a:pPr lvl="1"/>
            <a:r>
              <a:rPr kumimoji="1" lang="en-US" altLang="ja-JP" b="1" dirty="0" err="1"/>
              <a:t>TeleBPF</a:t>
            </a:r>
            <a:r>
              <a:rPr kumimoji="1" lang="ja-JP" altLang="en-US" b="1" dirty="0"/>
              <a:t>との違いは</a:t>
            </a:r>
            <a:r>
              <a:rPr kumimoji="1" lang="en-US" altLang="ja-JP" b="1" dirty="0"/>
              <a:t>BCC</a:t>
            </a:r>
            <a:r>
              <a:rPr kumimoji="1" lang="ja-JP" altLang="en-US" b="1" dirty="0"/>
              <a:t>が標準で提供している共有ライブラリを利用していることです．</a:t>
            </a:r>
            <a:endParaRPr kumimoji="1" lang="en-US" altLang="ja-JP"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このため，</a:t>
            </a:r>
            <a:r>
              <a:rPr lang="en-US" altLang="ja-JP" dirty="0"/>
              <a:t>BCC</a:t>
            </a:r>
            <a:r>
              <a:rPr lang="ja-JP" altLang="en-US" dirty="0"/>
              <a:t>を改変した方が早くなる可能性があります．</a:t>
            </a:r>
            <a:endParaRPr lang="en-US"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19</a:t>
            </a:fld>
            <a:endParaRPr lang="en-JP"/>
          </a:p>
        </p:txBody>
      </p:sp>
    </p:spTree>
    <p:extLst>
      <p:ext uri="{BB962C8B-B14F-4D97-AF65-F5344CB8AC3E}">
        <p14:creationId xmlns:p14="http://schemas.microsoft.com/office/powerpoint/2010/main" val="2736211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この研究の背景に</a:t>
            </a:r>
            <a:r>
              <a:rPr kumimoji="1" lang="en-JP" altLang="ja-JP" dirty="0"/>
              <a:t>VM</a:t>
            </a:r>
            <a:r>
              <a:rPr kumimoji="1" lang="ja-JP" altLang="en-US" dirty="0"/>
              <a:t>内のシステムの監視に対する需要の増加が挙げられます。</a:t>
            </a:r>
            <a:r>
              <a:rPr kumimoji="1" lang="en-US" altLang="ja-JP" dirty="0"/>
              <a:t>IaaS</a:t>
            </a:r>
            <a:r>
              <a:rPr kumimoji="1" lang="ja-JP" altLang="en-US" dirty="0"/>
              <a:t>型クラウドは仮想マシン（</a:t>
            </a:r>
            <a:r>
              <a:rPr kumimoji="1" lang="en-US" altLang="ja-JP" dirty="0"/>
              <a:t>VM</a:t>
            </a:r>
            <a:r>
              <a:rPr kumimoji="1" lang="ja-JP" altLang="en-US" dirty="0"/>
              <a:t>）を提供する形になっています。このクラウドではユーザが</a:t>
            </a:r>
            <a:r>
              <a:rPr kumimoji="1" lang="en-US" altLang="ja-JP" dirty="0"/>
              <a:t>VM</a:t>
            </a:r>
            <a:r>
              <a:rPr kumimoji="1" lang="ja-JP" altLang="en-US" dirty="0"/>
              <a:t>内のシステムを自由に管理することが可能です。このシステムの中でクラウドは</a:t>
            </a:r>
            <a:r>
              <a:rPr kumimoji="1" lang="en-US" altLang="ja-JP" dirty="0"/>
              <a:t>VM</a:t>
            </a:r>
            <a:r>
              <a:rPr kumimoji="1" lang="ja-JP" altLang="en-US" dirty="0"/>
              <a:t>内の情報を取得して活用しています。例として</a:t>
            </a:r>
            <a:r>
              <a:rPr kumimoji="1" lang="en-US" altLang="ja-JP" dirty="0"/>
              <a:t>VM</a:t>
            </a:r>
            <a:r>
              <a:rPr kumimoji="1" lang="ja-JP" altLang="en-US" dirty="0"/>
              <a:t>の性能を監視</a:t>
            </a:r>
            <a:r>
              <a:rPr lang="ja-JP" altLang="en-US" dirty="0"/>
              <a:t>することでオートスケールするかどうかを判断しています．これは</a:t>
            </a:r>
            <a:r>
              <a:rPr kumimoji="1" lang="en-US" altLang="ja-JP" dirty="0"/>
              <a:t>VM</a:t>
            </a:r>
            <a:r>
              <a:rPr lang="ja-JP" altLang="en-US" dirty="0"/>
              <a:t>内の情報を用いることでより的確なスケールアウトが可能であるためです．また，攻撃者の</a:t>
            </a:r>
            <a:r>
              <a:rPr kumimoji="1" lang="en-US" altLang="ja-JP" dirty="0"/>
              <a:t>VM</a:t>
            </a:r>
            <a:r>
              <a:rPr lang="ja-JP" altLang="en-US" dirty="0"/>
              <a:t>への侵入を安全に検知するというものもあります．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2</a:t>
            </a:fld>
            <a:endParaRPr lang="en-JP"/>
          </a:p>
        </p:txBody>
      </p:sp>
    </p:spTree>
    <p:extLst>
      <p:ext uri="{BB962C8B-B14F-4D97-AF65-F5344CB8AC3E}">
        <p14:creationId xmlns:p14="http://schemas.microsoft.com/office/powerpoint/2010/main" val="5980500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まず，動作確認として・・</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結果下の写真のようになり，・・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また・・しました．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結果は右の通りであり，・・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a:t>
            </a:r>
            <a:r>
              <a:rPr lang="en-US" altLang="ja-JP" dirty="0" err="1"/>
              <a:t>kfuncs</a:t>
            </a:r>
            <a:r>
              <a:rPr lang="ja-JP" altLang="en-US" dirty="0"/>
              <a:t>等は・・</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それ以外のイベントには対応しました．</a:t>
            </a:r>
            <a:endParaRPr lang="en-JP"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20</a:t>
            </a:fld>
            <a:endParaRPr lang="en-JP"/>
          </a:p>
        </p:txBody>
      </p:sp>
    </p:spTree>
    <p:extLst>
      <p:ext uri="{BB962C8B-B14F-4D97-AF65-F5344CB8AC3E}">
        <p14:creationId xmlns:p14="http://schemas.microsoft.com/office/powerpoint/2010/main" val="34923070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次にアプリケーションの実行時間をロード部分と情報取得部分に分けて計測しました．</a:t>
            </a:r>
            <a:endParaRPr kumimoji="1" lang="en-US" altLang="ja-JP" dirty="0"/>
          </a:p>
          <a:p>
            <a:r>
              <a:rPr kumimoji="1" lang="ja-JP" altLang="en-US" dirty="0"/>
              <a:t>ロード部分は左下であり，結果約</a:t>
            </a:r>
            <a:r>
              <a:rPr kumimoji="1" lang="en-US" altLang="ja-JP" dirty="0"/>
              <a:t>90</a:t>
            </a:r>
            <a:r>
              <a:rPr kumimoji="1" lang="ja-JP" altLang="en-US" dirty="0"/>
              <a:t>ミリ秒増加しました．しかしこれはアプリケーションの</a:t>
            </a:r>
            <a:r>
              <a:rPr lang="ja-JP" altLang="en-US" dirty="0">
                <a:effectLst/>
              </a:rPr>
              <a:t>実行開始時にのみ行われる</a:t>
            </a:r>
            <a:r>
              <a:rPr lang="ja-JP" altLang="en-US" dirty="0"/>
              <a:t>ため影響は小さいと考えられます．</a:t>
            </a:r>
            <a:endParaRPr lang="en-US" altLang="ja-JP" dirty="0"/>
          </a:p>
          <a:p>
            <a:r>
              <a:rPr kumimoji="1" lang="ja-JP" altLang="en-US" dirty="0"/>
              <a:t>一方，情報取得部分は→下であり，結果約</a:t>
            </a:r>
            <a:r>
              <a:rPr kumimoji="1" lang="en-US" altLang="ja-JP" dirty="0"/>
              <a:t>0.4</a:t>
            </a:r>
            <a:r>
              <a:rPr kumimoji="1" lang="ja-JP" altLang="en-US" dirty="0"/>
              <a:t>ミリ秒増加しました．これはロード部分と違いアプリケーションの情報取得の動作毎に繰り返し頻繁に</a:t>
            </a:r>
            <a:r>
              <a:rPr lang="ja-JP" altLang="en-US" dirty="0">
                <a:effectLst/>
              </a:rPr>
              <a:t>行われる</a:t>
            </a:r>
            <a:r>
              <a:rPr lang="ja-JP" altLang="en-US" dirty="0"/>
              <a:t>ためより改善するべき部分であると考えられます．</a:t>
            </a:r>
            <a:endParaRPr lang="en-US" altLang="ja-JP" dirty="0"/>
          </a:p>
          <a:p>
            <a:r>
              <a:rPr lang="ja-JP" altLang="en-US" dirty="0"/>
              <a:t>また・・でした．このため性能において</a:t>
            </a:r>
            <a:r>
              <a:rPr lang="en-US" altLang="ja-JP" dirty="0" err="1"/>
              <a:t>TeleBPF</a:t>
            </a:r>
            <a:r>
              <a:rPr lang="ja-JP" altLang="en-US" dirty="0"/>
              <a:t>が劣っているわけではないと考えられます．</a:t>
            </a:r>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21</a:t>
            </a:fld>
            <a:endParaRPr lang="en-JP"/>
          </a:p>
        </p:txBody>
      </p:sp>
    </p:spTree>
    <p:extLst>
      <p:ext uri="{BB962C8B-B14F-4D97-AF65-F5344CB8AC3E}">
        <p14:creationId xmlns:p14="http://schemas.microsoft.com/office/powerpoint/2010/main" val="22047342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最後に，システムコール毎に・・</a:t>
            </a:r>
            <a:endParaRPr kumimoji="1" lang="en-US" altLang="ja-JP" dirty="0"/>
          </a:p>
          <a:p>
            <a:r>
              <a:rPr kumimoji="1" lang="ja-JP" altLang="en-US" dirty="0"/>
              <a:t>結果は下のようであり，・・</a:t>
            </a:r>
            <a:endParaRPr kumimoji="1" lang="en-US" altLang="ja-JP" dirty="0"/>
          </a:p>
          <a:p>
            <a:r>
              <a:rPr kumimoji="1" lang="ja-JP" altLang="en-US" dirty="0"/>
              <a:t>・・（</a:t>
            </a:r>
            <a:r>
              <a:rPr kumimoji="1" lang="en-US" altLang="ja-JP" b="1" dirty="0"/>
              <a:t>DISABLE</a:t>
            </a:r>
            <a:r>
              <a:rPr kumimoji="1" lang="ja-JP" altLang="en-US" b="1" dirty="0"/>
              <a:t>を示す</a:t>
            </a:r>
            <a:r>
              <a:rPr kumimoji="1" lang="ja-JP" altLang="en-US" dirty="0"/>
              <a:t>）</a:t>
            </a:r>
            <a:endParaRPr kumimoji="1" lang="en-US" altLang="ja-JP" dirty="0"/>
          </a:p>
          <a:p>
            <a:r>
              <a:rPr kumimoji="1" lang="ja-JP" altLang="en-US" dirty="0"/>
              <a:t>しかし，これは・・と考えられます．</a:t>
            </a: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22</a:t>
            </a:fld>
            <a:endParaRPr lang="en-JP"/>
          </a:p>
        </p:txBody>
      </p:sp>
    </p:spTree>
    <p:extLst>
      <p:ext uri="{BB962C8B-B14F-4D97-AF65-F5344CB8AC3E}">
        <p14:creationId xmlns:p14="http://schemas.microsoft.com/office/powerpoint/2010/main" val="1639241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関連研究の紹介です．</a:t>
            </a:r>
            <a:endParaRPr kumimoji="1" lang="en-US" altLang="ja-JP" dirty="0"/>
          </a:p>
          <a:p>
            <a:r>
              <a:rPr kumimoji="1" lang="en-US" altLang="ja-JP" dirty="0" err="1"/>
              <a:t>BPfd</a:t>
            </a:r>
            <a:r>
              <a:rPr kumimoji="1" lang="ja-JP" altLang="en-US" dirty="0"/>
              <a:t>は・・</a:t>
            </a:r>
            <a:endParaRPr kumimoji="1" lang="en-US" altLang="ja-JP" dirty="0"/>
          </a:p>
          <a:p>
            <a:r>
              <a:rPr kumimoji="1" lang="en-US" altLang="ja-JP" b="1" dirty="0" err="1"/>
              <a:t>BPFd</a:t>
            </a:r>
            <a:r>
              <a:rPr kumimoji="1" lang="ja-JP" altLang="en-US" b="1" dirty="0"/>
              <a:t>は</a:t>
            </a:r>
            <a:r>
              <a:rPr kumimoji="1" lang="en-US" altLang="ja-JP" b="1" dirty="0"/>
              <a:t>BCC</a:t>
            </a:r>
            <a:r>
              <a:rPr kumimoji="1" lang="ja-JP" altLang="en-US" b="1" dirty="0"/>
              <a:t>改変と近いもの</a:t>
            </a:r>
            <a:r>
              <a:rPr kumimoji="1" lang="ja-JP" altLang="en-US" dirty="0"/>
              <a:t>で・・</a:t>
            </a:r>
            <a:endParaRPr kumimoji="1" lang="en-US" altLang="ja-JP" dirty="0"/>
          </a:p>
          <a:p>
            <a:r>
              <a:rPr kumimoji="1" lang="ja-JP" altLang="en-US" dirty="0"/>
              <a:t>これは・・</a:t>
            </a:r>
            <a:endParaRPr kumimoji="1" lang="en-US" altLang="ja-JP" dirty="0"/>
          </a:p>
          <a:p>
            <a:r>
              <a:rPr kumimoji="1" lang="en-US" altLang="ja-JP" dirty="0" err="1"/>
              <a:t>TeleBPF</a:t>
            </a:r>
            <a:r>
              <a:rPr kumimoji="1" lang="ja-JP" altLang="en-US" dirty="0"/>
              <a:t>はこの依存性がありません．</a:t>
            </a:r>
            <a:endParaRPr kumimoji="1" lang="en-US" altLang="ja-JP" dirty="0"/>
          </a:p>
          <a:p>
            <a:r>
              <a:rPr kumimoji="1" lang="ja-JP" altLang="en-US" dirty="0"/>
              <a:t>次に</a:t>
            </a:r>
            <a:r>
              <a:rPr kumimoji="1" lang="en-US" altLang="ja-JP" dirty="0" err="1"/>
              <a:t>Sysdig</a:t>
            </a:r>
            <a:endParaRPr kumimoji="1" lang="en-US" altLang="ja-JP" dirty="0"/>
          </a:p>
          <a:p>
            <a:r>
              <a:rPr kumimoji="1" lang="ja-JP" altLang="en-US" dirty="0"/>
              <a:t>これは・・</a:t>
            </a:r>
            <a:endParaRPr kumimoji="1" lang="en-US" altLang="ja-JP" dirty="0"/>
          </a:p>
          <a:p>
            <a:r>
              <a:rPr kumimoji="1" lang="ja-JP" altLang="en-US" dirty="0"/>
              <a:t>・・があり，これはエージェント方式の問題と近い部分です．</a:t>
            </a:r>
            <a:endParaRPr kumimoji="1" lang="en-US" altLang="ja-JP" dirty="0"/>
          </a:p>
          <a:p>
            <a:r>
              <a:rPr kumimoji="1" lang="ja-JP" altLang="en-US" dirty="0"/>
              <a:t>最後に</a:t>
            </a:r>
            <a:r>
              <a:rPr kumimoji="1" lang="en-US" altLang="ja-JP" dirty="0" err="1"/>
              <a:t>SEVmonitor</a:t>
            </a:r>
            <a:endParaRPr kumimoji="1" lang="en-US" altLang="ja-JP" dirty="0"/>
          </a:p>
          <a:p>
            <a:r>
              <a:rPr kumimoji="1" lang="ja-JP" altLang="en-US" dirty="0"/>
              <a:t>・・</a:t>
            </a:r>
            <a:endParaRPr kumimoji="1" lang="en-US" altLang="ja-JP" dirty="0"/>
          </a:p>
          <a:p>
            <a:r>
              <a:rPr kumimoji="1" lang="ja-JP" altLang="en-US" dirty="0"/>
              <a:t>検査器がある・・</a:t>
            </a: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23</a:t>
            </a:fld>
            <a:endParaRPr lang="en-JP"/>
          </a:p>
        </p:txBody>
      </p:sp>
    </p:spTree>
    <p:extLst>
      <p:ext uri="{BB962C8B-B14F-4D97-AF65-F5344CB8AC3E}">
        <p14:creationId xmlns:p14="http://schemas.microsoft.com/office/powerpoint/2010/main" val="32477308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まとめです。今回私は・・しました。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これは・・します．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具体的には・・</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このシステムでは・・です．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このうえで既存の</a:t>
            </a:r>
            <a:r>
              <a:rPr kumimoji="1" lang="en-US" altLang="ja-JP" dirty="0" err="1"/>
              <a:t>eBPF</a:t>
            </a:r>
            <a:r>
              <a:rPr kumimoji="1" lang="ja-JP" altLang="en-US" dirty="0"/>
              <a:t>アプリケーションが実行できることを確認し，オーバヘッドを測定しました．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今後の課題は次の２つです．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まず・・</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そして・・</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現時点ではクラウド側がアプリケーションを作成し実行することで</a:t>
            </a:r>
            <a:r>
              <a:rPr kumimoji="1" lang="en-US" altLang="ja-JP" dirty="0"/>
              <a:t>VM</a:t>
            </a:r>
            <a:r>
              <a:rPr kumimoji="1" lang="ja-JP" altLang="en-US" dirty="0"/>
              <a:t>内のあらゆる情報をとってくることができます．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そのため・・</a:t>
            </a:r>
            <a:endParaRPr kumimoji="1" lang="en-US"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24</a:t>
            </a:fld>
            <a:endParaRPr lang="en-JP"/>
          </a:p>
        </p:txBody>
      </p:sp>
    </p:spTree>
    <p:extLst>
      <p:ext uri="{BB962C8B-B14F-4D97-AF65-F5344CB8AC3E}">
        <p14:creationId xmlns:p14="http://schemas.microsoft.com/office/powerpoint/2010/main" val="3220007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strike="noStrike" dirty="0">
                <a:solidFill>
                  <a:srgbClr val="FF0000"/>
                </a:solidFill>
                <a:effectLst/>
              </a:rPr>
              <a:t>クラウドによる</a:t>
            </a:r>
            <a:r>
              <a:rPr lang="en-US" altLang="ja-JP" b="1" strike="noStrike" dirty="0">
                <a:solidFill>
                  <a:srgbClr val="FF0000"/>
                </a:solidFill>
                <a:effectLst/>
              </a:rPr>
              <a:t>VM</a:t>
            </a:r>
            <a:r>
              <a:rPr lang="ja-JP" altLang="en-US" b="1" strike="noStrike" dirty="0">
                <a:solidFill>
                  <a:srgbClr val="FF0000"/>
                </a:solidFill>
                <a:effectLst/>
              </a:rPr>
              <a:t>の監視手法としてはエージェント方式が一般的とされています．</a:t>
            </a:r>
            <a:endParaRPr lang="en-US" altLang="ja-JP" b="1" strike="noStrike" dirty="0">
              <a:solidFill>
                <a:srgbClr val="FF0000"/>
              </a:solidFill>
              <a:effectLst/>
            </a:endParaRPr>
          </a:p>
          <a:p>
            <a:r>
              <a:rPr kumimoji="1" lang="ja-JP" altLang="en-US" dirty="0"/>
              <a:t>これは</a:t>
            </a:r>
            <a:r>
              <a:rPr kumimoji="1" lang="en-US" altLang="ja-JP" dirty="0"/>
              <a:t>VM</a:t>
            </a:r>
            <a:r>
              <a:rPr kumimoji="1" lang="ja-JP" altLang="en-US" dirty="0"/>
              <a:t>内にエージェントと呼ばれるソフトウェアを組み込み、クラウド側と通信して情報を取得する方法です。</a:t>
            </a:r>
          </a:p>
          <a:p>
            <a:r>
              <a:rPr kumimoji="1" lang="ja-JP" altLang="en-US" dirty="0"/>
              <a:t>エージェントはプロセスで実行する場合とカーネルモジュールとして実行する場合があります。プロセスの例が</a:t>
            </a:r>
            <a:r>
              <a:rPr kumimoji="1" lang="en-US" altLang="ja-JP" dirty="0"/>
              <a:t>Amazon CloudWatch</a:t>
            </a:r>
            <a:r>
              <a:rPr kumimoji="1" lang="ja-JP" altLang="en-US" dirty="0"/>
              <a:t>エージェントであり、</a:t>
            </a:r>
          </a:p>
          <a:p>
            <a:r>
              <a:rPr kumimoji="1" lang="ja-JP" altLang="en-US" dirty="0"/>
              <a:t>ログやメトリクスの収集、ログやトレースの分析などを行います。一方、カーネルモジュールの例が</a:t>
            </a:r>
            <a:r>
              <a:rPr lang="en-US" altLang="ja-JP" dirty="0">
                <a:effectLst/>
              </a:rPr>
              <a:t>IBM Cloud</a:t>
            </a:r>
            <a:r>
              <a:rPr lang="ja-JP" altLang="en-US" dirty="0">
                <a:effectLst/>
              </a:rPr>
              <a:t>のモニタリング・エージェント</a:t>
            </a:r>
            <a:r>
              <a:rPr kumimoji="1" lang="ja-JP" altLang="en-US" dirty="0"/>
              <a:t>であり、</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この方法であれば</a:t>
            </a:r>
            <a:r>
              <a:rPr lang="en-US" altLang="ja-JP" dirty="0">
                <a:effectLst/>
              </a:rPr>
              <a:t>VM</a:t>
            </a:r>
            <a:r>
              <a:rPr lang="ja-JP" altLang="en-US" dirty="0">
                <a:effectLst/>
              </a:rPr>
              <a:t>内で実行されたシステムコールに関する情報の収集も可能です</a:t>
            </a:r>
            <a:r>
              <a:rPr kumimoji="1" lang="ja-JP" alt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strike="noStrike" dirty="0">
              <a:solidFill>
                <a:srgbClr val="FF0000"/>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trike="noStrike" dirty="0">
              <a:solidFill>
                <a:srgbClr val="FF0000"/>
              </a:solidFill>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3</a:t>
            </a:fld>
            <a:endParaRPr lang="en-JP"/>
          </a:p>
        </p:txBody>
      </p:sp>
    </p:spTree>
    <p:extLst>
      <p:ext uri="{BB962C8B-B14F-4D97-AF65-F5344CB8AC3E}">
        <p14:creationId xmlns:p14="http://schemas.microsoft.com/office/powerpoint/2010/main" val="4030348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利点：</a:t>
            </a:r>
            <a:endParaRPr kumimoji="1" lang="en-US" altLang="ja-JP" dirty="0"/>
          </a:p>
          <a:p>
            <a:r>
              <a:rPr kumimoji="1" lang="ja-JP" altLang="en-US" dirty="0"/>
              <a:t>プロセス→システムが不安定になることはない</a:t>
            </a:r>
            <a:endParaRPr kumimoji="1" lang="en-US" altLang="ja-JP" dirty="0"/>
          </a:p>
          <a:p>
            <a:r>
              <a:rPr kumimoji="1" lang="ja-JP" altLang="en-US" dirty="0"/>
              <a:t>カーネルモジュール→たくさんの情報を取得できる</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一方，</a:t>
            </a:r>
            <a:r>
              <a:rPr lang="en-JP" altLang="ja-JP" dirty="0"/>
              <a:t>エージェント方式</a:t>
            </a:r>
            <a:r>
              <a:rPr lang="ja-JP" altLang="en-US" dirty="0"/>
              <a:t>には</a:t>
            </a:r>
            <a:r>
              <a:rPr lang="en-JP" altLang="ja-JP" dirty="0"/>
              <a:t>問題点</a:t>
            </a:r>
            <a:r>
              <a:rPr lang="ja-JP" altLang="en-US" dirty="0"/>
              <a:t>も存在します．まず、</a:t>
            </a:r>
            <a:r>
              <a:rPr lang="ja-JP" altLang="en-US" dirty="0">
                <a:latin typeface="+mn-ea"/>
              </a:rPr>
              <a:t>エージェントの保守や管理を</a:t>
            </a:r>
            <a:r>
              <a:rPr lang="en-US" altLang="ja-JP" dirty="0">
                <a:latin typeface="+mn-ea"/>
              </a:rPr>
              <a:t>VM</a:t>
            </a:r>
            <a:r>
              <a:rPr lang="ja-JP" altLang="en-US" dirty="0">
                <a:latin typeface="+mn-ea"/>
              </a:rPr>
              <a:t>の利用者が行う必要があります．ここでいう保守や管理とは、インストール、バージョンアップなどであり、まず導入時にインストール作業が必要になります。また、これらの作業を怠ると</a:t>
            </a:r>
            <a:r>
              <a:rPr lang="en-US" altLang="ja-JP" dirty="0">
                <a:latin typeface="+mn-ea"/>
              </a:rPr>
              <a:t>VM</a:t>
            </a:r>
            <a:r>
              <a:rPr lang="ja-JP" altLang="en-US" dirty="0">
                <a:latin typeface="+mn-ea"/>
              </a:rPr>
              <a:t>自体が堅牢であってもシステムの脆弱性となる可能性があります．また、エージェントを実行するプロセスとカーネルモジュールは一長一短であります．プロセスは</a:t>
            </a:r>
            <a:r>
              <a:rPr lang="en-US" altLang="ja-JP" dirty="0">
                <a:latin typeface="+mn-ea"/>
              </a:rPr>
              <a:t>OS</a:t>
            </a:r>
            <a:r>
              <a:rPr lang="ja-JP" altLang="en-US" dirty="0">
                <a:latin typeface="+mn-ea"/>
              </a:rPr>
              <a:t>内にないため取得できない情報が存在します．また、カーネルモジュールとして実行するとシステムが不安定になる可能性があります。</a:t>
            </a:r>
            <a:endParaRPr lang="en-US" altLang="ja-JP"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latin typeface="+mn-ea"/>
              </a:rPr>
              <a:t>また、カーネル内なので</a:t>
            </a:r>
            <a:r>
              <a:rPr lang="en-US" altLang="ja-JP" dirty="0">
                <a:latin typeface="+mn-ea"/>
              </a:rPr>
              <a:t>OS</a:t>
            </a:r>
            <a:r>
              <a:rPr lang="ja-JP" altLang="en-US" dirty="0">
                <a:latin typeface="+mn-ea"/>
              </a:rPr>
              <a:t>のバージョンに合わせてバージョンアップし対応する必要があります。そうしないと動かなくなる可能性があります。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4</a:t>
            </a:fld>
            <a:endParaRPr lang="en-JP"/>
          </a:p>
        </p:txBody>
      </p:sp>
    </p:spTree>
    <p:extLst>
      <p:ext uri="{BB962C8B-B14F-4D97-AF65-F5344CB8AC3E}">
        <p14:creationId xmlns:p14="http://schemas.microsoft.com/office/powerpoint/2010/main" val="1517873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effectLst/>
              </a:rPr>
              <a:t>この問題を解決するために，イントロスペクション方式が用いられています．</a:t>
            </a:r>
            <a:endParaRPr lang="en-US" altLang="ja-JP" dirty="0">
              <a:effectLst/>
            </a:endParaRPr>
          </a:p>
          <a:p>
            <a:r>
              <a:rPr kumimoji="1" lang="ja-JP" altLang="en-US" dirty="0"/>
              <a:t>この方法は・・・ものです．</a:t>
            </a:r>
            <a:endParaRPr kumimoji="1" lang="en-US" altLang="ja-JP" dirty="0"/>
          </a:p>
          <a:p>
            <a:r>
              <a:rPr kumimoji="1" lang="ja-JP" altLang="en-US" dirty="0"/>
              <a:t>取得例として・・・ことで</a:t>
            </a:r>
            <a:endParaRPr kumimoji="1" lang="en-US" altLang="ja-JP" dirty="0"/>
          </a:p>
          <a:p>
            <a:r>
              <a:rPr kumimoji="1" lang="ja-JP" altLang="en-US" dirty="0"/>
              <a:t>・・</a:t>
            </a:r>
            <a:endParaRPr kumimoji="1" lang="en-US" altLang="ja-JP" dirty="0"/>
          </a:p>
          <a:p>
            <a:r>
              <a:rPr kumimoji="1" lang="ja-JP" altLang="en-US" dirty="0"/>
              <a:t>また，・・・ことで</a:t>
            </a:r>
            <a:endParaRPr kumimoji="1" lang="en-US" altLang="ja-JP" dirty="0"/>
          </a:p>
          <a:p>
            <a:r>
              <a:rPr kumimoji="1" lang="ja-JP" altLang="en-US" dirty="0"/>
              <a:t>・・・</a:t>
            </a:r>
            <a:endParaRPr kumimoji="1" lang="en-US" altLang="ja-JP" dirty="0"/>
          </a:p>
          <a:p>
            <a:r>
              <a:rPr kumimoji="1" lang="ja-JP" altLang="en-US" dirty="0"/>
              <a:t>この方法であれば・・です．</a:t>
            </a: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5</a:t>
            </a:fld>
            <a:endParaRPr lang="en-JP"/>
          </a:p>
        </p:txBody>
      </p:sp>
    </p:spTree>
    <p:extLst>
      <p:ext uri="{BB962C8B-B14F-4D97-AF65-F5344CB8AC3E}">
        <p14:creationId xmlns:p14="http://schemas.microsoft.com/office/powerpoint/2010/main" val="757077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しかし，イントロスペクション方式にも問題点が存在します．</a:t>
            </a:r>
            <a:endParaRPr kumimoji="1" lang="en-US" altLang="ja-JP" dirty="0"/>
          </a:p>
          <a:p>
            <a:r>
              <a:rPr kumimoji="1" lang="ja-JP" altLang="en-US" dirty="0"/>
              <a:t>メモリや仮想ディスクの・・</a:t>
            </a:r>
            <a:endParaRPr kumimoji="1" lang="en-US" altLang="ja-JP" dirty="0"/>
          </a:p>
          <a:p>
            <a:r>
              <a:rPr kumimoji="1" lang="ja-JP" altLang="en-US" dirty="0"/>
              <a:t>理由としては・・</a:t>
            </a:r>
            <a:endParaRPr kumimoji="1" lang="en-US" altLang="ja-JP" dirty="0"/>
          </a:p>
          <a:p>
            <a:r>
              <a:rPr kumimoji="1" lang="ja-JP" altLang="en-US" dirty="0"/>
              <a:t>ため・・</a:t>
            </a:r>
            <a:endParaRPr kumimoji="1" lang="en-US" altLang="ja-JP" dirty="0"/>
          </a:p>
          <a:p>
            <a:r>
              <a:rPr kumimoji="1" lang="ja-JP" altLang="en-US" dirty="0"/>
              <a:t>また，・・・</a:t>
            </a:r>
            <a:endParaRPr kumimoji="1" lang="en-US" altLang="ja-JP" dirty="0"/>
          </a:p>
          <a:p>
            <a:r>
              <a:rPr kumimoji="1" lang="ja-JP" altLang="en-US" dirty="0"/>
              <a:t>メモリの場合は下のように・・・アクセスができません．</a:t>
            </a:r>
            <a:endParaRPr kumimoji="1" lang="en-US" altLang="ja-JP" dirty="0"/>
          </a:p>
          <a:p>
            <a:r>
              <a:rPr kumimoji="1" lang="ja-JP" altLang="en-US" dirty="0"/>
              <a:t>仮想ディスクについても下のように・・・アクセスができません．</a:t>
            </a: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6</a:t>
            </a:fld>
            <a:endParaRPr lang="en-JP"/>
          </a:p>
        </p:txBody>
      </p:sp>
    </p:spTree>
    <p:extLst>
      <p:ext uri="{BB962C8B-B14F-4D97-AF65-F5344CB8AC3E}">
        <p14:creationId xmlns:p14="http://schemas.microsoft.com/office/powerpoint/2010/main" val="969532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そこで私からの提案として</a:t>
            </a:r>
            <a:r>
              <a:rPr kumimoji="1" lang="en-US" altLang="ja-JP" dirty="0" err="1"/>
              <a:t>TeleBPF</a:t>
            </a:r>
            <a:r>
              <a:rPr kumimoji="1" lang="ja-JP" altLang="en-US" dirty="0">
                <a:latin typeface="+mn-ea"/>
              </a:rPr>
              <a:t>を挙げます。</a:t>
            </a:r>
            <a:r>
              <a:rPr kumimoji="1" lang="en-US" altLang="ja-JP" dirty="0" err="1">
                <a:latin typeface="+mn-ea"/>
              </a:rPr>
              <a:t>TeleBPF</a:t>
            </a:r>
            <a:r>
              <a:rPr kumimoji="1" lang="ja-JP" altLang="en-US" dirty="0">
                <a:latin typeface="+mn-ea"/>
              </a:rPr>
              <a:t>は</a:t>
            </a:r>
            <a:r>
              <a:rPr kumimoji="1" lang="en-US" altLang="ja-JP" dirty="0"/>
              <a:t>VM</a:t>
            </a:r>
            <a:r>
              <a:rPr kumimoji="1" lang="ja-JP" altLang="en-US" dirty="0"/>
              <a:t>に</a:t>
            </a:r>
            <a:r>
              <a:rPr kumimoji="1" lang="en-US" altLang="ja-JP" dirty="0" err="1"/>
              <a:t>eBPF</a:t>
            </a:r>
            <a:r>
              <a:rPr kumimoji="1" lang="ja-JP" altLang="en-US" dirty="0"/>
              <a:t>プログラムを送り込んで実行することで安全に監視するシステムです．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latin typeface="+mn-ea"/>
              </a:rPr>
              <a:t>ここでの</a:t>
            </a:r>
            <a:r>
              <a:rPr lang="en-US" altLang="ja-JP" dirty="0" err="1">
                <a:latin typeface="+mn-ea"/>
              </a:rPr>
              <a:t>eBPF</a:t>
            </a:r>
            <a:r>
              <a:rPr lang="ja-JP" altLang="en-US" dirty="0">
                <a:latin typeface="+mn-ea"/>
              </a:rPr>
              <a:t>は拡張バークレーパケットフィルタ（</a:t>
            </a:r>
            <a:r>
              <a:rPr lang="en-US" altLang="ja-JP" b="1" i="0" dirty="0">
                <a:solidFill>
                  <a:srgbClr val="666666"/>
                </a:solidFill>
                <a:effectLst/>
                <a:latin typeface="Roboto" panose="02000000000000000000" pitchFamily="2" charset="0"/>
              </a:rPr>
              <a:t>extended Berkeley Packet Filter </a:t>
            </a:r>
            <a:r>
              <a:rPr lang="ja-JP" altLang="en-US" b="1" i="0" dirty="0">
                <a:solidFill>
                  <a:srgbClr val="666666"/>
                </a:solidFill>
                <a:effectLst/>
                <a:latin typeface="Roboto" panose="02000000000000000000" pitchFamily="2" charset="0"/>
              </a:rPr>
              <a:t>の略</a:t>
            </a:r>
            <a:r>
              <a:rPr lang="ja-JP" altLang="en-US" dirty="0">
                <a:latin typeface="+mn-ea"/>
              </a:rPr>
              <a:t>）であり、</a:t>
            </a:r>
            <a:r>
              <a:rPr lang="ja-JP" altLang="en-US" b="0" i="0" dirty="0">
                <a:effectLst/>
                <a:latin typeface="-apple-system"/>
              </a:rPr>
              <a:t>作成したプログラムを</a:t>
            </a:r>
            <a:r>
              <a:rPr lang="en-US" altLang="ja-JP" b="0" i="0" dirty="0">
                <a:effectLst/>
                <a:latin typeface="-apple-system"/>
              </a:rPr>
              <a:t>OS</a:t>
            </a:r>
            <a:r>
              <a:rPr lang="ja-JP" altLang="en-US" b="0" i="0" dirty="0">
                <a:effectLst/>
                <a:latin typeface="-apple-system"/>
              </a:rPr>
              <a:t>内で安全に</a:t>
            </a:r>
            <a:r>
              <a:rPr lang="ja-JP" altLang="en-US" dirty="0">
                <a:latin typeface="+mn-ea"/>
              </a:rPr>
              <a:t>実行することで</a:t>
            </a:r>
            <a:r>
              <a:rPr lang="ja-JP" altLang="en-US" dirty="0"/>
              <a:t>性能等を監視するために用いられる</a:t>
            </a:r>
            <a:r>
              <a:rPr lang="en-US" altLang="ja-JP" dirty="0"/>
              <a:t>Linux</a:t>
            </a:r>
            <a:r>
              <a:rPr lang="ja-JP" altLang="en-US" dirty="0"/>
              <a:t>の機構</a:t>
            </a:r>
            <a:r>
              <a:rPr lang="ja-JP" altLang="en-US" dirty="0">
                <a:latin typeface="+mn-ea"/>
              </a:rPr>
              <a:t>です。</a:t>
            </a:r>
            <a:endParaRPr lang="en-US" altLang="ja-JP"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latin typeface="+mn-ea"/>
              </a:rPr>
              <a:t>流れとしてはクラウド側</a:t>
            </a:r>
            <a:r>
              <a:rPr kumimoji="1" lang="ja-JP" altLang="en-US" dirty="0">
                <a:latin typeface="+mn-ea"/>
              </a:rPr>
              <a:t>で既存の</a:t>
            </a:r>
            <a:r>
              <a:rPr kumimoji="1" lang="en-US" altLang="ja-JP" dirty="0" err="1">
                <a:latin typeface="+mn-ea"/>
              </a:rPr>
              <a:t>eBPF</a:t>
            </a:r>
            <a:r>
              <a:rPr kumimoji="1" lang="ja-JP" altLang="en-US" dirty="0">
                <a:latin typeface="+mn-ea"/>
              </a:rPr>
              <a:t>アプリケーションを実行し、</a:t>
            </a:r>
            <a:r>
              <a:rPr kumimoji="1" lang="en-US" altLang="ja-JP" dirty="0">
                <a:latin typeface="+mn-ea"/>
              </a:rPr>
              <a:t>VM</a:t>
            </a:r>
            <a:r>
              <a:rPr kumimoji="1" lang="ja-JP" altLang="en-US" dirty="0">
                <a:latin typeface="+mn-ea"/>
              </a:rPr>
              <a:t>内の</a:t>
            </a:r>
            <a:r>
              <a:rPr kumimoji="1" lang="en-US" altLang="ja-JP" dirty="0" err="1">
                <a:latin typeface="+mn-ea"/>
              </a:rPr>
              <a:t>TeleBPF</a:t>
            </a:r>
            <a:r>
              <a:rPr kumimoji="1" lang="ja-JP" altLang="en-US" dirty="0">
                <a:latin typeface="+mn-ea"/>
              </a:rPr>
              <a:t>プロキシ経由で</a:t>
            </a:r>
            <a:r>
              <a:rPr lang="en-US" altLang="ja-JP" dirty="0" err="1"/>
              <a:t>eBPF</a:t>
            </a:r>
            <a:r>
              <a:rPr lang="ja-JP" altLang="en-US" dirty="0"/>
              <a:t>プログラムを</a:t>
            </a:r>
            <a:r>
              <a:rPr lang="en-US" altLang="ja-JP" dirty="0"/>
              <a:t>VM</a:t>
            </a:r>
            <a:r>
              <a:rPr lang="ja-JP" altLang="en-US" dirty="0"/>
              <a:t>内の</a:t>
            </a:r>
            <a:r>
              <a:rPr lang="en-US" altLang="ja-JP" dirty="0"/>
              <a:t>OS</a:t>
            </a:r>
            <a:r>
              <a:rPr lang="ja-JP" altLang="en-US" dirty="0"/>
              <a:t>にロード</a:t>
            </a:r>
            <a:r>
              <a:rPr kumimoji="1" lang="ja-JP" altLang="en-US" dirty="0">
                <a:latin typeface="+mn-ea"/>
              </a:rPr>
              <a:t>します。</a:t>
            </a:r>
            <a:endParaRPr kumimoji="1" lang="en-US" altLang="ja-JP"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そして</a:t>
            </a:r>
            <a:r>
              <a:rPr lang="en-US" altLang="ja-JP" dirty="0" err="1"/>
              <a:t>eBPF</a:t>
            </a:r>
            <a:r>
              <a:rPr lang="ja-JP" altLang="en-US" dirty="0"/>
              <a:t>プログラムが取得した情報は</a:t>
            </a:r>
            <a:r>
              <a:rPr lang="en-US" altLang="ja-JP" dirty="0" err="1"/>
              <a:t>TeleBPF</a:t>
            </a:r>
            <a:r>
              <a:rPr lang="ja-JP" altLang="en-US" dirty="0"/>
              <a:t>プロキシ経由で返されます．この方法であれば既存の</a:t>
            </a:r>
            <a:r>
              <a:rPr lang="en-US" altLang="ja-JP" dirty="0" err="1"/>
              <a:t>eBPF</a:t>
            </a:r>
            <a:r>
              <a:rPr lang="ja-JP" altLang="en-US" dirty="0"/>
              <a:t>アプリケーションを実行可能です．</a:t>
            </a:r>
            <a:endParaRPr lang="en-US"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7</a:t>
            </a:fld>
            <a:endParaRPr lang="en-JP"/>
          </a:p>
        </p:txBody>
      </p:sp>
    </p:spTree>
    <p:extLst>
      <p:ext uri="{BB962C8B-B14F-4D97-AF65-F5344CB8AC3E}">
        <p14:creationId xmlns:p14="http://schemas.microsoft.com/office/powerpoint/2010/main" val="1458913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この方法はエージェント方式と比べて様々な利点を持っています．</a:t>
            </a:r>
            <a:endParaRPr kumimoji="1" lang="en-US" altLang="ja-JP" dirty="0"/>
          </a:p>
          <a:p>
            <a:r>
              <a:rPr kumimoji="1" lang="ja-JP" altLang="en-US" dirty="0"/>
              <a:t>まず・・・ありません．</a:t>
            </a:r>
            <a:endParaRPr kumimoji="1" lang="en-US" altLang="ja-JP" dirty="0"/>
          </a:p>
          <a:p>
            <a:r>
              <a:rPr kumimoji="1" lang="ja-JP" altLang="en-US" dirty="0"/>
              <a:t>これは下のようにエージェントをインストールするわけでは無く・・・仕組みとなっているためです．</a:t>
            </a:r>
            <a:endParaRPr kumimoji="1" lang="en-US" altLang="ja-JP" dirty="0"/>
          </a:p>
          <a:p>
            <a:r>
              <a:rPr kumimoji="1" lang="ja-JP" altLang="en-US" dirty="0"/>
              <a:t>また，先ほどのプロセスとカーネルモジュールの一長一短の問題も</a:t>
            </a:r>
            <a:r>
              <a:rPr kumimoji="1" lang="en-US" altLang="ja-JP" dirty="0" err="1"/>
              <a:t>TeleBPF</a:t>
            </a:r>
            <a:r>
              <a:rPr kumimoji="1" lang="ja-JP" altLang="en-US" dirty="0"/>
              <a:t>であれば解決されます．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effectLst/>
              </a:rPr>
              <a:t>eBPF</a:t>
            </a:r>
            <a:r>
              <a:rPr lang="ja-JP" altLang="en-US" dirty="0">
                <a:effectLst/>
              </a:rPr>
              <a:t>プログラムは</a:t>
            </a:r>
            <a:r>
              <a:rPr lang="en-US" altLang="ja-JP" dirty="0">
                <a:effectLst/>
              </a:rPr>
              <a:t>OS</a:t>
            </a:r>
            <a:r>
              <a:rPr lang="ja-JP" altLang="en-US" dirty="0">
                <a:effectLst/>
              </a:rPr>
              <a:t>内で実行されるため，プロセスとして実行した場合と異なり・・・</a:t>
            </a:r>
            <a:endParaRPr lang="en-US" altLang="ja-JP"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a:t>
            </a:r>
            <a:r>
              <a:rPr kumimoji="1" lang="en-US" altLang="ja-JP" dirty="0" err="1"/>
              <a:t>eBPF</a:t>
            </a:r>
            <a:r>
              <a:rPr kumimoji="1" lang="ja-JP" altLang="en-US" dirty="0"/>
              <a:t>には検査器という機能があり，プログラムのロード時にプログラムの安全性が検査される</a:t>
            </a:r>
            <a:r>
              <a:rPr lang="ja-JP" altLang="en-US" dirty="0">
                <a:effectLst/>
              </a:rPr>
              <a:t>ため，カーネルモジュールとして実行した場合と異なりシステムが不安定にはなりません．</a:t>
            </a:r>
            <a:endParaRPr kumimoji="1" lang="en-US"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8</a:t>
            </a:fld>
            <a:endParaRPr lang="en-JP"/>
          </a:p>
        </p:txBody>
      </p:sp>
    </p:spTree>
    <p:extLst>
      <p:ext uri="{BB962C8B-B14F-4D97-AF65-F5344CB8AC3E}">
        <p14:creationId xmlns:p14="http://schemas.microsoft.com/office/powerpoint/2010/main" val="2859236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effectLst/>
              </a:rPr>
              <a:t>続いてイントロスペクション方式と比べた際の利点です．</a:t>
            </a:r>
            <a:endParaRPr lang="en-US" altLang="ja-JP"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effectLst/>
              </a:rPr>
              <a:t>まず，下のように（アニメーション）・・・</a:t>
            </a:r>
            <a:endParaRPr lang="en-US" altLang="ja-JP"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dirty="0">
                <a:effectLst/>
              </a:rPr>
              <a:t>これは</a:t>
            </a:r>
            <a:r>
              <a:rPr lang="en-US" altLang="ja-JP" b="1" dirty="0" err="1">
                <a:effectLst/>
              </a:rPr>
              <a:t>eBPF</a:t>
            </a:r>
            <a:r>
              <a:rPr lang="ja-JP" altLang="en-US" b="1" dirty="0">
                <a:effectLst/>
              </a:rPr>
              <a:t>プログラムは</a:t>
            </a:r>
            <a:r>
              <a:rPr lang="en-US" altLang="ja-JP" b="1" dirty="0">
                <a:effectLst/>
              </a:rPr>
              <a:t>VM</a:t>
            </a:r>
            <a:r>
              <a:rPr lang="ja-JP" altLang="en-US" b="1" dirty="0">
                <a:effectLst/>
              </a:rPr>
              <a:t>内で実行されるため、</a:t>
            </a:r>
            <a:r>
              <a:rPr lang="en-US" altLang="ja-JP" b="1" dirty="0">
                <a:effectLst/>
              </a:rPr>
              <a:t>CPU</a:t>
            </a:r>
            <a:r>
              <a:rPr lang="ja-JP" altLang="en-US" b="1" dirty="0">
                <a:effectLst/>
              </a:rPr>
              <a:t>によって復号されたメモリ上のデータにアクセスすることが</a:t>
            </a:r>
            <a:r>
              <a:rPr lang="ja-JP" altLang="en-US" b="1" dirty="0"/>
              <a:t>可能であるためです．</a:t>
            </a:r>
            <a:endParaRPr lang="en-US" altLang="ja-JP" b="1"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t>また，・・・</a:t>
            </a:r>
            <a:endParaRPr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t>これは・・・</a:t>
            </a:r>
            <a:endParaRPr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t>また，</a:t>
            </a:r>
            <a:r>
              <a:rPr lang="en-US" altLang="ja-JP" b="0" dirty="0" err="1"/>
              <a:t>eBPF</a:t>
            </a:r>
            <a:r>
              <a:rPr lang="ja-JP" altLang="en-US" b="0" dirty="0"/>
              <a:t>では</a:t>
            </a:r>
            <a:r>
              <a:rPr lang="en-US" altLang="ja-JP" dirty="0">
                <a:effectLst/>
              </a:rPr>
              <a:t>OS</a:t>
            </a:r>
            <a:r>
              <a:rPr lang="ja-JP" altLang="en-US" dirty="0">
                <a:effectLst/>
              </a:rPr>
              <a:t>のデータ構造がある程度抽象化されているため，・・・です．</a:t>
            </a:r>
            <a:endParaRPr lang="en-US" altLang="ja-JP" b="0"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9</a:t>
            </a:fld>
            <a:endParaRPr lang="en-JP"/>
          </a:p>
        </p:txBody>
      </p:sp>
    </p:spTree>
    <p:extLst>
      <p:ext uri="{BB962C8B-B14F-4D97-AF65-F5344CB8AC3E}">
        <p14:creationId xmlns:p14="http://schemas.microsoft.com/office/powerpoint/2010/main" val="433424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19C48F-3E5F-4460-B5A4-BB42B203C12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B4B76E2-F4B6-4439-85CB-E797C4B230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1CEECE7-E36C-4559-BB5B-8C1034491348}"/>
              </a:ext>
            </a:extLst>
          </p:cNvPr>
          <p:cNvSpPr>
            <a:spLocks noGrp="1"/>
          </p:cNvSpPr>
          <p:nvPr>
            <p:ph type="dt" sz="half" idx="10"/>
          </p:nvPr>
        </p:nvSpPr>
        <p:spPr/>
        <p:txBody>
          <a:bodyPr/>
          <a:lstStyle/>
          <a:p>
            <a:fld id="{9DDBA6D2-AC38-41DF-B147-3D28B408527B}" type="datetime1">
              <a:rPr kumimoji="1" lang="ja-JP" altLang="en-US" smtClean="0"/>
              <a:t>2022/7/26</a:t>
            </a:fld>
            <a:endParaRPr kumimoji="1" lang="ja-JP" altLang="en-US"/>
          </a:p>
        </p:txBody>
      </p:sp>
      <p:sp>
        <p:nvSpPr>
          <p:cNvPr id="5" name="フッター プレースホルダー 4">
            <a:extLst>
              <a:ext uri="{FF2B5EF4-FFF2-40B4-BE49-F238E27FC236}">
                <a16:creationId xmlns:a16="http://schemas.microsoft.com/office/drawing/2014/main" id="{D9710047-933F-4FC1-8755-3670426A00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C065F2-50E5-4DB9-96AF-7B1C48CC914D}"/>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989515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FC08B1-4CEE-49D6-8C37-1A130BCA4F4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8BEE05A-A476-4311-B5E9-7570BC42DDBA}"/>
              </a:ext>
            </a:extLst>
          </p:cNvPr>
          <p:cNvSpPr>
            <a:spLocks noGrp="1"/>
          </p:cNvSpPr>
          <p:nvPr>
            <p:ph type="body" orient="vert" idx="1"/>
          </p:nvPr>
        </p:nvSpPr>
        <p:spPr/>
        <p:txBody>
          <a:bodyPr vert="eaVert"/>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A3495599-CC21-4F0F-9471-25A773ADBA0A}"/>
              </a:ext>
            </a:extLst>
          </p:cNvPr>
          <p:cNvSpPr>
            <a:spLocks noGrp="1"/>
          </p:cNvSpPr>
          <p:nvPr>
            <p:ph type="dt" sz="half" idx="10"/>
          </p:nvPr>
        </p:nvSpPr>
        <p:spPr/>
        <p:txBody>
          <a:bodyPr/>
          <a:lstStyle/>
          <a:p>
            <a:fld id="{D7F818DA-A774-4532-9161-F147DBAD5395}" type="datetime1">
              <a:rPr kumimoji="1" lang="ja-JP" altLang="en-US" smtClean="0"/>
              <a:t>2022/7/26</a:t>
            </a:fld>
            <a:endParaRPr kumimoji="1" lang="ja-JP" altLang="en-US"/>
          </a:p>
        </p:txBody>
      </p:sp>
      <p:sp>
        <p:nvSpPr>
          <p:cNvPr id="5" name="フッター プレースホルダー 4">
            <a:extLst>
              <a:ext uri="{FF2B5EF4-FFF2-40B4-BE49-F238E27FC236}">
                <a16:creationId xmlns:a16="http://schemas.microsoft.com/office/drawing/2014/main" id="{E4913CD9-FBFE-4E10-A0B4-E5ACBF59092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08A98EA-10A7-45FE-9366-50E916F7FF35}"/>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3409917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2E678EE-97C0-4B2E-A699-5EFF09A2F9E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9ED3C4D-4F38-4C23-829B-9C5463509BA1}"/>
              </a:ext>
            </a:extLst>
          </p:cNvPr>
          <p:cNvSpPr>
            <a:spLocks noGrp="1"/>
          </p:cNvSpPr>
          <p:nvPr>
            <p:ph type="body" orient="vert" idx="1"/>
          </p:nvPr>
        </p:nvSpPr>
        <p:spPr>
          <a:xfrm>
            <a:off x="838200" y="365125"/>
            <a:ext cx="7734300" cy="5811838"/>
          </a:xfrm>
        </p:spPr>
        <p:txBody>
          <a:bodyPr vert="eaVert"/>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B8A0F5EB-4099-468D-B7D4-8ED3FC4B0C22}"/>
              </a:ext>
            </a:extLst>
          </p:cNvPr>
          <p:cNvSpPr>
            <a:spLocks noGrp="1"/>
          </p:cNvSpPr>
          <p:nvPr>
            <p:ph type="dt" sz="half" idx="10"/>
          </p:nvPr>
        </p:nvSpPr>
        <p:spPr/>
        <p:txBody>
          <a:bodyPr/>
          <a:lstStyle/>
          <a:p>
            <a:fld id="{74688EAE-0424-4770-8996-CEDB74ECACD8}" type="datetime1">
              <a:rPr kumimoji="1" lang="ja-JP" altLang="en-US" smtClean="0"/>
              <a:t>2022/7/26</a:t>
            </a:fld>
            <a:endParaRPr kumimoji="1" lang="ja-JP" altLang="en-US"/>
          </a:p>
        </p:txBody>
      </p:sp>
      <p:sp>
        <p:nvSpPr>
          <p:cNvPr id="5" name="フッター プレースホルダー 4">
            <a:extLst>
              <a:ext uri="{FF2B5EF4-FFF2-40B4-BE49-F238E27FC236}">
                <a16:creationId xmlns:a16="http://schemas.microsoft.com/office/drawing/2014/main" id="{11428761-72AB-45A2-B2CA-A3913B7C727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2128F92-2E58-4888-A8AF-B79B05BF5CFB}"/>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1348863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38F516-C093-4791-AD8D-0431FDA09A31}"/>
              </a:ext>
            </a:extLst>
          </p:cNvPr>
          <p:cNvSpPr>
            <a:spLocks noGrp="1"/>
          </p:cNvSpPr>
          <p:nvPr>
            <p:ph type="title"/>
          </p:nvPr>
        </p:nvSpPr>
        <p:spPr/>
        <p:txBody>
          <a:bodyPr/>
          <a:lstStyle>
            <a:lvl1pPr>
              <a:defRPr b="1">
                <a:latin typeface="+mn-ea"/>
                <a:ea typeface="+mn-ea"/>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83FFB9C-2426-40D6-B456-D524FCA4FAD0}"/>
              </a:ext>
            </a:extLst>
          </p:cNvPr>
          <p:cNvSpPr>
            <a:spLocks noGrp="1"/>
          </p:cNvSpPr>
          <p:nvPr>
            <p:ph idx="1"/>
          </p:nvPr>
        </p:nvSpPr>
        <p:spPr/>
        <p:txBody>
          <a:bodyPr/>
          <a:lstStyle>
            <a:lvl1pPr>
              <a:defRPr>
                <a:latin typeface="游ゴシック Medium" panose="020B0500000000000000" pitchFamily="50" charset="-128"/>
                <a:ea typeface="游ゴシック Medium" panose="020B0500000000000000" pitchFamily="50" charset="-128"/>
              </a:defRPr>
            </a:lvl1pPr>
            <a:lvl2pPr>
              <a:defRPr>
                <a:latin typeface="游ゴシック Medium" panose="020B0500000000000000" pitchFamily="50" charset="-128"/>
                <a:ea typeface="游ゴシック Medium" panose="020B0500000000000000" pitchFamily="50" charset="-128"/>
              </a:defRPr>
            </a:lvl2pPr>
            <a:lvl3pPr>
              <a:defRPr sz="2200">
                <a:latin typeface="游ゴシック Medium" panose="020B0500000000000000" pitchFamily="50" charset="-128"/>
                <a:ea typeface="游ゴシック Medium" panose="020B0500000000000000" pitchFamily="50" charset="-128"/>
              </a:defRPr>
            </a:lvl3pPr>
            <a:lvl4pPr>
              <a:defRPr>
                <a:latin typeface="游ゴシック Medium" panose="020B0500000000000000" pitchFamily="50" charset="-128"/>
                <a:ea typeface="游ゴシック Medium" panose="020B0500000000000000" pitchFamily="50" charset="-128"/>
              </a:defRPr>
            </a:lvl4pPr>
            <a:lvl5pPr>
              <a:defRPr>
                <a:latin typeface="游ゴシック Medium" panose="020B0500000000000000" pitchFamily="50" charset="-128"/>
                <a:ea typeface="游ゴシック Medium" panose="020B05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B03669B1-F938-4B7B-A8B5-F52991D01EB5}"/>
              </a:ext>
            </a:extLst>
          </p:cNvPr>
          <p:cNvSpPr>
            <a:spLocks noGrp="1"/>
          </p:cNvSpPr>
          <p:nvPr>
            <p:ph type="dt" sz="half" idx="10"/>
          </p:nvPr>
        </p:nvSpPr>
        <p:spPr/>
        <p:txBody>
          <a:bodyPr/>
          <a:lstStyle/>
          <a:p>
            <a:fld id="{2C4F5951-AEB8-4014-A3EF-EA711BD7F95D}" type="datetime1">
              <a:rPr kumimoji="1" lang="ja-JP" altLang="en-US" smtClean="0"/>
              <a:t>2022/7/26</a:t>
            </a:fld>
            <a:endParaRPr kumimoji="1" lang="ja-JP" altLang="en-US"/>
          </a:p>
        </p:txBody>
      </p:sp>
      <p:sp>
        <p:nvSpPr>
          <p:cNvPr id="5" name="フッター プレースホルダー 4">
            <a:extLst>
              <a:ext uri="{FF2B5EF4-FFF2-40B4-BE49-F238E27FC236}">
                <a16:creationId xmlns:a16="http://schemas.microsoft.com/office/drawing/2014/main" id="{EA54ADE2-BB1D-47B5-85A9-5AC2C5739C0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D87805F-95B2-4F29-A41D-31E78896983E}"/>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1769597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9B8376-8B2C-44CB-8CC1-C89224163A9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4FD0EE5-0FD2-4BD3-B343-6C24E13268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40F0005-97AF-4569-A785-24F465487275}"/>
              </a:ext>
            </a:extLst>
          </p:cNvPr>
          <p:cNvSpPr>
            <a:spLocks noGrp="1"/>
          </p:cNvSpPr>
          <p:nvPr>
            <p:ph type="dt" sz="half" idx="10"/>
          </p:nvPr>
        </p:nvSpPr>
        <p:spPr/>
        <p:txBody>
          <a:bodyPr/>
          <a:lstStyle/>
          <a:p>
            <a:fld id="{96A9CEF2-E3C6-40E6-B1E4-CD8ECAB9E838}" type="datetime1">
              <a:rPr kumimoji="1" lang="ja-JP" altLang="en-US" smtClean="0"/>
              <a:t>2022/7/26</a:t>
            </a:fld>
            <a:endParaRPr kumimoji="1" lang="ja-JP" altLang="en-US"/>
          </a:p>
        </p:txBody>
      </p:sp>
      <p:sp>
        <p:nvSpPr>
          <p:cNvPr id="5" name="フッター プレースホルダー 4">
            <a:extLst>
              <a:ext uri="{FF2B5EF4-FFF2-40B4-BE49-F238E27FC236}">
                <a16:creationId xmlns:a16="http://schemas.microsoft.com/office/drawing/2014/main" id="{DFBE0511-1FE5-4BF8-8782-535350D4B31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4AFCA6-AA0F-411D-8345-ECBE1316E000}"/>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371630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85BDBB-D9F0-41CF-8454-C0EEE2A7755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817799C-9D0B-4126-9C3A-E2CC731765B5}"/>
              </a:ext>
            </a:extLst>
          </p:cNvPr>
          <p:cNvSpPr>
            <a:spLocks noGrp="1"/>
          </p:cNvSpPr>
          <p:nvPr>
            <p:ph sz="half" idx="1"/>
          </p:nvPr>
        </p:nvSpPr>
        <p:spPr>
          <a:xfrm>
            <a:off x="838200" y="1825625"/>
            <a:ext cx="5181600" cy="4351338"/>
          </a:xfrm>
        </p:spPr>
        <p:txBody>
          <a:bodyPr/>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コンテンツ プレースホルダー 3">
            <a:extLst>
              <a:ext uri="{FF2B5EF4-FFF2-40B4-BE49-F238E27FC236}">
                <a16:creationId xmlns:a16="http://schemas.microsoft.com/office/drawing/2014/main" id="{E998FFE1-C3AB-451F-A918-D2CD3FDE8C1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8D03956-8895-4261-A31F-41A2177705FA}"/>
              </a:ext>
            </a:extLst>
          </p:cNvPr>
          <p:cNvSpPr>
            <a:spLocks noGrp="1"/>
          </p:cNvSpPr>
          <p:nvPr>
            <p:ph type="dt" sz="half" idx="10"/>
          </p:nvPr>
        </p:nvSpPr>
        <p:spPr/>
        <p:txBody>
          <a:bodyPr/>
          <a:lstStyle/>
          <a:p>
            <a:fld id="{829B6AE6-6F0D-4642-9502-188D844A1DA1}" type="datetime1">
              <a:rPr kumimoji="1" lang="ja-JP" altLang="en-US" smtClean="0"/>
              <a:t>2022/7/26</a:t>
            </a:fld>
            <a:endParaRPr kumimoji="1" lang="ja-JP" altLang="en-US"/>
          </a:p>
        </p:txBody>
      </p:sp>
      <p:sp>
        <p:nvSpPr>
          <p:cNvPr id="6" name="フッター プレースホルダー 5">
            <a:extLst>
              <a:ext uri="{FF2B5EF4-FFF2-40B4-BE49-F238E27FC236}">
                <a16:creationId xmlns:a16="http://schemas.microsoft.com/office/drawing/2014/main" id="{CABD5513-57D1-4A79-BD0C-D9A60B3CB29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D2FC131-F1AC-44B9-B0B2-8C7C1294D7E8}"/>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098472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DF3F41-94F1-48B9-BEA4-A720AFCE91F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ED65197-F804-41CA-A7CC-078EEA14F1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B98D047-6E8C-4E00-A78A-15C33826E9DD}"/>
              </a:ext>
            </a:extLst>
          </p:cNvPr>
          <p:cNvSpPr>
            <a:spLocks noGrp="1"/>
          </p:cNvSpPr>
          <p:nvPr>
            <p:ph sz="half" idx="2"/>
          </p:nvPr>
        </p:nvSpPr>
        <p:spPr>
          <a:xfrm>
            <a:off x="839788" y="2505075"/>
            <a:ext cx="5157787" cy="3684588"/>
          </a:xfrm>
        </p:spPr>
        <p:txBody>
          <a:bodyPr/>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テキスト プレースホルダー 4">
            <a:extLst>
              <a:ext uri="{FF2B5EF4-FFF2-40B4-BE49-F238E27FC236}">
                <a16:creationId xmlns:a16="http://schemas.microsoft.com/office/drawing/2014/main" id="{829ADA58-8383-4E42-98C4-7BB0872B29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F4D8503-D779-4A11-B171-A02305DE9045}"/>
              </a:ext>
            </a:extLst>
          </p:cNvPr>
          <p:cNvSpPr>
            <a:spLocks noGrp="1"/>
          </p:cNvSpPr>
          <p:nvPr>
            <p:ph sz="quarter" idx="4"/>
          </p:nvPr>
        </p:nvSpPr>
        <p:spPr>
          <a:xfrm>
            <a:off x="6172200" y="2505075"/>
            <a:ext cx="5183188" cy="3684588"/>
          </a:xfrm>
        </p:spPr>
        <p:txBody>
          <a:bodyPr/>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日付プレースホルダー 6">
            <a:extLst>
              <a:ext uri="{FF2B5EF4-FFF2-40B4-BE49-F238E27FC236}">
                <a16:creationId xmlns:a16="http://schemas.microsoft.com/office/drawing/2014/main" id="{58BEAF93-D440-4439-AA3E-EED8B6A69113}"/>
              </a:ext>
            </a:extLst>
          </p:cNvPr>
          <p:cNvSpPr>
            <a:spLocks noGrp="1"/>
          </p:cNvSpPr>
          <p:nvPr>
            <p:ph type="dt" sz="half" idx="10"/>
          </p:nvPr>
        </p:nvSpPr>
        <p:spPr/>
        <p:txBody>
          <a:bodyPr/>
          <a:lstStyle/>
          <a:p>
            <a:fld id="{B84D53F0-EBF1-4036-83FB-4C26A9B1B552}" type="datetime1">
              <a:rPr kumimoji="1" lang="ja-JP" altLang="en-US" smtClean="0"/>
              <a:t>2022/7/26</a:t>
            </a:fld>
            <a:endParaRPr kumimoji="1" lang="ja-JP" altLang="en-US"/>
          </a:p>
        </p:txBody>
      </p:sp>
      <p:sp>
        <p:nvSpPr>
          <p:cNvPr id="8" name="フッター プレースホルダー 7">
            <a:extLst>
              <a:ext uri="{FF2B5EF4-FFF2-40B4-BE49-F238E27FC236}">
                <a16:creationId xmlns:a16="http://schemas.microsoft.com/office/drawing/2014/main" id="{E8963DCE-D887-4CEB-B0FD-64391A89DB8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D2359BB-C603-4CBB-ACB1-10D19C7778F3}"/>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1838246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FC4F44-966E-4713-8629-2D9B92A4396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5AC4F7C-566A-4A62-AB80-2C10A4F4A275}"/>
              </a:ext>
            </a:extLst>
          </p:cNvPr>
          <p:cNvSpPr>
            <a:spLocks noGrp="1"/>
          </p:cNvSpPr>
          <p:nvPr>
            <p:ph type="dt" sz="half" idx="10"/>
          </p:nvPr>
        </p:nvSpPr>
        <p:spPr/>
        <p:txBody>
          <a:bodyPr/>
          <a:lstStyle/>
          <a:p>
            <a:fld id="{68EF11E8-B097-4A22-9DDF-E0DF4F6A6FCB}" type="datetime1">
              <a:rPr kumimoji="1" lang="ja-JP" altLang="en-US" smtClean="0"/>
              <a:t>2022/7/26</a:t>
            </a:fld>
            <a:endParaRPr kumimoji="1" lang="ja-JP" altLang="en-US"/>
          </a:p>
        </p:txBody>
      </p:sp>
      <p:sp>
        <p:nvSpPr>
          <p:cNvPr id="4" name="フッター プレースホルダー 3">
            <a:extLst>
              <a:ext uri="{FF2B5EF4-FFF2-40B4-BE49-F238E27FC236}">
                <a16:creationId xmlns:a16="http://schemas.microsoft.com/office/drawing/2014/main" id="{478DA6DF-2723-4A45-BAE2-CF3010FCF50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834442D-45B8-418E-8A32-4EFE7D28867F}"/>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034005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15D072D-28C4-4452-A27A-38587632E357}"/>
              </a:ext>
            </a:extLst>
          </p:cNvPr>
          <p:cNvSpPr>
            <a:spLocks noGrp="1"/>
          </p:cNvSpPr>
          <p:nvPr>
            <p:ph type="dt" sz="half" idx="10"/>
          </p:nvPr>
        </p:nvSpPr>
        <p:spPr/>
        <p:txBody>
          <a:bodyPr/>
          <a:lstStyle/>
          <a:p>
            <a:fld id="{C11A26A8-0774-4CCE-BB2B-1A3635BB4602}" type="datetime1">
              <a:rPr kumimoji="1" lang="ja-JP" altLang="en-US" smtClean="0"/>
              <a:t>2022/7/26</a:t>
            </a:fld>
            <a:endParaRPr kumimoji="1" lang="ja-JP" altLang="en-US"/>
          </a:p>
        </p:txBody>
      </p:sp>
      <p:sp>
        <p:nvSpPr>
          <p:cNvPr id="3" name="フッター プレースホルダー 2">
            <a:extLst>
              <a:ext uri="{FF2B5EF4-FFF2-40B4-BE49-F238E27FC236}">
                <a16:creationId xmlns:a16="http://schemas.microsoft.com/office/drawing/2014/main" id="{F04B11B3-852B-47A4-A5C8-5526AA01D86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65EE386-F492-462D-A1E2-27B9B7578593}"/>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22748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0D227B-3CA3-4397-91E0-4D045B93B6A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818453A-248E-4AF9-B1B8-A24004C7D51E}"/>
              </a:ext>
            </a:extLst>
          </p:cNvPr>
          <p:cNvSpPr>
            <a:spLocks noGrp="1"/>
          </p:cNvSpPr>
          <p:nvPr>
            <p:ph idx="1"/>
          </p:nvPr>
        </p:nvSpPr>
        <p:spPr>
          <a:xfrm>
            <a:off x="5183188" y="987425"/>
            <a:ext cx="6172200" cy="4873625"/>
          </a:xfrm>
        </p:spPr>
        <p:txBody>
          <a:bodyPr/>
          <a:lstStyle>
            <a:lvl1pPr>
              <a:defRPr sz="3200"/>
            </a:lvl1pPr>
            <a:lvl2pPr>
              <a:defRPr sz="28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テキスト プレースホルダー 3">
            <a:extLst>
              <a:ext uri="{FF2B5EF4-FFF2-40B4-BE49-F238E27FC236}">
                <a16:creationId xmlns:a16="http://schemas.microsoft.com/office/drawing/2014/main" id="{F530853A-1636-4E1B-A822-FD12633B95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5627ACB-881E-4C6B-A1B0-7C41408239DC}"/>
              </a:ext>
            </a:extLst>
          </p:cNvPr>
          <p:cNvSpPr>
            <a:spLocks noGrp="1"/>
          </p:cNvSpPr>
          <p:nvPr>
            <p:ph type="dt" sz="half" idx="10"/>
          </p:nvPr>
        </p:nvSpPr>
        <p:spPr/>
        <p:txBody>
          <a:bodyPr/>
          <a:lstStyle/>
          <a:p>
            <a:fld id="{EA555A53-9842-46A7-A74F-E83B177FCBB1}" type="datetime1">
              <a:rPr kumimoji="1" lang="ja-JP" altLang="en-US" smtClean="0"/>
              <a:t>2022/7/26</a:t>
            </a:fld>
            <a:endParaRPr kumimoji="1" lang="ja-JP" altLang="en-US"/>
          </a:p>
        </p:txBody>
      </p:sp>
      <p:sp>
        <p:nvSpPr>
          <p:cNvPr id="6" name="フッター プレースホルダー 5">
            <a:extLst>
              <a:ext uri="{FF2B5EF4-FFF2-40B4-BE49-F238E27FC236}">
                <a16:creationId xmlns:a16="http://schemas.microsoft.com/office/drawing/2014/main" id="{9250C84C-A074-44D6-9DE7-9C6B8E9EEFA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E7C126F-F51C-46EA-B996-1DA2B3226360}"/>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365962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C20F7A-A4A4-448E-867A-3DE80A84319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A32DBCF-387E-44BD-9D68-E4A853E509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DA7DDDE-DF36-4F62-978D-C68D1564FF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2FCEE08-BF83-464A-BC9B-8F0B0C4729CB}"/>
              </a:ext>
            </a:extLst>
          </p:cNvPr>
          <p:cNvSpPr>
            <a:spLocks noGrp="1"/>
          </p:cNvSpPr>
          <p:nvPr>
            <p:ph type="dt" sz="half" idx="10"/>
          </p:nvPr>
        </p:nvSpPr>
        <p:spPr/>
        <p:txBody>
          <a:bodyPr/>
          <a:lstStyle/>
          <a:p>
            <a:fld id="{D50D4117-AAF1-4677-9B51-E2C927BEC168}" type="datetime1">
              <a:rPr kumimoji="1" lang="ja-JP" altLang="en-US" smtClean="0"/>
              <a:t>2022/7/26</a:t>
            </a:fld>
            <a:endParaRPr kumimoji="1" lang="ja-JP" altLang="en-US"/>
          </a:p>
        </p:txBody>
      </p:sp>
      <p:sp>
        <p:nvSpPr>
          <p:cNvPr id="6" name="フッター プレースホルダー 5">
            <a:extLst>
              <a:ext uri="{FF2B5EF4-FFF2-40B4-BE49-F238E27FC236}">
                <a16:creationId xmlns:a16="http://schemas.microsoft.com/office/drawing/2014/main" id="{ED902995-CA6C-4D21-914C-8E9BD7AF55D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B4EEE53-BE21-4DCB-BF82-01AB5BA1EC4C}"/>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641323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FDD2270-60C9-4560-AED6-C7E237D78D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899900E-8195-4E6D-9BA5-1D3AF53A20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C720508-F5BF-4633-B4B0-A00E157686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CA227-2E6A-4AC7-8D4A-CDD9415AAA57}" type="datetime1">
              <a:rPr kumimoji="1" lang="ja-JP" altLang="en-US" smtClean="0"/>
              <a:t>2022/7/26</a:t>
            </a:fld>
            <a:endParaRPr kumimoji="1" lang="ja-JP" altLang="en-US"/>
          </a:p>
        </p:txBody>
      </p:sp>
      <p:sp>
        <p:nvSpPr>
          <p:cNvPr id="5" name="フッター プレースホルダー 4">
            <a:extLst>
              <a:ext uri="{FF2B5EF4-FFF2-40B4-BE49-F238E27FC236}">
                <a16:creationId xmlns:a16="http://schemas.microsoft.com/office/drawing/2014/main" id="{DF41CF83-1183-4D48-869C-81DDBE95CD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AC3BE18-513C-46AF-8836-1DA87605ED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66756191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988B2A-4F1D-4D2F-9EC1-1B8C84A316F5}"/>
              </a:ext>
            </a:extLst>
          </p:cNvPr>
          <p:cNvSpPr>
            <a:spLocks noGrp="1"/>
          </p:cNvSpPr>
          <p:nvPr>
            <p:ph type="ctrTitle"/>
          </p:nvPr>
        </p:nvSpPr>
        <p:spPr>
          <a:xfrm>
            <a:off x="927279" y="1122363"/>
            <a:ext cx="10303098" cy="2387600"/>
          </a:xfrm>
        </p:spPr>
        <p:txBody>
          <a:bodyPr>
            <a:noAutofit/>
          </a:bodyPr>
          <a:lstStyle/>
          <a:p>
            <a:r>
              <a:rPr lang="en-US" altLang="ja-JP" sz="5400" b="1" dirty="0" err="1">
                <a:latin typeface="+mn-ea"/>
                <a:ea typeface="+mn-ea"/>
              </a:rPr>
              <a:t>eBPF</a:t>
            </a:r>
            <a:r>
              <a:rPr lang="ja-JP" altLang="en-US" sz="5400" b="1" dirty="0">
                <a:latin typeface="+mn-ea"/>
                <a:ea typeface="+mn-ea"/>
              </a:rPr>
              <a:t>プログラムを送り込むことによる</a:t>
            </a:r>
            <a:r>
              <a:rPr lang="en-US" altLang="ja-JP" sz="5400" b="1" dirty="0">
                <a:latin typeface="+mn-ea"/>
                <a:ea typeface="+mn-ea"/>
              </a:rPr>
              <a:t>VM</a:t>
            </a:r>
            <a:r>
              <a:rPr lang="ja-JP" altLang="en-US" sz="5400" b="1" dirty="0">
                <a:latin typeface="+mn-ea"/>
                <a:ea typeface="+mn-ea"/>
              </a:rPr>
              <a:t>内のシステム監視</a:t>
            </a:r>
            <a:endParaRPr kumimoji="1" lang="ja-JP" altLang="en-US" sz="5400" dirty="0">
              <a:latin typeface="+mn-ea"/>
              <a:ea typeface="+mn-ea"/>
            </a:endParaRPr>
          </a:p>
        </p:txBody>
      </p:sp>
      <p:sp>
        <p:nvSpPr>
          <p:cNvPr id="3" name="字幕 2">
            <a:extLst>
              <a:ext uri="{FF2B5EF4-FFF2-40B4-BE49-F238E27FC236}">
                <a16:creationId xmlns:a16="http://schemas.microsoft.com/office/drawing/2014/main" id="{3C35B833-E98F-494B-8822-FA9DBBD7F096}"/>
              </a:ext>
            </a:extLst>
          </p:cNvPr>
          <p:cNvSpPr>
            <a:spLocks noGrp="1"/>
          </p:cNvSpPr>
          <p:nvPr>
            <p:ph type="subTitle" idx="1"/>
          </p:nvPr>
        </p:nvSpPr>
        <p:spPr>
          <a:xfrm>
            <a:off x="1524000" y="3745876"/>
            <a:ext cx="9144000" cy="1655762"/>
          </a:xfrm>
        </p:spPr>
        <p:txBody>
          <a:bodyPr>
            <a:normAutofit/>
          </a:bodyPr>
          <a:lstStyle/>
          <a:p>
            <a:r>
              <a:rPr kumimoji="1" lang="ja-JP" altLang="en-US" b="1" dirty="0"/>
              <a:t>九州工業大学</a:t>
            </a:r>
            <a:endParaRPr kumimoji="1" lang="en-US" altLang="ja-JP" b="1" dirty="0"/>
          </a:p>
          <a:p>
            <a:r>
              <a:rPr kumimoji="1" lang="ja-JP" altLang="en-US" b="1" dirty="0"/>
              <a:t>堀　恭介　　光来健一</a:t>
            </a:r>
          </a:p>
          <a:p>
            <a:endParaRPr kumimoji="1" lang="ja-JP" altLang="en-US" dirty="0"/>
          </a:p>
        </p:txBody>
      </p:sp>
      <p:sp>
        <p:nvSpPr>
          <p:cNvPr id="4" name="スライド番号プレースホルダー 3">
            <a:extLst>
              <a:ext uri="{FF2B5EF4-FFF2-40B4-BE49-F238E27FC236}">
                <a16:creationId xmlns:a16="http://schemas.microsoft.com/office/drawing/2014/main" id="{9FBE60D1-E6BB-4F01-AE18-82E297B169FF}"/>
              </a:ext>
            </a:extLst>
          </p:cNvPr>
          <p:cNvSpPr>
            <a:spLocks noGrp="1"/>
          </p:cNvSpPr>
          <p:nvPr>
            <p:ph type="sldNum" sz="quarter" idx="12"/>
          </p:nvPr>
        </p:nvSpPr>
        <p:spPr/>
        <p:txBody>
          <a:bodyPr/>
          <a:lstStyle/>
          <a:p>
            <a:fld id="{BE494F7D-EF94-4F03-B604-12C7245D12BF}" type="slidenum">
              <a:rPr kumimoji="1" lang="ja-JP" altLang="en-US" smtClean="0"/>
              <a:t>1</a:t>
            </a:fld>
            <a:endParaRPr kumimoji="1" lang="ja-JP" altLang="en-US"/>
          </a:p>
        </p:txBody>
      </p:sp>
    </p:spTree>
    <p:extLst>
      <p:ext uri="{BB962C8B-B14F-4D97-AF65-F5344CB8AC3E}">
        <p14:creationId xmlns:p14="http://schemas.microsoft.com/office/powerpoint/2010/main" val="3811867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1E04D2-DA6A-4F4F-7A7C-A45CABD7F2B6}"/>
              </a:ext>
            </a:extLst>
          </p:cNvPr>
          <p:cNvSpPr>
            <a:spLocks noGrp="1"/>
          </p:cNvSpPr>
          <p:nvPr>
            <p:ph type="title"/>
          </p:nvPr>
        </p:nvSpPr>
        <p:spPr/>
        <p:txBody>
          <a:bodyPr/>
          <a:lstStyle/>
          <a:p>
            <a:r>
              <a:rPr kumimoji="1" lang="en-US" altLang="ja-JP" dirty="0" err="1"/>
              <a:t>eBPF</a:t>
            </a:r>
            <a:r>
              <a:rPr kumimoji="1" lang="ja-JP" altLang="en-US" dirty="0"/>
              <a:t>制御システムコールの転送</a:t>
            </a:r>
          </a:p>
        </p:txBody>
      </p:sp>
      <p:sp>
        <p:nvSpPr>
          <p:cNvPr id="3" name="コンテンツ プレースホルダー 2">
            <a:extLst>
              <a:ext uri="{FF2B5EF4-FFF2-40B4-BE49-F238E27FC236}">
                <a16:creationId xmlns:a16="http://schemas.microsoft.com/office/drawing/2014/main" id="{C5CA89F9-E917-8FC7-E864-69A09E5A1F8F}"/>
              </a:ext>
            </a:extLst>
          </p:cNvPr>
          <p:cNvSpPr>
            <a:spLocks noGrp="1"/>
          </p:cNvSpPr>
          <p:nvPr>
            <p:ph idx="1"/>
          </p:nvPr>
        </p:nvSpPr>
        <p:spPr/>
        <p:txBody>
          <a:bodyPr>
            <a:normAutofit/>
          </a:bodyPr>
          <a:lstStyle/>
          <a:p>
            <a:r>
              <a:rPr lang="en-US" altLang="ja-JP" dirty="0" err="1">
                <a:effectLst/>
              </a:rPr>
              <a:t>eBPF</a:t>
            </a:r>
            <a:r>
              <a:rPr lang="ja-JP" altLang="en-US" dirty="0">
                <a:effectLst/>
              </a:rPr>
              <a:t>を制御するために用いられるシステムコールを</a:t>
            </a:r>
            <a:r>
              <a:rPr lang="en-US" altLang="ja-JP" dirty="0">
                <a:effectLst/>
              </a:rPr>
              <a:t>VM</a:t>
            </a:r>
            <a:r>
              <a:rPr lang="ja-JP" altLang="en-US" dirty="0">
                <a:effectLst/>
              </a:rPr>
              <a:t>に転送</a:t>
            </a:r>
            <a:endParaRPr lang="en-US" altLang="ja-JP" dirty="0">
              <a:effectLst/>
            </a:endParaRPr>
          </a:p>
          <a:p>
            <a:pPr lvl="1"/>
            <a:r>
              <a:rPr lang="ja-JP" altLang="en-US" dirty="0">
                <a:effectLst/>
              </a:rPr>
              <a:t>例：</a:t>
            </a:r>
            <a:r>
              <a:rPr lang="en-US" altLang="ja-JP" dirty="0" err="1">
                <a:effectLst/>
              </a:rPr>
              <a:t>eBPF</a:t>
            </a:r>
            <a:r>
              <a:rPr lang="ja-JP" altLang="en-US" dirty="0">
                <a:effectLst/>
              </a:rPr>
              <a:t>プログラムの</a:t>
            </a:r>
            <a:r>
              <a:rPr lang="en-US" altLang="ja-JP" dirty="0">
                <a:effectLst/>
              </a:rPr>
              <a:t>OS</a:t>
            </a:r>
            <a:r>
              <a:rPr lang="ja-JP" altLang="en-US" dirty="0">
                <a:effectLst/>
              </a:rPr>
              <a:t>内へのロード</a:t>
            </a:r>
            <a:endParaRPr lang="en-US" altLang="ja-JP" dirty="0">
              <a:effectLst/>
            </a:endParaRPr>
          </a:p>
          <a:p>
            <a:pPr lvl="1"/>
            <a:r>
              <a:rPr lang="ja-JP" altLang="en-US" dirty="0">
                <a:effectLst/>
              </a:rPr>
              <a:t>例：データ</a:t>
            </a:r>
            <a:r>
              <a:rPr lang="ja-JP" altLang="en-US" dirty="0"/>
              <a:t>を</a:t>
            </a:r>
            <a:r>
              <a:rPr lang="ja-JP" altLang="en-US" dirty="0">
                <a:effectLst/>
              </a:rPr>
              <a:t>共有するためのマップの作成や読み書き</a:t>
            </a:r>
            <a:endParaRPr lang="en-US" altLang="ja-JP" dirty="0">
              <a:effectLst/>
            </a:endParaRPr>
          </a:p>
          <a:p>
            <a:r>
              <a:rPr lang="en-US" altLang="ja-JP" dirty="0" err="1">
                <a:effectLst/>
              </a:rPr>
              <a:t>eBPF</a:t>
            </a:r>
            <a:r>
              <a:rPr lang="ja-JP" altLang="en-US" dirty="0">
                <a:effectLst/>
              </a:rPr>
              <a:t>制御システムコールの実行をフック</a:t>
            </a:r>
            <a:endParaRPr lang="en-US" altLang="ja-JP" dirty="0">
              <a:effectLst/>
            </a:endParaRPr>
          </a:p>
          <a:p>
            <a:pPr lvl="1"/>
            <a:r>
              <a:rPr lang="ja-JP" altLang="en-US" dirty="0">
                <a:effectLst/>
              </a:rPr>
              <a:t>引数を</a:t>
            </a:r>
            <a:r>
              <a:rPr lang="en-US" altLang="ja-JP" dirty="0">
                <a:effectLst/>
              </a:rPr>
              <a:t>VM</a:t>
            </a:r>
            <a:r>
              <a:rPr lang="ja-JP" altLang="en-US" dirty="0">
                <a:effectLst/>
              </a:rPr>
              <a:t>内の</a:t>
            </a:r>
            <a:r>
              <a:rPr lang="en-US" altLang="ja-JP" dirty="0" err="1">
                <a:effectLst/>
              </a:rPr>
              <a:t>TeleBPF</a:t>
            </a:r>
            <a:r>
              <a:rPr lang="ja-JP" altLang="en-US" dirty="0">
                <a:effectLst/>
              </a:rPr>
              <a:t>プロキシに転送</a:t>
            </a:r>
            <a:endParaRPr lang="en-US" altLang="ja-JP" dirty="0">
              <a:effectLst/>
            </a:endParaRPr>
          </a:p>
          <a:p>
            <a:pPr lvl="1"/>
            <a:r>
              <a:rPr lang="en-US" altLang="ja-JP" dirty="0" err="1">
                <a:effectLst/>
              </a:rPr>
              <a:t>TeleBPF</a:t>
            </a:r>
            <a:r>
              <a:rPr lang="ja-JP" altLang="en-US" dirty="0">
                <a:effectLst/>
              </a:rPr>
              <a:t>プロキシ</a:t>
            </a:r>
            <a:r>
              <a:rPr lang="ja-JP" altLang="en-US" dirty="0"/>
              <a:t>が</a:t>
            </a:r>
            <a:r>
              <a:rPr lang="en-US" altLang="ja-JP" dirty="0" err="1">
                <a:effectLst/>
              </a:rPr>
              <a:t>eBPF</a:t>
            </a:r>
            <a:r>
              <a:rPr lang="ja-JP" altLang="en-US" dirty="0">
                <a:effectLst/>
              </a:rPr>
              <a:t>制御システムコールを実行し、返り値を返送</a:t>
            </a:r>
            <a:endParaRPr lang="en-US" altLang="ja-JP" dirty="0"/>
          </a:p>
        </p:txBody>
      </p:sp>
      <p:sp>
        <p:nvSpPr>
          <p:cNvPr id="4" name="スライド番号プレースホルダー 3">
            <a:extLst>
              <a:ext uri="{FF2B5EF4-FFF2-40B4-BE49-F238E27FC236}">
                <a16:creationId xmlns:a16="http://schemas.microsoft.com/office/drawing/2014/main" id="{7DAF0DBD-D202-5B41-0BCC-75F7B40BF7A9}"/>
              </a:ext>
            </a:extLst>
          </p:cNvPr>
          <p:cNvSpPr>
            <a:spLocks noGrp="1"/>
          </p:cNvSpPr>
          <p:nvPr>
            <p:ph type="sldNum" sz="quarter" idx="12"/>
          </p:nvPr>
        </p:nvSpPr>
        <p:spPr/>
        <p:txBody>
          <a:bodyPr/>
          <a:lstStyle/>
          <a:p>
            <a:fld id="{BE494F7D-EF94-4F03-B604-12C7245D12BF}" type="slidenum">
              <a:rPr kumimoji="1" lang="ja-JP" altLang="en-US" smtClean="0"/>
              <a:t>10</a:t>
            </a:fld>
            <a:endParaRPr kumimoji="1" lang="ja-JP" altLang="en-US"/>
          </a:p>
        </p:txBody>
      </p:sp>
      <p:sp>
        <p:nvSpPr>
          <p:cNvPr id="5" name="Rectangle 6">
            <a:extLst>
              <a:ext uri="{FF2B5EF4-FFF2-40B4-BE49-F238E27FC236}">
                <a16:creationId xmlns:a16="http://schemas.microsoft.com/office/drawing/2014/main" id="{5FE398A6-0C89-CF8E-765D-41D8095123B0}"/>
              </a:ext>
            </a:extLst>
          </p:cNvPr>
          <p:cNvSpPr/>
          <p:nvPr/>
        </p:nvSpPr>
        <p:spPr>
          <a:xfrm>
            <a:off x="1507902" y="5216758"/>
            <a:ext cx="3176872" cy="748058"/>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200" dirty="0">
                <a:solidFill>
                  <a:schemeClr val="tx1"/>
                </a:solidFill>
              </a:rPr>
              <a:t>eBPFアプリケーション</a:t>
            </a:r>
          </a:p>
        </p:txBody>
      </p:sp>
      <p:sp>
        <p:nvSpPr>
          <p:cNvPr id="6" name="Rectangle 7">
            <a:extLst>
              <a:ext uri="{FF2B5EF4-FFF2-40B4-BE49-F238E27FC236}">
                <a16:creationId xmlns:a16="http://schemas.microsoft.com/office/drawing/2014/main" id="{29643E2C-5EFB-A637-AB2B-54E9464DA179}"/>
              </a:ext>
            </a:extLst>
          </p:cNvPr>
          <p:cNvSpPr/>
          <p:nvPr/>
        </p:nvSpPr>
        <p:spPr>
          <a:xfrm>
            <a:off x="6529465" y="4461567"/>
            <a:ext cx="3902488" cy="1894783"/>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7" name="TextBox 8">
            <a:extLst>
              <a:ext uri="{FF2B5EF4-FFF2-40B4-BE49-F238E27FC236}">
                <a16:creationId xmlns:a16="http://schemas.microsoft.com/office/drawing/2014/main" id="{05812F0C-5390-4D6D-313D-F4AF41D47C11}"/>
              </a:ext>
            </a:extLst>
          </p:cNvPr>
          <p:cNvSpPr txBox="1"/>
          <p:nvPr/>
        </p:nvSpPr>
        <p:spPr>
          <a:xfrm>
            <a:off x="9461217" y="4768770"/>
            <a:ext cx="730753" cy="430887"/>
          </a:xfrm>
          <a:prstGeom prst="rect">
            <a:avLst/>
          </a:prstGeom>
          <a:noFill/>
          <a:ln w="19050">
            <a:noFill/>
          </a:ln>
        </p:spPr>
        <p:txBody>
          <a:bodyPr wrap="square" rtlCol="0">
            <a:spAutoFit/>
          </a:bodyPr>
          <a:lstStyle/>
          <a:p>
            <a:r>
              <a:rPr lang="en-JP" sz="2200" dirty="0"/>
              <a:t>VM</a:t>
            </a:r>
          </a:p>
        </p:txBody>
      </p:sp>
      <p:sp>
        <p:nvSpPr>
          <p:cNvPr id="8" name="Rectangle 9">
            <a:extLst>
              <a:ext uri="{FF2B5EF4-FFF2-40B4-BE49-F238E27FC236}">
                <a16:creationId xmlns:a16="http://schemas.microsoft.com/office/drawing/2014/main" id="{9FE03BDA-9EDE-9612-F1F5-4525A093FAA5}"/>
              </a:ext>
            </a:extLst>
          </p:cNvPr>
          <p:cNvSpPr/>
          <p:nvPr/>
        </p:nvSpPr>
        <p:spPr>
          <a:xfrm>
            <a:off x="7814011" y="4568988"/>
            <a:ext cx="1356294" cy="718766"/>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200" dirty="0" err="1">
                <a:solidFill>
                  <a:schemeClr val="tx1"/>
                </a:solidFill>
              </a:rPr>
              <a:t>TeleBPF</a:t>
            </a:r>
            <a:r>
              <a:rPr lang="en-JP" sz="2200" dirty="0">
                <a:solidFill>
                  <a:schemeClr val="tx1"/>
                </a:solidFill>
              </a:rPr>
              <a:t>プロキシ</a:t>
            </a:r>
          </a:p>
        </p:txBody>
      </p:sp>
      <p:sp>
        <p:nvSpPr>
          <p:cNvPr id="9" name="Rectangle 12">
            <a:extLst>
              <a:ext uri="{FF2B5EF4-FFF2-40B4-BE49-F238E27FC236}">
                <a16:creationId xmlns:a16="http://schemas.microsoft.com/office/drawing/2014/main" id="{1B4CDAF5-FF99-3E19-8CB6-DC35BC2AE0EB}"/>
              </a:ext>
            </a:extLst>
          </p:cNvPr>
          <p:cNvSpPr/>
          <p:nvPr/>
        </p:nvSpPr>
        <p:spPr>
          <a:xfrm>
            <a:off x="6830876" y="5498233"/>
            <a:ext cx="3322565" cy="559823"/>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200" dirty="0">
                <a:solidFill>
                  <a:schemeClr val="tx1"/>
                </a:solidFill>
              </a:rPr>
              <a:t>OS</a:t>
            </a:r>
            <a:endParaRPr lang="en-JP" sz="2200" dirty="0">
              <a:solidFill>
                <a:schemeClr val="tx1"/>
              </a:solidFill>
            </a:endParaRPr>
          </a:p>
        </p:txBody>
      </p:sp>
      <p:sp>
        <p:nvSpPr>
          <p:cNvPr id="10" name="正方形/長方形 36">
            <a:extLst>
              <a:ext uri="{FF2B5EF4-FFF2-40B4-BE49-F238E27FC236}">
                <a16:creationId xmlns:a16="http://schemas.microsoft.com/office/drawing/2014/main" id="{DAEE25B0-11BF-016C-EAEC-C0A12177AAFC}"/>
              </a:ext>
            </a:extLst>
          </p:cNvPr>
          <p:cNvSpPr/>
          <p:nvPr/>
        </p:nvSpPr>
        <p:spPr>
          <a:xfrm>
            <a:off x="7419343" y="5887108"/>
            <a:ext cx="2302601" cy="392468"/>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200" dirty="0" err="1">
                <a:solidFill>
                  <a:schemeClr val="tx1"/>
                </a:solidFill>
              </a:rPr>
              <a:t>eBPF</a:t>
            </a:r>
            <a:r>
              <a:rPr kumimoji="1" lang="ja-JP" altLang="en-US" sz="2200" dirty="0">
                <a:solidFill>
                  <a:schemeClr val="tx1"/>
                </a:solidFill>
              </a:rPr>
              <a:t>プログラム</a:t>
            </a:r>
          </a:p>
        </p:txBody>
      </p:sp>
      <p:cxnSp>
        <p:nvCxnSpPr>
          <p:cNvPr id="11" name="直線矢印コネクタ 15">
            <a:extLst>
              <a:ext uri="{FF2B5EF4-FFF2-40B4-BE49-F238E27FC236}">
                <a16:creationId xmlns:a16="http://schemas.microsoft.com/office/drawing/2014/main" id="{99B87F74-29C1-05A8-FE7E-B94CBD9513ED}"/>
              </a:ext>
            </a:extLst>
          </p:cNvPr>
          <p:cNvCxnSpPr>
            <a:cxnSpLocks/>
            <a:stCxn id="8" idx="2"/>
            <a:endCxn id="9" idx="0"/>
          </p:cNvCxnSpPr>
          <p:nvPr/>
        </p:nvCxnSpPr>
        <p:spPr>
          <a:xfrm>
            <a:off x="8492158" y="5287754"/>
            <a:ext cx="1" cy="210479"/>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2" name="直線矢印コネクタ 15">
            <a:extLst>
              <a:ext uri="{FF2B5EF4-FFF2-40B4-BE49-F238E27FC236}">
                <a16:creationId xmlns:a16="http://schemas.microsoft.com/office/drawing/2014/main" id="{ED487903-445B-419A-44E8-01AB562C4CCB}"/>
              </a:ext>
            </a:extLst>
          </p:cNvPr>
          <p:cNvCxnSpPr>
            <a:cxnSpLocks/>
            <a:stCxn id="5" idx="3"/>
            <a:endCxn id="8" idx="1"/>
          </p:cNvCxnSpPr>
          <p:nvPr/>
        </p:nvCxnSpPr>
        <p:spPr>
          <a:xfrm flipV="1">
            <a:off x="4684774" y="4928371"/>
            <a:ext cx="3129237" cy="662416"/>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13" name="テキスト ボックス 12">
            <a:extLst>
              <a:ext uri="{FF2B5EF4-FFF2-40B4-BE49-F238E27FC236}">
                <a16:creationId xmlns:a16="http://schemas.microsoft.com/office/drawing/2014/main" id="{022D08F6-451A-B7B1-BB66-27D8BEFA1CDB}"/>
              </a:ext>
            </a:extLst>
          </p:cNvPr>
          <p:cNvSpPr txBox="1"/>
          <p:nvPr/>
        </p:nvSpPr>
        <p:spPr>
          <a:xfrm>
            <a:off x="5484285" y="5433724"/>
            <a:ext cx="971183" cy="430887"/>
          </a:xfrm>
          <a:prstGeom prst="rect">
            <a:avLst/>
          </a:prstGeom>
          <a:noFill/>
          <a:ln w="19050">
            <a:noFill/>
          </a:ln>
        </p:spPr>
        <p:txBody>
          <a:bodyPr wrap="square" rtlCol="0">
            <a:spAutoFit/>
          </a:bodyPr>
          <a:lstStyle/>
          <a:p>
            <a:r>
              <a:rPr kumimoji="1" lang="ja-JP" altLang="en-US" sz="2200" dirty="0"/>
              <a:t>引数</a:t>
            </a:r>
          </a:p>
        </p:txBody>
      </p:sp>
      <p:sp>
        <p:nvSpPr>
          <p:cNvPr id="14" name="テキスト ボックス 13">
            <a:extLst>
              <a:ext uri="{FF2B5EF4-FFF2-40B4-BE49-F238E27FC236}">
                <a16:creationId xmlns:a16="http://schemas.microsoft.com/office/drawing/2014/main" id="{EA3D1F51-CC46-9CD2-6C7B-F56401E016AA}"/>
              </a:ext>
            </a:extLst>
          </p:cNvPr>
          <p:cNvSpPr txBox="1"/>
          <p:nvPr/>
        </p:nvSpPr>
        <p:spPr>
          <a:xfrm>
            <a:off x="1507902" y="4764765"/>
            <a:ext cx="1842436" cy="430887"/>
          </a:xfrm>
          <a:prstGeom prst="rect">
            <a:avLst/>
          </a:prstGeom>
          <a:noFill/>
        </p:spPr>
        <p:txBody>
          <a:bodyPr wrap="square" rtlCol="0">
            <a:spAutoFit/>
          </a:bodyPr>
          <a:lstStyle/>
          <a:p>
            <a:r>
              <a:rPr kumimoji="1" lang="ja-JP" altLang="en-US" sz="2200" dirty="0"/>
              <a:t>クラウド側</a:t>
            </a:r>
          </a:p>
        </p:txBody>
      </p:sp>
      <p:cxnSp>
        <p:nvCxnSpPr>
          <p:cNvPr id="15" name="コネクタ: カギ線 14">
            <a:extLst>
              <a:ext uri="{FF2B5EF4-FFF2-40B4-BE49-F238E27FC236}">
                <a16:creationId xmlns:a16="http://schemas.microsoft.com/office/drawing/2014/main" id="{F61EAE8C-6964-9E96-3393-E5227596EB18}"/>
              </a:ext>
            </a:extLst>
          </p:cNvPr>
          <p:cNvCxnSpPr>
            <a:stCxn id="8" idx="0"/>
            <a:endCxn id="5" idx="0"/>
          </p:cNvCxnSpPr>
          <p:nvPr/>
        </p:nvCxnSpPr>
        <p:spPr>
          <a:xfrm rot="16200000" flipH="1" flipV="1">
            <a:off x="5470363" y="2194963"/>
            <a:ext cx="647770" cy="5395820"/>
          </a:xfrm>
          <a:prstGeom prst="bentConnector3">
            <a:avLst>
              <a:gd name="adj1" fmla="val -24187"/>
            </a:avLst>
          </a:prstGeom>
          <a:ln w="19050">
            <a:tailEnd type="triangle"/>
          </a:ln>
        </p:spPr>
        <p:style>
          <a:lnRef idx="1">
            <a:schemeClr val="dk1"/>
          </a:lnRef>
          <a:fillRef idx="0">
            <a:schemeClr val="dk1"/>
          </a:fillRef>
          <a:effectRef idx="0">
            <a:schemeClr val="dk1"/>
          </a:effectRef>
          <a:fontRef idx="minor">
            <a:schemeClr val="tx1"/>
          </a:fontRef>
        </p:style>
      </p:cxnSp>
      <p:sp>
        <p:nvSpPr>
          <p:cNvPr id="16" name="テキスト ボックス 15">
            <a:extLst>
              <a:ext uri="{FF2B5EF4-FFF2-40B4-BE49-F238E27FC236}">
                <a16:creationId xmlns:a16="http://schemas.microsoft.com/office/drawing/2014/main" id="{BA92552B-9112-9D73-B5F2-872F822CA525}"/>
              </a:ext>
            </a:extLst>
          </p:cNvPr>
          <p:cNvSpPr txBox="1"/>
          <p:nvPr/>
        </p:nvSpPr>
        <p:spPr>
          <a:xfrm>
            <a:off x="5260165" y="4430015"/>
            <a:ext cx="1162013" cy="430887"/>
          </a:xfrm>
          <a:prstGeom prst="rect">
            <a:avLst/>
          </a:prstGeom>
          <a:noFill/>
          <a:ln w="19050">
            <a:noFill/>
          </a:ln>
        </p:spPr>
        <p:txBody>
          <a:bodyPr wrap="square" rtlCol="0">
            <a:spAutoFit/>
          </a:bodyPr>
          <a:lstStyle/>
          <a:p>
            <a:r>
              <a:rPr kumimoji="1" lang="ja-JP" altLang="en-US" sz="2200" dirty="0"/>
              <a:t>返り値</a:t>
            </a:r>
          </a:p>
        </p:txBody>
      </p:sp>
    </p:spTree>
    <p:extLst>
      <p:ext uri="{BB962C8B-B14F-4D97-AF65-F5344CB8AC3E}">
        <p14:creationId xmlns:p14="http://schemas.microsoft.com/office/powerpoint/2010/main" val="1844697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73497D-3996-E4F4-FBFC-EEAEEC19FE4A}"/>
              </a:ext>
            </a:extLst>
          </p:cNvPr>
          <p:cNvSpPr>
            <a:spLocks noGrp="1"/>
          </p:cNvSpPr>
          <p:nvPr>
            <p:ph type="title"/>
          </p:nvPr>
        </p:nvSpPr>
        <p:spPr/>
        <p:txBody>
          <a:bodyPr/>
          <a:lstStyle/>
          <a:p>
            <a:r>
              <a:rPr kumimoji="1" lang="ja-JP" altLang="en-US" dirty="0"/>
              <a:t>イベント制御システムコールの</a:t>
            </a:r>
            <a:r>
              <a:rPr lang="ja-JP" altLang="en-US" dirty="0"/>
              <a:t>転送</a:t>
            </a:r>
            <a:endParaRPr kumimoji="1" lang="ja-JP" altLang="en-US" dirty="0"/>
          </a:p>
        </p:txBody>
      </p:sp>
      <p:sp>
        <p:nvSpPr>
          <p:cNvPr id="3" name="コンテンツ プレースホルダー 2">
            <a:extLst>
              <a:ext uri="{FF2B5EF4-FFF2-40B4-BE49-F238E27FC236}">
                <a16:creationId xmlns:a16="http://schemas.microsoft.com/office/drawing/2014/main" id="{5B263B50-350B-CBBC-1600-2BFE73478C34}"/>
              </a:ext>
            </a:extLst>
          </p:cNvPr>
          <p:cNvSpPr>
            <a:spLocks noGrp="1"/>
          </p:cNvSpPr>
          <p:nvPr>
            <p:ph idx="1"/>
          </p:nvPr>
        </p:nvSpPr>
        <p:spPr/>
        <p:txBody>
          <a:bodyPr/>
          <a:lstStyle/>
          <a:p>
            <a:r>
              <a:rPr lang="en-US" altLang="ja-JP" dirty="0" err="1">
                <a:effectLst/>
              </a:rPr>
              <a:t>eBPF</a:t>
            </a:r>
            <a:r>
              <a:rPr lang="ja-JP" altLang="en-US" dirty="0">
                <a:effectLst/>
              </a:rPr>
              <a:t>のイベントを制御するシステムコールも</a:t>
            </a:r>
            <a:r>
              <a:rPr lang="en-US" altLang="ja-JP" dirty="0">
                <a:effectLst/>
              </a:rPr>
              <a:t>VM</a:t>
            </a:r>
            <a:r>
              <a:rPr lang="ja-JP" altLang="en-US" dirty="0">
                <a:effectLst/>
              </a:rPr>
              <a:t>に転送</a:t>
            </a:r>
            <a:endParaRPr lang="en-US" altLang="ja-JP" dirty="0">
              <a:effectLst/>
            </a:endParaRPr>
          </a:p>
          <a:p>
            <a:pPr lvl="1"/>
            <a:r>
              <a:rPr lang="ja-JP" altLang="en-US" dirty="0">
                <a:effectLst/>
              </a:rPr>
              <a:t>システム内のイベントに</a:t>
            </a:r>
            <a:r>
              <a:rPr lang="en-US" altLang="ja-JP" dirty="0" err="1">
                <a:effectLst/>
              </a:rPr>
              <a:t>eBPF</a:t>
            </a:r>
            <a:r>
              <a:rPr lang="ja-JP" altLang="en-US" dirty="0">
                <a:effectLst/>
              </a:rPr>
              <a:t>プログラムを関連づけ</a:t>
            </a:r>
            <a:endParaRPr lang="en-US" altLang="ja-JP" dirty="0">
              <a:effectLst/>
            </a:endParaRPr>
          </a:p>
          <a:p>
            <a:pPr lvl="2"/>
            <a:r>
              <a:rPr lang="ja-JP" altLang="en-US" dirty="0">
                <a:effectLst/>
              </a:rPr>
              <a:t>イベントが発生した時に指定した</a:t>
            </a:r>
            <a:r>
              <a:rPr lang="en-US" altLang="ja-JP" dirty="0" err="1">
                <a:effectLst/>
              </a:rPr>
              <a:t>eBPF</a:t>
            </a:r>
            <a:r>
              <a:rPr lang="ja-JP" altLang="en-US" dirty="0">
                <a:effectLst/>
              </a:rPr>
              <a:t>プログラムを実行</a:t>
            </a:r>
            <a:endParaRPr lang="en-US" altLang="ja-JP" dirty="0">
              <a:effectLst/>
            </a:endParaRPr>
          </a:p>
          <a:p>
            <a:pPr lvl="1"/>
            <a:r>
              <a:rPr lang="ja-JP" altLang="en-US" dirty="0">
                <a:effectLst/>
              </a:rPr>
              <a:t>例：</a:t>
            </a:r>
            <a:r>
              <a:rPr lang="en-US" altLang="ja-JP" dirty="0">
                <a:effectLst/>
              </a:rPr>
              <a:t>OS</a:t>
            </a:r>
            <a:r>
              <a:rPr lang="ja-JP" altLang="en-US" dirty="0">
                <a:effectLst/>
              </a:rPr>
              <a:t>内の指定された関数が実行された時に</a:t>
            </a:r>
            <a:r>
              <a:rPr lang="en-US" altLang="ja-JP" dirty="0" err="1">
                <a:effectLst/>
              </a:rPr>
              <a:t>eBPF</a:t>
            </a:r>
            <a:r>
              <a:rPr lang="ja-JP" altLang="en-US" dirty="0">
                <a:effectLst/>
              </a:rPr>
              <a:t>プログラムを実行</a:t>
            </a:r>
            <a:endParaRPr kumimoji="1" lang="en-US" altLang="ja-JP" dirty="0"/>
          </a:p>
          <a:p>
            <a:r>
              <a:rPr lang="en-US" altLang="ja-JP" dirty="0" err="1"/>
              <a:t>eBPF</a:t>
            </a:r>
            <a:r>
              <a:rPr lang="ja-JP" altLang="en-US" dirty="0"/>
              <a:t>イベント制御システムコールをフック</a:t>
            </a:r>
            <a:endParaRPr lang="en-US" altLang="ja-JP" dirty="0"/>
          </a:p>
          <a:p>
            <a:pPr lvl="1"/>
            <a:r>
              <a:rPr lang="en-US" altLang="ja-JP" dirty="0" err="1">
                <a:effectLst/>
              </a:rPr>
              <a:t>eBPF</a:t>
            </a:r>
            <a:r>
              <a:rPr lang="ja-JP" altLang="en-US" dirty="0">
                <a:effectLst/>
              </a:rPr>
              <a:t>制御システムコールの場合と同様に</a:t>
            </a:r>
            <a:r>
              <a:rPr lang="en-US" altLang="ja-JP" dirty="0" err="1">
                <a:effectLst/>
              </a:rPr>
              <a:t>TeleBPF</a:t>
            </a:r>
            <a:r>
              <a:rPr lang="ja-JP" altLang="en-US" dirty="0">
                <a:effectLst/>
              </a:rPr>
              <a:t>プロキシが実行</a:t>
            </a:r>
            <a:endParaRPr lang="en-US" altLang="ja-JP" dirty="0">
              <a:effectLst/>
            </a:endParaRPr>
          </a:p>
        </p:txBody>
      </p:sp>
      <p:sp>
        <p:nvSpPr>
          <p:cNvPr id="4" name="スライド番号プレースホルダー 3">
            <a:extLst>
              <a:ext uri="{FF2B5EF4-FFF2-40B4-BE49-F238E27FC236}">
                <a16:creationId xmlns:a16="http://schemas.microsoft.com/office/drawing/2014/main" id="{5DF143BD-D6B6-A042-00F2-378F2BF69251}"/>
              </a:ext>
            </a:extLst>
          </p:cNvPr>
          <p:cNvSpPr>
            <a:spLocks noGrp="1"/>
          </p:cNvSpPr>
          <p:nvPr>
            <p:ph type="sldNum" sz="quarter" idx="12"/>
          </p:nvPr>
        </p:nvSpPr>
        <p:spPr/>
        <p:txBody>
          <a:bodyPr/>
          <a:lstStyle/>
          <a:p>
            <a:fld id="{BE494F7D-EF94-4F03-B604-12C7245D12BF}" type="slidenum">
              <a:rPr kumimoji="1" lang="ja-JP" altLang="en-US" smtClean="0"/>
              <a:t>11</a:t>
            </a:fld>
            <a:endParaRPr kumimoji="1" lang="ja-JP" altLang="en-US"/>
          </a:p>
        </p:txBody>
      </p:sp>
      <p:sp>
        <p:nvSpPr>
          <p:cNvPr id="5" name="Rectangle 7">
            <a:extLst>
              <a:ext uri="{FF2B5EF4-FFF2-40B4-BE49-F238E27FC236}">
                <a16:creationId xmlns:a16="http://schemas.microsoft.com/office/drawing/2014/main" id="{866B886E-E1A3-9FB9-DBA9-679C80710915}"/>
              </a:ext>
            </a:extLst>
          </p:cNvPr>
          <p:cNvSpPr/>
          <p:nvPr/>
        </p:nvSpPr>
        <p:spPr>
          <a:xfrm>
            <a:off x="5095091" y="5005981"/>
            <a:ext cx="5014679" cy="1532931"/>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000" dirty="0">
              <a:solidFill>
                <a:schemeClr val="tx1"/>
              </a:solidFill>
            </a:endParaRPr>
          </a:p>
        </p:txBody>
      </p:sp>
      <p:sp>
        <p:nvSpPr>
          <p:cNvPr id="6" name="TextBox 8">
            <a:extLst>
              <a:ext uri="{FF2B5EF4-FFF2-40B4-BE49-F238E27FC236}">
                <a16:creationId xmlns:a16="http://schemas.microsoft.com/office/drawing/2014/main" id="{7B74535B-9F83-55B7-9B75-3AFEE3E846D9}"/>
              </a:ext>
            </a:extLst>
          </p:cNvPr>
          <p:cNvSpPr txBox="1"/>
          <p:nvPr/>
        </p:nvSpPr>
        <p:spPr>
          <a:xfrm>
            <a:off x="9300466" y="5078148"/>
            <a:ext cx="683599" cy="400110"/>
          </a:xfrm>
          <a:prstGeom prst="rect">
            <a:avLst/>
          </a:prstGeom>
          <a:noFill/>
          <a:ln w="19050">
            <a:noFill/>
          </a:ln>
        </p:spPr>
        <p:txBody>
          <a:bodyPr wrap="square" rtlCol="0">
            <a:spAutoFit/>
          </a:bodyPr>
          <a:lstStyle/>
          <a:p>
            <a:r>
              <a:rPr lang="en-JP" sz="2000" dirty="0"/>
              <a:t>VM</a:t>
            </a:r>
          </a:p>
        </p:txBody>
      </p:sp>
      <p:sp>
        <p:nvSpPr>
          <p:cNvPr id="8" name="Rectangle 12">
            <a:extLst>
              <a:ext uri="{FF2B5EF4-FFF2-40B4-BE49-F238E27FC236}">
                <a16:creationId xmlns:a16="http://schemas.microsoft.com/office/drawing/2014/main" id="{3D9401D0-BFA2-0B51-B991-871C524CAEDA}"/>
              </a:ext>
            </a:extLst>
          </p:cNvPr>
          <p:cNvSpPr/>
          <p:nvPr/>
        </p:nvSpPr>
        <p:spPr>
          <a:xfrm>
            <a:off x="5238238" y="5743531"/>
            <a:ext cx="4409196" cy="607411"/>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JP" sz="2000" dirty="0">
              <a:solidFill>
                <a:schemeClr val="tx1"/>
              </a:solidFill>
            </a:endParaRPr>
          </a:p>
        </p:txBody>
      </p:sp>
      <p:sp>
        <p:nvSpPr>
          <p:cNvPr id="9" name="正方形/長方形 36">
            <a:extLst>
              <a:ext uri="{FF2B5EF4-FFF2-40B4-BE49-F238E27FC236}">
                <a16:creationId xmlns:a16="http://schemas.microsoft.com/office/drawing/2014/main" id="{8B6E01C0-1BDD-0111-510E-EDDF8C8EC538}"/>
              </a:ext>
            </a:extLst>
          </p:cNvPr>
          <p:cNvSpPr/>
          <p:nvPr/>
        </p:nvSpPr>
        <p:spPr>
          <a:xfrm>
            <a:off x="6851958" y="5985119"/>
            <a:ext cx="2111877" cy="511333"/>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000" dirty="0" err="1"/>
              <a:t>eBPF</a:t>
            </a:r>
            <a:r>
              <a:rPr kumimoji="1" lang="ja-JP" altLang="en-US" sz="2000" dirty="0"/>
              <a:t>プログラム</a:t>
            </a:r>
          </a:p>
        </p:txBody>
      </p:sp>
      <p:sp>
        <p:nvSpPr>
          <p:cNvPr id="11" name="Rectangle 6">
            <a:extLst>
              <a:ext uri="{FF2B5EF4-FFF2-40B4-BE49-F238E27FC236}">
                <a16:creationId xmlns:a16="http://schemas.microsoft.com/office/drawing/2014/main" id="{C30B48E1-FE95-0DDC-ECDA-AF8D7929A407}"/>
              </a:ext>
            </a:extLst>
          </p:cNvPr>
          <p:cNvSpPr/>
          <p:nvPr/>
        </p:nvSpPr>
        <p:spPr>
          <a:xfrm>
            <a:off x="982054" y="4942179"/>
            <a:ext cx="2971876" cy="527429"/>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000" dirty="0">
                <a:solidFill>
                  <a:schemeClr val="tx1"/>
                </a:solidFill>
              </a:rPr>
              <a:t>eBPFアプリケーション</a:t>
            </a:r>
          </a:p>
        </p:txBody>
      </p:sp>
      <p:sp>
        <p:nvSpPr>
          <p:cNvPr id="12" name="Oval 18">
            <a:extLst>
              <a:ext uri="{FF2B5EF4-FFF2-40B4-BE49-F238E27FC236}">
                <a16:creationId xmlns:a16="http://schemas.microsoft.com/office/drawing/2014/main" id="{96F0BD82-1A75-1550-66FC-1D25D518D16B}"/>
              </a:ext>
            </a:extLst>
          </p:cNvPr>
          <p:cNvSpPr/>
          <p:nvPr/>
        </p:nvSpPr>
        <p:spPr>
          <a:xfrm>
            <a:off x="6023130" y="6009342"/>
            <a:ext cx="290457" cy="2904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cxnSp>
        <p:nvCxnSpPr>
          <p:cNvPr id="13" name="Straight Arrow Connector 20">
            <a:extLst>
              <a:ext uri="{FF2B5EF4-FFF2-40B4-BE49-F238E27FC236}">
                <a16:creationId xmlns:a16="http://schemas.microsoft.com/office/drawing/2014/main" id="{891367B5-17BC-1EE9-4808-430676B4B537}"/>
              </a:ext>
            </a:extLst>
          </p:cNvPr>
          <p:cNvCxnSpPr>
            <a:cxnSpLocks/>
            <a:stCxn id="12" idx="6"/>
            <a:endCxn id="9" idx="1"/>
          </p:cNvCxnSpPr>
          <p:nvPr/>
        </p:nvCxnSpPr>
        <p:spPr>
          <a:xfrm>
            <a:off x="6313587" y="6154571"/>
            <a:ext cx="538371" cy="8621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21">
            <a:extLst>
              <a:ext uri="{FF2B5EF4-FFF2-40B4-BE49-F238E27FC236}">
                <a16:creationId xmlns:a16="http://schemas.microsoft.com/office/drawing/2014/main" id="{23E8EE84-582A-B448-97D9-8825AEA54B4B}"/>
              </a:ext>
            </a:extLst>
          </p:cNvPr>
          <p:cNvSpPr txBox="1"/>
          <p:nvPr/>
        </p:nvSpPr>
        <p:spPr>
          <a:xfrm>
            <a:off x="5618257" y="5726226"/>
            <a:ext cx="1107996" cy="369332"/>
          </a:xfrm>
          <a:prstGeom prst="rect">
            <a:avLst/>
          </a:prstGeom>
          <a:noFill/>
        </p:spPr>
        <p:txBody>
          <a:bodyPr wrap="none" rtlCol="0">
            <a:spAutoFit/>
          </a:bodyPr>
          <a:lstStyle/>
          <a:p>
            <a:r>
              <a:rPr lang="ja-JP" altLang="en-US" dirty="0"/>
              <a:t>イベント</a:t>
            </a:r>
            <a:endParaRPr lang="en-JP" dirty="0"/>
          </a:p>
        </p:txBody>
      </p:sp>
      <p:sp>
        <p:nvSpPr>
          <p:cNvPr id="15" name="TextBox 8">
            <a:extLst>
              <a:ext uri="{FF2B5EF4-FFF2-40B4-BE49-F238E27FC236}">
                <a16:creationId xmlns:a16="http://schemas.microsoft.com/office/drawing/2014/main" id="{1AF549BD-55FF-FC2D-07EF-5086D70BDEB4}"/>
              </a:ext>
            </a:extLst>
          </p:cNvPr>
          <p:cNvSpPr txBox="1"/>
          <p:nvPr/>
        </p:nvSpPr>
        <p:spPr>
          <a:xfrm>
            <a:off x="9070797" y="5845163"/>
            <a:ext cx="683599" cy="400110"/>
          </a:xfrm>
          <a:prstGeom prst="rect">
            <a:avLst/>
          </a:prstGeom>
          <a:noFill/>
          <a:ln w="19050">
            <a:noFill/>
          </a:ln>
        </p:spPr>
        <p:txBody>
          <a:bodyPr wrap="square" rtlCol="0">
            <a:spAutoFit/>
          </a:bodyPr>
          <a:lstStyle/>
          <a:p>
            <a:r>
              <a:rPr lang="en-US" sz="2000" dirty="0"/>
              <a:t>OS</a:t>
            </a:r>
            <a:endParaRPr lang="en-JP" sz="2000" dirty="0"/>
          </a:p>
        </p:txBody>
      </p:sp>
      <p:cxnSp>
        <p:nvCxnSpPr>
          <p:cNvPr id="17" name="直線矢印コネクタ 16">
            <a:extLst>
              <a:ext uri="{FF2B5EF4-FFF2-40B4-BE49-F238E27FC236}">
                <a16:creationId xmlns:a16="http://schemas.microsoft.com/office/drawing/2014/main" id="{3B470411-F9D2-46FB-7A29-F3AD5DE5F14F}"/>
              </a:ext>
            </a:extLst>
          </p:cNvPr>
          <p:cNvCxnSpPr>
            <a:cxnSpLocks/>
            <a:endCxn id="14" idx="3"/>
          </p:cNvCxnSpPr>
          <p:nvPr/>
        </p:nvCxnSpPr>
        <p:spPr>
          <a:xfrm flipH="1">
            <a:off x="6726253" y="5319798"/>
            <a:ext cx="837234" cy="5910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2" name="TextBox 35">
            <a:extLst>
              <a:ext uri="{FF2B5EF4-FFF2-40B4-BE49-F238E27FC236}">
                <a16:creationId xmlns:a16="http://schemas.microsoft.com/office/drawing/2014/main" id="{7C503D5F-A51B-EC87-3E20-FFB5C189936F}"/>
              </a:ext>
            </a:extLst>
          </p:cNvPr>
          <p:cNvSpPr txBox="1"/>
          <p:nvPr/>
        </p:nvSpPr>
        <p:spPr>
          <a:xfrm>
            <a:off x="6313034" y="5377766"/>
            <a:ext cx="697627" cy="400110"/>
          </a:xfrm>
          <a:prstGeom prst="rect">
            <a:avLst/>
          </a:prstGeom>
          <a:noFill/>
        </p:spPr>
        <p:txBody>
          <a:bodyPr wrap="none" rtlCol="0">
            <a:spAutoFit/>
          </a:bodyPr>
          <a:lstStyle/>
          <a:p>
            <a:r>
              <a:rPr lang="en-JP" sz="2000" dirty="0"/>
              <a:t>設定</a:t>
            </a:r>
          </a:p>
        </p:txBody>
      </p:sp>
      <p:sp>
        <p:nvSpPr>
          <p:cNvPr id="23" name="TextBox 28">
            <a:extLst>
              <a:ext uri="{FF2B5EF4-FFF2-40B4-BE49-F238E27FC236}">
                <a16:creationId xmlns:a16="http://schemas.microsoft.com/office/drawing/2014/main" id="{FC67803A-0421-F856-D6D4-5607F2B77AF0}"/>
              </a:ext>
            </a:extLst>
          </p:cNvPr>
          <p:cNvSpPr txBox="1"/>
          <p:nvPr/>
        </p:nvSpPr>
        <p:spPr>
          <a:xfrm>
            <a:off x="4279026" y="5205567"/>
            <a:ext cx="697627" cy="400110"/>
          </a:xfrm>
          <a:prstGeom prst="rect">
            <a:avLst/>
          </a:prstGeom>
          <a:noFill/>
        </p:spPr>
        <p:txBody>
          <a:bodyPr wrap="none" rtlCol="0">
            <a:spAutoFit/>
          </a:bodyPr>
          <a:lstStyle/>
          <a:p>
            <a:r>
              <a:rPr lang="en-JP" sz="2000" dirty="0"/>
              <a:t>転送</a:t>
            </a:r>
          </a:p>
        </p:txBody>
      </p:sp>
      <p:sp>
        <p:nvSpPr>
          <p:cNvPr id="25" name="Rectangle 9">
            <a:extLst>
              <a:ext uri="{FF2B5EF4-FFF2-40B4-BE49-F238E27FC236}">
                <a16:creationId xmlns:a16="http://schemas.microsoft.com/office/drawing/2014/main" id="{4BA30B06-7A02-91B5-5B18-F377EED80177}"/>
              </a:ext>
            </a:extLst>
          </p:cNvPr>
          <p:cNvSpPr/>
          <p:nvPr/>
        </p:nvSpPr>
        <p:spPr>
          <a:xfrm>
            <a:off x="6790654" y="5005982"/>
            <a:ext cx="2415148" cy="414006"/>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200" dirty="0" err="1">
                <a:solidFill>
                  <a:schemeClr val="tx1"/>
                </a:solidFill>
              </a:rPr>
              <a:t>TeleBPF</a:t>
            </a:r>
            <a:r>
              <a:rPr lang="en-JP" sz="2200" dirty="0">
                <a:solidFill>
                  <a:schemeClr val="tx1"/>
                </a:solidFill>
              </a:rPr>
              <a:t>プロキシ</a:t>
            </a:r>
          </a:p>
        </p:txBody>
      </p:sp>
      <p:cxnSp>
        <p:nvCxnSpPr>
          <p:cNvPr id="40" name="直線矢印コネクタ 39">
            <a:extLst>
              <a:ext uri="{FF2B5EF4-FFF2-40B4-BE49-F238E27FC236}">
                <a16:creationId xmlns:a16="http://schemas.microsoft.com/office/drawing/2014/main" id="{D62BA87D-3C13-3B7E-9C23-F923252030EB}"/>
              </a:ext>
            </a:extLst>
          </p:cNvPr>
          <p:cNvCxnSpPr>
            <a:cxnSpLocks/>
            <a:endCxn id="25" idx="1"/>
          </p:cNvCxnSpPr>
          <p:nvPr/>
        </p:nvCxnSpPr>
        <p:spPr>
          <a:xfrm flipV="1">
            <a:off x="3954292" y="5212985"/>
            <a:ext cx="2836362" cy="9534"/>
          </a:xfrm>
          <a:prstGeom prst="straightConnector1">
            <a:avLst/>
          </a:prstGeom>
          <a:ln w="28575">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12651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P spid="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0FE12F97-B6A0-6E0C-BBAE-94F5F131DD2C}"/>
              </a:ext>
            </a:extLst>
          </p:cNvPr>
          <p:cNvSpPr/>
          <p:nvPr/>
        </p:nvSpPr>
        <p:spPr>
          <a:xfrm>
            <a:off x="7528881" y="4751719"/>
            <a:ext cx="2961034" cy="1560179"/>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000" dirty="0">
              <a:solidFill>
                <a:schemeClr val="tx1"/>
              </a:solidFill>
            </a:endParaRPr>
          </a:p>
        </p:txBody>
      </p:sp>
      <p:sp>
        <p:nvSpPr>
          <p:cNvPr id="2" name="タイトル 1">
            <a:extLst>
              <a:ext uri="{FF2B5EF4-FFF2-40B4-BE49-F238E27FC236}">
                <a16:creationId xmlns:a16="http://schemas.microsoft.com/office/drawing/2014/main" id="{259B9411-177E-2CAE-A3FA-A5F113D3D789}"/>
              </a:ext>
            </a:extLst>
          </p:cNvPr>
          <p:cNvSpPr>
            <a:spLocks noGrp="1"/>
          </p:cNvSpPr>
          <p:nvPr>
            <p:ph type="title"/>
          </p:nvPr>
        </p:nvSpPr>
        <p:spPr/>
        <p:txBody>
          <a:bodyPr/>
          <a:lstStyle/>
          <a:p>
            <a:r>
              <a:rPr kumimoji="1" lang="ja-JP" altLang="en-US" dirty="0"/>
              <a:t>システムコールのフックの実装</a:t>
            </a:r>
          </a:p>
        </p:txBody>
      </p:sp>
      <p:sp>
        <p:nvSpPr>
          <p:cNvPr id="3" name="コンテンツ プレースホルダー 2">
            <a:extLst>
              <a:ext uri="{FF2B5EF4-FFF2-40B4-BE49-F238E27FC236}">
                <a16:creationId xmlns:a16="http://schemas.microsoft.com/office/drawing/2014/main" id="{514C2741-08DC-C710-BBE3-7FDD28352934}"/>
              </a:ext>
            </a:extLst>
          </p:cNvPr>
          <p:cNvSpPr>
            <a:spLocks noGrp="1"/>
          </p:cNvSpPr>
          <p:nvPr>
            <p:ph idx="1"/>
          </p:nvPr>
        </p:nvSpPr>
        <p:spPr/>
        <p:txBody>
          <a:bodyPr>
            <a:normAutofit/>
          </a:bodyPr>
          <a:lstStyle/>
          <a:p>
            <a:r>
              <a:rPr lang="ja-JP" altLang="en-US" dirty="0">
                <a:effectLst/>
              </a:rPr>
              <a:t>実行時に</a:t>
            </a:r>
            <a:r>
              <a:rPr lang="en-US" altLang="ja-JP" dirty="0"/>
              <a:t>LD_PRELOAD</a:t>
            </a:r>
            <a:r>
              <a:rPr lang="ja-JP" altLang="en-US" dirty="0"/>
              <a:t>で</a:t>
            </a:r>
            <a:r>
              <a:rPr lang="ja-JP" altLang="en-US" dirty="0">
                <a:effectLst/>
              </a:rPr>
              <a:t>システムコール関数を置き換え</a:t>
            </a:r>
            <a:endParaRPr lang="en-US" altLang="ja-JP" dirty="0">
              <a:effectLst/>
            </a:endParaRPr>
          </a:p>
          <a:p>
            <a:pPr lvl="1"/>
            <a:r>
              <a:rPr lang="ja-JP" altLang="en-US" dirty="0">
                <a:effectLst/>
              </a:rPr>
              <a:t>置き換える関数を定義した</a:t>
            </a:r>
            <a:r>
              <a:rPr lang="en-US" altLang="ja-JP" dirty="0" err="1">
                <a:effectLst/>
              </a:rPr>
              <a:t>TeleBPF</a:t>
            </a:r>
            <a:r>
              <a:rPr lang="ja-JP" altLang="en-US" dirty="0">
                <a:effectLst/>
              </a:rPr>
              <a:t>共有ライブラリを提供</a:t>
            </a:r>
            <a:endParaRPr lang="en-US" altLang="ja-JP" dirty="0">
              <a:effectLst/>
            </a:endParaRPr>
          </a:p>
          <a:p>
            <a:pPr lvl="1"/>
            <a:r>
              <a:rPr lang="ja-JP" altLang="en-US" dirty="0">
                <a:effectLst/>
              </a:rPr>
              <a:t>いくつかのシステムコールは汎用の</a:t>
            </a:r>
            <a:r>
              <a:rPr lang="en-US" altLang="ja-JP" dirty="0" err="1">
                <a:effectLst/>
              </a:rPr>
              <a:t>syscall</a:t>
            </a:r>
            <a:r>
              <a:rPr lang="ja-JP" altLang="en-US" dirty="0">
                <a:effectLst/>
              </a:rPr>
              <a:t>関数を置き換えて対応</a:t>
            </a:r>
            <a:endParaRPr lang="en-US" altLang="ja-JP" dirty="0">
              <a:effectLst/>
            </a:endParaRPr>
          </a:p>
          <a:p>
            <a:pPr lvl="2"/>
            <a:r>
              <a:rPr lang="ja-JP" altLang="en-US" dirty="0">
                <a:effectLst/>
              </a:rPr>
              <a:t>例：</a:t>
            </a:r>
            <a:r>
              <a:rPr lang="en-US" altLang="ja-JP" dirty="0" err="1">
                <a:effectLst/>
              </a:rPr>
              <a:t>bpf</a:t>
            </a:r>
            <a:r>
              <a:rPr lang="ja-JP" altLang="en-US" dirty="0">
                <a:effectLst/>
              </a:rPr>
              <a:t>システムコール、</a:t>
            </a:r>
            <a:r>
              <a:rPr lang="en-US" altLang="ja-JP" dirty="0" err="1">
                <a:effectLst/>
              </a:rPr>
              <a:t>perf_event_open</a:t>
            </a:r>
            <a:r>
              <a:rPr lang="ja-JP" altLang="en-US" dirty="0">
                <a:effectLst/>
              </a:rPr>
              <a:t>システムコール</a:t>
            </a:r>
            <a:endParaRPr lang="en-US" altLang="ja-JP" dirty="0">
              <a:effectLst/>
            </a:endParaRPr>
          </a:p>
          <a:p>
            <a:pPr lvl="2"/>
            <a:r>
              <a:rPr lang="ja-JP" altLang="en-US" dirty="0">
                <a:effectLst/>
              </a:rPr>
              <a:t>フック対象のシステムコール番号が指定されている場合のみ処理</a:t>
            </a:r>
            <a:endParaRPr lang="en-US" altLang="ja-JP" dirty="0">
              <a:effectLst/>
            </a:endParaRPr>
          </a:p>
        </p:txBody>
      </p:sp>
      <p:sp>
        <p:nvSpPr>
          <p:cNvPr id="4" name="スライド番号プレースホルダー 3">
            <a:extLst>
              <a:ext uri="{FF2B5EF4-FFF2-40B4-BE49-F238E27FC236}">
                <a16:creationId xmlns:a16="http://schemas.microsoft.com/office/drawing/2014/main" id="{BF27E1D8-BA28-32C0-0078-5FD8D5C04903}"/>
              </a:ext>
            </a:extLst>
          </p:cNvPr>
          <p:cNvSpPr>
            <a:spLocks noGrp="1"/>
          </p:cNvSpPr>
          <p:nvPr>
            <p:ph type="sldNum" sz="quarter" idx="12"/>
          </p:nvPr>
        </p:nvSpPr>
        <p:spPr/>
        <p:txBody>
          <a:bodyPr/>
          <a:lstStyle/>
          <a:p>
            <a:fld id="{BE494F7D-EF94-4F03-B604-12C7245D12BF}" type="slidenum">
              <a:rPr kumimoji="1" lang="ja-JP" altLang="en-US" smtClean="0"/>
              <a:t>12</a:t>
            </a:fld>
            <a:endParaRPr kumimoji="1" lang="ja-JP" altLang="en-US"/>
          </a:p>
        </p:txBody>
      </p:sp>
      <p:sp>
        <p:nvSpPr>
          <p:cNvPr id="5" name="Rectangle 6">
            <a:extLst>
              <a:ext uri="{FF2B5EF4-FFF2-40B4-BE49-F238E27FC236}">
                <a16:creationId xmlns:a16="http://schemas.microsoft.com/office/drawing/2014/main" id="{9E4CDD82-9544-57F7-4A60-887D92EE6BB6}"/>
              </a:ext>
            </a:extLst>
          </p:cNvPr>
          <p:cNvSpPr/>
          <p:nvPr/>
        </p:nvSpPr>
        <p:spPr>
          <a:xfrm>
            <a:off x="1582220" y="4199482"/>
            <a:ext cx="5284342" cy="526718"/>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200" dirty="0">
                <a:solidFill>
                  <a:schemeClr val="tx1"/>
                </a:solidFill>
              </a:rPr>
              <a:t>eBPFアプリケーション</a:t>
            </a:r>
          </a:p>
        </p:txBody>
      </p:sp>
      <p:sp>
        <p:nvSpPr>
          <p:cNvPr id="6" name="Rectangle 9">
            <a:extLst>
              <a:ext uri="{FF2B5EF4-FFF2-40B4-BE49-F238E27FC236}">
                <a16:creationId xmlns:a16="http://schemas.microsoft.com/office/drawing/2014/main" id="{CDCD9F47-8877-C6F0-B517-F059CE2118A6}"/>
              </a:ext>
            </a:extLst>
          </p:cNvPr>
          <p:cNvSpPr/>
          <p:nvPr/>
        </p:nvSpPr>
        <p:spPr>
          <a:xfrm>
            <a:off x="7614349" y="5133102"/>
            <a:ext cx="2618711" cy="588598"/>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200" dirty="0" err="1">
                <a:solidFill>
                  <a:schemeClr val="tx1"/>
                </a:solidFill>
              </a:rPr>
              <a:t>TeleBPF</a:t>
            </a:r>
            <a:r>
              <a:rPr lang="en-JP" sz="2200" dirty="0">
                <a:solidFill>
                  <a:schemeClr val="tx1"/>
                </a:solidFill>
              </a:rPr>
              <a:t>プロキシ</a:t>
            </a:r>
          </a:p>
        </p:txBody>
      </p:sp>
      <p:sp>
        <p:nvSpPr>
          <p:cNvPr id="7" name="Rectangle 12">
            <a:extLst>
              <a:ext uri="{FF2B5EF4-FFF2-40B4-BE49-F238E27FC236}">
                <a16:creationId xmlns:a16="http://schemas.microsoft.com/office/drawing/2014/main" id="{7640B1D2-486B-6499-AB43-A73A0BEA42BC}"/>
              </a:ext>
            </a:extLst>
          </p:cNvPr>
          <p:cNvSpPr/>
          <p:nvPr/>
        </p:nvSpPr>
        <p:spPr>
          <a:xfrm>
            <a:off x="1582220" y="5942773"/>
            <a:ext cx="5284342" cy="526718"/>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200" dirty="0">
                <a:solidFill>
                  <a:schemeClr val="tx1"/>
                </a:solidFill>
              </a:rPr>
              <a:t>OS</a:t>
            </a:r>
            <a:endParaRPr lang="en-JP" sz="2200" dirty="0">
              <a:solidFill>
                <a:schemeClr val="tx1"/>
              </a:solidFill>
            </a:endParaRPr>
          </a:p>
        </p:txBody>
      </p:sp>
      <p:cxnSp>
        <p:nvCxnSpPr>
          <p:cNvPr id="8" name="直線矢印コネクタ 15">
            <a:extLst>
              <a:ext uri="{FF2B5EF4-FFF2-40B4-BE49-F238E27FC236}">
                <a16:creationId xmlns:a16="http://schemas.microsoft.com/office/drawing/2014/main" id="{1585D32F-6DD2-6DD6-0847-678E4449005C}"/>
              </a:ext>
            </a:extLst>
          </p:cNvPr>
          <p:cNvCxnSpPr>
            <a:cxnSpLocks/>
          </p:cNvCxnSpPr>
          <p:nvPr/>
        </p:nvCxnSpPr>
        <p:spPr>
          <a:xfrm>
            <a:off x="4079142" y="4751719"/>
            <a:ext cx="0" cy="413319"/>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9" name="Rectangle 4">
            <a:extLst>
              <a:ext uri="{FF2B5EF4-FFF2-40B4-BE49-F238E27FC236}">
                <a16:creationId xmlns:a16="http://schemas.microsoft.com/office/drawing/2014/main" id="{D1BD7DB1-198A-7DE1-151A-C073845FF391}"/>
              </a:ext>
            </a:extLst>
          </p:cNvPr>
          <p:cNvSpPr/>
          <p:nvPr/>
        </p:nvSpPr>
        <p:spPr>
          <a:xfrm>
            <a:off x="3523659" y="5164432"/>
            <a:ext cx="3280111" cy="525938"/>
          </a:xfrm>
          <a:prstGeom prst="rect">
            <a:avLst/>
          </a:prstGeom>
          <a:solidFill>
            <a:schemeClr val="accent6">
              <a:lumMod val="60000"/>
              <a:lumOff val="40000"/>
            </a:schemeClr>
          </a:solid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err="1">
                <a:solidFill>
                  <a:schemeClr val="tx1"/>
                </a:solidFill>
              </a:rPr>
              <a:t>TeleBPF</a:t>
            </a:r>
            <a:r>
              <a:rPr lang="ja-JP" altLang="en-US" sz="2200" dirty="0">
                <a:solidFill>
                  <a:schemeClr val="tx1"/>
                </a:solidFill>
              </a:rPr>
              <a:t>共有ライブラリ</a:t>
            </a:r>
            <a:endParaRPr lang="en-JP" sz="2200" dirty="0">
              <a:solidFill>
                <a:schemeClr val="tx1"/>
              </a:solidFill>
            </a:endParaRPr>
          </a:p>
        </p:txBody>
      </p:sp>
      <p:cxnSp>
        <p:nvCxnSpPr>
          <p:cNvPr id="10" name="直線矢印コネクタ 15">
            <a:extLst>
              <a:ext uri="{FF2B5EF4-FFF2-40B4-BE49-F238E27FC236}">
                <a16:creationId xmlns:a16="http://schemas.microsoft.com/office/drawing/2014/main" id="{C4D90DF5-EF36-1287-75A7-E0325A46155C}"/>
              </a:ext>
            </a:extLst>
          </p:cNvPr>
          <p:cNvCxnSpPr>
            <a:cxnSpLocks/>
          </p:cNvCxnSpPr>
          <p:nvPr/>
        </p:nvCxnSpPr>
        <p:spPr>
          <a:xfrm>
            <a:off x="6107987" y="4759798"/>
            <a:ext cx="0" cy="40524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11" name="テキスト ボックス 10">
            <a:extLst>
              <a:ext uri="{FF2B5EF4-FFF2-40B4-BE49-F238E27FC236}">
                <a16:creationId xmlns:a16="http://schemas.microsoft.com/office/drawing/2014/main" id="{C134CB05-B0BD-F603-C215-FDB5EF4E1E21}"/>
              </a:ext>
            </a:extLst>
          </p:cNvPr>
          <p:cNvSpPr txBox="1"/>
          <p:nvPr/>
        </p:nvSpPr>
        <p:spPr>
          <a:xfrm>
            <a:off x="4634626" y="4688156"/>
            <a:ext cx="1835746" cy="430887"/>
          </a:xfrm>
          <a:prstGeom prst="rect">
            <a:avLst/>
          </a:prstGeom>
          <a:noFill/>
          <a:ln w="19050">
            <a:noFill/>
          </a:ln>
        </p:spPr>
        <p:txBody>
          <a:bodyPr wrap="square" rtlCol="0">
            <a:spAutoFit/>
          </a:bodyPr>
          <a:lstStyle/>
          <a:p>
            <a:r>
              <a:rPr kumimoji="1" lang="en-US" altLang="ja-JP" sz="2200" dirty="0" err="1"/>
              <a:t>syscall</a:t>
            </a:r>
            <a:endParaRPr kumimoji="1" lang="ja-JP" altLang="en-US" sz="2200" dirty="0"/>
          </a:p>
        </p:txBody>
      </p:sp>
      <p:cxnSp>
        <p:nvCxnSpPr>
          <p:cNvPr id="12" name="直線矢印コネクタ 15">
            <a:extLst>
              <a:ext uri="{FF2B5EF4-FFF2-40B4-BE49-F238E27FC236}">
                <a16:creationId xmlns:a16="http://schemas.microsoft.com/office/drawing/2014/main" id="{8335162C-8313-1BCB-F431-7CD11BCCA94F}"/>
              </a:ext>
            </a:extLst>
          </p:cNvPr>
          <p:cNvCxnSpPr>
            <a:cxnSpLocks/>
          </p:cNvCxnSpPr>
          <p:nvPr/>
        </p:nvCxnSpPr>
        <p:spPr>
          <a:xfrm>
            <a:off x="2448949" y="4751719"/>
            <a:ext cx="0" cy="1191054"/>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3" name="直線矢印コネクタ 15">
            <a:extLst>
              <a:ext uri="{FF2B5EF4-FFF2-40B4-BE49-F238E27FC236}">
                <a16:creationId xmlns:a16="http://schemas.microsoft.com/office/drawing/2014/main" id="{B4CBD0B2-28FF-0E05-ABFE-262D2206F5C6}"/>
              </a:ext>
            </a:extLst>
          </p:cNvPr>
          <p:cNvCxnSpPr>
            <a:cxnSpLocks/>
            <a:stCxn id="9" idx="3"/>
            <a:endCxn id="6" idx="1"/>
          </p:cNvCxnSpPr>
          <p:nvPr/>
        </p:nvCxnSpPr>
        <p:spPr>
          <a:xfrm>
            <a:off x="6803770" y="5427401"/>
            <a:ext cx="81057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4" name="直線矢印コネクタ 15">
            <a:extLst>
              <a:ext uri="{FF2B5EF4-FFF2-40B4-BE49-F238E27FC236}">
                <a16:creationId xmlns:a16="http://schemas.microsoft.com/office/drawing/2014/main" id="{F11ECCCB-1F87-DADC-FAC7-51725C8A2BBD}"/>
              </a:ext>
            </a:extLst>
          </p:cNvPr>
          <p:cNvCxnSpPr>
            <a:cxnSpLocks/>
          </p:cNvCxnSpPr>
          <p:nvPr/>
        </p:nvCxnSpPr>
        <p:spPr>
          <a:xfrm>
            <a:off x="4079142" y="5690370"/>
            <a:ext cx="0" cy="252403"/>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15" name="テキスト ボックス 14">
            <a:extLst>
              <a:ext uri="{FF2B5EF4-FFF2-40B4-BE49-F238E27FC236}">
                <a16:creationId xmlns:a16="http://schemas.microsoft.com/office/drawing/2014/main" id="{75C75E69-11AF-9365-869A-3CFC0F854251}"/>
              </a:ext>
            </a:extLst>
          </p:cNvPr>
          <p:cNvSpPr txBox="1"/>
          <p:nvPr/>
        </p:nvSpPr>
        <p:spPr>
          <a:xfrm>
            <a:off x="6918567" y="4940872"/>
            <a:ext cx="843508" cy="430887"/>
          </a:xfrm>
          <a:prstGeom prst="rect">
            <a:avLst/>
          </a:prstGeom>
          <a:noFill/>
          <a:ln w="19050">
            <a:noFill/>
          </a:ln>
        </p:spPr>
        <p:txBody>
          <a:bodyPr wrap="square" rtlCol="0">
            <a:spAutoFit/>
          </a:bodyPr>
          <a:lstStyle/>
          <a:p>
            <a:r>
              <a:rPr kumimoji="1" lang="en-US" altLang="ja-JP" sz="2200" dirty="0" err="1"/>
              <a:t>bpf</a:t>
            </a:r>
            <a:endParaRPr kumimoji="1" lang="ja-JP" altLang="en-US" sz="2200" dirty="0"/>
          </a:p>
        </p:txBody>
      </p:sp>
      <p:sp>
        <p:nvSpPr>
          <p:cNvPr id="18" name="TextBox 8">
            <a:extLst>
              <a:ext uri="{FF2B5EF4-FFF2-40B4-BE49-F238E27FC236}">
                <a16:creationId xmlns:a16="http://schemas.microsoft.com/office/drawing/2014/main" id="{1FC1B0D6-F6BC-DDDE-2238-CF822874FAD3}"/>
              </a:ext>
            </a:extLst>
          </p:cNvPr>
          <p:cNvSpPr txBox="1"/>
          <p:nvPr/>
        </p:nvSpPr>
        <p:spPr>
          <a:xfrm>
            <a:off x="9743051" y="4718933"/>
            <a:ext cx="683599" cy="400110"/>
          </a:xfrm>
          <a:prstGeom prst="rect">
            <a:avLst/>
          </a:prstGeom>
          <a:noFill/>
          <a:ln w="19050">
            <a:noFill/>
          </a:ln>
        </p:spPr>
        <p:txBody>
          <a:bodyPr wrap="square" rtlCol="0">
            <a:spAutoFit/>
          </a:bodyPr>
          <a:lstStyle/>
          <a:p>
            <a:r>
              <a:rPr lang="en-JP" sz="2000" dirty="0"/>
              <a:t>VM</a:t>
            </a:r>
          </a:p>
        </p:txBody>
      </p:sp>
    </p:spTree>
    <p:extLst>
      <p:ext uri="{BB962C8B-B14F-4D97-AF65-F5344CB8AC3E}">
        <p14:creationId xmlns:p14="http://schemas.microsoft.com/office/powerpoint/2010/main" val="3595713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6984AD-B715-86B0-C162-1BE9FDF6A103}"/>
              </a:ext>
            </a:extLst>
          </p:cNvPr>
          <p:cNvSpPr>
            <a:spLocks noGrp="1"/>
          </p:cNvSpPr>
          <p:nvPr>
            <p:ph type="title"/>
          </p:nvPr>
        </p:nvSpPr>
        <p:spPr/>
        <p:txBody>
          <a:bodyPr/>
          <a:lstStyle/>
          <a:p>
            <a:r>
              <a:rPr lang="en-US" altLang="ja-JP" dirty="0" err="1"/>
              <a:t>bpf</a:t>
            </a:r>
            <a:r>
              <a:rPr kumimoji="1" lang="ja-JP" altLang="en-US" dirty="0"/>
              <a:t>システムコールの転送</a:t>
            </a:r>
          </a:p>
        </p:txBody>
      </p:sp>
      <p:sp>
        <p:nvSpPr>
          <p:cNvPr id="3" name="コンテンツ プレースホルダー 2">
            <a:extLst>
              <a:ext uri="{FF2B5EF4-FFF2-40B4-BE49-F238E27FC236}">
                <a16:creationId xmlns:a16="http://schemas.microsoft.com/office/drawing/2014/main" id="{26FA81E8-1166-CC38-0179-74F61CE2AFDB}"/>
              </a:ext>
            </a:extLst>
          </p:cNvPr>
          <p:cNvSpPr>
            <a:spLocks noGrp="1"/>
          </p:cNvSpPr>
          <p:nvPr>
            <p:ph idx="1"/>
          </p:nvPr>
        </p:nvSpPr>
        <p:spPr/>
        <p:txBody>
          <a:bodyPr>
            <a:normAutofit/>
          </a:bodyPr>
          <a:lstStyle/>
          <a:p>
            <a:r>
              <a:rPr lang="en-US" altLang="ja-JP" dirty="0" err="1"/>
              <a:t>eBPF</a:t>
            </a:r>
            <a:r>
              <a:rPr lang="ja-JP" altLang="en-US" dirty="0"/>
              <a:t>を制御する</a:t>
            </a:r>
            <a:r>
              <a:rPr lang="ja-JP" altLang="en-US" dirty="0">
                <a:effectLst/>
              </a:rPr>
              <a:t>コマンドを実行するために呼び出される</a:t>
            </a:r>
            <a:endParaRPr lang="en-US" altLang="ja-JP" dirty="0">
              <a:effectLst/>
            </a:endParaRPr>
          </a:p>
          <a:p>
            <a:pPr lvl="1"/>
            <a:r>
              <a:rPr lang="en-US" altLang="ja-JP" dirty="0" err="1">
                <a:effectLst/>
              </a:rPr>
              <a:t>syscall</a:t>
            </a:r>
            <a:r>
              <a:rPr lang="ja-JP" altLang="en-US" dirty="0">
                <a:effectLst/>
              </a:rPr>
              <a:t>関数の可変引数から</a:t>
            </a:r>
            <a:r>
              <a:rPr lang="en-US" altLang="ja-JP" dirty="0" err="1">
                <a:effectLst/>
              </a:rPr>
              <a:t>eBPF</a:t>
            </a:r>
            <a:r>
              <a:rPr lang="ja-JP" altLang="en-US" dirty="0">
                <a:effectLst/>
              </a:rPr>
              <a:t>コマンド番号と</a:t>
            </a:r>
            <a:r>
              <a:rPr lang="en-US" altLang="ja-JP" dirty="0" err="1">
                <a:effectLst/>
              </a:rPr>
              <a:t>bpf_attr</a:t>
            </a:r>
            <a:r>
              <a:rPr lang="ja-JP" altLang="en-US" dirty="0">
                <a:effectLst/>
              </a:rPr>
              <a:t>共用体を取得</a:t>
            </a:r>
            <a:endParaRPr lang="en-US" altLang="ja-JP" dirty="0">
              <a:effectLst/>
            </a:endParaRPr>
          </a:p>
          <a:p>
            <a:pPr lvl="2"/>
            <a:r>
              <a:rPr lang="ja-JP" altLang="en-US" dirty="0"/>
              <a:t>この共用体には</a:t>
            </a:r>
            <a:r>
              <a:rPr lang="en-US" altLang="ja-JP" dirty="0" err="1"/>
              <a:t>eBPF</a:t>
            </a:r>
            <a:r>
              <a:rPr lang="ja-JP" altLang="en-US" dirty="0"/>
              <a:t>コマンドの実行に必要な情報が格納</a:t>
            </a:r>
            <a:endParaRPr lang="en-US" altLang="ja-JP" dirty="0">
              <a:effectLst/>
            </a:endParaRPr>
          </a:p>
          <a:p>
            <a:pPr lvl="1"/>
            <a:r>
              <a:rPr lang="en-US" altLang="ja-JP" dirty="0" err="1"/>
              <a:t>eBPF</a:t>
            </a:r>
            <a:r>
              <a:rPr lang="ja-JP" altLang="en-US" dirty="0"/>
              <a:t>コマンド番号に応じて</a:t>
            </a:r>
            <a:r>
              <a:rPr lang="en-US" altLang="ja-JP" dirty="0" err="1"/>
              <a:t>bpf_attr</a:t>
            </a:r>
            <a:r>
              <a:rPr lang="ja-JP" altLang="en-US" dirty="0"/>
              <a:t>共用体の必要なメンバだけを転送</a:t>
            </a:r>
            <a:endParaRPr lang="en-US" altLang="ja-JP" dirty="0">
              <a:effectLst/>
            </a:endParaRPr>
          </a:p>
          <a:p>
            <a:pPr lvl="1"/>
            <a:r>
              <a:rPr lang="en-US" altLang="ja-JP" dirty="0" err="1"/>
              <a:t>TeleBPF</a:t>
            </a:r>
            <a:r>
              <a:rPr lang="ja-JP" altLang="en-US" dirty="0"/>
              <a:t>プロキシから返送された値を</a:t>
            </a:r>
            <a:r>
              <a:rPr lang="en-US" altLang="ja-JP" dirty="0" err="1">
                <a:effectLst/>
              </a:rPr>
              <a:t>syscall</a:t>
            </a:r>
            <a:r>
              <a:rPr lang="ja-JP" altLang="en-US" dirty="0">
                <a:effectLst/>
              </a:rPr>
              <a:t>関数の返り値とする</a:t>
            </a:r>
            <a:endParaRPr lang="en-US" altLang="ja-JP" dirty="0">
              <a:effectLst/>
            </a:endParaRPr>
          </a:p>
        </p:txBody>
      </p:sp>
      <p:sp>
        <p:nvSpPr>
          <p:cNvPr id="4" name="スライド番号プレースホルダー 3">
            <a:extLst>
              <a:ext uri="{FF2B5EF4-FFF2-40B4-BE49-F238E27FC236}">
                <a16:creationId xmlns:a16="http://schemas.microsoft.com/office/drawing/2014/main" id="{36857799-7B41-3F5A-2236-78B0AFEF97D3}"/>
              </a:ext>
            </a:extLst>
          </p:cNvPr>
          <p:cNvSpPr>
            <a:spLocks noGrp="1"/>
          </p:cNvSpPr>
          <p:nvPr>
            <p:ph type="sldNum" sz="quarter" idx="12"/>
          </p:nvPr>
        </p:nvSpPr>
        <p:spPr/>
        <p:txBody>
          <a:bodyPr/>
          <a:lstStyle/>
          <a:p>
            <a:fld id="{BE494F7D-EF94-4F03-B604-12C7245D12BF}" type="slidenum">
              <a:rPr kumimoji="1" lang="ja-JP" altLang="en-US" smtClean="0"/>
              <a:t>13</a:t>
            </a:fld>
            <a:endParaRPr kumimoji="1" lang="ja-JP" altLang="en-US"/>
          </a:p>
        </p:txBody>
      </p:sp>
      <p:sp>
        <p:nvSpPr>
          <p:cNvPr id="5" name="Rectangle 6">
            <a:extLst>
              <a:ext uri="{FF2B5EF4-FFF2-40B4-BE49-F238E27FC236}">
                <a16:creationId xmlns:a16="http://schemas.microsoft.com/office/drawing/2014/main" id="{AD8719EE-07E2-F23C-04FD-4AAE30D6651D}"/>
              </a:ext>
            </a:extLst>
          </p:cNvPr>
          <p:cNvSpPr/>
          <p:nvPr/>
        </p:nvSpPr>
        <p:spPr>
          <a:xfrm>
            <a:off x="1377386" y="4356190"/>
            <a:ext cx="3176872" cy="748058"/>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200" dirty="0">
                <a:solidFill>
                  <a:schemeClr val="tx1"/>
                </a:solidFill>
              </a:rPr>
              <a:t>eBPFアプリケーション</a:t>
            </a:r>
          </a:p>
        </p:txBody>
      </p:sp>
      <p:sp>
        <p:nvSpPr>
          <p:cNvPr id="6" name="Rectangle 7">
            <a:extLst>
              <a:ext uri="{FF2B5EF4-FFF2-40B4-BE49-F238E27FC236}">
                <a16:creationId xmlns:a16="http://schemas.microsoft.com/office/drawing/2014/main" id="{AA57EDCF-9206-CA69-AFEE-7DC7F825512F}"/>
              </a:ext>
            </a:extLst>
          </p:cNvPr>
          <p:cNvSpPr/>
          <p:nvPr/>
        </p:nvSpPr>
        <p:spPr>
          <a:xfrm>
            <a:off x="8334771" y="4395076"/>
            <a:ext cx="1756881" cy="1674692"/>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7" name="TextBox 8">
            <a:extLst>
              <a:ext uri="{FF2B5EF4-FFF2-40B4-BE49-F238E27FC236}">
                <a16:creationId xmlns:a16="http://schemas.microsoft.com/office/drawing/2014/main" id="{D29A31AA-3855-0014-FB19-96D24B0C854C}"/>
              </a:ext>
            </a:extLst>
          </p:cNvPr>
          <p:cNvSpPr txBox="1"/>
          <p:nvPr/>
        </p:nvSpPr>
        <p:spPr>
          <a:xfrm>
            <a:off x="9355546" y="4012044"/>
            <a:ext cx="730753" cy="430887"/>
          </a:xfrm>
          <a:prstGeom prst="rect">
            <a:avLst/>
          </a:prstGeom>
          <a:noFill/>
          <a:ln w="19050">
            <a:noFill/>
          </a:ln>
        </p:spPr>
        <p:txBody>
          <a:bodyPr wrap="square" rtlCol="0">
            <a:spAutoFit/>
          </a:bodyPr>
          <a:lstStyle/>
          <a:p>
            <a:r>
              <a:rPr lang="en-JP" sz="2200" dirty="0"/>
              <a:t>VM</a:t>
            </a:r>
          </a:p>
        </p:txBody>
      </p:sp>
      <p:sp>
        <p:nvSpPr>
          <p:cNvPr id="8" name="Rectangle 9">
            <a:extLst>
              <a:ext uri="{FF2B5EF4-FFF2-40B4-BE49-F238E27FC236}">
                <a16:creationId xmlns:a16="http://schemas.microsoft.com/office/drawing/2014/main" id="{41F176DE-ACAE-CF24-5B39-F3AFA642BF64}"/>
              </a:ext>
            </a:extLst>
          </p:cNvPr>
          <p:cNvSpPr/>
          <p:nvPr/>
        </p:nvSpPr>
        <p:spPr>
          <a:xfrm>
            <a:off x="8610600" y="4513656"/>
            <a:ext cx="1356294" cy="718766"/>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200" dirty="0" err="1">
                <a:solidFill>
                  <a:schemeClr val="tx1"/>
                </a:solidFill>
              </a:rPr>
              <a:t>TeleBPF</a:t>
            </a:r>
            <a:r>
              <a:rPr lang="en-JP" sz="2200" dirty="0">
                <a:solidFill>
                  <a:schemeClr val="tx1"/>
                </a:solidFill>
              </a:rPr>
              <a:t>プロキシ</a:t>
            </a:r>
          </a:p>
        </p:txBody>
      </p:sp>
      <p:cxnSp>
        <p:nvCxnSpPr>
          <p:cNvPr id="9" name="直線矢印コネクタ 15">
            <a:extLst>
              <a:ext uri="{FF2B5EF4-FFF2-40B4-BE49-F238E27FC236}">
                <a16:creationId xmlns:a16="http://schemas.microsoft.com/office/drawing/2014/main" id="{C1290B20-0137-2EF6-C0E0-5E6D658ED48E}"/>
              </a:ext>
            </a:extLst>
          </p:cNvPr>
          <p:cNvCxnSpPr>
            <a:cxnSpLocks/>
          </p:cNvCxnSpPr>
          <p:nvPr/>
        </p:nvCxnSpPr>
        <p:spPr>
          <a:xfrm flipV="1">
            <a:off x="4574068" y="5060933"/>
            <a:ext cx="4036532" cy="689568"/>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10" name="テキスト ボックス 9">
            <a:extLst>
              <a:ext uri="{FF2B5EF4-FFF2-40B4-BE49-F238E27FC236}">
                <a16:creationId xmlns:a16="http://schemas.microsoft.com/office/drawing/2014/main" id="{63D1D4EC-1CF4-55E2-DE4F-09C9E9F13261}"/>
              </a:ext>
            </a:extLst>
          </p:cNvPr>
          <p:cNvSpPr txBox="1"/>
          <p:nvPr/>
        </p:nvSpPr>
        <p:spPr>
          <a:xfrm>
            <a:off x="1377386" y="3904197"/>
            <a:ext cx="1842436" cy="430887"/>
          </a:xfrm>
          <a:prstGeom prst="rect">
            <a:avLst/>
          </a:prstGeom>
          <a:noFill/>
        </p:spPr>
        <p:txBody>
          <a:bodyPr wrap="square" rtlCol="0">
            <a:spAutoFit/>
          </a:bodyPr>
          <a:lstStyle/>
          <a:p>
            <a:r>
              <a:rPr kumimoji="1" lang="ja-JP" altLang="en-US" sz="2200" dirty="0"/>
              <a:t>クラウド側</a:t>
            </a:r>
          </a:p>
        </p:txBody>
      </p:sp>
      <p:sp>
        <p:nvSpPr>
          <p:cNvPr id="12" name="テキスト ボックス 11">
            <a:extLst>
              <a:ext uri="{FF2B5EF4-FFF2-40B4-BE49-F238E27FC236}">
                <a16:creationId xmlns:a16="http://schemas.microsoft.com/office/drawing/2014/main" id="{2B195DE4-735D-1264-A7D1-FF515A04E381}"/>
              </a:ext>
            </a:extLst>
          </p:cNvPr>
          <p:cNvSpPr txBox="1"/>
          <p:nvPr/>
        </p:nvSpPr>
        <p:spPr>
          <a:xfrm>
            <a:off x="5728667" y="4784340"/>
            <a:ext cx="1162013" cy="430887"/>
          </a:xfrm>
          <a:prstGeom prst="rect">
            <a:avLst/>
          </a:prstGeom>
          <a:noFill/>
          <a:ln w="19050">
            <a:noFill/>
          </a:ln>
        </p:spPr>
        <p:txBody>
          <a:bodyPr wrap="square" rtlCol="0">
            <a:spAutoFit/>
          </a:bodyPr>
          <a:lstStyle/>
          <a:p>
            <a:r>
              <a:rPr kumimoji="1" lang="ja-JP" altLang="en-US" sz="2200" dirty="0"/>
              <a:t>返り値</a:t>
            </a:r>
          </a:p>
        </p:txBody>
      </p:sp>
      <p:sp>
        <p:nvSpPr>
          <p:cNvPr id="13" name="テキスト ボックス 12">
            <a:extLst>
              <a:ext uri="{FF2B5EF4-FFF2-40B4-BE49-F238E27FC236}">
                <a16:creationId xmlns:a16="http://schemas.microsoft.com/office/drawing/2014/main" id="{F80EF6C0-960A-F70F-9731-01337E34DCAC}"/>
              </a:ext>
            </a:extLst>
          </p:cNvPr>
          <p:cNvSpPr txBox="1"/>
          <p:nvPr/>
        </p:nvSpPr>
        <p:spPr>
          <a:xfrm>
            <a:off x="4990316" y="5788256"/>
            <a:ext cx="4064668" cy="769441"/>
          </a:xfrm>
          <a:prstGeom prst="rect">
            <a:avLst/>
          </a:prstGeom>
          <a:noFill/>
        </p:spPr>
        <p:txBody>
          <a:bodyPr wrap="square" rtlCol="0">
            <a:spAutoFit/>
          </a:bodyPr>
          <a:lstStyle/>
          <a:p>
            <a:r>
              <a:rPr kumimoji="1" lang="en-US" altLang="ja-JP" sz="2200" dirty="0" err="1"/>
              <a:t>bpf_attr</a:t>
            </a:r>
            <a:r>
              <a:rPr kumimoji="1" lang="ja-JP" altLang="en-US" sz="2200" dirty="0"/>
              <a:t>共用体の必要な</a:t>
            </a:r>
            <a:endParaRPr kumimoji="1" lang="en-US" altLang="ja-JP" sz="2200" dirty="0"/>
          </a:p>
          <a:p>
            <a:r>
              <a:rPr lang="ja-JP" altLang="en-US" sz="2200" dirty="0"/>
              <a:t>メンバなど</a:t>
            </a:r>
            <a:endParaRPr kumimoji="1" lang="ja-JP" altLang="en-US" sz="2200" dirty="0"/>
          </a:p>
        </p:txBody>
      </p:sp>
      <p:sp>
        <p:nvSpPr>
          <p:cNvPr id="14" name="Rectangle 6">
            <a:extLst>
              <a:ext uri="{FF2B5EF4-FFF2-40B4-BE49-F238E27FC236}">
                <a16:creationId xmlns:a16="http://schemas.microsoft.com/office/drawing/2014/main" id="{F5616E86-D4D1-6ACC-CFE2-C6FC4BE231AE}"/>
              </a:ext>
            </a:extLst>
          </p:cNvPr>
          <p:cNvSpPr/>
          <p:nvPr/>
        </p:nvSpPr>
        <p:spPr>
          <a:xfrm>
            <a:off x="1371644" y="5535058"/>
            <a:ext cx="3176872" cy="430887"/>
          </a:xfrm>
          <a:prstGeom prst="rect">
            <a:avLst/>
          </a:prstGeom>
          <a:solidFill>
            <a:schemeClr val="accent6">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000" dirty="0">
                <a:solidFill>
                  <a:schemeClr val="tx1"/>
                </a:solidFill>
              </a:rPr>
              <a:t>TeleBPF共有ライブラリ</a:t>
            </a:r>
          </a:p>
        </p:txBody>
      </p:sp>
      <p:cxnSp>
        <p:nvCxnSpPr>
          <p:cNvPr id="15" name="直線矢印コネクタ 15">
            <a:extLst>
              <a:ext uri="{FF2B5EF4-FFF2-40B4-BE49-F238E27FC236}">
                <a16:creationId xmlns:a16="http://schemas.microsoft.com/office/drawing/2014/main" id="{FE204AC9-F2FF-96E6-1D10-A011D20AEA04}"/>
              </a:ext>
            </a:extLst>
          </p:cNvPr>
          <p:cNvCxnSpPr>
            <a:cxnSpLocks/>
          </p:cNvCxnSpPr>
          <p:nvPr/>
        </p:nvCxnSpPr>
        <p:spPr>
          <a:xfrm>
            <a:off x="3067641" y="5164337"/>
            <a:ext cx="0" cy="405308"/>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8" name="直線矢印コネクタ 15">
            <a:extLst>
              <a:ext uri="{FF2B5EF4-FFF2-40B4-BE49-F238E27FC236}">
                <a16:creationId xmlns:a16="http://schemas.microsoft.com/office/drawing/2014/main" id="{415AB3DE-FD37-BB01-FA71-B3ECCFFDA31B}"/>
              </a:ext>
            </a:extLst>
          </p:cNvPr>
          <p:cNvCxnSpPr>
            <a:cxnSpLocks/>
          </p:cNvCxnSpPr>
          <p:nvPr/>
        </p:nvCxnSpPr>
        <p:spPr>
          <a:xfrm flipV="1">
            <a:off x="4548516" y="4784340"/>
            <a:ext cx="4062084" cy="780107"/>
          </a:xfrm>
          <a:prstGeom prst="straightConnector1">
            <a:avLst/>
          </a:prstGeom>
          <a:ln w="19050">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BB26C869-D98B-2D4D-B89C-20C3D20E4117}"/>
              </a:ext>
            </a:extLst>
          </p:cNvPr>
          <p:cNvSpPr txBox="1"/>
          <p:nvPr/>
        </p:nvSpPr>
        <p:spPr>
          <a:xfrm>
            <a:off x="495413" y="5164337"/>
            <a:ext cx="2651688" cy="400110"/>
          </a:xfrm>
          <a:prstGeom prst="rect">
            <a:avLst/>
          </a:prstGeom>
          <a:noFill/>
        </p:spPr>
        <p:txBody>
          <a:bodyPr wrap="none" rtlCol="0">
            <a:spAutoFit/>
          </a:bodyPr>
          <a:lstStyle/>
          <a:p>
            <a:r>
              <a:rPr lang="en-JP" sz="2000" dirty="0"/>
              <a:t>syscall(__NR_bpf, ...)</a:t>
            </a:r>
          </a:p>
        </p:txBody>
      </p:sp>
      <p:sp>
        <p:nvSpPr>
          <p:cNvPr id="19" name="Rectangle 12">
            <a:extLst>
              <a:ext uri="{FF2B5EF4-FFF2-40B4-BE49-F238E27FC236}">
                <a16:creationId xmlns:a16="http://schemas.microsoft.com/office/drawing/2014/main" id="{A8AA20C4-0538-4327-905D-ADD9FD6C07C6}"/>
              </a:ext>
            </a:extLst>
          </p:cNvPr>
          <p:cNvSpPr/>
          <p:nvPr/>
        </p:nvSpPr>
        <p:spPr>
          <a:xfrm>
            <a:off x="8672297" y="5470589"/>
            <a:ext cx="1232899" cy="559823"/>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200" dirty="0">
                <a:solidFill>
                  <a:schemeClr val="tx1"/>
                </a:solidFill>
              </a:rPr>
              <a:t>OS</a:t>
            </a:r>
            <a:endParaRPr lang="en-JP" sz="2200" dirty="0">
              <a:solidFill>
                <a:schemeClr val="tx1"/>
              </a:solidFill>
            </a:endParaRPr>
          </a:p>
        </p:txBody>
      </p:sp>
      <p:cxnSp>
        <p:nvCxnSpPr>
          <p:cNvPr id="21" name="直線矢印コネクタ 15">
            <a:extLst>
              <a:ext uri="{FF2B5EF4-FFF2-40B4-BE49-F238E27FC236}">
                <a16:creationId xmlns:a16="http://schemas.microsoft.com/office/drawing/2014/main" id="{23B23DC7-10AB-C4EA-9D08-0DA542DBEAA5}"/>
              </a:ext>
            </a:extLst>
          </p:cNvPr>
          <p:cNvCxnSpPr>
            <a:cxnSpLocks/>
            <a:stCxn id="8" idx="2"/>
            <a:endCxn id="19" idx="0"/>
          </p:cNvCxnSpPr>
          <p:nvPr/>
        </p:nvCxnSpPr>
        <p:spPr>
          <a:xfrm>
            <a:off x="9288747" y="5232422"/>
            <a:ext cx="0" cy="238167"/>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66462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7">
            <a:extLst>
              <a:ext uri="{FF2B5EF4-FFF2-40B4-BE49-F238E27FC236}">
                <a16:creationId xmlns:a16="http://schemas.microsoft.com/office/drawing/2014/main" id="{83334825-2D3F-00EA-7AD3-60D9481D839C}"/>
              </a:ext>
            </a:extLst>
          </p:cNvPr>
          <p:cNvSpPr/>
          <p:nvPr/>
        </p:nvSpPr>
        <p:spPr>
          <a:xfrm>
            <a:off x="8368591" y="4198892"/>
            <a:ext cx="3047515" cy="2165393"/>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27" name="Rectangle 7">
            <a:extLst>
              <a:ext uri="{FF2B5EF4-FFF2-40B4-BE49-F238E27FC236}">
                <a16:creationId xmlns:a16="http://schemas.microsoft.com/office/drawing/2014/main" id="{EE932D6A-3255-447A-F851-AFA42022D6D5}"/>
              </a:ext>
            </a:extLst>
          </p:cNvPr>
          <p:cNvSpPr/>
          <p:nvPr/>
        </p:nvSpPr>
        <p:spPr>
          <a:xfrm>
            <a:off x="8363164" y="4198892"/>
            <a:ext cx="3037569" cy="2216647"/>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2" name="タイトル 1">
            <a:extLst>
              <a:ext uri="{FF2B5EF4-FFF2-40B4-BE49-F238E27FC236}">
                <a16:creationId xmlns:a16="http://schemas.microsoft.com/office/drawing/2014/main" id="{0558A4A5-A786-3ED2-F06C-C4814E29C593}"/>
              </a:ext>
            </a:extLst>
          </p:cNvPr>
          <p:cNvSpPr>
            <a:spLocks noGrp="1"/>
          </p:cNvSpPr>
          <p:nvPr>
            <p:ph type="title"/>
          </p:nvPr>
        </p:nvSpPr>
        <p:spPr/>
        <p:txBody>
          <a:bodyPr/>
          <a:lstStyle/>
          <a:p>
            <a:r>
              <a:rPr kumimoji="1" lang="en-US" altLang="ja-JP" dirty="0" err="1"/>
              <a:t>eBPF</a:t>
            </a:r>
            <a:r>
              <a:rPr kumimoji="1" lang="ja-JP" altLang="en-US" dirty="0"/>
              <a:t>コマンドの例</a:t>
            </a:r>
          </a:p>
        </p:txBody>
      </p:sp>
      <p:sp>
        <p:nvSpPr>
          <p:cNvPr id="3" name="コンテンツ プレースホルダー 2">
            <a:extLst>
              <a:ext uri="{FF2B5EF4-FFF2-40B4-BE49-F238E27FC236}">
                <a16:creationId xmlns:a16="http://schemas.microsoft.com/office/drawing/2014/main" id="{69A83A09-2E25-6924-C844-75A6F44DEE92}"/>
              </a:ext>
            </a:extLst>
          </p:cNvPr>
          <p:cNvSpPr>
            <a:spLocks noGrp="1"/>
          </p:cNvSpPr>
          <p:nvPr>
            <p:ph idx="1"/>
          </p:nvPr>
        </p:nvSpPr>
        <p:spPr/>
        <p:txBody>
          <a:bodyPr/>
          <a:lstStyle/>
          <a:p>
            <a:r>
              <a:rPr lang="en-US" altLang="ja-JP" dirty="0" err="1">
                <a:effectLst/>
              </a:rPr>
              <a:t>eBPF</a:t>
            </a:r>
            <a:r>
              <a:rPr lang="ja-JP" altLang="en-US" dirty="0">
                <a:effectLst/>
              </a:rPr>
              <a:t>プログラムをロードする</a:t>
            </a:r>
            <a:r>
              <a:rPr lang="en-US" altLang="ja-JP" dirty="0" err="1">
                <a:effectLst/>
              </a:rPr>
              <a:t>eBPF</a:t>
            </a:r>
            <a:r>
              <a:rPr lang="ja-JP" altLang="en-US" dirty="0">
                <a:effectLst/>
              </a:rPr>
              <a:t>コマンド</a:t>
            </a:r>
            <a:endParaRPr lang="en-US" altLang="ja-JP" dirty="0">
              <a:effectLst/>
            </a:endParaRPr>
          </a:p>
          <a:p>
            <a:pPr lvl="1"/>
            <a:r>
              <a:rPr lang="en-US" altLang="ja-JP" dirty="0" err="1">
                <a:effectLst/>
              </a:rPr>
              <a:t>eBPF</a:t>
            </a:r>
            <a:r>
              <a:rPr lang="ja-JP" altLang="en-US" dirty="0">
                <a:effectLst/>
              </a:rPr>
              <a:t>プログラムの種類、名前</a:t>
            </a:r>
            <a:r>
              <a:rPr lang="ja-JP" altLang="en-US" dirty="0"/>
              <a:t>、</a:t>
            </a:r>
            <a:r>
              <a:rPr lang="ja-JP" altLang="en-US" dirty="0">
                <a:effectLst/>
              </a:rPr>
              <a:t>バイトコードなどの情報を転送</a:t>
            </a:r>
            <a:endParaRPr lang="en-US" altLang="ja-JP" dirty="0">
              <a:effectLst/>
            </a:endParaRPr>
          </a:p>
          <a:p>
            <a:pPr lvl="1"/>
            <a:r>
              <a:rPr lang="ja-JP" altLang="en-US" dirty="0"/>
              <a:t>返り値として</a:t>
            </a:r>
            <a:r>
              <a:rPr lang="en-US" altLang="ja-JP" dirty="0" err="1">
                <a:effectLst/>
              </a:rPr>
              <a:t>eBPF</a:t>
            </a:r>
            <a:r>
              <a:rPr lang="ja-JP" altLang="en-US" dirty="0">
                <a:effectLst/>
              </a:rPr>
              <a:t>プログラムに対応するファイル記述子が返される</a:t>
            </a:r>
            <a:endParaRPr lang="en-US" altLang="ja-JP" dirty="0">
              <a:effectLst/>
            </a:endParaRPr>
          </a:p>
          <a:p>
            <a:r>
              <a:rPr lang="ja-JP" altLang="en-US" dirty="0">
                <a:effectLst/>
              </a:rPr>
              <a:t>マップから値を取得する</a:t>
            </a:r>
            <a:r>
              <a:rPr lang="en-US" altLang="ja-JP" dirty="0" err="1">
                <a:effectLst/>
              </a:rPr>
              <a:t>eBPF</a:t>
            </a:r>
            <a:r>
              <a:rPr lang="ja-JP" altLang="en-US" dirty="0">
                <a:effectLst/>
              </a:rPr>
              <a:t>コマンド</a:t>
            </a:r>
            <a:endParaRPr lang="en-US" altLang="ja-JP" dirty="0">
              <a:effectLst/>
            </a:endParaRPr>
          </a:p>
          <a:p>
            <a:pPr lvl="1"/>
            <a:r>
              <a:rPr lang="ja-JP" altLang="en-US" dirty="0"/>
              <a:t>マ</a:t>
            </a:r>
            <a:r>
              <a:rPr lang="ja-JP" altLang="en-US" dirty="0">
                <a:effectLst/>
              </a:rPr>
              <a:t>ップに対応</a:t>
            </a:r>
            <a:r>
              <a:rPr lang="ja-JP" altLang="en-US" dirty="0"/>
              <a:t>する</a:t>
            </a:r>
            <a:r>
              <a:rPr lang="ja-JP" altLang="en-US" dirty="0">
                <a:effectLst/>
              </a:rPr>
              <a:t>ファイル記述子、取得するデータのキーなどを転送</a:t>
            </a:r>
            <a:endParaRPr lang="en-US" altLang="ja-JP" dirty="0">
              <a:effectLst/>
            </a:endParaRPr>
          </a:p>
          <a:p>
            <a:pPr lvl="1"/>
            <a:r>
              <a:rPr lang="en-US" altLang="ja-JP" dirty="0" err="1">
                <a:effectLst/>
              </a:rPr>
              <a:t>bpf_attr</a:t>
            </a:r>
            <a:r>
              <a:rPr lang="ja-JP" altLang="en-US" dirty="0">
                <a:effectLst/>
              </a:rPr>
              <a:t>共用体に取得したデータが格納される</a:t>
            </a:r>
            <a:endParaRPr lang="en-US" altLang="ja-JP" dirty="0">
              <a:effectLst/>
            </a:endParaRPr>
          </a:p>
        </p:txBody>
      </p:sp>
      <p:sp>
        <p:nvSpPr>
          <p:cNvPr id="4" name="スライド番号プレースホルダー 3">
            <a:extLst>
              <a:ext uri="{FF2B5EF4-FFF2-40B4-BE49-F238E27FC236}">
                <a16:creationId xmlns:a16="http://schemas.microsoft.com/office/drawing/2014/main" id="{A2975662-6D83-863F-8872-AD4E8E8E34BB}"/>
              </a:ext>
            </a:extLst>
          </p:cNvPr>
          <p:cNvSpPr>
            <a:spLocks noGrp="1"/>
          </p:cNvSpPr>
          <p:nvPr>
            <p:ph type="sldNum" sz="quarter" idx="12"/>
          </p:nvPr>
        </p:nvSpPr>
        <p:spPr/>
        <p:txBody>
          <a:bodyPr/>
          <a:lstStyle/>
          <a:p>
            <a:fld id="{BE494F7D-EF94-4F03-B604-12C7245D12BF}" type="slidenum">
              <a:rPr kumimoji="1" lang="ja-JP" altLang="en-US" smtClean="0"/>
              <a:t>14</a:t>
            </a:fld>
            <a:endParaRPr kumimoji="1" lang="ja-JP" altLang="en-US" dirty="0"/>
          </a:p>
        </p:txBody>
      </p:sp>
      <p:sp>
        <p:nvSpPr>
          <p:cNvPr id="25" name="正方形/長方形 24">
            <a:extLst>
              <a:ext uri="{FF2B5EF4-FFF2-40B4-BE49-F238E27FC236}">
                <a16:creationId xmlns:a16="http://schemas.microsoft.com/office/drawing/2014/main" id="{8275FCDA-0DAC-9277-D385-684CF21334E1}"/>
              </a:ext>
            </a:extLst>
          </p:cNvPr>
          <p:cNvSpPr/>
          <p:nvPr/>
        </p:nvSpPr>
        <p:spPr>
          <a:xfrm>
            <a:off x="1007074" y="4970482"/>
            <a:ext cx="1521774" cy="527429"/>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000" dirty="0">
                <a:solidFill>
                  <a:sysClr val="windowText" lastClr="000000"/>
                </a:solidFill>
              </a:rPr>
              <a:t>ロード</a:t>
            </a:r>
            <a:endParaRPr kumimoji="1" lang="ja-JP" altLang="en-US" sz="2000" dirty="0">
              <a:solidFill>
                <a:sysClr val="windowText" lastClr="000000"/>
              </a:solidFill>
            </a:endParaRPr>
          </a:p>
        </p:txBody>
      </p:sp>
      <p:sp>
        <p:nvSpPr>
          <p:cNvPr id="26" name="Rectangle 6">
            <a:extLst>
              <a:ext uri="{FF2B5EF4-FFF2-40B4-BE49-F238E27FC236}">
                <a16:creationId xmlns:a16="http://schemas.microsoft.com/office/drawing/2014/main" id="{7300D256-593C-B586-D673-1210FA1C2033}"/>
              </a:ext>
            </a:extLst>
          </p:cNvPr>
          <p:cNvSpPr/>
          <p:nvPr/>
        </p:nvSpPr>
        <p:spPr>
          <a:xfrm>
            <a:off x="1007074" y="5593135"/>
            <a:ext cx="3176872" cy="748058"/>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200" dirty="0">
                <a:solidFill>
                  <a:schemeClr val="tx1"/>
                </a:solidFill>
              </a:rPr>
              <a:t>eBPFアプリケーション</a:t>
            </a:r>
          </a:p>
        </p:txBody>
      </p:sp>
      <p:sp>
        <p:nvSpPr>
          <p:cNvPr id="28" name="TextBox 8">
            <a:extLst>
              <a:ext uri="{FF2B5EF4-FFF2-40B4-BE49-F238E27FC236}">
                <a16:creationId xmlns:a16="http://schemas.microsoft.com/office/drawing/2014/main" id="{89CFF167-C8AA-8EB2-5EB6-BDE9B1CCAD7F}"/>
              </a:ext>
            </a:extLst>
          </p:cNvPr>
          <p:cNvSpPr txBox="1"/>
          <p:nvPr/>
        </p:nvSpPr>
        <p:spPr>
          <a:xfrm>
            <a:off x="9444060" y="4264793"/>
            <a:ext cx="730753" cy="430887"/>
          </a:xfrm>
          <a:prstGeom prst="rect">
            <a:avLst/>
          </a:prstGeom>
          <a:noFill/>
          <a:ln w="19050">
            <a:noFill/>
          </a:ln>
        </p:spPr>
        <p:txBody>
          <a:bodyPr wrap="square" rtlCol="0">
            <a:spAutoFit/>
          </a:bodyPr>
          <a:lstStyle/>
          <a:p>
            <a:r>
              <a:rPr lang="en-JP" sz="2200" dirty="0"/>
              <a:t>VM</a:t>
            </a:r>
          </a:p>
        </p:txBody>
      </p:sp>
      <p:sp>
        <p:nvSpPr>
          <p:cNvPr id="29" name="Rectangle 9">
            <a:extLst>
              <a:ext uri="{FF2B5EF4-FFF2-40B4-BE49-F238E27FC236}">
                <a16:creationId xmlns:a16="http://schemas.microsoft.com/office/drawing/2014/main" id="{2EE205A7-8125-14A7-BDDD-E78468D901DE}"/>
              </a:ext>
            </a:extLst>
          </p:cNvPr>
          <p:cNvSpPr/>
          <p:nvPr/>
        </p:nvSpPr>
        <p:spPr>
          <a:xfrm>
            <a:off x="8664681" y="4704903"/>
            <a:ext cx="1356294" cy="718766"/>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200" dirty="0" err="1">
                <a:solidFill>
                  <a:schemeClr val="tx1"/>
                </a:solidFill>
              </a:rPr>
              <a:t>TeleBPF</a:t>
            </a:r>
            <a:r>
              <a:rPr lang="en-JP" sz="2200" dirty="0">
                <a:solidFill>
                  <a:schemeClr val="tx1"/>
                </a:solidFill>
              </a:rPr>
              <a:t>プロキシ</a:t>
            </a:r>
          </a:p>
        </p:txBody>
      </p:sp>
      <p:cxnSp>
        <p:nvCxnSpPr>
          <p:cNvPr id="30" name="直線矢印コネクタ 15">
            <a:extLst>
              <a:ext uri="{FF2B5EF4-FFF2-40B4-BE49-F238E27FC236}">
                <a16:creationId xmlns:a16="http://schemas.microsoft.com/office/drawing/2014/main" id="{2BEDA27F-1DE9-64BE-77B2-53943CE9D342}"/>
              </a:ext>
            </a:extLst>
          </p:cNvPr>
          <p:cNvCxnSpPr>
            <a:cxnSpLocks/>
            <a:stCxn id="26" idx="3"/>
            <a:endCxn id="29" idx="1"/>
          </p:cNvCxnSpPr>
          <p:nvPr/>
        </p:nvCxnSpPr>
        <p:spPr>
          <a:xfrm flipV="1">
            <a:off x="4183946" y="5064286"/>
            <a:ext cx="4480735" cy="902878"/>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31" name="テキスト ボックス 30">
            <a:extLst>
              <a:ext uri="{FF2B5EF4-FFF2-40B4-BE49-F238E27FC236}">
                <a16:creationId xmlns:a16="http://schemas.microsoft.com/office/drawing/2014/main" id="{B0D78F9B-AFFE-9AFC-FE58-A7AD481820A8}"/>
              </a:ext>
            </a:extLst>
          </p:cNvPr>
          <p:cNvSpPr txBox="1"/>
          <p:nvPr/>
        </p:nvSpPr>
        <p:spPr>
          <a:xfrm>
            <a:off x="1798703" y="6463259"/>
            <a:ext cx="1842436" cy="430887"/>
          </a:xfrm>
          <a:prstGeom prst="rect">
            <a:avLst/>
          </a:prstGeom>
          <a:noFill/>
        </p:spPr>
        <p:txBody>
          <a:bodyPr wrap="square" rtlCol="0">
            <a:spAutoFit/>
          </a:bodyPr>
          <a:lstStyle/>
          <a:p>
            <a:r>
              <a:rPr kumimoji="1" lang="ja-JP" altLang="en-US" sz="2200" dirty="0"/>
              <a:t>クラウド側</a:t>
            </a:r>
          </a:p>
        </p:txBody>
      </p:sp>
      <p:cxnSp>
        <p:nvCxnSpPr>
          <p:cNvPr id="32" name="コネクタ: カギ線 31">
            <a:extLst>
              <a:ext uri="{FF2B5EF4-FFF2-40B4-BE49-F238E27FC236}">
                <a16:creationId xmlns:a16="http://schemas.microsoft.com/office/drawing/2014/main" id="{61D580E0-58AC-D489-49C9-5F2392515B6B}"/>
              </a:ext>
            </a:extLst>
          </p:cNvPr>
          <p:cNvCxnSpPr>
            <a:cxnSpLocks/>
            <a:stCxn id="29" idx="0"/>
            <a:endCxn id="26" idx="0"/>
          </p:cNvCxnSpPr>
          <p:nvPr/>
        </p:nvCxnSpPr>
        <p:spPr>
          <a:xfrm rot="16200000" flipH="1" flipV="1">
            <a:off x="5525053" y="1775360"/>
            <a:ext cx="888232" cy="6747318"/>
          </a:xfrm>
          <a:prstGeom prst="bentConnector3">
            <a:avLst>
              <a:gd name="adj1" fmla="val -25737"/>
            </a:avLst>
          </a:prstGeom>
          <a:ln w="19050">
            <a:tailEnd type="triangle"/>
          </a:ln>
        </p:spPr>
        <p:style>
          <a:lnRef idx="1">
            <a:schemeClr val="dk1"/>
          </a:lnRef>
          <a:fillRef idx="0">
            <a:schemeClr val="dk1"/>
          </a:fillRef>
          <a:effectRef idx="0">
            <a:schemeClr val="dk1"/>
          </a:effectRef>
          <a:fontRef idx="minor">
            <a:schemeClr val="tx1"/>
          </a:fontRef>
        </p:style>
      </p:cxnSp>
      <p:sp>
        <p:nvSpPr>
          <p:cNvPr id="33" name="テキスト ボックス 32">
            <a:extLst>
              <a:ext uri="{FF2B5EF4-FFF2-40B4-BE49-F238E27FC236}">
                <a16:creationId xmlns:a16="http://schemas.microsoft.com/office/drawing/2014/main" id="{98B17001-ED8F-05AF-98F9-6E9DCB173FFA}"/>
              </a:ext>
            </a:extLst>
          </p:cNvPr>
          <p:cNvSpPr txBox="1"/>
          <p:nvPr/>
        </p:nvSpPr>
        <p:spPr>
          <a:xfrm>
            <a:off x="4791032" y="4460646"/>
            <a:ext cx="2385752" cy="430887"/>
          </a:xfrm>
          <a:prstGeom prst="rect">
            <a:avLst/>
          </a:prstGeom>
          <a:noFill/>
          <a:ln w="19050">
            <a:noFill/>
          </a:ln>
        </p:spPr>
        <p:txBody>
          <a:bodyPr wrap="square" rtlCol="0">
            <a:spAutoFit/>
          </a:bodyPr>
          <a:lstStyle/>
          <a:p>
            <a:r>
              <a:rPr kumimoji="1" lang="ja-JP" altLang="en-US" sz="2200" dirty="0"/>
              <a:t>ファイル記述子</a:t>
            </a:r>
          </a:p>
        </p:txBody>
      </p:sp>
      <p:sp>
        <p:nvSpPr>
          <p:cNvPr id="34" name="テキスト ボックス 33">
            <a:extLst>
              <a:ext uri="{FF2B5EF4-FFF2-40B4-BE49-F238E27FC236}">
                <a16:creationId xmlns:a16="http://schemas.microsoft.com/office/drawing/2014/main" id="{36603059-8C23-BE23-333F-AABA53C55554}"/>
              </a:ext>
            </a:extLst>
          </p:cNvPr>
          <p:cNvSpPr txBox="1"/>
          <p:nvPr/>
        </p:nvSpPr>
        <p:spPr>
          <a:xfrm>
            <a:off x="4191826" y="5883222"/>
            <a:ext cx="4376047" cy="769441"/>
          </a:xfrm>
          <a:prstGeom prst="rect">
            <a:avLst/>
          </a:prstGeom>
          <a:noFill/>
        </p:spPr>
        <p:txBody>
          <a:bodyPr wrap="square" rtlCol="0">
            <a:spAutoFit/>
          </a:bodyPr>
          <a:lstStyle/>
          <a:p>
            <a:r>
              <a:rPr lang="en-US" altLang="ja-JP" sz="2200" dirty="0" err="1"/>
              <a:t>eBPF</a:t>
            </a:r>
            <a:r>
              <a:rPr lang="ja-JP" altLang="en-US" sz="2200" dirty="0"/>
              <a:t>コマンド番号、</a:t>
            </a:r>
            <a:endParaRPr lang="en-US" altLang="ja-JP" sz="2200" dirty="0"/>
          </a:p>
          <a:p>
            <a:r>
              <a:rPr lang="en-US" altLang="ja-JP" sz="2200" dirty="0" err="1"/>
              <a:t>bpf_attr</a:t>
            </a:r>
            <a:r>
              <a:rPr lang="ja-JP" altLang="en-US" sz="2200" dirty="0"/>
              <a:t>共用体の必要な要素</a:t>
            </a:r>
          </a:p>
        </p:txBody>
      </p:sp>
      <p:sp>
        <p:nvSpPr>
          <p:cNvPr id="35" name="Rectangle 6">
            <a:extLst>
              <a:ext uri="{FF2B5EF4-FFF2-40B4-BE49-F238E27FC236}">
                <a16:creationId xmlns:a16="http://schemas.microsoft.com/office/drawing/2014/main" id="{B50D218A-444F-653C-3E6D-97FE61002F3C}"/>
              </a:ext>
            </a:extLst>
          </p:cNvPr>
          <p:cNvSpPr/>
          <p:nvPr/>
        </p:nvSpPr>
        <p:spPr>
          <a:xfrm>
            <a:off x="1009181" y="5598558"/>
            <a:ext cx="3176872" cy="748058"/>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200" dirty="0">
                <a:solidFill>
                  <a:schemeClr val="tx1"/>
                </a:solidFill>
              </a:rPr>
              <a:t>eBPFアプリケーション</a:t>
            </a:r>
          </a:p>
        </p:txBody>
      </p:sp>
      <p:sp>
        <p:nvSpPr>
          <p:cNvPr id="37" name="TextBox 8">
            <a:extLst>
              <a:ext uri="{FF2B5EF4-FFF2-40B4-BE49-F238E27FC236}">
                <a16:creationId xmlns:a16="http://schemas.microsoft.com/office/drawing/2014/main" id="{345FA5B2-84A6-C200-3DE6-42092DED2BE5}"/>
              </a:ext>
            </a:extLst>
          </p:cNvPr>
          <p:cNvSpPr txBox="1"/>
          <p:nvPr/>
        </p:nvSpPr>
        <p:spPr>
          <a:xfrm>
            <a:off x="9433215" y="4270917"/>
            <a:ext cx="730753" cy="430887"/>
          </a:xfrm>
          <a:prstGeom prst="rect">
            <a:avLst/>
          </a:prstGeom>
          <a:noFill/>
          <a:ln w="19050">
            <a:noFill/>
          </a:ln>
        </p:spPr>
        <p:txBody>
          <a:bodyPr wrap="square" rtlCol="0">
            <a:spAutoFit/>
          </a:bodyPr>
          <a:lstStyle/>
          <a:p>
            <a:r>
              <a:rPr lang="en-JP" sz="2200" dirty="0"/>
              <a:t>VM</a:t>
            </a:r>
          </a:p>
        </p:txBody>
      </p:sp>
      <p:sp>
        <p:nvSpPr>
          <p:cNvPr id="38" name="Rectangle 9">
            <a:extLst>
              <a:ext uri="{FF2B5EF4-FFF2-40B4-BE49-F238E27FC236}">
                <a16:creationId xmlns:a16="http://schemas.microsoft.com/office/drawing/2014/main" id="{AA223F31-CC89-2E7F-FF1E-8E5615DC6CEF}"/>
              </a:ext>
            </a:extLst>
          </p:cNvPr>
          <p:cNvSpPr/>
          <p:nvPr/>
        </p:nvSpPr>
        <p:spPr>
          <a:xfrm>
            <a:off x="8659483" y="4712810"/>
            <a:ext cx="1356294" cy="718766"/>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200" dirty="0" err="1">
                <a:solidFill>
                  <a:schemeClr val="tx1"/>
                </a:solidFill>
              </a:rPr>
              <a:t>TeleBPF</a:t>
            </a:r>
            <a:r>
              <a:rPr lang="en-JP" sz="2200" dirty="0">
                <a:solidFill>
                  <a:schemeClr val="tx1"/>
                </a:solidFill>
              </a:rPr>
              <a:t>プロキシ</a:t>
            </a:r>
          </a:p>
        </p:txBody>
      </p:sp>
      <p:cxnSp>
        <p:nvCxnSpPr>
          <p:cNvPr id="39" name="直線矢印コネクタ 15">
            <a:extLst>
              <a:ext uri="{FF2B5EF4-FFF2-40B4-BE49-F238E27FC236}">
                <a16:creationId xmlns:a16="http://schemas.microsoft.com/office/drawing/2014/main" id="{7246DE31-6951-8462-99C2-8B5ED61E6F54}"/>
              </a:ext>
            </a:extLst>
          </p:cNvPr>
          <p:cNvCxnSpPr>
            <a:cxnSpLocks/>
            <a:stCxn id="35" idx="3"/>
            <a:endCxn id="38" idx="1"/>
          </p:cNvCxnSpPr>
          <p:nvPr/>
        </p:nvCxnSpPr>
        <p:spPr>
          <a:xfrm flipV="1">
            <a:off x="4186053" y="5072193"/>
            <a:ext cx="4473430" cy="900394"/>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40" name="テキスト ボックス 39">
            <a:extLst>
              <a:ext uri="{FF2B5EF4-FFF2-40B4-BE49-F238E27FC236}">
                <a16:creationId xmlns:a16="http://schemas.microsoft.com/office/drawing/2014/main" id="{E4E34129-546C-02D8-445C-7355B0D76D89}"/>
              </a:ext>
            </a:extLst>
          </p:cNvPr>
          <p:cNvSpPr txBox="1"/>
          <p:nvPr/>
        </p:nvSpPr>
        <p:spPr>
          <a:xfrm>
            <a:off x="1798703" y="6461845"/>
            <a:ext cx="1842436" cy="430887"/>
          </a:xfrm>
          <a:prstGeom prst="rect">
            <a:avLst/>
          </a:prstGeom>
          <a:noFill/>
        </p:spPr>
        <p:txBody>
          <a:bodyPr wrap="square" rtlCol="0">
            <a:spAutoFit/>
          </a:bodyPr>
          <a:lstStyle/>
          <a:p>
            <a:r>
              <a:rPr kumimoji="1" lang="ja-JP" altLang="en-US" sz="2200" dirty="0"/>
              <a:t>クラウド側</a:t>
            </a:r>
          </a:p>
        </p:txBody>
      </p:sp>
      <p:cxnSp>
        <p:nvCxnSpPr>
          <p:cNvPr id="41" name="コネクタ: カギ線 40">
            <a:extLst>
              <a:ext uri="{FF2B5EF4-FFF2-40B4-BE49-F238E27FC236}">
                <a16:creationId xmlns:a16="http://schemas.microsoft.com/office/drawing/2014/main" id="{DBD5A250-1F5B-2FDB-4374-B9EFB3209620}"/>
              </a:ext>
            </a:extLst>
          </p:cNvPr>
          <p:cNvCxnSpPr>
            <a:cxnSpLocks/>
            <a:stCxn id="38" idx="0"/>
            <a:endCxn id="35" idx="0"/>
          </p:cNvCxnSpPr>
          <p:nvPr/>
        </p:nvCxnSpPr>
        <p:spPr>
          <a:xfrm rot="16200000" flipH="1" flipV="1">
            <a:off x="5524750" y="1785677"/>
            <a:ext cx="885748" cy="6740013"/>
          </a:xfrm>
          <a:prstGeom prst="bentConnector3">
            <a:avLst>
              <a:gd name="adj1" fmla="val -25809"/>
            </a:avLst>
          </a:prstGeom>
          <a:ln w="19050">
            <a:tailEnd type="triangle"/>
          </a:ln>
        </p:spPr>
        <p:style>
          <a:lnRef idx="1">
            <a:schemeClr val="dk1"/>
          </a:lnRef>
          <a:fillRef idx="0">
            <a:schemeClr val="dk1"/>
          </a:fillRef>
          <a:effectRef idx="0">
            <a:schemeClr val="dk1"/>
          </a:effectRef>
          <a:fontRef idx="minor">
            <a:schemeClr val="tx1"/>
          </a:fontRef>
        </p:style>
      </p:cxnSp>
      <p:sp>
        <p:nvSpPr>
          <p:cNvPr id="42" name="テキスト ボックス 41">
            <a:extLst>
              <a:ext uri="{FF2B5EF4-FFF2-40B4-BE49-F238E27FC236}">
                <a16:creationId xmlns:a16="http://schemas.microsoft.com/office/drawing/2014/main" id="{622CAD69-96AF-D870-D076-B9C3026F92A9}"/>
              </a:ext>
            </a:extLst>
          </p:cNvPr>
          <p:cNvSpPr txBox="1"/>
          <p:nvPr/>
        </p:nvSpPr>
        <p:spPr>
          <a:xfrm>
            <a:off x="5367470" y="4456510"/>
            <a:ext cx="1162013" cy="430887"/>
          </a:xfrm>
          <a:prstGeom prst="rect">
            <a:avLst/>
          </a:prstGeom>
          <a:noFill/>
          <a:ln w="19050">
            <a:noFill/>
          </a:ln>
        </p:spPr>
        <p:txBody>
          <a:bodyPr wrap="square" rtlCol="0">
            <a:spAutoFit/>
          </a:bodyPr>
          <a:lstStyle/>
          <a:p>
            <a:r>
              <a:rPr lang="ja-JP" altLang="en-US" sz="2200" dirty="0"/>
              <a:t>データ</a:t>
            </a:r>
            <a:endParaRPr kumimoji="1" lang="ja-JP" altLang="en-US" sz="2200" dirty="0"/>
          </a:p>
        </p:txBody>
      </p:sp>
      <p:sp>
        <p:nvSpPr>
          <p:cNvPr id="43" name="テキスト ボックス 42">
            <a:extLst>
              <a:ext uri="{FF2B5EF4-FFF2-40B4-BE49-F238E27FC236}">
                <a16:creationId xmlns:a16="http://schemas.microsoft.com/office/drawing/2014/main" id="{84550CA4-7B0E-3C54-F738-FEC4F6D8B9FE}"/>
              </a:ext>
            </a:extLst>
          </p:cNvPr>
          <p:cNvSpPr txBox="1"/>
          <p:nvPr/>
        </p:nvSpPr>
        <p:spPr>
          <a:xfrm>
            <a:off x="4238759" y="5919277"/>
            <a:ext cx="4416668" cy="430887"/>
          </a:xfrm>
          <a:prstGeom prst="rect">
            <a:avLst/>
          </a:prstGeom>
          <a:noFill/>
        </p:spPr>
        <p:txBody>
          <a:bodyPr wrap="square" rtlCol="0">
            <a:spAutoFit/>
          </a:bodyPr>
          <a:lstStyle/>
          <a:p>
            <a:r>
              <a:rPr lang="ja-JP" altLang="en-US" sz="2200" dirty="0"/>
              <a:t>ファイル記述子、データのキー</a:t>
            </a:r>
            <a:endParaRPr kumimoji="1" lang="ja-JP" altLang="en-US" sz="2200" dirty="0"/>
          </a:p>
        </p:txBody>
      </p:sp>
      <p:sp>
        <p:nvSpPr>
          <p:cNvPr id="44" name="正方形/長方形 43">
            <a:extLst>
              <a:ext uri="{FF2B5EF4-FFF2-40B4-BE49-F238E27FC236}">
                <a16:creationId xmlns:a16="http://schemas.microsoft.com/office/drawing/2014/main" id="{55E32454-9B66-4921-2C23-E09E2134618B}"/>
              </a:ext>
            </a:extLst>
          </p:cNvPr>
          <p:cNvSpPr/>
          <p:nvPr/>
        </p:nvSpPr>
        <p:spPr>
          <a:xfrm>
            <a:off x="1009181" y="4955900"/>
            <a:ext cx="1521774" cy="527429"/>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000" dirty="0">
                <a:solidFill>
                  <a:sysClr val="windowText" lastClr="000000"/>
                </a:solidFill>
              </a:rPr>
              <a:t>情報取得</a:t>
            </a:r>
            <a:endParaRPr kumimoji="1" lang="ja-JP" altLang="en-US" sz="2000" dirty="0">
              <a:solidFill>
                <a:sysClr val="windowText" lastClr="000000"/>
              </a:solidFill>
            </a:endParaRPr>
          </a:p>
        </p:txBody>
      </p:sp>
      <p:sp>
        <p:nvSpPr>
          <p:cNvPr id="46" name="Rectangle 12">
            <a:extLst>
              <a:ext uri="{FF2B5EF4-FFF2-40B4-BE49-F238E27FC236}">
                <a16:creationId xmlns:a16="http://schemas.microsoft.com/office/drawing/2014/main" id="{24BB5F6B-3280-B94F-7D0E-8F1EBBD13B5B}"/>
              </a:ext>
            </a:extLst>
          </p:cNvPr>
          <p:cNvSpPr/>
          <p:nvPr/>
        </p:nvSpPr>
        <p:spPr>
          <a:xfrm>
            <a:off x="8423018" y="5731955"/>
            <a:ext cx="2938662" cy="559577"/>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200" dirty="0">
                <a:solidFill>
                  <a:schemeClr val="tx1"/>
                </a:solidFill>
              </a:rPr>
              <a:t>OS</a:t>
            </a:r>
            <a:endParaRPr lang="en-JP" sz="2200" dirty="0">
              <a:solidFill>
                <a:schemeClr val="tx1"/>
              </a:solidFill>
            </a:endParaRPr>
          </a:p>
        </p:txBody>
      </p:sp>
      <p:sp>
        <p:nvSpPr>
          <p:cNvPr id="45" name="Rectangle 9">
            <a:extLst>
              <a:ext uri="{FF2B5EF4-FFF2-40B4-BE49-F238E27FC236}">
                <a16:creationId xmlns:a16="http://schemas.microsoft.com/office/drawing/2014/main" id="{58B4BFF8-3271-C1D5-00D2-A0B2E82DFB2A}"/>
              </a:ext>
            </a:extLst>
          </p:cNvPr>
          <p:cNvSpPr/>
          <p:nvPr/>
        </p:nvSpPr>
        <p:spPr>
          <a:xfrm>
            <a:off x="10229301" y="5788303"/>
            <a:ext cx="1053750" cy="394846"/>
          </a:xfrm>
          <a:prstGeom prst="rect">
            <a:avLst/>
          </a:prstGeom>
          <a:solidFill>
            <a:schemeClr val="accent6">
              <a:lumMod val="40000"/>
              <a:lumOff val="60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2200" dirty="0">
                <a:solidFill>
                  <a:schemeClr val="tx1"/>
                </a:solidFill>
              </a:rPr>
              <a:t>マップ</a:t>
            </a:r>
            <a:endParaRPr lang="en-JP" sz="2200" dirty="0">
              <a:solidFill>
                <a:schemeClr val="tx1"/>
              </a:solidFill>
            </a:endParaRPr>
          </a:p>
        </p:txBody>
      </p:sp>
      <p:sp>
        <p:nvSpPr>
          <p:cNvPr id="48" name="Rectangle 12">
            <a:extLst>
              <a:ext uri="{FF2B5EF4-FFF2-40B4-BE49-F238E27FC236}">
                <a16:creationId xmlns:a16="http://schemas.microsoft.com/office/drawing/2014/main" id="{666F4A79-C057-15B3-1303-7CC587F1CD56}"/>
              </a:ext>
            </a:extLst>
          </p:cNvPr>
          <p:cNvSpPr/>
          <p:nvPr/>
        </p:nvSpPr>
        <p:spPr>
          <a:xfrm>
            <a:off x="8412617" y="5713061"/>
            <a:ext cx="2938662" cy="559577"/>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200" dirty="0">
                <a:solidFill>
                  <a:schemeClr val="tx1"/>
                </a:solidFill>
              </a:rPr>
              <a:t>OS</a:t>
            </a:r>
            <a:endParaRPr lang="en-JP" sz="2200" dirty="0">
              <a:solidFill>
                <a:schemeClr val="tx1"/>
              </a:solidFill>
            </a:endParaRPr>
          </a:p>
        </p:txBody>
      </p:sp>
      <p:cxnSp>
        <p:nvCxnSpPr>
          <p:cNvPr id="47" name="直線矢印コネクタ 15">
            <a:extLst>
              <a:ext uri="{FF2B5EF4-FFF2-40B4-BE49-F238E27FC236}">
                <a16:creationId xmlns:a16="http://schemas.microsoft.com/office/drawing/2014/main" id="{A5C5968A-E369-55B4-8AD5-310BD74699A9}"/>
              </a:ext>
            </a:extLst>
          </p:cNvPr>
          <p:cNvCxnSpPr>
            <a:cxnSpLocks/>
            <a:stCxn id="45" idx="0"/>
            <a:endCxn id="38" idx="2"/>
          </p:cNvCxnSpPr>
          <p:nvPr/>
        </p:nvCxnSpPr>
        <p:spPr>
          <a:xfrm flipH="1" flipV="1">
            <a:off x="9337630" y="5431576"/>
            <a:ext cx="1418546" cy="356727"/>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7585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5"/>
                                        </p:tgtEl>
                                      </p:cBhvr>
                                    </p:animEffect>
                                    <p:set>
                                      <p:cBhvr>
                                        <p:cTn id="7" dur="1" fill="hold">
                                          <p:stCondLst>
                                            <p:cond delay="499"/>
                                          </p:stCondLst>
                                        </p:cTn>
                                        <p:tgtEl>
                                          <p:spTgt spid="25"/>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26"/>
                                        </p:tgtEl>
                                      </p:cBhvr>
                                    </p:animEffect>
                                    <p:set>
                                      <p:cBhvr>
                                        <p:cTn id="10" dur="1" fill="hold">
                                          <p:stCondLst>
                                            <p:cond delay="499"/>
                                          </p:stCondLst>
                                        </p:cTn>
                                        <p:tgtEl>
                                          <p:spTgt spid="26"/>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27"/>
                                        </p:tgtEl>
                                      </p:cBhvr>
                                    </p:animEffect>
                                    <p:set>
                                      <p:cBhvr>
                                        <p:cTn id="13" dur="1" fill="hold">
                                          <p:stCondLst>
                                            <p:cond delay="499"/>
                                          </p:stCondLst>
                                        </p:cTn>
                                        <p:tgtEl>
                                          <p:spTgt spid="27"/>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28"/>
                                        </p:tgtEl>
                                      </p:cBhvr>
                                    </p:animEffect>
                                    <p:set>
                                      <p:cBhvr>
                                        <p:cTn id="16" dur="1" fill="hold">
                                          <p:stCondLst>
                                            <p:cond delay="499"/>
                                          </p:stCondLst>
                                        </p:cTn>
                                        <p:tgtEl>
                                          <p:spTgt spid="28"/>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500"/>
                                        <p:tgtEl>
                                          <p:spTgt spid="29"/>
                                        </p:tgtEl>
                                      </p:cBhvr>
                                    </p:animEffect>
                                    <p:set>
                                      <p:cBhvr>
                                        <p:cTn id="19" dur="1" fill="hold">
                                          <p:stCondLst>
                                            <p:cond delay="499"/>
                                          </p:stCondLst>
                                        </p:cTn>
                                        <p:tgtEl>
                                          <p:spTgt spid="29"/>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30"/>
                                        </p:tgtEl>
                                      </p:cBhvr>
                                    </p:animEffect>
                                    <p:set>
                                      <p:cBhvr>
                                        <p:cTn id="22" dur="1" fill="hold">
                                          <p:stCondLst>
                                            <p:cond delay="499"/>
                                          </p:stCondLst>
                                        </p:cTn>
                                        <p:tgtEl>
                                          <p:spTgt spid="30"/>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31"/>
                                        </p:tgtEl>
                                      </p:cBhvr>
                                    </p:animEffect>
                                    <p:set>
                                      <p:cBhvr>
                                        <p:cTn id="25" dur="1" fill="hold">
                                          <p:stCondLst>
                                            <p:cond delay="499"/>
                                          </p:stCondLst>
                                        </p:cTn>
                                        <p:tgtEl>
                                          <p:spTgt spid="31"/>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32"/>
                                        </p:tgtEl>
                                      </p:cBhvr>
                                    </p:animEffect>
                                    <p:set>
                                      <p:cBhvr>
                                        <p:cTn id="28" dur="1" fill="hold">
                                          <p:stCondLst>
                                            <p:cond delay="499"/>
                                          </p:stCondLst>
                                        </p:cTn>
                                        <p:tgtEl>
                                          <p:spTgt spid="32"/>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500"/>
                                        <p:tgtEl>
                                          <p:spTgt spid="33"/>
                                        </p:tgtEl>
                                      </p:cBhvr>
                                    </p:animEffect>
                                    <p:set>
                                      <p:cBhvr>
                                        <p:cTn id="31" dur="1" fill="hold">
                                          <p:stCondLst>
                                            <p:cond delay="499"/>
                                          </p:stCondLst>
                                        </p:cTn>
                                        <p:tgtEl>
                                          <p:spTgt spid="33"/>
                                        </p:tgtEl>
                                        <p:attrNameLst>
                                          <p:attrName>style.visibility</p:attrName>
                                        </p:attrNameLst>
                                      </p:cBhvr>
                                      <p:to>
                                        <p:strVal val="hidden"/>
                                      </p:to>
                                    </p:set>
                                  </p:childTnLst>
                                </p:cTn>
                              </p:par>
                              <p:par>
                                <p:cTn id="32" presetID="10" presetClass="exit" presetSubtype="0" fill="hold" grpId="0" nodeType="withEffect">
                                  <p:stCondLst>
                                    <p:cond delay="0"/>
                                  </p:stCondLst>
                                  <p:childTnLst>
                                    <p:animEffect transition="out" filter="fade">
                                      <p:cBhvr>
                                        <p:cTn id="33" dur="500"/>
                                        <p:tgtEl>
                                          <p:spTgt spid="34"/>
                                        </p:tgtEl>
                                      </p:cBhvr>
                                    </p:animEffect>
                                    <p:set>
                                      <p:cBhvr>
                                        <p:cTn id="34" dur="1" fill="hold">
                                          <p:stCondLst>
                                            <p:cond delay="499"/>
                                          </p:stCondLst>
                                        </p:cTn>
                                        <p:tgtEl>
                                          <p:spTgt spid="34"/>
                                        </p:tgtEl>
                                        <p:attrNameLst>
                                          <p:attrName>style.visibility</p:attrName>
                                        </p:attrNameLst>
                                      </p:cBhvr>
                                      <p:to>
                                        <p:strVal val="hidden"/>
                                      </p:to>
                                    </p:set>
                                  </p:childTnLst>
                                </p:cTn>
                              </p:par>
                              <p:par>
                                <p:cTn id="35" presetID="10" presetClass="exit" presetSubtype="0" fill="hold" grpId="0" nodeType="withEffect">
                                  <p:stCondLst>
                                    <p:cond delay="0"/>
                                  </p:stCondLst>
                                  <p:childTnLst>
                                    <p:animEffect transition="out" filter="fade">
                                      <p:cBhvr>
                                        <p:cTn id="36" dur="500"/>
                                        <p:tgtEl>
                                          <p:spTgt spid="48"/>
                                        </p:tgtEl>
                                      </p:cBhvr>
                                    </p:animEffect>
                                    <p:set>
                                      <p:cBhvr>
                                        <p:cTn id="37" dur="1" fill="hold">
                                          <p:stCondLst>
                                            <p:cond delay="499"/>
                                          </p:stCondLst>
                                        </p:cTn>
                                        <p:tgtEl>
                                          <p:spTgt spid="4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4"/>
                                        </p:tgtEl>
                                        <p:attrNameLst>
                                          <p:attrName>style.visibility</p:attrName>
                                        </p:attrNameLst>
                                      </p:cBhvr>
                                      <p:to>
                                        <p:strVal val="visible"/>
                                      </p:to>
                                    </p:set>
                                    <p:animEffect transition="in" filter="fade">
                                      <p:cBhvr>
                                        <p:cTn id="42" dur="500"/>
                                        <p:tgtEl>
                                          <p:spTgt spid="44"/>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fade">
                                      <p:cBhvr>
                                        <p:cTn id="45" dur="500"/>
                                        <p:tgtEl>
                                          <p:spTgt spid="35"/>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500"/>
                                        <p:tgtEl>
                                          <p:spTgt spid="36"/>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7"/>
                                        </p:tgtEl>
                                        <p:attrNameLst>
                                          <p:attrName>style.visibility</p:attrName>
                                        </p:attrNameLst>
                                      </p:cBhvr>
                                      <p:to>
                                        <p:strVal val="visible"/>
                                      </p:to>
                                    </p:set>
                                    <p:animEffect transition="in" filter="fade">
                                      <p:cBhvr>
                                        <p:cTn id="51" dur="500"/>
                                        <p:tgtEl>
                                          <p:spTgt spid="37"/>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fade">
                                      <p:cBhvr>
                                        <p:cTn id="54" dur="500"/>
                                        <p:tgtEl>
                                          <p:spTgt spid="38"/>
                                        </p:tgtEl>
                                      </p:cBhvr>
                                    </p:animEffect>
                                  </p:childTnLst>
                                </p:cTn>
                              </p:par>
                              <p:par>
                                <p:cTn id="55" presetID="10" presetClass="entr" presetSubtype="0" fill="hold" nodeType="withEffect">
                                  <p:stCondLst>
                                    <p:cond delay="0"/>
                                  </p:stCondLst>
                                  <p:childTnLst>
                                    <p:set>
                                      <p:cBhvr>
                                        <p:cTn id="56" dur="1" fill="hold">
                                          <p:stCondLst>
                                            <p:cond delay="0"/>
                                          </p:stCondLst>
                                        </p:cTn>
                                        <p:tgtEl>
                                          <p:spTgt spid="39"/>
                                        </p:tgtEl>
                                        <p:attrNameLst>
                                          <p:attrName>style.visibility</p:attrName>
                                        </p:attrNameLst>
                                      </p:cBhvr>
                                      <p:to>
                                        <p:strVal val="visible"/>
                                      </p:to>
                                    </p:set>
                                    <p:animEffect transition="in" filter="fade">
                                      <p:cBhvr>
                                        <p:cTn id="57" dur="500"/>
                                        <p:tgtEl>
                                          <p:spTgt spid="39"/>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40"/>
                                        </p:tgtEl>
                                        <p:attrNameLst>
                                          <p:attrName>style.visibility</p:attrName>
                                        </p:attrNameLst>
                                      </p:cBhvr>
                                      <p:to>
                                        <p:strVal val="visible"/>
                                      </p:to>
                                    </p:set>
                                    <p:animEffect transition="in" filter="fade">
                                      <p:cBhvr>
                                        <p:cTn id="60" dur="500"/>
                                        <p:tgtEl>
                                          <p:spTgt spid="40"/>
                                        </p:tgtEl>
                                      </p:cBhvr>
                                    </p:animEffect>
                                  </p:childTnLst>
                                </p:cTn>
                              </p:par>
                              <p:par>
                                <p:cTn id="61" presetID="10" presetClass="entr" presetSubtype="0" fill="hold" nodeType="withEffect">
                                  <p:stCondLst>
                                    <p:cond delay="0"/>
                                  </p:stCondLst>
                                  <p:childTnLst>
                                    <p:set>
                                      <p:cBhvr>
                                        <p:cTn id="62" dur="1" fill="hold">
                                          <p:stCondLst>
                                            <p:cond delay="0"/>
                                          </p:stCondLst>
                                        </p:cTn>
                                        <p:tgtEl>
                                          <p:spTgt spid="41"/>
                                        </p:tgtEl>
                                        <p:attrNameLst>
                                          <p:attrName>style.visibility</p:attrName>
                                        </p:attrNameLst>
                                      </p:cBhvr>
                                      <p:to>
                                        <p:strVal val="visible"/>
                                      </p:to>
                                    </p:set>
                                    <p:animEffect transition="in" filter="fade">
                                      <p:cBhvr>
                                        <p:cTn id="63" dur="500"/>
                                        <p:tgtEl>
                                          <p:spTgt spid="41"/>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42"/>
                                        </p:tgtEl>
                                        <p:attrNameLst>
                                          <p:attrName>style.visibility</p:attrName>
                                        </p:attrNameLst>
                                      </p:cBhvr>
                                      <p:to>
                                        <p:strVal val="visible"/>
                                      </p:to>
                                    </p:set>
                                    <p:animEffect transition="in" filter="fade">
                                      <p:cBhvr>
                                        <p:cTn id="66" dur="500"/>
                                        <p:tgtEl>
                                          <p:spTgt spid="42"/>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43"/>
                                        </p:tgtEl>
                                        <p:attrNameLst>
                                          <p:attrName>style.visibility</p:attrName>
                                        </p:attrNameLst>
                                      </p:cBhvr>
                                      <p:to>
                                        <p:strVal val="visible"/>
                                      </p:to>
                                    </p:set>
                                    <p:animEffect transition="in" filter="fade">
                                      <p:cBhvr>
                                        <p:cTn id="69" dur="500"/>
                                        <p:tgtEl>
                                          <p:spTgt spid="43"/>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45"/>
                                        </p:tgtEl>
                                        <p:attrNameLst>
                                          <p:attrName>style.visibility</p:attrName>
                                        </p:attrNameLst>
                                      </p:cBhvr>
                                      <p:to>
                                        <p:strVal val="visible"/>
                                      </p:to>
                                    </p:set>
                                    <p:animEffect transition="in" filter="fade">
                                      <p:cBhvr>
                                        <p:cTn id="72" dur="500"/>
                                        <p:tgtEl>
                                          <p:spTgt spid="45"/>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46"/>
                                        </p:tgtEl>
                                        <p:attrNameLst>
                                          <p:attrName>style.visibility</p:attrName>
                                        </p:attrNameLst>
                                      </p:cBhvr>
                                      <p:to>
                                        <p:strVal val="visible"/>
                                      </p:to>
                                    </p:set>
                                    <p:animEffect transition="in" filter="fade">
                                      <p:cBhvr>
                                        <p:cTn id="75" dur="500"/>
                                        <p:tgtEl>
                                          <p:spTgt spid="46"/>
                                        </p:tgtEl>
                                      </p:cBhvr>
                                    </p:animEffect>
                                  </p:childTnLst>
                                </p:cTn>
                              </p:par>
                              <p:par>
                                <p:cTn id="76" presetID="10" presetClass="entr" presetSubtype="0" fill="hold" nodeType="withEffect">
                                  <p:stCondLst>
                                    <p:cond delay="0"/>
                                  </p:stCondLst>
                                  <p:childTnLst>
                                    <p:set>
                                      <p:cBhvr>
                                        <p:cTn id="77" dur="1" fill="hold">
                                          <p:stCondLst>
                                            <p:cond delay="0"/>
                                          </p:stCondLst>
                                        </p:cTn>
                                        <p:tgtEl>
                                          <p:spTgt spid="47"/>
                                        </p:tgtEl>
                                        <p:attrNameLst>
                                          <p:attrName>style.visibility</p:attrName>
                                        </p:attrNameLst>
                                      </p:cBhvr>
                                      <p:to>
                                        <p:strVal val="visible"/>
                                      </p:to>
                                    </p:set>
                                    <p:animEffect transition="in" filter="fade">
                                      <p:cBhvr>
                                        <p:cTn id="78"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7" grpId="0" animBg="1"/>
      <p:bldP spid="25" grpId="0" animBg="1"/>
      <p:bldP spid="26" grpId="0" animBg="1"/>
      <p:bldP spid="28" grpId="0"/>
      <p:bldP spid="29" grpId="0" animBg="1"/>
      <p:bldP spid="31" grpId="0"/>
      <p:bldP spid="33" grpId="0"/>
      <p:bldP spid="34" grpId="0"/>
      <p:bldP spid="35" grpId="0" animBg="1"/>
      <p:bldP spid="37" grpId="0"/>
      <p:bldP spid="38" grpId="0" animBg="1"/>
      <p:bldP spid="40" grpId="0"/>
      <p:bldP spid="42" grpId="0"/>
      <p:bldP spid="43" grpId="0"/>
      <p:bldP spid="44" grpId="0" animBg="1"/>
      <p:bldP spid="46" grpId="0" animBg="1"/>
      <p:bldP spid="45" grpId="0" animBg="1"/>
      <p:bldP spid="4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7">
            <a:extLst>
              <a:ext uri="{FF2B5EF4-FFF2-40B4-BE49-F238E27FC236}">
                <a16:creationId xmlns:a16="http://schemas.microsoft.com/office/drawing/2014/main" id="{CA5380C7-A868-2B27-1BAB-2FAE8031B1F6}"/>
              </a:ext>
            </a:extLst>
          </p:cNvPr>
          <p:cNvSpPr/>
          <p:nvPr/>
        </p:nvSpPr>
        <p:spPr>
          <a:xfrm>
            <a:off x="7837751" y="4637208"/>
            <a:ext cx="1756881" cy="1674692"/>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2" name="タイトル 1">
            <a:extLst>
              <a:ext uri="{FF2B5EF4-FFF2-40B4-BE49-F238E27FC236}">
                <a16:creationId xmlns:a16="http://schemas.microsoft.com/office/drawing/2014/main" id="{D3C72D49-0A16-5A60-038E-DD1A6ECD8A60}"/>
              </a:ext>
            </a:extLst>
          </p:cNvPr>
          <p:cNvSpPr>
            <a:spLocks noGrp="1"/>
          </p:cNvSpPr>
          <p:nvPr>
            <p:ph type="title"/>
          </p:nvPr>
        </p:nvSpPr>
        <p:spPr/>
        <p:txBody>
          <a:bodyPr/>
          <a:lstStyle/>
          <a:p>
            <a:r>
              <a:rPr kumimoji="1" lang="en-US" altLang="ja-JP" dirty="0" err="1"/>
              <a:t>perf_event_open</a:t>
            </a:r>
            <a:r>
              <a:rPr kumimoji="1" lang="ja-JP" altLang="en-US" dirty="0"/>
              <a:t>システムコールの転送</a:t>
            </a:r>
          </a:p>
        </p:txBody>
      </p:sp>
      <p:sp>
        <p:nvSpPr>
          <p:cNvPr id="3" name="コンテンツ プレースホルダー 2">
            <a:extLst>
              <a:ext uri="{FF2B5EF4-FFF2-40B4-BE49-F238E27FC236}">
                <a16:creationId xmlns:a16="http://schemas.microsoft.com/office/drawing/2014/main" id="{3D084782-6B36-107B-F4B0-6B12DAA16264}"/>
              </a:ext>
            </a:extLst>
          </p:cNvPr>
          <p:cNvSpPr>
            <a:spLocks noGrp="1"/>
          </p:cNvSpPr>
          <p:nvPr>
            <p:ph idx="1"/>
          </p:nvPr>
        </p:nvSpPr>
        <p:spPr/>
        <p:txBody>
          <a:bodyPr>
            <a:normAutofit/>
          </a:bodyPr>
          <a:lstStyle/>
          <a:p>
            <a:r>
              <a:rPr lang="ja-JP" altLang="en-US" dirty="0">
                <a:effectLst/>
              </a:rPr>
              <a:t>性能監視のためのイベントを設定するために呼び出される</a:t>
            </a:r>
            <a:endParaRPr lang="en-US" altLang="ja-JP" dirty="0">
              <a:effectLst/>
            </a:endParaRPr>
          </a:p>
          <a:p>
            <a:pPr lvl="1"/>
            <a:r>
              <a:rPr lang="en-US" altLang="ja-JP" dirty="0" err="1">
                <a:effectLst/>
              </a:rPr>
              <a:t>syscall</a:t>
            </a:r>
            <a:r>
              <a:rPr lang="ja-JP" altLang="en-US" dirty="0">
                <a:effectLst/>
              </a:rPr>
              <a:t>関数の可変引数から</a:t>
            </a:r>
            <a:r>
              <a:rPr lang="en-US" altLang="ja-JP" dirty="0" err="1">
                <a:effectLst/>
              </a:rPr>
              <a:t>perf_event_attr</a:t>
            </a:r>
            <a:r>
              <a:rPr lang="ja-JP" altLang="en-US" dirty="0">
                <a:effectLst/>
              </a:rPr>
              <a:t>構造体や監視対象プロセスの</a:t>
            </a:r>
            <a:r>
              <a:rPr lang="en-US" altLang="ja-JP" dirty="0">
                <a:effectLst/>
              </a:rPr>
              <a:t>ID</a:t>
            </a:r>
            <a:r>
              <a:rPr lang="ja-JP" altLang="en-US" dirty="0">
                <a:effectLst/>
              </a:rPr>
              <a:t>などを取得</a:t>
            </a:r>
            <a:endParaRPr lang="en-US" altLang="ja-JP" dirty="0">
              <a:effectLst/>
            </a:endParaRPr>
          </a:p>
          <a:p>
            <a:pPr lvl="2"/>
            <a:r>
              <a:rPr lang="ja-JP" altLang="en-US" dirty="0">
                <a:effectLst/>
              </a:rPr>
              <a:t>この構造体にはイベントの種類、監視する関数のアドレスなどが格納</a:t>
            </a:r>
            <a:endParaRPr lang="en-US" altLang="ja-JP" dirty="0">
              <a:effectLst/>
            </a:endParaRPr>
          </a:p>
          <a:p>
            <a:pPr lvl="1"/>
            <a:r>
              <a:rPr lang="en-US" altLang="ja-JP" dirty="0" err="1">
                <a:effectLst/>
              </a:rPr>
              <a:t>TeleBPF</a:t>
            </a:r>
            <a:r>
              <a:rPr lang="ja-JP" altLang="en-US" dirty="0">
                <a:effectLst/>
              </a:rPr>
              <a:t>プロキシからイベントに対応するファイル記述子が返される</a:t>
            </a:r>
            <a:endParaRPr lang="en-US" altLang="ja-JP" dirty="0">
              <a:effectLst/>
            </a:endParaRPr>
          </a:p>
          <a:p>
            <a:pPr lvl="2"/>
            <a:r>
              <a:rPr lang="ja-JP" altLang="en-US" dirty="0">
                <a:effectLst/>
              </a:rPr>
              <a:t>区別のために固定値を加えて</a:t>
            </a:r>
            <a:r>
              <a:rPr lang="en-US" altLang="ja-JP" dirty="0" err="1">
                <a:effectLst/>
              </a:rPr>
              <a:t>syscall</a:t>
            </a:r>
            <a:r>
              <a:rPr lang="ja-JP" altLang="en-US" dirty="0">
                <a:effectLst/>
              </a:rPr>
              <a:t>関数の返り値とする</a:t>
            </a:r>
            <a:endParaRPr lang="en-US" altLang="ja-JP" dirty="0">
              <a:effectLst/>
            </a:endParaRPr>
          </a:p>
          <a:p>
            <a:endParaRPr kumimoji="1" lang="ja-JP" altLang="en-US" dirty="0"/>
          </a:p>
        </p:txBody>
      </p:sp>
      <p:sp>
        <p:nvSpPr>
          <p:cNvPr id="4" name="スライド番号プレースホルダー 3">
            <a:extLst>
              <a:ext uri="{FF2B5EF4-FFF2-40B4-BE49-F238E27FC236}">
                <a16:creationId xmlns:a16="http://schemas.microsoft.com/office/drawing/2014/main" id="{68476997-413E-014E-B287-E70B0ED15EDB}"/>
              </a:ext>
            </a:extLst>
          </p:cNvPr>
          <p:cNvSpPr>
            <a:spLocks noGrp="1"/>
          </p:cNvSpPr>
          <p:nvPr>
            <p:ph type="sldNum" sz="quarter" idx="12"/>
          </p:nvPr>
        </p:nvSpPr>
        <p:spPr/>
        <p:txBody>
          <a:bodyPr/>
          <a:lstStyle/>
          <a:p>
            <a:fld id="{BE494F7D-EF94-4F03-B604-12C7245D12BF}" type="slidenum">
              <a:rPr kumimoji="1" lang="ja-JP" altLang="en-US" smtClean="0"/>
              <a:t>15</a:t>
            </a:fld>
            <a:endParaRPr kumimoji="1" lang="ja-JP" altLang="en-US"/>
          </a:p>
        </p:txBody>
      </p:sp>
      <p:sp>
        <p:nvSpPr>
          <p:cNvPr id="29" name="Rectangle 6">
            <a:extLst>
              <a:ext uri="{FF2B5EF4-FFF2-40B4-BE49-F238E27FC236}">
                <a16:creationId xmlns:a16="http://schemas.microsoft.com/office/drawing/2014/main" id="{CA317FB0-2B93-83CC-8D31-FEDFAE973D1B}"/>
              </a:ext>
            </a:extLst>
          </p:cNvPr>
          <p:cNvSpPr/>
          <p:nvPr/>
        </p:nvSpPr>
        <p:spPr>
          <a:xfrm>
            <a:off x="1838437" y="4763323"/>
            <a:ext cx="3176872" cy="519014"/>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200" dirty="0">
                <a:solidFill>
                  <a:schemeClr val="tx1"/>
                </a:solidFill>
              </a:rPr>
              <a:t>eBPFアプリケーション</a:t>
            </a:r>
          </a:p>
        </p:txBody>
      </p:sp>
      <p:cxnSp>
        <p:nvCxnSpPr>
          <p:cNvPr id="33" name="直線矢印コネクタ 15">
            <a:extLst>
              <a:ext uri="{FF2B5EF4-FFF2-40B4-BE49-F238E27FC236}">
                <a16:creationId xmlns:a16="http://schemas.microsoft.com/office/drawing/2014/main" id="{92FB971C-3726-13C1-F388-AEC09A63E8E7}"/>
              </a:ext>
            </a:extLst>
          </p:cNvPr>
          <p:cNvCxnSpPr>
            <a:cxnSpLocks/>
            <a:stCxn id="38" idx="3"/>
          </p:cNvCxnSpPr>
          <p:nvPr/>
        </p:nvCxnSpPr>
        <p:spPr>
          <a:xfrm flipV="1">
            <a:off x="5015309" y="5223216"/>
            <a:ext cx="3128472" cy="738304"/>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34" name="テキスト ボックス 33">
            <a:extLst>
              <a:ext uri="{FF2B5EF4-FFF2-40B4-BE49-F238E27FC236}">
                <a16:creationId xmlns:a16="http://schemas.microsoft.com/office/drawing/2014/main" id="{35345018-7214-F4CC-8409-E277ACFCD65A}"/>
              </a:ext>
            </a:extLst>
          </p:cNvPr>
          <p:cNvSpPr txBox="1"/>
          <p:nvPr/>
        </p:nvSpPr>
        <p:spPr>
          <a:xfrm>
            <a:off x="1838437" y="4373366"/>
            <a:ext cx="1808373" cy="430887"/>
          </a:xfrm>
          <a:prstGeom prst="rect">
            <a:avLst/>
          </a:prstGeom>
          <a:noFill/>
        </p:spPr>
        <p:txBody>
          <a:bodyPr wrap="square" rtlCol="0">
            <a:spAutoFit/>
          </a:bodyPr>
          <a:lstStyle/>
          <a:p>
            <a:r>
              <a:rPr kumimoji="1" lang="ja-JP" altLang="en-US" sz="2200" dirty="0"/>
              <a:t>クラウド側</a:t>
            </a:r>
          </a:p>
        </p:txBody>
      </p:sp>
      <p:sp>
        <p:nvSpPr>
          <p:cNvPr id="36" name="テキスト ボックス 35">
            <a:extLst>
              <a:ext uri="{FF2B5EF4-FFF2-40B4-BE49-F238E27FC236}">
                <a16:creationId xmlns:a16="http://schemas.microsoft.com/office/drawing/2014/main" id="{BE5EA968-254F-EC32-834B-FA724857152F}"/>
              </a:ext>
            </a:extLst>
          </p:cNvPr>
          <p:cNvSpPr txBox="1"/>
          <p:nvPr/>
        </p:nvSpPr>
        <p:spPr>
          <a:xfrm>
            <a:off x="5087180" y="4724860"/>
            <a:ext cx="2645423" cy="430887"/>
          </a:xfrm>
          <a:prstGeom prst="rect">
            <a:avLst/>
          </a:prstGeom>
          <a:noFill/>
          <a:ln w="19050">
            <a:noFill/>
          </a:ln>
        </p:spPr>
        <p:txBody>
          <a:bodyPr wrap="square" rtlCol="0">
            <a:spAutoFit/>
          </a:bodyPr>
          <a:lstStyle/>
          <a:p>
            <a:r>
              <a:rPr kumimoji="1" lang="ja-JP" altLang="en-US" sz="2200" dirty="0"/>
              <a:t>ファイル記述子</a:t>
            </a:r>
            <a:r>
              <a:rPr kumimoji="1" lang="en-US" altLang="ja-JP" sz="2200" dirty="0"/>
              <a:t>(</a:t>
            </a:r>
            <a:r>
              <a:rPr kumimoji="1" lang="en-US" altLang="ja-JP" sz="2200" dirty="0" err="1"/>
              <a:t>fd</a:t>
            </a:r>
            <a:r>
              <a:rPr kumimoji="1" lang="en-US" altLang="ja-JP" sz="2200" dirty="0"/>
              <a:t>)</a:t>
            </a:r>
            <a:endParaRPr kumimoji="1" lang="ja-JP" altLang="en-US" sz="2200" dirty="0"/>
          </a:p>
        </p:txBody>
      </p:sp>
      <p:sp>
        <p:nvSpPr>
          <p:cNvPr id="37" name="テキスト ボックス 36">
            <a:extLst>
              <a:ext uri="{FF2B5EF4-FFF2-40B4-BE49-F238E27FC236}">
                <a16:creationId xmlns:a16="http://schemas.microsoft.com/office/drawing/2014/main" id="{CED6130E-6332-AC23-682D-86D92F1FB341}"/>
              </a:ext>
            </a:extLst>
          </p:cNvPr>
          <p:cNvSpPr txBox="1"/>
          <p:nvPr/>
        </p:nvSpPr>
        <p:spPr>
          <a:xfrm>
            <a:off x="5346202" y="5866195"/>
            <a:ext cx="2621643" cy="769441"/>
          </a:xfrm>
          <a:prstGeom prst="rect">
            <a:avLst/>
          </a:prstGeom>
          <a:noFill/>
        </p:spPr>
        <p:txBody>
          <a:bodyPr wrap="square" rtlCol="0">
            <a:spAutoFit/>
          </a:bodyPr>
          <a:lstStyle/>
          <a:p>
            <a:r>
              <a:rPr kumimoji="1" lang="en-US" altLang="ja-JP" sz="2200" dirty="0" err="1"/>
              <a:t>perf_event_attr</a:t>
            </a:r>
            <a:r>
              <a:rPr kumimoji="1" lang="ja-JP" altLang="en-US" sz="2200" dirty="0"/>
              <a:t>構造体など</a:t>
            </a:r>
            <a:endParaRPr kumimoji="1" lang="en-US" altLang="ja-JP" sz="2200" dirty="0"/>
          </a:p>
        </p:txBody>
      </p:sp>
      <p:sp>
        <p:nvSpPr>
          <p:cNvPr id="38" name="Rectangle 6">
            <a:extLst>
              <a:ext uri="{FF2B5EF4-FFF2-40B4-BE49-F238E27FC236}">
                <a16:creationId xmlns:a16="http://schemas.microsoft.com/office/drawing/2014/main" id="{678F23FB-FCCE-F722-1404-50E0F4E09E45}"/>
              </a:ext>
            </a:extLst>
          </p:cNvPr>
          <p:cNvSpPr/>
          <p:nvPr/>
        </p:nvSpPr>
        <p:spPr>
          <a:xfrm>
            <a:off x="1838437" y="5746076"/>
            <a:ext cx="3176872" cy="430887"/>
          </a:xfrm>
          <a:prstGeom prst="rect">
            <a:avLst/>
          </a:prstGeom>
          <a:solidFill>
            <a:schemeClr val="accent6">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JP" sz="2200" dirty="0">
              <a:solidFill>
                <a:schemeClr val="tx1"/>
              </a:solidFill>
            </a:endParaRPr>
          </a:p>
        </p:txBody>
      </p:sp>
      <p:cxnSp>
        <p:nvCxnSpPr>
          <p:cNvPr id="39" name="直線矢印コネクタ 15">
            <a:extLst>
              <a:ext uri="{FF2B5EF4-FFF2-40B4-BE49-F238E27FC236}">
                <a16:creationId xmlns:a16="http://schemas.microsoft.com/office/drawing/2014/main" id="{CDBAF3A6-86F9-A72E-E762-1BFB915B8E01}"/>
              </a:ext>
            </a:extLst>
          </p:cNvPr>
          <p:cNvCxnSpPr>
            <a:cxnSpLocks/>
          </p:cNvCxnSpPr>
          <p:nvPr/>
        </p:nvCxnSpPr>
        <p:spPr>
          <a:xfrm>
            <a:off x="3646810" y="5282337"/>
            <a:ext cx="0" cy="498175"/>
          </a:xfrm>
          <a:prstGeom prst="straightConnector1">
            <a:avLst/>
          </a:prstGeom>
          <a:ln w="19050">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D340DCA0-E0BB-CE35-DBE5-2EC1E3E658E4}"/>
              </a:ext>
            </a:extLst>
          </p:cNvPr>
          <p:cNvSpPr txBox="1"/>
          <p:nvPr/>
        </p:nvSpPr>
        <p:spPr>
          <a:xfrm>
            <a:off x="2069770" y="5820974"/>
            <a:ext cx="2714205" cy="369332"/>
          </a:xfrm>
          <a:prstGeom prst="rect">
            <a:avLst/>
          </a:prstGeom>
          <a:noFill/>
        </p:spPr>
        <p:txBody>
          <a:bodyPr wrap="none" rtlCol="0">
            <a:spAutoFit/>
          </a:bodyPr>
          <a:lstStyle/>
          <a:p>
            <a:r>
              <a:rPr lang="en-JP" dirty="0"/>
              <a:t>TeleBPF共有ライブラリ</a:t>
            </a:r>
          </a:p>
        </p:txBody>
      </p:sp>
      <p:cxnSp>
        <p:nvCxnSpPr>
          <p:cNvPr id="9" name="直線矢印コネクタ 15">
            <a:extLst>
              <a:ext uri="{FF2B5EF4-FFF2-40B4-BE49-F238E27FC236}">
                <a16:creationId xmlns:a16="http://schemas.microsoft.com/office/drawing/2014/main" id="{953B816D-0F9A-67D8-054B-1E2DCC2789B7}"/>
              </a:ext>
            </a:extLst>
          </p:cNvPr>
          <p:cNvCxnSpPr>
            <a:cxnSpLocks/>
          </p:cNvCxnSpPr>
          <p:nvPr/>
        </p:nvCxnSpPr>
        <p:spPr>
          <a:xfrm flipV="1">
            <a:off x="5015309" y="5009625"/>
            <a:ext cx="3128472" cy="793191"/>
          </a:xfrm>
          <a:prstGeom prst="straightConnector1">
            <a:avLst/>
          </a:prstGeom>
          <a:ln w="19050">
            <a:headEnd type="triangle" w="med" len="med"/>
            <a:tailEnd type="none" w="med" len="med"/>
          </a:ln>
        </p:spPr>
        <p:style>
          <a:lnRef idx="1">
            <a:schemeClr val="dk1"/>
          </a:lnRef>
          <a:fillRef idx="0">
            <a:schemeClr val="dk1"/>
          </a:fillRef>
          <a:effectRef idx="0">
            <a:schemeClr val="dk1"/>
          </a:effectRef>
          <a:fontRef idx="minor">
            <a:schemeClr val="tx1"/>
          </a:fontRef>
        </p:style>
      </p:cxnSp>
      <p:cxnSp>
        <p:nvCxnSpPr>
          <p:cNvPr id="10" name="直線矢印コネクタ 15">
            <a:extLst>
              <a:ext uri="{FF2B5EF4-FFF2-40B4-BE49-F238E27FC236}">
                <a16:creationId xmlns:a16="http://schemas.microsoft.com/office/drawing/2014/main" id="{7EA6FFC0-2498-EBAA-8052-E4938D4C784B}"/>
              </a:ext>
            </a:extLst>
          </p:cNvPr>
          <p:cNvCxnSpPr>
            <a:cxnSpLocks/>
          </p:cNvCxnSpPr>
          <p:nvPr/>
        </p:nvCxnSpPr>
        <p:spPr>
          <a:xfrm>
            <a:off x="3191120" y="5288363"/>
            <a:ext cx="0" cy="457713"/>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67FC7153-C940-371A-FAEF-6E4C62D03A5A}"/>
              </a:ext>
            </a:extLst>
          </p:cNvPr>
          <p:cNvSpPr txBox="1"/>
          <p:nvPr/>
        </p:nvSpPr>
        <p:spPr>
          <a:xfrm>
            <a:off x="3680777" y="5346758"/>
            <a:ext cx="1257075" cy="369332"/>
          </a:xfrm>
          <a:prstGeom prst="rect">
            <a:avLst/>
          </a:prstGeom>
          <a:noFill/>
        </p:spPr>
        <p:txBody>
          <a:bodyPr wrap="none" rtlCol="0">
            <a:spAutoFit/>
          </a:bodyPr>
          <a:lstStyle/>
          <a:p>
            <a:r>
              <a:rPr lang="en-JP" dirty="0"/>
              <a:t>fd+固定値</a:t>
            </a:r>
          </a:p>
        </p:txBody>
      </p:sp>
      <p:sp>
        <p:nvSpPr>
          <p:cNvPr id="6" name="TextBox 5">
            <a:extLst>
              <a:ext uri="{FF2B5EF4-FFF2-40B4-BE49-F238E27FC236}">
                <a16:creationId xmlns:a16="http://schemas.microsoft.com/office/drawing/2014/main" id="{EFD1B5BF-6228-4811-677B-CFBDD4DA795F}"/>
              </a:ext>
            </a:extLst>
          </p:cNvPr>
          <p:cNvSpPr txBox="1"/>
          <p:nvPr/>
        </p:nvSpPr>
        <p:spPr>
          <a:xfrm>
            <a:off x="227429" y="5357235"/>
            <a:ext cx="3063659" cy="400110"/>
          </a:xfrm>
          <a:prstGeom prst="rect">
            <a:avLst/>
          </a:prstGeom>
          <a:noFill/>
        </p:spPr>
        <p:txBody>
          <a:bodyPr wrap="none" rtlCol="0">
            <a:spAutoFit/>
          </a:bodyPr>
          <a:lstStyle/>
          <a:p>
            <a:r>
              <a:rPr lang="en-JP" sz="2000" dirty="0"/>
              <a:t>syscall(__NR_perf_..., ...)</a:t>
            </a:r>
          </a:p>
        </p:txBody>
      </p:sp>
      <p:sp>
        <p:nvSpPr>
          <p:cNvPr id="21" name="TextBox 8">
            <a:extLst>
              <a:ext uri="{FF2B5EF4-FFF2-40B4-BE49-F238E27FC236}">
                <a16:creationId xmlns:a16="http://schemas.microsoft.com/office/drawing/2014/main" id="{97C96D09-9036-51AA-C0A7-54A1157F6FAA}"/>
              </a:ext>
            </a:extLst>
          </p:cNvPr>
          <p:cNvSpPr txBox="1"/>
          <p:nvPr/>
        </p:nvSpPr>
        <p:spPr>
          <a:xfrm>
            <a:off x="8858526" y="4254176"/>
            <a:ext cx="730753" cy="430887"/>
          </a:xfrm>
          <a:prstGeom prst="rect">
            <a:avLst/>
          </a:prstGeom>
          <a:noFill/>
          <a:ln w="19050">
            <a:noFill/>
          </a:ln>
        </p:spPr>
        <p:txBody>
          <a:bodyPr wrap="square" rtlCol="0">
            <a:spAutoFit/>
          </a:bodyPr>
          <a:lstStyle/>
          <a:p>
            <a:r>
              <a:rPr lang="en-JP" sz="2200" dirty="0"/>
              <a:t>VM</a:t>
            </a:r>
          </a:p>
        </p:txBody>
      </p:sp>
      <p:sp>
        <p:nvSpPr>
          <p:cNvPr id="22" name="Rectangle 9">
            <a:extLst>
              <a:ext uri="{FF2B5EF4-FFF2-40B4-BE49-F238E27FC236}">
                <a16:creationId xmlns:a16="http://schemas.microsoft.com/office/drawing/2014/main" id="{D42D7FD1-0048-0E7E-05EC-497336C3545B}"/>
              </a:ext>
            </a:extLst>
          </p:cNvPr>
          <p:cNvSpPr/>
          <p:nvPr/>
        </p:nvSpPr>
        <p:spPr>
          <a:xfrm>
            <a:off x="8113580" y="4755788"/>
            <a:ext cx="1356294" cy="718766"/>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200" dirty="0" err="1">
                <a:solidFill>
                  <a:schemeClr val="tx1"/>
                </a:solidFill>
              </a:rPr>
              <a:t>TeleBPF</a:t>
            </a:r>
            <a:r>
              <a:rPr lang="en-JP" sz="2200" dirty="0">
                <a:solidFill>
                  <a:schemeClr val="tx1"/>
                </a:solidFill>
              </a:rPr>
              <a:t>プロキシ</a:t>
            </a:r>
          </a:p>
        </p:txBody>
      </p:sp>
      <p:sp>
        <p:nvSpPr>
          <p:cNvPr id="23" name="Rectangle 12">
            <a:extLst>
              <a:ext uri="{FF2B5EF4-FFF2-40B4-BE49-F238E27FC236}">
                <a16:creationId xmlns:a16="http://schemas.microsoft.com/office/drawing/2014/main" id="{D631A938-7993-AE37-409B-D07EBD4EE663}"/>
              </a:ext>
            </a:extLst>
          </p:cNvPr>
          <p:cNvSpPr/>
          <p:nvPr/>
        </p:nvSpPr>
        <p:spPr>
          <a:xfrm>
            <a:off x="8175277" y="5712721"/>
            <a:ext cx="1232899" cy="559823"/>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200" dirty="0">
                <a:solidFill>
                  <a:schemeClr val="tx1"/>
                </a:solidFill>
              </a:rPr>
              <a:t>OS</a:t>
            </a:r>
            <a:endParaRPr lang="en-JP" sz="2200" dirty="0">
              <a:solidFill>
                <a:schemeClr val="tx1"/>
              </a:solidFill>
            </a:endParaRPr>
          </a:p>
        </p:txBody>
      </p:sp>
      <p:cxnSp>
        <p:nvCxnSpPr>
          <p:cNvPr id="24" name="直線矢印コネクタ 15">
            <a:extLst>
              <a:ext uri="{FF2B5EF4-FFF2-40B4-BE49-F238E27FC236}">
                <a16:creationId xmlns:a16="http://schemas.microsoft.com/office/drawing/2014/main" id="{72F74E43-113E-529A-DC2A-FFD1100F0446}"/>
              </a:ext>
            </a:extLst>
          </p:cNvPr>
          <p:cNvCxnSpPr>
            <a:cxnSpLocks/>
            <a:stCxn id="22" idx="2"/>
            <a:endCxn id="23" idx="0"/>
          </p:cNvCxnSpPr>
          <p:nvPr/>
        </p:nvCxnSpPr>
        <p:spPr>
          <a:xfrm>
            <a:off x="8791727" y="5474554"/>
            <a:ext cx="0" cy="238167"/>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43232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7">
            <a:extLst>
              <a:ext uri="{FF2B5EF4-FFF2-40B4-BE49-F238E27FC236}">
                <a16:creationId xmlns:a16="http://schemas.microsoft.com/office/drawing/2014/main" id="{94097359-B27E-3C2A-8168-5FC65B49E121}"/>
              </a:ext>
            </a:extLst>
          </p:cNvPr>
          <p:cNvSpPr/>
          <p:nvPr/>
        </p:nvSpPr>
        <p:spPr>
          <a:xfrm>
            <a:off x="8232937" y="4645910"/>
            <a:ext cx="1756881" cy="1674692"/>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26" name="TextBox 8">
            <a:extLst>
              <a:ext uri="{FF2B5EF4-FFF2-40B4-BE49-F238E27FC236}">
                <a16:creationId xmlns:a16="http://schemas.microsoft.com/office/drawing/2014/main" id="{8B898A7D-4749-CC80-9A23-2625913A7118}"/>
              </a:ext>
            </a:extLst>
          </p:cNvPr>
          <p:cNvSpPr txBox="1"/>
          <p:nvPr/>
        </p:nvSpPr>
        <p:spPr>
          <a:xfrm>
            <a:off x="9253712" y="4262878"/>
            <a:ext cx="730753" cy="430887"/>
          </a:xfrm>
          <a:prstGeom prst="rect">
            <a:avLst/>
          </a:prstGeom>
          <a:noFill/>
          <a:ln w="19050">
            <a:noFill/>
          </a:ln>
        </p:spPr>
        <p:txBody>
          <a:bodyPr wrap="square" rtlCol="0">
            <a:spAutoFit/>
          </a:bodyPr>
          <a:lstStyle/>
          <a:p>
            <a:r>
              <a:rPr lang="en-JP" sz="2200" dirty="0"/>
              <a:t>VM</a:t>
            </a:r>
          </a:p>
        </p:txBody>
      </p:sp>
      <p:sp>
        <p:nvSpPr>
          <p:cNvPr id="27" name="Rectangle 9">
            <a:extLst>
              <a:ext uri="{FF2B5EF4-FFF2-40B4-BE49-F238E27FC236}">
                <a16:creationId xmlns:a16="http://schemas.microsoft.com/office/drawing/2014/main" id="{12F6655C-74FF-75B2-FA66-259E4F967129}"/>
              </a:ext>
            </a:extLst>
          </p:cNvPr>
          <p:cNvSpPr/>
          <p:nvPr/>
        </p:nvSpPr>
        <p:spPr>
          <a:xfrm>
            <a:off x="8508766" y="4764490"/>
            <a:ext cx="1356294" cy="718766"/>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200" dirty="0" err="1">
                <a:solidFill>
                  <a:schemeClr val="tx1"/>
                </a:solidFill>
              </a:rPr>
              <a:t>TeleBPF</a:t>
            </a:r>
            <a:r>
              <a:rPr lang="en-JP" sz="2200" dirty="0">
                <a:solidFill>
                  <a:schemeClr val="tx1"/>
                </a:solidFill>
              </a:rPr>
              <a:t>プロキシ</a:t>
            </a:r>
          </a:p>
        </p:txBody>
      </p:sp>
      <p:sp>
        <p:nvSpPr>
          <p:cNvPr id="28" name="Rectangle 12">
            <a:extLst>
              <a:ext uri="{FF2B5EF4-FFF2-40B4-BE49-F238E27FC236}">
                <a16:creationId xmlns:a16="http://schemas.microsoft.com/office/drawing/2014/main" id="{6D0C187B-BA39-B74A-CE77-41A67073D8BC}"/>
              </a:ext>
            </a:extLst>
          </p:cNvPr>
          <p:cNvSpPr/>
          <p:nvPr/>
        </p:nvSpPr>
        <p:spPr>
          <a:xfrm>
            <a:off x="8570463" y="5721423"/>
            <a:ext cx="1232899" cy="559823"/>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200" dirty="0">
                <a:solidFill>
                  <a:schemeClr val="tx1"/>
                </a:solidFill>
              </a:rPr>
              <a:t>OS</a:t>
            </a:r>
            <a:endParaRPr lang="en-JP" sz="2200" dirty="0">
              <a:solidFill>
                <a:schemeClr val="tx1"/>
              </a:solidFill>
            </a:endParaRPr>
          </a:p>
        </p:txBody>
      </p:sp>
      <p:cxnSp>
        <p:nvCxnSpPr>
          <p:cNvPr id="29" name="直線矢印コネクタ 15">
            <a:extLst>
              <a:ext uri="{FF2B5EF4-FFF2-40B4-BE49-F238E27FC236}">
                <a16:creationId xmlns:a16="http://schemas.microsoft.com/office/drawing/2014/main" id="{F4B95F24-3078-39D1-4BAE-56E0A898CFB2}"/>
              </a:ext>
            </a:extLst>
          </p:cNvPr>
          <p:cNvCxnSpPr>
            <a:cxnSpLocks/>
            <a:stCxn id="27" idx="2"/>
            <a:endCxn id="28" idx="0"/>
          </p:cNvCxnSpPr>
          <p:nvPr/>
        </p:nvCxnSpPr>
        <p:spPr>
          <a:xfrm>
            <a:off x="9186913" y="5483256"/>
            <a:ext cx="0" cy="238167"/>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2" name="タイトル 1">
            <a:extLst>
              <a:ext uri="{FF2B5EF4-FFF2-40B4-BE49-F238E27FC236}">
                <a16:creationId xmlns:a16="http://schemas.microsoft.com/office/drawing/2014/main" id="{234A82F4-5BCF-C182-CAE0-6CA5A07D64DE}"/>
              </a:ext>
            </a:extLst>
          </p:cNvPr>
          <p:cNvSpPr>
            <a:spLocks noGrp="1"/>
          </p:cNvSpPr>
          <p:nvPr>
            <p:ph type="title"/>
          </p:nvPr>
        </p:nvSpPr>
        <p:spPr/>
        <p:txBody>
          <a:bodyPr/>
          <a:lstStyle/>
          <a:p>
            <a:r>
              <a:rPr kumimoji="1" lang="en-US" altLang="ja-JP" dirty="0" err="1"/>
              <a:t>ioctl</a:t>
            </a:r>
            <a:r>
              <a:rPr kumimoji="1" lang="ja-JP" altLang="en-US" dirty="0"/>
              <a:t>システムコールの転送</a:t>
            </a:r>
          </a:p>
        </p:txBody>
      </p:sp>
      <p:sp>
        <p:nvSpPr>
          <p:cNvPr id="3" name="コンテンツ プレースホルダー 2">
            <a:extLst>
              <a:ext uri="{FF2B5EF4-FFF2-40B4-BE49-F238E27FC236}">
                <a16:creationId xmlns:a16="http://schemas.microsoft.com/office/drawing/2014/main" id="{EDD8450F-5DC1-5389-6CBE-F412995BC624}"/>
              </a:ext>
            </a:extLst>
          </p:cNvPr>
          <p:cNvSpPr>
            <a:spLocks noGrp="1"/>
          </p:cNvSpPr>
          <p:nvPr>
            <p:ph idx="1"/>
          </p:nvPr>
        </p:nvSpPr>
        <p:spPr/>
        <p:txBody>
          <a:bodyPr>
            <a:normAutofit/>
          </a:bodyPr>
          <a:lstStyle/>
          <a:p>
            <a:r>
              <a:rPr lang="ja-JP" altLang="en-US" dirty="0">
                <a:effectLst/>
              </a:rPr>
              <a:t>イベントに</a:t>
            </a:r>
            <a:r>
              <a:rPr lang="en-US" altLang="ja-JP" dirty="0" err="1">
                <a:effectLst/>
              </a:rPr>
              <a:t>eBPF</a:t>
            </a:r>
            <a:r>
              <a:rPr lang="ja-JP" altLang="en-US" dirty="0">
                <a:effectLst/>
              </a:rPr>
              <a:t>プログラムを関連づけるために呼び出される</a:t>
            </a:r>
            <a:endParaRPr lang="en-US" altLang="ja-JP" dirty="0">
              <a:effectLst/>
            </a:endParaRPr>
          </a:p>
          <a:p>
            <a:pPr lvl="1"/>
            <a:r>
              <a:rPr lang="en-US" altLang="ja-JP" dirty="0" err="1">
                <a:effectLst/>
              </a:rPr>
              <a:t>ioctl</a:t>
            </a:r>
            <a:r>
              <a:rPr lang="ja-JP" altLang="en-US" dirty="0">
                <a:effectLst/>
              </a:rPr>
              <a:t>関数の引数からファイル記述子、リクエスト番号、データを取得</a:t>
            </a:r>
            <a:endParaRPr lang="en-US" altLang="ja-JP" dirty="0">
              <a:effectLst/>
            </a:endParaRPr>
          </a:p>
          <a:p>
            <a:pPr lvl="2"/>
            <a:r>
              <a:rPr lang="ja-JP" altLang="en-US" dirty="0"/>
              <a:t>リクエスト番号で</a:t>
            </a:r>
            <a:r>
              <a:rPr lang="en-US" altLang="ja-JP" dirty="0" err="1"/>
              <a:t>eBPF</a:t>
            </a:r>
            <a:r>
              <a:rPr lang="ja-JP" altLang="en-US" dirty="0"/>
              <a:t>プログラムの関連づけ、有効化・無効化が指定</a:t>
            </a:r>
            <a:endParaRPr lang="en-US" altLang="ja-JP" dirty="0"/>
          </a:p>
          <a:p>
            <a:pPr lvl="2"/>
            <a:r>
              <a:rPr lang="ja-JP" altLang="en-US" dirty="0">
                <a:effectLst/>
              </a:rPr>
              <a:t>リクエスト番号に応じて適切な型のデータを取得</a:t>
            </a:r>
            <a:endParaRPr lang="en-US" altLang="ja-JP" dirty="0">
              <a:effectLst/>
            </a:endParaRPr>
          </a:p>
          <a:p>
            <a:pPr lvl="1"/>
            <a:r>
              <a:rPr lang="ja-JP" altLang="en-US" dirty="0">
                <a:effectLst/>
              </a:rPr>
              <a:t>ファイル記述子が</a:t>
            </a:r>
            <a:r>
              <a:rPr lang="en-US" altLang="ja-JP" dirty="0" err="1">
                <a:effectLst/>
              </a:rPr>
              <a:t>perf_event_open</a:t>
            </a:r>
            <a:r>
              <a:rPr lang="ja-JP" altLang="en-US" dirty="0">
                <a:effectLst/>
              </a:rPr>
              <a:t>システムコールの返り値の範囲の場合のみ、固定値を減じた上で転送</a:t>
            </a:r>
            <a:endParaRPr lang="en-US" altLang="ja-JP" dirty="0">
              <a:effectLst/>
            </a:endParaRPr>
          </a:p>
        </p:txBody>
      </p:sp>
      <p:sp>
        <p:nvSpPr>
          <p:cNvPr id="4" name="スライド番号プレースホルダー 3">
            <a:extLst>
              <a:ext uri="{FF2B5EF4-FFF2-40B4-BE49-F238E27FC236}">
                <a16:creationId xmlns:a16="http://schemas.microsoft.com/office/drawing/2014/main" id="{272B12A4-DF3D-E9E4-B8DF-02760F06215E}"/>
              </a:ext>
            </a:extLst>
          </p:cNvPr>
          <p:cNvSpPr>
            <a:spLocks noGrp="1"/>
          </p:cNvSpPr>
          <p:nvPr>
            <p:ph type="sldNum" sz="quarter" idx="12"/>
          </p:nvPr>
        </p:nvSpPr>
        <p:spPr/>
        <p:txBody>
          <a:bodyPr/>
          <a:lstStyle/>
          <a:p>
            <a:fld id="{BE494F7D-EF94-4F03-B604-12C7245D12BF}" type="slidenum">
              <a:rPr kumimoji="1" lang="ja-JP" altLang="en-US" smtClean="0"/>
              <a:t>16</a:t>
            </a:fld>
            <a:endParaRPr kumimoji="1" lang="ja-JP" altLang="en-US"/>
          </a:p>
        </p:txBody>
      </p:sp>
      <p:sp>
        <p:nvSpPr>
          <p:cNvPr id="17" name="Rectangle 6">
            <a:extLst>
              <a:ext uri="{FF2B5EF4-FFF2-40B4-BE49-F238E27FC236}">
                <a16:creationId xmlns:a16="http://schemas.microsoft.com/office/drawing/2014/main" id="{5303C9D5-4FFF-40C6-F4F4-318A3AFC10A7}"/>
              </a:ext>
            </a:extLst>
          </p:cNvPr>
          <p:cNvSpPr/>
          <p:nvPr/>
        </p:nvSpPr>
        <p:spPr>
          <a:xfrm>
            <a:off x="1451069" y="4809616"/>
            <a:ext cx="3176872" cy="547265"/>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200" dirty="0">
                <a:solidFill>
                  <a:schemeClr val="tx1"/>
                </a:solidFill>
              </a:rPr>
              <a:t>eBPFアプリケーション</a:t>
            </a:r>
          </a:p>
        </p:txBody>
      </p:sp>
      <p:cxnSp>
        <p:nvCxnSpPr>
          <p:cNvPr id="21" name="直線矢印コネクタ 15">
            <a:extLst>
              <a:ext uri="{FF2B5EF4-FFF2-40B4-BE49-F238E27FC236}">
                <a16:creationId xmlns:a16="http://schemas.microsoft.com/office/drawing/2014/main" id="{93BCEF25-C355-BD94-9189-29F2214CCCA2}"/>
              </a:ext>
            </a:extLst>
          </p:cNvPr>
          <p:cNvCxnSpPr>
            <a:cxnSpLocks/>
          </p:cNvCxnSpPr>
          <p:nvPr/>
        </p:nvCxnSpPr>
        <p:spPr>
          <a:xfrm flipV="1">
            <a:off x="4627941" y="5244109"/>
            <a:ext cx="3880825" cy="70111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22" name="テキスト ボックス 21">
            <a:extLst>
              <a:ext uri="{FF2B5EF4-FFF2-40B4-BE49-F238E27FC236}">
                <a16:creationId xmlns:a16="http://schemas.microsoft.com/office/drawing/2014/main" id="{EEC7DA7A-1446-63FB-DF47-072344F654FA}"/>
              </a:ext>
            </a:extLst>
          </p:cNvPr>
          <p:cNvSpPr txBox="1"/>
          <p:nvPr/>
        </p:nvSpPr>
        <p:spPr>
          <a:xfrm>
            <a:off x="1451069" y="4357623"/>
            <a:ext cx="1842436" cy="430887"/>
          </a:xfrm>
          <a:prstGeom prst="rect">
            <a:avLst/>
          </a:prstGeom>
          <a:noFill/>
        </p:spPr>
        <p:txBody>
          <a:bodyPr wrap="square" rtlCol="0">
            <a:spAutoFit/>
          </a:bodyPr>
          <a:lstStyle/>
          <a:p>
            <a:r>
              <a:rPr kumimoji="1" lang="ja-JP" altLang="en-US" sz="2200" dirty="0"/>
              <a:t>クラウド側</a:t>
            </a:r>
          </a:p>
        </p:txBody>
      </p:sp>
      <p:sp>
        <p:nvSpPr>
          <p:cNvPr id="24" name="テキスト ボックス 23">
            <a:extLst>
              <a:ext uri="{FF2B5EF4-FFF2-40B4-BE49-F238E27FC236}">
                <a16:creationId xmlns:a16="http://schemas.microsoft.com/office/drawing/2014/main" id="{7376572F-A63A-B4F3-5C8D-7222AAF9AB4E}"/>
              </a:ext>
            </a:extLst>
          </p:cNvPr>
          <p:cNvSpPr txBox="1"/>
          <p:nvPr/>
        </p:nvSpPr>
        <p:spPr>
          <a:xfrm>
            <a:off x="5676613" y="4953355"/>
            <a:ext cx="2268434" cy="430887"/>
          </a:xfrm>
          <a:prstGeom prst="rect">
            <a:avLst/>
          </a:prstGeom>
          <a:noFill/>
          <a:ln w="19050">
            <a:noFill/>
          </a:ln>
        </p:spPr>
        <p:txBody>
          <a:bodyPr wrap="square" rtlCol="0">
            <a:spAutoFit/>
          </a:bodyPr>
          <a:lstStyle/>
          <a:p>
            <a:r>
              <a:rPr lang="ja-JP" altLang="en-US" sz="2200" dirty="0"/>
              <a:t>返り値</a:t>
            </a:r>
            <a:endParaRPr kumimoji="1" lang="ja-JP" altLang="en-US" sz="2200" dirty="0"/>
          </a:p>
        </p:txBody>
      </p:sp>
      <p:sp>
        <p:nvSpPr>
          <p:cNvPr id="25" name="テキスト ボックス 24">
            <a:extLst>
              <a:ext uri="{FF2B5EF4-FFF2-40B4-BE49-F238E27FC236}">
                <a16:creationId xmlns:a16="http://schemas.microsoft.com/office/drawing/2014/main" id="{3A708186-494C-CD41-997E-13977C7B2FC2}"/>
              </a:ext>
            </a:extLst>
          </p:cNvPr>
          <p:cNvSpPr txBox="1"/>
          <p:nvPr/>
        </p:nvSpPr>
        <p:spPr>
          <a:xfrm>
            <a:off x="5661549" y="5770421"/>
            <a:ext cx="3701792" cy="430887"/>
          </a:xfrm>
          <a:prstGeom prst="rect">
            <a:avLst/>
          </a:prstGeom>
          <a:noFill/>
        </p:spPr>
        <p:txBody>
          <a:bodyPr wrap="square" rtlCol="0">
            <a:spAutoFit/>
          </a:bodyPr>
          <a:lstStyle/>
          <a:p>
            <a:r>
              <a:rPr kumimoji="1" lang="en-US" altLang="ja-JP" sz="2200" dirty="0" err="1"/>
              <a:t>fd</a:t>
            </a:r>
            <a:r>
              <a:rPr kumimoji="1" lang="en-US" altLang="ja-JP" sz="2200" dirty="0"/>
              <a:t>-</a:t>
            </a:r>
            <a:r>
              <a:rPr kumimoji="1" lang="ja-JP" altLang="en-US" sz="2200"/>
              <a:t>固定値</a:t>
            </a:r>
            <a:endParaRPr kumimoji="1" lang="ja-JP" altLang="en-US" sz="2200" dirty="0"/>
          </a:p>
        </p:txBody>
      </p:sp>
      <p:sp>
        <p:nvSpPr>
          <p:cNvPr id="5" name="Rectangle 6">
            <a:extLst>
              <a:ext uri="{FF2B5EF4-FFF2-40B4-BE49-F238E27FC236}">
                <a16:creationId xmlns:a16="http://schemas.microsoft.com/office/drawing/2014/main" id="{532EDB3F-259F-6DBC-7B34-74866238143B}"/>
              </a:ext>
            </a:extLst>
          </p:cNvPr>
          <p:cNvSpPr/>
          <p:nvPr/>
        </p:nvSpPr>
        <p:spPr>
          <a:xfrm>
            <a:off x="1451069" y="5720026"/>
            <a:ext cx="3176872" cy="430887"/>
          </a:xfrm>
          <a:prstGeom prst="rect">
            <a:avLst/>
          </a:prstGeom>
          <a:solidFill>
            <a:schemeClr val="accent6">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JP" sz="2200" dirty="0">
              <a:solidFill>
                <a:schemeClr val="tx1"/>
              </a:solidFill>
            </a:endParaRPr>
          </a:p>
        </p:txBody>
      </p:sp>
      <p:cxnSp>
        <p:nvCxnSpPr>
          <p:cNvPr id="6" name="直線矢印コネクタ 15">
            <a:extLst>
              <a:ext uri="{FF2B5EF4-FFF2-40B4-BE49-F238E27FC236}">
                <a16:creationId xmlns:a16="http://schemas.microsoft.com/office/drawing/2014/main" id="{3C6CC7D0-168E-8612-56BC-0855E4DC87AD}"/>
              </a:ext>
            </a:extLst>
          </p:cNvPr>
          <p:cNvCxnSpPr>
            <a:cxnSpLocks/>
          </p:cNvCxnSpPr>
          <p:nvPr/>
        </p:nvCxnSpPr>
        <p:spPr>
          <a:xfrm>
            <a:off x="3039505" y="5384242"/>
            <a:ext cx="0" cy="309734"/>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66A8A5C7-7B60-B499-9189-FD6DF06EF75C}"/>
              </a:ext>
            </a:extLst>
          </p:cNvPr>
          <p:cNvSpPr txBox="1"/>
          <p:nvPr/>
        </p:nvSpPr>
        <p:spPr>
          <a:xfrm>
            <a:off x="1621368" y="5777337"/>
            <a:ext cx="2714205" cy="369332"/>
          </a:xfrm>
          <a:prstGeom prst="rect">
            <a:avLst/>
          </a:prstGeom>
          <a:noFill/>
        </p:spPr>
        <p:txBody>
          <a:bodyPr wrap="none" rtlCol="0">
            <a:spAutoFit/>
          </a:bodyPr>
          <a:lstStyle/>
          <a:p>
            <a:r>
              <a:rPr lang="en-JP" dirty="0"/>
              <a:t>TeleBPF共有ライブラリ</a:t>
            </a:r>
          </a:p>
        </p:txBody>
      </p:sp>
      <p:cxnSp>
        <p:nvCxnSpPr>
          <p:cNvPr id="11" name="直線矢印コネクタ 15">
            <a:extLst>
              <a:ext uri="{FF2B5EF4-FFF2-40B4-BE49-F238E27FC236}">
                <a16:creationId xmlns:a16="http://schemas.microsoft.com/office/drawing/2014/main" id="{882811BB-BB2E-8F93-A464-22005CAE1814}"/>
              </a:ext>
            </a:extLst>
          </p:cNvPr>
          <p:cNvCxnSpPr>
            <a:cxnSpLocks/>
          </p:cNvCxnSpPr>
          <p:nvPr/>
        </p:nvCxnSpPr>
        <p:spPr>
          <a:xfrm flipV="1">
            <a:off x="4658606" y="4958246"/>
            <a:ext cx="3850160" cy="798624"/>
          </a:xfrm>
          <a:prstGeom prst="straightConnector1">
            <a:avLst/>
          </a:prstGeom>
          <a:ln w="19050">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5D03EAB4-4F65-DB90-F6B6-72FEAE6D0CE7}"/>
              </a:ext>
            </a:extLst>
          </p:cNvPr>
          <p:cNvSpPr txBox="1"/>
          <p:nvPr/>
        </p:nvSpPr>
        <p:spPr>
          <a:xfrm>
            <a:off x="864782" y="5347390"/>
            <a:ext cx="2095445" cy="369332"/>
          </a:xfrm>
          <a:prstGeom prst="rect">
            <a:avLst/>
          </a:prstGeom>
          <a:noFill/>
        </p:spPr>
        <p:txBody>
          <a:bodyPr wrap="none" rtlCol="0">
            <a:spAutoFit/>
          </a:bodyPr>
          <a:lstStyle/>
          <a:p>
            <a:r>
              <a:rPr lang="en-US" dirty="0" err="1"/>
              <a:t>ioctl</a:t>
            </a:r>
            <a:r>
              <a:rPr lang="en-US" dirty="0"/>
              <a:t>(</a:t>
            </a:r>
            <a:r>
              <a:rPr lang="en-US" dirty="0" err="1"/>
              <a:t>fd</a:t>
            </a:r>
            <a:r>
              <a:rPr lang="en-US" dirty="0"/>
              <a:t>, req, data)</a:t>
            </a:r>
            <a:endParaRPr lang="en-JP" dirty="0"/>
          </a:p>
        </p:txBody>
      </p:sp>
    </p:spTree>
    <p:extLst>
      <p:ext uri="{BB962C8B-B14F-4D97-AF65-F5344CB8AC3E}">
        <p14:creationId xmlns:p14="http://schemas.microsoft.com/office/powerpoint/2010/main" val="3221203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7">
            <a:extLst>
              <a:ext uri="{FF2B5EF4-FFF2-40B4-BE49-F238E27FC236}">
                <a16:creationId xmlns:a16="http://schemas.microsoft.com/office/drawing/2014/main" id="{B7BEF3D7-B9A0-02C7-E9F7-6F964CA44026}"/>
              </a:ext>
            </a:extLst>
          </p:cNvPr>
          <p:cNvSpPr/>
          <p:nvPr/>
        </p:nvSpPr>
        <p:spPr>
          <a:xfrm>
            <a:off x="4778177" y="4356244"/>
            <a:ext cx="3297148" cy="2136631"/>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2" name="タイトル 1">
            <a:extLst>
              <a:ext uri="{FF2B5EF4-FFF2-40B4-BE49-F238E27FC236}">
                <a16:creationId xmlns:a16="http://schemas.microsoft.com/office/drawing/2014/main" id="{37D9B5FD-1735-9DF5-5E96-D7C4F36F4DBD}"/>
              </a:ext>
            </a:extLst>
          </p:cNvPr>
          <p:cNvSpPr>
            <a:spLocks noGrp="1"/>
          </p:cNvSpPr>
          <p:nvPr>
            <p:ph type="title"/>
          </p:nvPr>
        </p:nvSpPr>
        <p:spPr/>
        <p:txBody>
          <a:bodyPr/>
          <a:lstStyle/>
          <a:p>
            <a:r>
              <a:rPr kumimoji="1" lang="ja-JP" altLang="en-US" dirty="0"/>
              <a:t>プロトコルバッファを用いたデータ転送</a:t>
            </a:r>
          </a:p>
        </p:txBody>
      </p:sp>
      <p:sp>
        <p:nvSpPr>
          <p:cNvPr id="3" name="コンテンツ プレースホルダー 2">
            <a:extLst>
              <a:ext uri="{FF2B5EF4-FFF2-40B4-BE49-F238E27FC236}">
                <a16:creationId xmlns:a16="http://schemas.microsoft.com/office/drawing/2014/main" id="{BCCB0114-CAEB-863E-B7C6-9FA9D5FAA14D}"/>
              </a:ext>
            </a:extLst>
          </p:cNvPr>
          <p:cNvSpPr>
            <a:spLocks noGrp="1"/>
          </p:cNvSpPr>
          <p:nvPr>
            <p:ph idx="1"/>
          </p:nvPr>
        </p:nvSpPr>
        <p:spPr/>
        <p:txBody>
          <a:bodyPr>
            <a:normAutofit/>
          </a:bodyPr>
          <a:lstStyle/>
          <a:p>
            <a:r>
              <a:rPr lang="ja-JP" altLang="en-US" dirty="0">
                <a:effectLst/>
              </a:rPr>
              <a:t>プロトコルバッファを用いて</a:t>
            </a:r>
            <a:r>
              <a:rPr lang="en-US" altLang="ja-JP" dirty="0" err="1">
                <a:effectLst/>
              </a:rPr>
              <a:t>TeleBPF</a:t>
            </a:r>
            <a:r>
              <a:rPr lang="ja-JP" altLang="en-US" dirty="0">
                <a:effectLst/>
              </a:rPr>
              <a:t>プロキシにデータを転送</a:t>
            </a:r>
            <a:endParaRPr lang="en-US" altLang="ja-JP" dirty="0">
              <a:effectLst/>
            </a:endParaRPr>
          </a:p>
          <a:p>
            <a:pPr lvl="1"/>
            <a:r>
              <a:rPr lang="ja-JP" altLang="en-US" dirty="0">
                <a:effectLst/>
              </a:rPr>
              <a:t>共用体や構造体を容易かつ効率よく転送</a:t>
            </a:r>
            <a:endParaRPr lang="en-US" altLang="ja-JP" dirty="0">
              <a:effectLst/>
            </a:endParaRPr>
          </a:p>
          <a:p>
            <a:r>
              <a:rPr lang="ja-JP" altLang="en-US" dirty="0">
                <a:effectLst/>
              </a:rPr>
              <a:t>プロトコル定義ファイルに転送するデータを定義</a:t>
            </a:r>
            <a:endParaRPr lang="en-US" altLang="ja-JP" dirty="0">
              <a:effectLst/>
            </a:endParaRPr>
          </a:p>
          <a:p>
            <a:pPr lvl="1"/>
            <a:r>
              <a:rPr lang="en-US" altLang="ja-JP" dirty="0" err="1"/>
              <a:t>eBPF</a:t>
            </a:r>
            <a:r>
              <a:rPr lang="ja-JP" altLang="en-US" dirty="0"/>
              <a:t>コマンドごと、</a:t>
            </a:r>
            <a:r>
              <a:rPr lang="en-US" altLang="ja-JP" dirty="0" err="1"/>
              <a:t>ioctl</a:t>
            </a:r>
            <a:r>
              <a:rPr lang="ja-JP" altLang="en-US" dirty="0"/>
              <a:t>のリクエストごと</a:t>
            </a:r>
            <a:endParaRPr lang="en-US" altLang="ja-JP" dirty="0"/>
          </a:p>
          <a:p>
            <a:pPr lvl="1"/>
            <a:r>
              <a:rPr lang="ja-JP" altLang="en-US" dirty="0">
                <a:effectLst/>
              </a:rPr>
              <a:t>シリアライズしてバイト列に変換して転送</a:t>
            </a:r>
            <a:endParaRPr lang="en-US" altLang="ja-JP" dirty="0">
              <a:effectLst/>
            </a:endParaRPr>
          </a:p>
          <a:p>
            <a:pPr lvl="1"/>
            <a:r>
              <a:rPr lang="ja-JP" altLang="en-US" dirty="0">
                <a:effectLst/>
              </a:rPr>
              <a:t>デシリアライズして元のデータ構造を復元</a:t>
            </a:r>
            <a:endParaRPr lang="en-US" altLang="ja-JP" dirty="0">
              <a:effectLst/>
            </a:endParaRPr>
          </a:p>
        </p:txBody>
      </p:sp>
      <p:sp>
        <p:nvSpPr>
          <p:cNvPr id="4" name="スライド番号プレースホルダー 3">
            <a:extLst>
              <a:ext uri="{FF2B5EF4-FFF2-40B4-BE49-F238E27FC236}">
                <a16:creationId xmlns:a16="http://schemas.microsoft.com/office/drawing/2014/main" id="{7090F051-6785-FB11-4BF7-345B56CEA94D}"/>
              </a:ext>
            </a:extLst>
          </p:cNvPr>
          <p:cNvSpPr>
            <a:spLocks noGrp="1"/>
          </p:cNvSpPr>
          <p:nvPr>
            <p:ph type="sldNum" sz="quarter" idx="12"/>
          </p:nvPr>
        </p:nvSpPr>
        <p:spPr/>
        <p:txBody>
          <a:bodyPr/>
          <a:lstStyle/>
          <a:p>
            <a:fld id="{BE494F7D-EF94-4F03-B604-12C7245D12BF}" type="slidenum">
              <a:rPr kumimoji="1" lang="ja-JP" altLang="en-US" smtClean="0"/>
              <a:t>17</a:t>
            </a:fld>
            <a:endParaRPr kumimoji="1" lang="ja-JP" altLang="en-US"/>
          </a:p>
        </p:txBody>
      </p:sp>
      <p:sp>
        <p:nvSpPr>
          <p:cNvPr id="6" name="テキスト ボックス 5">
            <a:extLst>
              <a:ext uri="{FF2B5EF4-FFF2-40B4-BE49-F238E27FC236}">
                <a16:creationId xmlns:a16="http://schemas.microsoft.com/office/drawing/2014/main" id="{D5456677-C0A4-7CB8-6B31-35F74184E32F}"/>
              </a:ext>
            </a:extLst>
          </p:cNvPr>
          <p:cNvSpPr txBox="1"/>
          <p:nvPr/>
        </p:nvSpPr>
        <p:spPr>
          <a:xfrm>
            <a:off x="8169571" y="3244276"/>
            <a:ext cx="3297148" cy="2031325"/>
          </a:xfrm>
          <a:prstGeom prst="rect">
            <a:avLst/>
          </a:prstGeom>
          <a:noFill/>
          <a:ln w="28575">
            <a:solidFill>
              <a:schemeClr val="tx1"/>
            </a:solidFill>
          </a:ln>
        </p:spPr>
        <p:txBody>
          <a:bodyPr wrap="square">
            <a:spAutoFit/>
          </a:bodyPr>
          <a:lstStyle/>
          <a:p>
            <a:pPr algn="l"/>
            <a:r>
              <a:rPr lang="en-US" altLang="ja-JP" sz="1800" b="1" i="0" u="none" strike="noStrike" baseline="0" dirty="0"/>
              <a:t>message </a:t>
            </a:r>
            <a:r>
              <a:rPr lang="en-US" altLang="ja-JP" sz="1800" b="1" i="0" u="none" strike="noStrike" baseline="0" dirty="0" err="1"/>
              <a:t>BpfProgLoad</a:t>
            </a:r>
            <a:r>
              <a:rPr lang="en-US" altLang="ja-JP" sz="1800" b="1" i="0" u="none" strike="noStrike" baseline="0" dirty="0"/>
              <a:t>{</a:t>
            </a:r>
          </a:p>
          <a:p>
            <a:pPr algn="l"/>
            <a:r>
              <a:rPr lang="en-US" altLang="ja-JP" sz="1800" b="1" i="0" u="none" strike="noStrike" baseline="0" dirty="0"/>
              <a:t>  int32 </a:t>
            </a:r>
            <a:r>
              <a:rPr lang="en-US" altLang="ja-JP" sz="1800" b="1" i="0" u="none" strike="noStrike" baseline="0" dirty="0" err="1"/>
              <a:t>prog_type</a:t>
            </a:r>
            <a:r>
              <a:rPr lang="en-US" altLang="ja-JP" sz="1800" b="1" i="0" u="none" strike="noStrike" baseline="0" dirty="0"/>
              <a:t> = 1;</a:t>
            </a:r>
          </a:p>
          <a:p>
            <a:pPr algn="l"/>
            <a:r>
              <a:rPr lang="en-US" altLang="ja-JP" sz="1800" b="1" i="0" u="none" strike="noStrike" baseline="0" dirty="0"/>
              <a:t>    :</a:t>
            </a:r>
          </a:p>
          <a:p>
            <a:pPr algn="l"/>
            <a:r>
              <a:rPr lang="en-US" altLang="ja-JP" sz="1800" b="1" i="0" u="none" strike="noStrike" baseline="0" dirty="0"/>
              <a:t>  bytes </a:t>
            </a:r>
            <a:r>
              <a:rPr lang="en-US" altLang="ja-JP" sz="1800" b="1" i="0" u="none" strike="noStrike" baseline="0" dirty="0" err="1"/>
              <a:t>insns</a:t>
            </a:r>
            <a:r>
              <a:rPr lang="en-US" altLang="ja-JP" sz="1800" b="1" i="0" u="none" strike="noStrike" baseline="0" dirty="0"/>
              <a:t> = 3;</a:t>
            </a:r>
          </a:p>
          <a:p>
            <a:pPr algn="l"/>
            <a:r>
              <a:rPr lang="en-US" altLang="ja-JP" sz="1800" b="1" i="0" u="none" strike="noStrike" baseline="0" dirty="0"/>
              <a:t>  string license = 4;</a:t>
            </a:r>
          </a:p>
          <a:p>
            <a:pPr algn="l"/>
            <a:r>
              <a:rPr lang="en-US" altLang="ja-JP" sz="1800" b="1" i="0" u="none" strike="noStrike" baseline="0" dirty="0"/>
              <a:t>    :</a:t>
            </a:r>
          </a:p>
          <a:p>
            <a:pPr algn="l"/>
            <a:r>
              <a:rPr lang="en-US" altLang="ja-JP" sz="1800" b="1" i="0" u="none" strike="noStrike" baseline="0" dirty="0"/>
              <a:t>}</a:t>
            </a:r>
            <a:endParaRPr lang="ja-JP" altLang="en-US" b="1" dirty="0"/>
          </a:p>
        </p:txBody>
      </p:sp>
      <p:sp>
        <p:nvSpPr>
          <p:cNvPr id="11" name="Rectangle 5">
            <a:extLst>
              <a:ext uri="{FF2B5EF4-FFF2-40B4-BE49-F238E27FC236}">
                <a16:creationId xmlns:a16="http://schemas.microsoft.com/office/drawing/2014/main" id="{6BF02EDA-0D84-D692-3C99-95CD5A5E8255}"/>
              </a:ext>
            </a:extLst>
          </p:cNvPr>
          <p:cNvSpPr/>
          <p:nvPr/>
        </p:nvSpPr>
        <p:spPr>
          <a:xfrm>
            <a:off x="1068453" y="5677627"/>
            <a:ext cx="1527120" cy="678723"/>
          </a:xfrm>
          <a:prstGeom prst="rect">
            <a:avLst/>
          </a:prstGeom>
          <a:ln w="1905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JP" sz="2200" dirty="0">
                <a:solidFill>
                  <a:schemeClr val="tx1"/>
                </a:solidFill>
              </a:rPr>
              <a:t>バッファ</a:t>
            </a:r>
          </a:p>
        </p:txBody>
      </p:sp>
      <p:cxnSp>
        <p:nvCxnSpPr>
          <p:cNvPr id="12" name="Straight Arrow Connector 7">
            <a:extLst>
              <a:ext uri="{FF2B5EF4-FFF2-40B4-BE49-F238E27FC236}">
                <a16:creationId xmlns:a16="http://schemas.microsoft.com/office/drawing/2014/main" id="{D29E52AE-97BF-104F-8313-2647A1A19304}"/>
              </a:ext>
            </a:extLst>
          </p:cNvPr>
          <p:cNvCxnSpPr>
            <a:cxnSpLocks/>
            <a:stCxn id="25" idx="2"/>
            <a:endCxn id="11" idx="0"/>
          </p:cNvCxnSpPr>
          <p:nvPr/>
        </p:nvCxnSpPr>
        <p:spPr>
          <a:xfrm>
            <a:off x="1832013" y="5172265"/>
            <a:ext cx="0" cy="505362"/>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3" name="TextBox 9">
            <a:extLst>
              <a:ext uri="{FF2B5EF4-FFF2-40B4-BE49-F238E27FC236}">
                <a16:creationId xmlns:a16="http://schemas.microsoft.com/office/drawing/2014/main" id="{27338F11-F27F-65DC-480D-5BD84461CF73}"/>
              </a:ext>
            </a:extLst>
          </p:cNvPr>
          <p:cNvSpPr txBox="1"/>
          <p:nvPr/>
        </p:nvSpPr>
        <p:spPr>
          <a:xfrm>
            <a:off x="1855383" y="5187491"/>
            <a:ext cx="2515928" cy="430887"/>
          </a:xfrm>
          <a:prstGeom prst="rect">
            <a:avLst/>
          </a:prstGeom>
          <a:noFill/>
          <a:ln>
            <a:noFill/>
          </a:ln>
        </p:spPr>
        <p:txBody>
          <a:bodyPr wrap="square" rtlCol="0">
            <a:spAutoFit/>
          </a:bodyPr>
          <a:lstStyle/>
          <a:p>
            <a:r>
              <a:rPr lang="en-JP" sz="2200" dirty="0"/>
              <a:t>シリアライズ</a:t>
            </a:r>
          </a:p>
        </p:txBody>
      </p:sp>
      <p:cxnSp>
        <p:nvCxnSpPr>
          <p:cNvPr id="14" name="Straight Arrow Connector 11">
            <a:extLst>
              <a:ext uri="{FF2B5EF4-FFF2-40B4-BE49-F238E27FC236}">
                <a16:creationId xmlns:a16="http://schemas.microsoft.com/office/drawing/2014/main" id="{6B55DD15-AF6C-9DA3-6A34-6C3A12071EE6}"/>
              </a:ext>
            </a:extLst>
          </p:cNvPr>
          <p:cNvCxnSpPr>
            <a:cxnSpLocks/>
            <a:stCxn id="11" idx="3"/>
            <a:endCxn id="16" idx="1"/>
          </p:cNvCxnSpPr>
          <p:nvPr/>
        </p:nvCxnSpPr>
        <p:spPr>
          <a:xfrm flipV="1">
            <a:off x="2595573" y="5063573"/>
            <a:ext cx="3556855" cy="953416"/>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61DC079D-0205-B0FC-15C4-061D3D96C609}"/>
              </a:ext>
            </a:extLst>
          </p:cNvPr>
          <p:cNvSpPr txBox="1"/>
          <p:nvPr/>
        </p:nvSpPr>
        <p:spPr>
          <a:xfrm>
            <a:off x="3861569" y="5675521"/>
            <a:ext cx="1003622" cy="430887"/>
          </a:xfrm>
          <a:prstGeom prst="rect">
            <a:avLst/>
          </a:prstGeom>
          <a:noFill/>
          <a:ln>
            <a:noFill/>
          </a:ln>
        </p:spPr>
        <p:txBody>
          <a:bodyPr wrap="square" rtlCol="0">
            <a:spAutoFit/>
          </a:bodyPr>
          <a:lstStyle/>
          <a:p>
            <a:r>
              <a:rPr lang="en-JP" sz="2200" dirty="0"/>
              <a:t>転送</a:t>
            </a:r>
          </a:p>
        </p:txBody>
      </p:sp>
      <p:sp>
        <p:nvSpPr>
          <p:cNvPr id="16" name="Rectangle 19">
            <a:extLst>
              <a:ext uri="{FF2B5EF4-FFF2-40B4-BE49-F238E27FC236}">
                <a16:creationId xmlns:a16="http://schemas.microsoft.com/office/drawing/2014/main" id="{25C404A4-6216-0B2E-3F65-7A1C7D06CA89}"/>
              </a:ext>
            </a:extLst>
          </p:cNvPr>
          <p:cNvSpPr/>
          <p:nvPr/>
        </p:nvSpPr>
        <p:spPr>
          <a:xfrm>
            <a:off x="6152428" y="4724211"/>
            <a:ext cx="1527120" cy="678723"/>
          </a:xfrm>
          <a:prstGeom prst="rect">
            <a:avLst/>
          </a:prstGeom>
          <a:ln w="1905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JP" sz="2200" dirty="0">
                <a:solidFill>
                  <a:schemeClr val="tx1"/>
                </a:solidFill>
              </a:rPr>
              <a:t>バッファ</a:t>
            </a:r>
          </a:p>
        </p:txBody>
      </p:sp>
      <p:cxnSp>
        <p:nvCxnSpPr>
          <p:cNvPr id="17" name="Straight Arrow Connector 20">
            <a:extLst>
              <a:ext uri="{FF2B5EF4-FFF2-40B4-BE49-F238E27FC236}">
                <a16:creationId xmlns:a16="http://schemas.microsoft.com/office/drawing/2014/main" id="{A21EE05B-9BFE-42E6-7E06-FE2DE8D48EDD}"/>
              </a:ext>
            </a:extLst>
          </p:cNvPr>
          <p:cNvCxnSpPr>
            <a:cxnSpLocks/>
            <a:stCxn id="16" idx="2"/>
            <a:endCxn id="19" idx="0"/>
          </p:cNvCxnSpPr>
          <p:nvPr/>
        </p:nvCxnSpPr>
        <p:spPr>
          <a:xfrm>
            <a:off x="6915988" y="5402934"/>
            <a:ext cx="12062" cy="364112"/>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8" name="TextBox 21">
            <a:extLst>
              <a:ext uri="{FF2B5EF4-FFF2-40B4-BE49-F238E27FC236}">
                <a16:creationId xmlns:a16="http://schemas.microsoft.com/office/drawing/2014/main" id="{A6F9A364-22A9-C0B9-DDBD-4B20A756DE17}"/>
              </a:ext>
            </a:extLst>
          </p:cNvPr>
          <p:cNvSpPr txBox="1"/>
          <p:nvPr/>
        </p:nvSpPr>
        <p:spPr>
          <a:xfrm>
            <a:off x="4792439" y="5372135"/>
            <a:ext cx="2894006" cy="430887"/>
          </a:xfrm>
          <a:prstGeom prst="rect">
            <a:avLst/>
          </a:prstGeom>
          <a:noFill/>
          <a:ln>
            <a:noFill/>
          </a:ln>
        </p:spPr>
        <p:txBody>
          <a:bodyPr wrap="square" rtlCol="0">
            <a:spAutoFit/>
          </a:bodyPr>
          <a:lstStyle/>
          <a:p>
            <a:r>
              <a:rPr lang="en-JP" sz="2200" dirty="0"/>
              <a:t>デシリアライズ</a:t>
            </a:r>
          </a:p>
        </p:txBody>
      </p:sp>
      <p:sp>
        <p:nvSpPr>
          <p:cNvPr id="19" name="Rectangle 23">
            <a:extLst>
              <a:ext uri="{FF2B5EF4-FFF2-40B4-BE49-F238E27FC236}">
                <a16:creationId xmlns:a16="http://schemas.microsoft.com/office/drawing/2014/main" id="{8D2AFA72-2B1E-9B84-425A-2DD5ED582649}"/>
              </a:ext>
            </a:extLst>
          </p:cNvPr>
          <p:cNvSpPr/>
          <p:nvPr/>
        </p:nvSpPr>
        <p:spPr>
          <a:xfrm>
            <a:off x="6164490" y="5767046"/>
            <a:ext cx="1527120" cy="678723"/>
          </a:xfrm>
          <a:prstGeom prst="rect">
            <a:avLst/>
          </a:prstGeom>
          <a:solidFill>
            <a:schemeClr val="accent4"/>
          </a:solidFill>
          <a:ln w="19050"/>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JP" sz="2200" dirty="0">
                <a:solidFill>
                  <a:schemeClr val="tx1"/>
                </a:solidFill>
              </a:rPr>
              <a:t>struct bpf_attr</a:t>
            </a:r>
          </a:p>
        </p:txBody>
      </p:sp>
      <p:sp>
        <p:nvSpPr>
          <p:cNvPr id="20" name="TextBox 25">
            <a:extLst>
              <a:ext uri="{FF2B5EF4-FFF2-40B4-BE49-F238E27FC236}">
                <a16:creationId xmlns:a16="http://schemas.microsoft.com/office/drawing/2014/main" id="{F880DB70-C884-B9BE-D629-C0325324B41E}"/>
              </a:ext>
            </a:extLst>
          </p:cNvPr>
          <p:cNvSpPr txBox="1"/>
          <p:nvPr/>
        </p:nvSpPr>
        <p:spPr>
          <a:xfrm>
            <a:off x="7421540" y="4366767"/>
            <a:ext cx="840362" cy="430887"/>
          </a:xfrm>
          <a:prstGeom prst="rect">
            <a:avLst/>
          </a:prstGeom>
          <a:noFill/>
          <a:ln>
            <a:noFill/>
          </a:ln>
        </p:spPr>
        <p:txBody>
          <a:bodyPr wrap="square" rtlCol="0">
            <a:spAutoFit/>
          </a:bodyPr>
          <a:lstStyle/>
          <a:p>
            <a:r>
              <a:rPr lang="en-JP" sz="2200" dirty="0"/>
              <a:t>VM</a:t>
            </a:r>
          </a:p>
        </p:txBody>
      </p:sp>
      <p:sp>
        <p:nvSpPr>
          <p:cNvPr id="23" name="テキスト ボックス 6">
            <a:extLst>
              <a:ext uri="{FF2B5EF4-FFF2-40B4-BE49-F238E27FC236}">
                <a16:creationId xmlns:a16="http://schemas.microsoft.com/office/drawing/2014/main" id="{E0A6F0BA-4EB6-7942-856C-AB5555A4DD78}"/>
              </a:ext>
            </a:extLst>
          </p:cNvPr>
          <p:cNvSpPr txBox="1"/>
          <p:nvPr/>
        </p:nvSpPr>
        <p:spPr>
          <a:xfrm>
            <a:off x="349495" y="4120436"/>
            <a:ext cx="1031051" cy="430887"/>
          </a:xfrm>
          <a:prstGeom prst="rect">
            <a:avLst/>
          </a:prstGeom>
          <a:noFill/>
        </p:spPr>
        <p:txBody>
          <a:bodyPr wrap="none" rtlCol="0">
            <a:spAutoFit/>
          </a:bodyPr>
          <a:lstStyle/>
          <a:p>
            <a:r>
              <a:rPr kumimoji="1" lang="ja-JP" altLang="en-US" sz="2200" dirty="0"/>
              <a:t>構造体</a:t>
            </a:r>
          </a:p>
        </p:txBody>
      </p:sp>
      <p:sp>
        <p:nvSpPr>
          <p:cNvPr id="25" name="Rectangle 23">
            <a:extLst>
              <a:ext uri="{FF2B5EF4-FFF2-40B4-BE49-F238E27FC236}">
                <a16:creationId xmlns:a16="http://schemas.microsoft.com/office/drawing/2014/main" id="{126F5C74-0A18-DF4C-5796-E5870B0FEF66}"/>
              </a:ext>
            </a:extLst>
          </p:cNvPr>
          <p:cNvSpPr/>
          <p:nvPr/>
        </p:nvSpPr>
        <p:spPr>
          <a:xfrm>
            <a:off x="1068453" y="4493542"/>
            <a:ext cx="1527120" cy="678723"/>
          </a:xfrm>
          <a:prstGeom prst="rect">
            <a:avLst/>
          </a:prstGeom>
          <a:solidFill>
            <a:schemeClr val="accent4"/>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JP" sz="2200" dirty="0">
                <a:solidFill>
                  <a:schemeClr val="tx1"/>
                </a:solidFill>
              </a:rPr>
              <a:t>struct bpf_attr</a:t>
            </a:r>
          </a:p>
        </p:txBody>
      </p:sp>
    </p:spTree>
    <p:extLst>
      <p:ext uri="{BB962C8B-B14F-4D97-AF65-F5344CB8AC3E}">
        <p14:creationId xmlns:p14="http://schemas.microsoft.com/office/powerpoint/2010/main" val="325238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1A8011-91ED-3182-D739-BCF72E0895D8}"/>
              </a:ext>
            </a:extLst>
          </p:cNvPr>
          <p:cNvSpPr>
            <a:spLocks noGrp="1"/>
          </p:cNvSpPr>
          <p:nvPr>
            <p:ph type="title"/>
          </p:nvPr>
        </p:nvSpPr>
        <p:spPr/>
        <p:txBody>
          <a:bodyPr/>
          <a:lstStyle/>
          <a:p>
            <a:r>
              <a:rPr kumimoji="1" lang="ja-JP" altLang="en-US" dirty="0"/>
              <a:t>実験</a:t>
            </a:r>
          </a:p>
        </p:txBody>
      </p:sp>
      <p:sp>
        <p:nvSpPr>
          <p:cNvPr id="3" name="コンテンツ プレースホルダー 2">
            <a:extLst>
              <a:ext uri="{FF2B5EF4-FFF2-40B4-BE49-F238E27FC236}">
                <a16:creationId xmlns:a16="http://schemas.microsoft.com/office/drawing/2014/main" id="{ACE77AAB-29DE-E611-AD4B-39F41F5BAAAC}"/>
              </a:ext>
            </a:extLst>
          </p:cNvPr>
          <p:cNvSpPr>
            <a:spLocks noGrp="1"/>
          </p:cNvSpPr>
          <p:nvPr>
            <p:ph idx="1"/>
          </p:nvPr>
        </p:nvSpPr>
        <p:spPr/>
        <p:txBody>
          <a:bodyPr/>
          <a:lstStyle/>
          <a:p>
            <a:r>
              <a:rPr lang="en-US" altLang="ja-JP" dirty="0">
                <a:effectLst/>
              </a:rPr>
              <a:t>BCC 0.22.0</a:t>
            </a:r>
            <a:r>
              <a:rPr lang="ja-JP" altLang="en-US" dirty="0">
                <a:effectLst/>
              </a:rPr>
              <a:t>を用いて</a:t>
            </a:r>
            <a:r>
              <a:rPr lang="en-US" altLang="ja-JP" dirty="0" err="1">
                <a:effectLst/>
              </a:rPr>
              <a:t>eBPF</a:t>
            </a:r>
            <a:r>
              <a:rPr lang="ja-JP" altLang="en-US" dirty="0">
                <a:effectLst/>
              </a:rPr>
              <a:t>アプリケーションを作成</a:t>
            </a:r>
            <a:endParaRPr lang="en-US" altLang="ja-JP" dirty="0">
              <a:effectLst/>
            </a:endParaRPr>
          </a:p>
          <a:p>
            <a:pPr lvl="1"/>
            <a:r>
              <a:rPr lang="en-US" altLang="ja-JP" dirty="0" err="1"/>
              <a:t>eBPF</a:t>
            </a:r>
            <a:r>
              <a:rPr lang="ja-JP" altLang="en-US" dirty="0"/>
              <a:t>プログラムを</a:t>
            </a:r>
            <a:r>
              <a:rPr lang="en-US" altLang="ja-JP" dirty="0"/>
              <a:t>C</a:t>
            </a:r>
            <a:r>
              <a:rPr lang="ja-JP" altLang="en-US" dirty="0"/>
              <a:t>言語で記述し、それ以外を</a:t>
            </a:r>
            <a:r>
              <a:rPr lang="en-US" altLang="ja-JP" dirty="0"/>
              <a:t>Python</a:t>
            </a:r>
            <a:r>
              <a:rPr lang="ja-JP" altLang="en-US" dirty="0"/>
              <a:t>で記述</a:t>
            </a:r>
            <a:endParaRPr lang="en-US" altLang="ja-JP" dirty="0">
              <a:effectLst/>
            </a:endParaRPr>
          </a:p>
          <a:p>
            <a:r>
              <a:rPr lang="en-US" altLang="ja-JP" dirty="0" err="1"/>
              <a:t>TeleBPF</a:t>
            </a:r>
            <a:r>
              <a:rPr lang="ja-JP" altLang="en-US" dirty="0"/>
              <a:t>の有効性を確認する実験を行った</a:t>
            </a:r>
            <a:endParaRPr lang="en-US" altLang="ja-JP" dirty="0"/>
          </a:p>
          <a:p>
            <a:pPr lvl="1"/>
            <a:r>
              <a:rPr lang="en-US" altLang="ja-JP" dirty="0" err="1">
                <a:effectLst/>
              </a:rPr>
              <a:t>TeleBPF</a:t>
            </a:r>
            <a:r>
              <a:rPr lang="ja-JP" altLang="en-US" dirty="0">
                <a:effectLst/>
              </a:rPr>
              <a:t>を用いて</a:t>
            </a:r>
            <a:r>
              <a:rPr lang="en-US" altLang="ja-JP" dirty="0">
                <a:effectLst/>
              </a:rPr>
              <a:t>VM</a:t>
            </a:r>
            <a:r>
              <a:rPr lang="ja-JP" altLang="en-US" dirty="0">
                <a:effectLst/>
              </a:rPr>
              <a:t>内の情報が取得できることを確認</a:t>
            </a:r>
            <a:endParaRPr lang="en-US" altLang="ja-JP" dirty="0">
              <a:effectLst/>
            </a:endParaRPr>
          </a:p>
          <a:p>
            <a:pPr lvl="1"/>
            <a:r>
              <a:rPr lang="en-US" altLang="ja-JP" dirty="0" err="1">
                <a:effectLst/>
              </a:rPr>
              <a:t>eBPF</a:t>
            </a:r>
            <a:r>
              <a:rPr lang="ja-JP" altLang="en-US" dirty="0">
                <a:effectLst/>
              </a:rPr>
              <a:t>アプリケーションとシステムコールの実行時間を比較</a:t>
            </a:r>
            <a:endParaRPr lang="en-US" altLang="ja-JP" dirty="0">
              <a:effectLst/>
            </a:endParaRPr>
          </a:p>
        </p:txBody>
      </p:sp>
      <p:sp>
        <p:nvSpPr>
          <p:cNvPr id="4" name="スライド番号プレースホルダー 3">
            <a:extLst>
              <a:ext uri="{FF2B5EF4-FFF2-40B4-BE49-F238E27FC236}">
                <a16:creationId xmlns:a16="http://schemas.microsoft.com/office/drawing/2014/main" id="{D60A7EBC-6F6F-3E79-13E2-D5EA65C20218}"/>
              </a:ext>
            </a:extLst>
          </p:cNvPr>
          <p:cNvSpPr>
            <a:spLocks noGrp="1"/>
          </p:cNvSpPr>
          <p:nvPr>
            <p:ph type="sldNum" sz="quarter" idx="12"/>
          </p:nvPr>
        </p:nvSpPr>
        <p:spPr/>
        <p:txBody>
          <a:bodyPr/>
          <a:lstStyle/>
          <a:p>
            <a:fld id="{BE494F7D-EF94-4F03-B604-12C7245D12BF}" type="slidenum">
              <a:rPr kumimoji="1" lang="ja-JP" altLang="en-US" smtClean="0"/>
              <a:t>18</a:t>
            </a:fld>
            <a:endParaRPr kumimoji="1" lang="ja-JP" altLang="en-US"/>
          </a:p>
        </p:txBody>
      </p:sp>
      <p:graphicFrame>
        <p:nvGraphicFramePr>
          <p:cNvPr id="5" name="表 5">
            <a:extLst>
              <a:ext uri="{FF2B5EF4-FFF2-40B4-BE49-F238E27FC236}">
                <a16:creationId xmlns:a16="http://schemas.microsoft.com/office/drawing/2014/main" id="{E018FB47-AFF9-AFF5-BE23-67387167E956}"/>
              </a:ext>
            </a:extLst>
          </p:cNvPr>
          <p:cNvGraphicFramePr>
            <a:graphicFrameLocks noGrp="1"/>
          </p:cNvGraphicFramePr>
          <p:nvPr>
            <p:extLst>
              <p:ext uri="{D42A27DB-BD31-4B8C-83A1-F6EECF244321}">
                <p14:modId xmlns:p14="http://schemas.microsoft.com/office/powerpoint/2010/main" val="867284211"/>
              </p:ext>
            </p:extLst>
          </p:nvPr>
        </p:nvGraphicFramePr>
        <p:xfrm>
          <a:off x="2032000" y="4182826"/>
          <a:ext cx="8127999" cy="222504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341583014"/>
                    </a:ext>
                  </a:extLst>
                </a:gridCol>
                <a:gridCol w="2709333">
                  <a:extLst>
                    <a:ext uri="{9D8B030D-6E8A-4147-A177-3AD203B41FA5}">
                      <a16:colId xmlns:a16="http://schemas.microsoft.com/office/drawing/2014/main" val="3545857717"/>
                    </a:ext>
                  </a:extLst>
                </a:gridCol>
                <a:gridCol w="2709333">
                  <a:extLst>
                    <a:ext uri="{9D8B030D-6E8A-4147-A177-3AD203B41FA5}">
                      <a16:colId xmlns:a16="http://schemas.microsoft.com/office/drawing/2014/main" val="2208903271"/>
                    </a:ext>
                  </a:extLst>
                </a:gridCol>
              </a:tblGrid>
              <a:tr h="370840">
                <a:tc>
                  <a:txBody>
                    <a:bodyPr/>
                    <a:lstStyle/>
                    <a:p>
                      <a:endParaRPr kumimoji="1" lang="ja-JP" altLang="en-US" dirty="0"/>
                    </a:p>
                  </a:txBody>
                  <a:tcPr/>
                </a:tc>
                <a:tc>
                  <a:txBody>
                    <a:bodyPr/>
                    <a:lstStyle/>
                    <a:p>
                      <a:r>
                        <a:rPr lang="ja-JP" altLang="en-US" dirty="0">
                          <a:effectLst/>
                        </a:rPr>
                        <a:t>ホスト</a:t>
                      </a:r>
                      <a:endParaRPr kumimoji="1" lang="ja-JP" altLang="en-US" dirty="0"/>
                    </a:p>
                  </a:txBody>
                  <a:tcPr/>
                </a:tc>
                <a:tc>
                  <a:txBody>
                    <a:bodyPr/>
                    <a:lstStyle/>
                    <a:p>
                      <a:r>
                        <a:rPr lang="en-US" altLang="ja-JP" dirty="0">
                          <a:effectLst/>
                        </a:rPr>
                        <a:t>VM</a:t>
                      </a:r>
                      <a:endParaRPr kumimoji="1" lang="ja-JP" altLang="en-US" dirty="0"/>
                    </a:p>
                  </a:txBody>
                  <a:tcPr/>
                </a:tc>
                <a:extLst>
                  <a:ext uri="{0D108BD9-81ED-4DB2-BD59-A6C34878D82A}">
                    <a16:rowId xmlns:a16="http://schemas.microsoft.com/office/drawing/2014/main" val="1166180788"/>
                  </a:ext>
                </a:extLst>
              </a:tr>
              <a:tr h="370840">
                <a:tc>
                  <a:txBody>
                    <a:bodyPr/>
                    <a:lstStyle/>
                    <a:p>
                      <a:r>
                        <a:rPr lang="en-US" altLang="ja-JP" dirty="0">
                          <a:effectLst/>
                        </a:rPr>
                        <a:t>CPU</a:t>
                      </a:r>
                      <a:endParaRPr kumimoji="1" lang="ja-JP" altLang="en-US" dirty="0"/>
                    </a:p>
                  </a:txBody>
                  <a:tcPr/>
                </a:tc>
                <a:tc>
                  <a:txBody>
                    <a:bodyPr/>
                    <a:lstStyle/>
                    <a:p>
                      <a:r>
                        <a:rPr lang="en-US" altLang="ja-JP" dirty="0">
                          <a:effectLst/>
                        </a:rPr>
                        <a:t>Intel Core i7-10700 </a:t>
                      </a:r>
                      <a:endParaRPr kumimoji="1" lang="ja-JP" altLang="en-US" dirty="0"/>
                    </a:p>
                  </a:txBody>
                  <a:tcPr/>
                </a:tc>
                <a:tc>
                  <a:txBody>
                    <a:bodyPr/>
                    <a:lstStyle/>
                    <a:p>
                      <a:r>
                        <a:rPr kumimoji="1" lang="en-US" altLang="ja-JP" dirty="0"/>
                        <a:t>1</a:t>
                      </a:r>
                      <a:endParaRPr kumimoji="1" lang="ja-JP" altLang="en-US" dirty="0"/>
                    </a:p>
                  </a:txBody>
                  <a:tcPr/>
                </a:tc>
                <a:extLst>
                  <a:ext uri="{0D108BD9-81ED-4DB2-BD59-A6C34878D82A}">
                    <a16:rowId xmlns:a16="http://schemas.microsoft.com/office/drawing/2014/main" val="2679359009"/>
                  </a:ext>
                </a:extLst>
              </a:tr>
              <a:tr h="370840">
                <a:tc>
                  <a:txBody>
                    <a:bodyPr/>
                    <a:lstStyle/>
                    <a:p>
                      <a:r>
                        <a:rPr lang="ja-JP" altLang="en-US" dirty="0">
                          <a:effectLst/>
                        </a:rPr>
                        <a:t>メモリ</a:t>
                      </a:r>
                      <a:endParaRPr kumimoji="1" lang="ja-JP" altLang="en-US" dirty="0"/>
                    </a:p>
                  </a:txBody>
                  <a:tcPr/>
                </a:tc>
                <a:tc>
                  <a:txBody>
                    <a:bodyPr/>
                    <a:lstStyle/>
                    <a:p>
                      <a:r>
                        <a:rPr lang="en-US" altLang="ja-JP" dirty="0">
                          <a:effectLst/>
                        </a:rPr>
                        <a:t>64GB</a:t>
                      </a:r>
                      <a:endParaRPr kumimoji="1" lang="ja-JP" altLang="en-US" dirty="0"/>
                    </a:p>
                  </a:txBody>
                  <a:tcPr/>
                </a:tc>
                <a:tc>
                  <a:txBody>
                    <a:bodyPr/>
                    <a:lstStyle/>
                    <a:p>
                      <a:r>
                        <a:rPr lang="en-US" altLang="ja-JP" dirty="0">
                          <a:effectLst/>
                        </a:rPr>
                        <a:t>4GB</a:t>
                      </a:r>
                      <a:endParaRPr kumimoji="1" lang="ja-JP" altLang="en-US" dirty="0"/>
                    </a:p>
                  </a:txBody>
                  <a:tcPr/>
                </a:tc>
                <a:extLst>
                  <a:ext uri="{0D108BD9-81ED-4DB2-BD59-A6C34878D82A}">
                    <a16:rowId xmlns:a16="http://schemas.microsoft.com/office/drawing/2014/main" val="732145160"/>
                  </a:ext>
                </a:extLst>
              </a:tr>
              <a:tr h="370840">
                <a:tc>
                  <a:txBody>
                    <a:bodyPr/>
                    <a:lstStyle/>
                    <a:p>
                      <a:r>
                        <a:rPr lang="en-US" altLang="ja-JP" dirty="0">
                          <a:effectLst/>
                        </a:rPr>
                        <a:t>OS</a:t>
                      </a:r>
                      <a:endParaRPr kumimoji="1" lang="ja-JP" altLang="en-US" dirty="0"/>
                    </a:p>
                  </a:txBody>
                  <a:tcPr/>
                </a:tc>
                <a:tc>
                  <a:txBody>
                    <a:bodyPr/>
                    <a:lstStyle/>
                    <a:p>
                      <a:r>
                        <a:rPr lang="en-US" altLang="ja-JP" dirty="0">
                          <a:effectLst/>
                        </a:rPr>
                        <a:t>Linux 5.4 </a:t>
                      </a:r>
                      <a:endParaRPr kumimoji="1" lang="ja-JP" altLang="en-US" dirty="0"/>
                    </a:p>
                  </a:txBody>
                  <a:tcPr/>
                </a:tc>
                <a:tc>
                  <a:txBody>
                    <a:bodyPr/>
                    <a:lstStyle/>
                    <a:p>
                      <a:r>
                        <a:rPr lang="en-US" altLang="ja-JP" dirty="0">
                          <a:effectLst/>
                        </a:rPr>
                        <a:t>Linux 5.4 </a:t>
                      </a:r>
                      <a:endParaRPr kumimoji="1" lang="ja-JP" altLang="en-US" dirty="0"/>
                    </a:p>
                  </a:txBody>
                  <a:tcPr/>
                </a:tc>
                <a:extLst>
                  <a:ext uri="{0D108BD9-81ED-4DB2-BD59-A6C34878D82A}">
                    <a16:rowId xmlns:a16="http://schemas.microsoft.com/office/drawing/2014/main" val="3715810707"/>
                  </a:ext>
                </a:extLst>
              </a:tr>
              <a:tr h="370840">
                <a:tc>
                  <a:txBody>
                    <a:bodyPr/>
                    <a:lstStyle/>
                    <a:p>
                      <a:r>
                        <a:rPr lang="ja-JP" altLang="en-US" dirty="0">
                          <a:effectLst/>
                        </a:rPr>
                        <a:t>プロトコルバッファ</a:t>
                      </a:r>
                      <a:endParaRPr kumimoji="1" lang="ja-JP" altLang="en-US" dirty="0"/>
                    </a:p>
                  </a:txBody>
                  <a:tcPr/>
                </a:tc>
                <a:tc>
                  <a:txBody>
                    <a:bodyPr/>
                    <a:lstStyle/>
                    <a:p>
                      <a:r>
                        <a:rPr lang="en-US" altLang="ja-JP" dirty="0">
                          <a:effectLst/>
                        </a:rPr>
                        <a:t>3.6.1</a:t>
                      </a:r>
                      <a:endParaRPr kumimoji="1" lang="ja-JP" altLang="en-US" dirty="0"/>
                    </a:p>
                  </a:txBody>
                  <a:tcPr/>
                </a:tc>
                <a:tc>
                  <a:txBody>
                    <a:bodyPr/>
                    <a:lstStyle/>
                    <a:p>
                      <a:r>
                        <a:rPr lang="en-US" altLang="ja-JP" dirty="0">
                          <a:effectLst/>
                        </a:rPr>
                        <a:t>3.19.1</a:t>
                      </a:r>
                      <a:endParaRPr kumimoji="1" lang="ja-JP" altLang="en-US" dirty="0"/>
                    </a:p>
                  </a:txBody>
                  <a:tcPr/>
                </a:tc>
                <a:extLst>
                  <a:ext uri="{0D108BD9-81ED-4DB2-BD59-A6C34878D82A}">
                    <a16:rowId xmlns:a16="http://schemas.microsoft.com/office/drawing/2014/main" val="3097461999"/>
                  </a:ext>
                </a:extLst>
              </a:tr>
              <a:tr h="370840">
                <a:tc>
                  <a:txBody>
                    <a:bodyPr/>
                    <a:lstStyle/>
                    <a:p>
                      <a:r>
                        <a:rPr lang="ja-JP" altLang="en-US" dirty="0">
                          <a:effectLst/>
                        </a:rPr>
                        <a:t>仮想化ソフトウェア </a:t>
                      </a:r>
                      <a:endParaRPr kumimoji="1" lang="ja-JP" altLang="en-US" dirty="0"/>
                    </a:p>
                  </a:txBody>
                  <a:tcPr/>
                </a:tc>
                <a:tc>
                  <a:txBody>
                    <a:bodyPr/>
                    <a:lstStyle/>
                    <a:p>
                      <a:r>
                        <a:rPr lang="en-US" altLang="ja-JP" dirty="0">
                          <a:solidFill>
                            <a:schemeClr val="tx1"/>
                          </a:solidFill>
                          <a:effectLst/>
                        </a:rPr>
                        <a:t>QEMU-KVM</a:t>
                      </a:r>
                      <a:r>
                        <a:rPr lang="en-US" altLang="ja-JP" dirty="0">
                          <a:effectLst/>
                        </a:rPr>
                        <a:t> 4.2.1 </a:t>
                      </a:r>
                      <a:endParaRPr kumimoji="1" lang="ja-JP" altLang="en-US" dirty="0"/>
                    </a:p>
                  </a:txBody>
                  <a:tcPr/>
                </a:tc>
                <a:tc>
                  <a:txBody>
                    <a:bodyPr/>
                    <a:lstStyle/>
                    <a:p>
                      <a:r>
                        <a:rPr kumimoji="1" lang="en-US" altLang="ja-JP" dirty="0"/>
                        <a:t>-</a:t>
                      </a:r>
                      <a:endParaRPr kumimoji="1" lang="ja-JP" altLang="en-US" dirty="0"/>
                    </a:p>
                  </a:txBody>
                  <a:tcPr/>
                </a:tc>
                <a:extLst>
                  <a:ext uri="{0D108BD9-81ED-4DB2-BD59-A6C34878D82A}">
                    <a16:rowId xmlns:a16="http://schemas.microsoft.com/office/drawing/2014/main" val="555252935"/>
                  </a:ext>
                </a:extLst>
              </a:tr>
            </a:tbl>
          </a:graphicData>
        </a:graphic>
      </p:graphicFrame>
    </p:spTree>
    <p:extLst>
      <p:ext uri="{BB962C8B-B14F-4D97-AF65-F5344CB8AC3E}">
        <p14:creationId xmlns:p14="http://schemas.microsoft.com/office/powerpoint/2010/main" val="1255503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7">
            <a:extLst>
              <a:ext uri="{FF2B5EF4-FFF2-40B4-BE49-F238E27FC236}">
                <a16:creationId xmlns:a16="http://schemas.microsoft.com/office/drawing/2014/main" id="{15E7E7B7-713E-4856-96BE-D7086375DF9C}"/>
              </a:ext>
            </a:extLst>
          </p:cNvPr>
          <p:cNvSpPr/>
          <p:nvPr/>
        </p:nvSpPr>
        <p:spPr>
          <a:xfrm>
            <a:off x="6039056" y="4752305"/>
            <a:ext cx="5080586" cy="1714649"/>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000" dirty="0">
              <a:solidFill>
                <a:schemeClr val="tx1"/>
              </a:solidFill>
            </a:endParaRPr>
          </a:p>
        </p:txBody>
      </p:sp>
      <p:sp>
        <p:nvSpPr>
          <p:cNvPr id="2" name="Title 1">
            <a:extLst>
              <a:ext uri="{FF2B5EF4-FFF2-40B4-BE49-F238E27FC236}">
                <a16:creationId xmlns:a16="http://schemas.microsoft.com/office/drawing/2014/main" id="{B2124E9B-DDE3-454A-AE0C-76EC9393E0EB}"/>
              </a:ext>
            </a:extLst>
          </p:cNvPr>
          <p:cNvSpPr>
            <a:spLocks noGrp="1"/>
          </p:cNvSpPr>
          <p:nvPr>
            <p:ph type="title"/>
          </p:nvPr>
        </p:nvSpPr>
        <p:spPr/>
        <p:txBody>
          <a:bodyPr/>
          <a:lstStyle/>
          <a:p>
            <a:r>
              <a:rPr kumimoji="1" lang="ja-JP" altLang="en-US" dirty="0"/>
              <a:t>比較対象</a:t>
            </a:r>
            <a:endParaRPr lang="en-JP" b="1" strike="sngStrike" dirty="0">
              <a:solidFill>
                <a:srgbClr val="FF0000"/>
              </a:solidFill>
            </a:endParaRPr>
          </a:p>
        </p:txBody>
      </p:sp>
      <p:sp>
        <p:nvSpPr>
          <p:cNvPr id="3" name="Content Placeholder 2">
            <a:extLst>
              <a:ext uri="{FF2B5EF4-FFF2-40B4-BE49-F238E27FC236}">
                <a16:creationId xmlns:a16="http://schemas.microsoft.com/office/drawing/2014/main" id="{52C4C3A0-84AA-2F42-8050-D1C1FBE7CEAC}"/>
              </a:ext>
            </a:extLst>
          </p:cNvPr>
          <p:cNvSpPr>
            <a:spLocks noGrp="1"/>
          </p:cNvSpPr>
          <p:nvPr>
            <p:ph idx="1"/>
          </p:nvPr>
        </p:nvSpPr>
        <p:spPr>
          <a:xfrm>
            <a:off x="838200" y="1825625"/>
            <a:ext cx="10515600" cy="4338870"/>
          </a:xfrm>
        </p:spPr>
        <p:txBody>
          <a:bodyPr>
            <a:normAutofit/>
          </a:bodyPr>
          <a:lstStyle/>
          <a:p>
            <a:r>
              <a:rPr lang="ja-JP" altLang="en-US" dirty="0"/>
              <a:t>転送なし</a:t>
            </a:r>
            <a:endParaRPr lang="en-US" altLang="ja-JP" dirty="0"/>
          </a:p>
          <a:p>
            <a:pPr lvl="1"/>
            <a:r>
              <a:rPr lang="ja-JP" altLang="en-US" dirty="0"/>
              <a:t>システムコールを転送せずにホスト</a:t>
            </a:r>
            <a:r>
              <a:rPr lang="en-US" altLang="ja-JP" dirty="0"/>
              <a:t>OS</a:t>
            </a:r>
            <a:r>
              <a:rPr lang="ja-JP" altLang="en-US" dirty="0"/>
              <a:t>で実行</a:t>
            </a:r>
            <a:endParaRPr lang="en-US" altLang="ja-JP" dirty="0"/>
          </a:p>
          <a:p>
            <a:r>
              <a:rPr lang="en-US" altLang="ja-JP" dirty="0"/>
              <a:t>BCC</a:t>
            </a:r>
            <a:r>
              <a:rPr lang="ja-JP" altLang="en-US" dirty="0"/>
              <a:t>改変</a:t>
            </a:r>
            <a:endParaRPr lang="en-US" altLang="ja-JP" dirty="0"/>
          </a:p>
          <a:p>
            <a:pPr lvl="1"/>
            <a:r>
              <a:rPr lang="en-US" altLang="ja-JP" dirty="0"/>
              <a:t>BCC</a:t>
            </a:r>
            <a:r>
              <a:rPr lang="ja-JP" altLang="en-US" dirty="0"/>
              <a:t>の共有ライブラリを書き換えてシステムコールを転送</a:t>
            </a:r>
            <a:endParaRPr lang="en-US" altLang="ja-JP" dirty="0"/>
          </a:p>
          <a:p>
            <a:pPr lvl="1"/>
            <a:r>
              <a:rPr lang="en-US" altLang="ja-JP" dirty="0" err="1"/>
              <a:t>eBPF</a:t>
            </a:r>
            <a:r>
              <a:rPr lang="ja-JP" altLang="en-US" dirty="0"/>
              <a:t>関連システムコールの呼び出し元で</a:t>
            </a:r>
            <a:r>
              <a:rPr lang="en-US" altLang="ja-JP" dirty="0"/>
              <a:t>VM</a:t>
            </a:r>
            <a:r>
              <a:rPr lang="ja-JP" altLang="en-US" dirty="0"/>
              <a:t>内のプロキシと通信</a:t>
            </a:r>
            <a:endParaRPr lang="en-US" altLang="ja-JP" dirty="0"/>
          </a:p>
          <a:p>
            <a:pPr lvl="1"/>
            <a:r>
              <a:rPr lang="en-US" altLang="ja-JP" dirty="0"/>
              <a:t>BCC</a:t>
            </a:r>
            <a:r>
              <a:rPr lang="ja-JP" altLang="en-US" dirty="0"/>
              <a:t>を改変した方が</a:t>
            </a:r>
            <a:r>
              <a:rPr lang="en-US" altLang="ja-JP" dirty="0" err="1"/>
              <a:t>TeleBPF</a:t>
            </a:r>
            <a:r>
              <a:rPr lang="ja-JP" altLang="en-US" dirty="0"/>
              <a:t>より高速になる可能性がある</a:t>
            </a:r>
            <a:endParaRPr lang="en-US" altLang="ja-JP" dirty="0"/>
          </a:p>
        </p:txBody>
      </p:sp>
      <p:sp>
        <p:nvSpPr>
          <p:cNvPr id="4" name="スライド番号プレースホルダー 3">
            <a:extLst>
              <a:ext uri="{FF2B5EF4-FFF2-40B4-BE49-F238E27FC236}">
                <a16:creationId xmlns:a16="http://schemas.microsoft.com/office/drawing/2014/main" id="{C3550E27-6967-4B36-B3DA-09FFEED4F05E}"/>
              </a:ext>
            </a:extLst>
          </p:cNvPr>
          <p:cNvSpPr>
            <a:spLocks noGrp="1"/>
          </p:cNvSpPr>
          <p:nvPr>
            <p:ph type="sldNum" sz="quarter" idx="12"/>
          </p:nvPr>
        </p:nvSpPr>
        <p:spPr/>
        <p:txBody>
          <a:bodyPr/>
          <a:lstStyle/>
          <a:p>
            <a:fld id="{BE494F7D-EF94-4F03-B604-12C7245D12BF}" type="slidenum">
              <a:rPr kumimoji="1" lang="ja-JP" altLang="en-US" smtClean="0"/>
              <a:t>19</a:t>
            </a:fld>
            <a:endParaRPr kumimoji="1" lang="ja-JP" altLang="en-US"/>
          </a:p>
        </p:txBody>
      </p:sp>
      <p:sp>
        <p:nvSpPr>
          <p:cNvPr id="8" name="Rectangle 6">
            <a:extLst>
              <a:ext uri="{FF2B5EF4-FFF2-40B4-BE49-F238E27FC236}">
                <a16:creationId xmlns:a16="http://schemas.microsoft.com/office/drawing/2014/main" id="{A99B0DA2-83CF-4CBF-971E-49B6ED6A80D2}"/>
              </a:ext>
            </a:extLst>
          </p:cNvPr>
          <p:cNvSpPr/>
          <p:nvPr/>
        </p:nvSpPr>
        <p:spPr>
          <a:xfrm>
            <a:off x="1637422" y="4744756"/>
            <a:ext cx="2936325" cy="527429"/>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000" dirty="0">
                <a:solidFill>
                  <a:schemeClr val="tx1"/>
                </a:solidFill>
              </a:rPr>
              <a:t>eBPFアプリケーション</a:t>
            </a:r>
          </a:p>
        </p:txBody>
      </p:sp>
      <p:sp>
        <p:nvSpPr>
          <p:cNvPr id="9" name="Rectangle 12">
            <a:extLst>
              <a:ext uri="{FF2B5EF4-FFF2-40B4-BE49-F238E27FC236}">
                <a16:creationId xmlns:a16="http://schemas.microsoft.com/office/drawing/2014/main" id="{7F044985-AB95-485A-A134-56B9C7C94A1D}"/>
              </a:ext>
            </a:extLst>
          </p:cNvPr>
          <p:cNvSpPr/>
          <p:nvPr/>
        </p:nvSpPr>
        <p:spPr>
          <a:xfrm>
            <a:off x="6096000" y="5767554"/>
            <a:ext cx="4966698" cy="588796"/>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000" dirty="0">
                <a:solidFill>
                  <a:schemeClr val="tx1"/>
                </a:solidFill>
              </a:rPr>
              <a:t>OS</a:t>
            </a:r>
            <a:endParaRPr lang="en-JP" sz="2000" dirty="0">
              <a:solidFill>
                <a:schemeClr val="tx1"/>
              </a:solidFill>
            </a:endParaRPr>
          </a:p>
        </p:txBody>
      </p:sp>
      <p:sp>
        <p:nvSpPr>
          <p:cNvPr id="11" name="TextBox 8">
            <a:extLst>
              <a:ext uri="{FF2B5EF4-FFF2-40B4-BE49-F238E27FC236}">
                <a16:creationId xmlns:a16="http://schemas.microsoft.com/office/drawing/2014/main" id="{82AAC928-C66D-4FE8-B728-3C8560E13DD3}"/>
              </a:ext>
            </a:extLst>
          </p:cNvPr>
          <p:cNvSpPr txBox="1"/>
          <p:nvPr/>
        </p:nvSpPr>
        <p:spPr>
          <a:xfrm>
            <a:off x="9947519" y="4808415"/>
            <a:ext cx="683599" cy="400110"/>
          </a:xfrm>
          <a:prstGeom prst="rect">
            <a:avLst/>
          </a:prstGeom>
          <a:noFill/>
          <a:ln w="19050">
            <a:noFill/>
          </a:ln>
        </p:spPr>
        <p:txBody>
          <a:bodyPr wrap="square" rtlCol="0">
            <a:spAutoFit/>
          </a:bodyPr>
          <a:lstStyle/>
          <a:p>
            <a:r>
              <a:rPr lang="en-JP" sz="2000" dirty="0"/>
              <a:t>VM</a:t>
            </a:r>
          </a:p>
        </p:txBody>
      </p:sp>
      <p:sp>
        <p:nvSpPr>
          <p:cNvPr id="12" name="Rectangle 9">
            <a:extLst>
              <a:ext uri="{FF2B5EF4-FFF2-40B4-BE49-F238E27FC236}">
                <a16:creationId xmlns:a16="http://schemas.microsoft.com/office/drawing/2014/main" id="{3570E1A6-4530-4F76-B949-D33C9D60A673}"/>
              </a:ext>
            </a:extLst>
          </p:cNvPr>
          <p:cNvSpPr/>
          <p:nvPr/>
        </p:nvSpPr>
        <p:spPr>
          <a:xfrm>
            <a:off x="7797816" y="4885229"/>
            <a:ext cx="1268776" cy="506776"/>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JP" sz="2000" dirty="0">
                <a:solidFill>
                  <a:schemeClr val="tx1"/>
                </a:solidFill>
              </a:rPr>
              <a:t>プロキシ</a:t>
            </a:r>
          </a:p>
        </p:txBody>
      </p:sp>
      <p:sp>
        <p:nvSpPr>
          <p:cNvPr id="14" name="テキスト ボックス 29">
            <a:extLst>
              <a:ext uri="{FF2B5EF4-FFF2-40B4-BE49-F238E27FC236}">
                <a16:creationId xmlns:a16="http://schemas.microsoft.com/office/drawing/2014/main" id="{617D86F9-4CA7-4A4C-B4CF-27B415526794}"/>
              </a:ext>
            </a:extLst>
          </p:cNvPr>
          <p:cNvSpPr txBox="1"/>
          <p:nvPr/>
        </p:nvSpPr>
        <p:spPr>
          <a:xfrm>
            <a:off x="3153887" y="5409575"/>
            <a:ext cx="2016622" cy="400110"/>
          </a:xfrm>
          <a:prstGeom prst="rect">
            <a:avLst/>
          </a:prstGeom>
          <a:noFill/>
          <a:ln w="19050">
            <a:noFill/>
          </a:ln>
        </p:spPr>
        <p:txBody>
          <a:bodyPr wrap="square" rtlCol="0">
            <a:spAutoFit/>
          </a:bodyPr>
          <a:lstStyle/>
          <a:p>
            <a:r>
              <a:rPr kumimoji="1" lang="ja-JP" altLang="en-US" sz="2000" dirty="0"/>
              <a:t>システムコール</a:t>
            </a:r>
          </a:p>
        </p:txBody>
      </p:sp>
      <p:cxnSp>
        <p:nvCxnSpPr>
          <p:cNvPr id="16" name="直線矢印コネクタ 15">
            <a:extLst>
              <a:ext uri="{FF2B5EF4-FFF2-40B4-BE49-F238E27FC236}">
                <a16:creationId xmlns:a16="http://schemas.microsoft.com/office/drawing/2014/main" id="{5135E60B-4EAE-46CA-832B-47D36FD4FF39}"/>
              </a:ext>
            </a:extLst>
          </p:cNvPr>
          <p:cNvCxnSpPr>
            <a:cxnSpLocks/>
            <a:stCxn id="12" idx="2"/>
          </p:cNvCxnSpPr>
          <p:nvPr/>
        </p:nvCxnSpPr>
        <p:spPr>
          <a:xfrm flipH="1">
            <a:off x="8431715" y="5392005"/>
            <a:ext cx="489" cy="378755"/>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17" name="Rectangle 4">
            <a:extLst>
              <a:ext uri="{FF2B5EF4-FFF2-40B4-BE49-F238E27FC236}">
                <a16:creationId xmlns:a16="http://schemas.microsoft.com/office/drawing/2014/main" id="{6644A05E-CE84-4E38-B5D3-435DD0519343}"/>
              </a:ext>
            </a:extLst>
          </p:cNvPr>
          <p:cNvSpPr/>
          <p:nvPr/>
        </p:nvSpPr>
        <p:spPr>
          <a:xfrm>
            <a:off x="1718212" y="5298201"/>
            <a:ext cx="2774744" cy="438342"/>
          </a:xfrm>
          <a:prstGeom prst="rect">
            <a:avLst/>
          </a:prstGeom>
          <a:solidFill>
            <a:schemeClr val="accent6">
              <a:lumMod val="60000"/>
              <a:lumOff val="40000"/>
            </a:schemeClr>
          </a:solid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2000" dirty="0">
                <a:solidFill>
                  <a:schemeClr val="tx1"/>
                </a:solidFill>
              </a:rPr>
              <a:t>BCC</a:t>
            </a:r>
            <a:r>
              <a:rPr lang="ja-JP" altLang="en-US" sz="2000" dirty="0">
                <a:solidFill>
                  <a:schemeClr val="tx1"/>
                </a:solidFill>
              </a:rPr>
              <a:t>共有ライブラリ</a:t>
            </a:r>
            <a:endParaRPr lang="en-JP" sz="2000" dirty="0">
              <a:solidFill>
                <a:schemeClr val="tx1"/>
              </a:solidFill>
            </a:endParaRPr>
          </a:p>
        </p:txBody>
      </p:sp>
      <p:cxnSp>
        <p:nvCxnSpPr>
          <p:cNvPr id="20" name="Straight Arrow Connector 29">
            <a:extLst>
              <a:ext uri="{FF2B5EF4-FFF2-40B4-BE49-F238E27FC236}">
                <a16:creationId xmlns:a16="http://schemas.microsoft.com/office/drawing/2014/main" id="{F8CB2500-421D-475C-86BD-85B8D7B31983}"/>
              </a:ext>
            </a:extLst>
          </p:cNvPr>
          <p:cNvCxnSpPr>
            <a:cxnSpLocks/>
            <a:stCxn id="8" idx="2"/>
            <a:endCxn id="30" idx="0"/>
          </p:cNvCxnSpPr>
          <p:nvPr/>
        </p:nvCxnSpPr>
        <p:spPr>
          <a:xfrm flipH="1">
            <a:off x="3105584" y="5272185"/>
            <a:ext cx="1" cy="58664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1" name="テキスト ボックス 20">
            <a:extLst>
              <a:ext uri="{FF2B5EF4-FFF2-40B4-BE49-F238E27FC236}">
                <a16:creationId xmlns:a16="http://schemas.microsoft.com/office/drawing/2014/main" id="{43EFC9DD-162B-4368-90DF-35446C4F8A66}"/>
              </a:ext>
            </a:extLst>
          </p:cNvPr>
          <p:cNvSpPr txBox="1"/>
          <p:nvPr/>
        </p:nvSpPr>
        <p:spPr>
          <a:xfrm>
            <a:off x="5086592" y="4919446"/>
            <a:ext cx="1723549" cy="400110"/>
          </a:xfrm>
          <a:prstGeom prst="rect">
            <a:avLst/>
          </a:prstGeom>
          <a:noFill/>
          <a:ln w="19050">
            <a:noFill/>
          </a:ln>
        </p:spPr>
        <p:txBody>
          <a:bodyPr wrap="square" rtlCol="0">
            <a:spAutoFit/>
          </a:bodyPr>
          <a:lstStyle/>
          <a:p>
            <a:r>
              <a:rPr kumimoji="1" lang="ja-JP" altLang="en-US" sz="2000" dirty="0"/>
              <a:t>通信</a:t>
            </a:r>
          </a:p>
        </p:txBody>
      </p:sp>
      <p:cxnSp>
        <p:nvCxnSpPr>
          <p:cNvPr id="24" name="直線矢印コネクタ 23">
            <a:extLst>
              <a:ext uri="{FF2B5EF4-FFF2-40B4-BE49-F238E27FC236}">
                <a16:creationId xmlns:a16="http://schemas.microsoft.com/office/drawing/2014/main" id="{F481A786-D39E-4E4B-993F-08B23A18BD58}"/>
              </a:ext>
            </a:extLst>
          </p:cNvPr>
          <p:cNvCxnSpPr>
            <a:cxnSpLocks/>
            <a:stCxn id="17" idx="3"/>
            <a:endCxn id="12" idx="1"/>
          </p:cNvCxnSpPr>
          <p:nvPr/>
        </p:nvCxnSpPr>
        <p:spPr>
          <a:xfrm flipV="1">
            <a:off x="4492956" y="5138617"/>
            <a:ext cx="3304860" cy="378755"/>
          </a:xfrm>
          <a:prstGeom prst="straightConnector1">
            <a:avLst/>
          </a:prstGeom>
          <a:ln w="28575">
            <a:headEnd type="triangle"/>
            <a:tailEnd type="triangle"/>
          </a:ln>
        </p:spPr>
        <p:style>
          <a:lnRef idx="1">
            <a:schemeClr val="dk1"/>
          </a:lnRef>
          <a:fillRef idx="0">
            <a:schemeClr val="dk1"/>
          </a:fillRef>
          <a:effectRef idx="0">
            <a:schemeClr val="dk1"/>
          </a:effectRef>
          <a:fontRef idx="minor">
            <a:schemeClr val="tx1"/>
          </a:fontRef>
        </p:style>
      </p:cxnSp>
      <p:sp>
        <p:nvSpPr>
          <p:cNvPr id="25" name="テキスト ボックス 29">
            <a:extLst>
              <a:ext uri="{FF2B5EF4-FFF2-40B4-BE49-F238E27FC236}">
                <a16:creationId xmlns:a16="http://schemas.microsoft.com/office/drawing/2014/main" id="{27244EFC-4A3B-4F24-A58C-17CB9FA44535}"/>
              </a:ext>
            </a:extLst>
          </p:cNvPr>
          <p:cNvSpPr txBox="1"/>
          <p:nvPr/>
        </p:nvSpPr>
        <p:spPr>
          <a:xfrm>
            <a:off x="8499410" y="5419611"/>
            <a:ext cx="2016622" cy="400110"/>
          </a:xfrm>
          <a:prstGeom prst="rect">
            <a:avLst/>
          </a:prstGeom>
          <a:noFill/>
          <a:ln w="19050">
            <a:noFill/>
          </a:ln>
        </p:spPr>
        <p:txBody>
          <a:bodyPr wrap="square" rtlCol="0">
            <a:spAutoFit/>
          </a:bodyPr>
          <a:lstStyle/>
          <a:p>
            <a:r>
              <a:rPr kumimoji="1" lang="ja-JP" altLang="en-US" sz="2000" dirty="0"/>
              <a:t>システムコール</a:t>
            </a:r>
          </a:p>
        </p:txBody>
      </p:sp>
      <p:sp>
        <p:nvSpPr>
          <p:cNvPr id="28" name="Rectangle 12">
            <a:extLst>
              <a:ext uri="{FF2B5EF4-FFF2-40B4-BE49-F238E27FC236}">
                <a16:creationId xmlns:a16="http://schemas.microsoft.com/office/drawing/2014/main" id="{94373682-03E0-4F80-963D-CAA88520A351}"/>
              </a:ext>
            </a:extLst>
          </p:cNvPr>
          <p:cNvSpPr/>
          <p:nvPr/>
        </p:nvSpPr>
        <p:spPr>
          <a:xfrm>
            <a:off x="622235" y="5854397"/>
            <a:ext cx="4966698" cy="588796"/>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000" dirty="0">
                <a:solidFill>
                  <a:schemeClr val="tx1"/>
                </a:solidFill>
              </a:rPr>
              <a:t>OS</a:t>
            </a:r>
            <a:endParaRPr lang="en-JP" sz="2000" dirty="0">
              <a:solidFill>
                <a:schemeClr val="tx1"/>
              </a:solidFill>
            </a:endParaRPr>
          </a:p>
        </p:txBody>
      </p:sp>
      <p:sp>
        <p:nvSpPr>
          <p:cNvPr id="29" name="正方形/長方形 36">
            <a:extLst>
              <a:ext uri="{FF2B5EF4-FFF2-40B4-BE49-F238E27FC236}">
                <a16:creationId xmlns:a16="http://schemas.microsoft.com/office/drawing/2014/main" id="{3B2BC55A-636D-4423-B68D-6D42EFF3B652}"/>
              </a:ext>
            </a:extLst>
          </p:cNvPr>
          <p:cNvSpPr/>
          <p:nvPr/>
        </p:nvSpPr>
        <p:spPr>
          <a:xfrm>
            <a:off x="688358" y="5909999"/>
            <a:ext cx="2129044" cy="473473"/>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000" dirty="0" err="1"/>
              <a:t>eBPF</a:t>
            </a:r>
            <a:r>
              <a:rPr kumimoji="1" lang="ja-JP" altLang="en-US" sz="2000" dirty="0"/>
              <a:t>プログラム</a:t>
            </a:r>
          </a:p>
        </p:txBody>
      </p:sp>
      <p:sp>
        <p:nvSpPr>
          <p:cNvPr id="30" name="Rectangle 12">
            <a:extLst>
              <a:ext uri="{FF2B5EF4-FFF2-40B4-BE49-F238E27FC236}">
                <a16:creationId xmlns:a16="http://schemas.microsoft.com/office/drawing/2014/main" id="{91C20AAB-4CD3-42F7-A03F-8DBBDF27D84D}"/>
              </a:ext>
            </a:extLst>
          </p:cNvPr>
          <p:cNvSpPr/>
          <p:nvPr/>
        </p:nvSpPr>
        <p:spPr>
          <a:xfrm>
            <a:off x="622235" y="5858829"/>
            <a:ext cx="4966698" cy="588796"/>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000" dirty="0">
                <a:solidFill>
                  <a:schemeClr val="tx1"/>
                </a:solidFill>
              </a:rPr>
              <a:t>OS</a:t>
            </a:r>
            <a:endParaRPr lang="en-JP" sz="2000" dirty="0">
              <a:solidFill>
                <a:schemeClr val="tx1"/>
              </a:solidFill>
            </a:endParaRPr>
          </a:p>
        </p:txBody>
      </p:sp>
      <p:sp>
        <p:nvSpPr>
          <p:cNvPr id="31" name="正方形/長方形 36">
            <a:extLst>
              <a:ext uri="{FF2B5EF4-FFF2-40B4-BE49-F238E27FC236}">
                <a16:creationId xmlns:a16="http://schemas.microsoft.com/office/drawing/2014/main" id="{B59CD229-DFC1-4AFD-870E-CBADAA71CC4C}"/>
              </a:ext>
            </a:extLst>
          </p:cNvPr>
          <p:cNvSpPr/>
          <p:nvPr/>
        </p:nvSpPr>
        <p:spPr>
          <a:xfrm>
            <a:off x="703026" y="5922981"/>
            <a:ext cx="2114376" cy="460492"/>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000" dirty="0" err="1"/>
              <a:t>eBPF</a:t>
            </a:r>
            <a:r>
              <a:rPr kumimoji="1" lang="ja-JP" altLang="en-US" sz="2000" dirty="0"/>
              <a:t>プログラム</a:t>
            </a:r>
          </a:p>
        </p:txBody>
      </p:sp>
      <p:sp>
        <p:nvSpPr>
          <p:cNvPr id="37" name="正方形/長方形 36">
            <a:extLst>
              <a:ext uri="{FF2B5EF4-FFF2-40B4-BE49-F238E27FC236}">
                <a16:creationId xmlns:a16="http://schemas.microsoft.com/office/drawing/2014/main" id="{78F3C61D-D391-4DA7-AE7C-4EBDD053B589}"/>
              </a:ext>
            </a:extLst>
          </p:cNvPr>
          <p:cNvSpPr/>
          <p:nvPr/>
        </p:nvSpPr>
        <p:spPr>
          <a:xfrm>
            <a:off x="6165005" y="5826318"/>
            <a:ext cx="2114376" cy="460492"/>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000" dirty="0" err="1"/>
              <a:t>eBPF</a:t>
            </a:r>
            <a:r>
              <a:rPr kumimoji="1" lang="ja-JP" altLang="en-US" sz="2000" dirty="0"/>
              <a:t>プログラム</a:t>
            </a:r>
          </a:p>
        </p:txBody>
      </p:sp>
    </p:spTree>
    <p:extLst>
      <p:ext uri="{BB962C8B-B14F-4D97-AF65-F5344CB8AC3E}">
        <p14:creationId xmlns:p14="http://schemas.microsoft.com/office/powerpoint/2010/main" val="1645107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4"/>
                                        </p:tgtEl>
                                      </p:cBhvr>
                                    </p:animEffect>
                                    <p:set>
                                      <p:cBhvr>
                                        <p:cTn id="7" dur="1" fill="hold">
                                          <p:stCondLst>
                                            <p:cond delay="499"/>
                                          </p:stCondLst>
                                        </p:cTn>
                                        <p:tgtEl>
                                          <p:spTgt spid="14"/>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20"/>
                                        </p:tgtEl>
                                      </p:cBhvr>
                                    </p:animEffect>
                                    <p:set>
                                      <p:cBhvr>
                                        <p:cTn id="10" dur="1" fill="hold">
                                          <p:stCondLst>
                                            <p:cond delay="499"/>
                                          </p:stCondLst>
                                        </p:cTn>
                                        <p:tgtEl>
                                          <p:spTgt spid="20"/>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28"/>
                                        </p:tgtEl>
                                      </p:cBhvr>
                                    </p:animEffect>
                                    <p:set>
                                      <p:cBhvr>
                                        <p:cTn id="13" dur="1" fill="hold">
                                          <p:stCondLst>
                                            <p:cond delay="499"/>
                                          </p:stCondLst>
                                        </p:cTn>
                                        <p:tgtEl>
                                          <p:spTgt spid="28"/>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29"/>
                                        </p:tgtEl>
                                      </p:cBhvr>
                                    </p:animEffect>
                                    <p:set>
                                      <p:cBhvr>
                                        <p:cTn id="16" dur="1" fill="hold">
                                          <p:stCondLst>
                                            <p:cond delay="499"/>
                                          </p:stCondLst>
                                        </p:cTn>
                                        <p:tgtEl>
                                          <p:spTgt spid="29"/>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31"/>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500"/>
                                        <p:tgtEl>
                                          <p:spTgt spid="21"/>
                                        </p:tgtEl>
                                      </p:cBhvr>
                                    </p:animEffect>
                                  </p:childTnLst>
                                </p:cTn>
                              </p:par>
                              <p:par>
                                <p:cTn id="41" presetID="10"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500"/>
                                        <p:tgtEl>
                                          <p:spTgt spid="24"/>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500"/>
                                        <p:tgtEl>
                                          <p:spTgt spid="12"/>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fade">
                                      <p:cBhvr>
                                        <p:cTn id="51" dur="500"/>
                                        <p:tgtEl>
                                          <p:spTgt spid="16"/>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5"/>
                                        </p:tgtEl>
                                        <p:attrNameLst>
                                          <p:attrName>style.visibility</p:attrName>
                                        </p:attrNameLst>
                                      </p:cBhvr>
                                      <p:to>
                                        <p:strVal val="visible"/>
                                      </p:to>
                                    </p:set>
                                    <p:animEffect transition="in" filter="fade">
                                      <p:cBhvr>
                                        <p:cTn id="5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1" grpId="0"/>
      <p:bldP spid="12" grpId="0" animBg="1"/>
      <p:bldP spid="14" grpId="0"/>
      <p:bldP spid="17" grpId="0" animBg="1"/>
      <p:bldP spid="21" grpId="0"/>
      <p:bldP spid="25" grpId="0"/>
      <p:bldP spid="28" grpId="0" animBg="1"/>
      <p:bldP spid="29" grpId="0" animBg="1"/>
      <p:bldP spid="30" grpId="0" animBg="1"/>
      <p:bldP spid="31"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loud 5">
            <a:extLst>
              <a:ext uri="{FF2B5EF4-FFF2-40B4-BE49-F238E27FC236}">
                <a16:creationId xmlns:a16="http://schemas.microsoft.com/office/drawing/2014/main" id="{F80BEE2D-472B-4521-B258-7FA7AFEEF0BE}"/>
              </a:ext>
            </a:extLst>
          </p:cNvPr>
          <p:cNvSpPr/>
          <p:nvPr/>
        </p:nvSpPr>
        <p:spPr>
          <a:xfrm>
            <a:off x="1114096" y="5224387"/>
            <a:ext cx="10515600" cy="1497088"/>
          </a:xfrm>
          <a:prstGeom prst="cloud">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JP">
              <a:solidFill>
                <a:srgbClr val="FF0000"/>
              </a:solidFill>
            </a:endParaRPr>
          </a:p>
        </p:txBody>
      </p:sp>
      <p:sp>
        <p:nvSpPr>
          <p:cNvPr id="2" name="タイトル 1">
            <a:extLst>
              <a:ext uri="{FF2B5EF4-FFF2-40B4-BE49-F238E27FC236}">
                <a16:creationId xmlns:a16="http://schemas.microsoft.com/office/drawing/2014/main" id="{B85D485A-D3CC-409C-AD80-5EC6D286470E}"/>
              </a:ext>
            </a:extLst>
          </p:cNvPr>
          <p:cNvSpPr>
            <a:spLocks noGrp="1"/>
          </p:cNvSpPr>
          <p:nvPr>
            <p:ph type="title"/>
          </p:nvPr>
        </p:nvSpPr>
        <p:spPr>
          <a:xfrm>
            <a:off x="729465" y="365125"/>
            <a:ext cx="10787865" cy="1325563"/>
          </a:xfrm>
        </p:spPr>
        <p:txBody>
          <a:bodyPr/>
          <a:lstStyle/>
          <a:p>
            <a:r>
              <a:rPr kumimoji="1" lang="en-US" altLang="ja-JP" b="1" dirty="0"/>
              <a:t>VM</a:t>
            </a:r>
            <a:r>
              <a:rPr kumimoji="1" lang="ja-JP" altLang="en-US" b="1" dirty="0"/>
              <a:t>内のシステムの監視</a:t>
            </a:r>
          </a:p>
        </p:txBody>
      </p:sp>
      <p:sp>
        <p:nvSpPr>
          <p:cNvPr id="3" name="コンテンツ プレースホルダー 2">
            <a:extLst>
              <a:ext uri="{FF2B5EF4-FFF2-40B4-BE49-F238E27FC236}">
                <a16:creationId xmlns:a16="http://schemas.microsoft.com/office/drawing/2014/main" id="{9B775E32-394A-4834-B417-B1CE6BE41716}"/>
              </a:ext>
            </a:extLst>
          </p:cNvPr>
          <p:cNvSpPr>
            <a:spLocks noGrp="1"/>
          </p:cNvSpPr>
          <p:nvPr>
            <p:ph idx="1"/>
          </p:nvPr>
        </p:nvSpPr>
        <p:spPr/>
        <p:txBody>
          <a:bodyPr/>
          <a:lstStyle/>
          <a:p>
            <a:r>
              <a:rPr kumimoji="1" lang="en-US" altLang="ja-JP" dirty="0"/>
              <a:t>IaaS</a:t>
            </a:r>
            <a:r>
              <a:rPr kumimoji="1" lang="ja-JP" altLang="en-US" dirty="0"/>
              <a:t>型クラウドは仮想マシン</a:t>
            </a:r>
            <a:r>
              <a:rPr kumimoji="1" lang="en-US" altLang="ja-JP" dirty="0"/>
              <a:t> (VM</a:t>
            </a:r>
            <a:r>
              <a:rPr lang="en-US" altLang="ja-JP" dirty="0"/>
              <a:t>) </a:t>
            </a:r>
            <a:r>
              <a:rPr kumimoji="1" lang="ja-JP" altLang="en-US" dirty="0"/>
              <a:t>を提供</a:t>
            </a:r>
            <a:endParaRPr kumimoji="1" lang="en-US" altLang="ja-JP" dirty="0"/>
          </a:p>
          <a:p>
            <a:pPr lvl="1"/>
            <a:r>
              <a:rPr kumimoji="1" lang="ja-JP" altLang="en-US" dirty="0"/>
              <a:t>利用者は</a:t>
            </a:r>
            <a:r>
              <a:rPr kumimoji="1" lang="en-US" altLang="ja-JP" dirty="0"/>
              <a:t>VM</a:t>
            </a:r>
            <a:r>
              <a:rPr kumimoji="1" lang="ja-JP" altLang="en-US" dirty="0"/>
              <a:t>内のシステムを自由に管理</a:t>
            </a:r>
          </a:p>
          <a:p>
            <a:r>
              <a:rPr kumimoji="1" lang="ja-JP" altLang="en-US" dirty="0"/>
              <a:t>クラウドも</a:t>
            </a:r>
            <a:r>
              <a:rPr kumimoji="1" lang="en-US" altLang="ja-JP" dirty="0"/>
              <a:t>VM</a:t>
            </a:r>
            <a:r>
              <a:rPr kumimoji="1" lang="ja-JP" altLang="en-US" dirty="0"/>
              <a:t>内の情報を取得して活用している</a:t>
            </a:r>
            <a:endParaRPr kumimoji="1" lang="en-US" altLang="ja-JP" dirty="0"/>
          </a:p>
          <a:p>
            <a:pPr lvl="1"/>
            <a:r>
              <a:rPr kumimoji="1" lang="ja-JP" altLang="en-US" dirty="0"/>
              <a:t>例：</a:t>
            </a:r>
            <a:r>
              <a:rPr kumimoji="1" lang="en-US" altLang="ja-JP" dirty="0"/>
              <a:t>VM</a:t>
            </a:r>
            <a:r>
              <a:rPr kumimoji="1" lang="ja-JP" altLang="en-US" dirty="0"/>
              <a:t>の性能を監視</a:t>
            </a:r>
            <a:r>
              <a:rPr lang="ja-JP" altLang="en-US" dirty="0"/>
              <a:t>することでオートスケールするかどうかを判断</a:t>
            </a:r>
            <a:endParaRPr lang="en-US" altLang="ja-JP" dirty="0"/>
          </a:p>
          <a:p>
            <a:pPr lvl="2"/>
            <a:r>
              <a:rPr kumimoji="1" lang="en-US" altLang="ja-JP" dirty="0"/>
              <a:t>VM</a:t>
            </a:r>
            <a:r>
              <a:rPr lang="ja-JP" altLang="en-US" dirty="0"/>
              <a:t>内の情報を用いることでより的確なスケールアウトが可能</a:t>
            </a:r>
            <a:endParaRPr kumimoji="1" lang="en-US" altLang="ja-JP" dirty="0"/>
          </a:p>
          <a:p>
            <a:pPr lvl="1"/>
            <a:r>
              <a:rPr kumimoji="1" lang="ja-JP" altLang="en-US" dirty="0"/>
              <a:t>例：</a:t>
            </a:r>
            <a:r>
              <a:rPr kumimoji="1" lang="en-US" altLang="ja-JP" dirty="0"/>
              <a:t>VM</a:t>
            </a:r>
            <a:r>
              <a:rPr lang="ja-JP" altLang="en-US" dirty="0"/>
              <a:t>への攻撃者の侵入を安全に検知</a:t>
            </a:r>
          </a:p>
        </p:txBody>
      </p:sp>
      <p:sp>
        <p:nvSpPr>
          <p:cNvPr id="5" name="スライド番号プレースホルダー 3">
            <a:extLst>
              <a:ext uri="{FF2B5EF4-FFF2-40B4-BE49-F238E27FC236}">
                <a16:creationId xmlns:a16="http://schemas.microsoft.com/office/drawing/2014/main" id="{99BEEA1E-7FA4-4958-AD26-B046696A07E6}"/>
              </a:ext>
            </a:extLst>
          </p:cNvPr>
          <p:cNvSpPr>
            <a:spLocks noGrp="1"/>
          </p:cNvSpPr>
          <p:nvPr>
            <p:ph type="sldNum" sz="quarter" idx="12"/>
          </p:nvPr>
        </p:nvSpPr>
        <p:spPr>
          <a:xfrm>
            <a:off x="8610600" y="6356350"/>
            <a:ext cx="2743200" cy="365125"/>
          </a:xfrm>
        </p:spPr>
        <p:txBody>
          <a:bodyPr/>
          <a:lstStyle/>
          <a:p>
            <a:fld id="{C46D51C0-E31F-4225-9A5F-60C4A0B74FC4}" type="slidenum">
              <a:rPr kumimoji="1" lang="ja-JP" altLang="en-US" smtClean="0"/>
              <a:t>2</a:t>
            </a:fld>
            <a:endParaRPr kumimoji="1" lang="ja-JP" altLang="en-US"/>
          </a:p>
        </p:txBody>
      </p:sp>
      <p:cxnSp>
        <p:nvCxnSpPr>
          <p:cNvPr id="12" name="直線矢印コネクタ 11">
            <a:extLst>
              <a:ext uri="{FF2B5EF4-FFF2-40B4-BE49-F238E27FC236}">
                <a16:creationId xmlns:a16="http://schemas.microsoft.com/office/drawing/2014/main" id="{C8B81DC5-3360-4E94-B700-5E1CD72C93DD}"/>
              </a:ext>
            </a:extLst>
          </p:cNvPr>
          <p:cNvCxnSpPr>
            <a:cxnSpLocks/>
            <a:stCxn id="13" idx="1"/>
            <a:endCxn id="19" idx="3"/>
          </p:cNvCxnSpPr>
          <p:nvPr/>
        </p:nvCxnSpPr>
        <p:spPr>
          <a:xfrm flipH="1" flipV="1">
            <a:off x="4288701" y="5925141"/>
            <a:ext cx="3231982" cy="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7" name="テキスト ボックス 16">
            <a:extLst>
              <a:ext uri="{FF2B5EF4-FFF2-40B4-BE49-F238E27FC236}">
                <a16:creationId xmlns:a16="http://schemas.microsoft.com/office/drawing/2014/main" id="{9C8F3E99-2B6F-4A88-8462-6C8B4104E536}"/>
              </a:ext>
            </a:extLst>
          </p:cNvPr>
          <p:cNvSpPr txBox="1"/>
          <p:nvPr/>
        </p:nvSpPr>
        <p:spPr>
          <a:xfrm>
            <a:off x="5299398" y="5967469"/>
            <a:ext cx="1210588" cy="400110"/>
          </a:xfrm>
          <a:prstGeom prst="rect">
            <a:avLst/>
          </a:prstGeom>
          <a:noFill/>
          <a:ln w="19050">
            <a:solidFill>
              <a:schemeClr val="bg1"/>
            </a:solidFill>
          </a:ln>
        </p:spPr>
        <p:txBody>
          <a:bodyPr wrap="none" rtlCol="0">
            <a:spAutoFit/>
          </a:bodyPr>
          <a:lstStyle/>
          <a:p>
            <a:r>
              <a:rPr kumimoji="1" lang="ja-JP" altLang="en-US" sz="2000" dirty="0">
                <a:latin typeface="+mn-ea"/>
              </a:rPr>
              <a:t>情報取得</a:t>
            </a:r>
          </a:p>
        </p:txBody>
      </p:sp>
      <p:sp>
        <p:nvSpPr>
          <p:cNvPr id="13" name="正方形/長方形 12">
            <a:extLst>
              <a:ext uri="{FF2B5EF4-FFF2-40B4-BE49-F238E27FC236}">
                <a16:creationId xmlns:a16="http://schemas.microsoft.com/office/drawing/2014/main" id="{ADB90075-0945-4EBB-A918-8BBB33B720B2}"/>
              </a:ext>
            </a:extLst>
          </p:cNvPr>
          <p:cNvSpPr/>
          <p:nvPr/>
        </p:nvSpPr>
        <p:spPr>
          <a:xfrm>
            <a:off x="7520683" y="5503184"/>
            <a:ext cx="2294562" cy="843915"/>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ja-JP" sz="2000" dirty="0">
                <a:solidFill>
                  <a:schemeClr val="tx1"/>
                </a:solidFill>
                <a:latin typeface="+mn-ea"/>
              </a:rPr>
              <a:t>VM</a:t>
            </a:r>
            <a:endParaRPr kumimoji="1" lang="ja-JP" altLang="en-US" sz="2000" dirty="0">
              <a:solidFill>
                <a:schemeClr val="tx1"/>
              </a:solidFill>
              <a:latin typeface="+mn-ea"/>
            </a:endParaRPr>
          </a:p>
        </p:txBody>
      </p:sp>
      <p:sp>
        <p:nvSpPr>
          <p:cNvPr id="19" name="正方形/長方形 18">
            <a:extLst>
              <a:ext uri="{FF2B5EF4-FFF2-40B4-BE49-F238E27FC236}">
                <a16:creationId xmlns:a16="http://schemas.microsoft.com/office/drawing/2014/main" id="{3D43426B-2B3A-4D2C-B09C-E057C5CEC3AA}"/>
              </a:ext>
            </a:extLst>
          </p:cNvPr>
          <p:cNvSpPr/>
          <p:nvPr/>
        </p:nvSpPr>
        <p:spPr>
          <a:xfrm>
            <a:off x="2226823" y="5564923"/>
            <a:ext cx="2061878" cy="720436"/>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dirty="0">
                <a:latin typeface="+mn-ea"/>
              </a:rPr>
              <a:t>監視システム</a:t>
            </a:r>
          </a:p>
        </p:txBody>
      </p:sp>
      <p:sp>
        <p:nvSpPr>
          <p:cNvPr id="20" name="TextBox 25">
            <a:extLst>
              <a:ext uri="{FF2B5EF4-FFF2-40B4-BE49-F238E27FC236}">
                <a16:creationId xmlns:a16="http://schemas.microsoft.com/office/drawing/2014/main" id="{36A58A79-D6EC-46D8-8BC8-DD94E3B839E6}"/>
              </a:ext>
            </a:extLst>
          </p:cNvPr>
          <p:cNvSpPr txBox="1"/>
          <p:nvPr/>
        </p:nvSpPr>
        <p:spPr>
          <a:xfrm>
            <a:off x="1534213" y="5024332"/>
            <a:ext cx="1723549" cy="400110"/>
          </a:xfrm>
          <a:prstGeom prst="rect">
            <a:avLst/>
          </a:prstGeom>
          <a:noFill/>
        </p:spPr>
        <p:txBody>
          <a:bodyPr wrap="square" rtlCol="0">
            <a:spAutoFit/>
          </a:bodyPr>
          <a:lstStyle/>
          <a:p>
            <a:r>
              <a:rPr lang="en-JP" sz="2000" dirty="0"/>
              <a:t>クラウド側</a:t>
            </a:r>
          </a:p>
        </p:txBody>
      </p:sp>
    </p:spTree>
    <p:extLst>
      <p:ext uri="{BB962C8B-B14F-4D97-AF65-F5344CB8AC3E}">
        <p14:creationId xmlns:p14="http://schemas.microsoft.com/office/powerpoint/2010/main" val="133421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AB9255-F6E6-85A0-DEAD-C3E720976A49}"/>
              </a:ext>
            </a:extLst>
          </p:cNvPr>
          <p:cNvSpPr>
            <a:spLocks noGrp="1"/>
          </p:cNvSpPr>
          <p:nvPr>
            <p:ph type="title"/>
          </p:nvPr>
        </p:nvSpPr>
        <p:spPr/>
        <p:txBody>
          <a:bodyPr/>
          <a:lstStyle/>
          <a:p>
            <a:r>
              <a:rPr kumimoji="1" lang="ja-JP" altLang="en-US" dirty="0"/>
              <a:t>実験</a:t>
            </a:r>
            <a:r>
              <a:rPr kumimoji="1" lang="en-US" altLang="ja-JP" dirty="0"/>
              <a:t>1</a:t>
            </a:r>
            <a:r>
              <a:rPr kumimoji="1" lang="ja-JP" altLang="en-US" dirty="0"/>
              <a:t>：動作確認</a:t>
            </a:r>
          </a:p>
        </p:txBody>
      </p:sp>
      <p:sp>
        <p:nvSpPr>
          <p:cNvPr id="3" name="コンテンツ プレースホルダー 2">
            <a:extLst>
              <a:ext uri="{FF2B5EF4-FFF2-40B4-BE49-F238E27FC236}">
                <a16:creationId xmlns:a16="http://schemas.microsoft.com/office/drawing/2014/main" id="{9ABDBEB0-F5A3-240E-2B29-4A5D014A9BBC}"/>
              </a:ext>
            </a:extLst>
          </p:cNvPr>
          <p:cNvSpPr>
            <a:spLocks noGrp="1"/>
          </p:cNvSpPr>
          <p:nvPr>
            <p:ph idx="1"/>
          </p:nvPr>
        </p:nvSpPr>
        <p:spPr/>
        <p:txBody>
          <a:bodyPr/>
          <a:lstStyle/>
          <a:p>
            <a:r>
              <a:rPr kumimoji="1" lang="en-US" altLang="ja-JP" dirty="0"/>
              <a:t>read</a:t>
            </a:r>
            <a:r>
              <a:rPr kumimoji="1" lang="ja-JP" altLang="en-US" dirty="0"/>
              <a:t>シ</a:t>
            </a:r>
            <a:r>
              <a:rPr lang="ja-JP" altLang="en-US" dirty="0">
                <a:effectLst/>
              </a:rPr>
              <a:t>ステムコールの実行回数を取得する</a:t>
            </a:r>
            <a:br>
              <a:rPr lang="en-US" altLang="ja-JP" dirty="0">
                <a:effectLst/>
              </a:rPr>
            </a:br>
            <a:r>
              <a:rPr lang="en-US" altLang="ja-JP" dirty="0" err="1">
                <a:effectLst/>
              </a:rPr>
              <a:t>eBPF</a:t>
            </a:r>
            <a:r>
              <a:rPr lang="ja-JP" altLang="en-US" dirty="0">
                <a:effectLst/>
              </a:rPr>
              <a:t>アプリケーションを実行</a:t>
            </a:r>
            <a:endParaRPr lang="en-US" altLang="ja-JP" dirty="0">
              <a:effectLst/>
            </a:endParaRPr>
          </a:p>
          <a:p>
            <a:pPr lvl="1"/>
            <a:r>
              <a:rPr kumimoji="1" lang="en-US" altLang="ja-JP" dirty="0" err="1"/>
              <a:t>TeleBPF</a:t>
            </a:r>
            <a:r>
              <a:rPr kumimoji="1" lang="ja-JP" altLang="en-US" dirty="0"/>
              <a:t>での正常な動作を確認</a:t>
            </a:r>
            <a:endParaRPr kumimoji="1" lang="en-US" altLang="ja-JP" dirty="0"/>
          </a:p>
          <a:p>
            <a:r>
              <a:rPr lang="ja-JP" altLang="en-US" dirty="0">
                <a:effectLst/>
              </a:rPr>
              <a:t>様々なイベントに</a:t>
            </a:r>
            <a:r>
              <a:rPr lang="en-US" altLang="ja-JP" dirty="0" err="1">
                <a:effectLst/>
              </a:rPr>
              <a:t>eBPF</a:t>
            </a:r>
            <a:r>
              <a:rPr lang="ja-JP" altLang="en-US" dirty="0">
                <a:effectLst/>
              </a:rPr>
              <a:t>プログラムを関連</a:t>
            </a:r>
            <a:br>
              <a:rPr lang="en-US" altLang="ja-JP" dirty="0">
                <a:effectLst/>
              </a:rPr>
            </a:br>
            <a:r>
              <a:rPr lang="ja-JP" altLang="en-US" dirty="0">
                <a:effectLst/>
              </a:rPr>
              <a:t>づけ</a:t>
            </a:r>
            <a:r>
              <a:rPr lang="ja-JP" altLang="en-US" dirty="0"/>
              <a:t>る</a:t>
            </a:r>
            <a:r>
              <a:rPr lang="en-US" altLang="ja-JP" dirty="0" err="1">
                <a:effectLst/>
              </a:rPr>
              <a:t>eBPF</a:t>
            </a:r>
            <a:r>
              <a:rPr lang="ja-JP" altLang="en-US" dirty="0">
                <a:effectLst/>
              </a:rPr>
              <a:t>アプリケーションを実行</a:t>
            </a:r>
            <a:endParaRPr lang="en-US" altLang="ja-JP" dirty="0">
              <a:effectLst/>
            </a:endParaRPr>
          </a:p>
          <a:p>
            <a:pPr lvl="1"/>
            <a:r>
              <a:rPr lang="en-US" altLang="ja-JP" dirty="0">
                <a:effectLst/>
              </a:rPr>
              <a:t>Raw </a:t>
            </a:r>
            <a:r>
              <a:rPr lang="en-US" altLang="ja-JP" dirty="0" err="1">
                <a:effectLst/>
              </a:rPr>
              <a:t>Tracepoints</a:t>
            </a:r>
            <a:r>
              <a:rPr lang="ja-JP" altLang="en-US" dirty="0"/>
              <a:t>の</a:t>
            </a:r>
            <a:r>
              <a:rPr lang="en-US" altLang="ja-JP" dirty="0" err="1">
                <a:effectLst/>
              </a:rPr>
              <a:t>eBPF</a:t>
            </a:r>
            <a:r>
              <a:rPr lang="ja-JP" altLang="en-US" dirty="0">
                <a:effectLst/>
              </a:rPr>
              <a:t>コマンドには未対応</a:t>
            </a:r>
            <a:endParaRPr lang="en-US" altLang="ja-JP" dirty="0">
              <a:effectLst/>
            </a:endParaRPr>
          </a:p>
          <a:p>
            <a:pPr lvl="1"/>
            <a:r>
              <a:rPr lang="ja-JP" altLang="en-US" dirty="0"/>
              <a:t>いくつか</a:t>
            </a:r>
            <a:r>
              <a:rPr lang="ja-JP" altLang="en-US" dirty="0">
                <a:latin typeface="游ゴシック Medium" panose="020B0500000000000000" pitchFamily="50" charset="-128"/>
                <a:ea typeface="游ゴシック Medium" panose="020B0500000000000000" pitchFamily="50" charset="-128"/>
              </a:rPr>
              <a:t>のイベントにはカーネルが未対応</a:t>
            </a:r>
            <a:endParaRPr kumimoji="1" lang="ja-JP" altLang="en-US" dirty="0">
              <a:latin typeface="游ゴシック Medium" panose="020B0500000000000000" pitchFamily="50" charset="-128"/>
              <a:ea typeface="游ゴシック Medium" panose="020B0500000000000000" pitchFamily="50" charset="-128"/>
            </a:endParaRPr>
          </a:p>
        </p:txBody>
      </p:sp>
      <p:sp>
        <p:nvSpPr>
          <p:cNvPr id="4" name="スライド番号プレースホルダー 3">
            <a:extLst>
              <a:ext uri="{FF2B5EF4-FFF2-40B4-BE49-F238E27FC236}">
                <a16:creationId xmlns:a16="http://schemas.microsoft.com/office/drawing/2014/main" id="{6957458A-0328-4C44-C42C-1405A7462C10}"/>
              </a:ext>
            </a:extLst>
          </p:cNvPr>
          <p:cNvSpPr>
            <a:spLocks noGrp="1"/>
          </p:cNvSpPr>
          <p:nvPr>
            <p:ph type="sldNum" sz="quarter" idx="12"/>
          </p:nvPr>
        </p:nvSpPr>
        <p:spPr/>
        <p:txBody>
          <a:bodyPr/>
          <a:lstStyle/>
          <a:p>
            <a:fld id="{BE494F7D-EF94-4F03-B604-12C7245D12BF}" type="slidenum">
              <a:rPr kumimoji="1" lang="ja-JP" altLang="en-US" smtClean="0"/>
              <a:t>20</a:t>
            </a:fld>
            <a:endParaRPr kumimoji="1" lang="ja-JP" altLang="en-US"/>
          </a:p>
        </p:txBody>
      </p:sp>
      <p:pic>
        <p:nvPicPr>
          <p:cNvPr id="6" name="図 5" descr="テキスト&#10;&#10;自動的に生成された説明">
            <a:extLst>
              <a:ext uri="{FF2B5EF4-FFF2-40B4-BE49-F238E27FC236}">
                <a16:creationId xmlns:a16="http://schemas.microsoft.com/office/drawing/2014/main" id="{86BB3D24-F7CF-5282-0F92-50D12681F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7128" y="5080940"/>
            <a:ext cx="8043126" cy="1096023"/>
          </a:xfrm>
          <a:prstGeom prst="rect">
            <a:avLst/>
          </a:prstGeom>
        </p:spPr>
      </p:pic>
      <p:graphicFrame>
        <p:nvGraphicFramePr>
          <p:cNvPr id="5" name="Table 6">
            <a:extLst>
              <a:ext uri="{FF2B5EF4-FFF2-40B4-BE49-F238E27FC236}">
                <a16:creationId xmlns:a16="http://schemas.microsoft.com/office/drawing/2014/main" id="{25D1ADF2-4944-7854-F743-ABBF4E3E19EC}"/>
              </a:ext>
            </a:extLst>
          </p:cNvPr>
          <p:cNvGraphicFramePr>
            <a:graphicFrameLocks noGrp="1"/>
          </p:cNvGraphicFramePr>
          <p:nvPr>
            <p:extLst>
              <p:ext uri="{D42A27DB-BD31-4B8C-83A1-F6EECF244321}">
                <p14:modId xmlns:p14="http://schemas.microsoft.com/office/powerpoint/2010/main" val="2574180877"/>
              </p:ext>
            </p:extLst>
          </p:nvPr>
        </p:nvGraphicFramePr>
        <p:xfrm>
          <a:off x="8300254" y="587959"/>
          <a:ext cx="3471691" cy="5148108"/>
        </p:xfrm>
        <a:graphic>
          <a:graphicData uri="http://schemas.openxmlformats.org/drawingml/2006/table">
            <a:tbl>
              <a:tblPr firstRow="1" bandRow="1">
                <a:tableStyleId>{5C22544A-7EE6-4342-B048-85BDC9FD1C3A}</a:tableStyleId>
              </a:tblPr>
              <a:tblGrid>
                <a:gridCol w="2279619">
                  <a:extLst>
                    <a:ext uri="{9D8B030D-6E8A-4147-A177-3AD203B41FA5}">
                      <a16:colId xmlns:a16="http://schemas.microsoft.com/office/drawing/2014/main" val="3811106157"/>
                    </a:ext>
                  </a:extLst>
                </a:gridCol>
                <a:gridCol w="1192072">
                  <a:extLst>
                    <a:ext uri="{9D8B030D-6E8A-4147-A177-3AD203B41FA5}">
                      <a16:colId xmlns:a16="http://schemas.microsoft.com/office/drawing/2014/main" val="1141298289"/>
                    </a:ext>
                  </a:extLst>
                </a:gridCol>
              </a:tblGrid>
              <a:tr h="375669">
                <a:tc>
                  <a:txBody>
                    <a:bodyPr/>
                    <a:lstStyle/>
                    <a:p>
                      <a:r>
                        <a:rPr lang="en-JP" dirty="0"/>
                        <a:t>イベント</a:t>
                      </a:r>
                    </a:p>
                  </a:txBody>
                  <a:tcPr/>
                </a:tc>
                <a:tc>
                  <a:txBody>
                    <a:bodyPr/>
                    <a:lstStyle/>
                    <a:p>
                      <a:r>
                        <a:rPr lang="en-JP" dirty="0"/>
                        <a:t>動作</a:t>
                      </a:r>
                    </a:p>
                  </a:txBody>
                  <a:tcPr/>
                </a:tc>
                <a:extLst>
                  <a:ext uri="{0D108BD9-81ED-4DB2-BD59-A6C34878D82A}">
                    <a16:rowId xmlns:a16="http://schemas.microsoft.com/office/drawing/2014/main" val="4253005874"/>
                  </a:ext>
                </a:extLst>
              </a:tr>
              <a:tr h="375669">
                <a:tc>
                  <a:txBody>
                    <a:bodyPr/>
                    <a:lstStyle/>
                    <a:p>
                      <a:r>
                        <a:rPr lang="en-JP" dirty="0">
                          <a:solidFill>
                            <a:schemeClr val="tx1"/>
                          </a:solidFill>
                        </a:rPr>
                        <a:t>kprobes</a:t>
                      </a:r>
                    </a:p>
                  </a:txBody>
                  <a:tcPr/>
                </a:tc>
                <a:tc>
                  <a:txBody>
                    <a:bodyPr/>
                    <a:lstStyle/>
                    <a:p>
                      <a:pPr algn="ctr"/>
                      <a:r>
                        <a:rPr lang="en-JP" dirty="0">
                          <a:solidFill>
                            <a:schemeClr val="tx1"/>
                          </a:solidFill>
                        </a:rPr>
                        <a:t>◯</a:t>
                      </a:r>
                    </a:p>
                  </a:txBody>
                  <a:tcPr/>
                </a:tc>
                <a:extLst>
                  <a:ext uri="{0D108BD9-81ED-4DB2-BD59-A6C34878D82A}">
                    <a16:rowId xmlns:a16="http://schemas.microsoft.com/office/drawing/2014/main" val="83049516"/>
                  </a:ext>
                </a:extLst>
              </a:tr>
              <a:tr h="375669">
                <a:tc>
                  <a:txBody>
                    <a:bodyPr/>
                    <a:lstStyle/>
                    <a:p>
                      <a:r>
                        <a:rPr lang="en-US" dirty="0" err="1">
                          <a:solidFill>
                            <a:schemeClr val="tx1"/>
                          </a:solidFill>
                        </a:rPr>
                        <a:t>kretprobes</a:t>
                      </a:r>
                      <a:endParaRPr lang="en-JP"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JP" altLang="ja-JP" dirty="0">
                          <a:solidFill>
                            <a:schemeClr val="tx1"/>
                          </a:solidFill>
                        </a:rPr>
                        <a:t>◯</a:t>
                      </a:r>
                    </a:p>
                  </a:txBody>
                  <a:tcPr/>
                </a:tc>
                <a:extLst>
                  <a:ext uri="{0D108BD9-81ED-4DB2-BD59-A6C34878D82A}">
                    <a16:rowId xmlns:a16="http://schemas.microsoft.com/office/drawing/2014/main" val="2417103020"/>
                  </a:ext>
                </a:extLst>
              </a:tr>
              <a:tr h="375669">
                <a:tc>
                  <a:txBody>
                    <a:bodyPr/>
                    <a:lstStyle/>
                    <a:p>
                      <a:r>
                        <a:rPr lang="en-US" dirty="0" err="1">
                          <a:solidFill>
                            <a:schemeClr val="tx1"/>
                          </a:solidFill>
                        </a:rPr>
                        <a:t>Tracepoints</a:t>
                      </a:r>
                      <a:endParaRPr lang="en-JP" dirty="0">
                        <a:solidFill>
                          <a:schemeClr val="tx1"/>
                        </a:solidFill>
                      </a:endParaRPr>
                    </a:p>
                  </a:txBody>
                  <a:tcPr/>
                </a:tc>
                <a:tc>
                  <a:txBody>
                    <a:bodyPr/>
                    <a:lstStyle/>
                    <a:p>
                      <a:pPr algn="ctr"/>
                      <a:r>
                        <a:rPr lang="en-JP" dirty="0">
                          <a:solidFill>
                            <a:schemeClr val="tx1"/>
                          </a:solidFill>
                        </a:rPr>
                        <a:t>◯</a:t>
                      </a:r>
                    </a:p>
                  </a:txBody>
                  <a:tcPr/>
                </a:tc>
                <a:extLst>
                  <a:ext uri="{0D108BD9-81ED-4DB2-BD59-A6C34878D82A}">
                    <a16:rowId xmlns:a16="http://schemas.microsoft.com/office/drawing/2014/main" val="1474626611"/>
                  </a:ext>
                </a:extLst>
              </a:tr>
              <a:tr h="375669">
                <a:tc>
                  <a:txBody>
                    <a:bodyPr/>
                    <a:lstStyle/>
                    <a:p>
                      <a:r>
                        <a:rPr lang="en-US" dirty="0" err="1">
                          <a:solidFill>
                            <a:schemeClr val="tx1"/>
                          </a:solidFill>
                        </a:rPr>
                        <a:t>uprobes</a:t>
                      </a:r>
                      <a:endParaRPr lang="en-JP" dirty="0">
                        <a:solidFill>
                          <a:schemeClr val="tx1"/>
                        </a:solidFill>
                      </a:endParaRPr>
                    </a:p>
                  </a:txBody>
                  <a:tcPr/>
                </a:tc>
                <a:tc>
                  <a:txBody>
                    <a:bodyPr/>
                    <a:lstStyle/>
                    <a:p>
                      <a:pPr algn="ctr"/>
                      <a:r>
                        <a:rPr lang="en-JP" dirty="0">
                          <a:solidFill>
                            <a:schemeClr val="tx1"/>
                          </a:solidFill>
                        </a:rPr>
                        <a:t>◯</a:t>
                      </a:r>
                    </a:p>
                  </a:txBody>
                  <a:tcPr/>
                </a:tc>
                <a:extLst>
                  <a:ext uri="{0D108BD9-81ED-4DB2-BD59-A6C34878D82A}">
                    <a16:rowId xmlns:a16="http://schemas.microsoft.com/office/drawing/2014/main" val="41136549"/>
                  </a:ext>
                </a:extLst>
              </a:tr>
              <a:tr h="375669">
                <a:tc>
                  <a:txBody>
                    <a:bodyPr/>
                    <a:lstStyle/>
                    <a:p>
                      <a:r>
                        <a:rPr lang="en-US" dirty="0" err="1">
                          <a:solidFill>
                            <a:schemeClr val="tx1"/>
                          </a:solidFill>
                        </a:rPr>
                        <a:t>uretprobes</a:t>
                      </a:r>
                      <a:endParaRPr lang="en-JP" dirty="0">
                        <a:solidFill>
                          <a:schemeClr val="tx1"/>
                        </a:solidFill>
                      </a:endParaRPr>
                    </a:p>
                  </a:txBody>
                  <a:tcPr/>
                </a:tc>
                <a:tc>
                  <a:txBody>
                    <a:bodyPr/>
                    <a:lstStyle/>
                    <a:p>
                      <a:pPr algn="ctr"/>
                      <a:r>
                        <a:rPr lang="en-JP" dirty="0">
                          <a:solidFill>
                            <a:schemeClr val="tx1"/>
                          </a:solidFill>
                        </a:rPr>
                        <a:t>◯</a:t>
                      </a:r>
                    </a:p>
                  </a:txBody>
                  <a:tcPr/>
                </a:tc>
                <a:extLst>
                  <a:ext uri="{0D108BD9-81ED-4DB2-BD59-A6C34878D82A}">
                    <a16:rowId xmlns:a16="http://schemas.microsoft.com/office/drawing/2014/main" val="1205764456"/>
                  </a:ext>
                </a:extLst>
              </a:tr>
              <a:tr h="375669">
                <a:tc>
                  <a:txBody>
                    <a:bodyPr/>
                    <a:lstStyle/>
                    <a:p>
                      <a:r>
                        <a:rPr lang="en-US" dirty="0">
                          <a:solidFill>
                            <a:schemeClr val="tx1"/>
                          </a:solidFill>
                        </a:rPr>
                        <a:t>USDT probes</a:t>
                      </a:r>
                      <a:endParaRPr lang="en-JP" dirty="0">
                        <a:solidFill>
                          <a:schemeClr val="tx1"/>
                        </a:solidFill>
                      </a:endParaRPr>
                    </a:p>
                  </a:txBody>
                  <a:tcPr/>
                </a:tc>
                <a:tc>
                  <a:txBody>
                    <a:bodyPr/>
                    <a:lstStyle/>
                    <a:p>
                      <a:pPr algn="ctr"/>
                      <a:r>
                        <a:rPr lang="en-JP" dirty="0">
                          <a:solidFill>
                            <a:schemeClr val="tx1"/>
                          </a:solidFill>
                        </a:rPr>
                        <a:t>◯</a:t>
                      </a:r>
                    </a:p>
                  </a:txBody>
                  <a:tcPr/>
                </a:tc>
                <a:extLst>
                  <a:ext uri="{0D108BD9-81ED-4DB2-BD59-A6C34878D82A}">
                    <a16:rowId xmlns:a16="http://schemas.microsoft.com/office/drawing/2014/main" val="2853561742"/>
                  </a:ext>
                </a:extLst>
              </a:tr>
              <a:tr h="3756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solidFill>
                            <a:schemeClr val="tx1"/>
                          </a:solidFill>
                          <a:latin typeface="+mn-lt"/>
                          <a:ea typeface="游ゴシック Medium" panose="020B0500000000000000" pitchFamily="50" charset="-128"/>
                        </a:rPr>
                        <a:t>Raw </a:t>
                      </a:r>
                      <a:r>
                        <a:rPr lang="en-US" altLang="ja-JP" dirty="0" err="1">
                          <a:solidFill>
                            <a:schemeClr val="tx1"/>
                          </a:solidFill>
                          <a:latin typeface="+mn-lt"/>
                          <a:ea typeface="游ゴシック Medium" panose="020B0500000000000000" pitchFamily="50" charset="-128"/>
                        </a:rPr>
                        <a:t>Tracepoints</a:t>
                      </a:r>
                      <a:r>
                        <a:rPr lang="en-US" altLang="ja-JP" dirty="0">
                          <a:solidFill>
                            <a:schemeClr val="tx1"/>
                          </a:solidFill>
                          <a:latin typeface="+mn-lt"/>
                          <a:ea typeface="游ゴシック Medium" panose="020B0500000000000000" pitchFamily="50" charset="-128"/>
                        </a:rPr>
                        <a:t> </a:t>
                      </a:r>
                      <a:endParaRPr kumimoji="1" lang="ja-JP" altLang="en-US" dirty="0">
                        <a:solidFill>
                          <a:schemeClr val="tx1"/>
                        </a:solidFill>
                        <a:latin typeface="+mn-lt"/>
                        <a:ea typeface="游ゴシック Medium" panose="020B0500000000000000"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dirty="0">
                          <a:solidFill>
                            <a:schemeClr val="tx1"/>
                          </a:solidFill>
                          <a:latin typeface="游ゴシック Medium" panose="020B0500000000000000" pitchFamily="50" charset="-128"/>
                          <a:ea typeface="游ゴシック Medium" panose="020B0500000000000000" pitchFamily="50" charset="-128"/>
                        </a:rPr>
                        <a:t>×</a:t>
                      </a:r>
                      <a:endParaRPr kumimoji="1" lang="ja-JP" altLang="en-US" dirty="0">
                        <a:solidFill>
                          <a:schemeClr val="tx1"/>
                        </a:solidFill>
                        <a:latin typeface="游ゴシック Medium" panose="020B0500000000000000" pitchFamily="50" charset="-128"/>
                        <a:ea typeface="游ゴシック Medium" panose="020B0500000000000000" pitchFamily="50" charset="-128"/>
                      </a:endParaRPr>
                    </a:p>
                  </a:txBody>
                  <a:tcPr/>
                </a:tc>
                <a:extLst>
                  <a:ext uri="{0D108BD9-81ED-4DB2-BD59-A6C34878D82A}">
                    <a16:rowId xmlns:a16="http://schemas.microsoft.com/office/drawing/2014/main" val="2645125818"/>
                  </a:ext>
                </a:extLst>
              </a:tr>
              <a:tr h="375669">
                <a:tc>
                  <a:txBody>
                    <a:bodyPr/>
                    <a:lstStyle/>
                    <a:p>
                      <a:r>
                        <a:rPr lang="en-JP" dirty="0">
                          <a:solidFill>
                            <a:schemeClr val="tx1"/>
                          </a:solidFill>
                        </a:rPr>
                        <a:t>system call tracepoints</a:t>
                      </a:r>
                    </a:p>
                  </a:txBody>
                  <a:tcPr/>
                </a:tc>
                <a:tc>
                  <a:txBody>
                    <a:bodyPr/>
                    <a:lstStyle/>
                    <a:p>
                      <a:pPr algn="ctr"/>
                      <a:r>
                        <a:rPr lang="en-JP" dirty="0">
                          <a:solidFill>
                            <a:schemeClr val="tx1"/>
                          </a:solidFill>
                        </a:rPr>
                        <a:t>◯</a:t>
                      </a:r>
                    </a:p>
                  </a:txBody>
                  <a:tcPr/>
                </a:tc>
                <a:extLst>
                  <a:ext uri="{0D108BD9-81ED-4DB2-BD59-A6C34878D82A}">
                    <a16:rowId xmlns:a16="http://schemas.microsoft.com/office/drawing/2014/main" val="3287784624"/>
                  </a:ext>
                </a:extLst>
              </a:tr>
              <a:tr h="3756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solidFill>
                            <a:schemeClr val="tx1"/>
                          </a:solidFill>
                        </a:rPr>
                        <a:t>kfuncs</a:t>
                      </a:r>
                      <a:endParaRPr lang="en-JP" altLang="ja-JP"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dirty="0">
                          <a:solidFill>
                            <a:schemeClr val="tx1"/>
                          </a:solidFill>
                          <a:latin typeface="游ゴシック Medium" panose="020B0500000000000000" pitchFamily="50" charset="-128"/>
                          <a:ea typeface="游ゴシック Medium" panose="020B0500000000000000" pitchFamily="50" charset="-128"/>
                        </a:rPr>
                        <a:t>-</a:t>
                      </a:r>
                      <a:endParaRPr kumimoji="1" lang="ja-JP" altLang="en-US" dirty="0">
                        <a:solidFill>
                          <a:schemeClr val="tx1"/>
                        </a:solidFill>
                        <a:latin typeface="游ゴシック Medium" panose="020B0500000000000000" pitchFamily="50" charset="-128"/>
                        <a:ea typeface="游ゴシック Medium" panose="020B0500000000000000" pitchFamily="50" charset="-128"/>
                      </a:endParaRPr>
                    </a:p>
                  </a:txBody>
                  <a:tcPr/>
                </a:tc>
                <a:extLst>
                  <a:ext uri="{0D108BD9-81ED-4DB2-BD59-A6C34878D82A}">
                    <a16:rowId xmlns:a16="http://schemas.microsoft.com/office/drawing/2014/main" val="1805694220"/>
                  </a:ext>
                </a:extLst>
              </a:tr>
              <a:tr h="375669">
                <a:tc>
                  <a:txBody>
                    <a:bodyPr/>
                    <a:lstStyle/>
                    <a:p>
                      <a:r>
                        <a:rPr lang="en-US" altLang="ja-JP" dirty="0" err="1">
                          <a:solidFill>
                            <a:schemeClr val="tx1"/>
                          </a:solidFill>
                        </a:rPr>
                        <a:t>kretfuncs</a:t>
                      </a:r>
                      <a:endParaRPr lang="en-JP"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dirty="0">
                          <a:solidFill>
                            <a:schemeClr val="tx1"/>
                          </a:solidFill>
                          <a:latin typeface="游ゴシック Medium" panose="020B0500000000000000" pitchFamily="50" charset="-128"/>
                          <a:ea typeface="游ゴシック Medium" panose="020B0500000000000000" pitchFamily="50" charset="-128"/>
                        </a:rPr>
                        <a:t>-</a:t>
                      </a:r>
                      <a:endParaRPr kumimoji="1" lang="ja-JP" altLang="en-US" dirty="0">
                        <a:solidFill>
                          <a:schemeClr val="tx1"/>
                        </a:solidFill>
                        <a:latin typeface="游ゴシック Medium" panose="020B0500000000000000" pitchFamily="50" charset="-128"/>
                        <a:ea typeface="游ゴシック Medium" panose="020B0500000000000000" pitchFamily="50" charset="-128"/>
                      </a:endParaRPr>
                    </a:p>
                  </a:txBody>
                  <a:tcPr/>
                </a:tc>
                <a:extLst>
                  <a:ext uri="{0D108BD9-81ED-4DB2-BD59-A6C34878D82A}">
                    <a16:rowId xmlns:a16="http://schemas.microsoft.com/office/drawing/2014/main" val="3737129633"/>
                  </a:ext>
                </a:extLst>
              </a:tr>
              <a:tr h="375669">
                <a:tc>
                  <a:txBody>
                    <a:bodyPr/>
                    <a:lstStyle/>
                    <a:p>
                      <a:r>
                        <a:rPr lang="en-US" dirty="0">
                          <a:solidFill>
                            <a:schemeClr val="tx1"/>
                          </a:solidFill>
                        </a:rPr>
                        <a:t>LSM Probes</a:t>
                      </a:r>
                      <a:endParaRPr lang="en-JP"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dirty="0">
                          <a:solidFill>
                            <a:schemeClr val="tx1"/>
                          </a:solidFill>
                          <a:latin typeface="游ゴシック Medium" panose="020B0500000000000000" pitchFamily="50" charset="-128"/>
                          <a:ea typeface="游ゴシック Medium" panose="020B0500000000000000" pitchFamily="50" charset="-128"/>
                        </a:rPr>
                        <a:t>-</a:t>
                      </a:r>
                      <a:endParaRPr kumimoji="1" lang="ja-JP" altLang="en-US" dirty="0">
                        <a:solidFill>
                          <a:schemeClr val="tx1"/>
                        </a:solidFill>
                        <a:latin typeface="游ゴシック Medium" panose="020B0500000000000000" pitchFamily="50" charset="-128"/>
                        <a:ea typeface="游ゴシック Medium" panose="020B0500000000000000" pitchFamily="50" charset="-128"/>
                      </a:endParaRPr>
                    </a:p>
                  </a:txBody>
                  <a:tcPr/>
                </a:tc>
                <a:extLst>
                  <a:ext uri="{0D108BD9-81ED-4DB2-BD59-A6C34878D82A}">
                    <a16:rowId xmlns:a16="http://schemas.microsoft.com/office/drawing/2014/main" val="1595076722"/>
                  </a:ext>
                </a:extLst>
              </a:tr>
              <a:tr h="375669">
                <a:tc>
                  <a:txBody>
                    <a:bodyPr/>
                    <a:lstStyle/>
                    <a:p>
                      <a:r>
                        <a:rPr lang="en-US" dirty="0">
                          <a:solidFill>
                            <a:schemeClr val="tx1"/>
                          </a:solidFill>
                        </a:rPr>
                        <a:t>BPF ITERATORS</a:t>
                      </a:r>
                      <a:endParaRPr lang="en-JP"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dirty="0">
                          <a:solidFill>
                            <a:schemeClr val="tx1"/>
                          </a:solidFill>
                          <a:latin typeface="游ゴシック Medium" panose="020B0500000000000000" pitchFamily="50" charset="-128"/>
                          <a:ea typeface="游ゴシック Medium" panose="020B0500000000000000" pitchFamily="50" charset="-128"/>
                        </a:rPr>
                        <a:t>-</a:t>
                      </a:r>
                      <a:endParaRPr kumimoji="1" lang="ja-JP" altLang="en-US" dirty="0">
                        <a:solidFill>
                          <a:schemeClr val="tx1"/>
                        </a:solidFill>
                        <a:latin typeface="游ゴシック Medium" panose="020B0500000000000000" pitchFamily="50" charset="-128"/>
                        <a:ea typeface="游ゴシック Medium" panose="020B0500000000000000" pitchFamily="50" charset="-128"/>
                      </a:endParaRPr>
                    </a:p>
                  </a:txBody>
                  <a:tcPr/>
                </a:tc>
                <a:extLst>
                  <a:ext uri="{0D108BD9-81ED-4DB2-BD59-A6C34878D82A}">
                    <a16:rowId xmlns:a16="http://schemas.microsoft.com/office/drawing/2014/main" val="1291858725"/>
                  </a:ext>
                </a:extLst>
              </a:tr>
            </a:tbl>
          </a:graphicData>
        </a:graphic>
      </p:graphicFrame>
    </p:spTree>
    <p:extLst>
      <p:ext uri="{BB962C8B-B14F-4D97-AF65-F5344CB8AC3E}">
        <p14:creationId xmlns:p14="http://schemas.microsoft.com/office/powerpoint/2010/main" val="753725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714C91-9455-EF64-6FAB-1F69A5CE488D}"/>
              </a:ext>
            </a:extLst>
          </p:cNvPr>
          <p:cNvSpPr>
            <a:spLocks noGrp="1"/>
          </p:cNvSpPr>
          <p:nvPr>
            <p:ph type="title"/>
          </p:nvPr>
        </p:nvSpPr>
        <p:spPr/>
        <p:txBody>
          <a:bodyPr/>
          <a:lstStyle/>
          <a:p>
            <a:r>
              <a:rPr kumimoji="1" lang="ja-JP" altLang="en-US" dirty="0"/>
              <a:t>実験</a:t>
            </a:r>
            <a:r>
              <a:rPr kumimoji="1" lang="en-US" altLang="ja-JP" dirty="0"/>
              <a:t>2</a:t>
            </a:r>
            <a:r>
              <a:rPr kumimoji="1" lang="ja-JP" altLang="en-US" dirty="0"/>
              <a:t>：アプリケーションの実行時間</a:t>
            </a:r>
          </a:p>
        </p:txBody>
      </p:sp>
      <p:sp>
        <p:nvSpPr>
          <p:cNvPr id="3" name="コンテンツ プレースホルダー 2">
            <a:extLst>
              <a:ext uri="{FF2B5EF4-FFF2-40B4-BE49-F238E27FC236}">
                <a16:creationId xmlns:a16="http://schemas.microsoft.com/office/drawing/2014/main" id="{F1635475-5E8F-A12C-E45A-DC2CD096188B}"/>
              </a:ext>
            </a:extLst>
          </p:cNvPr>
          <p:cNvSpPr>
            <a:spLocks noGrp="1"/>
          </p:cNvSpPr>
          <p:nvPr>
            <p:ph idx="1"/>
          </p:nvPr>
        </p:nvSpPr>
        <p:spPr/>
        <p:txBody>
          <a:bodyPr/>
          <a:lstStyle/>
          <a:p>
            <a:r>
              <a:rPr lang="en-US" altLang="ja-JP" dirty="0" err="1">
                <a:effectLst/>
              </a:rPr>
              <a:t>eBPF</a:t>
            </a:r>
            <a:r>
              <a:rPr lang="ja-JP" altLang="en-US" dirty="0">
                <a:effectLst/>
              </a:rPr>
              <a:t>プログラムをロードするまでにかかる時間を測定</a:t>
            </a:r>
            <a:endParaRPr lang="en-US" altLang="ja-JP" dirty="0">
              <a:effectLst/>
            </a:endParaRPr>
          </a:p>
          <a:p>
            <a:pPr lvl="1"/>
            <a:r>
              <a:rPr lang="en-US" altLang="ja-JP" dirty="0"/>
              <a:t>9</a:t>
            </a:r>
            <a:r>
              <a:rPr lang="en-US" altLang="ja-JP" dirty="0">
                <a:effectLst/>
              </a:rPr>
              <a:t>0ms</a:t>
            </a:r>
            <a:r>
              <a:rPr lang="ja-JP" altLang="en-US" dirty="0">
                <a:effectLst/>
              </a:rPr>
              <a:t>増加したが、実行開始時にのみ行われる</a:t>
            </a:r>
            <a:r>
              <a:rPr lang="ja-JP" altLang="en-US" dirty="0"/>
              <a:t>ため影響は小さい</a:t>
            </a:r>
            <a:endParaRPr lang="en-US" altLang="ja-JP" dirty="0">
              <a:effectLst/>
            </a:endParaRPr>
          </a:p>
          <a:p>
            <a:r>
              <a:rPr lang="ja-JP" altLang="en-US" dirty="0">
                <a:effectLst/>
              </a:rPr>
              <a:t>マップからの情報取得にかかる時間を測定</a:t>
            </a:r>
            <a:endParaRPr lang="en-US" altLang="ja-JP" dirty="0">
              <a:effectLst/>
            </a:endParaRPr>
          </a:p>
          <a:p>
            <a:pPr lvl="1"/>
            <a:r>
              <a:rPr kumimoji="1" lang="ja-JP" altLang="en-US" dirty="0"/>
              <a:t>増加は</a:t>
            </a:r>
            <a:r>
              <a:rPr kumimoji="1" lang="en-US" altLang="ja-JP" dirty="0"/>
              <a:t>0.4ms</a:t>
            </a:r>
            <a:r>
              <a:rPr kumimoji="1" lang="ja-JP" altLang="en-US" dirty="0"/>
              <a:t>だが、頻繁に行われる場合は改善が必要</a:t>
            </a:r>
            <a:endParaRPr kumimoji="1" lang="en-US" altLang="ja-JP" dirty="0"/>
          </a:p>
          <a:p>
            <a:pPr lvl="1"/>
            <a:r>
              <a:rPr lang="en-US" altLang="ja-JP" dirty="0"/>
              <a:t>BCC</a:t>
            </a:r>
            <a:r>
              <a:rPr lang="ja-JP" altLang="en-US" dirty="0"/>
              <a:t>を改変した場合より若干高速</a:t>
            </a:r>
            <a:endParaRPr kumimoji="1" lang="ja-JP" altLang="en-US" dirty="0"/>
          </a:p>
        </p:txBody>
      </p:sp>
      <p:sp>
        <p:nvSpPr>
          <p:cNvPr id="4" name="スライド番号プレースホルダー 3">
            <a:extLst>
              <a:ext uri="{FF2B5EF4-FFF2-40B4-BE49-F238E27FC236}">
                <a16:creationId xmlns:a16="http://schemas.microsoft.com/office/drawing/2014/main" id="{0C757773-F4B9-7192-817F-F62EE7C3117A}"/>
              </a:ext>
            </a:extLst>
          </p:cNvPr>
          <p:cNvSpPr>
            <a:spLocks noGrp="1"/>
          </p:cNvSpPr>
          <p:nvPr>
            <p:ph type="sldNum" sz="quarter" idx="12"/>
          </p:nvPr>
        </p:nvSpPr>
        <p:spPr/>
        <p:txBody>
          <a:bodyPr/>
          <a:lstStyle/>
          <a:p>
            <a:fld id="{BE494F7D-EF94-4F03-B604-12C7245D12BF}" type="slidenum">
              <a:rPr kumimoji="1" lang="ja-JP" altLang="en-US" smtClean="0"/>
              <a:t>21</a:t>
            </a:fld>
            <a:endParaRPr kumimoji="1" lang="ja-JP" altLang="en-US"/>
          </a:p>
        </p:txBody>
      </p:sp>
      <p:graphicFrame>
        <p:nvGraphicFramePr>
          <p:cNvPr id="5" name="グラフ 4">
            <a:extLst>
              <a:ext uri="{FF2B5EF4-FFF2-40B4-BE49-F238E27FC236}">
                <a16:creationId xmlns:a16="http://schemas.microsoft.com/office/drawing/2014/main" id="{3C5D1C7D-ACE8-5835-C875-8610B550C75B}"/>
              </a:ext>
            </a:extLst>
          </p:cNvPr>
          <p:cNvGraphicFramePr>
            <a:graphicFrameLocks/>
          </p:cNvGraphicFramePr>
          <p:nvPr>
            <p:extLst>
              <p:ext uri="{D42A27DB-BD31-4B8C-83A1-F6EECF244321}">
                <p14:modId xmlns:p14="http://schemas.microsoft.com/office/powerpoint/2010/main" val="432841083"/>
              </p:ext>
            </p:extLst>
          </p:nvPr>
        </p:nvGraphicFramePr>
        <p:xfrm>
          <a:off x="558229" y="3754583"/>
          <a:ext cx="5537771" cy="292085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a:extLst>
              <a:ext uri="{FF2B5EF4-FFF2-40B4-BE49-F238E27FC236}">
                <a16:creationId xmlns:a16="http://schemas.microsoft.com/office/drawing/2014/main" id="{01813DA3-1AAA-D075-A0FD-5BE38BF3F5B0}"/>
              </a:ext>
            </a:extLst>
          </p:cNvPr>
          <p:cNvGraphicFramePr>
            <a:graphicFrameLocks/>
          </p:cNvGraphicFramePr>
          <p:nvPr>
            <p:extLst>
              <p:ext uri="{D42A27DB-BD31-4B8C-83A1-F6EECF244321}">
                <p14:modId xmlns:p14="http://schemas.microsoft.com/office/powerpoint/2010/main" val="2715458763"/>
              </p:ext>
            </p:extLst>
          </p:nvPr>
        </p:nvGraphicFramePr>
        <p:xfrm>
          <a:off x="5922194" y="3754583"/>
          <a:ext cx="5130232" cy="286320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82492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1845EB-0107-9019-3C97-5E9AC8945E4E}"/>
              </a:ext>
            </a:extLst>
          </p:cNvPr>
          <p:cNvSpPr>
            <a:spLocks noGrp="1"/>
          </p:cNvSpPr>
          <p:nvPr>
            <p:ph type="title"/>
          </p:nvPr>
        </p:nvSpPr>
        <p:spPr/>
        <p:txBody>
          <a:bodyPr/>
          <a:lstStyle/>
          <a:p>
            <a:r>
              <a:rPr kumimoji="1" lang="ja-JP" altLang="en-US" dirty="0"/>
              <a:t>実験</a:t>
            </a:r>
            <a:r>
              <a:rPr kumimoji="1" lang="en-US" altLang="ja-JP" dirty="0"/>
              <a:t>3</a:t>
            </a:r>
            <a:r>
              <a:rPr kumimoji="1" lang="ja-JP" altLang="en-US" dirty="0"/>
              <a:t>：システムコールの実行時間</a:t>
            </a:r>
          </a:p>
        </p:txBody>
      </p:sp>
      <p:sp>
        <p:nvSpPr>
          <p:cNvPr id="3" name="コンテンツ プレースホルダー 2">
            <a:extLst>
              <a:ext uri="{FF2B5EF4-FFF2-40B4-BE49-F238E27FC236}">
                <a16:creationId xmlns:a16="http://schemas.microsoft.com/office/drawing/2014/main" id="{320039B7-BCC0-988E-D98B-370CD57213C3}"/>
              </a:ext>
            </a:extLst>
          </p:cNvPr>
          <p:cNvSpPr>
            <a:spLocks noGrp="1"/>
          </p:cNvSpPr>
          <p:nvPr>
            <p:ph idx="1"/>
          </p:nvPr>
        </p:nvSpPr>
        <p:spPr/>
        <p:txBody>
          <a:bodyPr/>
          <a:lstStyle/>
          <a:p>
            <a:r>
              <a:rPr lang="en-US" altLang="ja-JP" dirty="0" err="1">
                <a:effectLst/>
              </a:rPr>
              <a:t>eBPF</a:t>
            </a:r>
            <a:r>
              <a:rPr lang="ja-JP" altLang="en-US" dirty="0">
                <a:effectLst/>
              </a:rPr>
              <a:t>アプリケーションが実行したシステムコールの実行時間を測定</a:t>
            </a:r>
            <a:endParaRPr lang="en-US" altLang="ja-JP" dirty="0">
              <a:effectLst/>
            </a:endParaRPr>
          </a:p>
          <a:p>
            <a:pPr lvl="1"/>
            <a:r>
              <a:rPr lang="ja-JP" altLang="en-US" dirty="0">
                <a:effectLst/>
              </a:rPr>
              <a:t>システムコールを転送するオーバヘッドは</a:t>
            </a:r>
            <a:r>
              <a:rPr lang="en-US" altLang="ja-JP" dirty="0">
                <a:effectLst/>
              </a:rPr>
              <a:t>0.71</a:t>
            </a:r>
            <a:r>
              <a:rPr lang="ja-JP" altLang="en-US" dirty="0">
                <a:effectLst/>
              </a:rPr>
              <a:t>～</a:t>
            </a:r>
            <a:r>
              <a:rPr lang="en-US" altLang="ja-JP" dirty="0">
                <a:effectLst/>
              </a:rPr>
              <a:t>2.18ms</a:t>
            </a:r>
            <a:endParaRPr lang="en-US" altLang="ja-JP" dirty="0"/>
          </a:p>
          <a:p>
            <a:pPr lvl="1"/>
            <a:r>
              <a:rPr lang="en-US" altLang="ja-JP" dirty="0" err="1">
                <a:effectLst/>
              </a:rPr>
              <a:t>ioctl</a:t>
            </a:r>
            <a:r>
              <a:rPr lang="ja-JP" altLang="en-US" dirty="0">
                <a:effectLst/>
              </a:rPr>
              <a:t>システムコールでイベントと</a:t>
            </a:r>
            <a:r>
              <a:rPr lang="en-US" altLang="ja-JP" dirty="0" err="1">
                <a:effectLst/>
              </a:rPr>
              <a:t>eBPF</a:t>
            </a:r>
            <a:r>
              <a:rPr lang="ja-JP" altLang="en-US" dirty="0">
                <a:effectLst/>
              </a:rPr>
              <a:t>プログラムの関連付けをやめる際のオーバヘッドだけが特に大きかった</a:t>
            </a:r>
            <a:endParaRPr lang="en-US" altLang="ja-JP" dirty="0">
              <a:effectLst/>
            </a:endParaRPr>
          </a:p>
          <a:p>
            <a:pPr lvl="2"/>
            <a:r>
              <a:rPr lang="en-US" altLang="ja-JP" dirty="0" err="1">
                <a:effectLst/>
              </a:rPr>
              <a:t>eBPF</a:t>
            </a:r>
            <a:r>
              <a:rPr lang="ja-JP" altLang="en-US" dirty="0">
                <a:effectLst/>
              </a:rPr>
              <a:t>アプリケーションの終了時にのみ行われるため問題とはならない</a:t>
            </a:r>
            <a:endParaRPr kumimoji="1" lang="ja-JP" altLang="en-US" dirty="0"/>
          </a:p>
        </p:txBody>
      </p:sp>
      <p:sp>
        <p:nvSpPr>
          <p:cNvPr id="4" name="スライド番号プレースホルダー 3">
            <a:extLst>
              <a:ext uri="{FF2B5EF4-FFF2-40B4-BE49-F238E27FC236}">
                <a16:creationId xmlns:a16="http://schemas.microsoft.com/office/drawing/2014/main" id="{72C1A520-8C58-D967-BEC9-F05974CC5F09}"/>
              </a:ext>
            </a:extLst>
          </p:cNvPr>
          <p:cNvSpPr>
            <a:spLocks noGrp="1"/>
          </p:cNvSpPr>
          <p:nvPr>
            <p:ph type="sldNum" sz="quarter" idx="12"/>
          </p:nvPr>
        </p:nvSpPr>
        <p:spPr/>
        <p:txBody>
          <a:bodyPr/>
          <a:lstStyle/>
          <a:p>
            <a:fld id="{BE494F7D-EF94-4F03-B604-12C7245D12BF}" type="slidenum">
              <a:rPr kumimoji="1" lang="ja-JP" altLang="en-US" smtClean="0"/>
              <a:t>22</a:t>
            </a:fld>
            <a:endParaRPr kumimoji="1" lang="ja-JP" altLang="en-US"/>
          </a:p>
        </p:txBody>
      </p:sp>
      <p:graphicFrame>
        <p:nvGraphicFramePr>
          <p:cNvPr id="6" name="グラフ 5">
            <a:extLst>
              <a:ext uri="{FF2B5EF4-FFF2-40B4-BE49-F238E27FC236}">
                <a16:creationId xmlns:a16="http://schemas.microsoft.com/office/drawing/2014/main" id="{E024A6F2-8D40-295B-2B4A-998E6EC30533}"/>
              </a:ext>
            </a:extLst>
          </p:cNvPr>
          <p:cNvGraphicFramePr>
            <a:graphicFrameLocks/>
          </p:cNvGraphicFramePr>
          <p:nvPr>
            <p:extLst>
              <p:ext uri="{D42A27DB-BD31-4B8C-83A1-F6EECF244321}">
                <p14:modId xmlns:p14="http://schemas.microsoft.com/office/powerpoint/2010/main" val="3272094226"/>
              </p:ext>
            </p:extLst>
          </p:nvPr>
        </p:nvGraphicFramePr>
        <p:xfrm>
          <a:off x="729049" y="4255676"/>
          <a:ext cx="10219037" cy="24657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402051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F74E96-B400-63AF-AA01-630CD1FBE2FF}"/>
              </a:ext>
            </a:extLst>
          </p:cNvPr>
          <p:cNvSpPr>
            <a:spLocks noGrp="1"/>
          </p:cNvSpPr>
          <p:nvPr>
            <p:ph type="title"/>
          </p:nvPr>
        </p:nvSpPr>
        <p:spPr/>
        <p:txBody>
          <a:bodyPr/>
          <a:lstStyle/>
          <a:p>
            <a:r>
              <a:rPr kumimoji="1" lang="ja-JP" altLang="en-US" dirty="0"/>
              <a:t>関連研究</a:t>
            </a:r>
          </a:p>
        </p:txBody>
      </p:sp>
      <p:sp>
        <p:nvSpPr>
          <p:cNvPr id="3" name="コンテンツ プレースホルダー 2">
            <a:extLst>
              <a:ext uri="{FF2B5EF4-FFF2-40B4-BE49-F238E27FC236}">
                <a16:creationId xmlns:a16="http://schemas.microsoft.com/office/drawing/2014/main" id="{36F06BAC-35AF-1024-EABF-3A1E5AA214C6}"/>
              </a:ext>
            </a:extLst>
          </p:cNvPr>
          <p:cNvSpPr>
            <a:spLocks noGrp="1"/>
          </p:cNvSpPr>
          <p:nvPr>
            <p:ph idx="1"/>
          </p:nvPr>
        </p:nvSpPr>
        <p:spPr/>
        <p:txBody>
          <a:bodyPr>
            <a:normAutofit/>
          </a:bodyPr>
          <a:lstStyle/>
          <a:p>
            <a:pPr algn="l"/>
            <a:r>
              <a:rPr kumimoji="1" lang="en-US" altLang="ja-JP" dirty="0" err="1"/>
              <a:t>BPFd</a:t>
            </a:r>
            <a:r>
              <a:rPr kumimoji="1" lang="en-US" altLang="ja-JP" dirty="0"/>
              <a:t> [Fernandes]</a:t>
            </a:r>
          </a:p>
          <a:p>
            <a:pPr lvl="1"/>
            <a:r>
              <a:rPr lang="en-US" altLang="ja-JP" dirty="0" err="1">
                <a:effectLst/>
              </a:rPr>
              <a:t>eBPF</a:t>
            </a:r>
            <a:r>
              <a:rPr lang="ja-JP" altLang="en-US" dirty="0">
                <a:effectLst/>
              </a:rPr>
              <a:t>コマンド等をリモートホストの</a:t>
            </a:r>
            <a:r>
              <a:rPr lang="en-US" altLang="ja-JP" dirty="0" err="1">
                <a:effectLst/>
              </a:rPr>
              <a:t>BPFd</a:t>
            </a:r>
            <a:r>
              <a:rPr lang="ja-JP" altLang="en-US" dirty="0">
                <a:effectLst/>
              </a:rPr>
              <a:t>デーモンに転送</a:t>
            </a:r>
            <a:endParaRPr lang="en-US" altLang="ja-JP" dirty="0">
              <a:effectLst/>
            </a:endParaRPr>
          </a:p>
          <a:p>
            <a:pPr lvl="1"/>
            <a:r>
              <a:rPr lang="en-US" altLang="ja-JP" dirty="0">
                <a:effectLst/>
              </a:rPr>
              <a:t>BCC</a:t>
            </a:r>
            <a:r>
              <a:rPr lang="ja-JP" altLang="en-US" dirty="0">
                <a:effectLst/>
              </a:rPr>
              <a:t>ライブラリ内の関数呼び出しを転送しており、</a:t>
            </a:r>
            <a:r>
              <a:rPr lang="en-US" altLang="ja-JP" dirty="0">
                <a:effectLst/>
              </a:rPr>
              <a:t>BCC</a:t>
            </a:r>
            <a:r>
              <a:rPr lang="ja-JP" altLang="en-US" dirty="0">
                <a:effectLst/>
              </a:rPr>
              <a:t>に強く依存</a:t>
            </a:r>
            <a:endParaRPr lang="en-US" altLang="ja-JP" dirty="0">
              <a:effectLst/>
            </a:endParaRPr>
          </a:p>
          <a:p>
            <a:r>
              <a:rPr lang="en-US" altLang="ja-JP" dirty="0" err="1">
                <a:effectLst/>
              </a:rPr>
              <a:t>Sysdig</a:t>
            </a:r>
            <a:r>
              <a:rPr lang="en-US" altLang="ja-JP" dirty="0"/>
              <a:t> [</a:t>
            </a:r>
            <a:r>
              <a:rPr lang="en-US" altLang="ja-JP" dirty="0" err="1"/>
              <a:t>SysDig</a:t>
            </a:r>
            <a:r>
              <a:rPr lang="en-US" altLang="ja-JP" dirty="0"/>
              <a:t>, Inc.]</a:t>
            </a:r>
            <a:endParaRPr lang="en-US" altLang="ja-JP" dirty="0">
              <a:effectLst/>
            </a:endParaRPr>
          </a:p>
          <a:p>
            <a:pPr lvl="1"/>
            <a:r>
              <a:rPr lang="en-US" altLang="ja-JP" dirty="0" err="1">
                <a:effectLst/>
              </a:rPr>
              <a:t>eBPF</a:t>
            </a:r>
            <a:r>
              <a:rPr lang="ja-JP" altLang="en-US" dirty="0">
                <a:effectLst/>
              </a:rPr>
              <a:t>プログラムを用いてシステムコールの実行を監視可能</a:t>
            </a:r>
            <a:endParaRPr lang="en-US" altLang="ja-JP" dirty="0">
              <a:effectLst/>
            </a:endParaRPr>
          </a:p>
          <a:p>
            <a:pPr lvl="1"/>
            <a:r>
              <a:rPr lang="en-US" altLang="ja-JP" dirty="0">
                <a:effectLst/>
              </a:rPr>
              <a:t>VM</a:t>
            </a:r>
            <a:r>
              <a:rPr lang="ja-JP" altLang="en-US" dirty="0"/>
              <a:t>にインストールして利用するため、ユーザが</a:t>
            </a:r>
            <a:r>
              <a:rPr lang="ja-JP" altLang="en-US" dirty="0">
                <a:effectLst/>
              </a:rPr>
              <a:t>保守を行う必要</a:t>
            </a:r>
            <a:endParaRPr lang="en-US" altLang="ja-JP" dirty="0">
              <a:effectLst/>
            </a:endParaRPr>
          </a:p>
          <a:p>
            <a:r>
              <a:rPr kumimoji="1" lang="en-US" altLang="ja-JP" dirty="0" err="1"/>
              <a:t>SEVmonitor</a:t>
            </a:r>
            <a:r>
              <a:rPr kumimoji="1" lang="en-US" altLang="ja-JP" dirty="0"/>
              <a:t> [</a:t>
            </a:r>
            <a:r>
              <a:rPr kumimoji="1" lang="ja-JP" altLang="en-US" dirty="0"/>
              <a:t>能野</a:t>
            </a:r>
            <a:r>
              <a:rPr kumimoji="1" lang="en-US" altLang="ja-JP" dirty="0"/>
              <a:t>+, SWoPP'21]</a:t>
            </a:r>
          </a:p>
          <a:p>
            <a:pPr lvl="1"/>
            <a:r>
              <a:rPr lang="en-US" altLang="ja-JP" dirty="0">
                <a:effectLst/>
              </a:rPr>
              <a:t>SEV</a:t>
            </a:r>
            <a:r>
              <a:rPr lang="ja-JP" altLang="en-US" dirty="0">
                <a:effectLst/>
              </a:rPr>
              <a:t>でメモリが暗号化された</a:t>
            </a:r>
            <a:r>
              <a:rPr lang="en-US" altLang="ja-JP" dirty="0">
                <a:effectLst/>
              </a:rPr>
              <a:t>VM</a:t>
            </a:r>
            <a:r>
              <a:rPr lang="ja-JP" altLang="en-US" dirty="0">
                <a:effectLst/>
              </a:rPr>
              <a:t>内</a:t>
            </a:r>
            <a:r>
              <a:rPr lang="ja-JP" altLang="en-US" dirty="0"/>
              <a:t>で</a:t>
            </a:r>
            <a:r>
              <a:rPr lang="ja-JP" altLang="en-US" dirty="0">
                <a:effectLst/>
              </a:rPr>
              <a:t>エージェントを安全に実行</a:t>
            </a:r>
            <a:endParaRPr lang="en-US" altLang="ja-JP" dirty="0">
              <a:effectLst/>
            </a:endParaRPr>
          </a:p>
          <a:p>
            <a:pPr lvl="1"/>
            <a:r>
              <a:rPr lang="en-US" altLang="ja-JP" dirty="0" err="1">
                <a:effectLst/>
              </a:rPr>
              <a:t>eBPF</a:t>
            </a:r>
            <a:r>
              <a:rPr lang="ja-JP" altLang="en-US" dirty="0">
                <a:effectLst/>
              </a:rPr>
              <a:t>プログラムを用いる</a:t>
            </a:r>
            <a:r>
              <a:rPr lang="en-US" altLang="ja-JP" dirty="0" err="1">
                <a:effectLst/>
              </a:rPr>
              <a:t>TeleBPF</a:t>
            </a:r>
            <a:r>
              <a:rPr lang="ja-JP" altLang="en-US" dirty="0">
                <a:effectLst/>
              </a:rPr>
              <a:t>の方が安全性は高い</a:t>
            </a:r>
            <a:endParaRPr kumimoji="1" lang="ja-JP" altLang="en-US" dirty="0"/>
          </a:p>
        </p:txBody>
      </p:sp>
      <p:sp>
        <p:nvSpPr>
          <p:cNvPr id="4" name="スライド番号プレースホルダー 3">
            <a:extLst>
              <a:ext uri="{FF2B5EF4-FFF2-40B4-BE49-F238E27FC236}">
                <a16:creationId xmlns:a16="http://schemas.microsoft.com/office/drawing/2014/main" id="{E7E4500A-025C-581B-9131-6652BF1FDE66}"/>
              </a:ext>
            </a:extLst>
          </p:cNvPr>
          <p:cNvSpPr>
            <a:spLocks noGrp="1"/>
          </p:cNvSpPr>
          <p:nvPr>
            <p:ph type="sldNum" sz="quarter" idx="12"/>
          </p:nvPr>
        </p:nvSpPr>
        <p:spPr/>
        <p:txBody>
          <a:bodyPr/>
          <a:lstStyle/>
          <a:p>
            <a:fld id="{BE494F7D-EF94-4F03-B604-12C7245D12BF}" type="slidenum">
              <a:rPr kumimoji="1" lang="ja-JP" altLang="en-US" smtClean="0"/>
              <a:t>23</a:t>
            </a:fld>
            <a:endParaRPr kumimoji="1" lang="ja-JP" altLang="en-US"/>
          </a:p>
        </p:txBody>
      </p:sp>
    </p:spTree>
    <p:extLst>
      <p:ext uri="{BB962C8B-B14F-4D97-AF65-F5344CB8AC3E}">
        <p14:creationId xmlns:p14="http://schemas.microsoft.com/office/powerpoint/2010/main" val="3052068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C494A8-6A2A-443F-85CD-4C296E35D3A1}"/>
              </a:ext>
            </a:extLst>
          </p:cNvPr>
          <p:cNvSpPr>
            <a:spLocks noGrp="1"/>
          </p:cNvSpPr>
          <p:nvPr>
            <p:ph type="title"/>
          </p:nvPr>
        </p:nvSpPr>
        <p:spPr/>
        <p:txBody>
          <a:bodyPr/>
          <a:lstStyle/>
          <a:p>
            <a:r>
              <a:rPr kumimoji="1" lang="ja-JP" altLang="en-US" b="1" dirty="0"/>
              <a:t>まとめ</a:t>
            </a:r>
          </a:p>
        </p:txBody>
      </p:sp>
      <p:sp>
        <p:nvSpPr>
          <p:cNvPr id="3" name="コンテンツ プレースホルダー 2">
            <a:extLst>
              <a:ext uri="{FF2B5EF4-FFF2-40B4-BE49-F238E27FC236}">
                <a16:creationId xmlns:a16="http://schemas.microsoft.com/office/drawing/2014/main" id="{9C88A2CF-5ADF-42CE-9F54-3815D79AC17C}"/>
              </a:ext>
            </a:extLst>
          </p:cNvPr>
          <p:cNvSpPr>
            <a:spLocks noGrp="1"/>
          </p:cNvSpPr>
          <p:nvPr>
            <p:ph idx="1"/>
          </p:nvPr>
        </p:nvSpPr>
        <p:spPr/>
        <p:txBody>
          <a:bodyPr>
            <a:normAutofit lnSpcReduction="10000"/>
          </a:bodyPr>
          <a:lstStyle/>
          <a:p>
            <a:r>
              <a:rPr kumimoji="1" lang="en-US" altLang="ja-JP" dirty="0" err="1"/>
              <a:t>eBPF</a:t>
            </a:r>
            <a:r>
              <a:rPr kumimoji="1" lang="ja-JP" altLang="en-US" dirty="0"/>
              <a:t>プログラムを</a:t>
            </a:r>
            <a:r>
              <a:rPr lang="ja-JP" altLang="en-US" dirty="0">
                <a:effectLst/>
              </a:rPr>
              <a:t>動的に</a:t>
            </a:r>
            <a:r>
              <a:rPr lang="en-US" altLang="ja-JP" dirty="0">
                <a:effectLst/>
              </a:rPr>
              <a:t>VM</a:t>
            </a:r>
            <a:r>
              <a:rPr lang="ja-JP" altLang="en-US" dirty="0">
                <a:effectLst/>
              </a:rPr>
              <a:t>内の</a:t>
            </a:r>
            <a:r>
              <a:rPr lang="en-US" altLang="ja-JP" dirty="0">
                <a:effectLst/>
              </a:rPr>
              <a:t>OS</a:t>
            </a:r>
            <a:r>
              <a:rPr lang="ja-JP" altLang="en-US" dirty="0">
                <a:effectLst/>
              </a:rPr>
              <a:t>に</a:t>
            </a:r>
            <a:r>
              <a:rPr kumimoji="1" lang="ja-JP" altLang="en-US" dirty="0"/>
              <a:t>送り込んで安全に実行するシステム</a:t>
            </a:r>
            <a:r>
              <a:rPr kumimoji="1" lang="en-US" altLang="ja-JP" dirty="0" err="1"/>
              <a:t>TeleBPF</a:t>
            </a:r>
            <a:r>
              <a:rPr kumimoji="1" lang="ja-JP" altLang="en-US" dirty="0"/>
              <a:t>を提案</a:t>
            </a:r>
          </a:p>
          <a:p>
            <a:pPr lvl="1"/>
            <a:r>
              <a:rPr lang="en-US" altLang="ja-JP" dirty="0" err="1">
                <a:effectLst/>
              </a:rPr>
              <a:t>TeleBPF</a:t>
            </a:r>
            <a:r>
              <a:rPr lang="ja-JP" altLang="en-US" dirty="0">
                <a:effectLst/>
              </a:rPr>
              <a:t>共有ライブラリにより</a:t>
            </a:r>
            <a:r>
              <a:rPr lang="en-US" altLang="ja-JP" dirty="0" err="1">
                <a:effectLst/>
              </a:rPr>
              <a:t>eBPF</a:t>
            </a:r>
            <a:r>
              <a:rPr lang="ja-JP" altLang="en-US" dirty="0">
                <a:effectLst/>
              </a:rPr>
              <a:t>関連システムコールをフック</a:t>
            </a:r>
            <a:endParaRPr lang="en-US" altLang="ja-JP" dirty="0">
              <a:effectLst/>
            </a:endParaRPr>
          </a:p>
          <a:p>
            <a:pPr lvl="2"/>
            <a:r>
              <a:rPr lang="en-US" altLang="ja-JP" dirty="0"/>
              <a:t>VM</a:t>
            </a:r>
            <a:r>
              <a:rPr lang="ja-JP" altLang="en-US" dirty="0"/>
              <a:t>内の</a:t>
            </a:r>
            <a:r>
              <a:rPr lang="en-US" altLang="ja-JP" dirty="0" err="1"/>
              <a:t>TeleBPF</a:t>
            </a:r>
            <a:r>
              <a:rPr lang="ja-JP" altLang="en-US" dirty="0"/>
              <a:t>プロキシ</a:t>
            </a:r>
            <a:r>
              <a:rPr kumimoji="1" lang="ja-JP" altLang="en-US" dirty="0"/>
              <a:t>に転送して実行</a:t>
            </a:r>
            <a:endParaRPr kumimoji="1" lang="en-US" altLang="ja-JP" dirty="0"/>
          </a:p>
          <a:p>
            <a:pPr lvl="1"/>
            <a:r>
              <a:rPr kumimoji="1" lang="ja-JP" altLang="en-US" dirty="0"/>
              <a:t>クラウド側で</a:t>
            </a:r>
            <a:r>
              <a:rPr lang="ja-JP" altLang="en-US" dirty="0"/>
              <a:t>既存</a:t>
            </a:r>
            <a:r>
              <a:rPr kumimoji="1" lang="ja-JP" altLang="en-US" dirty="0"/>
              <a:t>の</a:t>
            </a:r>
            <a:r>
              <a:rPr kumimoji="1" lang="en-US" altLang="ja-JP" dirty="0" err="1"/>
              <a:t>eBPF</a:t>
            </a:r>
            <a:r>
              <a:rPr kumimoji="1" lang="ja-JP" altLang="en-US" dirty="0"/>
              <a:t>アプリケーションを実行可能</a:t>
            </a:r>
            <a:endParaRPr kumimoji="1" lang="en-US" altLang="ja-JP" dirty="0"/>
          </a:p>
          <a:p>
            <a:pPr lvl="1"/>
            <a:r>
              <a:rPr kumimoji="1" lang="en-US" altLang="ja-JP" dirty="0" err="1"/>
              <a:t>TeleBPF</a:t>
            </a:r>
            <a:r>
              <a:rPr kumimoji="1" lang="ja-JP" altLang="en-US" dirty="0"/>
              <a:t>を用いた</a:t>
            </a:r>
            <a:r>
              <a:rPr kumimoji="1" lang="en-US" altLang="ja-JP" dirty="0" err="1"/>
              <a:t>eBPF</a:t>
            </a:r>
            <a:r>
              <a:rPr kumimoji="1" lang="ja-JP" altLang="en-US" dirty="0"/>
              <a:t>アプリケーションの実行性能を測定</a:t>
            </a:r>
            <a:endParaRPr kumimoji="1" lang="en-US" altLang="ja-JP" dirty="0"/>
          </a:p>
          <a:p>
            <a:r>
              <a:rPr kumimoji="1" lang="ja-JP" altLang="en-US" dirty="0"/>
              <a:t>今後の課題</a:t>
            </a:r>
            <a:endParaRPr lang="en-US" altLang="ja-JP" dirty="0"/>
          </a:p>
          <a:p>
            <a:pPr lvl="1"/>
            <a:r>
              <a:rPr lang="ja-JP" altLang="en-US" dirty="0">
                <a:effectLst/>
              </a:rPr>
              <a:t>より多くの</a:t>
            </a:r>
            <a:r>
              <a:rPr lang="en-US" altLang="ja-JP" dirty="0">
                <a:effectLst/>
              </a:rPr>
              <a:t>BPF</a:t>
            </a:r>
            <a:r>
              <a:rPr lang="ja-JP" altLang="en-US" dirty="0">
                <a:effectLst/>
              </a:rPr>
              <a:t>関連システムコールに対応</a:t>
            </a:r>
            <a:endParaRPr lang="en-US" altLang="ja-JP" dirty="0">
              <a:effectLst/>
            </a:endParaRPr>
          </a:p>
          <a:p>
            <a:pPr lvl="2"/>
            <a:r>
              <a:rPr lang="ja-JP" altLang="en-US" dirty="0">
                <a:effectLst/>
              </a:rPr>
              <a:t>様々な</a:t>
            </a:r>
            <a:r>
              <a:rPr lang="en-US" altLang="ja-JP" dirty="0" err="1">
                <a:effectLst/>
              </a:rPr>
              <a:t>eBPF</a:t>
            </a:r>
            <a:r>
              <a:rPr lang="ja-JP" altLang="en-US" dirty="0">
                <a:effectLst/>
              </a:rPr>
              <a:t>アプリケーションを実行できるようにする</a:t>
            </a:r>
            <a:endParaRPr lang="en-US" altLang="ja-JP" dirty="0"/>
          </a:p>
          <a:p>
            <a:pPr lvl="1"/>
            <a:r>
              <a:rPr lang="ja-JP" altLang="en-US" dirty="0">
                <a:effectLst/>
              </a:rPr>
              <a:t>セキュリティの強化</a:t>
            </a:r>
            <a:endParaRPr lang="en-US" altLang="ja-JP" dirty="0">
              <a:effectLst/>
            </a:endParaRPr>
          </a:p>
          <a:p>
            <a:pPr lvl="2"/>
            <a:r>
              <a:rPr lang="en-US" altLang="ja-JP" dirty="0"/>
              <a:t>VM</a:t>
            </a:r>
            <a:r>
              <a:rPr lang="ja-JP" altLang="en-US" dirty="0"/>
              <a:t>の</a:t>
            </a:r>
            <a:r>
              <a:rPr lang="ja-JP" altLang="en-US" dirty="0">
                <a:effectLst/>
              </a:rPr>
              <a:t>ユーザが望まない</a:t>
            </a:r>
            <a:r>
              <a:rPr lang="en-US" altLang="ja-JP" dirty="0">
                <a:effectLst/>
              </a:rPr>
              <a:t>VM</a:t>
            </a:r>
            <a:r>
              <a:rPr lang="ja-JP" altLang="en-US" dirty="0">
                <a:effectLst/>
              </a:rPr>
              <a:t>内の情報の取得を制限</a:t>
            </a:r>
            <a:endParaRPr kumimoji="1" lang="en-US" altLang="ja-JP" dirty="0"/>
          </a:p>
        </p:txBody>
      </p:sp>
      <p:sp>
        <p:nvSpPr>
          <p:cNvPr id="4" name="スライド番号プレースホルダー 3">
            <a:extLst>
              <a:ext uri="{FF2B5EF4-FFF2-40B4-BE49-F238E27FC236}">
                <a16:creationId xmlns:a16="http://schemas.microsoft.com/office/drawing/2014/main" id="{44AE3A73-7340-4239-9A28-5F0587735321}"/>
              </a:ext>
            </a:extLst>
          </p:cNvPr>
          <p:cNvSpPr>
            <a:spLocks noGrp="1"/>
          </p:cNvSpPr>
          <p:nvPr>
            <p:ph type="sldNum" sz="quarter" idx="12"/>
          </p:nvPr>
        </p:nvSpPr>
        <p:spPr/>
        <p:txBody>
          <a:bodyPr/>
          <a:lstStyle/>
          <a:p>
            <a:fld id="{BE494F7D-EF94-4F03-B604-12C7245D12BF}" type="slidenum">
              <a:rPr kumimoji="1" lang="ja-JP" altLang="en-US" smtClean="0"/>
              <a:t>24</a:t>
            </a:fld>
            <a:endParaRPr kumimoji="1" lang="ja-JP" altLang="en-US"/>
          </a:p>
        </p:txBody>
      </p:sp>
    </p:spTree>
    <p:extLst>
      <p:ext uri="{BB962C8B-B14F-4D97-AF65-F5344CB8AC3E}">
        <p14:creationId xmlns:p14="http://schemas.microsoft.com/office/powerpoint/2010/main" val="841954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loud 16">
            <a:extLst>
              <a:ext uri="{FF2B5EF4-FFF2-40B4-BE49-F238E27FC236}">
                <a16:creationId xmlns:a16="http://schemas.microsoft.com/office/drawing/2014/main" id="{3C9AA207-9DAC-1146-A204-9A7AC8D71AB1}"/>
              </a:ext>
            </a:extLst>
          </p:cNvPr>
          <p:cNvSpPr/>
          <p:nvPr/>
        </p:nvSpPr>
        <p:spPr>
          <a:xfrm>
            <a:off x="914400" y="4487238"/>
            <a:ext cx="10592656" cy="2005637"/>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chemeClr val="tx1"/>
              </a:solidFill>
            </a:endParaRPr>
          </a:p>
        </p:txBody>
      </p:sp>
      <p:sp>
        <p:nvSpPr>
          <p:cNvPr id="2" name="タイトル 1">
            <a:extLst>
              <a:ext uri="{FF2B5EF4-FFF2-40B4-BE49-F238E27FC236}">
                <a16:creationId xmlns:a16="http://schemas.microsoft.com/office/drawing/2014/main" id="{86923B1B-6166-47DF-AD85-A2B3D040EB5F}"/>
              </a:ext>
            </a:extLst>
          </p:cNvPr>
          <p:cNvSpPr>
            <a:spLocks noGrp="1"/>
          </p:cNvSpPr>
          <p:nvPr>
            <p:ph type="title"/>
          </p:nvPr>
        </p:nvSpPr>
        <p:spPr/>
        <p:txBody>
          <a:bodyPr/>
          <a:lstStyle/>
          <a:p>
            <a:r>
              <a:rPr kumimoji="1" lang="ja-JP" altLang="en-US" b="1" dirty="0"/>
              <a:t>エージェント方式</a:t>
            </a:r>
          </a:p>
        </p:txBody>
      </p:sp>
      <p:sp>
        <p:nvSpPr>
          <p:cNvPr id="3" name="コンテンツ プレースホルダー 2">
            <a:extLst>
              <a:ext uri="{FF2B5EF4-FFF2-40B4-BE49-F238E27FC236}">
                <a16:creationId xmlns:a16="http://schemas.microsoft.com/office/drawing/2014/main" id="{1F336FE9-32CA-4FE0-9B2C-37F73E8EFCE4}"/>
              </a:ext>
            </a:extLst>
          </p:cNvPr>
          <p:cNvSpPr>
            <a:spLocks noGrp="1"/>
          </p:cNvSpPr>
          <p:nvPr>
            <p:ph idx="1"/>
          </p:nvPr>
        </p:nvSpPr>
        <p:spPr/>
        <p:txBody>
          <a:bodyPr/>
          <a:lstStyle/>
          <a:p>
            <a:r>
              <a:rPr lang="en-US" altLang="ja-JP" dirty="0"/>
              <a:t>VM</a:t>
            </a:r>
            <a:r>
              <a:rPr lang="ja-JP" altLang="en-US" dirty="0"/>
              <a:t>内にエージェントをインストールし、クラウド側と通信</a:t>
            </a:r>
            <a:endParaRPr lang="en-US" altLang="ja-JP" dirty="0"/>
          </a:p>
          <a:p>
            <a:pPr lvl="1"/>
            <a:r>
              <a:rPr lang="ja-JP" altLang="en-US" dirty="0"/>
              <a:t>プロセスとして実行</a:t>
            </a:r>
            <a:endParaRPr lang="en-US" altLang="ja-JP" dirty="0"/>
          </a:p>
          <a:p>
            <a:pPr lvl="2"/>
            <a:r>
              <a:rPr lang="ja-JP" altLang="en-US" dirty="0"/>
              <a:t>例：</a:t>
            </a:r>
            <a:r>
              <a:rPr lang="en-US" altLang="ja-JP" dirty="0">
                <a:effectLst/>
              </a:rPr>
              <a:t>Amazon CloudWatch</a:t>
            </a:r>
            <a:r>
              <a:rPr lang="ja-JP" altLang="en-US" dirty="0">
                <a:effectLst/>
              </a:rPr>
              <a:t>エージェント</a:t>
            </a:r>
            <a:endParaRPr lang="en-US" altLang="ja-JP" dirty="0">
              <a:effectLst/>
            </a:endParaRPr>
          </a:p>
          <a:p>
            <a:pPr lvl="2"/>
            <a:r>
              <a:rPr lang="en-US" altLang="ja-JP" dirty="0">
                <a:effectLst/>
              </a:rPr>
              <a:t>VM</a:t>
            </a:r>
            <a:r>
              <a:rPr lang="ja-JP" altLang="en-US" dirty="0">
                <a:effectLst/>
              </a:rPr>
              <a:t>内のシステムのログやメトリクスの収集，ログやトレースの分析など</a:t>
            </a:r>
            <a:endParaRPr lang="en-US" altLang="ja-JP" dirty="0"/>
          </a:p>
          <a:p>
            <a:pPr lvl="1"/>
            <a:r>
              <a:rPr lang="ja-JP" altLang="en-US" dirty="0"/>
              <a:t>カーネルモジュールとして実行</a:t>
            </a:r>
            <a:endParaRPr lang="en-US" altLang="ja-JP" dirty="0"/>
          </a:p>
          <a:p>
            <a:pPr lvl="2"/>
            <a:r>
              <a:rPr lang="ja-JP" altLang="en-US" dirty="0"/>
              <a:t>例：</a:t>
            </a:r>
            <a:r>
              <a:rPr lang="en-US" altLang="ja-JP" dirty="0">
                <a:effectLst/>
              </a:rPr>
              <a:t>IBM Cloud</a:t>
            </a:r>
            <a:r>
              <a:rPr lang="ja-JP" altLang="en-US" dirty="0">
                <a:effectLst/>
              </a:rPr>
              <a:t>のモニタリング・エージェント</a:t>
            </a:r>
            <a:endParaRPr lang="en-US" altLang="ja-JP" dirty="0">
              <a:effectLst/>
            </a:endParaRPr>
          </a:p>
          <a:p>
            <a:pPr lvl="2"/>
            <a:r>
              <a:rPr lang="en-US" altLang="ja-JP" dirty="0">
                <a:effectLst/>
              </a:rPr>
              <a:t>VM</a:t>
            </a:r>
            <a:r>
              <a:rPr lang="ja-JP" altLang="en-US" dirty="0">
                <a:effectLst/>
              </a:rPr>
              <a:t>内で実行されたシステムコールに関する情報の収集も可能</a:t>
            </a:r>
            <a:endParaRPr lang="en-US" altLang="ja-JP" dirty="0"/>
          </a:p>
        </p:txBody>
      </p:sp>
      <p:sp>
        <p:nvSpPr>
          <p:cNvPr id="4" name="正方形/長方形 3">
            <a:extLst>
              <a:ext uri="{FF2B5EF4-FFF2-40B4-BE49-F238E27FC236}">
                <a16:creationId xmlns:a16="http://schemas.microsoft.com/office/drawing/2014/main" id="{87E7F750-F8DB-4B51-8A87-75FB60872FB1}"/>
              </a:ext>
            </a:extLst>
          </p:cNvPr>
          <p:cNvSpPr/>
          <p:nvPr/>
        </p:nvSpPr>
        <p:spPr>
          <a:xfrm>
            <a:off x="5491466" y="4850061"/>
            <a:ext cx="4233778" cy="1182403"/>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solidFill>
                <a:schemeClr val="tx1"/>
              </a:solidFill>
              <a:latin typeface="+mn-ea"/>
            </a:endParaRPr>
          </a:p>
        </p:txBody>
      </p:sp>
      <p:sp>
        <p:nvSpPr>
          <p:cNvPr id="6" name="正方形/長方形 5">
            <a:extLst>
              <a:ext uri="{FF2B5EF4-FFF2-40B4-BE49-F238E27FC236}">
                <a16:creationId xmlns:a16="http://schemas.microsoft.com/office/drawing/2014/main" id="{777AA4D3-88A0-4EAF-B379-66C197B6C391}"/>
              </a:ext>
            </a:extLst>
          </p:cNvPr>
          <p:cNvSpPr/>
          <p:nvPr/>
        </p:nvSpPr>
        <p:spPr>
          <a:xfrm>
            <a:off x="6013730" y="4935585"/>
            <a:ext cx="2067657" cy="400110"/>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8" name="正方形/長方形 7">
            <a:extLst>
              <a:ext uri="{FF2B5EF4-FFF2-40B4-BE49-F238E27FC236}">
                <a16:creationId xmlns:a16="http://schemas.microsoft.com/office/drawing/2014/main" id="{779B77B7-361C-49F8-8984-AAA629C6B55A}"/>
              </a:ext>
            </a:extLst>
          </p:cNvPr>
          <p:cNvSpPr/>
          <p:nvPr/>
        </p:nvSpPr>
        <p:spPr>
          <a:xfrm>
            <a:off x="2081098" y="5234128"/>
            <a:ext cx="1817035" cy="656959"/>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a:solidFill>
                  <a:schemeClr val="tx1"/>
                </a:solidFill>
                <a:latin typeface="+mn-ea"/>
              </a:rPr>
              <a:t>監視</a:t>
            </a:r>
            <a:r>
              <a:rPr lang="ja-JP" altLang="en-US" sz="2000">
                <a:solidFill>
                  <a:schemeClr val="tx1"/>
                </a:solidFill>
                <a:latin typeface="+mn-ea"/>
              </a:rPr>
              <a:t>システム</a:t>
            </a:r>
            <a:endParaRPr kumimoji="1" lang="ja-JP" altLang="en-US" sz="2000" dirty="0">
              <a:solidFill>
                <a:schemeClr val="tx1"/>
              </a:solidFill>
              <a:latin typeface="+mn-ea"/>
            </a:endParaRPr>
          </a:p>
        </p:txBody>
      </p:sp>
      <p:cxnSp>
        <p:nvCxnSpPr>
          <p:cNvPr id="11" name="直線矢印コネクタ 21">
            <a:extLst>
              <a:ext uri="{FF2B5EF4-FFF2-40B4-BE49-F238E27FC236}">
                <a16:creationId xmlns:a16="http://schemas.microsoft.com/office/drawing/2014/main" id="{76F5C8DA-56E7-45CD-BE1A-FAEB4822A8D7}"/>
              </a:ext>
            </a:extLst>
          </p:cNvPr>
          <p:cNvCxnSpPr>
            <a:cxnSpLocks/>
            <a:stCxn id="6" idx="1"/>
            <a:endCxn id="8" idx="3"/>
          </p:cNvCxnSpPr>
          <p:nvPr/>
        </p:nvCxnSpPr>
        <p:spPr>
          <a:xfrm flipH="1">
            <a:off x="3898133" y="5135640"/>
            <a:ext cx="2115597" cy="42696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2" name="TextBox 25">
            <a:extLst>
              <a:ext uri="{FF2B5EF4-FFF2-40B4-BE49-F238E27FC236}">
                <a16:creationId xmlns:a16="http://schemas.microsoft.com/office/drawing/2014/main" id="{5C2B013B-7CF2-4583-B35C-682D40585C90}"/>
              </a:ext>
            </a:extLst>
          </p:cNvPr>
          <p:cNvSpPr txBox="1"/>
          <p:nvPr/>
        </p:nvSpPr>
        <p:spPr>
          <a:xfrm>
            <a:off x="2280519" y="4850061"/>
            <a:ext cx="1467068" cy="400110"/>
          </a:xfrm>
          <a:prstGeom prst="rect">
            <a:avLst/>
          </a:prstGeom>
          <a:noFill/>
        </p:spPr>
        <p:txBody>
          <a:bodyPr wrap="none" rtlCol="0">
            <a:spAutoFit/>
          </a:bodyPr>
          <a:lstStyle/>
          <a:p>
            <a:r>
              <a:rPr lang="en-JP" sz="2000" dirty="0"/>
              <a:t>クラウド側</a:t>
            </a:r>
          </a:p>
        </p:txBody>
      </p:sp>
      <p:sp>
        <p:nvSpPr>
          <p:cNvPr id="13" name="テキスト ボックス 12">
            <a:extLst>
              <a:ext uri="{FF2B5EF4-FFF2-40B4-BE49-F238E27FC236}">
                <a16:creationId xmlns:a16="http://schemas.microsoft.com/office/drawing/2014/main" id="{12D078EE-0FCA-4E67-BD8F-0D88A9B3A9C8}"/>
              </a:ext>
            </a:extLst>
          </p:cNvPr>
          <p:cNvSpPr txBox="1"/>
          <p:nvPr/>
        </p:nvSpPr>
        <p:spPr>
          <a:xfrm>
            <a:off x="8491992" y="5137272"/>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5" name="スライド番号プレースホルダー 4">
            <a:extLst>
              <a:ext uri="{FF2B5EF4-FFF2-40B4-BE49-F238E27FC236}">
                <a16:creationId xmlns:a16="http://schemas.microsoft.com/office/drawing/2014/main" id="{6B06433F-52A2-486E-ACE6-9627E817F08C}"/>
              </a:ext>
            </a:extLst>
          </p:cNvPr>
          <p:cNvSpPr>
            <a:spLocks noGrp="1"/>
          </p:cNvSpPr>
          <p:nvPr>
            <p:ph type="sldNum" sz="quarter" idx="12"/>
          </p:nvPr>
        </p:nvSpPr>
        <p:spPr/>
        <p:txBody>
          <a:bodyPr/>
          <a:lstStyle/>
          <a:p>
            <a:fld id="{BE494F7D-EF94-4F03-B604-12C7245D12BF}" type="slidenum">
              <a:rPr kumimoji="1" lang="ja-JP" altLang="en-US" smtClean="0">
                <a:solidFill>
                  <a:schemeClr val="tx1"/>
                </a:solidFill>
              </a:rPr>
              <a:t>3</a:t>
            </a:fld>
            <a:endParaRPr kumimoji="1" lang="ja-JP" altLang="en-US">
              <a:solidFill>
                <a:schemeClr val="tx1"/>
              </a:solidFill>
            </a:endParaRPr>
          </a:p>
        </p:txBody>
      </p:sp>
      <p:sp>
        <p:nvSpPr>
          <p:cNvPr id="18" name="正方形/長方形 13">
            <a:extLst>
              <a:ext uri="{FF2B5EF4-FFF2-40B4-BE49-F238E27FC236}">
                <a16:creationId xmlns:a16="http://schemas.microsoft.com/office/drawing/2014/main" id="{C0BEE4CD-CE13-A844-B8F1-FA75F107BC40}"/>
              </a:ext>
            </a:extLst>
          </p:cNvPr>
          <p:cNvSpPr/>
          <p:nvPr/>
        </p:nvSpPr>
        <p:spPr>
          <a:xfrm>
            <a:off x="5559072" y="5537382"/>
            <a:ext cx="3977052" cy="42150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19" name="正方形/長方形 5">
            <a:extLst>
              <a:ext uri="{FF2B5EF4-FFF2-40B4-BE49-F238E27FC236}">
                <a16:creationId xmlns:a16="http://schemas.microsoft.com/office/drawing/2014/main" id="{2F832BC7-5045-494C-8E4B-80920A4957A5}"/>
              </a:ext>
            </a:extLst>
          </p:cNvPr>
          <p:cNvSpPr/>
          <p:nvPr/>
        </p:nvSpPr>
        <p:spPr>
          <a:xfrm>
            <a:off x="6117887" y="5590641"/>
            <a:ext cx="2067657" cy="358305"/>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10" name="TextBox 9">
            <a:extLst>
              <a:ext uri="{FF2B5EF4-FFF2-40B4-BE49-F238E27FC236}">
                <a16:creationId xmlns:a16="http://schemas.microsoft.com/office/drawing/2014/main" id="{2744599C-121C-934C-BD42-50D73E985979}"/>
              </a:ext>
            </a:extLst>
          </p:cNvPr>
          <p:cNvSpPr txBox="1"/>
          <p:nvPr/>
        </p:nvSpPr>
        <p:spPr>
          <a:xfrm>
            <a:off x="8961677" y="5557585"/>
            <a:ext cx="497252" cy="369332"/>
          </a:xfrm>
          <a:prstGeom prst="rect">
            <a:avLst/>
          </a:prstGeom>
          <a:noFill/>
        </p:spPr>
        <p:txBody>
          <a:bodyPr wrap="none" rtlCol="0">
            <a:spAutoFit/>
          </a:bodyPr>
          <a:lstStyle/>
          <a:p>
            <a:r>
              <a:rPr lang="en-JP" dirty="0"/>
              <a:t>OS</a:t>
            </a:r>
          </a:p>
        </p:txBody>
      </p:sp>
      <p:cxnSp>
        <p:nvCxnSpPr>
          <p:cNvPr id="22" name="直線矢印コネクタ 21">
            <a:extLst>
              <a:ext uri="{FF2B5EF4-FFF2-40B4-BE49-F238E27FC236}">
                <a16:creationId xmlns:a16="http://schemas.microsoft.com/office/drawing/2014/main" id="{4D3FD2CA-FF35-9443-8510-5E8410604178}"/>
              </a:ext>
            </a:extLst>
          </p:cNvPr>
          <p:cNvCxnSpPr>
            <a:cxnSpLocks/>
            <a:stCxn id="19" idx="1"/>
          </p:cNvCxnSpPr>
          <p:nvPr/>
        </p:nvCxnSpPr>
        <p:spPr>
          <a:xfrm flipH="1" flipV="1">
            <a:off x="3898133" y="5725521"/>
            <a:ext cx="2219754" cy="4427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38439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1EC1DA-D3C5-EED4-4C2D-ED7C0E8C3D7B}"/>
              </a:ext>
            </a:extLst>
          </p:cNvPr>
          <p:cNvSpPr>
            <a:spLocks noGrp="1"/>
          </p:cNvSpPr>
          <p:nvPr>
            <p:ph type="title"/>
          </p:nvPr>
        </p:nvSpPr>
        <p:spPr/>
        <p:txBody>
          <a:bodyPr/>
          <a:lstStyle/>
          <a:p>
            <a:r>
              <a:rPr kumimoji="1" lang="ja-JP" altLang="en-US" dirty="0"/>
              <a:t>エージェント方式の問題点</a:t>
            </a:r>
          </a:p>
        </p:txBody>
      </p:sp>
      <p:sp>
        <p:nvSpPr>
          <p:cNvPr id="3" name="コンテンツ プレースホルダー 2">
            <a:extLst>
              <a:ext uri="{FF2B5EF4-FFF2-40B4-BE49-F238E27FC236}">
                <a16:creationId xmlns:a16="http://schemas.microsoft.com/office/drawing/2014/main" id="{8D67F904-807B-8B98-CEC5-3F2FDC906E30}"/>
              </a:ext>
            </a:extLst>
          </p:cNvPr>
          <p:cNvSpPr>
            <a:spLocks noGrp="1"/>
          </p:cNvSpPr>
          <p:nvPr>
            <p:ph idx="1"/>
          </p:nvPr>
        </p:nvSpPr>
        <p:spPr/>
        <p:txBody>
          <a:bodyPr/>
          <a:lstStyle/>
          <a:p>
            <a:r>
              <a:rPr kumimoji="1" lang="en-US" altLang="ja-JP" dirty="0"/>
              <a:t>VM</a:t>
            </a:r>
            <a:r>
              <a:rPr kumimoji="1" lang="ja-JP" altLang="en-US" dirty="0"/>
              <a:t>の利用者がエージェントの保守・管理を行う必要がある</a:t>
            </a:r>
            <a:endParaRPr kumimoji="1" lang="en-US" altLang="ja-JP" dirty="0"/>
          </a:p>
          <a:p>
            <a:pPr lvl="1"/>
            <a:r>
              <a:rPr kumimoji="1" lang="ja-JP" altLang="en-US" dirty="0"/>
              <a:t>保守を怠るとシステムの脆弱性となる可能性がある</a:t>
            </a:r>
          </a:p>
          <a:p>
            <a:r>
              <a:rPr kumimoji="1" lang="ja-JP" altLang="en-US" dirty="0"/>
              <a:t>プロセスとして実行する場合</a:t>
            </a:r>
            <a:endParaRPr kumimoji="1" lang="en-US" altLang="ja-JP" dirty="0"/>
          </a:p>
          <a:p>
            <a:pPr lvl="1"/>
            <a:r>
              <a:rPr kumimoji="1" lang="ja-JP" altLang="en-US" dirty="0"/>
              <a:t>取得できない情報が存在する</a:t>
            </a:r>
          </a:p>
          <a:p>
            <a:r>
              <a:rPr kumimoji="1" lang="ja-JP" altLang="en-US" dirty="0"/>
              <a:t>カーネルモジュールとして実行する場合</a:t>
            </a:r>
            <a:endParaRPr kumimoji="1" lang="en-US" altLang="ja-JP" dirty="0"/>
          </a:p>
          <a:p>
            <a:pPr lvl="1"/>
            <a:r>
              <a:rPr kumimoji="1" lang="ja-JP" altLang="en-US" dirty="0"/>
              <a:t>システムの不安定化につながる可能性がある</a:t>
            </a:r>
            <a:endParaRPr kumimoji="1" lang="en-US" altLang="ja-JP" dirty="0"/>
          </a:p>
        </p:txBody>
      </p:sp>
      <p:sp>
        <p:nvSpPr>
          <p:cNvPr id="4" name="スライド番号プレースホルダー 3">
            <a:extLst>
              <a:ext uri="{FF2B5EF4-FFF2-40B4-BE49-F238E27FC236}">
                <a16:creationId xmlns:a16="http://schemas.microsoft.com/office/drawing/2014/main" id="{9683FF1A-88E9-1931-1002-D6DF121A06FD}"/>
              </a:ext>
            </a:extLst>
          </p:cNvPr>
          <p:cNvSpPr>
            <a:spLocks noGrp="1"/>
          </p:cNvSpPr>
          <p:nvPr>
            <p:ph type="sldNum" sz="quarter" idx="12"/>
          </p:nvPr>
        </p:nvSpPr>
        <p:spPr/>
        <p:txBody>
          <a:bodyPr/>
          <a:lstStyle/>
          <a:p>
            <a:fld id="{BE494F7D-EF94-4F03-B604-12C7245D12BF}" type="slidenum">
              <a:rPr kumimoji="1" lang="ja-JP" altLang="en-US" smtClean="0"/>
              <a:t>4</a:t>
            </a:fld>
            <a:endParaRPr kumimoji="1" lang="ja-JP" altLang="en-US"/>
          </a:p>
        </p:txBody>
      </p:sp>
      <p:sp>
        <p:nvSpPr>
          <p:cNvPr id="5" name="Cloud 16">
            <a:extLst>
              <a:ext uri="{FF2B5EF4-FFF2-40B4-BE49-F238E27FC236}">
                <a16:creationId xmlns:a16="http://schemas.microsoft.com/office/drawing/2014/main" id="{6C038ED8-F884-1E41-9F7E-960412E8C6AA}"/>
              </a:ext>
            </a:extLst>
          </p:cNvPr>
          <p:cNvSpPr/>
          <p:nvPr/>
        </p:nvSpPr>
        <p:spPr>
          <a:xfrm>
            <a:off x="914400" y="4487238"/>
            <a:ext cx="10592656" cy="2005637"/>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chemeClr val="tx1"/>
              </a:solidFill>
            </a:endParaRPr>
          </a:p>
        </p:txBody>
      </p:sp>
      <p:sp>
        <p:nvSpPr>
          <p:cNvPr id="6" name="正方形/長方形 5">
            <a:extLst>
              <a:ext uri="{FF2B5EF4-FFF2-40B4-BE49-F238E27FC236}">
                <a16:creationId xmlns:a16="http://schemas.microsoft.com/office/drawing/2014/main" id="{9FA3E346-8718-3C77-B657-525FEA7B1D2F}"/>
              </a:ext>
            </a:extLst>
          </p:cNvPr>
          <p:cNvSpPr/>
          <p:nvPr/>
        </p:nvSpPr>
        <p:spPr>
          <a:xfrm>
            <a:off x="5491466" y="4850061"/>
            <a:ext cx="4233778" cy="1182403"/>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solidFill>
                <a:schemeClr val="tx1"/>
              </a:solidFill>
              <a:latin typeface="+mn-ea"/>
            </a:endParaRPr>
          </a:p>
        </p:txBody>
      </p:sp>
      <p:sp>
        <p:nvSpPr>
          <p:cNvPr id="7" name="正方形/長方形 6">
            <a:extLst>
              <a:ext uri="{FF2B5EF4-FFF2-40B4-BE49-F238E27FC236}">
                <a16:creationId xmlns:a16="http://schemas.microsoft.com/office/drawing/2014/main" id="{1893BC7F-F5EC-FDB9-C715-DBEECB04856B}"/>
              </a:ext>
            </a:extLst>
          </p:cNvPr>
          <p:cNvSpPr/>
          <p:nvPr/>
        </p:nvSpPr>
        <p:spPr>
          <a:xfrm>
            <a:off x="6013730" y="4935585"/>
            <a:ext cx="2067657" cy="400110"/>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8" name="正方形/長方形 7">
            <a:extLst>
              <a:ext uri="{FF2B5EF4-FFF2-40B4-BE49-F238E27FC236}">
                <a16:creationId xmlns:a16="http://schemas.microsoft.com/office/drawing/2014/main" id="{F07DA6FF-39E9-8F7F-F5B7-B7DAD1D418C4}"/>
              </a:ext>
            </a:extLst>
          </p:cNvPr>
          <p:cNvSpPr/>
          <p:nvPr/>
        </p:nvSpPr>
        <p:spPr>
          <a:xfrm>
            <a:off x="2081098" y="5234128"/>
            <a:ext cx="1817035" cy="656959"/>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a:solidFill>
                  <a:schemeClr val="tx1"/>
                </a:solidFill>
                <a:latin typeface="+mn-ea"/>
              </a:rPr>
              <a:t>監視</a:t>
            </a:r>
            <a:r>
              <a:rPr lang="ja-JP" altLang="en-US" sz="2000">
                <a:solidFill>
                  <a:schemeClr val="tx1"/>
                </a:solidFill>
                <a:latin typeface="+mn-ea"/>
              </a:rPr>
              <a:t>システム</a:t>
            </a:r>
            <a:endParaRPr kumimoji="1" lang="ja-JP" altLang="en-US" sz="2000" dirty="0">
              <a:solidFill>
                <a:schemeClr val="tx1"/>
              </a:solidFill>
              <a:latin typeface="+mn-ea"/>
            </a:endParaRPr>
          </a:p>
        </p:txBody>
      </p:sp>
      <p:cxnSp>
        <p:nvCxnSpPr>
          <p:cNvPr id="9" name="直線矢印コネクタ 21">
            <a:extLst>
              <a:ext uri="{FF2B5EF4-FFF2-40B4-BE49-F238E27FC236}">
                <a16:creationId xmlns:a16="http://schemas.microsoft.com/office/drawing/2014/main" id="{C7F32C76-CC91-F127-7614-7186752A6927}"/>
              </a:ext>
            </a:extLst>
          </p:cNvPr>
          <p:cNvCxnSpPr>
            <a:cxnSpLocks/>
            <a:stCxn id="7" idx="1"/>
            <a:endCxn id="8" idx="3"/>
          </p:cNvCxnSpPr>
          <p:nvPr/>
        </p:nvCxnSpPr>
        <p:spPr>
          <a:xfrm flipH="1">
            <a:off x="3898133" y="5135640"/>
            <a:ext cx="2115597" cy="42696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0" name="TextBox 25">
            <a:extLst>
              <a:ext uri="{FF2B5EF4-FFF2-40B4-BE49-F238E27FC236}">
                <a16:creationId xmlns:a16="http://schemas.microsoft.com/office/drawing/2014/main" id="{5E09E4AA-E874-ABD2-6835-C31FEAEA00AB}"/>
              </a:ext>
            </a:extLst>
          </p:cNvPr>
          <p:cNvSpPr txBox="1"/>
          <p:nvPr/>
        </p:nvSpPr>
        <p:spPr>
          <a:xfrm>
            <a:off x="2280519" y="4850061"/>
            <a:ext cx="1467068" cy="400110"/>
          </a:xfrm>
          <a:prstGeom prst="rect">
            <a:avLst/>
          </a:prstGeom>
          <a:noFill/>
        </p:spPr>
        <p:txBody>
          <a:bodyPr wrap="none" rtlCol="0">
            <a:spAutoFit/>
          </a:bodyPr>
          <a:lstStyle/>
          <a:p>
            <a:r>
              <a:rPr lang="en-JP" sz="2000" dirty="0"/>
              <a:t>クラウド側</a:t>
            </a:r>
          </a:p>
        </p:txBody>
      </p:sp>
      <p:sp>
        <p:nvSpPr>
          <p:cNvPr id="11" name="テキスト ボックス 10">
            <a:extLst>
              <a:ext uri="{FF2B5EF4-FFF2-40B4-BE49-F238E27FC236}">
                <a16:creationId xmlns:a16="http://schemas.microsoft.com/office/drawing/2014/main" id="{A7162380-5336-1191-E174-8B013480E04A}"/>
              </a:ext>
            </a:extLst>
          </p:cNvPr>
          <p:cNvSpPr txBox="1"/>
          <p:nvPr/>
        </p:nvSpPr>
        <p:spPr>
          <a:xfrm>
            <a:off x="8491992" y="5137272"/>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12" name="正方形/長方形 13">
            <a:extLst>
              <a:ext uri="{FF2B5EF4-FFF2-40B4-BE49-F238E27FC236}">
                <a16:creationId xmlns:a16="http://schemas.microsoft.com/office/drawing/2014/main" id="{DD8EA7AA-3756-D324-BA13-A42CAA1DD6AA}"/>
              </a:ext>
            </a:extLst>
          </p:cNvPr>
          <p:cNvSpPr/>
          <p:nvPr/>
        </p:nvSpPr>
        <p:spPr>
          <a:xfrm>
            <a:off x="5559072" y="5537382"/>
            <a:ext cx="3977052" cy="42150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14" name="TextBox 9">
            <a:extLst>
              <a:ext uri="{FF2B5EF4-FFF2-40B4-BE49-F238E27FC236}">
                <a16:creationId xmlns:a16="http://schemas.microsoft.com/office/drawing/2014/main" id="{922E0613-6D9F-FD54-D2AB-6BB770E56DE2}"/>
              </a:ext>
            </a:extLst>
          </p:cNvPr>
          <p:cNvSpPr txBox="1"/>
          <p:nvPr/>
        </p:nvSpPr>
        <p:spPr>
          <a:xfrm>
            <a:off x="8961677" y="5557585"/>
            <a:ext cx="497252" cy="369332"/>
          </a:xfrm>
          <a:prstGeom prst="rect">
            <a:avLst/>
          </a:prstGeom>
          <a:noFill/>
        </p:spPr>
        <p:txBody>
          <a:bodyPr wrap="none" rtlCol="0">
            <a:spAutoFit/>
          </a:bodyPr>
          <a:lstStyle/>
          <a:p>
            <a:r>
              <a:rPr lang="en-JP" dirty="0"/>
              <a:t>OS</a:t>
            </a:r>
          </a:p>
        </p:txBody>
      </p:sp>
      <p:sp>
        <p:nvSpPr>
          <p:cNvPr id="17" name="正方形/長方形 16">
            <a:extLst>
              <a:ext uri="{FF2B5EF4-FFF2-40B4-BE49-F238E27FC236}">
                <a16:creationId xmlns:a16="http://schemas.microsoft.com/office/drawing/2014/main" id="{BEA3757A-4C8C-A6CD-9858-A158A44B9E2B}"/>
              </a:ext>
            </a:extLst>
          </p:cNvPr>
          <p:cNvSpPr/>
          <p:nvPr/>
        </p:nvSpPr>
        <p:spPr>
          <a:xfrm>
            <a:off x="7669028" y="5588250"/>
            <a:ext cx="1307771" cy="313711"/>
          </a:xfrm>
          <a:prstGeom prst="rect">
            <a:avLst/>
          </a:prstGeom>
          <a:solidFill>
            <a:schemeClr val="accent6">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2000" dirty="0">
                <a:solidFill>
                  <a:schemeClr val="tx1"/>
                </a:solidFill>
                <a:latin typeface="+mn-ea"/>
              </a:rPr>
              <a:t>情報</a:t>
            </a:r>
            <a:endParaRPr kumimoji="1" lang="ja-JP" altLang="en-US" sz="2000" dirty="0">
              <a:solidFill>
                <a:schemeClr val="tx1"/>
              </a:solidFill>
              <a:latin typeface="+mn-ea"/>
            </a:endParaRPr>
          </a:p>
        </p:txBody>
      </p:sp>
      <p:sp>
        <p:nvSpPr>
          <p:cNvPr id="16" name="正方形/長方形 15">
            <a:extLst>
              <a:ext uri="{FF2B5EF4-FFF2-40B4-BE49-F238E27FC236}">
                <a16:creationId xmlns:a16="http://schemas.microsoft.com/office/drawing/2014/main" id="{640A4657-573E-5B34-CD55-433A9910A16A}"/>
              </a:ext>
            </a:extLst>
          </p:cNvPr>
          <p:cNvSpPr/>
          <p:nvPr/>
        </p:nvSpPr>
        <p:spPr>
          <a:xfrm>
            <a:off x="5682006" y="5598688"/>
            <a:ext cx="1891895" cy="313711"/>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cxnSp>
        <p:nvCxnSpPr>
          <p:cNvPr id="18" name="直線矢印コネクタ 21">
            <a:extLst>
              <a:ext uri="{FF2B5EF4-FFF2-40B4-BE49-F238E27FC236}">
                <a16:creationId xmlns:a16="http://schemas.microsoft.com/office/drawing/2014/main" id="{F220014B-1EC8-772D-08EF-C13A8637F646}"/>
              </a:ext>
            </a:extLst>
          </p:cNvPr>
          <p:cNvCxnSpPr>
            <a:cxnSpLocks/>
            <a:stCxn id="16" idx="1"/>
            <a:endCxn id="8" idx="3"/>
          </p:cNvCxnSpPr>
          <p:nvPr/>
        </p:nvCxnSpPr>
        <p:spPr>
          <a:xfrm flipH="1" flipV="1">
            <a:off x="3898133" y="5562608"/>
            <a:ext cx="1783873" cy="1929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83257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loud 15">
            <a:extLst>
              <a:ext uri="{FF2B5EF4-FFF2-40B4-BE49-F238E27FC236}">
                <a16:creationId xmlns:a16="http://schemas.microsoft.com/office/drawing/2014/main" id="{B8540D63-5657-C646-9A15-1C78C097D681}"/>
              </a:ext>
            </a:extLst>
          </p:cNvPr>
          <p:cNvSpPr/>
          <p:nvPr/>
        </p:nvSpPr>
        <p:spPr>
          <a:xfrm>
            <a:off x="1130157" y="4520629"/>
            <a:ext cx="10223643" cy="2018283"/>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2" name="Title 1">
            <a:extLst>
              <a:ext uri="{FF2B5EF4-FFF2-40B4-BE49-F238E27FC236}">
                <a16:creationId xmlns:a16="http://schemas.microsoft.com/office/drawing/2014/main" id="{1737C7C1-6B7B-664E-8754-AA18EA33748B}"/>
              </a:ext>
            </a:extLst>
          </p:cNvPr>
          <p:cNvSpPr>
            <a:spLocks noGrp="1"/>
          </p:cNvSpPr>
          <p:nvPr>
            <p:ph type="title"/>
          </p:nvPr>
        </p:nvSpPr>
        <p:spPr/>
        <p:txBody>
          <a:bodyPr/>
          <a:lstStyle/>
          <a:p>
            <a:r>
              <a:rPr lang="en-JP" dirty="0"/>
              <a:t>イントロスペクション方式</a:t>
            </a:r>
          </a:p>
        </p:txBody>
      </p:sp>
      <p:sp>
        <p:nvSpPr>
          <p:cNvPr id="3" name="Content Placeholder 2">
            <a:extLst>
              <a:ext uri="{FF2B5EF4-FFF2-40B4-BE49-F238E27FC236}">
                <a16:creationId xmlns:a16="http://schemas.microsoft.com/office/drawing/2014/main" id="{66D63857-7055-BF4D-9B7C-5031A913D88D}"/>
              </a:ext>
            </a:extLst>
          </p:cNvPr>
          <p:cNvSpPr>
            <a:spLocks noGrp="1"/>
          </p:cNvSpPr>
          <p:nvPr>
            <p:ph idx="1"/>
          </p:nvPr>
        </p:nvSpPr>
        <p:spPr/>
        <p:txBody>
          <a:bodyPr/>
          <a:lstStyle/>
          <a:p>
            <a:r>
              <a:rPr lang="en-US" altLang="ja-JP" dirty="0"/>
              <a:t>VM</a:t>
            </a:r>
            <a:r>
              <a:rPr lang="ja-JP" altLang="en-US" dirty="0"/>
              <a:t>のメモリや仮想ディスクに直接アクセスし、情報を取得</a:t>
            </a:r>
            <a:endParaRPr lang="en-US" altLang="ja-JP" dirty="0"/>
          </a:p>
          <a:p>
            <a:pPr lvl="1"/>
            <a:r>
              <a:rPr lang="ja-JP" altLang="en-US" dirty="0"/>
              <a:t>メモリ上にある</a:t>
            </a:r>
            <a:r>
              <a:rPr lang="en-US" altLang="ja-JP" dirty="0"/>
              <a:t>OS</a:t>
            </a:r>
            <a:r>
              <a:rPr lang="ja-JP" altLang="en-US" dirty="0"/>
              <a:t>のデータ構造を解析</a:t>
            </a:r>
            <a:endParaRPr lang="en-US" altLang="ja-JP" dirty="0"/>
          </a:p>
          <a:p>
            <a:pPr lvl="2"/>
            <a:r>
              <a:rPr lang="ja-JP" altLang="en-US" dirty="0"/>
              <a:t>システム性能に関する情報や通信状況などを取得可能</a:t>
            </a:r>
            <a:endParaRPr lang="en-US" altLang="ja-JP" dirty="0"/>
          </a:p>
          <a:p>
            <a:pPr lvl="1"/>
            <a:r>
              <a:rPr lang="ja-JP" altLang="en-US" dirty="0"/>
              <a:t>仮想ディスクで用いられているファイルシステムを解析</a:t>
            </a:r>
            <a:endParaRPr lang="en-US" altLang="ja-JP" dirty="0"/>
          </a:p>
          <a:p>
            <a:pPr lvl="2"/>
            <a:r>
              <a:rPr lang="ja-JP" altLang="en-US" dirty="0">
                <a:effectLst/>
              </a:rPr>
              <a:t>設定ファイルやログファイルなどを取得可能</a:t>
            </a:r>
            <a:endParaRPr lang="en-US" altLang="ja-JP" dirty="0">
              <a:effectLst/>
            </a:endParaRPr>
          </a:p>
          <a:p>
            <a:pPr lvl="1"/>
            <a:r>
              <a:rPr lang="ja-JP" altLang="en-US" dirty="0"/>
              <a:t>エージェントの保守・管理が不要</a:t>
            </a:r>
            <a:endParaRPr lang="en-US" altLang="ja-JP" dirty="0"/>
          </a:p>
        </p:txBody>
      </p:sp>
      <p:sp>
        <p:nvSpPr>
          <p:cNvPr id="4" name="Slide Number Placeholder 3">
            <a:extLst>
              <a:ext uri="{FF2B5EF4-FFF2-40B4-BE49-F238E27FC236}">
                <a16:creationId xmlns:a16="http://schemas.microsoft.com/office/drawing/2014/main" id="{E1184143-510B-064E-9023-4647C1348A83}"/>
              </a:ext>
            </a:extLst>
          </p:cNvPr>
          <p:cNvSpPr>
            <a:spLocks noGrp="1"/>
          </p:cNvSpPr>
          <p:nvPr>
            <p:ph type="sldNum" sz="quarter" idx="12"/>
          </p:nvPr>
        </p:nvSpPr>
        <p:spPr/>
        <p:txBody>
          <a:bodyPr/>
          <a:lstStyle/>
          <a:p>
            <a:fld id="{BE494F7D-EF94-4F03-B604-12C7245D12BF}" type="slidenum">
              <a:rPr kumimoji="1" lang="ja-JP" altLang="en-US" smtClean="0"/>
              <a:t>5</a:t>
            </a:fld>
            <a:endParaRPr kumimoji="1" lang="ja-JP" altLang="en-US"/>
          </a:p>
        </p:txBody>
      </p:sp>
      <p:sp>
        <p:nvSpPr>
          <p:cNvPr id="5" name="正方形/長方形 3">
            <a:extLst>
              <a:ext uri="{FF2B5EF4-FFF2-40B4-BE49-F238E27FC236}">
                <a16:creationId xmlns:a16="http://schemas.microsoft.com/office/drawing/2014/main" id="{376149B5-556A-A84F-9DF3-D547E7209C50}"/>
              </a:ext>
            </a:extLst>
          </p:cNvPr>
          <p:cNvSpPr/>
          <p:nvPr/>
        </p:nvSpPr>
        <p:spPr>
          <a:xfrm>
            <a:off x="5582581" y="4799351"/>
            <a:ext cx="4233778" cy="1182403"/>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latin typeface="+mn-ea"/>
            </a:endParaRPr>
          </a:p>
        </p:txBody>
      </p:sp>
      <p:sp>
        <p:nvSpPr>
          <p:cNvPr id="7" name="正方形/長方形 7">
            <a:extLst>
              <a:ext uri="{FF2B5EF4-FFF2-40B4-BE49-F238E27FC236}">
                <a16:creationId xmlns:a16="http://schemas.microsoft.com/office/drawing/2014/main" id="{A12C9298-01EC-564B-A998-10E368E3786C}"/>
              </a:ext>
            </a:extLst>
          </p:cNvPr>
          <p:cNvSpPr/>
          <p:nvPr/>
        </p:nvSpPr>
        <p:spPr>
          <a:xfrm>
            <a:off x="2172213" y="5183418"/>
            <a:ext cx="1817035" cy="656959"/>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000" dirty="0">
                <a:solidFill>
                  <a:schemeClr val="tx1"/>
                </a:solidFill>
                <a:latin typeface="+mn-ea"/>
              </a:rPr>
              <a:t>監視システム</a:t>
            </a:r>
            <a:endParaRPr kumimoji="1" lang="ja-JP" altLang="en-US" sz="2000" dirty="0">
              <a:solidFill>
                <a:schemeClr val="tx1"/>
              </a:solidFill>
              <a:latin typeface="+mn-ea"/>
            </a:endParaRPr>
          </a:p>
        </p:txBody>
      </p:sp>
      <p:cxnSp>
        <p:nvCxnSpPr>
          <p:cNvPr id="8" name="直線矢印コネクタ 8">
            <a:extLst>
              <a:ext uri="{FF2B5EF4-FFF2-40B4-BE49-F238E27FC236}">
                <a16:creationId xmlns:a16="http://schemas.microsoft.com/office/drawing/2014/main" id="{84F1B249-A78F-5D41-8C26-1D0C3D629094}"/>
              </a:ext>
            </a:extLst>
          </p:cNvPr>
          <p:cNvCxnSpPr>
            <a:cxnSpLocks/>
            <a:stCxn id="12" idx="1"/>
            <a:endCxn id="7" idx="3"/>
          </p:cNvCxnSpPr>
          <p:nvPr/>
        </p:nvCxnSpPr>
        <p:spPr>
          <a:xfrm flipH="1" flipV="1">
            <a:off x="3989248" y="5511898"/>
            <a:ext cx="1991649" cy="20005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0" name="TextBox 25">
            <a:extLst>
              <a:ext uri="{FF2B5EF4-FFF2-40B4-BE49-F238E27FC236}">
                <a16:creationId xmlns:a16="http://schemas.microsoft.com/office/drawing/2014/main" id="{CCFF1C62-CF97-DC4D-A683-C8C6454EFEFD}"/>
              </a:ext>
            </a:extLst>
          </p:cNvPr>
          <p:cNvSpPr txBox="1"/>
          <p:nvPr/>
        </p:nvSpPr>
        <p:spPr>
          <a:xfrm>
            <a:off x="2371634" y="4799351"/>
            <a:ext cx="1467068" cy="400110"/>
          </a:xfrm>
          <a:prstGeom prst="rect">
            <a:avLst/>
          </a:prstGeom>
          <a:noFill/>
        </p:spPr>
        <p:txBody>
          <a:bodyPr wrap="none" rtlCol="0">
            <a:spAutoFit/>
          </a:bodyPr>
          <a:lstStyle/>
          <a:p>
            <a:r>
              <a:rPr lang="en-JP" sz="2000" dirty="0"/>
              <a:t>クラウド側</a:t>
            </a:r>
          </a:p>
        </p:txBody>
      </p:sp>
      <p:sp>
        <p:nvSpPr>
          <p:cNvPr id="11" name="テキスト ボックス 12">
            <a:extLst>
              <a:ext uri="{FF2B5EF4-FFF2-40B4-BE49-F238E27FC236}">
                <a16:creationId xmlns:a16="http://schemas.microsoft.com/office/drawing/2014/main" id="{63DACD13-2825-9E4B-AB1A-AF8B2FAEDB8B}"/>
              </a:ext>
            </a:extLst>
          </p:cNvPr>
          <p:cNvSpPr txBox="1"/>
          <p:nvPr/>
        </p:nvSpPr>
        <p:spPr>
          <a:xfrm>
            <a:off x="9144545" y="4930042"/>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12" name="正方形/長方形 13">
            <a:extLst>
              <a:ext uri="{FF2B5EF4-FFF2-40B4-BE49-F238E27FC236}">
                <a16:creationId xmlns:a16="http://schemas.microsoft.com/office/drawing/2014/main" id="{FDC6578E-C7BC-054B-9202-40AB7F71C654}"/>
              </a:ext>
            </a:extLst>
          </p:cNvPr>
          <p:cNvSpPr/>
          <p:nvPr/>
        </p:nvSpPr>
        <p:spPr>
          <a:xfrm>
            <a:off x="5980897" y="5498434"/>
            <a:ext cx="1363164" cy="427037"/>
          </a:xfrm>
          <a:prstGeom prst="rect">
            <a:avLst/>
          </a:prstGeom>
          <a:ln w="1905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latin typeface="+mn-ea"/>
              </a:rPr>
              <a:t>メモリ</a:t>
            </a:r>
          </a:p>
        </p:txBody>
      </p:sp>
      <p:sp>
        <p:nvSpPr>
          <p:cNvPr id="13" name="Can 6">
            <a:extLst>
              <a:ext uri="{FF2B5EF4-FFF2-40B4-BE49-F238E27FC236}">
                <a16:creationId xmlns:a16="http://schemas.microsoft.com/office/drawing/2014/main" id="{B537AAC8-B688-3147-B5BF-4C96B21B5A3E}"/>
              </a:ext>
            </a:extLst>
          </p:cNvPr>
          <p:cNvSpPr/>
          <p:nvPr/>
        </p:nvSpPr>
        <p:spPr>
          <a:xfrm>
            <a:off x="7534418" y="5488779"/>
            <a:ext cx="575382" cy="461262"/>
          </a:xfrm>
          <a:prstGeom prst="can">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sz="2000">
              <a:solidFill>
                <a:srgbClr val="00B050"/>
              </a:solidFill>
            </a:endParaRPr>
          </a:p>
        </p:txBody>
      </p:sp>
      <p:sp>
        <p:nvSpPr>
          <p:cNvPr id="14" name="TextBox 7">
            <a:extLst>
              <a:ext uri="{FF2B5EF4-FFF2-40B4-BE49-F238E27FC236}">
                <a16:creationId xmlns:a16="http://schemas.microsoft.com/office/drawing/2014/main" id="{6F0939E2-0D0E-0744-95F1-4462BC62FFE6}"/>
              </a:ext>
            </a:extLst>
          </p:cNvPr>
          <p:cNvSpPr txBox="1"/>
          <p:nvPr/>
        </p:nvSpPr>
        <p:spPr>
          <a:xfrm>
            <a:off x="8044090" y="5525361"/>
            <a:ext cx="2031325" cy="400110"/>
          </a:xfrm>
          <a:prstGeom prst="rect">
            <a:avLst/>
          </a:prstGeom>
          <a:noFill/>
        </p:spPr>
        <p:txBody>
          <a:bodyPr wrap="square" rtlCol="0">
            <a:spAutoFit/>
          </a:bodyPr>
          <a:lstStyle/>
          <a:p>
            <a:r>
              <a:rPr lang="en-JP" sz="2000" dirty="0"/>
              <a:t>仮想ディスク</a:t>
            </a:r>
          </a:p>
        </p:txBody>
      </p:sp>
      <p:cxnSp>
        <p:nvCxnSpPr>
          <p:cNvPr id="9" name="Elbow Connector 8">
            <a:extLst>
              <a:ext uri="{FF2B5EF4-FFF2-40B4-BE49-F238E27FC236}">
                <a16:creationId xmlns:a16="http://schemas.microsoft.com/office/drawing/2014/main" id="{C4E29613-DF65-2D45-BA38-1CA47DDC9B13}"/>
              </a:ext>
            </a:extLst>
          </p:cNvPr>
          <p:cNvCxnSpPr>
            <a:stCxn id="13" idx="3"/>
            <a:endCxn id="7" idx="2"/>
          </p:cNvCxnSpPr>
          <p:nvPr/>
        </p:nvCxnSpPr>
        <p:spPr>
          <a:xfrm rot="5400000" flipH="1">
            <a:off x="5396588" y="3524520"/>
            <a:ext cx="109664" cy="4741378"/>
          </a:xfrm>
          <a:prstGeom prst="bentConnector3">
            <a:avLst>
              <a:gd name="adj1" fmla="val -208455"/>
            </a:avLst>
          </a:prstGeom>
          <a:ln w="28575">
            <a:tailEnd type="triangle"/>
          </a:ln>
        </p:spPr>
        <p:style>
          <a:lnRef idx="1">
            <a:schemeClr val="dk1"/>
          </a:lnRef>
          <a:fillRef idx="0">
            <a:schemeClr val="dk1"/>
          </a:fillRef>
          <a:effectRef idx="0">
            <a:schemeClr val="dk1"/>
          </a:effectRef>
          <a:fontRef idx="minor">
            <a:schemeClr val="tx1"/>
          </a:fontRef>
        </p:style>
      </p:cxnSp>
      <p:sp>
        <p:nvSpPr>
          <p:cNvPr id="18" name="Rectangle 12">
            <a:extLst>
              <a:ext uri="{FF2B5EF4-FFF2-40B4-BE49-F238E27FC236}">
                <a16:creationId xmlns:a16="http://schemas.microsoft.com/office/drawing/2014/main" id="{BA2CB857-7BBA-EFDB-35BB-7AE31C245AC5}"/>
              </a:ext>
            </a:extLst>
          </p:cNvPr>
          <p:cNvSpPr/>
          <p:nvPr/>
        </p:nvSpPr>
        <p:spPr>
          <a:xfrm>
            <a:off x="5737187" y="4915042"/>
            <a:ext cx="3322565" cy="461262"/>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200" dirty="0">
                <a:solidFill>
                  <a:schemeClr val="tx1"/>
                </a:solidFill>
              </a:rPr>
              <a:t>OS</a:t>
            </a:r>
            <a:endParaRPr lang="en-JP" sz="2200" dirty="0">
              <a:solidFill>
                <a:schemeClr val="tx1"/>
              </a:solidFill>
            </a:endParaRPr>
          </a:p>
        </p:txBody>
      </p:sp>
    </p:spTree>
    <p:extLst>
      <p:ext uri="{BB962C8B-B14F-4D97-AF65-F5344CB8AC3E}">
        <p14:creationId xmlns:p14="http://schemas.microsoft.com/office/powerpoint/2010/main" val="1839837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CA7467-CCB9-9BEF-B80D-9E441CE0590C}"/>
              </a:ext>
            </a:extLst>
          </p:cNvPr>
          <p:cNvSpPr>
            <a:spLocks noGrp="1"/>
          </p:cNvSpPr>
          <p:nvPr>
            <p:ph type="title"/>
          </p:nvPr>
        </p:nvSpPr>
        <p:spPr/>
        <p:txBody>
          <a:bodyPr/>
          <a:lstStyle/>
          <a:p>
            <a:r>
              <a:rPr kumimoji="1" lang="ja-JP" altLang="en-US" dirty="0"/>
              <a:t>イントロスペクション方式の問題点</a:t>
            </a:r>
          </a:p>
        </p:txBody>
      </p:sp>
      <p:sp>
        <p:nvSpPr>
          <p:cNvPr id="3" name="コンテンツ プレースホルダー 2">
            <a:extLst>
              <a:ext uri="{FF2B5EF4-FFF2-40B4-BE49-F238E27FC236}">
                <a16:creationId xmlns:a16="http://schemas.microsoft.com/office/drawing/2014/main" id="{5DE08FD6-CBB0-52E3-A419-20D92DDF05C8}"/>
              </a:ext>
            </a:extLst>
          </p:cNvPr>
          <p:cNvSpPr>
            <a:spLocks noGrp="1"/>
          </p:cNvSpPr>
          <p:nvPr>
            <p:ph idx="1"/>
          </p:nvPr>
        </p:nvSpPr>
        <p:spPr/>
        <p:txBody>
          <a:bodyPr/>
          <a:lstStyle/>
          <a:p>
            <a:r>
              <a:rPr kumimoji="1" lang="ja-JP" altLang="en-US" dirty="0"/>
              <a:t>低レベルな解析が必要となり、監視システムの開発が難しい</a:t>
            </a:r>
          </a:p>
          <a:p>
            <a:pPr lvl="1"/>
            <a:r>
              <a:rPr kumimoji="1" lang="en-US" altLang="ja-JP" dirty="0"/>
              <a:t>OS</a:t>
            </a:r>
            <a:r>
              <a:rPr kumimoji="1" lang="ja-JP" altLang="en-US" dirty="0"/>
              <a:t>のデータ構造は</a:t>
            </a:r>
            <a:r>
              <a:rPr kumimoji="1" lang="en-US" altLang="ja-JP" dirty="0"/>
              <a:t>OS</a:t>
            </a:r>
            <a:r>
              <a:rPr kumimoji="1" lang="ja-JP" altLang="en-US" dirty="0"/>
              <a:t>のバージョンに大きく依存する</a:t>
            </a:r>
            <a:endParaRPr kumimoji="1" lang="en-US" altLang="ja-JP" dirty="0"/>
          </a:p>
          <a:p>
            <a:pPr lvl="1"/>
            <a:r>
              <a:rPr lang="en-US" altLang="ja-JP" dirty="0"/>
              <a:t>OS</a:t>
            </a:r>
            <a:r>
              <a:rPr lang="ja-JP" altLang="en-US" dirty="0"/>
              <a:t>の開発に合わせて監視システムの開発を行う必要</a:t>
            </a:r>
            <a:endParaRPr kumimoji="1" lang="ja-JP" altLang="en-US" dirty="0"/>
          </a:p>
          <a:p>
            <a:r>
              <a:rPr kumimoji="1" lang="en-US" altLang="ja-JP" dirty="0"/>
              <a:t>VM</a:t>
            </a:r>
            <a:r>
              <a:rPr lang="ja-JP" altLang="en-US" dirty="0"/>
              <a:t>が</a:t>
            </a:r>
            <a:r>
              <a:rPr kumimoji="1" lang="ja-JP" altLang="en-US" dirty="0"/>
              <a:t>暗号化されていると利用することができない</a:t>
            </a:r>
            <a:endParaRPr kumimoji="1" lang="en-US" altLang="ja-JP" dirty="0"/>
          </a:p>
          <a:p>
            <a:pPr lvl="1"/>
            <a:r>
              <a:rPr kumimoji="1" lang="en-US" altLang="ja-JP" dirty="0"/>
              <a:t>AMD SEV</a:t>
            </a:r>
            <a:r>
              <a:rPr kumimoji="1" lang="ja-JP" altLang="en-US" dirty="0"/>
              <a:t>を用いて</a:t>
            </a:r>
            <a:r>
              <a:rPr kumimoji="1" lang="en-US" altLang="ja-JP" dirty="0"/>
              <a:t>VM</a:t>
            </a:r>
            <a:r>
              <a:rPr kumimoji="1" lang="ja-JP" altLang="en-US" dirty="0"/>
              <a:t>のメモリが暗号化されている場合</a:t>
            </a:r>
            <a:endParaRPr kumimoji="1" lang="en-US" altLang="ja-JP" dirty="0"/>
          </a:p>
          <a:p>
            <a:pPr lvl="1"/>
            <a:r>
              <a:rPr lang="en-US" altLang="ja-JP" dirty="0"/>
              <a:t>OS</a:t>
            </a:r>
            <a:r>
              <a:rPr lang="ja-JP" altLang="en-US" dirty="0"/>
              <a:t>によって仮想</a:t>
            </a:r>
            <a:r>
              <a:rPr lang="ja-JP" altLang="en-US" dirty="0">
                <a:effectLst/>
              </a:rPr>
              <a:t>ディスクが暗号化されている場合</a:t>
            </a:r>
            <a:endParaRPr kumimoji="1" lang="ja-JP" altLang="en-US" dirty="0"/>
          </a:p>
        </p:txBody>
      </p:sp>
      <p:sp>
        <p:nvSpPr>
          <p:cNvPr id="4" name="スライド番号プレースホルダー 3">
            <a:extLst>
              <a:ext uri="{FF2B5EF4-FFF2-40B4-BE49-F238E27FC236}">
                <a16:creationId xmlns:a16="http://schemas.microsoft.com/office/drawing/2014/main" id="{1810B774-89C5-A0C2-EC88-AFB70864BAF1}"/>
              </a:ext>
            </a:extLst>
          </p:cNvPr>
          <p:cNvSpPr>
            <a:spLocks noGrp="1"/>
          </p:cNvSpPr>
          <p:nvPr>
            <p:ph type="sldNum" sz="quarter" idx="12"/>
          </p:nvPr>
        </p:nvSpPr>
        <p:spPr/>
        <p:txBody>
          <a:bodyPr/>
          <a:lstStyle/>
          <a:p>
            <a:fld id="{BE494F7D-EF94-4F03-B604-12C7245D12BF}" type="slidenum">
              <a:rPr kumimoji="1" lang="ja-JP" altLang="en-US" smtClean="0"/>
              <a:t>6</a:t>
            </a:fld>
            <a:endParaRPr kumimoji="1" lang="ja-JP" altLang="en-US"/>
          </a:p>
        </p:txBody>
      </p:sp>
      <p:sp>
        <p:nvSpPr>
          <p:cNvPr id="5" name="Cloud 15">
            <a:extLst>
              <a:ext uri="{FF2B5EF4-FFF2-40B4-BE49-F238E27FC236}">
                <a16:creationId xmlns:a16="http://schemas.microsoft.com/office/drawing/2014/main" id="{37D89CC5-8119-6D08-17B9-034ED0C491F5}"/>
              </a:ext>
            </a:extLst>
          </p:cNvPr>
          <p:cNvSpPr/>
          <p:nvPr/>
        </p:nvSpPr>
        <p:spPr>
          <a:xfrm>
            <a:off x="1130157" y="4520629"/>
            <a:ext cx="10223643" cy="2018283"/>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6" name="正方形/長方形 3">
            <a:extLst>
              <a:ext uri="{FF2B5EF4-FFF2-40B4-BE49-F238E27FC236}">
                <a16:creationId xmlns:a16="http://schemas.microsoft.com/office/drawing/2014/main" id="{9025E1DF-1286-0E77-2E59-313E8260955E}"/>
              </a:ext>
            </a:extLst>
          </p:cNvPr>
          <p:cNvSpPr/>
          <p:nvPr/>
        </p:nvSpPr>
        <p:spPr>
          <a:xfrm>
            <a:off x="5582581" y="4643919"/>
            <a:ext cx="4233778" cy="1337835"/>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latin typeface="+mn-ea"/>
            </a:endParaRPr>
          </a:p>
        </p:txBody>
      </p:sp>
      <p:sp>
        <p:nvSpPr>
          <p:cNvPr id="7" name="正方形/長方形 7">
            <a:extLst>
              <a:ext uri="{FF2B5EF4-FFF2-40B4-BE49-F238E27FC236}">
                <a16:creationId xmlns:a16="http://schemas.microsoft.com/office/drawing/2014/main" id="{39026CCC-41F7-3E4D-8C5E-A8E4AC3B0799}"/>
              </a:ext>
            </a:extLst>
          </p:cNvPr>
          <p:cNvSpPr/>
          <p:nvPr/>
        </p:nvSpPr>
        <p:spPr>
          <a:xfrm>
            <a:off x="2172213" y="5183418"/>
            <a:ext cx="1817035" cy="656959"/>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000" dirty="0">
                <a:solidFill>
                  <a:schemeClr val="tx1"/>
                </a:solidFill>
                <a:latin typeface="+mn-ea"/>
              </a:rPr>
              <a:t>監視システム</a:t>
            </a:r>
            <a:endParaRPr kumimoji="1" lang="ja-JP" altLang="en-US" sz="2000" dirty="0">
              <a:solidFill>
                <a:schemeClr val="tx1"/>
              </a:solidFill>
              <a:latin typeface="+mn-ea"/>
            </a:endParaRPr>
          </a:p>
        </p:txBody>
      </p:sp>
      <p:cxnSp>
        <p:nvCxnSpPr>
          <p:cNvPr id="8" name="直線矢印コネクタ 8">
            <a:extLst>
              <a:ext uri="{FF2B5EF4-FFF2-40B4-BE49-F238E27FC236}">
                <a16:creationId xmlns:a16="http://schemas.microsoft.com/office/drawing/2014/main" id="{494F4577-1A35-C685-C249-3CD059D197E1}"/>
              </a:ext>
            </a:extLst>
          </p:cNvPr>
          <p:cNvCxnSpPr>
            <a:cxnSpLocks/>
            <a:stCxn id="11" idx="1"/>
            <a:endCxn id="7" idx="3"/>
          </p:cNvCxnSpPr>
          <p:nvPr/>
        </p:nvCxnSpPr>
        <p:spPr>
          <a:xfrm flipH="1" flipV="1">
            <a:off x="3989248" y="5511898"/>
            <a:ext cx="1991649" cy="20005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TextBox 25">
            <a:extLst>
              <a:ext uri="{FF2B5EF4-FFF2-40B4-BE49-F238E27FC236}">
                <a16:creationId xmlns:a16="http://schemas.microsoft.com/office/drawing/2014/main" id="{EC875D09-DF8F-7DEC-070F-BB5D0882F717}"/>
              </a:ext>
            </a:extLst>
          </p:cNvPr>
          <p:cNvSpPr txBox="1"/>
          <p:nvPr/>
        </p:nvSpPr>
        <p:spPr>
          <a:xfrm>
            <a:off x="2371634" y="4799351"/>
            <a:ext cx="1467068" cy="400110"/>
          </a:xfrm>
          <a:prstGeom prst="rect">
            <a:avLst/>
          </a:prstGeom>
          <a:noFill/>
        </p:spPr>
        <p:txBody>
          <a:bodyPr wrap="none" rtlCol="0">
            <a:spAutoFit/>
          </a:bodyPr>
          <a:lstStyle/>
          <a:p>
            <a:r>
              <a:rPr lang="en-JP" sz="2000" dirty="0"/>
              <a:t>クラウド側</a:t>
            </a:r>
          </a:p>
        </p:txBody>
      </p:sp>
      <p:sp>
        <p:nvSpPr>
          <p:cNvPr id="10" name="テキスト ボックス 12">
            <a:extLst>
              <a:ext uri="{FF2B5EF4-FFF2-40B4-BE49-F238E27FC236}">
                <a16:creationId xmlns:a16="http://schemas.microsoft.com/office/drawing/2014/main" id="{EF49C878-38A1-B7A2-A1C8-A9D261AA384B}"/>
              </a:ext>
            </a:extLst>
          </p:cNvPr>
          <p:cNvSpPr txBox="1"/>
          <p:nvPr/>
        </p:nvSpPr>
        <p:spPr>
          <a:xfrm>
            <a:off x="9151229" y="4816823"/>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11" name="正方形/長方形 13">
            <a:extLst>
              <a:ext uri="{FF2B5EF4-FFF2-40B4-BE49-F238E27FC236}">
                <a16:creationId xmlns:a16="http://schemas.microsoft.com/office/drawing/2014/main" id="{3F0D18A9-DA42-FE01-B6CC-02CDE021A8E5}"/>
              </a:ext>
            </a:extLst>
          </p:cNvPr>
          <p:cNvSpPr/>
          <p:nvPr/>
        </p:nvSpPr>
        <p:spPr>
          <a:xfrm>
            <a:off x="5980897" y="5498434"/>
            <a:ext cx="1363164" cy="427037"/>
          </a:xfrm>
          <a:prstGeom prst="rect">
            <a:avLst/>
          </a:prstGeom>
          <a:ln w="1905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latin typeface="+mn-ea"/>
              </a:rPr>
              <a:t>メモリ</a:t>
            </a:r>
          </a:p>
        </p:txBody>
      </p:sp>
      <p:sp>
        <p:nvSpPr>
          <p:cNvPr id="12" name="Can 6">
            <a:extLst>
              <a:ext uri="{FF2B5EF4-FFF2-40B4-BE49-F238E27FC236}">
                <a16:creationId xmlns:a16="http://schemas.microsoft.com/office/drawing/2014/main" id="{F2761C56-E8C5-6982-C044-71A42639C869}"/>
              </a:ext>
            </a:extLst>
          </p:cNvPr>
          <p:cNvSpPr/>
          <p:nvPr/>
        </p:nvSpPr>
        <p:spPr>
          <a:xfrm>
            <a:off x="7534418" y="5488779"/>
            <a:ext cx="575382" cy="461262"/>
          </a:xfrm>
          <a:prstGeom prst="can">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sz="2000">
              <a:solidFill>
                <a:srgbClr val="00B050"/>
              </a:solidFill>
            </a:endParaRPr>
          </a:p>
        </p:txBody>
      </p:sp>
      <p:sp>
        <p:nvSpPr>
          <p:cNvPr id="13" name="TextBox 7">
            <a:extLst>
              <a:ext uri="{FF2B5EF4-FFF2-40B4-BE49-F238E27FC236}">
                <a16:creationId xmlns:a16="http://schemas.microsoft.com/office/drawing/2014/main" id="{9070558A-A235-030A-6A59-B361F6CE523A}"/>
              </a:ext>
            </a:extLst>
          </p:cNvPr>
          <p:cNvSpPr txBox="1"/>
          <p:nvPr/>
        </p:nvSpPr>
        <p:spPr>
          <a:xfrm>
            <a:off x="8044090" y="5525361"/>
            <a:ext cx="2031325" cy="400110"/>
          </a:xfrm>
          <a:prstGeom prst="rect">
            <a:avLst/>
          </a:prstGeom>
          <a:noFill/>
        </p:spPr>
        <p:txBody>
          <a:bodyPr wrap="square" rtlCol="0">
            <a:spAutoFit/>
          </a:bodyPr>
          <a:lstStyle/>
          <a:p>
            <a:r>
              <a:rPr lang="en-JP" sz="2000" dirty="0"/>
              <a:t>仮想ディスク</a:t>
            </a:r>
          </a:p>
        </p:txBody>
      </p:sp>
      <p:sp>
        <p:nvSpPr>
          <p:cNvPr id="14" name="正方形/長方形 23">
            <a:extLst>
              <a:ext uri="{FF2B5EF4-FFF2-40B4-BE49-F238E27FC236}">
                <a16:creationId xmlns:a16="http://schemas.microsoft.com/office/drawing/2014/main" id="{07FD5EAF-18B0-78A9-2CC2-F99EB48ACD99}"/>
              </a:ext>
            </a:extLst>
          </p:cNvPr>
          <p:cNvSpPr/>
          <p:nvPr/>
        </p:nvSpPr>
        <p:spPr>
          <a:xfrm>
            <a:off x="4791153" y="5486672"/>
            <a:ext cx="762057" cy="495082"/>
          </a:xfrm>
          <a:prstGeom prst="rect">
            <a:avLst/>
          </a:prstGeom>
          <a:solidFill>
            <a:schemeClr val="accent5"/>
          </a:solidFill>
          <a:ln w="19050">
            <a:solidFill>
              <a:schemeClr val="tx1"/>
            </a:solidFill>
          </a:ln>
        </p:spPr>
        <p:style>
          <a:lnRef idx="0">
            <a:schemeClr val="dk1"/>
          </a:lnRef>
          <a:fillRef idx="3">
            <a:schemeClr val="dk1"/>
          </a:fillRef>
          <a:effectRef idx="3">
            <a:schemeClr val="dk1"/>
          </a:effectRef>
          <a:fontRef idx="minor">
            <a:schemeClr val="lt1"/>
          </a:fontRef>
        </p:style>
        <p:txBody>
          <a:bodyPr rtlCol="0" anchor="ctr"/>
          <a:lstStyle/>
          <a:p>
            <a:pPr algn="ctr"/>
            <a:r>
              <a:rPr kumimoji="1" lang="en-US" altLang="ja-JP" sz="2000" dirty="0">
                <a:solidFill>
                  <a:schemeClr val="tx1"/>
                </a:solidFill>
                <a:latin typeface="+mn-ea"/>
              </a:rPr>
              <a:t>SEV</a:t>
            </a:r>
            <a:endParaRPr kumimoji="1" lang="ja-JP" altLang="en-US" sz="2000" dirty="0">
              <a:solidFill>
                <a:schemeClr val="tx1"/>
              </a:solidFill>
              <a:latin typeface="+mn-ea"/>
            </a:endParaRPr>
          </a:p>
        </p:txBody>
      </p:sp>
      <p:cxnSp>
        <p:nvCxnSpPr>
          <p:cNvPr id="15" name="Elbow Connector 8">
            <a:extLst>
              <a:ext uri="{FF2B5EF4-FFF2-40B4-BE49-F238E27FC236}">
                <a16:creationId xmlns:a16="http://schemas.microsoft.com/office/drawing/2014/main" id="{D6D87753-EF4C-C99A-6B5C-11629DEBCC49}"/>
              </a:ext>
            </a:extLst>
          </p:cNvPr>
          <p:cNvCxnSpPr>
            <a:stCxn id="12" idx="3"/>
            <a:endCxn id="7" idx="2"/>
          </p:cNvCxnSpPr>
          <p:nvPr/>
        </p:nvCxnSpPr>
        <p:spPr>
          <a:xfrm rot="5400000" flipH="1">
            <a:off x="5396588" y="3524520"/>
            <a:ext cx="109664" cy="4741378"/>
          </a:xfrm>
          <a:prstGeom prst="bentConnector3">
            <a:avLst>
              <a:gd name="adj1" fmla="val -208455"/>
            </a:avLst>
          </a:prstGeom>
          <a:ln w="28575">
            <a:tailEnd type="triangle"/>
          </a:ln>
        </p:spPr>
        <p:style>
          <a:lnRef idx="1">
            <a:schemeClr val="dk1"/>
          </a:lnRef>
          <a:fillRef idx="0">
            <a:schemeClr val="dk1"/>
          </a:fillRef>
          <a:effectRef idx="0">
            <a:schemeClr val="dk1"/>
          </a:effectRef>
          <a:fontRef idx="minor">
            <a:schemeClr val="tx1"/>
          </a:fontRef>
        </p:style>
      </p:cxnSp>
      <p:sp>
        <p:nvSpPr>
          <p:cNvPr id="16" name="Cross 16">
            <a:extLst>
              <a:ext uri="{FF2B5EF4-FFF2-40B4-BE49-F238E27FC236}">
                <a16:creationId xmlns:a16="http://schemas.microsoft.com/office/drawing/2014/main" id="{6BAC48AA-83A2-4E3D-5040-81F34F04D347}"/>
              </a:ext>
            </a:extLst>
          </p:cNvPr>
          <p:cNvSpPr/>
          <p:nvPr/>
        </p:nvSpPr>
        <p:spPr>
          <a:xfrm rot="2700000">
            <a:off x="4174076" y="5305840"/>
            <a:ext cx="524473" cy="524473"/>
          </a:xfrm>
          <a:prstGeom prst="plus">
            <a:avLst>
              <a:gd name="adj" fmla="val 4405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18" name="Cross 16">
            <a:extLst>
              <a:ext uri="{FF2B5EF4-FFF2-40B4-BE49-F238E27FC236}">
                <a16:creationId xmlns:a16="http://schemas.microsoft.com/office/drawing/2014/main" id="{DDDA0385-AC01-C777-98FF-1DD29467EC22}"/>
              </a:ext>
            </a:extLst>
          </p:cNvPr>
          <p:cNvSpPr/>
          <p:nvPr/>
        </p:nvSpPr>
        <p:spPr>
          <a:xfrm rot="2700000">
            <a:off x="5093695" y="5970030"/>
            <a:ext cx="524473" cy="524473"/>
          </a:xfrm>
          <a:prstGeom prst="plus">
            <a:avLst>
              <a:gd name="adj" fmla="val 4405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20" name="Rectangle 12">
            <a:extLst>
              <a:ext uri="{FF2B5EF4-FFF2-40B4-BE49-F238E27FC236}">
                <a16:creationId xmlns:a16="http://schemas.microsoft.com/office/drawing/2014/main" id="{8FA1A486-A612-3C38-0B50-E649BA78E2B6}"/>
              </a:ext>
            </a:extLst>
          </p:cNvPr>
          <p:cNvSpPr/>
          <p:nvPr/>
        </p:nvSpPr>
        <p:spPr>
          <a:xfrm>
            <a:off x="5682685" y="4688687"/>
            <a:ext cx="3322565" cy="461262"/>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200" dirty="0">
                <a:solidFill>
                  <a:schemeClr val="tx1"/>
                </a:solidFill>
              </a:rPr>
              <a:t>OS</a:t>
            </a:r>
            <a:endParaRPr lang="en-JP" sz="2200" dirty="0">
              <a:solidFill>
                <a:schemeClr val="tx1"/>
              </a:solidFill>
            </a:endParaRPr>
          </a:p>
        </p:txBody>
      </p:sp>
      <p:cxnSp>
        <p:nvCxnSpPr>
          <p:cNvPr id="21" name="直線矢印コネクタ 8">
            <a:extLst>
              <a:ext uri="{FF2B5EF4-FFF2-40B4-BE49-F238E27FC236}">
                <a16:creationId xmlns:a16="http://schemas.microsoft.com/office/drawing/2014/main" id="{B1C223D5-3807-0934-9C24-5EAA863B109A}"/>
              </a:ext>
            </a:extLst>
          </p:cNvPr>
          <p:cNvCxnSpPr>
            <a:cxnSpLocks/>
            <a:stCxn id="20" idx="2"/>
            <a:endCxn id="12" idx="1"/>
          </p:cNvCxnSpPr>
          <p:nvPr/>
        </p:nvCxnSpPr>
        <p:spPr>
          <a:xfrm>
            <a:off x="7343968" y="5149949"/>
            <a:ext cx="478141" cy="3388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TextBox 7">
            <a:extLst>
              <a:ext uri="{FF2B5EF4-FFF2-40B4-BE49-F238E27FC236}">
                <a16:creationId xmlns:a16="http://schemas.microsoft.com/office/drawing/2014/main" id="{B6267260-F94F-CF35-C7FB-67D76A694C45}"/>
              </a:ext>
            </a:extLst>
          </p:cNvPr>
          <p:cNvSpPr txBox="1"/>
          <p:nvPr/>
        </p:nvSpPr>
        <p:spPr>
          <a:xfrm>
            <a:off x="7945355" y="5155653"/>
            <a:ext cx="2031325" cy="400110"/>
          </a:xfrm>
          <a:prstGeom prst="rect">
            <a:avLst/>
          </a:prstGeom>
          <a:noFill/>
        </p:spPr>
        <p:txBody>
          <a:bodyPr wrap="square" rtlCol="0">
            <a:spAutoFit/>
          </a:bodyPr>
          <a:lstStyle/>
          <a:p>
            <a:r>
              <a:rPr lang="ja-JP" altLang="en-US" sz="2000" dirty="0"/>
              <a:t>暗号化</a:t>
            </a:r>
            <a:endParaRPr lang="en-JP" sz="2000" dirty="0"/>
          </a:p>
        </p:txBody>
      </p:sp>
    </p:spTree>
    <p:extLst>
      <p:ext uri="{BB962C8B-B14F-4D97-AF65-F5344CB8AC3E}">
        <p14:creationId xmlns:p14="http://schemas.microsoft.com/office/powerpoint/2010/main" val="33219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p:cTn id="13" dur="500" fill="hold"/>
                                        <p:tgtEl>
                                          <p:spTgt spid="16"/>
                                        </p:tgtEl>
                                        <p:attrNameLst>
                                          <p:attrName>ppt_w</p:attrName>
                                        </p:attrNameLst>
                                      </p:cBhvr>
                                      <p:tavLst>
                                        <p:tav tm="0">
                                          <p:val>
                                            <p:fltVal val="0"/>
                                          </p:val>
                                        </p:tav>
                                        <p:tav tm="100000">
                                          <p:val>
                                            <p:strVal val="#ppt_w"/>
                                          </p:val>
                                        </p:tav>
                                      </p:tavLst>
                                    </p:anim>
                                    <p:anim calcmode="lin" valueType="num">
                                      <p:cBhvr>
                                        <p:cTn id="14" dur="500" fill="hold"/>
                                        <p:tgtEl>
                                          <p:spTgt spid="16"/>
                                        </p:tgtEl>
                                        <p:attrNameLst>
                                          <p:attrName>ppt_h</p:attrName>
                                        </p:attrNameLst>
                                      </p:cBhvr>
                                      <p:tavLst>
                                        <p:tav tm="0">
                                          <p:val>
                                            <p:fltVal val="0"/>
                                          </p:val>
                                        </p:tav>
                                        <p:tav tm="100000">
                                          <p:val>
                                            <p:strVal val="#ppt_h"/>
                                          </p:val>
                                        </p:tav>
                                      </p:tavLst>
                                    </p:anim>
                                    <p:animEffect transition="in" filter="fade">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additive="base">
                                        <p:cTn id="20" dur="500" fill="hold"/>
                                        <p:tgtEl>
                                          <p:spTgt spid="21"/>
                                        </p:tgtEl>
                                        <p:attrNameLst>
                                          <p:attrName>ppt_x</p:attrName>
                                        </p:attrNameLst>
                                      </p:cBhvr>
                                      <p:tavLst>
                                        <p:tav tm="0">
                                          <p:val>
                                            <p:strVal val="#ppt_x"/>
                                          </p:val>
                                        </p:tav>
                                        <p:tav tm="100000">
                                          <p:val>
                                            <p:strVal val="#ppt_x"/>
                                          </p:val>
                                        </p:tav>
                                      </p:tavLst>
                                    </p:anim>
                                    <p:anim calcmode="lin" valueType="num">
                                      <p:cBhvr additive="base">
                                        <p:cTn id="21" dur="500" fill="hold"/>
                                        <p:tgtEl>
                                          <p:spTgt spid="21"/>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24"/>
                                        </p:tgtEl>
                                        <p:attrNameLst>
                                          <p:attrName>style.visibility</p:attrName>
                                        </p:attrNameLst>
                                      </p:cBhvr>
                                      <p:to>
                                        <p:strVal val="visible"/>
                                      </p:to>
                                    </p:set>
                                    <p:anim calcmode="lin" valueType="num">
                                      <p:cBhvr additive="base">
                                        <p:cTn id="24" dur="500" fill="hold"/>
                                        <p:tgtEl>
                                          <p:spTgt spid="24"/>
                                        </p:tgtEl>
                                        <p:attrNameLst>
                                          <p:attrName>ppt_x</p:attrName>
                                        </p:attrNameLst>
                                      </p:cBhvr>
                                      <p:tavLst>
                                        <p:tav tm="0">
                                          <p:val>
                                            <p:strVal val="#ppt_x"/>
                                          </p:val>
                                        </p:tav>
                                        <p:tav tm="100000">
                                          <p:val>
                                            <p:strVal val="#ppt_x"/>
                                          </p:val>
                                        </p:tav>
                                      </p:tavLst>
                                    </p:anim>
                                    <p:anim calcmode="lin" valueType="num">
                                      <p:cBhvr additive="base">
                                        <p:cTn id="25"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 calcmode="lin" valueType="num">
                                      <p:cBhvr>
                                        <p:cTn id="30" dur="500" fill="hold"/>
                                        <p:tgtEl>
                                          <p:spTgt spid="18"/>
                                        </p:tgtEl>
                                        <p:attrNameLst>
                                          <p:attrName>ppt_w</p:attrName>
                                        </p:attrNameLst>
                                      </p:cBhvr>
                                      <p:tavLst>
                                        <p:tav tm="0">
                                          <p:val>
                                            <p:fltVal val="0"/>
                                          </p:val>
                                        </p:tav>
                                        <p:tav tm="100000">
                                          <p:val>
                                            <p:strVal val="#ppt_w"/>
                                          </p:val>
                                        </p:tav>
                                      </p:tavLst>
                                    </p:anim>
                                    <p:anim calcmode="lin" valueType="num">
                                      <p:cBhvr>
                                        <p:cTn id="31" dur="500" fill="hold"/>
                                        <p:tgtEl>
                                          <p:spTgt spid="18"/>
                                        </p:tgtEl>
                                        <p:attrNameLst>
                                          <p:attrName>ppt_h</p:attrName>
                                        </p:attrNameLst>
                                      </p:cBhvr>
                                      <p:tavLst>
                                        <p:tav tm="0">
                                          <p:val>
                                            <p:fltVal val="0"/>
                                          </p:val>
                                        </p:tav>
                                        <p:tav tm="100000">
                                          <p:val>
                                            <p:strVal val="#ppt_h"/>
                                          </p:val>
                                        </p:tav>
                                      </p:tavLst>
                                    </p:anim>
                                    <p:animEffect transition="in" filter="fade">
                                      <p:cBhvr>
                                        <p:cTn id="3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18" grpId="0" animBg="1"/>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E34D86-2BF3-4EBE-8C46-B38A14F47AE3}"/>
              </a:ext>
            </a:extLst>
          </p:cNvPr>
          <p:cNvSpPr>
            <a:spLocks noGrp="1"/>
          </p:cNvSpPr>
          <p:nvPr>
            <p:ph type="title"/>
          </p:nvPr>
        </p:nvSpPr>
        <p:spPr/>
        <p:txBody>
          <a:bodyPr/>
          <a:lstStyle/>
          <a:p>
            <a:r>
              <a:rPr kumimoji="1" lang="ja-JP" altLang="en-US" b="1" dirty="0"/>
              <a:t>提案：</a:t>
            </a:r>
            <a:r>
              <a:rPr kumimoji="1" lang="en-US" altLang="ja-JP" b="1" dirty="0" err="1"/>
              <a:t>TeleBPF</a:t>
            </a:r>
            <a:endParaRPr kumimoji="1" lang="ja-JP" altLang="en-US" b="1" strike="sngStrike" dirty="0">
              <a:solidFill>
                <a:srgbClr val="FF0000"/>
              </a:solidFill>
            </a:endParaRPr>
          </a:p>
        </p:txBody>
      </p:sp>
      <p:sp>
        <p:nvSpPr>
          <p:cNvPr id="3" name="コンテンツ プレースホルダー 2">
            <a:extLst>
              <a:ext uri="{FF2B5EF4-FFF2-40B4-BE49-F238E27FC236}">
                <a16:creationId xmlns:a16="http://schemas.microsoft.com/office/drawing/2014/main" id="{518FC964-A247-4AEC-B1EF-1BAB50593FCA}"/>
              </a:ext>
            </a:extLst>
          </p:cNvPr>
          <p:cNvSpPr>
            <a:spLocks noGrp="1"/>
          </p:cNvSpPr>
          <p:nvPr>
            <p:ph idx="1"/>
          </p:nvPr>
        </p:nvSpPr>
        <p:spPr/>
        <p:txBody>
          <a:bodyPr/>
          <a:lstStyle/>
          <a:p>
            <a:r>
              <a:rPr kumimoji="1" lang="en-US" altLang="ja-JP" dirty="0"/>
              <a:t>VM</a:t>
            </a:r>
            <a:r>
              <a:rPr kumimoji="1" lang="ja-JP" altLang="en-US" dirty="0"/>
              <a:t>に</a:t>
            </a:r>
            <a:r>
              <a:rPr kumimoji="1" lang="en-US" altLang="ja-JP" dirty="0" err="1"/>
              <a:t>eBPF</a:t>
            </a:r>
            <a:r>
              <a:rPr kumimoji="1" lang="ja-JP" altLang="en-US" dirty="0"/>
              <a:t>プログラムを送り込んで実行することで安全に監視</a:t>
            </a:r>
            <a:endParaRPr kumimoji="1" lang="en-US" altLang="ja-JP" dirty="0"/>
          </a:p>
          <a:p>
            <a:pPr lvl="1"/>
            <a:r>
              <a:rPr lang="en-US" altLang="ja-JP" dirty="0" err="1"/>
              <a:t>eBPF</a:t>
            </a:r>
            <a:r>
              <a:rPr lang="ja-JP" altLang="en-US" dirty="0"/>
              <a:t>：</a:t>
            </a:r>
            <a:r>
              <a:rPr lang="en-US" altLang="ja-JP" dirty="0"/>
              <a:t>OS</a:t>
            </a:r>
            <a:r>
              <a:rPr lang="ja-JP" altLang="en-US" dirty="0"/>
              <a:t>内で性能等を監視するために用いられる</a:t>
            </a:r>
            <a:r>
              <a:rPr lang="en-US" altLang="ja-JP" dirty="0"/>
              <a:t>Linux</a:t>
            </a:r>
            <a:r>
              <a:rPr lang="ja-JP" altLang="en-US" dirty="0"/>
              <a:t>の機構</a:t>
            </a:r>
            <a:endParaRPr lang="en-US" altLang="ja-JP" dirty="0"/>
          </a:p>
          <a:p>
            <a:r>
              <a:rPr lang="en-US" altLang="ja-JP" dirty="0" err="1"/>
              <a:t>TeleBPF</a:t>
            </a:r>
            <a:r>
              <a:rPr lang="ja-JP" altLang="en-US" dirty="0"/>
              <a:t>プロキシ経由で</a:t>
            </a:r>
            <a:r>
              <a:rPr lang="en-US" altLang="ja-JP" dirty="0" err="1"/>
              <a:t>eBPF</a:t>
            </a:r>
            <a:r>
              <a:rPr lang="ja-JP" altLang="en-US" dirty="0"/>
              <a:t>プログラムを</a:t>
            </a:r>
            <a:r>
              <a:rPr lang="en-US" altLang="ja-JP" dirty="0"/>
              <a:t>VM</a:t>
            </a:r>
            <a:r>
              <a:rPr lang="ja-JP" altLang="en-US" dirty="0"/>
              <a:t>内の</a:t>
            </a:r>
            <a:r>
              <a:rPr lang="en-US" altLang="ja-JP" dirty="0"/>
              <a:t>OS</a:t>
            </a:r>
            <a:r>
              <a:rPr lang="ja-JP" altLang="en-US" dirty="0"/>
              <a:t>にロード</a:t>
            </a:r>
            <a:endParaRPr lang="en-US" altLang="ja-JP" dirty="0"/>
          </a:p>
          <a:p>
            <a:pPr lvl="1"/>
            <a:r>
              <a:rPr lang="en-US" altLang="ja-JP" dirty="0" err="1"/>
              <a:t>eBPF</a:t>
            </a:r>
            <a:r>
              <a:rPr lang="ja-JP" altLang="en-US" dirty="0"/>
              <a:t>プログラムが取得した情報は</a:t>
            </a:r>
            <a:r>
              <a:rPr lang="en-US" altLang="ja-JP" dirty="0" err="1"/>
              <a:t>TeleBPF</a:t>
            </a:r>
            <a:r>
              <a:rPr lang="ja-JP" altLang="en-US" dirty="0"/>
              <a:t>プロキシ経由で返される</a:t>
            </a:r>
            <a:endParaRPr lang="en-US" altLang="ja-JP" dirty="0"/>
          </a:p>
          <a:p>
            <a:pPr lvl="1"/>
            <a:r>
              <a:rPr lang="ja-JP" altLang="en-US" dirty="0"/>
              <a:t>既存の</a:t>
            </a:r>
            <a:r>
              <a:rPr lang="en-US" altLang="ja-JP" dirty="0" err="1"/>
              <a:t>eBPF</a:t>
            </a:r>
            <a:r>
              <a:rPr lang="ja-JP" altLang="en-US" dirty="0"/>
              <a:t>アプリケーションを実行可能</a:t>
            </a:r>
            <a:endParaRPr lang="en-US" altLang="ja-JP" dirty="0"/>
          </a:p>
        </p:txBody>
      </p:sp>
      <p:sp>
        <p:nvSpPr>
          <p:cNvPr id="4" name="スライド番号プレースホルダー 3">
            <a:extLst>
              <a:ext uri="{FF2B5EF4-FFF2-40B4-BE49-F238E27FC236}">
                <a16:creationId xmlns:a16="http://schemas.microsoft.com/office/drawing/2014/main" id="{7F4B7646-4AE1-4887-8522-8CC4B4B757EE}"/>
              </a:ext>
            </a:extLst>
          </p:cNvPr>
          <p:cNvSpPr>
            <a:spLocks noGrp="1"/>
          </p:cNvSpPr>
          <p:nvPr>
            <p:ph type="sldNum" sz="quarter" idx="12"/>
          </p:nvPr>
        </p:nvSpPr>
        <p:spPr/>
        <p:txBody>
          <a:bodyPr/>
          <a:lstStyle/>
          <a:p>
            <a:fld id="{BE494F7D-EF94-4F03-B604-12C7245D12BF}" type="slidenum">
              <a:rPr kumimoji="1" lang="ja-JP" altLang="en-US" smtClean="0">
                <a:solidFill>
                  <a:schemeClr val="tx1"/>
                </a:solidFill>
              </a:rPr>
              <a:t>7</a:t>
            </a:fld>
            <a:endParaRPr kumimoji="1" lang="ja-JP" altLang="en-US">
              <a:solidFill>
                <a:schemeClr val="tx1"/>
              </a:solidFill>
            </a:endParaRPr>
          </a:p>
        </p:txBody>
      </p:sp>
      <p:sp>
        <p:nvSpPr>
          <p:cNvPr id="20" name="Rectangle 6">
            <a:extLst>
              <a:ext uri="{FF2B5EF4-FFF2-40B4-BE49-F238E27FC236}">
                <a16:creationId xmlns:a16="http://schemas.microsoft.com/office/drawing/2014/main" id="{9F5D16CE-453C-97E2-85AE-B929D90C2CB0}"/>
              </a:ext>
            </a:extLst>
          </p:cNvPr>
          <p:cNvSpPr/>
          <p:nvPr/>
        </p:nvSpPr>
        <p:spPr>
          <a:xfrm>
            <a:off x="1513097" y="4442050"/>
            <a:ext cx="3176872" cy="748058"/>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200" dirty="0">
                <a:solidFill>
                  <a:schemeClr val="tx1"/>
                </a:solidFill>
              </a:rPr>
              <a:t>eBPFアプリケーション</a:t>
            </a:r>
          </a:p>
        </p:txBody>
      </p:sp>
      <p:sp>
        <p:nvSpPr>
          <p:cNvPr id="24" name="Rectangle 7">
            <a:extLst>
              <a:ext uri="{FF2B5EF4-FFF2-40B4-BE49-F238E27FC236}">
                <a16:creationId xmlns:a16="http://schemas.microsoft.com/office/drawing/2014/main" id="{5286DB8E-81BE-68B7-7516-064972FFE81C}"/>
              </a:ext>
            </a:extLst>
          </p:cNvPr>
          <p:cNvSpPr/>
          <p:nvPr/>
        </p:nvSpPr>
        <p:spPr>
          <a:xfrm>
            <a:off x="6350013" y="4307484"/>
            <a:ext cx="4120975" cy="2286493"/>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26" name="TextBox 8">
            <a:extLst>
              <a:ext uri="{FF2B5EF4-FFF2-40B4-BE49-F238E27FC236}">
                <a16:creationId xmlns:a16="http://schemas.microsoft.com/office/drawing/2014/main" id="{989EF9D1-7DE1-D48A-F12D-462041B1CDBB}"/>
              </a:ext>
            </a:extLst>
          </p:cNvPr>
          <p:cNvSpPr txBox="1"/>
          <p:nvPr/>
        </p:nvSpPr>
        <p:spPr>
          <a:xfrm>
            <a:off x="9544001" y="4307484"/>
            <a:ext cx="730753" cy="430887"/>
          </a:xfrm>
          <a:prstGeom prst="rect">
            <a:avLst/>
          </a:prstGeom>
          <a:noFill/>
          <a:ln w="19050">
            <a:noFill/>
          </a:ln>
        </p:spPr>
        <p:txBody>
          <a:bodyPr wrap="square" rtlCol="0">
            <a:spAutoFit/>
          </a:bodyPr>
          <a:lstStyle/>
          <a:p>
            <a:r>
              <a:rPr lang="en-JP" sz="2200" dirty="0"/>
              <a:t>VM</a:t>
            </a:r>
          </a:p>
        </p:txBody>
      </p:sp>
      <p:sp>
        <p:nvSpPr>
          <p:cNvPr id="27" name="Rectangle 9">
            <a:extLst>
              <a:ext uri="{FF2B5EF4-FFF2-40B4-BE49-F238E27FC236}">
                <a16:creationId xmlns:a16="http://schemas.microsoft.com/office/drawing/2014/main" id="{3CF004F8-71C1-78C8-A839-907F7C97E55D}"/>
              </a:ext>
            </a:extLst>
          </p:cNvPr>
          <p:cNvSpPr/>
          <p:nvPr/>
        </p:nvSpPr>
        <p:spPr>
          <a:xfrm>
            <a:off x="7703746" y="4456696"/>
            <a:ext cx="1356294" cy="718766"/>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200" dirty="0" err="1">
                <a:solidFill>
                  <a:schemeClr val="tx1"/>
                </a:solidFill>
              </a:rPr>
              <a:t>TeleBPF</a:t>
            </a:r>
            <a:r>
              <a:rPr lang="en-JP" sz="2200" dirty="0">
                <a:solidFill>
                  <a:schemeClr val="tx1"/>
                </a:solidFill>
              </a:rPr>
              <a:t>プロキシ</a:t>
            </a:r>
          </a:p>
        </p:txBody>
      </p:sp>
      <p:sp>
        <p:nvSpPr>
          <p:cNvPr id="28" name="Rectangle 12">
            <a:extLst>
              <a:ext uri="{FF2B5EF4-FFF2-40B4-BE49-F238E27FC236}">
                <a16:creationId xmlns:a16="http://schemas.microsoft.com/office/drawing/2014/main" id="{60FBEC32-4160-08D4-FFA0-6615D040CC60}"/>
              </a:ext>
            </a:extLst>
          </p:cNvPr>
          <p:cNvSpPr/>
          <p:nvPr/>
        </p:nvSpPr>
        <p:spPr>
          <a:xfrm>
            <a:off x="6719372" y="5405592"/>
            <a:ext cx="3322565" cy="856150"/>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200" dirty="0">
                <a:solidFill>
                  <a:schemeClr val="tx1"/>
                </a:solidFill>
              </a:rPr>
              <a:t>OS</a:t>
            </a:r>
            <a:endParaRPr lang="en-JP" sz="2200" dirty="0">
              <a:solidFill>
                <a:schemeClr val="tx1"/>
              </a:solidFill>
            </a:endParaRPr>
          </a:p>
        </p:txBody>
      </p:sp>
      <p:sp>
        <p:nvSpPr>
          <p:cNvPr id="29" name="正方形/長方形 36">
            <a:extLst>
              <a:ext uri="{FF2B5EF4-FFF2-40B4-BE49-F238E27FC236}">
                <a16:creationId xmlns:a16="http://schemas.microsoft.com/office/drawing/2014/main" id="{6E74CB92-B6EF-BE6E-9DC6-18631A0A6DC9}"/>
              </a:ext>
            </a:extLst>
          </p:cNvPr>
          <p:cNvSpPr/>
          <p:nvPr/>
        </p:nvSpPr>
        <p:spPr>
          <a:xfrm>
            <a:off x="8758076" y="5484061"/>
            <a:ext cx="2302601" cy="699211"/>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200" dirty="0" err="1">
                <a:solidFill>
                  <a:schemeClr val="tx1"/>
                </a:solidFill>
              </a:rPr>
              <a:t>eBPF</a:t>
            </a:r>
            <a:r>
              <a:rPr kumimoji="1" lang="ja-JP" altLang="en-US" sz="2200" dirty="0">
                <a:solidFill>
                  <a:schemeClr val="tx1"/>
                </a:solidFill>
              </a:rPr>
              <a:t>プログラム</a:t>
            </a:r>
          </a:p>
        </p:txBody>
      </p:sp>
      <p:cxnSp>
        <p:nvCxnSpPr>
          <p:cNvPr id="30" name="直線矢印コネクタ 15">
            <a:extLst>
              <a:ext uri="{FF2B5EF4-FFF2-40B4-BE49-F238E27FC236}">
                <a16:creationId xmlns:a16="http://schemas.microsoft.com/office/drawing/2014/main" id="{F3F864EE-5EDE-75A5-0B71-3B5973560C4C}"/>
              </a:ext>
            </a:extLst>
          </p:cNvPr>
          <p:cNvCxnSpPr>
            <a:cxnSpLocks/>
            <a:stCxn id="27" idx="2"/>
            <a:endCxn id="28" idx="0"/>
          </p:cNvCxnSpPr>
          <p:nvPr/>
        </p:nvCxnSpPr>
        <p:spPr>
          <a:xfrm flipH="1">
            <a:off x="8380655" y="5175462"/>
            <a:ext cx="1238" cy="23013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31" name="テキスト ボックス 30">
            <a:extLst>
              <a:ext uri="{FF2B5EF4-FFF2-40B4-BE49-F238E27FC236}">
                <a16:creationId xmlns:a16="http://schemas.microsoft.com/office/drawing/2014/main" id="{BD1F0E90-5D73-9C6E-53EA-3A3793C66BA7}"/>
              </a:ext>
            </a:extLst>
          </p:cNvPr>
          <p:cNvSpPr txBox="1"/>
          <p:nvPr/>
        </p:nvSpPr>
        <p:spPr>
          <a:xfrm>
            <a:off x="2180315" y="5226870"/>
            <a:ext cx="1842436" cy="430887"/>
          </a:xfrm>
          <a:prstGeom prst="rect">
            <a:avLst/>
          </a:prstGeom>
          <a:noFill/>
        </p:spPr>
        <p:txBody>
          <a:bodyPr wrap="square" rtlCol="0">
            <a:spAutoFit/>
          </a:bodyPr>
          <a:lstStyle/>
          <a:p>
            <a:r>
              <a:rPr kumimoji="1" lang="ja-JP" altLang="en-US" sz="2200" dirty="0"/>
              <a:t>クラウド側</a:t>
            </a:r>
          </a:p>
        </p:txBody>
      </p:sp>
      <p:cxnSp>
        <p:nvCxnSpPr>
          <p:cNvPr id="32" name="直線矢印コネクタ 31">
            <a:extLst>
              <a:ext uri="{FF2B5EF4-FFF2-40B4-BE49-F238E27FC236}">
                <a16:creationId xmlns:a16="http://schemas.microsoft.com/office/drawing/2014/main" id="{D84CC0DC-B3D8-4067-03B9-E6E4735DFDA1}"/>
              </a:ext>
            </a:extLst>
          </p:cNvPr>
          <p:cNvCxnSpPr>
            <a:cxnSpLocks/>
            <a:stCxn id="20" idx="3"/>
            <a:endCxn id="27" idx="1"/>
          </p:cNvCxnSpPr>
          <p:nvPr/>
        </p:nvCxnSpPr>
        <p:spPr>
          <a:xfrm>
            <a:off x="4689969" y="4816079"/>
            <a:ext cx="3013777" cy="0"/>
          </a:xfrm>
          <a:prstGeom prst="straightConnector1">
            <a:avLst/>
          </a:prstGeom>
          <a:ln w="19050">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70780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275B87-FF8A-0978-8168-F0D4D21D4FCC}"/>
              </a:ext>
            </a:extLst>
          </p:cNvPr>
          <p:cNvSpPr>
            <a:spLocks noGrp="1"/>
          </p:cNvSpPr>
          <p:nvPr>
            <p:ph type="title"/>
          </p:nvPr>
        </p:nvSpPr>
        <p:spPr/>
        <p:txBody>
          <a:bodyPr/>
          <a:lstStyle/>
          <a:p>
            <a:r>
              <a:rPr kumimoji="1" lang="ja-JP" altLang="en-US" dirty="0"/>
              <a:t>エージェント方式と比べた利点</a:t>
            </a:r>
          </a:p>
        </p:txBody>
      </p:sp>
      <p:sp>
        <p:nvSpPr>
          <p:cNvPr id="3" name="コンテンツ プレースホルダー 2">
            <a:extLst>
              <a:ext uri="{FF2B5EF4-FFF2-40B4-BE49-F238E27FC236}">
                <a16:creationId xmlns:a16="http://schemas.microsoft.com/office/drawing/2014/main" id="{C0C4507C-1C8F-8E15-CA21-E34250680A97}"/>
              </a:ext>
            </a:extLst>
          </p:cNvPr>
          <p:cNvSpPr>
            <a:spLocks noGrp="1"/>
          </p:cNvSpPr>
          <p:nvPr>
            <p:ph idx="1"/>
          </p:nvPr>
        </p:nvSpPr>
        <p:spPr/>
        <p:txBody>
          <a:bodyPr/>
          <a:lstStyle/>
          <a:p>
            <a:r>
              <a:rPr kumimoji="1" lang="ja-JP" altLang="en-US" dirty="0"/>
              <a:t>事前のインストールや保守作業を行う必要がない</a:t>
            </a:r>
            <a:endParaRPr kumimoji="1" lang="en-US" altLang="ja-JP" dirty="0"/>
          </a:p>
          <a:p>
            <a:pPr lvl="1"/>
            <a:r>
              <a:rPr lang="ja-JP" altLang="en-US" dirty="0">
                <a:effectLst/>
              </a:rPr>
              <a:t>常に最新の</a:t>
            </a:r>
            <a:r>
              <a:rPr lang="en-US" altLang="ja-JP" dirty="0" err="1">
                <a:effectLst/>
              </a:rPr>
              <a:t>eBPF</a:t>
            </a:r>
            <a:r>
              <a:rPr lang="ja-JP" altLang="en-US" dirty="0">
                <a:effectLst/>
              </a:rPr>
              <a:t>プログラム</a:t>
            </a:r>
            <a:r>
              <a:rPr lang="ja-JP" altLang="en-US" dirty="0"/>
              <a:t>が</a:t>
            </a:r>
            <a:r>
              <a:rPr lang="ja-JP" altLang="en-US" dirty="0">
                <a:effectLst/>
              </a:rPr>
              <a:t>動的に送り込</a:t>
            </a:r>
            <a:r>
              <a:rPr lang="ja-JP" altLang="en-US" dirty="0"/>
              <a:t>まれる</a:t>
            </a:r>
            <a:r>
              <a:rPr lang="ja-JP" altLang="en-US" dirty="0">
                <a:effectLst/>
              </a:rPr>
              <a:t>ため</a:t>
            </a:r>
            <a:endParaRPr kumimoji="1" lang="en-US" altLang="ja-JP" dirty="0"/>
          </a:p>
          <a:p>
            <a:r>
              <a:rPr lang="ja-JP" altLang="en-US" dirty="0"/>
              <a:t>プロセスとしてのエージェントより</a:t>
            </a:r>
            <a:r>
              <a:rPr lang="ja-JP" altLang="en-US" dirty="0">
                <a:effectLst/>
              </a:rPr>
              <a:t>詳細な情報を取得</a:t>
            </a:r>
            <a:r>
              <a:rPr lang="ja-JP" altLang="en-US" dirty="0"/>
              <a:t>できる</a:t>
            </a:r>
            <a:endParaRPr lang="en-US" altLang="ja-JP" dirty="0">
              <a:effectLst/>
            </a:endParaRPr>
          </a:p>
          <a:p>
            <a:pPr lvl="1"/>
            <a:r>
              <a:rPr lang="en-US" altLang="ja-JP" dirty="0" err="1">
                <a:effectLst/>
              </a:rPr>
              <a:t>eBPF</a:t>
            </a:r>
            <a:r>
              <a:rPr lang="ja-JP" altLang="en-US" dirty="0">
                <a:effectLst/>
              </a:rPr>
              <a:t>プログラムは</a:t>
            </a:r>
            <a:r>
              <a:rPr lang="en-US" altLang="ja-JP" dirty="0">
                <a:effectLst/>
              </a:rPr>
              <a:t>OS</a:t>
            </a:r>
            <a:r>
              <a:rPr lang="ja-JP" altLang="en-US" dirty="0">
                <a:effectLst/>
              </a:rPr>
              <a:t>内で実行されるため</a:t>
            </a:r>
            <a:endParaRPr lang="en-US" altLang="ja-JP" dirty="0"/>
          </a:p>
          <a:p>
            <a:r>
              <a:rPr lang="en-US" altLang="ja-JP" dirty="0">
                <a:effectLst/>
              </a:rPr>
              <a:t>OS</a:t>
            </a:r>
            <a:r>
              <a:rPr lang="ja-JP" altLang="en-US" dirty="0">
                <a:effectLst/>
              </a:rPr>
              <a:t>カーネル内で実行してもシステム</a:t>
            </a:r>
            <a:r>
              <a:rPr lang="ja-JP" altLang="en-US" dirty="0"/>
              <a:t>が不安定になら</a:t>
            </a:r>
            <a:r>
              <a:rPr lang="ja-JP" altLang="en-US" dirty="0">
                <a:effectLst/>
              </a:rPr>
              <a:t>ない</a:t>
            </a:r>
            <a:endParaRPr lang="en-US" altLang="ja-JP" dirty="0">
              <a:effectLst/>
            </a:endParaRPr>
          </a:p>
          <a:p>
            <a:pPr lvl="1"/>
            <a:r>
              <a:rPr lang="en-US" altLang="ja-JP" dirty="0" err="1">
                <a:effectLst/>
              </a:rPr>
              <a:t>eBPF</a:t>
            </a:r>
            <a:r>
              <a:rPr lang="ja-JP" altLang="en-US" dirty="0">
                <a:effectLst/>
              </a:rPr>
              <a:t>プログラムはロード時に検査器を用いて安全性が検査され</a:t>
            </a:r>
            <a:r>
              <a:rPr lang="ja-JP" altLang="en-US" dirty="0"/>
              <a:t>る</a:t>
            </a:r>
          </a:p>
        </p:txBody>
      </p:sp>
      <p:sp>
        <p:nvSpPr>
          <p:cNvPr id="4" name="スライド番号プレースホルダー 3">
            <a:extLst>
              <a:ext uri="{FF2B5EF4-FFF2-40B4-BE49-F238E27FC236}">
                <a16:creationId xmlns:a16="http://schemas.microsoft.com/office/drawing/2014/main" id="{E115B61E-4DEC-B5EF-11F0-72F624CF5072}"/>
              </a:ext>
            </a:extLst>
          </p:cNvPr>
          <p:cNvSpPr>
            <a:spLocks noGrp="1"/>
          </p:cNvSpPr>
          <p:nvPr>
            <p:ph type="sldNum" sz="quarter" idx="12"/>
          </p:nvPr>
        </p:nvSpPr>
        <p:spPr/>
        <p:txBody>
          <a:bodyPr/>
          <a:lstStyle/>
          <a:p>
            <a:fld id="{BE494F7D-EF94-4F03-B604-12C7245D12BF}" type="slidenum">
              <a:rPr kumimoji="1" lang="ja-JP" altLang="en-US" smtClean="0"/>
              <a:t>8</a:t>
            </a:fld>
            <a:endParaRPr kumimoji="1" lang="ja-JP" altLang="en-US"/>
          </a:p>
        </p:txBody>
      </p:sp>
      <p:sp>
        <p:nvSpPr>
          <p:cNvPr id="6" name="Rectangle 7">
            <a:extLst>
              <a:ext uri="{FF2B5EF4-FFF2-40B4-BE49-F238E27FC236}">
                <a16:creationId xmlns:a16="http://schemas.microsoft.com/office/drawing/2014/main" id="{58E7AEB9-3AC5-2B3A-7685-F434A57EC1C2}"/>
              </a:ext>
            </a:extLst>
          </p:cNvPr>
          <p:cNvSpPr/>
          <p:nvPr/>
        </p:nvSpPr>
        <p:spPr>
          <a:xfrm>
            <a:off x="7136426" y="5084062"/>
            <a:ext cx="3445288" cy="1227838"/>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000" dirty="0">
              <a:solidFill>
                <a:schemeClr val="tx1"/>
              </a:solidFill>
            </a:endParaRPr>
          </a:p>
        </p:txBody>
      </p:sp>
      <p:sp>
        <p:nvSpPr>
          <p:cNvPr id="7" name="正方形/長方形 6">
            <a:extLst>
              <a:ext uri="{FF2B5EF4-FFF2-40B4-BE49-F238E27FC236}">
                <a16:creationId xmlns:a16="http://schemas.microsoft.com/office/drawing/2014/main" id="{5203CD46-A67E-3E21-5C0A-73DE0B02DB61}"/>
              </a:ext>
            </a:extLst>
          </p:cNvPr>
          <p:cNvSpPr/>
          <p:nvPr/>
        </p:nvSpPr>
        <p:spPr>
          <a:xfrm>
            <a:off x="7447064" y="5378241"/>
            <a:ext cx="2845943" cy="81659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8" name="正方形/長方形 7">
            <a:extLst>
              <a:ext uri="{FF2B5EF4-FFF2-40B4-BE49-F238E27FC236}">
                <a16:creationId xmlns:a16="http://schemas.microsoft.com/office/drawing/2014/main" id="{AD4D0A52-25BF-41DB-B401-861094BA0035}"/>
              </a:ext>
            </a:extLst>
          </p:cNvPr>
          <p:cNvSpPr/>
          <p:nvPr/>
        </p:nvSpPr>
        <p:spPr>
          <a:xfrm>
            <a:off x="7536035" y="5680980"/>
            <a:ext cx="2611430" cy="377351"/>
          </a:xfrm>
          <a:prstGeom prst="rect">
            <a:avLst/>
          </a:prstGeom>
          <a:solidFill>
            <a:schemeClr val="accent5">
              <a:lumMod val="20000"/>
              <a:lumOff val="80000"/>
            </a:schemeClr>
          </a:solidFill>
          <a:ln w="1905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2000" dirty="0">
                <a:solidFill>
                  <a:schemeClr val="tx1"/>
                </a:solidFill>
              </a:rPr>
              <a:t>eBPF</a:t>
            </a:r>
            <a:r>
              <a:rPr kumimoji="1" lang="ja-JP" altLang="en-US" sz="2000" dirty="0">
                <a:solidFill>
                  <a:schemeClr val="tx1"/>
                </a:solidFill>
              </a:rPr>
              <a:t>プログラム</a:t>
            </a:r>
          </a:p>
        </p:txBody>
      </p:sp>
      <p:sp>
        <p:nvSpPr>
          <p:cNvPr id="9" name="テキスト ボックス 8">
            <a:extLst>
              <a:ext uri="{FF2B5EF4-FFF2-40B4-BE49-F238E27FC236}">
                <a16:creationId xmlns:a16="http://schemas.microsoft.com/office/drawing/2014/main" id="{CD562B4C-F7F8-253F-19E9-9827E8B75496}"/>
              </a:ext>
            </a:extLst>
          </p:cNvPr>
          <p:cNvSpPr txBox="1"/>
          <p:nvPr/>
        </p:nvSpPr>
        <p:spPr>
          <a:xfrm>
            <a:off x="8525485" y="5337766"/>
            <a:ext cx="533362" cy="400110"/>
          </a:xfrm>
          <a:prstGeom prst="rect">
            <a:avLst/>
          </a:prstGeom>
          <a:noFill/>
          <a:ln w="19050">
            <a:noFill/>
          </a:ln>
        </p:spPr>
        <p:txBody>
          <a:bodyPr wrap="square" rtlCol="0">
            <a:spAutoFit/>
          </a:bodyPr>
          <a:lstStyle/>
          <a:p>
            <a:r>
              <a:rPr kumimoji="1" lang="en-US" altLang="ja-JP" sz="2000" dirty="0"/>
              <a:t>OS</a:t>
            </a:r>
            <a:endParaRPr kumimoji="1" lang="ja-JP" altLang="en-US" sz="2000" strike="sngStrike" dirty="0"/>
          </a:p>
        </p:txBody>
      </p:sp>
      <p:sp>
        <p:nvSpPr>
          <p:cNvPr id="13" name="テキスト ボックス 12">
            <a:extLst>
              <a:ext uri="{FF2B5EF4-FFF2-40B4-BE49-F238E27FC236}">
                <a16:creationId xmlns:a16="http://schemas.microsoft.com/office/drawing/2014/main" id="{446486B1-6E1C-E21A-14C9-404698FFA0C9}"/>
              </a:ext>
            </a:extLst>
          </p:cNvPr>
          <p:cNvSpPr txBox="1"/>
          <p:nvPr/>
        </p:nvSpPr>
        <p:spPr>
          <a:xfrm>
            <a:off x="8508165" y="5017799"/>
            <a:ext cx="667170" cy="400110"/>
          </a:xfrm>
          <a:prstGeom prst="rect">
            <a:avLst/>
          </a:prstGeom>
          <a:noFill/>
        </p:spPr>
        <p:txBody>
          <a:bodyPr wrap="square" rtlCol="0">
            <a:spAutoFit/>
          </a:bodyPr>
          <a:lstStyle/>
          <a:p>
            <a:r>
              <a:rPr kumimoji="1" lang="en-US" altLang="ja-JP" sz="2000" dirty="0"/>
              <a:t>VM</a:t>
            </a:r>
            <a:endParaRPr kumimoji="1" lang="ja-JP" altLang="en-US" sz="2000" dirty="0"/>
          </a:p>
        </p:txBody>
      </p:sp>
      <p:cxnSp>
        <p:nvCxnSpPr>
          <p:cNvPr id="14" name="直線矢印コネクタ 18">
            <a:extLst>
              <a:ext uri="{FF2B5EF4-FFF2-40B4-BE49-F238E27FC236}">
                <a16:creationId xmlns:a16="http://schemas.microsoft.com/office/drawing/2014/main" id="{FF3F2E26-F6D0-7FE8-4298-03A6E6643B5F}"/>
              </a:ext>
            </a:extLst>
          </p:cNvPr>
          <p:cNvCxnSpPr>
            <a:cxnSpLocks/>
          </p:cNvCxnSpPr>
          <p:nvPr/>
        </p:nvCxnSpPr>
        <p:spPr>
          <a:xfrm flipH="1">
            <a:off x="6672104" y="5788587"/>
            <a:ext cx="863931" cy="0"/>
          </a:xfrm>
          <a:prstGeom prst="straightConnector1">
            <a:avLst/>
          </a:prstGeom>
          <a:ln w="28575">
            <a:solidFill>
              <a:schemeClr val="tx1"/>
            </a:solidFill>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17" name="正方形/長方形 3">
            <a:extLst>
              <a:ext uri="{FF2B5EF4-FFF2-40B4-BE49-F238E27FC236}">
                <a16:creationId xmlns:a16="http://schemas.microsoft.com/office/drawing/2014/main" id="{D2D7DF9F-7403-CC9A-CB80-C941501358F3}"/>
              </a:ext>
            </a:extLst>
          </p:cNvPr>
          <p:cNvSpPr/>
          <p:nvPr/>
        </p:nvSpPr>
        <p:spPr>
          <a:xfrm>
            <a:off x="1569974" y="5173947"/>
            <a:ext cx="4233778" cy="1182403"/>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solidFill>
                <a:schemeClr val="tx1"/>
              </a:solidFill>
              <a:latin typeface="+mn-ea"/>
            </a:endParaRPr>
          </a:p>
        </p:txBody>
      </p:sp>
      <p:sp>
        <p:nvSpPr>
          <p:cNvPr id="18" name="正方形/長方形 5">
            <a:extLst>
              <a:ext uri="{FF2B5EF4-FFF2-40B4-BE49-F238E27FC236}">
                <a16:creationId xmlns:a16="http://schemas.microsoft.com/office/drawing/2014/main" id="{A11EA123-CF78-08E3-E841-9941DA3A7F74}"/>
              </a:ext>
            </a:extLst>
          </p:cNvPr>
          <p:cNvSpPr/>
          <p:nvPr/>
        </p:nvSpPr>
        <p:spPr>
          <a:xfrm>
            <a:off x="2092238" y="5259471"/>
            <a:ext cx="2067657" cy="400110"/>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19" name="テキスト ボックス 12">
            <a:extLst>
              <a:ext uri="{FF2B5EF4-FFF2-40B4-BE49-F238E27FC236}">
                <a16:creationId xmlns:a16="http://schemas.microsoft.com/office/drawing/2014/main" id="{97E05EA3-3CE8-DBD6-3A86-320C3C9E5AAF}"/>
              </a:ext>
            </a:extLst>
          </p:cNvPr>
          <p:cNvSpPr txBox="1"/>
          <p:nvPr/>
        </p:nvSpPr>
        <p:spPr>
          <a:xfrm>
            <a:off x="4570500" y="5461158"/>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20" name="正方形/長方形 13">
            <a:extLst>
              <a:ext uri="{FF2B5EF4-FFF2-40B4-BE49-F238E27FC236}">
                <a16:creationId xmlns:a16="http://schemas.microsoft.com/office/drawing/2014/main" id="{1111F0A3-DE63-F3ED-AA8D-B4F89C21BB49}"/>
              </a:ext>
            </a:extLst>
          </p:cNvPr>
          <p:cNvSpPr/>
          <p:nvPr/>
        </p:nvSpPr>
        <p:spPr>
          <a:xfrm>
            <a:off x="1637580" y="5861268"/>
            <a:ext cx="3977052" cy="42150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21" name="正方形/長方形 5">
            <a:extLst>
              <a:ext uri="{FF2B5EF4-FFF2-40B4-BE49-F238E27FC236}">
                <a16:creationId xmlns:a16="http://schemas.microsoft.com/office/drawing/2014/main" id="{BA9A9981-CE70-934A-3FE7-3CC97983DC5A}"/>
              </a:ext>
            </a:extLst>
          </p:cNvPr>
          <p:cNvSpPr/>
          <p:nvPr/>
        </p:nvSpPr>
        <p:spPr>
          <a:xfrm>
            <a:off x="2196395" y="5914527"/>
            <a:ext cx="2067657" cy="358305"/>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22" name="TextBox 21">
            <a:extLst>
              <a:ext uri="{FF2B5EF4-FFF2-40B4-BE49-F238E27FC236}">
                <a16:creationId xmlns:a16="http://schemas.microsoft.com/office/drawing/2014/main" id="{C4D3EB57-BAE1-7778-655A-BFE78A7D68C9}"/>
              </a:ext>
            </a:extLst>
          </p:cNvPr>
          <p:cNvSpPr txBox="1"/>
          <p:nvPr/>
        </p:nvSpPr>
        <p:spPr>
          <a:xfrm>
            <a:off x="5040185" y="5881471"/>
            <a:ext cx="497252" cy="369332"/>
          </a:xfrm>
          <a:prstGeom prst="rect">
            <a:avLst/>
          </a:prstGeom>
          <a:noFill/>
        </p:spPr>
        <p:txBody>
          <a:bodyPr wrap="none" rtlCol="0">
            <a:spAutoFit/>
          </a:bodyPr>
          <a:lstStyle/>
          <a:p>
            <a:r>
              <a:rPr lang="en-JP" dirty="0"/>
              <a:t>OS</a:t>
            </a:r>
          </a:p>
        </p:txBody>
      </p:sp>
      <p:sp>
        <p:nvSpPr>
          <p:cNvPr id="24" name="TextBox 23">
            <a:extLst>
              <a:ext uri="{FF2B5EF4-FFF2-40B4-BE49-F238E27FC236}">
                <a16:creationId xmlns:a16="http://schemas.microsoft.com/office/drawing/2014/main" id="{8E2BFF01-FE6E-E9E2-76C1-7F26C476CF34}"/>
              </a:ext>
            </a:extLst>
          </p:cNvPr>
          <p:cNvSpPr txBox="1"/>
          <p:nvPr/>
        </p:nvSpPr>
        <p:spPr>
          <a:xfrm>
            <a:off x="1094741" y="4708746"/>
            <a:ext cx="2236510" cy="400110"/>
          </a:xfrm>
          <a:prstGeom prst="rect">
            <a:avLst/>
          </a:prstGeom>
          <a:noFill/>
        </p:spPr>
        <p:txBody>
          <a:bodyPr wrap="none" rtlCol="0">
            <a:spAutoFit/>
          </a:bodyPr>
          <a:lstStyle/>
          <a:p>
            <a:r>
              <a:rPr lang="en-JP" sz="2000" dirty="0"/>
              <a:t>エージェント方式</a:t>
            </a:r>
          </a:p>
        </p:txBody>
      </p:sp>
      <p:sp>
        <p:nvSpPr>
          <p:cNvPr id="25" name="TextBox 24">
            <a:extLst>
              <a:ext uri="{FF2B5EF4-FFF2-40B4-BE49-F238E27FC236}">
                <a16:creationId xmlns:a16="http://schemas.microsoft.com/office/drawing/2014/main" id="{B5F00828-0669-745F-36F9-E0309B7C5701}"/>
              </a:ext>
            </a:extLst>
          </p:cNvPr>
          <p:cNvSpPr txBox="1"/>
          <p:nvPr/>
        </p:nvSpPr>
        <p:spPr>
          <a:xfrm>
            <a:off x="6897875" y="4608924"/>
            <a:ext cx="1199367" cy="400110"/>
          </a:xfrm>
          <a:prstGeom prst="rect">
            <a:avLst/>
          </a:prstGeom>
          <a:noFill/>
        </p:spPr>
        <p:txBody>
          <a:bodyPr wrap="none" rtlCol="0">
            <a:spAutoFit/>
          </a:bodyPr>
          <a:lstStyle/>
          <a:p>
            <a:r>
              <a:rPr lang="en-JP" sz="2000" dirty="0"/>
              <a:t>TeleBPF</a:t>
            </a:r>
          </a:p>
        </p:txBody>
      </p:sp>
    </p:spTree>
    <p:extLst>
      <p:ext uri="{BB962C8B-B14F-4D97-AF65-F5344CB8AC3E}">
        <p14:creationId xmlns:p14="http://schemas.microsoft.com/office/powerpoint/2010/main" val="2241371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CB0FBD-B471-8FC9-BC23-99C591C5AFD3}"/>
              </a:ext>
            </a:extLst>
          </p:cNvPr>
          <p:cNvSpPr>
            <a:spLocks noGrp="1"/>
          </p:cNvSpPr>
          <p:nvPr>
            <p:ph type="title"/>
          </p:nvPr>
        </p:nvSpPr>
        <p:spPr/>
        <p:txBody>
          <a:bodyPr/>
          <a:lstStyle/>
          <a:p>
            <a:r>
              <a:rPr kumimoji="1" lang="ja-JP" altLang="en-US" dirty="0"/>
              <a:t>イントロスペクション方式と比べた利点</a:t>
            </a:r>
          </a:p>
        </p:txBody>
      </p:sp>
      <p:sp>
        <p:nvSpPr>
          <p:cNvPr id="3" name="コンテンツ プレースホルダー 2">
            <a:extLst>
              <a:ext uri="{FF2B5EF4-FFF2-40B4-BE49-F238E27FC236}">
                <a16:creationId xmlns:a16="http://schemas.microsoft.com/office/drawing/2014/main" id="{CB7CE7C9-26B4-185B-ADCC-58BF2D1A51E3}"/>
              </a:ext>
            </a:extLst>
          </p:cNvPr>
          <p:cNvSpPr>
            <a:spLocks noGrp="1"/>
          </p:cNvSpPr>
          <p:nvPr>
            <p:ph idx="1"/>
          </p:nvPr>
        </p:nvSpPr>
        <p:spPr/>
        <p:txBody>
          <a:bodyPr/>
          <a:lstStyle/>
          <a:p>
            <a:r>
              <a:rPr lang="en-US" altLang="ja-JP" dirty="0">
                <a:effectLst/>
              </a:rPr>
              <a:t>SEV</a:t>
            </a:r>
            <a:r>
              <a:rPr lang="ja-JP" altLang="en-US" dirty="0">
                <a:effectLst/>
              </a:rPr>
              <a:t>などによる</a:t>
            </a:r>
            <a:r>
              <a:rPr lang="en-US" altLang="ja-JP" dirty="0">
                <a:effectLst/>
              </a:rPr>
              <a:t>VM</a:t>
            </a:r>
            <a:r>
              <a:rPr lang="ja-JP" altLang="en-US" dirty="0">
                <a:effectLst/>
              </a:rPr>
              <a:t>のメモリ暗号化の影響を受けない</a:t>
            </a:r>
            <a:endParaRPr lang="en-US" altLang="ja-JP" dirty="0">
              <a:effectLst/>
            </a:endParaRPr>
          </a:p>
          <a:p>
            <a:pPr lvl="1"/>
            <a:r>
              <a:rPr lang="en-US" altLang="ja-JP" dirty="0" err="1">
                <a:effectLst/>
              </a:rPr>
              <a:t>eBPF</a:t>
            </a:r>
            <a:r>
              <a:rPr lang="ja-JP" altLang="en-US" dirty="0">
                <a:effectLst/>
              </a:rPr>
              <a:t>プログラムは</a:t>
            </a:r>
            <a:r>
              <a:rPr lang="en-US" altLang="ja-JP" dirty="0">
                <a:effectLst/>
              </a:rPr>
              <a:t>VM</a:t>
            </a:r>
            <a:r>
              <a:rPr lang="ja-JP" altLang="en-US" dirty="0">
                <a:effectLst/>
              </a:rPr>
              <a:t>内で実行されるため</a:t>
            </a:r>
            <a:endParaRPr lang="en-US" altLang="ja-JP" dirty="0"/>
          </a:p>
          <a:p>
            <a:r>
              <a:rPr lang="ja-JP" altLang="en-US" dirty="0">
                <a:effectLst/>
              </a:rPr>
              <a:t>低レベルな</a:t>
            </a:r>
            <a:r>
              <a:rPr lang="en-US" altLang="ja-JP" dirty="0">
                <a:effectLst/>
              </a:rPr>
              <a:t>VM</a:t>
            </a:r>
            <a:r>
              <a:rPr lang="ja-JP" altLang="en-US" dirty="0">
                <a:effectLst/>
              </a:rPr>
              <a:t>のメモリ解析が不要になる</a:t>
            </a:r>
            <a:endParaRPr lang="en-US" altLang="ja-JP" dirty="0">
              <a:effectLst/>
            </a:endParaRPr>
          </a:p>
          <a:p>
            <a:pPr lvl="1"/>
            <a:r>
              <a:rPr lang="en-US" altLang="ja-JP" dirty="0">
                <a:effectLst/>
              </a:rPr>
              <a:t>OS</a:t>
            </a:r>
            <a:r>
              <a:rPr lang="ja-JP" altLang="en-US" dirty="0">
                <a:effectLst/>
              </a:rPr>
              <a:t>内のデータ構造や関数を用いて情報を取得可能であるため</a:t>
            </a:r>
            <a:endParaRPr lang="en-US" altLang="ja-JP" dirty="0">
              <a:effectLst/>
            </a:endParaRPr>
          </a:p>
          <a:p>
            <a:r>
              <a:rPr lang="en-US" altLang="ja-JP" dirty="0">
                <a:effectLst/>
              </a:rPr>
              <a:t>OS</a:t>
            </a:r>
            <a:r>
              <a:rPr lang="ja-JP" altLang="en-US" dirty="0">
                <a:effectLst/>
              </a:rPr>
              <a:t>バージョンの違いの影響も受けにくい</a:t>
            </a:r>
            <a:endParaRPr lang="en-US" altLang="ja-JP" dirty="0">
              <a:effectLst/>
            </a:endParaRPr>
          </a:p>
          <a:p>
            <a:pPr lvl="1"/>
            <a:r>
              <a:rPr lang="en-US" altLang="ja-JP" dirty="0" err="1">
                <a:effectLst/>
              </a:rPr>
              <a:t>eBPF</a:t>
            </a:r>
            <a:r>
              <a:rPr lang="ja-JP" altLang="en-US" dirty="0">
                <a:effectLst/>
              </a:rPr>
              <a:t>では</a:t>
            </a:r>
            <a:r>
              <a:rPr lang="en-US" altLang="ja-JP" dirty="0">
                <a:effectLst/>
              </a:rPr>
              <a:t>OS</a:t>
            </a:r>
            <a:r>
              <a:rPr lang="ja-JP" altLang="en-US" dirty="0">
                <a:effectLst/>
              </a:rPr>
              <a:t>のデータ構造がある程度抽象化されているため</a:t>
            </a:r>
            <a:endParaRPr kumimoji="1" lang="ja-JP" altLang="en-US" dirty="0"/>
          </a:p>
        </p:txBody>
      </p:sp>
      <p:sp>
        <p:nvSpPr>
          <p:cNvPr id="4" name="スライド番号プレースホルダー 3">
            <a:extLst>
              <a:ext uri="{FF2B5EF4-FFF2-40B4-BE49-F238E27FC236}">
                <a16:creationId xmlns:a16="http://schemas.microsoft.com/office/drawing/2014/main" id="{7A443E3A-C0AB-947D-1593-FCE0B43778AA}"/>
              </a:ext>
            </a:extLst>
          </p:cNvPr>
          <p:cNvSpPr>
            <a:spLocks noGrp="1"/>
          </p:cNvSpPr>
          <p:nvPr>
            <p:ph type="sldNum" sz="quarter" idx="12"/>
          </p:nvPr>
        </p:nvSpPr>
        <p:spPr/>
        <p:txBody>
          <a:bodyPr/>
          <a:lstStyle/>
          <a:p>
            <a:fld id="{BE494F7D-EF94-4F03-B604-12C7245D12BF}" type="slidenum">
              <a:rPr kumimoji="1" lang="ja-JP" altLang="en-US" smtClean="0"/>
              <a:t>9</a:t>
            </a:fld>
            <a:endParaRPr kumimoji="1" lang="ja-JP" altLang="en-US"/>
          </a:p>
        </p:txBody>
      </p:sp>
      <p:sp>
        <p:nvSpPr>
          <p:cNvPr id="6" name="Rectangle 7">
            <a:extLst>
              <a:ext uri="{FF2B5EF4-FFF2-40B4-BE49-F238E27FC236}">
                <a16:creationId xmlns:a16="http://schemas.microsoft.com/office/drawing/2014/main" id="{A049A082-A147-CCFE-71F2-8D728AE33847}"/>
              </a:ext>
            </a:extLst>
          </p:cNvPr>
          <p:cNvSpPr/>
          <p:nvPr/>
        </p:nvSpPr>
        <p:spPr>
          <a:xfrm>
            <a:off x="6997769" y="4961985"/>
            <a:ext cx="4120975" cy="1214978"/>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7" name="TextBox 8">
            <a:extLst>
              <a:ext uri="{FF2B5EF4-FFF2-40B4-BE49-F238E27FC236}">
                <a16:creationId xmlns:a16="http://schemas.microsoft.com/office/drawing/2014/main" id="{B3F7E543-5E0F-B275-48DC-849C358A3514}"/>
              </a:ext>
            </a:extLst>
          </p:cNvPr>
          <p:cNvSpPr txBox="1"/>
          <p:nvPr/>
        </p:nvSpPr>
        <p:spPr>
          <a:xfrm>
            <a:off x="10394770" y="5038245"/>
            <a:ext cx="730753" cy="430887"/>
          </a:xfrm>
          <a:prstGeom prst="rect">
            <a:avLst/>
          </a:prstGeom>
          <a:noFill/>
          <a:ln w="19050">
            <a:noFill/>
          </a:ln>
        </p:spPr>
        <p:txBody>
          <a:bodyPr wrap="square" rtlCol="0">
            <a:spAutoFit/>
          </a:bodyPr>
          <a:lstStyle/>
          <a:p>
            <a:r>
              <a:rPr lang="en-JP" sz="2200" dirty="0"/>
              <a:t>VM</a:t>
            </a:r>
          </a:p>
        </p:txBody>
      </p:sp>
      <p:sp>
        <p:nvSpPr>
          <p:cNvPr id="21" name="正方形/長方形 23">
            <a:extLst>
              <a:ext uri="{FF2B5EF4-FFF2-40B4-BE49-F238E27FC236}">
                <a16:creationId xmlns:a16="http://schemas.microsoft.com/office/drawing/2014/main" id="{293B8955-246B-BEFF-5C18-5813ADC526D8}"/>
              </a:ext>
            </a:extLst>
          </p:cNvPr>
          <p:cNvSpPr/>
          <p:nvPr/>
        </p:nvSpPr>
        <p:spPr>
          <a:xfrm>
            <a:off x="871773" y="5630824"/>
            <a:ext cx="762057" cy="495082"/>
          </a:xfrm>
          <a:prstGeom prst="rect">
            <a:avLst/>
          </a:prstGeom>
          <a:solidFill>
            <a:schemeClr val="accent5"/>
          </a:solidFill>
          <a:ln w="19050">
            <a:solidFill>
              <a:schemeClr val="tx1"/>
            </a:solidFill>
          </a:ln>
        </p:spPr>
        <p:style>
          <a:lnRef idx="0">
            <a:schemeClr val="dk1"/>
          </a:lnRef>
          <a:fillRef idx="3">
            <a:schemeClr val="dk1"/>
          </a:fillRef>
          <a:effectRef idx="3">
            <a:schemeClr val="dk1"/>
          </a:effectRef>
          <a:fontRef idx="minor">
            <a:schemeClr val="lt1"/>
          </a:fontRef>
        </p:style>
        <p:txBody>
          <a:bodyPr rtlCol="0" anchor="ctr"/>
          <a:lstStyle/>
          <a:p>
            <a:pPr algn="ctr"/>
            <a:r>
              <a:rPr kumimoji="1" lang="en-US" altLang="ja-JP" sz="2000" dirty="0">
                <a:solidFill>
                  <a:schemeClr val="tx1"/>
                </a:solidFill>
                <a:latin typeface="+mn-ea"/>
              </a:rPr>
              <a:t>SEV</a:t>
            </a:r>
            <a:endParaRPr kumimoji="1" lang="ja-JP" altLang="en-US" sz="2000" dirty="0">
              <a:solidFill>
                <a:schemeClr val="tx1"/>
              </a:solidFill>
              <a:latin typeface="+mn-ea"/>
            </a:endParaRPr>
          </a:p>
        </p:txBody>
      </p:sp>
      <p:sp>
        <p:nvSpPr>
          <p:cNvPr id="23" name="正方形/長方形 36">
            <a:extLst>
              <a:ext uri="{FF2B5EF4-FFF2-40B4-BE49-F238E27FC236}">
                <a16:creationId xmlns:a16="http://schemas.microsoft.com/office/drawing/2014/main" id="{DFCE668A-E836-DCCA-E2DD-16434CEE5AE7}"/>
              </a:ext>
            </a:extLst>
          </p:cNvPr>
          <p:cNvSpPr/>
          <p:nvPr/>
        </p:nvSpPr>
        <p:spPr>
          <a:xfrm>
            <a:off x="7487539" y="5340358"/>
            <a:ext cx="2302601" cy="381368"/>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200" dirty="0" err="1">
                <a:solidFill>
                  <a:schemeClr val="tx1"/>
                </a:solidFill>
              </a:rPr>
              <a:t>eBPF</a:t>
            </a:r>
            <a:r>
              <a:rPr kumimoji="1" lang="ja-JP" altLang="en-US" sz="2200" dirty="0">
                <a:solidFill>
                  <a:schemeClr val="tx1"/>
                </a:solidFill>
              </a:rPr>
              <a:t>プログラム</a:t>
            </a:r>
          </a:p>
        </p:txBody>
      </p:sp>
      <p:sp>
        <p:nvSpPr>
          <p:cNvPr id="10" name="正方形/長方形 3">
            <a:extLst>
              <a:ext uri="{FF2B5EF4-FFF2-40B4-BE49-F238E27FC236}">
                <a16:creationId xmlns:a16="http://schemas.microsoft.com/office/drawing/2014/main" id="{C0AA84FD-A15D-5FC7-CCBD-4604F4DA697D}"/>
              </a:ext>
            </a:extLst>
          </p:cNvPr>
          <p:cNvSpPr/>
          <p:nvPr/>
        </p:nvSpPr>
        <p:spPr>
          <a:xfrm>
            <a:off x="1633830" y="4961985"/>
            <a:ext cx="4233778" cy="1182403"/>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latin typeface="+mn-ea"/>
            </a:endParaRPr>
          </a:p>
        </p:txBody>
      </p:sp>
      <p:sp>
        <p:nvSpPr>
          <p:cNvPr id="14" name="テキスト ボックス 12">
            <a:extLst>
              <a:ext uri="{FF2B5EF4-FFF2-40B4-BE49-F238E27FC236}">
                <a16:creationId xmlns:a16="http://schemas.microsoft.com/office/drawing/2014/main" id="{E2EB15B8-41E9-1B1D-E034-17B6D8AF71A9}"/>
              </a:ext>
            </a:extLst>
          </p:cNvPr>
          <p:cNvSpPr txBox="1"/>
          <p:nvPr/>
        </p:nvSpPr>
        <p:spPr>
          <a:xfrm>
            <a:off x="4634356" y="5249196"/>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15" name="正方形/長方形 13">
            <a:extLst>
              <a:ext uri="{FF2B5EF4-FFF2-40B4-BE49-F238E27FC236}">
                <a16:creationId xmlns:a16="http://schemas.microsoft.com/office/drawing/2014/main" id="{BE0E044F-9762-315B-1058-C291BE798482}"/>
              </a:ext>
            </a:extLst>
          </p:cNvPr>
          <p:cNvSpPr/>
          <p:nvPr/>
        </p:nvSpPr>
        <p:spPr>
          <a:xfrm>
            <a:off x="2032146" y="5661068"/>
            <a:ext cx="1363164" cy="427037"/>
          </a:xfrm>
          <a:prstGeom prst="rect">
            <a:avLst/>
          </a:prstGeom>
          <a:ln w="1905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latin typeface="+mn-ea"/>
              </a:rPr>
              <a:t>メモリ</a:t>
            </a:r>
          </a:p>
        </p:txBody>
      </p:sp>
      <p:cxnSp>
        <p:nvCxnSpPr>
          <p:cNvPr id="18" name="直線矢印コネクタ 8">
            <a:extLst>
              <a:ext uri="{FF2B5EF4-FFF2-40B4-BE49-F238E27FC236}">
                <a16:creationId xmlns:a16="http://schemas.microsoft.com/office/drawing/2014/main" id="{A079A21B-157E-AD2E-3776-F5F5B1C9C77C}"/>
              </a:ext>
            </a:extLst>
          </p:cNvPr>
          <p:cNvCxnSpPr>
            <a:cxnSpLocks/>
            <a:stCxn id="15" idx="1"/>
          </p:cNvCxnSpPr>
          <p:nvPr/>
        </p:nvCxnSpPr>
        <p:spPr>
          <a:xfrm flipH="1" flipV="1">
            <a:off x="1331508" y="5816164"/>
            <a:ext cx="700638" cy="5842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0" name="TextBox 19">
            <a:extLst>
              <a:ext uri="{FF2B5EF4-FFF2-40B4-BE49-F238E27FC236}">
                <a16:creationId xmlns:a16="http://schemas.microsoft.com/office/drawing/2014/main" id="{C3073AB7-EFA3-49DE-05C9-A99A457C62A8}"/>
              </a:ext>
            </a:extLst>
          </p:cNvPr>
          <p:cNvSpPr txBox="1"/>
          <p:nvPr/>
        </p:nvSpPr>
        <p:spPr>
          <a:xfrm>
            <a:off x="1236400" y="4515105"/>
            <a:ext cx="3262432" cy="400110"/>
          </a:xfrm>
          <a:prstGeom prst="rect">
            <a:avLst/>
          </a:prstGeom>
          <a:noFill/>
        </p:spPr>
        <p:txBody>
          <a:bodyPr wrap="none" rtlCol="0">
            <a:spAutoFit/>
          </a:bodyPr>
          <a:lstStyle/>
          <a:p>
            <a:r>
              <a:rPr lang="en-JP" sz="2000" dirty="0"/>
              <a:t>イントロスペクション方式</a:t>
            </a:r>
          </a:p>
        </p:txBody>
      </p:sp>
      <p:sp>
        <p:nvSpPr>
          <p:cNvPr id="24" name="TextBox 23">
            <a:extLst>
              <a:ext uri="{FF2B5EF4-FFF2-40B4-BE49-F238E27FC236}">
                <a16:creationId xmlns:a16="http://schemas.microsoft.com/office/drawing/2014/main" id="{BD2771A1-7007-0FEF-E1B6-A7B7690F2E68}"/>
              </a:ext>
            </a:extLst>
          </p:cNvPr>
          <p:cNvSpPr txBox="1"/>
          <p:nvPr/>
        </p:nvSpPr>
        <p:spPr>
          <a:xfrm>
            <a:off x="6383676" y="4525185"/>
            <a:ext cx="1199367" cy="400110"/>
          </a:xfrm>
          <a:prstGeom prst="rect">
            <a:avLst/>
          </a:prstGeom>
          <a:noFill/>
        </p:spPr>
        <p:txBody>
          <a:bodyPr wrap="none" rtlCol="0">
            <a:spAutoFit/>
          </a:bodyPr>
          <a:lstStyle/>
          <a:p>
            <a:r>
              <a:rPr lang="en-JP" sz="2000" dirty="0"/>
              <a:t>TeleBPF</a:t>
            </a:r>
          </a:p>
        </p:txBody>
      </p:sp>
      <p:sp>
        <p:nvSpPr>
          <p:cNvPr id="16" name="正方形/長方形 15">
            <a:extLst>
              <a:ext uri="{FF2B5EF4-FFF2-40B4-BE49-F238E27FC236}">
                <a16:creationId xmlns:a16="http://schemas.microsoft.com/office/drawing/2014/main" id="{5C96588B-7F43-4FFD-62B9-F4A70D6F0D9C}"/>
              </a:ext>
            </a:extLst>
          </p:cNvPr>
          <p:cNvSpPr/>
          <p:nvPr/>
        </p:nvSpPr>
        <p:spPr>
          <a:xfrm>
            <a:off x="7475304" y="5145157"/>
            <a:ext cx="2845943" cy="81659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17" name="正方形/長方形 16">
            <a:extLst>
              <a:ext uri="{FF2B5EF4-FFF2-40B4-BE49-F238E27FC236}">
                <a16:creationId xmlns:a16="http://schemas.microsoft.com/office/drawing/2014/main" id="{7ADDF835-9CAE-ADB0-9081-CE6BCF12FD41}"/>
              </a:ext>
            </a:extLst>
          </p:cNvPr>
          <p:cNvSpPr/>
          <p:nvPr/>
        </p:nvSpPr>
        <p:spPr>
          <a:xfrm>
            <a:off x="7564275" y="5447896"/>
            <a:ext cx="2611430" cy="377351"/>
          </a:xfrm>
          <a:prstGeom prst="rect">
            <a:avLst/>
          </a:prstGeom>
          <a:solidFill>
            <a:schemeClr val="accent5">
              <a:lumMod val="20000"/>
              <a:lumOff val="80000"/>
            </a:schemeClr>
          </a:solidFill>
          <a:ln w="1905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2000" dirty="0">
                <a:solidFill>
                  <a:schemeClr val="tx1"/>
                </a:solidFill>
              </a:rPr>
              <a:t>eBPF</a:t>
            </a:r>
            <a:r>
              <a:rPr kumimoji="1" lang="ja-JP" altLang="en-US" sz="2000" dirty="0">
                <a:solidFill>
                  <a:schemeClr val="tx1"/>
                </a:solidFill>
              </a:rPr>
              <a:t>プログラム</a:t>
            </a:r>
          </a:p>
        </p:txBody>
      </p:sp>
      <p:sp>
        <p:nvSpPr>
          <p:cNvPr id="19" name="テキスト ボックス 18">
            <a:extLst>
              <a:ext uri="{FF2B5EF4-FFF2-40B4-BE49-F238E27FC236}">
                <a16:creationId xmlns:a16="http://schemas.microsoft.com/office/drawing/2014/main" id="{23ABF769-08D5-6A68-6C33-2316DB1991F4}"/>
              </a:ext>
            </a:extLst>
          </p:cNvPr>
          <p:cNvSpPr txBox="1"/>
          <p:nvPr/>
        </p:nvSpPr>
        <p:spPr>
          <a:xfrm>
            <a:off x="8553725" y="5104682"/>
            <a:ext cx="533362" cy="400110"/>
          </a:xfrm>
          <a:prstGeom prst="rect">
            <a:avLst/>
          </a:prstGeom>
          <a:noFill/>
          <a:ln w="19050">
            <a:noFill/>
          </a:ln>
        </p:spPr>
        <p:txBody>
          <a:bodyPr wrap="square" rtlCol="0">
            <a:spAutoFit/>
          </a:bodyPr>
          <a:lstStyle/>
          <a:p>
            <a:r>
              <a:rPr kumimoji="1" lang="en-US" altLang="ja-JP" sz="2000" dirty="0"/>
              <a:t>OS</a:t>
            </a:r>
            <a:endParaRPr kumimoji="1" lang="ja-JP" altLang="en-US" sz="2000" strike="sngStrike" dirty="0"/>
          </a:p>
        </p:txBody>
      </p:sp>
      <p:sp>
        <p:nvSpPr>
          <p:cNvPr id="22" name="正方形/長方形 23">
            <a:extLst>
              <a:ext uri="{FF2B5EF4-FFF2-40B4-BE49-F238E27FC236}">
                <a16:creationId xmlns:a16="http://schemas.microsoft.com/office/drawing/2014/main" id="{63D2A85B-834B-B612-2FC7-239CA5F6B502}"/>
              </a:ext>
            </a:extLst>
          </p:cNvPr>
          <p:cNvSpPr/>
          <p:nvPr/>
        </p:nvSpPr>
        <p:spPr>
          <a:xfrm>
            <a:off x="6235712" y="5684075"/>
            <a:ext cx="762057" cy="495082"/>
          </a:xfrm>
          <a:prstGeom prst="rect">
            <a:avLst/>
          </a:prstGeom>
          <a:solidFill>
            <a:schemeClr val="accent5"/>
          </a:solidFill>
          <a:ln w="19050">
            <a:solidFill>
              <a:schemeClr val="tx1"/>
            </a:solidFill>
          </a:ln>
        </p:spPr>
        <p:style>
          <a:lnRef idx="0">
            <a:schemeClr val="dk1"/>
          </a:lnRef>
          <a:fillRef idx="3">
            <a:schemeClr val="dk1"/>
          </a:fillRef>
          <a:effectRef idx="3">
            <a:schemeClr val="dk1"/>
          </a:effectRef>
          <a:fontRef idx="minor">
            <a:schemeClr val="lt1"/>
          </a:fontRef>
        </p:style>
        <p:txBody>
          <a:bodyPr rtlCol="0" anchor="ctr"/>
          <a:lstStyle/>
          <a:p>
            <a:pPr algn="ctr"/>
            <a:r>
              <a:rPr kumimoji="1" lang="en-US" altLang="ja-JP" sz="2000" dirty="0">
                <a:solidFill>
                  <a:schemeClr val="tx1"/>
                </a:solidFill>
                <a:latin typeface="+mn-ea"/>
              </a:rPr>
              <a:t>SEV</a:t>
            </a:r>
            <a:endParaRPr kumimoji="1" lang="ja-JP" altLang="en-US" sz="2000" dirty="0">
              <a:solidFill>
                <a:schemeClr val="tx1"/>
              </a:solidFill>
              <a:latin typeface="+mn-ea"/>
            </a:endParaRPr>
          </a:p>
        </p:txBody>
      </p:sp>
    </p:spTree>
    <p:extLst>
      <p:ext uri="{BB962C8B-B14F-4D97-AF65-F5344CB8AC3E}">
        <p14:creationId xmlns:p14="http://schemas.microsoft.com/office/powerpoint/2010/main" val="3287442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10872</TotalTime>
  <Words>4056</Words>
  <Application>Microsoft Office PowerPoint</Application>
  <PresentationFormat>ワイド画面</PresentationFormat>
  <Paragraphs>549</Paragraphs>
  <Slides>24</Slides>
  <Notes>24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24</vt:i4>
      </vt:variant>
    </vt:vector>
  </HeadingPairs>
  <TitlesOfParts>
    <vt:vector size="32" baseType="lpstr">
      <vt:lpstr>-apple-system</vt:lpstr>
      <vt:lpstr>游ゴシック</vt:lpstr>
      <vt:lpstr>游ゴシック Light</vt:lpstr>
      <vt:lpstr>游ゴシック Medium</vt:lpstr>
      <vt:lpstr>Arial</vt:lpstr>
      <vt:lpstr>Calibri</vt:lpstr>
      <vt:lpstr>Roboto</vt:lpstr>
      <vt:lpstr>Office テーマ</vt:lpstr>
      <vt:lpstr>eBPFプログラムを送り込むことによるVM内のシステム監視</vt:lpstr>
      <vt:lpstr>VM内のシステムの監視</vt:lpstr>
      <vt:lpstr>エージェント方式</vt:lpstr>
      <vt:lpstr>エージェント方式の問題点</vt:lpstr>
      <vt:lpstr>イントロスペクション方式</vt:lpstr>
      <vt:lpstr>イントロスペクション方式の問題点</vt:lpstr>
      <vt:lpstr>提案：TeleBPF</vt:lpstr>
      <vt:lpstr>エージェント方式と比べた利点</vt:lpstr>
      <vt:lpstr>イントロスペクション方式と比べた利点</vt:lpstr>
      <vt:lpstr>eBPF制御システムコールの転送</vt:lpstr>
      <vt:lpstr>イベント制御システムコールの転送</vt:lpstr>
      <vt:lpstr>システムコールのフックの実装</vt:lpstr>
      <vt:lpstr>bpfシステムコールの転送</vt:lpstr>
      <vt:lpstr>eBPFコマンドの例</vt:lpstr>
      <vt:lpstr>perf_event_openシステムコールの転送</vt:lpstr>
      <vt:lpstr>ioctlシステムコールの転送</vt:lpstr>
      <vt:lpstr>プロトコルバッファを用いたデータ転送</vt:lpstr>
      <vt:lpstr>実験</vt:lpstr>
      <vt:lpstr>比較対象</vt:lpstr>
      <vt:lpstr>実験1：動作確認</vt:lpstr>
      <vt:lpstr>実験2：アプリケーションの実行時間</vt:lpstr>
      <vt:lpstr>実験3：システムコールの実行時間</vt:lpstr>
      <vt:lpstr>関連研究</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eBPFプログラムによるVM内の情報取得</dc:title>
  <dc:creator>HORI Kyousuke</dc:creator>
  <cp:lastModifiedBy>HORI Kyousuke</cp:lastModifiedBy>
  <cp:revision>308</cp:revision>
  <dcterms:created xsi:type="dcterms:W3CDTF">2021-12-14T05:45:39Z</dcterms:created>
  <dcterms:modified xsi:type="dcterms:W3CDTF">2022-07-26T14:53:40Z</dcterms:modified>
</cp:coreProperties>
</file>