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  <p:sldId id="279" r:id="rId17"/>
    <p:sldId id="277" r:id="rId18"/>
    <p:sldId id="271" r:id="rId19"/>
    <p:sldId id="272" r:id="rId20"/>
    <p:sldId id="273" r:id="rId21"/>
    <p:sldId id="274" r:id="rId22"/>
    <p:sldId id="275" r:id="rId23"/>
    <p:sldId id="278" r:id="rId24"/>
    <p:sldId id="276" r:id="rId25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83202"/>
  </p:normalViewPr>
  <p:slideViewPr>
    <p:cSldViewPr snapToGrid="0" snapToObjects="1">
      <p:cViewPr varScale="1">
        <p:scale>
          <a:sx n="98" d="100"/>
          <a:sy n="98" d="100"/>
        </p:scale>
        <p:origin x="208" y="3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26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3-854E-B13D-013EA4DFB7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PSIG+PSCH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9.6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9.6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49-114E-AC73-D34E7B5986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PSIG+KSCH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3.8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3.8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49-114E-AC73-D34E7B598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Sheet1!$B$3:$D$3</c:f>
                <c:numCache>
                  <c:formatCode>General</c:formatCode>
                  <c:ptCount val="3"/>
                  <c:pt idx="0">
                    <c:v>5.2</c:v>
                  </c:pt>
                  <c:pt idx="1">
                    <c:v>1.5</c:v>
                  </c:pt>
                  <c:pt idx="2">
                    <c:v>4.8</c:v>
                  </c:pt>
                </c:numCache>
              </c:numRef>
            </c:plus>
            <c:minus>
              <c:numRef>
                <c:f>Sheet1!$B$3:$D$3</c:f>
                <c:numCache>
                  <c:formatCode>General</c:formatCode>
                  <c:ptCount val="3"/>
                  <c:pt idx="0">
                    <c:v>5.2</c:v>
                  </c:pt>
                  <c:pt idx="1">
                    <c:v>1.5</c:v>
                  </c:pt>
                  <c:pt idx="2">
                    <c:v>4.8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3-854E-B13D-013EA4DFB7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PSIG+PSCH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1.5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1.5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57-E44E-98E8-23CD7F4891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PSIG+KSCH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4.8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4.8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57-E44E-98E8-23CD7F489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PSIG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Sheet1!$B$3</c:f>
                <c:numCache>
                  <c:formatCode>General</c:formatCode>
                  <c:ptCount val="1"/>
                  <c:pt idx="0">
                    <c:v>48.7</c:v>
                  </c:pt>
                </c:numCache>
              </c:numRef>
            </c:plus>
            <c:minus>
              <c:numRef>
                <c:f>Sheet1!$B$3</c:f>
                <c:numCache>
                  <c:formatCode>General</c:formatCode>
                  <c:ptCount val="1"/>
                  <c:pt idx="0">
                    <c:v>48.7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551.20000000000005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F-E541-BB7F-9D2EE5C03F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PSIG+PSCH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Sheet1!$C$3</c:f>
                <c:numCache>
                  <c:formatCode>General</c:formatCode>
                  <c:ptCount val="1"/>
                  <c:pt idx="0">
                    <c:v>87.9</c:v>
                  </c:pt>
                </c:numCache>
              </c:numRef>
            </c:plus>
            <c:minus>
              <c:numRef>
                <c:f>Sheet1!$C$3</c:f>
                <c:numCache>
                  <c:formatCode>General</c:formatCode>
                  <c:ptCount val="1"/>
                  <c:pt idx="0">
                    <c:v>87.9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583.29999999999995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D-034A-881C-064E6927C2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PSIG+KSCH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Sheet1!$D$3</c:f>
                <c:numCache>
                  <c:formatCode>General</c:formatCode>
                  <c:ptCount val="1"/>
                  <c:pt idx="0">
                    <c:v>254.7</c:v>
                  </c:pt>
                </c:numCache>
              </c:numRef>
            </c:plus>
            <c:minus>
              <c:numRef>
                <c:f>Sheet1!$D$3</c:f>
                <c:numCache>
                  <c:formatCode>General</c:formatCode>
                  <c:ptCount val="1"/>
                  <c:pt idx="0">
                    <c:v>254.7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683.9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D-034A-881C-064E6927C2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process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Sheet1!$E$3</c:f>
                <c:numCache>
                  <c:formatCode>General</c:formatCode>
                  <c:ptCount val="1"/>
                  <c:pt idx="0">
                    <c:v>190.7</c:v>
                  </c:pt>
                </c:numCache>
              </c:numRef>
            </c:plus>
            <c:minus>
              <c:numRef>
                <c:f>Sheet1!$E$3</c:f>
                <c:numCache>
                  <c:formatCode>General</c:formatCode>
                  <c:ptCount val="1"/>
                  <c:pt idx="0">
                    <c:v>190.7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D-034A-881C-064E6927C27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in-kernel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Sheet1!$F$3</c:f>
                <c:numCache>
                  <c:formatCode>General</c:formatCode>
                  <c:ptCount val="1"/>
                  <c:pt idx="0">
                    <c:v>367.9</c:v>
                  </c:pt>
                </c:numCache>
              </c:numRef>
            </c:plus>
            <c:minus>
              <c:numRef>
                <c:f>Sheet1!$F$3</c:f>
                <c:numCache>
                  <c:formatCode>General</c:formatCode>
                  <c:ptCount val="1"/>
                  <c:pt idx="0">
                    <c:v>367.9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971.4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D-034A-881C-064E6927C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GPUfas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D-8A4D-A888-7E2AADF877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in-kernel
(Linux timer)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2-8F4C-888B-96020B1A92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in-kernel
(APIC timer)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time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2-8F4C-888B-96020B1A9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569871"/>
        <c:axId val="666574479"/>
      </c:barChart>
      <c:catAx>
        <c:axId val="666569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6574479"/>
        <c:crosses val="autoZero"/>
        <c:auto val="1"/>
        <c:lblAlgn val="ctr"/>
        <c:lblOffset val="100"/>
        <c:noMultiLvlLbl val="0"/>
      </c:catAx>
      <c:valAx>
        <c:axId val="666574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recovery 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6665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GPU-based first aid for system faults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GPUfas</a:t>
            </a:r>
            <a:r>
              <a:rPr lang="en-US" dirty="0"/>
              <a:t> mimics signal sending to a process on a GPU.</a:t>
            </a:r>
          </a:p>
          <a:p>
            <a:r>
              <a:rPr lang="en-US" dirty="0"/>
              <a:t>It changes the process state to the same one as after a signal is sent.</a:t>
            </a:r>
          </a:p>
          <a:p>
            <a:r>
              <a:rPr lang="en-US" dirty="0"/>
              <a:t>To achieve this, </a:t>
            </a:r>
            <a:r>
              <a:rPr lang="en-US" dirty="0" err="1"/>
              <a:t>GPUfas</a:t>
            </a:r>
            <a:r>
              <a:rPr lang="en-US" dirty="0"/>
              <a:t> directly rewrites the data structure used by Linux for the signal mechanism in main memory.</a:t>
            </a:r>
          </a:p>
          <a:p>
            <a:r>
              <a:rPr lang="en-US" dirty="0"/>
              <a:t>First, it searches for the data structure used for the target process in the kernel memory.</a:t>
            </a:r>
          </a:p>
          <a:p>
            <a:r>
              <a:rPr lang="en-US" dirty="0"/>
              <a:t>Then, it finds the signal bitmap in the data structure and sets the corresponding bit to the signal.</a:t>
            </a:r>
          </a:p>
          <a:p>
            <a:r>
              <a:rPr lang="en-US" dirty="0"/>
              <a:t>In addition, it sets the signal pending flag in the data structure.</a:t>
            </a:r>
          </a:p>
          <a:p>
            <a:endParaRPr lang="en-US" dirty="0"/>
          </a:p>
          <a:p>
            <a:r>
              <a:rPr lang="en-US" dirty="0"/>
              <a:t>Later, the OS kernel checks this flag when it schedules that process and switches the CPU mode from the kernel to user mode.</a:t>
            </a:r>
          </a:p>
          <a:p>
            <a:r>
              <a:rPr lang="en-US" dirty="0"/>
              <a:t>If there is a pending signal, the kernel handles the injected signal.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17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pseudo signal sending cannot control paused processes.</a:t>
            </a:r>
          </a:p>
          <a:p>
            <a:r>
              <a:rPr lang="en-US" dirty="0"/>
              <a:t>This is because an injected signal is not handled until the target process is scheduled.</a:t>
            </a:r>
          </a:p>
          <a:p>
            <a:r>
              <a:rPr lang="en-JP" dirty="0"/>
              <a:t>So, GPUfas also mimics process scheduling on a GPU.</a:t>
            </a:r>
          </a:p>
          <a:p>
            <a:r>
              <a:rPr lang="en-US" dirty="0"/>
              <a:t>This mechanism is indispensable to make pseudo signal sending effective.</a:t>
            </a:r>
          </a:p>
          <a:p>
            <a:r>
              <a:rPr lang="en-US" dirty="0"/>
              <a:t>Pseudo process scheduling enables a paused process to be controlled by a signal sent using pseudo signal sending as early as possible.</a:t>
            </a:r>
          </a:p>
          <a:p>
            <a:endParaRPr lang="en-US" dirty="0"/>
          </a:p>
          <a:p>
            <a:r>
              <a:rPr lang="en-US" dirty="0"/>
              <a:t>To enable this, </a:t>
            </a:r>
            <a:r>
              <a:rPr lang="en-US" dirty="0" err="1"/>
              <a:t>GPUfas</a:t>
            </a:r>
            <a:r>
              <a:rPr lang="en-US" dirty="0"/>
              <a:t> changes the state of the process scheduler.</a:t>
            </a:r>
          </a:p>
          <a:p>
            <a:r>
              <a:rPr lang="en-US" dirty="0"/>
              <a:t>It indirectly rewrites the data structure used for the process scheduler in the kernel by emulating scheduler functions on a GPU.</a:t>
            </a:r>
          </a:p>
          <a:p>
            <a:r>
              <a:rPr lang="en-US" dirty="0"/>
              <a:t>Currently, </a:t>
            </a:r>
            <a:r>
              <a:rPr lang="en-US" dirty="0" err="1"/>
              <a:t>GPUfas</a:t>
            </a:r>
            <a:r>
              <a:rPr lang="en-US" dirty="0"/>
              <a:t> supports Linux CFS.</a:t>
            </a:r>
          </a:p>
          <a:p>
            <a:r>
              <a:rPr lang="en-US" dirty="0"/>
              <a:t>First, it adds the target process to the red-black tree.</a:t>
            </a:r>
          </a:p>
          <a:p>
            <a:r>
              <a:rPr lang="en-US" dirty="0"/>
              <a:t>Then, it changes the process state to runnable.</a:t>
            </a:r>
          </a:p>
          <a:p>
            <a:r>
              <a:rPr lang="en-US" dirty="0"/>
              <a:t>Later, the kernel schedules that process.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808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As another example, GPUfas can recover from </a:t>
            </a:r>
            <a:r>
              <a:rPr lang="en-US" dirty="0"/>
              <a:t>deadlocks related to missing lock release in the kernel.</a:t>
            </a:r>
          </a:p>
          <a:p>
            <a:r>
              <a:rPr lang="en-US" dirty="0"/>
              <a:t>Missing lock release is a typical and frequent bug.</a:t>
            </a:r>
          </a:p>
          <a:p>
            <a:r>
              <a:rPr lang="en-US" dirty="0"/>
              <a:t>Suppose that a kernel thread acquires a spinlock and misses releasing that spinlock.</a:t>
            </a:r>
          </a:p>
          <a:p>
            <a:r>
              <a:rPr lang="en-US" dirty="0"/>
              <a:t>If other kernel threads attempt to acquire the same spinlock, they have to wait for the lock release infinitely by busy waiting.</a:t>
            </a:r>
          </a:p>
          <a:p>
            <a:r>
              <a:rPr lang="en-US" dirty="0"/>
              <a:t>In this case, a deadlock occurs.</a:t>
            </a:r>
          </a:p>
          <a:p>
            <a:endParaRPr lang="en-US" dirty="0"/>
          </a:p>
          <a:p>
            <a:r>
              <a:rPr lang="en-US" dirty="0" err="1"/>
              <a:t>GPUfas</a:t>
            </a:r>
            <a:r>
              <a:rPr lang="en-US" dirty="0"/>
              <a:t> can resolve this type of deadlock by releasing that spinlock and enabling waiting kernel threads to proceed.</a:t>
            </a:r>
          </a:p>
          <a:p>
            <a:r>
              <a:rPr lang="en-US" dirty="0"/>
              <a:t>In general, a consistency problem is caused by releasing one of the locks involved in a deadlock.</a:t>
            </a:r>
            <a:endParaRPr lang="en-JP" dirty="0"/>
          </a:p>
          <a:p>
            <a:r>
              <a:rPr lang="en-US" dirty="0"/>
              <a:t>However, in this case, lock release does not lead to data inconsistency because </a:t>
            </a:r>
            <a:r>
              <a:rPr lang="en-US" dirty="0" err="1"/>
              <a:t>GPUfas</a:t>
            </a:r>
            <a:r>
              <a:rPr lang="en-US" dirty="0"/>
              <a:t> just releases a spinlock that should be released by the kernel.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26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achieve this fault recovery, </a:t>
            </a:r>
            <a:r>
              <a:rPr lang="en-US" dirty="0" err="1"/>
              <a:t>GPUfas</a:t>
            </a:r>
            <a:r>
              <a:rPr lang="en-US" dirty="0"/>
              <a:t> mimics lock release on a GPU.</a:t>
            </a:r>
          </a:p>
          <a:p>
            <a:r>
              <a:rPr lang="en-US" dirty="0"/>
              <a:t>It changes the state of a spinlock in the kernel.</a:t>
            </a:r>
          </a:p>
          <a:p>
            <a:r>
              <a:rPr lang="en-US" dirty="0"/>
              <a:t>Specifically, it rewrites a lock variable in main memory.</a:t>
            </a:r>
          </a:p>
          <a:p>
            <a:r>
              <a:rPr lang="en-US" dirty="0"/>
              <a:t>First, it finds the data structure used for a spinlock.</a:t>
            </a:r>
          </a:p>
          <a:p>
            <a:r>
              <a:rPr lang="en-US" dirty="0"/>
              <a:t>Then, it changes the value of the lock variable to zero.</a:t>
            </a:r>
          </a:p>
          <a:p>
            <a:endParaRPr lang="en-US" dirty="0"/>
          </a:p>
          <a:p>
            <a:r>
              <a:rPr lang="en-US" dirty="0"/>
              <a:t>Pseudo unlocking can be used for mutual exclusion.</a:t>
            </a:r>
          </a:p>
          <a:p>
            <a:r>
              <a:rPr lang="en-US" dirty="0"/>
              <a:t>However, a GPU cannot acquire a lock used in the kernel because lock acquisition requires an atomic instruction in CPUs to change the value of a lock variable.</a:t>
            </a:r>
          </a:p>
          <a:p>
            <a:r>
              <a:rPr lang="en-US" dirty="0"/>
              <a:t>Like this, all the functions are not implementable only by rewriting OS data.</a:t>
            </a:r>
          </a:p>
          <a:p>
            <a:r>
              <a:rPr lang="en-US" dirty="0"/>
              <a:t>Several OS functions are too complex to implement on a GPU.</a:t>
            </a:r>
          </a:p>
          <a:p>
            <a:r>
              <a:rPr lang="en-US" dirty="0"/>
              <a:t>Even if OS functions are implementable, they could largely degrade the recovery performance due to frequent access to main memory.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11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issue, </a:t>
            </a:r>
            <a:r>
              <a:rPr lang="en-US" dirty="0" err="1"/>
              <a:t>GPUfas</a:t>
            </a:r>
            <a:r>
              <a:rPr lang="en-US" dirty="0"/>
              <a:t> can cooperate with in-kernel recovery support.</a:t>
            </a:r>
          </a:p>
          <a:p>
            <a:r>
              <a:rPr lang="en-US" dirty="0"/>
              <a:t>The recovery system on a GPU communicates with the mechanism embedded into the target OS kernel and executes necessary functions inside the kernel.</a:t>
            </a:r>
          </a:p>
          <a:p>
            <a:r>
              <a:rPr lang="en-US" dirty="0"/>
              <a:t>To invoke in-kernel recovery support, the recovery system on a GPU writes a request to a queue allocated in main memory.</a:t>
            </a:r>
          </a:p>
          <a:p>
            <a:r>
              <a:rPr lang="en-US" dirty="0"/>
              <a:t>In-kernel recovery support periodically reads the queue using timer interrupts.</a:t>
            </a:r>
          </a:p>
          <a:p>
            <a:r>
              <a:rPr lang="en-US" dirty="0"/>
              <a:t>For simple support such as locking, the low-level local APIC timer is used.</a:t>
            </a:r>
          </a:p>
          <a:p>
            <a:r>
              <a:rPr lang="en-US" dirty="0"/>
              <a:t>For complex support, the high-level Linux timer is necessary.</a:t>
            </a:r>
          </a:p>
          <a:p>
            <a:endParaRPr lang="en-US" dirty="0"/>
          </a:p>
          <a:p>
            <a:r>
              <a:rPr lang="en-US" dirty="0"/>
              <a:t>Such in-kernel recovery support is subject to system faults because it runs on CPUs.</a:t>
            </a:r>
          </a:p>
          <a:p>
            <a:r>
              <a:rPr lang="en-US" dirty="0"/>
              <a:t>It is necessary to consider trade-offs between reliability, performance, ease of implementation, and so on.</a:t>
            </a:r>
          </a:p>
          <a:p>
            <a:r>
              <a:rPr lang="en-US" dirty="0"/>
              <a:t>However, the combination of the recovery system on a GPU and in-kernel recovery support is more reliable than pure in-kernel recovery systems.</a:t>
            </a:r>
          </a:p>
          <a:p>
            <a:r>
              <a:rPr lang="en-US" dirty="0"/>
              <a:t>Only the recovery functions running in the kernel can be affected by system faults.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846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rewrite main memory from a GPU, </a:t>
            </a:r>
            <a:r>
              <a:rPr lang="en-US" dirty="0" err="1"/>
              <a:t>GPUfas</a:t>
            </a:r>
            <a:r>
              <a:rPr lang="en-US" dirty="0"/>
              <a:t> first maps the entire main memory onto the memory of a helper process.</a:t>
            </a:r>
          </a:p>
          <a:p>
            <a:r>
              <a:rPr lang="en-US" dirty="0"/>
              <a:t>Then, it maps that process memory onto GPU memory.</a:t>
            </a:r>
          </a:p>
          <a:p>
            <a:r>
              <a:rPr lang="en-US" dirty="0"/>
              <a:t>However, this runs out of free memory because the entire memory becomes in use.</a:t>
            </a:r>
          </a:p>
          <a:p>
            <a:r>
              <a:rPr lang="en-US" dirty="0"/>
              <a:t>To address this issue, </a:t>
            </a:r>
            <a:r>
              <a:rPr lang="en-US" dirty="0" err="1"/>
              <a:t>GPUfas</a:t>
            </a:r>
            <a:r>
              <a:rPr lang="en-US" dirty="0"/>
              <a:t> maps main memory without increasing the reference count of each page by extending memory management in Linux.</a:t>
            </a:r>
          </a:p>
          <a:p>
            <a:r>
              <a:rPr lang="en-US" dirty="0"/>
              <a:t>When the recovery system attempts to rewrite OS data, a GPU automatically transfers memory data to GPU memory using DMA.</a:t>
            </a:r>
          </a:p>
          <a:p>
            <a:r>
              <a:rPr lang="en-US" dirty="0"/>
              <a:t>Then, it automatically transfers modified data back to main memory. </a:t>
            </a:r>
          </a:p>
          <a:p>
            <a:endParaRPr lang="en-US" dirty="0"/>
          </a:p>
          <a:p>
            <a:r>
              <a:rPr lang="en-US" dirty="0"/>
              <a:t>To access OS data, the recovery system needs to translate the virtual address of OS data into GPU address.</a:t>
            </a:r>
          </a:p>
          <a:p>
            <a:r>
              <a:rPr lang="en-US" dirty="0"/>
              <a:t>In </a:t>
            </a:r>
            <a:r>
              <a:rPr lang="en-US" dirty="0" err="1"/>
              <a:t>GPUfas</a:t>
            </a:r>
            <a:r>
              <a:rPr lang="en-US" dirty="0"/>
              <a:t>, developers can write the program of a recovery system using the source code of the Linux kernel.</a:t>
            </a:r>
          </a:p>
          <a:p>
            <a:r>
              <a:rPr lang="en-US" dirty="0" err="1"/>
              <a:t>GPUfas</a:t>
            </a:r>
            <a:r>
              <a:rPr lang="en-US" dirty="0"/>
              <a:t> transforms the program using LLVM and embeds code for necessary address translation into the recovery system.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321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mechanism provided by </a:t>
            </a:r>
            <a:r>
              <a:rPr lang="en-US" dirty="0" err="1"/>
              <a:t>GPUfas</a:t>
            </a:r>
            <a:r>
              <a:rPr lang="en-US" dirty="0"/>
              <a:t> should not be abused by attackers.</a:t>
            </a:r>
          </a:p>
          <a:p>
            <a:r>
              <a:rPr lang="en-US" dirty="0"/>
              <a:t>Therefore, </a:t>
            </a:r>
            <a:r>
              <a:rPr lang="en-US" dirty="0" err="1"/>
              <a:t>GPUfas</a:t>
            </a:r>
            <a:r>
              <a:rPr lang="en-US" dirty="0"/>
              <a:t> provides two access restrictions.</a:t>
            </a:r>
          </a:p>
          <a:p>
            <a:r>
              <a:rPr lang="en-US" dirty="0"/>
              <a:t>First, the kernel prevents the helper process itself from accessing the mapped main memory.</a:t>
            </a:r>
          </a:p>
          <a:p>
            <a:r>
              <a:rPr lang="en-US" dirty="0"/>
              <a:t>To enable this, </a:t>
            </a:r>
            <a:r>
              <a:rPr lang="en-US" dirty="0" err="1"/>
              <a:t>GPUfas</a:t>
            </a:r>
            <a:r>
              <a:rPr lang="en-US" dirty="0"/>
              <a:t> modifies the page tables of that process.</a:t>
            </a:r>
          </a:p>
          <a:p>
            <a:r>
              <a:rPr lang="en-US" dirty="0"/>
              <a:t>Even if attackers compromise that process, they cannot read or rewrite main memory through that process.</a:t>
            </a:r>
          </a:p>
          <a:p>
            <a:endParaRPr lang="en-US" dirty="0"/>
          </a:p>
          <a:p>
            <a:r>
              <a:rPr lang="en-US" dirty="0"/>
              <a:t>Second, the kernel permits only privileged processes to map main memory.</a:t>
            </a:r>
          </a:p>
          <a:p>
            <a:r>
              <a:rPr lang="en-US" dirty="0"/>
              <a:t>GPU programs launched by attackers cannot map main memory via helper processes unless they can gain administrative privileges.</a:t>
            </a:r>
          </a:p>
          <a:p>
            <a:r>
              <a:rPr lang="en-US" dirty="0"/>
              <a:t>Note that attackers can access main memory in other ways, for example, installing a kernel module if they can take administrative privileges.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484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dirty="0" err="1"/>
              <a:t>GPUfas</a:t>
            </a:r>
            <a:r>
              <a:rPr lang="en-US" dirty="0"/>
              <a:t> is a first-aid system, it might achieve only temporal fault recovery.</a:t>
            </a:r>
          </a:p>
          <a:p>
            <a:r>
              <a:rPr lang="en-US" dirty="0"/>
              <a:t>For example, the target system might not provide services correctly after </a:t>
            </a:r>
            <a:r>
              <a:rPr lang="en-US" dirty="0" err="1"/>
              <a:t>GPUfas</a:t>
            </a:r>
            <a:r>
              <a:rPr lang="en-US" dirty="0"/>
              <a:t> terminates abnormal processes.</a:t>
            </a:r>
          </a:p>
          <a:p>
            <a:r>
              <a:rPr lang="en-US" dirty="0"/>
              <a:t>In this case, administrators can salvage data if they can access the target system remotely, thanks to temporal fault recovery.</a:t>
            </a:r>
          </a:p>
          <a:p>
            <a:r>
              <a:rPr lang="en-US" dirty="0"/>
              <a:t>This can prevent important data from being lost.</a:t>
            </a:r>
          </a:p>
          <a:p>
            <a:endParaRPr lang="en-US" dirty="0"/>
          </a:p>
          <a:p>
            <a:r>
              <a:rPr lang="en-US" dirty="0"/>
              <a:t>If even temporal fault recovery is impossible, </a:t>
            </a:r>
            <a:r>
              <a:rPr lang="en-US" dirty="0" err="1"/>
              <a:t>GPUfas</a:t>
            </a:r>
            <a:r>
              <a:rPr lang="en-US" dirty="0"/>
              <a:t> can send memory data to a remote host using </a:t>
            </a:r>
            <a:r>
              <a:rPr lang="en-US" dirty="0" err="1"/>
              <a:t>GPUDirect</a:t>
            </a:r>
            <a:r>
              <a:rPr lang="en-US" dirty="0"/>
              <a:t> RDMA without relying on the OS.</a:t>
            </a:r>
          </a:p>
          <a:p>
            <a:r>
              <a:rPr lang="en-US" dirty="0"/>
              <a:t>Administrators can analyze the memory data at the remote host.</a:t>
            </a:r>
          </a:p>
          <a:p>
            <a:r>
              <a:rPr lang="en-US" dirty="0"/>
              <a:t>Then, they could restore the data after a hardware reset.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69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show the effectiveness of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r>
              <a:rPr lang="en-US" dirty="0"/>
              <a:t>First, we examined the effectiveness of pseudo signal sending.</a:t>
            </a:r>
          </a:p>
          <a:p>
            <a:r>
              <a:rPr lang="en-US" dirty="0"/>
              <a:t>Then, we examined the recoverability from system faults.</a:t>
            </a:r>
          </a:p>
          <a:p>
            <a:endParaRPr lang="en-US" dirty="0"/>
          </a:p>
          <a:p>
            <a:r>
              <a:rPr lang="en-US" dirty="0"/>
              <a:t>We used three combinations of recovery techniques, as depicted in this table.</a:t>
            </a:r>
          </a:p>
          <a:p>
            <a:r>
              <a:rPr lang="en-US" dirty="0"/>
              <a:t>PSIG used only pseudo signal sending.</a:t>
            </a:r>
          </a:p>
          <a:p>
            <a:r>
              <a:rPr lang="en-US" dirty="0"/>
              <a:t>PSIG+PSCH used pseudo signal sending, pseudo process scheduling, and in-kernel recovery support for acquiring a spinlock.</a:t>
            </a:r>
          </a:p>
          <a:p>
            <a:r>
              <a:rPr lang="en-US" dirty="0"/>
              <a:t>PSIG+KSCH used pseudo signal sending and in-kernel recovery support for process scheduling.</a:t>
            </a:r>
          </a:p>
          <a:p>
            <a:r>
              <a:rPr lang="en-US" dirty="0"/>
              <a:t>For comparison, we used process-level and kernel-level recovery.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94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performed pseudo signal sending to a process and examined the behavior of the process.</a:t>
            </a:r>
          </a:p>
          <a:p>
            <a:r>
              <a:rPr lang="en-US" dirty="0"/>
              <a:t>This table shows the results for pseudo signal sending.</a:t>
            </a:r>
          </a:p>
          <a:p>
            <a:r>
              <a:rPr lang="en-US" dirty="0"/>
              <a:t>PSIG+PSCH could send all the signals correctly.</a:t>
            </a:r>
          </a:p>
          <a:p>
            <a:r>
              <a:rPr lang="en-US" dirty="0"/>
              <a:t>The KILL signal forced termination of the process, and the TERM signal normally terminated the process.</a:t>
            </a:r>
          </a:p>
          <a:p>
            <a:r>
              <a:rPr lang="en-US" dirty="0"/>
              <a:t>The STOP signal paused the process, and the CONT signal continued the process.</a:t>
            </a:r>
          </a:p>
          <a:p>
            <a:r>
              <a:rPr lang="en-US" dirty="0"/>
              <a:t>In contrast, PSIG could not continue the paused process because it did not perform process scheduling.</a:t>
            </a:r>
          </a:p>
          <a:p>
            <a:endParaRPr lang="en-US" dirty="0"/>
          </a:p>
          <a:p>
            <a:r>
              <a:rPr lang="en-US" dirty="0"/>
              <a:t>Surprisingly, PSIG+KSCH could not pause the process.</a:t>
            </a:r>
          </a:p>
          <a:p>
            <a:r>
              <a:rPr lang="en-US" dirty="0"/>
              <a:t>After the STOP signal was sent by pseudo signal sending, the kernel paused the process because it periodically scheduled the running process.</a:t>
            </a:r>
          </a:p>
          <a:p>
            <a:r>
              <a:rPr lang="en-US" dirty="0"/>
              <a:t>After that, in-kernel scheduling support changed the process state to runnable again.</a:t>
            </a:r>
          </a:p>
          <a:p>
            <a:r>
              <a:rPr lang="en-US" dirty="0"/>
              <a:t>As a result, the paused process was continued.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355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root causes of system failures are software faults, poor performance, insufficient capacity, configuration and operation errors, and so on.</a:t>
            </a:r>
          </a:p>
          <a:p>
            <a:r>
              <a:rPr lang="en-US" dirty="0"/>
              <a:t>System developers should carefully consider software quality, performance, and capacity, but it is difficult to avoid failures completely.</a:t>
            </a:r>
          </a:p>
          <a:p>
            <a:endParaRPr lang="en-US" dirty="0"/>
          </a:p>
          <a:p>
            <a:r>
              <a:rPr lang="en-US" dirty="0"/>
              <a:t>For example, AWS caused a failure due to too many threads that exceeded the limits of the OS in 2020.</a:t>
            </a:r>
          </a:p>
          <a:p>
            <a:r>
              <a:rPr lang="en-US" dirty="0"/>
              <a:t>That failure affected thousands of online services.</a:t>
            </a:r>
          </a:p>
          <a:p>
            <a:r>
              <a:rPr lang="en-US" dirty="0"/>
              <a:t>Even if perfect systems can be constructed, simple configuration errors can cause failures.</a:t>
            </a:r>
          </a:p>
          <a:p>
            <a:r>
              <a:rPr lang="en-US" dirty="0"/>
              <a:t>In the case of Tokyo Stock Exchange, a failure happened because the developer accidentally disabled the function of automatic switchover to the secondary network storage.</a:t>
            </a:r>
          </a:p>
          <a:p>
            <a:endParaRPr lang="en-US" dirty="0"/>
          </a:p>
          <a:p>
            <a:r>
              <a:rPr lang="en-US" dirty="0"/>
              <a:t>Once services are disrupted by a system failure, financial loss is large for both the users and providers of services.</a:t>
            </a:r>
          </a:p>
          <a:p>
            <a:r>
              <a:rPr lang="en-US" dirty="0"/>
              <a:t>So, it is important to detect system faults rapidly and accurately and then recover from them.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22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of pseudo signal sending.</a:t>
            </a:r>
          </a:p>
          <a:p>
            <a:r>
              <a:rPr lang="en-US" dirty="0"/>
              <a:t>We sent the KILL signals to 1000 processes and measured the time until all the processes were terminated.</a:t>
            </a:r>
          </a:p>
          <a:p>
            <a:r>
              <a:rPr lang="en-US" dirty="0"/>
              <a:t>First, we used processes that performed busy waiting.</a:t>
            </a:r>
          </a:p>
          <a:p>
            <a:r>
              <a:rPr lang="en-US" dirty="0"/>
              <a:t>As shown in the left-hand side figure, PSIG could terminate all the processes successfully without process scheduling and achieve the fastest recovery.</a:t>
            </a:r>
          </a:p>
          <a:p>
            <a:r>
              <a:rPr lang="en-US" dirty="0"/>
              <a:t>For PSIG+PSCH, the recovery time only slightly increased because pseudo scheduling did not actually re-schedule the runnable processes.</a:t>
            </a:r>
          </a:p>
          <a:p>
            <a:r>
              <a:rPr lang="en-US" dirty="0"/>
              <a:t>In contrast, PSIG+KSCH significantly increased the recovery time due to the overhead of invoking in-kernel scheduling support from a GPU.</a:t>
            </a:r>
          </a:p>
          <a:p>
            <a:endParaRPr lang="en-JP" dirty="0"/>
          </a:p>
          <a:p>
            <a:r>
              <a:rPr lang="en-US" dirty="0"/>
              <a:t>Next, we used processes paused by long sleeps.</a:t>
            </a:r>
          </a:p>
          <a:p>
            <a:r>
              <a:rPr lang="en-US" dirty="0"/>
              <a:t>As shown in the right-hand side figure, PSIG could not terminate paused processes.</a:t>
            </a:r>
          </a:p>
          <a:p>
            <a:r>
              <a:rPr lang="en-US" dirty="0"/>
              <a:t>Unlike the case of running processes, PSIG+PSCH took much longer than PSIG+KSCH.</a:t>
            </a:r>
          </a:p>
          <a:p>
            <a:r>
              <a:rPr lang="en-US" dirty="0"/>
              <a:t>This is because many invocations of in-kernel locking support suffered from large overhead during pseudo process scheduling.</a:t>
            </a:r>
          </a:p>
          <a:p>
            <a:r>
              <a:rPr lang="en-US" dirty="0"/>
              <a:t>However, PSIG+KSCH is less reliable due to running complex scheduling code in the kernel.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555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show the recoverability from a real system fault, we used up the physical memory to cause out-of-memory.</a:t>
            </a:r>
          </a:p>
          <a:p>
            <a:r>
              <a:rPr lang="en-US" dirty="0"/>
              <a:t>We ran one process that allocated more memory than physical memory.</a:t>
            </a:r>
          </a:p>
          <a:p>
            <a:r>
              <a:rPr lang="en-US" dirty="0"/>
              <a:t>The process sequentially wrote data to the allocated memory to continuously cause swapping.</a:t>
            </a:r>
          </a:p>
          <a:p>
            <a:r>
              <a:rPr lang="en-US" dirty="0"/>
              <a:t>The recovery system sent the KILL signal to that process for recovery.</a:t>
            </a:r>
          </a:p>
          <a:p>
            <a:endParaRPr lang="en-US" dirty="0"/>
          </a:p>
          <a:p>
            <a:r>
              <a:rPr lang="en-US" dirty="0"/>
              <a:t>As shown in this figure, PSIG in </a:t>
            </a:r>
            <a:r>
              <a:rPr lang="en-US" dirty="0" err="1"/>
              <a:t>GPUfas</a:t>
            </a:r>
            <a:r>
              <a:rPr lang="en-US" dirty="0"/>
              <a:t> was the fastest and the most stable.</a:t>
            </a:r>
          </a:p>
          <a:p>
            <a:r>
              <a:rPr lang="en-US" dirty="0"/>
              <a:t>PSIG+PSCH increased the average only by 32 </a:t>
            </a:r>
            <a:r>
              <a:rPr lang="en-US" dirty="0" err="1"/>
              <a:t>ms</a:t>
            </a:r>
            <a:r>
              <a:rPr lang="en-US" dirty="0"/>
              <a:t> due to pseudo process scheduling, but it was still stable.</a:t>
            </a:r>
          </a:p>
          <a:p>
            <a:r>
              <a:rPr lang="en-US" dirty="0"/>
              <a:t>In PSIG+KSCH, in contrast, the average was 100 </a:t>
            </a:r>
            <a:r>
              <a:rPr lang="en-US" dirty="0" err="1"/>
              <a:t>ms</a:t>
            </a:r>
            <a:r>
              <a:rPr lang="en-US" dirty="0"/>
              <a:t> longer than in PSIG+PSCH.</a:t>
            </a:r>
          </a:p>
          <a:p>
            <a:r>
              <a:rPr lang="en-US" dirty="0"/>
              <a:t>This is due to the invocation of in-kernel scheduling support from a GPU and the impact of continuous swapping on the process scheduler.</a:t>
            </a:r>
          </a:p>
          <a:p>
            <a:endParaRPr lang="en-US" dirty="0"/>
          </a:p>
          <a:p>
            <a:r>
              <a:rPr lang="en-US" dirty="0"/>
              <a:t>Contrary to our expectation, process-level recovery was not largely affected by frequent swapping, but it resulted in lower stability.</a:t>
            </a:r>
          </a:p>
          <a:p>
            <a:r>
              <a:rPr lang="en-US" dirty="0"/>
              <a:t>Kernel-level recovery was the worst in both the average and stability.</a:t>
            </a:r>
          </a:p>
          <a:p>
            <a:r>
              <a:rPr lang="en-US" dirty="0"/>
              <a:t>One of the reasons is the large impact of swapping on the process scheduler.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568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caused a deadlock by missing the release of the acquired spinlock.</a:t>
            </a:r>
          </a:p>
          <a:p>
            <a:r>
              <a:rPr lang="en-US" dirty="0"/>
              <a:t>We loaded the kernel module in which threads attempted to acquire the same spinlock without disabling interrupts.</a:t>
            </a:r>
          </a:p>
          <a:p>
            <a:r>
              <a:rPr lang="en-US" dirty="0"/>
              <a:t>The recovery system released the spinlock using pseudo unlocking.</a:t>
            </a:r>
          </a:p>
          <a:p>
            <a:r>
              <a:rPr lang="en-US" dirty="0"/>
              <a:t>For comparison, we used two implementations of kernel-level recovery.</a:t>
            </a:r>
          </a:p>
          <a:p>
            <a:r>
              <a:rPr lang="en-US" dirty="0"/>
              <a:t>One released the spinlock in a callback function registered to the high-level Linux timer.</a:t>
            </a:r>
          </a:p>
          <a:p>
            <a:r>
              <a:rPr lang="en-US" dirty="0"/>
              <a:t>The other did in the interrupt handler for the low-level local APIC timer.</a:t>
            </a:r>
          </a:p>
          <a:p>
            <a:endParaRPr lang="en-US" dirty="0"/>
          </a:p>
          <a:p>
            <a:r>
              <a:rPr lang="en-US" dirty="0"/>
              <a:t>We confirmed that </a:t>
            </a:r>
            <a:r>
              <a:rPr lang="en-US" dirty="0" err="1"/>
              <a:t>GPUfas</a:t>
            </a:r>
            <a:r>
              <a:rPr lang="en-US" dirty="0"/>
              <a:t> could recover from the deadlock.</a:t>
            </a:r>
          </a:p>
          <a:p>
            <a:r>
              <a:rPr lang="en-US" dirty="0"/>
              <a:t>The reason why the high-level Linux timer failed to recover is that the kernel thread used by the Linux timer was not scheduled.</a:t>
            </a:r>
          </a:p>
          <a:p>
            <a:r>
              <a:rPr lang="en-US" dirty="0"/>
              <a:t>The low-level interrupt handler succeeded in fault recovery because it is invoked regardless of the deadlock.</a:t>
            </a:r>
          </a:p>
          <a:p>
            <a:r>
              <a:rPr lang="en-US" dirty="0"/>
              <a:t>As shown in this figure, </a:t>
            </a:r>
            <a:r>
              <a:rPr lang="en-US" dirty="0" err="1"/>
              <a:t>GPUfas</a:t>
            </a:r>
            <a:r>
              <a:rPr lang="en-US" dirty="0"/>
              <a:t> was comparable to kernel-level recovery.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2897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Backdoors performs fault recovery by modifying OS data using RDMA from a remote host.</a:t>
            </a:r>
          </a:p>
          <a:p>
            <a:r>
              <a:rPr lang="en-US" dirty="0"/>
              <a:t>However, it needs to permit direct access to the kernel memory from a remote host.</a:t>
            </a:r>
          </a:p>
          <a:p>
            <a:r>
              <a:rPr lang="en-US" dirty="0"/>
              <a:t>In contrast, </a:t>
            </a:r>
            <a:r>
              <a:rPr lang="en-US" dirty="0" err="1"/>
              <a:t>GPUfas</a:t>
            </a:r>
            <a:r>
              <a:rPr lang="en-US" dirty="0"/>
              <a:t> is more secure because the recovery system on a GPU can execute only recovery functions fixed in advance.</a:t>
            </a:r>
          </a:p>
          <a:p>
            <a:endParaRPr lang="en-JP" dirty="0"/>
          </a:p>
          <a:p>
            <a:r>
              <a:rPr lang="en-US" dirty="0"/>
              <a:t>SHFH detects various system hangs and recovers from them.</a:t>
            </a:r>
          </a:p>
          <a:p>
            <a:r>
              <a:rPr lang="en-US" dirty="0"/>
              <a:t>It provides three recovery techniques, and one is to send an NMI to a stalled CPU for recovery.</a:t>
            </a:r>
          </a:p>
          <a:p>
            <a:r>
              <a:rPr lang="en-US" dirty="0"/>
              <a:t>Since SHFH recovers from a system fault in the kernel, it is less reliable than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EXTERIOR enables the system in a VM to be recovered when the system is attacked.</a:t>
            </a:r>
          </a:p>
          <a:p>
            <a:r>
              <a:rPr lang="en-US" dirty="0"/>
              <a:t>It seamlessly reflects memory updates by the commands executed in a different VM to the target VM.</a:t>
            </a:r>
          </a:p>
          <a:p>
            <a:r>
              <a:rPr lang="en-US" dirty="0"/>
              <a:t>This mechanism assumes that the target system runs in a VM.</a:t>
            </a:r>
          </a:p>
          <a:p>
            <a:r>
              <a:rPr lang="en-US" dirty="0" err="1"/>
              <a:t>GPUfas</a:t>
            </a:r>
            <a:r>
              <a:rPr lang="en-US" dirty="0"/>
              <a:t> can be applied to the system running in a physical machine.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6693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proposed </a:t>
            </a:r>
            <a:r>
              <a:rPr lang="en-US" dirty="0" err="1"/>
              <a:t>GPUfas</a:t>
            </a:r>
            <a:r>
              <a:rPr lang="en-US" dirty="0"/>
              <a:t> for enabling fault recovery by running a recovery system on a GPU and indirectly controlling OS behavior.</a:t>
            </a:r>
          </a:p>
          <a:p>
            <a:r>
              <a:rPr lang="en-US" dirty="0" err="1"/>
              <a:t>GPUfas</a:t>
            </a:r>
            <a:r>
              <a:rPr lang="en-US" dirty="0"/>
              <a:t> rewrites OS data in main memory and attempts to recover from a system fault by leveraging OS capabilities.</a:t>
            </a:r>
          </a:p>
          <a:p>
            <a:r>
              <a:rPr lang="en-US" dirty="0"/>
              <a:t>Currently, it provides recovery techniques called pseudo signal sending, pseudo process scheduling, and pseudo unlocking.</a:t>
            </a:r>
          </a:p>
          <a:p>
            <a:r>
              <a:rPr lang="en-US" dirty="0"/>
              <a:t>It can cooperate with in-kernel recovery support.</a:t>
            </a:r>
          </a:p>
          <a:p>
            <a:r>
              <a:rPr lang="en-US" dirty="0"/>
              <a:t>We confirmed that </a:t>
            </a:r>
            <a:r>
              <a:rPr lang="en-US" dirty="0" err="1"/>
              <a:t>GPUfas</a:t>
            </a:r>
            <a:r>
              <a:rPr lang="en-US" dirty="0"/>
              <a:t> could recover from out-of-memory and a deadlock in a short period.</a:t>
            </a:r>
          </a:p>
          <a:p>
            <a:endParaRPr lang="en-US" dirty="0"/>
          </a:p>
          <a:p>
            <a:r>
              <a:rPr lang="en-US" dirty="0"/>
              <a:t>One of our future work is to optimize pseudo process scheduling.</a:t>
            </a:r>
          </a:p>
          <a:p>
            <a:r>
              <a:rPr lang="en-US" dirty="0"/>
              <a:t>We have implemented it using kernel functions, but we could minimize it.</a:t>
            </a:r>
          </a:p>
          <a:p>
            <a:r>
              <a:rPr lang="en-US" dirty="0"/>
              <a:t>In addition, we need to recover from various types of system faults, for example, a deadlock due to spinlocks with interrupts disabled.</a:t>
            </a:r>
          </a:p>
          <a:p>
            <a:r>
              <a:rPr lang="en-US" dirty="0"/>
              <a:t>We could use the NMI to invoke in-kernel recovery support, instead of timer interrupts.</a:t>
            </a:r>
          </a:p>
          <a:p>
            <a:r>
              <a:rPr lang="en-US" dirty="0"/>
              <a:t>Another direction is to use remote hosts with </a:t>
            </a:r>
            <a:r>
              <a:rPr lang="en-US" dirty="0" err="1"/>
              <a:t>GPUDirect</a:t>
            </a:r>
            <a:r>
              <a:rPr lang="en-US" dirty="0"/>
              <a:t> RDMA for advanced fault recovery.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735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Fault recovery is categorized into two types: external and internal.</a:t>
            </a:r>
          </a:p>
          <a:p>
            <a:r>
              <a:rPr lang="en-US" dirty="0"/>
              <a:t>Administrators often access the target system remotely and attempt to recover from a system fault manually.</a:t>
            </a:r>
          </a:p>
          <a:p>
            <a:r>
              <a:rPr lang="en-US" dirty="0"/>
              <a:t>One advantage of this method is that administrators can inspect the root cause of the fault and select the best way of recovery.</a:t>
            </a:r>
          </a:p>
          <a:p>
            <a:r>
              <a:rPr lang="en-US" dirty="0"/>
              <a:t>Instead of administrators, a recovery system running at a remote host can automatically perform fault recovery via networks.</a:t>
            </a:r>
          </a:p>
          <a:p>
            <a:endParaRPr lang="en-US" dirty="0"/>
          </a:p>
          <a:p>
            <a:r>
              <a:rPr lang="en-US" dirty="0"/>
              <a:t>However, the biggest disadvantage of these methods is that remote access is largely affected by system faults.</a:t>
            </a:r>
          </a:p>
          <a:p>
            <a:r>
              <a:rPr lang="en-US" dirty="0"/>
              <a:t>The network function in the target system can be corrupted.</a:t>
            </a:r>
          </a:p>
          <a:p>
            <a:r>
              <a:rPr lang="en-US" dirty="0"/>
              <a:t>Remote access servers can stop working.</a:t>
            </a:r>
          </a:p>
          <a:p>
            <a:r>
              <a:rPr lang="en-US" dirty="0"/>
              <a:t>If the target system falls into out-of-memory, it could take long to perform remote access due to thrashing.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614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Internal recovery is more reliable because it runs a recovery system inside a target system in advance and does not rely on remote access.</a:t>
            </a:r>
          </a:p>
          <a:p>
            <a:r>
              <a:rPr lang="en-US" dirty="0"/>
              <a:t>As an example, a recovery system can be run as processes inside a target system.</a:t>
            </a:r>
          </a:p>
          <a:p>
            <a:r>
              <a:rPr lang="en-US" dirty="0"/>
              <a:t>Using processes makes it easy to apply new recovery techniques.</a:t>
            </a:r>
          </a:p>
          <a:p>
            <a:r>
              <a:rPr lang="en-US" dirty="0"/>
              <a:t>However, usable recovery techniques are restricted to the process-level ones.</a:t>
            </a:r>
          </a:p>
          <a:p>
            <a:r>
              <a:rPr lang="en-US" dirty="0"/>
              <a:t>In addition, a recovery system inside the target system still tends to be affected by system faults.</a:t>
            </a:r>
          </a:p>
          <a:p>
            <a:endParaRPr lang="en-JP" dirty="0"/>
          </a:p>
          <a:p>
            <a:r>
              <a:rPr lang="en-US" dirty="0"/>
              <a:t>To address these issues, in-kernel recovery systems are used.</a:t>
            </a:r>
          </a:p>
          <a:p>
            <a:r>
              <a:rPr lang="en-US" dirty="0"/>
              <a:t>This method embeds a recovery system into the OS kernel and runs it periodically using timer interrupts.</a:t>
            </a:r>
          </a:p>
          <a:p>
            <a:r>
              <a:rPr lang="en-US" dirty="0"/>
              <a:t>In-kernel recovery systems can tolerate system faults more and implement various recovery techniques.</a:t>
            </a:r>
          </a:p>
          <a:p>
            <a:r>
              <a:rPr lang="en-US" dirty="0"/>
              <a:t>However, it is not realistic to modify the OS kernel whenever a new recovery technique is needed.</a:t>
            </a:r>
          </a:p>
          <a:p>
            <a:r>
              <a:rPr lang="en-US" dirty="0"/>
              <a:t>Kernel modules can be a remedy, but they are less powerful because they are often restricted in terms of available kernel variables and functions.</a:t>
            </a:r>
          </a:p>
          <a:p>
            <a:r>
              <a:rPr lang="en-US" dirty="0"/>
              <a:t>In addition, the recovery system is not executed if timer interrupts are not handled due to system faults.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924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these methods cannot succeed in fault recovery, administrators have to reboot a target system using a hardware reset.</a:t>
            </a:r>
          </a:p>
          <a:p>
            <a:r>
              <a:rPr lang="en-US" dirty="0"/>
              <a:t>For example, IPMI and remote power management systems are used to perform hardware resets from remote hosts.</a:t>
            </a:r>
          </a:p>
          <a:p>
            <a:endParaRPr lang="en-US" dirty="0"/>
          </a:p>
          <a:p>
            <a:r>
              <a:rPr lang="en-US" dirty="0"/>
              <a:t>A hardware reset is a powerful recovery method, but it is at high risk of corrupting system states and application data.</a:t>
            </a:r>
          </a:p>
          <a:p>
            <a:r>
              <a:rPr lang="en-US" dirty="0"/>
              <a:t>If system states are lost, it becomes difficult to identify the root cause of a system fault.</a:t>
            </a:r>
          </a:p>
          <a:p>
            <a:r>
              <a:rPr lang="en-US" dirty="0"/>
              <a:t>This means that the same system fault occurs again and that better fault recovery is impossible.</a:t>
            </a:r>
          </a:p>
          <a:p>
            <a:r>
              <a:rPr lang="en-US" dirty="0"/>
              <a:t>In addition, application data is lost if it exists only in memory.</a:t>
            </a:r>
          </a:p>
          <a:p>
            <a:r>
              <a:rPr lang="en-US" dirty="0"/>
              <a:t>File data only in the buffer cache is also lost if it is not written back to disks.</a:t>
            </a:r>
          </a:p>
          <a:p>
            <a:r>
              <a:rPr lang="en-US" dirty="0"/>
              <a:t>A hardware reset could corrupt filesystems and lead to losing files.</a:t>
            </a:r>
          </a:p>
          <a:p>
            <a:endParaRPr lang="en-US" dirty="0"/>
          </a:p>
          <a:p>
            <a:r>
              <a:rPr lang="en-US" dirty="0"/>
              <a:t>Various mechanisms have been proposed to prevent this situation, it is difficult to salvage all the data.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963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avoid a hardware reset as much as possible, we propose </a:t>
            </a:r>
            <a:r>
              <a:rPr lang="en-US" dirty="0" err="1"/>
              <a:t>GPUfas</a:t>
            </a:r>
            <a:r>
              <a:rPr lang="en-US" dirty="0"/>
              <a:t> for GPU-based first aid.</a:t>
            </a:r>
          </a:p>
          <a:p>
            <a:r>
              <a:rPr lang="en-US" dirty="0"/>
              <a:t>This figure shows the system architecture of </a:t>
            </a:r>
            <a:r>
              <a:rPr lang="en-US" dirty="0" err="1"/>
              <a:t>GPUfas</a:t>
            </a:r>
            <a:r>
              <a:rPr lang="en-US" dirty="0"/>
              <a:t>.</a:t>
            </a:r>
          </a:p>
          <a:p>
            <a:r>
              <a:rPr lang="en-US" dirty="0"/>
              <a:t>The target system including the OS runs on CPUs and main memory.</a:t>
            </a:r>
          </a:p>
          <a:p>
            <a:r>
              <a:rPr lang="en-US" dirty="0"/>
              <a:t>The recovery system runs on a GPU inside a target host.</a:t>
            </a:r>
          </a:p>
          <a:p>
            <a:r>
              <a:rPr lang="en-US" dirty="0" err="1"/>
              <a:t>GPUfas</a:t>
            </a:r>
            <a:r>
              <a:rPr lang="en-US" dirty="0"/>
              <a:t> attempts fault recovery by indirectly controlling OS behavior from a GPU.</a:t>
            </a:r>
          </a:p>
          <a:p>
            <a:r>
              <a:rPr lang="en-US" dirty="0"/>
              <a:t>To enable this, the recovery system on a GPU rewrites OS data in main memory.</a:t>
            </a:r>
          </a:p>
          <a:p>
            <a:r>
              <a:rPr lang="en-US" dirty="0"/>
              <a:t>Then, </a:t>
            </a:r>
            <a:r>
              <a:rPr lang="en-US" dirty="0" err="1"/>
              <a:t>GPUfas</a:t>
            </a:r>
            <a:r>
              <a:rPr lang="en-US" dirty="0"/>
              <a:t> leverages the capabilities of the OS itself and eliminates the root cause of the fault.</a:t>
            </a:r>
          </a:p>
          <a:p>
            <a:endParaRPr lang="en-US" dirty="0"/>
          </a:p>
          <a:p>
            <a:r>
              <a:rPr lang="en-US" dirty="0"/>
              <a:t>Thanks to the direct memory rewrites, developers can implement various recovery techniques without the limitations of processes or kernel modules.</a:t>
            </a:r>
          </a:p>
          <a:p>
            <a:r>
              <a:rPr lang="en-US" dirty="0"/>
              <a:t>For example, </a:t>
            </a:r>
            <a:r>
              <a:rPr lang="en-US" dirty="0" err="1"/>
              <a:t>GPUfas</a:t>
            </a:r>
            <a:r>
              <a:rPr lang="en-US" dirty="0"/>
              <a:t> can access any kernel variables.</a:t>
            </a:r>
          </a:p>
          <a:p>
            <a:r>
              <a:rPr lang="en-US" dirty="0"/>
              <a:t>Nevertheless, the recovery system in </a:t>
            </a:r>
            <a:r>
              <a:rPr lang="en-US" dirty="0" err="1"/>
              <a:t>GPUfas</a:t>
            </a:r>
            <a:r>
              <a:rPr lang="en-US" dirty="0"/>
              <a:t> runs as a GPU application.</a:t>
            </a:r>
          </a:p>
          <a:p>
            <a:r>
              <a:rPr lang="en-US" dirty="0"/>
              <a:t>This can make it easier to apply new recovery techniques.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38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GPU?</a:t>
            </a:r>
          </a:p>
          <a:p>
            <a:r>
              <a:rPr lang="en-US" dirty="0"/>
              <a:t>Unlike existing methods, the recovery system running on a GPU is not easily affected by system faults.</a:t>
            </a:r>
          </a:p>
          <a:p>
            <a:r>
              <a:rPr lang="en-US" dirty="0"/>
              <a:t>A GPU is physically isolated from CPUs and main memory.</a:t>
            </a:r>
          </a:p>
          <a:p>
            <a:r>
              <a:rPr lang="en-US" dirty="0"/>
              <a:t>For example, CPUs cannot directly corrupt GPU memory unless they initiate DMA accidentally.</a:t>
            </a:r>
          </a:p>
          <a:p>
            <a:r>
              <a:rPr lang="en-US" dirty="0"/>
              <a:t>In addition, the cores and memory dedicated to a GPU can prevent the recovery system from being affected by the resource shortage of the target system.</a:t>
            </a:r>
          </a:p>
          <a:p>
            <a:endParaRPr lang="en-US" dirty="0"/>
          </a:p>
          <a:p>
            <a:r>
              <a:rPr lang="en-US" dirty="0"/>
              <a:t>To protect the recovery system from the faults of the other programs running on the same GPU, </a:t>
            </a:r>
            <a:r>
              <a:rPr lang="en-US" dirty="0" err="1"/>
              <a:t>GPUfas</a:t>
            </a:r>
            <a:r>
              <a:rPr lang="en-US" dirty="0"/>
              <a:t> uses one GPU only for the recovery system.</a:t>
            </a:r>
          </a:p>
          <a:p>
            <a:r>
              <a:rPr lang="en-US" dirty="0"/>
              <a:t>This GPU usage is acceptable because </a:t>
            </a:r>
            <a:r>
              <a:rPr lang="en-US" dirty="0" err="1"/>
              <a:t>GPUfas</a:t>
            </a:r>
            <a:r>
              <a:rPr lang="en-US" dirty="0"/>
              <a:t> can use inexpensive, low-end GPUs.  The other PCI Express devices such as DPUs and FPGAs could also be used for </a:t>
            </a:r>
            <a:r>
              <a:rPr lang="en-US" dirty="0" err="1"/>
              <a:t>GPUfas</a:t>
            </a:r>
            <a:r>
              <a:rPr lang="en-US" dirty="0"/>
              <a:t>, but they are too expensive to use in such a dedicated manner.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177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recovery system on a GPU always monitors the target system.</a:t>
            </a:r>
          </a:p>
          <a:p>
            <a:r>
              <a:rPr lang="en-US" dirty="0"/>
              <a:t>When a system fault occurs, the recovery system detects it and identifies its root cause by analyzing OS data in main memory.</a:t>
            </a:r>
          </a:p>
          <a:p>
            <a:r>
              <a:rPr lang="en-US" dirty="0"/>
              <a:t>We have developed the system for such fault detection in our previous work.</a:t>
            </a:r>
          </a:p>
          <a:p>
            <a:endParaRPr lang="en-US" dirty="0"/>
          </a:p>
          <a:p>
            <a:r>
              <a:rPr lang="en-US" dirty="0" err="1"/>
              <a:t>GPUfas</a:t>
            </a:r>
            <a:r>
              <a:rPr lang="en-US" dirty="0"/>
              <a:t> achieves both internal and external recovery with higher reliability.</a:t>
            </a:r>
          </a:p>
          <a:p>
            <a:r>
              <a:rPr lang="en-US" dirty="0"/>
              <a:t>For internal recovery, after detecting a system fault, the recovery system automatically uses one of the pre-set recovery techniques.</a:t>
            </a:r>
          </a:p>
          <a:p>
            <a:r>
              <a:rPr lang="en-US" dirty="0"/>
              <a:t>For external recovery, it communicates with a remote host using </a:t>
            </a:r>
            <a:r>
              <a:rPr lang="en-US" dirty="0" err="1"/>
              <a:t>GPUDirect</a:t>
            </a:r>
            <a:r>
              <a:rPr lang="en-US" dirty="0"/>
              <a:t> RDMA without the help of the OS and uses the best recovery technique.</a:t>
            </a:r>
          </a:p>
          <a:p>
            <a:r>
              <a:rPr lang="en-US" dirty="0"/>
              <a:t>At the remote host, administrators can interactively analyze the details of the system fault and select a custom recovery technique.</a:t>
            </a:r>
          </a:p>
          <a:p>
            <a:r>
              <a:rPr lang="en-US" dirty="0"/>
              <a:t>Instead of humans, AI could do a better job.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923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an example, </a:t>
            </a:r>
            <a:r>
              <a:rPr lang="en-US" dirty="0" err="1"/>
              <a:t>GPUfas</a:t>
            </a:r>
            <a:r>
              <a:rPr lang="en-US" dirty="0"/>
              <a:t> can recover from resource shortage.</a:t>
            </a:r>
          </a:p>
          <a:p>
            <a:r>
              <a:rPr lang="en-US" dirty="0" err="1"/>
              <a:t>GPUfas</a:t>
            </a:r>
            <a:r>
              <a:rPr lang="en-US" dirty="0"/>
              <a:t> sends signals to abnormal processes causing system faults.</a:t>
            </a:r>
          </a:p>
          <a:p>
            <a:r>
              <a:rPr lang="en-US" dirty="0"/>
              <a:t>For example, </a:t>
            </a:r>
            <a:r>
              <a:rPr lang="en-US" dirty="0" err="1"/>
              <a:t>GPUfas</a:t>
            </a:r>
            <a:r>
              <a:rPr lang="en-US" dirty="0"/>
              <a:t> can send the KILL signal and terminate processes that consume a large amount of memory.</a:t>
            </a:r>
          </a:p>
          <a:p>
            <a:r>
              <a:rPr lang="en-US" dirty="0"/>
              <a:t>After that, the OS reclaims the memory of the terminated processes and prevents thrashing due to out-of-memory.</a:t>
            </a:r>
          </a:p>
          <a:p>
            <a:r>
              <a:rPr lang="en-US" dirty="0"/>
              <a:t>Similarly, </a:t>
            </a:r>
            <a:r>
              <a:rPr lang="en-US" dirty="0" err="1"/>
              <a:t>GPUfas</a:t>
            </a:r>
            <a:r>
              <a:rPr lang="en-US" dirty="0"/>
              <a:t> can send the STOP signal and pauses processes that consume too much CPU time.</a:t>
            </a:r>
          </a:p>
          <a:p>
            <a:r>
              <a:rPr lang="en-US" dirty="0"/>
              <a:t>At this time, the OS stops scheduling these processes and restores system performance by reducing the CPU load.</a:t>
            </a:r>
          </a:p>
          <a:p>
            <a:endParaRPr lang="en-US" dirty="0"/>
          </a:p>
          <a:p>
            <a:r>
              <a:rPr lang="en-US" dirty="0"/>
              <a:t>In the target system, processes can send signals using the system call.</a:t>
            </a:r>
          </a:p>
          <a:p>
            <a:r>
              <a:rPr lang="en-US" dirty="0"/>
              <a:t>The OS kernel can do it directly using the kernel function.</a:t>
            </a:r>
          </a:p>
          <a:p>
            <a:r>
              <a:rPr lang="en-US" dirty="0"/>
              <a:t>However, the recovery system on a GPU cannot invoke the system call or the kernel function.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2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8/24/22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/>
              <a:t>GPU-based First Aid for System Faults</a:t>
            </a:r>
            <a:endParaRPr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>
              <a:tabLst>
                <a:tab pos="3902075" algn="l"/>
              </a:tabLst>
            </a:pP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Kento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Kimura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"/>
    </mc:Choice>
    <mc:Fallback xmlns="">
      <p:transition spd="slow" advTm="934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2CFA-0443-D488-8481-599381FC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Pseudo Signal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9E2EF-7760-9EF4-E8DB-0C8E3F25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signal sending on a GPU</a:t>
            </a:r>
          </a:p>
          <a:p>
            <a:pPr lvl="1"/>
            <a:r>
              <a:rPr lang="en-JP" dirty="0"/>
              <a:t>Change the process state to the same one after a signal is sent</a:t>
            </a:r>
          </a:p>
          <a:p>
            <a:pPr lvl="1"/>
            <a:r>
              <a:rPr lang="en-JP" dirty="0"/>
              <a:t>Rewrite process data in main memory</a:t>
            </a:r>
          </a:p>
          <a:p>
            <a:pPr lvl="2"/>
            <a:r>
              <a:rPr lang="en-JP" dirty="0"/>
              <a:t>Set the corresponding bit in the signal bitmap of a target process</a:t>
            </a:r>
          </a:p>
          <a:p>
            <a:pPr lvl="2"/>
            <a:r>
              <a:rPr lang="en-JP" dirty="0"/>
              <a:t>Set a signal pending flag in the process</a:t>
            </a:r>
          </a:p>
          <a:p>
            <a:pPr lvl="1"/>
            <a:r>
              <a:rPr lang="en-JP" dirty="0"/>
              <a:t>The injected signal is handled in the kernel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45D34-0ADE-00BF-5585-80F7024A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76739DA-6620-19A9-332C-AF4038070763}"/>
              </a:ext>
            </a:extLst>
          </p:cNvPr>
          <p:cNvSpPr/>
          <p:nvPr/>
        </p:nvSpPr>
        <p:spPr>
          <a:xfrm>
            <a:off x="2164079" y="5139957"/>
            <a:ext cx="4866641" cy="13512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F604572-FD65-365E-D2A8-5D6B917ED566}"/>
              </a:ext>
            </a:extLst>
          </p:cNvPr>
          <p:cNvSpPr/>
          <p:nvPr/>
        </p:nvSpPr>
        <p:spPr>
          <a:xfrm>
            <a:off x="3835988" y="5343157"/>
            <a:ext cx="2961052" cy="94488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67EBEE-D642-7E3D-A7BB-7773384026E5}"/>
              </a:ext>
            </a:extLst>
          </p:cNvPr>
          <p:cNvSpPr/>
          <p:nvPr/>
        </p:nvSpPr>
        <p:spPr>
          <a:xfrm>
            <a:off x="4973320" y="547523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signal bitmap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9AEC5-28D2-2871-2A1A-66A63B02CFFA}"/>
              </a:ext>
            </a:extLst>
          </p:cNvPr>
          <p:cNvSpPr/>
          <p:nvPr/>
        </p:nvSpPr>
        <p:spPr>
          <a:xfrm>
            <a:off x="4973320" y="582067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pending flag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B29F491-7E92-947C-392D-F9A02EFEAC37}"/>
              </a:ext>
            </a:extLst>
          </p:cNvPr>
          <p:cNvSpPr/>
          <p:nvPr/>
        </p:nvSpPr>
        <p:spPr>
          <a:xfrm>
            <a:off x="5202983" y="432811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A2A1152-8169-B158-0D0D-A6579FBC2A77}"/>
              </a:ext>
            </a:extLst>
          </p:cNvPr>
          <p:cNvSpPr/>
          <p:nvPr/>
        </p:nvSpPr>
        <p:spPr>
          <a:xfrm>
            <a:off x="8391053" y="6128510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1A8B54C-019A-28AA-C010-B414136D344F}"/>
              </a:ext>
            </a:extLst>
          </p:cNvPr>
          <p:cNvSpPr/>
          <p:nvPr/>
        </p:nvSpPr>
        <p:spPr>
          <a:xfrm>
            <a:off x="8391053" y="5298908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DD2858-10D3-B7B9-4393-92F82A5CCF3F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548120" y="5615293"/>
            <a:ext cx="1842933" cy="20538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CEB30D1-D428-6A71-939C-7834ACD09BA8}"/>
              </a:ext>
            </a:extLst>
          </p:cNvPr>
          <p:cNvSpPr txBox="1"/>
          <p:nvPr/>
        </p:nvSpPr>
        <p:spPr>
          <a:xfrm>
            <a:off x="7272305" y="574701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5C0B41-168E-E736-680F-BA3701FBE133}"/>
              </a:ext>
            </a:extLst>
          </p:cNvPr>
          <p:cNvSpPr txBox="1"/>
          <p:nvPr/>
        </p:nvSpPr>
        <p:spPr>
          <a:xfrm>
            <a:off x="2298222" y="6002554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61192E-CE43-170A-0260-E95DC99B380C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5760720" y="4686464"/>
            <a:ext cx="0" cy="4520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4A0326-70CC-9769-2AAC-0424388571DC}"/>
              </a:ext>
            </a:extLst>
          </p:cNvPr>
          <p:cNvSpPr txBox="1"/>
          <p:nvPr/>
        </p:nvSpPr>
        <p:spPr>
          <a:xfrm>
            <a:off x="5813071" y="4705916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signal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D5731-ED81-820D-E8AE-66FE7D975581}"/>
              </a:ext>
            </a:extLst>
          </p:cNvPr>
          <p:cNvSpPr txBox="1"/>
          <p:nvPr/>
        </p:nvSpPr>
        <p:spPr>
          <a:xfrm>
            <a:off x="3899072" y="5492431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process</a:t>
            </a:r>
          </a:p>
          <a:p>
            <a:pPr algn="ctr"/>
            <a:r>
              <a:rPr lang="en-JP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55941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11"/>
    </mc:Choice>
    <mc:Fallback xmlns="">
      <p:transition spd="slow" advTm="4761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A00B-993F-E45B-E685-F3E5E0EB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Pseudo Process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9E52-F424-DA82-12A0-BA5A1EF76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process scheduling on a GPU</a:t>
            </a:r>
          </a:p>
          <a:p>
            <a:pPr lvl="1"/>
            <a:r>
              <a:rPr lang="en-JP" dirty="0"/>
              <a:t>Necessary to control paused processes as early as possible</a:t>
            </a:r>
          </a:p>
          <a:p>
            <a:pPr lvl="2"/>
            <a:r>
              <a:rPr lang="en-JP" dirty="0"/>
              <a:t>Schedule the target process so that the injected signal is handled</a:t>
            </a:r>
          </a:p>
          <a:p>
            <a:pPr lvl="1"/>
            <a:r>
              <a:rPr lang="en-JP" dirty="0"/>
              <a:t>Change the state of the process scheduler</a:t>
            </a:r>
          </a:p>
          <a:p>
            <a:pPr lvl="1"/>
            <a:r>
              <a:rPr lang="en-JP" dirty="0"/>
              <a:t>Rewrite scheduling data in main memory</a:t>
            </a:r>
          </a:p>
          <a:p>
            <a:pPr lvl="2"/>
            <a:r>
              <a:rPr lang="en-JP" dirty="0"/>
              <a:t>Emulate in-kernel scheduler functions on a GPU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9A5BE-BC62-6E73-0843-90EB0FC27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CC05988-5ECD-606D-AF21-A202E15FC56C}"/>
              </a:ext>
            </a:extLst>
          </p:cNvPr>
          <p:cNvSpPr/>
          <p:nvPr/>
        </p:nvSpPr>
        <p:spPr>
          <a:xfrm>
            <a:off x="1879603" y="5139957"/>
            <a:ext cx="4998717" cy="13512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9D7AF64-9C55-645B-B750-A7CBE698A5FC}"/>
              </a:ext>
            </a:extLst>
          </p:cNvPr>
          <p:cNvSpPr/>
          <p:nvPr/>
        </p:nvSpPr>
        <p:spPr>
          <a:xfrm>
            <a:off x="3444240" y="5343157"/>
            <a:ext cx="3200400" cy="94488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7B6A54-86D6-D8F3-C84F-BB4D9AE8BA45}"/>
              </a:ext>
            </a:extLst>
          </p:cNvPr>
          <p:cNvSpPr/>
          <p:nvPr/>
        </p:nvSpPr>
        <p:spPr>
          <a:xfrm>
            <a:off x="4820920" y="547523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run queue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F85AE6-84E1-1B68-5755-DAEA19D705CB}"/>
              </a:ext>
            </a:extLst>
          </p:cNvPr>
          <p:cNvSpPr/>
          <p:nvPr/>
        </p:nvSpPr>
        <p:spPr>
          <a:xfrm>
            <a:off x="4820920" y="5820677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67F9107D-C417-85EC-A239-CDB75C1A49DF}"/>
              </a:ext>
            </a:extLst>
          </p:cNvPr>
          <p:cNvSpPr/>
          <p:nvPr/>
        </p:nvSpPr>
        <p:spPr>
          <a:xfrm>
            <a:off x="5050583" y="432811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128899D-8CC1-4DB7-D2FA-1ABA1FB1B19C}"/>
              </a:ext>
            </a:extLst>
          </p:cNvPr>
          <p:cNvSpPr/>
          <p:nvPr/>
        </p:nvSpPr>
        <p:spPr>
          <a:xfrm>
            <a:off x="8238653" y="613272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8BC4A40E-8792-EF9E-66FA-097EFCD84E97}"/>
              </a:ext>
            </a:extLst>
          </p:cNvPr>
          <p:cNvSpPr/>
          <p:nvPr/>
        </p:nvSpPr>
        <p:spPr>
          <a:xfrm>
            <a:off x="8238653" y="530312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CAD234-E426-9626-E9A6-59831BA54C38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6395720" y="5619507"/>
            <a:ext cx="1842933" cy="20117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48C6169-F6D7-6EB9-0E63-8FE80F43C2CC}"/>
              </a:ext>
            </a:extLst>
          </p:cNvPr>
          <p:cNvSpPr txBox="1"/>
          <p:nvPr/>
        </p:nvSpPr>
        <p:spPr>
          <a:xfrm>
            <a:off x="7119905" y="57506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0D1A73F-CE75-15A6-CCC8-5C8CE1D0B3FE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5608320" y="4686464"/>
            <a:ext cx="0" cy="45208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CC7677A-5554-DAD6-2711-997EF210F2B2}"/>
              </a:ext>
            </a:extLst>
          </p:cNvPr>
          <p:cNvSpPr txBox="1"/>
          <p:nvPr/>
        </p:nvSpPr>
        <p:spPr>
          <a:xfrm>
            <a:off x="5660671" y="470591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scheduling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532489-23F8-CB3D-3EC8-D7DD4DBF51A2}"/>
              </a:ext>
            </a:extLst>
          </p:cNvPr>
          <p:cNvSpPr txBox="1"/>
          <p:nvPr/>
        </p:nvSpPr>
        <p:spPr>
          <a:xfrm>
            <a:off x="3496988" y="5492431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scheduling</a:t>
            </a:r>
          </a:p>
          <a:p>
            <a:pPr algn="ctr"/>
            <a:r>
              <a:rPr lang="en-JP" dirty="0"/>
              <a:t>data</a:t>
            </a:r>
          </a:p>
        </p:txBody>
      </p:sp>
      <p:sp>
        <p:nvSpPr>
          <p:cNvPr id="31" name="Folded Corner 30">
            <a:extLst>
              <a:ext uri="{FF2B5EF4-FFF2-40B4-BE49-F238E27FC236}">
                <a16:creationId xmlns:a16="http://schemas.microsoft.com/office/drawing/2014/main" id="{986B26EB-6AC2-FE34-AA5E-2AFFA8EB3162}"/>
              </a:ext>
            </a:extLst>
          </p:cNvPr>
          <p:cNvSpPr/>
          <p:nvPr/>
        </p:nvSpPr>
        <p:spPr>
          <a:xfrm>
            <a:off x="8863119" y="4723712"/>
            <a:ext cx="1169769" cy="632769"/>
          </a:xfrm>
          <a:prstGeom prst="foldedCorner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schduler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function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540830-1023-5183-BC23-BE0E84455693}"/>
              </a:ext>
            </a:extLst>
          </p:cNvPr>
          <p:cNvSpPr txBox="1"/>
          <p:nvPr/>
        </p:nvSpPr>
        <p:spPr>
          <a:xfrm>
            <a:off x="1992066" y="598145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</p:spTree>
    <p:extLst>
      <p:ext uri="{BB962C8B-B14F-4D97-AF65-F5344CB8AC3E}">
        <p14:creationId xmlns:p14="http://schemas.microsoft.com/office/powerpoint/2010/main" val="17037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76"/>
    </mc:Choice>
    <mc:Fallback xmlns="">
      <p:transition spd="slow" advTm="5657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C0192-C1A3-7677-44A1-5CEA6046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Example 2: Recovery from In-kernel Deadlocks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D89B8-7FE3-90F4-B37C-33FCBAD2D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Missing lock release causes a deadlock</a:t>
            </a:r>
          </a:p>
          <a:p>
            <a:pPr lvl="1"/>
            <a:r>
              <a:rPr lang="en-JP" dirty="0"/>
              <a:t>A typical and frequent bug in the kernel</a:t>
            </a:r>
          </a:p>
          <a:p>
            <a:pPr lvl="1"/>
            <a:r>
              <a:rPr lang="en-JP" dirty="0"/>
              <a:t>Kernel threads wait for lock release infinitely by busy waiting</a:t>
            </a:r>
          </a:p>
          <a:p>
            <a:r>
              <a:rPr lang="en-JP" dirty="0"/>
              <a:t>Executing missed lock release can resolve this deadlock</a:t>
            </a:r>
          </a:p>
          <a:p>
            <a:pPr lvl="1"/>
            <a:r>
              <a:rPr lang="en-JP" dirty="0"/>
              <a:t>Just release a spinlock that should be released by the kernel</a:t>
            </a:r>
          </a:p>
          <a:p>
            <a:pPr lvl="1"/>
            <a:r>
              <a:rPr lang="en-JP" dirty="0"/>
              <a:t>Lead to no data inconsistency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708A3-CD1D-7A27-5390-17FC4BCC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0771B81-39D6-B6C9-3DC0-BA0AE044BDE7}"/>
              </a:ext>
            </a:extLst>
          </p:cNvPr>
          <p:cNvSpPr/>
          <p:nvPr/>
        </p:nvSpPr>
        <p:spPr>
          <a:xfrm>
            <a:off x="2418080" y="4439919"/>
            <a:ext cx="5445760" cy="194056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5CB605A-5BAB-2545-F7EE-BFE68409144D}"/>
              </a:ext>
            </a:extLst>
          </p:cNvPr>
          <p:cNvSpPr/>
          <p:nvPr/>
        </p:nvSpPr>
        <p:spPr>
          <a:xfrm>
            <a:off x="4013199" y="5729034"/>
            <a:ext cx="3535680" cy="4014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spinlock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C1EA1E2-2E3F-0E83-F673-42F74D934905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6686973" y="5007342"/>
            <a:ext cx="0" cy="721692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DA0BF9-C84F-F11F-15C9-365A5CF239E3}"/>
              </a:ext>
            </a:extLst>
          </p:cNvPr>
          <p:cNvCxnSpPr>
            <a:cxnSpLocks/>
          </p:cNvCxnSpPr>
          <p:nvPr/>
        </p:nvCxnSpPr>
        <p:spPr>
          <a:xfrm>
            <a:off x="4935563" y="5016664"/>
            <a:ext cx="0" cy="712370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592476DA-2251-1469-E4D2-B7474F20D4B3}"/>
              </a:ext>
            </a:extLst>
          </p:cNvPr>
          <p:cNvSpPr/>
          <p:nvPr/>
        </p:nvSpPr>
        <p:spPr>
          <a:xfrm>
            <a:off x="4230493" y="4648996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AF56DC6-7B47-6DAE-62D6-F8AF2BECF47D}"/>
              </a:ext>
            </a:extLst>
          </p:cNvPr>
          <p:cNvSpPr/>
          <p:nvPr/>
        </p:nvSpPr>
        <p:spPr>
          <a:xfrm>
            <a:off x="6129236" y="4648996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9CBAAE-B146-959C-BAD5-CA902E16758E}"/>
              </a:ext>
            </a:extLst>
          </p:cNvPr>
          <p:cNvSpPr txBox="1"/>
          <p:nvPr/>
        </p:nvSpPr>
        <p:spPr>
          <a:xfrm>
            <a:off x="4970607" y="5029984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miss</a:t>
            </a:r>
          </a:p>
          <a:p>
            <a:pPr algn="ctr"/>
            <a:r>
              <a:rPr lang="en-JP" dirty="0">
                <a:solidFill>
                  <a:schemeClr val="bg1"/>
                </a:solidFill>
              </a:rPr>
              <a:t>release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8AB978-4E8A-09BA-3BE8-946C40440359}"/>
              </a:ext>
            </a:extLst>
          </p:cNvPr>
          <p:cNvSpPr txBox="1"/>
          <p:nvPr/>
        </p:nvSpPr>
        <p:spPr>
          <a:xfrm>
            <a:off x="6745736" y="5027662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wait to</a:t>
            </a:r>
          </a:p>
          <a:p>
            <a:pPr algn="ctr"/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2ECEC1-2396-B966-86A2-EC23E366DAFA}"/>
              </a:ext>
            </a:extLst>
          </p:cNvPr>
          <p:cNvSpPr txBox="1"/>
          <p:nvPr/>
        </p:nvSpPr>
        <p:spPr>
          <a:xfrm>
            <a:off x="2546970" y="583962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3EE9A52-C2DE-0D3C-AC2C-09BEAC492ACD}"/>
              </a:ext>
            </a:extLst>
          </p:cNvPr>
          <p:cNvCxnSpPr>
            <a:cxnSpLocks/>
          </p:cNvCxnSpPr>
          <p:nvPr/>
        </p:nvCxnSpPr>
        <p:spPr>
          <a:xfrm>
            <a:off x="4613466" y="5016664"/>
            <a:ext cx="0" cy="712370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3BEB217-A1FB-6D3C-0DEA-22935793A024}"/>
              </a:ext>
            </a:extLst>
          </p:cNvPr>
          <p:cNvSpPr txBox="1"/>
          <p:nvPr/>
        </p:nvSpPr>
        <p:spPr>
          <a:xfrm>
            <a:off x="3633741" y="514630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B8D4A225-54E4-5096-1612-D42E744EA5C2}"/>
              </a:ext>
            </a:extLst>
          </p:cNvPr>
          <p:cNvSpPr/>
          <p:nvPr/>
        </p:nvSpPr>
        <p:spPr>
          <a:xfrm rot="10800000">
            <a:off x="7579361" y="5784772"/>
            <a:ext cx="883920" cy="28992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F7F70C-6BCC-002B-4D80-2C6FA6040E9D}"/>
              </a:ext>
            </a:extLst>
          </p:cNvPr>
          <p:cNvSpPr txBox="1"/>
          <p:nvPr/>
        </p:nvSpPr>
        <p:spPr>
          <a:xfrm>
            <a:off x="8517676" y="572903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release</a:t>
            </a:r>
          </a:p>
        </p:txBody>
      </p:sp>
    </p:spTree>
    <p:extLst>
      <p:ext uri="{BB962C8B-B14F-4D97-AF65-F5344CB8AC3E}">
        <p14:creationId xmlns:p14="http://schemas.microsoft.com/office/powerpoint/2010/main" val="10273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62"/>
    </mc:Choice>
    <mc:Fallback xmlns="">
      <p:transition spd="slow" advTm="5876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F5197-3352-8F46-612A-E2E44A6C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Pseudo Unlocking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7EB52-9293-6A15-08F5-EA972BD52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Mimic spinlock release on a GPU</a:t>
            </a:r>
          </a:p>
          <a:p>
            <a:pPr lvl="1"/>
            <a:r>
              <a:rPr lang="en-JP" dirty="0"/>
              <a:t>Change the state of a spinlock in the kernel</a:t>
            </a:r>
          </a:p>
          <a:p>
            <a:pPr lvl="1"/>
            <a:r>
              <a:rPr lang="en-JP" dirty="0"/>
              <a:t>Rewrite a lock variable in main memory</a:t>
            </a:r>
          </a:p>
          <a:p>
            <a:r>
              <a:rPr lang="en-JP" dirty="0"/>
              <a:t>Can be used for mutual exclusion as well</a:t>
            </a:r>
          </a:p>
          <a:p>
            <a:pPr lvl="1"/>
            <a:r>
              <a:rPr lang="en-JP" dirty="0"/>
              <a:t>Pseudo locking cannot be achieved due to an atomic operation</a:t>
            </a:r>
          </a:p>
          <a:p>
            <a:pPr lvl="1"/>
            <a:r>
              <a:rPr lang="en-JP" dirty="0"/>
              <a:t>All the kernel functions are not implementable on a GPU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5E535-B673-1B60-F878-7FB87A98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B2A620F-953F-F9D6-DD7C-65D95C957935}"/>
              </a:ext>
            </a:extLst>
          </p:cNvPr>
          <p:cNvSpPr/>
          <p:nvPr/>
        </p:nvSpPr>
        <p:spPr>
          <a:xfrm>
            <a:off x="2082800" y="4470399"/>
            <a:ext cx="4891487" cy="188656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6775C85-E2F7-6E73-D507-AE7CC1902BF4}"/>
              </a:ext>
            </a:extLst>
          </p:cNvPr>
          <p:cNvSpPr/>
          <p:nvPr/>
        </p:nvSpPr>
        <p:spPr>
          <a:xfrm>
            <a:off x="3627073" y="5498035"/>
            <a:ext cx="3037840" cy="60044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5D394-D69B-6D2E-EF49-5C48EA57E830}"/>
              </a:ext>
            </a:extLst>
          </p:cNvPr>
          <p:cNvSpPr/>
          <p:nvPr/>
        </p:nvSpPr>
        <p:spPr>
          <a:xfrm>
            <a:off x="4841193" y="5630115"/>
            <a:ext cx="1574800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lock variable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F634D58-9436-B670-35A1-6FA8E35C8FE7}"/>
              </a:ext>
            </a:extLst>
          </p:cNvPr>
          <p:cNvSpPr/>
          <p:nvPr/>
        </p:nvSpPr>
        <p:spPr>
          <a:xfrm>
            <a:off x="8258973" y="599861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0EE0223-3D64-6E61-78B0-C03E16968A84}"/>
              </a:ext>
            </a:extLst>
          </p:cNvPr>
          <p:cNvSpPr/>
          <p:nvPr/>
        </p:nvSpPr>
        <p:spPr>
          <a:xfrm>
            <a:off x="8258973" y="51690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6F5F9B1-0CB0-EC15-249B-270DD237D11B}"/>
              </a:ext>
            </a:extLst>
          </p:cNvPr>
          <p:cNvCxnSpPr>
            <a:cxnSpLocks/>
            <a:stCxn id="11" idx="1"/>
            <a:endCxn id="7" idx="3"/>
          </p:cNvCxnSpPr>
          <p:nvPr/>
        </p:nvCxnSpPr>
        <p:spPr>
          <a:xfrm flipH="1">
            <a:off x="6415993" y="5485397"/>
            <a:ext cx="1842980" cy="317438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1CD80C9-6CB0-46AC-10F0-47B357D4189F}"/>
              </a:ext>
            </a:extLst>
          </p:cNvPr>
          <p:cNvSpPr txBox="1"/>
          <p:nvPr/>
        </p:nvSpPr>
        <p:spPr>
          <a:xfrm>
            <a:off x="7120738" y="566443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0B7849-FBB6-1382-768E-4F9E678E0373}"/>
              </a:ext>
            </a:extLst>
          </p:cNvPr>
          <p:cNvSpPr txBox="1"/>
          <p:nvPr/>
        </p:nvSpPr>
        <p:spPr>
          <a:xfrm>
            <a:off x="3702173" y="5606644"/>
            <a:ext cx="101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spinlock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365D378-4353-8410-F7DC-4DC50BC4288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5883592" y="5047144"/>
            <a:ext cx="0" cy="460048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F86930E-CB02-46F3-E526-64390C405929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419600" y="5047144"/>
            <a:ext cx="0" cy="436998"/>
          </a:xfrm>
          <a:prstGeom prst="straightConnector1">
            <a:avLst/>
          </a:prstGeom>
          <a:ln w="28575" cmpd="sng">
            <a:solidFill>
              <a:schemeClr val="bg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03C16B9-3A77-CD1F-AEA8-E4D2882D131C}"/>
              </a:ext>
            </a:extLst>
          </p:cNvPr>
          <p:cNvSpPr/>
          <p:nvPr/>
        </p:nvSpPr>
        <p:spPr>
          <a:xfrm>
            <a:off x="3861863" y="468879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BCECC5C-2B2C-BDAA-BB31-A11D47268351}"/>
              </a:ext>
            </a:extLst>
          </p:cNvPr>
          <p:cNvSpPr/>
          <p:nvPr/>
        </p:nvSpPr>
        <p:spPr>
          <a:xfrm>
            <a:off x="5325855" y="4688798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thread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D8CC27A-C011-DE70-BC9C-CC158F293AC1}"/>
              </a:ext>
            </a:extLst>
          </p:cNvPr>
          <p:cNvSpPr txBox="1"/>
          <p:nvPr/>
        </p:nvSpPr>
        <p:spPr>
          <a:xfrm>
            <a:off x="3417373" y="505978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release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39CCD4-53FA-FBE3-19B9-2F97B17A6E66}"/>
              </a:ext>
            </a:extLst>
          </p:cNvPr>
          <p:cNvSpPr txBox="1"/>
          <p:nvPr/>
        </p:nvSpPr>
        <p:spPr>
          <a:xfrm>
            <a:off x="5942355" y="506746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acquire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8397814-0DFF-AE19-25F6-C4A66993394B}"/>
              </a:ext>
            </a:extLst>
          </p:cNvPr>
          <p:cNvSpPr txBox="1"/>
          <p:nvPr/>
        </p:nvSpPr>
        <p:spPr>
          <a:xfrm>
            <a:off x="2230512" y="5861416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</p:spTree>
    <p:extLst>
      <p:ext uri="{BB962C8B-B14F-4D97-AF65-F5344CB8AC3E}">
        <p14:creationId xmlns:p14="http://schemas.microsoft.com/office/powerpoint/2010/main" val="282430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20"/>
    </mc:Choice>
    <mc:Fallback xmlns="">
      <p:transition spd="slow" advTm="5142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882ED-0A8B-EC05-2E9C-70B343DD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In-kernel Recovery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DA308-38B9-CAC8-E2BD-141D2AB6A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GPUfas can cooperate with in-kernel recovery support</a:t>
            </a:r>
          </a:p>
          <a:p>
            <a:pPr lvl="1"/>
            <a:r>
              <a:rPr lang="en-JP" dirty="0"/>
              <a:t>A GPU writes requests to the queue in main memory</a:t>
            </a:r>
          </a:p>
          <a:p>
            <a:pPr lvl="1"/>
            <a:r>
              <a:rPr lang="en-JP" dirty="0"/>
              <a:t>In-kernel recovery support handles the requests in timer interrupts</a:t>
            </a:r>
          </a:p>
          <a:p>
            <a:r>
              <a:rPr lang="en-JP" dirty="0"/>
              <a:t>More reliable than pure in-kernel recovery systems</a:t>
            </a:r>
          </a:p>
          <a:p>
            <a:pPr lvl="1"/>
            <a:r>
              <a:rPr lang="en-JP" dirty="0"/>
              <a:t>Only in-kernel functions can be affected by system faults</a:t>
            </a:r>
          </a:p>
          <a:p>
            <a:pPr lvl="1"/>
            <a:r>
              <a:rPr lang="en-JP" dirty="0"/>
              <a:t>Need to consider trade-offs between reliability, performance, 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74089-3296-5205-9F61-B1D543508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F7BECF7-10BC-DA05-5265-BB4A4822A3EE}"/>
              </a:ext>
            </a:extLst>
          </p:cNvPr>
          <p:cNvSpPr/>
          <p:nvPr/>
        </p:nvSpPr>
        <p:spPr>
          <a:xfrm>
            <a:off x="1940561" y="4531360"/>
            <a:ext cx="5334000" cy="180528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E9F79BB-51B9-BBDE-4C55-D85555A65492}"/>
              </a:ext>
            </a:extLst>
          </p:cNvPr>
          <p:cNvSpPr/>
          <p:nvPr/>
        </p:nvSpPr>
        <p:spPr>
          <a:xfrm>
            <a:off x="8634893" y="597829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5F3FB5B-B4B6-A5B0-5F23-50A97865B13F}"/>
              </a:ext>
            </a:extLst>
          </p:cNvPr>
          <p:cNvSpPr/>
          <p:nvPr/>
        </p:nvSpPr>
        <p:spPr>
          <a:xfrm>
            <a:off x="8634893" y="514869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D9717E-9C0A-200F-9A6F-4CFA383BE0CB}"/>
              </a:ext>
            </a:extLst>
          </p:cNvPr>
          <p:cNvSpPr txBox="1"/>
          <p:nvPr/>
        </p:nvSpPr>
        <p:spPr>
          <a:xfrm>
            <a:off x="7465120" y="555367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56F23C-9C75-2CFE-C387-05C69AFBA2CC}"/>
              </a:ext>
            </a:extLst>
          </p:cNvPr>
          <p:cNvSpPr txBox="1"/>
          <p:nvPr/>
        </p:nvSpPr>
        <p:spPr>
          <a:xfrm>
            <a:off x="2087835" y="585057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E3CBE88-B83E-95A7-1BA4-BB6F6593F4D3}"/>
              </a:ext>
            </a:extLst>
          </p:cNvPr>
          <p:cNvSpPr/>
          <p:nvPr/>
        </p:nvSpPr>
        <p:spPr>
          <a:xfrm>
            <a:off x="3830320" y="4804196"/>
            <a:ext cx="3210512" cy="127396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BA9969-92FB-88CC-B69B-3BEDE5E4B5BB}"/>
              </a:ext>
            </a:extLst>
          </p:cNvPr>
          <p:cNvSpPr/>
          <p:nvPr/>
        </p:nvSpPr>
        <p:spPr>
          <a:xfrm>
            <a:off x="5749053" y="5380958"/>
            <a:ext cx="1000713" cy="34544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queue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AB223C-DBED-5B21-CF0C-EFF601F25DB1}"/>
              </a:ext>
            </a:extLst>
          </p:cNvPr>
          <p:cNvCxnSpPr>
            <a:cxnSpLocks/>
            <a:stCxn id="9" idx="1"/>
            <a:endCxn id="21" idx="3"/>
          </p:cNvCxnSpPr>
          <p:nvPr/>
        </p:nvCxnSpPr>
        <p:spPr>
          <a:xfrm flipH="1">
            <a:off x="6749766" y="5465077"/>
            <a:ext cx="1885127" cy="8860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C5666F6-F54A-E2D7-57AD-FA06DE3D296C}"/>
              </a:ext>
            </a:extLst>
          </p:cNvPr>
          <p:cNvSpPr/>
          <p:nvPr/>
        </p:nvSpPr>
        <p:spPr>
          <a:xfrm>
            <a:off x="4120362" y="5209288"/>
            <a:ext cx="1193824" cy="68877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</a:t>
            </a:r>
          </a:p>
          <a:p>
            <a:pPr algn="ctr"/>
            <a:r>
              <a:rPr lang="en-JP" dirty="0"/>
              <a:t>support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8A8271-DD3A-B520-78CB-0AF96A5B8D88}"/>
              </a:ext>
            </a:extLst>
          </p:cNvPr>
          <p:cNvCxnSpPr>
            <a:cxnSpLocks/>
            <a:stCxn id="21" idx="1"/>
            <a:endCxn id="22" idx="3"/>
          </p:cNvCxnSpPr>
          <p:nvPr/>
        </p:nvCxnSpPr>
        <p:spPr>
          <a:xfrm flipH="1">
            <a:off x="5314186" y="5553678"/>
            <a:ext cx="434867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89EB730-58A0-105F-068E-0CD33A72A678}"/>
              </a:ext>
            </a:extLst>
          </p:cNvPr>
          <p:cNvSpPr/>
          <p:nvPr/>
        </p:nvSpPr>
        <p:spPr>
          <a:xfrm>
            <a:off x="2251873" y="4804195"/>
            <a:ext cx="1193824" cy="6887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kernel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functions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5E08D4-9B19-CEA7-C71E-E1F30096D52F}"/>
              </a:ext>
            </a:extLst>
          </p:cNvPr>
          <p:cNvCxnSpPr>
            <a:cxnSpLocks/>
            <a:stCxn id="22" idx="1"/>
            <a:endCxn id="27" idx="3"/>
          </p:cNvCxnSpPr>
          <p:nvPr/>
        </p:nvCxnSpPr>
        <p:spPr>
          <a:xfrm flipH="1" flipV="1">
            <a:off x="3445697" y="5148585"/>
            <a:ext cx="674665" cy="40509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ightning Bolt 33">
            <a:extLst>
              <a:ext uri="{FF2B5EF4-FFF2-40B4-BE49-F238E27FC236}">
                <a16:creationId xmlns:a16="http://schemas.microsoft.com/office/drawing/2014/main" id="{7F2782E9-585D-5FC6-B515-7A413D4A5663}"/>
              </a:ext>
            </a:extLst>
          </p:cNvPr>
          <p:cNvSpPr/>
          <p:nvPr/>
        </p:nvSpPr>
        <p:spPr>
          <a:xfrm flipH="1">
            <a:off x="5164041" y="5050081"/>
            <a:ext cx="300290" cy="245115"/>
          </a:xfrm>
          <a:prstGeom prst="lightningBol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7F929E-F98C-79C9-A1BD-487DB9C688D3}"/>
              </a:ext>
            </a:extLst>
          </p:cNvPr>
          <p:cNvSpPr txBox="1"/>
          <p:nvPr/>
        </p:nvSpPr>
        <p:spPr>
          <a:xfrm>
            <a:off x="5454083" y="482155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interrupt</a:t>
            </a:r>
          </a:p>
        </p:txBody>
      </p:sp>
    </p:spTree>
    <p:extLst>
      <p:ext uri="{BB962C8B-B14F-4D97-AF65-F5344CB8AC3E}">
        <p14:creationId xmlns:p14="http://schemas.microsoft.com/office/powerpoint/2010/main" val="301644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476"/>
    </mc:Choice>
    <mc:Fallback xmlns="">
      <p:transition spd="slow" advTm="7347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C707D-D441-6A54-2197-EC9906D7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Memory Rewrite from a GPU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D3186-CC53-87D2-892A-89701A8A4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Map main memory onto GPU memory via process memory</a:t>
            </a:r>
          </a:p>
          <a:p>
            <a:pPr lvl="1"/>
            <a:r>
              <a:rPr lang="en-JP" dirty="0"/>
              <a:t>Avoid out-of-free-memory by extending the OS memory management</a:t>
            </a:r>
          </a:p>
          <a:p>
            <a:pPr lvl="1"/>
            <a:r>
              <a:rPr lang="en-JP" dirty="0"/>
              <a:t>A GPU automatically transfers memory data using DMA</a:t>
            </a:r>
          </a:p>
          <a:p>
            <a:r>
              <a:rPr lang="en-JP" dirty="0"/>
              <a:t>Embed code for address translation into recovery systems</a:t>
            </a:r>
          </a:p>
          <a:p>
            <a:pPr lvl="1"/>
            <a:r>
              <a:rPr lang="en-JP" dirty="0"/>
              <a:t>Develop recovery systems using the OS source code</a:t>
            </a:r>
          </a:p>
          <a:p>
            <a:pPr lvl="1"/>
            <a:r>
              <a:rPr lang="en-JP" dirty="0"/>
              <a:t>Transform the programs of recovery systems with LLVM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F9174-DD7B-D4FF-1F0D-106A055C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D1FE6A6-472E-4C63-3C08-606B5BE56854}"/>
              </a:ext>
            </a:extLst>
          </p:cNvPr>
          <p:cNvSpPr/>
          <p:nvPr/>
        </p:nvSpPr>
        <p:spPr>
          <a:xfrm>
            <a:off x="1956474" y="6122731"/>
            <a:ext cx="3039698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B08B5F2-1B98-6374-A074-226951805AC0}"/>
              </a:ext>
            </a:extLst>
          </p:cNvPr>
          <p:cNvSpPr/>
          <p:nvPr/>
        </p:nvSpPr>
        <p:spPr>
          <a:xfrm>
            <a:off x="7070253" y="6122731"/>
            <a:ext cx="3139988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0A7FE7D-3FB7-C762-6D2A-7FFCAE40DBE9}"/>
              </a:ext>
            </a:extLst>
          </p:cNvPr>
          <p:cNvSpPr/>
          <p:nvPr/>
        </p:nvSpPr>
        <p:spPr>
          <a:xfrm>
            <a:off x="9040468" y="5041877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7F372A-03D6-8679-9EA3-85C681A3D0CF}"/>
              </a:ext>
            </a:extLst>
          </p:cNvPr>
          <p:cNvSpPr txBox="1"/>
          <p:nvPr/>
        </p:nvSpPr>
        <p:spPr>
          <a:xfrm>
            <a:off x="3609635" y="436096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process memory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B97D91-D36C-C7CD-5130-B8ACA981BE10}"/>
              </a:ext>
            </a:extLst>
          </p:cNvPr>
          <p:cNvSpPr txBox="1"/>
          <p:nvPr/>
        </p:nvSpPr>
        <p:spPr>
          <a:xfrm>
            <a:off x="6710257" y="4360965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GPU memory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4940FC-5D86-5D2B-CED4-BE07427FDCC7}"/>
              </a:ext>
            </a:extLst>
          </p:cNvPr>
          <p:cNvSpPr/>
          <p:nvPr/>
        </p:nvSpPr>
        <p:spPr>
          <a:xfrm>
            <a:off x="1956473" y="4784541"/>
            <a:ext cx="1042288" cy="1135272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main</a:t>
            </a:r>
          </a:p>
          <a:p>
            <a:pPr algn="ctr"/>
            <a:r>
              <a:rPr lang="en-JP" dirty="0"/>
              <a:t>memory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4713AB-61FE-994B-5447-8A7B71CDD09A}"/>
              </a:ext>
            </a:extLst>
          </p:cNvPr>
          <p:cNvSpPr/>
          <p:nvPr/>
        </p:nvSpPr>
        <p:spPr>
          <a:xfrm>
            <a:off x="4123125" y="5034258"/>
            <a:ext cx="862492" cy="68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1272099-5AF2-142C-216C-4EF55034E944}"/>
              </a:ext>
            </a:extLst>
          </p:cNvPr>
          <p:cNvCxnSpPr>
            <a:cxnSpLocks/>
          </p:cNvCxnSpPr>
          <p:nvPr/>
        </p:nvCxnSpPr>
        <p:spPr>
          <a:xfrm>
            <a:off x="2998761" y="4784541"/>
            <a:ext cx="1124759" cy="249718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B99B4E7-5EDE-FBB5-2F2D-49C719B0615A}"/>
              </a:ext>
            </a:extLst>
          </p:cNvPr>
          <p:cNvCxnSpPr>
            <a:cxnSpLocks/>
          </p:cNvCxnSpPr>
          <p:nvPr/>
        </p:nvCxnSpPr>
        <p:spPr>
          <a:xfrm flipV="1">
            <a:off x="2998761" y="5717598"/>
            <a:ext cx="1124759" cy="202215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D013C54-3684-7E37-DE6D-3B53218CB950}"/>
              </a:ext>
            </a:extLst>
          </p:cNvPr>
          <p:cNvSpPr txBox="1"/>
          <p:nvPr/>
        </p:nvSpPr>
        <p:spPr>
          <a:xfrm>
            <a:off x="3244387" y="513032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map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02267A4-F1CB-CD83-BB1A-3A4E6C756D2F}"/>
              </a:ext>
            </a:extLst>
          </p:cNvPr>
          <p:cNvCxnSpPr>
            <a:cxnSpLocks/>
          </p:cNvCxnSpPr>
          <p:nvPr/>
        </p:nvCxnSpPr>
        <p:spPr>
          <a:xfrm>
            <a:off x="5231638" y="5176796"/>
            <a:ext cx="1592989" cy="0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316579C-4670-13F9-908E-68EBD408C1D6}"/>
              </a:ext>
            </a:extLst>
          </p:cNvPr>
          <p:cNvCxnSpPr>
            <a:cxnSpLocks/>
          </p:cNvCxnSpPr>
          <p:nvPr/>
        </p:nvCxnSpPr>
        <p:spPr>
          <a:xfrm>
            <a:off x="5231638" y="5499661"/>
            <a:ext cx="1592989" cy="0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9A9A98E-289D-7EE4-9A22-1DBFAD4A745A}"/>
              </a:ext>
            </a:extLst>
          </p:cNvPr>
          <p:cNvSpPr txBox="1"/>
          <p:nvPr/>
        </p:nvSpPr>
        <p:spPr>
          <a:xfrm>
            <a:off x="5677995" y="55701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DMA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0D5013E-2D70-B17B-3FE5-5A999B5C6DF0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932745" y="5358262"/>
            <a:ext cx="1107723" cy="1"/>
          </a:xfrm>
          <a:prstGeom prst="line">
            <a:avLst/>
          </a:prstGeom>
          <a:ln w="28575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1E78BC3-3281-B24F-A3B3-4A9886917E8F}"/>
              </a:ext>
            </a:extLst>
          </p:cNvPr>
          <p:cNvSpPr txBox="1"/>
          <p:nvPr/>
        </p:nvSpPr>
        <p:spPr>
          <a:xfrm>
            <a:off x="8070450" y="495354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77BA110-185D-DFA7-3463-D41AC9603CF6}"/>
              </a:ext>
            </a:extLst>
          </p:cNvPr>
          <p:cNvSpPr/>
          <p:nvPr/>
        </p:nvSpPr>
        <p:spPr>
          <a:xfrm>
            <a:off x="7087500" y="5016261"/>
            <a:ext cx="844850" cy="68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F23A87-DE14-4F7A-170E-D943878AA01A}"/>
              </a:ext>
            </a:extLst>
          </p:cNvPr>
          <p:cNvSpPr/>
          <p:nvPr/>
        </p:nvSpPr>
        <p:spPr>
          <a:xfrm>
            <a:off x="4123520" y="4790627"/>
            <a:ext cx="862492" cy="11352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045BE3-B40A-1E64-2272-01D303802E54}"/>
              </a:ext>
            </a:extLst>
          </p:cNvPr>
          <p:cNvSpPr/>
          <p:nvPr/>
        </p:nvSpPr>
        <p:spPr>
          <a:xfrm>
            <a:off x="7070253" y="4775390"/>
            <a:ext cx="862492" cy="11505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4952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85"/>
    </mc:Choice>
    <mc:Fallback xmlns="">
      <p:transition spd="slow" advTm="63685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A4C6-809E-A641-C986-96BF061E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Security of Mapping Main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4C0B2-C445-0DAD-1CF5-6360E8B4F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Prohibit access to mapped main memory by processes</a:t>
            </a:r>
          </a:p>
          <a:p>
            <a:pPr lvl="1"/>
            <a:r>
              <a:rPr lang="en-JP" dirty="0"/>
              <a:t>The kernel modifies the page tables of processes</a:t>
            </a:r>
          </a:p>
          <a:p>
            <a:pPr lvl="1"/>
            <a:r>
              <a:rPr lang="en-JP" dirty="0"/>
              <a:t>Even compromised processes cannot access main memory</a:t>
            </a:r>
          </a:p>
          <a:p>
            <a:r>
              <a:rPr lang="en-JP" dirty="0"/>
              <a:t>Permit only privileged processes to map main memory</a:t>
            </a:r>
          </a:p>
          <a:p>
            <a:pPr lvl="1"/>
            <a:r>
              <a:rPr lang="en-JP" dirty="0"/>
              <a:t>Unprivileged attackers cannot access main memory even from a GPU</a:t>
            </a:r>
          </a:p>
          <a:p>
            <a:pPr lvl="1"/>
            <a:r>
              <a:rPr lang="en-JP" dirty="0"/>
              <a:t>Privileged attackers can access main memory in other 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36AA4-55FB-D87B-6BC6-0EA20F6D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5CEA0E-5E85-DDB8-F377-4421FB0258D7}"/>
              </a:ext>
            </a:extLst>
          </p:cNvPr>
          <p:cNvSpPr txBox="1"/>
          <p:nvPr/>
        </p:nvSpPr>
        <p:spPr>
          <a:xfrm>
            <a:off x="7673110" y="4354387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privileged process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029BA8-1CEC-2892-2F4C-EC4BF82A8871}"/>
              </a:ext>
            </a:extLst>
          </p:cNvPr>
          <p:cNvSpPr/>
          <p:nvPr/>
        </p:nvSpPr>
        <p:spPr>
          <a:xfrm>
            <a:off x="5440435" y="4784122"/>
            <a:ext cx="1042288" cy="1135272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main</a:t>
            </a:r>
          </a:p>
          <a:p>
            <a:pPr algn="ctr"/>
            <a:r>
              <a:rPr lang="en-JP" dirty="0"/>
              <a:t>memory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E1EB34-1609-157E-7886-7F919F9CA438}"/>
              </a:ext>
            </a:extLst>
          </p:cNvPr>
          <p:cNvSpPr txBox="1"/>
          <p:nvPr/>
        </p:nvSpPr>
        <p:spPr>
          <a:xfrm>
            <a:off x="6718189" y="512991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map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8A954A8-45CA-107F-3BB3-AB163E371DEB}"/>
              </a:ext>
            </a:extLst>
          </p:cNvPr>
          <p:cNvSpPr/>
          <p:nvPr/>
        </p:nvSpPr>
        <p:spPr>
          <a:xfrm>
            <a:off x="7525010" y="4784122"/>
            <a:ext cx="2340350" cy="113527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4F5D36-C7EB-6F45-AAE9-A2751A2A1471}"/>
              </a:ext>
            </a:extLst>
          </p:cNvPr>
          <p:cNvSpPr/>
          <p:nvPr/>
        </p:nvSpPr>
        <p:spPr>
          <a:xfrm>
            <a:off x="7723848" y="5057111"/>
            <a:ext cx="656336" cy="5879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BD6E77-4D50-F741-8770-14C868F99B6A}"/>
              </a:ext>
            </a:extLst>
          </p:cNvPr>
          <p:cNvCxnSpPr>
            <a:cxnSpLocks/>
          </p:cNvCxnSpPr>
          <p:nvPr/>
        </p:nvCxnSpPr>
        <p:spPr>
          <a:xfrm>
            <a:off x="6482723" y="4784122"/>
            <a:ext cx="1241125" cy="272989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49412C-296E-82F0-DE65-A20530F509F0}"/>
              </a:ext>
            </a:extLst>
          </p:cNvPr>
          <p:cNvCxnSpPr>
            <a:cxnSpLocks/>
          </p:cNvCxnSpPr>
          <p:nvPr/>
        </p:nvCxnSpPr>
        <p:spPr>
          <a:xfrm flipV="1">
            <a:off x="6482723" y="5645040"/>
            <a:ext cx="1241125" cy="274354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B9F38EA-F60B-DF2A-B637-12DE7C7A7EC4}"/>
              </a:ext>
            </a:extLst>
          </p:cNvPr>
          <p:cNvCxnSpPr>
            <a:cxnSpLocks/>
          </p:cNvCxnSpPr>
          <p:nvPr/>
        </p:nvCxnSpPr>
        <p:spPr>
          <a:xfrm flipH="1">
            <a:off x="8393983" y="5363455"/>
            <a:ext cx="62526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42F1F9EC-924B-489A-0099-3CDB3705EB3D}"/>
              </a:ext>
            </a:extLst>
          </p:cNvPr>
          <p:cNvSpPr/>
          <p:nvPr/>
        </p:nvSpPr>
        <p:spPr>
          <a:xfrm>
            <a:off x="2077658" y="6107491"/>
            <a:ext cx="7787702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37" name="Cross 36">
            <a:extLst>
              <a:ext uri="{FF2B5EF4-FFF2-40B4-BE49-F238E27FC236}">
                <a16:creationId xmlns:a16="http://schemas.microsoft.com/office/drawing/2014/main" id="{FE327869-A2CB-7940-5173-A54D9EEA41D3}"/>
              </a:ext>
            </a:extLst>
          </p:cNvPr>
          <p:cNvSpPr/>
          <p:nvPr/>
        </p:nvSpPr>
        <p:spPr>
          <a:xfrm rot="18900000">
            <a:off x="8498251" y="5148679"/>
            <a:ext cx="442131" cy="442131"/>
          </a:xfrm>
          <a:prstGeom prst="plus">
            <a:avLst>
              <a:gd name="adj" fmla="val 4228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C331396C-C592-910B-F7A9-B180EF3FF086}"/>
              </a:ext>
            </a:extLst>
          </p:cNvPr>
          <p:cNvSpPr/>
          <p:nvPr/>
        </p:nvSpPr>
        <p:spPr>
          <a:xfrm>
            <a:off x="2057798" y="4785711"/>
            <a:ext cx="2340350" cy="113527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1A25EE-21C4-6BF1-1BAE-AE4478433B34}"/>
              </a:ext>
            </a:extLst>
          </p:cNvPr>
          <p:cNvSpPr txBox="1"/>
          <p:nvPr/>
        </p:nvSpPr>
        <p:spPr>
          <a:xfrm>
            <a:off x="2097517" y="4356206"/>
            <a:ext cx="2300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unprivileged process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C79D6E9-0518-E68E-0046-89FBC1AB07EF}"/>
              </a:ext>
            </a:extLst>
          </p:cNvPr>
          <p:cNvSpPr/>
          <p:nvPr/>
        </p:nvSpPr>
        <p:spPr>
          <a:xfrm>
            <a:off x="3528630" y="5057111"/>
            <a:ext cx="656336" cy="587929"/>
          </a:xfrm>
          <a:prstGeom prst="rect">
            <a:avLst/>
          </a:prstGeom>
          <a:noFill/>
          <a:ln w="190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6EC45FE-16A8-F2C9-93CE-1B69B3B86D14}"/>
              </a:ext>
            </a:extLst>
          </p:cNvPr>
          <p:cNvCxnSpPr>
            <a:cxnSpLocks/>
          </p:cNvCxnSpPr>
          <p:nvPr/>
        </p:nvCxnSpPr>
        <p:spPr>
          <a:xfrm flipV="1">
            <a:off x="4198764" y="4793964"/>
            <a:ext cx="1241670" cy="271873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E81F6B0-2E6D-A4C3-DA1D-645E95000789}"/>
              </a:ext>
            </a:extLst>
          </p:cNvPr>
          <p:cNvCxnSpPr>
            <a:cxnSpLocks/>
          </p:cNvCxnSpPr>
          <p:nvPr/>
        </p:nvCxnSpPr>
        <p:spPr>
          <a:xfrm>
            <a:off x="4184966" y="5645040"/>
            <a:ext cx="1255468" cy="274354"/>
          </a:xfrm>
          <a:prstGeom prst="line">
            <a:avLst/>
          </a:prstGeom>
          <a:ln w="19050" cmpd="sng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" name="図 12">
            <a:extLst>
              <a:ext uri="{FF2B5EF4-FFF2-40B4-BE49-F238E27FC236}">
                <a16:creationId xmlns:a16="http://schemas.microsoft.com/office/drawing/2014/main" id="{C9D90681-1F0B-F785-7807-54BF99B63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440" y="4982660"/>
            <a:ext cx="761589" cy="761589"/>
          </a:xfrm>
          <a:prstGeom prst="rect">
            <a:avLst/>
          </a:prstGeom>
        </p:spPr>
      </p:pic>
      <p:sp>
        <p:nvSpPr>
          <p:cNvPr id="52" name="Cross 51">
            <a:extLst>
              <a:ext uri="{FF2B5EF4-FFF2-40B4-BE49-F238E27FC236}">
                <a16:creationId xmlns:a16="http://schemas.microsoft.com/office/drawing/2014/main" id="{D5136166-8B0C-1E2E-2BA7-C97AF43781EE}"/>
              </a:ext>
            </a:extLst>
          </p:cNvPr>
          <p:cNvSpPr/>
          <p:nvPr/>
        </p:nvSpPr>
        <p:spPr>
          <a:xfrm rot="18900000">
            <a:off x="3965862" y="5003615"/>
            <a:ext cx="442131" cy="442131"/>
          </a:xfrm>
          <a:prstGeom prst="plus">
            <a:avLst>
              <a:gd name="adj" fmla="val 42281"/>
            </a:avLst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1992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54"/>
    </mc:Choice>
    <mc:Fallback xmlns="">
      <p:transition spd="slow" advTm="5335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431A-471A-C092-2658-7606F98B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Limitations of First Aid by GPUfas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42C64-5D7B-C234-0621-CC396CF21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Only temporal fault recovery might be provided</a:t>
            </a:r>
          </a:p>
          <a:p>
            <a:pPr lvl="1"/>
            <a:r>
              <a:rPr lang="en-JP" dirty="0"/>
              <a:t>E.g., services might stop by terminating abnormal processes</a:t>
            </a:r>
          </a:p>
          <a:p>
            <a:pPr lvl="1"/>
            <a:r>
              <a:rPr lang="en-JP" dirty="0"/>
              <a:t>Can salvage data if admins can access the system remotely</a:t>
            </a:r>
          </a:p>
          <a:p>
            <a:r>
              <a:rPr lang="en-JP" dirty="0"/>
              <a:t>Even temporal recovery might not be achieved</a:t>
            </a:r>
          </a:p>
          <a:p>
            <a:pPr lvl="1"/>
            <a:r>
              <a:rPr lang="en-JP" dirty="0"/>
              <a:t>Can obtain memory data from a remote host using GPUDirect RDMA</a:t>
            </a:r>
          </a:p>
          <a:p>
            <a:pPr lvl="1"/>
            <a:r>
              <a:rPr lang="en-JP" dirty="0"/>
              <a:t>Admins can analyze the data at the remote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03D8C-EF70-C695-3983-6596EBB3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7BB30-3442-87F4-69D5-3AB38EEAB09B}"/>
              </a:ext>
            </a:extLst>
          </p:cNvPr>
          <p:cNvSpPr/>
          <p:nvPr/>
        </p:nvSpPr>
        <p:spPr>
          <a:xfrm>
            <a:off x="2621122" y="4377957"/>
            <a:ext cx="4987049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A274716-543D-AB95-F9FE-65B0FC614AE6}"/>
              </a:ext>
            </a:extLst>
          </p:cNvPr>
          <p:cNvSpPr/>
          <p:nvPr/>
        </p:nvSpPr>
        <p:spPr>
          <a:xfrm>
            <a:off x="2820683" y="5947814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5394E10-BCE8-5A5E-F814-5AAF00EDC653}"/>
              </a:ext>
            </a:extLst>
          </p:cNvPr>
          <p:cNvSpPr/>
          <p:nvPr/>
        </p:nvSpPr>
        <p:spPr>
          <a:xfrm>
            <a:off x="3912196" y="5947814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8D31C72-3CE1-F1B1-B034-DAA1175EF974}"/>
              </a:ext>
            </a:extLst>
          </p:cNvPr>
          <p:cNvSpPr/>
          <p:nvPr/>
        </p:nvSpPr>
        <p:spPr>
          <a:xfrm>
            <a:off x="6251948" y="594781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094B7F0-6BA4-2006-FDB1-32D816DF5787}"/>
              </a:ext>
            </a:extLst>
          </p:cNvPr>
          <p:cNvSpPr/>
          <p:nvPr/>
        </p:nvSpPr>
        <p:spPr>
          <a:xfrm>
            <a:off x="6251948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BDF782-2702-C1B2-20A8-329BB0464BE2}"/>
              </a:ext>
            </a:extLst>
          </p:cNvPr>
          <p:cNvSpPr/>
          <p:nvPr/>
        </p:nvSpPr>
        <p:spPr>
          <a:xfrm>
            <a:off x="2820683" y="4560837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7A6EC5-23EC-4170-32A3-D17B63F357F2}"/>
              </a:ext>
            </a:extLst>
          </p:cNvPr>
          <p:cNvSpPr txBox="1"/>
          <p:nvPr/>
        </p:nvSpPr>
        <p:spPr>
          <a:xfrm>
            <a:off x="2850006" y="46027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FD518B-D316-A537-B576-E21AFCDD079C}"/>
              </a:ext>
            </a:extLst>
          </p:cNvPr>
          <p:cNvSpPr/>
          <p:nvPr/>
        </p:nvSpPr>
        <p:spPr>
          <a:xfrm>
            <a:off x="8993110" y="4377957"/>
            <a:ext cx="1579194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471901A-32EA-0A92-3816-6C179C1341A3}"/>
              </a:ext>
            </a:extLst>
          </p:cNvPr>
          <p:cNvSpPr/>
          <p:nvPr/>
        </p:nvSpPr>
        <p:spPr>
          <a:xfrm>
            <a:off x="9197819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remote</a:t>
            </a:r>
          </a:p>
          <a:p>
            <a:pPr algn="ctr"/>
            <a:r>
              <a:rPr lang="en-JP" dirty="0"/>
              <a:t>system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BEBB4B-0B12-EF47-C8FE-3F032657BE1F}"/>
              </a:ext>
            </a:extLst>
          </p:cNvPr>
          <p:cNvCxnSpPr>
            <a:stCxn id="9" idx="3"/>
            <a:endCxn id="14" idx="1"/>
          </p:cNvCxnSpPr>
          <p:nvPr/>
        </p:nvCxnSpPr>
        <p:spPr>
          <a:xfrm>
            <a:off x="7421721" y="5434597"/>
            <a:ext cx="1776098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73DF88A-A0D0-C83A-769F-E1862B352777}"/>
              </a:ext>
            </a:extLst>
          </p:cNvPr>
          <p:cNvSpPr txBox="1"/>
          <p:nvPr/>
        </p:nvSpPr>
        <p:spPr>
          <a:xfrm>
            <a:off x="7958241" y="500195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send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973C6-3F35-1159-E218-5EC58A407E8D}"/>
              </a:ext>
            </a:extLst>
          </p:cNvPr>
          <p:cNvSpPr txBox="1"/>
          <p:nvPr/>
        </p:nvSpPr>
        <p:spPr>
          <a:xfrm>
            <a:off x="6253105" y="442249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host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FAED17-B5E1-D078-3B8D-EF36188EC023}"/>
              </a:ext>
            </a:extLst>
          </p:cNvPr>
          <p:cNvSpPr txBox="1"/>
          <p:nvPr/>
        </p:nvSpPr>
        <p:spPr>
          <a:xfrm>
            <a:off x="9081232" y="441804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host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5AEDCF9-B099-AAB1-1F68-B606C5870C4A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5081969" y="5434597"/>
            <a:ext cx="1169979" cy="69239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641E2D3-7195-CB80-A094-437F0F0FA8DD}"/>
              </a:ext>
            </a:extLst>
          </p:cNvPr>
          <p:cNvSpPr txBox="1"/>
          <p:nvPr/>
        </p:nvSpPr>
        <p:spPr>
          <a:xfrm>
            <a:off x="5221040" y="520078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dump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E6DD65C-8CF9-7BCD-70AA-8491C721AAF5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062480" y="5297385"/>
            <a:ext cx="1385215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FBE3221-6236-5614-E845-6D0D2A6EA4AA}"/>
              </a:ext>
            </a:extLst>
          </p:cNvPr>
          <p:cNvSpPr/>
          <p:nvPr/>
        </p:nvSpPr>
        <p:spPr>
          <a:xfrm>
            <a:off x="3447695" y="5118212"/>
            <a:ext cx="1001447" cy="358346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E358324-AA7C-75AC-258D-3FD312CD0ABB}"/>
              </a:ext>
            </a:extLst>
          </p:cNvPr>
          <p:cNvSpPr txBox="1"/>
          <p:nvPr/>
        </p:nvSpPr>
        <p:spPr>
          <a:xfrm>
            <a:off x="1103045" y="509976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salvage</a:t>
            </a:r>
          </a:p>
        </p:txBody>
      </p:sp>
    </p:spTree>
    <p:extLst>
      <p:ext uri="{BB962C8B-B14F-4D97-AF65-F5344CB8AC3E}">
        <p14:creationId xmlns:p14="http://schemas.microsoft.com/office/powerpoint/2010/main" val="142742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34"/>
    </mc:Choice>
    <mc:Fallback xmlns="">
      <p:transition spd="slow" advTm="4883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EAE2-B056-DF73-2960-1711373B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E1C3-2FCE-1E4E-2E66-A7D2CF70A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conducted several experiments for GPUfas</a:t>
            </a:r>
          </a:p>
          <a:p>
            <a:pPr lvl="1"/>
            <a:r>
              <a:rPr lang="en-JP" dirty="0"/>
              <a:t>Effectiveness of pseudo signal sending</a:t>
            </a:r>
          </a:p>
          <a:p>
            <a:pPr lvl="1"/>
            <a:r>
              <a:rPr lang="en-JP" dirty="0"/>
              <a:t>Recoverability from system faults</a:t>
            </a:r>
          </a:p>
          <a:p>
            <a:r>
              <a:rPr lang="en-JP" dirty="0"/>
              <a:t>We used three combinations of recovery techniques</a:t>
            </a:r>
          </a:p>
          <a:p>
            <a:pPr lvl="1"/>
            <a:r>
              <a:rPr lang="en-JP" dirty="0"/>
              <a:t>Compared with process- and kernel-level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AD85F-D5F8-B944-1AE1-02A10C10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DBE30D2-2344-1A82-402D-25B048D1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168307"/>
              </p:ext>
            </p:extLst>
          </p:nvPr>
        </p:nvGraphicFramePr>
        <p:xfrm>
          <a:off x="627601" y="4219628"/>
          <a:ext cx="7640099" cy="1889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2410">
                  <a:extLst>
                    <a:ext uri="{9D8B030D-6E8A-4147-A177-3AD203B41FA5}">
                      <a16:colId xmlns:a16="http://schemas.microsoft.com/office/drawing/2014/main" val="327553316"/>
                    </a:ext>
                  </a:extLst>
                </a:gridCol>
                <a:gridCol w="1997638">
                  <a:extLst>
                    <a:ext uri="{9D8B030D-6E8A-4147-A177-3AD203B41FA5}">
                      <a16:colId xmlns:a16="http://schemas.microsoft.com/office/drawing/2014/main" val="3860492277"/>
                    </a:ext>
                  </a:extLst>
                </a:gridCol>
                <a:gridCol w="2435751">
                  <a:extLst>
                    <a:ext uri="{9D8B030D-6E8A-4147-A177-3AD203B41FA5}">
                      <a16:colId xmlns:a16="http://schemas.microsoft.com/office/drawing/2014/main" val="180558524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930250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method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recovery techniques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67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pseudo signal sending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589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PSIG+PSCH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pseudo scheduling</a:t>
                      </a:r>
                      <a:br>
                        <a:rPr lang="en-JP" sz="2000" dirty="0"/>
                      </a:br>
                      <a:r>
                        <a:rPr lang="en-JP" sz="2000" dirty="0"/>
                        <a:t>/ unlocking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in-kernel locking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9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PSIG+KSCH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JP" sz="2000" dirty="0"/>
                        <a:t>in-kernel scheduling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413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C2760EA-2087-11AA-09C8-FC5FE7F27AA5}"/>
              </a:ext>
            </a:extLst>
          </p:cNvPr>
          <p:cNvSpPr txBox="1"/>
          <p:nvPr/>
        </p:nvSpPr>
        <p:spPr>
          <a:xfrm>
            <a:off x="8867875" y="4425844"/>
            <a:ext cx="269817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dirty="0"/>
              <a:t>CPU: Intel Core i7-9700</a:t>
            </a:r>
          </a:p>
          <a:p>
            <a:r>
              <a:rPr lang="en-JP" dirty="0"/>
              <a:t>Memory: 16 GB</a:t>
            </a:r>
          </a:p>
          <a:p>
            <a:r>
              <a:rPr lang="en-JP" dirty="0"/>
              <a:t>HDD: 2 TB</a:t>
            </a:r>
          </a:p>
          <a:p>
            <a:r>
              <a:rPr lang="en-JP" dirty="0"/>
              <a:t>GPU: GeForce GTX 960</a:t>
            </a:r>
          </a:p>
          <a:p>
            <a:r>
              <a:rPr lang="en-JP" dirty="0"/>
              <a:t>OS: Linux 4.18.0</a:t>
            </a:r>
          </a:p>
        </p:txBody>
      </p:sp>
    </p:spTree>
    <p:extLst>
      <p:ext uri="{BB962C8B-B14F-4D97-AF65-F5344CB8AC3E}">
        <p14:creationId xmlns:p14="http://schemas.microsoft.com/office/powerpoint/2010/main" val="199274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82"/>
    </mc:Choice>
    <mc:Fallback xmlns="">
      <p:transition spd="slow" advTm="45182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7DCC-E4E8-F3FC-701F-11B7AE5A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Effectiveness of Pseudo Signal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BAF36-7015-D802-522A-B836B3090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performed pseudo signal sending to a process</a:t>
            </a:r>
          </a:p>
          <a:p>
            <a:pPr lvl="1"/>
            <a:r>
              <a:rPr lang="en-JP" dirty="0"/>
              <a:t>Only pseudo signal sending (PSIG)</a:t>
            </a:r>
          </a:p>
          <a:p>
            <a:pPr lvl="2"/>
            <a:r>
              <a:rPr lang="en-JP" dirty="0"/>
              <a:t>SIGCONT could not continue the paused process without scheduling</a:t>
            </a:r>
          </a:p>
          <a:p>
            <a:pPr lvl="1"/>
            <a:r>
              <a:rPr lang="en-JP" dirty="0"/>
              <a:t>Pseudo signal sending with in-kernel scheduling (PSIG+KSCH)</a:t>
            </a:r>
          </a:p>
          <a:p>
            <a:pPr lvl="2"/>
            <a:r>
              <a:rPr lang="en-JP" dirty="0"/>
              <a:t>SIGSTOP could not pause the process</a:t>
            </a:r>
          </a:p>
          <a:p>
            <a:pPr lvl="2"/>
            <a:r>
              <a:rPr lang="en-JP" dirty="0"/>
              <a:t>The signal paused the process, but extra scheduling continued it again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5D510-D645-D147-0907-02B3680A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2FDE27-6124-D59E-FF12-6228DECBB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831976"/>
              </p:ext>
            </p:extLst>
          </p:nvPr>
        </p:nvGraphicFramePr>
        <p:xfrm>
          <a:off x="1859005" y="4414336"/>
          <a:ext cx="81280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490445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979644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335223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46261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PSIG+PSCH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PSIG+KSCH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29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0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939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SIGSTOP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9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SIGCONT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JP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b="1" dirty="0"/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524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79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951"/>
    </mc:Choice>
    <mc:Fallback xmlns="">
      <p:transition spd="slow" advTm="6195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FAA5-101D-B86E-859D-6880A076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System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EDD13-2167-12E5-34A1-DB93E7CAA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Difficult to avoid failures completely in complex systems</a:t>
            </a:r>
          </a:p>
          <a:p>
            <a:pPr lvl="1"/>
            <a:r>
              <a:rPr lang="en-JP" dirty="0"/>
              <a:t>Software faults, poor performance, and insufficient capacity</a:t>
            </a:r>
          </a:p>
          <a:p>
            <a:pPr lvl="2"/>
            <a:r>
              <a:rPr lang="en-JP" dirty="0"/>
              <a:t>E.g., too many threads caused a failure in AWS (2020)</a:t>
            </a:r>
          </a:p>
          <a:p>
            <a:pPr lvl="1"/>
            <a:r>
              <a:rPr lang="en-JP" dirty="0"/>
              <a:t>Configuration and operation errors</a:t>
            </a:r>
          </a:p>
          <a:p>
            <a:pPr lvl="2"/>
            <a:r>
              <a:rPr lang="en-JP" dirty="0"/>
              <a:t>E.g., automatic switchover was disabled in Tokyo Stock Exchange (2020)</a:t>
            </a:r>
          </a:p>
          <a:p>
            <a:r>
              <a:rPr lang="en-JP" dirty="0"/>
              <a:t>Important to recover from system faults</a:t>
            </a:r>
          </a:p>
          <a:p>
            <a:pPr lvl="1"/>
            <a:r>
              <a:rPr lang="en-JP" dirty="0"/>
              <a:t>After detecting them rapidly and accurately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27514-FFFF-C7FE-2694-1C3AEB49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図 5">
            <a:extLst>
              <a:ext uri="{FF2B5EF4-FFF2-40B4-BE49-F238E27FC236}">
                <a16:creationId xmlns:a16="http://schemas.microsoft.com/office/drawing/2014/main" id="{3E12F889-8C7F-C6D4-0653-F5570A9C5C2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2926" y="4856480"/>
            <a:ext cx="2722878" cy="1531619"/>
          </a:xfrm>
          <a:prstGeom prst="rect">
            <a:avLst/>
          </a:prstGeom>
        </p:spPr>
      </p:pic>
      <p:pic>
        <p:nvPicPr>
          <p:cNvPr id="6" name="Picture 4" descr="Amazon Web Services - Wikipedia">
            <a:extLst>
              <a:ext uri="{FF2B5EF4-FFF2-40B4-BE49-F238E27FC236}">
                <a16:creationId xmlns:a16="http://schemas.microsoft.com/office/drawing/2014/main" id="{E5154710-461D-FC7A-D82B-C7C6638A6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23401" y="5012329"/>
            <a:ext cx="2150740" cy="128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8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49"/>
    </mc:Choice>
    <mc:Fallback xmlns="">
      <p:transition spd="slow" advTm="62149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34A03-E143-86E5-7388-8CC242FF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Pseudo Signal Sending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E184-4DDB-C7F0-8E50-62D41FB55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sent SIGKILL to 1000 processes</a:t>
            </a:r>
          </a:p>
          <a:p>
            <a:pPr lvl="1"/>
            <a:r>
              <a:rPr lang="en-JP" dirty="0"/>
              <a:t>PSIG and PSIG+PSCH were faster for running processes</a:t>
            </a:r>
          </a:p>
          <a:p>
            <a:pPr lvl="2"/>
            <a:r>
              <a:rPr lang="en-JP" dirty="0"/>
              <a:t>Scheduling was not necessary</a:t>
            </a:r>
          </a:p>
          <a:p>
            <a:pPr lvl="1"/>
            <a:r>
              <a:rPr lang="en-JP" dirty="0"/>
              <a:t>PSIG could not terminate paused processes</a:t>
            </a:r>
          </a:p>
          <a:p>
            <a:pPr lvl="2"/>
            <a:r>
              <a:rPr lang="en-JP" dirty="0"/>
              <a:t>PSIG+PSCH suffered from the invocation overhead of in-kernel locking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A60B6-CEC3-9A63-0BA4-41A2645B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3957F0C-9129-78BA-1174-7405A51EEA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29603"/>
              </p:ext>
            </p:extLst>
          </p:nvPr>
        </p:nvGraphicFramePr>
        <p:xfrm>
          <a:off x="6116099" y="3835310"/>
          <a:ext cx="5506499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C12BA67-634E-69D7-8640-0D14D949A0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633479"/>
              </p:ext>
            </p:extLst>
          </p:nvPr>
        </p:nvGraphicFramePr>
        <p:xfrm>
          <a:off x="324899" y="3835311"/>
          <a:ext cx="5506499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C346D66-CFD2-8DCE-E534-253AF32E35FD}"/>
              </a:ext>
            </a:extLst>
          </p:cNvPr>
          <p:cNvSpPr txBox="1"/>
          <p:nvPr/>
        </p:nvSpPr>
        <p:spPr>
          <a:xfrm>
            <a:off x="7888311" y="5366913"/>
            <a:ext cx="88998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n/a</a:t>
            </a:r>
          </a:p>
          <a:p>
            <a:pPr algn="ctr"/>
            <a:r>
              <a:rPr lang="en-JP" dirty="0"/>
              <a:t>(PSIG)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E16F03-0DCB-2B57-45A3-CD673790E6FE}"/>
              </a:ext>
            </a:extLst>
          </p:cNvPr>
          <p:cNvSpPr txBox="1"/>
          <p:nvPr/>
        </p:nvSpPr>
        <p:spPr>
          <a:xfrm>
            <a:off x="1486949" y="3835043"/>
            <a:ext cx="20697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running processes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041146-06CD-787C-3B20-A392A6C9AFCA}"/>
              </a:ext>
            </a:extLst>
          </p:cNvPr>
          <p:cNvSpPr txBox="1"/>
          <p:nvPr/>
        </p:nvSpPr>
        <p:spPr>
          <a:xfrm>
            <a:off x="7335299" y="3835310"/>
            <a:ext cx="2056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JP" u="sng" dirty="0"/>
              <a:t>paused processes</a:t>
            </a:r>
          </a:p>
        </p:txBody>
      </p:sp>
    </p:spTree>
    <p:extLst>
      <p:ext uri="{BB962C8B-B14F-4D97-AF65-F5344CB8AC3E}">
        <p14:creationId xmlns:p14="http://schemas.microsoft.com/office/powerpoint/2010/main" val="156935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068"/>
    </mc:Choice>
    <mc:Fallback xmlns="">
      <p:transition spd="slow" advTm="86068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5936-0FCC-4675-43C3-300DE61F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Recovery from Out-of-memory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95D26-D636-6227-4D87-A9FEA597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used up physical memory using a process</a:t>
            </a:r>
          </a:p>
          <a:p>
            <a:pPr lvl="1"/>
            <a:r>
              <a:rPr lang="en-JP" dirty="0"/>
              <a:t>GPUfas sent SIGKILL to the process</a:t>
            </a:r>
          </a:p>
          <a:p>
            <a:r>
              <a:rPr lang="en-JP" dirty="0"/>
              <a:t>PSIG was the fastest and the most stable</a:t>
            </a:r>
          </a:p>
          <a:p>
            <a:pPr lvl="1"/>
            <a:r>
              <a:rPr lang="en-JP" dirty="0"/>
              <a:t>PSIG+KSCH was longer and less stable</a:t>
            </a:r>
          </a:p>
          <a:p>
            <a:pPr lvl="1"/>
            <a:r>
              <a:rPr lang="en-JP" dirty="0"/>
              <a:t>In-kernel recovery was the slowest and the most unstable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DE5B3-91E8-7F4C-E431-8F7F1DD0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EF37D0-A376-EA69-C4E3-7E332BBF4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0079232"/>
              </p:ext>
            </p:extLst>
          </p:nvPr>
        </p:nvGraphicFramePr>
        <p:xfrm>
          <a:off x="1692876" y="3835311"/>
          <a:ext cx="8143102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339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624"/>
    </mc:Choice>
    <mc:Fallback xmlns="">
      <p:transition spd="slow" advTm="79624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CC3F-DDA2-98FB-04B7-A8DD69BA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Recovery from an In-kernel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89698-C140-C3B6-F5FA-3B894693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caused a deadlock by missing spinlock release</a:t>
            </a:r>
          </a:p>
          <a:p>
            <a:pPr lvl="1"/>
            <a:r>
              <a:rPr lang="en-JP" dirty="0"/>
              <a:t>GPUfas released the spinlock using pseudo unlocking</a:t>
            </a:r>
          </a:p>
          <a:p>
            <a:r>
              <a:rPr lang="en-JP" dirty="0"/>
              <a:t>GPUfas could recover from this type of deadlock</a:t>
            </a:r>
          </a:p>
          <a:p>
            <a:pPr lvl="1"/>
            <a:r>
              <a:rPr lang="en-JP" dirty="0"/>
              <a:t>Comparable to in-kernel recovery with the low-level local APIC timer</a:t>
            </a:r>
          </a:p>
          <a:p>
            <a:pPr lvl="1"/>
            <a:r>
              <a:rPr lang="en-JP" dirty="0"/>
              <a:t>In-kernel recovery with the high-level Linux timer failed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609E5-2180-B732-F3DF-289A0115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22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5F6F2E2-4F7C-EFD5-DEC6-0EF4D18228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5281898"/>
              </p:ext>
            </p:extLst>
          </p:nvPr>
        </p:nvGraphicFramePr>
        <p:xfrm>
          <a:off x="3018672" y="3835311"/>
          <a:ext cx="5506499" cy="2836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08E155-8089-1FA2-7A99-07C1D5F65690}"/>
              </a:ext>
            </a:extLst>
          </p:cNvPr>
          <p:cNvSpPr txBox="1"/>
          <p:nvPr/>
        </p:nvSpPr>
        <p:spPr>
          <a:xfrm>
            <a:off x="5696557" y="4897994"/>
            <a:ext cx="902812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n/a</a:t>
            </a:r>
          </a:p>
          <a:p>
            <a:pPr algn="ctr"/>
            <a:r>
              <a:rPr lang="en-JP" dirty="0"/>
              <a:t>(Linux</a:t>
            </a:r>
          </a:p>
          <a:p>
            <a:pPr algn="ctr"/>
            <a:r>
              <a:rPr lang="en-JP" dirty="0"/>
              <a:t>  timer)</a:t>
            </a:r>
          </a:p>
        </p:txBody>
      </p:sp>
    </p:spTree>
    <p:extLst>
      <p:ext uri="{BB962C8B-B14F-4D97-AF65-F5344CB8AC3E}">
        <p14:creationId xmlns:p14="http://schemas.microsoft.com/office/powerpoint/2010/main" val="382547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72"/>
    </mc:Choice>
    <mc:Fallback xmlns="">
      <p:transition spd="slow" advTm="63872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3012-B600-70EA-65ED-524AE4213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A73F0-0644-5256-43D1-EB33A2813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Backdoors [Bohra+, AC'04]</a:t>
            </a:r>
          </a:p>
          <a:p>
            <a:pPr lvl="1"/>
            <a:r>
              <a:rPr lang="en-JP" dirty="0"/>
              <a:t>Perform fault recovery by modifying OS data using RDMA</a:t>
            </a:r>
          </a:p>
          <a:p>
            <a:pPr lvl="1"/>
            <a:r>
              <a:rPr lang="en-JP" dirty="0"/>
              <a:t>Require access permission to the kernel memory from a remote host</a:t>
            </a:r>
          </a:p>
          <a:p>
            <a:r>
              <a:rPr lang="en-JP" dirty="0"/>
              <a:t>SHFH [Zhu+, ISSRE'12]</a:t>
            </a:r>
          </a:p>
          <a:p>
            <a:pPr lvl="1"/>
            <a:r>
              <a:rPr lang="en-JP" dirty="0"/>
              <a:t>Perform in-kernel recovery, e.g., by sending an NMI to a stalled CPU</a:t>
            </a:r>
          </a:p>
          <a:p>
            <a:pPr lvl="1"/>
            <a:r>
              <a:rPr lang="en-JP" dirty="0"/>
              <a:t>Less reliable than GPUfas</a:t>
            </a:r>
          </a:p>
          <a:p>
            <a:r>
              <a:rPr lang="en-JP" dirty="0"/>
              <a:t>EXTERIOR [Fu+, VEE'13]</a:t>
            </a:r>
          </a:p>
          <a:p>
            <a:pPr lvl="1"/>
            <a:r>
              <a:rPr lang="en-JP" dirty="0"/>
              <a:t>Recover from attacks by enabling recovery commands in another VM</a:t>
            </a:r>
          </a:p>
          <a:p>
            <a:pPr lvl="1"/>
            <a:r>
              <a:rPr lang="en-JP" dirty="0"/>
              <a:t>Applicable only to the target system in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01EE95-9691-77AB-3BBB-44C62F4F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5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838"/>
    </mc:Choice>
    <mc:Fallback xmlns="">
      <p:transition spd="slow" advTm="67838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AF93-AD01-EFCC-1623-2B066A3B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96BE7-C3EC-D55F-4F52-64FA4E4E4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GPUfas enables fault recovery from a GPU</a:t>
            </a:r>
          </a:p>
          <a:p>
            <a:pPr lvl="1"/>
            <a:r>
              <a:rPr lang="en-JP" dirty="0"/>
              <a:t>Indirectly control OS behavior by rewriting OS data in main memory</a:t>
            </a:r>
          </a:p>
          <a:p>
            <a:pPr lvl="1"/>
            <a:r>
              <a:rPr lang="en-JP" dirty="0"/>
              <a:t>Provide various recovery techniques</a:t>
            </a:r>
          </a:p>
          <a:p>
            <a:pPr lvl="2"/>
            <a:r>
              <a:rPr lang="en-JP" dirty="0"/>
              <a:t>Pseudo signal sending, process scheduling, and unlocking</a:t>
            </a:r>
          </a:p>
          <a:p>
            <a:pPr lvl="1"/>
            <a:r>
              <a:rPr lang="en-JP" dirty="0"/>
              <a:t>Cooperate with in-kernel recovery support</a:t>
            </a:r>
          </a:p>
          <a:p>
            <a:pPr lvl="1"/>
            <a:r>
              <a:rPr lang="en-JP" dirty="0"/>
              <a:t>Could recover from out-of-memory and a deadlock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Optimize pseudo process scheduling</a:t>
            </a:r>
          </a:p>
          <a:p>
            <a:pPr lvl="1"/>
            <a:r>
              <a:rPr lang="en-JP" dirty="0"/>
              <a:t>Recover from various types of system faults</a:t>
            </a:r>
          </a:p>
          <a:p>
            <a:pPr lvl="1"/>
            <a:r>
              <a:rPr lang="en-JP" dirty="0"/>
              <a:t>Use remote hosts with GPUDirect RDMA for advanced fault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9611F-4192-51FB-D00C-D1B69F0E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09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403"/>
    </mc:Choice>
    <mc:Fallback xmlns="">
      <p:transition spd="slow" advTm="6940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DD4F8-1647-62E8-9660-3B4097572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External Fault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7B21-7387-F6BA-2F89-A34F3BDCA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Admins often attempt manual recovery remotely</a:t>
            </a:r>
          </a:p>
          <a:p>
            <a:pPr lvl="1"/>
            <a:r>
              <a:rPr lang="en-JP" dirty="0"/>
              <a:t>They can inspect the root cause and select the best way of recovery</a:t>
            </a:r>
          </a:p>
          <a:p>
            <a:pPr lvl="1"/>
            <a:r>
              <a:rPr lang="en-JP" dirty="0"/>
              <a:t>A remote recovery system can perform recovery automatically</a:t>
            </a:r>
          </a:p>
          <a:p>
            <a:r>
              <a:rPr lang="en-JP" dirty="0"/>
              <a:t>Remote access is largely affected by system faults</a:t>
            </a:r>
          </a:p>
          <a:p>
            <a:pPr lvl="1"/>
            <a:r>
              <a:rPr lang="en-JP" dirty="0"/>
              <a:t>The network function can stop working</a:t>
            </a:r>
          </a:p>
          <a:p>
            <a:pPr lvl="1"/>
            <a:r>
              <a:rPr lang="en-JP" dirty="0"/>
              <a:t>It can take long to perform remote access due to thrashing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95A09-E6E9-1406-E840-45A220C4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50">
            <a:extLst>
              <a:ext uri="{FF2B5EF4-FFF2-40B4-BE49-F238E27FC236}">
                <a16:creationId xmlns:a16="http://schemas.microsoft.com/office/drawing/2014/main" id="{DE81983F-7EEB-9BCC-D727-54039FF0A4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8841" y="4630767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xplosion 2 5">
            <a:extLst>
              <a:ext uri="{FF2B5EF4-FFF2-40B4-BE49-F238E27FC236}">
                <a16:creationId xmlns:a16="http://schemas.microsoft.com/office/drawing/2014/main" id="{A0263995-9059-64B6-7BFA-5E2CE9633BF8}"/>
              </a:ext>
            </a:extLst>
          </p:cNvPr>
          <p:cNvSpPr/>
          <p:nvPr/>
        </p:nvSpPr>
        <p:spPr>
          <a:xfrm>
            <a:off x="2740011" y="4630767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E829C-DA78-7428-043A-94F81C6CE298}"/>
              </a:ext>
            </a:extLst>
          </p:cNvPr>
          <p:cNvSpPr txBox="1"/>
          <p:nvPr/>
        </p:nvSpPr>
        <p:spPr>
          <a:xfrm>
            <a:off x="1844696" y="4630767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pic>
        <p:nvPicPr>
          <p:cNvPr id="8" name="図 9">
            <a:extLst>
              <a:ext uri="{FF2B5EF4-FFF2-40B4-BE49-F238E27FC236}">
                <a16:creationId xmlns:a16="http://schemas.microsoft.com/office/drawing/2014/main" id="{C89BCFEA-2D69-F436-F8ED-B02A9A6CE5F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70" b="90959" l="0" r="95687">
                        <a14:foregroundMark x1="57682" y1="16712" x2="57682" y2="16712"/>
                        <a14:foregroundMark x1="57682" y1="16712" x2="57682" y2="16712"/>
                        <a14:foregroundMark x1="91644" y1="37260" x2="91644" y2="37260"/>
                        <a14:foregroundMark x1="87332" y1="36438" x2="87332" y2="36438"/>
                        <a14:foregroundMark x1="79515" y1="67397" x2="79515" y2="67397"/>
                        <a14:foregroundMark x1="91644" y1="72603" x2="91644" y2="72603"/>
                        <a14:foregroundMark x1="70889" y1="83562" x2="70889" y2="83562"/>
                        <a14:foregroundMark x1="70081" y1="88767" x2="70081" y2="88767"/>
                        <a14:foregroundMark x1="70081" y1="88767" x2="70081" y2="88767"/>
                        <a14:foregroundMark x1="50404" y1="90959" x2="50404" y2="90959"/>
                        <a14:foregroundMark x1="32345" y1="87945" x2="32345" y2="87945"/>
                        <a14:foregroundMark x1="32345" y1="87945" x2="32345" y2="87945"/>
                        <a14:foregroundMark x1="32345" y1="87945" x2="32345" y2="87945"/>
                        <a14:foregroundMark x1="4313" y1="86575" x2="35310" y2="87123"/>
                        <a14:foregroundMark x1="0" y1="87397" x2="11051" y2="87671"/>
                        <a14:foregroundMark x1="95687" y1="63288" x2="95687" y2="78356"/>
                        <a14:foregroundMark x1="54447" y1="89589" x2="70081" y2="89863"/>
                        <a14:foregroundMark x1="23720" y1="78904" x2="54987" y2="79452"/>
                        <a14:foregroundMark x1="80323" y1="77808" x2="80323" y2="79452"/>
                        <a14:foregroundMark x1="70350" y1="54521" x2="70350" y2="54521"/>
                        <a14:foregroundMark x1="67925" y1="54521" x2="67925" y2="54521"/>
                        <a14:backgroundMark x1="15903" y1="39452" x2="30189" y2="402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38726" y="4515490"/>
            <a:ext cx="1548014" cy="1523216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B1B3B80-9452-E48E-4167-7D46543CDE3E}"/>
              </a:ext>
            </a:extLst>
          </p:cNvPr>
          <p:cNvCxnSpPr>
            <a:stCxn id="8" idx="1"/>
          </p:cNvCxnSpPr>
          <p:nvPr/>
        </p:nvCxnSpPr>
        <p:spPr>
          <a:xfrm flipH="1">
            <a:off x="4216400" y="5277098"/>
            <a:ext cx="3122326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9E7BAAF-5C71-707E-7300-1715C19C46B5}"/>
              </a:ext>
            </a:extLst>
          </p:cNvPr>
          <p:cNvSpPr txBox="1"/>
          <p:nvPr/>
        </p:nvSpPr>
        <p:spPr>
          <a:xfrm>
            <a:off x="4914705" y="481761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access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EC1C3-4B94-BBBD-9F4B-DDF8FC4D5071}"/>
              </a:ext>
            </a:extLst>
          </p:cNvPr>
          <p:cNvSpPr txBox="1"/>
          <p:nvPr/>
        </p:nvSpPr>
        <p:spPr>
          <a:xfrm>
            <a:off x="2650592" y="600804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6B018B-C84F-AD1A-8BC7-F570F097FEDA}"/>
              </a:ext>
            </a:extLst>
          </p:cNvPr>
          <p:cNvSpPr txBox="1"/>
          <p:nvPr/>
        </p:nvSpPr>
        <p:spPr>
          <a:xfrm>
            <a:off x="7706211" y="5957029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admin</a:t>
            </a:r>
          </a:p>
        </p:txBody>
      </p:sp>
    </p:spTree>
    <p:extLst>
      <p:ext uri="{BB962C8B-B14F-4D97-AF65-F5344CB8AC3E}">
        <p14:creationId xmlns:p14="http://schemas.microsoft.com/office/powerpoint/2010/main" val="8811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96"/>
    </mc:Choice>
    <mc:Fallback xmlns="">
      <p:transition spd="slow" advTm="510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046BA-9562-0911-166F-7D69E56D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Internal Fault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039D3-A83A-99FC-060E-4E4C9AC63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recovery system runs inside a target system in advance</a:t>
            </a:r>
          </a:p>
          <a:p>
            <a:pPr lvl="1"/>
            <a:r>
              <a:rPr lang="en-JP" dirty="0"/>
              <a:t>Run as processes </a:t>
            </a:r>
            <a:r>
              <a:rPr lang="en-JP" sz="2000" dirty="0"/>
              <a:t>[Pacemaker] ...</a:t>
            </a:r>
            <a:endParaRPr lang="en-JP" dirty="0"/>
          </a:p>
          <a:p>
            <a:pPr lvl="2"/>
            <a:r>
              <a:rPr lang="en-JP" dirty="0"/>
              <a:t>Usable recovery techniques are restricted</a:t>
            </a:r>
          </a:p>
          <a:p>
            <a:pPr lvl="1"/>
            <a:r>
              <a:rPr lang="en-JP" dirty="0"/>
              <a:t>Run in the kernel </a:t>
            </a:r>
            <a:r>
              <a:rPr lang="en-JP" sz="2000" dirty="0"/>
              <a:t>[Leners+, SOSP'11][Zhu+, ISSRE'12] ...</a:t>
            </a:r>
            <a:endParaRPr lang="en-JP" dirty="0"/>
          </a:p>
          <a:p>
            <a:pPr lvl="2"/>
            <a:r>
              <a:rPr lang="en-JP" dirty="0"/>
              <a:t>Unrealistic to modify the kernel for adding a new recovery technique</a:t>
            </a:r>
          </a:p>
          <a:p>
            <a:pPr lvl="2"/>
            <a:r>
              <a:rPr lang="en-JP" dirty="0"/>
              <a:t>Kernel modules are less powerful to implement various techniques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21D76-BD1F-5F60-703E-B29F99DA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5316E1-669C-7D53-8DF2-1B9D80AA21A4}"/>
              </a:ext>
            </a:extLst>
          </p:cNvPr>
          <p:cNvSpPr/>
          <p:nvPr/>
        </p:nvSpPr>
        <p:spPr>
          <a:xfrm>
            <a:off x="3505200" y="4205238"/>
            <a:ext cx="5374640" cy="2285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32D926E-EF20-55DA-5A66-378727841062}"/>
              </a:ext>
            </a:extLst>
          </p:cNvPr>
          <p:cNvSpPr/>
          <p:nvPr/>
        </p:nvSpPr>
        <p:spPr>
          <a:xfrm>
            <a:off x="4069442" y="5251718"/>
            <a:ext cx="4617358" cy="103531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CA3DB2-8954-EEDC-3033-2D50CA55B0FD}"/>
              </a:ext>
            </a:extLst>
          </p:cNvPr>
          <p:cNvSpPr txBox="1"/>
          <p:nvPr/>
        </p:nvSpPr>
        <p:spPr>
          <a:xfrm>
            <a:off x="4186280" y="580833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7" name="Explosion 2 6">
            <a:extLst>
              <a:ext uri="{FF2B5EF4-FFF2-40B4-BE49-F238E27FC236}">
                <a16:creationId xmlns:a16="http://schemas.microsoft.com/office/drawing/2014/main" id="{6F33AB67-BABE-EF27-FD3C-0A902BFD2032}"/>
              </a:ext>
            </a:extLst>
          </p:cNvPr>
          <p:cNvSpPr/>
          <p:nvPr/>
        </p:nvSpPr>
        <p:spPr>
          <a:xfrm>
            <a:off x="4958921" y="4436977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7C149C4-013A-186F-1C9B-54CCBDF2DAE7}"/>
              </a:ext>
            </a:extLst>
          </p:cNvPr>
          <p:cNvSpPr/>
          <p:nvPr/>
        </p:nvSpPr>
        <p:spPr>
          <a:xfrm>
            <a:off x="7029545" y="4409731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pic>
        <p:nvPicPr>
          <p:cNvPr id="12" name="図 50">
            <a:extLst>
              <a:ext uri="{FF2B5EF4-FFF2-40B4-BE49-F238E27FC236}">
                <a16:creationId xmlns:a16="http://schemas.microsoft.com/office/drawing/2014/main" id="{533FBADE-829F-99ED-F1E9-24696230E7A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3456" y="5125425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1DA351-F526-29CA-F1FA-00CE02B417D5}"/>
              </a:ext>
            </a:extLst>
          </p:cNvPr>
          <p:cNvSpPr txBox="1"/>
          <p:nvPr/>
        </p:nvSpPr>
        <p:spPr>
          <a:xfrm>
            <a:off x="4069442" y="4422508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81AC166-A880-E504-9A0D-783DF9AF04EE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041754" y="4726115"/>
            <a:ext cx="987791" cy="1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3D8F69-4CCC-18C2-3608-E0C6F07E32C2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5790430" y="5003954"/>
            <a:ext cx="1239115" cy="76864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1CFACD8-045C-A415-1567-61D479DF52B6}"/>
              </a:ext>
            </a:extLst>
          </p:cNvPr>
          <p:cNvSpPr txBox="1"/>
          <p:nvPr/>
        </p:nvSpPr>
        <p:spPr>
          <a:xfrm>
            <a:off x="1835723" y="576450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system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C82B965-65BD-A993-DDED-AE9815EBC30C}"/>
              </a:ext>
            </a:extLst>
          </p:cNvPr>
          <p:cNvSpPr/>
          <p:nvPr/>
        </p:nvSpPr>
        <p:spPr>
          <a:xfrm>
            <a:off x="7029545" y="5456211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E1FC239-B5D1-EFC2-7B2E-9F6A4F387197}"/>
              </a:ext>
            </a:extLst>
          </p:cNvPr>
          <p:cNvSpPr txBox="1"/>
          <p:nvPr/>
        </p:nvSpPr>
        <p:spPr>
          <a:xfrm>
            <a:off x="6012794" y="475850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recover</a:t>
            </a:r>
          </a:p>
        </p:txBody>
      </p:sp>
    </p:spTree>
    <p:extLst>
      <p:ext uri="{BB962C8B-B14F-4D97-AF65-F5344CB8AC3E}">
        <p14:creationId xmlns:p14="http://schemas.microsoft.com/office/powerpoint/2010/main" val="18527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83"/>
    </mc:Choice>
    <mc:Fallback xmlns="">
      <p:transition spd="slow" advTm="688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048-304D-DF74-8C03-4BFC2F0DC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Final Resort: Reboot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A3B2-085A-9989-BBC0-7FD4F0C7B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Admins perform a hardware reset if recovery is impossible</a:t>
            </a:r>
          </a:p>
          <a:p>
            <a:pPr lvl="1"/>
            <a:r>
              <a:rPr lang="en-JP" dirty="0"/>
              <a:t>System states are lost</a:t>
            </a:r>
          </a:p>
          <a:p>
            <a:pPr lvl="2"/>
            <a:r>
              <a:rPr lang="en-JP" dirty="0"/>
              <a:t>Difficult to identify the root cause of a system fault</a:t>
            </a:r>
          </a:p>
          <a:p>
            <a:pPr lvl="1"/>
            <a:r>
              <a:rPr lang="en-JP" dirty="0"/>
              <a:t>Application data in memory is lost</a:t>
            </a:r>
          </a:p>
          <a:p>
            <a:r>
              <a:rPr lang="en-JP" dirty="0"/>
              <a:t>Various mechanisms have been proposed </a:t>
            </a:r>
            <a:r>
              <a:rPr lang="en-JP" sz="2000" dirty="0"/>
              <a:t>[Chen+, ASPLOS'96] ...</a:t>
            </a:r>
            <a:endParaRPr lang="en-JP" dirty="0"/>
          </a:p>
          <a:p>
            <a:pPr lvl="1"/>
            <a:r>
              <a:rPr lang="en-JP" dirty="0"/>
              <a:t>Difficult to salvage all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E40BF-431A-E196-BEF7-B5A83C0A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6566A7-7933-32B1-9B4A-21AB9CCB232A}"/>
              </a:ext>
            </a:extLst>
          </p:cNvPr>
          <p:cNvSpPr/>
          <p:nvPr/>
        </p:nvSpPr>
        <p:spPr>
          <a:xfrm>
            <a:off x="3525520" y="4338320"/>
            <a:ext cx="5374640" cy="20817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4AD5D46-6615-877F-8E35-AF57F17276D6}"/>
              </a:ext>
            </a:extLst>
          </p:cNvPr>
          <p:cNvSpPr/>
          <p:nvPr/>
        </p:nvSpPr>
        <p:spPr>
          <a:xfrm>
            <a:off x="4089762" y="5354320"/>
            <a:ext cx="4617358" cy="86159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EE4DD7-4BC1-1347-91DB-9A4C3F3F748E}"/>
              </a:ext>
            </a:extLst>
          </p:cNvPr>
          <p:cNvSpPr txBox="1"/>
          <p:nvPr/>
        </p:nvSpPr>
        <p:spPr>
          <a:xfrm>
            <a:off x="4206600" y="5737211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OS kernel</a:t>
            </a:r>
          </a:p>
        </p:txBody>
      </p:sp>
      <p:sp>
        <p:nvSpPr>
          <p:cNvPr id="8" name="Explosion 2 7">
            <a:extLst>
              <a:ext uri="{FF2B5EF4-FFF2-40B4-BE49-F238E27FC236}">
                <a16:creationId xmlns:a16="http://schemas.microsoft.com/office/drawing/2014/main" id="{B1548D2F-CDAF-2432-C2FA-FCE4CCDCA8E2}"/>
              </a:ext>
            </a:extLst>
          </p:cNvPr>
          <p:cNvSpPr/>
          <p:nvPr/>
        </p:nvSpPr>
        <p:spPr>
          <a:xfrm>
            <a:off x="4959248" y="4550677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pic>
        <p:nvPicPr>
          <p:cNvPr id="10" name="図 50">
            <a:extLst>
              <a:ext uri="{FF2B5EF4-FFF2-40B4-BE49-F238E27FC236}">
                <a16:creationId xmlns:a16="http://schemas.microsoft.com/office/drawing/2014/main" id="{1ED0A22E-A95D-CDE4-8E77-A30EAF35AE5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3776" y="5054305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8D3F83-46B6-0297-BAA8-11913CE69EF5}"/>
              </a:ext>
            </a:extLst>
          </p:cNvPr>
          <p:cNvSpPr txBox="1"/>
          <p:nvPr/>
        </p:nvSpPr>
        <p:spPr>
          <a:xfrm>
            <a:off x="4069769" y="4536208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system</a:t>
            </a:r>
          </a:p>
          <a:p>
            <a:pPr algn="ctr"/>
            <a:r>
              <a:rPr lang="en-JP" dirty="0"/>
              <a:t>faults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97DD08-89D4-47AD-5FD3-A44E3CBD4F92}"/>
              </a:ext>
            </a:extLst>
          </p:cNvPr>
          <p:cNvSpPr txBox="1"/>
          <p:nvPr/>
        </p:nvSpPr>
        <p:spPr>
          <a:xfrm>
            <a:off x="1856043" y="569338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system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1A04E3-36B0-7068-D7F5-1F2F037945DB}"/>
              </a:ext>
            </a:extLst>
          </p:cNvPr>
          <p:cNvSpPr/>
          <p:nvPr/>
        </p:nvSpPr>
        <p:spPr>
          <a:xfrm>
            <a:off x="5770177" y="5524374"/>
            <a:ext cx="1093967" cy="5214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system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F02A4D-65FB-4879-2278-5F267C20B052}"/>
              </a:ext>
            </a:extLst>
          </p:cNvPr>
          <p:cNvSpPr/>
          <p:nvPr/>
        </p:nvSpPr>
        <p:spPr>
          <a:xfrm>
            <a:off x="7198008" y="5524374"/>
            <a:ext cx="1093967" cy="5214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buffer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cache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F18FE3F-8782-4B5E-82DF-8DBA4D8FD29F}"/>
              </a:ext>
            </a:extLst>
          </p:cNvPr>
          <p:cNvSpPr/>
          <p:nvPr/>
        </p:nvSpPr>
        <p:spPr>
          <a:xfrm>
            <a:off x="6307928" y="4550678"/>
            <a:ext cx="2399192" cy="599439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DA0D54-81DF-6180-7A37-06EF24CF4F3C}"/>
              </a:ext>
            </a:extLst>
          </p:cNvPr>
          <p:cNvSpPr/>
          <p:nvPr/>
        </p:nvSpPr>
        <p:spPr>
          <a:xfrm>
            <a:off x="7679184" y="4670457"/>
            <a:ext cx="734874" cy="35987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CED38C-5ED5-6841-00C0-17D436988787}"/>
              </a:ext>
            </a:extLst>
          </p:cNvPr>
          <p:cNvSpPr txBox="1"/>
          <p:nvPr/>
        </p:nvSpPr>
        <p:spPr>
          <a:xfrm>
            <a:off x="6446492" y="465801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72223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793"/>
    </mc:Choice>
    <mc:Fallback xmlns="">
      <p:transition spd="slow" advTm="5779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9276B-0434-A83F-5554-F40A1079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GPUfas: GPU-based First 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BFEC8-0E0E-1513-87CF-815EC640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Attempt fault recovery from a GPU</a:t>
            </a:r>
          </a:p>
          <a:p>
            <a:pPr lvl="1"/>
            <a:r>
              <a:rPr lang="en-JP" dirty="0"/>
              <a:t>Indirectly control OS behavior by leveraging OS capabilities</a:t>
            </a:r>
          </a:p>
          <a:p>
            <a:pPr lvl="1"/>
            <a:r>
              <a:rPr lang="en-JP" dirty="0"/>
              <a:t>The recovery system on a GPU rewrites OS data in main memory</a:t>
            </a:r>
          </a:p>
          <a:p>
            <a:r>
              <a:rPr lang="en-JP" dirty="0"/>
              <a:t>Advantages over process- and kernel-level recovery</a:t>
            </a:r>
          </a:p>
          <a:p>
            <a:pPr lvl="1"/>
            <a:r>
              <a:rPr lang="en-JP" dirty="0"/>
              <a:t>Can implement various recovery techniques</a:t>
            </a:r>
          </a:p>
          <a:p>
            <a:pPr lvl="1"/>
            <a:r>
              <a:rPr lang="en-JP" dirty="0"/>
              <a:t>Easy to apply new recovery techniques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C0CF62-78E3-7A7D-6163-821C9283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A2F74-7E25-91DD-9E95-DBD9DDAC3BB5}"/>
              </a:ext>
            </a:extLst>
          </p:cNvPr>
          <p:cNvSpPr/>
          <p:nvPr/>
        </p:nvSpPr>
        <p:spPr>
          <a:xfrm>
            <a:off x="3586480" y="4369773"/>
            <a:ext cx="5312169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7BB3CAB-9E5B-9F50-8698-F6904D2213AE}"/>
              </a:ext>
            </a:extLst>
          </p:cNvPr>
          <p:cNvSpPr/>
          <p:nvPr/>
        </p:nvSpPr>
        <p:spPr>
          <a:xfrm>
            <a:off x="4111161" y="5939630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10E1345-888A-D3C8-580A-9E2FEAF29EF7}"/>
              </a:ext>
            </a:extLst>
          </p:cNvPr>
          <p:cNvSpPr/>
          <p:nvPr/>
        </p:nvSpPr>
        <p:spPr>
          <a:xfrm>
            <a:off x="5202674" y="5939630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8F89B1E-E22F-3BAC-992D-F4B28F259A67}"/>
              </a:ext>
            </a:extLst>
          </p:cNvPr>
          <p:cNvSpPr/>
          <p:nvPr/>
        </p:nvSpPr>
        <p:spPr>
          <a:xfrm>
            <a:off x="7542426" y="5939630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A668EC4-CA7A-B950-74C0-1D9C062F55FB}"/>
              </a:ext>
            </a:extLst>
          </p:cNvPr>
          <p:cNvSpPr/>
          <p:nvPr/>
        </p:nvSpPr>
        <p:spPr>
          <a:xfrm>
            <a:off x="7542426" y="5110028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FFC546-B0CE-CEF8-6D23-90C296600EAF}"/>
              </a:ext>
            </a:extLst>
          </p:cNvPr>
          <p:cNvSpPr/>
          <p:nvPr/>
        </p:nvSpPr>
        <p:spPr>
          <a:xfrm>
            <a:off x="4111161" y="4552653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531E892-C10D-BEC8-1CC0-D9BF316EEF1D}"/>
              </a:ext>
            </a:extLst>
          </p:cNvPr>
          <p:cNvSpPr/>
          <p:nvPr/>
        </p:nvSpPr>
        <p:spPr>
          <a:xfrm>
            <a:off x="4279486" y="5247240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62D1CB-0D7D-4C3A-2346-B04F28C0B0D8}"/>
              </a:ext>
            </a:extLst>
          </p:cNvPr>
          <p:cNvSpPr txBox="1"/>
          <p:nvPr/>
        </p:nvSpPr>
        <p:spPr>
          <a:xfrm>
            <a:off x="4140484" y="459453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371CCF-842E-C324-5B23-4E54A2956D60}"/>
              </a:ext>
            </a:extLst>
          </p:cNvPr>
          <p:cNvSpPr txBox="1"/>
          <p:nvPr/>
        </p:nvSpPr>
        <p:spPr>
          <a:xfrm>
            <a:off x="2076411" y="5742797"/>
            <a:ext cx="77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pPr algn="ctr"/>
            <a:r>
              <a:rPr lang="en-JP" dirty="0"/>
              <a:t>host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5827462-A15E-9D40-901D-58EA2F3E6640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6372447" y="5426413"/>
            <a:ext cx="1169979" cy="69239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A305137-241F-BB6C-951E-B83DBE2DEA64}"/>
              </a:ext>
            </a:extLst>
          </p:cNvPr>
          <p:cNvSpPr txBox="1"/>
          <p:nvPr/>
        </p:nvSpPr>
        <p:spPr>
          <a:xfrm>
            <a:off x="6518854" y="51707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rewrite</a:t>
            </a:r>
          </a:p>
        </p:txBody>
      </p:sp>
      <p:pic>
        <p:nvPicPr>
          <p:cNvPr id="17" name="図 50">
            <a:extLst>
              <a:ext uri="{FF2B5EF4-FFF2-40B4-BE49-F238E27FC236}">
                <a16:creationId xmlns:a16="http://schemas.microsoft.com/office/drawing/2014/main" id="{4D70C4A5-F419-5D8A-4163-6FC5EF4EF3B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1942" y="5125426"/>
            <a:ext cx="980147" cy="136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970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41"/>
    </mc:Choice>
    <mc:Fallback xmlns="">
      <p:transition spd="slow" advTm="602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8655C-AF76-38F8-F903-380370C4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Why GPU?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3B7E-F6A2-8BCD-3D58-B046EAA6A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GPU is physically isolated from CPUs and main memory</a:t>
            </a:r>
          </a:p>
          <a:p>
            <a:pPr lvl="1"/>
            <a:r>
              <a:rPr lang="en-JP" dirty="0"/>
              <a:t>Not easily affected by system faults</a:t>
            </a:r>
          </a:p>
          <a:p>
            <a:pPr lvl="1"/>
            <a:r>
              <a:rPr lang="en-JP" dirty="0"/>
              <a:t>Its cores and memory are not affected by system resource shortage</a:t>
            </a:r>
          </a:p>
          <a:p>
            <a:r>
              <a:rPr lang="en-JP" dirty="0"/>
              <a:t>Low-end GPUs are the cheapest in programmable devices</a:t>
            </a:r>
          </a:p>
          <a:p>
            <a:pPr lvl="1"/>
            <a:r>
              <a:rPr lang="en-JP" dirty="0"/>
              <a:t>E.g., DPUs and FPGAs are more expensive</a:t>
            </a:r>
          </a:p>
          <a:p>
            <a:pPr lvl="1"/>
            <a:r>
              <a:rPr lang="en-JP" dirty="0"/>
              <a:t>GPUfas uses a dedicated GPU to protect the recovery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9FF90-3140-411C-C1B5-0C85305F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8">
            <a:extLst>
              <a:ext uri="{FF2B5EF4-FFF2-40B4-BE49-F238E27FC236}">
                <a16:creationId xmlns:a16="http://schemas.microsoft.com/office/drawing/2014/main" id="{B63B9135-581E-836E-9277-09983E683F8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3512" y="4216668"/>
            <a:ext cx="2476332" cy="2338069"/>
          </a:xfrm>
          <a:prstGeom prst="rect">
            <a:avLst/>
          </a:prstGeom>
        </p:spPr>
      </p:pic>
      <p:pic>
        <p:nvPicPr>
          <p:cNvPr id="6" name="図 10">
            <a:extLst>
              <a:ext uri="{FF2B5EF4-FFF2-40B4-BE49-F238E27FC236}">
                <a16:creationId xmlns:a16="http://schemas.microsoft.com/office/drawing/2014/main" id="{C72EB7B9-8E28-F2B9-1327-B302FD781CF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2030" y="4760781"/>
            <a:ext cx="2170754" cy="1356722"/>
          </a:xfrm>
          <a:prstGeom prst="rect">
            <a:avLst/>
          </a:prstGeom>
        </p:spPr>
      </p:pic>
      <p:pic>
        <p:nvPicPr>
          <p:cNvPr id="7" name="図 11">
            <a:extLst>
              <a:ext uri="{FF2B5EF4-FFF2-40B4-BE49-F238E27FC236}">
                <a16:creationId xmlns:a16="http://schemas.microsoft.com/office/drawing/2014/main" id="{D0F5DBC8-7715-EE7F-E8EE-83EFA52A7F7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162" y="4942627"/>
            <a:ext cx="1373234" cy="1174877"/>
          </a:xfrm>
          <a:prstGeom prst="rect">
            <a:avLst/>
          </a:prstGeom>
        </p:spPr>
      </p:pic>
      <p:cxnSp>
        <p:nvCxnSpPr>
          <p:cNvPr id="8" name="直線コネクタ 12">
            <a:extLst>
              <a:ext uri="{FF2B5EF4-FFF2-40B4-BE49-F238E27FC236}">
                <a16:creationId xmlns:a16="http://schemas.microsoft.com/office/drawing/2014/main" id="{599F8BC3-F4B2-2D67-C44D-1C93D3710142}"/>
              </a:ext>
            </a:extLst>
          </p:cNvPr>
          <p:cNvCxnSpPr>
            <a:cxnSpLocks/>
          </p:cNvCxnSpPr>
          <p:nvPr/>
        </p:nvCxnSpPr>
        <p:spPr>
          <a:xfrm>
            <a:off x="6540944" y="4760781"/>
            <a:ext cx="0" cy="15742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CA0D510-B69B-F939-5973-A35BF03E6465}"/>
              </a:ext>
            </a:extLst>
          </p:cNvPr>
          <p:cNvSpPr txBox="1"/>
          <p:nvPr/>
        </p:nvSpPr>
        <p:spPr>
          <a:xfrm>
            <a:off x="8036560" y="616372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GPU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1E355-8460-0BC4-AC4E-F5EAB95E486F}"/>
              </a:ext>
            </a:extLst>
          </p:cNvPr>
          <p:cNvSpPr txBox="1"/>
          <p:nvPr/>
        </p:nvSpPr>
        <p:spPr>
          <a:xfrm>
            <a:off x="2303523" y="616372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CPU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0D00EB-6592-0D85-CB7E-F8602CA1B860}"/>
              </a:ext>
            </a:extLst>
          </p:cNvPr>
          <p:cNvSpPr txBox="1"/>
          <p:nvPr/>
        </p:nvSpPr>
        <p:spPr>
          <a:xfrm>
            <a:off x="4231580" y="6163728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main memory</a:t>
            </a:r>
          </a:p>
        </p:txBody>
      </p:sp>
      <p:sp>
        <p:nvSpPr>
          <p:cNvPr id="12" name="Explosion 2 11">
            <a:extLst>
              <a:ext uri="{FF2B5EF4-FFF2-40B4-BE49-F238E27FC236}">
                <a16:creationId xmlns:a16="http://schemas.microsoft.com/office/drawing/2014/main" id="{B69E225D-B91B-A3EF-C164-F5A970390B10}"/>
              </a:ext>
            </a:extLst>
          </p:cNvPr>
          <p:cNvSpPr/>
          <p:nvPr/>
        </p:nvSpPr>
        <p:spPr>
          <a:xfrm>
            <a:off x="3502011" y="4714556"/>
            <a:ext cx="1082833" cy="59944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A54740-42BA-432E-63C5-74AF4727A0B3}"/>
              </a:ext>
            </a:extLst>
          </p:cNvPr>
          <p:cNvSpPr txBox="1"/>
          <p:nvPr/>
        </p:nvSpPr>
        <p:spPr>
          <a:xfrm>
            <a:off x="3277833" y="435228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system faults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CF6A1BD-C0FB-D60F-F872-CE8FDAD5BA99}"/>
              </a:ext>
            </a:extLst>
          </p:cNvPr>
          <p:cNvSpPr/>
          <p:nvPr/>
        </p:nvSpPr>
        <p:spPr>
          <a:xfrm>
            <a:off x="8602854" y="512442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</p:spTree>
    <p:extLst>
      <p:ext uri="{BB962C8B-B14F-4D97-AF65-F5344CB8AC3E}">
        <p14:creationId xmlns:p14="http://schemas.microsoft.com/office/powerpoint/2010/main" val="398961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04"/>
    </mc:Choice>
    <mc:Fallback xmlns="">
      <p:transition spd="slow" advTm="6320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7D3FE-5F6E-7535-5152-BDCD7D98D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Fault Detection and Recovery on a GPU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2323-560C-2B37-7D3C-0A4004F5C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Monitor a target system using GPUSentinel </a:t>
            </a:r>
            <a:r>
              <a:rPr lang="en-JP" sz="2000" dirty="0"/>
              <a:t>[Ozaki+, APSys'19]</a:t>
            </a:r>
            <a:endParaRPr lang="en-JP" dirty="0"/>
          </a:p>
          <a:p>
            <a:pPr lvl="1"/>
            <a:r>
              <a:rPr lang="en-JP" dirty="0"/>
              <a:t>Detect a system fault and identify its root cause by analyzing OS data</a:t>
            </a:r>
          </a:p>
          <a:p>
            <a:r>
              <a:rPr lang="en-JP" dirty="0"/>
              <a:t>Recover from the detected fault internally or externally</a:t>
            </a:r>
          </a:p>
          <a:p>
            <a:pPr lvl="1"/>
            <a:r>
              <a:rPr lang="en-JP" dirty="0"/>
              <a:t>Apply one of the pre-set recovery techniques automatically</a:t>
            </a:r>
          </a:p>
          <a:p>
            <a:pPr lvl="1"/>
            <a:r>
              <a:rPr lang="en-JP" dirty="0"/>
              <a:t>Communicate with a remote host using GPUDirect RDMA</a:t>
            </a:r>
          </a:p>
          <a:p>
            <a:pPr lvl="2"/>
            <a:r>
              <a:rPr lang="en-JP" dirty="0"/>
              <a:t>Admins or AI can apply the best recovery technique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D371E-787B-6076-3786-7051B00C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5345F3-E2B3-9B51-E61E-CFCFDAD16736}"/>
              </a:ext>
            </a:extLst>
          </p:cNvPr>
          <p:cNvSpPr/>
          <p:nvPr/>
        </p:nvSpPr>
        <p:spPr>
          <a:xfrm>
            <a:off x="1635760" y="4377957"/>
            <a:ext cx="4987049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BBADAAF-E603-79B0-4C69-636C1D005997}"/>
              </a:ext>
            </a:extLst>
          </p:cNvPr>
          <p:cNvSpPr/>
          <p:nvPr/>
        </p:nvSpPr>
        <p:spPr>
          <a:xfrm>
            <a:off x="1835321" y="5947814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E92C99F-7FA8-8B9B-7314-D3F4B18BB0BD}"/>
              </a:ext>
            </a:extLst>
          </p:cNvPr>
          <p:cNvSpPr/>
          <p:nvPr/>
        </p:nvSpPr>
        <p:spPr>
          <a:xfrm>
            <a:off x="2926834" y="5947814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8A03C0F-568D-559C-891B-316CEEB42D21}"/>
              </a:ext>
            </a:extLst>
          </p:cNvPr>
          <p:cNvSpPr/>
          <p:nvPr/>
        </p:nvSpPr>
        <p:spPr>
          <a:xfrm>
            <a:off x="5266586" y="594781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532ED3D-04B1-42EF-1140-38A151101D9A}"/>
              </a:ext>
            </a:extLst>
          </p:cNvPr>
          <p:cNvSpPr/>
          <p:nvPr/>
        </p:nvSpPr>
        <p:spPr>
          <a:xfrm>
            <a:off x="5266586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15421A-B330-D854-6FE4-84699B12A304}"/>
              </a:ext>
            </a:extLst>
          </p:cNvPr>
          <p:cNvSpPr/>
          <p:nvPr/>
        </p:nvSpPr>
        <p:spPr>
          <a:xfrm>
            <a:off x="1835321" y="4560837"/>
            <a:ext cx="2261286" cy="1201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62D8C-3B6B-F376-7683-C64FDC68788A}"/>
              </a:ext>
            </a:extLst>
          </p:cNvPr>
          <p:cNvSpPr/>
          <p:nvPr/>
        </p:nvSpPr>
        <p:spPr>
          <a:xfrm>
            <a:off x="2003646" y="5255424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F5FD28-BF2D-F441-68A9-02A2FE7A2CDF}"/>
              </a:ext>
            </a:extLst>
          </p:cNvPr>
          <p:cNvSpPr txBox="1"/>
          <p:nvPr/>
        </p:nvSpPr>
        <p:spPr>
          <a:xfrm>
            <a:off x="1864644" y="46027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system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99E518-7812-3F39-FAD9-6443350749F5}"/>
              </a:ext>
            </a:extLst>
          </p:cNvPr>
          <p:cNvSpPr/>
          <p:nvPr/>
        </p:nvSpPr>
        <p:spPr>
          <a:xfrm>
            <a:off x="8698470" y="4377957"/>
            <a:ext cx="1579194" cy="211328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2AF0638-ECEF-8B55-2EEE-07F70432905F}"/>
              </a:ext>
            </a:extLst>
          </p:cNvPr>
          <p:cNvSpPr/>
          <p:nvPr/>
        </p:nvSpPr>
        <p:spPr>
          <a:xfrm>
            <a:off x="8903179" y="51182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remote</a:t>
            </a:r>
          </a:p>
          <a:p>
            <a:pPr algn="ctr"/>
            <a:r>
              <a:rPr lang="en-JP" dirty="0"/>
              <a:t>system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5F88A7-FC0B-F12E-0974-FCC7D0D9A16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6436359" y="5434597"/>
            <a:ext cx="246682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2FB911-FBF1-CA21-65F4-D3F2759F25E5}"/>
              </a:ext>
            </a:extLst>
          </p:cNvPr>
          <p:cNvSpPr txBox="1"/>
          <p:nvPr/>
        </p:nvSpPr>
        <p:spPr>
          <a:xfrm>
            <a:off x="7029916" y="4712262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GPUDirect</a:t>
            </a:r>
          </a:p>
          <a:p>
            <a:pPr algn="ctr"/>
            <a:r>
              <a:rPr lang="en-JP" dirty="0"/>
              <a:t>RDMA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91BB4D-619E-639D-1179-6300EB302884}"/>
              </a:ext>
            </a:extLst>
          </p:cNvPr>
          <p:cNvSpPr txBox="1"/>
          <p:nvPr/>
        </p:nvSpPr>
        <p:spPr>
          <a:xfrm>
            <a:off x="5267743" y="442249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target host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977928-98F8-F3FD-DAD0-8551A6FF1B93}"/>
              </a:ext>
            </a:extLst>
          </p:cNvPr>
          <p:cNvSpPr txBox="1"/>
          <p:nvPr/>
        </p:nvSpPr>
        <p:spPr>
          <a:xfrm>
            <a:off x="8786592" y="441804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remote host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5429A72-2628-F2F6-EA83-7445EE9B5FCB}"/>
              </a:ext>
            </a:extLst>
          </p:cNvPr>
          <p:cNvCxnSpPr>
            <a:stCxn id="8" idx="1"/>
            <a:endCxn id="10" idx="3"/>
          </p:cNvCxnSpPr>
          <p:nvPr/>
        </p:nvCxnSpPr>
        <p:spPr>
          <a:xfrm flipH="1">
            <a:off x="3928281" y="5434597"/>
            <a:ext cx="1338305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0D7C84A-85D7-7A7E-076B-CBE7D141D909}"/>
              </a:ext>
            </a:extLst>
          </p:cNvPr>
          <p:cNvSpPr txBox="1"/>
          <p:nvPr/>
        </p:nvSpPr>
        <p:spPr>
          <a:xfrm>
            <a:off x="4219986" y="499841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recover</a:t>
            </a:r>
          </a:p>
        </p:txBody>
      </p:sp>
    </p:spTree>
    <p:extLst>
      <p:ext uri="{BB962C8B-B14F-4D97-AF65-F5344CB8AC3E}">
        <p14:creationId xmlns:p14="http://schemas.microsoft.com/office/powerpoint/2010/main" val="283541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33"/>
    </mc:Choice>
    <mc:Fallback xmlns="">
      <p:transition spd="slow" advTm="5593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510BE-42EB-E356-3200-EC2DC43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Example 1: Recovery from Resource Shortage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B6647-59CB-4F9C-4609-68101863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Send signals to abnormal processes causing system faults</a:t>
            </a:r>
          </a:p>
          <a:p>
            <a:pPr lvl="1"/>
            <a:r>
              <a:rPr lang="en-JP" dirty="0"/>
              <a:t>Prevent thrashing by terminating processes that use large memory</a:t>
            </a:r>
          </a:p>
          <a:p>
            <a:pPr lvl="1"/>
            <a:r>
              <a:rPr lang="en-JP" dirty="0"/>
              <a:t>Reduce the CPU load by pausing processes that consume CPUs</a:t>
            </a:r>
          </a:p>
          <a:p>
            <a:r>
              <a:rPr lang="en-JP" dirty="0"/>
              <a:t>Impossible to send signals from a GPU</a:t>
            </a:r>
          </a:p>
          <a:p>
            <a:pPr lvl="1"/>
            <a:r>
              <a:rPr lang="en-JP" dirty="0"/>
              <a:t>Signal sending is usually done by the system call in the target system</a:t>
            </a:r>
          </a:p>
          <a:p>
            <a:pPr lvl="1"/>
            <a:r>
              <a:rPr lang="en-JP" dirty="0"/>
              <a:t>A GPU cannot issue the system call or invoke the kernel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1506B-9AD0-CC52-89AD-73B4E805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3099D8B-0A5F-1CBC-02F9-CD9D242047F6}"/>
              </a:ext>
            </a:extLst>
          </p:cNvPr>
          <p:cNvSpPr/>
          <p:nvPr/>
        </p:nvSpPr>
        <p:spPr>
          <a:xfrm>
            <a:off x="3631101" y="6049414"/>
            <a:ext cx="939114" cy="35834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CPU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B84ACF9-35DE-CF37-3A0F-84E89A8DECFB}"/>
              </a:ext>
            </a:extLst>
          </p:cNvPr>
          <p:cNvSpPr/>
          <p:nvPr/>
        </p:nvSpPr>
        <p:spPr>
          <a:xfrm>
            <a:off x="4722614" y="6049414"/>
            <a:ext cx="1169773" cy="35834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memory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1806993-8D12-125B-E12B-1C32414FE737}"/>
              </a:ext>
            </a:extLst>
          </p:cNvPr>
          <p:cNvSpPr/>
          <p:nvPr/>
        </p:nvSpPr>
        <p:spPr>
          <a:xfrm>
            <a:off x="7453793" y="6049414"/>
            <a:ext cx="1169773" cy="35834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GPU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1D9A005-CF25-592D-B64D-2F14A687A4E7}"/>
              </a:ext>
            </a:extLst>
          </p:cNvPr>
          <p:cNvSpPr/>
          <p:nvPr/>
        </p:nvSpPr>
        <p:spPr>
          <a:xfrm>
            <a:off x="7453793" y="5219812"/>
            <a:ext cx="1169773" cy="63276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recovery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4C0B57-5477-BAA4-1A97-225E763077B8}"/>
              </a:ext>
            </a:extLst>
          </p:cNvPr>
          <p:cNvSpPr/>
          <p:nvPr/>
        </p:nvSpPr>
        <p:spPr>
          <a:xfrm>
            <a:off x="3631101" y="4470400"/>
            <a:ext cx="2261286" cy="13987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0F448F6-198A-0617-460B-291174BE264B}"/>
              </a:ext>
            </a:extLst>
          </p:cNvPr>
          <p:cNvSpPr/>
          <p:nvPr/>
        </p:nvSpPr>
        <p:spPr>
          <a:xfrm>
            <a:off x="3799426" y="5357024"/>
            <a:ext cx="1924635" cy="35834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/>
              <a:t>OS kernel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03FEC4-6803-F06D-CA4D-D92440FB1CF1}"/>
              </a:ext>
            </a:extLst>
          </p:cNvPr>
          <p:cNvCxnSpPr>
            <a:cxnSpLocks/>
            <a:stCxn id="8" idx="1"/>
            <a:endCxn id="15" idx="3"/>
          </p:cNvCxnSpPr>
          <p:nvPr/>
        </p:nvCxnSpPr>
        <p:spPr>
          <a:xfrm flipH="1" flipV="1">
            <a:off x="5724061" y="4922574"/>
            <a:ext cx="1729732" cy="61362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63B989-8E8D-2B9F-490F-56CBA36F04BE}"/>
              </a:ext>
            </a:extLst>
          </p:cNvPr>
          <p:cNvSpPr txBox="1"/>
          <p:nvPr/>
        </p:nvSpPr>
        <p:spPr>
          <a:xfrm>
            <a:off x="6279392" y="544111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signal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9F2F617-B581-D532-D2FC-F384E6131879}"/>
              </a:ext>
            </a:extLst>
          </p:cNvPr>
          <p:cNvSpPr/>
          <p:nvPr/>
        </p:nvSpPr>
        <p:spPr>
          <a:xfrm>
            <a:off x="4608587" y="4743401"/>
            <a:ext cx="1115474" cy="3583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bg1"/>
                </a:solidFill>
              </a:rPr>
              <a:t>process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747C06-50E7-FEFD-F069-EA07844CDBBB}"/>
              </a:ext>
            </a:extLst>
          </p:cNvPr>
          <p:cNvSpPr txBox="1"/>
          <p:nvPr/>
        </p:nvSpPr>
        <p:spPr>
          <a:xfrm>
            <a:off x="2646472" y="4523423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target</a:t>
            </a:r>
          </a:p>
          <a:p>
            <a:r>
              <a:rPr lang="en-JP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03096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02"/>
    </mc:Choice>
    <mc:Fallback xmlns="">
      <p:transition spd="slow" advTm="56102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146977</TotalTime>
  <Words>5125</Words>
  <Application>Microsoft Macintosh PowerPoint</Application>
  <PresentationFormat>Widescreen</PresentationFormat>
  <Paragraphs>642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Tahoma</vt:lpstr>
      <vt:lpstr>エッセンシャル</vt:lpstr>
      <vt:lpstr>GPU-based First Aid for System Faults</vt:lpstr>
      <vt:lpstr>System Failures</vt:lpstr>
      <vt:lpstr>External Fault Recovery</vt:lpstr>
      <vt:lpstr>Internal Fault Recovery</vt:lpstr>
      <vt:lpstr>Final Resort: Reboot Recovery</vt:lpstr>
      <vt:lpstr>GPUfas: GPU-based First Aid</vt:lpstr>
      <vt:lpstr>Why GPU?</vt:lpstr>
      <vt:lpstr>Fault Detection and Recovery on a GPU</vt:lpstr>
      <vt:lpstr>Example 1: Recovery from Resource Shortage</vt:lpstr>
      <vt:lpstr>Pseudo Signal Sending</vt:lpstr>
      <vt:lpstr>Pseudo Process Scheduling</vt:lpstr>
      <vt:lpstr>Example 2: Recovery from In-kernel Deadlocks</vt:lpstr>
      <vt:lpstr>Pseudo Unlocking</vt:lpstr>
      <vt:lpstr>In-kernel Recovery Support</vt:lpstr>
      <vt:lpstr>Memory Rewrite from a GPU</vt:lpstr>
      <vt:lpstr>Security of Mapping Main Memory</vt:lpstr>
      <vt:lpstr>Limitations of First Aid by GPUfas</vt:lpstr>
      <vt:lpstr>Experiments</vt:lpstr>
      <vt:lpstr>Effectiveness of Pseudo Signal Sending</vt:lpstr>
      <vt:lpstr>Performance of Pseudo Signal Sending</vt:lpstr>
      <vt:lpstr>Recovery from Out-of-memory</vt:lpstr>
      <vt:lpstr>Recovery from an In-kernel Deadlock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2600</cp:revision>
  <cp:lastPrinted>2019-08-17T14:50:09Z</cp:lastPrinted>
  <dcterms:created xsi:type="dcterms:W3CDTF">2014-07-04T01:06:17Z</dcterms:created>
  <dcterms:modified xsi:type="dcterms:W3CDTF">2022-08-24T09:32:53Z</dcterms:modified>
</cp:coreProperties>
</file>