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vml" ContentType="application/vnd.openxmlformats-officedocument.vmlDrawing"/>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20.xml" ContentType="application/vnd.openxmlformats-officedocument.presentationml.notesSlide+xml"/>
  <Override PartName="/ppt/charts/chartEx1.xml" ContentType="application/vnd.ms-office.chartex+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Ex2.xml" ContentType="application/vnd.ms-office.chartex+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21.xml" ContentType="application/vnd.openxmlformats-officedocument.presentationml.notesSlide+xml"/>
  <Override PartName="/ppt/charts/chart5.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6.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4"/>
  </p:notesMasterIdLst>
  <p:handoutMasterIdLst>
    <p:handoutMasterId r:id="rId25"/>
  </p:handoutMasterIdLst>
  <p:sldIdLst>
    <p:sldId id="256" r:id="rId2"/>
    <p:sldId id="314" r:id="rId3"/>
    <p:sldId id="315" r:id="rId4"/>
    <p:sldId id="355" r:id="rId5"/>
    <p:sldId id="316" r:id="rId6"/>
    <p:sldId id="320" r:id="rId7"/>
    <p:sldId id="319" r:id="rId8"/>
    <p:sldId id="323" r:id="rId9"/>
    <p:sldId id="326" r:id="rId10"/>
    <p:sldId id="327" r:id="rId11"/>
    <p:sldId id="341" r:id="rId12"/>
    <p:sldId id="361" r:id="rId13"/>
    <p:sldId id="325" r:id="rId14"/>
    <p:sldId id="357" r:id="rId15"/>
    <p:sldId id="328" r:id="rId16"/>
    <p:sldId id="331" r:id="rId17"/>
    <p:sldId id="358" r:id="rId18"/>
    <p:sldId id="350" r:id="rId19"/>
    <p:sldId id="351" r:id="rId20"/>
    <p:sldId id="352" r:id="rId21"/>
    <p:sldId id="349" r:id="rId22"/>
    <p:sldId id="338" r:id="rId23"/>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C76E"/>
    <a:srgbClr val="FF9300"/>
    <a:srgbClr val="19EF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5" autoAdjust="0"/>
    <p:restoredTop sz="57576" autoAdjust="0"/>
  </p:normalViewPr>
  <p:slideViewPr>
    <p:cSldViewPr snapToGrid="0">
      <p:cViewPr varScale="1">
        <p:scale>
          <a:sx n="70" d="100"/>
          <a:sy n="70" d="100"/>
        </p:scale>
        <p:origin x="2504" y="176"/>
      </p:cViewPr>
      <p:guideLst/>
    </p:cSldViewPr>
  </p:slideViewPr>
  <p:outlineViewPr>
    <p:cViewPr>
      <p:scale>
        <a:sx n="33" d="100"/>
        <a:sy n="33" d="100"/>
      </p:scale>
      <p:origin x="0" y="0"/>
    </p:cViewPr>
  </p:outlineViewPr>
  <p:notesTextViewPr>
    <p:cViewPr>
      <p:scale>
        <a:sx n="140" d="100"/>
        <a:sy n="140" d="100"/>
      </p:scale>
      <p:origin x="0" y="0"/>
    </p:cViewPr>
  </p:notesTextViewPr>
  <p:sorterViewPr>
    <p:cViewPr>
      <p:scale>
        <a:sx n="150" d="100"/>
        <a:sy n="150" d="100"/>
      </p:scale>
      <p:origin x="0" y="0"/>
    </p:cViewPr>
  </p:sorterViewPr>
  <p:notesViewPr>
    <p:cSldViewPr snapToGrid="0">
      <p:cViewPr varScale="1">
        <p:scale>
          <a:sx n="123" d="100"/>
          <a:sy n="123" d="100"/>
        </p:scale>
        <p:origin x="112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Users/kimuraketo/Desktop/Tex/&#20462;&#22763;&#35542;&#25991;/&#20462;&#35542;/&#12495;&#12442;&#12527;&#12507;&#12442;/&#23455;&#39443;&#12486;&#12441;&#12540;&#12479;.xlsx" TargetMode="External"/></Relationships>
</file>

<file path=ppt/charts/_rels/chartEx1.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Users/kimuraketo/Desktop/Tex/&#20462;&#22763;&#35542;&#25991;/&#20462;&#35542;/&#12495;&#12442;&#12527;&#12507;&#12442;/&#23455;&#39443;&#12486;&#12441;&#12540;&#12479;.xlsx" TargetMode="External"/><Relationship Id="rId4" Type="http://schemas.openxmlformats.org/officeDocument/2006/relationships/themeOverride" Target="../theme/themeOverride5.xml"/></Relationships>
</file>

<file path=ppt/charts/_rels/chartEx2.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oleObject" Target="file:////Users/kimuraketo/Desktop/Tex/&#20462;&#22763;&#35542;&#25991;/&#20462;&#35542;/&#12495;&#12442;&#12527;&#12507;&#12442;/&#23455;&#39443;&#12486;&#12441;&#12540;&#12479;.xlsx" TargetMode="External"/><Relationship Id="rId4"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195521931877717"/>
          <c:y val="4.506313958381232E-2"/>
          <c:w val="0.61671246604381125"/>
          <c:h val="0.92815141873809082"/>
        </c:manualLayout>
      </c:layout>
      <c:barChart>
        <c:barDir val="col"/>
        <c:grouping val="clustered"/>
        <c:varyColors val="0"/>
        <c:ser>
          <c:idx val="2"/>
          <c:order val="0"/>
          <c:tx>
            <c:strRef>
              <c:f>host_fork!$B$2</c:f>
              <c:strCache>
                <c:ptCount val="1"/>
                <c:pt idx="0">
                  <c:v>復旧A</c:v>
                </c:pt>
              </c:strCache>
            </c:strRef>
          </c:tx>
          <c:spPr>
            <a:solidFill>
              <a:schemeClr val="bg2">
                <a:lumMod val="90000"/>
              </a:schemeClr>
            </a:solidFill>
            <a:ln w="38100">
              <a:solidFill>
                <a:schemeClr val="tx1"/>
              </a:solid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val>
            <c:numLit>
              <c:formatCode>General</c:formatCode>
              <c:ptCount val="1"/>
              <c:pt idx="0">
                <c:v>0</c:v>
              </c:pt>
            </c:numLit>
          </c:val>
          <c:extLst>
            <c:ext xmlns:c16="http://schemas.microsoft.com/office/drawing/2014/chart" uri="{C3380CC4-5D6E-409C-BE32-E72D297353CC}">
              <c16:uniqueId val="{00000000-F569-704F-86B0-DE50AB269BC7}"/>
            </c:ext>
          </c:extLst>
        </c:ser>
        <c:ser>
          <c:idx val="0"/>
          <c:order val="1"/>
          <c:tx>
            <c:strRef>
              <c:f>host_fork!$B$19</c:f>
              <c:strCache>
                <c:ptCount val="1"/>
                <c:pt idx="0">
                  <c:v>復旧C</c:v>
                </c:pt>
              </c:strCache>
            </c:strRef>
          </c:tx>
          <c:spPr>
            <a:solidFill>
              <a:schemeClr val="accent1"/>
            </a:solidFill>
            <a:ln w="38100">
              <a:solidFill>
                <a:schemeClr val="tx1"/>
              </a:solidFill>
            </a:ln>
            <a:effectLst/>
          </c:spPr>
          <c:invertIfNegative val="0"/>
          <c:errBars>
            <c:errBarType val="both"/>
            <c:errValType val="cust"/>
            <c:noEndCap val="0"/>
            <c:plus>
              <c:numRef>
                <c:f>host_fork!$G$32</c:f>
                <c:numCache>
                  <c:formatCode>General</c:formatCode>
                  <c:ptCount val="1"/>
                  <c:pt idx="0">
                    <c:v>3.0250803478769139</c:v>
                  </c:pt>
                </c:numCache>
              </c:numRef>
            </c:plus>
            <c:minus>
              <c:numRef>
                <c:f>host_fork!$G$32</c:f>
                <c:numCache>
                  <c:formatCode>General</c:formatCode>
                  <c:ptCount val="1"/>
                  <c:pt idx="0">
                    <c:v>3.0250803478769139</c:v>
                  </c:pt>
                </c:numCache>
              </c:numRef>
            </c:minus>
            <c:spPr>
              <a:noFill/>
              <a:ln w="9525" cap="flat" cmpd="sng" algn="ctr">
                <a:solidFill>
                  <a:schemeClr val="tx1">
                    <a:lumMod val="65000"/>
                    <a:lumOff val="35000"/>
                  </a:schemeClr>
                </a:solidFill>
                <a:round/>
              </a:ln>
              <a:effectLst/>
            </c:spPr>
          </c:errBars>
          <c:val>
            <c:numRef>
              <c:f>host_fork!$G$30</c:f>
              <c:numCache>
                <c:formatCode>General</c:formatCode>
                <c:ptCount val="1"/>
                <c:pt idx="0">
                  <c:v>824.8</c:v>
                </c:pt>
              </c:numCache>
            </c:numRef>
          </c:val>
          <c:extLst>
            <c:ext xmlns:c16="http://schemas.microsoft.com/office/drawing/2014/chart" uri="{C3380CC4-5D6E-409C-BE32-E72D297353CC}">
              <c16:uniqueId val="{00000001-F569-704F-86B0-DE50AB269BC7}"/>
            </c:ext>
          </c:extLst>
        </c:ser>
        <c:ser>
          <c:idx val="1"/>
          <c:order val="2"/>
          <c:tx>
            <c:strRef>
              <c:f>host_fork!$B$36</c:f>
              <c:strCache>
                <c:ptCount val="1"/>
                <c:pt idx="0">
                  <c:v>復旧D</c:v>
                </c:pt>
              </c:strCache>
            </c:strRef>
          </c:tx>
          <c:spPr>
            <a:solidFill>
              <a:schemeClr val="accent2"/>
            </a:solidFill>
            <a:ln w="38100">
              <a:solidFill>
                <a:schemeClr val="tx1"/>
              </a:solidFill>
            </a:ln>
            <a:effectLst/>
          </c:spPr>
          <c:invertIfNegative val="0"/>
          <c:errBars>
            <c:errBarType val="both"/>
            <c:errValType val="cust"/>
            <c:noEndCap val="0"/>
            <c:plus>
              <c:numRef>
                <c:f>host_fork!$G$49</c:f>
                <c:numCache>
                  <c:formatCode>General</c:formatCode>
                  <c:ptCount val="1"/>
                  <c:pt idx="0">
                    <c:v>1.1948965552623281</c:v>
                  </c:pt>
                </c:numCache>
              </c:numRef>
            </c:plus>
            <c:minus>
              <c:numRef>
                <c:f>host_fork!$G$49</c:f>
                <c:numCache>
                  <c:formatCode>General</c:formatCode>
                  <c:ptCount val="1"/>
                  <c:pt idx="0">
                    <c:v>1.1948965552623281</c:v>
                  </c:pt>
                </c:numCache>
              </c:numRef>
            </c:minus>
            <c:spPr>
              <a:noFill/>
              <a:ln w="9525" cap="flat" cmpd="sng" algn="ctr">
                <a:solidFill>
                  <a:schemeClr val="tx1">
                    <a:lumMod val="65000"/>
                    <a:lumOff val="35000"/>
                  </a:schemeClr>
                </a:solidFill>
                <a:round/>
              </a:ln>
              <a:effectLst/>
            </c:spPr>
          </c:errBars>
          <c:val>
            <c:numRef>
              <c:f>host_fork!$G$47</c:f>
              <c:numCache>
                <c:formatCode>General</c:formatCode>
                <c:ptCount val="1"/>
                <c:pt idx="0">
                  <c:v>126.5</c:v>
                </c:pt>
              </c:numCache>
            </c:numRef>
          </c:val>
          <c:extLst>
            <c:ext xmlns:c16="http://schemas.microsoft.com/office/drawing/2014/chart" uri="{C3380CC4-5D6E-409C-BE32-E72D297353CC}">
              <c16:uniqueId val="{00000002-F569-704F-86B0-DE50AB269BC7}"/>
            </c:ext>
          </c:extLst>
        </c:ser>
        <c:dLbls>
          <c:showLegendKey val="0"/>
          <c:showVal val="0"/>
          <c:showCatName val="0"/>
          <c:showSerName val="0"/>
          <c:showPercent val="0"/>
          <c:showBubbleSize val="0"/>
        </c:dLbls>
        <c:gapWidth val="50"/>
        <c:axId val="644273967"/>
        <c:axId val="555872831"/>
      </c:barChart>
      <c:catAx>
        <c:axId val="644273967"/>
        <c:scaling>
          <c:orientation val="minMax"/>
        </c:scaling>
        <c:delete val="1"/>
        <c:axPos val="b"/>
        <c:majorGridlines>
          <c:spPr>
            <a:ln w="9525" cap="flat" cmpd="sng" algn="ctr">
              <a:solidFill>
                <a:schemeClr val="tx1">
                  <a:lumMod val="15000"/>
                  <a:lumOff val="85000"/>
                </a:schemeClr>
              </a:solidFill>
              <a:round/>
            </a:ln>
            <a:effectLst/>
          </c:spPr>
        </c:majorGridlines>
        <c:majorTickMark val="none"/>
        <c:minorTickMark val="none"/>
        <c:tickLblPos val="nextTo"/>
        <c:crossAx val="555872831"/>
        <c:crosses val="autoZero"/>
        <c:auto val="1"/>
        <c:lblAlgn val="ctr"/>
        <c:lblOffset val="100"/>
        <c:noMultiLvlLbl val="0"/>
      </c:catAx>
      <c:valAx>
        <c:axId val="5558728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800">
                    <a:solidFill>
                      <a:schemeClr val="tx1"/>
                    </a:solidFill>
                    <a:latin typeface="MS PGothic" panose="020B0600070205080204" pitchFamily="34" charset="-128"/>
                    <a:ea typeface="MS PGothic" panose="020B0600070205080204" pitchFamily="34" charset="-128"/>
                  </a:rPr>
                  <a:t>復旧時間</a:t>
                </a:r>
                <a:r>
                  <a:rPr lang="en-US" altLang="ja-JP" sz="1800">
                    <a:solidFill>
                      <a:schemeClr val="tx1"/>
                    </a:solidFill>
                    <a:latin typeface="MS PGothic" panose="020B0600070205080204" pitchFamily="34" charset="-128"/>
                    <a:ea typeface="MS PGothic" panose="020B0600070205080204" pitchFamily="34" charset="-128"/>
                  </a:rPr>
                  <a:t>[ms]</a:t>
                </a:r>
                <a:endParaRPr lang="ja-JP" altLang="en-US" sz="18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644273967"/>
        <c:crosses val="autoZero"/>
        <c:crossBetween val="between"/>
        <c:majorUnit val="200"/>
      </c:valAx>
      <c:spPr>
        <a:noFill/>
        <a:ln w="381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171412997318905"/>
          <c:y val="5.007155727480557E-2"/>
          <c:w val="0.70123691933245003"/>
          <c:h val="0.90148954852634855"/>
        </c:manualLayout>
      </c:layout>
      <c:barChart>
        <c:barDir val="col"/>
        <c:grouping val="clustered"/>
        <c:varyColors val="0"/>
        <c:ser>
          <c:idx val="2"/>
          <c:order val="0"/>
          <c:tx>
            <c:strRef>
              <c:f>host_fork!$I$2</c:f>
              <c:strCache>
                <c:ptCount val="1"/>
                <c:pt idx="0">
                  <c:v>シグナル疑似送信</c:v>
                </c:pt>
              </c:strCache>
            </c:strRef>
          </c:tx>
          <c:spPr>
            <a:solidFill>
              <a:schemeClr val="bg2">
                <a:lumMod val="90000"/>
              </a:schemeClr>
            </a:solidFill>
            <a:ln w="38100">
              <a:solidFill>
                <a:schemeClr val="tx1"/>
              </a:solidFill>
            </a:ln>
            <a:effectLst/>
          </c:spPr>
          <c:invertIfNegative val="0"/>
          <c:errBars>
            <c:errBarType val="both"/>
            <c:errValType val="cust"/>
            <c:noEndCap val="0"/>
            <c:plus>
              <c:numRef>
                <c:f>host_fork!$N$15</c:f>
                <c:numCache>
                  <c:formatCode>General</c:formatCode>
                  <c:ptCount val="1"/>
                  <c:pt idx="0">
                    <c:v>1.6478942792411082</c:v>
                  </c:pt>
                </c:numCache>
              </c:numRef>
            </c:plus>
            <c:minus>
              <c:numRef>
                <c:f>host_fork!$N$15</c:f>
                <c:numCache>
                  <c:formatCode>General</c:formatCode>
                  <c:ptCount val="1"/>
                  <c:pt idx="0">
                    <c:v>1.6478942792411082</c:v>
                  </c:pt>
                </c:numCache>
              </c:numRef>
            </c:minus>
            <c:spPr>
              <a:noFill/>
              <a:ln w="9525" cap="flat" cmpd="sng" algn="ctr">
                <a:solidFill>
                  <a:schemeClr val="tx1">
                    <a:lumMod val="65000"/>
                    <a:lumOff val="35000"/>
                  </a:schemeClr>
                </a:solidFill>
                <a:round/>
              </a:ln>
              <a:effectLst/>
            </c:spPr>
          </c:errBars>
          <c:val>
            <c:numRef>
              <c:f>host_fork!$N$13</c:f>
              <c:numCache>
                <c:formatCode>General</c:formatCode>
                <c:ptCount val="1"/>
                <c:pt idx="0">
                  <c:v>42.6</c:v>
                </c:pt>
              </c:numCache>
            </c:numRef>
          </c:val>
          <c:extLst>
            <c:ext xmlns:c16="http://schemas.microsoft.com/office/drawing/2014/chart" uri="{C3380CC4-5D6E-409C-BE32-E72D297353CC}">
              <c16:uniqueId val="{00000000-D547-1C4A-A924-90EAC1AC3A8F}"/>
            </c:ext>
          </c:extLst>
        </c:ser>
        <c:ser>
          <c:idx val="0"/>
          <c:order val="1"/>
          <c:tx>
            <c:strRef>
              <c:f>host_fork!$I$19</c:f>
              <c:strCache>
                <c:ptCount val="1"/>
                <c:pt idx="0">
                  <c:v>復旧C</c:v>
                </c:pt>
              </c:strCache>
            </c:strRef>
          </c:tx>
          <c:spPr>
            <a:solidFill>
              <a:schemeClr val="accent1"/>
            </a:solidFill>
            <a:ln w="38100">
              <a:solidFill>
                <a:schemeClr val="tx1"/>
              </a:solidFill>
            </a:ln>
            <a:effectLst/>
          </c:spPr>
          <c:invertIfNegative val="0"/>
          <c:errBars>
            <c:errBarType val="both"/>
            <c:errValType val="cust"/>
            <c:noEndCap val="0"/>
            <c:plus>
              <c:numRef>
                <c:f>host_fork!$N$32</c:f>
                <c:numCache>
                  <c:formatCode>General</c:formatCode>
                  <c:ptCount val="1"/>
                  <c:pt idx="0">
                    <c:v>0.48189440982669873</c:v>
                  </c:pt>
                </c:numCache>
              </c:numRef>
            </c:plus>
            <c:minus>
              <c:numRef>
                <c:f>host_fork!$N$32</c:f>
                <c:numCache>
                  <c:formatCode>General</c:formatCode>
                  <c:ptCount val="1"/>
                  <c:pt idx="0">
                    <c:v>0.48189440982669873</c:v>
                  </c:pt>
                </c:numCache>
              </c:numRef>
            </c:minus>
            <c:spPr>
              <a:noFill/>
              <a:ln w="9525" cap="flat" cmpd="sng" algn="ctr">
                <a:solidFill>
                  <a:schemeClr val="tx1">
                    <a:lumMod val="65000"/>
                    <a:lumOff val="35000"/>
                  </a:schemeClr>
                </a:solidFill>
                <a:round/>
              </a:ln>
              <a:effectLst/>
            </c:spPr>
          </c:errBars>
          <c:val>
            <c:numRef>
              <c:f>host_fork!$N$30</c:f>
              <c:numCache>
                <c:formatCode>General</c:formatCode>
                <c:ptCount val="1"/>
                <c:pt idx="0">
                  <c:v>52.9</c:v>
                </c:pt>
              </c:numCache>
            </c:numRef>
          </c:val>
          <c:extLst>
            <c:ext xmlns:c16="http://schemas.microsoft.com/office/drawing/2014/chart" uri="{C3380CC4-5D6E-409C-BE32-E72D297353CC}">
              <c16:uniqueId val="{00000001-D547-1C4A-A924-90EAC1AC3A8F}"/>
            </c:ext>
          </c:extLst>
        </c:ser>
        <c:ser>
          <c:idx val="1"/>
          <c:order val="2"/>
          <c:tx>
            <c:strRef>
              <c:f>host_fork!$I$36</c:f>
              <c:strCache>
                <c:ptCount val="1"/>
                <c:pt idx="0">
                  <c:v>復旧D</c:v>
                </c:pt>
              </c:strCache>
            </c:strRef>
          </c:tx>
          <c:spPr>
            <a:solidFill>
              <a:schemeClr val="accent2"/>
            </a:solidFill>
            <a:ln w="38100">
              <a:solidFill>
                <a:schemeClr val="tx1"/>
              </a:solidFill>
            </a:ln>
            <a:effectLst/>
          </c:spPr>
          <c:invertIfNegative val="0"/>
          <c:errBars>
            <c:errBarType val="both"/>
            <c:errValType val="cust"/>
            <c:noEndCap val="0"/>
            <c:plus>
              <c:numRef>
                <c:f>host_fork!$N$49</c:f>
                <c:numCache>
                  <c:formatCode>General</c:formatCode>
                  <c:ptCount val="1"/>
                  <c:pt idx="0">
                    <c:v>1.5187714333192686</c:v>
                  </c:pt>
                </c:numCache>
              </c:numRef>
            </c:plus>
            <c:minus>
              <c:numRef>
                <c:f>host_fork!$N$49</c:f>
                <c:numCache>
                  <c:formatCode>General</c:formatCode>
                  <c:ptCount val="1"/>
                  <c:pt idx="0">
                    <c:v>1.5187714333192686</c:v>
                  </c:pt>
                </c:numCache>
              </c:numRef>
            </c:minus>
            <c:spPr>
              <a:noFill/>
              <a:ln w="9525" cap="flat" cmpd="sng" algn="ctr">
                <a:solidFill>
                  <a:schemeClr val="tx1">
                    <a:lumMod val="65000"/>
                    <a:lumOff val="35000"/>
                  </a:schemeClr>
                </a:solidFill>
                <a:round/>
              </a:ln>
              <a:effectLst/>
            </c:spPr>
          </c:errBars>
          <c:val>
            <c:numRef>
              <c:f>host_fork!$N$47</c:f>
              <c:numCache>
                <c:formatCode>General</c:formatCode>
                <c:ptCount val="1"/>
                <c:pt idx="0">
                  <c:v>105.8</c:v>
                </c:pt>
              </c:numCache>
            </c:numRef>
          </c:val>
          <c:extLst>
            <c:ext xmlns:c16="http://schemas.microsoft.com/office/drawing/2014/chart" uri="{C3380CC4-5D6E-409C-BE32-E72D297353CC}">
              <c16:uniqueId val="{00000002-D547-1C4A-A924-90EAC1AC3A8F}"/>
            </c:ext>
          </c:extLst>
        </c:ser>
        <c:dLbls>
          <c:showLegendKey val="0"/>
          <c:showVal val="0"/>
          <c:showCatName val="0"/>
          <c:showSerName val="0"/>
          <c:showPercent val="0"/>
          <c:showBubbleSize val="0"/>
        </c:dLbls>
        <c:gapWidth val="50"/>
        <c:axId val="644273967"/>
        <c:axId val="555872831"/>
      </c:barChart>
      <c:catAx>
        <c:axId val="644273967"/>
        <c:scaling>
          <c:orientation val="minMax"/>
        </c:scaling>
        <c:delete val="1"/>
        <c:axPos val="b"/>
        <c:majorTickMark val="none"/>
        <c:minorTickMark val="none"/>
        <c:tickLblPos val="nextTo"/>
        <c:crossAx val="555872831"/>
        <c:crosses val="autoZero"/>
        <c:auto val="1"/>
        <c:lblAlgn val="ctr"/>
        <c:lblOffset val="100"/>
        <c:noMultiLvlLbl val="0"/>
      </c:catAx>
      <c:valAx>
        <c:axId val="555872831"/>
        <c:scaling>
          <c:orientation val="minMax"/>
          <c:max val="125"/>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r>
                  <a:rPr lang="ja-JP" altLang="en-US" sz="1800">
                    <a:solidFill>
                      <a:schemeClr val="tx1"/>
                    </a:solidFill>
                    <a:latin typeface="MS PGothic" panose="020B0600070205080204" pitchFamily="34" charset="-128"/>
                    <a:ea typeface="MS PGothic" panose="020B0600070205080204" pitchFamily="34" charset="-128"/>
                  </a:rPr>
                  <a:t>復旧時間</a:t>
                </a:r>
                <a:r>
                  <a:rPr lang="en-US" altLang="ja-JP" sz="1800">
                    <a:solidFill>
                      <a:schemeClr val="tx1"/>
                    </a:solidFill>
                    <a:latin typeface="MS PGothic" panose="020B0600070205080204" pitchFamily="34" charset="-128"/>
                    <a:ea typeface="MS PGothic" panose="020B0600070205080204" pitchFamily="34" charset="-128"/>
                  </a:rPr>
                  <a:t>[ms]</a:t>
                </a:r>
                <a:endParaRPr lang="ja-JP" altLang="en-US" sz="18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644273967"/>
        <c:crosses val="autoZero"/>
        <c:crossBetween val="between"/>
        <c:majorUnit val="25"/>
      </c:valAx>
      <c:spPr>
        <a:noFill/>
        <a:ln w="381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3332573470770926"/>
          <c:y val="4.506313958381232E-2"/>
          <c:w val="0.62376834217495802"/>
          <c:h val="0.92815141873809082"/>
        </c:manualLayout>
      </c:layout>
      <c:barChart>
        <c:barDir val="col"/>
        <c:grouping val="clustered"/>
        <c:varyColors val="0"/>
        <c:ser>
          <c:idx val="0"/>
          <c:order val="0"/>
          <c:tx>
            <c:strRef>
              <c:f>VM_fork!$B$2</c:f>
              <c:strCache>
                <c:ptCount val="1"/>
                <c:pt idx="0">
                  <c:v>復旧A</c:v>
                </c:pt>
              </c:strCache>
            </c:strRef>
          </c:tx>
          <c:spPr>
            <a:solidFill>
              <a:schemeClr val="bg2">
                <a:lumMod val="90000"/>
              </a:schemeClr>
            </a:solidFill>
            <a:ln w="38100">
              <a:solidFill>
                <a:schemeClr val="tx1"/>
              </a:solidFill>
            </a:ln>
            <a:effectLst/>
          </c:spPr>
          <c:invertIfNegative val="0"/>
          <c:val>
            <c:numLit>
              <c:formatCode>General</c:formatCode>
              <c:ptCount val="1"/>
              <c:pt idx="0">
                <c:v>0</c:v>
              </c:pt>
            </c:numLit>
          </c:val>
          <c:extLst>
            <c:ext xmlns:c16="http://schemas.microsoft.com/office/drawing/2014/chart" uri="{C3380CC4-5D6E-409C-BE32-E72D297353CC}">
              <c16:uniqueId val="{00000000-90BC-BD48-B5FC-923F50F4C0A0}"/>
            </c:ext>
          </c:extLst>
        </c:ser>
        <c:ser>
          <c:idx val="2"/>
          <c:order val="1"/>
          <c:tx>
            <c:strRef>
              <c:f>VM_fork!$B$19</c:f>
              <c:strCache>
                <c:ptCount val="1"/>
                <c:pt idx="0">
                  <c:v>復旧B</c:v>
                </c:pt>
              </c:strCache>
            </c:strRef>
          </c:tx>
          <c:spPr>
            <a:solidFill>
              <a:srgbClr val="FFFF00"/>
            </a:solidFill>
            <a:ln w="38100">
              <a:solidFill>
                <a:schemeClr val="tx1"/>
              </a:solidFill>
            </a:ln>
            <a:effectLst/>
          </c:spPr>
          <c:invertIfNegative val="0"/>
          <c:errBars>
            <c:errBarType val="both"/>
            <c:errValType val="cust"/>
            <c:noEndCap val="0"/>
            <c:plus>
              <c:numRef>
                <c:f>VM_fork!$G$49</c:f>
                <c:numCache>
                  <c:formatCode>General</c:formatCode>
                  <c:ptCount val="1"/>
                  <c:pt idx="0">
                    <c:v>62.133091916555301</c:v>
                  </c:pt>
                </c:numCache>
              </c:numRef>
            </c:plus>
            <c:minus>
              <c:numRef>
                <c:f>VM_fork!$G$49</c:f>
                <c:numCache>
                  <c:formatCode>General</c:formatCode>
                  <c:ptCount val="1"/>
                  <c:pt idx="0">
                    <c:v>62.133091916555301</c:v>
                  </c:pt>
                </c:numCache>
              </c:numRef>
            </c:minus>
            <c:spPr>
              <a:noFill/>
              <a:ln w="9525" cap="flat" cmpd="sng" algn="ctr">
                <a:solidFill>
                  <a:schemeClr val="tx1">
                    <a:lumMod val="65000"/>
                    <a:lumOff val="35000"/>
                  </a:schemeClr>
                </a:solidFill>
                <a:round/>
              </a:ln>
              <a:effectLst/>
            </c:spPr>
          </c:errBars>
          <c:val>
            <c:numRef>
              <c:f>VM_fork!$G$30</c:f>
              <c:numCache>
                <c:formatCode>General</c:formatCode>
                <c:ptCount val="1"/>
                <c:pt idx="0">
                  <c:v>260.8</c:v>
                </c:pt>
              </c:numCache>
            </c:numRef>
          </c:val>
          <c:extLst>
            <c:ext xmlns:c16="http://schemas.microsoft.com/office/drawing/2014/chart" uri="{C3380CC4-5D6E-409C-BE32-E72D297353CC}">
              <c16:uniqueId val="{00000001-90BC-BD48-B5FC-923F50F4C0A0}"/>
            </c:ext>
          </c:extLst>
        </c:ser>
        <c:ser>
          <c:idx val="1"/>
          <c:order val="2"/>
          <c:tx>
            <c:strRef>
              <c:f>VM_fork!$B$52</c:f>
              <c:strCache>
                <c:ptCount val="1"/>
                <c:pt idx="0">
                  <c:v>復旧D</c:v>
                </c:pt>
              </c:strCache>
            </c:strRef>
          </c:tx>
          <c:spPr>
            <a:solidFill>
              <a:schemeClr val="accent2"/>
            </a:solidFill>
            <a:ln>
              <a:noFill/>
            </a:ln>
            <a:effectLst/>
          </c:spPr>
          <c:invertIfNegative val="0"/>
          <c:dPt>
            <c:idx val="0"/>
            <c:invertIfNegative val="0"/>
            <c:bubble3D val="0"/>
            <c:spPr>
              <a:solidFill>
                <a:schemeClr val="accent2"/>
              </a:solidFill>
              <a:ln w="38100">
                <a:solidFill>
                  <a:schemeClr val="tx1"/>
                </a:solidFill>
              </a:ln>
              <a:effectLst/>
            </c:spPr>
            <c:extLst>
              <c:ext xmlns:c16="http://schemas.microsoft.com/office/drawing/2014/chart" uri="{C3380CC4-5D6E-409C-BE32-E72D297353CC}">
                <c16:uniqueId val="{00000003-90BC-BD48-B5FC-923F50F4C0A0}"/>
              </c:ext>
            </c:extLst>
          </c:dPt>
          <c:errBars>
            <c:errBarType val="both"/>
            <c:errValType val="cust"/>
            <c:noEndCap val="0"/>
            <c:plus>
              <c:numRef>
                <c:f>VM_fork!$G$65</c:f>
                <c:numCache>
                  <c:formatCode>General</c:formatCode>
                  <c:ptCount val="1"/>
                  <c:pt idx="0">
                    <c:v>1.5638272140986547</c:v>
                  </c:pt>
                </c:numCache>
              </c:numRef>
            </c:plus>
            <c:minus>
              <c:numRef>
                <c:f>VM_fork!$G$65</c:f>
                <c:numCache>
                  <c:formatCode>General</c:formatCode>
                  <c:ptCount val="1"/>
                  <c:pt idx="0">
                    <c:v>1.5638272140986547</c:v>
                  </c:pt>
                </c:numCache>
              </c:numRef>
            </c:minus>
            <c:spPr>
              <a:noFill/>
              <a:ln w="9525" cap="flat" cmpd="sng" algn="ctr">
                <a:solidFill>
                  <a:schemeClr val="tx1">
                    <a:lumMod val="65000"/>
                    <a:lumOff val="35000"/>
                  </a:schemeClr>
                </a:solidFill>
                <a:round/>
              </a:ln>
              <a:effectLst/>
            </c:spPr>
          </c:errBars>
          <c:val>
            <c:numRef>
              <c:f>VM_fork!$G$63</c:f>
              <c:numCache>
                <c:formatCode>General</c:formatCode>
                <c:ptCount val="1"/>
                <c:pt idx="0">
                  <c:v>26.3</c:v>
                </c:pt>
              </c:numCache>
            </c:numRef>
          </c:val>
          <c:extLst>
            <c:ext xmlns:c16="http://schemas.microsoft.com/office/drawing/2014/chart" uri="{C3380CC4-5D6E-409C-BE32-E72D297353CC}">
              <c16:uniqueId val="{00000004-90BC-BD48-B5FC-923F50F4C0A0}"/>
            </c:ext>
          </c:extLst>
        </c:ser>
        <c:dLbls>
          <c:showLegendKey val="0"/>
          <c:showVal val="0"/>
          <c:showCatName val="0"/>
          <c:showSerName val="0"/>
          <c:showPercent val="0"/>
          <c:showBubbleSize val="0"/>
        </c:dLbls>
        <c:gapWidth val="50"/>
        <c:axId val="644273967"/>
        <c:axId val="555872831"/>
      </c:barChart>
      <c:catAx>
        <c:axId val="644273967"/>
        <c:scaling>
          <c:orientation val="minMax"/>
        </c:scaling>
        <c:delete val="1"/>
        <c:axPos val="b"/>
        <c:majorGridlines>
          <c:spPr>
            <a:ln w="9525" cap="flat" cmpd="sng" algn="ctr">
              <a:solidFill>
                <a:schemeClr val="tx1">
                  <a:lumMod val="15000"/>
                  <a:lumOff val="85000"/>
                </a:schemeClr>
              </a:solidFill>
              <a:round/>
            </a:ln>
            <a:effectLst/>
          </c:spPr>
        </c:majorGridlines>
        <c:majorTickMark val="none"/>
        <c:minorTickMark val="none"/>
        <c:tickLblPos val="nextTo"/>
        <c:crossAx val="555872831"/>
        <c:crosses val="autoZero"/>
        <c:auto val="1"/>
        <c:lblAlgn val="ctr"/>
        <c:lblOffset val="100"/>
        <c:noMultiLvlLbl val="0"/>
      </c:catAx>
      <c:valAx>
        <c:axId val="55587283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800">
                    <a:solidFill>
                      <a:schemeClr val="tx1"/>
                    </a:solidFill>
                    <a:latin typeface="MS PGothic" panose="020B0600070205080204" pitchFamily="34" charset="-128"/>
                    <a:ea typeface="MS PGothic" panose="020B0600070205080204" pitchFamily="34" charset="-128"/>
                  </a:rPr>
                  <a:t>復旧時間</a:t>
                </a:r>
                <a:r>
                  <a:rPr lang="en-US" altLang="ja-JP" sz="1800">
                    <a:solidFill>
                      <a:schemeClr val="tx1"/>
                    </a:solidFill>
                    <a:latin typeface="MS PGothic" panose="020B0600070205080204" pitchFamily="34" charset="-128"/>
                    <a:ea typeface="MS PGothic" panose="020B0600070205080204" pitchFamily="34" charset="-128"/>
                  </a:rPr>
                  <a:t>[ms]</a:t>
                </a:r>
                <a:endParaRPr lang="ja-JP" altLang="en-US" sz="1800">
                  <a:solidFill>
                    <a:schemeClr val="tx1"/>
                  </a:solidFill>
                  <a:latin typeface="MS PGothic" panose="020B0600070205080204" pitchFamily="34" charset="-128"/>
                  <a:ea typeface="MS PGothic" panose="020B0600070205080204" pitchFamily="34" charset="-128"/>
                </a:endParaRPr>
              </a:p>
            </c:rich>
          </c:tx>
          <c:layout>
            <c:manualLayout>
              <c:xMode val="edge"/>
              <c:yMode val="edge"/>
              <c:x val="3.6315956004350829E-2"/>
              <c:y val="0.1598071250842652"/>
            </c:manualLayout>
          </c:layout>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644273967"/>
        <c:crosses val="autoZero"/>
        <c:crossBetween val="between"/>
        <c:majorUnit val="50"/>
      </c:valAx>
      <c:spPr>
        <a:noFill/>
        <a:ln w="381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610866707397709"/>
          <c:y val="5.2325040949056489E-2"/>
          <c:w val="0.66684231274845029"/>
          <c:h val="0.89534991810188702"/>
        </c:manualLayout>
      </c:layout>
      <c:barChart>
        <c:barDir val="col"/>
        <c:grouping val="clustered"/>
        <c:varyColors val="0"/>
        <c:ser>
          <c:idx val="2"/>
          <c:order val="0"/>
          <c:tx>
            <c:strRef>
              <c:f>VM_fork!$I$2</c:f>
              <c:strCache>
                <c:ptCount val="1"/>
                <c:pt idx="0">
                  <c:v>シグナル疑似送信</c:v>
                </c:pt>
              </c:strCache>
            </c:strRef>
          </c:tx>
          <c:spPr>
            <a:solidFill>
              <a:schemeClr val="bg2">
                <a:lumMod val="90000"/>
              </a:schemeClr>
            </a:solidFill>
            <a:ln w="38100">
              <a:solidFill>
                <a:schemeClr val="tx1"/>
              </a:solidFill>
            </a:ln>
            <a:effectLst/>
          </c:spPr>
          <c:invertIfNegative val="0"/>
          <c:errBars>
            <c:errBarType val="both"/>
            <c:errValType val="cust"/>
            <c:noEndCap val="0"/>
            <c:plus>
              <c:numRef>
                <c:f>VM_fork!$N$15</c:f>
                <c:numCache>
                  <c:formatCode>General</c:formatCode>
                  <c:ptCount val="1"/>
                  <c:pt idx="0">
                    <c:v>5.4197170897873743</c:v>
                  </c:pt>
                </c:numCache>
              </c:numRef>
            </c:plus>
            <c:minus>
              <c:numRef>
                <c:f>VM_fork!$N$15</c:f>
                <c:numCache>
                  <c:formatCode>General</c:formatCode>
                  <c:ptCount val="1"/>
                  <c:pt idx="0">
                    <c:v>5.4197170897873743</c:v>
                  </c:pt>
                </c:numCache>
              </c:numRef>
            </c:minus>
            <c:spPr>
              <a:noFill/>
              <a:ln w="9525" cap="flat" cmpd="sng" algn="ctr">
                <a:solidFill>
                  <a:schemeClr val="tx1">
                    <a:lumMod val="65000"/>
                    <a:lumOff val="35000"/>
                  </a:schemeClr>
                </a:solidFill>
                <a:round/>
              </a:ln>
              <a:effectLst/>
            </c:spPr>
          </c:errBars>
          <c:val>
            <c:numRef>
              <c:f>VM_fork!$N$13</c:f>
              <c:numCache>
                <c:formatCode>General</c:formatCode>
                <c:ptCount val="1"/>
                <c:pt idx="0">
                  <c:v>30.8</c:v>
                </c:pt>
              </c:numCache>
            </c:numRef>
          </c:val>
          <c:extLst>
            <c:ext xmlns:c16="http://schemas.microsoft.com/office/drawing/2014/chart" uri="{C3380CC4-5D6E-409C-BE32-E72D297353CC}">
              <c16:uniqueId val="{00000000-414E-1644-985C-D30DF2D25910}"/>
            </c:ext>
          </c:extLst>
        </c:ser>
        <c:ser>
          <c:idx val="3"/>
          <c:order val="1"/>
          <c:tx>
            <c:strRef>
              <c:f>VM_fork!$I$19</c:f>
              <c:strCache>
                <c:ptCount val="1"/>
                <c:pt idx="0">
                  <c:v>復旧B</c:v>
                </c:pt>
              </c:strCache>
            </c:strRef>
          </c:tx>
          <c:spPr>
            <a:solidFill>
              <a:srgbClr val="FFFF00"/>
            </a:solidFill>
            <a:ln w="38100">
              <a:solidFill>
                <a:schemeClr val="tx1"/>
              </a:solidFill>
            </a:ln>
            <a:effectLst/>
          </c:spPr>
          <c:invertIfNegative val="0"/>
          <c:errBars>
            <c:errBarType val="both"/>
            <c:errValType val="cust"/>
            <c:noEndCap val="0"/>
            <c:plus>
              <c:numRef>
                <c:f>VM_fork!$N$32</c:f>
                <c:numCache>
                  <c:formatCode>General</c:formatCode>
                  <c:ptCount val="1"/>
                  <c:pt idx="0">
                    <c:v>0.86216781042516843</c:v>
                  </c:pt>
                </c:numCache>
              </c:numRef>
            </c:plus>
            <c:minus>
              <c:numRef>
                <c:f>VM_fork!$N$32</c:f>
                <c:numCache>
                  <c:formatCode>General</c:formatCode>
                  <c:ptCount val="1"/>
                  <c:pt idx="0">
                    <c:v>0.86216781042516843</c:v>
                  </c:pt>
                </c:numCache>
              </c:numRef>
            </c:minus>
            <c:spPr>
              <a:noFill/>
              <a:ln w="9525" cap="flat" cmpd="sng" algn="ctr">
                <a:solidFill>
                  <a:schemeClr val="tx1">
                    <a:lumMod val="65000"/>
                    <a:lumOff val="35000"/>
                  </a:schemeClr>
                </a:solidFill>
                <a:round/>
              </a:ln>
              <a:effectLst/>
            </c:spPr>
          </c:errBars>
          <c:val>
            <c:numRef>
              <c:f>VM_fork!$N$30</c:f>
              <c:numCache>
                <c:formatCode>General</c:formatCode>
                <c:ptCount val="1"/>
                <c:pt idx="0">
                  <c:v>24.9</c:v>
                </c:pt>
              </c:numCache>
            </c:numRef>
          </c:val>
          <c:extLst>
            <c:ext xmlns:c16="http://schemas.microsoft.com/office/drawing/2014/chart" uri="{C3380CC4-5D6E-409C-BE32-E72D297353CC}">
              <c16:uniqueId val="{00000001-414E-1644-985C-D30DF2D25910}"/>
            </c:ext>
          </c:extLst>
        </c:ser>
        <c:ser>
          <c:idx val="1"/>
          <c:order val="2"/>
          <c:tx>
            <c:strRef>
              <c:f>VM_fork!$I$52</c:f>
              <c:strCache>
                <c:ptCount val="1"/>
                <c:pt idx="0">
                  <c:v>復旧D</c:v>
                </c:pt>
              </c:strCache>
            </c:strRef>
          </c:tx>
          <c:spPr>
            <a:solidFill>
              <a:schemeClr val="accent2"/>
            </a:solidFill>
            <a:ln w="38100">
              <a:solidFill>
                <a:schemeClr val="tx1"/>
              </a:solidFill>
            </a:ln>
            <a:effectLst/>
          </c:spPr>
          <c:invertIfNegative val="0"/>
          <c:errBars>
            <c:errBarType val="both"/>
            <c:errValType val="cust"/>
            <c:noEndCap val="0"/>
            <c:plus>
              <c:numRef>
                <c:f>VM_fork!$N$65</c:f>
                <c:numCache>
                  <c:formatCode>General</c:formatCode>
                  <c:ptCount val="1"/>
                  <c:pt idx="0">
                    <c:v>2.5647178748895123</c:v>
                  </c:pt>
                </c:numCache>
              </c:numRef>
            </c:plus>
            <c:minus>
              <c:numRef>
                <c:f>VM_fork!$N$65</c:f>
                <c:numCache>
                  <c:formatCode>General</c:formatCode>
                  <c:ptCount val="1"/>
                  <c:pt idx="0">
                    <c:v>2.5647178748895123</c:v>
                  </c:pt>
                </c:numCache>
              </c:numRef>
            </c:minus>
            <c:spPr>
              <a:noFill/>
              <a:ln w="9525" cap="flat" cmpd="sng" algn="ctr">
                <a:solidFill>
                  <a:schemeClr val="tx1">
                    <a:lumMod val="65000"/>
                    <a:lumOff val="35000"/>
                  </a:schemeClr>
                </a:solidFill>
                <a:round/>
              </a:ln>
              <a:effectLst/>
            </c:spPr>
          </c:errBars>
          <c:val>
            <c:numRef>
              <c:f>VM_fork!$N$63</c:f>
              <c:numCache>
                <c:formatCode>General</c:formatCode>
                <c:ptCount val="1"/>
                <c:pt idx="0">
                  <c:v>28</c:v>
                </c:pt>
              </c:numCache>
            </c:numRef>
          </c:val>
          <c:extLst>
            <c:ext xmlns:c16="http://schemas.microsoft.com/office/drawing/2014/chart" uri="{C3380CC4-5D6E-409C-BE32-E72D297353CC}">
              <c16:uniqueId val="{00000002-414E-1644-985C-D30DF2D25910}"/>
            </c:ext>
          </c:extLst>
        </c:ser>
        <c:dLbls>
          <c:showLegendKey val="0"/>
          <c:showVal val="0"/>
          <c:showCatName val="0"/>
          <c:showSerName val="0"/>
          <c:showPercent val="0"/>
          <c:showBubbleSize val="0"/>
        </c:dLbls>
        <c:gapWidth val="50"/>
        <c:axId val="644273967"/>
        <c:axId val="555872831"/>
      </c:barChart>
      <c:catAx>
        <c:axId val="644273967"/>
        <c:scaling>
          <c:orientation val="minMax"/>
        </c:scaling>
        <c:delete val="1"/>
        <c:axPos val="b"/>
        <c:majorTickMark val="none"/>
        <c:minorTickMark val="none"/>
        <c:tickLblPos val="nextTo"/>
        <c:crossAx val="555872831"/>
        <c:crosses val="autoZero"/>
        <c:auto val="1"/>
        <c:lblAlgn val="ctr"/>
        <c:lblOffset val="100"/>
        <c:noMultiLvlLbl val="0"/>
      </c:catAx>
      <c:valAx>
        <c:axId val="555872831"/>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8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r>
                  <a:rPr lang="ja-JP" altLang="en-US" sz="1800">
                    <a:solidFill>
                      <a:schemeClr val="tx1"/>
                    </a:solidFill>
                    <a:latin typeface="MS PGothic" panose="020B0600070205080204" pitchFamily="34" charset="-128"/>
                    <a:ea typeface="MS PGothic" panose="020B0600070205080204" pitchFamily="34" charset="-128"/>
                  </a:rPr>
                  <a:t>復旧時間</a:t>
                </a:r>
                <a:r>
                  <a:rPr lang="en-US" altLang="ja-JP" sz="1800">
                    <a:solidFill>
                      <a:schemeClr val="tx1"/>
                    </a:solidFill>
                    <a:latin typeface="MS PGothic" panose="020B0600070205080204" pitchFamily="34" charset="-128"/>
                    <a:ea typeface="MS PGothic" panose="020B0600070205080204" pitchFamily="34" charset="-128"/>
                  </a:rPr>
                  <a:t>[ms]</a:t>
                </a:r>
                <a:endParaRPr lang="ja-JP" altLang="en-US" sz="18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800" b="0" i="0" u="none" strike="noStrike" kern="1200" baseline="0">
                  <a:solidFill>
                    <a:schemeClr val="tx1">
                      <a:lumMod val="65000"/>
                      <a:lumOff val="35000"/>
                    </a:schemeClr>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644273967"/>
        <c:crosses val="autoZero"/>
        <c:crossBetween val="between"/>
        <c:majorUnit val="10"/>
      </c:valAx>
      <c:spPr>
        <a:noFill/>
        <a:ln w="381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8329581350191352"/>
          <c:y val="7.6559843040728812E-2"/>
          <c:w val="0.66867559349864059"/>
          <c:h val="0.84688031391854235"/>
        </c:manualLayout>
      </c:layout>
      <c:barChart>
        <c:barDir val="col"/>
        <c:grouping val="clustered"/>
        <c:varyColors val="0"/>
        <c:ser>
          <c:idx val="0"/>
          <c:order val="0"/>
          <c:tx>
            <c:strRef>
              <c:f>lock!$A$3</c:f>
              <c:strCache>
                <c:ptCount val="1"/>
                <c:pt idx="0">
                  <c:v>GPUfas</c:v>
                </c:pt>
              </c:strCache>
            </c:strRef>
          </c:tx>
          <c:spPr>
            <a:solidFill>
              <a:schemeClr val="accent4"/>
            </a:solidFill>
            <a:ln w="38100">
              <a:solidFill>
                <a:schemeClr val="tx1"/>
              </a:solidFill>
            </a:ln>
            <a:effectLst/>
          </c:spPr>
          <c:invertIfNegative val="0"/>
          <c:val>
            <c:numRef>
              <c:f>lock!$B$3</c:f>
              <c:numCache>
                <c:formatCode>General</c:formatCode>
                <c:ptCount val="1"/>
                <c:pt idx="0">
                  <c:v>1170</c:v>
                </c:pt>
              </c:numCache>
            </c:numRef>
          </c:val>
          <c:extLst>
            <c:ext xmlns:c16="http://schemas.microsoft.com/office/drawing/2014/chart" uri="{C3380CC4-5D6E-409C-BE32-E72D297353CC}">
              <c16:uniqueId val="{00000000-3136-C54C-8611-2834878D24AA}"/>
            </c:ext>
          </c:extLst>
        </c:ser>
        <c:ser>
          <c:idx val="1"/>
          <c:order val="1"/>
          <c:tx>
            <c:strRef>
              <c:f>lock!$A$4</c:f>
              <c:strCache>
                <c:ptCount val="1"/>
                <c:pt idx="0">
                  <c:v>OS内部復旧(APICタイマ)</c:v>
                </c:pt>
              </c:strCache>
            </c:strRef>
          </c:tx>
          <c:spPr>
            <a:solidFill>
              <a:srgbClr val="00B050"/>
            </a:solidFill>
            <a:ln w="38100">
              <a:solidFill>
                <a:schemeClr val="tx1"/>
              </a:solidFill>
            </a:ln>
            <a:effectLst/>
          </c:spPr>
          <c:invertIfNegative val="0"/>
          <c:val>
            <c:numRef>
              <c:f>lock!$B$4</c:f>
              <c:numCache>
                <c:formatCode>General</c:formatCode>
                <c:ptCount val="1"/>
                <c:pt idx="0">
                  <c:v>1006</c:v>
                </c:pt>
              </c:numCache>
            </c:numRef>
          </c:val>
          <c:extLst>
            <c:ext xmlns:c16="http://schemas.microsoft.com/office/drawing/2014/chart" uri="{C3380CC4-5D6E-409C-BE32-E72D297353CC}">
              <c16:uniqueId val="{00000001-3136-C54C-8611-2834878D24AA}"/>
            </c:ext>
          </c:extLst>
        </c:ser>
        <c:dLbls>
          <c:showLegendKey val="0"/>
          <c:showVal val="0"/>
          <c:showCatName val="0"/>
          <c:showSerName val="0"/>
          <c:showPercent val="0"/>
          <c:showBubbleSize val="0"/>
        </c:dLbls>
        <c:gapWidth val="50"/>
        <c:axId val="718391791"/>
        <c:axId val="718393439"/>
      </c:barChart>
      <c:catAx>
        <c:axId val="718391791"/>
        <c:scaling>
          <c:orientation val="minMax"/>
        </c:scaling>
        <c:delete val="1"/>
        <c:axPos val="b"/>
        <c:majorTickMark val="none"/>
        <c:minorTickMark val="none"/>
        <c:tickLblPos val="nextTo"/>
        <c:crossAx val="718393439"/>
        <c:crosses val="autoZero"/>
        <c:auto val="1"/>
        <c:lblAlgn val="ctr"/>
        <c:lblOffset val="100"/>
        <c:noMultiLvlLbl val="0"/>
      </c:catAx>
      <c:valAx>
        <c:axId val="718393439"/>
        <c:scaling>
          <c:orientation val="minMax"/>
          <c:max val="14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600">
                    <a:solidFill>
                      <a:schemeClr val="tx1"/>
                    </a:solidFill>
                    <a:latin typeface="MS PGothic" panose="020B0600070205080204" pitchFamily="34" charset="-128"/>
                    <a:ea typeface="MS PGothic" panose="020B0600070205080204" pitchFamily="34" charset="-128"/>
                  </a:rPr>
                  <a:t>復旧処理時間</a:t>
                </a:r>
                <a:r>
                  <a:rPr lang="en-US" altLang="ja-JP" sz="1600" dirty="0">
                    <a:solidFill>
                      <a:schemeClr val="tx1"/>
                    </a:solidFill>
                    <a:latin typeface="MS PGothic" panose="020B0600070205080204" pitchFamily="34" charset="-128"/>
                    <a:ea typeface="MS PGothic" panose="020B0600070205080204" pitchFamily="34" charset="-128"/>
                  </a:rPr>
                  <a:t>[us]</a:t>
                </a:r>
                <a:endParaRPr lang="ja-JP" altLang="en-US" sz="1600">
                  <a:solidFill>
                    <a:schemeClr val="tx1"/>
                  </a:solidFill>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718391791"/>
        <c:crosses val="autoZero"/>
        <c:crossBetween val="between"/>
        <c:majorUnit val="200"/>
      </c:valAx>
      <c:spPr>
        <a:noFill/>
        <a:ln w="38100">
          <a:solidFill>
            <a:sysClr val="windowText" lastClr="000000"/>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lock!$A$3</c:f>
              <c:strCache>
                <c:ptCount val="1"/>
                <c:pt idx="0">
                  <c:v>GPUfas</c:v>
                </c:pt>
              </c:strCache>
            </c:strRef>
          </c:tx>
          <c:spPr>
            <a:solidFill>
              <a:schemeClr val="accent4"/>
            </a:solidFill>
            <a:ln w="38100">
              <a:solidFill>
                <a:schemeClr val="tx1"/>
              </a:solidFill>
            </a:ln>
            <a:effectLst/>
          </c:spPr>
          <c:invertIfNegative val="0"/>
          <c:val>
            <c:numRef>
              <c:f>lock!$C$3</c:f>
              <c:numCache>
                <c:formatCode>General</c:formatCode>
                <c:ptCount val="1"/>
                <c:pt idx="0">
                  <c:v>41</c:v>
                </c:pt>
              </c:numCache>
            </c:numRef>
          </c:val>
          <c:extLst>
            <c:ext xmlns:c16="http://schemas.microsoft.com/office/drawing/2014/chart" uri="{C3380CC4-5D6E-409C-BE32-E72D297353CC}">
              <c16:uniqueId val="{00000000-8838-3D4F-86D0-772CC57B7BA9}"/>
            </c:ext>
          </c:extLst>
        </c:ser>
        <c:ser>
          <c:idx val="1"/>
          <c:order val="1"/>
          <c:tx>
            <c:strRef>
              <c:f>lock!$A$4</c:f>
              <c:strCache>
                <c:ptCount val="1"/>
                <c:pt idx="0">
                  <c:v>OS内部復旧(APICタイマ)</c:v>
                </c:pt>
              </c:strCache>
            </c:strRef>
          </c:tx>
          <c:spPr>
            <a:solidFill>
              <a:srgbClr val="00B050"/>
            </a:solidFill>
            <a:ln w="38100">
              <a:solidFill>
                <a:schemeClr val="tx1"/>
              </a:solidFill>
            </a:ln>
            <a:effectLst/>
          </c:spPr>
          <c:invertIfNegative val="0"/>
          <c:val>
            <c:numRef>
              <c:f>lock!$C$4</c:f>
              <c:numCache>
                <c:formatCode>General</c:formatCode>
                <c:ptCount val="1"/>
                <c:pt idx="0">
                  <c:v>24</c:v>
                </c:pt>
              </c:numCache>
            </c:numRef>
          </c:val>
          <c:extLst>
            <c:ext xmlns:c16="http://schemas.microsoft.com/office/drawing/2014/chart" uri="{C3380CC4-5D6E-409C-BE32-E72D297353CC}">
              <c16:uniqueId val="{00000001-8838-3D4F-86D0-772CC57B7BA9}"/>
            </c:ext>
          </c:extLst>
        </c:ser>
        <c:dLbls>
          <c:showLegendKey val="0"/>
          <c:showVal val="0"/>
          <c:showCatName val="0"/>
          <c:showSerName val="0"/>
          <c:showPercent val="0"/>
          <c:showBubbleSize val="0"/>
        </c:dLbls>
        <c:gapWidth val="50"/>
        <c:axId val="718391791"/>
        <c:axId val="718393439"/>
      </c:barChart>
      <c:catAx>
        <c:axId val="718391791"/>
        <c:scaling>
          <c:orientation val="minMax"/>
        </c:scaling>
        <c:delete val="1"/>
        <c:axPos val="b"/>
        <c:majorTickMark val="none"/>
        <c:minorTickMark val="none"/>
        <c:tickLblPos val="nextTo"/>
        <c:crossAx val="718393439"/>
        <c:crosses val="autoZero"/>
        <c:auto val="1"/>
        <c:lblAlgn val="ctr"/>
        <c:lblOffset val="100"/>
        <c:noMultiLvlLbl val="0"/>
      </c:catAx>
      <c:valAx>
        <c:axId val="718393439"/>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prstClr val="black">
                        <a:lumMod val="65000"/>
                        <a:lumOff val="35000"/>
                      </a:prstClr>
                    </a:solidFill>
                    <a:latin typeface="+mn-lt"/>
                    <a:ea typeface="+mn-ea"/>
                    <a:cs typeface="+mn-cs"/>
                  </a:defRPr>
                </a:pPr>
                <a:r>
                  <a:rPr lang="ja-JP" altLang="ja-JP" sz="1600" b="0" i="0" baseline="0">
                    <a:solidFill>
                      <a:schemeClr val="tx1"/>
                    </a:solidFill>
                    <a:effectLst/>
                    <a:latin typeface="MS PGothic" panose="020B0600070205080204" pitchFamily="34" charset="-128"/>
                    <a:ea typeface="MS PGothic" panose="020B0600070205080204" pitchFamily="34" charset="-128"/>
                  </a:rPr>
                  <a:t>復旧処理時間</a:t>
                </a:r>
                <a:r>
                  <a:rPr lang="en-US" altLang="ja-JP" sz="1600" b="0" i="0" baseline="0" dirty="0">
                    <a:solidFill>
                      <a:schemeClr val="tx1"/>
                    </a:solidFill>
                    <a:effectLst/>
                    <a:latin typeface="MS PGothic" panose="020B0600070205080204" pitchFamily="34" charset="-128"/>
                    <a:ea typeface="MS PGothic" panose="020B0600070205080204" pitchFamily="34" charset="-128"/>
                  </a:rPr>
                  <a:t>[us]</a:t>
                </a:r>
                <a:endParaRPr lang="ja-JP" altLang="ja-JP" sz="1600">
                  <a:solidFill>
                    <a:schemeClr val="tx1"/>
                  </a:solidFill>
                  <a:effectLst/>
                  <a:latin typeface="MS PGothic" panose="020B0600070205080204" pitchFamily="34" charset="-128"/>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prstClr val="black">
                      <a:lumMod val="65000"/>
                      <a:lumOff val="35000"/>
                    </a:prst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718391791"/>
        <c:crosses val="autoZero"/>
        <c:crossBetween val="between"/>
      </c:valAx>
      <c:spPr>
        <a:noFill/>
        <a:ln w="38100">
          <a:solidFill>
            <a:sysClr val="windowText" lastClr="000000"/>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host_mem!$G$4:$G$13</cx:f>
        <cx:lvl ptCount="10">
          <cx:pt idx="0">A</cx:pt>
          <cx:pt idx="1">A</cx:pt>
          <cx:pt idx="2">A</cx:pt>
          <cx:pt idx="3">A</cx:pt>
          <cx:pt idx="4">A</cx:pt>
          <cx:pt idx="5">A</cx:pt>
          <cx:pt idx="6">A</cx:pt>
          <cx:pt idx="7">A</cx:pt>
          <cx:pt idx="8">A</cx:pt>
          <cx:pt idx="9">A</cx:pt>
        </cx:lvl>
      </cx:strDim>
      <cx:numDim type="val">
        <cx:f>host_mem!$F$4:$F$13</cx:f>
        <cx:lvl ptCount="10" formatCode="G/標準">
          <cx:pt idx="0">583</cx:pt>
          <cx:pt idx="1">548</cx:pt>
          <cx:pt idx="2">522</cx:pt>
          <cx:pt idx="3">539</cx:pt>
          <cx:pt idx="4">466</cx:pt>
          <cx:pt idx="5">637</cx:pt>
          <cx:pt idx="6">581</cx:pt>
          <cx:pt idx="7">534</cx:pt>
          <cx:pt idx="8">593</cx:pt>
          <cx:pt idx="9">509</cx:pt>
        </cx:lvl>
      </cx:numDim>
    </cx:data>
    <cx:data id="1">
      <cx:strDim type="cat">
        <cx:f>host_mem!$O$4:$O$13</cx:f>
        <cx:lvl ptCount="10">
          <cx:pt idx="0">C</cx:pt>
          <cx:pt idx="1">C</cx:pt>
          <cx:pt idx="2">C</cx:pt>
          <cx:pt idx="3">C</cx:pt>
          <cx:pt idx="4">C</cx:pt>
          <cx:pt idx="5">C</cx:pt>
          <cx:pt idx="6">C</cx:pt>
          <cx:pt idx="7">C</cx:pt>
          <cx:pt idx="8">C</cx:pt>
          <cx:pt idx="9">C</cx:pt>
        </cx:lvl>
      </cx:strDim>
      <cx:numDim type="val">
        <cx:f>host_mem!$N$4:$N$13</cx:f>
        <cx:lvl ptCount="10" formatCode="G/標準">
          <cx:pt idx="0">586</cx:pt>
          <cx:pt idx="1">568</cx:pt>
          <cx:pt idx="2">618</cx:pt>
          <cx:pt idx="3">793</cx:pt>
          <cx:pt idx="4">502</cx:pt>
          <cx:pt idx="5">641</cx:pt>
          <cx:pt idx="6">483</cx:pt>
          <cx:pt idx="7">546</cx:pt>
          <cx:pt idx="8">538</cx:pt>
          <cx:pt idx="9">558</cx:pt>
        </cx:lvl>
      </cx:numDim>
    </cx:data>
    <cx:data id="2">
      <cx:strDim type="cat">
        <cx:f>host_mem!$W$4:$W$13</cx:f>
        <cx:lvl ptCount="10">
          <cx:pt idx="0">D</cx:pt>
          <cx:pt idx="1">D</cx:pt>
          <cx:pt idx="2">D</cx:pt>
          <cx:pt idx="3">D</cx:pt>
          <cx:pt idx="4">D</cx:pt>
          <cx:pt idx="5">D</cx:pt>
          <cx:pt idx="6">D</cx:pt>
          <cx:pt idx="7">D</cx:pt>
          <cx:pt idx="8">D</cx:pt>
          <cx:pt idx="9">D</cx:pt>
        </cx:lvl>
      </cx:strDim>
      <cx:numDim type="val">
        <cx:f>host_mem!$V$4:$V$13</cx:f>
        <cx:lvl ptCount="10" formatCode="G/標準">
          <cx:pt idx="0">797</cx:pt>
          <cx:pt idx="1">447</cx:pt>
          <cx:pt idx="2">1283</cx:pt>
          <cx:pt idx="3">798</cx:pt>
          <cx:pt idx="4">633</cx:pt>
          <cx:pt idx="5">416</cx:pt>
          <cx:pt idx="6">586</cx:pt>
          <cx:pt idx="7">554</cx:pt>
          <cx:pt idx="8">806</cx:pt>
          <cx:pt idx="9">519</cx:pt>
        </cx:lvl>
      </cx:numDim>
    </cx:data>
    <cx:data id="3">
      <cx:strDim type="cat">
        <cx:f>host_mem!$AE$4:$AE$13</cx:f>
        <cx:lvl ptCount="10">
          <cx:pt idx="0">プロセス</cx:pt>
          <cx:pt idx="1">プロセス</cx:pt>
          <cx:pt idx="2">プロセス</cx:pt>
          <cx:pt idx="3">プロセス</cx:pt>
          <cx:pt idx="4">プロセス</cx:pt>
          <cx:pt idx="5">プロセス</cx:pt>
          <cx:pt idx="6">プロセス</cx:pt>
          <cx:pt idx="7">プロセス</cx:pt>
          <cx:pt idx="8">プロセス</cx:pt>
          <cx:pt idx="9">プロセス</cx:pt>
        </cx:lvl>
      </cx:strDim>
      <cx:numDim type="val">
        <cx:f>host_mem!$AD$4:$AD$13</cx:f>
        <cx:lvl ptCount="10" formatCode="G/標準">
          <cx:pt idx="0">479</cx:pt>
          <cx:pt idx="1">514</cx:pt>
          <cx:pt idx="2">1045</cx:pt>
          <cx:pt idx="3">497</cx:pt>
          <cx:pt idx="4">561</cx:pt>
          <cx:pt idx="5">475</cx:pt>
          <cx:pt idx="6">716</cx:pt>
          <cx:pt idx="7">507</cx:pt>
          <cx:pt idx="8">835</cx:pt>
          <cx:pt idx="9">531</cx:pt>
        </cx:lvl>
      </cx:numDim>
    </cx:data>
    <cx:data id="4">
      <cx:strDim type="cat">
        <cx:f>host_mem!$AM$4:$AM$13</cx:f>
        <cx:lvl ptCount="10">
          <cx:pt idx="0">カーネル内復旧システム</cx:pt>
          <cx:pt idx="1">カーネル内復旧システム</cx:pt>
          <cx:pt idx="2">カーネル内復旧システム</cx:pt>
          <cx:pt idx="3">カーネル内復旧システム</cx:pt>
          <cx:pt idx="4">カーネル内復旧システム</cx:pt>
          <cx:pt idx="5">カーネル内復旧システム</cx:pt>
          <cx:pt idx="6">カーネル内復旧システム</cx:pt>
          <cx:pt idx="7">カーネル内復旧システム</cx:pt>
          <cx:pt idx="8">カーネル内復旧システム</cx:pt>
          <cx:pt idx="9">カーネル内復旧システム</cx:pt>
        </cx:lvl>
      </cx:strDim>
      <cx:numDim type="val">
        <cx:f>host_mem!$AL$4:$AL$13</cx:f>
        <cx:lvl ptCount="10" formatCode="G/標準">
          <cx:pt idx="0">722</cx:pt>
          <cx:pt idx="1">807</cx:pt>
          <cx:pt idx="2">671</cx:pt>
          <cx:pt idx="3">1139</cx:pt>
          <cx:pt idx="4">810</cx:pt>
          <cx:pt idx="5">574</cx:pt>
          <cx:pt idx="6">780</cx:pt>
          <cx:pt idx="7">1690</cx:pt>
          <cx:pt idx="8">1491</cx:pt>
          <cx:pt idx="9">1030</cx:pt>
        </cx:lvl>
      </cx:numDim>
    </cx:data>
  </cx:chartData>
  <cx:chart>
    <cx:plotArea>
      <cx:plotAreaRegion>
        <cx:plotSurface>
          <cx:spPr>
            <a:ln w="38100">
              <a:solidFill>
                <a:schemeClr val="tx1"/>
              </a:solidFill>
            </a:ln>
          </cx:spPr>
        </cx:plotSurface>
        <cx:series layoutId="boxWhisker" uniqueId="{386199F5-CE9F-5F4B-ABCA-EE7F9DA5E691}">
          <cx:tx>
            <cx:txData>
              <cx:f>host_mem!$A$3</cx:f>
              <cx:v>シグナル疑似送信</cx:v>
            </cx:txData>
          </cx:tx>
          <cx:spPr>
            <a:solidFill>
              <a:schemeClr val="bg2">
                <a:lumMod val="90000"/>
              </a:schemeClr>
            </a:solidFill>
            <a:ln w="38100">
              <a:solidFill>
                <a:schemeClr val="tx1"/>
              </a:solidFill>
            </a:ln>
          </cx:spPr>
          <cx:dataId val="0"/>
          <cx:layoutPr>
            <cx:visibility meanLine="0" meanMarker="1" nonoutliers="0" outliers="1"/>
            <cx:statistics quartileMethod="exclusive"/>
          </cx:layoutPr>
        </cx:series>
        <cx:series layoutId="boxWhisker" uniqueId="{00000000-F579-E44F-81BE-56948833DCE1}">
          <cx:tx>
            <cx:txData>
              <cx:f>host_mem!$I$3</cx:f>
              <cx:v>シグナル疑似送信+疑似スケジューリング+復旧支援機構&lt;ロックの獲得&gt;</cx:v>
            </cx:txData>
          </cx:tx>
          <cx:spPr>
            <a:solidFill>
              <a:srgbClr val="0070C0"/>
            </a:solidFill>
            <a:ln w="38100">
              <a:solidFill>
                <a:schemeClr val="tx1"/>
              </a:solidFill>
            </a:ln>
          </cx:spPr>
          <cx:dataId val="1"/>
          <cx:layoutPr>
            <cx:visibility nonoutliers="0"/>
            <cx:statistics quartileMethod="exclusive"/>
          </cx:layoutPr>
        </cx:series>
        <cx:series layoutId="boxWhisker" uniqueId="{00000001-F579-E44F-81BE-56948833DCE1}">
          <cx:tx>
            <cx:txData>
              <cx:f>host_mem!$Q$3</cx:f>
              <cx:v>シグナル疑似送信+復旧支援機構&lt;スケジューリング&gt;</cx:v>
            </cx:txData>
          </cx:tx>
          <cx:spPr>
            <a:solidFill>
              <a:schemeClr val="accent2"/>
            </a:solidFill>
            <a:ln w="38100">
              <a:solidFill>
                <a:schemeClr val="tx1"/>
              </a:solidFill>
            </a:ln>
          </cx:spPr>
          <cx:dataId val="2"/>
          <cx:layoutPr>
            <cx:visibility nonoutliers="0"/>
            <cx:statistics quartileMethod="exclusive"/>
          </cx:layoutPr>
        </cx:series>
        <cx:series layoutId="boxWhisker" uniqueId="{00000002-F579-E44F-81BE-56948833DCE1}">
          <cx:tx>
            <cx:txData>
              <cx:f>host_mem!$Y$1</cx:f>
              <cx:v>復旧プロセス</cx:v>
            </cx:txData>
          </cx:tx>
          <cx:spPr>
            <a:solidFill>
              <a:srgbClr val="FF0000"/>
            </a:solidFill>
            <a:ln w="38100">
              <a:solidFill>
                <a:schemeClr val="tx1"/>
              </a:solidFill>
            </a:ln>
          </cx:spPr>
          <cx:dataId val="3"/>
          <cx:layoutPr>
            <cx:visibility nonoutliers="0"/>
            <cx:statistics quartileMethod="exclusive"/>
          </cx:layoutPr>
        </cx:series>
        <cx:series layoutId="boxWhisker" uniqueId="{00000003-F579-E44F-81BE-56948833DCE1}">
          <cx:tx>
            <cx:txData>
              <cx:f>host_mem!$AG$1</cx:f>
              <cx:v>カーネル内復旧システム</cx:v>
            </cx:txData>
          </cx:tx>
          <cx:spPr>
            <a:solidFill>
              <a:srgbClr val="92D050"/>
            </a:solidFill>
            <a:ln w="38100">
              <a:solidFill>
                <a:schemeClr val="tx1"/>
              </a:solidFill>
            </a:ln>
          </cx:spPr>
          <cx:dataId val="4"/>
          <cx:layoutPr>
            <cx:visibility nonoutliers="0"/>
            <cx:statistics quartileMethod="exclusive"/>
          </cx:layoutPr>
        </cx:series>
      </cx:plotAreaRegion>
      <cx:axis id="0" hidden="1">
        <cx:catScaling gapWidth="0"/>
        <cx:tickLabels/>
      </cx:axis>
      <cx:axis id="1">
        <cx:valScaling max="2000"/>
        <cx:title>
          <cx:tx>
            <cx:rich>
              <a:bodyPr spcFirstLastPara="1" vertOverflow="ellipsis" horzOverflow="overflow" wrap="square" lIns="0" tIns="0" rIns="0" bIns="0" anchor="ctr" anchorCtr="1"/>
              <a:lstStyle/>
              <a:p>
                <a:pPr algn="ctr" rtl="0">
                  <a:defRPr/>
                </a:pPr>
                <a:r>
                  <a:rPr lang="ja-JP" altLang="en-US" sz="1800" b="0" i="0" u="none" strike="noStrike" baseline="0">
                    <a:solidFill>
                      <a:schemeClr val="tx1"/>
                    </a:solidFill>
                    <a:latin typeface="MS PGothic" panose="020B0600070205080204" pitchFamily="34" charset="-128"/>
                    <a:ea typeface="MS PGothic" panose="020B0600070205080204" pitchFamily="34" charset="-128"/>
                  </a:rPr>
                  <a:t>復旧時間</a:t>
                </a:r>
                <a:r>
                  <a:rPr lang="en-US" altLang="ja-JP" sz="1800" b="0" i="0" u="none" strike="noStrike" baseline="0">
                    <a:solidFill>
                      <a:schemeClr val="tx1"/>
                    </a:solidFill>
                    <a:latin typeface="MS PGothic" panose="020B0600070205080204" pitchFamily="34" charset="-128"/>
                    <a:ea typeface="MS PGothic" panose="020B0600070205080204" pitchFamily="34" charset="-128"/>
                  </a:rPr>
                  <a:t>[ms]</a:t>
                </a:r>
                <a:endParaRPr lang="ja-JP" altLang="en-US" sz="1800" b="0" i="0" u="none" strike="noStrike" baseline="0">
                  <a:solidFill>
                    <a:schemeClr val="tx1"/>
                  </a:solidFill>
                  <a:latin typeface="MS PGothic" panose="020B0600070205080204" pitchFamily="34" charset="-128"/>
                  <a:ea typeface="MS PGothic" panose="020B0600070205080204" pitchFamily="34" charset="-128"/>
                </a:endParaRPr>
              </a:p>
            </cx:rich>
          </cx:tx>
        </cx:title>
        <cx:majorGridlines/>
        <cx:tickLabels/>
        <cx:numFmt formatCode="0_);[赤](0)" sourceLinked="0"/>
        <cx:txPr>
          <a:bodyPr spcFirstLastPara="1" vertOverflow="ellipsis" horzOverflow="overflow" wrap="square" lIns="0" tIns="0" rIns="0" bIns="0" anchor="ctr" anchorCtr="1"/>
          <a:lstStyle/>
          <a:p>
            <a:pPr algn="ctr" rtl="0">
              <a:defRPr sz="18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800" b="0" i="0" u="none" strike="noStrike" baseline="0">
              <a:solidFill>
                <a:schemeClr val="tx1"/>
              </a:solidFill>
              <a:latin typeface="MS PGothic" panose="020B0600070205080204" pitchFamily="34" charset="-128"/>
              <a:ea typeface="MS PGothic" panose="020B0600070205080204" pitchFamily="34" charset="-128"/>
            </a:endParaRPr>
          </a:p>
        </cx:txPr>
      </cx:axis>
    </cx:plotArea>
  </cx:chart>
  <cx:spPr>
    <a:ln>
      <a:noFill/>
    </a:ln>
  </cx:spPr>
  <cx:clrMapOvr bg1="lt1" tx1="dk1" bg2="lt2" tx2="dk2" accent1="accent1" accent2="accent2" accent3="accent3" accent4="accent4" accent5="accent5" accent6="accent6" hlink="hlink" folHlink="folHlink"/>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VM_mem!$G$4:$G$13</cx:f>
        <cx:lvl ptCount="10">
          <cx:pt idx="0">A</cx:pt>
          <cx:pt idx="1">A</cx:pt>
          <cx:pt idx="2">A</cx:pt>
          <cx:pt idx="3">A</cx:pt>
          <cx:pt idx="4">A</cx:pt>
          <cx:pt idx="5">A</cx:pt>
          <cx:pt idx="6">A</cx:pt>
          <cx:pt idx="7">A</cx:pt>
          <cx:pt idx="8">A</cx:pt>
          <cx:pt idx="9">A</cx:pt>
        </cx:lvl>
      </cx:strDim>
      <cx:numDim type="val">
        <cx:f>VM_mem!$F$4:$F$13</cx:f>
        <cx:lvl ptCount="10" formatCode="G/標準">
          <cx:pt idx="0">407</cx:pt>
          <cx:pt idx="1">1112</cx:pt>
          <cx:pt idx="2">144</cx:pt>
          <cx:pt idx="3">653</cx:pt>
          <cx:pt idx="4">613</cx:pt>
          <cx:pt idx="5">1406</cx:pt>
          <cx:pt idx="6">234</cx:pt>
          <cx:pt idx="7">176</cx:pt>
          <cx:pt idx="8">232</cx:pt>
          <cx:pt idx="9">126</cx:pt>
        </cx:lvl>
      </cx:numDim>
    </cx:data>
    <cx:data id="1">
      <cx:strDim type="cat">
        <cx:f>VM_mem!$N$4:$N$13</cx:f>
        <cx:lvl ptCount="10">
          <cx:pt idx="0">B</cx:pt>
          <cx:pt idx="1">B</cx:pt>
          <cx:pt idx="2">B</cx:pt>
          <cx:pt idx="3">B</cx:pt>
          <cx:pt idx="4">B</cx:pt>
          <cx:pt idx="5">B</cx:pt>
          <cx:pt idx="6">B</cx:pt>
          <cx:pt idx="7">B</cx:pt>
          <cx:pt idx="8">B</cx:pt>
          <cx:pt idx="9">B</cx:pt>
        </cx:lvl>
      </cx:strDim>
      <cx:numDim type="val">
        <cx:f>VM_mem!$M$4:$M$13</cx:f>
        <cx:lvl ptCount="10" formatCode="G/標準">
          <cx:pt idx="0">1043</cx:pt>
          <cx:pt idx="1">126</cx:pt>
          <cx:pt idx="2">465</cx:pt>
          <cx:pt idx="3">273</cx:pt>
          <cx:pt idx="4">889</cx:pt>
          <cx:pt idx="5">149</cx:pt>
          <cx:pt idx="6">270</cx:pt>
          <cx:pt idx="7">381</cx:pt>
          <cx:pt idx="8">130</cx:pt>
          <cx:pt idx="9">113</cx:pt>
        </cx:lvl>
      </cx:numDim>
    </cx:data>
    <cx:data id="2">
      <cx:strDim type="cat">
        <cx:f>VM_mem!$AD$4:$AD$13</cx:f>
        <cx:lvl ptCount="10">
          <cx:pt idx="0">D</cx:pt>
          <cx:pt idx="1">D</cx:pt>
          <cx:pt idx="2">D</cx:pt>
          <cx:pt idx="3">D</cx:pt>
          <cx:pt idx="4">D</cx:pt>
          <cx:pt idx="5">D</cx:pt>
          <cx:pt idx="6">D</cx:pt>
          <cx:pt idx="7">D</cx:pt>
          <cx:pt idx="8">D</cx:pt>
          <cx:pt idx="9">D</cx:pt>
        </cx:lvl>
      </cx:strDim>
      <cx:numDim type="val">
        <cx:f>VM_mem!$AC$4:$AC$13</cx:f>
        <cx:lvl ptCount="10" formatCode="G/標準">
          <cx:pt idx="0">432</cx:pt>
          <cx:pt idx="1">138</cx:pt>
          <cx:pt idx="2">2337</cx:pt>
          <cx:pt idx="3">491</cx:pt>
          <cx:pt idx="4">213</cx:pt>
          <cx:pt idx="5">323</cx:pt>
          <cx:pt idx="6">710</cx:pt>
          <cx:pt idx="7">206</cx:pt>
          <cx:pt idx="8">421</cx:pt>
          <cx:pt idx="9">923</cx:pt>
        </cx:lvl>
      </cx:numDim>
    </cx:data>
    <cx:data id="3">
      <cx:strDim type="cat">
        <cx:f>VM_mem!$AL$4:$AL$13</cx:f>
        <cx:lvl ptCount="10">
          <cx:pt idx="0">プロセス</cx:pt>
          <cx:pt idx="1">プロセス</cx:pt>
          <cx:pt idx="2">プロセス</cx:pt>
          <cx:pt idx="3">プロセス</cx:pt>
          <cx:pt idx="4">プロセス</cx:pt>
          <cx:pt idx="5">プロセス</cx:pt>
          <cx:pt idx="6">プロセス</cx:pt>
          <cx:pt idx="7">プロセス</cx:pt>
          <cx:pt idx="8">プロセス</cx:pt>
          <cx:pt idx="9">プロセス</cx:pt>
        </cx:lvl>
      </cx:strDim>
      <cx:numDim type="val">
        <cx:f>VM_mem!$AK$4:$AK$13</cx:f>
        <cx:lvl ptCount="10" formatCode="G/標準">
          <cx:pt idx="0">247</cx:pt>
          <cx:pt idx="1">258</cx:pt>
          <cx:pt idx="2">752</cx:pt>
          <cx:pt idx="3">600</cx:pt>
          <cx:pt idx="4">629</cx:pt>
          <cx:pt idx="5">327</cx:pt>
          <cx:pt idx="6">212</cx:pt>
          <cx:pt idx="7">921</cx:pt>
          <cx:pt idx="8">440</cx:pt>
          <cx:pt idx="9">789</cx:pt>
        </cx:lvl>
      </cx:numDim>
    </cx:data>
    <cx:data id="4">
      <cx:strDim type="cat">
        <cx:f>VM_mem!$AT$4:$AT$13</cx:f>
        <cx:lvl ptCount="10">
          <cx:pt idx="0">OS内部復旧</cx:pt>
          <cx:pt idx="1">OS内部復旧</cx:pt>
          <cx:pt idx="2">OS内部復旧</cx:pt>
          <cx:pt idx="3">OS内部復旧</cx:pt>
          <cx:pt idx="4">OS内部復旧</cx:pt>
          <cx:pt idx="5">OS内部復旧</cx:pt>
          <cx:pt idx="6">OS内部復旧</cx:pt>
          <cx:pt idx="7">OS内部復旧</cx:pt>
          <cx:pt idx="8">OS内部復旧</cx:pt>
          <cx:pt idx="9">OS内部復旧</cx:pt>
        </cx:lvl>
      </cx:strDim>
      <cx:numDim type="val">
        <cx:f>VM_mem!$AS$4:$AS$13</cx:f>
        <cx:lvl ptCount="10" formatCode="G/標準">
          <cx:pt idx="0">963</cx:pt>
          <cx:pt idx="1">99</cx:pt>
          <cx:pt idx="2">131</cx:pt>
          <cx:pt idx="3">1011</cx:pt>
          <cx:pt idx="4">103</cx:pt>
          <cx:pt idx="5">231</cx:pt>
          <cx:pt idx="6">112</cx:pt>
          <cx:pt idx="7">160</cx:pt>
          <cx:pt idx="8">97</cx:pt>
          <cx:pt idx="9">145</cx:pt>
        </cx:lvl>
      </cx:numDim>
    </cx:data>
  </cx:chartData>
  <cx:chart>
    <cx:plotArea>
      <cx:plotAreaRegion>
        <cx:plotSurface>
          <cx:spPr>
            <a:ln w="38100">
              <a:solidFill>
                <a:schemeClr val="tx1"/>
              </a:solidFill>
            </a:ln>
          </cx:spPr>
        </cx:plotSurface>
        <cx:series layoutId="boxWhisker" uniqueId="{386199F5-CE9F-5F4B-ABCA-EE7F9DA5E691}" formatIdx="0">
          <cx:tx>
            <cx:txData>
              <cx:f>VM_mem!$A$3</cx:f>
              <cx:v>復旧A</cx:v>
            </cx:txData>
          </cx:tx>
          <cx:spPr>
            <a:solidFill>
              <a:schemeClr val="bg2">
                <a:lumMod val="90000"/>
              </a:schemeClr>
            </a:solidFill>
            <a:ln w="38100">
              <a:solidFill>
                <a:schemeClr val="tx1"/>
              </a:solidFill>
            </a:ln>
          </cx:spPr>
          <cx:dataId val="0"/>
          <cx:layoutPr>
            <cx:visibility meanLine="0" meanMarker="1" nonoutliers="0" outliers="1"/>
            <cx:statistics quartileMethod="exclusive"/>
          </cx:layoutPr>
        </cx:series>
        <cx:series layoutId="boxWhisker" uniqueId="{00000000-F579-E44F-81BE-56948833DCE1}" formatIdx="1">
          <cx:tx>
            <cx:txData>
              <cx:f>VM_mem!$H$3</cx:f>
              <cx:v>復旧B</cx:v>
            </cx:txData>
          </cx:tx>
          <cx:spPr>
            <a:solidFill>
              <a:srgbClr val="FFFF00"/>
            </a:solidFill>
            <a:ln w="38100">
              <a:solidFill>
                <a:schemeClr val="tx1"/>
              </a:solidFill>
            </a:ln>
          </cx:spPr>
          <cx:dataId val="1"/>
          <cx:layoutPr>
            <cx:visibility nonoutliers="0"/>
            <cx:statistics quartileMethod="exclusive"/>
          </cx:layoutPr>
        </cx:series>
        <cx:series layoutId="boxWhisker" uniqueId="{00000002-F579-E44F-81BE-56948833DCE1}" formatIdx="3">
          <cx:tx>
            <cx:txData>
              <cx:f>VM_mem!$X$3</cx:f>
              <cx:v>復旧D</cx:v>
            </cx:txData>
          </cx:tx>
          <cx:spPr>
            <a:solidFill>
              <a:schemeClr val="accent2"/>
            </a:solidFill>
            <a:ln w="38100">
              <a:solidFill>
                <a:schemeClr val="tx1"/>
              </a:solidFill>
            </a:ln>
          </cx:spPr>
          <cx:dataId val="2"/>
          <cx:layoutPr>
            <cx:visibility nonoutliers="0"/>
            <cx:statistics quartileMethod="exclusive"/>
          </cx:layoutPr>
        </cx:series>
        <cx:series layoutId="boxWhisker" uniqueId="{00000003-F579-E44F-81BE-56948833DCE1}" formatIdx="4">
          <cx:tx>
            <cx:txData>
              <cx:f>VM_mem!$AF$1</cx:f>
              <cx:v>復旧プロセス</cx:v>
            </cx:txData>
          </cx:tx>
          <cx:spPr>
            <a:solidFill>
              <a:srgbClr val="FF0000"/>
            </a:solidFill>
            <a:ln w="38100">
              <a:solidFill>
                <a:schemeClr val="tx1"/>
              </a:solidFill>
            </a:ln>
          </cx:spPr>
          <cx:dataId val="3"/>
          <cx:layoutPr>
            <cx:visibility nonoutliers="0"/>
            <cx:statistics quartileMethod="exclusive"/>
          </cx:layoutPr>
        </cx:series>
        <cx:series layoutId="boxWhisker" uniqueId="{00000000-E8B0-404A-AF01-01B77BE4B02B}" formatIdx="5">
          <cx:tx>
            <cx:txData>
              <cx:f>VM_mem!$AN$1</cx:f>
              <cx:v>OS内部復旧</cx:v>
            </cx:txData>
          </cx:tx>
          <cx:spPr>
            <a:solidFill>
              <a:srgbClr val="92D050"/>
            </a:solidFill>
            <a:ln w="38100">
              <a:solidFill>
                <a:schemeClr val="tx1"/>
              </a:solidFill>
            </a:ln>
          </cx:spPr>
          <cx:dataId val="4"/>
          <cx:layoutPr>
            <cx:statistics quartileMethod="exclusive"/>
          </cx:layoutPr>
        </cx:series>
      </cx:plotAreaRegion>
      <cx:axis id="0" hidden="1">
        <cx:catScaling gapWidth="0"/>
        <cx:tickLabels/>
      </cx:axis>
      <cx:axis id="1">
        <cx:valScaling/>
        <cx:title>
          <cx:tx>
            <cx:rich>
              <a:bodyPr spcFirstLastPara="1" vertOverflow="ellipsis" horzOverflow="overflow" wrap="square" lIns="0" tIns="0" rIns="0" bIns="0" anchor="ctr" anchorCtr="1"/>
              <a:lstStyle/>
              <a:p>
                <a:pPr algn="ctr" rtl="0">
                  <a:defRPr/>
                </a:pPr>
                <a:r>
                  <a:rPr lang="ja-JP" altLang="en-US" sz="1800" b="0" i="0" u="none" strike="noStrike" baseline="0">
                    <a:solidFill>
                      <a:schemeClr val="tx1"/>
                    </a:solidFill>
                    <a:latin typeface="MS PGothic" panose="020B0600070205080204" pitchFamily="34" charset="-128"/>
                    <a:ea typeface="MS PGothic" panose="020B0600070205080204" pitchFamily="34" charset="-128"/>
                  </a:rPr>
                  <a:t>復旧時間</a:t>
                </a:r>
                <a:r>
                  <a:rPr lang="en-US" altLang="ja-JP" sz="1800" b="0" i="0" u="none" strike="noStrike" baseline="0">
                    <a:solidFill>
                      <a:schemeClr val="tx1"/>
                    </a:solidFill>
                    <a:latin typeface="MS PGothic" panose="020B0600070205080204" pitchFamily="34" charset="-128"/>
                    <a:ea typeface="MS PGothic" panose="020B0600070205080204" pitchFamily="34" charset="-128"/>
                  </a:rPr>
                  <a:t>[ms]</a:t>
                </a:r>
                <a:endParaRPr lang="ja-JP" altLang="en-US" sz="1800" b="0" i="0" u="none" strike="noStrike" baseline="0">
                  <a:solidFill>
                    <a:schemeClr val="tx1"/>
                  </a:solidFill>
                  <a:latin typeface="MS PGothic" panose="020B0600070205080204" pitchFamily="34" charset="-128"/>
                  <a:ea typeface="MS PGothic" panose="020B0600070205080204" pitchFamily="34" charset="-128"/>
                </a:endParaRPr>
              </a:p>
            </cx:rich>
          </cx:tx>
        </cx:title>
        <cx:majorGridlines/>
        <cx:tickLabels/>
        <cx:numFmt formatCode="0_);[赤](0)" sourceLinked="0"/>
        <cx:txPr>
          <a:bodyPr spcFirstLastPara="1" vertOverflow="ellipsis" horzOverflow="overflow" wrap="square" lIns="0" tIns="0" rIns="0" bIns="0" anchor="ctr" anchorCtr="1"/>
          <a:lstStyle/>
          <a:p>
            <a:pPr algn="ctr" rtl="0">
              <a:defRPr sz="1800">
                <a:solidFill>
                  <a:schemeClr val="tx1"/>
                </a:solidFill>
                <a:latin typeface="MS PGothic" panose="020B0600070205080204" pitchFamily="34" charset="-128"/>
                <a:ea typeface="MS PGothic" panose="020B0600070205080204" pitchFamily="34" charset="-128"/>
                <a:cs typeface="MS PGothic" panose="020B0600070205080204" pitchFamily="34" charset="-128"/>
              </a:defRPr>
            </a:pPr>
            <a:endParaRPr lang="ja-JP" altLang="en-US" sz="1800" b="0" i="0" u="none" strike="noStrike" baseline="0">
              <a:solidFill>
                <a:schemeClr val="tx1"/>
              </a:solidFill>
              <a:latin typeface="MS PGothic" panose="020B0600070205080204" pitchFamily="34" charset="-128"/>
              <a:ea typeface="MS PGothic" panose="020B0600070205080204" pitchFamily="34" charset="-128"/>
            </a:endParaRPr>
          </a:p>
        </cx:txPr>
      </cx:axis>
    </cx:plotArea>
  </cx:chart>
  <cx:spPr>
    <a:ln>
      <a:noFill/>
    </a:ln>
  </cx:spPr>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406">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9C4619C-20BA-4091-A60E-E172953DBDC1}"/>
              </a:ext>
            </a:extLst>
          </p:cNvPr>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4F2D4D6-196D-4742-828E-45952F6662DC}"/>
              </a:ext>
            </a:extLst>
          </p:cNvPr>
          <p:cNvSpPr>
            <a:spLocks noGrp="1"/>
          </p:cNvSpPr>
          <p:nvPr>
            <p:ph type="dt" sz="quarter" idx="1"/>
          </p:nvPr>
        </p:nvSpPr>
        <p:spPr>
          <a:xfrm>
            <a:off x="3815374" y="0"/>
            <a:ext cx="2918830" cy="495029"/>
          </a:xfrm>
          <a:prstGeom prst="rect">
            <a:avLst/>
          </a:prstGeom>
        </p:spPr>
        <p:txBody>
          <a:bodyPr vert="horz" lIns="91440" tIns="45720" rIns="91440" bIns="45720" rtlCol="0"/>
          <a:lstStyle>
            <a:lvl1pPr algn="r">
              <a:defRPr sz="1200"/>
            </a:lvl1pPr>
          </a:lstStyle>
          <a:p>
            <a:fld id="{9C2263B9-4B89-42F4-BF92-EBF7C0696D7E}" type="datetimeFigureOut">
              <a:rPr kumimoji="1" lang="ja-JP" altLang="en-US" smtClean="0"/>
              <a:t>2022/2/22</a:t>
            </a:fld>
            <a:endParaRPr kumimoji="1" lang="ja-JP" altLang="en-US"/>
          </a:p>
        </p:txBody>
      </p:sp>
      <p:sp>
        <p:nvSpPr>
          <p:cNvPr id="4" name="フッター プレースホルダー 3">
            <a:extLst>
              <a:ext uri="{FF2B5EF4-FFF2-40B4-BE49-F238E27FC236}">
                <a16:creationId xmlns:a16="http://schemas.microsoft.com/office/drawing/2014/main" id="{227EDD4A-9CED-46DB-8852-277270C0BA50}"/>
              </a:ext>
            </a:extLst>
          </p:cNvPr>
          <p:cNvSpPr>
            <a:spLocks noGrp="1"/>
          </p:cNvSpPr>
          <p:nvPr>
            <p:ph type="ftr" sz="quarter" idx="2"/>
          </p:nvPr>
        </p:nvSpPr>
        <p:spPr>
          <a:xfrm>
            <a:off x="0" y="9371287"/>
            <a:ext cx="2918830" cy="49502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166776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1440" tIns="45720" rIns="91440" bIns="45720" rtlCol="0"/>
          <a:lstStyle>
            <a:lvl1pPr algn="r">
              <a:defRPr sz="1200"/>
            </a:lvl1pPr>
          </a:lstStyle>
          <a:p>
            <a:fld id="{3C98369D-D6DF-48A3-BA85-3E8C1A155EB4}" type="datetimeFigureOut">
              <a:rPr kumimoji="1" lang="ja-JP" altLang="en-US" smtClean="0"/>
              <a:t>2022/2/22</a:t>
            </a:fld>
            <a:endParaRPr kumimoji="1" lang="ja-JP" altLang="en-US"/>
          </a:p>
        </p:txBody>
      </p:sp>
      <p:sp>
        <p:nvSpPr>
          <p:cNvPr id="4" name="スライド イメージ プレースホルダー 3"/>
          <p:cNvSpPr>
            <a:spLocks noGrp="1" noRot="1" noChangeAspect="1"/>
          </p:cNvSpPr>
          <p:nvPr>
            <p:ph type="sldImg" idx="2"/>
          </p:nvPr>
        </p:nvSpPr>
        <p:spPr>
          <a:xfrm>
            <a:off x="407988" y="1231900"/>
            <a:ext cx="5919787"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7"/>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7"/>
            <a:ext cx="2918830"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7"/>
            <a:ext cx="2918830" cy="495028"/>
          </a:xfrm>
          <a:prstGeom prst="rect">
            <a:avLst/>
          </a:prstGeom>
        </p:spPr>
        <p:txBody>
          <a:bodyPr vert="horz" lIns="91440" tIns="45720" rIns="91440" bIns="45720" rtlCol="0" anchor="b"/>
          <a:lstStyle>
            <a:lvl1pPr algn="r">
              <a:defRPr sz="1200"/>
            </a:lvl1pPr>
          </a:lstStyle>
          <a:p>
            <a:fld id="{21BA86B0-B2D3-472A-962F-A8A61837D642}" type="slidenum">
              <a:rPr kumimoji="1" lang="ja-JP" altLang="en-US" smtClean="0"/>
              <a:t>‹#›</a:t>
            </a:fld>
            <a:endParaRPr kumimoji="1" lang="ja-JP" altLang="en-US"/>
          </a:p>
        </p:txBody>
      </p:sp>
    </p:spTree>
    <p:extLst>
      <p:ext uri="{BB962C8B-B14F-4D97-AF65-F5344CB8AC3E}">
        <p14:creationId xmlns:p14="http://schemas.microsoft.com/office/powerpoint/2010/main" val="2029758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latin typeface="+mj-ea"/>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a:t>
            </a:fld>
            <a:endParaRPr kumimoji="1" lang="ja-JP" altLang="en-US"/>
          </a:p>
        </p:txBody>
      </p:sp>
    </p:spTree>
    <p:extLst>
      <p:ext uri="{BB962C8B-B14F-4D97-AF65-F5344CB8AC3E}">
        <p14:creationId xmlns:p14="http://schemas.microsoft.com/office/powerpoint/2010/main" val="2143493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10</a:t>
            </a:fld>
            <a:endParaRPr kumimoji="1" lang="ja-JP" altLang="en-US"/>
          </a:p>
        </p:txBody>
      </p:sp>
    </p:spTree>
    <p:extLst>
      <p:ext uri="{BB962C8B-B14F-4D97-AF65-F5344CB8AC3E}">
        <p14:creationId xmlns:p14="http://schemas.microsoft.com/office/powerpoint/2010/main" val="1218550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11</a:t>
            </a:fld>
            <a:endParaRPr kumimoji="1" lang="ja-JP" altLang="en-US"/>
          </a:p>
        </p:txBody>
      </p:sp>
    </p:spTree>
    <p:extLst>
      <p:ext uri="{BB962C8B-B14F-4D97-AF65-F5344CB8AC3E}">
        <p14:creationId xmlns:p14="http://schemas.microsoft.com/office/powerpoint/2010/main" val="17601495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12</a:t>
            </a:fld>
            <a:endParaRPr kumimoji="1" lang="ja-JP" altLang="en-US"/>
          </a:p>
        </p:txBody>
      </p:sp>
    </p:spTree>
    <p:extLst>
      <p:ext uri="{BB962C8B-B14F-4D97-AF65-F5344CB8AC3E}">
        <p14:creationId xmlns:p14="http://schemas.microsoft.com/office/powerpoint/2010/main" val="2417567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13</a:t>
            </a:fld>
            <a:endParaRPr kumimoji="1" lang="ja-JP" altLang="en-US"/>
          </a:p>
        </p:txBody>
      </p:sp>
    </p:spTree>
    <p:extLst>
      <p:ext uri="{BB962C8B-B14F-4D97-AF65-F5344CB8AC3E}">
        <p14:creationId xmlns:p14="http://schemas.microsoft.com/office/powerpoint/2010/main" val="861450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14</a:t>
            </a:fld>
            <a:endParaRPr kumimoji="1" lang="ja-JP" altLang="en-US"/>
          </a:p>
        </p:txBody>
      </p:sp>
    </p:spTree>
    <p:extLst>
      <p:ext uri="{BB962C8B-B14F-4D97-AF65-F5344CB8AC3E}">
        <p14:creationId xmlns:p14="http://schemas.microsoft.com/office/powerpoint/2010/main" val="9396176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15</a:t>
            </a:fld>
            <a:endParaRPr kumimoji="1" lang="ja-JP" altLang="en-US"/>
          </a:p>
        </p:txBody>
      </p:sp>
    </p:spTree>
    <p:extLst>
      <p:ext uri="{BB962C8B-B14F-4D97-AF65-F5344CB8AC3E}">
        <p14:creationId xmlns:p14="http://schemas.microsoft.com/office/powerpoint/2010/main" val="1654557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16</a:t>
            </a:fld>
            <a:endParaRPr kumimoji="1" lang="ja-JP" altLang="en-US"/>
          </a:p>
        </p:txBody>
      </p:sp>
    </p:spTree>
    <p:extLst>
      <p:ext uri="{BB962C8B-B14F-4D97-AF65-F5344CB8AC3E}">
        <p14:creationId xmlns:p14="http://schemas.microsoft.com/office/powerpoint/2010/main" val="34890911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17</a:t>
            </a:fld>
            <a:endParaRPr kumimoji="1" lang="ja-JP" altLang="en-US"/>
          </a:p>
        </p:txBody>
      </p:sp>
    </p:spTree>
    <p:extLst>
      <p:ext uri="{BB962C8B-B14F-4D97-AF65-F5344CB8AC3E}">
        <p14:creationId xmlns:p14="http://schemas.microsoft.com/office/powerpoint/2010/main" val="2487008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18</a:t>
            </a:fld>
            <a:endParaRPr kumimoji="1" lang="ja-JP" altLang="en-US"/>
          </a:p>
        </p:txBody>
      </p:sp>
    </p:spTree>
    <p:extLst>
      <p:ext uri="{BB962C8B-B14F-4D97-AF65-F5344CB8AC3E}">
        <p14:creationId xmlns:p14="http://schemas.microsoft.com/office/powerpoint/2010/main" val="51098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19</a:t>
            </a:fld>
            <a:endParaRPr kumimoji="1" lang="ja-JP" altLang="en-US"/>
          </a:p>
        </p:txBody>
      </p:sp>
    </p:spTree>
    <p:extLst>
      <p:ext uri="{BB962C8B-B14F-4D97-AF65-F5344CB8AC3E}">
        <p14:creationId xmlns:p14="http://schemas.microsoft.com/office/powerpoint/2010/main" val="2662900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a:t>
            </a:fld>
            <a:endParaRPr kumimoji="1" lang="ja-JP" altLang="en-US"/>
          </a:p>
        </p:txBody>
      </p:sp>
    </p:spTree>
    <p:extLst>
      <p:ext uri="{BB962C8B-B14F-4D97-AF65-F5344CB8AC3E}">
        <p14:creationId xmlns:p14="http://schemas.microsoft.com/office/powerpoint/2010/main" val="22662685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20</a:t>
            </a:fld>
            <a:endParaRPr kumimoji="1" lang="ja-JP" altLang="en-US"/>
          </a:p>
        </p:txBody>
      </p:sp>
    </p:spTree>
    <p:extLst>
      <p:ext uri="{BB962C8B-B14F-4D97-AF65-F5344CB8AC3E}">
        <p14:creationId xmlns:p14="http://schemas.microsoft.com/office/powerpoint/2010/main" val="24414205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21</a:t>
            </a:fld>
            <a:endParaRPr kumimoji="1" lang="ja-JP" altLang="en-US"/>
          </a:p>
        </p:txBody>
      </p:sp>
    </p:spTree>
    <p:extLst>
      <p:ext uri="{BB962C8B-B14F-4D97-AF65-F5344CB8AC3E}">
        <p14:creationId xmlns:p14="http://schemas.microsoft.com/office/powerpoint/2010/main" val="19079841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22</a:t>
            </a:fld>
            <a:endParaRPr kumimoji="1" lang="ja-JP" altLang="en-US"/>
          </a:p>
        </p:txBody>
      </p:sp>
    </p:spTree>
    <p:extLst>
      <p:ext uri="{BB962C8B-B14F-4D97-AF65-F5344CB8AC3E}">
        <p14:creationId xmlns:p14="http://schemas.microsoft.com/office/powerpoint/2010/main" val="684521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3</a:t>
            </a:fld>
            <a:endParaRPr kumimoji="1" lang="ja-JP" altLang="en-US"/>
          </a:p>
        </p:txBody>
      </p:sp>
    </p:spTree>
    <p:extLst>
      <p:ext uri="{BB962C8B-B14F-4D97-AF65-F5344CB8AC3E}">
        <p14:creationId xmlns:p14="http://schemas.microsoft.com/office/powerpoint/2010/main" val="1120921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4</a:t>
            </a:fld>
            <a:endParaRPr kumimoji="1" lang="ja-JP" altLang="en-US"/>
          </a:p>
        </p:txBody>
      </p:sp>
    </p:spTree>
    <p:extLst>
      <p:ext uri="{BB962C8B-B14F-4D97-AF65-F5344CB8AC3E}">
        <p14:creationId xmlns:p14="http://schemas.microsoft.com/office/powerpoint/2010/main" val="397579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5</a:t>
            </a:fld>
            <a:endParaRPr kumimoji="1" lang="ja-JP" altLang="en-US"/>
          </a:p>
        </p:txBody>
      </p:sp>
    </p:spTree>
    <p:extLst>
      <p:ext uri="{BB962C8B-B14F-4D97-AF65-F5344CB8AC3E}">
        <p14:creationId xmlns:p14="http://schemas.microsoft.com/office/powerpoint/2010/main" val="1071927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6</a:t>
            </a:fld>
            <a:endParaRPr kumimoji="1" lang="ja-JP" altLang="en-US"/>
          </a:p>
        </p:txBody>
      </p:sp>
    </p:spTree>
    <p:extLst>
      <p:ext uri="{BB962C8B-B14F-4D97-AF65-F5344CB8AC3E}">
        <p14:creationId xmlns:p14="http://schemas.microsoft.com/office/powerpoint/2010/main" val="2873392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7</a:t>
            </a:fld>
            <a:endParaRPr kumimoji="1" lang="ja-JP" altLang="en-US"/>
          </a:p>
        </p:txBody>
      </p:sp>
    </p:spTree>
    <p:extLst>
      <p:ext uri="{BB962C8B-B14F-4D97-AF65-F5344CB8AC3E}">
        <p14:creationId xmlns:p14="http://schemas.microsoft.com/office/powerpoint/2010/main" val="1011512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8</a:t>
            </a:fld>
            <a:endParaRPr kumimoji="1" lang="ja-JP" altLang="en-US"/>
          </a:p>
        </p:txBody>
      </p:sp>
    </p:spTree>
    <p:extLst>
      <p:ext uri="{BB962C8B-B14F-4D97-AF65-F5344CB8AC3E}">
        <p14:creationId xmlns:p14="http://schemas.microsoft.com/office/powerpoint/2010/main" val="1279734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BA86B0-B2D3-472A-962F-A8A61837D642}" type="slidenum">
              <a:rPr kumimoji="1" lang="ja-JP" altLang="en-US" smtClean="0"/>
              <a:t>9</a:t>
            </a:fld>
            <a:endParaRPr kumimoji="1" lang="ja-JP" altLang="en-US"/>
          </a:p>
        </p:txBody>
      </p:sp>
    </p:spTree>
    <p:extLst>
      <p:ext uri="{BB962C8B-B14F-4D97-AF65-F5344CB8AC3E}">
        <p14:creationId xmlns:p14="http://schemas.microsoft.com/office/powerpoint/2010/main" val="114834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ctrTitle"/>
          </p:nvPr>
        </p:nvSpPr>
        <p:spPr>
          <a:xfrm>
            <a:off x="1217635" y="1631741"/>
            <a:ext cx="9756721" cy="1825096"/>
          </a:xfrm>
        </p:spPr>
        <p:txBody>
          <a:bodyPr anchor="b">
            <a:noAutofit/>
          </a:bodyPr>
          <a:lstStyle>
            <a:lvl1pPr algn="l">
              <a:defRPr sz="440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17635" y="4109884"/>
            <a:ext cx="9756720" cy="1224543"/>
          </a:xfrm>
        </p:spPr>
        <p:txBody>
          <a:bodyPr>
            <a:normAutofit/>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070296" y="4969302"/>
            <a:ext cx="2486589" cy="365125"/>
          </a:xfrm>
        </p:spPr>
        <p:txBody>
          <a:bodyPr/>
          <a:lstStyle/>
          <a:p>
            <a:fld id="{08A4E440-5CAB-4C93-AD6A-A1C9D2D84DD0}" type="datetime1">
              <a:rPr kumimoji="1" lang="ja-JP" altLang="en-US" smtClean="0"/>
              <a:t>2022/2/22</a:t>
            </a:fld>
            <a:endParaRPr kumimoji="1" lang="ja-JP" altLang="en-US"/>
          </a:p>
        </p:txBody>
      </p:sp>
      <p:sp>
        <p:nvSpPr>
          <p:cNvPr id="5" name="Footer Placeholder 4"/>
          <p:cNvSpPr>
            <a:spLocks noGrp="1"/>
          </p:cNvSpPr>
          <p:nvPr>
            <p:ph type="ftr" sz="quarter" idx="11"/>
          </p:nvPr>
        </p:nvSpPr>
        <p:spPr>
          <a:xfrm>
            <a:off x="1831711" y="4969303"/>
            <a:ext cx="5282458" cy="365125"/>
          </a:xfrm>
        </p:spPr>
        <p:txBody>
          <a:bodyPr/>
          <a:lstStyle/>
          <a:p>
            <a:endParaRPr kumimoji="1" lang="ja-JP" altLang="en-US"/>
          </a:p>
        </p:txBody>
      </p:sp>
      <p:sp>
        <p:nvSpPr>
          <p:cNvPr id="6" name="Slide Number Placeholder 5"/>
          <p:cNvSpPr>
            <a:spLocks noGrp="1"/>
          </p:cNvSpPr>
          <p:nvPr>
            <p:ph type="sldNum" sz="quarter" idx="12"/>
          </p:nvPr>
        </p:nvSpPr>
        <p:spPr>
          <a:xfrm>
            <a:off x="8456760" y="396816"/>
            <a:ext cx="2895600" cy="398513"/>
          </a:xfrm>
        </p:spPr>
        <p:txBody>
          <a:bodyPr/>
          <a:lstStyle>
            <a:lvl1pPr>
              <a:defRPr sz="2800">
                <a:solidFill>
                  <a:srgbClr val="0070C0"/>
                </a:solidFill>
              </a:defRPr>
            </a:lvl1pPr>
          </a:lstStyle>
          <a:p>
            <a:fld id="{DB15B789-B4AB-4945-84F3-7B2ECC227000}" type="slidenum">
              <a:rPr kumimoji="1" lang="ja-JP" altLang="en-US" smtClean="0"/>
              <a:pPr/>
              <a:t>‹#›</a:t>
            </a:fld>
            <a:endParaRPr kumimoji="1" lang="ja-JP" altLang="en-US" dirty="0"/>
          </a:p>
        </p:txBody>
      </p:sp>
    </p:spTree>
    <p:extLst>
      <p:ext uri="{BB962C8B-B14F-4D97-AF65-F5344CB8AC3E}">
        <p14:creationId xmlns:p14="http://schemas.microsoft.com/office/powerpoint/2010/main" val="3393951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92473" y="4697362"/>
            <a:ext cx="10608643" cy="819355"/>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92473" y="977035"/>
            <a:ext cx="10600347"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92480" y="5516716"/>
            <a:ext cx="1060704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B9CCAD-8D2F-4CD7-8A79-8BCD5425603B}" type="datetime1">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05178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792480" y="753534"/>
            <a:ext cx="10607040" cy="2802467"/>
          </a:xfrm>
        </p:spPr>
        <p:txBody>
          <a:bodyPr anchor="ctr"/>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4400" y="3649134"/>
            <a:ext cx="103632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81002"/>
            <a:ext cx="2910840" cy="365125"/>
          </a:xfrm>
        </p:spPr>
        <p:txBody>
          <a:bodyPr/>
          <a:lstStyle>
            <a:lvl1pPr algn="r">
              <a:defRPr/>
            </a:lvl1pPr>
          </a:lstStyle>
          <a:p>
            <a:fld id="{7DBC0107-2831-4B0F-AF76-35C52AB2F85B}" type="datetime1">
              <a:rPr kumimoji="1" lang="ja-JP" altLang="en-US" smtClean="0"/>
              <a:t>2022/2/22</a:t>
            </a:fld>
            <a:endParaRPr kumimoji="1" lang="ja-JP" altLang="en-US"/>
          </a:p>
        </p:txBody>
      </p:sp>
      <p:sp>
        <p:nvSpPr>
          <p:cNvPr id="6" name="Footer Placeholder 5"/>
          <p:cNvSpPr>
            <a:spLocks noGrp="1"/>
          </p:cNvSpPr>
          <p:nvPr>
            <p:ph type="ftr" sz="quarter" idx="11"/>
          </p:nvPr>
        </p:nvSpPr>
        <p:spPr>
          <a:xfrm>
            <a:off x="792480" y="381002"/>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225102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1024468" y="753534"/>
            <a:ext cx="10151533" cy="2756234"/>
          </a:xfrm>
        </p:spPr>
        <p:txBody>
          <a:bodyPr anchor="ctr"/>
          <a:lstStyle>
            <a:lvl1pPr algn="l">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303865" y="3509768"/>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4400" y="4174598"/>
            <a:ext cx="10371669"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81002"/>
            <a:ext cx="2910840" cy="365125"/>
          </a:xfrm>
        </p:spPr>
        <p:txBody>
          <a:bodyPr/>
          <a:lstStyle>
            <a:lvl1pPr algn="r">
              <a:defRPr/>
            </a:lvl1pPr>
          </a:lstStyle>
          <a:p>
            <a:fld id="{F0A141AA-CAFF-450D-9B32-ED26CC687CAD}" type="datetime1">
              <a:rPr kumimoji="1" lang="ja-JP" altLang="en-US" smtClean="0"/>
              <a:t>2022/2/22</a:t>
            </a:fld>
            <a:endParaRPr kumimoji="1" lang="ja-JP" altLang="en-US"/>
          </a:p>
        </p:txBody>
      </p:sp>
      <p:sp>
        <p:nvSpPr>
          <p:cNvPr id="6" name="Footer Placeholder 5"/>
          <p:cNvSpPr>
            <a:spLocks noGrp="1"/>
          </p:cNvSpPr>
          <p:nvPr>
            <p:ph type="ftr" sz="quarter" idx="11"/>
          </p:nvPr>
        </p:nvSpPr>
        <p:spPr>
          <a:xfrm>
            <a:off x="792480" y="379439"/>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
        <p:nvSpPr>
          <p:cNvPr id="13" name="TextBox 12"/>
          <p:cNvSpPr txBox="1"/>
          <p:nvPr/>
        </p:nvSpPr>
        <p:spPr>
          <a:xfrm>
            <a:off x="308611" y="80772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862311" y="302133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48137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914400" y="1124703"/>
            <a:ext cx="10366376" cy="2511835"/>
          </a:xfrm>
        </p:spPr>
        <p:txBody>
          <a:bodyPr anchor="b"/>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4389" y="3648317"/>
            <a:ext cx="10364811"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416235" y="378885"/>
            <a:ext cx="2910840" cy="365125"/>
          </a:xfrm>
        </p:spPr>
        <p:txBody>
          <a:bodyPr/>
          <a:lstStyle>
            <a:lvl1pPr algn="r">
              <a:defRPr/>
            </a:lvl1pPr>
          </a:lstStyle>
          <a:p>
            <a:fld id="{09501337-1901-4A18-938A-2B0BD0442183}" type="datetime1">
              <a:rPr kumimoji="1" lang="ja-JP" altLang="en-US" smtClean="0"/>
              <a:t>2022/2/22</a:t>
            </a:fld>
            <a:endParaRPr kumimoji="1" lang="ja-JP" altLang="en-US"/>
          </a:p>
        </p:txBody>
      </p:sp>
      <p:sp>
        <p:nvSpPr>
          <p:cNvPr id="6" name="Footer Placeholder 5"/>
          <p:cNvSpPr>
            <a:spLocks noGrp="1"/>
          </p:cNvSpPr>
          <p:nvPr>
            <p:ph type="ftr" sz="quarter" idx="11"/>
          </p:nvPr>
        </p:nvSpPr>
        <p:spPr>
          <a:xfrm>
            <a:off x="792480" y="378885"/>
            <a:ext cx="6440875" cy="365125"/>
          </a:xfrm>
        </p:spPr>
        <p:txBody>
          <a:bodyPr/>
          <a:lstStyle/>
          <a:p>
            <a:endParaRPr kumimoji="1" lang="ja-JP" altLang="en-US"/>
          </a:p>
        </p:txBody>
      </p:sp>
      <p:sp>
        <p:nvSpPr>
          <p:cNvPr id="7" name="Slide Number Placeholder 6"/>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2531314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2895602" y="762001"/>
            <a:ext cx="8503919" cy="1303867"/>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792481" y="2202080"/>
            <a:ext cx="341376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792480" y="2904565"/>
            <a:ext cx="341376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02983" y="2201333"/>
            <a:ext cx="341376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01041" y="2904068"/>
            <a:ext cx="341376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85759" y="2192866"/>
            <a:ext cx="341376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85760" y="2904565"/>
            <a:ext cx="341376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0D54C723-33E2-49F7-BD66-CDE5EE7E5EC2}" type="datetime1">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4293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2895603" y="762000"/>
            <a:ext cx="8509312" cy="12954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792480"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792480" y="2331720"/>
            <a:ext cx="341376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792480" y="4796104"/>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389164"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389163" y="2331720"/>
            <a:ext cx="341376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387811" y="4796103"/>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91153" y="4113341"/>
            <a:ext cx="341376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91152" y="2331722"/>
            <a:ext cx="341376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91029" y="4796101"/>
            <a:ext cx="341376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52BB79E9-3847-40D2-AD1E-F0CB694F729B}" type="datetime1">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185366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92480" y="2194560"/>
            <a:ext cx="10607040" cy="406908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E760D5-F89E-4DAA-98EF-2513000394FC}" type="datetime1">
              <a:rPr kumimoji="1" lang="ja-JP" altLang="en-US" smtClean="0"/>
              <a:t>2022/2/22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435775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Vertical Title 1"/>
          <p:cNvSpPr>
            <a:spLocks noGrp="1"/>
          </p:cNvSpPr>
          <p:nvPr>
            <p:ph type="title" orient="vert"/>
          </p:nvPr>
        </p:nvSpPr>
        <p:spPr>
          <a:xfrm>
            <a:off x="9342120" y="747184"/>
            <a:ext cx="2057400" cy="4248675"/>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92481" y="746126"/>
            <a:ext cx="8370713" cy="424973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416235" y="381002"/>
            <a:ext cx="2910840" cy="365125"/>
          </a:xfrm>
        </p:spPr>
        <p:txBody>
          <a:bodyPr/>
          <a:lstStyle>
            <a:lvl1pPr algn="r">
              <a:defRPr/>
            </a:lvl1pPr>
          </a:lstStyle>
          <a:p>
            <a:fld id="{B0F7552D-6BCA-49C8-8354-6B18D4E09D2A}" type="datetime1">
              <a:rPr kumimoji="1" lang="ja-JP" altLang="en-US" smtClean="0"/>
              <a:t>2022/2/22</a:t>
            </a:fld>
            <a:endParaRPr kumimoji="1" lang="ja-JP" altLang="en-US"/>
          </a:p>
        </p:txBody>
      </p:sp>
      <p:sp>
        <p:nvSpPr>
          <p:cNvPr id="5" name="Footer Placeholder 4"/>
          <p:cNvSpPr>
            <a:spLocks noGrp="1"/>
          </p:cNvSpPr>
          <p:nvPr>
            <p:ph type="ftr" sz="quarter" idx="11"/>
          </p:nvPr>
        </p:nvSpPr>
        <p:spPr>
          <a:xfrm>
            <a:off x="792480" y="381002"/>
            <a:ext cx="6440875" cy="365125"/>
          </a:xfrm>
        </p:spPr>
        <p:txBody>
          <a:bodyPr/>
          <a:lstStyle/>
          <a:p>
            <a:endParaRPr kumimoji="1" lang="ja-JP" altLang="en-US"/>
          </a:p>
        </p:txBody>
      </p:sp>
      <p:sp>
        <p:nvSpPr>
          <p:cNvPr id="6" name="Slide Number Placeholder 5"/>
          <p:cNvSpPr>
            <a:spLocks noGrp="1"/>
          </p:cNvSpPr>
          <p:nvPr>
            <p:ph type="sldNum" sz="quarter" idx="12"/>
          </p:nvPr>
        </p:nvSpPr>
        <p:spPr>
          <a:xfrm>
            <a:off x="10509955" y="381002"/>
            <a:ext cx="889565"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218078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6000" y="292959"/>
            <a:ext cx="10560000" cy="1293028"/>
          </a:xfrm>
        </p:spPr>
        <p:txBody>
          <a:bodyPr anchor="ctr"/>
          <a:lstStyle/>
          <a:p>
            <a:r>
              <a:rPr lang="ja-JP" altLang="en-US"/>
              <a:t>マスター タイトルの書式設定</a:t>
            </a:r>
            <a:endParaRPr lang="en-US" dirty="0"/>
          </a:p>
        </p:txBody>
      </p:sp>
      <p:sp>
        <p:nvSpPr>
          <p:cNvPr id="3" name="Content Placeholder 2"/>
          <p:cNvSpPr>
            <a:spLocks noGrp="1"/>
          </p:cNvSpPr>
          <p:nvPr>
            <p:ph idx="1"/>
          </p:nvPr>
        </p:nvSpPr>
        <p:spPr>
          <a:xfrm>
            <a:off x="816000" y="1671919"/>
            <a:ext cx="10560000" cy="4585447"/>
          </a:xfrm>
        </p:spPr>
        <p:txBody>
          <a:bodyPr/>
          <a:lstStyle>
            <a:lvl1pPr>
              <a:defRPr b="1"/>
            </a:lvl1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496000" y="292960"/>
            <a:ext cx="2880000"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447617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cstate="email">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0" y="4995862"/>
            <a:ext cx="12192000" cy="1862138"/>
          </a:xfrm>
          <a:prstGeom prst="rect">
            <a:avLst/>
          </a:prstGeom>
        </p:spPr>
      </p:pic>
      <p:sp>
        <p:nvSpPr>
          <p:cNvPr id="2" name="Title 1"/>
          <p:cNvSpPr>
            <a:spLocks noGrp="1"/>
          </p:cNvSpPr>
          <p:nvPr>
            <p:ph type="title"/>
          </p:nvPr>
        </p:nvSpPr>
        <p:spPr>
          <a:xfrm>
            <a:off x="792480" y="753535"/>
            <a:ext cx="10607040" cy="2801935"/>
          </a:xfrm>
        </p:spPr>
        <p:txBody>
          <a:bodyPr anchor="b">
            <a:normAutofit/>
          </a:bodyPr>
          <a:lstStyle>
            <a:lvl1pPr algn="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92481" y="3641726"/>
            <a:ext cx="1060704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416235" y="381002"/>
            <a:ext cx="2910840" cy="365125"/>
          </a:xfrm>
        </p:spPr>
        <p:txBody>
          <a:bodyPr/>
          <a:lstStyle>
            <a:lvl1pPr algn="r">
              <a:defRPr/>
            </a:lvl1pPr>
          </a:lstStyle>
          <a:p>
            <a:fld id="{64A3DCA9-07F9-4729-87E6-1F164BF6AF6C}" type="datetime1">
              <a:rPr kumimoji="1" lang="ja-JP" altLang="en-US" smtClean="0"/>
              <a:t>2022/2/22</a:t>
            </a:fld>
            <a:endParaRPr kumimoji="1" lang="ja-JP" altLang="en-US"/>
          </a:p>
        </p:txBody>
      </p:sp>
      <p:sp>
        <p:nvSpPr>
          <p:cNvPr id="5" name="Footer Placeholder 4"/>
          <p:cNvSpPr>
            <a:spLocks noGrp="1"/>
          </p:cNvSpPr>
          <p:nvPr>
            <p:ph type="ftr" sz="quarter" idx="11"/>
          </p:nvPr>
        </p:nvSpPr>
        <p:spPr>
          <a:xfrm>
            <a:off x="792480" y="381002"/>
            <a:ext cx="6440875" cy="365125"/>
          </a:xfrm>
        </p:spPr>
        <p:txBody>
          <a:bodyPr/>
          <a:lstStyle/>
          <a:p>
            <a:endParaRPr kumimoji="1" lang="ja-JP" altLang="en-US"/>
          </a:p>
        </p:txBody>
      </p:sp>
      <p:sp>
        <p:nvSpPr>
          <p:cNvPr id="6" name="Slide Number Placeholder 5"/>
          <p:cNvSpPr>
            <a:spLocks noGrp="1"/>
          </p:cNvSpPr>
          <p:nvPr>
            <p:ph type="sldNum" sz="quarter" idx="12"/>
          </p:nvPr>
        </p:nvSpPr>
        <p:spPr>
          <a:xfrm>
            <a:off x="10509955" y="381002"/>
            <a:ext cx="889564" cy="365125"/>
          </a:xfrm>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41206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92481" y="2194560"/>
            <a:ext cx="5214105" cy="40690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9466" y="2194560"/>
            <a:ext cx="5210053" cy="40690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7D1F31D-EFC2-4473-84E0-6058DE905FDB}" type="datetime1">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388677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503920" cy="12954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5039" y="2183802"/>
            <a:ext cx="4911545"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92480" y="3132668"/>
            <a:ext cx="5214105" cy="3130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92025" y="2183802"/>
            <a:ext cx="4907495"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89465" y="3132668"/>
            <a:ext cx="5210055" cy="31309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DFA038-8BC8-4033-8469-478A9F48E607}" type="datetime1">
              <a:rPr kumimoji="1" lang="ja-JP" altLang="en-US" smtClean="0"/>
              <a:t>2022/2/22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679464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E7F8B98-A18E-4C40-A042-DFAD216F9717}" type="datetime1">
              <a:rPr kumimoji="1" lang="ja-JP" altLang="en-US" smtClean="0"/>
              <a:t>2022/2/22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2038339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A3B0BD-77CC-4E0C-BC96-EFC8944D288F}" type="datetime1">
              <a:rPr kumimoji="1" lang="ja-JP" altLang="en-US" smtClean="0"/>
              <a:t>2022/2/22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630267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92480" y="1524000"/>
            <a:ext cx="4114800" cy="1600200"/>
          </a:xfrm>
        </p:spPr>
        <p:txBody>
          <a:bodyPr anchor="b"/>
          <a:lstStyle>
            <a:lvl1pPr algn="l">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746760"/>
            <a:ext cx="6217920" cy="5516880"/>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92480" y="3124200"/>
            <a:ext cx="41148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BEB7510-4DE7-4274-AE67-AFC6A193E54E}" type="datetime1">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74205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92480" y="1524000"/>
            <a:ext cx="5434307" cy="1600200"/>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503365" y="751242"/>
            <a:ext cx="4898979"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92480" y="3124200"/>
            <a:ext cx="5434307"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62F1AB-CCD5-4C76-B4B7-ED422FF57DA4}" type="datetime1">
              <a:rPr kumimoji="1" lang="ja-JP" altLang="en-US" smtClean="0"/>
              <a:t>2022/2/22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15B789-B4AB-4945-84F3-7B2ECC227000}" type="slidenum">
              <a:rPr kumimoji="1" lang="ja-JP" altLang="en-US" smtClean="0"/>
              <a:t>‹#›</a:t>
            </a:fld>
            <a:endParaRPr kumimoji="1" lang="ja-JP" altLang="en-US"/>
          </a:p>
        </p:txBody>
      </p:sp>
    </p:spTree>
    <p:extLst>
      <p:ext uri="{BB962C8B-B14F-4D97-AF65-F5344CB8AC3E}">
        <p14:creationId xmlns:p14="http://schemas.microsoft.com/office/powerpoint/2010/main" val="1268233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6000" y="815575"/>
            <a:ext cx="10560000" cy="1293028"/>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pic>
        <p:nvPicPr>
          <p:cNvPr id="8" name="Picture 7" descr="C2-HD-TOP.png"/>
          <p:cNvPicPr>
            <a:picLocks noChangeAspect="1"/>
          </p:cNvPicPr>
          <p:nvPr/>
        </p:nvPicPr>
        <p:blipFill>
          <a:blip r:embed="rId19" cstate="email">
            <a:duotone>
              <a:schemeClr val="accent5">
                <a:shade val="45000"/>
                <a:satMod val="135000"/>
              </a:schemeClr>
              <a:prstClr val="white"/>
            </a:duotone>
            <a:alphaModFix amt="35000"/>
            <a:extLst>
              <a:ext uri="{BEBA8EAE-BF5A-486C-A8C5-ECC9F3942E4B}">
                <a14:imgProps xmlns:a14="http://schemas.microsoft.com/office/drawing/2010/main">
                  <a14:imgLayer r:embed="rId20">
                    <a14:imgEffect>
                      <a14:sharpenSoften amount="100000"/>
                    </a14:imgEffect>
                    <a14:imgEffect>
                      <a14:brightnessContrast contrast="-45000"/>
                    </a14:imgEffect>
                  </a14:imgLayer>
                </a14:imgProps>
              </a:ext>
              <a:ext uri="{28A0092B-C50C-407E-A947-70E740481C1C}">
                <a14:useLocalDpi xmlns:a14="http://schemas.microsoft.com/office/drawing/2010/main"/>
              </a:ext>
            </a:extLst>
          </a:blip>
          <a:stretch>
            <a:fillRect/>
          </a:stretch>
        </p:blipFill>
        <p:spPr>
          <a:xfrm flipH="1">
            <a:off x="0" y="0"/>
            <a:ext cx="12192000" cy="1081088"/>
          </a:xfrm>
          <a:prstGeom prst="rect">
            <a:avLst/>
          </a:prstGeom>
          <a:solidFill>
            <a:schemeClr val="bg1"/>
          </a:solidFill>
        </p:spPr>
      </p:pic>
      <p:sp>
        <p:nvSpPr>
          <p:cNvPr id="3" name="Text Placeholder 2"/>
          <p:cNvSpPr>
            <a:spLocks noGrp="1"/>
          </p:cNvSpPr>
          <p:nvPr>
            <p:ph type="body" idx="1"/>
          </p:nvPr>
        </p:nvSpPr>
        <p:spPr>
          <a:xfrm>
            <a:off x="816000" y="2178052"/>
            <a:ext cx="10560000" cy="4069080"/>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549640" y="6356352"/>
            <a:ext cx="284988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7865CAD-B2D3-4825-9C1B-3BF60A308FE6}" type="datetime1">
              <a:rPr kumimoji="1" lang="ja-JP" altLang="en-US" smtClean="0"/>
              <a:t>2022/2/22</a:t>
            </a:fld>
            <a:endParaRPr kumimoji="1" lang="ja-JP" altLang="en-US"/>
          </a:p>
        </p:txBody>
      </p:sp>
      <p:sp>
        <p:nvSpPr>
          <p:cNvPr id="5" name="Footer Placeholder 4"/>
          <p:cNvSpPr>
            <a:spLocks noGrp="1"/>
          </p:cNvSpPr>
          <p:nvPr>
            <p:ph type="ftr" sz="quarter" idx="3"/>
          </p:nvPr>
        </p:nvSpPr>
        <p:spPr>
          <a:xfrm>
            <a:off x="792480" y="6355847"/>
            <a:ext cx="757428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763000" y="381002"/>
            <a:ext cx="2880000" cy="365125"/>
          </a:xfrm>
          <a:prstGeom prst="rect">
            <a:avLst/>
          </a:prstGeom>
        </p:spPr>
        <p:txBody>
          <a:bodyPr vert="horz" lIns="91440" tIns="45720" rIns="91440" bIns="45720" rtlCol="0" anchor="ctr"/>
          <a:lstStyle>
            <a:lvl1pPr algn="r">
              <a:defRPr sz="2800">
                <a:solidFill>
                  <a:srgbClr val="0070C0"/>
                </a:solidFill>
                <a:latin typeface="+mj-ea"/>
                <a:ea typeface="+mj-ea"/>
              </a:defRPr>
            </a:lvl1pPr>
          </a:lstStyle>
          <a:p>
            <a:r>
              <a:rPr kumimoji="1" lang="en-US" altLang="ja-JP" dirty="0"/>
              <a:t>1</a:t>
            </a:r>
            <a:endParaRPr kumimoji="1" lang="ja-JP" altLang="en-US" dirty="0"/>
          </a:p>
        </p:txBody>
      </p:sp>
    </p:spTree>
    <p:extLst>
      <p:ext uri="{BB962C8B-B14F-4D97-AF65-F5344CB8AC3E}">
        <p14:creationId xmlns:p14="http://schemas.microsoft.com/office/powerpoint/2010/main" val="5406159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hdr="0" ftr="0" dt="0"/>
  <p:txStyles>
    <p:titleStyle>
      <a:lvl1pPr algn="l" defTabSz="914400" rtl="0" eaLnBrk="1" latinLnBrk="0" hangingPunct="1">
        <a:lnSpc>
          <a:spcPct val="90000"/>
        </a:lnSpc>
        <a:spcBef>
          <a:spcPct val="0"/>
        </a:spcBef>
        <a:buNone/>
        <a:defRPr kumimoji="1" sz="4000" kern="1200" cap="none" baseline="0">
          <a:solidFill>
            <a:srgbClr val="0070C0"/>
          </a:solidFill>
          <a:latin typeface="ＭＳ Ｐゴシック" panose="020B0600070205080204" pitchFamily="34" charset="-128"/>
          <a:ea typeface="ＭＳ Ｐゴシック" panose="020B060007020508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6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2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16.png"/><Relationship Id="rId5" Type="http://schemas.microsoft.com/office/2014/relationships/chartEx" Target="../charts/chartEx2.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5.wmf"/><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6.tif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notesSlide" Target="../notesSlides/notesSlide5.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oleObject1.bin"/><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4.wdp"/></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BA86D0-74DF-B546-947E-E0EFF46A2217}"/>
              </a:ext>
            </a:extLst>
          </p:cNvPr>
          <p:cNvSpPr>
            <a:spLocks noGrp="1"/>
          </p:cNvSpPr>
          <p:nvPr>
            <p:ph type="ctrTitle"/>
          </p:nvPr>
        </p:nvSpPr>
        <p:spPr/>
        <p:txBody>
          <a:bodyPr/>
          <a:lstStyle/>
          <a:p>
            <a:r>
              <a:rPr lang="ja-JP" altLang="en-US"/>
              <a:t>外部からの</a:t>
            </a:r>
            <a:r>
              <a:rPr lang="en" altLang="ja-JP" dirty="0"/>
              <a:t>OS</a:t>
            </a:r>
            <a:r>
              <a:rPr lang="ja-JP" altLang="en-US"/>
              <a:t>メモリ書き換えによる</a:t>
            </a:r>
            <a:br>
              <a:rPr lang="en-US" altLang="ja-JP" dirty="0"/>
            </a:br>
            <a:r>
              <a:rPr lang="ja-JP" altLang="en-US"/>
              <a:t>システム障害からの復旧</a:t>
            </a:r>
          </a:p>
        </p:txBody>
      </p:sp>
      <p:sp>
        <p:nvSpPr>
          <p:cNvPr id="3" name="字幕 2">
            <a:extLst>
              <a:ext uri="{FF2B5EF4-FFF2-40B4-BE49-F238E27FC236}">
                <a16:creationId xmlns:a16="http://schemas.microsoft.com/office/drawing/2014/main" id="{8459773E-C027-1A4C-8159-8B009CBA9B98}"/>
              </a:ext>
            </a:extLst>
          </p:cNvPr>
          <p:cNvSpPr>
            <a:spLocks noGrp="1"/>
          </p:cNvSpPr>
          <p:nvPr>
            <p:ph type="subTitle" idx="1"/>
          </p:nvPr>
        </p:nvSpPr>
        <p:spPr/>
        <p:txBody>
          <a:bodyPr>
            <a:normAutofit lnSpcReduction="10000"/>
          </a:bodyPr>
          <a:lstStyle/>
          <a:p>
            <a:r>
              <a:rPr lang="ja-JP" altLang="en-US"/>
              <a:t>　　九州工業大学大学院　情報工学府　</a:t>
            </a:r>
            <a:endParaRPr lang="en-US" altLang="ja-JP" dirty="0"/>
          </a:p>
          <a:p>
            <a:r>
              <a:rPr lang="ja-JP" altLang="en-US"/>
              <a:t>情報創成工学専攻　光来研究室</a:t>
            </a:r>
            <a:endParaRPr lang="en-US" altLang="ja-JP" dirty="0"/>
          </a:p>
          <a:p>
            <a:r>
              <a:rPr lang="en-US" altLang="ja-JP" dirty="0"/>
              <a:t>20675011 </a:t>
            </a:r>
            <a:r>
              <a:rPr lang="ja-JP" altLang="en-US"/>
              <a:t>木村健人　光来健一</a:t>
            </a:r>
          </a:p>
        </p:txBody>
      </p:sp>
      <p:sp>
        <p:nvSpPr>
          <p:cNvPr id="4" name="スライド番号プレースホルダー 3">
            <a:extLst>
              <a:ext uri="{FF2B5EF4-FFF2-40B4-BE49-F238E27FC236}">
                <a16:creationId xmlns:a16="http://schemas.microsoft.com/office/drawing/2014/main" id="{9A933632-CA18-1841-A073-52631516B254}"/>
              </a:ext>
            </a:extLst>
          </p:cNvPr>
          <p:cNvSpPr>
            <a:spLocks noGrp="1"/>
          </p:cNvSpPr>
          <p:nvPr>
            <p:ph type="sldNum" sz="quarter" idx="12"/>
          </p:nvPr>
        </p:nvSpPr>
        <p:spPr/>
        <p:txBody>
          <a:bodyPr/>
          <a:lstStyle/>
          <a:p>
            <a:fld id="{DB15B789-B4AB-4945-84F3-7B2ECC227000}" type="slidenum">
              <a:rPr lang="ja-JP" altLang="en-US" smtClean="0"/>
              <a:pPr/>
              <a:t>1</a:t>
            </a:fld>
            <a:endParaRPr lang="ja-JP" altLang="en-US" dirty="0"/>
          </a:p>
        </p:txBody>
      </p:sp>
    </p:spTree>
    <p:extLst>
      <p:ext uri="{BB962C8B-B14F-4D97-AF65-F5344CB8AC3E}">
        <p14:creationId xmlns:p14="http://schemas.microsoft.com/office/powerpoint/2010/main" val="2864184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4C48F7-77E4-374F-B266-971E29764012}"/>
              </a:ext>
            </a:extLst>
          </p:cNvPr>
          <p:cNvSpPr>
            <a:spLocks noGrp="1"/>
          </p:cNvSpPr>
          <p:nvPr>
            <p:ph type="title"/>
          </p:nvPr>
        </p:nvSpPr>
        <p:spPr>
          <a:xfrm>
            <a:off x="816000" y="292959"/>
            <a:ext cx="10560000" cy="1293028"/>
          </a:xfrm>
        </p:spPr>
        <p:txBody>
          <a:bodyPr/>
          <a:lstStyle/>
          <a:p>
            <a:r>
              <a:rPr lang="ja-JP" altLang="en-US"/>
              <a:t>シグナル疑似送信</a:t>
            </a:r>
          </a:p>
        </p:txBody>
      </p:sp>
      <p:sp>
        <p:nvSpPr>
          <p:cNvPr id="3" name="コンテンツ プレースホルダー 2">
            <a:extLst>
              <a:ext uri="{FF2B5EF4-FFF2-40B4-BE49-F238E27FC236}">
                <a16:creationId xmlns:a16="http://schemas.microsoft.com/office/drawing/2014/main" id="{56401C42-2C63-A148-A072-4B4396C2ADD6}"/>
              </a:ext>
            </a:extLst>
          </p:cNvPr>
          <p:cNvSpPr>
            <a:spLocks noGrp="1"/>
          </p:cNvSpPr>
          <p:nvPr>
            <p:ph idx="1"/>
          </p:nvPr>
        </p:nvSpPr>
        <p:spPr>
          <a:xfrm>
            <a:off x="816000" y="1671919"/>
            <a:ext cx="10560000" cy="4585447"/>
          </a:xfrm>
        </p:spPr>
        <p:txBody>
          <a:bodyPr/>
          <a:lstStyle/>
          <a:p>
            <a:r>
              <a:rPr lang="en-JP" altLang="ja-JP" dirty="0"/>
              <a:t>GPU</a:t>
            </a:r>
            <a:r>
              <a:rPr lang="ja-JP" altLang="en-JP"/>
              <a:t>から</a:t>
            </a:r>
            <a:r>
              <a:rPr lang="ja-JP" altLang="en-US"/>
              <a:t>プロセスへのシグナル送信を疑似的に実現</a:t>
            </a:r>
            <a:endParaRPr lang="en-US" altLang="ja-JP" dirty="0"/>
          </a:p>
          <a:p>
            <a:pPr lvl="1"/>
            <a:r>
              <a:rPr lang="en-US" altLang="ja-JP" dirty="0"/>
              <a:t>OS</a:t>
            </a:r>
            <a:r>
              <a:rPr lang="ja-JP" altLang="en-US"/>
              <a:t>がシグナル送信に用いるデータ構造を書き換えることでシグナルが送られた状態に変更</a:t>
            </a:r>
            <a:endParaRPr lang="en-US" altLang="ja-JP" dirty="0"/>
          </a:p>
          <a:p>
            <a:pPr lvl="2"/>
            <a:r>
              <a:rPr lang="ja-JP" altLang="en-US"/>
              <a:t>シグナルビットマップの対応するビットをセット</a:t>
            </a:r>
            <a:endParaRPr lang="en-US" altLang="ja-JP" dirty="0"/>
          </a:p>
          <a:p>
            <a:pPr lvl="2"/>
            <a:r>
              <a:rPr lang="ja-JP" altLang="en-US"/>
              <a:t>シグナルの未処理フラグをセット</a:t>
            </a:r>
            <a:endParaRPr lang="en-US" altLang="ja-JP" dirty="0"/>
          </a:p>
          <a:p>
            <a:pPr lvl="1"/>
            <a:r>
              <a:rPr lang="en-US" altLang="ja-JP" dirty="0"/>
              <a:t>OS</a:t>
            </a:r>
            <a:r>
              <a:rPr lang="ja-JP" altLang="en-US"/>
              <a:t>からプロセスに実行が遷移する際にシグナルが処理される</a:t>
            </a:r>
            <a:endParaRPr lang="en-US" altLang="ja-JP" dirty="0"/>
          </a:p>
          <a:p>
            <a:pPr lvl="1"/>
            <a:endParaRPr lang="en-US" altLang="ja-JP" dirty="0"/>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005C03E-B252-7A4B-B908-5D83BA8F6FBE}"/>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10</a:t>
            </a:fld>
            <a:endParaRPr lang="ja-JP" altLang="en-US"/>
          </a:p>
        </p:txBody>
      </p:sp>
      <p:sp>
        <p:nvSpPr>
          <p:cNvPr id="6" name="四角形: 角を丸くする 10">
            <a:extLst>
              <a:ext uri="{FF2B5EF4-FFF2-40B4-BE49-F238E27FC236}">
                <a16:creationId xmlns:a16="http://schemas.microsoft.com/office/drawing/2014/main" id="{C02F4F03-12DC-6C41-843E-77AA1D19B66D}"/>
              </a:ext>
            </a:extLst>
          </p:cNvPr>
          <p:cNvSpPr/>
          <p:nvPr/>
        </p:nvSpPr>
        <p:spPr>
          <a:xfrm>
            <a:off x="2493818" y="5204198"/>
            <a:ext cx="4276045" cy="1421102"/>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OS</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165D60B5-AA14-AD4F-A09D-A46616465207}"/>
              </a:ext>
            </a:extLst>
          </p:cNvPr>
          <p:cNvSpPr/>
          <p:nvPr/>
        </p:nvSpPr>
        <p:spPr>
          <a:xfrm>
            <a:off x="3290145" y="5349972"/>
            <a:ext cx="3294661" cy="1151295"/>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8" name="正方形/長方形 7">
            <a:extLst>
              <a:ext uri="{FF2B5EF4-FFF2-40B4-BE49-F238E27FC236}">
                <a16:creationId xmlns:a16="http://schemas.microsoft.com/office/drawing/2014/main" id="{EDDBE194-AEDF-0444-BBF5-F8AF71748448}"/>
              </a:ext>
            </a:extLst>
          </p:cNvPr>
          <p:cNvSpPr/>
          <p:nvPr/>
        </p:nvSpPr>
        <p:spPr>
          <a:xfrm>
            <a:off x="5891516" y="5507828"/>
            <a:ext cx="519953" cy="394443"/>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0</a:t>
            </a:r>
            <a:endParaRPr kumimoji="1" lang="ja-JP" altLang="en-US" sz="2000" b="1">
              <a:solidFill>
                <a:schemeClr val="tx1"/>
              </a:solidFill>
              <a:latin typeface="+mn-ea"/>
            </a:endParaRPr>
          </a:p>
        </p:txBody>
      </p:sp>
      <p:sp>
        <p:nvSpPr>
          <p:cNvPr id="9" name="正方形/長方形 8">
            <a:extLst>
              <a:ext uri="{FF2B5EF4-FFF2-40B4-BE49-F238E27FC236}">
                <a16:creationId xmlns:a16="http://schemas.microsoft.com/office/drawing/2014/main" id="{71145B81-6D51-E746-86CB-8839CD0A73EC}"/>
              </a:ext>
            </a:extLst>
          </p:cNvPr>
          <p:cNvSpPr/>
          <p:nvPr/>
        </p:nvSpPr>
        <p:spPr>
          <a:xfrm>
            <a:off x="4372049" y="5508186"/>
            <a:ext cx="1519466" cy="394447"/>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ビットマップ</a:t>
            </a:r>
          </a:p>
        </p:txBody>
      </p:sp>
      <p:sp>
        <p:nvSpPr>
          <p:cNvPr id="10" name="正方形/長方形 9">
            <a:extLst>
              <a:ext uri="{FF2B5EF4-FFF2-40B4-BE49-F238E27FC236}">
                <a16:creationId xmlns:a16="http://schemas.microsoft.com/office/drawing/2014/main" id="{9D61C1AE-198F-7745-913A-F8674E797184}"/>
              </a:ext>
            </a:extLst>
          </p:cNvPr>
          <p:cNvSpPr/>
          <p:nvPr/>
        </p:nvSpPr>
        <p:spPr>
          <a:xfrm>
            <a:off x="5986458" y="5577948"/>
            <a:ext cx="338142" cy="259181"/>
          </a:xfrm>
          <a:prstGeom prst="rect">
            <a:avLst/>
          </a:prstGeom>
          <a:ln w="381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1</a:t>
            </a:r>
            <a:endParaRPr kumimoji="1" lang="ja-JP" altLang="en-US" sz="2000" b="1">
              <a:solidFill>
                <a:schemeClr val="tx1"/>
              </a:solidFill>
              <a:latin typeface="+mn-ea"/>
            </a:endParaRPr>
          </a:p>
        </p:txBody>
      </p:sp>
      <p:sp>
        <p:nvSpPr>
          <p:cNvPr id="12" name="正方形/長方形 11">
            <a:extLst>
              <a:ext uri="{FF2B5EF4-FFF2-40B4-BE49-F238E27FC236}">
                <a16:creationId xmlns:a16="http://schemas.microsoft.com/office/drawing/2014/main" id="{864846E9-D98D-2843-82A1-8A39568AF5EB}"/>
              </a:ext>
            </a:extLst>
          </p:cNvPr>
          <p:cNvSpPr/>
          <p:nvPr/>
        </p:nvSpPr>
        <p:spPr>
          <a:xfrm>
            <a:off x="4361633" y="6009362"/>
            <a:ext cx="2051851"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フラグ</a:t>
            </a:r>
          </a:p>
        </p:txBody>
      </p:sp>
      <p:sp>
        <p:nvSpPr>
          <p:cNvPr id="13" name="四角形: 角を丸くする 10">
            <a:extLst>
              <a:ext uri="{FF2B5EF4-FFF2-40B4-BE49-F238E27FC236}">
                <a16:creationId xmlns:a16="http://schemas.microsoft.com/office/drawing/2014/main" id="{D5176927-5BCA-3247-804C-C0A4548EB23D}"/>
              </a:ext>
            </a:extLst>
          </p:cNvPr>
          <p:cNvSpPr/>
          <p:nvPr/>
        </p:nvSpPr>
        <p:spPr>
          <a:xfrm>
            <a:off x="4307559" y="4349765"/>
            <a:ext cx="2160001"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5" name="四角形: 角を丸くする 5">
            <a:extLst>
              <a:ext uri="{FF2B5EF4-FFF2-40B4-BE49-F238E27FC236}">
                <a16:creationId xmlns:a16="http://schemas.microsoft.com/office/drawing/2014/main" id="{D9C636B8-B660-8D42-8FB3-D7777ECDFB67}"/>
              </a:ext>
            </a:extLst>
          </p:cNvPr>
          <p:cNvSpPr/>
          <p:nvPr/>
        </p:nvSpPr>
        <p:spPr>
          <a:xfrm>
            <a:off x="8570232" y="5529243"/>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14" name="グループ化 13">
            <a:extLst>
              <a:ext uri="{FF2B5EF4-FFF2-40B4-BE49-F238E27FC236}">
                <a16:creationId xmlns:a16="http://schemas.microsoft.com/office/drawing/2014/main" id="{F2C5CC8A-EC4E-7444-9344-651F4F071FEC}"/>
              </a:ext>
            </a:extLst>
          </p:cNvPr>
          <p:cNvGrpSpPr/>
          <p:nvPr/>
        </p:nvGrpSpPr>
        <p:grpSpPr>
          <a:xfrm>
            <a:off x="6438934" y="5348310"/>
            <a:ext cx="2120884" cy="400110"/>
            <a:chOff x="6438934" y="5348310"/>
            <a:chExt cx="2120884" cy="400110"/>
          </a:xfrm>
        </p:grpSpPr>
        <p:cxnSp>
          <p:nvCxnSpPr>
            <p:cNvPr id="16" name="直線矢印コネクタ 15">
              <a:extLst>
                <a:ext uri="{FF2B5EF4-FFF2-40B4-BE49-F238E27FC236}">
                  <a16:creationId xmlns:a16="http://schemas.microsoft.com/office/drawing/2014/main" id="{002384CB-A5A0-4940-BB81-A37E2A031A42}"/>
                </a:ext>
              </a:extLst>
            </p:cNvPr>
            <p:cNvCxnSpPr>
              <a:cxnSpLocks/>
            </p:cNvCxnSpPr>
            <p:nvPr/>
          </p:nvCxnSpPr>
          <p:spPr>
            <a:xfrm flipH="1">
              <a:off x="6438934" y="5724277"/>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64ECFB0A-B80A-3943-9088-DF5D63396C47}"/>
                </a:ext>
              </a:extLst>
            </p:cNvPr>
            <p:cNvSpPr txBox="1"/>
            <p:nvPr/>
          </p:nvSpPr>
          <p:spPr>
            <a:xfrm>
              <a:off x="6660106" y="5348310"/>
              <a:ext cx="1838703" cy="400110"/>
            </a:xfrm>
            <a:prstGeom prst="rect">
              <a:avLst/>
            </a:prstGeom>
            <a:noFill/>
          </p:spPr>
          <p:txBody>
            <a:bodyPr wrap="square" rtlCol="0">
              <a:spAutoFit/>
            </a:bodyPr>
            <a:lstStyle/>
            <a:p>
              <a:pPr algn="ctr"/>
              <a:r>
                <a:rPr kumimoji="1" lang="ja-JP" altLang="en-US" sz="2000"/>
                <a:t>シグナル番号</a:t>
              </a:r>
              <a:endParaRPr kumimoji="1" lang="ja-JP" altLang="en-US" sz="2000" dirty="0"/>
            </a:p>
          </p:txBody>
        </p:sp>
      </p:grpSp>
      <p:grpSp>
        <p:nvGrpSpPr>
          <p:cNvPr id="23" name="グループ化 22">
            <a:extLst>
              <a:ext uri="{FF2B5EF4-FFF2-40B4-BE49-F238E27FC236}">
                <a16:creationId xmlns:a16="http://schemas.microsoft.com/office/drawing/2014/main" id="{4AF409E8-3E27-6640-B3B6-BBE7205D0487}"/>
              </a:ext>
            </a:extLst>
          </p:cNvPr>
          <p:cNvGrpSpPr/>
          <p:nvPr/>
        </p:nvGrpSpPr>
        <p:grpSpPr>
          <a:xfrm>
            <a:off x="6438934" y="6129472"/>
            <a:ext cx="2120884" cy="400110"/>
            <a:chOff x="6438934" y="6129472"/>
            <a:chExt cx="2120884" cy="400110"/>
          </a:xfrm>
        </p:grpSpPr>
        <p:cxnSp>
          <p:nvCxnSpPr>
            <p:cNvPr id="17" name="直線矢印コネクタ 16">
              <a:extLst>
                <a:ext uri="{FF2B5EF4-FFF2-40B4-BE49-F238E27FC236}">
                  <a16:creationId xmlns:a16="http://schemas.microsoft.com/office/drawing/2014/main" id="{DA547126-E0BD-BB44-AE34-8A4668CD3ACE}"/>
                </a:ext>
              </a:extLst>
            </p:cNvPr>
            <p:cNvCxnSpPr>
              <a:cxnSpLocks/>
            </p:cNvCxnSpPr>
            <p:nvPr/>
          </p:nvCxnSpPr>
          <p:spPr>
            <a:xfrm flipH="1">
              <a:off x="6438934" y="6158069"/>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FE56A7F9-1B7F-CC44-8686-604900F0F1F7}"/>
                </a:ext>
              </a:extLst>
            </p:cNvPr>
            <p:cNvSpPr txBox="1"/>
            <p:nvPr/>
          </p:nvSpPr>
          <p:spPr>
            <a:xfrm>
              <a:off x="6693628" y="6129472"/>
              <a:ext cx="1838703" cy="400110"/>
            </a:xfrm>
            <a:prstGeom prst="rect">
              <a:avLst/>
            </a:prstGeom>
            <a:noFill/>
          </p:spPr>
          <p:txBody>
            <a:bodyPr wrap="square" rtlCol="0">
              <a:spAutoFit/>
            </a:bodyPr>
            <a:lstStyle/>
            <a:p>
              <a:pPr algn="ctr"/>
              <a:r>
                <a:rPr kumimoji="1" lang="ja-JP" altLang="en-US" sz="2000"/>
                <a:t>未処理フラグ</a:t>
              </a:r>
              <a:endParaRPr kumimoji="1" lang="ja-JP" altLang="en-US" sz="2000" dirty="0"/>
            </a:p>
          </p:txBody>
        </p:sp>
      </p:grpSp>
      <p:sp>
        <p:nvSpPr>
          <p:cNvPr id="20" name="四角形: 角を丸くする 3">
            <a:extLst>
              <a:ext uri="{FF2B5EF4-FFF2-40B4-BE49-F238E27FC236}">
                <a16:creationId xmlns:a16="http://schemas.microsoft.com/office/drawing/2014/main" id="{45FCE38A-51E5-FC4D-AB95-7C886D9602C5}"/>
              </a:ext>
            </a:extLst>
          </p:cNvPr>
          <p:cNvSpPr/>
          <p:nvPr/>
        </p:nvSpPr>
        <p:spPr>
          <a:xfrm>
            <a:off x="8570233" y="6364577"/>
            <a:ext cx="1552508" cy="41135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1" name="テキスト ボックス 20">
            <a:extLst>
              <a:ext uri="{FF2B5EF4-FFF2-40B4-BE49-F238E27FC236}">
                <a16:creationId xmlns:a16="http://schemas.microsoft.com/office/drawing/2014/main" id="{03FC7449-C457-484B-B706-647A91546398}"/>
              </a:ext>
            </a:extLst>
          </p:cNvPr>
          <p:cNvSpPr txBox="1"/>
          <p:nvPr/>
        </p:nvSpPr>
        <p:spPr>
          <a:xfrm>
            <a:off x="3300751" y="5577629"/>
            <a:ext cx="1096775" cy="707886"/>
          </a:xfrm>
          <a:prstGeom prst="rect">
            <a:avLst/>
          </a:prstGeom>
          <a:noFill/>
        </p:spPr>
        <p:txBody>
          <a:bodyPr wrap="none" rtlCol="0">
            <a:spAutoFit/>
          </a:bodyPr>
          <a:lstStyle/>
          <a:p>
            <a:pPr algn="ctr"/>
            <a:r>
              <a:rPr kumimoji="1" lang="ja-JP" altLang="en-US" sz="2000"/>
              <a:t>プロセス</a:t>
            </a:r>
            <a:br>
              <a:rPr kumimoji="1" lang="en-US" altLang="ja-JP" sz="2000" dirty="0"/>
            </a:br>
            <a:r>
              <a:rPr kumimoji="1" lang="ja-JP" altLang="en-US" sz="2000"/>
              <a:t>構造体</a:t>
            </a:r>
          </a:p>
        </p:txBody>
      </p:sp>
      <p:grpSp>
        <p:nvGrpSpPr>
          <p:cNvPr id="25" name="グループ化 24">
            <a:extLst>
              <a:ext uri="{FF2B5EF4-FFF2-40B4-BE49-F238E27FC236}">
                <a16:creationId xmlns:a16="http://schemas.microsoft.com/office/drawing/2014/main" id="{78493E87-0A12-0E4D-A3CD-DBE97FC89054}"/>
              </a:ext>
            </a:extLst>
          </p:cNvPr>
          <p:cNvGrpSpPr/>
          <p:nvPr/>
        </p:nvGrpSpPr>
        <p:grpSpPr>
          <a:xfrm>
            <a:off x="5387559" y="4820304"/>
            <a:ext cx="1910332" cy="513392"/>
            <a:chOff x="5387559" y="4820304"/>
            <a:chExt cx="1910332" cy="513392"/>
          </a:xfrm>
        </p:grpSpPr>
        <p:sp>
          <p:nvSpPr>
            <p:cNvPr id="22" name="テキスト ボックス 21">
              <a:extLst>
                <a:ext uri="{FF2B5EF4-FFF2-40B4-BE49-F238E27FC236}">
                  <a16:creationId xmlns:a16="http://schemas.microsoft.com/office/drawing/2014/main" id="{FC6F370C-3D2E-594C-AC36-0F6A51D6685F}"/>
                </a:ext>
              </a:extLst>
            </p:cNvPr>
            <p:cNvSpPr txBox="1"/>
            <p:nvPr/>
          </p:nvSpPr>
          <p:spPr>
            <a:xfrm>
              <a:off x="5459188" y="4820304"/>
              <a:ext cx="1838703" cy="400110"/>
            </a:xfrm>
            <a:prstGeom prst="rect">
              <a:avLst/>
            </a:prstGeom>
            <a:noFill/>
          </p:spPr>
          <p:txBody>
            <a:bodyPr wrap="square" rtlCol="0">
              <a:spAutoFit/>
            </a:bodyPr>
            <a:lstStyle/>
            <a:p>
              <a:pPr algn="ctr"/>
              <a:r>
                <a:rPr kumimoji="1" lang="ja-JP" altLang="en-US" sz="2000"/>
                <a:t>シグナル処理</a:t>
              </a:r>
              <a:endParaRPr kumimoji="1" lang="ja-JP" altLang="en-US" sz="2000" dirty="0"/>
            </a:p>
          </p:txBody>
        </p:sp>
        <p:cxnSp>
          <p:nvCxnSpPr>
            <p:cNvPr id="24" name="直線矢印コネクタ 23">
              <a:extLst>
                <a:ext uri="{FF2B5EF4-FFF2-40B4-BE49-F238E27FC236}">
                  <a16:creationId xmlns:a16="http://schemas.microsoft.com/office/drawing/2014/main" id="{EC5C645F-DF75-1B45-BD8B-4D9E2383C0C8}"/>
                </a:ext>
              </a:extLst>
            </p:cNvPr>
            <p:cNvCxnSpPr>
              <a:cxnSpLocks/>
            </p:cNvCxnSpPr>
            <p:nvPr/>
          </p:nvCxnSpPr>
          <p:spPr>
            <a:xfrm flipV="1">
              <a:off x="5387559" y="4861261"/>
              <a:ext cx="0" cy="4724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634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BF214C-03C1-8543-97DB-548F230BFC09}"/>
              </a:ext>
            </a:extLst>
          </p:cNvPr>
          <p:cNvSpPr>
            <a:spLocks noGrp="1"/>
          </p:cNvSpPr>
          <p:nvPr>
            <p:ph type="title"/>
          </p:nvPr>
        </p:nvSpPr>
        <p:spPr>
          <a:xfrm>
            <a:off x="816000" y="292959"/>
            <a:ext cx="10560000" cy="1293028"/>
          </a:xfrm>
        </p:spPr>
        <p:txBody>
          <a:bodyPr/>
          <a:lstStyle/>
          <a:p>
            <a:r>
              <a:rPr lang="ja-JP" altLang="en-US"/>
              <a:t>疑似スケジューリング</a:t>
            </a:r>
          </a:p>
        </p:txBody>
      </p:sp>
      <p:sp>
        <p:nvSpPr>
          <p:cNvPr id="3" name="コンテンツ プレースホルダー 2">
            <a:extLst>
              <a:ext uri="{FF2B5EF4-FFF2-40B4-BE49-F238E27FC236}">
                <a16:creationId xmlns:a16="http://schemas.microsoft.com/office/drawing/2014/main" id="{C420B5BB-BF7B-0E4A-A4DD-78F959D6A69B}"/>
              </a:ext>
            </a:extLst>
          </p:cNvPr>
          <p:cNvSpPr>
            <a:spLocks noGrp="1"/>
          </p:cNvSpPr>
          <p:nvPr>
            <p:ph idx="1"/>
          </p:nvPr>
        </p:nvSpPr>
        <p:spPr>
          <a:xfrm>
            <a:off x="816000" y="1671919"/>
            <a:ext cx="10560000" cy="4585447"/>
          </a:xfrm>
        </p:spPr>
        <p:txBody>
          <a:bodyPr/>
          <a:lstStyle/>
          <a:p>
            <a:r>
              <a:rPr lang="ja-JP" altLang="en-US"/>
              <a:t>プロセスが停止中でもシグナルが処理されるように、</a:t>
            </a:r>
            <a:r>
              <a:rPr lang="en-US" altLang="ja-JP" dirty="0"/>
              <a:t>GPU</a:t>
            </a:r>
            <a:r>
              <a:rPr lang="ja-JP" altLang="en-US"/>
              <a:t>からプロセスのスケジューリングを疑似的に実現</a:t>
            </a:r>
            <a:endParaRPr lang="en-US" altLang="ja-JP" dirty="0"/>
          </a:p>
          <a:p>
            <a:pPr lvl="1"/>
            <a:r>
              <a:rPr lang="ja-JP" altLang="en-US"/>
              <a:t>プロセススケジューラのデータ構造を書き換えることで対象プロセスが実行される状態に変更</a:t>
            </a:r>
            <a:endParaRPr lang="en-US" altLang="ja-JP" dirty="0"/>
          </a:p>
          <a:p>
            <a:pPr lvl="2"/>
            <a:r>
              <a:rPr lang="ja-JP" altLang="en-US"/>
              <a:t>プロセスをスケジューラの実行キューに追加</a:t>
            </a:r>
            <a:endParaRPr lang="en-US" altLang="ja-JP" dirty="0"/>
          </a:p>
          <a:p>
            <a:pPr lvl="2"/>
            <a:r>
              <a:rPr lang="ja-JP" altLang="en-US"/>
              <a:t>プロセスを実行可能状態に変更</a:t>
            </a:r>
          </a:p>
        </p:txBody>
      </p:sp>
      <p:sp>
        <p:nvSpPr>
          <p:cNvPr id="4" name="スライド番号プレースホルダー 3">
            <a:extLst>
              <a:ext uri="{FF2B5EF4-FFF2-40B4-BE49-F238E27FC236}">
                <a16:creationId xmlns:a16="http://schemas.microsoft.com/office/drawing/2014/main" id="{A2308C63-9D2D-DF4C-8B00-4BEEE0496D44}"/>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11</a:t>
            </a:fld>
            <a:endParaRPr lang="ja-JP" altLang="en-US"/>
          </a:p>
        </p:txBody>
      </p:sp>
      <p:sp>
        <p:nvSpPr>
          <p:cNvPr id="6" name="四角形: 角を丸くする 10">
            <a:extLst>
              <a:ext uri="{FF2B5EF4-FFF2-40B4-BE49-F238E27FC236}">
                <a16:creationId xmlns:a16="http://schemas.microsoft.com/office/drawing/2014/main" id="{29E55664-E012-7A41-BD1D-AA32AC3B001A}"/>
              </a:ext>
            </a:extLst>
          </p:cNvPr>
          <p:cNvSpPr/>
          <p:nvPr/>
        </p:nvSpPr>
        <p:spPr>
          <a:xfrm>
            <a:off x="2757055" y="5204198"/>
            <a:ext cx="4012809" cy="1421102"/>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OS</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1A773CD7-2275-954E-B541-AE216794A032}"/>
              </a:ext>
            </a:extLst>
          </p:cNvPr>
          <p:cNvSpPr/>
          <p:nvPr/>
        </p:nvSpPr>
        <p:spPr>
          <a:xfrm>
            <a:off x="3346041" y="5349972"/>
            <a:ext cx="3238766" cy="1151295"/>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9" name="正方形/長方形 8">
            <a:extLst>
              <a:ext uri="{FF2B5EF4-FFF2-40B4-BE49-F238E27FC236}">
                <a16:creationId xmlns:a16="http://schemas.microsoft.com/office/drawing/2014/main" id="{5B71C98F-6EA5-724D-BA43-7E878DADA6F1}"/>
              </a:ext>
            </a:extLst>
          </p:cNvPr>
          <p:cNvSpPr/>
          <p:nvPr/>
        </p:nvSpPr>
        <p:spPr>
          <a:xfrm>
            <a:off x="4895064" y="5484140"/>
            <a:ext cx="1494576" cy="40508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実行キュー</a:t>
            </a:r>
          </a:p>
        </p:txBody>
      </p:sp>
      <p:sp>
        <p:nvSpPr>
          <p:cNvPr id="12" name="正方形/長方形 11">
            <a:extLst>
              <a:ext uri="{FF2B5EF4-FFF2-40B4-BE49-F238E27FC236}">
                <a16:creationId xmlns:a16="http://schemas.microsoft.com/office/drawing/2014/main" id="{5A3188CA-6549-7445-B236-4BFFAB6733DD}"/>
              </a:ext>
            </a:extLst>
          </p:cNvPr>
          <p:cNvSpPr/>
          <p:nvPr/>
        </p:nvSpPr>
        <p:spPr>
          <a:xfrm>
            <a:off x="4883349" y="6013259"/>
            <a:ext cx="1494576" cy="355880"/>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状態</a:t>
            </a:r>
          </a:p>
        </p:txBody>
      </p:sp>
      <p:sp>
        <p:nvSpPr>
          <p:cNvPr id="13" name="四角形: 角を丸くする 10">
            <a:extLst>
              <a:ext uri="{FF2B5EF4-FFF2-40B4-BE49-F238E27FC236}">
                <a16:creationId xmlns:a16="http://schemas.microsoft.com/office/drawing/2014/main" id="{761EE1B2-1909-DF48-8DBC-948CEB008268}"/>
              </a:ext>
            </a:extLst>
          </p:cNvPr>
          <p:cNvSpPr/>
          <p:nvPr/>
        </p:nvSpPr>
        <p:spPr>
          <a:xfrm>
            <a:off x="4307559" y="4349765"/>
            <a:ext cx="2160001"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4" name="四角形: 角を丸くする 5">
            <a:extLst>
              <a:ext uri="{FF2B5EF4-FFF2-40B4-BE49-F238E27FC236}">
                <a16:creationId xmlns:a16="http://schemas.microsoft.com/office/drawing/2014/main" id="{47D6CBC6-8B7E-D44F-8B5A-EDC3EA78E44D}"/>
              </a:ext>
            </a:extLst>
          </p:cNvPr>
          <p:cNvSpPr/>
          <p:nvPr/>
        </p:nvSpPr>
        <p:spPr>
          <a:xfrm>
            <a:off x="8570232" y="5529243"/>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8" name="グループ化 7">
            <a:extLst>
              <a:ext uri="{FF2B5EF4-FFF2-40B4-BE49-F238E27FC236}">
                <a16:creationId xmlns:a16="http://schemas.microsoft.com/office/drawing/2014/main" id="{1257BFB0-8D89-E44C-BFB6-A1702B058144}"/>
              </a:ext>
            </a:extLst>
          </p:cNvPr>
          <p:cNvGrpSpPr/>
          <p:nvPr/>
        </p:nvGrpSpPr>
        <p:grpSpPr>
          <a:xfrm>
            <a:off x="6438934" y="5348310"/>
            <a:ext cx="2120884" cy="400110"/>
            <a:chOff x="6438934" y="5348310"/>
            <a:chExt cx="2120884" cy="400110"/>
          </a:xfrm>
        </p:grpSpPr>
        <p:cxnSp>
          <p:nvCxnSpPr>
            <p:cNvPr id="15" name="直線矢印コネクタ 14">
              <a:extLst>
                <a:ext uri="{FF2B5EF4-FFF2-40B4-BE49-F238E27FC236}">
                  <a16:creationId xmlns:a16="http://schemas.microsoft.com/office/drawing/2014/main" id="{7D38D37E-39EA-2D40-96C8-E02A2F8B3653}"/>
                </a:ext>
              </a:extLst>
            </p:cNvPr>
            <p:cNvCxnSpPr>
              <a:cxnSpLocks/>
            </p:cNvCxnSpPr>
            <p:nvPr/>
          </p:nvCxnSpPr>
          <p:spPr>
            <a:xfrm flipH="1">
              <a:off x="6438934" y="5724277"/>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F93A7D97-CDB9-A64D-B549-F6766E66B5EC}"/>
                </a:ext>
              </a:extLst>
            </p:cNvPr>
            <p:cNvSpPr txBox="1"/>
            <p:nvPr/>
          </p:nvSpPr>
          <p:spPr>
            <a:xfrm>
              <a:off x="6660106" y="5348310"/>
              <a:ext cx="1838703" cy="400110"/>
            </a:xfrm>
            <a:prstGeom prst="rect">
              <a:avLst/>
            </a:prstGeom>
            <a:noFill/>
          </p:spPr>
          <p:txBody>
            <a:bodyPr wrap="square" rtlCol="0">
              <a:spAutoFit/>
            </a:bodyPr>
            <a:lstStyle/>
            <a:p>
              <a:pPr algn="ctr"/>
              <a:r>
                <a:rPr kumimoji="1" lang="ja-JP" altLang="en-US" sz="2000"/>
                <a:t>プロセス情報</a:t>
              </a:r>
              <a:endParaRPr kumimoji="1" lang="ja-JP" altLang="en-US" sz="2000" dirty="0"/>
            </a:p>
          </p:txBody>
        </p:sp>
      </p:grpSp>
      <p:grpSp>
        <p:nvGrpSpPr>
          <p:cNvPr id="10" name="グループ化 9">
            <a:extLst>
              <a:ext uri="{FF2B5EF4-FFF2-40B4-BE49-F238E27FC236}">
                <a16:creationId xmlns:a16="http://schemas.microsoft.com/office/drawing/2014/main" id="{48DEA5F8-9258-2042-BE78-E1EA2C28C9D6}"/>
              </a:ext>
            </a:extLst>
          </p:cNvPr>
          <p:cNvGrpSpPr/>
          <p:nvPr/>
        </p:nvGrpSpPr>
        <p:grpSpPr>
          <a:xfrm>
            <a:off x="6438934" y="6129472"/>
            <a:ext cx="2120884" cy="400110"/>
            <a:chOff x="6438934" y="6129472"/>
            <a:chExt cx="2120884" cy="400110"/>
          </a:xfrm>
        </p:grpSpPr>
        <p:cxnSp>
          <p:nvCxnSpPr>
            <p:cNvPr id="16" name="直線矢印コネクタ 15">
              <a:extLst>
                <a:ext uri="{FF2B5EF4-FFF2-40B4-BE49-F238E27FC236}">
                  <a16:creationId xmlns:a16="http://schemas.microsoft.com/office/drawing/2014/main" id="{32380FD4-779B-0B45-BE08-A92079A06C67}"/>
                </a:ext>
              </a:extLst>
            </p:cNvPr>
            <p:cNvCxnSpPr>
              <a:cxnSpLocks/>
            </p:cNvCxnSpPr>
            <p:nvPr/>
          </p:nvCxnSpPr>
          <p:spPr>
            <a:xfrm flipH="1">
              <a:off x="6438934" y="6158069"/>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AB842F3-574A-ED42-95A6-22CD64B1C27E}"/>
                </a:ext>
              </a:extLst>
            </p:cNvPr>
            <p:cNvSpPr txBox="1"/>
            <p:nvPr/>
          </p:nvSpPr>
          <p:spPr>
            <a:xfrm>
              <a:off x="6693628" y="6129472"/>
              <a:ext cx="1838703" cy="400110"/>
            </a:xfrm>
            <a:prstGeom prst="rect">
              <a:avLst/>
            </a:prstGeom>
            <a:noFill/>
          </p:spPr>
          <p:txBody>
            <a:bodyPr wrap="square" rtlCol="0">
              <a:spAutoFit/>
            </a:bodyPr>
            <a:lstStyle/>
            <a:p>
              <a:pPr algn="ctr"/>
              <a:r>
                <a:rPr kumimoji="1" lang="ja-JP" altLang="en-US" sz="2000"/>
                <a:t>状態変更</a:t>
              </a:r>
              <a:endParaRPr kumimoji="1" lang="ja-JP" altLang="en-US" sz="2000" dirty="0"/>
            </a:p>
          </p:txBody>
        </p:sp>
      </p:grpSp>
      <p:sp>
        <p:nvSpPr>
          <p:cNvPr id="19" name="四角形: 角を丸くする 3">
            <a:extLst>
              <a:ext uri="{FF2B5EF4-FFF2-40B4-BE49-F238E27FC236}">
                <a16:creationId xmlns:a16="http://schemas.microsoft.com/office/drawing/2014/main" id="{8F1B4A5C-E540-3F47-9E4F-9D9C95FCDAB9}"/>
              </a:ext>
            </a:extLst>
          </p:cNvPr>
          <p:cNvSpPr/>
          <p:nvPr/>
        </p:nvSpPr>
        <p:spPr>
          <a:xfrm>
            <a:off x="8570233" y="6364577"/>
            <a:ext cx="1552508" cy="41135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20" name="テキスト ボックス 19">
            <a:extLst>
              <a:ext uri="{FF2B5EF4-FFF2-40B4-BE49-F238E27FC236}">
                <a16:creationId xmlns:a16="http://schemas.microsoft.com/office/drawing/2014/main" id="{0EFE6ECE-974A-FA41-9CE2-CE8DA08531D9}"/>
              </a:ext>
            </a:extLst>
          </p:cNvPr>
          <p:cNvSpPr txBox="1"/>
          <p:nvPr/>
        </p:nvSpPr>
        <p:spPr>
          <a:xfrm>
            <a:off x="3346041" y="5719218"/>
            <a:ext cx="1547218" cy="400110"/>
          </a:xfrm>
          <a:prstGeom prst="rect">
            <a:avLst/>
          </a:prstGeom>
          <a:noFill/>
        </p:spPr>
        <p:txBody>
          <a:bodyPr wrap="none" rtlCol="0">
            <a:spAutoFit/>
          </a:bodyPr>
          <a:lstStyle/>
          <a:p>
            <a:pPr algn="ctr"/>
            <a:r>
              <a:rPr kumimoji="1" lang="ja-JP" altLang="en-US" sz="2000"/>
              <a:t>スケジューラ</a:t>
            </a:r>
          </a:p>
        </p:txBody>
      </p:sp>
      <p:grpSp>
        <p:nvGrpSpPr>
          <p:cNvPr id="25" name="グループ化 24">
            <a:extLst>
              <a:ext uri="{FF2B5EF4-FFF2-40B4-BE49-F238E27FC236}">
                <a16:creationId xmlns:a16="http://schemas.microsoft.com/office/drawing/2014/main" id="{5EABCC45-8257-5740-BCD3-17EF3A1ED257}"/>
              </a:ext>
            </a:extLst>
          </p:cNvPr>
          <p:cNvGrpSpPr/>
          <p:nvPr/>
        </p:nvGrpSpPr>
        <p:grpSpPr>
          <a:xfrm>
            <a:off x="3290145" y="4818854"/>
            <a:ext cx="2120884" cy="514842"/>
            <a:chOff x="3290145" y="4818854"/>
            <a:chExt cx="2120884" cy="514842"/>
          </a:xfrm>
        </p:grpSpPr>
        <p:sp>
          <p:nvSpPr>
            <p:cNvPr id="21" name="テキスト ボックス 20">
              <a:extLst>
                <a:ext uri="{FF2B5EF4-FFF2-40B4-BE49-F238E27FC236}">
                  <a16:creationId xmlns:a16="http://schemas.microsoft.com/office/drawing/2014/main" id="{2C3193D9-4615-4D40-9F32-F9C75F938A2E}"/>
                </a:ext>
              </a:extLst>
            </p:cNvPr>
            <p:cNvSpPr txBox="1"/>
            <p:nvPr/>
          </p:nvSpPr>
          <p:spPr>
            <a:xfrm>
              <a:off x="3290145" y="4818854"/>
              <a:ext cx="2120884" cy="400110"/>
            </a:xfrm>
            <a:prstGeom prst="rect">
              <a:avLst/>
            </a:prstGeom>
            <a:noFill/>
          </p:spPr>
          <p:txBody>
            <a:bodyPr wrap="square" rtlCol="0">
              <a:spAutoFit/>
            </a:bodyPr>
            <a:lstStyle/>
            <a:p>
              <a:pPr algn="ctr"/>
              <a:r>
                <a:rPr kumimoji="1" lang="ja-JP" altLang="en-US" sz="2000"/>
                <a:t>スケジューリング</a:t>
              </a:r>
              <a:endParaRPr kumimoji="1" lang="ja-JP" altLang="en-US" sz="2000" dirty="0"/>
            </a:p>
          </p:txBody>
        </p:sp>
        <p:cxnSp>
          <p:nvCxnSpPr>
            <p:cNvPr id="22" name="直線矢印コネクタ 21">
              <a:extLst>
                <a:ext uri="{FF2B5EF4-FFF2-40B4-BE49-F238E27FC236}">
                  <a16:creationId xmlns:a16="http://schemas.microsoft.com/office/drawing/2014/main" id="{8C1BA8B5-FCC9-264F-9E6F-D71B9847152E}"/>
                </a:ext>
              </a:extLst>
            </p:cNvPr>
            <p:cNvCxnSpPr>
              <a:cxnSpLocks/>
            </p:cNvCxnSpPr>
            <p:nvPr/>
          </p:nvCxnSpPr>
          <p:spPr>
            <a:xfrm flipV="1">
              <a:off x="5387559" y="4861261"/>
              <a:ext cx="0" cy="47243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6104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D01158-FB61-1745-991B-9697296D6CAF}"/>
              </a:ext>
            </a:extLst>
          </p:cNvPr>
          <p:cNvSpPr>
            <a:spLocks noGrp="1"/>
          </p:cNvSpPr>
          <p:nvPr>
            <p:ph type="title"/>
          </p:nvPr>
        </p:nvSpPr>
        <p:spPr/>
        <p:txBody>
          <a:bodyPr/>
          <a:lstStyle/>
          <a:p>
            <a:r>
              <a:rPr lang="ja-JP" altLang="en-US"/>
              <a:t>疑似的な排他制御</a:t>
            </a:r>
          </a:p>
        </p:txBody>
      </p:sp>
      <p:sp>
        <p:nvSpPr>
          <p:cNvPr id="3" name="コンテンツ プレースホルダー 2">
            <a:extLst>
              <a:ext uri="{FF2B5EF4-FFF2-40B4-BE49-F238E27FC236}">
                <a16:creationId xmlns:a16="http://schemas.microsoft.com/office/drawing/2014/main" id="{822FBBD5-00DB-FC4E-800C-3CF5B1806FCD}"/>
              </a:ext>
            </a:extLst>
          </p:cNvPr>
          <p:cNvSpPr>
            <a:spLocks noGrp="1"/>
          </p:cNvSpPr>
          <p:nvPr>
            <p:ph idx="1"/>
          </p:nvPr>
        </p:nvSpPr>
        <p:spPr/>
        <p:txBody>
          <a:bodyPr/>
          <a:lstStyle/>
          <a:p>
            <a:r>
              <a:rPr lang="en-US" altLang="ja-JP" dirty="0"/>
              <a:t>OS</a:t>
            </a:r>
            <a:r>
              <a:rPr lang="ja-JP" altLang="en-US"/>
              <a:t>が同時にアクセスしても整合性を保って</a:t>
            </a:r>
            <a:r>
              <a:rPr lang="en-JP" altLang="ja-JP" dirty="0"/>
              <a:t>OS</a:t>
            </a:r>
            <a:r>
              <a:rPr lang="ja-JP" altLang="en-JP"/>
              <a:t>データの</a:t>
            </a:r>
            <a:r>
              <a:rPr lang="ja-JP" altLang="en-US"/>
              <a:t>操作を行えるように、</a:t>
            </a:r>
            <a:r>
              <a:rPr lang="en-US" altLang="ja-JP" dirty="0"/>
              <a:t>GPU</a:t>
            </a:r>
            <a:r>
              <a:rPr lang="ja-JP" altLang="en-US"/>
              <a:t>から排他制御を疑似的に実現</a:t>
            </a:r>
            <a:endParaRPr lang="en-US" altLang="ja-JP" dirty="0"/>
          </a:p>
          <a:p>
            <a:pPr lvl="1"/>
            <a:r>
              <a:rPr lang="en-US" altLang="ja-JP" dirty="0"/>
              <a:t>OS</a:t>
            </a:r>
            <a:r>
              <a:rPr lang="ja-JP" altLang="en-US"/>
              <a:t>が排他制御に用いているデータ構造を書き換えることでロックが獲得または解放されている状態に変更</a:t>
            </a:r>
            <a:endParaRPr lang="en-US" altLang="ja-JP" dirty="0"/>
          </a:p>
          <a:p>
            <a:r>
              <a:rPr lang="ja-JP" altLang="en-US"/>
              <a:t>ロックの獲得については</a:t>
            </a:r>
            <a:r>
              <a:rPr lang="en-US" altLang="ja-JP" dirty="0"/>
              <a:t>VM</a:t>
            </a:r>
            <a:r>
              <a:rPr lang="ja-JP" altLang="en-US"/>
              <a:t>内の</a:t>
            </a:r>
            <a:r>
              <a:rPr lang="en-US" altLang="ja-JP" dirty="0"/>
              <a:t>OS</a:t>
            </a:r>
            <a:r>
              <a:rPr lang="ja-JP" altLang="en-US"/>
              <a:t>に対してのみサポート</a:t>
            </a:r>
            <a:endParaRPr lang="en-US" altLang="ja-JP" dirty="0"/>
          </a:p>
          <a:p>
            <a:pPr lvl="1"/>
            <a:r>
              <a:rPr lang="en-US" altLang="ja-JP" dirty="0"/>
              <a:t>CPU</a:t>
            </a:r>
            <a:r>
              <a:rPr lang="ja-JP" altLang="en-US"/>
              <a:t>の不可分命令が必要なため</a:t>
            </a:r>
            <a:r>
              <a:rPr lang="en-US" altLang="ja-JP" dirty="0"/>
              <a:t>GPU</a:t>
            </a:r>
            <a:r>
              <a:rPr lang="ja-JP" altLang="en-US"/>
              <a:t>では実現できない</a:t>
            </a:r>
          </a:p>
        </p:txBody>
      </p:sp>
      <p:sp>
        <p:nvSpPr>
          <p:cNvPr id="4" name="スライド番号プレースホルダー 3">
            <a:extLst>
              <a:ext uri="{FF2B5EF4-FFF2-40B4-BE49-F238E27FC236}">
                <a16:creationId xmlns:a16="http://schemas.microsoft.com/office/drawing/2014/main" id="{90B8201D-5CFE-AE40-8CFA-82CDB74D618A}"/>
              </a:ext>
            </a:extLst>
          </p:cNvPr>
          <p:cNvSpPr>
            <a:spLocks noGrp="1"/>
          </p:cNvSpPr>
          <p:nvPr>
            <p:ph type="sldNum" sz="quarter" idx="12"/>
          </p:nvPr>
        </p:nvSpPr>
        <p:spPr/>
        <p:txBody>
          <a:bodyPr/>
          <a:lstStyle/>
          <a:p>
            <a:fld id="{DB15B789-B4AB-4945-84F3-7B2ECC227000}" type="slidenum">
              <a:rPr lang="ja-JP" altLang="en-US" smtClean="0"/>
              <a:pPr/>
              <a:t>12</a:t>
            </a:fld>
            <a:endParaRPr lang="ja-JP" altLang="en-US"/>
          </a:p>
        </p:txBody>
      </p:sp>
      <p:grpSp>
        <p:nvGrpSpPr>
          <p:cNvPr id="21" name="グループ化 20">
            <a:extLst>
              <a:ext uri="{FF2B5EF4-FFF2-40B4-BE49-F238E27FC236}">
                <a16:creationId xmlns:a16="http://schemas.microsoft.com/office/drawing/2014/main" id="{62BB20E3-5EA1-DC48-8F1C-F998585D3C55}"/>
              </a:ext>
            </a:extLst>
          </p:cNvPr>
          <p:cNvGrpSpPr/>
          <p:nvPr/>
        </p:nvGrpSpPr>
        <p:grpSpPr>
          <a:xfrm>
            <a:off x="1875936" y="5120783"/>
            <a:ext cx="4922504" cy="1208278"/>
            <a:chOff x="734573" y="5515260"/>
            <a:chExt cx="4922504" cy="1208278"/>
          </a:xfrm>
        </p:grpSpPr>
        <p:sp>
          <p:nvSpPr>
            <p:cNvPr id="5" name="四角形: 角を丸くする 10">
              <a:extLst>
                <a:ext uri="{FF2B5EF4-FFF2-40B4-BE49-F238E27FC236}">
                  <a16:creationId xmlns:a16="http://schemas.microsoft.com/office/drawing/2014/main" id="{4B390464-5161-0D45-A427-600AAB74E3F8}"/>
                </a:ext>
              </a:extLst>
            </p:cNvPr>
            <p:cNvSpPr/>
            <p:nvPr/>
          </p:nvSpPr>
          <p:spPr>
            <a:xfrm>
              <a:off x="734573" y="5515260"/>
              <a:ext cx="4922504" cy="1208278"/>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OS</a:t>
              </a:r>
              <a:endParaRPr kumimoji="1" lang="ja-JP" altLang="en-US" sz="2000" dirty="0">
                <a:latin typeface="+mn-ea"/>
              </a:endParaRPr>
            </a:p>
          </p:txBody>
        </p:sp>
        <p:grpSp>
          <p:nvGrpSpPr>
            <p:cNvPr id="19" name="グループ化 18">
              <a:extLst>
                <a:ext uri="{FF2B5EF4-FFF2-40B4-BE49-F238E27FC236}">
                  <a16:creationId xmlns:a16="http://schemas.microsoft.com/office/drawing/2014/main" id="{94DC282F-E030-514F-9662-A3E81874DD61}"/>
                </a:ext>
              </a:extLst>
            </p:cNvPr>
            <p:cNvGrpSpPr/>
            <p:nvPr/>
          </p:nvGrpSpPr>
          <p:grpSpPr>
            <a:xfrm>
              <a:off x="3198277" y="5633129"/>
              <a:ext cx="2192237" cy="993766"/>
              <a:chOff x="1765111" y="4428905"/>
              <a:chExt cx="2192237" cy="993766"/>
            </a:xfrm>
          </p:grpSpPr>
          <p:sp>
            <p:nvSpPr>
              <p:cNvPr id="26" name="四角形: 角を丸くする 10">
                <a:extLst>
                  <a:ext uri="{FF2B5EF4-FFF2-40B4-BE49-F238E27FC236}">
                    <a16:creationId xmlns:a16="http://schemas.microsoft.com/office/drawing/2014/main" id="{8A7BE085-CD46-E444-8232-E9AC6A96F1BE}"/>
                  </a:ext>
                </a:extLst>
              </p:cNvPr>
              <p:cNvSpPr/>
              <p:nvPr/>
            </p:nvSpPr>
            <p:spPr>
              <a:xfrm>
                <a:off x="1765111" y="4428905"/>
                <a:ext cx="2192237" cy="993766"/>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27" name="テキスト ボックス 26">
                <a:extLst>
                  <a:ext uri="{FF2B5EF4-FFF2-40B4-BE49-F238E27FC236}">
                    <a16:creationId xmlns:a16="http://schemas.microsoft.com/office/drawing/2014/main" id="{F7DAFEA4-E747-8246-A9EE-EDA67D466F4A}"/>
                  </a:ext>
                </a:extLst>
              </p:cNvPr>
              <p:cNvSpPr txBox="1"/>
              <p:nvPr/>
            </p:nvSpPr>
            <p:spPr>
              <a:xfrm>
                <a:off x="2095931" y="4487922"/>
                <a:ext cx="1547218" cy="400110"/>
              </a:xfrm>
              <a:prstGeom prst="rect">
                <a:avLst/>
              </a:prstGeom>
              <a:noFill/>
            </p:spPr>
            <p:txBody>
              <a:bodyPr wrap="none" rtlCol="0">
                <a:spAutoFit/>
              </a:bodyPr>
              <a:lstStyle/>
              <a:p>
                <a:pPr algn="ctr"/>
                <a:r>
                  <a:rPr kumimoji="1" lang="ja-JP" altLang="en-US" sz="2000"/>
                  <a:t>スケジューラ</a:t>
                </a:r>
              </a:p>
            </p:txBody>
          </p:sp>
        </p:grpSp>
      </p:grpSp>
      <p:sp>
        <p:nvSpPr>
          <p:cNvPr id="8" name="正方形/長方形 7">
            <a:extLst>
              <a:ext uri="{FF2B5EF4-FFF2-40B4-BE49-F238E27FC236}">
                <a16:creationId xmlns:a16="http://schemas.microsoft.com/office/drawing/2014/main" id="{3AC78079-E413-AB44-857E-85CF45BFD194}"/>
              </a:ext>
            </a:extLst>
          </p:cNvPr>
          <p:cNvSpPr/>
          <p:nvPr/>
        </p:nvSpPr>
        <p:spPr>
          <a:xfrm>
            <a:off x="4443611" y="5679407"/>
            <a:ext cx="1439954" cy="40508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ロック変数</a:t>
            </a:r>
          </a:p>
        </p:txBody>
      </p:sp>
      <p:sp>
        <p:nvSpPr>
          <p:cNvPr id="11" name="四角形: 角を丸くする 10">
            <a:extLst>
              <a:ext uri="{FF2B5EF4-FFF2-40B4-BE49-F238E27FC236}">
                <a16:creationId xmlns:a16="http://schemas.microsoft.com/office/drawing/2014/main" id="{4128F423-D993-944B-94E3-D9B876FCDC95}"/>
              </a:ext>
            </a:extLst>
          </p:cNvPr>
          <p:cNvSpPr/>
          <p:nvPr/>
        </p:nvSpPr>
        <p:spPr>
          <a:xfrm>
            <a:off x="4529833" y="4312304"/>
            <a:ext cx="2160001"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2" name="四角形: 角を丸くする 5">
            <a:extLst>
              <a:ext uri="{FF2B5EF4-FFF2-40B4-BE49-F238E27FC236}">
                <a16:creationId xmlns:a16="http://schemas.microsoft.com/office/drawing/2014/main" id="{DC5E752C-9670-9144-863C-74ACAD94CC18}"/>
              </a:ext>
            </a:extLst>
          </p:cNvPr>
          <p:cNvSpPr/>
          <p:nvPr/>
        </p:nvSpPr>
        <p:spPr>
          <a:xfrm>
            <a:off x="8570232" y="5247994"/>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cxnSp>
        <p:nvCxnSpPr>
          <p:cNvPr id="14" name="直線矢印コネクタ 13">
            <a:extLst>
              <a:ext uri="{FF2B5EF4-FFF2-40B4-BE49-F238E27FC236}">
                <a16:creationId xmlns:a16="http://schemas.microsoft.com/office/drawing/2014/main" id="{A28FE535-7F00-474E-A979-C1A258802357}"/>
              </a:ext>
            </a:extLst>
          </p:cNvPr>
          <p:cNvCxnSpPr>
            <a:cxnSpLocks/>
          </p:cNvCxnSpPr>
          <p:nvPr/>
        </p:nvCxnSpPr>
        <p:spPr>
          <a:xfrm flipH="1">
            <a:off x="6435696" y="5865460"/>
            <a:ext cx="2120884" cy="0"/>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31376372-6121-D54B-B5E1-9FB837FB3F85}"/>
              </a:ext>
            </a:extLst>
          </p:cNvPr>
          <p:cNvSpPr txBox="1"/>
          <p:nvPr/>
        </p:nvSpPr>
        <p:spPr>
          <a:xfrm>
            <a:off x="6812382" y="5851110"/>
            <a:ext cx="1838703" cy="400110"/>
          </a:xfrm>
          <a:prstGeom prst="rect">
            <a:avLst/>
          </a:prstGeom>
          <a:noFill/>
        </p:spPr>
        <p:txBody>
          <a:bodyPr wrap="square" rtlCol="0">
            <a:spAutoFit/>
          </a:bodyPr>
          <a:lstStyle/>
          <a:p>
            <a:pPr algn="ctr"/>
            <a:r>
              <a:rPr kumimoji="1" lang="ja-JP" altLang="en-US" sz="2000">
                <a:latin typeface="+mn-ea"/>
              </a:rPr>
              <a:t>ロック解放</a:t>
            </a:r>
            <a:endParaRPr kumimoji="1" lang="en-US" altLang="ja-JP" sz="2000" dirty="0">
              <a:latin typeface="+mn-ea"/>
            </a:endParaRPr>
          </a:p>
        </p:txBody>
      </p:sp>
      <p:sp>
        <p:nvSpPr>
          <p:cNvPr id="20" name="TextBox 15">
            <a:extLst>
              <a:ext uri="{FF2B5EF4-FFF2-40B4-BE49-F238E27FC236}">
                <a16:creationId xmlns:a16="http://schemas.microsoft.com/office/drawing/2014/main" id="{DF103531-E924-8442-893F-00F038EC4919}"/>
              </a:ext>
            </a:extLst>
          </p:cNvPr>
          <p:cNvSpPr txBox="1"/>
          <p:nvPr/>
        </p:nvSpPr>
        <p:spPr>
          <a:xfrm>
            <a:off x="7060849" y="5488614"/>
            <a:ext cx="1314784" cy="400110"/>
          </a:xfrm>
          <a:prstGeom prst="rect">
            <a:avLst/>
          </a:prstGeom>
          <a:noFill/>
        </p:spPr>
        <p:txBody>
          <a:bodyPr wrap="none" rtlCol="0">
            <a:spAutoFit/>
          </a:bodyPr>
          <a:lstStyle/>
          <a:p>
            <a:r>
              <a:rPr lang="ja-JP" altLang="en-US" sz="2000"/>
              <a:t>ロック獲得</a:t>
            </a:r>
            <a:endParaRPr lang="en-JP" sz="2000" dirty="0"/>
          </a:p>
        </p:txBody>
      </p:sp>
      <p:sp>
        <p:nvSpPr>
          <p:cNvPr id="16" name="正方形/長方形 15">
            <a:extLst>
              <a:ext uri="{FF2B5EF4-FFF2-40B4-BE49-F238E27FC236}">
                <a16:creationId xmlns:a16="http://schemas.microsoft.com/office/drawing/2014/main" id="{FE66D0D3-49F4-0D46-A225-25CCD8055F01}"/>
              </a:ext>
            </a:extLst>
          </p:cNvPr>
          <p:cNvSpPr/>
          <p:nvPr/>
        </p:nvSpPr>
        <p:spPr>
          <a:xfrm>
            <a:off x="5892277" y="5680336"/>
            <a:ext cx="519953" cy="404154"/>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0</a:t>
            </a:r>
            <a:endParaRPr kumimoji="1" lang="ja-JP" altLang="en-US" sz="2000" b="1">
              <a:solidFill>
                <a:schemeClr val="tx1"/>
              </a:solidFill>
              <a:latin typeface="+mn-ea"/>
            </a:endParaRPr>
          </a:p>
        </p:txBody>
      </p:sp>
      <p:sp>
        <p:nvSpPr>
          <p:cNvPr id="17" name="正方形/長方形 16">
            <a:extLst>
              <a:ext uri="{FF2B5EF4-FFF2-40B4-BE49-F238E27FC236}">
                <a16:creationId xmlns:a16="http://schemas.microsoft.com/office/drawing/2014/main" id="{5DA5DA03-AEC4-5D4A-B0AA-E8257629A6B4}"/>
              </a:ext>
            </a:extLst>
          </p:cNvPr>
          <p:cNvSpPr/>
          <p:nvPr/>
        </p:nvSpPr>
        <p:spPr>
          <a:xfrm>
            <a:off x="5985968" y="5756976"/>
            <a:ext cx="338480" cy="272804"/>
          </a:xfrm>
          <a:prstGeom prst="rect">
            <a:avLst/>
          </a:prstGeom>
          <a:ln w="381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1</a:t>
            </a:r>
            <a:endParaRPr kumimoji="1" lang="ja-JP" altLang="en-US" sz="2000" b="1">
              <a:solidFill>
                <a:schemeClr val="tx1"/>
              </a:solidFill>
              <a:latin typeface="+mn-ea"/>
            </a:endParaRPr>
          </a:p>
        </p:txBody>
      </p:sp>
      <p:grpSp>
        <p:nvGrpSpPr>
          <p:cNvPr id="22" name="グループ化 21">
            <a:extLst>
              <a:ext uri="{FF2B5EF4-FFF2-40B4-BE49-F238E27FC236}">
                <a16:creationId xmlns:a16="http://schemas.microsoft.com/office/drawing/2014/main" id="{43372290-BE9A-734F-9EAC-03B991181357}"/>
              </a:ext>
            </a:extLst>
          </p:cNvPr>
          <p:cNvGrpSpPr/>
          <p:nvPr/>
        </p:nvGrpSpPr>
        <p:grpSpPr>
          <a:xfrm>
            <a:off x="5621735" y="4686499"/>
            <a:ext cx="3136291" cy="717777"/>
            <a:chOff x="5612308" y="4686499"/>
            <a:chExt cx="3136291" cy="717777"/>
          </a:xfrm>
        </p:grpSpPr>
        <p:grpSp>
          <p:nvGrpSpPr>
            <p:cNvPr id="7" name="グループ化 6">
              <a:extLst>
                <a:ext uri="{FF2B5EF4-FFF2-40B4-BE49-F238E27FC236}">
                  <a16:creationId xmlns:a16="http://schemas.microsoft.com/office/drawing/2014/main" id="{FB53ACAE-4854-CC43-8253-1B1157FEE6F8}"/>
                </a:ext>
              </a:extLst>
            </p:cNvPr>
            <p:cNvGrpSpPr/>
            <p:nvPr/>
          </p:nvGrpSpPr>
          <p:grpSpPr>
            <a:xfrm>
              <a:off x="6518240" y="4686499"/>
              <a:ext cx="2230359" cy="717777"/>
              <a:chOff x="6518240" y="5065722"/>
              <a:chExt cx="2230359" cy="717777"/>
            </a:xfrm>
          </p:grpSpPr>
          <p:sp>
            <p:nvSpPr>
              <p:cNvPr id="24" name="TextBox 15">
                <a:extLst>
                  <a:ext uri="{FF2B5EF4-FFF2-40B4-BE49-F238E27FC236}">
                    <a16:creationId xmlns:a16="http://schemas.microsoft.com/office/drawing/2014/main" id="{806CD446-55D3-9B48-B42E-EC7EA7EDC98F}"/>
                  </a:ext>
                </a:extLst>
              </p:cNvPr>
              <p:cNvSpPr txBox="1"/>
              <p:nvPr/>
            </p:nvSpPr>
            <p:spPr>
              <a:xfrm>
                <a:off x="6697329" y="5065722"/>
                <a:ext cx="2051270" cy="707886"/>
              </a:xfrm>
              <a:prstGeom prst="rect">
                <a:avLst/>
              </a:prstGeom>
              <a:noFill/>
            </p:spPr>
            <p:txBody>
              <a:bodyPr wrap="square" rtlCol="0">
                <a:spAutoFit/>
              </a:bodyPr>
              <a:lstStyle/>
              <a:p>
                <a:pPr algn="ctr"/>
                <a:r>
                  <a:rPr lang="ja-JP" altLang="en-US" sz="2000"/>
                  <a:t>疑似</a:t>
                </a:r>
                <a:endParaRPr lang="en-US" altLang="ja-JP" sz="2000" dirty="0"/>
              </a:p>
              <a:p>
                <a:pPr algn="ctr"/>
                <a:r>
                  <a:rPr lang="ja-JP" altLang="en-US" sz="2000"/>
                  <a:t>スケジューリング</a:t>
                </a:r>
                <a:endParaRPr lang="en-JP" sz="2000" dirty="0"/>
              </a:p>
            </p:txBody>
          </p:sp>
          <p:cxnSp>
            <p:nvCxnSpPr>
              <p:cNvPr id="25" name="直線矢印コネクタ 24">
                <a:extLst>
                  <a:ext uri="{FF2B5EF4-FFF2-40B4-BE49-F238E27FC236}">
                    <a16:creationId xmlns:a16="http://schemas.microsoft.com/office/drawing/2014/main" id="{213421B5-0224-524A-8C8C-B84B456C59C5}"/>
                  </a:ext>
                </a:extLst>
              </p:cNvPr>
              <p:cNvCxnSpPr>
                <a:cxnSpLocks/>
              </p:cNvCxnSpPr>
              <p:nvPr/>
            </p:nvCxnSpPr>
            <p:spPr>
              <a:xfrm flipH="1">
                <a:off x="6518240" y="5763716"/>
                <a:ext cx="1969266" cy="19783"/>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grpSp>
        <p:cxnSp>
          <p:nvCxnSpPr>
            <p:cNvPr id="29" name="直線矢印コネクタ 28">
              <a:extLst>
                <a:ext uri="{FF2B5EF4-FFF2-40B4-BE49-F238E27FC236}">
                  <a16:creationId xmlns:a16="http://schemas.microsoft.com/office/drawing/2014/main" id="{C6852FC0-AA7D-3C46-83B2-E131D3B5EB18}"/>
                </a:ext>
              </a:extLst>
            </p:cNvPr>
            <p:cNvCxnSpPr>
              <a:cxnSpLocks/>
            </p:cNvCxnSpPr>
            <p:nvPr/>
          </p:nvCxnSpPr>
          <p:spPr>
            <a:xfrm flipV="1">
              <a:off x="5612308" y="4763816"/>
              <a:ext cx="0" cy="46434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
        <p:nvSpPr>
          <p:cNvPr id="30" name="テキスト ボックス 29">
            <a:extLst>
              <a:ext uri="{FF2B5EF4-FFF2-40B4-BE49-F238E27FC236}">
                <a16:creationId xmlns:a16="http://schemas.microsoft.com/office/drawing/2014/main" id="{0BF1C63B-C61B-B640-9EF2-60F0BCC98C8C}"/>
              </a:ext>
            </a:extLst>
          </p:cNvPr>
          <p:cNvSpPr txBox="1"/>
          <p:nvPr/>
        </p:nvSpPr>
        <p:spPr>
          <a:xfrm>
            <a:off x="3581037" y="4757125"/>
            <a:ext cx="2160001" cy="400110"/>
          </a:xfrm>
          <a:prstGeom prst="rect">
            <a:avLst/>
          </a:prstGeom>
          <a:noFill/>
        </p:spPr>
        <p:txBody>
          <a:bodyPr wrap="square" rtlCol="0">
            <a:spAutoFit/>
          </a:bodyPr>
          <a:lstStyle/>
          <a:p>
            <a:pPr algn="ctr"/>
            <a:r>
              <a:rPr kumimoji="1" lang="ja-JP" altLang="en-US" sz="2000"/>
              <a:t>スケジューリング</a:t>
            </a:r>
            <a:endParaRPr kumimoji="1" lang="ja-JP" altLang="en-US" sz="2000" dirty="0"/>
          </a:p>
        </p:txBody>
      </p:sp>
      <p:grpSp>
        <p:nvGrpSpPr>
          <p:cNvPr id="18" name="グループ化 17">
            <a:extLst>
              <a:ext uri="{FF2B5EF4-FFF2-40B4-BE49-F238E27FC236}">
                <a16:creationId xmlns:a16="http://schemas.microsoft.com/office/drawing/2014/main" id="{471926F1-CC39-014E-8CAE-24963E6A7BA0}"/>
              </a:ext>
            </a:extLst>
          </p:cNvPr>
          <p:cNvGrpSpPr/>
          <p:nvPr/>
        </p:nvGrpSpPr>
        <p:grpSpPr>
          <a:xfrm>
            <a:off x="2548893" y="5238652"/>
            <a:ext cx="1286555" cy="984423"/>
            <a:chOff x="2548893" y="5238652"/>
            <a:chExt cx="1286555" cy="984423"/>
          </a:xfrm>
        </p:grpSpPr>
        <p:sp>
          <p:nvSpPr>
            <p:cNvPr id="33" name="四角形: 角を丸くする 10">
              <a:extLst>
                <a:ext uri="{FF2B5EF4-FFF2-40B4-BE49-F238E27FC236}">
                  <a16:creationId xmlns:a16="http://schemas.microsoft.com/office/drawing/2014/main" id="{38B45CC2-58D0-174B-A7D3-E8A9F9BFB4B7}"/>
                </a:ext>
              </a:extLst>
            </p:cNvPr>
            <p:cNvSpPr/>
            <p:nvPr/>
          </p:nvSpPr>
          <p:spPr>
            <a:xfrm>
              <a:off x="2548893" y="5238652"/>
              <a:ext cx="1286555" cy="984423"/>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a:t>
              </a:r>
              <a:endParaRPr kumimoji="1" lang="ja-JP" altLang="en-US" sz="2000" dirty="0">
                <a:latin typeface="+mn-ea"/>
              </a:endParaRPr>
            </a:p>
          </p:txBody>
        </p:sp>
        <p:sp>
          <p:nvSpPr>
            <p:cNvPr id="34" name="テキスト ボックス 33">
              <a:extLst>
                <a:ext uri="{FF2B5EF4-FFF2-40B4-BE49-F238E27FC236}">
                  <a16:creationId xmlns:a16="http://schemas.microsoft.com/office/drawing/2014/main" id="{66A83DE8-D93E-3444-93F6-8B2CCBDBD3D3}"/>
                </a:ext>
              </a:extLst>
            </p:cNvPr>
            <p:cNvSpPr txBox="1"/>
            <p:nvPr/>
          </p:nvSpPr>
          <p:spPr>
            <a:xfrm>
              <a:off x="2620923" y="5374602"/>
              <a:ext cx="1156086" cy="707886"/>
            </a:xfrm>
            <a:prstGeom prst="rect">
              <a:avLst/>
            </a:prstGeom>
            <a:noFill/>
          </p:spPr>
          <p:txBody>
            <a:bodyPr wrap="none" rtlCol="0">
              <a:spAutoFit/>
            </a:bodyPr>
            <a:lstStyle/>
            <a:p>
              <a:pPr algn="ctr"/>
              <a:r>
                <a:rPr kumimoji="1" lang="ja-JP" altLang="en-US" sz="2000"/>
                <a:t>シグナル</a:t>
              </a:r>
              <a:br>
                <a:rPr kumimoji="1" lang="en-US" altLang="ja-JP" sz="2000" dirty="0"/>
              </a:br>
              <a:r>
                <a:rPr kumimoji="1" lang="ja-JP" altLang="en-US" sz="2000"/>
                <a:t>機構</a:t>
              </a:r>
            </a:p>
          </p:txBody>
        </p:sp>
      </p:grpSp>
      <p:pic>
        <p:nvPicPr>
          <p:cNvPr id="3078" name="Picture 6">
            <a:extLst>
              <a:ext uri="{FF2B5EF4-FFF2-40B4-BE49-F238E27FC236}">
                <a16:creationId xmlns:a16="http://schemas.microsoft.com/office/drawing/2014/main" id="{4273D68B-808D-614C-88ED-5AE18CD30E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2351" y="5065331"/>
            <a:ext cx="537173" cy="537173"/>
          </a:xfrm>
          <a:prstGeom prst="rect">
            <a:avLst/>
          </a:prstGeom>
          <a:noFill/>
          <a:extLst>
            <a:ext uri="{909E8E84-426E-40DD-AFC4-6F175D3DCCD1}">
              <a14:hiddenFill xmlns:a14="http://schemas.microsoft.com/office/drawing/2010/main">
                <a:solidFill>
                  <a:srgbClr val="FFFFFF"/>
                </a:solidFill>
              </a14:hiddenFill>
            </a:ext>
          </a:extLst>
        </p:spPr>
      </p:pic>
      <p:sp>
        <p:nvSpPr>
          <p:cNvPr id="32" name="四角形: 角を丸くする 10">
            <a:extLst>
              <a:ext uri="{FF2B5EF4-FFF2-40B4-BE49-F238E27FC236}">
                <a16:creationId xmlns:a16="http://schemas.microsoft.com/office/drawing/2014/main" id="{DFED7374-E8F8-4642-A2FD-880C01B84447}"/>
              </a:ext>
            </a:extLst>
          </p:cNvPr>
          <p:cNvSpPr/>
          <p:nvPr/>
        </p:nvSpPr>
        <p:spPr>
          <a:xfrm>
            <a:off x="3040998" y="4276114"/>
            <a:ext cx="1192732"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プロセス</a:t>
            </a:r>
            <a:endParaRPr kumimoji="1" lang="ja-JP" altLang="en-US" sz="2000" dirty="0">
              <a:latin typeface="+mn-ea"/>
            </a:endParaRPr>
          </a:p>
        </p:txBody>
      </p:sp>
      <p:cxnSp>
        <p:nvCxnSpPr>
          <p:cNvPr id="38" name="直線矢印コネクタ 37">
            <a:extLst>
              <a:ext uri="{FF2B5EF4-FFF2-40B4-BE49-F238E27FC236}">
                <a16:creationId xmlns:a16="http://schemas.microsoft.com/office/drawing/2014/main" id="{DED913A7-E9A2-F547-91B9-A2478E39EB17}"/>
              </a:ext>
            </a:extLst>
          </p:cNvPr>
          <p:cNvCxnSpPr>
            <a:cxnSpLocks/>
            <a:endCxn id="32" idx="2"/>
          </p:cNvCxnSpPr>
          <p:nvPr/>
        </p:nvCxnSpPr>
        <p:spPr>
          <a:xfrm rot="10800000">
            <a:off x="3637364" y="4727626"/>
            <a:ext cx="702278" cy="675410"/>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2EE1BA28-BDA7-2640-B630-98399692B9E0}"/>
              </a:ext>
            </a:extLst>
          </p:cNvPr>
          <p:cNvCxnSpPr>
            <a:cxnSpLocks/>
            <a:stCxn id="33" idx="3"/>
            <a:endCxn id="26" idx="1"/>
          </p:cNvCxnSpPr>
          <p:nvPr/>
        </p:nvCxnSpPr>
        <p:spPr>
          <a:xfrm>
            <a:off x="3835448" y="5730864"/>
            <a:ext cx="504192" cy="4671"/>
          </a:xfrm>
          <a:prstGeom prst="straightConnector1">
            <a:avLst/>
          </a:prstGeom>
          <a:ln w="762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567C179C-EDA8-7849-81F8-01DB93DAFA1D}"/>
              </a:ext>
            </a:extLst>
          </p:cNvPr>
          <p:cNvCxnSpPr>
            <a:cxnSpLocks/>
            <a:stCxn id="33" idx="3"/>
            <a:endCxn id="26" idx="1"/>
          </p:cNvCxnSpPr>
          <p:nvPr/>
        </p:nvCxnSpPr>
        <p:spPr>
          <a:xfrm>
            <a:off x="3835448" y="5730864"/>
            <a:ext cx="504192" cy="46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7775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20"/>
                                        </p:tgtEl>
                                      </p:cBhvr>
                                    </p:animEffect>
                                    <p:set>
                                      <p:cBhvr>
                                        <p:cTn id="20" dur="1" fill="hold">
                                          <p:stCondLst>
                                            <p:cond delay="499"/>
                                          </p:stCondLst>
                                        </p:cTn>
                                        <p:tgtEl>
                                          <p:spTgt spid="20"/>
                                        </p:tgtEl>
                                        <p:attrNameLst>
                                          <p:attrName>style.visibility</p:attrName>
                                        </p:attrNameLst>
                                      </p:cBhvr>
                                      <p:to>
                                        <p:strVal val="hidden"/>
                                      </p:to>
                                    </p:set>
                                  </p:childTnLst>
                                </p:cTn>
                              </p:par>
                              <p:par>
                                <p:cTn id="21" presetID="10" presetClass="exit" presetSubtype="0" fill="hold" nodeType="withEffect">
                                  <p:stCondLst>
                                    <p:cond delay="0"/>
                                  </p:stCondLst>
                                  <p:childTnLst>
                                    <p:animEffect transition="out" filter="fade">
                                      <p:cBhvr>
                                        <p:cTn id="22" dur="500"/>
                                        <p:tgtEl>
                                          <p:spTgt spid="14"/>
                                        </p:tgtEl>
                                      </p:cBhvr>
                                    </p:animEffect>
                                    <p:set>
                                      <p:cBhvr>
                                        <p:cTn id="23" dur="1" fill="hold">
                                          <p:stCondLst>
                                            <p:cond delay="499"/>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500"/>
                                        <p:tgtEl>
                                          <p:spTgt spid="31"/>
                                        </p:tgtEl>
                                      </p:cBhvr>
                                    </p:animEffect>
                                  </p:childTnLst>
                                </p:cTn>
                              </p:par>
                              <p:par>
                                <p:cTn id="37" presetID="10" presetClass="entr" presetSubtype="0" fill="hold" nodeType="withEffect">
                                  <p:stCondLst>
                                    <p:cond delay="0"/>
                                  </p:stCondLst>
                                  <p:childTnLst>
                                    <p:set>
                                      <p:cBhvr>
                                        <p:cTn id="38" dur="1" fill="hold">
                                          <p:stCondLst>
                                            <p:cond delay="0"/>
                                          </p:stCondLst>
                                        </p:cTn>
                                        <p:tgtEl>
                                          <p:spTgt spid="3078"/>
                                        </p:tgtEl>
                                        <p:attrNameLst>
                                          <p:attrName>style.visibility</p:attrName>
                                        </p:attrNameLst>
                                      </p:cBhvr>
                                      <p:to>
                                        <p:strVal val="visible"/>
                                      </p:to>
                                    </p:set>
                                    <p:animEffect transition="in" filter="fade">
                                      <p:cBhvr>
                                        <p:cTn id="39" dur="500"/>
                                        <p:tgtEl>
                                          <p:spTgt spid="307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500"/>
                                        <p:tgtEl>
                                          <p:spTgt spid="22"/>
                                        </p:tgtEl>
                                      </p:cBhvr>
                                    </p:animEffect>
                                    <p:set>
                                      <p:cBhvr>
                                        <p:cTn id="44" dur="1" fill="hold">
                                          <p:stCondLst>
                                            <p:cond delay="499"/>
                                          </p:stCondLst>
                                        </p:cTn>
                                        <p:tgtEl>
                                          <p:spTgt spid="22"/>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30"/>
                                        </p:tgtEl>
                                      </p:cBhvr>
                                    </p:animEffect>
                                    <p:set>
                                      <p:cBhvr>
                                        <p:cTn id="47" dur="1" fill="hold">
                                          <p:stCondLst>
                                            <p:cond delay="499"/>
                                          </p:stCondLst>
                                        </p:cTn>
                                        <p:tgtEl>
                                          <p:spTgt spid="3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par>
                                <p:cTn id="53" presetID="10" presetClass="entr" presetSubtype="0" fill="hold"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500"/>
                                        <p:tgtEl>
                                          <p:spTgt spid="17"/>
                                        </p:tgtEl>
                                      </p:cBhvr>
                                    </p:animEffect>
                                    <p:set>
                                      <p:cBhvr>
                                        <p:cTn id="60" dur="1" fill="hold">
                                          <p:stCondLst>
                                            <p:cond delay="499"/>
                                          </p:stCondLst>
                                        </p:cTn>
                                        <p:tgtEl>
                                          <p:spTgt spid="17"/>
                                        </p:tgtEl>
                                        <p:attrNameLst>
                                          <p:attrName>style.visibility</p:attrName>
                                        </p:attrNameLst>
                                      </p:cBhvr>
                                      <p:to>
                                        <p:strVal val="hidden"/>
                                      </p:to>
                                    </p:set>
                                  </p:childTnLst>
                                </p:cTn>
                              </p:par>
                              <p:par>
                                <p:cTn id="61" presetID="10" presetClass="exit" presetSubtype="0" fill="hold" nodeType="withEffect">
                                  <p:stCondLst>
                                    <p:cond delay="0"/>
                                  </p:stCondLst>
                                  <p:childTnLst>
                                    <p:animEffect transition="out" filter="fade">
                                      <p:cBhvr>
                                        <p:cTn id="62" dur="500"/>
                                        <p:tgtEl>
                                          <p:spTgt spid="3078"/>
                                        </p:tgtEl>
                                      </p:cBhvr>
                                    </p:animEffect>
                                    <p:set>
                                      <p:cBhvr>
                                        <p:cTn id="63" dur="1" fill="hold">
                                          <p:stCondLst>
                                            <p:cond delay="499"/>
                                          </p:stCondLst>
                                        </p:cTn>
                                        <p:tgtEl>
                                          <p:spTgt spid="3078"/>
                                        </p:tgtEl>
                                        <p:attrNameLst>
                                          <p:attrName>style.visibility</p:attrName>
                                        </p:attrNameLst>
                                      </p:cBhvr>
                                      <p:to>
                                        <p:strVal val="hidden"/>
                                      </p:to>
                                    </p:set>
                                  </p:childTnLst>
                                </p:cTn>
                              </p:par>
                              <p:par>
                                <p:cTn id="64" presetID="10" presetClass="entr" presetSubtype="0" fill="hold" nodeType="withEffect">
                                  <p:stCondLst>
                                    <p:cond delay="0"/>
                                  </p:stCondLst>
                                  <p:childTnLst>
                                    <p:set>
                                      <p:cBhvr>
                                        <p:cTn id="65" dur="1" fill="hold">
                                          <p:stCondLst>
                                            <p:cond delay="0"/>
                                          </p:stCondLst>
                                        </p:cTn>
                                        <p:tgtEl>
                                          <p:spTgt spid="39"/>
                                        </p:tgtEl>
                                        <p:attrNameLst>
                                          <p:attrName>style.visibility</p:attrName>
                                        </p:attrNameLst>
                                      </p:cBhvr>
                                      <p:to>
                                        <p:strVal val="visible"/>
                                      </p:to>
                                    </p:set>
                                    <p:animEffect transition="in" filter="fade">
                                      <p:cBhvr>
                                        <p:cTn id="66" dur="500"/>
                                        <p:tgtEl>
                                          <p:spTgt spid="39"/>
                                        </p:tgtEl>
                                      </p:cBhvr>
                                    </p:animEffect>
                                  </p:childTnLst>
                                </p:cTn>
                              </p:par>
                              <p:par>
                                <p:cTn id="67" presetID="10"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fade">
                                      <p:cBhvr>
                                        <p:cTn id="69" dur="500"/>
                                        <p:tgtEl>
                                          <p:spTgt spid="38"/>
                                        </p:tgtEl>
                                      </p:cBhvr>
                                    </p:animEffect>
                                  </p:childTnLst>
                                </p:cTn>
                              </p:par>
                              <p:par>
                                <p:cTn id="70" presetID="10" presetClass="entr" presetSubtype="0" fill="hold" grpId="2" nodeType="with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20" grpId="1"/>
      <p:bldP spid="17" grpId="0" animBg="1"/>
      <p:bldP spid="17" grpId="1" animBg="1"/>
      <p:bldP spid="30" grpId="0"/>
      <p:bldP spid="30" grpId="1"/>
      <p:bldP spid="30" grpId="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519A3C-B9FD-3C4E-AB36-2E5C282562EF}"/>
              </a:ext>
            </a:extLst>
          </p:cNvPr>
          <p:cNvSpPr>
            <a:spLocks noGrp="1"/>
          </p:cNvSpPr>
          <p:nvPr>
            <p:ph type="title"/>
          </p:nvPr>
        </p:nvSpPr>
        <p:spPr>
          <a:xfrm>
            <a:off x="816000" y="292959"/>
            <a:ext cx="10560000" cy="1293028"/>
          </a:xfrm>
        </p:spPr>
        <p:txBody>
          <a:bodyPr/>
          <a:lstStyle/>
          <a:p>
            <a:r>
              <a:rPr lang="ja-JP" altLang="en-US"/>
              <a:t>復旧支援機構</a:t>
            </a:r>
          </a:p>
        </p:txBody>
      </p:sp>
      <p:sp>
        <p:nvSpPr>
          <p:cNvPr id="3" name="コンテンツ プレースホルダー 2">
            <a:extLst>
              <a:ext uri="{FF2B5EF4-FFF2-40B4-BE49-F238E27FC236}">
                <a16:creationId xmlns:a16="http://schemas.microsoft.com/office/drawing/2014/main" id="{C423F5DE-E704-5046-B9A4-E219E1BAA961}"/>
              </a:ext>
            </a:extLst>
          </p:cNvPr>
          <p:cNvSpPr>
            <a:spLocks noGrp="1"/>
          </p:cNvSpPr>
          <p:nvPr>
            <p:ph idx="1"/>
          </p:nvPr>
        </p:nvSpPr>
        <p:spPr>
          <a:xfrm>
            <a:off x="816000" y="1671919"/>
            <a:ext cx="10560000" cy="4585447"/>
          </a:xfrm>
        </p:spPr>
        <p:txBody>
          <a:bodyPr/>
          <a:lstStyle/>
          <a:p>
            <a:r>
              <a:rPr lang="ja-JP" altLang="en-US"/>
              <a:t>対象システムの</a:t>
            </a:r>
            <a:r>
              <a:rPr lang="en-US" altLang="ja-JP" dirty="0"/>
              <a:t>OS</a:t>
            </a:r>
            <a:r>
              <a:rPr lang="ja-JP" altLang="en-US"/>
              <a:t>内に組み込んだ復旧支援機構とも連携</a:t>
            </a:r>
            <a:endParaRPr lang="en-US" altLang="ja-JP" dirty="0"/>
          </a:p>
          <a:p>
            <a:pPr lvl="1"/>
            <a:r>
              <a:rPr lang="en-US" altLang="ja-JP" dirty="0"/>
              <a:t>GPU</a:t>
            </a:r>
            <a:r>
              <a:rPr lang="ja-JP" altLang="en-US"/>
              <a:t>からは実現が難しい機能を実行</a:t>
            </a:r>
          </a:p>
          <a:p>
            <a:pPr lvl="2"/>
            <a:r>
              <a:rPr lang="en" altLang="ja-JP" dirty="0"/>
              <a:t>CPU</a:t>
            </a:r>
            <a:r>
              <a:rPr lang="ja-JP" altLang="en-US"/>
              <a:t>の不可分命令を必要とするロックの獲得</a:t>
            </a:r>
            <a:endParaRPr lang="en-US" altLang="ja-JP" dirty="0"/>
          </a:p>
          <a:p>
            <a:pPr lvl="2"/>
            <a:r>
              <a:rPr lang="en" altLang="ja-JP" dirty="0"/>
              <a:t>CPU</a:t>
            </a:r>
            <a:r>
              <a:rPr lang="ja-JP" altLang="en-US"/>
              <a:t>のプロセッサ間割り込みを必要とするプロセス実行の横取り</a:t>
            </a:r>
            <a:endParaRPr lang="en-US" altLang="ja-JP" dirty="0"/>
          </a:p>
          <a:p>
            <a:pPr lvl="1"/>
            <a:r>
              <a:rPr lang="en-US" altLang="ja-JP" dirty="0"/>
              <a:t>GPU</a:t>
            </a:r>
            <a:r>
              <a:rPr lang="ja-JP" altLang="en-US"/>
              <a:t>に実装するには複雑な機能や性能が低下する機能を実行</a:t>
            </a:r>
            <a:endParaRPr lang="en-US" altLang="ja-JP" dirty="0"/>
          </a:p>
          <a:p>
            <a:r>
              <a:rPr lang="ja-JP" altLang="en-US"/>
              <a:t>耐障害性や実装の容易さ、性能などのトレードオフの考慮が必要</a:t>
            </a:r>
            <a:endParaRPr lang="en-US" altLang="ja-JP" dirty="0"/>
          </a:p>
        </p:txBody>
      </p:sp>
      <p:sp>
        <p:nvSpPr>
          <p:cNvPr id="4" name="スライド番号プレースホルダー 3">
            <a:extLst>
              <a:ext uri="{FF2B5EF4-FFF2-40B4-BE49-F238E27FC236}">
                <a16:creationId xmlns:a16="http://schemas.microsoft.com/office/drawing/2014/main" id="{B51C13B4-3EF7-A944-B2C9-CB1AC9F0BC66}"/>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13</a:t>
            </a:fld>
            <a:endParaRPr lang="ja-JP" altLang="en-US"/>
          </a:p>
        </p:txBody>
      </p:sp>
      <p:sp>
        <p:nvSpPr>
          <p:cNvPr id="5" name="四角形: 角を丸くする 10">
            <a:extLst>
              <a:ext uri="{FF2B5EF4-FFF2-40B4-BE49-F238E27FC236}">
                <a16:creationId xmlns:a16="http://schemas.microsoft.com/office/drawing/2014/main" id="{F682F572-6E77-9644-9A66-5FE97E5FC1C0}"/>
              </a:ext>
            </a:extLst>
          </p:cNvPr>
          <p:cNvSpPr/>
          <p:nvPr/>
        </p:nvSpPr>
        <p:spPr>
          <a:xfrm>
            <a:off x="1784770" y="4731657"/>
            <a:ext cx="5242435" cy="1093996"/>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OS</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4CF9BFAB-174A-C045-BEF8-796866AC92A0}"/>
              </a:ext>
            </a:extLst>
          </p:cNvPr>
          <p:cNvSpPr/>
          <p:nvPr/>
        </p:nvSpPr>
        <p:spPr>
          <a:xfrm>
            <a:off x="4928692" y="5215797"/>
            <a:ext cx="1778966" cy="451512"/>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ja-JP" altLang="en-US" sz="2000">
                <a:latin typeface="+mn-ea"/>
              </a:rPr>
              <a:t>復旧支援機構</a:t>
            </a:r>
            <a:endParaRPr kumimoji="1" lang="ja-JP" altLang="en-US" sz="2000" dirty="0">
              <a:latin typeface="+mn-ea"/>
            </a:endParaRPr>
          </a:p>
        </p:txBody>
      </p:sp>
      <p:sp>
        <p:nvSpPr>
          <p:cNvPr id="9" name="四角形: 角を丸くする 5">
            <a:extLst>
              <a:ext uri="{FF2B5EF4-FFF2-40B4-BE49-F238E27FC236}">
                <a16:creationId xmlns:a16="http://schemas.microsoft.com/office/drawing/2014/main" id="{15CCE4FA-AA20-2040-B561-D08E0D38F2C7}"/>
              </a:ext>
            </a:extLst>
          </p:cNvPr>
          <p:cNvSpPr/>
          <p:nvPr/>
        </p:nvSpPr>
        <p:spPr>
          <a:xfrm>
            <a:off x="7729937" y="5063475"/>
            <a:ext cx="1552508" cy="762178"/>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rPr>
              <a:t>復旧</a:t>
            </a:r>
            <a:endParaRPr kumimoji="1" lang="en-US" altLang="ja-JP" sz="2000" dirty="0">
              <a:solidFill>
                <a:schemeClr val="tx1"/>
              </a:solidFill>
            </a:endParaRPr>
          </a:p>
          <a:p>
            <a:pPr algn="ctr"/>
            <a:r>
              <a:rPr kumimoji="1" lang="ja-JP" altLang="en-US" sz="2000"/>
              <a:t>システム</a:t>
            </a:r>
            <a:endParaRPr kumimoji="1" lang="ja-JP" altLang="en-US" sz="2000" dirty="0"/>
          </a:p>
        </p:txBody>
      </p:sp>
      <p:grpSp>
        <p:nvGrpSpPr>
          <p:cNvPr id="7" name="グループ化 6">
            <a:extLst>
              <a:ext uri="{FF2B5EF4-FFF2-40B4-BE49-F238E27FC236}">
                <a16:creationId xmlns:a16="http://schemas.microsoft.com/office/drawing/2014/main" id="{6ECDBAC2-9D4D-DD4B-94F7-C097CA5F7DB8}"/>
              </a:ext>
            </a:extLst>
          </p:cNvPr>
          <p:cNvGrpSpPr/>
          <p:nvPr/>
        </p:nvGrpSpPr>
        <p:grpSpPr>
          <a:xfrm>
            <a:off x="6447593" y="5045238"/>
            <a:ext cx="1838703" cy="400110"/>
            <a:chOff x="6393149" y="5266980"/>
            <a:chExt cx="1838703" cy="400110"/>
          </a:xfrm>
        </p:grpSpPr>
        <p:cxnSp>
          <p:nvCxnSpPr>
            <p:cNvPr id="10" name="直線矢印コネクタ 9">
              <a:extLst>
                <a:ext uri="{FF2B5EF4-FFF2-40B4-BE49-F238E27FC236}">
                  <a16:creationId xmlns:a16="http://schemas.microsoft.com/office/drawing/2014/main" id="{D47D8DEF-3959-F544-B8BE-B9210C462262}"/>
                </a:ext>
              </a:extLst>
            </p:cNvPr>
            <p:cNvCxnSpPr>
              <a:cxnSpLocks/>
              <a:stCxn id="9" idx="1"/>
              <a:endCxn id="6" idx="3"/>
            </p:cNvCxnSpPr>
            <p:nvPr/>
          </p:nvCxnSpPr>
          <p:spPr>
            <a:xfrm flipH="1" flipV="1">
              <a:off x="6653214" y="5648781"/>
              <a:ext cx="1022279" cy="3011"/>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7">
              <a:extLst>
                <a:ext uri="{FF2B5EF4-FFF2-40B4-BE49-F238E27FC236}">
                  <a16:creationId xmlns:a16="http://schemas.microsoft.com/office/drawing/2014/main" id="{D89EA2F0-E257-9846-A33B-438C8F63F660}"/>
                </a:ext>
              </a:extLst>
            </p:cNvPr>
            <p:cNvSpPr txBox="1"/>
            <p:nvPr/>
          </p:nvSpPr>
          <p:spPr>
            <a:xfrm>
              <a:off x="6393149" y="5266980"/>
              <a:ext cx="1838703" cy="400110"/>
            </a:xfrm>
            <a:prstGeom prst="rect">
              <a:avLst/>
            </a:prstGeom>
            <a:noFill/>
          </p:spPr>
          <p:txBody>
            <a:bodyPr wrap="square" rtlCol="0">
              <a:spAutoFit/>
            </a:bodyPr>
            <a:lstStyle/>
            <a:p>
              <a:pPr algn="ctr"/>
              <a:r>
                <a:rPr kumimoji="1" lang="ja-JP" altLang="en-US" sz="2000"/>
                <a:t>要求</a:t>
              </a:r>
              <a:endParaRPr kumimoji="1" lang="ja-JP" altLang="en-US" sz="2000" dirty="0"/>
            </a:p>
          </p:txBody>
        </p:sp>
      </p:grpSp>
      <p:sp>
        <p:nvSpPr>
          <p:cNvPr id="14" name="正方形/長方形 7">
            <a:extLst>
              <a:ext uri="{FF2B5EF4-FFF2-40B4-BE49-F238E27FC236}">
                <a16:creationId xmlns:a16="http://schemas.microsoft.com/office/drawing/2014/main" id="{1F0BCDC0-BFAF-9847-BC00-04910AF331F7}"/>
              </a:ext>
            </a:extLst>
          </p:cNvPr>
          <p:cNvSpPr/>
          <p:nvPr/>
        </p:nvSpPr>
        <p:spPr>
          <a:xfrm>
            <a:off x="2399117" y="5245817"/>
            <a:ext cx="1494576" cy="40508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ロック変数</a:t>
            </a:r>
          </a:p>
        </p:txBody>
      </p:sp>
      <p:sp>
        <p:nvSpPr>
          <p:cNvPr id="15" name="四角形: 角を丸くする 3">
            <a:extLst>
              <a:ext uri="{FF2B5EF4-FFF2-40B4-BE49-F238E27FC236}">
                <a16:creationId xmlns:a16="http://schemas.microsoft.com/office/drawing/2014/main" id="{3199BAF0-D1B7-B84E-994A-090C191209DD}"/>
              </a:ext>
            </a:extLst>
          </p:cNvPr>
          <p:cNvSpPr/>
          <p:nvPr/>
        </p:nvSpPr>
        <p:spPr>
          <a:xfrm>
            <a:off x="7729937" y="5931939"/>
            <a:ext cx="1552508" cy="411359"/>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grpSp>
        <p:nvGrpSpPr>
          <p:cNvPr id="8" name="グループ化 7">
            <a:extLst>
              <a:ext uri="{FF2B5EF4-FFF2-40B4-BE49-F238E27FC236}">
                <a16:creationId xmlns:a16="http://schemas.microsoft.com/office/drawing/2014/main" id="{F2F0796B-8A6D-6742-A7C6-AC0974EC7A70}"/>
              </a:ext>
            </a:extLst>
          </p:cNvPr>
          <p:cNvGrpSpPr/>
          <p:nvPr/>
        </p:nvGrpSpPr>
        <p:grpSpPr>
          <a:xfrm>
            <a:off x="3868559" y="4861748"/>
            <a:ext cx="1338828" cy="582634"/>
            <a:chOff x="3814115" y="5083490"/>
            <a:chExt cx="1338828" cy="582634"/>
          </a:xfrm>
        </p:grpSpPr>
        <p:cxnSp>
          <p:nvCxnSpPr>
            <p:cNvPr id="17" name="直線矢印コネクタ 9">
              <a:extLst>
                <a:ext uri="{FF2B5EF4-FFF2-40B4-BE49-F238E27FC236}">
                  <a16:creationId xmlns:a16="http://schemas.microsoft.com/office/drawing/2014/main" id="{7F96B608-6026-BD45-AC68-292E86AC6F18}"/>
                </a:ext>
              </a:extLst>
            </p:cNvPr>
            <p:cNvCxnSpPr>
              <a:cxnSpLocks/>
              <a:stCxn id="6" idx="1"/>
              <a:endCxn id="18" idx="3"/>
            </p:cNvCxnSpPr>
            <p:nvPr/>
          </p:nvCxnSpPr>
          <p:spPr>
            <a:xfrm flipH="1">
              <a:off x="4362446" y="5663295"/>
              <a:ext cx="511802" cy="2829"/>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709DD36-AF87-034A-9F32-3F0A8A208426}"/>
                </a:ext>
              </a:extLst>
            </p:cNvPr>
            <p:cNvSpPr txBox="1"/>
            <p:nvPr/>
          </p:nvSpPr>
          <p:spPr>
            <a:xfrm>
              <a:off x="3814115" y="5083490"/>
              <a:ext cx="1338828" cy="369332"/>
            </a:xfrm>
            <a:prstGeom prst="rect">
              <a:avLst/>
            </a:prstGeom>
            <a:noFill/>
          </p:spPr>
          <p:txBody>
            <a:bodyPr wrap="none" rtlCol="0">
              <a:spAutoFit/>
            </a:bodyPr>
            <a:lstStyle/>
            <a:p>
              <a:r>
                <a:rPr lang="en-JP"/>
                <a:t>ロック</a:t>
              </a:r>
              <a:r>
                <a:rPr lang="ja-JP" altLang="en-US"/>
                <a:t>獲得</a:t>
              </a:r>
              <a:endParaRPr lang="en-JP" dirty="0"/>
            </a:p>
          </p:txBody>
        </p:sp>
      </p:grpSp>
      <p:sp>
        <p:nvSpPr>
          <p:cNvPr id="18" name="正方形/長方形 17">
            <a:extLst>
              <a:ext uri="{FF2B5EF4-FFF2-40B4-BE49-F238E27FC236}">
                <a16:creationId xmlns:a16="http://schemas.microsoft.com/office/drawing/2014/main" id="{910179F0-D127-8C4F-ACEC-CFC37DF866B9}"/>
              </a:ext>
            </a:extLst>
          </p:cNvPr>
          <p:cNvSpPr/>
          <p:nvPr/>
        </p:nvSpPr>
        <p:spPr>
          <a:xfrm>
            <a:off x="3893694" y="5244282"/>
            <a:ext cx="523196" cy="400199"/>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0</a:t>
            </a:r>
            <a:endParaRPr kumimoji="1" lang="ja-JP" altLang="en-US" sz="2000" b="1">
              <a:solidFill>
                <a:schemeClr val="tx1"/>
              </a:solidFill>
              <a:latin typeface="+mn-ea"/>
            </a:endParaRPr>
          </a:p>
        </p:txBody>
      </p:sp>
      <p:sp>
        <p:nvSpPr>
          <p:cNvPr id="19" name="正方形/長方形 18">
            <a:extLst>
              <a:ext uri="{FF2B5EF4-FFF2-40B4-BE49-F238E27FC236}">
                <a16:creationId xmlns:a16="http://schemas.microsoft.com/office/drawing/2014/main" id="{79364B2E-6FBD-5946-B3B4-219E8900DAB3}"/>
              </a:ext>
            </a:extLst>
          </p:cNvPr>
          <p:cNvSpPr/>
          <p:nvPr/>
        </p:nvSpPr>
        <p:spPr>
          <a:xfrm>
            <a:off x="3985698" y="5305151"/>
            <a:ext cx="338480" cy="272804"/>
          </a:xfrm>
          <a:prstGeom prst="rect">
            <a:avLst/>
          </a:prstGeom>
          <a:ln w="381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1</a:t>
            </a:r>
            <a:endParaRPr kumimoji="1" lang="ja-JP" altLang="en-US" sz="2000" b="1">
              <a:solidFill>
                <a:schemeClr val="tx1"/>
              </a:solidFill>
              <a:latin typeface="+mn-ea"/>
            </a:endParaRPr>
          </a:p>
        </p:txBody>
      </p:sp>
    </p:spTree>
    <p:extLst>
      <p:ext uri="{BB962C8B-B14F-4D97-AF65-F5344CB8AC3E}">
        <p14:creationId xmlns:p14="http://schemas.microsoft.com/office/powerpoint/2010/main" val="219901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107C-89B7-CC40-AF3E-767D2AD2DF97}"/>
              </a:ext>
            </a:extLst>
          </p:cNvPr>
          <p:cNvSpPr>
            <a:spLocks noGrp="1"/>
          </p:cNvSpPr>
          <p:nvPr>
            <p:ph type="title"/>
          </p:nvPr>
        </p:nvSpPr>
        <p:spPr/>
        <p:txBody>
          <a:bodyPr/>
          <a:lstStyle/>
          <a:p>
            <a:r>
              <a:rPr lang="en-JP"/>
              <a:t>例</a:t>
            </a:r>
            <a:r>
              <a:rPr lang="en-US" dirty="0"/>
              <a:t>2</a:t>
            </a:r>
            <a:r>
              <a:rPr lang="en-JP"/>
              <a:t>：</a:t>
            </a:r>
            <a:r>
              <a:rPr lang="en-US" dirty="0"/>
              <a:t>OS</a:t>
            </a:r>
            <a:r>
              <a:rPr lang="en-JP"/>
              <a:t>内デッドロックからの復旧</a:t>
            </a:r>
            <a:endParaRPr lang="en-JP" dirty="0"/>
          </a:p>
        </p:txBody>
      </p:sp>
      <p:sp>
        <p:nvSpPr>
          <p:cNvPr id="3" name="Content Placeholder 2">
            <a:extLst>
              <a:ext uri="{FF2B5EF4-FFF2-40B4-BE49-F238E27FC236}">
                <a16:creationId xmlns:a16="http://schemas.microsoft.com/office/drawing/2014/main" id="{11453778-AE8F-6747-AC00-365AA2B35805}"/>
              </a:ext>
            </a:extLst>
          </p:cNvPr>
          <p:cNvSpPr>
            <a:spLocks noGrp="1"/>
          </p:cNvSpPr>
          <p:nvPr>
            <p:ph idx="1"/>
          </p:nvPr>
        </p:nvSpPr>
        <p:spPr/>
        <p:txBody>
          <a:bodyPr/>
          <a:lstStyle/>
          <a:p>
            <a:r>
              <a:rPr lang="ja-JP" altLang="en-US"/>
              <a:t>典型的なバグであるロックの解放し忘れによってデッドロックが発生</a:t>
            </a:r>
            <a:endParaRPr lang="en-US" altLang="ja-JP" dirty="0"/>
          </a:p>
          <a:p>
            <a:pPr lvl="1"/>
            <a:r>
              <a:rPr lang="ja-JP" altLang="en-US"/>
              <a:t>スピンロックではスレッドがロックを獲得できるまでループして待つ</a:t>
            </a:r>
            <a:endParaRPr lang="en-US" altLang="ja-JP" dirty="0"/>
          </a:p>
          <a:p>
            <a:pPr lvl="1"/>
            <a:r>
              <a:rPr lang="ja-JP" altLang="en-US"/>
              <a:t>ロックを解放し忘れると全スレッドが永遠に待たされることがある</a:t>
            </a:r>
            <a:endParaRPr lang="en-US" altLang="ja-JP" dirty="0"/>
          </a:p>
          <a:p>
            <a:r>
              <a:rPr lang="en-US" altLang="ja-JP" dirty="0"/>
              <a:t>GPU</a:t>
            </a:r>
            <a:r>
              <a:rPr lang="ja-JP" altLang="en-US"/>
              <a:t>から疑似的にロックを解放することでデッドロックを解消</a:t>
            </a:r>
            <a:endParaRPr lang="en-US" altLang="ja-JP" dirty="0"/>
          </a:p>
          <a:p>
            <a:pPr lvl="1"/>
            <a:r>
              <a:rPr lang="ja-JP" altLang="en-US"/>
              <a:t>解放されるべきロックを解放するだけであるため、復旧後のシステムは正常に動作</a:t>
            </a:r>
            <a:endParaRPr lang="en-US" altLang="ja-JP" dirty="0"/>
          </a:p>
        </p:txBody>
      </p:sp>
      <p:sp>
        <p:nvSpPr>
          <p:cNvPr id="4" name="Slide Number Placeholder 3">
            <a:extLst>
              <a:ext uri="{FF2B5EF4-FFF2-40B4-BE49-F238E27FC236}">
                <a16:creationId xmlns:a16="http://schemas.microsoft.com/office/drawing/2014/main" id="{D13D2934-2A9F-8C4A-A711-20D6C4DFAFD8}"/>
              </a:ext>
            </a:extLst>
          </p:cNvPr>
          <p:cNvSpPr>
            <a:spLocks noGrp="1"/>
          </p:cNvSpPr>
          <p:nvPr>
            <p:ph type="sldNum" sz="quarter" idx="12"/>
          </p:nvPr>
        </p:nvSpPr>
        <p:spPr/>
        <p:txBody>
          <a:bodyPr/>
          <a:lstStyle/>
          <a:p>
            <a:fld id="{DB15B789-B4AB-4945-84F3-7B2ECC227000}" type="slidenum">
              <a:rPr lang="ja-JP" altLang="en-US" smtClean="0"/>
              <a:pPr/>
              <a:t>14</a:t>
            </a:fld>
            <a:endParaRPr lang="ja-JP" altLang="en-US"/>
          </a:p>
        </p:txBody>
      </p:sp>
      <p:sp>
        <p:nvSpPr>
          <p:cNvPr id="28" name="テキスト ボックス 27">
            <a:extLst>
              <a:ext uri="{FF2B5EF4-FFF2-40B4-BE49-F238E27FC236}">
                <a16:creationId xmlns:a16="http://schemas.microsoft.com/office/drawing/2014/main" id="{8BF03C67-8EC4-8D4B-925E-41D82F7175B9}"/>
              </a:ext>
            </a:extLst>
          </p:cNvPr>
          <p:cNvSpPr txBox="1"/>
          <p:nvPr/>
        </p:nvSpPr>
        <p:spPr>
          <a:xfrm>
            <a:off x="3003303" y="4406237"/>
            <a:ext cx="1194706" cy="338554"/>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black"/>
                </a:solidFill>
                <a:latin typeface="MS Gothic" panose="020B0609070205080204" pitchFamily="49" charset="-128"/>
                <a:ea typeface="MS Gothic" panose="020B0609070205080204" pitchFamily="49" charset="-128"/>
              </a:rPr>
              <a:t>スレッド</a:t>
            </a:r>
            <a:r>
              <a:rPr kumimoji="1" lang="en-US" altLang="ja-JP" sz="1600" b="0" i="0" u="none" strike="noStrike" kern="0" cap="none" spc="0" normalizeH="0" baseline="0" noProof="0" dirty="0">
                <a:ln>
                  <a:noFill/>
                </a:ln>
                <a:solidFill>
                  <a:prstClr val="black"/>
                </a:solidFill>
                <a:effectLst/>
                <a:uLnTx/>
                <a:uFillTx/>
                <a:latin typeface="MS Gothic" panose="020B0609070205080204" pitchFamily="49" charset="-128"/>
                <a:ea typeface="MS Gothic" panose="020B0609070205080204" pitchFamily="49" charset="-128"/>
              </a:rPr>
              <a:t>A</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sp>
        <p:nvSpPr>
          <p:cNvPr id="29" name="テキスト ボックス 28">
            <a:extLst>
              <a:ext uri="{FF2B5EF4-FFF2-40B4-BE49-F238E27FC236}">
                <a16:creationId xmlns:a16="http://schemas.microsoft.com/office/drawing/2014/main" id="{A4947A92-3274-2943-A609-A6AF9F1F6BA6}"/>
              </a:ext>
            </a:extLst>
          </p:cNvPr>
          <p:cNvSpPr txBox="1"/>
          <p:nvPr/>
        </p:nvSpPr>
        <p:spPr>
          <a:xfrm>
            <a:off x="7965515" y="4351352"/>
            <a:ext cx="1199066" cy="338554"/>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black"/>
                </a:solidFill>
                <a:latin typeface="MS Gothic" panose="020B0609070205080204" pitchFamily="49" charset="-128"/>
                <a:ea typeface="MS Gothic" panose="020B0609070205080204" pitchFamily="49" charset="-128"/>
              </a:rPr>
              <a:t>スレッド</a:t>
            </a:r>
            <a:r>
              <a:rPr kumimoji="1" lang="en-US" altLang="ja-JP" sz="1600" b="0" i="0" u="none" strike="noStrike" kern="0" cap="none" spc="0" normalizeH="0" baseline="0" noProof="0" dirty="0">
                <a:ln>
                  <a:noFill/>
                </a:ln>
                <a:solidFill>
                  <a:prstClr val="black"/>
                </a:solidFill>
                <a:effectLst/>
                <a:uLnTx/>
                <a:uFillTx/>
                <a:latin typeface="MS Gothic" panose="020B0609070205080204" pitchFamily="49" charset="-128"/>
                <a:ea typeface="MS Gothic" panose="020B0609070205080204" pitchFamily="49" charset="-128"/>
              </a:rPr>
              <a:t>B</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cxnSp>
        <p:nvCxnSpPr>
          <p:cNvPr id="30" name="直線矢印コネクタ 29">
            <a:extLst>
              <a:ext uri="{FF2B5EF4-FFF2-40B4-BE49-F238E27FC236}">
                <a16:creationId xmlns:a16="http://schemas.microsoft.com/office/drawing/2014/main" id="{3AAD42C0-496E-7C4A-9A9C-A08353FF0F63}"/>
              </a:ext>
            </a:extLst>
          </p:cNvPr>
          <p:cNvCxnSpPr>
            <a:cxnSpLocks/>
            <a:stCxn id="65" idx="0"/>
          </p:cNvCxnSpPr>
          <p:nvPr/>
        </p:nvCxnSpPr>
        <p:spPr>
          <a:xfrm>
            <a:off x="3595910" y="4775933"/>
            <a:ext cx="4746" cy="1450114"/>
          </a:xfrm>
          <a:prstGeom prst="straightConnector1">
            <a:avLst/>
          </a:prstGeom>
          <a:noFill/>
          <a:ln w="76200" cap="flat" cmpd="sng" algn="ctr">
            <a:solidFill>
              <a:sysClr val="windowText" lastClr="000000"/>
            </a:solidFill>
            <a:prstDash val="solid"/>
            <a:miter lim="800000"/>
            <a:tailEnd type="triangle"/>
          </a:ln>
          <a:effectLst/>
        </p:spPr>
      </p:cxnSp>
      <p:cxnSp>
        <p:nvCxnSpPr>
          <p:cNvPr id="31" name="直線矢印コネクタ 30">
            <a:extLst>
              <a:ext uri="{FF2B5EF4-FFF2-40B4-BE49-F238E27FC236}">
                <a16:creationId xmlns:a16="http://schemas.microsoft.com/office/drawing/2014/main" id="{01319C7A-E77F-CE49-9C0A-1299C8AFF02D}"/>
              </a:ext>
            </a:extLst>
          </p:cNvPr>
          <p:cNvCxnSpPr>
            <a:cxnSpLocks/>
            <a:stCxn id="29" idx="2"/>
            <a:endCxn id="33" idx="3"/>
          </p:cNvCxnSpPr>
          <p:nvPr/>
        </p:nvCxnSpPr>
        <p:spPr>
          <a:xfrm rot="5400000">
            <a:off x="7543284" y="4502724"/>
            <a:ext cx="834582" cy="1208947"/>
          </a:xfrm>
          <a:prstGeom prst="bentConnector2">
            <a:avLst/>
          </a:prstGeom>
          <a:noFill/>
          <a:ln w="76200" cap="flat" cmpd="sng" algn="ctr">
            <a:solidFill>
              <a:sysClr val="windowText" lastClr="000000"/>
            </a:solidFill>
            <a:prstDash val="solid"/>
            <a:miter lim="800000"/>
            <a:tailEnd type="triangle"/>
          </a:ln>
          <a:effectLst/>
        </p:spPr>
      </p:cxnSp>
      <p:sp>
        <p:nvSpPr>
          <p:cNvPr id="33" name="角丸四角形 32">
            <a:extLst>
              <a:ext uri="{FF2B5EF4-FFF2-40B4-BE49-F238E27FC236}">
                <a16:creationId xmlns:a16="http://schemas.microsoft.com/office/drawing/2014/main" id="{475A0DAB-73CF-D140-BDF4-BD149498F9E0}"/>
              </a:ext>
            </a:extLst>
          </p:cNvPr>
          <p:cNvSpPr/>
          <p:nvPr/>
        </p:nvSpPr>
        <p:spPr>
          <a:xfrm>
            <a:off x="5035239" y="5015345"/>
            <a:ext cx="2320862" cy="1018286"/>
          </a:xfrm>
          <a:prstGeom prst="roundRect">
            <a:avLst/>
          </a:prstGeom>
          <a:solidFill>
            <a:srgbClr val="5B9BD5">
              <a:lumMod val="20000"/>
              <a:lumOff val="80000"/>
            </a:srgbClr>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cs typeface="+mn-cs"/>
            </a:endParaRPr>
          </a:p>
        </p:txBody>
      </p:sp>
      <p:cxnSp>
        <p:nvCxnSpPr>
          <p:cNvPr id="34" name="直線矢印コネクタ 33">
            <a:extLst>
              <a:ext uri="{FF2B5EF4-FFF2-40B4-BE49-F238E27FC236}">
                <a16:creationId xmlns:a16="http://schemas.microsoft.com/office/drawing/2014/main" id="{5610A2DA-9143-F74B-8A1D-73C9F7908E90}"/>
              </a:ext>
            </a:extLst>
          </p:cNvPr>
          <p:cNvCxnSpPr>
            <a:cxnSpLocks/>
          </p:cNvCxnSpPr>
          <p:nvPr/>
        </p:nvCxnSpPr>
        <p:spPr>
          <a:xfrm>
            <a:off x="3624398" y="5268464"/>
            <a:ext cx="1387100" cy="12672"/>
          </a:xfrm>
          <a:prstGeom prst="straightConnector1">
            <a:avLst/>
          </a:prstGeom>
          <a:noFill/>
          <a:ln w="76200" cap="flat" cmpd="sng" algn="ctr">
            <a:solidFill>
              <a:sysClr val="windowText" lastClr="000000"/>
            </a:solidFill>
            <a:prstDash val="solid"/>
            <a:miter lim="800000"/>
            <a:tailEnd type="triangle"/>
          </a:ln>
          <a:effectLst/>
        </p:spPr>
      </p:cxnSp>
      <p:sp>
        <p:nvSpPr>
          <p:cNvPr id="35" name="テキスト ボックス 34">
            <a:extLst>
              <a:ext uri="{FF2B5EF4-FFF2-40B4-BE49-F238E27FC236}">
                <a16:creationId xmlns:a16="http://schemas.microsoft.com/office/drawing/2014/main" id="{68C51724-C3AD-094B-B704-8560490E6D86}"/>
              </a:ext>
            </a:extLst>
          </p:cNvPr>
          <p:cNvSpPr txBox="1"/>
          <p:nvPr/>
        </p:nvSpPr>
        <p:spPr>
          <a:xfrm>
            <a:off x="3844687" y="4913739"/>
            <a:ext cx="881601" cy="338554"/>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black"/>
                </a:solidFill>
                <a:latin typeface="MS Gothic" panose="020B0609070205080204" pitchFamily="49" charset="-128"/>
                <a:ea typeface="MS Gothic" panose="020B0609070205080204" pitchFamily="49" charset="-128"/>
              </a:rPr>
              <a:t>獲得</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grpSp>
        <p:nvGrpSpPr>
          <p:cNvPr id="74" name="グループ化 73">
            <a:extLst>
              <a:ext uri="{FF2B5EF4-FFF2-40B4-BE49-F238E27FC236}">
                <a16:creationId xmlns:a16="http://schemas.microsoft.com/office/drawing/2014/main" id="{A2BDFA59-5D83-F744-9474-0C5A26B2A10B}"/>
              </a:ext>
            </a:extLst>
          </p:cNvPr>
          <p:cNvGrpSpPr/>
          <p:nvPr/>
        </p:nvGrpSpPr>
        <p:grpSpPr>
          <a:xfrm>
            <a:off x="3618176" y="5388651"/>
            <a:ext cx="1457223" cy="338554"/>
            <a:chOff x="3022431" y="5347088"/>
            <a:chExt cx="1457223" cy="338554"/>
          </a:xfrm>
        </p:grpSpPr>
        <p:cxnSp>
          <p:nvCxnSpPr>
            <p:cNvPr id="36" name="直線矢印コネクタ 35">
              <a:extLst>
                <a:ext uri="{FF2B5EF4-FFF2-40B4-BE49-F238E27FC236}">
                  <a16:creationId xmlns:a16="http://schemas.microsoft.com/office/drawing/2014/main" id="{BB1DF742-4294-564D-9FE3-38207CC08984}"/>
                </a:ext>
              </a:extLst>
            </p:cNvPr>
            <p:cNvCxnSpPr>
              <a:cxnSpLocks/>
            </p:cNvCxnSpPr>
            <p:nvPr/>
          </p:nvCxnSpPr>
          <p:spPr>
            <a:xfrm>
              <a:off x="3022431" y="5679867"/>
              <a:ext cx="1404956" cy="0"/>
            </a:xfrm>
            <a:prstGeom prst="straightConnector1">
              <a:avLst/>
            </a:prstGeom>
            <a:noFill/>
            <a:ln w="76200" cap="flat" cmpd="sng" algn="ctr">
              <a:solidFill>
                <a:sysClr val="windowText" lastClr="000000"/>
              </a:solidFill>
              <a:prstDash val="sysDot"/>
              <a:miter lim="800000"/>
              <a:tailEnd type="triangle"/>
            </a:ln>
            <a:effectLst/>
          </p:spPr>
        </p:cxnSp>
        <p:sp>
          <p:nvSpPr>
            <p:cNvPr id="39" name="テキスト ボックス 38">
              <a:extLst>
                <a:ext uri="{FF2B5EF4-FFF2-40B4-BE49-F238E27FC236}">
                  <a16:creationId xmlns:a16="http://schemas.microsoft.com/office/drawing/2014/main" id="{526E7523-5E4E-4343-9508-9B99940D0B52}"/>
                </a:ext>
              </a:extLst>
            </p:cNvPr>
            <p:cNvSpPr txBox="1"/>
            <p:nvPr/>
          </p:nvSpPr>
          <p:spPr>
            <a:xfrm>
              <a:off x="3062667" y="5347088"/>
              <a:ext cx="1416987" cy="338554"/>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black"/>
                  </a:solidFill>
                  <a:latin typeface="MS Gothic" panose="020B0609070205080204" pitchFamily="49" charset="-128"/>
                  <a:ea typeface="MS Gothic" panose="020B0609070205080204" pitchFamily="49" charset="-128"/>
                </a:rPr>
                <a:t>解放し忘れ</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grpSp>
      <p:sp>
        <p:nvSpPr>
          <p:cNvPr id="65" name="テキスト ボックス 64">
            <a:extLst>
              <a:ext uri="{FF2B5EF4-FFF2-40B4-BE49-F238E27FC236}">
                <a16:creationId xmlns:a16="http://schemas.microsoft.com/office/drawing/2014/main" id="{1691923B-86D1-0544-90F6-3C3088EA7ED9}"/>
              </a:ext>
            </a:extLst>
          </p:cNvPr>
          <p:cNvSpPr txBox="1"/>
          <p:nvPr/>
        </p:nvSpPr>
        <p:spPr>
          <a:xfrm>
            <a:off x="3504779" y="4775933"/>
            <a:ext cx="182262"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sp>
        <p:nvSpPr>
          <p:cNvPr id="75" name="テキスト ボックス 74">
            <a:extLst>
              <a:ext uri="{FF2B5EF4-FFF2-40B4-BE49-F238E27FC236}">
                <a16:creationId xmlns:a16="http://schemas.microsoft.com/office/drawing/2014/main" id="{14F9F6FD-FC25-D24B-AC73-A81E13827CC3}"/>
              </a:ext>
            </a:extLst>
          </p:cNvPr>
          <p:cNvSpPr txBox="1"/>
          <p:nvPr/>
        </p:nvSpPr>
        <p:spPr>
          <a:xfrm>
            <a:off x="4452193" y="6046307"/>
            <a:ext cx="127561"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grpSp>
        <p:nvGrpSpPr>
          <p:cNvPr id="79" name="グループ化 78">
            <a:extLst>
              <a:ext uri="{FF2B5EF4-FFF2-40B4-BE49-F238E27FC236}">
                <a16:creationId xmlns:a16="http://schemas.microsoft.com/office/drawing/2014/main" id="{DE8450DE-F783-9342-B4BB-700D839345B8}"/>
              </a:ext>
            </a:extLst>
          </p:cNvPr>
          <p:cNvGrpSpPr/>
          <p:nvPr/>
        </p:nvGrpSpPr>
        <p:grpSpPr>
          <a:xfrm>
            <a:off x="7489132" y="4850066"/>
            <a:ext cx="1269986" cy="623570"/>
            <a:chOff x="6893387" y="4808503"/>
            <a:chExt cx="1269986" cy="623570"/>
          </a:xfrm>
        </p:grpSpPr>
        <p:sp>
          <p:nvSpPr>
            <p:cNvPr id="41" name="テキスト ボックス 40">
              <a:extLst>
                <a:ext uri="{FF2B5EF4-FFF2-40B4-BE49-F238E27FC236}">
                  <a16:creationId xmlns:a16="http://schemas.microsoft.com/office/drawing/2014/main" id="{FE58AEF0-B166-C54B-8CF6-454D5F63AF41}"/>
                </a:ext>
              </a:extLst>
            </p:cNvPr>
            <p:cNvSpPr txBox="1"/>
            <p:nvPr/>
          </p:nvSpPr>
          <p:spPr>
            <a:xfrm>
              <a:off x="6964304" y="5093519"/>
              <a:ext cx="1199069" cy="338554"/>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kern="0" noProof="0">
                  <a:solidFill>
                    <a:prstClr val="black"/>
                  </a:solidFill>
                  <a:latin typeface="MS Gothic" panose="020B0609070205080204" pitchFamily="49" charset="-128"/>
                  <a:ea typeface="MS Gothic" panose="020B0609070205080204" pitchFamily="49" charset="-128"/>
                </a:rPr>
                <a:t>獲得待ち</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pic>
          <p:nvPicPr>
            <p:cNvPr id="85" name="Picture 6">
              <a:extLst>
                <a:ext uri="{FF2B5EF4-FFF2-40B4-BE49-F238E27FC236}">
                  <a16:creationId xmlns:a16="http://schemas.microsoft.com/office/drawing/2014/main" id="{3449EAC7-E710-7E45-94CB-915F3673FD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3387" y="4808503"/>
              <a:ext cx="398167" cy="398167"/>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テキスト ボックス 5">
            <a:extLst>
              <a:ext uri="{FF2B5EF4-FFF2-40B4-BE49-F238E27FC236}">
                <a16:creationId xmlns:a16="http://schemas.microsoft.com/office/drawing/2014/main" id="{D31E42A6-C5C6-1140-A5E0-EC2509212162}"/>
              </a:ext>
            </a:extLst>
          </p:cNvPr>
          <p:cNvSpPr txBox="1"/>
          <p:nvPr/>
        </p:nvSpPr>
        <p:spPr>
          <a:xfrm>
            <a:off x="9140604" y="4329042"/>
            <a:ext cx="829920" cy="369332"/>
          </a:xfrm>
          <a:prstGeom prst="rect">
            <a:avLst/>
          </a:prstGeom>
          <a:noFill/>
        </p:spPr>
        <p:txBody>
          <a:bodyPr wrap="square" rtlCol="0">
            <a:spAutoFit/>
          </a:bodyPr>
          <a:lstStyle/>
          <a:p>
            <a:r>
              <a:rPr kumimoji="1" lang="ja-JP" altLang="en-US"/>
              <a:t>・・・</a:t>
            </a:r>
          </a:p>
        </p:txBody>
      </p:sp>
      <p:sp>
        <p:nvSpPr>
          <p:cNvPr id="49" name="正方形/長方形 7">
            <a:extLst>
              <a:ext uri="{FF2B5EF4-FFF2-40B4-BE49-F238E27FC236}">
                <a16:creationId xmlns:a16="http://schemas.microsoft.com/office/drawing/2014/main" id="{C68B72B8-B431-E040-9D8E-CA06B6181F2C}"/>
              </a:ext>
            </a:extLst>
          </p:cNvPr>
          <p:cNvSpPr/>
          <p:nvPr/>
        </p:nvSpPr>
        <p:spPr>
          <a:xfrm>
            <a:off x="5198992" y="5329317"/>
            <a:ext cx="1494576" cy="405086"/>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b="1">
                <a:solidFill>
                  <a:schemeClr val="tx1"/>
                </a:solidFill>
              </a:rPr>
              <a:t>ロック変数</a:t>
            </a:r>
          </a:p>
        </p:txBody>
      </p:sp>
      <p:sp>
        <p:nvSpPr>
          <p:cNvPr id="50" name="正方形/長方形 49">
            <a:extLst>
              <a:ext uri="{FF2B5EF4-FFF2-40B4-BE49-F238E27FC236}">
                <a16:creationId xmlns:a16="http://schemas.microsoft.com/office/drawing/2014/main" id="{3DBD883B-BE2E-E448-B678-0D31C11DD25D}"/>
              </a:ext>
            </a:extLst>
          </p:cNvPr>
          <p:cNvSpPr/>
          <p:nvPr/>
        </p:nvSpPr>
        <p:spPr>
          <a:xfrm>
            <a:off x="6693569" y="5334204"/>
            <a:ext cx="523196" cy="400199"/>
          </a:xfrm>
          <a:prstGeom prst="rect">
            <a:avLst/>
          </a:prstGeom>
          <a:ln w="381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0</a:t>
            </a:r>
            <a:endParaRPr kumimoji="1" lang="ja-JP" altLang="en-US" sz="2000" b="1">
              <a:solidFill>
                <a:schemeClr val="tx1"/>
              </a:solidFill>
              <a:latin typeface="+mn-ea"/>
            </a:endParaRPr>
          </a:p>
        </p:txBody>
      </p:sp>
      <p:sp>
        <p:nvSpPr>
          <p:cNvPr id="51" name="正方形/長方形 50">
            <a:extLst>
              <a:ext uri="{FF2B5EF4-FFF2-40B4-BE49-F238E27FC236}">
                <a16:creationId xmlns:a16="http://schemas.microsoft.com/office/drawing/2014/main" id="{5699BE0F-499F-B24F-B79A-ED4E6994D55F}"/>
              </a:ext>
            </a:extLst>
          </p:cNvPr>
          <p:cNvSpPr/>
          <p:nvPr/>
        </p:nvSpPr>
        <p:spPr>
          <a:xfrm>
            <a:off x="6785573" y="5388651"/>
            <a:ext cx="338480" cy="272804"/>
          </a:xfrm>
          <a:prstGeom prst="rect">
            <a:avLst/>
          </a:prstGeom>
          <a:ln w="3810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b="1" dirty="0">
                <a:solidFill>
                  <a:schemeClr val="tx1"/>
                </a:solidFill>
                <a:latin typeface="+mn-ea"/>
              </a:rPr>
              <a:t>1</a:t>
            </a:r>
            <a:endParaRPr kumimoji="1" lang="ja-JP" altLang="en-US" sz="2000" b="1">
              <a:solidFill>
                <a:schemeClr val="tx1"/>
              </a:solidFill>
              <a:latin typeface="+mn-ea"/>
            </a:endParaRPr>
          </a:p>
        </p:txBody>
      </p:sp>
      <p:sp>
        <p:nvSpPr>
          <p:cNvPr id="67" name="テキスト ボックス 66">
            <a:extLst>
              <a:ext uri="{FF2B5EF4-FFF2-40B4-BE49-F238E27FC236}">
                <a16:creationId xmlns:a16="http://schemas.microsoft.com/office/drawing/2014/main" id="{BAE7F8EF-44F6-044C-B062-85DCA1B69F85}"/>
              </a:ext>
            </a:extLst>
          </p:cNvPr>
          <p:cNvSpPr txBox="1"/>
          <p:nvPr/>
        </p:nvSpPr>
        <p:spPr>
          <a:xfrm>
            <a:off x="3600656" y="6104181"/>
            <a:ext cx="244440" cy="338554"/>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cxnSp>
        <p:nvCxnSpPr>
          <p:cNvPr id="61" name="カギ線コネクタ 60">
            <a:extLst>
              <a:ext uri="{FF2B5EF4-FFF2-40B4-BE49-F238E27FC236}">
                <a16:creationId xmlns:a16="http://schemas.microsoft.com/office/drawing/2014/main" id="{C9F9E33C-248B-F243-838E-72F717CA3C07}"/>
              </a:ext>
            </a:extLst>
          </p:cNvPr>
          <p:cNvCxnSpPr>
            <a:cxnSpLocks/>
            <a:stCxn id="67" idx="1"/>
            <a:endCxn id="65" idx="1"/>
          </p:cNvCxnSpPr>
          <p:nvPr/>
        </p:nvCxnSpPr>
        <p:spPr>
          <a:xfrm rot="10800000">
            <a:off x="3504780" y="4945210"/>
            <a:ext cx="95877" cy="1328248"/>
          </a:xfrm>
          <a:prstGeom prst="bentConnector3">
            <a:avLst>
              <a:gd name="adj1" fmla="val 1118749"/>
            </a:avLst>
          </a:prstGeom>
          <a:ln w="76200">
            <a:solidFill>
              <a:schemeClr val="tx1"/>
            </a:solidFill>
            <a:tailEnd type="triangle"/>
          </a:ln>
        </p:spPr>
        <p:style>
          <a:lnRef idx="1">
            <a:schemeClr val="dk1"/>
          </a:lnRef>
          <a:fillRef idx="0">
            <a:schemeClr val="dk1"/>
          </a:fillRef>
          <a:effectRef idx="0">
            <a:schemeClr val="dk1"/>
          </a:effectRef>
          <a:fontRef idx="minor">
            <a:schemeClr val="tx1"/>
          </a:fontRef>
        </p:style>
      </p:cxnSp>
      <p:grpSp>
        <p:nvGrpSpPr>
          <p:cNvPr id="15" name="グループ化 14">
            <a:extLst>
              <a:ext uri="{FF2B5EF4-FFF2-40B4-BE49-F238E27FC236}">
                <a16:creationId xmlns:a16="http://schemas.microsoft.com/office/drawing/2014/main" id="{FEDEB4D1-56F5-2445-AFB1-8238C8CFA5DF}"/>
              </a:ext>
            </a:extLst>
          </p:cNvPr>
          <p:cNvGrpSpPr/>
          <p:nvPr/>
        </p:nvGrpSpPr>
        <p:grpSpPr>
          <a:xfrm>
            <a:off x="3660268" y="4567144"/>
            <a:ext cx="1113296" cy="633697"/>
            <a:chOff x="4533360" y="3813944"/>
            <a:chExt cx="1113296" cy="633697"/>
          </a:xfrm>
        </p:grpSpPr>
        <p:sp>
          <p:nvSpPr>
            <p:cNvPr id="37" name="テキスト ボックス 36">
              <a:extLst>
                <a:ext uri="{FF2B5EF4-FFF2-40B4-BE49-F238E27FC236}">
                  <a16:creationId xmlns:a16="http://schemas.microsoft.com/office/drawing/2014/main" id="{E5CC7128-DBFB-8A48-80E7-DC8D33087507}"/>
                </a:ext>
              </a:extLst>
            </p:cNvPr>
            <p:cNvSpPr txBox="1"/>
            <p:nvPr/>
          </p:nvSpPr>
          <p:spPr>
            <a:xfrm>
              <a:off x="4533360" y="4109087"/>
              <a:ext cx="1072422" cy="338554"/>
            </a:xfrm>
            <a:prstGeom prst="rect">
              <a:avLst/>
            </a:prstGeom>
            <a:solidFill>
              <a:schemeClr val="bg1"/>
            </a:solid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kern="0">
                  <a:solidFill>
                    <a:prstClr val="black"/>
                  </a:solidFill>
                  <a:latin typeface="MS Gothic" panose="020B0609070205080204" pitchFamily="49" charset="-128"/>
                  <a:ea typeface="MS Gothic" panose="020B0609070205080204" pitchFamily="49" charset="-128"/>
                </a:rPr>
                <a:t>獲得待ち</a:t>
              </a:r>
              <a:endParaRPr kumimoji="1"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endParaRPr>
            </a:p>
          </p:txBody>
        </p:sp>
        <p:pic>
          <p:nvPicPr>
            <p:cNvPr id="82" name="Picture 6">
              <a:extLst>
                <a:ext uri="{FF2B5EF4-FFF2-40B4-BE49-F238E27FC236}">
                  <a16:creationId xmlns:a16="http://schemas.microsoft.com/office/drawing/2014/main" id="{DB69BABC-BEC3-594F-8B78-9575228862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48489" y="3813944"/>
              <a:ext cx="398167" cy="39816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2418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fade">
                                      <p:cBhvr>
                                        <p:cTn id="15" dur="500"/>
                                        <p:tgtEl>
                                          <p:spTgt spid="5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fade">
                                      <p:cBhvr>
                                        <p:cTn id="20" dur="5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fade">
                                      <p:cBhvr>
                                        <p:cTn id="30" dur="500"/>
                                        <p:tgtEl>
                                          <p:spTgt spid="7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74"/>
                                        </p:tgtEl>
                                      </p:cBhvr>
                                    </p:animEffect>
                                    <p:set>
                                      <p:cBhvr>
                                        <p:cTn id="35" dur="1" fill="hold">
                                          <p:stCondLst>
                                            <p:cond delay="499"/>
                                          </p:stCondLst>
                                        </p:cTn>
                                        <p:tgtEl>
                                          <p:spTgt spid="74"/>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34"/>
                                        </p:tgtEl>
                                      </p:cBhvr>
                                    </p:animEffect>
                                    <p:set>
                                      <p:cBhvr>
                                        <p:cTn id="38" dur="1" fill="hold">
                                          <p:stCondLst>
                                            <p:cond delay="499"/>
                                          </p:stCondLst>
                                        </p:cTn>
                                        <p:tgtEl>
                                          <p:spTgt spid="34"/>
                                        </p:tgtEl>
                                        <p:attrNameLst>
                                          <p:attrName>style.visibility</p:attrName>
                                        </p:attrNameLst>
                                      </p:cBhvr>
                                      <p:to>
                                        <p:strVal val="hidden"/>
                                      </p:to>
                                    </p:set>
                                  </p:childTnLst>
                                </p:cTn>
                              </p:par>
                              <p:par>
                                <p:cTn id="39" presetID="10" presetClass="entr" presetSubtype="0" fill="hold" nodeType="with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500"/>
                                        <p:tgtEl>
                                          <p:spTgt spid="61"/>
                                        </p:tgtEl>
                                      </p:cBhvr>
                                    </p:animEffect>
                                  </p:childTnLst>
                                </p:cTn>
                              </p:par>
                              <p:par>
                                <p:cTn id="42" presetID="10" presetClass="exit" presetSubtype="0" fill="hold" grpId="1" nodeType="withEffect">
                                  <p:stCondLst>
                                    <p:cond delay="0"/>
                                  </p:stCondLst>
                                  <p:childTnLst>
                                    <p:animEffect transition="out" filter="fade">
                                      <p:cBhvr>
                                        <p:cTn id="43" dur="500"/>
                                        <p:tgtEl>
                                          <p:spTgt spid="35"/>
                                        </p:tgtEl>
                                      </p:cBhvr>
                                    </p:animEffect>
                                    <p:set>
                                      <p:cBhvr>
                                        <p:cTn id="44" dur="1" fill="hold">
                                          <p:stCondLst>
                                            <p:cond delay="499"/>
                                          </p:stCondLst>
                                        </p:cTn>
                                        <p:tgtEl>
                                          <p:spTgt spid="35"/>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childTnLst>
                                </p:cTn>
                              </p:par>
                              <p:par>
                                <p:cTn id="50" presetID="10" presetClass="entr" presetSubtype="0" fill="hold"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5" grpId="1"/>
      <p:bldP spid="5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FC6F45-46C7-3A4F-B887-14A42914FF39}"/>
              </a:ext>
            </a:extLst>
          </p:cNvPr>
          <p:cNvSpPr>
            <a:spLocks noGrp="1"/>
          </p:cNvSpPr>
          <p:nvPr>
            <p:ph type="title"/>
          </p:nvPr>
        </p:nvSpPr>
        <p:spPr>
          <a:xfrm>
            <a:off x="816000" y="292959"/>
            <a:ext cx="10560000" cy="1293028"/>
          </a:xfrm>
        </p:spPr>
        <p:txBody>
          <a:bodyPr/>
          <a:lstStyle/>
          <a:p>
            <a:r>
              <a:rPr lang="en" altLang="ja-JP" dirty="0"/>
              <a:t>GPU</a:t>
            </a:r>
            <a:r>
              <a:rPr lang="ja-JP" altLang="en-US"/>
              <a:t>からのメインメモリ書き換え</a:t>
            </a:r>
          </a:p>
        </p:txBody>
      </p:sp>
      <p:sp>
        <p:nvSpPr>
          <p:cNvPr id="3" name="コンテンツ プレースホルダー 2">
            <a:extLst>
              <a:ext uri="{FF2B5EF4-FFF2-40B4-BE49-F238E27FC236}">
                <a16:creationId xmlns:a16="http://schemas.microsoft.com/office/drawing/2014/main" id="{2D887DF3-8BDA-7943-93FD-AA0AE2EC6699}"/>
              </a:ext>
            </a:extLst>
          </p:cNvPr>
          <p:cNvSpPr>
            <a:spLocks noGrp="1"/>
          </p:cNvSpPr>
          <p:nvPr>
            <p:ph idx="1"/>
          </p:nvPr>
        </p:nvSpPr>
        <p:spPr>
          <a:xfrm>
            <a:off x="816000" y="1671919"/>
            <a:ext cx="10560000" cy="4585447"/>
          </a:xfrm>
        </p:spPr>
        <p:txBody>
          <a:bodyPr/>
          <a:lstStyle/>
          <a:p>
            <a:r>
              <a:rPr lang="ja-JP" altLang="en-US"/>
              <a:t>メインメモリ全体を</a:t>
            </a:r>
            <a:r>
              <a:rPr lang="en-US" altLang="ja-JP" dirty="0"/>
              <a:t>GPU</a:t>
            </a:r>
            <a:r>
              <a:rPr lang="ja-JP" altLang="en-US"/>
              <a:t>メモリ上にマッピング</a:t>
            </a:r>
            <a:endParaRPr lang="en-US" altLang="ja-JP" dirty="0"/>
          </a:p>
          <a:p>
            <a:pPr lvl="1"/>
            <a:r>
              <a:rPr lang="ja-JP" altLang="en-US"/>
              <a:t>全メモリが使用中になるのを防ぐために</a:t>
            </a:r>
            <a:r>
              <a:rPr lang="en-US" altLang="ja-JP" dirty="0"/>
              <a:t>OS</a:t>
            </a:r>
            <a:r>
              <a:rPr lang="ja-JP" altLang="en-US"/>
              <a:t>のメモリ管理機構を拡張</a:t>
            </a:r>
          </a:p>
          <a:p>
            <a:pPr lvl="1"/>
            <a:r>
              <a:rPr lang="en-US" altLang="ja-JP" dirty="0"/>
              <a:t>GPU</a:t>
            </a:r>
            <a:r>
              <a:rPr lang="ja-JP" altLang="en-US"/>
              <a:t>が自動的にメインメモリと</a:t>
            </a:r>
            <a:r>
              <a:rPr lang="en-US" altLang="ja-JP" dirty="0"/>
              <a:t>GPU</a:t>
            </a:r>
            <a:r>
              <a:rPr lang="ja-JP" altLang="en-US"/>
              <a:t>メモリ間で</a:t>
            </a:r>
            <a:r>
              <a:rPr lang="en-US" altLang="ja-JP" dirty="0"/>
              <a:t>DMA</a:t>
            </a:r>
            <a:r>
              <a:rPr lang="ja-JP" altLang="en-US"/>
              <a:t>転送を行う</a:t>
            </a:r>
            <a:endParaRPr lang="en-US" altLang="ja-JP" dirty="0"/>
          </a:p>
          <a:p>
            <a:r>
              <a:rPr lang="en-US" altLang="ja-JP" dirty="0"/>
              <a:t>OS</a:t>
            </a:r>
            <a:r>
              <a:rPr lang="ja-JP" altLang="en-US"/>
              <a:t>データを書き換える際に</a:t>
            </a:r>
            <a:r>
              <a:rPr lang="en-US" altLang="ja-JP" dirty="0"/>
              <a:t>GPU</a:t>
            </a:r>
            <a:r>
              <a:rPr lang="ja-JP" altLang="en-US"/>
              <a:t>メモリアドレスに自動変換</a:t>
            </a:r>
            <a:endParaRPr lang="en-US" altLang="ja-JP" dirty="0"/>
          </a:p>
          <a:p>
            <a:pPr lvl="1"/>
            <a:r>
              <a:rPr lang="ja-JP" altLang="en-US"/>
              <a:t>復旧システムのコンパイル時にメモリ書き込み命令を検出してアドレス変換処理を挿入</a:t>
            </a:r>
            <a:endParaRPr lang="en-US" altLang="ja-JP" dirty="0"/>
          </a:p>
        </p:txBody>
      </p:sp>
      <p:sp>
        <p:nvSpPr>
          <p:cNvPr id="4" name="スライド番号プレースホルダー 3">
            <a:extLst>
              <a:ext uri="{FF2B5EF4-FFF2-40B4-BE49-F238E27FC236}">
                <a16:creationId xmlns:a16="http://schemas.microsoft.com/office/drawing/2014/main" id="{F7F6A525-3DEB-4747-B5FC-A11247FCE22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15</a:t>
            </a:fld>
            <a:endParaRPr lang="ja-JP" altLang="en-US"/>
          </a:p>
        </p:txBody>
      </p:sp>
      <p:grpSp>
        <p:nvGrpSpPr>
          <p:cNvPr id="5" name="グループ化 4">
            <a:extLst>
              <a:ext uri="{FF2B5EF4-FFF2-40B4-BE49-F238E27FC236}">
                <a16:creationId xmlns:a16="http://schemas.microsoft.com/office/drawing/2014/main" id="{C0DE2C6A-0705-2D4F-A48A-003ECBE78936}"/>
              </a:ext>
            </a:extLst>
          </p:cNvPr>
          <p:cNvGrpSpPr/>
          <p:nvPr/>
        </p:nvGrpSpPr>
        <p:grpSpPr>
          <a:xfrm>
            <a:off x="2487524" y="4388014"/>
            <a:ext cx="7216951" cy="1874703"/>
            <a:chOff x="1730130" y="1917416"/>
            <a:chExt cx="7216951" cy="1874703"/>
          </a:xfrm>
        </p:grpSpPr>
        <p:grpSp>
          <p:nvGrpSpPr>
            <p:cNvPr id="26" name="グループ化 25">
              <a:extLst>
                <a:ext uri="{FF2B5EF4-FFF2-40B4-BE49-F238E27FC236}">
                  <a16:creationId xmlns:a16="http://schemas.microsoft.com/office/drawing/2014/main" id="{2E3C8904-235E-584E-A7C1-377AB7991BF4}"/>
                </a:ext>
              </a:extLst>
            </p:cNvPr>
            <p:cNvGrpSpPr/>
            <p:nvPr/>
          </p:nvGrpSpPr>
          <p:grpSpPr>
            <a:xfrm>
              <a:off x="3044395" y="1917416"/>
              <a:ext cx="5902686" cy="1874703"/>
              <a:chOff x="2148341" y="4443781"/>
              <a:chExt cx="5902686" cy="1874703"/>
            </a:xfrm>
          </p:grpSpPr>
          <p:grpSp>
            <p:nvGrpSpPr>
              <p:cNvPr id="27" name="グループ化 26">
                <a:extLst>
                  <a:ext uri="{FF2B5EF4-FFF2-40B4-BE49-F238E27FC236}">
                    <a16:creationId xmlns:a16="http://schemas.microsoft.com/office/drawing/2014/main" id="{B895CFBB-F044-5249-8029-904E77DDF14E}"/>
                  </a:ext>
                </a:extLst>
              </p:cNvPr>
              <p:cNvGrpSpPr/>
              <p:nvPr/>
            </p:nvGrpSpPr>
            <p:grpSpPr>
              <a:xfrm>
                <a:off x="2148341" y="4443781"/>
                <a:ext cx="5902686" cy="1874703"/>
                <a:chOff x="2148341" y="4443781"/>
                <a:chExt cx="5902686" cy="1874703"/>
              </a:xfrm>
            </p:grpSpPr>
            <p:sp>
              <p:nvSpPr>
                <p:cNvPr id="37" name="四角形: 角を丸くする 6">
                  <a:extLst>
                    <a:ext uri="{FF2B5EF4-FFF2-40B4-BE49-F238E27FC236}">
                      <a16:creationId xmlns:a16="http://schemas.microsoft.com/office/drawing/2014/main" id="{90F7EA6F-749E-BC47-A77B-E878FD7DBD4D}"/>
                    </a:ext>
                  </a:extLst>
                </p:cNvPr>
                <p:cNvSpPr/>
                <p:nvPr/>
              </p:nvSpPr>
              <p:spPr>
                <a:xfrm>
                  <a:off x="2148341" y="4833763"/>
                  <a:ext cx="1060499" cy="973276"/>
                </a:xfrm>
                <a:prstGeom prst="round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bg1"/>
                      </a:solidFill>
                    </a:rPr>
                    <a:t>メイン</a:t>
                  </a:r>
                  <a:br>
                    <a:rPr kumimoji="1" lang="en-US" altLang="ja-JP" sz="2000" dirty="0">
                      <a:solidFill>
                        <a:schemeClr val="bg1"/>
                      </a:solidFill>
                    </a:rPr>
                  </a:br>
                  <a:r>
                    <a:rPr kumimoji="1" lang="ja-JP" altLang="en-US" sz="2000">
                      <a:solidFill>
                        <a:schemeClr val="bg1"/>
                      </a:solidFill>
                    </a:rPr>
                    <a:t>メモリ</a:t>
                  </a:r>
                  <a:endParaRPr kumimoji="1" lang="ja-JP" altLang="en-US" sz="2000" dirty="0">
                    <a:solidFill>
                      <a:schemeClr val="bg1"/>
                    </a:solidFill>
                  </a:endParaRPr>
                </a:p>
              </p:txBody>
            </p:sp>
            <p:grpSp>
              <p:nvGrpSpPr>
                <p:cNvPr id="38" name="グループ化 37">
                  <a:extLst>
                    <a:ext uri="{FF2B5EF4-FFF2-40B4-BE49-F238E27FC236}">
                      <a16:creationId xmlns:a16="http://schemas.microsoft.com/office/drawing/2014/main" id="{3589CB62-E497-E948-8191-28D8643D1723}"/>
                    </a:ext>
                  </a:extLst>
                </p:cNvPr>
                <p:cNvGrpSpPr/>
                <p:nvPr/>
              </p:nvGrpSpPr>
              <p:grpSpPr>
                <a:xfrm>
                  <a:off x="3981666" y="4443781"/>
                  <a:ext cx="4069361" cy="1874703"/>
                  <a:chOff x="4372639" y="4756302"/>
                  <a:chExt cx="4069361" cy="1874703"/>
                </a:xfrm>
              </p:grpSpPr>
              <p:grpSp>
                <p:nvGrpSpPr>
                  <p:cNvPr id="44" name="グループ化 43">
                    <a:extLst>
                      <a:ext uri="{FF2B5EF4-FFF2-40B4-BE49-F238E27FC236}">
                        <a16:creationId xmlns:a16="http://schemas.microsoft.com/office/drawing/2014/main" id="{66254A70-09AE-7240-BC5E-0ACF67A2AA57}"/>
                      </a:ext>
                    </a:extLst>
                  </p:cNvPr>
                  <p:cNvGrpSpPr/>
                  <p:nvPr/>
                </p:nvGrpSpPr>
                <p:grpSpPr>
                  <a:xfrm>
                    <a:off x="4372639" y="4756302"/>
                    <a:ext cx="2156841" cy="1369739"/>
                    <a:chOff x="4372639" y="4756302"/>
                    <a:chExt cx="2156841" cy="1369739"/>
                  </a:xfrm>
                </p:grpSpPr>
                <p:sp>
                  <p:nvSpPr>
                    <p:cNvPr id="47" name="正方形/長方形 46">
                      <a:extLst>
                        <a:ext uri="{FF2B5EF4-FFF2-40B4-BE49-F238E27FC236}">
                          <a16:creationId xmlns:a16="http://schemas.microsoft.com/office/drawing/2014/main" id="{4FF9C03A-2C4C-954E-AC60-B908716325FC}"/>
                        </a:ext>
                      </a:extLst>
                    </p:cNvPr>
                    <p:cNvSpPr/>
                    <p:nvPr/>
                  </p:nvSpPr>
                  <p:spPr>
                    <a:xfrm>
                      <a:off x="4680713" y="4766693"/>
                      <a:ext cx="1595576" cy="1359348"/>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ja-JP" altLang="en-US" sz="2000" dirty="0"/>
                    </a:p>
                  </p:txBody>
                </p:sp>
                <p:sp>
                  <p:nvSpPr>
                    <p:cNvPr id="48" name="テキスト ボックス 47">
                      <a:extLst>
                        <a:ext uri="{FF2B5EF4-FFF2-40B4-BE49-F238E27FC236}">
                          <a16:creationId xmlns:a16="http://schemas.microsoft.com/office/drawing/2014/main" id="{9E7C68DD-D177-8E46-B2DB-AE1724CE1272}"/>
                        </a:ext>
                      </a:extLst>
                    </p:cNvPr>
                    <p:cNvSpPr txBox="1"/>
                    <p:nvPr/>
                  </p:nvSpPr>
                  <p:spPr>
                    <a:xfrm>
                      <a:off x="4372639" y="4756302"/>
                      <a:ext cx="2156841" cy="400110"/>
                    </a:xfrm>
                    <a:prstGeom prst="rect">
                      <a:avLst/>
                    </a:prstGeom>
                    <a:noFill/>
                  </p:spPr>
                  <p:txBody>
                    <a:bodyPr wrap="square" rtlCol="0">
                      <a:spAutoFit/>
                    </a:bodyPr>
                    <a:lstStyle/>
                    <a:p>
                      <a:pPr algn="ctr"/>
                      <a:r>
                        <a:rPr kumimoji="1" lang="en-US" altLang="ja-JP" sz="2000" dirty="0">
                          <a:latin typeface="+mn-ea"/>
                        </a:rPr>
                        <a:t>GPU</a:t>
                      </a:r>
                      <a:r>
                        <a:rPr kumimoji="1" lang="ja-JP" altLang="en-US" sz="2000">
                          <a:latin typeface="+mn-ea"/>
                        </a:rPr>
                        <a:t>メモリ</a:t>
                      </a:r>
                      <a:endParaRPr kumimoji="1" lang="ja-JP" altLang="en-US" sz="2000" dirty="0">
                        <a:latin typeface="+mn-ea"/>
                      </a:endParaRPr>
                    </a:p>
                  </p:txBody>
                </p:sp>
              </p:grpSp>
              <p:sp>
                <p:nvSpPr>
                  <p:cNvPr id="45" name="四角形: 角を丸くする 9">
                    <a:extLst>
                      <a:ext uri="{FF2B5EF4-FFF2-40B4-BE49-F238E27FC236}">
                        <a16:creationId xmlns:a16="http://schemas.microsoft.com/office/drawing/2014/main" id="{80E597D8-09CB-954E-9438-040A6A2734AF}"/>
                      </a:ext>
                    </a:extLst>
                  </p:cNvPr>
                  <p:cNvSpPr/>
                  <p:nvPr/>
                </p:nvSpPr>
                <p:spPr>
                  <a:xfrm>
                    <a:off x="4680712" y="6195479"/>
                    <a:ext cx="3761288" cy="435526"/>
                  </a:xfrm>
                  <a:prstGeom prst="roundRect">
                    <a:avLst/>
                  </a:prstGeom>
                  <a:solidFill>
                    <a:srgbClr val="00B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solidFill>
                          <a:schemeClr val="bg1"/>
                        </a:solidFill>
                        <a:latin typeface="+mn-ea"/>
                      </a:rPr>
                      <a:t>GPU</a:t>
                    </a:r>
                    <a:endParaRPr kumimoji="1" lang="ja-JP" altLang="en-US" sz="2000" dirty="0">
                      <a:solidFill>
                        <a:schemeClr val="bg1"/>
                      </a:solidFill>
                      <a:latin typeface="+mn-ea"/>
                    </a:endParaRPr>
                  </a:p>
                </p:txBody>
              </p:sp>
              <p:sp>
                <p:nvSpPr>
                  <p:cNvPr id="46" name="四角形: 角を丸くする 15">
                    <a:extLst>
                      <a:ext uri="{FF2B5EF4-FFF2-40B4-BE49-F238E27FC236}">
                        <a16:creationId xmlns:a16="http://schemas.microsoft.com/office/drawing/2014/main" id="{808E1B86-4C79-4D4B-87C5-CA7F2FDA8B3A}"/>
                      </a:ext>
                    </a:extLst>
                  </p:cNvPr>
                  <p:cNvSpPr/>
                  <p:nvPr/>
                </p:nvSpPr>
                <p:spPr>
                  <a:xfrm>
                    <a:off x="7184376" y="5255817"/>
                    <a:ext cx="1257624" cy="821035"/>
                  </a:xfrm>
                  <a:prstGeom prst="roundRect">
                    <a:avLst/>
                  </a:prstGeom>
                  <a:solidFill>
                    <a:srgbClr val="FFFF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solidFill>
                          <a:schemeClr val="tx1"/>
                        </a:solidFill>
                        <a:latin typeface="+mn-ea"/>
                      </a:rPr>
                      <a:t>復旧</a:t>
                    </a:r>
                    <a:endParaRPr kumimoji="1" lang="en-US" altLang="ja-JP" sz="2000" dirty="0">
                      <a:solidFill>
                        <a:schemeClr val="tx1"/>
                      </a:solidFill>
                      <a:latin typeface="+mn-ea"/>
                    </a:endParaRPr>
                  </a:p>
                  <a:p>
                    <a:pPr algn="ctr"/>
                    <a:r>
                      <a:rPr kumimoji="1" lang="ja-JP" altLang="en-US" sz="2000" dirty="0">
                        <a:latin typeface="+mn-ea"/>
                      </a:rPr>
                      <a:t>システム</a:t>
                    </a:r>
                    <a:endParaRPr kumimoji="1" lang="en-US" altLang="ja-JP" sz="2000" dirty="0">
                      <a:latin typeface="+mn-ea"/>
                    </a:endParaRPr>
                  </a:p>
                </p:txBody>
              </p:sp>
            </p:grpSp>
            <p:sp>
              <p:nvSpPr>
                <p:cNvPr id="40" name="正方形/長方形 39">
                  <a:extLst>
                    <a:ext uri="{FF2B5EF4-FFF2-40B4-BE49-F238E27FC236}">
                      <a16:creationId xmlns:a16="http://schemas.microsoft.com/office/drawing/2014/main" id="{EFB68A47-62EE-314C-A241-DC4A5BA3B158}"/>
                    </a:ext>
                  </a:extLst>
                </p:cNvPr>
                <p:cNvSpPr/>
                <p:nvPr/>
              </p:nvSpPr>
              <p:spPr>
                <a:xfrm>
                  <a:off x="4297235" y="5221251"/>
                  <a:ext cx="1582813" cy="283781"/>
                </a:xfrm>
                <a:prstGeom prst="rect">
                  <a:avLst/>
                </a:prstGeom>
                <a:solidFill>
                  <a:srgbClr val="0070C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ja-JP" altLang="en-US" sz="2000" dirty="0"/>
                </a:p>
              </p:txBody>
            </p:sp>
            <p:grpSp>
              <p:nvGrpSpPr>
                <p:cNvPr id="41" name="グループ化 40">
                  <a:extLst>
                    <a:ext uri="{FF2B5EF4-FFF2-40B4-BE49-F238E27FC236}">
                      <a16:creationId xmlns:a16="http://schemas.microsoft.com/office/drawing/2014/main" id="{DFB852EA-65B6-D549-B512-3A7AFCA14354}"/>
                    </a:ext>
                  </a:extLst>
                </p:cNvPr>
                <p:cNvGrpSpPr/>
                <p:nvPr/>
              </p:nvGrpSpPr>
              <p:grpSpPr>
                <a:xfrm>
                  <a:off x="2678591" y="4826531"/>
                  <a:ext cx="3127895" cy="988391"/>
                  <a:chOff x="2586213" y="5128025"/>
                  <a:chExt cx="3205807" cy="988391"/>
                </a:xfrm>
              </p:grpSpPr>
              <p:cxnSp>
                <p:nvCxnSpPr>
                  <p:cNvPr id="42" name="直線コネクタ 41">
                    <a:extLst>
                      <a:ext uri="{FF2B5EF4-FFF2-40B4-BE49-F238E27FC236}">
                        <a16:creationId xmlns:a16="http://schemas.microsoft.com/office/drawing/2014/main" id="{EC6D192C-26C9-354D-BA46-F5A24D523900}"/>
                      </a:ext>
                    </a:extLst>
                  </p:cNvPr>
                  <p:cNvCxnSpPr>
                    <a:cxnSpLocks/>
                    <a:stCxn id="37" idx="0"/>
                  </p:cNvCxnSpPr>
                  <p:nvPr/>
                </p:nvCxnSpPr>
                <p:spPr>
                  <a:xfrm flipV="1">
                    <a:off x="2586213" y="5128025"/>
                    <a:ext cx="3205807" cy="7232"/>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CBECEF98-A657-334C-9F39-3C481285FC74}"/>
                      </a:ext>
                    </a:extLst>
                  </p:cNvPr>
                  <p:cNvCxnSpPr>
                    <a:cxnSpLocks/>
                  </p:cNvCxnSpPr>
                  <p:nvPr/>
                </p:nvCxnSpPr>
                <p:spPr>
                  <a:xfrm flipV="1">
                    <a:off x="2667003" y="6114264"/>
                    <a:ext cx="2967712" cy="2152"/>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28" name="グループ化 27">
                <a:extLst>
                  <a:ext uri="{FF2B5EF4-FFF2-40B4-BE49-F238E27FC236}">
                    <a16:creationId xmlns:a16="http://schemas.microsoft.com/office/drawing/2014/main" id="{6353DEC9-EE80-EE4A-98B7-580686A8BFA8}"/>
                  </a:ext>
                </a:extLst>
              </p:cNvPr>
              <p:cNvGrpSpPr/>
              <p:nvPr/>
            </p:nvGrpSpPr>
            <p:grpSpPr>
              <a:xfrm>
                <a:off x="3111026" y="4674070"/>
                <a:ext cx="3682377" cy="1181828"/>
                <a:chOff x="3111026" y="4674070"/>
                <a:chExt cx="3682377" cy="1181828"/>
              </a:xfrm>
            </p:grpSpPr>
            <p:cxnSp>
              <p:nvCxnSpPr>
                <p:cNvPr id="29" name="直線矢印コネクタ 28">
                  <a:extLst>
                    <a:ext uri="{FF2B5EF4-FFF2-40B4-BE49-F238E27FC236}">
                      <a16:creationId xmlns:a16="http://schemas.microsoft.com/office/drawing/2014/main" id="{4EECA1D9-2AF0-234C-B627-AED504846256}"/>
                    </a:ext>
                  </a:extLst>
                </p:cNvPr>
                <p:cNvCxnSpPr>
                  <a:cxnSpLocks/>
                  <a:stCxn id="46" idx="1"/>
                  <a:endCxn id="40" idx="3"/>
                </p:cNvCxnSpPr>
                <p:nvPr/>
              </p:nvCxnSpPr>
              <p:spPr>
                <a:xfrm flipH="1">
                  <a:off x="5880048" y="5353814"/>
                  <a:ext cx="913355" cy="9328"/>
                </a:xfrm>
                <a:prstGeom prst="straightConnector1">
                  <a:avLst/>
                </a:prstGeom>
                <a:ln w="762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32" name="テキスト ボックス 31">
                  <a:extLst>
                    <a:ext uri="{FF2B5EF4-FFF2-40B4-BE49-F238E27FC236}">
                      <a16:creationId xmlns:a16="http://schemas.microsoft.com/office/drawing/2014/main" id="{C7D5DA32-DD31-5849-B408-91E2EC26EB00}"/>
                    </a:ext>
                  </a:extLst>
                </p:cNvPr>
                <p:cNvSpPr txBox="1"/>
                <p:nvPr/>
              </p:nvSpPr>
              <p:spPr>
                <a:xfrm>
                  <a:off x="5738781" y="4674070"/>
                  <a:ext cx="1052643" cy="646331"/>
                </a:xfrm>
                <a:prstGeom prst="rect">
                  <a:avLst/>
                </a:prstGeom>
                <a:noFill/>
              </p:spPr>
              <p:txBody>
                <a:bodyPr wrap="square" rtlCol="0">
                  <a:spAutoFit/>
                </a:bodyPr>
                <a:lstStyle/>
                <a:p>
                  <a:pPr algn="r"/>
                  <a:r>
                    <a:rPr kumimoji="1" lang="en-US" altLang="ja-JP" dirty="0"/>
                    <a:t>(2)</a:t>
                  </a:r>
                  <a:r>
                    <a:rPr kumimoji="1" lang="ja-JP" altLang="en-US"/>
                    <a:t>書き換え</a:t>
                  </a:r>
                  <a:endParaRPr kumimoji="1" lang="ja-JP" altLang="en-US" dirty="0"/>
                </a:p>
              </p:txBody>
            </p:sp>
            <p:cxnSp>
              <p:nvCxnSpPr>
                <p:cNvPr id="33" name="直線矢印コネクタ 32">
                  <a:extLst>
                    <a:ext uri="{FF2B5EF4-FFF2-40B4-BE49-F238E27FC236}">
                      <a16:creationId xmlns:a16="http://schemas.microsoft.com/office/drawing/2014/main" id="{40D496D1-B997-594A-B990-51275719DC8E}"/>
                    </a:ext>
                  </a:extLst>
                </p:cNvPr>
                <p:cNvCxnSpPr>
                  <a:cxnSpLocks/>
                </p:cNvCxnSpPr>
                <p:nvPr/>
              </p:nvCxnSpPr>
              <p:spPr>
                <a:xfrm>
                  <a:off x="3239165" y="5221251"/>
                  <a:ext cx="1060498" cy="0"/>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34" name="直線矢印コネクタ 33">
                  <a:extLst>
                    <a:ext uri="{FF2B5EF4-FFF2-40B4-BE49-F238E27FC236}">
                      <a16:creationId xmlns:a16="http://schemas.microsoft.com/office/drawing/2014/main" id="{ECEC81F0-E11E-F54F-816F-33D137290554}"/>
                    </a:ext>
                  </a:extLst>
                </p:cNvPr>
                <p:cNvCxnSpPr>
                  <a:cxnSpLocks/>
                </p:cNvCxnSpPr>
                <p:nvPr/>
              </p:nvCxnSpPr>
              <p:spPr>
                <a:xfrm flipH="1">
                  <a:off x="3204887" y="5499592"/>
                  <a:ext cx="1067993" cy="0"/>
                </a:xfrm>
                <a:prstGeom prst="straightConnector1">
                  <a:avLst/>
                </a:prstGeom>
                <a:ln w="762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BE559134-88DA-3046-9171-1005C9105743}"/>
                    </a:ext>
                  </a:extLst>
                </p:cNvPr>
                <p:cNvSpPr txBox="1"/>
                <p:nvPr/>
              </p:nvSpPr>
              <p:spPr>
                <a:xfrm>
                  <a:off x="3111026" y="4849936"/>
                  <a:ext cx="1045802" cy="400110"/>
                </a:xfrm>
                <a:prstGeom prst="rect">
                  <a:avLst/>
                </a:prstGeom>
                <a:noFill/>
              </p:spPr>
              <p:txBody>
                <a:bodyPr wrap="square" rtlCol="0">
                  <a:spAutoFit/>
                </a:bodyPr>
                <a:lstStyle/>
                <a:p>
                  <a:pPr algn="r"/>
                  <a:r>
                    <a:rPr kumimoji="1" lang="en-US" altLang="ja-JP" sz="2000" dirty="0">
                      <a:latin typeface="+mn-ea"/>
                    </a:rPr>
                    <a:t>(1)DMA</a:t>
                  </a:r>
                  <a:endParaRPr kumimoji="1" lang="ja-JP" altLang="en-US" sz="2000" dirty="0">
                    <a:latin typeface="+mn-ea"/>
                  </a:endParaRPr>
                </a:p>
              </p:txBody>
            </p:sp>
            <p:sp>
              <p:nvSpPr>
                <p:cNvPr id="36" name="テキスト ボックス 35">
                  <a:extLst>
                    <a:ext uri="{FF2B5EF4-FFF2-40B4-BE49-F238E27FC236}">
                      <a16:creationId xmlns:a16="http://schemas.microsoft.com/office/drawing/2014/main" id="{A744CC52-4AD1-644C-AF0D-11358E8E64A8}"/>
                    </a:ext>
                  </a:extLst>
                </p:cNvPr>
                <p:cNvSpPr txBox="1"/>
                <p:nvPr/>
              </p:nvSpPr>
              <p:spPr>
                <a:xfrm>
                  <a:off x="3292938" y="5455788"/>
                  <a:ext cx="1045802" cy="400110"/>
                </a:xfrm>
                <a:prstGeom prst="rect">
                  <a:avLst/>
                </a:prstGeom>
                <a:noFill/>
              </p:spPr>
              <p:txBody>
                <a:bodyPr wrap="square" rtlCol="0">
                  <a:spAutoFit/>
                </a:bodyPr>
                <a:lstStyle/>
                <a:p>
                  <a:pPr algn="r"/>
                  <a:r>
                    <a:rPr kumimoji="1" lang="en-US" altLang="ja-JP" sz="2000" dirty="0">
                      <a:latin typeface="+mn-ea"/>
                    </a:rPr>
                    <a:t>(3)DMA</a:t>
                  </a:r>
                  <a:endParaRPr kumimoji="1" lang="ja-JP" altLang="en-US" sz="2000" dirty="0">
                    <a:latin typeface="+mn-ea"/>
                  </a:endParaRPr>
                </a:p>
              </p:txBody>
            </p:sp>
          </p:grpSp>
        </p:grpSp>
        <p:sp>
          <p:nvSpPr>
            <p:cNvPr id="49" name="四角形: 角を丸くする 5">
              <a:extLst>
                <a:ext uri="{FF2B5EF4-FFF2-40B4-BE49-F238E27FC236}">
                  <a16:creationId xmlns:a16="http://schemas.microsoft.com/office/drawing/2014/main" id="{5538C086-BB1A-E742-AA1E-6614A3E9DF56}"/>
                </a:ext>
              </a:extLst>
            </p:cNvPr>
            <p:cNvSpPr/>
            <p:nvPr/>
          </p:nvSpPr>
          <p:spPr>
            <a:xfrm>
              <a:off x="1730130" y="3356593"/>
              <a:ext cx="2405089" cy="429694"/>
            </a:xfrm>
            <a:prstGeom prst="roundRect">
              <a:avLst/>
            </a:prstGeom>
            <a:solidFill>
              <a:srgbClr val="FFC00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CPU</a:t>
              </a:r>
              <a:endParaRPr kumimoji="1" lang="ja-JP" altLang="en-US" sz="2000" dirty="0">
                <a:latin typeface="+mn-ea"/>
              </a:endParaRPr>
            </a:p>
          </p:txBody>
        </p:sp>
        <p:sp>
          <p:nvSpPr>
            <p:cNvPr id="51" name="四角形: 角を丸くする 10">
              <a:extLst>
                <a:ext uri="{FF2B5EF4-FFF2-40B4-BE49-F238E27FC236}">
                  <a16:creationId xmlns:a16="http://schemas.microsoft.com/office/drawing/2014/main" id="{4139C61A-BE91-C243-9403-0B376842180F}"/>
                </a:ext>
              </a:extLst>
            </p:cNvPr>
            <p:cNvSpPr/>
            <p:nvPr/>
          </p:nvSpPr>
          <p:spPr>
            <a:xfrm>
              <a:off x="1730130" y="2837857"/>
              <a:ext cx="1183119" cy="400109"/>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grpSp>
    </p:spTree>
    <p:extLst>
      <p:ext uri="{BB962C8B-B14F-4D97-AF65-F5344CB8AC3E}">
        <p14:creationId xmlns:p14="http://schemas.microsoft.com/office/powerpoint/2010/main" val="3121255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718A2D-E337-A545-A38E-C1D3CA4CCC02}"/>
              </a:ext>
            </a:extLst>
          </p:cNvPr>
          <p:cNvSpPr>
            <a:spLocks noGrp="1"/>
          </p:cNvSpPr>
          <p:nvPr>
            <p:ph type="title"/>
          </p:nvPr>
        </p:nvSpPr>
        <p:spPr/>
        <p:txBody>
          <a:bodyPr/>
          <a:lstStyle/>
          <a:p>
            <a:r>
              <a:rPr lang="ja-JP" altLang="en-US"/>
              <a:t>実験</a:t>
            </a:r>
          </a:p>
        </p:txBody>
      </p:sp>
      <p:sp>
        <p:nvSpPr>
          <p:cNvPr id="3" name="コンテンツ プレースホルダー 2">
            <a:extLst>
              <a:ext uri="{FF2B5EF4-FFF2-40B4-BE49-F238E27FC236}">
                <a16:creationId xmlns:a16="http://schemas.microsoft.com/office/drawing/2014/main" id="{16A136A2-0F5C-C24C-B506-E6FBCA7A1612}"/>
              </a:ext>
            </a:extLst>
          </p:cNvPr>
          <p:cNvSpPr>
            <a:spLocks noGrp="1"/>
          </p:cNvSpPr>
          <p:nvPr>
            <p:ph idx="1"/>
          </p:nvPr>
        </p:nvSpPr>
        <p:spPr/>
        <p:txBody>
          <a:bodyPr/>
          <a:lstStyle/>
          <a:p>
            <a:r>
              <a:rPr lang="en" altLang="ja-JP" dirty="0" err="1"/>
              <a:t>GPUfas</a:t>
            </a:r>
            <a:r>
              <a:rPr lang="ja-JP" altLang="en-US"/>
              <a:t>の有用性を確かめるための実験を行った</a:t>
            </a:r>
            <a:endParaRPr lang="en-US" altLang="ja-JP" dirty="0"/>
          </a:p>
          <a:p>
            <a:pPr lvl="1"/>
            <a:r>
              <a:rPr lang="ja-JP" altLang="en-US"/>
              <a:t>シグナル疑似送信の有効性および性能を測定</a:t>
            </a:r>
            <a:endParaRPr lang="en-US" altLang="ja-JP" dirty="0"/>
          </a:p>
          <a:p>
            <a:pPr lvl="1"/>
            <a:r>
              <a:rPr lang="ja-JP" altLang="en-US"/>
              <a:t>メモリ不足からの復旧の性能を測定</a:t>
            </a:r>
            <a:endParaRPr lang="en-US" altLang="ja-JP" dirty="0"/>
          </a:p>
          <a:p>
            <a:pPr lvl="1"/>
            <a:r>
              <a:rPr lang="en-US" altLang="ja-JP" dirty="0"/>
              <a:t>OS</a:t>
            </a:r>
            <a:r>
              <a:rPr lang="ja-JP" altLang="en-US"/>
              <a:t>内デッドロックからの復旧の性能を測定</a:t>
            </a:r>
            <a:endParaRPr lang="en-US" altLang="ja-JP" dirty="0"/>
          </a:p>
        </p:txBody>
      </p:sp>
      <p:sp>
        <p:nvSpPr>
          <p:cNvPr id="4" name="スライド番号プレースホルダー 3">
            <a:extLst>
              <a:ext uri="{FF2B5EF4-FFF2-40B4-BE49-F238E27FC236}">
                <a16:creationId xmlns:a16="http://schemas.microsoft.com/office/drawing/2014/main" id="{A3D85BB0-6BA3-AC47-A5E0-EAB5CEA5BB79}"/>
              </a:ext>
            </a:extLst>
          </p:cNvPr>
          <p:cNvSpPr>
            <a:spLocks noGrp="1"/>
          </p:cNvSpPr>
          <p:nvPr>
            <p:ph type="sldNum" sz="quarter" idx="12"/>
          </p:nvPr>
        </p:nvSpPr>
        <p:spPr/>
        <p:txBody>
          <a:bodyPr/>
          <a:lstStyle/>
          <a:p>
            <a:fld id="{DB15B789-B4AB-4945-84F3-7B2ECC227000}" type="slidenum">
              <a:rPr lang="ja-JP" altLang="en-US" smtClean="0"/>
              <a:pPr/>
              <a:t>16</a:t>
            </a:fld>
            <a:endParaRPr lang="ja-JP" altLang="en-US"/>
          </a:p>
        </p:txBody>
      </p:sp>
      <p:graphicFrame>
        <p:nvGraphicFramePr>
          <p:cNvPr id="5" name="表 4">
            <a:extLst>
              <a:ext uri="{FF2B5EF4-FFF2-40B4-BE49-F238E27FC236}">
                <a16:creationId xmlns:a16="http://schemas.microsoft.com/office/drawing/2014/main" id="{EA4B4CC2-DDF3-F048-B19E-BFA049512DE8}"/>
              </a:ext>
            </a:extLst>
          </p:cNvPr>
          <p:cNvGraphicFramePr>
            <a:graphicFrameLocks noGrp="1"/>
          </p:cNvGraphicFramePr>
          <p:nvPr>
            <p:extLst>
              <p:ext uri="{D42A27DB-BD31-4B8C-83A1-F6EECF244321}">
                <p14:modId xmlns:p14="http://schemas.microsoft.com/office/powerpoint/2010/main" val="2434726685"/>
              </p:ext>
            </p:extLst>
          </p:nvPr>
        </p:nvGraphicFramePr>
        <p:xfrm>
          <a:off x="6495412" y="3529406"/>
          <a:ext cx="4001176" cy="2377440"/>
        </p:xfrm>
        <a:graphic>
          <a:graphicData uri="http://schemas.openxmlformats.org/drawingml/2006/table">
            <a:tbl>
              <a:tblPr>
                <a:tableStyleId>{073A0DAA-6AF3-43AB-8588-CEC1D06C72B9}</a:tableStyleId>
              </a:tblPr>
              <a:tblGrid>
                <a:gridCol w="1725567">
                  <a:extLst>
                    <a:ext uri="{9D8B030D-6E8A-4147-A177-3AD203B41FA5}">
                      <a16:colId xmlns:a16="http://schemas.microsoft.com/office/drawing/2014/main" val="1125766833"/>
                    </a:ext>
                  </a:extLst>
                </a:gridCol>
                <a:gridCol w="2275609">
                  <a:extLst>
                    <a:ext uri="{9D8B030D-6E8A-4147-A177-3AD203B41FA5}">
                      <a16:colId xmlns:a16="http://schemas.microsoft.com/office/drawing/2014/main" val="1764964261"/>
                    </a:ext>
                  </a:extLst>
                </a:gridCol>
              </a:tblGrid>
              <a:tr h="0">
                <a:tc gridSpan="2">
                  <a:txBody>
                    <a:bodyPr/>
                    <a:lstStyle/>
                    <a:p>
                      <a:pPr algn="ctr"/>
                      <a:r>
                        <a:rPr kumimoji="1" lang="en-US" altLang="ja-JP" sz="2000" dirty="0">
                          <a:latin typeface="+mn-ea"/>
                          <a:ea typeface="+mn-ea"/>
                        </a:rPr>
                        <a:t>VM</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 altLang="ja-JP" sz="1800" kern="1200" dirty="0">
                        <a:solidFill>
                          <a:schemeClr val="dk1"/>
                        </a:solidFill>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3305796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kern="1200">
                          <a:solidFill>
                            <a:schemeClr val="dk1"/>
                          </a:solidFill>
                          <a:effectLst/>
                          <a:latin typeface="+mn-ea"/>
                          <a:ea typeface="+mn-ea"/>
                          <a:cs typeface="+mn-cs"/>
                        </a:rPr>
                        <a:t>仮想</a:t>
                      </a:r>
                      <a:r>
                        <a:rPr kumimoji="1" lang="en-US" altLang="ja-JP" sz="2000" kern="1200" dirty="0">
                          <a:solidFill>
                            <a:schemeClr val="dk1"/>
                          </a:solidFill>
                          <a:effectLst/>
                          <a:latin typeface="+mn-ea"/>
                          <a:ea typeface="+mn-ea"/>
                          <a:cs typeface="+mn-cs"/>
                        </a:rPr>
                        <a:t>CPU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111536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latin typeface="+mn-ea"/>
                          <a:ea typeface="+mn-ea"/>
                        </a:rPr>
                        <a:t>メモリ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2GB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3192780"/>
                  </a:ext>
                </a:extLst>
              </a:tr>
              <a:tr h="0">
                <a:tc>
                  <a:txBody>
                    <a:bodyPr/>
                    <a:lstStyle/>
                    <a:p>
                      <a:pPr algn="ctr"/>
                      <a:r>
                        <a:rPr kumimoji="1" lang="ja-JP" altLang="en-US" sz="2000">
                          <a:latin typeface="+mn-ea"/>
                          <a:ea typeface="+mn-ea"/>
                        </a:rPr>
                        <a:t>スワップ領域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4GB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6700886"/>
                  </a:ext>
                </a:extLst>
              </a:tr>
              <a:tr h="0">
                <a:tc>
                  <a:txBody>
                    <a:bodyPr/>
                    <a:lstStyle/>
                    <a:p>
                      <a:pPr algn="ctr"/>
                      <a:r>
                        <a:rPr kumimoji="1" lang="ja-JP" altLang="en-US" sz="2000">
                          <a:latin typeface="+mn-ea"/>
                          <a:ea typeface="+mn-ea"/>
                        </a:rPr>
                        <a:t>ゲスト</a:t>
                      </a:r>
                      <a:r>
                        <a:rPr kumimoji="1" lang="en-US" altLang="ja-JP" sz="2000" dirty="0">
                          <a:latin typeface="+mn-ea"/>
                          <a:ea typeface="+mn-ea"/>
                        </a:rPr>
                        <a:t>OS</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Linux 4.15.0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173889"/>
                  </a:ext>
                </a:extLst>
              </a:tr>
              <a:tr h="0">
                <a:tc>
                  <a:txBody>
                    <a:bodyPr/>
                    <a:lstStyle/>
                    <a:p>
                      <a:pPr algn="ctr"/>
                      <a:r>
                        <a:rPr kumimoji="1" lang="ja-JP" altLang="en-US" sz="2000">
                          <a:latin typeface="+mn-ea"/>
                          <a:ea typeface="+mn-ea"/>
                        </a:rPr>
                        <a:t>ソフトウェア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1800" kern="1200" dirty="0">
                          <a:solidFill>
                            <a:schemeClr val="dk1"/>
                          </a:solidFill>
                          <a:effectLst/>
                          <a:latin typeface="+mn-ea"/>
                          <a:ea typeface="+mn-ea"/>
                          <a:cs typeface="+mn-cs"/>
                        </a:rPr>
                        <a:t>QEMU-KVM 2.11.2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7269468"/>
                  </a:ext>
                </a:extLst>
              </a:tr>
            </a:tbl>
          </a:graphicData>
        </a:graphic>
      </p:graphicFrame>
      <p:graphicFrame>
        <p:nvGraphicFramePr>
          <p:cNvPr id="6" name="表 5">
            <a:extLst>
              <a:ext uri="{FF2B5EF4-FFF2-40B4-BE49-F238E27FC236}">
                <a16:creationId xmlns:a16="http://schemas.microsoft.com/office/drawing/2014/main" id="{10F14A13-159C-8741-9E37-7436BD923A41}"/>
              </a:ext>
            </a:extLst>
          </p:cNvPr>
          <p:cNvGraphicFramePr>
            <a:graphicFrameLocks noGrp="1"/>
          </p:cNvGraphicFramePr>
          <p:nvPr>
            <p:extLst>
              <p:ext uri="{D42A27DB-BD31-4B8C-83A1-F6EECF244321}">
                <p14:modId xmlns:p14="http://schemas.microsoft.com/office/powerpoint/2010/main" val="1045607100"/>
              </p:ext>
            </p:extLst>
          </p:nvPr>
        </p:nvGraphicFramePr>
        <p:xfrm>
          <a:off x="1011739" y="3529406"/>
          <a:ext cx="4684850" cy="3078480"/>
        </p:xfrm>
        <a:graphic>
          <a:graphicData uri="http://schemas.openxmlformats.org/drawingml/2006/table">
            <a:tbl>
              <a:tblPr>
                <a:tableStyleId>{073A0DAA-6AF3-43AB-8588-CEC1D06C72B9}</a:tableStyleId>
              </a:tblPr>
              <a:tblGrid>
                <a:gridCol w="1658454">
                  <a:extLst>
                    <a:ext uri="{9D8B030D-6E8A-4147-A177-3AD203B41FA5}">
                      <a16:colId xmlns:a16="http://schemas.microsoft.com/office/drawing/2014/main" val="1125766833"/>
                    </a:ext>
                  </a:extLst>
                </a:gridCol>
                <a:gridCol w="3026396">
                  <a:extLst>
                    <a:ext uri="{9D8B030D-6E8A-4147-A177-3AD203B41FA5}">
                      <a16:colId xmlns:a16="http://schemas.microsoft.com/office/drawing/2014/main" val="1764964261"/>
                    </a:ext>
                  </a:extLst>
                </a:gridCol>
              </a:tblGrid>
              <a:tr h="0">
                <a:tc gridSpan="2">
                  <a:txBody>
                    <a:bodyPr/>
                    <a:lstStyle/>
                    <a:p>
                      <a:pPr algn="ctr"/>
                      <a:r>
                        <a:rPr kumimoji="1" lang="ja-JP" altLang="en-US" sz="2000">
                          <a:latin typeface="+mn-ea"/>
                          <a:ea typeface="+mn-ea"/>
                        </a:rPr>
                        <a:t>物理マシン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 altLang="ja-JP" sz="2000" kern="1200" dirty="0">
                        <a:solidFill>
                          <a:schemeClr val="dk1"/>
                        </a:solidFill>
                        <a:effectLst/>
                        <a:latin typeface="+mn-ea"/>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9512431"/>
                  </a:ext>
                </a:extLst>
              </a:tr>
              <a:tr h="0">
                <a:tc>
                  <a:txBody>
                    <a:bodyPr/>
                    <a:lstStyle/>
                    <a:p>
                      <a:pPr algn="ctr"/>
                      <a:r>
                        <a:rPr kumimoji="1" lang="en-US" altLang="ja-JP" sz="2000" dirty="0">
                          <a:latin typeface="+mn-ea"/>
                          <a:ea typeface="+mn-ea"/>
                        </a:rPr>
                        <a:t>CPU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kern="1200" dirty="0">
                          <a:solidFill>
                            <a:schemeClr val="tx1"/>
                          </a:solidFill>
                          <a:effectLst/>
                          <a:latin typeface="+mn-ea"/>
                          <a:ea typeface="+mn-ea"/>
                          <a:cs typeface="+mn-cs"/>
                        </a:rPr>
                        <a:t>Intel Core i7-9700</a:t>
                      </a:r>
                      <a:endParaRPr kumimoji="1" lang="ja-JP" altLang="en-US" sz="20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2673685"/>
                  </a:ext>
                </a:extLst>
              </a:tr>
              <a:tr h="0">
                <a:tc>
                  <a:txBody>
                    <a:bodyPr/>
                    <a:lstStyle/>
                    <a:p>
                      <a:pPr algn="ctr"/>
                      <a:r>
                        <a:rPr kumimoji="1" lang="ja-JP" altLang="en-US" sz="2000">
                          <a:latin typeface="+mn-ea"/>
                          <a:ea typeface="+mn-ea"/>
                        </a:rPr>
                        <a:t>メモリ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000" dirty="0">
                          <a:solidFill>
                            <a:schemeClr val="tx1"/>
                          </a:solidFill>
                          <a:latin typeface="+mn-ea"/>
                          <a:ea typeface="+mn-ea"/>
                        </a:rPr>
                        <a:t>16GB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6382054"/>
                  </a:ext>
                </a:extLst>
              </a:tr>
              <a:tr h="0">
                <a:tc>
                  <a:txBody>
                    <a:bodyPr/>
                    <a:lstStyle/>
                    <a:p>
                      <a:pPr algn="ctr"/>
                      <a:r>
                        <a:rPr kumimoji="1" lang="ja-JP" altLang="en-US" sz="2000">
                          <a:latin typeface="+mn-ea"/>
                          <a:ea typeface="+mn-ea"/>
                        </a:rPr>
                        <a:t>スワップ領域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7GB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71246688"/>
                  </a:ext>
                </a:extLst>
              </a:tr>
              <a:tr h="0">
                <a:tc>
                  <a:txBody>
                    <a:bodyPr/>
                    <a:lstStyle/>
                    <a:p>
                      <a:pPr algn="ctr"/>
                      <a:r>
                        <a:rPr kumimoji="1" lang="en-US" altLang="ja-JP" sz="2000" dirty="0">
                          <a:latin typeface="+mn-ea"/>
                          <a:ea typeface="+mn-ea"/>
                        </a:rPr>
                        <a:t>GPU</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NVIDIA GeForce GTX 960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9884530"/>
                  </a:ext>
                </a:extLst>
              </a:tr>
              <a:tr h="0">
                <a:tc>
                  <a:txBody>
                    <a:bodyPr/>
                    <a:lstStyle/>
                    <a:p>
                      <a:pPr algn="ctr"/>
                      <a:r>
                        <a:rPr kumimoji="1" lang="en-US" altLang="ja-JP" sz="2000" dirty="0">
                          <a:latin typeface="+mn-ea"/>
                          <a:ea typeface="+mn-ea"/>
                        </a:rPr>
                        <a:t>OS</a:t>
                      </a:r>
                      <a:endParaRPr kumimoji="1" lang="ja-JP" altLang="en-US" sz="200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 altLang="ja-JP" sz="2000" kern="1200" dirty="0">
                          <a:solidFill>
                            <a:schemeClr val="dk1"/>
                          </a:solidFill>
                          <a:effectLst/>
                          <a:latin typeface="+mn-ea"/>
                          <a:ea typeface="+mn-ea"/>
                          <a:cs typeface="+mn-cs"/>
                        </a:rPr>
                        <a:t>Linux 4.18.0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517388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a:latin typeface="+mn-ea"/>
                          <a:ea typeface="+mn-ea"/>
                        </a:rPr>
                        <a:t>ソフトウェア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 altLang="ja-JP" sz="2000" kern="1200" dirty="0">
                          <a:solidFill>
                            <a:schemeClr val="dk1"/>
                          </a:solidFill>
                          <a:effectLst/>
                          <a:latin typeface="+mn-ea"/>
                          <a:ea typeface="+mn-ea"/>
                          <a:cs typeface="+mn-cs"/>
                        </a:rPr>
                        <a:t>CUDA 10.0.130</a:t>
                      </a:r>
                      <a:br>
                        <a:rPr kumimoji="1" lang="en-US" altLang="ja-JP" sz="2000" kern="1200" dirty="0">
                          <a:solidFill>
                            <a:schemeClr val="dk1"/>
                          </a:solidFill>
                          <a:effectLst/>
                          <a:latin typeface="+mn-ea"/>
                          <a:ea typeface="+mn-ea"/>
                          <a:cs typeface="+mn-cs"/>
                        </a:rPr>
                      </a:br>
                      <a:r>
                        <a:rPr kumimoji="1" lang="en" altLang="ja-JP" sz="2000" kern="1200" dirty="0">
                          <a:solidFill>
                            <a:schemeClr val="dk1"/>
                          </a:solidFill>
                          <a:effectLst/>
                          <a:latin typeface="+mn-ea"/>
                          <a:ea typeface="+mn-ea"/>
                          <a:cs typeface="+mn-cs"/>
                        </a:rPr>
                        <a:t>LLVM 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20499381"/>
                  </a:ext>
                </a:extLst>
              </a:tr>
            </a:tbl>
          </a:graphicData>
        </a:graphic>
      </p:graphicFrame>
    </p:spTree>
    <p:extLst>
      <p:ext uri="{BB962C8B-B14F-4D97-AF65-F5344CB8AC3E}">
        <p14:creationId xmlns:p14="http://schemas.microsoft.com/office/powerpoint/2010/main" val="266000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2559D-74F8-6E40-BD44-F2B85B8C1AA8}"/>
              </a:ext>
            </a:extLst>
          </p:cNvPr>
          <p:cNvSpPr>
            <a:spLocks noGrp="1"/>
          </p:cNvSpPr>
          <p:nvPr>
            <p:ph type="title"/>
          </p:nvPr>
        </p:nvSpPr>
        <p:spPr/>
        <p:txBody>
          <a:bodyPr/>
          <a:lstStyle/>
          <a:p>
            <a:r>
              <a:rPr lang="en-JP" dirty="0"/>
              <a:t>シグナル疑似送信の有効性</a:t>
            </a:r>
          </a:p>
        </p:txBody>
      </p:sp>
      <p:sp>
        <p:nvSpPr>
          <p:cNvPr id="3" name="Content Placeholder 2">
            <a:extLst>
              <a:ext uri="{FF2B5EF4-FFF2-40B4-BE49-F238E27FC236}">
                <a16:creationId xmlns:a16="http://schemas.microsoft.com/office/drawing/2014/main" id="{569D7A10-BECD-1D4D-B52F-C019000423FE}"/>
              </a:ext>
            </a:extLst>
          </p:cNvPr>
          <p:cNvSpPr>
            <a:spLocks noGrp="1"/>
          </p:cNvSpPr>
          <p:nvPr>
            <p:ph idx="1"/>
          </p:nvPr>
        </p:nvSpPr>
        <p:spPr/>
        <p:txBody>
          <a:bodyPr/>
          <a:lstStyle/>
          <a:p>
            <a:r>
              <a:rPr lang="ja-JP" altLang="en-US"/>
              <a:t>プロセスに様々なシグナルを疑似送信して挙動を調べた</a:t>
            </a:r>
            <a:endParaRPr lang="en-US" altLang="ja-JP" dirty="0"/>
          </a:p>
          <a:p>
            <a:pPr lvl="1"/>
            <a:r>
              <a:rPr lang="ja-JP" altLang="en-US"/>
              <a:t>疑似送信に続けて左表のようにスケジューリングと排他制御を行った</a:t>
            </a:r>
            <a:endParaRPr lang="en-US" altLang="ja-JP" dirty="0"/>
          </a:p>
          <a:p>
            <a:pPr lvl="1"/>
            <a:r>
              <a:rPr lang="en-US" altLang="ja-JP" dirty="0"/>
              <a:t>STOP</a:t>
            </a:r>
            <a:r>
              <a:rPr lang="ja-JP" altLang="en-US"/>
              <a:t>シグナル：物理マシン上のプロセスに送信した後で復旧支援機構を用いてスケジューリングを行うと一時停止しなかった</a:t>
            </a:r>
            <a:endParaRPr lang="en-US" altLang="ja-JP" dirty="0"/>
          </a:p>
          <a:p>
            <a:pPr lvl="2"/>
            <a:r>
              <a:rPr lang="ja-JP" altLang="en-US"/>
              <a:t>タイムラグにより一時停止後に再度、実行された</a:t>
            </a:r>
          </a:p>
          <a:p>
            <a:pPr lvl="1"/>
            <a:r>
              <a:rPr lang="en-US" altLang="ja-JP" dirty="0"/>
              <a:t>CONT</a:t>
            </a:r>
            <a:r>
              <a:rPr lang="ja-JP" altLang="en-US"/>
              <a:t>シグナル：スケジューリングを行わないと再開しなかった</a:t>
            </a:r>
            <a:endParaRPr lang="en-US" altLang="ja-JP" dirty="0"/>
          </a:p>
        </p:txBody>
      </p:sp>
      <p:sp>
        <p:nvSpPr>
          <p:cNvPr id="4" name="Slide Number Placeholder 3">
            <a:extLst>
              <a:ext uri="{FF2B5EF4-FFF2-40B4-BE49-F238E27FC236}">
                <a16:creationId xmlns:a16="http://schemas.microsoft.com/office/drawing/2014/main" id="{A52A666E-CFFA-E54F-AA89-14BBC1E10427}"/>
              </a:ext>
            </a:extLst>
          </p:cNvPr>
          <p:cNvSpPr>
            <a:spLocks noGrp="1"/>
          </p:cNvSpPr>
          <p:nvPr>
            <p:ph type="sldNum" sz="quarter" idx="12"/>
          </p:nvPr>
        </p:nvSpPr>
        <p:spPr/>
        <p:txBody>
          <a:bodyPr/>
          <a:lstStyle/>
          <a:p>
            <a:fld id="{DB15B789-B4AB-4945-84F3-7B2ECC227000}" type="slidenum">
              <a:rPr lang="ja-JP" altLang="en-US" smtClean="0"/>
              <a:pPr/>
              <a:t>17</a:t>
            </a:fld>
            <a:endParaRPr lang="ja-JP" altLang="en-US"/>
          </a:p>
        </p:txBody>
      </p:sp>
      <p:graphicFrame>
        <p:nvGraphicFramePr>
          <p:cNvPr id="6" name="表 7">
            <a:extLst>
              <a:ext uri="{FF2B5EF4-FFF2-40B4-BE49-F238E27FC236}">
                <a16:creationId xmlns:a16="http://schemas.microsoft.com/office/drawing/2014/main" id="{04BAB56E-57E5-514B-B2DB-FD69DBDAF4B2}"/>
              </a:ext>
            </a:extLst>
          </p:cNvPr>
          <p:cNvGraphicFramePr>
            <a:graphicFrameLocks noGrp="1"/>
          </p:cNvGraphicFramePr>
          <p:nvPr>
            <p:extLst>
              <p:ext uri="{D42A27DB-BD31-4B8C-83A1-F6EECF244321}">
                <p14:modId xmlns:p14="http://schemas.microsoft.com/office/powerpoint/2010/main" val="1025388132"/>
              </p:ext>
            </p:extLst>
          </p:nvPr>
        </p:nvGraphicFramePr>
        <p:xfrm>
          <a:off x="6925364" y="4475496"/>
          <a:ext cx="4450636" cy="1854200"/>
        </p:xfrm>
        <a:graphic>
          <a:graphicData uri="http://schemas.openxmlformats.org/drawingml/2006/table">
            <a:tbl>
              <a:tblPr firstRow="1" bandRow="1">
                <a:tableStyleId>{5C22544A-7EE6-4342-B048-85BDC9FD1C3A}</a:tableStyleId>
              </a:tblPr>
              <a:tblGrid>
                <a:gridCol w="2000352">
                  <a:extLst>
                    <a:ext uri="{9D8B030D-6E8A-4147-A177-3AD203B41FA5}">
                      <a16:colId xmlns:a16="http://schemas.microsoft.com/office/drawing/2014/main" val="3289777252"/>
                    </a:ext>
                  </a:extLst>
                </a:gridCol>
                <a:gridCol w="609600">
                  <a:extLst>
                    <a:ext uri="{9D8B030D-6E8A-4147-A177-3AD203B41FA5}">
                      <a16:colId xmlns:a16="http://schemas.microsoft.com/office/drawing/2014/main" val="1895341817"/>
                    </a:ext>
                  </a:extLst>
                </a:gridCol>
                <a:gridCol w="597408">
                  <a:extLst>
                    <a:ext uri="{9D8B030D-6E8A-4147-A177-3AD203B41FA5}">
                      <a16:colId xmlns:a16="http://schemas.microsoft.com/office/drawing/2014/main" val="4260172353"/>
                    </a:ext>
                  </a:extLst>
                </a:gridCol>
                <a:gridCol w="682752">
                  <a:extLst>
                    <a:ext uri="{9D8B030D-6E8A-4147-A177-3AD203B41FA5}">
                      <a16:colId xmlns:a16="http://schemas.microsoft.com/office/drawing/2014/main" val="2227768462"/>
                    </a:ext>
                  </a:extLst>
                </a:gridCol>
                <a:gridCol w="560524">
                  <a:extLst>
                    <a:ext uri="{9D8B030D-6E8A-4147-A177-3AD203B41FA5}">
                      <a16:colId xmlns:a16="http://schemas.microsoft.com/office/drawing/2014/main" val="1136370003"/>
                    </a:ext>
                  </a:extLst>
                </a:gridCol>
              </a:tblGrid>
              <a:tr h="370840">
                <a:tc>
                  <a:txBody>
                    <a:bodyPr/>
                    <a:lstStyle/>
                    <a:p>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noFill/>
                  </a:tcPr>
                </a:tc>
                <a:tc>
                  <a:txBody>
                    <a:bodyPr/>
                    <a:lstStyle/>
                    <a:p>
                      <a:r>
                        <a:rPr kumimoji="1" lang="en-US" altLang="ja-JP" b="0" dirty="0">
                          <a:solidFill>
                            <a:schemeClr val="tx1"/>
                          </a:solidFill>
                          <a:latin typeface="+mn-ea"/>
                          <a:ea typeface="+mn-ea"/>
                        </a:rPr>
                        <a:t>A</a:t>
                      </a:r>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dirty="0">
                          <a:solidFill>
                            <a:schemeClr val="tx1"/>
                          </a:solidFill>
                          <a:latin typeface="+mn-ea"/>
                          <a:ea typeface="+mn-ea"/>
                        </a:rPr>
                        <a:t>B1</a:t>
                      </a:r>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dirty="0">
                          <a:solidFill>
                            <a:schemeClr val="tx1"/>
                          </a:solidFill>
                          <a:latin typeface="+mn-ea"/>
                          <a:ea typeface="+mn-ea"/>
                        </a:rPr>
                        <a:t>B2</a:t>
                      </a:r>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dirty="0">
                          <a:solidFill>
                            <a:schemeClr val="tx1"/>
                          </a:solidFill>
                          <a:latin typeface="+mn-ea"/>
                          <a:ea typeface="+mn-ea"/>
                        </a:rPr>
                        <a:t>C</a:t>
                      </a:r>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6242381"/>
                  </a:ext>
                </a:extLst>
              </a:tr>
              <a:tr h="370840">
                <a:tc>
                  <a:txBody>
                    <a:bodyPr/>
                    <a:lstStyle/>
                    <a:p>
                      <a:r>
                        <a:rPr kumimoji="1" lang="en-US" altLang="ja-JP" b="0" dirty="0">
                          <a:solidFill>
                            <a:schemeClr val="tx1"/>
                          </a:solidFill>
                          <a:latin typeface="+mn-ea"/>
                          <a:ea typeface="+mn-ea"/>
                        </a:rPr>
                        <a:t>KILL</a:t>
                      </a:r>
                      <a:r>
                        <a:rPr kumimoji="1" lang="ja-JP" altLang="en-US" b="0">
                          <a:solidFill>
                            <a:schemeClr val="tx1"/>
                          </a:solidFill>
                          <a:latin typeface="+mn-ea"/>
                          <a:ea typeface="+mn-ea"/>
                        </a:rPr>
                        <a:t>（強制終了）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chemeClr val="tx1"/>
                          </a:solidFill>
                          <a:latin typeface="+mn-ea"/>
                          <a:ea typeface="+mn-ea"/>
                        </a:rPr>
                        <a:t>○</a:t>
                      </a:r>
                      <a:endParaRPr lang="en-JP" altLang="ja-JP"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3988129"/>
                  </a:ext>
                </a:extLst>
              </a:tr>
              <a:tr h="370840">
                <a:tc>
                  <a:txBody>
                    <a:bodyPr/>
                    <a:lstStyle/>
                    <a:p>
                      <a:r>
                        <a:rPr kumimoji="1" lang="en-US" altLang="ja-JP" b="0" dirty="0">
                          <a:solidFill>
                            <a:schemeClr val="tx1"/>
                          </a:solidFill>
                          <a:latin typeface="+mn-ea"/>
                          <a:ea typeface="+mn-ea"/>
                        </a:rPr>
                        <a:t>TERM</a:t>
                      </a:r>
                      <a:r>
                        <a:rPr kumimoji="1" lang="ja-JP" altLang="en-US" b="0">
                          <a:solidFill>
                            <a:schemeClr val="tx1"/>
                          </a:solidFill>
                          <a:latin typeface="+mn-ea"/>
                          <a:ea typeface="+mn-ea"/>
                        </a:rPr>
                        <a:t>（通常終了）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4254954"/>
                  </a:ext>
                </a:extLst>
              </a:tr>
              <a:tr h="370840">
                <a:tc>
                  <a:txBody>
                    <a:bodyPr/>
                    <a:lstStyle/>
                    <a:p>
                      <a:r>
                        <a:rPr kumimoji="1" lang="en-US" altLang="ja-JP" b="0" dirty="0">
                          <a:solidFill>
                            <a:schemeClr val="tx1"/>
                          </a:solidFill>
                          <a:latin typeface="+mn-ea"/>
                          <a:ea typeface="+mn-ea"/>
                        </a:rPr>
                        <a:t>STOP</a:t>
                      </a:r>
                      <a:r>
                        <a:rPr kumimoji="1" lang="ja-JP" altLang="en-US" b="0">
                          <a:solidFill>
                            <a:schemeClr val="tx1"/>
                          </a:solidFill>
                          <a:latin typeface="+mn-ea"/>
                          <a:ea typeface="+mn-ea"/>
                        </a:rPr>
                        <a:t>（一時停止）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b="0">
                          <a:solidFill>
                            <a:schemeClr val="tx1"/>
                          </a:solidFill>
                          <a:latin typeface="+mn-ea"/>
                          <a:ea typeface="+mn-ea"/>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99537"/>
                  </a:ext>
                </a:extLst>
              </a:tr>
              <a:tr h="370840">
                <a:tc>
                  <a:txBody>
                    <a:bodyPr/>
                    <a:lstStyle/>
                    <a:p>
                      <a:r>
                        <a:rPr kumimoji="1" lang="en-US" altLang="ja-JP" b="0" dirty="0">
                          <a:solidFill>
                            <a:schemeClr val="tx1"/>
                          </a:solidFill>
                          <a:latin typeface="+mn-ea"/>
                          <a:ea typeface="+mn-ea"/>
                        </a:rPr>
                        <a:t>CONT</a:t>
                      </a:r>
                      <a:r>
                        <a:rPr kumimoji="1" lang="ja-JP" altLang="en-US" b="0">
                          <a:solidFill>
                            <a:schemeClr val="tx1"/>
                          </a:solidFill>
                          <a:latin typeface="+mn-ea"/>
                          <a:ea typeface="+mn-ea"/>
                        </a:rPr>
                        <a:t>（再開）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b="0" dirty="0">
                          <a:solidFill>
                            <a:schemeClr val="tx1"/>
                          </a:solidFill>
                          <a:latin typeface="+mn-ea"/>
                          <a:ea typeface="+mn-ea"/>
                        </a:rPr>
                        <a:t>×</a:t>
                      </a:r>
                      <a:endParaRPr kumimoji="1" lang="ja-JP" altLang="en-US" b="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a:solidFill>
                            <a:schemeClr val="tx1"/>
                          </a:solidFill>
                          <a:latin typeface="+mn-ea"/>
                          <a:ea typeface="+mn-ea"/>
                          <a:cs typeface="+mn-cs"/>
                        </a:rPr>
                        <a:t>○</a:t>
                      </a:r>
                      <a:endParaRPr kumimoji="1" lang="en-JP" altLang="ja-JP" sz="18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9535441"/>
                  </a:ext>
                </a:extLst>
              </a:tr>
            </a:tbl>
          </a:graphicData>
        </a:graphic>
      </p:graphicFrame>
      <p:graphicFrame>
        <p:nvGraphicFramePr>
          <p:cNvPr id="11" name="Table 7">
            <a:extLst>
              <a:ext uri="{FF2B5EF4-FFF2-40B4-BE49-F238E27FC236}">
                <a16:creationId xmlns:a16="http://schemas.microsoft.com/office/drawing/2014/main" id="{260B7F93-10C4-1147-8865-43CA46EF45BD}"/>
              </a:ext>
            </a:extLst>
          </p:cNvPr>
          <p:cNvGraphicFramePr>
            <a:graphicFrameLocks noGrp="1"/>
          </p:cNvGraphicFramePr>
          <p:nvPr>
            <p:extLst>
              <p:ext uri="{D42A27DB-BD31-4B8C-83A1-F6EECF244321}">
                <p14:modId xmlns:p14="http://schemas.microsoft.com/office/powerpoint/2010/main" val="858951226"/>
              </p:ext>
            </p:extLst>
          </p:nvPr>
        </p:nvGraphicFramePr>
        <p:xfrm>
          <a:off x="534069" y="4363720"/>
          <a:ext cx="5791322" cy="2077752"/>
        </p:xfrm>
        <a:graphic>
          <a:graphicData uri="http://schemas.openxmlformats.org/drawingml/2006/table">
            <a:tbl>
              <a:tblPr bandRow="1">
                <a:tableStyleId>{073A0DAA-6AF3-43AB-8588-CEC1D06C72B9}</a:tableStyleId>
              </a:tblPr>
              <a:tblGrid>
                <a:gridCol w="594113">
                  <a:extLst>
                    <a:ext uri="{9D8B030D-6E8A-4147-A177-3AD203B41FA5}">
                      <a16:colId xmlns:a16="http://schemas.microsoft.com/office/drawing/2014/main" val="2097142225"/>
                    </a:ext>
                  </a:extLst>
                </a:gridCol>
                <a:gridCol w="332233">
                  <a:extLst>
                    <a:ext uri="{9D8B030D-6E8A-4147-A177-3AD203B41FA5}">
                      <a16:colId xmlns:a16="http://schemas.microsoft.com/office/drawing/2014/main" val="915926956"/>
                    </a:ext>
                  </a:extLst>
                </a:gridCol>
                <a:gridCol w="1690254">
                  <a:extLst>
                    <a:ext uri="{9D8B030D-6E8A-4147-A177-3AD203B41FA5}">
                      <a16:colId xmlns:a16="http://schemas.microsoft.com/office/drawing/2014/main" val="1357592643"/>
                    </a:ext>
                  </a:extLst>
                </a:gridCol>
                <a:gridCol w="1607128">
                  <a:extLst>
                    <a:ext uri="{9D8B030D-6E8A-4147-A177-3AD203B41FA5}">
                      <a16:colId xmlns:a16="http://schemas.microsoft.com/office/drawing/2014/main" val="903287318"/>
                    </a:ext>
                  </a:extLst>
                </a:gridCol>
                <a:gridCol w="1567594">
                  <a:extLst>
                    <a:ext uri="{9D8B030D-6E8A-4147-A177-3AD203B41FA5}">
                      <a16:colId xmlns:a16="http://schemas.microsoft.com/office/drawing/2014/main" val="2218696959"/>
                    </a:ext>
                  </a:extLst>
                </a:gridCol>
              </a:tblGrid>
              <a:tr h="363585">
                <a:tc>
                  <a:txBody>
                    <a:bodyPr/>
                    <a:lstStyle/>
                    <a:p>
                      <a:pPr algn="ctr"/>
                      <a:r>
                        <a:rPr lang="ja-JP" altLang="en-US" sz="1600">
                          <a:solidFill>
                            <a:schemeClr val="tx1"/>
                          </a:solidFill>
                          <a:latin typeface="+mn-ea"/>
                          <a:ea typeface="+mn-ea"/>
                        </a:rPr>
                        <a:t>手法</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ja-JP" altLang="en-US" sz="1600">
                          <a:solidFill>
                            <a:schemeClr val="tx1"/>
                          </a:solidFill>
                          <a:latin typeface="+mn-ea"/>
                          <a:ea typeface="+mn-ea"/>
                        </a:rPr>
                        <a:t>復旧に用いた機構</a:t>
                      </a:r>
                      <a:endParaRPr lang="en-JP" sz="1600" dirty="0">
                        <a:solidFill>
                          <a:schemeClr val="tx1"/>
                        </a:solidFill>
                        <a:latin typeface="+mn-ea"/>
                        <a:ea typeface="+mn-ea"/>
                      </a:endParaRPr>
                    </a:p>
                  </a:txBody>
                  <a:tcPr marL="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ysClr val="windowText" lastClr="000000"/>
                          </a:solidFill>
                          <a:latin typeface="+mn-ea"/>
                          <a:ea typeface="+mn-ea"/>
                        </a:rPr>
                        <a:t>対象システム</a:t>
                      </a:r>
                      <a:endParaRPr lang="en-JP" altLang="ja-JP" sz="160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9782995"/>
                  </a:ext>
                </a:extLst>
              </a:tr>
              <a:tr h="363585">
                <a:tc>
                  <a:txBody>
                    <a:bodyPr/>
                    <a:lstStyle/>
                    <a:p>
                      <a:pPr algn="ctr"/>
                      <a:r>
                        <a:rPr lang="en-JP" sz="1600">
                          <a:solidFill>
                            <a:schemeClr val="tx1"/>
                          </a:solidFill>
                          <a:latin typeface="+mn-ea"/>
                          <a:ea typeface="+mn-ea"/>
                        </a:rPr>
                        <a:t>A</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ja-JP" altLang="en-US" sz="1600">
                          <a:solidFill>
                            <a:schemeClr val="tx1"/>
                          </a:solidFill>
                          <a:latin typeface="+mn-ea"/>
                          <a:ea typeface="+mn-ea"/>
                        </a:rPr>
                        <a:t>シグナル疑似送信</a:t>
                      </a:r>
                      <a:endParaRPr lang="en-JP" sz="1600" dirty="0">
                        <a:solidFill>
                          <a:schemeClr val="tx1"/>
                        </a:solidFill>
                        <a:latin typeface="+mn-ea"/>
                        <a:ea typeface="+mn-ea"/>
                      </a:endParaRPr>
                    </a:p>
                  </a:txBody>
                  <a:tcPr marL="90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algn="ctr"/>
                      <a:endParaRPr lang="en-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solidFill>
                            <a:sysClr val="windowText" lastClr="000000"/>
                          </a:solidFill>
                          <a:latin typeface="+mn-ea"/>
                          <a:ea typeface="+mn-ea"/>
                        </a:rPr>
                        <a:t>VM</a:t>
                      </a:r>
                      <a:r>
                        <a:rPr lang="ja-JP" altLang="en-US" sz="1600">
                          <a:solidFill>
                            <a:sysClr val="windowText" lastClr="000000"/>
                          </a:solidFill>
                          <a:latin typeface="+mn-ea"/>
                          <a:ea typeface="+mn-ea"/>
                        </a:rPr>
                        <a:t>・物理マシン</a:t>
                      </a:r>
                      <a:endParaRPr lang="en-JP" altLang="ja-JP" sz="160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837362"/>
                  </a:ext>
                </a:extLst>
              </a:tr>
              <a:tr h="363585">
                <a:tc>
                  <a:txBody>
                    <a:bodyPr/>
                    <a:lstStyle/>
                    <a:p>
                      <a:pPr algn="ctr"/>
                      <a:r>
                        <a:rPr lang="en-JP" sz="1600" dirty="0">
                          <a:solidFill>
                            <a:schemeClr val="tx1"/>
                          </a:solidFill>
                          <a:latin typeface="+mn-ea"/>
                          <a:ea typeface="+mn-ea"/>
                        </a:rPr>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ja-JP" altLang="en-US" sz="1600">
                          <a:solidFill>
                            <a:schemeClr val="tx1"/>
                          </a:solidFill>
                          <a:latin typeface="+mn-ea"/>
                          <a:ea typeface="+mn-ea"/>
                        </a:rPr>
                        <a:t>疑似</a:t>
                      </a:r>
                      <a:endParaRPr lang="en-US" altLang="ja-JP" sz="1600" dirty="0">
                        <a:solidFill>
                          <a:schemeClr val="tx1"/>
                        </a:solidFill>
                        <a:latin typeface="+mn-ea"/>
                        <a:ea typeface="+mn-ea"/>
                      </a:endParaRPr>
                    </a:p>
                    <a:p>
                      <a:pPr algn="ctr"/>
                      <a:r>
                        <a:rPr lang="ja-JP" altLang="en-US" sz="1600">
                          <a:solidFill>
                            <a:schemeClr val="tx1"/>
                          </a:solidFill>
                          <a:latin typeface="+mn-ea"/>
                          <a:ea typeface="+mn-ea"/>
                        </a:rPr>
                        <a:t>スケジューリング</a:t>
                      </a:r>
                      <a:endParaRPr lang="en-JP" altLang="ja-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tx1"/>
                          </a:solidFill>
                          <a:latin typeface="+mn-ea"/>
                          <a:ea typeface="+mn-ea"/>
                        </a:rPr>
                        <a:t> </a:t>
                      </a:r>
                      <a:r>
                        <a:rPr lang="ja-JP" altLang="en-US" sz="1600">
                          <a:solidFill>
                            <a:schemeClr val="tx1"/>
                          </a:solidFill>
                          <a:latin typeface="+mn-ea"/>
                          <a:ea typeface="+mn-ea"/>
                        </a:rPr>
                        <a:t>疑似ロック</a:t>
                      </a: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ja-JP" sz="1600" dirty="0">
                          <a:solidFill>
                            <a:schemeClr val="tx1"/>
                          </a:solidFill>
                          <a:latin typeface="+mn-ea"/>
                          <a:ea typeface="+mn-ea"/>
                        </a:rPr>
                        <a:t>VM</a:t>
                      </a:r>
                      <a:endParaRPr lang="en-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5479530"/>
                  </a:ext>
                </a:extLst>
              </a:tr>
              <a:tr h="363585">
                <a:tc>
                  <a:txBody>
                    <a:bodyPr/>
                    <a:lstStyle/>
                    <a:p>
                      <a:pPr algn="ctr"/>
                      <a:r>
                        <a:rPr lang="en-JP" sz="1600" dirty="0">
                          <a:solidFill>
                            <a:schemeClr val="tx1"/>
                          </a:solidFill>
                          <a:latin typeface="+mn-ea"/>
                          <a:ea typeface="+mn-ea"/>
                        </a:rPr>
                        <a:t>B2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600">
                          <a:solidFill>
                            <a:sysClr val="windowText" lastClr="000000"/>
                          </a:solidFill>
                          <a:latin typeface="+mn-ea"/>
                          <a:ea typeface="+mn-ea"/>
                        </a:rPr>
                        <a:t>復旧支援ロック</a:t>
                      </a:r>
                      <a:endParaRPr lang="en-JP" sz="16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600">
                          <a:solidFill>
                            <a:sysClr val="windowText" lastClr="000000"/>
                          </a:solidFill>
                          <a:latin typeface="+mn-ea"/>
                          <a:ea typeface="+mn-ea"/>
                        </a:rPr>
                        <a:t>物理マシン</a:t>
                      </a:r>
                      <a:endParaRPr lang="en-JP" sz="16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2546"/>
                  </a:ext>
                </a:extLst>
              </a:tr>
              <a:tr h="623412">
                <a:tc>
                  <a:txBody>
                    <a:bodyPr/>
                    <a:lstStyle/>
                    <a:p>
                      <a:pPr algn="ctr"/>
                      <a:r>
                        <a:rPr lang="en-JP" sz="1600" dirty="0">
                          <a:solidFill>
                            <a:schemeClr val="tx1"/>
                          </a:solidFill>
                          <a:latin typeface="+mn-ea"/>
                          <a:ea typeface="+mn-ea"/>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ja-JP" altLang="en-US" sz="1600">
                          <a:solidFill>
                            <a:schemeClr val="tx1"/>
                          </a:solidFill>
                          <a:latin typeface="+mn-ea"/>
                          <a:ea typeface="+mn-ea"/>
                        </a:rPr>
                        <a:t>復旧支援</a:t>
                      </a:r>
                      <a:endParaRPr lang="en-US" altLang="ja-JP" sz="1600" dirty="0">
                        <a:solidFill>
                          <a:schemeClr val="tx1"/>
                        </a:solidFill>
                        <a:latin typeface="+mn-ea"/>
                        <a:ea typeface="+mn-ea"/>
                      </a:endParaRPr>
                    </a:p>
                    <a:p>
                      <a:pPr algn="ctr"/>
                      <a:r>
                        <a:rPr lang="en-US" sz="1600" dirty="0" err="1">
                          <a:solidFill>
                            <a:schemeClr val="tx1"/>
                          </a:solidFill>
                          <a:latin typeface="+mn-ea"/>
                          <a:ea typeface="+mn-ea"/>
                        </a:rPr>
                        <a:t>スケジューリング</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solidFill>
                            <a:sysClr val="windowText" lastClr="000000"/>
                          </a:solidFill>
                          <a:latin typeface="+mn-ea"/>
                          <a:ea typeface="+mn-ea"/>
                        </a:rPr>
                        <a:t>VM</a:t>
                      </a:r>
                      <a:r>
                        <a:rPr lang="ja-JP" altLang="en-US" sz="1600">
                          <a:solidFill>
                            <a:sysClr val="windowText" lastClr="000000"/>
                          </a:solidFill>
                          <a:latin typeface="+mn-ea"/>
                          <a:ea typeface="+mn-ea"/>
                        </a:rPr>
                        <a:t>・物理マシン</a:t>
                      </a:r>
                      <a:endParaRPr lang="en-JP" altLang="ja-JP" sz="16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1764151"/>
                  </a:ext>
                </a:extLst>
              </a:tr>
            </a:tbl>
          </a:graphicData>
        </a:graphic>
      </p:graphicFrame>
    </p:spTree>
    <p:extLst>
      <p:ext uri="{BB962C8B-B14F-4D97-AF65-F5344CB8AC3E}">
        <p14:creationId xmlns:p14="http://schemas.microsoft.com/office/powerpoint/2010/main" val="372603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22C279-7934-ED43-B943-EF1E3E4F8CEA}"/>
              </a:ext>
            </a:extLst>
          </p:cNvPr>
          <p:cNvSpPr>
            <a:spLocks noGrp="1"/>
          </p:cNvSpPr>
          <p:nvPr>
            <p:ph type="title"/>
          </p:nvPr>
        </p:nvSpPr>
        <p:spPr/>
        <p:txBody>
          <a:bodyPr/>
          <a:lstStyle/>
          <a:p>
            <a:r>
              <a:rPr lang="ja-JP" altLang="en-US"/>
              <a:t>シグナル疑似送信の性能</a:t>
            </a:r>
            <a:r>
              <a:rPr lang="en-US" altLang="ja-JP"/>
              <a:t>(</a:t>
            </a:r>
            <a:r>
              <a:rPr lang="ja-JP" altLang="en-US"/>
              <a:t>物理マシンの場合</a:t>
            </a:r>
            <a:r>
              <a:rPr lang="en-US" altLang="ja-JP"/>
              <a:t>)</a:t>
            </a:r>
            <a:endParaRPr lang="ja-JP" altLang="en-US"/>
          </a:p>
        </p:txBody>
      </p:sp>
      <p:sp>
        <p:nvSpPr>
          <p:cNvPr id="3" name="コンテンツ プレースホルダー 2">
            <a:extLst>
              <a:ext uri="{FF2B5EF4-FFF2-40B4-BE49-F238E27FC236}">
                <a16:creationId xmlns:a16="http://schemas.microsoft.com/office/drawing/2014/main" id="{10566150-C9C1-F049-B27A-2C1998509C6F}"/>
              </a:ext>
            </a:extLst>
          </p:cNvPr>
          <p:cNvSpPr>
            <a:spLocks noGrp="1"/>
          </p:cNvSpPr>
          <p:nvPr>
            <p:ph idx="1"/>
          </p:nvPr>
        </p:nvSpPr>
        <p:spPr/>
        <p:txBody>
          <a:bodyPr/>
          <a:lstStyle/>
          <a:p>
            <a:r>
              <a:rPr lang="en-US" altLang="ja-JP" dirty="0"/>
              <a:t>1000</a:t>
            </a:r>
            <a:r>
              <a:rPr lang="ja-JP" altLang="en-US"/>
              <a:t>個のプロセスに</a:t>
            </a:r>
            <a:r>
              <a:rPr lang="en" altLang="ja-JP" dirty="0"/>
              <a:t>KILL</a:t>
            </a:r>
            <a:r>
              <a:rPr lang="ja-JP" altLang="en-US"/>
              <a:t>シグナルを送り終了するまでの時間を測定</a:t>
            </a:r>
          </a:p>
          <a:p>
            <a:pPr lvl="1"/>
            <a:r>
              <a:rPr lang="ja-JP" altLang="en-US"/>
              <a:t>実行中のプロセス：シグナル疑似送信のみが最も高速</a:t>
            </a:r>
            <a:endParaRPr lang="en-US" altLang="ja-JP" dirty="0"/>
          </a:p>
          <a:p>
            <a:pPr lvl="2"/>
            <a:r>
              <a:rPr lang="en-US" altLang="ja-JP" dirty="0"/>
              <a:t>GPU</a:t>
            </a:r>
            <a:r>
              <a:rPr lang="ja-JP" altLang="en-US"/>
              <a:t>から復旧支援機構を呼び出すオーバヘッドが大きい</a:t>
            </a:r>
            <a:endParaRPr lang="en-US" altLang="ja-JP" dirty="0"/>
          </a:p>
          <a:p>
            <a:pPr lvl="1"/>
            <a:r>
              <a:rPr lang="ja-JP" altLang="en-US"/>
              <a:t>停止中のプロセス：復旧支援機構でスケジューリングすると</a:t>
            </a:r>
            <a:r>
              <a:rPr lang="en-US" altLang="ja-JP" dirty="0"/>
              <a:t>6.5</a:t>
            </a:r>
            <a:r>
              <a:rPr lang="ja-JP" altLang="en-US"/>
              <a:t>倍高速</a:t>
            </a:r>
            <a:endParaRPr lang="en-US" altLang="ja-JP" dirty="0"/>
          </a:p>
          <a:p>
            <a:pPr lvl="2"/>
            <a:r>
              <a:rPr lang="ja-JP" altLang="en-US"/>
              <a:t>疑似スケジューリングを行うオーバヘッドが大きい</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FFFFDCFF-3679-5D48-AAB8-241712031E4C}"/>
              </a:ext>
            </a:extLst>
          </p:cNvPr>
          <p:cNvSpPr>
            <a:spLocks noGrp="1"/>
          </p:cNvSpPr>
          <p:nvPr>
            <p:ph type="sldNum" sz="quarter" idx="12"/>
          </p:nvPr>
        </p:nvSpPr>
        <p:spPr/>
        <p:txBody>
          <a:bodyPr/>
          <a:lstStyle/>
          <a:p>
            <a:fld id="{DB15B789-B4AB-4945-84F3-7B2ECC227000}" type="slidenum">
              <a:rPr lang="ja-JP" altLang="en-US" smtClean="0"/>
              <a:pPr/>
              <a:t>18</a:t>
            </a:fld>
            <a:endParaRPr lang="ja-JP" altLang="en-US"/>
          </a:p>
        </p:txBody>
      </p:sp>
      <p:grpSp>
        <p:nvGrpSpPr>
          <p:cNvPr id="8" name="グループ化 7">
            <a:extLst>
              <a:ext uri="{FF2B5EF4-FFF2-40B4-BE49-F238E27FC236}">
                <a16:creationId xmlns:a16="http://schemas.microsoft.com/office/drawing/2014/main" id="{134C790E-18B7-E24D-B272-E0B92D883F26}"/>
              </a:ext>
            </a:extLst>
          </p:cNvPr>
          <p:cNvGrpSpPr/>
          <p:nvPr/>
        </p:nvGrpSpPr>
        <p:grpSpPr>
          <a:xfrm>
            <a:off x="684803" y="3898726"/>
            <a:ext cx="6537632" cy="2393225"/>
            <a:chOff x="684803" y="3898726"/>
            <a:chExt cx="6537632" cy="2393225"/>
          </a:xfrm>
        </p:grpSpPr>
        <p:grpSp>
          <p:nvGrpSpPr>
            <p:cNvPr id="45" name="グループ化 44">
              <a:extLst>
                <a:ext uri="{FF2B5EF4-FFF2-40B4-BE49-F238E27FC236}">
                  <a16:creationId xmlns:a16="http://schemas.microsoft.com/office/drawing/2014/main" id="{3F6160E1-3A63-4546-8E26-8794A94AE251}"/>
                </a:ext>
              </a:extLst>
            </p:cNvPr>
            <p:cNvGrpSpPr/>
            <p:nvPr/>
          </p:nvGrpSpPr>
          <p:grpSpPr>
            <a:xfrm>
              <a:off x="684803" y="3898726"/>
              <a:ext cx="6537632" cy="2393225"/>
              <a:chOff x="-1" y="-425651"/>
              <a:chExt cx="8586209" cy="2452787"/>
            </a:xfrm>
          </p:grpSpPr>
          <p:graphicFrame>
            <p:nvGraphicFramePr>
              <p:cNvPr id="47" name="グラフ 46">
                <a:extLst>
                  <a:ext uri="{FF2B5EF4-FFF2-40B4-BE49-F238E27FC236}">
                    <a16:creationId xmlns:a16="http://schemas.microsoft.com/office/drawing/2014/main" id="{15EBE991-B5E6-1043-BA5B-356C547A35B1}"/>
                  </a:ext>
                </a:extLst>
              </p:cNvPr>
              <p:cNvGraphicFramePr/>
              <p:nvPr>
                <p:extLst>
                  <p:ext uri="{D42A27DB-BD31-4B8C-83A1-F6EECF244321}">
                    <p14:modId xmlns:p14="http://schemas.microsoft.com/office/powerpoint/2010/main" val="755911742"/>
                  </p:ext>
                </p:extLst>
              </p:nvPr>
            </p:nvGraphicFramePr>
            <p:xfrm>
              <a:off x="4245589" y="-425651"/>
              <a:ext cx="4340619" cy="241734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8" name="グラフ 47">
                <a:extLst>
                  <a:ext uri="{FF2B5EF4-FFF2-40B4-BE49-F238E27FC236}">
                    <a16:creationId xmlns:a16="http://schemas.microsoft.com/office/drawing/2014/main" id="{97C56235-8F18-744A-817C-4C6BC6CA236D}"/>
                  </a:ext>
                </a:extLst>
              </p:cNvPr>
              <p:cNvGraphicFramePr>
                <a:graphicFrameLocks/>
              </p:cNvGraphicFramePr>
              <p:nvPr>
                <p:extLst>
                  <p:ext uri="{D42A27DB-BD31-4B8C-83A1-F6EECF244321}">
                    <p14:modId xmlns:p14="http://schemas.microsoft.com/office/powerpoint/2010/main" val="1776478444"/>
                  </p:ext>
                </p:extLst>
              </p:nvPr>
            </p:nvGraphicFramePr>
            <p:xfrm>
              <a:off x="-1" y="-390205"/>
              <a:ext cx="4144176" cy="2417341"/>
            </p:xfrm>
            <a:graphic>
              <a:graphicData uri="http://schemas.openxmlformats.org/drawingml/2006/chart">
                <c:chart xmlns:c="http://schemas.openxmlformats.org/drawingml/2006/chart" xmlns:r="http://schemas.openxmlformats.org/officeDocument/2006/relationships" r:id="rId4"/>
              </a:graphicData>
            </a:graphic>
          </p:graphicFrame>
        </p:grpSp>
        <p:sp>
          <p:nvSpPr>
            <p:cNvPr id="6" name="TextBox 5">
              <a:extLst>
                <a:ext uri="{FF2B5EF4-FFF2-40B4-BE49-F238E27FC236}">
                  <a16:creationId xmlns:a16="http://schemas.microsoft.com/office/drawing/2014/main" id="{726785CD-2073-044F-B8F6-3F5B3B95625A}"/>
                </a:ext>
              </a:extLst>
            </p:cNvPr>
            <p:cNvSpPr txBox="1"/>
            <p:nvPr/>
          </p:nvSpPr>
          <p:spPr>
            <a:xfrm>
              <a:off x="4971098" y="5551640"/>
              <a:ext cx="595035" cy="584775"/>
            </a:xfrm>
            <a:prstGeom prst="rect">
              <a:avLst/>
            </a:prstGeom>
            <a:noFill/>
          </p:spPr>
          <p:txBody>
            <a:bodyPr wrap="none" rtlCol="0">
              <a:spAutoFit/>
            </a:bodyPr>
            <a:lstStyle/>
            <a:p>
              <a:r>
                <a:rPr lang="en-US" altLang="ja-JP" sz="3200" dirty="0">
                  <a:latin typeface="+mn-ea"/>
                </a:rPr>
                <a:t>×</a:t>
              </a:r>
              <a:endParaRPr lang="en-JP" sz="3200" dirty="0">
                <a:latin typeface="+mn-ea"/>
              </a:endParaRPr>
            </a:p>
          </p:txBody>
        </p:sp>
      </p:grpSp>
      <p:grpSp>
        <p:nvGrpSpPr>
          <p:cNvPr id="9" name="グループ化 8">
            <a:extLst>
              <a:ext uri="{FF2B5EF4-FFF2-40B4-BE49-F238E27FC236}">
                <a16:creationId xmlns:a16="http://schemas.microsoft.com/office/drawing/2014/main" id="{709611EF-448A-864E-A709-318C88872568}"/>
              </a:ext>
            </a:extLst>
          </p:cNvPr>
          <p:cNvGrpSpPr/>
          <p:nvPr/>
        </p:nvGrpSpPr>
        <p:grpSpPr>
          <a:xfrm>
            <a:off x="1789421" y="6153274"/>
            <a:ext cx="1616313" cy="374690"/>
            <a:chOff x="1789421" y="6153274"/>
            <a:chExt cx="1616313" cy="374690"/>
          </a:xfrm>
        </p:grpSpPr>
        <p:sp>
          <p:nvSpPr>
            <p:cNvPr id="7" name="TextBox 6">
              <a:extLst>
                <a:ext uri="{FF2B5EF4-FFF2-40B4-BE49-F238E27FC236}">
                  <a16:creationId xmlns:a16="http://schemas.microsoft.com/office/drawing/2014/main" id="{92378FD2-3591-9447-91E6-5EB70D2ACA65}"/>
                </a:ext>
              </a:extLst>
            </p:cNvPr>
            <p:cNvSpPr txBox="1"/>
            <p:nvPr/>
          </p:nvSpPr>
          <p:spPr>
            <a:xfrm>
              <a:off x="1789421" y="6153274"/>
              <a:ext cx="338554" cy="369332"/>
            </a:xfrm>
            <a:prstGeom prst="rect">
              <a:avLst/>
            </a:prstGeom>
            <a:noFill/>
          </p:spPr>
          <p:txBody>
            <a:bodyPr wrap="none" rtlCol="0">
              <a:spAutoFit/>
            </a:bodyPr>
            <a:lstStyle/>
            <a:p>
              <a:r>
                <a:rPr lang="en-JP" dirty="0">
                  <a:latin typeface="+mn-ea"/>
                </a:rPr>
                <a:t>A</a:t>
              </a:r>
            </a:p>
          </p:txBody>
        </p:sp>
        <p:sp>
          <p:nvSpPr>
            <p:cNvPr id="21" name="TextBox 20">
              <a:extLst>
                <a:ext uri="{FF2B5EF4-FFF2-40B4-BE49-F238E27FC236}">
                  <a16:creationId xmlns:a16="http://schemas.microsoft.com/office/drawing/2014/main" id="{CDFD3585-EFDE-9B45-AAEA-AA889F88C4D6}"/>
                </a:ext>
              </a:extLst>
            </p:cNvPr>
            <p:cNvSpPr txBox="1"/>
            <p:nvPr/>
          </p:nvSpPr>
          <p:spPr>
            <a:xfrm>
              <a:off x="2386470" y="6158632"/>
              <a:ext cx="466794" cy="369332"/>
            </a:xfrm>
            <a:prstGeom prst="rect">
              <a:avLst/>
            </a:prstGeom>
            <a:noFill/>
          </p:spPr>
          <p:txBody>
            <a:bodyPr wrap="none" rtlCol="0">
              <a:spAutoFit/>
            </a:bodyPr>
            <a:lstStyle/>
            <a:p>
              <a:r>
                <a:rPr lang="en-JP">
                  <a:latin typeface="+mn-ea"/>
                </a:rPr>
                <a:t>B</a:t>
              </a:r>
              <a:r>
                <a:rPr lang="en-US" dirty="0">
                  <a:latin typeface="+mn-ea"/>
                </a:rPr>
                <a:t>2</a:t>
              </a:r>
              <a:endParaRPr lang="en-JP" dirty="0">
                <a:latin typeface="+mn-ea"/>
              </a:endParaRPr>
            </a:p>
          </p:txBody>
        </p:sp>
        <p:sp>
          <p:nvSpPr>
            <p:cNvPr id="22" name="TextBox 21">
              <a:extLst>
                <a:ext uri="{FF2B5EF4-FFF2-40B4-BE49-F238E27FC236}">
                  <a16:creationId xmlns:a16="http://schemas.microsoft.com/office/drawing/2014/main" id="{2958DD59-7F94-2645-8EB7-254603DA9C76}"/>
                </a:ext>
              </a:extLst>
            </p:cNvPr>
            <p:cNvSpPr txBox="1"/>
            <p:nvPr/>
          </p:nvSpPr>
          <p:spPr>
            <a:xfrm>
              <a:off x="3054356" y="6158632"/>
              <a:ext cx="351378" cy="369332"/>
            </a:xfrm>
            <a:prstGeom prst="rect">
              <a:avLst/>
            </a:prstGeom>
            <a:noFill/>
          </p:spPr>
          <p:txBody>
            <a:bodyPr wrap="none" rtlCol="0">
              <a:spAutoFit/>
            </a:bodyPr>
            <a:lstStyle/>
            <a:p>
              <a:r>
                <a:rPr lang="en-JP" dirty="0">
                  <a:latin typeface="+mn-ea"/>
                </a:rPr>
                <a:t>C</a:t>
              </a:r>
            </a:p>
          </p:txBody>
        </p:sp>
      </p:grpSp>
      <p:grpSp>
        <p:nvGrpSpPr>
          <p:cNvPr id="26" name="グループ化 25">
            <a:extLst>
              <a:ext uri="{FF2B5EF4-FFF2-40B4-BE49-F238E27FC236}">
                <a16:creationId xmlns:a16="http://schemas.microsoft.com/office/drawing/2014/main" id="{00BF81D1-FB66-464A-AEEB-AD1645F37BAD}"/>
              </a:ext>
            </a:extLst>
          </p:cNvPr>
          <p:cNvGrpSpPr/>
          <p:nvPr/>
        </p:nvGrpSpPr>
        <p:grpSpPr>
          <a:xfrm>
            <a:off x="5113890" y="6092621"/>
            <a:ext cx="1571418" cy="377812"/>
            <a:chOff x="1608358" y="6150152"/>
            <a:chExt cx="1571418" cy="377812"/>
          </a:xfrm>
        </p:grpSpPr>
        <p:sp>
          <p:nvSpPr>
            <p:cNvPr id="27" name="TextBox 6">
              <a:extLst>
                <a:ext uri="{FF2B5EF4-FFF2-40B4-BE49-F238E27FC236}">
                  <a16:creationId xmlns:a16="http://schemas.microsoft.com/office/drawing/2014/main" id="{92022E05-AD53-664F-9485-02F0947E9BE3}"/>
                </a:ext>
              </a:extLst>
            </p:cNvPr>
            <p:cNvSpPr txBox="1"/>
            <p:nvPr/>
          </p:nvSpPr>
          <p:spPr>
            <a:xfrm>
              <a:off x="1608358" y="6150152"/>
              <a:ext cx="338554" cy="369332"/>
            </a:xfrm>
            <a:prstGeom prst="rect">
              <a:avLst/>
            </a:prstGeom>
            <a:noFill/>
          </p:spPr>
          <p:txBody>
            <a:bodyPr wrap="none" rtlCol="0">
              <a:spAutoFit/>
            </a:bodyPr>
            <a:lstStyle/>
            <a:p>
              <a:r>
                <a:rPr lang="en-JP" dirty="0">
                  <a:latin typeface="+mn-ea"/>
                </a:rPr>
                <a:t>A</a:t>
              </a:r>
            </a:p>
          </p:txBody>
        </p:sp>
        <p:sp>
          <p:nvSpPr>
            <p:cNvPr id="28" name="TextBox 20">
              <a:extLst>
                <a:ext uri="{FF2B5EF4-FFF2-40B4-BE49-F238E27FC236}">
                  <a16:creationId xmlns:a16="http://schemas.microsoft.com/office/drawing/2014/main" id="{840617B7-FBF6-C147-9709-5BA2462FED13}"/>
                </a:ext>
              </a:extLst>
            </p:cNvPr>
            <p:cNvSpPr txBox="1"/>
            <p:nvPr/>
          </p:nvSpPr>
          <p:spPr>
            <a:xfrm>
              <a:off x="2211598" y="6158632"/>
              <a:ext cx="466794" cy="369332"/>
            </a:xfrm>
            <a:prstGeom prst="rect">
              <a:avLst/>
            </a:prstGeom>
            <a:noFill/>
          </p:spPr>
          <p:txBody>
            <a:bodyPr wrap="none" rtlCol="0">
              <a:spAutoFit/>
            </a:bodyPr>
            <a:lstStyle/>
            <a:p>
              <a:r>
                <a:rPr lang="en-JP">
                  <a:latin typeface="+mn-ea"/>
                </a:rPr>
                <a:t>B</a:t>
              </a:r>
              <a:r>
                <a:rPr lang="en-US" dirty="0">
                  <a:latin typeface="+mn-ea"/>
                </a:rPr>
                <a:t>2</a:t>
              </a:r>
              <a:endParaRPr lang="en-JP" dirty="0">
                <a:latin typeface="+mn-ea"/>
              </a:endParaRPr>
            </a:p>
          </p:txBody>
        </p:sp>
        <p:sp>
          <p:nvSpPr>
            <p:cNvPr id="30" name="TextBox 21">
              <a:extLst>
                <a:ext uri="{FF2B5EF4-FFF2-40B4-BE49-F238E27FC236}">
                  <a16:creationId xmlns:a16="http://schemas.microsoft.com/office/drawing/2014/main" id="{F987D7F9-814F-9C40-90DC-CACA7DE61308}"/>
                </a:ext>
              </a:extLst>
            </p:cNvPr>
            <p:cNvSpPr txBox="1"/>
            <p:nvPr/>
          </p:nvSpPr>
          <p:spPr>
            <a:xfrm>
              <a:off x="2828398" y="6150152"/>
              <a:ext cx="351378" cy="369332"/>
            </a:xfrm>
            <a:prstGeom prst="rect">
              <a:avLst/>
            </a:prstGeom>
            <a:noFill/>
          </p:spPr>
          <p:txBody>
            <a:bodyPr wrap="none" rtlCol="0">
              <a:spAutoFit/>
            </a:bodyPr>
            <a:lstStyle/>
            <a:p>
              <a:r>
                <a:rPr lang="en-JP" dirty="0">
                  <a:latin typeface="+mn-ea"/>
                </a:rPr>
                <a:t>C</a:t>
              </a:r>
            </a:p>
          </p:txBody>
        </p:sp>
      </p:grpSp>
      <p:grpSp>
        <p:nvGrpSpPr>
          <p:cNvPr id="10" name="グループ化 9">
            <a:extLst>
              <a:ext uri="{FF2B5EF4-FFF2-40B4-BE49-F238E27FC236}">
                <a16:creationId xmlns:a16="http://schemas.microsoft.com/office/drawing/2014/main" id="{3E1695A7-F308-BD4D-A609-7A79E2CA2E0D}"/>
              </a:ext>
            </a:extLst>
          </p:cNvPr>
          <p:cNvGrpSpPr/>
          <p:nvPr/>
        </p:nvGrpSpPr>
        <p:grpSpPr>
          <a:xfrm>
            <a:off x="1632385" y="3778227"/>
            <a:ext cx="5748241" cy="982749"/>
            <a:chOff x="7006758" y="3848869"/>
            <a:chExt cx="5748241" cy="982749"/>
          </a:xfrm>
        </p:grpSpPr>
        <p:sp>
          <p:nvSpPr>
            <p:cNvPr id="29" name="テキスト ボックス 28">
              <a:extLst>
                <a:ext uri="{FF2B5EF4-FFF2-40B4-BE49-F238E27FC236}">
                  <a16:creationId xmlns:a16="http://schemas.microsoft.com/office/drawing/2014/main" id="{6A4FD7EC-56A6-354E-9A38-D7FD665DBD1F}"/>
                </a:ext>
              </a:extLst>
            </p:cNvPr>
            <p:cNvSpPr txBox="1"/>
            <p:nvPr/>
          </p:nvSpPr>
          <p:spPr>
            <a:xfrm>
              <a:off x="7006758" y="4185287"/>
              <a:ext cx="1015445" cy="646331"/>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実行中</a:t>
              </a:r>
              <a:endParaRPr lang="en-US" altLang="ja-JP" dirty="0">
                <a:latin typeface="+mn-ea"/>
              </a:endParaRPr>
            </a:p>
            <a:p>
              <a:pPr algn="ctr"/>
              <a:r>
                <a:rPr lang="ja-JP" altLang="en-US">
                  <a:latin typeface="+mn-ea"/>
                </a:rPr>
                <a:t>プロセス</a:t>
              </a:r>
            </a:p>
          </p:txBody>
        </p:sp>
        <p:sp>
          <p:nvSpPr>
            <p:cNvPr id="31" name="テキスト ボックス 30">
              <a:extLst>
                <a:ext uri="{FF2B5EF4-FFF2-40B4-BE49-F238E27FC236}">
                  <a16:creationId xmlns:a16="http://schemas.microsoft.com/office/drawing/2014/main" id="{78CEF4A3-9DAF-2E4E-892F-7B86E0E7A3B1}"/>
                </a:ext>
              </a:extLst>
            </p:cNvPr>
            <p:cNvSpPr txBox="1"/>
            <p:nvPr/>
          </p:nvSpPr>
          <p:spPr>
            <a:xfrm>
              <a:off x="11666327" y="3848869"/>
              <a:ext cx="1088672" cy="646331"/>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停止中</a:t>
              </a:r>
              <a:endParaRPr lang="en-US" altLang="ja-JP" dirty="0">
                <a:latin typeface="+mn-ea"/>
              </a:endParaRPr>
            </a:p>
            <a:p>
              <a:pPr algn="ctr"/>
              <a:r>
                <a:rPr lang="ja-JP" altLang="en-US">
                  <a:latin typeface="+mn-ea"/>
                </a:rPr>
                <a:t>プロセス</a:t>
              </a:r>
            </a:p>
          </p:txBody>
        </p:sp>
      </p:grpSp>
      <p:graphicFrame>
        <p:nvGraphicFramePr>
          <p:cNvPr id="32" name="Table 7">
            <a:extLst>
              <a:ext uri="{FF2B5EF4-FFF2-40B4-BE49-F238E27FC236}">
                <a16:creationId xmlns:a16="http://schemas.microsoft.com/office/drawing/2014/main" id="{B732B6A3-0029-1549-807D-7BED95246011}"/>
              </a:ext>
            </a:extLst>
          </p:cNvPr>
          <p:cNvGraphicFramePr>
            <a:graphicFrameLocks noGrp="1"/>
          </p:cNvGraphicFramePr>
          <p:nvPr>
            <p:extLst>
              <p:ext uri="{D42A27DB-BD31-4B8C-83A1-F6EECF244321}">
                <p14:modId xmlns:p14="http://schemas.microsoft.com/office/powerpoint/2010/main" val="4294123381"/>
              </p:ext>
            </p:extLst>
          </p:nvPr>
        </p:nvGraphicFramePr>
        <p:xfrm>
          <a:off x="7457844" y="4129816"/>
          <a:ext cx="3794654" cy="2144842"/>
        </p:xfrm>
        <a:graphic>
          <a:graphicData uri="http://schemas.openxmlformats.org/drawingml/2006/table">
            <a:tbl>
              <a:tblPr bandRow="1">
                <a:tableStyleId>{073A0DAA-6AF3-43AB-8588-CEC1D06C72B9}</a:tableStyleId>
              </a:tblPr>
              <a:tblGrid>
                <a:gridCol w="619155">
                  <a:extLst>
                    <a:ext uri="{9D8B030D-6E8A-4147-A177-3AD203B41FA5}">
                      <a16:colId xmlns:a16="http://schemas.microsoft.com/office/drawing/2014/main" val="2097142225"/>
                    </a:ext>
                  </a:extLst>
                </a:gridCol>
                <a:gridCol w="263209">
                  <a:extLst>
                    <a:ext uri="{9D8B030D-6E8A-4147-A177-3AD203B41FA5}">
                      <a16:colId xmlns:a16="http://schemas.microsoft.com/office/drawing/2014/main" val="915926956"/>
                    </a:ext>
                  </a:extLst>
                </a:gridCol>
                <a:gridCol w="1892440">
                  <a:extLst>
                    <a:ext uri="{9D8B030D-6E8A-4147-A177-3AD203B41FA5}">
                      <a16:colId xmlns:a16="http://schemas.microsoft.com/office/drawing/2014/main" val="1357592643"/>
                    </a:ext>
                  </a:extLst>
                </a:gridCol>
                <a:gridCol w="1019850">
                  <a:extLst>
                    <a:ext uri="{9D8B030D-6E8A-4147-A177-3AD203B41FA5}">
                      <a16:colId xmlns:a16="http://schemas.microsoft.com/office/drawing/2014/main" val="903287318"/>
                    </a:ext>
                  </a:extLst>
                </a:gridCol>
              </a:tblGrid>
              <a:tr h="375816">
                <a:tc>
                  <a:txBody>
                    <a:bodyPr/>
                    <a:lstStyle/>
                    <a:p>
                      <a:pPr algn="ctr"/>
                      <a:r>
                        <a:rPr lang="ja-JP" altLang="en-US" sz="1600">
                          <a:solidFill>
                            <a:schemeClr val="tx1"/>
                          </a:solidFill>
                          <a:latin typeface="+mn-ea"/>
                          <a:ea typeface="+mn-ea"/>
                        </a:rPr>
                        <a:t>手法</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chemeClr val="tx1"/>
                          </a:solidFill>
                          <a:latin typeface="+mn-ea"/>
                          <a:ea typeface="+mn-ea"/>
                        </a:rPr>
                        <a:t>復旧に用いた機構</a:t>
                      </a:r>
                      <a:endParaRPr lang="en-JP" altLang="ja-JP" sz="1600">
                        <a:solidFill>
                          <a:schemeClr val="tx1"/>
                        </a:solidFill>
                        <a:latin typeface="+mn-ea"/>
                        <a:ea typeface="+mn-ea"/>
                      </a:endParaRPr>
                    </a:p>
                  </a:txBody>
                  <a:tcPr marL="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hMerge="1">
                  <a:txBody>
                    <a:bodyPr/>
                    <a:lstStyle/>
                    <a:p>
                      <a:endParaRPr kumimoji="1" lang="ja-JP" altLang="en-US"/>
                    </a:p>
                  </a:txBody>
                  <a:tcPr/>
                </a:tc>
                <a:extLst>
                  <a:ext uri="{0D108BD9-81ED-4DB2-BD59-A6C34878D82A}">
                    <a16:rowId xmlns:a16="http://schemas.microsoft.com/office/drawing/2014/main" val="949782995"/>
                  </a:ext>
                </a:extLst>
              </a:tr>
              <a:tr h="375816">
                <a:tc>
                  <a:txBody>
                    <a:bodyPr/>
                    <a:lstStyle/>
                    <a:p>
                      <a:pPr algn="ctr"/>
                      <a:r>
                        <a:rPr lang="en-JP" sz="1600">
                          <a:solidFill>
                            <a:schemeClr val="tx1"/>
                          </a:solidFill>
                          <a:latin typeface="+mn-ea"/>
                          <a:ea typeface="+mn-ea"/>
                        </a:rPr>
                        <a:t>A</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ja-JP" altLang="en-US" sz="1600">
                          <a:solidFill>
                            <a:schemeClr val="tx1"/>
                          </a:solidFill>
                          <a:latin typeface="+mn-ea"/>
                          <a:ea typeface="+mn-ea"/>
                        </a:rPr>
                        <a:t>シグナル疑似送信</a:t>
                      </a:r>
                      <a:endParaRPr lang="en-JP" sz="1600" dirty="0">
                        <a:solidFill>
                          <a:schemeClr val="tx1"/>
                        </a:solidFill>
                        <a:latin typeface="+mn-ea"/>
                        <a:ea typeface="+mn-ea"/>
                      </a:endParaRPr>
                    </a:p>
                  </a:txBody>
                  <a:tcPr marL="90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algn="ctr"/>
                      <a:endParaRPr lang="en-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837362"/>
                  </a:ext>
                </a:extLst>
              </a:tr>
              <a:tr h="649137">
                <a:tc>
                  <a:txBody>
                    <a:bodyPr/>
                    <a:lstStyle/>
                    <a:p>
                      <a:pPr algn="ctr"/>
                      <a:r>
                        <a:rPr lang="en-US" sz="1600" dirty="0">
                          <a:solidFill>
                            <a:schemeClr val="tx1"/>
                          </a:solidFill>
                          <a:latin typeface="+mn-ea"/>
                          <a:ea typeface="+mn-ea"/>
                        </a:rPr>
                        <a:t>B2</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chemeClr val="tx1"/>
                          </a:solidFill>
                          <a:latin typeface="+mn-ea"/>
                          <a:ea typeface="+mn-ea"/>
                        </a:rPr>
                        <a:t>疑似</a:t>
                      </a:r>
                      <a:endParaRPr lang="en-US" altLang="ja-JP" sz="1600" dirty="0">
                        <a:solidFill>
                          <a:schemeClr val="tx1"/>
                        </a:solidFill>
                        <a:latin typeface="+mn-ea"/>
                        <a:ea typeface="+mn-ea"/>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chemeClr val="tx1"/>
                          </a:solidFill>
                          <a:latin typeface="+mn-ea"/>
                          <a:ea typeface="+mn-ea"/>
                        </a:rPr>
                        <a:t>スケジューリング</a:t>
                      </a: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600">
                          <a:solidFill>
                            <a:sysClr val="windowText" lastClr="000000"/>
                          </a:solidFill>
                          <a:latin typeface="+mn-ea"/>
                          <a:ea typeface="+mn-ea"/>
                        </a:rPr>
                        <a:t>復旧支援</a:t>
                      </a:r>
                      <a:endParaRPr lang="en-US" altLang="ja-JP" sz="1600" dirty="0">
                        <a:solidFill>
                          <a:sysClr val="windowText" lastClr="000000"/>
                        </a:solidFill>
                        <a:latin typeface="+mn-ea"/>
                        <a:ea typeface="+mn-ea"/>
                      </a:endParaRPr>
                    </a:p>
                    <a:p>
                      <a:pPr algn="ctr"/>
                      <a:r>
                        <a:rPr lang="ja-JP" altLang="en-US" sz="1600">
                          <a:solidFill>
                            <a:sysClr val="windowText" lastClr="000000"/>
                          </a:solidFill>
                          <a:latin typeface="+mn-ea"/>
                          <a:ea typeface="+mn-ea"/>
                        </a:rPr>
                        <a:t>ロック</a:t>
                      </a:r>
                      <a:endParaRPr lang="en-JP" sz="16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2546"/>
                  </a:ext>
                </a:extLst>
              </a:tr>
              <a:tr h="744073">
                <a:tc>
                  <a:txBody>
                    <a:bodyPr/>
                    <a:lstStyle/>
                    <a:p>
                      <a:pPr algn="ctr"/>
                      <a:r>
                        <a:rPr lang="en-JP" sz="1600" dirty="0">
                          <a:solidFill>
                            <a:schemeClr val="tx1"/>
                          </a:solidFill>
                          <a:latin typeface="+mn-ea"/>
                          <a:ea typeface="+mn-ea"/>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ja-JP" altLang="en-US" sz="1600">
                          <a:solidFill>
                            <a:schemeClr val="tx1"/>
                          </a:solidFill>
                          <a:latin typeface="+mn-ea"/>
                          <a:ea typeface="+mn-ea"/>
                        </a:rPr>
                        <a:t>復旧支援</a:t>
                      </a:r>
                      <a:endParaRPr lang="en-US" altLang="ja-JP" sz="1600" dirty="0">
                        <a:solidFill>
                          <a:schemeClr val="tx1"/>
                        </a:solidFill>
                        <a:latin typeface="+mn-ea"/>
                        <a:ea typeface="+mn-ea"/>
                      </a:endParaRPr>
                    </a:p>
                    <a:p>
                      <a:pPr algn="ctr"/>
                      <a:r>
                        <a:rPr lang="en-US" sz="1600" dirty="0" err="1">
                          <a:solidFill>
                            <a:schemeClr val="tx1"/>
                          </a:solidFill>
                          <a:latin typeface="+mn-ea"/>
                          <a:ea typeface="+mn-ea"/>
                        </a:rPr>
                        <a:t>スケジューリング</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1764151"/>
                  </a:ext>
                </a:extLst>
              </a:tr>
            </a:tbl>
          </a:graphicData>
        </a:graphic>
      </p:graphicFrame>
    </p:spTree>
    <p:extLst>
      <p:ext uri="{BB962C8B-B14F-4D97-AF65-F5344CB8AC3E}">
        <p14:creationId xmlns:p14="http://schemas.microsoft.com/office/powerpoint/2010/main" val="3988628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22C279-7934-ED43-B943-EF1E3E4F8CEA}"/>
              </a:ext>
            </a:extLst>
          </p:cNvPr>
          <p:cNvSpPr>
            <a:spLocks noGrp="1"/>
          </p:cNvSpPr>
          <p:nvPr>
            <p:ph type="title"/>
          </p:nvPr>
        </p:nvSpPr>
        <p:spPr/>
        <p:txBody>
          <a:bodyPr/>
          <a:lstStyle/>
          <a:p>
            <a:r>
              <a:rPr lang="ja-JP" altLang="en-US"/>
              <a:t>シグナル疑似送信の性能</a:t>
            </a:r>
            <a:r>
              <a:rPr lang="en-US" altLang="ja-JP"/>
              <a:t>(VM</a:t>
            </a:r>
            <a:r>
              <a:rPr lang="ja-JP" altLang="en-US"/>
              <a:t>の場合</a:t>
            </a:r>
            <a:r>
              <a:rPr lang="en-US" altLang="ja-JP"/>
              <a:t>)</a:t>
            </a:r>
            <a:endParaRPr lang="ja-JP" altLang="en-US"/>
          </a:p>
        </p:txBody>
      </p:sp>
      <p:sp>
        <p:nvSpPr>
          <p:cNvPr id="3" name="コンテンツ プレースホルダー 2">
            <a:extLst>
              <a:ext uri="{FF2B5EF4-FFF2-40B4-BE49-F238E27FC236}">
                <a16:creationId xmlns:a16="http://schemas.microsoft.com/office/drawing/2014/main" id="{10566150-C9C1-F049-B27A-2C1998509C6F}"/>
              </a:ext>
            </a:extLst>
          </p:cNvPr>
          <p:cNvSpPr>
            <a:spLocks noGrp="1"/>
          </p:cNvSpPr>
          <p:nvPr>
            <p:ph idx="1"/>
          </p:nvPr>
        </p:nvSpPr>
        <p:spPr/>
        <p:txBody>
          <a:bodyPr/>
          <a:lstStyle/>
          <a:p>
            <a:r>
              <a:rPr lang="en-US" altLang="ja-JP" dirty="0"/>
              <a:t>VM</a:t>
            </a:r>
            <a:r>
              <a:rPr lang="ja-JP" altLang="en-US"/>
              <a:t>に対して同様に</a:t>
            </a:r>
            <a:r>
              <a:rPr lang="en-US" altLang="ja-JP" dirty="0"/>
              <a:t>1000</a:t>
            </a:r>
            <a:r>
              <a:rPr lang="ja-JP" altLang="en-US"/>
              <a:t>個のプロセスを強制終了させる時間を測定</a:t>
            </a:r>
            <a:endParaRPr lang="en-US" altLang="ja-JP" dirty="0"/>
          </a:p>
          <a:p>
            <a:pPr lvl="1"/>
            <a:r>
              <a:rPr lang="ja-JP" altLang="en-US"/>
              <a:t>実行中のプロセス：スケジューリングの影響はほぼなかった</a:t>
            </a:r>
            <a:endParaRPr lang="en-US" altLang="ja-JP" dirty="0"/>
          </a:p>
          <a:p>
            <a:pPr lvl="2"/>
            <a:r>
              <a:rPr lang="ja-JP" altLang="en-US"/>
              <a:t>すでに実行中なのでスケジューリングの処理は軽量</a:t>
            </a:r>
            <a:endParaRPr lang="en-US" altLang="ja-JP" dirty="0"/>
          </a:p>
          <a:p>
            <a:pPr lvl="2"/>
            <a:r>
              <a:rPr lang="en-JP" altLang="ja-JP" dirty="0"/>
              <a:t>VM</a:t>
            </a:r>
            <a:r>
              <a:rPr lang="ja-JP" altLang="en-US"/>
              <a:t>内の復旧支援機構を呼び出すオーバヘッドは小さい</a:t>
            </a:r>
            <a:endParaRPr lang="en-US" altLang="ja-JP" dirty="0"/>
          </a:p>
          <a:p>
            <a:pPr lvl="1"/>
            <a:r>
              <a:rPr lang="ja-JP" altLang="en-US"/>
              <a:t>停止中のプロセス：復旧支援機構でのスケジューリングが最も高速</a:t>
            </a:r>
            <a:endParaRPr lang="en-US" altLang="ja-JP" dirty="0"/>
          </a:p>
        </p:txBody>
      </p:sp>
      <p:sp>
        <p:nvSpPr>
          <p:cNvPr id="4" name="スライド番号プレースホルダー 3">
            <a:extLst>
              <a:ext uri="{FF2B5EF4-FFF2-40B4-BE49-F238E27FC236}">
                <a16:creationId xmlns:a16="http://schemas.microsoft.com/office/drawing/2014/main" id="{FFFFDCFF-3679-5D48-AAB8-241712031E4C}"/>
              </a:ext>
            </a:extLst>
          </p:cNvPr>
          <p:cNvSpPr>
            <a:spLocks noGrp="1"/>
          </p:cNvSpPr>
          <p:nvPr>
            <p:ph type="sldNum" sz="quarter" idx="12"/>
          </p:nvPr>
        </p:nvSpPr>
        <p:spPr/>
        <p:txBody>
          <a:bodyPr/>
          <a:lstStyle/>
          <a:p>
            <a:fld id="{DB15B789-B4AB-4945-84F3-7B2ECC227000}" type="slidenum">
              <a:rPr lang="ja-JP" altLang="en-US" smtClean="0"/>
              <a:pPr/>
              <a:t>19</a:t>
            </a:fld>
            <a:endParaRPr lang="ja-JP" altLang="en-US"/>
          </a:p>
        </p:txBody>
      </p:sp>
      <p:grpSp>
        <p:nvGrpSpPr>
          <p:cNvPr id="28" name="グループ化 27">
            <a:extLst>
              <a:ext uri="{FF2B5EF4-FFF2-40B4-BE49-F238E27FC236}">
                <a16:creationId xmlns:a16="http://schemas.microsoft.com/office/drawing/2014/main" id="{D25E2409-0C0C-784C-BD00-BFBA49D7D175}"/>
              </a:ext>
            </a:extLst>
          </p:cNvPr>
          <p:cNvGrpSpPr/>
          <p:nvPr/>
        </p:nvGrpSpPr>
        <p:grpSpPr>
          <a:xfrm>
            <a:off x="569843" y="4128391"/>
            <a:ext cx="6526808" cy="2327737"/>
            <a:chOff x="-135929" y="-519743"/>
            <a:chExt cx="6526808" cy="2327737"/>
          </a:xfrm>
        </p:grpSpPr>
        <p:graphicFrame>
          <p:nvGraphicFramePr>
            <p:cNvPr id="29" name="グラフ 28">
              <a:extLst>
                <a:ext uri="{FF2B5EF4-FFF2-40B4-BE49-F238E27FC236}">
                  <a16:creationId xmlns:a16="http://schemas.microsoft.com/office/drawing/2014/main" id="{99477AB1-B23F-BB45-B21B-EB62B7DEAD14}"/>
                </a:ext>
              </a:extLst>
            </p:cNvPr>
            <p:cNvGraphicFramePr/>
            <p:nvPr>
              <p:extLst>
                <p:ext uri="{D42A27DB-BD31-4B8C-83A1-F6EECF244321}">
                  <p14:modId xmlns:p14="http://schemas.microsoft.com/office/powerpoint/2010/main" val="717857342"/>
                </p:ext>
              </p:extLst>
            </p:nvPr>
          </p:nvGraphicFramePr>
          <p:xfrm>
            <a:off x="2968086" y="-424541"/>
            <a:ext cx="3422793" cy="22325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グラフ 29">
              <a:extLst>
                <a:ext uri="{FF2B5EF4-FFF2-40B4-BE49-F238E27FC236}">
                  <a16:creationId xmlns:a16="http://schemas.microsoft.com/office/drawing/2014/main" id="{E7DA6E1C-F7BB-454D-8125-827765B714C8}"/>
                </a:ext>
              </a:extLst>
            </p:cNvPr>
            <p:cNvGraphicFramePr>
              <a:graphicFrameLocks/>
            </p:cNvGraphicFramePr>
            <p:nvPr>
              <p:extLst>
                <p:ext uri="{D42A27DB-BD31-4B8C-83A1-F6EECF244321}">
                  <p14:modId xmlns:p14="http://schemas.microsoft.com/office/powerpoint/2010/main" val="731376318"/>
                </p:ext>
              </p:extLst>
            </p:nvPr>
          </p:nvGraphicFramePr>
          <p:xfrm>
            <a:off x="-135929" y="-519743"/>
            <a:ext cx="3104015" cy="2263626"/>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32" name="グループ化 31">
            <a:extLst>
              <a:ext uri="{FF2B5EF4-FFF2-40B4-BE49-F238E27FC236}">
                <a16:creationId xmlns:a16="http://schemas.microsoft.com/office/drawing/2014/main" id="{E6D2D61E-EAA6-4048-9084-044B8334D6F0}"/>
              </a:ext>
            </a:extLst>
          </p:cNvPr>
          <p:cNvGrpSpPr/>
          <p:nvPr/>
        </p:nvGrpSpPr>
        <p:grpSpPr>
          <a:xfrm>
            <a:off x="2392511" y="3896181"/>
            <a:ext cx="4792161" cy="801464"/>
            <a:chOff x="7280037" y="3575240"/>
            <a:chExt cx="4792161" cy="801464"/>
          </a:xfrm>
        </p:grpSpPr>
        <p:sp>
          <p:nvSpPr>
            <p:cNvPr id="33" name="テキスト ボックス 32">
              <a:extLst>
                <a:ext uri="{FF2B5EF4-FFF2-40B4-BE49-F238E27FC236}">
                  <a16:creationId xmlns:a16="http://schemas.microsoft.com/office/drawing/2014/main" id="{A2153C5A-5071-A545-876E-B47ACEB360A4}"/>
                </a:ext>
              </a:extLst>
            </p:cNvPr>
            <p:cNvSpPr txBox="1"/>
            <p:nvPr/>
          </p:nvSpPr>
          <p:spPr>
            <a:xfrm>
              <a:off x="7280037" y="3575240"/>
              <a:ext cx="1015445" cy="646331"/>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実行中</a:t>
              </a:r>
              <a:endParaRPr lang="en-US" altLang="ja-JP" dirty="0">
                <a:latin typeface="+mn-ea"/>
              </a:endParaRPr>
            </a:p>
            <a:p>
              <a:pPr algn="ctr"/>
              <a:r>
                <a:rPr lang="ja-JP" altLang="en-US">
                  <a:latin typeface="+mn-ea"/>
                </a:rPr>
                <a:t>プロセス</a:t>
              </a:r>
            </a:p>
          </p:txBody>
        </p:sp>
        <p:sp>
          <p:nvSpPr>
            <p:cNvPr id="34" name="テキスト ボックス 33">
              <a:extLst>
                <a:ext uri="{FF2B5EF4-FFF2-40B4-BE49-F238E27FC236}">
                  <a16:creationId xmlns:a16="http://schemas.microsoft.com/office/drawing/2014/main" id="{617EF7C7-A361-674A-B243-18E3D747112A}"/>
                </a:ext>
              </a:extLst>
            </p:cNvPr>
            <p:cNvSpPr txBox="1"/>
            <p:nvPr/>
          </p:nvSpPr>
          <p:spPr>
            <a:xfrm>
              <a:off x="10983526" y="3730373"/>
              <a:ext cx="1088672" cy="646331"/>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停止中</a:t>
              </a:r>
              <a:endParaRPr lang="en-US" altLang="ja-JP" dirty="0">
                <a:latin typeface="+mn-ea"/>
              </a:endParaRPr>
            </a:p>
            <a:p>
              <a:pPr algn="ctr"/>
              <a:r>
                <a:rPr lang="ja-JP" altLang="en-US">
                  <a:latin typeface="+mn-ea"/>
                </a:rPr>
                <a:t>プロセス</a:t>
              </a:r>
            </a:p>
          </p:txBody>
        </p:sp>
      </p:grpSp>
      <p:grpSp>
        <p:nvGrpSpPr>
          <p:cNvPr id="16" name="グループ化 15">
            <a:extLst>
              <a:ext uri="{FF2B5EF4-FFF2-40B4-BE49-F238E27FC236}">
                <a16:creationId xmlns:a16="http://schemas.microsoft.com/office/drawing/2014/main" id="{4EACEDEE-2ABB-B14A-B48A-1D3552891F36}"/>
              </a:ext>
            </a:extLst>
          </p:cNvPr>
          <p:cNvGrpSpPr/>
          <p:nvPr/>
        </p:nvGrpSpPr>
        <p:grpSpPr>
          <a:xfrm>
            <a:off x="1743438" y="6238174"/>
            <a:ext cx="1532864" cy="380329"/>
            <a:chOff x="1911310" y="5993077"/>
            <a:chExt cx="1532864" cy="380329"/>
          </a:xfrm>
        </p:grpSpPr>
        <p:sp>
          <p:nvSpPr>
            <p:cNvPr id="17" name="TextBox 6">
              <a:extLst>
                <a:ext uri="{FF2B5EF4-FFF2-40B4-BE49-F238E27FC236}">
                  <a16:creationId xmlns:a16="http://schemas.microsoft.com/office/drawing/2014/main" id="{B9321C3E-65D1-2041-94BC-3B19A360E2F6}"/>
                </a:ext>
              </a:extLst>
            </p:cNvPr>
            <p:cNvSpPr txBox="1"/>
            <p:nvPr/>
          </p:nvSpPr>
          <p:spPr>
            <a:xfrm>
              <a:off x="1911310" y="6004074"/>
              <a:ext cx="338554" cy="369332"/>
            </a:xfrm>
            <a:prstGeom prst="rect">
              <a:avLst/>
            </a:prstGeom>
            <a:noFill/>
          </p:spPr>
          <p:txBody>
            <a:bodyPr wrap="none" rtlCol="0">
              <a:spAutoFit/>
            </a:bodyPr>
            <a:lstStyle/>
            <a:p>
              <a:r>
                <a:rPr lang="en-JP" dirty="0">
                  <a:latin typeface="+mn-ea"/>
                </a:rPr>
                <a:t>A</a:t>
              </a:r>
            </a:p>
          </p:txBody>
        </p:sp>
        <p:sp>
          <p:nvSpPr>
            <p:cNvPr id="18" name="TextBox 20">
              <a:extLst>
                <a:ext uri="{FF2B5EF4-FFF2-40B4-BE49-F238E27FC236}">
                  <a16:creationId xmlns:a16="http://schemas.microsoft.com/office/drawing/2014/main" id="{277A2EE9-A755-8945-B1C6-8D2B70A9D1ED}"/>
                </a:ext>
              </a:extLst>
            </p:cNvPr>
            <p:cNvSpPr txBox="1"/>
            <p:nvPr/>
          </p:nvSpPr>
          <p:spPr>
            <a:xfrm>
              <a:off x="2483173" y="6004074"/>
              <a:ext cx="466794" cy="369332"/>
            </a:xfrm>
            <a:prstGeom prst="rect">
              <a:avLst/>
            </a:prstGeom>
            <a:noFill/>
          </p:spPr>
          <p:txBody>
            <a:bodyPr wrap="none" rtlCol="0">
              <a:spAutoFit/>
            </a:bodyPr>
            <a:lstStyle/>
            <a:p>
              <a:r>
                <a:rPr lang="en-JP">
                  <a:latin typeface="+mn-ea"/>
                </a:rPr>
                <a:t>B</a:t>
              </a:r>
              <a:r>
                <a:rPr lang="en-US" dirty="0">
                  <a:latin typeface="+mn-ea"/>
                </a:rPr>
                <a:t>1</a:t>
              </a:r>
              <a:endParaRPr lang="en-JP" dirty="0">
                <a:latin typeface="+mn-ea"/>
              </a:endParaRPr>
            </a:p>
          </p:txBody>
        </p:sp>
        <p:sp>
          <p:nvSpPr>
            <p:cNvPr id="19" name="TextBox 21">
              <a:extLst>
                <a:ext uri="{FF2B5EF4-FFF2-40B4-BE49-F238E27FC236}">
                  <a16:creationId xmlns:a16="http://schemas.microsoft.com/office/drawing/2014/main" id="{1A35C9E1-3FCD-8C4C-811E-A46753B015E3}"/>
                </a:ext>
              </a:extLst>
            </p:cNvPr>
            <p:cNvSpPr txBox="1"/>
            <p:nvPr/>
          </p:nvSpPr>
          <p:spPr>
            <a:xfrm>
              <a:off x="3092796" y="5993077"/>
              <a:ext cx="351378" cy="369332"/>
            </a:xfrm>
            <a:prstGeom prst="rect">
              <a:avLst/>
            </a:prstGeom>
            <a:noFill/>
          </p:spPr>
          <p:txBody>
            <a:bodyPr wrap="none" rtlCol="0">
              <a:spAutoFit/>
            </a:bodyPr>
            <a:lstStyle/>
            <a:p>
              <a:r>
                <a:rPr lang="en-JP" dirty="0">
                  <a:latin typeface="+mn-ea"/>
                </a:rPr>
                <a:t>C</a:t>
              </a:r>
            </a:p>
          </p:txBody>
        </p:sp>
      </p:grpSp>
      <p:grpSp>
        <p:nvGrpSpPr>
          <p:cNvPr id="20" name="グループ化 19">
            <a:extLst>
              <a:ext uri="{FF2B5EF4-FFF2-40B4-BE49-F238E27FC236}">
                <a16:creationId xmlns:a16="http://schemas.microsoft.com/office/drawing/2014/main" id="{30749A35-0CF9-EC41-8292-DFEB70593B4B}"/>
              </a:ext>
            </a:extLst>
          </p:cNvPr>
          <p:cNvGrpSpPr/>
          <p:nvPr/>
        </p:nvGrpSpPr>
        <p:grpSpPr>
          <a:xfrm>
            <a:off x="5044252" y="6302122"/>
            <a:ext cx="1640263" cy="386259"/>
            <a:chOff x="2485934" y="6070762"/>
            <a:chExt cx="1640263" cy="386259"/>
          </a:xfrm>
        </p:grpSpPr>
        <p:sp>
          <p:nvSpPr>
            <p:cNvPr id="21" name="TextBox 6">
              <a:extLst>
                <a:ext uri="{FF2B5EF4-FFF2-40B4-BE49-F238E27FC236}">
                  <a16:creationId xmlns:a16="http://schemas.microsoft.com/office/drawing/2014/main" id="{250B864B-5F01-BA40-A823-8B298001BE3F}"/>
                </a:ext>
              </a:extLst>
            </p:cNvPr>
            <p:cNvSpPr txBox="1"/>
            <p:nvPr/>
          </p:nvSpPr>
          <p:spPr>
            <a:xfrm>
              <a:off x="2485934" y="6070762"/>
              <a:ext cx="338554" cy="369332"/>
            </a:xfrm>
            <a:prstGeom prst="rect">
              <a:avLst/>
            </a:prstGeom>
            <a:noFill/>
          </p:spPr>
          <p:txBody>
            <a:bodyPr wrap="square" rtlCol="0">
              <a:spAutoFit/>
            </a:bodyPr>
            <a:lstStyle/>
            <a:p>
              <a:r>
                <a:rPr lang="en-JP" dirty="0">
                  <a:latin typeface="+mn-ea"/>
                </a:rPr>
                <a:t>A</a:t>
              </a:r>
            </a:p>
          </p:txBody>
        </p:sp>
        <p:sp>
          <p:nvSpPr>
            <p:cNvPr id="22" name="TextBox 20">
              <a:extLst>
                <a:ext uri="{FF2B5EF4-FFF2-40B4-BE49-F238E27FC236}">
                  <a16:creationId xmlns:a16="http://schemas.microsoft.com/office/drawing/2014/main" id="{72F10436-43C4-3F40-97F8-8ED532427609}"/>
                </a:ext>
              </a:extLst>
            </p:cNvPr>
            <p:cNvSpPr txBox="1"/>
            <p:nvPr/>
          </p:nvSpPr>
          <p:spPr>
            <a:xfrm>
              <a:off x="3105436" y="6087689"/>
              <a:ext cx="514494" cy="369332"/>
            </a:xfrm>
            <a:prstGeom prst="rect">
              <a:avLst/>
            </a:prstGeom>
            <a:noFill/>
          </p:spPr>
          <p:txBody>
            <a:bodyPr wrap="square" rtlCol="0">
              <a:spAutoFit/>
            </a:bodyPr>
            <a:lstStyle/>
            <a:p>
              <a:r>
                <a:rPr lang="en-JP">
                  <a:latin typeface="+mn-ea"/>
                </a:rPr>
                <a:t>B</a:t>
              </a:r>
              <a:r>
                <a:rPr lang="en-US" dirty="0">
                  <a:latin typeface="+mn-ea"/>
                </a:rPr>
                <a:t>1</a:t>
              </a:r>
              <a:endParaRPr lang="en-JP" dirty="0">
                <a:latin typeface="+mn-ea"/>
              </a:endParaRPr>
            </a:p>
          </p:txBody>
        </p:sp>
        <p:sp>
          <p:nvSpPr>
            <p:cNvPr id="23" name="TextBox 21">
              <a:extLst>
                <a:ext uri="{FF2B5EF4-FFF2-40B4-BE49-F238E27FC236}">
                  <a16:creationId xmlns:a16="http://schemas.microsoft.com/office/drawing/2014/main" id="{03EC8627-E850-7246-9192-5EFA91C9B58B}"/>
                </a:ext>
              </a:extLst>
            </p:cNvPr>
            <p:cNvSpPr txBox="1"/>
            <p:nvPr/>
          </p:nvSpPr>
          <p:spPr>
            <a:xfrm>
              <a:off x="3774819" y="6087689"/>
              <a:ext cx="351378" cy="369332"/>
            </a:xfrm>
            <a:prstGeom prst="rect">
              <a:avLst/>
            </a:prstGeom>
            <a:noFill/>
          </p:spPr>
          <p:txBody>
            <a:bodyPr wrap="none" rtlCol="0">
              <a:spAutoFit/>
            </a:bodyPr>
            <a:lstStyle/>
            <a:p>
              <a:r>
                <a:rPr lang="en-JP" dirty="0">
                  <a:latin typeface="+mn-ea"/>
                </a:rPr>
                <a:t>C</a:t>
              </a:r>
            </a:p>
          </p:txBody>
        </p:sp>
      </p:grpSp>
      <p:sp>
        <p:nvSpPr>
          <p:cNvPr id="25" name="TextBox 5">
            <a:extLst>
              <a:ext uri="{FF2B5EF4-FFF2-40B4-BE49-F238E27FC236}">
                <a16:creationId xmlns:a16="http://schemas.microsoft.com/office/drawing/2014/main" id="{DDA85409-9B7D-914B-823E-E079B6F7E9BE}"/>
              </a:ext>
            </a:extLst>
          </p:cNvPr>
          <p:cNvSpPr txBox="1"/>
          <p:nvPr/>
        </p:nvSpPr>
        <p:spPr>
          <a:xfrm>
            <a:off x="4901437" y="5849062"/>
            <a:ext cx="595035" cy="584775"/>
          </a:xfrm>
          <a:prstGeom prst="rect">
            <a:avLst/>
          </a:prstGeom>
          <a:noFill/>
        </p:spPr>
        <p:txBody>
          <a:bodyPr wrap="none" rtlCol="0">
            <a:spAutoFit/>
          </a:bodyPr>
          <a:lstStyle/>
          <a:p>
            <a:r>
              <a:rPr lang="en-US" altLang="ja-JP" sz="3200" dirty="0">
                <a:latin typeface="+mn-ea"/>
              </a:rPr>
              <a:t>×</a:t>
            </a:r>
            <a:endParaRPr lang="en-JP" sz="3200" dirty="0">
              <a:latin typeface="+mn-ea"/>
            </a:endParaRPr>
          </a:p>
        </p:txBody>
      </p:sp>
      <p:graphicFrame>
        <p:nvGraphicFramePr>
          <p:cNvPr id="26" name="Table 7">
            <a:extLst>
              <a:ext uri="{FF2B5EF4-FFF2-40B4-BE49-F238E27FC236}">
                <a16:creationId xmlns:a16="http://schemas.microsoft.com/office/drawing/2014/main" id="{1C753DD8-B2B1-7242-B851-4E02C90BA36A}"/>
              </a:ext>
            </a:extLst>
          </p:cNvPr>
          <p:cNvGraphicFramePr>
            <a:graphicFrameLocks noGrp="1"/>
          </p:cNvGraphicFramePr>
          <p:nvPr>
            <p:extLst>
              <p:ext uri="{D42A27DB-BD31-4B8C-83A1-F6EECF244321}">
                <p14:modId xmlns:p14="http://schemas.microsoft.com/office/powerpoint/2010/main" val="2824988627"/>
              </p:ext>
            </p:extLst>
          </p:nvPr>
        </p:nvGraphicFramePr>
        <p:xfrm>
          <a:off x="7337307" y="4163412"/>
          <a:ext cx="3571372" cy="2162895"/>
        </p:xfrm>
        <a:graphic>
          <a:graphicData uri="http://schemas.openxmlformats.org/drawingml/2006/table">
            <a:tbl>
              <a:tblPr bandRow="1">
                <a:tableStyleId>{073A0DAA-6AF3-43AB-8588-CEC1D06C72B9}</a:tableStyleId>
              </a:tblPr>
              <a:tblGrid>
                <a:gridCol w="592644">
                  <a:extLst>
                    <a:ext uri="{9D8B030D-6E8A-4147-A177-3AD203B41FA5}">
                      <a16:colId xmlns:a16="http://schemas.microsoft.com/office/drawing/2014/main" val="2097142225"/>
                    </a:ext>
                  </a:extLst>
                </a:gridCol>
                <a:gridCol w="387927">
                  <a:extLst>
                    <a:ext uri="{9D8B030D-6E8A-4147-A177-3AD203B41FA5}">
                      <a16:colId xmlns:a16="http://schemas.microsoft.com/office/drawing/2014/main" val="915926956"/>
                    </a:ext>
                  </a:extLst>
                </a:gridCol>
                <a:gridCol w="1726913">
                  <a:extLst>
                    <a:ext uri="{9D8B030D-6E8A-4147-A177-3AD203B41FA5}">
                      <a16:colId xmlns:a16="http://schemas.microsoft.com/office/drawing/2014/main" val="1357592643"/>
                    </a:ext>
                  </a:extLst>
                </a:gridCol>
                <a:gridCol w="863888">
                  <a:extLst>
                    <a:ext uri="{9D8B030D-6E8A-4147-A177-3AD203B41FA5}">
                      <a16:colId xmlns:a16="http://schemas.microsoft.com/office/drawing/2014/main" val="903287318"/>
                    </a:ext>
                  </a:extLst>
                </a:gridCol>
              </a:tblGrid>
              <a:tr h="407522">
                <a:tc>
                  <a:txBody>
                    <a:bodyPr/>
                    <a:lstStyle/>
                    <a:p>
                      <a:pPr algn="ctr"/>
                      <a:r>
                        <a:rPr lang="ja-JP" altLang="en-US" sz="1600">
                          <a:solidFill>
                            <a:schemeClr val="tx1"/>
                          </a:solidFill>
                          <a:latin typeface="+mn-ea"/>
                          <a:ea typeface="+mn-ea"/>
                        </a:rPr>
                        <a:t>手法</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chemeClr val="tx1"/>
                          </a:solidFill>
                          <a:latin typeface="+mn-ea"/>
                          <a:ea typeface="+mn-ea"/>
                        </a:rPr>
                        <a:t>復旧に用いた機構</a:t>
                      </a:r>
                      <a:endParaRPr lang="en-JP" altLang="ja-JP" sz="1600">
                        <a:solidFill>
                          <a:schemeClr val="tx1"/>
                        </a:solidFill>
                        <a:latin typeface="+mn-ea"/>
                        <a:ea typeface="+mn-ea"/>
                      </a:endParaRPr>
                    </a:p>
                  </a:txBody>
                  <a:tcPr marL="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hMerge="1">
                  <a:txBody>
                    <a:bodyPr/>
                    <a:lstStyle/>
                    <a:p>
                      <a:endParaRPr kumimoji="1" lang="ja-JP" altLang="en-US"/>
                    </a:p>
                  </a:txBody>
                  <a:tcPr/>
                </a:tc>
                <a:extLst>
                  <a:ext uri="{0D108BD9-81ED-4DB2-BD59-A6C34878D82A}">
                    <a16:rowId xmlns:a16="http://schemas.microsoft.com/office/drawing/2014/main" val="949782995"/>
                  </a:ext>
                </a:extLst>
              </a:tr>
              <a:tr h="407522">
                <a:tc>
                  <a:txBody>
                    <a:bodyPr/>
                    <a:lstStyle/>
                    <a:p>
                      <a:pPr algn="ctr"/>
                      <a:r>
                        <a:rPr lang="en-JP" sz="1600">
                          <a:solidFill>
                            <a:schemeClr val="tx1"/>
                          </a:solidFill>
                          <a:latin typeface="+mn-ea"/>
                          <a:ea typeface="+mn-ea"/>
                        </a:rPr>
                        <a:t>A</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ja-JP" altLang="en-US" sz="1600">
                          <a:solidFill>
                            <a:schemeClr val="tx1"/>
                          </a:solidFill>
                          <a:latin typeface="+mn-ea"/>
                          <a:ea typeface="+mn-ea"/>
                        </a:rPr>
                        <a:t>シグナル疑似送信</a:t>
                      </a:r>
                      <a:endParaRPr lang="en-JP" sz="1600" dirty="0">
                        <a:solidFill>
                          <a:schemeClr val="tx1"/>
                        </a:solidFill>
                        <a:latin typeface="+mn-ea"/>
                        <a:ea typeface="+mn-ea"/>
                      </a:endParaRPr>
                    </a:p>
                  </a:txBody>
                  <a:tcPr marL="90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algn="ctr"/>
                      <a:endParaRPr lang="en-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837362"/>
                  </a:ext>
                </a:extLst>
              </a:tr>
              <a:tr h="649103">
                <a:tc>
                  <a:txBody>
                    <a:bodyPr/>
                    <a:lstStyle/>
                    <a:p>
                      <a:pPr algn="ctr"/>
                      <a:r>
                        <a:rPr lang="en-JP" sz="1600">
                          <a:solidFill>
                            <a:schemeClr val="tx1"/>
                          </a:solidFill>
                          <a:latin typeface="+mn-ea"/>
                          <a:ea typeface="+mn-ea"/>
                        </a:rPr>
                        <a:t>B</a:t>
                      </a:r>
                      <a:r>
                        <a:rPr lang="en-US" sz="1600" dirty="0">
                          <a:solidFill>
                            <a:schemeClr val="tx1"/>
                          </a:solidFill>
                          <a:latin typeface="+mn-ea"/>
                          <a:ea typeface="+mn-ea"/>
                        </a:rPr>
                        <a:t>1</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600">
                          <a:solidFill>
                            <a:schemeClr val="tx1"/>
                          </a:solidFill>
                          <a:latin typeface="+mn-ea"/>
                          <a:ea typeface="+mn-ea"/>
                        </a:rPr>
                        <a:t>疑似</a:t>
                      </a:r>
                      <a:endParaRPr lang="en-US" altLang="ja-JP" sz="1600" dirty="0">
                        <a:solidFill>
                          <a:schemeClr val="tx1"/>
                        </a:solidFill>
                        <a:latin typeface="+mn-ea"/>
                        <a:ea typeface="+mn-ea"/>
                      </a:endParaRPr>
                    </a:p>
                    <a:p>
                      <a:pPr algn="ctr"/>
                      <a:r>
                        <a:rPr lang="ja-JP" altLang="en-US" sz="1600">
                          <a:solidFill>
                            <a:schemeClr val="tx1"/>
                          </a:solidFill>
                          <a:latin typeface="+mn-ea"/>
                          <a:ea typeface="+mn-ea"/>
                        </a:rPr>
                        <a:t>スケジューリング</a:t>
                      </a:r>
                      <a:endParaRPr lang="en-JP" altLang="ja-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tx1"/>
                          </a:solidFill>
                          <a:latin typeface="+mn-ea"/>
                          <a:ea typeface="+mn-ea"/>
                        </a:rPr>
                        <a:t> </a:t>
                      </a:r>
                      <a:r>
                        <a:rPr lang="ja-JP" altLang="en-US" sz="1600">
                          <a:solidFill>
                            <a:schemeClr val="tx1"/>
                          </a:solidFill>
                          <a:latin typeface="+mn-ea"/>
                          <a:ea typeface="+mn-ea"/>
                        </a:rPr>
                        <a:t>疑似ロック</a:t>
                      </a: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5479530"/>
                  </a:ext>
                </a:extLst>
              </a:tr>
              <a:tr h="698748">
                <a:tc>
                  <a:txBody>
                    <a:bodyPr/>
                    <a:lstStyle/>
                    <a:p>
                      <a:pPr algn="ctr"/>
                      <a:r>
                        <a:rPr lang="en-JP" sz="1600" dirty="0">
                          <a:solidFill>
                            <a:schemeClr val="tx1"/>
                          </a:solidFill>
                          <a:latin typeface="+mn-ea"/>
                          <a:ea typeface="+mn-ea"/>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ja-JP" altLang="en-US" sz="1600">
                          <a:solidFill>
                            <a:schemeClr val="tx1"/>
                          </a:solidFill>
                          <a:latin typeface="+mn-ea"/>
                          <a:ea typeface="+mn-ea"/>
                        </a:rPr>
                        <a:t>復旧支援</a:t>
                      </a:r>
                      <a:endParaRPr lang="en-US" altLang="ja-JP" sz="1600" dirty="0">
                        <a:solidFill>
                          <a:schemeClr val="tx1"/>
                        </a:solidFill>
                        <a:latin typeface="+mn-ea"/>
                        <a:ea typeface="+mn-ea"/>
                      </a:endParaRPr>
                    </a:p>
                    <a:p>
                      <a:pPr algn="ctr"/>
                      <a:r>
                        <a:rPr lang="en-US" sz="1600" dirty="0" err="1">
                          <a:solidFill>
                            <a:schemeClr val="tx1"/>
                          </a:solidFill>
                          <a:latin typeface="+mn-ea"/>
                          <a:ea typeface="+mn-ea"/>
                        </a:rPr>
                        <a:t>スケジューリング</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1764151"/>
                  </a:ext>
                </a:extLst>
              </a:tr>
            </a:tbl>
          </a:graphicData>
        </a:graphic>
      </p:graphicFrame>
    </p:spTree>
    <p:extLst>
      <p:ext uri="{BB962C8B-B14F-4D97-AF65-F5344CB8AC3E}">
        <p14:creationId xmlns:p14="http://schemas.microsoft.com/office/powerpoint/2010/main" val="335415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8DF977-C9D1-EA42-878E-F7DE9FB94168}"/>
              </a:ext>
            </a:extLst>
          </p:cNvPr>
          <p:cNvSpPr>
            <a:spLocks noGrp="1"/>
          </p:cNvSpPr>
          <p:nvPr>
            <p:ph type="title"/>
          </p:nvPr>
        </p:nvSpPr>
        <p:spPr>
          <a:xfrm>
            <a:off x="816000" y="292959"/>
            <a:ext cx="10560000" cy="1293028"/>
          </a:xfrm>
        </p:spPr>
        <p:txBody>
          <a:bodyPr/>
          <a:lstStyle/>
          <a:p>
            <a:r>
              <a:rPr lang="ja-JP" altLang="en-US"/>
              <a:t>システム障害</a:t>
            </a:r>
          </a:p>
        </p:txBody>
      </p:sp>
      <p:sp>
        <p:nvSpPr>
          <p:cNvPr id="3" name="コンテンツ プレースホルダー 2">
            <a:extLst>
              <a:ext uri="{FF2B5EF4-FFF2-40B4-BE49-F238E27FC236}">
                <a16:creationId xmlns:a16="http://schemas.microsoft.com/office/drawing/2014/main" id="{028C0D92-6205-764D-AFC4-B4B125A5EAA3}"/>
              </a:ext>
            </a:extLst>
          </p:cNvPr>
          <p:cNvSpPr>
            <a:spLocks noGrp="1"/>
          </p:cNvSpPr>
          <p:nvPr>
            <p:ph idx="1"/>
          </p:nvPr>
        </p:nvSpPr>
        <p:spPr>
          <a:xfrm>
            <a:off x="816000" y="1671919"/>
            <a:ext cx="10560000" cy="4585447"/>
          </a:xfrm>
        </p:spPr>
        <p:txBody>
          <a:bodyPr>
            <a:normAutofit/>
          </a:bodyPr>
          <a:lstStyle/>
          <a:p>
            <a:r>
              <a:rPr lang="ja-JP" altLang="en-US"/>
              <a:t>近年の大規模かつ複雑なシステムにおいてシステム障害を回避するのは難しい</a:t>
            </a:r>
            <a:endParaRPr lang="en-US" altLang="ja-JP" dirty="0"/>
          </a:p>
          <a:p>
            <a:pPr lvl="1"/>
            <a:r>
              <a:rPr lang="ja-JP" altLang="en-US"/>
              <a:t>ソフトウェアの不具合や性能・容量不足</a:t>
            </a:r>
            <a:endParaRPr lang="en-US" altLang="ja-JP" dirty="0"/>
          </a:p>
          <a:p>
            <a:pPr lvl="2"/>
            <a:r>
              <a:rPr lang="en-US" altLang="ja-JP" dirty="0"/>
              <a:t>AWS</a:t>
            </a:r>
            <a:r>
              <a:rPr lang="ja-JP" altLang="en-US"/>
              <a:t>のサーバ内のスレッド数が</a:t>
            </a:r>
            <a:r>
              <a:rPr lang="en" altLang="ja-JP" dirty="0"/>
              <a:t>OS</a:t>
            </a:r>
            <a:r>
              <a:rPr lang="ja-JP" altLang="en-US"/>
              <a:t>の限界値を超えた</a:t>
            </a:r>
            <a:r>
              <a:rPr lang="en-US" altLang="ja-JP" dirty="0"/>
              <a:t>(2020</a:t>
            </a:r>
            <a:r>
              <a:rPr lang="ja-JP" altLang="en-US"/>
              <a:t>年</a:t>
            </a:r>
            <a:r>
              <a:rPr lang="en-US" altLang="ja-JP" dirty="0"/>
              <a:t>)</a:t>
            </a:r>
          </a:p>
          <a:p>
            <a:pPr lvl="1"/>
            <a:r>
              <a:rPr lang="ja-JP" altLang="en-US"/>
              <a:t>管理者の設定ミス</a:t>
            </a:r>
            <a:endParaRPr lang="en-US" altLang="ja-JP" dirty="0"/>
          </a:p>
          <a:p>
            <a:pPr lvl="2"/>
            <a:r>
              <a:rPr lang="ja-JP" altLang="en-US"/>
              <a:t>東証のシステムをバックアップに切り替える設定がオフだった</a:t>
            </a:r>
            <a:r>
              <a:rPr lang="en-US" altLang="ja-JP" dirty="0"/>
              <a:t>(2020</a:t>
            </a:r>
            <a:r>
              <a:rPr lang="ja-JP" altLang="en-US"/>
              <a:t>年</a:t>
            </a:r>
            <a:r>
              <a:rPr lang="en-US" altLang="ja-JP" dirty="0"/>
              <a:t>)</a:t>
            </a:r>
          </a:p>
          <a:p>
            <a:r>
              <a:rPr lang="ja-JP" altLang="en-US"/>
              <a:t>システム障害は大きな損失を発生させるため迅速に障害を検知して復旧を行うことが重要</a:t>
            </a:r>
          </a:p>
        </p:txBody>
      </p:sp>
      <p:sp>
        <p:nvSpPr>
          <p:cNvPr id="4" name="スライド番号プレースホルダー 3">
            <a:extLst>
              <a:ext uri="{FF2B5EF4-FFF2-40B4-BE49-F238E27FC236}">
                <a16:creationId xmlns:a16="http://schemas.microsoft.com/office/drawing/2014/main" id="{9AEC879A-0DC4-A54C-90C5-F4BBEDAA167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a:t>
            </a:fld>
            <a:endParaRPr lang="ja-JP" altLang="en-US"/>
          </a:p>
        </p:txBody>
      </p:sp>
      <p:pic>
        <p:nvPicPr>
          <p:cNvPr id="6" name="図 5">
            <a:extLst>
              <a:ext uri="{FF2B5EF4-FFF2-40B4-BE49-F238E27FC236}">
                <a16:creationId xmlns:a16="http://schemas.microsoft.com/office/drawing/2014/main" id="{F75B1C44-CB33-4542-8243-2F0A6D131C7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65052" y="5366381"/>
            <a:ext cx="2130948" cy="1198658"/>
          </a:xfrm>
          <a:prstGeom prst="rect">
            <a:avLst/>
          </a:prstGeom>
        </p:spPr>
      </p:pic>
      <p:pic>
        <p:nvPicPr>
          <p:cNvPr id="7" name="Picture 4" descr="Amazon Web Services - Wikipedia">
            <a:extLst>
              <a:ext uri="{FF2B5EF4-FFF2-40B4-BE49-F238E27FC236}">
                <a16:creationId xmlns:a16="http://schemas.microsoft.com/office/drawing/2014/main" id="{E0618426-AECB-5646-8B49-731DF301515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74772" y="5366382"/>
            <a:ext cx="2003312" cy="1198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3806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7237D0-D53E-A44C-B061-7F7B7F81C0CE}"/>
              </a:ext>
            </a:extLst>
          </p:cNvPr>
          <p:cNvSpPr>
            <a:spLocks noGrp="1"/>
          </p:cNvSpPr>
          <p:nvPr>
            <p:ph type="title"/>
          </p:nvPr>
        </p:nvSpPr>
        <p:spPr/>
        <p:txBody>
          <a:bodyPr/>
          <a:lstStyle/>
          <a:p>
            <a:r>
              <a:rPr lang="ja-JP" altLang="en-US"/>
              <a:t>メモリ不足からの復旧</a:t>
            </a:r>
          </a:p>
        </p:txBody>
      </p:sp>
      <p:sp>
        <p:nvSpPr>
          <p:cNvPr id="3" name="コンテンツ プレースホルダー 2">
            <a:extLst>
              <a:ext uri="{FF2B5EF4-FFF2-40B4-BE49-F238E27FC236}">
                <a16:creationId xmlns:a16="http://schemas.microsoft.com/office/drawing/2014/main" id="{A2144B1A-74D9-3B44-B4F2-159FB0917C5A}"/>
              </a:ext>
            </a:extLst>
          </p:cNvPr>
          <p:cNvSpPr>
            <a:spLocks noGrp="1"/>
          </p:cNvSpPr>
          <p:nvPr>
            <p:ph idx="1"/>
          </p:nvPr>
        </p:nvSpPr>
        <p:spPr/>
        <p:txBody>
          <a:bodyPr/>
          <a:lstStyle/>
          <a:p>
            <a:r>
              <a:rPr lang="ja-JP" altLang="en-US"/>
              <a:t>実メモリを超える仮想メモリを使用するプロセスを</a:t>
            </a:r>
            <a:r>
              <a:rPr lang="en-US" altLang="ja-JP" dirty="0"/>
              <a:t>1</a:t>
            </a:r>
            <a:r>
              <a:rPr lang="ja-JP" altLang="en-US"/>
              <a:t>つ実行</a:t>
            </a:r>
            <a:endParaRPr lang="en-US" altLang="ja-JP" dirty="0"/>
          </a:p>
          <a:p>
            <a:pPr lvl="1"/>
            <a:r>
              <a:rPr lang="ja-JP" altLang="en-US"/>
              <a:t>スワップが頻発してリモートログインに</a:t>
            </a:r>
            <a:r>
              <a:rPr lang="en-US" altLang="ja-JP" dirty="0"/>
              <a:t>15〜20</a:t>
            </a:r>
            <a:r>
              <a:rPr lang="ja-JP" altLang="en-US"/>
              <a:t>倍もの時間がかかった</a:t>
            </a:r>
            <a:endParaRPr lang="en-US" altLang="ja-JP" dirty="0"/>
          </a:p>
          <a:p>
            <a:r>
              <a:rPr lang="en-US" altLang="ja-JP" dirty="0"/>
              <a:t>KILL</a:t>
            </a:r>
            <a:r>
              <a:rPr lang="ja-JP" altLang="en-US"/>
              <a:t>シグナルを疑似送信して復旧にかかる時間を測定</a:t>
            </a:r>
            <a:endParaRPr lang="en-US" altLang="ja-JP" dirty="0"/>
          </a:p>
          <a:p>
            <a:pPr lvl="1"/>
            <a:r>
              <a:rPr lang="ja-JP" altLang="en-US"/>
              <a:t>物理マシンの場合：シグナル疑似送信のみが最も迅速かつ安定</a:t>
            </a:r>
            <a:endParaRPr lang="en-US" altLang="ja-JP" dirty="0"/>
          </a:p>
          <a:p>
            <a:pPr lvl="1"/>
            <a:r>
              <a:rPr lang="en-US" altLang="ja-JP" dirty="0"/>
              <a:t>VM</a:t>
            </a:r>
            <a:r>
              <a:rPr lang="ja-JP" altLang="en-US"/>
              <a:t>の場合：逆に</a:t>
            </a:r>
            <a:r>
              <a:rPr lang="en-US" altLang="ja-JP" dirty="0"/>
              <a:t>OS</a:t>
            </a:r>
            <a:r>
              <a:rPr lang="ja-JP" altLang="en-US"/>
              <a:t>内復旧システムが最も高速</a:t>
            </a:r>
            <a:endParaRPr lang="en-US" altLang="ja-JP" dirty="0"/>
          </a:p>
        </p:txBody>
      </p:sp>
      <p:sp>
        <p:nvSpPr>
          <p:cNvPr id="4" name="スライド番号プレースホルダー 3">
            <a:extLst>
              <a:ext uri="{FF2B5EF4-FFF2-40B4-BE49-F238E27FC236}">
                <a16:creationId xmlns:a16="http://schemas.microsoft.com/office/drawing/2014/main" id="{2167D026-EB40-574A-B64B-B6DA25BB6D08}"/>
              </a:ext>
            </a:extLst>
          </p:cNvPr>
          <p:cNvSpPr>
            <a:spLocks noGrp="1"/>
          </p:cNvSpPr>
          <p:nvPr>
            <p:ph type="sldNum" sz="quarter" idx="12"/>
          </p:nvPr>
        </p:nvSpPr>
        <p:spPr/>
        <p:txBody>
          <a:bodyPr/>
          <a:lstStyle/>
          <a:p>
            <a:fld id="{DB15B789-B4AB-4945-84F3-7B2ECC227000}" type="slidenum">
              <a:rPr lang="ja-JP" altLang="en-US" smtClean="0"/>
              <a:pPr/>
              <a:t>20</a:t>
            </a:fld>
            <a:endParaRPr lang="ja-JP" altLang="en-US"/>
          </a:p>
        </p:txBody>
      </p:sp>
      <mc:AlternateContent xmlns:mc="http://schemas.openxmlformats.org/markup-compatibility/2006" xmlns:cx1="http://schemas.microsoft.com/office/drawing/2015/9/8/chartex">
        <mc:Choice Requires="cx1">
          <p:graphicFrame>
            <p:nvGraphicFramePr>
              <p:cNvPr id="12" name="グラフ 11">
                <a:extLst>
                  <a:ext uri="{FF2B5EF4-FFF2-40B4-BE49-F238E27FC236}">
                    <a16:creationId xmlns:a16="http://schemas.microsoft.com/office/drawing/2014/main" id="{64280E32-77DA-014C-B718-1D5F4B06605E}"/>
                  </a:ext>
                </a:extLst>
              </p:cNvPr>
              <p:cNvGraphicFramePr/>
              <p:nvPr>
                <p:extLst>
                  <p:ext uri="{D42A27DB-BD31-4B8C-83A1-F6EECF244321}">
                    <p14:modId xmlns:p14="http://schemas.microsoft.com/office/powerpoint/2010/main" val="2466564723"/>
                  </p:ext>
                </p:extLst>
              </p:nvPr>
            </p:nvGraphicFramePr>
            <p:xfrm>
              <a:off x="224245" y="3914775"/>
              <a:ext cx="3577612" cy="2624107"/>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12" name="グラフ 11">
                <a:extLst>
                  <a:ext uri="{FF2B5EF4-FFF2-40B4-BE49-F238E27FC236}">
                    <a16:creationId xmlns:a16="http://schemas.microsoft.com/office/drawing/2014/main" id="{64280E32-77DA-014C-B718-1D5F4B06605E}"/>
                  </a:ext>
                </a:extLst>
              </p:cNvPr>
              <p:cNvPicPr>
                <a:picLocks noGrp="1" noRot="1" noChangeAspect="1" noMove="1" noResize="1" noEditPoints="1" noAdjustHandles="1" noChangeArrowheads="1" noChangeShapeType="1"/>
              </p:cNvPicPr>
              <p:nvPr/>
            </p:nvPicPr>
            <p:blipFill>
              <a:blip r:embed="rId4"/>
              <a:stretch>
                <a:fillRect/>
              </a:stretch>
            </p:blipFill>
            <p:spPr>
              <a:xfrm>
                <a:off x="224245" y="3914775"/>
                <a:ext cx="3577612" cy="2624107"/>
              </a:xfrm>
              <a:prstGeom prst="rect">
                <a:avLst/>
              </a:prstGeom>
            </p:spPr>
          </p:pic>
        </mc:Fallback>
      </mc:AlternateContent>
      <mc:AlternateContent xmlns:mc="http://schemas.openxmlformats.org/markup-compatibility/2006" xmlns:cx1="http://schemas.microsoft.com/office/drawing/2015/9/8/chartex">
        <mc:Choice Requires="cx1">
          <p:graphicFrame>
            <p:nvGraphicFramePr>
              <p:cNvPr id="15" name="グラフ 14">
                <a:extLst>
                  <a:ext uri="{FF2B5EF4-FFF2-40B4-BE49-F238E27FC236}">
                    <a16:creationId xmlns:a16="http://schemas.microsoft.com/office/drawing/2014/main" id="{03C737E5-B943-4E46-8AEA-FF97BF7629A6}"/>
                  </a:ext>
                </a:extLst>
              </p:cNvPr>
              <p:cNvGraphicFramePr/>
              <p:nvPr>
                <p:extLst>
                  <p:ext uri="{D42A27DB-BD31-4B8C-83A1-F6EECF244321}">
                    <p14:modId xmlns:p14="http://schemas.microsoft.com/office/powerpoint/2010/main" val="4147201832"/>
                  </p:ext>
                </p:extLst>
              </p:nvPr>
            </p:nvGraphicFramePr>
            <p:xfrm>
              <a:off x="3687184" y="3917881"/>
              <a:ext cx="3577612" cy="2624107"/>
            </p:xfrm>
            <a:graphic>
              <a:graphicData uri="http://schemas.microsoft.com/office/drawing/2014/chartex">
                <cx:chart xmlns:cx="http://schemas.microsoft.com/office/drawing/2014/chartex" xmlns:r="http://schemas.openxmlformats.org/officeDocument/2006/relationships" r:id="rId5"/>
              </a:graphicData>
            </a:graphic>
          </p:graphicFrame>
        </mc:Choice>
        <mc:Fallback xmlns="">
          <p:pic>
            <p:nvPicPr>
              <p:cNvPr id="15" name="グラフ 14">
                <a:extLst>
                  <a:ext uri="{FF2B5EF4-FFF2-40B4-BE49-F238E27FC236}">
                    <a16:creationId xmlns:a16="http://schemas.microsoft.com/office/drawing/2014/main" id="{03C737E5-B943-4E46-8AEA-FF97BF7629A6}"/>
                  </a:ext>
                </a:extLst>
              </p:cNvPr>
              <p:cNvPicPr>
                <a:picLocks noGrp="1" noRot="1" noChangeAspect="1" noMove="1" noResize="1" noEditPoints="1" noAdjustHandles="1" noChangeArrowheads="1" noChangeShapeType="1"/>
              </p:cNvPicPr>
              <p:nvPr/>
            </p:nvPicPr>
            <p:blipFill>
              <a:blip r:embed="rId6"/>
              <a:stretch>
                <a:fillRect/>
              </a:stretch>
            </p:blipFill>
            <p:spPr>
              <a:xfrm>
                <a:off x="3687184" y="3917881"/>
                <a:ext cx="3577612" cy="2624107"/>
              </a:xfrm>
              <a:prstGeom prst="rect">
                <a:avLst/>
              </a:prstGeom>
            </p:spPr>
          </p:pic>
        </mc:Fallback>
      </mc:AlternateContent>
      <p:grpSp>
        <p:nvGrpSpPr>
          <p:cNvPr id="17" name="グループ化 16">
            <a:extLst>
              <a:ext uri="{FF2B5EF4-FFF2-40B4-BE49-F238E27FC236}">
                <a16:creationId xmlns:a16="http://schemas.microsoft.com/office/drawing/2014/main" id="{101D1ACB-E590-8449-AACD-23D9FB324A02}"/>
              </a:ext>
            </a:extLst>
          </p:cNvPr>
          <p:cNvGrpSpPr/>
          <p:nvPr/>
        </p:nvGrpSpPr>
        <p:grpSpPr>
          <a:xfrm>
            <a:off x="1323353" y="4164273"/>
            <a:ext cx="4152637" cy="555360"/>
            <a:chOff x="6283257" y="4142205"/>
            <a:chExt cx="4152637" cy="555360"/>
          </a:xfrm>
        </p:grpSpPr>
        <p:sp>
          <p:nvSpPr>
            <p:cNvPr id="18" name="テキスト ボックス 17">
              <a:extLst>
                <a:ext uri="{FF2B5EF4-FFF2-40B4-BE49-F238E27FC236}">
                  <a16:creationId xmlns:a16="http://schemas.microsoft.com/office/drawing/2014/main" id="{2AF6B8FC-9FDA-E242-AE1D-BDD36AC12520}"/>
                </a:ext>
              </a:extLst>
            </p:cNvPr>
            <p:cNvSpPr txBox="1"/>
            <p:nvPr/>
          </p:nvSpPr>
          <p:spPr>
            <a:xfrm>
              <a:off x="6283257" y="4142205"/>
              <a:ext cx="1282549"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物理マシン</a:t>
              </a:r>
              <a:endParaRPr lang="en-US" altLang="ja-JP" dirty="0">
                <a:latin typeface="+mn-ea"/>
              </a:endParaRPr>
            </a:p>
          </p:txBody>
        </p:sp>
        <p:sp>
          <p:nvSpPr>
            <p:cNvPr id="19" name="テキスト ボックス 18">
              <a:extLst>
                <a:ext uri="{FF2B5EF4-FFF2-40B4-BE49-F238E27FC236}">
                  <a16:creationId xmlns:a16="http://schemas.microsoft.com/office/drawing/2014/main" id="{905E6DAD-7DCC-AC4A-A8F7-C94B17188785}"/>
                </a:ext>
              </a:extLst>
            </p:cNvPr>
            <p:cNvSpPr txBox="1"/>
            <p:nvPr/>
          </p:nvSpPr>
          <p:spPr>
            <a:xfrm>
              <a:off x="9803253" y="4328233"/>
              <a:ext cx="632641" cy="369332"/>
            </a:xfrm>
            <a:prstGeom prst="rect">
              <a:avLst/>
            </a:prstGeom>
            <a:solidFill>
              <a:schemeClr val="bg1"/>
            </a:solidFill>
            <a:ln w="38100">
              <a:solidFill>
                <a:schemeClr val="tx1"/>
              </a:solidFill>
            </a:ln>
          </p:spPr>
          <p:txBody>
            <a:bodyPr wrap="square" rtlCol="0" anchor="ctr">
              <a:spAutoFit/>
            </a:bodyPr>
            <a:lstStyle/>
            <a:p>
              <a:pPr algn="ctr"/>
              <a:r>
                <a:rPr lang="en-US" altLang="ja-JP" dirty="0">
                  <a:latin typeface="+mn-ea"/>
                </a:rPr>
                <a:t>VM</a:t>
              </a:r>
            </a:p>
          </p:txBody>
        </p:sp>
      </p:grpSp>
      <p:grpSp>
        <p:nvGrpSpPr>
          <p:cNvPr id="9" name="グループ化 8">
            <a:extLst>
              <a:ext uri="{FF2B5EF4-FFF2-40B4-BE49-F238E27FC236}">
                <a16:creationId xmlns:a16="http://schemas.microsoft.com/office/drawing/2014/main" id="{62891252-ADA4-124D-A6E7-3E04CAE11017}"/>
              </a:ext>
            </a:extLst>
          </p:cNvPr>
          <p:cNvGrpSpPr/>
          <p:nvPr/>
        </p:nvGrpSpPr>
        <p:grpSpPr>
          <a:xfrm>
            <a:off x="1283610" y="4124413"/>
            <a:ext cx="3218848" cy="2219614"/>
            <a:chOff x="1283610" y="4124413"/>
            <a:chExt cx="3218848" cy="2219614"/>
          </a:xfrm>
        </p:grpSpPr>
        <p:sp>
          <p:nvSpPr>
            <p:cNvPr id="22" name="TextBox 21">
              <a:extLst>
                <a:ext uri="{FF2B5EF4-FFF2-40B4-BE49-F238E27FC236}">
                  <a16:creationId xmlns:a16="http://schemas.microsoft.com/office/drawing/2014/main" id="{A45D233C-0ED7-1446-B5F0-AD068A458934}"/>
                </a:ext>
              </a:extLst>
            </p:cNvPr>
            <p:cNvSpPr txBox="1"/>
            <p:nvPr/>
          </p:nvSpPr>
          <p:spPr>
            <a:xfrm>
              <a:off x="2273494" y="5926741"/>
              <a:ext cx="351378" cy="369332"/>
            </a:xfrm>
            <a:prstGeom prst="rect">
              <a:avLst/>
            </a:prstGeom>
            <a:noFill/>
          </p:spPr>
          <p:txBody>
            <a:bodyPr wrap="none" rtlCol="0">
              <a:spAutoFit/>
            </a:bodyPr>
            <a:lstStyle/>
            <a:p>
              <a:r>
                <a:rPr lang="en-JP" dirty="0">
                  <a:latin typeface="+mn-ea"/>
                </a:rPr>
                <a:t>C</a:t>
              </a:r>
            </a:p>
          </p:txBody>
        </p:sp>
        <p:grpSp>
          <p:nvGrpSpPr>
            <p:cNvPr id="8" name="グループ化 7">
              <a:extLst>
                <a:ext uri="{FF2B5EF4-FFF2-40B4-BE49-F238E27FC236}">
                  <a16:creationId xmlns:a16="http://schemas.microsoft.com/office/drawing/2014/main" id="{0C72EDB9-5096-0F40-A688-CBF589869DDE}"/>
                </a:ext>
              </a:extLst>
            </p:cNvPr>
            <p:cNvGrpSpPr/>
            <p:nvPr/>
          </p:nvGrpSpPr>
          <p:grpSpPr>
            <a:xfrm>
              <a:off x="1283610" y="4124413"/>
              <a:ext cx="3218848" cy="2219614"/>
              <a:chOff x="1283610" y="4124413"/>
              <a:chExt cx="3218848" cy="2219614"/>
            </a:xfrm>
          </p:grpSpPr>
          <p:grpSp>
            <p:nvGrpSpPr>
              <p:cNvPr id="14" name="グループ化 13">
                <a:extLst>
                  <a:ext uri="{FF2B5EF4-FFF2-40B4-BE49-F238E27FC236}">
                    <a16:creationId xmlns:a16="http://schemas.microsoft.com/office/drawing/2014/main" id="{A69E263C-C5C9-254F-B375-26B1DEA2F88A}"/>
                  </a:ext>
                </a:extLst>
              </p:cNvPr>
              <p:cNvGrpSpPr/>
              <p:nvPr/>
            </p:nvGrpSpPr>
            <p:grpSpPr>
              <a:xfrm>
                <a:off x="1283610" y="5820807"/>
                <a:ext cx="2180921" cy="523220"/>
                <a:chOff x="1723693" y="5960104"/>
                <a:chExt cx="2180921" cy="523220"/>
              </a:xfrm>
            </p:grpSpPr>
            <p:sp>
              <p:nvSpPr>
                <p:cNvPr id="16" name="TextBox 6">
                  <a:extLst>
                    <a:ext uri="{FF2B5EF4-FFF2-40B4-BE49-F238E27FC236}">
                      <a16:creationId xmlns:a16="http://schemas.microsoft.com/office/drawing/2014/main" id="{739B7267-FCAB-C645-9657-EFBD41E27FE7}"/>
                    </a:ext>
                  </a:extLst>
                </p:cNvPr>
                <p:cNvSpPr txBox="1"/>
                <p:nvPr/>
              </p:nvSpPr>
              <p:spPr>
                <a:xfrm>
                  <a:off x="1723693" y="6027331"/>
                  <a:ext cx="338554" cy="369332"/>
                </a:xfrm>
                <a:prstGeom prst="rect">
                  <a:avLst/>
                </a:prstGeom>
                <a:noFill/>
              </p:spPr>
              <p:txBody>
                <a:bodyPr wrap="none" rtlCol="0">
                  <a:spAutoFit/>
                </a:bodyPr>
                <a:lstStyle/>
                <a:p>
                  <a:r>
                    <a:rPr lang="en-JP" dirty="0">
                      <a:latin typeface="+mn-ea"/>
                    </a:rPr>
                    <a:t>A</a:t>
                  </a:r>
                </a:p>
              </p:txBody>
            </p:sp>
            <p:sp>
              <p:nvSpPr>
                <p:cNvPr id="20" name="TextBox 20">
                  <a:extLst>
                    <a:ext uri="{FF2B5EF4-FFF2-40B4-BE49-F238E27FC236}">
                      <a16:creationId xmlns:a16="http://schemas.microsoft.com/office/drawing/2014/main" id="{8B3FE546-20AF-3248-BCB6-FA78F1D35F42}"/>
                    </a:ext>
                  </a:extLst>
                </p:cNvPr>
                <p:cNvSpPr txBox="1"/>
                <p:nvPr/>
              </p:nvSpPr>
              <p:spPr>
                <a:xfrm>
                  <a:off x="2197555" y="6072908"/>
                  <a:ext cx="466794" cy="369332"/>
                </a:xfrm>
                <a:prstGeom prst="rect">
                  <a:avLst/>
                </a:prstGeom>
                <a:noFill/>
              </p:spPr>
              <p:txBody>
                <a:bodyPr wrap="none" rtlCol="0">
                  <a:spAutoFit/>
                </a:bodyPr>
                <a:lstStyle/>
                <a:p>
                  <a:r>
                    <a:rPr lang="en-JP">
                      <a:latin typeface="+mn-ea"/>
                    </a:rPr>
                    <a:t>B</a:t>
                  </a:r>
                  <a:r>
                    <a:rPr lang="en-US" dirty="0">
                      <a:latin typeface="+mn-ea"/>
                    </a:rPr>
                    <a:t>2</a:t>
                  </a:r>
                  <a:endParaRPr lang="en-JP" dirty="0">
                    <a:latin typeface="+mn-ea"/>
                  </a:endParaRPr>
                </a:p>
              </p:txBody>
            </p:sp>
            <p:sp>
              <p:nvSpPr>
                <p:cNvPr id="21" name="TextBox 21">
                  <a:extLst>
                    <a:ext uri="{FF2B5EF4-FFF2-40B4-BE49-F238E27FC236}">
                      <a16:creationId xmlns:a16="http://schemas.microsoft.com/office/drawing/2014/main" id="{29B18C50-C208-7B45-9ABB-7FA2C996C486}"/>
                    </a:ext>
                  </a:extLst>
                </p:cNvPr>
                <p:cNvSpPr txBox="1"/>
                <p:nvPr/>
              </p:nvSpPr>
              <p:spPr>
                <a:xfrm>
                  <a:off x="3080349" y="5960104"/>
                  <a:ext cx="824265" cy="523220"/>
                </a:xfrm>
                <a:prstGeom prst="rect">
                  <a:avLst/>
                </a:prstGeom>
                <a:noFill/>
              </p:spPr>
              <p:txBody>
                <a:bodyPr wrap="none" rtlCol="0">
                  <a:spAutoFit/>
                </a:bodyPr>
                <a:lstStyle/>
                <a:p>
                  <a:r>
                    <a:rPr lang="ja-JP" altLang="en-US" sz="1400">
                      <a:latin typeface="+mn-ea"/>
                    </a:rPr>
                    <a:t>復旧</a:t>
                  </a:r>
                  <a:endParaRPr lang="en-US" altLang="ja-JP" sz="1400" dirty="0">
                    <a:latin typeface="+mn-ea"/>
                  </a:endParaRPr>
                </a:p>
                <a:p>
                  <a:r>
                    <a:rPr lang="ja-JP" altLang="en-US" sz="1400">
                      <a:latin typeface="+mn-ea"/>
                    </a:rPr>
                    <a:t>プロセス</a:t>
                  </a:r>
                  <a:endParaRPr lang="en-JP" sz="1400" dirty="0">
                    <a:latin typeface="+mn-ea"/>
                  </a:endParaRPr>
                </a:p>
              </p:txBody>
            </p:sp>
          </p:grpSp>
          <p:sp>
            <p:nvSpPr>
              <p:cNvPr id="23" name="TextBox 21">
                <a:extLst>
                  <a:ext uri="{FF2B5EF4-FFF2-40B4-BE49-F238E27FC236}">
                    <a16:creationId xmlns:a16="http://schemas.microsoft.com/office/drawing/2014/main" id="{22186FF2-2787-FE48-AE00-F1678D6E8FC4}"/>
                  </a:ext>
                </a:extLst>
              </p:cNvPr>
              <p:cNvSpPr txBox="1"/>
              <p:nvPr/>
            </p:nvSpPr>
            <p:spPr>
              <a:xfrm>
                <a:off x="3131415" y="4124413"/>
                <a:ext cx="1371043" cy="307777"/>
              </a:xfrm>
              <a:prstGeom prst="rect">
                <a:avLst/>
              </a:prstGeom>
              <a:noFill/>
            </p:spPr>
            <p:txBody>
              <a:bodyPr wrap="square" rtlCol="0">
                <a:spAutoFit/>
              </a:bodyPr>
              <a:lstStyle/>
              <a:p>
                <a:r>
                  <a:rPr lang="en-US" sz="1400" dirty="0" err="1">
                    <a:latin typeface="+mn-ea"/>
                  </a:rPr>
                  <a:t>OS内</a:t>
                </a:r>
                <a:endParaRPr lang="en-US" sz="1400" dirty="0">
                  <a:latin typeface="+mn-ea"/>
                </a:endParaRPr>
              </a:p>
            </p:txBody>
          </p:sp>
        </p:grpSp>
      </p:grpSp>
      <p:grpSp>
        <p:nvGrpSpPr>
          <p:cNvPr id="31" name="グループ化 30">
            <a:extLst>
              <a:ext uri="{FF2B5EF4-FFF2-40B4-BE49-F238E27FC236}">
                <a16:creationId xmlns:a16="http://schemas.microsoft.com/office/drawing/2014/main" id="{C050DF3D-9844-B444-9AF6-A268EEC00C78}"/>
              </a:ext>
            </a:extLst>
          </p:cNvPr>
          <p:cNvGrpSpPr/>
          <p:nvPr/>
        </p:nvGrpSpPr>
        <p:grpSpPr>
          <a:xfrm>
            <a:off x="4730060" y="5065344"/>
            <a:ext cx="3206768" cy="1792656"/>
            <a:chOff x="1428260" y="4598168"/>
            <a:chExt cx="3206768" cy="1792656"/>
          </a:xfrm>
        </p:grpSpPr>
        <p:sp>
          <p:nvSpPr>
            <p:cNvPr id="32" name="TextBox 21">
              <a:extLst>
                <a:ext uri="{FF2B5EF4-FFF2-40B4-BE49-F238E27FC236}">
                  <a16:creationId xmlns:a16="http://schemas.microsoft.com/office/drawing/2014/main" id="{DBB5C8BC-7DF4-A340-A845-479B3C6C0594}"/>
                </a:ext>
              </a:extLst>
            </p:cNvPr>
            <p:cNvSpPr txBox="1"/>
            <p:nvPr/>
          </p:nvSpPr>
          <p:spPr>
            <a:xfrm>
              <a:off x="2433939" y="5887040"/>
              <a:ext cx="351378" cy="369332"/>
            </a:xfrm>
            <a:prstGeom prst="rect">
              <a:avLst/>
            </a:prstGeom>
            <a:noFill/>
          </p:spPr>
          <p:txBody>
            <a:bodyPr wrap="none" rtlCol="0">
              <a:spAutoFit/>
            </a:bodyPr>
            <a:lstStyle/>
            <a:p>
              <a:r>
                <a:rPr lang="en-JP" dirty="0">
                  <a:latin typeface="+mn-ea"/>
                </a:rPr>
                <a:t>C</a:t>
              </a:r>
            </a:p>
          </p:txBody>
        </p:sp>
        <p:grpSp>
          <p:nvGrpSpPr>
            <p:cNvPr id="33" name="グループ化 32">
              <a:extLst>
                <a:ext uri="{FF2B5EF4-FFF2-40B4-BE49-F238E27FC236}">
                  <a16:creationId xmlns:a16="http://schemas.microsoft.com/office/drawing/2014/main" id="{EFA4BC1D-9273-5F4C-987B-46DBFBC09D8C}"/>
                </a:ext>
              </a:extLst>
            </p:cNvPr>
            <p:cNvGrpSpPr/>
            <p:nvPr/>
          </p:nvGrpSpPr>
          <p:grpSpPr>
            <a:xfrm>
              <a:off x="1428260" y="4598168"/>
              <a:ext cx="3206768" cy="1792656"/>
              <a:chOff x="1428260" y="4598168"/>
              <a:chExt cx="3206768" cy="1792656"/>
            </a:xfrm>
          </p:grpSpPr>
          <p:grpSp>
            <p:nvGrpSpPr>
              <p:cNvPr id="34" name="グループ化 33">
                <a:extLst>
                  <a:ext uri="{FF2B5EF4-FFF2-40B4-BE49-F238E27FC236}">
                    <a16:creationId xmlns:a16="http://schemas.microsoft.com/office/drawing/2014/main" id="{B2AF7C94-E0AD-7A4E-BD3F-BAC2A3FC4297}"/>
                  </a:ext>
                </a:extLst>
              </p:cNvPr>
              <p:cNvGrpSpPr/>
              <p:nvPr/>
            </p:nvGrpSpPr>
            <p:grpSpPr>
              <a:xfrm>
                <a:off x="1428260" y="5867604"/>
                <a:ext cx="2247858" cy="523220"/>
                <a:chOff x="1868343" y="6006901"/>
                <a:chExt cx="2247858" cy="523220"/>
              </a:xfrm>
            </p:grpSpPr>
            <p:sp>
              <p:nvSpPr>
                <p:cNvPr id="36" name="TextBox 6">
                  <a:extLst>
                    <a:ext uri="{FF2B5EF4-FFF2-40B4-BE49-F238E27FC236}">
                      <a16:creationId xmlns:a16="http://schemas.microsoft.com/office/drawing/2014/main" id="{0E2FD6D7-2B57-8148-AC2F-8D56E5310BF5}"/>
                    </a:ext>
                  </a:extLst>
                </p:cNvPr>
                <p:cNvSpPr txBox="1"/>
                <p:nvPr/>
              </p:nvSpPr>
              <p:spPr>
                <a:xfrm>
                  <a:off x="1868343" y="6006901"/>
                  <a:ext cx="338554" cy="369332"/>
                </a:xfrm>
                <a:prstGeom prst="rect">
                  <a:avLst/>
                </a:prstGeom>
                <a:noFill/>
              </p:spPr>
              <p:txBody>
                <a:bodyPr wrap="none" rtlCol="0">
                  <a:spAutoFit/>
                </a:bodyPr>
                <a:lstStyle/>
                <a:p>
                  <a:r>
                    <a:rPr lang="en-JP" dirty="0">
                      <a:latin typeface="+mn-ea"/>
                    </a:rPr>
                    <a:t>A</a:t>
                  </a:r>
                </a:p>
              </p:txBody>
            </p:sp>
            <p:sp>
              <p:nvSpPr>
                <p:cNvPr id="37" name="TextBox 20">
                  <a:extLst>
                    <a:ext uri="{FF2B5EF4-FFF2-40B4-BE49-F238E27FC236}">
                      <a16:creationId xmlns:a16="http://schemas.microsoft.com/office/drawing/2014/main" id="{D2DE00DC-BD43-CD46-A7F2-1DB5D318F7A8}"/>
                    </a:ext>
                  </a:extLst>
                </p:cNvPr>
                <p:cNvSpPr txBox="1"/>
                <p:nvPr/>
              </p:nvSpPr>
              <p:spPr>
                <a:xfrm>
                  <a:off x="2325618" y="6029515"/>
                  <a:ext cx="466794" cy="369332"/>
                </a:xfrm>
                <a:prstGeom prst="rect">
                  <a:avLst/>
                </a:prstGeom>
                <a:noFill/>
              </p:spPr>
              <p:txBody>
                <a:bodyPr wrap="none" rtlCol="0">
                  <a:spAutoFit/>
                </a:bodyPr>
                <a:lstStyle/>
                <a:p>
                  <a:r>
                    <a:rPr lang="en-JP">
                      <a:latin typeface="+mn-ea"/>
                    </a:rPr>
                    <a:t>B</a:t>
                  </a:r>
                  <a:r>
                    <a:rPr lang="en-US" dirty="0">
                      <a:latin typeface="+mn-ea"/>
                    </a:rPr>
                    <a:t>1</a:t>
                  </a:r>
                  <a:endParaRPr lang="en-JP" dirty="0">
                    <a:latin typeface="+mn-ea"/>
                  </a:endParaRPr>
                </a:p>
              </p:txBody>
            </p:sp>
            <p:sp>
              <p:nvSpPr>
                <p:cNvPr id="38" name="TextBox 21">
                  <a:extLst>
                    <a:ext uri="{FF2B5EF4-FFF2-40B4-BE49-F238E27FC236}">
                      <a16:creationId xmlns:a16="http://schemas.microsoft.com/office/drawing/2014/main" id="{CAD5102B-52F2-D140-9861-FFA0FF6E6D2C}"/>
                    </a:ext>
                  </a:extLst>
                </p:cNvPr>
                <p:cNvSpPr txBox="1"/>
                <p:nvPr/>
              </p:nvSpPr>
              <p:spPr>
                <a:xfrm>
                  <a:off x="3291936" y="6006901"/>
                  <a:ext cx="824265" cy="523220"/>
                </a:xfrm>
                <a:prstGeom prst="rect">
                  <a:avLst/>
                </a:prstGeom>
                <a:noFill/>
              </p:spPr>
              <p:txBody>
                <a:bodyPr wrap="none" rtlCol="0">
                  <a:spAutoFit/>
                </a:bodyPr>
                <a:lstStyle/>
                <a:p>
                  <a:r>
                    <a:rPr lang="ja-JP" altLang="en-US" sz="1400">
                      <a:latin typeface="+mn-ea"/>
                    </a:rPr>
                    <a:t>復旧</a:t>
                  </a:r>
                  <a:endParaRPr lang="en-US" altLang="ja-JP" sz="1400" dirty="0">
                    <a:latin typeface="+mn-ea"/>
                  </a:endParaRPr>
                </a:p>
                <a:p>
                  <a:r>
                    <a:rPr lang="ja-JP" altLang="en-US" sz="1400">
                      <a:latin typeface="+mn-ea"/>
                    </a:rPr>
                    <a:t>プロセス</a:t>
                  </a:r>
                  <a:endParaRPr lang="en-JP" sz="1400" dirty="0">
                    <a:latin typeface="+mn-ea"/>
                  </a:endParaRPr>
                </a:p>
              </p:txBody>
            </p:sp>
          </p:grpSp>
          <p:sp>
            <p:nvSpPr>
              <p:cNvPr id="35" name="TextBox 21">
                <a:extLst>
                  <a:ext uri="{FF2B5EF4-FFF2-40B4-BE49-F238E27FC236}">
                    <a16:creationId xmlns:a16="http://schemas.microsoft.com/office/drawing/2014/main" id="{8435F4A8-C21E-6E4E-A1F4-79F4B1AD7354}"/>
                  </a:ext>
                </a:extLst>
              </p:cNvPr>
              <p:cNvSpPr txBox="1"/>
              <p:nvPr/>
            </p:nvSpPr>
            <p:spPr>
              <a:xfrm>
                <a:off x="3263985" y="4598168"/>
                <a:ext cx="1371043" cy="307777"/>
              </a:xfrm>
              <a:prstGeom prst="rect">
                <a:avLst/>
              </a:prstGeom>
              <a:noFill/>
            </p:spPr>
            <p:txBody>
              <a:bodyPr wrap="square" rtlCol="0">
                <a:spAutoFit/>
              </a:bodyPr>
              <a:lstStyle/>
              <a:p>
                <a:r>
                  <a:rPr lang="en-US" sz="1400" dirty="0" err="1">
                    <a:latin typeface="+mn-ea"/>
                  </a:rPr>
                  <a:t>OS内</a:t>
                </a:r>
                <a:endParaRPr lang="en-US" sz="1400" dirty="0">
                  <a:latin typeface="+mn-ea"/>
                </a:endParaRPr>
              </a:p>
            </p:txBody>
          </p:sp>
        </p:grpSp>
      </p:grpSp>
      <p:graphicFrame>
        <p:nvGraphicFramePr>
          <p:cNvPr id="30" name="Table 7">
            <a:extLst>
              <a:ext uri="{FF2B5EF4-FFF2-40B4-BE49-F238E27FC236}">
                <a16:creationId xmlns:a16="http://schemas.microsoft.com/office/drawing/2014/main" id="{96C0A7D6-BAAD-574E-9D16-CD793611857A}"/>
              </a:ext>
            </a:extLst>
          </p:cNvPr>
          <p:cNvGraphicFramePr>
            <a:graphicFrameLocks noGrp="1"/>
          </p:cNvGraphicFramePr>
          <p:nvPr>
            <p:extLst>
              <p:ext uri="{D42A27DB-BD31-4B8C-83A1-F6EECF244321}">
                <p14:modId xmlns:p14="http://schemas.microsoft.com/office/powerpoint/2010/main" val="380984822"/>
              </p:ext>
            </p:extLst>
          </p:nvPr>
        </p:nvGraphicFramePr>
        <p:xfrm>
          <a:off x="7360272" y="4126639"/>
          <a:ext cx="4223728" cy="2077752"/>
        </p:xfrm>
        <a:graphic>
          <a:graphicData uri="http://schemas.openxmlformats.org/drawingml/2006/table">
            <a:tbl>
              <a:tblPr bandRow="1">
                <a:tableStyleId>{073A0DAA-6AF3-43AB-8588-CEC1D06C72B9}</a:tableStyleId>
              </a:tblPr>
              <a:tblGrid>
                <a:gridCol w="594113">
                  <a:extLst>
                    <a:ext uri="{9D8B030D-6E8A-4147-A177-3AD203B41FA5}">
                      <a16:colId xmlns:a16="http://schemas.microsoft.com/office/drawing/2014/main" val="2097142225"/>
                    </a:ext>
                  </a:extLst>
                </a:gridCol>
                <a:gridCol w="332233">
                  <a:extLst>
                    <a:ext uri="{9D8B030D-6E8A-4147-A177-3AD203B41FA5}">
                      <a16:colId xmlns:a16="http://schemas.microsoft.com/office/drawing/2014/main" val="915926956"/>
                    </a:ext>
                  </a:extLst>
                </a:gridCol>
                <a:gridCol w="1690254">
                  <a:extLst>
                    <a:ext uri="{9D8B030D-6E8A-4147-A177-3AD203B41FA5}">
                      <a16:colId xmlns:a16="http://schemas.microsoft.com/office/drawing/2014/main" val="1357592643"/>
                    </a:ext>
                  </a:extLst>
                </a:gridCol>
                <a:gridCol w="1607128">
                  <a:extLst>
                    <a:ext uri="{9D8B030D-6E8A-4147-A177-3AD203B41FA5}">
                      <a16:colId xmlns:a16="http://schemas.microsoft.com/office/drawing/2014/main" val="903287318"/>
                    </a:ext>
                  </a:extLst>
                </a:gridCol>
              </a:tblGrid>
              <a:tr h="363585">
                <a:tc>
                  <a:txBody>
                    <a:bodyPr/>
                    <a:lstStyle/>
                    <a:p>
                      <a:pPr algn="ctr"/>
                      <a:r>
                        <a:rPr lang="ja-JP" altLang="en-US" sz="1600">
                          <a:solidFill>
                            <a:schemeClr val="tx1"/>
                          </a:solidFill>
                          <a:latin typeface="+mn-ea"/>
                          <a:ea typeface="+mn-ea"/>
                        </a:rPr>
                        <a:t>手法</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600">
                          <a:solidFill>
                            <a:schemeClr val="tx1"/>
                          </a:solidFill>
                          <a:latin typeface="+mn-ea"/>
                          <a:ea typeface="+mn-ea"/>
                        </a:rPr>
                        <a:t>復旧に用いた機構</a:t>
                      </a:r>
                      <a:endParaRPr lang="en-JP" altLang="ja-JP" sz="1600">
                        <a:solidFill>
                          <a:schemeClr val="tx1"/>
                        </a:solidFill>
                        <a:latin typeface="+mn-ea"/>
                        <a:ea typeface="+mn-ea"/>
                      </a:endParaRPr>
                    </a:p>
                  </a:txBody>
                  <a:tcPr marL="90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hMerge="1">
                  <a:txBody>
                    <a:bodyPr/>
                    <a:lstStyle/>
                    <a:p>
                      <a:endParaRPr kumimoji="1" lang="ja-JP" altLang="en-US"/>
                    </a:p>
                  </a:txBody>
                  <a:tcPr/>
                </a:tc>
                <a:extLst>
                  <a:ext uri="{0D108BD9-81ED-4DB2-BD59-A6C34878D82A}">
                    <a16:rowId xmlns:a16="http://schemas.microsoft.com/office/drawing/2014/main" val="949782995"/>
                  </a:ext>
                </a:extLst>
              </a:tr>
              <a:tr h="363585">
                <a:tc>
                  <a:txBody>
                    <a:bodyPr/>
                    <a:lstStyle/>
                    <a:p>
                      <a:pPr algn="ctr"/>
                      <a:r>
                        <a:rPr lang="en-JP" sz="1600">
                          <a:solidFill>
                            <a:schemeClr val="tx1"/>
                          </a:solidFill>
                          <a:latin typeface="+mn-ea"/>
                          <a:ea typeface="+mn-ea"/>
                        </a:rPr>
                        <a:t>A</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ja-JP" altLang="en-US" sz="1600">
                          <a:solidFill>
                            <a:schemeClr val="tx1"/>
                          </a:solidFill>
                          <a:latin typeface="+mn-ea"/>
                          <a:ea typeface="+mn-ea"/>
                        </a:rPr>
                        <a:t>シグナル疑似送信</a:t>
                      </a:r>
                      <a:endParaRPr lang="en-JP" sz="1600" dirty="0">
                        <a:solidFill>
                          <a:schemeClr val="tx1"/>
                        </a:solidFill>
                        <a:latin typeface="+mn-ea"/>
                        <a:ea typeface="+mn-ea"/>
                      </a:endParaRPr>
                    </a:p>
                  </a:txBody>
                  <a:tcPr marL="90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ap="flat" cmpd="sng" algn="ctr">
                      <a:noFill/>
                      <a:prstDash val="solid"/>
                      <a:round/>
                      <a:headEnd type="none" w="med" len="med"/>
                      <a:tailEnd type="none" w="med" len="med"/>
                    </a:lnBlToTr>
                    <a:noFill/>
                  </a:tcPr>
                </a:tc>
                <a:tc hMerge="1">
                  <a:txBody>
                    <a:bodyPr/>
                    <a:lstStyle/>
                    <a:p>
                      <a:pPr algn="ctr"/>
                      <a:endParaRPr lang="en-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837362"/>
                  </a:ext>
                </a:extLst>
              </a:tr>
              <a:tr h="363585">
                <a:tc>
                  <a:txBody>
                    <a:bodyPr/>
                    <a:lstStyle/>
                    <a:p>
                      <a:pPr algn="ctr"/>
                      <a:r>
                        <a:rPr lang="en-JP" sz="1600">
                          <a:solidFill>
                            <a:schemeClr val="tx1"/>
                          </a:solidFill>
                          <a:latin typeface="+mn-ea"/>
                          <a:ea typeface="+mn-ea"/>
                        </a:rPr>
                        <a:t>B</a:t>
                      </a:r>
                      <a:r>
                        <a:rPr lang="en-US" sz="1600" dirty="0">
                          <a:solidFill>
                            <a:schemeClr val="tx1"/>
                          </a:solidFill>
                          <a:latin typeface="+mn-ea"/>
                          <a:ea typeface="+mn-ea"/>
                        </a:rPr>
                        <a:t>1</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ja-JP" altLang="en-US" sz="1600">
                          <a:solidFill>
                            <a:schemeClr val="tx1"/>
                          </a:solidFill>
                          <a:latin typeface="+mn-ea"/>
                          <a:ea typeface="+mn-ea"/>
                        </a:rPr>
                        <a:t>疑似</a:t>
                      </a:r>
                      <a:endParaRPr lang="en-US" altLang="ja-JP" sz="1600" dirty="0">
                        <a:solidFill>
                          <a:schemeClr val="tx1"/>
                        </a:solidFill>
                        <a:latin typeface="+mn-ea"/>
                        <a:ea typeface="+mn-ea"/>
                      </a:endParaRPr>
                    </a:p>
                    <a:p>
                      <a:pPr algn="ctr"/>
                      <a:r>
                        <a:rPr lang="ja-JP" altLang="en-US" sz="1600">
                          <a:solidFill>
                            <a:schemeClr val="tx1"/>
                          </a:solidFill>
                          <a:latin typeface="+mn-ea"/>
                          <a:ea typeface="+mn-ea"/>
                        </a:rPr>
                        <a:t>スケジューリング</a:t>
                      </a:r>
                      <a:endParaRPr lang="en-JP" altLang="ja-JP" sz="160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tx1"/>
                          </a:solidFill>
                          <a:latin typeface="+mn-ea"/>
                          <a:ea typeface="+mn-ea"/>
                        </a:rPr>
                        <a:t> </a:t>
                      </a:r>
                      <a:r>
                        <a:rPr lang="ja-JP" altLang="en-US" sz="1600">
                          <a:solidFill>
                            <a:schemeClr val="tx1"/>
                          </a:solidFill>
                          <a:latin typeface="+mn-ea"/>
                          <a:ea typeface="+mn-ea"/>
                        </a:rPr>
                        <a:t>疑似ロック</a:t>
                      </a: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5479530"/>
                  </a:ext>
                </a:extLst>
              </a:tr>
              <a:tr h="363585">
                <a:tc>
                  <a:txBody>
                    <a:bodyPr/>
                    <a:lstStyle/>
                    <a:p>
                      <a:pPr algn="ctr"/>
                      <a:r>
                        <a:rPr lang="en-JP" sz="1600">
                          <a:solidFill>
                            <a:schemeClr val="tx1"/>
                          </a:solidFill>
                          <a:latin typeface="+mn-ea"/>
                          <a:ea typeface="+mn-ea"/>
                        </a:rPr>
                        <a:t>B</a:t>
                      </a:r>
                      <a:r>
                        <a:rPr lang="en-US" sz="1600" dirty="0">
                          <a:solidFill>
                            <a:schemeClr val="tx1"/>
                          </a:solidFill>
                          <a:latin typeface="+mn-ea"/>
                          <a:ea typeface="+mn-ea"/>
                        </a:rPr>
                        <a:t>2</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JP" altLang="ja-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ja-JP" altLang="en-US" sz="1600">
                          <a:solidFill>
                            <a:sysClr val="windowText" lastClr="000000"/>
                          </a:solidFill>
                          <a:latin typeface="+mn-ea"/>
                          <a:ea typeface="+mn-ea"/>
                        </a:rPr>
                        <a:t>復旧支援ロック</a:t>
                      </a:r>
                      <a:endParaRPr lang="en-JP" sz="1600" dirty="0">
                        <a:solidFill>
                          <a:sysClr val="windowText" lastClr="000000"/>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32546"/>
                  </a:ext>
                </a:extLst>
              </a:tr>
              <a:tr h="623412">
                <a:tc>
                  <a:txBody>
                    <a:bodyPr/>
                    <a:lstStyle/>
                    <a:p>
                      <a:pPr algn="ctr"/>
                      <a:r>
                        <a:rPr lang="en-JP" sz="1600" dirty="0">
                          <a:solidFill>
                            <a:schemeClr val="tx1"/>
                          </a:solidFill>
                          <a:latin typeface="+mn-ea"/>
                          <a:ea typeface="+mn-ea"/>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ja-JP" altLang="en-US" sz="1600">
                          <a:solidFill>
                            <a:schemeClr val="tx1"/>
                          </a:solidFill>
                          <a:latin typeface="+mn-ea"/>
                          <a:ea typeface="+mn-ea"/>
                        </a:rPr>
                        <a:t>復旧支援</a:t>
                      </a:r>
                      <a:endParaRPr lang="en-US" altLang="ja-JP" sz="1600" dirty="0">
                        <a:solidFill>
                          <a:schemeClr val="tx1"/>
                        </a:solidFill>
                        <a:latin typeface="+mn-ea"/>
                        <a:ea typeface="+mn-ea"/>
                      </a:endParaRPr>
                    </a:p>
                    <a:p>
                      <a:pPr algn="ctr"/>
                      <a:r>
                        <a:rPr lang="en-US" sz="1600" dirty="0" err="1">
                          <a:solidFill>
                            <a:schemeClr val="tx1"/>
                          </a:solidFill>
                          <a:latin typeface="+mn-ea"/>
                          <a:ea typeface="+mn-ea"/>
                        </a:rPr>
                        <a:t>スケジューリング</a:t>
                      </a: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JP" sz="16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1764151"/>
                  </a:ext>
                </a:extLst>
              </a:tr>
            </a:tbl>
          </a:graphicData>
        </a:graphic>
      </p:graphicFrame>
    </p:spTree>
    <p:extLst>
      <p:ext uri="{BB962C8B-B14F-4D97-AF65-F5344CB8AC3E}">
        <p14:creationId xmlns:p14="http://schemas.microsoft.com/office/powerpoint/2010/main" val="2737375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EB985E-5C85-8043-971E-D33AC6577813}"/>
              </a:ext>
            </a:extLst>
          </p:cNvPr>
          <p:cNvSpPr>
            <a:spLocks noGrp="1"/>
          </p:cNvSpPr>
          <p:nvPr>
            <p:ph type="title"/>
          </p:nvPr>
        </p:nvSpPr>
        <p:spPr>
          <a:xfrm>
            <a:off x="816000" y="292959"/>
            <a:ext cx="10560000" cy="1293028"/>
          </a:xfrm>
        </p:spPr>
        <p:txBody>
          <a:bodyPr/>
          <a:lstStyle/>
          <a:p>
            <a:r>
              <a:rPr lang="ja-JP" altLang="en-US"/>
              <a:t>デッドロックからの復旧</a:t>
            </a:r>
          </a:p>
        </p:txBody>
      </p:sp>
      <p:sp>
        <p:nvSpPr>
          <p:cNvPr id="3" name="コンテンツ プレースホルダー 2">
            <a:extLst>
              <a:ext uri="{FF2B5EF4-FFF2-40B4-BE49-F238E27FC236}">
                <a16:creationId xmlns:a16="http://schemas.microsoft.com/office/drawing/2014/main" id="{5649C839-4B07-EE4E-BC65-A14181D9B8C3}"/>
              </a:ext>
            </a:extLst>
          </p:cNvPr>
          <p:cNvSpPr>
            <a:spLocks noGrp="1"/>
          </p:cNvSpPr>
          <p:nvPr>
            <p:ph idx="1"/>
          </p:nvPr>
        </p:nvSpPr>
        <p:spPr>
          <a:xfrm>
            <a:off x="816000" y="1671919"/>
            <a:ext cx="10560000" cy="4585447"/>
          </a:xfrm>
        </p:spPr>
        <p:txBody>
          <a:bodyPr/>
          <a:lstStyle/>
          <a:p>
            <a:r>
              <a:rPr lang="en-US" altLang="ja-JP" dirty="0"/>
              <a:t>OS</a:t>
            </a:r>
            <a:r>
              <a:rPr lang="ja-JP" altLang="en-US"/>
              <a:t>内でスピンロックを獲得した後、解放しないことによってデッドロックを発生させた</a:t>
            </a:r>
            <a:endParaRPr lang="en-US" altLang="ja-JP" dirty="0"/>
          </a:p>
          <a:p>
            <a:pPr lvl="1"/>
            <a:r>
              <a:rPr lang="ja-JP" altLang="en-US"/>
              <a:t>リモートログインや復旧プロセスを用いた内部復旧が行えなくなった</a:t>
            </a:r>
          </a:p>
          <a:p>
            <a:r>
              <a:rPr lang="ja-JP" altLang="en-US"/>
              <a:t>ロックの解放を行ってデッドロックが解消されるまでの時間を測定</a:t>
            </a:r>
            <a:endParaRPr lang="en-US" altLang="ja-JP" dirty="0"/>
          </a:p>
          <a:p>
            <a:pPr lvl="1"/>
            <a:r>
              <a:rPr lang="en-US" altLang="ja-JP" dirty="0"/>
              <a:t>OS</a:t>
            </a:r>
            <a:r>
              <a:rPr lang="ja-JP" altLang="en-US"/>
              <a:t>内でも低レベルなタイマ割り込みを用いれば復旧できた</a:t>
            </a:r>
            <a:endParaRPr lang="en-US" altLang="ja-JP" dirty="0"/>
          </a:p>
          <a:p>
            <a:pPr lvl="1"/>
            <a:r>
              <a:rPr lang="en-US" altLang="ja-JP" dirty="0"/>
              <a:t>VM</a:t>
            </a:r>
            <a:r>
              <a:rPr lang="ja-JP" altLang="en-US"/>
              <a:t>内でのデッドロックの方が高速に復旧できる原因は調査中</a:t>
            </a:r>
          </a:p>
        </p:txBody>
      </p:sp>
      <p:sp>
        <p:nvSpPr>
          <p:cNvPr id="4" name="スライド番号プレースホルダー 3">
            <a:extLst>
              <a:ext uri="{FF2B5EF4-FFF2-40B4-BE49-F238E27FC236}">
                <a16:creationId xmlns:a16="http://schemas.microsoft.com/office/drawing/2014/main" id="{35125A26-1FD1-FF4D-8C4A-D30AD2C0113B}"/>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21</a:t>
            </a:fld>
            <a:endParaRPr lang="ja-JP" altLang="en-US"/>
          </a:p>
        </p:txBody>
      </p:sp>
      <p:grpSp>
        <p:nvGrpSpPr>
          <p:cNvPr id="14" name="グループ化 13">
            <a:extLst>
              <a:ext uri="{FF2B5EF4-FFF2-40B4-BE49-F238E27FC236}">
                <a16:creationId xmlns:a16="http://schemas.microsoft.com/office/drawing/2014/main" id="{CB4FBC7C-5ADD-4F4C-A979-D7FE94B6A0E3}"/>
              </a:ext>
            </a:extLst>
          </p:cNvPr>
          <p:cNvGrpSpPr/>
          <p:nvPr/>
        </p:nvGrpSpPr>
        <p:grpSpPr>
          <a:xfrm>
            <a:off x="2115929" y="4293648"/>
            <a:ext cx="6988314" cy="2174263"/>
            <a:chOff x="-984803" y="-58746"/>
            <a:chExt cx="6988314" cy="2701794"/>
          </a:xfrm>
        </p:grpSpPr>
        <p:graphicFrame>
          <p:nvGraphicFramePr>
            <p:cNvPr id="15" name="グラフ 14">
              <a:extLst>
                <a:ext uri="{FF2B5EF4-FFF2-40B4-BE49-F238E27FC236}">
                  <a16:creationId xmlns:a16="http://schemas.microsoft.com/office/drawing/2014/main" id="{9E12EED1-84D9-914D-B8D3-7A91C09E5389}"/>
                </a:ext>
              </a:extLst>
            </p:cNvPr>
            <p:cNvGraphicFramePr/>
            <p:nvPr>
              <p:extLst>
                <p:ext uri="{D42A27DB-BD31-4B8C-83A1-F6EECF244321}">
                  <p14:modId xmlns:p14="http://schemas.microsoft.com/office/powerpoint/2010/main" val="309365095"/>
                </p:ext>
              </p:extLst>
            </p:nvPr>
          </p:nvGraphicFramePr>
          <p:xfrm>
            <a:off x="-984803" y="-36652"/>
            <a:ext cx="3333476" cy="26797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B28C61EF-360F-4E47-9856-84ABB77501CF}"/>
                </a:ext>
              </a:extLst>
            </p:cNvPr>
            <p:cNvGraphicFramePr>
              <a:graphicFrameLocks/>
            </p:cNvGraphicFramePr>
            <p:nvPr>
              <p:extLst>
                <p:ext uri="{D42A27DB-BD31-4B8C-83A1-F6EECF244321}">
                  <p14:modId xmlns:p14="http://schemas.microsoft.com/office/powerpoint/2010/main" val="1937810628"/>
                </p:ext>
              </p:extLst>
            </p:nvPr>
          </p:nvGraphicFramePr>
          <p:xfrm>
            <a:off x="2670035" y="-58746"/>
            <a:ext cx="3333476" cy="2679700"/>
          </p:xfrm>
          <a:graphic>
            <a:graphicData uri="http://schemas.openxmlformats.org/drawingml/2006/chart">
              <c:chart xmlns:c="http://schemas.openxmlformats.org/drawingml/2006/chart" xmlns:r="http://schemas.openxmlformats.org/officeDocument/2006/relationships" r:id="rId4"/>
            </a:graphicData>
          </a:graphic>
        </p:graphicFrame>
      </p:grpSp>
      <p:grpSp>
        <p:nvGrpSpPr>
          <p:cNvPr id="12" name="グループ化 11">
            <a:extLst>
              <a:ext uri="{FF2B5EF4-FFF2-40B4-BE49-F238E27FC236}">
                <a16:creationId xmlns:a16="http://schemas.microsoft.com/office/drawing/2014/main" id="{DAE989B7-A389-244E-8FDC-7F22F31BEED5}"/>
              </a:ext>
            </a:extLst>
          </p:cNvPr>
          <p:cNvGrpSpPr/>
          <p:nvPr/>
        </p:nvGrpSpPr>
        <p:grpSpPr>
          <a:xfrm>
            <a:off x="4377913" y="4292408"/>
            <a:ext cx="4402235" cy="683873"/>
            <a:chOff x="6459178" y="4338815"/>
            <a:chExt cx="4402235" cy="683873"/>
          </a:xfrm>
        </p:grpSpPr>
        <p:sp>
          <p:nvSpPr>
            <p:cNvPr id="13" name="テキスト ボックス 12">
              <a:extLst>
                <a:ext uri="{FF2B5EF4-FFF2-40B4-BE49-F238E27FC236}">
                  <a16:creationId xmlns:a16="http://schemas.microsoft.com/office/drawing/2014/main" id="{2A2C1829-1D99-3448-A527-A5D3010E618E}"/>
                </a:ext>
              </a:extLst>
            </p:cNvPr>
            <p:cNvSpPr txBox="1"/>
            <p:nvPr/>
          </p:nvSpPr>
          <p:spPr>
            <a:xfrm>
              <a:off x="6459178" y="4338815"/>
              <a:ext cx="1282549" cy="369332"/>
            </a:xfrm>
            <a:prstGeom prst="rect">
              <a:avLst/>
            </a:prstGeom>
            <a:solidFill>
              <a:schemeClr val="bg1"/>
            </a:solidFill>
            <a:ln w="38100">
              <a:solidFill>
                <a:schemeClr val="tx1"/>
              </a:solidFill>
            </a:ln>
          </p:spPr>
          <p:txBody>
            <a:bodyPr wrap="square" rtlCol="0" anchor="ctr">
              <a:spAutoFit/>
            </a:bodyPr>
            <a:lstStyle/>
            <a:p>
              <a:pPr algn="ctr"/>
              <a:r>
                <a:rPr lang="ja-JP" altLang="en-US">
                  <a:latin typeface="+mn-ea"/>
                </a:rPr>
                <a:t>物理マシン</a:t>
              </a:r>
              <a:endParaRPr lang="en-US" altLang="ja-JP" dirty="0">
                <a:latin typeface="+mn-ea"/>
              </a:endParaRPr>
            </a:p>
          </p:txBody>
        </p:sp>
        <p:sp>
          <p:nvSpPr>
            <p:cNvPr id="18" name="テキスト ボックス 17">
              <a:extLst>
                <a:ext uri="{FF2B5EF4-FFF2-40B4-BE49-F238E27FC236}">
                  <a16:creationId xmlns:a16="http://schemas.microsoft.com/office/drawing/2014/main" id="{19DAAC68-7640-634A-BA91-9924C0A5B2F5}"/>
                </a:ext>
              </a:extLst>
            </p:cNvPr>
            <p:cNvSpPr txBox="1"/>
            <p:nvPr/>
          </p:nvSpPr>
          <p:spPr>
            <a:xfrm>
              <a:off x="10228772" y="4653356"/>
              <a:ext cx="632641" cy="369332"/>
            </a:xfrm>
            <a:prstGeom prst="rect">
              <a:avLst/>
            </a:prstGeom>
            <a:solidFill>
              <a:schemeClr val="bg1"/>
            </a:solidFill>
            <a:ln w="38100">
              <a:solidFill>
                <a:schemeClr val="tx1"/>
              </a:solidFill>
            </a:ln>
          </p:spPr>
          <p:txBody>
            <a:bodyPr wrap="square" rtlCol="0" anchor="ctr">
              <a:spAutoFit/>
            </a:bodyPr>
            <a:lstStyle/>
            <a:p>
              <a:pPr algn="ctr"/>
              <a:r>
                <a:rPr lang="en-US" altLang="ja-JP" dirty="0">
                  <a:latin typeface="+mn-ea"/>
                </a:rPr>
                <a:t>VM</a:t>
              </a:r>
            </a:p>
          </p:txBody>
        </p:sp>
      </p:grpSp>
      <p:grpSp>
        <p:nvGrpSpPr>
          <p:cNvPr id="21" name="グループ化 20">
            <a:extLst>
              <a:ext uri="{FF2B5EF4-FFF2-40B4-BE49-F238E27FC236}">
                <a16:creationId xmlns:a16="http://schemas.microsoft.com/office/drawing/2014/main" id="{74C35B5C-C867-EE43-9DFA-225FD0F5F5A7}"/>
              </a:ext>
            </a:extLst>
          </p:cNvPr>
          <p:cNvGrpSpPr/>
          <p:nvPr/>
        </p:nvGrpSpPr>
        <p:grpSpPr>
          <a:xfrm>
            <a:off x="3323027" y="6267570"/>
            <a:ext cx="2348376" cy="336449"/>
            <a:chOff x="1861373" y="5829098"/>
            <a:chExt cx="2348376" cy="336449"/>
          </a:xfrm>
        </p:grpSpPr>
        <p:sp>
          <p:nvSpPr>
            <p:cNvPr id="26" name="TextBox 21">
              <a:extLst>
                <a:ext uri="{FF2B5EF4-FFF2-40B4-BE49-F238E27FC236}">
                  <a16:creationId xmlns:a16="http://schemas.microsoft.com/office/drawing/2014/main" id="{223F4B56-9C59-C542-99DE-597E85866075}"/>
                </a:ext>
              </a:extLst>
            </p:cNvPr>
            <p:cNvSpPr txBox="1"/>
            <p:nvPr/>
          </p:nvSpPr>
          <p:spPr>
            <a:xfrm>
              <a:off x="1861373" y="5829098"/>
              <a:ext cx="755335" cy="307777"/>
            </a:xfrm>
            <a:prstGeom prst="rect">
              <a:avLst/>
            </a:prstGeom>
            <a:noFill/>
          </p:spPr>
          <p:txBody>
            <a:bodyPr wrap="none" rtlCol="0">
              <a:spAutoFit/>
            </a:bodyPr>
            <a:lstStyle/>
            <a:p>
              <a:r>
                <a:rPr lang="en-US" altLang="ja-JP" sz="1400" dirty="0" err="1">
                  <a:latin typeface="+mn-ea"/>
                </a:rPr>
                <a:t>GPUfas</a:t>
              </a:r>
              <a:endParaRPr lang="en-US" altLang="ja-JP" sz="1400" dirty="0">
                <a:latin typeface="+mn-ea"/>
              </a:endParaRPr>
            </a:p>
          </p:txBody>
        </p:sp>
        <p:sp>
          <p:nvSpPr>
            <p:cNvPr id="23" name="TextBox 21">
              <a:extLst>
                <a:ext uri="{FF2B5EF4-FFF2-40B4-BE49-F238E27FC236}">
                  <a16:creationId xmlns:a16="http://schemas.microsoft.com/office/drawing/2014/main" id="{A4346662-41D1-464A-B20D-BAA29593F267}"/>
                </a:ext>
              </a:extLst>
            </p:cNvPr>
            <p:cNvSpPr txBox="1"/>
            <p:nvPr/>
          </p:nvSpPr>
          <p:spPr>
            <a:xfrm>
              <a:off x="2838706" y="5857770"/>
              <a:ext cx="1371043" cy="307777"/>
            </a:xfrm>
            <a:prstGeom prst="rect">
              <a:avLst/>
            </a:prstGeom>
            <a:noFill/>
          </p:spPr>
          <p:txBody>
            <a:bodyPr wrap="square" rtlCol="0">
              <a:spAutoFit/>
            </a:bodyPr>
            <a:lstStyle/>
            <a:p>
              <a:r>
                <a:rPr lang="en-US" sz="1400" dirty="0" err="1">
                  <a:latin typeface="+mn-ea"/>
                </a:rPr>
                <a:t>OS内</a:t>
              </a:r>
              <a:endParaRPr lang="en-US" sz="1400" dirty="0">
                <a:latin typeface="+mn-ea"/>
              </a:endParaRPr>
            </a:p>
          </p:txBody>
        </p:sp>
      </p:grpSp>
      <p:grpSp>
        <p:nvGrpSpPr>
          <p:cNvPr id="27" name="グループ化 26">
            <a:extLst>
              <a:ext uri="{FF2B5EF4-FFF2-40B4-BE49-F238E27FC236}">
                <a16:creationId xmlns:a16="http://schemas.microsoft.com/office/drawing/2014/main" id="{2B80E0A5-C9CA-EF48-A9AF-9A6EED89B9EC}"/>
              </a:ext>
            </a:extLst>
          </p:cNvPr>
          <p:cNvGrpSpPr/>
          <p:nvPr/>
        </p:nvGrpSpPr>
        <p:grpSpPr>
          <a:xfrm>
            <a:off x="6977865" y="6287704"/>
            <a:ext cx="2325106" cy="334095"/>
            <a:chOff x="2612912" y="5849792"/>
            <a:chExt cx="2325106" cy="334095"/>
          </a:xfrm>
        </p:grpSpPr>
        <p:sp>
          <p:nvSpPr>
            <p:cNvPr id="28" name="TextBox 21">
              <a:extLst>
                <a:ext uri="{FF2B5EF4-FFF2-40B4-BE49-F238E27FC236}">
                  <a16:creationId xmlns:a16="http://schemas.microsoft.com/office/drawing/2014/main" id="{7238134D-B217-EA40-AC82-EE1B71C848F6}"/>
                </a:ext>
              </a:extLst>
            </p:cNvPr>
            <p:cNvSpPr txBox="1"/>
            <p:nvPr/>
          </p:nvSpPr>
          <p:spPr>
            <a:xfrm>
              <a:off x="2612912" y="5849792"/>
              <a:ext cx="755335" cy="307777"/>
            </a:xfrm>
            <a:prstGeom prst="rect">
              <a:avLst/>
            </a:prstGeom>
            <a:noFill/>
          </p:spPr>
          <p:txBody>
            <a:bodyPr wrap="none" rtlCol="0">
              <a:spAutoFit/>
            </a:bodyPr>
            <a:lstStyle/>
            <a:p>
              <a:r>
                <a:rPr lang="en-US" altLang="ja-JP" sz="1400" dirty="0" err="1">
                  <a:latin typeface="+mn-ea"/>
                </a:rPr>
                <a:t>GPUfas</a:t>
              </a:r>
              <a:endParaRPr lang="en-US" altLang="ja-JP" sz="1400" dirty="0">
                <a:latin typeface="+mn-ea"/>
              </a:endParaRPr>
            </a:p>
          </p:txBody>
        </p:sp>
        <p:sp>
          <p:nvSpPr>
            <p:cNvPr id="29" name="TextBox 21">
              <a:extLst>
                <a:ext uri="{FF2B5EF4-FFF2-40B4-BE49-F238E27FC236}">
                  <a16:creationId xmlns:a16="http://schemas.microsoft.com/office/drawing/2014/main" id="{525E695A-6767-F043-A659-EF8DE3355576}"/>
                </a:ext>
              </a:extLst>
            </p:cNvPr>
            <p:cNvSpPr txBox="1"/>
            <p:nvPr/>
          </p:nvSpPr>
          <p:spPr>
            <a:xfrm>
              <a:off x="3566975" y="5876110"/>
              <a:ext cx="1371043" cy="307777"/>
            </a:xfrm>
            <a:prstGeom prst="rect">
              <a:avLst/>
            </a:prstGeom>
            <a:noFill/>
          </p:spPr>
          <p:txBody>
            <a:bodyPr wrap="square" rtlCol="0">
              <a:spAutoFit/>
            </a:bodyPr>
            <a:lstStyle/>
            <a:p>
              <a:r>
                <a:rPr lang="en-US" sz="1400" dirty="0" err="1">
                  <a:latin typeface="+mn-ea"/>
                </a:rPr>
                <a:t>OS内</a:t>
              </a:r>
              <a:endParaRPr lang="en-US" sz="1400" dirty="0">
                <a:latin typeface="+mn-ea"/>
              </a:endParaRPr>
            </a:p>
          </p:txBody>
        </p:sp>
      </p:grpSp>
    </p:spTree>
    <p:extLst>
      <p:ext uri="{BB962C8B-B14F-4D97-AF65-F5344CB8AC3E}">
        <p14:creationId xmlns:p14="http://schemas.microsoft.com/office/powerpoint/2010/main" val="2515789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A9C9D-08A3-DB40-8E90-D797A5B637C3}"/>
              </a:ext>
            </a:extLst>
          </p:cNvPr>
          <p:cNvSpPr>
            <a:spLocks noGrp="1"/>
          </p:cNvSpPr>
          <p:nvPr>
            <p:ph type="title"/>
          </p:nvPr>
        </p:nvSpPr>
        <p:spPr>
          <a:xfrm>
            <a:off x="816000" y="292959"/>
            <a:ext cx="10560000" cy="1293028"/>
          </a:xfrm>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40097407-CE70-2E41-BF69-E07AC60A4880}"/>
              </a:ext>
            </a:extLst>
          </p:cNvPr>
          <p:cNvSpPr>
            <a:spLocks noGrp="1"/>
          </p:cNvSpPr>
          <p:nvPr>
            <p:ph idx="1"/>
          </p:nvPr>
        </p:nvSpPr>
        <p:spPr>
          <a:xfrm>
            <a:off x="816000" y="1671919"/>
            <a:ext cx="10560000" cy="4585447"/>
          </a:xfrm>
        </p:spPr>
        <p:txBody>
          <a:bodyPr>
            <a:normAutofit/>
          </a:bodyPr>
          <a:lstStyle/>
          <a:p>
            <a:r>
              <a:rPr lang="ja-JP" altLang="en-US"/>
              <a:t>システム外部から</a:t>
            </a:r>
            <a:r>
              <a:rPr lang="en" altLang="ja-JP" dirty="0"/>
              <a:t>OS</a:t>
            </a:r>
            <a:r>
              <a:rPr lang="ja-JP" altLang="en-US"/>
              <a:t>の挙動を間接的に変更することでシステム障害からの復旧を行う</a:t>
            </a:r>
            <a:r>
              <a:rPr lang="en" altLang="ja-JP" dirty="0" err="1"/>
              <a:t>GPUfas</a:t>
            </a:r>
            <a:r>
              <a:rPr lang="ja-JP" altLang="en-US"/>
              <a:t>を提案</a:t>
            </a:r>
            <a:endParaRPr lang="en" altLang="ja-JP" dirty="0"/>
          </a:p>
          <a:p>
            <a:pPr lvl="1"/>
            <a:r>
              <a:rPr lang="en-US" altLang="ja-JP" dirty="0"/>
              <a:t>GPU</a:t>
            </a:r>
            <a:r>
              <a:rPr lang="ja-JP" altLang="en-US"/>
              <a:t>または</a:t>
            </a:r>
            <a:r>
              <a:rPr lang="en-US" altLang="ja-JP" dirty="0"/>
              <a:t>VM</a:t>
            </a:r>
            <a:r>
              <a:rPr lang="ja-JP" altLang="en-US"/>
              <a:t>外部からメモリ上の</a:t>
            </a:r>
            <a:r>
              <a:rPr lang="en" altLang="ja-JP" dirty="0"/>
              <a:t>OS</a:t>
            </a:r>
            <a:r>
              <a:rPr lang="ja-JP" altLang="en-US"/>
              <a:t>データを書き換え</a:t>
            </a:r>
            <a:endParaRPr lang="en-US" altLang="ja-JP" dirty="0"/>
          </a:p>
          <a:p>
            <a:pPr lvl="1"/>
            <a:r>
              <a:rPr lang="en" altLang="ja-JP" dirty="0"/>
              <a:t>OS</a:t>
            </a:r>
            <a:r>
              <a:rPr lang="ja-JP" altLang="en-US"/>
              <a:t>自身の機構によって障害から復旧させる</a:t>
            </a:r>
            <a:endParaRPr lang="en-US" altLang="ja-JP" dirty="0"/>
          </a:p>
          <a:p>
            <a:pPr lvl="1"/>
            <a:r>
              <a:rPr lang="ja-JP" altLang="en-US"/>
              <a:t>シグナル疑似送信による復旧と</a:t>
            </a:r>
            <a:r>
              <a:rPr lang="en-US" altLang="ja-JP" dirty="0"/>
              <a:t>OS</a:t>
            </a:r>
            <a:r>
              <a:rPr lang="ja-JP" altLang="en-US"/>
              <a:t>内デッドロックからの復旧を実現</a:t>
            </a:r>
            <a:endParaRPr lang="en-US" altLang="ja-JP" dirty="0"/>
          </a:p>
          <a:p>
            <a:r>
              <a:rPr lang="ja-JP" altLang="en-US"/>
              <a:t>今後の課題</a:t>
            </a:r>
            <a:endParaRPr lang="en-US" altLang="ja-JP" dirty="0"/>
          </a:p>
          <a:p>
            <a:pPr lvl="1"/>
            <a:r>
              <a:rPr lang="ja-JP" altLang="en-US"/>
              <a:t>疑似スケジューリングの最適化による高速化</a:t>
            </a:r>
            <a:endParaRPr lang="en-US" altLang="ja-JP" dirty="0"/>
          </a:p>
          <a:p>
            <a:pPr lvl="1"/>
            <a:r>
              <a:rPr lang="ja-JP" altLang="en-US"/>
              <a:t>復旧可能な障害の拡大</a:t>
            </a:r>
            <a:endParaRPr lang="en-US" altLang="ja-JP" dirty="0"/>
          </a:p>
          <a:p>
            <a:pPr lvl="2"/>
            <a:r>
              <a:rPr lang="ja-JP" altLang="en-US"/>
              <a:t>割り込み禁止を伴うデッドロックなど</a:t>
            </a:r>
            <a:endParaRPr lang="en-US" altLang="ja-JP" dirty="0"/>
          </a:p>
          <a:p>
            <a:pPr lvl="1"/>
            <a:r>
              <a:rPr lang="ja-JP" altLang="en-US"/>
              <a:t>リモート復旧システムとの連携による柔軟な復旧手法の選択</a:t>
            </a:r>
            <a:endParaRPr lang="en-US" altLang="ja-JP" dirty="0"/>
          </a:p>
        </p:txBody>
      </p:sp>
      <p:sp>
        <p:nvSpPr>
          <p:cNvPr id="4" name="スライド番号プレースホルダー 3">
            <a:extLst>
              <a:ext uri="{FF2B5EF4-FFF2-40B4-BE49-F238E27FC236}">
                <a16:creationId xmlns:a16="http://schemas.microsoft.com/office/drawing/2014/main" id="{8C039334-C2C6-C746-B2DF-A2244E96D7E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22</a:t>
            </a:fld>
            <a:endParaRPr lang="ja-JP" altLang="en-US"/>
          </a:p>
        </p:txBody>
      </p:sp>
    </p:spTree>
    <p:extLst>
      <p:ext uri="{BB962C8B-B14F-4D97-AF65-F5344CB8AC3E}">
        <p14:creationId xmlns:p14="http://schemas.microsoft.com/office/powerpoint/2010/main" val="644663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B5DF2F-86CA-214A-9FF7-729B37F36B98}"/>
              </a:ext>
            </a:extLst>
          </p:cNvPr>
          <p:cNvSpPr>
            <a:spLocks noGrp="1"/>
          </p:cNvSpPr>
          <p:nvPr>
            <p:ph type="title"/>
          </p:nvPr>
        </p:nvSpPr>
        <p:spPr>
          <a:xfrm>
            <a:off x="816000" y="292959"/>
            <a:ext cx="10560000" cy="1293028"/>
          </a:xfrm>
        </p:spPr>
        <p:txBody>
          <a:bodyPr/>
          <a:lstStyle/>
          <a:p>
            <a:r>
              <a:rPr lang="ja-JP" altLang="en-US"/>
              <a:t>システム外部からの障害復旧</a:t>
            </a:r>
          </a:p>
        </p:txBody>
      </p:sp>
      <p:sp>
        <p:nvSpPr>
          <p:cNvPr id="3" name="コンテンツ プレースホルダー 2">
            <a:extLst>
              <a:ext uri="{FF2B5EF4-FFF2-40B4-BE49-F238E27FC236}">
                <a16:creationId xmlns:a16="http://schemas.microsoft.com/office/drawing/2014/main" id="{3FC67A16-E25A-A347-A774-2FC35AF0C265}"/>
              </a:ext>
            </a:extLst>
          </p:cNvPr>
          <p:cNvSpPr>
            <a:spLocks noGrp="1"/>
          </p:cNvSpPr>
          <p:nvPr>
            <p:ph idx="1"/>
          </p:nvPr>
        </p:nvSpPr>
        <p:spPr>
          <a:xfrm>
            <a:off x="816000" y="1671919"/>
            <a:ext cx="10560000" cy="4585447"/>
          </a:xfrm>
        </p:spPr>
        <p:txBody>
          <a:bodyPr>
            <a:normAutofit/>
          </a:bodyPr>
          <a:lstStyle/>
          <a:p>
            <a:r>
              <a:rPr lang="ja-JP" altLang="en-US"/>
              <a:t>リモートホストから対象システムにログインして復旧を試みる</a:t>
            </a:r>
            <a:endParaRPr lang="en-US" altLang="ja-JP" dirty="0"/>
          </a:p>
          <a:p>
            <a:pPr lvl="1"/>
            <a:r>
              <a:rPr lang="ja-JP" altLang="en-US"/>
              <a:t>管理者が障害の状況を確認し復旧手法を選択できる</a:t>
            </a:r>
          </a:p>
          <a:p>
            <a:pPr lvl="1"/>
            <a:r>
              <a:rPr lang="ja-JP" altLang="en-US"/>
              <a:t>障害の影響を大きく受ける</a:t>
            </a:r>
            <a:endParaRPr lang="en-US" altLang="ja-JP" dirty="0"/>
          </a:p>
          <a:p>
            <a:pPr lvl="2"/>
            <a:r>
              <a:rPr lang="ja-JP" altLang="en-US"/>
              <a:t>システムのネットワーク機能が停止するとリモートログインできない</a:t>
            </a:r>
            <a:endParaRPr lang="en-US" altLang="ja-JP" dirty="0"/>
          </a:p>
          <a:p>
            <a:pPr lvl="2"/>
            <a:r>
              <a:rPr lang="ja-JP" altLang="en-US"/>
              <a:t>システムのメモリが不足するとディスクへのスワップが頻発し、リモートログインやログイン後のリモートアクセスに時間がかかる</a:t>
            </a:r>
          </a:p>
          <a:p>
            <a:endParaRPr lang="ja-JP" altLang="en-US"/>
          </a:p>
        </p:txBody>
      </p:sp>
      <p:sp>
        <p:nvSpPr>
          <p:cNvPr id="4" name="スライド番号プレースホルダー 3">
            <a:extLst>
              <a:ext uri="{FF2B5EF4-FFF2-40B4-BE49-F238E27FC236}">
                <a16:creationId xmlns:a16="http://schemas.microsoft.com/office/drawing/2014/main" id="{66115E7D-9D30-7F46-9278-045BE3ADAF90}"/>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3</a:t>
            </a:fld>
            <a:endParaRPr lang="ja-JP" altLang="en-US"/>
          </a:p>
        </p:txBody>
      </p:sp>
      <p:pic>
        <p:nvPicPr>
          <p:cNvPr id="16" name="図 50">
            <a:extLst>
              <a:ext uri="{FF2B5EF4-FFF2-40B4-BE49-F238E27FC236}">
                <a16:creationId xmlns:a16="http://schemas.microsoft.com/office/drawing/2014/main" id="{2DA1D24B-B78E-664C-B952-070F5BF20D58}"/>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901801" y="5230207"/>
            <a:ext cx="980147" cy="13658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17" name="直線矢印コネクタ 16">
            <a:extLst>
              <a:ext uri="{FF2B5EF4-FFF2-40B4-BE49-F238E27FC236}">
                <a16:creationId xmlns:a16="http://schemas.microsoft.com/office/drawing/2014/main" id="{079B12FB-D4B5-8746-9FA3-AAF3272F7CAB}"/>
              </a:ext>
            </a:extLst>
          </p:cNvPr>
          <p:cNvCxnSpPr>
            <a:cxnSpLocks/>
            <a:endCxn id="16" idx="3"/>
          </p:cNvCxnSpPr>
          <p:nvPr/>
        </p:nvCxnSpPr>
        <p:spPr>
          <a:xfrm flipH="1" flipV="1">
            <a:off x="4881947" y="5913113"/>
            <a:ext cx="2880000" cy="94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B8169786-8031-2F44-A715-4788DC0D62A6}"/>
              </a:ext>
            </a:extLst>
          </p:cNvPr>
          <p:cNvSpPr txBox="1"/>
          <p:nvPr/>
        </p:nvSpPr>
        <p:spPr>
          <a:xfrm>
            <a:off x="5413841" y="5522415"/>
            <a:ext cx="1948356" cy="400110"/>
          </a:xfrm>
          <a:prstGeom prst="rect">
            <a:avLst/>
          </a:prstGeom>
          <a:noFill/>
        </p:spPr>
        <p:txBody>
          <a:bodyPr wrap="square" rtlCol="0">
            <a:spAutoFit/>
          </a:bodyPr>
          <a:lstStyle/>
          <a:p>
            <a:r>
              <a:rPr kumimoji="1" lang="ja-JP" altLang="en-US" sz="2000"/>
              <a:t>リモートログイン</a:t>
            </a:r>
          </a:p>
        </p:txBody>
      </p:sp>
      <p:sp>
        <p:nvSpPr>
          <p:cNvPr id="19" name="乗算記号 18">
            <a:extLst>
              <a:ext uri="{FF2B5EF4-FFF2-40B4-BE49-F238E27FC236}">
                <a16:creationId xmlns:a16="http://schemas.microsoft.com/office/drawing/2014/main" id="{38328859-B0B6-AC47-B8A7-6280C6F7650F}"/>
              </a:ext>
            </a:extLst>
          </p:cNvPr>
          <p:cNvSpPr/>
          <p:nvPr/>
        </p:nvSpPr>
        <p:spPr>
          <a:xfrm>
            <a:off x="5356486" y="5032163"/>
            <a:ext cx="1803911" cy="1621541"/>
          </a:xfrm>
          <a:prstGeom prst="mathMultiply">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FF0000"/>
              </a:solidFill>
            </a:endParaRPr>
          </a:p>
        </p:txBody>
      </p:sp>
      <p:pic>
        <p:nvPicPr>
          <p:cNvPr id="20" name="図 19">
            <a:extLst>
              <a:ext uri="{FF2B5EF4-FFF2-40B4-BE49-F238E27FC236}">
                <a16:creationId xmlns:a16="http://schemas.microsoft.com/office/drawing/2014/main" id="{F0E3A2DB-9535-4742-9D27-69A351654F55}"/>
              </a:ext>
            </a:extLst>
          </p:cNvPr>
          <p:cNvPicPr>
            <a:picLocks noChangeAspect="1"/>
          </p:cNvPicPr>
          <p:nvPr/>
        </p:nvPicPr>
        <p:blipFill rotWithShape="1">
          <a:blip r:embed="rId4" cstate="email">
            <a:alphaModFix/>
            <a:extLst>
              <a:ext uri="{28A0092B-C50C-407E-A947-70E740481C1C}">
                <a14:useLocalDpi xmlns:a14="http://schemas.microsoft.com/office/drawing/2010/main"/>
              </a:ext>
            </a:extLst>
          </a:blip>
          <a:srcRect/>
          <a:stretch/>
        </p:blipFill>
        <p:spPr>
          <a:xfrm>
            <a:off x="2261271" y="4807135"/>
            <a:ext cx="1545924" cy="1018986"/>
          </a:xfrm>
          <a:prstGeom prst="wedgeRoundRectCallout">
            <a:avLst>
              <a:gd name="adj1" fmla="val 40830"/>
              <a:gd name="adj2" fmla="val 73406"/>
              <a:gd name="adj3" fmla="val 16667"/>
            </a:avLst>
          </a:prstGeom>
          <a:ln w="76200">
            <a:solidFill>
              <a:schemeClr val="tx1">
                <a:lumMod val="50000"/>
                <a:lumOff val="50000"/>
              </a:schemeClr>
            </a:solidFill>
          </a:ln>
        </p:spPr>
      </p:pic>
      <p:sp>
        <p:nvSpPr>
          <p:cNvPr id="21" name="爆発 1 20">
            <a:extLst>
              <a:ext uri="{FF2B5EF4-FFF2-40B4-BE49-F238E27FC236}">
                <a16:creationId xmlns:a16="http://schemas.microsoft.com/office/drawing/2014/main" id="{CB917665-9F45-D945-8B0D-1F134F785FD1}"/>
              </a:ext>
            </a:extLst>
          </p:cNvPr>
          <p:cNvSpPr/>
          <p:nvPr/>
        </p:nvSpPr>
        <p:spPr>
          <a:xfrm>
            <a:off x="2456320" y="4911389"/>
            <a:ext cx="1258907" cy="845403"/>
          </a:xfrm>
          <a:prstGeom prst="irregularSeal1">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ln w="0">
                  <a:solidFill>
                    <a:srgbClr val="FFFF00"/>
                  </a:solidFill>
                </a:ln>
                <a:solidFill>
                  <a:srgbClr val="FFFF00"/>
                </a:solidFill>
                <a:effectLst>
                  <a:outerShdw blurRad="38100" dist="19050" dir="2700000" algn="tl" rotWithShape="0">
                    <a:schemeClr val="dk1">
                      <a:alpha val="40000"/>
                    </a:schemeClr>
                  </a:outerShdw>
                </a:effectLst>
              </a:rPr>
              <a:t>障害</a:t>
            </a:r>
          </a:p>
        </p:txBody>
      </p:sp>
      <p:pic>
        <p:nvPicPr>
          <p:cNvPr id="22" name="図 21">
            <a:extLst>
              <a:ext uri="{FF2B5EF4-FFF2-40B4-BE49-F238E27FC236}">
                <a16:creationId xmlns:a16="http://schemas.microsoft.com/office/drawing/2014/main" id="{A3E85683-AC33-E347-87A6-504454486AB2}"/>
              </a:ext>
            </a:extLst>
          </p:cNvPr>
          <p:cNvPicPr>
            <a:picLocks noChangeAspect="1"/>
          </p:cNvPicPr>
          <p:nvPr/>
        </p:nvPicPr>
        <p:blipFill rotWithShape="1">
          <a:blip r:embed="rId5" cstate="email">
            <a:extLst>
              <a:ext uri="{BEBA8EAE-BF5A-486C-A8C5-ECC9F3942E4B}">
                <a14:imgProps xmlns:a14="http://schemas.microsoft.com/office/drawing/2010/main">
                  <a14:imgLayer r:embed="rId6">
                    <a14:imgEffect>
                      <a14:backgroundRemoval t="1370" b="90959" l="0" r="95687">
                        <a14:foregroundMark x1="57682" y1="16712" x2="57682" y2="16712"/>
                        <a14:foregroundMark x1="57682" y1="16712" x2="57682" y2="16712"/>
                        <a14:foregroundMark x1="91644" y1="37260" x2="91644" y2="37260"/>
                        <a14:foregroundMark x1="87332" y1="36438" x2="87332" y2="36438"/>
                        <a14:foregroundMark x1="79515" y1="67397" x2="79515" y2="67397"/>
                        <a14:foregroundMark x1="91644" y1="72603" x2="91644" y2="72603"/>
                        <a14:foregroundMark x1="70889" y1="83562" x2="70889" y2="83562"/>
                        <a14:foregroundMark x1="70081" y1="88767" x2="70081" y2="88767"/>
                        <a14:foregroundMark x1="70081" y1="88767" x2="70081" y2="88767"/>
                        <a14:foregroundMark x1="50404" y1="90959" x2="50404" y2="90959"/>
                        <a14:foregroundMark x1="32345" y1="87945" x2="32345" y2="87945"/>
                        <a14:foregroundMark x1="32345" y1="87945" x2="32345" y2="87945"/>
                        <a14:foregroundMark x1="32345" y1="87945" x2="32345" y2="87945"/>
                        <a14:foregroundMark x1="4313" y1="86575" x2="35310" y2="87123"/>
                        <a14:foregroundMark x1="0" y1="87397" x2="11051" y2="87671"/>
                        <a14:foregroundMark x1="95687" y1="63288" x2="95687" y2="78356"/>
                        <a14:foregroundMark x1="54447" y1="89589" x2="70081" y2="89863"/>
                        <a14:foregroundMark x1="23720" y1="78904" x2="54987" y2="79452"/>
                        <a14:foregroundMark x1="80323" y1="77808" x2="80323" y2="79452"/>
                        <a14:foregroundMark x1="70350" y1="54521" x2="70350" y2="54521"/>
                        <a14:foregroundMark x1="67925" y1="54521" x2="67925" y2="54521"/>
                        <a14:backgroundMark x1="15903" y1="39452" x2="30189" y2="40274"/>
                      </a14:backgroundRemoval>
                    </a14:imgEffect>
                  </a14:imgLayer>
                </a14:imgProps>
              </a:ext>
              <a:ext uri="{28A0092B-C50C-407E-A947-70E740481C1C}">
                <a14:useLocalDpi xmlns:a14="http://schemas.microsoft.com/office/drawing/2010/main"/>
              </a:ext>
            </a:extLst>
          </a:blip>
          <a:srcRect/>
          <a:stretch/>
        </p:blipFill>
        <p:spPr>
          <a:xfrm>
            <a:off x="7512834" y="4541346"/>
            <a:ext cx="2001110" cy="1969054"/>
          </a:xfrm>
          <a:prstGeom prst="rect">
            <a:avLst/>
          </a:prstGeom>
        </p:spPr>
      </p:pic>
      <p:pic>
        <p:nvPicPr>
          <p:cNvPr id="23" name="図 22">
            <a:extLst>
              <a:ext uri="{FF2B5EF4-FFF2-40B4-BE49-F238E27FC236}">
                <a16:creationId xmlns:a16="http://schemas.microsoft.com/office/drawing/2014/main" id="{966EF194-33C4-2141-9FAD-BF4893480D3C}"/>
              </a:ext>
            </a:extLst>
          </p:cNvPr>
          <p:cNvPicPr>
            <a:picLocks noChangeAspect="1"/>
          </p:cNvPicPr>
          <p:nvPr/>
        </p:nvPicPr>
        <p:blipFill rotWithShape="1">
          <a:blip r:embed="rId7" cstate="email">
            <a:extLst>
              <a:ext uri="{BEBA8EAE-BF5A-486C-A8C5-ECC9F3942E4B}">
                <a14:imgProps xmlns:a14="http://schemas.microsoft.com/office/drawing/2010/main">
                  <a14:imgLayer r:embed="rId8">
                    <a14:imgEffect>
                      <a14:backgroundRemoval t="0" b="93893" l="0" r="98507">
                        <a14:foregroundMark x1="8209" y1="83206" x2="78358" y2="85496"/>
                        <a14:foregroundMark x1="85075" y1="61069" x2="98507" y2="85496"/>
                        <a14:foregroundMark x1="79104" y1="93893" x2="12687" y2="94656"/>
                        <a14:foregroundMark x1="61940" y1="12977" x2="70149" y2="16031"/>
                        <a14:foregroundMark x1="85821" y1="23664" x2="85821" y2="28244"/>
                        <a14:foregroundMark x1="84328" y1="18321" x2="85821" y2="20611"/>
                        <a14:foregroundMark x1="84328" y1="18321" x2="88060" y2="23664"/>
                        <a14:foregroundMark x1="69403" y1="8397" x2="76866" y2="12977"/>
                        <a14:foregroundMark x1="72388" y1="14504" x2="82090" y2="20611"/>
                        <a14:foregroundMark x1="67164" y1="17557" x2="78358" y2="20611"/>
                        <a14:foregroundMark x1="67910" y1="13740" x2="60448" y2="26718"/>
                        <a14:foregroundMark x1="63433" y1="20611" x2="63433" y2="39695"/>
                        <a14:foregroundMark x1="55970" y1="31298" x2="55970" y2="41221"/>
                        <a14:foregroundMark x1="52985" y1="32061" x2="60448" y2="41221"/>
                        <a14:foregroundMark x1="36567" y1="67176" x2="37313" y2="77099"/>
                        <a14:backgroundMark x1="84328" y1="6870" x2="88060" y2="7634"/>
                        <a14:backgroundMark x1="95522" y1="19084" x2="97015" y2="19847"/>
                        <a14:backgroundMark x1="88806" y1="13740" x2="90299" y2="14504"/>
                        <a14:backgroundMark x1="92537" y1="28244" x2="92537" y2="30534"/>
                        <a14:backgroundMark x1="91045" y1="21374" x2="91791" y2="23664"/>
                        <a14:backgroundMark x1="96269" y1="0" x2="96269" y2="0"/>
                        <a14:backgroundMark x1="97015" y1="17557" x2="98507" y2="22137"/>
                        <a14:backgroundMark x1="90299" y1="0" x2="94030" y2="10687"/>
                        <a14:backgroundMark x1="99254" y1="22901" x2="99254" y2="36641"/>
                        <a14:backgroundMark x1="89552" y1="10687" x2="88060" y2="5344"/>
                        <a14:backgroundMark x1="91045" y1="14504" x2="90299" y2="12214"/>
                        <a14:backgroundMark x1="94030" y1="23664" x2="92537" y2="20611"/>
                        <a14:backgroundMark x1="96269" y1="31298" x2="95522" y2="28244"/>
                        <a14:backgroundMark x1="91791" y1="21374" x2="91791" y2="23664"/>
                        <a14:backgroundMark x1="89552" y1="12977" x2="90299" y2="14504"/>
                        <a14:backgroundMark x1="88060" y1="6870" x2="88806" y2="9924"/>
                        <a14:backgroundMark x1="91791" y1="28244" x2="92537" y2="30534"/>
                        <a14:backgroundMark x1="0" y1="13740" x2="7463" y2="26718"/>
                        <a14:backgroundMark x1="7463" y1="0" x2="3731" y2="12214"/>
                        <a14:backgroundMark x1="88060" y1="15267" x2="88060" y2="16031"/>
                        <a14:backgroundMark x1="98507" y1="25191" x2="98507" y2="25954"/>
                        <a14:backgroundMark x1="94776" y1="19084" x2="97761" y2="23664"/>
                        <a14:backgroundMark x1="91045" y1="11450" x2="91791" y2="13740"/>
                        <a14:backgroundMark x1="88060" y1="6870" x2="90299" y2="10687"/>
                      </a14:backgroundRemoval>
                    </a14:imgEffect>
                  </a14:imgLayer>
                </a14:imgProps>
              </a:ext>
              <a:ext uri="{28A0092B-C50C-407E-A947-70E740481C1C}">
                <a14:useLocalDpi xmlns:a14="http://schemas.microsoft.com/office/drawing/2010/main"/>
              </a:ext>
            </a:extLst>
          </a:blip>
          <a:srcRect/>
          <a:stretch/>
        </p:blipFill>
        <p:spPr>
          <a:xfrm>
            <a:off x="7495445" y="4597121"/>
            <a:ext cx="2001109" cy="1969054"/>
          </a:xfrm>
          <a:prstGeom prst="rect">
            <a:avLst/>
          </a:prstGeom>
        </p:spPr>
      </p:pic>
      <p:cxnSp>
        <p:nvCxnSpPr>
          <p:cNvPr id="24" name="直線矢印コネクタ 23">
            <a:extLst>
              <a:ext uri="{FF2B5EF4-FFF2-40B4-BE49-F238E27FC236}">
                <a16:creationId xmlns:a16="http://schemas.microsoft.com/office/drawing/2014/main" id="{49EB5326-2CD4-2B43-AF6D-7A56DF4F29CA}"/>
              </a:ext>
            </a:extLst>
          </p:cNvPr>
          <p:cNvCxnSpPr>
            <a:cxnSpLocks/>
          </p:cNvCxnSpPr>
          <p:nvPr/>
        </p:nvCxnSpPr>
        <p:spPr>
          <a:xfrm flipH="1" flipV="1">
            <a:off x="4881947" y="5916563"/>
            <a:ext cx="2880000" cy="9414"/>
          </a:xfrm>
          <a:prstGeom prst="straightConnector1">
            <a:avLst/>
          </a:prstGeom>
          <a:ln w="762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84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500"/>
                                        <p:tgtEl>
                                          <p:spTgt spid="19"/>
                                        </p:tgtEl>
                                      </p:cBhvr>
                                    </p:animEffect>
                                  </p:childTnLst>
                                </p:cTn>
                              </p:par>
                              <p:par>
                                <p:cTn id="16" presetID="10" presetClass="exit" presetSubtype="0" fill="hold" nodeType="withEffect">
                                  <p:stCondLst>
                                    <p:cond delay="0"/>
                                  </p:stCondLst>
                                  <p:childTnLst>
                                    <p:animEffect transition="out" filter="fad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10" presetClass="exit" presetSubtype="0" fill="hold" grpId="1" nodeType="withEffect">
                                  <p:stCondLst>
                                    <p:cond delay="0"/>
                                  </p:stCondLst>
                                  <p:childTnLst>
                                    <p:animEffect transition="out" filter="fade">
                                      <p:cBhvr>
                                        <p:cTn id="25" dur="500"/>
                                        <p:tgtEl>
                                          <p:spTgt spid="19"/>
                                        </p:tgtEl>
                                      </p:cBhvr>
                                    </p:animEffect>
                                    <p:set>
                                      <p:cBhvr>
                                        <p:cTn id="26"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9" grpId="1"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6806A4-475C-484D-812D-C5E8723CD754}"/>
              </a:ext>
            </a:extLst>
          </p:cNvPr>
          <p:cNvSpPr>
            <a:spLocks noGrp="1"/>
          </p:cNvSpPr>
          <p:nvPr>
            <p:ph type="title"/>
          </p:nvPr>
        </p:nvSpPr>
        <p:spPr>
          <a:xfrm>
            <a:off x="816000" y="292959"/>
            <a:ext cx="10560000" cy="1293028"/>
          </a:xfrm>
        </p:spPr>
        <p:txBody>
          <a:bodyPr/>
          <a:lstStyle/>
          <a:p>
            <a:r>
              <a:rPr lang="ja-JP" altLang="en-US"/>
              <a:t>システム内部での障害復旧</a:t>
            </a:r>
          </a:p>
        </p:txBody>
      </p:sp>
      <p:sp>
        <p:nvSpPr>
          <p:cNvPr id="3" name="コンテンツ プレースホルダー 2">
            <a:extLst>
              <a:ext uri="{FF2B5EF4-FFF2-40B4-BE49-F238E27FC236}">
                <a16:creationId xmlns:a16="http://schemas.microsoft.com/office/drawing/2014/main" id="{5437B9A7-B095-AE47-B6CF-2168A4D6DB73}"/>
              </a:ext>
            </a:extLst>
          </p:cNvPr>
          <p:cNvSpPr>
            <a:spLocks noGrp="1"/>
          </p:cNvSpPr>
          <p:nvPr>
            <p:ph idx="1"/>
          </p:nvPr>
        </p:nvSpPr>
        <p:spPr>
          <a:xfrm>
            <a:off x="816000" y="1671919"/>
            <a:ext cx="10560000" cy="4585447"/>
          </a:xfrm>
        </p:spPr>
        <p:txBody>
          <a:bodyPr>
            <a:normAutofit/>
          </a:bodyPr>
          <a:lstStyle/>
          <a:p>
            <a:r>
              <a:rPr lang="ja-JP" altLang="en-US"/>
              <a:t>システム内部で事前に自動復旧システムを動作させておく</a:t>
            </a:r>
            <a:endParaRPr lang="en-US" altLang="ja-JP" dirty="0"/>
          </a:p>
          <a:p>
            <a:pPr lvl="1"/>
            <a:r>
              <a:rPr lang="ja-JP" altLang="en-US"/>
              <a:t>復旧システムをプロセスとして動作させる場合</a:t>
            </a:r>
            <a:r>
              <a:rPr lang="en-US" altLang="ja-JP" dirty="0"/>
              <a:t> [</a:t>
            </a:r>
            <a:r>
              <a:rPr lang="en" altLang="ja-JP" dirty="0"/>
              <a:t>Pacemaker</a:t>
            </a:r>
            <a:r>
              <a:rPr lang="en-US" altLang="ja-JP" dirty="0"/>
              <a:t>]</a:t>
            </a:r>
          </a:p>
          <a:p>
            <a:pPr lvl="2"/>
            <a:r>
              <a:rPr lang="ja-JP" altLang="en-US"/>
              <a:t>プロセスが用いることのできる復旧手法は限られている</a:t>
            </a:r>
            <a:endParaRPr lang="en-US" altLang="ja-JP" dirty="0"/>
          </a:p>
          <a:p>
            <a:pPr lvl="1"/>
            <a:r>
              <a:rPr lang="en-US" altLang="ja-JP" dirty="0"/>
              <a:t>OS</a:t>
            </a:r>
            <a:r>
              <a:rPr lang="ja-JP" altLang="en-US"/>
              <a:t>内に復旧システムを組み込む場合</a:t>
            </a:r>
            <a:r>
              <a:rPr lang="en-US" altLang="ja-JP" dirty="0"/>
              <a:t> [Zhu et al.‘12] </a:t>
            </a:r>
          </a:p>
          <a:p>
            <a:pPr lvl="2"/>
            <a:r>
              <a:rPr lang="en-US" altLang="ja-JP" dirty="0"/>
              <a:t>OS</a:t>
            </a:r>
            <a:r>
              <a:rPr lang="ja-JP" altLang="en-US"/>
              <a:t>の変更を必要とするため新しい復旧手法の適用が容易ではない</a:t>
            </a:r>
            <a:endParaRPr lang="en-US" altLang="ja-JP" dirty="0"/>
          </a:p>
          <a:p>
            <a:pPr lvl="2"/>
            <a:r>
              <a:rPr lang="ja-JP" altLang="en-US"/>
              <a:t>カーネルモジュールとして組み込むと実装可能な手法が限られる</a:t>
            </a:r>
            <a:endParaRPr lang="en-US" altLang="ja-JP" dirty="0"/>
          </a:p>
        </p:txBody>
      </p:sp>
      <p:sp>
        <p:nvSpPr>
          <p:cNvPr id="4" name="スライド番号プレースホルダー 3">
            <a:extLst>
              <a:ext uri="{FF2B5EF4-FFF2-40B4-BE49-F238E27FC236}">
                <a16:creationId xmlns:a16="http://schemas.microsoft.com/office/drawing/2014/main" id="{82B3905B-9B76-E24C-9AF3-95DBD2C0CC0D}"/>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4</a:t>
            </a:fld>
            <a:endParaRPr lang="ja-JP" altLang="en-US"/>
          </a:p>
        </p:txBody>
      </p:sp>
      <p:sp>
        <p:nvSpPr>
          <p:cNvPr id="5" name="四角形: 角を丸くする 10">
            <a:extLst>
              <a:ext uri="{FF2B5EF4-FFF2-40B4-BE49-F238E27FC236}">
                <a16:creationId xmlns:a16="http://schemas.microsoft.com/office/drawing/2014/main" id="{0E8B279C-ED0A-1A4B-80C3-2AA447233F49}"/>
              </a:ext>
            </a:extLst>
          </p:cNvPr>
          <p:cNvSpPr/>
          <p:nvPr/>
        </p:nvSpPr>
        <p:spPr>
          <a:xfrm>
            <a:off x="1674645" y="5646249"/>
            <a:ext cx="3723496" cy="447498"/>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 OS</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B940E533-A38E-FD4B-9A07-71CA4FD0E325}"/>
              </a:ext>
            </a:extLst>
          </p:cNvPr>
          <p:cNvSpPr/>
          <p:nvPr/>
        </p:nvSpPr>
        <p:spPr>
          <a:xfrm>
            <a:off x="1674645" y="4814265"/>
            <a:ext cx="1393416" cy="743630"/>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a:t>
            </a:r>
            <a:br>
              <a:rPr kumimoji="1" lang="en-US" altLang="ja-JP" sz="2000" dirty="0">
                <a:latin typeface="+mn-ea"/>
              </a:rPr>
            </a:br>
            <a:r>
              <a:rPr kumimoji="1" lang="ja-JP" altLang="en-US" sz="2000">
                <a:latin typeface="+mn-ea"/>
              </a:rPr>
              <a:t>プロセス</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A0763C80-431D-304F-899B-38F955F22B11}"/>
              </a:ext>
            </a:extLst>
          </p:cNvPr>
          <p:cNvSpPr/>
          <p:nvPr/>
        </p:nvSpPr>
        <p:spPr>
          <a:xfrm>
            <a:off x="4100508" y="4814266"/>
            <a:ext cx="1297632" cy="743629"/>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復旧</a:t>
            </a:r>
            <a:br>
              <a:rPr kumimoji="1" lang="en-US" altLang="ja-JP" sz="2000" dirty="0">
                <a:latin typeface="+mn-ea"/>
              </a:rPr>
            </a:br>
            <a:r>
              <a:rPr kumimoji="1" lang="ja-JP" altLang="en-US" sz="2000">
                <a:latin typeface="+mn-ea"/>
              </a:rPr>
              <a:t>システム</a:t>
            </a:r>
            <a:endParaRPr kumimoji="1" lang="ja-JP" altLang="en-US" sz="2000" dirty="0">
              <a:latin typeface="+mn-ea"/>
            </a:endParaRPr>
          </a:p>
        </p:txBody>
      </p:sp>
      <p:sp>
        <p:nvSpPr>
          <p:cNvPr id="8" name="TextBox 22">
            <a:extLst>
              <a:ext uri="{FF2B5EF4-FFF2-40B4-BE49-F238E27FC236}">
                <a16:creationId xmlns:a16="http://schemas.microsoft.com/office/drawing/2014/main" id="{6AF00036-DFDF-D043-A474-0A8AD0ADB2A2}"/>
              </a:ext>
            </a:extLst>
          </p:cNvPr>
          <p:cNvSpPr txBox="1"/>
          <p:nvPr/>
        </p:nvSpPr>
        <p:spPr>
          <a:xfrm>
            <a:off x="3288524" y="4782990"/>
            <a:ext cx="646331" cy="369332"/>
          </a:xfrm>
          <a:prstGeom prst="rect">
            <a:avLst/>
          </a:prstGeom>
          <a:noFill/>
        </p:spPr>
        <p:txBody>
          <a:bodyPr wrap="none" rtlCol="0">
            <a:spAutoFit/>
          </a:bodyPr>
          <a:lstStyle/>
          <a:p>
            <a:r>
              <a:rPr lang="ja-JP" altLang="en-US"/>
              <a:t>復旧</a:t>
            </a:r>
            <a:endParaRPr lang="en-JP" dirty="0"/>
          </a:p>
        </p:txBody>
      </p:sp>
      <p:cxnSp>
        <p:nvCxnSpPr>
          <p:cNvPr id="9" name="直線矢印コネクタ 8">
            <a:extLst>
              <a:ext uri="{FF2B5EF4-FFF2-40B4-BE49-F238E27FC236}">
                <a16:creationId xmlns:a16="http://schemas.microsoft.com/office/drawing/2014/main" id="{A7598995-B72E-9C48-8563-1DDC7C27641D}"/>
              </a:ext>
            </a:extLst>
          </p:cNvPr>
          <p:cNvCxnSpPr>
            <a:cxnSpLocks/>
            <a:stCxn id="7" idx="1"/>
            <a:endCxn id="6" idx="3"/>
          </p:cNvCxnSpPr>
          <p:nvPr/>
        </p:nvCxnSpPr>
        <p:spPr>
          <a:xfrm flipH="1" flipV="1">
            <a:off x="3068061" y="5186080"/>
            <a:ext cx="1032447" cy="1"/>
          </a:xfrm>
          <a:prstGeom prst="straightConnector1">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10">
            <a:extLst>
              <a:ext uri="{FF2B5EF4-FFF2-40B4-BE49-F238E27FC236}">
                <a16:creationId xmlns:a16="http://schemas.microsoft.com/office/drawing/2014/main" id="{41B3A2BF-10E1-9240-9479-EDA5EC00D19F}"/>
              </a:ext>
            </a:extLst>
          </p:cNvPr>
          <p:cNvSpPr/>
          <p:nvPr/>
        </p:nvSpPr>
        <p:spPr>
          <a:xfrm>
            <a:off x="6791557" y="5434042"/>
            <a:ext cx="3054486" cy="743630"/>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en-US" altLang="ja-JP" sz="2000" dirty="0">
                <a:latin typeface="+mn-ea"/>
              </a:rPr>
              <a:t> OS</a:t>
            </a:r>
            <a:endParaRPr kumimoji="1" lang="ja-JP" altLang="en-US" sz="2000" dirty="0">
              <a:latin typeface="+mn-ea"/>
            </a:endParaRPr>
          </a:p>
        </p:txBody>
      </p:sp>
      <p:sp>
        <p:nvSpPr>
          <p:cNvPr id="11" name="四角形: 角を丸くする 10">
            <a:extLst>
              <a:ext uri="{FF2B5EF4-FFF2-40B4-BE49-F238E27FC236}">
                <a16:creationId xmlns:a16="http://schemas.microsoft.com/office/drawing/2014/main" id="{D198A2BD-788A-D148-B0C7-9A1CD01AF725}"/>
              </a:ext>
            </a:extLst>
          </p:cNvPr>
          <p:cNvSpPr/>
          <p:nvPr/>
        </p:nvSpPr>
        <p:spPr>
          <a:xfrm>
            <a:off x="6791557" y="4633515"/>
            <a:ext cx="1365625" cy="718529"/>
          </a:xfrm>
          <a:prstGeom prst="roundRect">
            <a:avLst/>
          </a:prstGeom>
          <a:solidFill>
            <a:schemeClr val="accent5">
              <a:lumMod val="40000"/>
              <a:lumOff val="6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sp>
        <p:nvSpPr>
          <p:cNvPr id="12" name="TextBox 22">
            <a:extLst>
              <a:ext uri="{FF2B5EF4-FFF2-40B4-BE49-F238E27FC236}">
                <a16:creationId xmlns:a16="http://schemas.microsoft.com/office/drawing/2014/main" id="{AB5041F7-23D4-2A42-BDE2-C90881E61E87}"/>
              </a:ext>
            </a:extLst>
          </p:cNvPr>
          <p:cNvSpPr txBox="1"/>
          <p:nvPr/>
        </p:nvSpPr>
        <p:spPr>
          <a:xfrm>
            <a:off x="8876476" y="4906499"/>
            <a:ext cx="646331" cy="369332"/>
          </a:xfrm>
          <a:prstGeom prst="rect">
            <a:avLst/>
          </a:prstGeom>
          <a:noFill/>
        </p:spPr>
        <p:txBody>
          <a:bodyPr wrap="none" rtlCol="0">
            <a:spAutoFit/>
          </a:bodyPr>
          <a:lstStyle/>
          <a:p>
            <a:r>
              <a:rPr lang="ja-JP" altLang="en-US"/>
              <a:t>復旧</a:t>
            </a:r>
            <a:endParaRPr lang="en-JP" dirty="0"/>
          </a:p>
        </p:txBody>
      </p:sp>
      <p:sp>
        <p:nvSpPr>
          <p:cNvPr id="13" name="四角形: 角を丸くする 10">
            <a:extLst>
              <a:ext uri="{FF2B5EF4-FFF2-40B4-BE49-F238E27FC236}">
                <a16:creationId xmlns:a16="http://schemas.microsoft.com/office/drawing/2014/main" id="{4C4E40D7-F646-3B47-9BB4-4A3BE50CA730}"/>
              </a:ext>
            </a:extLst>
          </p:cNvPr>
          <p:cNvSpPr/>
          <p:nvPr/>
        </p:nvSpPr>
        <p:spPr>
          <a:xfrm>
            <a:off x="7997787" y="5558884"/>
            <a:ext cx="1712067" cy="497880"/>
          </a:xfrm>
          <a:prstGeom prst="roundRect">
            <a:avLst/>
          </a:prstGeom>
          <a:solidFill>
            <a:schemeClr val="accent6">
              <a:lumMod val="20000"/>
              <a:lumOff val="80000"/>
            </a:schemeClr>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 </a:t>
            </a:r>
            <a:r>
              <a:rPr kumimoji="1" lang="ja-JP" altLang="en-US" sz="2000">
                <a:latin typeface="+mn-ea"/>
              </a:rPr>
              <a:t>復旧システム</a:t>
            </a:r>
            <a:endParaRPr kumimoji="1" lang="ja-JP" altLang="en-US" sz="2000" dirty="0">
              <a:latin typeface="+mn-ea"/>
            </a:endParaRPr>
          </a:p>
        </p:txBody>
      </p:sp>
      <p:cxnSp>
        <p:nvCxnSpPr>
          <p:cNvPr id="14" name="カギ線コネクタ 13">
            <a:extLst>
              <a:ext uri="{FF2B5EF4-FFF2-40B4-BE49-F238E27FC236}">
                <a16:creationId xmlns:a16="http://schemas.microsoft.com/office/drawing/2014/main" id="{8B3ED873-5099-754F-ADDA-D8C98634FADF}"/>
              </a:ext>
            </a:extLst>
          </p:cNvPr>
          <p:cNvCxnSpPr>
            <a:cxnSpLocks/>
            <a:stCxn id="13" idx="0"/>
            <a:endCxn id="11" idx="3"/>
          </p:cNvCxnSpPr>
          <p:nvPr/>
        </p:nvCxnSpPr>
        <p:spPr>
          <a:xfrm rot="16200000" flipV="1">
            <a:off x="8222450" y="4927512"/>
            <a:ext cx="566104" cy="696639"/>
          </a:xfrm>
          <a:prstGeom prst="bentConnector2">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621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F89402-7C3F-C14D-AA69-C2F19839031D}"/>
              </a:ext>
            </a:extLst>
          </p:cNvPr>
          <p:cNvSpPr>
            <a:spLocks noGrp="1"/>
          </p:cNvSpPr>
          <p:nvPr>
            <p:ph type="title"/>
          </p:nvPr>
        </p:nvSpPr>
        <p:spPr/>
        <p:txBody>
          <a:bodyPr/>
          <a:lstStyle/>
          <a:p>
            <a:r>
              <a:rPr lang="ja-JP" altLang="en-US"/>
              <a:t>復旧が行えない場合の対処法</a:t>
            </a:r>
          </a:p>
        </p:txBody>
      </p:sp>
      <p:sp>
        <p:nvSpPr>
          <p:cNvPr id="3" name="コンテンツ プレースホルダー 2">
            <a:extLst>
              <a:ext uri="{FF2B5EF4-FFF2-40B4-BE49-F238E27FC236}">
                <a16:creationId xmlns:a16="http://schemas.microsoft.com/office/drawing/2014/main" id="{3CCAA2DC-58C8-FF4C-8A53-54E55E14AB59}"/>
              </a:ext>
            </a:extLst>
          </p:cNvPr>
          <p:cNvSpPr>
            <a:spLocks noGrp="1"/>
          </p:cNvSpPr>
          <p:nvPr>
            <p:ph idx="1"/>
          </p:nvPr>
        </p:nvSpPr>
        <p:spPr/>
        <p:txBody>
          <a:bodyPr/>
          <a:lstStyle/>
          <a:p>
            <a:r>
              <a:rPr lang="ja-JP" altLang="en-US"/>
              <a:t>リモートからハードウェアリセットを行うことにより再起動</a:t>
            </a:r>
            <a:endParaRPr lang="en-US" altLang="ja-JP" dirty="0"/>
          </a:p>
          <a:p>
            <a:pPr lvl="1"/>
            <a:r>
              <a:rPr lang="ja-JP" altLang="en-US"/>
              <a:t>データやファイルが失われる危険性がある</a:t>
            </a:r>
            <a:endParaRPr lang="en-US" altLang="ja-JP" dirty="0"/>
          </a:p>
          <a:p>
            <a:pPr lvl="2"/>
            <a:r>
              <a:rPr lang="ja-JP" altLang="en-US"/>
              <a:t>保存されていなかったアプリケーションのデータ</a:t>
            </a:r>
            <a:endParaRPr lang="en-US" altLang="ja-JP" dirty="0"/>
          </a:p>
          <a:p>
            <a:pPr lvl="2"/>
            <a:r>
              <a:rPr lang="ja-JP" altLang="en-US"/>
              <a:t>ディスクに書き戻されていなかったデータ</a:t>
            </a:r>
            <a:endParaRPr lang="en-US" altLang="ja-JP" dirty="0"/>
          </a:p>
          <a:p>
            <a:pPr lvl="1"/>
            <a:r>
              <a:rPr lang="ja-JP" altLang="en-US"/>
              <a:t>ファイルシステムに不整合が発生する可能性</a:t>
            </a:r>
            <a:endParaRPr lang="en-US" altLang="ja-JP" dirty="0"/>
          </a:p>
          <a:p>
            <a:r>
              <a:rPr lang="ja-JP" altLang="en-US"/>
              <a:t>データ消失を防ぐための機構も提案されてきた</a:t>
            </a:r>
            <a:r>
              <a:rPr lang="en-US" altLang="ja-JP" dirty="0"/>
              <a:t> [Chen et al.'96] ...</a:t>
            </a:r>
          </a:p>
          <a:p>
            <a:pPr lvl="1"/>
            <a:r>
              <a:rPr lang="ja-JP" altLang="en-US"/>
              <a:t>必ずしもすべてのデータが保護できるわけでない</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3F595F9A-49E5-D24E-A016-0D637A528B3E}"/>
              </a:ext>
            </a:extLst>
          </p:cNvPr>
          <p:cNvSpPr>
            <a:spLocks noGrp="1"/>
          </p:cNvSpPr>
          <p:nvPr>
            <p:ph type="sldNum" sz="quarter" idx="12"/>
          </p:nvPr>
        </p:nvSpPr>
        <p:spPr/>
        <p:txBody>
          <a:bodyPr/>
          <a:lstStyle/>
          <a:p>
            <a:fld id="{DB15B789-B4AB-4945-84F3-7B2ECC227000}" type="slidenum">
              <a:rPr lang="ja-JP" altLang="en-US" smtClean="0"/>
              <a:pPr/>
              <a:t>5</a:t>
            </a:fld>
            <a:endParaRPr lang="ja-JP" altLang="en-US"/>
          </a:p>
        </p:txBody>
      </p:sp>
      <p:pic>
        <p:nvPicPr>
          <p:cNvPr id="13" name="図 50">
            <a:extLst>
              <a:ext uri="{FF2B5EF4-FFF2-40B4-BE49-F238E27FC236}">
                <a16:creationId xmlns:a16="http://schemas.microsoft.com/office/drawing/2014/main" id="{587BAB89-4780-1F4D-881E-DE0F58FD6668}"/>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7767" y="4993566"/>
            <a:ext cx="980147" cy="13658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4" name="直線矢印コネクタ 6">
            <a:extLst>
              <a:ext uri="{FF2B5EF4-FFF2-40B4-BE49-F238E27FC236}">
                <a16:creationId xmlns:a16="http://schemas.microsoft.com/office/drawing/2014/main" id="{5D29E4F0-6418-8543-A355-69F6657B7D64}"/>
              </a:ext>
            </a:extLst>
          </p:cNvPr>
          <p:cNvCxnSpPr>
            <a:cxnSpLocks/>
            <a:stCxn id="19" idx="1"/>
            <a:endCxn id="13" idx="3"/>
          </p:cNvCxnSpPr>
          <p:nvPr/>
        </p:nvCxnSpPr>
        <p:spPr>
          <a:xfrm flipH="1">
            <a:off x="3877913" y="5662153"/>
            <a:ext cx="1444080" cy="143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7">
            <a:extLst>
              <a:ext uri="{FF2B5EF4-FFF2-40B4-BE49-F238E27FC236}">
                <a16:creationId xmlns:a16="http://schemas.microsoft.com/office/drawing/2014/main" id="{EDBBE24E-27BA-C54E-98A1-79B804E4A9CF}"/>
              </a:ext>
            </a:extLst>
          </p:cNvPr>
          <p:cNvSpPr txBox="1"/>
          <p:nvPr/>
        </p:nvSpPr>
        <p:spPr>
          <a:xfrm>
            <a:off x="4210882" y="5269201"/>
            <a:ext cx="980147" cy="400110"/>
          </a:xfrm>
          <a:prstGeom prst="rect">
            <a:avLst/>
          </a:prstGeom>
          <a:noFill/>
        </p:spPr>
        <p:txBody>
          <a:bodyPr wrap="square" rtlCol="0">
            <a:spAutoFit/>
          </a:bodyPr>
          <a:lstStyle/>
          <a:p>
            <a:r>
              <a:rPr kumimoji="1" lang="ja-JP" altLang="en-US" sz="2000"/>
              <a:t>リセット</a:t>
            </a:r>
          </a:p>
        </p:txBody>
      </p:sp>
      <p:graphicFrame>
        <p:nvGraphicFramePr>
          <p:cNvPr id="19" name="Object 37">
            <a:extLst>
              <a:ext uri="{FF2B5EF4-FFF2-40B4-BE49-F238E27FC236}">
                <a16:creationId xmlns:a16="http://schemas.microsoft.com/office/drawing/2014/main" id="{019890F9-F611-FD47-B7E3-FCB90DAC938E}"/>
              </a:ext>
            </a:extLst>
          </p:cNvPr>
          <p:cNvGraphicFramePr>
            <a:graphicFrameLocks noChangeAspect="1"/>
          </p:cNvGraphicFramePr>
          <p:nvPr>
            <p:extLst>
              <p:ext uri="{D42A27DB-BD31-4B8C-83A1-F6EECF244321}">
                <p14:modId xmlns:p14="http://schemas.microsoft.com/office/powerpoint/2010/main" val="3151584233"/>
              </p:ext>
            </p:extLst>
          </p:nvPr>
        </p:nvGraphicFramePr>
        <p:xfrm>
          <a:off x="5321994" y="5156771"/>
          <a:ext cx="1548013" cy="1010762"/>
        </p:xfrm>
        <a:graphic>
          <a:graphicData uri="http://schemas.openxmlformats.org/presentationml/2006/ole">
            <mc:AlternateContent xmlns:mc="http://schemas.openxmlformats.org/markup-compatibility/2006">
              <mc:Choice xmlns:v="urn:schemas-microsoft-com:vml" Requires="v">
                <p:oleObj spid="_x0000_s1083" name="Visio" r:id="rId5" imgW="482600" imgH="419100" progId="Visio.Drawing.11">
                  <p:embed/>
                </p:oleObj>
              </mc:Choice>
              <mc:Fallback>
                <p:oleObj name="Visio" r:id="rId5" imgW="482600" imgH="419100" progId="Visio.Drawing.11">
                  <p:embed/>
                  <p:pic>
                    <p:nvPicPr>
                      <p:cNvPr id="19" name="Object 37">
                        <a:extLst>
                          <a:ext uri="{FF2B5EF4-FFF2-40B4-BE49-F238E27FC236}">
                            <a16:creationId xmlns:a16="http://schemas.microsoft.com/office/drawing/2014/main" id="{019890F9-F611-FD47-B7E3-FCB90DAC938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21994" y="5156771"/>
                        <a:ext cx="1548013" cy="1010762"/>
                      </a:xfrm>
                      <a:prstGeom prst="rect">
                        <a:avLst/>
                      </a:prstGeom>
                      <a:noFill/>
                      <a:ln>
                        <a:noFill/>
                      </a:ln>
                      <a:effectLst/>
                    </p:spPr>
                  </p:pic>
                </p:oleObj>
              </mc:Fallback>
            </mc:AlternateContent>
          </a:graphicData>
        </a:graphic>
      </p:graphicFrame>
      <p:pic>
        <p:nvPicPr>
          <p:cNvPr id="20" name="図 9">
            <a:extLst>
              <a:ext uri="{FF2B5EF4-FFF2-40B4-BE49-F238E27FC236}">
                <a16:creationId xmlns:a16="http://schemas.microsoft.com/office/drawing/2014/main" id="{EC9EF7ED-8EB9-ED48-B99F-C9D05BC2B55D}"/>
              </a:ext>
            </a:extLst>
          </p:cNvPr>
          <p:cNvPicPr>
            <a:picLocks noChangeAspect="1"/>
          </p:cNvPicPr>
          <p:nvPr/>
        </p:nvPicPr>
        <p:blipFill rotWithShape="1">
          <a:blip r:embed="rId7" cstate="email">
            <a:extLst>
              <a:ext uri="{BEBA8EAE-BF5A-486C-A8C5-ECC9F3942E4B}">
                <a14:imgProps xmlns:a14="http://schemas.microsoft.com/office/drawing/2010/main">
                  <a14:imgLayer r:embed="rId8">
                    <a14:imgEffect>
                      <a14:backgroundRemoval t="1370" b="90959" l="0" r="95687">
                        <a14:foregroundMark x1="57682" y1="16712" x2="57682" y2="16712"/>
                        <a14:foregroundMark x1="57682" y1="16712" x2="57682" y2="16712"/>
                        <a14:foregroundMark x1="91644" y1="37260" x2="91644" y2="37260"/>
                        <a14:foregroundMark x1="87332" y1="36438" x2="87332" y2="36438"/>
                        <a14:foregroundMark x1="79515" y1="67397" x2="79515" y2="67397"/>
                        <a14:foregroundMark x1="91644" y1="72603" x2="91644" y2="72603"/>
                        <a14:foregroundMark x1="70889" y1="83562" x2="70889" y2="83562"/>
                        <a14:foregroundMark x1="70081" y1="88767" x2="70081" y2="88767"/>
                        <a14:foregroundMark x1="70081" y1="88767" x2="70081" y2="88767"/>
                        <a14:foregroundMark x1="50404" y1="90959" x2="50404" y2="90959"/>
                        <a14:foregroundMark x1="32345" y1="87945" x2="32345" y2="87945"/>
                        <a14:foregroundMark x1="32345" y1="87945" x2="32345" y2="87945"/>
                        <a14:foregroundMark x1="32345" y1="87945" x2="32345" y2="87945"/>
                        <a14:foregroundMark x1="4313" y1="86575" x2="35310" y2="87123"/>
                        <a14:foregroundMark x1="0" y1="87397" x2="11051" y2="87671"/>
                        <a14:foregroundMark x1="95687" y1="63288" x2="95687" y2="78356"/>
                        <a14:foregroundMark x1="54447" y1="89589" x2="70081" y2="89863"/>
                        <a14:foregroundMark x1="23720" y1="78904" x2="54987" y2="79452"/>
                        <a14:foregroundMark x1="80323" y1="77808" x2="80323" y2="79452"/>
                        <a14:foregroundMark x1="70350" y1="54521" x2="70350" y2="54521"/>
                        <a14:foregroundMark x1="67925" y1="54521" x2="67925" y2="54521"/>
                        <a14:backgroundMark x1="15903" y1="39452" x2="30189" y2="40274"/>
                      </a14:backgroundRemoval>
                    </a14:imgEffect>
                  </a14:imgLayer>
                </a14:imgProps>
              </a:ext>
              <a:ext uri="{28A0092B-C50C-407E-A947-70E740481C1C}">
                <a14:useLocalDpi xmlns:a14="http://schemas.microsoft.com/office/drawing/2010/main"/>
              </a:ext>
            </a:extLst>
          </a:blip>
          <a:srcRect/>
          <a:stretch/>
        </p:blipFill>
        <p:spPr>
          <a:xfrm>
            <a:off x="8314086" y="4914863"/>
            <a:ext cx="1548014" cy="1523216"/>
          </a:xfrm>
          <a:prstGeom prst="rect">
            <a:avLst/>
          </a:prstGeom>
        </p:spPr>
      </p:pic>
      <p:cxnSp>
        <p:nvCxnSpPr>
          <p:cNvPr id="21" name="直線矢印コネクタ 13">
            <a:extLst>
              <a:ext uri="{FF2B5EF4-FFF2-40B4-BE49-F238E27FC236}">
                <a16:creationId xmlns:a16="http://schemas.microsoft.com/office/drawing/2014/main" id="{799E5CD2-80CD-2C45-989B-8B80B37F278C}"/>
              </a:ext>
            </a:extLst>
          </p:cNvPr>
          <p:cNvCxnSpPr>
            <a:cxnSpLocks/>
            <a:stCxn id="20" idx="1"/>
            <a:endCxn id="19" idx="3"/>
          </p:cNvCxnSpPr>
          <p:nvPr/>
        </p:nvCxnSpPr>
        <p:spPr>
          <a:xfrm flipH="1" flipV="1">
            <a:off x="6870006" y="5662153"/>
            <a:ext cx="1444080" cy="143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AFCDB225-FF67-C249-8632-6856ED9E615A}"/>
              </a:ext>
            </a:extLst>
          </p:cNvPr>
          <p:cNvSpPr txBox="1"/>
          <p:nvPr/>
        </p:nvSpPr>
        <p:spPr>
          <a:xfrm>
            <a:off x="2329900" y="6327505"/>
            <a:ext cx="1845377" cy="400110"/>
          </a:xfrm>
          <a:prstGeom prst="rect">
            <a:avLst/>
          </a:prstGeom>
          <a:noFill/>
        </p:spPr>
        <p:txBody>
          <a:bodyPr wrap="none" rtlCol="0">
            <a:spAutoFit/>
          </a:bodyPr>
          <a:lstStyle/>
          <a:p>
            <a:r>
              <a:rPr kumimoji="1" lang="ja-JP" altLang="en-US" sz="2000"/>
              <a:t>監視対象ホスト</a:t>
            </a:r>
          </a:p>
        </p:txBody>
      </p:sp>
      <p:sp>
        <p:nvSpPr>
          <p:cNvPr id="23" name="テキスト ボックス 22">
            <a:extLst>
              <a:ext uri="{FF2B5EF4-FFF2-40B4-BE49-F238E27FC236}">
                <a16:creationId xmlns:a16="http://schemas.microsoft.com/office/drawing/2014/main" id="{40F80089-F258-564B-B743-E7D482DD09E9}"/>
              </a:ext>
            </a:extLst>
          </p:cNvPr>
          <p:cNvSpPr txBox="1"/>
          <p:nvPr/>
        </p:nvSpPr>
        <p:spPr>
          <a:xfrm>
            <a:off x="4820651" y="6331702"/>
            <a:ext cx="2550698" cy="400110"/>
          </a:xfrm>
          <a:prstGeom prst="rect">
            <a:avLst/>
          </a:prstGeom>
          <a:noFill/>
        </p:spPr>
        <p:txBody>
          <a:bodyPr wrap="none" rtlCol="0">
            <a:spAutoFit/>
          </a:bodyPr>
          <a:lstStyle/>
          <a:p>
            <a:r>
              <a:rPr kumimoji="1" lang="ja-JP" altLang="en-US" sz="2000"/>
              <a:t>リモート電源管理装置</a:t>
            </a:r>
          </a:p>
        </p:txBody>
      </p:sp>
    </p:spTree>
    <p:extLst>
      <p:ext uri="{BB962C8B-B14F-4D97-AF65-F5344CB8AC3E}">
        <p14:creationId xmlns:p14="http://schemas.microsoft.com/office/powerpoint/2010/main" val="326458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C4E9C8-57AB-7447-863A-B00C035897C2}"/>
              </a:ext>
            </a:extLst>
          </p:cNvPr>
          <p:cNvSpPr>
            <a:spLocks noGrp="1"/>
          </p:cNvSpPr>
          <p:nvPr>
            <p:ph type="title"/>
          </p:nvPr>
        </p:nvSpPr>
        <p:spPr>
          <a:xfrm>
            <a:off x="816000" y="292959"/>
            <a:ext cx="10560000" cy="1293028"/>
          </a:xfrm>
        </p:spPr>
        <p:txBody>
          <a:bodyPr/>
          <a:lstStyle/>
          <a:p>
            <a:r>
              <a:rPr lang="ja-JP" altLang="en-US"/>
              <a:t>提案：</a:t>
            </a:r>
            <a:r>
              <a:rPr lang="en-US" altLang="ja-JP" dirty="0" err="1"/>
              <a:t>GPUfas</a:t>
            </a:r>
            <a:endParaRPr lang="ja-JP" altLang="en-US"/>
          </a:p>
        </p:txBody>
      </p:sp>
      <p:sp>
        <p:nvSpPr>
          <p:cNvPr id="3" name="コンテンツ プレースホルダー 2">
            <a:extLst>
              <a:ext uri="{FF2B5EF4-FFF2-40B4-BE49-F238E27FC236}">
                <a16:creationId xmlns:a16="http://schemas.microsoft.com/office/drawing/2014/main" id="{697B091A-F9B3-C14F-8B53-79817FC29510}"/>
              </a:ext>
            </a:extLst>
          </p:cNvPr>
          <p:cNvSpPr>
            <a:spLocks noGrp="1"/>
          </p:cNvSpPr>
          <p:nvPr>
            <p:ph idx="1"/>
          </p:nvPr>
        </p:nvSpPr>
        <p:spPr>
          <a:xfrm>
            <a:off x="816000" y="1671919"/>
            <a:ext cx="10560000" cy="4585447"/>
          </a:xfrm>
        </p:spPr>
        <p:txBody>
          <a:bodyPr/>
          <a:lstStyle/>
          <a:p>
            <a:r>
              <a:rPr lang="ja-JP" altLang="en-US"/>
              <a:t>システム外部から</a:t>
            </a:r>
            <a:r>
              <a:rPr lang="en" altLang="ja-JP" dirty="0"/>
              <a:t>OS</a:t>
            </a:r>
            <a:r>
              <a:rPr lang="ja-JP" altLang="en-US"/>
              <a:t>の挙動を間接的に変更して障害から復旧</a:t>
            </a:r>
            <a:endParaRPr lang="en-US" altLang="ja-JP" dirty="0"/>
          </a:p>
          <a:p>
            <a:pPr lvl="1"/>
            <a:r>
              <a:rPr lang="ja-JP" altLang="en-US"/>
              <a:t>メモリ上の</a:t>
            </a:r>
            <a:r>
              <a:rPr lang="en" altLang="ja-JP" dirty="0"/>
              <a:t>OS</a:t>
            </a:r>
            <a:r>
              <a:rPr lang="ja-JP" altLang="en-US"/>
              <a:t>データを書き換え、</a:t>
            </a:r>
            <a:r>
              <a:rPr lang="en" altLang="ja-JP" dirty="0"/>
              <a:t>OS</a:t>
            </a:r>
            <a:r>
              <a:rPr lang="ja-JP" altLang="en-US"/>
              <a:t>自身の機構によって復旧させる</a:t>
            </a:r>
            <a:endParaRPr lang="en-US" altLang="ja-JP" dirty="0"/>
          </a:p>
          <a:p>
            <a:pPr lvl="1"/>
            <a:r>
              <a:rPr lang="ja-JP" altLang="en-US"/>
              <a:t>物理マシン上の対象システム：</a:t>
            </a:r>
            <a:r>
              <a:rPr lang="en-US" altLang="ja-JP" dirty="0"/>
              <a:t>GPU</a:t>
            </a:r>
            <a:r>
              <a:rPr lang="ja-JP" altLang="en-US"/>
              <a:t>上で復旧システムを動作</a:t>
            </a:r>
            <a:endParaRPr lang="en-US" altLang="ja-JP" dirty="0"/>
          </a:p>
          <a:p>
            <a:pPr lvl="1"/>
            <a:r>
              <a:rPr lang="ja-JP" altLang="en-US"/>
              <a:t>仮想マシン（</a:t>
            </a:r>
            <a:r>
              <a:rPr lang="en-US" altLang="ja-JP" dirty="0"/>
              <a:t>VM</a:t>
            </a:r>
            <a:r>
              <a:rPr lang="ja-JP" altLang="en-US"/>
              <a:t>）上の対象システム：</a:t>
            </a:r>
            <a:r>
              <a:rPr lang="en-US" altLang="ja-JP" dirty="0"/>
              <a:t>VM</a:t>
            </a:r>
            <a:r>
              <a:rPr lang="ja-JP" altLang="en-US"/>
              <a:t>の外部で復旧システムを動作</a:t>
            </a:r>
            <a:endParaRPr lang="en-US" altLang="ja-JP" dirty="0"/>
          </a:p>
          <a:p>
            <a:pPr lvl="1"/>
            <a:r>
              <a:rPr lang="ja-JP" altLang="en-US"/>
              <a:t>様々な復旧手法を実装でき、新しい復旧手法の適用も容易</a:t>
            </a:r>
            <a:endParaRPr lang="en" altLang="ja-JP" dirty="0"/>
          </a:p>
          <a:p>
            <a:endParaRPr lang="ja-JP" altLang="en-US"/>
          </a:p>
        </p:txBody>
      </p:sp>
      <p:sp>
        <p:nvSpPr>
          <p:cNvPr id="4" name="スライド番号プレースホルダー 3">
            <a:extLst>
              <a:ext uri="{FF2B5EF4-FFF2-40B4-BE49-F238E27FC236}">
                <a16:creationId xmlns:a16="http://schemas.microsoft.com/office/drawing/2014/main" id="{D4B6A027-94EF-294D-8249-F14371524A3C}"/>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6</a:t>
            </a:fld>
            <a:endParaRPr lang="ja-JP" altLang="en-US"/>
          </a:p>
        </p:txBody>
      </p:sp>
      <p:sp>
        <p:nvSpPr>
          <p:cNvPr id="40" name="四角形: 角を丸くする 4">
            <a:extLst>
              <a:ext uri="{FF2B5EF4-FFF2-40B4-BE49-F238E27FC236}">
                <a16:creationId xmlns:a16="http://schemas.microsoft.com/office/drawing/2014/main" id="{B6CBF6D6-EA75-7840-BCA0-A75EB2598C52}"/>
              </a:ext>
            </a:extLst>
          </p:cNvPr>
          <p:cNvSpPr/>
          <p:nvPr/>
        </p:nvSpPr>
        <p:spPr>
          <a:xfrm>
            <a:off x="2513096" y="4145071"/>
            <a:ext cx="4039132" cy="2589720"/>
          </a:xfrm>
          <a:prstGeom prst="roundRect">
            <a:avLst>
              <a:gd name="adj" fmla="val 0"/>
            </a:avLst>
          </a:prstGeom>
          <a:solidFill>
            <a:sysClr val="window" lastClr="FFFFFF"/>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41" name="四角形: 角を丸くする 4">
            <a:extLst>
              <a:ext uri="{FF2B5EF4-FFF2-40B4-BE49-F238E27FC236}">
                <a16:creationId xmlns:a16="http://schemas.microsoft.com/office/drawing/2014/main" id="{5CAE5557-4302-DF40-98F8-E4CF89C6BDFB}"/>
              </a:ext>
            </a:extLst>
          </p:cNvPr>
          <p:cNvSpPr/>
          <p:nvPr/>
        </p:nvSpPr>
        <p:spPr>
          <a:xfrm>
            <a:off x="2650962" y="4320854"/>
            <a:ext cx="2252131" cy="1931119"/>
          </a:xfrm>
          <a:prstGeom prst="roundRect">
            <a:avLst/>
          </a:prstGeom>
          <a:solidFill>
            <a:schemeClr val="bg2"/>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復旧対象システム</a:t>
            </a:r>
            <a:endParaRPr kumimoji="0" lang="ja-JP" altLang="en-US" sz="20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42" name="四角形: 角を丸くする 8">
            <a:extLst>
              <a:ext uri="{FF2B5EF4-FFF2-40B4-BE49-F238E27FC236}">
                <a16:creationId xmlns:a16="http://schemas.microsoft.com/office/drawing/2014/main" id="{C7F594BD-090A-7944-9B11-529A5425E3A9}"/>
              </a:ext>
            </a:extLst>
          </p:cNvPr>
          <p:cNvSpPr/>
          <p:nvPr/>
        </p:nvSpPr>
        <p:spPr>
          <a:xfrm>
            <a:off x="2650962" y="6320388"/>
            <a:ext cx="911559" cy="341232"/>
          </a:xfrm>
          <a:prstGeom prst="roundRect">
            <a:avLst/>
          </a:prstGeom>
          <a:solidFill>
            <a:srgbClr val="FFC0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CPU</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43" name="四角形: 角を丸くする 9">
            <a:extLst>
              <a:ext uri="{FF2B5EF4-FFF2-40B4-BE49-F238E27FC236}">
                <a16:creationId xmlns:a16="http://schemas.microsoft.com/office/drawing/2014/main" id="{8C07C408-C432-4B44-BA89-1B8D02C713EB}"/>
              </a:ext>
            </a:extLst>
          </p:cNvPr>
          <p:cNvSpPr/>
          <p:nvPr/>
        </p:nvSpPr>
        <p:spPr>
          <a:xfrm>
            <a:off x="3660540" y="6322679"/>
            <a:ext cx="1238881" cy="341232"/>
          </a:xfrm>
          <a:prstGeom prst="roundRect">
            <a:avLst/>
          </a:prstGeom>
          <a:solidFill>
            <a:srgbClr val="0070C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Century Gothic" panose="020B0502020202020204"/>
                <a:ea typeface="ＭＳ Ｐゴシック" panose="020B0600070205080204" pitchFamily="34" charset="-128"/>
                <a:cs typeface="+mn-cs"/>
              </a:rPr>
              <a:t>メインメモリ</a:t>
            </a:r>
          </a:p>
        </p:txBody>
      </p:sp>
      <p:sp>
        <p:nvSpPr>
          <p:cNvPr id="44" name="四角形: 角を丸くする 10">
            <a:extLst>
              <a:ext uri="{FF2B5EF4-FFF2-40B4-BE49-F238E27FC236}">
                <a16:creationId xmlns:a16="http://schemas.microsoft.com/office/drawing/2014/main" id="{F8AAFCF6-8AB0-864F-B908-CB7DEDA320FB}"/>
              </a:ext>
            </a:extLst>
          </p:cNvPr>
          <p:cNvSpPr/>
          <p:nvPr/>
        </p:nvSpPr>
        <p:spPr>
          <a:xfrm>
            <a:off x="2719570" y="5820528"/>
            <a:ext cx="2080610" cy="336191"/>
          </a:xfrm>
          <a:prstGeom prst="roundRect">
            <a:avLst/>
          </a:prstGeom>
          <a:solidFill>
            <a:srgbClr val="00B0F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OS</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45" name="四角形: 角を丸くする 3">
            <a:extLst>
              <a:ext uri="{FF2B5EF4-FFF2-40B4-BE49-F238E27FC236}">
                <a16:creationId xmlns:a16="http://schemas.microsoft.com/office/drawing/2014/main" id="{EA86FFA7-C55A-FF44-ACFE-74A5999A6F5E}"/>
              </a:ext>
            </a:extLst>
          </p:cNvPr>
          <p:cNvSpPr/>
          <p:nvPr/>
        </p:nvSpPr>
        <p:spPr>
          <a:xfrm>
            <a:off x="5378948" y="6322678"/>
            <a:ext cx="1081082" cy="338942"/>
          </a:xfrm>
          <a:prstGeom prst="roundRect">
            <a:avLst/>
          </a:prstGeom>
          <a:solidFill>
            <a:srgbClr val="00B05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white"/>
                </a:solidFill>
                <a:effectLst/>
                <a:uLnTx/>
                <a:uFillTx/>
                <a:latin typeface="ＭＳ Ｐゴシック" panose="020B0600070205080204" pitchFamily="34" charset="-128"/>
                <a:ea typeface="ＭＳ Ｐゴシック" panose="020B0600070205080204" pitchFamily="34" charset="-128"/>
                <a:cs typeface="+mn-cs"/>
              </a:rPr>
              <a:t>GPU</a:t>
            </a:r>
            <a:endParaRPr kumimoji="0" lang="ja-JP" altLang="en-US" sz="1600" b="0" i="0" u="none" strike="noStrike" kern="0" cap="none" spc="0" normalizeH="0" baseline="0" noProof="0" dirty="0">
              <a:ln>
                <a:noFill/>
              </a:ln>
              <a:solidFill>
                <a:prstClr val="white"/>
              </a:solidFill>
              <a:effectLst/>
              <a:uLnTx/>
              <a:uFillTx/>
              <a:latin typeface="ＭＳ Ｐゴシック" panose="020B0600070205080204" pitchFamily="34" charset="-128"/>
              <a:ea typeface="ＭＳ Ｐゴシック" panose="020B0600070205080204" pitchFamily="34" charset="-128"/>
              <a:cs typeface="+mn-cs"/>
            </a:endParaRPr>
          </a:p>
        </p:txBody>
      </p:sp>
      <p:grpSp>
        <p:nvGrpSpPr>
          <p:cNvPr id="6" name="グループ化 5">
            <a:extLst>
              <a:ext uri="{FF2B5EF4-FFF2-40B4-BE49-F238E27FC236}">
                <a16:creationId xmlns:a16="http://schemas.microsoft.com/office/drawing/2014/main" id="{5C02B4BD-9E36-0346-A9D1-51385C0E2C0C}"/>
              </a:ext>
            </a:extLst>
          </p:cNvPr>
          <p:cNvGrpSpPr/>
          <p:nvPr/>
        </p:nvGrpSpPr>
        <p:grpSpPr>
          <a:xfrm>
            <a:off x="4899421" y="5602809"/>
            <a:ext cx="1552890" cy="890485"/>
            <a:chOff x="4899403" y="5602809"/>
            <a:chExt cx="1552890" cy="890485"/>
          </a:xfrm>
        </p:grpSpPr>
        <p:sp>
          <p:nvSpPr>
            <p:cNvPr id="46" name="四角形: 角を丸くする 5">
              <a:extLst>
                <a:ext uri="{FF2B5EF4-FFF2-40B4-BE49-F238E27FC236}">
                  <a16:creationId xmlns:a16="http://schemas.microsoft.com/office/drawing/2014/main" id="{5C4F77CA-FF32-2C4B-BEA9-FC8107F27F6A}"/>
                </a:ext>
              </a:extLst>
            </p:cNvPr>
            <p:cNvSpPr/>
            <p:nvPr/>
          </p:nvSpPr>
          <p:spPr>
            <a:xfrm>
              <a:off x="5371211" y="5602809"/>
              <a:ext cx="1081082" cy="646698"/>
            </a:xfrm>
            <a:prstGeom prst="roundRect">
              <a:avLst/>
            </a:prstGeom>
            <a:solidFill>
              <a:srgbClr val="FFFF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復旧</a:t>
              </a:r>
              <a:endParaRPr kumimoji="0" lang="en-US" altLang="ja-JP"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システム</a:t>
              </a:r>
              <a:endParaRPr kumimoji="0" lang="ja-JP" altLang="en-US"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cxnSp>
          <p:nvCxnSpPr>
            <p:cNvPr id="47" name="カギ線コネクタ 46">
              <a:extLst>
                <a:ext uri="{FF2B5EF4-FFF2-40B4-BE49-F238E27FC236}">
                  <a16:creationId xmlns:a16="http://schemas.microsoft.com/office/drawing/2014/main" id="{C4344AD8-9466-F841-9EF8-DB3976808DEA}"/>
                </a:ext>
              </a:extLst>
            </p:cNvPr>
            <p:cNvCxnSpPr>
              <a:cxnSpLocks/>
              <a:stCxn id="46" idx="1"/>
              <a:endCxn id="43" idx="3"/>
            </p:cNvCxnSpPr>
            <p:nvPr/>
          </p:nvCxnSpPr>
          <p:spPr>
            <a:xfrm rot="10800000" flipV="1">
              <a:off x="4899403" y="5926157"/>
              <a:ext cx="471808" cy="567137"/>
            </a:xfrm>
            <a:prstGeom prst="bentConnector3">
              <a:avLst>
                <a:gd name="adj1" fmla="val 50000"/>
              </a:avLst>
            </a:prstGeom>
            <a:noFill/>
            <a:ln w="57150" cap="flat" cmpd="sng" algn="ctr">
              <a:solidFill>
                <a:srgbClr val="FF0000"/>
              </a:solidFill>
              <a:prstDash val="solid"/>
              <a:tailEnd type="triangle"/>
            </a:ln>
            <a:effectLst/>
          </p:spPr>
        </p:cxnSp>
      </p:grpSp>
      <p:pic>
        <p:nvPicPr>
          <p:cNvPr id="26" name="図 9">
            <a:extLst>
              <a:ext uri="{FF2B5EF4-FFF2-40B4-BE49-F238E27FC236}">
                <a16:creationId xmlns:a16="http://schemas.microsoft.com/office/drawing/2014/main" id="{85226A86-CEFF-8D46-AD07-7FFF29646DBA}"/>
              </a:ext>
            </a:extLst>
          </p:cNvPr>
          <p:cNvPicPr>
            <a:picLocks noChangeAspect="1"/>
          </p:cNvPicPr>
          <p:nvPr/>
        </p:nvPicPr>
        <p:blipFill rotWithShape="1">
          <a:blip r:embed="rId3" cstate="email">
            <a:extLst>
              <a:ext uri="{BEBA8EAE-BF5A-486C-A8C5-ECC9F3942E4B}">
                <a14:imgProps xmlns:a14="http://schemas.microsoft.com/office/drawing/2010/main">
                  <a14:imgLayer r:embed="rId4">
                    <a14:imgEffect>
                      <a14:backgroundRemoval t="1370" b="90959" l="0" r="95687">
                        <a14:foregroundMark x1="57682" y1="16712" x2="57682" y2="16712"/>
                        <a14:foregroundMark x1="57682" y1="16712" x2="57682" y2="16712"/>
                        <a14:foregroundMark x1="91644" y1="37260" x2="91644" y2="37260"/>
                        <a14:foregroundMark x1="87332" y1="36438" x2="87332" y2="36438"/>
                        <a14:foregroundMark x1="79515" y1="67397" x2="79515" y2="67397"/>
                        <a14:foregroundMark x1="91644" y1="72603" x2="91644" y2="72603"/>
                        <a14:foregroundMark x1="70889" y1="83562" x2="70889" y2="83562"/>
                        <a14:foregroundMark x1="70081" y1="88767" x2="70081" y2="88767"/>
                        <a14:foregroundMark x1="70081" y1="88767" x2="70081" y2="88767"/>
                        <a14:foregroundMark x1="50404" y1="90959" x2="50404" y2="90959"/>
                        <a14:foregroundMark x1="32345" y1="87945" x2="32345" y2="87945"/>
                        <a14:foregroundMark x1="32345" y1="87945" x2="32345" y2="87945"/>
                        <a14:foregroundMark x1="32345" y1="87945" x2="32345" y2="87945"/>
                        <a14:foregroundMark x1="4313" y1="86575" x2="35310" y2="87123"/>
                        <a14:foregroundMark x1="0" y1="87397" x2="11051" y2="87671"/>
                        <a14:foregroundMark x1="95687" y1="63288" x2="95687" y2="78356"/>
                        <a14:foregroundMark x1="54447" y1="89589" x2="70081" y2="89863"/>
                        <a14:foregroundMark x1="23720" y1="78904" x2="54987" y2="79452"/>
                        <a14:foregroundMark x1="80323" y1="77808" x2="80323" y2="79452"/>
                        <a14:foregroundMark x1="70350" y1="54521" x2="70350" y2="54521"/>
                        <a14:foregroundMark x1="67925" y1="54521" x2="67925" y2="54521"/>
                        <a14:backgroundMark x1="15903" y1="39452" x2="30189" y2="40274"/>
                      </a14:backgroundRemoval>
                    </a14:imgEffect>
                  </a14:imgLayer>
                </a14:imgProps>
              </a:ext>
              <a:ext uri="{28A0092B-C50C-407E-A947-70E740481C1C}">
                <a14:useLocalDpi xmlns:a14="http://schemas.microsoft.com/office/drawing/2010/main"/>
              </a:ext>
            </a:extLst>
          </a:blip>
          <a:srcRect/>
          <a:stretch/>
        </p:blipFill>
        <p:spPr>
          <a:xfrm>
            <a:off x="7382478" y="4797172"/>
            <a:ext cx="1548014" cy="1523216"/>
          </a:xfrm>
          <a:prstGeom prst="rect">
            <a:avLst/>
          </a:prstGeom>
        </p:spPr>
      </p:pic>
      <p:sp>
        <p:nvSpPr>
          <p:cNvPr id="48" name="四角形: 角を丸くする 4">
            <a:extLst>
              <a:ext uri="{FF2B5EF4-FFF2-40B4-BE49-F238E27FC236}">
                <a16:creationId xmlns:a16="http://schemas.microsoft.com/office/drawing/2014/main" id="{04EB2481-5F2D-C24A-BA63-46425D9ED427}"/>
              </a:ext>
            </a:extLst>
          </p:cNvPr>
          <p:cNvSpPr/>
          <p:nvPr/>
        </p:nvSpPr>
        <p:spPr>
          <a:xfrm>
            <a:off x="7615943" y="5966022"/>
            <a:ext cx="1081083" cy="491709"/>
          </a:xfrm>
          <a:prstGeom prst="roundRect">
            <a:avLst>
              <a:gd name="adj" fmla="val 0"/>
            </a:avLst>
          </a:prstGeom>
          <a:noFill/>
          <a:ln w="381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管理者</a:t>
            </a:r>
            <a:endParaRPr kumimoji="0" lang="ja-JP" altLang="en-US"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cxnSp>
        <p:nvCxnSpPr>
          <p:cNvPr id="51" name="カギ線コネクタ 50">
            <a:extLst>
              <a:ext uri="{FF2B5EF4-FFF2-40B4-BE49-F238E27FC236}">
                <a16:creationId xmlns:a16="http://schemas.microsoft.com/office/drawing/2014/main" id="{0A7A4EED-244B-5148-B57F-F8B9CB947D0A}"/>
              </a:ext>
            </a:extLst>
          </p:cNvPr>
          <p:cNvCxnSpPr>
            <a:cxnSpLocks/>
            <a:stCxn id="50" idx="3"/>
            <a:endCxn id="26" idx="0"/>
          </p:cNvCxnSpPr>
          <p:nvPr/>
        </p:nvCxnSpPr>
        <p:spPr>
          <a:xfrm flipV="1">
            <a:off x="4800180" y="4797172"/>
            <a:ext cx="3356305" cy="648038"/>
          </a:xfrm>
          <a:prstGeom prst="bentConnector4">
            <a:avLst>
              <a:gd name="adj1" fmla="val 56445"/>
              <a:gd name="adj2" fmla="val 170188"/>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D6A66305-E235-6F4E-833B-EB620EC6E1D9}"/>
              </a:ext>
            </a:extLst>
          </p:cNvPr>
          <p:cNvGrpSpPr/>
          <p:nvPr/>
        </p:nvGrpSpPr>
        <p:grpSpPr>
          <a:xfrm>
            <a:off x="6452311" y="4973569"/>
            <a:ext cx="1594434" cy="952589"/>
            <a:chOff x="6452311" y="4973569"/>
            <a:chExt cx="1594434" cy="952589"/>
          </a:xfrm>
        </p:grpSpPr>
        <p:sp>
          <p:nvSpPr>
            <p:cNvPr id="52" name="テキスト ボックス 51">
              <a:extLst>
                <a:ext uri="{FF2B5EF4-FFF2-40B4-BE49-F238E27FC236}">
                  <a16:creationId xmlns:a16="http://schemas.microsoft.com/office/drawing/2014/main" id="{837D5862-C2A6-CC4B-BBBE-BC5979B3FAB6}"/>
                </a:ext>
              </a:extLst>
            </p:cNvPr>
            <p:cNvSpPr txBox="1"/>
            <p:nvPr/>
          </p:nvSpPr>
          <p:spPr>
            <a:xfrm>
              <a:off x="6965662" y="4973569"/>
              <a:ext cx="1081083" cy="369332"/>
            </a:xfrm>
            <a:prstGeom prst="rect">
              <a:avLst/>
            </a:prstGeom>
            <a:noFill/>
          </p:spPr>
          <p:txBody>
            <a:bodyPr wrap="square" rtlCol="0">
              <a:spAutoFit/>
            </a:bodyPr>
            <a:lstStyle/>
            <a:p>
              <a:pPr algn="ctr" defTabSz="457200"/>
              <a:r>
                <a:rPr lang="ja-JP" altLang="en-US" b="1">
                  <a:solidFill>
                    <a:prstClr val="black"/>
                  </a:solidFill>
                  <a:latin typeface="Century Gothic" panose="020B0502020202020204"/>
                  <a:ea typeface="ＭＳ Ｐゴシック" panose="020B0600070205080204" pitchFamily="34" charset="-128"/>
                </a:rPr>
                <a:t>通信</a:t>
              </a:r>
            </a:p>
          </p:txBody>
        </p:sp>
        <p:cxnSp>
          <p:nvCxnSpPr>
            <p:cNvPr id="53" name="カギ線コネクタ 52">
              <a:extLst>
                <a:ext uri="{FF2B5EF4-FFF2-40B4-BE49-F238E27FC236}">
                  <a16:creationId xmlns:a16="http://schemas.microsoft.com/office/drawing/2014/main" id="{52CA2775-A9C1-4E4B-B6D1-5F03A52374AA}"/>
                </a:ext>
              </a:extLst>
            </p:cNvPr>
            <p:cNvCxnSpPr>
              <a:cxnSpLocks/>
              <a:stCxn id="46" idx="3"/>
              <a:endCxn id="26" idx="1"/>
            </p:cNvCxnSpPr>
            <p:nvPr/>
          </p:nvCxnSpPr>
          <p:spPr>
            <a:xfrm flipV="1">
              <a:off x="6452311" y="5558780"/>
              <a:ext cx="930167" cy="367378"/>
            </a:xfrm>
            <a:prstGeom prst="bentConnector3">
              <a:avLst>
                <a:gd name="adj1" fmla="val 50000"/>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6" name="テキスト ボックス 55">
            <a:extLst>
              <a:ext uri="{FF2B5EF4-FFF2-40B4-BE49-F238E27FC236}">
                <a16:creationId xmlns:a16="http://schemas.microsoft.com/office/drawing/2014/main" id="{F0D943F6-17C2-BB40-A771-A5B62DFA344B}"/>
              </a:ext>
            </a:extLst>
          </p:cNvPr>
          <p:cNvSpPr txBox="1"/>
          <p:nvPr/>
        </p:nvSpPr>
        <p:spPr>
          <a:xfrm>
            <a:off x="4988311" y="4320855"/>
            <a:ext cx="1433821" cy="40011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a:ln>
                  <a:noFill/>
                </a:ln>
                <a:effectLst/>
                <a:uLnTx/>
                <a:uFillTx/>
                <a:latin typeface="Century Gothic" panose="020B0502020202020204"/>
                <a:ea typeface="ＭＳ Ｐゴシック" panose="020B0600070205080204" pitchFamily="34" charset="-128"/>
              </a:rPr>
              <a:t>物理マシン</a:t>
            </a:r>
          </a:p>
        </p:txBody>
      </p:sp>
      <p:sp>
        <p:nvSpPr>
          <p:cNvPr id="24" name="TextBox 23">
            <a:extLst>
              <a:ext uri="{FF2B5EF4-FFF2-40B4-BE49-F238E27FC236}">
                <a16:creationId xmlns:a16="http://schemas.microsoft.com/office/drawing/2014/main" id="{F3938122-05B8-6A43-946E-F2EA254F5C95}"/>
              </a:ext>
            </a:extLst>
          </p:cNvPr>
          <p:cNvSpPr txBox="1"/>
          <p:nvPr/>
        </p:nvSpPr>
        <p:spPr>
          <a:xfrm>
            <a:off x="9314902" y="5181292"/>
            <a:ext cx="2611612" cy="1015663"/>
          </a:xfrm>
          <a:prstGeom prst="rect">
            <a:avLst/>
          </a:prstGeom>
          <a:noFill/>
          <a:ln w="38100">
            <a:solidFill>
              <a:schemeClr val="tx1"/>
            </a:solidFill>
          </a:ln>
        </p:spPr>
        <p:txBody>
          <a:bodyPr wrap="none" rtlCol="0">
            <a:spAutoFit/>
          </a:bodyPr>
          <a:lstStyle/>
          <a:p>
            <a:r>
              <a:rPr lang="ja-JP" altLang="en-US" sz="2000">
                <a:latin typeface="+mn-ea"/>
              </a:rPr>
              <a:t>本発表では</a:t>
            </a:r>
            <a:r>
              <a:rPr lang="en-US" altLang="ja-JP" sz="2000" dirty="0">
                <a:latin typeface="+mn-ea"/>
              </a:rPr>
              <a:t>GPU</a:t>
            </a:r>
            <a:r>
              <a:rPr lang="ja-JP" altLang="en-US" sz="2000">
                <a:latin typeface="+mn-ea"/>
              </a:rPr>
              <a:t>上の</a:t>
            </a:r>
            <a:endParaRPr lang="en-US" altLang="ja-JP" sz="2000" dirty="0">
              <a:latin typeface="+mn-ea"/>
            </a:endParaRPr>
          </a:p>
          <a:p>
            <a:r>
              <a:rPr lang="ja-JP" altLang="en-US" sz="2000">
                <a:latin typeface="+mn-ea"/>
              </a:rPr>
              <a:t>復旧システムを中心に</a:t>
            </a:r>
            <a:endParaRPr lang="en-US" altLang="ja-JP" sz="2000" dirty="0">
              <a:latin typeface="+mn-ea"/>
            </a:endParaRPr>
          </a:p>
          <a:p>
            <a:r>
              <a:rPr lang="ja-JP" altLang="en-US" sz="2000">
                <a:latin typeface="+mn-ea"/>
              </a:rPr>
              <a:t>説明</a:t>
            </a:r>
            <a:endParaRPr lang="en-US" altLang="ja-JP" sz="2000" dirty="0">
              <a:latin typeface="+mn-ea"/>
            </a:endParaRPr>
          </a:p>
        </p:txBody>
      </p:sp>
      <p:grpSp>
        <p:nvGrpSpPr>
          <p:cNvPr id="8" name="グループ化 7">
            <a:extLst>
              <a:ext uri="{FF2B5EF4-FFF2-40B4-BE49-F238E27FC236}">
                <a16:creationId xmlns:a16="http://schemas.microsoft.com/office/drawing/2014/main" id="{C4D722F2-E952-CF4C-9809-B0223D6F96D2}"/>
              </a:ext>
            </a:extLst>
          </p:cNvPr>
          <p:cNvGrpSpPr/>
          <p:nvPr/>
        </p:nvGrpSpPr>
        <p:grpSpPr>
          <a:xfrm>
            <a:off x="2719569" y="4713583"/>
            <a:ext cx="2815260" cy="1023907"/>
            <a:chOff x="2908109" y="4713583"/>
            <a:chExt cx="2815260" cy="1023907"/>
          </a:xfrm>
        </p:grpSpPr>
        <p:sp>
          <p:nvSpPr>
            <p:cNvPr id="49" name="四角形: 角を丸くする 4">
              <a:extLst>
                <a:ext uri="{FF2B5EF4-FFF2-40B4-BE49-F238E27FC236}">
                  <a16:creationId xmlns:a16="http://schemas.microsoft.com/office/drawing/2014/main" id="{7FA0EA24-C7E5-8D41-82B8-D738CACAE862}"/>
                </a:ext>
              </a:extLst>
            </p:cNvPr>
            <p:cNvSpPr/>
            <p:nvPr/>
          </p:nvSpPr>
          <p:spPr>
            <a:xfrm>
              <a:off x="2908109" y="4797172"/>
              <a:ext cx="993559" cy="940318"/>
            </a:xfrm>
            <a:prstGeom prst="roundRect">
              <a:avLst/>
            </a:prstGeom>
            <a:solidFill>
              <a:srgbClr val="588FE2">
                <a:lumMod val="20000"/>
                <a:lumOff val="80000"/>
              </a:srgbClr>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VM</a:t>
              </a:r>
            </a:p>
            <a:p>
              <a:pPr marL="0" marR="0" lvl="0" indent="0" algn="ctr" defTabSz="457200" eaLnBrk="1" fontAlgn="auto" latinLnBrk="0" hangingPunct="1">
                <a:lnSpc>
                  <a:spcPct val="100000"/>
                </a:lnSpc>
                <a:spcBef>
                  <a:spcPts val="0"/>
                </a:spcBef>
                <a:spcAft>
                  <a:spcPts val="0"/>
                </a:spcAft>
                <a:buClrTx/>
                <a:buSzTx/>
                <a:buFontTx/>
                <a:buNone/>
                <a:tabLst/>
                <a:defRPr/>
              </a:pPr>
              <a:endParaRPr lang="en-US" altLang="ja-JP" sz="1600" kern="0" dirty="0">
                <a:solidFill>
                  <a:prstClr val="black"/>
                </a:solidFill>
                <a:latin typeface="ＭＳ Ｐゴシック" panose="020B0600070205080204" pitchFamily="34" charset="-128"/>
                <a:ea typeface="ＭＳ Ｐゴシック" panose="020B0600070205080204" pitchFamily="34" charset="-128"/>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grpSp>
          <p:nvGrpSpPr>
            <p:cNvPr id="7" name="グループ化 6">
              <a:extLst>
                <a:ext uri="{FF2B5EF4-FFF2-40B4-BE49-F238E27FC236}">
                  <a16:creationId xmlns:a16="http://schemas.microsoft.com/office/drawing/2014/main" id="{68F3BE96-0F05-3D46-A468-05132709FDDE}"/>
                </a:ext>
              </a:extLst>
            </p:cNvPr>
            <p:cNvGrpSpPr/>
            <p:nvPr/>
          </p:nvGrpSpPr>
          <p:grpSpPr>
            <a:xfrm>
              <a:off x="3901669" y="4713583"/>
              <a:ext cx="1821700" cy="1017714"/>
              <a:chOff x="3901669" y="4713583"/>
              <a:chExt cx="1821700" cy="1017714"/>
            </a:xfrm>
          </p:grpSpPr>
          <p:sp>
            <p:nvSpPr>
              <p:cNvPr id="50" name="四角形: 角を丸くする 5">
                <a:extLst>
                  <a:ext uri="{FF2B5EF4-FFF2-40B4-BE49-F238E27FC236}">
                    <a16:creationId xmlns:a16="http://schemas.microsoft.com/office/drawing/2014/main" id="{401E324D-FE1F-F343-836F-D10316B594F4}"/>
                  </a:ext>
                </a:extLst>
              </p:cNvPr>
              <p:cNvSpPr/>
              <p:nvPr/>
            </p:nvSpPr>
            <p:spPr>
              <a:xfrm>
                <a:off x="4022086" y="5159122"/>
                <a:ext cx="966634" cy="572175"/>
              </a:xfrm>
              <a:prstGeom prst="roundRect">
                <a:avLst/>
              </a:prstGeom>
              <a:solidFill>
                <a:srgbClr val="FFFF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復旧</a:t>
                </a:r>
                <a:endParaRPr kumimoji="0" lang="en-US" altLang="ja-JP"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システム</a:t>
                </a:r>
                <a:endParaRPr kumimoji="0" lang="ja-JP" altLang="en-US"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54" name="テキスト ボックス 53">
                <a:extLst>
                  <a:ext uri="{FF2B5EF4-FFF2-40B4-BE49-F238E27FC236}">
                    <a16:creationId xmlns:a16="http://schemas.microsoft.com/office/drawing/2014/main" id="{E013C6E6-2F17-774D-906C-F1E869B2D7AD}"/>
                  </a:ext>
                </a:extLst>
              </p:cNvPr>
              <p:cNvSpPr txBox="1"/>
              <p:nvPr/>
            </p:nvSpPr>
            <p:spPr>
              <a:xfrm>
                <a:off x="4512366" y="4713583"/>
                <a:ext cx="1211003" cy="369332"/>
              </a:xfrm>
              <a:prstGeom prst="rect">
                <a:avLst/>
              </a:prstGeom>
              <a:noFill/>
            </p:spPr>
            <p:txBody>
              <a:bodyPr wrap="square" rtlCol="0">
                <a:spAutoFit/>
              </a:bodyPr>
              <a:lstStyle/>
              <a:p>
                <a:pPr algn="ctr" defTabSz="457200"/>
                <a:r>
                  <a:rPr lang="ja-JP" altLang="en-US" b="1">
                    <a:solidFill>
                      <a:srgbClr val="FF0000"/>
                    </a:solidFill>
                    <a:latin typeface="Century Gothic" panose="020B0502020202020204"/>
                    <a:ea typeface="ＭＳ Ｐゴシック" panose="020B0600070205080204" pitchFamily="34" charset="-128"/>
                  </a:rPr>
                  <a:t>書き</a:t>
                </a:r>
                <a:r>
                  <a:rPr lang="en-US" altLang="ja-JP" b="1" dirty="0">
                    <a:solidFill>
                      <a:srgbClr val="FF0000"/>
                    </a:solidFill>
                    <a:latin typeface="Century Gothic" panose="020B0502020202020204"/>
                    <a:ea typeface="ＭＳ Ｐゴシック" panose="020B0600070205080204" pitchFamily="34" charset="-128"/>
                  </a:rPr>
                  <a:t> </a:t>
                </a:r>
                <a:r>
                  <a:rPr lang="ja-JP" altLang="en-US" b="1">
                    <a:solidFill>
                      <a:srgbClr val="FF0000"/>
                    </a:solidFill>
                    <a:latin typeface="Century Gothic" panose="020B0502020202020204"/>
                    <a:ea typeface="ＭＳ Ｐゴシック" panose="020B0600070205080204" pitchFamily="34" charset="-128"/>
                  </a:rPr>
                  <a:t>換え</a:t>
                </a:r>
              </a:p>
            </p:txBody>
          </p:sp>
          <p:cxnSp>
            <p:nvCxnSpPr>
              <p:cNvPr id="55" name="カギ線コネクタ 54">
                <a:extLst>
                  <a:ext uri="{FF2B5EF4-FFF2-40B4-BE49-F238E27FC236}">
                    <a16:creationId xmlns:a16="http://schemas.microsoft.com/office/drawing/2014/main" id="{B85DD519-66D5-464D-B0AF-96725FAC26BC}"/>
                  </a:ext>
                </a:extLst>
              </p:cNvPr>
              <p:cNvCxnSpPr>
                <a:cxnSpLocks/>
                <a:stCxn id="50" idx="0"/>
              </p:cNvCxnSpPr>
              <p:nvPr/>
            </p:nvCxnSpPr>
            <p:spPr>
              <a:xfrm rot="16200000" flipV="1">
                <a:off x="4110760" y="4764478"/>
                <a:ext cx="185553" cy="603735"/>
              </a:xfrm>
              <a:prstGeom prst="bentConnector2">
                <a:avLst/>
              </a:prstGeom>
              <a:noFill/>
              <a:ln w="57150" cap="flat" cmpd="sng" algn="ctr">
                <a:solidFill>
                  <a:srgbClr val="FF0000"/>
                </a:solidFill>
                <a:prstDash val="solid"/>
                <a:tailEnd type="triangle"/>
              </a:ln>
              <a:effectLst/>
            </p:spPr>
          </p:cxnSp>
        </p:grpSp>
        <p:sp>
          <p:nvSpPr>
            <p:cNvPr id="29" name="四角形: 角を丸くする 10">
              <a:extLst>
                <a:ext uri="{FF2B5EF4-FFF2-40B4-BE49-F238E27FC236}">
                  <a16:creationId xmlns:a16="http://schemas.microsoft.com/office/drawing/2014/main" id="{DD68A47D-1632-0D43-98EC-60F2F418B8D8}"/>
                </a:ext>
              </a:extLst>
            </p:cNvPr>
            <p:cNvSpPr/>
            <p:nvPr/>
          </p:nvSpPr>
          <p:spPr>
            <a:xfrm>
              <a:off x="2993481" y="5291643"/>
              <a:ext cx="832735" cy="336191"/>
            </a:xfrm>
            <a:prstGeom prst="roundRect">
              <a:avLst/>
            </a:prstGeom>
            <a:solidFill>
              <a:srgbClr val="00B0F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OS</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grpSp>
    </p:spTree>
    <p:extLst>
      <p:ext uri="{BB962C8B-B14F-4D97-AF65-F5344CB8AC3E}">
        <p14:creationId xmlns:p14="http://schemas.microsoft.com/office/powerpoint/2010/main" val="325168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E22E1-3A14-E541-8E99-04CB51ED740B}"/>
              </a:ext>
            </a:extLst>
          </p:cNvPr>
          <p:cNvSpPr>
            <a:spLocks noGrp="1"/>
          </p:cNvSpPr>
          <p:nvPr>
            <p:ph type="title"/>
          </p:nvPr>
        </p:nvSpPr>
        <p:spPr/>
        <p:txBody>
          <a:bodyPr/>
          <a:lstStyle/>
          <a:p>
            <a:r>
              <a:rPr lang="ja-JP" altLang="en-US"/>
              <a:t>障害モデル</a:t>
            </a:r>
          </a:p>
        </p:txBody>
      </p:sp>
      <p:sp>
        <p:nvSpPr>
          <p:cNvPr id="3" name="コンテンツ プレースホルダー 2">
            <a:extLst>
              <a:ext uri="{FF2B5EF4-FFF2-40B4-BE49-F238E27FC236}">
                <a16:creationId xmlns:a16="http://schemas.microsoft.com/office/drawing/2014/main" id="{319BEB42-D4E2-674B-A75A-D33A19F67F1A}"/>
              </a:ext>
            </a:extLst>
          </p:cNvPr>
          <p:cNvSpPr>
            <a:spLocks noGrp="1"/>
          </p:cNvSpPr>
          <p:nvPr>
            <p:ph idx="1"/>
          </p:nvPr>
        </p:nvSpPr>
        <p:spPr/>
        <p:txBody>
          <a:bodyPr/>
          <a:lstStyle/>
          <a:p>
            <a:r>
              <a:rPr lang="ja-JP" altLang="en-US"/>
              <a:t>プロセスレベルの障害と</a:t>
            </a:r>
            <a:r>
              <a:rPr lang="en-US" altLang="ja-JP" dirty="0"/>
              <a:t>OS</a:t>
            </a:r>
            <a:r>
              <a:rPr lang="ja-JP" altLang="en-US"/>
              <a:t>レベルの一部の障害を対象とする</a:t>
            </a:r>
            <a:endParaRPr lang="en-US" altLang="ja-JP" dirty="0"/>
          </a:p>
          <a:p>
            <a:pPr lvl="1"/>
            <a:r>
              <a:rPr lang="ja-JP" altLang="en-US"/>
              <a:t>プロセスがリソースを使い過ぎることによりシステム全体のリソースが不足</a:t>
            </a:r>
            <a:endParaRPr lang="en-US" altLang="ja-JP" dirty="0"/>
          </a:p>
          <a:p>
            <a:pPr lvl="1"/>
            <a:r>
              <a:rPr lang="en-US" altLang="ja-JP" dirty="0"/>
              <a:t>OS</a:t>
            </a:r>
            <a:r>
              <a:rPr lang="ja-JP" altLang="en-US"/>
              <a:t>内で処理が進まなくなったためシステムが応答しなくなる</a:t>
            </a:r>
            <a:endParaRPr lang="en-US" altLang="ja-JP" dirty="0"/>
          </a:p>
          <a:p>
            <a:r>
              <a:rPr lang="en-US" altLang="ja-JP" dirty="0"/>
              <a:t>GPU</a:t>
            </a:r>
            <a:r>
              <a:rPr lang="ja-JP" altLang="en-US"/>
              <a:t>はシステム障害の発生時でも正常に動作すると仮定</a:t>
            </a:r>
            <a:endParaRPr lang="en-US" altLang="ja-JP" dirty="0"/>
          </a:p>
          <a:p>
            <a:pPr lvl="1"/>
            <a:r>
              <a:rPr lang="en" altLang="ja-JP" dirty="0"/>
              <a:t>GPU</a:t>
            </a:r>
            <a:r>
              <a:rPr lang="ja-JP" altLang="en-US"/>
              <a:t>は</a:t>
            </a:r>
            <a:r>
              <a:rPr lang="en" altLang="ja-JP" dirty="0"/>
              <a:t>CPU</a:t>
            </a:r>
            <a:r>
              <a:rPr lang="ja-JP" altLang="en-US"/>
              <a:t>やメインメモリから物理的に隔離</a:t>
            </a:r>
            <a:endParaRPr lang="en-US" altLang="ja-JP" dirty="0"/>
          </a:p>
          <a:p>
            <a:pPr lvl="1"/>
            <a:r>
              <a:rPr lang="ja-JP" altLang="en-US"/>
              <a:t>システムのリソース不足の影響を受けない</a:t>
            </a:r>
            <a:endParaRPr lang="en-US" altLang="ja-JP" dirty="0"/>
          </a:p>
          <a:p>
            <a:endParaRPr lang="en-US" altLang="ja-JP" dirty="0"/>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54D2983C-C91C-084D-B247-CDA425D6AC59}"/>
              </a:ext>
            </a:extLst>
          </p:cNvPr>
          <p:cNvSpPr>
            <a:spLocks noGrp="1"/>
          </p:cNvSpPr>
          <p:nvPr>
            <p:ph type="sldNum" sz="quarter" idx="12"/>
          </p:nvPr>
        </p:nvSpPr>
        <p:spPr/>
        <p:txBody>
          <a:bodyPr/>
          <a:lstStyle/>
          <a:p>
            <a:fld id="{DB15B789-B4AB-4945-84F3-7B2ECC227000}" type="slidenum">
              <a:rPr lang="ja-JP" altLang="en-US" smtClean="0"/>
              <a:pPr/>
              <a:t>7</a:t>
            </a:fld>
            <a:endParaRPr lang="ja-JP" altLang="en-US"/>
          </a:p>
        </p:txBody>
      </p:sp>
      <p:pic>
        <p:nvPicPr>
          <p:cNvPr id="9" name="図 8">
            <a:extLst>
              <a:ext uri="{FF2B5EF4-FFF2-40B4-BE49-F238E27FC236}">
                <a16:creationId xmlns:a16="http://schemas.microsoft.com/office/drawing/2014/main" id="{6FDA445E-1FB3-0A48-8542-A7A7A1AD204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69432" y="4641859"/>
            <a:ext cx="2476332" cy="2338069"/>
          </a:xfrm>
          <a:prstGeom prst="rect">
            <a:avLst/>
          </a:prstGeom>
        </p:spPr>
      </p:pic>
      <p:sp>
        <p:nvSpPr>
          <p:cNvPr id="10" name="四角形: 角を丸くする 7">
            <a:extLst>
              <a:ext uri="{FF2B5EF4-FFF2-40B4-BE49-F238E27FC236}">
                <a16:creationId xmlns:a16="http://schemas.microsoft.com/office/drawing/2014/main" id="{D90D1453-7E53-9841-AEA2-831D0957FEC6}"/>
              </a:ext>
            </a:extLst>
          </p:cNvPr>
          <p:cNvSpPr/>
          <p:nvPr/>
        </p:nvSpPr>
        <p:spPr>
          <a:xfrm>
            <a:off x="8390598" y="5668309"/>
            <a:ext cx="1348081" cy="657879"/>
          </a:xfrm>
          <a:prstGeom prst="roundRect">
            <a:avLst/>
          </a:prstGeom>
          <a:solidFill>
            <a:srgbClr val="92D05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GPU</a:t>
            </a:r>
            <a:r>
              <a:rPr kumimoji="1" lang="ja-JP" altLang="en-US" sz="2000">
                <a:latin typeface="+mn-ea"/>
              </a:rPr>
              <a:t>メモリ</a:t>
            </a:r>
            <a:endParaRPr kumimoji="1" lang="ja-JP" altLang="en-US" sz="2000" dirty="0">
              <a:latin typeface="+mn-ea"/>
            </a:endParaRPr>
          </a:p>
        </p:txBody>
      </p:sp>
      <p:pic>
        <p:nvPicPr>
          <p:cNvPr id="11" name="図 10">
            <a:extLst>
              <a:ext uri="{FF2B5EF4-FFF2-40B4-BE49-F238E27FC236}">
                <a16:creationId xmlns:a16="http://schemas.microsoft.com/office/drawing/2014/main" id="{4D277AF6-5830-C64B-B21B-0FF4EFAEF2B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227950" y="5185972"/>
            <a:ext cx="2170754" cy="1356722"/>
          </a:xfrm>
          <a:prstGeom prst="rect">
            <a:avLst/>
          </a:prstGeom>
        </p:spPr>
      </p:pic>
      <p:pic>
        <p:nvPicPr>
          <p:cNvPr id="12" name="図 11">
            <a:extLst>
              <a:ext uri="{FF2B5EF4-FFF2-40B4-BE49-F238E27FC236}">
                <a16:creationId xmlns:a16="http://schemas.microsoft.com/office/drawing/2014/main" id="{17701F15-2ADF-8A47-AF35-13CD0F227689}"/>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408082" y="5367818"/>
            <a:ext cx="1373234" cy="1174877"/>
          </a:xfrm>
          <a:prstGeom prst="rect">
            <a:avLst/>
          </a:prstGeom>
        </p:spPr>
      </p:pic>
      <p:cxnSp>
        <p:nvCxnSpPr>
          <p:cNvPr id="13" name="直線コネクタ 12">
            <a:extLst>
              <a:ext uri="{FF2B5EF4-FFF2-40B4-BE49-F238E27FC236}">
                <a16:creationId xmlns:a16="http://schemas.microsoft.com/office/drawing/2014/main" id="{47A95662-D16E-9C4F-BC00-5E5EAC3FC544}"/>
              </a:ext>
            </a:extLst>
          </p:cNvPr>
          <p:cNvCxnSpPr>
            <a:cxnSpLocks/>
          </p:cNvCxnSpPr>
          <p:nvPr/>
        </p:nvCxnSpPr>
        <p:spPr>
          <a:xfrm>
            <a:off x="6551104" y="5246860"/>
            <a:ext cx="0" cy="157420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TextBox 12">
            <a:extLst>
              <a:ext uri="{FF2B5EF4-FFF2-40B4-BE49-F238E27FC236}">
                <a16:creationId xmlns:a16="http://schemas.microsoft.com/office/drawing/2014/main" id="{51AA1BA1-0996-894C-8F0B-6A41E833D52F}"/>
              </a:ext>
            </a:extLst>
          </p:cNvPr>
          <p:cNvSpPr txBox="1"/>
          <p:nvPr/>
        </p:nvSpPr>
        <p:spPr>
          <a:xfrm>
            <a:off x="4653000" y="6420950"/>
            <a:ext cx="1415772" cy="400110"/>
          </a:xfrm>
          <a:prstGeom prst="rect">
            <a:avLst/>
          </a:prstGeom>
          <a:noFill/>
        </p:spPr>
        <p:txBody>
          <a:bodyPr wrap="none" rtlCol="0">
            <a:spAutoFit/>
          </a:bodyPr>
          <a:lstStyle/>
          <a:p>
            <a:pPr algn="ctr"/>
            <a:r>
              <a:rPr lang="ja-JP" altLang="en-US" sz="2000" b="1" dirty="0"/>
              <a:t>メインメモリ</a:t>
            </a:r>
          </a:p>
        </p:txBody>
      </p:sp>
      <p:sp>
        <p:nvSpPr>
          <p:cNvPr id="15" name="TextBox 9">
            <a:extLst>
              <a:ext uri="{FF2B5EF4-FFF2-40B4-BE49-F238E27FC236}">
                <a16:creationId xmlns:a16="http://schemas.microsoft.com/office/drawing/2014/main" id="{D5D8CA53-CFA0-9D41-BB05-348D98B56579}"/>
              </a:ext>
            </a:extLst>
          </p:cNvPr>
          <p:cNvSpPr txBox="1"/>
          <p:nvPr/>
        </p:nvSpPr>
        <p:spPr>
          <a:xfrm>
            <a:off x="2719145" y="6478278"/>
            <a:ext cx="751111" cy="400110"/>
          </a:xfrm>
          <a:prstGeom prst="rect">
            <a:avLst/>
          </a:prstGeom>
          <a:noFill/>
        </p:spPr>
        <p:txBody>
          <a:bodyPr wrap="square" rtlCol="0">
            <a:spAutoFit/>
          </a:bodyPr>
          <a:lstStyle/>
          <a:p>
            <a:pPr algn="ctr"/>
            <a:r>
              <a:rPr lang="en-US" altLang="ja-JP" sz="2000" b="1" dirty="0">
                <a:latin typeface="+mn-ea"/>
              </a:rPr>
              <a:t>CPU</a:t>
            </a:r>
            <a:endParaRPr lang="ja-JP" altLang="en-US" sz="2000" b="1" dirty="0">
              <a:latin typeface="+mn-ea"/>
            </a:endParaRPr>
          </a:p>
        </p:txBody>
      </p:sp>
      <p:sp>
        <p:nvSpPr>
          <p:cNvPr id="16" name="TextBox 12">
            <a:extLst>
              <a:ext uri="{FF2B5EF4-FFF2-40B4-BE49-F238E27FC236}">
                <a16:creationId xmlns:a16="http://schemas.microsoft.com/office/drawing/2014/main" id="{A700E3D1-C670-784A-9D66-27C6A5EE0755}"/>
              </a:ext>
            </a:extLst>
          </p:cNvPr>
          <p:cNvSpPr txBox="1"/>
          <p:nvPr/>
        </p:nvSpPr>
        <p:spPr>
          <a:xfrm>
            <a:off x="7998993" y="6457291"/>
            <a:ext cx="707246" cy="400110"/>
          </a:xfrm>
          <a:prstGeom prst="rect">
            <a:avLst/>
          </a:prstGeom>
          <a:noFill/>
        </p:spPr>
        <p:txBody>
          <a:bodyPr wrap="none" rtlCol="0">
            <a:spAutoFit/>
          </a:bodyPr>
          <a:lstStyle/>
          <a:p>
            <a:pPr algn="ctr"/>
            <a:r>
              <a:rPr lang="en-US" altLang="ja-JP" sz="2000" b="1" dirty="0"/>
              <a:t>GPU</a:t>
            </a:r>
            <a:endParaRPr lang="ja-JP" altLang="en-US" sz="2000" b="1" dirty="0"/>
          </a:p>
        </p:txBody>
      </p:sp>
    </p:spTree>
    <p:extLst>
      <p:ext uri="{BB962C8B-B14F-4D97-AF65-F5344CB8AC3E}">
        <p14:creationId xmlns:p14="http://schemas.microsoft.com/office/powerpoint/2010/main" val="3856505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8161DA-7007-3442-BA67-40A41EEFB229}"/>
              </a:ext>
            </a:extLst>
          </p:cNvPr>
          <p:cNvSpPr>
            <a:spLocks noGrp="1"/>
          </p:cNvSpPr>
          <p:nvPr>
            <p:ph type="title"/>
          </p:nvPr>
        </p:nvSpPr>
        <p:spPr>
          <a:xfrm>
            <a:off x="816000" y="292959"/>
            <a:ext cx="10560000" cy="1293028"/>
          </a:xfrm>
        </p:spPr>
        <p:txBody>
          <a:bodyPr/>
          <a:lstStyle/>
          <a:p>
            <a:r>
              <a:rPr lang="en-US" altLang="ja-JP" dirty="0" err="1"/>
              <a:t>GPUfas</a:t>
            </a:r>
            <a:r>
              <a:rPr lang="ja-JP" altLang="en-US"/>
              <a:t>を用いた復旧の流れ</a:t>
            </a:r>
          </a:p>
        </p:txBody>
      </p:sp>
      <p:sp>
        <p:nvSpPr>
          <p:cNvPr id="3" name="コンテンツ プレースホルダー 2">
            <a:extLst>
              <a:ext uri="{FF2B5EF4-FFF2-40B4-BE49-F238E27FC236}">
                <a16:creationId xmlns:a16="http://schemas.microsoft.com/office/drawing/2014/main" id="{9E79E336-26FE-B240-A3CC-942DAF1BABF5}"/>
              </a:ext>
            </a:extLst>
          </p:cNvPr>
          <p:cNvSpPr>
            <a:spLocks noGrp="1"/>
          </p:cNvSpPr>
          <p:nvPr>
            <p:ph idx="1"/>
          </p:nvPr>
        </p:nvSpPr>
        <p:spPr>
          <a:xfrm>
            <a:off x="816000" y="1671919"/>
            <a:ext cx="10560000" cy="4585447"/>
          </a:xfrm>
        </p:spPr>
        <p:txBody>
          <a:bodyPr/>
          <a:lstStyle/>
          <a:p>
            <a:r>
              <a:rPr lang="en" altLang="ja-JP" dirty="0"/>
              <a:t>GPU</a:t>
            </a:r>
            <a:r>
              <a:rPr lang="ja-JP" altLang="en-US"/>
              <a:t>上の復旧システムが判断して自動的に復旧</a:t>
            </a:r>
            <a:endParaRPr lang="en-US" altLang="ja-JP" dirty="0"/>
          </a:p>
          <a:p>
            <a:pPr lvl="1"/>
            <a:r>
              <a:rPr lang="ja-JP" altLang="en-US"/>
              <a:t>メインメモリ上の</a:t>
            </a:r>
            <a:r>
              <a:rPr lang="en" altLang="ja-JP" dirty="0"/>
              <a:t>OS</a:t>
            </a:r>
            <a:r>
              <a:rPr lang="ja-JP" altLang="en-US"/>
              <a:t>データを監視して障害の原因プロセスを特定</a:t>
            </a:r>
            <a:endParaRPr lang="en-US" altLang="ja-JP" dirty="0"/>
          </a:p>
          <a:p>
            <a:pPr lvl="1"/>
            <a:r>
              <a:rPr lang="ja-JP" altLang="en-US"/>
              <a:t>障害に応じて適切な復旧手法を選択</a:t>
            </a:r>
            <a:endParaRPr lang="en-US" altLang="ja-JP" dirty="0"/>
          </a:p>
          <a:p>
            <a:r>
              <a:rPr lang="ja-JP" altLang="en-US"/>
              <a:t>対話的に復旧を行うことも可能</a:t>
            </a:r>
            <a:endParaRPr lang="en" altLang="ja-JP" dirty="0"/>
          </a:p>
          <a:p>
            <a:pPr lvl="1"/>
            <a:r>
              <a:rPr lang="en" altLang="ja-JP" dirty="0" err="1"/>
              <a:t>GPUDirect</a:t>
            </a:r>
            <a:r>
              <a:rPr lang="en" altLang="ja-JP" dirty="0"/>
              <a:t> RDMA</a:t>
            </a:r>
            <a:r>
              <a:rPr lang="ja-JP" altLang="en-US"/>
              <a:t>を用いてリモートホストと直接通信</a:t>
            </a:r>
            <a:r>
              <a:rPr lang="en-US" altLang="ja-JP" dirty="0"/>
              <a:t> [</a:t>
            </a:r>
            <a:r>
              <a:rPr lang="ja-JP" altLang="en-US"/>
              <a:t>金本ら</a:t>
            </a:r>
            <a:r>
              <a:rPr lang="en-US" altLang="ja-JP" dirty="0"/>
              <a:t>'19]</a:t>
            </a:r>
          </a:p>
          <a:p>
            <a:pPr lvl="1"/>
            <a:r>
              <a:rPr lang="ja-JP" altLang="en-US"/>
              <a:t>リモートホストに検知結果を送り，管理者または</a:t>
            </a:r>
            <a:r>
              <a:rPr lang="en-US" altLang="ja-JP" dirty="0"/>
              <a:t>AI</a:t>
            </a:r>
            <a:r>
              <a:rPr lang="ja-JP" altLang="en-US"/>
              <a:t>が判断</a:t>
            </a:r>
          </a:p>
        </p:txBody>
      </p:sp>
      <p:sp>
        <p:nvSpPr>
          <p:cNvPr id="4" name="スライド番号プレースホルダー 3">
            <a:extLst>
              <a:ext uri="{FF2B5EF4-FFF2-40B4-BE49-F238E27FC236}">
                <a16:creationId xmlns:a16="http://schemas.microsoft.com/office/drawing/2014/main" id="{1382DAA4-F739-2945-9985-CF068ADA6596}"/>
              </a:ext>
            </a:extLst>
          </p:cNvPr>
          <p:cNvSpPr>
            <a:spLocks noGrp="1"/>
          </p:cNvSpPr>
          <p:nvPr>
            <p:ph type="sldNum" sz="quarter" idx="12"/>
          </p:nvPr>
        </p:nvSpPr>
        <p:spPr>
          <a:xfrm>
            <a:off x="8496000" y="292960"/>
            <a:ext cx="2880000" cy="365125"/>
          </a:xfrm>
        </p:spPr>
        <p:txBody>
          <a:bodyPr/>
          <a:lstStyle/>
          <a:p>
            <a:fld id="{DB15B789-B4AB-4945-84F3-7B2ECC227000}" type="slidenum">
              <a:rPr lang="ja-JP" altLang="en-US" smtClean="0"/>
              <a:pPr/>
              <a:t>8</a:t>
            </a:fld>
            <a:endParaRPr lang="ja-JP" altLang="en-US"/>
          </a:p>
        </p:txBody>
      </p:sp>
      <p:grpSp>
        <p:nvGrpSpPr>
          <p:cNvPr id="26" name="グループ化 25">
            <a:extLst>
              <a:ext uri="{FF2B5EF4-FFF2-40B4-BE49-F238E27FC236}">
                <a16:creationId xmlns:a16="http://schemas.microsoft.com/office/drawing/2014/main" id="{6AB029F4-8807-FA44-B9C7-46837F4BA634}"/>
              </a:ext>
            </a:extLst>
          </p:cNvPr>
          <p:cNvGrpSpPr/>
          <p:nvPr/>
        </p:nvGrpSpPr>
        <p:grpSpPr>
          <a:xfrm>
            <a:off x="2269302" y="4530410"/>
            <a:ext cx="7653396" cy="2034630"/>
            <a:chOff x="1856190" y="3194051"/>
            <a:chExt cx="7653396" cy="2034630"/>
          </a:xfrm>
        </p:grpSpPr>
        <p:sp>
          <p:nvSpPr>
            <p:cNvPr id="28" name="四角形: 角を丸くする 4">
              <a:extLst>
                <a:ext uri="{FF2B5EF4-FFF2-40B4-BE49-F238E27FC236}">
                  <a16:creationId xmlns:a16="http://schemas.microsoft.com/office/drawing/2014/main" id="{A3E78141-A778-774B-9035-78BDBAC844DB}"/>
                </a:ext>
              </a:extLst>
            </p:cNvPr>
            <p:cNvSpPr/>
            <p:nvPr/>
          </p:nvSpPr>
          <p:spPr>
            <a:xfrm>
              <a:off x="1856190" y="3233974"/>
              <a:ext cx="5163260" cy="1994707"/>
            </a:xfrm>
            <a:prstGeom prst="roundRect">
              <a:avLst>
                <a:gd name="adj" fmla="val 0"/>
              </a:avLst>
            </a:prstGeom>
            <a:solidFill>
              <a:sysClr val="window" lastClr="FFFFFF"/>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30" name="四角形: 角を丸くする 4">
              <a:extLst>
                <a:ext uri="{FF2B5EF4-FFF2-40B4-BE49-F238E27FC236}">
                  <a16:creationId xmlns:a16="http://schemas.microsoft.com/office/drawing/2014/main" id="{E8E61A58-A892-974C-A822-08A78866D3C9}"/>
                </a:ext>
              </a:extLst>
            </p:cNvPr>
            <p:cNvSpPr/>
            <p:nvPr/>
          </p:nvSpPr>
          <p:spPr>
            <a:xfrm>
              <a:off x="2036379" y="3350156"/>
              <a:ext cx="2070742" cy="1364014"/>
            </a:xfrm>
            <a:prstGeom prst="roundRect">
              <a:avLst/>
            </a:prstGeom>
            <a:solidFill>
              <a:schemeClr val="bg2"/>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復旧対象システム</a:t>
              </a:r>
              <a:endParaRPr kumimoji="0" lang="ja-JP" altLang="en-US" sz="20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31" name="四角形: 角を丸くする 8">
              <a:extLst>
                <a:ext uri="{FF2B5EF4-FFF2-40B4-BE49-F238E27FC236}">
                  <a16:creationId xmlns:a16="http://schemas.microsoft.com/office/drawing/2014/main" id="{75AA55FB-3F05-3C44-A526-146251ED313E}"/>
                </a:ext>
              </a:extLst>
            </p:cNvPr>
            <p:cNvSpPr/>
            <p:nvPr/>
          </p:nvSpPr>
          <p:spPr>
            <a:xfrm>
              <a:off x="2036379" y="4782585"/>
              <a:ext cx="696948" cy="341232"/>
            </a:xfrm>
            <a:prstGeom prst="roundRect">
              <a:avLst/>
            </a:prstGeom>
            <a:solidFill>
              <a:srgbClr val="FFC0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CPU</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32" name="四角形: 角を丸くする 9">
              <a:extLst>
                <a:ext uri="{FF2B5EF4-FFF2-40B4-BE49-F238E27FC236}">
                  <a16:creationId xmlns:a16="http://schemas.microsoft.com/office/drawing/2014/main" id="{8EE51553-DF2F-174B-B4C6-A60680671577}"/>
                </a:ext>
              </a:extLst>
            </p:cNvPr>
            <p:cNvSpPr/>
            <p:nvPr/>
          </p:nvSpPr>
          <p:spPr>
            <a:xfrm>
              <a:off x="2832246" y="4784876"/>
              <a:ext cx="1274875" cy="341232"/>
            </a:xfrm>
            <a:prstGeom prst="roundRect">
              <a:avLst/>
            </a:prstGeom>
            <a:solidFill>
              <a:srgbClr val="0070C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white"/>
                  </a:solidFill>
                  <a:effectLst/>
                  <a:uLnTx/>
                  <a:uFillTx/>
                  <a:latin typeface="Century Gothic" panose="020B0502020202020204"/>
                  <a:ea typeface="ＭＳ Ｐゴシック" panose="020B0600070205080204" pitchFamily="34" charset="-128"/>
                  <a:cs typeface="+mn-cs"/>
                </a:rPr>
                <a:t>メインメモリ</a:t>
              </a:r>
            </a:p>
          </p:txBody>
        </p:sp>
        <p:sp>
          <p:nvSpPr>
            <p:cNvPr id="33" name="四角形: 角を丸くする 10">
              <a:extLst>
                <a:ext uri="{FF2B5EF4-FFF2-40B4-BE49-F238E27FC236}">
                  <a16:creationId xmlns:a16="http://schemas.microsoft.com/office/drawing/2014/main" id="{D5CF3B8B-BD06-3041-814C-03C1CE851280}"/>
                </a:ext>
              </a:extLst>
            </p:cNvPr>
            <p:cNvSpPr/>
            <p:nvPr/>
          </p:nvSpPr>
          <p:spPr>
            <a:xfrm>
              <a:off x="2144937" y="4281347"/>
              <a:ext cx="1844258" cy="361711"/>
            </a:xfrm>
            <a:prstGeom prst="roundRect">
              <a:avLst/>
            </a:prstGeom>
            <a:solidFill>
              <a:srgbClr val="00B0F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OS</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34" name="四角形: 角を丸くする 3">
              <a:extLst>
                <a:ext uri="{FF2B5EF4-FFF2-40B4-BE49-F238E27FC236}">
                  <a16:creationId xmlns:a16="http://schemas.microsoft.com/office/drawing/2014/main" id="{5CEC78C3-9B4E-224C-AA6F-C1C85941BD5F}"/>
                </a:ext>
              </a:extLst>
            </p:cNvPr>
            <p:cNvSpPr/>
            <p:nvPr/>
          </p:nvSpPr>
          <p:spPr>
            <a:xfrm>
              <a:off x="4712828" y="4779028"/>
              <a:ext cx="2212632" cy="342465"/>
            </a:xfrm>
            <a:prstGeom prst="roundRect">
              <a:avLst/>
            </a:prstGeom>
            <a:solidFill>
              <a:srgbClr val="00B05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0" i="0" u="none" strike="noStrike" kern="0" cap="none" spc="0" normalizeH="0" baseline="0" noProof="0" dirty="0">
                  <a:ln>
                    <a:noFill/>
                  </a:ln>
                  <a:solidFill>
                    <a:prstClr val="white"/>
                  </a:solidFill>
                  <a:effectLst/>
                  <a:uLnTx/>
                  <a:uFillTx/>
                  <a:latin typeface="ＭＳ Ｐゴシック" panose="020B0600070205080204" pitchFamily="34" charset="-128"/>
                  <a:ea typeface="ＭＳ Ｐゴシック" panose="020B0600070205080204" pitchFamily="34" charset="-128"/>
                  <a:cs typeface="+mn-cs"/>
                </a:rPr>
                <a:t>GPU</a:t>
              </a:r>
              <a:endParaRPr kumimoji="0" lang="ja-JP" altLang="en-US" sz="1600" b="0" i="0" u="none" strike="noStrike" kern="0" cap="none" spc="0" normalizeH="0" baseline="0" noProof="0" dirty="0">
                <a:ln>
                  <a:noFill/>
                </a:ln>
                <a:solidFill>
                  <a:prstClr val="white"/>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35" name="四角形: 角を丸くする 5">
              <a:extLst>
                <a:ext uri="{FF2B5EF4-FFF2-40B4-BE49-F238E27FC236}">
                  <a16:creationId xmlns:a16="http://schemas.microsoft.com/office/drawing/2014/main" id="{8E3DF956-617E-B345-BD79-111283FA77E5}"/>
                </a:ext>
              </a:extLst>
            </p:cNvPr>
            <p:cNvSpPr/>
            <p:nvPr/>
          </p:nvSpPr>
          <p:spPr>
            <a:xfrm>
              <a:off x="5844378" y="4112635"/>
              <a:ext cx="1081082" cy="624980"/>
            </a:xfrm>
            <a:prstGeom prst="roundRect">
              <a:avLst/>
            </a:prstGeom>
            <a:solidFill>
              <a:srgbClr val="FFFF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復旧</a:t>
              </a:r>
              <a:endParaRPr kumimoji="0" lang="en-US" altLang="ja-JP"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システム</a:t>
              </a:r>
              <a:endParaRPr kumimoji="0" lang="ja-JP" altLang="en-US"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cxnSp>
          <p:nvCxnSpPr>
            <p:cNvPr id="36" name="カギ線コネクタ 31">
              <a:extLst>
                <a:ext uri="{FF2B5EF4-FFF2-40B4-BE49-F238E27FC236}">
                  <a16:creationId xmlns:a16="http://schemas.microsoft.com/office/drawing/2014/main" id="{88CA0DC4-8144-0847-8BA6-14E71C9E91F0}"/>
                </a:ext>
              </a:extLst>
            </p:cNvPr>
            <p:cNvCxnSpPr>
              <a:cxnSpLocks/>
            </p:cNvCxnSpPr>
            <p:nvPr/>
          </p:nvCxnSpPr>
          <p:spPr>
            <a:xfrm flipH="1">
              <a:off x="4107121" y="4428109"/>
              <a:ext cx="638074" cy="4164"/>
            </a:xfrm>
            <a:prstGeom prst="straightConnector1">
              <a:avLst/>
            </a:prstGeom>
            <a:noFill/>
            <a:ln w="57150" cap="flat" cmpd="sng" algn="ctr">
              <a:solidFill>
                <a:srgbClr val="FF0000"/>
              </a:solidFill>
              <a:prstDash val="solid"/>
              <a:tailEnd type="triangle"/>
            </a:ln>
            <a:effectLst/>
          </p:spPr>
        </p:cxnSp>
        <p:sp>
          <p:nvSpPr>
            <p:cNvPr id="37" name="四角形: 角を丸くする 10">
              <a:extLst>
                <a:ext uri="{FF2B5EF4-FFF2-40B4-BE49-F238E27FC236}">
                  <a16:creationId xmlns:a16="http://schemas.microsoft.com/office/drawing/2014/main" id="{515564A7-E7CD-6041-860D-14DA46A3A7D5}"/>
                </a:ext>
              </a:extLst>
            </p:cNvPr>
            <p:cNvSpPr/>
            <p:nvPr/>
          </p:nvSpPr>
          <p:spPr>
            <a:xfrm>
              <a:off x="2144937" y="3829693"/>
              <a:ext cx="1844258" cy="361712"/>
            </a:xfrm>
            <a:prstGeom prst="roundRect">
              <a:avLst/>
            </a:prstGeom>
            <a:solidFill>
              <a:sysClr val="window" lastClr="FFFFFF"/>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kern="0">
                  <a:solidFill>
                    <a:prstClr val="black"/>
                  </a:solidFill>
                  <a:latin typeface="ＭＳ Ｐゴシック" panose="020B0600070205080204" pitchFamily="34" charset="-128"/>
                  <a:ea typeface="ＭＳ Ｐゴシック" panose="020B0600070205080204" pitchFamily="34" charset="-128"/>
                </a:rPr>
                <a:t>障害原因プロセス</a:t>
              </a:r>
              <a:endParaRPr kumimoji="0" lang="ja-JP" altLang="en-US" sz="1600" b="0" i="0" u="none" strike="noStrike" kern="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38" name="テキスト ボックス 37">
              <a:extLst>
                <a:ext uri="{FF2B5EF4-FFF2-40B4-BE49-F238E27FC236}">
                  <a16:creationId xmlns:a16="http://schemas.microsoft.com/office/drawing/2014/main" id="{6703D856-880E-C44F-A6C8-463E5A057594}"/>
                </a:ext>
              </a:extLst>
            </p:cNvPr>
            <p:cNvSpPr txBox="1"/>
            <p:nvPr/>
          </p:nvSpPr>
          <p:spPr>
            <a:xfrm>
              <a:off x="5297442" y="3407870"/>
              <a:ext cx="1003629" cy="40011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rPr>
                <a:t>ホスト</a:t>
              </a:r>
            </a:p>
          </p:txBody>
        </p:sp>
        <p:sp>
          <p:nvSpPr>
            <p:cNvPr id="39" name="四角形: 角を丸くする 4">
              <a:extLst>
                <a:ext uri="{FF2B5EF4-FFF2-40B4-BE49-F238E27FC236}">
                  <a16:creationId xmlns:a16="http://schemas.microsoft.com/office/drawing/2014/main" id="{E6D8B05E-9B90-4643-BC3E-D88792623E6D}"/>
                </a:ext>
              </a:extLst>
            </p:cNvPr>
            <p:cNvSpPr/>
            <p:nvPr/>
          </p:nvSpPr>
          <p:spPr>
            <a:xfrm>
              <a:off x="8036596" y="3194051"/>
              <a:ext cx="1472990" cy="1994707"/>
            </a:xfrm>
            <a:prstGeom prst="roundRect">
              <a:avLst>
                <a:gd name="adj" fmla="val 0"/>
              </a:avLst>
            </a:prstGeom>
            <a:solidFill>
              <a:sysClr val="window" lastClr="FFFFFF"/>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41" name="四角形: 角を丸くする 5">
              <a:extLst>
                <a:ext uri="{FF2B5EF4-FFF2-40B4-BE49-F238E27FC236}">
                  <a16:creationId xmlns:a16="http://schemas.microsoft.com/office/drawing/2014/main" id="{4203D4F6-2157-BB45-8AD2-6B6AD7A66496}"/>
                </a:ext>
              </a:extLst>
            </p:cNvPr>
            <p:cNvSpPr/>
            <p:nvPr/>
          </p:nvSpPr>
          <p:spPr>
            <a:xfrm>
              <a:off x="8140968" y="4089189"/>
              <a:ext cx="1278148" cy="642050"/>
            </a:xfrm>
            <a:prstGeom prst="roundRect">
              <a:avLst/>
            </a:prstGeom>
            <a:solidFill>
              <a:srgbClr val="FFFF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リモート復旧</a:t>
              </a:r>
              <a:endParaRPr kumimoji="0" lang="en-US" altLang="ja-JP"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Century Gothic" panose="020B0502020202020204"/>
                  <a:ea typeface="ＭＳ Ｐゴシック" panose="020B0600070205080204" pitchFamily="34" charset="-128"/>
                  <a:cs typeface="+mn-cs"/>
                </a:rPr>
                <a:t>システム</a:t>
              </a:r>
              <a:endParaRPr kumimoji="0" lang="ja-JP" altLang="en-US" sz="1600" b="0" i="0" u="none" strike="noStrike" kern="0" cap="none" spc="0" normalizeH="0" baseline="0" noProof="0" dirty="0">
                <a:ln>
                  <a:noFill/>
                </a:ln>
                <a:solidFill>
                  <a:prstClr val="black"/>
                </a:solidFill>
                <a:effectLst/>
                <a:uLnTx/>
                <a:uFillTx/>
                <a:latin typeface="Century Gothic" panose="020B0502020202020204"/>
                <a:ea typeface="ＭＳ Ｐゴシック" panose="020B0600070205080204" pitchFamily="34" charset="-128"/>
                <a:cs typeface="+mn-cs"/>
              </a:endParaRPr>
            </a:p>
          </p:txBody>
        </p:sp>
        <p:sp>
          <p:nvSpPr>
            <p:cNvPr id="42" name="テキスト ボックス 41">
              <a:extLst>
                <a:ext uri="{FF2B5EF4-FFF2-40B4-BE49-F238E27FC236}">
                  <a16:creationId xmlns:a16="http://schemas.microsoft.com/office/drawing/2014/main" id="{43115510-5469-C741-B6EF-F9996056A216}"/>
                </a:ext>
              </a:extLst>
            </p:cNvPr>
            <p:cNvSpPr txBox="1"/>
            <p:nvPr/>
          </p:nvSpPr>
          <p:spPr>
            <a:xfrm>
              <a:off x="8232549" y="3321711"/>
              <a:ext cx="1081083" cy="646331"/>
            </a:xfrm>
            <a:prstGeom prst="rect">
              <a:avLst/>
            </a:prstGeom>
            <a:noFill/>
          </p:spPr>
          <p:txBody>
            <a:bodyPr wrap="square">
              <a:spAutoFit/>
            </a:bodyPr>
            <a:lstStyle/>
            <a:p>
              <a:pPr algn="ctr" defTabSz="457200">
                <a:defRPr/>
              </a:pPr>
              <a:r>
                <a:rPr lang="ja-JP" altLang="en-US" sz="1800">
                  <a:solidFill>
                    <a:prstClr val="black"/>
                  </a:solidFill>
                  <a:latin typeface="Century Gothic" panose="020B0502020202020204"/>
                  <a:ea typeface="ＭＳ Ｐゴシック" panose="020B0600070205080204" pitchFamily="34" charset="-128"/>
                </a:rPr>
                <a:t>リモート</a:t>
              </a:r>
              <a:endParaRPr lang="en-US" altLang="ja-JP" sz="1800" dirty="0">
                <a:solidFill>
                  <a:prstClr val="black"/>
                </a:solidFill>
                <a:latin typeface="Century Gothic" panose="020B0502020202020204"/>
                <a:ea typeface="ＭＳ Ｐゴシック" panose="020B0600070205080204" pitchFamily="34" charset="-128"/>
              </a:endParaRPr>
            </a:p>
            <a:p>
              <a:pPr algn="ctr" defTabSz="457200">
                <a:defRPr/>
              </a:pPr>
              <a:r>
                <a:rPr lang="ja-JP" altLang="en-US" sz="1800">
                  <a:solidFill>
                    <a:prstClr val="black"/>
                  </a:solidFill>
                  <a:latin typeface="Century Gothic" panose="020B0502020202020204"/>
                  <a:ea typeface="ＭＳ Ｐゴシック" panose="020B0600070205080204" pitchFamily="34" charset="-128"/>
                </a:rPr>
                <a:t>ホスト</a:t>
              </a:r>
            </a:p>
          </p:txBody>
        </p:sp>
        <p:sp>
          <p:nvSpPr>
            <p:cNvPr id="43" name="テキスト ボックス 42">
              <a:extLst>
                <a:ext uri="{FF2B5EF4-FFF2-40B4-BE49-F238E27FC236}">
                  <a16:creationId xmlns:a16="http://schemas.microsoft.com/office/drawing/2014/main" id="{EF3B3087-4226-CF47-89D0-22CC3E0EC488}"/>
                </a:ext>
              </a:extLst>
            </p:cNvPr>
            <p:cNvSpPr txBox="1"/>
            <p:nvPr/>
          </p:nvSpPr>
          <p:spPr>
            <a:xfrm>
              <a:off x="6870592" y="3577876"/>
              <a:ext cx="1309244" cy="584775"/>
            </a:xfrm>
            <a:prstGeom prst="rect">
              <a:avLst/>
            </a:prstGeom>
            <a:noFill/>
          </p:spPr>
          <p:txBody>
            <a:bodyPr wrap="square" rtlCol="0">
              <a:spAutoFit/>
            </a:bodyPr>
            <a:lstStyle/>
            <a:p>
              <a:pPr algn="ctr" defTabSz="457200"/>
              <a:r>
                <a:rPr lang="en-US" altLang="ja-JP" sz="1600" dirty="0" err="1">
                  <a:solidFill>
                    <a:prstClr val="black"/>
                  </a:solidFill>
                  <a:latin typeface="MS Gothic" panose="020B0609070205080204" pitchFamily="49" charset="-128"/>
                  <a:ea typeface="MS Gothic" panose="020B0609070205080204" pitchFamily="49" charset="-128"/>
                </a:rPr>
                <a:t>GPUDirect</a:t>
              </a:r>
              <a:endParaRPr lang="en-US" altLang="ja-JP" sz="1600" dirty="0">
                <a:solidFill>
                  <a:prstClr val="black"/>
                </a:solidFill>
                <a:latin typeface="MS Gothic" panose="020B0609070205080204" pitchFamily="49" charset="-128"/>
                <a:ea typeface="MS Gothic" panose="020B0609070205080204" pitchFamily="49" charset="-128"/>
              </a:endParaRPr>
            </a:p>
            <a:p>
              <a:pPr algn="ctr" defTabSz="457200"/>
              <a:r>
                <a:rPr lang="en-US" altLang="ja-JP" sz="1600" dirty="0">
                  <a:solidFill>
                    <a:prstClr val="black"/>
                  </a:solidFill>
                  <a:latin typeface="MS Gothic" panose="020B0609070205080204" pitchFamily="49" charset="-128"/>
                  <a:ea typeface="MS Gothic" panose="020B0609070205080204" pitchFamily="49" charset="-128"/>
                </a:rPr>
                <a:t>RDMA</a:t>
              </a:r>
              <a:endParaRPr lang="ja-JP" altLang="en-US" sz="1600">
                <a:solidFill>
                  <a:prstClr val="black"/>
                </a:solidFill>
                <a:latin typeface="MS Gothic" panose="020B0609070205080204" pitchFamily="49" charset="-128"/>
                <a:ea typeface="MS Gothic" panose="020B0609070205080204" pitchFamily="49" charset="-128"/>
              </a:endParaRPr>
            </a:p>
          </p:txBody>
        </p:sp>
        <p:cxnSp>
          <p:nvCxnSpPr>
            <p:cNvPr id="44" name="カギ線コネクタ 50">
              <a:extLst>
                <a:ext uri="{FF2B5EF4-FFF2-40B4-BE49-F238E27FC236}">
                  <a16:creationId xmlns:a16="http://schemas.microsoft.com/office/drawing/2014/main" id="{4463206A-D4EF-E846-A154-DFBAF3F9B33E}"/>
                </a:ext>
              </a:extLst>
            </p:cNvPr>
            <p:cNvCxnSpPr>
              <a:cxnSpLocks/>
              <a:stCxn id="35" idx="3"/>
              <a:endCxn id="41" idx="1"/>
            </p:cNvCxnSpPr>
            <p:nvPr/>
          </p:nvCxnSpPr>
          <p:spPr>
            <a:xfrm flipV="1">
              <a:off x="6925460" y="4410214"/>
              <a:ext cx="1215508" cy="14911"/>
            </a:xfrm>
            <a:prstGeom prst="straightConnector1">
              <a:avLst/>
            </a:prstGeom>
            <a:ln w="571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四角形: 角を丸くする 5">
              <a:extLst>
                <a:ext uri="{FF2B5EF4-FFF2-40B4-BE49-F238E27FC236}">
                  <a16:creationId xmlns:a16="http://schemas.microsoft.com/office/drawing/2014/main" id="{1C57593B-B22D-D14C-814C-C80A7AABB63B}"/>
                </a:ext>
              </a:extLst>
            </p:cNvPr>
            <p:cNvSpPr/>
            <p:nvPr/>
          </p:nvSpPr>
          <p:spPr>
            <a:xfrm>
              <a:off x="4712827" y="4106068"/>
              <a:ext cx="1081082" cy="619052"/>
            </a:xfrm>
            <a:prstGeom prst="roundRect">
              <a:avLst/>
            </a:prstGeom>
            <a:solidFill>
              <a:srgbClr val="FFFF00"/>
            </a:solidFill>
            <a:ln w="38100" cap="flat" cmpd="sng" algn="ctr">
              <a:solidFill>
                <a:sysClr val="windowText" lastClr="000000"/>
              </a:solidFill>
              <a:prstDash val="solid"/>
            </a:ln>
            <a:effectLst/>
          </p:spPr>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kern="0">
                  <a:latin typeface="MS Gothic" panose="020B0609070205080204" pitchFamily="49" charset="-128"/>
                  <a:ea typeface="MS Gothic" panose="020B0609070205080204" pitchFamily="49" charset="-128"/>
                </a:rPr>
                <a:t>障害検知</a:t>
              </a:r>
              <a:endParaRPr kumimoji="0" lang="en-US" altLang="ja-JP" sz="1600" kern="0" dirty="0">
                <a:latin typeface="MS Gothic" panose="020B0609070205080204" pitchFamily="49" charset="-128"/>
                <a:ea typeface="MS Gothic" panose="020B0609070205080204" pitchFamily="49" charset="-128"/>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a:ln>
                    <a:noFill/>
                  </a:ln>
                  <a:solidFill>
                    <a:prstClr val="black"/>
                  </a:solidFill>
                  <a:effectLst/>
                  <a:uLnTx/>
                  <a:uFillTx/>
                  <a:latin typeface="MS Gothic" panose="020B0609070205080204" pitchFamily="49" charset="-128"/>
                  <a:ea typeface="MS Gothic" panose="020B0609070205080204" pitchFamily="49" charset="-128"/>
                </a:rPr>
                <a:t>システム</a:t>
              </a:r>
              <a:endParaRPr kumimoji="0" lang="ja-JP" altLang="en-US" sz="1600" b="0" i="0" u="none" strike="noStrike" kern="0" cap="none" spc="0" normalizeH="0" baseline="0" noProof="0" dirty="0">
                <a:ln>
                  <a:noFill/>
                </a:ln>
                <a:solidFill>
                  <a:prstClr val="black"/>
                </a:solidFill>
                <a:effectLst/>
                <a:uLnTx/>
                <a:uFillTx/>
                <a:latin typeface="MS Gothic" panose="020B0609070205080204" pitchFamily="49" charset="-128"/>
                <a:ea typeface="MS Gothic" panose="020B0609070205080204" pitchFamily="49" charset="-128"/>
              </a:endParaRPr>
            </a:p>
          </p:txBody>
        </p:sp>
        <p:cxnSp>
          <p:nvCxnSpPr>
            <p:cNvPr id="47" name="カギ線コネクタ 46">
              <a:extLst>
                <a:ext uri="{FF2B5EF4-FFF2-40B4-BE49-F238E27FC236}">
                  <a16:creationId xmlns:a16="http://schemas.microsoft.com/office/drawing/2014/main" id="{8EB69660-A10D-4E4E-BCEA-992E26CAC61D}"/>
                </a:ext>
              </a:extLst>
            </p:cNvPr>
            <p:cNvCxnSpPr>
              <a:cxnSpLocks/>
              <a:stCxn id="35" idx="0"/>
            </p:cNvCxnSpPr>
            <p:nvPr/>
          </p:nvCxnSpPr>
          <p:spPr>
            <a:xfrm rot="16200000" flipV="1">
              <a:off x="5136693" y="2864409"/>
              <a:ext cx="205101" cy="2291352"/>
            </a:xfrm>
            <a:prstGeom prst="bentConnector2">
              <a:avLst/>
            </a:prstGeom>
            <a:noFill/>
            <a:ln w="57150" cap="flat" cmpd="sng" algn="ctr">
              <a:solidFill>
                <a:srgbClr val="FF0000"/>
              </a:solidFill>
              <a:prstDash val="solid"/>
              <a:tailEnd type="triangle"/>
            </a:ln>
            <a:effectLst/>
          </p:spPr>
        </p:cxnSp>
        <p:sp>
          <p:nvSpPr>
            <p:cNvPr id="48" name="テキスト ボックス 47">
              <a:extLst>
                <a:ext uri="{FF2B5EF4-FFF2-40B4-BE49-F238E27FC236}">
                  <a16:creationId xmlns:a16="http://schemas.microsoft.com/office/drawing/2014/main" id="{898ACBE1-12CE-5045-B2C2-37F6361C88ED}"/>
                </a:ext>
              </a:extLst>
            </p:cNvPr>
            <p:cNvSpPr txBox="1"/>
            <p:nvPr/>
          </p:nvSpPr>
          <p:spPr>
            <a:xfrm>
              <a:off x="4059933" y="4032163"/>
              <a:ext cx="795435"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kern="0">
                  <a:ln w="0"/>
                  <a:solidFill>
                    <a:srgbClr val="FF0000"/>
                  </a:solidFill>
                  <a:latin typeface="Century Gothic" panose="020B0502020202020204"/>
                  <a:ea typeface="ＭＳ Ｐゴシック" panose="020B0600070205080204" pitchFamily="34" charset="-128"/>
                </a:rPr>
                <a:t>監視</a:t>
              </a:r>
              <a:endParaRPr kumimoji="0" lang="ja-JP" altLang="en-US" sz="2000" i="0" u="none" strike="noStrike" kern="0" normalizeH="0" baseline="0" noProof="0">
                <a:ln w="0"/>
                <a:solidFill>
                  <a:srgbClr val="FF0000"/>
                </a:solidFill>
                <a:uLnTx/>
                <a:uFillTx/>
                <a:latin typeface="Century Gothic" panose="020B0502020202020204"/>
                <a:ea typeface="ＭＳ Ｐゴシック" panose="020B0600070205080204" pitchFamily="34" charset="-128"/>
              </a:endParaRPr>
            </a:p>
          </p:txBody>
        </p:sp>
        <p:sp>
          <p:nvSpPr>
            <p:cNvPr id="50" name="テキスト ボックス 49">
              <a:extLst>
                <a:ext uri="{FF2B5EF4-FFF2-40B4-BE49-F238E27FC236}">
                  <a16:creationId xmlns:a16="http://schemas.microsoft.com/office/drawing/2014/main" id="{0E3F3BDE-22BD-784E-8B87-CCCEA637BFB4}"/>
                </a:ext>
              </a:extLst>
            </p:cNvPr>
            <p:cNvSpPr txBox="1"/>
            <p:nvPr/>
          </p:nvSpPr>
          <p:spPr>
            <a:xfrm>
              <a:off x="4502007" y="3548222"/>
              <a:ext cx="795435" cy="400110"/>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i="0" u="none" strike="noStrike" kern="0" normalizeH="0" baseline="0" noProof="0">
                  <a:ln w="0"/>
                  <a:solidFill>
                    <a:srgbClr val="FF0000"/>
                  </a:solidFill>
                  <a:uLnTx/>
                  <a:uFillTx/>
                  <a:latin typeface="Century Gothic" panose="020B0502020202020204"/>
                  <a:ea typeface="ＭＳ Ｐゴシック" panose="020B0600070205080204" pitchFamily="34" charset="-128"/>
                </a:rPr>
                <a:t>復旧</a:t>
              </a:r>
            </a:p>
          </p:txBody>
        </p:sp>
      </p:grpSp>
    </p:spTree>
    <p:extLst>
      <p:ext uri="{BB962C8B-B14F-4D97-AF65-F5344CB8AC3E}">
        <p14:creationId xmlns:p14="http://schemas.microsoft.com/office/powerpoint/2010/main" val="2056336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304D51-1CC5-1846-A0B9-AD0662C7B2C6}"/>
              </a:ext>
            </a:extLst>
          </p:cNvPr>
          <p:cNvSpPr>
            <a:spLocks noGrp="1"/>
          </p:cNvSpPr>
          <p:nvPr>
            <p:ph type="title"/>
          </p:nvPr>
        </p:nvSpPr>
        <p:spPr/>
        <p:txBody>
          <a:bodyPr/>
          <a:lstStyle/>
          <a:p>
            <a:r>
              <a:rPr lang="ja-JP" altLang="en-US"/>
              <a:t>例</a:t>
            </a:r>
            <a:r>
              <a:rPr lang="en-US" altLang="ja-JP" dirty="0"/>
              <a:t>1</a:t>
            </a:r>
            <a:r>
              <a:rPr lang="ja-JP" altLang="en-US"/>
              <a:t>：シグナル送信による復旧</a:t>
            </a:r>
          </a:p>
        </p:txBody>
      </p:sp>
      <p:sp>
        <p:nvSpPr>
          <p:cNvPr id="3" name="コンテンツ プレースホルダー 2">
            <a:extLst>
              <a:ext uri="{FF2B5EF4-FFF2-40B4-BE49-F238E27FC236}">
                <a16:creationId xmlns:a16="http://schemas.microsoft.com/office/drawing/2014/main" id="{4EE95145-F5F0-494D-BDAD-2FF55AACE135}"/>
              </a:ext>
            </a:extLst>
          </p:cNvPr>
          <p:cNvSpPr>
            <a:spLocks noGrp="1"/>
          </p:cNvSpPr>
          <p:nvPr>
            <p:ph idx="1"/>
          </p:nvPr>
        </p:nvSpPr>
        <p:spPr/>
        <p:txBody>
          <a:bodyPr/>
          <a:lstStyle/>
          <a:p>
            <a:r>
              <a:rPr lang="ja-JP" altLang="en-US"/>
              <a:t>障害を引き起こしたプロセスにシグナルを送って停止・終了させる</a:t>
            </a:r>
            <a:endParaRPr lang="en-US" altLang="ja-JP" dirty="0"/>
          </a:p>
          <a:p>
            <a:pPr lvl="1"/>
            <a:r>
              <a:rPr lang="ja-JP" altLang="en-US"/>
              <a:t>大量にメモリを使っているプロセスを強制終了させ、メモリ不足を解消</a:t>
            </a:r>
            <a:endParaRPr lang="en-US" altLang="ja-JP" dirty="0"/>
          </a:p>
          <a:p>
            <a:pPr lvl="1"/>
            <a:r>
              <a:rPr lang="en-US" altLang="ja-JP" dirty="0"/>
              <a:t>CPU</a:t>
            </a:r>
            <a:r>
              <a:rPr lang="ja-JP" altLang="en-US"/>
              <a:t>使用率の高いプロセスを一時停止させ、</a:t>
            </a:r>
            <a:r>
              <a:rPr lang="en-US" altLang="ja-JP" dirty="0"/>
              <a:t>CPU</a:t>
            </a:r>
            <a:r>
              <a:rPr lang="ja-JP" altLang="en-US"/>
              <a:t>負荷を下げる</a:t>
            </a:r>
            <a:endParaRPr lang="en-US" altLang="ja-JP" dirty="0"/>
          </a:p>
          <a:p>
            <a:r>
              <a:rPr lang="en" altLang="ja-JP" dirty="0"/>
              <a:t>GPU</a:t>
            </a:r>
            <a:r>
              <a:rPr lang="ja-JP" altLang="en-US"/>
              <a:t>からプロセスに直接シグナルを送信するのは不可能</a:t>
            </a:r>
            <a:endParaRPr lang="en-US" altLang="ja-JP" dirty="0"/>
          </a:p>
          <a:p>
            <a:pPr lvl="1"/>
            <a:r>
              <a:rPr lang="ja-JP" altLang="en-US"/>
              <a:t>システム内ではシステムコールを呼び出</a:t>
            </a:r>
            <a:r>
              <a:rPr lang="ja-JP" altLang="en-JP"/>
              <a:t>す</a:t>
            </a:r>
            <a:r>
              <a:rPr lang="ja-JP" altLang="en-US"/>
              <a:t>ことによりシグナルを送信</a:t>
            </a:r>
            <a:endParaRPr lang="en-US" altLang="ja-JP" dirty="0"/>
          </a:p>
          <a:p>
            <a:pPr lvl="1"/>
            <a:r>
              <a:rPr lang="en-US" altLang="ja-JP" dirty="0"/>
              <a:t>GPU</a:t>
            </a:r>
            <a:r>
              <a:rPr lang="ja-JP" altLang="en-US"/>
              <a:t>から</a:t>
            </a:r>
            <a:r>
              <a:rPr lang="en-US" altLang="ja-JP" dirty="0"/>
              <a:t>OS</a:t>
            </a:r>
            <a:r>
              <a:rPr lang="ja-JP" altLang="en-US"/>
              <a:t>のシステムコールを呼び出すことはできない</a:t>
            </a:r>
          </a:p>
          <a:p>
            <a:endParaRPr lang="ja-JP" altLang="en-US"/>
          </a:p>
        </p:txBody>
      </p:sp>
      <p:sp>
        <p:nvSpPr>
          <p:cNvPr id="4" name="スライド番号プレースホルダー 3">
            <a:extLst>
              <a:ext uri="{FF2B5EF4-FFF2-40B4-BE49-F238E27FC236}">
                <a16:creationId xmlns:a16="http://schemas.microsoft.com/office/drawing/2014/main" id="{F4C8AFE7-7854-0B4E-9906-0DB4DD6356E5}"/>
              </a:ext>
            </a:extLst>
          </p:cNvPr>
          <p:cNvSpPr>
            <a:spLocks noGrp="1"/>
          </p:cNvSpPr>
          <p:nvPr>
            <p:ph type="sldNum" sz="quarter" idx="12"/>
          </p:nvPr>
        </p:nvSpPr>
        <p:spPr/>
        <p:txBody>
          <a:bodyPr/>
          <a:lstStyle/>
          <a:p>
            <a:fld id="{DB15B789-B4AB-4945-84F3-7B2ECC227000}" type="slidenum">
              <a:rPr lang="ja-JP" altLang="en-US" smtClean="0"/>
              <a:pPr/>
              <a:t>9</a:t>
            </a:fld>
            <a:endParaRPr lang="ja-JP" altLang="en-US"/>
          </a:p>
        </p:txBody>
      </p:sp>
      <p:sp>
        <p:nvSpPr>
          <p:cNvPr id="5" name="四角形: 角を丸くする 10">
            <a:extLst>
              <a:ext uri="{FF2B5EF4-FFF2-40B4-BE49-F238E27FC236}">
                <a16:creationId xmlns:a16="http://schemas.microsoft.com/office/drawing/2014/main" id="{F2547DE0-61AF-834B-B918-7EE8C165534C}"/>
              </a:ext>
            </a:extLst>
          </p:cNvPr>
          <p:cNvSpPr/>
          <p:nvPr/>
        </p:nvSpPr>
        <p:spPr>
          <a:xfrm>
            <a:off x="4020497" y="5898771"/>
            <a:ext cx="4122871" cy="359154"/>
          </a:xfrm>
          <a:prstGeom prst="roundRect">
            <a:avLst/>
          </a:prstGeom>
          <a:solidFill>
            <a:srgbClr val="00B0F0"/>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b" anchorCtr="0" forceAA="0" compatLnSpc="1">
            <a:prstTxWarp prst="textNoShape">
              <a:avLst/>
            </a:prstTxWarp>
            <a:noAutofit/>
          </a:bodyPr>
          <a:lstStyle/>
          <a:p>
            <a:pPr algn="ctr"/>
            <a:r>
              <a:rPr kumimoji="1" lang="en-US" altLang="ja-JP" sz="2000" dirty="0">
                <a:latin typeface="+mn-ea"/>
              </a:rPr>
              <a:t>OS</a:t>
            </a:r>
            <a:endParaRPr kumimoji="1" lang="ja-JP" altLang="en-US" sz="2000" dirty="0">
              <a:latin typeface="+mn-ea"/>
            </a:endParaRPr>
          </a:p>
        </p:txBody>
      </p:sp>
      <p:sp>
        <p:nvSpPr>
          <p:cNvPr id="6" name="四角形: 角を丸くする 10">
            <a:extLst>
              <a:ext uri="{FF2B5EF4-FFF2-40B4-BE49-F238E27FC236}">
                <a16:creationId xmlns:a16="http://schemas.microsoft.com/office/drawing/2014/main" id="{5E4C69EE-11F8-2948-816E-06B0C714115C}"/>
              </a:ext>
            </a:extLst>
          </p:cNvPr>
          <p:cNvSpPr/>
          <p:nvPr/>
        </p:nvSpPr>
        <p:spPr>
          <a:xfrm>
            <a:off x="4020497" y="4949952"/>
            <a:ext cx="1836000"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latin typeface="+mn-ea"/>
              </a:rPr>
              <a:t>kill</a:t>
            </a:r>
            <a:r>
              <a:rPr kumimoji="1" lang="ja-JP" altLang="en-US" sz="2000">
                <a:latin typeface="+mn-ea"/>
              </a:rPr>
              <a:t>コマンド</a:t>
            </a:r>
            <a:endParaRPr kumimoji="1" lang="ja-JP" altLang="en-US" sz="2000" dirty="0">
              <a:latin typeface="+mn-ea"/>
            </a:endParaRPr>
          </a:p>
        </p:txBody>
      </p:sp>
      <p:sp>
        <p:nvSpPr>
          <p:cNvPr id="7" name="四角形: 角を丸くする 10">
            <a:extLst>
              <a:ext uri="{FF2B5EF4-FFF2-40B4-BE49-F238E27FC236}">
                <a16:creationId xmlns:a16="http://schemas.microsoft.com/office/drawing/2014/main" id="{E0E14435-3943-FB46-8B69-DE58474198C8}"/>
              </a:ext>
            </a:extLst>
          </p:cNvPr>
          <p:cNvSpPr/>
          <p:nvPr/>
        </p:nvSpPr>
        <p:spPr>
          <a:xfrm>
            <a:off x="5983367" y="4949952"/>
            <a:ext cx="2160001" cy="451512"/>
          </a:xfrm>
          <a:prstGeom prst="roundRect">
            <a:avLst/>
          </a:prstGeom>
          <a:solidFill>
            <a:schemeClr val="bg1"/>
          </a:solidFill>
          <a:ln w="381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2000">
                <a:latin typeface="+mn-ea"/>
              </a:rPr>
              <a:t>障害原因プロセス</a:t>
            </a:r>
            <a:endParaRPr kumimoji="1" lang="ja-JP" altLang="en-US" sz="2000" dirty="0">
              <a:latin typeface="+mn-ea"/>
            </a:endParaRPr>
          </a:p>
        </p:txBody>
      </p:sp>
      <p:cxnSp>
        <p:nvCxnSpPr>
          <p:cNvPr id="11" name="直線矢印コネクタ 10">
            <a:extLst>
              <a:ext uri="{FF2B5EF4-FFF2-40B4-BE49-F238E27FC236}">
                <a16:creationId xmlns:a16="http://schemas.microsoft.com/office/drawing/2014/main" id="{29D78408-D867-2B49-BBAF-D576E5F6D80C}"/>
              </a:ext>
            </a:extLst>
          </p:cNvPr>
          <p:cNvCxnSpPr>
            <a:cxnSpLocks/>
            <a:stCxn id="6" idx="2"/>
          </p:cNvCxnSpPr>
          <p:nvPr/>
        </p:nvCxnSpPr>
        <p:spPr>
          <a:xfrm>
            <a:off x="4938497" y="5401464"/>
            <a:ext cx="0" cy="46287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24CDC65A-8A4D-5542-B315-8A0A1F9FA389}"/>
              </a:ext>
            </a:extLst>
          </p:cNvPr>
          <p:cNvCxnSpPr>
            <a:cxnSpLocks/>
          </p:cNvCxnSpPr>
          <p:nvPr/>
        </p:nvCxnSpPr>
        <p:spPr>
          <a:xfrm flipV="1">
            <a:off x="7076426" y="5404796"/>
            <a:ext cx="0" cy="51993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4447591-89ED-D44B-A69C-C103330D00CD}"/>
              </a:ext>
            </a:extLst>
          </p:cNvPr>
          <p:cNvSpPr txBox="1"/>
          <p:nvPr/>
        </p:nvSpPr>
        <p:spPr>
          <a:xfrm>
            <a:off x="3121952" y="5452946"/>
            <a:ext cx="1836000"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システムコール</a:t>
            </a:r>
          </a:p>
        </p:txBody>
      </p:sp>
      <p:sp>
        <p:nvSpPr>
          <p:cNvPr id="16" name="テキスト ボックス 15">
            <a:extLst>
              <a:ext uri="{FF2B5EF4-FFF2-40B4-BE49-F238E27FC236}">
                <a16:creationId xmlns:a16="http://schemas.microsoft.com/office/drawing/2014/main" id="{34ADECAA-1434-2641-8CDF-64C63DA7BB38}"/>
              </a:ext>
            </a:extLst>
          </p:cNvPr>
          <p:cNvSpPr txBox="1"/>
          <p:nvPr/>
        </p:nvSpPr>
        <p:spPr>
          <a:xfrm>
            <a:off x="7147493" y="5464710"/>
            <a:ext cx="1813623" cy="400110"/>
          </a:xfrm>
          <a:prstGeom prst="rect">
            <a:avLst/>
          </a:prstGeom>
          <a:noFill/>
        </p:spPr>
        <p:txBody>
          <a:bodyPr wrap="square" rtlCol="0">
            <a:spAutoFit/>
          </a:bodyPr>
          <a:lstStyle/>
          <a:p>
            <a:r>
              <a:rPr kumimoji="1" lang="ja-JP" altLang="en-US" sz="2000">
                <a:ln w="0"/>
                <a:effectLst>
                  <a:outerShdw blurRad="38100" dist="19050" dir="2700000" algn="tl" rotWithShape="0">
                    <a:schemeClr val="dk1">
                      <a:alpha val="40000"/>
                    </a:schemeClr>
                  </a:outerShdw>
                </a:effectLst>
              </a:rPr>
              <a:t>シグナル処理</a:t>
            </a:r>
            <a:endParaRPr kumimoji="1" lang="en-US" altLang="ja-JP" sz="20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659852218"/>
      </p:ext>
    </p:extLst>
  </p:cSld>
  <p:clrMapOvr>
    <a:masterClrMapping/>
  </p:clrMapOvr>
</p:sld>
</file>

<file path=ppt/theme/theme1.xml><?xml version="1.0" encoding="utf-8"?>
<a:theme xmlns:a="http://schemas.openxmlformats.org/drawingml/2006/main" name="飛行機雲">
  <a:themeElements>
    <a:clrScheme name="飛行機雲">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飛行機雲">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飛行機雲">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b="1">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プレゼンテーション1" id="{E8F711A5-93A9-B44D-88DC-7597F2C84DE2}" vid="{A532A5C0-7622-8F45-BEF7-D7933F85DD2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飛行機雲</Template>
  <TotalTime>37875</TotalTime>
  <Words>2100</Words>
  <Application>Microsoft Macintosh PowerPoint</Application>
  <PresentationFormat>ワイド画面</PresentationFormat>
  <Paragraphs>469</Paragraphs>
  <Slides>22</Slides>
  <Notes>22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31" baseType="lpstr">
      <vt:lpstr>MS PGothic</vt:lpstr>
      <vt:lpstr>MS PGothic</vt:lpstr>
      <vt:lpstr>MS Gothic</vt:lpstr>
      <vt:lpstr>游ゴシック</vt:lpstr>
      <vt:lpstr>游ゴシック Light</vt:lpstr>
      <vt:lpstr>Arial</vt:lpstr>
      <vt:lpstr>Century Gothic</vt:lpstr>
      <vt:lpstr>飛行機雲</vt:lpstr>
      <vt:lpstr>Visio</vt:lpstr>
      <vt:lpstr>外部からのOSメモリ書き換えによる システム障害からの復旧</vt:lpstr>
      <vt:lpstr>システム障害</vt:lpstr>
      <vt:lpstr>システム外部からの障害復旧</vt:lpstr>
      <vt:lpstr>システム内部での障害復旧</vt:lpstr>
      <vt:lpstr>復旧が行えない場合の対処法</vt:lpstr>
      <vt:lpstr>提案：GPUfas</vt:lpstr>
      <vt:lpstr>障害モデル</vt:lpstr>
      <vt:lpstr>GPUfasを用いた復旧の流れ</vt:lpstr>
      <vt:lpstr>例1：シグナル送信による復旧</vt:lpstr>
      <vt:lpstr>シグナル疑似送信</vt:lpstr>
      <vt:lpstr>疑似スケジューリング</vt:lpstr>
      <vt:lpstr>疑似的な排他制御</vt:lpstr>
      <vt:lpstr>復旧支援機構</vt:lpstr>
      <vt:lpstr>例2：OS内デッドロックからの復旧</vt:lpstr>
      <vt:lpstr>GPUからのメインメモリ書き換え</vt:lpstr>
      <vt:lpstr>実験</vt:lpstr>
      <vt:lpstr>シグナル疑似送信の有効性</vt:lpstr>
      <vt:lpstr>シグナル疑似送信の性能(物理マシンの場合)</vt:lpstr>
      <vt:lpstr>シグナル疑似送信の性能(VMの場合)</vt:lpstr>
      <vt:lpstr>メモリ不足からの復旧</vt:lpstr>
      <vt:lpstr>デッドロックからの復旧</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GPUからの疑似的なシグナル送信による プロセスレベル障害からの復旧</dc:title>
  <dc:creator>Microsoft Office User</dc:creator>
  <cp:lastModifiedBy>Microsoft Office User</cp:lastModifiedBy>
  <cp:revision>394</cp:revision>
  <cp:lastPrinted>2020-07-29T15:47:12Z</cp:lastPrinted>
  <dcterms:created xsi:type="dcterms:W3CDTF">2020-07-19T06:34:41Z</dcterms:created>
  <dcterms:modified xsi:type="dcterms:W3CDTF">2022-02-22T14:46:24Z</dcterms:modified>
</cp:coreProperties>
</file>