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55" r:id="rId1"/>
  </p:sldMasterIdLst>
  <p:notesMasterIdLst>
    <p:notesMasterId r:id="rId13"/>
  </p:notesMasterIdLst>
  <p:handoutMasterIdLst>
    <p:handoutMasterId r:id="rId14"/>
  </p:handoutMasterIdLst>
  <p:sldIdLst>
    <p:sldId id="276" r:id="rId2"/>
    <p:sldId id="277" r:id="rId3"/>
    <p:sldId id="293" r:id="rId4"/>
    <p:sldId id="294" r:id="rId5"/>
    <p:sldId id="295" r:id="rId6"/>
    <p:sldId id="282" r:id="rId7"/>
    <p:sldId id="285" r:id="rId8"/>
    <p:sldId id="300" r:id="rId9"/>
    <p:sldId id="302" r:id="rId10"/>
    <p:sldId id="303" r:id="rId11"/>
    <p:sldId id="304" r:id="rId12"/>
  </p:sldIdLst>
  <p:sldSz cx="12192000" cy="6858000"/>
  <p:notesSz cx="6858000" cy="9144000"/>
  <p:embeddedFontLst>
    <p:embeddedFont>
      <p:font typeface="Calibri" panose="020F0502020204030204" pitchFamily="34" charset="0"/>
      <p:regular r:id="rId15"/>
      <p:bold r:id="rId16"/>
      <p:italic r:id="rId17"/>
      <p:boldItalic r:id="rId18"/>
    </p:embeddedFont>
  </p:embeddedFontLst>
  <p:defaultTextStyle>
    <a:defPPr>
      <a:defRPr lang="ja-JP"/>
    </a:defPPr>
    <a:lvl1pPr marL="0" algn="l" defTabSz="1042992" rtl="0" eaLnBrk="1" latinLnBrk="0" hangingPunct="1">
      <a:defRPr kumimoji="1" sz="2000" kern="1200">
        <a:solidFill>
          <a:schemeClr val="tx1"/>
        </a:solidFill>
        <a:latin typeface="+mn-lt"/>
        <a:ea typeface="+mn-ea"/>
        <a:cs typeface="+mn-cs"/>
      </a:defRPr>
    </a:lvl1pPr>
    <a:lvl2pPr marL="521496" algn="l" defTabSz="1042992" rtl="0" eaLnBrk="1" latinLnBrk="0" hangingPunct="1">
      <a:defRPr kumimoji="1" sz="2000" kern="1200">
        <a:solidFill>
          <a:schemeClr val="tx1"/>
        </a:solidFill>
        <a:latin typeface="+mn-lt"/>
        <a:ea typeface="+mn-ea"/>
        <a:cs typeface="+mn-cs"/>
      </a:defRPr>
    </a:lvl2pPr>
    <a:lvl3pPr marL="1042992" algn="l" defTabSz="1042992" rtl="0" eaLnBrk="1" latinLnBrk="0" hangingPunct="1">
      <a:defRPr kumimoji="1" sz="2000" kern="1200">
        <a:solidFill>
          <a:schemeClr val="tx1"/>
        </a:solidFill>
        <a:latin typeface="+mn-lt"/>
        <a:ea typeface="+mn-ea"/>
        <a:cs typeface="+mn-cs"/>
      </a:defRPr>
    </a:lvl3pPr>
    <a:lvl4pPr marL="1564487" algn="l" defTabSz="1042992" rtl="0" eaLnBrk="1" latinLnBrk="0" hangingPunct="1">
      <a:defRPr kumimoji="1" sz="2000" kern="1200">
        <a:solidFill>
          <a:schemeClr val="tx1"/>
        </a:solidFill>
        <a:latin typeface="+mn-lt"/>
        <a:ea typeface="+mn-ea"/>
        <a:cs typeface="+mn-cs"/>
      </a:defRPr>
    </a:lvl4pPr>
    <a:lvl5pPr marL="2085983" algn="l" defTabSz="1042992" rtl="0" eaLnBrk="1" latinLnBrk="0" hangingPunct="1">
      <a:defRPr kumimoji="1" sz="2000" kern="1200">
        <a:solidFill>
          <a:schemeClr val="tx1"/>
        </a:solidFill>
        <a:latin typeface="+mn-lt"/>
        <a:ea typeface="+mn-ea"/>
        <a:cs typeface="+mn-cs"/>
      </a:defRPr>
    </a:lvl5pPr>
    <a:lvl6pPr marL="2607478" algn="l" defTabSz="1042992" rtl="0" eaLnBrk="1" latinLnBrk="0" hangingPunct="1">
      <a:defRPr kumimoji="1" sz="2000" kern="1200">
        <a:solidFill>
          <a:schemeClr val="tx1"/>
        </a:solidFill>
        <a:latin typeface="+mn-lt"/>
        <a:ea typeface="+mn-ea"/>
        <a:cs typeface="+mn-cs"/>
      </a:defRPr>
    </a:lvl6pPr>
    <a:lvl7pPr marL="3128975" algn="l" defTabSz="1042992" rtl="0" eaLnBrk="1" latinLnBrk="0" hangingPunct="1">
      <a:defRPr kumimoji="1" sz="2000" kern="1200">
        <a:solidFill>
          <a:schemeClr val="tx1"/>
        </a:solidFill>
        <a:latin typeface="+mn-lt"/>
        <a:ea typeface="+mn-ea"/>
        <a:cs typeface="+mn-cs"/>
      </a:defRPr>
    </a:lvl7pPr>
    <a:lvl8pPr marL="3650469" algn="l" defTabSz="1042992" rtl="0" eaLnBrk="1" latinLnBrk="0" hangingPunct="1">
      <a:defRPr kumimoji="1" sz="2000" kern="1200">
        <a:solidFill>
          <a:schemeClr val="tx1"/>
        </a:solidFill>
        <a:latin typeface="+mn-lt"/>
        <a:ea typeface="+mn-ea"/>
        <a:cs typeface="+mn-cs"/>
      </a:defRPr>
    </a:lvl8pPr>
    <a:lvl9pPr marL="4171965" algn="l" defTabSz="1042992"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D9D9"/>
    <a:srgbClr val="A6A6A6"/>
    <a:srgbClr val="BFBFBF"/>
    <a:srgbClr val="FFFFFF"/>
    <a:srgbClr val="376092"/>
    <a:srgbClr val="984807"/>
    <a:srgbClr val="303030"/>
    <a:srgbClr val="5C5C5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2" autoAdjust="0"/>
    <p:restoredTop sz="74592" autoAdjust="0"/>
  </p:normalViewPr>
  <p:slideViewPr>
    <p:cSldViewPr>
      <p:cViewPr varScale="1">
        <p:scale>
          <a:sx n="87" d="100"/>
          <a:sy n="87" d="100"/>
        </p:scale>
        <p:origin x="1338" y="84"/>
      </p:cViewPr>
      <p:guideLst>
        <p:guide orient="horz" pos="2160"/>
        <p:guide pos="3841"/>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2928"/>
    </p:cViewPr>
  </p:sorterViewPr>
  <p:notesViewPr>
    <p:cSldViewPr>
      <p:cViewPr varScale="1">
        <p:scale>
          <a:sx n="66" d="100"/>
          <a:sy n="66" d="100"/>
        </p:scale>
        <p:origin x="-338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l0v3\Desktop\KSL\thesis\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naoya\Downloads\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l0v3\Desktop\KSL\thesis\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ハイパーバイザ</c:v>
          </c:tx>
          <c:spPr>
            <a:solidFill>
              <a:schemeClr val="accent1"/>
            </a:solidFill>
            <a:ln>
              <a:noFill/>
            </a:ln>
            <a:effectLst/>
          </c:spPr>
          <c:invertIfNegative val="0"/>
          <c:cat>
            <c:strRef>
              <c:f>Sheet1!$J$130:$K$130</c:f>
              <c:strCache>
                <c:ptCount val="2"/>
                <c:pt idx="0">
                  <c:v>KVM+Linux</c:v>
                </c:pt>
                <c:pt idx="1">
                  <c:v>BitVisor+Unikraft</c:v>
                </c:pt>
              </c:strCache>
            </c:strRef>
          </c:cat>
          <c:val>
            <c:numRef>
              <c:f>Sheet1!$J$131:$K$131</c:f>
              <c:numCache>
                <c:formatCode>General</c:formatCode>
                <c:ptCount val="2"/>
                <c:pt idx="0">
                  <c:v>33744776</c:v>
                </c:pt>
                <c:pt idx="1">
                  <c:v>3748820</c:v>
                </c:pt>
              </c:numCache>
            </c:numRef>
          </c:val>
          <c:extLst>
            <c:ext xmlns:c16="http://schemas.microsoft.com/office/drawing/2014/chart" uri="{C3380CC4-5D6E-409C-BE32-E72D297353CC}">
              <c16:uniqueId val="{00000000-E7C4-4606-8DE4-4293D351C923}"/>
            </c:ext>
          </c:extLst>
        </c:ser>
        <c:ser>
          <c:idx val="1"/>
          <c:order val="1"/>
          <c:tx>
            <c:v>OS</c:v>
          </c:tx>
          <c:spPr>
            <a:solidFill>
              <a:schemeClr val="accent2"/>
            </a:solidFill>
            <a:ln>
              <a:noFill/>
            </a:ln>
            <a:effectLst/>
          </c:spPr>
          <c:invertIfNegative val="0"/>
          <c:cat>
            <c:strRef>
              <c:f>Sheet1!$J$130:$K$130</c:f>
              <c:strCache>
                <c:ptCount val="2"/>
                <c:pt idx="0">
                  <c:v>KVM+Linux</c:v>
                </c:pt>
                <c:pt idx="1">
                  <c:v>BitVisor+Unikraft</c:v>
                </c:pt>
              </c:strCache>
            </c:strRef>
          </c:cat>
          <c:val>
            <c:numRef>
              <c:f>Sheet1!$J$132:$K$132</c:f>
              <c:numCache>
                <c:formatCode>General</c:formatCode>
                <c:ptCount val="2"/>
                <c:pt idx="0">
                  <c:v>16716031</c:v>
                </c:pt>
                <c:pt idx="1">
                  <c:v>589824</c:v>
                </c:pt>
              </c:numCache>
            </c:numRef>
          </c:val>
          <c:extLst>
            <c:ext xmlns:c16="http://schemas.microsoft.com/office/drawing/2014/chart" uri="{C3380CC4-5D6E-409C-BE32-E72D297353CC}">
              <c16:uniqueId val="{00000001-E7C4-4606-8DE4-4293D351C923}"/>
            </c:ext>
          </c:extLst>
        </c:ser>
        <c:dLbls>
          <c:showLegendKey val="0"/>
          <c:showVal val="0"/>
          <c:showCatName val="0"/>
          <c:showSerName val="0"/>
          <c:showPercent val="0"/>
          <c:showBubbleSize val="0"/>
        </c:dLbls>
        <c:gapWidth val="150"/>
        <c:overlap val="100"/>
        <c:axId val="2088646464"/>
        <c:axId val="2088640640"/>
      </c:barChart>
      <c:catAx>
        <c:axId val="20886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crossAx val="2088640640"/>
        <c:crosses val="autoZero"/>
        <c:auto val="1"/>
        <c:lblAlgn val="ctr"/>
        <c:lblOffset val="100"/>
        <c:noMultiLvlLbl val="0"/>
      </c:catAx>
      <c:valAx>
        <c:axId val="208864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1600" b="1">
                    <a:solidFill>
                      <a:schemeClr val="tx1"/>
                    </a:solidFill>
                  </a:rPr>
                  <a:t>サイズ</a:t>
                </a:r>
                <a:r>
                  <a:rPr lang="en-US" altLang="ja-JP" sz="1600" b="1">
                    <a:solidFill>
                      <a:schemeClr val="tx1"/>
                    </a:solidFill>
                  </a:rPr>
                  <a:t>[MB]</a:t>
                </a:r>
                <a:endParaRPr lang="ja-JP" altLang="en-US" sz="1600" b="1">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2088646464"/>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solidFill>
                <a:schemeClr val="tx1"/>
              </a:solidFill>
            </a:ln>
            <a:effectLst/>
          </c:spPr>
          <c:invertIfNegative val="0"/>
          <c:cat>
            <c:strRef>
              <c:f>Sheet1!$K$109:$L$109</c:f>
              <c:strCache>
                <c:ptCount val="2"/>
                <c:pt idx="0">
                  <c:v>BitVisor+Unikraft</c:v>
                </c:pt>
                <c:pt idx="1">
                  <c:v>KVM+Linux</c:v>
                </c:pt>
              </c:strCache>
            </c:strRef>
          </c:cat>
          <c:val>
            <c:numRef>
              <c:f>Sheet1!$K$110:$L$110</c:f>
              <c:numCache>
                <c:formatCode>General</c:formatCode>
                <c:ptCount val="2"/>
                <c:pt idx="0">
                  <c:v>4.0189000000000004</c:v>
                </c:pt>
                <c:pt idx="1">
                  <c:v>29.502599999999997</c:v>
                </c:pt>
              </c:numCache>
            </c:numRef>
          </c:val>
          <c:extLst>
            <c:ext xmlns:c16="http://schemas.microsoft.com/office/drawing/2014/chart" uri="{C3380CC4-5D6E-409C-BE32-E72D297353CC}">
              <c16:uniqueId val="{00000000-6AA6-4BB4-9EF1-DC510E13FC64}"/>
            </c:ext>
          </c:extLst>
        </c:ser>
        <c:dLbls>
          <c:showLegendKey val="0"/>
          <c:showVal val="0"/>
          <c:showCatName val="0"/>
          <c:showSerName val="0"/>
          <c:showPercent val="0"/>
          <c:showBubbleSize val="0"/>
        </c:dLbls>
        <c:gapWidth val="219"/>
        <c:overlap val="-27"/>
        <c:axId val="1527755344"/>
        <c:axId val="1527755760"/>
      </c:barChart>
      <c:catAx>
        <c:axId val="152775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crossAx val="1527755760"/>
        <c:crosses val="autoZero"/>
        <c:auto val="1"/>
        <c:lblAlgn val="ctr"/>
        <c:lblOffset val="100"/>
        <c:noMultiLvlLbl val="0"/>
      </c:catAx>
      <c:valAx>
        <c:axId val="15277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sz="2400" baseline="0"/>
                  <a:t>時間</a:t>
                </a:r>
                <a:r>
                  <a:rPr lang="en-US" sz="2400" baseline="0"/>
                  <a:t>[</a:t>
                </a:r>
                <a:r>
                  <a:rPr lang="ja-JP" sz="2400" baseline="0"/>
                  <a:t>秒</a:t>
                </a:r>
                <a:r>
                  <a:rPr lang="en-US" sz="2400" baseline="0"/>
                  <a:t>]</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crossAx val="152775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300" b="1" i="0" baseline="0">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circle"/>
            <c:size val="17"/>
            <c:spPr>
              <a:solidFill>
                <a:schemeClr val="accent1"/>
              </a:solidFill>
              <a:ln w="9525">
                <a:solidFill>
                  <a:schemeClr val="accent1"/>
                </a:solidFill>
              </a:ln>
              <a:effectLst/>
            </c:spPr>
          </c:marker>
          <c:cat>
            <c:numRef>
              <c:f>Sheet1!$J$54:$N$54</c:f>
              <c:numCache>
                <c:formatCode>General</c:formatCode>
                <c:ptCount val="5"/>
                <c:pt idx="0">
                  <c:v>1</c:v>
                </c:pt>
                <c:pt idx="1">
                  <c:v>2</c:v>
                </c:pt>
                <c:pt idx="2">
                  <c:v>3</c:v>
                </c:pt>
                <c:pt idx="3">
                  <c:v>4</c:v>
                </c:pt>
                <c:pt idx="4">
                  <c:v>5</c:v>
                </c:pt>
              </c:numCache>
            </c:numRef>
          </c:cat>
          <c:val>
            <c:numRef>
              <c:f>Sheet1!$J$55:$N$55</c:f>
              <c:numCache>
                <c:formatCode>General</c:formatCode>
                <c:ptCount val="5"/>
                <c:pt idx="0">
                  <c:v>2.29E-2</c:v>
                </c:pt>
                <c:pt idx="1">
                  <c:v>0.1726</c:v>
                </c:pt>
                <c:pt idx="2">
                  <c:v>0.88139999999999996</c:v>
                </c:pt>
                <c:pt idx="3">
                  <c:v>1.2041999999999999</c:v>
                </c:pt>
                <c:pt idx="4">
                  <c:v>1.5495999999999999</c:v>
                </c:pt>
              </c:numCache>
            </c:numRef>
          </c:val>
          <c:smooth val="0"/>
          <c:extLst>
            <c:ext xmlns:c16="http://schemas.microsoft.com/office/drawing/2014/chart" uri="{C3380CC4-5D6E-409C-BE32-E72D297353CC}">
              <c16:uniqueId val="{00000000-2E6D-40FD-9895-370FA0AA848E}"/>
            </c:ext>
          </c:extLst>
        </c:ser>
        <c:dLbls>
          <c:showLegendKey val="0"/>
          <c:showVal val="0"/>
          <c:showCatName val="0"/>
          <c:showSerName val="0"/>
          <c:showPercent val="0"/>
          <c:showBubbleSize val="0"/>
        </c:dLbls>
        <c:marker val="1"/>
        <c:smooth val="0"/>
        <c:axId val="1409216704"/>
        <c:axId val="1409218368"/>
      </c:lineChart>
      <c:catAx>
        <c:axId val="1409216704"/>
        <c:scaling>
          <c:orientation val="minMax"/>
        </c:scaling>
        <c:delete val="0"/>
        <c:axPos val="b"/>
        <c:title>
          <c:tx>
            <c:rich>
              <a:bodyPr rot="0" spcFirstLastPara="1" vertOverflow="ellipsis" vert="horz" wrap="square" anchor="ctr" anchorCtr="1"/>
              <a:lstStyle/>
              <a:p>
                <a:pPr>
                  <a:defRPr sz="3500" b="1" i="0" u="none" strike="noStrike" kern="1200" baseline="0">
                    <a:solidFill>
                      <a:schemeClr val="tx1"/>
                    </a:solidFill>
                    <a:latin typeface="+mn-lt"/>
                    <a:ea typeface="+mn-ea"/>
                    <a:cs typeface="+mn-cs"/>
                  </a:defRPr>
                </a:pPr>
                <a:r>
                  <a:rPr lang="ja-JP" altLang="en-US" sz="1800" baseline="0" dirty="0"/>
                  <a:t>クラウド</a:t>
                </a:r>
                <a:r>
                  <a:rPr lang="en-US" altLang="ja-JP" sz="1800" baseline="0" dirty="0"/>
                  <a:t>VM</a:t>
                </a:r>
                <a:r>
                  <a:rPr lang="ja-JP" sz="1800" baseline="0" dirty="0"/>
                  <a:t>数</a:t>
                </a:r>
                <a:endParaRPr lang="ja-JP" sz="3500" baseline="0" dirty="0"/>
              </a:p>
            </c:rich>
          </c:tx>
          <c:overlay val="0"/>
          <c:spPr>
            <a:noFill/>
            <a:ln>
              <a:noFill/>
            </a:ln>
            <a:effectLst/>
          </c:spPr>
          <c:txPr>
            <a:bodyPr rot="0" spcFirstLastPara="1" vertOverflow="ellipsis" vert="horz" wrap="square" anchor="ctr" anchorCtr="1"/>
            <a:lstStyle/>
            <a:p>
              <a:pPr>
                <a:defRPr sz="35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409218368"/>
        <c:crosses val="autoZero"/>
        <c:auto val="1"/>
        <c:lblAlgn val="ctr"/>
        <c:lblOffset val="100"/>
        <c:noMultiLvlLbl val="0"/>
      </c:catAx>
      <c:valAx>
        <c:axId val="140921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baseline="0"/>
                  <a:t>時間</a:t>
                </a:r>
                <a:r>
                  <a:rPr lang="en-US" sz="2000" baseline="0"/>
                  <a:t>[</a:t>
                </a:r>
                <a:r>
                  <a:rPr lang="ja-JP" sz="2000" baseline="0"/>
                  <a:t>秒</a:t>
                </a:r>
                <a:r>
                  <a:rPr lang="en-US" sz="2000" baseline="0"/>
                  <a:t>]</a:t>
                </a:r>
                <a:endParaRPr lang="ja-JP" sz="2000" baseline="0"/>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numFmt formatCode="#,##0.0;&quot;▲ &quot;#,##0.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409216704"/>
        <c:crosses val="autoZero"/>
        <c:crossBetween val="between"/>
      </c:valAx>
      <c:spPr>
        <a:noFill/>
        <a:ln>
          <a:noFill/>
        </a:ln>
        <a:effectLst/>
      </c:spPr>
    </c:plotArea>
    <c:plotVisOnly val="1"/>
    <c:dispBlanksAs val="gap"/>
    <c:showDLblsOverMax val="0"/>
  </c:chart>
  <c:spPr>
    <a:noFill/>
    <a:ln>
      <a:noFill/>
    </a:ln>
    <a:effectLst/>
  </c:spPr>
  <c:txPr>
    <a:bodyPr/>
    <a:lstStyle/>
    <a:p>
      <a:pPr>
        <a:defRPr sz="2000" b="1" i="0" baseline="0">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26FAA6-0A37-2B46-AFFD-FF93273CF6DA}" type="datetimeFigureOut">
              <a:rPr kumimoji="1" lang="ja-JP" altLang="en-US" smtClean="0"/>
              <a:t>2022/2/22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C25054-A584-804F-ADE2-7C70339F12FB}" type="slidenum">
              <a:rPr kumimoji="1" lang="ja-JP" altLang="en-US" smtClean="0"/>
              <a:t>‹#›</a:t>
            </a:fld>
            <a:endParaRPr kumimoji="1" lang="ja-JP" altLang="en-US"/>
          </a:p>
        </p:txBody>
      </p:sp>
    </p:spTree>
    <p:extLst>
      <p:ext uri="{BB962C8B-B14F-4D97-AF65-F5344CB8AC3E}">
        <p14:creationId xmlns:p14="http://schemas.microsoft.com/office/powerpoint/2010/main" val="4224373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2A93A-4768-49C7-8518-DBE5E48023AB}" type="datetimeFigureOut">
              <a:rPr kumimoji="1" lang="ja-JP" altLang="en-US" smtClean="0"/>
              <a:pPr/>
              <a:t>2022/2/22</a:t>
            </a:fld>
            <a:endParaRPr kumimoji="1" lang="ja-JP" altLang="en-US"/>
          </a:p>
        </p:txBody>
      </p:sp>
      <p:sp>
        <p:nvSpPr>
          <p:cNvPr id="4" name="スライド イメージ プレースホルダ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4D030-1751-4CD0-AC2A-C9DF4C3F4C39}" type="slidenum">
              <a:rPr kumimoji="1" lang="ja-JP" altLang="en-US" smtClean="0"/>
              <a:pPr/>
              <a:t>‹#›</a:t>
            </a:fld>
            <a:endParaRPr kumimoji="1" lang="ja-JP" altLang="en-US"/>
          </a:p>
        </p:txBody>
      </p:sp>
    </p:spTree>
    <p:extLst>
      <p:ext uri="{BB962C8B-B14F-4D97-AF65-F5344CB8AC3E}">
        <p14:creationId xmlns:p14="http://schemas.microsoft.com/office/powerpoint/2010/main" val="2920743182"/>
      </p:ext>
    </p:extLst>
  </p:cSld>
  <p:clrMap bg1="lt1" tx1="dk1" bg2="lt2" tx2="dk2" accent1="accent1" accent2="accent2" accent3="accent3" accent4="accent4" accent5="accent5" accent6="accent6" hlink="hlink" folHlink="folHlink"/>
  <p:hf hdr="0" ftr="0" dt="0"/>
  <p:notesStyle>
    <a:lvl1pPr marL="0" algn="l" defTabSz="1042992" rtl="0" eaLnBrk="1" latinLnBrk="0" hangingPunct="1">
      <a:defRPr kumimoji="1" sz="1399" kern="1200">
        <a:solidFill>
          <a:schemeClr val="tx1"/>
        </a:solidFill>
        <a:latin typeface="+mn-lt"/>
        <a:ea typeface="+mn-ea"/>
        <a:cs typeface="+mn-cs"/>
      </a:defRPr>
    </a:lvl1pPr>
    <a:lvl2pPr marL="521496" algn="l" defTabSz="1042992" rtl="0" eaLnBrk="1" latinLnBrk="0" hangingPunct="1">
      <a:defRPr kumimoji="1" sz="1399" kern="1200">
        <a:solidFill>
          <a:schemeClr val="tx1"/>
        </a:solidFill>
        <a:latin typeface="+mn-lt"/>
        <a:ea typeface="+mn-ea"/>
        <a:cs typeface="+mn-cs"/>
      </a:defRPr>
    </a:lvl2pPr>
    <a:lvl3pPr marL="1042992" algn="l" defTabSz="1042992" rtl="0" eaLnBrk="1" latinLnBrk="0" hangingPunct="1">
      <a:defRPr kumimoji="1" sz="1399" kern="1200">
        <a:solidFill>
          <a:schemeClr val="tx1"/>
        </a:solidFill>
        <a:latin typeface="+mn-lt"/>
        <a:ea typeface="+mn-ea"/>
        <a:cs typeface="+mn-cs"/>
      </a:defRPr>
    </a:lvl3pPr>
    <a:lvl4pPr marL="1564487" algn="l" defTabSz="1042992" rtl="0" eaLnBrk="1" latinLnBrk="0" hangingPunct="1">
      <a:defRPr kumimoji="1" sz="1399" kern="1200">
        <a:solidFill>
          <a:schemeClr val="tx1"/>
        </a:solidFill>
        <a:latin typeface="+mn-lt"/>
        <a:ea typeface="+mn-ea"/>
        <a:cs typeface="+mn-cs"/>
      </a:defRPr>
    </a:lvl4pPr>
    <a:lvl5pPr marL="2085983" algn="l" defTabSz="1042992" rtl="0" eaLnBrk="1" latinLnBrk="0" hangingPunct="1">
      <a:defRPr kumimoji="1" sz="1399" kern="1200">
        <a:solidFill>
          <a:schemeClr val="tx1"/>
        </a:solidFill>
        <a:latin typeface="+mn-lt"/>
        <a:ea typeface="+mn-ea"/>
        <a:cs typeface="+mn-cs"/>
      </a:defRPr>
    </a:lvl5pPr>
    <a:lvl6pPr marL="2607478" algn="l" defTabSz="1042992" rtl="0" eaLnBrk="1" latinLnBrk="0" hangingPunct="1">
      <a:defRPr kumimoji="1" sz="1399" kern="1200">
        <a:solidFill>
          <a:schemeClr val="tx1"/>
        </a:solidFill>
        <a:latin typeface="+mn-lt"/>
        <a:ea typeface="+mn-ea"/>
        <a:cs typeface="+mn-cs"/>
      </a:defRPr>
    </a:lvl6pPr>
    <a:lvl7pPr marL="3128975" algn="l" defTabSz="1042992" rtl="0" eaLnBrk="1" latinLnBrk="0" hangingPunct="1">
      <a:defRPr kumimoji="1" sz="1399" kern="1200">
        <a:solidFill>
          <a:schemeClr val="tx1"/>
        </a:solidFill>
        <a:latin typeface="+mn-lt"/>
        <a:ea typeface="+mn-ea"/>
        <a:cs typeface="+mn-cs"/>
      </a:defRPr>
    </a:lvl7pPr>
    <a:lvl8pPr marL="3650469" algn="l" defTabSz="1042992" rtl="0" eaLnBrk="1" latinLnBrk="0" hangingPunct="1">
      <a:defRPr kumimoji="1" sz="1399" kern="1200">
        <a:solidFill>
          <a:schemeClr val="tx1"/>
        </a:solidFill>
        <a:latin typeface="+mn-lt"/>
        <a:ea typeface="+mn-ea"/>
        <a:cs typeface="+mn-cs"/>
      </a:defRPr>
    </a:lvl8pPr>
    <a:lvl9pPr marL="4171965" algn="l" defTabSz="1042992" rtl="0" eaLnBrk="1" latinLnBrk="0" hangingPunct="1">
      <a:defRPr kumimoji="1" sz="13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lang="en-US" altLang="ja-JP" dirty="0">
                <a:ea typeface="ＭＳ Ｐゴシック"/>
                <a:cs typeface="Calibri"/>
              </a:rPr>
              <a:t>光来研のB4、安東が中間発表をさせていただきます。よろしくお願いします。</a:t>
            </a:r>
          </a:p>
        </p:txBody>
      </p:sp>
      <p:sp>
        <p:nvSpPr>
          <p:cNvPr id="4" name="スライド番号プレースホルダ 3"/>
          <p:cNvSpPr>
            <a:spLocks noGrp="1"/>
          </p:cNvSpPr>
          <p:nvPr>
            <p:ph type="sldNum" sz="quarter" idx="10"/>
          </p:nvPr>
        </p:nvSpPr>
        <p:spPr/>
        <p:txBody>
          <a:bodyPr/>
          <a:lstStyle/>
          <a:p>
            <a:fld id="{19E4D030-1751-4CD0-AC2A-C9DF4C3F4C39}"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まとめです。</a:t>
            </a:r>
            <a:endParaRPr kumimoji="1" lang="en-US" altLang="ja-JP" dirty="0"/>
          </a:p>
          <a:p>
            <a:r>
              <a:rPr kumimoji="1" lang="ja-JP" altLang="en-US" dirty="0"/>
              <a:t>クラウド内でユーザが管理するプライバシ制御機構を安全に実行するシステムである</a:t>
            </a:r>
            <a:r>
              <a:rPr kumimoji="1" lang="en-US" altLang="ja-JP" dirty="0"/>
              <a:t>SEV-tracker</a:t>
            </a:r>
            <a:r>
              <a:rPr kumimoji="1" lang="ja-JP" altLang="en-US" dirty="0"/>
              <a:t>を提案しました。</a:t>
            </a:r>
            <a:endParaRPr kumimoji="1" lang="en-US" altLang="ja-JP" dirty="0"/>
          </a:p>
          <a:p>
            <a:r>
              <a:rPr kumimoji="1" lang="en-US" altLang="ja-JP" dirty="0"/>
              <a:t>SEV-tracker</a:t>
            </a:r>
            <a:r>
              <a:rPr kumimoji="1" lang="ja-JP" altLang="en-US" dirty="0"/>
              <a:t>はユーザ・ハイパーバイザを送り込み、その上でクラウドサービスを動作させます。</a:t>
            </a:r>
            <a:endParaRPr kumimoji="1" lang="en-US" altLang="ja-JP" dirty="0"/>
          </a:p>
          <a:p>
            <a:r>
              <a:rPr kumimoji="1" lang="ja-JP" altLang="en-US" dirty="0"/>
              <a:t>また、</a:t>
            </a:r>
            <a:r>
              <a:rPr kumimoji="1" lang="en-US" altLang="ja-JP" dirty="0"/>
              <a:t>AMD SEV</a:t>
            </a:r>
            <a:r>
              <a:rPr kumimoji="1" lang="ja-JP" altLang="en-US" dirty="0"/>
              <a:t>を用いてクラウド</a:t>
            </a:r>
            <a:r>
              <a:rPr kumimoji="1" lang="en-US" altLang="ja-JP" dirty="0"/>
              <a:t>VM</a:t>
            </a:r>
            <a:r>
              <a:rPr kumimoji="1" lang="ja-JP" altLang="en-US" dirty="0"/>
              <a:t>とユーザ</a:t>
            </a:r>
            <a:r>
              <a:rPr kumimoji="1" lang="en-US" altLang="ja-JP" dirty="0"/>
              <a:t>VM</a:t>
            </a:r>
            <a:r>
              <a:rPr kumimoji="1" lang="ja-JP" altLang="en-US" dirty="0"/>
              <a:t>を保護します</a:t>
            </a:r>
            <a:endParaRPr kumimoji="1" lang="en-US" altLang="ja-JP" dirty="0"/>
          </a:p>
          <a:p>
            <a:r>
              <a:rPr kumimoji="1" lang="ja-JP" altLang="en-US" dirty="0"/>
              <a:t>ネストした仮想化のオーバーヘッドを削減するために</a:t>
            </a:r>
            <a:r>
              <a:rPr kumimoji="1" lang="en-US" altLang="ja-JP" dirty="0" err="1"/>
              <a:t>BitVisor</a:t>
            </a:r>
            <a:r>
              <a:rPr kumimoji="1" lang="ja-JP" altLang="en-US" dirty="0"/>
              <a:t>と</a:t>
            </a:r>
            <a:r>
              <a:rPr kumimoji="1" lang="en-US" altLang="ja-JP" dirty="0" err="1"/>
              <a:t>Unikraft</a:t>
            </a:r>
            <a:r>
              <a:rPr kumimoji="1" lang="ja-JP" altLang="en-US" dirty="0"/>
              <a:t>を用い、</a:t>
            </a:r>
            <a:r>
              <a:rPr kumimoji="1" lang="en-US" altLang="ja-JP" dirty="0" err="1"/>
              <a:t>BitVisor</a:t>
            </a:r>
            <a:r>
              <a:rPr kumimoji="1" lang="ja-JP" altLang="en-US" dirty="0"/>
              <a:t>を用いてデータ流を追跡しています。</a:t>
            </a:r>
            <a:endParaRPr kumimoji="1" lang="en-US" altLang="ja-JP" dirty="0"/>
          </a:p>
          <a:p>
            <a:endParaRPr kumimoji="1" lang="en-US" altLang="ja-JP" dirty="0"/>
          </a:p>
          <a:p>
            <a:r>
              <a:rPr kumimoji="1" lang="ja-JP" altLang="en-US" dirty="0"/>
              <a:t>今後の課題として、</a:t>
            </a:r>
            <a:r>
              <a:rPr kumimoji="1" lang="en-US" altLang="ja-JP" dirty="0" err="1"/>
              <a:t>Unikraft</a:t>
            </a:r>
            <a:r>
              <a:rPr kumimoji="1" lang="ja-JP" altLang="en-US" dirty="0"/>
              <a:t>上で動作しているクラウドサービスのデータ流を追跡することや、データ流の制御を行えるようにすることなどが挙げられます。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10</a:t>
            </a:fld>
            <a:endParaRPr kumimoji="1" lang="ja-JP" altLang="en-US"/>
          </a:p>
        </p:txBody>
      </p:sp>
    </p:spTree>
    <p:extLst>
      <p:ext uri="{BB962C8B-B14F-4D97-AF65-F5344CB8AC3E}">
        <p14:creationId xmlns:p14="http://schemas.microsoft.com/office/powerpoint/2010/main" val="252149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lang="ja-JP" altLang="en-US" sz="1350" dirty="0">
                <a:ea typeface="ＭＳ Ｐゴシック"/>
                <a:cs typeface="Calibri"/>
              </a:rPr>
              <a:t>そこでクラウド内でユーザが管理するプライバシ制御機構を提案します。</a:t>
            </a:r>
          </a:p>
          <a:p>
            <a:r>
              <a:rPr lang="ja-JP" altLang="en-US" sz="1350" dirty="0">
                <a:ea typeface="ＭＳ Ｐゴシック"/>
                <a:cs typeface="Calibri"/>
              </a:rPr>
              <a:t>この機構によってデータの流れを追跡・制御することができるほか、ユーザがデータの流れの情報を取得したり、制御ポリシーを設定することが可能になります。</a:t>
            </a:r>
            <a:endParaRPr lang="en-US" altLang="ja-JP" sz="1350" dirty="0">
              <a:ea typeface="ＭＳ Ｐゴシック"/>
              <a:cs typeface="Calibri"/>
            </a:endParaRPr>
          </a:p>
          <a:p>
            <a:r>
              <a:rPr lang="ja-JP" altLang="en-US" sz="1350" dirty="0">
                <a:ea typeface="ＭＳ Ｐゴシック"/>
                <a:cs typeface="Calibri"/>
              </a:rPr>
              <a:t>クラウド内でユーザが管理するプライバシ制御機構を安全に実行するために、クラウドの</a:t>
            </a:r>
            <a:r>
              <a:rPr lang="en-US" altLang="ja-JP" sz="1350" dirty="0">
                <a:ea typeface="ＭＳ Ｐゴシック"/>
                <a:cs typeface="Calibri"/>
              </a:rPr>
              <a:t>VM</a:t>
            </a:r>
            <a:r>
              <a:rPr lang="ja-JP" altLang="en-US" sz="1350" dirty="0">
                <a:ea typeface="ＭＳ Ｐゴシック"/>
                <a:cs typeface="Calibri"/>
              </a:rPr>
              <a:t>内でユーザが送り込んだハイパーバイザを起動します。</a:t>
            </a:r>
            <a:endParaRPr lang="en-US" altLang="ja-JP" sz="1350" dirty="0">
              <a:ea typeface="ＭＳ Ｐゴシック"/>
              <a:cs typeface="Calibri"/>
            </a:endParaRPr>
          </a:p>
          <a:p>
            <a:r>
              <a:rPr lang="ja-JP" altLang="en-US" sz="1350" dirty="0">
                <a:ea typeface="ＭＳ Ｐゴシック"/>
                <a:cs typeface="Calibri"/>
              </a:rPr>
              <a:t>そしてネストした仮想化を用いてユーザの</a:t>
            </a:r>
            <a:r>
              <a:rPr lang="en-US" altLang="ja-JP" sz="1350" dirty="0">
                <a:ea typeface="ＭＳ Ｐゴシック"/>
                <a:cs typeface="Calibri"/>
              </a:rPr>
              <a:t>VM</a:t>
            </a:r>
            <a:r>
              <a:rPr lang="ja-JP" altLang="en-US" sz="1350" dirty="0">
                <a:ea typeface="ＭＳ Ｐゴシック"/>
                <a:cs typeface="Calibri"/>
              </a:rPr>
              <a:t>内でクラウドサービスを実行します。</a:t>
            </a:r>
            <a:endParaRPr lang="en-US" altLang="ja-JP" sz="1350" dirty="0">
              <a:ea typeface="ＭＳ Ｐゴシック"/>
              <a:cs typeface="Calibri"/>
            </a:endParaRPr>
          </a:p>
          <a:p>
            <a:r>
              <a:rPr lang="ja-JP" altLang="en-US" sz="1350" dirty="0">
                <a:ea typeface="ＭＳ Ｐゴシック"/>
                <a:cs typeface="Calibri"/>
              </a:rPr>
              <a:t>プライバシ制御はユーザが送り込んだハイパーバイザが実行します。</a:t>
            </a:r>
            <a:endParaRPr lang="en-US" altLang="ja-JP" sz="1350" dirty="0">
              <a:ea typeface="ＭＳ Ｐゴシック"/>
              <a:cs typeface="Calibri"/>
            </a:endParaRPr>
          </a:p>
          <a:p>
            <a:r>
              <a:rPr lang="ja-JP" altLang="en-US" sz="1350" dirty="0">
                <a:ea typeface="ＭＳ Ｐゴシック"/>
                <a:cs typeface="Calibri"/>
              </a:rPr>
              <a:t>ユーザはプライバシ制御機構に対して制御ポリシーを設定し、プライバシ制御機構をそれに従ってデータを追跡・制御します。</a:t>
            </a:r>
          </a:p>
          <a:p>
            <a:r>
              <a:rPr lang="ja-JP" altLang="en-US" sz="1350" dirty="0">
                <a:ea typeface="ＭＳ Ｐゴシック"/>
                <a:cs typeface="Calibri"/>
              </a:rPr>
              <a:t>同一クラウド内や、信頼できる外部クラウドに対しての通信は許可するが、信頼されない場所に対しての通信は遮断するなど</a:t>
            </a:r>
          </a:p>
          <a:p>
            <a:endParaRPr lang="ja-JP" altLang="en-US" sz="1350" dirty="0">
              <a:ea typeface="ＭＳ Ｐゴシック"/>
              <a:cs typeface="Calibri"/>
            </a:endParaRPr>
          </a:p>
          <a:p>
            <a:r>
              <a:rPr lang="ja-JP" altLang="en-US" sz="1350" dirty="0">
                <a:ea typeface="ＭＳ Ｐゴシック"/>
                <a:cs typeface="Calibri"/>
              </a:rPr>
              <a:t>図の説明</a:t>
            </a:r>
          </a:p>
          <a:p>
            <a:r>
              <a:rPr lang="ja-JP" altLang="en-US" sz="1350" dirty="0">
                <a:ea typeface="ＭＳ Ｐゴシック"/>
                <a:cs typeface="Calibri"/>
              </a:rPr>
              <a:t>ユーザはプライバシ制御機構に対して制御ポリシーを設定し、プライバシ制御機構をそれに従ってデータを追跡・制御します。</a:t>
            </a:r>
          </a:p>
          <a:p>
            <a:r>
              <a:rPr lang="ja-JP" altLang="en-US" sz="1350" dirty="0">
                <a:ea typeface="ＭＳ Ｐゴシック"/>
                <a:cs typeface="Calibri"/>
              </a:rPr>
              <a:t>同一クラウド内や、信頼できる外部クラウドに対しての通信は許可するが、信頼されない場所に対しての通信は遮断するなど</a:t>
            </a: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11</a:t>
            </a:fld>
            <a:endParaRPr kumimoji="1" lang="ja-JP" altLang="en-US"/>
          </a:p>
        </p:txBody>
      </p:sp>
    </p:spTree>
    <p:extLst>
      <p:ext uri="{BB962C8B-B14F-4D97-AF65-F5344CB8AC3E}">
        <p14:creationId xmlns:p14="http://schemas.microsoft.com/office/powerpoint/2010/main" val="258291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ja-JP" altLang="en-US" sz="1350" dirty="0">
                <a:ea typeface="ＭＳ Ｐゴシック"/>
                <a:cs typeface="Calibri"/>
              </a:rPr>
              <a:t>近年クラウドではパーソナルデータを扱うことが増えており、その漏洩が大きな問題となっています。</a:t>
            </a:r>
            <a:endParaRPr lang="en-US" altLang="ja-JP" sz="1350" dirty="0">
              <a:ea typeface="ＭＳ Ｐゴシック"/>
              <a:cs typeface="Calibri"/>
            </a:endParaRPr>
          </a:p>
          <a:p>
            <a:r>
              <a:rPr lang="ja-JP" altLang="en-US" sz="1350" dirty="0">
                <a:ea typeface="ＭＳ Ｐゴシック"/>
                <a:cs typeface="Calibri"/>
              </a:rPr>
              <a:t>クラウドは複雑なサービスを提供するために複数のサービスを連携させるのが一般的になっており、マイクロサービスアーキテクチャやマルチクラウドなどが使われています。</a:t>
            </a:r>
            <a:endParaRPr lang="en-US" altLang="ja-JP" sz="1350" dirty="0">
              <a:ea typeface="ＭＳ Ｐゴシック"/>
              <a:cs typeface="Calibri"/>
            </a:endParaRPr>
          </a:p>
          <a:p>
            <a:r>
              <a:rPr lang="ja-JP" altLang="en-US" sz="1350" dirty="0">
                <a:ea typeface="ＭＳ Ｐゴシック"/>
                <a:cs typeface="Calibri"/>
              </a:rPr>
              <a:t>それに伴い、パーソナルデータが様々なサービスに転送される可能性も大きくなっており、ユーザが把握していないクラウドサービスにパーソナルデータが転送され、そこからデータが漏洩することがあります。</a:t>
            </a:r>
            <a:endParaRPr lang="en-US" altLang="ja-JP" sz="1350" dirty="0">
              <a:ea typeface="ＭＳ Ｐゴシック"/>
              <a:cs typeface="Calibri"/>
            </a:endParaRPr>
          </a:p>
          <a:p>
            <a:r>
              <a:rPr lang="ja-JP" altLang="en-US" sz="1350" dirty="0">
                <a:ea typeface="ＭＳ Ｐゴシック"/>
                <a:cs typeface="Calibri"/>
              </a:rPr>
              <a:t>実際に、</a:t>
            </a:r>
            <a:r>
              <a:rPr lang="en-US" altLang="ja-JP" sz="1350" dirty="0">
                <a:ea typeface="ＭＳ Ｐゴシック"/>
                <a:cs typeface="Calibri"/>
              </a:rPr>
              <a:t>2021</a:t>
            </a:r>
            <a:r>
              <a:rPr lang="ja-JP" altLang="en-US" sz="1350" dirty="0">
                <a:ea typeface="ＭＳ Ｐゴシック"/>
                <a:cs typeface="Calibri"/>
              </a:rPr>
              <a:t>年</a:t>
            </a:r>
            <a:r>
              <a:rPr lang="en-US" altLang="ja-JP" sz="1350" dirty="0">
                <a:ea typeface="ＭＳ Ｐゴシック"/>
                <a:cs typeface="Calibri"/>
              </a:rPr>
              <a:t>2</a:t>
            </a:r>
            <a:r>
              <a:rPr lang="ja-JP" altLang="en-US" sz="1350" dirty="0">
                <a:ea typeface="ＭＳ Ｐゴシック"/>
                <a:cs typeface="Calibri"/>
              </a:rPr>
              <a:t>月にはイオン銀行のクラウド型システムから利用者情報の漏洩がありました。</a:t>
            </a:r>
          </a:p>
        </p:txBody>
      </p:sp>
      <p:sp>
        <p:nvSpPr>
          <p:cNvPr id="4" name="スライド番号プレースホルダー 3"/>
          <p:cNvSpPr>
            <a:spLocks noGrp="1"/>
          </p:cNvSpPr>
          <p:nvPr>
            <p:ph type="sldNum" sz="quarter" idx="10"/>
          </p:nvPr>
        </p:nvSpPr>
        <p:spPr/>
        <p:txBody>
          <a:bodyPr/>
          <a:lstStyle/>
          <a:p>
            <a:fld id="{19E4D030-1751-4CD0-AC2A-C9DF4C3F4C39}" type="slidenum">
              <a:rPr kumimoji="1" lang="ja-JP" altLang="en-US" smtClean="0"/>
              <a:pPr/>
              <a:t>2</a:t>
            </a:fld>
            <a:endParaRPr kumimoji="1" lang="ja-JP" altLang="en-US"/>
          </a:p>
        </p:txBody>
      </p:sp>
    </p:spTree>
    <p:extLst>
      <p:ext uri="{BB962C8B-B14F-4D97-AF65-F5344CB8AC3E}">
        <p14:creationId xmlns:p14="http://schemas.microsoft.com/office/powerpoint/2010/main" val="291785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ja-JP" altLang="en-US" sz="1350" dirty="0">
                <a:ea typeface="ＭＳ Ｐゴシック"/>
                <a:cs typeface="Calibri"/>
              </a:rPr>
              <a:t>一方で、クラウドサービスが扱うデータの流れは、ユーザに対しては基本的に非公開になっています。</a:t>
            </a:r>
            <a:endParaRPr lang="en-US" altLang="ja-JP" sz="1350" dirty="0">
              <a:ea typeface="ＭＳ Ｐゴシック"/>
              <a:cs typeface="Calibri"/>
            </a:endParaRPr>
          </a:p>
          <a:p>
            <a:r>
              <a:rPr lang="ja-JP" altLang="en-US" sz="1350" dirty="0">
                <a:ea typeface="ＭＳ Ｐゴシック"/>
                <a:cs typeface="Calibri"/>
              </a:rPr>
              <a:t>ユーザが利用したクラウドやサービスが他のどのクラウドやサービスにデータを送っているのかや、ユーザのパーソナルデータが世界各地にあるデータセンタのどこに保存されているかを利用者であるユーザが特定することができません。</a:t>
            </a:r>
            <a:endParaRPr lang="en-US" altLang="ja-JP" sz="1350" dirty="0">
              <a:ea typeface="ＭＳ Ｐゴシック"/>
              <a:cs typeface="Calibri"/>
            </a:endParaRPr>
          </a:p>
          <a:p>
            <a:r>
              <a:rPr lang="ja-JP" altLang="en-US" sz="1350" dirty="0">
                <a:ea typeface="ＭＳ Ｐゴシック"/>
                <a:cs typeface="Calibri"/>
              </a:rPr>
              <a:t>また、データを追跡したり制御したりするサービスや</a:t>
            </a:r>
            <a:r>
              <a:rPr lang="en-US" altLang="ja-JP" sz="1350" dirty="0">
                <a:ea typeface="ＭＳ Ｐゴシック"/>
                <a:cs typeface="Calibri"/>
              </a:rPr>
              <a:t>API</a:t>
            </a:r>
            <a:r>
              <a:rPr lang="ja-JP" altLang="en-US" sz="1350" dirty="0">
                <a:ea typeface="ＭＳ Ｐゴシック"/>
                <a:cs typeface="Calibri"/>
              </a:rPr>
              <a:t>が存在しないため、データの流れをユーザが追跡したり制御することはできません。</a:t>
            </a:r>
            <a:endParaRPr lang="en-US" altLang="ja-JP" sz="1350" dirty="0">
              <a:ea typeface="ＭＳ Ｐゴシック"/>
              <a:cs typeface="Calibri"/>
            </a:endParaRPr>
          </a:p>
          <a:p>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3</a:t>
            </a:fld>
            <a:endParaRPr kumimoji="1" lang="ja-JP" altLang="en-US"/>
          </a:p>
        </p:txBody>
      </p:sp>
    </p:spTree>
    <p:extLst>
      <p:ext uri="{BB962C8B-B14F-4D97-AF65-F5344CB8AC3E}">
        <p14:creationId xmlns:p14="http://schemas.microsoft.com/office/powerpoint/2010/main" val="233039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ja-JP" altLang="en-US" sz="1350" dirty="0">
                <a:ea typeface="ＭＳ Ｐゴシック"/>
                <a:cs typeface="Calibri"/>
              </a:rPr>
              <a:t>この問題を解決するには、ユーザが完全に信頼することができるプライバシ制御機構が必要です。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プライバシ制御機構を用いることで、ユーザが自分のデータを追跡してクラウド内でのデータの流れを把握したり、自分のデータが世界各地にあるどのデータセンタに保管されたかを把握したりすることができるようになる他、データの流通範囲を制限することで情報流出予めを防ぐことができ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しかし、クラウドが提供するプライバシ制御機構はユーザから正しく追跡・制御されているかどうかわからないため信用することができません。</a:t>
            </a:r>
            <a:endParaRPr lang="en-US" altLang="ja-JP" sz="1350" dirty="0">
              <a:ea typeface="ＭＳ Ｐゴシック"/>
              <a:cs typeface="Calibri"/>
            </a:endParaRPr>
          </a:p>
          <a:p>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4</a:t>
            </a:fld>
            <a:endParaRPr kumimoji="1" lang="ja-JP" altLang="en-US"/>
          </a:p>
        </p:txBody>
      </p:sp>
    </p:spTree>
    <p:extLst>
      <p:ext uri="{BB962C8B-B14F-4D97-AF65-F5344CB8AC3E}">
        <p14:creationId xmlns:p14="http://schemas.microsoft.com/office/powerpoint/2010/main" val="244745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lnSpcReduction="10000"/>
          </a:bodyPr>
          <a:lstStyle/>
          <a:p>
            <a:r>
              <a:rPr lang="ja-JP" altLang="en-US" sz="1350" dirty="0">
                <a:ea typeface="ＭＳ Ｐゴシック"/>
                <a:cs typeface="Calibri"/>
              </a:rPr>
              <a:t>そこで私は、クラウド内でユーザが管理するプライバシ制御機構を安全に実行する</a:t>
            </a:r>
            <a:r>
              <a:rPr lang="en-US" altLang="ja-JP" sz="1350" dirty="0">
                <a:ea typeface="ＭＳ Ｐゴシック"/>
                <a:cs typeface="Calibri"/>
              </a:rPr>
              <a:t>SEV-tracker</a:t>
            </a:r>
            <a:r>
              <a:rPr lang="ja-JP" altLang="en-US" sz="1350" dirty="0">
                <a:ea typeface="ＭＳ Ｐゴシック"/>
                <a:cs typeface="Calibri"/>
              </a:rPr>
              <a:t>を提案します。</a:t>
            </a:r>
            <a:endParaRPr lang="en-US" altLang="ja-JP" sz="1350" dirty="0">
              <a:ea typeface="ＭＳ Ｐゴシック"/>
              <a:cs typeface="Calibri"/>
            </a:endParaRPr>
          </a:p>
          <a:p>
            <a:r>
              <a:rPr lang="en-US" altLang="ja-JP" sz="1350" dirty="0">
                <a:ea typeface="ＭＳ Ｐゴシック"/>
                <a:cs typeface="Calibri"/>
              </a:rPr>
              <a:t>SEV-tracker</a:t>
            </a:r>
            <a:r>
              <a:rPr lang="ja-JP" altLang="en-US" sz="1350" dirty="0">
                <a:ea typeface="ＭＳ Ｐゴシック"/>
                <a:cs typeface="Calibri"/>
              </a:rPr>
              <a:t>はユーザごとに</a:t>
            </a:r>
            <a:r>
              <a:rPr lang="en-US" altLang="ja-JP" sz="1350" dirty="0">
                <a:ea typeface="ＭＳ Ｐゴシック"/>
                <a:cs typeface="Calibri"/>
              </a:rPr>
              <a:t>VM</a:t>
            </a:r>
            <a:r>
              <a:rPr lang="ja-JP" altLang="en-US" sz="1350" dirty="0">
                <a:ea typeface="ＭＳ Ｐゴシック"/>
                <a:cs typeface="Calibri"/>
              </a:rPr>
              <a:t>を用意し、プライバシ制御機構を備えたハイパーバイザを送り込んで実行します。</a:t>
            </a:r>
            <a:endParaRPr lang="en-US" altLang="ja-JP" sz="1350" dirty="0">
              <a:ea typeface="ＭＳ Ｐゴシック"/>
              <a:cs typeface="Calibri"/>
            </a:endParaRPr>
          </a:p>
          <a:p>
            <a:r>
              <a:rPr lang="ja-JP" altLang="en-US" sz="1350" dirty="0">
                <a:ea typeface="ＭＳ Ｐゴシック"/>
                <a:cs typeface="Calibri"/>
              </a:rPr>
              <a:t>ユーザが送り込んだハイパーバイザである、ユーザ・ハイパーバイザ上ではユーザ</a:t>
            </a:r>
            <a:r>
              <a:rPr lang="en-US" altLang="ja-JP" sz="1350" dirty="0">
                <a:ea typeface="ＭＳ Ｐゴシック"/>
                <a:cs typeface="Calibri"/>
              </a:rPr>
              <a:t>VM</a:t>
            </a:r>
            <a:r>
              <a:rPr lang="ja-JP" altLang="en-US" sz="1350" dirty="0">
                <a:ea typeface="ＭＳ Ｐゴシック"/>
                <a:cs typeface="Calibri"/>
              </a:rPr>
              <a:t>を動作させ、ユーザ</a:t>
            </a:r>
            <a:r>
              <a:rPr lang="en-US" altLang="ja-JP" sz="1350" dirty="0">
                <a:ea typeface="ＭＳ Ｐゴシック"/>
                <a:cs typeface="Calibri"/>
              </a:rPr>
              <a:t>VM</a:t>
            </a:r>
            <a:r>
              <a:rPr lang="ja-JP" altLang="en-US" sz="1350" dirty="0">
                <a:ea typeface="ＭＳ Ｐゴシック"/>
                <a:cs typeface="Calibri"/>
              </a:rPr>
              <a:t>内でクラウドサービスを実行します。また、ユーザ・ハイパーバイザでプライバシ制御機構を動作させ、通信の追跡・制御を行います。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しかし、クラウドはクラウド</a:t>
            </a:r>
            <a:r>
              <a:rPr lang="en-US" altLang="ja-JP" sz="1350" dirty="0">
                <a:ea typeface="ＭＳ Ｐゴシック"/>
                <a:cs typeface="Calibri"/>
              </a:rPr>
              <a:t>VM</a:t>
            </a:r>
            <a:r>
              <a:rPr lang="ja-JP" altLang="en-US" sz="1350" dirty="0">
                <a:ea typeface="ＭＳ Ｐゴシック"/>
                <a:cs typeface="Calibri"/>
              </a:rPr>
              <a:t>に対して高い権限を持つので、クラウド</a:t>
            </a:r>
            <a:r>
              <a:rPr lang="en-US" altLang="ja-JP" sz="1350" dirty="0">
                <a:ea typeface="ＭＳ Ｐゴシック"/>
                <a:cs typeface="Calibri"/>
              </a:rPr>
              <a:t>VM</a:t>
            </a:r>
            <a:r>
              <a:rPr lang="ja-JP" altLang="en-US" sz="1350" dirty="0">
                <a:ea typeface="ＭＳ Ｐゴシック"/>
                <a:cs typeface="Calibri"/>
              </a:rPr>
              <a:t>を攻撃してプライバシ制御機構を無効化される危険性があります。</a:t>
            </a:r>
            <a:endParaRPr lang="en-US" altLang="ja-JP" sz="1350" dirty="0">
              <a:ea typeface="ＭＳ Ｐゴシック"/>
              <a:cs typeface="Calibri"/>
            </a:endParaRPr>
          </a:p>
          <a:p>
            <a:r>
              <a:rPr lang="ja-JP" altLang="en-US" sz="1350" dirty="0">
                <a:ea typeface="ＭＳ Ｐゴシック"/>
                <a:cs typeface="Calibri"/>
              </a:rPr>
              <a:t>また、ハイパーバイザはその上で動作する</a:t>
            </a:r>
            <a:r>
              <a:rPr lang="en-US" altLang="ja-JP" sz="1350" dirty="0">
                <a:ea typeface="ＭＳ Ｐゴシック"/>
                <a:cs typeface="Calibri"/>
              </a:rPr>
              <a:t>VM</a:t>
            </a:r>
            <a:r>
              <a:rPr lang="ja-JP" altLang="en-US" sz="1350" dirty="0">
                <a:ea typeface="ＭＳ Ｐゴシック"/>
                <a:cs typeface="Calibri"/>
              </a:rPr>
              <a:t>に対して高い権限を持つので、ユーザ・ハイパーバイザがユーザ</a:t>
            </a:r>
            <a:r>
              <a:rPr lang="en-US" altLang="ja-JP" sz="1350" dirty="0">
                <a:ea typeface="ＭＳ Ｐゴシック"/>
                <a:cs typeface="Calibri"/>
              </a:rPr>
              <a:t>VM</a:t>
            </a:r>
            <a:r>
              <a:rPr lang="ja-JP" altLang="en-US" sz="1350" dirty="0">
                <a:ea typeface="ＭＳ Ｐゴシック"/>
                <a:cs typeface="Calibri"/>
              </a:rPr>
              <a:t>を攻撃し、クラウドサービスのデータを抜き取られる可能性があります。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そこで、</a:t>
            </a:r>
            <a:r>
              <a:rPr lang="en-US" altLang="ja-JP" sz="1350" dirty="0">
                <a:ea typeface="ＭＳ Ｐゴシック"/>
                <a:cs typeface="Calibri"/>
              </a:rPr>
              <a:t>CPU</a:t>
            </a:r>
            <a:r>
              <a:rPr lang="ja-JP" altLang="en-US" sz="1350" dirty="0">
                <a:ea typeface="ＭＳ Ｐゴシック"/>
                <a:cs typeface="Calibri"/>
              </a:rPr>
              <a:t>のセキュリティ機構の</a:t>
            </a:r>
            <a:r>
              <a:rPr lang="en-US" altLang="ja-JP" sz="1350" dirty="0">
                <a:ea typeface="ＭＳ Ｐゴシック"/>
                <a:cs typeface="Calibri"/>
              </a:rPr>
              <a:t>AMD SEV</a:t>
            </a:r>
            <a:r>
              <a:rPr lang="ja-JP" altLang="en-US" sz="1350" dirty="0">
                <a:ea typeface="ＭＳ Ｐゴシック"/>
                <a:cs typeface="Calibri"/>
              </a:rPr>
              <a:t>を用いてクラウド</a:t>
            </a:r>
            <a:r>
              <a:rPr lang="en-US" altLang="ja-JP" sz="1350" dirty="0">
                <a:ea typeface="ＭＳ Ｐゴシック"/>
                <a:cs typeface="Calibri"/>
              </a:rPr>
              <a:t>VM</a:t>
            </a:r>
            <a:r>
              <a:rPr lang="ja-JP" altLang="en-US" sz="1350" dirty="0">
                <a:ea typeface="ＭＳ Ｐゴシック"/>
                <a:cs typeface="Calibri"/>
              </a:rPr>
              <a:t>とユーザ</a:t>
            </a:r>
            <a:r>
              <a:rPr lang="en-US" altLang="ja-JP" sz="1350" dirty="0">
                <a:ea typeface="ＭＳ Ｐゴシック"/>
                <a:cs typeface="Calibri"/>
              </a:rPr>
              <a:t>VM</a:t>
            </a:r>
            <a:r>
              <a:rPr lang="ja-JP" altLang="en-US" sz="1350" dirty="0">
                <a:ea typeface="ＭＳ Ｐゴシック"/>
                <a:cs typeface="Calibri"/>
              </a:rPr>
              <a:t>のメモリをそれぞれ暗号化して保護します。</a:t>
            </a:r>
            <a:endParaRPr lang="en-US" altLang="ja-JP" sz="1350" dirty="0">
              <a:ea typeface="ＭＳ Ｐゴシック"/>
              <a:cs typeface="Calibri"/>
            </a:endParaRPr>
          </a:p>
          <a:p>
            <a:r>
              <a:rPr lang="ja-JP" altLang="en-US" sz="1350" dirty="0">
                <a:ea typeface="ＭＳ Ｐゴシック"/>
                <a:cs typeface="Calibri"/>
              </a:rPr>
              <a:t>メモリを暗号化することでクラウドからユーザ・ハイパーバイザに対する攻撃と、ユーザ・ハイパーバイザがユーザ</a:t>
            </a:r>
            <a:r>
              <a:rPr lang="en-US" altLang="ja-JP" sz="1350" dirty="0">
                <a:ea typeface="ＭＳ Ｐゴシック"/>
                <a:cs typeface="Calibri"/>
              </a:rPr>
              <a:t>VM</a:t>
            </a:r>
            <a:r>
              <a:rPr lang="ja-JP" altLang="en-US" sz="1350" dirty="0">
                <a:ea typeface="ＭＳ Ｐゴシック"/>
                <a:cs typeface="Calibri"/>
              </a:rPr>
              <a:t>に対して行う攻撃から保護し、プライバシ制御機構を安全に実行することが可能になります。</a:t>
            </a:r>
            <a:endParaRPr lang="en-US" altLang="ja-JP" sz="1350" dirty="0">
              <a:ea typeface="ＭＳ Ｐゴシック"/>
              <a:cs typeface="Calibri"/>
            </a:endParaRPr>
          </a:p>
          <a:p>
            <a:endParaRPr lang="en-US" altLang="ja-JP" sz="1350" dirty="0">
              <a:ea typeface="ＭＳ Ｐゴシック"/>
              <a:cs typeface="Calibri"/>
            </a:endParaRPr>
          </a:p>
          <a:p>
            <a:endParaRPr lang="en-US" altLang="ja-JP" sz="1350" dirty="0">
              <a:ea typeface="ＭＳ Ｐゴシック"/>
              <a:cs typeface="Calibri"/>
            </a:endParaRPr>
          </a:p>
          <a:p>
            <a:endParaRPr lang="en-US" altLang="ja-JP" sz="1350" dirty="0">
              <a:ea typeface="ＭＳ Ｐゴシック"/>
              <a:cs typeface="Calibri"/>
            </a:endParaRPr>
          </a:p>
          <a:p>
            <a:endParaRPr lang="ja-JP" altLang="en-US"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5</a:t>
            </a:fld>
            <a:endParaRPr kumimoji="1" lang="ja-JP" altLang="en-US"/>
          </a:p>
        </p:txBody>
      </p:sp>
    </p:spTree>
    <p:extLst>
      <p:ext uri="{BB962C8B-B14F-4D97-AF65-F5344CB8AC3E}">
        <p14:creationId xmlns:p14="http://schemas.microsoft.com/office/powerpoint/2010/main" val="40269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en-US" altLang="ja-JP" sz="1350" dirty="0">
                <a:ea typeface="ＭＳ Ｐゴシック"/>
                <a:cs typeface="Calibri"/>
              </a:rPr>
              <a:t>SEV-tracker</a:t>
            </a:r>
            <a:r>
              <a:rPr lang="ja-JP" altLang="en-US" sz="1350" dirty="0">
                <a:ea typeface="ＭＳ Ｐゴシック"/>
                <a:cs typeface="Calibri"/>
              </a:rPr>
              <a:t>ではユーザごとに</a:t>
            </a:r>
            <a:r>
              <a:rPr lang="en-US" altLang="ja-JP" sz="1350" dirty="0">
                <a:ea typeface="ＭＳ Ｐゴシック"/>
                <a:cs typeface="Calibri"/>
              </a:rPr>
              <a:t>VM</a:t>
            </a:r>
            <a:r>
              <a:rPr lang="ja-JP" altLang="en-US" sz="1350" dirty="0">
                <a:ea typeface="ＭＳ Ｐゴシック"/>
                <a:cs typeface="Calibri"/>
              </a:rPr>
              <a:t>を用意して動作させるため、軽量化をする必要があります。</a:t>
            </a:r>
            <a:endParaRPr lang="en-US" altLang="ja-JP" sz="1350" dirty="0">
              <a:ea typeface="ＭＳ Ｐゴシック"/>
              <a:cs typeface="Calibri"/>
            </a:endParaRPr>
          </a:p>
          <a:p>
            <a:r>
              <a:rPr lang="ja-JP" altLang="en-US" sz="1350" dirty="0">
                <a:ea typeface="ＭＳ Ｐゴシック"/>
                <a:cs typeface="Calibri"/>
              </a:rPr>
              <a:t>そのため、ユーザ・ハイパーバイザとして軽量なハイパーバイザである</a:t>
            </a:r>
            <a:r>
              <a:rPr lang="en-US" altLang="ja-JP" sz="1350" dirty="0" err="1">
                <a:ea typeface="ＭＳ Ｐゴシック"/>
                <a:cs typeface="Calibri"/>
              </a:rPr>
              <a:t>BitVisor</a:t>
            </a:r>
            <a:r>
              <a:rPr lang="ja-JP" altLang="en-US" sz="1350" dirty="0">
                <a:ea typeface="ＭＳ Ｐゴシック"/>
                <a:cs typeface="Calibri"/>
              </a:rPr>
              <a:t>を使います</a:t>
            </a:r>
            <a:endParaRPr lang="en-US" altLang="ja-JP" sz="1350" dirty="0">
              <a:ea typeface="ＭＳ Ｐゴシック"/>
              <a:cs typeface="Calibri"/>
            </a:endParaRPr>
          </a:p>
          <a:p>
            <a:r>
              <a:rPr lang="en-US" altLang="ja-JP" sz="1350" dirty="0" err="1">
                <a:ea typeface="ＭＳ Ｐゴシック"/>
                <a:cs typeface="Calibri"/>
              </a:rPr>
              <a:t>BitVisor</a:t>
            </a:r>
            <a:r>
              <a:rPr lang="ja-JP" altLang="en-US" sz="1350" dirty="0">
                <a:ea typeface="ＭＳ Ｐゴシック"/>
                <a:cs typeface="Calibri"/>
              </a:rPr>
              <a:t>は複数のゲスト</a:t>
            </a:r>
            <a:r>
              <a:rPr lang="en-US" altLang="ja-JP" sz="1350" dirty="0">
                <a:ea typeface="ＭＳ Ｐゴシック"/>
                <a:cs typeface="Calibri"/>
              </a:rPr>
              <a:t>OS</a:t>
            </a:r>
            <a:r>
              <a:rPr lang="ja-JP" altLang="en-US" sz="1350" dirty="0">
                <a:ea typeface="ＭＳ Ｐゴシック"/>
                <a:cs typeface="Calibri"/>
              </a:rPr>
              <a:t>をサポートせず、</a:t>
            </a:r>
            <a:r>
              <a:rPr lang="en-US" altLang="ja-JP" sz="1350" dirty="0">
                <a:ea typeface="ＭＳ Ｐゴシック"/>
                <a:cs typeface="Calibri"/>
              </a:rPr>
              <a:t>1</a:t>
            </a:r>
            <a:r>
              <a:rPr lang="ja-JP" altLang="en-US" sz="1350" dirty="0">
                <a:ea typeface="ＭＳ Ｐゴシック"/>
                <a:cs typeface="Calibri"/>
              </a:rPr>
              <a:t>つのゲスト</a:t>
            </a:r>
            <a:r>
              <a:rPr lang="en-US" altLang="ja-JP" sz="1350" dirty="0">
                <a:ea typeface="ＭＳ Ｐゴシック"/>
                <a:cs typeface="Calibri"/>
              </a:rPr>
              <a:t>OS</a:t>
            </a:r>
            <a:r>
              <a:rPr lang="ja-JP" altLang="en-US" sz="1350" dirty="0">
                <a:ea typeface="ＭＳ Ｐゴシック"/>
                <a:cs typeface="Calibri"/>
              </a:rPr>
              <a:t>をサポートし、必要最小限の仮想化のみを行うことで軽量化を実現しています。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また、ユーザ</a:t>
            </a:r>
            <a:r>
              <a:rPr lang="en-US" altLang="ja-JP" sz="1350" dirty="0">
                <a:ea typeface="ＭＳ Ｐゴシック"/>
                <a:cs typeface="Calibri"/>
              </a:rPr>
              <a:t>VM</a:t>
            </a:r>
            <a:r>
              <a:rPr lang="ja-JP" altLang="en-US" sz="1350" dirty="0">
                <a:ea typeface="ＭＳ Ｐゴシック"/>
                <a:cs typeface="Calibri"/>
              </a:rPr>
              <a:t>内で動作させる</a:t>
            </a:r>
            <a:r>
              <a:rPr lang="en-US" altLang="ja-JP" sz="1350" dirty="0">
                <a:ea typeface="ＭＳ Ｐゴシック"/>
                <a:cs typeface="Calibri"/>
              </a:rPr>
              <a:t>OS</a:t>
            </a:r>
            <a:r>
              <a:rPr lang="ja-JP" altLang="en-US" sz="1350" dirty="0">
                <a:ea typeface="ＭＳ Ｐゴシック"/>
                <a:cs typeface="Calibri"/>
              </a:rPr>
              <a:t>として</a:t>
            </a:r>
            <a:r>
              <a:rPr lang="en-US" altLang="ja-JP" sz="1350" dirty="0" err="1">
                <a:ea typeface="ＭＳ Ｐゴシック"/>
                <a:cs typeface="Calibri"/>
              </a:rPr>
              <a:t>Unikraft</a:t>
            </a:r>
            <a:r>
              <a:rPr lang="ja-JP" altLang="en-US" sz="1350" dirty="0">
                <a:ea typeface="ＭＳ Ｐゴシック"/>
                <a:cs typeface="Calibri"/>
              </a:rPr>
              <a:t>を使用します</a:t>
            </a:r>
            <a:endParaRPr lang="en-US" altLang="ja-JP" sz="1350" dirty="0">
              <a:ea typeface="ＭＳ Ｐゴシック"/>
              <a:cs typeface="Calibri"/>
            </a:endParaRPr>
          </a:p>
          <a:p>
            <a:r>
              <a:rPr lang="en-US" altLang="ja-JP" sz="1350" dirty="0" err="1">
                <a:ea typeface="ＭＳ Ｐゴシック"/>
                <a:cs typeface="Calibri"/>
              </a:rPr>
              <a:t>Unikraft</a:t>
            </a:r>
            <a:r>
              <a:rPr lang="ja-JP" altLang="en-US" sz="1350" dirty="0">
                <a:ea typeface="ＭＳ Ｐゴシック"/>
                <a:cs typeface="Calibri"/>
              </a:rPr>
              <a:t>は実行に必要な最小限の機能をライブラリとしてリンクしたライブラリ</a:t>
            </a:r>
            <a:r>
              <a:rPr lang="en-US" altLang="ja-JP" sz="1350" dirty="0">
                <a:ea typeface="ＭＳ Ｐゴシック"/>
                <a:cs typeface="Calibri"/>
              </a:rPr>
              <a:t>OS</a:t>
            </a:r>
            <a:r>
              <a:rPr lang="ja-JP" altLang="en-US" sz="1350" dirty="0">
                <a:ea typeface="ＭＳ Ｐゴシック"/>
                <a:cs typeface="Calibri"/>
              </a:rPr>
              <a:t>です。</a:t>
            </a:r>
            <a:endParaRPr lang="en-US" altLang="ja-JP" sz="1350" dirty="0">
              <a:ea typeface="ＭＳ Ｐゴシック"/>
              <a:cs typeface="Calibri"/>
            </a:endParaRPr>
          </a:p>
          <a:p>
            <a:r>
              <a:rPr lang="en-US" altLang="ja-JP" sz="1350" dirty="0">
                <a:ea typeface="ＭＳ Ｐゴシック"/>
                <a:cs typeface="Calibri"/>
              </a:rPr>
              <a:t>SEV</a:t>
            </a:r>
            <a:r>
              <a:rPr lang="ja-JP" altLang="en-US" sz="1350" dirty="0">
                <a:ea typeface="ＭＳ Ｐゴシック"/>
                <a:cs typeface="Calibri"/>
              </a:rPr>
              <a:t>を用いるためには</a:t>
            </a:r>
            <a:r>
              <a:rPr lang="en-US" altLang="ja-JP" sz="1350" dirty="0">
                <a:ea typeface="ＭＳ Ｐゴシック"/>
                <a:cs typeface="Calibri"/>
              </a:rPr>
              <a:t>BIOS</a:t>
            </a:r>
            <a:r>
              <a:rPr lang="ja-JP" altLang="en-US" sz="1350" dirty="0">
                <a:ea typeface="ＭＳ Ｐゴシック"/>
                <a:cs typeface="Calibri"/>
              </a:rPr>
              <a:t>の後継である</a:t>
            </a:r>
            <a:r>
              <a:rPr lang="en-US" altLang="ja-JP" sz="1350" dirty="0">
                <a:ea typeface="ＭＳ Ｐゴシック"/>
                <a:cs typeface="Calibri"/>
              </a:rPr>
              <a:t>UEFI</a:t>
            </a:r>
            <a:r>
              <a:rPr lang="ja-JP" altLang="en-US" sz="1350" dirty="0">
                <a:ea typeface="ＭＳ Ｐゴシック"/>
                <a:cs typeface="Calibri"/>
              </a:rPr>
              <a:t>で起動することが必要であるため、</a:t>
            </a:r>
            <a:r>
              <a:rPr lang="en-US" altLang="ja-JP" sz="1350" dirty="0" err="1">
                <a:ea typeface="ＭＳ Ｐゴシック"/>
                <a:cs typeface="Calibri"/>
              </a:rPr>
              <a:t>Unikraft</a:t>
            </a:r>
            <a:r>
              <a:rPr lang="ja-JP" altLang="en-US" sz="1350" dirty="0">
                <a:ea typeface="ＭＳ Ｐゴシック"/>
                <a:cs typeface="Calibri"/>
              </a:rPr>
              <a:t>には</a:t>
            </a:r>
            <a:r>
              <a:rPr lang="en-US" altLang="ja-JP" sz="1350" dirty="0">
                <a:ea typeface="ＭＳ Ｐゴシック"/>
                <a:cs typeface="Calibri"/>
              </a:rPr>
              <a:t>UEFI</a:t>
            </a:r>
            <a:r>
              <a:rPr lang="ja-JP" altLang="en-US" sz="1350" dirty="0">
                <a:ea typeface="ＭＳ Ｐゴシック"/>
                <a:cs typeface="Calibri"/>
              </a:rPr>
              <a:t>対応を行いました。</a:t>
            </a:r>
            <a:endParaRPr lang="en-US" altLang="ja-JP" sz="1350" dirty="0">
              <a:ea typeface="ＭＳ Ｐゴシック"/>
              <a:cs typeface="Calibri"/>
            </a:endParaRPr>
          </a:p>
          <a:p>
            <a:r>
              <a:rPr lang="ja-JP" altLang="en-US" sz="1350" dirty="0">
                <a:ea typeface="ＭＳ Ｐゴシック"/>
                <a:cs typeface="Calibri"/>
              </a:rPr>
              <a:t>さらに、</a:t>
            </a:r>
            <a:r>
              <a:rPr lang="en-US" altLang="ja-JP" sz="1350" dirty="0" err="1">
                <a:ea typeface="ＭＳ Ｐゴシック"/>
                <a:cs typeface="Calibri"/>
              </a:rPr>
              <a:t>BitVisor</a:t>
            </a:r>
            <a:r>
              <a:rPr lang="ja-JP" altLang="en-US" sz="1350" dirty="0">
                <a:ea typeface="ＭＳ Ｐゴシック"/>
                <a:cs typeface="Calibri"/>
              </a:rPr>
              <a:t>上でネットワークを利用するためにドライバと</a:t>
            </a:r>
            <a:r>
              <a:rPr lang="en-US" altLang="ja-JP" sz="1350" dirty="0" err="1">
                <a:ea typeface="ＭＳ Ｐゴシック"/>
                <a:cs typeface="Calibri"/>
              </a:rPr>
              <a:t>BitVisor</a:t>
            </a:r>
            <a:r>
              <a:rPr lang="ja-JP" altLang="en-US" sz="1350" dirty="0">
                <a:ea typeface="ＭＳ Ｐゴシック"/>
                <a:cs typeface="Calibri"/>
              </a:rPr>
              <a:t>をそれぞれ修正しました。</a:t>
            </a:r>
            <a:endParaRPr lang="en-US" altLang="ja-JP" sz="1350" dirty="0">
              <a:ea typeface="ＭＳ Ｐゴシック"/>
              <a:cs typeface="Calibri"/>
            </a:endParaRPr>
          </a:p>
          <a:p>
            <a:r>
              <a:rPr lang="ja-JP" altLang="en-US" sz="1350" dirty="0">
                <a:ea typeface="ＭＳ Ｐゴシック"/>
                <a:cs typeface="Calibri"/>
              </a:rPr>
              <a:t>右下のグラフはバイナリサイズの比較です</a:t>
            </a:r>
            <a:endParaRPr lang="en-US" altLang="ja-JP" sz="1350" dirty="0">
              <a:ea typeface="ＭＳ Ｐゴシック"/>
              <a:cs typeface="Calibri"/>
            </a:endParaRPr>
          </a:p>
          <a:p>
            <a:r>
              <a:rPr lang="en-US" altLang="ja-JP" sz="1350" dirty="0" err="1">
                <a:ea typeface="ＭＳ Ｐゴシック"/>
                <a:cs typeface="Calibri"/>
              </a:rPr>
              <a:t>BitVisor</a:t>
            </a:r>
            <a:r>
              <a:rPr lang="ja-JP" altLang="en-US" sz="1350" dirty="0">
                <a:ea typeface="ＭＳ Ｐゴシック"/>
                <a:cs typeface="Calibri"/>
              </a:rPr>
              <a:t>は</a:t>
            </a:r>
            <a:r>
              <a:rPr lang="en-US" altLang="ja-JP" sz="1350" dirty="0">
                <a:ea typeface="ＭＳ Ｐゴシック"/>
                <a:cs typeface="Calibri"/>
              </a:rPr>
              <a:t>KVM</a:t>
            </a:r>
            <a:r>
              <a:rPr lang="ja-JP" altLang="en-US" sz="1350" dirty="0">
                <a:ea typeface="ＭＳ Ｐゴシック"/>
                <a:cs typeface="Calibri"/>
              </a:rPr>
              <a:t>に比べて、</a:t>
            </a:r>
            <a:r>
              <a:rPr lang="en-US" altLang="ja-JP" sz="1350" dirty="0" err="1">
                <a:ea typeface="ＭＳ Ｐゴシック"/>
                <a:cs typeface="Calibri"/>
              </a:rPr>
              <a:t>Unikraft</a:t>
            </a:r>
            <a:r>
              <a:rPr lang="ja-JP" altLang="en-US" sz="1350" dirty="0">
                <a:ea typeface="ＭＳ Ｐゴシック"/>
                <a:cs typeface="Calibri"/>
              </a:rPr>
              <a:t>は</a:t>
            </a:r>
            <a:r>
              <a:rPr lang="en-US" altLang="ja-JP" sz="1350" dirty="0">
                <a:ea typeface="ＭＳ Ｐゴシック"/>
                <a:cs typeface="Calibri"/>
              </a:rPr>
              <a:t>Linux</a:t>
            </a:r>
            <a:r>
              <a:rPr lang="ja-JP" altLang="en-US" sz="1350" dirty="0">
                <a:ea typeface="ＭＳ Ｐゴシック"/>
                <a:cs typeface="Calibri"/>
              </a:rPr>
              <a:t>に比べて非常に小さいバイナリサイズとなっています。</a:t>
            </a:r>
            <a:endParaRPr lang="en-US" altLang="ja-JP" sz="1350" dirty="0">
              <a:ea typeface="ＭＳ Ｐゴシック"/>
              <a:cs typeface="Calibri"/>
            </a:endParaRPr>
          </a:p>
          <a:p>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6</a:t>
            </a:fld>
            <a:endParaRPr kumimoji="1" lang="ja-JP" altLang="en-US"/>
          </a:p>
        </p:txBody>
      </p:sp>
    </p:spTree>
    <p:extLst>
      <p:ext uri="{BB962C8B-B14F-4D97-AF65-F5344CB8AC3E}">
        <p14:creationId xmlns:p14="http://schemas.microsoft.com/office/powerpoint/2010/main" val="112178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lang="ja-JP" altLang="en-US" dirty="0">
                <a:ea typeface="ＭＳ Ｐゴシック"/>
                <a:cs typeface="Calibri"/>
              </a:rPr>
              <a:t>通信の追跡は</a:t>
            </a:r>
            <a:r>
              <a:rPr lang="en-US" altLang="ja-JP" dirty="0" err="1">
                <a:ea typeface="ＭＳ Ｐゴシック"/>
                <a:cs typeface="Calibri"/>
              </a:rPr>
              <a:t>BitVisor</a:t>
            </a:r>
            <a:r>
              <a:rPr lang="ja-JP" altLang="en-US" dirty="0">
                <a:ea typeface="ＭＳ Ｐゴシック"/>
                <a:cs typeface="Calibri"/>
              </a:rPr>
              <a:t>内で通信パケットを捕捉することで実装しました。</a:t>
            </a:r>
            <a:endParaRPr lang="en-US" altLang="ja-JP" dirty="0">
              <a:ea typeface="ＭＳ Ｐゴシック"/>
              <a:cs typeface="Calibri"/>
            </a:endParaRPr>
          </a:p>
          <a:p>
            <a:r>
              <a:rPr lang="en-US" altLang="ja-JP" dirty="0" err="1">
                <a:ea typeface="ＭＳ Ｐゴシック"/>
                <a:cs typeface="Calibri"/>
              </a:rPr>
              <a:t>BitVisor</a:t>
            </a:r>
            <a:r>
              <a:rPr lang="ja-JP" altLang="en-US" dirty="0">
                <a:ea typeface="ＭＳ Ｐゴシック"/>
                <a:cs typeface="Calibri"/>
              </a:rPr>
              <a:t>内でパケットを補足して解析し、</a:t>
            </a:r>
            <a:r>
              <a:rPr lang="en-US" altLang="ja-JP" dirty="0">
                <a:ea typeface="ＭＳ Ｐゴシック"/>
                <a:cs typeface="Calibri"/>
              </a:rPr>
              <a:t>IP</a:t>
            </a:r>
            <a:r>
              <a:rPr lang="ja-JP" altLang="en-US" dirty="0">
                <a:ea typeface="ＭＳ Ｐゴシック"/>
                <a:cs typeface="Calibri"/>
              </a:rPr>
              <a:t>パケットである場合は</a:t>
            </a:r>
            <a:r>
              <a:rPr lang="en-US" altLang="ja-JP" dirty="0">
                <a:ea typeface="ＭＳ Ｐゴシック"/>
                <a:cs typeface="Calibri"/>
              </a:rPr>
              <a:t>IP</a:t>
            </a:r>
            <a:r>
              <a:rPr lang="ja-JP" altLang="en-US" dirty="0">
                <a:ea typeface="ＭＳ Ｐゴシック"/>
                <a:cs typeface="Calibri"/>
              </a:rPr>
              <a:t>アドレスを保存します。</a:t>
            </a:r>
            <a:endParaRPr lang="en-US" altLang="ja-JP" dirty="0">
              <a:ea typeface="ＭＳ Ｐゴシック"/>
              <a:cs typeface="Calibri"/>
            </a:endParaRPr>
          </a:p>
          <a:p>
            <a:r>
              <a:rPr lang="ja-JP" altLang="en-US" dirty="0">
                <a:ea typeface="ＭＳ Ｐゴシック"/>
                <a:cs typeface="Calibri"/>
              </a:rPr>
              <a:t>また、</a:t>
            </a:r>
            <a:r>
              <a:rPr lang="en-US" altLang="ja-JP" dirty="0" err="1">
                <a:ea typeface="ＭＳ Ｐゴシック"/>
                <a:cs typeface="Calibri"/>
              </a:rPr>
              <a:t>BitVisor</a:t>
            </a:r>
            <a:r>
              <a:rPr lang="ja-JP" altLang="en-US" dirty="0">
                <a:ea typeface="ＭＳ Ｐゴシック"/>
                <a:cs typeface="Calibri"/>
              </a:rPr>
              <a:t>内にサーバを実装し、ユーザからの問い合わせに対して保存していた接続先</a:t>
            </a:r>
            <a:r>
              <a:rPr lang="en-US" altLang="ja-JP" dirty="0">
                <a:ea typeface="ＭＳ Ｐゴシック"/>
                <a:cs typeface="Calibri"/>
              </a:rPr>
              <a:t>IP</a:t>
            </a:r>
            <a:r>
              <a:rPr lang="ja-JP" altLang="en-US" dirty="0">
                <a:ea typeface="ＭＳ Ｐゴシック"/>
                <a:cs typeface="Calibri"/>
              </a:rPr>
              <a:t>アドレスの一覧を返すようにしました。</a:t>
            </a:r>
            <a:endParaRPr lang="en-US" altLang="ja-JP" dirty="0">
              <a:ea typeface="ＭＳ Ｐゴシック"/>
              <a:cs typeface="Calibri"/>
            </a:endParaRPr>
          </a:p>
          <a:p>
            <a:endParaRPr lang="en-US" altLang="ja-JP" dirty="0">
              <a:ea typeface="ＭＳ Ｐゴシック"/>
              <a:cs typeface="Calibri"/>
            </a:endParaRPr>
          </a:p>
          <a:p>
            <a:r>
              <a:rPr lang="en-US" altLang="ja-JP" dirty="0" err="1">
                <a:ea typeface="ＭＳ Ｐゴシック"/>
                <a:cs typeface="Calibri"/>
              </a:rPr>
              <a:t>BitVisor</a:t>
            </a:r>
            <a:r>
              <a:rPr lang="ja-JP" altLang="en-US" dirty="0">
                <a:ea typeface="ＭＳ Ｐゴシック"/>
                <a:cs typeface="Calibri"/>
              </a:rPr>
              <a:t>での通信は</a:t>
            </a:r>
            <a:r>
              <a:rPr lang="en-US" altLang="ja-JP" dirty="0" err="1">
                <a:ea typeface="ＭＳ Ｐゴシック"/>
                <a:cs typeface="Calibri"/>
              </a:rPr>
              <a:t>lwIP</a:t>
            </a:r>
            <a:r>
              <a:rPr lang="ja-JP" altLang="en-US" dirty="0">
                <a:ea typeface="ＭＳ Ｐゴシック"/>
                <a:cs typeface="Calibri"/>
              </a:rPr>
              <a:t>の</a:t>
            </a:r>
            <a:r>
              <a:rPr lang="en-US" altLang="ja-JP" dirty="0">
                <a:ea typeface="ＭＳ Ｐゴシック"/>
                <a:cs typeface="Calibri"/>
              </a:rPr>
              <a:t>raw API</a:t>
            </a:r>
            <a:r>
              <a:rPr lang="ja-JP" altLang="en-US" dirty="0">
                <a:ea typeface="ＭＳ Ｐゴシック"/>
                <a:cs typeface="Calibri"/>
              </a:rPr>
              <a:t>を用いて行いました。</a:t>
            </a:r>
            <a:endParaRPr lang="en-US" altLang="ja-JP" dirty="0">
              <a:ea typeface="ＭＳ Ｐゴシック"/>
              <a:cs typeface="Calibri"/>
            </a:endParaRPr>
          </a:p>
          <a:p>
            <a:r>
              <a:rPr lang="en-US" altLang="ja-JP" dirty="0">
                <a:ea typeface="ＭＳ Ｐゴシック"/>
                <a:cs typeface="Calibri"/>
              </a:rPr>
              <a:t>Raw API</a:t>
            </a:r>
            <a:r>
              <a:rPr lang="ja-JP" altLang="en-US" dirty="0">
                <a:ea typeface="ＭＳ Ｐゴシック"/>
                <a:cs typeface="Calibri"/>
              </a:rPr>
              <a:t>ではソケット通信は用いずに、コールバック関数を用いて通信の処理を行っています。</a:t>
            </a:r>
            <a:endParaRPr lang="en-US" altLang="ja-JP" dirty="0">
              <a:ea typeface="ＭＳ Ｐゴシック"/>
              <a:cs typeface="Calibri"/>
            </a:endParaRPr>
          </a:p>
          <a:p>
            <a:r>
              <a:rPr lang="ja-JP" altLang="en-US" dirty="0">
                <a:ea typeface="ＭＳ Ｐゴシック"/>
                <a:cs typeface="Calibri"/>
              </a:rPr>
              <a:t>更に、クラウドサービスが接続した先でも</a:t>
            </a:r>
            <a:r>
              <a:rPr lang="en-US" altLang="ja-JP" dirty="0" err="1">
                <a:ea typeface="ＭＳ Ｐゴシック"/>
                <a:cs typeface="Calibri"/>
              </a:rPr>
              <a:t>BitVisor</a:t>
            </a:r>
            <a:r>
              <a:rPr lang="ja-JP" altLang="en-US" dirty="0">
                <a:ea typeface="ＭＳ Ｐゴシック"/>
                <a:cs typeface="Calibri"/>
              </a:rPr>
              <a:t>が動作していた場合には再帰的に問い合わせを行い、通信の履歴を取得します。</a:t>
            </a:r>
            <a:endParaRPr lang="en-US" altLang="ja-JP"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7</a:t>
            </a:fld>
            <a:endParaRPr kumimoji="1" lang="ja-JP" altLang="en-US"/>
          </a:p>
        </p:txBody>
      </p:sp>
    </p:spTree>
    <p:extLst>
      <p:ext uri="{BB962C8B-B14F-4D97-AF65-F5344CB8AC3E}">
        <p14:creationId xmlns:p14="http://schemas.microsoft.com/office/powerpoint/2010/main" val="391066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実験として、クラウドサービスの起動時間を測定しました。</a:t>
            </a:r>
            <a:endParaRPr kumimoji="1" lang="en-US" altLang="ja-JP" dirty="0"/>
          </a:p>
          <a:p>
            <a:r>
              <a:rPr kumimoji="1" lang="ja-JP" altLang="en-US" dirty="0"/>
              <a:t>実験環境は右の表の通りです</a:t>
            </a:r>
            <a:endParaRPr kumimoji="1" lang="en-US" altLang="ja-JP" dirty="0"/>
          </a:p>
          <a:p>
            <a:endParaRPr kumimoji="1" lang="en-US" altLang="ja-JP" dirty="0"/>
          </a:p>
          <a:p>
            <a:r>
              <a:rPr kumimoji="1" lang="ja-JP" altLang="en-US" dirty="0"/>
              <a:t>クラウド</a:t>
            </a:r>
            <a:r>
              <a:rPr kumimoji="1" lang="en-US" altLang="ja-JP" dirty="0"/>
              <a:t>VM</a:t>
            </a:r>
            <a:r>
              <a:rPr kumimoji="1" lang="ja-JP" altLang="en-US" dirty="0"/>
              <a:t>内で</a:t>
            </a:r>
            <a:r>
              <a:rPr kumimoji="1" lang="en-US" altLang="ja-JP" dirty="0"/>
              <a:t>UEFI</a:t>
            </a:r>
            <a:r>
              <a:rPr kumimoji="1" lang="ja-JP" altLang="en-US" dirty="0"/>
              <a:t>シェルのスタートアップスクリプトを用いて</a:t>
            </a:r>
            <a:r>
              <a:rPr kumimoji="1" lang="en-US" altLang="ja-JP" dirty="0" err="1"/>
              <a:t>BitVisor</a:t>
            </a:r>
            <a:r>
              <a:rPr kumimoji="1" lang="ja-JP" altLang="en-US" dirty="0"/>
              <a:t>と</a:t>
            </a:r>
            <a:r>
              <a:rPr kumimoji="1" lang="en-US" altLang="ja-JP" dirty="0" err="1"/>
              <a:t>Unikraft</a:t>
            </a:r>
            <a:r>
              <a:rPr kumimoji="1" lang="ja-JP" altLang="en-US" dirty="0"/>
              <a:t>を自動起動し、その起動時間を測定しました。</a:t>
            </a:r>
            <a:endParaRPr kumimoji="1" lang="en-US" altLang="ja-JP" dirty="0"/>
          </a:p>
          <a:p>
            <a:r>
              <a:rPr kumimoji="1" lang="en-US" altLang="ja-JP" dirty="0" err="1"/>
              <a:t>BitVisor</a:t>
            </a:r>
            <a:r>
              <a:rPr kumimoji="1" lang="ja-JP" altLang="en-US" dirty="0"/>
              <a:t>と</a:t>
            </a:r>
            <a:r>
              <a:rPr kumimoji="1" lang="en-US" altLang="ja-JP" dirty="0" err="1"/>
              <a:t>Unikraft</a:t>
            </a:r>
            <a:r>
              <a:rPr kumimoji="1" lang="ja-JP" altLang="en-US" dirty="0"/>
              <a:t>が</a:t>
            </a:r>
            <a:r>
              <a:rPr kumimoji="1" lang="en-US" altLang="ja-JP" dirty="0"/>
              <a:t>SEV</a:t>
            </a:r>
            <a:r>
              <a:rPr kumimoji="1" lang="ja-JP" altLang="en-US" dirty="0"/>
              <a:t>未対応のため</a:t>
            </a:r>
            <a:r>
              <a:rPr kumimoji="1" lang="en-US" altLang="ja-JP" dirty="0"/>
              <a:t>SEV</a:t>
            </a:r>
            <a:r>
              <a:rPr kumimoji="1" lang="ja-JP" altLang="en-US" dirty="0"/>
              <a:t>は使用せずに測定を行いました。</a:t>
            </a:r>
            <a:endParaRPr kumimoji="1" lang="en-US" altLang="ja-JP" dirty="0"/>
          </a:p>
          <a:p>
            <a:endParaRPr kumimoji="1" lang="en-US" altLang="ja-JP" dirty="0"/>
          </a:p>
          <a:p>
            <a:r>
              <a:rPr kumimoji="1" lang="ja-JP" altLang="en-US" dirty="0"/>
              <a:t>実験の結果を従来の</a:t>
            </a:r>
            <a:r>
              <a:rPr kumimoji="1" lang="en-US" altLang="ja-JP" dirty="0"/>
              <a:t>KVM</a:t>
            </a:r>
            <a:r>
              <a:rPr kumimoji="1" lang="ja-JP" altLang="en-US" dirty="0"/>
              <a:t>と</a:t>
            </a:r>
            <a:r>
              <a:rPr kumimoji="1" lang="en-US" altLang="ja-JP" dirty="0"/>
              <a:t>Linux</a:t>
            </a:r>
            <a:r>
              <a:rPr kumimoji="1" lang="ja-JP" altLang="en-US" dirty="0"/>
              <a:t>の起動時間と比較したところ、約</a:t>
            </a:r>
            <a:r>
              <a:rPr kumimoji="1" lang="en-US" altLang="ja-JP" dirty="0"/>
              <a:t>6</a:t>
            </a:r>
            <a:r>
              <a:rPr kumimoji="1" lang="ja-JP" altLang="en-US" dirty="0"/>
              <a:t>倍高速に起動できることがわかりました</a:t>
            </a:r>
            <a:endParaRPr kumimoji="1" lang="en-US" altLang="ja-JP" dirty="0"/>
          </a:p>
          <a:p>
            <a:r>
              <a:rPr kumimoji="1" lang="ja-JP" altLang="en-US" dirty="0"/>
              <a:t>右下は起動デモ動画となっており、</a:t>
            </a:r>
            <a:r>
              <a:rPr kumimoji="1" lang="en-US" altLang="ja-JP" dirty="0"/>
              <a:t>4</a:t>
            </a:r>
            <a:r>
              <a:rPr kumimoji="1" lang="ja-JP" altLang="en-US" dirty="0"/>
              <a:t>秒から</a:t>
            </a:r>
            <a:r>
              <a:rPr kumimoji="1" lang="en-US" altLang="ja-JP" dirty="0"/>
              <a:t>5</a:t>
            </a:r>
            <a:r>
              <a:rPr kumimoji="1" lang="ja-JP" altLang="en-US" dirty="0"/>
              <a:t>秒で起動している様子がわかります。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8</a:t>
            </a:fld>
            <a:endParaRPr kumimoji="1" lang="ja-JP" altLang="en-US"/>
          </a:p>
        </p:txBody>
      </p:sp>
    </p:spTree>
    <p:extLst>
      <p:ext uri="{BB962C8B-B14F-4D97-AF65-F5344CB8AC3E}">
        <p14:creationId xmlns:p14="http://schemas.microsoft.com/office/powerpoint/2010/main" val="124148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次に、通信履歴の取得にかかる時間を測定しました。</a:t>
            </a:r>
            <a:endParaRPr kumimoji="1" lang="en-US" altLang="ja-JP" dirty="0"/>
          </a:p>
          <a:p>
            <a:pPr marL="0" marR="0" lvl="0" indent="0" algn="l" defTabSz="1042992" rtl="0" eaLnBrk="1" fontAlgn="auto" latinLnBrk="0" hangingPunct="1">
              <a:lnSpc>
                <a:spcPct val="100000"/>
              </a:lnSpc>
              <a:spcBef>
                <a:spcPts val="0"/>
              </a:spcBef>
              <a:spcAft>
                <a:spcPts val="0"/>
              </a:spcAft>
              <a:buClrTx/>
              <a:buSzTx/>
              <a:buFontTx/>
              <a:buNone/>
              <a:tabLst/>
              <a:defRPr/>
            </a:pPr>
            <a:r>
              <a:rPr kumimoji="1" lang="ja-JP" altLang="en-US" dirty="0"/>
              <a:t>それぞれのハイパーバイザには</a:t>
            </a:r>
            <a:r>
              <a:rPr kumimoji="1" lang="en-US" altLang="ja-JP" dirty="0"/>
              <a:t>100</a:t>
            </a:r>
            <a:r>
              <a:rPr kumimoji="1" lang="ja-JP" altLang="en-US" dirty="0"/>
              <a:t>個のダミーの接続先</a:t>
            </a:r>
            <a:r>
              <a:rPr kumimoji="1" lang="en-US" altLang="ja-JP" dirty="0"/>
              <a:t>IP</a:t>
            </a:r>
            <a:r>
              <a:rPr kumimoji="1" lang="ja-JP" altLang="en-US" dirty="0"/>
              <a:t>アドレスを格納し、</a:t>
            </a:r>
            <a:r>
              <a:rPr kumimoji="1" lang="en-US" altLang="ja-JP" dirty="0"/>
              <a:t>1</a:t>
            </a:r>
            <a:r>
              <a:rPr kumimoji="1" lang="ja-JP" altLang="en-US" dirty="0"/>
              <a:t>から</a:t>
            </a:r>
            <a:r>
              <a:rPr kumimoji="1" lang="en-US" altLang="ja-JP" dirty="0"/>
              <a:t>5</a:t>
            </a:r>
            <a:r>
              <a:rPr kumimoji="1" lang="ja-JP" altLang="en-US" dirty="0"/>
              <a:t>台のクラウド</a:t>
            </a:r>
            <a:r>
              <a:rPr kumimoji="1" lang="en-US" altLang="ja-JP" dirty="0"/>
              <a:t>VM</a:t>
            </a:r>
            <a:r>
              <a:rPr kumimoji="1" lang="ja-JP" altLang="en-US" dirty="0"/>
              <a:t>に対して順番に再帰的に取得する時間を測定しています。</a:t>
            </a:r>
            <a:endParaRPr kumimoji="1" lang="en-US" altLang="ja-JP" dirty="0"/>
          </a:p>
          <a:p>
            <a:r>
              <a:rPr kumimoji="1" lang="ja-JP" altLang="en-US" dirty="0"/>
              <a:t>その結果、クラウド</a:t>
            </a:r>
            <a:r>
              <a:rPr kumimoji="1" lang="en-US" altLang="ja-JP" dirty="0"/>
              <a:t>VM</a:t>
            </a:r>
            <a:r>
              <a:rPr kumimoji="1" lang="ja-JP" altLang="en-US" dirty="0"/>
              <a:t>の数に応じた時間がかかることを確認しました。</a:t>
            </a:r>
            <a:endParaRPr kumimoji="1" lang="en-US" altLang="ja-JP" dirty="0"/>
          </a:p>
          <a:p>
            <a:r>
              <a:rPr kumimoji="1" lang="en-US" altLang="ja-JP" dirty="0"/>
              <a:t>1</a:t>
            </a:r>
            <a:r>
              <a:rPr kumimoji="1" lang="ja-JP" altLang="en-US" dirty="0"/>
              <a:t>台の場合は</a:t>
            </a:r>
            <a:r>
              <a:rPr kumimoji="1" lang="en-US" altLang="ja-JP" dirty="0"/>
              <a:t>30</a:t>
            </a:r>
            <a:r>
              <a:rPr kumimoji="1" lang="ja-JP" altLang="en-US" dirty="0"/>
              <a:t>ミリ秒となっています。</a:t>
            </a:r>
            <a:endParaRPr kumimoji="1" lang="en-US" altLang="ja-JP" dirty="0"/>
          </a:p>
          <a:p>
            <a:endParaRPr kumimoji="1" lang="en-US" altLang="ja-JP" dirty="0"/>
          </a:p>
          <a:p>
            <a:endParaRPr kumimoji="1" lang="en-US" altLang="ja-JP" dirty="0"/>
          </a:p>
          <a:p>
            <a:r>
              <a:rPr kumimoji="1" lang="ja-JP" altLang="en-US" dirty="0"/>
              <a:t>２台目のクラウド</a:t>
            </a:r>
            <a:r>
              <a:rPr kumimoji="1" lang="en-US" altLang="ja-JP" dirty="0"/>
              <a:t>VM</a:t>
            </a:r>
            <a:r>
              <a:rPr kumimoji="1" lang="ja-JP" altLang="en-US" dirty="0"/>
              <a:t>の動作が不安定であるため、通信に時間がかかってしまっている可能性</a:t>
            </a:r>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9</a:t>
            </a:fld>
            <a:endParaRPr kumimoji="1" lang="ja-JP" altLang="en-US"/>
          </a:p>
        </p:txBody>
      </p:sp>
    </p:spTree>
    <p:extLst>
      <p:ext uri="{BB962C8B-B14F-4D97-AF65-F5344CB8AC3E}">
        <p14:creationId xmlns:p14="http://schemas.microsoft.com/office/powerpoint/2010/main" val="4084838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12192579" cy="6858748"/>
          </a:xfrm>
          <a:prstGeom prst="rect">
            <a:avLst/>
          </a:prstGeom>
        </p:spPr>
      </p:pic>
      <p:sp>
        <p:nvSpPr>
          <p:cNvPr id="2" name="タイトル 1"/>
          <p:cNvSpPr>
            <a:spLocks noGrp="1"/>
          </p:cNvSpPr>
          <p:nvPr>
            <p:ph type="ctrTitle"/>
          </p:nvPr>
        </p:nvSpPr>
        <p:spPr>
          <a:xfrm>
            <a:off x="759543" y="2449343"/>
            <a:ext cx="6732150" cy="534947"/>
          </a:xfrm>
          <a:prstGeom prst="rect">
            <a:avLst/>
          </a:prstGeom>
          <a:noFill/>
          <a:ln w="9525">
            <a:noFill/>
            <a:miter lim="800000"/>
            <a:headEnd/>
            <a:tailEnd/>
          </a:ln>
          <a:effectLst>
            <a:outerShdw dist="53882" dir="2700000" algn="ctr" rotWithShape="0">
              <a:srgbClr val="FFFFFF"/>
            </a:outerShdw>
          </a:effectLst>
        </p:spPr>
        <p:txBody>
          <a:bodyPr vert="horz" wrap="square" lIns="104293" tIns="0" rIns="104293" bIns="0" numCol="1" anchor="b" anchorCtr="0" compatLnSpc="1">
            <a:prstTxWarp prst="textNoShape">
              <a:avLst/>
            </a:prstTxWarp>
            <a:noAutofit/>
          </a:bodyPr>
          <a:lstStyle>
            <a:lvl1pPr algn="l" rtl="0" fontAlgn="base">
              <a:spcBef>
                <a:spcPct val="0"/>
              </a:spcBef>
              <a:spcAft>
                <a:spcPct val="0"/>
              </a:spcAft>
              <a:defRPr kumimoji="1" lang="ja-JP" altLang="en-US" sz="2903" b="1">
                <a:solidFill>
                  <a:srgbClr val="000000"/>
                </a:solidFill>
                <a:latin typeface="ＭＳ Ｐゴシック" pitchFamily="50" charset="-128"/>
                <a:ea typeface="ＭＳ Ｐゴシック" pitchFamily="50" charset="-128"/>
                <a:cs typeface="+mj-cs"/>
              </a:defRPr>
            </a:lvl1pPr>
          </a:lstStyle>
          <a:p>
            <a:r>
              <a:rPr kumimoji="1" lang="ja-JP" altLang="en-US" dirty="0"/>
              <a:t>マスタ タイトルの書式設定</a:t>
            </a:r>
          </a:p>
        </p:txBody>
      </p:sp>
      <p:sp>
        <p:nvSpPr>
          <p:cNvPr id="3" name="サブタイトル 2"/>
          <p:cNvSpPr>
            <a:spLocks noGrp="1"/>
          </p:cNvSpPr>
          <p:nvPr>
            <p:ph type="subTitle" idx="1"/>
          </p:nvPr>
        </p:nvSpPr>
        <p:spPr>
          <a:xfrm>
            <a:off x="759543" y="3102448"/>
            <a:ext cx="6732150" cy="401472"/>
          </a:xfrm>
          <a:prstGeom prst="rect">
            <a:avLst/>
          </a:prstGeom>
          <a:noFill/>
          <a:ln w="9525">
            <a:noFill/>
            <a:miter lim="800000"/>
            <a:headEnd/>
            <a:tailEnd/>
          </a:ln>
          <a:effectLst/>
        </p:spPr>
        <p:txBody>
          <a:bodyPr vert="horz" wrap="none" lIns="104293" tIns="52146" rIns="104293" bIns="52146" numCol="1" anchor="t" anchorCtr="0" compatLnSpc="1">
            <a:prstTxWarp prst="textNoShape">
              <a:avLst/>
            </a:prstTxWarp>
            <a:noAutofit/>
          </a:bodyPr>
          <a:lstStyle>
            <a:lvl1pPr marL="0" indent="0" algn="l" rtl="0" fontAlgn="base">
              <a:spcBef>
                <a:spcPct val="0"/>
              </a:spcBef>
              <a:spcAft>
                <a:spcPct val="80000"/>
              </a:spcAft>
              <a:buNone/>
              <a:defRPr kumimoji="1" lang="ja-JP" altLang="en-US" sz="2177" b="0">
                <a:solidFill>
                  <a:srgbClr val="376092"/>
                </a:solidFill>
                <a:latin typeface="ＭＳ Ｐゴシック" pitchFamily="50" charset="-128"/>
                <a:ea typeface="ＭＳ Ｐゴシック" pitchFamily="50" charset="-128"/>
                <a:cs typeface="+mn-cs"/>
              </a:defRPr>
            </a:lvl1pPr>
            <a:lvl2pPr marL="473040" indent="0" algn="ctr">
              <a:buNone/>
              <a:defRPr>
                <a:solidFill>
                  <a:schemeClr val="tx1">
                    <a:tint val="75000"/>
                  </a:schemeClr>
                </a:solidFill>
              </a:defRPr>
            </a:lvl2pPr>
            <a:lvl3pPr marL="946079" indent="0" algn="ctr">
              <a:buNone/>
              <a:defRPr>
                <a:solidFill>
                  <a:schemeClr val="tx1">
                    <a:tint val="75000"/>
                  </a:schemeClr>
                </a:solidFill>
              </a:defRPr>
            </a:lvl3pPr>
            <a:lvl4pPr marL="1419116" indent="0" algn="ctr">
              <a:buNone/>
              <a:defRPr>
                <a:solidFill>
                  <a:schemeClr val="tx1">
                    <a:tint val="75000"/>
                  </a:schemeClr>
                </a:solidFill>
              </a:defRPr>
            </a:lvl4pPr>
            <a:lvl5pPr marL="1892155" indent="0" algn="ctr">
              <a:buNone/>
              <a:defRPr>
                <a:solidFill>
                  <a:schemeClr val="tx1">
                    <a:tint val="75000"/>
                  </a:schemeClr>
                </a:solidFill>
              </a:defRPr>
            </a:lvl5pPr>
            <a:lvl6pPr marL="2365194" indent="0" algn="ctr">
              <a:buNone/>
              <a:defRPr>
                <a:solidFill>
                  <a:schemeClr val="tx1">
                    <a:tint val="75000"/>
                  </a:schemeClr>
                </a:solidFill>
              </a:defRPr>
            </a:lvl6pPr>
            <a:lvl7pPr marL="2838233" indent="0" algn="ctr">
              <a:buNone/>
              <a:defRPr>
                <a:solidFill>
                  <a:schemeClr val="tx1">
                    <a:tint val="75000"/>
                  </a:schemeClr>
                </a:solidFill>
              </a:defRPr>
            </a:lvl7pPr>
            <a:lvl8pPr marL="3311271" indent="0" algn="ctr">
              <a:buNone/>
              <a:defRPr>
                <a:solidFill>
                  <a:schemeClr val="tx1">
                    <a:tint val="75000"/>
                  </a:schemeClr>
                </a:solidFill>
              </a:defRPr>
            </a:lvl8pPr>
            <a:lvl9pPr marL="3784310" indent="0" algn="ctr">
              <a:buNone/>
              <a:defRPr>
                <a:solidFill>
                  <a:schemeClr val="tx1">
                    <a:tint val="75000"/>
                  </a:schemeClr>
                </a:solidFill>
              </a:defRPr>
            </a:lvl9pPr>
          </a:lstStyle>
          <a:p>
            <a:r>
              <a:rPr kumimoji="1" lang="ja-JP" altLang="en-US" dirty="0"/>
              <a:t>マスタ サブタイトルの書式設定</a:t>
            </a:r>
          </a:p>
        </p:txBody>
      </p:sp>
    </p:spTree>
    <p:extLst>
      <p:ext uri="{BB962C8B-B14F-4D97-AF65-F5344CB8AC3E}">
        <p14:creationId xmlns:p14="http://schemas.microsoft.com/office/powerpoint/2010/main" val="277443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51384" y="267498"/>
            <a:ext cx="11074846" cy="569214"/>
          </a:xfrm>
        </p:spPr>
        <p:txBody>
          <a:bodyPr>
            <a:noAutofit/>
          </a:bodyPr>
          <a:lstStyle>
            <a:lvl1pPr>
              <a:defRPr sz="3600"/>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551384" y="1266562"/>
            <a:ext cx="11074846" cy="4636503"/>
          </a:xfrm>
          <a:prstGeom prst="rect">
            <a:avLst/>
          </a:prstGeom>
        </p:spPr>
        <p:txBody>
          <a:bodyPr/>
          <a:lstStyle>
            <a:lvl1pPr marL="195827" indent="-195827">
              <a:spcBef>
                <a:spcPts val="454"/>
              </a:spcBef>
              <a:buClr>
                <a:srgbClr val="376092"/>
              </a:buClr>
              <a:buFont typeface="Wingdings" pitchFamily="2" charset="2"/>
              <a:buChar char="l"/>
              <a:defRPr sz="2800" b="1">
                <a:latin typeface="ＭＳ Ｐゴシック" pitchFamily="50" charset="-128"/>
                <a:ea typeface="ＭＳ Ｐゴシック" pitchFamily="50" charset="-128"/>
              </a:defRPr>
            </a:lvl1pPr>
            <a:lvl2pPr marL="483807" indent="-247664">
              <a:spcBef>
                <a:spcPts val="454"/>
              </a:spcBef>
              <a:buClr>
                <a:srgbClr val="A6A6A6"/>
              </a:buClr>
              <a:buFont typeface="Wingdings" pitchFamily="2" charset="2"/>
              <a:buChar char="l"/>
              <a:defRPr sz="2400">
                <a:latin typeface="ＭＳ Ｐゴシック" pitchFamily="50" charset="-128"/>
                <a:ea typeface="ＭＳ Ｐゴシック" pitchFamily="50" charset="-128"/>
              </a:defRPr>
            </a:lvl2pPr>
            <a:lvl3pPr marL="699793" indent="-207346">
              <a:spcBef>
                <a:spcPts val="454"/>
              </a:spcBef>
              <a:buClr>
                <a:srgbClr val="A6A6A6"/>
              </a:buClr>
              <a:buFont typeface="Wingdings" pitchFamily="2" charset="2"/>
              <a:buChar char="l"/>
              <a:defRPr sz="2200">
                <a:latin typeface="ＭＳ Ｐゴシック" pitchFamily="50" charset="-128"/>
                <a:ea typeface="ＭＳ Ｐゴシック" pitchFamily="50" charset="-128"/>
              </a:defRPr>
            </a:lvl3pPr>
            <a:lvl4pPr marL="967616" indent="-207346">
              <a:spcBef>
                <a:spcPts val="454"/>
              </a:spcBef>
              <a:defRPr sz="1100">
                <a:latin typeface="ＭＳ Ｐゴシック" pitchFamily="50" charset="-128"/>
                <a:ea typeface="ＭＳ Ｐゴシック" pitchFamily="50" charset="-128"/>
              </a:defRPr>
            </a:lvl4pPr>
            <a:lvl5pPr marL="1195122" indent="-207346">
              <a:spcBef>
                <a:spcPts val="454"/>
              </a:spcBef>
              <a:defRPr sz="1100">
                <a:latin typeface="ＭＳ Ｐゴシック" pitchFamily="50" charset="-128"/>
                <a:ea typeface="ＭＳ Ｐゴシック"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フッター プレースホルダ 4"/>
          <p:cNvSpPr>
            <a:spLocks noGrp="1"/>
          </p:cNvSpPr>
          <p:nvPr>
            <p:ph type="ftr" sz="quarter" idx="3"/>
          </p:nvPr>
        </p:nvSpPr>
        <p:spPr>
          <a:xfrm>
            <a:off x="5685551" y="6433310"/>
            <a:ext cx="820903" cy="195910"/>
          </a:xfrm>
          <a:prstGeom prst="rect">
            <a:avLst/>
          </a:prstGeom>
        </p:spPr>
        <p:txBody>
          <a:bodyPr vert="horz" wrap="none" lIns="104305" tIns="52153" rIns="104305" bIns="52153" rtlCol="0" anchor="ctr">
            <a:noAutofit/>
          </a:bodyPr>
          <a:lstStyle>
            <a:lvl1pPr marL="0" marR="0" indent="0" algn="ctr" defTabSz="946079" rtl="0" eaLnBrk="1" fontAlgn="auto" latinLnBrk="0" hangingPunct="1">
              <a:lnSpc>
                <a:spcPct val="100000"/>
              </a:lnSpc>
              <a:spcBef>
                <a:spcPts val="0"/>
              </a:spcBef>
              <a:spcAft>
                <a:spcPts val="0"/>
              </a:spcAft>
              <a:buClrTx/>
              <a:buSzTx/>
              <a:buFontTx/>
              <a:buNone/>
              <a:tabLst/>
              <a:defRPr sz="815">
                <a:solidFill>
                  <a:srgbClr val="000000"/>
                </a:solidFill>
                <a:latin typeface="ＭＳ Ｐゴシック" pitchFamily="50" charset="-128"/>
                <a:ea typeface="ＭＳ Ｐゴシック" pitchFamily="50" charset="-128"/>
              </a:defRPr>
            </a:lvl1pPr>
          </a:lstStyle>
          <a:p>
            <a:endParaRPr lang="ja-JP" altLang="en-US" dirty="0"/>
          </a:p>
        </p:txBody>
      </p:sp>
      <p:sp>
        <p:nvSpPr>
          <p:cNvPr id="8" name="スライド番号プレースホルダ 5"/>
          <p:cNvSpPr>
            <a:spLocks noGrp="1"/>
          </p:cNvSpPr>
          <p:nvPr>
            <p:ph type="sldNum" sz="quarter" idx="4"/>
          </p:nvPr>
        </p:nvSpPr>
        <p:spPr>
          <a:xfrm>
            <a:off x="11626230" y="6404036"/>
            <a:ext cx="357965" cy="195910"/>
          </a:xfrm>
          <a:prstGeom prst="rect">
            <a:avLst/>
          </a:prstGeom>
        </p:spPr>
        <p:txBody>
          <a:bodyPr vert="horz" wrap="none" lIns="104305" tIns="52153" rIns="104305" bIns="52153" rtlCol="0" anchor="ctr">
            <a:noAutofit/>
          </a:bodyPr>
          <a:lstStyle>
            <a:lvl1pPr algn="r">
              <a:defRPr sz="1088">
                <a:solidFill>
                  <a:srgbClr val="000000"/>
                </a:solidFill>
                <a:latin typeface="ＭＳ Ｐゴシック" pitchFamily="50" charset="-128"/>
                <a:ea typeface="ＭＳ Ｐゴシック" pitchFamily="50" charset="-128"/>
              </a:defRPr>
            </a:lvl1p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4172814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4">
            <a:extLst>
              <a:ext uri="{28A0092B-C50C-407E-A947-70E740481C1C}">
                <a14:useLocalDpi xmlns:a14="http://schemas.microsoft.com/office/drawing/2010/main" val="0"/>
              </a:ext>
            </a:extLst>
          </a:blip>
          <a:srcRect t="10746"/>
          <a:stretch/>
        </p:blipFill>
        <p:spPr>
          <a:xfrm>
            <a:off x="-5792" y="98164"/>
            <a:ext cx="12197792" cy="1354631"/>
          </a:xfrm>
          <a:prstGeom prst="rect">
            <a:avLst/>
          </a:prstGeom>
        </p:spPr>
      </p:pic>
      <p:sp>
        <p:nvSpPr>
          <p:cNvPr id="2" name="タイトル プレースホルダー 1"/>
          <p:cNvSpPr>
            <a:spLocks noGrp="1"/>
          </p:cNvSpPr>
          <p:nvPr>
            <p:ph type="title"/>
          </p:nvPr>
        </p:nvSpPr>
        <p:spPr>
          <a:xfrm>
            <a:off x="1005842" y="267498"/>
            <a:ext cx="10180326" cy="409817"/>
          </a:xfrm>
          <a:prstGeom prst="rect">
            <a:avLst/>
          </a:prstGeom>
        </p:spPr>
        <p:txBody>
          <a:bodyPr vert="horz" lIns="0" tIns="0" rIns="0" bIns="0" rtlCol="0" anchor="b" anchorCtr="0">
            <a:normAutofit/>
          </a:bodyPr>
          <a:lstStyle/>
          <a:p>
            <a:r>
              <a:rPr kumimoji="1" lang="ja-JP" altLang="en-US" dirty="0"/>
              <a:t>マスター タイトルの書式設定</a:t>
            </a:r>
          </a:p>
        </p:txBody>
      </p:sp>
      <p:sp>
        <p:nvSpPr>
          <p:cNvPr id="8" name="フッター プレースホルダ 4"/>
          <p:cNvSpPr>
            <a:spLocks noGrp="1"/>
          </p:cNvSpPr>
          <p:nvPr>
            <p:ph type="ftr" sz="quarter" idx="3"/>
          </p:nvPr>
        </p:nvSpPr>
        <p:spPr>
          <a:xfrm>
            <a:off x="5685551" y="6433310"/>
            <a:ext cx="820903" cy="195910"/>
          </a:xfrm>
          <a:prstGeom prst="rect">
            <a:avLst/>
          </a:prstGeom>
        </p:spPr>
        <p:txBody>
          <a:bodyPr vert="horz" wrap="none" lIns="104305" tIns="52153" rIns="104305" bIns="52153" rtlCol="0" anchor="ctr">
            <a:noAutofit/>
          </a:bodyPr>
          <a:lstStyle>
            <a:lvl1pPr marL="0" marR="0" indent="0" algn="ctr" defTabSz="946079" rtl="0" eaLnBrk="1" fontAlgn="auto" latinLnBrk="0" hangingPunct="1">
              <a:lnSpc>
                <a:spcPct val="100000"/>
              </a:lnSpc>
              <a:spcBef>
                <a:spcPts val="0"/>
              </a:spcBef>
              <a:spcAft>
                <a:spcPts val="0"/>
              </a:spcAft>
              <a:buClrTx/>
              <a:buSzTx/>
              <a:buFontTx/>
              <a:buNone/>
              <a:tabLst/>
              <a:defRPr sz="815">
                <a:solidFill>
                  <a:srgbClr val="000000"/>
                </a:solidFill>
                <a:latin typeface="ＭＳ Ｐゴシック" pitchFamily="50" charset="-128"/>
                <a:ea typeface="ＭＳ Ｐゴシック" pitchFamily="50" charset="-128"/>
              </a:defRPr>
            </a:lvl1pPr>
          </a:lstStyle>
          <a:p>
            <a:endParaRPr lang="ja-JP" altLang="en-US" dirty="0"/>
          </a:p>
        </p:txBody>
      </p:sp>
      <p:sp>
        <p:nvSpPr>
          <p:cNvPr id="9" name="スライド番号プレースホルダ 5"/>
          <p:cNvSpPr>
            <a:spLocks noGrp="1"/>
          </p:cNvSpPr>
          <p:nvPr>
            <p:ph type="sldNum" sz="quarter" idx="4"/>
          </p:nvPr>
        </p:nvSpPr>
        <p:spPr>
          <a:xfrm>
            <a:off x="11640616" y="6433310"/>
            <a:ext cx="357965" cy="195910"/>
          </a:xfrm>
          <a:prstGeom prst="rect">
            <a:avLst/>
          </a:prstGeom>
        </p:spPr>
        <p:txBody>
          <a:bodyPr vert="horz" wrap="none" lIns="104305" tIns="52153" rIns="104305" bIns="52153" rtlCol="0" anchor="ctr">
            <a:noAutofit/>
          </a:bodyPr>
          <a:lstStyle>
            <a:lvl1pPr algn="r">
              <a:defRPr sz="1634">
                <a:solidFill>
                  <a:srgbClr val="000000"/>
                </a:solidFill>
                <a:latin typeface="ＭＳ Ｐゴシック" pitchFamily="50" charset="-128"/>
                <a:ea typeface="ＭＳ Ｐゴシック" pitchFamily="50" charset="-128"/>
              </a:defRPr>
            </a:lvl1p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3206196857"/>
      </p:ext>
    </p:extLst>
  </p:cSld>
  <p:clrMap bg1="lt1" tx1="dk1" bg2="lt2" tx2="dk2" accent1="accent1" accent2="accent2" accent3="accent3" accent4="accent4" accent5="accent5" accent6="accent6" hlink="hlink" folHlink="folHlink"/>
  <p:sldLayoutIdLst>
    <p:sldLayoutId id="2147483667" r:id="rId1"/>
    <p:sldLayoutId id="2147483657" r:id="rId2"/>
  </p:sldLayoutIdLst>
  <p:hf hdr="0" ftr="0" dt="0"/>
  <p:txStyles>
    <p:titleStyle>
      <a:lvl1pPr algn="l" defTabSz="914426" rtl="0" eaLnBrk="1" latinLnBrk="0" hangingPunct="1">
        <a:spcBef>
          <a:spcPct val="0"/>
        </a:spcBef>
        <a:buNone/>
        <a:defRPr kumimoji="1" sz="2400" b="1" kern="1200">
          <a:solidFill>
            <a:schemeClr val="tx1"/>
          </a:solidFill>
          <a:latin typeface="ＭＳ Ｐゴシック" pitchFamily="50" charset="-128"/>
          <a:ea typeface="ＭＳ Ｐゴシック" pitchFamily="50" charset="-128"/>
          <a:cs typeface="+mj-cs"/>
        </a:defRPr>
      </a:lvl1pPr>
    </p:titleStyle>
    <p:bodyStyle>
      <a:lvl1pPr marL="342910" indent="-342910" algn="l" defTabSz="914426" rtl="0" eaLnBrk="1" latinLnBrk="0" hangingPunct="1">
        <a:spcBef>
          <a:spcPct val="20000"/>
        </a:spcBef>
        <a:buFont typeface="Arial" pitchFamily="34" charset="0"/>
        <a:buChar char="•"/>
        <a:defRPr kumimoji="1" sz="3201" kern="1200">
          <a:solidFill>
            <a:schemeClr val="tx1"/>
          </a:solidFill>
          <a:latin typeface="+mn-lt"/>
          <a:ea typeface="+mn-ea"/>
          <a:cs typeface="+mn-cs"/>
        </a:defRPr>
      </a:lvl1pPr>
      <a:lvl2pPr marL="742971" indent="-285758" algn="l" defTabSz="91442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33" indent="-228606" algn="l" defTabSz="91442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46"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4pPr>
      <a:lvl5pPr marL="2057460"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5pPr>
      <a:lvl6pPr marL="2514673"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6pPr>
      <a:lvl7pPr marL="2971885"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7pPr>
      <a:lvl8pPr marL="3429097"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8pPr>
      <a:lvl9pPr marL="3886312"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9pPr>
    </p:bodyStyle>
    <p:otherStyle>
      <a:defPPr>
        <a:defRPr lang="ja-JP"/>
      </a:defPPr>
      <a:lvl1pPr marL="0" algn="l" defTabSz="914426" rtl="0" eaLnBrk="1" latinLnBrk="0" hangingPunct="1">
        <a:defRPr kumimoji="1" sz="1801" kern="1200">
          <a:solidFill>
            <a:schemeClr val="tx1"/>
          </a:solidFill>
          <a:latin typeface="+mn-lt"/>
          <a:ea typeface="+mn-ea"/>
          <a:cs typeface="+mn-cs"/>
        </a:defRPr>
      </a:lvl1pPr>
      <a:lvl2pPr marL="457212" algn="l" defTabSz="914426" rtl="0" eaLnBrk="1" latinLnBrk="0" hangingPunct="1">
        <a:defRPr kumimoji="1" sz="1801" kern="1200">
          <a:solidFill>
            <a:schemeClr val="tx1"/>
          </a:solidFill>
          <a:latin typeface="+mn-lt"/>
          <a:ea typeface="+mn-ea"/>
          <a:cs typeface="+mn-cs"/>
        </a:defRPr>
      </a:lvl2pPr>
      <a:lvl3pPr marL="914426" algn="l" defTabSz="914426" rtl="0" eaLnBrk="1" latinLnBrk="0" hangingPunct="1">
        <a:defRPr kumimoji="1" sz="1801" kern="1200">
          <a:solidFill>
            <a:schemeClr val="tx1"/>
          </a:solidFill>
          <a:latin typeface="+mn-lt"/>
          <a:ea typeface="+mn-ea"/>
          <a:cs typeface="+mn-cs"/>
        </a:defRPr>
      </a:lvl3pPr>
      <a:lvl4pPr marL="1371639" algn="l" defTabSz="914426" rtl="0" eaLnBrk="1" latinLnBrk="0" hangingPunct="1">
        <a:defRPr kumimoji="1" sz="1801" kern="1200">
          <a:solidFill>
            <a:schemeClr val="tx1"/>
          </a:solidFill>
          <a:latin typeface="+mn-lt"/>
          <a:ea typeface="+mn-ea"/>
          <a:cs typeface="+mn-cs"/>
        </a:defRPr>
      </a:lvl4pPr>
      <a:lvl5pPr marL="1828852" algn="l" defTabSz="914426" rtl="0" eaLnBrk="1" latinLnBrk="0" hangingPunct="1">
        <a:defRPr kumimoji="1" sz="1801" kern="1200">
          <a:solidFill>
            <a:schemeClr val="tx1"/>
          </a:solidFill>
          <a:latin typeface="+mn-lt"/>
          <a:ea typeface="+mn-ea"/>
          <a:cs typeface="+mn-cs"/>
        </a:defRPr>
      </a:lvl5pPr>
      <a:lvl6pPr marL="2286066" algn="l" defTabSz="914426" rtl="0" eaLnBrk="1" latinLnBrk="0" hangingPunct="1">
        <a:defRPr kumimoji="1" sz="1801" kern="1200">
          <a:solidFill>
            <a:schemeClr val="tx1"/>
          </a:solidFill>
          <a:latin typeface="+mn-lt"/>
          <a:ea typeface="+mn-ea"/>
          <a:cs typeface="+mn-cs"/>
        </a:defRPr>
      </a:lvl6pPr>
      <a:lvl7pPr marL="2743279" algn="l" defTabSz="914426" rtl="0" eaLnBrk="1" latinLnBrk="0" hangingPunct="1">
        <a:defRPr kumimoji="1" sz="1801" kern="1200">
          <a:solidFill>
            <a:schemeClr val="tx1"/>
          </a:solidFill>
          <a:latin typeface="+mn-lt"/>
          <a:ea typeface="+mn-ea"/>
          <a:cs typeface="+mn-cs"/>
        </a:defRPr>
      </a:lvl7pPr>
      <a:lvl8pPr marL="3200491" algn="l" defTabSz="914426" rtl="0" eaLnBrk="1" latinLnBrk="0" hangingPunct="1">
        <a:defRPr kumimoji="1" sz="1801" kern="1200">
          <a:solidFill>
            <a:schemeClr val="tx1"/>
          </a:solidFill>
          <a:latin typeface="+mn-lt"/>
          <a:ea typeface="+mn-ea"/>
          <a:cs typeface="+mn-cs"/>
        </a:defRPr>
      </a:lvl8pPr>
      <a:lvl9pPr marL="3657705" algn="l" defTabSz="914426"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chart" Target="../charts/chart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en-US" altLang="ja-JP" dirty="0"/>
              <a:t>AMD SEV</a:t>
            </a:r>
            <a:r>
              <a:rPr lang="ja-JP" altLang="en-US" dirty="0"/>
              <a:t>を用いたクラウド内データ流の安全な追跡・制御</a:t>
            </a:r>
          </a:p>
        </p:txBody>
      </p:sp>
      <p:sp>
        <p:nvSpPr>
          <p:cNvPr id="2" name="サブタイトル 1"/>
          <p:cNvSpPr>
            <a:spLocks noGrp="1"/>
          </p:cNvSpPr>
          <p:nvPr>
            <p:ph type="subTitle" idx="1"/>
          </p:nvPr>
        </p:nvSpPr>
        <p:spPr/>
        <p:txBody>
          <a:bodyPr/>
          <a:lstStyle/>
          <a:p>
            <a:r>
              <a:rPr lang="en-US" altLang="ja-JP" dirty="0"/>
              <a:t>2022/2/22</a:t>
            </a:r>
          </a:p>
          <a:p>
            <a:r>
              <a:rPr lang="ja-JP" altLang="en-US" dirty="0"/>
              <a:t>九州工業大学 情報工学部 情報・通信工学科</a:t>
            </a:r>
            <a:endParaRPr lang="en-US" altLang="ja-JP" dirty="0"/>
          </a:p>
          <a:p>
            <a:r>
              <a:rPr lang="ja-JP" altLang="en-US" dirty="0"/>
              <a:t>光來研究室 </a:t>
            </a:r>
            <a:r>
              <a:rPr lang="en-US" altLang="ja-JP" dirty="0"/>
              <a:t>182C1005 </a:t>
            </a:r>
            <a:r>
              <a:rPr lang="ja-JP" altLang="en-US" dirty="0"/>
              <a:t>安東尚哉</a:t>
            </a:r>
          </a:p>
        </p:txBody>
      </p:sp>
      <p:sp>
        <p:nvSpPr>
          <p:cNvPr id="13" name="サブタイトル 1"/>
          <p:cNvSpPr txBox="1">
            <a:spLocks/>
          </p:cNvSpPr>
          <p:nvPr/>
        </p:nvSpPr>
        <p:spPr>
          <a:xfrm>
            <a:off x="1850809" y="6377588"/>
            <a:ext cx="5809519" cy="251634"/>
          </a:xfrm>
          <a:prstGeom prst="rect">
            <a:avLst/>
          </a:prstGeom>
          <a:noFill/>
          <a:ln w="9525">
            <a:noFill/>
            <a:miter lim="800000"/>
            <a:headEnd/>
            <a:tailEnd/>
          </a:ln>
          <a:effectLst/>
        </p:spPr>
        <p:txBody>
          <a:bodyPr vert="horz" wrap="none" lIns="94593" tIns="47296" rIns="94593" bIns="47296" numCol="1" anchor="ctr" anchorCtr="0" compatLnSpc="1">
            <a:prstTxWarp prst="textNoShape">
              <a:avLst/>
            </a:prstTxWarp>
            <a:noAutofit/>
          </a:bodyPr>
          <a:lstStyle>
            <a:lvl1pPr marL="0" indent="0" algn="ctr" defTabSz="1043017" rtl="0" eaLnBrk="1" fontAlgn="base" latinLnBrk="0" hangingPunct="1">
              <a:spcBef>
                <a:spcPct val="0"/>
              </a:spcBef>
              <a:spcAft>
                <a:spcPct val="80000"/>
              </a:spcAft>
              <a:buFontTx/>
              <a:buNone/>
              <a:defRPr kumimoji="1" lang="ja-JP" altLang="en-US" sz="1900" b="1" kern="1200">
                <a:solidFill>
                  <a:schemeClr val="tx1"/>
                </a:solidFill>
                <a:latin typeface="+mn-ea"/>
                <a:ea typeface="+mn-ea"/>
                <a:cs typeface="+mn-cs"/>
              </a:defRPr>
            </a:lvl1pPr>
            <a:lvl2pPr marL="521527" indent="0" algn="ctr" defTabSz="1043017" rtl="0" eaLnBrk="1" fontAlgn="base" latinLnBrk="0" hangingPunct="1">
              <a:spcBef>
                <a:spcPct val="20000"/>
              </a:spcBef>
              <a:spcAft>
                <a:spcPct val="0"/>
              </a:spcAft>
              <a:buFontTx/>
              <a:buNone/>
              <a:defRPr kumimoji="1" lang="ja-JP" altLang="en-US" sz="1900" b="0" kern="1200">
                <a:solidFill>
                  <a:schemeClr val="tx1">
                    <a:tint val="75000"/>
                  </a:schemeClr>
                </a:solidFill>
                <a:latin typeface="+mn-ea"/>
                <a:ea typeface="+mn-ea"/>
                <a:cs typeface="+mn-cs"/>
              </a:defRPr>
            </a:lvl2pPr>
            <a:lvl3pPr marL="1043055" indent="0" algn="ctr" defTabSz="1043017" rtl="0" eaLnBrk="1" fontAlgn="base" latinLnBrk="0" hangingPunct="1">
              <a:spcBef>
                <a:spcPct val="20000"/>
              </a:spcBef>
              <a:spcAft>
                <a:spcPct val="0"/>
              </a:spcAft>
              <a:buFontTx/>
              <a:buNone/>
              <a:defRPr kumimoji="1" lang="ja-JP" altLang="en-US" sz="1700" b="0" kern="1200">
                <a:solidFill>
                  <a:schemeClr val="tx1">
                    <a:tint val="75000"/>
                  </a:schemeClr>
                </a:solidFill>
                <a:latin typeface="+mn-ea"/>
                <a:ea typeface="+mn-ea"/>
                <a:cs typeface="+mn-cs"/>
              </a:defRPr>
            </a:lvl3pPr>
            <a:lvl4pPr marL="1564582" indent="0" algn="ctr" defTabSz="1043017" rtl="0" eaLnBrk="1" fontAlgn="base" latinLnBrk="0" hangingPunct="1">
              <a:spcBef>
                <a:spcPct val="20000"/>
              </a:spcBef>
              <a:spcAft>
                <a:spcPct val="0"/>
              </a:spcAft>
              <a:buFontTx/>
              <a:buNone/>
              <a:defRPr kumimoji="1" lang="ja-JP" altLang="en-US" sz="1500" b="0" kern="1200">
                <a:solidFill>
                  <a:schemeClr val="tx1">
                    <a:tint val="75000"/>
                  </a:schemeClr>
                </a:solidFill>
                <a:latin typeface="+mn-ea"/>
                <a:ea typeface="+mn-ea"/>
                <a:cs typeface="+mn-cs"/>
              </a:defRPr>
            </a:lvl4pPr>
            <a:lvl5pPr marL="2086109" indent="0" algn="ctr" defTabSz="1043017" rtl="0" eaLnBrk="1" fontAlgn="base" latinLnBrk="0" hangingPunct="1">
              <a:spcBef>
                <a:spcPct val="20000"/>
              </a:spcBef>
              <a:spcAft>
                <a:spcPct val="0"/>
              </a:spcAft>
              <a:buFontTx/>
              <a:buNone/>
              <a:defRPr kumimoji="1" lang="ja-JP" altLang="en-US" sz="1500" b="0" kern="1200">
                <a:solidFill>
                  <a:schemeClr val="tx1">
                    <a:tint val="75000"/>
                  </a:schemeClr>
                </a:solidFill>
                <a:latin typeface="+mn-ea"/>
                <a:ea typeface="+mn-ea"/>
                <a:cs typeface="+mn-cs"/>
              </a:defRPr>
            </a:lvl5pPr>
            <a:lvl6pPr marL="2607636"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6pPr>
            <a:lvl7pPr marL="3129164"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7pPr>
            <a:lvl8pPr marL="3650691"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8pPr>
            <a:lvl9pPr marL="4172218"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9pPr>
          </a:lstStyle>
          <a:p>
            <a:pPr algn="l"/>
            <a:endParaRPr lang="en-US" altLang="ja-JP" sz="907" b="0" dirty="0">
              <a:solidFill>
                <a:srgbClr val="FFFFFF"/>
              </a:solidFill>
              <a:latin typeface="ＭＳ Ｐゴシック" pitchFamily="50" charset="-128"/>
              <a:ea typeface="ＭＳ Ｐゴシック" pitchFamily="50" charset="-128"/>
              <a:cs typeface="ＭＳ Ｐゴシック"/>
            </a:endParaRPr>
          </a:p>
        </p:txBody>
      </p:sp>
    </p:spTree>
    <p:extLst>
      <p:ext uri="{BB962C8B-B14F-4D97-AF65-F5344CB8AC3E}">
        <p14:creationId xmlns:p14="http://schemas.microsoft.com/office/powerpoint/2010/main" val="63634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8724-E8C1-A248-AC93-0B601897D2C7}"/>
              </a:ext>
            </a:extLst>
          </p:cNvPr>
          <p:cNvSpPr>
            <a:spLocks noGrp="1"/>
          </p:cNvSpPr>
          <p:nvPr>
            <p:ph type="title"/>
          </p:nvPr>
        </p:nvSpPr>
        <p:spPr/>
        <p:txBody>
          <a:bodyPr/>
          <a:lstStyle/>
          <a:p>
            <a:r>
              <a:rPr lang="en-JP" dirty="0"/>
              <a:t>まとめ</a:t>
            </a:r>
          </a:p>
        </p:txBody>
      </p:sp>
      <p:sp>
        <p:nvSpPr>
          <p:cNvPr id="3" name="Content Placeholder 2">
            <a:extLst>
              <a:ext uri="{FF2B5EF4-FFF2-40B4-BE49-F238E27FC236}">
                <a16:creationId xmlns:a16="http://schemas.microsoft.com/office/drawing/2014/main" id="{C46EF1A2-B4AC-C34D-A74B-51455F413DD4}"/>
              </a:ext>
            </a:extLst>
          </p:cNvPr>
          <p:cNvSpPr>
            <a:spLocks noGrp="1"/>
          </p:cNvSpPr>
          <p:nvPr>
            <p:ph idx="1"/>
          </p:nvPr>
        </p:nvSpPr>
        <p:spPr/>
        <p:txBody>
          <a:bodyPr/>
          <a:lstStyle/>
          <a:p>
            <a:r>
              <a:rPr lang="ja-JP" altLang="en-US" dirty="0"/>
              <a:t>クラウド内でユーザが管理するプライバシ制御機構を安全に実行するシステム</a:t>
            </a:r>
            <a:r>
              <a:rPr lang="en-US" altLang="ja-JP" dirty="0"/>
              <a:t>SEV-tracker</a:t>
            </a:r>
            <a:r>
              <a:rPr lang="ja-JP" altLang="en-US" dirty="0"/>
              <a:t>を提案</a:t>
            </a:r>
            <a:endParaRPr lang="en-US" altLang="ja-JP" dirty="0"/>
          </a:p>
          <a:p>
            <a:pPr lvl="1"/>
            <a:r>
              <a:rPr lang="ja-JP" altLang="en-US" dirty="0"/>
              <a:t>ユーザ・ハイパーバイザ</a:t>
            </a:r>
            <a:r>
              <a:rPr lang="ja-JP" dirty="0"/>
              <a:t>を</a:t>
            </a:r>
            <a:r>
              <a:rPr lang="ja-JP" altLang="en-US" dirty="0"/>
              <a:t>送り込み、クラウドサービスのデータ流を追跡</a:t>
            </a:r>
            <a:endParaRPr lang="ja-JP" dirty="0"/>
          </a:p>
          <a:p>
            <a:pPr lvl="1"/>
            <a:r>
              <a:rPr lang="ja-JP" altLang="en-US" dirty="0"/>
              <a:t>AMD SEVのメモリ暗号化によりクラウドVMとユーザ</a:t>
            </a:r>
            <a:r>
              <a:rPr lang="en-US" altLang="ja-JP" dirty="0"/>
              <a:t>VM</a:t>
            </a:r>
            <a:r>
              <a:rPr lang="ja-JP" altLang="en-US" dirty="0"/>
              <a:t>を相互に保護</a:t>
            </a:r>
          </a:p>
          <a:p>
            <a:pPr lvl="1"/>
            <a:r>
              <a:rPr lang="en-US" altLang="ja-JP" dirty="0" err="1"/>
              <a:t>BitVisor</a:t>
            </a:r>
            <a:r>
              <a:rPr lang="ja-JP" altLang="en-US" dirty="0"/>
              <a:t>と</a:t>
            </a:r>
            <a:r>
              <a:rPr lang="en-US" altLang="ja-JP" dirty="0" err="1"/>
              <a:t>Unikraft</a:t>
            </a:r>
            <a:r>
              <a:rPr lang="ja-JP" altLang="en-US" dirty="0"/>
              <a:t>を用いて</a:t>
            </a:r>
            <a:r>
              <a:rPr lang="en-US" altLang="ja-JP" dirty="0"/>
              <a:t>SEV-tracker</a:t>
            </a:r>
            <a:r>
              <a:rPr lang="ja-JP" altLang="en-US" dirty="0"/>
              <a:t>を軽量化</a:t>
            </a:r>
            <a:endParaRPr lang="en-US" altLang="ja-JP" dirty="0"/>
          </a:p>
          <a:p>
            <a:r>
              <a:rPr lang="ja-JP" altLang="en-US" dirty="0"/>
              <a:t>今後の課題</a:t>
            </a:r>
            <a:endParaRPr lang="en-US" altLang="ja-JP" dirty="0"/>
          </a:p>
          <a:p>
            <a:pPr lvl="1"/>
            <a:r>
              <a:rPr lang="en-US" altLang="ja-JP" dirty="0" err="1"/>
              <a:t>Unikraft</a:t>
            </a:r>
            <a:r>
              <a:rPr lang="ja-JP" altLang="en-US" dirty="0"/>
              <a:t>を用いるクラウドサービスを動作させてデータ流を追跡</a:t>
            </a:r>
            <a:endParaRPr lang="en-US" altLang="ja-JP" dirty="0"/>
          </a:p>
          <a:p>
            <a:pPr lvl="1"/>
            <a:r>
              <a:rPr lang="ja-JP" altLang="en-US" dirty="0"/>
              <a:t>クラウドサービスのデータ流の制御も行えるようにする</a:t>
            </a:r>
            <a:endParaRPr lang="en-US" altLang="ja-JP" dirty="0"/>
          </a:p>
          <a:p>
            <a:pPr lvl="1"/>
            <a:r>
              <a:rPr lang="en-US" altLang="ja-JP" dirty="0" err="1"/>
              <a:t>BitVisor</a:t>
            </a:r>
            <a:r>
              <a:rPr lang="ja-JP" altLang="en-US" dirty="0"/>
              <a:t>と</a:t>
            </a:r>
            <a:r>
              <a:rPr lang="en-US" altLang="ja-JP" dirty="0" err="1"/>
              <a:t>Unikraft</a:t>
            </a:r>
            <a:r>
              <a:rPr lang="ja-JP" altLang="en-US" dirty="0"/>
              <a:t>を</a:t>
            </a:r>
            <a:r>
              <a:rPr lang="en-US" altLang="ja-JP" dirty="0"/>
              <a:t>SEV</a:t>
            </a:r>
            <a:r>
              <a:rPr lang="ja-JP" altLang="en-US" dirty="0"/>
              <a:t>に対応させる</a:t>
            </a:r>
          </a:p>
        </p:txBody>
      </p:sp>
      <p:sp>
        <p:nvSpPr>
          <p:cNvPr id="4" name="Slide Number Placeholder 3">
            <a:extLst>
              <a:ext uri="{FF2B5EF4-FFF2-40B4-BE49-F238E27FC236}">
                <a16:creationId xmlns:a16="http://schemas.microsoft.com/office/drawing/2014/main" id="{E5D52FC5-8400-AE4A-88FC-41161934EB17}"/>
              </a:ext>
            </a:extLst>
          </p:cNvPr>
          <p:cNvSpPr>
            <a:spLocks noGrp="1"/>
          </p:cNvSpPr>
          <p:nvPr>
            <p:ph type="sldNum" sz="quarter" idx="4"/>
          </p:nvPr>
        </p:nvSpPr>
        <p:spPr/>
        <p:txBody>
          <a:bodyPr/>
          <a:lstStyle/>
          <a:p>
            <a:fld id="{E4DD4CA9-FFF4-4929-B1F3-DD754470E6A2}" type="slidenum">
              <a:rPr lang="ja-JP" altLang="en-US" smtClean="0"/>
              <a:pPr/>
              <a:t>10</a:t>
            </a:fld>
            <a:endParaRPr lang="ja-JP" altLang="en-US" dirty="0"/>
          </a:p>
        </p:txBody>
      </p:sp>
    </p:spTree>
    <p:extLst>
      <p:ext uri="{BB962C8B-B14F-4D97-AF65-F5344CB8AC3E}">
        <p14:creationId xmlns:p14="http://schemas.microsoft.com/office/powerpoint/2010/main" val="276133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Cloud 8">
            <a:extLst>
              <a:ext uri="{FF2B5EF4-FFF2-40B4-BE49-F238E27FC236}">
                <a16:creationId xmlns:a16="http://schemas.microsoft.com/office/drawing/2014/main" id="{41C82546-C684-0245-B7F0-EBF13A1147C2}"/>
              </a:ext>
            </a:extLst>
          </p:cNvPr>
          <p:cNvSpPr/>
          <p:nvPr/>
        </p:nvSpPr>
        <p:spPr>
          <a:xfrm>
            <a:off x="407890" y="4820559"/>
            <a:ext cx="11233247" cy="188379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defPPr>
              <a:defRPr lang="ja-JP"/>
            </a:defPPr>
            <a:lvl1pPr marL="0" algn="l" defTabSz="1042992" rtl="0" eaLnBrk="1" latinLnBrk="0" hangingPunct="1">
              <a:defRPr kumimoji="1" sz="2000" kern="1200">
                <a:solidFill>
                  <a:schemeClr val="lt1"/>
                </a:solidFill>
                <a:latin typeface="+mn-lt"/>
                <a:ea typeface="+mn-ea"/>
                <a:cs typeface="+mn-cs"/>
              </a:defRPr>
            </a:lvl1pPr>
            <a:lvl2pPr marL="521496" algn="l" defTabSz="1042992" rtl="0" eaLnBrk="1" latinLnBrk="0" hangingPunct="1">
              <a:defRPr kumimoji="1" sz="2000" kern="1200">
                <a:solidFill>
                  <a:schemeClr val="lt1"/>
                </a:solidFill>
                <a:latin typeface="+mn-lt"/>
                <a:ea typeface="+mn-ea"/>
                <a:cs typeface="+mn-cs"/>
              </a:defRPr>
            </a:lvl2pPr>
            <a:lvl3pPr marL="1042992" algn="l" defTabSz="1042992" rtl="0" eaLnBrk="1" latinLnBrk="0" hangingPunct="1">
              <a:defRPr kumimoji="1" sz="2000" kern="1200">
                <a:solidFill>
                  <a:schemeClr val="lt1"/>
                </a:solidFill>
                <a:latin typeface="+mn-lt"/>
                <a:ea typeface="+mn-ea"/>
                <a:cs typeface="+mn-cs"/>
              </a:defRPr>
            </a:lvl3pPr>
            <a:lvl4pPr marL="1564487" algn="l" defTabSz="1042992" rtl="0" eaLnBrk="1" latinLnBrk="0" hangingPunct="1">
              <a:defRPr kumimoji="1" sz="2000" kern="1200">
                <a:solidFill>
                  <a:schemeClr val="lt1"/>
                </a:solidFill>
                <a:latin typeface="+mn-lt"/>
                <a:ea typeface="+mn-ea"/>
                <a:cs typeface="+mn-cs"/>
              </a:defRPr>
            </a:lvl4pPr>
            <a:lvl5pPr marL="2085983" algn="l" defTabSz="1042992" rtl="0" eaLnBrk="1" latinLnBrk="0" hangingPunct="1">
              <a:defRPr kumimoji="1" sz="2000" kern="1200">
                <a:solidFill>
                  <a:schemeClr val="lt1"/>
                </a:solidFill>
                <a:latin typeface="+mn-lt"/>
                <a:ea typeface="+mn-ea"/>
                <a:cs typeface="+mn-cs"/>
              </a:defRPr>
            </a:lvl5pPr>
            <a:lvl6pPr marL="2607478" algn="l" defTabSz="1042992" rtl="0" eaLnBrk="1" latinLnBrk="0" hangingPunct="1">
              <a:defRPr kumimoji="1" sz="2000" kern="1200">
                <a:solidFill>
                  <a:schemeClr val="lt1"/>
                </a:solidFill>
                <a:latin typeface="+mn-lt"/>
                <a:ea typeface="+mn-ea"/>
                <a:cs typeface="+mn-cs"/>
              </a:defRPr>
            </a:lvl6pPr>
            <a:lvl7pPr marL="3128975" algn="l" defTabSz="1042992" rtl="0" eaLnBrk="1" latinLnBrk="0" hangingPunct="1">
              <a:defRPr kumimoji="1" sz="2000" kern="1200">
                <a:solidFill>
                  <a:schemeClr val="lt1"/>
                </a:solidFill>
                <a:latin typeface="+mn-lt"/>
                <a:ea typeface="+mn-ea"/>
                <a:cs typeface="+mn-cs"/>
              </a:defRPr>
            </a:lvl7pPr>
            <a:lvl8pPr marL="3650469" algn="l" defTabSz="1042992" rtl="0" eaLnBrk="1" latinLnBrk="0" hangingPunct="1">
              <a:defRPr kumimoji="1" sz="2000" kern="1200">
                <a:solidFill>
                  <a:schemeClr val="lt1"/>
                </a:solidFill>
                <a:latin typeface="+mn-lt"/>
                <a:ea typeface="+mn-ea"/>
                <a:cs typeface="+mn-cs"/>
              </a:defRPr>
            </a:lvl8pPr>
            <a:lvl9pPr marL="4171965" algn="l" defTabSz="1042992" rtl="0" eaLnBrk="1" latinLnBrk="0" hangingPunct="1">
              <a:defRPr kumimoji="1" sz="2000" kern="1200">
                <a:solidFill>
                  <a:schemeClr val="lt1"/>
                </a:solidFill>
                <a:latin typeface="+mn-lt"/>
                <a:ea typeface="+mn-ea"/>
                <a:cs typeface="+mn-cs"/>
              </a:defRPr>
            </a:lvl9pPr>
          </a:lstStyle>
          <a:p>
            <a:pPr algn="ctr"/>
            <a:endParaRPr lang="ja-JP" altLang="en-US" sz="1814" b="1" dirty="0">
              <a:solidFill>
                <a:schemeClr val="tx1"/>
              </a:solidFill>
              <a:ea typeface="ＭＳ Ｐゴシック"/>
              <a:cs typeface="Calibri"/>
            </a:endParaRPr>
          </a:p>
          <a:p>
            <a:pPr algn="ctr"/>
            <a:endParaRPr lang="ja-JP" altLang="en-US" sz="1814" b="1" dirty="0">
              <a:solidFill>
                <a:schemeClr val="tx1"/>
              </a:solidFill>
              <a:ea typeface="ＭＳ Ｐゴシック"/>
              <a:cs typeface="Calibri"/>
            </a:endParaRPr>
          </a:p>
        </p:txBody>
      </p:sp>
      <p:sp>
        <p:nvSpPr>
          <p:cNvPr id="2" name="Title 1">
            <a:extLst>
              <a:ext uri="{FF2B5EF4-FFF2-40B4-BE49-F238E27FC236}">
                <a16:creationId xmlns:a16="http://schemas.microsoft.com/office/drawing/2014/main" id="{68219272-0A83-A647-B800-AE355D81209D}"/>
              </a:ext>
            </a:extLst>
          </p:cNvPr>
          <p:cNvSpPr>
            <a:spLocks noGrp="1"/>
          </p:cNvSpPr>
          <p:nvPr>
            <p:ph type="title"/>
          </p:nvPr>
        </p:nvSpPr>
        <p:spPr/>
        <p:txBody>
          <a:bodyPr/>
          <a:lstStyle/>
          <a:p>
            <a:r>
              <a:rPr lang="en-JP" dirty="0"/>
              <a:t>提案</a:t>
            </a:r>
            <a:r>
              <a:rPr lang="en-US" dirty="0"/>
              <a:t>: SEV-tracker</a:t>
            </a:r>
            <a:endParaRPr lang="en-JP" dirty="0"/>
          </a:p>
        </p:txBody>
      </p:sp>
      <p:sp>
        <p:nvSpPr>
          <p:cNvPr id="3" name="Content Placeholder 2">
            <a:extLst>
              <a:ext uri="{FF2B5EF4-FFF2-40B4-BE49-F238E27FC236}">
                <a16:creationId xmlns:a16="http://schemas.microsoft.com/office/drawing/2014/main" id="{A4076770-A655-8C43-BA5E-17ECAF0CEA33}"/>
              </a:ext>
            </a:extLst>
          </p:cNvPr>
          <p:cNvSpPr>
            <a:spLocks noGrp="1"/>
          </p:cNvSpPr>
          <p:nvPr>
            <p:ph idx="1"/>
          </p:nvPr>
        </p:nvSpPr>
        <p:spPr/>
        <p:txBody>
          <a:bodyPr/>
          <a:lstStyle/>
          <a:p>
            <a:r>
              <a:rPr lang="ja-JP" dirty="0"/>
              <a:t>クラウド内でユーザが管理する</a:t>
            </a:r>
            <a:r>
              <a:rPr lang="ja-JP" altLang="en-US" dirty="0"/>
              <a:t>プライバシ制御</a:t>
            </a:r>
            <a:r>
              <a:rPr lang="ja-JP" dirty="0"/>
              <a:t>機構を安全に実行</a:t>
            </a:r>
          </a:p>
          <a:p>
            <a:pPr lvl="1"/>
            <a:r>
              <a:rPr lang="ja-JP" altLang="en-US" dirty="0"/>
              <a:t>クラウドのVM内でユーザが送り込んだハイパーバイザを実行</a:t>
            </a:r>
          </a:p>
          <a:p>
            <a:pPr lvl="1"/>
            <a:r>
              <a:rPr lang="ja-JP" altLang="en-US" dirty="0"/>
              <a:t>ネストした仮想化を用いてユーザの</a:t>
            </a:r>
            <a:r>
              <a:rPr lang="en-US" altLang="ja-JP" dirty="0"/>
              <a:t>VM</a:t>
            </a:r>
            <a:r>
              <a:rPr lang="ja-JP" altLang="en-US" dirty="0"/>
              <a:t>内でクラウドサービスを実行</a:t>
            </a:r>
          </a:p>
          <a:p>
            <a:r>
              <a:rPr lang="en-US" altLang="ja-JP" dirty="0"/>
              <a:t>CPU</a:t>
            </a:r>
            <a:r>
              <a:rPr lang="ja-JP" altLang="en-US" dirty="0"/>
              <a:t>のセキュリティ機構の</a:t>
            </a:r>
            <a:r>
              <a:rPr lang="en-US" altLang="ja-JP" dirty="0"/>
              <a:t>AMD SEV</a:t>
            </a:r>
            <a:r>
              <a:rPr lang="ja-JP" altLang="en-US" dirty="0"/>
              <a:t>を用いて互いに攻撃を防ぐ</a:t>
            </a:r>
            <a:endParaRPr lang="ja-JP" dirty="0"/>
          </a:p>
          <a:p>
            <a:pPr lvl="1"/>
            <a:r>
              <a:rPr lang="ja-JP" altLang="en-US" dirty="0"/>
              <a:t>クラウド</a:t>
            </a:r>
            <a:r>
              <a:rPr lang="en-US" altLang="ja-JP" dirty="0"/>
              <a:t>VM</a:t>
            </a:r>
            <a:r>
              <a:rPr lang="ja-JP" altLang="en-US" dirty="0"/>
              <a:t>のメモリを暗号化し、クラウドからユーザ・ハイパーバイザを保護</a:t>
            </a:r>
            <a:endParaRPr lang="en-US" altLang="ja-JP" dirty="0"/>
          </a:p>
          <a:p>
            <a:pPr lvl="1"/>
            <a:r>
              <a:rPr lang="ja-JP" altLang="en-US" dirty="0"/>
              <a:t>ユーザ</a:t>
            </a:r>
            <a:r>
              <a:rPr lang="en-US" altLang="ja-JP" dirty="0"/>
              <a:t>VM</a:t>
            </a:r>
            <a:r>
              <a:rPr lang="ja-JP" altLang="en-US" dirty="0"/>
              <a:t>のメモリを暗号化し、ユーザ・ハイパーバイザからサービスを保護</a:t>
            </a:r>
            <a:endParaRPr lang="ja-JP" dirty="0"/>
          </a:p>
        </p:txBody>
      </p:sp>
      <p:sp>
        <p:nvSpPr>
          <p:cNvPr id="31" name="四角形: 角を丸くする 30">
            <a:extLst>
              <a:ext uri="{FF2B5EF4-FFF2-40B4-BE49-F238E27FC236}">
                <a16:creationId xmlns:a16="http://schemas.microsoft.com/office/drawing/2014/main" id="{B64CEA23-CAFA-456D-B54B-670CBC851FF4}"/>
              </a:ext>
            </a:extLst>
          </p:cNvPr>
          <p:cNvSpPr/>
          <p:nvPr/>
        </p:nvSpPr>
        <p:spPr>
          <a:xfrm>
            <a:off x="1943950" y="4272171"/>
            <a:ext cx="7896987"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7DC38369-E9EF-4224-87B9-46E2304B4C9F}"/>
              </a:ext>
            </a:extLst>
          </p:cNvPr>
          <p:cNvSpPr/>
          <p:nvPr/>
        </p:nvSpPr>
        <p:spPr>
          <a:xfrm>
            <a:off x="2056576" y="5682468"/>
            <a:ext cx="7640345" cy="544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                                             ユーザ・ハイパーバイザ</a:t>
            </a:r>
            <a:endParaRPr kumimoji="1" lang="ja-JP" altLang="en-US" sz="2400" b="1" dirty="0">
              <a:solidFill>
                <a:schemeClr val="tx1"/>
              </a:solidFill>
            </a:endParaRPr>
          </a:p>
        </p:txBody>
      </p:sp>
      <p:sp>
        <p:nvSpPr>
          <p:cNvPr id="34" name="テキスト ボックス 33">
            <a:extLst>
              <a:ext uri="{FF2B5EF4-FFF2-40B4-BE49-F238E27FC236}">
                <a16:creationId xmlns:a16="http://schemas.microsoft.com/office/drawing/2014/main" id="{A6532F16-1292-4070-8718-2700511E8356}"/>
              </a:ext>
            </a:extLst>
          </p:cNvPr>
          <p:cNvSpPr txBox="1"/>
          <p:nvPr/>
        </p:nvSpPr>
        <p:spPr>
          <a:xfrm>
            <a:off x="2714401" y="4246617"/>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a:t>
            </a:r>
            <a:endParaRPr kumimoji="1" lang="ja-JP" altLang="en-US" sz="2400" b="1" dirty="0"/>
          </a:p>
        </p:txBody>
      </p:sp>
      <p:sp>
        <p:nvSpPr>
          <p:cNvPr id="35" name="四角形: 角を丸くする 34">
            <a:extLst>
              <a:ext uri="{FF2B5EF4-FFF2-40B4-BE49-F238E27FC236}">
                <a16:creationId xmlns:a16="http://schemas.microsoft.com/office/drawing/2014/main" id="{A6E72B35-E987-4C7A-8BF0-39D28F611001}"/>
              </a:ext>
            </a:extLst>
          </p:cNvPr>
          <p:cNvSpPr/>
          <p:nvPr/>
        </p:nvSpPr>
        <p:spPr>
          <a:xfrm>
            <a:off x="2043844" y="4663082"/>
            <a:ext cx="7653077" cy="97508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a:t>
            </a:r>
            <a:r>
              <a:rPr kumimoji="1" lang="ja-JP" altLang="en-US" sz="2400" b="1" dirty="0">
                <a:solidFill>
                  <a:schemeClr val="tx1"/>
                </a:solidFill>
              </a:rPr>
              <a:t>ユーザ</a:t>
            </a:r>
            <a:r>
              <a:rPr kumimoji="1" lang="en-US" altLang="ja-JP" sz="2400" b="1" dirty="0">
                <a:solidFill>
                  <a:schemeClr val="tx1"/>
                </a:solidFill>
              </a:rPr>
              <a:t>VM</a:t>
            </a:r>
          </a:p>
          <a:p>
            <a:pPr algn="ctr"/>
            <a:endParaRPr lang="en-US" altLang="ja-JP" dirty="0"/>
          </a:p>
          <a:p>
            <a:pPr algn="ctr"/>
            <a:endParaRPr kumimoji="1" lang="ja-JP" altLang="en-US" dirty="0"/>
          </a:p>
        </p:txBody>
      </p:sp>
      <p:sp>
        <p:nvSpPr>
          <p:cNvPr id="36" name="四角形: 角を丸くする 35">
            <a:extLst>
              <a:ext uri="{FF2B5EF4-FFF2-40B4-BE49-F238E27FC236}">
                <a16:creationId xmlns:a16="http://schemas.microsoft.com/office/drawing/2014/main" id="{7E59B80B-1B46-4C01-9C01-59EA7FDEFB58}"/>
              </a:ext>
            </a:extLst>
          </p:cNvPr>
          <p:cNvSpPr/>
          <p:nvPr/>
        </p:nvSpPr>
        <p:spPr>
          <a:xfrm>
            <a:off x="2121377" y="4990245"/>
            <a:ext cx="3452329" cy="5407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cxnSp>
        <p:nvCxnSpPr>
          <p:cNvPr id="39" name="直線矢印コネクタ 38">
            <a:extLst>
              <a:ext uri="{FF2B5EF4-FFF2-40B4-BE49-F238E27FC236}">
                <a16:creationId xmlns:a16="http://schemas.microsoft.com/office/drawing/2014/main" id="{CBC148A8-85C8-42B0-A78E-268045EB7AF1}"/>
              </a:ext>
            </a:extLst>
          </p:cNvPr>
          <p:cNvCxnSpPr>
            <a:cxnSpLocks/>
          </p:cNvCxnSpPr>
          <p:nvPr/>
        </p:nvCxnSpPr>
        <p:spPr>
          <a:xfrm flipV="1">
            <a:off x="4392221" y="5389160"/>
            <a:ext cx="0" cy="376668"/>
          </a:xfrm>
          <a:prstGeom prst="straightConnector1">
            <a:avLst/>
          </a:prstGeom>
          <a:ln w="7302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40" name="直線矢印コネクタ 39">
            <a:extLst>
              <a:ext uri="{FF2B5EF4-FFF2-40B4-BE49-F238E27FC236}">
                <a16:creationId xmlns:a16="http://schemas.microsoft.com/office/drawing/2014/main" id="{6FA46B36-2D12-490C-83D4-07D773C0B5C1}"/>
              </a:ext>
            </a:extLst>
          </p:cNvPr>
          <p:cNvCxnSpPr>
            <a:cxnSpLocks/>
          </p:cNvCxnSpPr>
          <p:nvPr/>
        </p:nvCxnSpPr>
        <p:spPr>
          <a:xfrm>
            <a:off x="3168085" y="5389160"/>
            <a:ext cx="0" cy="376668"/>
          </a:xfrm>
          <a:prstGeom prst="straightConnector1">
            <a:avLst/>
          </a:prstGeom>
          <a:ln w="73025">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9" name="四角形: 角を丸くする 28">
            <a:extLst>
              <a:ext uri="{FF2B5EF4-FFF2-40B4-BE49-F238E27FC236}">
                <a16:creationId xmlns:a16="http://schemas.microsoft.com/office/drawing/2014/main" id="{6A4681F1-87E5-4D16-9F01-3F07F3695379}"/>
              </a:ext>
            </a:extLst>
          </p:cNvPr>
          <p:cNvSpPr/>
          <p:nvPr/>
        </p:nvSpPr>
        <p:spPr>
          <a:xfrm>
            <a:off x="2404820" y="5724842"/>
            <a:ext cx="2885441" cy="4501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プライバシ制御機構</a:t>
            </a:r>
          </a:p>
        </p:txBody>
      </p:sp>
      <p:cxnSp>
        <p:nvCxnSpPr>
          <p:cNvPr id="5" name="直線矢印コネクタ 4">
            <a:extLst>
              <a:ext uri="{FF2B5EF4-FFF2-40B4-BE49-F238E27FC236}">
                <a16:creationId xmlns:a16="http://schemas.microsoft.com/office/drawing/2014/main" id="{C9F8A7AF-4469-40A0-A774-8E0B7DD6234C}"/>
              </a:ext>
            </a:extLst>
          </p:cNvPr>
          <p:cNvCxnSpPr>
            <a:cxnSpLocks/>
          </p:cNvCxnSpPr>
          <p:nvPr/>
        </p:nvCxnSpPr>
        <p:spPr>
          <a:xfrm>
            <a:off x="9696921" y="5949280"/>
            <a:ext cx="1011298" cy="0"/>
          </a:xfrm>
          <a:prstGeom prst="straightConnector1">
            <a:avLst/>
          </a:prstGeom>
          <a:ln w="1111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7F9A1A3E-4402-4B49-9CD3-18056193807C}"/>
              </a:ext>
            </a:extLst>
          </p:cNvPr>
          <p:cNvCxnSpPr>
            <a:cxnSpLocks/>
          </p:cNvCxnSpPr>
          <p:nvPr/>
        </p:nvCxnSpPr>
        <p:spPr>
          <a:xfrm>
            <a:off x="1045278" y="5949280"/>
            <a:ext cx="1011298" cy="0"/>
          </a:xfrm>
          <a:prstGeom prst="straightConnector1">
            <a:avLst/>
          </a:prstGeom>
          <a:ln w="1111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048E85A-100B-42DE-9065-47D143D65CFD}"/>
              </a:ext>
            </a:extLst>
          </p:cNvPr>
          <p:cNvSpPr txBox="1"/>
          <p:nvPr/>
        </p:nvSpPr>
        <p:spPr>
          <a:xfrm>
            <a:off x="9753978" y="5393613"/>
            <a:ext cx="929648" cy="461665"/>
          </a:xfrm>
          <a:prstGeom prst="rect">
            <a:avLst/>
          </a:prstGeom>
          <a:noFill/>
        </p:spPr>
        <p:txBody>
          <a:bodyPr wrap="square" rtlCol="0">
            <a:spAutoFit/>
          </a:bodyPr>
          <a:lstStyle/>
          <a:p>
            <a:pPr algn="ctr"/>
            <a:r>
              <a:rPr kumimoji="1" lang="ja-JP" altLang="en-US" sz="2400" b="1" dirty="0"/>
              <a:t>通信</a:t>
            </a:r>
            <a:endParaRPr kumimoji="1" lang="ja-JP" altLang="en-US" b="1" dirty="0"/>
          </a:p>
        </p:txBody>
      </p:sp>
      <p:sp>
        <p:nvSpPr>
          <p:cNvPr id="4" name="テキスト ボックス 3">
            <a:extLst>
              <a:ext uri="{FF2B5EF4-FFF2-40B4-BE49-F238E27FC236}">
                <a16:creationId xmlns:a16="http://schemas.microsoft.com/office/drawing/2014/main" id="{919BC2A2-D4E4-4980-AF4B-BB9E0010EDB3}"/>
              </a:ext>
            </a:extLst>
          </p:cNvPr>
          <p:cNvSpPr txBox="1"/>
          <p:nvPr/>
        </p:nvSpPr>
        <p:spPr>
          <a:xfrm>
            <a:off x="447999" y="4941269"/>
            <a:ext cx="1194558" cy="461665"/>
          </a:xfrm>
          <a:prstGeom prst="rect">
            <a:avLst/>
          </a:prstGeom>
          <a:noFill/>
        </p:spPr>
        <p:txBody>
          <a:bodyPr wrap="none" rtlCol="0">
            <a:spAutoFit/>
          </a:bodyPr>
          <a:lstStyle/>
          <a:p>
            <a:r>
              <a:rPr lang="ja-JP" altLang="en-US" sz="2400" b="1" dirty="0"/>
              <a:t>クラウド</a:t>
            </a:r>
            <a:endParaRPr kumimoji="1" lang="ja-JP" altLang="en-US" sz="2400" b="1" dirty="0"/>
          </a:p>
        </p:txBody>
      </p:sp>
    </p:spTree>
    <p:extLst>
      <p:ext uri="{BB962C8B-B14F-4D97-AF65-F5344CB8AC3E}">
        <p14:creationId xmlns:p14="http://schemas.microsoft.com/office/powerpoint/2010/main" val="226216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矢印コネクタ 17">
            <a:extLst>
              <a:ext uri="{FF2B5EF4-FFF2-40B4-BE49-F238E27FC236}">
                <a16:creationId xmlns:a16="http://schemas.microsoft.com/office/drawing/2014/main" id="{16C6D76C-1097-41EE-97B8-1B60AAA781C1}"/>
              </a:ext>
            </a:extLst>
          </p:cNvPr>
          <p:cNvCxnSpPr>
            <a:cxnSpLocks/>
          </p:cNvCxnSpPr>
          <p:nvPr/>
        </p:nvCxnSpPr>
        <p:spPr>
          <a:xfrm>
            <a:off x="2242811" y="5316082"/>
            <a:ext cx="851402"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パーソナルデータの漏洩</a:t>
            </a:r>
          </a:p>
        </p:txBody>
      </p:sp>
      <p:sp>
        <p:nvSpPr>
          <p:cNvPr id="3" name="コンテンツ プレースホルダー 2"/>
          <p:cNvSpPr>
            <a:spLocks noGrp="1"/>
          </p:cNvSpPr>
          <p:nvPr>
            <p:ph idx="1"/>
          </p:nvPr>
        </p:nvSpPr>
        <p:spPr/>
        <p:txBody>
          <a:bodyPr/>
          <a:lstStyle/>
          <a:p>
            <a:r>
              <a:rPr lang="ja-JP" altLang="en-US" dirty="0"/>
              <a:t>クラウドではパーソナルデータを扱うことが増えている</a:t>
            </a:r>
            <a:endParaRPr lang="en-US" altLang="ja-JP" dirty="0"/>
          </a:p>
          <a:p>
            <a:pPr lvl="1"/>
            <a:r>
              <a:rPr lang="ja-JP" altLang="en-US" dirty="0"/>
              <a:t>複雑なサービスを提供するために複数のサービスを連携させるのが一般的</a:t>
            </a:r>
            <a:endParaRPr lang="en-US" altLang="ja-JP" dirty="0"/>
          </a:p>
          <a:p>
            <a:pPr lvl="2"/>
            <a:r>
              <a:rPr lang="ja-JP" altLang="en-US" dirty="0"/>
              <a:t>マイクロサービス、マルチクラウドなど</a:t>
            </a:r>
            <a:endParaRPr lang="en-US" altLang="ja-JP" dirty="0"/>
          </a:p>
          <a:p>
            <a:pPr lvl="1"/>
            <a:r>
              <a:rPr lang="ja-JP" altLang="en-US" dirty="0"/>
              <a:t>パーソナルデータも様々なサービスに転送される可能性</a:t>
            </a:r>
            <a:endParaRPr lang="en-US" altLang="ja-JP" dirty="0"/>
          </a:p>
          <a:p>
            <a:r>
              <a:rPr lang="ja-JP" altLang="en-US" dirty="0"/>
              <a:t>パーソナルデータの漏洩が大きな問題になっている</a:t>
            </a:r>
            <a:endParaRPr lang="en-US" altLang="ja-JP" dirty="0"/>
          </a:p>
          <a:p>
            <a:pPr lvl="1"/>
            <a:r>
              <a:rPr lang="en-US" altLang="ja-JP" dirty="0"/>
              <a:t>2021</a:t>
            </a:r>
            <a:r>
              <a:rPr lang="ja-JP" altLang="en-US" dirty="0"/>
              <a:t>年</a:t>
            </a:r>
            <a:r>
              <a:rPr lang="en-US" altLang="ja-JP" dirty="0"/>
              <a:t>2</a:t>
            </a:r>
            <a:r>
              <a:rPr lang="ja-JP" altLang="en-US" dirty="0"/>
              <a:t>月：イオン銀行のクラウド型システムからサービス利用者情報が漏洩</a:t>
            </a:r>
            <a:endParaRPr lang="en-US" altLang="ja-JP" dirty="0"/>
          </a:p>
          <a:p>
            <a:pPr lvl="1"/>
            <a:endParaRPr lang="ja-JP" altLang="en-US" dirty="0"/>
          </a:p>
        </p:txBody>
      </p:sp>
      <p:sp>
        <p:nvSpPr>
          <p:cNvPr id="4" name="スライド番号プレースホルダー 3"/>
          <p:cNvSpPr>
            <a:spLocks noGrp="1"/>
          </p:cNvSpPr>
          <p:nvPr>
            <p:ph type="sldNum" sz="quarter" idx="4"/>
          </p:nvPr>
        </p:nvSpPr>
        <p:spPr/>
        <p:txBody>
          <a:bodyPr/>
          <a:lstStyle/>
          <a:p>
            <a:fld id="{E4DD4CA9-FFF4-4929-B1F3-DD754470E6A2}" type="slidenum">
              <a:rPr lang="ja-JP" altLang="en-US" smtClean="0"/>
              <a:pPr/>
              <a:t>2</a:t>
            </a:fld>
            <a:endParaRPr lang="ja-JP" altLang="en-US" dirty="0"/>
          </a:p>
        </p:txBody>
      </p:sp>
      <p:sp>
        <p:nvSpPr>
          <p:cNvPr id="20" name="Cloud 8">
            <a:extLst>
              <a:ext uri="{FF2B5EF4-FFF2-40B4-BE49-F238E27FC236}">
                <a16:creationId xmlns:a16="http://schemas.microsoft.com/office/drawing/2014/main" id="{7D8BFC3B-2334-43DC-8166-0DFC6920EA22}"/>
              </a:ext>
            </a:extLst>
          </p:cNvPr>
          <p:cNvSpPr/>
          <p:nvPr/>
        </p:nvSpPr>
        <p:spPr>
          <a:xfrm>
            <a:off x="6363276" y="4736503"/>
            <a:ext cx="2390182" cy="10408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dirty="0">
                <a:solidFill>
                  <a:schemeClr val="tx1"/>
                </a:solidFill>
                <a:ea typeface="ＭＳ Ｐゴシック"/>
                <a:cs typeface="Calibri"/>
              </a:rPr>
              <a:t>クラウド</a:t>
            </a:r>
            <a:r>
              <a:rPr lang="en-US" altLang="ja-JP" sz="2400" b="1" dirty="0">
                <a:solidFill>
                  <a:schemeClr val="tx1"/>
                </a:solidFill>
                <a:ea typeface="ＭＳ Ｐゴシック"/>
                <a:cs typeface="Calibri"/>
              </a:rPr>
              <a:t>2</a:t>
            </a:r>
            <a:endParaRPr lang="ja-JP" altLang="en-US" sz="2400" b="1" dirty="0">
              <a:solidFill>
                <a:schemeClr val="tx1"/>
              </a:solidFill>
              <a:ea typeface="ＭＳ Ｐゴシック"/>
              <a:cs typeface="Calibri"/>
            </a:endParaRPr>
          </a:p>
        </p:txBody>
      </p:sp>
      <p:pic>
        <p:nvPicPr>
          <p:cNvPr id="22" name="図 8" descr="暗い, 記号, ノートパソコン, 座る が含まれている画像&#10;&#10;説明は自動で生成されたものです">
            <a:extLst>
              <a:ext uri="{FF2B5EF4-FFF2-40B4-BE49-F238E27FC236}">
                <a16:creationId xmlns:a16="http://schemas.microsoft.com/office/drawing/2014/main" id="{FE4BA720-3A1A-4AE7-B213-9403E6698326}"/>
              </a:ext>
            </a:extLst>
          </p:cNvPr>
          <p:cNvPicPr>
            <a:picLocks noChangeAspect="1"/>
          </p:cNvPicPr>
          <p:nvPr/>
        </p:nvPicPr>
        <p:blipFill>
          <a:blip r:embed="rId3"/>
          <a:stretch>
            <a:fillRect/>
          </a:stretch>
        </p:blipFill>
        <p:spPr>
          <a:xfrm>
            <a:off x="9616160" y="4430771"/>
            <a:ext cx="1538239" cy="1537759"/>
          </a:xfrm>
          <a:prstGeom prst="rect">
            <a:avLst/>
          </a:prstGeom>
        </p:spPr>
      </p:pic>
      <p:cxnSp>
        <p:nvCxnSpPr>
          <p:cNvPr id="24" name="直線矢印コネクタ 23">
            <a:extLst>
              <a:ext uri="{FF2B5EF4-FFF2-40B4-BE49-F238E27FC236}">
                <a16:creationId xmlns:a16="http://schemas.microsoft.com/office/drawing/2014/main" id="{BF48CDE4-9F3B-4C0E-ACA4-FB280BD5E894}"/>
              </a:ext>
            </a:extLst>
          </p:cNvPr>
          <p:cNvCxnSpPr>
            <a:cxnSpLocks/>
          </p:cNvCxnSpPr>
          <p:nvPr/>
        </p:nvCxnSpPr>
        <p:spPr>
          <a:xfrm>
            <a:off x="8768223" y="5256949"/>
            <a:ext cx="976350"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1">
            <a:extLst>
              <a:ext uri="{FF2B5EF4-FFF2-40B4-BE49-F238E27FC236}">
                <a16:creationId xmlns:a16="http://schemas.microsoft.com/office/drawing/2014/main" id="{FA1B6752-D0E9-4B31-BA68-A26BDA4F3206}"/>
              </a:ext>
            </a:extLst>
          </p:cNvPr>
          <p:cNvSpPr txBox="1"/>
          <p:nvPr/>
        </p:nvSpPr>
        <p:spPr>
          <a:xfrm>
            <a:off x="8295666" y="4723815"/>
            <a:ext cx="1971935" cy="391522"/>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b="1" dirty="0">
                <a:ea typeface="ＭＳ Ｐゴシック"/>
                <a:cs typeface="Calibri"/>
              </a:rPr>
              <a:t>漏洩</a:t>
            </a:r>
          </a:p>
        </p:txBody>
      </p:sp>
      <p:cxnSp>
        <p:nvCxnSpPr>
          <p:cNvPr id="30" name="直線矢印コネクタ 29">
            <a:extLst>
              <a:ext uri="{FF2B5EF4-FFF2-40B4-BE49-F238E27FC236}">
                <a16:creationId xmlns:a16="http://schemas.microsoft.com/office/drawing/2014/main" id="{9587650F-50EE-4255-821C-F52776EA174D}"/>
              </a:ext>
            </a:extLst>
          </p:cNvPr>
          <p:cNvCxnSpPr>
            <a:cxnSpLocks/>
          </p:cNvCxnSpPr>
          <p:nvPr/>
        </p:nvCxnSpPr>
        <p:spPr>
          <a:xfrm>
            <a:off x="5640063" y="5263361"/>
            <a:ext cx="723213"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1">
            <a:extLst>
              <a:ext uri="{FF2B5EF4-FFF2-40B4-BE49-F238E27FC236}">
                <a16:creationId xmlns:a16="http://schemas.microsoft.com/office/drawing/2014/main" id="{E64988B2-7121-4067-9A6B-AD787A444BAE}"/>
              </a:ext>
            </a:extLst>
          </p:cNvPr>
          <p:cNvSpPr txBox="1"/>
          <p:nvPr/>
        </p:nvSpPr>
        <p:spPr>
          <a:xfrm>
            <a:off x="1669387" y="4710189"/>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データ</a:t>
            </a:r>
          </a:p>
        </p:txBody>
      </p:sp>
      <p:sp>
        <p:nvSpPr>
          <p:cNvPr id="17" name="Cloud 8">
            <a:extLst>
              <a:ext uri="{FF2B5EF4-FFF2-40B4-BE49-F238E27FC236}">
                <a16:creationId xmlns:a16="http://schemas.microsoft.com/office/drawing/2014/main" id="{CDFF0A34-3EC7-45AC-8EC7-6FF98AA2FC17}"/>
              </a:ext>
            </a:extLst>
          </p:cNvPr>
          <p:cNvSpPr/>
          <p:nvPr/>
        </p:nvSpPr>
        <p:spPr>
          <a:xfrm>
            <a:off x="3218146" y="4742915"/>
            <a:ext cx="2390182" cy="10408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dirty="0">
                <a:solidFill>
                  <a:schemeClr val="tx1"/>
                </a:solidFill>
                <a:ea typeface="ＭＳ Ｐゴシック"/>
                <a:cs typeface="Calibri"/>
              </a:rPr>
              <a:t>クラウド</a:t>
            </a:r>
            <a:r>
              <a:rPr lang="en-US" altLang="ja-JP" sz="2400" b="1" dirty="0">
                <a:solidFill>
                  <a:schemeClr val="tx1"/>
                </a:solidFill>
                <a:ea typeface="ＭＳ Ｐゴシック"/>
                <a:cs typeface="Calibri"/>
              </a:rPr>
              <a:t>1</a:t>
            </a:r>
            <a:endParaRPr lang="ja-JP" altLang="en-US" sz="2400" b="1" dirty="0">
              <a:solidFill>
                <a:schemeClr val="tx1"/>
              </a:solidFill>
              <a:ea typeface="ＭＳ Ｐゴシック"/>
              <a:cs typeface="Calibri"/>
            </a:endParaRPr>
          </a:p>
        </p:txBody>
      </p:sp>
      <p:pic>
        <p:nvPicPr>
          <p:cNvPr id="9" name="図 8" descr="座る, コンピュータ, クマ, ノートパソコン が含まれている画像&#10;&#10;自動的に生成された説明">
            <a:extLst>
              <a:ext uri="{FF2B5EF4-FFF2-40B4-BE49-F238E27FC236}">
                <a16:creationId xmlns:a16="http://schemas.microsoft.com/office/drawing/2014/main" id="{E62C0D47-3A5D-416A-9BC4-4AA2FFE12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052" y="4430771"/>
            <a:ext cx="1537759" cy="1537759"/>
          </a:xfrm>
          <a:prstGeom prst="rect">
            <a:avLst/>
          </a:prstGeom>
        </p:spPr>
      </p:pic>
      <p:sp>
        <p:nvSpPr>
          <p:cNvPr id="21" name="テキスト ボックス 1">
            <a:extLst>
              <a:ext uri="{FF2B5EF4-FFF2-40B4-BE49-F238E27FC236}">
                <a16:creationId xmlns:a16="http://schemas.microsoft.com/office/drawing/2014/main" id="{556F213C-7A40-4580-BCBE-F420E34AC616}"/>
              </a:ext>
            </a:extLst>
          </p:cNvPr>
          <p:cNvSpPr txBox="1"/>
          <p:nvPr/>
        </p:nvSpPr>
        <p:spPr>
          <a:xfrm>
            <a:off x="487963" y="5867594"/>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
        <p:nvSpPr>
          <p:cNvPr id="23" name="テキスト ボックス 1">
            <a:extLst>
              <a:ext uri="{FF2B5EF4-FFF2-40B4-BE49-F238E27FC236}">
                <a16:creationId xmlns:a16="http://schemas.microsoft.com/office/drawing/2014/main" id="{EE879BCF-B373-4889-B119-90A4580548DC}"/>
              </a:ext>
            </a:extLst>
          </p:cNvPr>
          <p:cNvSpPr txBox="1"/>
          <p:nvPr/>
        </p:nvSpPr>
        <p:spPr>
          <a:xfrm>
            <a:off x="9399311" y="5968530"/>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攻撃者</a:t>
            </a:r>
          </a:p>
        </p:txBody>
      </p:sp>
    </p:spTree>
    <p:extLst>
      <p:ext uri="{BB962C8B-B14F-4D97-AF65-F5344CB8AC3E}">
        <p14:creationId xmlns:p14="http://schemas.microsoft.com/office/powerpoint/2010/main" val="42801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28AF-2185-7746-9A07-52C6B875CD6B}"/>
              </a:ext>
            </a:extLst>
          </p:cNvPr>
          <p:cNvSpPr>
            <a:spLocks noGrp="1"/>
          </p:cNvSpPr>
          <p:nvPr>
            <p:ph type="title"/>
          </p:nvPr>
        </p:nvSpPr>
        <p:spPr/>
        <p:txBody>
          <a:bodyPr/>
          <a:lstStyle/>
          <a:p>
            <a:r>
              <a:rPr lang="en-JP" dirty="0"/>
              <a:t>クラウドサービスのデータ流</a:t>
            </a:r>
          </a:p>
        </p:txBody>
      </p:sp>
      <p:sp>
        <p:nvSpPr>
          <p:cNvPr id="3" name="Content Placeholder 2">
            <a:extLst>
              <a:ext uri="{FF2B5EF4-FFF2-40B4-BE49-F238E27FC236}">
                <a16:creationId xmlns:a16="http://schemas.microsoft.com/office/drawing/2014/main" id="{A43EE51C-6179-FE40-B28F-B83324FA5740}"/>
              </a:ext>
            </a:extLst>
          </p:cNvPr>
          <p:cNvSpPr>
            <a:spLocks noGrp="1"/>
          </p:cNvSpPr>
          <p:nvPr>
            <p:ph idx="1"/>
          </p:nvPr>
        </p:nvSpPr>
        <p:spPr/>
        <p:txBody>
          <a:bodyPr/>
          <a:lstStyle/>
          <a:p>
            <a:r>
              <a:rPr lang="ja-JP" altLang="en-US" dirty="0"/>
              <a:t>クラウドサービスが扱うデータの流れは基本的には非公開</a:t>
            </a:r>
          </a:p>
          <a:p>
            <a:pPr lvl="1"/>
            <a:r>
              <a:rPr lang="ja-JP" altLang="en-US" dirty="0"/>
              <a:t>アクセスしたサービスから他のどのサービスに送られているか</a:t>
            </a:r>
            <a:endParaRPr lang="en-US" altLang="ja-JP" dirty="0"/>
          </a:p>
          <a:p>
            <a:pPr lvl="1"/>
            <a:r>
              <a:rPr lang="ja-JP" altLang="en-US" dirty="0"/>
              <a:t>アクセスしたクラウドから他のどのクラウドに送られているか</a:t>
            </a:r>
            <a:endParaRPr lang="en-US" altLang="ja-JP" dirty="0"/>
          </a:p>
          <a:p>
            <a:pPr lvl="1"/>
            <a:r>
              <a:rPr lang="ja-JP" altLang="en-US" dirty="0"/>
              <a:t>世界各地にあるデータセンタのどこに保存されているか</a:t>
            </a:r>
            <a:endParaRPr lang="en-JP" dirty="0"/>
          </a:p>
          <a:p>
            <a:r>
              <a:rPr lang="ja-JP" altLang="en-US" dirty="0"/>
              <a:t>データ流をユーザが追跡したり制御したりすることはできない</a:t>
            </a:r>
          </a:p>
          <a:p>
            <a:pPr lvl="1"/>
            <a:r>
              <a:rPr lang="ja-JP" altLang="en-US" dirty="0"/>
              <a:t>追跡・制御するためのサービスやAPIが存在しない</a:t>
            </a:r>
          </a:p>
        </p:txBody>
      </p:sp>
      <p:sp>
        <p:nvSpPr>
          <p:cNvPr id="4" name="Slide Number Placeholder 3">
            <a:extLst>
              <a:ext uri="{FF2B5EF4-FFF2-40B4-BE49-F238E27FC236}">
                <a16:creationId xmlns:a16="http://schemas.microsoft.com/office/drawing/2014/main" id="{47F691F6-F8DC-9E40-8957-46275AEFB6DC}"/>
              </a:ext>
            </a:extLst>
          </p:cNvPr>
          <p:cNvSpPr>
            <a:spLocks noGrp="1"/>
          </p:cNvSpPr>
          <p:nvPr>
            <p:ph type="sldNum" sz="quarter" idx="4"/>
          </p:nvPr>
        </p:nvSpPr>
        <p:spPr/>
        <p:txBody>
          <a:bodyPr/>
          <a:lstStyle/>
          <a:p>
            <a:fld id="{E4DD4CA9-FFF4-4929-B1F3-DD754470E6A2}" type="slidenum">
              <a:rPr lang="ja-JP" altLang="en-US" smtClean="0"/>
              <a:pPr/>
              <a:t>3</a:t>
            </a:fld>
            <a:endParaRPr lang="ja-JP" altLang="en-US" dirty="0"/>
          </a:p>
        </p:txBody>
      </p:sp>
      <p:sp>
        <p:nvSpPr>
          <p:cNvPr id="9" name="Cloud 8">
            <a:extLst>
              <a:ext uri="{FF2B5EF4-FFF2-40B4-BE49-F238E27FC236}">
                <a16:creationId xmlns:a16="http://schemas.microsoft.com/office/drawing/2014/main" id="{156716A2-AB43-4A4C-8285-F73452FB1827}"/>
              </a:ext>
            </a:extLst>
          </p:cNvPr>
          <p:cNvSpPr/>
          <p:nvPr/>
        </p:nvSpPr>
        <p:spPr>
          <a:xfrm>
            <a:off x="3791744" y="4221088"/>
            <a:ext cx="3151623" cy="1831275"/>
          </a:xfrm>
          <a:prstGeom prst="cloud">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en-US" altLang="ja-JP" sz="1814" dirty="0">
              <a:solidFill>
                <a:schemeClr val="tx1"/>
              </a:solidFill>
              <a:ea typeface="ＭＳ Ｐゴシック"/>
              <a:cs typeface="Calibri"/>
            </a:endParaRPr>
          </a:p>
          <a:p>
            <a:pPr algn="ctr"/>
            <a:r>
              <a:rPr lang="ja-JP" altLang="en-US" sz="2400" b="1" dirty="0">
                <a:solidFill>
                  <a:schemeClr val="tx1"/>
                </a:solidFill>
                <a:ea typeface="ＭＳ Ｐゴシック"/>
                <a:cs typeface="Calibri"/>
              </a:rPr>
              <a:t>クラウド１</a:t>
            </a:r>
          </a:p>
        </p:txBody>
      </p:sp>
      <p:cxnSp>
        <p:nvCxnSpPr>
          <p:cNvPr id="11" name="直線矢印コネクタ 10">
            <a:extLst>
              <a:ext uri="{FF2B5EF4-FFF2-40B4-BE49-F238E27FC236}">
                <a16:creationId xmlns:a16="http://schemas.microsoft.com/office/drawing/2014/main" id="{25F6F307-E6B2-494C-A483-F726A0A0EBA6}"/>
              </a:ext>
            </a:extLst>
          </p:cNvPr>
          <p:cNvCxnSpPr>
            <a:cxnSpLocks/>
          </p:cNvCxnSpPr>
          <p:nvPr/>
        </p:nvCxnSpPr>
        <p:spPr>
          <a:xfrm flipH="1">
            <a:off x="2755778" y="5099879"/>
            <a:ext cx="963490" cy="34745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5DCE5CAC-D92F-4C67-82D1-97A522A09E9A}"/>
              </a:ext>
            </a:extLst>
          </p:cNvPr>
          <p:cNvCxnSpPr>
            <a:cxnSpLocks/>
          </p:cNvCxnSpPr>
          <p:nvPr/>
        </p:nvCxnSpPr>
        <p:spPr>
          <a:xfrm flipH="1" flipV="1">
            <a:off x="6968646" y="5001089"/>
            <a:ext cx="980342" cy="44624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5AD7D840-0A85-BA48-8C9E-AC06DC72C929}"/>
              </a:ext>
            </a:extLst>
          </p:cNvPr>
          <p:cNvSpPr/>
          <p:nvPr/>
        </p:nvSpPr>
        <p:spPr>
          <a:xfrm>
            <a:off x="8040216" y="4735078"/>
            <a:ext cx="2544444" cy="1698232"/>
          </a:xfrm>
          <a:prstGeom prst="cloud">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en-US" altLang="ja-JP" sz="1814" dirty="0">
              <a:solidFill>
                <a:schemeClr val="tx1"/>
              </a:solidFill>
              <a:ea typeface="ＭＳ Ｐゴシック"/>
              <a:cs typeface="Calibri"/>
            </a:endParaRPr>
          </a:p>
          <a:p>
            <a:pPr algn="ctr"/>
            <a:r>
              <a:rPr lang="ja-JP" altLang="en-US" sz="2400" b="1" dirty="0">
                <a:solidFill>
                  <a:schemeClr val="tx1"/>
                </a:solidFill>
                <a:ea typeface="ＭＳ Ｐゴシック"/>
                <a:cs typeface="Calibri"/>
              </a:rPr>
              <a:t>クラウド２</a:t>
            </a:r>
          </a:p>
        </p:txBody>
      </p:sp>
      <p:sp>
        <p:nvSpPr>
          <p:cNvPr id="17" name="正方形/長方形 12">
            <a:extLst>
              <a:ext uri="{FF2B5EF4-FFF2-40B4-BE49-F238E27FC236}">
                <a16:creationId xmlns:a16="http://schemas.microsoft.com/office/drawing/2014/main" id="{207DEAD0-0D14-C241-8973-B60753D65EB5}"/>
              </a:ext>
            </a:extLst>
          </p:cNvPr>
          <p:cNvSpPr/>
          <p:nvPr/>
        </p:nvSpPr>
        <p:spPr>
          <a:xfrm>
            <a:off x="4501032" y="4505995"/>
            <a:ext cx="1655241" cy="50123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dirty="0">
                <a:solidFill>
                  <a:schemeClr val="tx1"/>
                </a:solidFill>
                <a:ea typeface="ＭＳ Ｐゴシック"/>
                <a:cs typeface="Calibri"/>
              </a:rPr>
              <a:t>サービス１</a:t>
            </a:r>
          </a:p>
        </p:txBody>
      </p:sp>
      <p:sp>
        <p:nvSpPr>
          <p:cNvPr id="18" name="正方形/長方形 14">
            <a:extLst>
              <a:ext uri="{FF2B5EF4-FFF2-40B4-BE49-F238E27FC236}">
                <a16:creationId xmlns:a16="http://schemas.microsoft.com/office/drawing/2014/main" id="{68592050-85A1-D545-A0BD-A4A519C16653}"/>
              </a:ext>
            </a:extLst>
          </p:cNvPr>
          <p:cNvSpPr/>
          <p:nvPr/>
        </p:nvSpPr>
        <p:spPr>
          <a:xfrm>
            <a:off x="8521849" y="5048464"/>
            <a:ext cx="1581178" cy="39886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dirty="0">
                <a:solidFill>
                  <a:schemeClr val="tx1"/>
                </a:solidFill>
                <a:ea typeface="ＭＳ Ｐゴシック"/>
                <a:cs typeface="Calibri"/>
              </a:rPr>
              <a:t>サービス２</a:t>
            </a:r>
          </a:p>
        </p:txBody>
      </p:sp>
      <p:pic>
        <p:nvPicPr>
          <p:cNvPr id="16" name="図 15" descr="座る, コンピュータ, クマ, ノートパソコン が含まれている画像&#10;&#10;自動的に生成された説明">
            <a:extLst>
              <a:ext uri="{FF2B5EF4-FFF2-40B4-BE49-F238E27FC236}">
                <a16:creationId xmlns:a16="http://schemas.microsoft.com/office/drawing/2014/main" id="{262E88EC-60B2-46A2-AFF9-54360BA2F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415" y="4678449"/>
            <a:ext cx="1537759" cy="1537759"/>
          </a:xfrm>
          <a:prstGeom prst="rect">
            <a:avLst/>
          </a:prstGeom>
        </p:spPr>
      </p:pic>
      <p:sp>
        <p:nvSpPr>
          <p:cNvPr id="19" name="テキスト ボックス 1">
            <a:extLst>
              <a:ext uri="{FF2B5EF4-FFF2-40B4-BE49-F238E27FC236}">
                <a16:creationId xmlns:a16="http://schemas.microsoft.com/office/drawing/2014/main" id="{61D37261-A196-48F4-B3BD-6A892F9D215C}"/>
              </a:ext>
            </a:extLst>
          </p:cNvPr>
          <p:cNvSpPr txBox="1"/>
          <p:nvPr/>
        </p:nvSpPr>
        <p:spPr>
          <a:xfrm>
            <a:off x="995326" y="6186436"/>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Tree>
    <p:extLst>
      <p:ext uri="{BB962C8B-B14F-4D97-AF65-F5344CB8AC3E}">
        <p14:creationId xmlns:p14="http://schemas.microsoft.com/office/powerpoint/2010/main" val="249146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AB24-BDD7-4541-8608-DD61CE484904}"/>
              </a:ext>
            </a:extLst>
          </p:cNvPr>
          <p:cNvSpPr>
            <a:spLocks noGrp="1"/>
          </p:cNvSpPr>
          <p:nvPr>
            <p:ph type="title"/>
          </p:nvPr>
        </p:nvSpPr>
        <p:spPr/>
        <p:txBody>
          <a:bodyPr/>
          <a:lstStyle/>
          <a:p>
            <a:r>
              <a:rPr lang="ja-JP" altLang="en-US"/>
              <a:t>プライバシ</a:t>
            </a:r>
            <a:r>
              <a:rPr lang="ja-JP"/>
              <a:t>制御の必要性</a:t>
            </a:r>
            <a:endParaRPr lang="ja-JP" dirty="0"/>
          </a:p>
        </p:txBody>
      </p:sp>
      <p:sp>
        <p:nvSpPr>
          <p:cNvPr id="3" name="Content Placeholder 2">
            <a:extLst>
              <a:ext uri="{FF2B5EF4-FFF2-40B4-BE49-F238E27FC236}">
                <a16:creationId xmlns:a16="http://schemas.microsoft.com/office/drawing/2014/main" id="{73FDEF24-3CF6-B643-B438-A973B7FD54AF}"/>
              </a:ext>
            </a:extLst>
          </p:cNvPr>
          <p:cNvSpPr>
            <a:spLocks noGrp="1"/>
          </p:cNvSpPr>
          <p:nvPr>
            <p:ph idx="1"/>
          </p:nvPr>
        </p:nvSpPr>
        <p:spPr/>
        <p:txBody>
          <a:bodyPr/>
          <a:lstStyle/>
          <a:p>
            <a:r>
              <a:rPr lang="ja-JP" altLang="en-US" dirty="0"/>
              <a:t>クラウド内にプライバシ制御機構が必要</a:t>
            </a:r>
          </a:p>
          <a:p>
            <a:pPr lvl="1"/>
            <a:r>
              <a:rPr lang="ja-JP" altLang="en-US" dirty="0"/>
              <a:t>ユーザが自分の</a:t>
            </a:r>
            <a:r>
              <a:rPr lang="ja-JP" dirty="0"/>
              <a:t>データ</a:t>
            </a:r>
            <a:r>
              <a:rPr lang="ja-JP" altLang="en-US" dirty="0"/>
              <a:t>を追跡・制御できるようにすべき</a:t>
            </a:r>
            <a:endParaRPr lang="en-JP" dirty="0"/>
          </a:p>
          <a:p>
            <a:pPr lvl="1"/>
            <a:r>
              <a:rPr lang="ja-JP" altLang="en-US" dirty="0"/>
              <a:t>データがどのクラウドサービスに送られ、どのデータセンタに保管されたかを把握</a:t>
            </a:r>
          </a:p>
          <a:p>
            <a:pPr lvl="1"/>
            <a:r>
              <a:rPr lang="ja-JP" altLang="en-US" dirty="0"/>
              <a:t>データの流通範囲を制限することで情報流出を防ぐ</a:t>
            </a:r>
          </a:p>
          <a:p>
            <a:r>
              <a:rPr lang="ja-JP" altLang="en-US" dirty="0"/>
              <a:t>クラウドが提供するプライバシ制御機構は信用できない</a:t>
            </a:r>
            <a:endParaRPr lang="en-US" altLang="ja-JP" dirty="0"/>
          </a:p>
          <a:p>
            <a:pPr lvl="1"/>
            <a:r>
              <a:rPr lang="ja-JP" altLang="en-US" dirty="0"/>
              <a:t>ユーザからは正しく追跡・制御されているかどうか分からない</a:t>
            </a:r>
            <a:endParaRPr lang="en-US" altLang="ja-JP" dirty="0"/>
          </a:p>
        </p:txBody>
      </p:sp>
      <p:sp>
        <p:nvSpPr>
          <p:cNvPr id="4" name="Slide Number Placeholder 3">
            <a:extLst>
              <a:ext uri="{FF2B5EF4-FFF2-40B4-BE49-F238E27FC236}">
                <a16:creationId xmlns:a16="http://schemas.microsoft.com/office/drawing/2014/main" id="{800DE49A-A72A-934F-9E9F-0E5658988817}"/>
              </a:ext>
            </a:extLst>
          </p:cNvPr>
          <p:cNvSpPr>
            <a:spLocks noGrp="1"/>
          </p:cNvSpPr>
          <p:nvPr>
            <p:ph type="sldNum" sz="quarter" idx="4"/>
          </p:nvPr>
        </p:nvSpPr>
        <p:spPr/>
        <p:txBody>
          <a:bodyPr/>
          <a:lstStyle/>
          <a:p>
            <a:fld id="{E4DD4CA9-FFF4-4929-B1F3-DD754470E6A2}" type="slidenum">
              <a:rPr lang="ja-JP" altLang="en-US" smtClean="0"/>
              <a:pPr/>
              <a:t>4</a:t>
            </a:fld>
            <a:endParaRPr lang="ja-JP" altLang="en-US" dirty="0"/>
          </a:p>
        </p:txBody>
      </p:sp>
      <p:sp>
        <p:nvSpPr>
          <p:cNvPr id="8" name="Cloud 8">
            <a:extLst>
              <a:ext uri="{FF2B5EF4-FFF2-40B4-BE49-F238E27FC236}">
                <a16:creationId xmlns:a16="http://schemas.microsoft.com/office/drawing/2014/main" id="{1C4AD6CD-CD5D-4DA3-B147-007196BF7E59}"/>
              </a:ext>
            </a:extLst>
          </p:cNvPr>
          <p:cNvSpPr/>
          <p:nvPr/>
        </p:nvSpPr>
        <p:spPr>
          <a:xfrm>
            <a:off x="3635843" y="4155543"/>
            <a:ext cx="4132098" cy="235229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ja-JP" altLang="en-US" sz="1814" b="1" dirty="0">
              <a:solidFill>
                <a:schemeClr val="tx1"/>
              </a:solidFill>
              <a:ea typeface="ＭＳ Ｐゴシック"/>
              <a:cs typeface="Calibri"/>
            </a:endParaRPr>
          </a:p>
          <a:p>
            <a:pPr algn="ctr"/>
            <a:endParaRPr lang="ja-JP" altLang="en-US" sz="1814" b="1" dirty="0">
              <a:solidFill>
                <a:schemeClr val="tx1"/>
              </a:solidFill>
              <a:ea typeface="ＭＳ Ｐゴシック"/>
              <a:cs typeface="Calibri"/>
            </a:endParaRPr>
          </a:p>
        </p:txBody>
      </p:sp>
      <p:cxnSp>
        <p:nvCxnSpPr>
          <p:cNvPr id="10" name="直線矢印コネクタ 9">
            <a:extLst>
              <a:ext uri="{FF2B5EF4-FFF2-40B4-BE49-F238E27FC236}">
                <a16:creationId xmlns:a16="http://schemas.microsoft.com/office/drawing/2014/main" id="{49E73619-1795-4732-89E8-24DDAEA1E819}"/>
              </a:ext>
            </a:extLst>
          </p:cNvPr>
          <p:cNvCxnSpPr/>
          <p:nvPr/>
        </p:nvCxnSpPr>
        <p:spPr>
          <a:xfrm flipH="1" flipV="1">
            <a:off x="3220662" y="5163408"/>
            <a:ext cx="1095061" cy="43065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図 12" descr="テーブル, リモコン, ビデオ が含まれている画像&#10;&#10;説明は自動で生成されたものです">
            <a:extLst>
              <a:ext uri="{FF2B5EF4-FFF2-40B4-BE49-F238E27FC236}">
                <a16:creationId xmlns:a16="http://schemas.microsoft.com/office/drawing/2014/main" id="{B34CB6CA-1F7F-4EAA-B622-A72958E268B7}"/>
              </a:ext>
            </a:extLst>
          </p:cNvPr>
          <p:cNvPicPr>
            <a:picLocks noChangeAspect="1"/>
          </p:cNvPicPr>
          <p:nvPr/>
        </p:nvPicPr>
        <p:blipFill>
          <a:blip r:embed="rId3"/>
          <a:stretch>
            <a:fillRect/>
          </a:stretch>
        </p:blipFill>
        <p:spPr>
          <a:xfrm>
            <a:off x="8180015" y="4371791"/>
            <a:ext cx="2004971" cy="1628858"/>
          </a:xfrm>
          <a:prstGeom prst="rect">
            <a:avLst/>
          </a:prstGeom>
        </p:spPr>
      </p:pic>
      <p:sp>
        <p:nvSpPr>
          <p:cNvPr id="14" name="テキスト ボックス 13">
            <a:extLst>
              <a:ext uri="{FF2B5EF4-FFF2-40B4-BE49-F238E27FC236}">
                <a16:creationId xmlns:a16="http://schemas.microsoft.com/office/drawing/2014/main" id="{F515C4E0-AE0B-4871-9CE1-B8C8F925F032}"/>
              </a:ext>
            </a:extLst>
          </p:cNvPr>
          <p:cNvSpPr txBox="1"/>
          <p:nvPr/>
        </p:nvSpPr>
        <p:spPr>
          <a:xfrm>
            <a:off x="8177231" y="4080163"/>
            <a:ext cx="1971935" cy="418726"/>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データセンタ</a:t>
            </a:r>
          </a:p>
        </p:txBody>
      </p:sp>
      <p:cxnSp>
        <p:nvCxnSpPr>
          <p:cNvPr id="16" name="直線矢印コネクタ 15">
            <a:extLst>
              <a:ext uri="{FF2B5EF4-FFF2-40B4-BE49-F238E27FC236}">
                <a16:creationId xmlns:a16="http://schemas.microsoft.com/office/drawing/2014/main" id="{F0765D06-02F0-4CDE-B539-E0A510FD92CE}"/>
              </a:ext>
            </a:extLst>
          </p:cNvPr>
          <p:cNvCxnSpPr>
            <a:cxnSpLocks/>
          </p:cNvCxnSpPr>
          <p:nvPr/>
        </p:nvCxnSpPr>
        <p:spPr>
          <a:xfrm flipH="1">
            <a:off x="7248762" y="5228808"/>
            <a:ext cx="944597" cy="48284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6A1E3A7-52FA-4BD9-B44C-BD55876C4365}"/>
              </a:ext>
            </a:extLst>
          </p:cNvPr>
          <p:cNvSpPr txBox="1"/>
          <p:nvPr/>
        </p:nvSpPr>
        <p:spPr>
          <a:xfrm>
            <a:off x="8142839" y="5068052"/>
            <a:ext cx="1971935" cy="418726"/>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50" b="1">
                <a:ea typeface="ＭＳ Ｐゴシック"/>
                <a:cs typeface="Calibri"/>
              </a:rPr>
              <a:t>アドレスの特定</a:t>
            </a:r>
            <a:endParaRPr lang="ja-JP" altLang="en-US" sz="2150" b="1" dirty="0">
              <a:ea typeface="ＭＳ Ｐゴシック"/>
              <a:cs typeface="Calibri"/>
            </a:endParaRPr>
          </a:p>
        </p:txBody>
      </p:sp>
      <p:sp>
        <p:nvSpPr>
          <p:cNvPr id="19" name="正方形/長方形 18">
            <a:extLst>
              <a:ext uri="{FF2B5EF4-FFF2-40B4-BE49-F238E27FC236}">
                <a16:creationId xmlns:a16="http://schemas.microsoft.com/office/drawing/2014/main" id="{EEDA9A89-8E48-47CA-8EAB-A829DB11E2BE}"/>
              </a:ext>
            </a:extLst>
          </p:cNvPr>
          <p:cNvSpPr/>
          <p:nvPr/>
        </p:nvSpPr>
        <p:spPr>
          <a:xfrm>
            <a:off x="4325625" y="5484347"/>
            <a:ext cx="2969744" cy="56060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540" b="1" dirty="0">
                <a:solidFill>
                  <a:srgbClr val="000000"/>
                </a:solidFill>
                <a:ea typeface="ＭＳ Ｐゴシック"/>
                <a:cs typeface="Calibri"/>
              </a:rPr>
              <a:t>プライバシ制御機構</a:t>
            </a:r>
          </a:p>
        </p:txBody>
      </p:sp>
      <p:sp>
        <p:nvSpPr>
          <p:cNvPr id="23" name="正方形/長方形 22">
            <a:extLst>
              <a:ext uri="{FF2B5EF4-FFF2-40B4-BE49-F238E27FC236}">
                <a16:creationId xmlns:a16="http://schemas.microsoft.com/office/drawing/2014/main" id="{0F32427C-DB79-4E05-BC84-65A42F94FF1A}"/>
              </a:ext>
            </a:extLst>
          </p:cNvPr>
          <p:cNvSpPr/>
          <p:nvPr/>
        </p:nvSpPr>
        <p:spPr>
          <a:xfrm>
            <a:off x="4611898" y="4401898"/>
            <a:ext cx="2409979" cy="54987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540" b="1">
                <a:solidFill>
                  <a:srgbClr val="000000"/>
                </a:solidFill>
                <a:ea typeface="ＭＳ Ｐゴシック"/>
                <a:cs typeface="Calibri"/>
              </a:rPr>
              <a:t>サービス</a:t>
            </a:r>
            <a:endParaRPr lang="ja-JP" altLang="en-US" sz="2540" b="1" dirty="0">
              <a:solidFill>
                <a:srgbClr val="000000"/>
              </a:solidFill>
              <a:ea typeface="ＭＳ Ｐゴシック"/>
              <a:cs typeface="Calibri"/>
            </a:endParaRPr>
          </a:p>
        </p:txBody>
      </p:sp>
      <p:cxnSp>
        <p:nvCxnSpPr>
          <p:cNvPr id="25" name="直線矢印コネクタ 11">
            <a:extLst>
              <a:ext uri="{FF2B5EF4-FFF2-40B4-BE49-F238E27FC236}">
                <a16:creationId xmlns:a16="http://schemas.microsoft.com/office/drawing/2014/main" id="{335ED114-4812-4D1F-BDCA-6305E730F432}"/>
              </a:ext>
            </a:extLst>
          </p:cNvPr>
          <p:cNvCxnSpPr>
            <a:cxnSpLocks/>
          </p:cNvCxnSpPr>
          <p:nvPr/>
        </p:nvCxnSpPr>
        <p:spPr>
          <a:xfrm flipV="1">
            <a:off x="5267026" y="4969067"/>
            <a:ext cx="0" cy="515397"/>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11">
            <a:extLst>
              <a:ext uri="{FF2B5EF4-FFF2-40B4-BE49-F238E27FC236}">
                <a16:creationId xmlns:a16="http://schemas.microsoft.com/office/drawing/2014/main" id="{ED8F9667-A004-4546-9F5D-3E2519BAC87F}"/>
              </a:ext>
            </a:extLst>
          </p:cNvPr>
          <p:cNvCxnSpPr>
            <a:cxnSpLocks/>
          </p:cNvCxnSpPr>
          <p:nvPr/>
        </p:nvCxnSpPr>
        <p:spPr>
          <a:xfrm>
            <a:off x="6166330" y="4969067"/>
            <a:ext cx="0" cy="508537"/>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ED7208F-64E0-46A5-86EF-58F0E2E6FAAA}"/>
              </a:ext>
            </a:extLst>
          </p:cNvPr>
          <p:cNvSpPr txBox="1"/>
          <p:nvPr/>
        </p:nvSpPr>
        <p:spPr>
          <a:xfrm>
            <a:off x="6898810" y="5925751"/>
            <a:ext cx="2488058" cy="453078"/>
          </a:xfrm>
          <a:prstGeom prst="rect">
            <a:avLst/>
          </a:prstGeom>
          <a:noFill/>
        </p:spPr>
        <p:txBody>
          <a:bodyPr rot="0" spcFirstLastPara="0" vertOverflow="overflow" horzOverflow="overflow" vert="horz" wrap="square" lIns="82935" tIns="41468" rIns="82935" bIns="41468" numCol="1" spcCol="0" rtlCol="0" fromWordArt="0" anchor="t" anchorCtr="0" forceAA="0" compatLnSpc="1">
            <a:prstTxWarp prst="textNoShape">
              <a:avLst/>
            </a:prstTxWarp>
            <a:spAutoFit/>
          </a:bodyPr>
          <a:lstStyle/>
          <a:p>
            <a:pPr algn="ctr"/>
            <a:r>
              <a:rPr lang="ja-JP" altLang="en-US" sz="2400" b="1" dirty="0">
                <a:ea typeface="ＭＳ Ｐゴシック"/>
                <a:cs typeface="Calibri"/>
              </a:rPr>
              <a:t>追跡・制御</a:t>
            </a:r>
          </a:p>
        </p:txBody>
      </p:sp>
      <p:pic>
        <p:nvPicPr>
          <p:cNvPr id="26" name="図 25" descr="座る, コンピュータ, クマ, ノートパソコン が含まれている画像&#10;&#10;自動的に生成された説明">
            <a:extLst>
              <a:ext uri="{FF2B5EF4-FFF2-40B4-BE49-F238E27FC236}">
                <a16:creationId xmlns:a16="http://schemas.microsoft.com/office/drawing/2014/main" id="{9A107E1A-20DE-4916-899A-8BF624FEC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8735" y="4299172"/>
            <a:ext cx="1537759" cy="1537759"/>
          </a:xfrm>
          <a:prstGeom prst="rect">
            <a:avLst/>
          </a:prstGeom>
        </p:spPr>
      </p:pic>
      <p:sp>
        <p:nvSpPr>
          <p:cNvPr id="29" name="テキスト ボックス 1">
            <a:extLst>
              <a:ext uri="{FF2B5EF4-FFF2-40B4-BE49-F238E27FC236}">
                <a16:creationId xmlns:a16="http://schemas.microsoft.com/office/drawing/2014/main" id="{6D39DE28-18A6-491F-8368-D610E955E7D5}"/>
              </a:ext>
            </a:extLst>
          </p:cNvPr>
          <p:cNvSpPr txBox="1"/>
          <p:nvPr/>
        </p:nvSpPr>
        <p:spPr>
          <a:xfrm>
            <a:off x="1431646" y="5733516"/>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Tree>
    <p:extLst>
      <p:ext uri="{BB962C8B-B14F-4D97-AF65-F5344CB8AC3E}">
        <p14:creationId xmlns:p14="http://schemas.microsoft.com/office/powerpoint/2010/main" val="8226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8">
            <a:extLst>
              <a:ext uri="{FF2B5EF4-FFF2-40B4-BE49-F238E27FC236}">
                <a16:creationId xmlns:a16="http://schemas.microsoft.com/office/drawing/2014/main" id="{41C82546-C684-0245-B7F0-EBF13A1147C2}"/>
              </a:ext>
            </a:extLst>
          </p:cNvPr>
          <p:cNvSpPr/>
          <p:nvPr/>
        </p:nvSpPr>
        <p:spPr>
          <a:xfrm>
            <a:off x="407890" y="4820559"/>
            <a:ext cx="11233247" cy="188379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defPPr>
              <a:defRPr lang="ja-JP"/>
            </a:defPPr>
            <a:lvl1pPr marL="0" algn="l" defTabSz="1042992" rtl="0" eaLnBrk="1" latinLnBrk="0" hangingPunct="1">
              <a:defRPr kumimoji="1" sz="2000" kern="1200">
                <a:solidFill>
                  <a:schemeClr val="lt1"/>
                </a:solidFill>
                <a:latin typeface="+mn-lt"/>
                <a:ea typeface="+mn-ea"/>
                <a:cs typeface="+mn-cs"/>
              </a:defRPr>
            </a:lvl1pPr>
            <a:lvl2pPr marL="521496" algn="l" defTabSz="1042992" rtl="0" eaLnBrk="1" latinLnBrk="0" hangingPunct="1">
              <a:defRPr kumimoji="1" sz="2000" kern="1200">
                <a:solidFill>
                  <a:schemeClr val="lt1"/>
                </a:solidFill>
                <a:latin typeface="+mn-lt"/>
                <a:ea typeface="+mn-ea"/>
                <a:cs typeface="+mn-cs"/>
              </a:defRPr>
            </a:lvl2pPr>
            <a:lvl3pPr marL="1042992" algn="l" defTabSz="1042992" rtl="0" eaLnBrk="1" latinLnBrk="0" hangingPunct="1">
              <a:defRPr kumimoji="1" sz="2000" kern="1200">
                <a:solidFill>
                  <a:schemeClr val="lt1"/>
                </a:solidFill>
                <a:latin typeface="+mn-lt"/>
                <a:ea typeface="+mn-ea"/>
                <a:cs typeface="+mn-cs"/>
              </a:defRPr>
            </a:lvl3pPr>
            <a:lvl4pPr marL="1564487" algn="l" defTabSz="1042992" rtl="0" eaLnBrk="1" latinLnBrk="0" hangingPunct="1">
              <a:defRPr kumimoji="1" sz="2000" kern="1200">
                <a:solidFill>
                  <a:schemeClr val="lt1"/>
                </a:solidFill>
                <a:latin typeface="+mn-lt"/>
                <a:ea typeface="+mn-ea"/>
                <a:cs typeface="+mn-cs"/>
              </a:defRPr>
            </a:lvl4pPr>
            <a:lvl5pPr marL="2085983" algn="l" defTabSz="1042992" rtl="0" eaLnBrk="1" latinLnBrk="0" hangingPunct="1">
              <a:defRPr kumimoji="1" sz="2000" kern="1200">
                <a:solidFill>
                  <a:schemeClr val="lt1"/>
                </a:solidFill>
                <a:latin typeface="+mn-lt"/>
                <a:ea typeface="+mn-ea"/>
                <a:cs typeface="+mn-cs"/>
              </a:defRPr>
            </a:lvl5pPr>
            <a:lvl6pPr marL="2607478" algn="l" defTabSz="1042992" rtl="0" eaLnBrk="1" latinLnBrk="0" hangingPunct="1">
              <a:defRPr kumimoji="1" sz="2000" kern="1200">
                <a:solidFill>
                  <a:schemeClr val="lt1"/>
                </a:solidFill>
                <a:latin typeface="+mn-lt"/>
                <a:ea typeface="+mn-ea"/>
                <a:cs typeface="+mn-cs"/>
              </a:defRPr>
            </a:lvl6pPr>
            <a:lvl7pPr marL="3128975" algn="l" defTabSz="1042992" rtl="0" eaLnBrk="1" latinLnBrk="0" hangingPunct="1">
              <a:defRPr kumimoji="1" sz="2000" kern="1200">
                <a:solidFill>
                  <a:schemeClr val="lt1"/>
                </a:solidFill>
                <a:latin typeface="+mn-lt"/>
                <a:ea typeface="+mn-ea"/>
                <a:cs typeface="+mn-cs"/>
              </a:defRPr>
            </a:lvl7pPr>
            <a:lvl8pPr marL="3650469" algn="l" defTabSz="1042992" rtl="0" eaLnBrk="1" latinLnBrk="0" hangingPunct="1">
              <a:defRPr kumimoji="1" sz="2000" kern="1200">
                <a:solidFill>
                  <a:schemeClr val="lt1"/>
                </a:solidFill>
                <a:latin typeface="+mn-lt"/>
                <a:ea typeface="+mn-ea"/>
                <a:cs typeface="+mn-cs"/>
              </a:defRPr>
            </a:lvl8pPr>
            <a:lvl9pPr marL="4171965" algn="l" defTabSz="1042992" rtl="0" eaLnBrk="1" latinLnBrk="0" hangingPunct="1">
              <a:defRPr kumimoji="1" sz="2000" kern="1200">
                <a:solidFill>
                  <a:schemeClr val="lt1"/>
                </a:solidFill>
                <a:latin typeface="+mn-lt"/>
                <a:ea typeface="+mn-ea"/>
                <a:cs typeface="+mn-cs"/>
              </a:defRPr>
            </a:lvl9pPr>
          </a:lstStyle>
          <a:p>
            <a:pPr algn="ctr"/>
            <a:endParaRPr lang="ja-JP" altLang="en-US" sz="1814" b="1" dirty="0">
              <a:solidFill>
                <a:schemeClr val="tx1"/>
              </a:solidFill>
              <a:ea typeface="ＭＳ Ｐゴシック"/>
              <a:cs typeface="Calibri"/>
            </a:endParaRPr>
          </a:p>
          <a:p>
            <a:pPr algn="ctr"/>
            <a:endParaRPr lang="ja-JP" altLang="en-US" sz="1814" b="1" dirty="0">
              <a:solidFill>
                <a:schemeClr val="tx1"/>
              </a:solidFill>
              <a:ea typeface="ＭＳ Ｐゴシック"/>
              <a:cs typeface="Calibri"/>
            </a:endParaRPr>
          </a:p>
        </p:txBody>
      </p:sp>
      <p:sp>
        <p:nvSpPr>
          <p:cNvPr id="2" name="Title 1">
            <a:extLst>
              <a:ext uri="{FF2B5EF4-FFF2-40B4-BE49-F238E27FC236}">
                <a16:creationId xmlns:a16="http://schemas.microsoft.com/office/drawing/2014/main" id="{68219272-0A83-A647-B800-AE355D81209D}"/>
              </a:ext>
            </a:extLst>
          </p:cNvPr>
          <p:cNvSpPr>
            <a:spLocks noGrp="1"/>
          </p:cNvSpPr>
          <p:nvPr>
            <p:ph type="title"/>
          </p:nvPr>
        </p:nvSpPr>
        <p:spPr/>
        <p:txBody>
          <a:bodyPr/>
          <a:lstStyle/>
          <a:p>
            <a:r>
              <a:rPr lang="en-JP" dirty="0"/>
              <a:t>提案</a:t>
            </a:r>
            <a:r>
              <a:rPr lang="en-US" dirty="0"/>
              <a:t>: SEV-tracker</a:t>
            </a:r>
            <a:endParaRPr lang="en-JP" dirty="0"/>
          </a:p>
        </p:txBody>
      </p:sp>
      <p:sp>
        <p:nvSpPr>
          <p:cNvPr id="3" name="Content Placeholder 2">
            <a:extLst>
              <a:ext uri="{FF2B5EF4-FFF2-40B4-BE49-F238E27FC236}">
                <a16:creationId xmlns:a16="http://schemas.microsoft.com/office/drawing/2014/main" id="{A4076770-A655-8C43-BA5E-17ECAF0CEA33}"/>
              </a:ext>
            </a:extLst>
          </p:cNvPr>
          <p:cNvSpPr>
            <a:spLocks noGrp="1"/>
          </p:cNvSpPr>
          <p:nvPr>
            <p:ph idx="1"/>
          </p:nvPr>
        </p:nvSpPr>
        <p:spPr/>
        <p:txBody>
          <a:bodyPr/>
          <a:lstStyle/>
          <a:p>
            <a:r>
              <a:rPr lang="ja-JP" dirty="0"/>
              <a:t>クラウド内でユーザが管理する</a:t>
            </a:r>
            <a:r>
              <a:rPr lang="ja-JP" altLang="en-US" dirty="0"/>
              <a:t>プライバシ制御</a:t>
            </a:r>
            <a:r>
              <a:rPr lang="ja-JP" dirty="0"/>
              <a:t>機構を安全に実行</a:t>
            </a:r>
          </a:p>
          <a:p>
            <a:pPr lvl="1"/>
            <a:r>
              <a:rPr lang="ja-JP" altLang="en-US" dirty="0"/>
              <a:t>ユーザごとに</a:t>
            </a:r>
            <a:r>
              <a:rPr lang="en-US" altLang="ja-JP" dirty="0"/>
              <a:t>VM</a:t>
            </a:r>
            <a:r>
              <a:rPr lang="ja-JP" altLang="en-US" dirty="0"/>
              <a:t>を用意し、その中でユーザが送り込んだハイパーバイザを実行</a:t>
            </a:r>
          </a:p>
          <a:p>
            <a:pPr lvl="1"/>
            <a:r>
              <a:rPr lang="ja-JP" altLang="en-US" dirty="0"/>
              <a:t>その上で動作するユーザの</a:t>
            </a:r>
            <a:r>
              <a:rPr lang="en-US" altLang="ja-JP" dirty="0"/>
              <a:t>VM</a:t>
            </a:r>
            <a:r>
              <a:rPr lang="ja-JP" altLang="en-US" dirty="0"/>
              <a:t>内でクラウドサービスを実行</a:t>
            </a:r>
          </a:p>
          <a:p>
            <a:r>
              <a:rPr lang="en-US" altLang="ja-JP" dirty="0"/>
              <a:t>CPU</a:t>
            </a:r>
            <a:r>
              <a:rPr lang="ja-JP" altLang="en-US" dirty="0"/>
              <a:t>のセキュリティ機構の</a:t>
            </a:r>
            <a:r>
              <a:rPr lang="en-US" altLang="ja-JP" dirty="0"/>
              <a:t>AMD SEV</a:t>
            </a:r>
            <a:r>
              <a:rPr lang="ja-JP" altLang="en-US" dirty="0"/>
              <a:t>を用いて互いに攻撃を防ぐ</a:t>
            </a:r>
            <a:endParaRPr lang="ja-JP" dirty="0"/>
          </a:p>
          <a:p>
            <a:pPr lvl="1"/>
            <a:r>
              <a:rPr lang="ja-JP" altLang="en-US" dirty="0"/>
              <a:t>クラウド</a:t>
            </a:r>
            <a:r>
              <a:rPr lang="en-US" altLang="ja-JP" dirty="0"/>
              <a:t>VM</a:t>
            </a:r>
            <a:r>
              <a:rPr lang="ja-JP" altLang="en-US" dirty="0"/>
              <a:t>のメモリを暗号化し、クラウドからユーザ・ハイパーバイザを保護</a:t>
            </a:r>
            <a:endParaRPr lang="en-US" altLang="ja-JP" dirty="0"/>
          </a:p>
          <a:p>
            <a:pPr lvl="1"/>
            <a:r>
              <a:rPr lang="ja-JP" altLang="en-US" dirty="0"/>
              <a:t>ユーザ</a:t>
            </a:r>
            <a:r>
              <a:rPr lang="en-US" altLang="ja-JP" dirty="0"/>
              <a:t>VM</a:t>
            </a:r>
            <a:r>
              <a:rPr lang="ja-JP" altLang="en-US" dirty="0"/>
              <a:t>のメモリを暗号化し、ユーザ・ハイパーバイザからサービスを保護</a:t>
            </a:r>
            <a:endParaRPr lang="ja-JP" dirty="0"/>
          </a:p>
        </p:txBody>
      </p:sp>
      <p:sp>
        <p:nvSpPr>
          <p:cNvPr id="31" name="四角形: 角を丸くする 30">
            <a:extLst>
              <a:ext uri="{FF2B5EF4-FFF2-40B4-BE49-F238E27FC236}">
                <a16:creationId xmlns:a16="http://schemas.microsoft.com/office/drawing/2014/main" id="{B64CEA23-CAFA-456D-B54B-670CBC851FF4}"/>
              </a:ext>
            </a:extLst>
          </p:cNvPr>
          <p:cNvSpPr/>
          <p:nvPr/>
        </p:nvSpPr>
        <p:spPr>
          <a:xfrm>
            <a:off x="1943950" y="4272171"/>
            <a:ext cx="7896987"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7DC38369-E9EF-4224-87B9-46E2304B4C9F}"/>
              </a:ext>
            </a:extLst>
          </p:cNvPr>
          <p:cNvSpPr/>
          <p:nvPr/>
        </p:nvSpPr>
        <p:spPr>
          <a:xfrm>
            <a:off x="2056576" y="5682468"/>
            <a:ext cx="7640345" cy="544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                                                  ユーザ・ハイパーバイザ</a:t>
            </a:r>
          </a:p>
        </p:txBody>
      </p:sp>
      <p:sp>
        <p:nvSpPr>
          <p:cNvPr id="34" name="テキスト ボックス 33">
            <a:extLst>
              <a:ext uri="{FF2B5EF4-FFF2-40B4-BE49-F238E27FC236}">
                <a16:creationId xmlns:a16="http://schemas.microsoft.com/office/drawing/2014/main" id="{A6532F16-1292-4070-8718-2700511E8356}"/>
              </a:ext>
            </a:extLst>
          </p:cNvPr>
          <p:cNvSpPr txBox="1"/>
          <p:nvPr/>
        </p:nvSpPr>
        <p:spPr>
          <a:xfrm>
            <a:off x="4098583" y="4235644"/>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a:t>
            </a:r>
            <a:endParaRPr kumimoji="1" lang="ja-JP" altLang="en-US" sz="2400" b="1" dirty="0"/>
          </a:p>
        </p:txBody>
      </p:sp>
      <p:sp>
        <p:nvSpPr>
          <p:cNvPr id="35" name="四角形: 角を丸くする 34">
            <a:extLst>
              <a:ext uri="{FF2B5EF4-FFF2-40B4-BE49-F238E27FC236}">
                <a16:creationId xmlns:a16="http://schemas.microsoft.com/office/drawing/2014/main" id="{A6E72B35-E987-4C7A-8BF0-39D28F611001}"/>
              </a:ext>
            </a:extLst>
          </p:cNvPr>
          <p:cNvSpPr/>
          <p:nvPr/>
        </p:nvSpPr>
        <p:spPr>
          <a:xfrm>
            <a:off x="2043844" y="4663082"/>
            <a:ext cx="7653077" cy="97508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a:t>
            </a:r>
            <a:r>
              <a:rPr kumimoji="1" lang="ja-JP" altLang="en-US" sz="2400" b="1" dirty="0">
                <a:solidFill>
                  <a:schemeClr val="tx1"/>
                </a:solidFill>
              </a:rPr>
              <a:t>ユーザ</a:t>
            </a:r>
            <a:r>
              <a:rPr kumimoji="1" lang="en-US" altLang="ja-JP" sz="2400" b="1" dirty="0">
                <a:solidFill>
                  <a:schemeClr val="tx1"/>
                </a:solidFill>
              </a:rPr>
              <a:t>VM</a:t>
            </a:r>
          </a:p>
          <a:p>
            <a:pPr algn="ctr"/>
            <a:endParaRPr lang="en-US" altLang="ja-JP" dirty="0"/>
          </a:p>
          <a:p>
            <a:pPr algn="ctr"/>
            <a:endParaRPr kumimoji="1" lang="ja-JP" altLang="en-US" dirty="0"/>
          </a:p>
        </p:txBody>
      </p:sp>
      <p:sp>
        <p:nvSpPr>
          <p:cNvPr id="36" name="四角形: 角を丸くする 35">
            <a:extLst>
              <a:ext uri="{FF2B5EF4-FFF2-40B4-BE49-F238E27FC236}">
                <a16:creationId xmlns:a16="http://schemas.microsoft.com/office/drawing/2014/main" id="{7E59B80B-1B46-4C01-9C01-59EA7FDEFB58}"/>
              </a:ext>
            </a:extLst>
          </p:cNvPr>
          <p:cNvSpPr/>
          <p:nvPr/>
        </p:nvSpPr>
        <p:spPr>
          <a:xfrm>
            <a:off x="2121377" y="4990245"/>
            <a:ext cx="3452329" cy="5407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cxnSp>
        <p:nvCxnSpPr>
          <p:cNvPr id="39" name="直線矢印コネクタ 38">
            <a:extLst>
              <a:ext uri="{FF2B5EF4-FFF2-40B4-BE49-F238E27FC236}">
                <a16:creationId xmlns:a16="http://schemas.microsoft.com/office/drawing/2014/main" id="{CBC148A8-85C8-42B0-A78E-268045EB7AF1}"/>
              </a:ext>
            </a:extLst>
          </p:cNvPr>
          <p:cNvCxnSpPr>
            <a:cxnSpLocks/>
          </p:cNvCxnSpPr>
          <p:nvPr/>
        </p:nvCxnSpPr>
        <p:spPr>
          <a:xfrm flipV="1">
            <a:off x="4392221" y="5389160"/>
            <a:ext cx="0" cy="376668"/>
          </a:xfrm>
          <a:prstGeom prst="straightConnector1">
            <a:avLst/>
          </a:prstGeom>
          <a:ln w="73025">
            <a:solidFill>
              <a:srgbClr val="000000"/>
            </a:solidFill>
            <a:tailEnd type="triangle"/>
          </a:ln>
        </p:spPr>
        <p:style>
          <a:lnRef idx="3">
            <a:schemeClr val="accent1"/>
          </a:lnRef>
          <a:fillRef idx="0">
            <a:schemeClr val="accent1"/>
          </a:fillRef>
          <a:effectRef idx="2">
            <a:schemeClr val="accent1"/>
          </a:effectRef>
          <a:fontRef idx="minor">
            <a:schemeClr val="tx1"/>
          </a:fontRef>
        </p:style>
      </p:cxnSp>
      <p:cxnSp>
        <p:nvCxnSpPr>
          <p:cNvPr id="40" name="直線矢印コネクタ 39">
            <a:extLst>
              <a:ext uri="{FF2B5EF4-FFF2-40B4-BE49-F238E27FC236}">
                <a16:creationId xmlns:a16="http://schemas.microsoft.com/office/drawing/2014/main" id="{6FA46B36-2D12-490C-83D4-07D773C0B5C1}"/>
              </a:ext>
            </a:extLst>
          </p:cNvPr>
          <p:cNvCxnSpPr>
            <a:cxnSpLocks/>
          </p:cNvCxnSpPr>
          <p:nvPr/>
        </p:nvCxnSpPr>
        <p:spPr>
          <a:xfrm>
            <a:off x="3168085" y="5389160"/>
            <a:ext cx="0" cy="376668"/>
          </a:xfrm>
          <a:prstGeom prst="straightConnector1">
            <a:avLst/>
          </a:prstGeom>
          <a:ln w="73025">
            <a:solidFill>
              <a:srgbClr val="000000"/>
            </a:solidFill>
            <a:tailEnd type="triangle"/>
          </a:ln>
        </p:spPr>
        <p:style>
          <a:lnRef idx="3">
            <a:schemeClr val="accent1"/>
          </a:lnRef>
          <a:fillRef idx="0">
            <a:schemeClr val="accent1"/>
          </a:fillRef>
          <a:effectRef idx="2">
            <a:schemeClr val="accent1"/>
          </a:effectRef>
          <a:fontRef idx="minor">
            <a:schemeClr val="tx1"/>
          </a:fontRef>
        </p:style>
      </p:cxnSp>
      <p:sp>
        <p:nvSpPr>
          <p:cNvPr id="29" name="四角形: 角を丸くする 28">
            <a:extLst>
              <a:ext uri="{FF2B5EF4-FFF2-40B4-BE49-F238E27FC236}">
                <a16:creationId xmlns:a16="http://schemas.microsoft.com/office/drawing/2014/main" id="{6A4681F1-87E5-4D16-9F01-3F07F3695379}"/>
              </a:ext>
            </a:extLst>
          </p:cNvPr>
          <p:cNvSpPr/>
          <p:nvPr/>
        </p:nvSpPr>
        <p:spPr>
          <a:xfrm>
            <a:off x="2404820" y="5724842"/>
            <a:ext cx="2885441" cy="4501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プライバシ制御機構</a:t>
            </a:r>
          </a:p>
        </p:txBody>
      </p:sp>
      <p:cxnSp>
        <p:nvCxnSpPr>
          <p:cNvPr id="41" name="直線矢印コネクタ 40">
            <a:extLst>
              <a:ext uri="{FF2B5EF4-FFF2-40B4-BE49-F238E27FC236}">
                <a16:creationId xmlns:a16="http://schemas.microsoft.com/office/drawing/2014/main" id="{7F9A1A3E-4402-4B49-9CD3-18056193807C}"/>
              </a:ext>
            </a:extLst>
          </p:cNvPr>
          <p:cNvCxnSpPr>
            <a:cxnSpLocks/>
          </p:cNvCxnSpPr>
          <p:nvPr/>
        </p:nvCxnSpPr>
        <p:spPr>
          <a:xfrm>
            <a:off x="1045278" y="5949280"/>
            <a:ext cx="1011298" cy="0"/>
          </a:xfrm>
          <a:prstGeom prst="straightConnector1">
            <a:avLst/>
          </a:prstGeom>
          <a:ln w="1111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048E85A-100B-42DE-9065-47D143D65CFD}"/>
              </a:ext>
            </a:extLst>
          </p:cNvPr>
          <p:cNvSpPr txBox="1"/>
          <p:nvPr/>
        </p:nvSpPr>
        <p:spPr>
          <a:xfrm>
            <a:off x="564808" y="5444410"/>
            <a:ext cx="929648" cy="461665"/>
          </a:xfrm>
          <a:prstGeom prst="rect">
            <a:avLst/>
          </a:prstGeom>
          <a:noFill/>
        </p:spPr>
        <p:txBody>
          <a:bodyPr wrap="square" rtlCol="0">
            <a:spAutoFit/>
          </a:bodyPr>
          <a:lstStyle/>
          <a:p>
            <a:pPr algn="ctr"/>
            <a:r>
              <a:rPr kumimoji="1" lang="ja-JP" altLang="en-US" sz="2400" b="1" dirty="0"/>
              <a:t>通信</a:t>
            </a:r>
          </a:p>
        </p:txBody>
      </p:sp>
      <p:sp>
        <p:nvSpPr>
          <p:cNvPr id="42" name="テキスト ボックス 41">
            <a:extLst>
              <a:ext uri="{FF2B5EF4-FFF2-40B4-BE49-F238E27FC236}">
                <a16:creationId xmlns:a16="http://schemas.microsoft.com/office/drawing/2014/main" id="{CCEC8E84-8E8C-4300-9406-777A5710A43E}"/>
              </a:ext>
            </a:extLst>
          </p:cNvPr>
          <p:cNvSpPr txBox="1"/>
          <p:nvPr/>
        </p:nvSpPr>
        <p:spPr>
          <a:xfrm>
            <a:off x="9977737" y="4432249"/>
            <a:ext cx="1194558" cy="461665"/>
          </a:xfrm>
          <a:prstGeom prst="rect">
            <a:avLst/>
          </a:prstGeom>
          <a:noFill/>
        </p:spPr>
        <p:txBody>
          <a:bodyPr wrap="none" rtlCol="0">
            <a:spAutoFit/>
          </a:bodyPr>
          <a:lstStyle/>
          <a:p>
            <a:r>
              <a:rPr lang="ja-JP" altLang="en-US" sz="2400" b="1" dirty="0"/>
              <a:t>クラウド</a:t>
            </a:r>
            <a:endParaRPr kumimoji="1" lang="ja-JP" altLang="en-US" sz="2400" b="1" dirty="0"/>
          </a:p>
        </p:txBody>
      </p:sp>
      <p:sp>
        <p:nvSpPr>
          <p:cNvPr id="12" name="テキスト ボックス 11">
            <a:extLst>
              <a:ext uri="{FF2B5EF4-FFF2-40B4-BE49-F238E27FC236}">
                <a16:creationId xmlns:a16="http://schemas.microsoft.com/office/drawing/2014/main" id="{18B40019-8F8A-433D-91DD-CE6D74C4B3EB}"/>
              </a:ext>
            </a:extLst>
          </p:cNvPr>
          <p:cNvSpPr txBox="1"/>
          <p:nvPr/>
        </p:nvSpPr>
        <p:spPr>
          <a:xfrm>
            <a:off x="2518424" y="4251694"/>
            <a:ext cx="1929310" cy="461665"/>
          </a:xfrm>
          <a:prstGeom prst="rect">
            <a:avLst/>
          </a:prstGeom>
          <a:noFill/>
        </p:spPr>
        <p:txBody>
          <a:bodyPr wrap="square" rtlCol="0">
            <a:spAutoFit/>
          </a:bodyPr>
          <a:lstStyle/>
          <a:p>
            <a:r>
              <a:rPr kumimoji="1" lang="ja-JP" altLang="en-US" sz="2400" b="1" dirty="0"/>
              <a:t>ユーザごとの</a:t>
            </a:r>
          </a:p>
        </p:txBody>
      </p:sp>
      <p:sp>
        <p:nvSpPr>
          <p:cNvPr id="13" name="スライド番号プレースホルダー 12">
            <a:extLst>
              <a:ext uri="{FF2B5EF4-FFF2-40B4-BE49-F238E27FC236}">
                <a16:creationId xmlns:a16="http://schemas.microsoft.com/office/drawing/2014/main" id="{9EED420A-FFC4-48F8-AAB2-0BB07040CE1E}"/>
              </a:ext>
            </a:extLst>
          </p:cNvPr>
          <p:cNvSpPr>
            <a:spLocks noGrp="1"/>
          </p:cNvSpPr>
          <p:nvPr>
            <p:ph type="sldNum" sz="quarter" idx="4"/>
          </p:nvPr>
        </p:nvSpPr>
        <p:spPr/>
        <p:txBody>
          <a:bodyPr/>
          <a:lstStyle/>
          <a:p>
            <a:fld id="{E4DD4CA9-FFF4-4929-B1F3-DD754470E6A2}" type="slidenum">
              <a:rPr lang="ja-JP" altLang="en-US" smtClean="0"/>
              <a:pPr/>
              <a:t>5</a:t>
            </a:fld>
            <a:endParaRPr lang="ja-JP" altLang="en-US" dirty="0"/>
          </a:p>
        </p:txBody>
      </p:sp>
      <p:cxnSp>
        <p:nvCxnSpPr>
          <p:cNvPr id="25" name="直線矢印コネクタ 24">
            <a:extLst>
              <a:ext uri="{FF2B5EF4-FFF2-40B4-BE49-F238E27FC236}">
                <a16:creationId xmlns:a16="http://schemas.microsoft.com/office/drawing/2014/main" id="{4B40645A-1A5F-4F5A-979F-51BC8A7A8176}"/>
              </a:ext>
            </a:extLst>
          </p:cNvPr>
          <p:cNvCxnSpPr>
            <a:cxnSpLocks/>
          </p:cNvCxnSpPr>
          <p:nvPr/>
        </p:nvCxnSpPr>
        <p:spPr>
          <a:xfrm flipH="1">
            <a:off x="9696921" y="5903065"/>
            <a:ext cx="1080120" cy="0"/>
          </a:xfrm>
          <a:prstGeom prst="straightConnector1">
            <a:avLst/>
          </a:prstGeom>
          <a:ln w="1270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6" name="テキスト ボックス 15">
            <a:extLst>
              <a:ext uri="{FF2B5EF4-FFF2-40B4-BE49-F238E27FC236}">
                <a16:creationId xmlns:a16="http://schemas.microsoft.com/office/drawing/2014/main" id="{3894F7A1-A016-42D7-8AE8-B856892DB9C2}"/>
              </a:ext>
            </a:extLst>
          </p:cNvPr>
          <p:cNvSpPr txBox="1"/>
          <p:nvPr/>
        </p:nvSpPr>
        <p:spPr>
          <a:xfrm>
            <a:off x="9774454" y="5263177"/>
            <a:ext cx="1194558" cy="461665"/>
          </a:xfrm>
          <a:prstGeom prst="rect">
            <a:avLst/>
          </a:prstGeom>
          <a:noFill/>
        </p:spPr>
        <p:txBody>
          <a:bodyPr wrap="square" rtlCol="0">
            <a:spAutoFit/>
          </a:bodyPr>
          <a:lstStyle/>
          <a:p>
            <a:pPr algn="ctr"/>
            <a:r>
              <a:rPr lang="ja-JP" altLang="en-US" sz="2400" b="1" dirty="0"/>
              <a:t>攻撃</a:t>
            </a:r>
            <a:endParaRPr kumimoji="1" lang="ja-JP" altLang="en-US" sz="2400" b="1" dirty="0"/>
          </a:p>
        </p:txBody>
      </p:sp>
      <p:sp>
        <p:nvSpPr>
          <p:cNvPr id="30" name="テキスト ボックス 29">
            <a:extLst>
              <a:ext uri="{FF2B5EF4-FFF2-40B4-BE49-F238E27FC236}">
                <a16:creationId xmlns:a16="http://schemas.microsoft.com/office/drawing/2014/main" id="{79CA4100-3C81-4B32-9EE3-0D7A9DAAC06E}"/>
              </a:ext>
            </a:extLst>
          </p:cNvPr>
          <p:cNvSpPr txBox="1"/>
          <p:nvPr/>
        </p:nvSpPr>
        <p:spPr>
          <a:xfrm>
            <a:off x="6512487" y="4719500"/>
            <a:ext cx="1194558" cy="461665"/>
          </a:xfrm>
          <a:prstGeom prst="rect">
            <a:avLst/>
          </a:prstGeom>
          <a:noFill/>
        </p:spPr>
        <p:txBody>
          <a:bodyPr wrap="square" rtlCol="0">
            <a:spAutoFit/>
          </a:bodyPr>
          <a:lstStyle/>
          <a:p>
            <a:pPr algn="ctr"/>
            <a:r>
              <a:rPr lang="ja-JP" altLang="en-US" sz="2400" b="1" dirty="0"/>
              <a:t>攻撃</a:t>
            </a:r>
            <a:endParaRPr kumimoji="1" lang="ja-JP" altLang="en-US" sz="2400" b="1" dirty="0"/>
          </a:p>
        </p:txBody>
      </p:sp>
      <p:cxnSp>
        <p:nvCxnSpPr>
          <p:cNvPr id="6" name="コネクタ: カギ線 5">
            <a:extLst>
              <a:ext uri="{FF2B5EF4-FFF2-40B4-BE49-F238E27FC236}">
                <a16:creationId xmlns:a16="http://schemas.microsoft.com/office/drawing/2014/main" id="{F6B3BE83-6067-4959-8BB7-AD3DE483EE5F}"/>
              </a:ext>
            </a:extLst>
          </p:cNvPr>
          <p:cNvCxnSpPr>
            <a:cxnSpLocks/>
          </p:cNvCxnSpPr>
          <p:nvPr/>
        </p:nvCxnSpPr>
        <p:spPr>
          <a:xfrm rot="10800000">
            <a:off x="5616360" y="5234765"/>
            <a:ext cx="3702193" cy="668301"/>
          </a:xfrm>
          <a:prstGeom prst="bentConnector3">
            <a:avLst>
              <a:gd name="adj1" fmla="val 1197"/>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74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29" grpId="0" animBg="1"/>
      <p:bldP spid="12" grpId="0"/>
      <p:bldP spid="16"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9DBA9-F94F-45A3-BE7E-223BC855570C}"/>
              </a:ext>
            </a:extLst>
          </p:cNvPr>
          <p:cNvSpPr>
            <a:spLocks noGrp="1"/>
          </p:cNvSpPr>
          <p:nvPr>
            <p:ph type="title"/>
          </p:nvPr>
        </p:nvSpPr>
        <p:spPr/>
        <p:txBody>
          <a:bodyPr/>
          <a:lstStyle/>
          <a:p>
            <a:r>
              <a:rPr lang="en-US" altLang="ja-JP" dirty="0"/>
              <a:t>SEV-tracker</a:t>
            </a:r>
            <a:r>
              <a:rPr lang="ja-JP" altLang="en-US" dirty="0"/>
              <a:t>の軽量化</a:t>
            </a:r>
          </a:p>
        </p:txBody>
      </p:sp>
      <p:sp>
        <p:nvSpPr>
          <p:cNvPr id="3" name="コンテンツ プレースホルダー 2">
            <a:extLst>
              <a:ext uri="{FF2B5EF4-FFF2-40B4-BE49-F238E27FC236}">
                <a16:creationId xmlns:a16="http://schemas.microsoft.com/office/drawing/2014/main" id="{8CB67126-3B64-4530-8681-32341D6DA58F}"/>
              </a:ext>
            </a:extLst>
          </p:cNvPr>
          <p:cNvSpPr>
            <a:spLocks noGrp="1"/>
          </p:cNvSpPr>
          <p:nvPr>
            <p:ph idx="1"/>
          </p:nvPr>
        </p:nvSpPr>
        <p:spPr/>
        <p:txBody>
          <a:bodyPr/>
          <a:lstStyle/>
          <a:p>
            <a:r>
              <a:rPr lang="ja-JP" altLang="en-US" dirty="0"/>
              <a:t>クラウド</a:t>
            </a:r>
            <a:r>
              <a:rPr lang="en-US" altLang="ja-JP" dirty="0"/>
              <a:t>VM</a:t>
            </a:r>
            <a:r>
              <a:rPr lang="ja-JP" altLang="en-US" dirty="0"/>
              <a:t>内で動作するユーザ・ハイパーバイザとしてBitVisorを利用</a:t>
            </a:r>
            <a:endParaRPr lang="ja-JP" dirty="0"/>
          </a:p>
          <a:p>
            <a:pPr lvl="1"/>
            <a:r>
              <a:rPr lang="ja-JP" altLang="en-US" dirty="0"/>
              <a:t>1つの</a:t>
            </a:r>
            <a:r>
              <a:rPr lang="en-US" altLang="ja-JP" dirty="0"/>
              <a:t>VM</a:t>
            </a:r>
            <a:r>
              <a:rPr lang="ja-JP" altLang="en-US" dirty="0"/>
              <a:t>しかサポートせず、必要最小限の仮想化のみを行う</a:t>
            </a:r>
            <a:endParaRPr lang="en-US" altLang="ja-JP" dirty="0"/>
          </a:p>
          <a:p>
            <a:r>
              <a:rPr lang="ja-JP" altLang="en-US" dirty="0"/>
              <a:t>ユーザ</a:t>
            </a:r>
            <a:r>
              <a:rPr lang="en-US" altLang="ja-JP" dirty="0"/>
              <a:t>VM</a:t>
            </a:r>
            <a:r>
              <a:rPr lang="ja-JP" altLang="en-US" dirty="0"/>
              <a:t>内で</a:t>
            </a:r>
            <a:r>
              <a:rPr lang="ja-JP" dirty="0"/>
              <a:t>クラウドサービスを実行する</a:t>
            </a:r>
            <a:r>
              <a:rPr lang="en-US" altLang="ja-JP" dirty="0"/>
              <a:t>OS</a:t>
            </a:r>
            <a:r>
              <a:rPr lang="ja-JP" dirty="0"/>
              <a:t>としてUnikraftを</a:t>
            </a:r>
            <a:r>
              <a:rPr lang="ja-JP" altLang="en-US" dirty="0"/>
              <a:t>利用</a:t>
            </a:r>
          </a:p>
          <a:p>
            <a:pPr lvl="1"/>
            <a:r>
              <a:rPr lang="ja-JP" altLang="en-US" dirty="0"/>
              <a:t>サービスの実行に必要</a:t>
            </a:r>
            <a:r>
              <a:rPr lang="ja-JP" dirty="0"/>
              <a:t>な</a:t>
            </a:r>
            <a:r>
              <a:rPr lang="en-US" altLang="ja-JP" dirty="0"/>
              <a:t>OS</a:t>
            </a:r>
            <a:r>
              <a:rPr lang="ja-JP" altLang="en-US" dirty="0"/>
              <a:t>の</a:t>
            </a:r>
            <a:r>
              <a:rPr lang="ja-JP" dirty="0"/>
              <a:t>機能のみ</a:t>
            </a:r>
            <a:r>
              <a:rPr lang="ja-JP" altLang="en-US" dirty="0"/>
              <a:t>をライブラリとしてリンク</a:t>
            </a:r>
            <a:endParaRPr lang="ja-JP" dirty="0"/>
          </a:p>
          <a:p>
            <a:pPr lvl="1"/>
            <a:r>
              <a:rPr lang="en-US" altLang="ja-JP" dirty="0"/>
              <a:t>SEV</a:t>
            </a:r>
            <a:r>
              <a:rPr lang="ja-JP" altLang="en-US" dirty="0"/>
              <a:t>を用いるために</a:t>
            </a:r>
            <a:r>
              <a:rPr lang="en-US" altLang="ja-JP" dirty="0"/>
              <a:t>BIOS</a:t>
            </a:r>
            <a:r>
              <a:rPr lang="ja-JP" altLang="en-US" dirty="0"/>
              <a:t>の後継である</a:t>
            </a:r>
            <a:r>
              <a:rPr lang="en-US" altLang="ja-JP" dirty="0"/>
              <a:t>UEFI</a:t>
            </a:r>
            <a:r>
              <a:rPr lang="ja-JP" altLang="en-US" dirty="0"/>
              <a:t>で起動できるようにした</a:t>
            </a:r>
            <a:endParaRPr lang="en-US" altLang="ja-JP" dirty="0"/>
          </a:p>
          <a:p>
            <a:pPr lvl="1"/>
            <a:r>
              <a:rPr lang="en-US" altLang="ja-JP" dirty="0" err="1"/>
              <a:t>BitVisor</a:t>
            </a:r>
            <a:r>
              <a:rPr lang="ja-JP" altLang="en-US" dirty="0"/>
              <a:t>上でネットワーク利用できるようにするためにドライバと</a:t>
            </a:r>
            <a:r>
              <a:rPr lang="en-US" altLang="ja-JP" dirty="0" err="1"/>
              <a:t>BitVisor</a:t>
            </a:r>
            <a:r>
              <a:rPr lang="ja-JP" altLang="en-US" dirty="0"/>
              <a:t>を修正</a:t>
            </a:r>
          </a:p>
          <a:p>
            <a:pPr lvl="2"/>
            <a:endParaRPr lang="ja-JP" altLang="en-US" dirty="0"/>
          </a:p>
        </p:txBody>
      </p:sp>
      <p:sp>
        <p:nvSpPr>
          <p:cNvPr id="4" name="スライド番号プレースホルダー 3">
            <a:extLst>
              <a:ext uri="{FF2B5EF4-FFF2-40B4-BE49-F238E27FC236}">
                <a16:creationId xmlns:a16="http://schemas.microsoft.com/office/drawing/2014/main" id="{200724DD-F949-4AFB-9DD0-0FDD19A55984}"/>
              </a:ext>
            </a:extLst>
          </p:cNvPr>
          <p:cNvSpPr>
            <a:spLocks noGrp="1"/>
          </p:cNvSpPr>
          <p:nvPr>
            <p:ph type="sldNum" sz="quarter" idx="4"/>
          </p:nvPr>
        </p:nvSpPr>
        <p:spPr/>
        <p:txBody>
          <a:bodyPr/>
          <a:lstStyle/>
          <a:p>
            <a:fld id="{E4DD4CA9-FFF4-4929-B1F3-DD754470E6A2}" type="slidenum">
              <a:rPr lang="ja-JP" altLang="en-US" smtClean="0"/>
              <a:pPr/>
              <a:t>6</a:t>
            </a:fld>
            <a:endParaRPr lang="ja-JP" altLang="en-US" dirty="0"/>
          </a:p>
        </p:txBody>
      </p:sp>
      <p:sp>
        <p:nvSpPr>
          <p:cNvPr id="12" name="四角形: 角を丸くする 11">
            <a:extLst>
              <a:ext uri="{FF2B5EF4-FFF2-40B4-BE49-F238E27FC236}">
                <a16:creationId xmlns:a16="http://schemas.microsoft.com/office/drawing/2014/main" id="{3C70A270-099C-4243-B3DE-1C1EFFA64EA1}"/>
              </a:ext>
            </a:extLst>
          </p:cNvPr>
          <p:cNvSpPr/>
          <p:nvPr/>
        </p:nvSpPr>
        <p:spPr>
          <a:xfrm>
            <a:off x="565770" y="4391632"/>
            <a:ext cx="6336704"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A38769DC-36B4-4663-B741-A8D3DEE1ED95}"/>
              </a:ext>
            </a:extLst>
          </p:cNvPr>
          <p:cNvSpPr/>
          <p:nvPr/>
        </p:nvSpPr>
        <p:spPr>
          <a:xfrm>
            <a:off x="680692" y="5857118"/>
            <a:ext cx="4741002"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A99F406-5623-44A5-B1C2-7EE58A7F8CB6}"/>
              </a:ext>
            </a:extLst>
          </p:cNvPr>
          <p:cNvSpPr txBox="1"/>
          <p:nvPr/>
        </p:nvSpPr>
        <p:spPr>
          <a:xfrm>
            <a:off x="1304583" y="5864635"/>
            <a:ext cx="3409043" cy="461665"/>
          </a:xfrm>
          <a:prstGeom prst="rect">
            <a:avLst/>
          </a:prstGeom>
          <a:noFill/>
        </p:spPr>
        <p:txBody>
          <a:bodyPr wrap="square" rtlCol="0">
            <a:spAutoFit/>
          </a:bodyPr>
          <a:lstStyle/>
          <a:p>
            <a:pPr algn="ctr"/>
            <a:r>
              <a:rPr kumimoji="1" lang="en-US" altLang="ja-JP" sz="2400" b="1" dirty="0" err="1"/>
              <a:t>BitVisor</a:t>
            </a:r>
            <a:endParaRPr kumimoji="1" lang="ja-JP" altLang="en-US" sz="2800" b="1" dirty="0"/>
          </a:p>
        </p:txBody>
      </p:sp>
      <p:sp>
        <p:nvSpPr>
          <p:cNvPr id="16" name="テキスト ボックス 15">
            <a:extLst>
              <a:ext uri="{FF2B5EF4-FFF2-40B4-BE49-F238E27FC236}">
                <a16:creationId xmlns:a16="http://schemas.microsoft.com/office/drawing/2014/main" id="{91345DB4-228D-4AF4-AFA4-B06DEB1E78CD}"/>
              </a:ext>
            </a:extLst>
          </p:cNvPr>
          <p:cNvSpPr txBox="1"/>
          <p:nvPr/>
        </p:nvSpPr>
        <p:spPr>
          <a:xfrm>
            <a:off x="5079108" y="5026121"/>
            <a:ext cx="2086302" cy="830997"/>
          </a:xfrm>
          <a:prstGeom prst="rect">
            <a:avLst/>
          </a:prstGeom>
          <a:noFill/>
        </p:spPr>
        <p:txBody>
          <a:bodyPr wrap="square" rtlCol="0">
            <a:spAutoFit/>
          </a:bodyPr>
          <a:lstStyle/>
          <a:p>
            <a:pPr algn="ctr"/>
            <a:r>
              <a:rPr kumimoji="1" lang="ja-JP" altLang="en-US" sz="2400" b="1" dirty="0"/>
              <a:t>クラウド</a:t>
            </a:r>
            <a:endParaRPr kumimoji="1" lang="en-US" altLang="ja-JP" sz="2400" b="1" dirty="0"/>
          </a:p>
          <a:p>
            <a:pPr algn="ctr"/>
            <a:r>
              <a:rPr kumimoji="1" lang="en-US" altLang="ja-JP" sz="2400" b="1" dirty="0"/>
              <a:t>VM</a:t>
            </a:r>
            <a:endParaRPr kumimoji="1" lang="ja-JP" altLang="en-US" sz="2400" b="1" dirty="0"/>
          </a:p>
        </p:txBody>
      </p:sp>
      <p:sp>
        <p:nvSpPr>
          <p:cNvPr id="20" name="四角形: 角を丸くする 19">
            <a:extLst>
              <a:ext uri="{FF2B5EF4-FFF2-40B4-BE49-F238E27FC236}">
                <a16:creationId xmlns:a16="http://schemas.microsoft.com/office/drawing/2014/main" id="{0344B6A0-78F6-4BDE-B2F5-E265064936B3}"/>
              </a:ext>
            </a:extLst>
          </p:cNvPr>
          <p:cNvSpPr/>
          <p:nvPr/>
        </p:nvSpPr>
        <p:spPr>
          <a:xfrm>
            <a:off x="680692" y="4598337"/>
            <a:ext cx="4728269" cy="11942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E5D71B0F-46EE-44F3-8AC6-9814D5B31327}"/>
              </a:ext>
            </a:extLst>
          </p:cNvPr>
          <p:cNvSpPr/>
          <p:nvPr/>
        </p:nvSpPr>
        <p:spPr>
          <a:xfrm>
            <a:off x="893800" y="5195444"/>
            <a:ext cx="3064009" cy="5197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14976FA-66AB-45C7-A76B-B918DAF47570}"/>
              </a:ext>
            </a:extLst>
          </p:cNvPr>
          <p:cNvSpPr txBox="1"/>
          <p:nvPr/>
        </p:nvSpPr>
        <p:spPr>
          <a:xfrm>
            <a:off x="1105509" y="5185940"/>
            <a:ext cx="2673194" cy="461665"/>
          </a:xfrm>
          <a:prstGeom prst="rect">
            <a:avLst/>
          </a:prstGeom>
          <a:noFill/>
        </p:spPr>
        <p:txBody>
          <a:bodyPr wrap="square" rtlCol="0">
            <a:spAutoFit/>
          </a:bodyPr>
          <a:lstStyle/>
          <a:p>
            <a:pPr algn="ctr"/>
            <a:r>
              <a:rPr lang="en-US" altLang="ja-JP" sz="2400" b="1" dirty="0" err="1"/>
              <a:t>Unikraft</a:t>
            </a:r>
            <a:endParaRPr kumimoji="1" lang="ja-JP" altLang="en-US" b="1" dirty="0"/>
          </a:p>
        </p:txBody>
      </p:sp>
      <p:sp>
        <p:nvSpPr>
          <p:cNvPr id="23" name="テキスト ボックス 22">
            <a:extLst>
              <a:ext uri="{FF2B5EF4-FFF2-40B4-BE49-F238E27FC236}">
                <a16:creationId xmlns:a16="http://schemas.microsoft.com/office/drawing/2014/main" id="{BCAA55FF-BB0A-4F3C-A9EB-D611F763F6A0}"/>
              </a:ext>
            </a:extLst>
          </p:cNvPr>
          <p:cNvSpPr txBox="1"/>
          <p:nvPr/>
        </p:nvSpPr>
        <p:spPr>
          <a:xfrm>
            <a:off x="3640234" y="4794616"/>
            <a:ext cx="2086302" cy="830997"/>
          </a:xfrm>
          <a:prstGeom prst="rect">
            <a:avLst/>
          </a:prstGeom>
          <a:noFill/>
        </p:spPr>
        <p:txBody>
          <a:bodyPr wrap="square" rtlCol="0">
            <a:spAutoFit/>
          </a:bodyPr>
          <a:lstStyle/>
          <a:p>
            <a:pPr algn="ctr"/>
            <a:r>
              <a:rPr kumimoji="1" lang="ja-JP" altLang="en-US" sz="2400" b="1" dirty="0"/>
              <a:t>ユーザ</a:t>
            </a:r>
            <a:endParaRPr kumimoji="1" lang="en-US" altLang="ja-JP" sz="2400" b="1" dirty="0"/>
          </a:p>
          <a:p>
            <a:pPr algn="ctr"/>
            <a:r>
              <a:rPr kumimoji="1" lang="en-US" altLang="ja-JP" sz="2400" b="1" dirty="0"/>
              <a:t>VM</a:t>
            </a:r>
            <a:endParaRPr kumimoji="1" lang="ja-JP" altLang="en-US" sz="2400" b="1" dirty="0"/>
          </a:p>
        </p:txBody>
      </p:sp>
      <p:sp>
        <p:nvSpPr>
          <p:cNvPr id="17" name="四角形: 角を丸くする 16">
            <a:extLst>
              <a:ext uri="{FF2B5EF4-FFF2-40B4-BE49-F238E27FC236}">
                <a16:creationId xmlns:a16="http://schemas.microsoft.com/office/drawing/2014/main" id="{5D9CC104-E626-4828-8D55-901B10F9EC87}"/>
              </a:ext>
            </a:extLst>
          </p:cNvPr>
          <p:cNvSpPr/>
          <p:nvPr/>
        </p:nvSpPr>
        <p:spPr>
          <a:xfrm>
            <a:off x="893799" y="4689497"/>
            <a:ext cx="3064009" cy="441378"/>
          </a:xfrm>
          <a:prstGeom prst="roundRect">
            <a:avLst/>
          </a:prstGeom>
          <a:solidFill>
            <a:schemeClr val="accent2">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sp>
        <p:nvSpPr>
          <p:cNvPr id="8" name="テキスト ボックス 7">
            <a:extLst>
              <a:ext uri="{FF2B5EF4-FFF2-40B4-BE49-F238E27FC236}">
                <a16:creationId xmlns:a16="http://schemas.microsoft.com/office/drawing/2014/main" id="{D2C10DDB-CFF6-4D63-B96A-F34A0017DC17}"/>
              </a:ext>
            </a:extLst>
          </p:cNvPr>
          <p:cNvSpPr txBox="1"/>
          <p:nvPr/>
        </p:nvSpPr>
        <p:spPr>
          <a:xfrm>
            <a:off x="8160542" y="4171914"/>
            <a:ext cx="2591581" cy="400110"/>
          </a:xfrm>
          <a:prstGeom prst="rect">
            <a:avLst/>
          </a:prstGeom>
          <a:noFill/>
        </p:spPr>
        <p:txBody>
          <a:bodyPr wrap="square" rtlCol="0">
            <a:spAutoFit/>
          </a:bodyPr>
          <a:lstStyle/>
          <a:p>
            <a:pPr algn="ctr"/>
            <a:r>
              <a:rPr kumimoji="1" lang="ja-JP" altLang="en-US" dirty="0"/>
              <a:t>バイナリサイズの比較</a:t>
            </a:r>
          </a:p>
        </p:txBody>
      </p:sp>
      <p:graphicFrame>
        <p:nvGraphicFramePr>
          <p:cNvPr id="26" name="グラフ 25">
            <a:extLst>
              <a:ext uri="{FF2B5EF4-FFF2-40B4-BE49-F238E27FC236}">
                <a16:creationId xmlns:a16="http://schemas.microsoft.com/office/drawing/2014/main" id="{A3DF48C6-AC44-4146-9281-8979DBF8BAD7}"/>
              </a:ext>
            </a:extLst>
          </p:cNvPr>
          <p:cNvGraphicFramePr>
            <a:graphicFrameLocks/>
          </p:cNvGraphicFramePr>
          <p:nvPr>
            <p:extLst>
              <p:ext uri="{D42A27DB-BD31-4B8C-83A1-F6EECF244321}">
                <p14:modId xmlns:p14="http://schemas.microsoft.com/office/powerpoint/2010/main" val="2907127484"/>
              </p:ext>
            </p:extLst>
          </p:nvPr>
        </p:nvGraphicFramePr>
        <p:xfrm>
          <a:off x="7363189" y="4452134"/>
          <a:ext cx="4186288" cy="2346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481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19">
            <a:extLst>
              <a:ext uri="{FF2B5EF4-FFF2-40B4-BE49-F238E27FC236}">
                <a16:creationId xmlns:a16="http://schemas.microsoft.com/office/drawing/2014/main" id="{4C527AB2-5673-064F-B96A-2B15C00D5C4D}"/>
              </a:ext>
            </a:extLst>
          </p:cNvPr>
          <p:cNvSpPr txBox="1"/>
          <p:nvPr/>
        </p:nvSpPr>
        <p:spPr>
          <a:xfrm>
            <a:off x="2567608" y="6069600"/>
            <a:ext cx="1728192" cy="461665"/>
          </a:xfrm>
          <a:prstGeom prst="rect">
            <a:avLst/>
          </a:prstGeom>
          <a:noFill/>
          <a:ln>
            <a:solidFill>
              <a:srgbClr val="FFFFFF"/>
            </a:solidFill>
          </a:ln>
        </p:spPr>
        <p:txBody>
          <a:bodyPr wrap="square" rtlCol="0">
            <a:spAutoFit/>
          </a:bodyPr>
          <a:lstStyle/>
          <a:p>
            <a:pPr algn="ctr"/>
            <a:r>
              <a:rPr lang="ja-JP" altLang="en-US" sz="2400" b="1" dirty="0"/>
              <a:t>問い合わせ</a:t>
            </a:r>
            <a:endParaRPr kumimoji="1" lang="ja-JP" altLang="en-US" sz="2400" b="1" dirty="0"/>
          </a:p>
        </p:txBody>
      </p:sp>
      <p:sp>
        <p:nvSpPr>
          <p:cNvPr id="2" name="タイトル 1">
            <a:extLst>
              <a:ext uri="{FF2B5EF4-FFF2-40B4-BE49-F238E27FC236}">
                <a16:creationId xmlns:a16="http://schemas.microsoft.com/office/drawing/2014/main" id="{CBA8CBB1-C415-4D0F-905A-127116CAFB5C}"/>
              </a:ext>
            </a:extLst>
          </p:cNvPr>
          <p:cNvSpPr>
            <a:spLocks noGrp="1"/>
          </p:cNvSpPr>
          <p:nvPr>
            <p:ph type="title"/>
          </p:nvPr>
        </p:nvSpPr>
        <p:spPr/>
        <p:txBody>
          <a:bodyPr/>
          <a:lstStyle/>
          <a:p>
            <a:r>
              <a:rPr lang="ja-JP" altLang="en-US" dirty="0"/>
              <a:t>ユーザ・ハイパーバイザによる通信の追跡</a:t>
            </a:r>
          </a:p>
        </p:txBody>
      </p:sp>
      <p:sp>
        <p:nvSpPr>
          <p:cNvPr id="3" name="コンテンツ プレースホルダー 2">
            <a:extLst>
              <a:ext uri="{FF2B5EF4-FFF2-40B4-BE49-F238E27FC236}">
                <a16:creationId xmlns:a16="http://schemas.microsoft.com/office/drawing/2014/main" id="{C17DF0CE-80B7-4E77-97F5-D57CEC159903}"/>
              </a:ext>
            </a:extLst>
          </p:cNvPr>
          <p:cNvSpPr>
            <a:spLocks noGrp="1"/>
          </p:cNvSpPr>
          <p:nvPr>
            <p:ph idx="1"/>
          </p:nvPr>
        </p:nvSpPr>
        <p:spPr/>
        <p:txBody>
          <a:bodyPr/>
          <a:lstStyle/>
          <a:p>
            <a:r>
              <a:rPr lang="en-US" altLang="ja-JP" dirty="0" err="1"/>
              <a:t>BitVisor</a:t>
            </a:r>
            <a:r>
              <a:rPr lang="ja-JP" altLang="en-US" dirty="0"/>
              <a:t>内でユーザ</a:t>
            </a:r>
            <a:r>
              <a:rPr lang="en-US" altLang="ja-JP" dirty="0"/>
              <a:t>VM</a:t>
            </a:r>
            <a:r>
              <a:rPr lang="ja-JP" altLang="en-US" dirty="0"/>
              <a:t>の通信パケットを捕捉</a:t>
            </a:r>
            <a:endParaRPr lang="en-US" altLang="ja-JP" dirty="0"/>
          </a:p>
          <a:p>
            <a:pPr lvl="1"/>
            <a:r>
              <a:rPr lang="en-US" altLang="ja-JP" dirty="0"/>
              <a:t>IP</a:t>
            </a:r>
            <a:r>
              <a:rPr lang="ja-JP" altLang="en-US" dirty="0"/>
              <a:t>パケットの場合は</a:t>
            </a:r>
            <a:r>
              <a:rPr lang="en-US" altLang="ja-JP" dirty="0"/>
              <a:t>IP</a:t>
            </a:r>
            <a:r>
              <a:rPr lang="ja-JP" altLang="en-US" dirty="0"/>
              <a:t>アドレスを保存</a:t>
            </a:r>
            <a:endParaRPr lang="en-US" altLang="ja-JP" dirty="0"/>
          </a:p>
          <a:p>
            <a:r>
              <a:rPr lang="ja-JP" altLang="en-US" dirty="0"/>
              <a:t>問い合わせ時に</a:t>
            </a:r>
            <a:r>
              <a:rPr lang="en-US" altLang="ja-JP" dirty="0" err="1"/>
              <a:t>BitVisor</a:t>
            </a:r>
            <a:r>
              <a:rPr lang="ja-JP" altLang="en-US" dirty="0"/>
              <a:t>内のサーバが接続先</a:t>
            </a:r>
            <a:r>
              <a:rPr lang="en-US" altLang="ja-JP" dirty="0"/>
              <a:t>IP</a:t>
            </a:r>
            <a:r>
              <a:rPr lang="ja-JP" altLang="en-US" dirty="0"/>
              <a:t>アドレスの履歴を返す</a:t>
            </a:r>
            <a:endParaRPr lang="en-US" altLang="ja-JP" dirty="0"/>
          </a:p>
          <a:p>
            <a:pPr lvl="1"/>
            <a:r>
              <a:rPr lang="en-US" altLang="ja-JP" dirty="0" err="1"/>
              <a:t>BitVisor</a:t>
            </a:r>
            <a:r>
              <a:rPr lang="ja-JP" altLang="en-US" dirty="0"/>
              <a:t>で利用可能な</a:t>
            </a:r>
            <a:r>
              <a:rPr lang="en-US" altLang="ja-JP" dirty="0" err="1"/>
              <a:t>lwIP</a:t>
            </a:r>
            <a:r>
              <a:rPr lang="ja-JP" altLang="en-US" dirty="0"/>
              <a:t>の</a:t>
            </a:r>
            <a:r>
              <a:rPr lang="en-US" altLang="ja-JP" dirty="0"/>
              <a:t>Raw </a:t>
            </a:r>
            <a:r>
              <a:rPr lang="en-US" altLang="ja-JP" dirty="0" err="1"/>
              <a:t>APIを</a:t>
            </a:r>
            <a:r>
              <a:rPr lang="ja-JP" altLang="en-US" dirty="0"/>
              <a:t>用いて</a:t>
            </a:r>
            <a:r>
              <a:rPr lang="en-US" altLang="ja-JP" dirty="0"/>
              <a:t>TCP/IP</a:t>
            </a:r>
            <a:r>
              <a:rPr lang="ja-JP" altLang="en-US" dirty="0"/>
              <a:t>通信を行う</a:t>
            </a:r>
            <a:endParaRPr lang="en-US" altLang="ja-JP" dirty="0"/>
          </a:p>
          <a:p>
            <a:pPr lvl="2"/>
            <a:r>
              <a:rPr lang="en-US" altLang="ja-JP" dirty="0"/>
              <a:t>Raw API</a:t>
            </a:r>
            <a:r>
              <a:rPr lang="ja-JP" altLang="en-US" dirty="0"/>
              <a:t>ではソケットを用いずにコールバック関数を設定して通信の処理を行う</a:t>
            </a:r>
            <a:endParaRPr lang="en-US" altLang="ja-JP" dirty="0"/>
          </a:p>
          <a:p>
            <a:pPr lvl="1"/>
            <a:r>
              <a:rPr lang="ja-JP" altLang="en-US" dirty="0"/>
              <a:t>接続先でも</a:t>
            </a:r>
            <a:r>
              <a:rPr lang="en-US" altLang="ja-JP" dirty="0" err="1"/>
              <a:t>BitVisor</a:t>
            </a:r>
            <a:r>
              <a:rPr lang="ja-JP" altLang="en-US" dirty="0"/>
              <a:t>が動作していれば再帰的に問い合わせを行う</a:t>
            </a:r>
          </a:p>
        </p:txBody>
      </p:sp>
      <p:sp>
        <p:nvSpPr>
          <p:cNvPr id="4" name="スライド番号プレースホルダー 3">
            <a:extLst>
              <a:ext uri="{FF2B5EF4-FFF2-40B4-BE49-F238E27FC236}">
                <a16:creationId xmlns:a16="http://schemas.microsoft.com/office/drawing/2014/main" id="{2CDBF1EC-51F5-46FB-8B76-C463FCDA01B4}"/>
              </a:ext>
            </a:extLst>
          </p:cNvPr>
          <p:cNvSpPr>
            <a:spLocks noGrp="1"/>
          </p:cNvSpPr>
          <p:nvPr>
            <p:ph type="sldNum" sz="quarter" idx="4"/>
          </p:nvPr>
        </p:nvSpPr>
        <p:spPr/>
        <p:txBody>
          <a:bodyPr/>
          <a:lstStyle/>
          <a:p>
            <a:fld id="{E4DD4CA9-FFF4-4929-B1F3-DD754470E6A2}" type="slidenum">
              <a:rPr lang="ja-JP" altLang="en-US" smtClean="0"/>
              <a:pPr/>
              <a:t>7</a:t>
            </a:fld>
            <a:endParaRPr lang="ja-JP" altLang="en-US" dirty="0"/>
          </a:p>
        </p:txBody>
      </p:sp>
      <p:cxnSp>
        <p:nvCxnSpPr>
          <p:cNvPr id="18" name="直線矢印コネクタ 17">
            <a:extLst>
              <a:ext uri="{FF2B5EF4-FFF2-40B4-BE49-F238E27FC236}">
                <a16:creationId xmlns:a16="http://schemas.microsoft.com/office/drawing/2014/main" id="{6BCA8A85-D9AB-43C3-B56B-E125DB42026A}"/>
              </a:ext>
            </a:extLst>
          </p:cNvPr>
          <p:cNvCxnSpPr>
            <a:cxnSpLocks/>
          </p:cNvCxnSpPr>
          <p:nvPr/>
        </p:nvCxnSpPr>
        <p:spPr>
          <a:xfrm>
            <a:off x="6822963" y="5945048"/>
            <a:ext cx="1662985" cy="21333"/>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47C12C8-82E8-477D-87B9-93C01EB02888}"/>
              </a:ext>
            </a:extLst>
          </p:cNvPr>
          <p:cNvSpPr txBox="1"/>
          <p:nvPr/>
        </p:nvSpPr>
        <p:spPr>
          <a:xfrm>
            <a:off x="6698169" y="6075238"/>
            <a:ext cx="1878059" cy="461665"/>
          </a:xfrm>
          <a:prstGeom prst="rect">
            <a:avLst/>
          </a:prstGeom>
          <a:noFill/>
        </p:spPr>
        <p:txBody>
          <a:bodyPr wrap="square" rtlCol="0">
            <a:spAutoFit/>
          </a:bodyPr>
          <a:lstStyle/>
          <a:p>
            <a:pPr algn="ctr"/>
            <a:r>
              <a:rPr lang="ja-JP" altLang="en-US" sz="2400" b="1" dirty="0"/>
              <a:t>問い合わせ</a:t>
            </a:r>
            <a:endParaRPr kumimoji="1" lang="ja-JP" altLang="en-US" b="1" dirty="0"/>
          </a:p>
        </p:txBody>
      </p:sp>
      <p:cxnSp>
        <p:nvCxnSpPr>
          <p:cNvPr id="19" name="直線矢印コネクタ 17">
            <a:extLst>
              <a:ext uri="{FF2B5EF4-FFF2-40B4-BE49-F238E27FC236}">
                <a16:creationId xmlns:a16="http://schemas.microsoft.com/office/drawing/2014/main" id="{A745C784-6207-ED44-A341-C9FE9C102317}"/>
              </a:ext>
            </a:extLst>
          </p:cNvPr>
          <p:cNvCxnSpPr>
            <a:cxnSpLocks/>
          </p:cNvCxnSpPr>
          <p:nvPr/>
        </p:nvCxnSpPr>
        <p:spPr>
          <a:xfrm>
            <a:off x="2587383" y="5912670"/>
            <a:ext cx="1708417" cy="789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31D14B72-9982-48D2-A111-25A12181651B}"/>
              </a:ext>
            </a:extLst>
          </p:cNvPr>
          <p:cNvSpPr/>
          <p:nvPr/>
        </p:nvSpPr>
        <p:spPr>
          <a:xfrm>
            <a:off x="4440266" y="4514669"/>
            <a:ext cx="2197129"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C6C0E438-96DE-42ED-B5D8-52B6452E2F4F}"/>
              </a:ext>
            </a:extLst>
          </p:cNvPr>
          <p:cNvSpPr/>
          <p:nvPr/>
        </p:nvSpPr>
        <p:spPr>
          <a:xfrm>
            <a:off x="4552936" y="5966381"/>
            <a:ext cx="1998181"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rgbClr val="FF0000"/>
                </a:solidFill>
              </a:rPr>
              <a:t>BitVisor</a:t>
            </a:r>
            <a:endParaRPr kumimoji="1" lang="ja-JP" altLang="en-US" sz="2400" b="1" dirty="0">
              <a:solidFill>
                <a:srgbClr val="FF0000"/>
              </a:solidFill>
            </a:endParaRPr>
          </a:p>
        </p:txBody>
      </p:sp>
      <p:sp>
        <p:nvSpPr>
          <p:cNvPr id="25" name="テキスト ボックス 24">
            <a:extLst>
              <a:ext uri="{FF2B5EF4-FFF2-40B4-BE49-F238E27FC236}">
                <a16:creationId xmlns:a16="http://schemas.microsoft.com/office/drawing/2014/main" id="{E0F3B695-208A-4A3F-B621-BEAF1D8860EA}"/>
              </a:ext>
            </a:extLst>
          </p:cNvPr>
          <p:cNvSpPr txBox="1"/>
          <p:nvPr/>
        </p:nvSpPr>
        <p:spPr>
          <a:xfrm>
            <a:off x="4502466" y="4508302"/>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VM1</a:t>
            </a:r>
            <a:endParaRPr kumimoji="1" lang="ja-JP" altLang="en-US" sz="2400" b="1" dirty="0"/>
          </a:p>
        </p:txBody>
      </p:sp>
      <p:sp>
        <p:nvSpPr>
          <p:cNvPr id="26" name="四角形: 角を丸くする 25">
            <a:extLst>
              <a:ext uri="{FF2B5EF4-FFF2-40B4-BE49-F238E27FC236}">
                <a16:creationId xmlns:a16="http://schemas.microsoft.com/office/drawing/2014/main" id="{B7433A74-669A-4191-9488-B882E5BB1A8C}"/>
              </a:ext>
            </a:extLst>
          </p:cNvPr>
          <p:cNvSpPr/>
          <p:nvPr/>
        </p:nvSpPr>
        <p:spPr>
          <a:xfrm>
            <a:off x="4540161" y="4943988"/>
            <a:ext cx="2010912" cy="9715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ユーザ</a:t>
            </a:r>
            <a:r>
              <a:rPr lang="en-US" altLang="ja-JP" sz="2400" b="1" dirty="0">
                <a:solidFill>
                  <a:schemeClr val="tx1"/>
                </a:solidFill>
              </a:rPr>
              <a:t>VM</a:t>
            </a:r>
          </a:p>
          <a:p>
            <a:pPr algn="ctr"/>
            <a:endParaRPr kumimoji="1" lang="en-US" altLang="ja-JP" dirty="0"/>
          </a:p>
          <a:p>
            <a:pPr algn="ctr"/>
            <a:endParaRPr kumimoji="1" lang="ja-JP" altLang="en-US" dirty="0"/>
          </a:p>
        </p:txBody>
      </p:sp>
      <p:sp>
        <p:nvSpPr>
          <p:cNvPr id="27" name="四角形: 角を丸くする 26">
            <a:extLst>
              <a:ext uri="{FF2B5EF4-FFF2-40B4-BE49-F238E27FC236}">
                <a16:creationId xmlns:a16="http://schemas.microsoft.com/office/drawing/2014/main" id="{70C28850-D834-4970-8678-9C985634621D}"/>
              </a:ext>
            </a:extLst>
          </p:cNvPr>
          <p:cNvSpPr/>
          <p:nvPr/>
        </p:nvSpPr>
        <p:spPr>
          <a:xfrm>
            <a:off x="4750227" y="5316983"/>
            <a:ext cx="1544739"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サービス</a:t>
            </a:r>
            <a:r>
              <a:rPr kumimoji="1" lang="en-US" altLang="ja-JP" sz="2400" b="1" dirty="0">
                <a:solidFill>
                  <a:srgbClr val="FF0000"/>
                </a:solidFill>
              </a:rPr>
              <a:t>1</a:t>
            </a:r>
            <a:endParaRPr kumimoji="1" lang="ja-JP" altLang="en-US" b="1" dirty="0">
              <a:solidFill>
                <a:srgbClr val="FF0000"/>
              </a:solidFill>
            </a:endParaRPr>
          </a:p>
        </p:txBody>
      </p:sp>
      <p:sp>
        <p:nvSpPr>
          <p:cNvPr id="38" name="四角形: 角を丸くする 37">
            <a:extLst>
              <a:ext uri="{FF2B5EF4-FFF2-40B4-BE49-F238E27FC236}">
                <a16:creationId xmlns:a16="http://schemas.microsoft.com/office/drawing/2014/main" id="{F843F856-BC57-4FF6-B26D-E581B65DB71B}"/>
              </a:ext>
            </a:extLst>
          </p:cNvPr>
          <p:cNvSpPr/>
          <p:nvPr/>
        </p:nvSpPr>
        <p:spPr>
          <a:xfrm>
            <a:off x="8546722" y="4519651"/>
            <a:ext cx="2197129"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418A86D8-5214-4B8E-806D-FECC9DEBF4D2}"/>
              </a:ext>
            </a:extLst>
          </p:cNvPr>
          <p:cNvSpPr/>
          <p:nvPr/>
        </p:nvSpPr>
        <p:spPr>
          <a:xfrm>
            <a:off x="8659392" y="5971363"/>
            <a:ext cx="1998181"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rgbClr val="FF0000"/>
                </a:solidFill>
              </a:rPr>
              <a:t>BitVisor</a:t>
            </a:r>
            <a:endParaRPr kumimoji="1" lang="ja-JP" altLang="en-US" sz="2400" b="1" dirty="0">
              <a:solidFill>
                <a:srgbClr val="FF0000"/>
              </a:solidFill>
            </a:endParaRPr>
          </a:p>
        </p:txBody>
      </p:sp>
      <p:sp>
        <p:nvSpPr>
          <p:cNvPr id="40" name="テキスト ボックス 39">
            <a:extLst>
              <a:ext uri="{FF2B5EF4-FFF2-40B4-BE49-F238E27FC236}">
                <a16:creationId xmlns:a16="http://schemas.microsoft.com/office/drawing/2014/main" id="{7BB5EA80-0D7F-4A68-B4BA-2177876D9178}"/>
              </a:ext>
            </a:extLst>
          </p:cNvPr>
          <p:cNvSpPr txBox="1"/>
          <p:nvPr/>
        </p:nvSpPr>
        <p:spPr>
          <a:xfrm>
            <a:off x="8608922" y="4513284"/>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VM2</a:t>
            </a:r>
            <a:endParaRPr kumimoji="1" lang="ja-JP" altLang="en-US" sz="2400" b="1" dirty="0"/>
          </a:p>
        </p:txBody>
      </p:sp>
      <p:sp>
        <p:nvSpPr>
          <p:cNvPr id="41" name="四角形: 角を丸くする 40">
            <a:extLst>
              <a:ext uri="{FF2B5EF4-FFF2-40B4-BE49-F238E27FC236}">
                <a16:creationId xmlns:a16="http://schemas.microsoft.com/office/drawing/2014/main" id="{FB708222-76E5-44AF-B52B-80C86A9CC8FD}"/>
              </a:ext>
            </a:extLst>
          </p:cNvPr>
          <p:cNvSpPr/>
          <p:nvPr/>
        </p:nvSpPr>
        <p:spPr>
          <a:xfrm>
            <a:off x="8646617" y="4948970"/>
            <a:ext cx="2010912" cy="9715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ユーザ</a:t>
            </a:r>
            <a:r>
              <a:rPr lang="en-US" altLang="ja-JP" sz="2400" b="1" dirty="0">
                <a:solidFill>
                  <a:schemeClr val="tx1"/>
                </a:solidFill>
              </a:rPr>
              <a:t>VM</a:t>
            </a:r>
          </a:p>
          <a:p>
            <a:pPr algn="ctr"/>
            <a:endParaRPr kumimoji="1" lang="en-US" altLang="ja-JP" dirty="0"/>
          </a:p>
          <a:p>
            <a:pPr algn="ctr"/>
            <a:endParaRPr kumimoji="1" lang="ja-JP" altLang="en-US" dirty="0"/>
          </a:p>
        </p:txBody>
      </p:sp>
      <p:sp>
        <p:nvSpPr>
          <p:cNvPr id="42" name="四角形: 角を丸くする 41">
            <a:extLst>
              <a:ext uri="{FF2B5EF4-FFF2-40B4-BE49-F238E27FC236}">
                <a16:creationId xmlns:a16="http://schemas.microsoft.com/office/drawing/2014/main" id="{6A5B91AB-2E98-4FFC-95EB-1918FB63C3AA}"/>
              </a:ext>
            </a:extLst>
          </p:cNvPr>
          <p:cNvSpPr/>
          <p:nvPr/>
        </p:nvSpPr>
        <p:spPr>
          <a:xfrm>
            <a:off x="8856683" y="5321965"/>
            <a:ext cx="1544739"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サービス</a:t>
            </a:r>
            <a:r>
              <a:rPr kumimoji="1" lang="en-US" altLang="ja-JP" sz="2400" b="1" dirty="0">
                <a:solidFill>
                  <a:srgbClr val="FF0000"/>
                </a:solidFill>
              </a:rPr>
              <a:t>2</a:t>
            </a:r>
            <a:endParaRPr kumimoji="1" lang="ja-JP" altLang="en-US" b="1" dirty="0">
              <a:solidFill>
                <a:srgbClr val="FF0000"/>
              </a:solidFill>
            </a:endParaRPr>
          </a:p>
        </p:txBody>
      </p:sp>
      <p:pic>
        <p:nvPicPr>
          <p:cNvPr id="24" name="図 23" descr="座る, コンピュータ, クマ, ノートパソコン が含まれている画像&#10;&#10;自動的に生成された説明">
            <a:extLst>
              <a:ext uri="{FF2B5EF4-FFF2-40B4-BE49-F238E27FC236}">
                <a16:creationId xmlns:a16="http://schemas.microsoft.com/office/drawing/2014/main" id="{CECC6AD1-8079-437B-900B-A92350A67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595" y="4795156"/>
            <a:ext cx="1537759" cy="1537759"/>
          </a:xfrm>
          <a:prstGeom prst="rect">
            <a:avLst/>
          </a:prstGeom>
        </p:spPr>
      </p:pic>
      <p:sp>
        <p:nvSpPr>
          <p:cNvPr id="28" name="テキスト ボックス 1">
            <a:extLst>
              <a:ext uri="{FF2B5EF4-FFF2-40B4-BE49-F238E27FC236}">
                <a16:creationId xmlns:a16="http://schemas.microsoft.com/office/drawing/2014/main" id="{44C80E60-E59D-4B3A-BA7C-B3D641314A3A}"/>
              </a:ext>
            </a:extLst>
          </p:cNvPr>
          <p:cNvSpPr txBox="1"/>
          <p:nvPr/>
        </p:nvSpPr>
        <p:spPr>
          <a:xfrm>
            <a:off x="624506" y="6198044"/>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Tree>
    <p:extLst>
      <p:ext uri="{BB962C8B-B14F-4D97-AF65-F5344CB8AC3E}">
        <p14:creationId xmlns:p14="http://schemas.microsoft.com/office/powerpoint/2010/main" val="188141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DFF6-EB27-BA44-8926-0AC5232117F5}"/>
              </a:ext>
            </a:extLst>
          </p:cNvPr>
          <p:cNvSpPr>
            <a:spLocks noGrp="1"/>
          </p:cNvSpPr>
          <p:nvPr>
            <p:ph type="title"/>
          </p:nvPr>
        </p:nvSpPr>
        <p:spPr/>
        <p:txBody>
          <a:bodyPr/>
          <a:lstStyle/>
          <a:p>
            <a:r>
              <a:rPr lang="ja-JP" altLang="en-US" dirty="0"/>
              <a:t>実験</a:t>
            </a:r>
            <a:r>
              <a:rPr lang="en-US" altLang="ja-JP" dirty="0"/>
              <a:t>: </a:t>
            </a:r>
            <a:r>
              <a:rPr lang="ja-JP" altLang="en-US" dirty="0"/>
              <a:t>クラウドサービスの起動時間</a:t>
            </a:r>
            <a:endParaRPr lang="en-US" altLang="ja-JP" dirty="0"/>
          </a:p>
        </p:txBody>
      </p:sp>
      <p:sp>
        <p:nvSpPr>
          <p:cNvPr id="3" name="Content Placeholder 2">
            <a:extLst>
              <a:ext uri="{FF2B5EF4-FFF2-40B4-BE49-F238E27FC236}">
                <a16:creationId xmlns:a16="http://schemas.microsoft.com/office/drawing/2014/main" id="{66A47CE1-98CB-EE4F-B1D5-85626E53DCDD}"/>
              </a:ext>
            </a:extLst>
          </p:cNvPr>
          <p:cNvSpPr>
            <a:spLocks noGrp="1"/>
          </p:cNvSpPr>
          <p:nvPr>
            <p:ph idx="1"/>
          </p:nvPr>
        </p:nvSpPr>
        <p:spPr/>
        <p:txBody>
          <a:bodyPr/>
          <a:lstStyle/>
          <a:p>
            <a:r>
              <a:rPr lang="ja-JP" altLang="en-US" dirty="0"/>
              <a:t>クラウド</a:t>
            </a:r>
            <a:r>
              <a:rPr lang="en-US" altLang="ja-JP" dirty="0"/>
              <a:t>VM</a:t>
            </a:r>
            <a:r>
              <a:rPr lang="ja-JP" altLang="en-US" dirty="0"/>
              <a:t>内でユーザの</a:t>
            </a:r>
            <a:r>
              <a:rPr lang="en-US" altLang="ja-JP" dirty="0" err="1"/>
              <a:t>BitVisor</a:t>
            </a:r>
            <a:r>
              <a:rPr lang="ja-JP" altLang="en-US" dirty="0"/>
              <a:t>と</a:t>
            </a:r>
            <a:r>
              <a:rPr lang="en-US" altLang="ja-JP" dirty="0" err="1"/>
              <a:t>Unikraft</a:t>
            </a:r>
            <a:r>
              <a:rPr lang="ja-JP" altLang="en-US" dirty="0"/>
              <a:t>の起動時間を測定</a:t>
            </a:r>
            <a:endParaRPr lang="en-US" altLang="ja-JP" dirty="0"/>
          </a:p>
          <a:p>
            <a:pPr lvl="1"/>
            <a:r>
              <a:rPr lang="en-US" altLang="ja-JP" dirty="0"/>
              <a:t>UEFI</a:t>
            </a:r>
            <a:r>
              <a:rPr lang="ja-JP" altLang="en-US" dirty="0"/>
              <a:t>シェルのスクリプトを用いて自動起動</a:t>
            </a:r>
            <a:endParaRPr lang="en-US" altLang="ja-JP" dirty="0"/>
          </a:p>
          <a:p>
            <a:pPr lvl="1"/>
            <a:r>
              <a:rPr lang="ja-JP" altLang="en-US" dirty="0"/>
              <a:t>どちらも</a:t>
            </a:r>
            <a:r>
              <a:rPr lang="en-US" altLang="ja-JP" dirty="0"/>
              <a:t>SEV</a:t>
            </a:r>
            <a:r>
              <a:rPr lang="ja-JP" altLang="en-US" dirty="0"/>
              <a:t>未対応のため</a:t>
            </a:r>
            <a:r>
              <a:rPr lang="en-US" altLang="ja-JP" dirty="0"/>
              <a:t>SEV</a:t>
            </a:r>
            <a:r>
              <a:rPr lang="ja-JP" altLang="en-US" dirty="0"/>
              <a:t>は使用せず</a:t>
            </a:r>
            <a:endParaRPr lang="en-US" altLang="ja-JP" dirty="0"/>
          </a:p>
          <a:p>
            <a:r>
              <a:rPr lang="ja-JP" altLang="en-US" dirty="0"/>
              <a:t>従来の</a:t>
            </a:r>
            <a:r>
              <a:rPr lang="en-US" altLang="ja-JP" dirty="0"/>
              <a:t>KVM</a:t>
            </a:r>
            <a:r>
              <a:rPr lang="ja-JP" altLang="en-US" dirty="0"/>
              <a:t>と</a:t>
            </a:r>
            <a:r>
              <a:rPr lang="en-US" altLang="ja-JP" dirty="0"/>
              <a:t>Linux</a:t>
            </a:r>
            <a:r>
              <a:rPr lang="ja-JP" altLang="en-US" dirty="0"/>
              <a:t>を起動する時間と比較</a:t>
            </a:r>
            <a:endParaRPr lang="en-US" altLang="ja-JP" dirty="0"/>
          </a:p>
          <a:p>
            <a:pPr lvl="1"/>
            <a:r>
              <a:rPr lang="ja-JP" altLang="en-US" dirty="0"/>
              <a:t>約</a:t>
            </a:r>
            <a:r>
              <a:rPr lang="en-US" altLang="ja-JP" dirty="0"/>
              <a:t>6</a:t>
            </a:r>
            <a:r>
              <a:rPr lang="ja-JP" altLang="en-US" dirty="0"/>
              <a:t>倍高速に起動できることが分かった</a:t>
            </a:r>
            <a:endParaRPr lang="en-JP" dirty="0"/>
          </a:p>
          <a:p>
            <a:endParaRPr lang="en-JP" dirty="0"/>
          </a:p>
        </p:txBody>
      </p:sp>
      <p:sp>
        <p:nvSpPr>
          <p:cNvPr id="4" name="Slide Number Placeholder 3">
            <a:extLst>
              <a:ext uri="{FF2B5EF4-FFF2-40B4-BE49-F238E27FC236}">
                <a16:creationId xmlns:a16="http://schemas.microsoft.com/office/drawing/2014/main" id="{E2C3CE41-EEEA-414B-A470-ED904CF54102}"/>
              </a:ext>
            </a:extLst>
          </p:cNvPr>
          <p:cNvSpPr>
            <a:spLocks noGrp="1"/>
          </p:cNvSpPr>
          <p:nvPr>
            <p:ph type="sldNum" sz="quarter" idx="4"/>
          </p:nvPr>
        </p:nvSpPr>
        <p:spPr/>
        <p:txBody>
          <a:bodyPr/>
          <a:lstStyle/>
          <a:p>
            <a:fld id="{E4DD4CA9-FFF4-4929-B1F3-DD754470E6A2}" type="slidenum">
              <a:rPr lang="ja-JP" altLang="en-US" smtClean="0"/>
              <a:pPr/>
              <a:t>8</a:t>
            </a:fld>
            <a:endParaRPr lang="ja-JP" altLang="en-US" dirty="0"/>
          </a:p>
        </p:txBody>
      </p:sp>
      <p:graphicFrame>
        <p:nvGraphicFramePr>
          <p:cNvPr id="7" name="グラフ 6">
            <a:extLst>
              <a:ext uri="{FF2B5EF4-FFF2-40B4-BE49-F238E27FC236}">
                <a16:creationId xmlns:a16="http://schemas.microsoft.com/office/drawing/2014/main" id="{ADAB9BDE-E771-47DF-94B3-CC0F05B12C48}"/>
              </a:ext>
            </a:extLst>
          </p:cNvPr>
          <p:cNvGraphicFramePr>
            <a:graphicFrameLocks/>
          </p:cNvGraphicFramePr>
          <p:nvPr>
            <p:extLst>
              <p:ext uri="{D42A27DB-BD31-4B8C-83A1-F6EECF244321}">
                <p14:modId xmlns:p14="http://schemas.microsoft.com/office/powerpoint/2010/main" val="400548319"/>
              </p:ext>
            </p:extLst>
          </p:nvPr>
        </p:nvGraphicFramePr>
        <p:xfrm>
          <a:off x="335360" y="3695555"/>
          <a:ext cx="5760640" cy="293366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4">
            <a:extLst>
              <a:ext uri="{FF2B5EF4-FFF2-40B4-BE49-F238E27FC236}">
                <a16:creationId xmlns:a16="http://schemas.microsoft.com/office/drawing/2014/main" id="{53727FC9-8CA8-214A-8863-1B2E784C1AB0}"/>
              </a:ext>
            </a:extLst>
          </p:cNvPr>
          <p:cNvSpPr txBox="1"/>
          <p:nvPr/>
        </p:nvSpPr>
        <p:spPr>
          <a:xfrm>
            <a:off x="8347250" y="2135789"/>
            <a:ext cx="3046027" cy="1323439"/>
          </a:xfrm>
          <a:prstGeom prst="rect">
            <a:avLst/>
          </a:prstGeom>
          <a:solidFill>
            <a:schemeClr val="bg1"/>
          </a:solidFill>
          <a:ln>
            <a:solidFill>
              <a:schemeClr val="tx1"/>
            </a:solidFill>
          </a:ln>
        </p:spPr>
        <p:txBody>
          <a:bodyPr wrap="none" rtlCol="0">
            <a:spAutoFit/>
          </a:bodyPr>
          <a:lstStyle>
            <a:defPPr>
              <a:defRPr lang="ja-JP"/>
            </a:defPPr>
            <a:lvl1pPr marL="0" algn="l" defTabSz="1042992" rtl="0" eaLnBrk="1" latinLnBrk="0" hangingPunct="1">
              <a:defRPr kumimoji="1" sz="2000" kern="1200">
                <a:solidFill>
                  <a:schemeClr val="tx1"/>
                </a:solidFill>
                <a:latin typeface="+mn-lt"/>
                <a:ea typeface="+mn-ea"/>
                <a:cs typeface="+mn-cs"/>
              </a:defRPr>
            </a:lvl1pPr>
            <a:lvl2pPr marL="521496" algn="l" defTabSz="1042992" rtl="0" eaLnBrk="1" latinLnBrk="0" hangingPunct="1">
              <a:defRPr kumimoji="1" sz="2000" kern="1200">
                <a:solidFill>
                  <a:schemeClr val="tx1"/>
                </a:solidFill>
                <a:latin typeface="+mn-lt"/>
                <a:ea typeface="+mn-ea"/>
                <a:cs typeface="+mn-cs"/>
              </a:defRPr>
            </a:lvl2pPr>
            <a:lvl3pPr marL="1042992" algn="l" defTabSz="1042992" rtl="0" eaLnBrk="1" latinLnBrk="0" hangingPunct="1">
              <a:defRPr kumimoji="1" sz="2000" kern="1200">
                <a:solidFill>
                  <a:schemeClr val="tx1"/>
                </a:solidFill>
                <a:latin typeface="+mn-lt"/>
                <a:ea typeface="+mn-ea"/>
                <a:cs typeface="+mn-cs"/>
              </a:defRPr>
            </a:lvl3pPr>
            <a:lvl4pPr marL="1564487" algn="l" defTabSz="1042992" rtl="0" eaLnBrk="1" latinLnBrk="0" hangingPunct="1">
              <a:defRPr kumimoji="1" sz="2000" kern="1200">
                <a:solidFill>
                  <a:schemeClr val="tx1"/>
                </a:solidFill>
                <a:latin typeface="+mn-lt"/>
                <a:ea typeface="+mn-ea"/>
                <a:cs typeface="+mn-cs"/>
              </a:defRPr>
            </a:lvl4pPr>
            <a:lvl5pPr marL="2085983" algn="l" defTabSz="1042992" rtl="0" eaLnBrk="1" latinLnBrk="0" hangingPunct="1">
              <a:defRPr kumimoji="1" sz="2000" kern="1200">
                <a:solidFill>
                  <a:schemeClr val="tx1"/>
                </a:solidFill>
                <a:latin typeface="+mn-lt"/>
                <a:ea typeface="+mn-ea"/>
                <a:cs typeface="+mn-cs"/>
              </a:defRPr>
            </a:lvl5pPr>
            <a:lvl6pPr marL="2607478" algn="l" defTabSz="1042992" rtl="0" eaLnBrk="1" latinLnBrk="0" hangingPunct="1">
              <a:defRPr kumimoji="1" sz="2000" kern="1200">
                <a:solidFill>
                  <a:schemeClr val="tx1"/>
                </a:solidFill>
                <a:latin typeface="+mn-lt"/>
                <a:ea typeface="+mn-ea"/>
                <a:cs typeface="+mn-cs"/>
              </a:defRPr>
            </a:lvl6pPr>
            <a:lvl7pPr marL="3128975" algn="l" defTabSz="1042992" rtl="0" eaLnBrk="1" latinLnBrk="0" hangingPunct="1">
              <a:defRPr kumimoji="1" sz="2000" kern="1200">
                <a:solidFill>
                  <a:schemeClr val="tx1"/>
                </a:solidFill>
                <a:latin typeface="+mn-lt"/>
                <a:ea typeface="+mn-ea"/>
                <a:cs typeface="+mn-cs"/>
              </a:defRPr>
            </a:lvl7pPr>
            <a:lvl8pPr marL="3650469" algn="l" defTabSz="1042992" rtl="0" eaLnBrk="1" latinLnBrk="0" hangingPunct="1">
              <a:defRPr kumimoji="1" sz="2000" kern="1200">
                <a:solidFill>
                  <a:schemeClr val="tx1"/>
                </a:solidFill>
                <a:latin typeface="+mn-lt"/>
                <a:ea typeface="+mn-ea"/>
                <a:cs typeface="+mn-cs"/>
              </a:defRPr>
            </a:lvl8pPr>
            <a:lvl9pPr marL="4171965" algn="l" defTabSz="1042992" rtl="0" eaLnBrk="1" latinLnBrk="0" hangingPunct="1">
              <a:defRPr kumimoji="1" sz="2000" kern="1200">
                <a:solidFill>
                  <a:schemeClr val="tx1"/>
                </a:solidFill>
                <a:latin typeface="+mn-lt"/>
                <a:ea typeface="+mn-ea"/>
                <a:cs typeface="+mn-cs"/>
              </a:defRPr>
            </a:lvl9pPr>
          </a:lstStyle>
          <a:p>
            <a:r>
              <a:rPr lang="en-JP" dirty="0"/>
              <a:t>CPU: AMD EPYC 7402P</a:t>
            </a:r>
          </a:p>
          <a:p>
            <a:r>
              <a:rPr lang="en-JP" dirty="0"/>
              <a:t>メモリ：256GB</a:t>
            </a:r>
          </a:p>
          <a:p>
            <a:r>
              <a:rPr lang="en-JP" dirty="0"/>
              <a:t>OS：Linux 5.4</a:t>
            </a:r>
          </a:p>
          <a:p>
            <a:r>
              <a:rPr lang="en-JP" dirty="0"/>
              <a:t>仮想化：QEMU-KVM 4.2.1</a:t>
            </a:r>
          </a:p>
        </p:txBody>
      </p:sp>
      <p:graphicFrame>
        <p:nvGraphicFramePr>
          <p:cNvPr id="9" name="表 13">
            <a:extLst>
              <a:ext uri="{FF2B5EF4-FFF2-40B4-BE49-F238E27FC236}">
                <a16:creationId xmlns:a16="http://schemas.microsoft.com/office/drawing/2014/main" id="{C160F09B-2930-4493-BF3C-F7A7DAF8EB1E}"/>
              </a:ext>
            </a:extLst>
          </p:cNvPr>
          <p:cNvGraphicFramePr>
            <a:graphicFrameLocks noGrp="1"/>
          </p:cNvGraphicFramePr>
          <p:nvPr>
            <p:extLst>
              <p:ext uri="{D42A27DB-BD31-4B8C-83A1-F6EECF244321}">
                <p14:modId xmlns:p14="http://schemas.microsoft.com/office/powerpoint/2010/main" val="2986926838"/>
              </p:ext>
            </p:extLst>
          </p:nvPr>
        </p:nvGraphicFramePr>
        <p:xfrm>
          <a:off x="7824192" y="87154"/>
          <a:ext cx="4092144" cy="1101756"/>
        </p:xfrm>
        <a:graphic>
          <a:graphicData uri="http://schemas.openxmlformats.org/drawingml/2006/table">
            <a:tbl>
              <a:tblPr firstRow="1" bandRow="1">
                <a:tableStyleId>{BC89EF96-8CEA-46FF-86C4-4CE0E7609802}</a:tableStyleId>
              </a:tblPr>
              <a:tblGrid>
                <a:gridCol w="1364048">
                  <a:extLst>
                    <a:ext uri="{9D8B030D-6E8A-4147-A177-3AD203B41FA5}">
                      <a16:colId xmlns:a16="http://schemas.microsoft.com/office/drawing/2014/main" val="1811363633"/>
                    </a:ext>
                  </a:extLst>
                </a:gridCol>
                <a:gridCol w="1364048">
                  <a:extLst>
                    <a:ext uri="{9D8B030D-6E8A-4147-A177-3AD203B41FA5}">
                      <a16:colId xmlns:a16="http://schemas.microsoft.com/office/drawing/2014/main" val="2559032718"/>
                    </a:ext>
                  </a:extLst>
                </a:gridCol>
                <a:gridCol w="1364048">
                  <a:extLst>
                    <a:ext uri="{9D8B030D-6E8A-4147-A177-3AD203B41FA5}">
                      <a16:colId xmlns:a16="http://schemas.microsoft.com/office/drawing/2014/main" val="3681635538"/>
                    </a:ext>
                  </a:extLst>
                </a:gridCol>
              </a:tblGrid>
              <a:tr h="367252">
                <a:tc>
                  <a:txBody>
                    <a:bodyPr/>
                    <a:lstStyle/>
                    <a:p>
                      <a:pPr algn="ctr"/>
                      <a:endParaRPr kumimoji="1" lang="en-US" altLang="ja-JP" dirty="0"/>
                    </a:p>
                  </a:txBody>
                  <a:tcPr>
                    <a:solidFill>
                      <a:schemeClr val="bg1"/>
                    </a:solidFill>
                  </a:tcPr>
                </a:tc>
                <a:tc>
                  <a:txBody>
                    <a:bodyPr/>
                    <a:lstStyle/>
                    <a:p>
                      <a:pPr algn="ctr"/>
                      <a:r>
                        <a:rPr kumimoji="1" lang="ja-JP" altLang="en-US" dirty="0">
                          <a:solidFill>
                            <a:schemeClr val="tx1"/>
                          </a:solidFill>
                        </a:rPr>
                        <a:t>クラウド</a:t>
                      </a:r>
                      <a:r>
                        <a:rPr kumimoji="1" lang="en-US" altLang="ja-JP" dirty="0">
                          <a:solidFill>
                            <a:schemeClr val="tx1"/>
                          </a:solidFill>
                        </a:rPr>
                        <a:t>VM</a:t>
                      </a:r>
                      <a:endParaRPr kumimoji="1" lang="ja-JP" altLang="en-US" dirty="0">
                        <a:solidFill>
                          <a:schemeClr val="tx1"/>
                        </a:solidFill>
                      </a:endParaRPr>
                    </a:p>
                  </a:txBody>
                  <a:tcPr>
                    <a:solidFill>
                      <a:schemeClr val="bg1"/>
                    </a:solidFill>
                  </a:tcPr>
                </a:tc>
                <a:tc>
                  <a:txBody>
                    <a:bodyPr/>
                    <a:lstStyle/>
                    <a:p>
                      <a:pPr algn="ctr"/>
                      <a:r>
                        <a:rPr kumimoji="1" lang="ja-JP" altLang="en-US" dirty="0">
                          <a:solidFill>
                            <a:schemeClr val="tx1"/>
                          </a:solidFill>
                        </a:rPr>
                        <a:t>ユーザ</a:t>
                      </a:r>
                      <a:r>
                        <a:rPr kumimoji="1" lang="en-US" altLang="ja-JP" dirty="0">
                          <a:solidFill>
                            <a:schemeClr val="tx1"/>
                          </a:solidFill>
                        </a:rPr>
                        <a:t>VM</a:t>
                      </a:r>
                      <a:endParaRPr kumimoji="1" lang="ja-JP" altLang="en-US" dirty="0">
                        <a:solidFill>
                          <a:schemeClr val="tx1"/>
                        </a:solidFill>
                      </a:endParaRPr>
                    </a:p>
                  </a:txBody>
                  <a:tcPr>
                    <a:solidFill>
                      <a:schemeClr val="bg1"/>
                    </a:solidFill>
                  </a:tcPr>
                </a:tc>
                <a:extLst>
                  <a:ext uri="{0D108BD9-81ED-4DB2-BD59-A6C34878D82A}">
                    <a16:rowId xmlns:a16="http://schemas.microsoft.com/office/drawing/2014/main" val="1010280471"/>
                  </a:ext>
                </a:extLst>
              </a:tr>
              <a:tr h="367252">
                <a:tc>
                  <a:txBody>
                    <a:bodyPr/>
                    <a:lstStyle/>
                    <a:p>
                      <a:pPr algn="ctr"/>
                      <a:r>
                        <a:rPr kumimoji="1" lang="ja-JP" altLang="en-US" sz="1600" dirty="0">
                          <a:solidFill>
                            <a:schemeClr val="tx1"/>
                          </a:solidFill>
                        </a:rPr>
                        <a:t>仮想</a:t>
                      </a:r>
                      <a:r>
                        <a:rPr kumimoji="1" lang="en-US" altLang="ja-JP" sz="1600" dirty="0"/>
                        <a:t>CPU</a:t>
                      </a:r>
                      <a:r>
                        <a:rPr kumimoji="1" lang="ja-JP" altLang="en-US" sz="1600" dirty="0"/>
                        <a:t>数</a:t>
                      </a:r>
                      <a:endParaRPr kumimoji="1" lang="en-US" altLang="ja-JP" sz="1600" dirty="0"/>
                    </a:p>
                  </a:txBody>
                  <a:tcPr>
                    <a:solidFill>
                      <a:schemeClr val="bg1"/>
                    </a:solidFill>
                  </a:tcPr>
                </a:tc>
                <a:tc>
                  <a:txBody>
                    <a:bodyPr/>
                    <a:lstStyle/>
                    <a:p>
                      <a:pPr algn="ctr"/>
                      <a:r>
                        <a:rPr kumimoji="1" lang="en-US" altLang="ja-JP" dirty="0"/>
                        <a:t>1</a:t>
                      </a:r>
                      <a:endParaRPr kumimoji="1" lang="ja-JP" altLang="en-US" dirty="0"/>
                    </a:p>
                  </a:txBody>
                  <a:tcPr>
                    <a:solidFill>
                      <a:schemeClr val="bg1"/>
                    </a:solidFill>
                  </a:tcPr>
                </a:tc>
                <a:tc>
                  <a:txBody>
                    <a:bodyPr/>
                    <a:lstStyle/>
                    <a:p>
                      <a:pPr algn="ctr"/>
                      <a:r>
                        <a:rPr kumimoji="1" lang="en-US" altLang="ja-JP" dirty="0"/>
                        <a:t>1</a:t>
                      </a:r>
                      <a:endParaRPr kumimoji="1" lang="ja-JP" altLang="en-US" dirty="0"/>
                    </a:p>
                  </a:txBody>
                  <a:tcPr>
                    <a:solidFill>
                      <a:schemeClr val="bg1"/>
                    </a:solidFill>
                  </a:tcPr>
                </a:tc>
                <a:extLst>
                  <a:ext uri="{0D108BD9-81ED-4DB2-BD59-A6C34878D82A}">
                    <a16:rowId xmlns:a16="http://schemas.microsoft.com/office/drawing/2014/main" val="862217885"/>
                  </a:ext>
                </a:extLst>
              </a:tr>
              <a:tr h="367252">
                <a:tc>
                  <a:txBody>
                    <a:bodyPr/>
                    <a:lstStyle/>
                    <a:p>
                      <a:pPr algn="ctr"/>
                      <a:r>
                        <a:rPr kumimoji="1" lang="ja-JP" altLang="en-US" sz="1600" dirty="0"/>
                        <a:t>メモリ</a:t>
                      </a:r>
                    </a:p>
                  </a:txBody>
                  <a:tcPr>
                    <a:solidFill>
                      <a:schemeClr val="bg1"/>
                    </a:solidFill>
                  </a:tcPr>
                </a:tc>
                <a:tc gridSpan="2">
                  <a:txBody>
                    <a:bodyPr/>
                    <a:lstStyle/>
                    <a:p>
                      <a:pPr algn="ctr"/>
                      <a:r>
                        <a:rPr kumimoji="1" lang="en-US" altLang="ja-JP" dirty="0"/>
                        <a:t>512MB</a:t>
                      </a:r>
                    </a:p>
                  </a:txBody>
                  <a:tcPr>
                    <a:solidFill>
                      <a:schemeClr val="bg1"/>
                    </a:solidFill>
                  </a:tcPr>
                </a:tc>
                <a:tc hMerge="1">
                  <a:txBody>
                    <a:bodyPr/>
                    <a:lstStyle/>
                    <a:p>
                      <a:pPr algn="ctr"/>
                      <a:r>
                        <a:rPr kumimoji="1" lang="en-US" altLang="ja-JP" dirty="0"/>
                        <a:t>512MB</a:t>
                      </a:r>
                      <a:endParaRPr kumimoji="1" lang="ja-JP" altLang="en-US" dirty="0"/>
                    </a:p>
                  </a:txBody>
                  <a:tcPr/>
                </a:tc>
                <a:extLst>
                  <a:ext uri="{0D108BD9-81ED-4DB2-BD59-A6C34878D82A}">
                    <a16:rowId xmlns:a16="http://schemas.microsoft.com/office/drawing/2014/main" val="2378153631"/>
                  </a:ext>
                </a:extLst>
              </a:tr>
            </a:tbl>
          </a:graphicData>
        </a:graphic>
      </p:graphicFrame>
      <p:pic>
        <p:nvPicPr>
          <p:cNvPr id="6" name="naoya@sub4_ ~_uni-visor 2022-02-21 14-13-56">
            <a:hlinkClick r:id="" action="ppaction://media"/>
            <a:extLst>
              <a:ext uri="{FF2B5EF4-FFF2-40B4-BE49-F238E27FC236}">
                <a16:creationId xmlns:a16="http://schemas.microsoft.com/office/drawing/2014/main" id="{6C1951E3-4C4E-45C8-9CC4-464CE064B41E}"/>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12024" y="3514161"/>
            <a:ext cx="5281195" cy="3232927"/>
          </a:xfrm>
          <a:prstGeom prst="rect">
            <a:avLst/>
          </a:prstGeom>
        </p:spPr>
      </p:pic>
    </p:spTree>
    <p:extLst>
      <p:ext uri="{BB962C8B-B14F-4D97-AF65-F5344CB8AC3E}">
        <p14:creationId xmlns:p14="http://schemas.microsoft.com/office/powerpoint/2010/main" val="121942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3D0A-9B4E-1740-8C06-91589A6D4552}"/>
              </a:ext>
            </a:extLst>
          </p:cNvPr>
          <p:cNvSpPr>
            <a:spLocks noGrp="1"/>
          </p:cNvSpPr>
          <p:nvPr>
            <p:ph type="title"/>
          </p:nvPr>
        </p:nvSpPr>
        <p:spPr/>
        <p:txBody>
          <a:bodyPr/>
          <a:lstStyle/>
          <a:p>
            <a:r>
              <a:rPr lang="ja-JP" altLang="en-US" dirty="0"/>
              <a:t>実験</a:t>
            </a:r>
            <a:r>
              <a:rPr lang="en-US" altLang="ja-JP" dirty="0"/>
              <a:t>: </a:t>
            </a:r>
            <a:r>
              <a:rPr lang="ja-JP" altLang="en-US" dirty="0"/>
              <a:t>通信履歴の取得時間</a:t>
            </a:r>
            <a:endParaRPr lang="en-JP" dirty="0"/>
          </a:p>
        </p:txBody>
      </p:sp>
      <p:sp>
        <p:nvSpPr>
          <p:cNvPr id="3" name="Content Placeholder 2">
            <a:extLst>
              <a:ext uri="{FF2B5EF4-FFF2-40B4-BE49-F238E27FC236}">
                <a16:creationId xmlns:a16="http://schemas.microsoft.com/office/drawing/2014/main" id="{396EDB0B-FC43-2A44-865C-583967E0C998}"/>
              </a:ext>
            </a:extLst>
          </p:cNvPr>
          <p:cNvSpPr>
            <a:spLocks noGrp="1"/>
          </p:cNvSpPr>
          <p:nvPr>
            <p:ph idx="1"/>
          </p:nvPr>
        </p:nvSpPr>
        <p:spPr/>
        <p:txBody>
          <a:bodyPr/>
          <a:lstStyle/>
          <a:p>
            <a:r>
              <a:rPr lang="ja-JP" altLang="en-US" dirty="0"/>
              <a:t>ユーザハイパーバイザから通信履歴を取得する時間を測定</a:t>
            </a:r>
            <a:endParaRPr lang="en-JP" dirty="0"/>
          </a:p>
          <a:p>
            <a:pPr lvl="1"/>
            <a:r>
              <a:rPr lang="en-US" altLang="ja-JP" dirty="0"/>
              <a:t>1</a:t>
            </a:r>
            <a:r>
              <a:rPr lang="ja-JP" altLang="en-US" dirty="0"/>
              <a:t>～</a:t>
            </a:r>
            <a:r>
              <a:rPr lang="en-US" altLang="ja-JP" dirty="0"/>
              <a:t>5</a:t>
            </a:r>
            <a:r>
              <a:rPr lang="ja-JP" altLang="en-US" dirty="0"/>
              <a:t>台のクラウド</a:t>
            </a:r>
            <a:r>
              <a:rPr lang="en-US" altLang="ja-JP" dirty="0"/>
              <a:t>VM</a:t>
            </a:r>
            <a:r>
              <a:rPr lang="ja-JP" altLang="en-US" dirty="0"/>
              <a:t>に対して再帰的に取得</a:t>
            </a:r>
            <a:endParaRPr lang="en-US" altLang="ja-JP" dirty="0"/>
          </a:p>
          <a:p>
            <a:pPr lvl="1"/>
            <a:r>
              <a:rPr lang="ja-JP" altLang="en-US" dirty="0"/>
              <a:t>それぞれのハイパーバイザに</a:t>
            </a:r>
            <a:r>
              <a:rPr lang="en-US" altLang="ja-JP" dirty="0"/>
              <a:t>100</a:t>
            </a:r>
            <a:r>
              <a:rPr lang="ja-JP" altLang="en-US" dirty="0"/>
              <a:t>個のダミーの接続先</a:t>
            </a:r>
            <a:r>
              <a:rPr lang="en-US" altLang="ja-JP" dirty="0"/>
              <a:t>IP</a:t>
            </a:r>
            <a:r>
              <a:rPr lang="ja-JP" altLang="en-US" dirty="0"/>
              <a:t>アドレスを格納</a:t>
            </a:r>
            <a:endParaRPr lang="ja-JP" dirty="0"/>
          </a:p>
          <a:p>
            <a:r>
              <a:rPr lang="ja-JP" altLang="en-US" dirty="0"/>
              <a:t>クラウド</a:t>
            </a:r>
            <a:r>
              <a:rPr lang="en-US" altLang="ja-JP" dirty="0"/>
              <a:t>VM</a:t>
            </a:r>
            <a:r>
              <a:rPr lang="ja-JP" altLang="en-US" dirty="0"/>
              <a:t>の数に応じた時間がかかることを確認</a:t>
            </a:r>
            <a:endParaRPr lang="en-US" altLang="ja-JP" dirty="0"/>
          </a:p>
          <a:p>
            <a:pPr lvl="1"/>
            <a:r>
              <a:rPr lang="en-US" altLang="ja-JP" dirty="0"/>
              <a:t>1</a:t>
            </a:r>
            <a:r>
              <a:rPr lang="ja-JP" altLang="en-US" dirty="0"/>
              <a:t>台の場合は</a:t>
            </a:r>
            <a:r>
              <a:rPr lang="en-US" altLang="ja-JP" dirty="0"/>
              <a:t>30</a:t>
            </a:r>
            <a:r>
              <a:rPr lang="ja-JP" altLang="en-US" dirty="0"/>
              <a:t>ミリ秒</a:t>
            </a:r>
            <a:endParaRPr lang="en-US" altLang="ja-JP" dirty="0"/>
          </a:p>
        </p:txBody>
      </p:sp>
      <p:sp>
        <p:nvSpPr>
          <p:cNvPr id="4" name="Slide Number Placeholder 3">
            <a:extLst>
              <a:ext uri="{FF2B5EF4-FFF2-40B4-BE49-F238E27FC236}">
                <a16:creationId xmlns:a16="http://schemas.microsoft.com/office/drawing/2014/main" id="{E9B0685B-46F4-474D-A67C-2DE9959834EC}"/>
              </a:ext>
            </a:extLst>
          </p:cNvPr>
          <p:cNvSpPr>
            <a:spLocks noGrp="1"/>
          </p:cNvSpPr>
          <p:nvPr>
            <p:ph type="sldNum" sz="quarter" idx="4"/>
          </p:nvPr>
        </p:nvSpPr>
        <p:spPr/>
        <p:txBody>
          <a:bodyPr/>
          <a:lstStyle/>
          <a:p>
            <a:fld id="{E4DD4CA9-FFF4-4929-B1F3-DD754470E6A2}" type="slidenum">
              <a:rPr lang="ja-JP" altLang="en-US" smtClean="0"/>
              <a:pPr/>
              <a:t>9</a:t>
            </a:fld>
            <a:endParaRPr lang="ja-JP" altLang="en-US" dirty="0"/>
          </a:p>
        </p:txBody>
      </p:sp>
      <p:graphicFrame>
        <p:nvGraphicFramePr>
          <p:cNvPr id="8" name="グラフ 7">
            <a:extLst>
              <a:ext uri="{FF2B5EF4-FFF2-40B4-BE49-F238E27FC236}">
                <a16:creationId xmlns:a16="http://schemas.microsoft.com/office/drawing/2014/main" id="{3E7F3A47-AC99-4578-B47E-4E461415EAE2}"/>
              </a:ext>
            </a:extLst>
          </p:cNvPr>
          <p:cNvGraphicFramePr>
            <a:graphicFrameLocks/>
          </p:cNvGraphicFramePr>
          <p:nvPr>
            <p:extLst>
              <p:ext uri="{D42A27DB-BD31-4B8C-83A1-F6EECF244321}">
                <p14:modId xmlns:p14="http://schemas.microsoft.com/office/powerpoint/2010/main" val="1328102353"/>
              </p:ext>
            </p:extLst>
          </p:nvPr>
        </p:nvGraphicFramePr>
        <p:xfrm>
          <a:off x="3733413" y="3589957"/>
          <a:ext cx="4725173" cy="3004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153703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2374</Words>
  <Application>Microsoft Office PowerPoint</Application>
  <PresentationFormat>ワイド画面</PresentationFormat>
  <Paragraphs>238</Paragraphs>
  <Slides>11</Slides>
  <Notes>11</Notes>
  <HiddenSlides>1</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Wingdings</vt:lpstr>
      <vt:lpstr>Arial</vt:lpstr>
      <vt:lpstr>ＭＳ Ｐゴシック</vt:lpstr>
      <vt:lpstr>Calibri</vt:lpstr>
      <vt:lpstr>デザインの設定</vt:lpstr>
      <vt:lpstr>AMD SEVを用いたクラウド内データ流の安全な追跡・制御</vt:lpstr>
      <vt:lpstr>パーソナルデータの漏洩</vt:lpstr>
      <vt:lpstr>クラウドサービスのデータ流</vt:lpstr>
      <vt:lpstr>プライバシ制御の必要性</vt:lpstr>
      <vt:lpstr>提案: SEV-tracker</vt:lpstr>
      <vt:lpstr>SEV-trackerの軽量化</vt:lpstr>
      <vt:lpstr>ユーザ・ハイパーバイザによる通信の追跡</vt:lpstr>
      <vt:lpstr>実験: クラウドサービスの起動時間</vt:lpstr>
      <vt:lpstr>実験: 通信履歴の取得時間</vt:lpstr>
      <vt:lpstr>まとめ</vt:lpstr>
      <vt:lpstr>提案: SEV-tracker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発表</dc:title>
  <dc:creator/>
  <cp:lastModifiedBy/>
  <cp:revision>2145</cp:revision>
  <dcterms:created xsi:type="dcterms:W3CDTF">2008-11-17T05:18:55Z</dcterms:created>
  <dcterms:modified xsi:type="dcterms:W3CDTF">2022-02-22T01:26:48Z</dcterms:modified>
</cp:coreProperties>
</file>