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30275213" cy="42811700"/>
  <p:notesSz cx="6858000" cy="9144000"/>
  <p:defaultTextStyle>
    <a:defPPr>
      <a:defRPr lang="ja-JP"/>
    </a:defPPr>
    <a:lvl1pPr marL="0" algn="l" defTabSz="2088049" rtl="0" eaLnBrk="1" latinLnBrk="0" hangingPunct="1">
      <a:defRPr kumimoji="1" sz="8205" kern="1200">
        <a:solidFill>
          <a:schemeClr val="tx1"/>
        </a:solidFill>
        <a:latin typeface="+mn-lt"/>
        <a:ea typeface="+mn-ea"/>
        <a:cs typeface="+mn-cs"/>
      </a:defRPr>
    </a:lvl1pPr>
    <a:lvl2pPr marL="2088049" algn="l" defTabSz="2088049" rtl="0" eaLnBrk="1" latinLnBrk="0" hangingPunct="1">
      <a:defRPr kumimoji="1" sz="8205" kern="1200">
        <a:solidFill>
          <a:schemeClr val="tx1"/>
        </a:solidFill>
        <a:latin typeface="+mn-lt"/>
        <a:ea typeface="+mn-ea"/>
        <a:cs typeface="+mn-cs"/>
      </a:defRPr>
    </a:lvl2pPr>
    <a:lvl3pPr marL="4176097" algn="l" defTabSz="2088049" rtl="0" eaLnBrk="1" latinLnBrk="0" hangingPunct="1">
      <a:defRPr kumimoji="1" sz="8205" kern="1200">
        <a:solidFill>
          <a:schemeClr val="tx1"/>
        </a:solidFill>
        <a:latin typeface="+mn-lt"/>
        <a:ea typeface="+mn-ea"/>
        <a:cs typeface="+mn-cs"/>
      </a:defRPr>
    </a:lvl3pPr>
    <a:lvl4pPr marL="6264147" algn="l" defTabSz="2088049" rtl="0" eaLnBrk="1" latinLnBrk="0" hangingPunct="1">
      <a:defRPr kumimoji="1" sz="8205" kern="1200">
        <a:solidFill>
          <a:schemeClr val="tx1"/>
        </a:solidFill>
        <a:latin typeface="+mn-lt"/>
        <a:ea typeface="+mn-ea"/>
        <a:cs typeface="+mn-cs"/>
      </a:defRPr>
    </a:lvl4pPr>
    <a:lvl5pPr marL="8352196" algn="l" defTabSz="2088049" rtl="0" eaLnBrk="1" latinLnBrk="0" hangingPunct="1">
      <a:defRPr kumimoji="1" sz="8205" kern="1200">
        <a:solidFill>
          <a:schemeClr val="tx1"/>
        </a:solidFill>
        <a:latin typeface="+mn-lt"/>
        <a:ea typeface="+mn-ea"/>
        <a:cs typeface="+mn-cs"/>
      </a:defRPr>
    </a:lvl5pPr>
    <a:lvl6pPr marL="10440245" algn="l" defTabSz="2088049" rtl="0" eaLnBrk="1" latinLnBrk="0" hangingPunct="1">
      <a:defRPr kumimoji="1" sz="8205" kern="1200">
        <a:solidFill>
          <a:schemeClr val="tx1"/>
        </a:solidFill>
        <a:latin typeface="+mn-lt"/>
        <a:ea typeface="+mn-ea"/>
        <a:cs typeface="+mn-cs"/>
      </a:defRPr>
    </a:lvl6pPr>
    <a:lvl7pPr marL="12528293" algn="l" defTabSz="2088049" rtl="0" eaLnBrk="1" latinLnBrk="0" hangingPunct="1">
      <a:defRPr kumimoji="1" sz="8205" kern="1200">
        <a:solidFill>
          <a:schemeClr val="tx1"/>
        </a:solidFill>
        <a:latin typeface="+mn-lt"/>
        <a:ea typeface="+mn-ea"/>
        <a:cs typeface="+mn-cs"/>
      </a:defRPr>
    </a:lvl7pPr>
    <a:lvl8pPr marL="14616342" algn="l" defTabSz="2088049" rtl="0" eaLnBrk="1" latinLnBrk="0" hangingPunct="1">
      <a:defRPr kumimoji="1" sz="8205" kern="1200">
        <a:solidFill>
          <a:schemeClr val="tx1"/>
        </a:solidFill>
        <a:latin typeface="+mn-lt"/>
        <a:ea typeface="+mn-ea"/>
        <a:cs typeface="+mn-cs"/>
      </a:defRPr>
    </a:lvl8pPr>
    <a:lvl9pPr marL="16704392" algn="l" defTabSz="2088049" rtl="0" eaLnBrk="1" latinLnBrk="0" hangingPunct="1">
      <a:defRPr kumimoji="1" sz="82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5" userDrawn="1">
          <p15:clr>
            <a:srgbClr val="A4A3A4"/>
          </p15:clr>
        </p15:guide>
        <p15:guide id="2" pos="95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FFD579"/>
    <a:srgbClr val="FF2F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48"/>
    <p:restoredTop sz="94626"/>
  </p:normalViewPr>
  <p:slideViewPr>
    <p:cSldViewPr snapToGrid="0" snapToObjects="1">
      <p:cViewPr>
        <p:scale>
          <a:sx n="51" d="100"/>
          <a:sy n="51" d="100"/>
        </p:scale>
        <p:origin x="584" y="-4848"/>
      </p:cViewPr>
      <p:guideLst>
        <p:guide orient="horz" pos="13485"/>
        <p:guide pos="9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7" d="100"/>
          <a:sy n="97" d="100"/>
        </p:scale>
        <p:origin x="2480" y="2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naoya/Documents/KSL/thesis/2022-1205-comsys/abstract/experimen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000" b="1" i="0" u="none" strike="noStrike" kern="1200" spc="0" baseline="0">
                <a:solidFill>
                  <a:schemeClr val="tx1"/>
                </a:solidFill>
                <a:latin typeface="+mn-lt"/>
                <a:ea typeface="+mn-ea"/>
                <a:cs typeface="+mn-cs"/>
              </a:defRPr>
            </a:pPr>
            <a:r>
              <a:rPr lang="ja-JP" altLang="en-US" sz="3000" b="1" i="0" baseline="0">
                <a:solidFill>
                  <a:schemeClr val="tx1"/>
                </a:solidFill>
              </a:rPr>
              <a:t>通信性能</a:t>
            </a:r>
          </a:p>
        </c:rich>
      </c:tx>
      <c:overlay val="0"/>
      <c:spPr>
        <a:noFill/>
        <a:ln>
          <a:noFill/>
        </a:ln>
        <a:effectLst/>
      </c:spPr>
      <c:txPr>
        <a:bodyPr rot="0" spcFirstLastPara="1" vertOverflow="ellipsis" vert="horz" wrap="square" anchor="ctr" anchorCtr="1"/>
        <a:lstStyle/>
        <a:p>
          <a:pPr>
            <a:defRPr sz="30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Sheet1!$B$4</c:f>
              <c:strCache>
                <c:ptCount val="1"/>
                <c:pt idx="0">
                  <c:v>通信性能</c:v>
                </c:pt>
              </c:strCache>
            </c:strRef>
          </c:tx>
          <c:spPr>
            <a:solidFill>
              <a:schemeClr val="accent1"/>
            </a:solidFill>
            <a:ln>
              <a:solidFill>
                <a:schemeClr val="tx1"/>
              </a:solidFill>
            </a:ln>
            <a:effectLst/>
          </c:spPr>
          <c:invertIfNegative val="0"/>
          <c:dPt>
            <c:idx val="1"/>
            <c:invertIfNegative val="0"/>
            <c:bubble3D val="0"/>
            <c:spPr>
              <a:solidFill>
                <a:schemeClr val="accent2"/>
              </a:solidFill>
              <a:ln>
                <a:solidFill>
                  <a:schemeClr val="tx1"/>
                </a:solidFill>
              </a:ln>
              <a:effectLst/>
            </c:spPr>
            <c:extLst>
              <c:ext xmlns:c16="http://schemas.microsoft.com/office/drawing/2014/chart" uri="{C3380CC4-5D6E-409C-BE32-E72D297353CC}">
                <c16:uniqueId val="{00000001-B28B-9F4F-91D3-2D4A5062B037}"/>
              </c:ext>
            </c:extLst>
          </c:dPt>
          <c:dPt>
            <c:idx val="4"/>
            <c:invertIfNegative val="0"/>
            <c:bubble3D val="0"/>
            <c:spPr>
              <a:solidFill>
                <a:schemeClr val="accent2"/>
              </a:solidFill>
              <a:ln>
                <a:solidFill>
                  <a:schemeClr val="tx1"/>
                </a:solidFill>
              </a:ln>
              <a:effectLst/>
            </c:spPr>
            <c:extLst>
              <c:ext xmlns:c16="http://schemas.microsoft.com/office/drawing/2014/chart" uri="{C3380CC4-5D6E-409C-BE32-E72D297353CC}">
                <c16:uniqueId val="{00000003-B28B-9F4F-91D3-2D4A5062B037}"/>
              </c:ext>
            </c:extLst>
          </c:dPt>
          <c:dPt>
            <c:idx val="7"/>
            <c:invertIfNegative val="0"/>
            <c:bubble3D val="0"/>
            <c:spPr>
              <a:solidFill>
                <a:schemeClr val="accent2"/>
              </a:solidFill>
              <a:ln>
                <a:solidFill>
                  <a:schemeClr val="tx1"/>
                </a:solidFill>
              </a:ln>
              <a:effectLst/>
            </c:spPr>
            <c:extLst>
              <c:ext xmlns:c16="http://schemas.microsoft.com/office/drawing/2014/chart" uri="{C3380CC4-5D6E-409C-BE32-E72D297353CC}">
                <c16:uniqueId val="{00000005-B28B-9F4F-91D3-2D4A5062B037}"/>
              </c:ext>
            </c:extLst>
          </c:dPt>
          <c:cat>
            <c:strRef>
              <c:f>Sheet1!$C$3:$J$3</c:f>
              <c:strCache>
                <c:ptCount val="5"/>
                <c:pt idx="0">
                  <c:v>送信</c:v>
                </c:pt>
                <c:pt idx="4">
                  <c:v>受信</c:v>
                </c:pt>
              </c:strCache>
            </c:strRef>
          </c:cat>
          <c:val>
            <c:numRef>
              <c:f>Sheet1!$C$4:$J$4</c:f>
              <c:numCache>
                <c:formatCode>General</c:formatCode>
                <c:ptCount val="8"/>
                <c:pt idx="0">
                  <c:v>2.25</c:v>
                </c:pt>
                <c:pt idx="1">
                  <c:v>5.6</c:v>
                </c:pt>
                <c:pt idx="3">
                  <c:v>1.25</c:v>
                </c:pt>
                <c:pt idx="4">
                  <c:v>2.2999999999999998</c:v>
                </c:pt>
                <c:pt idx="6">
                  <c:v>0.63100000000000001</c:v>
                </c:pt>
                <c:pt idx="7">
                  <c:v>1.52</c:v>
                </c:pt>
              </c:numCache>
            </c:numRef>
          </c:val>
          <c:extLst>
            <c:ext xmlns:c16="http://schemas.microsoft.com/office/drawing/2014/chart" uri="{C3380CC4-5D6E-409C-BE32-E72D297353CC}">
              <c16:uniqueId val="{00000006-B28B-9F4F-91D3-2D4A5062B037}"/>
            </c:ext>
          </c:extLst>
        </c:ser>
        <c:dLbls>
          <c:showLegendKey val="0"/>
          <c:showVal val="0"/>
          <c:showCatName val="0"/>
          <c:showSerName val="0"/>
          <c:showPercent val="0"/>
          <c:showBubbleSize val="0"/>
        </c:dLbls>
        <c:gapWidth val="0"/>
        <c:overlap val="-27"/>
        <c:axId val="1434303328"/>
        <c:axId val="1433642032"/>
      </c:barChart>
      <c:catAx>
        <c:axId val="1434303328"/>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2400" b="1" i="0" baseline="0">
                    <a:solidFill>
                      <a:schemeClr val="tx1"/>
                    </a:solidFill>
                  </a:rPr>
                  <a:t>ネストなし</a:t>
                </a:r>
                <a:r>
                  <a:rPr lang="en-US" altLang="ja-JP" sz="2400" b="1" i="0" baseline="0" dirty="0">
                    <a:solidFill>
                      <a:schemeClr val="tx1"/>
                    </a:solidFill>
                  </a:rPr>
                  <a:t>                     passthrough</a:t>
                </a:r>
                <a:r>
                  <a:rPr lang="ja-JP" altLang="en-US" sz="2400" b="1" i="0" baseline="0">
                    <a:solidFill>
                      <a:schemeClr val="tx1"/>
                    </a:solidFill>
                  </a:rPr>
                  <a:t>　</a:t>
                </a:r>
                <a:r>
                  <a:rPr lang="en-US" altLang="ja-JP" sz="2400" b="1" i="0" baseline="0" dirty="0">
                    <a:solidFill>
                      <a:schemeClr val="tx1"/>
                    </a:solidFill>
                  </a:rPr>
                  <a:t>                           </a:t>
                </a:r>
                <a:r>
                  <a:rPr lang="en-US" altLang="ja-JP" sz="2400" b="1" i="0" baseline="0" dirty="0" err="1">
                    <a:solidFill>
                      <a:schemeClr val="tx1"/>
                    </a:solidFill>
                  </a:rPr>
                  <a:t>ippass</a:t>
                </a:r>
                <a:endParaRPr lang="ja-JP" altLang="en-US" sz="2400" b="1" i="0" baseline="0">
                  <a:solidFill>
                    <a:schemeClr val="tx1"/>
                  </a:solidFill>
                </a:endParaRPr>
              </a:p>
            </c:rich>
          </c:tx>
          <c:layout>
            <c:manualLayout>
              <c:xMode val="edge"/>
              <c:yMode val="edge"/>
              <c:x val="0.16280290778509873"/>
              <c:y val="0.8746540582324879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crossAx val="1433642032"/>
        <c:crossesAt val="0"/>
        <c:auto val="1"/>
        <c:lblAlgn val="ctr"/>
        <c:lblOffset val="100"/>
        <c:noMultiLvlLbl val="0"/>
      </c:catAx>
      <c:valAx>
        <c:axId val="14336420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ja-JP"/>
          </a:p>
        </c:txPr>
        <c:crossAx val="1434303328"/>
        <c:crosses val="autoZero"/>
        <c:crossBetween val="between"/>
        <c:dispUnits>
          <c:custUnit val="1"/>
          <c:dispUnitsLbl>
            <c:tx>
              <c:rich>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altLang="ja-JP" sz="2400" b="1" i="0" baseline="0">
                      <a:solidFill>
                        <a:schemeClr val="tx1"/>
                      </a:solidFill>
                    </a:rPr>
                    <a:t>Gbits/sec</a:t>
                  </a:r>
                </a:p>
              </c:rich>
            </c:tx>
            <c:spPr>
              <a:noFill/>
              <a:ln>
                <a:noFill/>
              </a:ln>
              <a:effectLst/>
            </c:spPr>
            <c:txPr>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ja-JP"/>
              </a:p>
            </c:txPr>
          </c:dispUnitsLbl>
        </c:dispUnits>
      </c:valAx>
      <c:spPr>
        <a:noFill/>
        <a:ln>
          <a:noFill/>
        </a:ln>
        <a:effectLst/>
      </c:spPr>
    </c:plotArea>
    <c:legend>
      <c:legendPos val="b"/>
      <c:legendEntry>
        <c:idx val="0"/>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ja-JP"/>
          </a:p>
        </c:txPr>
      </c:legendEntry>
      <c:legendEntry>
        <c:idx val="1"/>
        <c:delete val="1"/>
      </c:legendEntry>
      <c:legendEntry>
        <c:idx val="2"/>
        <c:delete val="1"/>
      </c:legendEntry>
      <c:legendEntry>
        <c:idx val="3"/>
        <c:delete val="1"/>
      </c:legendEntry>
      <c:legendEntry>
        <c:idx val="4"/>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ja-JP"/>
          </a:p>
        </c:txPr>
      </c:legendEntry>
      <c:legendEntry>
        <c:idx val="5"/>
        <c:delete val="1"/>
      </c:legendEntry>
      <c:legendEntry>
        <c:idx val="6"/>
        <c:delete val="1"/>
      </c:legendEntry>
      <c:legendEntry>
        <c:idx val="7"/>
        <c:delete val="1"/>
      </c:legendEntry>
      <c:layout>
        <c:manualLayout>
          <c:xMode val="edge"/>
          <c:yMode val="edge"/>
          <c:x val="0.39907513938808603"/>
          <c:y val="0.93975110642013293"/>
          <c:w val="0.2045937300478689"/>
          <c:h val="5.479992191237453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518FF1-7CD6-1643-AE35-4D8E597CDC45}" type="datetimeFigureOut">
              <a:rPr kumimoji="1" lang="ja-JP" altLang="en-US" smtClean="0"/>
              <a:t>2022/11/25</a:t>
            </a:fld>
            <a:endParaRPr kumimoji="1" lang="ja-JP" altLang="en-US"/>
          </a:p>
        </p:txBody>
      </p:sp>
      <p:sp>
        <p:nvSpPr>
          <p:cNvPr id="4" name="スライド イメージ プレースホルダー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C8E1C-72B5-B646-8888-227BD4F59B91}" type="slidenum">
              <a:rPr kumimoji="1" lang="ja-JP" altLang="en-US" smtClean="0"/>
              <a:t>‹#›</a:t>
            </a:fld>
            <a:endParaRPr kumimoji="1" lang="ja-JP" altLang="en-US"/>
          </a:p>
        </p:txBody>
      </p:sp>
    </p:spTree>
    <p:extLst>
      <p:ext uri="{BB962C8B-B14F-4D97-AF65-F5344CB8AC3E}">
        <p14:creationId xmlns:p14="http://schemas.microsoft.com/office/powerpoint/2010/main" val="1757722028"/>
      </p:ext>
    </p:extLst>
  </p:cSld>
  <p:clrMap bg1="lt1" tx1="dk1" bg2="lt2" tx2="dk2" accent1="accent1" accent2="accent2" accent3="accent3" accent4="accent4" accent5="accent5" accent6="accent6" hlink="hlink" folHlink="folHlink"/>
  <p:notesStyle>
    <a:lvl1pPr marL="0" algn="l" defTabSz="2088049" rtl="0" eaLnBrk="1" latinLnBrk="0" hangingPunct="1">
      <a:defRPr kumimoji="1" sz="5517" kern="1200">
        <a:solidFill>
          <a:schemeClr val="tx1"/>
        </a:solidFill>
        <a:latin typeface="+mn-lt"/>
        <a:ea typeface="+mn-ea"/>
        <a:cs typeface="+mn-cs"/>
      </a:defRPr>
    </a:lvl1pPr>
    <a:lvl2pPr marL="2088049" algn="l" defTabSz="2088049" rtl="0" eaLnBrk="1" latinLnBrk="0" hangingPunct="1">
      <a:defRPr kumimoji="1" sz="5517" kern="1200">
        <a:solidFill>
          <a:schemeClr val="tx1"/>
        </a:solidFill>
        <a:latin typeface="+mn-lt"/>
        <a:ea typeface="+mn-ea"/>
        <a:cs typeface="+mn-cs"/>
      </a:defRPr>
    </a:lvl2pPr>
    <a:lvl3pPr marL="4176097" algn="l" defTabSz="2088049" rtl="0" eaLnBrk="1" latinLnBrk="0" hangingPunct="1">
      <a:defRPr kumimoji="1" sz="5517" kern="1200">
        <a:solidFill>
          <a:schemeClr val="tx1"/>
        </a:solidFill>
        <a:latin typeface="+mn-lt"/>
        <a:ea typeface="+mn-ea"/>
        <a:cs typeface="+mn-cs"/>
      </a:defRPr>
    </a:lvl3pPr>
    <a:lvl4pPr marL="6264147" algn="l" defTabSz="2088049" rtl="0" eaLnBrk="1" latinLnBrk="0" hangingPunct="1">
      <a:defRPr kumimoji="1" sz="5517" kern="1200">
        <a:solidFill>
          <a:schemeClr val="tx1"/>
        </a:solidFill>
        <a:latin typeface="+mn-lt"/>
        <a:ea typeface="+mn-ea"/>
        <a:cs typeface="+mn-cs"/>
      </a:defRPr>
    </a:lvl4pPr>
    <a:lvl5pPr marL="8352196" algn="l" defTabSz="2088049" rtl="0" eaLnBrk="1" latinLnBrk="0" hangingPunct="1">
      <a:defRPr kumimoji="1" sz="5517" kern="1200">
        <a:solidFill>
          <a:schemeClr val="tx1"/>
        </a:solidFill>
        <a:latin typeface="+mn-lt"/>
        <a:ea typeface="+mn-ea"/>
        <a:cs typeface="+mn-cs"/>
      </a:defRPr>
    </a:lvl5pPr>
    <a:lvl6pPr marL="10440245" algn="l" defTabSz="2088049" rtl="0" eaLnBrk="1" latinLnBrk="0" hangingPunct="1">
      <a:defRPr kumimoji="1" sz="5517" kern="1200">
        <a:solidFill>
          <a:schemeClr val="tx1"/>
        </a:solidFill>
        <a:latin typeface="+mn-lt"/>
        <a:ea typeface="+mn-ea"/>
        <a:cs typeface="+mn-cs"/>
      </a:defRPr>
    </a:lvl6pPr>
    <a:lvl7pPr marL="12528293" algn="l" defTabSz="2088049" rtl="0" eaLnBrk="1" latinLnBrk="0" hangingPunct="1">
      <a:defRPr kumimoji="1" sz="5517" kern="1200">
        <a:solidFill>
          <a:schemeClr val="tx1"/>
        </a:solidFill>
        <a:latin typeface="+mn-lt"/>
        <a:ea typeface="+mn-ea"/>
        <a:cs typeface="+mn-cs"/>
      </a:defRPr>
    </a:lvl7pPr>
    <a:lvl8pPr marL="14616342" algn="l" defTabSz="2088049" rtl="0" eaLnBrk="1" latinLnBrk="0" hangingPunct="1">
      <a:defRPr kumimoji="1" sz="5517" kern="1200">
        <a:solidFill>
          <a:schemeClr val="tx1"/>
        </a:solidFill>
        <a:latin typeface="+mn-lt"/>
        <a:ea typeface="+mn-ea"/>
        <a:cs typeface="+mn-cs"/>
      </a:defRPr>
    </a:lvl8pPr>
    <a:lvl9pPr marL="16704392" algn="l" defTabSz="2088049" rtl="0" eaLnBrk="1" latinLnBrk="0" hangingPunct="1">
      <a:defRPr kumimoji="1" sz="551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2BC8E1C-72B5-B646-8888-227BD4F59B91}" type="slidenum">
              <a:rPr kumimoji="1" lang="ja-JP" altLang="en-US" smtClean="0"/>
              <a:t>1</a:t>
            </a:fld>
            <a:endParaRPr kumimoji="1" lang="ja-JP" altLang="en-US"/>
          </a:p>
        </p:txBody>
      </p:sp>
    </p:spTree>
    <p:extLst>
      <p:ext uri="{BB962C8B-B14F-4D97-AF65-F5344CB8AC3E}">
        <p14:creationId xmlns:p14="http://schemas.microsoft.com/office/powerpoint/2010/main" val="1988415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642" y="13299378"/>
            <a:ext cx="25733931" cy="917676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4541282" y="24259967"/>
            <a:ext cx="21192650" cy="10940768"/>
          </a:xfrm>
        </p:spPr>
        <p:txBody>
          <a:bodyPr/>
          <a:lstStyle>
            <a:lvl1pPr marL="0" indent="0" algn="ctr">
              <a:buNone/>
              <a:defRPr>
                <a:solidFill>
                  <a:schemeClr val="tx1">
                    <a:tint val="75000"/>
                  </a:schemeClr>
                </a:solidFill>
              </a:defRPr>
            </a:lvl1pPr>
            <a:lvl2pPr marL="1476221" indent="0" algn="ctr">
              <a:buNone/>
              <a:defRPr>
                <a:solidFill>
                  <a:schemeClr val="tx1">
                    <a:tint val="75000"/>
                  </a:schemeClr>
                </a:solidFill>
              </a:defRPr>
            </a:lvl2pPr>
            <a:lvl3pPr marL="2952442" indent="0" algn="ctr">
              <a:buNone/>
              <a:defRPr>
                <a:solidFill>
                  <a:schemeClr val="tx1">
                    <a:tint val="75000"/>
                  </a:schemeClr>
                </a:solidFill>
              </a:defRPr>
            </a:lvl3pPr>
            <a:lvl4pPr marL="4428664" indent="0" algn="ctr">
              <a:buNone/>
              <a:defRPr>
                <a:solidFill>
                  <a:schemeClr val="tx1">
                    <a:tint val="75000"/>
                  </a:schemeClr>
                </a:solidFill>
              </a:defRPr>
            </a:lvl4pPr>
            <a:lvl5pPr marL="5904885" indent="0" algn="ctr">
              <a:buNone/>
              <a:defRPr>
                <a:solidFill>
                  <a:schemeClr val="tx1">
                    <a:tint val="75000"/>
                  </a:schemeClr>
                </a:solidFill>
              </a:defRPr>
            </a:lvl5pPr>
            <a:lvl6pPr marL="7381106" indent="0" algn="ctr">
              <a:buNone/>
              <a:defRPr>
                <a:solidFill>
                  <a:schemeClr val="tx1">
                    <a:tint val="75000"/>
                  </a:schemeClr>
                </a:solidFill>
              </a:defRPr>
            </a:lvl6pPr>
            <a:lvl7pPr marL="8857327" indent="0" algn="ctr">
              <a:buNone/>
              <a:defRPr>
                <a:solidFill>
                  <a:schemeClr val="tx1">
                    <a:tint val="75000"/>
                  </a:schemeClr>
                </a:solidFill>
              </a:defRPr>
            </a:lvl7pPr>
            <a:lvl8pPr marL="10333548" indent="0" algn="ctr">
              <a:buNone/>
              <a:defRPr>
                <a:solidFill>
                  <a:schemeClr val="tx1">
                    <a:tint val="75000"/>
                  </a:schemeClr>
                </a:solidFill>
              </a:defRPr>
            </a:lvl8pPr>
            <a:lvl9pPr marL="1180977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2025109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294803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21949532" y="1714461"/>
            <a:ext cx="6811923" cy="3652868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1513762" y="1714461"/>
            <a:ext cx="19931182" cy="3652868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332365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381211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536" y="27510485"/>
            <a:ext cx="25733931" cy="8502880"/>
          </a:xfrm>
        </p:spPr>
        <p:txBody>
          <a:bodyPr anchor="t"/>
          <a:lstStyle>
            <a:lvl1pPr algn="l">
              <a:defRPr sz="1290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2391536" y="18145431"/>
            <a:ext cx="25733931" cy="9365057"/>
          </a:xfrm>
        </p:spPr>
        <p:txBody>
          <a:bodyPr anchor="b"/>
          <a:lstStyle>
            <a:lvl1pPr marL="0" indent="0">
              <a:buNone/>
              <a:defRPr sz="6501">
                <a:solidFill>
                  <a:schemeClr val="tx1">
                    <a:tint val="75000"/>
                  </a:schemeClr>
                </a:solidFill>
              </a:defRPr>
            </a:lvl1pPr>
            <a:lvl2pPr marL="1476221" indent="0">
              <a:buNone/>
              <a:defRPr sz="5801">
                <a:solidFill>
                  <a:schemeClr val="tx1">
                    <a:tint val="75000"/>
                  </a:schemeClr>
                </a:solidFill>
              </a:defRPr>
            </a:lvl2pPr>
            <a:lvl3pPr marL="2952442" indent="0">
              <a:buNone/>
              <a:defRPr sz="5201">
                <a:solidFill>
                  <a:schemeClr val="tx1">
                    <a:tint val="75000"/>
                  </a:schemeClr>
                </a:solidFill>
              </a:defRPr>
            </a:lvl3pPr>
            <a:lvl4pPr marL="4428664" indent="0">
              <a:buNone/>
              <a:defRPr sz="4500">
                <a:solidFill>
                  <a:schemeClr val="tx1">
                    <a:tint val="75000"/>
                  </a:schemeClr>
                </a:solidFill>
              </a:defRPr>
            </a:lvl4pPr>
            <a:lvl5pPr marL="5904885" indent="0">
              <a:buNone/>
              <a:defRPr sz="4500">
                <a:solidFill>
                  <a:schemeClr val="tx1">
                    <a:tint val="75000"/>
                  </a:schemeClr>
                </a:solidFill>
              </a:defRPr>
            </a:lvl5pPr>
            <a:lvl6pPr marL="7381106" indent="0">
              <a:buNone/>
              <a:defRPr sz="4500">
                <a:solidFill>
                  <a:schemeClr val="tx1">
                    <a:tint val="75000"/>
                  </a:schemeClr>
                </a:solidFill>
              </a:defRPr>
            </a:lvl6pPr>
            <a:lvl7pPr marL="8857327" indent="0">
              <a:buNone/>
              <a:defRPr sz="4500">
                <a:solidFill>
                  <a:schemeClr val="tx1">
                    <a:tint val="75000"/>
                  </a:schemeClr>
                </a:solidFill>
              </a:defRPr>
            </a:lvl7pPr>
            <a:lvl8pPr marL="10333548" indent="0">
              <a:buNone/>
              <a:defRPr sz="4500">
                <a:solidFill>
                  <a:schemeClr val="tx1">
                    <a:tint val="75000"/>
                  </a:schemeClr>
                </a:solidFill>
              </a:defRPr>
            </a:lvl8pPr>
            <a:lvl9pPr marL="11809770" indent="0">
              <a:buNone/>
              <a:defRPr sz="4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2533474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1513760" y="9989405"/>
            <a:ext cx="13371552" cy="28253743"/>
          </a:xfrm>
        </p:spPr>
        <p:txBody>
          <a:bodyPr/>
          <a:lstStyle>
            <a:lvl1pPr>
              <a:defRPr sz="9002"/>
            </a:lvl1pPr>
            <a:lvl2pPr>
              <a:defRPr sz="7700"/>
            </a:lvl2pPr>
            <a:lvl3pPr>
              <a:defRPr sz="6501"/>
            </a:lvl3pPr>
            <a:lvl4pPr>
              <a:defRPr sz="5801"/>
            </a:lvl4pPr>
            <a:lvl5pPr>
              <a:defRPr sz="5801"/>
            </a:lvl5pPr>
            <a:lvl6pPr>
              <a:defRPr sz="5801"/>
            </a:lvl6pPr>
            <a:lvl7pPr>
              <a:defRPr sz="5801"/>
            </a:lvl7pPr>
            <a:lvl8pPr>
              <a:defRPr sz="5801"/>
            </a:lvl8pPr>
            <a:lvl9pPr>
              <a:defRPr sz="58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15389901" y="9989405"/>
            <a:ext cx="13371552" cy="28253743"/>
          </a:xfrm>
        </p:spPr>
        <p:txBody>
          <a:bodyPr/>
          <a:lstStyle>
            <a:lvl1pPr>
              <a:defRPr sz="9002"/>
            </a:lvl1pPr>
            <a:lvl2pPr>
              <a:defRPr sz="7700"/>
            </a:lvl2pPr>
            <a:lvl3pPr>
              <a:defRPr sz="6501"/>
            </a:lvl3pPr>
            <a:lvl4pPr>
              <a:defRPr sz="5801"/>
            </a:lvl4pPr>
            <a:lvl5pPr>
              <a:defRPr sz="5801"/>
            </a:lvl5pPr>
            <a:lvl6pPr>
              <a:defRPr sz="5801"/>
            </a:lvl6pPr>
            <a:lvl7pPr>
              <a:defRPr sz="5801"/>
            </a:lvl7pPr>
            <a:lvl8pPr>
              <a:defRPr sz="5801"/>
            </a:lvl8pPr>
            <a:lvl9pPr>
              <a:defRPr sz="58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3312013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513761" y="9583089"/>
            <a:ext cx="13376810" cy="3993774"/>
          </a:xfrm>
        </p:spPr>
        <p:txBody>
          <a:bodyPr anchor="b"/>
          <a:lstStyle>
            <a:lvl1pPr marL="0" indent="0">
              <a:buNone/>
              <a:defRPr sz="7700" b="1"/>
            </a:lvl1pPr>
            <a:lvl2pPr marL="1476221" indent="0">
              <a:buNone/>
              <a:defRPr sz="6501" b="1"/>
            </a:lvl2pPr>
            <a:lvl3pPr marL="2952442" indent="0">
              <a:buNone/>
              <a:defRPr sz="5801" b="1"/>
            </a:lvl3pPr>
            <a:lvl4pPr marL="4428664" indent="0">
              <a:buNone/>
              <a:defRPr sz="5201" b="1"/>
            </a:lvl4pPr>
            <a:lvl5pPr marL="5904885" indent="0">
              <a:buNone/>
              <a:defRPr sz="5201" b="1"/>
            </a:lvl5pPr>
            <a:lvl6pPr marL="7381106" indent="0">
              <a:buNone/>
              <a:defRPr sz="5201" b="1"/>
            </a:lvl6pPr>
            <a:lvl7pPr marL="8857327" indent="0">
              <a:buNone/>
              <a:defRPr sz="5201" b="1"/>
            </a:lvl7pPr>
            <a:lvl8pPr marL="10333548" indent="0">
              <a:buNone/>
              <a:defRPr sz="5201" b="1"/>
            </a:lvl8pPr>
            <a:lvl9pPr marL="11809770" indent="0">
              <a:buNone/>
              <a:defRPr sz="520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1513761" y="13576858"/>
            <a:ext cx="13376810" cy="24666281"/>
          </a:xfrm>
        </p:spPr>
        <p:txBody>
          <a:bodyPr/>
          <a:lstStyle>
            <a:lvl1pPr>
              <a:defRPr sz="7700"/>
            </a:lvl1pPr>
            <a:lvl2pPr>
              <a:defRPr sz="6501"/>
            </a:lvl2pPr>
            <a:lvl3pPr>
              <a:defRPr sz="5801"/>
            </a:lvl3pPr>
            <a:lvl4pPr>
              <a:defRPr sz="5201"/>
            </a:lvl4pPr>
            <a:lvl5pPr>
              <a:defRPr sz="5201"/>
            </a:lvl5pPr>
            <a:lvl6pPr>
              <a:defRPr sz="5201"/>
            </a:lvl6pPr>
            <a:lvl7pPr>
              <a:defRPr sz="5201"/>
            </a:lvl7pPr>
            <a:lvl8pPr>
              <a:defRPr sz="5201"/>
            </a:lvl8pPr>
            <a:lvl9pPr>
              <a:defRPr sz="52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15379393" y="9583089"/>
            <a:ext cx="13382065" cy="3993774"/>
          </a:xfrm>
        </p:spPr>
        <p:txBody>
          <a:bodyPr anchor="b"/>
          <a:lstStyle>
            <a:lvl1pPr marL="0" indent="0">
              <a:buNone/>
              <a:defRPr sz="7700" b="1"/>
            </a:lvl1pPr>
            <a:lvl2pPr marL="1476221" indent="0">
              <a:buNone/>
              <a:defRPr sz="6501" b="1"/>
            </a:lvl2pPr>
            <a:lvl3pPr marL="2952442" indent="0">
              <a:buNone/>
              <a:defRPr sz="5801" b="1"/>
            </a:lvl3pPr>
            <a:lvl4pPr marL="4428664" indent="0">
              <a:buNone/>
              <a:defRPr sz="5201" b="1"/>
            </a:lvl4pPr>
            <a:lvl5pPr marL="5904885" indent="0">
              <a:buNone/>
              <a:defRPr sz="5201" b="1"/>
            </a:lvl5pPr>
            <a:lvl6pPr marL="7381106" indent="0">
              <a:buNone/>
              <a:defRPr sz="5201" b="1"/>
            </a:lvl6pPr>
            <a:lvl7pPr marL="8857327" indent="0">
              <a:buNone/>
              <a:defRPr sz="5201" b="1"/>
            </a:lvl7pPr>
            <a:lvl8pPr marL="10333548" indent="0">
              <a:buNone/>
              <a:defRPr sz="5201" b="1"/>
            </a:lvl8pPr>
            <a:lvl9pPr marL="11809770" indent="0">
              <a:buNone/>
              <a:defRPr sz="520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15379393" y="13576858"/>
            <a:ext cx="13382065" cy="24666281"/>
          </a:xfrm>
        </p:spPr>
        <p:txBody>
          <a:bodyPr/>
          <a:lstStyle>
            <a:lvl1pPr>
              <a:defRPr sz="7700"/>
            </a:lvl1pPr>
            <a:lvl2pPr>
              <a:defRPr sz="6501"/>
            </a:lvl2pPr>
            <a:lvl3pPr>
              <a:defRPr sz="5801"/>
            </a:lvl3pPr>
            <a:lvl4pPr>
              <a:defRPr sz="5201"/>
            </a:lvl4pPr>
            <a:lvl5pPr>
              <a:defRPr sz="5201"/>
            </a:lvl5pPr>
            <a:lvl6pPr>
              <a:defRPr sz="5201"/>
            </a:lvl6pPr>
            <a:lvl7pPr>
              <a:defRPr sz="5201"/>
            </a:lvl7pPr>
            <a:lvl8pPr>
              <a:defRPr sz="5201"/>
            </a:lvl8pPr>
            <a:lvl9pPr>
              <a:defRPr sz="52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1973560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843266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89299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3763" y="1704545"/>
            <a:ext cx="9960336" cy="7254205"/>
          </a:xfrm>
        </p:spPr>
        <p:txBody>
          <a:bodyPr anchor="b"/>
          <a:lstStyle>
            <a:lvl1pPr algn="l">
              <a:defRPr sz="6501" b="1"/>
            </a:lvl1pPr>
          </a:lstStyle>
          <a:p>
            <a:r>
              <a:rPr kumimoji="1" lang="ja-JP" altLang="en-US"/>
              <a:t>マスター タイトルの書式設定</a:t>
            </a:r>
          </a:p>
        </p:txBody>
      </p:sp>
      <p:sp>
        <p:nvSpPr>
          <p:cNvPr id="3" name="コンテンツ プレースホルダー 2"/>
          <p:cNvSpPr>
            <a:spLocks noGrp="1"/>
          </p:cNvSpPr>
          <p:nvPr>
            <p:ph idx="1"/>
          </p:nvPr>
        </p:nvSpPr>
        <p:spPr>
          <a:xfrm>
            <a:off x="11836773" y="1704544"/>
            <a:ext cx="16924685" cy="36538601"/>
          </a:xfrm>
        </p:spPr>
        <p:txBody>
          <a:bodyPr/>
          <a:lstStyle>
            <a:lvl1pPr>
              <a:defRPr sz="10301"/>
            </a:lvl1pPr>
            <a:lvl2pPr>
              <a:defRPr sz="9002"/>
            </a:lvl2pPr>
            <a:lvl3pPr>
              <a:defRPr sz="7700"/>
            </a:lvl3pPr>
            <a:lvl4pPr>
              <a:defRPr sz="6501"/>
            </a:lvl4pPr>
            <a:lvl5pPr>
              <a:defRPr sz="6501"/>
            </a:lvl5pPr>
            <a:lvl6pPr>
              <a:defRPr sz="6501"/>
            </a:lvl6pPr>
            <a:lvl7pPr>
              <a:defRPr sz="6501"/>
            </a:lvl7pPr>
            <a:lvl8pPr>
              <a:defRPr sz="6501"/>
            </a:lvl8pPr>
            <a:lvl9pPr>
              <a:defRPr sz="65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1513763" y="8958753"/>
            <a:ext cx="9960336" cy="29284395"/>
          </a:xfrm>
        </p:spPr>
        <p:txBody>
          <a:bodyPr/>
          <a:lstStyle>
            <a:lvl1pPr marL="0" indent="0">
              <a:buNone/>
              <a:defRPr sz="4500"/>
            </a:lvl1pPr>
            <a:lvl2pPr marL="1476221" indent="0">
              <a:buNone/>
              <a:defRPr sz="3900"/>
            </a:lvl2pPr>
            <a:lvl3pPr marL="2952442" indent="0">
              <a:buNone/>
              <a:defRPr sz="3200"/>
            </a:lvl3pPr>
            <a:lvl4pPr marL="4428664" indent="0">
              <a:buNone/>
              <a:defRPr sz="2900"/>
            </a:lvl4pPr>
            <a:lvl5pPr marL="5904885" indent="0">
              <a:buNone/>
              <a:defRPr sz="2900"/>
            </a:lvl5pPr>
            <a:lvl6pPr marL="7381106" indent="0">
              <a:buNone/>
              <a:defRPr sz="2900"/>
            </a:lvl6pPr>
            <a:lvl7pPr marL="8857327" indent="0">
              <a:buNone/>
              <a:defRPr sz="2900"/>
            </a:lvl7pPr>
            <a:lvl8pPr marL="10333548" indent="0">
              <a:buNone/>
              <a:defRPr sz="2900"/>
            </a:lvl8pPr>
            <a:lvl9pPr marL="11809770" indent="0">
              <a:buNone/>
              <a:defRPr sz="2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197727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4156" y="29968190"/>
            <a:ext cx="18165128" cy="3537914"/>
          </a:xfrm>
        </p:spPr>
        <p:txBody>
          <a:bodyPr anchor="b"/>
          <a:lstStyle>
            <a:lvl1pPr algn="l">
              <a:defRPr sz="6501" b="1"/>
            </a:lvl1pPr>
          </a:lstStyle>
          <a:p>
            <a:r>
              <a:rPr kumimoji="1" lang="ja-JP" altLang="en-US"/>
              <a:t>マスター タイトルの書式設定</a:t>
            </a:r>
          </a:p>
        </p:txBody>
      </p:sp>
      <p:sp>
        <p:nvSpPr>
          <p:cNvPr id="3" name="図プレースホルダー 2"/>
          <p:cNvSpPr>
            <a:spLocks noGrp="1"/>
          </p:cNvSpPr>
          <p:nvPr>
            <p:ph type="pic" idx="1"/>
          </p:nvPr>
        </p:nvSpPr>
        <p:spPr>
          <a:xfrm>
            <a:off x="5934156" y="3825304"/>
            <a:ext cx="18165128" cy="25687020"/>
          </a:xfrm>
        </p:spPr>
        <p:txBody>
          <a:bodyPr/>
          <a:lstStyle>
            <a:lvl1pPr marL="0" indent="0">
              <a:buNone/>
              <a:defRPr sz="10301"/>
            </a:lvl1pPr>
            <a:lvl2pPr marL="1476221" indent="0">
              <a:buNone/>
              <a:defRPr sz="9002"/>
            </a:lvl2pPr>
            <a:lvl3pPr marL="2952442" indent="0">
              <a:buNone/>
              <a:defRPr sz="7700"/>
            </a:lvl3pPr>
            <a:lvl4pPr marL="4428664" indent="0">
              <a:buNone/>
              <a:defRPr sz="6501"/>
            </a:lvl4pPr>
            <a:lvl5pPr marL="5904885" indent="0">
              <a:buNone/>
              <a:defRPr sz="6501"/>
            </a:lvl5pPr>
            <a:lvl6pPr marL="7381106" indent="0">
              <a:buNone/>
              <a:defRPr sz="6501"/>
            </a:lvl6pPr>
            <a:lvl7pPr marL="8857327" indent="0">
              <a:buNone/>
              <a:defRPr sz="6501"/>
            </a:lvl7pPr>
            <a:lvl8pPr marL="10333548" indent="0">
              <a:buNone/>
              <a:defRPr sz="6501"/>
            </a:lvl8pPr>
            <a:lvl9pPr marL="11809770" indent="0">
              <a:buNone/>
              <a:defRPr sz="6501"/>
            </a:lvl9pPr>
          </a:lstStyle>
          <a:p>
            <a:endParaRPr kumimoji="1" lang="ja-JP" altLang="en-US"/>
          </a:p>
        </p:txBody>
      </p:sp>
      <p:sp>
        <p:nvSpPr>
          <p:cNvPr id="4" name="テキスト プレースホルダー 3"/>
          <p:cNvSpPr>
            <a:spLocks noGrp="1"/>
          </p:cNvSpPr>
          <p:nvPr>
            <p:ph type="body" sz="half" idx="2"/>
          </p:nvPr>
        </p:nvSpPr>
        <p:spPr>
          <a:xfrm>
            <a:off x="5934156" y="33506104"/>
            <a:ext cx="18165128" cy="5024425"/>
          </a:xfrm>
        </p:spPr>
        <p:txBody>
          <a:bodyPr/>
          <a:lstStyle>
            <a:lvl1pPr marL="0" indent="0">
              <a:buNone/>
              <a:defRPr sz="4500"/>
            </a:lvl1pPr>
            <a:lvl2pPr marL="1476221" indent="0">
              <a:buNone/>
              <a:defRPr sz="3900"/>
            </a:lvl2pPr>
            <a:lvl3pPr marL="2952442" indent="0">
              <a:buNone/>
              <a:defRPr sz="3200"/>
            </a:lvl3pPr>
            <a:lvl4pPr marL="4428664" indent="0">
              <a:buNone/>
              <a:defRPr sz="2900"/>
            </a:lvl4pPr>
            <a:lvl5pPr marL="5904885" indent="0">
              <a:buNone/>
              <a:defRPr sz="2900"/>
            </a:lvl5pPr>
            <a:lvl6pPr marL="7381106" indent="0">
              <a:buNone/>
              <a:defRPr sz="2900"/>
            </a:lvl6pPr>
            <a:lvl7pPr marL="8857327" indent="0">
              <a:buNone/>
              <a:defRPr sz="2900"/>
            </a:lvl7pPr>
            <a:lvl8pPr marL="10333548" indent="0">
              <a:buNone/>
              <a:defRPr sz="2900"/>
            </a:lvl8pPr>
            <a:lvl9pPr marL="11809770" indent="0">
              <a:buNone/>
              <a:defRPr sz="2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8049F04-D90B-E84E-B335-54548E1C55CA}" type="datetimeFigureOut">
              <a:rPr kumimoji="1" lang="ja-JP" altLang="en-US" smtClean="0"/>
              <a:t>2022/11/25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218864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3764" y="1714457"/>
            <a:ext cx="27247691" cy="7135284"/>
          </a:xfrm>
          <a:prstGeom prst="rect">
            <a:avLst/>
          </a:prstGeom>
        </p:spPr>
        <p:txBody>
          <a:bodyPr vert="horz" lIns="295214" tIns="147607" rIns="295214" bIns="147607"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1513764" y="9989405"/>
            <a:ext cx="27247691" cy="28253743"/>
          </a:xfrm>
          <a:prstGeom prst="rect">
            <a:avLst/>
          </a:prstGeom>
        </p:spPr>
        <p:txBody>
          <a:bodyPr vert="horz" lIns="295214" tIns="147607" rIns="295214" bIns="147607"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1513763" y="39680111"/>
            <a:ext cx="7064217" cy="2279327"/>
          </a:xfrm>
          <a:prstGeom prst="rect">
            <a:avLst/>
          </a:prstGeom>
        </p:spPr>
        <p:txBody>
          <a:bodyPr vert="horz" lIns="295214" tIns="147607" rIns="295214" bIns="147607" rtlCol="0" anchor="ctr"/>
          <a:lstStyle>
            <a:lvl1pPr algn="l">
              <a:defRPr sz="3900">
                <a:solidFill>
                  <a:schemeClr val="tx1">
                    <a:tint val="75000"/>
                  </a:schemeClr>
                </a:solidFill>
              </a:defRPr>
            </a:lvl1pPr>
          </a:lstStyle>
          <a:p>
            <a:fld id="{A8049F04-D90B-E84E-B335-54548E1C55CA}" type="datetimeFigureOut">
              <a:rPr kumimoji="1" lang="ja-JP" altLang="en-US" smtClean="0"/>
              <a:t>2022/11/25</a:t>
            </a:fld>
            <a:endParaRPr kumimoji="1" lang="ja-JP" altLang="en-US"/>
          </a:p>
        </p:txBody>
      </p:sp>
      <p:sp>
        <p:nvSpPr>
          <p:cNvPr id="5" name="フッター プレースホルダー 4"/>
          <p:cNvSpPr>
            <a:spLocks noGrp="1"/>
          </p:cNvSpPr>
          <p:nvPr>
            <p:ph type="ftr" sz="quarter" idx="3"/>
          </p:nvPr>
        </p:nvSpPr>
        <p:spPr>
          <a:xfrm>
            <a:off x="10344032" y="39680111"/>
            <a:ext cx="9587151" cy="2279327"/>
          </a:xfrm>
          <a:prstGeom prst="rect">
            <a:avLst/>
          </a:prstGeom>
        </p:spPr>
        <p:txBody>
          <a:bodyPr vert="horz" lIns="295214" tIns="147607" rIns="295214" bIns="147607" rtlCol="0" anchor="ctr"/>
          <a:lstStyle>
            <a:lvl1pPr algn="ctr">
              <a:defRPr sz="3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697239" y="39680111"/>
            <a:ext cx="7064217" cy="2279327"/>
          </a:xfrm>
          <a:prstGeom prst="rect">
            <a:avLst/>
          </a:prstGeom>
        </p:spPr>
        <p:txBody>
          <a:bodyPr vert="horz" lIns="295214" tIns="147607" rIns="295214" bIns="147607" rtlCol="0" anchor="ctr"/>
          <a:lstStyle>
            <a:lvl1pPr algn="r">
              <a:defRPr sz="3900">
                <a:solidFill>
                  <a:schemeClr val="tx1">
                    <a:tint val="75000"/>
                  </a:schemeClr>
                </a:solidFill>
              </a:defRPr>
            </a:lvl1pPr>
          </a:lstStyle>
          <a:p>
            <a:fld id="{2555BCC3-69EF-1A47-B485-C16743B8F7ED}" type="slidenum">
              <a:rPr kumimoji="1" lang="ja-JP" altLang="en-US" smtClean="0"/>
              <a:t>‹#›</a:t>
            </a:fld>
            <a:endParaRPr kumimoji="1" lang="ja-JP" altLang="en-US"/>
          </a:p>
        </p:txBody>
      </p:sp>
    </p:spTree>
    <p:extLst>
      <p:ext uri="{BB962C8B-B14F-4D97-AF65-F5344CB8AC3E}">
        <p14:creationId xmlns:p14="http://schemas.microsoft.com/office/powerpoint/2010/main" val="10554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6221" rtl="0" eaLnBrk="1" latinLnBrk="0" hangingPunct="1">
        <a:spcBef>
          <a:spcPct val="0"/>
        </a:spcBef>
        <a:buNone/>
        <a:defRPr kumimoji="1" sz="14201" kern="1200">
          <a:solidFill>
            <a:schemeClr val="tx1"/>
          </a:solidFill>
          <a:latin typeface="+mj-lt"/>
          <a:ea typeface="+mj-ea"/>
          <a:cs typeface="+mj-cs"/>
        </a:defRPr>
      </a:lvl1pPr>
    </p:titleStyle>
    <p:bodyStyle>
      <a:lvl1pPr marL="1107167" indent="-1107167" algn="l" defTabSz="1476221" rtl="0" eaLnBrk="1" latinLnBrk="0" hangingPunct="1">
        <a:spcBef>
          <a:spcPct val="20000"/>
        </a:spcBef>
        <a:buFont typeface="Arial"/>
        <a:buChar char="•"/>
        <a:defRPr kumimoji="1" sz="10301" kern="1200">
          <a:solidFill>
            <a:schemeClr val="tx1"/>
          </a:solidFill>
          <a:latin typeface="+mn-lt"/>
          <a:ea typeface="+mn-ea"/>
          <a:cs typeface="+mn-cs"/>
        </a:defRPr>
      </a:lvl1pPr>
      <a:lvl2pPr marL="2398859" indent="-922638" algn="l" defTabSz="1476221" rtl="0" eaLnBrk="1" latinLnBrk="0" hangingPunct="1">
        <a:spcBef>
          <a:spcPct val="20000"/>
        </a:spcBef>
        <a:buFont typeface="Arial"/>
        <a:buChar char="–"/>
        <a:defRPr kumimoji="1" sz="9002" kern="1200">
          <a:solidFill>
            <a:schemeClr val="tx1"/>
          </a:solidFill>
          <a:latin typeface="+mn-lt"/>
          <a:ea typeface="+mn-ea"/>
          <a:cs typeface="+mn-cs"/>
        </a:defRPr>
      </a:lvl2pPr>
      <a:lvl3pPr marL="3690553" indent="-738111" algn="l" defTabSz="1476221" rtl="0" eaLnBrk="1" latinLnBrk="0" hangingPunct="1">
        <a:spcBef>
          <a:spcPct val="20000"/>
        </a:spcBef>
        <a:buFont typeface="Arial"/>
        <a:buChar char="•"/>
        <a:defRPr kumimoji="1" sz="7700" kern="1200">
          <a:solidFill>
            <a:schemeClr val="tx1"/>
          </a:solidFill>
          <a:latin typeface="+mn-lt"/>
          <a:ea typeface="+mn-ea"/>
          <a:cs typeface="+mn-cs"/>
        </a:defRPr>
      </a:lvl3pPr>
      <a:lvl4pPr marL="5166774"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4pPr>
      <a:lvl5pPr marL="6642995"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5pPr>
      <a:lvl6pPr marL="8119216"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6pPr>
      <a:lvl7pPr marL="9595437"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7pPr>
      <a:lvl8pPr marL="11071659"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8pPr>
      <a:lvl9pPr marL="12547880" indent="-738111" algn="l" defTabSz="1476221" rtl="0" eaLnBrk="1" latinLnBrk="0" hangingPunct="1">
        <a:spcBef>
          <a:spcPct val="20000"/>
        </a:spcBef>
        <a:buFont typeface="Arial"/>
        <a:buChar char="•"/>
        <a:defRPr kumimoji="1" sz="6501" kern="1200">
          <a:solidFill>
            <a:schemeClr val="tx1"/>
          </a:solidFill>
          <a:latin typeface="+mn-lt"/>
          <a:ea typeface="+mn-ea"/>
          <a:cs typeface="+mn-cs"/>
        </a:defRPr>
      </a:lvl9pPr>
    </p:bodyStyle>
    <p:otherStyle>
      <a:defPPr>
        <a:defRPr lang="ja-JP"/>
      </a:defPPr>
      <a:lvl1pPr marL="0" algn="l" defTabSz="1476221" rtl="0" eaLnBrk="1" latinLnBrk="0" hangingPunct="1">
        <a:defRPr kumimoji="1" sz="5801" kern="1200">
          <a:solidFill>
            <a:schemeClr val="tx1"/>
          </a:solidFill>
          <a:latin typeface="+mn-lt"/>
          <a:ea typeface="+mn-ea"/>
          <a:cs typeface="+mn-cs"/>
        </a:defRPr>
      </a:lvl1pPr>
      <a:lvl2pPr marL="1476221" algn="l" defTabSz="1476221" rtl="0" eaLnBrk="1" latinLnBrk="0" hangingPunct="1">
        <a:defRPr kumimoji="1" sz="5801" kern="1200">
          <a:solidFill>
            <a:schemeClr val="tx1"/>
          </a:solidFill>
          <a:latin typeface="+mn-lt"/>
          <a:ea typeface="+mn-ea"/>
          <a:cs typeface="+mn-cs"/>
        </a:defRPr>
      </a:lvl2pPr>
      <a:lvl3pPr marL="2952442" algn="l" defTabSz="1476221" rtl="0" eaLnBrk="1" latinLnBrk="0" hangingPunct="1">
        <a:defRPr kumimoji="1" sz="5801" kern="1200">
          <a:solidFill>
            <a:schemeClr val="tx1"/>
          </a:solidFill>
          <a:latin typeface="+mn-lt"/>
          <a:ea typeface="+mn-ea"/>
          <a:cs typeface="+mn-cs"/>
        </a:defRPr>
      </a:lvl3pPr>
      <a:lvl4pPr marL="4428664" algn="l" defTabSz="1476221" rtl="0" eaLnBrk="1" latinLnBrk="0" hangingPunct="1">
        <a:defRPr kumimoji="1" sz="5801" kern="1200">
          <a:solidFill>
            <a:schemeClr val="tx1"/>
          </a:solidFill>
          <a:latin typeface="+mn-lt"/>
          <a:ea typeface="+mn-ea"/>
          <a:cs typeface="+mn-cs"/>
        </a:defRPr>
      </a:lvl4pPr>
      <a:lvl5pPr marL="5904885" algn="l" defTabSz="1476221" rtl="0" eaLnBrk="1" latinLnBrk="0" hangingPunct="1">
        <a:defRPr kumimoji="1" sz="5801" kern="1200">
          <a:solidFill>
            <a:schemeClr val="tx1"/>
          </a:solidFill>
          <a:latin typeface="+mn-lt"/>
          <a:ea typeface="+mn-ea"/>
          <a:cs typeface="+mn-cs"/>
        </a:defRPr>
      </a:lvl5pPr>
      <a:lvl6pPr marL="7381106" algn="l" defTabSz="1476221" rtl="0" eaLnBrk="1" latinLnBrk="0" hangingPunct="1">
        <a:defRPr kumimoji="1" sz="5801" kern="1200">
          <a:solidFill>
            <a:schemeClr val="tx1"/>
          </a:solidFill>
          <a:latin typeface="+mn-lt"/>
          <a:ea typeface="+mn-ea"/>
          <a:cs typeface="+mn-cs"/>
        </a:defRPr>
      </a:lvl6pPr>
      <a:lvl7pPr marL="8857327" algn="l" defTabSz="1476221" rtl="0" eaLnBrk="1" latinLnBrk="0" hangingPunct="1">
        <a:defRPr kumimoji="1" sz="5801" kern="1200">
          <a:solidFill>
            <a:schemeClr val="tx1"/>
          </a:solidFill>
          <a:latin typeface="+mn-lt"/>
          <a:ea typeface="+mn-ea"/>
          <a:cs typeface="+mn-cs"/>
        </a:defRPr>
      </a:lvl7pPr>
      <a:lvl8pPr marL="10333548" algn="l" defTabSz="1476221" rtl="0" eaLnBrk="1" latinLnBrk="0" hangingPunct="1">
        <a:defRPr kumimoji="1" sz="5801" kern="1200">
          <a:solidFill>
            <a:schemeClr val="tx1"/>
          </a:solidFill>
          <a:latin typeface="+mn-lt"/>
          <a:ea typeface="+mn-ea"/>
          <a:cs typeface="+mn-cs"/>
        </a:defRPr>
      </a:lvl8pPr>
      <a:lvl9pPr marL="11809770" algn="l" defTabSz="1476221" rtl="0" eaLnBrk="1" latinLnBrk="0" hangingPunct="1">
        <a:defRPr kumimoji="1" sz="5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CA2A6BF8-55EB-9348-8810-4974A017783E}"/>
              </a:ext>
            </a:extLst>
          </p:cNvPr>
          <p:cNvSpPr/>
          <p:nvPr/>
        </p:nvSpPr>
        <p:spPr>
          <a:xfrm>
            <a:off x="15916199" y="3367996"/>
            <a:ext cx="13680000" cy="20656053"/>
          </a:xfrm>
          <a:prstGeom prst="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endParaRPr kumimoji="1" lang="ja-JP" altLang="en-US" sz="8000" dirty="0">
              <a:solidFill>
                <a:schemeClr val="bg1"/>
              </a:solidFill>
            </a:endParaRPr>
          </a:p>
        </p:txBody>
      </p:sp>
      <p:sp>
        <p:nvSpPr>
          <p:cNvPr id="37" name="正方形/長方形 36">
            <a:extLst>
              <a:ext uri="{FF2B5EF4-FFF2-40B4-BE49-F238E27FC236}">
                <a16:creationId xmlns:a16="http://schemas.microsoft.com/office/drawing/2014/main" id="{243B896A-1D4D-8E4B-8AB4-2D5CAA755C96}"/>
              </a:ext>
            </a:extLst>
          </p:cNvPr>
          <p:cNvSpPr/>
          <p:nvPr/>
        </p:nvSpPr>
        <p:spPr>
          <a:xfrm>
            <a:off x="16475559" y="7874059"/>
            <a:ext cx="12600000" cy="225696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内で動作するゲスト</a:t>
            </a:r>
            <a:r>
              <a:rPr lang="en-US" altLang="ja-JP" sz="3600" dirty="0">
                <a:solidFill>
                  <a:schemeClr val="tx1"/>
                </a:solidFill>
                <a:effectLst>
                  <a:outerShdw blurRad="38100" dist="38100" dir="2700000" algn="tl">
                    <a:srgbClr val="000000">
                      <a:alpha val="43137"/>
                    </a:srgbClr>
                  </a:outerShdw>
                </a:effectLst>
              </a:rPr>
              <a:t>OS</a:t>
            </a:r>
            <a:r>
              <a:rPr lang="ja-JP" altLang="en-US" sz="3600">
                <a:solidFill>
                  <a:schemeClr val="tx1"/>
                </a:solidFill>
                <a:effectLst>
                  <a:outerShdw blurRad="38100" dist="38100" dir="2700000" algn="tl">
                    <a:srgbClr val="000000">
                      <a:alpha val="43137"/>
                    </a:srgbClr>
                  </a:outerShdw>
                </a:effectLst>
              </a:rPr>
              <a:t>としてライブラリ</a:t>
            </a:r>
            <a:r>
              <a:rPr lang="en-US" altLang="ja-JP" sz="3600" dirty="0">
                <a:solidFill>
                  <a:schemeClr val="tx1"/>
                </a:solidFill>
                <a:effectLst>
                  <a:outerShdw blurRad="38100" dist="38100" dir="2700000" algn="tl">
                    <a:srgbClr val="000000">
                      <a:alpha val="43137"/>
                    </a:srgbClr>
                  </a:outerShdw>
                </a:effectLst>
              </a:rPr>
              <a:t>OS</a:t>
            </a:r>
            <a:r>
              <a:rPr lang="ja-JP" altLang="en-US" sz="3600">
                <a:solidFill>
                  <a:schemeClr val="tx1"/>
                </a:solidFill>
                <a:effectLst>
                  <a:outerShdw blurRad="38100" dist="38100" dir="2700000" algn="tl">
                    <a:srgbClr val="000000">
                      <a:alpha val="43137"/>
                    </a:srgbClr>
                  </a:outerShdw>
                </a:effectLst>
              </a:rPr>
              <a:t>を使用</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アプリケーションに必要な機能のみがリンクされており高速に動作する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pitchFamily="2" charset="2"/>
              <a:buChar char="p"/>
            </a:pPr>
            <a:r>
              <a:rPr lang="ja-JP" altLang="en-US" sz="3600">
                <a:solidFill>
                  <a:schemeClr val="tx1"/>
                </a:solidFill>
                <a:effectLst>
                  <a:outerShdw blurRad="38100" dist="38100" dir="2700000" algn="tl">
                    <a:srgbClr val="000000">
                      <a:alpha val="43137"/>
                    </a:srgbClr>
                  </a:outerShdw>
                </a:effectLst>
              </a:rPr>
              <a:t>最低限の初期化しか行わないため高速に起動する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pitchFamily="2" charset="2"/>
              <a:buChar char="p"/>
            </a:pPr>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ffectLst>
                <a:outerShdw blurRad="38100" dist="38100" dir="2700000" algn="tl">
                  <a:srgbClr val="000000">
                    <a:alpha val="43137"/>
                  </a:srgbClr>
                </a:outerShdw>
              </a:effectLst>
            </a:endParaRPr>
          </a:p>
        </p:txBody>
      </p:sp>
      <p:sp>
        <p:nvSpPr>
          <p:cNvPr id="38" name="対角する 2 つの角を切り取った四角形 37">
            <a:extLst>
              <a:ext uri="{FF2B5EF4-FFF2-40B4-BE49-F238E27FC236}">
                <a16:creationId xmlns:a16="http://schemas.microsoft.com/office/drawing/2014/main" id="{3E0FB7F6-30F8-7A45-BCA1-A01BBEAA89DA}"/>
              </a:ext>
            </a:extLst>
          </p:cNvPr>
          <p:cNvSpPr/>
          <p:nvPr/>
        </p:nvSpPr>
        <p:spPr>
          <a:xfrm>
            <a:off x="16475559" y="7166935"/>
            <a:ext cx="4764550"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軽量</a:t>
            </a:r>
            <a:r>
              <a:rPr lang="en-US" altLang="ja-JP" sz="4800" b="1" dirty="0">
                <a:solidFill>
                  <a:schemeClr val="bg1"/>
                </a:solidFill>
              </a:rPr>
              <a:t>OS</a:t>
            </a:r>
            <a:r>
              <a:rPr lang="ja-JP" altLang="en-US" sz="4800" b="1">
                <a:solidFill>
                  <a:schemeClr val="bg1"/>
                </a:solidFill>
              </a:rPr>
              <a:t>の使用</a:t>
            </a:r>
          </a:p>
        </p:txBody>
      </p:sp>
      <p:grpSp>
        <p:nvGrpSpPr>
          <p:cNvPr id="13" name="グループ化 12">
            <a:extLst>
              <a:ext uri="{FF2B5EF4-FFF2-40B4-BE49-F238E27FC236}">
                <a16:creationId xmlns:a16="http://schemas.microsoft.com/office/drawing/2014/main" id="{B3D6EF80-4E2A-0A44-9273-6C9D54AF1F28}"/>
              </a:ext>
            </a:extLst>
          </p:cNvPr>
          <p:cNvGrpSpPr/>
          <p:nvPr/>
        </p:nvGrpSpPr>
        <p:grpSpPr>
          <a:xfrm>
            <a:off x="16450050" y="10328630"/>
            <a:ext cx="12600000" cy="4971094"/>
            <a:chOff x="16475559" y="10706696"/>
            <a:chExt cx="12600000" cy="5511126"/>
          </a:xfrm>
        </p:grpSpPr>
        <p:sp>
          <p:nvSpPr>
            <p:cNvPr id="88" name="角丸四角形 87">
              <a:extLst>
                <a:ext uri="{FF2B5EF4-FFF2-40B4-BE49-F238E27FC236}">
                  <a16:creationId xmlns:a16="http://schemas.microsoft.com/office/drawing/2014/main" id="{61907D66-9865-3A46-AC2D-BD89DC5474C0}"/>
                </a:ext>
              </a:extLst>
            </p:cNvPr>
            <p:cNvSpPr/>
            <p:nvPr/>
          </p:nvSpPr>
          <p:spPr>
            <a:xfrm>
              <a:off x="16475559" y="10706696"/>
              <a:ext cx="12600000" cy="5511126"/>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4800" b="1" dirty="0">
                <a:solidFill>
                  <a:srgbClr val="000000"/>
                </a:solidFill>
              </a:endParaRPr>
            </a:p>
          </p:txBody>
        </p:sp>
        <p:sp>
          <p:nvSpPr>
            <p:cNvPr id="55" name="テキスト ボックス 54">
              <a:extLst>
                <a:ext uri="{FF2B5EF4-FFF2-40B4-BE49-F238E27FC236}">
                  <a16:creationId xmlns:a16="http://schemas.microsoft.com/office/drawing/2014/main" id="{98C2BA82-E463-294F-A129-B859619426B9}"/>
                </a:ext>
              </a:extLst>
            </p:cNvPr>
            <p:cNvSpPr txBox="1"/>
            <p:nvPr/>
          </p:nvSpPr>
          <p:spPr>
            <a:xfrm>
              <a:off x="25830914" y="12501551"/>
              <a:ext cx="184731" cy="1354987"/>
            </a:xfrm>
            <a:prstGeom prst="rect">
              <a:avLst/>
            </a:prstGeom>
            <a:noFill/>
          </p:spPr>
          <p:txBody>
            <a:bodyPr wrap="none" rtlCol="0">
              <a:spAutoFit/>
            </a:bodyPr>
            <a:lstStyle/>
            <a:p>
              <a:endParaRPr kumimoji="1" lang="ja-JP" altLang="en-US"/>
            </a:p>
          </p:txBody>
        </p:sp>
      </p:grpSp>
      <p:sp>
        <p:nvSpPr>
          <p:cNvPr id="176" name="正方形/長方形 27">
            <a:extLst>
              <a:ext uri="{FF2B5EF4-FFF2-40B4-BE49-F238E27FC236}">
                <a16:creationId xmlns:a16="http://schemas.microsoft.com/office/drawing/2014/main" id="{390FCD68-69A7-004B-B0C2-E06AC9B6F1D4}"/>
              </a:ext>
            </a:extLst>
          </p:cNvPr>
          <p:cNvSpPr/>
          <p:nvPr/>
        </p:nvSpPr>
        <p:spPr>
          <a:xfrm>
            <a:off x="16475559" y="4519509"/>
            <a:ext cx="12600000" cy="227863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ユーザ・ハイパーバイザは一つのユーザ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のみを動作</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複数の</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を動作させるのに必要な機能を省いて軽量化</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データの追跡・制御が必要ないデバイスはパススルー機能を用いてデバイスをそのままユーザ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に見せる</a:t>
            </a:r>
            <a:endParaRPr lang="en-US" altLang="ja-JP" sz="3600" dirty="0">
              <a:solidFill>
                <a:schemeClr val="tx1"/>
              </a:solidFill>
              <a:effectLst>
                <a:outerShdw blurRad="38100" dist="38100" dir="2700000" algn="tl">
                  <a:srgbClr val="000000">
                    <a:alpha val="43137"/>
                  </a:srgbClr>
                </a:outerShdw>
              </a:effectLst>
            </a:endParaRPr>
          </a:p>
        </p:txBody>
      </p:sp>
      <p:sp>
        <p:nvSpPr>
          <p:cNvPr id="177" name="対角する 2 つの角を切り取った四角形 28">
            <a:extLst>
              <a:ext uri="{FF2B5EF4-FFF2-40B4-BE49-F238E27FC236}">
                <a16:creationId xmlns:a16="http://schemas.microsoft.com/office/drawing/2014/main" id="{BEAA5C20-0EEE-B641-BF47-F3866A5AA287}"/>
              </a:ext>
            </a:extLst>
          </p:cNvPr>
          <p:cNvSpPr/>
          <p:nvPr/>
        </p:nvSpPr>
        <p:spPr>
          <a:xfrm>
            <a:off x="16475559" y="3837785"/>
            <a:ext cx="7448843"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軽量ハイパーバイザの使用</a:t>
            </a:r>
            <a:endParaRPr lang="ja-JP" altLang="en-US" sz="4800" b="1" dirty="0">
              <a:solidFill>
                <a:schemeClr val="bg1"/>
              </a:solidFill>
            </a:endParaRPr>
          </a:p>
        </p:txBody>
      </p:sp>
      <p:grpSp>
        <p:nvGrpSpPr>
          <p:cNvPr id="14" name="グループ化 13">
            <a:extLst>
              <a:ext uri="{FF2B5EF4-FFF2-40B4-BE49-F238E27FC236}">
                <a16:creationId xmlns:a16="http://schemas.microsoft.com/office/drawing/2014/main" id="{753F287B-4383-DE43-9EA5-E5231AA756C6}"/>
              </a:ext>
            </a:extLst>
          </p:cNvPr>
          <p:cNvGrpSpPr/>
          <p:nvPr/>
        </p:nvGrpSpPr>
        <p:grpSpPr>
          <a:xfrm>
            <a:off x="16450050" y="15524151"/>
            <a:ext cx="12600000" cy="4630808"/>
            <a:chOff x="16475559" y="16543204"/>
            <a:chExt cx="12600000" cy="4630808"/>
          </a:xfrm>
        </p:grpSpPr>
        <p:sp>
          <p:nvSpPr>
            <p:cNvPr id="166" name="正方形/長方形 36">
              <a:extLst>
                <a:ext uri="{FF2B5EF4-FFF2-40B4-BE49-F238E27FC236}">
                  <a16:creationId xmlns:a16="http://schemas.microsoft.com/office/drawing/2014/main" id="{48785854-8202-2646-83AF-FFF5620362F4}"/>
                </a:ext>
              </a:extLst>
            </p:cNvPr>
            <p:cNvSpPr/>
            <p:nvPr/>
          </p:nvSpPr>
          <p:spPr>
            <a:xfrm>
              <a:off x="16475559" y="17250327"/>
              <a:ext cx="12600000" cy="3923685"/>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クラウドサービスの通信を監視することで追跡・制御を行う</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がパケットを送受信する度にパケットを解析し、通信情報を記録</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ユーザがユーザ・ハイパーバイザに要求を送ると通信履歴を返答</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通信先でもユーザ・ハイパーバイザが動作している場合は再帰的に実行</a:t>
              </a:r>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ffectLst>
                  <a:outerShdw blurRad="38100" dist="38100" dir="2700000" algn="tl">
                    <a:srgbClr val="000000">
                      <a:alpha val="43137"/>
                    </a:srgbClr>
                  </a:outerShdw>
                </a:effectLst>
              </a:endParaRPr>
            </a:p>
          </p:txBody>
        </p:sp>
        <p:sp>
          <p:nvSpPr>
            <p:cNvPr id="169" name="対角する 2 つの角を切り取った四角形 37">
              <a:extLst>
                <a:ext uri="{FF2B5EF4-FFF2-40B4-BE49-F238E27FC236}">
                  <a16:creationId xmlns:a16="http://schemas.microsoft.com/office/drawing/2014/main" id="{133B3F8F-AEC3-9C42-8078-2EA16856565E}"/>
                </a:ext>
              </a:extLst>
            </p:cNvPr>
            <p:cNvSpPr/>
            <p:nvPr/>
          </p:nvSpPr>
          <p:spPr>
            <a:xfrm>
              <a:off x="16475559" y="16543204"/>
              <a:ext cx="5825641"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通信の追跡と制御</a:t>
              </a:r>
            </a:p>
          </p:txBody>
        </p:sp>
      </p:grpSp>
      <p:sp>
        <p:nvSpPr>
          <p:cNvPr id="225" name="角丸四角形 87">
            <a:extLst>
              <a:ext uri="{FF2B5EF4-FFF2-40B4-BE49-F238E27FC236}">
                <a16:creationId xmlns:a16="http://schemas.microsoft.com/office/drawing/2014/main" id="{093AE840-38D5-134F-8974-362B52CC0577}"/>
              </a:ext>
            </a:extLst>
          </p:cNvPr>
          <p:cNvSpPr/>
          <p:nvPr/>
        </p:nvSpPr>
        <p:spPr>
          <a:xfrm>
            <a:off x="16450050" y="20434133"/>
            <a:ext cx="12600000" cy="3389112"/>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3600" b="1" dirty="0">
              <a:solidFill>
                <a:srgbClr val="000000"/>
              </a:solidFill>
            </a:endParaRPr>
          </a:p>
        </p:txBody>
      </p:sp>
      <p:sp>
        <p:nvSpPr>
          <p:cNvPr id="3" name="タイトル 3">
            <a:extLst>
              <a:ext uri="{FF2B5EF4-FFF2-40B4-BE49-F238E27FC236}">
                <a16:creationId xmlns:a16="http://schemas.microsoft.com/office/drawing/2014/main" id="{AD3DBF04-4B61-8D4F-87AF-6B4055112258}"/>
              </a:ext>
            </a:extLst>
          </p:cNvPr>
          <p:cNvSpPr>
            <a:spLocks noGrp="1"/>
          </p:cNvSpPr>
          <p:nvPr>
            <p:ph type="title"/>
          </p:nvPr>
        </p:nvSpPr>
        <p:spPr>
          <a:xfrm>
            <a:off x="679013" y="355600"/>
            <a:ext cx="28917186" cy="2540000"/>
          </a:xfrm>
          <a:solidFill>
            <a:schemeClr val="tx2"/>
          </a:solidFill>
        </p:spPr>
        <p:txBody>
          <a:bodyPr>
            <a:normAutofit/>
          </a:bodyPr>
          <a:lstStyle/>
          <a:p>
            <a:r>
              <a:rPr lang="ja-JP" altLang="en-US" sz="8000" b="1">
                <a:solidFill>
                  <a:schemeClr val="bg1"/>
                </a:solidFill>
              </a:rPr>
              <a:t>ネストした</a:t>
            </a:r>
            <a:r>
              <a:rPr lang="en-US" altLang="ja-JP" sz="8000" b="1" dirty="0">
                <a:solidFill>
                  <a:schemeClr val="bg1"/>
                </a:solidFill>
              </a:rPr>
              <a:t>VM</a:t>
            </a:r>
            <a:r>
              <a:rPr lang="ja-JP" altLang="en-US" sz="8000" b="1">
                <a:solidFill>
                  <a:schemeClr val="bg1"/>
                </a:solidFill>
              </a:rPr>
              <a:t>を</a:t>
            </a:r>
            <a:r>
              <a:rPr lang="en-US" altLang="ja-JP" sz="8000" b="1" dirty="0">
                <a:solidFill>
                  <a:schemeClr val="bg1"/>
                </a:solidFill>
              </a:rPr>
              <a:t>AMD SEV</a:t>
            </a:r>
            <a:r>
              <a:rPr lang="ja-JP" altLang="en-US" sz="8000" b="1">
                <a:solidFill>
                  <a:schemeClr val="bg1"/>
                </a:solidFill>
              </a:rPr>
              <a:t>で保護することによる安全な追跡・制御</a:t>
            </a:r>
            <a:br>
              <a:rPr lang="en-US" altLang="ja-JP" sz="8000" b="1" dirty="0">
                <a:solidFill>
                  <a:schemeClr val="bg1"/>
                </a:solidFill>
              </a:rPr>
            </a:br>
            <a:r>
              <a:rPr lang="ja-JP" altLang="en-US" sz="4800" b="1">
                <a:solidFill>
                  <a:schemeClr val="bg1"/>
                </a:solidFill>
              </a:rPr>
              <a:t>安東　尚哉，光来　健一</a:t>
            </a:r>
            <a:r>
              <a:rPr lang="en-US" altLang="ja-JP" sz="4800" b="1" dirty="0">
                <a:solidFill>
                  <a:schemeClr val="bg1"/>
                </a:solidFill>
              </a:rPr>
              <a:t> (</a:t>
            </a:r>
            <a:r>
              <a:rPr lang="ja-JP" altLang="en-US" sz="4800" b="1">
                <a:solidFill>
                  <a:schemeClr val="bg1"/>
                </a:solidFill>
              </a:rPr>
              <a:t>九州工業大学</a:t>
            </a:r>
            <a:r>
              <a:rPr lang="en-US" altLang="ja-JP" sz="4800" b="1" dirty="0">
                <a:solidFill>
                  <a:schemeClr val="bg1"/>
                </a:solidFill>
              </a:rPr>
              <a:t>)</a:t>
            </a:r>
            <a:endParaRPr lang="ja-JP" altLang="en-US" sz="8000" b="1" dirty="0">
              <a:solidFill>
                <a:schemeClr val="bg1"/>
              </a:solidFill>
            </a:endParaRPr>
          </a:p>
        </p:txBody>
      </p:sp>
      <p:grpSp>
        <p:nvGrpSpPr>
          <p:cNvPr id="16" name="グループ化 15">
            <a:extLst>
              <a:ext uri="{FF2B5EF4-FFF2-40B4-BE49-F238E27FC236}">
                <a16:creationId xmlns:a16="http://schemas.microsoft.com/office/drawing/2014/main" id="{F6C61E18-48D1-EA43-8661-AE8F18DF47BE}"/>
              </a:ext>
            </a:extLst>
          </p:cNvPr>
          <p:cNvGrpSpPr/>
          <p:nvPr/>
        </p:nvGrpSpPr>
        <p:grpSpPr>
          <a:xfrm>
            <a:off x="679013" y="3367995"/>
            <a:ext cx="13680000" cy="24045556"/>
            <a:chOff x="679013" y="4165599"/>
            <a:chExt cx="13680000" cy="22470527"/>
          </a:xfrm>
        </p:grpSpPr>
        <p:sp>
          <p:nvSpPr>
            <p:cNvPr id="6" name="正方形/長方形 5">
              <a:extLst>
                <a:ext uri="{FF2B5EF4-FFF2-40B4-BE49-F238E27FC236}">
                  <a16:creationId xmlns:a16="http://schemas.microsoft.com/office/drawing/2014/main" id="{A7EF9EE8-DE10-E542-91C3-642CDE69C98E}"/>
                </a:ext>
              </a:extLst>
            </p:cNvPr>
            <p:cNvSpPr/>
            <p:nvPr/>
          </p:nvSpPr>
          <p:spPr>
            <a:xfrm>
              <a:off x="679013" y="4165599"/>
              <a:ext cx="13680000" cy="22470527"/>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9600" dirty="0">
                  <a:solidFill>
                    <a:schemeClr val="bg1"/>
                  </a:solidFill>
                </a:rPr>
                <a:t>1.</a:t>
              </a:r>
              <a:r>
                <a:rPr lang="ja-JP" altLang="en-US" sz="8000">
                  <a:solidFill>
                    <a:schemeClr val="bg1"/>
                  </a:solidFill>
                </a:rPr>
                <a:t>背景</a:t>
              </a:r>
              <a:endParaRPr kumimoji="1" lang="ja-JP" altLang="en-US" sz="8000" dirty="0">
                <a:solidFill>
                  <a:schemeClr val="bg1"/>
                </a:solidFill>
              </a:endParaRPr>
            </a:p>
          </p:txBody>
        </p:sp>
        <p:sp>
          <p:nvSpPr>
            <p:cNvPr id="7" name="正方形/長方形 6">
              <a:extLst>
                <a:ext uri="{FF2B5EF4-FFF2-40B4-BE49-F238E27FC236}">
                  <a16:creationId xmlns:a16="http://schemas.microsoft.com/office/drawing/2014/main" id="{A5435628-2603-D646-A5D8-7ABF36B404BC}"/>
                </a:ext>
              </a:extLst>
            </p:cNvPr>
            <p:cNvSpPr/>
            <p:nvPr/>
          </p:nvSpPr>
          <p:spPr>
            <a:xfrm>
              <a:off x="1193611" y="10068907"/>
              <a:ext cx="12600000" cy="2673752"/>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クラウドがパーソナルデータをどのように扱っているかは非公開</a:t>
              </a:r>
              <a:endParaRPr lang="en-US" altLang="ja-JP" sz="3600" dirty="0">
                <a:solidFill>
                  <a:schemeClr val="tx1"/>
                </a:solidFill>
                <a:effectLst>
                  <a:outerShdw blurRad="38100" dist="38100" dir="2700000" algn="tl">
                    <a:srgbClr val="000000">
                      <a:alpha val="43137"/>
                    </a:srgbClr>
                  </a:outerShdw>
                </a:effectLst>
              </a:endParaRPr>
            </a:p>
            <a:p>
              <a:pPr marL="8382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パーソナルデータがどのクラウドサービスに転送されたか不明</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ユーザはデータが意図しない場所に転送されたり、漏洩したりしても把握できない</a:t>
              </a:r>
              <a:endParaRPr lang="en-US" altLang="ja-JP" sz="3600" dirty="0">
                <a:solidFill>
                  <a:schemeClr val="tx1"/>
                </a:solidFill>
                <a:effectLst>
                  <a:outerShdw blurRad="38100" dist="38100" dir="2700000" algn="tl">
                    <a:srgbClr val="000000">
                      <a:alpha val="43137"/>
                    </a:srgbClr>
                  </a:outerShdw>
                </a:effectLst>
              </a:endParaRPr>
            </a:p>
          </p:txBody>
        </p:sp>
        <p:sp>
          <p:nvSpPr>
            <p:cNvPr id="8" name="対角する 2 つの角を切り取った四角形 7">
              <a:extLst>
                <a:ext uri="{FF2B5EF4-FFF2-40B4-BE49-F238E27FC236}">
                  <a16:creationId xmlns:a16="http://schemas.microsoft.com/office/drawing/2014/main" id="{38152E33-A24F-4A4E-AB34-68686F68E882}"/>
                </a:ext>
              </a:extLst>
            </p:cNvPr>
            <p:cNvSpPr/>
            <p:nvPr/>
          </p:nvSpPr>
          <p:spPr>
            <a:xfrm>
              <a:off x="1193610" y="9364615"/>
              <a:ext cx="7530713"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クラウド内のデータの流れ</a:t>
              </a:r>
              <a:endParaRPr lang="en-US" altLang="ja-JP" sz="4800" b="1" dirty="0">
                <a:solidFill>
                  <a:schemeClr val="bg1"/>
                </a:solidFill>
              </a:endParaRPr>
            </a:p>
          </p:txBody>
        </p:sp>
        <p:sp>
          <p:nvSpPr>
            <p:cNvPr id="9" name="正方形/長方形 8">
              <a:extLst>
                <a:ext uri="{FF2B5EF4-FFF2-40B4-BE49-F238E27FC236}">
                  <a16:creationId xmlns:a16="http://schemas.microsoft.com/office/drawing/2014/main" id="{B2BF2EA9-9512-C943-ABCA-9380096802D1}"/>
                </a:ext>
              </a:extLst>
            </p:cNvPr>
            <p:cNvSpPr/>
            <p:nvPr/>
          </p:nvSpPr>
          <p:spPr>
            <a:xfrm>
              <a:off x="1193611" y="13675728"/>
              <a:ext cx="12600000" cy="235677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ユーザが自分のデータを追跡・制御できるプライバシ制御機構が必要</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自分のデータの流通範囲や保存先を把握出来る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rPr>
                <a:t>流通範囲を制限することによって情報漏洩を未然に防げる</a:t>
              </a:r>
              <a:endParaRPr lang="en-US" altLang="ja-JP" sz="3600" dirty="0">
                <a:solidFill>
                  <a:schemeClr val="tx1"/>
                </a:solidFill>
              </a:endParaRPr>
            </a:p>
          </p:txBody>
        </p:sp>
        <p:sp>
          <p:nvSpPr>
            <p:cNvPr id="10" name="対角する 2 つの角を切り取った四角形 9">
              <a:extLst>
                <a:ext uri="{FF2B5EF4-FFF2-40B4-BE49-F238E27FC236}">
                  <a16:creationId xmlns:a16="http://schemas.microsoft.com/office/drawing/2014/main" id="{0FC6094B-194A-0042-B63C-DE0C9F77E425}"/>
                </a:ext>
              </a:extLst>
            </p:cNvPr>
            <p:cNvSpPr/>
            <p:nvPr/>
          </p:nvSpPr>
          <p:spPr>
            <a:xfrm>
              <a:off x="1193610" y="12990083"/>
              <a:ext cx="8818130"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プライバシ制御機構の必要性</a:t>
              </a:r>
              <a:endParaRPr lang="ja-JP" altLang="en-US" sz="4800" b="1" dirty="0">
                <a:solidFill>
                  <a:schemeClr val="bg1"/>
                </a:solidFill>
              </a:endParaRPr>
            </a:p>
          </p:txBody>
        </p:sp>
        <p:sp>
          <p:nvSpPr>
            <p:cNvPr id="130" name="正方形/長方形 6">
              <a:extLst>
                <a:ext uri="{FF2B5EF4-FFF2-40B4-BE49-F238E27FC236}">
                  <a16:creationId xmlns:a16="http://schemas.microsoft.com/office/drawing/2014/main" id="{CBA756D4-B84D-3546-87AA-E3CF645E5903}"/>
                </a:ext>
              </a:extLst>
            </p:cNvPr>
            <p:cNvSpPr/>
            <p:nvPr/>
          </p:nvSpPr>
          <p:spPr>
            <a:xfrm>
              <a:off x="1193612" y="6542432"/>
              <a:ext cx="12600000" cy="258107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近年，不正アクセスや設定ミスによる情報漏洩が問題</a:t>
              </a:r>
              <a:endParaRPr lang="en-US" altLang="ja-JP" sz="3600" dirty="0">
                <a:solidFill>
                  <a:schemeClr val="tx1"/>
                </a:solidFill>
                <a:effectLst>
                  <a:outerShdw blurRad="38100" dist="38100" dir="2700000" algn="tl">
                    <a:srgbClr val="000000">
                      <a:alpha val="43137"/>
                    </a:srgbClr>
                  </a:outerShdw>
                </a:effectLst>
              </a:endParaRPr>
            </a:p>
            <a:p>
              <a:pPr marL="8382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（例）外部に公開してはいけないデータを公開してしまう</a:t>
              </a:r>
              <a:endParaRPr lang="en-US" altLang="ja-JP" sz="3600" dirty="0">
                <a:solidFill>
                  <a:schemeClr val="tx1"/>
                </a:solidFill>
                <a:effectLst>
                  <a:outerShdw blurRad="38100" dist="38100" dir="2700000" algn="tl">
                    <a:srgbClr val="000000">
                      <a:alpha val="43137"/>
                    </a:srgbClr>
                  </a:outerShdw>
                </a:effectLst>
              </a:endParaRPr>
            </a:p>
            <a:p>
              <a:r>
                <a:rPr lang="ja-JP" altLang="en-US" sz="3600">
                  <a:solidFill>
                    <a:schemeClr val="tx1"/>
                  </a:solidFill>
                  <a:effectLst>
                    <a:outerShdw blurRad="38100" dist="38100" dir="2700000" algn="tl">
                      <a:srgbClr val="000000">
                        <a:alpha val="43137"/>
                      </a:srgbClr>
                    </a:outerShdw>
                  </a:effectLst>
                </a:rPr>
                <a:t>クラウドが提供するサービスは複雑化している</a:t>
              </a:r>
              <a:endParaRPr lang="en-US" altLang="ja-JP" sz="3600" dirty="0">
                <a:solidFill>
                  <a:schemeClr val="tx1"/>
                </a:solidFill>
                <a:effectLst>
                  <a:outerShdw blurRad="38100" dist="38100" dir="2700000" algn="tl">
                    <a:srgbClr val="000000">
                      <a:alpha val="43137"/>
                    </a:srgbClr>
                  </a:outerShdw>
                </a:effectLst>
              </a:endParaRPr>
            </a:p>
            <a:p>
              <a:pPr marL="8382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複数のサービスを連携させることが増えている</a:t>
              </a:r>
              <a:endParaRPr lang="en-US" altLang="ja-JP" sz="3600" dirty="0">
                <a:solidFill>
                  <a:schemeClr val="tx1"/>
                </a:solidFill>
                <a:effectLst>
                  <a:outerShdw blurRad="38100" dist="38100" dir="2700000" algn="tl">
                    <a:srgbClr val="000000">
                      <a:alpha val="43137"/>
                    </a:srgbClr>
                  </a:outerShdw>
                </a:effectLst>
              </a:endParaRPr>
            </a:p>
            <a:p>
              <a:pPr marL="8382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パーソナルデータが様々なサービスに転送されてしまう</a:t>
              </a:r>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ndParaRPr>
            </a:p>
          </p:txBody>
        </p:sp>
        <p:sp>
          <p:nvSpPr>
            <p:cNvPr id="131" name="対角する 2 つの角を切り取った四角形 7">
              <a:extLst>
                <a:ext uri="{FF2B5EF4-FFF2-40B4-BE49-F238E27FC236}">
                  <a16:creationId xmlns:a16="http://schemas.microsoft.com/office/drawing/2014/main" id="{BF6F599E-9C3A-434A-82A0-CA4A9816E0F1}"/>
                </a:ext>
              </a:extLst>
            </p:cNvPr>
            <p:cNvSpPr/>
            <p:nvPr/>
          </p:nvSpPr>
          <p:spPr>
            <a:xfrm>
              <a:off x="1193611" y="5836971"/>
              <a:ext cx="6954708"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クラウドからの情報漏洩</a:t>
              </a:r>
              <a:endParaRPr lang="en-US" altLang="ja-JP" sz="4800" b="1" dirty="0">
                <a:solidFill>
                  <a:schemeClr val="bg1"/>
                </a:solidFill>
              </a:endParaRPr>
            </a:p>
          </p:txBody>
        </p:sp>
        <p:sp>
          <p:nvSpPr>
            <p:cNvPr id="159" name="正方形/長方形 8">
              <a:extLst>
                <a:ext uri="{FF2B5EF4-FFF2-40B4-BE49-F238E27FC236}">
                  <a16:creationId xmlns:a16="http://schemas.microsoft.com/office/drawing/2014/main" id="{CE98063D-8882-E246-A59F-3D920947E4C1}"/>
                </a:ext>
              </a:extLst>
            </p:cNvPr>
            <p:cNvSpPr/>
            <p:nvPr/>
          </p:nvSpPr>
          <p:spPr>
            <a:xfrm>
              <a:off x="1193612" y="23125046"/>
              <a:ext cx="12600000" cy="3371071"/>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クラウドが提供するプライバシ制御機構を完全に信頼することはできない</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プライバシ制御機構をバイパスしてデータ収集サーバにパーソナルデータを転送している可能性がある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クラウドに内部犯がいた場合は、外部からは追跡・制御できているように見えても情報が漏洩している場合がある</a:t>
              </a:r>
              <a:endParaRPr lang="en-US" altLang="ja-JP" sz="3600" dirty="0">
                <a:solidFill>
                  <a:schemeClr val="tx1"/>
                </a:solidFill>
                <a:effectLst>
                  <a:outerShdw blurRad="38100" dist="38100" dir="2700000" algn="tl">
                    <a:srgbClr val="000000">
                      <a:alpha val="43137"/>
                    </a:srgbClr>
                  </a:outerShdw>
                </a:effectLst>
              </a:endParaRPr>
            </a:p>
            <a:p>
              <a:endParaRPr lang="en-US" altLang="ja-JP" sz="34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ndParaRPr>
            </a:p>
          </p:txBody>
        </p:sp>
        <p:sp>
          <p:nvSpPr>
            <p:cNvPr id="162" name="対角する 2 つの角を切り取った四角形 9">
              <a:extLst>
                <a:ext uri="{FF2B5EF4-FFF2-40B4-BE49-F238E27FC236}">
                  <a16:creationId xmlns:a16="http://schemas.microsoft.com/office/drawing/2014/main" id="{78014D60-62A3-1F4B-B457-F71804E08755}"/>
                </a:ext>
              </a:extLst>
            </p:cNvPr>
            <p:cNvSpPr/>
            <p:nvPr/>
          </p:nvSpPr>
          <p:spPr>
            <a:xfrm>
              <a:off x="1189790" y="22416240"/>
              <a:ext cx="8483788"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プライバシ制御機構の信頼性</a:t>
              </a:r>
              <a:endParaRPr lang="ja-JP" altLang="en-US" sz="4800" b="1" dirty="0">
                <a:solidFill>
                  <a:schemeClr val="bg1"/>
                </a:solidFill>
              </a:endParaRPr>
            </a:p>
          </p:txBody>
        </p:sp>
      </p:grpSp>
      <p:sp>
        <p:nvSpPr>
          <p:cNvPr id="25" name="正方形/長方形 24">
            <a:extLst>
              <a:ext uri="{FF2B5EF4-FFF2-40B4-BE49-F238E27FC236}">
                <a16:creationId xmlns:a16="http://schemas.microsoft.com/office/drawing/2014/main" id="{3AB44550-E43E-1448-AE8A-11EFD0A1E9F4}"/>
              </a:ext>
            </a:extLst>
          </p:cNvPr>
          <p:cNvSpPr/>
          <p:nvPr/>
        </p:nvSpPr>
        <p:spPr>
          <a:xfrm>
            <a:off x="679013" y="28143059"/>
            <a:ext cx="13680000" cy="14316905"/>
          </a:xfrm>
          <a:prstGeom prst="rect">
            <a:avLst/>
          </a:prstGeom>
          <a:solidFill>
            <a:schemeClr val="accent2">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9600" dirty="0">
                <a:solidFill>
                  <a:schemeClr val="bg1"/>
                </a:solidFill>
              </a:rPr>
              <a:t>2.</a:t>
            </a:r>
            <a:r>
              <a:rPr lang="en-US" altLang="ja-JP" sz="8000" dirty="0">
                <a:solidFill>
                  <a:schemeClr val="bg1"/>
                </a:solidFill>
              </a:rPr>
              <a:t>SEV-tracker</a:t>
            </a:r>
            <a:endParaRPr kumimoji="1" lang="ja-JP" altLang="en-US" sz="8000" dirty="0">
              <a:solidFill>
                <a:schemeClr val="bg1"/>
              </a:solidFill>
            </a:endParaRPr>
          </a:p>
        </p:txBody>
      </p:sp>
      <p:sp>
        <p:nvSpPr>
          <p:cNvPr id="43" name="正方形/長方形 42">
            <a:extLst>
              <a:ext uri="{FF2B5EF4-FFF2-40B4-BE49-F238E27FC236}">
                <a16:creationId xmlns:a16="http://schemas.microsoft.com/office/drawing/2014/main" id="{CC6B741A-7FDB-6D49-8D13-447527C53976}"/>
              </a:ext>
            </a:extLst>
          </p:cNvPr>
          <p:cNvSpPr/>
          <p:nvPr/>
        </p:nvSpPr>
        <p:spPr>
          <a:xfrm>
            <a:off x="15949512" y="24731173"/>
            <a:ext cx="13680000" cy="13163094"/>
          </a:xfrm>
          <a:prstGeom prst="rect">
            <a:avLst/>
          </a:prstGeom>
          <a:solidFill>
            <a:srgbClr val="FFD579"/>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8000" dirty="0">
                <a:solidFill>
                  <a:schemeClr val="bg1"/>
                </a:solidFill>
              </a:rPr>
              <a:t>3.</a:t>
            </a:r>
            <a:r>
              <a:rPr lang="ja-JP" altLang="en-US" sz="8000">
                <a:solidFill>
                  <a:schemeClr val="bg1"/>
                </a:solidFill>
              </a:rPr>
              <a:t>実験</a:t>
            </a:r>
            <a:endParaRPr kumimoji="1" lang="ja-JP" altLang="en-US" sz="8000" dirty="0">
              <a:solidFill>
                <a:schemeClr val="bg1"/>
              </a:solidFill>
            </a:endParaRPr>
          </a:p>
        </p:txBody>
      </p:sp>
      <p:sp>
        <p:nvSpPr>
          <p:cNvPr id="44" name="正方形/長方形 43">
            <a:extLst>
              <a:ext uri="{FF2B5EF4-FFF2-40B4-BE49-F238E27FC236}">
                <a16:creationId xmlns:a16="http://schemas.microsoft.com/office/drawing/2014/main" id="{4573336E-727B-9341-8FB7-EFB5C56E3AD3}"/>
              </a:ext>
            </a:extLst>
          </p:cNvPr>
          <p:cNvSpPr/>
          <p:nvPr/>
        </p:nvSpPr>
        <p:spPr>
          <a:xfrm>
            <a:off x="16475559" y="26135247"/>
            <a:ext cx="12600000" cy="2370272"/>
          </a:xfrm>
          <a:prstGeom prst="rect">
            <a:avLst/>
          </a:prstGeom>
          <a:solidFill>
            <a:schemeClr val="bg1"/>
          </a:solidFill>
          <a:ln>
            <a:solidFill>
              <a:srgbClr val="002060"/>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pPr marL="58738"/>
            <a:r>
              <a:rPr lang="en-US" altLang="ja-JP" sz="3600" dirty="0">
                <a:solidFill>
                  <a:schemeClr val="tx1"/>
                </a:solidFill>
                <a:effectLst>
                  <a:outerShdw blurRad="38100" dist="38100" dir="2700000" algn="tl">
                    <a:srgbClr val="000000">
                      <a:alpha val="43137"/>
                    </a:srgbClr>
                  </a:outerShdw>
                </a:effectLst>
              </a:rPr>
              <a:t>SEV-tracker</a:t>
            </a:r>
            <a:r>
              <a:rPr lang="ja-JP" altLang="en-US" sz="3600">
                <a:solidFill>
                  <a:schemeClr val="tx1"/>
                </a:solidFill>
                <a:effectLst>
                  <a:outerShdw blurRad="38100" dist="38100" dir="2700000" algn="tl">
                    <a:srgbClr val="000000">
                      <a:alpha val="43137"/>
                    </a:srgbClr>
                  </a:outerShdw>
                </a:effectLst>
              </a:rPr>
              <a:t>におけるクラウドサービスの通信性能を測定した</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ネストしなかった場合に比べて</a:t>
            </a:r>
            <a:r>
              <a:rPr lang="en-US" altLang="ja-JP" sz="3600" dirty="0">
                <a:solidFill>
                  <a:schemeClr val="tx1"/>
                </a:solidFill>
                <a:effectLst>
                  <a:outerShdw blurRad="38100" dist="38100" dir="2700000" algn="tl">
                    <a:srgbClr val="000000">
                      <a:alpha val="43137"/>
                    </a:srgbClr>
                  </a:outerShdw>
                </a:effectLst>
              </a:rPr>
              <a:t>41% 〜</a:t>
            </a:r>
            <a:r>
              <a:rPr lang="ja-JP" altLang="en-US" sz="3600">
                <a:solidFill>
                  <a:schemeClr val="tx1"/>
                </a:solidFill>
                <a:effectLst>
                  <a:outerShdw blurRad="38100" dist="38100" dir="2700000" algn="tl">
                    <a:srgbClr val="000000">
                      <a:alpha val="43137"/>
                    </a:srgbClr>
                  </a:outerShdw>
                </a:effectLst>
              </a:rPr>
              <a:t> </a:t>
            </a:r>
            <a:r>
              <a:rPr lang="en-US" altLang="ja-JP" sz="3600" dirty="0">
                <a:solidFill>
                  <a:schemeClr val="tx1"/>
                </a:solidFill>
                <a:effectLst>
                  <a:outerShdw blurRad="38100" dist="38100" dir="2700000" algn="tl">
                    <a:srgbClr val="000000">
                      <a:alpha val="43137"/>
                    </a:srgbClr>
                  </a:outerShdw>
                </a:effectLst>
              </a:rPr>
              <a:t>56%</a:t>
            </a:r>
            <a:r>
              <a:rPr lang="ja-JP" altLang="en-US" sz="3600">
                <a:solidFill>
                  <a:schemeClr val="tx1"/>
                </a:solidFill>
                <a:effectLst>
                  <a:outerShdw blurRad="38100" dist="38100" dir="2700000" algn="tl">
                    <a:srgbClr val="000000">
                      <a:alpha val="43137"/>
                    </a:srgbClr>
                  </a:outerShdw>
                </a:effectLst>
              </a:rPr>
              <a:t>に低下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パケットを捕捉するとさらに性能が</a:t>
            </a:r>
            <a:r>
              <a:rPr lang="en-US" altLang="ja-JP" sz="3600" dirty="0">
                <a:solidFill>
                  <a:schemeClr val="tx1"/>
                </a:solidFill>
                <a:effectLst>
                  <a:outerShdw blurRad="38100" dist="38100" dir="2700000" algn="tl">
                    <a:srgbClr val="000000">
                      <a:alpha val="43137"/>
                    </a:srgbClr>
                  </a:outerShdw>
                </a:effectLst>
              </a:rPr>
              <a:t>51%〜66%</a:t>
            </a:r>
            <a:r>
              <a:rPr lang="ja-JP" altLang="en-US" sz="3600">
                <a:solidFill>
                  <a:schemeClr val="tx1"/>
                </a:solidFill>
                <a:effectLst>
                  <a:outerShdw blurRad="38100" dist="38100" dir="2700000" algn="tl">
                    <a:srgbClr val="000000">
                      <a:alpha val="43137"/>
                    </a:srgbClr>
                  </a:outerShdw>
                </a:effectLst>
              </a:rPr>
              <a:t>に低下</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en-US" altLang="ja-JP" sz="3600" dirty="0">
                <a:solidFill>
                  <a:schemeClr val="tx1"/>
                </a:solidFill>
                <a:effectLst>
                  <a:outerShdw blurRad="38100" dist="38100" dir="2700000" algn="tl">
                    <a:srgbClr val="000000">
                      <a:alpha val="43137"/>
                    </a:srgbClr>
                  </a:outerShdw>
                </a:effectLst>
              </a:rPr>
              <a:t>NIC</a:t>
            </a:r>
            <a:r>
              <a:rPr lang="ja-JP" altLang="en-US" sz="3600">
                <a:solidFill>
                  <a:schemeClr val="tx1"/>
                </a:solidFill>
                <a:effectLst>
                  <a:outerShdw blurRad="38100" dist="38100" dir="2700000" algn="tl">
                    <a:srgbClr val="000000">
                      <a:alpha val="43137"/>
                    </a:srgbClr>
                  </a:outerShdw>
                </a:effectLst>
              </a:rPr>
              <a:t>の仮想化によるオーバヘッドが原因だと考えられる</a:t>
            </a:r>
            <a:endParaRPr lang="en-US" altLang="ja-JP" sz="3600" dirty="0">
              <a:solidFill>
                <a:schemeClr val="tx1"/>
              </a:solidFill>
              <a:effectLst>
                <a:outerShdw blurRad="38100" dist="38100" dir="2700000" algn="tl">
                  <a:srgbClr val="000000">
                    <a:alpha val="43137"/>
                  </a:srgbClr>
                </a:outerShdw>
              </a:effectLst>
            </a:endParaRPr>
          </a:p>
          <a:p>
            <a:endParaRPr lang="en-US" altLang="ja-JP" sz="3600" dirty="0">
              <a:solidFill>
                <a:schemeClr val="tx1"/>
              </a:solidFill>
            </a:endParaRPr>
          </a:p>
        </p:txBody>
      </p:sp>
      <p:sp>
        <p:nvSpPr>
          <p:cNvPr id="47" name="角丸四角形 46">
            <a:extLst>
              <a:ext uri="{FF2B5EF4-FFF2-40B4-BE49-F238E27FC236}">
                <a16:creationId xmlns:a16="http://schemas.microsoft.com/office/drawing/2014/main" id="{A1CCA21A-FFC0-CD40-A354-CA7AB7CFDE4B}"/>
              </a:ext>
            </a:extLst>
          </p:cNvPr>
          <p:cNvSpPr/>
          <p:nvPr/>
        </p:nvSpPr>
        <p:spPr>
          <a:xfrm>
            <a:off x="16475559" y="28917303"/>
            <a:ext cx="12600000" cy="8529954"/>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4800" b="1" dirty="0">
              <a:solidFill>
                <a:srgbClr val="000000"/>
              </a:solidFill>
            </a:endParaRPr>
          </a:p>
        </p:txBody>
      </p:sp>
      <p:grpSp>
        <p:nvGrpSpPr>
          <p:cNvPr id="51" name="グループ化 50">
            <a:extLst>
              <a:ext uri="{FF2B5EF4-FFF2-40B4-BE49-F238E27FC236}">
                <a16:creationId xmlns:a16="http://schemas.microsoft.com/office/drawing/2014/main" id="{0D00735C-67CD-6B46-AF0C-A10C18426481}"/>
              </a:ext>
            </a:extLst>
          </p:cNvPr>
          <p:cNvGrpSpPr/>
          <p:nvPr/>
        </p:nvGrpSpPr>
        <p:grpSpPr>
          <a:xfrm>
            <a:off x="15916199" y="38695136"/>
            <a:ext cx="13680000" cy="3760094"/>
            <a:chOff x="679013" y="4795413"/>
            <a:chExt cx="13680000" cy="4036969"/>
          </a:xfrm>
        </p:grpSpPr>
        <p:sp>
          <p:nvSpPr>
            <p:cNvPr id="52" name="正方形/長方形 51">
              <a:extLst>
                <a:ext uri="{FF2B5EF4-FFF2-40B4-BE49-F238E27FC236}">
                  <a16:creationId xmlns:a16="http://schemas.microsoft.com/office/drawing/2014/main" id="{54332800-06EB-2D4E-AF4C-D2AB672C0F70}"/>
                </a:ext>
              </a:extLst>
            </p:cNvPr>
            <p:cNvSpPr/>
            <p:nvPr/>
          </p:nvSpPr>
          <p:spPr>
            <a:xfrm>
              <a:off x="679013" y="4795413"/>
              <a:ext cx="13680000" cy="4036969"/>
            </a:xfrm>
            <a:prstGeom prst="rect">
              <a:avLst/>
            </a:prstGeom>
            <a:solidFill>
              <a:schemeClr val="tx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r>
                <a:rPr lang="en-US" altLang="ja-JP" sz="8000" dirty="0">
                  <a:solidFill>
                    <a:schemeClr val="bg1"/>
                  </a:solidFill>
                </a:rPr>
                <a:t>4.</a:t>
              </a:r>
              <a:r>
                <a:rPr lang="ja-JP" altLang="en-US" sz="8000">
                  <a:solidFill>
                    <a:schemeClr val="bg1"/>
                  </a:solidFill>
                </a:rPr>
                <a:t>今後の課題</a:t>
              </a:r>
              <a:endParaRPr kumimoji="1" lang="ja-JP" altLang="en-US" sz="8000" dirty="0">
                <a:solidFill>
                  <a:schemeClr val="bg1"/>
                </a:solidFill>
              </a:endParaRPr>
            </a:p>
          </p:txBody>
        </p:sp>
        <p:sp>
          <p:nvSpPr>
            <p:cNvPr id="53" name="正方形/長方形 52">
              <a:extLst>
                <a:ext uri="{FF2B5EF4-FFF2-40B4-BE49-F238E27FC236}">
                  <a16:creationId xmlns:a16="http://schemas.microsoft.com/office/drawing/2014/main" id="{D6FBA3B0-9826-9B43-95AE-48D8A2FEB027}"/>
                </a:ext>
              </a:extLst>
            </p:cNvPr>
            <p:cNvSpPr/>
            <p:nvPr/>
          </p:nvSpPr>
          <p:spPr>
            <a:xfrm>
              <a:off x="1219013" y="6407552"/>
              <a:ext cx="12600000" cy="181739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pPr marL="889000" indent="-558800">
                <a:buFont typeface="Wingdings" charset="2"/>
                <a:buChar char="p"/>
              </a:pPr>
              <a:r>
                <a:rPr lang="en-US" altLang="ja-JP" sz="3600" dirty="0" err="1">
                  <a:solidFill>
                    <a:schemeClr val="tx1"/>
                  </a:solidFill>
                  <a:effectLst>
                    <a:outerShdw blurRad="38100" dist="38100" dir="2700000" algn="tl">
                      <a:srgbClr val="000000">
                        <a:alpha val="43137"/>
                      </a:srgbClr>
                    </a:outerShdw>
                  </a:effectLst>
                </a:rPr>
                <a:t>Unikraft</a:t>
              </a:r>
              <a:r>
                <a:rPr lang="ja-JP" altLang="en-US" sz="3600">
                  <a:solidFill>
                    <a:schemeClr val="tx1"/>
                  </a:solidFill>
                  <a:effectLst>
                    <a:outerShdw blurRad="38100" dist="38100" dir="2700000" algn="tl">
                      <a:srgbClr val="000000">
                        <a:alpha val="43137"/>
                      </a:srgbClr>
                    </a:outerShdw>
                  </a:effectLst>
                </a:rPr>
                <a:t>上での通信履歴を正しく取得できることの確認</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様々なクラウドサービスを動作させて通信を追跡・制御</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クラウド</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とユーザ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への</a:t>
              </a:r>
              <a:r>
                <a:rPr lang="en-US" altLang="ja-JP" sz="3600" dirty="0">
                  <a:solidFill>
                    <a:schemeClr val="tx1"/>
                  </a:solidFill>
                  <a:effectLst>
                    <a:outerShdw blurRad="38100" dist="38100" dir="2700000" algn="tl">
                      <a:srgbClr val="000000">
                        <a:alpha val="43137"/>
                      </a:srgbClr>
                    </a:outerShdw>
                  </a:effectLst>
                </a:rPr>
                <a:t>SEV</a:t>
              </a:r>
              <a:r>
                <a:rPr lang="ja-JP" altLang="en-US" sz="3600">
                  <a:solidFill>
                    <a:schemeClr val="tx1"/>
                  </a:solidFill>
                  <a:effectLst>
                    <a:outerShdw blurRad="38100" dist="38100" dir="2700000" algn="tl">
                      <a:srgbClr val="000000">
                        <a:alpha val="43137"/>
                      </a:srgbClr>
                    </a:outerShdw>
                  </a:effectLst>
                </a:rPr>
                <a:t>適用</a:t>
              </a:r>
              <a:endParaRPr lang="en-US" altLang="ja-JP" sz="3600" dirty="0">
                <a:solidFill>
                  <a:schemeClr val="tx1"/>
                </a:solidFill>
                <a:effectLst>
                  <a:outerShdw blurRad="38100" dist="38100" dir="2700000" algn="tl">
                    <a:srgbClr val="000000">
                      <a:alpha val="43137"/>
                    </a:srgbClr>
                  </a:outerShdw>
                </a:effectLst>
              </a:endParaRPr>
            </a:p>
          </p:txBody>
        </p:sp>
      </p:grpSp>
      <p:sp>
        <p:nvSpPr>
          <p:cNvPr id="168" name="角丸四角形 87">
            <a:extLst>
              <a:ext uri="{FF2B5EF4-FFF2-40B4-BE49-F238E27FC236}">
                <a16:creationId xmlns:a16="http://schemas.microsoft.com/office/drawing/2014/main" id="{852CB369-B69F-8A4E-950B-5A2744F63FDE}"/>
              </a:ext>
            </a:extLst>
          </p:cNvPr>
          <p:cNvSpPr/>
          <p:nvPr/>
        </p:nvSpPr>
        <p:spPr>
          <a:xfrm>
            <a:off x="1189790" y="16377802"/>
            <a:ext cx="12600000" cy="5995233"/>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en-US" altLang="ja-JP" sz="4800" b="1" dirty="0">
              <a:solidFill>
                <a:srgbClr val="FF0000"/>
              </a:solidFill>
            </a:endParaRPr>
          </a:p>
        </p:txBody>
      </p:sp>
      <p:grpSp>
        <p:nvGrpSpPr>
          <p:cNvPr id="2" name="グループ化 1">
            <a:extLst>
              <a:ext uri="{FF2B5EF4-FFF2-40B4-BE49-F238E27FC236}">
                <a16:creationId xmlns:a16="http://schemas.microsoft.com/office/drawing/2014/main" id="{9F8D961B-5EB3-1348-8B2E-B55018C4C0E6}"/>
              </a:ext>
            </a:extLst>
          </p:cNvPr>
          <p:cNvGrpSpPr/>
          <p:nvPr/>
        </p:nvGrpSpPr>
        <p:grpSpPr>
          <a:xfrm>
            <a:off x="1226729" y="29833073"/>
            <a:ext cx="12600000" cy="4621213"/>
            <a:chOff x="1193612" y="29760774"/>
            <a:chExt cx="12600000" cy="4621213"/>
          </a:xfrm>
        </p:grpSpPr>
        <p:sp>
          <p:nvSpPr>
            <p:cNvPr id="171" name="正方形/長方形 25">
              <a:extLst>
                <a:ext uri="{FF2B5EF4-FFF2-40B4-BE49-F238E27FC236}">
                  <a16:creationId xmlns:a16="http://schemas.microsoft.com/office/drawing/2014/main" id="{3AEA9EFA-A904-8B4E-9967-756A88F5647C}"/>
                </a:ext>
              </a:extLst>
            </p:cNvPr>
            <p:cNvSpPr/>
            <p:nvPr/>
          </p:nvSpPr>
          <p:spPr>
            <a:xfrm>
              <a:off x="1193612" y="30467899"/>
              <a:ext cx="12600000" cy="3914088"/>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ja-JP" altLang="en-US" sz="3600">
                  <a:solidFill>
                    <a:schemeClr val="tx1"/>
                  </a:solidFill>
                  <a:effectLst>
                    <a:outerShdw blurRad="38100" dist="38100" dir="2700000" algn="tl">
                      <a:srgbClr val="000000">
                        <a:alpha val="43137"/>
                      </a:srgbClr>
                    </a:outerShdw>
                  </a:effectLst>
                </a:rPr>
                <a:t>ネストした仮想化を用いてユーザが送り込んだハイパーバイザをクラウドの</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内で実行</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クラウド</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がネストした仮想化と</a:t>
              </a:r>
              <a:r>
                <a:rPr lang="en-US" altLang="ja-JP" sz="3600" dirty="0">
                  <a:solidFill>
                    <a:schemeClr val="tx1"/>
                  </a:solidFill>
                  <a:effectLst>
                    <a:outerShdw blurRad="38100" dist="38100" dir="2700000" algn="tl">
                      <a:srgbClr val="000000">
                        <a:alpha val="43137"/>
                      </a:srgbClr>
                    </a:outerShdw>
                  </a:effectLst>
                </a:rPr>
                <a:t>SEV</a:t>
              </a:r>
              <a:r>
                <a:rPr lang="ja-JP" altLang="en-US" sz="3600">
                  <a:solidFill>
                    <a:schemeClr val="tx1"/>
                  </a:solidFill>
                  <a:effectLst>
                    <a:outerShdw blurRad="38100" dist="38100" dir="2700000" algn="tl">
                      <a:srgbClr val="000000">
                        <a:alpha val="43137"/>
                      </a:srgbClr>
                    </a:outerShdw>
                  </a:effectLst>
                </a:rPr>
                <a:t>をサポートしていれば既存のクラウドに適用可能</a:t>
              </a:r>
              <a:endParaRPr lang="en-US" altLang="ja-JP" sz="3600" dirty="0">
                <a:solidFill>
                  <a:schemeClr val="tx1"/>
                </a:solidFill>
                <a:effectLst>
                  <a:outerShdw blurRad="38100" dist="38100" dir="2700000" algn="tl">
                    <a:srgbClr val="000000">
                      <a:alpha val="43137"/>
                    </a:srgbClr>
                  </a:outerShdw>
                </a:effectLst>
              </a:endParaRPr>
            </a:p>
            <a:p>
              <a:r>
                <a:rPr lang="ja-JP" altLang="en-US" sz="3600">
                  <a:solidFill>
                    <a:schemeClr val="tx1"/>
                  </a:solidFill>
                  <a:effectLst>
                    <a:outerShdw blurRad="38100" dist="38100" dir="2700000" algn="tl">
                      <a:srgbClr val="000000">
                        <a:alpha val="43137"/>
                      </a:srgbClr>
                    </a:outerShdw>
                  </a:effectLst>
                </a:rPr>
                <a:t>ハイパーバイザ上のユーザ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内でクラウドサービスを動作</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ハイパーバイザ内のプライバシ制御機構が通信を追跡・制御可能</a:t>
              </a:r>
              <a:endParaRPr lang="en-US" altLang="ja-JP" sz="4000" dirty="0">
                <a:solidFill>
                  <a:schemeClr val="tx1"/>
                </a:solidFill>
                <a:effectLst>
                  <a:outerShdw blurRad="38100" dist="38100" dir="2700000" algn="tl">
                    <a:srgbClr val="000000">
                      <a:alpha val="43137"/>
                    </a:srgbClr>
                  </a:outerShdw>
                </a:effectLst>
              </a:endParaRPr>
            </a:p>
          </p:txBody>
        </p:sp>
        <p:sp>
          <p:nvSpPr>
            <p:cNvPr id="172" name="対角する 2 つの角を切り取った四角形 26">
              <a:extLst>
                <a:ext uri="{FF2B5EF4-FFF2-40B4-BE49-F238E27FC236}">
                  <a16:creationId xmlns:a16="http://schemas.microsoft.com/office/drawing/2014/main" id="{141BB1C8-4A64-7045-BF5B-788816FE5812}"/>
                </a:ext>
              </a:extLst>
            </p:cNvPr>
            <p:cNvSpPr/>
            <p:nvPr/>
          </p:nvSpPr>
          <p:spPr>
            <a:xfrm>
              <a:off x="1193612" y="29760774"/>
              <a:ext cx="11444269" cy="717721"/>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ユーザによるプライバシ制御機構の管理</a:t>
              </a:r>
              <a:endParaRPr lang="ja-JP" altLang="en-US" sz="4800" b="1" dirty="0">
                <a:solidFill>
                  <a:schemeClr val="bg1"/>
                </a:solidFill>
              </a:endParaRPr>
            </a:p>
          </p:txBody>
        </p:sp>
      </p:grpSp>
      <p:grpSp>
        <p:nvGrpSpPr>
          <p:cNvPr id="5" name="グループ化 4">
            <a:extLst>
              <a:ext uri="{FF2B5EF4-FFF2-40B4-BE49-F238E27FC236}">
                <a16:creationId xmlns:a16="http://schemas.microsoft.com/office/drawing/2014/main" id="{3E64976D-2E35-FD4C-9E00-9F21DAE1F307}"/>
              </a:ext>
            </a:extLst>
          </p:cNvPr>
          <p:cNvGrpSpPr/>
          <p:nvPr/>
        </p:nvGrpSpPr>
        <p:grpSpPr>
          <a:xfrm>
            <a:off x="1193610" y="34960649"/>
            <a:ext cx="12606332" cy="2486606"/>
            <a:chOff x="1187280" y="35185622"/>
            <a:chExt cx="12606332" cy="2486606"/>
          </a:xfrm>
        </p:grpSpPr>
        <p:sp>
          <p:nvSpPr>
            <p:cNvPr id="173" name="正方形/長方形 25">
              <a:extLst>
                <a:ext uri="{FF2B5EF4-FFF2-40B4-BE49-F238E27FC236}">
                  <a16:creationId xmlns:a16="http://schemas.microsoft.com/office/drawing/2014/main" id="{B5E4CE86-1C9E-D940-8B5D-217D55A4C024}"/>
                </a:ext>
              </a:extLst>
            </p:cNvPr>
            <p:cNvSpPr/>
            <p:nvPr/>
          </p:nvSpPr>
          <p:spPr>
            <a:xfrm>
              <a:off x="1193612" y="35867346"/>
              <a:ext cx="12600000" cy="1804882"/>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nchorCtr="0"/>
            <a:lstStyle/>
            <a:p>
              <a:r>
                <a:rPr lang="en-US" altLang="ja-JP" sz="3600" dirty="0">
                  <a:solidFill>
                    <a:schemeClr val="tx1"/>
                  </a:solidFill>
                  <a:effectLst>
                    <a:outerShdw blurRad="38100" dist="38100" dir="2700000" algn="tl">
                      <a:srgbClr val="000000">
                        <a:alpha val="43137"/>
                      </a:srgbClr>
                    </a:outerShdw>
                  </a:effectLst>
                </a:rPr>
                <a:t>SEV</a:t>
              </a:r>
              <a:r>
                <a:rPr lang="ja-JP" altLang="en-US" sz="3600">
                  <a:solidFill>
                    <a:schemeClr val="tx1"/>
                  </a:solidFill>
                  <a:effectLst>
                    <a:outerShdw blurRad="38100" dist="38100" dir="2700000" algn="tl">
                      <a:srgbClr val="000000">
                        <a:alpha val="43137"/>
                      </a:srgbClr>
                    </a:outerShdw>
                  </a:effectLst>
                </a:rPr>
                <a:t>でクラウド</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とユーザ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のメモリをそれぞれ暗号化</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クラウド</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をクラウドからの攻撃から保護</a:t>
              </a:r>
              <a:endParaRPr lang="en-US" altLang="ja-JP" sz="3600" dirty="0">
                <a:solidFill>
                  <a:schemeClr val="tx1"/>
                </a:solidFill>
                <a:effectLst>
                  <a:outerShdw blurRad="38100" dist="38100" dir="2700000" algn="tl">
                    <a:srgbClr val="000000">
                      <a:alpha val="43137"/>
                    </a:srgbClr>
                  </a:outerShdw>
                </a:effectLst>
              </a:endParaRPr>
            </a:p>
            <a:p>
              <a:pPr marL="889000" indent="-558800">
                <a:buFont typeface="Wingdings" charset="2"/>
                <a:buChar char="p"/>
              </a:pPr>
              <a:r>
                <a:rPr lang="ja-JP" altLang="en-US" sz="3600">
                  <a:solidFill>
                    <a:schemeClr val="tx1"/>
                  </a:solidFill>
                  <a:effectLst>
                    <a:outerShdw blurRad="38100" dist="38100" dir="2700000" algn="tl">
                      <a:srgbClr val="000000">
                        <a:alpha val="43137"/>
                      </a:srgbClr>
                    </a:outerShdw>
                  </a:effectLst>
                </a:rPr>
                <a:t>ユーザ</a:t>
              </a:r>
              <a:r>
                <a:rPr lang="en-US" altLang="ja-JP" sz="3600" dirty="0">
                  <a:solidFill>
                    <a:schemeClr val="tx1"/>
                  </a:solidFill>
                  <a:effectLst>
                    <a:outerShdw blurRad="38100" dist="38100" dir="2700000" algn="tl">
                      <a:srgbClr val="000000">
                        <a:alpha val="43137"/>
                      </a:srgbClr>
                    </a:outerShdw>
                  </a:effectLst>
                </a:rPr>
                <a:t>VM</a:t>
              </a:r>
              <a:r>
                <a:rPr lang="ja-JP" altLang="en-US" sz="3600">
                  <a:solidFill>
                    <a:schemeClr val="tx1"/>
                  </a:solidFill>
                  <a:effectLst>
                    <a:outerShdw blurRad="38100" dist="38100" dir="2700000" algn="tl">
                      <a:srgbClr val="000000">
                        <a:alpha val="43137"/>
                      </a:srgbClr>
                    </a:outerShdw>
                  </a:effectLst>
                </a:rPr>
                <a:t>をユーザ・ハイパーバイザから保護</a:t>
              </a:r>
              <a:endParaRPr lang="en-US" altLang="ja-JP" sz="3600" dirty="0">
                <a:solidFill>
                  <a:schemeClr val="tx1"/>
                </a:solidFill>
                <a:effectLst>
                  <a:outerShdw blurRad="38100" dist="38100" dir="2700000" algn="tl">
                    <a:srgbClr val="000000">
                      <a:alpha val="43137"/>
                    </a:srgbClr>
                  </a:outerShdw>
                </a:effectLst>
              </a:endParaRPr>
            </a:p>
          </p:txBody>
        </p:sp>
        <p:sp>
          <p:nvSpPr>
            <p:cNvPr id="174" name="対角する 2 つの角を切り取った四角形 26">
              <a:extLst>
                <a:ext uri="{FF2B5EF4-FFF2-40B4-BE49-F238E27FC236}">
                  <a16:creationId xmlns:a16="http://schemas.microsoft.com/office/drawing/2014/main" id="{336544C8-3C43-634C-9EE5-61597E8464C4}"/>
                </a:ext>
              </a:extLst>
            </p:cNvPr>
            <p:cNvSpPr/>
            <p:nvPr/>
          </p:nvSpPr>
          <p:spPr>
            <a:xfrm>
              <a:off x="1187280" y="35185622"/>
              <a:ext cx="5160298" cy="681724"/>
            </a:xfrm>
            <a:prstGeom prst="snip2Diag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4800" b="1">
                  <a:solidFill>
                    <a:schemeClr val="bg1"/>
                  </a:solidFill>
                </a:rPr>
                <a:t>　相互保護の実現</a:t>
              </a:r>
              <a:endParaRPr lang="ja-JP" altLang="en-US" sz="4800" b="1" dirty="0">
                <a:solidFill>
                  <a:schemeClr val="bg1"/>
                </a:solidFill>
              </a:endParaRPr>
            </a:p>
          </p:txBody>
        </p:sp>
      </p:grpSp>
      <p:sp>
        <p:nvSpPr>
          <p:cNvPr id="175" name="角丸四角形 87">
            <a:extLst>
              <a:ext uri="{FF2B5EF4-FFF2-40B4-BE49-F238E27FC236}">
                <a16:creationId xmlns:a16="http://schemas.microsoft.com/office/drawing/2014/main" id="{9498963D-C95F-EC4B-8E9D-BAA6AB4E1F9D}"/>
              </a:ext>
            </a:extLst>
          </p:cNvPr>
          <p:cNvSpPr/>
          <p:nvPr/>
        </p:nvSpPr>
        <p:spPr>
          <a:xfrm>
            <a:off x="1193611" y="37894267"/>
            <a:ext cx="12600000" cy="4094847"/>
          </a:xfrm>
          <a:prstGeom prst="round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t" anchorCtr="0"/>
          <a:lstStyle/>
          <a:p>
            <a:endParaRPr kumimoji="1" lang="ja-JP" altLang="en-US" sz="3600" b="1" dirty="0">
              <a:solidFill>
                <a:srgbClr val="FF0000"/>
              </a:solidFill>
            </a:endParaRPr>
          </a:p>
        </p:txBody>
      </p:sp>
      <p:sp>
        <p:nvSpPr>
          <p:cNvPr id="42" name="Cloud 8">
            <a:extLst>
              <a:ext uri="{FF2B5EF4-FFF2-40B4-BE49-F238E27FC236}">
                <a16:creationId xmlns:a16="http://schemas.microsoft.com/office/drawing/2014/main" id="{FD3E55F1-428F-129F-A27F-ED979E4A2FE4}"/>
              </a:ext>
            </a:extLst>
          </p:cNvPr>
          <p:cNvSpPr/>
          <p:nvPr/>
        </p:nvSpPr>
        <p:spPr>
          <a:xfrm>
            <a:off x="4019074" y="16642742"/>
            <a:ext cx="9442706" cy="5121046"/>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935" tIns="41468" rIns="82935" bIns="41468" rtlCol="0" anchor="ctr"/>
          <a:lstStyle/>
          <a:p>
            <a:pPr algn="ctr"/>
            <a:endParaRPr lang="ja-JP" altLang="en-US" sz="1814" b="1" dirty="0">
              <a:solidFill>
                <a:schemeClr val="tx1"/>
              </a:solidFill>
              <a:ea typeface="ＭＳ Ｐゴシック"/>
              <a:cs typeface="Calibri"/>
            </a:endParaRPr>
          </a:p>
          <a:p>
            <a:pPr algn="ctr"/>
            <a:endParaRPr lang="ja-JP" altLang="en-US" sz="1814" b="1" dirty="0">
              <a:solidFill>
                <a:schemeClr val="tx1"/>
              </a:solidFill>
              <a:ea typeface="ＭＳ Ｐゴシック"/>
              <a:cs typeface="Calibri"/>
            </a:endParaRPr>
          </a:p>
        </p:txBody>
      </p:sp>
      <p:cxnSp>
        <p:nvCxnSpPr>
          <p:cNvPr id="45" name="直線矢印コネクタ 44">
            <a:extLst>
              <a:ext uri="{FF2B5EF4-FFF2-40B4-BE49-F238E27FC236}">
                <a16:creationId xmlns:a16="http://schemas.microsoft.com/office/drawing/2014/main" id="{3E16B387-5F20-A2F0-D654-CA63A494E9BC}"/>
              </a:ext>
            </a:extLst>
          </p:cNvPr>
          <p:cNvCxnSpPr>
            <a:cxnSpLocks/>
            <a:stCxn id="48" idx="1"/>
            <a:endCxn id="42" idx="2"/>
          </p:cNvCxnSpPr>
          <p:nvPr/>
        </p:nvCxnSpPr>
        <p:spPr>
          <a:xfrm flipH="1">
            <a:off x="4048364" y="18163193"/>
            <a:ext cx="2200491" cy="1040072"/>
          </a:xfrm>
          <a:prstGeom prst="straightConnector1">
            <a:avLst/>
          </a:prstGeom>
          <a:ln w="952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9" name="四角形: 角を丸くする 11">
            <a:extLst>
              <a:ext uri="{FF2B5EF4-FFF2-40B4-BE49-F238E27FC236}">
                <a16:creationId xmlns:a16="http://schemas.microsoft.com/office/drawing/2014/main" id="{C93481A7-E666-E27C-13AF-6ED2415D596C}"/>
              </a:ext>
            </a:extLst>
          </p:cNvPr>
          <p:cNvSpPr/>
          <p:nvPr/>
        </p:nvSpPr>
        <p:spPr>
          <a:xfrm>
            <a:off x="17770203" y="10564135"/>
            <a:ext cx="10360415" cy="4487620"/>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0" name="四角形: 角を丸くする 12">
            <a:extLst>
              <a:ext uri="{FF2B5EF4-FFF2-40B4-BE49-F238E27FC236}">
                <a16:creationId xmlns:a16="http://schemas.microsoft.com/office/drawing/2014/main" id="{A1E35F17-2C13-EE25-284B-FAF155953BEA}"/>
              </a:ext>
            </a:extLst>
          </p:cNvPr>
          <p:cNvSpPr/>
          <p:nvPr/>
        </p:nvSpPr>
        <p:spPr>
          <a:xfrm>
            <a:off x="18387300" y="13614774"/>
            <a:ext cx="7730650" cy="1217944"/>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b="1">
                <a:solidFill>
                  <a:schemeClr val="tx1"/>
                </a:solidFill>
              </a:rPr>
              <a:t>軽量ハイパーバイザ</a:t>
            </a:r>
            <a:endParaRPr kumimoji="1" lang="en-US" altLang="ja-JP" sz="4000" b="1" dirty="0">
              <a:solidFill>
                <a:schemeClr val="tx1"/>
              </a:solidFill>
            </a:endParaRPr>
          </a:p>
        </p:txBody>
      </p:sp>
      <p:sp>
        <p:nvSpPr>
          <p:cNvPr id="102" name="テキスト ボックス 101">
            <a:extLst>
              <a:ext uri="{FF2B5EF4-FFF2-40B4-BE49-F238E27FC236}">
                <a16:creationId xmlns:a16="http://schemas.microsoft.com/office/drawing/2014/main" id="{90D77D1C-2916-CDDD-E650-77393326A518}"/>
              </a:ext>
            </a:extLst>
          </p:cNvPr>
          <p:cNvSpPr txBox="1"/>
          <p:nvPr/>
        </p:nvSpPr>
        <p:spPr>
          <a:xfrm>
            <a:off x="23617153" y="11429625"/>
            <a:ext cx="3411072" cy="830997"/>
          </a:xfrm>
          <a:prstGeom prst="rect">
            <a:avLst/>
          </a:prstGeom>
          <a:noFill/>
        </p:spPr>
        <p:txBody>
          <a:bodyPr wrap="square" rtlCol="0">
            <a:spAutoFit/>
          </a:bodyPr>
          <a:lstStyle/>
          <a:p>
            <a:pPr algn="ctr"/>
            <a:r>
              <a:rPr kumimoji="1" lang="ja-JP" altLang="en-US" sz="2400" b="1" dirty="0"/>
              <a:t>クラウド</a:t>
            </a:r>
            <a:endParaRPr kumimoji="1" lang="en-US" altLang="ja-JP" sz="2400" b="1" dirty="0"/>
          </a:p>
          <a:p>
            <a:pPr algn="ctr"/>
            <a:r>
              <a:rPr kumimoji="1" lang="en-US" altLang="ja-JP" sz="2400" b="1" dirty="0"/>
              <a:t>VM</a:t>
            </a:r>
            <a:endParaRPr kumimoji="1" lang="ja-JP" altLang="en-US" sz="2400" b="1" dirty="0"/>
          </a:p>
        </p:txBody>
      </p:sp>
      <p:sp>
        <p:nvSpPr>
          <p:cNvPr id="121" name="四角形: 角を丸くする 19">
            <a:extLst>
              <a:ext uri="{FF2B5EF4-FFF2-40B4-BE49-F238E27FC236}">
                <a16:creationId xmlns:a16="http://schemas.microsoft.com/office/drawing/2014/main" id="{28CE6513-8C02-0E20-C99B-96CA4980836A}"/>
              </a:ext>
            </a:extLst>
          </p:cNvPr>
          <p:cNvSpPr/>
          <p:nvPr/>
        </p:nvSpPr>
        <p:spPr>
          <a:xfrm>
            <a:off x="18387300" y="10763804"/>
            <a:ext cx="7730649" cy="262488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7" name="四角形: 角を丸くする 20">
            <a:extLst>
              <a:ext uri="{FF2B5EF4-FFF2-40B4-BE49-F238E27FC236}">
                <a16:creationId xmlns:a16="http://schemas.microsoft.com/office/drawing/2014/main" id="{2009055B-331B-0B9C-1C34-AC618F69E828}"/>
              </a:ext>
            </a:extLst>
          </p:cNvPr>
          <p:cNvSpPr/>
          <p:nvPr/>
        </p:nvSpPr>
        <p:spPr>
          <a:xfrm>
            <a:off x="18640654" y="12110609"/>
            <a:ext cx="5494171" cy="1142519"/>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chemeClr val="tx1"/>
                </a:solidFill>
              </a:rPr>
              <a:t>ライブラリ</a:t>
            </a:r>
            <a:r>
              <a:rPr kumimoji="1" lang="en-US" altLang="ja-JP" sz="3600" b="1" dirty="0">
                <a:solidFill>
                  <a:schemeClr val="tx1"/>
                </a:solidFill>
              </a:rPr>
              <a:t>OS</a:t>
            </a:r>
            <a:endParaRPr kumimoji="1" lang="ja-JP" altLang="en-US" sz="3600" b="1">
              <a:solidFill>
                <a:schemeClr val="tx1"/>
              </a:solidFill>
            </a:endParaRPr>
          </a:p>
        </p:txBody>
      </p:sp>
      <p:sp>
        <p:nvSpPr>
          <p:cNvPr id="180" name="テキスト ボックス 179">
            <a:extLst>
              <a:ext uri="{FF2B5EF4-FFF2-40B4-BE49-F238E27FC236}">
                <a16:creationId xmlns:a16="http://schemas.microsoft.com/office/drawing/2014/main" id="{BA4967FD-BE75-DA82-744B-C3ACD066D22B}"/>
              </a:ext>
            </a:extLst>
          </p:cNvPr>
          <p:cNvSpPr txBox="1"/>
          <p:nvPr/>
        </p:nvSpPr>
        <p:spPr>
          <a:xfrm>
            <a:off x="23309105" y="11681871"/>
            <a:ext cx="3411072" cy="1200329"/>
          </a:xfrm>
          <a:prstGeom prst="rect">
            <a:avLst/>
          </a:prstGeom>
          <a:noFill/>
        </p:spPr>
        <p:txBody>
          <a:bodyPr wrap="square" rtlCol="0">
            <a:spAutoFit/>
          </a:bodyPr>
          <a:lstStyle/>
          <a:p>
            <a:pPr algn="ctr"/>
            <a:r>
              <a:rPr kumimoji="1" lang="ja-JP" altLang="en-US" sz="3600" b="1" dirty="0"/>
              <a:t>ユーザ</a:t>
            </a:r>
            <a:endParaRPr kumimoji="1" lang="en-US" altLang="ja-JP" sz="3600" b="1" dirty="0"/>
          </a:p>
          <a:p>
            <a:pPr algn="ctr"/>
            <a:r>
              <a:rPr kumimoji="1" lang="en-US" altLang="ja-JP" sz="3600" b="1" dirty="0"/>
              <a:t>VM</a:t>
            </a:r>
            <a:endParaRPr kumimoji="1" lang="ja-JP" altLang="en-US" sz="3600" b="1" dirty="0"/>
          </a:p>
        </p:txBody>
      </p:sp>
      <p:sp>
        <p:nvSpPr>
          <p:cNvPr id="185" name="四角形: 角を丸くする 16">
            <a:extLst>
              <a:ext uri="{FF2B5EF4-FFF2-40B4-BE49-F238E27FC236}">
                <a16:creationId xmlns:a16="http://schemas.microsoft.com/office/drawing/2014/main" id="{53EFF3C8-67AE-9234-4997-0E724612CB75}"/>
              </a:ext>
            </a:extLst>
          </p:cNvPr>
          <p:cNvSpPr/>
          <p:nvPr/>
        </p:nvSpPr>
        <p:spPr>
          <a:xfrm>
            <a:off x="18609018" y="11067979"/>
            <a:ext cx="5494171" cy="970151"/>
          </a:xfrm>
          <a:prstGeom prst="roundRect">
            <a:avLst/>
          </a:prstGeom>
          <a:solidFill>
            <a:schemeClr val="accent2">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rPr>
              <a:t>クラウドサービス</a:t>
            </a:r>
          </a:p>
        </p:txBody>
      </p:sp>
      <p:sp>
        <p:nvSpPr>
          <p:cNvPr id="46" name="正方形/長方形 45">
            <a:extLst>
              <a:ext uri="{FF2B5EF4-FFF2-40B4-BE49-F238E27FC236}">
                <a16:creationId xmlns:a16="http://schemas.microsoft.com/office/drawing/2014/main" id="{637FAAD5-9F29-209F-44EE-6378DE067E92}"/>
              </a:ext>
            </a:extLst>
          </p:cNvPr>
          <p:cNvSpPr/>
          <p:nvPr/>
        </p:nvSpPr>
        <p:spPr>
          <a:xfrm>
            <a:off x="5766625" y="20082795"/>
            <a:ext cx="4194615" cy="1076759"/>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935" tIns="41468" rIns="82935" bIns="41468" rtlCol="0" anchor="ctr"/>
          <a:lstStyle/>
          <a:p>
            <a:pPr algn="ctr"/>
            <a:r>
              <a:rPr lang="ja-JP" altLang="en-US" sz="3600" b="1" dirty="0">
                <a:solidFill>
                  <a:srgbClr val="000000"/>
                </a:solidFill>
                <a:ea typeface="ＭＳ Ｐゴシック"/>
                <a:cs typeface="Calibri"/>
              </a:rPr>
              <a:t>プライバシ制御機構</a:t>
            </a:r>
          </a:p>
        </p:txBody>
      </p:sp>
      <p:sp>
        <p:nvSpPr>
          <p:cNvPr id="48" name="正方形/長方形 47">
            <a:extLst>
              <a:ext uri="{FF2B5EF4-FFF2-40B4-BE49-F238E27FC236}">
                <a16:creationId xmlns:a16="http://schemas.microsoft.com/office/drawing/2014/main" id="{684C4048-636C-66F5-B9EF-C158A10A373C}"/>
              </a:ext>
            </a:extLst>
          </p:cNvPr>
          <p:cNvSpPr/>
          <p:nvPr/>
        </p:nvSpPr>
        <p:spPr>
          <a:xfrm>
            <a:off x="6248855" y="17728421"/>
            <a:ext cx="2860934" cy="869543"/>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935" tIns="41468" rIns="82935" bIns="41468" rtlCol="0" anchor="ctr"/>
          <a:lstStyle/>
          <a:p>
            <a:pPr algn="ctr"/>
            <a:r>
              <a:rPr lang="ja-JP" altLang="en-US" sz="4000" b="1">
                <a:solidFill>
                  <a:srgbClr val="000000"/>
                </a:solidFill>
                <a:ea typeface="ＭＳ Ｐゴシック"/>
                <a:cs typeface="Calibri"/>
              </a:rPr>
              <a:t>サービス</a:t>
            </a:r>
            <a:endParaRPr lang="ja-JP" altLang="en-US" sz="2540" b="1" dirty="0">
              <a:solidFill>
                <a:srgbClr val="000000"/>
              </a:solidFill>
              <a:ea typeface="ＭＳ Ｐゴシック"/>
              <a:cs typeface="Calibri"/>
            </a:endParaRPr>
          </a:p>
        </p:txBody>
      </p:sp>
      <p:cxnSp>
        <p:nvCxnSpPr>
          <p:cNvPr id="49" name="直線矢印コネクタ 11">
            <a:extLst>
              <a:ext uri="{FF2B5EF4-FFF2-40B4-BE49-F238E27FC236}">
                <a16:creationId xmlns:a16="http://schemas.microsoft.com/office/drawing/2014/main" id="{CE8DFF88-9F73-F10D-A1BD-98568333967A}"/>
              </a:ext>
            </a:extLst>
          </p:cNvPr>
          <p:cNvCxnSpPr>
            <a:cxnSpLocks/>
          </p:cNvCxnSpPr>
          <p:nvPr/>
        </p:nvCxnSpPr>
        <p:spPr>
          <a:xfrm flipV="1">
            <a:off x="7735021" y="18553883"/>
            <a:ext cx="0" cy="1409205"/>
          </a:xfrm>
          <a:prstGeom prst="straightConnector1">
            <a:avLst/>
          </a:prstGeom>
          <a:ln w="952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0E866CDC-B4B4-8763-D284-E434B7FD8581}"/>
              </a:ext>
            </a:extLst>
          </p:cNvPr>
          <p:cNvSpPr txBox="1"/>
          <p:nvPr/>
        </p:nvSpPr>
        <p:spPr>
          <a:xfrm>
            <a:off x="5076350" y="18973128"/>
            <a:ext cx="2488058" cy="637744"/>
          </a:xfrm>
          <a:prstGeom prst="rect">
            <a:avLst/>
          </a:prstGeom>
          <a:noFill/>
        </p:spPr>
        <p:txBody>
          <a:bodyPr rot="0" spcFirstLastPara="0" vertOverflow="overflow" horzOverflow="overflow" vert="horz" wrap="square" lIns="82935" tIns="41468" rIns="82935" bIns="41468" numCol="1" spcCol="0" rtlCol="0" fromWordArt="0" anchor="t" anchorCtr="0" forceAA="0" compatLnSpc="1">
            <a:prstTxWarp prst="textNoShape">
              <a:avLst/>
            </a:prstTxWarp>
            <a:spAutoFit/>
          </a:bodyPr>
          <a:lstStyle/>
          <a:p>
            <a:pPr algn="ctr"/>
            <a:r>
              <a:rPr lang="ja-JP" altLang="en-US" sz="3600" b="1" dirty="0">
                <a:ea typeface="ＭＳ Ｐゴシック"/>
                <a:cs typeface="Calibri"/>
              </a:rPr>
              <a:t>追跡</a:t>
            </a:r>
            <a:r>
              <a:rPr lang="ja-JP" altLang="en-US" sz="3600" b="1">
                <a:ea typeface="ＭＳ Ｐゴシック"/>
                <a:cs typeface="Calibri"/>
              </a:rPr>
              <a:t>・制御</a:t>
            </a:r>
            <a:r>
              <a:rPr lang="en-US" altLang="ja-JP" sz="3600" b="1" dirty="0">
                <a:ea typeface="ＭＳ Ｐゴシック"/>
                <a:cs typeface="Calibri"/>
              </a:rPr>
              <a:t>?</a:t>
            </a:r>
          </a:p>
        </p:txBody>
      </p:sp>
      <p:pic>
        <p:nvPicPr>
          <p:cNvPr id="54" name="図 53" descr="座る, コンピュータ, クマ, ノートパソコン が含まれている画像&#10;&#10;自動的に生成された説明">
            <a:extLst>
              <a:ext uri="{FF2B5EF4-FFF2-40B4-BE49-F238E27FC236}">
                <a16:creationId xmlns:a16="http://schemas.microsoft.com/office/drawing/2014/main" id="{AE2D47FA-CFCC-984E-B2DC-28F0B1D100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68290" y="17603248"/>
            <a:ext cx="2346879" cy="2346879"/>
          </a:xfrm>
          <a:prstGeom prst="rect">
            <a:avLst/>
          </a:prstGeom>
        </p:spPr>
      </p:pic>
      <p:sp>
        <p:nvSpPr>
          <p:cNvPr id="56" name="テキスト ボックス 1">
            <a:extLst>
              <a:ext uri="{FF2B5EF4-FFF2-40B4-BE49-F238E27FC236}">
                <a16:creationId xmlns:a16="http://schemas.microsoft.com/office/drawing/2014/main" id="{E94C20F1-7614-CD74-9257-4C9BA4610950}"/>
              </a:ext>
            </a:extLst>
          </p:cNvPr>
          <p:cNvSpPr txBox="1"/>
          <p:nvPr/>
        </p:nvSpPr>
        <p:spPr>
          <a:xfrm>
            <a:off x="1453501" y="20143265"/>
            <a:ext cx="2301862" cy="637744"/>
          </a:xfrm>
          <a:prstGeom prst="rect">
            <a:avLst/>
          </a:prstGeom>
          <a:noFill/>
        </p:spPr>
        <p:txBody>
          <a:bodyPr rot="0" spcFirstLastPara="0" vert="horz" wrap="square" lIns="82935" tIns="41468" rIns="82935" bIns="41468" numCol="1" spcCol="0" rtlCol="0" fromWordArt="0" anchor="t" anchorCtr="0" forceAA="0" compatLnSpc="1">
            <a:prstTxWarp prst="textNoShape">
              <a:avLst/>
            </a:prstTxWarp>
            <a:spAutoFit/>
          </a:bodyPr>
          <a:lstStyle>
            <a:defPPr>
              <a:defRPr lang="ja-JP"/>
            </a:defPPr>
            <a:lvl1pPr marL="0" algn="l" defTabSz="1043055" rtl="0" eaLnBrk="1" latinLnBrk="0" hangingPunct="1">
              <a:defRPr kumimoji="1" sz="2000" kern="1200">
                <a:solidFill>
                  <a:schemeClr val="tx1"/>
                </a:solidFill>
                <a:latin typeface="+mn-lt"/>
                <a:ea typeface="+mn-ea"/>
                <a:cs typeface="+mn-cs"/>
              </a:defRPr>
            </a:lvl1pPr>
            <a:lvl2pPr marL="521527" algn="l" defTabSz="1043055" rtl="0" eaLnBrk="1" latinLnBrk="0" hangingPunct="1">
              <a:defRPr kumimoji="1" sz="2000" kern="1200">
                <a:solidFill>
                  <a:schemeClr val="tx1"/>
                </a:solidFill>
                <a:latin typeface="+mn-lt"/>
                <a:ea typeface="+mn-ea"/>
                <a:cs typeface="+mn-cs"/>
              </a:defRPr>
            </a:lvl2pPr>
            <a:lvl3pPr marL="1043055" algn="l" defTabSz="1043055" rtl="0" eaLnBrk="1" latinLnBrk="0" hangingPunct="1">
              <a:defRPr kumimoji="1" sz="2000" kern="1200">
                <a:solidFill>
                  <a:schemeClr val="tx1"/>
                </a:solidFill>
                <a:latin typeface="+mn-lt"/>
                <a:ea typeface="+mn-ea"/>
                <a:cs typeface="+mn-cs"/>
              </a:defRPr>
            </a:lvl3pPr>
            <a:lvl4pPr marL="1564582" algn="l" defTabSz="1043055" rtl="0" eaLnBrk="1" latinLnBrk="0" hangingPunct="1">
              <a:defRPr kumimoji="1" sz="2000" kern="1200">
                <a:solidFill>
                  <a:schemeClr val="tx1"/>
                </a:solidFill>
                <a:latin typeface="+mn-lt"/>
                <a:ea typeface="+mn-ea"/>
                <a:cs typeface="+mn-cs"/>
              </a:defRPr>
            </a:lvl4pPr>
            <a:lvl5pPr marL="2086109" algn="l" defTabSz="1043055" rtl="0" eaLnBrk="1" latinLnBrk="0" hangingPunct="1">
              <a:defRPr kumimoji="1" sz="2000" kern="1200">
                <a:solidFill>
                  <a:schemeClr val="tx1"/>
                </a:solidFill>
                <a:latin typeface="+mn-lt"/>
                <a:ea typeface="+mn-ea"/>
                <a:cs typeface="+mn-cs"/>
              </a:defRPr>
            </a:lvl5pPr>
            <a:lvl6pPr marL="2607636" algn="l" defTabSz="1043055" rtl="0" eaLnBrk="1" latinLnBrk="0" hangingPunct="1">
              <a:defRPr kumimoji="1" sz="2000" kern="1200">
                <a:solidFill>
                  <a:schemeClr val="tx1"/>
                </a:solidFill>
                <a:latin typeface="+mn-lt"/>
                <a:ea typeface="+mn-ea"/>
                <a:cs typeface="+mn-cs"/>
              </a:defRPr>
            </a:lvl6pPr>
            <a:lvl7pPr marL="3129164" algn="l" defTabSz="1043055" rtl="0" eaLnBrk="1" latinLnBrk="0" hangingPunct="1">
              <a:defRPr kumimoji="1" sz="2000" kern="1200">
                <a:solidFill>
                  <a:schemeClr val="tx1"/>
                </a:solidFill>
                <a:latin typeface="+mn-lt"/>
                <a:ea typeface="+mn-ea"/>
                <a:cs typeface="+mn-cs"/>
              </a:defRPr>
            </a:lvl7pPr>
            <a:lvl8pPr marL="3650691" algn="l" defTabSz="1043055" rtl="0" eaLnBrk="1" latinLnBrk="0" hangingPunct="1">
              <a:defRPr kumimoji="1" sz="2000" kern="1200">
                <a:solidFill>
                  <a:schemeClr val="tx1"/>
                </a:solidFill>
                <a:latin typeface="+mn-lt"/>
                <a:ea typeface="+mn-ea"/>
                <a:cs typeface="+mn-cs"/>
              </a:defRPr>
            </a:lvl8pPr>
            <a:lvl9pPr marL="4172218" algn="l" defTabSz="1043055" rtl="0" eaLnBrk="1" latinLnBrk="0" hangingPunct="1">
              <a:defRPr kumimoji="1" sz="2000" kern="1200">
                <a:solidFill>
                  <a:schemeClr val="tx1"/>
                </a:solidFill>
                <a:latin typeface="+mn-lt"/>
                <a:ea typeface="+mn-ea"/>
                <a:cs typeface="+mn-cs"/>
              </a:defRPr>
            </a:lvl9pPr>
          </a:lstStyle>
          <a:p>
            <a:pPr algn="ctr"/>
            <a:r>
              <a:rPr lang="ja-JP" altLang="en-US" sz="3600" b="1" dirty="0">
                <a:ea typeface="ＭＳ Ｐゴシック"/>
                <a:cs typeface="Calibri"/>
              </a:rPr>
              <a:t>ユーザ</a:t>
            </a:r>
          </a:p>
        </p:txBody>
      </p:sp>
      <p:cxnSp>
        <p:nvCxnSpPr>
          <p:cNvPr id="57" name="直線矢印コネクタ 11">
            <a:extLst>
              <a:ext uri="{FF2B5EF4-FFF2-40B4-BE49-F238E27FC236}">
                <a16:creationId xmlns:a16="http://schemas.microsoft.com/office/drawing/2014/main" id="{2D07B33A-CC87-508B-6721-BEC74696C779}"/>
              </a:ext>
            </a:extLst>
          </p:cNvPr>
          <p:cNvCxnSpPr>
            <a:cxnSpLocks/>
            <a:endCxn id="59" idx="1"/>
          </p:cNvCxnSpPr>
          <p:nvPr/>
        </p:nvCxnSpPr>
        <p:spPr>
          <a:xfrm flipV="1">
            <a:off x="9154830" y="19149754"/>
            <a:ext cx="1482311" cy="888112"/>
          </a:xfrm>
          <a:prstGeom prst="straightConnector1">
            <a:avLst/>
          </a:prstGeom>
          <a:ln w="952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pic>
        <p:nvPicPr>
          <p:cNvPr id="58" name="図 12" descr="テーブル, リモコン, ビデオ が含まれている画像&#10;&#10;説明は自動で生成されたものです">
            <a:extLst>
              <a:ext uri="{FF2B5EF4-FFF2-40B4-BE49-F238E27FC236}">
                <a16:creationId xmlns:a16="http://schemas.microsoft.com/office/drawing/2014/main" id="{CD4B5152-9328-4B87-9076-05F7C1403BC0}"/>
              </a:ext>
            </a:extLst>
          </p:cNvPr>
          <p:cNvPicPr>
            <a:picLocks noChangeAspect="1"/>
          </p:cNvPicPr>
          <p:nvPr/>
        </p:nvPicPr>
        <p:blipFill>
          <a:blip r:embed="rId4"/>
          <a:stretch>
            <a:fillRect/>
          </a:stretch>
        </p:blipFill>
        <p:spPr>
          <a:xfrm>
            <a:off x="10484556" y="18048188"/>
            <a:ext cx="2625499" cy="2132982"/>
          </a:xfrm>
          <a:prstGeom prst="rect">
            <a:avLst/>
          </a:prstGeom>
        </p:spPr>
      </p:pic>
      <p:sp>
        <p:nvSpPr>
          <p:cNvPr id="59" name="テキスト ボックス 58">
            <a:extLst>
              <a:ext uri="{FF2B5EF4-FFF2-40B4-BE49-F238E27FC236}">
                <a16:creationId xmlns:a16="http://schemas.microsoft.com/office/drawing/2014/main" id="{9197D8DA-CA9A-AD00-1355-BEF87764644C}"/>
              </a:ext>
            </a:extLst>
          </p:cNvPr>
          <p:cNvSpPr txBox="1"/>
          <p:nvPr/>
        </p:nvSpPr>
        <p:spPr>
          <a:xfrm>
            <a:off x="10637141" y="18553883"/>
            <a:ext cx="2344745" cy="1191742"/>
          </a:xfrm>
          <a:prstGeom prst="rect">
            <a:avLst/>
          </a:prstGeom>
          <a:noFill/>
        </p:spPr>
        <p:txBody>
          <a:bodyPr rot="0" spcFirstLastPara="0" vert="horz" wrap="square" lIns="82935" tIns="41468" rIns="82935" bIns="41468" numCol="1" spcCol="0" rtlCol="0" fromWordArt="0" anchor="t" anchorCtr="0" forceAA="0" compatLnSpc="1">
            <a:prstTxWarp prst="textNoShape">
              <a:avLst/>
            </a:prstTxWarp>
            <a:spAutoFit/>
          </a:bodyPr>
          <a:lstStyle>
            <a:defPPr>
              <a:defRPr lang="ja-JP"/>
            </a:defPPr>
            <a:lvl1pPr marL="0" algn="l" defTabSz="1043055" rtl="0" eaLnBrk="1" latinLnBrk="0" hangingPunct="1">
              <a:defRPr kumimoji="1" sz="2000" kern="1200">
                <a:solidFill>
                  <a:schemeClr val="tx1"/>
                </a:solidFill>
                <a:latin typeface="+mn-lt"/>
                <a:ea typeface="+mn-ea"/>
                <a:cs typeface="+mn-cs"/>
              </a:defRPr>
            </a:lvl1pPr>
            <a:lvl2pPr marL="521527" algn="l" defTabSz="1043055" rtl="0" eaLnBrk="1" latinLnBrk="0" hangingPunct="1">
              <a:defRPr kumimoji="1" sz="2000" kern="1200">
                <a:solidFill>
                  <a:schemeClr val="tx1"/>
                </a:solidFill>
                <a:latin typeface="+mn-lt"/>
                <a:ea typeface="+mn-ea"/>
                <a:cs typeface="+mn-cs"/>
              </a:defRPr>
            </a:lvl2pPr>
            <a:lvl3pPr marL="1043055" algn="l" defTabSz="1043055" rtl="0" eaLnBrk="1" latinLnBrk="0" hangingPunct="1">
              <a:defRPr kumimoji="1" sz="2000" kern="1200">
                <a:solidFill>
                  <a:schemeClr val="tx1"/>
                </a:solidFill>
                <a:latin typeface="+mn-lt"/>
                <a:ea typeface="+mn-ea"/>
                <a:cs typeface="+mn-cs"/>
              </a:defRPr>
            </a:lvl3pPr>
            <a:lvl4pPr marL="1564582" algn="l" defTabSz="1043055" rtl="0" eaLnBrk="1" latinLnBrk="0" hangingPunct="1">
              <a:defRPr kumimoji="1" sz="2000" kern="1200">
                <a:solidFill>
                  <a:schemeClr val="tx1"/>
                </a:solidFill>
                <a:latin typeface="+mn-lt"/>
                <a:ea typeface="+mn-ea"/>
                <a:cs typeface="+mn-cs"/>
              </a:defRPr>
            </a:lvl4pPr>
            <a:lvl5pPr marL="2086109" algn="l" defTabSz="1043055" rtl="0" eaLnBrk="1" latinLnBrk="0" hangingPunct="1">
              <a:defRPr kumimoji="1" sz="2000" kern="1200">
                <a:solidFill>
                  <a:schemeClr val="tx1"/>
                </a:solidFill>
                <a:latin typeface="+mn-lt"/>
                <a:ea typeface="+mn-ea"/>
                <a:cs typeface="+mn-cs"/>
              </a:defRPr>
            </a:lvl5pPr>
            <a:lvl6pPr marL="2607636" algn="l" defTabSz="1043055" rtl="0" eaLnBrk="1" latinLnBrk="0" hangingPunct="1">
              <a:defRPr kumimoji="1" sz="2000" kern="1200">
                <a:solidFill>
                  <a:schemeClr val="tx1"/>
                </a:solidFill>
                <a:latin typeface="+mn-lt"/>
                <a:ea typeface="+mn-ea"/>
                <a:cs typeface="+mn-cs"/>
              </a:defRPr>
            </a:lvl6pPr>
            <a:lvl7pPr marL="3129164" algn="l" defTabSz="1043055" rtl="0" eaLnBrk="1" latinLnBrk="0" hangingPunct="1">
              <a:defRPr kumimoji="1" sz="2000" kern="1200">
                <a:solidFill>
                  <a:schemeClr val="tx1"/>
                </a:solidFill>
                <a:latin typeface="+mn-lt"/>
                <a:ea typeface="+mn-ea"/>
                <a:cs typeface="+mn-cs"/>
              </a:defRPr>
            </a:lvl7pPr>
            <a:lvl8pPr marL="3650691" algn="l" defTabSz="1043055" rtl="0" eaLnBrk="1" latinLnBrk="0" hangingPunct="1">
              <a:defRPr kumimoji="1" sz="2000" kern="1200">
                <a:solidFill>
                  <a:schemeClr val="tx1"/>
                </a:solidFill>
                <a:latin typeface="+mn-lt"/>
                <a:ea typeface="+mn-ea"/>
                <a:cs typeface="+mn-cs"/>
              </a:defRPr>
            </a:lvl8pPr>
            <a:lvl9pPr marL="4172218" algn="l" defTabSz="1043055" rtl="0" eaLnBrk="1" latinLnBrk="0" hangingPunct="1">
              <a:defRPr kumimoji="1" sz="2000" kern="1200">
                <a:solidFill>
                  <a:schemeClr val="tx1"/>
                </a:solidFill>
                <a:latin typeface="+mn-lt"/>
                <a:ea typeface="+mn-ea"/>
                <a:cs typeface="+mn-cs"/>
              </a:defRPr>
            </a:lvl9pPr>
          </a:lstStyle>
          <a:p>
            <a:pPr algn="ctr"/>
            <a:r>
              <a:rPr lang="ja-JP" altLang="en-US" sz="3600" b="1">
                <a:ea typeface="ＭＳ Ｐゴシック"/>
                <a:cs typeface="Calibri"/>
              </a:rPr>
              <a:t>データ収集</a:t>
            </a:r>
            <a:endParaRPr lang="en-US" altLang="ja-JP" sz="3600" b="1" dirty="0">
              <a:ea typeface="ＭＳ Ｐゴシック"/>
              <a:cs typeface="Calibri"/>
            </a:endParaRPr>
          </a:p>
          <a:p>
            <a:pPr algn="ctr"/>
            <a:r>
              <a:rPr lang="ja-JP" altLang="en-US" sz="3600" b="1">
                <a:ea typeface="ＭＳ Ｐゴシック"/>
                <a:cs typeface="Calibri"/>
              </a:rPr>
              <a:t>サーバ</a:t>
            </a:r>
            <a:endParaRPr lang="ja-JP" altLang="en-US" sz="3600" b="1" dirty="0">
              <a:ea typeface="ＭＳ Ｐゴシック"/>
              <a:cs typeface="Calibri"/>
            </a:endParaRPr>
          </a:p>
        </p:txBody>
      </p:sp>
      <p:cxnSp>
        <p:nvCxnSpPr>
          <p:cNvPr id="60" name="直線矢印コネクタ 11">
            <a:extLst>
              <a:ext uri="{FF2B5EF4-FFF2-40B4-BE49-F238E27FC236}">
                <a16:creationId xmlns:a16="http://schemas.microsoft.com/office/drawing/2014/main" id="{3F51B4A5-D296-D830-1A60-03EDAB2E3DD5}"/>
              </a:ext>
            </a:extLst>
          </p:cNvPr>
          <p:cNvCxnSpPr>
            <a:cxnSpLocks/>
          </p:cNvCxnSpPr>
          <p:nvPr/>
        </p:nvCxnSpPr>
        <p:spPr>
          <a:xfrm>
            <a:off x="9133304" y="18148867"/>
            <a:ext cx="1380766" cy="589130"/>
          </a:xfrm>
          <a:prstGeom prst="straightConnector1">
            <a:avLst/>
          </a:prstGeom>
          <a:ln w="952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FBB8A313-796A-2BF8-21C6-EB50A2ABBD87}"/>
              </a:ext>
            </a:extLst>
          </p:cNvPr>
          <p:cNvCxnSpPr>
            <a:cxnSpLocks/>
          </p:cNvCxnSpPr>
          <p:nvPr/>
        </p:nvCxnSpPr>
        <p:spPr>
          <a:xfrm flipH="1" flipV="1">
            <a:off x="3915169" y="19623451"/>
            <a:ext cx="1791406" cy="1027291"/>
          </a:xfrm>
          <a:prstGeom prst="straightConnector1">
            <a:avLst/>
          </a:prstGeom>
          <a:ln w="952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1" name="Cloud 8">
            <a:extLst>
              <a:ext uri="{FF2B5EF4-FFF2-40B4-BE49-F238E27FC236}">
                <a16:creationId xmlns:a16="http://schemas.microsoft.com/office/drawing/2014/main" id="{7066F3BC-5C72-075D-91CA-1B7F15A2AEB0}"/>
              </a:ext>
            </a:extLst>
          </p:cNvPr>
          <p:cNvSpPr/>
          <p:nvPr/>
        </p:nvSpPr>
        <p:spPr>
          <a:xfrm>
            <a:off x="1595739" y="39496893"/>
            <a:ext cx="11436647" cy="226195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935" tIns="41468" rIns="82935" bIns="41468" rtlCol="0" anchor="ctr"/>
          <a:lstStyle>
            <a:defPPr>
              <a:defRPr lang="ja-JP"/>
            </a:defPPr>
            <a:lvl1pPr marL="0" algn="l" defTabSz="1042992" rtl="0" eaLnBrk="1" latinLnBrk="0" hangingPunct="1">
              <a:defRPr kumimoji="1" sz="2000" kern="1200">
                <a:solidFill>
                  <a:schemeClr val="lt1"/>
                </a:solidFill>
                <a:latin typeface="+mn-lt"/>
                <a:ea typeface="+mn-ea"/>
                <a:cs typeface="+mn-cs"/>
              </a:defRPr>
            </a:lvl1pPr>
            <a:lvl2pPr marL="521496" algn="l" defTabSz="1042992" rtl="0" eaLnBrk="1" latinLnBrk="0" hangingPunct="1">
              <a:defRPr kumimoji="1" sz="2000" kern="1200">
                <a:solidFill>
                  <a:schemeClr val="lt1"/>
                </a:solidFill>
                <a:latin typeface="+mn-lt"/>
                <a:ea typeface="+mn-ea"/>
                <a:cs typeface="+mn-cs"/>
              </a:defRPr>
            </a:lvl2pPr>
            <a:lvl3pPr marL="1042992" algn="l" defTabSz="1042992" rtl="0" eaLnBrk="1" latinLnBrk="0" hangingPunct="1">
              <a:defRPr kumimoji="1" sz="2000" kern="1200">
                <a:solidFill>
                  <a:schemeClr val="lt1"/>
                </a:solidFill>
                <a:latin typeface="+mn-lt"/>
                <a:ea typeface="+mn-ea"/>
                <a:cs typeface="+mn-cs"/>
              </a:defRPr>
            </a:lvl3pPr>
            <a:lvl4pPr marL="1564487" algn="l" defTabSz="1042992" rtl="0" eaLnBrk="1" latinLnBrk="0" hangingPunct="1">
              <a:defRPr kumimoji="1" sz="2000" kern="1200">
                <a:solidFill>
                  <a:schemeClr val="lt1"/>
                </a:solidFill>
                <a:latin typeface="+mn-lt"/>
                <a:ea typeface="+mn-ea"/>
                <a:cs typeface="+mn-cs"/>
              </a:defRPr>
            </a:lvl4pPr>
            <a:lvl5pPr marL="2085983" algn="l" defTabSz="1042992" rtl="0" eaLnBrk="1" latinLnBrk="0" hangingPunct="1">
              <a:defRPr kumimoji="1" sz="2000" kern="1200">
                <a:solidFill>
                  <a:schemeClr val="lt1"/>
                </a:solidFill>
                <a:latin typeface="+mn-lt"/>
                <a:ea typeface="+mn-ea"/>
                <a:cs typeface="+mn-cs"/>
              </a:defRPr>
            </a:lvl5pPr>
            <a:lvl6pPr marL="2607478" algn="l" defTabSz="1042992" rtl="0" eaLnBrk="1" latinLnBrk="0" hangingPunct="1">
              <a:defRPr kumimoji="1" sz="2000" kern="1200">
                <a:solidFill>
                  <a:schemeClr val="lt1"/>
                </a:solidFill>
                <a:latin typeface="+mn-lt"/>
                <a:ea typeface="+mn-ea"/>
                <a:cs typeface="+mn-cs"/>
              </a:defRPr>
            </a:lvl6pPr>
            <a:lvl7pPr marL="3128975" algn="l" defTabSz="1042992" rtl="0" eaLnBrk="1" latinLnBrk="0" hangingPunct="1">
              <a:defRPr kumimoji="1" sz="2000" kern="1200">
                <a:solidFill>
                  <a:schemeClr val="lt1"/>
                </a:solidFill>
                <a:latin typeface="+mn-lt"/>
                <a:ea typeface="+mn-ea"/>
                <a:cs typeface="+mn-cs"/>
              </a:defRPr>
            </a:lvl7pPr>
            <a:lvl8pPr marL="3650469" algn="l" defTabSz="1042992" rtl="0" eaLnBrk="1" latinLnBrk="0" hangingPunct="1">
              <a:defRPr kumimoji="1" sz="2000" kern="1200">
                <a:solidFill>
                  <a:schemeClr val="lt1"/>
                </a:solidFill>
                <a:latin typeface="+mn-lt"/>
                <a:ea typeface="+mn-ea"/>
                <a:cs typeface="+mn-cs"/>
              </a:defRPr>
            </a:lvl8pPr>
            <a:lvl9pPr marL="4171965" algn="l" defTabSz="1042992" rtl="0" eaLnBrk="1" latinLnBrk="0" hangingPunct="1">
              <a:defRPr kumimoji="1" sz="2000" kern="1200">
                <a:solidFill>
                  <a:schemeClr val="lt1"/>
                </a:solidFill>
                <a:latin typeface="+mn-lt"/>
                <a:ea typeface="+mn-ea"/>
                <a:cs typeface="+mn-cs"/>
              </a:defRPr>
            </a:lvl9pPr>
          </a:lstStyle>
          <a:p>
            <a:pPr algn="ctr"/>
            <a:endParaRPr lang="ja-JP" altLang="en-US" sz="1814" b="1" dirty="0">
              <a:solidFill>
                <a:schemeClr val="tx1"/>
              </a:solidFill>
              <a:ea typeface="ＭＳ Ｐゴシック"/>
              <a:cs typeface="Calibri"/>
            </a:endParaRPr>
          </a:p>
          <a:p>
            <a:pPr algn="ctr"/>
            <a:endParaRPr lang="ja-JP" altLang="en-US" sz="1814" b="1" dirty="0">
              <a:solidFill>
                <a:schemeClr val="tx1"/>
              </a:solidFill>
              <a:ea typeface="ＭＳ Ｐゴシック"/>
              <a:cs typeface="Calibri"/>
            </a:endParaRPr>
          </a:p>
        </p:txBody>
      </p:sp>
      <p:sp>
        <p:nvSpPr>
          <p:cNvPr id="82" name="四角形: 角を丸くする 30">
            <a:extLst>
              <a:ext uri="{FF2B5EF4-FFF2-40B4-BE49-F238E27FC236}">
                <a16:creationId xmlns:a16="http://schemas.microsoft.com/office/drawing/2014/main" id="{7DD8852E-DFF7-BAD0-CC1F-26D5398219B4}"/>
              </a:ext>
            </a:extLst>
          </p:cNvPr>
          <p:cNvSpPr/>
          <p:nvPr/>
        </p:nvSpPr>
        <p:spPr>
          <a:xfrm>
            <a:off x="3131799" y="38148372"/>
            <a:ext cx="7896987" cy="330442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3" name="四角形: 角を丸くする 31">
            <a:extLst>
              <a:ext uri="{FF2B5EF4-FFF2-40B4-BE49-F238E27FC236}">
                <a16:creationId xmlns:a16="http://schemas.microsoft.com/office/drawing/2014/main" id="{2448085F-6CC0-1E7B-B8E6-D5A6D5B6EC9A}"/>
              </a:ext>
            </a:extLst>
          </p:cNvPr>
          <p:cNvSpPr/>
          <p:nvPr/>
        </p:nvSpPr>
        <p:spPr>
          <a:xfrm>
            <a:off x="3244425" y="40358802"/>
            <a:ext cx="7640345" cy="913074"/>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chemeClr val="tx1"/>
                </a:solidFill>
              </a:rPr>
              <a:t>                                   　　　ユーザ</a:t>
            </a:r>
            <a:r>
              <a:rPr kumimoji="1" lang="ja-JP" altLang="en-US" sz="2800" b="1" dirty="0">
                <a:solidFill>
                  <a:schemeClr val="tx1"/>
                </a:solidFill>
              </a:rPr>
              <a:t>・ハイパーバイザ</a:t>
            </a:r>
          </a:p>
        </p:txBody>
      </p:sp>
      <p:sp>
        <p:nvSpPr>
          <p:cNvPr id="85" name="四角形: 角を丸くする 34">
            <a:extLst>
              <a:ext uri="{FF2B5EF4-FFF2-40B4-BE49-F238E27FC236}">
                <a16:creationId xmlns:a16="http://schemas.microsoft.com/office/drawing/2014/main" id="{6DB00B45-133D-2F9F-607E-4F4542F1D88B}"/>
              </a:ext>
            </a:extLst>
          </p:cNvPr>
          <p:cNvSpPr/>
          <p:nvPr/>
        </p:nvSpPr>
        <p:spPr>
          <a:xfrm>
            <a:off x="3231693" y="38805848"/>
            <a:ext cx="7653077" cy="1508652"/>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b="1" dirty="0">
                <a:solidFill>
                  <a:schemeClr val="tx1"/>
                </a:solidFill>
              </a:rPr>
              <a:t>　　　　</a:t>
            </a:r>
            <a:r>
              <a:rPr kumimoji="1" lang="ja-JP" altLang="en-US" sz="3200" b="1">
                <a:solidFill>
                  <a:schemeClr val="tx1"/>
                </a:solidFill>
              </a:rPr>
              <a:t>ユーザ</a:t>
            </a:r>
            <a:r>
              <a:rPr kumimoji="1" lang="en-US" altLang="ja-JP" sz="3200" b="1" dirty="0">
                <a:solidFill>
                  <a:schemeClr val="tx1"/>
                </a:solidFill>
              </a:rPr>
              <a:t>VM</a:t>
            </a:r>
          </a:p>
          <a:p>
            <a:endParaRPr lang="en-US" altLang="ja-JP" sz="2400" b="1" dirty="0">
              <a:solidFill>
                <a:schemeClr val="tx1"/>
              </a:solidFill>
            </a:endParaRPr>
          </a:p>
          <a:p>
            <a:endParaRPr kumimoji="1" lang="en-US" altLang="ja-JP" sz="2400" b="1" dirty="0">
              <a:solidFill>
                <a:schemeClr val="tx1"/>
              </a:solidFill>
            </a:endParaRPr>
          </a:p>
        </p:txBody>
      </p:sp>
      <p:sp>
        <p:nvSpPr>
          <p:cNvPr id="86" name="四角形: 角を丸くする 35">
            <a:extLst>
              <a:ext uri="{FF2B5EF4-FFF2-40B4-BE49-F238E27FC236}">
                <a16:creationId xmlns:a16="http://schemas.microsoft.com/office/drawing/2014/main" id="{DB820AAC-D8D2-E1F4-F6D7-7021963D54E6}"/>
              </a:ext>
            </a:extLst>
          </p:cNvPr>
          <p:cNvSpPr/>
          <p:nvPr/>
        </p:nvSpPr>
        <p:spPr>
          <a:xfrm>
            <a:off x="3631871" y="39439782"/>
            <a:ext cx="3452329" cy="74397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tx1"/>
                </a:solidFill>
              </a:rPr>
              <a:t>クラウドサービス</a:t>
            </a:r>
          </a:p>
        </p:txBody>
      </p:sp>
      <p:cxnSp>
        <p:nvCxnSpPr>
          <p:cNvPr id="87" name="直線矢印コネクタ 86">
            <a:extLst>
              <a:ext uri="{FF2B5EF4-FFF2-40B4-BE49-F238E27FC236}">
                <a16:creationId xmlns:a16="http://schemas.microsoft.com/office/drawing/2014/main" id="{AEBDE352-F501-C992-54C3-3481AA54D409}"/>
              </a:ext>
            </a:extLst>
          </p:cNvPr>
          <p:cNvCxnSpPr>
            <a:cxnSpLocks/>
          </p:cNvCxnSpPr>
          <p:nvPr/>
        </p:nvCxnSpPr>
        <p:spPr>
          <a:xfrm flipV="1">
            <a:off x="5580070" y="40065494"/>
            <a:ext cx="0" cy="376668"/>
          </a:xfrm>
          <a:prstGeom prst="straightConnector1">
            <a:avLst/>
          </a:prstGeom>
          <a:ln w="73025">
            <a:solidFill>
              <a:schemeClr val="tx1"/>
            </a:solidFill>
            <a:tailEnd type="triangle"/>
          </a:ln>
        </p:spPr>
        <p:style>
          <a:lnRef idx="3">
            <a:schemeClr val="accent1"/>
          </a:lnRef>
          <a:fillRef idx="0">
            <a:schemeClr val="accent1"/>
          </a:fillRef>
          <a:effectRef idx="2">
            <a:schemeClr val="accent1"/>
          </a:effectRef>
          <a:fontRef idx="minor">
            <a:schemeClr val="tx1"/>
          </a:fontRef>
        </p:style>
      </p:cxnSp>
      <p:cxnSp>
        <p:nvCxnSpPr>
          <p:cNvPr id="90" name="直線矢印コネクタ 89">
            <a:extLst>
              <a:ext uri="{FF2B5EF4-FFF2-40B4-BE49-F238E27FC236}">
                <a16:creationId xmlns:a16="http://schemas.microsoft.com/office/drawing/2014/main" id="{FE2E937E-654D-948A-AFA1-C58EC6FAA9E9}"/>
              </a:ext>
            </a:extLst>
          </p:cNvPr>
          <p:cNvCxnSpPr>
            <a:cxnSpLocks/>
          </p:cNvCxnSpPr>
          <p:nvPr/>
        </p:nvCxnSpPr>
        <p:spPr>
          <a:xfrm>
            <a:off x="4355934" y="40065494"/>
            <a:ext cx="0" cy="376668"/>
          </a:xfrm>
          <a:prstGeom prst="straightConnector1">
            <a:avLst/>
          </a:prstGeom>
          <a:ln w="73025">
            <a:solidFill>
              <a:schemeClr val="tx1"/>
            </a:solidFill>
            <a:tailEnd type="triangle"/>
          </a:ln>
        </p:spPr>
        <p:style>
          <a:lnRef idx="3">
            <a:schemeClr val="accent1"/>
          </a:lnRef>
          <a:fillRef idx="0">
            <a:schemeClr val="accent1"/>
          </a:fillRef>
          <a:effectRef idx="2">
            <a:schemeClr val="accent1"/>
          </a:effectRef>
          <a:fontRef idx="minor">
            <a:schemeClr val="tx1"/>
          </a:fontRef>
        </p:style>
      </p:cxnSp>
      <p:sp>
        <p:nvSpPr>
          <p:cNvPr id="91" name="四角形: 角を丸くする 28">
            <a:extLst>
              <a:ext uri="{FF2B5EF4-FFF2-40B4-BE49-F238E27FC236}">
                <a16:creationId xmlns:a16="http://schemas.microsoft.com/office/drawing/2014/main" id="{457A8279-15CE-B850-3C5C-DB44442BB3B2}"/>
              </a:ext>
            </a:extLst>
          </p:cNvPr>
          <p:cNvSpPr/>
          <p:nvPr/>
        </p:nvSpPr>
        <p:spPr>
          <a:xfrm>
            <a:off x="3357051" y="40401175"/>
            <a:ext cx="3399349" cy="77049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rPr>
              <a:t>プライバシ制御機構</a:t>
            </a:r>
          </a:p>
        </p:txBody>
      </p:sp>
      <p:cxnSp>
        <p:nvCxnSpPr>
          <p:cNvPr id="92" name="直線矢印コネクタ 91">
            <a:extLst>
              <a:ext uri="{FF2B5EF4-FFF2-40B4-BE49-F238E27FC236}">
                <a16:creationId xmlns:a16="http://schemas.microsoft.com/office/drawing/2014/main" id="{952B87B3-E226-594F-5279-C4729E2FBB0B}"/>
              </a:ext>
            </a:extLst>
          </p:cNvPr>
          <p:cNvCxnSpPr>
            <a:cxnSpLocks/>
          </p:cNvCxnSpPr>
          <p:nvPr/>
        </p:nvCxnSpPr>
        <p:spPr>
          <a:xfrm>
            <a:off x="2233127" y="40625614"/>
            <a:ext cx="1011298" cy="0"/>
          </a:xfrm>
          <a:prstGeom prst="straightConnector1">
            <a:avLst/>
          </a:prstGeom>
          <a:ln w="1111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87E9E969-5BAF-96EB-17A8-D91D44A5AD7D}"/>
              </a:ext>
            </a:extLst>
          </p:cNvPr>
          <p:cNvSpPr txBox="1"/>
          <p:nvPr/>
        </p:nvSpPr>
        <p:spPr>
          <a:xfrm>
            <a:off x="1574613" y="39768866"/>
            <a:ext cx="1210403" cy="584775"/>
          </a:xfrm>
          <a:prstGeom prst="rect">
            <a:avLst/>
          </a:prstGeom>
          <a:noFill/>
        </p:spPr>
        <p:txBody>
          <a:bodyPr wrap="square" rtlCol="0">
            <a:spAutoFit/>
          </a:bodyPr>
          <a:lstStyle/>
          <a:p>
            <a:pPr algn="ctr"/>
            <a:r>
              <a:rPr kumimoji="1" lang="ja-JP" altLang="en-US" sz="3200" b="1" dirty="0"/>
              <a:t>通信</a:t>
            </a:r>
          </a:p>
        </p:txBody>
      </p:sp>
      <p:sp>
        <p:nvSpPr>
          <p:cNvPr id="94" name="テキスト ボックス 93">
            <a:extLst>
              <a:ext uri="{FF2B5EF4-FFF2-40B4-BE49-F238E27FC236}">
                <a16:creationId xmlns:a16="http://schemas.microsoft.com/office/drawing/2014/main" id="{735C269E-6A6D-F34F-08DD-23AF0F22535B}"/>
              </a:ext>
            </a:extLst>
          </p:cNvPr>
          <p:cNvSpPr txBox="1"/>
          <p:nvPr/>
        </p:nvSpPr>
        <p:spPr>
          <a:xfrm>
            <a:off x="11141412" y="39891937"/>
            <a:ext cx="1529586" cy="584775"/>
          </a:xfrm>
          <a:prstGeom prst="rect">
            <a:avLst/>
          </a:prstGeom>
          <a:noFill/>
        </p:spPr>
        <p:txBody>
          <a:bodyPr wrap="none" rtlCol="0">
            <a:spAutoFit/>
          </a:bodyPr>
          <a:lstStyle/>
          <a:p>
            <a:r>
              <a:rPr lang="ja-JP" altLang="en-US" sz="3200" b="1" dirty="0"/>
              <a:t>クラウド</a:t>
            </a:r>
            <a:endParaRPr kumimoji="1" lang="ja-JP" altLang="en-US" sz="3200" b="1" dirty="0"/>
          </a:p>
        </p:txBody>
      </p:sp>
      <p:sp>
        <p:nvSpPr>
          <p:cNvPr id="95" name="テキスト ボックス 94">
            <a:extLst>
              <a:ext uri="{FF2B5EF4-FFF2-40B4-BE49-F238E27FC236}">
                <a16:creationId xmlns:a16="http://schemas.microsoft.com/office/drawing/2014/main" id="{230F37B3-6CFA-B124-8D4B-7372584A12C1}"/>
              </a:ext>
            </a:extLst>
          </p:cNvPr>
          <p:cNvSpPr txBox="1"/>
          <p:nvPr/>
        </p:nvSpPr>
        <p:spPr>
          <a:xfrm>
            <a:off x="3358781" y="38221073"/>
            <a:ext cx="4555651" cy="584775"/>
          </a:xfrm>
          <a:prstGeom prst="rect">
            <a:avLst/>
          </a:prstGeom>
          <a:noFill/>
        </p:spPr>
        <p:txBody>
          <a:bodyPr wrap="square" rtlCol="0">
            <a:spAutoFit/>
          </a:bodyPr>
          <a:lstStyle/>
          <a:p>
            <a:r>
              <a:rPr kumimoji="1" lang="ja-JP" altLang="en-US" sz="3200" b="1" dirty="0"/>
              <a:t>ユーザ</a:t>
            </a:r>
            <a:r>
              <a:rPr kumimoji="1" lang="ja-JP" altLang="en-US" sz="3200" b="1"/>
              <a:t>ごとのクラウド</a:t>
            </a:r>
            <a:r>
              <a:rPr kumimoji="1" lang="en-US" altLang="ja-JP" sz="3200" b="1" dirty="0"/>
              <a:t>VM</a:t>
            </a:r>
            <a:endParaRPr kumimoji="1" lang="ja-JP" altLang="en-US" sz="3200" b="1" dirty="0"/>
          </a:p>
        </p:txBody>
      </p:sp>
      <p:sp>
        <p:nvSpPr>
          <p:cNvPr id="186" name="テキスト ボックス 185">
            <a:extLst>
              <a:ext uri="{FF2B5EF4-FFF2-40B4-BE49-F238E27FC236}">
                <a16:creationId xmlns:a16="http://schemas.microsoft.com/office/drawing/2014/main" id="{7781CD7B-7F1B-69DB-750C-3878C94161E4}"/>
              </a:ext>
            </a:extLst>
          </p:cNvPr>
          <p:cNvSpPr txBox="1"/>
          <p:nvPr/>
        </p:nvSpPr>
        <p:spPr>
          <a:xfrm>
            <a:off x="25383686" y="12123594"/>
            <a:ext cx="3411072" cy="1200329"/>
          </a:xfrm>
          <a:prstGeom prst="rect">
            <a:avLst/>
          </a:prstGeom>
          <a:noFill/>
        </p:spPr>
        <p:txBody>
          <a:bodyPr wrap="square" rtlCol="0">
            <a:spAutoFit/>
          </a:bodyPr>
          <a:lstStyle/>
          <a:p>
            <a:pPr algn="ctr"/>
            <a:r>
              <a:rPr lang="ja-JP" altLang="en-US" sz="3600" b="1"/>
              <a:t>クラウド</a:t>
            </a:r>
            <a:endParaRPr kumimoji="1" lang="en-US" altLang="ja-JP" sz="3600" b="1" dirty="0"/>
          </a:p>
          <a:p>
            <a:pPr algn="ctr"/>
            <a:r>
              <a:rPr kumimoji="1" lang="en-US" altLang="ja-JP" sz="3600" b="1" dirty="0"/>
              <a:t>VM</a:t>
            </a:r>
            <a:endParaRPr kumimoji="1" lang="ja-JP" altLang="en-US" sz="3600" b="1" dirty="0"/>
          </a:p>
        </p:txBody>
      </p:sp>
      <p:sp>
        <p:nvSpPr>
          <p:cNvPr id="188" name="テキスト ボックス 19">
            <a:extLst>
              <a:ext uri="{FF2B5EF4-FFF2-40B4-BE49-F238E27FC236}">
                <a16:creationId xmlns:a16="http://schemas.microsoft.com/office/drawing/2014/main" id="{6848A8B9-AA49-5731-71B4-E41A70B814AC}"/>
              </a:ext>
            </a:extLst>
          </p:cNvPr>
          <p:cNvSpPr txBox="1"/>
          <p:nvPr/>
        </p:nvSpPr>
        <p:spPr>
          <a:xfrm>
            <a:off x="18312297" y="21892182"/>
            <a:ext cx="1728192" cy="461665"/>
          </a:xfrm>
          <a:prstGeom prst="rect">
            <a:avLst/>
          </a:prstGeom>
          <a:noFill/>
          <a:ln>
            <a:solidFill>
              <a:srgbClr val="FFFFFF"/>
            </a:solidFill>
          </a:ln>
        </p:spPr>
        <p:txBody>
          <a:bodyPr wrap="square" rtlCol="0">
            <a:spAutoFit/>
          </a:bodyPr>
          <a:lstStyle/>
          <a:p>
            <a:pPr algn="ctr"/>
            <a:r>
              <a:rPr lang="ja-JP" altLang="en-US" sz="2400" b="1"/>
              <a:t>通信履歴</a:t>
            </a:r>
            <a:endParaRPr kumimoji="1" lang="ja-JP" altLang="en-US" sz="2400" b="1" dirty="0"/>
          </a:p>
        </p:txBody>
      </p:sp>
      <p:sp>
        <p:nvSpPr>
          <p:cNvPr id="189" name="テキスト ボックス 19">
            <a:extLst>
              <a:ext uri="{FF2B5EF4-FFF2-40B4-BE49-F238E27FC236}">
                <a16:creationId xmlns:a16="http://schemas.microsoft.com/office/drawing/2014/main" id="{8BA90AAA-4F46-D2A7-6E51-B2AAA8AEC1F1}"/>
              </a:ext>
            </a:extLst>
          </p:cNvPr>
          <p:cNvSpPr txBox="1"/>
          <p:nvPr/>
        </p:nvSpPr>
        <p:spPr>
          <a:xfrm>
            <a:off x="18302470" y="22801495"/>
            <a:ext cx="1728192" cy="461665"/>
          </a:xfrm>
          <a:prstGeom prst="rect">
            <a:avLst/>
          </a:prstGeom>
          <a:noFill/>
          <a:ln>
            <a:solidFill>
              <a:srgbClr val="FFFFFF"/>
            </a:solidFill>
          </a:ln>
        </p:spPr>
        <p:txBody>
          <a:bodyPr wrap="square" rtlCol="0">
            <a:spAutoFit/>
          </a:bodyPr>
          <a:lstStyle/>
          <a:p>
            <a:pPr algn="ctr"/>
            <a:r>
              <a:rPr lang="ja-JP" altLang="en-US" sz="2400" b="1" dirty="0"/>
              <a:t>問い合わせ</a:t>
            </a:r>
            <a:endParaRPr kumimoji="1" lang="ja-JP" altLang="en-US" sz="2400" b="1" dirty="0"/>
          </a:p>
        </p:txBody>
      </p:sp>
      <p:sp>
        <p:nvSpPr>
          <p:cNvPr id="190" name="テキスト ボックス 189">
            <a:extLst>
              <a:ext uri="{FF2B5EF4-FFF2-40B4-BE49-F238E27FC236}">
                <a16:creationId xmlns:a16="http://schemas.microsoft.com/office/drawing/2014/main" id="{2B189ACC-FA26-2384-78D7-2E84D8AC3079}"/>
              </a:ext>
            </a:extLst>
          </p:cNvPr>
          <p:cNvSpPr txBox="1"/>
          <p:nvPr/>
        </p:nvSpPr>
        <p:spPr>
          <a:xfrm>
            <a:off x="23278916" y="22847488"/>
            <a:ext cx="1878059" cy="461665"/>
          </a:xfrm>
          <a:prstGeom prst="rect">
            <a:avLst/>
          </a:prstGeom>
          <a:noFill/>
        </p:spPr>
        <p:txBody>
          <a:bodyPr wrap="square" rtlCol="0">
            <a:spAutoFit/>
          </a:bodyPr>
          <a:lstStyle/>
          <a:p>
            <a:pPr algn="ctr"/>
            <a:r>
              <a:rPr lang="ja-JP" altLang="en-US" sz="2400" b="1" dirty="0"/>
              <a:t>問い合わせ</a:t>
            </a:r>
            <a:endParaRPr kumimoji="1" lang="ja-JP" altLang="en-US" b="1" dirty="0"/>
          </a:p>
        </p:txBody>
      </p:sp>
      <p:cxnSp>
        <p:nvCxnSpPr>
          <p:cNvPr id="191" name="直線矢印コネクタ 17">
            <a:extLst>
              <a:ext uri="{FF2B5EF4-FFF2-40B4-BE49-F238E27FC236}">
                <a16:creationId xmlns:a16="http://schemas.microsoft.com/office/drawing/2014/main" id="{81BB56FB-D81C-E599-5CF7-8FA3B3E2FE67}"/>
              </a:ext>
            </a:extLst>
          </p:cNvPr>
          <p:cNvCxnSpPr>
            <a:cxnSpLocks/>
          </p:cNvCxnSpPr>
          <p:nvPr/>
        </p:nvCxnSpPr>
        <p:spPr>
          <a:xfrm>
            <a:off x="18552757" y="22632688"/>
            <a:ext cx="1227618" cy="0"/>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2" name="四角形: 角を丸くする 21">
            <a:extLst>
              <a:ext uri="{FF2B5EF4-FFF2-40B4-BE49-F238E27FC236}">
                <a16:creationId xmlns:a16="http://schemas.microsoft.com/office/drawing/2014/main" id="{DBBED442-9A21-F925-A2B5-E2527A4DA3B2}"/>
              </a:ext>
            </a:extLst>
          </p:cNvPr>
          <p:cNvSpPr/>
          <p:nvPr/>
        </p:nvSpPr>
        <p:spPr>
          <a:xfrm>
            <a:off x="19929071" y="20874626"/>
            <a:ext cx="3600718" cy="2041678"/>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rPr>
              <a:t>クラウド</a:t>
            </a:r>
            <a:r>
              <a:rPr kumimoji="1" lang="en-US" altLang="ja-JP" sz="2400" b="1" dirty="0">
                <a:solidFill>
                  <a:schemeClr val="tx1"/>
                </a:solidFill>
              </a:rPr>
              <a:t>VM1</a:t>
            </a:r>
          </a:p>
          <a:p>
            <a:pPr algn="ctr"/>
            <a:endParaRPr lang="en-US" altLang="ja-JP" sz="2400" b="1" dirty="0">
              <a:solidFill>
                <a:schemeClr val="tx1"/>
              </a:solidFill>
            </a:endParaRPr>
          </a:p>
          <a:p>
            <a:pPr algn="ctr"/>
            <a:endParaRPr kumimoji="1" lang="en-US" altLang="ja-JP" sz="2400" b="1" dirty="0">
              <a:solidFill>
                <a:schemeClr val="tx1"/>
              </a:solidFill>
            </a:endParaRPr>
          </a:p>
          <a:p>
            <a:pPr algn="ctr"/>
            <a:endParaRPr lang="en-US" altLang="ja-JP" sz="2400" b="1" dirty="0">
              <a:solidFill>
                <a:schemeClr val="tx1"/>
              </a:solidFill>
            </a:endParaRPr>
          </a:p>
          <a:p>
            <a:pPr algn="ctr"/>
            <a:endParaRPr kumimoji="1" lang="ja-JP" altLang="en-US" sz="2400" b="1" dirty="0">
              <a:solidFill>
                <a:schemeClr val="tx1"/>
              </a:solidFill>
            </a:endParaRPr>
          </a:p>
        </p:txBody>
      </p:sp>
      <p:sp>
        <p:nvSpPr>
          <p:cNvPr id="193" name="四角形: 角を丸くする 22">
            <a:extLst>
              <a:ext uri="{FF2B5EF4-FFF2-40B4-BE49-F238E27FC236}">
                <a16:creationId xmlns:a16="http://schemas.microsoft.com/office/drawing/2014/main" id="{D74DFB3A-E1F4-CA05-66AE-665E596D0B9E}"/>
              </a:ext>
            </a:extLst>
          </p:cNvPr>
          <p:cNvSpPr/>
          <p:nvPr/>
        </p:nvSpPr>
        <p:spPr>
          <a:xfrm>
            <a:off x="20075468" y="22375203"/>
            <a:ext cx="3307924" cy="47670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solidFill>
                  <a:schemeClr val="tx1"/>
                </a:solidFill>
              </a:rPr>
              <a:t>ユーザ・ハイパーバイザ</a:t>
            </a:r>
            <a:endParaRPr lang="en-US" altLang="ja-JP" sz="2400" b="1" dirty="0">
              <a:solidFill>
                <a:schemeClr val="tx1"/>
              </a:solidFill>
            </a:endParaRPr>
          </a:p>
        </p:txBody>
      </p:sp>
      <p:sp>
        <p:nvSpPr>
          <p:cNvPr id="194" name="四角形: 角を丸くする 25">
            <a:extLst>
              <a:ext uri="{FF2B5EF4-FFF2-40B4-BE49-F238E27FC236}">
                <a16:creationId xmlns:a16="http://schemas.microsoft.com/office/drawing/2014/main" id="{5823EB3B-620A-6862-2BAF-1C81B2C16BE0}"/>
              </a:ext>
            </a:extLst>
          </p:cNvPr>
          <p:cNvSpPr/>
          <p:nvPr/>
        </p:nvSpPr>
        <p:spPr>
          <a:xfrm>
            <a:off x="20075468" y="21361621"/>
            <a:ext cx="3307924" cy="1013581"/>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r>
              <a:rPr lang="ja-JP" altLang="en-US" sz="2400" b="1">
                <a:solidFill>
                  <a:schemeClr val="tx1"/>
                </a:solidFill>
              </a:rPr>
              <a:t>ユーザ</a:t>
            </a:r>
            <a:r>
              <a:rPr lang="en-US" altLang="ja-JP" sz="2400" b="1" dirty="0">
                <a:solidFill>
                  <a:schemeClr val="tx1"/>
                </a:solidFill>
              </a:rPr>
              <a:t>VM</a:t>
            </a: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p:txBody>
      </p:sp>
      <p:sp>
        <p:nvSpPr>
          <p:cNvPr id="195" name="四角形: 角を丸くする 26">
            <a:extLst>
              <a:ext uri="{FF2B5EF4-FFF2-40B4-BE49-F238E27FC236}">
                <a16:creationId xmlns:a16="http://schemas.microsoft.com/office/drawing/2014/main" id="{F170509B-9902-B751-AA1D-36D710562011}"/>
              </a:ext>
            </a:extLst>
          </p:cNvPr>
          <p:cNvSpPr/>
          <p:nvPr/>
        </p:nvSpPr>
        <p:spPr>
          <a:xfrm>
            <a:off x="20281040" y="21558209"/>
            <a:ext cx="2787662" cy="48622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rgbClr val="FF0000"/>
                </a:solidFill>
              </a:rPr>
              <a:t>サービス</a:t>
            </a:r>
            <a:r>
              <a:rPr kumimoji="1" lang="en-US" altLang="ja-JP" sz="2400" b="1" dirty="0">
                <a:solidFill>
                  <a:srgbClr val="FF0000"/>
                </a:solidFill>
              </a:rPr>
              <a:t>1</a:t>
            </a:r>
            <a:endParaRPr kumimoji="1" lang="ja-JP" altLang="en-US" b="1" dirty="0">
              <a:solidFill>
                <a:srgbClr val="FF0000"/>
              </a:solidFill>
            </a:endParaRPr>
          </a:p>
        </p:txBody>
      </p:sp>
      <p:pic>
        <p:nvPicPr>
          <p:cNvPr id="196" name="図 195" descr="座る, コンピュータ, クマ, ノートパソコン が含まれている画像&#10;&#10;自動的に生成された説明">
            <a:extLst>
              <a:ext uri="{FF2B5EF4-FFF2-40B4-BE49-F238E27FC236}">
                <a16:creationId xmlns:a16="http://schemas.microsoft.com/office/drawing/2014/main" id="{770DDD3F-F525-2A4A-D89E-D803F265F4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14998" y="21096544"/>
            <a:ext cx="1537759" cy="1537759"/>
          </a:xfrm>
          <a:prstGeom prst="rect">
            <a:avLst/>
          </a:prstGeom>
        </p:spPr>
      </p:pic>
      <p:sp>
        <p:nvSpPr>
          <p:cNvPr id="197" name="テキスト ボックス 1">
            <a:extLst>
              <a:ext uri="{FF2B5EF4-FFF2-40B4-BE49-F238E27FC236}">
                <a16:creationId xmlns:a16="http://schemas.microsoft.com/office/drawing/2014/main" id="{78A0077A-65DB-C888-C6CA-90C5E1F9E07F}"/>
              </a:ext>
            </a:extLst>
          </p:cNvPr>
          <p:cNvSpPr txBox="1"/>
          <p:nvPr/>
        </p:nvSpPr>
        <p:spPr>
          <a:xfrm>
            <a:off x="16680817" y="22590171"/>
            <a:ext cx="1971935" cy="418774"/>
          </a:xfrm>
          <a:prstGeom prst="rect">
            <a:avLst/>
          </a:prstGeom>
          <a:noFill/>
        </p:spPr>
        <p:txBody>
          <a:bodyPr rot="0" spcFirstLastPara="0" vert="horz" wrap="square" lIns="82935" tIns="41468" rIns="82935" bIns="41468" numCol="1" spcCol="0" rtlCol="0" fromWordArt="0" anchor="t" anchorCtr="0" forceAA="0" compatLnSpc="1">
            <a:prstTxWarp prst="textNoShape">
              <a:avLst/>
            </a:prstTxWarp>
            <a:spAutoFit/>
          </a:bodyPr>
          <a:lstStyle>
            <a:defPPr>
              <a:defRPr lang="ja-JP"/>
            </a:defPPr>
            <a:lvl1pPr marL="0" algn="l" defTabSz="1043055" rtl="0" eaLnBrk="1" latinLnBrk="0" hangingPunct="1">
              <a:defRPr kumimoji="1" sz="2000" kern="1200">
                <a:solidFill>
                  <a:schemeClr val="tx1"/>
                </a:solidFill>
                <a:latin typeface="+mn-lt"/>
                <a:ea typeface="+mn-ea"/>
                <a:cs typeface="+mn-cs"/>
              </a:defRPr>
            </a:lvl1pPr>
            <a:lvl2pPr marL="521527" algn="l" defTabSz="1043055" rtl="0" eaLnBrk="1" latinLnBrk="0" hangingPunct="1">
              <a:defRPr kumimoji="1" sz="2000" kern="1200">
                <a:solidFill>
                  <a:schemeClr val="tx1"/>
                </a:solidFill>
                <a:latin typeface="+mn-lt"/>
                <a:ea typeface="+mn-ea"/>
                <a:cs typeface="+mn-cs"/>
              </a:defRPr>
            </a:lvl2pPr>
            <a:lvl3pPr marL="1043055" algn="l" defTabSz="1043055" rtl="0" eaLnBrk="1" latinLnBrk="0" hangingPunct="1">
              <a:defRPr kumimoji="1" sz="2000" kern="1200">
                <a:solidFill>
                  <a:schemeClr val="tx1"/>
                </a:solidFill>
                <a:latin typeface="+mn-lt"/>
                <a:ea typeface="+mn-ea"/>
                <a:cs typeface="+mn-cs"/>
              </a:defRPr>
            </a:lvl3pPr>
            <a:lvl4pPr marL="1564582" algn="l" defTabSz="1043055" rtl="0" eaLnBrk="1" latinLnBrk="0" hangingPunct="1">
              <a:defRPr kumimoji="1" sz="2000" kern="1200">
                <a:solidFill>
                  <a:schemeClr val="tx1"/>
                </a:solidFill>
                <a:latin typeface="+mn-lt"/>
                <a:ea typeface="+mn-ea"/>
                <a:cs typeface="+mn-cs"/>
              </a:defRPr>
            </a:lvl4pPr>
            <a:lvl5pPr marL="2086109" algn="l" defTabSz="1043055" rtl="0" eaLnBrk="1" latinLnBrk="0" hangingPunct="1">
              <a:defRPr kumimoji="1" sz="2000" kern="1200">
                <a:solidFill>
                  <a:schemeClr val="tx1"/>
                </a:solidFill>
                <a:latin typeface="+mn-lt"/>
                <a:ea typeface="+mn-ea"/>
                <a:cs typeface="+mn-cs"/>
              </a:defRPr>
            </a:lvl5pPr>
            <a:lvl6pPr marL="2607636" algn="l" defTabSz="1043055" rtl="0" eaLnBrk="1" latinLnBrk="0" hangingPunct="1">
              <a:defRPr kumimoji="1" sz="2000" kern="1200">
                <a:solidFill>
                  <a:schemeClr val="tx1"/>
                </a:solidFill>
                <a:latin typeface="+mn-lt"/>
                <a:ea typeface="+mn-ea"/>
                <a:cs typeface="+mn-cs"/>
              </a:defRPr>
            </a:lvl6pPr>
            <a:lvl7pPr marL="3129164" algn="l" defTabSz="1043055" rtl="0" eaLnBrk="1" latinLnBrk="0" hangingPunct="1">
              <a:defRPr kumimoji="1" sz="2000" kern="1200">
                <a:solidFill>
                  <a:schemeClr val="tx1"/>
                </a:solidFill>
                <a:latin typeface="+mn-lt"/>
                <a:ea typeface="+mn-ea"/>
                <a:cs typeface="+mn-cs"/>
              </a:defRPr>
            </a:lvl7pPr>
            <a:lvl8pPr marL="3650691" algn="l" defTabSz="1043055" rtl="0" eaLnBrk="1" latinLnBrk="0" hangingPunct="1">
              <a:defRPr kumimoji="1" sz="2000" kern="1200">
                <a:solidFill>
                  <a:schemeClr val="tx1"/>
                </a:solidFill>
                <a:latin typeface="+mn-lt"/>
                <a:ea typeface="+mn-ea"/>
                <a:cs typeface="+mn-cs"/>
              </a:defRPr>
            </a:lvl8pPr>
            <a:lvl9pPr marL="4172218" algn="l" defTabSz="1043055" rtl="0" eaLnBrk="1" latinLnBrk="0" hangingPunct="1">
              <a:defRPr kumimoji="1" sz="2000" kern="1200">
                <a:solidFill>
                  <a:schemeClr val="tx1"/>
                </a:solidFill>
                <a:latin typeface="+mn-lt"/>
                <a:ea typeface="+mn-ea"/>
                <a:cs typeface="+mn-cs"/>
              </a:defRPr>
            </a:lvl9pPr>
          </a:lstStyle>
          <a:p>
            <a:pPr algn="ctr"/>
            <a:r>
              <a:rPr lang="ja-JP" altLang="en-US" sz="2177" b="1" dirty="0">
                <a:ea typeface="ＭＳ Ｐゴシック"/>
                <a:cs typeface="Calibri"/>
              </a:rPr>
              <a:t>ユーザ</a:t>
            </a:r>
          </a:p>
        </p:txBody>
      </p:sp>
      <p:sp>
        <p:nvSpPr>
          <p:cNvPr id="198" name="テキスト ボックス 197">
            <a:extLst>
              <a:ext uri="{FF2B5EF4-FFF2-40B4-BE49-F238E27FC236}">
                <a16:creationId xmlns:a16="http://schemas.microsoft.com/office/drawing/2014/main" id="{0B73F212-8B3D-EE87-04BB-2E41A12B3171}"/>
              </a:ext>
            </a:extLst>
          </p:cNvPr>
          <p:cNvSpPr txBox="1"/>
          <p:nvPr/>
        </p:nvSpPr>
        <p:spPr>
          <a:xfrm>
            <a:off x="23288662" y="21096544"/>
            <a:ext cx="1878059" cy="461665"/>
          </a:xfrm>
          <a:prstGeom prst="rect">
            <a:avLst/>
          </a:prstGeom>
          <a:noFill/>
        </p:spPr>
        <p:txBody>
          <a:bodyPr wrap="square" rtlCol="0">
            <a:spAutoFit/>
          </a:bodyPr>
          <a:lstStyle/>
          <a:p>
            <a:pPr algn="ctr"/>
            <a:r>
              <a:rPr kumimoji="1" lang="ja-JP" altLang="en-US" sz="2400" b="1"/>
              <a:t>通信</a:t>
            </a:r>
            <a:endParaRPr kumimoji="1" lang="en-US" altLang="ja-JP" sz="2400" b="1" dirty="0"/>
          </a:p>
        </p:txBody>
      </p:sp>
      <p:sp>
        <p:nvSpPr>
          <p:cNvPr id="199" name="四角形: 角を丸くする 21">
            <a:extLst>
              <a:ext uri="{FF2B5EF4-FFF2-40B4-BE49-F238E27FC236}">
                <a16:creationId xmlns:a16="http://schemas.microsoft.com/office/drawing/2014/main" id="{C808534F-F1B7-1BC2-5489-8387D7AC4564}"/>
              </a:ext>
            </a:extLst>
          </p:cNvPr>
          <p:cNvSpPr/>
          <p:nvPr/>
        </p:nvSpPr>
        <p:spPr>
          <a:xfrm>
            <a:off x="24906103" y="20874626"/>
            <a:ext cx="3600718" cy="2041678"/>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chemeClr val="tx1"/>
                </a:solidFill>
              </a:rPr>
              <a:t>クラウド</a:t>
            </a:r>
            <a:r>
              <a:rPr kumimoji="1" lang="en-US" altLang="ja-JP" sz="2400" b="1" dirty="0">
                <a:solidFill>
                  <a:schemeClr val="tx1"/>
                </a:solidFill>
              </a:rPr>
              <a:t>VM2</a:t>
            </a:r>
          </a:p>
          <a:p>
            <a:pPr algn="ctr"/>
            <a:endParaRPr lang="en-US" altLang="ja-JP" sz="2400" b="1" dirty="0">
              <a:solidFill>
                <a:schemeClr val="tx1"/>
              </a:solidFill>
            </a:endParaRPr>
          </a:p>
          <a:p>
            <a:pPr algn="ctr"/>
            <a:endParaRPr kumimoji="1" lang="en-US" altLang="ja-JP" sz="2400" b="1" dirty="0">
              <a:solidFill>
                <a:schemeClr val="tx1"/>
              </a:solidFill>
            </a:endParaRPr>
          </a:p>
          <a:p>
            <a:pPr algn="ctr"/>
            <a:endParaRPr lang="en-US" altLang="ja-JP" sz="2400" b="1" dirty="0">
              <a:solidFill>
                <a:schemeClr val="tx1"/>
              </a:solidFill>
            </a:endParaRPr>
          </a:p>
          <a:p>
            <a:pPr algn="ctr"/>
            <a:endParaRPr kumimoji="1" lang="ja-JP" altLang="en-US" sz="2400" b="1" dirty="0">
              <a:solidFill>
                <a:schemeClr val="tx1"/>
              </a:solidFill>
            </a:endParaRPr>
          </a:p>
        </p:txBody>
      </p:sp>
      <p:sp>
        <p:nvSpPr>
          <p:cNvPr id="200" name="四角形: 角を丸くする 22">
            <a:extLst>
              <a:ext uri="{FF2B5EF4-FFF2-40B4-BE49-F238E27FC236}">
                <a16:creationId xmlns:a16="http://schemas.microsoft.com/office/drawing/2014/main" id="{6EE0E997-2D8A-0543-B371-1CB6F47A9073}"/>
              </a:ext>
            </a:extLst>
          </p:cNvPr>
          <p:cNvSpPr/>
          <p:nvPr/>
        </p:nvSpPr>
        <p:spPr>
          <a:xfrm>
            <a:off x="25052500" y="22375203"/>
            <a:ext cx="3307924" cy="47670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a:solidFill>
                  <a:schemeClr val="tx1"/>
                </a:solidFill>
              </a:rPr>
              <a:t>ユーザ・ハイパーバイザ</a:t>
            </a:r>
            <a:endParaRPr lang="en-US" altLang="ja-JP" sz="2400" b="1" dirty="0">
              <a:solidFill>
                <a:schemeClr val="tx1"/>
              </a:solidFill>
            </a:endParaRPr>
          </a:p>
        </p:txBody>
      </p:sp>
      <p:sp>
        <p:nvSpPr>
          <p:cNvPr id="201" name="四角形: 角を丸くする 25">
            <a:extLst>
              <a:ext uri="{FF2B5EF4-FFF2-40B4-BE49-F238E27FC236}">
                <a16:creationId xmlns:a16="http://schemas.microsoft.com/office/drawing/2014/main" id="{63E32301-412E-8829-6150-2788E75B919C}"/>
              </a:ext>
            </a:extLst>
          </p:cNvPr>
          <p:cNvSpPr/>
          <p:nvPr/>
        </p:nvSpPr>
        <p:spPr>
          <a:xfrm>
            <a:off x="25052500" y="21361622"/>
            <a:ext cx="3307924" cy="101141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r>
              <a:rPr lang="ja-JP" altLang="en-US" sz="2400" b="1">
                <a:solidFill>
                  <a:schemeClr val="tx1"/>
                </a:solidFill>
              </a:rPr>
              <a:t>ユーザ</a:t>
            </a:r>
            <a:r>
              <a:rPr lang="en-US" altLang="ja-JP" sz="2400" b="1" dirty="0">
                <a:solidFill>
                  <a:schemeClr val="tx1"/>
                </a:solidFill>
              </a:rPr>
              <a:t>VM</a:t>
            </a: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a:p>
            <a:pPr algn="ctr"/>
            <a:endParaRPr lang="en-US" altLang="ja-JP" sz="2400" b="1" dirty="0">
              <a:solidFill>
                <a:schemeClr val="tx1"/>
              </a:solidFill>
            </a:endParaRPr>
          </a:p>
        </p:txBody>
      </p:sp>
      <p:cxnSp>
        <p:nvCxnSpPr>
          <p:cNvPr id="202" name="直線矢印コネクタ 201">
            <a:extLst>
              <a:ext uri="{FF2B5EF4-FFF2-40B4-BE49-F238E27FC236}">
                <a16:creationId xmlns:a16="http://schemas.microsoft.com/office/drawing/2014/main" id="{6558A882-8054-8BC0-C956-CB93F809F53E}"/>
              </a:ext>
            </a:extLst>
          </p:cNvPr>
          <p:cNvCxnSpPr>
            <a:cxnSpLocks/>
          </p:cNvCxnSpPr>
          <p:nvPr/>
        </p:nvCxnSpPr>
        <p:spPr>
          <a:xfrm flipV="1">
            <a:off x="23309253" y="21720226"/>
            <a:ext cx="0" cy="773796"/>
          </a:xfrm>
          <a:prstGeom prst="straightConnector1">
            <a:avLst/>
          </a:prstGeom>
          <a:ln w="539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3" name="直線矢印コネクタ 202">
            <a:extLst>
              <a:ext uri="{FF2B5EF4-FFF2-40B4-BE49-F238E27FC236}">
                <a16:creationId xmlns:a16="http://schemas.microsoft.com/office/drawing/2014/main" id="{C2C59B3C-F895-A9E5-4714-80BF60BBB31E}"/>
              </a:ext>
            </a:extLst>
          </p:cNvPr>
          <p:cNvCxnSpPr>
            <a:cxnSpLocks/>
          </p:cNvCxnSpPr>
          <p:nvPr/>
        </p:nvCxnSpPr>
        <p:spPr>
          <a:xfrm flipV="1">
            <a:off x="25156975" y="21720226"/>
            <a:ext cx="0" cy="773796"/>
          </a:xfrm>
          <a:prstGeom prst="straightConnector1">
            <a:avLst/>
          </a:prstGeom>
          <a:ln w="539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4" name="四角形: 角を丸くする 26">
            <a:extLst>
              <a:ext uri="{FF2B5EF4-FFF2-40B4-BE49-F238E27FC236}">
                <a16:creationId xmlns:a16="http://schemas.microsoft.com/office/drawing/2014/main" id="{A894EB1F-FA67-8DE3-1494-359E9A830501}"/>
              </a:ext>
            </a:extLst>
          </p:cNvPr>
          <p:cNvSpPr/>
          <p:nvPr/>
        </p:nvSpPr>
        <p:spPr>
          <a:xfrm>
            <a:off x="25364861" y="21555064"/>
            <a:ext cx="2787662" cy="486223"/>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a:solidFill>
                  <a:srgbClr val="FF0000"/>
                </a:solidFill>
              </a:rPr>
              <a:t>サービス</a:t>
            </a:r>
            <a:r>
              <a:rPr kumimoji="1" lang="en-US" altLang="ja-JP" sz="2400" b="1" dirty="0">
                <a:solidFill>
                  <a:srgbClr val="FF0000"/>
                </a:solidFill>
              </a:rPr>
              <a:t>2</a:t>
            </a:r>
            <a:endParaRPr kumimoji="1" lang="ja-JP" altLang="en-US" b="1" dirty="0">
              <a:solidFill>
                <a:srgbClr val="FF0000"/>
              </a:solidFill>
            </a:endParaRPr>
          </a:p>
        </p:txBody>
      </p:sp>
      <p:sp>
        <p:nvSpPr>
          <p:cNvPr id="205" name="テキスト ボックス 204">
            <a:extLst>
              <a:ext uri="{FF2B5EF4-FFF2-40B4-BE49-F238E27FC236}">
                <a16:creationId xmlns:a16="http://schemas.microsoft.com/office/drawing/2014/main" id="{7B4763DC-AD9A-DEFB-5BE2-7D4E201CF609}"/>
              </a:ext>
            </a:extLst>
          </p:cNvPr>
          <p:cNvSpPr txBox="1"/>
          <p:nvPr/>
        </p:nvSpPr>
        <p:spPr>
          <a:xfrm>
            <a:off x="23288662" y="21819846"/>
            <a:ext cx="1878059" cy="461665"/>
          </a:xfrm>
          <a:prstGeom prst="rect">
            <a:avLst/>
          </a:prstGeom>
          <a:noFill/>
        </p:spPr>
        <p:txBody>
          <a:bodyPr wrap="square" rtlCol="0">
            <a:spAutoFit/>
          </a:bodyPr>
          <a:lstStyle/>
          <a:p>
            <a:pPr algn="ctr"/>
            <a:r>
              <a:rPr lang="ja-JP" altLang="en-US" sz="2400" b="1">
                <a:solidFill>
                  <a:srgbClr val="FF0000"/>
                </a:solidFill>
              </a:rPr>
              <a:t>監視</a:t>
            </a:r>
            <a:endParaRPr kumimoji="1" lang="en-US" altLang="ja-JP" sz="2400" b="1" dirty="0">
              <a:solidFill>
                <a:srgbClr val="FF0000"/>
              </a:solidFill>
            </a:endParaRPr>
          </a:p>
        </p:txBody>
      </p:sp>
      <p:cxnSp>
        <p:nvCxnSpPr>
          <p:cNvPr id="206" name="直線矢印コネクタ 205">
            <a:extLst>
              <a:ext uri="{FF2B5EF4-FFF2-40B4-BE49-F238E27FC236}">
                <a16:creationId xmlns:a16="http://schemas.microsoft.com/office/drawing/2014/main" id="{34B0A129-7CCE-A17C-5C5C-0FD920F95B7B}"/>
              </a:ext>
            </a:extLst>
          </p:cNvPr>
          <p:cNvCxnSpPr>
            <a:cxnSpLocks/>
            <a:endCxn id="200" idx="1"/>
          </p:cNvCxnSpPr>
          <p:nvPr/>
        </p:nvCxnSpPr>
        <p:spPr>
          <a:xfrm>
            <a:off x="23383392" y="22613554"/>
            <a:ext cx="1669108" cy="0"/>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7" name="直線矢印コネクタ 206">
            <a:extLst>
              <a:ext uri="{FF2B5EF4-FFF2-40B4-BE49-F238E27FC236}">
                <a16:creationId xmlns:a16="http://schemas.microsoft.com/office/drawing/2014/main" id="{EAC10C9F-5CD0-644B-5E2B-09AFD3A1D16F}"/>
              </a:ext>
            </a:extLst>
          </p:cNvPr>
          <p:cNvCxnSpPr>
            <a:cxnSpLocks/>
          </p:cNvCxnSpPr>
          <p:nvPr/>
        </p:nvCxnSpPr>
        <p:spPr>
          <a:xfrm>
            <a:off x="22768066" y="21720792"/>
            <a:ext cx="2919252" cy="0"/>
          </a:xfrm>
          <a:prstGeom prst="straightConnector1">
            <a:avLst/>
          </a:prstGeom>
          <a:ln w="762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8" name="直線矢印コネクタ 17">
            <a:extLst>
              <a:ext uri="{FF2B5EF4-FFF2-40B4-BE49-F238E27FC236}">
                <a16:creationId xmlns:a16="http://schemas.microsoft.com/office/drawing/2014/main" id="{32904837-BAE2-F4DC-BE77-3A8DD902D868}"/>
              </a:ext>
            </a:extLst>
          </p:cNvPr>
          <p:cNvCxnSpPr>
            <a:cxnSpLocks/>
          </p:cNvCxnSpPr>
          <p:nvPr/>
        </p:nvCxnSpPr>
        <p:spPr>
          <a:xfrm flipH="1">
            <a:off x="18552757" y="22417781"/>
            <a:ext cx="1235163" cy="0"/>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9" name="直線矢印コネクタ 17">
            <a:extLst>
              <a:ext uri="{FF2B5EF4-FFF2-40B4-BE49-F238E27FC236}">
                <a16:creationId xmlns:a16="http://schemas.microsoft.com/office/drawing/2014/main" id="{6A1C3FA6-8C36-4DFA-61F9-2E1F9CF53675}"/>
              </a:ext>
            </a:extLst>
          </p:cNvPr>
          <p:cNvCxnSpPr>
            <a:cxnSpLocks/>
          </p:cNvCxnSpPr>
          <p:nvPr/>
        </p:nvCxnSpPr>
        <p:spPr>
          <a:xfrm flipH="1">
            <a:off x="23383392" y="22494022"/>
            <a:ext cx="1669108" cy="0"/>
          </a:xfrm>
          <a:prstGeom prst="straightConnector1">
            <a:avLst/>
          </a:prstGeom>
          <a:ln w="53975">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11" name="グラフ 210">
            <a:extLst>
              <a:ext uri="{FF2B5EF4-FFF2-40B4-BE49-F238E27FC236}">
                <a16:creationId xmlns:a16="http://schemas.microsoft.com/office/drawing/2014/main" id="{B148F390-C770-B498-EFB0-B5775AD8C523}"/>
              </a:ext>
            </a:extLst>
          </p:cNvPr>
          <p:cNvGraphicFramePr>
            <a:graphicFrameLocks/>
          </p:cNvGraphicFramePr>
          <p:nvPr>
            <p:extLst>
              <p:ext uri="{D42A27DB-BD31-4B8C-83A1-F6EECF244321}">
                <p14:modId xmlns:p14="http://schemas.microsoft.com/office/powerpoint/2010/main" val="4281026353"/>
              </p:ext>
            </p:extLst>
          </p:nvPr>
        </p:nvGraphicFramePr>
        <p:xfrm>
          <a:off x="17977640" y="29676146"/>
          <a:ext cx="9256530" cy="6992145"/>
        </p:xfrm>
        <a:graphic>
          <a:graphicData uri="http://schemas.openxmlformats.org/drawingml/2006/chart">
            <c:chart xmlns:c="http://schemas.openxmlformats.org/drawingml/2006/chart" xmlns:r="http://schemas.openxmlformats.org/officeDocument/2006/relationships" r:id="rId5"/>
          </a:graphicData>
        </a:graphic>
      </p:graphicFrame>
      <p:sp>
        <p:nvSpPr>
          <p:cNvPr id="212" name="テキスト ボックス 211">
            <a:extLst>
              <a:ext uri="{FF2B5EF4-FFF2-40B4-BE49-F238E27FC236}">
                <a16:creationId xmlns:a16="http://schemas.microsoft.com/office/drawing/2014/main" id="{D7608448-DE39-8A45-29EB-72487582C2BE}"/>
              </a:ext>
            </a:extLst>
          </p:cNvPr>
          <p:cNvSpPr txBox="1"/>
          <p:nvPr/>
        </p:nvSpPr>
        <p:spPr>
          <a:xfrm>
            <a:off x="20978846" y="33130589"/>
            <a:ext cx="2367956" cy="553998"/>
          </a:xfrm>
          <a:prstGeom prst="rect">
            <a:avLst/>
          </a:prstGeom>
          <a:noFill/>
        </p:spPr>
        <p:txBody>
          <a:bodyPr wrap="none" rtlCol="0">
            <a:spAutoFit/>
          </a:bodyPr>
          <a:lstStyle/>
          <a:p>
            <a:r>
              <a:rPr lang="ja-JP" altLang="en-US" sz="3000">
                <a:solidFill>
                  <a:srgbClr val="FF0000"/>
                </a:solidFill>
              </a:rPr>
              <a:t>約</a:t>
            </a:r>
            <a:r>
              <a:rPr lang="en-US" altLang="ja-JP" sz="3000" dirty="0">
                <a:solidFill>
                  <a:srgbClr val="FF0000"/>
                </a:solidFill>
              </a:rPr>
              <a:t>48%</a:t>
            </a:r>
            <a:r>
              <a:rPr lang="ja-JP" altLang="en-US" sz="3000">
                <a:solidFill>
                  <a:srgbClr val="FF0000"/>
                </a:solidFill>
              </a:rPr>
              <a:t>に低下</a:t>
            </a:r>
            <a:endParaRPr kumimoji="1" lang="en-US" altLang="ja-JP" sz="3000" dirty="0">
              <a:solidFill>
                <a:srgbClr val="FF0000"/>
              </a:solidFill>
            </a:endParaRPr>
          </a:p>
        </p:txBody>
      </p:sp>
      <p:sp>
        <p:nvSpPr>
          <p:cNvPr id="213" name="テキスト ボックス 212">
            <a:extLst>
              <a:ext uri="{FF2B5EF4-FFF2-40B4-BE49-F238E27FC236}">
                <a16:creationId xmlns:a16="http://schemas.microsoft.com/office/drawing/2014/main" id="{5F4CD515-C041-F574-9DC8-F814358F7FF3}"/>
              </a:ext>
            </a:extLst>
          </p:cNvPr>
          <p:cNvSpPr txBox="1"/>
          <p:nvPr/>
        </p:nvSpPr>
        <p:spPr>
          <a:xfrm>
            <a:off x="24002950" y="33798494"/>
            <a:ext cx="2367956" cy="553998"/>
          </a:xfrm>
          <a:prstGeom prst="rect">
            <a:avLst/>
          </a:prstGeom>
          <a:noFill/>
        </p:spPr>
        <p:txBody>
          <a:bodyPr wrap="none" rtlCol="0">
            <a:spAutoFit/>
          </a:bodyPr>
          <a:lstStyle/>
          <a:p>
            <a:r>
              <a:rPr lang="ja-JP" altLang="en-US" sz="3000">
                <a:solidFill>
                  <a:srgbClr val="FF0000"/>
                </a:solidFill>
              </a:rPr>
              <a:t>約</a:t>
            </a:r>
            <a:r>
              <a:rPr lang="en-US" altLang="ja-JP" sz="3000" dirty="0">
                <a:solidFill>
                  <a:srgbClr val="FF0000"/>
                </a:solidFill>
              </a:rPr>
              <a:t>57%</a:t>
            </a:r>
            <a:r>
              <a:rPr lang="ja-JP" altLang="en-US" sz="3000">
                <a:solidFill>
                  <a:srgbClr val="FF0000"/>
                </a:solidFill>
              </a:rPr>
              <a:t>に低下</a:t>
            </a:r>
            <a:endParaRPr kumimoji="1" lang="en-US" altLang="ja-JP" sz="3000" dirty="0">
              <a:solidFill>
                <a:srgbClr val="FF0000"/>
              </a:solidFill>
            </a:endParaRPr>
          </a:p>
        </p:txBody>
      </p:sp>
      <p:cxnSp>
        <p:nvCxnSpPr>
          <p:cNvPr id="215" name="直線矢印コネクタ 214">
            <a:extLst>
              <a:ext uri="{FF2B5EF4-FFF2-40B4-BE49-F238E27FC236}">
                <a16:creationId xmlns:a16="http://schemas.microsoft.com/office/drawing/2014/main" id="{FDEC21C8-E3A2-E3CA-8A37-8C98EAE8546F}"/>
              </a:ext>
            </a:extLst>
          </p:cNvPr>
          <p:cNvCxnSpPr>
            <a:cxnSpLocks/>
          </p:cNvCxnSpPr>
          <p:nvPr/>
        </p:nvCxnSpPr>
        <p:spPr>
          <a:xfrm>
            <a:off x="19399716" y="33734088"/>
            <a:ext cx="3012735" cy="720198"/>
          </a:xfrm>
          <a:prstGeom prst="straightConnector1">
            <a:avLst/>
          </a:prstGeom>
          <a:ln w="1270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17" name="直線矢印コネクタ 216">
            <a:extLst>
              <a:ext uri="{FF2B5EF4-FFF2-40B4-BE49-F238E27FC236}">
                <a16:creationId xmlns:a16="http://schemas.microsoft.com/office/drawing/2014/main" id="{CA278885-9D8A-CF51-544D-0C6D0A1AAB9C}"/>
              </a:ext>
            </a:extLst>
          </p:cNvPr>
          <p:cNvCxnSpPr>
            <a:cxnSpLocks/>
          </p:cNvCxnSpPr>
          <p:nvPr/>
        </p:nvCxnSpPr>
        <p:spPr>
          <a:xfrm>
            <a:off x="22412451" y="34641270"/>
            <a:ext cx="2971235" cy="466356"/>
          </a:xfrm>
          <a:prstGeom prst="straightConnector1">
            <a:avLst/>
          </a:prstGeom>
          <a:ln w="1270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9839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3"/>
                                        </p:tgtEl>
                                        <p:attrNameLst>
                                          <p:attrName>style.visibility</p:attrName>
                                        </p:attrNameLst>
                                      </p:cBhvr>
                                      <p:to>
                                        <p:strVal val="visible"/>
                                      </p:to>
                                    </p:set>
                                    <p:anim calcmode="lin" valueType="num">
                                      <p:cBhvr additive="base">
                                        <p:cTn id="12" dur="500" fill="hold"/>
                                        <p:tgtEl>
                                          <p:spTgt spid="83"/>
                                        </p:tgtEl>
                                        <p:attrNameLst>
                                          <p:attrName>ppt_x</p:attrName>
                                        </p:attrNameLst>
                                      </p:cBhvr>
                                      <p:tavLst>
                                        <p:tav tm="0">
                                          <p:val>
                                            <p:strVal val="#ppt_x"/>
                                          </p:val>
                                        </p:tav>
                                        <p:tav tm="100000">
                                          <p:val>
                                            <p:strVal val="#ppt_x"/>
                                          </p:val>
                                        </p:tav>
                                      </p:tavLst>
                                    </p:anim>
                                    <p:anim calcmode="lin" valueType="num">
                                      <p:cBhvr additive="base">
                                        <p:cTn id="13" dur="500" fill="hold"/>
                                        <p:tgtEl>
                                          <p:spTgt spid="8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1"/>
                                        </p:tgtEl>
                                        <p:attrNameLst>
                                          <p:attrName>style.visibility</p:attrName>
                                        </p:attrNameLst>
                                      </p:cBhvr>
                                      <p:to>
                                        <p:strVal val="visible"/>
                                      </p:to>
                                    </p:set>
                                    <p:anim calcmode="lin" valueType="num">
                                      <p:cBhvr additive="base">
                                        <p:cTn id="16" dur="500" fill="hold"/>
                                        <p:tgtEl>
                                          <p:spTgt spid="91"/>
                                        </p:tgtEl>
                                        <p:attrNameLst>
                                          <p:attrName>ppt_x</p:attrName>
                                        </p:attrNameLst>
                                      </p:cBhvr>
                                      <p:tavLst>
                                        <p:tav tm="0">
                                          <p:val>
                                            <p:strVal val="#ppt_x"/>
                                          </p:val>
                                        </p:tav>
                                        <p:tav tm="100000">
                                          <p:val>
                                            <p:strVal val="#ppt_x"/>
                                          </p:val>
                                        </p:tav>
                                      </p:tavLst>
                                    </p:anim>
                                    <p:anim calcmode="lin" valueType="num">
                                      <p:cBhvr additive="base">
                                        <p:cTn id="17"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5"/>
                                        </p:tgtEl>
                                        <p:attrNameLst>
                                          <p:attrName>style.visibility</p:attrName>
                                        </p:attrNameLst>
                                      </p:cBhvr>
                                      <p:to>
                                        <p:strVal val="visible"/>
                                      </p:to>
                                    </p:set>
                                    <p:animEffect transition="in" filter="fade">
                                      <p:cBhvr>
                                        <p:cTn id="22" dur="500"/>
                                        <p:tgtEl>
                                          <p:spTgt spid="8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0"/>
                                        </p:tgtEl>
                                        <p:attrNameLst>
                                          <p:attrName>style.visibility</p:attrName>
                                        </p:attrNameLst>
                                      </p:cBhvr>
                                      <p:to>
                                        <p:strVal val="visible"/>
                                      </p:to>
                                    </p:set>
                                    <p:animEffect transition="in" filter="fade">
                                      <p:cBhvr>
                                        <p:cTn id="27" dur="500"/>
                                        <p:tgtEl>
                                          <p:spTgt spid="90"/>
                                        </p:tgtEl>
                                      </p:cBhvr>
                                    </p:animEffect>
                                  </p:childTnLst>
                                </p:cTn>
                              </p:par>
                              <p:par>
                                <p:cTn id="28" presetID="10" presetClass="entr" presetSubtype="0" fill="hold" nodeType="withEffect">
                                  <p:stCondLst>
                                    <p:cond delay="0"/>
                                  </p:stCondLst>
                                  <p:childTnLst>
                                    <p:set>
                                      <p:cBhvr>
                                        <p:cTn id="29" dur="1" fill="hold">
                                          <p:stCondLst>
                                            <p:cond delay="0"/>
                                          </p:stCondLst>
                                        </p:cTn>
                                        <p:tgtEl>
                                          <p:spTgt spid="87"/>
                                        </p:tgtEl>
                                        <p:attrNameLst>
                                          <p:attrName>style.visibility</p:attrName>
                                        </p:attrNameLst>
                                      </p:cBhvr>
                                      <p:to>
                                        <p:strVal val="visible"/>
                                      </p:to>
                                    </p:set>
                                    <p:animEffect transition="in" filter="fade">
                                      <p:cBhvr>
                                        <p:cTn id="30" dur="500"/>
                                        <p:tgtEl>
                                          <p:spTgt spid="87"/>
                                        </p:tgtEl>
                                      </p:cBhvr>
                                    </p:animEffect>
                                  </p:childTnLst>
                                </p:cTn>
                              </p:par>
                              <p:par>
                                <p:cTn id="31" presetID="10" presetClass="entr" presetSubtype="0" fill="hold" nodeType="withEffect">
                                  <p:stCondLst>
                                    <p:cond delay="0"/>
                                  </p:stCondLst>
                                  <p:childTnLst>
                                    <p:set>
                                      <p:cBhvr>
                                        <p:cTn id="32" dur="1" fill="hold">
                                          <p:stCondLst>
                                            <p:cond delay="0"/>
                                          </p:stCondLst>
                                        </p:cTn>
                                        <p:tgtEl>
                                          <p:spTgt spid="92"/>
                                        </p:tgtEl>
                                        <p:attrNameLst>
                                          <p:attrName>style.visibility</p:attrName>
                                        </p:attrNameLst>
                                      </p:cBhvr>
                                      <p:to>
                                        <p:strVal val="visible"/>
                                      </p:to>
                                    </p:set>
                                    <p:animEffect transition="in" filter="fade">
                                      <p:cBhvr>
                                        <p:cTn id="33" dur="500"/>
                                        <p:tgtEl>
                                          <p:spTgt spid="9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9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8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88"/>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20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90"/>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20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206"/>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2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5" grpId="0" animBg="1"/>
      <p:bldP spid="91" grpId="0" animBg="1"/>
      <p:bldP spid="95" grpId="0"/>
      <p:bldP spid="188" grpId="0" animBg="1"/>
      <p:bldP spid="189" grpId="0" animBg="1"/>
      <p:bldP spid="190" grpId="0"/>
    </p:bld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defRPr sz="4800" b="1" dirty="0" smtClean="0">
            <a:solidFill>
              <a:srgbClr val="000000"/>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19675</TotalTime>
  <Words>673</Words>
  <Application>Microsoft Macintosh PowerPoint</Application>
  <PresentationFormat>ユーザー設定</PresentationFormat>
  <Paragraphs>115</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Wingdings</vt:lpstr>
      <vt:lpstr>ホワイト</vt:lpstr>
      <vt:lpstr>ネストしたVMをAMD SEVで保護することによる安全な追跡・制御 安東　尚哉，光来　健一 (九州工業大学)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unoki tomoya</dc:creator>
  <cp:lastModifiedBy>ANDO Naoya</cp:lastModifiedBy>
  <cp:revision>325</cp:revision>
  <cp:lastPrinted>2018-05-30T10:40:20Z</cp:lastPrinted>
  <dcterms:created xsi:type="dcterms:W3CDTF">2018-05-30T06:34:31Z</dcterms:created>
  <dcterms:modified xsi:type="dcterms:W3CDTF">2022-12-05T00:50:28Z</dcterms:modified>
</cp:coreProperties>
</file>