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55" r:id="rId1"/>
  </p:sldMasterIdLst>
  <p:notesMasterIdLst>
    <p:notesMasterId r:id="rId31"/>
  </p:notesMasterIdLst>
  <p:handoutMasterIdLst>
    <p:handoutMasterId r:id="rId32"/>
  </p:handoutMasterIdLst>
  <p:sldIdLst>
    <p:sldId id="276" r:id="rId2"/>
    <p:sldId id="277" r:id="rId3"/>
    <p:sldId id="305" r:id="rId4"/>
    <p:sldId id="293" r:id="rId5"/>
    <p:sldId id="294" r:id="rId6"/>
    <p:sldId id="295" r:id="rId7"/>
    <p:sldId id="306" r:id="rId8"/>
    <p:sldId id="307" r:id="rId9"/>
    <p:sldId id="282" r:id="rId10"/>
    <p:sldId id="309" r:id="rId11"/>
    <p:sldId id="310" r:id="rId12"/>
    <p:sldId id="311" r:id="rId13"/>
    <p:sldId id="312" r:id="rId14"/>
    <p:sldId id="313" r:id="rId15"/>
    <p:sldId id="323" r:id="rId16"/>
    <p:sldId id="315" r:id="rId17"/>
    <p:sldId id="324" r:id="rId18"/>
    <p:sldId id="316" r:id="rId19"/>
    <p:sldId id="317" r:id="rId20"/>
    <p:sldId id="318" r:id="rId21"/>
    <p:sldId id="319" r:id="rId22"/>
    <p:sldId id="320" r:id="rId23"/>
    <p:sldId id="321" r:id="rId24"/>
    <p:sldId id="303" r:id="rId25"/>
    <p:sldId id="322" r:id="rId26"/>
    <p:sldId id="302" r:id="rId27"/>
    <p:sldId id="285" r:id="rId28"/>
    <p:sldId id="300" r:id="rId29"/>
    <p:sldId id="325"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ＭＳ Ｐゴシック" panose="020B0600070205080204" pitchFamily="50" charset="-128"/>
      <p:regular r:id="rId37"/>
    </p:embeddedFont>
  </p:embeddedFontLst>
  <p:defaultTextStyle>
    <a:defPPr>
      <a:defRPr lang="ja-JP"/>
    </a:defPPr>
    <a:lvl1pPr marL="0" algn="l" defTabSz="1042992" rtl="0" eaLnBrk="1" latinLnBrk="0" hangingPunct="1">
      <a:defRPr kumimoji="1" sz="2000" kern="1200">
        <a:solidFill>
          <a:schemeClr val="tx1"/>
        </a:solidFill>
        <a:latin typeface="+mn-lt"/>
        <a:ea typeface="+mn-ea"/>
        <a:cs typeface="+mn-cs"/>
      </a:defRPr>
    </a:lvl1pPr>
    <a:lvl2pPr marL="521496" algn="l" defTabSz="1042992" rtl="0" eaLnBrk="1" latinLnBrk="0" hangingPunct="1">
      <a:defRPr kumimoji="1" sz="2000" kern="1200">
        <a:solidFill>
          <a:schemeClr val="tx1"/>
        </a:solidFill>
        <a:latin typeface="+mn-lt"/>
        <a:ea typeface="+mn-ea"/>
        <a:cs typeface="+mn-cs"/>
      </a:defRPr>
    </a:lvl2pPr>
    <a:lvl3pPr marL="1042992" algn="l" defTabSz="1042992" rtl="0" eaLnBrk="1" latinLnBrk="0" hangingPunct="1">
      <a:defRPr kumimoji="1" sz="2000" kern="1200">
        <a:solidFill>
          <a:schemeClr val="tx1"/>
        </a:solidFill>
        <a:latin typeface="+mn-lt"/>
        <a:ea typeface="+mn-ea"/>
        <a:cs typeface="+mn-cs"/>
      </a:defRPr>
    </a:lvl3pPr>
    <a:lvl4pPr marL="1564487" algn="l" defTabSz="1042992" rtl="0" eaLnBrk="1" latinLnBrk="0" hangingPunct="1">
      <a:defRPr kumimoji="1" sz="2000" kern="1200">
        <a:solidFill>
          <a:schemeClr val="tx1"/>
        </a:solidFill>
        <a:latin typeface="+mn-lt"/>
        <a:ea typeface="+mn-ea"/>
        <a:cs typeface="+mn-cs"/>
      </a:defRPr>
    </a:lvl4pPr>
    <a:lvl5pPr marL="2085983" algn="l" defTabSz="1042992" rtl="0" eaLnBrk="1" latinLnBrk="0" hangingPunct="1">
      <a:defRPr kumimoji="1" sz="2000" kern="1200">
        <a:solidFill>
          <a:schemeClr val="tx1"/>
        </a:solidFill>
        <a:latin typeface="+mn-lt"/>
        <a:ea typeface="+mn-ea"/>
        <a:cs typeface="+mn-cs"/>
      </a:defRPr>
    </a:lvl5pPr>
    <a:lvl6pPr marL="2607478" algn="l" defTabSz="1042992" rtl="0" eaLnBrk="1" latinLnBrk="0" hangingPunct="1">
      <a:defRPr kumimoji="1" sz="2000" kern="1200">
        <a:solidFill>
          <a:schemeClr val="tx1"/>
        </a:solidFill>
        <a:latin typeface="+mn-lt"/>
        <a:ea typeface="+mn-ea"/>
        <a:cs typeface="+mn-cs"/>
      </a:defRPr>
    </a:lvl6pPr>
    <a:lvl7pPr marL="3128975" algn="l" defTabSz="1042992" rtl="0" eaLnBrk="1" latinLnBrk="0" hangingPunct="1">
      <a:defRPr kumimoji="1" sz="2000" kern="1200">
        <a:solidFill>
          <a:schemeClr val="tx1"/>
        </a:solidFill>
        <a:latin typeface="+mn-lt"/>
        <a:ea typeface="+mn-ea"/>
        <a:cs typeface="+mn-cs"/>
      </a:defRPr>
    </a:lvl7pPr>
    <a:lvl8pPr marL="3650469" algn="l" defTabSz="1042992" rtl="0" eaLnBrk="1" latinLnBrk="0" hangingPunct="1">
      <a:defRPr kumimoji="1" sz="2000" kern="1200">
        <a:solidFill>
          <a:schemeClr val="tx1"/>
        </a:solidFill>
        <a:latin typeface="+mn-lt"/>
        <a:ea typeface="+mn-ea"/>
        <a:cs typeface="+mn-cs"/>
      </a:defRPr>
    </a:lvl8pPr>
    <a:lvl9pPr marL="4171965" algn="l" defTabSz="1042992"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F1F2"/>
    <a:srgbClr val="4BE94B"/>
    <a:srgbClr val="000000"/>
    <a:srgbClr val="D9D9D9"/>
    <a:srgbClr val="A6A6A6"/>
    <a:srgbClr val="BFBFBF"/>
    <a:srgbClr val="FFFFFF"/>
    <a:srgbClr val="376092"/>
    <a:srgbClr val="984807"/>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5" autoAdjust="0"/>
    <p:restoredTop sz="62560" autoAdjust="0"/>
  </p:normalViewPr>
  <p:slideViewPr>
    <p:cSldViewPr>
      <p:cViewPr varScale="1">
        <p:scale>
          <a:sx n="66" d="100"/>
          <a:sy n="66" d="100"/>
        </p:scale>
        <p:origin x="738" y="72"/>
      </p:cViewPr>
      <p:guideLst>
        <p:guide orient="horz" pos="2160"/>
        <p:guide pos="3841"/>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2928"/>
    </p:cViewPr>
  </p:sorterViewPr>
  <p:notesViewPr>
    <p:cSldViewPr>
      <p:cViewPr varScale="1">
        <p:scale>
          <a:sx n="66" d="100"/>
          <a:sy n="66" d="100"/>
        </p:scale>
        <p:origin x="-338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naoya\Downloads\dat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naoya\Desktop\M1\KSL\OS\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l0v3\Desktop\KSL\thesis\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l0v3\Desktop\KSL\thesis\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Sheet1!$J$119:$M$119</c:f>
              <c:strCache>
                <c:ptCount val="4"/>
                <c:pt idx="0">
                  <c:v>unikraft</c:v>
                </c:pt>
                <c:pt idx="1">
                  <c:v>BitVisor+
Unikraft</c:v>
                </c:pt>
                <c:pt idx="2">
                  <c:v>Linux</c:v>
                </c:pt>
                <c:pt idx="3">
                  <c:v>KVM+
Linux</c:v>
                </c:pt>
              </c:strCache>
            </c:strRef>
          </c:cat>
          <c:val>
            <c:numRef>
              <c:f>Sheet1!$J$120:$M$120</c:f>
              <c:numCache>
                <c:formatCode>General</c:formatCode>
                <c:ptCount val="4"/>
                <c:pt idx="0">
                  <c:v>1.2376</c:v>
                </c:pt>
                <c:pt idx="1">
                  <c:v>4.0189000000000004</c:v>
                </c:pt>
                <c:pt idx="2">
                  <c:v>12.061999999999999</c:v>
                </c:pt>
                <c:pt idx="3">
                  <c:v>29.502600000000001</c:v>
                </c:pt>
              </c:numCache>
            </c:numRef>
          </c:val>
          <c:extLst>
            <c:ext xmlns:c16="http://schemas.microsoft.com/office/drawing/2014/chart" uri="{C3380CC4-5D6E-409C-BE32-E72D297353CC}">
              <c16:uniqueId val="{00000000-0C13-DC4E-8F90-DEBC8685E55B}"/>
            </c:ext>
          </c:extLst>
        </c:ser>
        <c:dLbls>
          <c:showLegendKey val="0"/>
          <c:showVal val="0"/>
          <c:showCatName val="0"/>
          <c:showSerName val="0"/>
          <c:showPercent val="0"/>
          <c:showBubbleSize val="0"/>
        </c:dLbls>
        <c:gapWidth val="219"/>
        <c:overlap val="-27"/>
        <c:axId val="1497677792"/>
        <c:axId val="1182863168"/>
      </c:barChart>
      <c:catAx>
        <c:axId val="149767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182863168"/>
        <c:crosses val="autoZero"/>
        <c:auto val="1"/>
        <c:lblAlgn val="ctr"/>
        <c:lblOffset val="100"/>
        <c:noMultiLvlLbl val="0"/>
      </c:catAx>
      <c:valAx>
        <c:axId val="1182863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600" b="1" i="0" baseline="0">
                    <a:solidFill>
                      <a:schemeClr val="tx1"/>
                    </a:solidFill>
                  </a:rPr>
                  <a:t>時間</a:t>
                </a:r>
                <a:r>
                  <a:rPr lang="en-US" altLang="ja-JP" sz="1600" b="1" i="0" baseline="0">
                    <a:solidFill>
                      <a:schemeClr val="tx1"/>
                    </a:solidFill>
                  </a:rPr>
                  <a:t>[</a:t>
                </a:r>
                <a:r>
                  <a:rPr lang="ja-JP" altLang="en-US" sz="1600" b="1" i="0" baseline="0">
                    <a:solidFill>
                      <a:schemeClr val="tx1"/>
                    </a:solidFill>
                  </a:rPr>
                  <a:t>秒</a:t>
                </a:r>
                <a:r>
                  <a:rPr lang="en-US" altLang="ja-JP" sz="1600" b="1" i="0" baseline="0">
                    <a:solidFill>
                      <a:schemeClr val="tx1"/>
                    </a:solidFill>
                  </a:rPr>
                  <a:t>]</a:t>
                </a:r>
                <a:endParaRPr lang="ja-JP" altLang="en-US" sz="1600" b="1" i="0" baseline="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97677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tx1"/>
              </a:solidFill>
            </a:ln>
            <a:effectLst/>
          </c:spPr>
          <c:invertIfNegative val="0"/>
          <c:cat>
            <c:strRef>
              <c:f>Sheet1!$K$109:$L$109</c:f>
              <c:strCache>
                <c:ptCount val="2"/>
                <c:pt idx="0">
                  <c:v>BitVisor+Unikraft</c:v>
                </c:pt>
                <c:pt idx="1">
                  <c:v>KVM+Linux</c:v>
                </c:pt>
              </c:strCache>
            </c:strRef>
          </c:cat>
          <c:val>
            <c:numRef>
              <c:f>Sheet1!$K$110:$L$110</c:f>
              <c:numCache>
                <c:formatCode>General</c:formatCode>
                <c:ptCount val="2"/>
                <c:pt idx="0">
                  <c:v>4.0189000000000004</c:v>
                </c:pt>
                <c:pt idx="1">
                  <c:v>29.502599999999997</c:v>
                </c:pt>
              </c:numCache>
            </c:numRef>
          </c:val>
          <c:extLst>
            <c:ext xmlns:c16="http://schemas.microsoft.com/office/drawing/2014/chart" uri="{C3380CC4-5D6E-409C-BE32-E72D297353CC}">
              <c16:uniqueId val="{00000000-6AA6-4BB4-9EF1-DC510E13FC64}"/>
            </c:ext>
          </c:extLst>
        </c:ser>
        <c:dLbls>
          <c:showLegendKey val="0"/>
          <c:showVal val="0"/>
          <c:showCatName val="0"/>
          <c:showSerName val="0"/>
          <c:showPercent val="0"/>
          <c:showBubbleSize val="0"/>
        </c:dLbls>
        <c:gapWidth val="219"/>
        <c:overlap val="-27"/>
        <c:axId val="1527755344"/>
        <c:axId val="1527755760"/>
      </c:barChart>
      <c:catAx>
        <c:axId val="152775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crossAx val="1527755760"/>
        <c:crosses val="autoZero"/>
        <c:auto val="1"/>
        <c:lblAlgn val="ctr"/>
        <c:lblOffset val="100"/>
        <c:noMultiLvlLbl val="0"/>
      </c:catAx>
      <c:valAx>
        <c:axId val="15277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sz="2400" baseline="0"/>
                  <a:t>時間</a:t>
                </a:r>
                <a:r>
                  <a:rPr lang="en-US" sz="2400" baseline="0"/>
                  <a:t>[</a:t>
                </a:r>
                <a:r>
                  <a:rPr lang="ja-JP" sz="2400" baseline="0"/>
                  <a:t>秒</a:t>
                </a:r>
                <a:r>
                  <a:rPr lang="en-US" sz="2400" baseline="0"/>
                  <a:t>]</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crossAx val="152775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300" b="1" i="0" baseline="0">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Sheet1!$X$9:$AA$9</c:f>
              <c:strCache>
                <c:ptCount val="4"/>
                <c:pt idx="0">
                  <c:v>Unikraft</c:v>
                </c:pt>
                <c:pt idx="1">
                  <c:v>BitVisor+Unikraft</c:v>
                </c:pt>
                <c:pt idx="2">
                  <c:v>Linux</c:v>
                </c:pt>
                <c:pt idx="3">
                  <c:v>KVM+Linux</c:v>
                </c:pt>
              </c:strCache>
            </c:strRef>
          </c:cat>
          <c:val>
            <c:numRef>
              <c:f>Sheet1!$X$10:$AA$10</c:f>
              <c:numCache>
                <c:formatCode>General</c:formatCode>
                <c:ptCount val="4"/>
                <c:pt idx="0">
                  <c:v>48</c:v>
                </c:pt>
                <c:pt idx="1">
                  <c:v>128</c:v>
                </c:pt>
                <c:pt idx="2">
                  <c:v>416</c:v>
                </c:pt>
                <c:pt idx="3">
                  <c:v>512</c:v>
                </c:pt>
              </c:numCache>
            </c:numRef>
          </c:val>
          <c:extLst>
            <c:ext xmlns:c16="http://schemas.microsoft.com/office/drawing/2014/chart" uri="{C3380CC4-5D6E-409C-BE32-E72D297353CC}">
              <c16:uniqueId val="{00000000-E398-EC49-BCDF-6050E1073B2E}"/>
            </c:ext>
          </c:extLst>
        </c:ser>
        <c:dLbls>
          <c:showLegendKey val="0"/>
          <c:showVal val="0"/>
          <c:showCatName val="0"/>
          <c:showSerName val="0"/>
          <c:showPercent val="0"/>
          <c:showBubbleSize val="0"/>
        </c:dLbls>
        <c:gapWidth val="219"/>
        <c:overlap val="-27"/>
        <c:axId val="968072032"/>
        <c:axId val="968137600"/>
      </c:barChart>
      <c:catAx>
        <c:axId val="96807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968137600"/>
        <c:crosses val="autoZero"/>
        <c:auto val="1"/>
        <c:lblAlgn val="ctr"/>
        <c:lblOffset val="100"/>
        <c:noMultiLvlLbl val="0"/>
      </c:catAx>
      <c:valAx>
        <c:axId val="96813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altLang="en-US"/>
                  <a:t>メモリ量</a:t>
                </a:r>
                <a:r>
                  <a:rPr lang="en-US" altLang="ja-JP"/>
                  <a:t>[MB]</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96807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2000" b="1" i="0" baseline="0">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Sheet1!$H$134:$I$134</c:f>
              <c:strCache>
                <c:ptCount val="2"/>
                <c:pt idx="0">
                  <c:v>BitVisor+Linux</c:v>
                </c:pt>
                <c:pt idx="1">
                  <c:v>KVM+Linux</c:v>
                </c:pt>
              </c:strCache>
            </c:strRef>
          </c:cat>
          <c:val>
            <c:numRef>
              <c:f>Sheet1!$H$135:$I$135</c:f>
              <c:numCache>
                <c:formatCode>General</c:formatCode>
                <c:ptCount val="2"/>
                <c:pt idx="0">
                  <c:v>1622.3920000000003</c:v>
                </c:pt>
                <c:pt idx="1">
                  <c:v>1626.8700000000001</c:v>
                </c:pt>
              </c:numCache>
            </c:numRef>
          </c:val>
          <c:extLst>
            <c:ext xmlns:c16="http://schemas.microsoft.com/office/drawing/2014/chart" uri="{C3380CC4-5D6E-409C-BE32-E72D297353CC}">
              <c16:uniqueId val="{00000000-7119-B24C-8F2A-82D7DDDE55F9}"/>
            </c:ext>
          </c:extLst>
        </c:ser>
        <c:dLbls>
          <c:showLegendKey val="0"/>
          <c:showVal val="0"/>
          <c:showCatName val="0"/>
          <c:showSerName val="0"/>
          <c:showPercent val="0"/>
          <c:showBubbleSize val="0"/>
        </c:dLbls>
        <c:gapWidth val="219"/>
        <c:overlap val="-27"/>
        <c:axId val="1182912752"/>
        <c:axId val="1286796880"/>
      </c:barChart>
      <c:catAx>
        <c:axId val="118291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286796880"/>
        <c:crosses val="autoZero"/>
        <c:auto val="1"/>
        <c:lblAlgn val="ctr"/>
        <c:lblOffset val="100"/>
        <c:noMultiLvlLbl val="0"/>
      </c:catAx>
      <c:valAx>
        <c:axId val="1286796880"/>
        <c:scaling>
          <c:orientation val="minMax"/>
          <c:max val="17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1" i="0" baseline="0">
                    <a:solidFill>
                      <a:schemeClr val="tx1"/>
                    </a:solidFill>
                  </a:rPr>
                  <a:t>CPU</a:t>
                </a:r>
                <a:r>
                  <a:rPr lang="ja-JP" altLang="en-US" sz="1600" b="1" i="0" baseline="0">
                    <a:solidFill>
                      <a:schemeClr val="tx1"/>
                    </a:solidFill>
                  </a:rPr>
                  <a:t>イベント</a:t>
                </a:r>
                <a:r>
                  <a:rPr lang="en-US" altLang="ja-JP" sz="1600" b="1" i="0" baseline="0">
                    <a:solidFill>
                      <a:schemeClr val="tx1"/>
                    </a:solidFill>
                  </a:rPr>
                  <a:t>/</a:t>
                </a:r>
                <a:r>
                  <a:rPr lang="ja-JP" altLang="en-US" sz="1600" b="1" i="0" baseline="0">
                    <a:solidFill>
                      <a:schemeClr val="tx1"/>
                    </a:solidFill>
                  </a:rPr>
                  <a:t>秒</a:t>
                </a:r>
                <a:endParaRPr lang="en-US" altLang="ja-JP" sz="1600" b="1" i="0" baseline="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18291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Sheet1!$H$141:$I$141</c:f>
              <c:strCache>
                <c:ptCount val="2"/>
                <c:pt idx="0">
                  <c:v>BitVisor+Linux</c:v>
                </c:pt>
                <c:pt idx="1">
                  <c:v>KVM+Linux</c:v>
                </c:pt>
              </c:strCache>
            </c:strRef>
          </c:cat>
          <c:val>
            <c:numRef>
              <c:f>Sheet1!$H$142:$I$142</c:f>
              <c:numCache>
                <c:formatCode>General</c:formatCode>
                <c:ptCount val="2"/>
                <c:pt idx="0">
                  <c:v>37.900091200000006</c:v>
                </c:pt>
                <c:pt idx="1">
                  <c:v>18.679935199999999</c:v>
                </c:pt>
              </c:numCache>
            </c:numRef>
          </c:val>
          <c:extLst>
            <c:ext xmlns:c16="http://schemas.microsoft.com/office/drawing/2014/chart" uri="{C3380CC4-5D6E-409C-BE32-E72D297353CC}">
              <c16:uniqueId val="{00000000-D65D-454B-9B73-FCD47818F1FD}"/>
            </c:ext>
          </c:extLst>
        </c:ser>
        <c:dLbls>
          <c:showLegendKey val="0"/>
          <c:showVal val="0"/>
          <c:showCatName val="0"/>
          <c:showSerName val="0"/>
          <c:showPercent val="0"/>
          <c:showBubbleSize val="0"/>
        </c:dLbls>
        <c:gapWidth val="219"/>
        <c:overlap val="-27"/>
        <c:axId val="1493107328"/>
        <c:axId val="1492184912"/>
      </c:barChart>
      <c:catAx>
        <c:axId val="149310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92184912"/>
        <c:crosses val="autoZero"/>
        <c:auto val="1"/>
        <c:lblAlgn val="ctr"/>
        <c:lblOffset val="100"/>
        <c:noMultiLvlLbl val="0"/>
      </c:catAx>
      <c:valAx>
        <c:axId val="1492184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ja-JP" altLang="en-US" sz="1600" b="1" i="0" baseline="0">
                    <a:solidFill>
                      <a:schemeClr val="tx1"/>
                    </a:solidFill>
                  </a:rPr>
                  <a:t>オペレーション</a:t>
                </a:r>
                <a:r>
                  <a:rPr lang="en-US" altLang="ja-JP" sz="1600" b="1" i="0" baseline="0">
                    <a:solidFill>
                      <a:schemeClr val="tx1"/>
                    </a:solidFill>
                  </a:rPr>
                  <a:t> (100</a:t>
                </a:r>
                <a:r>
                  <a:rPr lang="ja-JP" altLang="en-US" sz="1600" b="1" i="0" baseline="0">
                    <a:solidFill>
                      <a:schemeClr val="tx1"/>
                    </a:solidFill>
                  </a:rPr>
                  <a:t>万</a:t>
                </a:r>
                <a:r>
                  <a:rPr lang="en-US" altLang="ja-JP" sz="1600" b="1" i="0" baseline="0">
                    <a:solidFill>
                      <a:schemeClr val="tx1"/>
                    </a:solidFill>
                  </a:rPr>
                  <a:t>)</a:t>
                </a:r>
                <a:endParaRPr lang="ja-JP" altLang="en-US" sz="1600" b="1" i="0" baseline="0">
                  <a:solidFill>
                    <a:schemeClr val="tx1"/>
                  </a:solidFill>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93107328"/>
        <c:crosses val="autoZero"/>
        <c:crossBetween val="between"/>
        <c:majorUnit val="1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Sheet1!$V$38:$W$38</c:f>
              <c:strCache>
                <c:ptCount val="2"/>
                <c:pt idx="0">
                  <c:v>BitVisor+Linux</c:v>
                </c:pt>
                <c:pt idx="1">
                  <c:v>KVM+Linux</c:v>
                </c:pt>
              </c:strCache>
            </c:strRef>
          </c:cat>
          <c:val>
            <c:numRef>
              <c:f>Sheet1!$V$39:$W$39</c:f>
              <c:numCache>
                <c:formatCode>General</c:formatCode>
                <c:ptCount val="2"/>
                <c:pt idx="0">
                  <c:v>971.71399999999994</c:v>
                </c:pt>
                <c:pt idx="1">
                  <c:v>689.38199999999995</c:v>
                </c:pt>
              </c:numCache>
            </c:numRef>
          </c:val>
          <c:extLst>
            <c:ext xmlns:c16="http://schemas.microsoft.com/office/drawing/2014/chart" uri="{C3380CC4-5D6E-409C-BE32-E72D297353CC}">
              <c16:uniqueId val="{00000000-3897-B44C-85ED-ECBDDF905543}"/>
            </c:ext>
          </c:extLst>
        </c:ser>
        <c:dLbls>
          <c:showLegendKey val="0"/>
          <c:showVal val="0"/>
          <c:showCatName val="0"/>
          <c:showSerName val="0"/>
          <c:showPercent val="0"/>
          <c:showBubbleSize val="0"/>
        </c:dLbls>
        <c:gapWidth val="219"/>
        <c:overlap val="-27"/>
        <c:axId val="1498377568"/>
        <c:axId val="1206270816"/>
      </c:barChart>
      <c:catAx>
        <c:axId val="149837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206270816"/>
        <c:crosses val="autoZero"/>
        <c:auto val="1"/>
        <c:lblAlgn val="ctr"/>
        <c:lblOffset val="100"/>
        <c:noMultiLvlLbl val="0"/>
      </c:catAx>
      <c:valAx>
        <c:axId val="120627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600" b="1" i="0" baseline="0">
                    <a:solidFill>
                      <a:schemeClr val="tx1"/>
                    </a:solidFill>
                  </a:rPr>
                  <a:t>リクエスト</a:t>
                </a:r>
                <a:r>
                  <a:rPr lang="en-US" altLang="ja-JP" sz="1600" b="1" i="0" baseline="0">
                    <a:solidFill>
                      <a:schemeClr val="tx1"/>
                    </a:solidFill>
                  </a:rPr>
                  <a:t>/</a:t>
                </a:r>
                <a:r>
                  <a:rPr lang="ja-JP" altLang="en-US" sz="1600" b="1" i="0" baseline="0">
                    <a:solidFill>
                      <a:schemeClr val="tx1"/>
                    </a:solidFill>
                  </a:rPr>
                  <a:t>秒</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9837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circle"/>
            <c:size val="10"/>
            <c:spPr>
              <a:solidFill>
                <a:schemeClr val="accent1"/>
              </a:solidFill>
              <a:ln w="9525">
                <a:solidFill>
                  <a:schemeClr val="accent1"/>
                </a:solidFill>
              </a:ln>
              <a:effectLst/>
            </c:spPr>
          </c:marker>
          <c:cat>
            <c:numRef>
              <c:f>Sheet1!$J$54:$N$54</c:f>
              <c:numCache>
                <c:formatCode>General</c:formatCode>
                <c:ptCount val="5"/>
                <c:pt idx="0">
                  <c:v>1</c:v>
                </c:pt>
                <c:pt idx="1">
                  <c:v>2</c:v>
                </c:pt>
                <c:pt idx="2">
                  <c:v>3</c:v>
                </c:pt>
                <c:pt idx="3">
                  <c:v>4</c:v>
                </c:pt>
                <c:pt idx="4">
                  <c:v>5</c:v>
                </c:pt>
              </c:numCache>
            </c:numRef>
          </c:cat>
          <c:val>
            <c:numRef>
              <c:f>Sheet1!$J$55:$N$55</c:f>
              <c:numCache>
                <c:formatCode>General</c:formatCode>
                <c:ptCount val="5"/>
                <c:pt idx="0">
                  <c:v>2.29E-2</c:v>
                </c:pt>
                <c:pt idx="1">
                  <c:v>0.1726</c:v>
                </c:pt>
                <c:pt idx="2">
                  <c:v>0.88139999999999996</c:v>
                </c:pt>
                <c:pt idx="3">
                  <c:v>1.2041999999999999</c:v>
                </c:pt>
                <c:pt idx="4">
                  <c:v>1.5495999999999999</c:v>
                </c:pt>
              </c:numCache>
            </c:numRef>
          </c:val>
          <c:smooth val="0"/>
          <c:extLst>
            <c:ext xmlns:c16="http://schemas.microsoft.com/office/drawing/2014/chart" uri="{C3380CC4-5D6E-409C-BE32-E72D297353CC}">
              <c16:uniqueId val="{00000000-8AA4-C941-9649-C088E8F8E53B}"/>
            </c:ext>
          </c:extLst>
        </c:ser>
        <c:dLbls>
          <c:showLegendKey val="0"/>
          <c:showVal val="0"/>
          <c:showCatName val="0"/>
          <c:showSerName val="0"/>
          <c:showPercent val="0"/>
          <c:showBubbleSize val="0"/>
        </c:dLbls>
        <c:marker val="1"/>
        <c:smooth val="0"/>
        <c:axId val="1409216704"/>
        <c:axId val="1409218368"/>
      </c:lineChart>
      <c:catAx>
        <c:axId val="140921670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ja-JP"/>
                  <a:t>台数</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09218368"/>
        <c:crosses val="autoZero"/>
        <c:auto val="1"/>
        <c:lblAlgn val="ctr"/>
        <c:lblOffset val="100"/>
        <c:noMultiLvlLbl val="0"/>
      </c:catAx>
      <c:valAx>
        <c:axId val="140921836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ja-JP"/>
                  <a:t>時間</a:t>
                </a:r>
                <a:r>
                  <a:rPr lang="en-US"/>
                  <a:t>[</a:t>
                </a:r>
                <a:r>
                  <a:rPr lang="ja-JP"/>
                  <a:t>秒</a:t>
                </a:r>
                <a:r>
                  <a:rPr lang="en-US"/>
                  <a:t>]</a:t>
                </a:r>
                <a:endParaRPr lang="ja-JP"/>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title>
        <c:numFmt formatCode="#,##0.0;&quot;▲ &quot;#,##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092167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b="1" i="0" baseline="0">
          <a:solidFill>
            <a:schemeClr val="tx1"/>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Sheet1!$W$45:$X$45</c:f>
              <c:strCache>
                <c:ptCount val="2"/>
                <c:pt idx="0">
                  <c:v>捕捉なし</c:v>
                </c:pt>
                <c:pt idx="1">
                  <c:v>捕捉あり</c:v>
                </c:pt>
              </c:strCache>
            </c:strRef>
          </c:cat>
          <c:val>
            <c:numRef>
              <c:f>Sheet1!$W$46:$X$46</c:f>
              <c:numCache>
                <c:formatCode>General</c:formatCode>
                <c:ptCount val="2"/>
                <c:pt idx="0">
                  <c:v>971.71400000000006</c:v>
                </c:pt>
                <c:pt idx="1">
                  <c:v>655.62099999999998</c:v>
                </c:pt>
              </c:numCache>
            </c:numRef>
          </c:val>
          <c:extLst>
            <c:ext xmlns:c16="http://schemas.microsoft.com/office/drawing/2014/chart" uri="{C3380CC4-5D6E-409C-BE32-E72D297353CC}">
              <c16:uniqueId val="{00000000-7F6B-9847-9A81-C032F53ADDA6}"/>
            </c:ext>
          </c:extLst>
        </c:ser>
        <c:dLbls>
          <c:showLegendKey val="0"/>
          <c:showVal val="0"/>
          <c:showCatName val="0"/>
          <c:showSerName val="0"/>
          <c:showPercent val="0"/>
          <c:showBubbleSize val="0"/>
        </c:dLbls>
        <c:gapWidth val="219"/>
        <c:overlap val="-27"/>
        <c:axId val="1207201328"/>
        <c:axId val="1286795728"/>
      </c:barChart>
      <c:catAx>
        <c:axId val="120720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286795728"/>
        <c:crosses val="autoZero"/>
        <c:auto val="1"/>
        <c:lblAlgn val="ctr"/>
        <c:lblOffset val="100"/>
        <c:noMultiLvlLbl val="0"/>
      </c:catAx>
      <c:valAx>
        <c:axId val="1286795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600" b="1" i="0" baseline="0">
                    <a:solidFill>
                      <a:schemeClr val="tx1"/>
                    </a:solidFill>
                  </a:rPr>
                  <a:t>リクエスト</a:t>
                </a:r>
                <a:r>
                  <a:rPr lang="en-US" altLang="ja-JP" sz="1600" b="1" i="0" baseline="0">
                    <a:solidFill>
                      <a:schemeClr val="tx1"/>
                    </a:solidFill>
                  </a:rPr>
                  <a:t>/</a:t>
                </a:r>
                <a:r>
                  <a:rPr lang="ja-JP" altLang="en-US" sz="1600" b="1" i="0" baseline="0">
                    <a:solidFill>
                      <a:schemeClr val="tx1"/>
                    </a:solidFill>
                  </a:rPr>
                  <a:t>秒</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20720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ハイパーバイザ</c:v>
          </c:tx>
          <c:spPr>
            <a:solidFill>
              <a:schemeClr val="accent1"/>
            </a:solidFill>
            <a:ln>
              <a:noFill/>
            </a:ln>
            <a:effectLst/>
          </c:spPr>
          <c:invertIfNegative val="0"/>
          <c:cat>
            <c:strRef>
              <c:f>Sheet1!$J$130:$K$130</c:f>
              <c:strCache>
                <c:ptCount val="2"/>
                <c:pt idx="0">
                  <c:v>KVM+Linux</c:v>
                </c:pt>
                <c:pt idx="1">
                  <c:v>BitVisor+Unikraft</c:v>
                </c:pt>
              </c:strCache>
            </c:strRef>
          </c:cat>
          <c:val>
            <c:numRef>
              <c:f>Sheet1!$J$131:$K$131</c:f>
              <c:numCache>
                <c:formatCode>General</c:formatCode>
                <c:ptCount val="2"/>
                <c:pt idx="0">
                  <c:v>33744776</c:v>
                </c:pt>
                <c:pt idx="1">
                  <c:v>3748820</c:v>
                </c:pt>
              </c:numCache>
            </c:numRef>
          </c:val>
          <c:extLst>
            <c:ext xmlns:c16="http://schemas.microsoft.com/office/drawing/2014/chart" uri="{C3380CC4-5D6E-409C-BE32-E72D297353CC}">
              <c16:uniqueId val="{00000000-E7C4-4606-8DE4-4293D351C923}"/>
            </c:ext>
          </c:extLst>
        </c:ser>
        <c:ser>
          <c:idx val="1"/>
          <c:order val="1"/>
          <c:tx>
            <c:v>OS</c:v>
          </c:tx>
          <c:spPr>
            <a:solidFill>
              <a:schemeClr val="accent2"/>
            </a:solidFill>
            <a:ln>
              <a:noFill/>
            </a:ln>
            <a:effectLst/>
          </c:spPr>
          <c:invertIfNegative val="0"/>
          <c:cat>
            <c:strRef>
              <c:f>Sheet1!$J$130:$K$130</c:f>
              <c:strCache>
                <c:ptCount val="2"/>
                <c:pt idx="0">
                  <c:v>KVM+Linux</c:v>
                </c:pt>
                <c:pt idx="1">
                  <c:v>BitVisor+Unikraft</c:v>
                </c:pt>
              </c:strCache>
            </c:strRef>
          </c:cat>
          <c:val>
            <c:numRef>
              <c:f>Sheet1!$J$132:$K$132</c:f>
              <c:numCache>
                <c:formatCode>General</c:formatCode>
                <c:ptCount val="2"/>
                <c:pt idx="0">
                  <c:v>16716031</c:v>
                </c:pt>
                <c:pt idx="1">
                  <c:v>589824</c:v>
                </c:pt>
              </c:numCache>
            </c:numRef>
          </c:val>
          <c:extLst>
            <c:ext xmlns:c16="http://schemas.microsoft.com/office/drawing/2014/chart" uri="{C3380CC4-5D6E-409C-BE32-E72D297353CC}">
              <c16:uniqueId val="{00000001-E7C4-4606-8DE4-4293D351C923}"/>
            </c:ext>
          </c:extLst>
        </c:ser>
        <c:dLbls>
          <c:showLegendKey val="0"/>
          <c:showVal val="0"/>
          <c:showCatName val="0"/>
          <c:showSerName val="0"/>
          <c:showPercent val="0"/>
          <c:showBubbleSize val="0"/>
        </c:dLbls>
        <c:gapWidth val="150"/>
        <c:overlap val="100"/>
        <c:axId val="2088646464"/>
        <c:axId val="2088640640"/>
      </c:barChart>
      <c:catAx>
        <c:axId val="20886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2088640640"/>
        <c:crosses val="autoZero"/>
        <c:auto val="1"/>
        <c:lblAlgn val="ctr"/>
        <c:lblOffset val="100"/>
        <c:noMultiLvlLbl val="0"/>
      </c:catAx>
      <c:valAx>
        <c:axId val="208864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600" b="1">
                    <a:solidFill>
                      <a:schemeClr val="tx1"/>
                    </a:solidFill>
                  </a:rPr>
                  <a:t>サイズ</a:t>
                </a:r>
                <a:r>
                  <a:rPr lang="en-US" altLang="ja-JP" sz="1600" b="1">
                    <a:solidFill>
                      <a:schemeClr val="tx1"/>
                    </a:solidFill>
                  </a:rPr>
                  <a:t>[MB]</a:t>
                </a:r>
                <a:endParaRPr lang="ja-JP" altLang="en-US" sz="1600" b="1">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2088646464"/>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circle"/>
            <c:size val="17"/>
            <c:spPr>
              <a:solidFill>
                <a:schemeClr val="accent1"/>
              </a:solidFill>
              <a:ln w="9525">
                <a:solidFill>
                  <a:schemeClr val="accent1"/>
                </a:solidFill>
              </a:ln>
              <a:effectLst/>
            </c:spPr>
          </c:marker>
          <c:cat>
            <c:numRef>
              <c:f>Sheet1!$J$54:$N$54</c:f>
              <c:numCache>
                <c:formatCode>General</c:formatCode>
                <c:ptCount val="5"/>
                <c:pt idx="0">
                  <c:v>1</c:v>
                </c:pt>
                <c:pt idx="1">
                  <c:v>2</c:v>
                </c:pt>
                <c:pt idx="2">
                  <c:v>3</c:v>
                </c:pt>
                <c:pt idx="3">
                  <c:v>4</c:v>
                </c:pt>
                <c:pt idx="4">
                  <c:v>5</c:v>
                </c:pt>
              </c:numCache>
            </c:numRef>
          </c:cat>
          <c:val>
            <c:numRef>
              <c:f>Sheet1!$J$55:$N$55</c:f>
              <c:numCache>
                <c:formatCode>General</c:formatCode>
                <c:ptCount val="5"/>
                <c:pt idx="0">
                  <c:v>2.29E-2</c:v>
                </c:pt>
                <c:pt idx="1">
                  <c:v>0.1726</c:v>
                </c:pt>
                <c:pt idx="2">
                  <c:v>0.88139999999999996</c:v>
                </c:pt>
                <c:pt idx="3">
                  <c:v>1.2041999999999999</c:v>
                </c:pt>
                <c:pt idx="4">
                  <c:v>1.5495999999999999</c:v>
                </c:pt>
              </c:numCache>
            </c:numRef>
          </c:val>
          <c:smooth val="0"/>
          <c:extLst>
            <c:ext xmlns:c16="http://schemas.microsoft.com/office/drawing/2014/chart" uri="{C3380CC4-5D6E-409C-BE32-E72D297353CC}">
              <c16:uniqueId val="{00000000-2E6D-40FD-9895-370FA0AA848E}"/>
            </c:ext>
          </c:extLst>
        </c:ser>
        <c:dLbls>
          <c:showLegendKey val="0"/>
          <c:showVal val="0"/>
          <c:showCatName val="0"/>
          <c:showSerName val="0"/>
          <c:showPercent val="0"/>
          <c:showBubbleSize val="0"/>
        </c:dLbls>
        <c:marker val="1"/>
        <c:smooth val="0"/>
        <c:axId val="1409216704"/>
        <c:axId val="1409218368"/>
      </c:lineChart>
      <c:catAx>
        <c:axId val="1409216704"/>
        <c:scaling>
          <c:orientation val="minMax"/>
        </c:scaling>
        <c:delete val="0"/>
        <c:axPos val="b"/>
        <c:title>
          <c:tx>
            <c:rich>
              <a:bodyPr rot="0" spcFirstLastPara="1" vertOverflow="ellipsis" vert="horz" wrap="square" anchor="ctr" anchorCtr="1"/>
              <a:lstStyle/>
              <a:p>
                <a:pPr>
                  <a:defRPr sz="3500" b="1" i="0" u="none" strike="noStrike" kern="1200" baseline="0">
                    <a:solidFill>
                      <a:schemeClr val="tx1"/>
                    </a:solidFill>
                    <a:latin typeface="+mn-lt"/>
                    <a:ea typeface="+mn-ea"/>
                    <a:cs typeface="+mn-cs"/>
                  </a:defRPr>
                </a:pPr>
                <a:r>
                  <a:rPr lang="ja-JP" altLang="en-US" sz="1800" baseline="0" dirty="0"/>
                  <a:t>クラウド</a:t>
                </a:r>
                <a:r>
                  <a:rPr lang="en-US" altLang="ja-JP" sz="1800" baseline="0" dirty="0"/>
                  <a:t>VM</a:t>
                </a:r>
                <a:r>
                  <a:rPr lang="ja-JP" sz="1800" baseline="0" dirty="0"/>
                  <a:t>数</a:t>
                </a:r>
                <a:endParaRPr lang="ja-JP" sz="3500" baseline="0" dirty="0"/>
              </a:p>
            </c:rich>
          </c:tx>
          <c:overlay val="0"/>
          <c:spPr>
            <a:noFill/>
            <a:ln>
              <a:noFill/>
            </a:ln>
            <a:effectLst/>
          </c:spPr>
          <c:txPr>
            <a:bodyPr rot="0" spcFirstLastPara="1" vertOverflow="ellipsis" vert="horz" wrap="square" anchor="ctr" anchorCtr="1"/>
            <a:lstStyle/>
            <a:p>
              <a:pPr>
                <a:defRPr sz="35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409218368"/>
        <c:crosses val="autoZero"/>
        <c:auto val="1"/>
        <c:lblAlgn val="ctr"/>
        <c:lblOffset val="100"/>
        <c:noMultiLvlLbl val="0"/>
      </c:catAx>
      <c:valAx>
        <c:axId val="140921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baseline="0"/>
                  <a:t>時間</a:t>
                </a:r>
                <a:r>
                  <a:rPr lang="en-US" sz="2000" baseline="0"/>
                  <a:t>[</a:t>
                </a:r>
                <a:r>
                  <a:rPr lang="ja-JP" sz="2000" baseline="0"/>
                  <a:t>秒</a:t>
                </a:r>
                <a:r>
                  <a:rPr lang="en-US" sz="2000" baseline="0"/>
                  <a:t>]</a:t>
                </a:r>
                <a:endParaRPr lang="ja-JP" sz="2000" baseline="0"/>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numFmt formatCode="#,##0.0;&quot;▲ &quot;#,##0.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409216704"/>
        <c:crosses val="autoZero"/>
        <c:crossBetween val="between"/>
      </c:valAx>
      <c:spPr>
        <a:noFill/>
        <a:ln>
          <a:noFill/>
        </a:ln>
        <a:effectLst/>
      </c:spPr>
    </c:plotArea>
    <c:plotVisOnly val="1"/>
    <c:dispBlanksAs val="gap"/>
    <c:showDLblsOverMax val="0"/>
  </c:chart>
  <c:spPr>
    <a:noFill/>
    <a:ln>
      <a:noFill/>
    </a:ln>
    <a:effectLst/>
  </c:spPr>
  <c:txPr>
    <a:bodyPr/>
    <a:lstStyle/>
    <a:p>
      <a:pPr>
        <a:defRPr sz="2000" b="1" i="0" baseline="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0.5139</cdr:x>
      <cdr:y>0.24654</cdr:y>
    </cdr:from>
    <cdr:to>
      <cdr:x>0.61601</cdr:x>
      <cdr:y>0.39339</cdr:y>
    </cdr:to>
    <cdr:sp macro="" textlink="">
      <cdr:nvSpPr>
        <cdr:cNvPr id="2" name="TextBox 7">
          <a:extLst xmlns:a="http://schemas.openxmlformats.org/drawingml/2006/main">
            <a:ext uri="{FF2B5EF4-FFF2-40B4-BE49-F238E27FC236}">
              <a16:creationId xmlns:a16="http://schemas.microsoft.com/office/drawing/2014/main" id="{3BD5C242-59CD-759D-1A66-AD58C1137C7A}"/>
            </a:ext>
          </a:extLst>
        </cdr:cNvPr>
        <cdr:cNvSpPr txBox="1"/>
      </cdr:nvSpPr>
      <cdr:spPr>
        <a:xfrm xmlns:a="http://schemas.openxmlformats.org/drawingml/2006/main">
          <a:off x="3115623" y="671699"/>
          <a:ext cx="619080"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1042992" rtl="0" eaLnBrk="1" latinLnBrk="0" hangingPunct="1">
            <a:defRPr kumimoji="1" sz="2000" kern="1200">
              <a:solidFill>
                <a:schemeClr val="tx1"/>
              </a:solidFill>
              <a:latin typeface="+mn-lt"/>
              <a:ea typeface="+mn-ea"/>
              <a:cs typeface="+mn-cs"/>
            </a:defRPr>
          </a:lvl1pPr>
          <a:lvl2pPr marL="521496" algn="l" defTabSz="1042992" rtl="0" eaLnBrk="1" latinLnBrk="0" hangingPunct="1">
            <a:defRPr kumimoji="1" sz="2000" kern="1200">
              <a:solidFill>
                <a:schemeClr val="tx1"/>
              </a:solidFill>
              <a:latin typeface="+mn-lt"/>
              <a:ea typeface="+mn-ea"/>
              <a:cs typeface="+mn-cs"/>
            </a:defRPr>
          </a:lvl2pPr>
          <a:lvl3pPr marL="1042992" algn="l" defTabSz="1042992" rtl="0" eaLnBrk="1" latinLnBrk="0" hangingPunct="1">
            <a:defRPr kumimoji="1" sz="2000" kern="1200">
              <a:solidFill>
                <a:schemeClr val="tx1"/>
              </a:solidFill>
              <a:latin typeface="+mn-lt"/>
              <a:ea typeface="+mn-ea"/>
              <a:cs typeface="+mn-cs"/>
            </a:defRPr>
          </a:lvl3pPr>
          <a:lvl4pPr marL="1564487" algn="l" defTabSz="1042992" rtl="0" eaLnBrk="1" latinLnBrk="0" hangingPunct="1">
            <a:defRPr kumimoji="1" sz="2000" kern="1200">
              <a:solidFill>
                <a:schemeClr val="tx1"/>
              </a:solidFill>
              <a:latin typeface="+mn-lt"/>
              <a:ea typeface="+mn-ea"/>
              <a:cs typeface="+mn-cs"/>
            </a:defRPr>
          </a:lvl4pPr>
          <a:lvl5pPr marL="2085983" algn="l" defTabSz="1042992" rtl="0" eaLnBrk="1" latinLnBrk="0" hangingPunct="1">
            <a:defRPr kumimoji="1" sz="2000" kern="1200">
              <a:solidFill>
                <a:schemeClr val="tx1"/>
              </a:solidFill>
              <a:latin typeface="+mn-lt"/>
              <a:ea typeface="+mn-ea"/>
              <a:cs typeface="+mn-cs"/>
            </a:defRPr>
          </a:lvl5pPr>
          <a:lvl6pPr marL="2607478" algn="l" defTabSz="1042992" rtl="0" eaLnBrk="1" latinLnBrk="0" hangingPunct="1">
            <a:defRPr kumimoji="1" sz="2000" kern="1200">
              <a:solidFill>
                <a:schemeClr val="tx1"/>
              </a:solidFill>
              <a:latin typeface="+mn-lt"/>
              <a:ea typeface="+mn-ea"/>
              <a:cs typeface="+mn-cs"/>
            </a:defRPr>
          </a:lvl6pPr>
          <a:lvl7pPr marL="3128975" algn="l" defTabSz="1042992" rtl="0" eaLnBrk="1" latinLnBrk="0" hangingPunct="1">
            <a:defRPr kumimoji="1" sz="2000" kern="1200">
              <a:solidFill>
                <a:schemeClr val="tx1"/>
              </a:solidFill>
              <a:latin typeface="+mn-lt"/>
              <a:ea typeface="+mn-ea"/>
              <a:cs typeface="+mn-cs"/>
            </a:defRPr>
          </a:lvl7pPr>
          <a:lvl8pPr marL="3650469" algn="l" defTabSz="1042992" rtl="0" eaLnBrk="1" latinLnBrk="0" hangingPunct="1">
            <a:defRPr kumimoji="1" sz="2000" kern="1200">
              <a:solidFill>
                <a:schemeClr val="tx1"/>
              </a:solidFill>
              <a:latin typeface="+mn-lt"/>
              <a:ea typeface="+mn-ea"/>
              <a:cs typeface="+mn-cs"/>
            </a:defRPr>
          </a:lvl8pPr>
          <a:lvl9pPr marL="4171965" algn="l" defTabSz="1042992" rtl="0" eaLnBrk="1" latinLnBrk="0" hangingPunct="1">
            <a:defRPr kumimoji="1" sz="2000" kern="1200">
              <a:solidFill>
                <a:schemeClr val="tx1"/>
              </a:solidFill>
              <a:latin typeface="+mn-lt"/>
              <a:ea typeface="+mn-ea"/>
              <a:cs typeface="+mn-cs"/>
            </a:defRPr>
          </a:lvl9pPr>
        </a:lstStyle>
        <a:p xmlns:a="http://schemas.openxmlformats.org/drawingml/2006/main">
          <a:r>
            <a:rPr lang="en-JP" dirty="0"/>
            <a:t>7.3x</a:t>
          </a:r>
        </a:p>
      </cdr:txBody>
    </cdr:sp>
  </cdr:relSizeAnchor>
</c:userShapes>
</file>

<file path=ppt/drawings/drawing2.xml><?xml version="1.0" encoding="utf-8"?>
<c:userShapes xmlns:c="http://schemas.openxmlformats.org/drawingml/2006/chart">
  <cdr:relSizeAnchor xmlns:cdr="http://schemas.openxmlformats.org/drawingml/2006/chartDrawing">
    <cdr:from>
      <cdr:x>0.58642</cdr:x>
      <cdr:y>0.04251</cdr:y>
    </cdr:from>
    <cdr:to>
      <cdr:x>0.78454</cdr:x>
      <cdr:y>0.22307</cdr:y>
    </cdr:to>
    <cdr:sp macro="" textlink="">
      <cdr:nvSpPr>
        <cdr:cNvPr id="2" name="TextBox 17">
          <a:extLst xmlns:a="http://schemas.openxmlformats.org/drawingml/2006/main">
            <a:ext uri="{FF2B5EF4-FFF2-40B4-BE49-F238E27FC236}">
              <a16:creationId xmlns:a16="http://schemas.microsoft.com/office/drawing/2014/main" id="{677084D2-B59A-D501-728B-C7603AA26F93}"/>
            </a:ext>
          </a:extLst>
        </cdr:cNvPr>
        <cdr:cNvSpPr txBox="1"/>
      </cdr:nvSpPr>
      <cdr:spPr>
        <a:xfrm xmlns:a="http://schemas.openxmlformats.org/drawingml/2006/main">
          <a:off x="2131395" y="108706"/>
          <a:ext cx="720069"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1042992" rtl="0" eaLnBrk="1" latinLnBrk="0" hangingPunct="1">
            <a:defRPr kumimoji="1" sz="2000" kern="1200">
              <a:solidFill>
                <a:schemeClr val="tx1"/>
              </a:solidFill>
              <a:latin typeface="+mn-lt"/>
              <a:ea typeface="+mn-ea"/>
              <a:cs typeface="+mn-cs"/>
            </a:defRPr>
          </a:lvl1pPr>
          <a:lvl2pPr marL="521496" algn="l" defTabSz="1042992" rtl="0" eaLnBrk="1" latinLnBrk="0" hangingPunct="1">
            <a:defRPr kumimoji="1" sz="2000" kern="1200">
              <a:solidFill>
                <a:schemeClr val="tx1"/>
              </a:solidFill>
              <a:latin typeface="+mn-lt"/>
              <a:ea typeface="+mn-ea"/>
              <a:cs typeface="+mn-cs"/>
            </a:defRPr>
          </a:lvl2pPr>
          <a:lvl3pPr marL="1042992" algn="l" defTabSz="1042992" rtl="0" eaLnBrk="1" latinLnBrk="0" hangingPunct="1">
            <a:defRPr kumimoji="1" sz="2000" kern="1200">
              <a:solidFill>
                <a:schemeClr val="tx1"/>
              </a:solidFill>
              <a:latin typeface="+mn-lt"/>
              <a:ea typeface="+mn-ea"/>
              <a:cs typeface="+mn-cs"/>
            </a:defRPr>
          </a:lvl3pPr>
          <a:lvl4pPr marL="1564487" algn="l" defTabSz="1042992" rtl="0" eaLnBrk="1" latinLnBrk="0" hangingPunct="1">
            <a:defRPr kumimoji="1" sz="2000" kern="1200">
              <a:solidFill>
                <a:schemeClr val="tx1"/>
              </a:solidFill>
              <a:latin typeface="+mn-lt"/>
              <a:ea typeface="+mn-ea"/>
              <a:cs typeface="+mn-cs"/>
            </a:defRPr>
          </a:lvl4pPr>
          <a:lvl5pPr marL="2085983" algn="l" defTabSz="1042992" rtl="0" eaLnBrk="1" latinLnBrk="0" hangingPunct="1">
            <a:defRPr kumimoji="1" sz="2000" kern="1200">
              <a:solidFill>
                <a:schemeClr val="tx1"/>
              </a:solidFill>
              <a:latin typeface="+mn-lt"/>
              <a:ea typeface="+mn-ea"/>
              <a:cs typeface="+mn-cs"/>
            </a:defRPr>
          </a:lvl5pPr>
          <a:lvl6pPr marL="2607478" algn="l" defTabSz="1042992" rtl="0" eaLnBrk="1" latinLnBrk="0" hangingPunct="1">
            <a:defRPr kumimoji="1" sz="2000" kern="1200">
              <a:solidFill>
                <a:schemeClr val="tx1"/>
              </a:solidFill>
              <a:latin typeface="+mn-lt"/>
              <a:ea typeface="+mn-ea"/>
              <a:cs typeface="+mn-cs"/>
            </a:defRPr>
          </a:lvl6pPr>
          <a:lvl7pPr marL="3128975" algn="l" defTabSz="1042992" rtl="0" eaLnBrk="1" latinLnBrk="0" hangingPunct="1">
            <a:defRPr kumimoji="1" sz="2000" kern="1200">
              <a:solidFill>
                <a:schemeClr val="tx1"/>
              </a:solidFill>
              <a:latin typeface="+mn-lt"/>
              <a:ea typeface="+mn-ea"/>
              <a:cs typeface="+mn-cs"/>
            </a:defRPr>
          </a:lvl7pPr>
          <a:lvl8pPr marL="3650469" algn="l" defTabSz="1042992" rtl="0" eaLnBrk="1" latinLnBrk="0" hangingPunct="1">
            <a:defRPr kumimoji="1" sz="2000" kern="1200">
              <a:solidFill>
                <a:schemeClr val="tx1"/>
              </a:solidFill>
              <a:latin typeface="+mn-lt"/>
              <a:ea typeface="+mn-ea"/>
              <a:cs typeface="+mn-cs"/>
            </a:defRPr>
          </a:lvl8pPr>
          <a:lvl9pPr marL="4171965" algn="l" defTabSz="1042992" rtl="0" eaLnBrk="1" latinLnBrk="0" hangingPunct="1">
            <a:defRPr kumimoji="1" sz="2000" kern="1200">
              <a:solidFill>
                <a:schemeClr val="tx1"/>
              </a:solidFill>
              <a:latin typeface="+mn-lt"/>
              <a:ea typeface="+mn-ea"/>
              <a:cs typeface="+mn-cs"/>
            </a:defRPr>
          </a:lvl9pPr>
        </a:lstStyle>
        <a:p xmlns:a="http://schemas.openxmlformats.org/drawingml/2006/main">
          <a:r>
            <a:rPr lang="en-JP" sz="2400" b="1" dirty="0"/>
            <a:t>40%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26FAA6-0A37-2B46-AFFD-FF93273CF6DA}" type="datetimeFigureOut">
              <a:rPr kumimoji="1" lang="ja-JP" altLang="en-US" smtClean="0"/>
              <a:t>2022/5/25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C25054-A584-804F-ADE2-7C70339F12FB}" type="slidenum">
              <a:rPr kumimoji="1" lang="ja-JP" altLang="en-US" smtClean="0"/>
              <a:t>‹#›</a:t>
            </a:fld>
            <a:endParaRPr kumimoji="1" lang="ja-JP" altLang="en-US"/>
          </a:p>
        </p:txBody>
      </p:sp>
    </p:spTree>
    <p:extLst>
      <p:ext uri="{BB962C8B-B14F-4D97-AF65-F5344CB8AC3E}">
        <p14:creationId xmlns:p14="http://schemas.microsoft.com/office/powerpoint/2010/main" val="4224373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2A93A-4768-49C7-8518-DBE5E48023AB}" type="datetimeFigureOut">
              <a:rPr kumimoji="1" lang="ja-JP" altLang="en-US" smtClean="0"/>
              <a:pPr/>
              <a:t>2022/5/25</a:t>
            </a:fld>
            <a:endParaRPr kumimoji="1" lang="ja-JP" altLang="en-US"/>
          </a:p>
        </p:txBody>
      </p:sp>
      <p:sp>
        <p:nvSpPr>
          <p:cNvPr id="4" name="スライド イメージ プレースホルダ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4D030-1751-4CD0-AC2A-C9DF4C3F4C39}" type="slidenum">
              <a:rPr kumimoji="1" lang="ja-JP" altLang="en-US" smtClean="0"/>
              <a:pPr/>
              <a:t>‹#›</a:t>
            </a:fld>
            <a:endParaRPr kumimoji="1" lang="ja-JP" altLang="en-US"/>
          </a:p>
        </p:txBody>
      </p:sp>
    </p:spTree>
    <p:extLst>
      <p:ext uri="{BB962C8B-B14F-4D97-AF65-F5344CB8AC3E}">
        <p14:creationId xmlns:p14="http://schemas.microsoft.com/office/powerpoint/2010/main" val="2920743182"/>
      </p:ext>
    </p:extLst>
  </p:cSld>
  <p:clrMap bg1="lt1" tx1="dk1" bg2="lt2" tx2="dk2" accent1="accent1" accent2="accent2" accent3="accent3" accent4="accent4" accent5="accent5" accent6="accent6" hlink="hlink" folHlink="folHlink"/>
  <p:hf hdr="0" ftr="0" dt="0"/>
  <p:notesStyle>
    <a:lvl1pPr marL="0" algn="l" defTabSz="1042992" rtl="0" eaLnBrk="1" latinLnBrk="0" hangingPunct="1">
      <a:defRPr kumimoji="1" sz="1399" kern="1200">
        <a:solidFill>
          <a:schemeClr val="tx1"/>
        </a:solidFill>
        <a:latin typeface="+mn-lt"/>
        <a:ea typeface="+mn-ea"/>
        <a:cs typeface="+mn-cs"/>
      </a:defRPr>
    </a:lvl1pPr>
    <a:lvl2pPr marL="521496" algn="l" defTabSz="1042992" rtl="0" eaLnBrk="1" latinLnBrk="0" hangingPunct="1">
      <a:defRPr kumimoji="1" sz="1399" kern="1200">
        <a:solidFill>
          <a:schemeClr val="tx1"/>
        </a:solidFill>
        <a:latin typeface="+mn-lt"/>
        <a:ea typeface="+mn-ea"/>
        <a:cs typeface="+mn-cs"/>
      </a:defRPr>
    </a:lvl2pPr>
    <a:lvl3pPr marL="1042992" algn="l" defTabSz="1042992" rtl="0" eaLnBrk="1" latinLnBrk="0" hangingPunct="1">
      <a:defRPr kumimoji="1" sz="1399" kern="1200">
        <a:solidFill>
          <a:schemeClr val="tx1"/>
        </a:solidFill>
        <a:latin typeface="+mn-lt"/>
        <a:ea typeface="+mn-ea"/>
        <a:cs typeface="+mn-cs"/>
      </a:defRPr>
    </a:lvl3pPr>
    <a:lvl4pPr marL="1564487" algn="l" defTabSz="1042992" rtl="0" eaLnBrk="1" latinLnBrk="0" hangingPunct="1">
      <a:defRPr kumimoji="1" sz="1399" kern="1200">
        <a:solidFill>
          <a:schemeClr val="tx1"/>
        </a:solidFill>
        <a:latin typeface="+mn-lt"/>
        <a:ea typeface="+mn-ea"/>
        <a:cs typeface="+mn-cs"/>
      </a:defRPr>
    </a:lvl4pPr>
    <a:lvl5pPr marL="2085983" algn="l" defTabSz="1042992" rtl="0" eaLnBrk="1" latinLnBrk="0" hangingPunct="1">
      <a:defRPr kumimoji="1" sz="1399" kern="1200">
        <a:solidFill>
          <a:schemeClr val="tx1"/>
        </a:solidFill>
        <a:latin typeface="+mn-lt"/>
        <a:ea typeface="+mn-ea"/>
        <a:cs typeface="+mn-cs"/>
      </a:defRPr>
    </a:lvl5pPr>
    <a:lvl6pPr marL="2607478" algn="l" defTabSz="1042992" rtl="0" eaLnBrk="1" latinLnBrk="0" hangingPunct="1">
      <a:defRPr kumimoji="1" sz="1399" kern="1200">
        <a:solidFill>
          <a:schemeClr val="tx1"/>
        </a:solidFill>
        <a:latin typeface="+mn-lt"/>
        <a:ea typeface="+mn-ea"/>
        <a:cs typeface="+mn-cs"/>
      </a:defRPr>
    </a:lvl6pPr>
    <a:lvl7pPr marL="3128975" algn="l" defTabSz="1042992" rtl="0" eaLnBrk="1" latinLnBrk="0" hangingPunct="1">
      <a:defRPr kumimoji="1" sz="1399" kern="1200">
        <a:solidFill>
          <a:schemeClr val="tx1"/>
        </a:solidFill>
        <a:latin typeface="+mn-lt"/>
        <a:ea typeface="+mn-ea"/>
        <a:cs typeface="+mn-cs"/>
      </a:defRPr>
    </a:lvl7pPr>
    <a:lvl8pPr marL="3650469" algn="l" defTabSz="1042992" rtl="0" eaLnBrk="1" latinLnBrk="0" hangingPunct="1">
      <a:defRPr kumimoji="1" sz="1399" kern="1200">
        <a:solidFill>
          <a:schemeClr val="tx1"/>
        </a:solidFill>
        <a:latin typeface="+mn-lt"/>
        <a:ea typeface="+mn-ea"/>
        <a:cs typeface="+mn-cs"/>
      </a:defRPr>
    </a:lvl8pPr>
    <a:lvl9pPr marL="4171965" algn="l" defTabSz="1042992" rtl="0" eaLnBrk="1" latinLnBrk="0" hangingPunct="1">
      <a:defRPr kumimoji="1" sz="13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lang="en-US" altLang="ja-JP" dirty="0">
                <a:ea typeface="ＭＳ Ｐゴシック"/>
                <a:cs typeface="Calibri"/>
              </a:rPr>
              <a:t>AMD SEV</a:t>
            </a:r>
            <a:r>
              <a:rPr lang="ja-JP" altLang="en-US" dirty="0">
                <a:ea typeface="ＭＳ Ｐゴシック"/>
                <a:cs typeface="Calibri"/>
              </a:rPr>
              <a:t>とネストした仮想化を用いた安全な通信履歴の取得と題しまして、九州工業大学の安東が発表させていただきます。</a:t>
            </a:r>
            <a:endParaRPr lang="en-US" altLang="ja-JP" dirty="0">
              <a:ea typeface="ＭＳ Ｐゴシック"/>
              <a:cs typeface="Calibri"/>
            </a:endParaRPr>
          </a:p>
          <a:p>
            <a:r>
              <a:rPr lang="ja-JP" altLang="en-US" dirty="0">
                <a:ea typeface="ＭＳ Ｐゴシック"/>
                <a:cs typeface="Calibri"/>
              </a:rPr>
              <a:t>よろしくお願いします。</a:t>
            </a:r>
            <a:endParaRPr lang="en-US" altLang="ja-JP" dirty="0">
              <a:ea typeface="ＭＳ Ｐゴシック"/>
              <a:cs typeface="Calibri"/>
            </a:endParaRPr>
          </a:p>
          <a:p>
            <a:endParaRPr lang="en-US" altLang="ja-JP" dirty="0">
              <a:ea typeface="ＭＳ Ｐゴシック"/>
              <a:cs typeface="Calibri"/>
            </a:endParaRPr>
          </a:p>
        </p:txBody>
      </p:sp>
      <p:sp>
        <p:nvSpPr>
          <p:cNvPr id="4" name="スライド番号プレースホルダ 3"/>
          <p:cNvSpPr>
            <a:spLocks noGrp="1"/>
          </p:cNvSpPr>
          <p:nvPr>
            <p:ph type="sldNum" sz="quarter" idx="10"/>
          </p:nvPr>
        </p:nvSpPr>
        <p:spPr/>
        <p:txBody>
          <a:bodyPr/>
          <a:lstStyle/>
          <a:p>
            <a:fld id="{19E4D030-1751-4CD0-AC2A-C9DF4C3F4C39}"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SEV-tracker</a:t>
            </a:r>
            <a:r>
              <a:rPr kumimoji="1" lang="ja-JP" altLang="en-US" dirty="0"/>
              <a:t>ではユーザ・ハイパーバイザがクラウドサービスの通信を全て監視することによってデータの追跡を可能にします。</a:t>
            </a:r>
            <a:endParaRPr kumimoji="1" lang="en-US" altLang="ja-JP" dirty="0"/>
          </a:p>
          <a:p>
            <a:r>
              <a:rPr kumimoji="1" lang="ja-JP" altLang="en-US" dirty="0"/>
              <a:t>ユーザ・ハイパーバイザはユーザ</a:t>
            </a:r>
            <a:r>
              <a:rPr kumimoji="1" lang="en-US" altLang="ja-JP" dirty="0"/>
              <a:t>VM</a:t>
            </a:r>
            <a:r>
              <a:rPr kumimoji="1" lang="ja-JP" altLang="en-US" dirty="0"/>
              <a:t>が送受信するパケットを解析し、通信情報を記録します。</a:t>
            </a:r>
            <a:endParaRPr kumimoji="1" lang="en-US" altLang="ja-JP" dirty="0"/>
          </a:p>
          <a:p>
            <a:r>
              <a:rPr kumimoji="1" lang="ja-JP" altLang="en-US" dirty="0"/>
              <a:t>ユーザがユーザ・ハイパーバイザに要求を送ると、その上で実行されているクラウドサービスの通信履歴を返送します。</a:t>
            </a:r>
            <a:endParaRPr kumimoji="1" lang="en-US" altLang="ja-JP" dirty="0"/>
          </a:p>
          <a:p>
            <a:endParaRPr kumimoji="1" lang="en-US" altLang="ja-JP" dirty="0"/>
          </a:p>
          <a:p>
            <a:r>
              <a:rPr kumimoji="1" lang="ja-JP" altLang="en-US" dirty="0"/>
              <a:t>さらに、通信先でも</a:t>
            </a:r>
            <a:r>
              <a:rPr kumimoji="1" lang="en-US" altLang="ja-JP" dirty="0"/>
              <a:t>SEV-tracker</a:t>
            </a:r>
            <a:r>
              <a:rPr kumimoji="1" lang="ja-JP" altLang="en-US" dirty="0"/>
              <a:t>が動作している場合にはプライバシ制御機構から再帰的に要求を送信してクラウドサービスの通信履歴を取得します。</a:t>
            </a:r>
            <a:endParaRPr kumimoji="1" lang="en-US" altLang="ja-JP" dirty="0"/>
          </a:p>
          <a:p>
            <a:r>
              <a:rPr kumimoji="1" lang="ja-JP" altLang="en-US" dirty="0"/>
              <a:t>この時、クラウドサービスの通信と同じ経路が使用されるため、全てのユーザ・ハイパーバイザと通信することができます。</a:t>
            </a:r>
            <a:endParaRPr kumimoji="1" lang="en-US" altLang="ja-JP" dirty="0"/>
          </a:p>
          <a:p>
            <a:r>
              <a:rPr kumimoji="1" lang="ja-JP" altLang="en-US" dirty="0"/>
              <a:t>また、サービス間の通信の履歴を取得することも可能になります。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10</a:t>
            </a:fld>
            <a:endParaRPr kumimoji="1" lang="ja-JP" altLang="en-US"/>
          </a:p>
        </p:txBody>
      </p:sp>
    </p:spTree>
    <p:extLst>
      <p:ext uri="{BB962C8B-B14F-4D97-AF65-F5344CB8AC3E}">
        <p14:creationId xmlns:p14="http://schemas.microsoft.com/office/powerpoint/2010/main" val="320110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我々は標準の</a:t>
            </a:r>
            <a:r>
              <a:rPr kumimoji="1" lang="en-US" altLang="ja-JP" dirty="0"/>
              <a:t>KVM</a:t>
            </a:r>
            <a:r>
              <a:rPr kumimoji="1" lang="ja-JP" altLang="en-US"/>
              <a:t>上に作成された</a:t>
            </a:r>
            <a:r>
              <a:rPr kumimoji="1" lang="en-US" altLang="ja-JP" dirty="0"/>
              <a:t>VM</a:t>
            </a:r>
            <a:r>
              <a:rPr kumimoji="1" lang="ja-JP" altLang="en-US"/>
              <a:t>をクラウド</a:t>
            </a:r>
            <a:r>
              <a:rPr kumimoji="1" lang="en-US" altLang="ja-JP" dirty="0"/>
              <a:t>VM</a:t>
            </a:r>
            <a:r>
              <a:rPr kumimoji="1" lang="ja-JP" altLang="en-US"/>
              <a:t>として用い、ユーザ・ハイパーバイザとして</a:t>
            </a:r>
            <a:r>
              <a:rPr kumimoji="1" lang="en-US" altLang="ja-JP" dirty="0" err="1"/>
              <a:t>BitVisor</a:t>
            </a:r>
            <a:r>
              <a:rPr kumimoji="1" lang="ja-JP" altLang="en-US"/>
              <a:t>、ユーザ</a:t>
            </a:r>
            <a:r>
              <a:rPr kumimoji="1" lang="en-US" altLang="ja-JP" dirty="0"/>
              <a:t>VM</a:t>
            </a:r>
            <a:r>
              <a:rPr kumimoji="1" lang="ja-JP" altLang="en-US"/>
              <a:t>のゲスト</a:t>
            </a:r>
            <a:r>
              <a:rPr kumimoji="1" lang="en-US" altLang="ja-JP" dirty="0"/>
              <a:t>OS</a:t>
            </a:r>
            <a:r>
              <a:rPr kumimoji="1" lang="ja-JP" altLang="en-US"/>
              <a:t>として</a:t>
            </a:r>
            <a:r>
              <a:rPr kumimoji="1" lang="en-US" altLang="ja-JP" dirty="0" err="1"/>
              <a:t>Unikraft</a:t>
            </a:r>
            <a:r>
              <a:rPr kumimoji="1" lang="ja-JP" altLang="en-US"/>
              <a:t>を用いて</a:t>
            </a:r>
            <a:r>
              <a:rPr kumimoji="1" lang="en-US" altLang="ja-JP" dirty="0"/>
              <a:t>SEV-tracker</a:t>
            </a:r>
            <a:r>
              <a:rPr kumimoji="1" lang="ja-JP" altLang="en-US"/>
              <a:t>を実装しました。</a:t>
            </a:r>
            <a:endParaRPr kumimoji="1" lang="en-US" altLang="ja-JP" dirty="0"/>
          </a:p>
          <a:p>
            <a:r>
              <a:rPr kumimoji="1" lang="en-US" altLang="ja-JP" dirty="0"/>
              <a:t>KVM</a:t>
            </a:r>
            <a:r>
              <a:rPr kumimoji="1" lang="ja-JP" altLang="en-US"/>
              <a:t>では</a:t>
            </a:r>
            <a:r>
              <a:rPr kumimoji="1" lang="en-US" altLang="ja-JP" dirty="0"/>
              <a:t>SEV</a:t>
            </a:r>
            <a:r>
              <a:rPr kumimoji="1" lang="ja-JP" altLang="en-US"/>
              <a:t>を有効にするために、</a:t>
            </a:r>
            <a:r>
              <a:rPr kumimoji="1" lang="en-US" altLang="ja-JP" dirty="0"/>
              <a:t>BIOS</a:t>
            </a:r>
            <a:r>
              <a:rPr kumimoji="1" lang="ja-JP" altLang="en-US"/>
              <a:t>の後継である</a:t>
            </a:r>
            <a:r>
              <a:rPr kumimoji="1" lang="en-US" altLang="ja-JP" dirty="0"/>
              <a:t>UEFI</a:t>
            </a:r>
            <a:r>
              <a:rPr kumimoji="1" lang="ja-JP" altLang="en-US"/>
              <a:t>を使用する必要があるため、オープンな</a:t>
            </a:r>
            <a:r>
              <a:rPr kumimoji="1" lang="en-US" altLang="ja-JP" dirty="0"/>
              <a:t>UEFI</a:t>
            </a:r>
            <a:r>
              <a:rPr kumimoji="1" lang="ja-JP" altLang="en-US"/>
              <a:t>ファームウェアである</a:t>
            </a:r>
            <a:r>
              <a:rPr kumimoji="1" lang="en-US" altLang="ja-JP" dirty="0"/>
              <a:t>OVMF</a:t>
            </a:r>
            <a:r>
              <a:rPr kumimoji="1" lang="ja-JP" altLang="en-US"/>
              <a:t>を利用しました。</a:t>
            </a:r>
            <a:endParaRPr kumimoji="1" lang="en-US" altLang="ja-JP" dirty="0"/>
          </a:p>
          <a:p>
            <a:r>
              <a:rPr kumimoji="1" lang="ja-JP" altLang="en-US"/>
              <a:t>ユーザ・ハイパーバイザとして用いた</a:t>
            </a:r>
            <a:r>
              <a:rPr kumimoji="1" lang="en-US" altLang="ja-JP" dirty="0" err="1"/>
              <a:t>BitVisor</a:t>
            </a:r>
            <a:r>
              <a:rPr kumimoji="1" lang="ja-JP" altLang="en-US"/>
              <a:t>では一般的なハイパーバイザと異なり</a:t>
            </a:r>
            <a:r>
              <a:rPr kumimoji="1" lang="en-US" altLang="ja-JP" dirty="0"/>
              <a:t>VM</a:t>
            </a:r>
            <a:r>
              <a:rPr kumimoji="1" lang="ja-JP" altLang="en-US"/>
              <a:t>を一つしかサポートしていないためハイパーバイザ自体が軽量になっています。</a:t>
            </a:r>
            <a:endParaRPr kumimoji="1" lang="en-US" altLang="ja-JP" dirty="0"/>
          </a:p>
          <a:p>
            <a:r>
              <a:rPr kumimoji="1" lang="ja-JP" altLang="en-US"/>
              <a:t>また、通信の追跡・制御に必要なネットワークのみを準パススルーし、ハイパーバイザで最小限の処理を行います。</a:t>
            </a:r>
            <a:endParaRPr kumimoji="1" lang="en-US" altLang="ja-JP" dirty="0"/>
          </a:p>
          <a:p>
            <a:r>
              <a:rPr kumimoji="1" lang="ja-JP" altLang="en-US"/>
              <a:t>クラウドサービスを動作させる</a:t>
            </a:r>
            <a:r>
              <a:rPr kumimoji="1" lang="en-US" altLang="ja-JP" dirty="0"/>
              <a:t>OS</a:t>
            </a:r>
            <a:r>
              <a:rPr kumimoji="1" lang="ja-JP" altLang="en-US"/>
              <a:t>として用いた</a:t>
            </a:r>
            <a:r>
              <a:rPr kumimoji="1" lang="en-US" altLang="ja-JP" dirty="0" err="1"/>
              <a:t>Unikraft</a:t>
            </a:r>
            <a:r>
              <a:rPr kumimoji="1" lang="ja-JP" altLang="en-US"/>
              <a:t>は、単一アドレス空間で動作する</a:t>
            </a:r>
            <a:r>
              <a:rPr kumimoji="1" lang="en-US" altLang="ja-JP" dirty="0" err="1"/>
              <a:t>Unikernel</a:t>
            </a:r>
            <a:r>
              <a:rPr kumimoji="1" lang="ja-JP" altLang="en-US"/>
              <a:t>と呼ばれるアプリケーションを容易に開発できるようにしたシステムです。</a:t>
            </a:r>
            <a:endParaRPr kumimoji="1" lang="en-US" altLang="ja-JP" dirty="0"/>
          </a:p>
          <a:p>
            <a:r>
              <a:rPr kumimoji="1" lang="ja-JP" altLang="en-US"/>
              <a:t>クラウドサービスで一般的な単一目的のアプリケーションを作成し、ハイパーバイザ上の</a:t>
            </a:r>
            <a:r>
              <a:rPr kumimoji="1" lang="en-US" altLang="ja-JP" dirty="0"/>
              <a:t>VM</a:t>
            </a:r>
            <a:r>
              <a:rPr kumimoji="1" lang="ja-JP" altLang="en-US"/>
              <a:t>内で汎用</a:t>
            </a:r>
            <a:r>
              <a:rPr kumimoji="1" lang="en-US" altLang="ja-JP" dirty="0"/>
              <a:t>OS</a:t>
            </a:r>
            <a:r>
              <a:rPr kumimoji="1" lang="ja-JP" altLang="en-US"/>
              <a:t>を介さずに直接実行することができます。</a:t>
            </a:r>
            <a:endParaRPr kumimoji="1" lang="en-US" altLang="ja-JP" dirty="0"/>
          </a:p>
          <a:p>
            <a:r>
              <a:rPr kumimoji="1" lang="en-US" altLang="ja-JP" dirty="0" err="1"/>
              <a:t>Unikraft</a:t>
            </a:r>
            <a:r>
              <a:rPr kumimoji="1" lang="ja-JP" altLang="en-US"/>
              <a:t>は</a:t>
            </a:r>
            <a:r>
              <a:rPr kumimoji="1" lang="en-US" altLang="ja-JP" dirty="0"/>
              <a:t>BIOS</a:t>
            </a:r>
            <a:r>
              <a:rPr kumimoji="1" lang="ja-JP" altLang="en-US"/>
              <a:t>での起動のみをサポートしています。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11</a:t>
            </a:fld>
            <a:endParaRPr kumimoji="1" lang="ja-JP" altLang="en-US"/>
          </a:p>
        </p:txBody>
      </p:sp>
    </p:spTree>
    <p:extLst>
      <p:ext uri="{BB962C8B-B14F-4D97-AF65-F5344CB8AC3E}">
        <p14:creationId xmlns:p14="http://schemas.microsoft.com/office/powerpoint/2010/main" val="33187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SEV</a:t>
            </a:r>
            <a:r>
              <a:rPr kumimoji="1" lang="ja-JP" altLang="en-US"/>
              <a:t>を用いてユーザ</a:t>
            </a:r>
            <a:r>
              <a:rPr kumimoji="1" lang="en-US" altLang="ja-JP" dirty="0"/>
              <a:t>VM</a:t>
            </a:r>
            <a:r>
              <a:rPr kumimoji="1" lang="ja-JP" altLang="en-US"/>
              <a:t>を保護するためには</a:t>
            </a:r>
            <a:r>
              <a:rPr kumimoji="1" lang="en-US" altLang="ja-JP" dirty="0" err="1"/>
              <a:t>Unikraft</a:t>
            </a:r>
            <a:r>
              <a:rPr kumimoji="1" lang="ja-JP" altLang="en-US"/>
              <a:t>を</a:t>
            </a:r>
            <a:r>
              <a:rPr kumimoji="1" lang="en-US" altLang="ja-JP" dirty="0"/>
              <a:t>UEFI</a:t>
            </a:r>
            <a:r>
              <a:rPr kumimoji="1" lang="ja-JP" altLang="en-US"/>
              <a:t>で起動できるようにする必要があるため、</a:t>
            </a:r>
            <a:r>
              <a:rPr kumimoji="1" lang="en-US" altLang="ja-JP" dirty="0" err="1"/>
              <a:t>Unikraft</a:t>
            </a:r>
            <a:r>
              <a:rPr kumimoji="1" lang="ja-JP" altLang="en-US"/>
              <a:t>に</a:t>
            </a:r>
            <a:r>
              <a:rPr kumimoji="1" lang="en-US" altLang="ja-JP" dirty="0"/>
              <a:t>UEFI</a:t>
            </a:r>
            <a:r>
              <a:rPr kumimoji="1" lang="ja-JP" altLang="en-US"/>
              <a:t>対応を行い、生成されるバイナリを</a:t>
            </a:r>
            <a:r>
              <a:rPr kumimoji="1" lang="en-US" altLang="ja-JP" dirty="0"/>
              <a:t>UEFI</a:t>
            </a:r>
            <a:r>
              <a:rPr kumimoji="1" lang="ja-JP" altLang="en-US"/>
              <a:t>アプリケーションとして作成しました。</a:t>
            </a:r>
            <a:endParaRPr kumimoji="1" lang="en-US" altLang="ja-JP" dirty="0"/>
          </a:p>
          <a:p>
            <a:r>
              <a:rPr kumimoji="1" lang="en-US" altLang="ja-JP" dirty="0"/>
              <a:t>UEFI</a:t>
            </a:r>
            <a:r>
              <a:rPr kumimoji="1" lang="ja-JP" altLang="en-US"/>
              <a:t>上で動くアプリケーションは</a:t>
            </a:r>
            <a:r>
              <a:rPr kumimoji="1" lang="en-US" altLang="ja-JP" dirty="0"/>
              <a:t>PE</a:t>
            </a:r>
            <a:r>
              <a:rPr kumimoji="1" lang="ja-JP" altLang="en-US"/>
              <a:t>バイナリとなっています。</a:t>
            </a:r>
            <a:endParaRPr kumimoji="1" lang="en-US" altLang="ja-JP" dirty="0"/>
          </a:p>
          <a:p>
            <a:r>
              <a:rPr kumimoji="1" lang="ja-JP" altLang="en-US"/>
              <a:t>また、</a:t>
            </a:r>
            <a:r>
              <a:rPr kumimoji="1" lang="en-US" altLang="ja-JP" dirty="0"/>
              <a:t>UEFI</a:t>
            </a:r>
            <a:r>
              <a:rPr kumimoji="1" lang="ja-JP" altLang="en-US"/>
              <a:t>アプリケーションがロードされるメモリアドレスは</a:t>
            </a:r>
            <a:r>
              <a:rPr kumimoji="1" lang="en-US" altLang="ja-JP" dirty="0"/>
              <a:t>UEFI</a:t>
            </a:r>
            <a:r>
              <a:rPr kumimoji="1" lang="ja-JP" altLang="en-US"/>
              <a:t>が決定するため、</a:t>
            </a:r>
            <a:r>
              <a:rPr kumimoji="1" lang="en-US" altLang="ja-JP" dirty="0"/>
              <a:t>UEFI</a:t>
            </a:r>
            <a:r>
              <a:rPr kumimoji="1" lang="ja-JP" altLang="en-US"/>
              <a:t>アプリケーションは再配置可能である必要があります。</a:t>
            </a:r>
            <a:endParaRPr kumimoji="1" lang="en-US" altLang="ja-JP" dirty="0"/>
          </a:p>
          <a:p>
            <a:r>
              <a:rPr kumimoji="1" lang="ja-JP" altLang="en-US"/>
              <a:t>そこで、</a:t>
            </a:r>
            <a:r>
              <a:rPr kumimoji="1" lang="en-US" altLang="ja-JP" dirty="0" err="1"/>
              <a:t>Unikraft</a:t>
            </a:r>
            <a:r>
              <a:rPr kumimoji="1" lang="ja-JP" altLang="en-US"/>
              <a:t>を再配置可能な</a:t>
            </a:r>
            <a:r>
              <a:rPr kumimoji="1" lang="en-US" altLang="ja-JP" dirty="0"/>
              <a:t>PE</a:t>
            </a:r>
            <a:r>
              <a:rPr kumimoji="1" lang="ja-JP" altLang="en-US"/>
              <a:t>バイナリとしてコンパイルするため、生成された</a:t>
            </a:r>
            <a:r>
              <a:rPr kumimoji="1" lang="en-US" altLang="ja-JP" dirty="0"/>
              <a:t>ELF</a:t>
            </a:r>
            <a:r>
              <a:rPr kumimoji="1" lang="ja-JP" altLang="en-US"/>
              <a:t>バイナリから</a:t>
            </a:r>
            <a:r>
              <a:rPr kumimoji="1" lang="en-US" altLang="ja-JP" dirty="0"/>
              <a:t>ELF</a:t>
            </a:r>
            <a:r>
              <a:rPr kumimoji="1" lang="ja-JP" altLang="en-US"/>
              <a:t>ヘッダを削除して</a:t>
            </a:r>
            <a:r>
              <a:rPr kumimoji="1" lang="en-US" altLang="ja-JP" dirty="0"/>
              <a:t>PE</a:t>
            </a:r>
            <a:r>
              <a:rPr kumimoji="1" lang="ja-JP" altLang="en-US"/>
              <a:t>ヘッダを配置しました。</a:t>
            </a:r>
            <a:endParaRPr kumimoji="1" lang="en-US" altLang="ja-JP" dirty="0"/>
          </a:p>
          <a:p>
            <a:r>
              <a:rPr kumimoji="1" lang="ja-JP" altLang="en-US"/>
              <a:t>これによってバイナリの先頭に</a:t>
            </a:r>
            <a:r>
              <a:rPr kumimoji="1" lang="en-US" altLang="ja-JP" dirty="0"/>
              <a:t>PE</a:t>
            </a:r>
            <a:r>
              <a:rPr kumimoji="1" lang="ja-JP" altLang="en-US"/>
              <a:t>ヘッダが配置されるため</a:t>
            </a:r>
            <a:r>
              <a:rPr kumimoji="1" lang="en-US" altLang="ja-JP" dirty="0"/>
              <a:t>UEFI</a:t>
            </a:r>
            <a:r>
              <a:rPr kumimoji="1" lang="ja-JP" altLang="en-US"/>
              <a:t>アプリケーションとして扱うことができます。</a:t>
            </a:r>
            <a:endParaRPr kumimoji="1" lang="en-US" altLang="ja-JP" dirty="0"/>
          </a:p>
          <a:p>
            <a:r>
              <a:rPr kumimoji="1" lang="ja-JP" altLang="en-US"/>
              <a:t>また、起動時には従来の</a:t>
            </a:r>
            <a:r>
              <a:rPr kumimoji="1" lang="en-US" altLang="ja-JP" dirty="0" err="1"/>
              <a:t>Unikraft</a:t>
            </a:r>
            <a:r>
              <a:rPr kumimoji="1" lang="ja-JP" altLang="en-US"/>
              <a:t>が配置されるアドレスに自分自身を再配置するようにします。</a:t>
            </a:r>
            <a:endParaRPr kumimoji="1" lang="en-US" altLang="ja-JP" dirty="0"/>
          </a:p>
          <a:p>
            <a:r>
              <a:rPr kumimoji="1" lang="ja-JP" altLang="en-US"/>
              <a:t>これは、</a:t>
            </a:r>
            <a:r>
              <a:rPr kumimoji="1" lang="en-US" altLang="ja-JP" dirty="0"/>
              <a:t>UEFI</a:t>
            </a:r>
            <a:r>
              <a:rPr kumimoji="1" lang="ja-JP" altLang="en-US"/>
              <a:t>のブートサービスを用いて行います。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12</a:t>
            </a:fld>
            <a:endParaRPr kumimoji="1" lang="ja-JP" altLang="en-US"/>
          </a:p>
        </p:txBody>
      </p:sp>
    </p:spTree>
    <p:extLst>
      <p:ext uri="{BB962C8B-B14F-4D97-AF65-F5344CB8AC3E}">
        <p14:creationId xmlns:p14="http://schemas.microsoft.com/office/powerpoint/2010/main" val="274447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fontScale="92500"/>
          </a:bodyPr>
          <a:lstStyle/>
          <a:p>
            <a:r>
              <a:rPr kumimoji="1" lang="en-US" altLang="ja-JP" dirty="0" err="1"/>
              <a:t>BitVisor</a:t>
            </a:r>
            <a:r>
              <a:rPr kumimoji="1" lang="ja-JP" altLang="en-US"/>
              <a:t>上で</a:t>
            </a:r>
            <a:r>
              <a:rPr kumimoji="1" lang="en-US" altLang="ja-JP" dirty="0" err="1"/>
              <a:t>Unikraft</a:t>
            </a:r>
            <a:r>
              <a:rPr kumimoji="1" lang="ja-JP" altLang="en-US"/>
              <a:t>を実行するため、</a:t>
            </a:r>
            <a:r>
              <a:rPr kumimoji="1" lang="en-US" altLang="ja-JP" dirty="0" err="1"/>
              <a:t>BitVisor</a:t>
            </a:r>
            <a:r>
              <a:rPr kumimoji="1" lang="ja-JP" altLang="en-US"/>
              <a:t>や</a:t>
            </a:r>
            <a:r>
              <a:rPr kumimoji="1" lang="en-US" altLang="ja-JP" dirty="0" err="1"/>
              <a:t>Unikraft</a:t>
            </a:r>
            <a:r>
              <a:rPr kumimoji="1" lang="ja-JP" altLang="en-US"/>
              <a:t>のコードを変更しました。</a:t>
            </a:r>
            <a:endParaRPr kumimoji="1" lang="en-US" altLang="ja-JP" dirty="0"/>
          </a:p>
          <a:p>
            <a:r>
              <a:rPr kumimoji="1" lang="ja-JP" altLang="en-US"/>
              <a:t>まず、</a:t>
            </a:r>
            <a:r>
              <a:rPr kumimoji="1" lang="en-US" altLang="ja-JP" dirty="0" err="1"/>
              <a:t>BitVisor</a:t>
            </a:r>
            <a:r>
              <a:rPr kumimoji="1" lang="ja-JP" altLang="en-US"/>
              <a:t>が</a:t>
            </a:r>
            <a:r>
              <a:rPr kumimoji="1" lang="en-US" altLang="ja-JP" dirty="0" err="1"/>
              <a:t>virtio</a:t>
            </a:r>
            <a:r>
              <a:rPr kumimoji="1" lang="en-US" altLang="ja-JP" dirty="0"/>
              <a:t>-net</a:t>
            </a:r>
            <a:r>
              <a:rPr kumimoji="1" lang="ja-JP" altLang="en-US"/>
              <a:t>ドライバの初期化を行う際にハンドラを登録するように変更しました。</a:t>
            </a:r>
            <a:endParaRPr kumimoji="1" lang="en-US" altLang="ja-JP" dirty="0"/>
          </a:p>
          <a:p>
            <a:r>
              <a:rPr kumimoji="1" lang="en-US" altLang="ja-JP" dirty="0" err="1"/>
              <a:t>virtio</a:t>
            </a:r>
            <a:r>
              <a:rPr kumimoji="1" lang="en-US" altLang="ja-JP" dirty="0"/>
              <a:t>-net</a:t>
            </a:r>
            <a:r>
              <a:rPr kumimoji="1" lang="ja-JP" altLang="en-US"/>
              <a:t>ドライバではゲスト</a:t>
            </a:r>
            <a:r>
              <a:rPr kumimoji="1" lang="en-US" altLang="ja-JP" dirty="0"/>
              <a:t>OS</a:t>
            </a:r>
            <a:r>
              <a:rPr kumimoji="1" lang="ja-JP" altLang="en-US"/>
              <a:t>が</a:t>
            </a:r>
            <a:r>
              <a:rPr kumimoji="1" lang="en-US" altLang="ja-JP" dirty="0"/>
              <a:t>PCI</a:t>
            </a:r>
            <a:r>
              <a:rPr kumimoji="1" lang="ja-JP" altLang="en-US"/>
              <a:t>の</a:t>
            </a:r>
            <a:r>
              <a:rPr kumimoji="1" lang="en-US" altLang="ja-JP" dirty="0"/>
              <a:t>I/O</a:t>
            </a:r>
            <a:r>
              <a:rPr kumimoji="1" lang="ja-JP" altLang="en-US"/>
              <a:t>ポートに書き込んだ際にハンドラの登録を行います</a:t>
            </a:r>
            <a:endParaRPr kumimoji="1" lang="en-US" altLang="ja-JP" dirty="0"/>
          </a:p>
          <a:p>
            <a:r>
              <a:rPr kumimoji="1" lang="ja-JP" altLang="en-US"/>
              <a:t>しかし、</a:t>
            </a:r>
            <a:r>
              <a:rPr kumimoji="1" lang="en-US" altLang="ja-JP" dirty="0"/>
              <a:t>Linux</a:t>
            </a:r>
            <a:r>
              <a:rPr kumimoji="1" lang="ja-JP" altLang="en-US"/>
              <a:t>と異なり</a:t>
            </a:r>
            <a:r>
              <a:rPr kumimoji="1" lang="en-US" altLang="ja-JP" dirty="0" err="1"/>
              <a:t>Unikraft</a:t>
            </a:r>
            <a:r>
              <a:rPr kumimoji="1" lang="ja-JP" altLang="en-US"/>
              <a:t>では書き込みが行われないため、</a:t>
            </a:r>
            <a:r>
              <a:rPr kumimoji="1" lang="en-US" altLang="ja-JP" dirty="0" err="1"/>
              <a:t>BitVisor</a:t>
            </a:r>
            <a:r>
              <a:rPr kumimoji="1" lang="ja-JP" altLang="en-US"/>
              <a:t>の</a:t>
            </a:r>
            <a:r>
              <a:rPr kumimoji="1" lang="en-US" altLang="ja-JP" dirty="0" err="1"/>
              <a:t>virtio</a:t>
            </a:r>
            <a:r>
              <a:rPr kumimoji="1" lang="en-US" altLang="ja-JP" dirty="0"/>
              <a:t>-net</a:t>
            </a:r>
            <a:r>
              <a:rPr kumimoji="1" lang="ja-JP" altLang="en-US"/>
              <a:t>ドライバの初期化を行う際にハンドラの登録を行いました。</a:t>
            </a:r>
            <a:endParaRPr kumimoji="1" lang="en-US" altLang="ja-JP" dirty="0"/>
          </a:p>
          <a:p>
            <a:endParaRPr kumimoji="1" lang="en-US" altLang="ja-JP" dirty="0"/>
          </a:p>
          <a:p>
            <a:r>
              <a:rPr kumimoji="1" lang="ja-JP" altLang="en-US"/>
              <a:t>また、</a:t>
            </a:r>
            <a:r>
              <a:rPr kumimoji="1" lang="en-US" altLang="ja-JP" dirty="0" err="1"/>
              <a:t>Unikraft</a:t>
            </a:r>
            <a:r>
              <a:rPr kumimoji="1" lang="ja-JP" altLang="en-US"/>
              <a:t>に</a:t>
            </a:r>
            <a:r>
              <a:rPr kumimoji="1" lang="en-US" altLang="ja-JP" dirty="0" err="1"/>
              <a:t>virtio</a:t>
            </a:r>
            <a:r>
              <a:rPr kumimoji="1" lang="en-US" altLang="ja-JP" dirty="0"/>
              <a:t>-net</a:t>
            </a:r>
            <a:r>
              <a:rPr kumimoji="1" lang="ja-JP" altLang="en-US"/>
              <a:t>デバイスのリセット完了を待たせないように変更しました。</a:t>
            </a:r>
            <a:endParaRPr kumimoji="1" lang="en-US" altLang="ja-JP" dirty="0"/>
          </a:p>
          <a:p>
            <a:r>
              <a:rPr kumimoji="1" lang="en-US" altLang="ja-JP" dirty="0" err="1"/>
              <a:t>Unikraft</a:t>
            </a:r>
            <a:r>
              <a:rPr kumimoji="1" lang="ja-JP" altLang="en-US"/>
              <a:t>は</a:t>
            </a:r>
            <a:r>
              <a:rPr kumimoji="1" lang="en-US" altLang="ja-JP" dirty="0" err="1"/>
              <a:t>virtio</a:t>
            </a:r>
            <a:r>
              <a:rPr kumimoji="1" lang="en-US" altLang="ja-JP" dirty="0"/>
              <a:t>-net</a:t>
            </a:r>
            <a:r>
              <a:rPr kumimoji="1" lang="ja-JP" altLang="en-US"/>
              <a:t>の初期化時にデバイスのリセット完了を待ちますが、</a:t>
            </a:r>
            <a:r>
              <a:rPr kumimoji="1" lang="en-US" altLang="ja-JP" dirty="0" err="1"/>
              <a:t>BitVisor</a:t>
            </a:r>
            <a:r>
              <a:rPr kumimoji="1" lang="ja-JP" altLang="en-US"/>
              <a:t>がデバイスの状態をリセット完了の状態に変更せずに、</a:t>
            </a:r>
            <a:r>
              <a:rPr kumimoji="1" lang="en-US" altLang="ja-JP" dirty="0" err="1"/>
              <a:t>Unikraft</a:t>
            </a:r>
            <a:r>
              <a:rPr kumimoji="1" lang="ja-JP" altLang="en-US"/>
              <a:t>がリセット完了を待って無限ループに陥ってしまうため、</a:t>
            </a:r>
            <a:r>
              <a:rPr kumimoji="1" lang="en-US" altLang="ja-JP" dirty="0" err="1"/>
              <a:t>Unikraft</a:t>
            </a:r>
            <a:r>
              <a:rPr kumimoji="1" lang="ja-JP" altLang="en-US"/>
              <a:t>においてリセットの完了を待たないようにして問題を回避しました。</a:t>
            </a:r>
            <a:endParaRPr kumimoji="1" lang="en-US" altLang="ja-JP" dirty="0"/>
          </a:p>
          <a:p>
            <a:endParaRPr kumimoji="1" lang="en-US" altLang="ja-JP" dirty="0"/>
          </a:p>
          <a:p>
            <a:r>
              <a:rPr kumimoji="1" lang="ja-JP" altLang="en-US"/>
              <a:t>さらに、</a:t>
            </a:r>
            <a:r>
              <a:rPr kumimoji="1" lang="en-US" altLang="ja-JP" dirty="0" err="1"/>
              <a:t>Unikraft</a:t>
            </a:r>
            <a:r>
              <a:rPr kumimoji="1" lang="ja-JP" altLang="en-US"/>
              <a:t>に</a:t>
            </a:r>
            <a:r>
              <a:rPr kumimoji="1" lang="en-US" altLang="ja-JP" dirty="0"/>
              <a:t>VGA</a:t>
            </a:r>
            <a:r>
              <a:rPr kumimoji="1" lang="ja-JP" altLang="en-US"/>
              <a:t>コンソールをクリアさせないように変更を行いました。</a:t>
            </a:r>
            <a:endParaRPr kumimoji="1" lang="en-US" altLang="ja-JP" dirty="0"/>
          </a:p>
          <a:p>
            <a:r>
              <a:rPr kumimoji="1" lang="en-US" altLang="ja-JP" dirty="0" err="1"/>
              <a:t>BitVisor</a:t>
            </a:r>
            <a:r>
              <a:rPr kumimoji="1" lang="ja-JP" altLang="en-US"/>
              <a:t>上で</a:t>
            </a:r>
            <a:r>
              <a:rPr kumimoji="1" lang="en-US" altLang="ja-JP" dirty="0" err="1"/>
              <a:t>Unikraft</a:t>
            </a:r>
            <a:r>
              <a:rPr kumimoji="1" lang="ja-JP" altLang="en-US"/>
              <a:t>を動作させると、</a:t>
            </a:r>
            <a:r>
              <a:rPr kumimoji="1" lang="en-US" altLang="ja-JP" dirty="0" err="1"/>
              <a:t>Unikraft</a:t>
            </a:r>
            <a:r>
              <a:rPr kumimoji="1" lang="ja-JP" altLang="en-US"/>
              <a:t>がコンソールをクリアするために</a:t>
            </a:r>
            <a:r>
              <a:rPr kumimoji="1" lang="en-US" altLang="ja-JP" dirty="0"/>
              <a:t>VRAM</a:t>
            </a:r>
            <a:r>
              <a:rPr kumimoji="1" lang="ja-JP" altLang="en-US"/>
              <a:t>にスペースを書き込んでいる途中でクラッシュするため、この変更を行いました。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13</a:t>
            </a:fld>
            <a:endParaRPr kumimoji="1" lang="ja-JP" altLang="en-US"/>
          </a:p>
        </p:txBody>
      </p:sp>
    </p:spTree>
    <p:extLst>
      <p:ext uri="{BB962C8B-B14F-4D97-AF65-F5344CB8AC3E}">
        <p14:creationId xmlns:p14="http://schemas.microsoft.com/office/powerpoint/2010/main" val="369438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SEV-tracker</a:t>
            </a:r>
            <a:r>
              <a:rPr kumimoji="1" lang="ja-JP" altLang="en-US"/>
              <a:t>は</a:t>
            </a:r>
            <a:r>
              <a:rPr kumimoji="1" lang="en-US" altLang="ja-JP" dirty="0"/>
              <a:t>UEFI</a:t>
            </a:r>
            <a:r>
              <a:rPr kumimoji="1" lang="ja-JP" altLang="en-US"/>
              <a:t>シェルを用いてクラウド</a:t>
            </a:r>
            <a:r>
              <a:rPr kumimoji="1" lang="en-US" altLang="ja-JP" dirty="0"/>
              <a:t>VM</a:t>
            </a:r>
            <a:r>
              <a:rPr kumimoji="1" lang="ja-JP" altLang="en-US"/>
              <a:t>内で</a:t>
            </a:r>
            <a:r>
              <a:rPr kumimoji="1" lang="en-US" altLang="ja-JP" dirty="0" err="1"/>
              <a:t>BitVisor</a:t>
            </a:r>
            <a:r>
              <a:rPr kumimoji="1" lang="ja-JP" altLang="en-US"/>
              <a:t>と</a:t>
            </a:r>
            <a:r>
              <a:rPr kumimoji="1" lang="en-US" altLang="ja-JP" dirty="0" err="1"/>
              <a:t>Unikraft</a:t>
            </a:r>
            <a:r>
              <a:rPr kumimoji="1" lang="ja-JP" altLang="en-US"/>
              <a:t>を自動起動します。</a:t>
            </a:r>
            <a:endParaRPr kumimoji="1" lang="en-US" altLang="ja-JP" dirty="0"/>
          </a:p>
          <a:p>
            <a:r>
              <a:rPr kumimoji="1" lang="en-US" altLang="ja-JP" dirty="0"/>
              <a:t>UEFI</a:t>
            </a:r>
            <a:r>
              <a:rPr kumimoji="1" lang="ja-JP" altLang="en-US"/>
              <a:t>シェルは</a:t>
            </a:r>
            <a:r>
              <a:rPr kumimoji="1" lang="en-US" altLang="ja-JP" dirty="0" err="1"/>
              <a:t>startup.nsh</a:t>
            </a:r>
            <a:r>
              <a:rPr kumimoji="1" lang="ja-JP" altLang="en-US"/>
              <a:t>というファイルがディスク上にあると自動実行するため、</a:t>
            </a:r>
            <a:r>
              <a:rPr kumimoji="1" lang="en-US" altLang="ja-JP" dirty="0" err="1"/>
              <a:t>startup.nsh</a:t>
            </a:r>
            <a:r>
              <a:rPr kumimoji="1" lang="ja-JP" altLang="en-US"/>
              <a:t>を用いてまず</a:t>
            </a:r>
            <a:r>
              <a:rPr kumimoji="1" lang="en-US" altLang="ja-JP" dirty="0" err="1"/>
              <a:t>BitVisor</a:t>
            </a:r>
            <a:r>
              <a:rPr kumimoji="1" lang="ja-JP" altLang="en-US"/>
              <a:t>をロードする</a:t>
            </a:r>
            <a:r>
              <a:rPr kumimoji="1" lang="en-US" altLang="ja-JP" dirty="0" err="1"/>
              <a:t>loadvmm.efi</a:t>
            </a:r>
            <a:r>
              <a:rPr kumimoji="1" lang="ja-JP" altLang="en-US"/>
              <a:t>を実行します。</a:t>
            </a:r>
            <a:endParaRPr kumimoji="1" lang="en-US" altLang="ja-JP" dirty="0"/>
          </a:p>
          <a:p>
            <a:r>
              <a:rPr kumimoji="1" lang="en-US" altLang="ja-JP" dirty="0" err="1"/>
              <a:t>BitVisor</a:t>
            </a:r>
            <a:r>
              <a:rPr kumimoji="1" lang="ja-JP" altLang="en-US"/>
              <a:t>をロードした後、制御は</a:t>
            </a:r>
            <a:r>
              <a:rPr kumimoji="1" lang="en-US" altLang="ja-JP" dirty="0"/>
              <a:t>UEFI</a:t>
            </a:r>
            <a:r>
              <a:rPr kumimoji="1" lang="ja-JP" altLang="en-US"/>
              <a:t>シェルに戻るため、</a:t>
            </a:r>
            <a:r>
              <a:rPr kumimoji="1" lang="en-US" altLang="ja-JP" dirty="0"/>
              <a:t>UEFI</a:t>
            </a:r>
            <a:r>
              <a:rPr kumimoji="1" lang="ja-JP" altLang="en-US"/>
              <a:t>アプリケーションとして</a:t>
            </a:r>
            <a:r>
              <a:rPr kumimoji="1" lang="en-US" altLang="ja-JP" dirty="0" err="1"/>
              <a:t>Unikraft</a:t>
            </a:r>
            <a:r>
              <a:rPr kumimoji="1" lang="ja-JP" altLang="en-US"/>
              <a:t>を実行します。</a:t>
            </a:r>
            <a:endParaRPr kumimoji="1" lang="en-US" altLang="ja-JP" dirty="0"/>
          </a:p>
          <a:p>
            <a:r>
              <a:rPr kumimoji="1" lang="ja-JP" altLang="en-US"/>
              <a:t>この際、引数で</a:t>
            </a:r>
            <a:r>
              <a:rPr kumimoji="1" lang="en-US" altLang="ja-JP" dirty="0"/>
              <a:t>IP</a:t>
            </a:r>
            <a:r>
              <a:rPr kumimoji="1" lang="ja-JP" altLang="en-US"/>
              <a:t>アドレスなどを指定することで</a:t>
            </a:r>
            <a:r>
              <a:rPr kumimoji="1" lang="en-US" altLang="ja-JP" dirty="0"/>
              <a:t>DHCP</a:t>
            </a:r>
            <a:r>
              <a:rPr kumimoji="1" lang="ja-JP" altLang="en-US"/>
              <a:t>の遅延を削減することができます。</a:t>
            </a:r>
            <a:endParaRPr kumimoji="1" lang="en-US" altLang="ja-JP" dirty="0"/>
          </a:p>
          <a:p>
            <a:endParaRPr kumimoji="1" lang="en-US" altLang="ja-JP" dirty="0"/>
          </a:p>
          <a:p>
            <a:r>
              <a:rPr kumimoji="1" lang="ja-JP" altLang="en-US"/>
              <a:t>また、</a:t>
            </a:r>
            <a:r>
              <a:rPr kumimoji="1" lang="en-US" altLang="ja-JP" dirty="0" err="1"/>
              <a:t>startup.nsh</a:t>
            </a:r>
            <a:r>
              <a:rPr kumimoji="1" lang="ja-JP" altLang="en-US"/>
              <a:t>を実行する際の遅延を削減しました。</a:t>
            </a:r>
            <a:endParaRPr kumimoji="1" lang="en-US" altLang="ja-JP" dirty="0"/>
          </a:p>
          <a:p>
            <a:r>
              <a:rPr kumimoji="1" lang="ja-JP" altLang="en-US"/>
              <a:t>デフォルトの設定では</a:t>
            </a:r>
            <a:r>
              <a:rPr kumimoji="1" lang="en-US" altLang="ja-JP" dirty="0" err="1"/>
              <a:t>startup.nsh</a:t>
            </a:r>
            <a:r>
              <a:rPr kumimoji="1" lang="ja-JP" altLang="en-US"/>
              <a:t>を実行するまでに</a:t>
            </a:r>
            <a:r>
              <a:rPr kumimoji="1" lang="en-US" altLang="ja-JP" dirty="0"/>
              <a:t>5</a:t>
            </a:r>
            <a:r>
              <a:rPr kumimoji="1" lang="ja-JP" altLang="en-US"/>
              <a:t>秒の遅延が生じ、デバイスマッピング情報なども表示されます。</a:t>
            </a:r>
            <a:endParaRPr kumimoji="1" lang="en-US" altLang="ja-JP" dirty="0"/>
          </a:p>
          <a:p>
            <a:r>
              <a:rPr kumimoji="1" lang="ja-JP" altLang="en-US"/>
              <a:t>そこで、</a:t>
            </a:r>
            <a:r>
              <a:rPr kumimoji="1" lang="en-US" altLang="ja-JP" dirty="0"/>
              <a:t>USC-2</a:t>
            </a:r>
            <a:r>
              <a:rPr kumimoji="1" lang="ja-JP" altLang="en-US"/>
              <a:t>の文字列として</a:t>
            </a:r>
            <a:r>
              <a:rPr kumimoji="1" lang="en-US" altLang="ja-JP" dirty="0"/>
              <a:t>UEFI</a:t>
            </a:r>
            <a:r>
              <a:rPr kumimoji="1" lang="ja-JP" altLang="en-US"/>
              <a:t>シェルの引数を作成し、</a:t>
            </a:r>
            <a:r>
              <a:rPr kumimoji="1" lang="en-US" altLang="ja-JP" dirty="0"/>
              <a:t>NVRAM</a:t>
            </a:r>
            <a:r>
              <a:rPr kumimoji="1" lang="ja-JP" altLang="en-US"/>
              <a:t>に書き込むことでこれらの遅延を削減しました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14</a:t>
            </a:fld>
            <a:endParaRPr kumimoji="1" lang="ja-JP" altLang="en-US"/>
          </a:p>
        </p:txBody>
      </p:sp>
    </p:spTree>
    <p:extLst>
      <p:ext uri="{BB962C8B-B14F-4D97-AF65-F5344CB8AC3E}">
        <p14:creationId xmlns:p14="http://schemas.microsoft.com/office/powerpoint/2010/main" val="1095697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KVM</a:t>
            </a:r>
            <a:r>
              <a:rPr kumimoji="1" lang="ja-JP" altLang="en-US" dirty="0"/>
              <a:t>は</a:t>
            </a:r>
            <a:r>
              <a:rPr kumimoji="1" lang="en-US" altLang="ja-JP" dirty="0"/>
              <a:t> SEV</a:t>
            </a:r>
            <a:r>
              <a:rPr kumimoji="1" lang="ja-JP" altLang="en-US" dirty="0"/>
              <a:t>によって保護された</a:t>
            </a:r>
            <a:r>
              <a:rPr kumimoji="1" lang="en-US" altLang="ja-JP" dirty="0"/>
              <a:t>VM</a:t>
            </a:r>
            <a:r>
              <a:rPr kumimoji="1" lang="ja-JP" altLang="en-US" dirty="0"/>
              <a:t>内でのハイパーバイザ実行をサポートしていません。</a:t>
            </a:r>
            <a:endParaRPr kumimoji="1" lang="en-US" altLang="ja-JP" dirty="0"/>
          </a:p>
          <a:p>
            <a:r>
              <a:rPr kumimoji="1" lang="ja-JP" altLang="en-US" dirty="0"/>
              <a:t>ネストした仮想化を行うには</a:t>
            </a:r>
            <a:r>
              <a:rPr kumimoji="1" lang="en-US" altLang="ja-JP" dirty="0" err="1"/>
              <a:t>BitVisor</a:t>
            </a:r>
            <a:r>
              <a:rPr kumimoji="1" lang="ja-JP" altLang="en-US" dirty="0"/>
              <a:t>のために仮想化支援機構である</a:t>
            </a:r>
            <a:r>
              <a:rPr kumimoji="1" lang="en-US" altLang="ja-JP" dirty="0"/>
              <a:t>SVM</a:t>
            </a:r>
            <a:r>
              <a:rPr kumimoji="1" lang="ja-JP" altLang="en-US" dirty="0"/>
              <a:t>をエミュレートする必要がありますが、</a:t>
            </a:r>
            <a:r>
              <a:rPr kumimoji="1" lang="en-US" altLang="ja-JP" dirty="0"/>
              <a:t>SEV</a:t>
            </a:r>
            <a:r>
              <a:rPr kumimoji="1" lang="ja-JP" altLang="en-US" dirty="0"/>
              <a:t>を有効にした場合、</a:t>
            </a:r>
            <a:r>
              <a:rPr kumimoji="1" lang="en-US" altLang="ja-JP" dirty="0" err="1"/>
              <a:t>BitVisor</a:t>
            </a:r>
            <a:r>
              <a:rPr kumimoji="1" lang="ja-JP" altLang="en-US" dirty="0"/>
              <a:t>がユーザ</a:t>
            </a:r>
            <a:r>
              <a:rPr kumimoji="1" lang="en-US" altLang="ja-JP" dirty="0"/>
              <a:t>VM</a:t>
            </a:r>
            <a:r>
              <a:rPr kumimoji="1" lang="ja-JP" altLang="en-US" dirty="0"/>
              <a:t>を管理するために用いる</a:t>
            </a:r>
            <a:r>
              <a:rPr kumimoji="1" lang="en-US" altLang="ja-JP" dirty="0"/>
              <a:t>VMCB</a:t>
            </a:r>
            <a:r>
              <a:rPr kumimoji="1" lang="ja-JP" altLang="en-US" dirty="0"/>
              <a:t>もメモリ上に存在し、</a:t>
            </a:r>
            <a:r>
              <a:rPr kumimoji="1" lang="en-US" altLang="ja-JP" dirty="0"/>
              <a:t> SEV</a:t>
            </a:r>
            <a:r>
              <a:rPr kumimoji="1" lang="ja-JP" altLang="en-US" dirty="0"/>
              <a:t>によって暗号化されてしまうため</a:t>
            </a:r>
            <a:r>
              <a:rPr kumimoji="1" lang="en-US" altLang="ja-JP" dirty="0"/>
              <a:t>KVM</a:t>
            </a:r>
            <a:r>
              <a:rPr kumimoji="1" lang="ja-JP" altLang="en-US" dirty="0"/>
              <a:t>がアクセスすることができません。</a:t>
            </a:r>
            <a:endParaRPr kumimoji="1" lang="en-US" altLang="ja-JP" dirty="0"/>
          </a:p>
          <a:p>
            <a:endParaRPr kumimoji="1" lang="en-US" altLang="ja-JP" dirty="0"/>
          </a:p>
          <a:p>
            <a:r>
              <a:rPr kumimoji="1" lang="ja-JP" altLang="en-US" dirty="0"/>
              <a:t>しかし、</a:t>
            </a:r>
            <a:r>
              <a:rPr kumimoji="1" lang="en-US" altLang="ja-JP" dirty="0"/>
              <a:t>VMCB</a:t>
            </a:r>
            <a:r>
              <a:rPr kumimoji="1" lang="ja-JP" altLang="en-US" dirty="0"/>
              <a:t>などのメモリが暗号化されないように</a:t>
            </a:r>
            <a:r>
              <a:rPr kumimoji="1" lang="en-US" altLang="ja-JP" dirty="0"/>
              <a:t>SEV</a:t>
            </a:r>
            <a:r>
              <a:rPr kumimoji="1" lang="ja-JP" altLang="en-US" dirty="0"/>
              <a:t>を設定することで</a:t>
            </a:r>
            <a:r>
              <a:rPr kumimoji="1" lang="en-US" altLang="ja-JP" dirty="0"/>
              <a:t>SEV</a:t>
            </a:r>
            <a:r>
              <a:rPr kumimoji="1" lang="ja-JP" altLang="en-US" dirty="0"/>
              <a:t>で保護されたクラウド</a:t>
            </a:r>
            <a:r>
              <a:rPr kumimoji="1" lang="en-US" altLang="ja-JP" dirty="0"/>
              <a:t>VM</a:t>
            </a:r>
            <a:r>
              <a:rPr kumimoji="1" lang="ja-JP" altLang="en-US" dirty="0"/>
              <a:t>内でもハイパーバイザが動作可能であることが報告されています。</a:t>
            </a:r>
            <a:endParaRPr kumimoji="1" lang="en-US" altLang="ja-JP" dirty="0"/>
          </a:p>
          <a:p>
            <a:r>
              <a:rPr kumimoji="1" lang="ja-JP" altLang="en-US" dirty="0"/>
              <a:t>クラウドがこれらのデータにアクセスできることでセキュリティが低下する可能性がありますが、クラウド</a:t>
            </a:r>
            <a:r>
              <a:rPr kumimoji="1" lang="en-US" altLang="ja-JP" dirty="0"/>
              <a:t>VM</a:t>
            </a:r>
            <a:r>
              <a:rPr kumimoji="1" lang="ja-JP" altLang="en-US" dirty="0"/>
              <a:t>内で</a:t>
            </a:r>
            <a:r>
              <a:rPr kumimoji="1" lang="en-US" altLang="ja-JP" dirty="0" err="1"/>
              <a:t>BitVisor</a:t>
            </a:r>
            <a:r>
              <a:rPr kumimoji="1" lang="ja-JP" altLang="en-US" dirty="0"/>
              <a:t>を動作させることは可能であると考えられます。</a:t>
            </a:r>
            <a:endParaRPr kumimoji="1" lang="en-US" altLang="ja-JP" dirty="0"/>
          </a:p>
          <a:p>
            <a:r>
              <a:rPr kumimoji="1" lang="ja-JP" altLang="en-US" dirty="0"/>
              <a:t>この機能について、現在</a:t>
            </a:r>
            <a:r>
              <a:rPr kumimoji="1" lang="en-US" altLang="ja-JP" dirty="0"/>
              <a:t>SEV-tracker</a:t>
            </a:r>
            <a:r>
              <a:rPr kumimoji="1" lang="ja-JP" altLang="en-US" dirty="0"/>
              <a:t>では未実装になっています。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15</a:t>
            </a:fld>
            <a:endParaRPr kumimoji="1" lang="ja-JP" altLang="en-US"/>
          </a:p>
        </p:txBody>
      </p:sp>
    </p:spTree>
    <p:extLst>
      <p:ext uri="{BB962C8B-B14F-4D97-AF65-F5344CB8AC3E}">
        <p14:creationId xmlns:p14="http://schemas.microsoft.com/office/powerpoint/2010/main" val="174476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SEV-tracker</a:t>
            </a:r>
            <a:r>
              <a:rPr kumimoji="1" lang="ja-JP" altLang="en-US"/>
              <a:t>では図のように、</a:t>
            </a:r>
            <a:r>
              <a:rPr kumimoji="1" lang="en-US" altLang="ja-JP" dirty="0" err="1"/>
              <a:t>BitVisor</a:t>
            </a:r>
            <a:r>
              <a:rPr kumimoji="1" lang="ja-JP" altLang="en-US"/>
              <a:t>の</a:t>
            </a:r>
            <a:r>
              <a:rPr kumimoji="1" lang="en-US" altLang="ja-JP" dirty="0" err="1"/>
              <a:t>virtio</a:t>
            </a:r>
            <a:r>
              <a:rPr kumimoji="1" lang="en-US" altLang="ja-JP" dirty="0"/>
              <a:t>-net</a:t>
            </a:r>
            <a:r>
              <a:rPr kumimoji="1" lang="ja-JP" altLang="en-US"/>
              <a:t>ドライバを用いてユーザ</a:t>
            </a:r>
            <a:r>
              <a:rPr kumimoji="1" lang="en-US" altLang="ja-JP" dirty="0"/>
              <a:t>VM</a:t>
            </a:r>
            <a:r>
              <a:rPr kumimoji="1" lang="ja-JP" altLang="en-US"/>
              <a:t>による通信を全て捕捉します。</a:t>
            </a:r>
            <a:endParaRPr kumimoji="1" lang="en-US" altLang="ja-JP" dirty="0"/>
          </a:p>
          <a:p>
            <a:r>
              <a:rPr kumimoji="1" lang="en-US" altLang="ja-JP" dirty="0" err="1"/>
              <a:t>BitVisor</a:t>
            </a:r>
            <a:r>
              <a:rPr kumimoji="1" lang="ja-JP" altLang="en-US"/>
              <a:t>がクライアントとの通信も行えるように、</a:t>
            </a:r>
            <a:r>
              <a:rPr kumimoji="1" lang="en-US" altLang="ja-JP" dirty="0" err="1"/>
              <a:t>ippass</a:t>
            </a:r>
            <a:r>
              <a:rPr kumimoji="1" lang="ja-JP" altLang="en-US"/>
              <a:t>モジュールを使用し、</a:t>
            </a:r>
            <a:r>
              <a:rPr kumimoji="1" lang="en-US" altLang="ja-JP" dirty="0" err="1"/>
              <a:t>virtio</a:t>
            </a:r>
            <a:r>
              <a:rPr kumimoji="1" lang="en-US" altLang="ja-JP" dirty="0"/>
              <a:t>-net</a:t>
            </a:r>
            <a:r>
              <a:rPr kumimoji="1" lang="ja-JP" altLang="en-US"/>
              <a:t>ドライバはユーザ</a:t>
            </a:r>
            <a:r>
              <a:rPr kumimoji="1" lang="en-US" altLang="ja-JP" dirty="0"/>
              <a:t>VM</a:t>
            </a:r>
            <a:r>
              <a:rPr kumimoji="1" lang="ja-JP" altLang="en-US"/>
              <a:t>から送信されたパケットとクラウド</a:t>
            </a:r>
            <a:r>
              <a:rPr kumimoji="1" lang="en-US" altLang="ja-JP" dirty="0"/>
              <a:t>VM</a:t>
            </a:r>
            <a:r>
              <a:rPr kumimoji="1" lang="ja-JP" altLang="en-US"/>
              <a:t>が受信したパケットを中継します。</a:t>
            </a:r>
            <a:endParaRPr kumimoji="1" lang="en-US" altLang="ja-JP" dirty="0"/>
          </a:p>
          <a:p>
            <a:endParaRPr kumimoji="1" lang="en-US" altLang="ja-JP" dirty="0"/>
          </a:p>
          <a:p>
            <a:r>
              <a:rPr kumimoji="1" lang="en-US" altLang="ja-JP" dirty="0" err="1"/>
              <a:t>virtio</a:t>
            </a:r>
            <a:r>
              <a:rPr kumimoji="1" lang="en-US" altLang="ja-JP" dirty="0"/>
              <a:t>-net</a:t>
            </a:r>
            <a:r>
              <a:rPr kumimoji="1" lang="ja-JP" altLang="en-US"/>
              <a:t>ドライバでは受信したパケットを解析し、</a:t>
            </a:r>
            <a:r>
              <a:rPr kumimoji="1" lang="en-US" altLang="ja-JP" dirty="0"/>
              <a:t>IP</a:t>
            </a:r>
            <a:r>
              <a:rPr kumimoji="1" lang="ja-JP" altLang="en-US"/>
              <a:t>パケットの場合には送信元アドレスと宛先アドレスをバッファに格納します。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16</a:t>
            </a:fld>
            <a:endParaRPr kumimoji="1" lang="ja-JP" altLang="en-US"/>
          </a:p>
        </p:txBody>
      </p:sp>
    </p:spTree>
    <p:extLst>
      <p:ext uri="{BB962C8B-B14F-4D97-AF65-F5344CB8AC3E}">
        <p14:creationId xmlns:p14="http://schemas.microsoft.com/office/powerpoint/2010/main" val="251381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err="1"/>
              <a:t>BitVisor</a:t>
            </a:r>
            <a:r>
              <a:rPr kumimoji="1" lang="ja-JP" altLang="en-US"/>
              <a:t>は</a:t>
            </a:r>
            <a:r>
              <a:rPr kumimoji="1" lang="en-US" altLang="ja-JP" dirty="0" err="1"/>
              <a:t>lwip</a:t>
            </a:r>
            <a:r>
              <a:rPr kumimoji="1" lang="ja-JP" altLang="en-US"/>
              <a:t>の</a:t>
            </a:r>
            <a:r>
              <a:rPr kumimoji="1" lang="en-US" altLang="ja-JP" dirty="0"/>
              <a:t>Raw API</a:t>
            </a:r>
            <a:r>
              <a:rPr kumimoji="1" lang="ja-JP" altLang="en-US"/>
              <a:t>を用いてクライアントや他のクラウド</a:t>
            </a:r>
            <a:r>
              <a:rPr kumimoji="1" lang="en-US" altLang="ja-JP" dirty="0"/>
              <a:t>VM</a:t>
            </a:r>
            <a:r>
              <a:rPr kumimoji="1" lang="ja-JP" altLang="en-US"/>
              <a:t>内で動作する</a:t>
            </a:r>
            <a:r>
              <a:rPr kumimoji="1" lang="en-US" altLang="ja-JP" dirty="0" err="1"/>
              <a:t>BitVisor</a:t>
            </a:r>
            <a:r>
              <a:rPr kumimoji="1" lang="ja-JP" altLang="en-US"/>
              <a:t>と通信を行います。</a:t>
            </a:r>
            <a:endParaRPr kumimoji="1" lang="en-US" altLang="ja-JP" dirty="0"/>
          </a:p>
          <a:p>
            <a:r>
              <a:rPr kumimoji="1" lang="en-US" altLang="ja-JP" dirty="0" err="1"/>
              <a:t>lwIP</a:t>
            </a:r>
            <a:r>
              <a:rPr kumimoji="1" lang="ja-JP" altLang="en-US"/>
              <a:t>はオープンソースの</a:t>
            </a:r>
            <a:r>
              <a:rPr kumimoji="1" lang="en-US" altLang="ja-JP" dirty="0"/>
              <a:t>TCP/IP</a:t>
            </a:r>
            <a:r>
              <a:rPr kumimoji="1" lang="ja-JP" altLang="en-US"/>
              <a:t>のプロトコルスタックの実装であり、</a:t>
            </a:r>
            <a:r>
              <a:rPr kumimoji="1" lang="en-US" altLang="ja-JP" dirty="0" err="1"/>
              <a:t>lwIP</a:t>
            </a:r>
            <a:r>
              <a:rPr kumimoji="1" lang="ja-JP" altLang="en-US"/>
              <a:t>ではソケットをサポートしていません。</a:t>
            </a:r>
            <a:endParaRPr kumimoji="1" lang="en-US" altLang="ja-JP" dirty="0"/>
          </a:p>
          <a:p>
            <a:endParaRPr kumimoji="1" lang="en-US" altLang="ja-JP" dirty="0"/>
          </a:p>
          <a:p>
            <a:r>
              <a:rPr kumimoji="1" lang="ja-JP" altLang="en-US"/>
              <a:t>そのため、</a:t>
            </a:r>
            <a:r>
              <a:rPr kumimoji="1" lang="en-US" altLang="ja-JP" dirty="0"/>
              <a:t>SEV-tracker</a:t>
            </a:r>
            <a:r>
              <a:rPr kumimoji="1" lang="ja-JP" altLang="en-US"/>
              <a:t>ではコールバック関数で通信処理を繋げます。</a:t>
            </a:r>
            <a:endParaRPr kumimoji="1" lang="en-US" altLang="ja-JP" dirty="0"/>
          </a:p>
          <a:p>
            <a:r>
              <a:rPr kumimoji="1" lang="ja-JP" altLang="en-US"/>
              <a:t>そして、</a:t>
            </a:r>
            <a:r>
              <a:rPr kumimoji="1" lang="en-US" altLang="ja-JP" dirty="0" err="1"/>
              <a:t>BitVisor</a:t>
            </a:r>
            <a:r>
              <a:rPr kumimoji="1" lang="ja-JP" altLang="en-US"/>
              <a:t>内のサーバは、クライアントからの要求を受信した際に呼び出される関数で通信履歴を送信します。</a:t>
            </a:r>
            <a:endParaRPr kumimoji="1" lang="en-US" altLang="ja-JP" dirty="0"/>
          </a:p>
          <a:p>
            <a:endParaRPr kumimoji="1" lang="en-US" altLang="ja-JP" dirty="0"/>
          </a:p>
          <a:p>
            <a:r>
              <a:rPr kumimoji="1" lang="ja-JP" altLang="en-US"/>
              <a:t>さらに、通信履歴の中に</a:t>
            </a:r>
            <a:r>
              <a:rPr kumimoji="1" lang="en-US" altLang="ja-JP" dirty="0" err="1"/>
              <a:t>BitVisor</a:t>
            </a:r>
            <a:r>
              <a:rPr kumimoji="1" lang="ja-JP" altLang="en-US"/>
              <a:t>が動作しているクラウド</a:t>
            </a:r>
            <a:r>
              <a:rPr kumimoji="1" lang="en-US" altLang="ja-JP" dirty="0"/>
              <a:t>VM</a:t>
            </a:r>
            <a:r>
              <a:rPr kumimoji="1" lang="ja-JP" altLang="en-US"/>
              <a:t>の</a:t>
            </a:r>
            <a:r>
              <a:rPr kumimoji="1" lang="en-US" altLang="ja-JP" dirty="0"/>
              <a:t>IP</a:t>
            </a:r>
            <a:r>
              <a:rPr kumimoji="1" lang="ja-JP" altLang="en-US"/>
              <a:t>アドレスがあった場合には、再帰的に要求を送信して通信履歴を取得します。</a:t>
            </a:r>
            <a:endParaRPr kumimoji="1" lang="en-US" altLang="ja-JP" dirty="0"/>
          </a:p>
          <a:p>
            <a:r>
              <a:rPr kumimoji="1" lang="ja-JP" altLang="en-US"/>
              <a:t>これによって</a:t>
            </a:r>
            <a:r>
              <a:rPr kumimoji="1" lang="en-US" altLang="ja-JP" dirty="0"/>
              <a:t>SEV-tracker</a:t>
            </a:r>
            <a:r>
              <a:rPr kumimoji="1" lang="ja-JP" altLang="en-US"/>
              <a:t>が動作している範囲の通信履歴を収集することができ、最終的に他の</a:t>
            </a:r>
            <a:r>
              <a:rPr kumimoji="1" lang="en-US" altLang="ja-JP" dirty="0" err="1"/>
              <a:t>BitVisor</a:t>
            </a:r>
            <a:r>
              <a:rPr kumimoji="1" lang="ja-JP" altLang="en-US"/>
              <a:t>から取得した通信履歴と自身の通信履歴をまとめて返送します。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17</a:t>
            </a:fld>
            <a:endParaRPr kumimoji="1" lang="ja-JP" altLang="en-US"/>
          </a:p>
        </p:txBody>
      </p:sp>
    </p:spTree>
    <p:extLst>
      <p:ext uri="{BB962C8B-B14F-4D97-AF65-F5344CB8AC3E}">
        <p14:creationId xmlns:p14="http://schemas.microsoft.com/office/powerpoint/2010/main" val="422275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SEV-tracker</a:t>
            </a:r>
            <a:r>
              <a:rPr kumimoji="1" lang="ja-JP" altLang="en-US" dirty="0"/>
              <a:t>の有用性を調べる実験として、クラウドサービスの性能の測定と通信履歴の取得性能の測定を行いました。</a:t>
            </a:r>
            <a:endParaRPr kumimoji="1" lang="en-US" altLang="ja-JP" dirty="0"/>
          </a:p>
          <a:p>
            <a:r>
              <a:rPr kumimoji="1" lang="ja-JP" altLang="en-US" dirty="0"/>
              <a:t>比較対象としては、</a:t>
            </a:r>
            <a:r>
              <a:rPr kumimoji="1" lang="en-US" altLang="ja-JP" dirty="0"/>
              <a:t>KVM</a:t>
            </a:r>
            <a:r>
              <a:rPr kumimoji="1" lang="ja-JP" altLang="en-US" dirty="0"/>
              <a:t>をユーザ・ハイパーバイザ、</a:t>
            </a:r>
            <a:r>
              <a:rPr kumimoji="1" lang="en-US" altLang="ja-JP" dirty="0"/>
              <a:t>Linux</a:t>
            </a:r>
            <a:r>
              <a:rPr kumimoji="1" lang="ja-JP" altLang="en-US" dirty="0"/>
              <a:t>をゲスト</a:t>
            </a:r>
            <a:r>
              <a:rPr kumimoji="1" lang="en-US" altLang="ja-JP" dirty="0"/>
              <a:t>OS</a:t>
            </a:r>
            <a:r>
              <a:rPr kumimoji="1" lang="ja-JP" altLang="en-US"/>
              <a:t>とした場合についても同様の測定を行いました。</a:t>
            </a:r>
            <a:endParaRPr kumimoji="1" lang="en-US" altLang="ja-JP" dirty="0"/>
          </a:p>
          <a:p>
            <a:endParaRPr kumimoji="1" lang="en-US" altLang="ja-JP" dirty="0"/>
          </a:p>
          <a:p>
            <a:r>
              <a:rPr kumimoji="1" lang="ja-JP" altLang="en-US" dirty="0"/>
              <a:t>実験環境として表のようになっています。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18</a:t>
            </a:fld>
            <a:endParaRPr kumimoji="1" lang="ja-JP" altLang="en-US"/>
          </a:p>
        </p:txBody>
      </p:sp>
    </p:spTree>
    <p:extLst>
      <p:ext uri="{BB962C8B-B14F-4D97-AF65-F5344CB8AC3E}">
        <p14:creationId xmlns:p14="http://schemas.microsoft.com/office/powerpoint/2010/main" val="267344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クラウドサービスの起動時間を測定するために、クラウド</a:t>
            </a:r>
            <a:r>
              <a:rPr kumimoji="1" lang="en-US" altLang="ja-JP" dirty="0"/>
              <a:t>VM</a:t>
            </a:r>
            <a:r>
              <a:rPr kumimoji="1" lang="ja-JP" altLang="en-US"/>
              <a:t>内で</a:t>
            </a:r>
            <a:r>
              <a:rPr kumimoji="1" lang="en-US" altLang="ja-JP" dirty="0" err="1"/>
              <a:t>BitVisor</a:t>
            </a:r>
            <a:r>
              <a:rPr kumimoji="1" lang="ja-JP" altLang="en-US"/>
              <a:t>と</a:t>
            </a:r>
            <a:r>
              <a:rPr kumimoji="1" lang="en-US" altLang="ja-JP" dirty="0" err="1"/>
              <a:t>Unikraft</a:t>
            </a:r>
            <a:r>
              <a:rPr kumimoji="1" lang="ja-JP" altLang="en-US"/>
              <a:t>を起動するじかんを測定しました。</a:t>
            </a:r>
            <a:endParaRPr kumimoji="1" lang="en-US" altLang="ja-JP" dirty="0"/>
          </a:p>
          <a:p>
            <a:r>
              <a:rPr kumimoji="1" lang="ja-JP" altLang="en-US"/>
              <a:t>起動時間はクラウド</a:t>
            </a:r>
            <a:r>
              <a:rPr kumimoji="1" lang="en-US" altLang="ja-JP" dirty="0"/>
              <a:t>VM</a:t>
            </a:r>
            <a:r>
              <a:rPr kumimoji="1" lang="ja-JP" altLang="en-US"/>
              <a:t>を起動し始めてから、ユーザ</a:t>
            </a:r>
            <a:r>
              <a:rPr kumimoji="1" lang="en-US" altLang="ja-JP" dirty="0"/>
              <a:t>VM</a:t>
            </a:r>
            <a:r>
              <a:rPr kumimoji="1" lang="ja-JP" altLang="en-US"/>
              <a:t>内で</a:t>
            </a:r>
            <a:r>
              <a:rPr kumimoji="1" lang="en-US" altLang="ja-JP" dirty="0" err="1"/>
              <a:t>Unikraft</a:t>
            </a:r>
            <a:r>
              <a:rPr kumimoji="1" lang="ja-JP" altLang="en-US"/>
              <a:t>アプリケーションの</a:t>
            </a:r>
            <a:r>
              <a:rPr kumimoji="1" lang="en-US" altLang="ja-JP" dirty="0"/>
              <a:t>main</a:t>
            </a:r>
            <a:r>
              <a:rPr kumimoji="1" lang="ja-JP" altLang="en-US"/>
              <a:t>関数が呼び出されるまでの時間としました。</a:t>
            </a:r>
            <a:endParaRPr kumimoji="1" lang="en-US" altLang="ja-JP" dirty="0"/>
          </a:p>
          <a:p>
            <a:r>
              <a:rPr kumimoji="1" lang="ja-JP" altLang="en-US"/>
              <a:t>比較対象に用いた</a:t>
            </a:r>
            <a:r>
              <a:rPr kumimoji="1" lang="en-US" altLang="ja-JP" dirty="0"/>
              <a:t>Linux</a:t>
            </a:r>
            <a:r>
              <a:rPr kumimoji="1" lang="ja-JP" altLang="en-US"/>
              <a:t>の起動時間としては、</a:t>
            </a:r>
            <a:r>
              <a:rPr kumimoji="1" lang="en-US" altLang="ja-JP" dirty="0"/>
              <a:t>Linux</a:t>
            </a:r>
            <a:r>
              <a:rPr kumimoji="1" lang="ja-JP" altLang="en-US"/>
              <a:t>のネットワークサービスが利用できるようになるまでの時間にしました。</a:t>
            </a:r>
            <a:endParaRPr kumimoji="1" lang="en-US" altLang="ja-JP" dirty="0"/>
          </a:p>
          <a:p>
            <a:r>
              <a:rPr kumimoji="1" lang="ja-JP" altLang="en-US"/>
              <a:t>また、クラウド</a:t>
            </a:r>
            <a:r>
              <a:rPr kumimoji="1" lang="en-US" altLang="ja-JP" dirty="0"/>
              <a:t>VM</a:t>
            </a:r>
            <a:r>
              <a:rPr kumimoji="1" lang="ja-JP" altLang="en-US"/>
              <a:t>内で直接</a:t>
            </a:r>
            <a:r>
              <a:rPr kumimoji="1" lang="en-US" altLang="ja-JP" dirty="0" err="1"/>
              <a:t>Unikraft</a:t>
            </a:r>
            <a:r>
              <a:rPr kumimoji="1" lang="ja-JP" altLang="en-US"/>
              <a:t>または</a:t>
            </a:r>
            <a:r>
              <a:rPr kumimoji="1" lang="en-US" altLang="ja-JP" dirty="0"/>
              <a:t>Linux</a:t>
            </a:r>
            <a:r>
              <a:rPr kumimoji="1" lang="ja-JP" altLang="en-US"/>
              <a:t>だけを起動する場合についても測定しました。</a:t>
            </a:r>
            <a:endParaRPr kumimoji="1" lang="en-US" altLang="ja-JP" dirty="0"/>
          </a:p>
          <a:p>
            <a:r>
              <a:rPr kumimoji="1" lang="ja-JP" altLang="en-US"/>
              <a:t>結果は右下の図のようになっており、</a:t>
            </a:r>
            <a:r>
              <a:rPr kumimoji="1" lang="en-US" altLang="ja-JP" dirty="0"/>
              <a:t>KVM</a:t>
            </a:r>
            <a:r>
              <a:rPr kumimoji="1" lang="ja-JP" altLang="en-US"/>
              <a:t>と</a:t>
            </a:r>
            <a:r>
              <a:rPr kumimoji="1" lang="en-US" altLang="ja-JP" dirty="0"/>
              <a:t>Linux</a:t>
            </a:r>
            <a:r>
              <a:rPr kumimoji="1" lang="ja-JP" altLang="en-US"/>
              <a:t>を起動する場合に比べて</a:t>
            </a:r>
            <a:r>
              <a:rPr kumimoji="1" lang="en-US" altLang="ja-JP" dirty="0"/>
              <a:t>7.3</a:t>
            </a:r>
            <a:r>
              <a:rPr kumimoji="1" lang="ja-JP" altLang="en-US"/>
              <a:t>倍高速に起動することができました。</a:t>
            </a:r>
            <a:endParaRPr kumimoji="1" lang="en-US" altLang="ja-JP" dirty="0"/>
          </a:p>
          <a:p>
            <a:r>
              <a:rPr kumimoji="1" lang="ja-JP" altLang="en-US"/>
              <a:t>正確に測定することはできませんでしたが、</a:t>
            </a:r>
            <a:r>
              <a:rPr kumimoji="1" lang="en-US" altLang="ja-JP" dirty="0" err="1"/>
              <a:t>BitVisor</a:t>
            </a:r>
            <a:r>
              <a:rPr kumimoji="1" lang="ja-JP" altLang="en-US"/>
              <a:t>の起動に約</a:t>
            </a:r>
            <a:r>
              <a:rPr kumimoji="1" lang="en-US" altLang="ja-JP" dirty="0"/>
              <a:t>3</a:t>
            </a:r>
            <a:r>
              <a:rPr kumimoji="1" lang="ja-JP" altLang="en-US"/>
              <a:t>秒、</a:t>
            </a:r>
            <a:r>
              <a:rPr kumimoji="1" lang="en-US" altLang="ja-JP" dirty="0" err="1"/>
              <a:t>Unikraft</a:t>
            </a:r>
            <a:r>
              <a:rPr kumimoji="1" lang="ja-JP" altLang="en-US"/>
              <a:t>の起動に約１秒かかりました。</a:t>
            </a:r>
            <a:endParaRPr kumimoji="1" lang="en-US" altLang="ja-JP" dirty="0"/>
          </a:p>
          <a:p>
            <a:r>
              <a:rPr kumimoji="1" lang="ja-JP" altLang="en-US"/>
              <a:t>また、</a:t>
            </a:r>
            <a:r>
              <a:rPr kumimoji="1" lang="en-US" altLang="ja-JP" dirty="0"/>
              <a:t>Linux</a:t>
            </a:r>
            <a:r>
              <a:rPr kumimoji="1" lang="ja-JP" altLang="en-US"/>
              <a:t>単体を起動する場合よりも３倍高速に起動することができました。</a:t>
            </a:r>
            <a:endParaRPr kumimoji="1" lang="en-US" altLang="ja-JP" dirty="0"/>
          </a:p>
          <a:p>
            <a:r>
              <a:rPr kumimoji="1" lang="ja-JP" altLang="en-US"/>
              <a:t>しかし、今回の測定ではほぼ何もしないサービスを用いたため実際にはもう少し時間がかかると思われます。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19</a:t>
            </a:fld>
            <a:endParaRPr kumimoji="1" lang="ja-JP" altLang="en-US"/>
          </a:p>
        </p:txBody>
      </p:sp>
    </p:spTree>
    <p:extLst>
      <p:ext uri="{BB962C8B-B14F-4D97-AF65-F5344CB8AC3E}">
        <p14:creationId xmlns:p14="http://schemas.microsoft.com/office/powerpoint/2010/main" val="195492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dirty="0">
                <a:ea typeface="ＭＳ Ｐゴシック"/>
                <a:cs typeface="Calibri"/>
              </a:rPr>
              <a:t>近年、クラウドの普及率は年々増加傾向にあり、クラウドが提供するサービスの多くは大量のパーソナルデータを扱うようになっています。</a:t>
            </a:r>
            <a:endParaRPr lang="en-US" altLang="ja-JP" sz="1350" dirty="0">
              <a:ea typeface="ＭＳ Ｐゴシック"/>
              <a:cs typeface="Calibri"/>
            </a:endParaRPr>
          </a:p>
          <a:p>
            <a:r>
              <a:rPr lang="ja-JP" altLang="en-US" sz="1350" dirty="0">
                <a:ea typeface="ＭＳ Ｐゴシック"/>
                <a:cs typeface="Calibri"/>
              </a:rPr>
              <a:t>パーソナルデータとは個人を特定、識別できる個人情報だけでなく、サービスの利用情報も含まれます。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パーソナルデータを扱うクラウドサービスが増え、クラウドサービスを利用するユーザが増えたためクラウドからの</a:t>
            </a:r>
            <a:endParaRPr lang="en-US" altLang="ja-JP" sz="1350" dirty="0">
              <a:ea typeface="ＭＳ Ｐゴシック"/>
              <a:cs typeface="Calibri"/>
            </a:endParaRPr>
          </a:p>
          <a:p>
            <a:r>
              <a:rPr lang="ja-JP" altLang="en-US" sz="1350" dirty="0">
                <a:ea typeface="ＭＳ Ｐゴシック"/>
                <a:cs typeface="Calibri"/>
              </a:rPr>
              <a:t>パーソナルデータの漏洩が大きな問題となっています。</a:t>
            </a:r>
            <a:endParaRPr lang="en-US" altLang="ja-JP" sz="1350" dirty="0">
              <a:ea typeface="ＭＳ Ｐゴシック"/>
              <a:cs typeface="Calibri"/>
            </a:endParaRPr>
          </a:p>
          <a:p>
            <a:r>
              <a:rPr lang="en-US" altLang="ja-JP" sz="1350" dirty="0">
                <a:ea typeface="ＭＳ Ｐゴシック"/>
                <a:cs typeface="Calibri"/>
              </a:rPr>
              <a:t>2019</a:t>
            </a:r>
            <a:r>
              <a:rPr lang="ja-JP" altLang="en-US" sz="1350" dirty="0">
                <a:ea typeface="ＭＳ Ｐゴシック"/>
                <a:cs typeface="Calibri"/>
              </a:rPr>
              <a:t>年</a:t>
            </a:r>
            <a:r>
              <a:rPr lang="en-US" altLang="ja-JP" sz="1350" dirty="0">
                <a:ea typeface="ＭＳ Ｐゴシック"/>
                <a:cs typeface="Calibri"/>
              </a:rPr>
              <a:t>7</a:t>
            </a:r>
            <a:r>
              <a:rPr lang="ja-JP" altLang="en-US" sz="1350" dirty="0">
                <a:ea typeface="ＭＳ Ｐゴシック"/>
                <a:cs typeface="Calibri"/>
              </a:rPr>
              <a:t>月には</a:t>
            </a:r>
            <a:r>
              <a:rPr lang="en-US" altLang="ja-JP" sz="1350" dirty="0">
                <a:ea typeface="ＭＳ Ｐゴシック"/>
                <a:cs typeface="Calibri"/>
              </a:rPr>
              <a:t>web</a:t>
            </a:r>
            <a:r>
              <a:rPr lang="ja-JP" altLang="en-US" sz="1350" dirty="0">
                <a:ea typeface="ＭＳ Ｐゴシック"/>
                <a:cs typeface="Calibri"/>
              </a:rPr>
              <a:t>ファイアウォールの設定ミスによりアメリカ金融大手の</a:t>
            </a:r>
            <a:r>
              <a:rPr lang="en-US" altLang="ja-JP" sz="1350" dirty="0">
                <a:ea typeface="ＭＳ Ｐゴシック"/>
                <a:cs typeface="Calibri"/>
              </a:rPr>
              <a:t>Capital One</a:t>
            </a:r>
            <a:r>
              <a:rPr lang="ja-JP" altLang="en-US" sz="1350" dirty="0">
                <a:ea typeface="ＭＳ Ｐゴシック"/>
                <a:cs typeface="Calibri"/>
              </a:rPr>
              <a:t>から</a:t>
            </a:r>
            <a:r>
              <a:rPr lang="en-US" altLang="ja-JP" sz="1350" dirty="0">
                <a:ea typeface="ＭＳ Ｐゴシック"/>
                <a:cs typeface="Calibri"/>
              </a:rPr>
              <a:t>1</a:t>
            </a:r>
            <a:r>
              <a:rPr lang="ja-JP" altLang="en-US" sz="1350" dirty="0">
                <a:ea typeface="ＭＳ Ｐゴシック"/>
                <a:cs typeface="Calibri"/>
              </a:rPr>
              <a:t>億人以上の個人情報が流出しました。</a:t>
            </a:r>
            <a:endParaRPr lang="en-US" altLang="ja-JP" sz="1350" dirty="0">
              <a:ea typeface="ＭＳ Ｐゴシック"/>
              <a:cs typeface="Calibri"/>
            </a:endParaRPr>
          </a:p>
          <a:p>
            <a:r>
              <a:rPr lang="ja-JP" altLang="en-US" sz="1350" dirty="0">
                <a:ea typeface="ＭＳ Ｐゴシック"/>
                <a:cs typeface="Calibri"/>
              </a:rPr>
              <a:t>日本でも、</a:t>
            </a:r>
            <a:r>
              <a:rPr lang="en-US" altLang="ja-JP" sz="1350" dirty="0">
                <a:ea typeface="ＭＳ Ｐゴシック"/>
                <a:cs typeface="Calibri"/>
              </a:rPr>
              <a:t>2020</a:t>
            </a:r>
            <a:r>
              <a:rPr lang="ja-JP" altLang="en-US" sz="1350" dirty="0">
                <a:ea typeface="ＭＳ Ｐゴシック"/>
                <a:cs typeface="Calibri"/>
              </a:rPr>
              <a:t>年</a:t>
            </a:r>
            <a:r>
              <a:rPr lang="en-US" altLang="ja-JP" sz="1350" dirty="0">
                <a:ea typeface="ＭＳ Ｐゴシック"/>
                <a:cs typeface="Calibri"/>
              </a:rPr>
              <a:t>12</a:t>
            </a:r>
            <a:r>
              <a:rPr lang="ja-JP" altLang="en-US" sz="1350" dirty="0">
                <a:ea typeface="ＭＳ Ｐゴシック"/>
                <a:cs typeface="Calibri"/>
              </a:rPr>
              <a:t>月にクラウドサービスの設定ミスによって楽天から</a:t>
            </a:r>
            <a:r>
              <a:rPr lang="en-US" altLang="ja-JP" sz="1350" dirty="0">
                <a:ea typeface="ＭＳ Ｐゴシック"/>
                <a:cs typeface="Calibri"/>
              </a:rPr>
              <a:t>148</a:t>
            </a:r>
            <a:r>
              <a:rPr lang="ja-JP" altLang="en-US" sz="1350" dirty="0">
                <a:ea typeface="ＭＳ Ｐゴシック"/>
                <a:cs typeface="Calibri"/>
              </a:rPr>
              <a:t>万件の個人情報が流出するという事故がありました。</a:t>
            </a:r>
            <a:endParaRPr lang="en-US" altLang="ja-JP" sz="1350" dirty="0">
              <a:ea typeface="ＭＳ Ｐゴシック"/>
              <a:cs typeface="Calibri"/>
            </a:endParaRPr>
          </a:p>
          <a:p>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10"/>
          </p:nvPr>
        </p:nvSpPr>
        <p:spPr/>
        <p:txBody>
          <a:bodyPr/>
          <a:lstStyle/>
          <a:p>
            <a:fld id="{19E4D030-1751-4CD0-AC2A-C9DF4C3F4C39}" type="slidenum">
              <a:rPr kumimoji="1" lang="ja-JP" altLang="en-US" smtClean="0"/>
              <a:pPr/>
              <a:t>2</a:t>
            </a:fld>
            <a:endParaRPr kumimoji="1" lang="ja-JP" altLang="en-US"/>
          </a:p>
        </p:txBody>
      </p:sp>
    </p:spTree>
    <p:extLst>
      <p:ext uri="{BB962C8B-B14F-4D97-AF65-F5344CB8AC3E}">
        <p14:creationId xmlns:p14="http://schemas.microsoft.com/office/powerpoint/2010/main" val="291785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次に、クラウドサービスを起動するために必要な最小メモリ量を調べる実験を行いました。</a:t>
            </a:r>
            <a:endParaRPr kumimoji="1" lang="en-US" altLang="ja-JP" dirty="0"/>
          </a:p>
          <a:p>
            <a:r>
              <a:rPr kumimoji="1" lang="ja-JP" altLang="en-US"/>
              <a:t>この実験では、クラウド</a:t>
            </a:r>
            <a:r>
              <a:rPr kumimoji="1" lang="en-US" altLang="ja-JP" dirty="0"/>
              <a:t>VM</a:t>
            </a:r>
            <a:r>
              <a:rPr kumimoji="1" lang="ja-JP" altLang="en-US"/>
              <a:t>に割り当てるメモリ量を減らしながらクラウドサービスがどこまで起動できるかを調べました。</a:t>
            </a:r>
            <a:endParaRPr kumimoji="1" lang="en-US" altLang="ja-JP" dirty="0"/>
          </a:p>
          <a:p>
            <a:r>
              <a:rPr kumimoji="1" lang="ja-JP" altLang="en-US"/>
              <a:t>結果は図のようになり、クラウド</a:t>
            </a:r>
            <a:r>
              <a:rPr kumimoji="1" lang="en-US" altLang="ja-JP" dirty="0"/>
              <a:t>VM</a:t>
            </a:r>
            <a:r>
              <a:rPr kumimoji="1" lang="ja-JP" altLang="en-US"/>
              <a:t>内で</a:t>
            </a:r>
            <a:r>
              <a:rPr kumimoji="1" lang="en-US" altLang="ja-JP" dirty="0" err="1"/>
              <a:t>BitVisor</a:t>
            </a:r>
            <a:r>
              <a:rPr kumimoji="1" lang="ja-JP" altLang="en-US"/>
              <a:t>と</a:t>
            </a:r>
            <a:r>
              <a:rPr kumimoji="1" lang="en-US" altLang="ja-JP" dirty="0" err="1"/>
              <a:t>Unikraft</a:t>
            </a:r>
            <a:r>
              <a:rPr kumimoji="1" lang="ja-JP" altLang="en-US"/>
              <a:t>を起動した場合には</a:t>
            </a:r>
            <a:r>
              <a:rPr kumimoji="1" lang="en-US" altLang="ja-JP" dirty="0"/>
              <a:t>128MB</a:t>
            </a:r>
            <a:r>
              <a:rPr kumimoji="1" lang="ja-JP" altLang="en-US"/>
              <a:t>まで正常に動作しましたが、それ以下に減らすと</a:t>
            </a:r>
            <a:r>
              <a:rPr kumimoji="1" lang="en-US" altLang="ja-JP" dirty="0" err="1"/>
              <a:t>BitVisor</a:t>
            </a:r>
            <a:r>
              <a:rPr kumimoji="1" lang="ja-JP" altLang="en-US"/>
              <a:t>がエラーを起こしました。</a:t>
            </a:r>
            <a:endParaRPr kumimoji="1" lang="en-US" altLang="ja-JP" dirty="0"/>
          </a:p>
          <a:p>
            <a:r>
              <a:rPr kumimoji="1" lang="ja-JP" altLang="en-US"/>
              <a:t>一方、クラウド</a:t>
            </a:r>
            <a:r>
              <a:rPr kumimoji="1" lang="en-US" altLang="ja-JP" dirty="0"/>
              <a:t>VM</a:t>
            </a:r>
            <a:r>
              <a:rPr kumimoji="1" lang="ja-JP" altLang="en-US"/>
              <a:t>内で</a:t>
            </a:r>
            <a:r>
              <a:rPr kumimoji="1" lang="en-US" altLang="ja-JP" dirty="0"/>
              <a:t>KVM</a:t>
            </a:r>
            <a:r>
              <a:rPr kumimoji="1" lang="ja-JP" altLang="en-US"/>
              <a:t>と</a:t>
            </a:r>
            <a:r>
              <a:rPr kumimoji="1" lang="en-US" altLang="ja-JP" dirty="0"/>
              <a:t>Linux</a:t>
            </a:r>
            <a:r>
              <a:rPr kumimoji="1" lang="ja-JP" altLang="en-US"/>
              <a:t>を起動した場合には</a:t>
            </a:r>
            <a:r>
              <a:rPr kumimoji="1" lang="en-US" altLang="ja-JP" dirty="0"/>
              <a:t>512MB</a:t>
            </a:r>
            <a:r>
              <a:rPr kumimoji="1" lang="ja-JP" altLang="en-US"/>
              <a:t>を下回った場合に</a:t>
            </a:r>
            <a:r>
              <a:rPr kumimoji="1" lang="en-US" altLang="ja-JP" dirty="0"/>
              <a:t>Linux</a:t>
            </a:r>
            <a:r>
              <a:rPr kumimoji="1" lang="ja-JP" altLang="en-US"/>
              <a:t>カーネルがエラーを起こしました。</a:t>
            </a:r>
            <a:endParaRPr kumimoji="1" lang="en-US" altLang="ja-JP" dirty="0"/>
          </a:p>
          <a:p>
            <a:r>
              <a:rPr kumimoji="1" lang="ja-JP" altLang="en-US"/>
              <a:t>この実験から、</a:t>
            </a:r>
            <a:r>
              <a:rPr kumimoji="1" lang="en-US" altLang="ja-JP" dirty="0"/>
              <a:t>KVM</a:t>
            </a:r>
            <a:r>
              <a:rPr kumimoji="1" lang="ja-JP" altLang="en-US"/>
              <a:t>と</a:t>
            </a:r>
            <a:r>
              <a:rPr kumimoji="1" lang="en-US" altLang="ja-JP" dirty="0"/>
              <a:t>Linux</a:t>
            </a:r>
            <a:r>
              <a:rPr kumimoji="1" lang="ja-JP" altLang="en-US"/>
              <a:t>を用いる場合に比べて４分の１のメモリ量で起動可能であることがわかりました。</a:t>
            </a:r>
            <a:endParaRPr kumimoji="1" lang="en-US" altLang="ja-JP" dirty="0"/>
          </a:p>
          <a:p>
            <a:r>
              <a:rPr kumimoji="1" lang="en-US" altLang="ja-JP" dirty="0"/>
              <a:t>SEV-tracker</a:t>
            </a:r>
            <a:r>
              <a:rPr kumimoji="1" lang="ja-JP" altLang="en-US"/>
              <a:t>を用いずにクラウド</a:t>
            </a:r>
            <a:r>
              <a:rPr kumimoji="1" lang="en-US" altLang="ja-JP" dirty="0"/>
              <a:t>VM</a:t>
            </a:r>
            <a:r>
              <a:rPr kumimoji="1" lang="ja-JP" altLang="en-US"/>
              <a:t>内で直接クラウドサービスを実行した場合、</a:t>
            </a:r>
            <a:r>
              <a:rPr kumimoji="1" lang="en-US" altLang="ja-JP" dirty="0" err="1"/>
              <a:t>Unikraft</a:t>
            </a:r>
            <a:r>
              <a:rPr kumimoji="1" lang="ja-JP" altLang="en-US"/>
              <a:t>に割り当てるメモリを</a:t>
            </a:r>
            <a:r>
              <a:rPr kumimoji="1" lang="en-US" altLang="ja-JP" dirty="0"/>
              <a:t>48MB</a:t>
            </a:r>
            <a:r>
              <a:rPr kumimoji="1" lang="ja-JP" altLang="en-US"/>
              <a:t>まで減らすことができたため、</a:t>
            </a:r>
            <a:r>
              <a:rPr kumimoji="1" lang="en-US" altLang="ja-JP" dirty="0" err="1"/>
              <a:t>BitVisor</a:t>
            </a:r>
            <a:r>
              <a:rPr kumimoji="1" lang="ja-JP" altLang="en-US"/>
              <a:t>を用いると</a:t>
            </a:r>
            <a:r>
              <a:rPr kumimoji="1" lang="en-US" altLang="ja-JP" dirty="0"/>
              <a:t>80MB</a:t>
            </a:r>
            <a:r>
              <a:rPr kumimoji="1" lang="ja-JP" altLang="en-US"/>
              <a:t>多くのメモリが必要になることがわかりました。</a:t>
            </a:r>
            <a:endParaRPr kumimoji="1" lang="en-US" altLang="ja-JP" dirty="0"/>
          </a:p>
          <a:p>
            <a:r>
              <a:rPr kumimoji="1" lang="ja-JP" altLang="en-US"/>
              <a:t>また、</a:t>
            </a:r>
            <a:r>
              <a:rPr kumimoji="1" lang="en-US" altLang="ja-JP" dirty="0"/>
              <a:t>Linux</a:t>
            </a:r>
            <a:r>
              <a:rPr kumimoji="1" lang="ja-JP" altLang="en-US"/>
              <a:t>単体では</a:t>
            </a:r>
            <a:r>
              <a:rPr kumimoji="1" lang="en-US" altLang="ja-JP" dirty="0"/>
              <a:t>412MB</a:t>
            </a:r>
            <a:r>
              <a:rPr kumimoji="1" lang="ja-JP" altLang="en-US"/>
              <a:t>以上割り当てる必要があるため、</a:t>
            </a:r>
            <a:r>
              <a:rPr kumimoji="1" lang="en-US" altLang="ja-JP" dirty="0" err="1"/>
              <a:t>BitViosr</a:t>
            </a:r>
            <a:r>
              <a:rPr kumimoji="1" lang="ja-JP" altLang="en-US"/>
              <a:t>と</a:t>
            </a:r>
            <a:r>
              <a:rPr kumimoji="1" lang="en-US" altLang="ja-JP" dirty="0" err="1"/>
              <a:t>Unikraft</a:t>
            </a:r>
            <a:r>
              <a:rPr kumimoji="1" lang="ja-JP" altLang="en-US"/>
              <a:t>を用いることで</a:t>
            </a:r>
            <a:r>
              <a:rPr kumimoji="1" lang="en-US" altLang="ja-JP" dirty="0"/>
              <a:t>3</a:t>
            </a:r>
            <a:r>
              <a:rPr kumimoji="1" lang="ja-JP" altLang="en-US"/>
              <a:t>分の１のメモリ量で済むことがわかりました。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20</a:t>
            </a:fld>
            <a:endParaRPr kumimoji="1" lang="ja-JP" altLang="en-US"/>
          </a:p>
        </p:txBody>
      </p:sp>
    </p:spTree>
    <p:extLst>
      <p:ext uri="{BB962C8B-B14F-4D97-AF65-F5344CB8AC3E}">
        <p14:creationId xmlns:p14="http://schemas.microsoft.com/office/powerpoint/2010/main" val="3408965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クラウドサービスの性能を測定するための実験を行いました。</a:t>
            </a:r>
            <a:endParaRPr kumimoji="1" lang="en-US" altLang="ja-JP" dirty="0"/>
          </a:p>
          <a:p>
            <a:r>
              <a:rPr kumimoji="1" lang="ja-JP" altLang="en-US"/>
              <a:t>この実験では、</a:t>
            </a:r>
            <a:r>
              <a:rPr kumimoji="1" lang="en-US" altLang="ja-JP" dirty="0" err="1"/>
              <a:t>Unikraft</a:t>
            </a:r>
            <a:r>
              <a:rPr kumimoji="1" lang="ja-JP" altLang="en-US"/>
              <a:t>上でベンチマークを動作させることができていないため、クラウド</a:t>
            </a:r>
            <a:r>
              <a:rPr kumimoji="1" lang="en-US" altLang="ja-JP" dirty="0"/>
              <a:t>VM</a:t>
            </a:r>
            <a:r>
              <a:rPr kumimoji="1" lang="ja-JP" altLang="en-US"/>
              <a:t>内で</a:t>
            </a:r>
            <a:r>
              <a:rPr kumimoji="1" lang="en-US" altLang="ja-JP" dirty="0" err="1"/>
              <a:t>BitVisor</a:t>
            </a:r>
            <a:r>
              <a:rPr kumimoji="1" lang="ja-JP" altLang="en-US"/>
              <a:t>と</a:t>
            </a:r>
            <a:r>
              <a:rPr kumimoji="1" lang="en-US" altLang="ja-JP" dirty="0"/>
              <a:t>Linux</a:t>
            </a:r>
            <a:r>
              <a:rPr kumimoji="1" lang="ja-JP" altLang="en-US"/>
              <a:t>を動作させて</a:t>
            </a:r>
            <a:r>
              <a:rPr kumimoji="1" lang="en-US" altLang="ja-JP" dirty="0" err="1"/>
              <a:t>sysbench</a:t>
            </a:r>
            <a:r>
              <a:rPr kumimoji="1" lang="ja-JP" altLang="en-US"/>
              <a:t>性能を測定しました。</a:t>
            </a:r>
            <a:endParaRPr kumimoji="1" lang="en-US" altLang="ja-JP" dirty="0"/>
          </a:p>
          <a:p>
            <a:r>
              <a:rPr kumimoji="1" lang="ja-JP" altLang="en-US"/>
              <a:t>結果は下の図のようになっており、</a:t>
            </a:r>
            <a:r>
              <a:rPr kumimoji="1" lang="en-US" altLang="ja-JP" dirty="0"/>
              <a:t>CPU</a:t>
            </a:r>
            <a:r>
              <a:rPr kumimoji="1" lang="ja-JP" altLang="en-US"/>
              <a:t>性能に関しては</a:t>
            </a:r>
            <a:r>
              <a:rPr kumimoji="1" lang="en-US" altLang="ja-JP" dirty="0"/>
              <a:t>KVM</a:t>
            </a:r>
            <a:r>
              <a:rPr kumimoji="1" lang="ja-JP" altLang="en-US"/>
              <a:t>を用いた場合と同等の結果になりました。</a:t>
            </a:r>
            <a:endParaRPr kumimoji="1" lang="en-US" altLang="ja-JP" dirty="0"/>
          </a:p>
          <a:p>
            <a:r>
              <a:rPr kumimoji="1" lang="ja-JP" altLang="en-US"/>
              <a:t>メモリアクセス性能に関しては、</a:t>
            </a:r>
            <a:r>
              <a:rPr kumimoji="1" lang="en-US" altLang="ja-JP" dirty="0" err="1"/>
              <a:t>BitVisor</a:t>
            </a:r>
            <a:r>
              <a:rPr kumimoji="1" lang="ja-JP" altLang="en-US"/>
              <a:t>を用いた方が</a:t>
            </a:r>
            <a:r>
              <a:rPr kumimoji="1" lang="en-US" altLang="ja-JP" dirty="0"/>
              <a:t>2</a:t>
            </a:r>
            <a:r>
              <a:rPr kumimoji="1" lang="ja-JP" altLang="en-US"/>
              <a:t>倍高くなることがわかりました。</a:t>
            </a:r>
            <a:endParaRPr kumimoji="1" lang="en-US" altLang="ja-JP" dirty="0"/>
          </a:p>
          <a:p>
            <a:endParaRPr kumimoji="1" lang="en-US" altLang="ja-JP" dirty="0"/>
          </a:p>
          <a:p>
            <a:r>
              <a:rPr kumimoji="1" lang="ja-JP" altLang="en-US"/>
              <a:t>次に、</a:t>
            </a:r>
            <a:r>
              <a:rPr kumimoji="1" lang="en-US" altLang="ja-JP" dirty="0"/>
              <a:t>Linux</a:t>
            </a:r>
            <a:r>
              <a:rPr kumimoji="1" lang="ja-JP" altLang="en-US"/>
              <a:t>上で</a:t>
            </a:r>
            <a:r>
              <a:rPr kumimoji="1" lang="en-US" altLang="ja-JP" dirty="0"/>
              <a:t>Apache</a:t>
            </a:r>
            <a:r>
              <a:rPr kumimoji="1" lang="ja-JP" altLang="en-US"/>
              <a:t>ウェブサーバを動作させ、同じネットワーク内の別のホストで</a:t>
            </a:r>
            <a:r>
              <a:rPr kumimoji="1" lang="en-US" altLang="ja-JP" dirty="0"/>
              <a:t>Apache Bench</a:t>
            </a:r>
            <a:r>
              <a:rPr kumimoji="1" lang="ja-JP" altLang="en-US"/>
              <a:t>を用いてリクエストを送信しました。</a:t>
            </a:r>
            <a:endParaRPr kumimoji="1" lang="en-US" altLang="ja-JP" dirty="0"/>
          </a:p>
          <a:p>
            <a:r>
              <a:rPr kumimoji="1" lang="ja-JP" altLang="en-US"/>
              <a:t>この実験では</a:t>
            </a:r>
            <a:r>
              <a:rPr kumimoji="1" lang="en-US" altLang="ja-JP" dirty="0" err="1"/>
              <a:t>BitVisor</a:t>
            </a:r>
            <a:r>
              <a:rPr kumimoji="1" lang="ja-JP" altLang="en-US"/>
              <a:t>での通信の捕捉は行わずに実験しました。</a:t>
            </a:r>
            <a:endParaRPr kumimoji="1" lang="en-US" altLang="ja-JP" dirty="0"/>
          </a:p>
          <a:p>
            <a:r>
              <a:rPr kumimoji="1" lang="ja-JP" altLang="en-US"/>
              <a:t>結果は右下の図のようになり、</a:t>
            </a:r>
            <a:r>
              <a:rPr kumimoji="1" lang="en-US" altLang="ja-JP" dirty="0" err="1"/>
              <a:t>BitVisor</a:t>
            </a:r>
            <a:r>
              <a:rPr kumimoji="1" lang="ja-JP" altLang="en-US"/>
              <a:t>を用いることで性能が</a:t>
            </a:r>
            <a:r>
              <a:rPr kumimoji="1" lang="en-US" altLang="ja-JP" dirty="0"/>
              <a:t>40%</a:t>
            </a:r>
            <a:r>
              <a:rPr kumimoji="1" lang="ja-JP" altLang="en-US"/>
              <a:t>向上することがわかりました。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21</a:t>
            </a:fld>
            <a:endParaRPr kumimoji="1" lang="ja-JP" altLang="en-US"/>
          </a:p>
        </p:txBody>
      </p:sp>
    </p:spTree>
    <p:extLst>
      <p:ext uri="{BB962C8B-B14F-4D97-AF65-F5344CB8AC3E}">
        <p14:creationId xmlns:p14="http://schemas.microsoft.com/office/powerpoint/2010/main" val="1958885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通信履歴の取得性能を確かめる実験では、</a:t>
            </a:r>
            <a:r>
              <a:rPr kumimoji="1" lang="en-US" altLang="ja-JP" dirty="0" err="1"/>
              <a:t>BitVisor</a:t>
            </a:r>
            <a:r>
              <a:rPr kumimoji="1" lang="ja-JP" altLang="en-US"/>
              <a:t>上で動作する</a:t>
            </a:r>
            <a:r>
              <a:rPr kumimoji="1" lang="en-US" altLang="ja-JP" dirty="0" err="1"/>
              <a:t>Unikraft</a:t>
            </a:r>
            <a:r>
              <a:rPr kumimoji="1" lang="ja-JP" altLang="en-US"/>
              <a:t>のネットワーク機能が不安定であるため、</a:t>
            </a:r>
            <a:r>
              <a:rPr kumimoji="1" lang="en-US" altLang="ja-JP" dirty="0" err="1"/>
              <a:t>BitVisor</a:t>
            </a:r>
            <a:r>
              <a:rPr kumimoji="1" lang="ja-JP" altLang="en-US"/>
              <a:t>上で</a:t>
            </a:r>
            <a:r>
              <a:rPr kumimoji="1" lang="en-US" altLang="ja-JP" dirty="0"/>
              <a:t>Linux</a:t>
            </a:r>
            <a:r>
              <a:rPr kumimoji="1" lang="ja-JP" altLang="en-US"/>
              <a:t>を動作させました。</a:t>
            </a:r>
            <a:endParaRPr kumimoji="1" lang="en-US" altLang="ja-JP" dirty="0"/>
          </a:p>
          <a:p>
            <a:r>
              <a:rPr kumimoji="1" lang="ja-JP" altLang="en-US"/>
              <a:t>まず、ユーザがクラウドサービスの通信履歴を取得できることを確認したところ、</a:t>
            </a:r>
            <a:r>
              <a:rPr kumimoji="1" lang="en-US" altLang="ja-JP" dirty="0" err="1"/>
              <a:t>BitVisor</a:t>
            </a:r>
            <a:r>
              <a:rPr kumimoji="1" lang="ja-JP" altLang="en-US"/>
              <a:t>上の</a:t>
            </a:r>
            <a:r>
              <a:rPr kumimoji="1" lang="en-US" altLang="ja-JP" dirty="0"/>
              <a:t>Linux</a:t>
            </a:r>
            <a:r>
              <a:rPr kumimoji="1" lang="ja-JP" altLang="en-US"/>
              <a:t>が行った通信の情報をクライアントから取得することができました。</a:t>
            </a:r>
            <a:endParaRPr kumimoji="1" lang="en-US" altLang="ja-JP" dirty="0"/>
          </a:p>
          <a:p>
            <a:r>
              <a:rPr kumimoji="1" lang="ja-JP" altLang="en-US"/>
              <a:t>次に、１から５台のクラウド</a:t>
            </a:r>
            <a:r>
              <a:rPr kumimoji="1" lang="en-US" altLang="ja-JP" dirty="0"/>
              <a:t>VM</a:t>
            </a:r>
            <a:r>
              <a:rPr kumimoji="1" lang="ja-JP" altLang="en-US"/>
              <a:t>から通信履歴を再帰的に取得する時間を測定しました。</a:t>
            </a:r>
            <a:endParaRPr kumimoji="1" lang="en-US" altLang="ja-JP" dirty="0"/>
          </a:p>
          <a:p>
            <a:r>
              <a:rPr kumimoji="1" lang="ja-JP" altLang="en-US"/>
              <a:t>この実験ではあらかじめ</a:t>
            </a:r>
            <a:r>
              <a:rPr kumimoji="1" lang="en-US" altLang="ja-JP" dirty="0" err="1"/>
              <a:t>BitVisor</a:t>
            </a:r>
            <a:r>
              <a:rPr kumimoji="1" lang="ja-JP" altLang="en-US"/>
              <a:t>内に</a:t>
            </a:r>
            <a:r>
              <a:rPr kumimoji="1" lang="en-US" altLang="ja-JP" dirty="0"/>
              <a:t>50</a:t>
            </a:r>
            <a:r>
              <a:rPr kumimoji="1" lang="ja-JP" altLang="en-US"/>
              <a:t>個の通信履歴を格納して実験を行いました。</a:t>
            </a:r>
            <a:endParaRPr kumimoji="1" lang="en-US" altLang="ja-JP" dirty="0"/>
          </a:p>
          <a:p>
            <a:r>
              <a:rPr kumimoji="1" lang="ja-JP" altLang="en-US"/>
              <a:t>この結果、台数に応じた時間がかかる一方で</a:t>
            </a:r>
            <a:r>
              <a:rPr kumimoji="1" lang="en-US" altLang="ja-JP" dirty="0"/>
              <a:t>3</a:t>
            </a:r>
            <a:r>
              <a:rPr kumimoji="1" lang="ja-JP" altLang="en-US"/>
              <a:t>台になったときに急激に取得時間が長くなることがわかりました。</a:t>
            </a:r>
            <a:endParaRPr kumimoji="1" lang="en-US" altLang="ja-JP" dirty="0"/>
          </a:p>
          <a:p>
            <a:r>
              <a:rPr kumimoji="1" lang="ja-JP" altLang="en-US"/>
              <a:t>この原因については現在調査中となっています。</a:t>
            </a:r>
            <a:endParaRPr kumimoji="1" lang="en-US" altLang="ja-JP" dirty="0"/>
          </a:p>
          <a:p>
            <a:r>
              <a:rPr kumimoji="1" lang="ja-JP" altLang="en-US"/>
              <a:t>最後に、</a:t>
            </a:r>
            <a:r>
              <a:rPr kumimoji="1" lang="en-US" altLang="ja-JP" dirty="0" err="1"/>
              <a:t>BitVisor</a:t>
            </a:r>
            <a:r>
              <a:rPr kumimoji="1" lang="ja-JP" altLang="en-US"/>
              <a:t>において通信を捕捉するオーバヘッドを測定したところ、ウェブサーバのスループットが</a:t>
            </a:r>
            <a:r>
              <a:rPr kumimoji="1" lang="en-US" altLang="ja-JP" dirty="0"/>
              <a:t>65%</a:t>
            </a:r>
            <a:r>
              <a:rPr kumimoji="1" lang="ja-JP" altLang="en-US"/>
              <a:t>低下することがわかりました。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22</a:t>
            </a:fld>
            <a:endParaRPr kumimoji="1" lang="ja-JP" altLang="en-US"/>
          </a:p>
        </p:txBody>
      </p:sp>
    </p:spTree>
    <p:extLst>
      <p:ext uri="{BB962C8B-B14F-4D97-AF65-F5344CB8AC3E}">
        <p14:creationId xmlns:p14="http://schemas.microsoft.com/office/powerpoint/2010/main" val="1249502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関連研究です。</a:t>
            </a:r>
            <a:endParaRPr kumimoji="1" lang="en-US" altLang="ja-JP" dirty="0"/>
          </a:p>
          <a:p>
            <a:r>
              <a:rPr kumimoji="1" lang="en-US" altLang="ja-JP" dirty="0" err="1"/>
              <a:t>Ryoan</a:t>
            </a:r>
            <a:r>
              <a:rPr kumimoji="1" lang="ja-JP" altLang="en-US" dirty="0"/>
              <a:t>は</a:t>
            </a:r>
            <a:r>
              <a:rPr kumimoji="1" lang="en-US" altLang="ja-JP" dirty="0"/>
              <a:t>SGX</a:t>
            </a:r>
            <a:r>
              <a:rPr kumimoji="1" lang="ja-JP" altLang="en-US" dirty="0"/>
              <a:t>エンクレイヴ内にサンドボックスを作成してクラウドサービスを実行します。</a:t>
            </a:r>
            <a:endParaRPr kumimoji="1" lang="en-US" altLang="ja-JP" dirty="0"/>
          </a:p>
          <a:p>
            <a:r>
              <a:rPr kumimoji="1" lang="ja-JP" altLang="en-US" dirty="0"/>
              <a:t>機密情報を受け取ったサービスのアクセスはサンドボックスが制限することによって、機密情報の漏洩を防ぎます。</a:t>
            </a:r>
            <a:endParaRPr kumimoji="1" lang="en-US" altLang="ja-JP" dirty="0"/>
          </a:p>
          <a:p>
            <a:endParaRPr kumimoji="1" lang="en-US" altLang="ja-JP" dirty="0"/>
          </a:p>
          <a:p>
            <a:r>
              <a:rPr kumimoji="1" lang="en-US" altLang="ja-JP" dirty="0" err="1"/>
              <a:t>AccTEE</a:t>
            </a:r>
            <a:r>
              <a:rPr kumimoji="1" lang="ja-JP" altLang="en-US" dirty="0"/>
              <a:t>では、</a:t>
            </a:r>
            <a:r>
              <a:rPr kumimoji="1" lang="en-US" altLang="ja-JP" dirty="0"/>
              <a:t>SGX</a:t>
            </a:r>
            <a:r>
              <a:rPr kumimoji="1" lang="ja-JP" altLang="en-US" dirty="0"/>
              <a:t>エンクレイヴ内で</a:t>
            </a:r>
            <a:r>
              <a:rPr kumimoji="1" lang="en-US" altLang="ja-JP" dirty="0" err="1"/>
              <a:t>WebAssembly</a:t>
            </a:r>
            <a:r>
              <a:rPr kumimoji="1" lang="ja-JP" altLang="en-US" dirty="0"/>
              <a:t>を用いて双方向サンドボックスを作成します。</a:t>
            </a:r>
            <a:endParaRPr kumimoji="1" lang="en-US" altLang="ja-JP" dirty="0"/>
          </a:p>
          <a:p>
            <a:r>
              <a:rPr kumimoji="1" lang="ja-JP" altLang="en-US" dirty="0"/>
              <a:t>そして、エンクレイヴ内ではサービスが使用したリソースのログが安全に記録されます。</a:t>
            </a:r>
            <a:endParaRPr kumimoji="1" lang="en-US" altLang="ja-JP" dirty="0"/>
          </a:p>
          <a:p>
            <a:endParaRPr kumimoji="1" lang="en-US" altLang="ja-JP" dirty="0"/>
          </a:p>
          <a:p>
            <a:r>
              <a:rPr kumimoji="1" lang="en-US" altLang="ja-JP" dirty="0" err="1"/>
              <a:t>SEVmonitor</a:t>
            </a:r>
            <a:r>
              <a:rPr kumimoji="1" lang="ja-JP" altLang="en-US" dirty="0"/>
              <a:t>は</a:t>
            </a:r>
            <a:r>
              <a:rPr kumimoji="1" lang="en-US" altLang="ja-JP" dirty="0"/>
              <a:t>SEV</a:t>
            </a:r>
            <a:r>
              <a:rPr kumimoji="1" lang="ja-JP" altLang="en-US" dirty="0"/>
              <a:t>を用いてメモリが暗号化された</a:t>
            </a:r>
            <a:r>
              <a:rPr kumimoji="1" lang="en-US" altLang="ja-JP" dirty="0"/>
              <a:t>VM</a:t>
            </a:r>
            <a:r>
              <a:rPr kumimoji="1" lang="ja-JP" altLang="en-US" dirty="0"/>
              <a:t>内でエージェントを安全に動作させ、</a:t>
            </a:r>
            <a:r>
              <a:rPr kumimoji="1" lang="en-US" altLang="ja-JP" dirty="0"/>
              <a:t>SEV</a:t>
            </a:r>
            <a:r>
              <a:rPr kumimoji="1" lang="ja-JP" altLang="en-US" dirty="0"/>
              <a:t>で保護された別の</a:t>
            </a:r>
            <a:r>
              <a:rPr kumimoji="1" lang="en-US" altLang="ja-JP" dirty="0"/>
              <a:t>VM</a:t>
            </a:r>
            <a:r>
              <a:rPr kumimoji="1" lang="ja-JP" altLang="en-US" dirty="0"/>
              <a:t>に</a:t>
            </a:r>
            <a:r>
              <a:rPr kumimoji="1" lang="en-US" altLang="ja-JP" dirty="0"/>
              <a:t>IDS</a:t>
            </a:r>
            <a:r>
              <a:rPr kumimoji="1" lang="ja-JP" altLang="en-US" dirty="0"/>
              <a:t>をオフロード可能にしています。</a:t>
            </a:r>
            <a:endParaRPr kumimoji="1" lang="en-US" altLang="ja-JP" dirty="0"/>
          </a:p>
          <a:p>
            <a:r>
              <a:rPr kumimoji="1" lang="en-US" altLang="ja-JP" dirty="0" err="1"/>
              <a:t>SEVmonitor</a:t>
            </a:r>
            <a:r>
              <a:rPr kumimoji="1" lang="ja-JP" altLang="en-US" dirty="0"/>
              <a:t>ではクラウドが</a:t>
            </a:r>
            <a:r>
              <a:rPr kumimoji="1" lang="en-US" altLang="ja-JP" dirty="0"/>
              <a:t>VM</a:t>
            </a:r>
            <a:r>
              <a:rPr kumimoji="1" lang="ja-JP" altLang="en-US" dirty="0"/>
              <a:t>内で</a:t>
            </a:r>
            <a:r>
              <a:rPr kumimoji="1" lang="en-US" altLang="ja-JP" dirty="0" err="1"/>
              <a:t>BitVisor</a:t>
            </a:r>
            <a:r>
              <a:rPr kumimoji="1" lang="ja-JP" altLang="en-US" dirty="0"/>
              <a:t>を動作させてユーザの</a:t>
            </a:r>
            <a:r>
              <a:rPr kumimoji="1" lang="en-US" altLang="ja-JP" dirty="0"/>
              <a:t>VM</a:t>
            </a:r>
            <a:r>
              <a:rPr kumimoji="1" lang="ja-JP" altLang="en-US" dirty="0"/>
              <a:t>を監視することを想定しています。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23</a:t>
            </a:fld>
            <a:endParaRPr kumimoji="1" lang="ja-JP" altLang="en-US"/>
          </a:p>
        </p:txBody>
      </p:sp>
    </p:spTree>
    <p:extLst>
      <p:ext uri="{BB962C8B-B14F-4D97-AF65-F5344CB8AC3E}">
        <p14:creationId xmlns:p14="http://schemas.microsoft.com/office/powerpoint/2010/main" val="151306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まとめ</a:t>
            </a:r>
            <a:r>
              <a:rPr kumimoji="1" lang="ja-JP" altLang="en-US"/>
              <a:t>です。</a:t>
            </a:r>
            <a:endParaRPr kumimoji="1" lang="en-US" altLang="ja-JP" dirty="0"/>
          </a:p>
          <a:p>
            <a:r>
              <a:rPr kumimoji="1" lang="en-US" altLang="ja-JP" dirty="0"/>
              <a:t>AMD</a:t>
            </a:r>
            <a:r>
              <a:rPr kumimoji="1" lang="ja-JP" altLang="en-US"/>
              <a:t> </a:t>
            </a:r>
            <a:r>
              <a:rPr kumimoji="1" lang="en-US" altLang="ja-JP" dirty="0"/>
              <a:t> SEV</a:t>
            </a:r>
            <a:r>
              <a:rPr kumimoji="1" lang="ja-JP" altLang="en-US"/>
              <a:t>を用いてユーザがクラウド内のデータ流を安全に追跡・制御することを可能にするシステム</a:t>
            </a:r>
            <a:r>
              <a:rPr kumimoji="1" lang="en-US" altLang="ja-JP" dirty="0"/>
              <a:t>SEV-tracker</a:t>
            </a:r>
            <a:r>
              <a:rPr kumimoji="1" lang="ja-JP" altLang="en-US"/>
              <a:t>を提案しました。</a:t>
            </a:r>
            <a:endParaRPr kumimoji="1" lang="en-US" altLang="ja-JP" dirty="0"/>
          </a:p>
          <a:p>
            <a:r>
              <a:rPr kumimoji="1" lang="en-US" altLang="ja-JP" dirty="0"/>
              <a:t>SEV-tracker</a:t>
            </a:r>
            <a:r>
              <a:rPr kumimoji="1" lang="ja-JP" altLang="en-US"/>
              <a:t>ではクラウドにユーザ・ハイパーバイザを送り込み、プライバシ制御機構を実行します。</a:t>
            </a:r>
            <a:endParaRPr kumimoji="1" lang="en-US" altLang="ja-JP" dirty="0"/>
          </a:p>
          <a:p>
            <a:r>
              <a:rPr kumimoji="1" lang="ja-JP" altLang="en-US"/>
              <a:t>プライバシ制御機構はクラウドサービスの全ての通信を捕捉して通信を追跡します。</a:t>
            </a:r>
            <a:endParaRPr kumimoji="1" lang="en-US" altLang="ja-JP" dirty="0"/>
          </a:p>
          <a:p>
            <a:r>
              <a:rPr kumimoji="1" lang="ja-JP" altLang="en-US"/>
              <a:t>また、</a:t>
            </a:r>
            <a:r>
              <a:rPr kumimoji="1" lang="en-US" altLang="ja-JP" dirty="0"/>
              <a:t> SEV</a:t>
            </a:r>
            <a:r>
              <a:rPr kumimoji="1" lang="ja-JP" altLang="en-US"/>
              <a:t>のメモリ保護によってユーザ・ハイパーバイザとクラウドサービスを相互に保護します。</a:t>
            </a:r>
            <a:endParaRPr kumimoji="1" lang="en-US" altLang="ja-JP" dirty="0"/>
          </a:p>
          <a:p>
            <a:r>
              <a:rPr kumimoji="1" lang="ja-JP" altLang="en-US"/>
              <a:t>ネストした仮想化のオーバヘッドを削減するために、ユーザハイパーバイザとして</a:t>
            </a:r>
            <a:r>
              <a:rPr kumimoji="1" lang="en-US" altLang="ja-JP" dirty="0" err="1"/>
              <a:t>BitVisor</a:t>
            </a:r>
            <a:r>
              <a:rPr kumimoji="1" lang="ja-JP" altLang="en-US"/>
              <a:t>、ユーザ</a:t>
            </a:r>
            <a:r>
              <a:rPr kumimoji="1" lang="en-US" altLang="ja-JP" dirty="0"/>
              <a:t>VM</a:t>
            </a:r>
            <a:r>
              <a:rPr kumimoji="1" lang="ja-JP" altLang="en-US"/>
              <a:t>で動作する</a:t>
            </a:r>
            <a:r>
              <a:rPr kumimoji="1" lang="en-US" altLang="ja-JP" dirty="0"/>
              <a:t>OS</a:t>
            </a:r>
            <a:r>
              <a:rPr kumimoji="1" lang="ja-JP" altLang="en-US"/>
              <a:t>として</a:t>
            </a:r>
            <a:r>
              <a:rPr kumimoji="1" lang="en-US" altLang="ja-JP" dirty="0" err="1"/>
              <a:t>Unikraft</a:t>
            </a:r>
            <a:r>
              <a:rPr kumimoji="1" lang="ja-JP" altLang="en-US"/>
              <a:t>を用いました。</a:t>
            </a:r>
            <a:endParaRPr kumimoji="1" lang="en-US" altLang="ja-JP" dirty="0"/>
          </a:p>
          <a:p>
            <a:endParaRPr kumimoji="1" lang="en-US" altLang="ja-JP" dirty="0"/>
          </a:p>
          <a:p>
            <a:r>
              <a:rPr kumimoji="1" lang="ja-JP" altLang="en-US"/>
              <a:t>今後の課題として、様々な</a:t>
            </a:r>
            <a:r>
              <a:rPr kumimoji="1" lang="en-US" altLang="ja-JP" dirty="0" err="1"/>
              <a:t>Unikraft</a:t>
            </a:r>
            <a:r>
              <a:rPr kumimoji="1" lang="ja-JP" altLang="en-US"/>
              <a:t>アプリケーションを動作させてデータ流を追跡することや、クラウドサービスのデータ流を制御する機能を実装すること、</a:t>
            </a:r>
            <a:r>
              <a:rPr kumimoji="1" lang="en-US" altLang="ja-JP" dirty="0" err="1"/>
              <a:t>BitVisor</a:t>
            </a:r>
            <a:r>
              <a:rPr kumimoji="1" lang="ja-JP" altLang="en-US"/>
              <a:t>と</a:t>
            </a:r>
            <a:r>
              <a:rPr kumimoji="1" lang="en-US" altLang="ja-JP" dirty="0" err="1"/>
              <a:t>Unikraft</a:t>
            </a:r>
            <a:r>
              <a:rPr kumimoji="1" lang="ja-JP" altLang="en-US"/>
              <a:t>の</a:t>
            </a:r>
            <a:r>
              <a:rPr kumimoji="1" lang="en-US" altLang="ja-JP" dirty="0"/>
              <a:t> SEV</a:t>
            </a:r>
            <a:r>
              <a:rPr kumimoji="1" lang="ja-JP" altLang="en-US"/>
              <a:t>対応があります。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24</a:t>
            </a:fld>
            <a:endParaRPr kumimoji="1" lang="ja-JP" altLang="en-US"/>
          </a:p>
        </p:txBody>
      </p:sp>
    </p:spTree>
    <p:extLst>
      <p:ext uri="{BB962C8B-B14F-4D97-AF65-F5344CB8AC3E}">
        <p14:creationId xmlns:p14="http://schemas.microsoft.com/office/powerpoint/2010/main" val="252149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en-US" altLang="ja-JP" sz="1350" dirty="0">
                <a:ea typeface="ＭＳ Ｐゴシック"/>
                <a:cs typeface="Calibri"/>
              </a:rPr>
              <a:t>SEV-tracker</a:t>
            </a:r>
            <a:r>
              <a:rPr lang="ja-JP" altLang="en-US" sz="1350" dirty="0">
                <a:ea typeface="ＭＳ Ｐゴシック"/>
                <a:cs typeface="Calibri"/>
              </a:rPr>
              <a:t>ではユーザごとに</a:t>
            </a:r>
            <a:r>
              <a:rPr lang="en-US" altLang="ja-JP" sz="1350" dirty="0">
                <a:ea typeface="ＭＳ Ｐゴシック"/>
                <a:cs typeface="Calibri"/>
              </a:rPr>
              <a:t>VM</a:t>
            </a:r>
            <a:r>
              <a:rPr lang="ja-JP" altLang="en-US" sz="1350" dirty="0">
                <a:ea typeface="ＭＳ Ｐゴシック"/>
                <a:cs typeface="Calibri"/>
              </a:rPr>
              <a:t>を用意して動作させるため、軽量化をする必要があります。</a:t>
            </a:r>
            <a:endParaRPr lang="en-US" altLang="ja-JP" sz="1350" dirty="0">
              <a:ea typeface="ＭＳ Ｐゴシック"/>
              <a:cs typeface="Calibri"/>
            </a:endParaRPr>
          </a:p>
          <a:p>
            <a:r>
              <a:rPr lang="ja-JP" altLang="en-US" sz="1350" dirty="0">
                <a:ea typeface="ＭＳ Ｐゴシック"/>
                <a:cs typeface="Calibri"/>
              </a:rPr>
              <a:t>そのため、ユーザ・ハイパーバイザとして軽量なハイパーバイザである</a:t>
            </a:r>
            <a:r>
              <a:rPr lang="en-US" altLang="ja-JP" sz="1350" dirty="0" err="1">
                <a:ea typeface="ＭＳ Ｐゴシック"/>
                <a:cs typeface="Calibri"/>
              </a:rPr>
              <a:t>BitVisor</a:t>
            </a:r>
            <a:r>
              <a:rPr lang="ja-JP" altLang="en-US" sz="1350" dirty="0">
                <a:ea typeface="ＭＳ Ｐゴシック"/>
                <a:cs typeface="Calibri"/>
              </a:rPr>
              <a:t>を使います</a:t>
            </a:r>
            <a:endParaRPr lang="en-US" altLang="ja-JP" sz="1350" dirty="0">
              <a:ea typeface="ＭＳ Ｐゴシック"/>
              <a:cs typeface="Calibri"/>
            </a:endParaRPr>
          </a:p>
          <a:p>
            <a:r>
              <a:rPr lang="en-US" altLang="ja-JP" sz="1350" dirty="0" err="1">
                <a:ea typeface="ＭＳ Ｐゴシック"/>
                <a:cs typeface="Calibri"/>
              </a:rPr>
              <a:t>BitVisor</a:t>
            </a:r>
            <a:r>
              <a:rPr lang="ja-JP" altLang="en-US" sz="1350" dirty="0">
                <a:ea typeface="ＭＳ Ｐゴシック"/>
                <a:cs typeface="Calibri"/>
              </a:rPr>
              <a:t>は複数のゲスト</a:t>
            </a:r>
            <a:r>
              <a:rPr lang="en-US" altLang="ja-JP" sz="1350" dirty="0">
                <a:ea typeface="ＭＳ Ｐゴシック"/>
                <a:cs typeface="Calibri"/>
              </a:rPr>
              <a:t>OS</a:t>
            </a:r>
            <a:r>
              <a:rPr lang="ja-JP" altLang="en-US" sz="1350" dirty="0">
                <a:ea typeface="ＭＳ Ｐゴシック"/>
                <a:cs typeface="Calibri"/>
              </a:rPr>
              <a:t>をサポートせず、</a:t>
            </a:r>
            <a:r>
              <a:rPr lang="en-US" altLang="ja-JP" sz="1350" dirty="0">
                <a:ea typeface="ＭＳ Ｐゴシック"/>
                <a:cs typeface="Calibri"/>
              </a:rPr>
              <a:t>1</a:t>
            </a:r>
            <a:r>
              <a:rPr lang="ja-JP" altLang="en-US" sz="1350" dirty="0">
                <a:ea typeface="ＭＳ Ｐゴシック"/>
                <a:cs typeface="Calibri"/>
              </a:rPr>
              <a:t>つのゲスト</a:t>
            </a:r>
            <a:r>
              <a:rPr lang="en-US" altLang="ja-JP" sz="1350" dirty="0">
                <a:ea typeface="ＭＳ Ｐゴシック"/>
                <a:cs typeface="Calibri"/>
              </a:rPr>
              <a:t>OS</a:t>
            </a:r>
            <a:r>
              <a:rPr lang="ja-JP" altLang="en-US" sz="1350" dirty="0">
                <a:ea typeface="ＭＳ Ｐゴシック"/>
                <a:cs typeface="Calibri"/>
              </a:rPr>
              <a:t>をサポートし、必要最小限の仮想化のみを行うことで軽量化を実現しています。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また、ユーザ</a:t>
            </a:r>
            <a:r>
              <a:rPr lang="en-US" altLang="ja-JP" sz="1350" dirty="0">
                <a:ea typeface="ＭＳ Ｐゴシック"/>
                <a:cs typeface="Calibri"/>
              </a:rPr>
              <a:t>VM</a:t>
            </a:r>
            <a:r>
              <a:rPr lang="ja-JP" altLang="en-US" sz="1350" dirty="0">
                <a:ea typeface="ＭＳ Ｐゴシック"/>
                <a:cs typeface="Calibri"/>
              </a:rPr>
              <a:t>内で動作させる</a:t>
            </a:r>
            <a:r>
              <a:rPr lang="en-US" altLang="ja-JP" sz="1350" dirty="0">
                <a:ea typeface="ＭＳ Ｐゴシック"/>
                <a:cs typeface="Calibri"/>
              </a:rPr>
              <a:t>OS</a:t>
            </a:r>
            <a:r>
              <a:rPr lang="ja-JP" altLang="en-US" sz="1350" dirty="0">
                <a:ea typeface="ＭＳ Ｐゴシック"/>
                <a:cs typeface="Calibri"/>
              </a:rPr>
              <a:t>として</a:t>
            </a:r>
            <a:r>
              <a:rPr lang="en-US" altLang="ja-JP" sz="1350" dirty="0" err="1">
                <a:ea typeface="ＭＳ Ｐゴシック"/>
                <a:cs typeface="Calibri"/>
              </a:rPr>
              <a:t>Unikraft</a:t>
            </a:r>
            <a:r>
              <a:rPr lang="ja-JP" altLang="en-US" sz="1350" dirty="0">
                <a:ea typeface="ＭＳ Ｐゴシック"/>
                <a:cs typeface="Calibri"/>
              </a:rPr>
              <a:t>を使用します</a:t>
            </a:r>
            <a:endParaRPr lang="en-US" altLang="ja-JP" sz="1350" dirty="0">
              <a:ea typeface="ＭＳ Ｐゴシック"/>
              <a:cs typeface="Calibri"/>
            </a:endParaRPr>
          </a:p>
          <a:p>
            <a:r>
              <a:rPr lang="en-US" altLang="ja-JP" sz="1350" dirty="0" err="1">
                <a:ea typeface="ＭＳ Ｐゴシック"/>
                <a:cs typeface="Calibri"/>
              </a:rPr>
              <a:t>Unikraft</a:t>
            </a:r>
            <a:r>
              <a:rPr lang="ja-JP" altLang="en-US" sz="1350" dirty="0">
                <a:ea typeface="ＭＳ Ｐゴシック"/>
                <a:cs typeface="Calibri"/>
              </a:rPr>
              <a:t>は実行に必要な最小限の機能をライブラリとしてリンクしたライブラリ</a:t>
            </a:r>
            <a:r>
              <a:rPr lang="en-US" altLang="ja-JP" sz="1350" dirty="0">
                <a:ea typeface="ＭＳ Ｐゴシック"/>
                <a:cs typeface="Calibri"/>
              </a:rPr>
              <a:t>OS</a:t>
            </a:r>
            <a:r>
              <a:rPr lang="ja-JP" altLang="en-US" sz="1350" dirty="0">
                <a:ea typeface="ＭＳ Ｐゴシック"/>
                <a:cs typeface="Calibri"/>
              </a:rPr>
              <a:t>です。</a:t>
            </a:r>
            <a:endParaRPr lang="en-US" altLang="ja-JP" sz="1350" dirty="0">
              <a:ea typeface="ＭＳ Ｐゴシック"/>
              <a:cs typeface="Calibri"/>
            </a:endParaRPr>
          </a:p>
          <a:p>
            <a:r>
              <a:rPr lang="en-US" altLang="ja-JP" sz="1350" dirty="0">
                <a:ea typeface="ＭＳ Ｐゴシック"/>
                <a:cs typeface="Calibri"/>
              </a:rPr>
              <a:t>SEV</a:t>
            </a:r>
            <a:r>
              <a:rPr lang="ja-JP" altLang="en-US" sz="1350" dirty="0">
                <a:ea typeface="ＭＳ Ｐゴシック"/>
                <a:cs typeface="Calibri"/>
              </a:rPr>
              <a:t>を用いるためには</a:t>
            </a:r>
            <a:r>
              <a:rPr lang="en-US" altLang="ja-JP" sz="1350" dirty="0">
                <a:ea typeface="ＭＳ Ｐゴシック"/>
                <a:cs typeface="Calibri"/>
              </a:rPr>
              <a:t>BIOS</a:t>
            </a:r>
            <a:r>
              <a:rPr lang="ja-JP" altLang="en-US" sz="1350" dirty="0">
                <a:ea typeface="ＭＳ Ｐゴシック"/>
                <a:cs typeface="Calibri"/>
              </a:rPr>
              <a:t>の後継である</a:t>
            </a:r>
            <a:r>
              <a:rPr lang="en-US" altLang="ja-JP" sz="1350" dirty="0">
                <a:ea typeface="ＭＳ Ｐゴシック"/>
                <a:cs typeface="Calibri"/>
              </a:rPr>
              <a:t>UEFI</a:t>
            </a:r>
            <a:r>
              <a:rPr lang="ja-JP" altLang="en-US" sz="1350" dirty="0">
                <a:ea typeface="ＭＳ Ｐゴシック"/>
                <a:cs typeface="Calibri"/>
              </a:rPr>
              <a:t>で起動することが必要であるため、</a:t>
            </a:r>
            <a:r>
              <a:rPr lang="en-US" altLang="ja-JP" sz="1350" dirty="0" err="1">
                <a:ea typeface="ＭＳ Ｐゴシック"/>
                <a:cs typeface="Calibri"/>
              </a:rPr>
              <a:t>Unikraft</a:t>
            </a:r>
            <a:r>
              <a:rPr lang="ja-JP" altLang="en-US" sz="1350" dirty="0">
                <a:ea typeface="ＭＳ Ｐゴシック"/>
                <a:cs typeface="Calibri"/>
              </a:rPr>
              <a:t>には</a:t>
            </a:r>
            <a:r>
              <a:rPr lang="en-US" altLang="ja-JP" sz="1350" dirty="0">
                <a:ea typeface="ＭＳ Ｐゴシック"/>
                <a:cs typeface="Calibri"/>
              </a:rPr>
              <a:t>UEFI</a:t>
            </a:r>
            <a:r>
              <a:rPr lang="ja-JP" altLang="en-US" sz="1350" dirty="0">
                <a:ea typeface="ＭＳ Ｐゴシック"/>
                <a:cs typeface="Calibri"/>
              </a:rPr>
              <a:t>対応を行いました。</a:t>
            </a:r>
            <a:endParaRPr lang="en-US" altLang="ja-JP" sz="1350" dirty="0">
              <a:ea typeface="ＭＳ Ｐゴシック"/>
              <a:cs typeface="Calibri"/>
            </a:endParaRPr>
          </a:p>
          <a:p>
            <a:r>
              <a:rPr lang="ja-JP" altLang="en-US" sz="1350" dirty="0">
                <a:ea typeface="ＭＳ Ｐゴシック"/>
                <a:cs typeface="Calibri"/>
              </a:rPr>
              <a:t>さらに、</a:t>
            </a:r>
            <a:r>
              <a:rPr lang="en-US" altLang="ja-JP" sz="1350" dirty="0" err="1">
                <a:ea typeface="ＭＳ Ｐゴシック"/>
                <a:cs typeface="Calibri"/>
              </a:rPr>
              <a:t>BitVisor</a:t>
            </a:r>
            <a:r>
              <a:rPr lang="ja-JP" altLang="en-US" sz="1350" dirty="0">
                <a:ea typeface="ＭＳ Ｐゴシック"/>
                <a:cs typeface="Calibri"/>
              </a:rPr>
              <a:t>上でネットワークを利用するためにドライバと</a:t>
            </a:r>
            <a:r>
              <a:rPr lang="en-US" altLang="ja-JP" sz="1350" dirty="0" err="1">
                <a:ea typeface="ＭＳ Ｐゴシック"/>
                <a:cs typeface="Calibri"/>
              </a:rPr>
              <a:t>BitVisor</a:t>
            </a:r>
            <a:r>
              <a:rPr lang="ja-JP" altLang="en-US" sz="1350" dirty="0">
                <a:ea typeface="ＭＳ Ｐゴシック"/>
                <a:cs typeface="Calibri"/>
              </a:rPr>
              <a:t>をそれぞれ修正しました。</a:t>
            </a:r>
            <a:endParaRPr lang="en-US" altLang="ja-JP" sz="1350" dirty="0">
              <a:ea typeface="ＭＳ Ｐゴシック"/>
              <a:cs typeface="Calibri"/>
            </a:endParaRPr>
          </a:p>
          <a:p>
            <a:r>
              <a:rPr lang="ja-JP" altLang="en-US" sz="1350" dirty="0">
                <a:ea typeface="ＭＳ Ｐゴシック"/>
                <a:cs typeface="Calibri"/>
              </a:rPr>
              <a:t>右下のグラフはバイナリサイズの比較です</a:t>
            </a:r>
            <a:endParaRPr lang="en-US" altLang="ja-JP" sz="1350" dirty="0">
              <a:ea typeface="ＭＳ Ｐゴシック"/>
              <a:cs typeface="Calibri"/>
            </a:endParaRPr>
          </a:p>
          <a:p>
            <a:r>
              <a:rPr lang="en-US" altLang="ja-JP" sz="1350" dirty="0" err="1">
                <a:ea typeface="ＭＳ Ｐゴシック"/>
                <a:cs typeface="Calibri"/>
              </a:rPr>
              <a:t>BitVisor</a:t>
            </a:r>
            <a:r>
              <a:rPr lang="ja-JP" altLang="en-US" sz="1350" dirty="0">
                <a:ea typeface="ＭＳ Ｐゴシック"/>
                <a:cs typeface="Calibri"/>
              </a:rPr>
              <a:t>は</a:t>
            </a:r>
            <a:r>
              <a:rPr lang="en-US" altLang="ja-JP" sz="1350" dirty="0">
                <a:ea typeface="ＭＳ Ｐゴシック"/>
                <a:cs typeface="Calibri"/>
              </a:rPr>
              <a:t>KVM</a:t>
            </a:r>
            <a:r>
              <a:rPr lang="ja-JP" altLang="en-US" sz="1350" dirty="0">
                <a:ea typeface="ＭＳ Ｐゴシック"/>
                <a:cs typeface="Calibri"/>
              </a:rPr>
              <a:t>に比べて、</a:t>
            </a:r>
            <a:r>
              <a:rPr lang="en-US" altLang="ja-JP" sz="1350" dirty="0" err="1">
                <a:ea typeface="ＭＳ Ｐゴシック"/>
                <a:cs typeface="Calibri"/>
              </a:rPr>
              <a:t>Unikraft</a:t>
            </a:r>
            <a:r>
              <a:rPr lang="ja-JP" altLang="en-US" sz="1350" dirty="0">
                <a:ea typeface="ＭＳ Ｐゴシック"/>
                <a:cs typeface="Calibri"/>
              </a:rPr>
              <a:t>は</a:t>
            </a:r>
            <a:r>
              <a:rPr lang="en-US" altLang="ja-JP" sz="1350" dirty="0">
                <a:ea typeface="ＭＳ Ｐゴシック"/>
                <a:cs typeface="Calibri"/>
              </a:rPr>
              <a:t>Linux</a:t>
            </a:r>
            <a:r>
              <a:rPr lang="ja-JP" altLang="en-US" sz="1350" dirty="0">
                <a:ea typeface="ＭＳ Ｐゴシック"/>
                <a:cs typeface="Calibri"/>
              </a:rPr>
              <a:t>に比べて非常に小さいバイナリサイズとなっています。</a:t>
            </a:r>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25</a:t>
            </a:fld>
            <a:endParaRPr kumimoji="1" lang="ja-JP" altLang="en-US"/>
          </a:p>
        </p:txBody>
      </p:sp>
    </p:spTree>
    <p:extLst>
      <p:ext uri="{BB962C8B-B14F-4D97-AF65-F5344CB8AC3E}">
        <p14:creationId xmlns:p14="http://schemas.microsoft.com/office/powerpoint/2010/main" val="1413120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次に、通信履歴の取得にかかる時間を測定しました。</a:t>
            </a:r>
            <a:endParaRPr kumimoji="1" lang="en-US" altLang="ja-JP" dirty="0"/>
          </a:p>
          <a:p>
            <a:pPr marL="0" marR="0" lvl="0" indent="0" algn="l" defTabSz="1042992" rtl="0" eaLnBrk="1" fontAlgn="auto" latinLnBrk="0" hangingPunct="1">
              <a:lnSpc>
                <a:spcPct val="100000"/>
              </a:lnSpc>
              <a:spcBef>
                <a:spcPts val="0"/>
              </a:spcBef>
              <a:spcAft>
                <a:spcPts val="0"/>
              </a:spcAft>
              <a:buClrTx/>
              <a:buSzTx/>
              <a:buFontTx/>
              <a:buNone/>
              <a:tabLst/>
              <a:defRPr/>
            </a:pPr>
            <a:r>
              <a:rPr kumimoji="1" lang="ja-JP" altLang="en-US" dirty="0"/>
              <a:t>それぞれのハイパーバイザには</a:t>
            </a:r>
            <a:r>
              <a:rPr kumimoji="1" lang="en-US" altLang="ja-JP" dirty="0"/>
              <a:t>105</a:t>
            </a:r>
            <a:r>
              <a:rPr kumimoji="1" lang="ja-JP" altLang="en-US" dirty="0"/>
              <a:t>個のダミーの接続先</a:t>
            </a:r>
            <a:r>
              <a:rPr kumimoji="1" lang="en-US" altLang="ja-JP" dirty="0"/>
              <a:t>IP</a:t>
            </a:r>
            <a:r>
              <a:rPr kumimoji="1" lang="ja-JP" altLang="en-US" dirty="0"/>
              <a:t>アドレスを格納し、</a:t>
            </a:r>
            <a:r>
              <a:rPr kumimoji="1" lang="en-US" altLang="ja-JP" dirty="0"/>
              <a:t>1</a:t>
            </a:r>
            <a:r>
              <a:rPr kumimoji="1" lang="ja-JP" altLang="en-US" dirty="0"/>
              <a:t>から</a:t>
            </a:r>
            <a:r>
              <a:rPr kumimoji="1" lang="en-US" altLang="ja-JP" dirty="0"/>
              <a:t>5</a:t>
            </a:r>
            <a:r>
              <a:rPr kumimoji="1" lang="ja-JP" altLang="en-US" dirty="0"/>
              <a:t>台のクラウド</a:t>
            </a:r>
            <a:r>
              <a:rPr kumimoji="1" lang="en-US" altLang="ja-JP" dirty="0"/>
              <a:t>VM</a:t>
            </a:r>
            <a:r>
              <a:rPr kumimoji="1" lang="ja-JP" altLang="en-US" dirty="0"/>
              <a:t>に対して順番に再帰的に取得する時間を測定しています。</a:t>
            </a:r>
            <a:endParaRPr kumimoji="1" lang="en-US" altLang="ja-JP" dirty="0"/>
          </a:p>
          <a:p>
            <a:r>
              <a:rPr kumimoji="1" lang="ja-JP" altLang="en-US" dirty="0"/>
              <a:t>その結果、クラウド</a:t>
            </a:r>
            <a:r>
              <a:rPr kumimoji="1" lang="en-US" altLang="ja-JP" dirty="0"/>
              <a:t>VM</a:t>
            </a:r>
            <a:r>
              <a:rPr kumimoji="1" lang="ja-JP" altLang="en-US" dirty="0"/>
              <a:t>の数に応じた時間がかかることを確認しました。</a:t>
            </a:r>
            <a:endParaRPr kumimoji="1" lang="en-US" altLang="ja-JP" dirty="0"/>
          </a:p>
          <a:p>
            <a:r>
              <a:rPr kumimoji="1" lang="en-US" altLang="ja-JP" dirty="0"/>
              <a:t>1</a:t>
            </a:r>
            <a:r>
              <a:rPr kumimoji="1" lang="ja-JP" altLang="en-US" dirty="0"/>
              <a:t>台の場合は</a:t>
            </a:r>
            <a:r>
              <a:rPr kumimoji="1" lang="en-US" altLang="ja-JP" dirty="0"/>
              <a:t>30</a:t>
            </a:r>
            <a:r>
              <a:rPr kumimoji="1" lang="ja-JP" altLang="en-US" dirty="0"/>
              <a:t>ミリ秒となっています。</a:t>
            </a:r>
            <a:endParaRPr kumimoji="1" lang="en-US" altLang="ja-JP" dirty="0"/>
          </a:p>
          <a:p>
            <a:endParaRPr kumimoji="1" lang="en-US" altLang="ja-JP" dirty="0"/>
          </a:p>
          <a:p>
            <a:endParaRPr kumimoji="1" lang="en-US" altLang="ja-JP" dirty="0"/>
          </a:p>
          <a:p>
            <a:r>
              <a:rPr kumimoji="1" lang="ja-JP" altLang="en-US" dirty="0"/>
              <a:t>２台目のクラウド</a:t>
            </a:r>
            <a:r>
              <a:rPr kumimoji="1" lang="en-US" altLang="ja-JP" dirty="0"/>
              <a:t>VM</a:t>
            </a:r>
            <a:r>
              <a:rPr kumimoji="1" lang="ja-JP" altLang="en-US" dirty="0"/>
              <a:t>の動作が不安定であるため、通信に時間がかかってしまっている可能性</a:t>
            </a:r>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26</a:t>
            </a:fld>
            <a:endParaRPr kumimoji="1" lang="ja-JP" altLang="en-US"/>
          </a:p>
        </p:txBody>
      </p:sp>
    </p:spTree>
    <p:extLst>
      <p:ext uri="{BB962C8B-B14F-4D97-AF65-F5344CB8AC3E}">
        <p14:creationId xmlns:p14="http://schemas.microsoft.com/office/powerpoint/2010/main" val="4084838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lang="ja-JP" altLang="en-US" dirty="0">
                <a:ea typeface="ＭＳ Ｐゴシック"/>
                <a:cs typeface="Calibri"/>
              </a:rPr>
              <a:t>通信の追跡は</a:t>
            </a:r>
            <a:r>
              <a:rPr lang="en-US" altLang="ja-JP" dirty="0" err="1">
                <a:ea typeface="ＭＳ Ｐゴシック"/>
                <a:cs typeface="Calibri"/>
              </a:rPr>
              <a:t>BitVisor</a:t>
            </a:r>
            <a:r>
              <a:rPr lang="ja-JP" altLang="en-US" dirty="0">
                <a:ea typeface="ＭＳ Ｐゴシック"/>
                <a:cs typeface="Calibri"/>
              </a:rPr>
              <a:t>内で通信パケットを捕捉することで実装しました。</a:t>
            </a:r>
            <a:endParaRPr lang="en-US" altLang="ja-JP" dirty="0">
              <a:ea typeface="ＭＳ Ｐゴシック"/>
              <a:cs typeface="Calibri"/>
            </a:endParaRPr>
          </a:p>
          <a:p>
            <a:r>
              <a:rPr lang="en-US" altLang="ja-JP" dirty="0" err="1">
                <a:ea typeface="ＭＳ Ｐゴシック"/>
                <a:cs typeface="Calibri"/>
              </a:rPr>
              <a:t>BitVisor</a:t>
            </a:r>
            <a:r>
              <a:rPr lang="ja-JP" altLang="en-US" dirty="0">
                <a:ea typeface="ＭＳ Ｐゴシック"/>
                <a:cs typeface="Calibri"/>
              </a:rPr>
              <a:t>内でパケットを補足して解析し、</a:t>
            </a:r>
            <a:r>
              <a:rPr lang="en-US" altLang="ja-JP" dirty="0">
                <a:ea typeface="ＭＳ Ｐゴシック"/>
                <a:cs typeface="Calibri"/>
              </a:rPr>
              <a:t>IP</a:t>
            </a:r>
            <a:r>
              <a:rPr lang="ja-JP" altLang="en-US" dirty="0">
                <a:ea typeface="ＭＳ Ｐゴシック"/>
                <a:cs typeface="Calibri"/>
              </a:rPr>
              <a:t>パケットである場合は</a:t>
            </a:r>
            <a:r>
              <a:rPr lang="en-US" altLang="ja-JP" dirty="0">
                <a:ea typeface="ＭＳ Ｐゴシック"/>
                <a:cs typeface="Calibri"/>
              </a:rPr>
              <a:t>IP</a:t>
            </a:r>
            <a:r>
              <a:rPr lang="ja-JP" altLang="en-US" dirty="0">
                <a:ea typeface="ＭＳ Ｐゴシック"/>
                <a:cs typeface="Calibri"/>
              </a:rPr>
              <a:t>アドレスを保存します。</a:t>
            </a:r>
            <a:endParaRPr lang="en-US" altLang="ja-JP" dirty="0">
              <a:ea typeface="ＭＳ Ｐゴシック"/>
              <a:cs typeface="Calibri"/>
            </a:endParaRPr>
          </a:p>
          <a:p>
            <a:r>
              <a:rPr lang="ja-JP" altLang="en-US" dirty="0">
                <a:ea typeface="ＭＳ Ｐゴシック"/>
                <a:cs typeface="Calibri"/>
              </a:rPr>
              <a:t>また、</a:t>
            </a:r>
            <a:r>
              <a:rPr lang="en-US" altLang="ja-JP" dirty="0" err="1">
                <a:ea typeface="ＭＳ Ｐゴシック"/>
                <a:cs typeface="Calibri"/>
              </a:rPr>
              <a:t>BitVisor</a:t>
            </a:r>
            <a:r>
              <a:rPr lang="ja-JP" altLang="en-US" dirty="0">
                <a:ea typeface="ＭＳ Ｐゴシック"/>
                <a:cs typeface="Calibri"/>
              </a:rPr>
              <a:t>内にサーバを実装し、ユーザからの問い合わせに対して保存していた接続先</a:t>
            </a:r>
            <a:r>
              <a:rPr lang="en-US" altLang="ja-JP" dirty="0">
                <a:ea typeface="ＭＳ Ｐゴシック"/>
                <a:cs typeface="Calibri"/>
              </a:rPr>
              <a:t>IP</a:t>
            </a:r>
            <a:r>
              <a:rPr lang="ja-JP" altLang="en-US" dirty="0">
                <a:ea typeface="ＭＳ Ｐゴシック"/>
                <a:cs typeface="Calibri"/>
              </a:rPr>
              <a:t>アドレスの一覧を返すようにしました。</a:t>
            </a:r>
            <a:endParaRPr lang="en-US" altLang="ja-JP" dirty="0">
              <a:ea typeface="ＭＳ Ｐゴシック"/>
              <a:cs typeface="Calibri"/>
            </a:endParaRPr>
          </a:p>
          <a:p>
            <a:endParaRPr lang="en-US" altLang="ja-JP" dirty="0">
              <a:ea typeface="ＭＳ Ｐゴシック"/>
              <a:cs typeface="Calibri"/>
            </a:endParaRPr>
          </a:p>
          <a:p>
            <a:r>
              <a:rPr lang="en-US" altLang="ja-JP" dirty="0" err="1">
                <a:ea typeface="ＭＳ Ｐゴシック"/>
                <a:cs typeface="Calibri"/>
              </a:rPr>
              <a:t>BitVisor</a:t>
            </a:r>
            <a:r>
              <a:rPr lang="ja-JP" altLang="en-US" dirty="0">
                <a:ea typeface="ＭＳ Ｐゴシック"/>
                <a:cs typeface="Calibri"/>
              </a:rPr>
              <a:t>での通信は</a:t>
            </a:r>
            <a:r>
              <a:rPr lang="en-US" altLang="ja-JP" dirty="0" err="1">
                <a:ea typeface="ＭＳ Ｐゴシック"/>
                <a:cs typeface="Calibri"/>
              </a:rPr>
              <a:t>lwIP</a:t>
            </a:r>
            <a:r>
              <a:rPr lang="ja-JP" altLang="en-US" dirty="0">
                <a:ea typeface="ＭＳ Ｐゴシック"/>
                <a:cs typeface="Calibri"/>
              </a:rPr>
              <a:t>の</a:t>
            </a:r>
            <a:r>
              <a:rPr lang="en-US" altLang="ja-JP" dirty="0">
                <a:ea typeface="ＭＳ Ｐゴシック"/>
                <a:cs typeface="Calibri"/>
              </a:rPr>
              <a:t>raw API</a:t>
            </a:r>
            <a:r>
              <a:rPr lang="ja-JP" altLang="en-US" dirty="0">
                <a:ea typeface="ＭＳ Ｐゴシック"/>
                <a:cs typeface="Calibri"/>
              </a:rPr>
              <a:t>を用いて行いました。</a:t>
            </a:r>
            <a:endParaRPr lang="en-US" altLang="ja-JP" dirty="0">
              <a:ea typeface="ＭＳ Ｐゴシック"/>
              <a:cs typeface="Calibri"/>
            </a:endParaRPr>
          </a:p>
          <a:p>
            <a:r>
              <a:rPr lang="en-US" altLang="ja-JP" dirty="0">
                <a:ea typeface="ＭＳ Ｐゴシック"/>
                <a:cs typeface="Calibri"/>
              </a:rPr>
              <a:t>Raw API</a:t>
            </a:r>
            <a:r>
              <a:rPr lang="ja-JP" altLang="en-US" dirty="0">
                <a:ea typeface="ＭＳ Ｐゴシック"/>
                <a:cs typeface="Calibri"/>
              </a:rPr>
              <a:t>ではソケット通信は用いずに、コールバック関数を用いて通信の処理を行っています。</a:t>
            </a:r>
            <a:endParaRPr lang="en-US" altLang="ja-JP" dirty="0">
              <a:ea typeface="ＭＳ Ｐゴシック"/>
              <a:cs typeface="Calibri"/>
            </a:endParaRPr>
          </a:p>
          <a:p>
            <a:r>
              <a:rPr lang="ja-JP" altLang="en-US" dirty="0">
                <a:ea typeface="ＭＳ Ｐゴシック"/>
                <a:cs typeface="Calibri"/>
              </a:rPr>
              <a:t>更に、クラウドサービスが接続した先でも</a:t>
            </a:r>
            <a:r>
              <a:rPr lang="en-US" altLang="ja-JP" dirty="0" err="1">
                <a:ea typeface="ＭＳ Ｐゴシック"/>
                <a:cs typeface="Calibri"/>
              </a:rPr>
              <a:t>BitVisor</a:t>
            </a:r>
            <a:r>
              <a:rPr lang="ja-JP" altLang="en-US" dirty="0">
                <a:ea typeface="ＭＳ Ｐゴシック"/>
                <a:cs typeface="Calibri"/>
              </a:rPr>
              <a:t>が動作していた場合には再帰的に問い合わせを行い、通信の履歴を取得します。</a:t>
            </a:r>
            <a:endParaRPr lang="en-US" altLang="ja-JP"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27</a:t>
            </a:fld>
            <a:endParaRPr kumimoji="1" lang="ja-JP" altLang="en-US"/>
          </a:p>
        </p:txBody>
      </p:sp>
    </p:spTree>
    <p:extLst>
      <p:ext uri="{BB962C8B-B14F-4D97-AF65-F5344CB8AC3E}">
        <p14:creationId xmlns:p14="http://schemas.microsoft.com/office/powerpoint/2010/main" val="391066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実験として、クラウドサービスの起動時間を測定しました。</a:t>
            </a:r>
            <a:endParaRPr kumimoji="1" lang="en-US" altLang="ja-JP" dirty="0"/>
          </a:p>
          <a:p>
            <a:r>
              <a:rPr kumimoji="1" lang="ja-JP" altLang="en-US" dirty="0"/>
              <a:t>実験環境は右の表の通りです</a:t>
            </a:r>
            <a:endParaRPr kumimoji="1" lang="en-US" altLang="ja-JP" dirty="0"/>
          </a:p>
          <a:p>
            <a:endParaRPr kumimoji="1" lang="en-US" altLang="ja-JP" dirty="0"/>
          </a:p>
          <a:p>
            <a:r>
              <a:rPr kumimoji="1" lang="ja-JP" altLang="en-US" dirty="0"/>
              <a:t>クラウド</a:t>
            </a:r>
            <a:r>
              <a:rPr kumimoji="1" lang="en-US" altLang="ja-JP" dirty="0"/>
              <a:t>VM</a:t>
            </a:r>
            <a:r>
              <a:rPr kumimoji="1" lang="ja-JP" altLang="en-US" dirty="0"/>
              <a:t>内で</a:t>
            </a:r>
            <a:r>
              <a:rPr kumimoji="1" lang="en-US" altLang="ja-JP" dirty="0"/>
              <a:t>UEFI</a:t>
            </a:r>
            <a:r>
              <a:rPr kumimoji="1" lang="ja-JP" altLang="en-US" dirty="0"/>
              <a:t>シェルのスタートアップスクリプトを用いて</a:t>
            </a:r>
            <a:r>
              <a:rPr kumimoji="1" lang="en-US" altLang="ja-JP" dirty="0" err="1"/>
              <a:t>BitVisor</a:t>
            </a:r>
            <a:r>
              <a:rPr kumimoji="1" lang="ja-JP" altLang="en-US" dirty="0"/>
              <a:t>と</a:t>
            </a:r>
            <a:r>
              <a:rPr kumimoji="1" lang="en-US" altLang="ja-JP" dirty="0" err="1"/>
              <a:t>Unikraft</a:t>
            </a:r>
            <a:r>
              <a:rPr kumimoji="1" lang="ja-JP" altLang="en-US" dirty="0"/>
              <a:t>を自動起動し、その起動時間を測定しました。</a:t>
            </a:r>
            <a:endParaRPr kumimoji="1" lang="en-US" altLang="ja-JP" dirty="0"/>
          </a:p>
          <a:p>
            <a:r>
              <a:rPr kumimoji="1" lang="en-US" altLang="ja-JP" dirty="0" err="1"/>
              <a:t>BitVisor</a:t>
            </a:r>
            <a:r>
              <a:rPr kumimoji="1" lang="ja-JP" altLang="en-US" dirty="0"/>
              <a:t>と</a:t>
            </a:r>
            <a:r>
              <a:rPr kumimoji="1" lang="en-US" altLang="ja-JP" dirty="0" err="1"/>
              <a:t>Unikraft</a:t>
            </a:r>
            <a:r>
              <a:rPr kumimoji="1" lang="ja-JP" altLang="en-US" dirty="0"/>
              <a:t>が</a:t>
            </a:r>
            <a:r>
              <a:rPr kumimoji="1" lang="en-US" altLang="ja-JP" dirty="0"/>
              <a:t>SEV</a:t>
            </a:r>
            <a:r>
              <a:rPr kumimoji="1" lang="ja-JP" altLang="en-US" dirty="0"/>
              <a:t>未対応のため</a:t>
            </a:r>
            <a:r>
              <a:rPr kumimoji="1" lang="en-US" altLang="ja-JP" dirty="0"/>
              <a:t>SEV</a:t>
            </a:r>
            <a:r>
              <a:rPr kumimoji="1" lang="ja-JP" altLang="en-US" dirty="0"/>
              <a:t>は使用せずに測定を行いました。</a:t>
            </a:r>
            <a:endParaRPr kumimoji="1" lang="en-US" altLang="ja-JP" dirty="0"/>
          </a:p>
          <a:p>
            <a:endParaRPr kumimoji="1" lang="en-US" altLang="ja-JP" dirty="0"/>
          </a:p>
          <a:p>
            <a:r>
              <a:rPr kumimoji="1" lang="ja-JP" altLang="en-US" dirty="0"/>
              <a:t>実験の結果を従来の</a:t>
            </a:r>
            <a:r>
              <a:rPr kumimoji="1" lang="en-US" altLang="ja-JP" dirty="0"/>
              <a:t>KVM</a:t>
            </a:r>
            <a:r>
              <a:rPr kumimoji="1" lang="ja-JP" altLang="en-US" dirty="0"/>
              <a:t>と</a:t>
            </a:r>
            <a:r>
              <a:rPr kumimoji="1" lang="en-US" altLang="ja-JP" dirty="0"/>
              <a:t>Linux</a:t>
            </a:r>
            <a:r>
              <a:rPr kumimoji="1" lang="ja-JP" altLang="en-US" dirty="0"/>
              <a:t>の起動時間と比較したところ、約</a:t>
            </a:r>
            <a:r>
              <a:rPr kumimoji="1" lang="en-US" altLang="ja-JP" dirty="0"/>
              <a:t>6</a:t>
            </a:r>
            <a:r>
              <a:rPr kumimoji="1" lang="ja-JP" altLang="en-US" dirty="0"/>
              <a:t>倍高速に起動できることがわかりました</a:t>
            </a:r>
            <a:endParaRPr kumimoji="1" lang="en-US" altLang="ja-JP" dirty="0"/>
          </a:p>
          <a:p>
            <a:r>
              <a:rPr kumimoji="1" lang="ja-JP" altLang="en-US" dirty="0"/>
              <a:t>右下は起動デモ動画となっており、</a:t>
            </a:r>
            <a:r>
              <a:rPr kumimoji="1" lang="en-US" altLang="ja-JP" dirty="0"/>
              <a:t>4</a:t>
            </a:r>
            <a:r>
              <a:rPr kumimoji="1" lang="ja-JP" altLang="en-US" dirty="0"/>
              <a:t>秒から</a:t>
            </a:r>
            <a:r>
              <a:rPr kumimoji="1" lang="en-US" altLang="ja-JP" dirty="0"/>
              <a:t>5</a:t>
            </a:r>
            <a:r>
              <a:rPr kumimoji="1" lang="ja-JP" altLang="en-US" dirty="0"/>
              <a:t>秒で起動している様子がわかります。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28</a:t>
            </a:fld>
            <a:endParaRPr kumimoji="1" lang="ja-JP" altLang="en-US"/>
          </a:p>
        </p:txBody>
      </p:sp>
    </p:spTree>
    <p:extLst>
      <p:ext uri="{BB962C8B-B14F-4D97-AF65-F5344CB8AC3E}">
        <p14:creationId xmlns:p14="http://schemas.microsoft.com/office/powerpoint/2010/main" val="124148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パーソナルデータが漏洩する原因の一因としてクラウドが複雑なサービスを提供するようになっていることが挙げられます。</a:t>
            </a:r>
            <a:endParaRPr kumimoji="1" lang="en-US" altLang="ja-JP" dirty="0"/>
          </a:p>
          <a:p>
            <a:r>
              <a:rPr kumimoji="1" lang="ja-JP" altLang="en-US"/>
              <a:t>最近のクラウドでは、マイクロサービスアーキテクチャなどのように複数のサービスを連携させて動作させたり、複数のクラウドが提供するサービスを連携させるのが一般的になっています。</a:t>
            </a:r>
            <a:endParaRPr kumimoji="1" lang="en-US" altLang="ja-JP" dirty="0"/>
          </a:p>
          <a:p>
            <a:r>
              <a:rPr kumimoji="1" lang="ja-JP" altLang="en-US"/>
              <a:t>マイクロサービスアーキテクチャは複雑なサービスを複数の小さなサービスに分割してソフトウェアを開発する手法です。</a:t>
            </a:r>
            <a:endParaRPr kumimoji="1" lang="en-US" altLang="ja-JP" dirty="0"/>
          </a:p>
          <a:p>
            <a:r>
              <a:rPr kumimoji="1" lang="ja-JP" altLang="en-US"/>
              <a:t>これらではサービス間でデータをやり取りしながら動作するため、パーソナルデータも様々なサービスに転送されることになります。</a:t>
            </a:r>
            <a:endParaRPr kumimoji="1" lang="en-US" altLang="ja-JP" dirty="0"/>
          </a:p>
          <a:p>
            <a:r>
              <a:rPr kumimoji="1" lang="ja-JP" altLang="en-US"/>
              <a:t>また、複数のクラウドによって提供されるサービスを利用するマルチクラウドを用いる場合にはパーソナルデータが一つのクラウド内だけでなく、他のクラウドにも転送されます。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3</a:t>
            </a:fld>
            <a:endParaRPr kumimoji="1" lang="ja-JP" altLang="en-US"/>
          </a:p>
        </p:txBody>
      </p:sp>
    </p:spTree>
    <p:extLst>
      <p:ext uri="{BB962C8B-B14F-4D97-AF65-F5344CB8AC3E}">
        <p14:creationId xmlns:p14="http://schemas.microsoft.com/office/powerpoint/2010/main" val="8795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dirty="0">
                <a:ea typeface="ＭＳ Ｐゴシック"/>
                <a:cs typeface="Calibri"/>
              </a:rPr>
              <a:t>一方で、クラウドサービスが扱うデータの流れは基本的に非公開になっています。</a:t>
            </a:r>
            <a:endParaRPr lang="en-US" altLang="ja-JP" sz="1350" dirty="0">
              <a:ea typeface="ＭＳ Ｐゴシック"/>
              <a:cs typeface="Calibri"/>
            </a:endParaRPr>
          </a:p>
          <a:p>
            <a:r>
              <a:rPr lang="ja-JP" altLang="en-US" sz="1350">
                <a:ea typeface="ＭＳ Ｐゴシック"/>
                <a:cs typeface="Calibri"/>
              </a:rPr>
              <a:t>ユーザは利用したサービスがパーソナルデータを他のどのサービスに転送したのかを追跡したり、世界</a:t>
            </a:r>
            <a:r>
              <a:rPr lang="ja-JP" altLang="en-US" sz="1350" dirty="0">
                <a:ea typeface="ＭＳ Ｐゴシック"/>
                <a:cs typeface="Calibri"/>
              </a:rPr>
              <a:t>各地にあるデータセンタのどこに保存されている</a:t>
            </a:r>
            <a:r>
              <a:rPr lang="ja-JP" altLang="en-US" sz="1350">
                <a:ea typeface="ＭＳ Ｐゴシック"/>
                <a:cs typeface="Calibri"/>
              </a:rPr>
              <a:t>かを特定したりすることができないことが多いです。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a:ea typeface="ＭＳ Ｐゴシック"/>
                <a:cs typeface="Calibri"/>
              </a:rPr>
              <a:t>また、ユーザがパーソナルデータの流れを制御するのも難しいことが多くなっています。</a:t>
            </a:r>
            <a:endParaRPr lang="en-US" altLang="ja-JP" sz="1350" dirty="0">
              <a:ea typeface="ＭＳ Ｐゴシック"/>
              <a:cs typeface="Calibri"/>
            </a:endParaRPr>
          </a:p>
          <a:p>
            <a:r>
              <a:rPr lang="ja-JP" altLang="en-US" sz="1350">
                <a:ea typeface="ＭＳ Ｐゴシック"/>
                <a:cs typeface="Calibri"/>
              </a:rPr>
              <a:t>プライベートクラウドやガバメントクラウドでは流通範囲や保存先を限定することができますが、パブリッククラウドに比べてコストの上昇は避けられません。</a:t>
            </a:r>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4</a:t>
            </a:fld>
            <a:endParaRPr kumimoji="1" lang="ja-JP" altLang="en-US"/>
          </a:p>
        </p:txBody>
      </p:sp>
    </p:spTree>
    <p:extLst>
      <p:ext uri="{BB962C8B-B14F-4D97-AF65-F5344CB8AC3E}">
        <p14:creationId xmlns:p14="http://schemas.microsoft.com/office/powerpoint/2010/main" val="233039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a:ea typeface="ＭＳ Ｐゴシック"/>
                <a:cs typeface="Calibri"/>
              </a:rPr>
              <a:t>このような問題</a:t>
            </a:r>
            <a:r>
              <a:rPr lang="ja-JP" altLang="en-US" sz="1350" dirty="0">
                <a:ea typeface="ＭＳ Ｐゴシック"/>
                <a:cs typeface="Calibri"/>
              </a:rPr>
              <a:t>を解決するに</a:t>
            </a:r>
            <a:r>
              <a:rPr lang="ja-JP" altLang="en-US" sz="1350">
                <a:ea typeface="ＭＳ Ｐゴシック"/>
                <a:cs typeface="Calibri"/>
              </a:rPr>
              <a:t>は、パブリッククラウドにおいてユーザが自分のパーソナルデータを追跡・制御できるようなプライバシ制御機構が必要になります。</a:t>
            </a:r>
            <a:endParaRPr lang="en-US" altLang="ja-JP" sz="1350" dirty="0">
              <a:ea typeface="ＭＳ Ｐゴシック"/>
              <a:cs typeface="Calibri"/>
            </a:endParaRPr>
          </a:p>
          <a:p>
            <a:r>
              <a:rPr lang="ja-JP" altLang="en-US" sz="1350" dirty="0">
                <a:ea typeface="ＭＳ Ｐゴシック"/>
                <a:cs typeface="Calibri"/>
              </a:rPr>
              <a:t>プライバシ制御機構を用いることで</a:t>
            </a:r>
            <a:r>
              <a:rPr lang="ja-JP" altLang="en-US" sz="1350">
                <a:ea typeface="ＭＳ Ｐゴシック"/>
                <a:cs typeface="Calibri"/>
              </a:rPr>
              <a:t>、ユーザは自分のパーソナルデータがどのクラウドサービスに転送され、どのデータセンタに保存されたかを把握することができます。</a:t>
            </a:r>
            <a:endParaRPr lang="en-US" altLang="ja-JP" sz="1350" dirty="0">
              <a:ea typeface="ＭＳ Ｐゴシック"/>
              <a:cs typeface="Calibri"/>
            </a:endParaRPr>
          </a:p>
          <a:p>
            <a:r>
              <a:rPr lang="ja-JP" altLang="en-US" sz="1350">
                <a:ea typeface="ＭＳ Ｐゴシック"/>
                <a:cs typeface="Calibri"/>
              </a:rPr>
              <a:t>また、パーソナルデータの流通範囲を制限することで情報漏洩を未然に防ぐことができます。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a:ea typeface="ＭＳ Ｐゴシック"/>
                <a:cs typeface="Calibri"/>
              </a:rPr>
              <a:t>しかし、クラウドが提供するプライバシ制御機構はユーザから完全に信用することができません。</a:t>
            </a:r>
            <a:endParaRPr lang="en-US" altLang="ja-JP" sz="1350" dirty="0">
              <a:ea typeface="ＭＳ Ｐゴシック"/>
              <a:cs typeface="Calibri"/>
            </a:endParaRPr>
          </a:p>
          <a:p>
            <a:r>
              <a:rPr lang="ja-JP" altLang="en-US" sz="1350">
                <a:ea typeface="ＭＳ Ｐゴシック"/>
                <a:cs typeface="Calibri"/>
              </a:rPr>
              <a:t>ユーザからは正しく追跡・制御されていることを確認できないからです。</a:t>
            </a:r>
            <a:endParaRPr lang="en-US" altLang="ja-JP" sz="1350" dirty="0">
              <a:ea typeface="ＭＳ Ｐゴシック"/>
              <a:cs typeface="Calibri"/>
            </a:endParaRPr>
          </a:p>
          <a:p>
            <a:r>
              <a:rPr lang="ja-JP" altLang="en-US" sz="1350">
                <a:ea typeface="ＭＳ Ｐゴシック"/>
                <a:cs typeface="Calibri"/>
              </a:rPr>
              <a:t>クラウドはプライバシ制御機構をバイパスしてデータ収集サーバにパーソナルデータを転送している可能性や、内部犯がいる場合には、外部からは正しく追跡・制御できているように見えても実際は情報が漏洩している可能性があります。</a:t>
            </a:r>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5</a:t>
            </a:fld>
            <a:endParaRPr kumimoji="1" lang="ja-JP" altLang="en-US"/>
          </a:p>
        </p:txBody>
      </p:sp>
    </p:spTree>
    <p:extLst>
      <p:ext uri="{BB962C8B-B14F-4D97-AF65-F5344CB8AC3E}">
        <p14:creationId xmlns:p14="http://schemas.microsoft.com/office/powerpoint/2010/main" val="244745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ja-JP" altLang="en-US" sz="1350">
                <a:ea typeface="ＭＳ Ｐゴシック"/>
                <a:cs typeface="Calibri"/>
              </a:rPr>
              <a:t>そこで我々は、</a:t>
            </a:r>
            <a:r>
              <a:rPr lang="en-US" altLang="ja-JP" sz="1350" dirty="0">
                <a:ea typeface="ＭＳ Ｐゴシック"/>
                <a:cs typeface="Calibri"/>
              </a:rPr>
              <a:t>AMD</a:t>
            </a:r>
            <a:r>
              <a:rPr lang="ja-JP" altLang="en-US" sz="1350">
                <a:ea typeface="ＭＳ Ｐゴシック"/>
                <a:cs typeface="Calibri"/>
              </a:rPr>
              <a:t> </a:t>
            </a:r>
            <a:r>
              <a:rPr lang="en-US" altLang="ja-JP" sz="1350" dirty="0">
                <a:ea typeface="ＭＳ Ｐゴシック"/>
                <a:cs typeface="Calibri"/>
              </a:rPr>
              <a:t>SEV</a:t>
            </a:r>
            <a:r>
              <a:rPr lang="ja-JP" altLang="en-US" sz="1350">
                <a:ea typeface="ＭＳ Ｐゴシック"/>
                <a:cs typeface="Calibri"/>
              </a:rPr>
              <a:t>を用いてユーザがクラウド内のデータ流を安全に追跡・制御することを可能にするシステムである</a:t>
            </a:r>
            <a:r>
              <a:rPr lang="en-US" altLang="ja-JP" sz="1350" dirty="0">
                <a:ea typeface="ＭＳ Ｐゴシック"/>
                <a:cs typeface="Calibri"/>
              </a:rPr>
              <a:t>SEV-tracker</a:t>
            </a:r>
            <a:r>
              <a:rPr lang="ja-JP" altLang="en-US" sz="1350">
                <a:ea typeface="ＭＳ Ｐゴシック"/>
                <a:cs typeface="Calibri"/>
              </a:rPr>
              <a:t>を提案します。</a:t>
            </a:r>
            <a:endParaRPr lang="en-US" altLang="ja-JP" sz="1350" dirty="0">
              <a:ea typeface="ＭＳ Ｐゴシック"/>
              <a:cs typeface="Calibri"/>
            </a:endParaRPr>
          </a:p>
          <a:p>
            <a:endParaRPr lang="en-US" altLang="ja-JP" sz="1350" dirty="0">
              <a:ea typeface="ＭＳ Ｐゴシック"/>
              <a:cs typeface="Calibri"/>
            </a:endParaRPr>
          </a:p>
          <a:p>
            <a:r>
              <a:rPr lang="en-US" altLang="ja-JP" sz="1350" dirty="0">
                <a:ea typeface="ＭＳ Ｐゴシック"/>
                <a:cs typeface="Calibri"/>
              </a:rPr>
              <a:t>SEV-tracker</a:t>
            </a:r>
            <a:r>
              <a:rPr lang="ja-JP" altLang="en-US" sz="1350">
                <a:ea typeface="ＭＳ Ｐゴシック"/>
                <a:cs typeface="Calibri"/>
              </a:rPr>
              <a:t>ではクラウド内でユーザが管理するプライバシ制御機構を実行し、クラウドサービスのデータ流を追跡・制御できていることを保証します。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a:ea typeface="ＭＳ Ｐゴシック"/>
                <a:cs typeface="Calibri"/>
              </a:rPr>
              <a:t>そのため、ネストした仮想化を用いてユーザごとのクラウド</a:t>
            </a:r>
            <a:r>
              <a:rPr lang="en-US" altLang="ja-JP" sz="1350" dirty="0">
                <a:ea typeface="ＭＳ Ｐゴシック"/>
                <a:cs typeface="Calibri"/>
              </a:rPr>
              <a:t>VM</a:t>
            </a:r>
            <a:r>
              <a:rPr lang="ja-JP" altLang="en-US" sz="1350">
                <a:ea typeface="ＭＳ Ｐゴシック"/>
                <a:cs typeface="Calibri"/>
              </a:rPr>
              <a:t>内でユーザが送り込んだハイパーバイザを実行します。</a:t>
            </a:r>
            <a:endParaRPr lang="en-US" altLang="ja-JP" sz="1350" dirty="0">
              <a:ea typeface="ＭＳ Ｐゴシック"/>
              <a:cs typeface="Calibri"/>
            </a:endParaRPr>
          </a:p>
          <a:p>
            <a:r>
              <a:rPr lang="ja-JP" altLang="en-US" sz="1350">
                <a:ea typeface="ＭＳ Ｐゴシック"/>
                <a:cs typeface="Calibri"/>
              </a:rPr>
              <a:t>ユーザ・ハイパーバイザ上ではプライバシ制御機構を動作させます。</a:t>
            </a:r>
            <a:endParaRPr lang="en-US" altLang="ja-JP" sz="1350" dirty="0">
              <a:ea typeface="ＭＳ Ｐゴシック"/>
              <a:cs typeface="Calibri"/>
            </a:endParaRPr>
          </a:p>
          <a:p>
            <a:r>
              <a:rPr lang="ja-JP" altLang="en-US" sz="1350">
                <a:ea typeface="ＭＳ Ｐゴシック"/>
                <a:cs typeface="Calibri"/>
              </a:rPr>
              <a:t>さらに、ユーザ・ハイパーバイザ上でユーザ</a:t>
            </a:r>
            <a:r>
              <a:rPr lang="en-US" altLang="ja-JP" sz="1350" dirty="0">
                <a:ea typeface="ＭＳ Ｐゴシック"/>
                <a:cs typeface="Calibri"/>
              </a:rPr>
              <a:t>VM</a:t>
            </a:r>
            <a:r>
              <a:rPr lang="ja-JP" altLang="en-US" sz="1350">
                <a:ea typeface="ＭＳ Ｐゴシック"/>
                <a:cs typeface="Calibri"/>
              </a:rPr>
              <a:t>を作成してクラウドサービスを動作させます。</a:t>
            </a:r>
            <a:endParaRPr lang="en-US" altLang="ja-JP" sz="1350" dirty="0">
              <a:ea typeface="ＭＳ Ｐゴシック"/>
              <a:cs typeface="Calibri"/>
            </a:endParaRPr>
          </a:p>
          <a:p>
            <a:r>
              <a:rPr lang="ja-JP" altLang="en-US" sz="1350">
                <a:ea typeface="ＭＳ Ｐゴシック"/>
                <a:cs typeface="Calibri"/>
              </a:rPr>
              <a:t>こうすることで、ユーザ・ハイパーバイザ内で動作するプライバシ制御機構はクラウドサービスの通信やディスクアクセスなどを補足して追跡・制御を行うことができます。</a:t>
            </a:r>
            <a:endParaRPr lang="en-US" altLang="ja-JP" sz="1350" dirty="0">
              <a:ea typeface="ＭＳ Ｐゴシック"/>
              <a:cs typeface="Calibri"/>
            </a:endParaRPr>
          </a:p>
          <a:p>
            <a:endParaRPr lang="en-US" altLang="ja-JP" sz="1350" dirty="0">
              <a:ea typeface="ＭＳ Ｐゴシック"/>
              <a:cs typeface="Calibri"/>
            </a:endParaRPr>
          </a:p>
          <a:p>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6</a:t>
            </a:fld>
            <a:endParaRPr kumimoji="1" lang="ja-JP" altLang="en-US"/>
          </a:p>
        </p:txBody>
      </p:sp>
    </p:spTree>
    <p:extLst>
      <p:ext uri="{BB962C8B-B14F-4D97-AF65-F5344CB8AC3E}">
        <p14:creationId xmlns:p14="http://schemas.microsoft.com/office/powerpoint/2010/main" val="40269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本研究ではクラウドとユーザが互いに信頼できないという脅威モデルを考えます。</a:t>
            </a:r>
            <a:endParaRPr kumimoji="1" lang="en-US" altLang="ja-JP" dirty="0"/>
          </a:p>
          <a:p>
            <a:r>
              <a:rPr kumimoji="1" lang="ja-JP" altLang="en-US"/>
              <a:t>そのため、クラウドとユーザ・ハイパーバイザは相互に保護を行う必要があります。</a:t>
            </a:r>
            <a:endParaRPr kumimoji="1" lang="en-US" altLang="ja-JP" dirty="0"/>
          </a:p>
          <a:p>
            <a:r>
              <a:rPr kumimoji="1" lang="ja-JP" altLang="en-US"/>
              <a:t>通常、クラウドは</a:t>
            </a:r>
            <a:r>
              <a:rPr kumimoji="1" lang="en-US" altLang="ja-JP" dirty="0"/>
              <a:t>VM</a:t>
            </a:r>
            <a:r>
              <a:rPr kumimoji="1" lang="ja-JP" altLang="en-US"/>
              <a:t>内で動作するユーザ・ハイパーバイザよりも高い権限を持つため、ユーザ・ハイパーバイザはクラウドからの攻撃を受ける可能性があります。</a:t>
            </a:r>
            <a:endParaRPr kumimoji="1" lang="en-US" altLang="ja-JP" dirty="0"/>
          </a:p>
          <a:p>
            <a:r>
              <a:rPr kumimoji="1" lang="ja-JP" altLang="en-US"/>
              <a:t>ユーザ・ハイパーバイザがクラウドから攻撃されると、プライバシ制御機構が無効化されたり、データの追跡情報が改竄されたりしてデータの追跡・制御を正常に行えなくなる恐れがあります。</a:t>
            </a:r>
            <a:endParaRPr kumimoji="1" lang="en-US" altLang="ja-JP" dirty="0"/>
          </a:p>
          <a:p>
            <a:r>
              <a:rPr kumimoji="1" lang="ja-JP" altLang="en-US"/>
              <a:t>また、ユーザ・ハイパーバイザはユーザ</a:t>
            </a:r>
            <a:r>
              <a:rPr kumimoji="1" lang="en-US" altLang="ja-JP" dirty="0"/>
              <a:t>VM</a:t>
            </a:r>
            <a:r>
              <a:rPr kumimoji="1" lang="ja-JP" altLang="en-US"/>
              <a:t>内で動作するクラウドサービスよりも高い権限を持つため、ユーザ・ハイパーバイザがクラウドサービスを攻撃することが可能です。</a:t>
            </a:r>
            <a:endParaRPr kumimoji="1" lang="en-US" altLang="ja-JP" dirty="0"/>
          </a:p>
          <a:p>
            <a:r>
              <a:rPr kumimoji="1" lang="ja-JP" altLang="en-US"/>
              <a:t>この場合はユーザがクラウドサービスに関する情報を盗んだり改竄したりすることができてしまいます。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7</a:t>
            </a:fld>
            <a:endParaRPr kumimoji="1" lang="ja-JP" altLang="en-US"/>
          </a:p>
        </p:txBody>
      </p:sp>
    </p:spTree>
    <p:extLst>
      <p:ext uri="{BB962C8B-B14F-4D97-AF65-F5344CB8AC3E}">
        <p14:creationId xmlns:p14="http://schemas.microsoft.com/office/powerpoint/2010/main" val="414278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そこで</a:t>
            </a:r>
            <a:r>
              <a:rPr kumimoji="1" lang="en-US" altLang="ja-JP" dirty="0"/>
              <a:t>SEV-tracker</a:t>
            </a:r>
            <a:r>
              <a:rPr kumimoji="1" lang="ja-JP" altLang="en-US" dirty="0"/>
              <a:t>では</a:t>
            </a:r>
            <a:r>
              <a:rPr kumimoji="1" lang="en-US" altLang="ja-JP" dirty="0"/>
              <a:t>AMD SEV</a:t>
            </a:r>
            <a:r>
              <a:rPr kumimoji="1" lang="ja-JP" altLang="en-US" dirty="0"/>
              <a:t>を用いることで相互保護を実現します。</a:t>
            </a:r>
            <a:endParaRPr kumimoji="1" lang="en-US" altLang="ja-JP" dirty="0"/>
          </a:p>
          <a:p>
            <a:r>
              <a:rPr kumimoji="1" lang="en-US" altLang="ja-JP" dirty="0"/>
              <a:t>AMD SEV</a:t>
            </a:r>
            <a:r>
              <a:rPr kumimoji="1" lang="ja-JP" altLang="en-US" dirty="0"/>
              <a:t>は</a:t>
            </a:r>
            <a:r>
              <a:rPr kumimoji="1" lang="en-US" altLang="ja-JP" dirty="0"/>
              <a:t>AMD</a:t>
            </a:r>
            <a:r>
              <a:rPr kumimoji="1" lang="ja-JP" altLang="en-US" dirty="0"/>
              <a:t>製</a:t>
            </a:r>
            <a:r>
              <a:rPr kumimoji="1" lang="en-US" altLang="ja-JP" dirty="0"/>
              <a:t>CPU</a:t>
            </a:r>
            <a:r>
              <a:rPr kumimoji="1" lang="ja-JP" altLang="en-US" dirty="0"/>
              <a:t>が提供する機能で、</a:t>
            </a:r>
            <a:r>
              <a:rPr kumimoji="1" lang="en-US" altLang="ja-JP" dirty="0"/>
              <a:t>VM</a:t>
            </a:r>
            <a:r>
              <a:rPr kumimoji="1" lang="ja-JP" altLang="en-US" dirty="0"/>
              <a:t>のメモリ暗号化やレジスタの暗号化、整合性保証などを行います。</a:t>
            </a:r>
            <a:endParaRPr kumimoji="1" lang="en-US" altLang="ja-JP" dirty="0"/>
          </a:p>
          <a:p>
            <a:endParaRPr kumimoji="1" lang="en-US" altLang="ja-JP" dirty="0"/>
          </a:p>
          <a:p>
            <a:r>
              <a:rPr kumimoji="1" lang="ja-JP" altLang="en-US" dirty="0"/>
              <a:t>メモリを暗号化するための鍵は</a:t>
            </a:r>
            <a:r>
              <a:rPr kumimoji="1" lang="en-US" altLang="ja-JP" dirty="0"/>
              <a:t>AMD</a:t>
            </a:r>
            <a:r>
              <a:rPr kumimoji="1" lang="ja-JP" altLang="en-US" dirty="0"/>
              <a:t>セキュアプロセッサ内で生成・管理されるため、ユーザハイパーバイザから</a:t>
            </a:r>
            <a:r>
              <a:rPr kumimoji="1" lang="en-US" altLang="ja-JP" dirty="0"/>
              <a:t>VM</a:t>
            </a:r>
            <a:r>
              <a:rPr kumimoji="1" lang="ja-JP" altLang="en-US" dirty="0"/>
              <a:t>を保護することができます。</a:t>
            </a:r>
            <a:endParaRPr kumimoji="1" lang="en-US" altLang="ja-JP" dirty="0"/>
          </a:p>
          <a:p>
            <a:endParaRPr kumimoji="1" lang="en-US" altLang="ja-JP" dirty="0"/>
          </a:p>
          <a:p>
            <a:r>
              <a:rPr kumimoji="1" lang="ja-JP" altLang="en-US" dirty="0"/>
              <a:t>ユーザ・ハイパーバイザが動作するクラウド</a:t>
            </a:r>
            <a:r>
              <a:rPr kumimoji="1" lang="en-US" altLang="ja-JP" dirty="0"/>
              <a:t>VM</a:t>
            </a:r>
            <a:r>
              <a:rPr kumimoji="1" lang="ja-JP" altLang="en-US" dirty="0"/>
              <a:t>のメモリを</a:t>
            </a:r>
            <a:r>
              <a:rPr kumimoji="1" lang="en-US" altLang="ja-JP" dirty="0"/>
              <a:t>SEV</a:t>
            </a:r>
            <a:r>
              <a:rPr kumimoji="1" lang="ja-JP" altLang="en-US" dirty="0"/>
              <a:t>で保護することによってクラウドから攻撃されたとしてもプライバシ制御機構の無効化やデータの改竄、窃取を防ぐことができます。</a:t>
            </a:r>
            <a:endParaRPr kumimoji="1" lang="en-US" altLang="ja-JP" dirty="0"/>
          </a:p>
          <a:p>
            <a:r>
              <a:rPr kumimoji="1" lang="ja-JP" altLang="en-US" dirty="0"/>
              <a:t>また、同様にクラウドサービスが動作するユーザ</a:t>
            </a:r>
            <a:r>
              <a:rPr kumimoji="1" lang="en-US" altLang="ja-JP" dirty="0"/>
              <a:t>VM</a:t>
            </a:r>
            <a:r>
              <a:rPr kumimoji="1" lang="ja-JP" altLang="en-US" dirty="0"/>
              <a:t>のメモリも</a:t>
            </a:r>
            <a:r>
              <a:rPr kumimoji="1" lang="en-US" altLang="ja-JP" dirty="0"/>
              <a:t> SEV</a:t>
            </a:r>
            <a:r>
              <a:rPr kumimoji="1" lang="ja-JP" altLang="en-US" dirty="0"/>
              <a:t>で保護することによってユーザ・ハイパーバイザからの攻撃を防ぐことができます。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8</a:t>
            </a:fld>
            <a:endParaRPr kumimoji="1" lang="ja-JP" altLang="en-US"/>
          </a:p>
        </p:txBody>
      </p:sp>
    </p:spTree>
    <p:extLst>
      <p:ext uri="{BB962C8B-B14F-4D97-AF65-F5344CB8AC3E}">
        <p14:creationId xmlns:p14="http://schemas.microsoft.com/office/powerpoint/2010/main" val="363462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normAutofit/>
          </a:bodyPr>
          <a:lstStyle/>
          <a:p>
            <a:r>
              <a:rPr lang="en-US" altLang="ja-JP" sz="1350" dirty="0">
                <a:ea typeface="ＭＳ Ｐゴシック"/>
                <a:cs typeface="Calibri"/>
              </a:rPr>
              <a:t>SEV-tracker</a:t>
            </a:r>
            <a:r>
              <a:rPr lang="ja-JP" altLang="en-US" sz="1350" dirty="0">
                <a:ea typeface="ＭＳ Ｐゴシック"/>
                <a:cs typeface="Calibri"/>
              </a:rPr>
              <a:t>ではネストした仮想化を用いるため、クラウドサービスの実行オーバヘッドが大きくなります。</a:t>
            </a:r>
            <a:endParaRPr lang="en-US" altLang="ja-JP" sz="1350" dirty="0">
              <a:ea typeface="ＭＳ Ｐゴシック"/>
              <a:cs typeface="Calibri"/>
            </a:endParaRPr>
          </a:p>
          <a:p>
            <a:r>
              <a:rPr lang="ja-JP" altLang="en-US" sz="1350" dirty="0">
                <a:ea typeface="ＭＳ Ｐゴシック"/>
                <a:cs typeface="Calibri"/>
              </a:rPr>
              <a:t>このオーバヘッドを削減するため、</a:t>
            </a:r>
            <a:r>
              <a:rPr lang="en-US" altLang="ja-JP" sz="1350" dirty="0">
                <a:ea typeface="ＭＳ Ｐゴシック"/>
                <a:cs typeface="Calibri"/>
              </a:rPr>
              <a:t>SEV-tracker</a:t>
            </a:r>
            <a:r>
              <a:rPr lang="ja-JP" altLang="en-US" sz="1350" dirty="0">
                <a:ea typeface="ＭＳ Ｐゴシック"/>
                <a:cs typeface="Calibri"/>
              </a:rPr>
              <a:t>ではユーザ・ハイパーバイザとしてできるだけ軽量なハイパーバイザを用います。</a:t>
            </a:r>
            <a:endParaRPr lang="en-US" altLang="ja-JP" sz="1350" dirty="0">
              <a:ea typeface="ＭＳ Ｐゴシック"/>
              <a:cs typeface="Calibri"/>
            </a:endParaRPr>
          </a:p>
          <a:p>
            <a:r>
              <a:rPr lang="ja-JP" altLang="en-US" sz="1350" dirty="0">
                <a:ea typeface="ＭＳ Ｐゴシック"/>
                <a:cs typeface="Calibri"/>
              </a:rPr>
              <a:t>通常、ハイパーバイザは複数の</a:t>
            </a:r>
            <a:r>
              <a:rPr lang="en-US" altLang="ja-JP" sz="1350" dirty="0">
                <a:ea typeface="ＭＳ Ｐゴシック"/>
                <a:cs typeface="Calibri"/>
              </a:rPr>
              <a:t>VM</a:t>
            </a:r>
            <a:r>
              <a:rPr lang="ja-JP" altLang="en-US" sz="1350" dirty="0">
                <a:ea typeface="ＭＳ Ｐゴシック"/>
                <a:cs typeface="Calibri"/>
              </a:rPr>
              <a:t>の動作をサポートしますが、ユーザ・ハイパーバイザは一つのユーザ</a:t>
            </a:r>
            <a:r>
              <a:rPr lang="en-US" altLang="ja-JP" sz="1350" dirty="0">
                <a:ea typeface="ＭＳ Ｐゴシック"/>
                <a:cs typeface="Calibri"/>
              </a:rPr>
              <a:t>VM</a:t>
            </a:r>
            <a:r>
              <a:rPr lang="ja-JP" altLang="en-US" sz="1350" dirty="0">
                <a:ea typeface="ＭＳ Ｐゴシック"/>
                <a:cs typeface="Calibri"/>
              </a:rPr>
              <a:t>をサポートすれば十分であるため、複数の</a:t>
            </a:r>
            <a:r>
              <a:rPr lang="en-US" altLang="ja-JP" sz="1350" dirty="0">
                <a:ea typeface="ＭＳ Ｐゴシック"/>
                <a:cs typeface="Calibri"/>
              </a:rPr>
              <a:t>VM</a:t>
            </a:r>
            <a:r>
              <a:rPr lang="ja-JP" altLang="en-US" sz="1350" dirty="0">
                <a:ea typeface="ＭＳ Ｐゴシック"/>
                <a:cs typeface="Calibri"/>
              </a:rPr>
              <a:t>を動作させるのに必要な機能を省くことによってハイパーバイザを軽量化してオーバヘッドを削減します。</a:t>
            </a:r>
            <a:endParaRPr lang="en-US" altLang="ja-JP" sz="1350" dirty="0">
              <a:ea typeface="ＭＳ Ｐゴシック"/>
              <a:cs typeface="Calibri"/>
            </a:endParaRPr>
          </a:p>
          <a:p>
            <a:r>
              <a:rPr lang="ja-JP" altLang="en-US" sz="1350" dirty="0">
                <a:ea typeface="ＭＳ Ｐゴシック"/>
                <a:cs typeface="Calibri"/>
              </a:rPr>
              <a:t>また、データの追跡・制御を行うために必要なデバイスのみ仮想化を行い、その他のデバイスはパススルー機能を用いてクラウド</a:t>
            </a:r>
            <a:r>
              <a:rPr lang="en-US" altLang="ja-JP" sz="1350" dirty="0">
                <a:ea typeface="ＭＳ Ｐゴシック"/>
                <a:cs typeface="Calibri"/>
              </a:rPr>
              <a:t>VM</a:t>
            </a:r>
            <a:r>
              <a:rPr lang="ja-JP" altLang="en-US" sz="1350" dirty="0">
                <a:ea typeface="ＭＳ Ｐゴシック"/>
                <a:cs typeface="Calibri"/>
              </a:rPr>
              <a:t>の仮想デバイスをユーザ</a:t>
            </a:r>
            <a:r>
              <a:rPr lang="en-US" altLang="ja-JP" sz="1350" dirty="0">
                <a:ea typeface="ＭＳ Ｐゴシック"/>
                <a:cs typeface="Calibri"/>
              </a:rPr>
              <a:t>VM</a:t>
            </a:r>
            <a:r>
              <a:rPr lang="ja-JP" altLang="en-US" sz="1350" dirty="0">
                <a:ea typeface="ＭＳ Ｐゴシック"/>
                <a:cs typeface="Calibri"/>
              </a:rPr>
              <a:t>にそのまま見せることで軽量化を実現します。</a:t>
            </a:r>
            <a:endParaRPr lang="en-US" altLang="ja-JP" sz="1350" dirty="0">
              <a:ea typeface="ＭＳ Ｐゴシック"/>
              <a:cs typeface="Calibri"/>
            </a:endParaRPr>
          </a:p>
          <a:p>
            <a:endParaRPr lang="en-US" altLang="ja-JP" sz="1350" dirty="0">
              <a:ea typeface="ＭＳ Ｐゴシック"/>
              <a:cs typeface="Calibri"/>
            </a:endParaRPr>
          </a:p>
          <a:p>
            <a:r>
              <a:rPr lang="ja-JP" altLang="en-US" sz="1350" dirty="0">
                <a:ea typeface="ＭＳ Ｐゴシック"/>
                <a:cs typeface="Calibri"/>
              </a:rPr>
              <a:t>さらに、ユーザ</a:t>
            </a:r>
            <a:r>
              <a:rPr lang="en-US" altLang="ja-JP" sz="1350" dirty="0">
                <a:ea typeface="ＭＳ Ｐゴシック"/>
                <a:cs typeface="Calibri"/>
              </a:rPr>
              <a:t>VM</a:t>
            </a:r>
            <a:r>
              <a:rPr lang="ja-JP" altLang="en-US" sz="1350" dirty="0">
                <a:ea typeface="ＭＳ Ｐゴシック"/>
                <a:cs typeface="Calibri"/>
              </a:rPr>
              <a:t>内のクラウドサービスには軽量なライブラリ</a:t>
            </a:r>
            <a:r>
              <a:rPr lang="en-US" altLang="ja-JP" sz="1350" dirty="0">
                <a:ea typeface="ＭＳ Ｐゴシック"/>
                <a:cs typeface="Calibri"/>
              </a:rPr>
              <a:t>OS</a:t>
            </a:r>
            <a:r>
              <a:rPr lang="ja-JP" altLang="en-US" sz="1350" dirty="0">
                <a:ea typeface="ＭＳ Ｐゴシック"/>
                <a:cs typeface="Calibri"/>
              </a:rPr>
              <a:t>をゲスト</a:t>
            </a:r>
            <a:r>
              <a:rPr lang="en-US" altLang="ja-JP" sz="1350" dirty="0">
                <a:ea typeface="ＭＳ Ｐゴシック"/>
                <a:cs typeface="Calibri"/>
              </a:rPr>
              <a:t>OS</a:t>
            </a:r>
            <a:r>
              <a:rPr lang="ja-JP" altLang="en-US" sz="1350" dirty="0">
                <a:ea typeface="ＭＳ Ｐゴシック"/>
                <a:cs typeface="Calibri"/>
              </a:rPr>
              <a:t>として使用します。</a:t>
            </a:r>
            <a:endParaRPr lang="en-US" altLang="ja-JP" sz="1350" dirty="0">
              <a:ea typeface="ＭＳ Ｐゴシック"/>
              <a:cs typeface="Calibri"/>
            </a:endParaRPr>
          </a:p>
          <a:p>
            <a:r>
              <a:rPr lang="ja-JP" altLang="en-US" sz="1350" dirty="0">
                <a:ea typeface="ＭＳ Ｐゴシック"/>
                <a:cs typeface="Calibri"/>
              </a:rPr>
              <a:t>この</a:t>
            </a:r>
            <a:r>
              <a:rPr lang="en-US" altLang="ja-JP" sz="1350" dirty="0">
                <a:ea typeface="ＭＳ Ｐゴシック"/>
                <a:cs typeface="Calibri"/>
              </a:rPr>
              <a:t>OS</a:t>
            </a:r>
            <a:r>
              <a:rPr lang="ja-JP" altLang="en-US" sz="1350" dirty="0">
                <a:ea typeface="ＭＳ Ｐゴシック"/>
                <a:cs typeface="Calibri"/>
              </a:rPr>
              <a:t>にはサービスの実行に必要な</a:t>
            </a:r>
            <a:r>
              <a:rPr lang="en-US" altLang="ja-JP" sz="1350" dirty="0">
                <a:ea typeface="ＭＳ Ｐゴシック"/>
                <a:cs typeface="Calibri"/>
              </a:rPr>
              <a:t>OS</a:t>
            </a:r>
            <a:r>
              <a:rPr lang="ja-JP" altLang="en-US" sz="1350" dirty="0">
                <a:ea typeface="ＭＳ Ｐゴシック"/>
                <a:cs typeface="Calibri"/>
              </a:rPr>
              <a:t>の機能のみをライブラリとしてリンクすることで、汎用</a:t>
            </a:r>
            <a:r>
              <a:rPr lang="en-US" altLang="ja-JP" sz="1350" dirty="0">
                <a:ea typeface="ＭＳ Ｐゴシック"/>
                <a:cs typeface="Calibri"/>
              </a:rPr>
              <a:t>OS</a:t>
            </a:r>
            <a:r>
              <a:rPr lang="ja-JP" altLang="en-US" sz="1350" dirty="0">
                <a:ea typeface="ＭＳ Ｐゴシック"/>
                <a:cs typeface="Calibri"/>
              </a:rPr>
              <a:t>を使う場合よりも高速に動作し、メモリ使用量を抑えます。</a:t>
            </a:r>
            <a:endParaRPr lang="en-US" altLang="ja-JP" sz="1350" dirty="0">
              <a:ea typeface="ＭＳ Ｐゴシック"/>
              <a:cs typeface="Calibri"/>
            </a:endParaRPr>
          </a:p>
          <a:p>
            <a:r>
              <a:rPr lang="ja-JP" altLang="en-US" sz="1350" dirty="0">
                <a:ea typeface="ＭＳ Ｐゴシック"/>
                <a:cs typeface="Calibri"/>
              </a:rPr>
              <a:t>また、ライブラリ</a:t>
            </a:r>
            <a:r>
              <a:rPr lang="en-US" altLang="ja-JP" sz="1350" dirty="0">
                <a:ea typeface="ＭＳ Ｐゴシック"/>
                <a:cs typeface="Calibri"/>
              </a:rPr>
              <a:t>OS</a:t>
            </a:r>
            <a:r>
              <a:rPr lang="ja-JP" altLang="en-US" sz="1350" dirty="0">
                <a:ea typeface="ＭＳ Ｐゴシック"/>
                <a:cs typeface="Calibri"/>
              </a:rPr>
              <a:t>は最小限の初期化しか行わないため、クラウドサービスの起動を速くすることができます。</a:t>
            </a:r>
            <a:endParaRPr lang="en-US" altLang="ja-JP" sz="1350" dirty="0">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19E4D030-1751-4CD0-AC2A-C9DF4C3F4C39}" type="slidenum">
              <a:rPr kumimoji="1" lang="ja-JP" altLang="en-US" smtClean="0"/>
              <a:pPr/>
              <a:t>9</a:t>
            </a:fld>
            <a:endParaRPr kumimoji="1" lang="ja-JP" altLang="en-US"/>
          </a:p>
        </p:txBody>
      </p:sp>
    </p:spTree>
    <p:extLst>
      <p:ext uri="{BB962C8B-B14F-4D97-AF65-F5344CB8AC3E}">
        <p14:creationId xmlns:p14="http://schemas.microsoft.com/office/powerpoint/2010/main" val="1121785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12192579" cy="6858748"/>
          </a:xfrm>
          <a:prstGeom prst="rect">
            <a:avLst/>
          </a:prstGeom>
        </p:spPr>
      </p:pic>
      <p:sp>
        <p:nvSpPr>
          <p:cNvPr id="2" name="タイトル 1"/>
          <p:cNvSpPr>
            <a:spLocks noGrp="1"/>
          </p:cNvSpPr>
          <p:nvPr>
            <p:ph type="ctrTitle"/>
          </p:nvPr>
        </p:nvSpPr>
        <p:spPr>
          <a:xfrm>
            <a:off x="759543" y="2449343"/>
            <a:ext cx="6732150" cy="534947"/>
          </a:xfrm>
          <a:prstGeom prst="rect">
            <a:avLst/>
          </a:prstGeom>
          <a:noFill/>
          <a:ln w="9525">
            <a:noFill/>
            <a:miter lim="800000"/>
            <a:headEnd/>
            <a:tailEnd/>
          </a:ln>
          <a:effectLst>
            <a:outerShdw dist="53882" dir="2700000" algn="ctr" rotWithShape="0">
              <a:srgbClr val="FFFFFF"/>
            </a:outerShdw>
          </a:effectLst>
        </p:spPr>
        <p:txBody>
          <a:bodyPr vert="horz" wrap="square" lIns="104293" tIns="0" rIns="104293" bIns="0" numCol="1" anchor="b" anchorCtr="0" compatLnSpc="1">
            <a:prstTxWarp prst="textNoShape">
              <a:avLst/>
            </a:prstTxWarp>
            <a:noAutofit/>
          </a:bodyPr>
          <a:lstStyle>
            <a:lvl1pPr algn="l" rtl="0" fontAlgn="base">
              <a:spcBef>
                <a:spcPct val="0"/>
              </a:spcBef>
              <a:spcAft>
                <a:spcPct val="0"/>
              </a:spcAft>
              <a:defRPr kumimoji="1" lang="ja-JP" altLang="en-US" sz="2903" b="1">
                <a:solidFill>
                  <a:srgbClr val="000000"/>
                </a:solidFill>
                <a:latin typeface="ＭＳ Ｐゴシック" pitchFamily="50" charset="-128"/>
                <a:ea typeface="ＭＳ Ｐゴシック" pitchFamily="50" charset="-128"/>
                <a:cs typeface="+mj-cs"/>
              </a:defRPr>
            </a:lvl1pPr>
          </a:lstStyle>
          <a:p>
            <a:r>
              <a:rPr kumimoji="1" lang="ja-JP" altLang="en-US" dirty="0"/>
              <a:t>マスタ タイトルの書式設定</a:t>
            </a:r>
          </a:p>
        </p:txBody>
      </p:sp>
      <p:sp>
        <p:nvSpPr>
          <p:cNvPr id="3" name="サブタイトル 2"/>
          <p:cNvSpPr>
            <a:spLocks noGrp="1"/>
          </p:cNvSpPr>
          <p:nvPr>
            <p:ph type="subTitle" idx="1"/>
          </p:nvPr>
        </p:nvSpPr>
        <p:spPr>
          <a:xfrm>
            <a:off x="759543" y="3102448"/>
            <a:ext cx="6732150" cy="401472"/>
          </a:xfrm>
          <a:prstGeom prst="rect">
            <a:avLst/>
          </a:prstGeom>
          <a:noFill/>
          <a:ln w="9525">
            <a:noFill/>
            <a:miter lim="800000"/>
            <a:headEnd/>
            <a:tailEnd/>
          </a:ln>
          <a:effectLst/>
        </p:spPr>
        <p:txBody>
          <a:bodyPr vert="horz" wrap="none" lIns="104293" tIns="52146" rIns="104293" bIns="52146" numCol="1" anchor="t" anchorCtr="0" compatLnSpc="1">
            <a:prstTxWarp prst="textNoShape">
              <a:avLst/>
            </a:prstTxWarp>
            <a:noAutofit/>
          </a:bodyPr>
          <a:lstStyle>
            <a:lvl1pPr marL="0" indent="0" algn="l" rtl="0" fontAlgn="base">
              <a:spcBef>
                <a:spcPct val="0"/>
              </a:spcBef>
              <a:spcAft>
                <a:spcPct val="80000"/>
              </a:spcAft>
              <a:buNone/>
              <a:defRPr kumimoji="1" lang="ja-JP" altLang="en-US" sz="2177" b="0">
                <a:solidFill>
                  <a:srgbClr val="376092"/>
                </a:solidFill>
                <a:latin typeface="ＭＳ Ｐゴシック" pitchFamily="50" charset="-128"/>
                <a:ea typeface="ＭＳ Ｐゴシック" pitchFamily="50" charset="-128"/>
                <a:cs typeface="+mn-cs"/>
              </a:defRPr>
            </a:lvl1pPr>
            <a:lvl2pPr marL="473040" indent="0" algn="ctr">
              <a:buNone/>
              <a:defRPr>
                <a:solidFill>
                  <a:schemeClr val="tx1">
                    <a:tint val="75000"/>
                  </a:schemeClr>
                </a:solidFill>
              </a:defRPr>
            </a:lvl2pPr>
            <a:lvl3pPr marL="946079" indent="0" algn="ctr">
              <a:buNone/>
              <a:defRPr>
                <a:solidFill>
                  <a:schemeClr val="tx1">
                    <a:tint val="75000"/>
                  </a:schemeClr>
                </a:solidFill>
              </a:defRPr>
            </a:lvl3pPr>
            <a:lvl4pPr marL="1419116" indent="0" algn="ctr">
              <a:buNone/>
              <a:defRPr>
                <a:solidFill>
                  <a:schemeClr val="tx1">
                    <a:tint val="75000"/>
                  </a:schemeClr>
                </a:solidFill>
              </a:defRPr>
            </a:lvl4pPr>
            <a:lvl5pPr marL="1892155" indent="0" algn="ctr">
              <a:buNone/>
              <a:defRPr>
                <a:solidFill>
                  <a:schemeClr val="tx1">
                    <a:tint val="75000"/>
                  </a:schemeClr>
                </a:solidFill>
              </a:defRPr>
            </a:lvl5pPr>
            <a:lvl6pPr marL="2365194" indent="0" algn="ctr">
              <a:buNone/>
              <a:defRPr>
                <a:solidFill>
                  <a:schemeClr val="tx1">
                    <a:tint val="75000"/>
                  </a:schemeClr>
                </a:solidFill>
              </a:defRPr>
            </a:lvl6pPr>
            <a:lvl7pPr marL="2838233" indent="0" algn="ctr">
              <a:buNone/>
              <a:defRPr>
                <a:solidFill>
                  <a:schemeClr val="tx1">
                    <a:tint val="75000"/>
                  </a:schemeClr>
                </a:solidFill>
              </a:defRPr>
            </a:lvl7pPr>
            <a:lvl8pPr marL="3311271" indent="0" algn="ctr">
              <a:buNone/>
              <a:defRPr>
                <a:solidFill>
                  <a:schemeClr val="tx1">
                    <a:tint val="75000"/>
                  </a:schemeClr>
                </a:solidFill>
              </a:defRPr>
            </a:lvl8pPr>
            <a:lvl9pPr marL="3784310" indent="0" algn="ctr">
              <a:buNone/>
              <a:defRPr>
                <a:solidFill>
                  <a:schemeClr val="tx1">
                    <a:tint val="75000"/>
                  </a:schemeClr>
                </a:solidFill>
              </a:defRPr>
            </a:lvl9pPr>
          </a:lstStyle>
          <a:p>
            <a:r>
              <a:rPr kumimoji="1" lang="ja-JP" altLang="en-US" dirty="0"/>
              <a:t>マスタ サブタイトルの書式設定</a:t>
            </a:r>
          </a:p>
        </p:txBody>
      </p:sp>
    </p:spTree>
    <p:extLst>
      <p:ext uri="{BB962C8B-B14F-4D97-AF65-F5344CB8AC3E}">
        <p14:creationId xmlns:p14="http://schemas.microsoft.com/office/powerpoint/2010/main" val="277443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1384" y="267498"/>
            <a:ext cx="11074846" cy="569214"/>
          </a:xfrm>
        </p:spPr>
        <p:txBody>
          <a:bodyPr>
            <a:noAutofit/>
          </a:bodyPr>
          <a:lstStyle>
            <a:lvl1pPr>
              <a:defRPr sz="3600"/>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551384" y="1266562"/>
            <a:ext cx="11074846" cy="4636503"/>
          </a:xfrm>
          <a:prstGeom prst="rect">
            <a:avLst/>
          </a:prstGeom>
        </p:spPr>
        <p:txBody>
          <a:bodyPr/>
          <a:lstStyle>
            <a:lvl1pPr marL="195827" indent="-195827">
              <a:spcBef>
                <a:spcPts val="454"/>
              </a:spcBef>
              <a:buClr>
                <a:srgbClr val="376092"/>
              </a:buClr>
              <a:buFont typeface="Wingdings" pitchFamily="2" charset="2"/>
              <a:buChar char="l"/>
              <a:defRPr sz="2800" b="1">
                <a:latin typeface="ＭＳ Ｐゴシック" pitchFamily="50" charset="-128"/>
                <a:ea typeface="ＭＳ Ｐゴシック" pitchFamily="50" charset="-128"/>
              </a:defRPr>
            </a:lvl1pPr>
            <a:lvl2pPr marL="483807" indent="-247664">
              <a:spcBef>
                <a:spcPts val="454"/>
              </a:spcBef>
              <a:buClr>
                <a:srgbClr val="A6A6A6"/>
              </a:buClr>
              <a:buFont typeface="Wingdings" pitchFamily="2" charset="2"/>
              <a:buChar char="l"/>
              <a:defRPr sz="2400">
                <a:latin typeface="ＭＳ Ｐゴシック" pitchFamily="50" charset="-128"/>
                <a:ea typeface="ＭＳ Ｐゴシック" pitchFamily="50" charset="-128"/>
              </a:defRPr>
            </a:lvl2pPr>
            <a:lvl3pPr marL="699793" indent="-207346">
              <a:spcBef>
                <a:spcPts val="454"/>
              </a:spcBef>
              <a:buClr>
                <a:srgbClr val="A6A6A6"/>
              </a:buClr>
              <a:buFont typeface="Wingdings" pitchFamily="2" charset="2"/>
              <a:buChar char="l"/>
              <a:defRPr sz="2200">
                <a:latin typeface="ＭＳ Ｐゴシック" pitchFamily="50" charset="-128"/>
                <a:ea typeface="ＭＳ Ｐゴシック" pitchFamily="50" charset="-128"/>
              </a:defRPr>
            </a:lvl3pPr>
            <a:lvl4pPr marL="967616" indent="-207346">
              <a:spcBef>
                <a:spcPts val="454"/>
              </a:spcBef>
              <a:defRPr sz="1100">
                <a:latin typeface="ＭＳ Ｐゴシック" pitchFamily="50" charset="-128"/>
                <a:ea typeface="ＭＳ Ｐゴシック" pitchFamily="50" charset="-128"/>
              </a:defRPr>
            </a:lvl4pPr>
            <a:lvl5pPr marL="1195122" indent="-207346">
              <a:spcBef>
                <a:spcPts val="454"/>
              </a:spcBef>
              <a:defRPr sz="1100">
                <a:latin typeface="ＭＳ Ｐゴシック" pitchFamily="50" charset="-128"/>
                <a:ea typeface="ＭＳ Ｐゴシック"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フッター プレースホルダ 4"/>
          <p:cNvSpPr>
            <a:spLocks noGrp="1"/>
          </p:cNvSpPr>
          <p:nvPr>
            <p:ph type="ftr" sz="quarter" idx="3"/>
          </p:nvPr>
        </p:nvSpPr>
        <p:spPr>
          <a:xfrm>
            <a:off x="5685551" y="6433310"/>
            <a:ext cx="820903" cy="195910"/>
          </a:xfrm>
          <a:prstGeom prst="rect">
            <a:avLst/>
          </a:prstGeom>
        </p:spPr>
        <p:txBody>
          <a:bodyPr vert="horz" wrap="none" lIns="104305" tIns="52153" rIns="104305" bIns="52153" rtlCol="0" anchor="ctr">
            <a:noAutofit/>
          </a:bodyPr>
          <a:lstStyle>
            <a:lvl1pPr marL="0" marR="0" indent="0" algn="ctr" defTabSz="946079" rtl="0" eaLnBrk="1" fontAlgn="auto" latinLnBrk="0" hangingPunct="1">
              <a:lnSpc>
                <a:spcPct val="100000"/>
              </a:lnSpc>
              <a:spcBef>
                <a:spcPts val="0"/>
              </a:spcBef>
              <a:spcAft>
                <a:spcPts val="0"/>
              </a:spcAft>
              <a:buClrTx/>
              <a:buSzTx/>
              <a:buFontTx/>
              <a:buNone/>
              <a:tabLst/>
              <a:defRPr sz="815">
                <a:solidFill>
                  <a:srgbClr val="000000"/>
                </a:solidFill>
                <a:latin typeface="ＭＳ Ｐゴシック" pitchFamily="50" charset="-128"/>
                <a:ea typeface="ＭＳ Ｐゴシック" pitchFamily="50" charset="-128"/>
              </a:defRPr>
            </a:lvl1pPr>
          </a:lstStyle>
          <a:p>
            <a:endParaRPr lang="ja-JP" altLang="en-US" dirty="0"/>
          </a:p>
        </p:txBody>
      </p:sp>
      <p:sp>
        <p:nvSpPr>
          <p:cNvPr id="8" name="スライド番号プレースホルダ 5"/>
          <p:cNvSpPr>
            <a:spLocks noGrp="1"/>
          </p:cNvSpPr>
          <p:nvPr>
            <p:ph type="sldNum" sz="quarter" idx="4"/>
          </p:nvPr>
        </p:nvSpPr>
        <p:spPr>
          <a:xfrm>
            <a:off x="11626230" y="6404036"/>
            <a:ext cx="357965" cy="195910"/>
          </a:xfrm>
          <a:prstGeom prst="rect">
            <a:avLst/>
          </a:prstGeom>
        </p:spPr>
        <p:txBody>
          <a:bodyPr vert="horz" wrap="none" lIns="104305" tIns="52153" rIns="104305" bIns="52153" rtlCol="0" anchor="ctr">
            <a:noAutofit/>
          </a:bodyPr>
          <a:lstStyle>
            <a:lvl1pPr algn="r">
              <a:defRPr sz="1088">
                <a:solidFill>
                  <a:srgbClr val="000000"/>
                </a:solidFill>
                <a:latin typeface="ＭＳ Ｐゴシック" pitchFamily="50" charset="-128"/>
                <a:ea typeface="ＭＳ Ｐゴシック" pitchFamily="50" charset="-128"/>
              </a:defRPr>
            </a:lvl1p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4172814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4">
            <a:extLst>
              <a:ext uri="{28A0092B-C50C-407E-A947-70E740481C1C}">
                <a14:useLocalDpi xmlns:a14="http://schemas.microsoft.com/office/drawing/2010/main" val="0"/>
              </a:ext>
            </a:extLst>
          </a:blip>
          <a:srcRect t="10746"/>
          <a:stretch/>
        </p:blipFill>
        <p:spPr>
          <a:xfrm>
            <a:off x="-5792" y="98164"/>
            <a:ext cx="12197792" cy="1354631"/>
          </a:xfrm>
          <a:prstGeom prst="rect">
            <a:avLst/>
          </a:prstGeom>
        </p:spPr>
      </p:pic>
      <p:sp>
        <p:nvSpPr>
          <p:cNvPr id="2" name="タイトル プレースホルダー 1"/>
          <p:cNvSpPr>
            <a:spLocks noGrp="1"/>
          </p:cNvSpPr>
          <p:nvPr>
            <p:ph type="title"/>
          </p:nvPr>
        </p:nvSpPr>
        <p:spPr>
          <a:xfrm>
            <a:off x="1005842" y="267498"/>
            <a:ext cx="10180326" cy="409817"/>
          </a:xfrm>
          <a:prstGeom prst="rect">
            <a:avLst/>
          </a:prstGeom>
        </p:spPr>
        <p:txBody>
          <a:bodyPr vert="horz" lIns="0" tIns="0" rIns="0" bIns="0" rtlCol="0" anchor="b" anchorCtr="0">
            <a:normAutofit/>
          </a:bodyPr>
          <a:lstStyle/>
          <a:p>
            <a:r>
              <a:rPr kumimoji="1" lang="ja-JP" altLang="en-US" dirty="0"/>
              <a:t>マスター タイトルの書式設定</a:t>
            </a:r>
          </a:p>
        </p:txBody>
      </p:sp>
      <p:sp>
        <p:nvSpPr>
          <p:cNvPr id="8" name="フッター プレースホルダ 4"/>
          <p:cNvSpPr>
            <a:spLocks noGrp="1"/>
          </p:cNvSpPr>
          <p:nvPr>
            <p:ph type="ftr" sz="quarter" idx="3"/>
          </p:nvPr>
        </p:nvSpPr>
        <p:spPr>
          <a:xfrm>
            <a:off x="5685551" y="6433310"/>
            <a:ext cx="820903" cy="195910"/>
          </a:xfrm>
          <a:prstGeom prst="rect">
            <a:avLst/>
          </a:prstGeom>
        </p:spPr>
        <p:txBody>
          <a:bodyPr vert="horz" wrap="none" lIns="104305" tIns="52153" rIns="104305" bIns="52153" rtlCol="0" anchor="ctr">
            <a:noAutofit/>
          </a:bodyPr>
          <a:lstStyle>
            <a:lvl1pPr marL="0" marR="0" indent="0" algn="ctr" defTabSz="946079" rtl="0" eaLnBrk="1" fontAlgn="auto" latinLnBrk="0" hangingPunct="1">
              <a:lnSpc>
                <a:spcPct val="100000"/>
              </a:lnSpc>
              <a:spcBef>
                <a:spcPts val="0"/>
              </a:spcBef>
              <a:spcAft>
                <a:spcPts val="0"/>
              </a:spcAft>
              <a:buClrTx/>
              <a:buSzTx/>
              <a:buFontTx/>
              <a:buNone/>
              <a:tabLst/>
              <a:defRPr sz="815">
                <a:solidFill>
                  <a:srgbClr val="000000"/>
                </a:solidFill>
                <a:latin typeface="ＭＳ Ｐゴシック" pitchFamily="50" charset="-128"/>
                <a:ea typeface="ＭＳ Ｐゴシック" pitchFamily="50" charset="-128"/>
              </a:defRPr>
            </a:lvl1pPr>
          </a:lstStyle>
          <a:p>
            <a:endParaRPr lang="ja-JP" altLang="en-US" dirty="0"/>
          </a:p>
        </p:txBody>
      </p:sp>
      <p:sp>
        <p:nvSpPr>
          <p:cNvPr id="9" name="スライド番号プレースホルダ 5"/>
          <p:cNvSpPr>
            <a:spLocks noGrp="1"/>
          </p:cNvSpPr>
          <p:nvPr>
            <p:ph type="sldNum" sz="quarter" idx="4"/>
          </p:nvPr>
        </p:nvSpPr>
        <p:spPr>
          <a:xfrm>
            <a:off x="11640616" y="6433310"/>
            <a:ext cx="357965" cy="195910"/>
          </a:xfrm>
          <a:prstGeom prst="rect">
            <a:avLst/>
          </a:prstGeom>
        </p:spPr>
        <p:txBody>
          <a:bodyPr vert="horz" wrap="none" lIns="104305" tIns="52153" rIns="104305" bIns="52153" rtlCol="0" anchor="ctr">
            <a:noAutofit/>
          </a:bodyPr>
          <a:lstStyle>
            <a:lvl1pPr algn="r">
              <a:defRPr sz="1634">
                <a:solidFill>
                  <a:srgbClr val="000000"/>
                </a:solidFill>
                <a:latin typeface="ＭＳ Ｐゴシック" pitchFamily="50" charset="-128"/>
                <a:ea typeface="ＭＳ Ｐゴシック" pitchFamily="50" charset="-128"/>
              </a:defRPr>
            </a:lvl1p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3206196857"/>
      </p:ext>
    </p:extLst>
  </p:cSld>
  <p:clrMap bg1="lt1" tx1="dk1" bg2="lt2" tx2="dk2" accent1="accent1" accent2="accent2" accent3="accent3" accent4="accent4" accent5="accent5" accent6="accent6" hlink="hlink" folHlink="folHlink"/>
  <p:sldLayoutIdLst>
    <p:sldLayoutId id="2147483667" r:id="rId1"/>
    <p:sldLayoutId id="2147483657" r:id="rId2"/>
  </p:sldLayoutIdLst>
  <p:hf hdr="0" ftr="0" dt="0"/>
  <p:txStyles>
    <p:titleStyle>
      <a:lvl1pPr algn="l" defTabSz="914426" rtl="0" eaLnBrk="1" latinLnBrk="0" hangingPunct="1">
        <a:spcBef>
          <a:spcPct val="0"/>
        </a:spcBef>
        <a:buNone/>
        <a:defRPr kumimoji="1" sz="2400" b="1" kern="1200">
          <a:solidFill>
            <a:schemeClr val="tx1"/>
          </a:solidFill>
          <a:latin typeface="ＭＳ Ｐゴシック" pitchFamily="50" charset="-128"/>
          <a:ea typeface="ＭＳ Ｐゴシック" pitchFamily="50" charset="-128"/>
          <a:cs typeface="+mj-cs"/>
        </a:defRPr>
      </a:lvl1pPr>
    </p:titleStyle>
    <p:bodyStyle>
      <a:lvl1pPr marL="342910" indent="-342910" algn="l" defTabSz="914426" rtl="0" eaLnBrk="1" latinLnBrk="0" hangingPunct="1">
        <a:spcBef>
          <a:spcPct val="20000"/>
        </a:spcBef>
        <a:buFont typeface="Arial" pitchFamily="34" charset="0"/>
        <a:buChar char="•"/>
        <a:defRPr kumimoji="1" sz="3201" kern="1200">
          <a:solidFill>
            <a:schemeClr val="tx1"/>
          </a:solidFill>
          <a:latin typeface="+mn-lt"/>
          <a:ea typeface="+mn-ea"/>
          <a:cs typeface="+mn-cs"/>
        </a:defRPr>
      </a:lvl1pPr>
      <a:lvl2pPr marL="742971" indent="-285758" algn="l" defTabSz="91442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33" indent="-228606" algn="l" defTabSz="91442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46"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4pPr>
      <a:lvl5pPr marL="2057460"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5pPr>
      <a:lvl6pPr marL="2514673"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6pPr>
      <a:lvl7pPr marL="2971885"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7pPr>
      <a:lvl8pPr marL="3429097"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8pPr>
      <a:lvl9pPr marL="3886312" indent="-228606" algn="l" defTabSz="914426" rtl="0" eaLnBrk="1" latinLnBrk="0" hangingPunct="1">
        <a:spcBef>
          <a:spcPct val="20000"/>
        </a:spcBef>
        <a:buFont typeface="Arial" pitchFamily="34" charset="0"/>
        <a:buChar char="•"/>
        <a:defRPr kumimoji="1" sz="2001" kern="1200">
          <a:solidFill>
            <a:schemeClr val="tx1"/>
          </a:solidFill>
          <a:latin typeface="+mn-lt"/>
          <a:ea typeface="+mn-ea"/>
          <a:cs typeface="+mn-cs"/>
        </a:defRPr>
      </a:lvl9pPr>
    </p:bodyStyle>
    <p:otherStyle>
      <a:defPPr>
        <a:defRPr lang="ja-JP"/>
      </a:defPPr>
      <a:lvl1pPr marL="0" algn="l" defTabSz="914426" rtl="0" eaLnBrk="1" latinLnBrk="0" hangingPunct="1">
        <a:defRPr kumimoji="1" sz="1801" kern="1200">
          <a:solidFill>
            <a:schemeClr val="tx1"/>
          </a:solidFill>
          <a:latin typeface="+mn-lt"/>
          <a:ea typeface="+mn-ea"/>
          <a:cs typeface="+mn-cs"/>
        </a:defRPr>
      </a:lvl1pPr>
      <a:lvl2pPr marL="457212" algn="l" defTabSz="914426" rtl="0" eaLnBrk="1" latinLnBrk="0" hangingPunct="1">
        <a:defRPr kumimoji="1" sz="1801" kern="1200">
          <a:solidFill>
            <a:schemeClr val="tx1"/>
          </a:solidFill>
          <a:latin typeface="+mn-lt"/>
          <a:ea typeface="+mn-ea"/>
          <a:cs typeface="+mn-cs"/>
        </a:defRPr>
      </a:lvl2pPr>
      <a:lvl3pPr marL="914426" algn="l" defTabSz="914426" rtl="0" eaLnBrk="1" latinLnBrk="0" hangingPunct="1">
        <a:defRPr kumimoji="1" sz="1801" kern="1200">
          <a:solidFill>
            <a:schemeClr val="tx1"/>
          </a:solidFill>
          <a:latin typeface="+mn-lt"/>
          <a:ea typeface="+mn-ea"/>
          <a:cs typeface="+mn-cs"/>
        </a:defRPr>
      </a:lvl3pPr>
      <a:lvl4pPr marL="1371639" algn="l" defTabSz="914426" rtl="0" eaLnBrk="1" latinLnBrk="0" hangingPunct="1">
        <a:defRPr kumimoji="1" sz="1801" kern="1200">
          <a:solidFill>
            <a:schemeClr val="tx1"/>
          </a:solidFill>
          <a:latin typeface="+mn-lt"/>
          <a:ea typeface="+mn-ea"/>
          <a:cs typeface="+mn-cs"/>
        </a:defRPr>
      </a:lvl4pPr>
      <a:lvl5pPr marL="1828852" algn="l" defTabSz="914426" rtl="0" eaLnBrk="1" latinLnBrk="0" hangingPunct="1">
        <a:defRPr kumimoji="1" sz="1801" kern="1200">
          <a:solidFill>
            <a:schemeClr val="tx1"/>
          </a:solidFill>
          <a:latin typeface="+mn-lt"/>
          <a:ea typeface="+mn-ea"/>
          <a:cs typeface="+mn-cs"/>
        </a:defRPr>
      </a:lvl5pPr>
      <a:lvl6pPr marL="2286066" algn="l" defTabSz="914426" rtl="0" eaLnBrk="1" latinLnBrk="0" hangingPunct="1">
        <a:defRPr kumimoji="1" sz="1801" kern="1200">
          <a:solidFill>
            <a:schemeClr val="tx1"/>
          </a:solidFill>
          <a:latin typeface="+mn-lt"/>
          <a:ea typeface="+mn-ea"/>
          <a:cs typeface="+mn-cs"/>
        </a:defRPr>
      </a:lvl6pPr>
      <a:lvl7pPr marL="2743279" algn="l" defTabSz="914426" rtl="0" eaLnBrk="1" latinLnBrk="0" hangingPunct="1">
        <a:defRPr kumimoji="1" sz="1801" kern="1200">
          <a:solidFill>
            <a:schemeClr val="tx1"/>
          </a:solidFill>
          <a:latin typeface="+mn-lt"/>
          <a:ea typeface="+mn-ea"/>
          <a:cs typeface="+mn-cs"/>
        </a:defRPr>
      </a:lvl7pPr>
      <a:lvl8pPr marL="3200491" algn="l" defTabSz="914426" rtl="0" eaLnBrk="1" latinLnBrk="0" hangingPunct="1">
        <a:defRPr kumimoji="1" sz="1801" kern="1200">
          <a:solidFill>
            <a:schemeClr val="tx1"/>
          </a:solidFill>
          <a:latin typeface="+mn-lt"/>
          <a:ea typeface="+mn-ea"/>
          <a:cs typeface="+mn-cs"/>
        </a:defRPr>
      </a:lvl8pPr>
      <a:lvl9pPr marL="3657705" algn="l" defTabSz="914426"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chart" Target="../charts/chart10.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759542" y="1844825"/>
            <a:ext cx="9656937" cy="1139466"/>
          </a:xfrm>
        </p:spPr>
        <p:txBody>
          <a:bodyPr/>
          <a:lstStyle/>
          <a:p>
            <a:r>
              <a:rPr lang="en-US" altLang="ja-JP" sz="4400" dirty="0"/>
              <a:t>AMD SEV</a:t>
            </a:r>
            <a:r>
              <a:rPr lang="ja-JP" altLang="en-US" sz="4400" dirty="0"/>
              <a:t>とネストした仮想化を用いた</a:t>
            </a:r>
            <a:br>
              <a:rPr lang="en-US" altLang="ja-JP" sz="4400" dirty="0"/>
            </a:br>
            <a:r>
              <a:rPr lang="ja-JP" altLang="en-US" sz="4400" dirty="0"/>
              <a:t>安全な通信履歴の取得</a:t>
            </a:r>
          </a:p>
        </p:txBody>
      </p:sp>
      <p:sp>
        <p:nvSpPr>
          <p:cNvPr id="2" name="サブタイトル 1"/>
          <p:cNvSpPr>
            <a:spLocks noGrp="1"/>
          </p:cNvSpPr>
          <p:nvPr>
            <p:ph type="subTitle" idx="1"/>
          </p:nvPr>
        </p:nvSpPr>
        <p:spPr/>
        <p:txBody>
          <a:bodyPr/>
          <a:lstStyle/>
          <a:p>
            <a:r>
              <a:rPr lang="en-US" altLang="ja-JP" dirty="0"/>
              <a:t>2022/5/26</a:t>
            </a:r>
          </a:p>
          <a:p>
            <a:r>
              <a:rPr lang="ja-JP" altLang="en-US" dirty="0"/>
              <a:t>九州</a:t>
            </a:r>
            <a:r>
              <a:rPr lang="ja-JP" altLang="en-US"/>
              <a:t>工業大学</a:t>
            </a:r>
            <a:endParaRPr lang="en-US" altLang="ja-JP" dirty="0"/>
          </a:p>
          <a:p>
            <a:r>
              <a:rPr lang="ja-JP" altLang="en-US"/>
              <a:t>安東尚哉　光来健一</a:t>
            </a:r>
            <a:endParaRPr lang="ja-JP" altLang="en-US" dirty="0"/>
          </a:p>
        </p:txBody>
      </p:sp>
      <p:sp>
        <p:nvSpPr>
          <p:cNvPr id="13" name="サブタイトル 1"/>
          <p:cNvSpPr txBox="1">
            <a:spLocks/>
          </p:cNvSpPr>
          <p:nvPr/>
        </p:nvSpPr>
        <p:spPr>
          <a:xfrm>
            <a:off x="1850809" y="6377588"/>
            <a:ext cx="5809519" cy="251634"/>
          </a:xfrm>
          <a:prstGeom prst="rect">
            <a:avLst/>
          </a:prstGeom>
          <a:noFill/>
          <a:ln w="9525">
            <a:noFill/>
            <a:miter lim="800000"/>
            <a:headEnd/>
            <a:tailEnd/>
          </a:ln>
          <a:effectLst/>
        </p:spPr>
        <p:txBody>
          <a:bodyPr vert="horz" wrap="none" lIns="94593" tIns="47296" rIns="94593" bIns="47296" numCol="1" anchor="ctr" anchorCtr="0" compatLnSpc="1">
            <a:prstTxWarp prst="textNoShape">
              <a:avLst/>
            </a:prstTxWarp>
            <a:noAutofit/>
          </a:bodyPr>
          <a:lstStyle>
            <a:lvl1pPr marL="0" indent="0" algn="ctr" defTabSz="1043017" rtl="0" eaLnBrk="1" fontAlgn="base" latinLnBrk="0" hangingPunct="1">
              <a:spcBef>
                <a:spcPct val="0"/>
              </a:spcBef>
              <a:spcAft>
                <a:spcPct val="80000"/>
              </a:spcAft>
              <a:buFontTx/>
              <a:buNone/>
              <a:defRPr kumimoji="1" lang="ja-JP" altLang="en-US" sz="1900" b="1" kern="1200">
                <a:solidFill>
                  <a:schemeClr val="tx1"/>
                </a:solidFill>
                <a:latin typeface="+mn-ea"/>
                <a:ea typeface="+mn-ea"/>
                <a:cs typeface="+mn-cs"/>
              </a:defRPr>
            </a:lvl1pPr>
            <a:lvl2pPr marL="521527" indent="0" algn="ctr" defTabSz="1043017" rtl="0" eaLnBrk="1" fontAlgn="base" latinLnBrk="0" hangingPunct="1">
              <a:spcBef>
                <a:spcPct val="20000"/>
              </a:spcBef>
              <a:spcAft>
                <a:spcPct val="0"/>
              </a:spcAft>
              <a:buFontTx/>
              <a:buNone/>
              <a:defRPr kumimoji="1" lang="ja-JP" altLang="en-US" sz="1900" b="0" kern="1200">
                <a:solidFill>
                  <a:schemeClr val="tx1">
                    <a:tint val="75000"/>
                  </a:schemeClr>
                </a:solidFill>
                <a:latin typeface="+mn-ea"/>
                <a:ea typeface="+mn-ea"/>
                <a:cs typeface="+mn-cs"/>
              </a:defRPr>
            </a:lvl2pPr>
            <a:lvl3pPr marL="1043055" indent="0" algn="ctr" defTabSz="1043017" rtl="0" eaLnBrk="1" fontAlgn="base" latinLnBrk="0" hangingPunct="1">
              <a:spcBef>
                <a:spcPct val="20000"/>
              </a:spcBef>
              <a:spcAft>
                <a:spcPct val="0"/>
              </a:spcAft>
              <a:buFontTx/>
              <a:buNone/>
              <a:defRPr kumimoji="1" lang="ja-JP" altLang="en-US" sz="1700" b="0" kern="1200">
                <a:solidFill>
                  <a:schemeClr val="tx1">
                    <a:tint val="75000"/>
                  </a:schemeClr>
                </a:solidFill>
                <a:latin typeface="+mn-ea"/>
                <a:ea typeface="+mn-ea"/>
                <a:cs typeface="+mn-cs"/>
              </a:defRPr>
            </a:lvl3pPr>
            <a:lvl4pPr marL="1564582" indent="0" algn="ctr" defTabSz="1043017" rtl="0" eaLnBrk="1" fontAlgn="base" latinLnBrk="0" hangingPunct="1">
              <a:spcBef>
                <a:spcPct val="20000"/>
              </a:spcBef>
              <a:spcAft>
                <a:spcPct val="0"/>
              </a:spcAft>
              <a:buFontTx/>
              <a:buNone/>
              <a:defRPr kumimoji="1" lang="ja-JP" altLang="en-US" sz="1500" b="0" kern="1200">
                <a:solidFill>
                  <a:schemeClr val="tx1">
                    <a:tint val="75000"/>
                  </a:schemeClr>
                </a:solidFill>
                <a:latin typeface="+mn-ea"/>
                <a:ea typeface="+mn-ea"/>
                <a:cs typeface="+mn-cs"/>
              </a:defRPr>
            </a:lvl4pPr>
            <a:lvl5pPr marL="2086109" indent="0" algn="ctr" defTabSz="1043017" rtl="0" eaLnBrk="1" fontAlgn="base" latinLnBrk="0" hangingPunct="1">
              <a:spcBef>
                <a:spcPct val="20000"/>
              </a:spcBef>
              <a:spcAft>
                <a:spcPct val="0"/>
              </a:spcAft>
              <a:buFontTx/>
              <a:buNone/>
              <a:defRPr kumimoji="1" lang="ja-JP" altLang="en-US" sz="1500" b="0" kern="1200">
                <a:solidFill>
                  <a:schemeClr val="tx1">
                    <a:tint val="75000"/>
                  </a:schemeClr>
                </a:solidFill>
                <a:latin typeface="+mn-ea"/>
                <a:ea typeface="+mn-ea"/>
                <a:cs typeface="+mn-cs"/>
              </a:defRPr>
            </a:lvl5pPr>
            <a:lvl6pPr marL="2607636"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6pPr>
            <a:lvl7pPr marL="3129164"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7pPr>
            <a:lvl8pPr marL="3650691"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8pPr>
            <a:lvl9pPr marL="4172218" indent="0" algn="ctr" defTabSz="1043055"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9pPr>
          </a:lstStyle>
          <a:p>
            <a:pPr algn="l"/>
            <a:endParaRPr lang="en-US" altLang="ja-JP" sz="907" b="0" dirty="0">
              <a:solidFill>
                <a:srgbClr val="FFFFFF"/>
              </a:solidFill>
              <a:latin typeface="ＭＳ Ｐゴシック" pitchFamily="50" charset="-128"/>
              <a:ea typeface="ＭＳ Ｐゴシック" pitchFamily="50" charset="-128"/>
              <a:cs typeface="ＭＳ Ｐゴシック"/>
            </a:endParaRPr>
          </a:p>
        </p:txBody>
      </p:sp>
    </p:spTree>
    <p:extLst>
      <p:ext uri="{BB962C8B-B14F-4D97-AF65-F5344CB8AC3E}">
        <p14:creationId xmlns:p14="http://schemas.microsoft.com/office/powerpoint/2010/main" val="63634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19">
            <a:extLst>
              <a:ext uri="{FF2B5EF4-FFF2-40B4-BE49-F238E27FC236}">
                <a16:creationId xmlns:a16="http://schemas.microsoft.com/office/drawing/2014/main" id="{022B8CC7-DA97-E68A-CD93-8A2156EC6042}"/>
              </a:ext>
            </a:extLst>
          </p:cNvPr>
          <p:cNvSpPr txBox="1"/>
          <p:nvPr/>
        </p:nvSpPr>
        <p:spPr>
          <a:xfrm>
            <a:off x="1446092" y="5205076"/>
            <a:ext cx="1728192" cy="461665"/>
          </a:xfrm>
          <a:prstGeom prst="rect">
            <a:avLst/>
          </a:prstGeom>
          <a:noFill/>
          <a:ln>
            <a:solidFill>
              <a:srgbClr val="FFFFFF"/>
            </a:solidFill>
          </a:ln>
        </p:spPr>
        <p:txBody>
          <a:bodyPr wrap="square" rtlCol="0">
            <a:spAutoFit/>
          </a:bodyPr>
          <a:lstStyle/>
          <a:p>
            <a:pPr algn="ctr"/>
            <a:r>
              <a:rPr lang="ja-JP" altLang="en-US" sz="2400" b="1"/>
              <a:t>通信履歴</a:t>
            </a:r>
            <a:endParaRPr kumimoji="1" lang="ja-JP" altLang="en-US" sz="2400" b="1" dirty="0"/>
          </a:p>
        </p:txBody>
      </p:sp>
      <p:sp>
        <p:nvSpPr>
          <p:cNvPr id="2" name="タイトル 1">
            <a:extLst>
              <a:ext uri="{FF2B5EF4-FFF2-40B4-BE49-F238E27FC236}">
                <a16:creationId xmlns:a16="http://schemas.microsoft.com/office/drawing/2014/main" id="{8723672B-EB2A-B28E-1828-6A75D6C8AA2C}"/>
              </a:ext>
            </a:extLst>
          </p:cNvPr>
          <p:cNvSpPr>
            <a:spLocks noGrp="1"/>
          </p:cNvSpPr>
          <p:nvPr>
            <p:ph type="title"/>
          </p:nvPr>
        </p:nvSpPr>
        <p:spPr/>
        <p:txBody>
          <a:bodyPr/>
          <a:lstStyle/>
          <a:p>
            <a:r>
              <a:rPr lang="ja-JP" altLang="en-US"/>
              <a:t>データ流の追跡</a:t>
            </a:r>
            <a:endParaRPr kumimoji="1" lang="ja-JP" altLang="en-US"/>
          </a:p>
        </p:txBody>
      </p:sp>
      <p:sp>
        <p:nvSpPr>
          <p:cNvPr id="3" name="コンテンツ プレースホルダー 2">
            <a:extLst>
              <a:ext uri="{FF2B5EF4-FFF2-40B4-BE49-F238E27FC236}">
                <a16:creationId xmlns:a16="http://schemas.microsoft.com/office/drawing/2014/main" id="{857A0BBE-DD6E-7AC3-36F0-A02CB773BD31}"/>
              </a:ext>
            </a:extLst>
          </p:cNvPr>
          <p:cNvSpPr>
            <a:spLocks noGrp="1"/>
          </p:cNvSpPr>
          <p:nvPr>
            <p:ph idx="1"/>
          </p:nvPr>
        </p:nvSpPr>
        <p:spPr/>
        <p:txBody>
          <a:bodyPr/>
          <a:lstStyle/>
          <a:p>
            <a:r>
              <a:rPr kumimoji="1" lang="ja-JP" altLang="en-US"/>
              <a:t>ユーザ・ハイパーバイザがクラウドサービスの通信を監視</a:t>
            </a:r>
            <a:endParaRPr lang="en-US" altLang="ja-JP" dirty="0"/>
          </a:p>
          <a:p>
            <a:pPr lvl="1"/>
            <a:r>
              <a:rPr kumimoji="1" lang="ja-JP" altLang="en-US"/>
              <a:t>ユーザ</a:t>
            </a:r>
            <a:r>
              <a:rPr kumimoji="1" lang="en-US" altLang="ja-JP" dirty="0"/>
              <a:t>VM</a:t>
            </a:r>
            <a:r>
              <a:rPr kumimoji="1" lang="ja-JP" altLang="en-US"/>
              <a:t>が送受信するパケットを解析し、通信情報を記録</a:t>
            </a:r>
            <a:endParaRPr kumimoji="1" lang="en-US" altLang="ja-JP" dirty="0"/>
          </a:p>
          <a:p>
            <a:pPr lvl="1"/>
            <a:r>
              <a:rPr lang="ja-JP" altLang="en-US"/>
              <a:t>ユーザからの要求に対して通信履歴を返送</a:t>
            </a:r>
            <a:endParaRPr kumimoji="1" lang="en-US" altLang="ja-JP" dirty="0"/>
          </a:p>
          <a:p>
            <a:r>
              <a:rPr lang="ja-JP" altLang="en-US"/>
              <a:t>クラウドサービスの通信先にも再帰的に要求</a:t>
            </a:r>
            <a:endParaRPr lang="en-US" altLang="ja-JP" dirty="0"/>
          </a:p>
          <a:p>
            <a:pPr lvl="1"/>
            <a:r>
              <a:rPr kumimoji="1" lang="ja-JP" altLang="en-US"/>
              <a:t>クラウドサービスの通信と同じ経路を使用</a:t>
            </a:r>
            <a:endParaRPr lang="en-US" altLang="ja-JP" dirty="0"/>
          </a:p>
          <a:p>
            <a:pPr lvl="1"/>
            <a:r>
              <a:rPr kumimoji="1" lang="ja-JP" altLang="en-US"/>
              <a:t>サービス間の通信の履歴も取得可能</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BEE68631-4A6E-8EE0-277F-B463D4F4FE0A}"/>
              </a:ext>
            </a:extLst>
          </p:cNvPr>
          <p:cNvSpPr>
            <a:spLocks noGrp="1"/>
          </p:cNvSpPr>
          <p:nvPr>
            <p:ph type="sldNum" sz="quarter" idx="4"/>
          </p:nvPr>
        </p:nvSpPr>
        <p:spPr/>
        <p:txBody>
          <a:bodyPr/>
          <a:lstStyle/>
          <a:p>
            <a:fld id="{E4DD4CA9-FFF4-4929-B1F3-DD754470E6A2}" type="slidenum">
              <a:rPr lang="ja-JP" altLang="en-US" smtClean="0"/>
              <a:pPr/>
              <a:t>10</a:t>
            </a:fld>
            <a:endParaRPr lang="ja-JP" altLang="en-US" dirty="0"/>
          </a:p>
        </p:txBody>
      </p:sp>
      <p:sp>
        <p:nvSpPr>
          <p:cNvPr id="5" name="テキスト ボックス 19">
            <a:extLst>
              <a:ext uri="{FF2B5EF4-FFF2-40B4-BE49-F238E27FC236}">
                <a16:creationId xmlns:a16="http://schemas.microsoft.com/office/drawing/2014/main" id="{4DD53FA3-522E-3298-C93F-C344B4849991}"/>
              </a:ext>
            </a:extLst>
          </p:cNvPr>
          <p:cNvSpPr txBox="1"/>
          <p:nvPr/>
        </p:nvSpPr>
        <p:spPr>
          <a:xfrm>
            <a:off x="1436265" y="6114389"/>
            <a:ext cx="1728192" cy="461665"/>
          </a:xfrm>
          <a:prstGeom prst="rect">
            <a:avLst/>
          </a:prstGeom>
          <a:noFill/>
          <a:ln>
            <a:solidFill>
              <a:srgbClr val="FFFFFF"/>
            </a:solidFill>
          </a:ln>
        </p:spPr>
        <p:txBody>
          <a:bodyPr wrap="square" rtlCol="0">
            <a:spAutoFit/>
          </a:bodyPr>
          <a:lstStyle/>
          <a:p>
            <a:pPr algn="ctr"/>
            <a:r>
              <a:rPr lang="ja-JP" altLang="en-US" sz="2400" b="1" dirty="0"/>
              <a:t>問い合わせ</a:t>
            </a:r>
            <a:endParaRPr kumimoji="1" lang="ja-JP" altLang="en-US" sz="2400" b="1" dirty="0"/>
          </a:p>
        </p:txBody>
      </p:sp>
      <p:sp>
        <p:nvSpPr>
          <p:cNvPr id="7" name="テキスト ボックス 6">
            <a:extLst>
              <a:ext uri="{FF2B5EF4-FFF2-40B4-BE49-F238E27FC236}">
                <a16:creationId xmlns:a16="http://schemas.microsoft.com/office/drawing/2014/main" id="{76365C64-5E00-6962-ADD1-DEEB334E5F23}"/>
              </a:ext>
            </a:extLst>
          </p:cNvPr>
          <p:cNvSpPr txBox="1"/>
          <p:nvPr/>
        </p:nvSpPr>
        <p:spPr>
          <a:xfrm>
            <a:off x="6412711" y="6160382"/>
            <a:ext cx="1878059" cy="461665"/>
          </a:xfrm>
          <a:prstGeom prst="rect">
            <a:avLst/>
          </a:prstGeom>
          <a:noFill/>
        </p:spPr>
        <p:txBody>
          <a:bodyPr wrap="square" rtlCol="0">
            <a:spAutoFit/>
          </a:bodyPr>
          <a:lstStyle/>
          <a:p>
            <a:pPr algn="ctr"/>
            <a:r>
              <a:rPr lang="ja-JP" altLang="en-US" sz="2400" b="1" dirty="0"/>
              <a:t>問い合わせ</a:t>
            </a:r>
            <a:endParaRPr kumimoji="1" lang="ja-JP" altLang="en-US" b="1" dirty="0"/>
          </a:p>
        </p:txBody>
      </p:sp>
      <p:cxnSp>
        <p:nvCxnSpPr>
          <p:cNvPr id="8" name="直線矢印コネクタ 17">
            <a:extLst>
              <a:ext uri="{FF2B5EF4-FFF2-40B4-BE49-F238E27FC236}">
                <a16:creationId xmlns:a16="http://schemas.microsoft.com/office/drawing/2014/main" id="{BDC18793-A217-ADDA-253B-AEA4AF3B2E8F}"/>
              </a:ext>
            </a:extLst>
          </p:cNvPr>
          <p:cNvCxnSpPr>
            <a:cxnSpLocks/>
          </p:cNvCxnSpPr>
          <p:nvPr/>
        </p:nvCxnSpPr>
        <p:spPr>
          <a:xfrm>
            <a:off x="1686552" y="5945582"/>
            <a:ext cx="1227618"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四角形: 角を丸くする 21">
            <a:extLst>
              <a:ext uri="{FF2B5EF4-FFF2-40B4-BE49-F238E27FC236}">
                <a16:creationId xmlns:a16="http://schemas.microsoft.com/office/drawing/2014/main" id="{EB6CCCE8-C585-1172-26F8-20C17213523D}"/>
              </a:ext>
            </a:extLst>
          </p:cNvPr>
          <p:cNvSpPr/>
          <p:nvPr/>
        </p:nvSpPr>
        <p:spPr>
          <a:xfrm>
            <a:off x="3062866" y="4187520"/>
            <a:ext cx="3600718"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クラウド</a:t>
            </a:r>
            <a:r>
              <a:rPr kumimoji="1" lang="en-US" altLang="ja-JP" sz="2400" b="1" dirty="0">
                <a:solidFill>
                  <a:schemeClr val="tx1"/>
                </a:solidFill>
              </a:rPr>
              <a:t>VM1</a:t>
            </a:r>
          </a:p>
          <a:p>
            <a:pPr algn="ctr"/>
            <a:endParaRPr lang="en-US" altLang="ja-JP" sz="2400" b="1" dirty="0">
              <a:solidFill>
                <a:schemeClr val="tx1"/>
              </a:solidFill>
            </a:endParaRPr>
          </a:p>
          <a:p>
            <a:pPr algn="ctr"/>
            <a:endParaRPr kumimoji="1" lang="en-US" altLang="ja-JP" sz="2400" b="1" dirty="0">
              <a:solidFill>
                <a:schemeClr val="tx1"/>
              </a:solidFill>
            </a:endParaRPr>
          </a:p>
          <a:p>
            <a:pPr algn="ctr"/>
            <a:endParaRPr lang="en-US" altLang="ja-JP" sz="2400" b="1" dirty="0">
              <a:solidFill>
                <a:schemeClr val="tx1"/>
              </a:solidFill>
            </a:endParaRPr>
          </a:p>
          <a:p>
            <a:pPr algn="ctr"/>
            <a:endParaRPr kumimoji="1" lang="ja-JP" altLang="en-US" sz="2400" b="1" dirty="0">
              <a:solidFill>
                <a:schemeClr val="tx1"/>
              </a:solidFill>
            </a:endParaRPr>
          </a:p>
        </p:txBody>
      </p:sp>
      <p:sp>
        <p:nvSpPr>
          <p:cNvPr id="10" name="四角形: 角を丸くする 22">
            <a:extLst>
              <a:ext uri="{FF2B5EF4-FFF2-40B4-BE49-F238E27FC236}">
                <a16:creationId xmlns:a16="http://schemas.microsoft.com/office/drawing/2014/main" id="{6F771380-7B1D-51CD-FF5B-981BB42AB9F5}"/>
              </a:ext>
            </a:extLst>
          </p:cNvPr>
          <p:cNvSpPr/>
          <p:nvPr/>
        </p:nvSpPr>
        <p:spPr>
          <a:xfrm>
            <a:off x="3209263" y="5688097"/>
            <a:ext cx="3307924"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ユーザ・ハイパーバイザ</a:t>
            </a:r>
            <a:endParaRPr lang="en-US" altLang="ja-JP" sz="2400" b="1" dirty="0">
              <a:solidFill>
                <a:schemeClr val="tx1"/>
              </a:solidFill>
            </a:endParaRPr>
          </a:p>
        </p:txBody>
      </p:sp>
      <p:sp>
        <p:nvSpPr>
          <p:cNvPr id="12" name="四角形: 角を丸くする 25">
            <a:extLst>
              <a:ext uri="{FF2B5EF4-FFF2-40B4-BE49-F238E27FC236}">
                <a16:creationId xmlns:a16="http://schemas.microsoft.com/office/drawing/2014/main" id="{A3D38895-FED0-ABC5-4880-82D21514251A}"/>
              </a:ext>
            </a:extLst>
          </p:cNvPr>
          <p:cNvSpPr/>
          <p:nvPr/>
        </p:nvSpPr>
        <p:spPr>
          <a:xfrm>
            <a:off x="3209263" y="4674515"/>
            <a:ext cx="3307924" cy="10135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r>
              <a:rPr lang="ja-JP" altLang="en-US" sz="2400" b="1">
                <a:solidFill>
                  <a:schemeClr val="tx1"/>
                </a:solidFill>
              </a:rPr>
              <a:t>ユーザ</a:t>
            </a:r>
            <a:r>
              <a:rPr lang="en-US" altLang="ja-JP" sz="2400" b="1" dirty="0">
                <a:solidFill>
                  <a:schemeClr val="tx1"/>
                </a:solidFill>
              </a:rPr>
              <a:t>VM</a:t>
            </a: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p:txBody>
      </p:sp>
      <p:sp>
        <p:nvSpPr>
          <p:cNvPr id="13" name="四角形: 角を丸くする 26">
            <a:extLst>
              <a:ext uri="{FF2B5EF4-FFF2-40B4-BE49-F238E27FC236}">
                <a16:creationId xmlns:a16="http://schemas.microsoft.com/office/drawing/2014/main" id="{1C028782-ADA3-D766-AB5E-4C2D18EC7AA9}"/>
              </a:ext>
            </a:extLst>
          </p:cNvPr>
          <p:cNvSpPr/>
          <p:nvPr/>
        </p:nvSpPr>
        <p:spPr>
          <a:xfrm>
            <a:off x="3414835" y="4871103"/>
            <a:ext cx="2787662"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1</a:t>
            </a:r>
            <a:endParaRPr kumimoji="1" lang="ja-JP" altLang="en-US" b="1" dirty="0">
              <a:solidFill>
                <a:srgbClr val="FF0000"/>
              </a:solidFill>
            </a:endParaRPr>
          </a:p>
        </p:txBody>
      </p:sp>
      <p:pic>
        <p:nvPicPr>
          <p:cNvPr id="19" name="図 18" descr="座る, コンピュータ, クマ, ノートパソコン が含まれている画像&#10;&#10;自動的に生成された説明">
            <a:extLst>
              <a:ext uri="{FF2B5EF4-FFF2-40B4-BE49-F238E27FC236}">
                <a16:creationId xmlns:a16="http://schemas.microsoft.com/office/drawing/2014/main" id="{3C2FA1E9-6AB3-995B-5E90-44B4E469D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93" y="4409438"/>
            <a:ext cx="1537759" cy="1537759"/>
          </a:xfrm>
          <a:prstGeom prst="rect">
            <a:avLst/>
          </a:prstGeom>
        </p:spPr>
      </p:pic>
      <p:sp>
        <p:nvSpPr>
          <p:cNvPr id="20" name="テキスト ボックス 1">
            <a:extLst>
              <a:ext uri="{FF2B5EF4-FFF2-40B4-BE49-F238E27FC236}">
                <a16:creationId xmlns:a16="http://schemas.microsoft.com/office/drawing/2014/main" id="{C60FB34A-C958-EA48-1106-32975557FF7F}"/>
              </a:ext>
            </a:extLst>
          </p:cNvPr>
          <p:cNvSpPr txBox="1"/>
          <p:nvPr/>
        </p:nvSpPr>
        <p:spPr>
          <a:xfrm>
            <a:off x="-185388" y="5903065"/>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
        <p:nvSpPr>
          <p:cNvPr id="22" name="テキスト ボックス 21">
            <a:extLst>
              <a:ext uri="{FF2B5EF4-FFF2-40B4-BE49-F238E27FC236}">
                <a16:creationId xmlns:a16="http://schemas.microsoft.com/office/drawing/2014/main" id="{57FF922D-99E1-5CAE-EF94-8A7F3F6D2EDF}"/>
              </a:ext>
            </a:extLst>
          </p:cNvPr>
          <p:cNvSpPr txBox="1"/>
          <p:nvPr/>
        </p:nvSpPr>
        <p:spPr>
          <a:xfrm>
            <a:off x="6422457" y="4409438"/>
            <a:ext cx="1878059" cy="461665"/>
          </a:xfrm>
          <a:prstGeom prst="rect">
            <a:avLst/>
          </a:prstGeom>
          <a:noFill/>
        </p:spPr>
        <p:txBody>
          <a:bodyPr wrap="square" rtlCol="0">
            <a:spAutoFit/>
          </a:bodyPr>
          <a:lstStyle/>
          <a:p>
            <a:pPr algn="ctr"/>
            <a:r>
              <a:rPr kumimoji="1" lang="ja-JP" altLang="en-US" sz="2400" b="1"/>
              <a:t>通信</a:t>
            </a:r>
            <a:endParaRPr kumimoji="1" lang="en-US" altLang="ja-JP" sz="2400" b="1" dirty="0"/>
          </a:p>
        </p:txBody>
      </p:sp>
      <p:sp>
        <p:nvSpPr>
          <p:cNvPr id="24" name="四角形: 角を丸くする 21">
            <a:extLst>
              <a:ext uri="{FF2B5EF4-FFF2-40B4-BE49-F238E27FC236}">
                <a16:creationId xmlns:a16="http://schemas.microsoft.com/office/drawing/2014/main" id="{3EC8B29C-3B3E-7E37-1508-EB2D7315A2B0}"/>
              </a:ext>
            </a:extLst>
          </p:cNvPr>
          <p:cNvSpPr/>
          <p:nvPr/>
        </p:nvSpPr>
        <p:spPr>
          <a:xfrm>
            <a:off x="8039898" y="4187520"/>
            <a:ext cx="3600718"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クラウド</a:t>
            </a:r>
            <a:r>
              <a:rPr kumimoji="1" lang="en-US" altLang="ja-JP" sz="2400" b="1" dirty="0">
                <a:solidFill>
                  <a:schemeClr val="tx1"/>
                </a:solidFill>
              </a:rPr>
              <a:t>VM2</a:t>
            </a:r>
          </a:p>
          <a:p>
            <a:pPr algn="ctr"/>
            <a:endParaRPr lang="en-US" altLang="ja-JP" sz="2400" b="1" dirty="0">
              <a:solidFill>
                <a:schemeClr val="tx1"/>
              </a:solidFill>
            </a:endParaRPr>
          </a:p>
          <a:p>
            <a:pPr algn="ctr"/>
            <a:endParaRPr kumimoji="1" lang="en-US" altLang="ja-JP" sz="2400" b="1" dirty="0">
              <a:solidFill>
                <a:schemeClr val="tx1"/>
              </a:solidFill>
            </a:endParaRPr>
          </a:p>
          <a:p>
            <a:pPr algn="ctr"/>
            <a:endParaRPr lang="en-US" altLang="ja-JP" sz="2400" b="1" dirty="0">
              <a:solidFill>
                <a:schemeClr val="tx1"/>
              </a:solidFill>
            </a:endParaRPr>
          </a:p>
          <a:p>
            <a:pPr algn="ctr"/>
            <a:endParaRPr kumimoji="1" lang="ja-JP" altLang="en-US" sz="2400" b="1" dirty="0">
              <a:solidFill>
                <a:schemeClr val="tx1"/>
              </a:solidFill>
            </a:endParaRPr>
          </a:p>
        </p:txBody>
      </p:sp>
      <p:sp>
        <p:nvSpPr>
          <p:cNvPr id="25" name="四角形: 角を丸くする 22">
            <a:extLst>
              <a:ext uri="{FF2B5EF4-FFF2-40B4-BE49-F238E27FC236}">
                <a16:creationId xmlns:a16="http://schemas.microsoft.com/office/drawing/2014/main" id="{92A73EBE-5F59-5E1E-D230-B4D75962A770}"/>
              </a:ext>
            </a:extLst>
          </p:cNvPr>
          <p:cNvSpPr/>
          <p:nvPr/>
        </p:nvSpPr>
        <p:spPr>
          <a:xfrm>
            <a:off x="8186295" y="5688097"/>
            <a:ext cx="3307924"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ユーザ・ハイパーバイザ</a:t>
            </a:r>
            <a:endParaRPr lang="en-US" altLang="ja-JP" sz="2400" b="1" dirty="0">
              <a:solidFill>
                <a:schemeClr val="tx1"/>
              </a:solidFill>
            </a:endParaRPr>
          </a:p>
        </p:txBody>
      </p:sp>
      <p:sp>
        <p:nvSpPr>
          <p:cNvPr id="26" name="四角形: 角を丸くする 25">
            <a:extLst>
              <a:ext uri="{FF2B5EF4-FFF2-40B4-BE49-F238E27FC236}">
                <a16:creationId xmlns:a16="http://schemas.microsoft.com/office/drawing/2014/main" id="{1023C08F-2BC8-BA20-D0DE-B80FB00DEC3B}"/>
              </a:ext>
            </a:extLst>
          </p:cNvPr>
          <p:cNvSpPr/>
          <p:nvPr/>
        </p:nvSpPr>
        <p:spPr>
          <a:xfrm>
            <a:off x="8186295" y="4674516"/>
            <a:ext cx="3307924" cy="101141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r>
              <a:rPr lang="ja-JP" altLang="en-US" sz="2400" b="1">
                <a:solidFill>
                  <a:schemeClr val="tx1"/>
                </a:solidFill>
              </a:rPr>
              <a:t>ユーザ</a:t>
            </a:r>
            <a:r>
              <a:rPr lang="en-US" altLang="ja-JP" sz="2400" b="1" dirty="0">
                <a:solidFill>
                  <a:schemeClr val="tx1"/>
                </a:solidFill>
              </a:rPr>
              <a:t>VM</a:t>
            </a: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p:txBody>
      </p:sp>
      <p:cxnSp>
        <p:nvCxnSpPr>
          <p:cNvPr id="6" name="直線矢印コネクタ 5">
            <a:extLst>
              <a:ext uri="{FF2B5EF4-FFF2-40B4-BE49-F238E27FC236}">
                <a16:creationId xmlns:a16="http://schemas.microsoft.com/office/drawing/2014/main" id="{95F6897E-5420-85D1-A22A-4E80BD8D4145}"/>
              </a:ext>
            </a:extLst>
          </p:cNvPr>
          <p:cNvCxnSpPr>
            <a:cxnSpLocks/>
          </p:cNvCxnSpPr>
          <p:nvPr/>
        </p:nvCxnSpPr>
        <p:spPr>
          <a:xfrm flipV="1">
            <a:off x="6443048" y="5033120"/>
            <a:ext cx="0" cy="77379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4697EE95-3E79-ADCF-BA50-81D1E8A578F9}"/>
              </a:ext>
            </a:extLst>
          </p:cNvPr>
          <p:cNvCxnSpPr>
            <a:cxnSpLocks/>
          </p:cNvCxnSpPr>
          <p:nvPr/>
        </p:nvCxnSpPr>
        <p:spPr>
          <a:xfrm flipV="1">
            <a:off x="8290770" y="5033120"/>
            <a:ext cx="0" cy="77379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四角形: 角を丸くする 26">
            <a:extLst>
              <a:ext uri="{FF2B5EF4-FFF2-40B4-BE49-F238E27FC236}">
                <a16:creationId xmlns:a16="http://schemas.microsoft.com/office/drawing/2014/main" id="{3B36CFD5-EB4E-DA6F-F11D-82541B6339B7}"/>
              </a:ext>
            </a:extLst>
          </p:cNvPr>
          <p:cNvSpPr/>
          <p:nvPr/>
        </p:nvSpPr>
        <p:spPr>
          <a:xfrm>
            <a:off x="8498656" y="4867958"/>
            <a:ext cx="2787662"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rgbClr val="FF0000"/>
                </a:solidFill>
              </a:rPr>
              <a:t>サービス</a:t>
            </a:r>
            <a:r>
              <a:rPr kumimoji="1" lang="en-US" altLang="ja-JP" sz="2400" b="1" dirty="0">
                <a:solidFill>
                  <a:srgbClr val="FF0000"/>
                </a:solidFill>
              </a:rPr>
              <a:t>2</a:t>
            </a:r>
            <a:endParaRPr kumimoji="1" lang="ja-JP" altLang="en-US" b="1" dirty="0">
              <a:solidFill>
                <a:srgbClr val="FF0000"/>
              </a:solidFill>
            </a:endParaRPr>
          </a:p>
        </p:txBody>
      </p:sp>
      <p:sp>
        <p:nvSpPr>
          <p:cNvPr id="37" name="テキスト ボックス 36">
            <a:extLst>
              <a:ext uri="{FF2B5EF4-FFF2-40B4-BE49-F238E27FC236}">
                <a16:creationId xmlns:a16="http://schemas.microsoft.com/office/drawing/2014/main" id="{C4582431-0EB8-0534-78BA-41C537E8CDC9}"/>
              </a:ext>
            </a:extLst>
          </p:cNvPr>
          <p:cNvSpPr txBox="1"/>
          <p:nvPr/>
        </p:nvSpPr>
        <p:spPr>
          <a:xfrm>
            <a:off x="6422457" y="5132740"/>
            <a:ext cx="1878059" cy="461665"/>
          </a:xfrm>
          <a:prstGeom prst="rect">
            <a:avLst/>
          </a:prstGeom>
          <a:noFill/>
        </p:spPr>
        <p:txBody>
          <a:bodyPr wrap="square" rtlCol="0">
            <a:spAutoFit/>
          </a:bodyPr>
          <a:lstStyle/>
          <a:p>
            <a:pPr algn="ctr"/>
            <a:r>
              <a:rPr lang="ja-JP" altLang="en-US" sz="2400" b="1">
                <a:solidFill>
                  <a:srgbClr val="FF0000"/>
                </a:solidFill>
              </a:rPr>
              <a:t>監視</a:t>
            </a:r>
            <a:endParaRPr kumimoji="1" lang="en-US" altLang="ja-JP" sz="2400" b="1" dirty="0">
              <a:solidFill>
                <a:srgbClr val="FF0000"/>
              </a:solidFill>
            </a:endParaRPr>
          </a:p>
        </p:txBody>
      </p:sp>
      <p:cxnSp>
        <p:nvCxnSpPr>
          <p:cNvPr id="21" name="直線矢印コネクタ 20">
            <a:extLst>
              <a:ext uri="{FF2B5EF4-FFF2-40B4-BE49-F238E27FC236}">
                <a16:creationId xmlns:a16="http://schemas.microsoft.com/office/drawing/2014/main" id="{6431C861-D0F2-762E-9F49-B41C4904BDAD}"/>
              </a:ext>
            </a:extLst>
          </p:cNvPr>
          <p:cNvCxnSpPr>
            <a:cxnSpLocks/>
            <a:endCxn id="25" idx="1"/>
          </p:cNvCxnSpPr>
          <p:nvPr/>
        </p:nvCxnSpPr>
        <p:spPr>
          <a:xfrm>
            <a:off x="6517187" y="5926448"/>
            <a:ext cx="1669108"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FDEA85F-9182-67E2-6625-AC341CDC840A}"/>
              </a:ext>
            </a:extLst>
          </p:cNvPr>
          <p:cNvCxnSpPr>
            <a:cxnSpLocks/>
          </p:cNvCxnSpPr>
          <p:nvPr/>
        </p:nvCxnSpPr>
        <p:spPr>
          <a:xfrm>
            <a:off x="5901861" y="5033686"/>
            <a:ext cx="2919252"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17">
            <a:extLst>
              <a:ext uri="{FF2B5EF4-FFF2-40B4-BE49-F238E27FC236}">
                <a16:creationId xmlns:a16="http://schemas.microsoft.com/office/drawing/2014/main" id="{498B2AA1-29CF-FFD2-4EF1-BBA9D715451D}"/>
              </a:ext>
            </a:extLst>
          </p:cNvPr>
          <p:cNvCxnSpPr>
            <a:cxnSpLocks/>
          </p:cNvCxnSpPr>
          <p:nvPr/>
        </p:nvCxnSpPr>
        <p:spPr>
          <a:xfrm flipH="1">
            <a:off x="1686552" y="5730675"/>
            <a:ext cx="1235163"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17">
            <a:extLst>
              <a:ext uri="{FF2B5EF4-FFF2-40B4-BE49-F238E27FC236}">
                <a16:creationId xmlns:a16="http://schemas.microsoft.com/office/drawing/2014/main" id="{8D2EDA18-4ED2-5C32-476C-47FA6E5FE416}"/>
              </a:ext>
            </a:extLst>
          </p:cNvPr>
          <p:cNvCxnSpPr>
            <a:cxnSpLocks/>
          </p:cNvCxnSpPr>
          <p:nvPr/>
        </p:nvCxnSpPr>
        <p:spPr>
          <a:xfrm flipH="1">
            <a:off x="6517187" y="5806916"/>
            <a:ext cx="1669108"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41098-7BAD-80F4-28B6-025245A815F4}"/>
              </a:ext>
            </a:extLst>
          </p:cNvPr>
          <p:cNvSpPr>
            <a:spLocks noGrp="1"/>
          </p:cNvSpPr>
          <p:nvPr>
            <p:ph type="title"/>
          </p:nvPr>
        </p:nvSpPr>
        <p:spPr/>
        <p:txBody>
          <a:bodyPr/>
          <a:lstStyle/>
          <a:p>
            <a:r>
              <a:rPr kumimoji="1" lang="ja-JP" altLang="en-US"/>
              <a:t>実装：システム構成</a:t>
            </a:r>
          </a:p>
        </p:txBody>
      </p:sp>
      <p:sp>
        <p:nvSpPr>
          <p:cNvPr id="3" name="コンテンツ プレースホルダー 2">
            <a:extLst>
              <a:ext uri="{FF2B5EF4-FFF2-40B4-BE49-F238E27FC236}">
                <a16:creationId xmlns:a16="http://schemas.microsoft.com/office/drawing/2014/main" id="{CF7081FD-CD5D-3985-DE13-50A7E9166ED4}"/>
              </a:ext>
            </a:extLst>
          </p:cNvPr>
          <p:cNvSpPr>
            <a:spLocks noGrp="1"/>
          </p:cNvSpPr>
          <p:nvPr>
            <p:ph idx="1"/>
          </p:nvPr>
        </p:nvSpPr>
        <p:spPr/>
        <p:txBody>
          <a:bodyPr/>
          <a:lstStyle/>
          <a:p>
            <a:r>
              <a:rPr lang="en-US" altLang="ja-JP" dirty="0"/>
              <a:t>KVM</a:t>
            </a:r>
            <a:r>
              <a:rPr lang="ja-JP" altLang="en-US"/>
              <a:t>を用いてクラウド</a:t>
            </a:r>
            <a:r>
              <a:rPr lang="en-US" altLang="ja-JP" dirty="0"/>
              <a:t>VM</a:t>
            </a:r>
            <a:r>
              <a:rPr lang="ja-JP" altLang="en-US"/>
              <a:t>を動作</a:t>
            </a:r>
            <a:endParaRPr lang="en-US" altLang="ja-JP" dirty="0"/>
          </a:p>
          <a:p>
            <a:pPr lvl="1"/>
            <a:r>
              <a:rPr lang="en-US" altLang="ja-JP" dirty="0"/>
              <a:t>SEV</a:t>
            </a:r>
            <a:r>
              <a:rPr lang="ja-JP" altLang="en-US"/>
              <a:t>を用いるためにオープンな</a:t>
            </a:r>
            <a:r>
              <a:rPr lang="en-US" altLang="ja-JP" dirty="0"/>
              <a:t>UEFI</a:t>
            </a:r>
            <a:r>
              <a:rPr lang="ja-JP" altLang="en-US"/>
              <a:t>ファームウェアの</a:t>
            </a:r>
            <a:r>
              <a:rPr lang="en-US" altLang="ja-JP" dirty="0"/>
              <a:t>OVMF</a:t>
            </a:r>
            <a:r>
              <a:rPr lang="ja-JP" altLang="en-US"/>
              <a:t>を利用</a:t>
            </a:r>
            <a:endParaRPr lang="en-US" altLang="ja-JP" dirty="0"/>
          </a:p>
          <a:p>
            <a:r>
              <a:rPr lang="ja-JP" altLang="en-US"/>
              <a:t>ユーザ・ハイパーバイザとして</a:t>
            </a:r>
            <a:r>
              <a:rPr kumimoji="1" lang="en-US" altLang="ja-JP" dirty="0" err="1"/>
              <a:t>BitVisor</a:t>
            </a:r>
            <a:r>
              <a:rPr kumimoji="1" lang="ja-JP" altLang="en-US"/>
              <a:t>を利用</a:t>
            </a:r>
            <a:endParaRPr kumimoji="1" lang="en-US" altLang="ja-JP" dirty="0"/>
          </a:p>
          <a:p>
            <a:pPr lvl="1"/>
            <a:r>
              <a:rPr lang="ja-JP" altLang="en-US"/>
              <a:t>ネットワークのみを準パススルーしてハイパーバイザで最小限の処理を行う</a:t>
            </a:r>
            <a:endParaRPr kumimoji="1" lang="en-US" altLang="ja-JP" dirty="0"/>
          </a:p>
          <a:p>
            <a:r>
              <a:rPr kumimoji="1" lang="ja-JP" altLang="en-US"/>
              <a:t>クラウドサービスを動作させるライブラリ</a:t>
            </a:r>
            <a:r>
              <a:rPr kumimoji="1" lang="en-US" altLang="ja-JP" dirty="0"/>
              <a:t>OS</a:t>
            </a:r>
            <a:r>
              <a:rPr kumimoji="1" lang="ja-JP" altLang="en-US"/>
              <a:t>として</a:t>
            </a:r>
            <a:r>
              <a:rPr kumimoji="1" lang="en-US" altLang="ja-JP" dirty="0" err="1"/>
              <a:t>Unikraft</a:t>
            </a:r>
            <a:r>
              <a:rPr kumimoji="1" lang="ja-JP" altLang="en-US"/>
              <a:t>を利用</a:t>
            </a:r>
            <a:endParaRPr kumimoji="1" lang="en-US" altLang="ja-JP" dirty="0"/>
          </a:p>
          <a:p>
            <a:pPr lvl="1"/>
            <a:r>
              <a:rPr lang="ja-JP" altLang="en-US"/>
              <a:t>単一アドレス空間で動作する</a:t>
            </a:r>
            <a:r>
              <a:rPr lang="en-US" altLang="ja-JP" dirty="0" err="1"/>
              <a:t>Unikernel</a:t>
            </a:r>
            <a:r>
              <a:rPr lang="ja-JP" altLang="en-US"/>
              <a:t>を容易に開発可能</a:t>
            </a:r>
            <a:endParaRPr lang="en-US" altLang="ja-JP" dirty="0"/>
          </a:p>
          <a:p>
            <a:pPr lvl="1"/>
            <a:r>
              <a:rPr kumimoji="1" lang="en-US" altLang="ja-JP" dirty="0"/>
              <a:t>BIOS</a:t>
            </a:r>
            <a:r>
              <a:rPr kumimoji="1" lang="ja-JP" altLang="en-US"/>
              <a:t>での起動のみをサポート</a:t>
            </a:r>
          </a:p>
        </p:txBody>
      </p:sp>
      <p:sp>
        <p:nvSpPr>
          <p:cNvPr id="4" name="スライド番号プレースホルダー 3">
            <a:extLst>
              <a:ext uri="{FF2B5EF4-FFF2-40B4-BE49-F238E27FC236}">
                <a16:creationId xmlns:a16="http://schemas.microsoft.com/office/drawing/2014/main" id="{F3281EDA-4ABA-6132-DAC5-D18C9B3EDCD4}"/>
              </a:ext>
            </a:extLst>
          </p:cNvPr>
          <p:cNvSpPr>
            <a:spLocks noGrp="1"/>
          </p:cNvSpPr>
          <p:nvPr>
            <p:ph type="sldNum" sz="quarter" idx="4"/>
          </p:nvPr>
        </p:nvSpPr>
        <p:spPr/>
        <p:txBody>
          <a:bodyPr/>
          <a:lstStyle/>
          <a:p>
            <a:fld id="{E4DD4CA9-FFF4-4929-B1F3-DD754470E6A2}" type="slidenum">
              <a:rPr lang="ja-JP" altLang="en-US" smtClean="0"/>
              <a:pPr/>
              <a:t>11</a:t>
            </a:fld>
            <a:endParaRPr lang="ja-JP" altLang="en-US" dirty="0"/>
          </a:p>
        </p:txBody>
      </p:sp>
      <p:sp>
        <p:nvSpPr>
          <p:cNvPr id="12" name="四角形: 角を丸くする 7">
            <a:extLst>
              <a:ext uri="{FF2B5EF4-FFF2-40B4-BE49-F238E27FC236}">
                <a16:creationId xmlns:a16="http://schemas.microsoft.com/office/drawing/2014/main" id="{D68E2FA7-7D0C-C9C6-78E4-8992BFBA49A3}"/>
              </a:ext>
            </a:extLst>
          </p:cNvPr>
          <p:cNvSpPr/>
          <p:nvPr/>
        </p:nvSpPr>
        <p:spPr>
          <a:xfrm>
            <a:off x="6095999" y="4437112"/>
            <a:ext cx="5184577" cy="189580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r>
              <a:rPr lang="ja-JP" altLang="en-US" sz="2400" b="1">
                <a:solidFill>
                  <a:sysClr val="windowText" lastClr="000000"/>
                </a:solidFill>
              </a:rPr>
              <a:t>クラウド</a:t>
            </a:r>
            <a:endParaRPr lang="en-US" altLang="ja-JP" sz="2400" b="1" dirty="0">
              <a:solidFill>
                <a:sysClr val="windowText" lastClr="000000"/>
              </a:solidFill>
            </a:endParaRPr>
          </a:p>
          <a:p>
            <a:pPr lvl="7" algn="ctr"/>
            <a:r>
              <a:rPr lang="en-US" altLang="ja-JP" sz="2400" b="1" dirty="0">
                <a:solidFill>
                  <a:sysClr val="windowText" lastClr="000000"/>
                </a:solidFill>
              </a:rPr>
              <a:t>VM</a:t>
            </a: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a:p>
        </p:txBody>
      </p:sp>
      <p:sp>
        <p:nvSpPr>
          <p:cNvPr id="13" name="四角形: 角を丸くする 8">
            <a:extLst>
              <a:ext uri="{FF2B5EF4-FFF2-40B4-BE49-F238E27FC236}">
                <a16:creationId xmlns:a16="http://schemas.microsoft.com/office/drawing/2014/main" id="{59C7B99A-9EC1-5B15-6804-6F77026CC672}"/>
              </a:ext>
            </a:extLst>
          </p:cNvPr>
          <p:cNvSpPr/>
          <p:nvPr/>
        </p:nvSpPr>
        <p:spPr>
          <a:xfrm>
            <a:off x="6224203" y="5726785"/>
            <a:ext cx="3760229" cy="4704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BitVisor</a:t>
            </a:r>
            <a:endParaRPr lang="en-US" altLang="ja-JP" sz="2400" b="1" dirty="0">
              <a:solidFill>
                <a:schemeClr val="tx1"/>
              </a:solidFill>
            </a:endParaRPr>
          </a:p>
        </p:txBody>
      </p:sp>
      <p:sp>
        <p:nvSpPr>
          <p:cNvPr id="14" name="四角形: 角を丸くする 11">
            <a:extLst>
              <a:ext uri="{FF2B5EF4-FFF2-40B4-BE49-F238E27FC236}">
                <a16:creationId xmlns:a16="http://schemas.microsoft.com/office/drawing/2014/main" id="{C625CCD0-78E2-8162-F8DA-936B7CE68377}"/>
              </a:ext>
            </a:extLst>
          </p:cNvPr>
          <p:cNvSpPr/>
          <p:nvPr/>
        </p:nvSpPr>
        <p:spPr>
          <a:xfrm>
            <a:off x="6224202" y="4540296"/>
            <a:ext cx="3760230" cy="111536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400" b="1">
                <a:solidFill>
                  <a:schemeClr val="tx1"/>
                </a:solidFill>
              </a:rPr>
              <a:t>ユーザ</a:t>
            </a:r>
            <a:endParaRPr lang="en-US" altLang="ja-JP" sz="2400" b="1" dirty="0">
              <a:solidFill>
                <a:schemeClr val="tx1"/>
              </a:solidFill>
            </a:endParaRPr>
          </a:p>
          <a:p>
            <a:pPr lvl="5" algn="ctr"/>
            <a:r>
              <a:rPr lang="en-US" altLang="ja-JP" sz="2400" b="1" dirty="0">
                <a:solidFill>
                  <a:schemeClr val="tx1"/>
                </a:solidFill>
              </a:rPr>
              <a:t>VM</a:t>
            </a:r>
            <a:endParaRPr lang="en-US" altLang="ja-JP" sz="2800" b="1" dirty="0">
              <a:solidFill>
                <a:schemeClr val="tx1"/>
              </a:solidFill>
            </a:endParaRPr>
          </a:p>
        </p:txBody>
      </p:sp>
      <p:sp>
        <p:nvSpPr>
          <p:cNvPr id="15" name="四角形: 角を丸くする 11">
            <a:extLst>
              <a:ext uri="{FF2B5EF4-FFF2-40B4-BE49-F238E27FC236}">
                <a16:creationId xmlns:a16="http://schemas.microsoft.com/office/drawing/2014/main" id="{9BD475B1-10B0-5009-F0AD-C80ED2A67C5A}"/>
              </a:ext>
            </a:extLst>
          </p:cNvPr>
          <p:cNvSpPr/>
          <p:nvPr/>
        </p:nvSpPr>
        <p:spPr>
          <a:xfrm>
            <a:off x="5576131" y="6404036"/>
            <a:ext cx="5848462" cy="389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KVM</a:t>
            </a:r>
          </a:p>
        </p:txBody>
      </p:sp>
      <p:sp>
        <p:nvSpPr>
          <p:cNvPr id="16" name="四角形: 角を丸くする 10">
            <a:extLst>
              <a:ext uri="{FF2B5EF4-FFF2-40B4-BE49-F238E27FC236}">
                <a16:creationId xmlns:a16="http://schemas.microsoft.com/office/drawing/2014/main" id="{C4D13750-0848-6688-D366-C2596D6F1C03}"/>
              </a:ext>
            </a:extLst>
          </p:cNvPr>
          <p:cNvSpPr/>
          <p:nvPr/>
        </p:nvSpPr>
        <p:spPr>
          <a:xfrm>
            <a:off x="6380570" y="5165791"/>
            <a:ext cx="2435050" cy="41584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Unikraft</a:t>
            </a:r>
            <a:endParaRPr kumimoji="1" lang="ja-JP" altLang="en-US" sz="2400" b="1">
              <a:solidFill>
                <a:schemeClr val="tx1"/>
              </a:solidFill>
            </a:endParaRPr>
          </a:p>
        </p:txBody>
      </p:sp>
      <p:sp>
        <p:nvSpPr>
          <p:cNvPr id="18" name="四角形: 角を丸くする 10">
            <a:extLst>
              <a:ext uri="{FF2B5EF4-FFF2-40B4-BE49-F238E27FC236}">
                <a16:creationId xmlns:a16="http://schemas.microsoft.com/office/drawing/2014/main" id="{0223B117-9338-D112-1C37-A2441E3B0E16}"/>
              </a:ext>
            </a:extLst>
          </p:cNvPr>
          <p:cNvSpPr/>
          <p:nvPr/>
        </p:nvSpPr>
        <p:spPr>
          <a:xfrm>
            <a:off x="6382593" y="4690294"/>
            <a:ext cx="2435051" cy="4158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クラウドサービス</a:t>
            </a:r>
          </a:p>
        </p:txBody>
      </p:sp>
    </p:spTree>
    <p:extLst>
      <p:ext uri="{BB962C8B-B14F-4D97-AF65-F5344CB8AC3E}">
        <p14:creationId xmlns:p14="http://schemas.microsoft.com/office/powerpoint/2010/main" val="328920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19">
            <a:extLst>
              <a:ext uri="{FF2B5EF4-FFF2-40B4-BE49-F238E27FC236}">
                <a16:creationId xmlns:a16="http://schemas.microsoft.com/office/drawing/2014/main" id="{2E2AA0EE-9AD5-4121-E093-5ED34B25CE91}"/>
              </a:ext>
            </a:extLst>
          </p:cNvPr>
          <p:cNvSpPr txBox="1"/>
          <p:nvPr/>
        </p:nvSpPr>
        <p:spPr>
          <a:xfrm>
            <a:off x="7421784" y="5377302"/>
            <a:ext cx="1728192" cy="461665"/>
          </a:xfrm>
          <a:prstGeom prst="rect">
            <a:avLst/>
          </a:prstGeom>
          <a:noFill/>
          <a:ln>
            <a:solidFill>
              <a:srgbClr val="FFFFFF"/>
            </a:solidFill>
          </a:ln>
        </p:spPr>
        <p:txBody>
          <a:bodyPr wrap="square" rtlCol="0">
            <a:spAutoFit/>
          </a:bodyPr>
          <a:lstStyle/>
          <a:p>
            <a:pPr algn="ctr"/>
            <a:r>
              <a:rPr lang="ja-JP" altLang="en-US" sz="2400" b="1"/>
              <a:t>再配置</a:t>
            </a:r>
            <a:endParaRPr kumimoji="1" lang="ja-JP" altLang="en-US" sz="2400" b="1" dirty="0"/>
          </a:p>
        </p:txBody>
      </p:sp>
      <p:sp>
        <p:nvSpPr>
          <p:cNvPr id="38" name="テキスト ボックス 19">
            <a:extLst>
              <a:ext uri="{FF2B5EF4-FFF2-40B4-BE49-F238E27FC236}">
                <a16:creationId xmlns:a16="http://schemas.microsoft.com/office/drawing/2014/main" id="{B9CF58C2-B808-8665-AFF2-6AB15457F776}"/>
              </a:ext>
            </a:extLst>
          </p:cNvPr>
          <p:cNvSpPr txBox="1"/>
          <p:nvPr/>
        </p:nvSpPr>
        <p:spPr>
          <a:xfrm>
            <a:off x="4390231" y="4458865"/>
            <a:ext cx="1728192" cy="461665"/>
          </a:xfrm>
          <a:prstGeom prst="rect">
            <a:avLst/>
          </a:prstGeom>
          <a:noFill/>
          <a:ln>
            <a:solidFill>
              <a:srgbClr val="FFFFFF"/>
            </a:solidFill>
          </a:ln>
        </p:spPr>
        <p:txBody>
          <a:bodyPr wrap="square" rtlCol="0">
            <a:spAutoFit/>
          </a:bodyPr>
          <a:lstStyle/>
          <a:p>
            <a:pPr algn="ctr"/>
            <a:r>
              <a:rPr kumimoji="1" lang="ja-JP" altLang="en-US" sz="2400" b="1"/>
              <a:t>ロード</a:t>
            </a:r>
            <a:endParaRPr kumimoji="1" lang="ja-JP" altLang="en-US" sz="2400" b="1" dirty="0"/>
          </a:p>
        </p:txBody>
      </p:sp>
      <p:sp>
        <p:nvSpPr>
          <p:cNvPr id="2" name="タイトル 1">
            <a:extLst>
              <a:ext uri="{FF2B5EF4-FFF2-40B4-BE49-F238E27FC236}">
                <a16:creationId xmlns:a16="http://schemas.microsoft.com/office/drawing/2014/main" id="{60A381CD-40C4-97BE-3EC9-DA6C86B6C6A1}"/>
              </a:ext>
            </a:extLst>
          </p:cNvPr>
          <p:cNvSpPr>
            <a:spLocks noGrp="1"/>
          </p:cNvSpPr>
          <p:nvPr>
            <p:ph type="title"/>
          </p:nvPr>
        </p:nvSpPr>
        <p:spPr/>
        <p:txBody>
          <a:bodyPr/>
          <a:lstStyle/>
          <a:p>
            <a:r>
              <a:rPr kumimoji="1" lang="en-US" altLang="ja-JP" dirty="0" err="1"/>
              <a:t>Unikraft</a:t>
            </a:r>
            <a:r>
              <a:rPr kumimoji="1" lang="ja-JP" altLang="en-US"/>
              <a:t>の</a:t>
            </a:r>
            <a:r>
              <a:rPr kumimoji="1" lang="en-US" altLang="ja-JP" dirty="0"/>
              <a:t>UEFI</a:t>
            </a:r>
            <a:r>
              <a:rPr kumimoji="1" lang="ja-JP" altLang="en-US"/>
              <a:t>対応</a:t>
            </a:r>
          </a:p>
        </p:txBody>
      </p:sp>
      <p:sp>
        <p:nvSpPr>
          <p:cNvPr id="3" name="コンテンツ プレースホルダー 2">
            <a:extLst>
              <a:ext uri="{FF2B5EF4-FFF2-40B4-BE49-F238E27FC236}">
                <a16:creationId xmlns:a16="http://schemas.microsoft.com/office/drawing/2014/main" id="{96FC9989-B02F-B578-0393-A1A49FE49BFF}"/>
              </a:ext>
            </a:extLst>
          </p:cNvPr>
          <p:cNvSpPr>
            <a:spLocks noGrp="1"/>
          </p:cNvSpPr>
          <p:nvPr>
            <p:ph idx="1"/>
          </p:nvPr>
        </p:nvSpPr>
        <p:spPr/>
        <p:txBody>
          <a:bodyPr/>
          <a:lstStyle/>
          <a:p>
            <a:r>
              <a:rPr lang="en-US" altLang="ja-JP" dirty="0"/>
              <a:t>SEV</a:t>
            </a:r>
            <a:r>
              <a:rPr lang="ja-JP" altLang="en-US"/>
              <a:t>でユーザ</a:t>
            </a:r>
            <a:r>
              <a:rPr lang="en-US" altLang="ja-JP" dirty="0"/>
              <a:t>VM</a:t>
            </a:r>
            <a:r>
              <a:rPr lang="ja-JP" altLang="en-US"/>
              <a:t>を保護するには</a:t>
            </a:r>
            <a:r>
              <a:rPr lang="en-US" altLang="ja-JP" dirty="0" err="1"/>
              <a:t>Unikraft</a:t>
            </a:r>
            <a:r>
              <a:rPr lang="ja-JP" altLang="en-US"/>
              <a:t>を</a:t>
            </a:r>
            <a:r>
              <a:rPr lang="en-US" altLang="ja-JP" dirty="0"/>
              <a:t>UEFI</a:t>
            </a:r>
            <a:r>
              <a:rPr lang="ja-JP" altLang="en-US"/>
              <a:t>で起動する必要</a:t>
            </a:r>
            <a:endParaRPr lang="en-US" altLang="ja-JP" dirty="0"/>
          </a:p>
          <a:p>
            <a:pPr lvl="1"/>
            <a:r>
              <a:rPr lang="en-US" altLang="ja-JP" dirty="0"/>
              <a:t>UEFI</a:t>
            </a:r>
            <a:r>
              <a:rPr lang="ja-JP" altLang="en-US"/>
              <a:t>アプリケーションとして作成</a:t>
            </a:r>
            <a:endParaRPr lang="en-US" altLang="ja-JP" dirty="0"/>
          </a:p>
          <a:p>
            <a:r>
              <a:rPr lang="ja-JP" altLang="en-US"/>
              <a:t>再配置可能な</a:t>
            </a:r>
            <a:r>
              <a:rPr lang="en-US" altLang="ja-JP" dirty="0"/>
              <a:t>PE</a:t>
            </a:r>
            <a:r>
              <a:rPr lang="ja-JP" altLang="en-US"/>
              <a:t>バイナリとしてコンパイル</a:t>
            </a:r>
            <a:endParaRPr lang="en-US" altLang="ja-JP" dirty="0"/>
          </a:p>
          <a:p>
            <a:pPr lvl="1"/>
            <a:r>
              <a:rPr kumimoji="1" lang="ja-JP" altLang="en-US"/>
              <a:t>生成された</a:t>
            </a:r>
            <a:r>
              <a:rPr kumimoji="1" lang="en-US" altLang="ja-JP" dirty="0"/>
              <a:t>ELF</a:t>
            </a:r>
            <a:r>
              <a:rPr kumimoji="1" lang="ja-JP" altLang="en-US"/>
              <a:t>バイナリから</a:t>
            </a:r>
            <a:r>
              <a:rPr kumimoji="1" lang="en-US" altLang="ja-JP" dirty="0"/>
              <a:t>ELF</a:t>
            </a:r>
            <a:r>
              <a:rPr kumimoji="1" lang="ja-JP" altLang="en-US"/>
              <a:t>ヘッダを削除し、</a:t>
            </a:r>
            <a:r>
              <a:rPr kumimoji="1" lang="en-US" altLang="ja-JP" dirty="0"/>
              <a:t>PE</a:t>
            </a:r>
            <a:r>
              <a:rPr kumimoji="1" lang="ja-JP" altLang="en-US"/>
              <a:t>ヘッダを配置</a:t>
            </a:r>
            <a:endParaRPr kumimoji="1" lang="en-US" altLang="ja-JP" dirty="0"/>
          </a:p>
          <a:p>
            <a:pPr lvl="1"/>
            <a:r>
              <a:rPr lang="ja-JP" altLang="en-US"/>
              <a:t>起動時に従来の</a:t>
            </a:r>
            <a:r>
              <a:rPr lang="en-US" altLang="ja-JP" dirty="0" err="1"/>
              <a:t>Unikraft</a:t>
            </a:r>
            <a:r>
              <a:rPr lang="ja-JP" altLang="en-US"/>
              <a:t>が配置されるアドレスに自分自身を再配置</a:t>
            </a:r>
            <a:endParaRPr lang="en-US" altLang="ja-JP" dirty="0"/>
          </a:p>
          <a:p>
            <a:r>
              <a:rPr lang="en-US" altLang="ja-JP" dirty="0"/>
              <a:t>UEFI</a:t>
            </a:r>
            <a:r>
              <a:rPr lang="ja-JP" altLang="en-US"/>
              <a:t>ブートサービスを用いて初期化</a:t>
            </a:r>
            <a:endParaRPr kumimoji="1" lang="en-US" altLang="ja-JP" dirty="0"/>
          </a:p>
        </p:txBody>
      </p:sp>
      <p:sp>
        <p:nvSpPr>
          <p:cNvPr id="4" name="スライド番号プレースホルダー 3">
            <a:extLst>
              <a:ext uri="{FF2B5EF4-FFF2-40B4-BE49-F238E27FC236}">
                <a16:creationId xmlns:a16="http://schemas.microsoft.com/office/drawing/2014/main" id="{2C115371-6460-412A-EBA3-B0675DA410DC}"/>
              </a:ext>
            </a:extLst>
          </p:cNvPr>
          <p:cNvSpPr>
            <a:spLocks noGrp="1"/>
          </p:cNvSpPr>
          <p:nvPr>
            <p:ph type="sldNum" sz="quarter" idx="4"/>
          </p:nvPr>
        </p:nvSpPr>
        <p:spPr/>
        <p:txBody>
          <a:bodyPr/>
          <a:lstStyle/>
          <a:p>
            <a:fld id="{E4DD4CA9-FFF4-4929-B1F3-DD754470E6A2}" type="slidenum">
              <a:rPr lang="ja-JP" altLang="en-US" smtClean="0"/>
              <a:pPr/>
              <a:t>12</a:t>
            </a:fld>
            <a:endParaRPr lang="ja-JP" altLang="en-US" dirty="0"/>
          </a:p>
        </p:txBody>
      </p:sp>
      <p:sp>
        <p:nvSpPr>
          <p:cNvPr id="5" name="正方形/長方形 4">
            <a:extLst>
              <a:ext uri="{FF2B5EF4-FFF2-40B4-BE49-F238E27FC236}">
                <a16:creationId xmlns:a16="http://schemas.microsoft.com/office/drawing/2014/main" id="{4A78DFE0-7AB6-5211-ABD0-78D2DECF1ED4}"/>
              </a:ext>
            </a:extLst>
          </p:cNvPr>
          <p:cNvSpPr/>
          <p:nvPr/>
        </p:nvSpPr>
        <p:spPr>
          <a:xfrm>
            <a:off x="708684" y="4371031"/>
            <a:ext cx="1515865" cy="17825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3B0AD56-C143-599B-DD6A-F5BF3302A14F}"/>
              </a:ext>
            </a:extLst>
          </p:cNvPr>
          <p:cNvSpPr/>
          <p:nvPr/>
        </p:nvSpPr>
        <p:spPr>
          <a:xfrm>
            <a:off x="708684" y="4371031"/>
            <a:ext cx="1515865" cy="4668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ELF</a:t>
            </a:r>
            <a:r>
              <a:rPr lang="ja-JP" altLang="en-US" sz="2400" b="1">
                <a:solidFill>
                  <a:schemeClr val="tx1"/>
                </a:solidFill>
              </a:rPr>
              <a:t>ヘッダ</a:t>
            </a:r>
            <a:endParaRPr kumimoji="1" lang="ja-JP" altLang="en-US" sz="2400" b="1">
              <a:solidFill>
                <a:schemeClr val="tx1"/>
              </a:solidFill>
            </a:endParaRPr>
          </a:p>
        </p:txBody>
      </p:sp>
      <p:sp>
        <p:nvSpPr>
          <p:cNvPr id="7" name="正方形/長方形 6">
            <a:extLst>
              <a:ext uri="{FF2B5EF4-FFF2-40B4-BE49-F238E27FC236}">
                <a16:creationId xmlns:a16="http://schemas.microsoft.com/office/drawing/2014/main" id="{ADA48416-4F25-180D-D1BB-4B15AA12780B}"/>
              </a:ext>
            </a:extLst>
          </p:cNvPr>
          <p:cNvSpPr/>
          <p:nvPr/>
        </p:nvSpPr>
        <p:spPr>
          <a:xfrm>
            <a:off x="708684" y="4825087"/>
            <a:ext cx="1515865" cy="4668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PE</a:t>
            </a:r>
            <a:r>
              <a:rPr lang="ja-JP" altLang="en-US" sz="2400" b="1">
                <a:solidFill>
                  <a:schemeClr val="tx1"/>
                </a:solidFill>
              </a:rPr>
              <a:t>ヘッダ</a:t>
            </a:r>
            <a:endParaRPr kumimoji="1" lang="ja-JP" altLang="en-US" sz="2400" b="1">
              <a:solidFill>
                <a:schemeClr val="tx1"/>
              </a:solidFill>
            </a:endParaRPr>
          </a:p>
        </p:txBody>
      </p:sp>
      <p:cxnSp>
        <p:nvCxnSpPr>
          <p:cNvPr id="10" name="直線矢印コネクタ 9">
            <a:extLst>
              <a:ext uri="{FF2B5EF4-FFF2-40B4-BE49-F238E27FC236}">
                <a16:creationId xmlns:a16="http://schemas.microsoft.com/office/drawing/2014/main" id="{EF8A0AC9-C531-CFD0-3163-43EA35DC4457}"/>
              </a:ext>
            </a:extLst>
          </p:cNvPr>
          <p:cNvCxnSpPr>
            <a:cxnSpLocks/>
          </p:cNvCxnSpPr>
          <p:nvPr/>
        </p:nvCxnSpPr>
        <p:spPr>
          <a:xfrm>
            <a:off x="2422630" y="5302755"/>
            <a:ext cx="609600" cy="1"/>
          </a:xfrm>
          <a:prstGeom prst="straightConnector1">
            <a:avLst/>
          </a:prstGeom>
          <a:ln w="1143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21C7C2B-C8EA-450F-B9CB-40EC700AB5C2}"/>
              </a:ext>
            </a:extLst>
          </p:cNvPr>
          <p:cNvSpPr/>
          <p:nvPr/>
        </p:nvSpPr>
        <p:spPr>
          <a:xfrm>
            <a:off x="5879574" y="4077072"/>
            <a:ext cx="1700212" cy="25228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F5C18F9-2D6E-B968-5931-B5FB8EE8FF40}"/>
              </a:ext>
            </a:extLst>
          </p:cNvPr>
          <p:cNvSpPr/>
          <p:nvPr/>
        </p:nvSpPr>
        <p:spPr>
          <a:xfrm>
            <a:off x="5879574" y="4825087"/>
            <a:ext cx="1700212" cy="7633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バイナリ</a:t>
            </a:r>
            <a:endParaRPr kumimoji="1" lang="ja-JP" altLang="en-US" sz="2400" b="1">
              <a:solidFill>
                <a:schemeClr val="tx1"/>
              </a:solidFill>
            </a:endParaRPr>
          </a:p>
        </p:txBody>
      </p:sp>
      <p:cxnSp>
        <p:nvCxnSpPr>
          <p:cNvPr id="13" name="カギ線コネクタ 12">
            <a:extLst>
              <a:ext uri="{FF2B5EF4-FFF2-40B4-BE49-F238E27FC236}">
                <a16:creationId xmlns:a16="http://schemas.microsoft.com/office/drawing/2014/main" id="{ECC3AABD-8CE8-76F9-D3E3-3A6C23B232B2}"/>
              </a:ext>
            </a:extLst>
          </p:cNvPr>
          <p:cNvCxnSpPr>
            <a:cxnSpLocks/>
          </p:cNvCxnSpPr>
          <p:nvPr/>
        </p:nvCxnSpPr>
        <p:spPr>
          <a:xfrm flipV="1">
            <a:off x="4767513" y="5183490"/>
            <a:ext cx="968447" cy="648316"/>
          </a:xfrm>
          <a:prstGeom prst="bentConnector3">
            <a:avLst>
              <a:gd name="adj1" fmla="val 50000"/>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5612D2A-92BB-8412-C06A-73E1B086B9A3}"/>
              </a:ext>
            </a:extLst>
          </p:cNvPr>
          <p:cNvSpPr/>
          <p:nvPr/>
        </p:nvSpPr>
        <p:spPr>
          <a:xfrm>
            <a:off x="8986040" y="4077072"/>
            <a:ext cx="1700212" cy="25134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F694DCC-7761-AC5C-0E58-AB1EA16A1062}"/>
              </a:ext>
            </a:extLst>
          </p:cNvPr>
          <p:cNvSpPr/>
          <p:nvPr/>
        </p:nvSpPr>
        <p:spPr>
          <a:xfrm>
            <a:off x="8986040" y="4358987"/>
            <a:ext cx="1705790" cy="7633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バイナリ</a:t>
            </a:r>
            <a:endParaRPr kumimoji="1" lang="ja-JP" altLang="en-US" sz="2400" b="1">
              <a:solidFill>
                <a:schemeClr val="tx1"/>
              </a:solidFill>
            </a:endParaRPr>
          </a:p>
        </p:txBody>
      </p:sp>
      <p:cxnSp>
        <p:nvCxnSpPr>
          <p:cNvPr id="16" name="カギ線コネクタ 15">
            <a:extLst>
              <a:ext uri="{FF2B5EF4-FFF2-40B4-BE49-F238E27FC236}">
                <a16:creationId xmlns:a16="http://schemas.microsoft.com/office/drawing/2014/main" id="{FC730BAF-5338-4F6B-B78F-C4A1242BDF3D}"/>
              </a:ext>
            </a:extLst>
          </p:cNvPr>
          <p:cNvCxnSpPr>
            <a:cxnSpLocks/>
            <a:stCxn id="12" idx="3"/>
            <a:endCxn id="15" idx="1"/>
          </p:cNvCxnSpPr>
          <p:nvPr/>
        </p:nvCxnSpPr>
        <p:spPr>
          <a:xfrm flipV="1">
            <a:off x="7579786" y="4740685"/>
            <a:ext cx="1406254" cy="466100"/>
          </a:xfrm>
          <a:prstGeom prst="bentConnector3">
            <a:avLst>
              <a:gd name="adj1" fmla="val 50000"/>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5E832015-6DA9-C95A-7CDD-A8BFBC3C8379}"/>
              </a:ext>
            </a:extLst>
          </p:cNvPr>
          <p:cNvSpPr/>
          <p:nvPr/>
        </p:nvSpPr>
        <p:spPr>
          <a:xfrm>
            <a:off x="3143106" y="4844887"/>
            <a:ext cx="1515865" cy="12433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3D3D903-0CA7-3A28-58EF-2EE8417C53F3}"/>
              </a:ext>
            </a:extLst>
          </p:cNvPr>
          <p:cNvSpPr/>
          <p:nvPr/>
        </p:nvSpPr>
        <p:spPr>
          <a:xfrm>
            <a:off x="3143106" y="4844887"/>
            <a:ext cx="1515865" cy="4470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PE</a:t>
            </a:r>
            <a:r>
              <a:rPr lang="ja-JP" altLang="en-US" sz="2400" b="1">
                <a:solidFill>
                  <a:schemeClr val="tx1"/>
                </a:solidFill>
              </a:rPr>
              <a:t>ヘッダ</a:t>
            </a:r>
            <a:endParaRPr kumimoji="1" lang="ja-JP" altLang="en-US" sz="2400" b="1">
              <a:solidFill>
                <a:schemeClr val="tx1"/>
              </a:solidFill>
            </a:endParaRPr>
          </a:p>
        </p:txBody>
      </p:sp>
    </p:spTree>
    <p:extLst>
      <p:ext uri="{BB962C8B-B14F-4D97-AF65-F5344CB8AC3E}">
        <p14:creationId xmlns:p14="http://schemas.microsoft.com/office/powerpoint/2010/main" val="834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3B4CC-DB48-DA3D-E07F-26ADED17A95A}"/>
              </a:ext>
            </a:extLst>
          </p:cNvPr>
          <p:cNvSpPr>
            <a:spLocks noGrp="1"/>
          </p:cNvSpPr>
          <p:nvPr>
            <p:ph type="title"/>
          </p:nvPr>
        </p:nvSpPr>
        <p:spPr/>
        <p:txBody>
          <a:bodyPr/>
          <a:lstStyle/>
          <a:p>
            <a:r>
              <a:rPr kumimoji="1" lang="en-US" altLang="ja-JP" dirty="0" err="1"/>
              <a:t>BitVisor</a:t>
            </a:r>
            <a:r>
              <a:rPr kumimoji="1" lang="ja-JP" altLang="en-US"/>
              <a:t>上での</a:t>
            </a:r>
            <a:r>
              <a:rPr kumimoji="1" lang="en-US" altLang="ja-JP" dirty="0" err="1"/>
              <a:t>Unikraft</a:t>
            </a:r>
            <a:r>
              <a:rPr kumimoji="1" lang="ja-JP" altLang="en-US"/>
              <a:t>の実行</a:t>
            </a:r>
          </a:p>
        </p:txBody>
      </p:sp>
      <p:sp>
        <p:nvSpPr>
          <p:cNvPr id="3" name="コンテンツ プレースホルダー 2">
            <a:extLst>
              <a:ext uri="{FF2B5EF4-FFF2-40B4-BE49-F238E27FC236}">
                <a16:creationId xmlns:a16="http://schemas.microsoft.com/office/drawing/2014/main" id="{83E7F6EA-EB48-0EF8-69BE-5AF85DF094C2}"/>
              </a:ext>
            </a:extLst>
          </p:cNvPr>
          <p:cNvSpPr>
            <a:spLocks noGrp="1"/>
          </p:cNvSpPr>
          <p:nvPr>
            <p:ph idx="1"/>
          </p:nvPr>
        </p:nvSpPr>
        <p:spPr/>
        <p:txBody>
          <a:bodyPr/>
          <a:lstStyle/>
          <a:p>
            <a:r>
              <a:rPr kumimoji="1" lang="en-US" altLang="ja-JP" dirty="0" err="1"/>
              <a:t>BitVisor</a:t>
            </a:r>
            <a:r>
              <a:rPr kumimoji="1" lang="ja-JP" altLang="en-US"/>
              <a:t>が</a:t>
            </a:r>
            <a:r>
              <a:rPr kumimoji="1" lang="en-US" altLang="ja-JP" dirty="0" err="1"/>
              <a:t>virtio</a:t>
            </a:r>
            <a:r>
              <a:rPr kumimoji="1" lang="en-US" altLang="ja-JP" dirty="0"/>
              <a:t>-net</a:t>
            </a:r>
            <a:r>
              <a:rPr kumimoji="1" lang="ja-JP" altLang="en-US"/>
              <a:t>ドライバの初期化を行う際にハンドラ</a:t>
            </a:r>
            <a:r>
              <a:rPr lang="ja-JP" altLang="en-US"/>
              <a:t>を</a:t>
            </a:r>
            <a:r>
              <a:rPr kumimoji="1" lang="ja-JP" altLang="en-US"/>
              <a:t>登録</a:t>
            </a:r>
            <a:endParaRPr kumimoji="1" lang="en-US" altLang="ja-JP" dirty="0"/>
          </a:p>
          <a:p>
            <a:pPr lvl="1"/>
            <a:r>
              <a:rPr lang="ja-JP" altLang="en-US"/>
              <a:t>従来</a:t>
            </a:r>
            <a:r>
              <a:rPr kumimoji="1" lang="ja-JP" altLang="en-US"/>
              <a:t>はゲスト</a:t>
            </a:r>
            <a:r>
              <a:rPr kumimoji="1" lang="en-US" altLang="ja-JP" dirty="0"/>
              <a:t>OS</a:t>
            </a:r>
            <a:r>
              <a:rPr kumimoji="1" lang="ja-JP" altLang="en-US"/>
              <a:t>が</a:t>
            </a:r>
            <a:r>
              <a:rPr kumimoji="1" lang="en-US" altLang="ja-JP" dirty="0"/>
              <a:t>PCI</a:t>
            </a:r>
            <a:r>
              <a:rPr kumimoji="1" lang="ja-JP" altLang="en-US"/>
              <a:t>の</a:t>
            </a:r>
            <a:r>
              <a:rPr kumimoji="1" lang="en-US" altLang="ja-JP" dirty="0"/>
              <a:t>I/O</a:t>
            </a:r>
            <a:r>
              <a:rPr kumimoji="1" lang="ja-JP" altLang="en-US"/>
              <a:t>ポート</a:t>
            </a:r>
            <a:r>
              <a:rPr lang="ja-JP" altLang="en-US"/>
              <a:t>に書き込んだ際に登録</a:t>
            </a:r>
            <a:endParaRPr lang="en-US" altLang="ja-JP" dirty="0"/>
          </a:p>
          <a:p>
            <a:pPr lvl="1"/>
            <a:r>
              <a:rPr kumimoji="1" lang="en-US" altLang="ja-JP" dirty="0" err="1"/>
              <a:t>Unikraft</a:t>
            </a:r>
            <a:r>
              <a:rPr kumimoji="1" lang="ja-JP" altLang="en-US"/>
              <a:t>では書き込みが行われない</a:t>
            </a:r>
            <a:endParaRPr kumimoji="1" lang="en-US" altLang="ja-JP" dirty="0"/>
          </a:p>
          <a:p>
            <a:r>
              <a:rPr lang="en-US" altLang="ja-JP" dirty="0" err="1"/>
              <a:t>Unikraft</a:t>
            </a:r>
            <a:r>
              <a:rPr lang="ja-JP" altLang="en-US"/>
              <a:t>に</a:t>
            </a:r>
            <a:r>
              <a:rPr lang="en-US" altLang="ja-JP" dirty="0" err="1"/>
              <a:t>virtio</a:t>
            </a:r>
            <a:r>
              <a:rPr lang="en-US" altLang="ja-JP" dirty="0"/>
              <a:t>-net</a:t>
            </a:r>
            <a:r>
              <a:rPr lang="ja-JP" altLang="en-US"/>
              <a:t>デバイスのリセット完了を待たせない</a:t>
            </a:r>
            <a:endParaRPr lang="en-US" altLang="ja-JP" dirty="0"/>
          </a:p>
          <a:p>
            <a:pPr lvl="1"/>
            <a:r>
              <a:rPr kumimoji="1" lang="en-US" altLang="ja-JP" dirty="0" err="1"/>
              <a:t>BitVisor</a:t>
            </a:r>
            <a:r>
              <a:rPr kumimoji="1" lang="ja-JP" altLang="en-US"/>
              <a:t>がデバイスの状態をリセット完了の状態に変更しないため</a:t>
            </a:r>
            <a:endParaRPr kumimoji="1" lang="en-US" altLang="ja-JP" dirty="0"/>
          </a:p>
          <a:p>
            <a:r>
              <a:rPr lang="en-US" altLang="ja-JP" dirty="0" err="1"/>
              <a:t>Unikraft</a:t>
            </a:r>
            <a:r>
              <a:rPr lang="ja-JP" altLang="en-US"/>
              <a:t>に</a:t>
            </a:r>
            <a:r>
              <a:rPr lang="en-US" altLang="ja-JP" dirty="0"/>
              <a:t>VGA</a:t>
            </a:r>
            <a:r>
              <a:rPr lang="ja-JP" altLang="en-US"/>
              <a:t>コンソールをクリアさせない</a:t>
            </a:r>
            <a:endParaRPr lang="en-US" altLang="ja-JP" dirty="0"/>
          </a:p>
          <a:p>
            <a:pPr lvl="1"/>
            <a:r>
              <a:rPr lang="en-US" altLang="ja-JP" dirty="0"/>
              <a:t>VRAM</a:t>
            </a:r>
            <a:r>
              <a:rPr lang="ja-JP" altLang="en-US"/>
              <a:t>に空白文字を書き込む途中で</a:t>
            </a:r>
            <a:r>
              <a:rPr lang="en-US" altLang="ja-JP" dirty="0" err="1"/>
              <a:t>BitVisor</a:t>
            </a:r>
            <a:r>
              <a:rPr lang="ja-JP" altLang="en-US"/>
              <a:t>がクラッシュするため</a:t>
            </a:r>
            <a:endParaRPr kumimoji="1" lang="en-US" altLang="ja-JP" dirty="0"/>
          </a:p>
        </p:txBody>
      </p:sp>
      <p:sp>
        <p:nvSpPr>
          <p:cNvPr id="4" name="スライド番号プレースホルダー 3">
            <a:extLst>
              <a:ext uri="{FF2B5EF4-FFF2-40B4-BE49-F238E27FC236}">
                <a16:creationId xmlns:a16="http://schemas.microsoft.com/office/drawing/2014/main" id="{2251A893-D5BB-BA46-0D2A-A4C4D1997F0D}"/>
              </a:ext>
            </a:extLst>
          </p:cNvPr>
          <p:cNvSpPr>
            <a:spLocks noGrp="1"/>
          </p:cNvSpPr>
          <p:nvPr>
            <p:ph type="sldNum" sz="quarter" idx="4"/>
          </p:nvPr>
        </p:nvSpPr>
        <p:spPr/>
        <p:txBody>
          <a:bodyPr/>
          <a:lstStyle/>
          <a:p>
            <a:fld id="{E4DD4CA9-FFF4-4929-B1F3-DD754470E6A2}" type="slidenum">
              <a:rPr lang="ja-JP" altLang="en-US" smtClean="0"/>
              <a:pPr/>
              <a:t>13</a:t>
            </a:fld>
            <a:endParaRPr lang="ja-JP" altLang="en-US" dirty="0"/>
          </a:p>
        </p:txBody>
      </p:sp>
      <p:sp>
        <p:nvSpPr>
          <p:cNvPr id="6" name="四角形: 角を丸くする 8">
            <a:extLst>
              <a:ext uri="{FF2B5EF4-FFF2-40B4-BE49-F238E27FC236}">
                <a16:creationId xmlns:a16="http://schemas.microsoft.com/office/drawing/2014/main" id="{E93ACA9E-90C2-7BB2-04EF-2E242A3DADAD}"/>
              </a:ext>
            </a:extLst>
          </p:cNvPr>
          <p:cNvSpPr/>
          <p:nvPr/>
        </p:nvSpPr>
        <p:spPr>
          <a:xfrm>
            <a:off x="3967811" y="5445224"/>
            <a:ext cx="4000397" cy="11547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BitVisor</a:t>
            </a:r>
            <a:endParaRPr kumimoji="1"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p:txBody>
      </p:sp>
      <p:sp>
        <p:nvSpPr>
          <p:cNvPr id="8" name="四角形: 角を丸くする 10">
            <a:extLst>
              <a:ext uri="{FF2B5EF4-FFF2-40B4-BE49-F238E27FC236}">
                <a16:creationId xmlns:a16="http://schemas.microsoft.com/office/drawing/2014/main" id="{38A7F357-FC57-74CD-4109-CFE8F46E1F3A}"/>
              </a:ext>
            </a:extLst>
          </p:cNvPr>
          <p:cNvSpPr/>
          <p:nvPr/>
        </p:nvSpPr>
        <p:spPr>
          <a:xfrm>
            <a:off x="3967811" y="4725144"/>
            <a:ext cx="4000397" cy="57016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Unikraft</a:t>
            </a:r>
            <a:endParaRPr kumimoji="1" lang="ja-JP" altLang="en-US" sz="2400" b="1">
              <a:solidFill>
                <a:schemeClr val="tx1"/>
              </a:solidFill>
            </a:endParaRPr>
          </a:p>
        </p:txBody>
      </p:sp>
      <p:sp>
        <p:nvSpPr>
          <p:cNvPr id="11" name="四角形: 角を丸くする 11">
            <a:extLst>
              <a:ext uri="{FF2B5EF4-FFF2-40B4-BE49-F238E27FC236}">
                <a16:creationId xmlns:a16="http://schemas.microsoft.com/office/drawing/2014/main" id="{D5F6BFFD-A833-724A-1D5E-AEC03108EEA6}"/>
              </a:ext>
            </a:extLst>
          </p:cNvPr>
          <p:cNvSpPr/>
          <p:nvPr/>
        </p:nvSpPr>
        <p:spPr>
          <a:xfrm>
            <a:off x="4031745" y="6041190"/>
            <a:ext cx="2673632" cy="3628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err="1">
                <a:solidFill>
                  <a:schemeClr val="tx1"/>
                </a:solidFill>
              </a:rPr>
              <a:t>virtio</a:t>
            </a:r>
            <a:r>
              <a:rPr lang="en-US" altLang="ja-JP" sz="2400" b="1" dirty="0">
                <a:solidFill>
                  <a:schemeClr val="tx1"/>
                </a:solidFill>
              </a:rPr>
              <a:t>-net</a:t>
            </a:r>
            <a:r>
              <a:rPr lang="ja-JP" altLang="en-US" sz="2400" b="1">
                <a:solidFill>
                  <a:schemeClr val="tx1"/>
                </a:solidFill>
              </a:rPr>
              <a:t>ドライバ</a:t>
            </a:r>
            <a:endParaRPr lang="en-US" altLang="ja-JP" sz="2400" b="1" dirty="0">
              <a:solidFill>
                <a:schemeClr val="tx1"/>
              </a:solidFill>
            </a:endParaRPr>
          </a:p>
        </p:txBody>
      </p:sp>
      <p:sp>
        <p:nvSpPr>
          <p:cNvPr id="12" name="四角形: 角を丸くする 11">
            <a:extLst>
              <a:ext uri="{FF2B5EF4-FFF2-40B4-BE49-F238E27FC236}">
                <a16:creationId xmlns:a16="http://schemas.microsoft.com/office/drawing/2014/main" id="{7BE664F7-D106-D4E2-FBBE-521FC550604B}"/>
              </a:ext>
            </a:extLst>
          </p:cNvPr>
          <p:cNvSpPr/>
          <p:nvPr/>
        </p:nvSpPr>
        <p:spPr>
          <a:xfrm>
            <a:off x="6769311" y="6041190"/>
            <a:ext cx="1025832" cy="3628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VRAM</a:t>
            </a:r>
          </a:p>
        </p:txBody>
      </p:sp>
      <p:sp>
        <p:nvSpPr>
          <p:cNvPr id="14" name="テキスト ボックス 13">
            <a:extLst>
              <a:ext uri="{FF2B5EF4-FFF2-40B4-BE49-F238E27FC236}">
                <a16:creationId xmlns:a16="http://schemas.microsoft.com/office/drawing/2014/main" id="{DCA803B5-682B-8ABE-8838-FE22DB312E59}"/>
              </a:ext>
            </a:extLst>
          </p:cNvPr>
          <p:cNvSpPr txBox="1"/>
          <p:nvPr/>
        </p:nvSpPr>
        <p:spPr>
          <a:xfrm flipH="1">
            <a:off x="7282227" y="5227615"/>
            <a:ext cx="2628435" cy="400110"/>
          </a:xfrm>
          <a:prstGeom prst="rect">
            <a:avLst/>
          </a:prstGeom>
          <a:noFill/>
        </p:spPr>
        <p:txBody>
          <a:bodyPr wrap="square" rtlCol="0">
            <a:spAutoFit/>
          </a:bodyPr>
          <a:lstStyle/>
          <a:p>
            <a:pPr algn="ctr"/>
            <a:r>
              <a:rPr lang="ja-JP" altLang="en-US"/>
              <a:t>書き込み</a:t>
            </a:r>
            <a:endParaRPr kumimoji="1" lang="ja-JP" altLang="en-US"/>
          </a:p>
        </p:txBody>
      </p:sp>
      <p:sp>
        <p:nvSpPr>
          <p:cNvPr id="15" name="下矢印 14">
            <a:extLst>
              <a:ext uri="{FF2B5EF4-FFF2-40B4-BE49-F238E27FC236}">
                <a16:creationId xmlns:a16="http://schemas.microsoft.com/office/drawing/2014/main" id="{5D289E90-9674-7E86-C2C1-C68908233BE0}"/>
              </a:ext>
            </a:extLst>
          </p:cNvPr>
          <p:cNvSpPr/>
          <p:nvPr/>
        </p:nvSpPr>
        <p:spPr>
          <a:xfrm>
            <a:off x="7030198" y="5085185"/>
            <a:ext cx="505961" cy="83914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下矢印 16">
            <a:extLst>
              <a:ext uri="{FF2B5EF4-FFF2-40B4-BE49-F238E27FC236}">
                <a16:creationId xmlns:a16="http://schemas.microsoft.com/office/drawing/2014/main" id="{D212EAA3-FF68-8BC5-3DA6-3E0C9787DF50}"/>
              </a:ext>
            </a:extLst>
          </p:cNvPr>
          <p:cNvSpPr/>
          <p:nvPr/>
        </p:nvSpPr>
        <p:spPr>
          <a:xfrm>
            <a:off x="4321847" y="5086806"/>
            <a:ext cx="505961" cy="83914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8" name="テキスト ボックス 17">
            <a:extLst>
              <a:ext uri="{FF2B5EF4-FFF2-40B4-BE49-F238E27FC236}">
                <a16:creationId xmlns:a16="http://schemas.microsoft.com/office/drawing/2014/main" id="{8452CD25-7C0D-B348-C652-FECF8F37E538}"/>
              </a:ext>
            </a:extLst>
          </p:cNvPr>
          <p:cNvSpPr txBox="1"/>
          <p:nvPr/>
        </p:nvSpPr>
        <p:spPr>
          <a:xfrm flipH="1">
            <a:off x="2076836" y="5213435"/>
            <a:ext cx="2628435" cy="400110"/>
          </a:xfrm>
          <a:prstGeom prst="rect">
            <a:avLst/>
          </a:prstGeom>
          <a:noFill/>
        </p:spPr>
        <p:txBody>
          <a:bodyPr wrap="square" rtlCol="0">
            <a:spAutoFit/>
          </a:bodyPr>
          <a:lstStyle/>
          <a:p>
            <a:pPr algn="ctr"/>
            <a:r>
              <a:rPr kumimoji="1" lang="ja-JP" altLang="en-US"/>
              <a:t>リセット</a:t>
            </a:r>
          </a:p>
        </p:txBody>
      </p:sp>
      <p:sp>
        <p:nvSpPr>
          <p:cNvPr id="20" name="爆発 1 19">
            <a:extLst>
              <a:ext uri="{FF2B5EF4-FFF2-40B4-BE49-F238E27FC236}">
                <a16:creationId xmlns:a16="http://schemas.microsoft.com/office/drawing/2014/main" id="{1B3D9A83-EE39-E0BA-F52F-3AED4B5764E2}"/>
              </a:ext>
            </a:extLst>
          </p:cNvPr>
          <p:cNvSpPr/>
          <p:nvPr/>
        </p:nvSpPr>
        <p:spPr>
          <a:xfrm>
            <a:off x="7423674" y="5574663"/>
            <a:ext cx="2344090" cy="709703"/>
          </a:xfrm>
          <a:prstGeom prst="irregularSeal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クラッシュ</a:t>
            </a:r>
          </a:p>
        </p:txBody>
      </p:sp>
      <p:sp>
        <p:nvSpPr>
          <p:cNvPr id="23" name="Circular Arrow 9">
            <a:extLst>
              <a:ext uri="{FF2B5EF4-FFF2-40B4-BE49-F238E27FC236}">
                <a16:creationId xmlns:a16="http://schemas.microsoft.com/office/drawing/2014/main" id="{7B40FB4B-BD8C-E0C1-F3DE-82D01EDFC811}"/>
              </a:ext>
            </a:extLst>
          </p:cNvPr>
          <p:cNvSpPr/>
          <p:nvPr/>
        </p:nvSpPr>
        <p:spPr>
          <a:xfrm>
            <a:off x="3968690" y="4761123"/>
            <a:ext cx="463686" cy="463686"/>
          </a:xfrm>
          <a:prstGeom prst="circularArrow">
            <a:avLst>
              <a:gd name="adj1" fmla="val 12500"/>
              <a:gd name="adj2" fmla="val 1142319"/>
              <a:gd name="adj3" fmla="val 20457681"/>
              <a:gd name="adj4" fmla="val 1758093"/>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rgbClr val="FF0000"/>
              </a:solidFill>
            </a:endParaRPr>
          </a:p>
        </p:txBody>
      </p:sp>
      <p:sp>
        <p:nvSpPr>
          <p:cNvPr id="24" name="テキスト ボックス 23">
            <a:extLst>
              <a:ext uri="{FF2B5EF4-FFF2-40B4-BE49-F238E27FC236}">
                <a16:creationId xmlns:a16="http://schemas.microsoft.com/office/drawing/2014/main" id="{D92680BC-693C-1663-ACC5-6CCCB582E9FD}"/>
              </a:ext>
            </a:extLst>
          </p:cNvPr>
          <p:cNvSpPr txBox="1"/>
          <p:nvPr/>
        </p:nvSpPr>
        <p:spPr>
          <a:xfrm flipH="1">
            <a:off x="2426605" y="4769235"/>
            <a:ext cx="1625987" cy="400110"/>
          </a:xfrm>
          <a:prstGeom prst="rect">
            <a:avLst/>
          </a:prstGeom>
          <a:noFill/>
        </p:spPr>
        <p:txBody>
          <a:bodyPr wrap="square" rtlCol="0">
            <a:spAutoFit/>
          </a:bodyPr>
          <a:lstStyle/>
          <a:p>
            <a:pPr algn="ctr"/>
            <a:r>
              <a:rPr kumimoji="1" lang="ja-JP" altLang="en-US"/>
              <a:t>無限ループ</a:t>
            </a:r>
          </a:p>
        </p:txBody>
      </p:sp>
    </p:spTree>
    <p:extLst>
      <p:ext uri="{BB962C8B-B14F-4D97-AF65-F5344CB8AC3E}">
        <p14:creationId xmlns:p14="http://schemas.microsoft.com/office/powerpoint/2010/main" val="125690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p:bldP spid="20" grpId="0" animBg="1"/>
      <p:bldP spid="23" grpId="0" animBg="1"/>
      <p:bldP spid="24" grpId="0"/>
      <p:bldP spid="2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7AE7C-93C4-8FD1-E5E1-7DAB7E498A01}"/>
              </a:ext>
            </a:extLst>
          </p:cNvPr>
          <p:cNvSpPr>
            <a:spLocks noGrp="1"/>
          </p:cNvSpPr>
          <p:nvPr>
            <p:ph type="title"/>
          </p:nvPr>
        </p:nvSpPr>
        <p:spPr/>
        <p:txBody>
          <a:bodyPr/>
          <a:lstStyle/>
          <a:p>
            <a:r>
              <a:rPr kumimoji="1" lang="en-US" altLang="ja-JP" dirty="0"/>
              <a:t>UEFI</a:t>
            </a:r>
            <a:r>
              <a:rPr kumimoji="1" lang="ja-JP" altLang="en-US"/>
              <a:t>シェルを用いた自動起動</a:t>
            </a:r>
          </a:p>
        </p:txBody>
      </p:sp>
      <p:sp>
        <p:nvSpPr>
          <p:cNvPr id="3" name="コンテンツ プレースホルダー 2">
            <a:extLst>
              <a:ext uri="{FF2B5EF4-FFF2-40B4-BE49-F238E27FC236}">
                <a16:creationId xmlns:a16="http://schemas.microsoft.com/office/drawing/2014/main" id="{3D11D0AD-8E47-5216-7753-A9816BFB946B}"/>
              </a:ext>
            </a:extLst>
          </p:cNvPr>
          <p:cNvSpPr>
            <a:spLocks noGrp="1"/>
          </p:cNvSpPr>
          <p:nvPr>
            <p:ph idx="1"/>
          </p:nvPr>
        </p:nvSpPr>
        <p:spPr/>
        <p:txBody>
          <a:bodyPr/>
          <a:lstStyle/>
          <a:p>
            <a:r>
              <a:rPr lang="en-US" altLang="ja-JP" dirty="0" err="1"/>
              <a:t>s</a:t>
            </a:r>
            <a:r>
              <a:rPr kumimoji="1" lang="en-US" altLang="ja-JP" dirty="0" err="1"/>
              <a:t>tartup.nsh</a:t>
            </a:r>
            <a:r>
              <a:rPr kumimoji="1" lang="ja-JP" altLang="en-US"/>
              <a:t>スクリプトを用いて</a:t>
            </a:r>
            <a:r>
              <a:rPr kumimoji="1" lang="en-US" altLang="ja-JP" dirty="0" err="1"/>
              <a:t>BitVisor</a:t>
            </a:r>
            <a:r>
              <a:rPr kumimoji="1" lang="ja-JP" altLang="en-US"/>
              <a:t>と</a:t>
            </a:r>
            <a:r>
              <a:rPr kumimoji="1" lang="en-US" altLang="ja-JP" dirty="0" err="1"/>
              <a:t>Unikraft</a:t>
            </a:r>
            <a:r>
              <a:rPr kumimoji="1" lang="ja-JP" altLang="en-US"/>
              <a:t>を順に起動</a:t>
            </a:r>
            <a:endParaRPr kumimoji="1" lang="en-US" altLang="ja-JP" dirty="0"/>
          </a:p>
          <a:p>
            <a:pPr lvl="1"/>
            <a:r>
              <a:rPr lang="en-US" altLang="ja-JP" dirty="0" err="1"/>
              <a:t>BitVisor</a:t>
            </a:r>
            <a:r>
              <a:rPr lang="ja-JP" altLang="en-US"/>
              <a:t>がロードされると、</a:t>
            </a:r>
            <a:r>
              <a:rPr lang="en-US" altLang="ja-JP" dirty="0"/>
              <a:t>UEFI</a:t>
            </a:r>
            <a:r>
              <a:rPr lang="ja-JP" altLang="en-US"/>
              <a:t>シェルに制御が戻る</a:t>
            </a:r>
            <a:endParaRPr lang="en-US" altLang="ja-JP" dirty="0"/>
          </a:p>
          <a:p>
            <a:pPr lvl="1"/>
            <a:r>
              <a:rPr kumimoji="1" lang="en-US" altLang="ja-JP" dirty="0"/>
              <a:t>UEFI</a:t>
            </a:r>
            <a:r>
              <a:rPr lang="ja-JP" altLang="en-US"/>
              <a:t>アプリケーションとして</a:t>
            </a:r>
            <a:r>
              <a:rPr lang="en-US" altLang="ja-JP" dirty="0" err="1"/>
              <a:t>Unikraft</a:t>
            </a:r>
            <a:r>
              <a:rPr lang="ja-JP" altLang="en-US"/>
              <a:t>を実行</a:t>
            </a:r>
            <a:endParaRPr lang="en-US" altLang="ja-JP" dirty="0"/>
          </a:p>
          <a:p>
            <a:pPr lvl="2"/>
            <a:r>
              <a:rPr lang="ja-JP" altLang="en-US"/>
              <a:t>引数で</a:t>
            </a:r>
            <a:r>
              <a:rPr lang="en-US" altLang="ja-JP" dirty="0"/>
              <a:t>IP</a:t>
            </a:r>
            <a:r>
              <a:rPr lang="ja-JP" altLang="en-US"/>
              <a:t>アドレス等を指定することで</a:t>
            </a:r>
            <a:r>
              <a:rPr lang="en-US" altLang="ja-JP" dirty="0"/>
              <a:t>DHCP</a:t>
            </a:r>
            <a:r>
              <a:rPr lang="ja-JP" altLang="en-US"/>
              <a:t>の遅延を削減</a:t>
            </a:r>
            <a:endParaRPr lang="en-US" altLang="ja-JP" dirty="0"/>
          </a:p>
          <a:p>
            <a:r>
              <a:rPr kumimoji="1" lang="en-US" altLang="ja-JP" dirty="0" err="1"/>
              <a:t>startup.nsh</a:t>
            </a:r>
            <a:r>
              <a:rPr kumimoji="1" lang="ja-JP" altLang="en-US"/>
              <a:t>スクリプトを実行する際の遅延を削減</a:t>
            </a:r>
            <a:endParaRPr lang="en-US" altLang="ja-JP" dirty="0"/>
          </a:p>
          <a:p>
            <a:pPr lvl="1"/>
            <a:r>
              <a:rPr lang="ja-JP" altLang="en-US"/>
              <a:t>デフォルトでは</a:t>
            </a:r>
            <a:r>
              <a:rPr lang="en-US" altLang="ja-JP" dirty="0"/>
              <a:t>5</a:t>
            </a:r>
            <a:r>
              <a:rPr lang="ja-JP" altLang="en-US"/>
              <a:t>秒待機し、デバイスマッピング情報なども表示</a:t>
            </a:r>
            <a:endParaRPr lang="en-US" altLang="ja-JP" dirty="0"/>
          </a:p>
          <a:p>
            <a:pPr lvl="1"/>
            <a:r>
              <a:rPr lang="en-US" altLang="ja-JP" dirty="0"/>
              <a:t>UCS-2</a:t>
            </a:r>
            <a:r>
              <a:rPr lang="ja-JP" altLang="en-US"/>
              <a:t>の文字列として</a:t>
            </a:r>
            <a:r>
              <a:rPr lang="en-US" altLang="ja-JP" dirty="0"/>
              <a:t>UEFI</a:t>
            </a:r>
            <a:r>
              <a:rPr lang="ja-JP" altLang="en-US"/>
              <a:t>シェルの引数を作成し、</a:t>
            </a:r>
            <a:r>
              <a:rPr lang="en-US" altLang="ja-JP" dirty="0"/>
              <a:t>NVRAM</a:t>
            </a:r>
            <a:r>
              <a:rPr lang="ja-JP" altLang="en-US"/>
              <a:t>に書き込んで設定</a:t>
            </a:r>
            <a:endParaRPr kumimoji="1" lang="ja-JP" altLang="en-US"/>
          </a:p>
        </p:txBody>
      </p:sp>
      <p:sp>
        <p:nvSpPr>
          <p:cNvPr id="4" name="スライド番号プレースホルダー 3">
            <a:extLst>
              <a:ext uri="{FF2B5EF4-FFF2-40B4-BE49-F238E27FC236}">
                <a16:creationId xmlns:a16="http://schemas.microsoft.com/office/drawing/2014/main" id="{0758519F-393A-B112-65FD-191C449B9075}"/>
              </a:ext>
            </a:extLst>
          </p:cNvPr>
          <p:cNvSpPr>
            <a:spLocks noGrp="1"/>
          </p:cNvSpPr>
          <p:nvPr>
            <p:ph type="sldNum" sz="quarter" idx="4"/>
          </p:nvPr>
        </p:nvSpPr>
        <p:spPr/>
        <p:txBody>
          <a:bodyPr/>
          <a:lstStyle/>
          <a:p>
            <a:fld id="{E4DD4CA9-FFF4-4929-B1F3-DD754470E6A2}" type="slidenum">
              <a:rPr lang="ja-JP" altLang="en-US" smtClean="0"/>
              <a:pPr/>
              <a:t>14</a:t>
            </a:fld>
            <a:endParaRPr lang="ja-JP" altLang="en-US" dirty="0"/>
          </a:p>
        </p:txBody>
      </p:sp>
      <p:sp>
        <p:nvSpPr>
          <p:cNvPr id="5" name="角丸四角形 4">
            <a:extLst>
              <a:ext uri="{FF2B5EF4-FFF2-40B4-BE49-F238E27FC236}">
                <a16:creationId xmlns:a16="http://schemas.microsoft.com/office/drawing/2014/main" id="{D1C0F611-77A9-C763-8084-95EA93854805}"/>
              </a:ext>
            </a:extLst>
          </p:cNvPr>
          <p:cNvSpPr/>
          <p:nvPr/>
        </p:nvSpPr>
        <p:spPr>
          <a:xfrm>
            <a:off x="2423592" y="5456390"/>
            <a:ext cx="2239441" cy="42985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UEFI</a:t>
            </a:r>
            <a:r>
              <a:rPr kumimoji="1" lang="ja-JP" altLang="en-US" sz="2400" b="1">
                <a:solidFill>
                  <a:schemeClr val="tx1"/>
                </a:solidFill>
              </a:rPr>
              <a:t>シェル</a:t>
            </a:r>
            <a:endParaRPr lang="en-US" altLang="ja-JP" sz="2400" b="1" dirty="0">
              <a:solidFill>
                <a:schemeClr val="tx1"/>
              </a:solidFill>
            </a:endParaRPr>
          </a:p>
        </p:txBody>
      </p:sp>
      <p:sp>
        <p:nvSpPr>
          <p:cNvPr id="6" name="角丸四角形 5">
            <a:extLst>
              <a:ext uri="{FF2B5EF4-FFF2-40B4-BE49-F238E27FC236}">
                <a16:creationId xmlns:a16="http://schemas.microsoft.com/office/drawing/2014/main" id="{64941830-BB01-B31D-0AA1-DEE1192DB74D}"/>
              </a:ext>
            </a:extLst>
          </p:cNvPr>
          <p:cNvSpPr/>
          <p:nvPr/>
        </p:nvSpPr>
        <p:spPr>
          <a:xfrm>
            <a:off x="2423591" y="4813389"/>
            <a:ext cx="2239441" cy="5526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startup.nsh</a:t>
            </a:r>
            <a:endParaRPr kumimoji="1" lang="en-US" altLang="ja-JP" sz="2400" b="1" dirty="0">
              <a:solidFill>
                <a:schemeClr val="tx1"/>
              </a:solidFill>
            </a:endParaRPr>
          </a:p>
        </p:txBody>
      </p:sp>
      <p:sp>
        <p:nvSpPr>
          <p:cNvPr id="7" name="角丸四角形 6">
            <a:extLst>
              <a:ext uri="{FF2B5EF4-FFF2-40B4-BE49-F238E27FC236}">
                <a16:creationId xmlns:a16="http://schemas.microsoft.com/office/drawing/2014/main" id="{E3F465B2-A5E6-632D-02CA-2619717491C6}"/>
              </a:ext>
            </a:extLst>
          </p:cNvPr>
          <p:cNvSpPr/>
          <p:nvPr/>
        </p:nvSpPr>
        <p:spPr>
          <a:xfrm>
            <a:off x="5095100" y="5456390"/>
            <a:ext cx="2239441" cy="42985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err="1">
                <a:solidFill>
                  <a:schemeClr val="tx1"/>
                </a:solidFill>
              </a:rPr>
              <a:t>loadvmm.efi</a:t>
            </a:r>
            <a:endParaRPr kumimoji="1" lang="ja-JP" altLang="en-US" sz="2400" b="1">
              <a:solidFill>
                <a:schemeClr val="tx1"/>
              </a:solidFill>
            </a:endParaRPr>
          </a:p>
        </p:txBody>
      </p:sp>
      <p:sp>
        <p:nvSpPr>
          <p:cNvPr id="16" name="角丸四角形 15">
            <a:extLst>
              <a:ext uri="{FF2B5EF4-FFF2-40B4-BE49-F238E27FC236}">
                <a16:creationId xmlns:a16="http://schemas.microsoft.com/office/drawing/2014/main" id="{0458D51D-FB86-DDF7-7984-CA5A8EA43A63}"/>
              </a:ext>
            </a:extLst>
          </p:cNvPr>
          <p:cNvSpPr/>
          <p:nvPr/>
        </p:nvSpPr>
        <p:spPr>
          <a:xfrm>
            <a:off x="7590166" y="5456390"/>
            <a:ext cx="2239441" cy="42985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Unikraft.efi</a:t>
            </a:r>
            <a:endParaRPr kumimoji="1" lang="en-US" altLang="ja-JP" sz="2400" b="1" dirty="0">
              <a:solidFill>
                <a:schemeClr val="tx1"/>
              </a:solidFill>
            </a:endParaRPr>
          </a:p>
        </p:txBody>
      </p:sp>
      <p:sp>
        <p:nvSpPr>
          <p:cNvPr id="21" name="角丸四角形 20">
            <a:extLst>
              <a:ext uri="{FF2B5EF4-FFF2-40B4-BE49-F238E27FC236}">
                <a16:creationId xmlns:a16="http://schemas.microsoft.com/office/drawing/2014/main" id="{A9D4936C-D26D-55F0-1B17-BC05E91A0ACB}"/>
              </a:ext>
            </a:extLst>
          </p:cNvPr>
          <p:cNvSpPr/>
          <p:nvPr/>
        </p:nvSpPr>
        <p:spPr>
          <a:xfrm>
            <a:off x="2423592" y="5976629"/>
            <a:ext cx="7596844" cy="400845"/>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OVMF</a:t>
            </a:r>
          </a:p>
        </p:txBody>
      </p:sp>
      <p:sp>
        <p:nvSpPr>
          <p:cNvPr id="23" name="角丸四角形 22">
            <a:extLst>
              <a:ext uri="{FF2B5EF4-FFF2-40B4-BE49-F238E27FC236}">
                <a16:creationId xmlns:a16="http://schemas.microsoft.com/office/drawing/2014/main" id="{95F2C922-F74F-CB83-313E-E5F7B4F34109}"/>
              </a:ext>
            </a:extLst>
          </p:cNvPr>
          <p:cNvSpPr/>
          <p:nvPr/>
        </p:nvSpPr>
        <p:spPr>
          <a:xfrm>
            <a:off x="5095100" y="4813389"/>
            <a:ext cx="2257443" cy="55261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err="1">
                <a:solidFill>
                  <a:schemeClr val="tx1"/>
                </a:solidFill>
              </a:rPr>
              <a:t>bitvisor.elf</a:t>
            </a:r>
            <a:endParaRPr kumimoji="1" lang="en-US" altLang="ja-JP" sz="2400" b="1" dirty="0">
              <a:solidFill>
                <a:schemeClr val="tx1"/>
              </a:solidFill>
            </a:endParaRPr>
          </a:p>
        </p:txBody>
      </p:sp>
    </p:spTree>
    <p:extLst>
      <p:ext uri="{BB962C8B-B14F-4D97-AF65-F5344CB8AC3E}">
        <p14:creationId xmlns:p14="http://schemas.microsoft.com/office/powerpoint/2010/main" val="26355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6"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38B80-52AF-7E30-C9BD-3F432B21564E}"/>
              </a:ext>
            </a:extLst>
          </p:cNvPr>
          <p:cNvSpPr>
            <a:spLocks noGrp="1"/>
          </p:cNvSpPr>
          <p:nvPr>
            <p:ph type="title"/>
          </p:nvPr>
        </p:nvSpPr>
        <p:spPr/>
        <p:txBody>
          <a:bodyPr/>
          <a:lstStyle/>
          <a:p>
            <a:r>
              <a:rPr kumimoji="1" lang="ja-JP" altLang="en-US"/>
              <a:t>ネストした仮想化の</a:t>
            </a:r>
            <a:r>
              <a:rPr kumimoji="1" lang="en-US" altLang="ja-JP" dirty="0"/>
              <a:t>SEV</a:t>
            </a:r>
            <a:r>
              <a:rPr kumimoji="1" lang="ja-JP" altLang="en-US"/>
              <a:t>対応</a:t>
            </a:r>
          </a:p>
        </p:txBody>
      </p:sp>
      <p:sp>
        <p:nvSpPr>
          <p:cNvPr id="3" name="コンテンツ プレースホルダー 2">
            <a:extLst>
              <a:ext uri="{FF2B5EF4-FFF2-40B4-BE49-F238E27FC236}">
                <a16:creationId xmlns:a16="http://schemas.microsoft.com/office/drawing/2014/main" id="{F5C1806A-9356-957B-3683-AD73AC8D27F7}"/>
              </a:ext>
            </a:extLst>
          </p:cNvPr>
          <p:cNvSpPr>
            <a:spLocks noGrp="1"/>
          </p:cNvSpPr>
          <p:nvPr>
            <p:ph idx="1"/>
          </p:nvPr>
        </p:nvSpPr>
        <p:spPr/>
        <p:txBody>
          <a:bodyPr/>
          <a:lstStyle/>
          <a:p>
            <a:r>
              <a:rPr kumimoji="1" lang="en-US" altLang="ja-JP" dirty="0"/>
              <a:t>KVM</a:t>
            </a:r>
            <a:r>
              <a:rPr lang="ja-JP" altLang="en-US"/>
              <a:t>は</a:t>
            </a:r>
            <a:r>
              <a:rPr lang="en-US" altLang="ja-JP" dirty="0"/>
              <a:t>SEV</a:t>
            </a:r>
            <a:r>
              <a:rPr lang="ja-JP" altLang="en-US"/>
              <a:t>で保護された</a:t>
            </a:r>
            <a:r>
              <a:rPr lang="en-US" altLang="ja-JP" dirty="0"/>
              <a:t>VM</a:t>
            </a:r>
            <a:r>
              <a:rPr lang="ja-JP" altLang="en-US"/>
              <a:t>内でのハイパーバイザ実行を未サポート</a:t>
            </a:r>
            <a:endParaRPr lang="en-US" altLang="ja-JP" dirty="0"/>
          </a:p>
          <a:p>
            <a:pPr lvl="1"/>
            <a:r>
              <a:rPr lang="en-US" altLang="ja-JP" dirty="0" err="1"/>
              <a:t>BitVisor</a:t>
            </a:r>
            <a:r>
              <a:rPr lang="ja-JP" altLang="en-US"/>
              <a:t>のために仮想化支援機構</a:t>
            </a:r>
            <a:r>
              <a:rPr lang="en-US" altLang="ja-JP" dirty="0"/>
              <a:t>SVM</a:t>
            </a:r>
            <a:r>
              <a:rPr lang="ja-JP" altLang="en-US"/>
              <a:t>をエミュレートする必要</a:t>
            </a:r>
            <a:endParaRPr lang="en-US" altLang="ja-JP" dirty="0"/>
          </a:p>
          <a:p>
            <a:pPr lvl="1"/>
            <a:r>
              <a:rPr kumimoji="1" lang="en-US" altLang="ja-JP" dirty="0" err="1"/>
              <a:t>BitVisor</a:t>
            </a:r>
            <a:r>
              <a:rPr kumimoji="1" lang="ja-JP" altLang="en-US"/>
              <a:t>のメモリ</a:t>
            </a:r>
            <a:r>
              <a:rPr lang="ja-JP" altLang="en-US"/>
              <a:t>上にある</a:t>
            </a:r>
            <a:r>
              <a:rPr lang="en-US" altLang="ja-JP" dirty="0"/>
              <a:t>VMCB</a:t>
            </a:r>
            <a:r>
              <a:rPr lang="ja-JP" altLang="en-US"/>
              <a:t>も暗号化されるためアクセスできない</a:t>
            </a:r>
            <a:endParaRPr kumimoji="1" lang="en-US" altLang="ja-JP" dirty="0"/>
          </a:p>
          <a:p>
            <a:r>
              <a:rPr lang="en-US" altLang="ja-JP" dirty="0"/>
              <a:t>VMCB</a:t>
            </a:r>
            <a:r>
              <a:rPr lang="ja-JP" altLang="en-US"/>
              <a:t>などのメモリが暗号化されないように</a:t>
            </a:r>
            <a:r>
              <a:rPr lang="en-US" altLang="ja-JP" dirty="0"/>
              <a:t>SEV</a:t>
            </a:r>
            <a:r>
              <a:rPr lang="ja-JP" altLang="en-US"/>
              <a:t>を設定することでハイパーバイザが実行可能</a:t>
            </a:r>
            <a:r>
              <a:rPr lang="en-US" altLang="ja-JP" dirty="0"/>
              <a:t> [Christopherson’21]</a:t>
            </a:r>
          </a:p>
          <a:p>
            <a:pPr lvl="1"/>
            <a:r>
              <a:rPr kumimoji="1" lang="ja-JP" altLang="en-US"/>
              <a:t>セキュリティが低下する可能性はある</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3259086E-C2F9-0FE5-1587-50FF48403239}"/>
              </a:ext>
            </a:extLst>
          </p:cNvPr>
          <p:cNvSpPr>
            <a:spLocks noGrp="1"/>
          </p:cNvSpPr>
          <p:nvPr>
            <p:ph type="sldNum" sz="quarter" idx="4"/>
          </p:nvPr>
        </p:nvSpPr>
        <p:spPr/>
        <p:txBody>
          <a:bodyPr/>
          <a:lstStyle/>
          <a:p>
            <a:fld id="{E4DD4CA9-FFF4-4929-B1F3-DD754470E6A2}" type="slidenum">
              <a:rPr lang="ja-JP" altLang="en-US" smtClean="0"/>
              <a:pPr/>
              <a:t>15</a:t>
            </a:fld>
            <a:endParaRPr lang="ja-JP" altLang="en-US" dirty="0"/>
          </a:p>
        </p:txBody>
      </p:sp>
      <p:sp>
        <p:nvSpPr>
          <p:cNvPr id="5" name="四角形: 角を丸くする 7">
            <a:extLst>
              <a:ext uri="{FF2B5EF4-FFF2-40B4-BE49-F238E27FC236}">
                <a16:creationId xmlns:a16="http://schemas.microsoft.com/office/drawing/2014/main" id="{2B03EDB8-1AA2-0468-8A27-E5515535A026}"/>
              </a:ext>
            </a:extLst>
          </p:cNvPr>
          <p:cNvSpPr/>
          <p:nvPr/>
        </p:nvSpPr>
        <p:spPr>
          <a:xfrm>
            <a:off x="3684445" y="4437112"/>
            <a:ext cx="4067740" cy="170174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r"/>
            <a:endParaRPr lang="en-US" altLang="ja-JP" sz="2400" b="1" dirty="0">
              <a:solidFill>
                <a:sysClr val="windowText" lastClr="000000"/>
              </a:solidFill>
            </a:endParaRPr>
          </a:p>
          <a:p>
            <a:pPr algn="ctr"/>
            <a:r>
              <a:rPr lang="ja-JP" altLang="en-US" sz="2400" b="1">
                <a:solidFill>
                  <a:sysClr val="windowText" lastClr="000000"/>
                </a:solidFill>
              </a:rPr>
              <a:t>クラウド</a:t>
            </a:r>
            <a:r>
              <a:rPr lang="en-US" altLang="ja-JP" sz="2400" b="1" dirty="0">
                <a:solidFill>
                  <a:sysClr val="windowText" lastClr="000000"/>
                </a:solidFill>
              </a:rPr>
              <a:t>VM</a:t>
            </a: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en-US" altLang="ja-JP" dirty="0"/>
          </a:p>
          <a:p>
            <a:pPr algn="ctr"/>
            <a:endParaRPr lang="en-US" altLang="ja-JP" dirty="0"/>
          </a:p>
          <a:p>
            <a:pPr algn="ctr"/>
            <a:endParaRPr lang="en-US" altLang="ja-JP" dirty="0"/>
          </a:p>
          <a:p>
            <a:pPr algn="ctr"/>
            <a:endParaRPr kumimoji="1" lang="en-US" altLang="ja-JP" dirty="0"/>
          </a:p>
          <a:p>
            <a:pPr algn="ctr"/>
            <a:endParaRPr kumimoji="1" lang="ja-JP" altLang="en-US"/>
          </a:p>
        </p:txBody>
      </p:sp>
      <p:sp>
        <p:nvSpPr>
          <p:cNvPr id="6" name="四角形: 角を丸くする 8">
            <a:extLst>
              <a:ext uri="{FF2B5EF4-FFF2-40B4-BE49-F238E27FC236}">
                <a16:creationId xmlns:a16="http://schemas.microsoft.com/office/drawing/2014/main" id="{910E581A-006C-C1E1-1F72-CEFDBA71A5A0}"/>
              </a:ext>
            </a:extLst>
          </p:cNvPr>
          <p:cNvSpPr/>
          <p:nvPr/>
        </p:nvSpPr>
        <p:spPr>
          <a:xfrm>
            <a:off x="3837938" y="5432568"/>
            <a:ext cx="3760229" cy="4704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kumimoji="1" lang="en-US" altLang="ja-JP" sz="2400" b="1" dirty="0" err="1">
                <a:solidFill>
                  <a:schemeClr val="tx1"/>
                </a:solidFill>
              </a:rPr>
              <a:t>BitVisor</a:t>
            </a:r>
            <a:endParaRPr lang="en-US" altLang="ja-JP" sz="2400" b="1" dirty="0">
              <a:solidFill>
                <a:schemeClr val="tx1"/>
              </a:solidFill>
            </a:endParaRPr>
          </a:p>
        </p:txBody>
      </p:sp>
      <p:sp>
        <p:nvSpPr>
          <p:cNvPr id="7" name="四角形: 角を丸くする 11">
            <a:extLst>
              <a:ext uri="{FF2B5EF4-FFF2-40B4-BE49-F238E27FC236}">
                <a16:creationId xmlns:a16="http://schemas.microsoft.com/office/drawing/2014/main" id="{D53F27B1-839C-EA26-CF69-8CBF709F2B62}"/>
              </a:ext>
            </a:extLst>
          </p:cNvPr>
          <p:cNvSpPr/>
          <p:nvPr/>
        </p:nvSpPr>
        <p:spPr>
          <a:xfrm>
            <a:off x="3838200" y="4866595"/>
            <a:ext cx="3760230" cy="47049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ユーザ</a:t>
            </a:r>
            <a:r>
              <a:rPr lang="en-US" altLang="ja-JP" sz="2400" b="1" dirty="0">
                <a:solidFill>
                  <a:schemeClr val="tx1"/>
                </a:solidFill>
              </a:rPr>
              <a:t>VM</a:t>
            </a:r>
            <a:endParaRPr lang="en-US" altLang="ja-JP" sz="2800" b="1" dirty="0">
              <a:solidFill>
                <a:schemeClr val="tx1"/>
              </a:solidFill>
            </a:endParaRPr>
          </a:p>
        </p:txBody>
      </p:sp>
      <p:sp>
        <p:nvSpPr>
          <p:cNvPr id="8" name="四角形: 角を丸くする 11">
            <a:extLst>
              <a:ext uri="{FF2B5EF4-FFF2-40B4-BE49-F238E27FC236}">
                <a16:creationId xmlns:a16="http://schemas.microsoft.com/office/drawing/2014/main" id="{1CF86BB2-1133-AA61-A0C2-F1AC88A8A238}"/>
              </a:ext>
            </a:extLst>
          </p:cNvPr>
          <p:cNvSpPr/>
          <p:nvPr/>
        </p:nvSpPr>
        <p:spPr>
          <a:xfrm>
            <a:off x="3164576" y="6209982"/>
            <a:ext cx="5848462" cy="389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KVM</a:t>
            </a:r>
          </a:p>
        </p:txBody>
      </p:sp>
      <p:sp>
        <p:nvSpPr>
          <p:cNvPr id="11" name="角丸四角形 10">
            <a:extLst>
              <a:ext uri="{FF2B5EF4-FFF2-40B4-BE49-F238E27FC236}">
                <a16:creationId xmlns:a16="http://schemas.microsoft.com/office/drawing/2014/main" id="{4FFC1F7D-A977-BD57-9E47-EDE1A492972B}"/>
              </a:ext>
            </a:extLst>
          </p:cNvPr>
          <p:cNvSpPr/>
          <p:nvPr/>
        </p:nvSpPr>
        <p:spPr>
          <a:xfrm>
            <a:off x="4151784" y="5482402"/>
            <a:ext cx="1224136" cy="382748"/>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VMCB</a:t>
            </a:r>
            <a:endParaRPr kumimoji="1" lang="ja-JP" altLang="en-US" b="1">
              <a:solidFill>
                <a:schemeClr val="tx1"/>
              </a:solidFill>
            </a:endParaRPr>
          </a:p>
        </p:txBody>
      </p:sp>
      <p:cxnSp>
        <p:nvCxnSpPr>
          <p:cNvPr id="13" name="直線矢印コネクタ 12">
            <a:extLst>
              <a:ext uri="{FF2B5EF4-FFF2-40B4-BE49-F238E27FC236}">
                <a16:creationId xmlns:a16="http://schemas.microsoft.com/office/drawing/2014/main" id="{6ECA6B1E-2595-43A9-0303-4E5B1C5F4188}"/>
              </a:ext>
            </a:extLst>
          </p:cNvPr>
          <p:cNvCxnSpPr>
            <a:cxnSpLocks/>
          </p:cNvCxnSpPr>
          <p:nvPr/>
        </p:nvCxnSpPr>
        <p:spPr>
          <a:xfrm flipV="1">
            <a:off x="4727848" y="5845520"/>
            <a:ext cx="0" cy="5585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1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0196E-92BD-9B5B-C730-2EF4F78CCC7C}"/>
              </a:ext>
            </a:extLst>
          </p:cNvPr>
          <p:cNvSpPr>
            <a:spLocks noGrp="1"/>
          </p:cNvSpPr>
          <p:nvPr>
            <p:ph type="title"/>
          </p:nvPr>
        </p:nvSpPr>
        <p:spPr/>
        <p:txBody>
          <a:bodyPr/>
          <a:lstStyle/>
          <a:p>
            <a:r>
              <a:rPr kumimoji="1" lang="en-US" altLang="ja-JP" dirty="0" err="1"/>
              <a:t>BitVisor</a:t>
            </a:r>
            <a:r>
              <a:rPr kumimoji="1" lang="ja-JP" altLang="en-US"/>
              <a:t>での通信の捕捉</a:t>
            </a:r>
          </a:p>
        </p:txBody>
      </p:sp>
      <p:sp>
        <p:nvSpPr>
          <p:cNvPr id="3" name="コンテンツ プレースホルダー 2">
            <a:extLst>
              <a:ext uri="{FF2B5EF4-FFF2-40B4-BE49-F238E27FC236}">
                <a16:creationId xmlns:a16="http://schemas.microsoft.com/office/drawing/2014/main" id="{30EBB2B1-1525-B37A-7516-B0EB26355D75}"/>
              </a:ext>
            </a:extLst>
          </p:cNvPr>
          <p:cNvSpPr>
            <a:spLocks noGrp="1"/>
          </p:cNvSpPr>
          <p:nvPr>
            <p:ph idx="1"/>
          </p:nvPr>
        </p:nvSpPr>
        <p:spPr>
          <a:xfrm>
            <a:off x="558577" y="1303968"/>
            <a:ext cx="11074846" cy="4636503"/>
          </a:xfrm>
        </p:spPr>
        <p:txBody>
          <a:bodyPr/>
          <a:lstStyle/>
          <a:p>
            <a:r>
              <a:rPr lang="en-US" altLang="ja-JP" dirty="0" err="1"/>
              <a:t>BitVisor</a:t>
            </a:r>
            <a:r>
              <a:rPr lang="ja-JP" altLang="en-US"/>
              <a:t>の</a:t>
            </a:r>
            <a:r>
              <a:rPr lang="en-US" altLang="ja-JP" dirty="0" err="1"/>
              <a:t>virtio</a:t>
            </a:r>
            <a:r>
              <a:rPr lang="en-US" altLang="ja-JP" dirty="0"/>
              <a:t>-net</a:t>
            </a:r>
            <a:r>
              <a:rPr lang="ja-JP" altLang="en-US"/>
              <a:t>ドライバを用いてユーザ</a:t>
            </a:r>
            <a:r>
              <a:rPr lang="en-US" altLang="ja-JP" dirty="0"/>
              <a:t>VM</a:t>
            </a:r>
            <a:r>
              <a:rPr lang="ja-JP" altLang="en-US"/>
              <a:t>による通信を捕捉</a:t>
            </a:r>
            <a:endParaRPr lang="en-US" altLang="ja-JP" dirty="0"/>
          </a:p>
          <a:p>
            <a:pPr lvl="1"/>
            <a:r>
              <a:rPr lang="ja-JP" altLang="en-US"/>
              <a:t>クライアントとの通信も同時に行えるように</a:t>
            </a:r>
            <a:r>
              <a:rPr kumimoji="1" lang="en-US" altLang="ja-JP" dirty="0" err="1"/>
              <a:t>ippass</a:t>
            </a:r>
            <a:r>
              <a:rPr kumimoji="1" lang="ja-JP" altLang="en-US"/>
              <a:t>モジュール</a:t>
            </a:r>
            <a:r>
              <a:rPr lang="ja-JP" altLang="en-US"/>
              <a:t>を使用</a:t>
            </a:r>
            <a:endParaRPr lang="en-US" altLang="ja-JP" dirty="0"/>
          </a:p>
          <a:p>
            <a:pPr lvl="1"/>
            <a:r>
              <a:rPr lang="ja-JP" altLang="en-US"/>
              <a:t>ユーザ</a:t>
            </a:r>
            <a:r>
              <a:rPr lang="en-US" altLang="ja-JP" dirty="0"/>
              <a:t>VM</a:t>
            </a:r>
            <a:r>
              <a:rPr lang="ja-JP" altLang="en-US"/>
              <a:t>から送信されたパケットとクラウド</a:t>
            </a:r>
            <a:r>
              <a:rPr lang="en-US" altLang="ja-JP" dirty="0"/>
              <a:t>VM</a:t>
            </a:r>
            <a:r>
              <a:rPr lang="ja-JP" altLang="en-US"/>
              <a:t>が受信したパケットを中継</a:t>
            </a:r>
            <a:endParaRPr kumimoji="1" lang="en-US" altLang="ja-JP" dirty="0"/>
          </a:p>
          <a:p>
            <a:r>
              <a:rPr lang="en-US" altLang="ja-JP" dirty="0" err="1"/>
              <a:t>v</a:t>
            </a:r>
            <a:r>
              <a:rPr kumimoji="1" lang="en-US" altLang="ja-JP" dirty="0" err="1"/>
              <a:t>irtio</a:t>
            </a:r>
            <a:r>
              <a:rPr kumimoji="1" lang="en-US" altLang="ja-JP" dirty="0"/>
              <a:t>-net</a:t>
            </a:r>
            <a:r>
              <a:rPr kumimoji="1" lang="ja-JP" altLang="en-US"/>
              <a:t>ドライバで受信したパケットを解析</a:t>
            </a:r>
            <a:endParaRPr lang="en-US" altLang="ja-JP" dirty="0"/>
          </a:p>
          <a:p>
            <a:pPr lvl="1"/>
            <a:r>
              <a:rPr lang="en-US" altLang="ja-JP" dirty="0"/>
              <a:t>IP</a:t>
            </a:r>
            <a:r>
              <a:rPr lang="ja-JP" altLang="en-US"/>
              <a:t>パケットの場合には送信元と宛先のアドレスをバッファを格納</a:t>
            </a:r>
            <a:endParaRPr kumimoji="1" lang="en-US" altLang="ja-JP" dirty="0"/>
          </a:p>
        </p:txBody>
      </p:sp>
      <p:sp>
        <p:nvSpPr>
          <p:cNvPr id="4" name="スライド番号プレースホルダー 3">
            <a:extLst>
              <a:ext uri="{FF2B5EF4-FFF2-40B4-BE49-F238E27FC236}">
                <a16:creationId xmlns:a16="http://schemas.microsoft.com/office/drawing/2014/main" id="{34D26B73-75F1-1C56-4818-76DD2DB16E07}"/>
              </a:ext>
            </a:extLst>
          </p:cNvPr>
          <p:cNvSpPr>
            <a:spLocks noGrp="1"/>
          </p:cNvSpPr>
          <p:nvPr>
            <p:ph type="sldNum" sz="quarter" idx="4"/>
          </p:nvPr>
        </p:nvSpPr>
        <p:spPr/>
        <p:txBody>
          <a:bodyPr/>
          <a:lstStyle/>
          <a:p>
            <a:fld id="{E4DD4CA9-FFF4-4929-B1F3-DD754470E6A2}" type="slidenum">
              <a:rPr lang="ja-JP" altLang="en-US" smtClean="0"/>
              <a:pPr/>
              <a:t>16</a:t>
            </a:fld>
            <a:endParaRPr lang="ja-JP" altLang="en-US" dirty="0"/>
          </a:p>
        </p:txBody>
      </p:sp>
      <p:sp>
        <p:nvSpPr>
          <p:cNvPr id="5" name="四角形: 角を丸くする 7">
            <a:extLst>
              <a:ext uri="{FF2B5EF4-FFF2-40B4-BE49-F238E27FC236}">
                <a16:creationId xmlns:a16="http://schemas.microsoft.com/office/drawing/2014/main" id="{4F3EB7A8-679C-AC15-0DBC-86B5D814DDE4}"/>
              </a:ext>
            </a:extLst>
          </p:cNvPr>
          <p:cNvSpPr/>
          <p:nvPr/>
        </p:nvSpPr>
        <p:spPr>
          <a:xfrm>
            <a:off x="3359696" y="3861048"/>
            <a:ext cx="4737504" cy="275032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ysClr val="windowText" lastClr="000000"/>
                </a:solidFill>
              </a:rPr>
              <a:t>クラウド</a:t>
            </a:r>
            <a:r>
              <a:rPr lang="en-US" altLang="ja-JP" sz="2400" b="1" dirty="0">
                <a:solidFill>
                  <a:sysClr val="windowText" lastClr="000000"/>
                </a:solidFill>
              </a:rPr>
              <a:t>VM</a:t>
            </a: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a:p>
        </p:txBody>
      </p:sp>
      <p:sp>
        <p:nvSpPr>
          <p:cNvPr id="6" name="四角形: 角を丸くする 8">
            <a:extLst>
              <a:ext uri="{FF2B5EF4-FFF2-40B4-BE49-F238E27FC236}">
                <a16:creationId xmlns:a16="http://schemas.microsoft.com/office/drawing/2014/main" id="{0E3CDB11-0E5F-907C-86B2-E921CFEB8BAF}"/>
              </a:ext>
            </a:extLst>
          </p:cNvPr>
          <p:cNvSpPr/>
          <p:nvPr/>
        </p:nvSpPr>
        <p:spPr>
          <a:xfrm>
            <a:off x="3737418" y="5114512"/>
            <a:ext cx="4078227" cy="9186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BitVisor</a:t>
            </a:r>
            <a:endParaRPr lang="en-US" altLang="ja-JP" sz="2400" b="1" dirty="0">
              <a:solidFill>
                <a:schemeClr val="tx1"/>
              </a:solidFill>
            </a:endParaRPr>
          </a:p>
          <a:p>
            <a:pPr algn="ctr"/>
            <a:endParaRPr kumimoji="1" lang="ja-JP" altLang="en-US" sz="2800" b="1">
              <a:solidFill>
                <a:schemeClr val="tx1"/>
              </a:solidFill>
            </a:endParaRPr>
          </a:p>
        </p:txBody>
      </p:sp>
      <p:sp>
        <p:nvSpPr>
          <p:cNvPr id="7" name="四角形: 角を丸くする 11">
            <a:extLst>
              <a:ext uri="{FF2B5EF4-FFF2-40B4-BE49-F238E27FC236}">
                <a16:creationId xmlns:a16="http://schemas.microsoft.com/office/drawing/2014/main" id="{3376A342-0E43-E12F-D4A5-289DB950C4DD}"/>
              </a:ext>
            </a:extLst>
          </p:cNvPr>
          <p:cNvSpPr/>
          <p:nvPr/>
        </p:nvSpPr>
        <p:spPr>
          <a:xfrm>
            <a:off x="3737418" y="4385609"/>
            <a:ext cx="4078227" cy="66960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ユーザ</a:t>
            </a:r>
            <a:r>
              <a:rPr lang="en-US" altLang="ja-JP" sz="2400" b="1" dirty="0">
                <a:solidFill>
                  <a:schemeClr val="tx1"/>
                </a:solidFill>
              </a:rPr>
              <a:t>VM</a:t>
            </a:r>
          </a:p>
        </p:txBody>
      </p:sp>
      <p:sp>
        <p:nvSpPr>
          <p:cNvPr id="8" name="四角形: 角を丸くする 11">
            <a:extLst>
              <a:ext uri="{FF2B5EF4-FFF2-40B4-BE49-F238E27FC236}">
                <a16:creationId xmlns:a16="http://schemas.microsoft.com/office/drawing/2014/main" id="{E6DB5EB4-A3A4-8276-1545-82444841CC5E}"/>
              </a:ext>
            </a:extLst>
          </p:cNvPr>
          <p:cNvSpPr/>
          <p:nvPr/>
        </p:nvSpPr>
        <p:spPr>
          <a:xfrm>
            <a:off x="3737418" y="6089592"/>
            <a:ext cx="4078227" cy="4624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仮想</a:t>
            </a:r>
            <a:r>
              <a:rPr lang="en-US" altLang="ja-JP" sz="2400" b="1" dirty="0">
                <a:solidFill>
                  <a:schemeClr val="tx1"/>
                </a:solidFill>
              </a:rPr>
              <a:t>NIC</a:t>
            </a:r>
          </a:p>
        </p:txBody>
      </p:sp>
      <p:sp>
        <p:nvSpPr>
          <p:cNvPr id="9" name="四角形: 角を丸くする 11">
            <a:extLst>
              <a:ext uri="{FF2B5EF4-FFF2-40B4-BE49-F238E27FC236}">
                <a16:creationId xmlns:a16="http://schemas.microsoft.com/office/drawing/2014/main" id="{6B05AB16-B6F2-D2B0-F46B-14CE713969B4}"/>
              </a:ext>
            </a:extLst>
          </p:cNvPr>
          <p:cNvSpPr/>
          <p:nvPr/>
        </p:nvSpPr>
        <p:spPr>
          <a:xfrm>
            <a:off x="3865274" y="5567077"/>
            <a:ext cx="2673632" cy="3628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err="1">
                <a:solidFill>
                  <a:schemeClr val="tx1"/>
                </a:solidFill>
              </a:rPr>
              <a:t>virtio</a:t>
            </a:r>
            <a:r>
              <a:rPr lang="en-US" altLang="ja-JP" sz="2400" b="1" dirty="0">
                <a:solidFill>
                  <a:schemeClr val="tx1"/>
                </a:solidFill>
              </a:rPr>
              <a:t>-net</a:t>
            </a:r>
            <a:r>
              <a:rPr lang="ja-JP" altLang="en-US" sz="2400" b="1">
                <a:solidFill>
                  <a:schemeClr val="tx1"/>
                </a:solidFill>
              </a:rPr>
              <a:t>ドライバ</a:t>
            </a:r>
            <a:endParaRPr lang="en-US" altLang="ja-JP" sz="2400" b="1" dirty="0">
              <a:solidFill>
                <a:schemeClr val="tx1"/>
              </a:solidFill>
            </a:endParaRPr>
          </a:p>
        </p:txBody>
      </p:sp>
      <p:sp>
        <p:nvSpPr>
          <p:cNvPr id="13" name="四角形: 角を丸くする 11">
            <a:extLst>
              <a:ext uri="{FF2B5EF4-FFF2-40B4-BE49-F238E27FC236}">
                <a16:creationId xmlns:a16="http://schemas.microsoft.com/office/drawing/2014/main" id="{D1A7DA89-E6EF-A1E2-9D74-E1A71720C7FB}"/>
              </a:ext>
            </a:extLst>
          </p:cNvPr>
          <p:cNvSpPr/>
          <p:nvPr/>
        </p:nvSpPr>
        <p:spPr>
          <a:xfrm>
            <a:off x="6677634" y="5567077"/>
            <a:ext cx="999289" cy="35197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rPr>
              <a:t>サーバ</a:t>
            </a:r>
            <a:endParaRPr lang="en-US" altLang="ja-JP" sz="2000" b="1" dirty="0">
              <a:solidFill>
                <a:schemeClr val="tx1"/>
              </a:solidFill>
            </a:endParaRPr>
          </a:p>
        </p:txBody>
      </p:sp>
      <p:cxnSp>
        <p:nvCxnSpPr>
          <p:cNvPr id="14" name="直線矢印コネクタ 13">
            <a:extLst>
              <a:ext uri="{FF2B5EF4-FFF2-40B4-BE49-F238E27FC236}">
                <a16:creationId xmlns:a16="http://schemas.microsoft.com/office/drawing/2014/main" id="{31E49867-5A63-4810-BB43-697DFF3E44B4}"/>
              </a:ext>
            </a:extLst>
          </p:cNvPr>
          <p:cNvCxnSpPr>
            <a:cxnSpLocks/>
          </p:cNvCxnSpPr>
          <p:nvPr/>
        </p:nvCxnSpPr>
        <p:spPr>
          <a:xfrm flipV="1">
            <a:off x="4626515" y="5911220"/>
            <a:ext cx="0" cy="47160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直線矢印コネクタ 14">
            <a:extLst>
              <a:ext uri="{FF2B5EF4-FFF2-40B4-BE49-F238E27FC236}">
                <a16:creationId xmlns:a16="http://schemas.microsoft.com/office/drawing/2014/main" id="{AC784E0B-9ABF-49F1-609D-AE1740260C2E}"/>
              </a:ext>
            </a:extLst>
          </p:cNvPr>
          <p:cNvCxnSpPr>
            <a:cxnSpLocks/>
          </p:cNvCxnSpPr>
          <p:nvPr/>
        </p:nvCxnSpPr>
        <p:spPr>
          <a:xfrm>
            <a:off x="7366151" y="5919054"/>
            <a:ext cx="0" cy="470307"/>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直線矢印コネクタ 15">
            <a:extLst>
              <a:ext uri="{FF2B5EF4-FFF2-40B4-BE49-F238E27FC236}">
                <a16:creationId xmlns:a16="http://schemas.microsoft.com/office/drawing/2014/main" id="{9EC876A1-B9EE-4BAE-0BBB-C9F1743F03E6}"/>
              </a:ext>
            </a:extLst>
          </p:cNvPr>
          <p:cNvCxnSpPr>
            <a:cxnSpLocks/>
          </p:cNvCxnSpPr>
          <p:nvPr/>
        </p:nvCxnSpPr>
        <p:spPr>
          <a:xfrm flipV="1">
            <a:off x="7006111" y="5864290"/>
            <a:ext cx="0" cy="47160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直線矢印コネクタ 16">
            <a:extLst>
              <a:ext uri="{FF2B5EF4-FFF2-40B4-BE49-F238E27FC236}">
                <a16:creationId xmlns:a16="http://schemas.microsoft.com/office/drawing/2014/main" id="{39B863C5-A353-544B-C005-51FB1BF633DD}"/>
              </a:ext>
            </a:extLst>
          </p:cNvPr>
          <p:cNvCxnSpPr>
            <a:cxnSpLocks/>
          </p:cNvCxnSpPr>
          <p:nvPr/>
        </p:nvCxnSpPr>
        <p:spPr>
          <a:xfrm>
            <a:off x="4269807" y="4731472"/>
            <a:ext cx="0" cy="88920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直線矢印コネクタ 17">
            <a:extLst>
              <a:ext uri="{FF2B5EF4-FFF2-40B4-BE49-F238E27FC236}">
                <a16:creationId xmlns:a16="http://schemas.microsoft.com/office/drawing/2014/main" id="{6BD61368-F50A-DBBE-41EA-D3D139529C2B}"/>
              </a:ext>
            </a:extLst>
          </p:cNvPr>
          <p:cNvCxnSpPr>
            <a:cxnSpLocks/>
          </p:cNvCxnSpPr>
          <p:nvPr/>
        </p:nvCxnSpPr>
        <p:spPr>
          <a:xfrm>
            <a:off x="7366151" y="4731472"/>
            <a:ext cx="0" cy="890003"/>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9" name="直線矢印コネクタ 18">
            <a:extLst>
              <a:ext uri="{FF2B5EF4-FFF2-40B4-BE49-F238E27FC236}">
                <a16:creationId xmlns:a16="http://schemas.microsoft.com/office/drawing/2014/main" id="{86DBBBB1-C2AF-8AC3-FD5A-D1C3B6775C71}"/>
              </a:ext>
            </a:extLst>
          </p:cNvPr>
          <p:cNvCxnSpPr>
            <a:cxnSpLocks/>
          </p:cNvCxnSpPr>
          <p:nvPr/>
        </p:nvCxnSpPr>
        <p:spPr>
          <a:xfrm>
            <a:off x="4269807" y="5929923"/>
            <a:ext cx="0" cy="47160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2" name="直線矢印コネクタ 11">
            <a:extLst>
              <a:ext uri="{FF2B5EF4-FFF2-40B4-BE49-F238E27FC236}">
                <a16:creationId xmlns:a16="http://schemas.microsoft.com/office/drawing/2014/main" id="{9CAD9030-A056-5432-EEC9-D470283F3E19}"/>
              </a:ext>
            </a:extLst>
          </p:cNvPr>
          <p:cNvCxnSpPr>
            <a:cxnSpLocks/>
          </p:cNvCxnSpPr>
          <p:nvPr/>
        </p:nvCxnSpPr>
        <p:spPr>
          <a:xfrm flipV="1">
            <a:off x="7006111" y="4694860"/>
            <a:ext cx="0" cy="890003"/>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0" name="直線矢印コネクタ 9">
            <a:extLst>
              <a:ext uri="{FF2B5EF4-FFF2-40B4-BE49-F238E27FC236}">
                <a16:creationId xmlns:a16="http://schemas.microsoft.com/office/drawing/2014/main" id="{0C47CDFC-107A-2A14-D995-82435C01FC9F}"/>
              </a:ext>
            </a:extLst>
          </p:cNvPr>
          <p:cNvCxnSpPr>
            <a:cxnSpLocks/>
          </p:cNvCxnSpPr>
          <p:nvPr/>
        </p:nvCxnSpPr>
        <p:spPr>
          <a:xfrm flipV="1">
            <a:off x="4629847" y="4731472"/>
            <a:ext cx="0" cy="88920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013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0196E-92BD-9B5B-C730-2EF4F78CCC7C}"/>
              </a:ext>
            </a:extLst>
          </p:cNvPr>
          <p:cNvSpPr>
            <a:spLocks noGrp="1"/>
          </p:cNvSpPr>
          <p:nvPr>
            <p:ph type="title"/>
          </p:nvPr>
        </p:nvSpPr>
        <p:spPr/>
        <p:txBody>
          <a:bodyPr/>
          <a:lstStyle/>
          <a:p>
            <a:r>
              <a:rPr kumimoji="1" lang="en-US" altLang="ja-JP" dirty="0" err="1"/>
              <a:t>BitVisor</a:t>
            </a:r>
            <a:r>
              <a:rPr kumimoji="1" lang="ja-JP" altLang="en-US"/>
              <a:t>からの通信履歴の</a:t>
            </a:r>
            <a:r>
              <a:rPr lang="ja-JP" altLang="en-US"/>
              <a:t>取得</a:t>
            </a:r>
            <a:endParaRPr kumimoji="1" lang="ja-JP" altLang="en-US"/>
          </a:p>
        </p:txBody>
      </p:sp>
      <p:sp>
        <p:nvSpPr>
          <p:cNvPr id="3" name="コンテンツ プレースホルダー 2">
            <a:extLst>
              <a:ext uri="{FF2B5EF4-FFF2-40B4-BE49-F238E27FC236}">
                <a16:creationId xmlns:a16="http://schemas.microsoft.com/office/drawing/2014/main" id="{30EBB2B1-1525-B37A-7516-B0EB26355D75}"/>
              </a:ext>
            </a:extLst>
          </p:cNvPr>
          <p:cNvSpPr>
            <a:spLocks noGrp="1"/>
          </p:cNvSpPr>
          <p:nvPr>
            <p:ph idx="1"/>
          </p:nvPr>
        </p:nvSpPr>
        <p:spPr/>
        <p:txBody>
          <a:bodyPr/>
          <a:lstStyle/>
          <a:p>
            <a:r>
              <a:rPr kumimoji="1" lang="en-US" altLang="ja-JP" dirty="0" err="1"/>
              <a:t>BitVisor</a:t>
            </a:r>
            <a:r>
              <a:rPr kumimoji="1" lang="ja-JP" altLang="en-US"/>
              <a:t>は</a:t>
            </a:r>
            <a:r>
              <a:rPr kumimoji="1" lang="en-US" altLang="ja-JP" dirty="0" err="1"/>
              <a:t>lwIP</a:t>
            </a:r>
            <a:r>
              <a:rPr kumimoji="1" lang="ja-JP" altLang="en-US"/>
              <a:t>の</a:t>
            </a:r>
            <a:r>
              <a:rPr kumimoji="1" lang="en-US" altLang="ja-JP" dirty="0"/>
              <a:t>Raw</a:t>
            </a:r>
            <a:r>
              <a:rPr kumimoji="1" lang="ja-JP" altLang="en-US"/>
              <a:t> </a:t>
            </a:r>
            <a:r>
              <a:rPr kumimoji="1" lang="en-US" altLang="ja-JP" dirty="0"/>
              <a:t>API</a:t>
            </a:r>
            <a:r>
              <a:rPr kumimoji="1" lang="ja-JP" altLang="en-US"/>
              <a:t>を用いてクライアントや</a:t>
            </a:r>
            <a:r>
              <a:rPr lang="ja-JP" altLang="en-US"/>
              <a:t>他の</a:t>
            </a:r>
            <a:r>
              <a:rPr lang="en-US" altLang="ja-JP" dirty="0" err="1"/>
              <a:t>BitVisor</a:t>
            </a:r>
            <a:r>
              <a:rPr lang="ja-JP" altLang="en-US"/>
              <a:t>と通信</a:t>
            </a:r>
            <a:endParaRPr lang="en-US" altLang="ja-JP" dirty="0"/>
          </a:p>
          <a:p>
            <a:pPr lvl="1"/>
            <a:r>
              <a:rPr kumimoji="1" lang="ja-JP" altLang="en-US"/>
              <a:t>ソケットを用いることができず、コールバック関数で通信処理を繋げる</a:t>
            </a:r>
            <a:endParaRPr kumimoji="1" lang="en-US" altLang="ja-JP" dirty="0"/>
          </a:p>
          <a:p>
            <a:pPr lvl="1"/>
            <a:r>
              <a:rPr lang="ja-JP" altLang="en-US"/>
              <a:t>クライアントからの要求を受信した時に呼び出される関数で通信履歴を返送</a:t>
            </a:r>
            <a:endParaRPr lang="en-US" altLang="ja-JP" dirty="0"/>
          </a:p>
          <a:p>
            <a:r>
              <a:rPr lang="ja-JP" altLang="en-US"/>
              <a:t>通信履歴に含まれる</a:t>
            </a:r>
            <a:r>
              <a:rPr lang="en-US" altLang="ja-JP" dirty="0"/>
              <a:t>IP</a:t>
            </a:r>
            <a:r>
              <a:rPr lang="ja-JP" altLang="en-US"/>
              <a:t>アドレスに再帰的に要求を送信</a:t>
            </a:r>
            <a:endParaRPr kumimoji="1" lang="en-US" altLang="ja-JP" dirty="0"/>
          </a:p>
          <a:p>
            <a:pPr lvl="1"/>
            <a:r>
              <a:rPr lang="en-US" altLang="ja-JP" dirty="0"/>
              <a:t>SEV-tracker</a:t>
            </a:r>
            <a:r>
              <a:rPr lang="ja-JP" altLang="en-US"/>
              <a:t>が動作している範囲の通信履歴を収集</a:t>
            </a:r>
            <a:endParaRPr lang="en-US" altLang="ja-JP" dirty="0"/>
          </a:p>
          <a:p>
            <a:pPr lvl="1"/>
            <a:r>
              <a:rPr lang="ja-JP" altLang="en-US"/>
              <a:t>他の</a:t>
            </a:r>
            <a:r>
              <a:rPr lang="en-US" altLang="ja-JP" dirty="0" err="1"/>
              <a:t>BitVisor</a:t>
            </a:r>
            <a:r>
              <a:rPr lang="ja-JP" altLang="en-US"/>
              <a:t>から取得した通信履歴と自身の通信履歴をまとめて返送</a:t>
            </a:r>
            <a:endParaRPr lang="en-US" altLang="ja-JP" dirty="0"/>
          </a:p>
        </p:txBody>
      </p:sp>
      <p:sp>
        <p:nvSpPr>
          <p:cNvPr id="4" name="スライド番号プレースホルダー 3">
            <a:extLst>
              <a:ext uri="{FF2B5EF4-FFF2-40B4-BE49-F238E27FC236}">
                <a16:creationId xmlns:a16="http://schemas.microsoft.com/office/drawing/2014/main" id="{34D26B73-75F1-1C56-4818-76DD2DB16E07}"/>
              </a:ext>
            </a:extLst>
          </p:cNvPr>
          <p:cNvSpPr>
            <a:spLocks noGrp="1"/>
          </p:cNvSpPr>
          <p:nvPr>
            <p:ph type="sldNum" sz="quarter" idx="4"/>
          </p:nvPr>
        </p:nvSpPr>
        <p:spPr/>
        <p:txBody>
          <a:bodyPr/>
          <a:lstStyle/>
          <a:p>
            <a:fld id="{E4DD4CA9-FFF4-4929-B1F3-DD754470E6A2}" type="slidenum">
              <a:rPr lang="ja-JP" altLang="en-US" smtClean="0"/>
              <a:pPr/>
              <a:t>17</a:t>
            </a:fld>
            <a:endParaRPr lang="ja-JP" altLang="en-US" dirty="0"/>
          </a:p>
        </p:txBody>
      </p:sp>
      <p:sp>
        <p:nvSpPr>
          <p:cNvPr id="5" name="テキスト ボックス 19">
            <a:extLst>
              <a:ext uri="{FF2B5EF4-FFF2-40B4-BE49-F238E27FC236}">
                <a16:creationId xmlns:a16="http://schemas.microsoft.com/office/drawing/2014/main" id="{1686EF05-3A1B-6567-3AF7-E94162318493}"/>
              </a:ext>
            </a:extLst>
          </p:cNvPr>
          <p:cNvSpPr txBox="1"/>
          <p:nvPr/>
        </p:nvSpPr>
        <p:spPr>
          <a:xfrm>
            <a:off x="2646974" y="5783706"/>
            <a:ext cx="1728192" cy="461665"/>
          </a:xfrm>
          <a:prstGeom prst="rect">
            <a:avLst/>
          </a:prstGeom>
          <a:noFill/>
          <a:ln>
            <a:solidFill>
              <a:srgbClr val="FFFFFF"/>
            </a:solidFill>
          </a:ln>
        </p:spPr>
        <p:txBody>
          <a:bodyPr wrap="square" rtlCol="0">
            <a:spAutoFit/>
          </a:bodyPr>
          <a:lstStyle/>
          <a:p>
            <a:pPr algn="ctr"/>
            <a:r>
              <a:rPr lang="ja-JP" altLang="en-US" sz="2400" b="1" dirty="0"/>
              <a:t>問い合わせ</a:t>
            </a:r>
            <a:endParaRPr kumimoji="1" lang="ja-JP" altLang="en-US" sz="2400" b="1" dirty="0"/>
          </a:p>
        </p:txBody>
      </p:sp>
      <p:cxnSp>
        <p:nvCxnSpPr>
          <p:cNvPr id="6" name="直線矢印コネクタ 5">
            <a:extLst>
              <a:ext uri="{FF2B5EF4-FFF2-40B4-BE49-F238E27FC236}">
                <a16:creationId xmlns:a16="http://schemas.microsoft.com/office/drawing/2014/main" id="{6AF781EB-F236-1080-0D7D-F31DDAEB9F49}"/>
              </a:ext>
            </a:extLst>
          </p:cNvPr>
          <p:cNvCxnSpPr>
            <a:cxnSpLocks/>
          </p:cNvCxnSpPr>
          <p:nvPr/>
        </p:nvCxnSpPr>
        <p:spPr>
          <a:xfrm>
            <a:off x="6902329" y="5659154"/>
            <a:ext cx="1662985" cy="21333"/>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21449B1-DF34-F507-83D4-3C08024D1DCC}"/>
              </a:ext>
            </a:extLst>
          </p:cNvPr>
          <p:cNvSpPr txBox="1"/>
          <p:nvPr/>
        </p:nvSpPr>
        <p:spPr>
          <a:xfrm>
            <a:off x="6777535" y="5789344"/>
            <a:ext cx="1878059" cy="461665"/>
          </a:xfrm>
          <a:prstGeom prst="rect">
            <a:avLst/>
          </a:prstGeom>
          <a:noFill/>
        </p:spPr>
        <p:txBody>
          <a:bodyPr wrap="square" rtlCol="0">
            <a:spAutoFit/>
          </a:bodyPr>
          <a:lstStyle/>
          <a:p>
            <a:pPr algn="ctr"/>
            <a:r>
              <a:rPr lang="ja-JP" altLang="en-US" sz="2400" b="1" dirty="0"/>
              <a:t>問い合わせ</a:t>
            </a:r>
            <a:endParaRPr kumimoji="1" lang="ja-JP" altLang="en-US" b="1" dirty="0"/>
          </a:p>
        </p:txBody>
      </p:sp>
      <p:cxnSp>
        <p:nvCxnSpPr>
          <p:cNvPr id="8" name="直線矢印コネクタ 17">
            <a:extLst>
              <a:ext uri="{FF2B5EF4-FFF2-40B4-BE49-F238E27FC236}">
                <a16:creationId xmlns:a16="http://schemas.microsoft.com/office/drawing/2014/main" id="{030E2D64-68D2-934A-FE2E-7356BABE3541}"/>
              </a:ext>
            </a:extLst>
          </p:cNvPr>
          <p:cNvCxnSpPr>
            <a:cxnSpLocks/>
          </p:cNvCxnSpPr>
          <p:nvPr/>
        </p:nvCxnSpPr>
        <p:spPr>
          <a:xfrm>
            <a:off x="2666749" y="5626776"/>
            <a:ext cx="1708417" cy="789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四角形: 角を丸くする 21">
            <a:extLst>
              <a:ext uri="{FF2B5EF4-FFF2-40B4-BE49-F238E27FC236}">
                <a16:creationId xmlns:a16="http://schemas.microsoft.com/office/drawing/2014/main" id="{7476B318-FC3D-DA83-43EE-60A73848ECEE}"/>
              </a:ext>
            </a:extLst>
          </p:cNvPr>
          <p:cNvSpPr/>
          <p:nvPr/>
        </p:nvSpPr>
        <p:spPr>
          <a:xfrm>
            <a:off x="4519632" y="4228775"/>
            <a:ext cx="2197129"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22">
            <a:extLst>
              <a:ext uri="{FF2B5EF4-FFF2-40B4-BE49-F238E27FC236}">
                <a16:creationId xmlns:a16="http://schemas.microsoft.com/office/drawing/2014/main" id="{978DA24E-95DA-0A8A-C390-3EA407FD6317}"/>
              </a:ext>
            </a:extLst>
          </p:cNvPr>
          <p:cNvSpPr/>
          <p:nvPr/>
        </p:nvSpPr>
        <p:spPr>
          <a:xfrm>
            <a:off x="4632302" y="5680487"/>
            <a:ext cx="1998181"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rgbClr val="FF0000"/>
                </a:solidFill>
              </a:rPr>
              <a:t>BitVisor</a:t>
            </a:r>
            <a:endParaRPr kumimoji="1" lang="ja-JP" altLang="en-US" sz="2400" b="1" dirty="0">
              <a:solidFill>
                <a:srgbClr val="FF0000"/>
              </a:solidFill>
            </a:endParaRPr>
          </a:p>
        </p:txBody>
      </p:sp>
      <p:sp>
        <p:nvSpPr>
          <p:cNvPr id="11" name="テキスト ボックス 10">
            <a:extLst>
              <a:ext uri="{FF2B5EF4-FFF2-40B4-BE49-F238E27FC236}">
                <a16:creationId xmlns:a16="http://schemas.microsoft.com/office/drawing/2014/main" id="{B51A1AE0-B646-F954-CFA2-1DAC9328529F}"/>
              </a:ext>
            </a:extLst>
          </p:cNvPr>
          <p:cNvSpPr txBox="1"/>
          <p:nvPr/>
        </p:nvSpPr>
        <p:spPr>
          <a:xfrm>
            <a:off x="4581832" y="4222408"/>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VM1</a:t>
            </a:r>
            <a:endParaRPr kumimoji="1" lang="ja-JP" altLang="en-US" sz="2400" b="1" dirty="0"/>
          </a:p>
        </p:txBody>
      </p:sp>
      <p:sp>
        <p:nvSpPr>
          <p:cNvPr id="12" name="四角形: 角を丸くする 25">
            <a:extLst>
              <a:ext uri="{FF2B5EF4-FFF2-40B4-BE49-F238E27FC236}">
                <a16:creationId xmlns:a16="http://schemas.microsoft.com/office/drawing/2014/main" id="{A88D08D3-7A40-9240-2C5A-F95FAFBE95A5}"/>
              </a:ext>
            </a:extLst>
          </p:cNvPr>
          <p:cNvSpPr/>
          <p:nvPr/>
        </p:nvSpPr>
        <p:spPr>
          <a:xfrm>
            <a:off x="4619527" y="4658094"/>
            <a:ext cx="2010912" cy="9715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ユーザ</a:t>
            </a:r>
            <a:r>
              <a:rPr lang="en-US" altLang="ja-JP" sz="2400" b="1" dirty="0">
                <a:solidFill>
                  <a:schemeClr val="tx1"/>
                </a:solidFill>
              </a:rPr>
              <a:t>VM</a:t>
            </a:r>
          </a:p>
          <a:p>
            <a:pPr algn="ctr"/>
            <a:endParaRPr kumimoji="1" lang="en-US" altLang="ja-JP" dirty="0"/>
          </a:p>
          <a:p>
            <a:pPr algn="ctr"/>
            <a:endParaRPr kumimoji="1" lang="ja-JP" altLang="en-US" dirty="0"/>
          </a:p>
        </p:txBody>
      </p:sp>
      <p:sp>
        <p:nvSpPr>
          <p:cNvPr id="13" name="四角形: 角を丸くする 26">
            <a:extLst>
              <a:ext uri="{FF2B5EF4-FFF2-40B4-BE49-F238E27FC236}">
                <a16:creationId xmlns:a16="http://schemas.microsoft.com/office/drawing/2014/main" id="{0F245036-39C7-E429-7294-BB4865FDDF93}"/>
              </a:ext>
            </a:extLst>
          </p:cNvPr>
          <p:cNvSpPr/>
          <p:nvPr/>
        </p:nvSpPr>
        <p:spPr>
          <a:xfrm>
            <a:off x="4829593" y="5031089"/>
            <a:ext cx="1544739"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1</a:t>
            </a:r>
            <a:endParaRPr kumimoji="1" lang="ja-JP" altLang="en-US" b="1" dirty="0">
              <a:solidFill>
                <a:srgbClr val="FF0000"/>
              </a:solidFill>
            </a:endParaRPr>
          </a:p>
        </p:txBody>
      </p:sp>
      <p:sp>
        <p:nvSpPr>
          <p:cNvPr id="14" name="四角形: 角を丸くする 37">
            <a:extLst>
              <a:ext uri="{FF2B5EF4-FFF2-40B4-BE49-F238E27FC236}">
                <a16:creationId xmlns:a16="http://schemas.microsoft.com/office/drawing/2014/main" id="{4E41B5BF-3B5A-7E77-70BA-A39E42AB3AC3}"/>
              </a:ext>
            </a:extLst>
          </p:cNvPr>
          <p:cNvSpPr/>
          <p:nvPr/>
        </p:nvSpPr>
        <p:spPr>
          <a:xfrm>
            <a:off x="8626088" y="4233757"/>
            <a:ext cx="2197129"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38">
            <a:extLst>
              <a:ext uri="{FF2B5EF4-FFF2-40B4-BE49-F238E27FC236}">
                <a16:creationId xmlns:a16="http://schemas.microsoft.com/office/drawing/2014/main" id="{B7231838-02D0-0445-7087-1791215CA80A}"/>
              </a:ext>
            </a:extLst>
          </p:cNvPr>
          <p:cNvSpPr/>
          <p:nvPr/>
        </p:nvSpPr>
        <p:spPr>
          <a:xfrm>
            <a:off x="8738758" y="5685469"/>
            <a:ext cx="1998181"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rgbClr val="FF0000"/>
                </a:solidFill>
              </a:rPr>
              <a:t>BitVisor</a:t>
            </a:r>
            <a:endParaRPr kumimoji="1" lang="ja-JP" altLang="en-US" sz="2400" b="1" dirty="0">
              <a:solidFill>
                <a:srgbClr val="FF0000"/>
              </a:solidFill>
            </a:endParaRPr>
          </a:p>
        </p:txBody>
      </p:sp>
      <p:sp>
        <p:nvSpPr>
          <p:cNvPr id="16" name="テキスト ボックス 15">
            <a:extLst>
              <a:ext uri="{FF2B5EF4-FFF2-40B4-BE49-F238E27FC236}">
                <a16:creationId xmlns:a16="http://schemas.microsoft.com/office/drawing/2014/main" id="{7363FBBC-83F0-B2AA-6998-94573E7D20E0}"/>
              </a:ext>
            </a:extLst>
          </p:cNvPr>
          <p:cNvSpPr txBox="1"/>
          <p:nvPr/>
        </p:nvSpPr>
        <p:spPr>
          <a:xfrm>
            <a:off x="8688288" y="4227390"/>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VM2</a:t>
            </a:r>
            <a:endParaRPr kumimoji="1" lang="ja-JP" altLang="en-US" sz="2400" b="1" dirty="0"/>
          </a:p>
        </p:txBody>
      </p:sp>
      <p:sp>
        <p:nvSpPr>
          <p:cNvPr id="17" name="四角形: 角を丸くする 40">
            <a:extLst>
              <a:ext uri="{FF2B5EF4-FFF2-40B4-BE49-F238E27FC236}">
                <a16:creationId xmlns:a16="http://schemas.microsoft.com/office/drawing/2014/main" id="{33CD5BDF-A8B4-E85D-F44C-009D94EE23D4}"/>
              </a:ext>
            </a:extLst>
          </p:cNvPr>
          <p:cNvSpPr/>
          <p:nvPr/>
        </p:nvSpPr>
        <p:spPr>
          <a:xfrm>
            <a:off x="8725983" y="4663076"/>
            <a:ext cx="2010912" cy="9715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ユーザ</a:t>
            </a:r>
            <a:r>
              <a:rPr lang="en-US" altLang="ja-JP" sz="2400" b="1" dirty="0">
                <a:solidFill>
                  <a:schemeClr val="tx1"/>
                </a:solidFill>
              </a:rPr>
              <a:t>VM</a:t>
            </a:r>
          </a:p>
          <a:p>
            <a:pPr algn="ctr"/>
            <a:endParaRPr kumimoji="1" lang="en-US" altLang="ja-JP" dirty="0"/>
          </a:p>
          <a:p>
            <a:pPr algn="ctr"/>
            <a:endParaRPr kumimoji="1" lang="ja-JP" altLang="en-US" dirty="0"/>
          </a:p>
        </p:txBody>
      </p:sp>
      <p:sp>
        <p:nvSpPr>
          <p:cNvPr id="18" name="四角形: 角を丸くする 41">
            <a:extLst>
              <a:ext uri="{FF2B5EF4-FFF2-40B4-BE49-F238E27FC236}">
                <a16:creationId xmlns:a16="http://schemas.microsoft.com/office/drawing/2014/main" id="{C76575AD-7A8F-BABE-69BF-216F8294A016}"/>
              </a:ext>
            </a:extLst>
          </p:cNvPr>
          <p:cNvSpPr/>
          <p:nvPr/>
        </p:nvSpPr>
        <p:spPr>
          <a:xfrm>
            <a:off x="8936049" y="5036071"/>
            <a:ext cx="1544739"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2</a:t>
            </a:r>
            <a:endParaRPr kumimoji="1" lang="ja-JP" altLang="en-US" b="1" dirty="0">
              <a:solidFill>
                <a:srgbClr val="FF0000"/>
              </a:solidFill>
            </a:endParaRPr>
          </a:p>
        </p:txBody>
      </p:sp>
      <p:pic>
        <p:nvPicPr>
          <p:cNvPr id="19" name="図 18" descr="座る, コンピュータ, クマ, ノートパソコン が含まれている画像&#10;&#10;自動的に生成された説明">
            <a:extLst>
              <a:ext uri="{FF2B5EF4-FFF2-40B4-BE49-F238E27FC236}">
                <a16:creationId xmlns:a16="http://schemas.microsoft.com/office/drawing/2014/main" id="{5DB962F3-D02F-D509-1154-801CE3C15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61" y="4509262"/>
            <a:ext cx="1537759" cy="1537759"/>
          </a:xfrm>
          <a:prstGeom prst="rect">
            <a:avLst/>
          </a:prstGeom>
        </p:spPr>
      </p:pic>
      <p:sp>
        <p:nvSpPr>
          <p:cNvPr id="20" name="テキスト ボックス 1">
            <a:extLst>
              <a:ext uri="{FF2B5EF4-FFF2-40B4-BE49-F238E27FC236}">
                <a16:creationId xmlns:a16="http://schemas.microsoft.com/office/drawing/2014/main" id="{AA6246D5-EEC1-20BF-44A2-038EDE3517DB}"/>
              </a:ext>
            </a:extLst>
          </p:cNvPr>
          <p:cNvSpPr txBox="1"/>
          <p:nvPr/>
        </p:nvSpPr>
        <p:spPr>
          <a:xfrm>
            <a:off x="703872" y="5912150"/>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Tree>
    <p:extLst>
      <p:ext uri="{BB962C8B-B14F-4D97-AF65-F5344CB8AC3E}">
        <p14:creationId xmlns:p14="http://schemas.microsoft.com/office/powerpoint/2010/main" val="358566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B832E-0BA8-C6AF-69AA-26612D2C014D}"/>
              </a:ext>
            </a:extLst>
          </p:cNvPr>
          <p:cNvSpPr>
            <a:spLocks noGrp="1"/>
          </p:cNvSpPr>
          <p:nvPr>
            <p:ph type="title"/>
          </p:nvPr>
        </p:nvSpPr>
        <p:spPr/>
        <p:txBody>
          <a:bodyPr/>
          <a:lstStyle/>
          <a:p>
            <a:r>
              <a:rPr kumimoji="1" lang="ja-JP" altLang="en-US"/>
              <a:t>実験</a:t>
            </a:r>
          </a:p>
        </p:txBody>
      </p:sp>
      <p:sp>
        <p:nvSpPr>
          <p:cNvPr id="3" name="コンテンツ プレースホルダー 2">
            <a:extLst>
              <a:ext uri="{FF2B5EF4-FFF2-40B4-BE49-F238E27FC236}">
                <a16:creationId xmlns:a16="http://schemas.microsoft.com/office/drawing/2014/main" id="{91A7263E-99B3-206C-CE0D-E39FD4AF63C3}"/>
              </a:ext>
            </a:extLst>
          </p:cNvPr>
          <p:cNvSpPr>
            <a:spLocks noGrp="1"/>
          </p:cNvSpPr>
          <p:nvPr>
            <p:ph idx="1"/>
          </p:nvPr>
        </p:nvSpPr>
        <p:spPr/>
        <p:txBody>
          <a:bodyPr/>
          <a:lstStyle/>
          <a:p>
            <a:r>
              <a:rPr kumimoji="1" lang="en-US" altLang="ja-JP" dirty="0"/>
              <a:t>SEV-tracker</a:t>
            </a:r>
            <a:r>
              <a:rPr kumimoji="1" lang="ja-JP" altLang="en-US"/>
              <a:t>の有用性を調べる実験を行った</a:t>
            </a:r>
            <a:endParaRPr kumimoji="1" lang="en-US" altLang="ja-JP" dirty="0"/>
          </a:p>
          <a:p>
            <a:pPr lvl="1"/>
            <a:r>
              <a:rPr lang="ja-JP" altLang="en-US"/>
              <a:t>クラウドサービスの性能の測定</a:t>
            </a:r>
            <a:endParaRPr lang="en-US" altLang="ja-JP" dirty="0"/>
          </a:p>
          <a:p>
            <a:pPr lvl="1"/>
            <a:r>
              <a:rPr kumimoji="1" lang="ja-JP" altLang="en-US"/>
              <a:t>通信履歴の取得性能の測定</a:t>
            </a:r>
            <a:endParaRPr kumimoji="1" lang="en-US" altLang="ja-JP" dirty="0"/>
          </a:p>
          <a:p>
            <a:r>
              <a:rPr kumimoji="1" lang="ja-JP" altLang="en-US"/>
              <a:t>比較</a:t>
            </a:r>
            <a:endParaRPr kumimoji="1" lang="en-US" altLang="ja-JP" dirty="0"/>
          </a:p>
          <a:p>
            <a:pPr lvl="1"/>
            <a:r>
              <a:rPr lang="en-US" altLang="ja-JP" dirty="0"/>
              <a:t>KVM</a:t>
            </a:r>
            <a:r>
              <a:rPr lang="ja-JP" altLang="en-US"/>
              <a:t>をユーザ・ハイパーバイザ、</a:t>
            </a:r>
            <a:r>
              <a:rPr lang="en-US" altLang="ja-JP" dirty="0"/>
              <a:t>Linux</a:t>
            </a:r>
            <a:r>
              <a:rPr lang="ja-JP" altLang="en-US"/>
              <a:t>をゲスト</a:t>
            </a:r>
            <a:r>
              <a:rPr lang="en-US" altLang="ja-JP" dirty="0"/>
              <a:t>OS</a:t>
            </a:r>
            <a:r>
              <a:rPr lang="ja-JP" altLang="en-US"/>
              <a:t>とした場合</a:t>
            </a:r>
            <a:endParaRPr kumimoji="1"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3BB6A93F-CCA6-A215-B605-7E1353A6F76B}"/>
              </a:ext>
            </a:extLst>
          </p:cNvPr>
          <p:cNvSpPr>
            <a:spLocks noGrp="1"/>
          </p:cNvSpPr>
          <p:nvPr>
            <p:ph type="sldNum" sz="quarter" idx="4"/>
          </p:nvPr>
        </p:nvSpPr>
        <p:spPr/>
        <p:txBody>
          <a:bodyPr/>
          <a:lstStyle/>
          <a:p>
            <a:fld id="{E4DD4CA9-FFF4-4929-B1F3-DD754470E6A2}" type="slidenum">
              <a:rPr lang="ja-JP" altLang="en-US" smtClean="0"/>
              <a:pPr/>
              <a:t>18</a:t>
            </a:fld>
            <a:endParaRPr lang="ja-JP" altLang="en-US" dirty="0"/>
          </a:p>
        </p:txBody>
      </p:sp>
      <p:graphicFrame>
        <p:nvGraphicFramePr>
          <p:cNvPr id="7" name="表 7">
            <a:extLst>
              <a:ext uri="{FF2B5EF4-FFF2-40B4-BE49-F238E27FC236}">
                <a16:creationId xmlns:a16="http://schemas.microsoft.com/office/drawing/2014/main" id="{DFA4C381-BED5-560B-12E6-A17167350E54}"/>
              </a:ext>
            </a:extLst>
          </p:cNvPr>
          <p:cNvGraphicFramePr>
            <a:graphicFrameLocks noGrp="1"/>
          </p:cNvGraphicFramePr>
          <p:nvPr>
            <p:extLst>
              <p:ext uri="{D42A27DB-BD31-4B8C-83A1-F6EECF244321}">
                <p14:modId xmlns:p14="http://schemas.microsoft.com/office/powerpoint/2010/main" val="3911507950"/>
              </p:ext>
            </p:extLst>
          </p:nvPr>
        </p:nvGraphicFramePr>
        <p:xfrm>
          <a:off x="231801" y="3746057"/>
          <a:ext cx="4239568" cy="2225040"/>
        </p:xfrm>
        <a:graphic>
          <a:graphicData uri="http://schemas.openxmlformats.org/drawingml/2006/table">
            <a:tbl>
              <a:tblPr firstRow="1" bandRow="1">
                <a:tableStyleId>{5940675A-B579-460E-94D1-54222C63F5DA}</a:tableStyleId>
              </a:tblPr>
              <a:tblGrid>
                <a:gridCol w="1803238">
                  <a:extLst>
                    <a:ext uri="{9D8B030D-6E8A-4147-A177-3AD203B41FA5}">
                      <a16:colId xmlns:a16="http://schemas.microsoft.com/office/drawing/2014/main" val="1458209057"/>
                    </a:ext>
                  </a:extLst>
                </a:gridCol>
                <a:gridCol w="2436330">
                  <a:extLst>
                    <a:ext uri="{9D8B030D-6E8A-4147-A177-3AD203B41FA5}">
                      <a16:colId xmlns:a16="http://schemas.microsoft.com/office/drawing/2014/main" val="435929526"/>
                    </a:ext>
                  </a:extLst>
                </a:gridCol>
              </a:tblGrid>
              <a:tr h="370840">
                <a:tc gridSpan="2">
                  <a:txBody>
                    <a:bodyPr/>
                    <a:lstStyle/>
                    <a:p>
                      <a:pPr algn="ctr"/>
                      <a:r>
                        <a:rPr kumimoji="1" lang="ja-JP" altLang="en-US">
                          <a:solidFill>
                            <a:sysClr val="windowText" lastClr="000000"/>
                          </a:solidFill>
                        </a:rPr>
                        <a:t>ホストマシンの構成</a:t>
                      </a:r>
                    </a:p>
                  </a:txBody>
                  <a:tcPr/>
                </a:tc>
                <a:tc hMerge="1">
                  <a:txBody>
                    <a:bodyPr/>
                    <a:lstStyle/>
                    <a:p>
                      <a:pPr algn="ctr"/>
                      <a:endParaRPr kumimoji="1" lang="ja-JP" altLang="en-US">
                        <a:solidFill>
                          <a:sysClr val="windowText" lastClr="000000"/>
                        </a:solidFill>
                      </a:endParaRPr>
                    </a:p>
                  </a:txBody>
                  <a:tcPr/>
                </a:tc>
                <a:extLst>
                  <a:ext uri="{0D108BD9-81ED-4DB2-BD59-A6C34878D82A}">
                    <a16:rowId xmlns:a16="http://schemas.microsoft.com/office/drawing/2014/main" val="3451374809"/>
                  </a:ext>
                </a:extLst>
              </a:tr>
              <a:tr h="370840">
                <a:tc>
                  <a:txBody>
                    <a:bodyPr/>
                    <a:lstStyle/>
                    <a:p>
                      <a:pPr algn="ctr"/>
                      <a:r>
                        <a:rPr kumimoji="1" lang="en-US" altLang="ja-JP" dirty="0">
                          <a:solidFill>
                            <a:sysClr val="windowText" lastClr="000000"/>
                          </a:solidFill>
                        </a:rPr>
                        <a:t>CPU</a:t>
                      </a:r>
                      <a:endParaRPr kumimoji="1" lang="ja-JP" altLang="en-US">
                        <a:solidFill>
                          <a:sysClr val="windowText" lastClr="000000"/>
                        </a:solidFill>
                      </a:endParaRPr>
                    </a:p>
                  </a:txBody>
                  <a:tcPr/>
                </a:tc>
                <a:tc>
                  <a:txBody>
                    <a:bodyPr/>
                    <a:lstStyle/>
                    <a:p>
                      <a:pPr algn="ctr"/>
                      <a:r>
                        <a:rPr kumimoji="1" lang="en-US" altLang="ja-JP" dirty="0">
                          <a:solidFill>
                            <a:sysClr val="windowText" lastClr="000000"/>
                          </a:solidFill>
                        </a:rPr>
                        <a:t>AMD</a:t>
                      </a:r>
                      <a:r>
                        <a:rPr kumimoji="1" lang="ja-JP" altLang="en-US">
                          <a:solidFill>
                            <a:sysClr val="windowText" lastClr="000000"/>
                          </a:solidFill>
                        </a:rPr>
                        <a:t> </a:t>
                      </a:r>
                      <a:r>
                        <a:rPr kumimoji="1" lang="en-US" altLang="ja-JP" dirty="0">
                          <a:solidFill>
                            <a:sysClr val="windowText" lastClr="000000"/>
                          </a:solidFill>
                        </a:rPr>
                        <a:t>EPYC</a:t>
                      </a:r>
                      <a:r>
                        <a:rPr kumimoji="1" lang="ja-JP" altLang="en-US">
                          <a:solidFill>
                            <a:sysClr val="windowText" lastClr="000000"/>
                          </a:solidFill>
                        </a:rPr>
                        <a:t> </a:t>
                      </a:r>
                      <a:r>
                        <a:rPr kumimoji="1" lang="en-US" altLang="ja-JP" dirty="0">
                          <a:solidFill>
                            <a:sysClr val="windowText" lastClr="000000"/>
                          </a:solidFill>
                        </a:rPr>
                        <a:t>7402P</a:t>
                      </a:r>
                      <a:endParaRPr kumimoji="1" lang="ja-JP" altLang="en-US">
                        <a:solidFill>
                          <a:sysClr val="windowText" lastClr="000000"/>
                        </a:solidFill>
                      </a:endParaRPr>
                    </a:p>
                  </a:txBody>
                  <a:tcPr/>
                </a:tc>
                <a:extLst>
                  <a:ext uri="{0D108BD9-81ED-4DB2-BD59-A6C34878D82A}">
                    <a16:rowId xmlns:a16="http://schemas.microsoft.com/office/drawing/2014/main" val="737859918"/>
                  </a:ext>
                </a:extLst>
              </a:tr>
              <a:tr h="370840">
                <a:tc>
                  <a:txBody>
                    <a:bodyPr/>
                    <a:lstStyle/>
                    <a:p>
                      <a:pPr algn="ctr"/>
                      <a:r>
                        <a:rPr kumimoji="1" lang="ja-JP" altLang="en-US"/>
                        <a:t>メモリ</a:t>
                      </a:r>
                    </a:p>
                  </a:txBody>
                  <a:tcPr/>
                </a:tc>
                <a:tc>
                  <a:txBody>
                    <a:bodyPr/>
                    <a:lstStyle/>
                    <a:p>
                      <a:pPr algn="ctr"/>
                      <a:r>
                        <a:rPr kumimoji="1" lang="en-US" altLang="ja-JP" dirty="0"/>
                        <a:t>256GB</a:t>
                      </a:r>
                      <a:endParaRPr kumimoji="1" lang="ja-JP" altLang="en-US"/>
                    </a:p>
                  </a:txBody>
                  <a:tcPr/>
                </a:tc>
                <a:extLst>
                  <a:ext uri="{0D108BD9-81ED-4DB2-BD59-A6C34878D82A}">
                    <a16:rowId xmlns:a16="http://schemas.microsoft.com/office/drawing/2014/main" val="640259645"/>
                  </a:ext>
                </a:extLst>
              </a:tr>
              <a:tr h="370840">
                <a:tc>
                  <a:txBody>
                    <a:bodyPr/>
                    <a:lstStyle/>
                    <a:p>
                      <a:pPr algn="ctr"/>
                      <a:r>
                        <a:rPr kumimoji="1" lang="en-US" altLang="ja-JP" dirty="0"/>
                        <a:t>NIC</a:t>
                      </a:r>
                    </a:p>
                  </a:txBody>
                  <a:tcPr/>
                </a:tc>
                <a:tc>
                  <a:txBody>
                    <a:bodyPr/>
                    <a:lstStyle/>
                    <a:p>
                      <a:pPr algn="ctr"/>
                      <a:r>
                        <a:rPr kumimoji="1" lang="en-US" altLang="ja-JP" dirty="0"/>
                        <a:t>10GbE</a:t>
                      </a:r>
                      <a:endParaRPr kumimoji="1" lang="ja-JP" altLang="en-US"/>
                    </a:p>
                  </a:txBody>
                  <a:tcPr/>
                </a:tc>
                <a:extLst>
                  <a:ext uri="{0D108BD9-81ED-4DB2-BD59-A6C34878D82A}">
                    <a16:rowId xmlns:a16="http://schemas.microsoft.com/office/drawing/2014/main" val="1450196259"/>
                  </a:ext>
                </a:extLst>
              </a:tr>
              <a:tr h="370840">
                <a:tc>
                  <a:txBody>
                    <a:bodyPr/>
                    <a:lstStyle/>
                    <a:p>
                      <a:pPr algn="ctr"/>
                      <a:r>
                        <a:rPr kumimoji="1" lang="en-US" altLang="ja-JP" dirty="0"/>
                        <a:t>OS</a:t>
                      </a:r>
                      <a:endParaRPr kumimoji="1" lang="ja-JP" altLang="en-US"/>
                    </a:p>
                  </a:txBody>
                  <a:tcPr/>
                </a:tc>
                <a:tc>
                  <a:txBody>
                    <a:bodyPr/>
                    <a:lstStyle/>
                    <a:p>
                      <a:pPr algn="ctr"/>
                      <a:r>
                        <a:rPr kumimoji="1" lang="en-US" altLang="ja-JP" dirty="0"/>
                        <a:t>Linux 5.4</a:t>
                      </a:r>
                      <a:endParaRPr kumimoji="1" lang="ja-JP" altLang="en-US"/>
                    </a:p>
                  </a:txBody>
                  <a:tcPr/>
                </a:tc>
                <a:extLst>
                  <a:ext uri="{0D108BD9-81ED-4DB2-BD59-A6C34878D82A}">
                    <a16:rowId xmlns:a16="http://schemas.microsoft.com/office/drawing/2014/main" val="1082529287"/>
                  </a:ext>
                </a:extLst>
              </a:tr>
              <a:tr h="370840">
                <a:tc>
                  <a:txBody>
                    <a:bodyPr/>
                    <a:lstStyle/>
                    <a:p>
                      <a:pPr algn="ctr"/>
                      <a:r>
                        <a:rPr kumimoji="1" lang="ja-JP" altLang="en-US"/>
                        <a:t>ハイパーバイザ</a:t>
                      </a:r>
                    </a:p>
                  </a:txBody>
                  <a:tcPr/>
                </a:tc>
                <a:tc>
                  <a:txBody>
                    <a:bodyPr/>
                    <a:lstStyle/>
                    <a:p>
                      <a:pPr algn="ctr"/>
                      <a:r>
                        <a:rPr kumimoji="1" lang="en-US" altLang="ja-JP" dirty="0"/>
                        <a:t>QEMU-KVM 4.2.1</a:t>
                      </a:r>
                      <a:endParaRPr kumimoji="1" lang="ja-JP" altLang="en-US"/>
                    </a:p>
                  </a:txBody>
                  <a:tcPr/>
                </a:tc>
                <a:extLst>
                  <a:ext uri="{0D108BD9-81ED-4DB2-BD59-A6C34878D82A}">
                    <a16:rowId xmlns:a16="http://schemas.microsoft.com/office/drawing/2014/main" val="1115877058"/>
                  </a:ext>
                </a:extLst>
              </a:tr>
            </a:tbl>
          </a:graphicData>
        </a:graphic>
      </p:graphicFrame>
      <p:graphicFrame>
        <p:nvGraphicFramePr>
          <p:cNvPr id="8" name="表 7">
            <a:extLst>
              <a:ext uri="{FF2B5EF4-FFF2-40B4-BE49-F238E27FC236}">
                <a16:creationId xmlns:a16="http://schemas.microsoft.com/office/drawing/2014/main" id="{1D7A4B97-8BCA-1DA3-5489-140DC9014B43}"/>
              </a:ext>
            </a:extLst>
          </p:cNvPr>
          <p:cNvGraphicFramePr>
            <a:graphicFrameLocks noGrp="1"/>
          </p:cNvGraphicFramePr>
          <p:nvPr>
            <p:extLst>
              <p:ext uri="{D42A27DB-BD31-4B8C-83A1-F6EECF244321}">
                <p14:modId xmlns:p14="http://schemas.microsoft.com/office/powerpoint/2010/main" val="1570211245"/>
              </p:ext>
            </p:extLst>
          </p:nvPr>
        </p:nvGraphicFramePr>
        <p:xfrm>
          <a:off x="4583832" y="3746057"/>
          <a:ext cx="5256583" cy="2225040"/>
        </p:xfrm>
        <a:graphic>
          <a:graphicData uri="http://schemas.openxmlformats.org/drawingml/2006/table">
            <a:tbl>
              <a:tblPr firstRow="1" bandRow="1">
                <a:tableStyleId>{5940675A-B579-460E-94D1-54222C63F5DA}</a:tableStyleId>
              </a:tblPr>
              <a:tblGrid>
                <a:gridCol w="2517237">
                  <a:extLst>
                    <a:ext uri="{9D8B030D-6E8A-4147-A177-3AD203B41FA5}">
                      <a16:colId xmlns:a16="http://schemas.microsoft.com/office/drawing/2014/main" val="1458209057"/>
                    </a:ext>
                  </a:extLst>
                </a:gridCol>
                <a:gridCol w="1385740">
                  <a:extLst>
                    <a:ext uri="{9D8B030D-6E8A-4147-A177-3AD203B41FA5}">
                      <a16:colId xmlns:a16="http://schemas.microsoft.com/office/drawing/2014/main" val="435929526"/>
                    </a:ext>
                  </a:extLst>
                </a:gridCol>
                <a:gridCol w="1353606">
                  <a:extLst>
                    <a:ext uri="{9D8B030D-6E8A-4147-A177-3AD203B41FA5}">
                      <a16:colId xmlns:a16="http://schemas.microsoft.com/office/drawing/2014/main" val="2874060767"/>
                    </a:ext>
                  </a:extLst>
                </a:gridCol>
              </a:tblGrid>
              <a:tr h="370840">
                <a:tc gridSpan="3">
                  <a:txBody>
                    <a:bodyPr/>
                    <a:lstStyle/>
                    <a:p>
                      <a:pPr algn="ctr"/>
                      <a:r>
                        <a:rPr kumimoji="1" lang="ja-JP" altLang="en-US">
                          <a:solidFill>
                            <a:sysClr val="windowText" lastClr="000000"/>
                          </a:solidFill>
                        </a:rPr>
                        <a:t>クラウド</a:t>
                      </a:r>
                      <a:r>
                        <a:rPr kumimoji="1" lang="en-US" altLang="ja-JP" dirty="0">
                          <a:solidFill>
                            <a:sysClr val="windowText" lastClr="000000"/>
                          </a:solidFill>
                        </a:rPr>
                        <a:t>VM</a:t>
                      </a:r>
                      <a:r>
                        <a:rPr kumimoji="1" lang="ja-JP" altLang="en-US">
                          <a:solidFill>
                            <a:sysClr val="windowText" lastClr="000000"/>
                          </a:solidFill>
                        </a:rPr>
                        <a:t>の構成</a:t>
                      </a:r>
                    </a:p>
                  </a:txBody>
                  <a:tcPr/>
                </a:tc>
                <a:tc hMerge="1">
                  <a:txBody>
                    <a:bodyPr/>
                    <a:lstStyle/>
                    <a:p>
                      <a:pPr algn="ctr"/>
                      <a:endParaRPr kumimoji="1" lang="ja-JP" altLang="en-US">
                        <a:solidFill>
                          <a:sysClr val="windowText" lastClr="000000"/>
                        </a:solidFill>
                      </a:endParaRPr>
                    </a:p>
                  </a:txBody>
                  <a:tcPr/>
                </a:tc>
                <a:tc hMerge="1">
                  <a:txBody>
                    <a:bodyPr/>
                    <a:lstStyle/>
                    <a:p>
                      <a:pPr algn="ctr"/>
                      <a:endParaRPr kumimoji="1" lang="ja-JP" altLang="en-US">
                        <a:solidFill>
                          <a:sysClr val="windowText" lastClr="000000"/>
                        </a:solidFill>
                      </a:endParaRPr>
                    </a:p>
                  </a:txBody>
                  <a:tcPr/>
                </a:tc>
                <a:extLst>
                  <a:ext uri="{0D108BD9-81ED-4DB2-BD59-A6C34878D82A}">
                    <a16:rowId xmlns:a16="http://schemas.microsoft.com/office/drawing/2014/main" val="3451374809"/>
                  </a:ext>
                </a:extLst>
              </a:tr>
              <a:tr h="370840">
                <a:tc>
                  <a:txBody>
                    <a:bodyPr/>
                    <a:lstStyle/>
                    <a:p>
                      <a:pPr algn="ctr"/>
                      <a:endParaRPr kumimoji="1" lang="ja-JP" altLang="en-US">
                        <a:solidFill>
                          <a:sysClr val="windowText" lastClr="000000"/>
                        </a:solidFill>
                      </a:endParaRPr>
                    </a:p>
                  </a:txBody>
                  <a:tcPr/>
                </a:tc>
                <a:tc>
                  <a:txBody>
                    <a:bodyPr/>
                    <a:lstStyle/>
                    <a:p>
                      <a:pPr algn="ctr"/>
                      <a:r>
                        <a:rPr kumimoji="1" lang="en-US" altLang="ja-JP" dirty="0">
                          <a:solidFill>
                            <a:sysClr val="windowText" lastClr="000000"/>
                          </a:solidFill>
                        </a:rPr>
                        <a:t>SEV-tracker</a:t>
                      </a:r>
                      <a:endParaRPr kumimoji="1" lang="ja-JP" altLang="en-US">
                        <a:solidFill>
                          <a:sysClr val="windowText" lastClr="000000"/>
                        </a:solidFill>
                      </a:endParaRPr>
                    </a:p>
                  </a:txBody>
                  <a:tcPr/>
                </a:tc>
                <a:tc>
                  <a:txBody>
                    <a:bodyPr/>
                    <a:lstStyle/>
                    <a:p>
                      <a:pPr algn="ctr"/>
                      <a:r>
                        <a:rPr kumimoji="1" lang="ja-JP" altLang="en-US">
                          <a:solidFill>
                            <a:sysClr val="windowText" lastClr="000000"/>
                          </a:solidFill>
                        </a:rPr>
                        <a:t>比較対象</a:t>
                      </a:r>
                      <a:endParaRPr kumimoji="1" lang="en-US" altLang="ja-JP" dirty="0">
                        <a:solidFill>
                          <a:sysClr val="windowText" lastClr="000000"/>
                        </a:solidFill>
                      </a:endParaRPr>
                    </a:p>
                  </a:txBody>
                  <a:tcPr/>
                </a:tc>
                <a:extLst>
                  <a:ext uri="{0D108BD9-81ED-4DB2-BD59-A6C34878D82A}">
                    <a16:rowId xmlns:a16="http://schemas.microsoft.com/office/drawing/2014/main" val="4279337650"/>
                  </a:ext>
                </a:extLst>
              </a:tr>
              <a:tr h="370840">
                <a:tc>
                  <a:txBody>
                    <a:bodyPr/>
                    <a:lstStyle/>
                    <a:p>
                      <a:pPr algn="ctr"/>
                      <a:r>
                        <a:rPr kumimoji="1" lang="ja-JP" altLang="en-US">
                          <a:solidFill>
                            <a:sysClr val="windowText" lastClr="000000"/>
                          </a:solidFill>
                        </a:rPr>
                        <a:t>仮想</a:t>
                      </a:r>
                      <a:r>
                        <a:rPr kumimoji="1" lang="en-US" altLang="ja-JP" dirty="0">
                          <a:solidFill>
                            <a:sysClr val="windowText" lastClr="000000"/>
                          </a:solidFill>
                        </a:rPr>
                        <a:t>CPU</a:t>
                      </a:r>
                      <a:r>
                        <a:rPr kumimoji="1" lang="ja-JP" altLang="en-US">
                          <a:solidFill>
                            <a:sysClr val="windowText" lastClr="000000"/>
                          </a:solidFill>
                        </a:rPr>
                        <a:t>数</a:t>
                      </a:r>
                    </a:p>
                  </a:txBody>
                  <a:tcPr/>
                </a:tc>
                <a:tc>
                  <a:txBody>
                    <a:bodyPr/>
                    <a:lstStyle/>
                    <a:p>
                      <a:pPr algn="ctr"/>
                      <a:r>
                        <a:rPr kumimoji="1" lang="en-US" altLang="ja-JP" dirty="0">
                          <a:solidFill>
                            <a:sysClr val="windowText" lastClr="000000"/>
                          </a:solidFill>
                        </a:rPr>
                        <a:t>1</a:t>
                      </a:r>
                      <a:endParaRPr kumimoji="1" lang="ja-JP" altLang="en-US">
                        <a:solidFill>
                          <a:sysClr val="windowText" lastClr="000000"/>
                        </a:solidFill>
                      </a:endParaRPr>
                    </a:p>
                  </a:txBody>
                  <a:tcPr/>
                </a:tc>
                <a:tc>
                  <a:txBody>
                    <a:bodyPr/>
                    <a:lstStyle/>
                    <a:p>
                      <a:pPr algn="ctr"/>
                      <a:r>
                        <a:rPr kumimoji="1" lang="en-US" altLang="ja-JP" dirty="0">
                          <a:solidFill>
                            <a:sysClr val="windowText" lastClr="000000"/>
                          </a:solidFill>
                        </a:rPr>
                        <a:t>1</a:t>
                      </a:r>
                      <a:endParaRPr kumimoji="1" lang="ja-JP" altLang="en-US">
                        <a:solidFill>
                          <a:sysClr val="windowText" lastClr="000000"/>
                        </a:solidFill>
                      </a:endParaRPr>
                    </a:p>
                  </a:txBody>
                  <a:tcPr/>
                </a:tc>
                <a:extLst>
                  <a:ext uri="{0D108BD9-81ED-4DB2-BD59-A6C34878D82A}">
                    <a16:rowId xmlns:a16="http://schemas.microsoft.com/office/drawing/2014/main" val="737859918"/>
                  </a:ext>
                </a:extLst>
              </a:tr>
              <a:tr h="370840">
                <a:tc>
                  <a:txBody>
                    <a:bodyPr/>
                    <a:lstStyle/>
                    <a:p>
                      <a:pPr algn="ctr"/>
                      <a:r>
                        <a:rPr kumimoji="1" lang="ja-JP" altLang="en-US"/>
                        <a:t>メモリ</a:t>
                      </a:r>
                    </a:p>
                  </a:txBody>
                  <a:tcPr/>
                </a:tc>
                <a:tc>
                  <a:txBody>
                    <a:bodyPr/>
                    <a:lstStyle/>
                    <a:p>
                      <a:pPr algn="ctr"/>
                      <a:r>
                        <a:rPr kumimoji="1" lang="en-US" altLang="ja-JP" dirty="0"/>
                        <a:t>512MB</a:t>
                      </a:r>
                      <a:endParaRPr kumimoji="1" lang="ja-JP" altLang="en-US"/>
                    </a:p>
                  </a:txBody>
                  <a:tcPr/>
                </a:tc>
                <a:tc>
                  <a:txBody>
                    <a:bodyPr/>
                    <a:lstStyle/>
                    <a:p>
                      <a:pPr algn="ctr"/>
                      <a:r>
                        <a:rPr kumimoji="1" lang="en-US" altLang="ja-JP" dirty="0"/>
                        <a:t>512MB</a:t>
                      </a:r>
                      <a:endParaRPr kumimoji="1" lang="ja-JP" altLang="en-US"/>
                    </a:p>
                  </a:txBody>
                  <a:tcPr/>
                </a:tc>
                <a:extLst>
                  <a:ext uri="{0D108BD9-81ED-4DB2-BD59-A6C34878D82A}">
                    <a16:rowId xmlns:a16="http://schemas.microsoft.com/office/drawing/2014/main" val="640259645"/>
                  </a:ext>
                </a:extLst>
              </a:tr>
              <a:tr h="370840">
                <a:tc>
                  <a:txBody>
                    <a:bodyPr/>
                    <a:lstStyle/>
                    <a:p>
                      <a:pPr algn="ctr"/>
                      <a:r>
                        <a:rPr kumimoji="1" lang="en-US" altLang="ja-JP" dirty="0"/>
                        <a:t>OS</a:t>
                      </a:r>
                      <a:endParaRPr kumimoji="1" lang="ja-JP" altLang="en-US"/>
                    </a:p>
                  </a:txBody>
                  <a:tcPr/>
                </a:tc>
                <a:tc>
                  <a:txBody>
                    <a:bodyPr/>
                    <a:lstStyle/>
                    <a:p>
                      <a:pPr algn="ctr"/>
                      <a:r>
                        <a:rPr kumimoji="1" lang="ja-JP" altLang="en-US"/>
                        <a:t>なし</a:t>
                      </a:r>
                    </a:p>
                  </a:txBody>
                  <a:tcPr/>
                </a:tc>
                <a:tc>
                  <a:txBody>
                    <a:bodyPr/>
                    <a:lstStyle/>
                    <a:p>
                      <a:pPr algn="ctr"/>
                      <a:r>
                        <a:rPr kumimoji="1" lang="en-US" altLang="ja-JP" dirty="0"/>
                        <a:t>Linux 5.4</a:t>
                      </a:r>
                      <a:endParaRPr kumimoji="1" lang="ja-JP" altLang="en-US"/>
                    </a:p>
                  </a:txBody>
                  <a:tcPr/>
                </a:tc>
                <a:extLst>
                  <a:ext uri="{0D108BD9-81ED-4DB2-BD59-A6C34878D82A}">
                    <a16:rowId xmlns:a16="http://schemas.microsoft.com/office/drawing/2014/main" val="1082529287"/>
                  </a:ext>
                </a:extLst>
              </a:tr>
              <a:tr h="370840">
                <a:tc>
                  <a:txBody>
                    <a:bodyPr/>
                    <a:lstStyle/>
                    <a:p>
                      <a:pPr algn="ctr"/>
                      <a:r>
                        <a:rPr kumimoji="1" lang="ja-JP" altLang="en-US"/>
                        <a:t>ユーザ・ハイパーバイザ</a:t>
                      </a:r>
                    </a:p>
                  </a:txBody>
                  <a:tcPr/>
                </a:tc>
                <a:tc>
                  <a:txBody>
                    <a:bodyPr/>
                    <a:lstStyle/>
                    <a:p>
                      <a:pPr algn="ctr"/>
                      <a:r>
                        <a:rPr kumimoji="1" lang="en-US" altLang="ja-JP" dirty="0" err="1"/>
                        <a:t>BitVisor</a:t>
                      </a:r>
                      <a:endParaRPr kumimoji="1" lang="ja-JP" altLang="en-US"/>
                    </a:p>
                  </a:txBody>
                  <a:tcPr/>
                </a:tc>
                <a:tc>
                  <a:txBody>
                    <a:bodyPr/>
                    <a:lstStyle/>
                    <a:p>
                      <a:pPr algn="ctr"/>
                      <a:r>
                        <a:rPr kumimoji="1" lang="en-US" altLang="ja-JP" dirty="0"/>
                        <a:t>KVM</a:t>
                      </a:r>
                      <a:endParaRPr kumimoji="1" lang="ja-JP" altLang="en-US"/>
                    </a:p>
                  </a:txBody>
                  <a:tcPr/>
                </a:tc>
                <a:extLst>
                  <a:ext uri="{0D108BD9-81ED-4DB2-BD59-A6C34878D82A}">
                    <a16:rowId xmlns:a16="http://schemas.microsoft.com/office/drawing/2014/main" val="1115877058"/>
                  </a:ext>
                </a:extLst>
              </a:tr>
            </a:tbl>
          </a:graphicData>
        </a:graphic>
      </p:graphicFrame>
      <p:graphicFrame>
        <p:nvGraphicFramePr>
          <p:cNvPr id="9" name="表 7">
            <a:extLst>
              <a:ext uri="{FF2B5EF4-FFF2-40B4-BE49-F238E27FC236}">
                <a16:creationId xmlns:a16="http://schemas.microsoft.com/office/drawing/2014/main" id="{2D083DDD-D8FB-724B-AB13-28FCF760C9A7}"/>
              </a:ext>
            </a:extLst>
          </p:cNvPr>
          <p:cNvGraphicFramePr>
            <a:graphicFrameLocks noGrp="1"/>
          </p:cNvGraphicFramePr>
          <p:nvPr>
            <p:extLst>
              <p:ext uri="{D42A27DB-BD31-4B8C-83A1-F6EECF244321}">
                <p14:modId xmlns:p14="http://schemas.microsoft.com/office/powerpoint/2010/main" val="2400316946"/>
              </p:ext>
            </p:extLst>
          </p:nvPr>
        </p:nvGraphicFramePr>
        <p:xfrm>
          <a:off x="8184232" y="1288063"/>
          <a:ext cx="3799963" cy="1854200"/>
        </p:xfrm>
        <a:graphic>
          <a:graphicData uri="http://schemas.openxmlformats.org/drawingml/2006/table">
            <a:tbl>
              <a:tblPr firstRow="1" bandRow="1">
                <a:tableStyleId>{5940675A-B579-460E-94D1-54222C63F5DA}</a:tableStyleId>
              </a:tblPr>
              <a:tblGrid>
                <a:gridCol w="1267462">
                  <a:extLst>
                    <a:ext uri="{9D8B030D-6E8A-4147-A177-3AD203B41FA5}">
                      <a16:colId xmlns:a16="http://schemas.microsoft.com/office/drawing/2014/main" val="1458209057"/>
                    </a:ext>
                  </a:extLst>
                </a:gridCol>
                <a:gridCol w="1305261">
                  <a:extLst>
                    <a:ext uri="{9D8B030D-6E8A-4147-A177-3AD203B41FA5}">
                      <a16:colId xmlns:a16="http://schemas.microsoft.com/office/drawing/2014/main" val="435929526"/>
                    </a:ext>
                  </a:extLst>
                </a:gridCol>
                <a:gridCol w="1227240">
                  <a:extLst>
                    <a:ext uri="{9D8B030D-6E8A-4147-A177-3AD203B41FA5}">
                      <a16:colId xmlns:a16="http://schemas.microsoft.com/office/drawing/2014/main" val="3369314851"/>
                    </a:ext>
                  </a:extLst>
                </a:gridCol>
              </a:tblGrid>
              <a:tr h="370840">
                <a:tc gridSpan="3">
                  <a:txBody>
                    <a:bodyPr/>
                    <a:lstStyle/>
                    <a:p>
                      <a:pPr algn="ctr"/>
                      <a:r>
                        <a:rPr kumimoji="1" lang="ja-JP" altLang="en-US">
                          <a:solidFill>
                            <a:sysClr val="windowText" lastClr="000000"/>
                          </a:solidFill>
                        </a:rPr>
                        <a:t>ユーザ</a:t>
                      </a:r>
                      <a:r>
                        <a:rPr kumimoji="1" lang="en-US" altLang="ja-JP" dirty="0">
                          <a:solidFill>
                            <a:sysClr val="windowText" lastClr="000000"/>
                          </a:solidFill>
                        </a:rPr>
                        <a:t>VM</a:t>
                      </a:r>
                      <a:r>
                        <a:rPr kumimoji="1" lang="ja-JP" altLang="en-US">
                          <a:solidFill>
                            <a:sysClr val="windowText" lastClr="000000"/>
                          </a:solidFill>
                        </a:rPr>
                        <a:t>の構成</a:t>
                      </a:r>
                    </a:p>
                  </a:txBody>
                  <a:tcPr/>
                </a:tc>
                <a:tc hMerge="1">
                  <a:txBody>
                    <a:bodyPr/>
                    <a:lstStyle/>
                    <a:p>
                      <a:pPr algn="ctr"/>
                      <a:endParaRPr kumimoji="1" lang="ja-JP" altLang="en-US">
                        <a:solidFill>
                          <a:sysClr val="windowText" lastClr="000000"/>
                        </a:solidFill>
                      </a:endParaRPr>
                    </a:p>
                  </a:txBody>
                  <a:tcPr/>
                </a:tc>
                <a:tc hMerge="1">
                  <a:txBody>
                    <a:bodyPr/>
                    <a:lstStyle/>
                    <a:p>
                      <a:pPr algn="ctr"/>
                      <a:endParaRPr kumimoji="1" lang="ja-JP" altLang="en-US">
                        <a:solidFill>
                          <a:sysClr val="windowText" lastClr="000000"/>
                        </a:solidFill>
                      </a:endParaRPr>
                    </a:p>
                  </a:txBody>
                  <a:tcPr/>
                </a:tc>
                <a:extLst>
                  <a:ext uri="{0D108BD9-81ED-4DB2-BD59-A6C34878D82A}">
                    <a16:rowId xmlns:a16="http://schemas.microsoft.com/office/drawing/2014/main" val="3451374809"/>
                  </a:ext>
                </a:extLst>
              </a:tr>
              <a:tr h="370840">
                <a:tc>
                  <a:txBody>
                    <a:bodyPr/>
                    <a:lstStyle/>
                    <a:p>
                      <a:pPr algn="ctr"/>
                      <a:endParaRPr kumimoji="1" lang="ja-JP" altLang="en-US">
                        <a:solidFill>
                          <a:sysClr val="windowText" lastClr="000000"/>
                        </a:solidFill>
                      </a:endParaRPr>
                    </a:p>
                  </a:txBody>
                  <a:tcPr/>
                </a:tc>
                <a:tc>
                  <a:txBody>
                    <a:bodyPr/>
                    <a:lstStyle/>
                    <a:p>
                      <a:pPr algn="ctr"/>
                      <a:r>
                        <a:rPr kumimoji="1" lang="en-US" altLang="ja-JP" dirty="0">
                          <a:solidFill>
                            <a:sysClr val="windowText" lastClr="000000"/>
                          </a:solidFill>
                        </a:rPr>
                        <a:t>SEV-tracker</a:t>
                      </a:r>
                      <a:endParaRPr kumimoji="1" lang="ja-JP" altLang="en-US">
                        <a:solidFill>
                          <a:sysClr val="windowText" lastClr="000000"/>
                        </a:solidFill>
                      </a:endParaRPr>
                    </a:p>
                  </a:txBody>
                  <a:tcPr/>
                </a:tc>
                <a:tc>
                  <a:txBody>
                    <a:bodyPr/>
                    <a:lstStyle/>
                    <a:p>
                      <a:pPr algn="ctr"/>
                      <a:r>
                        <a:rPr kumimoji="1" lang="ja-JP" altLang="en-US">
                          <a:solidFill>
                            <a:sysClr val="windowText" lastClr="000000"/>
                          </a:solidFill>
                        </a:rPr>
                        <a:t>比較対象</a:t>
                      </a:r>
                    </a:p>
                  </a:txBody>
                  <a:tcPr/>
                </a:tc>
                <a:extLst>
                  <a:ext uri="{0D108BD9-81ED-4DB2-BD59-A6C34878D82A}">
                    <a16:rowId xmlns:a16="http://schemas.microsoft.com/office/drawing/2014/main" val="991534802"/>
                  </a:ext>
                </a:extLst>
              </a:tr>
              <a:tr h="370840">
                <a:tc>
                  <a:txBody>
                    <a:bodyPr/>
                    <a:lstStyle/>
                    <a:p>
                      <a:pPr algn="ctr"/>
                      <a:r>
                        <a:rPr kumimoji="1" lang="ja-JP" altLang="en-US">
                          <a:solidFill>
                            <a:sysClr val="windowText" lastClr="000000"/>
                          </a:solidFill>
                        </a:rPr>
                        <a:t>仮想</a:t>
                      </a:r>
                      <a:r>
                        <a:rPr kumimoji="1" lang="en-US" altLang="ja-JP" dirty="0">
                          <a:solidFill>
                            <a:sysClr val="windowText" lastClr="000000"/>
                          </a:solidFill>
                        </a:rPr>
                        <a:t>CPU</a:t>
                      </a:r>
                      <a:r>
                        <a:rPr kumimoji="1" lang="ja-JP" altLang="en-US">
                          <a:solidFill>
                            <a:sysClr val="windowText" lastClr="000000"/>
                          </a:solidFill>
                        </a:rPr>
                        <a:t>数</a:t>
                      </a:r>
                    </a:p>
                  </a:txBody>
                  <a:tcPr/>
                </a:tc>
                <a:tc>
                  <a:txBody>
                    <a:bodyPr/>
                    <a:lstStyle/>
                    <a:p>
                      <a:pPr algn="ctr"/>
                      <a:r>
                        <a:rPr kumimoji="1" lang="en-US" altLang="ja-JP" dirty="0">
                          <a:solidFill>
                            <a:sysClr val="windowText" lastClr="000000"/>
                          </a:solidFill>
                        </a:rPr>
                        <a:t>1</a:t>
                      </a:r>
                      <a:endParaRPr kumimoji="1" lang="ja-JP" altLang="en-US">
                        <a:solidFill>
                          <a:sysClr val="windowText" lastClr="000000"/>
                        </a:solidFill>
                      </a:endParaRPr>
                    </a:p>
                  </a:txBody>
                  <a:tcPr/>
                </a:tc>
                <a:tc>
                  <a:txBody>
                    <a:bodyPr/>
                    <a:lstStyle/>
                    <a:p>
                      <a:pPr algn="ctr"/>
                      <a:r>
                        <a:rPr kumimoji="1" lang="en-US" altLang="ja-JP" dirty="0">
                          <a:solidFill>
                            <a:sysClr val="windowText" lastClr="000000"/>
                          </a:solidFill>
                        </a:rPr>
                        <a:t>1</a:t>
                      </a:r>
                      <a:endParaRPr kumimoji="1" lang="ja-JP" altLang="en-US">
                        <a:solidFill>
                          <a:sysClr val="windowText" lastClr="000000"/>
                        </a:solidFill>
                      </a:endParaRPr>
                    </a:p>
                  </a:txBody>
                  <a:tcPr/>
                </a:tc>
                <a:extLst>
                  <a:ext uri="{0D108BD9-81ED-4DB2-BD59-A6C34878D82A}">
                    <a16:rowId xmlns:a16="http://schemas.microsoft.com/office/drawing/2014/main" val="737859918"/>
                  </a:ext>
                </a:extLst>
              </a:tr>
              <a:tr h="370840">
                <a:tc>
                  <a:txBody>
                    <a:bodyPr/>
                    <a:lstStyle/>
                    <a:p>
                      <a:pPr algn="ctr"/>
                      <a:r>
                        <a:rPr kumimoji="1" lang="ja-JP" altLang="en-US"/>
                        <a:t>メモリ</a:t>
                      </a:r>
                    </a:p>
                  </a:txBody>
                  <a:tcPr/>
                </a:tc>
                <a:tc>
                  <a:txBody>
                    <a:bodyPr/>
                    <a:lstStyle/>
                    <a:p>
                      <a:pPr algn="ctr"/>
                      <a:r>
                        <a:rPr kumimoji="1" lang="en-US" altLang="ja-JP" dirty="0"/>
                        <a:t>512MB</a:t>
                      </a:r>
                      <a:endParaRPr kumimoji="1" lang="ja-JP" altLang="en-US"/>
                    </a:p>
                  </a:txBody>
                  <a:tcPr/>
                </a:tc>
                <a:tc>
                  <a:txBody>
                    <a:bodyPr/>
                    <a:lstStyle/>
                    <a:p>
                      <a:pPr algn="ctr"/>
                      <a:r>
                        <a:rPr kumimoji="1" lang="en-US" altLang="ja-JP" dirty="0"/>
                        <a:t>512MB</a:t>
                      </a:r>
                      <a:endParaRPr kumimoji="1" lang="ja-JP" altLang="en-US"/>
                    </a:p>
                  </a:txBody>
                  <a:tcPr/>
                </a:tc>
                <a:extLst>
                  <a:ext uri="{0D108BD9-81ED-4DB2-BD59-A6C34878D82A}">
                    <a16:rowId xmlns:a16="http://schemas.microsoft.com/office/drawing/2014/main" val="2705421843"/>
                  </a:ext>
                </a:extLst>
              </a:tr>
              <a:tr h="370840">
                <a:tc>
                  <a:txBody>
                    <a:bodyPr/>
                    <a:lstStyle/>
                    <a:p>
                      <a:pPr algn="ctr"/>
                      <a:r>
                        <a:rPr kumimoji="1" lang="ja-JP" altLang="en-US"/>
                        <a:t>ゲスト</a:t>
                      </a:r>
                      <a:r>
                        <a:rPr kumimoji="1" lang="en-US" altLang="ja-JP" dirty="0"/>
                        <a:t>OS</a:t>
                      </a:r>
                      <a:endParaRPr kumimoji="1" lang="ja-JP" altLang="en-US"/>
                    </a:p>
                  </a:txBody>
                  <a:tcPr/>
                </a:tc>
                <a:tc>
                  <a:txBody>
                    <a:bodyPr/>
                    <a:lstStyle/>
                    <a:p>
                      <a:pPr algn="ctr"/>
                      <a:r>
                        <a:rPr kumimoji="1" lang="en-US" altLang="ja-JP" dirty="0" err="1"/>
                        <a:t>Unikraft</a:t>
                      </a:r>
                      <a:r>
                        <a:rPr kumimoji="1" lang="ja-JP" altLang="en-US"/>
                        <a:t> </a:t>
                      </a:r>
                      <a:r>
                        <a:rPr kumimoji="1" lang="en-US" altLang="ja-JP" dirty="0"/>
                        <a:t>0.5</a:t>
                      </a:r>
                      <a:endParaRPr kumimoji="1" lang="ja-JP" altLang="en-US"/>
                    </a:p>
                  </a:txBody>
                  <a:tcPr/>
                </a:tc>
                <a:tc>
                  <a:txBody>
                    <a:bodyPr/>
                    <a:lstStyle/>
                    <a:p>
                      <a:pPr marL="0" marR="0" lvl="0" indent="0" algn="ctr" defTabSz="914426" rtl="0" eaLnBrk="1" fontAlgn="auto" latinLnBrk="0" hangingPunct="1">
                        <a:lnSpc>
                          <a:spcPct val="100000"/>
                        </a:lnSpc>
                        <a:spcBef>
                          <a:spcPts val="0"/>
                        </a:spcBef>
                        <a:spcAft>
                          <a:spcPts val="0"/>
                        </a:spcAft>
                        <a:buClrTx/>
                        <a:buSzTx/>
                        <a:buFontTx/>
                        <a:buNone/>
                        <a:tabLst/>
                        <a:defRPr/>
                      </a:pPr>
                      <a:r>
                        <a:rPr kumimoji="1" lang="en-US" altLang="ja-JP" dirty="0"/>
                        <a:t>Linux 5.4</a:t>
                      </a:r>
                      <a:endParaRPr kumimoji="1" lang="ja-JP" altLang="en-US"/>
                    </a:p>
                  </a:txBody>
                  <a:tcPr/>
                </a:tc>
                <a:extLst>
                  <a:ext uri="{0D108BD9-81ED-4DB2-BD59-A6C34878D82A}">
                    <a16:rowId xmlns:a16="http://schemas.microsoft.com/office/drawing/2014/main" val="1082529287"/>
                  </a:ext>
                </a:extLst>
              </a:tr>
            </a:tbl>
          </a:graphicData>
        </a:graphic>
      </p:graphicFrame>
    </p:spTree>
    <p:extLst>
      <p:ext uri="{BB962C8B-B14F-4D97-AF65-F5344CB8AC3E}">
        <p14:creationId xmlns:p14="http://schemas.microsoft.com/office/powerpoint/2010/main" val="186812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A6B8C5-C51D-DED2-5DE5-8BC4A8EF6001}"/>
              </a:ext>
            </a:extLst>
          </p:cNvPr>
          <p:cNvSpPr>
            <a:spLocks noGrp="1"/>
          </p:cNvSpPr>
          <p:nvPr>
            <p:ph type="title"/>
          </p:nvPr>
        </p:nvSpPr>
        <p:spPr/>
        <p:txBody>
          <a:bodyPr/>
          <a:lstStyle/>
          <a:p>
            <a:r>
              <a:rPr lang="ja-JP" altLang="en-US"/>
              <a:t>クラウドサービスの起動時間</a:t>
            </a:r>
            <a:endParaRPr kumimoji="1" lang="ja-JP" altLang="en-US"/>
          </a:p>
        </p:txBody>
      </p:sp>
      <p:sp>
        <p:nvSpPr>
          <p:cNvPr id="3" name="コンテンツ プレースホルダー 2">
            <a:extLst>
              <a:ext uri="{FF2B5EF4-FFF2-40B4-BE49-F238E27FC236}">
                <a16:creationId xmlns:a16="http://schemas.microsoft.com/office/drawing/2014/main" id="{E9A14544-B297-7AD8-7442-8D7A459FA23A}"/>
              </a:ext>
            </a:extLst>
          </p:cNvPr>
          <p:cNvSpPr>
            <a:spLocks noGrp="1"/>
          </p:cNvSpPr>
          <p:nvPr>
            <p:ph idx="1"/>
          </p:nvPr>
        </p:nvSpPr>
        <p:spPr/>
        <p:txBody>
          <a:bodyPr/>
          <a:lstStyle/>
          <a:p>
            <a:r>
              <a:rPr kumimoji="1" lang="ja-JP" altLang="en-US"/>
              <a:t>クラウド</a:t>
            </a:r>
            <a:r>
              <a:rPr lang="en-US" altLang="ja-JP" dirty="0"/>
              <a:t>VM</a:t>
            </a:r>
            <a:r>
              <a:rPr lang="ja-JP" altLang="en-US"/>
              <a:t>内で</a:t>
            </a:r>
            <a:r>
              <a:rPr lang="en-US" altLang="ja-JP" dirty="0" err="1"/>
              <a:t>BitVisor</a:t>
            </a:r>
            <a:r>
              <a:rPr lang="ja-JP" altLang="en-US"/>
              <a:t>と</a:t>
            </a:r>
            <a:r>
              <a:rPr lang="en-US" altLang="ja-JP" dirty="0" err="1"/>
              <a:t>Unikraft</a:t>
            </a:r>
            <a:r>
              <a:rPr lang="ja-JP" altLang="en-US"/>
              <a:t>を起動する時間を測定</a:t>
            </a:r>
            <a:endParaRPr lang="en-US" altLang="ja-JP" dirty="0"/>
          </a:p>
          <a:p>
            <a:pPr lvl="1"/>
            <a:r>
              <a:rPr lang="en-US" altLang="ja-JP" dirty="0"/>
              <a:t>KVM</a:t>
            </a:r>
            <a:r>
              <a:rPr lang="ja-JP" altLang="en-US"/>
              <a:t>と</a:t>
            </a:r>
            <a:r>
              <a:rPr lang="en-US" altLang="ja-JP" dirty="0"/>
              <a:t>Linux</a:t>
            </a:r>
            <a:r>
              <a:rPr lang="ja-JP" altLang="en-US"/>
              <a:t>を起動する場合に比べて</a:t>
            </a:r>
            <a:r>
              <a:rPr lang="en-US" altLang="ja-JP" dirty="0"/>
              <a:t>7.3</a:t>
            </a:r>
            <a:r>
              <a:rPr lang="ja-JP" altLang="en-US"/>
              <a:t>倍高速に起動</a:t>
            </a:r>
            <a:endParaRPr lang="en-US" altLang="ja-JP" dirty="0"/>
          </a:p>
          <a:p>
            <a:pPr lvl="2"/>
            <a:r>
              <a:rPr lang="en-US" altLang="ja-JP" dirty="0" err="1"/>
              <a:t>BitVisor</a:t>
            </a:r>
            <a:r>
              <a:rPr lang="ja-JP" altLang="en-US"/>
              <a:t>の起動に約</a:t>
            </a:r>
            <a:r>
              <a:rPr lang="en-US" altLang="ja-JP" dirty="0"/>
              <a:t>3</a:t>
            </a:r>
            <a:r>
              <a:rPr lang="ja-JP" altLang="en-US"/>
              <a:t>秒、</a:t>
            </a:r>
            <a:r>
              <a:rPr lang="en-US" altLang="ja-JP" dirty="0" err="1"/>
              <a:t>Unikraft</a:t>
            </a:r>
            <a:r>
              <a:rPr lang="ja-JP" altLang="en-US"/>
              <a:t>に約１秒</a:t>
            </a:r>
            <a:endParaRPr lang="en-US" altLang="ja-JP" dirty="0"/>
          </a:p>
          <a:p>
            <a:pPr lvl="1"/>
            <a:r>
              <a:rPr lang="en-US" altLang="ja-JP" dirty="0"/>
              <a:t>Linux</a:t>
            </a:r>
            <a:r>
              <a:rPr lang="ja-JP" altLang="en-US"/>
              <a:t>単体を起動する場合よりも</a:t>
            </a:r>
            <a:r>
              <a:rPr lang="en-US" altLang="ja-JP" dirty="0"/>
              <a:t>3.0</a:t>
            </a:r>
            <a:r>
              <a:rPr lang="ja-JP" altLang="en-US"/>
              <a:t>倍高速</a:t>
            </a:r>
            <a:endParaRPr lang="en-US" altLang="ja-JP" dirty="0"/>
          </a:p>
          <a:p>
            <a:pPr lvl="2"/>
            <a:r>
              <a:rPr lang="ja-JP" altLang="en-US"/>
              <a:t>ほぼ何もしないサービスを用いたため実際はもう少し時間がかかると思われる</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7308B026-DA38-9860-501B-E2E335F899F4}"/>
              </a:ext>
            </a:extLst>
          </p:cNvPr>
          <p:cNvSpPr>
            <a:spLocks noGrp="1"/>
          </p:cNvSpPr>
          <p:nvPr>
            <p:ph type="sldNum" sz="quarter" idx="4"/>
          </p:nvPr>
        </p:nvSpPr>
        <p:spPr/>
        <p:txBody>
          <a:bodyPr/>
          <a:lstStyle/>
          <a:p>
            <a:fld id="{E4DD4CA9-FFF4-4929-B1F3-DD754470E6A2}" type="slidenum">
              <a:rPr lang="ja-JP" altLang="en-US" smtClean="0"/>
              <a:pPr/>
              <a:t>19</a:t>
            </a:fld>
            <a:endParaRPr lang="ja-JP" altLang="en-US" dirty="0"/>
          </a:p>
        </p:txBody>
      </p:sp>
      <p:graphicFrame>
        <p:nvGraphicFramePr>
          <p:cNvPr id="5" name="グラフ 4">
            <a:extLst>
              <a:ext uri="{FF2B5EF4-FFF2-40B4-BE49-F238E27FC236}">
                <a16:creationId xmlns:a16="http://schemas.microsoft.com/office/drawing/2014/main" id="{A258021F-0A6A-D564-2E7C-714274FBF435}"/>
              </a:ext>
            </a:extLst>
          </p:cNvPr>
          <p:cNvGraphicFramePr>
            <a:graphicFrameLocks/>
          </p:cNvGraphicFramePr>
          <p:nvPr>
            <p:extLst>
              <p:ext uri="{D42A27DB-BD31-4B8C-83A1-F6EECF244321}">
                <p14:modId xmlns:p14="http://schemas.microsoft.com/office/powerpoint/2010/main" val="2412691591"/>
              </p:ext>
            </p:extLst>
          </p:nvPr>
        </p:nvGraphicFramePr>
        <p:xfrm>
          <a:off x="5742500" y="3679485"/>
          <a:ext cx="6062712" cy="2724551"/>
        </p:xfrm>
        <a:graphic>
          <a:graphicData uri="http://schemas.openxmlformats.org/drawingml/2006/chart">
            <c:chart xmlns:c="http://schemas.openxmlformats.org/drawingml/2006/chart" xmlns:r="http://schemas.openxmlformats.org/officeDocument/2006/relationships" r:id="rId5"/>
          </a:graphicData>
        </a:graphic>
      </p:graphicFrame>
      <p:pic>
        <p:nvPicPr>
          <p:cNvPr id="6" name="naoya@sub4_ ~_uni-visor 2022-02-21 14-13-56">
            <a:hlinkClick r:id="" action="ppaction://media"/>
            <a:extLst>
              <a:ext uri="{FF2B5EF4-FFF2-40B4-BE49-F238E27FC236}">
                <a16:creationId xmlns:a16="http://schemas.microsoft.com/office/drawing/2014/main" id="{513B832F-F673-6881-54DA-D12983800D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2323" y="3429000"/>
            <a:ext cx="5281194" cy="3232927"/>
          </a:xfrm>
          <a:prstGeom prst="rect">
            <a:avLst/>
          </a:prstGeom>
        </p:spPr>
      </p:pic>
      <p:cxnSp>
        <p:nvCxnSpPr>
          <p:cNvPr id="7" name="Straight Arrow Connector 4">
            <a:extLst>
              <a:ext uri="{FF2B5EF4-FFF2-40B4-BE49-F238E27FC236}">
                <a16:creationId xmlns:a16="http://schemas.microsoft.com/office/drawing/2014/main" id="{726916AD-04DF-1213-C4F2-9818AE028443}"/>
              </a:ext>
            </a:extLst>
          </p:cNvPr>
          <p:cNvCxnSpPr/>
          <p:nvPr/>
        </p:nvCxnSpPr>
        <p:spPr>
          <a:xfrm flipV="1">
            <a:off x="8583321" y="4149080"/>
            <a:ext cx="2088267" cy="10801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5">
            <a:extLst>
              <a:ext uri="{FF2B5EF4-FFF2-40B4-BE49-F238E27FC236}">
                <a16:creationId xmlns:a16="http://schemas.microsoft.com/office/drawing/2014/main" id="{14FFD58D-B966-86FC-BF2F-1E5AC366423F}"/>
              </a:ext>
            </a:extLst>
          </p:cNvPr>
          <p:cNvCxnSpPr/>
          <p:nvPr/>
        </p:nvCxnSpPr>
        <p:spPr>
          <a:xfrm flipV="1">
            <a:off x="8773856" y="5225103"/>
            <a:ext cx="692353" cy="2880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B292A21-0A8F-2AD3-E031-C2517130A324}"/>
              </a:ext>
            </a:extLst>
          </p:cNvPr>
          <p:cNvSpPr txBox="1"/>
          <p:nvPr/>
        </p:nvSpPr>
        <p:spPr>
          <a:xfrm>
            <a:off x="8907474" y="5444858"/>
            <a:ext cx="425116" cy="400110"/>
          </a:xfrm>
          <a:prstGeom prst="rect">
            <a:avLst/>
          </a:prstGeom>
          <a:noFill/>
        </p:spPr>
        <p:txBody>
          <a:bodyPr wrap="none" rtlCol="0">
            <a:spAutoFit/>
          </a:bodyPr>
          <a:lstStyle/>
          <a:p>
            <a:r>
              <a:rPr lang="en-JP" dirty="0"/>
              <a:t>3x</a:t>
            </a:r>
          </a:p>
        </p:txBody>
      </p:sp>
    </p:spTree>
    <p:extLst>
      <p:ext uri="{BB962C8B-B14F-4D97-AF65-F5344CB8AC3E}">
        <p14:creationId xmlns:p14="http://schemas.microsoft.com/office/powerpoint/2010/main" val="26377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パーソナルデータの漏洩</a:t>
            </a:r>
          </a:p>
        </p:txBody>
      </p:sp>
      <p:sp>
        <p:nvSpPr>
          <p:cNvPr id="3" name="コンテンツ プレースホルダー 2"/>
          <p:cNvSpPr>
            <a:spLocks noGrp="1"/>
          </p:cNvSpPr>
          <p:nvPr>
            <p:ph idx="1"/>
          </p:nvPr>
        </p:nvSpPr>
        <p:spPr/>
        <p:txBody>
          <a:bodyPr/>
          <a:lstStyle/>
          <a:p>
            <a:r>
              <a:rPr lang="ja-JP" altLang="en-US"/>
              <a:t>クラウドの普及率は年々増加している</a:t>
            </a:r>
            <a:endParaRPr lang="en-US" altLang="ja-JP" dirty="0"/>
          </a:p>
          <a:p>
            <a:pPr lvl="1"/>
            <a:r>
              <a:rPr lang="ja-JP" altLang="en-US"/>
              <a:t>その多くは大量のパーソナルデータを扱っている</a:t>
            </a:r>
            <a:endParaRPr lang="en-US" altLang="ja-JP" dirty="0"/>
          </a:p>
          <a:p>
            <a:pPr lvl="1"/>
            <a:r>
              <a:rPr lang="ja-JP" altLang="en-US"/>
              <a:t>パーソナルデータには個人情報だけでなくサービスの利用情報も含まれる</a:t>
            </a:r>
            <a:endParaRPr lang="en-US" altLang="ja-JP" dirty="0"/>
          </a:p>
          <a:p>
            <a:r>
              <a:rPr lang="ja-JP" altLang="en-US"/>
              <a:t>パーソナルデータ</a:t>
            </a:r>
            <a:r>
              <a:rPr lang="ja-JP" altLang="en-US" dirty="0"/>
              <a:t>の漏洩が大きな問題に</a:t>
            </a:r>
            <a:r>
              <a:rPr lang="ja-JP" altLang="en-US"/>
              <a:t>なっている</a:t>
            </a:r>
            <a:endParaRPr lang="en-US" altLang="ja-JP" dirty="0"/>
          </a:p>
          <a:p>
            <a:pPr lvl="1"/>
            <a:r>
              <a:rPr lang="en-US" altLang="ja-JP" dirty="0"/>
              <a:t>2019</a:t>
            </a:r>
            <a:r>
              <a:rPr lang="ja-JP" altLang="en-US"/>
              <a:t>年</a:t>
            </a:r>
            <a:r>
              <a:rPr lang="en-US" altLang="ja-JP" dirty="0"/>
              <a:t>7</a:t>
            </a:r>
            <a:r>
              <a:rPr lang="ja-JP" altLang="en-US"/>
              <a:t>月：</a:t>
            </a:r>
            <a:r>
              <a:rPr lang="en-US" altLang="ja-JP" dirty="0"/>
              <a:t>Capital One</a:t>
            </a:r>
            <a:r>
              <a:rPr lang="ja-JP" altLang="en-US"/>
              <a:t>から</a:t>
            </a:r>
            <a:r>
              <a:rPr lang="en-US" altLang="ja-JP" dirty="0"/>
              <a:t>1</a:t>
            </a:r>
            <a:r>
              <a:rPr lang="ja-JP" altLang="en-US"/>
              <a:t>億人以上の個人情報が流出</a:t>
            </a:r>
            <a:endParaRPr lang="en-US" altLang="ja-JP" dirty="0"/>
          </a:p>
          <a:p>
            <a:pPr lvl="1"/>
            <a:r>
              <a:rPr lang="en-US" altLang="ja-JP" dirty="0"/>
              <a:t>2020</a:t>
            </a:r>
            <a:r>
              <a:rPr lang="ja-JP" altLang="en-US"/>
              <a:t>年</a:t>
            </a:r>
            <a:r>
              <a:rPr lang="en-US" altLang="ja-JP" dirty="0"/>
              <a:t>12</a:t>
            </a:r>
            <a:r>
              <a:rPr lang="ja-JP" altLang="en-US"/>
              <a:t>月</a:t>
            </a:r>
            <a:r>
              <a:rPr lang="en-US" altLang="ja-JP" dirty="0"/>
              <a:t>: </a:t>
            </a:r>
            <a:r>
              <a:rPr lang="ja-JP" altLang="en-US"/>
              <a:t>楽天から約</a:t>
            </a:r>
            <a:r>
              <a:rPr lang="en-US" altLang="ja-JP" dirty="0"/>
              <a:t>148</a:t>
            </a:r>
            <a:r>
              <a:rPr lang="ja-JP" altLang="en-US"/>
              <a:t>万件の個人情報が流出</a:t>
            </a:r>
            <a:endParaRPr lang="en-US" altLang="ja-JP" dirty="0"/>
          </a:p>
        </p:txBody>
      </p:sp>
      <p:sp>
        <p:nvSpPr>
          <p:cNvPr id="4" name="スライド番号プレースホルダー 3"/>
          <p:cNvSpPr>
            <a:spLocks noGrp="1"/>
          </p:cNvSpPr>
          <p:nvPr>
            <p:ph type="sldNum" sz="quarter" idx="4"/>
          </p:nvPr>
        </p:nvSpPr>
        <p:spPr/>
        <p:txBody>
          <a:bodyPr/>
          <a:lstStyle/>
          <a:p>
            <a:fld id="{E4DD4CA9-FFF4-4929-B1F3-DD754470E6A2}" type="slidenum">
              <a:rPr lang="ja-JP" altLang="en-US" smtClean="0"/>
              <a:pPr/>
              <a:t>2</a:t>
            </a:fld>
            <a:endParaRPr lang="ja-JP" altLang="en-US" dirty="0"/>
          </a:p>
        </p:txBody>
      </p:sp>
      <p:pic>
        <p:nvPicPr>
          <p:cNvPr id="22" name="図 8" descr="暗い, 記号, ノートパソコン, 座る が含まれている画像&#10;&#10;説明は自動で生成されたものです">
            <a:extLst>
              <a:ext uri="{FF2B5EF4-FFF2-40B4-BE49-F238E27FC236}">
                <a16:creationId xmlns:a16="http://schemas.microsoft.com/office/drawing/2014/main" id="{FE4BA720-3A1A-4AE7-B213-9403E6698326}"/>
              </a:ext>
            </a:extLst>
          </p:cNvPr>
          <p:cNvPicPr>
            <a:picLocks noChangeAspect="1"/>
          </p:cNvPicPr>
          <p:nvPr/>
        </p:nvPicPr>
        <p:blipFill>
          <a:blip r:embed="rId3"/>
          <a:stretch>
            <a:fillRect/>
          </a:stretch>
        </p:blipFill>
        <p:spPr>
          <a:xfrm>
            <a:off x="9896355" y="4360374"/>
            <a:ext cx="1538239" cy="1537759"/>
          </a:xfrm>
          <a:prstGeom prst="rect">
            <a:avLst/>
          </a:prstGeom>
        </p:spPr>
      </p:pic>
      <p:cxnSp>
        <p:nvCxnSpPr>
          <p:cNvPr id="24" name="直線矢印コネクタ 23">
            <a:extLst>
              <a:ext uri="{FF2B5EF4-FFF2-40B4-BE49-F238E27FC236}">
                <a16:creationId xmlns:a16="http://schemas.microsoft.com/office/drawing/2014/main" id="{BF48CDE4-9F3B-4C0E-ACA4-FB280BD5E894}"/>
              </a:ext>
            </a:extLst>
          </p:cNvPr>
          <p:cNvCxnSpPr>
            <a:cxnSpLocks/>
          </p:cNvCxnSpPr>
          <p:nvPr/>
        </p:nvCxnSpPr>
        <p:spPr>
          <a:xfrm>
            <a:off x="8031788" y="5222854"/>
            <a:ext cx="1291410"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1">
            <a:extLst>
              <a:ext uri="{FF2B5EF4-FFF2-40B4-BE49-F238E27FC236}">
                <a16:creationId xmlns:a16="http://schemas.microsoft.com/office/drawing/2014/main" id="{FA1B6752-D0E9-4B31-BA68-A26BDA4F3206}"/>
              </a:ext>
            </a:extLst>
          </p:cNvPr>
          <p:cNvSpPr txBox="1"/>
          <p:nvPr/>
        </p:nvSpPr>
        <p:spPr>
          <a:xfrm>
            <a:off x="7691525" y="4695535"/>
            <a:ext cx="1971935" cy="391522"/>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b="1" dirty="0">
                <a:ea typeface="ＭＳ Ｐゴシック"/>
                <a:cs typeface="Calibri"/>
              </a:rPr>
              <a:t>漏洩</a:t>
            </a:r>
          </a:p>
        </p:txBody>
      </p:sp>
      <p:cxnSp>
        <p:nvCxnSpPr>
          <p:cNvPr id="30" name="直線矢印コネクタ 29">
            <a:extLst>
              <a:ext uri="{FF2B5EF4-FFF2-40B4-BE49-F238E27FC236}">
                <a16:creationId xmlns:a16="http://schemas.microsoft.com/office/drawing/2014/main" id="{9587650F-50EE-4255-821C-F52776EA174D}"/>
              </a:ext>
            </a:extLst>
          </p:cNvPr>
          <p:cNvCxnSpPr>
            <a:cxnSpLocks/>
          </p:cNvCxnSpPr>
          <p:nvPr/>
        </p:nvCxnSpPr>
        <p:spPr>
          <a:xfrm flipH="1">
            <a:off x="8031788" y="5654902"/>
            <a:ext cx="1291410" cy="0"/>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loud 8">
            <a:extLst>
              <a:ext uri="{FF2B5EF4-FFF2-40B4-BE49-F238E27FC236}">
                <a16:creationId xmlns:a16="http://schemas.microsoft.com/office/drawing/2014/main" id="{CDFF0A34-3EC7-45AC-8EC7-6FF98AA2FC17}"/>
              </a:ext>
            </a:extLst>
          </p:cNvPr>
          <p:cNvSpPr/>
          <p:nvPr/>
        </p:nvSpPr>
        <p:spPr>
          <a:xfrm>
            <a:off x="3846599" y="4293755"/>
            <a:ext cx="3933683" cy="214212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a:solidFill>
                  <a:schemeClr val="tx1"/>
                </a:solidFill>
                <a:ea typeface="ＭＳ Ｐゴシック"/>
                <a:cs typeface="Calibri"/>
              </a:rPr>
              <a:t>クラウド</a:t>
            </a:r>
            <a:endParaRPr lang="en-US" altLang="ja-JP" sz="2400" b="1"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endParaRPr lang="ja-JP" altLang="en-US" sz="2400" b="1" dirty="0">
              <a:solidFill>
                <a:schemeClr val="tx1"/>
              </a:solidFill>
              <a:ea typeface="ＭＳ Ｐゴシック"/>
              <a:cs typeface="Calibri"/>
            </a:endParaRPr>
          </a:p>
        </p:txBody>
      </p:sp>
      <p:sp>
        <p:nvSpPr>
          <p:cNvPr id="23" name="テキスト ボックス 1">
            <a:extLst>
              <a:ext uri="{FF2B5EF4-FFF2-40B4-BE49-F238E27FC236}">
                <a16:creationId xmlns:a16="http://schemas.microsoft.com/office/drawing/2014/main" id="{EE879BCF-B373-4889-B119-90A4580548DC}"/>
              </a:ext>
            </a:extLst>
          </p:cNvPr>
          <p:cNvSpPr txBox="1"/>
          <p:nvPr/>
        </p:nvSpPr>
        <p:spPr>
          <a:xfrm>
            <a:off x="9679506" y="5932871"/>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攻撃者</a:t>
            </a:r>
          </a:p>
        </p:txBody>
      </p:sp>
      <p:sp>
        <p:nvSpPr>
          <p:cNvPr id="25" name="テキスト ボックス 1">
            <a:extLst>
              <a:ext uri="{FF2B5EF4-FFF2-40B4-BE49-F238E27FC236}">
                <a16:creationId xmlns:a16="http://schemas.microsoft.com/office/drawing/2014/main" id="{67BB4C1E-BE35-A423-4DCD-88F27D3A5FFE}"/>
              </a:ext>
            </a:extLst>
          </p:cNvPr>
          <p:cNvSpPr txBox="1"/>
          <p:nvPr/>
        </p:nvSpPr>
        <p:spPr>
          <a:xfrm>
            <a:off x="7691525" y="5885544"/>
            <a:ext cx="1971935" cy="391522"/>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b="1">
                <a:ea typeface="ＭＳ Ｐゴシック"/>
                <a:cs typeface="Calibri"/>
              </a:rPr>
              <a:t>不正アクセス</a:t>
            </a:r>
            <a:endParaRPr lang="ja-JP" altLang="en-US" b="1" dirty="0">
              <a:ea typeface="ＭＳ Ｐゴシック"/>
              <a:cs typeface="Calibri"/>
            </a:endParaRPr>
          </a:p>
        </p:txBody>
      </p:sp>
      <p:pic>
        <p:nvPicPr>
          <p:cNvPr id="27" name="図 26" descr="座る, コンピュータ, クマ, ノートパソコン が含まれている画像&#10;&#10;自動的に生成された説明">
            <a:extLst>
              <a:ext uri="{FF2B5EF4-FFF2-40B4-BE49-F238E27FC236}">
                <a16:creationId xmlns:a16="http://schemas.microsoft.com/office/drawing/2014/main" id="{1F6A189D-5229-F7A0-E216-CF96E0FF5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781" y="4502781"/>
            <a:ext cx="1537759" cy="1537759"/>
          </a:xfrm>
          <a:prstGeom prst="rect">
            <a:avLst/>
          </a:prstGeom>
        </p:spPr>
      </p:pic>
      <p:sp>
        <p:nvSpPr>
          <p:cNvPr id="28" name="テキスト ボックス 1">
            <a:extLst>
              <a:ext uri="{FF2B5EF4-FFF2-40B4-BE49-F238E27FC236}">
                <a16:creationId xmlns:a16="http://schemas.microsoft.com/office/drawing/2014/main" id="{883DAA88-84E7-ACB8-566F-32EF7A73F602}"/>
              </a:ext>
            </a:extLst>
          </p:cNvPr>
          <p:cNvSpPr txBox="1"/>
          <p:nvPr/>
        </p:nvSpPr>
        <p:spPr>
          <a:xfrm>
            <a:off x="773692" y="5939604"/>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
        <p:nvSpPr>
          <p:cNvPr id="14" name="正方形/長方形 13">
            <a:extLst>
              <a:ext uri="{FF2B5EF4-FFF2-40B4-BE49-F238E27FC236}">
                <a16:creationId xmlns:a16="http://schemas.microsoft.com/office/drawing/2014/main" id="{C1A635D0-0955-5B28-DBC4-BE044603499B}"/>
              </a:ext>
            </a:extLst>
          </p:cNvPr>
          <p:cNvSpPr/>
          <p:nvPr/>
        </p:nvSpPr>
        <p:spPr>
          <a:xfrm>
            <a:off x="4974426" y="5420811"/>
            <a:ext cx="1441122" cy="79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パーソナルデータ</a:t>
            </a:r>
          </a:p>
        </p:txBody>
      </p:sp>
      <p:cxnSp>
        <p:nvCxnSpPr>
          <p:cNvPr id="33" name="直線矢印コネクタ 32">
            <a:extLst>
              <a:ext uri="{FF2B5EF4-FFF2-40B4-BE49-F238E27FC236}">
                <a16:creationId xmlns:a16="http://schemas.microsoft.com/office/drawing/2014/main" id="{3A1787D5-19B9-A602-4340-6DF424049D22}"/>
              </a:ext>
            </a:extLst>
          </p:cNvPr>
          <p:cNvCxnSpPr>
            <a:cxnSpLocks/>
          </p:cNvCxnSpPr>
          <p:nvPr/>
        </p:nvCxnSpPr>
        <p:spPr>
          <a:xfrm>
            <a:off x="2528540" y="5654902"/>
            <a:ext cx="1479228" cy="0"/>
          </a:xfrm>
          <a:prstGeom prst="straightConnector1">
            <a:avLst/>
          </a:prstGeom>
          <a:ln w="952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012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9596DE-B147-AAC5-4597-67B99B611513}"/>
              </a:ext>
            </a:extLst>
          </p:cNvPr>
          <p:cNvSpPr>
            <a:spLocks noGrp="1"/>
          </p:cNvSpPr>
          <p:nvPr>
            <p:ph type="title"/>
          </p:nvPr>
        </p:nvSpPr>
        <p:spPr/>
        <p:txBody>
          <a:bodyPr/>
          <a:lstStyle/>
          <a:p>
            <a:r>
              <a:rPr kumimoji="1" lang="ja-JP" altLang="en-US"/>
              <a:t>クラウドサービスに必要なメモリ量</a:t>
            </a:r>
          </a:p>
        </p:txBody>
      </p:sp>
      <p:sp>
        <p:nvSpPr>
          <p:cNvPr id="3" name="コンテンツ プレースホルダー 2">
            <a:extLst>
              <a:ext uri="{FF2B5EF4-FFF2-40B4-BE49-F238E27FC236}">
                <a16:creationId xmlns:a16="http://schemas.microsoft.com/office/drawing/2014/main" id="{F75B4586-E7FA-05AB-4E9C-D8747E71C2A8}"/>
              </a:ext>
            </a:extLst>
          </p:cNvPr>
          <p:cNvSpPr>
            <a:spLocks noGrp="1"/>
          </p:cNvSpPr>
          <p:nvPr>
            <p:ph idx="1"/>
          </p:nvPr>
        </p:nvSpPr>
        <p:spPr/>
        <p:txBody>
          <a:bodyPr/>
          <a:lstStyle/>
          <a:p>
            <a:r>
              <a:rPr kumimoji="1" lang="ja-JP" altLang="en-US"/>
              <a:t>クラウドサービスを起動するために必要な最小メモリ量を調べた</a:t>
            </a:r>
            <a:endParaRPr kumimoji="1" lang="en-US" altLang="ja-JP" dirty="0"/>
          </a:p>
          <a:p>
            <a:pPr lvl="1"/>
            <a:r>
              <a:rPr lang="ja-JP" altLang="en-US"/>
              <a:t>クラウド</a:t>
            </a:r>
            <a:r>
              <a:rPr lang="en-US" altLang="ja-JP" dirty="0"/>
              <a:t>VM</a:t>
            </a:r>
            <a:r>
              <a:rPr lang="ja-JP" altLang="en-US"/>
              <a:t>に割り当てるメモリを減らしながら起動</a:t>
            </a:r>
            <a:endParaRPr lang="en-US" altLang="ja-JP" dirty="0"/>
          </a:p>
          <a:p>
            <a:r>
              <a:rPr lang="en-US" altLang="ja-JP" dirty="0"/>
              <a:t>KVM</a:t>
            </a:r>
            <a:r>
              <a:rPr lang="ja-JP" altLang="en-US"/>
              <a:t>と</a:t>
            </a:r>
            <a:r>
              <a:rPr lang="en-US" altLang="ja-JP" dirty="0"/>
              <a:t>Linux</a:t>
            </a:r>
            <a:r>
              <a:rPr lang="ja-JP" altLang="en-US"/>
              <a:t>を用いる場合と比べて</a:t>
            </a:r>
            <a:r>
              <a:rPr lang="en-US" altLang="ja-JP" dirty="0"/>
              <a:t>4</a:t>
            </a:r>
            <a:r>
              <a:rPr lang="ja-JP" altLang="en-US"/>
              <a:t>分の</a:t>
            </a:r>
            <a:r>
              <a:rPr lang="en-US" altLang="ja-JP" dirty="0"/>
              <a:t>1</a:t>
            </a:r>
            <a:r>
              <a:rPr lang="ja-JP" altLang="en-US"/>
              <a:t>のメモリ量で起動可能</a:t>
            </a:r>
            <a:endParaRPr lang="en-US" altLang="ja-JP" dirty="0"/>
          </a:p>
          <a:p>
            <a:pPr lvl="1"/>
            <a:r>
              <a:rPr lang="en-US" altLang="ja-JP" dirty="0" err="1"/>
              <a:t>Unikraft</a:t>
            </a:r>
            <a:r>
              <a:rPr lang="ja-JP" altLang="en-US"/>
              <a:t>単体では</a:t>
            </a:r>
            <a:r>
              <a:rPr lang="en-US" altLang="ja-JP" dirty="0"/>
              <a:t>48MB</a:t>
            </a:r>
            <a:r>
              <a:rPr lang="ja-JP" altLang="en-US"/>
              <a:t>で起動したため、</a:t>
            </a:r>
            <a:r>
              <a:rPr lang="en-US" altLang="ja-JP" dirty="0" err="1"/>
              <a:t>BitVisor</a:t>
            </a:r>
            <a:r>
              <a:rPr lang="ja-JP" altLang="en-US"/>
              <a:t>を用いることで</a:t>
            </a:r>
            <a:r>
              <a:rPr lang="en-US" altLang="ja-JP" dirty="0"/>
              <a:t>80MB</a:t>
            </a:r>
            <a:r>
              <a:rPr lang="ja-JP" altLang="en-US"/>
              <a:t>多く必要</a:t>
            </a:r>
            <a:endParaRPr lang="en-US" altLang="ja-JP" dirty="0"/>
          </a:p>
          <a:p>
            <a:pPr lvl="1"/>
            <a:r>
              <a:rPr lang="en-US" altLang="ja-JP" dirty="0"/>
              <a:t>Linux</a:t>
            </a:r>
            <a:r>
              <a:rPr lang="ja-JP" altLang="en-US"/>
              <a:t>単体を起動する場合の</a:t>
            </a:r>
            <a:r>
              <a:rPr lang="en-US" altLang="ja-JP" dirty="0"/>
              <a:t>3</a:t>
            </a:r>
            <a:r>
              <a:rPr lang="ja-JP" altLang="en-US"/>
              <a:t>分の</a:t>
            </a:r>
            <a:r>
              <a:rPr lang="en-US" altLang="ja-JP" dirty="0"/>
              <a:t>1</a:t>
            </a:r>
            <a:r>
              <a:rPr lang="ja-JP" altLang="en-US"/>
              <a:t>程度</a:t>
            </a:r>
            <a:endParaRPr lang="en-US" altLang="ja-JP" dirty="0"/>
          </a:p>
          <a:p>
            <a:pPr lvl="1"/>
            <a:endParaRPr kumimoji="1" lang="en-US" altLang="ja-JP" dirty="0"/>
          </a:p>
        </p:txBody>
      </p:sp>
      <p:sp>
        <p:nvSpPr>
          <p:cNvPr id="4" name="スライド番号プレースホルダー 3">
            <a:extLst>
              <a:ext uri="{FF2B5EF4-FFF2-40B4-BE49-F238E27FC236}">
                <a16:creationId xmlns:a16="http://schemas.microsoft.com/office/drawing/2014/main" id="{682E9C17-B9F7-56F4-8404-41DA67598011}"/>
              </a:ext>
            </a:extLst>
          </p:cNvPr>
          <p:cNvSpPr>
            <a:spLocks noGrp="1"/>
          </p:cNvSpPr>
          <p:nvPr>
            <p:ph type="sldNum" sz="quarter" idx="4"/>
          </p:nvPr>
        </p:nvSpPr>
        <p:spPr/>
        <p:txBody>
          <a:bodyPr/>
          <a:lstStyle/>
          <a:p>
            <a:fld id="{E4DD4CA9-FFF4-4929-B1F3-DD754470E6A2}" type="slidenum">
              <a:rPr lang="ja-JP" altLang="en-US" smtClean="0"/>
              <a:pPr/>
              <a:t>20</a:t>
            </a:fld>
            <a:endParaRPr lang="ja-JP" altLang="en-US" dirty="0"/>
          </a:p>
        </p:txBody>
      </p:sp>
      <p:graphicFrame>
        <p:nvGraphicFramePr>
          <p:cNvPr id="5" name="グラフ 4">
            <a:extLst>
              <a:ext uri="{FF2B5EF4-FFF2-40B4-BE49-F238E27FC236}">
                <a16:creationId xmlns:a16="http://schemas.microsoft.com/office/drawing/2014/main" id="{F92EDB83-D61C-3833-EB62-C2AC0A67A66B}"/>
              </a:ext>
            </a:extLst>
          </p:cNvPr>
          <p:cNvGraphicFramePr>
            <a:graphicFrameLocks/>
          </p:cNvGraphicFramePr>
          <p:nvPr>
            <p:extLst>
              <p:ext uri="{D42A27DB-BD31-4B8C-83A1-F6EECF244321}">
                <p14:modId xmlns:p14="http://schemas.microsoft.com/office/powerpoint/2010/main" val="1719808741"/>
              </p:ext>
            </p:extLst>
          </p:nvPr>
        </p:nvGraphicFramePr>
        <p:xfrm>
          <a:off x="2372346" y="3717032"/>
          <a:ext cx="7432922" cy="288291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4">
            <a:extLst>
              <a:ext uri="{FF2B5EF4-FFF2-40B4-BE49-F238E27FC236}">
                <a16:creationId xmlns:a16="http://schemas.microsoft.com/office/drawing/2014/main" id="{936086FB-7FAA-4EC7-07E0-C7F90A44A933}"/>
              </a:ext>
            </a:extLst>
          </p:cNvPr>
          <p:cNvCxnSpPr>
            <a:cxnSpLocks/>
          </p:cNvCxnSpPr>
          <p:nvPr/>
        </p:nvCxnSpPr>
        <p:spPr>
          <a:xfrm flipV="1">
            <a:off x="5951984" y="4700648"/>
            <a:ext cx="1035298" cy="7077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2E56F289-B74A-425C-AB4D-AAE5B9F47AD3}"/>
              </a:ext>
            </a:extLst>
          </p:cNvPr>
          <p:cNvCxnSpPr>
            <a:cxnSpLocks/>
          </p:cNvCxnSpPr>
          <p:nvPr/>
        </p:nvCxnSpPr>
        <p:spPr>
          <a:xfrm flipV="1">
            <a:off x="6153988" y="4437112"/>
            <a:ext cx="2390284" cy="11543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5">
            <a:extLst>
              <a:ext uri="{FF2B5EF4-FFF2-40B4-BE49-F238E27FC236}">
                <a16:creationId xmlns:a16="http://schemas.microsoft.com/office/drawing/2014/main" id="{0DE44F16-2402-87E2-3F5B-5C8AFFA0DEE6}"/>
              </a:ext>
            </a:extLst>
          </p:cNvPr>
          <p:cNvSpPr txBox="1"/>
          <p:nvPr/>
        </p:nvSpPr>
        <p:spPr>
          <a:xfrm>
            <a:off x="6037523" y="4581608"/>
            <a:ext cx="481222" cy="461665"/>
          </a:xfrm>
          <a:prstGeom prst="rect">
            <a:avLst/>
          </a:prstGeom>
          <a:noFill/>
        </p:spPr>
        <p:txBody>
          <a:bodyPr wrap="none" rtlCol="0">
            <a:spAutoFit/>
          </a:bodyPr>
          <a:lstStyle/>
          <a:p>
            <a:r>
              <a:rPr lang="en-JP" sz="2400" b="1" dirty="0"/>
              <a:t>3x</a:t>
            </a:r>
          </a:p>
        </p:txBody>
      </p:sp>
      <p:sp>
        <p:nvSpPr>
          <p:cNvPr id="9" name="TextBox 14">
            <a:extLst>
              <a:ext uri="{FF2B5EF4-FFF2-40B4-BE49-F238E27FC236}">
                <a16:creationId xmlns:a16="http://schemas.microsoft.com/office/drawing/2014/main" id="{5CBFF4B8-67FB-3A38-5855-649EC6DFC1A6}"/>
              </a:ext>
            </a:extLst>
          </p:cNvPr>
          <p:cNvSpPr txBox="1"/>
          <p:nvPr/>
        </p:nvSpPr>
        <p:spPr>
          <a:xfrm>
            <a:off x="7752184" y="4181498"/>
            <a:ext cx="481222" cy="461665"/>
          </a:xfrm>
          <a:prstGeom prst="rect">
            <a:avLst/>
          </a:prstGeom>
          <a:noFill/>
        </p:spPr>
        <p:txBody>
          <a:bodyPr wrap="none" rtlCol="0">
            <a:spAutoFit/>
          </a:bodyPr>
          <a:lstStyle/>
          <a:p>
            <a:r>
              <a:rPr lang="en-JP" sz="2400" b="1" dirty="0"/>
              <a:t>4x</a:t>
            </a:r>
          </a:p>
        </p:txBody>
      </p:sp>
    </p:spTree>
    <p:extLst>
      <p:ext uri="{BB962C8B-B14F-4D97-AF65-F5344CB8AC3E}">
        <p14:creationId xmlns:p14="http://schemas.microsoft.com/office/powerpoint/2010/main" val="259169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A64677-DE1B-F07B-5F18-9A9DF0BAE617}"/>
              </a:ext>
            </a:extLst>
          </p:cNvPr>
          <p:cNvSpPr>
            <a:spLocks noGrp="1"/>
          </p:cNvSpPr>
          <p:nvPr>
            <p:ph type="title"/>
          </p:nvPr>
        </p:nvSpPr>
        <p:spPr/>
        <p:txBody>
          <a:bodyPr/>
          <a:lstStyle/>
          <a:p>
            <a:r>
              <a:rPr kumimoji="1" lang="ja-JP" altLang="en-US"/>
              <a:t>クラウドサービスの実行性能</a:t>
            </a:r>
          </a:p>
        </p:txBody>
      </p:sp>
      <p:sp>
        <p:nvSpPr>
          <p:cNvPr id="3" name="コンテンツ プレースホルダー 2">
            <a:extLst>
              <a:ext uri="{FF2B5EF4-FFF2-40B4-BE49-F238E27FC236}">
                <a16:creationId xmlns:a16="http://schemas.microsoft.com/office/drawing/2014/main" id="{ED1050C6-589A-019C-333D-59ED78534AEE}"/>
              </a:ext>
            </a:extLst>
          </p:cNvPr>
          <p:cNvSpPr>
            <a:spLocks noGrp="1"/>
          </p:cNvSpPr>
          <p:nvPr>
            <p:ph idx="1"/>
          </p:nvPr>
        </p:nvSpPr>
        <p:spPr/>
        <p:txBody>
          <a:bodyPr/>
          <a:lstStyle/>
          <a:p>
            <a:r>
              <a:rPr lang="ja-JP" altLang="en-US"/>
              <a:t>クラウド</a:t>
            </a:r>
            <a:r>
              <a:rPr lang="en-US" altLang="ja-JP" dirty="0"/>
              <a:t>VM</a:t>
            </a:r>
            <a:r>
              <a:rPr lang="ja-JP" altLang="en-US"/>
              <a:t>内で</a:t>
            </a:r>
            <a:r>
              <a:rPr lang="en-US" altLang="ja-JP" dirty="0" err="1"/>
              <a:t>BitVisor</a:t>
            </a:r>
            <a:r>
              <a:rPr lang="ja-JP" altLang="en-US"/>
              <a:t>と</a:t>
            </a:r>
            <a:r>
              <a:rPr lang="en-US" altLang="ja-JP" dirty="0"/>
              <a:t>Linux</a:t>
            </a:r>
            <a:r>
              <a:rPr lang="ja-JP" altLang="en-US"/>
              <a:t>を動作させて</a:t>
            </a:r>
            <a:r>
              <a:rPr lang="en-US" altLang="ja-JP" dirty="0" err="1"/>
              <a:t>sysbench</a:t>
            </a:r>
            <a:r>
              <a:rPr lang="ja-JP" altLang="en-US"/>
              <a:t>性能を測定</a:t>
            </a:r>
            <a:endParaRPr lang="en-US" altLang="ja-JP" dirty="0"/>
          </a:p>
          <a:p>
            <a:pPr lvl="1"/>
            <a:r>
              <a:rPr kumimoji="1" lang="en-US" altLang="ja-JP" dirty="0"/>
              <a:t>KVM</a:t>
            </a:r>
            <a:r>
              <a:rPr kumimoji="1" lang="ja-JP" altLang="en-US"/>
              <a:t>を用いた場合と</a:t>
            </a:r>
            <a:r>
              <a:rPr kumimoji="1" lang="en-US" altLang="ja-JP" dirty="0"/>
              <a:t>CPU</a:t>
            </a:r>
            <a:r>
              <a:rPr kumimoji="1" lang="ja-JP" altLang="en-US"/>
              <a:t>性能は同等</a:t>
            </a:r>
            <a:endParaRPr kumimoji="1" lang="en-US" altLang="ja-JP" dirty="0"/>
          </a:p>
          <a:p>
            <a:pPr lvl="1"/>
            <a:r>
              <a:rPr lang="ja-JP" altLang="en-US"/>
              <a:t>メモリアクセス性能は</a:t>
            </a:r>
            <a:r>
              <a:rPr lang="en-US" altLang="ja-JP" dirty="0" err="1"/>
              <a:t>BitVisor</a:t>
            </a:r>
            <a:r>
              <a:rPr lang="ja-JP" altLang="en-US"/>
              <a:t>を用いる方が</a:t>
            </a:r>
            <a:r>
              <a:rPr lang="en-US" altLang="ja-JP" dirty="0"/>
              <a:t>2</a:t>
            </a:r>
            <a:r>
              <a:rPr lang="ja-JP" altLang="en-US"/>
              <a:t>倍高い</a:t>
            </a:r>
            <a:endParaRPr kumimoji="1" lang="en-US" altLang="ja-JP" dirty="0"/>
          </a:p>
          <a:p>
            <a:r>
              <a:rPr lang="en-US" altLang="ja-JP" dirty="0" err="1"/>
              <a:t>ApacheBench</a:t>
            </a:r>
            <a:r>
              <a:rPr lang="ja-JP" altLang="en-US"/>
              <a:t>を用いて</a:t>
            </a:r>
            <a:r>
              <a:rPr lang="en-US" altLang="ja-JP" dirty="0"/>
              <a:t>Apache</a:t>
            </a:r>
            <a:r>
              <a:rPr lang="ja-JP" altLang="en-US"/>
              <a:t>ウェブサーバの性能を測定</a:t>
            </a:r>
            <a:endParaRPr lang="en-US" altLang="ja-JP" dirty="0"/>
          </a:p>
          <a:p>
            <a:pPr lvl="1"/>
            <a:r>
              <a:rPr kumimoji="1" lang="en-US" altLang="ja-JP" dirty="0" err="1"/>
              <a:t>BitVisor</a:t>
            </a:r>
            <a:r>
              <a:rPr kumimoji="1" lang="ja-JP" altLang="en-US"/>
              <a:t>での通信の捕捉は行わないようにした</a:t>
            </a:r>
            <a:endParaRPr kumimoji="1" lang="en-US" altLang="ja-JP" dirty="0"/>
          </a:p>
          <a:p>
            <a:pPr lvl="1"/>
            <a:r>
              <a:rPr lang="en-US" altLang="ja-JP" dirty="0" err="1"/>
              <a:t>BitVisor</a:t>
            </a:r>
            <a:r>
              <a:rPr lang="ja-JP" altLang="en-US"/>
              <a:t>を用いることで性能が</a:t>
            </a:r>
            <a:r>
              <a:rPr lang="en-US" altLang="ja-JP" dirty="0"/>
              <a:t>40%</a:t>
            </a:r>
            <a:r>
              <a:rPr lang="ja-JP" altLang="en-US"/>
              <a:t>向上</a:t>
            </a:r>
            <a:endParaRPr kumimoji="1" lang="en-US" altLang="ja-JP" dirty="0"/>
          </a:p>
        </p:txBody>
      </p:sp>
      <p:sp>
        <p:nvSpPr>
          <p:cNvPr id="4" name="スライド番号プレースホルダー 3">
            <a:extLst>
              <a:ext uri="{FF2B5EF4-FFF2-40B4-BE49-F238E27FC236}">
                <a16:creationId xmlns:a16="http://schemas.microsoft.com/office/drawing/2014/main" id="{FD66BF81-601A-A906-8D07-DAD698DE2DAC}"/>
              </a:ext>
            </a:extLst>
          </p:cNvPr>
          <p:cNvSpPr>
            <a:spLocks noGrp="1"/>
          </p:cNvSpPr>
          <p:nvPr>
            <p:ph type="sldNum" sz="quarter" idx="4"/>
          </p:nvPr>
        </p:nvSpPr>
        <p:spPr/>
        <p:txBody>
          <a:bodyPr/>
          <a:lstStyle/>
          <a:p>
            <a:fld id="{E4DD4CA9-FFF4-4929-B1F3-DD754470E6A2}" type="slidenum">
              <a:rPr lang="ja-JP" altLang="en-US" smtClean="0"/>
              <a:pPr/>
              <a:t>21</a:t>
            </a:fld>
            <a:endParaRPr lang="ja-JP" altLang="en-US" dirty="0"/>
          </a:p>
        </p:txBody>
      </p:sp>
      <p:graphicFrame>
        <p:nvGraphicFramePr>
          <p:cNvPr id="5" name="グラフ 4">
            <a:extLst>
              <a:ext uri="{FF2B5EF4-FFF2-40B4-BE49-F238E27FC236}">
                <a16:creationId xmlns:a16="http://schemas.microsoft.com/office/drawing/2014/main" id="{E7769413-7D0B-07E6-F0F8-53E14D4BFF22}"/>
              </a:ext>
            </a:extLst>
          </p:cNvPr>
          <p:cNvGraphicFramePr>
            <a:graphicFrameLocks/>
          </p:cNvGraphicFramePr>
          <p:nvPr>
            <p:extLst>
              <p:ext uri="{D42A27DB-BD31-4B8C-83A1-F6EECF244321}">
                <p14:modId xmlns:p14="http://schemas.microsoft.com/office/powerpoint/2010/main" val="346702816"/>
              </p:ext>
            </p:extLst>
          </p:nvPr>
        </p:nvGraphicFramePr>
        <p:xfrm>
          <a:off x="338798" y="3975967"/>
          <a:ext cx="3644367" cy="2556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DEEA349D-49B6-6F7D-7683-480FF03CB320}"/>
              </a:ext>
            </a:extLst>
          </p:cNvPr>
          <p:cNvGraphicFramePr>
            <a:graphicFrameLocks/>
          </p:cNvGraphicFramePr>
          <p:nvPr>
            <p:extLst>
              <p:ext uri="{D42A27DB-BD31-4B8C-83A1-F6EECF244321}">
                <p14:modId xmlns:p14="http://schemas.microsoft.com/office/powerpoint/2010/main" val="968580036"/>
              </p:ext>
            </p:extLst>
          </p:nvPr>
        </p:nvGraphicFramePr>
        <p:xfrm>
          <a:off x="4113633" y="3975968"/>
          <a:ext cx="3821533" cy="2556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60E13A9F-639B-C0B3-F002-DB38A08F79C3}"/>
              </a:ext>
            </a:extLst>
          </p:cNvPr>
          <p:cNvGraphicFramePr>
            <a:graphicFrameLocks/>
          </p:cNvGraphicFramePr>
          <p:nvPr>
            <p:extLst>
              <p:ext uri="{D42A27DB-BD31-4B8C-83A1-F6EECF244321}">
                <p14:modId xmlns:p14="http://schemas.microsoft.com/office/powerpoint/2010/main" val="1414849994"/>
              </p:ext>
            </p:extLst>
          </p:nvPr>
        </p:nvGraphicFramePr>
        <p:xfrm>
          <a:off x="8065634" y="3975967"/>
          <a:ext cx="3634584" cy="2556969"/>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a:extLst>
              <a:ext uri="{FF2B5EF4-FFF2-40B4-BE49-F238E27FC236}">
                <a16:creationId xmlns:a16="http://schemas.microsoft.com/office/drawing/2014/main" id="{45885299-06E1-B9E0-942C-7F73B7B0A233}"/>
              </a:ext>
            </a:extLst>
          </p:cNvPr>
          <p:cNvSpPr txBox="1"/>
          <p:nvPr/>
        </p:nvSpPr>
        <p:spPr>
          <a:xfrm>
            <a:off x="1594960" y="6501991"/>
            <a:ext cx="1132041" cy="400110"/>
          </a:xfrm>
          <a:prstGeom prst="rect">
            <a:avLst/>
          </a:prstGeom>
          <a:noFill/>
        </p:spPr>
        <p:txBody>
          <a:bodyPr wrap="none" rtlCol="0">
            <a:spAutoFit/>
          </a:bodyPr>
          <a:lstStyle/>
          <a:p>
            <a:r>
              <a:rPr kumimoji="1" lang="en-US" altLang="ja-JP" dirty="0"/>
              <a:t>CPU</a:t>
            </a:r>
            <a:r>
              <a:rPr kumimoji="1" lang="ja-JP" altLang="en-US"/>
              <a:t>性能</a:t>
            </a:r>
            <a:endParaRPr kumimoji="1" lang="en-US" altLang="ja-JP" dirty="0"/>
          </a:p>
        </p:txBody>
      </p:sp>
      <p:sp>
        <p:nvSpPr>
          <p:cNvPr id="9" name="テキスト ボックス 8">
            <a:extLst>
              <a:ext uri="{FF2B5EF4-FFF2-40B4-BE49-F238E27FC236}">
                <a16:creationId xmlns:a16="http://schemas.microsoft.com/office/drawing/2014/main" id="{DF088E35-F68C-674A-3624-A7C36A85B269}"/>
              </a:ext>
            </a:extLst>
          </p:cNvPr>
          <p:cNvSpPr txBox="1"/>
          <p:nvPr/>
        </p:nvSpPr>
        <p:spPr>
          <a:xfrm>
            <a:off x="8824783" y="6532935"/>
            <a:ext cx="2116285" cy="400110"/>
          </a:xfrm>
          <a:prstGeom prst="rect">
            <a:avLst/>
          </a:prstGeom>
          <a:noFill/>
        </p:spPr>
        <p:txBody>
          <a:bodyPr wrap="none" rtlCol="0">
            <a:spAutoFit/>
          </a:bodyPr>
          <a:lstStyle/>
          <a:p>
            <a:r>
              <a:rPr lang="ja-JP" altLang="en-US"/>
              <a:t>ウェブサーバ</a:t>
            </a:r>
            <a:r>
              <a:rPr kumimoji="1" lang="ja-JP" altLang="en-US"/>
              <a:t>性能</a:t>
            </a:r>
            <a:endParaRPr kumimoji="1" lang="en-US" altLang="ja-JP" dirty="0"/>
          </a:p>
        </p:txBody>
      </p:sp>
      <p:sp>
        <p:nvSpPr>
          <p:cNvPr id="10" name="テキスト ボックス 9">
            <a:extLst>
              <a:ext uri="{FF2B5EF4-FFF2-40B4-BE49-F238E27FC236}">
                <a16:creationId xmlns:a16="http://schemas.microsoft.com/office/drawing/2014/main" id="{03BA4BBD-3A1C-0458-E22E-7BC0784696A2}"/>
              </a:ext>
            </a:extLst>
          </p:cNvPr>
          <p:cNvSpPr txBox="1"/>
          <p:nvPr/>
        </p:nvSpPr>
        <p:spPr>
          <a:xfrm>
            <a:off x="4921373" y="6501991"/>
            <a:ext cx="2206053" cy="400110"/>
          </a:xfrm>
          <a:prstGeom prst="rect">
            <a:avLst/>
          </a:prstGeom>
          <a:noFill/>
        </p:spPr>
        <p:txBody>
          <a:bodyPr wrap="none" rtlCol="0">
            <a:spAutoFit/>
          </a:bodyPr>
          <a:lstStyle/>
          <a:p>
            <a:r>
              <a:rPr lang="ja-JP" altLang="en-US"/>
              <a:t>メモリアクセス</a:t>
            </a:r>
            <a:r>
              <a:rPr kumimoji="1" lang="ja-JP" altLang="en-US"/>
              <a:t>性能</a:t>
            </a:r>
            <a:endParaRPr kumimoji="1" lang="en-US" altLang="ja-JP" dirty="0"/>
          </a:p>
        </p:txBody>
      </p:sp>
      <p:cxnSp>
        <p:nvCxnSpPr>
          <p:cNvPr id="11" name="Straight Arrow Connector 4">
            <a:extLst>
              <a:ext uri="{FF2B5EF4-FFF2-40B4-BE49-F238E27FC236}">
                <a16:creationId xmlns:a16="http://schemas.microsoft.com/office/drawing/2014/main" id="{206F7785-BFC6-BAC0-33DE-8EA5B6CB63AA}"/>
              </a:ext>
            </a:extLst>
          </p:cNvPr>
          <p:cNvCxnSpPr>
            <a:cxnSpLocks/>
          </p:cNvCxnSpPr>
          <p:nvPr/>
        </p:nvCxnSpPr>
        <p:spPr>
          <a:xfrm flipH="1" flipV="1">
            <a:off x="6096000" y="4365104"/>
            <a:ext cx="792088" cy="648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6">
            <a:extLst>
              <a:ext uri="{FF2B5EF4-FFF2-40B4-BE49-F238E27FC236}">
                <a16:creationId xmlns:a16="http://schemas.microsoft.com/office/drawing/2014/main" id="{8E691AF7-8D51-B04D-8DF3-FBEA1ED7D6EC}"/>
              </a:ext>
            </a:extLst>
          </p:cNvPr>
          <p:cNvSpPr txBox="1"/>
          <p:nvPr/>
        </p:nvSpPr>
        <p:spPr>
          <a:xfrm>
            <a:off x="6386154" y="4134271"/>
            <a:ext cx="481222" cy="461665"/>
          </a:xfrm>
          <a:prstGeom prst="rect">
            <a:avLst/>
          </a:prstGeom>
          <a:noFill/>
        </p:spPr>
        <p:txBody>
          <a:bodyPr wrap="none" rtlCol="0">
            <a:spAutoFit/>
          </a:bodyPr>
          <a:lstStyle/>
          <a:p>
            <a:r>
              <a:rPr lang="en-JP" sz="2400" b="1" dirty="0"/>
              <a:t>2x</a:t>
            </a:r>
          </a:p>
        </p:txBody>
      </p:sp>
      <p:cxnSp>
        <p:nvCxnSpPr>
          <p:cNvPr id="13" name="Straight Arrow Connector 4">
            <a:extLst>
              <a:ext uri="{FF2B5EF4-FFF2-40B4-BE49-F238E27FC236}">
                <a16:creationId xmlns:a16="http://schemas.microsoft.com/office/drawing/2014/main" id="{6E1073B8-2738-AB79-EA95-358FBB0A96E0}"/>
              </a:ext>
            </a:extLst>
          </p:cNvPr>
          <p:cNvCxnSpPr>
            <a:cxnSpLocks/>
          </p:cNvCxnSpPr>
          <p:nvPr/>
        </p:nvCxnSpPr>
        <p:spPr>
          <a:xfrm flipH="1" flipV="1">
            <a:off x="9917533" y="4365103"/>
            <a:ext cx="858987" cy="385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29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21FB6-1B7A-7037-9670-9C8B9A3965CC}"/>
              </a:ext>
            </a:extLst>
          </p:cNvPr>
          <p:cNvSpPr>
            <a:spLocks noGrp="1"/>
          </p:cNvSpPr>
          <p:nvPr>
            <p:ph type="title"/>
          </p:nvPr>
        </p:nvSpPr>
        <p:spPr/>
        <p:txBody>
          <a:bodyPr/>
          <a:lstStyle/>
          <a:p>
            <a:r>
              <a:rPr kumimoji="1" lang="ja-JP" altLang="en-US"/>
              <a:t>通信履歴の取得性能</a:t>
            </a:r>
          </a:p>
        </p:txBody>
      </p:sp>
      <p:sp>
        <p:nvSpPr>
          <p:cNvPr id="3" name="コンテンツ プレースホルダー 2">
            <a:extLst>
              <a:ext uri="{FF2B5EF4-FFF2-40B4-BE49-F238E27FC236}">
                <a16:creationId xmlns:a16="http://schemas.microsoft.com/office/drawing/2014/main" id="{EA03C5E0-4DA8-8708-0D4E-7EC2B1B6198D}"/>
              </a:ext>
            </a:extLst>
          </p:cNvPr>
          <p:cNvSpPr>
            <a:spLocks noGrp="1"/>
          </p:cNvSpPr>
          <p:nvPr>
            <p:ph idx="1"/>
          </p:nvPr>
        </p:nvSpPr>
        <p:spPr/>
        <p:txBody>
          <a:bodyPr/>
          <a:lstStyle/>
          <a:p>
            <a:r>
              <a:rPr lang="ja-JP" altLang="en-US"/>
              <a:t>ユーザがクラウドサービスの通信履歴を取得できることを確認</a:t>
            </a:r>
            <a:endParaRPr lang="en-US" altLang="ja-JP" dirty="0"/>
          </a:p>
          <a:p>
            <a:pPr lvl="1"/>
            <a:r>
              <a:rPr lang="en-US" altLang="ja-JP" dirty="0" err="1"/>
              <a:t>BitVisor</a:t>
            </a:r>
            <a:r>
              <a:rPr lang="ja-JP" altLang="en-US"/>
              <a:t>上の</a:t>
            </a:r>
            <a:r>
              <a:rPr lang="en-US" altLang="ja-JP" dirty="0"/>
              <a:t>Linux</a:t>
            </a:r>
            <a:r>
              <a:rPr lang="ja-JP" altLang="en-US"/>
              <a:t>が行った通信の情報をクライアントから取得できた</a:t>
            </a:r>
            <a:endParaRPr lang="en-US" altLang="ja-JP" dirty="0"/>
          </a:p>
          <a:p>
            <a:r>
              <a:rPr lang="ja-JP" altLang="en-US"/>
              <a:t>１</a:t>
            </a:r>
            <a:r>
              <a:rPr lang="en-US" altLang="ja-JP" dirty="0"/>
              <a:t>〜</a:t>
            </a:r>
            <a:r>
              <a:rPr lang="ja-JP" altLang="en-US"/>
              <a:t>５台のクラウド</a:t>
            </a:r>
            <a:r>
              <a:rPr lang="en-US" altLang="ja-JP" dirty="0"/>
              <a:t>VM</a:t>
            </a:r>
            <a:r>
              <a:rPr lang="ja-JP" altLang="en-US"/>
              <a:t>から通信履歴を再帰的に取得する時間を測定</a:t>
            </a:r>
            <a:endParaRPr lang="en-US" altLang="ja-JP" dirty="0"/>
          </a:p>
          <a:p>
            <a:pPr lvl="1"/>
            <a:r>
              <a:rPr lang="ja-JP" altLang="en-US"/>
              <a:t>台数に応じた時間がかかるが、３台になった時に急激に取得時間が長くなった</a:t>
            </a:r>
            <a:endParaRPr lang="en-US" altLang="ja-JP" dirty="0"/>
          </a:p>
          <a:p>
            <a:r>
              <a:rPr lang="ja-JP" altLang="en-US"/>
              <a:t>通信を捕捉するオーバヘッドを測定</a:t>
            </a:r>
            <a:endParaRPr lang="en-US" altLang="ja-JP" dirty="0"/>
          </a:p>
          <a:p>
            <a:pPr lvl="1"/>
            <a:r>
              <a:rPr lang="ja-JP" altLang="en-US"/>
              <a:t>ウェブサーバのスループットが</a:t>
            </a:r>
            <a:r>
              <a:rPr lang="en-US" altLang="ja-JP" dirty="0"/>
              <a:t>33%</a:t>
            </a:r>
            <a:r>
              <a:rPr lang="ja-JP" altLang="en-US"/>
              <a:t>低下</a:t>
            </a:r>
            <a:endParaRPr lang="en-US" altLang="ja-JP" dirty="0"/>
          </a:p>
        </p:txBody>
      </p:sp>
      <p:sp>
        <p:nvSpPr>
          <p:cNvPr id="4" name="スライド番号プレースホルダー 3">
            <a:extLst>
              <a:ext uri="{FF2B5EF4-FFF2-40B4-BE49-F238E27FC236}">
                <a16:creationId xmlns:a16="http://schemas.microsoft.com/office/drawing/2014/main" id="{88796C2F-9215-332B-7B92-1B6D0F32D797}"/>
              </a:ext>
            </a:extLst>
          </p:cNvPr>
          <p:cNvSpPr>
            <a:spLocks noGrp="1"/>
          </p:cNvSpPr>
          <p:nvPr>
            <p:ph type="sldNum" sz="quarter" idx="4"/>
          </p:nvPr>
        </p:nvSpPr>
        <p:spPr/>
        <p:txBody>
          <a:bodyPr/>
          <a:lstStyle/>
          <a:p>
            <a:fld id="{E4DD4CA9-FFF4-4929-B1F3-DD754470E6A2}" type="slidenum">
              <a:rPr lang="ja-JP" altLang="en-US" smtClean="0"/>
              <a:pPr/>
              <a:t>22</a:t>
            </a:fld>
            <a:endParaRPr lang="ja-JP" altLang="en-US" dirty="0"/>
          </a:p>
        </p:txBody>
      </p:sp>
      <p:graphicFrame>
        <p:nvGraphicFramePr>
          <p:cNvPr id="5" name="グラフ 4">
            <a:extLst>
              <a:ext uri="{FF2B5EF4-FFF2-40B4-BE49-F238E27FC236}">
                <a16:creationId xmlns:a16="http://schemas.microsoft.com/office/drawing/2014/main" id="{3E7F3A47-AC99-4578-B47E-4E461415EAE2}"/>
              </a:ext>
            </a:extLst>
          </p:cNvPr>
          <p:cNvGraphicFramePr>
            <a:graphicFrameLocks/>
          </p:cNvGraphicFramePr>
          <p:nvPr>
            <p:extLst>
              <p:ext uri="{D42A27DB-BD31-4B8C-83A1-F6EECF244321}">
                <p14:modId xmlns:p14="http://schemas.microsoft.com/office/powerpoint/2010/main" val="1339688758"/>
              </p:ext>
            </p:extLst>
          </p:nvPr>
        </p:nvGraphicFramePr>
        <p:xfrm>
          <a:off x="1199456" y="4158524"/>
          <a:ext cx="4306094" cy="2441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91AC6317-9992-ACE2-862B-AE88F6A2BD09}"/>
              </a:ext>
            </a:extLst>
          </p:cNvPr>
          <p:cNvGraphicFramePr>
            <a:graphicFrameLocks/>
          </p:cNvGraphicFramePr>
          <p:nvPr>
            <p:extLst>
              <p:ext uri="{D42A27DB-BD31-4B8C-83A1-F6EECF244321}">
                <p14:modId xmlns:p14="http://schemas.microsoft.com/office/powerpoint/2010/main" val="2051686105"/>
              </p:ext>
            </p:extLst>
          </p:nvPr>
        </p:nvGraphicFramePr>
        <p:xfrm>
          <a:off x="6686452" y="4080072"/>
          <a:ext cx="4306094" cy="254850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4">
            <a:extLst>
              <a:ext uri="{FF2B5EF4-FFF2-40B4-BE49-F238E27FC236}">
                <a16:creationId xmlns:a16="http://schemas.microsoft.com/office/drawing/2014/main" id="{F4B68587-1CF8-C00A-892F-EEB3CB25F222}"/>
              </a:ext>
            </a:extLst>
          </p:cNvPr>
          <p:cNvCxnSpPr>
            <a:cxnSpLocks/>
          </p:cNvCxnSpPr>
          <p:nvPr/>
        </p:nvCxnSpPr>
        <p:spPr>
          <a:xfrm>
            <a:off x="8976320" y="4662721"/>
            <a:ext cx="792088" cy="4224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3D3BEC0C-DB63-77B9-7763-3A15B8C858AD}"/>
              </a:ext>
            </a:extLst>
          </p:cNvPr>
          <p:cNvSpPr txBox="1"/>
          <p:nvPr/>
        </p:nvSpPr>
        <p:spPr>
          <a:xfrm>
            <a:off x="9331754" y="4445076"/>
            <a:ext cx="627095" cy="400110"/>
          </a:xfrm>
          <a:prstGeom prst="rect">
            <a:avLst/>
          </a:prstGeom>
          <a:noFill/>
        </p:spPr>
        <p:txBody>
          <a:bodyPr wrap="none" rtlCol="0">
            <a:spAutoFit/>
          </a:bodyPr>
          <a:lstStyle/>
          <a:p>
            <a:r>
              <a:rPr lang="en-JP" b="1" dirty="0"/>
              <a:t>33%</a:t>
            </a:r>
          </a:p>
        </p:txBody>
      </p:sp>
    </p:spTree>
    <p:extLst>
      <p:ext uri="{BB962C8B-B14F-4D97-AF65-F5344CB8AC3E}">
        <p14:creationId xmlns:p14="http://schemas.microsoft.com/office/powerpoint/2010/main" val="2970052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9A3926-675B-FA5F-4FCD-B0718F568D4C}"/>
              </a:ext>
            </a:extLst>
          </p:cNvPr>
          <p:cNvSpPr>
            <a:spLocks noGrp="1"/>
          </p:cNvSpPr>
          <p:nvPr>
            <p:ph type="title"/>
          </p:nvPr>
        </p:nvSpPr>
        <p:spPr/>
        <p:txBody>
          <a:bodyPr/>
          <a:lstStyle/>
          <a:p>
            <a:r>
              <a:rPr kumimoji="1" lang="ja-JP" altLang="en-US"/>
              <a:t>関連研究</a:t>
            </a:r>
          </a:p>
        </p:txBody>
      </p:sp>
      <p:sp>
        <p:nvSpPr>
          <p:cNvPr id="3" name="コンテンツ プレースホルダー 2">
            <a:extLst>
              <a:ext uri="{FF2B5EF4-FFF2-40B4-BE49-F238E27FC236}">
                <a16:creationId xmlns:a16="http://schemas.microsoft.com/office/drawing/2014/main" id="{69A4D66B-2BBF-A86D-EE31-22A588525828}"/>
              </a:ext>
            </a:extLst>
          </p:cNvPr>
          <p:cNvSpPr>
            <a:spLocks noGrp="1"/>
          </p:cNvSpPr>
          <p:nvPr>
            <p:ph idx="1"/>
          </p:nvPr>
        </p:nvSpPr>
        <p:spPr/>
        <p:txBody>
          <a:bodyPr/>
          <a:lstStyle/>
          <a:p>
            <a:r>
              <a:rPr kumimoji="1" lang="en-US" altLang="ja-JP" dirty="0" err="1"/>
              <a:t>Ryoan</a:t>
            </a:r>
            <a:r>
              <a:rPr kumimoji="1" lang="en-US" altLang="ja-JP" dirty="0"/>
              <a:t> [Xu+, OSDI’16]</a:t>
            </a:r>
          </a:p>
          <a:p>
            <a:pPr lvl="1"/>
            <a:r>
              <a:rPr kumimoji="1" lang="en-US" altLang="ja-JP" dirty="0"/>
              <a:t>SGX</a:t>
            </a:r>
            <a:r>
              <a:rPr kumimoji="1" lang="ja-JP" altLang="en-US"/>
              <a:t>エンクレイヴ内に</a:t>
            </a:r>
            <a:r>
              <a:rPr kumimoji="1" lang="en-US" altLang="ja-JP" dirty="0"/>
              <a:t>NaCl</a:t>
            </a:r>
            <a:r>
              <a:rPr kumimoji="1" lang="ja-JP" altLang="en-US"/>
              <a:t>サンドボックスを作成してクラウドサービスを実行</a:t>
            </a:r>
            <a:endParaRPr kumimoji="1" lang="en-US" altLang="ja-JP" dirty="0"/>
          </a:p>
          <a:p>
            <a:pPr lvl="1"/>
            <a:r>
              <a:rPr lang="ja-JP" altLang="en-US"/>
              <a:t>機密情報を受け取ったサービスのアクセスはサンドボックスが制限</a:t>
            </a:r>
            <a:endParaRPr kumimoji="1" lang="en-US" altLang="ja-JP" dirty="0"/>
          </a:p>
          <a:p>
            <a:r>
              <a:rPr lang="en-US" altLang="ja-JP" dirty="0" err="1"/>
              <a:t>AccTEE</a:t>
            </a:r>
            <a:r>
              <a:rPr lang="en-US" altLang="ja-JP" dirty="0"/>
              <a:t> [</a:t>
            </a:r>
            <a:r>
              <a:rPr lang="en-US" altLang="ja-JP" dirty="0" err="1"/>
              <a:t>Goltzsche</a:t>
            </a:r>
            <a:r>
              <a:rPr lang="en-US" altLang="ja-JP" dirty="0"/>
              <a:t>+, Middleware’19]</a:t>
            </a:r>
          </a:p>
          <a:p>
            <a:pPr lvl="1"/>
            <a:r>
              <a:rPr lang="en-US" altLang="ja-JP" dirty="0"/>
              <a:t>SGX</a:t>
            </a:r>
            <a:r>
              <a:rPr lang="ja-JP" altLang="en-US"/>
              <a:t>エンクレイヴ内で</a:t>
            </a:r>
            <a:r>
              <a:rPr lang="en-US" altLang="ja-JP" dirty="0" err="1"/>
              <a:t>WebAssembly</a:t>
            </a:r>
            <a:r>
              <a:rPr lang="ja-JP" altLang="en-US"/>
              <a:t>を用いて双方向サンドボックスを作成</a:t>
            </a:r>
            <a:endParaRPr lang="en-US" altLang="ja-JP" dirty="0"/>
          </a:p>
          <a:p>
            <a:pPr lvl="1"/>
            <a:r>
              <a:rPr lang="ja-JP" altLang="en-US"/>
              <a:t>サービスが使用したリソースをエンクレイヴ内に安全に記録</a:t>
            </a:r>
            <a:endParaRPr kumimoji="1" lang="en-US" altLang="ja-JP" dirty="0"/>
          </a:p>
          <a:p>
            <a:r>
              <a:rPr kumimoji="1" lang="en-US" altLang="ja-JP" dirty="0" err="1"/>
              <a:t>SEVmonitor</a:t>
            </a:r>
            <a:r>
              <a:rPr kumimoji="1" lang="ja-JP" altLang="en-US"/>
              <a:t> </a:t>
            </a:r>
            <a:r>
              <a:rPr kumimoji="1" lang="en-US" altLang="ja-JP" dirty="0"/>
              <a:t>[</a:t>
            </a:r>
            <a:r>
              <a:rPr kumimoji="1" lang="ja-JP" altLang="en-US"/>
              <a:t>能野ら</a:t>
            </a:r>
            <a:r>
              <a:rPr kumimoji="1" lang="en-US" altLang="ja-JP" dirty="0"/>
              <a:t>, SWoPP’21]</a:t>
            </a:r>
          </a:p>
          <a:p>
            <a:pPr lvl="1"/>
            <a:r>
              <a:rPr lang="en-US" altLang="ja-JP" dirty="0"/>
              <a:t>SEV</a:t>
            </a:r>
            <a:r>
              <a:rPr lang="ja-JP" altLang="en-US"/>
              <a:t>で保護された</a:t>
            </a:r>
            <a:r>
              <a:rPr lang="en-US" altLang="ja-JP" dirty="0"/>
              <a:t>VM</a:t>
            </a:r>
            <a:r>
              <a:rPr lang="ja-JP" altLang="en-US"/>
              <a:t>内でエージェントを動作させ、別の</a:t>
            </a:r>
            <a:r>
              <a:rPr lang="en-US" altLang="ja-JP" dirty="0"/>
              <a:t>VM</a:t>
            </a:r>
            <a:r>
              <a:rPr lang="ja-JP" altLang="en-US"/>
              <a:t>に</a:t>
            </a:r>
            <a:r>
              <a:rPr lang="en-US" altLang="ja-JP" dirty="0"/>
              <a:t>IDS</a:t>
            </a:r>
            <a:r>
              <a:rPr lang="ja-JP" altLang="en-US"/>
              <a:t>をオフロード</a:t>
            </a:r>
            <a:endParaRPr lang="en-US" altLang="ja-JP" dirty="0"/>
          </a:p>
          <a:p>
            <a:pPr lvl="1"/>
            <a:r>
              <a:rPr lang="ja-JP" altLang="en-US"/>
              <a:t>クラウドが</a:t>
            </a:r>
            <a:r>
              <a:rPr lang="en-US" altLang="ja-JP" dirty="0"/>
              <a:t>VM</a:t>
            </a:r>
            <a:r>
              <a:rPr lang="ja-JP" altLang="en-US"/>
              <a:t>内で</a:t>
            </a:r>
            <a:r>
              <a:rPr lang="en-US" altLang="ja-JP" dirty="0" err="1"/>
              <a:t>BitVisor</a:t>
            </a:r>
            <a:r>
              <a:rPr lang="ja-JP" altLang="en-US"/>
              <a:t>を動作させてユーザの</a:t>
            </a:r>
            <a:r>
              <a:rPr lang="en-US" altLang="ja-JP" dirty="0"/>
              <a:t>VM</a:t>
            </a:r>
            <a:r>
              <a:rPr lang="ja-JP" altLang="en-US"/>
              <a:t>を監視することを想定</a:t>
            </a:r>
            <a:endParaRPr lang="en-US" altLang="ja-JP" dirty="0"/>
          </a:p>
        </p:txBody>
      </p:sp>
      <p:sp>
        <p:nvSpPr>
          <p:cNvPr id="4" name="スライド番号プレースホルダー 3">
            <a:extLst>
              <a:ext uri="{FF2B5EF4-FFF2-40B4-BE49-F238E27FC236}">
                <a16:creationId xmlns:a16="http://schemas.microsoft.com/office/drawing/2014/main" id="{83129910-F409-E466-6E66-218FBF956555}"/>
              </a:ext>
            </a:extLst>
          </p:cNvPr>
          <p:cNvSpPr>
            <a:spLocks noGrp="1"/>
          </p:cNvSpPr>
          <p:nvPr>
            <p:ph type="sldNum" sz="quarter" idx="4"/>
          </p:nvPr>
        </p:nvSpPr>
        <p:spPr/>
        <p:txBody>
          <a:bodyPr/>
          <a:lstStyle/>
          <a:p>
            <a:fld id="{E4DD4CA9-FFF4-4929-B1F3-DD754470E6A2}" type="slidenum">
              <a:rPr lang="ja-JP" altLang="en-US" smtClean="0"/>
              <a:pPr/>
              <a:t>23</a:t>
            </a:fld>
            <a:endParaRPr lang="ja-JP" altLang="en-US" dirty="0"/>
          </a:p>
        </p:txBody>
      </p:sp>
    </p:spTree>
    <p:extLst>
      <p:ext uri="{BB962C8B-B14F-4D97-AF65-F5344CB8AC3E}">
        <p14:creationId xmlns:p14="http://schemas.microsoft.com/office/powerpoint/2010/main" val="411872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8724-E8C1-A248-AC93-0B601897D2C7}"/>
              </a:ext>
            </a:extLst>
          </p:cNvPr>
          <p:cNvSpPr>
            <a:spLocks noGrp="1"/>
          </p:cNvSpPr>
          <p:nvPr>
            <p:ph type="title"/>
          </p:nvPr>
        </p:nvSpPr>
        <p:spPr/>
        <p:txBody>
          <a:bodyPr/>
          <a:lstStyle/>
          <a:p>
            <a:r>
              <a:rPr lang="en-JP"/>
              <a:t>まとめ</a:t>
            </a:r>
            <a:endParaRPr lang="en-JP" dirty="0"/>
          </a:p>
        </p:txBody>
      </p:sp>
      <p:sp>
        <p:nvSpPr>
          <p:cNvPr id="3" name="Content Placeholder 2">
            <a:extLst>
              <a:ext uri="{FF2B5EF4-FFF2-40B4-BE49-F238E27FC236}">
                <a16:creationId xmlns:a16="http://schemas.microsoft.com/office/drawing/2014/main" id="{C46EF1A2-B4AC-C34D-A74B-51455F413DD4}"/>
              </a:ext>
            </a:extLst>
          </p:cNvPr>
          <p:cNvSpPr>
            <a:spLocks noGrp="1"/>
          </p:cNvSpPr>
          <p:nvPr>
            <p:ph idx="1"/>
          </p:nvPr>
        </p:nvSpPr>
        <p:spPr/>
        <p:txBody>
          <a:bodyPr/>
          <a:lstStyle/>
          <a:p>
            <a:r>
              <a:rPr lang="en-US" altLang="ja-JP" dirty="0"/>
              <a:t>AMD</a:t>
            </a:r>
            <a:r>
              <a:rPr lang="ja-JP" altLang="en-US"/>
              <a:t> </a:t>
            </a:r>
            <a:r>
              <a:rPr lang="en-US" altLang="ja-JP" dirty="0"/>
              <a:t>SEV</a:t>
            </a:r>
            <a:r>
              <a:rPr lang="ja-JP" altLang="en-US"/>
              <a:t>を用いてユーザがクラウド内のデータ流を安全に追跡・制御できるシステム</a:t>
            </a:r>
            <a:r>
              <a:rPr lang="en-US" altLang="ja-JP" dirty="0"/>
              <a:t>SEV-tracker</a:t>
            </a:r>
            <a:r>
              <a:rPr lang="ja-JP" altLang="en-US"/>
              <a:t>を提案</a:t>
            </a:r>
            <a:endParaRPr lang="ja-JP" dirty="0"/>
          </a:p>
          <a:p>
            <a:pPr lvl="1"/>
            <a:r>
              <a:rPr lang="ja-JP" altLang="en-US"/>
              <a:t>クラウドにユーザ・ハイパーバイザを送り込み、プライバシ制御機構を実行</a:t>
            </a:r>
            <a:endParaRPr lang="ja-JP" altLang="en-US" dirty="0"/>
          </a:p>
          <a:p>
            <a:pPr lvl="1"/>
            <a:r>
              <a:rPr lang="ja-JP" altLang="en-US"/>
              <a:t>プライバシ制御機構がクラウドサービスの通信を追跡</a:t>
            </a:r>
            <a:endParaRPr lang="en-US" altLang="ja-JP" dirty="0"/>
          </a:p>
          <a:p>
            <a:pPr lvl="1"/>
            <a:r>
              <a:rPr lang="en-US" altLang="ja-JP" dirty="0"/>
              <a:t>SEV</a:t>
            </a:r>
            <a:r>
              <a:rPr lang="ja-JP" altLang="en-US"/>
              <a:t>のメモリ保護によりユーザ・ハイパーバイザとクラウドサービスを相互に保護</a:t>
            </a:r>
            <a:endParaRPr lang="en-US" altLang="ja-JP" dirty="0"/>
          </a:p>
          <a:p>
            <a:pPr lvl="1"/>
            <a:r>
              <a:rPr lang="en-US" altLang="ja-JP" dirty="0" err="1"/>
              <a:t>BitVisor</a:t>
            </a:r>
            <a:r>
              <a:rPr lang="ja-JP" altLang="en-US"/>
              <a:t>と</a:t>
            </a:r>
            <a:r>
              <a:rPr lang="en-US" altLang="ja-JP" dirty="0" err="1"/>
              <a:t>Unikraft</a:t>
            </a:r>
            <a:r>
              <a:rPr lang="ja-JP" altLang="en-US"/>
              <a:t>を用いてネストした仮想化のオーバヘッドを削減</a:t>
            </a:r>
            <a:endParaRPr lang="en-US" altLang="ja-JP" dirty="0"/>
          </a:p>
          <a:p>
            <a:r>
              <a:rPr lang="ja-JP" altLang="en-US" dirty="0"/>
              <a:t>今後の課題</a:t>
            </a:r>
            <a:endParaRPr lang="en-US" altLang="ja-JP" dirty="0"/>
          </a:p>
          <a:p>
            <a:pPr lvl="1"/>
            <a:r>
              <a:rPr lang="ja-JP" altLang="en-US"/>
              <a:t>様々な</a:t>
            </a:r>
            <a:r>
              <a:rPr lang="en-US" altLang="ja-JP" dirty="0" err="1"/>
              <a:t>Unikraft</a:t>
            </a:r>
            <a:r>
              <a:rPr lang="ja-JP" altLang="en-US"/>
              <a:t>アプリケーションを動作させてデータ流を追跡</a:t>
            </a:r>
            <a:endParaRPr lang="en-US" altLang="ja-JP" dirty="0"/>
          </a:p>
          <a:p>
            <a:pPr lvl="1"/>
            <a:r>
              <a:rPr lang="ja-JP" altLang="en-US"/>
              <a:t>クラウドサービスのデータ流を制御</a:t>
            </a:r>
            <a:endParaRPr lang="en-US" altLang="ja-JP" dirty="0"/>
          </a:p>
          <a:p>
            <a:pPr lvl="1"/>
            <a:r>
              <a:rPr lang="en-US" altLang="ja-JP" dirty="0" err="1"/>
              <a:t>BitVisor</a:t>
            </a:r>
            <a:r>
              <a:rPr lang="ja-JP" altLang="en-US"/>
              <a:t>と</a:t>
            </a:r>
            <a:r>
              <a:rPr lang="en-US" altLang="ja-JP" dirty="0" err="1"/>
              <a:t>Unikraft</a:t>
            </a:r>
            <a:r>
              <a:rPr lang="ja-JP" altLang="en-US"/>
              <a:t>の</a:t>
            </a:r>
            <a:r>
              <a:rPr lang="en-US" altLang="ja-JP" dirty="0"/>
              <a:t>SEV</a:t>
            </a:r>
            <a:r>
              <a:rPr lang="ja-JP" altLang="en-US"/>
              <a:t>対応</a:t>
            </a:r>
            <a:endParaRPr lang="ja-JP" altLang="en-US" dirty="0"/>
          </a:p>
        </p:txBody>
      </p:sp>
      <p:sp>
        <p:nvSpPr>
          <p:cNvPr id="4" name="Slide Number Placeholder 3">
            <a:extLst>
              <a:ext uri="{FF2B5EF4-FFF2-40B4-BE49-F238E27FC236}">
                <a16:creationId xmlns:a16="http://schemas.microsoft.com/office/drawing/2014/main" id="{E5D52FC5-8400-AE4A-88FC-41161934EB17}"/>
              </a:ext>
            </a:extLst>
          </p:cNvPr>
          <p:cNvSpPr>
            <a:spLocks noGrp="1"/>
          </p:cNvSpPr>
          <p:nvPr>
            <p:ph type="sldNum" sz="quarter" idx="4"/>
          </p:nvPr>
        </p:nvSpPr>
        <p:spPr/>
        <p:txBody>
          <a:bodyPr/>
          <a:lstStyle/>
          <a:p>
            <a:fld id="{E4DD4CA9-FFF4-4929-B1F3-DD754470E6A2}" type="slidenum">
              <a:rPr lang="ja-JP" altLang="en-US" smtClean="0"/>
              <a:pPr/>
              <a:t>24</a:t>
            </a:fld>
            <a:endParaRPr lang="ja-JP" altLang="en-US" dirty="0"/>
          </a:p>
        </p:txBody>
      </p:sp>
    </p:spTree>
    <p:extLst>
      <p:ext uri="{BB962C8B-B14F-4D97-AF65-F5344CB8AC3E}">
        <p14:creationId xmlns:p14="http://schemas.microsoft.com/office/powerpoint/2010/main" val="276133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9DBA9-F94F-45A3-BE7E-223BC855570C}"/>
              </a:ext>
            </a:extLst>
          </p:cNvPr>
          <p:cNvSpPr>
            <a:spLocks noGrp="1"/>
          </p:cNvSpPr>
          <p:nvPr>
            <p:ph type="title"/>
          </p:nvPr>
        </p:nvSpPr>
        <p:spPr/>
        <p:txBody>
          <a:bodyPr/>
          <a:lstStyle/>
          <a:p>
            <a:r>
              <a:rPr lang="ja-JP" altLang="en-US"/>
              <a:t>オーバヘッドの削減</a:t>
            </a:r>
            <a:endParaRPr lang="ja-JP" altLang="en-US" dirty="0"/>
          </a:p>
        </p:txBody>
      </p:sp>
      <p:sp>
        <p:nvSpPr>
          <p:cNvPr id="3" name="コンテンツ プレースホルダー 2">
            <a:extLst>
              <a:ext uri="{FF2B5EF4-FFF2-40B4-BE49-F238E27FC236}">
                <a16:creationId xmlns:a16="http://schemas.microsoft.com/office/drawing/2014/main" id="{8CB67126-3B64-4530-8681-32341D6DA58F}"/>
              </a:ext>
            </a:extLst>
          </p:cNvPr>
          <p:cNvSpPr>
            <a:spLocks noGrp="1"/>
          </p:cNvSpPr>
          <p:nvPr>
            <p:ph idx="1"/>
          </p:nvPr>
        </p:nvSpPr>
        <p:spPr/>
        <p:txBody>
          <a:bodyPr/>
          <a:lstStyle/>
          <a:p>
            <a:r>
              <a:rPr lang="ja-JP" altLang="en-US"/>
              <a:t>ユーザ</a:t>
            </a:r>
            <a:r>
              <a:rPr lang="ja-JP" altLang="en-US" dirty="0"/>
              <a:t>・ハイパーバイザ</a:t>
            </a:r>
            <a:r>
              <a:rPr lang="ja-JP" altLang="en-US"/>
              <a:t>として</a:t>
            </a:r>
            <a:r>
              <a:rPr lang="en-US" altLang="ja-JP" dirty="0"/>
              <a:t>Bi</a:t>
            </a:r>
            <a:r>
              <a:rPr lang="ja-JP" altLang="en-US"/>
              <a:t>tVisorを</a:t>
            </a:r>
            <a:r>
              <a:rPr lang="ja-JP" altLang="en-US" dirty="0"/>
              <a:t>利用</a:t>
            </a:r>
            <a:endParaRPr lang="ja-JP" dirty="0"/>
          </a:p>
          <a:p>
            <a:pPr lvl="1"/>
            <a:r>
              <a:rPr lang="ja-JP" altLang="en-US" dirty="0"/>
              <a:t>1つ</a:t>
            </a:r>
            <a:r>
              <a:rPr lang="ja-JP" altLang="en-US"/>
              <a:t>の</a:t>
            </a:r>
            <a:r>
              <a:rPr lang="en-US" altLang="ja-JP" dirty="0"/>
              <a:t>VM</a:t>
            </a:r>
            <a:r>
              <a:rPr lang="ja-JP" altLang="en-US"/>
              <a:t>しかサポートせず、</a:t>
            </a:r>
            <a:r>
              <a:rPr lang="ja-JP" altLang="en-US" dirty="0"/>
              <a:t>必要最小限の仮想化のみを行う</a:t>
            </a:r>
            <a:endParaRPr lang="en-US" altLang="ja-JP" dirty="0"/>
          </a:p>
          <a:p>
            <a:r>
              <a:rPr lang="ja-JP" altLang="en-US"/>
              <a:t>ユーザ</a:t>
            </a:r>
            <a:r>
              <a:rPr lang="en-US" altLang="ja-JP" dirty="0"/>
              <a:t>VM</a:t>
            </a:r>
            <a:r>
              <a:rPr lang="ja-JP" altLang="en-US"/>
              <a:t>内で</a:t>
            </a:r>
            <a:r>
              <a:rPr lang="ja-JP"/>
              <a:t>クラウドサービス</a:t>
            </a:r>
            <a:r>
              <a:rPr lang="ja-JP" dirty="0"/>
              <a:t>を実行する</a:t>
            </a:r>
            <a:r>
              <a:rPr lang="en-US" altLang="ja-JP" dirty="0"/>
              <a:t>OS</a:t>
            </a:r>
            <a:r>
              <a:rPr lang="ja-JP"/>
              <a:t>としてUnikraftを</a:t>
            </a:r>
            <a:r>
              <a:rPr lang="ja-JP" altLang="en-US" dirty="0"/>
              <a:t>利用</a:t>
            </a:r>
          </a:p>
          <a:p>
            <a:pPr lvl="1"/>
            <a:r>
              <a:rPr lang="ja-JP" altLang="en-US" dirty="0"/>
              <a:t>サービスの実行に必要</a:t>
            </a:r>
            <a:r>
              <a:rPr lang="ja-JP" dirty="0"/>
              <a:t>な</a:t>
            </a:r>
            <a:r>
              <a:rPr lang="en-US" altLang="ja-JP" dirty="0"/>
              <a:t>OS</a:t>
            </a:r>
            <a:r>
              <a:rPr lang="ja-JP" altLang="en-US" dirty="0"/>
              <a:t>の</a:t>
            </a:r>
            <a:r>
              <a:rPr lang="ja-JP" dirty="0"/>
              <a:t>機能のみ</a:t>
            </a:r>
            <a:r>
              <a:rPr lang="ja-JP" altLang="en-US" dirty="0"/>
              <a:t>をライブラリとしてリンク</a:t>
            </a:r>
            <a:endParaRPr lang="ja-JP" dirty="0"/>
          </a:p>
          <a:p>
            <a:pPr lvl="1"/>
            <a:r>
              <a:rPr lang="en-US" altLang="ja-JP" dirty="0"/>
              <a:t>SEV</a:t>
            </a:r>
            <a:r>
              <a:rPr lang="ja-JP" altLang="en-US" dirty="0"/>
              <a:t>を用いるために</a:t>
            </a:r>
            <a:r>
              <a:rPr lang="en-US" altLang="ja-JP" dirty="0"/>
              <a:t>BIOS</a:t>
            </a:r>
            <a:r>
              <a:rPr lang="ja-JP" altLang="en-US" dirty="0"/>
              <a:t>の後継である</a:t>
            </a:r>
            <a:r>
              <a:rPr lang="en-US" altLang="ja-JP" dirty="0"/>
              <a:t>UEFI</a:t>
            </a:r>
            <a:r>
              <a:rPr lang="ja-JP" altLang="en-US" dirty="0"/>
              <a:t>で起動できるようにした</a:t>
            </a:r>
            <a:endParaRPr lang="en-US" altLang="ja-JP" dirty="0"/>
          </a:p>
          <a:p>
            <a:pPr lvl="1"/>
            <a:r>
              <a:rPr lang="en-US" altLang="ja-JP" dirty="0" err="1"/>
              <a:t>BitVisor</a:t>
            </a:r>
            <a:r>
              <a:rPr lang="ja-JP" altLang="en-US" dirty="0"/>
              <a:t>上でネットワーク利用できるようにするためにドライバと</a:t>
            </a:r>
            <a:r>
              <a:rPr lang="en-US" altLang="ja-JP" dirty="0" err="1"/>
              <a:t>BitVisor</a:t>
            </a:r>
            <a:r>
              <a:rPr lang="ja-JP" altLang="en-US" dirty="0"/>
              <a:t>を修正</a:t>
            </a:r>
          </a:p>
          <a:p>
            <a:pPr lvl="2"/>
            <a:endParaRPr lang="ja-JP" altLang="en-US" dirty="0"/>
          </a:p>
        </p:txBody>
      </p:sp>
      <p:sp>
        <p:nvSpPr>
          <p:cNvPr id="4" name="スライド番号プレースホルダー 3">
            <a:extLst>
              <a:ext uri="{FF2B5EF4-FFF2-40B4-BE49-F238E27FC236}">
                <a16:creationId xmlns:a16="http://schemas.microsoft.com/office/drawing/2014/main" id="{200724DD-F949-4AFB-9DD0-0FDD19A55984}"/>
              </a:ext>
            </a:extLst>
          </p:cNvPr>
          <p:cNvSpPr>
            <a:spLocks noGrp="1"/>
          </p:cNvSpPr>
          <p:nvPr>
            <p:ph type="sldNum" sz="quarter" idx="4"/>
          </p:nvPr>
        </p:nvSpPr>
        <p:spPr/>
        <p:txBody>
          <a:bodyPr/>
          <a:lstStyle/>
          <a:p>
            <a:fld id="{E4DD4CA9-FFF4-4929-B1F3-DD754470E6A2}" type="slidenum">
              <a:rPr lang="ja-JP" altLang="en-US" smtClean="0"/>
              <a:pPr/>
              <a:t>25</a:t>
            </a:fld>
            <a:endParaRPr lang="ja-JP" altLang="en-US" dirty="0"/>
          </a:p>
        </p:txBody>
      </p:sp>
      <p:sp>
        <p:nvSpPr>
          <p:cNvPr id="12" name="四角形: 角を丸くする 11">
            <a:extLst>
              <a:ext uri="{FF2B5EF4-FFF2-40B4-BE49-F238E27FC236}">
                <a16:creationId xmlns:a16="http://schemas.microsoft.com/office/drawing/2014/main" id="{3C70A270-099C-4243-B3DE-1C1EFFA64EA1}"/>
              </a:ext>
            </a:extLst>
          </p:cNvPr>
          <p:cNvSpPr/>
          <p:nvPr/>
        </p:nvSpPr>
        <p:spPr>
          <a:xfrm>
            <a:off x="565770" y="4391632"/>
            <a:ext cx="6336704"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A38769DC-36B4-4663-B741-A8D3DEE1ED95}"/>
              </a:ext>
            </a:extLst>
          </p:cNvPr>
          <p:cNvSpPr/>
          <p:nvPr/>
        </p:nvSpPr>
        <p:spPr>
          <a:xfrm>
            <a:off x="680692" y="5857118"/>
            <a:ext cx="4741002"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A99F406-5623-44A5-B1C2-7EE58A7F8CB6}"/>
              </a:ext>
            </a:extLst>
          </p:cNvPr>
          <p:cNvSpPr txBox="1"/>
          <p:nvPr/>
        </p:nvSpPr>
        <p:spPr>
          <a:xfrm>
            <a:off x="1304583" y="5864635"/>
            <a:ext cx="3409043" cy="461665"/>
          </a:xfrm>
          <a:prstGeom prst="rect">
            <a:avLst/>
          </a:prstGeom>
          <a:noFill/>
        </p:spPr>
        <p:txBody>
          <a:bodyPr wrap="square" rtlCol="0">
            <a:spAutoFit/>
          </a:bodyPr>
          <a:lstStyle/>
          <a:p>
            <a:pPr algn="ctr"/>
            <a:r>
              <a:rPr kumimoji="1" lang="en-US" altLang="ja-JP" sz="2400" b="1" dirty="0" err="1"/>
              <a:t>BitVisor</a:t>
            </a:r>
            <a:endParaRPr kumimoji="1" lang="ja-JP" altLang="en-US" sz="2800" b="1" dirty="0"/>
          </a:p>
        </p:txBody>
      </p:sp>
      <p:sp>
        <p:nvSpPr>
          <p:cNvPr id="16" name="テキスト ボックス 15">
            <a:extLst>
              <a:ext uri="{FF2B5EF4-FFF2-40B4-BE49-F238E27FC236}">
                <a16:creationId xmlns:a16="http://schemas.microsoft.com/office/drawing/2014/main" id="{91345DB4-228D-4AF4-AFA4-B06DEB1E78CD}"/>
              </a:ext>
            </a:extLst>
          </p:cNvPr>
          <p:cNvSpPr txBox="1"/>
          <p:nvPr/>
        </p:nvSpPr>
        <p:spPr>
          <a:xfrm>
            <a:off x="5079108" y="5026121"/>
            <a:ext cx="2086302" cy="830997"/>
          </a:xfrm>
          <a:prstGeom prst="rect">
            <a:avLst/>
          </a:prstGeom>
          <a:noFill/>
        </p:spPr>
        <p:txBody>
          <a:bodyPr wrap="square" rtlCol="0">
            <a:spAutoFit/>
          </a:bodyPr>
          <a:lstStyle/>
          <a:p>
            <a:pPr algn="ctr"/>
            <a:r>
              <a:rPr kumimoji="1" lang="ja-JP" altLang="en-US" sz="2400" b="1" dirty="0"/>
              <a:t>クラウド</a:t>
            </a:r>
            <a:endParaRPr kumimoji="1" lang="en-US" altLang="ja-JP" sz="2400" b="1" dirty="0"/>
          </a:p>
          <a:p>
            <a:pPr algn="ctr"/>
            <a:r>
              <a:rPr kumimoji="1" lang="en-US" altLang="ja-JP" sz="2400" b="1" dirty="0"/>
              <a:t>VM</a:t>
            </a:r>
            <a:endParaRPr kumimoji="1" lang="ja-JP" altLang="en-US" sz="2400" b="1" dirty="0"/>
          </a:p>
        </p:txBody>
      </p:sp>
      <p:sp>
        <p:nvSpPr>
          <p:cNvPr id="20" name="四角形: 角を丸くする 19">
            <a:extLst>
              <a:ext uri="{FF2B5EF4-FFF2-40B4-BE49-F238E27FC236}">
                <a16:creationId xmlns:a16="http://schemas.microsoft.com/office/drawing/2014/main" id="{0344B6A0-78F6-4BDE-B2F5-E265064936B3}"/>
              </a:ext>
            </a:extLst>
          </p:cNvPr>
          <p:cNvSpPr/>
          <p:nvPr/>
        </p:nvSpPr>
        <p:spPr>
          <a:xfrm>
            <a:off x="680692" y="4598337"/>
            <a:ext cx="4728269" cy="11942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E5D71B0F-46EE-44F3-8AC6-9814D5B31327}"/>
              </a:ext>
            </a:extLst>
          </p:cNvPr>
          <p:cNvSpPr/>
          <p:nvPr/>
        </p:nvSpPr>
        <p:spPr>
          <a:xfrm>
            <a:off x="893800" y="5195444"/>
            <a:ext cx="3064009" cy="5197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14976FA-66AB-45C7-A76B-B918DAF47570}"/>
              </a:ext>
            </a:extLst>
          </p:cNvPr>
          <p:cNvSpPr txBox="1"/>
          <p:nvPr/>
        </p:nvSpPr>
        <p:spPr>
          <a:xfrm>
            <a:off x="1105509" y="5185940"/>
            <a:ext cx="2673194" cy="461665"/>
          </a:xfrm>
          <a:prstGeom prst="rect">
            <a:avLst/>
          </a:prstGeom>
          <a:noFill/>
        </p:spPr>
        <p:txBody>
          <a:bodyPr wrap="square" rtlCol="0">
            <a:spAutoFit/>
          </a:bodyPr>
          <a:lstStyle/>
          <a:p>
            <a:pPr algn="ctr"/>
            <a:r>
              <a:rPr lang="en-US" altLang="ja-JP" sz="2400" b="1" dirty="0" err="1"/>
              <a:t>Unikraft</a:t>
            </a:r>
            <a:endParaRPr kumimoji="1" lang="ja-JP" altLang="en-US" b="1" dirty="0"/>
          </a:p>
        </p:txBody>
      </p:sp>
      <p:sp>
        <p:nvSpPr>
          <p:cNvPr id="23" name="テキスト ボックス 22">
            <a:extLst>
              <a:ext uri="{FF2B5EF4-FFF2-40B4-BE49-F238E27FC236}">
                <a16:creationId xmlns:a16="http://schemas.microsoft.com/office/drawing/2014/main" id="{BCAA55FF-BB0A-4F3C-A9EB-D611F763F6A0}"/>
              </a:ext>
            </a:extLst>
          </p:cNvPr>
          <p:cNvSpPr txBox="1"/>
          <p:nvPr/>
        </p:nvSpPr>
        <p:spPr>
          <a:xfrm>
            <a:off x="3640234" y="4794616"/>
            <a:ext cx="2086302" cy="830997"/>
          </a:xfrm>
          <a:prstGeom prst="rect">
            <a:avLst/>
          </a:prstGeom>
          <a:noFill/>
        </p:spPr>
        <p:txBody>
          <a:bodyPr wrap="square" rtlCol="0">
            <a:spAutoFit/>
          </a:bodyPr>
          <a:lstStyle/>
          <a:p>
            <a:pPr algn="ctr"/>
            <a:r>
              <a:rPr kumimoji="1" lang="ja-JP" altLang="en-US" sz="2400" b="1" dirty="0"/>
              <a:t>ユーザ</a:t>
            </a:r>
            <a:endParaRPr kumimoji="1" lang="en-US" altLang="ja-JP" sz="2400" b="1" dirty="0"/>
          </a:p>
          <a:p>
            <a:pPr algn="ctr"/>
            <a:r>
              <a:rPr kumimoji="1" lang="en-US" altLang="ja-JP" sz="2400" b="1" dirty="0"/>
              <a:t>VM</a:t>
            </a:r>
            <a:endParaRPr kumimoji="1" lang="ja-JP" altLang="en-US" sz="2400" b="1" dirty="0"/>
          </a:p>
        </p:txBody>
      </p:sp>
      <p:sp>
        <p:nvSpPr>
          <p:cNvPr id="17" name="四角形: 角を丸くする 16">
            <a:extLst>
              <a:ext uri="{FF2B5EF4-FFF2-40B4-BE49-F238E27FC236}">
                <a16:creationId xmlns:a16="http://schemas.microsoft.com/office/drawing/2014/main" id="{5D9CC104-E626-4828-8D55-901B10F9EC87}"/>
              </a:ext>
            </a:extLst>
          </p:cNvPr>
          <p:cNvSpPr/>
          <p:nvPr/>
        </p:nvSpPr>
        <p:spPr>
          <a:xfrm>
            <a:off x="893799" y="4689497"/>
            <a:ext cx="3064009" cy="441378"/>
          </a:xfrm>
          <a:prstGeom prst="roundRect">
            <a:avLst/>
          </a:prstGeom>
          <a:solidFill>
            <a:schemeClr val="accent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sp>
        <p:nvSpPr>
          <p:cNvPr id="8" name="テキスト ボックス 7">
            <a:extLst>
              <a:ext uri="{FF2B5EF4-FFF2-40B4-BE49-F238E27FC236}">
                <a16:creationId xmlns:a16="http://schemas.microsoft.com/office/drawing/2014/main" id="{D2C10DDB-CFF6-4D63-B96A-F34A0017DC17}"/>
              </a:ext>
            </a:extLst>
          </p:cNvPr>
          <p:cNvSpPr txBox="1"/>
          <p:nvPr/>
        </p:nvSpPr>
        <p:spPr>
          <a:xfrm>
            <a:off x="8160542" y="4171914"/>
            <a:ext cx="2591581" cy="400110"/>
          </a:xfrm>
          <a:prstGeom prst="rect">
            <a:avLst/>
          </a:prstGeom>
          <a:noFill/>
        </p:spPr>
        <p:txBody>
          <a:bodyPr wrap="square" rtlCol="0">
            <a:spAutoFit/>
          </a:bodyPr>
          <a:lstStyle/>
          <a:p>
            <a:pPr algn="ctr"/>
            <a:r>
              <a:rPr kumimoji="1" lang="ja-JP" altLang="en-US" dirty="0"/>
              <a:t>バイナリサイズの比較</a:t>
            </a:r>
          </a:p>
        </p:txBody>
      </p:sp>
      <p:graphicFrame>
        <p:nvGraphicFramePr>
          <p:cNvPr id="26" name="グラフ 25">
            <a:extLst>
              <a:ext uri="{FF2B5EF4-FFF2-40B4-BE49-F238E27FC236}">
                <a16:creationId xmlns:a16="http://schemas.microsoft.com/office/drawing/2014/main" id="{A3DF48C6-AC44-4146-9281-8979DBF8BAD7}"/>
              </a:ext>
            </a:extLst>
          </p:cNvPr>
          <p:cNvGraphicFramePr>
            <a:graphicFrameLocks/>
          </p:cNvGraphicFramePr>
          <p:nvPr/>
        </p:nvGraphicFramePr>
        <p:xfrm>
          <a:off x="7363189" y="4452134"/>
          <a:ext cx="4186288" cy="2346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68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3D0A-9B4E-1740-8C06-91589A6D4552}"/>
              </a:ext>
            </a:extLst>
          </p:cNvPr>
          <p:cNvSpPr>
            <a:spLocks noGrp="1"/>
          </p:cNvSpPr>
          <p:nvPr>
            <p:ph type="title"/>
          </p:nvPr>
        </p:nvSpPr>
        <p:spPr/>
        <p:txBody>
          <a:bodyPr/>
          <a:lstStyle/>
          <a:p>
            <a:r>
              <a:rPr lang="ja-JP" altLang="en-US" dirty="0"/>
              <a:t>実験</a:t>
            </a:r>
            <a:r>
              <a:rPr lang="en-US" altLang="ja-JP" dirty="0"/>
              <a:t>: </a:t>
            </a:r>
            <a:r>
              <a:rPr lang="ja-JP" altLang="en-US" dirty="0"/>
              <a:t>通信履歴の取得時間</a:t>
            </a:r>
            <a:endParaRPr lang="en-JP" dirty="0"/>
          </a:p>
        </p:txBody>
      </p:sp>
      <p:sp>
        <p:nvSpPr>
          <p:cNvPr id="3" name="Content Placeholder 2">
            <a:extLst>
              <a:ext uri="{FF2B5EF4-FFF2-40B4-BE49-F238E27FC236}">
                <a16:creationId xmlns:a16="http://schemas.microsoft.com/office/drawing/2014/main" id="{396EDB0B-FC43-2A44-865C-583967E0C998}"/>
              </a:ext>
            </a:extLst>
          </p:cNvPr>
          <p:cNvSpPr>
            <a:spLocks noGrp="1"/>
          </p:cNvSpPr>
          <p:nvPr>
            <p:ph idx="1"/>
          </p:nvPr>
        </p:nvSpPr>
        <p:spPr/>
        <p:txBody>
          <a:bodyPr/>
          <a:lstStyle/>
          <a:p>
            <a:r>
              <a:rPr lang="ja-JP" altLang="en-US" dirty="0"/>
              <a:t>ユーザハイパーバイザから通信履歴を取得する時間を測定</a:t>
            </a:r>
            <a:endParaRPr lang="en-JP" dirty="0"/>
          </a:p>
          <a:p>
            <a:pPr lvl="1"/>
            <a:r>
              <a:rPr lang="en-US" altLang="ja-JP" dirty="0"/>
              <a:t>1</a:t>
            </a:r>
            <a:r>
              <a:rPr lang="ja-JP" altLang="en-US" dirty="0"/>
              <a:t>～</a:t>
            </a:r>
            <a:r>
              <a:rPr lang="en-US" altLang="ja-JP" dirty="0"/>
              <a:t>5</a:t>
            </a:r>
            <a:r>
              <a:rPr lang="ja-JP" altLang="en-US" dirty="0"/>
              <a:t>台のクラウド</a:t>
            </a:r>
            <a:r>
              <a:rPr lang="en-US" altLang="ja-JP" dirty="0"/>
              <a:t>VM</a:t>
            </a:r>
            <a:r>
              <a:rPr lang="ja-JP" altLang="en-US" dirty="0"/>
              <a:t>に対して再帰的に取得</a:t>
            </a:r>
            <a:endParaRPr lang="en-US" altLang="ja-JP" dirty="0"/>
          </a:p>
          <a:p>
            <a:pPr lvl="1"/>
            <a:r>
              <a:rPr lang="ja-JP" altLang="en-US" dirty="0"/>
              <a:t>それぞれのハイパーバイザに</a:t>
            </a:r>
            <a:r>
              <a:rPr lang="en-US" altLang="ja-JP" dirty="0"/>
              <a:t>100</a:t>
            </a:r>
            <a:r>
              <a:rPr lang="ja-JP" altLang="en-US" dirty="0"/>
              <a:t>個のダミーの接続先</a:t>
            </a:r>
            <a:r>
              <a:rPr lang="en-US" altLang="ja-JP" dirty="0"/>
              <a:t>IP</a:t>
            </a:r>
            <a:r>
              <a:rPr lang="ja-JP" altLang="en-US" dirty="0"/>
              <a:t>アドレスを格納</a:t>
            </a:r>
            <a:endParaRPr lang="ja-JP" dirty="0"/>
          </a:p>
          <a:p>
            <a:r>
              <a:rPr lang="ja-JP" altLang="en-US" dirty="0"/>
              <a:t>クラウド</a:t>
            </a:r>
            <a:r>
              <a:rPr lang="en-US" altLang="ja-JP" dirty="0"/>
              <a:t>VM</a:t>
            </a:r>
            <a:r>
              <a:rPr lang="ja-JP" altLang="en-US" dirty="0"/>
              <a:t>の数に応じた時間がかかることを確認</a:t>
            </a:r>
            <a:endParaRPr lang="en-US" altLang="ja-JP" dirty="0"/>
          </a:p>
          <a:p>
            <a:pPr lvl="1"/>
            <a:r>
              <a:rPr lang="en-US" altLang="ja-JP" dirty="0"/>
              <a:t>1</a:t>
            </a:r>
            <a:r>
              <a:rPr lang="ja-JP" altLang="en-US" dirty="0"/>
              <a:t>台の場合は</a:t>
            </a:r>
            <a:r>
              <a:rPr lang="en-US" altLang="ja-JP" dirty="0"/>
              <a:t>30</a:t>
            </a:r>
            <a:r>
              <a:rPr lang="ja-JP" altLang="en-US" dirty="0"/>
              <a:t>ミリ秒</a:t>
            </a:r>
            <a:endParaRPr lang="en-US" altLang="ja-JP" dirty="0"/>
          </a:p>
        </p:txBody>
      </p:sp>
      <p:sp>
        <p:nvSpPr>
          <p:cNvPr id="4" name="Slide Number Placeholder 3">
            <a:extLst>
              <a:ext uri="{FF2B5EF4-FFF2-40B4-BE49-F238E27FC236}">
                <a16:creationId xmlns:a16="http://schemas.microsoft.com/office/drawing/2014/main" id="{E9B0685B-46F4-474D-A67C-2DE9959834EC}"/>
              </a:ext>
            </a:extLst>
          </p:cNvPr>
          <p:cNvSpPr>
            <a:spLocks noGrp="1"/>
          </p:cNvSpPr>
          <p:nvPr>
            <p:ph type="sldNum" sz="quarter" idx="4"/>
          </p:nvPr>
        </p:nvSpPr>
        <p:spPr/>
        <p:txBody>
          <a:bodyPr/>
          <a:lstStyle/>
          <a:p>
            <a:fld id="{E4DD4CA9-FFF4-4929-B1F3-DD754470E6A2}" type="slidenum">
              <a:rPr lang="ja-JP" altLang="en-US" smtClean="0"/>
              <a:pPr/>
              <a:t>26</a:t>
            </a:fld>
            <a:endParaRPr lang="ja-JP" altLang="en-US" dirty="0"/>
          </a:p>
        </p:txBody>
      </p:sp>
      <p:graphicFrame>
        <p:nvGraphicFramePr>
          <p:cNvPr id="8" name="グラフ 7">
            <a:extLst>
              <a:ext uri="{FF2B5EF4-FFF2-40B4-BE49-F238E27FC236}">
                <a16:creationId xmlns:a16="http://schemas.microsoft.com/office/drawing/2014/main" id="{3E7F3A47-AC99-4578-B47E-4E461415EAE2}"/>
              </a:ext>
            </a:extLst>
          </p:cNvPr>
          <p:cNvGraphicFramePr>
            <a:graphicFrameLocks/>
          </p:cNvGraphicFramePr>
          <p:nvPr>
            <p:extLst>
              <p:ext uri="{D42A27DB-BD31-4B8C-83A1-F6EECF244321}">
                <p14:modId xmlns:p14="http://schemas.microsoft.com/office/powerpoint/2010/main" val="1328102353"/>
              </p:ext>
            </p:extLst>
          </p:nvPr>
        </p:nvGraphicFramePr>
        <p:xfrm>
          <a:off x="3733413" y="3589957"/>
          <a:ext cx="4725173" cy="3004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153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テキスト ボックス 19">
            <a:extLst>
              <a:ext uri="{FF2B5EF4-FFF2-40B4-BE49-F238E27FC236}">
                <a16:creationId xmlns:a16="http://schemas.microsoft.com/office/drawing/2014/main" id="{4C527AB2-5673-064F-B96A-2B15C00D5C4D}"/>
              </a:ext>
            </a:extLst>
          </p:cNvPr>
          <p:cNvSpPr txBox="1"/>
          <p:nvPr/>
        </p:nvSpPr>
        <p:spPr>
          <a:xfrm>
            <a:off x="2567608" y="6069600"/>
            <a:ext cx="1728192" cy="461665"/>
          </a:xfrm>
          <a:prstGeom prst="rect">
            <a:avLst/>
          </a:prstGeom>
          <a:noFill/>
          <a:ln>
            <a:solidFill>
              <a:srgbClr val="FFFFFF"/>
            </a:solidFill>
          </a:ln>
        </p:spPr>
        <p:txBody>
          <a:bodyPr wrap="square" rtlCol="0">
            <a:spAutoFit/>
          </a:bodyPr>
          <a:lstStyle/>
          <a:p>
            <a:pPr algn="ctr"/>
            <a:r>
              <a:rPr lang="ja-JP" altLang="en-US" sz="2400" b="1" dirty="0"/>
              <a:t>問い合わせ</a:t>
            </a:r>
            <a:endParaRPr kumimoji="1" lang="ja-JP" altLang="en-US" sz="2400" b="1" dirty="0"/>
          </a:p>
        </p:txBody>
      </p:sp>
      <p:sp>
        <p:nvSpPr>
          <p:cNvPr id="2" name="タイトル 1">
            <a:extLst>
              <a:ext uri="{FF2B5EF4-FFF2-40B4-BE49-F238E27FC236}">
                <a16:creationId xmlns:a16="http://schemas.microsoft.com/office/drawing/2014/main" id="{CBA8CBB1-C415-4D0F-905A-127116CAFB5C}"/>
              </a:ext>
            </a:extLst>
          </p:cNvPr>
          <p:cNvSpPr>
            <a:spLocks noGrp="1"/>
          </p:cNvSpPr>
          <p:nvPr>
            <p:ph type="title"/>
          </p:nvPr>
        </p:nvSpPr>
        <p:spPr/>
        <p:txBody>
          <a:bodyPr/>
          <a:lstStyle/>
          <a:p>
            <a:r>
              <a:rPr lang="ja-JP" altLang="en-US" dirty="0"/>
              <a:t>ユーザ・ハイパーバイザによる通信の追跡</a:t>
            </a:r>
          </a:p>
        </p:txBody>
      </p:sp>
      <p:sp>
        <p:nvSpPr>
          <p:cNvPr id="3" name="コンテンツ プレースホルダー 2">
            <a:extLst>
              <a:ext uri="{FF2B5EF4-FFF2-40B4-BE49-F238E27FC236}">
                <a16:creationId xmlns:a16="http://schemas.microsoft.com/office/drawing/2014/main" id="{C17DF0CE-80B7-4E77-97F5-D57CEC159903}"/>
              </a:ext>
            </a:extLst>
          </p:cNvPr>
          <p:cNvSpPr>
            <a:spLocks noGrp="1"/>
          </p:cNvSpPr>
          <p:nvPr>
            <p:ph idx="1"/>
          </p:nvPr>
        </p:nvSpPr>
        <p:spPr/>
        <p:txBody>
          <a:bodyPr/>
          <a:lstStyle/>
          <a:p>
            <a:r>
              <a:rPr lang="en-US" altLang="ja-JP" dirty="0" err="1"/>
              <a:t>BitVisor</a:t>
            </a:r>
            <a:r>
              <a:rPr lang="ja-JP" altLang="en-US" dirty="0"/>
              <a:t>内でユーザ</a:t>
            </a:r>
            <a:r>
              <a:rPr lang="en-US" altLang="ja-JP" dirty="0"/>
              <a:t>VM</a:t>
            </a:r>
            <a:r>
              <a:rPr lang="ja-JP" altLang="en-US" dirty="0"/>
              <a:t>の通信パケットを捕捉</a:t>
            </a:r>
            <a:endParaRPr lang="en-US" altLang="ja-JP" dirty="0"/>
          </a:p>
          <a:p>
            <a:pPr lvl="1"/>
            <a:r>
              <a:rPr lang="en-US" altLang="ja-JP" dirty="0"/>
              <a:t>IP</a:t>
            </a:r>
            <a:r>
              <a:rPr lang="ja-JP" altLang="en-US" dirty="0"/>
              <a:t>パケットの場合は</a:t>
            </a:r>
            <a:r>
              <a:rPr lang="en-US" altLang="ja-JP" dirty="0"/>
              <a:t>IP</a:t>
            </a:r>
            <a:r>
              <a:rPr lang="ja-JP" altLang="en-US" dirty="0"/>
              <a:t>アドレスを保存</a:t>
            </a:r>
            <a:endParaRPr lang="en-US" altLang="ja-JP" dirty="0"/>
          </a:p>
          <a:p>
            <a:r>
              <a:rPr lang="ja-JP" altLang="en-US" dirty="0"/>
              <a:t>問い合わせ時に</a:t>
            </a:r>
            <a:r>
              <a:rPr lang="en-US" altLang="ja-JP" dirty="0" err="1"/>
              <a:t>BitVisor</a:t>
            </a:r>
            <a:r>
              <a:rPr lang="ja-JP" altLang="en-US" dirty="0"/>
              <a:t>内のサーバが接続先</a:t>
            </a:r>
            <a:r>
              <a:rPr lang="en-US" altLang="ja-JP" dirty="0"/>
              <a:t>IP</a:t>
            </a:r>
            <a:r>
              <a:rPr lang="ja-JP" altLang="en-US" dirty="0"/>
              <a:t>アドレスの履歴を返す</a:t>
            </a:r>
            <a:endParaRPr lang="en-US" altLang="ja-JP" dirty="0"/>
          </a:p>
          <a:p>
            <a:pPr lvl="1"/>
            <a:r>
              <a:rPr lang="en-US" altLang="ja-JP" dirty="0" err="1"/>
              <a:t>BitVisor</a:t>
            </a:r>
            <a:r>
              <a:rPr lang="ja-JP" altLang="en-US" dirty="0"/>
              <a:t>で利用可能な</a:t>
            </a:r>
            <a:r>
              <a:rPr lang="en-US" altLang="ja-JP" dirty="0" err="1"/>
              <a:t>lwIP</a:t>
            </a:r>
            <a:r>
              <a:rPr lang="ja-JP" altLang="en-US" dirty="0"/>
              <a:t>の</a:t>
            </a:r>
            <a:r>
              <a:rPr lang="en-US" altLang="ja-JP" dirty="0"/>
              <a:t>Raw </a:t>
            </a:r>
            <a:r>
              <a:rPr lang="en-US" altLang="ja-JP" dirty="0" err="1"/>
              <a:t>APIを</a:t>
            </a:r>
            <a:r>
              <a:rPr lang="ja-JP" altLang="en-US" dirty="0"/>
              <a:t>用いて</a:t>
            </a:r>
            <a:r>
              <a:rPr lang="en-US" altLang="ja-JP" dirty="0"/>
              <a:t>TCP/IP</a:t>
            </a:r>
            <a:r>
              <a:rPr lang="ja-JP" altLang="en-US" dirty="0"/>
              <a:t>通信を行う</a:t>
            </a:r>
            <a:endParaRPr lang="en-US" altLang="ja-JP" dirty="0"/>
          </a:p>
          <a:p>
            <a:pPr lvl="2"/>
            <a:r>
              <a:rPr lang="en-US" altLang="ja-JP" dirty="0"/>
              <a:t>Raw API</a:t>
            </a:r>
            <a:r>
              <a:rPr lang="ja-JP" altLang="en-US" dirty="0"/>
              <a:t>ではソケットを用いずにコールバック関数を設定して通信の処理を行う</a:t>
            </a:r>
            <a:endParaRPr lang="en-US" altLang="ja-JP" dirty="0"/>
          </a:p>
          <a:p>
            <a:pPr lvl="1"/>
            <a:r>
              <a:rPr lang="ja-JP" altLang="en-US" dirty="0"/>
              <a:t>接続先でも</a:t>
            </a:r>
            <a:r>
              <a:rPr lang="en-US" altLang="ja-JP" dirty="0" err="1"/>
              <a:t>BitVisor</a:t>
            </a:r>
            <a:r>
              <a:rPr lang="ja-JP" altLang="en-US" dirty="0"/>
              <a:t>が動作していれば再帰的に問い合わせを行う</a:t>
            </a:r>
          </a:p>
        </p:txBody>
      </p:sp>
      <p:sp>
        <p:nvSpPr>
          <p:cNvPr id="4" name="スライド番号プレースホルダー 3">
            <a:extLst>
              <a:ext uri="{FF2B5EF4-FFF2-40B4-BE49-F238E27FC236}">
                <a16:creationId xmlns:a16="http://schemas.microsoft.com/office/drawing/2014/main" id="{2CDBF1EC-51F5-46FB-8B76-C463FCDA01B4}"/>
              </a:ext>
            </a:extLst>
          </p:cNvPr>
          <p:cNvSpPr>
            <a:spLocks noGrp="1"/>
          </p:cNvSpPr>
          <p:nvPr>
            <p:ph type="sldNum" sz="quarter" idx="4"/>
          </p:nvPr>
        </p:nvSpPr>
        <p:spPr/>
        <p:txBody>
          <a:bodyPr/>
          <a:lstStyle/>
          <a:p>
            <a:fld id="{E4DD4CA9-FFF4-4929-B1F3-DD754470E6A2}" type="slidenum">
              <a:rPr lang="ja-JP" altLang="en-US" smtClean="0"/>
              <a:pPr/>
              <a:t>27</a:t>
            </a:fld>
            <a:endParaRPr lang="ja-JP" altLang="en-US" dirty="0"/>
          </a:p>
        </p:txBody>
      </p:sp>
      <p:cxnSp>
        <p:nvCxnSpPr>
          <p:cNvPr id="18" name="直線矢印コネクタ 17">
            <a:extLst>
              <a:ext uri="{FF2B5EF4-FFF2-40B4-BE49-F238E27FC236}">
                <a16:creationId xmlns:a16="http://schemas.microsoft.com/office/drawing/2014/main" id="{6BCA8A85-D9AB-43C3-B56B-E125DB42026A}"/>
              </a:ext>
            </a:extLst>
          </p:cNvPr>
          <p:cNvCxnSpPr>
            <a:cxnSpLocks/>
          </p:cNvCxnSpPr>
          <p:nvPr/>
        </p:nvCxnSpPr>
        <p:spPr>
          <a:xfrm>
            <a:off x="6822963" y="5945048"/>
            <a:ext cx="1662985" cy="21333"/>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47C12C8-82E8-477D-87B9-93C01EB02888}"/>
              </a:ext>
            </a:extLst>
          </p:cNvPr>
          <p:cNvSpPr txBox="1"/>
          <p:nvPr/>
        </p:nvSpPr>
        <p:spPr>
          <a:xfrm>
            <a:off x="6698169" y="6075238"/>
            <a:ext cx="1878059" cy="461665"/>
          </a:xfrm>
          <a:prstGeom prst="rect">
            <a:avLst/>
          </a:prstGeom>
          <a:noFill/>
        </p:spPr>
        <p:txBody>
          <a:bodyPr wrap="square" rtlCol="0">
            <a:spAutoFit/>
          </a:bodyPr>
          <a:lstStyle/>
          <a:p>
            <a:pPr algn="ctr"/>
            <a:r>
              <a:rPr lang="ja-JP" altLang="en-US" sz="2400" b="1" dirty="0"/>
              <a:t>問い合わせ</a:t>
            </a:r>
            <a:endParaRPr kumimoji="1" lang="ja-JP" altLang="en-US" b="1" dirty="0"/>
          </a:p>
        </p:txBody>
      </p:sp>
      <p:cxnSp>
        <p:nvCxnSpPr>
          <p:cNvPr id="19" name="直線矢印コネクタ 17">
            <a:extLst>
              <a:ext uri="{FF2B5EF4-FFF2-40B4-BE49-F238E27FC236}">
                <a16:creationId xmlns:a16="http://schemas.microsoft.com/office/drawing/2014/main" id="{A745C784-6207-ED44-A341-C9FE9C102317}"/>
              </a:ext>
            </a:extLst>
          </p:cNvPr>
          <p:cNvCxnSpPr>
            <a:cxnSpLocks/>
          </p:cNvCxnSpPr>
          <p:nvPr/>
        </p:nvCxnSpPr>
        <p:spPr>
          <a:xfrm>
            <a:off x="2587383" y="5912670"/>
            <a:ext cx="1708417" cy="789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31D14B72-9982-48D2-A111-25A12181651B}"/>
              </a:ext>
            </a:extLst>
          </p:cNvPr>
          <p:cNvSpPr/>
          <p:nvPr/>
        </p:nvSpPr>
        <p:spPr>
          <a:xfrm>
            <a:off x="4440266" y="4514669"/>
            <a:ext cx="2197129"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C6C0E438-96DE-42ED-B5D8-52B6452E2F4F}"/>
              </a:ext>
            </a:extLst>
          </p:cNvPr>
          <p:cNvSpPr/>
          <p:nvPr/>
        </p:nvSpPr>
        <p:spPr>
          <a:xfrm>
            <a:off x="4552936" y="5966381"/>
            <a:ext cx="1998181"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rgbClr val="FF0000"/>
                </a:solidFill>
              </a:rPr>
              <a:t>BitVisor</a:t>
            </a:r>
            <a:endParaRPr kumimoji="1" lang="ja-JP" altLang="en-US" sz="2400" b="1" dirty="0">
              <a:solidFill>
                <a:srgbClr val="FF0000"/>
              </a:solidFill>
            </a:endParaRPr>
          </a:p>
        </p:txBody>
      </p:sp>
      <p:sp>
        <p:nvSpPr>
          <p:cNvPr id="25" name="テキスト ボックス 24">
            <a:extLst>
              <a:ext uri="{FF2B5EF4-FFF2-40B4-BE49-F238E27FC236}">
                <a16:creationId xmlns:a16="http://schemas.microsoft.com/office/drawing/2014/main" id="{E0F3B695-208A-4A3F-B621-BEAF1D8860EA}"/>
              </a:ext>
            </a:extLst>
          </p:cNvPr>
          <p:cNvSpPr txBox="1"/>
          <p:nvPr/>
        </p:nvSpPr>
        <p:spPr>
          <a:xfrm>
            <a:off x="4502466" y="4508302"/>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VM1</a:t>
            </a:r>
            <a:endParaRPr kumimoji="1" lang="ja-JP" altLang="en-US" sz="2400" b="1" dirty="0"/>
          </a:p>
        </p:txBody>
      </p:sp>
      <p:sp>
        <p:nvSpPr>
          <p:cNvPr id="26" name="四角形: 角を丸くする 25">
            <a:extLst>
              <a:ext uri="{FF2B5EF4-FFF2-40B4-BE49-F238E27FC236}">
                <a16:creationId xmlns:a16="http://schemas.microsoft.com/office/drawing/2014/main" id="{B7433A74-669A-4191-9488-B882E5BB1A8C}"/>
              </a:ext>
            </a:extLst>
          </p:cNvPr>
          <p:cNvSpPr/>
          <p:nvPr/>
        </p:nvSpPr>
        <p:spPr>
          <a:xfrm>
            <a:off x="4540161" y="4943988"/>
            <a:ext cx="2010912" cy="9715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ユーザ</a:t>
            </a:r>
            <a:r>
              <a:rPr lang="en-US" altLang="ja-JP" sz="2400" b="1" dirty="0">
                <a:solidFill>
                  <a:schemeClr val="tx1"/>
                </a:solidFill>
              </a:rPr>
              <a:t>VM</a:t>
            </a:r>
          </a:p>
          <a:p>
            <a:pPr algn="ctr"/>
            <a:endParaRPr kumimoji="1" lang="en-US" altLang="ja-JP" dirty="0"/>
          </a:p>
          <a:p>
            <a:pPr algn="ctr"/>
            <a:endParaRPr kumimoji="1" lang="ja-JP" altLang="en-US" dirty="0"/>
          </a:p>
        </p:txBody>
      </p:sp>
      <p:sp>
        <p:nvSpPr>
          <p:cNvPr id="27" name="四角形: 角を丸くする 26">
            <a:extLst>
              <a:ext uri="{FF2B5EF4-FFF2-40B4-BE49-F238E27FC236}">
                <a16:creationId xmlns:a16="http://schemas.microsoft.com/office/drawing/2014/main" id="{70C28850-D834-4970-8678-9C985634621D}"/>
              </a:ext>
            </a:extLst>
          </p:cNvPr>
          <p:cNvSpPr/>
          <p:nvPr/>
        </p:nvSpPr>
        <p:spPr>
          <a:xfrm>
            <a:off x="4750227" y="5316983"/>
            <a:ext cx="1544739"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1</a:t>
            </a:r>
            <a:endParaRPr kumimoji="1" lang="ja-JP" altLang="en-US" b="1" dirty="0">
              <a:solidFill>
                <a:srgbClr val="FF0000"/>
              </a:solidFill>
            </a:endParaRPr>
          </a:p>
        </p:txBody>
      </p:sp>
      <p:sp>
        <p:nvSpPr>
          <p:cNvPr id="38" name="四角形: 角を丸くする 37">
            <a:extLst>
              <a:ext uri="{FF2B5EF4-FFF2-40B4-BE49-F238E27FC236}">
                <a16:creationId xmlns:a16="http://schemas.microsoft.com/office/drawing/2014/main" id="{F843F856-BC57-4FF6-B26D-E581B65DB71B}"/>
              </a:ext>
            </a:extLst>
          </p:cNvPr>
          <p:cNvSpPr/>
          <p:nvPr/>
        </p:nvSpPr>
        <p:spPr>
          <a:xfrm>
            <a:off x="8546722" y="4519651"/>
            <a:ext cx="2197129"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418A86D8-5214-4B8E-806D-FECC9DEBF4D2}"/>
              </a:ext>
            </a:extLst>
          </p:cNvPr>
          <p:cNvSpPr/>
          <p:nvPr/>
        </p:nvSpPr>
        <p:spPr>
          <a:xfrm>
            <a:off x="8659392" y="5971363"/>
            <a:ext cx="1998181" cy="476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rgbClr val="FF0000"/>
                </a:solidFill>
              </a:rPr>
              <a:t>BitVisor</a:t>
            </a:r>
            <a:endParaRPr kumimoji="1" lang="ja-JP" altLang="en-US" sz="2400" b="1" dirty="0">
              <a:solidFill>
                <a:srgbClr val="FF0000"/>
              </a:solidFill>
            </a:endParaRPr>
          </a:p>
        </p:txBody>
      </p:sp>
      <p:sp>
        <p:nvSpPr>
          <p:cNvPr id="40" name="テキスト ボックス 39">
            <a:extLst>
              <a:ext uri="{FF2B5EF4-FFF2-40B4-BE49-F238E27FC236}">
                <a16:creationId xmlns:a16="http://schemas.microsoft.com/office/drawing/2014/main" id="{7BB5EA80-0D7F-4A68-B4BA-2177876D9178}"/>
              </a:ext>
            </a:extLst>
          </p:cNvPr>
          <p:cNvSpPr txBox="1"/>
          <p:nvPr/>
        </p:nvSpPr>
        <p:spPr>
          <a:xfrm>
            <a:off x="8608922" y="4513284"/>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VM2</a:t>
            </a:r>
            <a:endParaRPr kumimoji="1" lang="ja-JP" altLang="en-US" sz="2400" b="1" dirty="0"/>
          </a:p>
        </p:txBody>
      </p:sp>
      <p:sp>
        <p:nvSpPr>
          <p:cNvPr id="41" name="四角形: 角を丸くする 40">
            <a:extLst>
              <a:ext uri="{FF2B5EF4-FFF2-40B4-BE49-F238E27FC236}">
                <a16:creationId xmlns:a16="http://schemas.microsoft.com/office/drawing/2014/main" id="{FB708222-76E5-44AF-B52B-80C86A9CC8FD}"/>
              </a:ext>
            </a:extLst>
          </p:cNvPr>
          <p:cNvSpPr/>
          <p:nvPr/>
        </p:nvSpPr>
        <p:spPr>
          <a:xfrm>
            <a:off x="8646617" y="4948970"/>
            <a:ext cx="2010912" cy="9715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ユーザ</a:t>
            </a:r>
            <a:r>
              <a:rPr lang="en-US" altLang="ja-JP" sz="2400" b="1" dirty="0">
                <a:solidFill>
                  <a:schemeClr val="tx1"/>
                </a:solidFill>
              </a:rPr>
              <a:t>VM</a:t>
            </a:r>
          </a:p>
          <a:p>
            <a:pPr algn="ctr"/>
            <a:endParaRPr kumimoji="1" lang="en-US" altLang="ja-JP" dirty="0"/>
          </a:p>
          <a:p>
            <a:pPr algn="ctr"/>
            <a:endParaRPr kumimoji="1" lang="ja-JP" altLang="en-US" dirty="0"/>
          </a:p>
        </p:txBody>
      </p:sp>
      <p:sp>
        <p:nvSpPr>
          <p:cNvPr id="42" name="四角形: 角を丸くする 41">
            <a:extLst>
              <a:ext uri="{FF2B5EF4-FFF2-40B4-BE49-F238E27FC236}">
                <a16:creationId xmlns:a16="http://schemas.microsoft.com/office/drawing/2014/main" id="{6A5B91AB-2E98-4FFC-95EB-1918FB63C3AA}"/>
              </a:ext>
            </a:extLst>
          </p:cNvPr>
          <p:cNvSpPr/>
          <p:nvPr/>
        </p:nvSpPr>
        <p:spPr>
          <a:xfrm>
            <a:off x="8856683" y="5321965"/>
            <a:ext cx="1544739" cy="4862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サービス</a:t>
            </a:r>
            <a:r>
              <a:rPr kumimoji="1" lang="en-US" altLang="ja-JP" sz="2400" b="1" dirty="0">
                <a:solidFill>
                  <a:srgbClr val="FF0000"/>
                </a:solidFill>
              </a:rPr>
              <a:t>2</a:t>
            </a:r>
            <a:endParaRPr kumimoji="1" lang="ja-JP" altLang="en-US" b="1" dirty="0">
              <a:solidFill>
                <a:srgbClr val="FF0000"/>
              </a:solidFill>
            </a:endParaRPr>
          </a:p>
        </p:txBody>
      </p:sp>
      <p:pic>
        <p:nvPicPr>
          <p:cNvPr id="24" name="図 23" descr="座る, コンピュータ, クマ, ノートパソコン が含まれている画像&#10;&#10;自動的に生成された説明">
            <a:extLst>
              <a:ext uri="{FF2B5EF4-FFF2-40B4-BE49-F238E27FC236}">
                <a16:creationId xmlns:a16="http://schemas.microsoft.com/office/drawing/2014/main" id="{CECC6AD1-8079-437B-900B-A92350A67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95" y="4795156"/>
            <a:ext cx="1537759" cy="1537759"/>
          </a:xfrm>
          <a:prstGeom prst="rect">
            <a:avLst/>
          </a:prstGeom>
        </p:spPr>
      </p:pic>
      <p:sp>
        <p:nvSpPr>
          <p:cNvPr id="28" name="テキスト ボックス 1">
            <a:extLst>
              <a:ext uri="{FF2B5EF4-FFF2-40B4-BE49-F238E27FC236}">
                <a16:creationId xmlns:a16="http://schemas.microsoft.com/office/drawing/2014/main" id="{44C80E60-E59D-4B3A-BA7C-B3D641314A3A}"/>
              </a:ext>
            </a:extLst>
          </p:cNvPr>
          <p:cNvSpPr txBox="1"/>
          <p:nvPr/>
        </p:nvSpPr>
        <p:spPr>
          <a:xfrm>
            <a:off x="624506" y="6198044"/>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Tree>
    <p:extLst>
      <p:ext uri="{BB962C8B-B14F-4D97-AF65-F5344CB8AC3E}">
        <p14:creationId xmlns:p14="http://schemas.microsoft.com/office/powerpoint/2010/main" val="18814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DFF6-EB27-BA44-8926-0AC5232117F5}"/>
              </a:ext>
            </a:extLst>
          </p:cNvPr>
          <p:cNvSpPr>
            <a:spLocks noGrp="1"/>
          </p:cNvSpPr>
          <p:nvPr>
            <p:ph type="title"/>
          </p:nvPr>
        </p:nvSpPr>
        <p:spPr/>
        <p:txBody>
          <a:bodyPr/>
          <a:lstStyle/>
          <a:p>
            <a:r>
              <a:rPr lang="ja-JP" altLang="en-US" dirty="0"/>
              <a:t>実験</a:t>
            </a:r>
            <a:r>
              <a:rPr lang="en-US" altLang="ja-JP" dirty="0"/>
              <a:t>: </a:t>
            </a:r>
            <a:r>
              <a:rPr lang="ja-JP" altLang="en-US" dirty="0"/>
              <a:t>クラウドサービスの起動時間</a:t>
            </a:r>
            <a:endParaRPr lang="en-US" altLang="ja-JP" dirty="0"/>
          </a:p>
        </p:txBody>
      </p:sp>
      <p:sp>
        <p:nvSpPr>
          <p:cNvPr id="3" name="Content Placeholder 2">
            <a:extLst>
              <a:ext uri="{FF2B5EF4-FFF2-40B4-BE49-F238E27FC236}">
                <a16:creationId xmlns:a16="http://schemas.microsoft.com/office/drawing/2014/main" id="{66A47CE1-98CB-EE4F-B1D5-85626E53DCDD}"/>
              </a:ext>
            </a:extLst>
          </p:cNvPr>
          <p:cNvSpPr>
            <a:spLocks noGrp="1"/>
          </p:cNvSpPr>
          <p:nvPr>
            <p:ph idx="1"/>
          </p:nvPr>
        </p:nvSpPr>
        <p:spPr/>
        <p:txBody>
          <a:bodyPr/>
          <a:lstStyle/>
          <a:p>
            <a:r>
              <a:rPr lang="ja-JP" altLang="en-US" dirty="0"/>
              <a:t>クラウド</a:t>
            </a:r>
            <a:r>
              <a:rPr lang="en-US" altLang="ja-JP" dirty="0"/>
              <a:t>VM</a:t>
            </a:r>
            <a:r>
              <a:rPr lang="ja-JP" altLang="en-US" dirty="0"/>
              <a:t>内でユーザの</a:t>
            </a:r>
            <a:r>
              <a:rPr lang="en-US" altLang="ja-JP" dirty="0" err="1"/>
              <a:t>BitVisor</a:t>
            </a:r>
            <a:r>
              <a:rPr lang="ja-JP" altLang="en-US" dirty="0"/>
              <a:t>と</a:t>
            </a:r>
            <a:r>
              <a:rPr lang="en-US" altLang="ja-JP" dirty="0" err="1"/>
              <a:t>Unikraft</a:t>
            </a:r>
            <a:r>
              <a:rPr lang="ja-JP" altLang="en-US" dirty="0"/>
              <a:t>の起動時間を測定</a:t>
            </a:r>
            <a:endParaRPr lang="en-US" altLang="ja-JP" dirty="0"/>
          </a:p>
          <a:p>
            <a:pPr lvl="1"/>
            <a:r>
              <a:rPr lang="en-US" altLang="ja-JP" dirty="0"/>
              <a:t>UEFI</a:t>
            </a:r>
            <a:r>
              <a:rPr lang="ja-JP" altLang="en-US" dirty="0"/>
              <a:t>シェルのスクリプトを用いて自動起動</a:t>
            </a:r>
            <a:endParaRPr lang="en-US" altLang="ja-JP" dirty="0"/>
          </a:p>
          <a:p>
            <a:pPr lvl="1"/>
            <a:r>
              <a:rPr lang="ja-JP" altLang="en-US" dirty="0"/>
              <a:t>どちらも</a:t>
            </a:r>
            <a:r>
              <a:rPr lang="en-US" altLang="ja-JP" dirty="0"/>
              <a:t>SEV</a:t>
            </a:r>
            <a:r>
              <a:rPr lang="ja-JP" altLang="en-US" dirty="0"/>
              <a:t>未対応のため</a:t>
            </a:r>
            <a:r>
              <a:rPr lang="en-US" altLang="ja-JP" dirty="0"/>
              <a:t>SEV</a:t>
            </a:r>
            <a:r>
              <a:rPr lang="ja-JP" altLang="en-US" dirty="0"/>
              <a:t>は使用せず</a:t>
            </a:r>
            <a:endParaRPr lang="en-US" altLang="ja-JP" dirty="0"/>
          </a:p>
          <a:p>
            <a:r>
              <a:rPr lang="ja-JP" altLang="en-US" dirty="0"/>
              <a:t>従来の</a:t>
            </a:r>
            <a:r>
              <a:rPr lang="en-US" altLang="ja-JP" dirty="0"/>
              <a:t>KVM</a:t>
            </a:r>
            <a:r>
              <a:rPr lang="ja-JP" altLang="en-US" dirty="0"/>
              <a:t>と</a:t>
            </a:r>
            <a:r>
              <a:rPr lang="en-US" altLang="ja-JP" dirty="0"/>
              <a:t>Linux</a:t>
            </a:r>
            <a:r>
              <a:rPr lang="ja-JP" altLang="en-US" dirty="0"/>
              <a:t>を起動する時間と比較</a:t>
            </a:r>
            <a:endParaRPr lang="en-US" altLang="ja-JP" dirty="0"/>
          </a:p>
          <a:p>
            <a:pPr lvl="1"/>
            <a:r>
              <a:rPr lang="ja-JP" altLang="en-US" dirty="0"/>
              <a:t>約</a:t>
            </a:r>
            <a:r>
              <a:rPr lang="en-US" altLang="ja-JP" dirty="0"/>
              <a:t>6</a:t>
            </a:r>
            <a:r>
              <a:rPr lang="ja-JP" altLang="en-US" dirty="0"/>
              <a:t>倍高速に起動できることが分かった</a:t>
            </a:r>
            <a:endParaRPr lang="en-JP" dirty="0"/>
          </a:p>
          <a:p>
            <a:endParaRPr lang="en-JP" dirty="0"/>
          </a:p>
        </p:txBody>
      </p:sp>
      <p:sp>
        <p:nvSpPr>
          <p:cNvPr id="4" name="Slide Number Placeholder 3">
            <a:extLst>
              <a:ext uri="{FF2B5EF4-FFF2-40B4-BE49-F238E27FC236}">
                <a16:creationId xmlns:a16="http://schemas.microsoft.com/office/drawing/2014/main" id="{E2C3CE41-EEEA-414B-A470-ED904CF54102}"/>
              </a:ext>
            </a:extLst>
          </p:cNvPr>
          <p:cNvSpPr>
            <a:spLocks noGrp="1"/>
          </p:cNvSpPr>
          <p:nvPr>
            <p:ph type="sldNum" sz="quarter" idx="4"/>
          </p:nvPr>
        </p:nvSpPr>
        <p:spPr/>
        <p:txBody>
          <a:bodyPr/>
          <a:lstStyle/>
          <a:p>
            <a:fld id="{E4DD4CA9-FFF4-4929-B1F3-DD754470E6A2}" type="slidenum">
              <a:rPr lang="ja-JP" altLang="en-US" smtClean="0"/>
              <a:pPr/>
              <a:t>28</a:t>
            </a:fld>
            <a:endParaRPr lang="ja-JP" altLang="en-US" dirty="0"/>
          </a:p>
        </p:txBody>
      </p:sp>
      <p:graphicFrame>
        <p:nvGraphicFramePr>
          <p:cNvPr id="7" name="グラフ 6">
            <a:extLst>
              <a:ext uri="{FF2B5EF4-FFF2-40B4-BE49-F238E27FC236}">
                <a16:creationId xmlns:a16="http://schemas.microsoft.com/office/drawing/2014/main" id="{ADAB9BDE-E771-47DF-94B3-CC0F05B12C48}"/>
              </a:ext>
            </a:extLst>
          </p:cNvPr>
          <p:cNvGraphicFramePr>
            <a:graphicFrameLocks/>
          </p:cNvGraphicFramePr>
          <p:nvPr>
            <p:extLst>
              <p:ext uri="{D42A27DB-BD31-4B8C-83A1-F6EECF244321}">
                <p14:modId xmlns:p14="http://schemas.microsoft.com/office/powerpoint/2010/main" val="400548319"/>
              </p:ext>
            </p:extLst>
          </p:nvPr>
        </p:nvGraphicFramePr>
        <p:xfrm>
          <a:off x="335360" y="3695555"/>
          <a:ext cx="5760640" cy="293366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4">
            <a:extLst>
              <a:ext uri="{FF2B5EF4-FFF2-40B4-BE49-F238E27FC236}">
                <a16:creationId xmlns:a16="http://schemas.microsoft.com/office/drawing/2014/main" id="{53727FC9-8CA8-214A-8863-1B2E784C1AB0}"/>
              </a:ext>
            </a:extLst>
          </p:cNvPr>
          <p:cNvSpPr txBox="1"/>
          <p:nvPr/>
        </p:nvSpPr>
        <p:spPr>
          <a:xfrm>
            <a:off x="8347250" y="2135789"/>
            <a:ext cx="3046027" cy="1323439"/>
          </a:xfrm>
          <a:prstGeom prst="rect">
            <a:avLst/>
          </a:prstGeom>
          <a:solidFill>
            <a:schemeClr val="bg1"/>
          </a:solidFill>
          <a:ln>
            <a:solidFill>
              <a:schemeClr val="tx1"/>
            </a:solidFill>
          </a:ln>
        </p:spPr>
        <p:txBody>
          <a:bodyPr wrap="none" rtlCol="0">
            <a:spAutoFit/>
          </a:bodyPr>
          <a:lstStyle>
            <a:defPPr>
              <a:defRPr lang="ja-JP"/>
            </a:defPPr>
            <a:lvl1pPr marL="0" algn="l" defTabSz="1042992" rtl="0" eaLnBrk="1" latinLnBrk="0" hangingPunct="1">
              <a:defRPr kumimoji="1" sz="2000" kern="1200">
                <a:solidFill>
                  <a:schemeClr val="tx1"/>
                </a:solidFill>
                <a:latin typeface="+mn-lt"/>
                <a:ea typeface="+mn-ea"/>
                <a:cs typeface="+mn-cs"/>
              </a:defRPr>
            </a:lvl1pPr>
            <a:lvl2pPr marL="521496" algn="l" defTabSz="1042992" rtl="0" eaLnBrk="1" latinLnBrk="0" hangingPunct="1">
              <a:defRPr kumimoji="1" sz="2000" kern="1200">
                <a:solidFill>
                  <a:schemeClr val="tx1"/>
                </a:solidFill>
                <a:latin typeface="+mn-lt"/>
                <a:ea typeface="+mn-ea"/>
                <a:cs typeface="+mn-cs"/>
              </a:defRPr>
            </a:lvl2pPr>
            <a:lvl3pPr marL="1042992" algn="l" defTabSz="1042992" rtl="0" eaLnBrk="1" latinLnBrk="0" hangingPunct="1">
              <a:defRPr kumimoji="1" sz="2000" kern="1200">
                <a:solidFill>
                  <a:schemeClr val="tx1"/>
                </a:solidFill>
                <a:latin typeface="+mn-lt"/>
                <a:ea typeface="+mn-ea"/>
                <a:cs typeface="+mn-cs"/>
              </a:defRPr>
            </a:lvl3pPr>
            <a:lvl4pPr marL="1564487" algn="l" defTabSz="1042992" rtl="0" eaLnBrk="1" latinLnBrk="0" hangingPunct="1">
              <a:defRPr kumimoji="1" sz="2000" kern="1200">
                <a:solidFill>
                  <a:schemeClr val="tx1"/>
                </a:solidFill>
                <a:latin typeface="+mn-lt"/>
                <a:ea typeface="+mn-ea"/>
                <a:cs typeface="+mn-cs"/>
              </a:defRPr>
            </a:lvl4pPr>
            <a:lvl5pPr marL="2085983" algn="l" defTabSz="1042992" rtl="0" eaLnBrk="1" latinLnBrk="0" hangingPunct="1">
              <a:defRPr kumimoji="1" sz="2000" kern="1200">
                <a:solidFill>
                  <a:schemeClr val="tx1"/>
                </a:solidFill>
                <a:latin typeface="+mn-lt"/>
                <a:ea typeface="+mn-ea"/>
                <a:cs typeface="+mn-cs"/>
              </a:defRPr>
            </a:lvl5pPr>
            <a:lvl6pPr marL="2607478" algn="l" defTabSz="1042992" rtl="0" eaLnBrk="1" latinLnBrk="0" hangingPunct="1">
              <a:defRPr kumimoji="1" sz="2000" kern="1200">
                <a:solidFill>
                  <a:schemeClr val="tx1"/>
                </a:solidFill>
                <a:latin typeface="+mn-lt"/>
                <a:ea typeface="+mn-ea"/>
                <a:cs typeface="+mn-cs"/>
              </a:defRPr>
            </a:lvl6pPr>
            <a:lvl7pPr marL="3128975" algn="l" defTabSz="1042992" rtl="0" eaLnBrk="1" latinLnBrk="0" hangingPunct="1">
              <a:defRPr kumimoji="1" sz="2000" kern="1200">
                <a:solidFill>
                  <a:schemeClr val="tx1"/>
                </a:solidFill>
                <a:latin typeface="+mn-lt"/>
                <a:ea typeface="+mn-ea"/>
                <a:cs typeface="+mn-cs"/>
              </a:defRPr>
            </a:lvl7pPr>
            <a:lvl8pPr marL="3650469" algn="l" defTabSz="1042992" rtl="0" eaLnBrk="1" latinLnBrk="0" hangingPunct="1">
              <a:defRPr kumimoji="1" sz="2000" kern="1200">
                <a:solidFill>
                  <a:schemeClr val="tx1"/>
                </a:solidFill>
                <a:latin typeface="+mn-lt"/>
                <a:ea typeface="+mn-ea"/>
                <a:cs typeface="+mn-cs"/>
              </a:defRPr>
            </a:lvl8pPr>
            <a:lvl9pPr marL="4171965" algn="l" defTabSz="1042992" rtl="0" eaLnBrk="1" latinLnBrk="0" hangingPunct="1">
              <a:defRPr kumimoji="1" sz="2000" kern="1200">
                <a:solidFill>
                  <a:schemeClr val="tx1"/>
                </a:solidFill>
                <a:latin typeface="+mn-lt"/>
                <a:ea typeface="+mn-ea"/>
                <a:cs typeface="+mn-cs"/>
              </a:defRPr>
            </a:lvl9pPr>
          </a:lstStyle>
          <a:p>
            <a:r>
              <a:rPr lang="en-JP" dirty="0"/>
              <a:t>CPU: AMD EPYC 7402P</a:t>
            </a:r>
          </a:p>
          <a:p>
            <a:r>
              <a:rPr lang="en-JP" dirty="0"/>
              <a:t>メモリ：256GB</a:t>
            </a:r>
          </a:p>
          <a:p>
            <a:r>
              <a:rPr lang="en-JP" dirty="0"/>
              <a:t>OS：Linux 5.4</a:t>
            </a:r>
          </a:p>
          <a:p>
            <a:r>
              <a:rPr lang="en-JP" dirty="0"/>
              <a:t>仮想化：QEMU-KVM 4.2.1</a:t>
            </a:r>
          </a:p>
        </p:txBody>
      </p:sp>
      <p:graphicFrame>
        <p:nvGraphicFramePr>
          <p:cNvPr id="9" name="表 13">
            <a:extLst>
              <a:ext uri="{FF2B5EF4-FFF2-40B4-BE49-F238E27FC236}">
                <a16:creationId xmlns:a16="http://schemas.microsoft.com/office/drawing/2014/main" id="{C160F09B-2930-4493-BF3C-F7A7DAF8EB1E}"/>
              </a:ext>
            </a:extLst>
          </p:cNvPr>
          <p:cNvGraphicFramePr>
            <a:graphicFrameLocks noGrp="1"/>
          </p:cNvGraphicFramePr>
          <p:nvPr>
            <p:extLst>
              <p:ext uri="{D42A27DB-BD31-4B8C-83A1-F6EECF244321}">
                <p14:modId xmlns:p14="http://schemas.microsoft.com/office/powerpoint/2010/main" val="2986926838"/>
              </p:ext>
            </p:extLst>
          </p:nvPr>
        </p:nvGraphicFramePr>
        <p:xfrm>
          <a:off x="7824192" y="87154"/>
          <a:ext cx="4092144" cy="1101756"/>
        </p:xfrm>
        <a:graphic>
          <a:graphicData uri="http://schemas.openxmlformats.org/drawingml/2006/table">
            <a:tbl>
              <a:tblPr firstRow="1" bandRow="1">
                <a:tableStyleId>{BC89EF96-8CEA-46FF-86C4-4CE0E7609802}</a:tableStyleId>
              </a:tblPr>
              <a:tblGrid>
                <a:gridCol w="1364048">
                  <a:extLst>
                    <a:ext uri="{9D8B030D-6E8A-4147-A177-3AD203B41FA5}">
                      <a16:colId xmlns:a16="http://schemas.microsoft.com/office/drawing/2014/main" val="1811363633"/>
                    </a:ext>
                  </a:extLst>
                </a:gridCol>
                <a:gridCol w="1364048">
                  <a:extLst>
                    <a:ext uri="{9D8B030D-6E8A-4147-A177-3AD203B41FA5}">
                      <a16:colId xmlns:a16="http://schemas.microsoft.com/office/drawing/2014/main" val="2559032718"/>
                    </a:ext>
                  </a:extLst>
                </a:gridCol>
                <a:gridCol w="1364048">
                  <a:extLst>
                    <a:ext uri="{9D8B030D-6E8A-4147-A177-3AD203B41FA5}">
                      <a16:colId xmlns:a16="http://schemas.microsoft.com/office/drawing/2014/main" val="3681635538"/>
                    </a:ext>
                  </a:extLst>
                </a:gridCol>
              </a:tblGrid>
              <a:tr h="367252">
                <a:tc>
                  <a:txBody>
                    <a:bodyPr/>
                    <a:lstStyle/>
                    <a:p>
                      <a:pPr algn="ctr"/>
                      <a:endParaRPr kumimoji="1" lang="en-US" altLang="ja-JP" dirty="0"/>
                    </a:p>
                  </a:txBody>
                  <a:tcPr>
                    <a:solidFill>
                      <a:schemeClr val="bg1"/>
                    </a:solidFill>
                  </a:tcPr>
                </a:tc>
                <a:tc>
                  <a:txBody>
                    <a:bodyPr/>
                    <a:lstStyle/>
                    <a:p>
                      <a:pPr algn="ctr"/>
                      <a:r>
                        <a:rPr kumimoji="1" lang="ja-JP" altLang="en-US" dirty="0">
                          <a:solidFill>
                            <a:schemeClr val="tx1"/>
                          </a:solidFill>
                        </a:rPr>
                        <a:t>クラウド</a:t>
                      </a:r>
                      <a:r>
                        <a:rPr kumimoji="1" lang="en-US" altLang="ja-JP" dirty="0">
                          <a:solidFill>
                            <a:schemeClr val="tx1"/>
                          </a:solidFill>
                        </a:rPr>
                        <a:t>VM</a:t>
                      </a:r>
                      <a:endParaRPr kumimoji="1" lang="ja-JP" altLang="en-US" dirty="0">
                        <a:solidFill>
                          <a:schemeClr val="tx1"/>
                        </a:solidFill>
                      </a:endParaRPr>
                    </a:p>
                  </a:txBody>
                  <a:tcPr>
                    <a:solidFill>
                      <a:schemeClr val="bg1"/>
                    </a:solidFill>
                  </a:tcPr>
                </a:tc>
                <a:tc>
                  <a:txBody>
                    <a:bodyPr/>
                    <a:lstStyle/>
                    <a:p>
                      <a:pPr algn="ctr"/>
                      <a:r>
                        <a:rPr kumimoji="1" lang="ja-JP" altLang="en-US" dirty="0">
                          <a:solidFill>
                            <a:schemeClr val="tx1"/>
                          </a:solidFill>
                        </a:rPr>
                        <a:t>ユーザ</a:t>
                      </a:r>
                      <a:r>
                        <a:rPr kumimoji="1" lang="en-US" altLang="ja-JP" dirty="0">
                          <a:solidFill>
                            <a:schemeClr val="tx1"/>
                          </a:solidFill>
                        </a:rPr>
                        <a:t>VM</a:t>
                      </a:r>
                      <a:endParaRPr kumimoji="1" lang="ja-JP" altLang="en-US" dirty="0">
                        <a:solidFill>
                          <a:schemeClr val="tx1"/>
                        </a:solidFill>
                      </a:endParaRPr>
                    </a:p>
                  </a:txBody>
                  <a:tcPr>
                    <a:solidFill>
                      <a:schemeClr val="bg1"/>
                    </a:solidFill>
                  </a:tcPr>
                </a:tc>
                <a:extLst>
                  <a:ext uri="{0D108BD9-81ED-4DB2-BD59-A6C34878D82A}">
                    <a16:rowId xmlns:a16="http://schemas.microsoft.com/office/drawing/2014/main" val="1010280471"/>
                  </a:ext>
                </a:extLst>
              </a:tr>
              <a:tr h="367252">
                <a:tc>
                  <a:txBody>
                    <a:bodyPr/>
                    <a:lstStyle/>
                    <a:p>
                      <a:pPr algn="ctr"/>
                      <a:r>
                        <a:rPr kumimoji="1" lang="ja-JP" altLang="en-US" sz="1600" dirty="0">
                          <a:solidFill>
                            <a:schemeClr val="tx1"/>
                          </a:solidFill>
                        </a:rPr>
                        <a:t>仮想</a:t>
                      </a:r>
                      <a:r>
                        <a:rPr kumimoji="1" lang="en-US" altLang="ja-JP" sz="1600" dirty="0"/>
                        <a:t>CPU</a:t>
                      </a:r>
                      <a:r>
                        <a:rPr kumimoji="1" lang="ja-JP" altLang="en-US" sz="1600" dirty="0"/>
                        <a:t>数</a:t>
                      </a:r>
                      <a:endParaRPr kumimoji="1" lang="en-US" altLang="ja-JP" sz="1600" dirty="0"/>
                    </a:p>
                  </a:txBody>
                  <a:tcPr>
                    <a:solidFill>
                      <a:schemeClr val="bg1"/>
                    </a:solidFill>
                  </a:tcPr>
                </a:tc>
                <a:tc>
                  <a:txBody>
                    <a:bodyPr/>
                    <a:lstStyle/>
                    <a:p>
                      <a:pPr algn="ctr"/>
                      <a:r>
                        <a:rPr kumimoji="1" lang="en-US" altLang="ja-JP" dirty="0"/>
                        <a:t>1</a:t>
                      </a:r>
                      <a:endParaRPr kumimoji="1" lang="ja-JP" altLang="en-US" dirty="0"/>
                    </a:p>
                  </a:txBody>
                  <a:tcPr>
                    <a:solidFill>
                      <a:schemeClr val="bg1"/>
                    </a:solidFill>
                  </a:tcPr>
                </a:tc>
                <a:tc>
                  <a:txBody>
                    <a:bodyPr/>
                    <a:lstStyle/>
                    <a:p>
                      <a:pPr algn="ctr"/>
                      <a:r>
                        <a:rPr kumimoji="1" lang="en-US" altLang="ja-JP" dirty="0"/>
                        <a:t>1</a:t>
                      </a:r>
                      <a:endParaRPr kumimoji="1" lang="ja-JP" altLang="en-US" dirty="0"/>
                    </a:p>
                  </a:txBody>
                  <a:tcPr>
                    <a:solidFill>
                      <a:schemeClr val="bg1"/>
                    </a:solidFill>
                  </a:tcPr>
                </a:tc>
                <a:extLst>
                  <a:ext uri="{0D108BD9-81ED-4DB2-BD59-A6C34878D82A}">
                    <a16:rowId xmlns:a16="http://schemas.microsoft.com/office/drawing/2014/main" val="862217885"/>
                  </a:ext>
                </a:extLst>
              </a:tr>
              <a:tr h="367252">
                <a:tc>
                  <a:txBody>
                    <a:bodyPr/>
                    <a:lstStyle/>
                    <a:p>
                      <a:pPr algn="ctr"/>
                      <a:r>
                        <a:rPr kumimoji="1" lang="ja-JP" altLang="en-US" sz="1600" dirty="0"/>
                        <a:t>メモリ</a:t>
                      </a:r>
                    </a:p>
                  </a:txBody>
                  <a:tcPr>
                    <a:solidFill>
                      <a:schemeClr val="bg1"/>
                    </a:solidFill>
                  </a:tcPr>
                </a:tc>
                <a:tc gridSpan="2">
                  <a:txBody>
                    <a:bodyPr/>
                    <a:lstStyle/>
                    <a:p>
                      <a:pPr algn="ctr"/>
                      <a:r>
                        <a:rPr kumimoji="1" lang="en-US" altLang="ja-JP" dirty="0"/>
                        <a:t>512MB</a:t>
                      </a:r>
                    </a:p>
                  </a:txBody>
                  <a:tcPr>
                    <a:solidFill>
                      <a:schemeClr val="bg1"/>
                    </a:solidFill>
                  </a:tcPr>
                </a:tc>
                <a:tc hMerge="1">
                  <a:txBody>
                    <a:bodyPr/>
                    <a:lstStyle/>
                    <a:p>
                      <a:pPr algn="ctr"/>
                      <a:r>
                        <a:rPr kumimoji="1" lang="en-US" altLang="ja-JP" dirty="0"/>
                        <a:t>512MB</a:t>
                      </a:r>
                      <a:endParaRPr kumimoji="1" lang="ja-JP" altLang="en-US" dirty="0"/>
                    </a:p>
                  </a:txBody>
                  <a:tcPr/>
                </a:tc>
                <a:extLst>
                  <a:ext uri="{0D108BD9-81ED-4DB2-BD59-A6C34878D82A}">
                    <a16:rowId xmlns:a16="http://schemas.microsoft.com/office/drawing/2014/main" val="2378153631"/>
                  </a:ext>
                </a:extLst>
              </a:tr>
            </a:tbl>
          </a:graphicData>
        </a:graphic>
      </p:graphicFrame>
      <p:pic>
        <p:nvPicPr>
          <p:cNvPr id="6" name="naoya@sub4_ ~_uni-visor 2022-02-21 14-13-56">
            <a:hlinkClick r:id="" action="ppaction://media"/>
            <a:extLst>
              <a:ext uri="{FF2B5EF4-FFF2-40B4-BE49-F238E27FC236}">
                <a16:creationId xmlns:a16="http://schemas.microsoft.com/office/drawing/2014/main" id="{6C1951E3-4C4E-45C8-9CC4-464CE064B41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12024" y="3514161"/>
            <a:ext cx="5281195" cy="3232927"/>
          </a:xfrm>
          <a:prstGeom prst="rect">
            <a:avLst/>
          </a:prstGeom>
        </p:spPr>
      </p:pic>
    </p:spTree>
    <p:extLst>
      <p:ext uri="{BB962C8B-B14F-4D97-AF65-F5344CB8AC3E}">
        <p14:creationId xmlns:p14="http://schemas.microsoft.com/office/powerpoint/2010/main" val="12194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745FF2-C2AA-DB65-A982-93CA37717B4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2E6425F-4A25-B24E-4D1C-BF39A788D648}"/>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66DE369-0827-991D-E75A-34E69C81E507}"/>
              </a:ext>
            </a:extLst>
          </p:cNvPr>
          <p:cNvSpPr>
            <a:spLocks noGrp="1"/>
          </p:cNvSpPr>
          <p:nvPr>
            <p:ph type="sldNum" sz="quarter" idx="4"/>
          </p:nvPr>
        </p:nvSpPr>
        <p:spPr/>
        <p:txBody>
          <a:bodyPr/>
          <a:lstStyle/>
          <a:p>
            <a:fld id="{E4DD4CA9-FFF4-4929-B1F3-DD754470E6A2}" type="slidenum">
              <a:rPr lang="ja-JP" altLang="en-US" smtClean="0"/>
              <a:pPr/>
              <a:t>29</a:t>
            </a:fld>
            <a:endParaRPr lang="ja-JP" altLang="en-US" dirty="0"/>
          </a:p>
        </p:txBody>
      </p:sp>
    </p:spTree>
    <p:extLst>
      <p:ext uri="{BB962C8B-B14F-4D97-AF65-F5344CB8AC3E}">
        <p14:creationId xmlns:p14="http://schemas.microsoft.com/office/powerpoint/2010/main" val="296984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C4E928-2972-DCAE-8435-AE0DAEBD4195}"/>
              </a:ext>
            </a:extLst>
          </p:cNvPr>
          <p:cNvSpPr>
            <a:spLocks noGrp="1"/>
          </p:cNvSpPr>
          <p:nvPr>
            <p:ph type="title"/>
          </p:nvPr>
        </p:nvSpPr>
        <p:spPr/>
        <p:txBody>
          <a:bodyPr/>
          <a:lstStyle/>
          <a:p>
            <a:r>
              <a:rPr kumimoji="1" lang="ja-JP" altLang="en-US"/>
              <a:t>クラウドサービスの複雑化</a:t>
            </a:r>
          </a:p>
        </p:txBody>
      </p:sp>
      <p:sp>
        <p:nvSpPr>
          <p:cNvPr id="3" name="コンテンツ プレースホルダー 2">
            <a:extLst>
              <a:ext uri="{FF2B5EF4-FFF2-40B4-BE49-F238E27FC236}">
                <a16:creationId xmlns:a16="http://schemas.microsoft.com/office/drawing/2014/main" id="{14239A4D-125C-4E14-E031-1C1D7D66F71D}"/>
              </a:ext>
            </a:extLst>
          </p:cNvPr>
          <p:cNvSpPr>
            <a:spLocks noGrp="1"/>
          </p:cNvSpPr>
          <p:nvPr>
            <p:ph idx="1"/>
          </p:nvPr>
        </p:nvSpPr>
        <p:spPr/>
        <p:txBody>
          <a:bodyPr/>
          <a:lstStyle/>
          <a:p>
            <a:r>
              <a:rPr lang="ja-JP" altLang="en-US"/>
              <a:t>クラウドによる複雑なサービスの提供が情報漏洩の一因</a:t>
            </a:r>
            <a:endParaRPr kumimoji="1" lang="en-US" altLang="ja-JP" dirty="0"/>
          </a:p>
          <a:p>
            <a:pPr lvl="1"/>
            <a:r>
              <a:rPr lang="ja-JP" altLang="en-US"/>
              <a:t>複数の小さなサービスを連携させるマイクロサービス</a:t>
            </a:r>
            <a:endParaRPr lang="en-US" altLang="ja-JP" dirty="0"/>
          </a:p>
          <a:p>
            <a:pPr lvl="1"/>
            <a:r>
              <a:rPr lang="ja-JP" altLang="en-US"/>
              <a:t>複数のクラウドが提供するサービスを連携させるマルチクラウド</a:t>
            </a:r>
            <a:endParaRPr kumimoji="1" lang="en-US" altLang="ja-JP" dirty="0"/>
          </a:p>
          <a:p>
            <a:r>
              <a:rPr lang="ja-JP" altLang="en-US"/>
              <a:t>パーソナルデータの転送範囲の拡大</a:t>
            </a:r>
            <a:endParaRPr lang="en-US" altLang="ja-JP" dirty="0"/>
          </a:p>
          <a:p>
            <a:pPr lvl="1"/>
            <a:r>
              <a:rPr kumimoji="1" lang="ja-JP" altLang="en-US"/>
              <a:t>１つのサービスを構成する複数のマイクロサービス</a:t>
            </a:r>
            <a:r>
              <a:rPr lang="ja-JP" altLang="en-US"/>
              <a:t>に転送</a:t>
            </a:r>
            <a:endParaRPr lang="en-US" altLang="ja-JP" dirty="0"/>
          </a:p>
          <a:p>
            <a:pPr lvl="1"/>
            <a:r>
              <a:rPr kumimoji="1" lang="ja-JP" altLang="en-US"/>
              <a:t>ユーザが利用しているクラウドとは異なるクラウドにも転送</a:t>
            </a:r>
            <a:endParaRPr kumimoji="1" lang="en-US" altLang="ja-JP" dirty="0"/>
          </a:p>
        </p:txBody>
      </p:sp>
      <p:sp>
        <p:nvSpPr>
          <p:cNvPr id="4" name="スライド番号プレースホルダー 3">
            <a:extLst>
              <a:ext uri="{FF2B5EF4-FFF2-40B4-BE49-F238E27FC236}">
                <a16:creationId xmlns:a16="http://schemas.microsoft.com/office/drawing/2014/main" id="{FE93AB6A-1760-0C60-7C6E-349766DC985A}"/>
              </a:ext>
            </a:extLst>
          </p:cNvPr>
          <p:cNvSpPr>
            <a:spLocks noGrp="1"/>
          </p:cNvSpPr>
          <p:nvPr>
            <p:ph type="sldNum" sz="quarter" idx="4"/>
          </p:nvPr>
        </p:nvSpPr>
        <p:spPr/>
        <p:txBody>
          <a:bodyPr/>
          <a:lstStyle/>
          <a:p>
            <a:fld id="{E4DD4CA9-FFF4-4929-B1F3-DD754470E6A2}" type="slidenum">
              <a:rPr lang="ja-JP" altLang="en-US" smtClean="0"/>
              <a:pPr/>
              <a:t>3</a:t>
            </a:fld>
            <a:endParaRPr lang="ja-JP" altLang="en-US" dirty="0"/>
          </a:p>
        </p:txBody>
      </p:sp>
      <p:cxnSp>
        <p:nvCxnSpPr>
          <p:cNvPr id="5" name="直線矢印コネクタ 4">
            <a:extLst>
              <a:ext uri="{FF2B5EF4-FFF2-40B4-BE49-F238E27FC236}">
                <a16:creationId xmlns:a16="http://schemas.microsoft.com/office/drawing/2014/main" id="{AB12BD00-65D4-0A53-E7E9-61F2D6F71824}"/>
              </a:ext>
            </a:extLst>
          </p:cNvPr>
          <p:cNvCxnSpPr>
            <a:cxnSpLocks/>
          </p:cNvCxnSpPr>
          <p:nvPr/>
        </p:nvCxnSpPr>
        <p:spPr>
          <a:xfrm>
            <a:off x="1932793" y="4934693"/>
            <a:ext cx="851402"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loud 8">
            <a:extLst>
              <a:ext uri="{FF2B5EF4-FFF2-40B4-BE49-F238E27FC236}">
                <a16:creationId xmlns:a16="http://schemas.microsoft.com/office/drawing/2014/main" id="{CDC2C5F3-51F7-15F6-2A47-1DEDC3459868}"/>
              </a:ext>
            </a:extLst>
          </p:cNvPr>
          <p:cNvSpPr/>
          <p:nvPr/>
        </p:nvSpPr>
        <p:spPr>
          <a:xfrm>
            <a:off x="6958862" y="4250979"/>
            <a:ext cx="2489043" cy="136742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dirty="0">
                <a:solidFill>
                  <a:schemeClr val="tx1"/>
                </a:solidFill>
                <a:ea typeface="ＭＳ Ｐゴシック"/>
                <a:cs typeface="Calibri"/>
              </a:rPr>
              <a:t>クラウド</a:t>
            </a:r>
            <a:r>
              <a:rPr lang="en-US" altLang="ja-JP" sz="2400" b="1" dirty="0">
                <a:solidFill>
                  <a:schemeClr val="tx1"/>
                </a:solidFill>
                <a:ea typeface="ＭＳ Ｐゴシック"/>
                <a:cs typeface="Calibri"/>
              </a:rPr>
              <a:t>2</a:t>
            </a:r>
            <a:endParaRPr lang="ja-JP" altLang="en-US" sz="2400" b="1" dirty="0">
              <a:solidFill>
                <a:schemeClr val="tx1"/>
              </a:solidFill>
              <a:ea typeface="ＭＳ Ｐゴシック"/>
              <a:cs typeface="Calibri"/>
            </a:endParaRPr>
          </a:p>
        </p:txBody>
      </p:sp>
      <p:pic>
        <p:nvPicPr>
          <p:cNvPr id="7" name="図 8" descr="暗い, 記号, ノートパソコン, 座る が含まれている画像&#10;&#10;説明は自動で生成されたものです">
            <a:extLst>
              <a:ext uri="{FF2B5EF4-FFF2-40B4-BE49-F238E27FC236}">
                <a16:creationId xmlns:a16="http://schemas.microsoft.com/office/drawing/2014/main" id="{20249C9A-A583-2BB5-6FF5-C7F8B46F7057}"/>
              </a:ext>
            </a:extLst>
          </p:cNvPr>
          <p:cNvPicPr>
            <a:picLocks noChangeAspect="1"/>
          </p:cNvPicPr>
          <p:nvPr/>
        </p:nvPicPr>
        <p:blipFill>
          <a:blip r:embed="rId3"/>
          <a:stretch>
            <a:fillRect/>
          </a:stretch>
        </p:blipFill>
        <p:spPr>
          <a:xfrm>
            <a:off x="9976225" y="4053679"/>
            <a:ext cx="1538239" cy="1537759"/>
          </a:xfrm>
          <a:prstGeom prst="rect">
            <a:avLst/>
          </a:prstGeom>
        </p:spPr>
      </p:pic>
      <p:cxnSp>
        <p:nvCxnSpPr>
          <p:cNvPr id="8" name="直線矢印コネクタ 7">
            <a:extLst>
              <a:ext uri="{FF2B5EF4-FFF2-40B4-BE49-F238E27FC236}">
                <a16:creationId xmlns:a16="http://schemas.microsoft.com/office/drawing/2014/main" id="{74AD41F5-2FAD-B346-4FA8-72A1A09DC03D}"/>
              </a:ext>
            </a:extLst>
          </p:cNvPr>
          <p:cNvCxnSpPr>
            <a:cxnSpLocks/>
          </p:cNvCxnSpPr>
          <p:nvPr/>
        </p:nvCxnSpPr>
        <p:spPr>
          <a:xfrm>
            <a:off x="9336360" y="4879857"/>
            <a:ext cx="768278"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
            <a:extLst>
              <a:ext uri="{FF2B5EF4-FFF2-40B4-BE49-F238E27FC236}">
                <a16:creationId xmlns:a16="http://schemas.microsoft.com/office/drawing/2014/main" id="{38B928A5-9241-D1C4-E200-B5E4273C56BE}"/>
              </a:ext>
            </a:extLst>
          </p:cNvPr>
          <p:cNvSpPr txBox="1"/>
          <p:nvPr/>
        </p:nvSpPr>
        <p:spPr>
          <a:xfrm>
            <a:off x="8629386" y="4364107"/>
            <a:ext cx="1971935" cy="391522"/>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b="1" dirty="0">
                <a:ea typeface="ＭＳ Ｐゴシック"/>
                <a:cs typeface="Calibri"/>
              </a:rPr>
              <a:t>漏洩</a:t>
            </a:r>
          </a:p>
        </p:txBody>
      </p:sp>
      <p:sp>
        <p:nvSpPr>
          <p:cNvPr id="11" name="テキスト ボックス 1">
            <a:extLst>
              <a:ext uri="{FF2B5EF4-FFF2-40B4-BE49-F238E27FC236}">
                <a16:creationId xmlns:a16="http://schemas.microsoft.com/office/drawing/2014/main" id="{3FDC3464-254F-6247-CC6F-13CEEDE85A3B}"/>
              </a:ext>
            </a:extLst>
          </p:cNvPr>
          <p:cNvSpPr txBox="1"/>
          <p:nvPr/>
        </p:nvSpPr>
        <p:spPr>
          <a:xfrm>
            <a:off x="1270607" y="4350481"/>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データ</a:t>
            </a:r>
          </a:p>
        </p:txBody>
      </p:sp>
      <p:sp>
        <p:nvSpPr>
          <p:cNvPr id="12" name="Cloud 8">
            <a:extLst>
              <a:ext uri="{FF2B5EF4-FFF2-40B4-BE49-F238E27FC236}">
                <a16:creationId xmlns:a16="http://schemas.microsoft.com/office/drawing/2014/main" id="{31304E51-B991-5D26-AAD1-E54DA5DBC541}"/>
              </a:ext>
            </a:extLst>
          </p:cNvPr>
          <p:cNvSpPr/>
          <p:nvPr/>
        </p:nvSpPr>
        <p:spPr>
          <a:xfrm>
            <a:off x="2784195" y="4053680"/>
            <a:ext cx="3769416" cy="23503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a:solidFill>
                  <a:schemeClr val="tx1"/>
                </a:solidFill>
                <a:ea typeface="ＭＳ Ｐゴシック"/>
                <a:cs typeface="Calibri"/>
              </a:rPr>
              <a:t>クラウド</a:t>
            </a:r>
            <a:r>
              <a:rPr lang="en-US" altLang="ja-JP" sz="2400" b="1" dirty="0">
                <a:solidFill>
                  <a:schemeClr val="tx1"/>
                </a:solidFill>
                <a:ea typeface="ＭＳ Ｐゴシック"/>
                <a:cs typeface="Calibri"/>
              </a:rPr>
              <a:t>1</a:t>
            </a:r>
          </a:p>
          <a:p>
            <a:pPr algn="ctr"/>
            <a:endParaRPr lang="en-US" altLang="ja-JP" sz="2400" b="1" dirty="0">
              <a:solidFill>
                <a:schemeClr val="tx1"/>
              </a:solidFill>
              <a:ea typeface="ＭＳ Ｐゴシック"/>
              <a:cs typeface="Calibri"/>
            </a:endParaRPr>
          </a:p>
          <a:p>
            <a:pPr algn="ctr"/>
            <a:endParaRPr lang="ja-JP" altLang="en-US" sz="2400" b="1" dirty="0">
              <a:solidFill>
                <a:schemeClr val="tx1"/>
              </a:solidFill>
              <a:ea typeface="ＭＳ Ｐゴシック"/>
              <a:cs typeface="Calibri"/>
            </a:endParaRPr>
          </a:p>
        </p:txBody>
      </p:sp>
      <p:pic>
        <p:nvPicPr>
          <p:cNvPr id="13" name="図 12" descr="座る, コンピュータ, クマ, ノートパソコン が含まれている画像&#10;&#10;自動的に生成された説明">
            <a:extLst>
              <a:ext uri="{FF2B5EF4-FFF2-40B4-BE49-F238E27FC236}">
                <a16:creationId xmlns:a16="http://schemas.microsoft.com/office/drawing/2014/main" id="{B0B2F90D-EA38-3A05-F0AB-24F51AC52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52" y="4053679"/>
            <a:ext cx="1537759" cy="1537759"/>
          </a:xfrm>
          <a:prstGeom prst="rect">
            <a:avLst/>
          </a:prstGeom>
        </p:spPr>
      </p:pic>
      <p:sp>
        <p:nvSpPr>
          <p:cNvPr id="14" name="テキスト ボックス 1">
            <a:extLst>
              <a:ext uri="{FF2B5EF4-FFF2-40B4-BE49-F238E27FC236}">
                <a16:creationId xmlns:a16="http://schemas.microsoft.com/office/drawing/2014/main" id="{6030482F-E12D-A28A-EE7B-21DAF1E62121}"/>
              </a:ext>
            </a:extLst>
          </p:cNvPr>
          <p:cNvSpPr txBox="1"/>
          <p:nvPr/>
        </p:nvSpPr>
        <p:spPr>
          <a:xfrm>
            <a:off x="78063" y="5490502"/>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sp>
        <p:nvSpPr>
          <p:cNvPr id="15" name="テキスト ボックス 1">
            <a:extLst>
              <a:ext uri="{FF2B5EF4-FFF2-40B4-BE49-F238E27FC236}">
                <a16:creationId xmlns:a16="http://schemas.microsoft.com/office/drawing/2014/main" id="{23E26D62-2540-58C9-D545-FCC2EB478FFC}"/>
              </a:ext>
            </a:extLst>
          </p:cNvPr>
          <p:cNvSpPr txBox="1"/>
          <p:nvPr/>
        </p:nvSpPr>
        <p:spPr>
          <a:xfrm>
            <a:off x="9670374" y="5555097"/>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攻撃者</a:t>
            </a:r>
          </a:p>
        </p:txBody>
      </p:sp>
      <p:sp>
        <p:nvSpPr>
          <p:cNvPr id="16" name="円/楕円 15">
            <a:extLst>
              <a:ext uri="{FF2B5EF4-FFF2-40B4-BE49-F238E27FC236}">
                <a16:creationId xmlns:a16="http://schemas.microsoft.com/office/drawing/2014/main" id="{F1695EA1-2106-4CED-B72B-6E32F815D599}"/>
              </a:ext>
            </a:extLst>
          </p:cNvPr>
          <p:cNvSpPr/>
          <p:nvPr/>
        </p:nvSpPr>
        <p:spPr>
          <a:xfrm>
            <a:off x="2704748" y="5030328"/>
            <a:ext cx="1617213" cy="1018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マイクロサービス</a:t>
            </a:r>
          </a:p>
        </p:txBody>
      </p:sp>
      <p:sp>
        <p:nvSpPr>
          <p:cNvPr id="22" name="円/楕円 21">
            <a:extLst>
              <a:ext uri="{FF2B5EF4-FFF2-40B4-BE49-F238E27FC236}">
                <a16:creationId xmlns:a16="http://schemas.microsoft.com/office/drawing/2014/main" id="{61E3CF64-9838-3FC4-E54D-2E5B5FBFD693}"/>
              </a:ext>
            </a:extLst>
          </p:cNvPr>
          <p:cNvSpPr/>
          <p:nvPr/>
        </p:nvSpPr>
        <p:spPr>
          <a:xfrm>
            <a:off x="4949674" y="5045637"/>
            <a:ext cx="1617213" cy="1018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マイクロサービス</a:t>
            </a:r>
          </a:p>
        </p:txBody>
      </p:sp>
      <p:cxnSp>
        <p:nvCxnSpPr>
          <p:cNvPr id="21" name="直線矢印コネクタ 20">
            <a:extLst>
              <a:ext uri="{FF2B5EF4-FFF2-40B4-BE49-F238E27FC236}">
                <a16:creationId xmlns:a16="http://schemas.microsoft.com/office/drawing/2014/main" id="{85614FC1-6B56-1E65-6D72-5E2759455353}"/>
              </a:ext>
            </a:extLst>
          </p:cNvPr>
          <p:cNvCxnSpPr/>
          <p:nvPr/>
        </p:nvCxnSpPr>
        <p:spPr>
          <a:xfrm>
            <a:off x="4211475" y="5639688"/>
            <a:ext cx="888422" cy="0"/>
          </a:xfrm>
          <a:prstGeom prst="straightConnector1">
            <a:avLst/>
          </a:prstGeom>
          <a:ln w="952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58E98132-3FAA-7764-9895-37E0058A8E86}"/>
              </a:ext>
            </a:extLst>
          </p:cNvPr>
          <p:cNvCxnSpPr>
            <a:cxnSpLocks/>
          </p:cNvCxnSpPr>
          <p:nvPr/>
        </p:nvCxnSpPr>
        <p:spPr>
          <a:xfrm>
            <a:off x="6441454" y="4934693"/>
            <a:ext cx="723213"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04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28AF-2185-7746-9A07-52C6B875CD6B}"/>
              </a:ext>
            </a:extLst>
          </p:cNvPr>
          <p:cNvSpPr>
            <a:spLocks noGrp="1"/>
          </p:cNvSpPr>
          <p:nvPr>
            <p:ph type="title"/>
          </p:nvPr>
        </p:nvSpPr>
        <p:spPr/>
        <p:txBody>
          <a:bodyPr/>
          <a:lstStyle/>
          <a:p>
            <a:r>
              <a:rPr lang="en-JP" dirty="0"/>
              <a:t>クラウドサービスのデータ流</a:t>
            </a:r>
          </a:p>
        </p:txBody>
      </p:sp>
      <p:sp>
        <p:nvSpPr>
          <p:cNvPr id="3" name="Content Placeholder 2">
            <a:extLst>
              <a:ext uri="{FF2B5EF4-FFF2-40B4-BE49-F238E27FC236}">
                <a16:creationId xmlns:a16="http://schemas.microsoft.com/office/drawing/2014/main" id="{A43EE51C-6179-FE40-B28F-B83324FA5740}"/>
              </a:ext>
            </a:extLst>
          </p:cNvPr>
          <p:cNvSpPr>
            <a:spLocks noGrp="1"/>
          </p:cNvSpPr>
          <p:nvPr>
            <p:ph idx="1"/>
          </p:nvPr>
        </p:nvSpPr>
        <p:spPr/>
        <p:txBody>
          <a:bodyPr/>
          <a:lstStyle/>
          <a:p>
            <a:r>
              <a:rPr lang="ja-JP" altLang="en-US" dirty="0"/>
              <a:t>クラウドサービスが扱うデータの流れは基本的には非公開</a:t>
            </a:r>
          </a:p>
          <a:p>
            <a:pPr lvl="1"/>
            <a:r>
              <a:rPr lang="ja-JP" altLang="en-US"/>
              <a:t>ユーザがアクセス</a:t>
            </a:r>
            <a:r>
              <a:rPr lang="ja-JP" altLang="en-US" dirty="0"/>
              <a:t>したサービスから他のどのサービスに送られて</a:t>
            </a:r>
            <a:r>
              <a:rPr lang="ja-JP" altLang="en-US"/>
              <a:t>いるか</a:t>
            </a:r>
            <a:endParaRPr lang="en-US" altLang="ja-JP" dirty="0"/>
          </a:p>
          <a:p>
            <a:pPr lvl="1"/>
            <a:r>
              <a:rPr lang="ja-JP" altLang="en-US" dirty="0"/>
              <a:t>世界各地にあるデータセンタのどこに保存されているか</a:t>
            </a:r>
            <a:endParaRPr lang="en-JP" dirty="0"/>
          </a:p>
          <a:p>
            <a:r>
              <a:rPr lang="ja-JP" altLang="en-US"/>
              <a:t>データ流の追跡や制御は難しいことが多い</a:t>
            </a:r>
            <a:endParaRPr lang="en-US" altLang="ja-JP" dirty="0"/>
          </a:p>
          <a:p>
            <a:pPr lvl="1"/>
            <a:r>
              <a:rPr lang="ja-JP" altLang="en-US"/>
              <a:t>プライベートクラウドやガバメントクラウドでは流通範囲や保存先を限定可能</a:t>
            </a:r>
            <a:endParaRPr lang="ja-JP" altLang="en-US" dirty="0"/>
          </a:p>
          <a:p>
            <a:pPr lvl="1"/>
            <a:r>
              <a:rPr lang="ja-JP" altLang="en-US"/>
              <a:t>パブリッククラウドに比べてコストの上昇は避けられない</a:t>
            </a:r>
            <a:endParaRPr lang="ja-JP" altLang="en-US" dirty="0"/>
          </a:p>
        </p:txBody>
      </p:sp>
      <p:sp>
        <p:nvSpPr>
          <p:cNvPr id="4" name="Slide Number Placeholder 3">
            <a:extLst>
              <a:ext uri="{FF2B5EF4-FFF2-40B4-BE49-F238E27FC236}">
                <a16:creationId xmlns:a16="http://schemas.microsoft.com/office/drawing/2014/main" id="{47F691F6-F8DC-9E40-8957-46275AEFB6DC}"/>
              </a:ext>
            </a:extLst>
          </p:cNvPr>
          <p:cNvSpPr>
            <a:spLocks noGrp="1"/>
          </p:cNvSpPr>
          <p:nvPr>
            <p:ph type="sldNum" sz="quarter" idx="4"/>
          </p:nvPr>
        </p:nvSpPr>
        <p:spPr/>
        <p:txBody>
          <a:bodyPr/>
          <a:lstStyle/>
          <a:p>
            <a:fld id="{E4DD4CA9-FFF4-4929-B1F3-DD754470E6A2}" type="slidenum">
              <a:rPr lang="ja-JP" altLang="en-US" smtClean="0"/>
              <a:pPr/>
              <a:t>4</a:t>
            </a:fld>
            <a:endParaRPr lang="ja-JP" altLang="en-US" dirty="0"/>
          </a:p>
        </p:txBody>
      </p:sp>
      <p:sp>
        <p:nvSpPr>
          <p:cNvPr id="9" name="Cloud 8">
            <a:extLst>
              <a:ext uri="{FF2B5EF4-FFF2-40B4-BE49-F238E27FC236}">
                <a16:creationId xmlns:a16="http://schemas.microsoft.com/office/drawing/2014/main" id="{156716A2-AB43-4A4C-8285-F73452FB1827}"/>
              </a:ext>
            </a:extLst>
          </p:cNvPr>
          <p:cNvSpPr/>
          <p:nvPr/>
        </p:nvSpPr>
        <p:spPr>
          <a:xfrm>
            <a:off x="2423592" y="4174161"/>
            <a:ext cx="3665215" cy="1979270"/>
          </a:xfrm>
          <a:prstGeom prst="cloud">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en-US" altLang="ja-JP" sz="1814"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r>
              <a:rPr lang="ja-JP" altLang="en-US" sz="2400" b="1">
                <a:solidFill>
                  <a:schemeClr val="tx1"/>
                </a:solidFill>
                <a:ea typeface="ＭＳ Ｐゴシック"/>
                <a:cs typeface="Calibri"/>
              </a:rPr>
              <a:t>クラウド</a:t>
            </a:r>
            <a:r>
              <a:rPr lang="ja-JP" altLang="en-US" sz="2400" b="1" dirty="0">
                <a:solidFill>
                  <a:schemeClr val="tx1"/>
                </a:solidFill>
                <a:ea typeface="ＭＳ Ｐゴシック"/>
                <a:cs typeface="Calibri"/>
              </a:rPr>
              <a:t>１</a:t>
            </a:r>
          </a:p>
        </p:txBody>
      </p:sp>
      <p:cxnSp>
        <p:nvCxnSpPr>
          <p:cNvPr id="15" name="直線矢印コネクタ 14">
            <a:extLst>
              <a:ext uri="{FF2B5EF4-FFF2-40B4-BE49-F238E27FC236}">
                <a16:creationId xmlns:a16="http://schemas.microsoft.com/office/drawing/2014/main" id="{5DCE5CAC-D92F-4C67-82D1-97A522A09E9A}"/>
              </a:ext>
            </a:extLst>
          </p:cNvPr>
          <p:cNvCxnSpPr>
            <a:cxnSpLocks/>
          </p:cNvCxnSpPr>
          <p:nvPr/>
        </p:nvCxnSpPr>
        <p:spPr>
          <a:xfrm flipH="1">
            <a:off x="5493401" y="5363357"/>
            <a:ext cx="1034607" cy="167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2">
            <a:extLst>
              <a:ext uri="{FF2B5EF4-FFF2-40B4-BE49-F238E27FC236}">
                <a16:creationId xmlns:a16="http://schemas.microsoft.com/office/drawing/2014/main" id="{207DEAD0-0D14-C241-8973-B60753D65EB5}"/>
              </a:ext>
            </a:extLst>
          </p:cNvPr>
          <p:cNvSpPr/>
          <p:nvPr/>
        </p:nvSpPr>
        <p:spPr>
          <a:xfrm>
            <a:off x="3364338" y="4956101"/>
            <a:ext cx="1655241" cy="50123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400" b="1" dirty="0">
                <a:solidFill>
                  <a:schemeClr val="tx1"/>
                </a:solidFill>
                <a:ea typeface="ＭＳ Ｐゴシック"/>
                <a:cs typeface="Calibri"/>
              </a:rPr>
              <a:t>サービス１</a:t>
            </a:r>
          </a:p>
        </p:txBody>
      </p:sp>
      <p:sp>
        <p:nvSpPr>
          <p:cNvPr id="20" name="Cloud 8">
            <a:extLst>
              <a:ext uri="{FF2B5EF4-FFF2-40B4-BE49-F238E27FC236}">
                <a16:creationId xmlns:a16="http://schemas.microsoft.com/office/drawing/2014/main" id="{4F19A1AB-DBDB-57FB-654D-4F66C28998AD}"/>
              </a:ext>
            </a:extLst>
          </p:cNvPr>
          <p:cNvSpPr/>
          <p:nvPr/>
        </p:nvSpPr>
        <p:spPr>
          <a:xfrm>
            <a:off x="6528008" y="3861049"/>
            <a:ext cx="4158203" cy="2817105"/>
          </a:xfrm>
          <a:prstGeom prst="cloud">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en-US" altLang="ja-JP" sz="1814"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r>
              <a:rPr lang="ja-JP" altLang="en-US" sz="2400" b="1">
                <a:solidFill>
                  <a:schemeClr val="tx1"/>
                </a:solidFill>
                <a:ea typeface="ＭＳ Ｐゴシック"/>
                <a:cs typeface="Calibri"/>
              </a:rPr>
              <a:t>クラウド</a:t>
            </a:r>
            <a:r>
              <a:rPr lang="en-US" altLang="ja-JP" sz="2400" b="1" dirty="0">
                <a:solidFill>
                  <a:schemeClr val="tx1"/>
                </a:solidFill>
                <a:ea typeface="ＭＳ Ｐゴシック"/>
                <a:cs typeface="Calibri"/>
              </a:rPr>
              <a:t>2</a:t>
            </a:r>
            <a:endParaRPr lang="ja-JP" altLang="en-US" sz="2400" b="1" dirty="0">
              <a:solidFill>
                <a:schemeClr val="tx1"/>
              </a:solidFill>
              <a:ea typeface="ＭＳ Ｐゴシック"/>
              <a:cs typeface="Calibri"/>
            </a:endParaRPr>
          </a:p>
        </p:txBody>
      </p:sp>
      <p:pic>
        <p:nvPicPr>
          <p:cNvPr id="28" name="図 27" descr="座る, コンピュータ, クマ, ノートパソコン が含まれている画像&#10;&#10;自動的に生成された説明">
            <a:extLst>
              <a:ext uri="{FF2B5EF4-FFF2-40B4-BE49-F238E27FC236}">
                <a16:creationId xmlns:a16="http://schemas.microsoft.com/office/drawing/2014/main" id="{2400F427-D882-9D67-077C-435AB2660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23" y="4822558"/>
            <a:ext cx="1537759" cy="1537759"/>
          </a:xfrm>
          <a:prstGeom prst="rect">
            <a:avLst/>
          </a:prstGeom>
        </p:spPr>
      </p:pic>
      <p:sp>
        <p:nvSpPr>
          <p:cNvPr id="29" name="テキスト ボックス 1">
            <a:extLst>
              <a:ext uri="{FF2B5EF4-FFF2-40B4-BE49-F238E27FC236}">
                <a16:creationId xmlns:a16="http://schemas.microsoft.com/office/drawing/2014/main" id="{87E4DCD8-427E-3472-9736-09277214B442}"/>
              </a:ext>
            </a:extLst>
          </p:cNvPr>
          <p:cNvSpPr txBox="1"/>
          <p:nvPr/>
        </p:nvSpPr>
        <p:spPr>
          <a:xfrm>
            <a:off x="139234" y="6259381"/>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cxnSp>
        <p:nvCxnSpPr>
          <p:cNvPr id="30" name="直線矢印コネクタ 29">
            <a:extLst>
              <a:ext uri="{FF2B5EF4-FFF2-40B4-BE49-F238E27FC236}">
                <a16:creationId xmlns:a16="http://schemas.microsoft.com/office/drawing/2014/main" id="{FD2B5DA4-7474-3B80-AA22-C08BC38710D6}"/>
              </a:ext>
            </a:extLst>
          </p:cNvPr>
          <p:cNvCxnSpPr>
            <a:cxnSpLocks/>
            <a:endCxn id="17" idx="1"/>
          </p:cNvCxnSpPr>
          <p:nvPr/>
        </p:nvCxnSpPr>
        <p:spPr>
          <a:xfrm flipV="1">
            <a:off x="1984391" y="5206720"/>
            <a:ext cx="1379947" cy="821528"/>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図 12" descr="テーブル, リモコン, ビデオ が含まれている画像&#10;&#10;説明は自動で生成されたものです">
            <a:extLst>
              <a:ext uri="{FF2B5EF4-FFF2-40B4-BE49-F238E27FC236}">
                <a16:creationId xmlns:a16="http://schemas.microsoft.com/office/drawing/2014/main" id="{94FF810E-A38E-41B2-BE76-3779CB849050}"/>
              </a:ext>
            </a:extLst>
          </p:cNvPr>
          <p:cNvPicPr>
            <a:picLocks noChangeAspect="1"/>
          </p:cNvPicPr>
          <p:nvPr/>
        </p:nvPicPr>
        <p:blipFill>
          <a:blip r:embed="rId4"/>
          <a:stretch>
            <a:fillRect/>
          </a:stretch>
        </p:blipFill>
        <p:spPr>
          <a:xfrm>
            <a:off x="7761991" y="4545297"/>
            <a:ext cx="1457039" cy="1183713"/>
          </a:xfrm>
          <a:prstGeom prst="rect">
            <a:avLst/>
          </a:prstGeom>
        </p:spPr>
      </p:pic>
      <p:sp>
        <p:nvSpPr>
          <p:cNvPr id="36" name="テキスト ボックス 35">
            <a:extLst>
              <a:ext uri="{FF2B5EF4-FFF2-40B4-BE49-F238E27FC236}">
                <a16:creationId xmlns:a16="http://schemas.microsoft.com/office/drawing/2014/main" id="{831AA352-4095-3954-D83F-8800FC080869}"/>
              </a:ext>
            </a:extLst>
          </p:cNvPr>
          <p:cNvSpPr txBox="1"/>
          <p:nvPr/>
        </p:nvSpPr>
        <p:spPr>
          <a:xfrm>
            <a:off x="7614471" y="4944583"/>
            <a:ext cx="1787737"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データセンタ</a:t>
            </a:r>
          </a:p>
        </p:txBody>
      </p:sp>
      <p:sp>
        <p:nvSpPr>
          <p:cNvPr id="14" name="正方形/長方形 13">
            <a:extLst>
              <a:ext uri="{FF2B5EF4-FFF2-40B4-BE49-F238E27FC236}">
                <a16:creationId xmlns:a16="http://schemas.microsoft.com/office/drawing/2014/main" id="{0B35C7FA-7E5E-55EB-04EB-6630EF14AC2D}"/>
              </a:ext>
            </a:extLst>
          </p:cNvPr>
          <p:cNvSpPr/>
          <p:nvPr/>
        </p:nvSpPr>
        <p:spPr>
          <a:xfrm>
            <a:off x="3558215" y="4256787"/>
            <a:ext cx="1395968" cy="5739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パーソナルデータ</a:t>
            </a:r>
          </a:p>
        </p:txBody>
      </p:sp>
      <p:sp>
        <p:nvSpPr>
          <p:cNvPr id="38" name="Cloud 8">
            <a:extLst>
              <a:ext uri="{FF2B5EF4-FFF2-40B4-BE49-F238E27FC236}">
                <a16:creationId xmlns:a16="http://schemas.microsoft.com/office/drawing/2014/main" id="{3430070A-6641-623C-94B9-BB75C83882C4}"/>
              </a:ext>
            </a:extLst>
          </p:cNvPr>
          <p:cNvSpPr/>
          <p:nvPr/>
        </p:nvSpPr>
        <p:spPr>
          <a:xfrm>
            <a:off x="6528008" y="3861048"/>
            <a:ext cx="4158203" cy="2817105"/>
          </a:xfrm>
          <a:prstGeom prst="cloud">
            <a:avLst/>
          </a:prstGeom>
          <a:solidFill>
            <a:schemeClr val="tx1">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en-US" altLang="ja-JP" sz="1814"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endParaRPr lang="ja-JP" altLang="en-US" sz="2400" b="1" dirty="0">
              <a:solidFill>
                <a:schemeClr val="tx1"/>
              </a:solidFill>
              <a:ea typeface="ＭＳ Ｐゴシック"/>
              <a:cs typeface="Calibri"/>
            </a:endParaRPr>
          </a:p>
        </p:txBody>
      </p:sp>
      <p:sp>
        <p:nvSpPr>
          <p:cNvPr id="39" name="テキスト ボックス 38">
            <a:extLst>
              <a:ext uri="{FF2B5EF4-FFF2-40B4-BE49-F238E27FC236}">
                <a16:creationId xmlns:a16="http://schemas.microsoft.com/office/drawing/2014/main" id="{635AD9AE-A804-2152-242E-8897C588BD7C}"/>
              </a:ext>
            </a:extLst>
          </p:cNvPr>
          <p:cNvSpPr txBox="1"/>
          <p:nvPr/>
        </p:nvSpPr>
        <p:spPr>
          <a:xfrm>
            <a:off x="339693" y="4421363"/>
            <a:ext cx="1085191" cy="523220"/>
          </a:xfrm>
          <a:prstGeom prst="rect">
            <a:avLst/>
          </a:prstGeom>
          <a:noFill/>
        </p:spPr>
        <p:txBody>
          <a:bodyPr wrap="square" rtlCol="0">
            <a:spAutoFit/>
          </a:bodyPr>
          <a:lstStyle/>
          <a:p>
            <a:pPr algn="ctr"/>
            <a:r>
              <a:rPr kumimoji="1" lang="ja-JP" altLang="en-US" sz="2800" b="1"/>
              <a:t>？</a:t>
            </a:r>
          </a:p>
        </p:txBody>
      </p:sp>
      <p:sp>
        <p:nvSpPr>
          <p:cNvPr id="40" name="Cloud 8">
            <a:extLst>
              <a:ext uri="{FF2B5EF4-FFF2-40B4-BE49-F238E27FC236}">
                <a16:creationId xmlns:a16="http://schemas.microsoft.com/office/drawing/2014/main" id="{F129A8BC-BA6A-B108-F9E8-D4EB28091CE7}"/>
              </a:ext>
            </a:extLst>
          </p:cNvPr>
          <p:cNvSpPr/>
          <p:nvPr/>
        </p:nvSpPr>
        <p:spPr>
          <a:xfrm>
            <a:off x="2430785" y="4174161"/>
            <a:ext cx="3665215" cy="1979270"/>
          </a:xfrm>
          <a:prstGeom prst="cloud">
            <a:avLst/>
          </a:prstGeom>
          <a:solidFill>
            <a:schemeClr val="tx1">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en-US" altLang="ja-JP" sz="1814"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a:p>
            <a:pPr algn="ctr"/>
            <a:endParaRPr lang="en-US" altLang="ja-JP" sz="2400" b="1" dirty="0">
              <a:solidFill>
                <a:schemeClr val="tx1"/>
              </a:solidFill>
              <a:ea typeface="ＭＳ Ｐゴシック"/>
              <a:cs typeface="Calibri"/>
            </a:endParaRPr>
          </a:p>
        </p:txBody>
      </p:sp>
    </p:spTree>
    <p:extLst>
      <p:ext uri="{BB962C8B-B14F-4D97-AF65-F5344CB8AC3E}">
        <p14:creationId xmlns:p14="http://schemas.microsoft.com/office/powerpoint/2010/main" val="24914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5E-6 -2.22222E-6 L 0.35729 -0.00486 " pathEditMode="relative" rAng="0" ptsTypes="AA">
                                      <p:cBhvr>
                                        <p:cTn id="6" dur="2000" fill="hold"/>
                                        <p:tgtEl>
                                          <p:spTgt spid="14"/>
                                        </p:tgtEl>
                                        <p:attrNameLst>
                                          <p:attrName>ppt_x</p:attrName>
                                          <p:attrName>ppt_y</p:attrName>
                                        </p:attrNameLst>
                                      </p:cBhvr>
                                      <p:rCtr x="17995" y="-116"/>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randombar(horizontal)">
                                      <p:cBhvr>
                                        <p:cTn id="11" dur="500"/>
                                        <p:tgtEl>
                                          <p:spTgt spid="3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9" grpId="0"/>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AB24-BDD7-4541-8608-DD61CE484904}"/>
              </a:ext>
            </a:extLst>
          </p:cNvPr>
          <p:cNvSpPr>
            <a:spLocks noGrp="1"/>
          </p:cNvSpPr>
          <p:nvPr>
            <p:ph type="title"/>
          </p:nvPr>
        </p:nvSpPr>
        <p:spPr/>
        <p:txBody>
          <a:bodyPr/>
          <a:lstStyle/>
          <a:p>
            <a:r>
              <a:rPr lang="ja-JP" altLang="en-US"/>
              <a:t>プライバシ</a:t>
            </a:r>
            <a:r>
              <a:rPr lang="ja-JP"/>
              <a:t>制御</a:t>
            </a:r>
            <a:r>
              <a:rPr lang="ja-JP" altLang="en-US"/>
              <a:t>機構</a:t>
            </a:r>
            <a:r>
              <a:rPr lang="ja-JP"/>
              <a:t>の必要性</a:t>
            </a:r>
            <a:endParaRPr lang="ja-JP" dirty="0"/>
          </a:p>
        </p:txBody>
      </p:sp>
      <p:sp>
        <p:nvSpPr>
          <p:cNvPr id="3" name="Content Placeholder 2">
            <a:extLst>
              <a:ext uri="{FF2B5EF4-FFF2-40B4-BE49-F238E27FC236}">
                <a16:creationId xmlns:a16="http://schemas.microsoft.com/office/drawing/2014/main" id="{73FDEF24-3CF6-B643-B438-A973B7FD54AF}"/>
              </a:ext>
            </a:extLst>
          </p:cNvPr>
          <p:cNvSpPr>
            <a:spLocks noGrp="1"/>
          </p:cNvSpPr>
          <p:nvPr>
            <p:ph idx="1"/>
          </p:nvPr>
        </p:nvSpPr>
        <p:spPr/>
        <p:txBody>
          <a:bodyPr/>
          <a:lstStyle/>
          <a:p>
            <a:r>
              <a:rPr lang="ja-JP" altLang="en-US" dirty="0"/>
              <a:t>クラウド内にプライバシ制御機構</a:t>
            </a:r>
            <a:r>
              <a:rPr lang="ja-JP" altLang="en-US"/>
              <a:t>が必要</a:t>
            </a:r>
            <a:endParaRPr lang="en-US" altLang="ja-JP" dirty="0"/>
          </a:p>
          <a:p>
            <a:pPr lvl="1"/>
            <a:r>
              <a:rPr lang="ja-JP" altLang="en-US"/>
              <a:t>ユーザが自分のパーソナルデータの流通範囲を把握できる</a:t>
            </a:r>
            <a:endParaRPr lang="en-JP" dirty="0"/>
          </a:p>
          <a:p>
            <a:pPr lvl="1"/>
            <a:r>
              <a:rPr lang="ja-JP" altLang="en-US"/>
              <a:t>パーソナルデータ</a:t>
            </a:r>
            <a:r>
              <a:rPr lang="ja-JP" altLang="en-US" dirty="0"/>
              <a:t>の流通範囲を制限することで情報</a:t>
            </a:r>
            <a:r>
              <a:rPr lang="ja-JP" altLang="en-US"/>
              <a:t>流出を未然に防ぐ</a:t>
            </a:r>
            <a:endParaRPr lang="ja-JP" altLang="en-US" dirty="0"/>
          </a:p>
          <a:p>
            <a:r>
              <a:rPr lang="ja-JP" altLang="en-US" dirty="0"/>
              <a:t>クラウドが提供するプライバシ制御機構は信用できない</a:t>
            </a:r>
            <a:endParaRPr lang="en-US" altLang="ja-JP" dirty="0"/>
          </a:p>
          <a:p>
            <a:pPr lvl="1"/>
            <a:r>
              <a:rPr lang="ja-JP" altLang="en-US" dirty="0"/>
              <a:t>ユーザからは正しく追跡・制御されているか</a:t>
            </a:r>
            <a:r>
              <a:rPr lang="ja-JP" altLang="en-US"/>
              <a:t>どうか分からない</a:t>
            </a:r>
            <a:endParaRPr lang="en-US" altLang="ja-JP" dirty="0"/>
          </a:p>
          <a:p>
            <a:pPr lvl="1"/>
            <a:r>
              <a:rPr lang="ja-JP" altLang="en-US"/>
              <a:t>プライバシ制御機構をバイパスされる恐れ</a:t>
            </a:r>
            <a:endParaRPr lang="en-US" altLang="ja-JP" dirty="0"/>
          </a:p>
        </p:txBody>
      </p:sp>
      <p:sp>
        <p:nvSpPr>
          <p:cNvPr id="4" name="Slide Number Placeholder 3">
            <a:extLst>
              <a:ext uri="{FF2B5EF4-FFF2-40B4-BE49-F238E27FC236}">
                <a16:creationId xmlns:a16="http://schemas.microsoft.com/office/drawing/2014/main" id="{800DE49A-A72A-934F-9E9F-0E5658988817}"/>
              </a:ext>
            </a:extLst>
          </p:cNvPr>
          <p:cNvSpPr>
            <a:spLocks noGrp="1"/>
          </p:cNvSpPr>
          <p:nvPr>
            <p:ph type="sldNum" sz="quarter" idx="4"/>
          </p:nvPr>
        </p:nvSpPr>
        <p:spPr/>
        <p:txBody>
          <a:bodyPr/>
          <a:lstStyle/>
          <a:p>
            <a:fld id="{E4DD4CA9-FFF4-4929-B1F3-DD754470E6A2}" type="slidenum">
              <a:rPr lang="ja-JP" altLang="en-US" smtClean="0"/>
              <a:pPr/>
              <a:t>5</a:t>
            </a:fld>
            <a:endParaRPr lang="ja-JP" altLang="en-US" dirty="0"/>
          </a:p>
        </p:txBody>
      </p:sp>
      <p:sp>
        <p:nvSpPr>
          <p:cNvPr id="8" name="Cloud 8">
            <a:extLst>
              <a:ext uri="{FF2B5EF4-FFF2-40B4-BE49-F238E27FC236}">
                <a16:creationId xmlns:a16="http://schemas.microsoft.com/office/drawing/2014/main" id="{1C4AD6CD-CD5D-4DA3-B147-007196BF7E59}"/>
              </a:ext>
            </a:extLst>
          </p:cNvPr>
          <p:cNvSpPr/>
          <p:nvPr/>
        </p:nvSpPr>
        <p:spPr>
          <a:xfrm>
            <a:off x="2207434" y="3933056"/>
            <a:ext cx="9100701" cy="26395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cxnSp>
        <p:nvCxnSpPr>
          <p:cNvPr id="10" name="直線矢印コネクタ 9">
            <a:extLst>
              <a:ext uri="{FF2B5EF4-FFF2-40B4-BE49-F238E27FC236}">
                <a16:creationId xmlns:a16="http://schemas.microsoft.com/office/drawing/2014/main" id="{49E73619-1795-4732-89E8-24DDAEA1E819}"/>
              </a:ext>
            </a:extLst>
          </p:cNvPr>
          <p:cNvCxnSpPr>
            <a:cxnSpLocks/>
            <a:stCxn id="23" idx="1"/>
            <a:endCxn id="8" idx="2"/>
          </p:cNvCxnSpPr>
          <p:nvPr/>
        </p:nvCxnSpPr>
        <p:spPr>
          <a:xfrm flipH="1">
            <a:off x="2235663" y="4694677"/>
            <a:ext cx="2017757" cy="55815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EEDA9A89-8E48-47CA-8EAB-A829DB11E2BE}"/>
              </a:ext>
            </a:extLst>
          </p:cNvPr>
          <p:cNvSpPr/>
          <p:nvPr/>
        </p:nvSpPr>
        <p:spPr>
          <a:xfrm>
            <a:off x="3976447" y="5554610"/>
            <a:ext cx="2969744" cy="56060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540" b="1" dirty="0">
                <a:solidFill>
                  <a:srgbClr val="000000"/>
                </a:solidFill>
                <a:ea typeface="ＭＳ Ｐゴシック"/>
                <a:cs typeface="Calibri"/>
              </a:rPr>
              <a:t>プライバシ制御機構</a:t>
            </a:r>
          </a:p>
        </p:txBody>
      </p:sp>
      <p:sp>
        <p:nvSpPr>
          <p:cNvPr id="23" name="正方形/長方形 22">
            <a:extLst>
              <a:ext uri="{FF2B5EF4-FFF2-40B4-BE49-F238E27FC236}">
                <a16:creationId xmlns:a16="http://schemas.microsoft.com/office/drawing/2014/main" id="{0F32427C-DB79-4E05-BC84-65A42F94FF1A}"/>
              </a:ext>
            </a:extLst>
          </p:cNvPr>
          <p:cNvSpPr/>
          <p:nvPr/>
        </p:nvSpPr>
        <p:spPr>
          <a:xfrm>
            <a:off x="4253420" y="4419740"/>
            <a:ext cx="2409979" cy="54987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p>
            <a:pPr algn="ctr"/>
            <a:r>
              <a:rPr lang="ja-JP" altLang="en-US" sz="2540" b="1">
                <a:solidFill>
                  <a:srgbClr val="000000"/>
                </a:solidFill>
                <a:ea typeface="ＭＳ Ｐゴシック"/>
                <a:cs typeface="Calibri"/>
              </a:rPr>
              <a:t>サービス</a:t>
            </a:r>
            <a:endParaRPr lang="ja-JP" altLang="en-US" sz="2540" b="1" dirty="0">
              <a:solidFill>
                <a:srgbClr val="000000"/>
              </a:solidFill>
              <a:ea typeface="ＭＳ Ｐゴシック"/>
              <a:cs typeface="Calibri"/>
            </a:endParaRPr>
          </a:p>
        </p:txBody>
      </p:sp>
      <p:cxnSp>
        <p:nvCxnSpPr>
          <p:cNvPr id="25" name="直線矢印コネクタ 11">
            <a:extLst>
              <a:ext uri="{FF2B5EF4-FFF2-40B4-BE49-F238E27FC236}">
                <a16:creationId xmlns:a16="http://schemas.microsoft.com/office/drawing/2014/main" id="{335ED114-4812-4D1F-BDCA-6305E730F432}"/>
              </a:ext>
            </a:extLst>
          </p:cNvPr>
          <p:cNvCxnSpPr>
            <a:cxnSpLocks/>
          </p:cNvCxnSpPr>
          <p:nvPr/>
        </p:nvCxnSpPr>
        <p:spPr>
          <a:xfrm flipV="1">
            <a:off x="5452121" y="4942179"/>
            <a:ext cx="0" cy="604857"/>
          </a:xfrm>
          <a:prstGeom prst="straightConnector1">
            <a:avLst/>
          </a:prstGeom>
          <a:ln w="825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ED7208F-64E0-46A5-86EF-58F0E2E6FAAA}"/>
              </a:ext>
            </a:extLst>
          </p:cNvPr>
          <p:cNvSpPr txBox="1"/>
          <p:nvPr/>
        </p:nvSpPr>
        <p:spPr>
          <a:xfrm>
            <a:off x="3269963" y="5029155"/>
            <a:ext cx="2488058" cy="453078"/>
          </a:xfrm>
          <a:prstGeom prst="rect">
            <a:avLst/>
          </a:prstGeom>
          <a:noFill/>
        </p:spPr>
        <p:txBody>
          <a:bodyPr rot="0" spcFirstLastPara="0" vertOverflow="overflow" horzOverflow="overflow" vert="horz" wrap="square" lIns="82935" tIns="41468" rIns="82935" bIns="41468" numCol="1" spcCol="0" rtlCol="0" fromWordArt="0" anchor="t" anchorCtr="0" forceAA="0" compatLnSpc="1">
            <a:prstTxWarp prst="textNoShape">
              <a:avLst/>
            </a:prstTxWarp>
            <a:spAutoFit/>
          </a:bodyPr>
          <a:lstStyle/>
          <a:p>
            <a:pPr algn="ctr"/>
            <a:r>
              <a:rPr lang="ja-JP" altLang="en-US" sz="2400" b="1" dirty="0">
                <a:ea typeface="ＭＳ Ｐゴシック"/>
                <a:cs typeface="Calibri"/>
              </a:rPr>
              <a:t>追跡</a:t>
            </a:r>
            <a:r>
              <a:rPr lang="ja-JP" altLang="en-US" sz="2400" b="1">
                <a:ea typeface="ＭＳ Ｐゴシック"/>
                <a:cs typeface="Calibri"/>
              </a:rPr>
              <a:t>・制御</a:t>
            </a:r>
            <a:r>
              <a:rPr lang="en-US" altLang="ja-JP" sz="2400" b="1" dirty="0">
                <a:ea typeface="ＭＳ Ｐゴシック"/>
                <a:cs typeface="Calibri"/>
              </a:rPr>
              <a:t>?</a:t>
            </a:r>
          </a:p>
        </p:txBody>
      </p:sp>
      <p:pic>
        <p:nvPicPr>
          <p:cNvPr id="26" name="図 25" descr="座る, コンピュータ, クマ, ノートパソコン が含まれている画像&#10;&#10;自動的に生成された説明">
            <a:extLst>
              <a:ext uri="{FF2B5EF4-FFF2-40B4-BE49-F238E27FC236}">
                <a16:creationId xmlns:a16="http://schemas.microsoft.com/office/drawing/2014/main" id="{9A107E1A-20DE-4916-899A-8BF624FEC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70" y="4392995"/>
            <a:ext cx="1537759" cy="1537759"/>
          </a:xfrm>
          <a:prstGeom prst="rect">
            <a:avLst/>
          </a:prstGeom>
        </p:spPr>
      </p:pic>
      <p:sp>
        <p:nvSpPr>
          <p:cNvPr id="29" name="テキスト ボックス 1">
            <a:extLst>
              <a:ext uri="{FF2B5EF4-FFF2-40B4-BE49-F238E27FC236}">
                <a16:creationId xmlns:a16="http://schemas.microsoft.com/office/drawing/2014/main" id="{6D39DE28-18A6-491F-8368-D610E955E7D5}"/>
              </a:ext>
            </a:extLst>
          </p:cNvPr>
          <p:cNvSpPr txBox="1"/>
          <p:nvPr/>
        </p:nvSpPr>
        <p:spPr>
          <a:xfrm>
            <a:off x="348681" y="5827339"/>
            <a:ext cx="1971935" cy="418774"/>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dirty="0">
                <a:ea typeface="ＭＳ Ｐゴシック"/>
                <a:cs typeface="Calibri"/>
              </a:rPr>
              <a:t>ユーザ</a:t>
            </a:r>
          </a:p>
        </p:txBody>
      </p:sp>
      <p:cxnSp>
        <p:nvCxnSpPr>
          <p:cNvPr id="20" name="直線矢印コネクタ 11">
            <a:extLst>
              <a:ext uri="{FF2B5EF4-FFF2-40B4-BE49-F238E27FC236}">
                <a16:creationId xmlns:a16="http://schemas.microsoft.com/office/drawing/2014/main" id="{BA5F469D-8CDE-6957-E4F1-CB4F17B37544}"/>
              </a:ext>
            </a:extLst>
          </p:cNvPr>
          <p:cNvCxnSpPr>
            <a:cxnSpLocks/>
            <a:endCxn id="41" idx="1"/>
          </p:cNvCxnSpPr>
          <p:nvPr/>
        </p:nvCxnSpPr>
        <p:spPr>
          <a:xfrm flipV="1">
            <a:off x="7050096" y="5059987"/>
            <a:ext cx="1548950" cy="767352"/>
          </a:xfrm>
          <a:prstGeom prst="straightConnector1">
            <a:avLst/>
          </a:prstGeom>
          <a:ln w="825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0" name="図 12" descr="テーブル, リモコン, ビデオ が含まれている画像&#10;&#10;説明は自動で生成されたものです">
            <a:extLst>
              <a:ext uri="{FF2B5EF4-FFF2-40B4-BE49-F238E27FC236}">
                <a16:creationId xmlns:a16="http://schemas.microsoft.com/office/drawing/2014/main" id="{13272EDD-225D-2E23-28AD-702FB939D5FB}"/>
              </a:ext>
            </a:extLst>
          </p:cNvPr>
          <p:cNvPicPr>
            <a:picLocks noChangeAspect="1"/>
          </p:cNvPicPr>
          <p:nvPr/>
        </p:nvPicPr>
        <p:blipFill>
          <a:blip r:embed="rId4"/>
          <a:stretch>
            <a:fillRect/>
          </a:stretch>
        </p:blipFill>
        <p:spPr>
          <a:xfrm>
            <a:off x="8775425" y="4498387"/>
            <a:ext cx="1382553" cy="1123200"/>
          </a:xfrm>
          <a:prstGeom prst="rect">
            <a:avLst/>
          </a:prstGeom>
        </p:spPr>
      </p:pic>
      <p:sp>
        <p:nvSpPr>
          <p:cNvPr id="41" name="テキスト ボックス 40">
            <a:extLst>
              <a:ext uri="{FF2B5EF4-FFF2-40B4-BE49-F238E27FC236}">
                <a16:creationId xmlns:a16="http://schemas.microsoft.com/office/drawing/2014/main" id="{DBE45BF8-049F-D705-0A87-32215A2E9901}"/>
              </a:ext>
            </a:extLst>
          </p:cNvPr>
          <p:cNvSpPr txBox="1"/>
          <p:nvPr/>
        </p:nvSpPr>
        <p:spPr>
          <a:xfrm>
            <a:off x="8599046" y="4683086"/>
            <a:ext cx="1748910" cy="753801"/>
          </a:xfrm>
          <a:prstGeom prst="rect">
            <a:avLst/>
          </a:prstGeom>
          <a:noFill/>
        </p:spPr>
        <p:txBody>
          <a:bodyPr rot="0" spcFirstLastPara="0" vert="horz" wrap="square" lIns="82935" tIns="41468" rIns="82935" bIns="41468" numCol="1" spcCol="0" rtlCol="0" fromWordArt="0" anchor="t" anchorCtr="0" forceAA="0" compatLnSpc="1">
            <a:prstTxWarp prst="textNoShape">
              <a:avLst/>
            </a:prstTxWarp>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2177" b="1">
                <a:ea typeface="ＭＳ Ｐゴシック"/>
                <a:cs typeface="Calibri"/>
              </a:rPr>
              <a:t>データ収集</a:t>
            </a:r>
            <a:endParaRPr lang="en-US" altLang="ja-JP" sz="2177" b="1" dirty="0">
              <a:ea typeface="ＭＳ Ｐゴシック"/>
              <a:cs typeface="Calibri"/>
            </a:endParaRPr>
          </a:p>
          <a:p>
            <a:pPr algn="ctr"/>
            <a:r>
              <a:rPr lang="ja-JP" altLang="en-US" sz="2177" b="1">
                <a:ea typeface="ＭＳ Ｐゴシック"/>
                <a:cs typeface="Calibri"/>
              </a:rPr>
              <a:t>サーバ</a:t>
            </a:r>
            <a:endParaRPr lang="ja-JP" altLang="en-US" sz="2177" b="1" dirty="0">
              <a:ea typeface="ＭＳ Ｐゴシック"/>
              <a:cs typeface="Calibri"/>
            </a:endParaRPr>
          </a:p>
        </p:txBody>
      </p:sp>
      <p:cxnSp>
        <p:nvCxnSpPr>
          <p:cNvPr id="65" name="直線矢印コネクタ 11">
            <a:extLst>
              <a:ext uri="{FF2B5EF4-FFF2-40B4-BE49-F238E27FC236}">
                <a16:creationId xmlns:a16="http://schemas.microsoft.com/office/drawing/2014/main" id="{232DA431-814A-CC96-080E-5C4FA25F5911}"/>
              </a:ext>
            </a:extLst>
          </p:cNvPr>
          <p:cNvCxnSpPr>
            <a:cxnSpLocks/>
          </p:cNvCxnSpPr>
          <p:nvPr/>
        </p:nvCxnSpPr>
        <p:spPr>
          <a:xfrm>
            <a:off x="6660098" y="4741578"/>
            <a:ext cx="1925349" cy="141791"/>
          </a:xfrm>
          <a:prstGeom prst="straightConnector1">
            <a:avLst/>
          </a:prstGeom>
          <a:ln w="825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C7ED24BC-B437-C893-342E-763578E83388}"/>
              </a:ext>
            </a:extLst>
          </p:cNvPr>
          <p:cNvCxnSpPr>
            <a:cxnSpLocks/>
          </p:cNvCxnSpPr>
          <p:nvPr/>
        </p:nvCxnSpPr>
        <p:spPr>
          <a:xfrm flipH="1" flipV="1">
            <a:off x="2279908" y="5498095"/>
            <a:ext cx="1591234" cy="32924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8">
            <a:extLst>
              <a:ext uri="{FF2B5EF4-FFF2-40B4-BE49-F238E27FC236}">
                <a16:creationId xmlns:a16="http://schemas.microsoft.com/office/drawing/2014/main" id="{41C82546-C684-0245-B7F0-EBF13A1147C2}"/>
              </a:ext>
            </a:extLst>
          </p:cNvPr>
          <p:cNvSpPr/>
          <p:nvPr/>
        </p:nvSpPr>
        <p:spPr>
          <a:xfrm>
            <a:off x="407890" y="4820559"/>
            <a:ext cx="11233247" cy="188379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defPPr>
              <a:defRPr lang="ja-JP"/>
            </a:defPPr>
            <a:lvl1pPr marL="0" algn="l" defTabSz="1042992" rtl="0" eaLnBrk="1" latinLnBrk="0" hangingPunct="1">
              <a:defRPr kumimoji="1" sz="2000" kern="1200">
                <a:solidFill>
                  <a:schemeClr val="lt1"/>
                </a:solidFill>
                <a:latin typeface="+mn-lt"/>
                <a:ea typeface="+mn-ea"/>
                <a:cs typeface="+mn-cs"/>
              </a:defRPr>
            </a:lvl1pPr>
            <a:lvl2pPr marL="521496" algn="l" defTabSz="1042992" rtl="0" eaLnBrk="1" latinLnBrk="0" hangingPunct="1">
              <a:defRPr kumimoji="1" sz="2000" kern="1200">
                <a:solidFill>
                  <a:schemeClr val="lt1"/>
                </a:solidFill>
                <a:latin typeface="+mn-lt"/>
                <a:ea typeface="+mn-ea"/>
                <a:cs typeface="+mn-cs"/>
              </a:defRPr>
            </a:lvl2pPr>
            <a:lvl3pPr marL="1042992" algn="l" defTabSz="1042992" rtl="0" eaLnBrk="1" latinLnBrk="0" hangingPunct="1">
              <a:defRPr kumimoji="1" sz="2000" kern="1200">
                <a:solidFill>
                  <a:schemeClr val="lt1"/>
                </a:solidFill>
                <a:latin typeface="+mn-lt"/>
                <a:ea typeface="+mn-ea"/>
                <a:cs typeface="+mn-cs"/>
              </a:defRPr>
            </a:lvl3pPr>
            <a:lvl4pPr marL="1564487" algn="l" defTabSz="1042992" rtl="0" eaLnBrk="1" latinLnBrk="0" hangingPunct="1">
              <a:defRPr kumimoji="1" sz="2000" kern="1200">
                <a:solidFill>
                  <a:schemeClr val="lt1"/>
                </a:solidFill>
                <a:latin typeface="+mn-lt"/>
                <a:ea typeface="+mn-ea"/>
                <a:cs typeface="+mn-cs"/>
              </a:defRPr>
            </a:lvl4pPr>
            <a:lvl5pPr marL="2085983" algn="l" defTabSz="1042992" rtl="0" eaLnBrk="1" latinLnBrk="0" hangingPunct="1">
              <a:defRPr kumimoji="1" sz="2000" kern="1200">
                <a:solidFill>
                  <a:schemeClr val="lt1"/>
                </a:solidFill>
                <a:latin typeface="+mn-lt"/>
                <a:ea typeface="+mn-ea"/>
                <a:cs typeface="+mn-cs"/>
              </a:defRPr>
            </a:lvl5pPr>
            <a:lvl6pPr marL="2607478" algn="l" defTabSz="1042992" rtl="0" eaLnBrk="1" latinLnBrk="0" hangingPunct="1">
              <a:defRPr kumimoji="1" sz="2000" kern="1200">
                <a:solidFill>
                  <a:schemeClr val="lt1"/>
                </a:solidFill>
                <a:latin typeface="+mn-lt"/>
                <a:ea typeface="+mn-ea"/>
                <a:cs typeface="+mn-cs"/>
              </a:defRPr>
            </a:lvl6pPr>
            <a:lvl7pPr marL="3128975" algn="l" defTabSz="1042992" rtl="0" eaLnBrk="1" latinLnBrk="0" hangingPunct="1">
              <a:defRPr kumimoji="1" sz="2000" kern="1200">
                <a:solidFill>
                  <a:schemeClr val="lt1"/>
                </a:solidFill>
                <a:latin typeface="+mn-lt"/>
                <a:ea typeface="+mn-ea"/>
                <a:cs typeface="+mn-cs"/>
              </a:defRPr>
            </a:lvl7pPr>
            <a:lvl8pPr marL="3650469" algn="l" defTabSz="1042992" rtl="0" eaLnBrk="1" latinLnBrk="0" hangingPunct="1">
              <a:defRPr kumimoji="1" sz="2000" kern="1200">
                <a:solidFill>
                  <a:schemeClr val="lt1"/>
                </a:solidFill>
                <a:latin typeface="+mn-lt"/>
                <a:ea typeface="+mn-ea"/>
                <a:cs typeface="+mn-cs"/>
              </a:defRPr>
            </a:lvl8pPr>
            <a:lvl9pPr marL="4171965" algn="l" defTabSz="1042992" rtl="0" eaLnBrk="1" latinLnBrk="0" hangingPunct="1">
              <a:defRPr kumimoji="1" sz="2000" kern="1200">
                <a:solidFill>
                  <a:schemeClr val="lt1"/>
                </a:solidFill>
                <a:latin typeface="+mn-lt"/>
                <a:ea typeface="+mn-ea"/>
                <a:cs typeface="+mn-cs"/>
              </a:defRPr>
            </a:lvl9pP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sp>
        <p:nvSpPr>
          <p:cNvPr id="2" name="Title 1">
            <a:extLst>
              <a:ext uri="{FF2B5EF4-FFF2-40B4-BE49-F238E27FC236}">
                <a16:creationId xmlns:a16="http://schemas.microsoft.com/office/drawing/2014/main" id="{68219272-0A83-A647-B800-AE355D81209D}"/>
              </a:ext>
            </a:extLst>
          </p:cNvPr>
          <p:cNvSpPr>
            <a:spLocks noGrp="1"/>
          </p:cNvSpPr>
          <p:nvPr>
            <p:ph type="title"/>
          </p:nvPr>
        </p:nvSpPr>
        <p:spPr/>
        <p:txBody>
          <a:bodyPr/>
          <a:lstStyle/>
          <a:p>
            <a:r>
              <a:rPr lang="en-JP" dirty="0"/>
              <a:t>提案</a:t>
            </a:r>
            <a:r>
              <a:rPr lang="en-US" dirty="0"/>
              <a:t>: SEV-tracker</a:t>
            </a:r>
            <a:endParaRPr lang="en-JP" dirty="0"/>
          </a:p>
        </p:txBody>
      </p:sp>
      <p:sp>
        <p:nvSpPr>
          <p:cNvPr id="3" name="Content Placeholder 2">
            <a:extLst>
              <a:ext uri="{FF2B5EF4-FFF2-40B4-BE49-F238E27FC236}">
                <a16:creationId xmlns:a16="http://schemas.microsoft.com/office/drawing/2014/main" id="{A4076770-A655-8C43-BA5E-17ECAF0CEA33}"/>
              </a:ext>
            </a:extLst>
          </p:cNvPr>
          <p:cNvSpPr>
            <a:spLocks noGrp="1"/>
          </p:cNvSpPr>
          <p:nvPr>
            <p:ph idx="1"/>
          </p:nvPr>
        </p:nvSpPr>
        <p:spPr/>
        <p:txBody>
          <a:bodyPr/>
          <a:lstStyle/>
          <a:p>
            <a:r>
              <a:rPr lang="ja-JP" dirty="0"/>
              <a:t>クラウド内でユーザが管理する</a:t>
            </a:r>
            <a:r>
              <a:rPr lang="ja-JP" altLang="en-US" dirty="0"/>
              <a:t>プライバシ制</a:t>
            </a:r>
            <a:r>
              <a:rPr lang="ja-JP" altLang="en-US"/>
              <a:t>御</a:t>
            </a:r>
            <a:r>
              <a:rPr lang="ja-JP"/>
              <a:t>機構を実行</a:t>
            </a:r>
            <a:endParaRPr lang="en-US" altLang="ja-JP" dirty="0"/>
          </a:p>
          <a:p>
            <a:pPr lvl="1"/>
            <a:r>
              <a:rPr lang="ja-JP" altLang="en-US"/>
              <a:t>クラウドサービスのデータ流を追跡・制御できていることを保証</a:t>
            </a:r>
            <a:endParaRPr lang="ja-JP" dirty="0"/>
          </a:p>
          <a:p>
            <a:r>
              <a:rPr lang="ja-JP" altLang="en-US"/>
              <a:t>クラウドにユーザ・ハイパーバイザを送り込んで実行</a:t>
            </a:r>
            <a:endParaRPr lang="en-US" altLang="ja-JP" dirty="0"/>
          </a:p>
          <a:p>
            <a:pPr lvl="1"/>
            <a:r>
              <a:rPr lang="ja-JP" altLang="en-US"/>
              <a:t>ネストした仮想化を用いてクラウドの</a:t>
            </a:r>
            <a:r>
              <a:rPr lang="en-US" altLang="ja-JP" dirty="0"/>
              <a:t>VM</a:t>
            </a:r>
            <a:r>
              <a:rPr lang="ja-JP" altLang="en-US"/>
              <a:t>内で実行</a:t>
            </a:r>
            <a:endParaRPr lang="en-US" altLang="ja-JP" dirty="0"/>
          </a:p>
          <a:p>
            <a:pPr lvl="1"/>
            <a:r>
              <a:rPr lang="ja-JP" altLang="en-US"/>
              <a:t>ユーザ・ハイパーバイザ内でプライバシ制御機構を動作させる</a:t>
            </a:r>
            <a:endParaRPr lang="en-US" altLang="ja-JP" dirty="0"/>
          </a:p>
          <a:p>
            <a:pPr lvl="1"/>
            <a:r>
              <a:rPr lang="ja-JP" altLang="en-US"/>
              <a:t>ユーザ</a:t>
            </a:r>
            <a:r>
              <a:rPr lang="en-US" altLang="ja-JP" dirty="0"/>
              <a:t>VM</a:t>
            </a:r>
            <a:r>
              <a:rPr lang="ja-JP" altLang="en-US"/>
              <a:t>を作成してクラウドサービスを動作させる</a:t>
            </a:r>
            <a:endParaRPr lang="en-US" altLang="ja-JP" dirty="0"/>
          </a:p>
          <a:p>
            <a:pPr lvl="2"/>
            <a:endParaRPr lang="ja-JP" altLang="en-US" dirty="0"/>
          </a:p>
        </p:txBody>
      </p:sp>
      <p:sp>
        <p:nvSpPr>
          <p:cNvPr id="31" name="四角形: 角を丸くする 30">
            <a:extLst>
              <a:ext uri="{FF2B5EF4-FFF2-40B4-BE49-F238E27FC236}">
                <a16:creationId xmlns:a16="http://schemas.microsoft.com/office/drawing/2014/main" id="{B64CEA23-CAFA-456D-B54B-670CBC851FF4}"/>
              </a:ext>
            </a:extLst>
          </p:cNvPr>
          <p:cNvSpPr/>
          <p:nvPr/>
        </p:nvSpPr>
        <p:spPr>
          <a:xfrm>
            <a:off x="1943950" y="4272171"/>
            <a:ext cx="7896987"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7DC38369-E9EF-4224-87B9-46E2304B4C9F}"/>
              </a:ext>
            </a:extLst>
          </p:cNvPr>
          <p:cNvSpPr/>
          <p:nvPr/>
        </p:nvSpPr>
        <p:spPr>
          <a:xfrm>
            <a:off x="2056576" y="5682468"/>
            <a:ext cx="7640345" cy="54414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                                                  ユーザ・ハイパーバイザ</a:t>
            </a:r>
          </a:p>
        </p:txBody>
      </p:sp>
      <p:sp>
        <p:nvSpPr>
          <p:cNvPr id="34" name="テキスト ボックス 33">
            <a:extLst>
              <a:ext uri="{FF2B5EF4-FFF2-40B4-BE49-F238E27FC236}">
                <a16:creationId xmlns:a16="http://schemas.microsoft.com/office/drawing/2014/main" id="{A6532F16-1292-4070-8718-2700511E8356}"/>
              </a:ext>
            </a:extLst>
          </p:cNvPr>
          <p:cNvSpPr txBox="1"/>
          <p:nvPr/>
        </p:nvSpPr>
        <p:spPr>
          <a:xfrm>
            <a:off x="4098583" y="4235644"/>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a:t>
            </a:r>
            <a:endParaRPr kumimoji="1" lang="ja-JP" altLang="en-US" sz="2400" b="1" dirty="0"/>
          </a:p>
        </p:txBody>
      </p:sp>
      <p:sp>
        <p:nvSpPr>
          <p:cNvPr id="35" name="四角形: 角を丸くする 34">
            <a:extLst>
              <a:ext uri="{FF2B5EF4-FFF2-40B4-BE49-F238E27FC236}">
                <a16:creationId xmlns:a16="http://schemas.microsoft.com/office/drawing/2014/main" id="{A6E72B35-E987-4C7A-8BF0-39D28F611001}"/>
              </a:ext>
            </a:extLst>
          </p:cNvPr>
          <p:cNvSpPr/>
          <p:nvPr/>
        </p:nvSpPr>
        <p:spPr>
          <a:xfrm>
            <a:off x="2043844" y="4663082"/>
            <a:ext cx="7653077" cy="9750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a:t>
            </a:r>
            <a:r>
              <a:rPr kumimoji="1" lang="ja-JP" altLang="en-US" sz="2400" b="1" dirty="0">
                <a:solidFill>
                  <a:schemeClr val="tx1"/>
                </a:solidFill>
              </a:rPr>
              <a:t>ユーザ</a:t>
            </a:r>
            <a:r>
              <a:rPr kumimoji="1" lang="en-US" altLang="ja-JP" sz="2400" b="1" dirty="0">
                <a:solidFill>
                  <a:schemeClr val="tx1"/>
                </a:solidFill>
              </a:rPr>
              <a:t>VM</a:t>
            </a:r>
          </a:p>
          <a:p>
            <a:pPr algn="ctr"/>
            <a:endParaRPr lang="en-US" altLang="ja-JP" dirty="0"/>
          </a:p>
          <a:p>
            <a:pPr algn="ctr"/>
            <a:endParaRPr kumimoji="1" lang="ja-JP" altLang="en-US" dirty="0"/>
          </a:p>
        </p:txBody>
      </p:sp>
      <p:sp>
        <p:nvSpPr>
          <p:cNvPr id="36" name="四角形: 角を丸くする 35">
            <a:extLst>
              <a:ext uri="{FF2B5EF4-FFF2-40B4-BE49-F238E27FC236}">
                <a16:creationId xmlns:a16="http://schemas.microsoft.com/office/drawing/2014/main" id="{7E59B80B-1B46-4C01-9C01-59EA7FDEFB58}"/>
              </a:ext>
            </a:extLst>
          </p:cNvPr>
          <p:cNvSpPr/>
          <p:nvPr/>
        </p:nvSpPr>
        <p:spPr>
          <a:xfrm>
            <a:off x="2121377" y="4990245"/>
            <a:ext cx="3452329" cy="5407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cxnSp>
        <p:nvCxnSpPr>
          <p:cNvPr id="39" name="直線矢印コネクタ 38">
            <a:extLst>
              <a:ext uri="{FF2B5EF4-FFF2-40B4-BE49-F238E27FC236}">
                <a16:creationId xmlns:a16="http://schemas.microsoft.com/office/drawing/2014/main" id="{CBC148A8-85C8-42B0-A78E-268045EB7AF1}"/>
              </a:ext>
            </a:extLst>
          </p:cNvPr>
          <p:cNvCxnSpPr>
            <a:cxnSpLocks/>
          </p:cNvCxnSpPr>
          <p:nvPr/>
        </p:nvCxnSpPr>
        <p:spPr>
          <a:xfrm flipV="1">
            <a:off x="4392221" y="5389160"/>
            <a:ext cx="0" cy="376668"/>
          </a:xfrm>
          <a:prstGeom prst="straightConnector1">
            <a:avLst/>
          </a:prstGeom>
          <a:ln w="73025">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0" name="直線矢印コネクタ 39">
            <a:extLst>
              <a:ext uri="{FF2B5EF4-FFF2-40B4-BE49-F238E27FC236}">
                <a16:creationId xmlns:a16="http://schemas.microsoft.com/office/drawing/2014/main" id="{6FA46B36-2D12-490C-83D4-07D773C0B5C1}"/>
              </a:ext>
            </a:extLst>
          </p:cNvPr>
          <p:cNvCxnSpPr>
            <a:cxnSpLocks/>
          </p:cNvCxnSpPr>
          <p:nvPr/>
        </p:nvCxnSpPr>
        <p:spPr>
          <a:xfrm>
            <a:off x="3168085" y="5389160"/>
            <a:ext cx="0" cy="376668"/>
          </a:xfrm>
          <a:prstGeom prst="straightConnector1">
            <a:avLst/>
          </a:prstGeom>
          <a:ln w="7302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29" name="四角形: 角を丸くする 28">
            <a:extLst>
              <a:ext uri="{FF2B5EF4-FFF2-40B4-BE49-F238E27FC236}">
                <a16:creationId xmlns:a16="http://schemas.microsoft.com/office/drawing/2014/main" id="{6A4681F1-87E5-4D16-9F01-3F07F3695379}"/>
              </a:ext>
            </a:extLst>
          </p:cNvPr>
          <p:cNvSpPr/>
          <p:nvPr/>
        </p:nvSpPr>
        <p:spPr>
          <a:xfrm>
            <a:off x="2404820" y="5724842"/>
            <a:ext cx="2885441" cy="4501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プライバシ制御機構</a:t>
            </a:r>
          </a:p>
        </p:txBody>
      </p:sp>
      <p:cxnSp>
        <p:nvCxnSpPr>
          <p:cNvPr id="41" name="直線矢印コネクタ 40">
            <a:extLst>
              <a:ext uri="{FF2B5EF4-FFF2-40B4-BE49-F238E27FC236}">
                <a16:creationId xmlns:a16="http://schemas.microsoft.com/office/drawing/2014/main" id="{7F9A1A3E-4402-4B49-9CD3-18056193807C}"/>
              </a:ext>
            </a:extLst>
          </p:cNvPr>
          <p:cNvCxnSpPr>
            <a:cxnSpLocks/>
          </p:cNvCxnSpPr>
          <p:nvPr/>
        </p:nvCxnSpPr>
        <p:spPr>
          <a:xfrm>
            <a:off x="1045278" y="5949280"/>
            <a:ext cx="1011298" cy="0"/>
          </a:xfrm>
          <a:prstGeom prst="straightConnector1">
            <a:avLst/>
          </a:prstGeom>
          <a:ln w="1111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048E85A-100B-42DE-9065-47D143D65CFD}"/>
              </a:ext>
            </a:extLst>
          </p:cNvPr>
          <p:cNvSpPr txBox="1"/>
          <p:nvPr/>
        </p:nvSpPr>
        <p:spPr>
          <a:xfrm>
            <a:off x="564808" y="5444410"/>
            <a:ext cx="929648" cy="461665"/>
          </a:xfrm>
          <a:prstGeom prst="rect">
            <a:avLst/>
          </a:prstGeom>
          <a:noFill/>
        </p:spPr>
        <p:txBody>
          <a:bodyPr wrap="square" rtlCol="0">
            <a:spAutoFit/>
          </a:bodyPr>
          <a:lstStyle/>
          <a:p>
            <a:pPr algn="ctr"/>
            <a:r>
              <a:rPr kumimoji="1" lang="ja-JP" altLang="en-US" sz="2400" b="1" dirty="0"/>
              <a:t>通信</a:t>
            </a:r>
          </a:p>
        </p:txBody>
      </p:sp>
      <p:sp>
        <p:nvSpPr>
          <p:cNvPr id="42" name="テキスト ボックス 41">
            <a:extLst>
              <a:ext uri="{FF2B5EF4-FFF2-40B4-BE49-F238E27FC236}">
                <a16:creationId xmlns:a16="http://schemas.microsoft.com/office/drawing/2014/main" id="{CCEC8E84-8E8C-4300-9406-777A5710A43E}"/>
              </a:ext>
            </a:extLst>
          </p:cNvPr>
          <p:cNvSpPr txBox="1"/>
          <p:nvPr/>
        </p:nvSpPr>
        <p:spPr>
          <a:xfrm>
            <a:off x="9977737" y="4432249"/>
            <a:ext cx="1194558" cy="461665"/>
          </a:xfrm>
          <a:prstGeom prst="rect">
            <a:avLst/>
          </a:prstGeom>
          <a:noFill/>
        </p:spPr>
        <p:txBody>
          <a:bodyPr wrap="none" rtlCol="0">
            <a:spAutoFit/>
          </a:bodyPr>
          <a:lstStyle/>
          <a:p>
            <a:r>
              <a:rPr lang="ja-JP" altLang="en-US" sz="2400" b="1" dirty="0"/>
              <a:t>クラウド</a:t>
            </a:r>
            <a:endParaRPr kumimoji="1" lang="ja-JP" altLang="en-US" sz="2400" b="1" dirty="0"/>
          </a:p>
        </p:txBody>
      </p:sp>
      <p:sp>
        <p:nvSpPr>
          <p:cNvPr id="12" name="テキスト ボックス 11">
            <a:extLst>
              <a:ext uri="{FF2B5EF4-FFF2-40B4-BE49-F238E27FC236}">
                <a16:creationId xmlns:a16="http://schemas.microsoft.com/office/drawing/2014/main" id="{18B40019-8F8A-433D-91DD-CE6D74C4B3EB}"/>
              </a:ext>
            </a:extLst>
          </p:cNvPr>
          <p:cNvSpPr txBox="1"/>
          <p:nvPr/>
        </p:nvSpPr>
        <p:spPr>
          <a:xfrm>
            <a:off x="2518424" y="4251694"/>
            <a:ext cx="1929310" cy="461665"/>
          </a:xfrm>
          <a:prstGeom prst="rect">
            <a:avLst/>
          </a:prstGeom>
          <a:noFill/>
        </p:spPr>
        <p:txBody>
          <a:bodyPr wrap="square" rtlCol="0">
            <a:spAutoFit/>
          </a:bodyPr>
          <a:lstStyle/>
          <a:p>
            <a:r>
              <a:rPr kumimoji="1" lang="ja-JP" altLang="en-US" sz="2400" b="1" dirty="0"/>
              <a:t>ユーザごとの</a:t>
            </a:r>
          </a:p>
        </p:txBody>
      </p:sp>
      <p:sp>
        <p:nvSpPr>
          <p:cNvPr id="13" name="スライド番号プレースホルダー 12">
            <a:extLst>
              <a:ext uri="{FF2B5EF4-FFF2-40B4-BE49-F238E27FC236}">
                <a16:creationId xmlns:a16="http://schemas.microsoft.com/office/drawing/2014/main" id="{9EED420A-FFC4-48F8-AAB2-0BB07040CE1E}"/>
              </a:ext>
            </a:extLst>
          </p:cNvPr>
          <p:cNvSpPr>
            <a:spLocks noGrp="1"/>
          </p:cNvSpPr>
          <p:nvPr>
            <p:ph type="sldNum" sz="quarter" idx="4"/>
          </p:nvPr>
        </p:nvSpPr>
        <p:spPr/>
        <p:txBody>
          <a:bodyPr/>
          <a:lstStyle/>
          <a:p>
            <a:fld id="{E4DD4CA9-FFF4-4929-B1F3-DD754470E6A2}" type="slidenum">
              <a:rPr lang="ja-JP" altLang="en-US" smtClean="0"/>
              <a:pPr/>
              <a:t>6</a:t>
            </a:fld>
            <a:endParaRPr lang="ja-JP" altLang="en-US" dirty="0"/>
          </a:p>
        </p:txBody>
      </p:sp>
    </p:spTree>
    <p:extLst>
      <p:ext uri="{BB962C8B-B14F-4D97-AF65-F5344CB8AC3E}">
        <p14:creationId xmlns:p14="http://schemas.microsoft.com/office/powerpoint/2010/main" val="410674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2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7430D8-1B48-67C0-0B18-F79D3AF33908}"/>
              </a:ext>
            </a:extLst>
          </p:cNvPr>
          <p:cNvSpPr>
            <a:spLocks noGrp="1"/>
          </p:cNvSpPr>
          <p:nvPr>
            <p:ph type="title"/>
          </p:nvPr>
        </p:nvSpPr>
        <p:spPr/>
        <p:txBody>
          <a:bodyPr/>
          <a:lstStyle/>
          <a:p>
            <a:r>
              <a:rPr kumimoji="1" lang="ja-JP" altLang="en-US"/>
              <a:t>相互保護の必要性</a:t>
            </a:r>
          </a:p>
        </p:txBody>
      </p:sp>
      <p:sp>
        <p:nvSpPr>
          <p:cNvPr id="3" name="コンテンツ プレースホルダー 2">
            <a:extLst>
              <a:ext uri="{FF2B5EF4-FFF2-40B4-BE49-F238E27FC236}">
                <a16:creationId xmlns:a16="http://schemas.microsoft.com/office/drawing/2014/main" id="{4AC502F2-E090-E516-0E0A-2DBB40B99F5B}"/>
              </a:ext>
            </a:extLst>
          </p:cNvPr>
          <p:cNvSpPr>
            <a:spLocks noGrp="1"/>
          </p:cNvSpPr>
          <p:nvPr>
            <p:ph idx="1"/>
          </p:nvPr>
        </p:nvSpPr>
        <p:spPr/>
        <p:txBody>
          <a:bodyPr/>
          <a:lstStyle/>
          <a:p>
            <a:r>
              <a:rPr lang="ja-JP" altLang="en-US"/>
              <a:t>脅威モデル：クラウドとユーザは互いに信頼できない</a:t>
            </a:r>
            <a:endParaRPr lang="en-US" altLang="ja-JP" dirty="0"/>
          </a:p>
          <a:p>
            <a:pPr lvl="1"/>
            <a:r>
              <a:rPr lang="ja-JP" altLang="en-US"/>
              <a:t>クラウドとユーザ・ハイパーバイザは相互に保護を行う必要性</a:t>
            </a:r>
            <a:endParaRPr lang="en-US" altLang="ja-JP" dirty="0"/>
          </a:p>
          <a:p>
            <a:r>
              <a:rPr lang="ja-JP" altLang="en-US"/>
              <a:t>ユーザ・ハイパーバイザはクラウドから攻撃を受ける可能性</a:t>
            </a:r>
            <a:endParaRPr lang="en-US" altLang="ja-JP" dirty="0"/>
          </a:p>
          <a:p>
            <a:pPr lvl="1"/>
            <a:r>
              <a:rPr lang="ja-JP" altLang="en-US"/>
              <a:t>プライバシ制御機構が無効化されたり、データの追跡情報が改竄される</a:t>
            </a:r>
            <a:endParaRPr lang="en-US" altLang="ja-JP" dirty="0"/>
          </a:p>
          <a:p>
            <a:r>
              <a:rPr lang="ja-JP" altLang="en-US"/>
              <a:t>クラウドサービスがユーザ・ハイパーバイザから攻撃を受ける可能性</a:t>
            </a:r>
            <a:endParaRPr lang="en-US" altLang="ja-JP" dirty="0"/>
          </a:p>
          <a:p>
            <a:pPr lvl="1"/>
            <a:r>
              <a:rPr lang="ja-JP" altLang="en-US"/>
              <a:t>クラウドサービスに関する情報をユーザに窃取・改竄される</a:t>
            </a:r>
            <a:endParaRPr lang="en-US" altLang="ja-JP" dirty="0"/>
          </a:p>
        </p:txBody>
      </p:sp>
      <p:sp>
        <p:nvSpPr>
          <p:cNvPr id="4" name="スライド番号プレースホルダー 3">
            <a:extLst>
              <a:ext uri="{FF2B5EF4-FFF2-40B4-BE49-F238E27FC236}">
                <a16:creationId xmlns:a16="http://schemas.microsoft.com/office/drawing/2014/main" id="{C2F8B65E-2B95-A348-5737-EF7EC7BB2051}"/>
              </a:ext>
            </a:extLst>
          </p:cNvPr>
          <p:cNvSpPr>
            <a:spLocks noGrp="1"/>
          </p:cNvSpPr>
          <p:nvPr>
            <p:ph type="sldNum" sz="quarter" idx="4"/>
          </p:nvPr>
        </p:nvSpPr>
        <p:spPr/>
        <p:txBody>
          <a:bodyPr/>
          <a:lstStyle/>
          <a:p>
            <a:fld id="{E4DD4CA9-FFF4-4929-B1F3-DD754470E6A2}" type="slidenum">
              <a:rPr lang="ja-JP" altLang="en-US" smtClean="0"/>
              <a:pPr/>
              <a:t>7</a:t>
            </a:fld>
            <a:endParaRPr lang="ja-JP" altLang="en-US" dirty="0"/>
          </a:p>
        </p:txBody>
      </p:sp>
      <p:sp>
        <p:nvSpPr>
          <p:cNvPr id="5" name="Cloud 8">
            <a:extLst>
              <a:ext uri="{FF2B5EF4-FFF2-40B4-BE49-F238E27FC236}">
                <a16:creationId xmlns:a16="http://schemas.microsoft.com/office/drawing/2014/main" id="{3BD9031D-36E5-A71B-D6D6-B3BBFD8A787D}"/>
              </a:ext>
            </a:extLst>
          </p:cNvPr>
          <p:cNvSpPr/>
          <p:nvPr/>
        </p:nvSpPr>
        <p:spPr>
          <a:xfrm>
            <a:off x="407890" y="4820559"/>
            <a:ext cx="11233247" cy="188379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defPPr>
              <a:defRPr lang="ja-JP"/>
            </a:defPPr>
            <a:lvl1pPr marL="0" algn="l" defTabSz="1042992" rtl="0" eaLnBrk="1" latinLnBrk="0" hangingPunct="1">
              <a:defRPr kumimoji="1" sz="2000" kern="1200">
                <a:solidFill>
                  <a:schemeClr val="lt1"/>
                </a:solidFill>
                <a:latin typeface="+mn-lt"/>
                <a:ea typeface="+mn-ea"/>
                <a:cs typeface="+mn-cs"/>
              </a:defRPr>
            </a:lvl1pPr>
            <a:lvl2pPr marL="521496" algn="l" defTabSz="1042992" rtl="0" eaLnBrk="1" latinLnBrk="0" hangingPunct="1">
              <a:defRPr kumimoji="1" sz="2000" kern="1200">
                <a:solidFill>
                  <a:schemeClr val="lt1"/>
                </a:solidFill>
                <a:latin typeface="+mn-lt"/>
                <a:ea typeface="+mn-ea"/>
                <a:cs typeface="+mn-cs"/>
              </a:defRPr>
            </a:lvl2pPr>
            <a:lvl3pPr marL="1042992" algn="l" defTabSz="1042992" rtl="0" eaLnBrk="1" latinLnBrk="0" hangingPunct="1">
              <a:defRPr kumimoji="1" sz="2000" kern="1200">
                <a:solidFill>
                  <a:schemeClr val="lt1"/>
                </a:solidFill>
                <a:latin typeface="+mn-lt"/>
                <a:ea typeface="+mn-ea"/>
                <a:cs typeface="+mn-cs"/>
              </a:defRPr>
            </a:lvl3pPr>
            <a:lvl4pPr marL="1564487" algn="l" defTabSz="1042992" rtl="0" eaLnBrk="1" latinLnBrk="0" hangingPunct="1">
              <a:defRPr kumimoji="1" sz="2000" kern="1200">
                <a:solidFill>
                  <a:schemeClr val="lt1"/>
                </a:solidFill>
                <a:latin typeface="+mn-lt"/>
                <a:ea typeface="+mn-ea"/>
                <a:cs typeface="+mn-cs"/>
              </a:defRPr>
            </a:lvl4pPr>
            <a:lvl5pPr marL="2085983" algn="l" defTabSz="1042992" rtl="0" eaLnBrk="1" latinLnBrk="0" hangingPunct="1">
              <a:defRPr kumimoji="1" sz="2000" kern="1200">
                <a:solidFill>
                  <a:schemeClr val="lt1"/>
                </a:solidFill>
                <a:latin typeface="+mn-lt"/>
                <a:ea typeface="+mn-ea"/>
                <a:cs typeface="+mn-cs"/>
              </a:defRPr>
            </a:lvl5pPr>
            <a:lvl6pPr marL="2607478" algn="l" defTabSz="1042992" rtl="0" eaLnBrk="1" latinLnBrk="0" hangingPunct="1">
              <a:defRPr kumimoji="1" sz="2000" kern="1200">
                <a:solidFill>
                  <a:schemeClr val="lt1"/>
                </a:solidFill>
                <a:latin typeface="+mn-lt"/>
                <a:ea typeface="+mn-ea"/>
                <a:cs typeface="+mn-cs"/>
              </a:defRPr>
            </a:lvl6pPr>
            <a:lvl7pPr marL="3128975" algn="l" defTabSz="1042992" rtl="0" eaLnBrk="1" latinLnBrk="0" hangingPunct="1">
              <a:defRPr kumimoji="1" sz="2000" kern="1200">
                <a:solidFill>
                  <a:schemeClr val="lt1"/>
                </a:solidFill>
                <a:latin typeface="+mn-lt"/>
                <a:ea typeface="+mn-ea"/>
                <a:cs typeface="+mn-cs"/>
              </a:defRPr>
            </a:lvl7pPr>
            <a:lvl8pPr marL="3650469" algn="l" defTabSz="1042992" rtl="0" eaLnBrk="1" latinLnBrk="0" hangingPunct="1">
              <a:defRPr kumimoji="1" sz="2000" kern="1200">
                <a:solidFill>
                  <a:schemeClr val="lt1"/>
                </a:solidFill>
                <a:latin typeface="+mn-lt"/>
                <a:ea typeface="+mn-ea"/>
                <a:cs typeface="+mn-cs"/>
              </a:defRPr>
            </a:lvl8pPr>
            <a:lvl9pPr marL="4171965" algn="l" defTabSz="1042992" rtl="0" eaLnBrk="1" latinLnBrk="0" hangingPunct="1">
              <a:defRPr kumimoji="1" sz="2000" kern="1200">
                <a:solidFill>
                  <a:schemeClr val="lt1"/>
                </a:solidFill>
                <a:latin typeface="+mn-lt"/>
                <a:ea typeface="+mn-ea"/>
                <a:cs typeface="+mn-cs"/>
              </a:defRPr>
            </a:lvl9pP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sp>
        <p:nvSpPr>
          <p:cNvPr id="6" name="四角形: 角を丸くする 30">
            <a:extLst>
              <a:ext uri="{FF2B5EF4-FFF2-40B4-BE49-F238E27FC236}">
                <a16:creationId xmlns:a16="http://schemas.microsoft.com/office/drawing/2014/main" id="{380E914E-D244-C6CF-261E-E01311AA62FC}"/>
              </a:ext>
            </a:extLst>
          </p:cNvPr>
          <p:cNvSpPr/>
          <p:nvPr/>
        </p:nvSpPr>
        <p:spPr>
          <a:xfrm>
            <a:off x="1943950" y="4272171"/>
            <a:ext cx="7896987"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31">
            <a:extLst>
              <a:ext uri="{FF2B5EF4-FFF2-40B4-BE49-F238E27FC236}">
                <a16:creationId xmlns:a16="http://schemas.microsoft.com/office/drawing/2014/main" id="{A73FE07D-456B-1654-19D1-EA4C863F5B3E}"/>
              </a:ext>
            </a:extLst>
          </p:cNvPr>
          <p:cNvSpPr/>
          <p:nvPr/>
        </p:nvSpPr>
        <p:spPr>
          <a:xfrm>
            <a:off x="2056576" y="5682468"/>
            <a:ext cx="7640345" cy="54414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                                                  ユーザ・ハイパーバイザ</a:t>
            </a:r>
          </a:p>
        </p:txBody>
      </p:sp>
      <p:sp>
        <p:nvSpPr>
          <p:cNvPr id="8" name="テキスト ボックス 7">
            <a:extLst>
              <a:ext uri="{FF2B5EF4-FFF2-40B4-BE49-F238E27FC236}">
                <a16:creationId xmlns:a16="http://schemas.microsoft.com/office/drawing/2014/main" id="{F21E402B-EE56-8BB9-B850-0C624F1CDA17}"/>
              </a:ext>
            </a:extLst>
          </p:cNvPr>
          <p:cNvSpPr txBox="1"/>
          <p:nvPr/>
        </p:nvSpPr>
        <p:spPr>
          <a:xfrm>
            <a:off x="4098583" y="4235644"/>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a:t>
            </a:r>
            <a:endParaRPr kumimoji="1" lang="ja-JP" altLang="en-US" sz="2400" b="1" dirty="0"/>
          </a:p>
        </p:txBody>
      </p:sp>
      <p:sp>
        <p:nvSpPr>
          <p:cNvPr id="9" name="四角形: 角を丸くする 34">
            <a:extLst>
              <a:ext uri="{FF2B5EF4-FFF2-40B4-BE49-F238E27FC236}">
                <a16:creationId xmlns:a16="http://schemas.microsoft.com/office/drawing/2014/main" id="{0D123654-14BA-E340-6F1D-578C826AF9A5}"/>
              </a:ext>
            </a:extLst>
          </p:cNvPr>
          <p:cNvSpPr/>
          <p:nvPr/>
        </p:nvSpPr>
        <p:spPr>
          <a:xfrm>
            <a:off x="2043844" y="4663082"/>
            <a:ext cx="7653077" cy="9750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a:t>
            </a:r>
            <a:r>
              <a:rPr kumimoji="1" lang="ja-JP" altLang="en-US" sz="2400" b="1" dirty="0">
                <a:solidFill>
                  <a:schemeClr val="tx1"/>
                </a:solidFill>
              </a:rPr>
              <a:t>ユーザ</a:t>
            </a:r>
            <a:r>
              <a:rPr kumimoji="1" lang="en-US" altLang="ja-JP" sz="2400" b="1" dirty="0">
                <a:solidFill>
                  <a:schemeClr val="tx1"/>
                </a:solidFill>
              </a:rPr>
              <a:t>VM</a:t>
            </a:r>
          </a:p>
          <a:p>
            <a:pPr algn="ctr"/>
            <a:endParaRPr lang="en-US" altLang="ja-JP" dirty="0"/>
          </a:p>
          <a:p>
            <a:pPr algn="ctr"/>
            <a:endParaRPr kumimoji="1" lang="ja-JP" altLang="en-US" dirty="0"/>
          </a:p>
        </p:txBody>
      </p:sp>
      <p:sp>
        <p:nvSpPr>
          <p:cNvPr id="10" name="四角形: 角を丸くする 35">
            <a:extLst>
              <a:ext uri="{FF2B5EF4-FFF2-40B4-BE49-F238E27FC236}">
                <a16:creationId xmlns:a16="http://schemas.microsoft.com/office/drawing/2014/main" id="{0D355E2D-3EBC-EECA-21CB-F0DD30FD7529}"/>
              </a:ext>
            </a:extLst>
          </p:cNvPr>
          <p:cNvSpPr/>
          <p:nvPr/>
        </p:nvSpPr>
        <p:spPr>
          <a:xfrm>
            <a:off x="2121377" y="4990245"/>
            <a:ext cx="3452329" cy="5407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cxnSp>
        <p:nvCxnSpPr>
          <p:cNvPr id="11" name="直線矢印コネクタ 10">
            <a:extLst>
              <a:ext uri="{FF2B5EF4-FFF2-40B4-BE49-F238E27FC236}">
                <a16:creationId xmlns:a16="http://schemas.microsoft.com/office/drawing/2014/main" id="{EB32DC88-A80E-4976-C42F-280C8F9E6E19}"/>
              </a:ext>
            </a:extLst>
          </p:cNvPr>
          <p:cNvCxnSpPr>
            <a:cxnSpLocks/>
          </p:cNvCxnSpPr>
          <p:nvPr/>
        </p:nvCxnSpPr>
        <p:spPr>
          <a:xfrm flipV="1">
            <a:off x="4392221" y="5389160"/>
            <a:ext cx="0" cy="376668"/>
          </a:xfrm>
          <a:prstGeom prst="straightConnector1">
            <a:avLst/>
          </a:prstGeom>
          <a:ln w="73025">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直線矢印コネクタ 11">
            <a:extLst>
              <a:ext uri="{FF2B5EF4-FFF2-40B4-BE49-F238E27FC236}">
                <a16:creationId xmlns:a16="http://schemas.microsoft.com/office/drawing/2014/main" id="{46AF31BF-57C8-729C-0653-6FEF619850BA}"/>
              </a:ext>
            </a:extLst>
          </p:cNvPr>
          <p:cNvCxnSpPr>
            <a:cxnSpLocks/>
          </p:cNvCxnSpPr>
          <p:nvPr/>
        </p:nvCxnSpPr>
        <p:spPr>
          <a:xfrm>
            <a:off x="3168085" y="5389160"/>
            <a:ext cx="0" cy="376668"/>
          </a:xfrm>
          <a:prstGeom prst="straightConnector1">
            <a:avLst/>
          </a:prstGeom>
          <a:ln w="7302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3" name="四角形: 角を丸くする 28">
            <a:extLst>
              <a:ext uri="{FF2B5EF4-FFF2-40B4-BE49-F238E27FC236}">
                <a16:creationId xmlns:a16="http://schemas.microsoft.com/office/drawing/2014/main" id="{C5153B62-D2EF-602A-0198-6B24E1B7198B}"/>
              </a:ext>
            </a:extLst>
          </p:cNvPr>
          <p:cNvSpPr/>
          <p:nvPr/>
        </p:nvSpPr>
        <p:spPr>
          <a:xfrm>
            <a:off x="2404820" y="5724842"/>
            <a:ext cx="2885441" cy="4501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プライバシ制御機構</a:t>
            </a:r>
          </a:p>
        </p:txBody>
      </p:sp>
      <p:cxnSp>
        <p:nvCxnSpPr>
          <p:cNvPr id="14" name="直線矢印コネクタ 13">
            <a:extLst>
              <a:ext uri="{FF2B5EF4-FFF2-40B4-BE49-F238E27FC236}">
                <a16:creationId xmlns:a16="http://schemas.microsoft.com/office/drawing/2014/main" id="{AD358C0A-F9A2-9497-FC0A-D7F1352F1D59}"/>
              </a:ext>
            </a:extLst>
          </p:cNvPr>
          <p:cNvCxnSpPr>
            <a:cxnSpLocks/>
          </p:cNvCxnSpPr>
          <p:nvPr/>
        </p:nvCxnSpPr>
        <p:spPr>
          <a:xfrm>
            <a:off x="1045278" y="5949280"/>
            <a:ext cx="1011298" cy="0"/>
          </a:xfrm>
          <a:prstGeom prst="straightConnector1">
            <a:avLst/>
          </a:prstGeom>
          <a:ln w="1111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B6BCA3-BCD6-D6C4-95FB-9A1DD64AE163}"/>
              </a:ext>
            </a:extLst>
          </p:cNvPr>
          <p:cNvSpPr txBox="1"/>
          <p:nvPr/>
        </p:nvSpPr>
        <p:spPr>
          <a:xfrm>
            <a:off x="564808" y="5444410"/>
            <a:ext cx="929648" cy="461665"/>
          </a:xfrm>
          <a:prstGeom prst="rect">
            <a:avLst/>
          </a:prstGeom>
          <a:noFill/>
        </p:spPr>
        <p:txBody>
          <a:bodyPr wrap="square" rtlCol="0">
            <a:spAutoFit/>
          </a:bodyPr>
          <a:lstStyle/>
          <a:p>
            <a:pPr algn="ctr"/>
            <a:r>
              <a:rPr kumimoji="1" lang="ja-JP" altLang="en-US" sz="2400" b="1" dirty="0"/>
              <a:t>通信</a:t>
            </a:r>
          </a:p>
        </p:txBody>
      </p:sp>
      <p:sp>
        <p:nvSpPr>
          <p:cNvPr id="16" name="テキスト ボックス 15">
            <a:extLst>
              <a:ext uri="{FF2B5EF4-FFF2-40B4-BE49-F238E27FC236}">
                <a16:creationId xmlns:a16="http://schemas.microsoft.com/office/drawing/2014/main" id="{41394EFC-62FF-6E47-D7ED-487044923A07}"/>
              </a:ext>
            </a:extLst>
          </p:cNvPr>
          <p:cNvSpPr txBox="1"/>
          <p:nvPr/>
        </p:nvSpPr>
        <p:spPr>
          <a:xfrm>
            <a:off x="9977737" y="4432249"/>
            <a:ext cx="1194558" cy="461665"/>
          </a:xfrm>
          <a:prstGeom prst="rect">
            <a:avLst/>
          </a:prstGeom>
          <a:noFill/>
        </p:spPr>
        <p:txBody>
          <a:bodyPr wrap="none" rtlCol="0">
            <a:spAutoFit/>
          </a:bodyPr>
          <a:lstStyle/>
          <a:p>
            <a:r>
              <a:rPr lang="ja-JP" altLang="en-US" sz="2400" b="1" dirty="0"/>
              <a:t>クラウド</a:t>
            </a:r>
            <a:endParaRPr kumimoji="1" lang="ja-JP" altLang="en-US" sz="2400" b="1" dirty="0"/>
          </a:p>
        </p:txBody>
      </p:sp>
      <p:sp>
        <p:nvSpPr>
          <p:cNvPr id="17" name="テキスト ボックス 16">
            <a:extLst>
              <a:ext uri="{FF2B5EF4-FFF2-40B4-BE49-F238E27FC236}">
                <a16:creationId xmlns:a16="http://schemas.microsoft.com/office/drawing/2014/main" id="{2B8EA2A7-97E7-8C88-1258-792D75B27A18}"/>
              </a:ext>
            </a:extLst>
          </p:cNvPr>
          <p:cNvSpPr txBox="1"/>
          <p:nvPr/>
        </p:nvSpPr>
        <p:spPr>
          <a:xfrm>
            <a:off x="2518424" y="4251694"/>
            <a:ext cx="1929310" cy="461665"/>
          </a:xfrm>
          <a:prstGeom prst="rect">
            <a:avLst/>
          </a:prstGeom>
          <a:noFill/>
        </p:spPr>
        <p:txBody>
          <a:bodyPr wrap="square" rtlCol="0">
            <a:spAutoFit/>
          </a:bodyPr>
          <a:lstStyle/>
          <a:p>
            <a:r>
              <a:rPr kumimoji="1" lang="ja-JP" altLang="en-US" sz="2400" b="1" dirty="0"/>
              <a:t>ユーザごとの</a:t>
            </a:r>
          </a:p>
        </p:txBody>
      </p:sp>
      <p:cxnSp>
        <p:nvCxnSpPr>
          <p:cNvPr id="18" name="直線矢印コネクタ 17">
            <a:extLst>
              <a:ext uri="{FF2B5EF4-FFF2-40B4-BE49-F238E27FC236}">
                <a16:creationId xmlns:a16="http://schemas.microsoft.com/office/drawing/2014/main" id="{03D1DD57-D842-9742-2209-6B21DAE46DE7}"/>
              </a:ext>
            </a:extLst>
          </p:cNvPr>
          <p:cNvCxnSpPr>
            <a:cxnSpLocks/>
          </p:cNvCxnSpPr>
          <p:nvPr/>
        </p:nvCxnSpPr>
        <p:spPr>
          <a:xfrm flipH="1">
            <a:off x="9696921" y="5903065"/>
            <a:ext cx="1080120" cy="0"/>
          </a:xfrm>
          <a:prstGeom prst="straightConnector1">
            <a:avLst/>
          </a:prstGeom>
          <a:ln w="1270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9" name="テキスト ボックス 18">
            <a:extLst>
              <a:ext uri="{FF2B5EF4-FFF2-40B4-BE49-F238E27FC236}">
                <a16:creationId xmlns:a16="http://schemas.microsoft.com/office/drawing/2014/main" id="{5D36246E-1F6A-11AF-C8A1-71AB592E4231}"/>
              </a:ext>
            </a:extLst>
          </p:cNvPr>
          <p:cNvSpPr txBox="1"/>
          <p:nvPr/>
        </p:nvSpPr>
        <p:spPr>
          <a:xfrm>
            <a:off x="9774454" y="5263177"/>
            <a:ext cx="1194558" cy="461665"/>
          </a:xfrm>
          <a:prstGeom prst="rect">
            <a:avLst/>
          </a:prstGeom>
          <a:noFill/>
        </p:spPr>
        <p:txBody>
          <a:bodyPr wrap="square" rtlCol="0">
            <a:spAutoFit/>
          </a:bodyPr>
          <a:lstStyle/>
          <a:p>
            <a:pPr algn="ctr"/>
            <a:r>
              <a:rPr lang="ja-JP" altLang="en-US" sz="2400" b="1"/>
              <a:t>無効化</a:t>
            </a:r>
            <a:endParaRPr kumimoji="1" lang="ja-JP" altLang="en-US" sz="2400" b="1" dirty="0"/>
          </a:p>
        </p:txBody>
      </p:sp>
      <p:cxnSp>
        <p:nvCxnSpPr>
          <p:cNvPr id="20" name="直線矢印コネクタ 19">
            <a:extLst>
              <a:ext uri="{FF2B5EF4-FFF2-40B4-BE49-F238E27FC236}">
                <a16:creationId xmlns:a16="http://schemas.microsoft.com/office/drawing/2014/main" id="{E7D6EE58-E241-D33D-BB71-6FC56CB6CBEC}"/>
              </a:ext>
            </a:extLst>
          </p:cNvPr>
          <p:cNvCxnSpPr>
            <a:cxnSpLocks/>
          </p:cNvCxnSpPr>
          <p:nvPr/>
        </p:nvCxnSpPr>
        <p:spPr>
          <a:xfrm flipV="1">
            <a:off x="5735960" y="5293010"/>
            <a:ext cx="0" cy="656270"/>
          </a:xfrm>
          <a:prstGeom prst="straightConnector1">
            <a:avLst/>
          </a:prstGeom>
          <a:ln w="698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1" name="テキスト ボックス 20">
            <a:extLst>
              <a:ext uri="{FF2B5EF4-FFF2-40B4-BE49-F238E27FC236}">
                <a16:creationId xmlns:a16="http://schemas.microsoft.com/office/drawing/2014/main" id="{41731D15-A65D-E563-930A-D7E11296A627}"/>
              </a:ext>
            </a:extLst>
          </p:cNvPr>
          <p:cNvSpPr txBox="1"/>
          <p:nvPr/>
        </p:nvSpPr>
        <p:spPr>
          <a:xfrm>
            <a:off x="5603282" y="5196153"/>
            <a:ext cx="2004884" cy="461665"/>
          </a:xfrm>
          <a:prstGeom prst="rect">
            <a:avLst/>
          </a:prstGeom>
          <a:noFill/>
        </p:spPr>
        <p:txBody>
          <a:bodyPr wrap="square" rtlCol="0">
            <a:spAutoFit/>
          </a:bodyPr>
          <a:lstStyle/>
          <a:p>
            <a:pPr algn="ctr"/>
            <a:r>
              <a:rPr kumimoji="1" lang="ja-JP" altLang="en-US" sz="2400" b="1"/>
              <a:t>改竄・窃取</a:t>
            </a:r>
            <a:endParaRPr kumimoji="1" lang="ja-JP" altLang="en-US" sz="2400" b="1" dirty="0"/>
          </a:p>
        </p:txBody>
      </p:sp>
    </p:spTree>
    <p:extLst>
      <p:ext uri="{BB962C8B-B14F-4D97-AF65-F5344CB8AC3E}">
        <p14:creationId xmlns:p14="http://schemas.microsoft.com/office/powerpoint/2010/main" val="9286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FC9618-50CE-66FD-202C-979CBC0F0A60}"/>
              </a:ext>
            </a:extLst>
          </p:cNvPr>
          <p:cNvSpPr>
            <a:spLocks noGrp="1"/>
          </p:cNvSpPr>
          <p:nvPr>
            <p:ph idx="1"/>
          </p:nvPr>
        </p:nvSpPr>
        <p:spPr/>
        <p:txBody>
          <a:bodyPr/>
          <a:lstStyle/>
          <a:p>
            <a:r>
              <a:rPr kumimoji="1" lang="en-US" altLang="ja-JP" dirty="0"/>
              <a:t>SEV</a:t>
            </a:r>
            <a:r>
              <a:rPr kumimoji="1" lang="ja-JP" altLang="en-US"/>
              <a:t>を用いて相互保護を実現</a:t>
            </a:r>
            <a:endParaRPr kumimoji="1" lang="en-US" altLang="ja-JP" dirty="0"/>
          </a:p>
          <a:p>
            <a:pPr lvl="1"/>
            <a:r>
              <a:rPr kumimoji="1" lang="en-US" altLang="ja-JP" dirty="0"/>
              <a:t>CPU</a:t>
            </a:r>
            <a:r>
              <a:rPr kumimoji="1" lang="ja-JP" altLang="en-US"/>
              <a:t>による</a:t>
            </a:r>
            <a:r>
              <a:rPr kumimoji="1" lang="en-US" altLang="ja-JP" dirty="0"/>
              <a:t>VM</a:t>
            </a:r>
            <a:r>
              <a:rPr kumimoji="1" lang="ja-JP" altLang="en-US"/>
              <a:t>のメモリの暗号化および整合性保証</a:t>
            </a:r>
            <a:endParaRPr kumimoji="1" lang="en-US" altLang="ja-JP" dirty="0"/>
          </a:p>
          <a:p>
            <a:r>
              <a:rPr lang="ja-JP" altLang="en-US"/>
              <a:t>クラウド</a:t>
            </a:r>
            <a:r>
              <a:rPr lang="en-US" altLang="ja-JP" dirty="0"/>
              <a:t>VM</a:t>
            </a:r>
            <a:r>
              <a:rPr lang="ja-JP" altLang="en-US"/>
              <a:t>のメモリを</a:t>
            </a:r>
            <a:r>
              <a:rPr lang="en-US" altLang="ja-JP" dirty="0"/>
              <a:t>SEV</a:t>
            </a:r>
            <a:r>
              <a:rPr lang="ja-JP" altLang="en-US"/>
              <a:t>で保護</a:t>
            </a:r>
            <a:endParaRPr kumimoji="1" lang="en-US" altLang="ja-JP" dirty="0"/>
          </a:p>
          <a:p>
            <a:pPr lvl="1"/>
            <a:r>
              <a:rPr lang="ja-JP" altLang="en-US"/>
              <a:t>クラウドからユーザ・ハイパーバイザへの攻撃を防ぐ</a:t>
            </a:r>
            <a:endParaRPr kumimoji="1" lang="en-US" altLang="ja-JP" dirty="0"/>
          </a:p>
          <a:p>
            <a:r>
              <a:rPr lang="ja-JP" altLang="en-US"/>
              <a:t>ユーザ</a:t>
            </a:r>
            <a:r>
              <a:rPr lang="en-US" altLang="ja-JP" dirty="0"/>
              <a:t>VM</a:t>
            </a:r>
            <a:r>
              <a:rPr lang="ja-JP" altLang="en-US"/>
              <a:t>のメモリも同様に</a:t>
            </a:r>
            <a:r>
              <a:rPr lang="en-US" altLang="ja-JP" dirty="0"/>
              <a:t>SEV</a:t>
            </a:r>
            <a:r>
              <a:rPr lang="ja-JP" altLang="en-US"/>
              <a:t>で保護</a:t>
            </a:r>
            <a:endParaRPr lang="en-US" altLang="ja-JP" dirty="0"/>
          </a:p>
          <a:p>
            <a:pPr lvl="1"/>
            <a:r>
              <a:rPr kumimoji="1" lang="ja-JP" altLang="en-US"/>
              <a:t>ユーザ・ハイパーバイザからクラウドサービスへの攻撃を防ぐ</a:t>
            </a:r>
          </a:p>
        </p:txBody>
      </p:sp>
      <p:sp>
        <p:nvSpPr>
          <p:cNvPr id="4" name="スライド番号プレースホルダー 3">
            <a:extLst>
              <a:ext uri="{FF2B5EF4-FFF2-40B4-BE49-F238E27FC236}">
                <a16:creationId xmlns:a16="http://schemas.microsoft.com/office/drawing/2014/main" id="{77EB6C6B-6E73-E60F-9A20-C016715EC5F6}"/>
              </a:ext>
            </a:extLst>
          </p:cNvPr>
          <p:cNvSpPr>
            <a:spLocks noGrp="1"/>
          </p:cNvSpPr>
          <p:nvPr>
            <p:ph type="sldNum" sz="quarter" idx="4"/>
          </p:nvPr>
        </p:nvSpPr>
        <p:spPr/>
        <p:txBody>
          <a:bodyPr/>
          <a:lstStyle/>
          <a:p>
            <a:fld id="{E4DD4CA9-FFF4-4929-B1F3-DD754470E6A2}" type="slidenum">
              <a:rPr lang="ja-JP" altLang="en-US" smtClean="0"/>
              <a:pPr/>
              <a:t>8</a:t>
            </a:fld>
            <a:endParaRPr lang="ja-JP" altLang="en-US" dirty="0"/>
          </a:p>
        </p:txBody>
      </p:sp>
      <p:sp>
        <p:nvSpPr>
          <p:cNvPr id="5" name="Cloud 8">
            <a:extLst>
              <a:ext uri="{FF2B5EF4-FFF2-40B4-BE49-F238E27FC236}">
                <a16:creationId xmlns:a16="http://schemas.microsoft.com/office/drawing/2014/main" id="{29BE15C4-8D64-5C7A-125E-3224B1D0E9B0}"/>
              </a:ext>
            </a:extLst>
          </p:cNvPr>
          <p:cNvSpPr/>
          <p:nvPr/>
        </p:nvSpPr>
        <p:spPr>
          <a:xfrm>
            <a:off x="407890" y="4820559"/>
            <a:ext cx="11233247" cy="188379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5" tIns="41468" rIns="82935" bIns="41468" rtlCol="0" anchor="ctr"/>
          <a:lstStyle>
            <a:defPPr>
              <a:defRPr lang="ja-JP"/>
            </a:defPPr>
            <a:lvl1pPr marL="0" algn="l" defTabSz="1042992" rtl="0" eaLnBrk="1" latinLnBrk="0" hangingPunct="1">
              <a:defRPr kumimoji="1" sz="2000" kern="1200">
                <a:solidFill>
                  <a:schemeClr val="lt1"/>
                </a:solidFill>
                <a:latin typeface="+mn-lt"/>
                <a:ea typeface="+mn-ea"/>
                <a:cs typeface="+mn-cs"/>
              </a:defRPr>
            </a:lvl1pPr>
            <a:lvl2pPr marL="521496" algn="l" defTabSz="1042992" rtl="0" eaLnBrk="1" latinLnBrk="0" hangingPunct="1">
              <a:defRPr kumimoji="1" sz="2000" kern="1200">
                <a:solidFill>
                  <a:schemeClr val="lt1"/>
                </a:solidFill>
                <a:latin typeface="+mn-lt"/>
                <a:ea typeface="+mn-ea"/>
                <a:cs typeface="+mn-cs"/>
              </a:defRPr>
            </a:lvl2pPr>
            <a:lvl3pPr marL="1042992" algn="l" defTabSz="1042992" rtl="0" eaLnBrk="1" latinLnBrk="0" hangingPunct="1">
              <a:defRPr kumimoji="1" sz="2000" kern="1200">
                <a:solidFill>
                  <a:schemeClr val="lt1"/>
                </a:solidFill>
                <a:latin typeface="+mn-lt"/>
                <a:ea typeface="+mn-ea"/>
                <a:cs typeface="+mn-cs"/>
              </a:defRPr>
            </a:lvl3pPr>
            <a:lvl4pPr marL="1564487" algn="l" defTabSz="1042992" rtl="0" eaLnBrk="1" latinLnBrk="0" hangingPunct="1">
              <a:defRPr kumimoji="1" sz="2000" kern="1200">
                <a:solidFill>
                  <a:schemeClr val="lt1"/>
                </a:solidFill>
                <a:latin typeface="+mn-lt"/>
                <a:ea typeface="+mn-ea"/>
                <a:cs typeface="+mn-cs"/>
              </a:defRPr>
            </a:lvl4pPr>
            <a:lvl5pPr marL="2085983" algn="l" defTabSz="1042992" rtl="0" eaLnBrk="1" latinLnBrk="0" hangingPunct="1">
              <a:defRPr kumimoji="1" sz="2000" kern="1200">
                <a:solidFill>
                  <a:schemeClr val="lt1"/>
                </a:solidFill>
                <a:latin typeface="+mn-lt"/>
                <a:ea typeface="+mn-ea"/>
                <a:cs typeface="+mn-cs"/>
              </a:defRPr>
            </a:lvl5pPr>
            <a:lvl6pPr marL="2607478" algn="l" defTabSz="1042992" rtl="0" eaLnBrk="1" latinLnBrk="0" hangingPunct="1">
              <a:defRPr kumimoji="1" sz="2000" kern="1200">
                <a:solidFill>
                  <a:schemeClr val="lt1"/>
                </a:solidFill>
                <a:latin typeface="+mn-lt"/>
                <a:ea typeface="+mn-ea"/>
                <a:cs typeface="+mn-cs"/>
              </a:defRPr>
            </a:lvl6pPr>
            <a:lvl7pPr marL="3128975" algn="l" defTabSz="1042992" rtl="0" eaLnBrk="1" latinLnBrk="0" hangingPunct="1">
              <a:defRPr kumimoji="1" sz="2000" kern="1200">
                <a:solidFill>
                  <a:schemeClr val="lt1"/>
                </a:solidFill>
                <a:latin typeface="+mn-lt"/>
                <a:ea typeface="+mn-ea"/>
                <a:cs typeface="+mn-cs"/>
              </a:defRPr>
            </a:lvl7pPr>
            <a:lvl8pPr marL="3650469" algn="l" defTabSz="1042992" rtl="0" eaLnBrk="1" latinLnBrk="0" hangingPunct="1">
              <a:defRPr kumimoji="1" sz="2000" kern="1200">
                <a:solidFill>
                  <a:schemeClr val="lt1"/>
                </a:solidFill>
                <a:latin typeface="+mn-lt"/>
                <a:ea typeface="+mn-ea"/>
                <a:cs typeface="+mn-cs"/>
              </a:defRPr>
            </a:lvl8pPr>
            <a:lvl9pPr marL="4171965" algn="l" defTabSz="1042992" rtl="0" eaLnBrk="1" latinLnBrk="0" hangingPunct="1">
              <a:defRPr kumimoji="1" sz="2000" kern="1200">
                <a:solidFill>
                  <a:schemeClr val="lt1"/>
                </a:solidFill>
                <a:latin typeface="+mn-lt"/>
                <a:ea typeface="+mn-ea"/>
                <a:cs typeface="+mn-cs"/>
              </a:defRPr>
            </a:lvl9pPr>
          </a:lstStyle>
          <a:p>
            <a:pPr algn="ctr"/>
            <a:endParaRPr lang="ja-JP" altLang="en-US" sz="1814" b="1" dirty="0">
              <a:solidFill>
                <a:schemeClr val="tx1"/>
              </a:solidFill>
              <a:ea typeface="ＭＳ Ｐゴシック"/>
              <a:cs typeface="Calibri"/>
            </a:endParaRPr>
          </a:p>
          <a:p>
            <a:pPr algn="ctr"/>
            <a:endParaRPr lang="ja-JP" altLang="en-US" sz="1814" b="1" dirty="0">
              <a:solidFill>
                <a:schemeClr val="tx1"/>
              </a:solidFill>
              <a:ea typeface="ＭＳ Ｐゴシック"/>
              <a:cs typeface="Calibri"/>
            </a:endParaRPr>
          </a:p>
        </p:txBody>
      </p:sp>
      <p:sp>
        <p:nvSpPr>
          <p:cNvPr id="6" name="四角形: 角を丸くする 30">
            <a:extLst>
              <a:ext uri="{FF2B5EF4-FFF2-40B4-BE49-F238E27FC236}">
                <a16:creationId xmlns:a16="http://schemas.microsoft.com/office/drawing/2014/main" id="{F16134CA-FBE7-2E2D-810B-3F4155F3E08A}"/>
              </a:ext>
            </a:extLst>
          </p:cNvPr>
          <p:cNvSpPr/>
          <p:nvPr/>
        </p:nvSpPr>
        <p:spPr>
          <a:xfrm>
            <a:off x="1943950" y="4272171"/>
            <a:ext cx="7896987"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31">
            <a:extLst>
              <a:ext uri="{FF2B5EF4-FFF2-40B4-BE49-F238E27FC236}">
                <a16:creationId xmlns:a16="http://schemas.microsoft.com/office/drawing/2014/main" id="{97BEA0BE-8CEB-0D85-D971-1ACDEB665CCD}"/>
              </a:ext>
            </a:extLst>
          </p:cNvPr>
          <p:cNvSpPr/>
          <p:nvPr/>
        </p:nvSpPr>
        <p:spPr>
          <a:xfrm>
            <a:off x="2056576" y="5682468"/>
            <a:ext cx="7640345" cy="544141"/>
          </a:xfrm>
          <a:prstGeom prst="roundRect">
            <a:avLst/>
          </a:prstGeom>
          <a:solidFill>
            <a:schemeClr val="accent3">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                                                  ユーザ・ハイパーバイザ</a:t>
            </a:r>
          </a:p>
        </p:txBody>
      </p:sp>
      <p:sp>
        <p:nvSpPr>
          <p:cNvPr id="8" name="テキスト ボックス 7">
            <a:extLst>
              <a:ext uri="{FF2B5EF4-FFF2-40B4-BE49-F238E27FC236}">
                <a16:creationId xmlns:a16="http://schemas.microsoft.com/office/drawing/2014/main" id="{48FE38C9-8BF8-F345-397A-4C32DC2AA5D0}"/>
              </a:ext>
            </a:extLst>
          </p:cNvPr>
          <p:cNvSpPr txBox="1"/>
          <p:nvPr/>
        </p:nvSpPr>
        <p:spPr>
          <a:xfrm>
            <a:off x="4098583" y="4235644"/>
            <a:ext cx="2086302" cy="461665"/>
          </a:xfrm>
          <a:prstGeom prst="rect">
            <a:avLst/>
          </a:prstGeom>
          <a:noFill/>
        </p:spPr>
        <p:txBody>
          <a:bodyPr wrap="square" rtlCol="0">
            <a:spAutoFit/>
          </a:bodyPr>
          <a:lstStyle/>
          <a:p>
            <a:pPr algn="ctr"/>
            <a:r>
              <a:rPr kumimoji="1" lang="ja-JP" altLang="en-US" sz="2400" b="1" dirty="0"/>
              <a:t>クラウド</a:t>
            </a:r>
            <a:r>
              <a:rPr kumimoji="1" lang="en-US" altLang="ja-JP" sz="2400" b="1" dirty="0"/>
              <a:t>VM</a:t>
            </a:r>
            <a:endParaRPr kumimoji="1" lang="ja-JP" altLang="en-US" sz="2400" b="1" dirty="0"/>
          </a:p>
        </p:txBody>
      </p:sp>
      <p:sp>
        <p:nvSpPr>
          <p:cNvPr id="9" name="四角形: 角を丸くする 34">
            <a:extLst>
              <a:ext uri="{FF2B5EF4-FFF2-40B4-BE49-F238E27FC236}">
                <a16:creationId xmlns:a16="http://schemas.microsoft.com/office/drawing/2014/main" id="{B63329B2-04D7-5E89-82C8-43BDEDCDAFA3}"/>
              </a:ext>
            </a:extLst>
          </p:cNvPr>
          <p:cNvSpPr/>
          <p:nvPr/>
        </p:nvSpPr>
        <p:spPr>
          <a:xfrm>
            <a:off x="2043844" y="4663082"/>
            <a:ext cx="7653077" cy="975083"/>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a:t>
            </a:r>
            <a:r>
              <a:rPr kumimoji="1" lang="ja-JP" altLang="en-US" sz="2400" b="1" dirty="0">
                <a:solidFill>
                  <a:schemeClr val="tx1"/>
                </a:solidFill>
              </a:rPr>
              <a:t>ユーザ</a:t>
            </a:r>
            <a:r>
              <a:rPr kumimoji="1" lang="en-US" altLang="ja-JP" sz="2400" b="1" dirty="0">
                <a:solidFill>
                  <a:schemeClr val="tx1"/>
                </a:solidFill>
              </a:rPr>
              <a:t>VM</a:t>
            </a:r>
          </a:p>
          <a:p>
            <a:pPr algn="ctr"/>
            <a:endParaRPr lang="en-US" altLang="ja-JP" dirty="0"/>
          </a:p>
          <a:p>
            <a:pPr algn="ctr"/>
            <a:endParaRPr kumimoji="1" lang="ja-JP" altLang="en-US" dirty="0"/>
          </a:p>
        </p:txBody>
      </p:sp>
      <p:sp>
        <p:nvSpPr>
          <p:cNvPr id="10" name="四角形: 角を丸くする 35">
            <a:extLst>
              <a:ext uri="{FF2B5EF4-FFF2-40B4-BE49-F238E27FC236}">
                <a16:creationId xmlns:a16="http://schemas.microsoft.com/office/drawing/2014/main" id="{92CDB8E4-3705-9C1E-45CD-A7682EDC7E30}"/>
              </a:ext>
            </a:extLst>
          </p:cNvPr>
          <p:cNvSpPr/>
          <p:nvPr/>
        </p:nvSpPr>
        <p:spPr>
          <a:xfrm>
            <a:off x="2121377" y="4990245"/>
            <a:ext cx="3452329" cy="5407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cxnSp>
        <p:nvCxnSpPr>
          <p:cNvPr id="11" name="直線矢印コネクタ 10">
            <a:extLst>
              <a:ext uri="{FF2B5EF4-FFF2-40B4-BE49-F238E27FC236}">
                <a16:creationId xmlns:a16="http://schemas.microsoft.com/office/drawing/2014/main" id="{CA33ADB2-8E8A-FBEC-368D-C06EDADC1FFA}"/>
              </a:ext>
            </a:extLst>
          </p:cNvPr>
          <p:cNvCxnSpPr>
            <a:cxnSpLocks/>
          </p:cNvCxnSpPr>
          <p:nvPr/>
        </p:nvCxnSpPr>
        <p:spPr>
          <a:xfrm flipV="1">
            <a:off x="4392221" y="5389160"/>
            <a:ext cx="0" cy="376668"/>
          </a:xfrm>
          <a:prstGeom prst="straightConnector1">
            <a:avLst/>
          </a:prstGeom>
          <a:ln w="73025">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直線矢印コネクタ 11">
            <a:extLst>
              <a:ext uri="{FF2B5EF4-FFF2-40B4-BE49-F238E27FC236}">
                <a16:creationId xmlns:a16="http://schemas.microsoft.com/office/drawing/2014/main" id="{CDF16351-D5BC-12D6-1A64-0C4BA64CD878}"/>
              </a:ext>
            </a:extLst>
          </p:cNvPr>
          <p:cNvCxnSpPr>
            <a:cxnSpLocks/>
          </p:cNvCxnSpPr>
          <p:nvPr/>
        </p:nvCxnSpPr>
        <p:spPr>
          <a:xfrm>
            <a:off x="3168085" y="5389160"/>
            <a:ext cx="0" cy="376668"/>
          </a:xfrm>
          <a:prstGeom prst="straightConnector1">
            <a:avLst/>
          </a:prstGeom>
          <a:ln w="7302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3" name="四角形: 角を丸くする 28">
            <a:extLst>
              <a:ext uri="{FF2B5EF4-FFF2-40B4-BE49-F238E27FC236}">
                <a16:creationId xmlns:a16="http://schemas.microsoft.com/office/drawing/2014/main" id="{4FD842D5-0A2E-9AB2-BE35-6A7523DFC93F}"/>
              </a:ext>
            </a:extLst>
          </p:cNvPr>
          <p:cNvSpPr/>
          <p:nvPr/>
        </p:nvSpPr>
        <p:spPr>
          <a:xfrm>
            <a:off x="2404820" y="5724842"/>
            <a:ext cx="2885441" cy="4501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プライバシ制御機構</a:t>
            </a:r>
          </a:p>
        </p:txBody>
      </p:sp>
      <p:cxnSp>
        <p:nvCxnSpPr>
          <p:cNvPr id="20" name="直線矢印コネクタ 19">
            <a:extLst>
              <a:ext uri="{FF2B5EF4-FFF2-40B4-BE49-F238E27FC236}">
                <a16:creationId xmlns:a16="http://schemas.microsoft.com/office/drawing/2014/main" id="{62C74E6C-F201-9492-BA98-0DE6DACE5E0D}"/>
              </a:ext>
            </a:extLst>
          </p:cNvPr>
          <p:cNvCxnSpPr>
            <a:cxnSpLocks/>
          </p:cNvCxnSpPr>
          <p:nvPr/>
        </p:nvCxnSpPr>
        <p:spPr>
          <a:xfrm flipV="1">
            <a:off x="5735960" y="5293010"/>
            <a:ext cx="0" cy="656270"/>
          </a:xfrm>
          <a:prstGeom prst="straightConnector1">
            <a:avLst/>
          </a:prstGeom>
          <a:ln w="698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5" name="四角形: 角を丸くする 30">
            <a:extLst>
              <a:ext uri="{FF2B5EF4-FFF2-40B4-BE49-F238E27FC236}">
                <a16:creationId xmlns:a16="http://schemas.microsoft.com/office/drawing/2014/main" id="{97EF0024-216F-5FFA-8C54-5D03094D8C8D}"/>
              </a:ext>
            </a:extLst>
          </p:cNvPr>
          <p:cNvSpPr/>
          <p:nvPr/>
        </p:nvSpPr>
        <p:spPr>
          <a:xfrm>
            <a:off x="1941732" y="4262033"/>
            <a:ext cx="7896987" cy="2041678"/>
          </a:xfrm>
          <a:prstGeom prst="roundRect">
            <a:avLst/>
          </a:prstGeom>
          <a:solidFill>
            <a:schemeClr val="tx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C6173C7E-AB33-2284-1364-DD1025C5D758}"/>
              </a:ext>
            </a:extLst>
          </p:cNvPr>
          <p:cNvSpPr txBox="1"/>
          <p:nvPr/>
        </p:nvSpPr>
        <p:spPr>
          <a:xfrm>
            <a:off x="9977737" y="4432249"/>
            <a:ext cx="1194558" cy="461665"/>
          </a:xfrm>
          <a:prstGeom prst="rect">
            <a:avLst/>
          </a:prstGeom>
          <a:noFill/>
        </p:spPr>
        <p:txBody>
          <a:bodyPr wrap="none" rtlCol="0">
            <a:spAutoFit/>
          </a:bodyPr>
          <a:lstStyle/>
          <a:p>
            <a:r>
              <a:rPr lang="ja-JP" altLang="en-US" sz="2400" b="1" dirty="0"/>
              <a:t>クラウド</a:t>
            </a:r>
            <a:endParaRPr kumimoji="1" lang="ja-JP" altLang="en-US" sz="2400" b="1" dirty="0"/>
          </a:p>
        </p:txBody>
      </p:sp>
      <p:sp>
        <p:nvSpPr>
          <p:cNvPr id="17" name="テキスト ボックス 16">
            <a:extLst>
              <a:ext uri="{FF2B5EF4-FFF2-40B4-BE49-F238E27FC236}">
                <a16:creationId xmlns:a16="http://schemas.microsoft.com/office/drawing/2014/main" id="{37638FFB-6E73-556A-60BC-1D542ECB00B7}"/>
              </a:ext>
            </a:extLst>
          </p:cNvPr>
          <p:cNvSpPr txBox="1"/>
          <p:nvPr/>
        </p:nvSpPr>
        <p:spPr>
          <a:xfrm>
            <a:off x="2518424" y="4251694"/>
            <a:ext cx="1929310" cy="461665"/>
          </a:xfrm>
          <a:prstGeom prst="rect">
            <a:avLst/>
          </a:prstGeom>
          <a:noFill/>
        </p:spPr>
        <p:txBody>
          <a:bodyPr wrap="square" rtlCol="0">
            <a:spAutoFit/>
          </a:bodyPr>
          <a:lstStyle/>
          <a:p>
            <a:r>
              <a:rPr kumimoji="1" lang="ja-JP" altLang="en-US" sz="2400" b="1" dirty="0"/>
              <a:t>ユーザごとの</a:t>
            </a:r>
          </a:p>
        </p:txBody>
      </p:sp>
      <p:cxnSp>
        <p:nvCxnSpPr>
          <p:cNvPr id="18" name="直線矢印コネクタ 17">
            <a:extLst>
              <a:ext uri="{FF2B5EF4-FFF2-40B4-BE49-F238E27FC236}">
                <a16:creationId xmlns:a16="http://schemas.microsoft.com/office/drawing/2014/main" id="{2B526ED9-EE64-5AAE-9E3F-D47DFA0CF14B}"/>
              </a:ext>
            </a:extLst>
          </p:cNvPr>
          <p:cNvCxnSpPr>
            <a:cxnSpLocks/>
          </p:cNvCxnSpPr>
          <p:nvPr/>
        </p:nvCxnSpPr>
        <p:spPr>
          <a:xfrm flipH="1">
            <a:off x="9696921" y="5903065"/>
            <a:ext cx="1080120" cy="0"/>
          </a:xfrm>
          <a:prstGeom prst="straightConnector1">
            <a:avLst/>
          </a:prstGeom>
          <a:ln w="1270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9" name="テキスト ボックス 18">
            <a:extLst>
              <a:ext uri="{FF2B5EF4-FFF2-40B4-BE49-F238E27FC236}">
                <a16:creationId xmlns:a16="http://schemas.microsoft.com/office/drawing/2014/main" id="{468759DF-FFF6-19F9-D7E6-AE663A400117}"/>
              </a:ext>
            </a:extLst>
          </p:cNvPr>
          <p:cNvSpPr txBox="1"/>
          <p:nvPr/>
        </p:nvSpPr>
        <p:spPr>
          <a:xfrm>
            <a:off x="9774454" y="5263177"/>
            <a:ext cx="1194558" cy="461665"/>
          </a:xfrm>
          <a:prstGeom prst="rect">
            <a:avLst/>
          </a:prstGeom>
          <a:noFill/>
        </p:spPr>
        <p:txBody>
          <a:bodyPr wrap="square" rtlCol="0">
            <a:spAutoFit/>
          </a:bodyPr>
          <a:lstStyle/>
          <a:p>
            <a:pPr algn="ctr"/>
            <a:r>
              <a:rPr lang="ja-JP" altLang="en-US" sz="2400" b="1"/>
              <a:t>無効化</a:t>
            </a:r>
            <a:endParaRPr kumimoji="1" lang="ja-JP" altLang="en-US" sz="2400" b="1" dirty="0"/>
          </a:p>
        </p:txBody>
      </p:sp>
      <p:sp>
        <p:nvSpPr>
          <p:cNvPr id="21" name="テキスト ボックス 20">
            <a:extLst>
              <a:ext uri="{FF2B5EF4-FFF2-40B4-BE49-F238E27FC236}">
                <a16:creationId xmlns:a16="http://schemas.microsoft.com/office/drawing/2014/main" id="{3E1F544B-BAE9-3382-F9F5-CBBBD76C1B3B}"/>
              </a:ext>
            </a:extLst>
          </p:cNvPr>
          <p:cNvSpPr txBox="1"/>
          <p:nvPr/>
        </p:nvSpPr>
        <p:spPr>
          <a:xfrm>
            <a:off x="5603282" y="5196153"/>
            <a:ext cx="2004884" cy="461665"/>
          </a:xfrm>
          <a:prstGeom prst="rect">
            <a:avLst/>
          </a:prstGeom>
          <a:noFill/>
        </p:spPr>
        <p:txBody>
          <a:bodyPr wrap="square" rtlCol="0">
            <a:spAutoFit/>
          </a:bodyPr>
          <a:lstStyle/>
          <a:p>
            <a:pPr algn="ctr"/>
            <a:r>
              <a:rPr kumimoji="1" lang="ja-JP" altLang="en-US" sz="2400" b="1"/>
              <a:t>改竄・窃取</a:t>
            </a:r>
            <a:endParaRPr kumimoji="1" lang="ja-JP" altLang="en-US" sz="2400" b="1" dirty="0"/>
          </a:p>
        </p:txBody>
      </p:sp>
      <p:sp>
        <p:nvSpPr>
          <p:cNvPr id="23" name="乗算記号 22">
            <a:extLst>
              <a:ext uri="{FF2B5EF4-FFF2-40B4-BE49-F238E27FC236}">
                <a16:creationId xmlns:a16="http://schemas.microsoft.com/office/drawing/2014/main" id="{A7990739-2D2E-DCA6-C7A4-D0E966FEEA0B}"/>
              </a:ext>
            </a:extLst>
          </p:cNvPr>
          <p:cNvSpPr/>
          <p:nvPr/>
        </p:nvSpPr>
        <p:spPr>
          <a:xfrm>
            <a:off x="5441526" y="5437155"/>
            <a:ext cx="612000" cy="432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 name="乗算記号 23">
            <a:extLst>
              <a:ext uri="{FF2B5EF4-FFF2-40B4-BE49-F238E27FC236}">
                <a16:creationId xmlns:a16="http://schemas.microsoft.com/office/drawing/2014/main" id="{44B2E9C7-9943-721D-1853-9FB008D929AC}"/>
              </a:ext>
            </a:extLst>
          </p:cNvPr>
          <p:cNvSpPr/>
          <p:nvPr/>
        </p:nvSpPr>
        <p:spPr>
          <a:xfrm>
            <a:off x="10014486" y="5710173"/>
            <a:ext cx="612000" cy="432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6" name="四角形: 角を丸くする 34">
            <a:extLst>
              <a:ext uri="{FF2B5EF4-FFF2-40B4-BE49-F238E27FC236}">
                <a16:creationId xmlns:a16="http://schemas.microsoft.com/office/drawing/2014/main" id="{A46928A5-27F1-F808-CDE6-41FCDDEF0283}"/>
              </a:ext>
            </a:extLst>
          </p:cNvPr>
          <p:cNvSpPr/>
          <p:nvPr/>
        </p:nvSpPr>
        <p:spPr>
          <a:xfrm>
            <a:off x="2050209" y="4655738"/>
            <a:ext cx="7653077" cy="975083"/>
          </a:xfrm>
          <a:prstGeom prst="roundRect">
            <a:avLst/>
          </a:prstGeom>
          <a:solidFill>
            <a:schemeClr val="tx1">
              <a:lumMod val="95000"/>
              <a:lumOff val="5000"/>
              <a:alpha val="59901"/>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solidFill>
              </a:rPr>
              <a:t>　　　　</a:t>
            </a:r>
            <a:endParaRPr lang="en-US" altLang="ja-JP" dirty="0"/>
          </a:p>
          <a:p>
            <a:pPr algn="ctr"/>
            <a:endParaRPr kumimoji="1" lang="ja-JP" altLang="en-US" dirty="0"/>
          </a:p>
        </p:txBody>
      </p:sp>
      <p:sp>
        <p:nvSpPr>
          <p:cNvPr id="2" name="タイトル 1">
            <a:extLst>
              <a:ext uri="{FF2B5EF4-FFF2-40B4-BE49-F238E27FC236}">
                <a16:creationId xmlns:a16="http://schemas.microsoft.com/office/drawing/2014/main" id="{C08327AB-0E36-BC7D-52C1-A91D835781B1}"/>
              </a:ext>
            </a:extLst>
          </p:cNvPr>
          <p:cNvSpPr>
            <a:spLocks noGrp="1"/>
          </p:cNvSpPr>
          <p:nvPr>
            <p:ph type="title"/>
          </p:nvPr>
        </p:nvSpPr>
        <p:spPr/>
        <p:txBody>
          <a:bodyPr/>
          <a:lstStyle/>
          <a:p>
            <a:r>
              <a:rPr kumimoji="1" lang="en-US" altLang="ja-JP" dirty="0"/>
              <a:t>AMD</a:t>
            </a:r>
            <a:r>
              <a:rPr kumimoji="1" lang="ja-JP" altLang="en-US"/>
              <a:t> </a:t>
            </a:r>
            <a:r>
              <a:rPr kumimoji="1" lang="en-US" altLang="ja-JP" dirty="0"/>
              <a:t>SEV</a:t>
            </a:r>
            <a:r>
              <a:rPr kumimoji="1" lang="ja-JP" altLang="en-US"/>
              <a:t>を用いた保護</a:t>
            </a:r>
          </a:p>
        </p:txBody>
      </p:sp>
    </p:spTree>
    <p:extLst>
      <p:ext uri="{BB962C8B-B14F-4D97-AF65-F5344CB8AC3E}">
        <p14:creationId xmlns:p14="http://schemas.microsoft.com/office/powerpoint/2010/main" val="35733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2"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down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3" grpId="0" animBg="1"/>
      <p:bldP spid="24" grpId="0" animBg="1"/>
      <p:bldP spid="2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9DBA9-F94F-45A3-BE7E-223BC855570C}"/>
              </a:ext>
            </a:extLst>
          </p:cNvPr>
          <p:cNvSpPr>
            <a:spLocks noGrp="1"/>
          </p:cNvSpPr>
          <p:nvPr>
            <p:ph type="title"/>
          </p:nvPr>
        </p:nvSpPr>
        <p:spPr/>
        <p:txBody>
          <a:bodyPr/>
          <a:lstStyle/>
          <a:p>
            <a:r>
              <a:rPr lang="ja-JP" altLang="en-US"/>
              <a:t>ネストした仮想化のオーバヘッド削減</a:t>
            </a:r>
            <a:endParaRPr lang="ja-JP" altLang="en-US" dirty="0"/>
          </a:p>
        </p:txBody>
      </p:sp>
      <p:sp>
        <p:nvSpPr>
          <p:cNvPr id="3" name="コンテンツ プレースホルダー 2">
            <a:extLst>
              <a:ext uri="{FF2B5EF4-FFF2-40B4-BE49-F238E27FC236}">
                <a16:creationId xmlns:a16="http://schemas.microsoft.com/office/drawing/2014/main" id="{8CB67126-3B64-4530-8681-32341D6DA58F}"/>
              </a:ext>
            </a:extLst>
          </p:cNvPr>
          <p:cNvSpPr>
            <a:spLocks noGrp="1"/>
          </p:cNvSpPr>
          <p:nvPr>
            <p:ph idx="1"/>
          </p:nvPr>
        </p:nvSpPr>
        <p:spPr/>
        <p:txBody>
          <a:bodyPr/>
          <a:lstStyle/>
          <a:p>
            <a:r>
              <a:rPr lang="ja-JP" altLang="en-US"/>
              <a:t>ユーザ</a:t>
            </a:r>
            <a:r>
              <a:rPr lang="ja-JP" altLang="en-US" dirty="0"/>
              <a:t>・ハイパーバイザ</a:t>
            </a:r>
            <a:r>
              <a:rPr lang="ja-JP" altLang="en-US"/>
              <a:t>として軽量なハイパーバイザを</a:t>
            </a:r>
            <a:r>
              <a:rPr lang="ja-JP" altLang="en-US" dirty="0"/>
              <a:t>利用</a:t>
            </a:r>
            <a:endParaRPr lang="ja-JP" dirty="0"/>
          </a:p>
          <a:p>
            <a:pPr lvl="1"/>
            <a:r>
              <a:rPr lang="ja-JP" altLang="en-US" dirty="0"/>
              <a:t>1つ</a:t>
            </a:r>
            <a:r>
              <a:rPr lang="ja-JP" altLang="en-US"/>
              <a:t>の</a:t>
            </a:r>
            <a:r>
              <a:rPr lang="en-US" altLang="ja-JP" dirty="0"/>
              <a:t>VM</a:t>
            </a:r>
            <a:r>
              <a:rPr lang="ja-JP" altLang="en-US"/>
              <a:t>を動作させるのに必要な機能のみを提供</a:t>
            </a:r>
            <a:endParaRPr lang="en-US" altLang="ja-JP" dirty="0"/>
          </a:p>
          <a:p>
            <a:pPr lvl="1"/>
            <a:r>
              <a:rPr lang="ja-JP" altLang="en-US"/>
              <a:t>データの追跡・制御を行うデバイスの仮想化のみを行う</a:t>
            </a:r>
            <a:endParaRPr lang="en-US" altLang="ja-JP" dirty="0"/>
          </a:p>
          <a:p>
            <a:r>
              <a:rPr lang="ja-JP"/>
              <a:t>クラウドサービス</a:t>
            </a:r>
            <a:r>
              <a:rPr lang="ja-JP" altLang="en-US"/>
              <a:t>に軽量なライブラリ</a:t>
            </a:r>
            <a:r>
              <a:rPr lang="en-US" altLang="ja-JP" dirty="0"/>
              <a:t>OS</a:t>
            </a:r>
            <a:r>
              <a:rPr lang="ja-JP" altLang="en-US"/>
              <a:t>を提供</a:t>
            </a:r>
            <a:endParaRPr lang="ja-JP" altLang="en-US" dirty="0"/>
          </a:p>
          <a:p>
            <a:pPr lvl="1"/>
            <a:r>
              <a:rPr lang="ja-JP" altLang="en-US" dirty="0"/>
              <a:t>サービスの実行に必要</a:t>
            </a:r>
            <a:r>
              <a:rPr lang="ja-JP" dirty="0"/>
              <a:t>な</a:t>
            </a:r>
            <a:r>
              <a:rPr lang="en-US" altLang="ja-JP" dirty="0"/>
              <a:t>OS</a:t>
            </a:r>
            <a:r>
              <a:rPr lang="ja-JP" altLang="en-US" dirty="0"/>
              <a:t>の</a:t>
            </a:r>
            <a:r>
              <a:rPr lang="ja-JP" dirty="0"/>
              <a:t>機能のみ</a:t>
            </a:r>
            <a:r>
              <a:rPr lang="ja-JP" altLang="en-US" dirty="0"/>
              <a:t>をライブラリとしてリンク</a:t>
            </a:r>
            <a:endParaRPr lang="ja-JP" dirty="0"/>
          </a:p>
          <a:p>
            <a:pPr lvl="1"/>
            <a:r>
              <a:rPr lang="ja-JP" altLang="en-US"/>
              <a:t>高速に動作し、メモリ使用量も抑えられる</a:t>
            </a:r>
            <a:endParaRPr lang="ja-JP" altLang="en-US" dirty="0"/>
          </a:p>
          <a:p>
            <a:pPr lvl="2"/>
            <a:endParaRPr lang="ja-JP" altLang="en-US" dirty="0"/>
          </a:p>
        </p:txBody>
      </p:sp>
      <p:sp>
        <p:nvSpPr>
          <p:cNvPr id="4" name="スライド番号プレースホルダー 3">
            <a:extLst>
              <a:ext uri="{FF2B5EF4-FFF2-40B4-BE49-F238E27FC236}">
                <a16:creationId xmlns:a16="http://schemas.microsoft.com/office/drawing/2014/main" id="{200724DD-F949-4AFB-9DD0-0FDD19A55984}"/>
              </a:ext>
            </a:extLst>
          </p:cNvPr>
          <p:cNvSpPr>
            <a:spLocks noGrp="1"/>
          </p:cNvSpPr>
          <p:nvPr>
            <p:ph type="sldNum" sz="quarter" idx="4"/>
          </p:nvPr>
        </p:nvSpPr>
        <p:spPr/>
        <p:txBody>
          <a:bodyPr/>
          <a:lstStyle/>
          <a:p>
            <a:fld id="{E4DD4CA9-FFF4-4929-B1F3-DD754470E6A2}" type="slidenum">
              <a:rPr lang="ja-JP" altLang="en-US" smtClean="0"/>
              <a:pPr/>
              <a:t>9</a:t>
            </a:fld>
            <a:endParaRPr lang="ja-JP" altLang="en-US" dirty="0"/>
          </a:p>
        </p:txBody>
      </p:sp>
      <p:sp>
        <p:nvSpPr>
          <p:cNvPr id="12" name="四角形: 角を丸くする 11">
            <a:extLst>
              <a:ext uri="{FF2B5EF4-FFF2-40B4-BE49-F238E27FC236}">
                <a16:creationId xmlns:a16="http://schemas.microsoft.com/office/drawing/2014/main" id="{3C70A270-099C-4243-B3DE-1C1EFFA64EA1}"/>
              </a:ext>
            </a:extLst>
          </p:cNvPr>
          <p:cNvSpPr/>
          <p:nvPr/>
        </p:nvSpPr>
        <p:spPr>
          <a:xfrm>
            <a:off x="2927648" y="4362358"/>
            <a:ext cx="6336704" cy="204167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A38769DC-36B4-4663-B741-A8D3DEE1ED95}"/>
              </a:ext>
            </a:extLst>
          </p:cNvPr>
          <p:cNvSpPr/>
          <p:nvPr/>
        </p:nvSpPr>
        <p:spPr>
          <a:xfrm>
            <a:off x="3042570" y="5827844"/>
            <a:ext cx="4741002" cy="47670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軽量ハイパーバイザ</a:t>
            </a:r>
            <a:endParaRPr kumimoji="1" lang="en-US" altLang="ja-JP" sz="2400" b="1" dirty="0">
              <a:solidFill>
                <a:schemeClr val="tx1"/>
              </a:solidFill>
            </a:endParaRPr>
          </a:p>
        </p:txBody>
      </p:sp>
      <p:sp>
        <p:nvSpPr>
          <p:cNvPr id="16" name="テキスト ボックス 15">
            <a:extLst>
              <a:ext uri="{FF2B5EF4-FFF2-40B4-BE49-F238E27FC236}">
                <a16:creationId xmlns:a16="http://schemas.microsoft.com/office/drawing/2014/main" id="{91345DB4-228D-4AF4-AFA4-B06DEB1E78CD}"/>
              </a:ext>
            </a:extLst>
          </p:cNvPr>
          <p:cNvSpPr txBox="1"/>
          <p:nvPr/>
        </p:nvSpPr>
        <p:spPr>
          <a:xfrm>
            <a:off x="7440986" y="4996847"/>
            <a:ext cx="2086302" cy="830997"/>
          </a:xfrm>
          <a:prstGeom prst="rect">
            <a:avLst/>
          </a:prstGeom>
          <a:noFill/>
        </p:spPr>
        <p:txBody>
          <a:bodyPr wrap="square" rtlCol="0">
            <a:spAutoFit/>
          </a:bodyPr>
          <a:lstStyle/>
          <a:p>
            <a:pPr algn="ctr"/>
            <a:r>
              <a:rPr kumimoji="1" lang="ja-JP" altLang="en-US" sz="2400" b="1" dirty="0"/>
              <a:t>クラウド</a:t>
            </a:r>
            <a:endParaRPr kumimoji="1" lang="en-US" altLang="ja-JP" sz="2400" b="1" dirty="0"/>
          </a:p>
          <a:p>
            <a:pPr algn="ctr"/>
            <a:r>
              <a:rPr kumimoji="1" lang="en-US" altLang="ja-JP" sz="2400" b="1" dirty="0"/>
              <a:t>VM</a:t>
            </a:r>
            <a:endParaRPr kumimoji="1" lang="ja-JP" altLang="en-US" sz="2400" b="1" dirty="0"/>
          </a:p>
        </p:txBody>
      </p:sp>
      <p:sp>
        <p:nvSpPr>
          <p:cNvPr id="20" name="四角形: 角を丸くする 19">
            <a:extLst>
              <a:ext uri="{FF2B5EF4-FFF2-40B4-BE49-F238E27FC236}">
                <a16:creationId xmlns:a16="http://schemas.microsoft.com/office/drawing/2014/main" id="{0344B6A0-78F6-4BDE-B2F5-E265064936B3}"/>
              </a:ext>
            </a:extLst>
          </p:cNvPr>
          <p:cNvSpPr/>
          <p:nvPr/>
        </p:nvSpPr>
        <p:spPr>
          <a:xfrm>
            <a:off x="3042570" y="4569063"/>
            <a:ext cx="4728269" cy="11942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E5D71B0F-46EE-44F3-8AC6-9814D5B31327}"/>
              </a:ext>
            </a:extLst>
          </p:cNvPr>
          <p:cNvSpPr/>
          <p:nvPr/>
        </p:nvSpPr>
        <p:spPr>
          <a:xfrm>
            <a:off x="3255678" y="5166170"/>
            <a:ext cx="3064009" cy="5197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ライブラリ</a:t>
            </a:r>
            <a:r>
              <a:rPr kumimoji="1" lang="en-US" altLang="ja-JP" sz="2400" b="1" dirty="0">
                <a:solidFill>
                  <a:schemeClr val="tx1"/>
                </a:solidFill>
              </a:rPr>
              <a:t>OS</a:t>
            </a:r>
            <a:endParaRPr kumimoji="1" lang="ja-JP" altLang="en-US" sz="2400" b="1">
              <a:solidFill>
                <a:schemeClr val="tx1"/>
              </a:solidFill>
            </a:endParaRPr>
          </a:p>
        </p:txBody>
      </p:sp>
      <p:sp>
        <p:nvSpPr>
          <p:cNvPr id="23" name="テキスト ボックス 22">
            <a:extLst>
              <a:ext uri="{FF2B5EF4-FFF2-40B4-BE49-F238E27FC236}">
                <a16:creationId xmlns:a16="http://schemas.microsoft.com/office/drawing/2014/main" id="{BCAA55FF-BB0A-4F3C-A9EB-D611F763F6A0}"/>
              </a:ext>
            </a:extLst>
          </p:cNvPr>
          <p:cNvSpPr txBox="1"/>
          <p:nvPr/>
        </p:nvSpPr>
        <p:spPr>
          <a:xfrm>
            <a:off x="6002112" y="4765342"/>
            <a:ext cx="2086302" cy="830997"/>
          </a:xfrm>
          <a:prstGeom prst="rect">
            <a:avLst/>
          </a:prstGeom>
          <a:noFill/>
        </p:spPr>
        <p:txBody>
          <a:bodyPr wrap="square" rtlCol="0">
            <a:spAutoFit/>
          </a:bodyPr>
          <a:lstStyle/>
          <a:p>
            <a:pPr algn="ctr"/>
            <a:r>
              <a:rPr kumimoji="1" lang="ja-JP" altLang="en-US" sz="2400" b="1" dirty="0"/>
              <a:t>ユーザ</a:t>
            </a:r>
            <a:endParaRPr kumimoji="1" lang="en-US" altLang="ja-JP" sz="2400" b="1" dirty="0"/>
          </a:p>
          <a:p>
            <a:pPr algn="ctr"/>
            <a:r>
              <a:rPr kumimoji="1" lang="en-US" altLang="ja-JP" sz="2400" b="1" dirty="0"/>
              <a:t>VM</a:t>
            </a:r>
            <a:endParaRPr kumimoji="1" lang="ja-JP" altLang="en-US" sz="2400" b="1" dirty="0"/>
          </a:p>
        </p:txBody>
      </p:sp>
      <p:sp>
        <p:nvSpPr>
          <p:cNvPr id="17" name="四角形: 角を丸くする 16">
            <a:extLst>
              <a:ext uri="{FF2B5EF4-FFF2-40B4-BE49-F238E27FC236}">
                <a16:creationId xmlns:a16="http://schemas.microsoft.com/office/drawing/2014/main" id="{5D9CC104-E626-4828-8D55-901B10F9EC87}"/>
              </a:ext>
            </a:extLst>
          </p:cNvPr>
          <p:cNvSpPr/>
          <p:nvPr/>
        </p:nvSpPr>
        <p:spPr>
          <a:xfrm>
            <a:off x="3255677" y="4660223"/>
            <a:ext cx="3064009" cy="441378"/>
          </a:xfrm>
          <a:prstGeom prst="roundRect">
            <a:avLst/>
          </a:prstGeom>
          <a:solidFill>
            <a:schemeClr val="accent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クラウドサービス</a:t>
            </a:r>
          </a:p>
        </p:txBody>
      </p:sp>
    </p:spTree>
    <p:extLst>
      <p:ext uri="{BB962C8B-B14F-4D97-AF65-F5344CB8AC3E}">
        <p14:creationId xmlns:p14="http://schemas.microsoft.com/office/powerpoint/2010/main" val="253481725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6621</Words>
  <Application>Microsoft Office PowerPoint</Application>
  <PresentationFormat>ワイド画面</PresentationFormat>
  <Paragraphs>719</Paragraphs>
  <Slides>29</Slides>
  <Notes>28</Notes>
  <HiddenSlides>4</HiddenSlides>
  <MMClips>2</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Arial</vt:lpstr>
      <vt:lpstr>Calibri</vt:lpstr>
      <vt:lpstr>ＭＳ Ｐゴシック</vt:lpstr>
      <vt:lpstr>Wingdings</vt:lpstr>
      <vt:lpstr>デザインの設定</vt:lpstr>
      <vt:lpstr>AMD SEVとネストした仮想化を用いた 安全な通信履歴の取得</vt:lpstr>
      <vt:lpstr>パーソナルデータの漏洩</vt:lpstr>
      <vt:lpstr>クラウドサービスの複雑化</vt:lpstr>
      <vt:lpstr>クラウドサービスのデータ流</vt:lpstr>
      <vt:lpstr>プライバシ制御機構の必要性</vt:lpstr>
      <vt:lpstr>提案: SEV-tracker</vt:lpstr>
      <vt:lpstr>相互保護の必要性</vt:lpstr>
      <vt:lpstr>AMD SEVを用いた保護</vt:lpstr>
      <vt:lpstr>ネストした仮想化のオーバヘッド削減</vt:lpstr>
      <vt:lpstr>データ流の追跡</vt:lpstr>
      <vt:lpstr>実装：システム構成</vt:lpstr>
      <vt:lpstr>UnikraftのUEFI対応</vt:lpstr>
      <vt:lpstr>BitVisor上でのUnikraftの実行</vt:lpstr>
      <vt:lpstr>UEFIシェルを用いた自動起動</vt:lpstr>
      <vt:lpstr>ネストした仮想化のSEV対応</vt:lpstr>
      <vt:lpstr>BitVisorでの通信の捕捉</vt:lpstr>
      <vt:lpstr>BitVisorからの通信履歴の取得</vt:lpstr>
      <vt:lpstr>実験</vt:lpstr>
      <vt:lpstr>クラウドサービスの起動時間</vt:lpstr>
      <vt:lpstr>クラウドサービスに必要なメモリ量</vt:lpstr>
      <vt:lpstr>クラウドサービスの実行性能</vt:lpstr>
      <vt:lpstr>通信履歴の取得性能</vt:lpstr>
      <vt:lpstr>関連研究</vt:lpstr>
      <vt:lpstr>まとめ</vt:lpstr>
      <vt:lpstr>オーバヘッドの削減</vt:lpstr>
      <vt:lpstr>実験: 通信履歴の取得時間</vt:lpstr>
      <vt:lpstr>ユーザ・ハイパーバイザによる通信の追跡</vt:lpstr>
      <vt:lpstr>実験: クラウドサービスの起動時間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発表</dc:title>
  <dc:creator/>
  <cp:lastModifiedBy/>
  <cp:revision>2145</cp:revision>
  <dcterms:created xsi:type="dcterms:W3CDTF">2008-11-17T05:18:55Z</dcterms:created>
  <dcterms:modified xsi:type="dcterms:W3CDTF">2022-05-26T06:03:08Z</dcterms:modified>
</cp:coreProperties>
</file>