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sldIdLst>
    <p:sldId id="256" r:id="rId2"/>
    <p:sldId id="271" r:id="rId3"/>
    <p:sldId id="293" r:id="rId4"/>
    <p:sldId id="284" r:id="rId5"/>
    <p:sldId id="272" r:id="rId6"/>
    <p:sldId id="262" r:id="rId7"/>
    <p:sldId id="310" r:id="rId8"/>
    <p:sldId id="286" r:id="rId9"/>
    <p:sldId id="309" r:id="rId10"/>
    <p:sldId id="306" r:id="rId11"/>
    <p:sldId id="300" r:id="rId12"/>
    <p:sldId id="320" r:id="rId13"/>
    <p:sldId id="281" r:id="rId14"/>
    <p:sldId id="312" r:id="rId15"/>
    <p:sldId id="283" r:id="rId16"/>
    <p:sldId id="282" r:id="rId17"/>
    <p:sldId id="266"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0000"/>
    <a:srgbClr val="BA55FF"/>
    <a:srgbClr val="CC7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69"/>
    <p:restoredTop sz="92313"/>
  </p:normalViewPr>
  <p:slideViewPr>
    <p:cSldViewPr snapToGrid="0" snapToObjects="1">
      <p:cViewPr varScale="1">
        <p:scale>
          <a:sx n="113" d="100"/>
          <a:sy n="113" d="100"/>
        </p:scale>
        <p:origin x="552"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notesViewPr>
    <p:cSldViewPr snapToGrid="0" snapToObjects="1">
      <p:cViewPr varScale="1">
        <p:scale>
          <a:sx n="87" d="100"/>
          <a:sy n="87" d="100"/>
        </p:scale>
        <p:origin x="390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nonotomo/Documents/&#26360;&#39006;%20-%20&#33021;&#37326;&#26234;&#29572;&#12398;MacBook%20Pro/kvmonitor&#28204;&#2345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nonotomo/Documents/&#26360;&#39006;%20-%20&#33021;&#37326;&#26234;&#29572;&#12398;MacBook%20Pro/kvmonitor&#28204;&#2345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nonotomo/Documents/&#26360;&#39006;%20-%20&#33021;&#37326;&#26234;&#29572;&#12398;MacBook%20Pro/kvmonitor&#28204;&#2345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nonotomo/Documents/&#26360;&#39006;%20-%20&#33021;&#37326;&#26234;&#29572;&#12398;MacBook%20Pro/kvmonitor&#28204;&#23450;.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t>プロセス一覧取得</a:t>
            </a:r>
          </a:p>
        </c:rich>
      </c:tx>
      <c:layout>
        <c:manualLayout>
          <c:xMode val="edge"/>
          <c:yMode val="edge"/>
          <c:x val="0.34245889391256057"/>
          <c:y val="0"/>
        </c:manualLayout>
      </c:layout>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en-JP"/>
        </a:p>
      </c:txPr>
    </c:title>
    <c:autoTitleDeleted val="0"/>
    <c:plotArea>
      <c:layout>
        <c:manualLayout>
          <c:layoutTarget val="inner"/>
          <c:xMode val="edge"/>
          <c:yMode val="edge"/>
          <c:x val="0.13893240078680677"/>
          <c:y val="0.15046929944567738"/>
          <c:w val="0.73559583253312844"/>
          <c:h val="0.6857126642953415"/>
        </c:manualLayout>
      </c:layout>
      <c:barChart>
        <c:barDir val="col"/>
        <c:grouping val="clustered"/>
        <c:varyColors val="0"/>
        <c:ser>
          <c:idx val="0"/>
          <c:order val="0"/>
          <c:tx>
            <c:strRef>
              <c:f>'2022_8_8'!$B$43</c:f>
              <c:strCache>
                <c:ptCount val="1"/>
                <c:pt idx="0">
                  <c:v>e1000e</c:v>
                </c:pt>
              </c:strCache>
            </c:strRef>
          </c:tx>
          <c:spPr>
            <a:solidFill>
              <a:schemeClr val="accent1"/>
            </a:solidFill>
            <a:ln>
              <a:solidFill>
                <a:schemeClr val="tx1"/>
              </a:solidFill>
            </a:ln>
            <a:effectLst/>
          </c:spPr>
          <c:invertIfNegative val="0"/>
          <c:cat>
            <c:strRef>
              <c:f>'2022_8_8'!$C$42:$D$42</c:f>
              <c:strCache>
                <c:ptCount val="2"/>
                <c:pt idx="0">
                  <c:v>OS内(SEVなし)</c:v>
                </c:pt>
                <c:pt idx="1">
                  <c:v>OS内(SEVあり)</c:v>
                </c:pt>
              </c:strCache>
            </c:strRef>
          </c:cat>
          <c:val>
            <c:numRef>
              <c:f>'2022_8_8'!$C$43:$D$43</c:f>
              <c:numCache>
                <c:formatCode>General</c:formatCode>
                <c:ptCount val="2"/>
                <c:pt idx="0">
                  <c:v>82.381135999999998</c:v>
                </c:pt>
                <c:pt idx="1">
                  <c:v>83.245511999999991</c:v>
                </c:pt>
              </c:numCache>
            </c:numRef>
          </c:val>
          <c:extLst>
            <c:ext xmlns:c16="http://schemas.microsoft.com/office/drawing/2014/chart" uri="{C3380CC4-5D6E-409C-BE32-E72D297353CC}">
              <c16:uniqueId val="{00000000-65B3-D84D-87BD-1A5F2B531230}"/>
            </c:ext>
          </c:extLst>
        </c:ser>
        <c:ser>
          <c:idx val="1"/>
          <c:order val="1"/>
          <c:tx>
            <c:strRef>
              <c:f>'2022_8_8'!$B$44</c:f>
              <c:strCache>
                <c:ptCount val="1"/>
                <c:pt idx="0">
                  <c:v>virtio</c:v>
                </c:pt>
              </c:strCache>
            </c:strRef>
          </c:tx>
          <c:spPr>
            <a:solidFill>
              <a:schemeClr val="accent2"/>
            </a:solidFill>
            <a:ln>
              <a:solidFill>
                <a:schemeClr val="tx1"/>
              </a:solidFill>
            </a:ln>
            <a:effectLst/>
          </c:spPr>
          <c:invertIfNegative val="0"/>
          <c:cat>
            <c:strRef>
              <c:f>'2022_8_8'!$C$42:$D$42</c:f>
              <c:strCache>
                <c:ptCount val="2"/>
                <c:pt idx="0">
                  <c:v>OS内(SEVなし)</c:v>
                </c:pt>
                <c:pt idx="1">
                  <c:v>OS内(SEVあり)</c:v>
                </c:pt>
              </c:strCache>
            </c:strRef>
          </c:cat>
          <c:val>
            <c:numRef>
              <c:f>'2022_8_8'!$C$44:$D$44</c:f>
              <c:numCache>
                <c:formatCode>General</c:formatCode>
                <c:ptCount val="2"/>
                <c:pt idx="0">
                  <c:v>61.230819999999994</c:v>
                </c:pt>
                <c:pt idx="1">
                  <c:v>81.102180000000004</c:v>
                </c:pt>
              </c:numCache>
            </c:numRef>
          </c:val>
          <c:extLst>
            <c:ext xmlns:c16="http://schemas.microsoft.com/office/drawing/2014/chart" uri="{C3380CC4-5D6E-409C-BE32-E72D297353CC}">
              <c16:uniqueId val="{00000001-65B3-D84D-87BD-1A5F2B531230}"/>
            </c:ext>
          </c:extLst>
        </c:ser>
        <c:ser>
          <c:idx val="2"/>
          <c:order val="2"/>
          <c:tx>
            <c:strRef>
              <c:f>'2022_8_8'!$B$45</c:f>
              <c:strCache>
                <c:ptCount val="1"/>
                <c:pt idx="0">
                  <c:v>共有メモリ</c:v>
                </c:pt>
              </c:strCache>
            </c:strRef>
          </c:tx>
          <c:spPr>
            <a:solidFill>
              <a:schemeClr val="accent4"/>
            </a:solidFill>
            <a:ln>
              <a:solidFill>
                <a:schemeClr val="tx1"/>
              </a:solidFill>
            </a:ln>
            <a:effectLst/>
          </c:spPr>
          <c:invertIfNegative val="0"/>
          <c:cat>
            <c:strRef>
              <c:f>'2022_8_8'!$C$42:$D$42</c:f>
              <c:strCache>
                <c:ptCount val="2"/>
                <c:pt idx="0">
                  <c:v>OS内(SEVなし)</c:v>
                </c:pt>
                <c:pt idx="1">
                  <c:v>OS内(SEVあり)</c:v>
                </c:pt>
              </c:strCache>
            </c:strRef>
          </c:cat>
          <c:val>
            <c:numRef>
              <c:f>'2022_8_8'!$C$45:$D$45</c:f>
              <c:numCache>
                <c:formatCode>General</c:formatCode>
                <c:ptCount val="2"/>
                <c:pt idx="0">
                  <c:v>56.520540000000004</c:v>
                </c:pt>
                <c:pt idx="1">
                  <c:v>57.414000000000001</c:v>
                </c:pt>
              </c:numCache>
            </c:numRef>
          </c:val>
          <c:extLst>
            <c:ext xmlns:c16="http://schemas.microsoft.com/office/drawing/2014/chart" uri="{C3380CC4-5D6E-409C-BE32-E72D297353CC}">
              <c16:uniqueId val="{00000002-65B3-D84D-87BD-1A5F2B531230}"/>
            </c:ext>
          </c:extLst>
        </c:ser>
        <c:dLbls>
          <c:showLegendKey val="0"/>
          <c:showVal val="0"/>
          <c:showCatName val="0"/>
          <c:showSerName val="0"/>
          <c:showPercent val="0"/>
          <c:showBubbleSize val="0"/>
        </c:dLbls>
        <c:gapWidth val="219"/>
        <c:overlap val="-27"/>
        <c:axId val="1125009376"/>
        <c:axId val="1125011056"/>
      </c:barChart>
      <c:catAx>
        <c:axId val="112500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11056"/>
        <c:crosses val="autoZero"/>
        <c:auto val="1"/>
        <c:lblAlgn val="ctr"/>
        <c:lblOffset val="100"/>
        <c:noMultiLvlLbl val="0"/>
      </c:catAx>
      <c:valAx>
        <c:axId val="112501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実行時間</a:t>
                </a:r>
                <a:r>
                  <a:rPr lang="en-US"/>
                  <a:t>[ms]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09376"/>
        <c:crosses val="autoZero"/>
        <c:crossBetween val="between"/>
        <c:majorUnit val="20"/>
      </c:valAx>
      <c:spPr>
        <a:noFill/>
        <a:ln>
          <a:noFill/>
        </a:ln>
        <a:effectLst/>
      </c:spPr>
    </c:plotArea>
    <c:legend>
      <c:legendPos val="r"/>
      <c:layout>
        <c:manualLayout>
          <c:xMode val="edge"/>
          <c:yMode val="edge"/>
          <c:x val="0.7854966597125157"/>
          <c:y val="4.2687437374457141E-2"/>
          <c:w val="0.20727662281544076"/>
          <c:h val="0.29733590570889451"/>
        </c:manualLayout>
      </c:layout>
      <c:overlay val="0"/>
      <c:spPr>
        <a:solidFill>
          <a:schemeClr val="bg1"/>
        </a:solidFill>
        <a:ln w="9525">
          <a:solidFill>
            <a:schemeClr val="tx1"/>
          </a:solid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a:solidFill>
            <a:schemeClr val="tx1"/>
          </a:solidFill>
        </a:defRPr>
      </a:pPr>
      <a:endParaRPr lang="en-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en-US"/>
              <a:t>OS</a:t>
            </a:r>
            <a:r>
              <a:rPr lang="ja-JP"/>
              <a:t>バージョン取得</a:t>
            </a:r>
          </a:p>
        </c:rich>
      </c:tx>
      <c:layout>
        <c:manualLayout>
          <c:xMode val="edge"/>
          <c:yMode val="edge"/>
          <c:x val="0.32484995213528595"/>
          <c:y val="0"/>
        </c:manualLayout>
      </c:layout>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en-JP"/>
        </a:p>
      </c:txPr>
    </c:title>
    <c:autoTitleDeleted val="0"/>
    <c:plotArea>
      <c:layout>
        <c:manualLayout>
          <c:layoutTarget val="inner"/>
          <c:xMode val="edge"/>
          <c:yMode val="edge"/>
          <c:x val="0.14335401243249671"/>
          <c:y val="0.13402246338170934"/>
          <c:w val="0.74481971400288038"/>
          <c:h val="0.7041897057245754"/>
        </c:manualLayout>
      </c:layout>
      <c:barChart>
        <c:barDir val="col"/>
        <c:grouping val="clustered"/>
        <c:varyColors val="0"/>
        <c:ser>
          <c:idx val="0"/>
          <c:order val="0"/>
          <c:tx>
            <c:strRef>
              <c:f>'2022_8_8'!$B$19</c:f>
              <c:strCache>
                <c:ptCount val="1"/>
                <c:pt idx="0">
                  <c:v>e1000e</c:v>
                </c:pt>
              </c:strCache>
            </c:strRef>
          </c:tx>
          <c:spPr>
            <a:solidFill>
              <a:schemeClr val="accent1"/>
            </a:solidFill>
            <a:ln>
              <a:solidFill>
                <a:schemeClr val="tx1"/>
              </a:solidFill>
            </a:ln>
            <a:effectLst/>
          </c:spPr>
          <c:invertIfNegative val="0"/>
          <c:cat>
            <c:strRef>
              <c:f>'2022_8_8'!$C$18:$D$18</c:f>
              <c:strCache>
                <c:ptCount val="2"/>
                <c:pt idx="0">
                  <c:v>OS内(SEVなし)</c:v>
                </c:pt>
                <c:pt idx="1">
                  <c:v>OS内(SEVあり)</c:v>
                </c:pt>
              </c:strCache>
            </c:strRef>
          </c:cat>
          <c:val>
            <c:numRef>
              <c:f>'2022_8_8'!$C$19:$D$19</c:f>
              <c:numCache>
                <c:formatCode>General</c:formatCode>
                <c:ptCount val="2"/>
                <c:pt idx="0">
                  <c:v>2.9199897999999997</c:v>
                </c:pt>
                <c:pt idx="1">
                  <c:v>3.6210638000000004</c:v>
                </c:pt>
              </c:numCache>
            </c:numRef>
          </c:val>
          <c:extLst>
            <c:ext xmlns:c16="http://schemas.microsoft.com/office/drawing/2014/chart" uri="{C3380CC4-5D6E-409C-BE32-E72D297353CC}">
              <c16:uniqueId val="{00000000-305C-9F42-97BF-051160695597}"/>
            </c:ext>
          </c:extLst>
        </c:ser>
        <c:ser>
          <c:idx val="1"/>
          <c:order val="1"/>
          <c:tx>
            <c:strRef>
              <c:f>'2022_8_8'!$B$20</c:f>
              <c:strCache>
                <c:ptCount val="1"/>
                <c:pt idx="0">
                  <c:v>virtio</c:v>
                </c:pt>
              </c:strCache>
            </c:strRef>
          </c:tx>
          <c:spPr>
            <a:solidFill>
              <a:schemeClr val="accent2"/>
            </a:solidFill>
            <a:ln>
              <a:solidFill>
                <a:schemeClr val="tx1"/>
              </a:solidFill>
            </a:ln>
            <a:effectLst/>
          </c:spPr>
          <c:invertIfNegative val="0"/>
          <c:cat>
            <c:strRef>
              <c:f>'2022_8_8'!$C$18:$D$18</c:f>
              <c:strCache>
                <c:ptCount val="2"/>
                <c:pt idx="0">
                  <c:v>OS内(SEVなし)</c:v>
                </c:pt>
                <c:pt idx="1">
                  <c:v>OS内(SEVあり)</c:v>
                </c:pt>
              </c:strCache>
            </c:strRef>
          </c:cat>
          <c:val>
            <c:numRef>
              <c:f>'2022_8_8'!$C$20:$D$20</c:f>
              <c:numCache>
                <c:formatCode>General</c:formatCode>
                <c:ptCount val="2"/>
                <c:pt idx="0">
                  <c:v>2.676946</c:v>
                </c:pt>
                <c:pt idx="1">
                  <c:v>3.2276324999999999</c:v>
                </c:pt>
              </c:numCache>
            </c:numRef>
          </c:val>
          <c:extLst>
            <c:ext xmlns:c16="http://schemas.microsoft.com/office/drawing/2014/chart" uri="{C3380CC4-5D6E-409C-BE32-E72D297353CC}">
              <c16:uniqueId val="{00000001-305C-9F42-97BF-051160695597}"/>
            </c:ext>
          </c:extLst>
        </c:ser>
        <c:ser>
          <c:idx val="2"/>
          <c:order val="2"/>
          <c:tx>
            <c:strRef>
              <c:f>'2022_8_8'!$B$21</c:f>
              <c:strCache>
                <c:ptCount val="1"/>
                <c:pt idx="0">
                  <c:v>共有メモリ</c:v>
                </c:pt>
              </c:strCache>
            </c:strRef>
          </c:tx>
          <c:spPr>
            <a:solidFill>
              <a:schemeClr val="accent4"/>
            </a:solidFill>
            <a:ln>
              <a:solidFill>
                <a:schemeClr val="tx1"/>
              </a:solidFill>
            </a:ln>
            <a:effectLst/>
          </c:spPr>
          <c:invertIfNegative val="0"/>
          <c:cat>
            <c:strRef>
              <c:f>'2022_8_8'!$C$18:$D$18</c:f>
              <c:strCache>
                <c:ptCount val="2"/>
                <c:pt idx="0">
                  <c:v>OS内(SEVなし)</c:v>
                </c:pt>
                <c:pt idx="1">
                  <c:v>OS内(SEVあり)</c:v>
                </c:pt>
              </c:strCache>
            </c:strRef>
          </c:cat>
          <c:val>
            <c:numRef>
              <c:f>'2022_8_8'!$C$21:$D$21</c:f>
              <c:numCache>
                <c:formatCode>General</c:formatCode>
                <c:ptCount val="2"/>
                <c:pt idx="0">
                  <c:v>2.3287199999999997</c:v>
                </c:pt>
                <c:pt idx="1">
                  <c:v>2.2468840000000001</c:v>
                </c:pt>
              </c:numCache>
            </c:numRef>
          </c:val>
          <c:extLst>
            <c:ext xmlns:c16="http://schemas.microsoft.com/office/drawing/2014/chart" uri="{C3380CC4-5D6E-409C-BE32-E72D297353CC}">
              <c16:uniqueId val="{00000002-305C-9F42-97BF-051160695597}"/>
            </c:ext>
          </c:extLst>
        </c:ser>
        <c:dLbls>
          <c:showLegendKey val="0"/>
          <c:showVal val="0"/>
          <c:showCatName val="0"/>
          <c:showSerName val="0"/>
          <c:showPercent val="0"/>
          <c:showBubbleSize val="0"/>
        </c:dLbls>
        <c:gapWidth val="219"/>
        <c:overlap val="-27"/>
        <c:axId val="1125009376"/>
        <c:axId val="1125011056"/>
      </c:barChart>
      <c:catAx>
        <c:axId val="112500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11056"/>
        <c:crosses val="autoZero"/>
        <c:auto val="1"/>
        <c:lblAlgn val="ctr"/>
        <c:lblOffset val="100"/>
        <c:noMultiLvlLbl val="0"/>
      </c:catAx>
      <c:valAx>
        <c:axId val="112501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実行時間</a:t>
                </a:r>
                <a:r>
                  <a:rPr lang="en-US"/>
                  <a:t>[ms]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title>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09376"/>
        <c:crosses val="autoZero"/>
        <c:crossBetween val="between"/>
      </c:valAx>
      <c:spPr>
        <a:noFill/>
        <a:ln>
          <a:noFill/>
        </a:ln>
        <a:effectLst/>
      </c:spPr>
    </c:plotArea>
    <c:legend>
      <c:legendPos val="r"/>
      <c:layout>
        <c:manualLayout>
          <c:xMode val="edge"/>
          <c:yMode val="edge"/>
          <c:x val="0.76859900257029801"/>
          <c:y val="5.0491366458334332E-2"/>
          <c:w val="0.21935657760940458"/>
          <c:h val="0.29660415095366893"/>
        </c:manualLayout>
      </c:layout>
      <c:overlay val="0"/>
      <c:spPr>
        <a:solidFill>
          <a:schemeClr val="bg1"/>
        </a:solidFill>
        <a:ln>
          <a:solidFill>
            <a:schemeClr val="tx1"/>
          </a:solidFill>
        </a:ln>
        <a:effectLst/>
      </c:spPr>
      <c:txPr>
        <a:bodyPr rot="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a:solidFill>
            <a:schemeClr val="tx1"/>
          </a:solidFill>
        </a:defRPr>
      </a:pPr>
      <a:endParaRPr lang="en-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en"/>
              <a:t>OS</a:t>
            </a:r>
            <a:r>
              <a:rPr lang="ja-JP"/>
              <a:t>バージョン取得</a:t>
            </a:r>
            <a:endParaRPr lang="en"/>
          </a:p>
        </c:rich>
      </c:tx>
      <c:layout>
        <c:manualLayout>
          <c:xMode val="edge"/>
          <c:yMode val="edge"/>
          <c:x val="0.29266947547812916"/>
          <c:y val="0"/>
        </c:manualLayout>
      </c:layout>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en-JP"/>
        </a:p>
      </c:txPr>
    </c:title>
    <c:autoTitleDeleted val="0"/>
    <c:plotArea>
      <c:layout>
        <c:manualLayout>
          <c:layoutTarget val="inner"/>
          <c:xMode val="edge"/>
          <c:yMode val="edge"/>
          <c:x val="0.14250293705233638"/>
          <c:y val="0.10616797849353914"/>
          <c:w val="0.71167677265320051"/>
          <c:h val="0.73705868889725079"/>
        </c:manualLayout>
      </c:layout>
      <c:barChart>
        <c:barDir val="col"/>
        <c:grouping val="clustered"/>
        <c:varyColors val="0"/>
        <c:ser>
          <c:idx val="0"/>
          <c:order val="0"/>
          <c:tx>
            <c:v>SEVなし，　　暗号通信なし，e1000e</c:v>
          </c:tx>
          <c:spPr>
            <a:solidFill>
              <a:schemeClr val="accent1"/>
            </a:solidFill>
            <a:ln>
              <a:solidFill>
                <a:schemeClr val="tx1"/>
              </a:solidFill>
            </a:ln>
            <a:effectLst/>
          </c:spPr>
          <c:invertIfNegative val="0"/>
          <c:cat>
            <c:strRef>
              <c:f>'2022_8_8'!$P$18:$R$18</c:f>
              <c:strCache>
                <c:ptCount val="3"/>
                <c:pt idx="0">
                  <c:v>OS内</c:v>
                </c:pt>
                <c:pt idx="1">
                  <c:v>BitVisor</c:v>
                </c:pt>
                <c:pt idx="2">
                  <c:v>Xen</c:v>
                </c:pt>
              </c:strCache>
            </c:strRef>
          </c:cat>
          <c:val>
            <c:numRef>
              <c:f>'2022_8_8'!$P$19:$R$19</c:f>
              <c:numCache>
                <c:formatCode>General</c:formatCode>
                <c:ptCount val="3"/>
                <c:pt idx="0">
                  <c:v>2.6367075999999998</c:v>
                </c:pt>
                <c:pt idx="1">
                  <c:v>2.9469480000000003</c:v>
                </c:pt>
                <c:pt idx="2">
                  <c:v>2.8451200000000001</c:v>
                </c:pt>
              </c:numCache>
            </c:numRef>
          </c:val>
          <c:extLst>
            <c:ext xmlns:c16="http://schemas.microsoft.com/office/drawing/2014/chart" uri="{C3380CC4-5D6E-409C-BE32-E72D297353CC}">
              <c16:uniqueId val="{00000000-6741-FF4C-8731-FB04EC9BFC1B}"/>
            </c:ext>
          </c:extLst>
        </c:ser>
        <c:dLbls>
          <c:showLegendKey val="0"/>
          <c:showVal val="0"/>
          <c:showCatName val="0"/>
          <c:showSerName val="0"/>
          <c:showPercent val="0"/>
          <c:showBubbleSize val="0"/>
        </c:dLbls>
        <c:gapWidth val="219"/>
        <c:overlap val="-27"/>
        <c:axId val="1125009376"/>
        <c:axId val="1125011056"/>
      </c:barChart>
      <c:catAx>
        <c:axId val="112500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11056"/>
        <c:crosses val="autoZero"/>
        <c:auto val="1"/>
        <c:lblAlgn val="ctr"/>
        <c:lblOffset val="100"/>
        <c:noMultiLvlLbl val="0"/>
      </c:catAx>
      <c:valAx>
        <c:axId val="112501105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実行時間</a:t>
                </a:r>
                <a:r>
                  <a:rPr lang="en-US"/>
                  <a:t>[ms]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title>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09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a:solidFill>
            <a:schemeClr val="tx1"/>
          </a:solidFill>
        </a:defRPr>
      </a:pPr>
      <a:endParaRPr lang="en-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r>
              <a:rPr lang="ja-JP" altLang="en-US"/>
              <a:t>プロセス一覧取得</a:t>
            </a:r>
            <a:endParaRPr lang="en" altLang="ja-JP" dirty="0"/>
          </a:p>
        </c:rich>
      </c:tx>
      <c:layout>
        <c:manualLayout>
          <c:xMode val="edge"/>
          <c:yMode val="edge"/>
          <c:x val="0.34261568196460379"/>
          <c:y val="0"/>
        </c:manualLayout>
      </c:layout>
      <c:overlay val="0"/>
      <c:spPr>
        <a:noFill/>
        <a:ln>
          <a:noFill/>
        </a:ln>
        <a:effectLst/>
      </c:spPr>
      <c:txPr>
        <a:bodyPr rot="0" spcFirstLastPara="1" vertOverflow="ellipsis" vert="horz" wrap="square" anchor="ctr" anchorCtr="1"/>
        <a:lstStyle/>
        <a:p>
          <a:pPr>
            <a:defRPr lang="ja-JP" sz="1560" b="1" i="0" u="none" strike="noStrike" kern="1200" spc="0" baseline="0">
              <a:solidFill>
                <a:schemeClr val="tx1"/>
              </a:solidFill>
              <a:latin typeface="+mn-lt"/>
              <a:ea typeface="+mn-ea"/>
              <a:cs typeface="+mn-cs"/>
            </a:defRPr>
          </a:pPr>
          <a:endParaRPr lang="en-JP"/>
        </a:p>
      </c:txPr>
    </c:title>
    <c:autoTitleDeleted val="0"/>
    <c:plotArea>
      <c:layout>
        <c:manualLayout>
          <c:layoutTarget val="inner"/>
          <c:xMode val="edge"/>
          <c:yMode val="edge"/>
          <c:x val="0.13659316574610161"/>
          <c:y val="9.6288000093120094E-2"/>
          <c:w val="0.7789498172162459"/>
          <c:h val="0.75670773893489518"/>
        </c:manualLayout>
      </c:layout>
      <c:barChart>
        <c:barDir val="col"/>
        <c:grouping val="clustered"/>
        <c:varyColors val="0"/>
        <c:ser>
          <c:idx val="0"/>
          <c:order val="0"/>
          <c:tx>
            <c:v>SEVなし，　暗号化なし，e1000e</c:v>
          </c:tx>
          <c:spPr>
            <a:solidFill>
              <a:schemeClr val="accent1"/>
            </a:solidFill>
            <a:ln>
              <a:solidFill>
                <a:schemeClr val="tx1"/>
              </a:solidFill>
            </a:ln>
            <a:effectLst/>
          </c:spPr>
          <c:invertIfNegative val="0"/>
          <c:cat>
            <c:strRef>
              <c:f>'2022_8_8'!$D$49:$F$49</c:f>
              <c:strCache>
                <c:ptCount val="3"/>
                <c:pt idx="0">
                  <c:v>OS内</c:v>
                </c:pt>
                <c:pt idx="1">
                  <c:v>BitVisor</c:v>
                </c:pt>
                <c:pt idx="2">
                  <c:v>Xen</c:v>
                </c:pt>
              </c:strCache>
            </c:strRef>
          </c:cat>
          <c:val>
            <c:numRef>
              <c:f>'2022_8_8'!$D$50:$F$50</c:f>
              <c:numCache>
                <c:formatCode>General</c:formatCode>
                <c:ptCount val="3"/>
                <c:pt idx="0">
                  <c:v>76.671248600000013</c:v>
                </c:pt>
                <c:pt idx="1">
                  <c:v>105.60320440000001</c:v>
                </c:pt>
                <c:pt idx="2">
                  <c:v>81.422200000000004</c:v>
                </c:pt>
              </c:numCache>
            </c:numRef>
          </c:val>
          <c:extLst>
            <c:ext xmlns:c16="http://schemas.microsoft.com/office/drawing/2014/chart" uri="{C3380CC4-5D6E-409C-BE32-E72D297353CC}">
              <c16:uniqueId val="{00000000-C6ED-7840-A1FF-562D122880D2}"/>
            </c:ext>
          </c:extLst>
        </c:ser>
        <c:dLbls>
          <c:showLegendKey val="0"/>
          <c:showVal val="0"/>
          <c:showCatName val="0"/>
          <c:showSerName val="0"/>
          <c:showPercent val="0"/>
          <c:showBubbleSize val="0"/>
        </c:dLbls>
        <c:gapWidth val="219"/>
        <c:overlap val="-27"/>
        <c:axId val="1125009376"/>
        <c:axId val="1125011056"/>
      </c:barChart>
      <c:catAx>
        <c:axId val="112500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11056"/>
        <c:crosses val="autoZero"/>
        <c:auto val="1"/>
        <c:lblAlgn val="ctr"/>
        <c:lblOffset val="100"/>
        <c:noMultiLvlLbl val="0"/>
      </c:catAx>
      <c:valAx>
        <c:axId val="112501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r>
                  <a:rPr lang="ja-JP"/>
                  <a:t>実行時間</a:t>
                </a:r>
                <a:r>
                  <a:rPr lang="en-US"/>
                  <a:t>[ms]</a:t>
                </a:r>
                <a:endParaRPr lang="ja-JP"/>
              </a:p>
            </c:rich>
          </c:tx>
          <c:overlay val="0"/>
          <c:spPr>
            <a:noFill/>
            <a:ln>
              <a:noFill/>
            </a:ln>
            <a:effectLst/>
          </c:spPr>
          <c:txPr>
            <a:bodyPr rot="-54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300" b="1" i="0" u="none" strike="noStrike" kern="1200" baseline="0">
                <a:solidFill>
                  <a:schemeClr val="tx1"/>
                </a:solidFill>
                <a:latin typeface="+mn-lt"/>
                <a:ea typeface="+mn-ea"/>
                <a:cs typeface="+mn-cs"/>
              </a:defRPr>
            </a:pPr>
            <a:endParaRPr lang="en-JP"/>
          </a:p>
        </c:txPr>
        <c:crossAx val="1125009376"/>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a:solidFill>
            <a:schemeClr val="tx1"/>
          </a:solidFill>
        </a:defRPr>
      </a:pPr>
      <a:endParaRPr lang="en-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6238DA-2C49-6A44-8A9C-C138C3FF72DC}" type="datetimeFigureOut">
              <a:rPr kumimoji="1" lang="ja-JP" altLang="en-US" smtClean="0"/>
              <a:t>2022/11/9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47E92-C637-0945-B7B3-2E91776002A4}" type="slidenum">
              <a:rPr kumimoji="1" lang="ja-JP" altLang="en-US" smtClean="0"/>
              <a:t>‹#›</a:t>
            </a:fld>
            <a:endParaRPr kumimoji="1" lang="ja-JP" altLang="en-US"/>
          </a:p>
        </p:txBody>
      </p:sp>
    </p:spTree>
    <p:extLst>
      <p:ext uri="{BB962C8B-B14F-4D97-AF65-F5344CB8AC3E}">
        <p14:creationId xmlns:p14="http://schemas.microsoft.com/office/powerpoint/2010/main" val="2938503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Yu Gothic" panose="020B0400000000000000" pitchFamily="34" charset="-128"/>
                <a:ea typeface="Yu Gothic" panose="020B0400000000000000" pitchFamily="34" charset="-128"/>
              </a:rPr>
              <a:t>AMD SEV</a:t>
            </a:r>
            <a:r>
              <a:rPr lang="ja-JP" altLang="en-US" sz="1200">
                <a:latin typeface="Yu Gothic" panose="020B0400000000000000" pitchFamily="34" charset="-128"/>
                <a:ea typeface="Yu Gothic" panose="020B0400000000000000" pitchFamily="34" charset="-128"/>
              </a:rPr>
              <a:t>を用いて暗号化された仮想マシンの監視機構と題しまして，</a:t>
            </a:r>
            <a:r>
              <a:rPr lang="ja-JP" altLang="en-US">
                <a:cs typeface="MS PGothic" charset="-128"/>
              </a:rPr>
              <a:t>光来研究室</a:t>
            </a:r>
            <a:r>
              <a:rPr lang="en-US" altLang="ja-JP" dirty="0">
                <a:cs typeface="MS PGothic" charset="-128"/>
              </a:rPr>
              <a:t>M2</a:t>
            </a:r>
            <a:r>
              <a:rPr lang="ja-JP" altLang="en-US">
                <a:cs typeface="MS PGothic" charset="-128"/>
              </a:rPr>
              <a:t>の能野が発表を行わせていただきます．よろしくお願いします．</a:t>
            </a: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a:t>
            </a:fld>
            <a:endParaRPr kumimoji="1" lang="ja-JP" altLang="en-US"/>
          </a:p>
        </p:txBody>
      </p:sp>
    </p:spTree>
    <p:extLst>
      <p:ext uri="{BB962C8B-B14F-4D97-AF65-F5344CB8AC3E}">
        <p14:creationId xmlns:p14="http://schemas.microsoft.com/office/powerpoint/2010/main" val="3780682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２つ目は</a:t>
            </a:r>
            <a:r>
              <a:rPr lang="ja-JP" altLang="en-US"/>
              <a:t>監視対象システムを内部</a:t>
            </a:r>
            <a:r>
              <a:rPr lang="en-US" altLang="ja-JP" dirty="0"/>
              <a:t>VM</a:t>
            </a:r>
            <a:r>
              <a:rPr lang="ja-JP" altLang="en-US"/>
              <a:t>内で動かし，エージェントをハイパーバイザ内に配置</a:t>
            </a:r>
            <a:r>
              <a:rPr kumimoji="1" lang="ja-JP" altLang="ja-JP" sz="1200" kern="1200">
                <a:solidFill>
                  <a:schemeClr val="tx1"/>
                </a:solidFill>
                <a:effectLst/>
                <a:latin typeface="+mn-lt"/>
                <a:ea typeface="+mn-ea"/>
                <a:cs typeface="+mn-cs"/>
              </a:rPr>
              <a:t>することです．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ハイパーバイザというのは，</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を管理する仮想化ソフトウェアのことです．また，内部</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というのは監視対象</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内に作成した</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のことです．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右下図のように監視対象システムを内部</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に閉じ込め，その外側</a:t>
            </a:r>
            <a:r>
              <a:rPr kumimoji="1" lang="ja-JP" altLang="en-US" sz="1200" kern="1200">
                <a:solidFill>
                  <a:schemeClr val="tx1"/>
                </a:solidFill>
                <a:effectLst/>
                <a:latin typeface="+mn-lt"/>
                <a:ea typeface="+mn-ea"/>
                <a:cs typeface="+mn-cs"/>
              </a:rPr>
              <a:t>のハイパーバイザに</a:t>
            </a:r>
            <a:r>
              <a:rPr kumimoji="1" lang="ja-JP" altLang="ja-JP" sz="1200" kern="1200">
                <a:solidFill>
                  <a:schemeClr val="tx1"/>
                </a:solidFill>
                <a:effectLst/>
                <a:latin typeface="+mn-lt"/>
                <a:ea typeface="+mn-ea"/>
                <a:cs typeface="+mn-cs"/>
              </a:rPr>
              <a:t>エージェントを配置します．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この</a:t>
            </a:r>
            <a:r>
              <a:rPr kumimoji="1" lang="ja-JP" altLang="en-US" sz="1200" kern="1200">
                <a:solidFill>
                  <a:schemeClr val="tx1"/>
                </a:solidFill>
                <a:effectLst/>
                <a:latin typeface="+mn-lt"/>
                <a:ea typeface="+mn-ea"/>
                <a:cs typeface="+mn-cs"/>
              </a:rPr>
              <a:t>隔離環境</a:t>
            </a:r>
            <a:r>
              <a:rPr kumimoji="1" lang="ja-JP" altLang="ja-JP"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を利用するためコンテナよりも隔離は強くなっています</a:t>
            </a:r>
            <a:r>
              <a:rPr kumimoji="1" lang="ja-JP" altLang="ja-JP" sz="1200" kern="1200">
                <a:solidFill>
                  <a:schemeClr val="tx1"/>
                </a:solidFill>
                <a:effectLst/>
                <a:latin typeface="+mn-lt"/>
                <a:ea typeface="+mn-ea"/>
                <a:cs typeface="+mn-cs"/>
              </a:rPr>
              <a:t>．</a:t>
            </a:r>
            <a:r>
              <a:rPr kumimoji="1" lang="ja-JP" altLang="en-US" sz="1200" kern="1200">
                <a:solidFill>
                  <a:schemeClr val="tx1"/>
                </a:solidFill>
                <a:effectLst/>
                <a:latin typeface="+mn-lt"/>
                <a:ea typeface="+mn-ea"/>
                <a:cs typeface="+mn-cs"/>
              </a:rPr>
              <a:t>そのためシステム経由でのエージェントへの攻撃というものが少なく，より安全にエージェントを配置することができます．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そのため，左下の表の安全性の面ではコンテナよりも良いという評価になっています．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また，システムは</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内にあるため，内部</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内の</a:t>
            </a:r>
            <a:r>
              <a:rPr kumimoji="1" lang="en-US" altLang="ja-JP" sz="1200" kern="1200" dirty="0">
                <a:solidFill>
                  <a:schemeClr val="tx1"/>
                </a:solidFill>
                <a:effectLst/>
                <a:latin typeface="+mn-lt"/>
                <a:ea typeface="+mn-ea"/>
                <a:cs typeface="+mn-cs"/>
              </a:rPr>
              <a:t>OS</a:t>
            </a:r>
            <a:r>
              <a:rPr kumimoji="1" lang="ja-JP" altLang="en-US" sz="1200" kern="1200">
                <a:solidFill>
                  <a:schemeClr val="tx1"/>
                </a:solidFill>
                <a:effectLst/>
                <a:latin typeface="+mn-lt"/>
                <a:ea typeface="+mn-ea"/>
                <a:cs typeface="+mn-cs"/>
              </a:rPr>
              <a:t>を自由にカスタマイズすることができます．そのためシステム自由度はコンテナよりも評価が高くなっています．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しかし，</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を</a:t>
            </a:r>
            <a:r>
              <a:rPr kumimoji="1" lang="en-US" altLang="ja-JP" sz="1200" kern="1200" dirty="0">
                <a:solidFill>
                  <a:schemeClr val="tx1"/>
                </a:solidFill>
                <a:effectLst/>
                <a:latin typeface="+mn-lt"/>
                <a:ea typeface="+mn-ea"/>
                <a:cs typeface="+mn-cs"/>
              </a:rPr>
              <a:t>2</a:t>
            </a:r>
            <a:r>
              <a:rPr kumimoji="1" lang="ja-JP" altLang="en-US" sz="1200" kern="1200">
                <a:solidFill>
                  <a:schemeClr val="tx1"/>
                </a:solidFill>
                <a:effectLst/>
                <a:latin typeface="+mn-lt"/>
                <a:ea typeface="+mn-ea"/>
                <a:cs typeface="+mn-cs"/>
              </a:rPr>
              <a:t>重に作成する際の</a:t>
            </a:r>
            <a:r>
              <a:rPr kumimoji="1" lang="ja-JP" altLang="ja-JP" sz="1200" kern="1200">
                <a:solidFill>
                  <a:schemeClr val="tx1"/>
                </a:solidFill>
                <a:effectLst/>
                <a:latin typeface="+mn-lt"/>
                <a:ea typeface="+mn-ea"/>
                <a:cs typeface="+mn-cs"/>
              </a:rPr>
              <a:t>オーバヘッドが大きいため，</a:t>
            </a:r>
            <a:r>
              <a:rPr kumimoji="1" lang="ja-JP" altLang="en-US" sz="1200" kern="1200">
                <a:solidFill>
                  <a:schemeClr val="tx1"/>
                </a:solidFill>
                <a:effectLst/>
                <a:latin typeface="+mn-lt"/>
                <a:ea typeface="+mn-ea"/>
                <a:cs typeface="+mn-cs"/>
              </a:rPr>
              <a:t>内部</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内のシステム</a:t>
            </a:r>
            <a:r>
              <a:rPr kumimoji="1" lang="ja-JP" altLang="ja-JP" sz="1200" kern="1200">
                <a:solidFill>
                  <a:schemeClr val="tx1"/>
                </a:solidFill>
                <a:effectLst/>
                <a:latin typeface="+mn-lt"/>
                <a:ea typeface="+mn-ea"/>
                <a:cs typeface="+mn-cs"/>
              </a:rPr>
              <a:t>の性能が低下してしまうことが考えられます</a:t>
            </a:r>
            <a:r>
              <a:rPr kumimoji="1" lang="ja-JP" altLang="en-US" sz="1200" kern="1200">
                <a:solidFill>
                  <a:schemeClr val="tx1"/>
                </a:solidFill>
                <a:effectLst/>
                <a:latin typeface="+mn-lt"/>
                <a:ea typeface="+mn-ea"/>
                <a:cs typeface="+mn-cs"/>
              </a:rPr>
              <a:t>．そのため表のシステム性能においてはコンテナよりも低く評価を行なっています．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また，ハイパーバイザは最小限の機能しか持たないためエージェントの実装が難しくなっています．そのため，実装の容易さはコンテナよりも低く評価を行なっています．</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10</a:t>
            </a:fld>
            <a:endParaRPr kumimoji="1" lang="ja-JP" altLang="en-US"/>
          </a:p>
        </p:txBody>
      </p:sp>
    </p:spTree>
    <p:extLst>
      <p:ext uri="{BB962C8B-B14F-4D97-AF65-F5344CB8AC3E}">
        <p14:creationId xmlns:p14="http://schemas.microsoft.com/office/powerpoint/2010/main" val="3728740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a:t>つ目の隔離領域である</a:t>
            </a:r>
            <a:r>
              <a:rPr kumimoji="1" lang="en-US" altLang="ja-JP" dirty="0"/>
              <a:t>VM</a:t>
            </a:r>
            <a:r>
              <a:rPr kumimoji="1" lang="ja-JP" altLang="en-US"/>
              <a:t>内</a:t>
            </a:r>
            <a:r>
              <a:rPr kumimoji="1" lang="en-US" altLang="ja-JP" dirty="0"/>
              <a:t>VM</a:t>
            </a:r>
            <a:r>
              <a:rPr kumimoji="1" lang="ja-JP" altLang="en-US"/>
              <a:t>に関して，ハイパーバイザ内エージェントの配置を行いました．</a:t>
            </a:r>
            <a:endParaRPr kumimoji="1" lang="en-US" altLang="ja-JP" dirty="0"/>
          </a:p>
          <a:p>
            <a:r>
              <a:rPr kumimoji="1" lang="ja-JP" altLang="en-US"/>
              <a:t>今回，軽量な</a:t>
            </a:r>
            <a:r>
              <a:rPr kumimoji="1" lang="en-US" altLang="ja-JP" dirty="0"/>
              <a:t>VM</a:t>
            </a:r>
            <a:r>
              <a:rPr kumimoji="1" lang="ja-JP" altLang="en-US"/>
              <a:t>を作成可能な仮想化ソフトウェアの</a:t>
            </a:r>
            <a:r>
              <a:rPr kumimoji="1" lang="en-US" altLang="ja-JP" dirty="0" err="1"/>
              <a:t>BitVisor</a:t>
            </a:r>
            <a:r>
              <a:rPr kumimoji="1" lang="ja-JP" altLang="en-US"/>
              <a:t>を利用しました．</a:t>
            </a:r>
            <a:r>
              <a:rPr kumimoji="1" lang="en-US" altLang="ja-JP" dirty="0" err="1"/>
              <a:t>BitVisor</a:t>
            </a:r>
            <a:r>
              <a:rPr kumimoji="1" lang="ja-JP" altLang="en-US"/>
              <a:t>は作成する</a:t>
            </a:r>
            <a:r>
              <a:rPr lang="en-US" altLang="ja-JP" dirty="0"/>
              <a:t>VM</a:t>
            </a:r>
            <a:r>
              <a:rPr lang="ja-JP" altLang="en-US"/>
              <a:t>を</a:t>
            </a:r>
            <a:r>
              <a:rPr lang="en-US" altLang="ja-JP" dirty="0"/>
              <a:t>1</a:t>
            </a:r>
            <a:r>
              <a:rPr lang="ja-JP" altLang="en-US"/>
              <a:t>つに限定し，ネットワークやディスクなどの</a:t>
            </a:r>
            <a:r>
              <a:rPr lang="en-US" altLang="ja-JP" dirty="0"/>
              <a:t>I/O</a:t>
            </a:r>
            <a:r>
              <a:rPr lang="ja-JP" altLang="en-US"/>
              <a:t>を仮想化しないことによって，監視対象</a:t>
            </a:r>
            <a:r>
              <a:rPr lang="en-US" altLang="ja-JP" dirty="0"/>
              <a:t>VM</a:t>
            </a:r>
            <a:r>
              <a:rPr lang="ja-JP" altLang="en-US"/>
              <a:t>内の内部</a:t>
            </a:r>
            <a:r>
              <a:rPr lang="en-US" altLang="ja-JP" dirty="0"/>
              <a:t>VM</a:t>
            </a:r>
            <a:r>
              <a:rPr lang="ja-JP" altLang="en-US"/>
              <a:t>の性能を向上させることができます．そのため，左下の表において</a:t>
            </a:r>
            <a:r>
              <a:rPr lang="en-US" altLang="ja-JP" dirty="0" err="1"/>
              <a:t>BitVisor</a:t>
            </a:r>
            <a:r>
              <a:rPr lang="ja-JP" altLang="en-US"/>
              <a:t>は通常の内部</a:t>
            </a:r>
            <a:r>
              <a:rPr lang="en-US" altLang="ja-JP" dirty="0"/>
              <a:t>VM</a:t>
            </a:r>
            <a:r>
              <a:rPr lang="ja-JP" altLang="en-US"/>
              <a:t>よりもシステム性能は良くなっていると評価しました．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エージェントを実装するにあたって，ハイパーバイザから内部</a:t>
            </a:r>
            <a:r>
              <a:rPr lang="en-US" altLang="ja-JP" dirty="0"/>
              <a:t>VM</a:t>
            </a:r>
            <a:r>
              <a:rPr lang="ja-JP" altLang="en-US"/>
              <a:t>のメモリデータの取得を行いました．そのために，従来の</a:t>
            </a:r>
            <a:r>
              <a:rPr lang="en-US" altLang="ja-JP" dirty="0"/>
              <a:t>IDS</a:t>
            </a:r>
            <a:r>
              <a:rPr lang="ja-JP" altLang="en-US"/>
              <a:t>オフロードと同様に</a:t>
            </a:r>
            <a:r>
              <a:rPr lang="en-US" altLang="ja-JP" dirty="0"/>
              <a:t>OS</a:t>
            </a:r>
            <a:r>
              <a:rPr lang="ja-JP" altLang="en-US"/>
              <a:t>データの仮想アドレスを内部</a:t>
            </a:r>
            <a:r>
              <a:rPr lang="en-US" altLang="ja-JP" dirty="0"/>
              <a:t>VM</a:t>
            </a:r>
            <a:r>
              <a:rPr lang="ja-JP" altLang="en-US"/>
              <a:t>の物理アドレスに変換を行ってから内部</a:t>
            </a:r>
            <a:r>
              <a:rPr lang="en-US" altLang="ja-JP" dirty="0"/>
              <a:t>VM</a:t>
            </a:r>
            <a:r>
              <a:rPr lang="ja-JP" altLang="en-US"/>
              <a:t>のメモリにアクセスを行なっています．また，</a:t>
            </a:r>
            <a:r>
              <a:rPr lang="en-US" altLang="ja-JP" dirty="0" err="1"/>
              <a:t>BitVisor</a:t>
            </a:r>
            <a:r>
              <a:rPr lang="ja-JP" altLang="en-US"/>
              <a:t>内のエージェントは軽量な</a:t>
            </a:r>
            <a:r>
              <a:rPr lang="en-US" altLang="ja-JP" dirty="0"/>
              <a:t>TCP/IP</a:t>
            </a:r>
            <a:r>
              <a:rPr lang="ja-JP" altLang="en-US"/>
              <a:t>スタックである</a:t>
            </a:r>
            <a:r>
              <a:rPr lang="en-US" altLang="ja-JP" dirty="0" err="1"/>
              <a:t>lwIP</a:t>
            </a:r>
            <a:r>
              <a:rPr lang="ja-JP" altLang="en-US"/>
              <a:t>を用いて</a:t>
            </a:r>
            <a:r>
              <a:rPr lang="en-US" altLang="ja-JP" dirty="0"/>
              <a:t>IDS</a:t>
            </a:r>
            <a:r>
              <a:rPr lang="ja-JP" altLang="en-US"/>
              <a:t>とネットワーク通信を行なっています．</a:t>
            </a:r>
            <a:endParaRPr lang="en-US" altLang="ja-JP" dirty="0"/>
          </a:p>
          <a:p>
            <a:endParaRPr lang="en-US" altLang="ja-JP" dirty="0"/>
          </a:p>
          <a:p>
            <a:endParaRPr lang="en-US" altLang="ja-JP" dirty="0"/>
          </a:p>
          <a:p>
            <a:endParaRPr kumimoji="1" lang="en-US" altLang="ja-JP" dirty="0"/>
          </a:p>
          <a:p>
            <a:r>
              <a:rPr kumimoji="1" lang="en-US" altLang="ja-JP" dirty="0"/>
              <a:t>///</a:t>
            </a:r>
            <a:r>
              <a:rPr lang="en" altLang="ja-JP" b="0" i="0" dirty="0">
                <a:solidFill>
                  <a:srgbClr val="000000"/>
                </a:solidFill>
                <a:effectLst/>
                <a:latin typeface="Roboto" panose="020F0502020204030204" pitchFamily="34" charset="0"/>
              </a:rPr>
              <a:t>raw API (</a:t>
            </a:r>
            <a:r>
              <a:rPr lang="ja-JP" altLang="en-US" b="0" i="0">
                <a:solidFill>
                  <a:srgbClr val="000000"/>
                </a:solidFill>
                <a:effectLst/>
                <a:latin typeface="Roboto" panose="020F0502020204030204" pitchFamily="34" charset="0"/>
              </a:rPr>
              <a:t>ネイティブ </a:t>
            </a:r>
            <a:r>
              <a:rPr lang="en" altLang="ja-JP" b="0" i="0" dirty="0">
                <a:solidFill>
                  <a:srgbClr val="000000"/>
                </a:solidFill>
                <a:effectLst/>
                <a:latin typeface="Roboto" panose="020F0502020204030204" pitchFamily="34" charset="0"/>
              </a:rPr>
              <a:t>API </a:t>
            </a:r>
            <a:r>
              <a:rPr lang="ja-JP" altLang="en-US" b="0" i="0">
                <a:solidFill>
                  <a:srgbClr val="000000"/>
                </a:solidFill>
                <a:effectLst/>
                <a:latin typeface="Roboto" panose="020F0502020204030204" pitchFamily="34" charset="0"/>
              </a:rPr>
              <a:t>と呼ばれることもあります</a:t>
            </a:r>
            <a:r>
              <a:rPr lang="en-US" altLang="ja-JP" b="0" i="0" dirty="0">
                <a:solidFill>
                  <a:srgbClr val="000000"/>
                </a:solidFill>
                <a:effectLst/>
                <a:latin typeface="Roboto" panose="020F0502020204030204" pitchFamily="34" charset="0"/>
              </a:rPr>
              <a:t>) </a:t>
            </a:r>
            <a:r>
              <a:rPr lang="ja-JP" altLang="en-US" b="0" i="0">
                <a:solidFill>
                  <a:srgbClr val="000000"/>
                </a:solidFill>
                <a:effectLst/>
                <a:latin typeface="Roboto" panose="020F0502020204030204" pitchFamily="34" charset="0"/>
              </a:rPr>
              <a:t>は、ゼロコピー送受信を実装するオペレーティング システムなしで使用できるように設計されたイベント ドリブン </a:t>
            </a:r>
            <a:r>
              <a:rPr lang="en" altLang="ja-JP" b="0" i="0" dirty="0">
                <a:solidFill>
                  <a:srgbClr val="000000"/>
                </a:solidFill>
                <a:effectLst/>
                <a:latin typeface="Roboto" panose="020F0502020204030204" pitchFamily="34" charset="0"/>
              </a:rPr>
              <a:t>API </a:t>
            </a:r>
            <a:r>
              <a:rPr lang="ja-JP" altLang="en-US" b="0" i="0">
                <a:solidFill>
                  <a:srgbClr val="000000"/>
                </a:solidFill>
                <a:effectLst/>
                <a:latin typeface="Roboto" panose="020F0502020204030204" pitchFamily="34" charset="0"/>
              </a:rPr>
              <a:t>です</a:t>
            </a:r>
            <a:endParaRPr kumimoji="1" lang="en-US" altLang="ja-JP" dirty="0"/>
          </a:p>
          <a:p>
            <a:endParaRPr kumimoji="1" lang="en-US" altLang="ja-JP" dirty="0"/>
          </a:p>
          <a:p>
            <a:r>
              <a:rPr kumimoji="1" lang="en-US" altLang="ja-JP" dirty="0"/>
              <a:t>///</a:t>
            </a:r>
            <a:r>
              <a:rPr kumimoji="1" lang="ja-JP" altLang="en-US"/>
              <a:t>システム外では監視対象</a:t>
            </a:r>
            <a:r>
              <a:rPr kumimoji="1" lang="en-US" altLang="ja-JP" dirty="0"/>
              <a:t>VM</a:t>
            </a:r>
            <a:r>
              <a:rPr kumimoji="1" lang="ja-JP" altLang="en-US"/>
              <a:t>内で軽量なハイパーバイザである</a:t>
            </a:r>
            <a:r>
              <a:rPr kumimoji="1" lang="en-US" altLang="ja-JP" dirty="0" err="1"/>
              <a:t>BitVisor</a:t>
            </a:r>
            <a:r>
              <a:rPr kumimoji="1" lang="ja-JP" altLang="en-US"/>
              <a:t>を動作させ、その</a:t>
            </a:r>
            <a:r>
              <a:rPr lang="ja-JP" altLang="en-US"/>
              <a:t>中</a:t>
            </a:r>
            <a:r>
              <a:rPr kumimoji="1" lang="ja-JP" altLang="en-US"/>
              <a:t>にエージェントを実装を行いました．これは，下図のように</a:t>
            </a:r>
            <a:r>
              <a:rPr lang="en-US" altLang="ja-JP" dirty="0" err="1"/>
              <a:t>BitVisor</a:t>
            </a:r>
            <a:r>
              <a:rPr lang="ja-JP" altLang="en-US"/>
              <a:t>が作る</a:t>
            </a:r>
            <a:r>
              <a:rPr lang="en-US" altLang="ja-JP" dirty="0"/>
              <a:t>VM</a:t>
            </a:r>
            <a:r>
              <a:rPr lang="ja-JP" altLang="en-US"/>
              <a:t>である内部</a:t>
            </a:r>
            <a:r>
              <a:rPr lang="en-US" altLang="ja-JP" dirty="0"/>
              <a:t>VM</a:t>
            </a:r>
            <a:r>
              <a:rPr lang="ja-JP" altLang="en-US"/>
              <a:t>内で監視対象システムを実行します．</a:t>
            </a:r>
            <a:r>
              <a:rPr lang="en-US" altLang="ja-JP" dirty="0" err="1"/>
              <a:t>BitVisor</a:t>
            </a:r>
            <a:r>
              <a:rPr lang="ja-JP" altLang="en-US"/>
              <a:t>を採用した理由はネットワークやディスクなどの</a:t>
            </a:r>
            <a:r>
              <a:rPr lang="en-US" altLang="ja-JP" dirty="0"/>
              <a:t>I/O</a:t>
            </a:r>
            <a:r>
              <a:rPr lang="ja-JP" altLang="en-US"/>
              <a:t>を仮想化しないことで軽量な動作が可能であるからです．</a:t>
            </a:r>
            <a:endParaRPr lang="en-US" altLang="ja-JP" dirty="0"/>
          </a:p>
          <a:p>
            <a:r>
              <a:rPr lang="ja-JP" altLang="en-US"/>
              <a:t>システム外エージェントでも従来の</a:t>
            </a:r>
            <a:r>
              <a:rPr lang="en-US" altLang="ja-JP" dirty="0"/>
              <a:t>IDS</a:t>
            </a:r>
            <a:r>
              <a:rPr lang="ja-JP" altLang="en-US"/>
              <a:t>オフロードと同様に</a:t>
            </a:r>
            <a:r>
              <a:rPr lang="en-US" altLang="ja-JP" dirty="0"/>
              <a:t>IDS</a:t>
            </a:r>
            <a:r>
              <a:rPr lang="ja-JP" altLang="en-US"/>
              <a:t>から送信された</a:t>
            </a:r>
            <a:r>
              <a:rPr lang="en-US" altLang="ja-JP" dirty="0"/>
              <a:t>OS</a:t>
            </a:r>
            <a:r>
              <a:rPr lang="ja-JP" altLang="en-US"/>
              <a:t>データの仮想アドレスを内部</a:t>
            </a:r>
            <a:r>
              <a:rPr lang="en-US" altLang="ja-JP" dirty="0"/>
              <a:t>VM</a:t>
            </a:r>
            <a:r>
              <a:rPr lang="ja-JP" altLang="en-US"/>
              <a:t>の物理アドレスに変換してアクセスし，内部</a:t>
            </a:r>
            <a:r>
              <a:rPr lang="en-US" altLang="ja-JP" dirty="0"/>
              <a:t>VM</a:t>
            </a:r>
            <a:r>
              <a:rPr lang="ja-JP" altLang="en-US"/>
              <a:t>のメモリデータを取得します．</a:t>
            </a:r>
            <a:endParaRPr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a:t>右下図は仮想マシンを２重に作った際に，通常の</a:t>
            </a:r>
            <a:r>
              <a:rPr lang="en-US" altLang="ja-JP" dirty="0"/>
              <a:t>VM</a:t>
            </a:r>
            <a:r>
              <a:rPr lang="ja-JP" altLang="en-US"/>
              <a:t>を</a:t>
            </a:r>
            <a:r>
              <a:rPr lang="en-US" altLang="ja-JP" dirty="0"/>
              <a:t>2</a:t>
            </a:r>
            <a:r>
              <a:rPr lang="ja-JP" altLang="en-US"/>
              <a:t>重に作ったものをオレンジ色で</a:t>
            </a:r>
            <a:r>
              <a:rPr lang="en-US" altLang="ja-JP" dirty="0" err="1"/>
              <a:t>BitVisor</a:t>
            </a:r>
            <a:r>
              <a:rPr lang="ja-JP" altLang="en-US"/>
              <a:t>を採用したものを青色で示しています．この図からデータベースアクセスでは</a:t>
            </a:r>
            <a:r>
              <a:rPr lang="en-US" altLang="ja-JP" dirty="0" err="1"/>
              <a:t>BitVisor</a:t>
            </a:r>
            <a:r>
              <a:rPr lang="ja-JP" altLang="en-US"/>
              <a:t>を採用した場合，通常なものと比較しておよそ</a:t>
            </a:r>
            <a:r>
              <a:rPr lang="en-US" altLang="ja-JP" dirty="0"/>
              <a:t>29</a:t>
            </a:r>
            <a:r>
              <a:rPr lang="ja-JP" altLang="en-US"/>
              <a:t>倍性能が良くなっていることがわかります．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a:t>ネットワークやディスクを仮想化しないことによってなぜ早くなる？</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　　　</a:t>
            </a:r>
            <a:r>
              <a:rPr lang="en-US" altLang="ja-JP" dirty="0"/>
              <a:t>→</a:t>
            </a:r>
            <a:r>
              <a:rPr lang="ja-JP" altLang="en-US"/>
              <a:t>特別なドライバを用いて直接</a:t>
            </a:r>
            <a:r>
              <a:rPr lang="en-US" altLang="ja-JP" dirty="0"/>
              <a:t>I/O</a:t>
            </a:r>
            <a:r>
              <a:rPr lang="ja-JP" altLang="en-US"/>
              <a:t>を実行している．エミュレートするのも処理が重く時間がかかる．</a:t>
            </a:r>
            <a:endParaRPr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11</a:t>
            </a:fld>
            <a:endParaRPr kumimoji="1" lang="ja-JP" altLang="en-US"/>
          </a:p>
        </p:txBody>
      </p:sp>
    </p:spTree>
    <p:extLst>
      <p:ext uri="{BB962C8B-B14F-4D97-AF65-F5344CB8AC3E}">
        <p14:creationId xmlns:p14="http://schemas.microsoft.com/office/powerpoint/2010/main" val="3054451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また，他のハイパーバイザ内エージェントとして</a:t>
            </a:r>
            <a:r>
              <a:rPr lang="en-US" altLang="ja-JP" dirty="0"/>
              <a:t>Xen</a:t>
            </a:r>
            <a:r>
              <a:rPr lang="ja-JP" altLang="en-US"/>
              <a:t>を用いた実装も行いました．この実装では，</a:t>
            </a:r>
            <a:r>
              <a:rPr lang="en-US" altLang="ja-JP" dirty="0"/>
              <a:t>Xen</a:t>
            </a:r>
            <a:r>
              <a:rPr lang="ja-JP" altLang="en-US"/>
              <a:t>の特権ドメインである</a:t>
            </a:r>
            <a:r>
              <a:rPr lang="en-US" altLang="ja-JP" dirty="0"/>
              <a:t>Dom0</a:t>
            </a:r>
            <a:r>
              <a:rPr lang="ja-JP" altLang="en-US"/>
              <a:t>を内部</a:t>
            </a:r>
            <a:r>
              <a:rPr lang="en-US" altLang="ja-JP" dirty="0"/>
              <a:t>VM</a:t>
            </a:r>
            <a:r>
              <a:rPr lang="ja-JP" altLang="en-US"/>
              <a:t>として利用しています．</a:t>
            </a:r>
            <a:r>
              <a:rPr lang="en-US" altLang="ja-JP" dirty="0"/>
              <a:t>Dom0</a:t>
            </a:r>
            <a:r>
              <a:rPr lang="ja-JP" altLang="en-US"/>
              <a:t>では</a:t>
            </a:r>
            <a:r>
              <a:rPr lang="ja-JP" altLang="en-US">
                <a:solidFill>
                  <a:srgbClr val="FF0000"/>
                </a:solidFill>
              </a:rPr>
              <a:t>ディスクやネットワークを仮想化しないため、</a:t>
            </a:r>
            <a:r>
              <a:rPr lang="en-US" altLang="ja-JP" dirty="0">
                <a:solidFill>
                  <a:srgbClr val="FF0000"/>
                </a:solidFill>
              </a:rPr>
              <a:t>VM</a:t>
            </a:r>
            <a:r>
              <a:rPr lang="ja-JP" altLang="en-US">
                <a:solidFill>
                  <a:srgbClr val="FF0000"/>
                </a:solidFill>
              </a:rPr>
              <a:t>を高速に実行することができます．</a:t>
            </a:r>
            <a:endParaRPr lang="en-US" altLang="ja-JP" dirty="0">
              <a:solidFill>
                <a:srgbClr val="FF0000"/>
              </a:solidFill>
            </a:endParaRPr>
          </a:p>
          <a:p>
            <a:r>
              <a:rPr lang="ja-JP" altLang="en-US">
                <a:solidFill>
                  <a:srgbClr val="FF0000"/>
                </a:solidFill>
              </a:rPr>
              <a:t>また，今年度の卒論で，</a:t>
            </a:r>
            <a:r>
              <a:rPr lang="en-US" altLang="ja-JP" dirty="0">
                <a:solidFill>
                  <a:srgbClr val="FF0000"/>
                </a:solidFill>
              </a:rPr>
              <a:t>SEV</a:t>
            </a:r>
            <a:r>
              <a:rPr lang="ja-JP" altLang="en-US">
                <a:solidFill>
                  <a:srgbClr val="FF0000"/>
                </a:solidFill>
              </a:rPr>
              <a:t>を用いて</a:t>
            </a:r>
            <a:r>
              <a:rPr lang="en-US" altLang="ja-JP" dirty="0">
                <a:solidFill>
                  <a:srgbClr val="FF0000"/>
                </a:solidFill>
              </a:rPr>
              <a:t>Xen</a:t>
            </a:r>
            <a:r>
              <a:rPr lang="ja-JP" altLang="en-US">
                <a:solidFill>
                  <a:srgbClr val="FF0000"/>
                </a:solidFill>
              </a:rPr>
              <a:t>を動作させることができます．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今回，</a:t>
            </a:r>
            <a:r>
              <a:rPr lang="en-US" altLang="ja-JP" dirty="0"/>
              <a:t>IDS</a:t>
            </a:r>
            <a:r>
              <a:rPr lang="ja-JP" altLang="en-US"/>
              <a:t>と通信するために</a:t>
            </a:r>
            <a:r>
              <a:rPr lang="en-US" altLang="ja-JP" dirty="0"/>
              <a:t>Dom0</a:t>
            </a:r>
            <a:r>
              <a:rPr lang="ja-JP" altLang="en-US"/>
              <a:t>内で動作するプロキシを経由して通信を行っています．その理由としては</a:t>
            </a:r>
            <a:r>
              <a:rPr lang="en-US" altLang="ja-JP" dirty="0"/>
              <a:t>Xen</a:t>
            </a:r>
            <a:r>
              <a:rPr lang="ja-JP" altLang="en-US"/>
              <a:t>ハイパーバイザが通信機能を持っていないからです．通信の流れとしては，</a:t>
            </a:r>
            <a:r>
              <a:rPr lang="en-US" altLang="ja-JP" dirty="0"/>
              <a:t>IDS</a:t>
            </a:r>
            <a:r>
              <a:rPr lang="ja-JP" altLang="en-US"/>
              <a:t>からのメモリ取得要求が来た際に，プロキシはハイパーコールを呼び出してメモリ情報を取得し，</a:t>
            </a:r>
            <a:r>
              <a:rPr lang="en-US" altLang="ja-JP" dirty="0"/>
              <a:t>Dom0</a:t>
            </a:r>
            <a:r>
              <a:rPr lang="ja-JP" altLang="en-US"/>
              <a:t>内のプロキシが</a:t>
            </a:r>
            <a:r>
              <a:rPr lang="en-US" altLang="ja-JP" dirty="0"/>
              <a:t>IDS</a:t>
            </a:r>
            <a:r>
              <a:rPr lang="ja-JP" altLang="en-US"/>
              <a:t>にメモリデータを送るという流れになっています．</a:t>
            </a:r>
            <a:endParaRPr lang="en-US" altLang="ja-JP" dirty="0"/>
          </a:p>
          <a:p>
            <a:r>
              <a:rPr lang="en-US" altLang="ja-JP" dirty="0"/>
              <a:t>Xen</a:t>
            </a:r>
            <a:r>
              <a:rPr lang="ja-JP" altLang="en-US"/>
              <a:t>ハイパーバイザ内で取得したメモリデータの暗号化する必要があるのですが，その機能については現在実装中となっています．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12</a:t>
            </a:fld>
            <a:endParaRPr kumimoji="1" lang="ja-JP" altLang="en-US"/>
          </a:p>
        </p:txBody>
      </p:sp>
    </p:spTree>
    <p:extLst>
      <p:ext uri="{BB962C8B-B14F-4D97-AF65-F5344CB8AC3E}">
        <p14:creationId xmlns:p14="http://schemas.microsoft.com/office/powerpoint/2010/main" val="384163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実験として，</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を用いて暗号化された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のメモリから</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データが正しく取得できることを確認しました．また，</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データの取得時間を測定し，性能の調査を行いました．</a:t>
            </a:r>
          </a:p>
          <a:p>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とエージェントとの通信としては，</a:t>
            </a:r>
            <a:r>
              <a:rPr kumimoji="1" lang="ja-JP" altLang="en-US" sz="1200" kern="1200">
                <a:solidFill>
                  <a:schemeClr val="tx1"/>
                </a:solidFill>
                <a:effectLst/>
                <a:latin typeface="+mn-lt"/>
                <a:ea typeface="+mn-ea"/>
                <a:cs typeface="+mn-cs"/>
              </a:rPr>
              <a:t>仮想ネットワークを用いた場合と</a:t>
            </a:r>
            <a:r>
              <a:rPr kumimoji="1" lang="ja-JP" altLang="ja-JP" sz="1200" kern="1200">
                <a:solidFill>
                  <a:schemeClr val="tx1"/>
                </a:solidFill>
                <a:effectLst/>
                <a:latin typeface="+mn-lt"/>
                <a:ea typeface="+mn-ea"/>
                <a:cs typeface="+mn-cs"/>
              </a:rPr>
              <a:t>共有メモリを用いた場合について測定を行いました．</a:t>
            </a:r>
            <a:r>
              <a:rPr kumimoji="1" lang="ja-JP" altLang="en-US" sz="1200" kern="1200">
                <a:solidFill>
                  <a:schemeClr val="tx1"/>
                </a:solidFill>
                <a:effectLst/>
                <a:latin typeface="+mn-lt"/>
                <a:ea typeface="+mn-ea"/>
                <a:cs typeface="+mn-cs"/>
              </a:rPr>
              <a:t>今回，</a:t>
            </a:r>
            <a:r>
              <a:rPr kumimoji="1" lang="en-US" altLang="ja-JP" sz="1200" kern="1200" dirty="0">
                <a:solidFill>
                  <a:schemeClr val="tx1"/>
                </a:solidFill>
                <a:effectLst/>
                <a:latin typeface="+mn-lt"/>
                <a:ea typeface="+mn-ea"/>
                <a:cs typeface="+mn-cs"/>
              </a:rPr>
              <a:t>SEV</a:t>
            </a:r>
            <a:r>
              <a:rPr kumimoji="1" lang="ja-JP" altLang="en-US" sz="1200" kern="1200">
                <a:solidFill>
                  <a:schemeClr val="tx1"/>
                </a:solidFill>
                <a:effectLst/>
                <a:latin typeface="+mn-lt"/>
                <a:ea typeface="+mn-ea"/>
                <a:cs typeface="+mn-cs"/>
              </a:rPr>
              <a:t>を有効・無効にした場合での性能比較，また</a:t>
            </a:r>
            <a:r>
              <a:rPr kumimoji="1" lang="en-US" altLang="ja-JP" sz="1200" kern="1200" dirty="0">
                <a:solidFill>
                  <a:schemeClr val="tx1"/>
                </a:solidFill>
                <a:effectLst/>
                <a:latin typeface="+mn-lt"/>
                <a:ea typeface="+mn-ea"/>
                <a:cs typeface="+mn-cs"/>
              </a:rPr>
              <a:t>NIC</a:t>
            </a:r>
            <a:r>
              <a:rPr kumimoji="1" lang="ja-JP" altLang="en-US" sz="1200" kern="1200">
                <a:solidFill>
                  <a:schemeClr val="tx1"/>
                </a:solidFill>
                <a:effectLst/>
                <a:latin typeface="+mn-lt"/>
                <a:ea typeface="+mn-ea"/>
                <a:cs typeface="+mn-cs"/>
              </a:rPr>
              <a:t>を変更した場合での性能比較も行いました．</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実験</a:t>
            </a:r>
            <a:r>
              <a:rPr kumimoji="1" lang="ja-JP" altLang="ja-JP" sz="1200" kern="1200">
                <a:solidFill>
                  <a:schemeClr val="tx1"/>
                </a:solidFill>
                <a:effectLst/>
                <a:latin typeface="+mn-lt"/>
                <a:ea typeface="+mn-ea"/>
                <a:cs typeface="+mn-cs"/>
              </a:rPr>
              <a:t>環境は以下のようになっています</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13</a:t>
            </a:fld>
            <a:endParaRPr kumimoji="1" lang="ja-JP" altLang="en-US"/>
          </a:p>
        </p:txBody>
      </p:sp>
    </p:spTree>
    <p:extLst>
      <p:ext uri="{BB962C8B-B14F-4D97-AF65-F5344CB8AC3E}">
        <p14:creationId xmlns:p14="http://schemas.microsoft.com/office/powerpoint/2010/main" val="3908386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データが正しく取得できているかの確認を行うために，</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内の</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のバージョン文字列が取得できることを確認しました．実行結果は真ん中の図のようになっています．次に，</a:t>
            </a:r>
            <a:r>
              <a:rPr kumimoji="1" lang="ja-JP" altLang="en-US" sz="1200" kern="1200">
                <a:solidFill>
                  <a:schemeClr val="tx1"/>
                </a:solidFill>
                <a:effectLst/>
                <a:latin typeface="+mn-lt"/>
                <a:ea typeface="+mn-ea"/>
                <a:cs typeface="+mn-cs"/>
              </a:rPr>
              <a:t>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内で実行されている全プロセスの</a:t>
            </a:r>
            <a:r>
              <a:rPr kumimoji="1" lang="en-US" altLang="ja-JP" sz="1200" kern="1200" dirty="0">
                <a:solidFill>
                  <a:schemeClr val="tx1"/>
                </a:solidFill>
                <a:effectLst/>
                <a:latin typeface="+mn-lt"/>
                <a:ea typeface="+mn-ea"/>
                <a:cs typeface="+mn-cs"/>
              </a:rPr>
              <a:t>ID</a:t>
            </a:r>
            <a:r>
              <a:rPr kumimoji="1" lang="ja-JP" altLang="ja-JP" sz="1200" kern="1200">
                <a:solidFill>
                  <a:schemeClr val="tx1"/>
                </a:solidFill>
                <a:effectLst/>
                <a:latin typeface="+mn-lt"/>
                <a:ea typeface="+mn-ea"/>
                <a:cs typeface="+mn-cs"/>
              </a:rPr>
              <a:t>と名前が取得できることを確認しました．下の図では</a:t>
            </a:r>
            <a:r>
              <a:rPr kumimoji="1" lang="en-US" altLang="ja-JP" sz="1200" kern="1200" dirty="0">
                <a:solidFill>
                  <a:schemeClr val="tx1"/>
                </a:solidFill>
                <a:effectLst/>
                <a:latin typeface="+mn-lt"/>
                <a:ea typeface="+mn-ea"/>
                <a:cs typeface="+mn-cs"/>
              </a:rPr>
              <a:t>119</a:t>
            </a:r>
            <a:r>
              <a:rPr kumimoji="1" lang="ja-JP" altLang="ja-JP" sz="1200" kern="1200">
                <a:solidFill>
                  <a:schemeClr val="tx1"/>
                </a:solidFill>
                <a:effectLst/>
                <a:latin typeface="+mn-lt"/>
                <a:ea typeface="+mn-ea"/>
                <a:cs typeface="+mn-cs"/>
              </a:rPr>
              <a:t>個のプロセスのうち最初の数個のプロセスを示しています．</a:t>
            </a:r>
            <a:r>
              <a:rPr kumimoji="1" lang="en-US" altLang="ja-JP" sz="1200" kern="1200" dirty="0">
                <a:solidFill>
                  <a:schemeClr val="tx1"/>
                </a:solidFill>
                <a:effectLst/>
                <a:latin typeface="+mn-lt"/>
                <a:ea typeface="+mn-ea"/>
                <a:cs typeface="+mn-cs"/>
              </a:rPr>
              <a:t>Xen</a:t>
            </a:r>
            <a:r>
              <a:rPr kumimoji="1" lang="ja-JP" altLang="en-US" sz="1200" kern="1200">
                <a:solidFill>
                  <a:schemeClr val="tx1"/>
                </a:solidFill>
                <a:effectLst/>
                <a:latin typeface="+mn-lt"/>
                <a:ea typeface="+mn-ea"/>
                <a:cs typeface="+mn-cs"/>
              </a:rPr>
              <a:t>では他のドメインの管理用プロセスも動作しているため，プロセス数は</a:t>
            </a:r>
            <a:r>
              <a:rPr kumimoji="1" lang="en-US" altLang="ja-JP" sz="1200" kern="1200" dirty="0">
                <a:solidFill>
                  <a:schemeClr val="tx1"/>
                </a:solidFill>
                <a:effectLst/>
                <a:latin typeface="+mn-lt"/>
                <a:ea typeface="+mn-ea"/>
                <a:cs typeface="+mn-cs"/>
              </a:rPr>
              <a:t>127</a:t>
            </a:r>
            <a:r>
              <a:rPr kumimoji="1" lang="ja-JP" altLang="en-US" sz="1200" kern="1200">
                <a:solidFill>
                  <a:schemeClr val="tx1"/>
                </a:solidFill>
                <a:effectLst/>
                <a:latin typeface="+mn-lt"/>
                <a:ea typeface="+mn-ea"/>
                <a:cs typeface="+mn-cs"/>
              </a:rPr>
              <a:t>個となっています，</a:t>
            </a:r>
            <a:r>
              <a:rPr kumimoji="1" lang="ja-JP" altLang="ja-JP" sz="1200" kern="1200">
                <a:solidFill>
                  <a:schemeClr val="tx1"/>
                </a:solidFill>
                <a:effectLst/>
                <a:latin typeface="+mn-lt"/>
                <a:ea typeface="+mn-ea"/>
                <a:cs typeface="+mn-cs"/>
              </a:rPr>
              <a:t>次のスライドではこれらのデータを取得した時の性能について説明します</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14</a:t>
            </a:fld>
            <a:endParaRPr kumimoji="1" lang="ja-JP" altLang="en-US"/>
          </a:p>
        </p:txBody>
      </p:sp>
    </p:spTree>
    <p:extLst>
      <p:ext uri="{BB962C8B-B14F-4D97-AF65-F5344CB8AC3E}">
        <p14:creationId xmlns:p14="http://schemas.microsoft.com/office/powerpoint/2010/main" val="364623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まずは，カーネル内エージェントの性能についてです．</a:t>
            </a:r>
            <a:r>
              <a:rPr lang="en-US" altLang="ja-JP" dirty="0"/>
              <a:t>OS</a:t>
            </a:r>
            <a:r>
              <a:rPr lang="ja-JP" altLang="en-US"/>
              <a:t>のバージョン情報の取得ではエージェントに要求を</a:t>
            </a:r>
            <a:r>
              <a:rPr lang="en-US" altLang="ja-JP" dirty="0"/>
              <a:t>1</a:t>
            </a:r>
            <a:r>
              <a:rPr lang="ja-JP" altLang="en-US"/>
              <a:t>回送信し、</a:t>
            </a:r>
            <a:r>
              <a:rPr lang="en-US" altLang="ja-JP" dirty="0"/>
              <a:t>4KB</a:t>
            </a:r>
            <a:r>
              <a:rPr lang="ja-JP" altLang="en-US"/>
              <a:t>のメモリデータを取得しています．</a:t>
            </a:r>
            <a:endParaRPr lang="en-US" altLang="ja-JP" dirty="0"/>
          </a:p>
          <a:p>
            <a:r>
              <a:rPr lang="ja-JP" altLang="en-US"/>
              <a:t>実験結果は左下図のようになっており，青いグラフとオレンジ色が仮想ネットワークになるのですが，</a:t>
            </a:r>
            <a:r>
              <a:rPr lang="ja-JP" altLang="en-US" u="none"/>
              <a:t>仮想ネ</a:t>
            </a:r>
            <a:r>
              <a:rPr lang="ja-JP" altLang="en-US"/>
              <a:t>ットワークを用いた場合のみ</a:t>
            </a:r>
            <a:r>
              <a:rPr lang="en-US" altLang="ja-JP" dirty="0"/>
              <a:t>SEV</a:t>
            </a:r>
            <a:r>
              <a:rPr lang="ja-JP" altLang="en-US"/>
              <a:t>の影響を受けることがわかりました．</a:t>
            </a:r>
            <a:endParaRPr lang="en-US" altLang="ja-JP" dirty="0"/>
          </a:p>
          <a:p>
            <a:r>
              <a:rPr lang="ja-JP" altLang="en-US"/>
              <a:t>また，</a:t>
            </a:r>
            <a:r>
              <a:rPr lang="ja-JP" altLang="en-US" u="none"/>
              <a:t>仮想ネットワークと比較して，共有メモリを用いた場合</a:t>
            </a:r>
            <a:r>
              <a:rPr lang="en-US" altLang="ja-JP" u="none" dirty="0"/>
              <a:t>1ms</a:t>
            </a:r>
            <a:r>
              <a:rPr lang="ja-JP" altLang="en-US" u="none"/>
              <a:t>高速になりました．</a:t>
            </a:r>
            <a:endParaRPr lang="en-US" altLang="ja-JP" u="none" dirty="0"/>
          </a:p>
          <a:p>
            <a:r>
              <a:rPr kumimoji="1" lang="ja-JP" altLang="en-US"/>
              <a:t>プロセス一覧の取得では，エージェントに要求を</a:t>
            </a:r>
            <a:r>
              <a:rPr kumimoji="1" lang="en-US" altLang="ja-JP" dirty="0"/>
              <a:t>119</a:t>
            </a:r>
            <a:r>
              <a:rPr lang="ja-JP" altLang="en-US"/>
              <a:t>回送信し、計</a:t>
            </a:r>
            <a:r>
              <a:rPr lang="en-US" altLang="ja-JP" dirty="0"/>
              <a:t>476KB</a:t>
            </a:r>
            <a:r>
              <a:rPr lang="ja-JP" altLang="en-US"/>
              <a:t>のデータを取得しました．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実験結果は右下の図のようになっています．</a:t>
            </a:r>
            <a:r>
              <a:rPr lang="ja-JP" altLang="en-US"/>
              <a:t>共有メモリを用いると，仮想ネットワークと比較して</a:t>
            </a:r>
            <a:r>
              <a:rPr lang="en-US" altLang="ja-JP" dirty="0"/>
              <a:t>25%</a:t>
            </a:r>
            <a:r>
              <a:rPr lang="ja-JP" altLang="en-US"/>
              <a:t>高速になりました．オレンジ色のグラフで示している</a:t>
            </a:r>
            <a:r>
              <a:rPr lang="en-US" altLang="ja-JP" dirty="0" err="1">
                <a:solidFill>
                  <a:srgbClr val="FF0000"/>
                </a:solidFill>
              </a:rPr>
              <a:t>virtio</a:t>
            </a:r>
            <a:r>
              <a:rPr lang="ja-JP" altLang="en-US">
                <a:solidFill>
                  <a:srgbClr val="FF0000"/>
                </a:solidFill>
              </a:rPr>
              <a:t>を用いてネットワーク通信を行うと</a:t>
            </a:r>
            <a:r>
              <a:rPr lang="en-US" altLang="ja-JP" dirty="0">
                <a:solidFill>
                  <a:srgbClr val="FF0000"/>
                </a:solidFill>
              </a:rPr>
              <a:t>SEV</a:t>
            </a:r>
            <a:r>
              <a:rPr lang="ja-JP" altLang="en-US">
                <a:solidFill>
                  <a:srgbClr val="FF0000"/>
                </a:solidFill>
              </a:rPr>
              <a:t>の影響を大きく受けることがわかりました．</a:t>
            </a:r>
            <a:r>
              <a:rPr lang="ja-JP" altLang="en-US" sz="1800">
                <a:effectLst/>
                <a:latin typeface="HaranoAjiMincho-Regular-Identity-H"/>
              </a:rPr>
              <a:t>この原因としては，ホスト</a:t>
            </a:r>
            <a:r>
              <a:rPr lang="en" altLang="ja-JP" sz="1800" dirty="0">
                <a:effectLst/>
                <a:latin typeface="CMR10"/>
              </a:rPr>
              <a:t>OS</a:t>
            </a:r>
            <a:r>
              <a:rPr lang="ja-JP" altLang="en-US" sz="1800">
                <a:effectLst/>
                <a:latin typeface="HaranoAjiMincho-Regular-Identity-H"/>
              </a:rPr>
              <a:t>が</a:t>
            </a:r>
            <a:r>
              <a:rPr lang="en" altLang="ja-JP" sz="1800" dirty="0" err="1">
                <a:effectLst/>
                <a:latin typeface="CMR10"/>
              </a:rPr>
              <a:t>virtio</a:t>
            </a:r>
            <a:r>
              <a:rPr lang="en" altLang="ja-JP" sz="1800" dirty="0">
                <a:effectLst/>
                <a:latin typeface="CMR10"/>
              </a:rPr>
              <a:t> </a:t>
            </a:r>
            <a:r>
              <a:rPr lang="ja-JP" altLang="en-US" sz="1800">
                <a:effectLst/>
                <a:latin typeface="HaranoAjiMincho-Regular-Identity-H"/>
              </a:rPr>
              <a:t>の バッファにアクセスできるようにするために，</a:t>
            </a:r>
            <a:r>
              <a:rPr lang="en-US" altLang="ja-JP" sz="1800" dirty="0">
                <a:effectLst/>
                <a:latin typeface="HaranoAjiMincho-Regular-Identity-H"/>
              </a:rPr>
              <a:t>SEV</a:t>
            </a:r>
            <a:r>
              <a:rPr lang="ja-JP" altLang="en-US" sz="1800">
                <a:effectLst/>
                <a:latin typeface="HaranoAjiMincho-Regular-Identity-H"/>
              </a:rPr>
              <a:t>で暗号化されないメモリ領域へのデータコピーが行われている可能性があると考えています． </a:t>
            </a:r>
            <a:endParaRPr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a:t>測定のグラフではデータチェック間隔を取っていますが，そのデータチェック間隔を減らすとさらに高速化が図れますが，その分</a:t>
            </a:r>
            <a:r>
              <a:rPr lang="en-US" altLang="ja-JP" dirty="0"/>
              <a:t>CPU</a:t>
            </a:r>
            <a:r>
              <a:rPr lang="ja-JP" altLang="en-US"/>
              <a:t>使用率が急激に上昇してしまい</a:t>
            </a:r>
            <a:r>
              <a:rPr lang="en-US" altLang="ja-JP" dirty="0"/>
              <a:t>VM</a:t>
            </a:r>
            <a:r>
              <a:rPr lang="ja-JP" altLang="en-US"/>
              <a:t>に負荷がかかってしまいます．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そのため，現在では</a:t>
            </a:r>
            <a:r>
              <a:rPr lang="en-US" altLang="ja-JP" dirty="0"/>
              <a:t>CPU</a:t>
            </a:r>
            <a:r>
              <a:rPr lang="ja-JP" altLang="en-US"/>
              <a:t>に負荷がかからない最小のデータチェック間隔を取っています．</a:t>
            </a:r>
            <a:endParaRPr lang="en-US" altLang="ja-JP" dirty="0"/>
          </a:p>
          <a:p>
            <a:endParaRPr lang="en-US" altLang="ja-JP" u="none" dirty="0"/>
          </a:p>
          <a:p>
            <a:endParaRPr lang="en-US" altLang="ja-JP" u="none" dirty="0"/>
          </a:p>
          <a:p>
            <a:r>
              <a:rPr lang="ja-JP" altLang="en-US" u="none"/>
              <a:t>また，ハイパーバイザ内と</a:t>
            </a:r>
            <a:r>
              <a:rPr lang="en-US" altLang="ja-JP" u="none" dirty="0"/>
              <a:t>SEV</a:t>
            </a:r>
            <a:r>
              <a:rPr lang="ja-JP" altLang="en-US"/>
              <a:t>を有効にした</a:t>
            </a:r>
            <a:r>
              <a:rPr lang="en-US" altLang="ja-JP" dirty="0"/>
              <a:t>OS</a:t>
            </a:r>
            <a:r>
              <a:rPr lang="ja-JP" altLang="en-US"/>
              <a:t>内はほぼ同じ性能になっていることがわかりました．</a:t>
            </a:r>
            <a:endParaRPr lang="en-US" altLang="ja-JP" dirty="0"/>
          </a:p>
          <a:p>
            <a:r>
              <a:rPr lang="ja-JP" altLang="en-US"/>
              <a:t>現在ではハイパーバイザ内では</a:t>
            </a:r>
            <a:r>
              <a:rPr lang="en-US" altLang="ja-JP" dirty="0"/>
              <a:t>SEV</a:t>
            </a:r>
            <a:r>
              <a:rPr lang="ja-JP" altLang="en-US"/>
              <a:t>を有効にしていないため，</a:t>
            </a:r>
            <a:r>
              <a:rPr lang="en-US" altLang="ja-JP" dirty="0"/>
              <a:t>SEV</a:t>
            </a:r>
            <a:r>
              <a:rPr lang="ja-JP" altLang="en-US"/>
              <a:t>を有効にしたり，ソフトウェア支援のみでの仮想化では性能が変わる可能性があります．</a:t>
            </a:r>
            <a:endParaRPr lang="en-US" altLang="ja-JP" dirty="0"/>
          </a:p>
          <a:p>
            <a:endParaRPr lang="en-US" altLang="ja-JP" dirty="0"/>
          </a:p>
          <a:p>
            <a:endParaRPr lang="en-US" altLang="ja-JP" dirty="0"/>
          </a:p>
          <a:p>
            <a:endParaRPr lang="en-US" altLang="ja-JP" dirty="0"/>
          </a:p>
          <a:p>
            <a:r>
              <a:rPr lang="en-US" altLang="ja-JP" dirty="0"/>
              <a:t>///</a:t>
            </a:r>
            <a:r>
              <a:rPr lang="ja-JP" altLang="en-US"/>
              <a:t>今回，共有メモリを用いる際のデータチェック間隔は</a:t>
            </a:r>
            <a:r>
              <a:rPr lang="en-US" altLang="ja-JP" dirty="0"/>
              <a:t>200μs</a:t>
            </a:r>
            <a:r>
              <a:rPr lang="ja-JP" altLang="en-US"/>
              <a:t>としていまして，</a:t>
            </a:r>
            <a:endParaRPr lang="en-US" altLang="ja-JP" dirty="0"/>
          </a:p>
          <a:p>
            <a:r>
              <a:rPr lang="ja-JP" altLang="en-US"/>
              <a:t>その理由としては，</a:t>
            </a:r>
            <a:r>
              <a:rPr lang="en-US" altLang="ja-JP" dirty="0"/>
              <a:t>200μs</a:t>
            </a:r>
            <a:r>
              <a:rPr lang="ja-JP" altLang="en-US"/>
              <a:t>よりチェック間隔が短いと性能は向上するのですが，右下図のように</a:t>
            </a:r>
            <a:r>
              <a:rPr lang="en-US" altLang="ja-JP" dirty="0"/>
              <a:t>CPU</a:t>
            </a:r>
            <a:r>
              <a:rPr lang="ja-JP" altLang="en-US"/>
              <a:t>使用率が跳ね上がってしまうため，データチェック感覚は</a:t>
            </a:r>
            <a:r>
              <a:rPr lang="en-US" altLang="ja-JP" dirty="0"/>
              <a:t>200μs</a:t>
            </a:r>
            <a:r>
              <a:rPr lang="ja-JP" altLang="en-US"/>
              <a:t>としています．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e1000e</a:t>
            </a:r>
            <a:r>
              <a:rPr lang="ja-JP" altLang="en-US">
                <a:solidFill>
                  <a:srgbClr val="FF0000"/>
                </a:solidFill>
              </a:rPr>
              <a:t>：</a:t>
            </a:r>
            <a:r>
              <a:rPr lang="en-US" altLang="ja-JP" dirty="0">
                <a:solidFill>
                  <a:srgbClr val="FF0000"/>
                </a:solidFill>
              </a:rPr>
              <a:t>QEMU</a:t>
            </a:r>
            <a:r>
              <a:rPr lang="ja-JP" altLang="en-US">
                <a:solidFill>
                  <a:srgbClr val="FF0000"/>
                </a:solidFill>
              </a:rPr>
              <a:t>でエミュレートされた</a:t>
            </a:r>
            <a:r>
              <a:rPr lang="en-US" altLang="ja-JP" dirty="0">
                <a:solidFill>
                  <a:srgbClr val="FF0000"/>
                </a:solidFill>
              </a:rPr>
              <a:t>NIC</a:t>
            </a:r>
            <a:r>
              <a:rPr lang="ja-JP" altLang="en-US">
                <a:solidFill>
                  <a:srgbClr val="FF0000"/>
                </a:solidFill>
              </a:rPr>
              <a:t>，一般的な</a:t>
            </a:r>
            <a:r>
              <a:rPr lang="en-US" altLang="ja-JP" dirty="0">
                <a:solidFill>
                  <a:srgbClr val="FF0000"/>
                </a:solidFill>
              </a:rPr>
              <a:t>1G</a:t>
            </a:r>
            <a:r>
              <a:rPr lang="ja-JP" altLang="en-US">
                <a:solidFill>
                  <a:srgbClr val="FF0000"/>
                </a:solidFill>
              </a:rPr>
              <a:t>のネットワーク回線</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virtio</a:t>
            </a:r>
            <a:r>
              <a:rPr lang="ja-JP" altLang="en-US">
                <a:solidFill>
                  <a:srgbClr val="FF0000"/>
                </a:solidFill>
              </a:rPr>
              <a:t>：準仮想化ドライバされた</a:t>
            </a:r>
            <a:r>
              <a:rPr lang="en-US" altLang="ja-JP" dirty="0">
                <a:solidFill>
                  <a:srgbClr val="FF0000"/>
                </a:solidFill>
              </a:rPr>
              <a:t>NIC</a:t>
            </a:r>
            <a:r>
              <a:rPr lang="ja-JP" altLang="en-US">
                <a:solidFill>
                  <a:srgbClr val="FF0000"/>
                </a:solidFill>
              </a:rPr>
              <a:t>，</a:t>
            </a:r>
            <a:r>
              <a:rPr lang="en-US" altLang="ja-JP" dirty="0">
                <a:solidFill>
                  <a:srgbClr val="FF0000"/>
                </a:solidFill>
              </a:rPr>
              <a:t>e1000e</a:t>
            </a:r>
            <a:r>
              <a:rPr lang="ja-JP" altLang="en-US">
                <a:solidFill>
                  <a:srgbClr val="FF0000"/>
                </a:solidFill>
              </a:rPr>
              <a:t>と比較し，よりネットワークの最適化がされている．</a:t>
            </a:r>
            <a:endParaRPr lang="en-JP"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15</a:t>
            </a:fld>
            <a:endParaRPr kumimoji="1" lang="ja-JP" altLang="en-US"/>
          </a:p>
        </p:txBody>
      </p:sp>
    </p:spTree>
    <p:extLst>
      <p:ext uri="{BB962C8B-B14F-4D97-AF65-F5344CB8AC3E}">
        <p14:creationId xmlns:p14="http://schemas.microsoft.com/office/powerpoint/2010/main" val="3852437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次にハイパーバイザ内エージェントの性能についてです．</a:t>
            </a:r>
            <a:endParaRPr kumimoji="1" lang="en-US" altLang="ja-JP" dirty="0"/>
          </a:p>
          <a:p>
            <a:r>
              <a:rPr lang="en-US" altLang="ja-JP" dirty="0"/>
              <a:t>OS</a:t>
            </a:r>
            <a:r>
              <a:rPr lang="ja-JP" altLang="en-US"/>
              <a:t>バージョンの取得性能は左下図のようになっています．</a:t>
            </a:r>
            <a:r>
              <a:rPr lang="en-US" altLang="ja-JP" dirty="0" err="1"/>
              <a:t>BitVisor</a:t>
            </a:r>
            <a:r>
              <a:rPr lang="ja-JP" altLang="en-US"/>
              <a:t>と用いた場合，</a:t>
            </a:r>
            <a:r>
              <a:rPr lang="en-US" altLang="ja-JP" dirty="0"/>
              <a:t>SEV</a:t>
            </a:r>
            <a:r>
              <a:rPr lang="ja-JP" altLang="en-US"/>
              <a:t>を有効にしていない</a:t>
            </a:r>
            <a:r>
              <a:rPr lang="en-US" altLang="ja-JP" dirty="0"/>
              <a:t>OS</a:t>
            </a:r>
            <a:r>
              <a:rPr lang="ja-JP" altLang="en-US"/>
              <a:t>内よりも</a:t>
            </a:r>
            <a:r>
              <a:rPr lang="en-US" altLang="ja-JP" dirty="0"/>
              <a:t>0.7ms</a:t>
            </a:r>
            <a:r>
              <a:rPr lang="ja-JP" altLang="en-US"/>
              <a:t>遅くなりました．また，</a:t>
            </a:r>
            <a:r>
              <a:rPr lang="en-US" altLang="ja-JP" dirty="0"/>
              <a:t>Xen</a:t>
            </a:r>
            <a:r>
              <a:rPr lang="ja-JP" altLang="en-US"/>
              <a:t>と</a:t>
            </a:r>
            <a:r>
              <a:rPr lang="en-US" altLang="ja-JP" dirty="0"/>
              <a:t>SEV</a:t>
            </a:r>
            <a:r>
              <a:rPr lang="ja-JP" altLang="en-US"/>
              <a:t>を有効にしていない</a:t>
            </a:r>
            <a:r>
              <a:rPr lang="en-US" altLang="ja-JP" dirty="0"/>
              <a:t>OS</a:t>
            </a:r>
            <a:r>
              <a:rPr lang="ja-JP" altLang="en-US"/>
              <a:t>内エージェントでは同程度の性能となりました．</a:t>
            </a:r>
            <a:endParaRPr lang="en-US" altLang="ja-JP" dirty="0"/>
          </a:p>
          <a:p>
            <a:r>
              <a:rPr lang="ja-JP" altLang="en-US"/>
              <a:t>プロセス一覧の取得性能は右下図のようになっています．</a:t>
            </a:r>
            <a:r>
              <a:rPr kumimoji="1" lang="en-US" altLang="ja-JP" dirty="0" err="1"/>
              <a:t>BitVisor</a:t>
            </a:r>
            <a:r>
              <a:rPr kumimoji="1" lang="ja-JP" altLang="en-US"/>
              <a:t>を用いると</a:t>
            </a:r>
            <a:r>
              <a:rPr kumimoji="1" lang="en-US" altLang="ja-JP" dirty="0"/>
              <a:t>OS</a:t>
            </a:r>
            <a:r>
              <a:rPr kumimoji="1" lang="ja-JP" altLang="en-US"/>
              <a:t>内エージェントよりも</a:t>
            </a:r>
            <a:r>
              <a:rPr kumimoji="1" lang="en-US" altLang="ja-JP" dirty="0"/>
              <a:t>50%</a:t>
            </a:r>
            <a:r>
              <a:rPr kumimoji="1" lang="ja-JP" altLang="en-US"/>
              <a:t>遅くなりました．また，</a:t>
            </a:r>
            <a:r>
              <a:rPr kumimoji="1" lang="en-US" altLang="ja-JP" dirty="0"/>
              <a:t>Xen</a:t>
            </a:r>
            <a:r>
              <a:rPr kumimoji="1" lang="ja-JP" altLang="en-US"/>
              <a:t>を用いた場合では，</a:t>
            </a:r>
            <a:r>
              <a:rPr kumimoji="1" lang="en-US" altLang="ja-JP" dirty="0"/>
              <a:t>OS</a:t>
            </a:r>
            <a:r>
              <a:rPr kumimoji="1" lang="ja-JP" altLang="en-US"/>
              <a:t>のバージョン情報の取得性能と同じく，</a:t>
            </a:r>
            <a:r>
              <a:rPr kumimoji="1" lang="en-US" altLang="ja-JP" dirty="0"/>
              <a:t>SEV</a:t>
            </a:r>
            <a:r>
              <a:rPr kumimoji="1" lang="ja-JP" altLang="en-US"/>
              <a:t>なしの</a:t>
            </a:r>
            <a:r>
              <a:rPr kumimoji="1" lang="en-US" altLang="ja-JP" dirty="0"/>
              <a:t>OS</a:t>
            </a:r>
            <a:r>
              <a:rPr kumimoji="1" lang="ja-JP" altLang="en-US"/>
              <a:t>内エージェントと同程度の性能となりました．</a:t>
            </a:r>
            <a:endParaRPr kumimoji="1" lang="en-US" altLang="ja-JP" dirty="0"/>
          </a:p>
          <a:p>
            <a:r>
              <a:rPr kumimoji="1" lang="en-US" altLang="ja-JP" dirty="0"/>
              <a:t>Xen</a:t>
            </a:r>
            <a:r>
              <a:rPr kumimoji="1" lang="ja-JP" altLang="en-US"/>
              <a:t>では通信の暗号化ができていないため，暗号化によって多少性能が低下する可能性がありますが，</a:t>
            </a:r>
            <a:r>
              <a:rPr lang="en-US" altLang="ja-JP" dirty="0"/>
              <a:t>Dom0</a:t>
            </a:r>
            <a:r>
              <a:rPr lang="ja-JP" altLang="en-US"/>
              <a:t>ではプロキシを動作させているため，プロキシからのハイパーコールを利用しないようにすれば，更なる高速化が期待できます．</a:t>
            </a:r>
            <a:endParaRPr kumimoji="1" lang="en-US" altLang="ja-JP" dirty="0"/>
          </a:p>
          <a:p>
            <a:endParaRPr lang="en-US" altLang="ja-JP" dirty="0"/>
          </a:p>
          <a:p>
            <a:endParaRPr lang="en-US" altLang="ja-JP" dirty="0"/>
          </a:p>
          <a:p>
            <a:endParaRPr lang="en-US" altLang="ja-JP" dirty="0"/>
          </a:p>
          <a:p>
            <a:r>
              <a:rPr lang="en-US" altLang="ja-JP" dirty="0"/>
              <a:t>////</a:t>
            </a:r>
            <a:r>
              <a:rPr lang="ja-JP" altLang="en-US"/>
              <a:t>詳しい原因は現在調査中なのですが，連続で通信することにより遅くなったと考えられます．</a:t>
            </a:r>
            <a:endParaRPr lang="en-US" altLang="ja-JP" dirty="0"/>
          </a:p>
          <a:p>
            <a:endParaRPr lang="en-US" altLang="ja-JP" dirty="0"/>
          </a:p>
          <a:p>
            <a:endParaRPr lang="en-US" altLang="ja-JP" dirty="0"/>
          </a:p>
          <a:p>
            <a:endParaRPr lang="en-US" altLang="ja-JP" dirty="0"/>
          </a:p>
          <a:p>
            <a:r>
              <a:rPr lang="en-US" altLang="ja-JP" dirty="0"/>
              <a:t>///</a:t>
            </a:r>
            <a:r>
              <a:rPr lang="ja-JP" altLang="en-US"/>
              <a:t>データチェック間隔を</a:t>
            </a:r>
            <a:r>
              <a:rPr lang="en-US" altLang="ja-JP" dirty="0"/>
              <a:t>0</a:t>
            </a:r>
            <a:r>
              <a:rPr lang="ja-JP" altLang="en-US"/>
              <a:t>にすると</a:t>
            </a:r>
            <a:r>
              <a:rPr lang="en-US" altLang="ja-JP" dirty="0"/>
              <a:t>CPU</a:t>
            </a:r>
            <a:r>
              <a:rPr lang="ja-JP" altLang="en-US"/>
              <a:t>使用率は上がってしまうのですが，</a:t>
            </a:r>
            <a:r>
              <a:rPr lang="en-US" altLang="ja-JP" dirty="0"/>
              <a:t>TCP</a:t>
            </a:r>
            <a:r>
              <a:rPr lang="ja-JP" altLang="en-US"/>
              <a:t>通信と比較して</a:t>
            </a:r>
            <a:r>
              <a:rPr lang="en-US" altLang="ja-JP" dirty="0"/>
              <a:t>65%</a:t>
            </a:r>
            <a:r>
              <a:rPr lang="ja-JP" altLang="en-US"/>
              <a:t>高速になりました．これより高速化の余地があるため，</a:t>
            </a:r>
            <a:r>
              <a:rPr lang="en-US" altLang="ja-JP" dirty="0"/>
              <a:t>CPU</a:t>
            </a:r>
            <a:r>
              <a:rPr lang="ja-JP" altLang="en-US"/>
              <a:t>の負荷をかけずに共有メモリを用いて通信を行う方法を検討しています．</a:t>
            </a:r>
            <a:endParaRPr lang="en-US" altLang="ja-JP" dirty="0"/>
          </a:p>
          <a:p>
            <a:endParaRPr lang="en-US" altLang="ja-JP" dirty="0"/>
          </a:p>
          <a:p>
            <a:r>
              <a:rPr lang="en-US" altLang="ja-JP" dirty="0"/>
              <a:t>///</a:t>
            </a:r>
            <a:r>
              <a:rPr lang="en-US" altLang="ja-JP" dirty="0" err="1"/>
              <a:t>plist</a:t>
            </a:r>
            <a:r>
              <a:rPr lang="ja-JP" altLang="en-US"/>
              <a:t>構造体を辿っているため，一つ一つ構造体を辿ってアドレスを送信する必要があります．</a:t>
            </a:r>
            <a:endParaRPr lang="en-US" altLang="ja-JP" dirty="0"/>
          </a:p>
          <a:p>
            <a:r>
              <a:rPr lang="ja-JP" altLang="en-US"/>
              <a:t>　　そもそも一括で取って来ればいいのですが，そのプロセスのメモリをまとめて取ってくるのは今回は名前だけ取ってくるため無駄なメモリデータが多いと思っています．</a:t>
            </a:r>
          </a:p>
          <a:p>
            <a:r>
              <a:rPr kumimoji="1" lang="en-US" altLang="ja-JP" dirty="0"/>
              <a:t>///</a:t>
            </a:r>
            <a:r>
              <a:rPr kumimoji="1" lang="en-US" altLang="ja-JP" dirty="0" err="1"/>
              <a:t>virtio</a:t>
            </a:r>
            <a:r>
              <a:rPr kumimoji="1" lang="ja-JP" altLang="en-US"/>
              <a:t>の通信の内部処理で何かメモリに関する処理が遅くなっているかはまだわかっていません．調べる必要があると思う．</a:t>
            </a: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16</a:t>
            </a:fld>
            <a:endParaRPr kumimoji="1" lang="ja-JP" altLang="en-US"/>
          </a:p>
        </p:txBody>
      </p:sp>
    </p:spTree>
    <p:extLst>
      <p:ext uri="{BB962C8B-B14F-4D97-AF65-F5344CB8AC3E}">
        <p14:creationId xmlns:p14="http://schemas.microsoft.com/office/powerpoint/2010/main" val="2999388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まとめです．</a:t>
            </a:r>
          </a:p>
          <a:p>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を用いてメモリが暗号化された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に対して安全な</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オフロードを実現する</a:t>
            </a:r>
            <a:r>
              <a:rPr kumimoji="1" lang="en-US" altLang="ja-JP" sz="1200" kern="1200" dirty="0" err="1">
                <a:solidFill>
                  <a:schemeClr val="tx1"/>
                </a:solidFill>
                <a:effectLst/>
                <a:latin typeface="+mn-lt"/>
                <a:ea typeface="+mn-ea"/>
                <a:cs typeface="+mn-cs"/>
              </a:rPr>
              <a:t>SEVmonitor</a:t>
            </a:r>
            <a:r>
              <a:rPr kumimoji="1" lang="ja-JP" altLang="ja-JP" sz="1200" kern="1200">
                <a:solidFill>
                  <a:schemeClr val="tx1"/>
                </a:solidFill>
                <a:effectLst/>
                <a:latin typeface="+mn-lt"/>
                <a:ea typeface="+mn-ea"/>
                <a:cs typeface="+mn-cs"/>
              </a:rPr>
              <a:t>を提案しました．</a:t>
            </a:r>
          </a:p>
          <a:p>
            <a:r>
              <a:rPr kumimoji="1" lang="en-US" altLang="ja-JP" sz="1200" kern="1200" dirty="0" err="1">
                <a:solidFill>
                  <a:schemeClr val="tx1"/>
                </a:solidFill>
                <a:effectLst/>
                <a:latin typeface="+mn-lt"/>
                <a:ea typeface="+mn-ea"/>
                <a:cs typeface="+mn-cs"/>
              </a:rPr>
              <a:t>SEVmonitor</a:t>
            </a:r>
            <a:r>
              <a:rPr kumimoji="1" lang="ja-JP" altLang="ja-JP"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内でメモリデータを取得するエージェントを</a:t>
            </a:r>
            <a:r>
              <a:rPr kumimoji="1" lang="ja-JP" altLang="en-US" sz="1200" kern="1200">
                <a:solidFill>
                  <a:schemeClr val="tx1"/>
                </a:solidFill>
                <a:effectLst/>
                <a:latin typeface="+mn-lt"/>
                <a:ea typeface="+mn-ea"/>
                <a:cs typeface="+mn-cs"/>
              </a:rPr>
              <a:t>監視対象</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内で安全</a:t>
            </a:r>
            <a:r>
              <a:rPr kumimoji="1" lang="ja-JP" altLang="ja-JP" sz="1200" kern="1200">
                <a:solidFill>
                  <a:schemeClr val="tx1"/>
                </a:solidFill>
                <a:effectLst/>
                <a:latin typeface="+mn-lt"/>
                <a:ea typeface="+mn-ea"/>
                <a:cs typeface="+mn-cs"/>
              </a:rPr>
              <a:t>に動作させます．エージェントの配置としては</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内、</a:t>
            </a:r>
            <a:r>
              <a:rPr kumimoji="1" lang="ja-JP" altLang="en-US" sz="1200" kern="1200">
                <a:solidFill>
                  <a:schemeClr val="tx1"/>
                </a:solidFill>
                <a:effectLst/>
                <a:latin typeface="+mn-lt"/>
                <a:ea typeface="+mn-ea"/>
                <a:cs typeface="+mn-cs"/>
              </a:rPr>
              <a:t>ハイパーバイザ内の</a:t>
            </a:r>
            <a:r>
              <a:rPr kumimoji="1" lang="en-US" altLang="ja-JP" sz="1200" kern="1200" dirty="0">
                <a:solidFill>
                  <a:schemeClr val="tx1"/>
                </a:solidFill>
                <a:effectLst/>
                <a:latin typeface="+mn-lt"/>
                <a:ea typeface="+mn-ea"/>
                <a:cs typeface="+mn-cs"/>
              </a:rPr>
              <a:t>2</a:t>
            </a:r>
            <a:r>
              <a:rPr kumimoji="1" lang="ja-JP" altLang="en-US" sz="1200" kern="1200">
                <a:solidFill>
                  <a:schemeClr val="tx1"/>
                </a:solidFill>
                <a:effectLst/>
                <a:latin typeface="+mn-lt"/>
                <a:ea typeface="+mn-ea"/>
                <a:cs typeface="+mn-cs"/>
              </a:rPr>
              <a:t>つ</a:t>
            </a:r>
            <a:r>
              <a:rPr kumimoji="1" lang="ja-JP" altLang="ja-JP" sz="1200" kern="1200">
                <a:solidFill>
                  <a:schemeClr val="tx1"/>
                </a:solidFill>
                <a:effectLst/>
                <a:latin typeface="+mn-lt"/>
                <a:ea typeface="+mn-ea"/>
                <a:cs typeface="+mn-cs"/>
              </a:rPr>
              <a:t>を</a:t>
            </a:r>
            <a:r>
              <a:rPr kumimoji="1" lang="ja-JP" altLang="en-US" sz="1200" kern="1200">
                <a:solidFill>
                  <a:schemeClr val="tx1"/>
                </a:solidFill>
                <a:effectLst/>
                <a:latin typeface="+mn-lt"/>
                <a:ea typeface="+mn-ea"/>
                <a:cs typeface="+mn-cs"/>
              </a:rPr>
              <a:t>実装</a:t>
            </a:r>
            <a:r>
              <a:rPr kumimoji="1" lang="ja-JP" altLang="ja-JP" sz="1200" kern="1200">
                <a:solidFill>
                  <a:schemeClr val="tx1"/>
                </a:solidFill>
                <a:effectLst/>
                <a:latin typeface="+mn-lt"/>
                <a:ea typeface="+mn-ea"/>
                <a:cs typeface="+mn-cs"/>
              </a:rPr>
              <a:t>しました．</a:t>
            </a:r>
          </a:p>
          <a:p>
            <a:r>
              <a:rPr kumimoji="1" lang="ja-JP" altLang="ja-JP" sz="1200" kern="1200">
                <a:solidFill>
                  <a:schemeClr val="tx1"/>
                </a:solidFill>
                <a:effectLst/>
                <a:latin typeface="+mn-lt"/>
                <a:ea typeface="+mn-ea"/>
                <a:cs typeface="+mn-cs"/>
              </a:rPr>
              <a:t>また，オフロードした</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も</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で暗号化された別の</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内で実行し、情報漏洩を防ぎます．</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はエージェントと暗号通信を行い、メモリデータを取得し，</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の監視を行います</a:t>
            </a:r>
            <a:r>
              <a:rPr kumimoji="1" lang="en-US" altLang="ja-JP" sz="1200" kern="1200" dirty="0">
                <a:solidFill>
                  <a:schemeClr val="tx1"/>
                </a:solidFill>
                <a:effectLst/>
                <a:latin typeface="+mn-lt"/>
                <a:ea typeface="+mn-ea"/>
                <a:cs typeface="+mn-cs"/>
              </a:rPr>
              <a:t>.</a:t>
            </a:r>
            <a:endParaRPr kumimoji="1" lang="ja-JP" altLang="ja-JP"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実験より，</a:t>
            </a:r>
            <a:r>
              <a:rPr kumimoji="1" lang="ja-JP" altLang="en-US" sz="1200" kern="1200">
                <a:solidFill>
                  <a:schemeClr val="tx1"/>
                </a:solidFill>
                <a:effectLst/>
                <a:latin typeface="+mn-lt"/>
                <a:ea typeface="+mn-ea"/>
                <a:cs typeface="+mn-cs"/>
              </a:rPr>
              <a:t>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のメモリ上の</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データの取得性能を確認しました．</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今後の</a:t>
            </a:r>
            <a:r>
              <a:rPr kumimoji="1" lang="ja-JP" altLang="en-US" sz="1200" kern="1200">
                <a:solidFill>
                  <a:schemeClr val="tx1"/>
                </a:solidFill>
                <a:effectLst/>
                <a:latin typeface="+mn-lt"/>
                <a:ea typeface="+mn-ea"/>
                <a:cs typeface="+mn-cs"/>
              </a:rPr>
              <a:t>計画</a:t>
            </a:r>
            <a:r>
              <a:rPr kumimoji="1" lang="ja-JP" altLang="ja-JP" sz="1200" kern="1200">
                <a:solidFill>
                  <a:schemeClr val="tx1"/>
                </a:solidFill>
                <a:effectLst/>
                <a:latin typeface="+mn-lt"/>
                <a:ea typeface="+mn-ea"/>
                <a:cs typeface="+mn-cs"/>
              </a:rPr>
              <a:t>としては，</a:t>
            </a:r>
            <a:r>
              <a:rPr lang="en-US" altLang="ja-JP" dirty="0"/>
              <a:t>Xen</a:t>
            </a:r>
            <a:r>
              <a:rPr lang="ja-JP" altLang="en-US"/>
              <a:t>を用いたエージェントの暗号化通信の実装を行いたいと考えています．また，</a:t>
            </a:r>
            <a:r>
              <a:rPr kumimoji="1" lang="ja-JP" altLang="en-US" sz="1200" kern="1200">
                <a:solidFill>
                  <a:schemeClr val="tx1"/>
                </a:solidFill>
                <a:effectLst/>
                <a:latin typeface="+mn-lt"/>
                <a:ea typeface="+mn-ea"/>
                <a:cs typeface="+mn-cs"/>
              </a:rPr>
              <a:t>ハイパーバイザ内</a:t>
            </a:r>
            <a:r>
              <a:rPr lang="ja-JP" altLang="en-US"/>
              <a:t>エージェントでの共有メモリの実装を行うことによって，連続通信した際のオーバヘッド削減を考えています．</a:t>
            </a:r>
            <a:endParaRPr lang="en-US" altLang="ja-JP" dirty="0"/>
          </a:p>
          <a:p>
            <a:r>
              <a:rPr kumimoji="1" lang="ja-JP" altLang="ja-JP" sz="1200" kern="1200">
                <a:solidFill>
                  <a:schemeClr val="tx1"/>
                </a:solidFill>
                <a:effectLst/>
                <a:latin typeface="+mn-lt"/>
                <a:ea typeface="+mn-ea"/>
                <a:cs typeface="+mn-cs"/>
              </a:rPr>
              <a:t>これで発表を終わります．ご静聴ありがとうございました</a:t>
            </a:r>
            <a:r>
              <a:rPr lang="ja-JP" altLang="ja-JP">
                <a:effectLst/>
              </a:rPr>
              <a:t> </a:t>
            </a:r>
            <a:endParaRPr lang="en-US" altLang="ja-JP" dirty="0">
              <a:effectLst/>
            </a:endParaRPr>
          </a:p>
          <a:p>
            <a:endParaRPr kumimoji="1" lang="en-US" altLang="ja-JP" dirty="0">
              <a:effectLst/>
            </a:endParaRPr>
          </a:p>
          <a:p>
            <a:endParaRPr kumimoji="1" lang="en-US" altLang="ja-JP" dirty="0">
              <a:effectLst/>
            </a:endParaRPr>
          </a:p>
          <a:p>
            <a:r>
              <a:rPr kumimoji="1" lang="en-US" altLang="ja-JP" dirty="0">
                <a:effectLst/>
              </a:rPr>
              <a:t>///</a:t>
            </a:r>
            <a:r>
              <a:rPr kumimoji="1" lang="ja-JP" altLang="en-US">
                <a:effectLst/>
              </a:rPr>
              <a:t>最終的には，自分としては，今後の課題にも挙げたのですが，</a:t>
            </a:r>
            <a:r>
              <a:rPr kumimoji="1" lang="en-US" altLang="ja-JP" dirty="0">
                <a:effectLst/>
              </a:rPr>
              <a:t>OS</a:t>
            </a:r>
            <a:r>
              <a:rPr kumimoji="1" lang="ja-JP" altLang="en-US">
                <a:effectLst/>
              </a:rPr>
              <a:t>内やハイパーバイザ内にエージェントを実装して，それぞれの性能比較ができたらいいと思っています．</a:t>
            </a:r>
            <a:endParaRPr kumimoji="1" lang="en-US" altLang="ja-JP" dirty="0">
              <a:effectLst/>
            </a:endParaRPr>
          </a:p>
          <a:p>
            <a:r>
              <a:rPr kumimoji="1" lang="en-US" altLang="ja-JP" dirty="0">
                <a:effectLst/>
              </a:rPr>
              <a:t>     </a:t>
            </a:r>
            <a:r>
              <a:rPr kumimoji="1" lang="ja-JP" altLang="en-US">
                <a:effectLst/>
              </a:rPr>
              <a:t>自分が提案した以外のその他のエージェントの配置の実装や，安全性能の評価なども考えていますが正直どこまでできるかはわからないため，できるだけ進めたいと考えています．</a:t>
            </a:r>
            <a:endParaRPr kumimoji="1" lang="en-US" altLang="ja-JP" dirty="0">
              <a:effectLst/>
            </a:endParaRPr>
          </a:p>
          <a:p>
            <a:r>
              <a:rPr kumimoji="1" lang="en-US" altLang="ja-JP" dirty="0">
                <a:effectLst/>
              </a:rPr>
              <a:t>///</a:t>
            </a:r>
            <a:r>
              <a:rPr kumimoji="1" lang="ja-JP" altLang="en-US">
                <a:effectLst/>
              </a:rPr>
              <a:t>安全性の評価は同数かは今も検討中です．様々な論文を読んでどうしているか調べようと考えていますが，古賀くんの発表でもあったのですが，安全性の評価は様々な論文でもされておらず，安全性の評価は多岐に渡り，これができたから絶対安全というものはないと考えています．</a:t>
            </a:r>
            <a:endParaRPr kumimoji="1" lang="en-US" altLang="ja-JP" dirty="0">
              <a:effectLst/>
            </a:endParaRP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17</a:t>
            </a:fld>
            <a:endParaRPr kumimoji="1" lang="ja-JP" altLang="en-US"/>
          </a:p>
        </p:txBody>
      </p:sp>
    </p:spTree>
    <p:extLst>
      <p:ext uri="{BB962C8B-B14F-4D97-AF65-F5344CB8AC3E}">
        <p14:creationId xmlns:p14="http://schemas.microsoft.com/office/powerpoint/2010/main" val="286341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近年、</a:t>
            </a:r>
            <a:r>
              <a:rPr kumimoji="1" lang="en-US" altLang="ja-JP" sz="1200" kern="1200" dirty="0">
                <a:solidFill>
                  <a:schemeClr val="tx1"/>
                </a:solidFill>
                <a:effectLst/>
                <a:latin typeface="+mn-lt"/>
                <a:ea typeface="+mn-ea"/>
                <a:cs typeface="+mn-cs"/>
              </a:rPr>
              <a:t>IaaS</a:t>
            </a:r>
            <a:r>
              <a:rPr kumimoji="1" lang="ja-JP" altLang="ja-JP" sz="1200" kern="1200">
                <a:solidFill>
                  <a:schemeClr val="tx1"/>
                </a:solidFill>
                <a:effectLst/>
                <a:latin typeface="+mn-lt"/>
                <a:ea typeface="+mn-ea"/>
                <a:cs typeface="+mn-cs"/>
              </a:rPr>
              <a:t>型クラウドが普及しており，ユーザは仮想マシン</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をインターネット経由で</a:t>
            </a:r>
            <a:r>
              <a:rPr kumimoji="1" lang="ja-JP" altLang="ja-JP" sz="1200" u="sng" kern="1200">
                <a:solidFill>
                  <a:schemeClr val="tx1"/>
                </a:solidFill>
                <a:effectLst/>
                <a:latin typeface="+mn-lt"/>
                <a:ea typeface="+mn-ea"/>
                <a:cs typeface="+mn-cs"/>
              </a:rPr>
              <a:t>利用</a:t>
            </a:r>
            <a:r>
              <a:rPr kumimoji="1" lang="ja-JP" altLang="ja-JP" sz="1200" kern="1200">
                <a:solidFill>
                  <a:schemeClr val="tx1"/>
                </a:solidFill>
                <a:effectLst/>
                <a:latin typeface="+mn-lt"/>
                <a:ea typeface="+mn-ea"/>
                <a:cs typeface="+mn-cs"/>
              </a:rPr>
              <a:t>することができます．しかし，クラウド内には悪意のある管理者などの内部犯がいる可能性が指摘されています．</a:t>
            </a:r>
            <a:r>
              <a:rPr kumimoji="1" lang="en-US" altLang="ja-JP" sz="1200" kern="1200" dirty="0">
                <a:solidFill>
                  <a:schemeClr val="tx1"/>
                </a:solidFill>
                <a:effectLst/>
                <a:latin typeface="+mn-lt"/>
                <a:ea typeface="+mn-ea"/>
                <a:cs typeface="+mn-cs"/>
              </a:rPr>
              <a:t>2022</a:t>
            </a:r>
            <a:r>
              <a:rPr kumimoji="1" lang="ja-JP" altLang="ja-JP" sz="1200" kern="1200">
                <a:solidFill>
                  <a:schemeClr val="tx1"/>
                </a:solidFill>
                <a:effectLst/>
                <a:latin typeface="+mn-lt"/>
                <a:ea typeface="+mn-ea"/>
                <a:cs typeface="+mn-cs"/>
              </a:rPr>
              <a:t>年の</a:t>
            </a:r>
            <a:r>
              <a:rPr kumimoji="1" lang="en-US" altLang="ja-JP" sz="1200" kern="1200" dirty="0">
                <a:solidFill>
                  <a:schemeClr val="tx1"/>
                </a:solidFill>
                <a:effectLst/>
                <a:latin typeface="+mn-lt"/>
                <a:ea typeface="+mn-ea"/>
                <a:cs typeface="+mn-cs"/>
              </a:rPr>
              <a:t>IPA </a:t>
            </a:r>
            <a:r>
              <a:rPr kumimoji="1" lang="ja-JP" altLang="ja-JP" sz="1200" kern="1200">
                <a:solidFill>
                  <a:schemeClr val="tx1"/>
                </a:solidFill>
                <a:effectLst/>
                <a:latin typeface="+mn-lt"/>
                <a:ea typeface="+mn-ea"/>
                <a:cs typeface="+mn-cs"/>
              </a:rPr>
              <a:t>情報セキュリティ</a:t>
            </a:r>
            <a:r>
              <a:rPr kumimoji="1" lang="en-US" altLang="ja-JP" sz="1200" kern="1200" dirty="0">
                <a:solidFill>
                  <a:schemeClr val="tx1"/>
                </a:solidFill>
                <a:effectLst/>
                <a:latin typeface="+mn-lt"/>
                <a:ea typeface="+mn-ea"/>
                <a:cs typeface="+mn-cs"/>
              </a:rPr>
              <a:t>10</a:t>
            </a:r>
            <a:r>
              <a:rPr kumimoji="1" lang="ja-JP" altLang="ja-JP" sz="1200" kern="1200">
                <a:solidFill>
                  <a:schemeClr val="tx1"/>
                </a:solidFill>
                <a:effectLst/>
                <a:latin typeface="+mn-lt"/>
                <a:ea typeface="+mn-ea"/>
                <a:cs typeface="+mn-cs"/>
              </a:rPr>
              <a:t>大脅威では内部不正による情報漏洩が</a:t>
            </a:r>
            <a:r>
              <a:rPr kumimoji="1" lang="en-US" altLang="ja-JP" sz="1200" kern="1200" dirty="0">
                <a:solidFill>
                  <a:schemeClr val="tx1"/>
                </a:solidFill>
                <a:effectLst/>
                <a:latin typeface="+mn-lt"/>
                <a:ea typeface="+mn-ea"/>
                <a:cs typeface="+mn-cs"/>
              </a:rPr>
              <a:t>5</a:t>
            </a:r>
            <a:r>
              <a:rPr kumimoji="1" lang="ja-JP" altLang="ja-JP" sz="1200" kern="1200">
                <a:solidFill>
                  <a:schemeClr val="tx1"/>
                </a:solidFill>
                <a:effectLst/>
                <a:latin typeface="+mn-lt"/>
                <a:ea typeface="+mn-ea"/>
                <a:cs typeface="+mn-cs"/>
              </a:rPr>
              <a:t>位に位置しています．内部犯からは</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を</a:t>
            </a:r>
            <a:r>
              <a:rPr kumimoji="1" lang="ja-JP" altLang="en-US" sz="1200" u="sng" kern="1200">
                <a:solidFill>
                  <a:schemeClr val="tx1"/>
                </a:solidFill>
                <a:effectLst/>
                <a:latin typeface="+mn-lt"/>
                <a:ea typeface="+mn-ea"/>
                <a:cs typeface="+mn-cs"/>
              </a:rPr>
              <a:t>攻撃</a:t>
            </a:r>
            <a:r>
              <a:rPr kumimoji="1" lang="ja-JP" altLang="en-US" sz="1200" kern="1200">
                <a:solidFill>
                  <a:schemeClr val="tx1"/>
                </a:solidFill>
                <a:effectLst/>
                <a:latin typeface="+mn-lt"/>
                <a:ea typeface="+mn-ea"/>
                <a:cs typeface="+mn-cs"/>
              </a:rPr>
              <a:t>され，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内にあるユーザ名やパスワードなどの機密情報が盗聴される恐れがあります．そのため，</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内のデータの保護というものが必要になってきています．</a:t>
            </a: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2</a:t>
            </a:fld>
            <a:endParaRPr kumimoji="1" lang="ja-JP" altLang="en-US"/>
          </a:p>
        </p:txBody>
      </p:sp>
    </p:spTree>
    <p:extLst>
      <p:ext uri="{BB962C8B-B14F-4D97-AF65-F5344CB8AC3E}">
        <p14:creationId xmlns:p14="http://schemas.microsoft.com/office/powerpoint/2010/main" val="899563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そこで，</a:t>
            </a:r>
            <a:r>
              <a:rPr kumimoji="1" lang="en-US" altLang="ja-JP" sz="1200" kern="1200" dirty="0">
                <a:solidFill>
                  <a:schemeClr val="tx1"/>
                </a:solidFill>
                <a:effectLst/>
                <a:latin typeface="+mn-lt"/>
                <a:ea typeface="+mn-ea"/>
                <a:cs typeface="+mn-cs"/>
              </a:rPr>
              <a:t>AMD</a:t>
            </a:r>
            <a:r>
              <a:rPr kumimoji="1" lang="ja-JP" altLang="ja-JP" sz="1200" kern="1200">
                <a:solidFill>
                  <a:schemeClr val="tx1"/>
                </a:solidFill>
                <a:effectLst/>
                <a:latin typeface="+mn-lt"/>
                <a:ea typeface="+mn-ea"/>
                <a:cs typeface="+mn-cs"/>
              </a:rPr>
              <a:t>製の</a:t>
            </a:r>
            <a:r>
              <a:rPr kumimoji="1" lang="en-US" altLang="ja-JP" sz="1200" kern="1200" dirty="0">
                <a:solidFill>
                  <a:schemeClr val="tx1"/>
                </a:solidFill>
                <a:effectLst/>
                <a:latin typeface="+mn-lt"/>
                <a:ea typeface="+mn-ea"/>
                <a:cs typeface="+mn-cs"/>
              </a:rPr>
              <a:t>CPU</a:t>
            </a:r>
            <a:r>
              <a:rPr kumimoji="1" lang="ja-JP" altLang="ja-JP"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と呼ばれるセキュリティ機構を提供しています．</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のメモリを透過的に</a:t>
            </a:r>
            <a:r>
              <a:rPr kumimoji="1" lang="ja-JP" altLang="en-US" sz="1200" kern="1200">
                <a:solidFill>
                  <a:schemeClr val="tx1"/>
                </a:solidFill>
                <a:effectLst/>
                <a:latin typeface="+mn-lt"/>
                <a:ea typeface="+mn-ea"/>
                <a:cs typeface="+mn-cs"/>
              </a:rPr>
              <a:t>，つまりユーザが意識せずに</a:t>
            </a:r>
            <a:r>
              <a:rPr kumimoji="1" lang="ja-JP" altLang="ja-JP" sz="1200" kern="1200">
                <a:solidFill>
                  <a:schemeClr val="tx1"/>
                </a:solidFill>
                <a:effectLst/>
                <a:latin typeface="+mn-lt"/>
                <a:ea typeface="+mn-ea"/>
                <a:cs typeface="+mn-cs"/>
              </a:rPr>
              <a:t>暗号化を行います．また，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ごとに異なる暗号鍵・復号鍵を用いて暗号化を行い，</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内でデータが書き込まれる際に暗号化、読み込まれる際に復号化を行います．</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CPU</a:t>
            </a:r>
            <a:r>
              <a:rPr kumimoji="1" lang="ja-JP" altLang="ja-JP" sz="1200" kern="1200">
                <a:solidFill>
                  <a:schemeClr val="tx1"/>
                </a:solidFill>
                <a:effectLst/>
                <a:latin typeface="+mn-lt"/>
                <a:ea typeface="+mn-ea"/>
                <a:cs typeface="+mn-cs"/>
              </a:rPr>
              <a:t>内の暗号鍵は</a:t>
            </a:r>
            <a:r>
              <a:rPr kumimoji="1" lang="ja-JP" altLang="en-US" sz="1200" kern="1200">
                <a:solidFill>
                  <a:schemeClr val="tx1"/>
                </a:solidFill>
                <a:effectLst/>
                <a:latin typeface="+mn-lt"/>
                <a:ea typeface="+mn-ea"/>
                <a:cs typeface="+mn-cs"/>
              </a:rPr>
              <a:t>クラウド内の</a:t>
            </a:r>
            <a:r>
              <a:rPr kumimoji="1" lang="ja-JP" altLang="ja-JP" sz="1200" kern="1200">
                <a:solidFill>
                  <a:schemeClr val="tx1"/>
                </a:solidFill>
                <a:effectLst/>
                <a:latin typeface="+mn-lt"/>
                <a:ea typeface="+mn-ea"/>
                <a:cs typeface="+mn-cs"/>
              </a:rPr>
              <a:t>内部犯でさえ取り出すことができないため，</a:t>
            </a:r>
            <a:r>
              <a:rPr kumimoji="1" lang="en-US" altLang="ja-JP" sz="1200" u="sng"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のメモリを盗聴することはできず，安全に</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を動作させることができます</a:t>
            </a:r>
            <a:r>
              <a:rPr lang="ja-JP" altLang="ja-JP">
                <a:effectLst/>
              </a:rPr>
              <a:t> </a:t>
            </a:r>
            <a:endParaRPr lang="en-US" altLang="ja-JP" dirty="0">
              <a:effectLst/>
            </a:endParaRPr>
          </a:p>
          <a:p>
            <a:endParaRPr kumimoji="1" lang="en-US" altLang="ja-JP" dirty="0">
              <a:effectLst/>
            </a:endParaRPr>
          </a:p>
          <a:p>
            <a:endParaRPr kumimoji="1" lang="en-US" altLang="ja-JP" dirty="0">
              <a:effectLst/>
            </a:endParaRPr>
          </a:p>
          <a:p>
            <a:r>
              <a:rPr kumimoji="1" lang="en-US" altLang="ja-JP" dirty="0">
                <a:effectLst/>
              </a:rPr>
              <a:t>///DRAM</a:t>
            </a:r>
            <a:r>
              <a:rPr kumimoji="1" lang="ja-JP" altLang="en-US">
                <a:effectLst/>
              </a:rPr>
              <a:t>に対して暗号化をおこなっている．ページテーブルで暗号化，非暗号化を変更可能</a:t>
            </a:r>
            <a:endParaRPr kumimoji="1" lang="en-US" altLang="ja-JP" dirty="0">
              <a:effectLst/>
            </a:endParaRPr>
          </a:p>
          <a:p>
            <a:r>
              <a:rPr kumimoji="1" lang="en-US" altLang="ja-JP" dirty="0">
                <a:effectLst/>
              </a:rPr>
              <a:t>///DRAM</a:t>
            </a:r>
            <a:r>
              <a:rPr kumimoji="1" lang="ja-JP" altLang="en-US">
                <a:effectLst/>
              </a:rPr>
              <a:t>内にキャッシュもあるためキャッシュも暗号化されていると思う．</a:t>
            </a:r>
            <a:endParaRPr kumimoji="1" lang="en-US" altLang="ja-JP" dirty="0">
              <a:effectLst/>
            </a:endParaRPr>
          </a:p>
          <a:p>
            <a:r>
              <a:rPr kumimoji="1" lang="en-US" altLang="ja-JP" dirty="0">
                <a:effectLst/>
              </a:rPr>
              <a:t>///Google </a:t>
            </a:r>
            <a:r>
              <a:rPr kumimoji="1" lang="en-US" altLang="ja-JP" dirty="0" err="1">
                <a:effectLst/>
              </a:rPr>
              <a:t>gloud</a:t>
            </a:r>
            <a:r>
              <a:rPr kumimoji="1" lang="en-US" altLang="ja-JP" dirty="0">
                <a:effectLst/>
              </a:rPr>
              <a:t> </a:t>
            </a:r>
            <a:r>
              <a:rPr kumimoji="1" lang="ja-JP" altLang="en-US">
                <a:effectLst/>
              </a:rPr>
              <a:t>で使用されている</a:t>
            </a:r>
            <a:r>
              <a:rPr kumimoji="1" lang="en" altLang="ja-JP" sz="1200" b="0" i="0" kern="1200" dirty="0">
                <a:solidFill>
                  <a:schemeClr val="tx1"/>
                </a:solidFill>
                <a:effectLst/>
                <a:latin typeface="+mn-lt"/>
                <a:ea typeface="+mn-ea"/>
                <a:cs typeface="+mn-cs"/>
              </a:rPr>
              <a:t>Confidential VM</a:t>
            </a:r>
            <a:r>
              <a:rPr kumimoji="1" lang="ja-JP" altLang="en-US" sz="1200" b="0" i="0" kern="1200">
                <a:solidFill>
                  <a:schemeClr val="tx1"/>
                </a:solidFill>
                <a:effectLst/>
                <a:latin typeface="+mn-lt"/>
                <a:ea typeface="+mn-ea"/>
                <a:cs typeface="+mn-cs"/>
              </a:rPr>
              <a:t>というのがあるのですが，そこでは実際に</a:t>
            </a:r>
            <a:r>
              <a:rPr kumimoji="1" lang="en-US" altLang="ja-JP" sz="1200" b="0" i="0" kern="1200" dirty="0">
                <a:solidFill>
                  <a:schemeClr val="tx1"/>
                </a:solidFill>
                <a:effectLst/>
                <a:latin typeface="+mn-lt"/>
                <a:ea typeface="+mn-ea"/>
                <a:cs typeface="+mn-cs"/>
              </a:rPr>
              <a:t>SEV</a:t>
            </a:r>
            <a:r>
              <a:rPr kumimoji="1" lang="ja-JP" altLang="en-US" sz="1200" b="0" i="0" kern="1200">
                <a:solidFill>
                  <a:schemeClr val="tx1"/>
                </a:solidFill>
                <a:effectLst/>
                <a:latin typeface="+mn-lt"/>
                <a:ea typeface="+mn-ea"/>
                <a:cs typeface="+mn-cs"/>
              </a:rPr>
              <a:t>を用いているそうです．</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3</a:t>
            </a:fld>
            <a:endParaRPr kumimoji="1" lang="ja-JP" altLang="en-US"/>
          </a:p>
        </p:txBody>
      </p:sp>
    </p:spTree>
    <p:extLst>
      <p:ext uri="{BB962C8B-B14F-4D97-AF65-F5344CB8AC3E}">
        <p14:creationId xmlns:p14="http://schemas.microsoft.com/office/powerpoint/2010/main" val="1324357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によるメモリ暗号化は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外からの攻撃に対してのみ有効となります．そのため，ネットワーク経由で</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内に侵入されてしまうと</a:t>
            </a:r>
            <a:r>
              <a:rPr kumimoji="1" lang="ja-JP" altLang="en-US" sz="1200" kern="120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のメモリの上にある機密情報に攻撃者がアクセスし，盗聴することができてしまいます．そのため，侵入検知システム</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を用いて</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の監視を行う必要があります．</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内の監視対象システムの情報を用いて外部からの攻撃の検知を行います．</a:t>
            </a:r>
            <a:r>
              <a:rPr kumimoji="1" lang="ja-JP" altLang="en-US" sz="1200" kern="1200">
                <a:solidFill>
                  <a:schemeClr val="tx1"/>
                </a:solidFill>
                <a:effectLst/>
                <a:latin typeface="+mn-lt"/>
                <a:ea typeface="+mn-ea"/>
                <a:cs typeface="+mn-cs"/>
              </a:rPr>
              <a:t>しかし，</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を動作させると攻撃者が侵入した時</a:t>
            </a:r>
            <a:r>
              <a:rPr kumimoji="1" lang="ja-JP" altLang="en-US" sz="1200" kern="1200">
                <a:solidFill>
                  <a:schemeClr val="tx1"/>
                </a:solidFill>
                <a:effectLst/>
                <a:latin typeface="+mn-lt"/>
                <a:ea typeface="+mn-ea"/>
                <a:cs typeface="+mn-cs"/>
              </a:rPr>
              <a:t>に</a:t>
            </a:r>
            <a:r>
              <a:rPr kumimoji="1" lang="en-US" altLang="ja-JP" sz="1200" u="sng"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が無効化される危険性があります．</a:t>
            </a:r>
          </a:p>
          <a:p>
            <a:r>
              <a:rPr kumimoji="1" lang="ja-JP" altLang="ja-JP" sz="1200" kern="1200">
                <a:solidFill>
                  <a:schemeClr val="tx1"/>
                </a:solidFill>
                <a:effectLst/>
                <a:latin typeface="+mn-lt"/>
                <a:ea typeface="+mn-ea"/>
                <a:cs typeface="+mn-cs"/>
              </a:rPr>
              <a:t>そのため，</a:t>
            </a:r>
            <a:r>
              <a:rPr kumimoji="1" lang="en-US" altLang="ja-JP" sz="1200" u="sng"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の外で</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を安全に動作させ，監視対象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の監視を行うための手法である</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オフロードが提案されています．</a:t>
            </a:r>
            <a:r>
              <a:rPr kumimoji="1" lang="ja-JP" altLang="en-US" sz="1200" kern="1200">
                <a:solidFill>
                  <a:schemeClr val="tx1"/>
                </a:solidFill>
                <a:effectLst/>
                <a:latin typeface="+mn-lt"/>
                <a:ea typeface="+mn-ea"/>
                <a:cs typeface="+mn-cs"/>
              </a:rPr>
              <a:t>こちらを採用し，</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の外にオフロードすることによって</a:t>
            </a:r>
          </a:p>
          <a:p>
            <a:r>
              <a:rPr kumimoji="1" lang="ja-JP" altLang="en-US" sz="1200" kern="1200">
                <a:solidFill>
                  <a:schemeClr val="tx1"/>
                </a:solidFill>
                <a:effectLst/>
                <a:latin typeface="+mn-lt"/>
                <a:ea typeface="+mn-ea"/>
                <a:cs typeface="+mn-cs"/>
              </a:rPr>
              <a:t>侵入者</a:t>
            </a:r>
            <a:r>
              <a:rPr kumimoji="1" lang="ja-JP" altLang="ja-JP" sz="1200" kern="1200">
                <a:solidFill>
                  <a:schemeClr val="tx1"/>
                </a:solidFill>
                <a:effectLst/>
                <a:latin typeface="+mn-lt"/>
                <a:ea typeface="+mn-ea"/>
                <a:cs typeface="+mn-cs"/>
              </a:rPr>
              <a:t>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に侵入したとしても</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を無効化されず，</a:t>
            </a:r>
            <a:r>
              <a:rPr kumimoji="1" lang="ja-JP" altLang="en-US" sz="1200" kern="1200">
                <a:solidFill>
                  <a:schemeClr val="tx1"/>
                </a:solidFill>
                <a:effectLst/>
                <a:latin typeface="+mn-lt"/>
                <a:ea typeface="+mn-ea"/>
                <a:cs typeface="+mn-cs"/>
              </a:rPr>
              <a:t>侵入</a:t>
            </a:r>
            <a:r>
              <a:rPr kumimoji="1" lang="ja-JP" altLang="ja-JP" sz="1200" kern="1200">
                <a:solidFill>
                  <a:schemeClr val="tx1"/>
                </a:solidFill>
                <a:effectLst/>
                <a:latin typeface="+mn-lt"/>
                <a:ea typeface="+mn-ea"/>
                <a:cs typeface="+mn-cs"/>
              </a:rPr>
              <a:t>者を</a:t>
            </a:r>
            <a:r>
              <a:rPr kumimoji="1" lang="ja-JP" altLang="ja-JP" sz="1200" u="sng" kern="1200">
                <a:solidFill>
                  <a:schemeClr val="tx1"/>
                </a:solidFill>
                <a:effectLst/>
                <a:latin typeface="+mn-lt"/>
                <a:ea typeface="+mn-ea"/>
                <a:cs typeface="+mn-cs"/>
              </a:rPr>
              <a:t>検知</a:t>
            </a:r>
            <a:r>
              <a:rPr kumimoji="1" lang="ja-JP" altLang="ja-JP" sz="1200" kern="1200">
                <a:solidFill>
                  <a:schemeClr val="tx1"/>
                </a:solidFill>
                <a:effectLst/>
                <a:latin typeface="+mn-lt"/>
                <a:ea typeface="+mn-ea"/>
                <a:cs typeface="+mn-cs"/>
              </a:rPr>
              <a:t>することができます．</a:t>
            </a:r>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a:t>
            </a:r>
            <a:r>
              <a:rPr kumimoji="1" lang="ja-JP" altLang="ja-JP" sz="1200" kern="1200">
                <a:solidFill>
                  <a:schemeClr val="tx1"/>
                </a:solidFill>
                <a:effectLst/>
                <a:latin typeface="+mn-lt"/>
                <a:ea typeface="+mn-ea"/>
                <a:cs typeface="+mn-cs"/>
              </a:rPr>
              <a:t>また，侵入者が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の外にある</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を無効化しようとしても</a:t>
            </a:r>
            <a:r>
              <a:rPr kumimoji="1" lang="ja-JP" altLang="en-US" sz="1200" kern="1200">
                <a:solidFill>
                  <a:schemeClr val="tx1"/>
                </a:solidFill>
                <a:effectLst/>
                <a:latin typeface="+mn-lt"/>
                <a:ea typeface="+mn-ea"/>
                <a:cs typeface="+mn-cs"/>
              </a:rPr>
              <a:t>侵入者</a:t>
            </a:r>
            <a:r>
              <a:rPr kumimoji="1" lang="ja-JP" altLang="ja-JP" sz="1200" kern="1200">
                <a:solidFill>
                  <a:schemeClr val="tx1"/>
                </a:solidFill>
                <a:effectLst/>
                <a:latin typeface="+mn-lt"/>
                <a:ea typeface="+mn-ea"/>
                <a:cs typeface="+mn-cs"/>
              </a:rPr>
              <a:t>が先に</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に対して攻撃を行うのが難しいというのも</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オフロードの利点の１つです．</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の外にある</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a:t>
            </a:r>
            <a:r>
              <a:rPr kumimoji="1" lang="ja-JP" altLang="en-US" sz="1200" kern="1200">
                <a:solidFill>
                  <a:schemeClr val="tx1"/>
                </a:solidFill>
                <a:effectLst/>
                <a:latin typeface="+mn-lt"/>
                <a:ea typeface="+mn-ea"/>
                <a:cs typeface="+mn-cs"/>
              </a:rPr>
              <a:t>上の</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データを解析し侵入を検知します．</a:t>
            </a:r>
          </a:p>
          <a:p>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4</a:t>
            </a:fld>
            <a:endParaRPr kumimoji="1" lang="ja-JP" altLang="en-US"/>
          </a:p>
        </p:txBody>
      </p:sp>
    </p:spTree>
    <p:extLst>
      <p:ext uri="{BB962C8B-B14F-4D97-AF65-F5344CB8AC3E}">
        <p14:creationId xmlns:p14="http://schemas.microsoft.com/office/powerpoint/2010/main" val="3970044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しかし，</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でメモリが暗号化された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を</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の外から監視を行うことには問題点が</a:t>
            </a:r>
            <a:r>
              <a:rPr kumimoji="1" lang="en-US" altLang="ja-JP" sz="1200" kern="1200" dirty="0">
                <a:solidFill>
                  <a:schemeClr val="tx1"/>
                </a:solidFill>
                <a:effectLst/>
                <a:latin typeface="+mn-lt"/>
                <a:ea typeface="+mn-ea"/>
                <a:cs typeface="+mn-cs"/>
              </a:rPr>
              <a:t>2</a:t>
            </a:r>
            <a:r>
              <a:rPr kumimoji="1" lang="ja-JP" altLang="ja-JP" sz="1200" kern="1200">
                <a:solidFill>
                  <a:schemeClr val="tx1"/>
                </a:solidFill>
                <a:effectLst/>
                <a:latin typeface="+mn-lt"/>
                <a:ea typeface="+mn-ea"/>
                <a:cs typeface="+mn-cs"/>
              </a:rPr>
              <a:t>つあります．</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1</a:t>
            </a:r>
            <a:r>
              <a:rPr kumimoji="1" lang="ja-JP" altLang="ja-JP" sz="1200" kern="1200">
                <a:solidFill>
                  <a:schemeClr val="tx1"/>
                </a:solidFill>
                <a:effectLst/>
                <a:latin typeface="+mn-lt"/>
                <a:ea typeface="+mn-ea"/>
                <a:cs typeface="+mn-cs"/>
              </a:rPr>
              <a:t>つめは</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によってメモリが暗号化された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は外から監視を行うことが</a:t>
            </a:r>
            <a:r>
              <a:rPr kumimoji="1" lang="ja-JP" altLang="ja-JP" sz="1200" u="sng" kern="1200">
                <a:solidFill>
                  <a:srgbClr val="FF0000"/>
                </a:solidFill>
                <a:effectLst/>
                <a:latin typeface="+mn-lt"/>
                <a:ea typeface="+mn-ea"/>
                <a:cs typeface="+mn-cs"/>
              </a:rPr>
              <a:t>できない</a:t>
            </a:r>
            <a:r>
              <a:rPr kumimoji="1" lang="ja-JP" altLang="ja-JP" sz="1200" kern="1200">
                <a:solidFill>
                  <a:schemeClr val="tx1"/>
                </a:solidFill>
                <a:effectLst/>
                <a:latin typeface="+mn-lt"/>
                <a:ea typeface="+mn-ea"/>
                <a:cs typeface="+mn-cs"/>
              </a:rPr>
              <a:t>という点です．これは，</a:t>
            </a:r>
            <a:r>
              <a:rPr kumimoji="1" lang="ja-JP" altLang="en-US" sz="1200" kern="1200">
                <a:solidFill>
                  <a:schemeClr val="tx1"/>
                </a:solidFill>
                <a:effectLst/>
                <a:latin typeface="+mn-lt"/>
                <a:ea typeface="+mn-ea"/>
                <a:cs typeface="+mn-cs"/>
              </a:rPr>
              <a:t>監視対象</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a:t>
            </a:r>
            <a:r>
              <a:rPr kumimoji="1" lang="ja-JP" altLang="ja-JP" sz="1200" kern="1200">
                <a:solidFill>
                  <a:schemeClr val="tx1"/>
                </a:solidFill>
                <a:effectLst/>
                <a:latin typeface="+mn-lt"/>
                <a:ea typeface="+mn-ea"/>
                <a:cs typeface="+mn-cs"/>
              </a:rPr>
              <a:t>メモリが暗号化されているため，オフロードされた</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のメモリを解析することができないからです．</a:t>
            </a:r>
            <a:r>
              <a:rPr kumimoji="1" lang="ja-JP" altLang="en-US" sz="1200" kern="1200">
                <a:solidFill>
                  <a:schemeClr val="tx1"/>
                </a:solidFill>
                <a:effectLst/>
                <a:latin typeface="+mn-lt"/>
                <a:ea typeface="+mn-ea"/>
                <a:cs typeface="+mn-cs"/>
              </a:rPr>
              <a:t>また，</a:t>
            </a:r>
            <a:r>
              <a:rPr kumimoji="1" lang="en-US" altLang="ja-JP" sz="1200" kern="1200" dirty="0">
                <a:solidFill>
                  <a:schemeClr val="tx1"/>
                </a:solidFill>
                <a:effectLst/>
                <a:latin typeface="+mn-lt"/>
                <a:ea typeface="+mn-ea"/>
                <a:cs typeface="+mn-cs"/>
              </a:rPr>
              <a:t>SEV</a:t>
            </a:r>
            <a:r>
              <a:rPr kumimoji="1" lang="ja-JP" altLang="en-US" sz="1200" kern="1200">
                <a:solidFill>
                  <a:schemeClr val="tx1"/>
                </a:solidFill>
                <a:effectLst/>
                <a:latin typeface="+mn-lt"/>
                <a:ea typeface="+mn-ea"/>
                <a:cs typeface="+mn-cs"/>
              </a:rPr>
              <a:t>のメモリ</a:t>
            </a:r>
            <a:r>
              <a:rPr kumimoji="1" lang="ja-JP" altLang="ja-JP" sz="1200" kern="1200">
                <a:solidFill>
                  <a:schemeClr val="tx1"/>
                </a:solidFill>
                <a:effectLst/>
                <a:latin typeface="+mn-lt"/>
                <a:ea typeface="+mn-ea"/>
                <a:cs typeface="+mn-cs"/>
              </a:rPr>
              <a:t>暗号鍵は</a:t>
            </a:r>
            <a:r>
              <a:rPr kumimoji="1" lang="en-US" altLang="ja-JP" sz="1200" kern="1200" dirty="0">
                <a:solidFill>
                  <a:schemeClr val="tx1"/>
                </a:solidFill>
                <a:effectLst/>
                <a:latin typeface="+mn-lt"/>
                <a:ea typeface="+mn-ea"/>
                <a:cs typeface="+mn-cs"/>
              </a:rPr>
              <a:t>CPU</a:t>
            </a:r>
            <a:r>
              <a:rPr kumimoji="1" lang="ja-JP" altLang="ja-JP" sz="1200" kern="1200">
                <a:solidFill>
                  <a:schemeClr val="tx1"/>
                </a:solidFill>
                <a:effectLst/>
                <a:latin typeface="+mn-lt"/>
                <a:ea typeface="+mn-ea"/>
                <a:cs typeface="+mn-cs"/>
              </a:rPr>
              <a:t>によって守られているため，暗号化されたメモリを</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の外で復号する手段がな</a:t>
            </a:r>
            <a:r>
              <a:rPr kumimoji="1" lang="ja-JP" altLang="en-US" sz="1200" kern="1200">
                <a:solidFill>
                  <a:schemeClr val="tx1"/>
                </a:solidFill>
                <a:effectLst/>
                <a:latin typeface="+mn-lt"/>
                <a:ea typeface="+mn-ea"/>
                <a:cs typeface="+mn-cs"/>
              </a:rPr>
              <a:t>く，</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の監視を行うことができません．</a:t>
            </a:r>
            <a:endParaRPr kumimoji="1" lang="en-US"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2</a:t>
            </a:r>
            <a:r>
              <a:rPr kumimoji="1" lang="ja-JP" altLang="en-US" sz="1200" kern="1200">
                <a:solidFill>
                  <a:schemeClr val="tx1"/>
                </a:solidFill>
                <a:effectLst/>
                <a:latin typeface="+mn-lt"/>
                <a:ea typeface="+mn-ea"/>
                <a:cs typeface="+mn-cs"/>
              </a:rPr>
              <a:t>つ目は</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経由で機密情報が漏洩する恐れがあ</a:t>
            </a:r>
            <a:r>
              <a:rPr kumimoji="1" lang="ja-JP" altLang="en-US" sz="1200" kern="1200">
                <a:solidFill>
                  <a:schemeClr val="tx1"/>
                </a:solidFill>
                <a:effectLst/>
                <a:latin typeface="+mn-lt"/>
                <a:ea typeface="+mn-ea"/>
                <a:cs typeface="+mn-cs"/>
              </a:rPr>
              <a:t>るということです</a:t>
            </a:r>
            <a:r>
              <a:rPr kumimoji="1" lang="ja-JP" altLang="ja-JP" sz="1200" kern="1200">
                <a:solidFill>
                  <a:schemeClr val="tx1"/>
                </a:solidFill>
                <a:effectLst/>
                <a:latin typeface="+mn-lt"/>
                <a:ea typeface="+mn-ea"/>
                <a:cs typeface="+mn-cs"/>
              </a:rPr>
              <a:t>．</a:t>
            </a:r>
            <a:r>
              <a:rPr kumimoji="1" lang="ja-JP" altLang="en-US" sz="1200" kern="1200">
                <a:solidFill>
                  <a:schemeClr val="tx1"/>
                </a:solidFill>
                <a:effectLst/>
                <a:latin typeface="+mn-lt"/>
                <a:ea typeface="+mn-ea"/>
                <a:cs typeface="+mn-cs"/>
              </a:rPr>
              <a:t>これは，</a:t>
            </a:r>
            <a:r>
              <a:rPr kumimoji="1" lang="en-US" altLang="ja-JP" sz="1200" kern="1200" dirty="0">
                <a:solidFill>
                  <a:schemeClr val="tx1"/>
                </a:solidFill>
                <a:effectLst/>
                <a:latin typeface="+mn-lt"/>
                <a:ea typeface="+mn-ea"/>
                <a:cs typeface="+mn-cs"/>
              </a:rPr>
              <a:t>IDS</a:t>
            </a:r>
            <a:r>
              <a:rPr kumimoji="1" lang="ja-JP" altLang="en-US" sz="1200" kern="1200">
                <a:solidFill>
                  <a:schemeClr val="tx1"/>
                </a:solidFill>
                <a:effectLst/>
                <a:latin typeface="+mn-lt"/>
                <a:ea typeface="+mn-ea"/>
                <a:cs typeface="+mn-cs"/>
              </a:rPr>
              <a:t>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のメモリ上の機密情報を取得することがあるため，内部犯が</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を</a:t>
            </a:r>
            <a:r>
              <a:rPr kumimoji="1" lang="ja-JP" altLang="ja-JP" sz="1200" u="sng" kern="1200">
                <a:solidFill>
                  <a:schemeClr val="tx1"/>
                </a:solidFill>
                <a:effectLst/>
                <a:latin typeface="+mn-lt"/>
                <a:ea typeface="+mn-ea"/>
                <a:cs typeface="+mn-cs"/>
              </a:rPr>
              <a:t>攻撃する</a:t>
            </a:r>
            <a:r>
              <a:rPr kumimoji="1" lang="ja-JP" altLang="ja-JP" sz="1200" kern="1200">
                <a:solidFill>
                  <a:schemeClr val="tx1"/>
                </a:solidFill>
                <a:effectLst/>
                <a:latin typeface="+mn-lt"/>
                <a:ea typeface="+mn-ea"/>
                <a:cs typeface="+mn-cs"/>
              </a:rPr>
              <a:t>こと</a:t>
            </a:r>
            <a:r>
              <a:rPr kumimoji="1" lang="ja-JP" altLang="en-US" sz="1200" kern="1200">
                <a:solidFill>
                  <a:schemeClr val="tx1"/>
                </a:solidFill>
                <a:effectLst/>
                <a:latin typeface="+mn-lt"/>
                <a:ea typeface="+mn-ea"/>
                <a:cs typeface="+mn-cs"/>
              </a:rPr>
              <a:t>によって，</a:t>
            </a:r>
            <a:r>
              <a:rPr kumimoji="1" lang="ja-JP" altLang="ja-JP" sz="1200" kern="1200">
                <a:solidFill>
                  <a:schemeClr val="tx1"/>
                </a:solidFill>
                <a:effectLst/>
                <a:latin typeface="+mn-lt"/>
                <a:ea typeface="+mn-ea"/>
                <a:cs typeface="+mn-cs"/>
              </a:rPr>
              <a:t>その機密情報を取得できてし</a:t>
            </a:r>
            <a:r>
              <a:rPr kumimoji="1" lang="ja-JP" altLang="en-US" sz="1200" kern="1200">
                <a:solidFill>
                  <a:schemeClr val="tx1"/>
                </a:solidFill>
                <a:effectLst/>
                <a:latin typeface="+mn-lt"/>
                <a:ea typeface="+mn-ea"/>
                <a:cs typeface="+mn-cs"/>
              </a:rPr>
              <a:t>まうからです</a:t>
            </a:r>
            <a:r>
              <a:rPr kumimoji="1" lang="ja-JP" altLang="ja-JP" sz="1200" kern="1200">
                <a:solidFill>
                  <a:schemeClr val="tx1"/>
                </a:solidFill>
                <a:effectLst/>
                <a:latin typeface="+mn-lt"/>
                <a:ea typeface="+mn-ea"/>
                <a:cs typeface="+mn-cs"/>
              </a:rPr>
              <a:t>．</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5</a:t>
            </a:fld>
            <a:endParaRPr kumimoji="1" lang="ja-JP" altLang="en-US"/>
          </a:p>
        </p:txBody>
      </p:sp>
    </p:spTree>
    <p:extLst>
      <p:ext uri="{BB962C8B-B14F-4D97-AF65-F5344CB8AC3E}">
        <p14:creationId xmlns:p14="http://schemas.microsoft.com/office/powerpoint/2010/main" val="218351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そのため，</a:t>
            </a:r>
            <a:r>
              <a:rPr kumimoji="1" lang="en-US" altLang="ja-JP" sz="1200" kern="1200" dirty="0">
                <a:solidFill>
                  <a:schemeClr val="tx1"/>
                </a:solidFill>
                <a:effectLst/>
                <a:latin typeface="+mn-lt"/>
                <a:ea typeface="+mn-ea"/>
                <a:cs typeface="+mn-cs"/>
              </a:rPr>
              <a:t>SEV</a:t>
            </a:r>
            <a:r>
              <a:rPr kumimoji="1" lang="ja-JP" altLang="ja-JP" sz="1200" kern="1200">
                <a:solidFill>
                  <a:schemeClr val="tx1"/>
                </a:solidFill>
                <a:effectLst/>
                <a:latin typeface="+mn-lt"/>
                <a:ea typeface="+mn-ea"/>
                <a:cs typeface="+mn-cs"/>
              </a:rPr>
              <a:t>を用いてメモリが暗号化された</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に対して安全な</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オフロードを実現する</a:t>
            </a:r>
            <a:r>
              <a:rPr kumimoji="1" lang="en-US" altLang="ja-JP" sz="1200" kern="1200" dirty="0" err="1">
                <a:solidFill>
                  <a:schemeClr val="tx1"/>
                </a:solidFill>
                <a:effectLst/>
                <a:latin typeface="+mn-lt"/>
                <a:ea typeface="+mn-ea"/>
                <a:cs typeface="+mn-cs"/>
              </a:rPr>
              <a:t>SEVmonitor</a:t>
            </a:r>
            <a:r>
              <a:rPr kumimoji="1" lang="ja-JP" altLang="ja-JP" sz="1200" kern="1200">
                <a:solidFill>
                  <a:schemeClr val="tx1"/>
                </a:solidFill>
                <a:effectLst/>
                <a:latin typeface="+mn-lt"/>
                <a:ea typeface="+mn-ea"/>
                <a:cs typeface="+mn-cs"/>
              </a:rPr>
              <a:t>を提案します．</a:t>
            </a:r>
            <a:r>
              <a:rPr kumimoji="1" lang="en-US" altLang="ja-JP" sz="1200" kern="1200" dirty="0" err="1">
                <a:solidFill>
                  <a:schemeClr val="tx1"/>
                </a:solidFill>
                <a:effectLst/>
                <a:latin typeface="+mn-lt"/>
                <a:ea typeface="+mn-ea"/>
                <a:cs typeface="+mn-cs"/>
              </a:rPr>
              <a:t>SEVmonitor</a:t>
            </a:r>
            <a:r>
              <a:rPr kumimoji="1" lang="ja-JP" altLang="ja-JP"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内でメモリデータを取得するエージェントを安全に動作させます．エージェントは監視対象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内に</a:t>
            </a:r>
            <a:r>
              <a:rPr kumimoji="1" lang="ja-JP" altLang="en-US" sz="1200" kern="1200">
                <a:solidFill>
                  <a:schemeClr val="tx1"/>
                </a:solidFill>
                <a:effectLst/>
                <a:latin typeface="+mn-lt"/>
                <a:ea typeface="+mn-ea"/>
                <a:cs typeface="+mn-cs"/>
              </a:rPr>
              <a:t>インストールされる</a:t>
            </a:r>
            <a:r>
              <a:rPr kumimoji="1" lang="ja-JP" altLang="ja-JP" sz="1200" kern="1200">
                <a:solidFill>
                  <a:schemeClr val="tx1"/>
                </a:solidFill>
                <a:effectLst/>
                <a:latin typeface="+mn-lt"/>
                <a:ea typeface="+mn-ea"/>
                <a:cs typeface="+mn-cs"/>
              </a:rPr>
              <a:t>小さなソフトウェアのことです．監視対象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内からメモリ情報を取得するため，メモリが暗号化されていても</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の外から監視を行うことができます． 通信の流れとしては</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が必要とする</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データのアドレスをエージェントに送信し</a:t>
            </a:r>
            <a:r>
              <a:rPr kumimoji="1" lang="ja-JP" altLang="en-US" sz="1200" kern="1200">
                <a:solidFill>
                  <a:schemeClr val="tx1"/>
                </a:solidFill>
                <a:effectLst/>
                <a:latin typeface="+mn-lt"/>
                <a:ea typeface="+mn-ea"/>
                <a:cs typeface="+mn-cs"/>
              </a:rPr>
              <a:t>ます．</a:t>
            </a:r>
            <a:r>
              <a:rPr kumimoji="1" lang="en-US" altLang="ja-JP" sz="1200" kern="1200" dirty="0">
                <a:solidFill>
                  <a:schemeClr val="tx1"/>
                </a:solidFill>
                <a:effectLst/>
                <a:latin typeface="+mn-lt"/>
                <a:ea typeface="+mn-ea"/>
                <a:cs typeface="+mn-cs"/>
              </a:rPr>
              <a:t>OS</a:t>
            </a:r>
            <a:r>
              <a:rPr kumimoji="1" lang="ja-JP" altLang="en-US" sz="1200" kern="1200">
                <a:solidFill>
                  <a:schemeClr val="tx1"/>
                </a:solidFill>
                <a:effectLst/>
                <a:latin typeface="+mn-lt"/>
                <a:ea typeface="+mn-ea"/>
                <a:cs typeface="+mn-cs"/>
              </a:rPr>
              <a:t>データとは監視対象</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の監視に必要なメモリ上のデータのことです．エ</a:t>
            </a:r>
            <a:r>
              <a:rPr kumimoji="1" lang="ja-JP" altLang="ja-JP" sz="1200" kern="1200">
                <a:solidFill>
                  <a:schemeClr val="tx1"/>
                </a:solidFill>
                <a:effectLst/>
                <a:latin typeface="+mn-lt"/>
                <a:ea typeface="+mn-ea"/>
                <a:cs typeface="+mn-cs"/>
              </a:rPr>
              <a:t>ージェントはそのアドレスに対応するメモリデータを取得し，</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a:t>
            </a:r>
            <a:r>
              <a:rPr kumimoji="1" lang="ja-JP" altLang="ja-JP" sz="1200" kern="1200">
                <a:solidFill>
                  <a:schemeClr val="tx1"/>
                </a:solidFill>
                <a:effectLst/>
                <a:latin typeface="+mn-lt"/>
                <a:ea typeface="+mn-ea"/>
                <a:cs typeface="+mn-cs"/>
              </a:rPr>
              <a:t>外</a:t>
            </a:r>
            <a:r>
              <a:rPr kumimoji="1" lang="ja-JP" altLang="en-US" sz="1200" kern="1200">
                <a:solidFill>
                  <a:schemeClr val="tx1"/>
                </a:solidFill>
                <a:effectLst/>
                <a:latin typeface="+mn-lt"/>
                <a:ea typeface="+mn-ea"/>
                <a:cs typeface="+mn-cs"/>
              </a:rPr>
              <a:t>にある</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に</a:t>
            </a:r>
            <a:r>
              <a:rPr kumimoji="1" lang="ja-JP" altLang="en-US" sz="1200" kern="1200">
                <a:solidFill>
                  <a:schemeClr val="tx1"/>
                </a:solidFill>
                <a:effectLst/>
                <a:latin typeface="+mn-lt"/>
                <a:ea typeface="+mn-ea"/>
                <a:cs typeface="+mn-cs"/>
              </a:rPr>
              <a:t>返送する</a:t>
            </a:r>
            <a:r>
              <a:rPr kumimoji="1" lang="ja-JP" altLang="ja-JP" sz="1200" kern="1200">
                <a:solidFill>
                  <a:schemeClr val="tx1"/>
                </a:solidFill>
                <a:effectLst/>
                <a:latin typeface="+mn-lt"/>
                <a:ea typeface="+mn-ea"/>
                <a:cs typeface="+mn-cs"/>
              </a:rPr>
              <a:t>ことによって</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の監視を行います</a:t>
            </a:r>
            <a:r>
              <a:rPr kumimoji="1" lang="ja-JP" altLang="en-US" sz="1200" kern="1200">
                <a:solidFill>
                  <a:schemeClr val="tx1"/>
                </a:solidFill>
                <a:effectLst/>
                <a:latin typeface="+mn-lt"/>
                <a:ea typeface="+mn-ea"/>
                <a:cs typeface="+mn-cs"/>
              </a:rPr>
              <a:t>．</a:t>
            </a:r>
            <a:endParaRPr lang="x-none" altLang="ja-JP">
              <a:solidFill>
                <a:srgbClr val="FF0000"/>
              </a:solidFill>
            </a:endParaRP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6</a:t>
            </a:fld>
            <a:endParaRPr kumimoji="1" lang="ja-JP" altLang="en-US"/>
          </a:p>
        </p:txBody>
      </p:sp>
    </p:spTree>
    <p:extLst>
      <p:ext uri="{BB962C8B-B14F-4D97-AF65-F5344CB8AC3E}">
        <p14:creationId xmlns:p14="http://schemas.microsoft.com/office/powerpoint/2010/main" val="1396201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監視対象</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内にあるエージェントが</a:t>
            </a:r>
            <a:r>
              <a:rPr kumimoji="1" lang="ja-JP" altLang="en-US" sz="1200" kern="1200">
                <a:solidFill>
                  <a:schemeClr val="tx1"/>
                </a:solidFill>
                <a:effectLst/>
                <a:latin typeface="+mn-lt"/>
                <a:ea typeface="+mn-ea"/>
                <a:cs typeface="+mn-cs"/>
              </a:rPr>
              <a:t>侵入者から</a:t>
            </a:r>
            <a:r>
              <a:rPr kumimoji="1" lang="ja-JP" altLang="ja-JP" sz="1200" kern="1200">
                <a:solidFill>
                  <a:schemeClr val="tx1"/>
                </a:solidFill>
                <a:effectLst/>
                <a:latin typeface="+mn-lt"/>
                <a:ea typeface="+mn-ea"/>
                <a:cs typeface="+mn-cs"/>
              </a:rPr>
              <a:t>攻撃を受けてしまうと</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が正しくメモリデータが取得できず</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の監視を行えなくなってしまうため，エージェントは安全に動作し続ける必要があります．</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そのため，監視対象</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にさらに隔離領域を作成し，その中に監視対象のシステムを閉じ込めます．そして，その隔離領域の外側にエージェントを配置することによってシステムに依存せず，安全にエージェントが動作することができます．</a:t>
            </a:r>
            <a:endParaRPr kumimoji="1" lang="en-US" altLang="ja-JP" sz="1200" kern="1200" dirty="0">
              <a:solidFill>
                <a:schemeClr val="tx1"/>
              </a:solidFill>
              <a:effectLst/>
              <a:latin typeface="+mn-lt"/>
              <a:ea typeface="+mn-ea"/>
              <a:cs typeface="+mn-cs"/>
            </a:endParaRPr>
          </a:p>
          <a:p>
            <a:r>
              <a:rPr kumimoji="1" lang="ja-JP" altLang="en-US" sz="1200" kern="1200">
                <a:solidFill>
                  <a:schemeClr val="tx1"/>
                </a:solidFill>
                <a:effectLst/>
                <a:latin typeface="+mn-lt"/>
                <a:ea typeface="+mn-ea"/>
                <a:cs typeface="+mn-cs"/>
              </a:rPr>
              <a:t>隔離環境の種類によって，</a:t>
            </a:r>
            <a:r>
              <a:rPr kumimoji="1" lang="ja-JP" altLang="ja-JP" sz="1200" kern="1200">
                <a:solidFill>
                  <a:schemeClr val="tx1"/>
                </a:solidFill>
                <a:effectLst/>
                <a:latin typeface="+mn-lt"/>
                <a:ea typeface="+mn-ea"/>
                <a:cs typeface="+mn-cs"/>
              </a:rPr>
              <a:t>安全性や、性能、実装の容易さなど，様々なトレードオフがあります．</a:t>
            </a:r>
            <a:endParaRPr kumimoji="1" lang="en-US" altLang="ja-JP" sz="1200" kern="1200" dirty="0">
              <a:solidFill>
                <a:schemeClr val="tx1"/>
              </a:solidFill>
              <a:effectLst/>
              <a:latin typeface="+mn-lt"/>
              <a:ea typeface="+mn-ea"/>
              <a:cs typeface="+mn-cs"/>
            </a:endParaRPr>
          </a:p>
          <a:p>
            <a:r>
              <a:rPr kumimoji="1" lang="ja-JP" altLang="ja-JP" sz="1200" kern="1200">
                <a:solidFill>
                  <a:schemeClr val="tx1"/>
                </a:solidFill>
                <a:effectLst/>
                <a:latin typeface="+mn-lt"/>
                <a:ea typeface="+mn-ea"/>
                <a:cs typeface="+mn-cs"/>
              </a:rPr>
              <a:t>次のスライド</a:t>
            </a:r>
            <a:r>
              <a:rPr kumimoji="1" lang="ja-JP" altLang="en-US" sz="1200" kern="1200">
                <a:solidFill>
                  <a:schemeClr val="tx1"/>
                </a:solidFill>
                <a:effectLst/>
                <a:latin typeface="+mn-lt"/>
                <a:ea typeface="+mn-ea"/>
                <a:cs typeface="+mn-cs"/>
              </a:rPr>
              <a:t>から</a:t>
            </a:r>
            <a:r>
              <a:rPr kumimoji="1" lang="ja-JP" altLang="ja-JP" sz="1200" kern="1200">
                <a:solidFill>
                  <a:schemeClr val="tx1"/>
                </a:solidFill>
                <a:effectLst/>
                <a:latin typeface="+mn-lt"/>
                <a:ea typeface="+mn-ea"/>
                <a:cs typeface="+mn-cs"/>
              </a:rPr>
              <a:t>はそれぞれの</a:t>
            </a:r>
            <a:r>
              <a:rPr kumimoji="1" lang="ja-JP" altLang="en-US" sz="1200" kern="1200">
                <a:solidFill>
                  <a:schemeClr val="tx1"/>
                </a:solidFill>
                <a:effectLst/>
                <a:latin typeface="+mn-lt"/>
                <a:ea typeface="+mn-ea"/>
                <a:cs typeface="+mn-cs"/>
              </a:rPr>
              <a:t>隔離領域の種類における</a:t>
            </a:r>
            <a:r>
              <a:rPr kumimoji="1" lang="ja-JP" altLang="ja-JP" sz="1200" kern="1200">
                <a:solidFill>
                  <a:schemeClr val="tx1"/>
                </a:solidFill>
                <a:effectLst/>
                <a:latin typeface="+mn-lt"/>
                <a:ea typeface="+mn-ea"/>
                <a:cs typeface="+mn-cs"/>
              </a:rPr>
              <a:t>トレードオフ</a:t>
            </a:r>
            <a:r>
              <a:rPr kumimoji="1" lang="ja-JP" altLang="en-US" sz="1200" kern="1200">
                <a:solidFill>
                  <a:schemeClr val="tx1"/>
                </a:solidFill>
                <a:effectLst/>
                <a:latin typeface="+mn-lt"/>
                <a:ea typeface="+mn-ea"/>
                <a:cs typeface="+mn-cs"/>
              </a:rPr>
              <a:t>について</a:t>
            </a:r>
            <a:r>
              <a:rPr kumimoji="1" lang="ja-JP" altLang="ja-JP" sz="1200" kern="1200">
                <a:solidFill>
                  <a:schemeClr val="tx1"/>
                </a:solidFill>
                <a:effectLst/>
                <a:latin typeface="+mn-lt"/>
                <a:ea typeface="+mn-ea"/>
                <a:cs typeface="+mn-cs"/>
              </a:rPr>
              <a:t>説明していきます</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7</a:t>
            </a:fld>
            <a:endParaRPr kumimoji="1" lang="ja-JP" altLang="en-US"/>
          </a:p>
        </p:txBody>
      </p:sp>
    </p:spTree>
    <p:extLst>
      <p:ext uri="{BB962C8B-B14F-4D97-AF65-F5344CB8AC3E}">
        <p14:creationId xmlns:p14="http://schemas.microsoft.com/office/powerpoint/2010/main" val="1720071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１つ目は</a:t>
            </a:r>
            <a:r>
              <a:rPr lang="ja-JP" altLang="en-US"/>
              <a:t>監視対象システムをコンテナ内で動かし，エージェントを</a:t>
            </a:r>
            <a:r>
              <a:rPr lang="en-JP" altLang="ja-JP"/>
              <a:t>OS内に配置</a:t>
            </a:r>
            <a:r>
              <a:rPr kumimoji="1" lang="ja-JP" altLang="en-US" sz="1200" kern="1200">
                <a:solidFill>
                  <a:schemeClr val="tx1"/>
                </a:solidFill>
                <a:effectLst/>
                <a:latin typeface="+mn-lt"/>
                <a:ea typeface="+mn-ea"/>
                <a:cs typeface="+mn-cs"/>
              </a:rPr>
              <a:t>することです．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この</a:t>
            </a:r>
            <a:r>
              <a:rPr kumimoji="1" lang="ja-JP" altLang="en-US" sz="1200" kern="1200">
                <a:solidFill>
                  <a:schemeClr val="tx1"/>
                </a:solidFill>
                <a:effectLst/>
                <a:latin typeface="+mn-lt"/>
                <a:ea typeface="+mn-ea"/>
                <a:cs typeface="+mn-cs"/>
              </a:rPr>
              <a:t>環境</a:t>
            </a:r>
            <a:r>
              <a:rPr kumimoji="1" lang="ja-JP" altLang="ja-JP" sz="1200" kern="1200">
                <a:solidFill>
                  <a:schemeClr val="tx1"/>
                </a:solidFill>
                <a:effectLst/>
                <a:latin typeface="+mn-lt"/>
                <a:ea typeface="+mn-ea"/>
                <a:cs typeface="+mn-cs"/>
              </a:rPr>
              <a:t>では，</a:t>
            </a:r>
            <a:r>
              <a:rPr kumimoji="1" lang="ja-JP" altLang="en-US" sz="1200" kern="1200">
                <a:solidFill>
                  <a:schemeClr val="tx1"/>
                </a:solidFill>
                <a:effectLst/>
                <a:latin typeface="+mn-lt"/>
                <a:ea typeface="+mn-ea"/>
                <a:cs typeface="+mn-cs"/>
              </a:rPr>
              <a:t>コンテナは</a:t>
            </a:r>
            <a:r>
              <a:rPr kumimoji="1" lang="en-US" altLang="ja-JP" sz="1200" kern="1200" dirty="0">
                <a:solidFill>
                  <a:schemeClr val="tx1"/>
                </a:solidFill>
                <a:effectLst/>
                <a:latin typeface="+mn-lt"/>
                <a:ea typeface="+mn-ea"/>
                <a:cs typeface="+mn-cs"/>
              </a:rPr>
              <a:t>OS</a:t>
            </a:r>
            <a:r>
              <a:rPr kumimoji="1" lang="ja-JP" altLang="en-US" sz="1200" kern="1200">
                <a:solidFill>
                  <a:schemeClr val="tx1"/>
                </a:solidFill>
                <a:effectLst/>
                <a:latin typeface="+mn-lt"/>
                <a:ea typeface="+mn-ea"/>
                <a:cs typeface="+mn-cs"/>
              </a:rPr>
              <a:t>のプロセスとして動作するため，システム性能がほとんど低下せず，</a:t>
            </a:r>
            <a:r>
              <a:rPr kumimoji="1" lang="ja-JP" altLang="ja-JP" sz="1200" kern="1200">
                <a:solidFill>
                  <a:schemeClr val="tx1"/>
                </a:solidFill>
                <a:effectLst/>
                <a:latin typeface="+mn-lt"/>
                <a:ea typeface="+mn-ea"/>
                <a:cs typeface="+mn-cs"/>
              </a:rPr>
              <a:t>エージェントはネットワーク通信機能などの</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の豊富な機能を使うことができます．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しかし，</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と比較してコンテナによる隔離は弱く，コンテナ経由で</a:t>
            </a:r>
            <a:r>
              <a:rPr kumimoji="1" lang="en-US" altLang="ja-JP" sz="1200" kern="1200" dirty="0">
                <a:solidFill>
                  <a:schemeClr val="tx1"/>
                </a:solidFill>
                <a:effectLst/>
                <a:latin typeface="+mn-lt"/>
                <a:ea typeface="+mn-ea"/>
                <a:cs typeface="+mn-cs"/>
              </a:rPr>
              <a:t>OS</a:t>
            </a:r>
            <a:r>
              <a:rPr kumimoji="1" lang="ja-JP" altLang="en-US" sz="1200" kern="1200">
                <a:solidFill>
                  <a:schemeClr val="tx1"/>
                </a:solidFill>
                <a:effectLst/>
                <a:latin typeface="+mn-lt"/>
                <a:ea typeface="+mn-ea"/>
                <a:cs typeface="+mn-cs"/>
              </a:rPr>
              <a:t>が</a:t>
            </a:r>
            <a:r>
              <a:rPr kumimoji="1" lang="ja-JP" altLang="ja-JP" sz="1200" kern="1200">
                <a:solidFill>
                  <a:schemeClr val="tx1"/>
                </a:solidFill>
                <a:effectLst/>
                <a:latin typeface="+mn-lt"/>
                <a:ea typeface="+mn-ea"/>
                <a:cs typeface="+mn-cs"/>
              </a:rPr>
              <a:t>攻撃を受け</a:t>
            </a:r>
            <a:r>
              <a:rPr kumimoji="1" lang="ja-JP" altLang="en-US" sz="1200" kern="1200">
                <a:solidFill>
                  <a:schemeClr val="tx1"/>
                </a:solidFill>
                <a:effectLst/>
                <a:latin typeface="+mn-lt"/>
                <a:ea typeface="+mn-ea"/>
                <a:cs typeface="+mn-cs"/>
              </a:rPr>
              <a:t>る</a:t>
            </a:r>
            <a:r>
              <a:rPr kumimoji="1" lang="ja-JP" altLang="ja-JP" sz="1200" kern="1200">
                <a:solidFill>
                  <a:schemeClr val="tx1"/>
                </a:solidFill>
                <a:effectLst/>
                <a:latin typeface="+mn-lt"/>
                <a:ea typeface="+mn-ea"/>
                <a:cs typeface="+mn-cs"/>
              </a:rPr>
              <a:t>とエージェントが無効化される恐れがあります．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また，コンテナによる隔離を強くするためにコンテナには</a:t>
            </a:r>
            <a:r>
              <a:rPr kumimoji="1" lang="en-US" altLang="ja-JP" sz="1200" kern="1200" dirty="0">
                <a:solidFill>
                  <a:schemeClr val="tx1"/>
                </a:solidFill>
                <a:effectLst/>
                <a:latin typeface="+mn-lt"/>
                <a:ea typeface="+mn-ea"/>
                <a:cs typeface="+mn-cs"/>
              </a:rPr>
              <a:t>OS</a:t>
            </a:r>
            <a:r>
              <a:rPr kumimoji="1" lang="ja-JP" altLang="en-US" sz="1200" kern="1200">
                <a:solidFill>
                  <a:schemeClr val="tx1"/>
                </a:solidFill>
                <a:effectLst/>
                <a:latin typeface="+mn-lt"/>
                <a:ea typeface="+mn-ea"/>
                <a:cs typeface="+mn-cs"/>
              </a:rPr>
              <a:t>に変更を加えるなどといった権限を持っていません．そのため，コンテナ内のシステムも機能が制限される可能性があります．</a:t>
            </a:r>
            <a:endParaRPr kumimoji="1" lang="ja-JP" altLang="en-US"/>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8</a:t>
            </a:fld>
            <a:endParaRPr kumimoji="1" lang="ja-JP" altLang="en-US"/>
          </a:p>
        </p:txBody>
      </p:sp>
    </p:spTree>
    <p:extLst>
      <p:ext uri="{BB962C8B-B14F-4D97-AF65-F5344CB8AC3E}">
        <p14:creationId xmlns:p14="http://schemas.microsoft.com/office/powerpoint/2010/main" val="522627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mn-lt"/>
                <a:ea typeface="+mn-ea"/>
                <a:cs typeface="+mn-cs"/>
              </a:rPr>
              <a:t>１つ目の</a:t>
            </a:r>
            <a:r>
              <a:rPr kumimoji="1" lang="ja-JP" altLang="en-US" sz="1200" kern="1200">
                <a:solidFill>
                  <a:schemeClr val="tx1"/>
                </a:solidFill>
                <a:effectLst/>
                <a:latin typeface="+mn-lt"/>
                <a:ea typeface="+mn-ea"/>
                <a:cs typeface="+mn-cs"/>
              </a:rPr>
              <a:t>隔離領域</a:t>
            </a:r>
            <a:r>
              <a:rPr kumimoji="1" lang="ja-JP" altLang="ja-JP" sz="1200" kern="1200">
                <a:solidFill>
                  <a:schemeClr val="tx1"/>
                </a:solidFill>
                <a:effectLst/>
                <a:latin typeface="+mn-lt"/>
                <a:ea typeface="+mn-ea"/>
                <a:cs typeface="+mn-cs"/>
              </a:rPr>
              <a:t>である</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内コンテナに関して，</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内にエージェントの配置を行い</a:t>
            </a:r>
            <a:r>
              <a:rPr kumimoji="1" lang="ja-JP" altLang="en-US" sz="1200" kern="1200">
                <a:solidFill>
                  <a:schemeClr val="tx1"/>
                </a:solidFill>
                <a:effectLst/>
                <a:latin typeface="+mn-lt"/>
                <a:ea typeface="+mn-ea"/>
                <a:cs typeface="+mn-cs"/>
              </a:rPr>
              <a:t>ました．これは</a:t>
            </a:r>
            <a:r>
              <a:rPr kumimoji="1" lang="ja-JP" altLang="ja-JP" sz="1200" kern="1200">
                <a:solidFill>
                  <a:schemeClr val="tx1"/>
                </a:solidFill>
                <a:effectLst/>
                <a:latin typeface="+mn-lt"/>
                <a:ea typeface="+mn-ea"/>
                <a:cs typeface="+mn-cs"/>
              </a:rPr>
              <a:t>カーネルスレッドとしてエージェントを動作させる</a:t>
            </a:r>
            <a:r>
              <a:rPr kumimoji="1" lang="en-US" altLang="ja-JP" sz="1200" kern="1200" dirty="0">
                <a:solidFill>
                  <a:schemeClr val="tx1"/>
                </a:solidFill>
                <a:effectLst/>
                <a:latin typeface="+mn-lt"/>
                <a:ea typeface="+mn-ea"/>
                <a:cs typeface="+mn-cs"/>
              </a:rPr>
              <a:t>Linux</a:t>
            </a:r>
            <a:r>
              <a:rPr kumimoji="1" lang="ja-JP" altLang="ja-JP" sz="1200" kern="1200">
                <a:solidFill>
                  <a:schemeClr val="tx1"/>
                </a:solidFill>
                <a:effectLst/>
                <a:latin typeface="+mn-lt"/>
                <a:ea typeface="+mn-ea"/>
                <a:cs typeface="+mn-cs"/>
              </a:rPr>
              <a:t>カーネルモジュールを用いて実装を行いました．</a:t>
            </a:r>
          </a:p>
          <a:p>
            <a:r>
              <a:rPr kumimoji="1" lang="ja-JP" altLang="ja-JP" sz="1200" kern="1200">
                <a:solidFill>
                  <a:schemeClr val="tx1"/>
                </a:solidFill>
                <a:effectLst/>
                <a:latin typeface="+mn-lt"/>
                <a:ea typeface="+mn-ea"/>
                <a:cs typeface="+mn-cs"/>
              </a:rPr>
              <a:t>従来の</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オフロードでは物理アドレスへの変換が必要だったのですが，</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カーネル内にエージェントを配置することによって，</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から送信された</a:t>
            </a:r>
            <a:r>
              <a:rPr kumimoji="1" lang="en-US" altLang="ja-JP" sz="1200" kern="1200" dirty="0">
                <a:solidFill>
                  <a:schemeClr val="tx1"/>
                </a:solidFill>
                <a:effectLst/>
                <a:latin typeface="+mn-lt"/>
                <a:ea typeface="+mn-ea"/>
                <a:cs typeface="+mn-cs"/>
              </a:rPr>
              <a:t>OS</a:t>
            </a:r>
            <a:r>
              <a:rPr kumimoji="1" lang="ja-JP" altLang="ja-JP" sz="1200" kern="1200">
                <a:solidFill>
                  <a:schemeClr val="tx1"/>
                </a:solidFill>
                <a:effectLst/>
                <a:latin typeface="+mn-lt"/>
                <a:ea typeface="+mn-ea"/>
                <a:cs typeface="+mn-cs"/>
              </a:rPr>
              <a:t>データの仮想アドレスを用いて直接アクセスし、メモリデータ効率よく取得することができます．</a:t>
            </a:r>
          </a:p>
          <a:p>
            <a:r>
              <a:rPr kumimoji="1" lang="ja-JP" altLang="ja-JP" sz="1200" kern="1200">
                <a:solidFill>
                  <a:schemeClr val="tx1"/>
                </a:solidFill>
                <a:effectLst/>
                <a:latin typeface="+mn-lt"/>
                <a:ea typeface="+mn-ea"/>
                <a:cs typeface="+mn-cs"/>
              </a:rPr>
              <a:t>エージェントと</a:t>
            </a:r>
            <a:r>
              <a:rPr kumimoji="1" lang="en-US" altLang="ja-JP" sz="1200" kern="1200" dirty="0">
                <a:solidFill>
                  <a:schemeClr val="tx1"/>
                </a:solidFill>
                <a:effectLst/>
                <a:latin typeface="+mn-lt"/>
                <a:ea typeface="+mn-ea"/>
                <a:cs typeface="+mn-cs"/>
              </a:rPr>
              <a:t>IDS</a:t>
            </a:r>
            <a:r>
              <a:rPr kumimoji="1" lang="ja-JP" altLang="ja-JP" sz="1200" kern="1200">
                <a:solidFill>
                  <a:schemeClr val="tx1"/>
                </a:solidFill>
                <a:effectLst/>
                <a:latin typeface="+mn-lt"/>
                <a:ea typeface="+mn-ea"/>
                <a:cs typeface="+mn-cs"/>
              </a:rPr>
              <a:t>との通信方法としては，仮想ネットワークを用いた通信と共有メモリを用いた通信の２種類を行いました</a:t>
            </a:r>
            <a:r>
              <a:rPr kumimoji="1" lang="ja-JP" altLang="en-US" sz="1200" kern="120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r>
              <a:rPr lang="ja-JP" altLang="en-US">
                <a:effectLst/>
              </a:rPr>
              <a:t>なお，通信に共有メモリを利用するためには</a:t>
            </a:r>
            <a:r>
              <a:rPr lang="en-US" altLang="ja-JP" dirty="0">
                <a:effectLst/>
              </a:rPr>
              <a:t>SEV</a:t>
            </a:r>
            <a:r>
              <a:rPr lang="ja-JP" altLang="en-US">
                <a:effectLst/>
              </a:rPr>
              <a:t>によるメモリ暗号化を考慮する必要があります．</a:t>
            </a:r>
            <a:endParaRPr lang="en-US" altLang="ja-JP" dirty="0">
              <a:effectLst/>
            </a:endParaRPr>
          </a:p>
          <a:p>
            <a:endParaRPr lang="en-US" altLang="ja-JP" dirty="0">
              <a:effectLst/>
            </a:endParaRPr>
          </a:p>
          <a:p>
            <a:endParaRPr lang="en-US" altLang="ja-JP" dirty="0">
              <a:effectLst/>
            </a:endParaRPr>
          </a:p>
          <a:p>
            <a:r>
              <a:rPr lang="en-US" altLang="ja-JP" dirty="0">
                <a:effectLst/>
              </a:rPr>
              <a:t>///IDS VM</a:t>
            </a:r>
            <a:r>
              <a:rPr lang="ja-JP" altLang="en-US">
                <a:effectLst/>
              </a:rPr>
              <a:t>，監視対象</a:t>
            </a:r>
            <a:r>
              <a:rPr lang="en-US" altLang="ja-JP" dirty="0">
                <a:effectLst/>
              </a:rPr>
              <a:t>VM</a:t>
            </a:r>
            <a:r>
              <a:rPr lang="ja-JP" altLang="en-US">
                <a:effectLst/>
              </a:rPr>
              <a:t>，コンテナはユーザが管理するらしい</a:t>
            </a:r>
            <a:endParaRPr lang="en-US" altLang="ja-JP" dirty="0">
              <a:effectLst/>
            </a:endParaRPr>
          </a:p>
          <a:p>
            <a:r>
              <a:rPr lang="en-US" altLang="ja-JP" dirty="0">
                <a:effectLst/>
              </a:rPr>
              <a:t>///</a:t>
            </a:r>
            <a:r>
              <a:rPr lang="ja-JP" altLang="en-US">
                <a:effectLst/>
              </a:rPr>
              <a:t>実際にユーザが使っているのは監視対象</a:t>
            </a:r>
            <a:r>
              <a:rPr lang="en-US" altLang="ja-JP" dirty="0">
                <a:effectLst/>
              </a:rPr>
              <a:t>VM</a:t>
            </a:r>
            <a:r>
              <a:rPr lang="ja-JP" altLang="en-US">
                <a:effectLst/>
              </a:rPr>
              <a:t>内のコンテナ</a:t>
            </a:r>
            <a:endParaRPr lang="en-US" altLang="ja-JP" dirty="0">
              <a:effectLst/>
            </a:endParaRPr>
          </a:p>
          <a:p>
            <a:endParaRPr lang="en-US" altLang="ja-JP" dirty="0">
              <a:effectLst/>
            </a:endParaRPr>
          </a:p>
          <a:p>
            <a:r>
              <a:rPr lang="en-US" altLang="ja-JP" dirty="0">
                <a:effectLst/>
              </a:rPr>
              <a:t>///</a:t>
            </a:r>
            <a:r>
              <a:rPr lang="ja-JP" altLang="en-US">
                <a:effectLst/>
              </a:rPr>
              <a:t>カーネルモジュール：</a:t>
            </a:r>
            <a:r>
              <a:rPr lang="en-US" altLang="ja-JP" dirty="0">
                <a:effectLst/>
              </a:rPr>
              <a:t>OS</a:t>
            </a:r>
            <a:r>
              <a:rPr lang="ja-JP" altLang="en-US">
                <a:effectLst/>
              </a:rPr>
              <a:t>カーネルの機能を拡張するためのプログラムのことです．</a:t>
            </a:r>
            <a:endParaRPr lang="en-US" altLang="ja-JP" dirty="0">
              <a:effectLst/>
            </a:endParaRPr>
          </a:p>
          <a:p>
            <a:r>
              <a:rPr lang="en-US" altLang="ja-JP" dirty="0">
                <a:effectLst/>
              </a:rPr>
              <a:t>///</a:t>
            </a:r>
            <a:r>
              <a:rPr lang="ja-JP" altLang="en-US">
                <a:effectLst/>
              </a:rPr>
              <a:t>今回は静的ではなく動的にモジュールを組み込んでいる．</a:t>
            </a:r>
            <a:endParaRPr lang="en-US" altLang="ja-JP" dirty="0">
              <a:effectLst/>
            </a:endParaRPr>
          </a:p>
        </p:txBody>
      </p:sp>
      <p:sp>
        <p:nvSpPr>
          <p:cNvPr id="4" name="スライド番号プレースホルダー 3"/>
          <p:cNvSpPr>
            <a:spLocks noGrp="1"/>
          </p:cNvSpPr>
          <p:nvPr>
            <p:ph type="sldNum" sz="quarter" idx="5"/>
          </p:nvPr>
        </p:nvSpPr>
        <p:spPr/>
        <p:txBody>
          <a:bodyPr/>
          <a:lstStyle/>
          <a:p>
            <a:fld id="{BDC47E92-C637-0945-B7B3-2E91776002A4}" type="slidenum">
              <a:rPr kumimoji="1" lang="ja-JP" altLang="en-US" smtClean="0"/>
              <a:t>9</a:t>
            </a:fld>
            <a:endParaRPr kumimoji="1" lang="ja-JP" altLang="en-US"/>
          </a:p>
        </p:txBody>
      </p:sp>
    </p:spTree>
    <p:extLst>
      <p:ext uri="{BB962C8B-B14F-4D97-AF65-F5344CB8AC3E}">
        <p14:creationId xmlns:p14="http://schemas.microsoft.com/office/powerpoint/2010/main" val="106479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CF1306-1076-5D48-996C-1B7322B72ABA}"/>
              </a:ext>
            </a:extLst>
          </p:cNvPr>
          <p:cNvSpPr>
            <a:spLocks noGrp="1"/>
          </p:cNvSpPr>
          <p:nvPr>
            <p:ph type="ctrTitle"/>
          </p:nvPr>
        </p:nvSpPr>
        <p:spPr>
          <a:xfrm>
            <a:off x="1524000" y="1122363"/>
            <a:ext cx="9144000" cy="2387600"/>
          </a:xfrm>
        </p:spPr>
        <p:txBody>
          <a:bodyPr anchor="b"/>
          <a:lstStyle>
            <a:lvl1pPr algn="ctr">
              <a:defRPr sz="6000" b="1" i="0">
                <a:latin typeface="Yu Mincho Demibold" panose="02020400000000000000" pitchFamily="18" charset="-128"/>
                <a:ea typeface="Yu Mincho Demibold" panose="02020400000000000000" pitchFamily="18" charset="-128"/>
                <a:cs typeface="Yu Mincho Demibold" panose="02020400000000000000" pitchFamily="18"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B8E7409E-BD4D-334F-9C5F-F8CB746BFD5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b="0" i="0">
                <a:latin typeface="Yu Gothic Medium" panose="020B0400000000000000" pitchFamily="34" charset="-128"/>
                <a:ea typeface="Yu Gothic Medium" panose="020B0400000000000000"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EB79427-7140-A64F-914E-965983807DEA}"/>
              </a:ext>
            </a:extLst>
          </p:cNvPr>
          <p:cNvSpPr>
            <a:spLocks noGrp="1"/>
          </p:cNvSpPr>
          <p:nvPr>
            <p:ph type="dt" sz="half" idx="10"/>
          </p:nvPr>
        </p:nvSpPr>
        <p:spPr/>
        <p:txBody>
          <a:bodyPr/>
          <a:lstStyle/>
          <a:p>
            <a:fld id="{9D3B8C42-4F92-9743-B23F-5483C357BCAB}"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6781BF23-61C3-6041-9CE9-AC5F1AB808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5B68B-9413-3745-A531-961CD242474B}"/>
              </a:ext>
            </a:extLst>
          </p:cNvPr>
          <p:cNvSpPr>
            <a:spLocks noGrp="1"/>
          </p:cNvSpPr>
          <p:nvPr>
            <p:ph type="sldNum" sz="quarter" idx="12"/>
          </p:nvPr>
        </p:nvSpPr>
        <p:spPr/>
        <p:txBody>
          <a:bodyPr/>
          <a:lstStyle>
            <a:lvl1pPr>
              <a:defRPr/>
            </a:lvl1pPr>
          </a:lstStyle>
          <a:p>
            <a:fld id="{2B9E8453-8604-FE43-98B9-1035680AC019}" type="slidenum">
              <a:rPr lang="ja-JP" altLang="en-US" smtClean="0"/>
              <a:pPr/>
              <a:t>‹#›</a:t>
            </a:fld>
            <a:fld id="{BEE7A019-4A13-B24F-9AD9-5176A54AF0B4}" type="slidenum">
              <a:rPr lang="ja-JP" altLang="en-US" smtClean="0"/>
              <a:pPr/>
              <a:t>‹#›</a:t>
            </a:fld>
            <a:fld id="{6D995261-D969-634C-A6DC-E2651CC0E699}" type="slidenum">
              <a:rPr lang="ja-JP" altLang="en-US" smtClean="0"/>
              <a:pPr/>
              <a:t>‹#›</a:t>
            </a:fld>
            <a:endParaRPr lang="ja-JP" altLang="en-US" dirty="0"/>
          </a:p>
        </p:txBody>
      </p:sp>
    </p:spTree>
    <p:extLst>
      <p:ext uri="{BB962C8B-B14F-4D97-AF65-F5344CB8AC3E}">
        <p14:creationId xmlns:p14="http://schemas.microsoft.com/office/powerpoint/2010/main" val="87989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1BA0BB-D13D-1F48-8860-C2C593DF6A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B25F1DE-B3DB-F644-9276-10E58AF8DE7C}"/>
              </a:ext>
            </a:extLst>
          </p:cNvPr>
          <p:cNvSpPr>
            <a:spLocks noGrp="1"/>
          </p:cNvSpPr>
          <p:nvPr>
            <p:ph type="body" orient="vert" idx="1"/>
          </p:nvPr>
        </p:nvSpPr>
        <p:spPr>
          <a:xfrm>
            <a:off x="838200" y="1825625"/>
            <a:ext cx="10515600" cy="43513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1410D7C-871B-7143-8A69-7D0EE4C4E714}"/>
              </a:ext>
            </a:extLst>
          </p:cNvPr>
          <p:cNvSpPr>
            <a:spLocks noGrp="1"/>
          </p:cNvSpPr>
          <p:nvPr>
            <p:ph type="dt" sz="half" idx="10"/>
          </p:nvPr>
        </p:nvSpPr>
        <p:spPr/>
        <p:txBody>
          <a:bodyPr/>
          <a:lstStyle/>
          <a:p>
            <a:fld id="{DF4ECF2F-751B-6447-96A1-2397C468E7EC}"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CB1B6702-664C-4B46-BD1F-B24B064823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C55B2A-1F67-8640-B24D-284C4D12A7F2}"/>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126866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3AF391F-0C10-5E49-912E-DB38461F695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A774E64-E391-6349-A7A3-2D729D10AFA0}"/>
              </a:ext>
            </a:extLst>
          </p:cNvPr>
          <p:cNvSpPr>
            <a:spLocks noGrp="1"/>
          </p:cNvSpPr>
          <p:nvPr>
            <p:ph type="body" orient="vert" idx="1"/>
          </p:nvPr>
        </p:nvSpPr>
        <p:spPr>
          <a:xfrm>
            <a:off x="838200" y="365125"/>
            <a:ext cx="7734300"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FD59A7-82AE-6A4A-97BE-2635851F95B2}"/>
              </a:ext>
            </a:extLst>
          </p:cNvPr>
          <p:cNvSpPr>
            <a:spLocks noGrp="1"/>
          </p:cNvSpPr>
          <p:nvPr>
            <p:ph type="dt" sz="half" idx="10"/>
          </p:nvPr>
        </p:nvSpPr>
        <p:spPr/>
        <p:txBody>
          <a:bodyPr/>
          <a:lstStyle/>
          <a:p>
            <a:fld id="{5EF6ED43-D571-A841-A9ED-57AE8D5A812D}"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694927CC-A9C1-9B4E-94AA-ADB7D6C48E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853FA5-9A12-034A-8C5C-455E087A4C22}"/>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389209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578F26-7CAE-AC42-97F9-75495FA8AFF5}"/>
              </a:ext>
            </a:extLst>
          </p:cNvPr>
          <p:cNvSpPr>
            <a:spLocks noGrp="1"/>
          </p:cNvSpPr>
          <p:nvPr>
            <p:ph type="title"/>
          </p:nvPr>
        </p:nvSpPr>
        <p:spPr>
          <a:xfrm>
            <a:off x="688298" y="483858"/>
            <a:ext cx="10515600" cy="830588"/>
          </a:xfrm>
        </p:spPr>
        <p:txBody>
          <a:bodyPr/>
          <a:lstStyle>
            <a:lvl1pPr marL="0" indent="0">
              <a:tabLst/>
              <a:defRPr sz="4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1C81A6-92B8-654D-9ADA-7720E735DF16}"/>
              </a:ext>
            </a:extLst>
          </p:cNvPr>
          <p:cNvSpPr>
            <a:spLocks noGrp="1"/>
          </p:cNvSpPr>
          <p:nvPr>
            <p:ph idx="1" hasCustomPrompt="1"/>
          </p:nvPr>
        </p:nvSpPr>
        <p:spPr>
          <a:xfrm>
            <a:off x="688298" y="1525004"/>
            <a:ext cx="10515600" cy="4433844"/>
          </a:xfrm>
          <a:prstGeom prst="rect">
            <a:avLst/>
          </a:prstGeom>
        </p:spPr>
        <p:txBody>
          <a:bodyPr/>
          <a:lstStyle>
            <a:lvl1pPr marL="381000" indent="-228600">
              <a:tabLst/>
              <a:defRPr/>
            </a:lvl1pPr>
            <a:lvl2pPr marL="622300" indent="-228600">
              <a:buClr>
                <a:schemeClr val="tx1"/>
              </a:buClr>
              <a:buFont typeface="Arial Unicode MS" panose="020B0604020202020204" pitchFamily="34" charset="-128"/>
              <a:buChar char="▻"/>
              <a:tabLst/>
              <a:defRPr/>
            </a:lvl2pPr>
            <a:lvl3pPr marL="889000" indent="-228600">
              <a:tabLst/>
              <a:defRPr sz="2200"/>
            </a:lvl3pPr>
            <a:lvl4pPr marL="1065213" indent="-228600">
              <a:buFont typeface="Helvetica" charset="0"/>
              <a:buChar char="⁃"/>
              <a:tabLst/>
              <a:defRPr/>
            </a:lvl4pPr>
            <a:lvl5pPr marL="1281113" indent="-228600">
              <a:tabLst/>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66DC844F-90A3-E346-9CED-90170DCC984F}"/>
              </a:ext>
            </a:extLst>
          </p:cNvPr>
          <p:cNvSpPr>
            <a:spLocks noGrp="1"/>
          </p:cNvSpPr>
          <p:nvPr>
            <p:ph type="dt" sz="half" idx="10"/>
          </p:nvPr>
        </p:nvSpPr>
        <p:spPr/>
        <p:txBody>
          <a:bodyPr/>
          <a:lstStyle/>
          <a:p>
            <a:fld id="{A9D5276A-FC57-B040-B835-9440C0F7D3D6}"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1805C190-93AB-6F49-9E0F-95E5BEE133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78579B-4022-CC48-AACB-B809E8343A31}"/>
              </a:ext>
            </a:extLst>
          </p:cNvPr>
          <p:cNvSpPr>
            <a:spLocks noGrp="1"/>
          </p:cNvSpPr>
          <p:nvPr>
            <p:ph type="sldNum" sz="quarter" idx="12"/>
          </p:nvPr>
        </p:nvSpPr>
        <p:spPr/>
        <p:txBody>
          <a:bodyPr/>
          <a:lstStyle>
            <a:lvl1pPr>
              <a:defRPr sz="1800">
                <a:solidFill>
                  <a:schemeClr val="tx1"/>
                </a:solidFill>
                <a:latin typeface="MS PGothic" charset="-128"/>
                <a:ea typeface="MS PGothic" charset="-128"/>
                <a:cs typeface="MS PGothic" charset="-128"/>
              </a:defRPr>
            </a:lvl1pPr>
          </a:lstStyle>
          <a:p>
            <a:fld id="{3862EE38-F75A-9448-8243-6101B2857D65}" type="slidenum">
              <a:rPr lang="ja-JP" altLang="en-US" smtClean="0"/>
              <a:pPr/>
              <a:t>‹#›</a:t>
            </a:fld>
            <a:endParaRPr lang="ja-JP" altLang="en-US" dirty="0"/>
          </a:p>
        </p:txBody>
      </p:sp>
    </p:spTree>
    <p:extLst>
      <p:ext uri="{BB962C8B-B14F-4D97-AF65-F5344CB8AC3E}">
        <p14:creationId xmlns:p14="http://schemas.microsoft.com/office/powerpoint/2010/main" val="121847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B38B74-0306-F849-AD2B-0C79B2F65A2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C135D5-8D39-BA4F-9F0F-77BFBA39E89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739F70E-6918-474B-98A5-F022DD0722FC}"/>
              </a:ext>
            </a:extLst>
          </p:cNvPr>
          <p:cNvSpPr>
            <a:spLocks noGrp="1"/>
          </p:cNvSpPr>
          <p:nvPr>
            <p:ph type="dt" sz="half" idx="10"/>
          </p:nvPr>
        </p:nvSpPr>
        <p:spPr/>
        <p:txBody>
          <a:bodyPr/>
          <a:lstStyle/>
          <a:p>
            <a:fld id="{48D3B9AE-DBD5-ED47-80A1-3ECB81275056}"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EFC6087D-4D4B-F440-AACD-8A5767F113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A8A2B5-B89C-E04D-ABB8-8D017FAC738C}"/>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2177336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B901FB-D245-7C48-9AC7-7855EB9AF39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06BE54-17F7-224B-95D3-83911539F18A}"/>
              </a:ext>
            </a:extLst>
          </p:cNvPr>
          <p:cNvSpPr>
            <a:spLocks noGrp="1"/>
          </p:cNvSpPr>
          <p:nvPr>
            <p:ph sz="half" idx="1"/>
          </p:nvPr>
        </p:nvSpPr>
        <p:spPr>
          <a:xfrm>
            <a:off x="838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EEB4E7A-5D45-4E44-99A9-FDDF8A465BD6}"/>
              </a:ext>
            </a:extLst>
          </p:cNvPr>
          <p:cNvSpPr>
            <a:spLocks noGrp="1"/>
          </p:cNvSpPr>
          <p:nvPr>
            <p:ph sz="half" idx="2"/>
          </p:nvPr>
        </p:nvSpPr>
        <p:spPr>
          <a:xfrm>
            <a:off x="6172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5DD7827-644D-C54F-B179-E05C692524EE}"/>
              </a:ext>
            </a:extLst>
          </p:cNvPr>
          <p:cNvSpPr>
            <a:spLocks noGrp="1"/>
          </p:cNvSpPr>
          <p:nvPr>
            <p:ph type="dt" sz="half" idx="10"/>
          </p:nvPr>
        </p:nvSpPr>
        <p:spPr/>
        <p:txBody>
          <a:bodyPr/>
          <a:lstStyle/>
          <a:p>
            <a:fld id="{F3892C99-0DB4-A946-8BA8-0CDE240B3BE2}" type="datetime1">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8F1ED304-B943-D849-9F66-36B51BFC9D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8191E2-46BC-5D44-AC20-2D9A91D90B83}"/>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1525526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5CF7DA-20B1-964E-801B-BC5E01BF488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6B8163-2DF5-D24B-8151-D5082790CE4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A25D97C-354F-E84D-A069-6625371CC68F}"/>
              </a:ext>
            </a:extLst>
          </p:cNvPr>
          <p:cNvSpPr>
            <a:spLocks noGrp="1"/>
          </p:cNvSpPr>
          <p:nvPr>
            <p:ph sz="half" idx="2"/>
          </p:nvPr>
        </p:nvSpPr>
        <p:spPr>
          <a:xfrm>
            <a:off x="839788" y="2505075"/>
            <a:ext cx="5157787"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22F204E-EA07-EC44-A036-ECB8AE637DE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65EB0CC-3E97-E541-99F8-F6FBB0AD97EB}"/>
              </a:ext>
            </a:extLst>
          </p:cNvPr>
          <p:cNvSpPr>
            <a:spLocks noGrp="1"/>
          </p:cNvSpPr>
          <p:nvPr>
            <p:ph sz="quarter" idx="4"/>
          </p:nvPr>
        </p:nvSpPr>
        <p:spPr>
          <a:xfrm>
            <a:off x="6172200" y="2505075"/>
            <a:ext cx="5183188"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4E1FF7C-746C-904E-92AA-1D813F305A1B}"/>
              </a:ext>
            </a:extLst>
          </p:cNvPr>
          <p:cNvSpPr>
            <a:spLocks noGrp="1"/>
          </p:cNvSpPr>
          <p:nvPr>
            <p:ph type="dt" sz="half" idx="10"/>
          </p:nvPr>
        </p:nvSpPr>
        <p:spPr/>
        <p:txBody>
          <a:bodyPr/>
          <a:lstStyle/>
          <a:p>
            <a:fld id="{70F04D24-C3F7-2444-BFB3-C6DCDE647634}" type="datetime1">
              <a:rPr kumimoji="1" lang="ja-JP" altLang="en-US" smtClean="0"/>
              <a:t>2022/11/9</a:t>
            </a:fld>
            <a:endParaRPr kumimoji="1" lang="ja-JP" altLang="en-US"/>
          </a:p>
        </p:txBody>
      </p:sp>
      <p:sp>
        <p:nvSpPr>
          <p:cNvPr id="8" name="フッター プレースホルダー 7">
            <a:extLst>
              <a:ext uri="{FF2B5EF4-FFF2-40B4-BE49-F238E27FC236}">
                <a16:creationId xmlns:a16="http://schemas.microsoft.com/office/drawing/2014/main" id="{F822835A-5336-734A-98E5-5D0F729613A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829C81F-F622-294B-AB28-E5F05C460063}"/>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371874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8E532C-A0B6-D149-95E4-FCD33419057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B089DE-09F1-6043-8C6A-010F9C8C45E8}"/>
              </a:ext>
            </a:extLst>
          </p:cNvPr>
          <p:cNvSpPr>
            <a:spLocks noGrp="1"/>
          </p:cNvSpPr>
          <p:nvPr>
            <p:ph type="dt" sz="half" idx="10"/>
          </p:nvPr>
        </p:nvSpPr>
        <p:spPr/>
        <p:txBody>
          <a:bodyPr/>
          <a:lstStyle/>
          <a:p>
            <a:fld id="{427BBD97-B65E-AE4F-9330-B3C823158F65}" type="datetime1">
              <a:rPr kumimoji="1" lang="ja-JP" altLang="en-US" smtClean="0"/>
              <a:t>2022/11/9</a:t>
            </a:fld>
            <a:endParaRPr kumimoji="1" lang="ja-JP" altLang="en-US"/>
          </a:p>
        </p:txBody>
      </p:sp>
      <p:sp>
        <p:nvSpPr>
          <p:cNvPr id="4" name="フッター プレースホルダー 3">
            <a:extLst>
              <a:ext uri="{FF2B5EF4-FFF2-40B4-BE49-F238E27FC236}">
                <a16:creationId xmlns:a16="http://schemas.microsoft.com/office/drawing/2014/main" id="{5718F2D1-FD84-8F4F-989A-6338204A022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8EB18B5-AE0B-9640-940E-4F1ED15038BB}"/>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363151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66F50EC-2274-E54C-BAA6-21109E9053A0}"/>
              </a:ext>
            </a:extLst>
          </p:cNvPr>
          <p:cNvSpPr>
            <a:spLocks noGrp="1"/>
          </p:cNvSpPr>
          <p:nvPr>
            <p:ph type="dt" sz="half" idx="10"/>
          </p:nvPr>
        </p:nvSpPr>
        <p:spPr/>
        <p:txBody>
          <a:bodyPr/>
          <a:lstStyle/>
          <a:p>
            <a:fld id="{3E2169D7-703B-1541-B496-2BBDA2EC5B23}" type="datetime1">
              <a:rPr kumimoji="1" lang="ja-JP" altLang="en-US" smtClean="0"/>
              <a:t>2022/11/9</a:t>
            </a:fld>
            <a:endParaRPr kumimoji="1" lang="ja-JP" altLang="en-US"/>
          </a:p>
        </p:txBody>
      </p:sp>
      <p:sp>
        <p:nvSpPr>
          <p:cNvPr id="3" name="フッター プレースホルダー 2">
            <a:extLst>
              <a:ext uri="{FF2B5EF4-FFF2-40B4-BE49-F238E27FC236}">
                <a16:creationId xmlns:a16="http://schemas.microsoft.com/office/drawing/2014/main" id="{29DC4A86-D1F9-B141-BD2B-71256048EA8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C3D46C2-EA2A-564A-A40E-54902ABC73B8}"/>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65246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620871-EC5E-D748-AEAA-D8CC11FF10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C7E7B1-5203-3C4F-A0CD-0796E9739A0A}"/>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B45C9F-026E-6043-B1D4-46C9500AB6D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ABBC96A-616B-3B49-9A12-DBFFFACC9F13}"/>
              </a:ext>
            </a:extLst>
          </p:cNvPr>
          <p:cNvSpPr>
            <a:spLocks noGrp="1"/>
          </p:cNvSpPr>
          <p:nvPr>
            <p:ph type="dt" sz="half" idx="10"/>
          </p:nvPr>
        </p:nvSpPr>
        <p:spPr/>
        <p:txBody>
          <a:bodyPr/>
          <a:lstStyle/>
          <a:p>
            <a:fld id="{92B075A5-7B18-4747-8CA0-81ABDE958911}" type="datetime1">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64023A4B-A33E-8245-8363-1E06B0A558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F3196F7-8188-1E46-A88E-C2FED3B2D8DA}"/>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1368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A01C85-833B-1C4A-B856-4473F4ACEF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20ECE16-DE4F-E148-8167-4BF043AFF223}"/>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5B7CB59-F1E7-9445-BE0D-ED57BD721AC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E1D7723-5075-F944-89A1-25561FD5AD3F}"/>
              </a:ext>
            </a:extLst>
          </p:cNvPr>
          <p:cNvSpPr>
            <a:spLocks noGrp="1"/>
          </p:cNvSpPr>
          <p:nvPr>
            <p:ph type="dt" sz="half" idx="10"/>
          </p:nvPr>
        </p:nvSpPr>
        <p:spPr/>
        <p:txBody>
          <a:bodyPr/>
          <a:lstStyle/>
          <a:p>
            <a:fld id="{8F3DA246-1537-A849-9218-FA65F736B096}" type="datetime1">
              <a:rPr kumimoji="1" lang="ja-JP" altLang="en-US" smtClean="0"/>
              <a:t>2022/11/9</a:t>
            </a:fld>
            <a:endParaRPr kumimoji="1" lang="ja-JP" altLang="en-US"/>
          </a:p>
        </p:txBody>
      </p:sp>
      <p:sp>
        <p:nvSpPr>
          <p:cNvPr id="6" name="フッター プレースホルダー 5">
            <a:extLst>
              <a:ext uri="{FF2B5EF4-FFF2-40B4-BE49-F238E27FC236}">
                <a16:creationId xmlns:a16="http://schemas.microsoft.com/office/drawing/2014/main" id="{A90CB4A2-B183-F147-A023-EEE0EB70252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6953CD-1AA8-FD40-9C91-C63D6D341312}"/>
              </a:ext>
            </a:extLst>
          </p:cNvPr>
          <p:cNvSpPr>
            <a:spLocks noGrp="1"/>
          </p:cNvSpPr>
          <p:nvPr>
            <p:ph type="sldNum" sz="quarter" idx="12"/>
          </p:nvPr>
        </p:nvSpPr>
        <p:spPr/>
        <p:txBody>
          <a:bodyPr/>
          <a:lstStyle/>
          <a:p>
            <a:fld id="{3862EE38-F75A-9448-8243-6101B2857D65}" type="slidenum">
              <a:rPr kumimoji="1" lang="ja-JP" altLang="en-US" smtClean="0"/>
              <a:t>‹#›</a:t>
            </a:fld>
            <a:endParaRPr kumimoji="1" lang="ja-JP" altLang="en-US"/>
          </a:p>
        </p:txBody>
      </p:sp>
    </p:spTree>
    <p:extLst>
      <p:ext uri="{BB962C8B-B14F-4D97-AF65-F5344CB8AC3E}">
        <p14:creationId xmlns:p14="http://schemas.microsoft.com/office/powerpoint/2010/main" val="160411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497CB66-4468-F840-B8C5-7C4B3A8A09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4" name="日付プレースホルダー 3">
            <a:extLst>
              <a:ext uri="{FF2B5EF4-FFF2-40B4-BE49-F238E27FC236}">
                <a16:creationId xmlns:a16="http://schemas.microsoft.com/office/drawing/2014/main" id="{3D649C1E-B796-3D4D-A849-CF73B6093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361C1-ED42-9E41-BB11-8EE0ABFCA082}" type="datetime1">
              <a:rPr kumimoji="1" lang="ja-JP" altLang="en-US" smtClean="0"/>
              <a:t>2022/11/9</a:t>
            </a:fld>
            <a:endParaRPr kumimoji="1" lang="ja-JP" altLang="en-US"/>
          </a:p>
        </p:txBody>
      </p:sp>
      <p:sp>
        <p:nvSpPr>
          <p:cNvPr id="5" name="フッター プレースホルダー 4">
            <a:extLst>
              <a:ext uri="{FF2B5EF4-FFF2-40B4-BE49-F238E27FC236}">
                <a16:creationId xmlns:a16="http://schemas.microsoft.com/office/drawing/2014/main" id="{6342E2C1-1CD1-CE43-9CA5-BFF895996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30DDC0F-7576-C24C-85F6-94585F5442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2EE38-F75A-9448-8243-6101B2857D65}" type="slidenum">
              <a:rPr kumimoji="1" lang="ja-JP" altLang="en-US" smtClean="0"/>
              <a:t>‹#›</a:t>
            </a:fld>
            <a:endParaRPr kumimoji="1" lang="ja-JP" altLang="en-US"/>
          </a:p>
        </p:txBody>
      </p:sp>
      <p:sp>
        <p:nvSpPr>
          <p:cNvPr id="8" name="テキスト プレースホルダー 7">
            <a:extLst>
              <a:ext uri="{FF2B5EF4-FFF2-40B4-BE49-F238E27FC236}">
                <a16:creationId xmlns:a16="http://schemas.microsoft.com/office/drawing/2014/main" id="{4C43E6DA-F48E-E54A-8520-084463250386}"/>
              </a:ext>
            </a:extLst>
          </p:cNvPr>
          <p:cNvSpPr>
            <a:spLocks noGrp="1"/>
          </p:cNvSpPr>
          <p:nvPr>
            <p:ph type="body" idx="1"/>
          </p:nvPr>
        </p:nvSpPr>
        <p:spPr>
          <a:xfrm>
            <a:off x="851210" y="1872000"/>
            <a:ext cx="10515600" cy="432578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Tree>
    <p:extLst>
      <p:ext uri="{BB962C8B-B14F-4D97-AF65-F5344CB8AC3E}">
        <p14:creationId xmlns:p14="http://schemas.microsoft.com/office/powerpoint/2010/main" val="1852084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i="0" kern="1200">
          <a:solidFill>
            <a:schemeClr val="tx1"/>
          </a:solidFill>
          <a:latin typeface="Yu Gothic" panose="020B0400000000000000" pitchFamily="34" charset="-128"/>
          <a:ea typeface="Yu Gothic" panose="020B0400000000000000" pitchFamily="34" charset="-128"/>
          <a:cs typeface="Yu Gothic" panose="020B0400000000000000" pitchFamily="34" charset="-128"/>
        </a:defRPr>
      </a:lvl1pPr>
    </p:titleStyle>
    <p:bodyStyle>
      <a:lvl1pPr marL="381000" indent="-228600" algn="l" defTabSz="914400" rtl="0" eaLnBrk="1" latinLnBrk="0" hangingPunct="1">
        <a:lnSpc>
          <a:spcPct val="90000"/>
        </a:lnSpc>
        <a:spcBef>
          <a:spcPts val="1000"/>
        </a:spcBef>
        <a:buFont typeface="Arial" panose="020B0604020202020204" pitchFamily="34" charset="0"/>
        <a:buChar char="•"/>
        <a:tabLst/>
        <a:defRPr kumimoji="1" sz="2800" b="0" i="0" kern="1200">
          <a:solidFill>
            <a:schemeClr val="tx1"/>
          </a:solidFill>
          <a:latin typeface="Yu Gothic Medium" panose="020B0400000000000000" pitchFamily="34" charset="-128"/>
          <a:ea typeface="Yu Gothic Medium" panose="020B0400000000000000" pitchFamily="34" charset="-128"/>
          <a:cs typeface="Yu Gothic Medium" panose="020B0400000000000000" pitchFamily="34" charset="-128"/>
        </a:defRPr>
      </a:lvl1pPr>
      <a:lvl2pPr marL="622300" indent="-228600" algn="l" defTabSz="914400" rtl="0" eaLnBrk="1" latinLnBrk="0" hangingPunct="1">
        <a:lnSpc>
          <a:spcPct val="90000"/>
        </a:lnSpc>
        <a:spcBef>
          <a:spcPts val="500"/>
        </a:spcBef>
        <a:buFont typeface="Helvetica" pitchFamily="2" charset="0"/>
        <a:buChar char="⁃"/>
        <a:tabLst/>
        <a:defRPr kumimoji="1" sz="2400" b="0" i="0" kern="1200">
          <a:solidFill>
            <a:schemeClr val="tx1"/>
          </a:solidFill>
          <a:latin typeface="Yu Gothic Medium" panose="020B0400000000000000" pitchFamily="34" charset="-128"/>
          <a:ea typeface="Yu Gothic Medium" panose="020B0400000000000000" pitchFamily="34" charset="-128"/>
          <a:cs typeface="Yu Gothic Medium" panose="020B0400000000000000" pitchFamily="34" charset="-128"/>
        </a:defRPr>
      </a:lvl2pPr>
      <a:lvl3pPr marL="889200" indent="-228600" algn="l" defTabSz="914400" rtl="0" eaLnBrk="1" latinLnBrk="0" hangingPunct="1">
        <a:lnSpc>
          <a:spcPct val="90000"/>
        </a:lnSpc>
        <a:spcBef>
          <a:spcPts val="500"/>
        </a:spcBef>
        <a:buFont typeface="Arial" panose="020B0604020202020204" pitchFamily="34" charset="0"/>
        <a:buChar char="•"/>
        <a:tabLst/>
        <a:defRPr kumimoji="1" sz="2000" b="0" i="0" kern="1200">
          <a:solidFill>
            <a:schemeClr val="tx1"/>
          </a:solidFill>
          <a:latin typeface="Yu Gothic Medium" panose="020B0400000000000000" pitchFamily="34" charset="-128"/>
          <a:ea typeface="Yu Gothic Medium" panose="020B0400000000000000" pitchFamily="34" charset="-128"/>
          <a:cs typeface="Yu Gothic Medium" panose="020B0400000000000000" pitchFamily="34" charset="-128"/>
        </a:defRPr>
      </a:lvl3pPr>
      <a:lvl4pPr marL="1065600" indent="-228600" algn="l" defTabSz="914400" rtl="0" eaLnBrk="1" latinLnBrk="0" hangingPunct="1">
        <a:lnSpc>
          <a:spcPct val="90000"/>
        </a:lnSpc>
        <a:spcBef>
          <a:spcPts val="500"/>
        </a:spcBef>
        <a:buFont typeface="Arial" panose="020B0604020202020204" pitchFamily="34" charset="0"/>
        <a:buChar char="•"/>
        <a:tabLst/>
        <a:defRPr kumimoji="1" sz="1800" b="0" i="0" kern="1200">
          <a:solidFill>
            <a:schemeClr val="tx1"/>
          </a:solidFill>
          <a:latin typeface="Yu Gothic Medium" panose="020B0400000000000000" pitchFamily="34" charset="-128"/>
          <a:ea typeface="Yu Gothic Medium" panose="020B0400000000000000" pitchFamily="34" charset="-128"/>
          <a:cs typeface="Yu Gothic Medium" panose="020B0400000000000000" pitchFamily="34" charset="-128"/>
        </a:defRPr>
      </a:lvl4pPr>
      <a:lvl5pPr marL="1281600" indent="-228600" algn="l" defTabSz="914400" rtl="0" eaLnBrk="1" latinLnBrk="0" hangingPunct="1">
        <a:lnSpc>
          <a:spcPct val="90000"/>
        </a:lnSpc>
        <a:spcBef>
          <a:spcPts val="500"/>
        </a:spcBef>
        <a:buFont typeface="Arial" panose="020B0604020202020204" pitchFamily="34" charset="0"/>
        <a:buChar char="•"/>
        <a:tabLst/>
        <a:defRPr kumimoji="1" sz="1800" b="0" i="0" kern="1200">
          <a:solidFill>
            <a:schemeClr val="tx1"/>
          </a:solidFill>
          <a:latin typeface="Yu Gothic Medium" panose="020B0400000000000000" pitchFamily="34" charset="-128"/>
          <a:ea typeface="Yu Gothic Medium" panose="020B0400000000000000" pitchFamily="34" charset="-128"/>
          <a:cs typeface="Yu Gothic Medium" panose="020B0400000000000000"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514C4A-5017-0042-8E79-7D1137BB0405}"/>
              </a:ext>
            </a:extLst>
          </p:cNvPr>
          <p:cNvSpPr>
            <a:spLocks noGrp="1"/>
          </p:cNvSpPr>
          <p:nvPr>
            <p:ph type="ctrTitle"/>
          </p:nvPr>
        </p:nvSpPr>
        <p:spPr>
          <a:xfrm>
            <a:off x="245659" y="1122363"/>
            <a:ext cx="11600597" cy="2387600"/>
          </a:xfrm>
        </p:spPr>
        <p:txBody>
          <a:bodyPr>
            <a:normAutofit/>
          </a:bodyPr>
          <a:lstStyle/>
          <a:p>
            <a:r>
              <a:rPr lang="en-US" altLang="ja-JP" sz="4800" dirty="0">
                <a:latin typeface="Yu Gothic" panose="020B0400000000000000" pitchFamily="34" charset="-128"/>
                <a:ea typeface="Yu Gothic" panose="020B0400000000000000" pitchFamily="34" charset="-128"/>
              </a:rPr>
              <a:t>AMD SEV</a:t>
            </a:r>
            <a:r>
              <a:rPr lang="ja-JP" altLang="en-US" sz="4800">
                <a:latin typeface="Yu Gothic" panose="020B0400000000000000" pitchFamily="34" charset="-128"/>
                <a:ea typeface="Yu Gothic" panose="020B0400000000000000" pitchFamily="34" charset="-128"/>
              </a:rPr>
              <a:t>で保護された</a:t>
            </a:r>
            <a:r>
              <a:rPr lang="en-US" altLang="ja-JP" sz="4800" dirty="0">
                <a:latin typeface="Yu Gothic" panose="020B0400000000000000" pitchFamily="34" charset="-128"/>
                <a:ea typeface="Yu Gothic" panose="020B0400000000000000" pitchFamily="34" charset="-128"/>
              </a:rPr>
              <a:t>VM</a:t>
            </a:r>
            <a:r>
              <a:rPr lang="ja-JP" altLang="en-US" sz="4800">
                <a:latin typeface="Yu Gothic" panose="020B0400000000000000" pitchFamily="34" charset="-128"/>
                <a:ea typeface="Yu Gothic" panose="020B0400000000000000" pitchFamily="34" charset="-128"/>
              </a:rPr>
              <a:t>の</a:t>
            </a:r>
            <a:br>
              <a:rPr lang="en-US" altLang="ja-JP" sz="4800" dirty="0">
                <a:latin typeface="Yu Gothic" panose="020B0400000000000000" pitchFamily="34" charset="-128"/>
                <a:ea typeface="Yu Gothic" panose="020B0400000000000000" pitchFamily="34" charset="-128"/>
              </a:rPr>
            </a:br>
            <a:r>
              <a:rPr lang="ja-JP" altLang="en-US" sz="4800">
                <a:latin typeface="Yu Gothic" panose="020B0400000000000000" pitchFamily="34" charset="-128"/>
                <a:ea typeface="Yu Gothic" panose="020B0400000000000000" pitchFamily="34" charset="-128"/>
              </a:rPr>
              <a:t>隔離エージェントを用いた安全な監視</a:t>
            </a:r>
            <a:endParaRPr lang="ja-JP" altLang="en-US" sz="4800" dirty="0">
              <a:latin typeface="Yu Gothic" panose="020B0400000000000000" pitchFamily="34" charset="-128"/>
              <a:ea typeface="Yu Gothic" panose="020B0400000000000000" pitchFamily="34" charset="-128"/>
            </a:endParaRPr>
          </a:p>
        </p:txBody>
      </p:sp>
      <p:sp>
        <p:nvSpPr>
          <p:cNvPr id="8" name="Subtitle 7">
            <a:extLst>
              <a:ext uri="{FF2B5EF4-FFF2-40B4-BE49-F238E27FC236}">
                <a16:creationId xmlns:a16="http://schemas.microsoft.com/office/drawing/2014/main" id="{1236A0AB-F126-DA42-A20C-F6C61AB1800F}"/>
              </a:ext>
            </a:extLst>
          </p:cNvPr>
          <p:cNvSpPr>
            <a:spLocks noGrp="1"/>
          </p:cNvSpPr>
          <p:nvPr>
            <p:ph type="subTitle" idx="1"/>
          </p:nvPr>
        </p:nvSpPr>
        <p:spPr>
          <a:xfrm>
            <a:off x="1524000" y="3906926"/>
            <a:ext cx="9144000" cy="1934316"/>
          </a:xfrm>
        </p:spPr>
        <p:txBody>
          <a:bodyPr>
            <a:normAutofit/>
          </a:bodyPr>
          <a:lstStyle/>
          <a:p>
            <a:endParaRPr lang="en-US" altLang="ja-JP" strike="sngStrike" dirty="0">
              <a:solidFill>
                <a:srgbClr val="FF0000"/>
              </a:solidFill>
              <a:cs typeface="MS PGothic" charset="-128"/>
            </a:endParaRPr>
          </a:p>
          <a:p>
            <a:r>
              <a:rPr lang="ja-JP" altLang="en-US">
                <a:cs typeface="MS PGothic" charset="-128"/>
              </a:rPr>
              <a:t>九州工業大学　能野</a:t>
            </a:r>
            <a:r>
              <a:rPr lang="en-US" altLang="ja-JP" dirty="0">
                <a:cs typeface="MS PGothic" charset="-128"/>
              </a:rPr>
              <a:t> </a:t>
            </a:r>
            <a:r>
              <a:rPr lang="ja-JP" altLang="en-US">
                <a:cs typeface="MS PGothic" charset="-128"/>
              </a:rPr>
              <a:t>智玄・光来健一</a:t>
            </a:r>
          </a:p>
          <a:p>
            <a:endParaRPr lang="ja-JP" altLang="en-US">
              <a:cs typeface="MS PGothic" charset="-128"/>
            </a:endParaRPr>
          </a:p>
          <a:p>
            <a:endParaRPr lang="en-JP" dirty="0"/>
          </a:p>
        </p:txBody>
      </p:sp>
    </p:spTree>
    <p:extLst>
      <p:ext uri="{BB962C8B-B14F-4D97-AF65-F5344CB8AC3E}">
        <p14:creationId xmlns:p14="http://schemas.microsoft.com/office/powerpoint/2010/main" val="801476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a:extLst>
              <a:ext uri="{FF2B5EF4-FFF2-40B4-BE49-F238E27FC236}">
                <a16:creationId xmlns:a16="http://schemas.microsoft.com/office/drawing/2014/main" id="{512A4A57-4C4A-7743-AA56-C6A2095D437E}"/>
              </a:ext>
            </a:extLst>
          </p:cNvPr>
          <p:cNvSpPr/>
          <p:nvPr/>
        </p:nvSpPr>
        <p:spPr>
          <a:xfrm>
            <a:off x="8168640" y="3646906"/>
            <a:ext cx="3642617" cy="2640147"/>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 name="Title 1">
            <a:extLst>
              <a:ext uri="{FF2B5EF4-FFF2-40B4-BE49-F238E27FC236}">
                <a16:creationId xmlns:a16="http://schemas.microsoft.com/office/drawing/2014/main" id="{F1121B8D-9789-B641-895E-1C40CC21502E}"/>
              </a:ext>
            </a:extLst>
          </p:cNvPr>
          <p:cNvSpPr>
            <a:spLocks noGrp="1"/>
          </p:cNvSpPr>
          <p:nvPr>
            <p:ph type="title"/>
          </p:nvPr>
        </p:nvSpPr>
        <p:spPr/>
        <p:txBody>
          <a:bodyPr>
            <a:normAutofit/>
          </a:bodyPr>
          <a:lstStyle/>
          <a:p>
            <a:r>
              <a:rPr lang="en-US" dirty="0" err="1"/>
              <a:t>保護手法</a:t>
            </a:r>
            <a:r>
              <a:rPr lang="en-JP" dirty="0"/>
              <a:t>2：</a:t>
            </a:r>
            <a:r>
              <a:rPr lang="en-US" dirty="0" err="1"/>
              <a:t>内部VMによる隔離</a:t>
            </a:r>
            <a:endParaRPr lang="en-JP" dirty="0"/>
          </a:p>
        </p:txBody>
      </p:sp>
      <p:sp>
        <p:nvSpPr>
          <p:cNvPr id="3" name="Content Placeholder 2">
            <a:extLst>
              <a:ext uri="{FF2B5EF4-FFF2-40B4-BE49-F238E27FC236}">
                <a16:creationId xmlns:a16="http://schemas.microsoft.com/office/drawing/2014/main" id="{1FD57A8C-6B9F-0F49-A4F5-F83015496917}"/>
              </a:ext>
            </a:extLst>
          </p:cNvPr>
          <p:cNvSpPr>
            <a:spLocks noGrp="1"/>
          </p:cNvSpPr>
          <p:nvPr>
            <p:ph idx="1"/>
          </p:nvPr>
        </p:nvSpPr>
        <p:spPr/>
        <p:txBody>
          <a:bodyPr/>
          <a:lstStyle/>
          <a:p>
            <a:r>
              <a:rPr lang="ja-JP" altLang="en-US"/>
              <a:t>監視対象システムを内部</a:t>
            </a:r>
            <a:r>
              <a:rPr lang="en-US" altLang="ja-JP" dirty="0"/>
              <a:t>VM</a:t>
            </a:r>
            <a:r>
              <a:rPr lang="ja-JP" altLang="en-US"/>
              <a:t>内で動かし，エージェントをハイパーバイザ内に配置</a:t>
            </a:r>
            <a:endParaRPr lang="en-US" altLang="ja-JP" dirty="0"/>
          </a:p>
          <a:p>
            <a:pPr lvl="1"/>
            <a:r>
              <a:rPr lang="en-US" altLang="ja-JP" dirty="0"/>
              <a:t>VM</a:t>
            </a:r>
            <a:r>
              <a:rPr lang="ja-JP" altLang="en-US"/>
              <a:t>による隔離は強いのでエージェントを攻撃されにくい</a:t>
            </a:r>
            <a:endParaRPr lang="en-US" altLang="ja-JP" dirty="0"/>
          </a:p>
          <a:p>
            <a:pPr lvl="1"/>
            <a:r>
              <a:rPr lang="ja-JP" altLang="en-US"/>
              <a:t>システムは内部</a:t>
            </a:r>
            <a:r>
              <a:rPr lang="en-US" altLang="ja-JP" dirty="0"/>
              <a:t>VM</a:t>
            </a:r>
            <a:r>
              <a:rPr lang="ja-JP" altLang="en-US"/>
              <a:t>内の</a:t>
            </a:r>
            <a:r>
              <a:rPr lang="en-US" altLang="ja-JP" dirty="0"/>
              <a:t>OS</a:t>
            </a:r>
            <a:r>
              <a:rPr lang="ja-JP" altLang="en-US"/>
              <a:t>の機能を自由に使える</a:t>
            </a:r>
            <a:endParaRPr lang="en-US" altLang="ja-JP" dirty="0"/>
          </a:p>
          <a:p>
            <a:pPr lvl="1"/>
            <a:endParaRPr lang="en-US" altLang="ja-JP" dirty="0"/>
          </a:p>
          <a:p>
            <a:pPr lvl="1"/>
            <a:r>
              <a:rPr lang="ja-JP" altLang="en-US"/>
              <a:t>システム性能が低下</a:t>
            </a:r>
            <a:endParaRPr lang="en-US" altLang="ja-JP" dirty="0"/>
          </a:p>
          <a:p>
            <a:pPr lvl="2"/>
            <a:r>
              <a:rPr lang="en-US" altLang="ja-JP" dirty="0"/>
              <a:t>VM</a:t>
            </a:r>
            <a:r>
              <a:rPr lang="ja-JP" altLang="en-US"/>
              <a:t>内に</a:t>
            </a:r>
            <a:r>
              <a:rPr lang="en-US" altLang="ja-JP" dirty="0"/>
              <a:t>VM</a:t>
            </a:r>
            <a:r>
              <a:rPr lang="ja-JP" altLang="en-US"/>
              <a:t>を作成するオーバヘッドが大きい</a:t>
            </a:r>
            <a:endParaRPr lang="en-US" altLang="ja-JP" dirty="0"/>
          </a:p>
          <a:p>
            <a:pPr lvl="1"/>
            <a:r>
              <a:rPr lang="ja-JP" altLang="en-US"/>
              <a:t>ハイパーバイザは最小限の機能しか持たない</a:t>
            </a:r>
            <a:endParaRPr lang="en-US" altLang="ja-JP" dirty="0"/>
          </a:p>
        </p:txBody>
      </p:sp>
      <p:sp>
        <p:nvSpPr>
          <p:cNvPr id="4" name="Slide Number Placeholder 3">
            <a:extLst>
              <a:ext uri="{FF2B5EF4-FFF2-40B4-BE49-F238E27FC236}">
                <a16:creationId xmlns:a16="http://schemas.microsoft.com/office/drawing/2014/main" id="{D2A8EA91-F72B-6D4F-A79E-7034B9A48635}"/>
              </a:ext>
            </a:extLst>
          </p:cNvPr>
          <p:cNvSpPr>
            <a:spLocks noGrp="1"/>
          </p:cNvSpPr>
          <p:nvPr>
            <p:ph type="sldNum" sz="quarter" idx="12"/>
          </p:nvPr>
        </p:nvSpPr>
        <p:spPr/>
        <p:txBody>
          <a:bodyPr/>
          <a:lstStyle/>
          <a:p>
            <a:fld id="{3862EE38-F75A-9448-8243-6101B2857D65}" type="slidenum">
              <a:rPr lang="ja-JP" altLang="en-US" smtClean="0"/>
              <a:pPr/>
              <a:t>10</a:t>
            </a:fld>
            <a:endParaRPr lang="ja-JP" altLang="en-US" dirty="0"/>
          </a:p>
        </p:txBody>
      </p:sp>
      <p:sp>
        <p:nvSpPr>
          <p:cNvPr id="16" name="角丸四角形 15">
            <a:extLst>
              <a:ext uri="{FF2B5EF4-FFF2-40B4-BE49-F238E27FC236}">
                <a16:creationId xmlns:a16="http://schemas.microsoft.com/office/drawing/2014/main" id="{D900298B-9C43-E33C-75E6-3323E06011F1}"/>
              </a:ext>
            </a:extLst>
          </p:cNvPr>
          <p:cNvSpPr/>
          <p:nvPr/>
        </p:nvSpPr>
        <p:spPr>
          <a:xfrm>
            <a:off x="8497993" y="5207897"/>
            <a:ext cx="3005701" cy="961509"/>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17" name="角丸四角形 16">
            <a:extLst>
              <a:ext uri="{FF2B5EF4-FFF2-40B4-BE49-F238E27FC236}">
                <a16:creationId xmlns:a16="http://schemas.microsoft.com/office/drawing/2014/main" id="{30D72D3D-CDF3-D151-4AAF-6F7DA5ADF6BA}"/>
              </a:ext>
            </a:extLst>
          </p:cNvPr>
          <p:cNvSpPr/>
          <p:nvPr/>
        </p:nvSpPr>
        <p:spPr>
          <a:xfrm>
            <a:off x="8497993" y="3790363"/>
            <a:ext cx="3009582" cy="1319745"/>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6" name="テキスト ボックス 17">
            <a:extLst>
              <a:ext uri="{FF2B5EF4-FFF2-40B4-BE49-F238E27FC236}">
                <a16:creationId xmlns:a16="http://schemas.microsoft.com/office/drawing/2014/main" id="{1C11E6B1-37FF-4C4F-BBDB-263750E0FC5D}"/>
              </a:ext>
            </a:extLst>
          </p:cNvPr>
          <p:cNvSpPr txBox="1"/>
          <p:nvPr/>
        </p:nvSpPr>
        <p:spPr>
          <a:xfrm>
            <a:off x="8964475" y="5609952"/>
            <a:ext cx="2050294" cy="461665"/>
          </a:xfrm>
          <a:prstGeom prst="rect">
            <a:avLst/>
          </a:prstGeom>
          <a:solidFill>
            <a:srgbClr val="92D050"/>
          </a:solidFill>
          <a:ln w="12700">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sz="2400" b="1"/>
              <a:t>エージェント</a:t>
            </a:r>
          </a:p>
        </p:txBody>
      </p:sp>
      <p:sp>
        <p:nvSpPr>
          <p:cNvPr id="8" name="テキスト ボックス 24">
            <a:extLst>
              <a:ext uri="{FF2B5EF4-FFF2-40B4-BE49-F238E27FC236}">
                <a16:creationId xmlns:a16="http://schemas.microsoft.com/office/drawing/2014/main" id="{C0213B94-C154-304D-948E-1BCF879AAFCF}"/>
              </a:ext>
            </a:extLst>
          </p:cNvPr>
          <p:cNvSpPr txBox="1"/>
          <p:nvPr/>
        </p:nvSpPr>
        <p:spPr>
          <a:xfrm>
            <a:off x="8398291" y="3792312"/>
            <a:ext cx="1345642" cy="369332"/>
          </a:xfrm>
          <a:prstGeom prst="rect">
            <a:avLst/>
          </a:prstGeom>
          <a:noFill/>
          <a:ln w="34925">
            <a:noFill/>
          </a:ln>
        </p:spPr>
        <p:txBody>
          <a:bodyPr wrap="square" rtlCol="0">
            <a:spAutoFit/>
          </a:bodyPr>
          <a:lstStyle/>
          <a:p>
            <a:pPr algn="ctr"/>
            <a:r>
              <a:rPr lang="ja-JP" altLang="en-US" b="1"/>
              <a:t>内部</a:t>
            </a:r>
            <a:r>
              <a:rPr lang="en-US" altLang="ja-JP" b="1" dirty="0"/>
              <a:t>VM</a:t>
            </a:r>
            <a:endParaRPr kumimoji="1" lang="ja-JP" altLang="en-US" b="1"/>
          </a:p>
        </p:txBody>
      </p:sp>
      <p:sp>
        <p:nvSpPr>
          <p:cNvPr id="9" name="テキスト ボックス 25">
            <a:extLst>
              <a:ext uri="{FF2B5EF4-FFF2-40B4-BE49-F238E27FC236}">
                <a16:creationId xmlns:a16="http://schemas.microsoft.com/office/drawing/2014/main" id="{EDDF65C4-4045-CB4F-9776-AE322CFE68F3}"/>
              </a:ext>
            </a:extLst>
          </p:cNvPr>
          <p:cNvSpPr txBox="1"/>
          <p:nvPr/>
        </p:nvSpPr>
        <p:spPr>
          <a:xfrm>
            <a:off x="8964475" y="3185241"/>
            <a:ext cx="1973596" cy="461665"/>
          </a:xfrm>
          <a:prstGeom prst="rect">
            <a:avLst/>
          </a:prstGeom>
          <a:noFill/>
        </p:spPr>
        <p:txBody>
          <a:bodyPr wrap="square" rtlCol="0">
            <a:spAutoFit/>
          </a:bodyPr>
          <a:lstStyle/>
          <a:p>
            <a:pPr algn="ctr"/>
            <a:r>
              <a:rPr kumimoji="1" lang="ja-JP" altLang="en-US" sz="2400" b="1"/>
              <a:t>監視対象</a:t>
            </a:r>
            <a:r>
              <a:rPr kumimoji="1" lang="en-US" altLang="ja-JP" sz="2400" b="1" dirty="0"/>
              <a:t>VM</a:t>
            </a:r>
            <a:endParaRPr kumimoji="1" lang="ja-JP" altLang="en-US" sz="2400" b="1"/>
          </a:p>
        </p:txBody>
      </p:sp>
      <p:sp>
        <p:nvSpPr>
          <p:cNvPr id="10" name="正方形/長方形 22">
            <a:extLst>
              <a:ext uri="{FF2B5EF4-FFF2-40B4-BE49-F238E27FC236}">
                <a16:creationId xmlns:a16="http://schemas.microsoft.com/office/drawing/2014/main" id="{4D555DC8-7ED8-AD48-BD91-3058DCA80356}"/>
              </a:ext>
            </a:extLst>
          </p:cNvPr>
          <p:cNvSpPr/>
          <p:nvPr/>
        </p:nvSpPr>
        <p:spPr>
          <a:xfrm>
            <a:off x="8960352" y="4136337"/>
            <a:ext cx="1866958" cy="409587"/>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rPr>
              <a:t>システム</a:t>
            </a:r>
          </a:p>
        </p:txBody>
      </p:sp>
      <p:graphicFrame>
        <p:nvGraphicFramePr>
          <p:cNvPr id="12" name="表 8">
            <a:extLst>
              <a:ext uri="{FF2B5EF4-FFF2-40B4-BE49-F238E27FC236}">
                <a16:creationId xmlns:a16="http://schemas.microsoft.com/office/drawing/2014/main" id="{CFA68F03-04DE-6141-96C0-6675BDA809E3}"/>
              </a:ext>
            </a:extLst>
          </p:cNvPr>
          <p:cNvGraphicFramePr>
            <a:graphicFrameLocks noGrp="1"/>
          </p:cNvGraphicFramePr>
          <p:nvPr>
            <p:extLst>
              <p:ext uri="{D42A27DB-BD31-4B8C-83A1-F6EECF244321}">
                <p14:modId xmlns:p14="http://schemas.microsoft.com/office/powerpoint/2010/main" val="1635656400"/>
              </p:ext>
            </p:extLst>
          </p:nvPr>
        </p:nvGraphicFramePr>
        <p:xfrm>
          <a:off x="504393" y="4905539"/>
          <a:ext cx="7209270" cy="1381760"/>
        </p:xfrm>
        <a:graphic>
          <a:graphicData uri="http://schemas.openxmlformats.org/drawingml/2006/table">
            <a:tbl>
              <a:tblPr firstRow="1" bandRow="1">
                <a:tableStyleId>{5C22544A-7EE6-4342-B048-85BDC9FD1C3A}</a:tableStyleId>
              </a:tblPr>
              <a:tblGrid>
                <a:gridCol w="1441854">
                  <a:extLst>
                    <a:ext uri="{9D8B030D-6E8A-4147-A177-3AD203B41FA5}">
                      <a16:colId xmlns:a16="http://schemas.microsoft.com/office/drawing/2014/main" val="1050972317"/>
                    </a:ext>
                  </a:extLst>
                </a:gridCol>
                <a:gridCol w="1255472">
                  <a:extLst>
                    <a:ext uri="{9D8B030D-6E8A-4147-A177-3AD203B41FA5}">
                      <a16:colId xmlns:a16="http://schemas.microsoft.com/office/drawing/2014/main" val="1761378430"/>
                    </a:ext>
                  </a:extLst>
                </a:gridCol>
                <a:gridCol w="1255594">
                  <a:extLst>
                    <a:ext uri="{9D8B030D-6E8A-4147-A177-3AD203B41FA5}">
                      <a16:colId xmlns:a16="http://schemas.microsoft.com/office/drawing/2014/main" val="122358318"/>
                    </a:ext>
                  </a:extLst>
                </a:gridCol>
                <a:gridCol w="1624084">
                  <a:extLst>
                    <a:ext uri="{9D8B030D-6E8A-4147-A177-3AD203B41FA5}">
                      <a16:colId xmlns:a16="http://schemas.microsoft.com/office/drawing/2014/main" val="1722005451"/>
                    </a:ext>
                  </a:extLst>
                </a:gridCol>
                <a:gridCol w="1632266">
                  <a:extLst>
                    <a:ext uri="{9D8B030D-6E8A-4147-A177-3AD203B41FA5}">
                      <a16:colId xmlns:a16="http://schemas.microsoft.com/office/drawing/2014/main" val="3143192233"/>
                    </a:ext>
                  </a:extLst>
                </a:gridCol>
              </a:tblGrid>
              <a:tr h="370840">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安全性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システム性能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a:t>
                      </a:r>
                      <a:endParaRPr kumimoji="1" lang="en-US" altLang="ja-JP" b="0" dirty="0">
                        <a:solidFill>
                          <a:schemeClr val="tx1"/>
                        </a:solidFill>
                      </a:endParaRPr>
                    </a:p>
                    <a:p>
                      <a:pPr algn="ctr"/>
                      <a:r>
                        <a:rPr kumimoji="1" lang="ja-JP" altLang="en-US" b="0">
                          <a:solidFill>
                            <a:schemeClr val="tx1"/>
                          </a:solidFill>
                        </a:rPr>
                        <a:t>自由度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実装の容易さ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99853"/>
                  </a:ext>
                </a:extLst>
              </a:tr>
              <a:tr h="370840">
                <a:tc>
                  <a:txBody>
                    <a:bodyPr/>
                    <a:lstStyle/>
                    <a:p>
                      <a:pPr algn="ctr"/>
                      <a:r>
                        <a:rPr kumimoji="1" lang="ja-JP" altLang="en-US" b="0">
                          <a:solidFill>
                            <a:schemeClr val="tx1"/>
                          </a:solidFill>
                        </a:rPr>
                        <a:t>コンテナ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044462"/>
                  </a:ext>
                </a:extLst>
              </a:tr>
              <a:tr h="370840">
                <a:tc>
                  <a:txBody>
                    <a:bodyPr/>
                    <a:lstStyle/>
                    <a:p>
                      <a:pPr algn="ctr"/>
                      <a:r>
                        <a:rPr kumimoji="1" lang="ja-JP" altLang="en-US" b="0">
                          <a:solidFill>
                            <a:schemeClr val="tx1"/>
                          </a:solidFill>
                        </a:rPr>
                        <a:t>内部</a:t>
                      </a:r>
                      <a:r>
                        <a:rPr kumimoji="1" lang="en-US" altLang="ja-JP" b="0" dirty="0">
                          <a:solidFill>
                            <a:schemeClr val="tx1"/>
                          </a:solidFill>
                        </a:rPr>
                        <a:t>VM</a:t>
                      </a: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5137668"/>
                  </a:ext>
                </a:extLst>
              </a:tr>
            </a:tbl>
          </a:graphicData>
        </a:graphic>
      </p:graphicFrame>
      <p:cxnSp>
        <p:nvCxnSpPr>
          <p:cNvPr id="13" name="直線矢印コネクタ 12">
            <a:extLst>
              <a:ext uri="{FF2B5EF4-FFF2-40B4-BE49-F238E27FC236}">
                <a16:creationId xmlns:a16="http://schemas.microsoft.com/office/drawing/2014/main" id="{98CE20AC-0013-D6A6-7410-2E363F8FB52D}"/>
              </a:ext>
            </a:extLst>
          </p:cNvPr>
          <p:cNvCxnSpPr>
            <a:cxnSpLocks/>
          </p:cNvCxnSpPr>
          <p:nvPr/>
        </p:nvCxnSpPr>
        <p:spPr>
          <a:xfrm flipV="1">
            <a:off x="10640574" y="4545924"/>
            <a:ext cx="0" cy="1050495"/>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22">
            <a:extLst>
              <a:ext uri="{FF2B5EF4-FFF2-40B4-BE49-F238E27FC236}">
                <a16:creationId xmlns:a16="http://schemas.microsoft.com/office/drawing/2014/main" id="{EBD5BE37-05B6-ABE8-1E5C-A8782B673B08}"/>
              </a:ext>
            </a:extLst>
          </p:cNvPr>
          <p:cNvSpPr/>
          <p:nvPr/>
        </p:nvSpPr>
        <p:spPr>
          <a:xfrm>
            <a:off x="8960822" y="4653922"/>
            <a:ext cx="1452263" cy="368336"/>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OS</a:t>
            </a:r>
            <a:endParaRPr kumimoji="1" lang="ja-JP" altLang="en-US" b="1">
              <a:solidFill>
                <a:schemeClr val="tx1"/>
              </a:solidFill>
            </a:endParaRPr>
          </a:p>
        </p:txBody>
      </p:sp>
      <p:sp>
        <p:nvSpPr>
          <p:cNvPr id="15" name="テキスト ボックス 14">
            <a:extLst>
              <a:ext uri="{FF2B5EF4-FFF2-40B4-BE49-F238E27FC236}">
                <a16:creationId xmlns:a16="http://schemas.microsoft.com/office/drawing/2014/main" id="{AC986941-B4A2-D7F8-5048-AFB6BBB7AE11}"/>
              </a:ext>
            </a:extLst>
          </p:cNvPr>
          <p:cNvSpPr txBox="1"/>
          <p:nvPr/>
        </p:nvSpPr>
        <p:spPr>
          <a:xfrm>
            <a:off x="8493638" y="5229651"/>
            <a:ext cx="1800493" cy="369332"/>
          </a:xfrm>
          <a:prstGeom prst="rect">
            <a:avLst/>
          </a:prstGeom>
          <a:noFill/>
        </p:spPr>
        <p:txBody>
          <a:bodyPr wrap="none" rtlCol="0">
            <a:spAutoFit/>
          </a:bodyPr>
          <a:lstStyle/>
          <a:p>
            <a:r>
              <a:rPr kumimoji="1" lang="ja-JP" altLang="en-US" b="1"/>
              <a:t>ハイパーバイザ</a:t>
            </a:r>
          </a:p>
        </p:txBody>
      </p:sp>
    </p:spTree>
    <p:extLst>
      <p:ext uri="{BB962C8B-B14F-4D97-AF65-F5344CB8AC3E}">
        <p14:creationId xmlns:p14="http://schemas.microsoft.com/office/powerpoint/2010/main" val="1623332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3EB9A6-1D65-A446-8C2F-2376DCFE1E1C}"/>
              </a:ext>
            </a:extLst>
          </p:cNvPr>
          <p:cNvSpPr>
            <a:spLocks noGrp="1"/>
          </p:cNvSpPr>
          <p:nvPr>
            <p:ph type="title"/>
          </p:nvPr>
        </p:nvSpPr>
        <p:spPr/>
        <p:txBody>
          <a:bodyPr>
            <a:normAutofit/>
          </a:bodyPr>
          <a:lstStyle/>
          <a:p>
            <a:r>
              <a:rPr kumimoji="1" lang="en-US" altLang="ja-JP" dirty="0" err="1"/>
              <a:t>BitVisor</a:t>
            </a:r>
            <a:r>
              <a:rPr kumimoji="1" lang="ja-JP" altLang="en-US"/>
              <a:t>ハイパーバイザ内エージェント</a:t>
            </a:r>
          </a:p>
        </p:txBody>
      </p:sp>
      <p:sp>
        <p:nvSpPr>
          <p:cNvPr id="3" name="コンテンツ プレースホルダー 2">
            <a:extLst>
              <a:ext uri="{FF2B5EF4-FFF2-40B4-BE49-F238E27FC236}">
                <a16:creationId xmlns:a16="http://schemas.microsoft.com/office/drawing/2014/main" id="{EF07C7EB-8BD8-5048-B244-8936265A3E38}"/>
              </a:ext>
            </a:extLst>
          </p:cNvPr>
          <p:cNvSpPr>
            <a:spLocks noGrp="1"/>
          </p:cNvSpPr>
          <p:nvPr>
            <p:ph idx="1"/>
          </p:nvPr>
        </p:nvSpPr>
        <p:spPr/>
        <p:txBody>
          <a:bodyPr>
            <a:normAutofit/>
          </a:bodyPr>
          <a:lstStyle/>
          <a:p>
            <a:r>
              <a:rPr kumimoji="1" lang="ja-JP" altLang="en-US"/>
              <a:t>軽量な</a:t>
            </a:r>
            <a:r>
              <a:rPr kumimoji="1" lang="en-US" altLang="ja-JP" dirty="0"/>
              <a:t>VM</a:t>
            </a:r>
            <a:r>
              <a:rPr kumimoji="1" lang="ja-JP" altLang="en-US"/>
              <a:t>を作成可能な仮想化ソフトウェアの</a:t>
            </a:r>
            <a:r>
              <a:rPr kumimoji="1" lang="en-US" altLang="ja-JP" dirty="0" err="1"/>
              <a:t>BitVisor</a:t>
            </a:r>
            <a:r>
              <a:rPr kumimoji="1" lang="ja-JP" altLang="en-US"/>
              <a:t>を利用</a:t>
            </a:r>
            <a:endParaRPr kumimoji="1" lang="en-US" altLang="ja-JP" dirty="0"/>
          </a:p>
          <a:p>
            <a:pPr lvl="1"/>
            <a:r>
              <a:rPr lang="en-US" altLang="ja-JP" dirty="0"/>
              <a:t>VM</a:t>
            </a:r>
            <a:r>
              <a:rPr lang="ja-JP" altLang="en-US"/>
              <a:t>を</a:t>
            </a:r>
            <a:r>
              <a:rPr lang="en-US" altLang="ja-JP" dirty="0"/>
              <a:t>1</a:t>
            </a:r>
            <a:r>
              <a:rPr lang="ja-JP" altLang="en-US"/>
              <a:t>つに限定し，準パススルーで最小限のデバイスのみ仮想化</a:t>
            </a:r>
            <a:endParaRPr lang="en-US" altLang="ja-JP" dirty="0"/>
          </a:p>
          <a:p>
            <a:pPr lvl="1"/>
            <a:r>
              <a:rPr lang="ja-JP" altLang="en-US"/>
              <a:t>監視対象</a:t>
            </a:r>
            <a:r>
              <a:rPr lang="en-US" altLang="ja-JP" dirty="0"/>
              <a:t>VM</a:t>
            </a:r>
            <a:r>
              <a:rPr lang="ja-JP" altLang="en-US"/>
              <a:t>内の内部</a:t>
            </a:r>
            <a:r>
              <a:rPr lang="en-US" altLang="ja-JP" dirty="0"/>
              <a:t>VM</a:t>
            </a:r>
            <a:r>
              <a:rPr lang="ja-JP" altLang="en-US"/>
              <a:t>の性能を向上させられる</a:t>
            </a:r>
            <a:endParaRPr lang="en-US" altLang="ja-JP" dirty="0"/>
          </a:p>
          <a:p>
            <a:pPr lvl="1"/>
            <a:r>
              <a:rPr lang="en-US" altLang="ja-JP" dirty="0" err="1"/>
              <a:t>BitVisor</a:t>
            </a:r>
            <a:r>
              <a:rPr lang="ja-JP" altLang="en-US"/>
              <a:t>と</a:t>
            </a:r>
            <a:r>
              <a:rPr lang="en-US" altLang="ja-JP" dirty="0"/>
              <a:t>OS</a:t>
            </a:r>
            <a:r>
              <a:rPr lang="ja-JP" altLang="en-US"/>
              <a:t>の修正により</a:t>
            </a:r>
            <a:r>
              <a:rPr lang="en-US" altLang="ja-JP" dirty="0"/>
              <a:t>SEV</a:t>
            </a:r>
            <a:r>
              <a:rPr lang="ja-JP" altLang="en-US"/>
              <a:t>で暗号化された</a:t>
            </a:r>
            <a:r>
              <a:rPr lang="en-US" altLang="ja-JP" dirty="0"/>
              <a:t>VM</a:t>
            </a:r>
            <a:r>
              <a:rPr lang="ja-JP" altLang="en-US"/>
              <a:t>内での動作を確認</a:t>
            </a:r>
            <a:endParaRPr lang="en-US" altLang="ja-JP" dirty="0"/>
          </a:p>
          <a:p>
            <a:r>
              <a:rPr lang="ja-JP" altLang="en-US"/>
              <a:t>ハイパーバイザから内部</a:t>
            </a:r>
            <a:r>
              <a:rPr lang="en-US" altLang="ja-JP" dirty="0"/>
              <a:t>VM</a:t>
            </a:r>
            <a:r>
              <a:rPr lang="ja-JP" altLang="en-US"/>
              <a:t>のメモリデータを取得</a:t>
            </a:r>
            <a:endParaRPr lang="en-US" altLang="ja-JP" dirty="0"/>
          </a:p>
          <a:p>
            <a:pPr lvl="1"/>
            <a:r>
              <a:rPr lang="ja-JP" altLang="en-US"/>
              <a:t>エージェントは</a:t>
            </a:r>
            <a:r>
              <a:rPr lang="en-US" altLang="ja-JP" dirty="0" err="1"/>
              <a:t>lwIP</a:t>
            </a:r>
            <a:r>
              <a:rPr lang="ja-JP" altLang="en-US"/>
              <a:t>を用いて</a:t>
            </a:r>
            <a:r>
              <a:rPr lang="en-US" altLang="ja-JP" dirty="0"/>
              <a:t>IDS</a:t>
            </a:r>
            <a:r>
              <a:rPr lang="ja-JP" altLang="en-US"/>
              <a:t>とネットワーク通信</a:t>
            </a:r>
            <a:endParaRPr lang="en-US" altLang="ja-JP" dirty="0"/>
          </a:p>
        </p:txBody>
      </p:sp>
      <p:sp>
        <p:nvSpPr>
          <p:cNvPr id="4" name="スライド番号プレースホルダー 3">
            <a:extLst>
              <a:ext uri="{FF2B5EF4-FFF2-40B4-BE49-F238E27FC236}">
                <a16:creationId xmlns:a16="http://schemas.microsoft.com/office/drawing/2014/main" id="{D85FF05F-BB4A-8E45-B34C-222A3D5E5ADD}"/>
              </a:ext>
            </a:extLst>
          </p:cNvPr>
          <p:cNvSpPr>
            <a:spLocks noGrp="1"/>
          </p:cNvSpPr>
          <p:nvPr>
            <p:ph type="sldNum" sz="quarter" idx="12"/>
          </p:nvPr>
        </p:nvSpPr>
        <p:spPr/>
        <p:txBody>
          <a:bodyPr/>
          <a:lstStyle/>
          <a:p>
            <a:fld id="{3862EE38-F75A-9448-8243-6101B2857D65}" type="slidenum">
              <a:rPr lang="ja-JP" altLang="en-US" smtClean="0"/>
              <a:pPr/>
              <a:t>11</a:t>
            </a:fld>
            <a:endParaRPr lang="ja-JP" altLang="en-US" dirty="0"/>
          </a:p>
        </p:txBody>
      </p:sp>
      <p:sp>
        <p:nvSpPr>
          <p:cNvPr id="7" name="角丸四角形 6">
            <a:extLst>
              <a:ext uri="{FF2B5EF4-FFF2-40B4-BE49-F238E27FC236}">
                <a16:creationId xmlns:a16="http://schemas.microsoft.com/office/drawing/2014/main" id="{B4BDE9FE-0433-304D-9339-D3424287B8CF}"/>
              </a:ext>
            </a:extLst>
          </p:cNvPr>
          <p:cNvSpPr/>
          <p:nvPr/>
        </p:nvSpPr>
        <p:spPr>
          <a:xfrm>
            <a:off x="6940564" y="4703372"/>
            <a:ext cx="3340072" cy="2018103"/>
          </a:xfrm>
          <a:prstGeom prst="roundRect">
            <a:avLst/>
          </a:prstGeom>
          <a:pattFill prst="pct5">
            <a:fgClr>
              <a:schemeClr val="tx1"/>
            </a:fgClr>
            <a:bgClr>
              <a:schemeClr val="accent2">
                <a:lumMod val="60000"/>
                <a:lumOff val="40000"/>
              </a:schemeClr>
            </a:bgClr>
          </a:patt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8" name="テキスト ボックス 7">
            <a:extLst>
              <a:ext uri="{FF2B5EF4-FFF2-40B4-BE49-F238E27FC236}">
                <a16:creationId xmlns:a16="http://schemas.microsoft.com/office/drawing/2014/main" id="{919D3C80-0A47-254A-B9A2-E93213813365}"/>
              </a:ext>
            </a:extLst>
          </p:cNvPr>
          <p:cNvSpPr txBox="1"/>
          <p:nvPr/>
        </p:nvSpPr>
        <p:spPr>
          <a:xfrm>
            <a:off x="7568943" y="4299512"/>
            <a:ext cx="1746361" cy="400110"/>
          </a:xfrm>
          <a:prstGeom prst="rect">
            <a:avLst/>
          </a:prstGeom>
          <a:noFill/>
        </p:spPr>
        <p:txBody>
          <a:bodyPr wrap="square" rtlCol="0">
            <a:spAutoFit/>
          </a:bodyPr>
          <a:lstStyle/>
          <a:p>
            <a:pPr algn="ctr"/>
            <a:r>
              <a:rPr kumimoji="1" lang="ja-JP" altLang="en-US" sz="2000" b="1"/>
              <a:t>監視対象</a:t>
            </a:r>
            <a:r>
              <a:rPr kumimoji="1" lang="en-US" altLang="ja-JP" sz="2000" b="1" dirty="0"/>
              <a:t>VM</a:t>
            </a:r>
            <a:endParaRPr kumimoji="1" lang="ja-JP" altLang="en-US" sz="2000" b="1"/>
          </a:p>
        </p:txBody>
      </p:sp>
      <p:sp>
        <p:nvSpPr>
          <p:cNvPr id="12" name="角丸四角形 11">
            <a:extLst>
              <a:ext uri="{FF2B5EF4-FFF2-40B4-BE49-F238E27FC236}">
                <a16:creationId xmlns:a16="http://schemas.microsoft.com/office/drawing/2014/main" id="{FFC16A78-FEF0-4143-BDB4-3063D34805A8}"/>
              </a:ext>
            </a:extLst>
          </p:cNvPr>
          <p:cNvSpPr/>
          <p:nvPr/>
        </p:nvSpPr>
        <p:spPr>
          <a:xfrm>
            <a:off x="7098485" y="5639534"/>
            <a:ext cx="2855807" cy="987971"/>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9" name="角丸四角形 8">
            <a:extLst>
              <a:ext uri="{FF2B5EF4-FFF2-40B4-BE49-F238E27FC236}">
                <a16:creationId xmlns:a16="http://schemas.microsoft.com/office/drawing/2014/main" id="{A425389B-DB9B-8A4B-90F4-3075EC8B5A72}"/>
              </a:ext>
            </a:extLst>
          </p:cNvPr>
          <p:cNvSpPr/>
          <p:nvPr/>
        </p:nvSpPr>
        <p:spPr>
          <a:xfrm>
            <a:off x="7568943" y="6132142"/>
            <a:ext cx="1818948" cy="372085"/>
          </a:xfrm>
          <a:prstGeom prst="round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a:solidFill>
                  <a:schemeClr val="tx1"/>
                </a:solidFill>
              </a:rPr>
              <a:t>エージェント</a:t>
            </a:r>
            <a:endParaRPr lang="en-US" altLang="ja-JP" sz="2000" b="1" dirty="0">
              <a:solidFill>
                <a:schemeClr val="tx1"/>
              </a:solidFill>
            </a:endParaRPr>
          </a:p>
        </p:txBody>
      </p:sp>
      <p:sp>
        <p:nvSpPr>
          <p:cNvPr id="10" name="角丸四角形 9">
            <a:extLst>
              <a:ext uri="{FF2B5EF4-FFF2-40B4-BE49-F238E27FC236}">
                <a16:creationId xmlns:a16="http://schemas.microsoft.com/office/drawing/2014/main" id="{D7A814E8-F7BC-D949-9C79-5860E654AFAA}"/>
              </a:ext>
            </a:extLst>
          </p:cNvPr>
          <p:cNvSpPr/>
          <p:nvPr/>
        </p:nvSpPr>
        <p:spPr>
          <a:xfrm>
            <a:off x="7098490" y="4878826"/>
            <a:ext cx="2855807" cy="536500"/>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11" name="テキスト ボックス 10">
            <a:extLst>
              <a:ext uri="{FF2B5EF4-FFF2-40B4-BE49-F238E27FC236}">
                <a16:creationId xmlns:a16="http://schemas.microsoft.com/office/drawing/2014/main" id="{9AE659B1-7E14-FD4B-92A1-3ABE994316B9}"/>
              </a:ext>
            </a:extLst>
          </p:cNvPr>
          <p:cNvSpPr txBox="1"/>
          <p:nvPr/>
        </p:nvSpPr>
        <p:spPr>
          <a:xfrm>
            <a:off x="7902771" y="4933069"/>
            <a:ext cx="1155590" cy="400110"/>
          </a:xfrm>
          <a:prstGeom prst="rect">
            <a:avLst/>
          </a:prstGeom>
          <a:solidFill>
            <a:schemeClr val="bg1"/>
          </a:solidFill>
          <a:ln>
            <a:noFill/>
          </a:ln>
        </p:spPr>
        <p:txBody>
          <a:bodyPr wrap="square" rtlCol="0">
            <a:spAutoFit/>
          </a:bodyPr>
          <a:lstStyle/>
          <a:p>
            <a:r>
              <a:rPr kumimoji="1" lang="ja-JP" altLang="en-US" sz="2000" b="1"/>
              <a:t>内部</a:t>
            </a:r>
            <a:r>
              <a:rPr kumimoji="1" lang="en-US" altLang="ja-JP" sz="2000" b="1" dirty="0"/>
              <a:t>VM</a:t>
            </a:r>
            <a:endParaRPr kumimoji="1" lang="ja-JP" altLang="en-US" sz="2000" b="1"/>
          </a:p>
        </p:txBody>
      </p:sp>
      <p:sp>
        <p:nvSpPr>
          <p:cNvPr id="13" name="テキスト ボックス 12">
            <a:extLst>
              <a:ext uri="{FF2B5EF4-FFF2-40B4-BE49-F238E27FC236}">
                <a16:creationId xmlns:a16="http://schemas.microsoft.com/office/drawing/2014/main" id="{9C7AFD4B-E1B6-414D-A575-6848FB58090E}"/>
              </a:ext>
            </a:extLst>
          </p:cNvPr>
          <p:cNvSpPr txBox="1"/>
          <p:nvPr/>
        </p:nvSpPr>
        <p:spPr>
          <a:xfrm>
            <a:off x="7132031" y="5709088"/>
            <a:ext cx="1859235" cy="369332"/>
          </a:xfrm>
          <a:prstGeom prst="rect">
            <a:avLst/>
          </a:prstGeom>
          <a:solidFill>
            <a:schemeClr val="bg1"/>
          </a:solidFill>
          <a:ln>
            <a:noFill/>
          </a:ln>
        </p:spPr>
        <p:txBody>
          <a:bodyPr wrap="square" rtlCol="0">
            <a:spAutoFit/>
          </a:bodyPr>
          <a:lstStyle/>
          <a:p>
            <a:r>
              <a:rPr kumimoji="1" lang="ja-JP" altLang="en-US" b="1"/>
              <a:t>ハイパーバイザ</a:t>
            </a:r>
          </a:p>
        </p:txBody>
      </p:sp>
      <p:cxnSp>
        <p:nvCxnSpPr>
          <p:cNvPr id="14" name="直線矢印コネクタ 13">
            <a:extLst>
              <a:ext uri="{FF2B5EF4-FFF2-40B4-BE49-F238E27FC236}">
                <a16:creationId xmlns:a16="http://schemas.microsoft.com/office/drawing/2014/main" id="{B81A2E48-0BEE-5B45-A620-86D7DA914911}"/>
              </a:ext>
            </a:extLst>
          </p:cNvPr>
          <p:cNvCxnSpPr>
            <a:cxnSpLocks/>
          </p:cNvCxnSpPr>
          <p:nvPr/>
        </p:nvCxnSpPr>
        <p:spPr>
          <a:xfrm flipV="1">
            <a:off x="9024813" y="5415326"/>
            <a:ext cx="0" cy="701321"/>
          </a:xfrm>
          <a:prstGeom prst="straightConnector1">
            <a:avLst/>
          </a:prstGeom>
          <a:ln w="666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22">
            <a:extLst>
              <a:ext uri="{FF2B5EF4-FFF2-40B4-BE49-F238E27FC236}">
                <a16:creationId xmlns:a16="http://schemas.microsoft.com/office/drawing/2014/main" id="{5052D4D2-014B-3C48-9B61-435381192E1E}"/>
              </a:ext>
            </a:extLst>
          </p:cNvPr>
          <p:cNvSpPr/>
          <p:nvPr/>
        </p:nvSpPr>
        <p:spPr>
          <a:xfrm>
            <a:off x="4380879" y="4996075"/>
            <a:ext cx="2104114" cy="1669238"/>
          </a:xfrm>
          <a:prstGeom prst="roundRect">
            <a:avLst/>
          </a:prstGeom>
          <a:pattFill prst="pct10">
            <a:fgClr>
              <a:schemeClr val="tx1"/>
            </a:fgClr>
            <a:bgClr>
              <a:schemeClr val="accent5">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6" name="テキスト ボックス 13">
            <a:extLst>
              <a:ext uri="{FF2B5EF4-FFF2-40B4-BE49-F238E27FC236}">
                <a16:creationId xmlns:a16="http://schemas.microsoft.com/office/drawing/2014/main" id="{F8773841-B867-AF45-9814-EED0A5BF6028}"/>
              </a:ext>
            </a:extLst>
          </p:cNvPr>
          <p:cNvSpPr txBox="1"/>
          <p:nvPr/>
        </p:nvSpPr>
        <p:spPr>
          <a:xfrm>
            <a:off x="4598841" y="5831326"/>
            <a:ext cx="1656255" cy="707886"/>
          </a:xfrm>
          <a:prstGeom prst="rect">
            <a:avLst/>
          </a:prstGeom>
          <a:solidFill>
            <a:schemeClr val="bg1"/>
          </a:solidFill>
          <a:ln w="22225">
            <a:solidFill>
              <a:schemeClr val="tx1"/>
            </a:solidFill>
          </a:ln>
        </p:spPr>
        <p:txBody>
          <a:bodyPr wrap="square" rtlCol="0">
            <a:spAutoFit/>
          </a:bodyPr>
          <a:lstStyle/>
          <a:p>
            <a:pPr algn="ctr"/>
            <a:r>
              <a:rPr lang="en-US" altLang="ja-JP" sz="2000" b="1" dirty="0" err="1"/>
              <a:t>SEVmonitor</a:t>
            </a:r>
            <a:endParaRPr lang="en-US" altLang="ja-JP" sz="2000" b="1" dirty="0"/>
          </a:p>
          <a:p>
            <a:pPr algn="ctr"/>
            <a:r>
              <a:rPr lang="ja-JP" altLang="en-US" sz="2000" b="1"/>
              <a:t>ライブラリ</a:t>
            </a:r>
            <a:endParaRPr kumimoji="1" lang="ja-JP" altLang="en-US" sz="2000" b="1"/>
          </a:p>
        </p:txBody>
      </p:sp>
      <p:sp>
        <p:nvSpPr>
          <p:cNvPr id="17" name="テキスト ボックス 21">
            <a:extLst>
              <a:ext uri="{FF2B5EF4-FFF2-40B4-BE49-F238E27FC236}">
                <a16:creationId xmlns:a16="http://schemas.microsoft.com/office/drawing/2014/main" id="{AA488B8F-BF7C-4A48-9BA1-2B7BDD5EEE35}"/>
              </a:ext>
            </a:extLst>
          </p:cNvPr>
          <p:cNvSpPr txBox="1"/>
          <p:nvPr/>
        </p:nvSpPr>
        <p:spPr>
          <a:xfrm>
            <a:off x="4763960" y="4581968"/>
            <a:ext cx="1326015" cy="461665"/>
          </a:xfrm>
          <a:prstGeom prst="rect">
            <a:avLst/>
          </a:prstGeom>
          <a:noFill/>
        </p:spPr>
        <p:txBody>
          <a:bodyPr wrap="square" rtlCol="0">
            <a:spAutoFit/>
          </a:bodyPr>
          <a:lstStyle/>
          <a:p>
            <a:pPr algn="ctr"/>
            <a:r>
              <a:rPr kumimoji="1" lang="en-US" altLang="ja-JP" sz="2400" b="1" dirty="0"/>
              <a:t>IDS VM</a:t>
            </a:r>
            <a:endParaRPr kumimoji="1" lang="ja-JP" altLang="en-US" sz="2400" b="1"/>
          </a:p>
        </p:txBody>
      </p:sp>
      <p:sp>
        <p:nvSpPr>
          <p:cNvPr id="18" name="テキスト ボックス 17">
            <a:extLst>
              <a:ext uri="{FF2B5EF4-FFF2-40B4-BE49-F238E27FC236}">
                <a16:creationId xmlns:a16="http://schemas.microsoft.com/office/drawing/2014/main" id="{9E65F08A-D1DE-ED43-AF70-245CB18CEF87}"/>
              </a:ext>
            </a:extLst>
          </p:cNvPr>
          <p:cNvSpPr txBox="1"/>
          <p:nvPr/>
        </p:nvSpPr>
        <p:spPr>
          <a:xfrm>
            <a:off x="5019645" y="5176355"/>
            <a:ext cx="814647" cy="523220"/>
          </a:xfrm>
          <a:prstGeom prst="rect">
            <a:avLst/>
          </a:prstGeom>
          <a:solidFill>
            <a:schemeClr val="bg1"/>
          </a:solidFill>
          <a:ln w="22225">
            <a:solidFill>
              <a:schemeClr val="tx1"/>
            </a:solidFill>
          </a:ln>
        </p:spPr>
        <p:txBody>
          <a:bodyPr wrap="square" rtlCol="0">
            <a:spAutoFit/>
          </a:bodyPr>
          <a:lstStyle/>
          <a:p>
            <a:r>
              <a:rPr kumimoji="1" lang="en-US" altLang="ja-JP" sz="2800" b="1" dirty="0"/>
              <a:t>IDS</a:t>
            </a:r>
            <a:endParaRPr kumimoji="1" lang="ja-JP" altLang="en-US" sz="2800" b="1"/>
          </a:p>
        </p:txBody>
      </p:sp>
      <p:cxnSp>
        <p:nvCxnSpPr>
          <p:cNvPr id="19" name="直線矢印コネクタ 18">
            <a:extLst>
              <a:ext uri="{FF2B5EF4-FFF2-40B4-BE49-F238E27FC236}">
                <a16:creationId xmlns:a16="http://schemas.microsoft.com/office/drawing/2014/main" id="{14A0DC74-75AB-A141-846A-4F51E139D24A}"/>
              </a:ext>
            </a:extLst>
          </p:cNvPr>
          <p:cNvCxnSpPr>
            <a:cxnSpLocks/>
            <a:stCxn id="16" idx="3"/>
            <a:endCxn id="9" idx="1"/>
          </p:cNvCxnSpPr>
          <p:nvPr/>
        </p:nvCxnSpPr>
        <p:spPr>
          <a:xfrm>
            <a:off x="6255096" y="6185269"/>
            <a:ext cx="1313847" cy="132916"/>
          </a:xfrm>
          <a:prstGeom prst="straightConnector1">
            <a:avLst/>
          </a:prstGeom>
          <a:ln w="47625">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表 8">
            <a:extLst>
              <a:ext uri="{FF2B5EF4-FFF2-40B4-BE49-F238E27FC236}">
                <a16:creationId xmlns:a16="http://schemas.microsoft.com/office/drawing/2014/main" id="{5968494B-45C5-30FD-B0E6-545BE2EF74B7}"/>
              </a:ext>
            </a:extLst>
          </p:cNvPr>
          <p:cNvGraphicFramePr>
            <a:graphicFrameLocks noGrp="1"/>
          </p:cNvGraphicFramePr>
          <p:nvPr>
            <p:extLst>
              <p:ext uri="{D42A27DB-BD31-4B8C-83A1-F6EECF244321}">
                <p14:modId xmlns:p14="http://schemas.microsoft.com/office/powerpoint/2010/main" val="1042720874"/>
              </p:ext>
            </p:extLst>
          </p:nvPr>
        </p:nvGraphicFramePr>
        <p:xfrm>
          <a:off x="540248" y="4577252"/>
          <a:ext cx="3317256" cy="1752600"/>
        </p:xfrm>
        <a:graphic>
          <a:graphicData uri="http://schemas.openxmlformats.org/drawingml/2006/table">
            <a:tbl>
              <a:tblPr firstRow="1" bandRow="1">
                <a:tableStyleId>{5C22544A-7EE6-4342-B048-85BDC9FD1C3A}</a:tableStyleId>
              </a:tblPr>
              <a:tblGrid>
                <a:gridCol w="2111453">
                  <a:extLst>
                    <a:ext uri="{9D8B030D-6E8A-4147-A177-3AD203B41FA5}">
                      <a16:colId xmlns:a16="http://schemas.microsoft.com/office/drawing/2014/main" val="1050972317"/>
                    </a:ext>
                  </a:extLst>
                </a:gridCol>
                <a:gridCol w="1205803">
                  <a:extLst>
                    <a:ext uri="{9D8B030D-6E8A-4147-A177-3AD203B41FA5}">
                      <a16:colId xmlns:a16="http://schemas.microsoft.com/office/drawing/2014/main" val="122358318"/>
                    </a:ext>
                  </a:extLst>
                </a:gridCol>
              </a:tblGrid>
              <a:tr h="370840">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システム性能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99853"/>
                  </a:ext>
                </a:extLst>
              </a:tr>
              <a:tr h="370840">
                <a:tc>
                  <a:txBody>
                    <a:bodyPr/>
                    <a:lstStyle/>
                    <a:p>
                      <a:pPr algn="ctr"/>
                      <a:r>
                        <a:rPr kumimoji="1" lang="ja-JP" altLang="en-US" b="0">
                          <a:solidFill>
                            <a:schemeClr val="tx1"/>
                          </a:solidFill>
                        </a:rPr>
                        <a:t>コンテナ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044462"/>
                  </a:ext>
                </a:extLst>
              </a:tr>
              <a:tr h="370840">
                <a:tc>
                  <a:txBody>
                    <a:bodyPr/>
                    <a:lstStyle/>
                    <a:p>
                      <a:pPr algn="ctr"/>
                      <a:r>
                        <a:rPr kumimoji="1" lang="ja-JP" altLang="en-US" b="0">
                          <a:solidFill>
                            <a:schemeClr val="tx1"/>
                          </a:solidFill>
                        </a:rPr>
                        <a:t>内部</a:t>
                      </a:r>
                      <a:r>
                        <a:rPr kumimoji="1" lang="en-US" altLang="ja-JP" b="0" dirty="0">
                          <a:solidFill>
                            <a:schemeClr val="tx1"/>
                          </a:solidFill>
                        </a:rPr>
                        <a:t>VM</a:t>
                      </a: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5137668"/>
                  </a:ext>
                </a:extLst>
              </a:tr>
              <a:tr h="370840">
                <a:tc>
                  <a:txBody>
                    <a:bodyPr/>
                    <a:lstStyle/>
                    <a:p>
                      <a:pPr algn="ctr"/>
                      <a:r>
                        <a:rPr kumimoji="1" lang="ja-JP" altLang="en-US" b="0">
                          <a:solidFill>
                            <a:schemeClr val="tx1"/>
                          </a:solidFill>
                        </a:rPr>
                        <a:t>内部</a:t>
                      </a:r>
                      <a:r>
                        <a:rPr kumimoji="1" lang="en-US" altLang="ja-JP" b="0" dirty="0">
                          <a:solidFill>
                            <a:schemeClr val="tx1"/>
                          </a:solidFill>
                        </a:rPr>
                        <a:t>VM (</a:t>
                      </a:r>
                      <a:r>
                        <a:rPr kumimoji="1" lang="en-US" altLang="ja-JP" b="0" dirty="0" err="1">
                          <a:solidFill>
                            <a:schemeClr val="tx1"/>
                          </a:solidFill>
                        </a:rPr>
                        <a:t>BitVisor</a:t>
                      </a:r>
                      <a:r>
                        <a:rPr kumimoji="1" lang="en-US" altLang="ja-JP" b="0" dirty="0">
                          <a:solidFill>
                            <a:schemeClr val="tx1"/>
                          </a:solidFill>
                        </a:rPr>
                        <a:t>)</a:t>
                      </a: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2459220"/>
                  </a:ext>
                </a:extLst>
              </a:tr>
            </a:tbl>
          </a:graphicData>
        </a:graphic>
      </p:graphicFrame>
    </p:spTree>
    <p:extLst>
      <p:ext uri="{BB962C8B-B14F-4D97-AF65-F5344CB8AC3E}">
        <p14:creationId xmlns:p14="http://schemas.microsoft.com/office/powerpoint/2010/main" val="2583952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17712-E8A4-6843-82F4-002B59949AA1}"/>
              </a:ext>
            </a:extLst>
          </p:cNvPr>
          <p:cNvSpPr>
            <a:spLocks noGrp="1"/>
          </p:cNvSpPr>
          <p:nvPr>
            <p:ph type="title"/>
          </p:nvPr>
        </p:nvSpPr>
        <p:spPr/>
        <p:txBody>
          <a:bodyPr/>
          <a:lstStyle/>
          <a:p>
            <a:r>
              <a:rPr lang="en-US" dirty="0"/>
              <a:t>Xen</a:t>
            </a:r>
            <a:r>
              <a:rPr lang="ja-JP" altLang="en-US"/>
              <a:t>ハイパーバイザ内エージェント</a:t>
            </a:r>
            <a:endParaRPr lang="en-JP" dirty="0"/>
          </a:p>
        </p:txBody>
      </p:sp>
      <p:sp>
        <p:nvSpPr>
          <p:cNvPr id="3" name="Content Placeholder 2">
            <a:extLst>
              <a:ext uri="{FF2B5EF4-FFF2-40B4-BE49-F238E27FC236}">
                <a16:creationId xmlns:a16="http://schemas.microsoft.com/office/drawing/2014/main" id="{8FC6EF61-C0E3-A849-B76F-AA3676154D05}"/>
              </a:ext>
            </a:extLst>
          </p:cNvPr>
          <p:cNvSpPr>
            <a:spLocks noGrp="1"/>
          </p:cNvSpPr>
          <p:nvPr>
            <p:ph idx="1"/>
          </p:nvPr>
        </p:nvSpPr>
        <p:spPr/>
        <p:txBody>
          <a:bodyPr/>
          <a:lstStyle/>
          <a:p>
            <a:r>
              <a:rPr lang="en-US" altLang="ja-JP" dirty="0"/>
              <a:t>Xen</a:t>
            </a:r>
            <a:r>
              <a:rPr lang="ja-JP" altLang="en-US"/>
              <a:t>の特権</a:t>
            </a:r>
            <a:r>
              <a:rPr lang="en-US" altLang="ja-JP" dirty="0"/>
              <a:t>VM(Dom0)</a:t>
            </a:r>
            <a:r>
              <a:rPr lang="ja-JP" altLang="en-US"/>
              <a:t>を内部</a:t>
            </a:r>
            <a:r>
              <a:rPr lang="en-US" altLang="ja-JP" dirty="0"/>
              <a:t>VM</a:t>
            </a:r>
            <a:r>
              <a:rPr lang="ja-JP" altLang="en-US"/>
              <a:t>として利用</a:t>
            </a:r>
            <a:endParaRPr lang="en-US" altLang="ja-JP" dirty="0"/>
          </a:p>
          <a:p>
            <a:pPr lvl="1"/>
            <a:r>
              <a:rPr lang="ja-JP" altLang="en-US"/>
              <a:t>ディスクやネットワークが仮想化されないため、</a:t>
            </a:r>
            <a:r>
              <a:rPr lang="en-US" altLang="ja-JP" dirty="0"/>
              <a:t>VM</a:t>
            </a:r>
            <a:r>
              <a:rPr lang="ja-JP" altLang="en-US"/>
              <a:t>を高速に実行可能</a:t>
            </a:r>
            <a:endParaRPr lang="en-US" altLang="ja-JP" dirty="0"/>
          </a:p>
          <a:p>
            <a:pPr lvl="1"/>
            <a:r>
              <a:rPr lang="en-JP" altLang="ja-JP" dirty="0"/>
              <a:t>Xen</a:t>
            </a:r>
            <a:r>
              <a:rPr lang="ja-JP" altLang="en-US"/>
              <a:t>と</a:t>
            </a:r>
            <a:r>
              <a:rPr lang="en-US" altLang="ja-JP" dirty="0"/>
              <a:t>OS</a:t>
            </a:r>
            <a:r>
              <a:rPr lang="ja-JP" altLang="en-JP"/>
              <a:t>の</a:t>
            </a:r>
            <a:r>
              <a:rPr lang="ja-JP" altLang="en-US"/>
              <a:t>修正により</a:t>
            </a:r>
            <a:r>
              <a:rPr lang="en-US" altLang="ja-JP" dirty="0"/>
              <a:t>SEV</a:t>
            </a:r>
            <a:r>
              <a:rPr lang="ja-JP" altLang="en-US"/>
              <a:t>を用いて暗号化された</a:t>
            </a:r>
            <a:r>
              <a:rPr lang="en-US" altLang="ja-JP" dirty="0"/>
              <a:t>VM</a:t>
            </a:r>
            <a:r>
              <a:rPr lang="ja-JP" altLang="en-US"/>
              <a:t>内での動作を確認</a:t>
            </a:r>
            <a:endParaRPr lang="en-US" altLang="ja-JP" dirty="0"/>
          </a:p>
          <a:p>
            <a:r>
              <a:rPr lang="en-US" altLang="ja-JP" dirty="0"/>
              <a:t>IDS</a:t>
            </a:r>
            <a:r>
              <a:rPr lang="ja-JP" altLang="en-US"/>
              <a:t>は</a:t>
            </a:r>
            <a:r>
              <a:rPr lang="en-US" altLang="ja-JP" dirty="0"/>
              <a:t>Dom0</a:t>
            </a:r>
            <a:r>
              <a:rPr lang="ja-JP" altLang="en-US"/>
              <a:t>内のプロキシ経由でメモリデータを取得</a:t>
            </a:r>
            <a:endParaRPr lang="en-US" altLang="ja-JP" dirty="0"/>
          </a:p>
          <a:p>
            <a:pPr lvl="1"/>
            <a:r>
              <a:rPr lang="ja-JP" altLang="en-US"/>
              <a:t>プロキシはハイパーコールを呼び出してエージェントにアクセス</a:t>
            </a:r>
            <a:endParaRPr lang="en-US" altLang="ja-JP" dirty="0"/>
          </a:p>
          <a:p>
            <a:pPr lvl="1"/>
            <a:r>
              <a:rPr lang="ja-JP" altLang="en-US"/>
              <a:t>ハイパーバイザ内でのメモリデータの暗号化は現在実装中</a:t>
            </a:r>
            <a:endParaRPr lang="en-US" altLang="ja-JP" dirty="0"/>
          </a:p>
        </p:txBody>
      </p:sp>
      <p:sp>
        <p:nvSpPr>
          <p:cNvPr id="4" name="Slide Number Placeholder 3">
            <a:extLst>
              <a:ext uri="{FF2B5EF4-FFF2-40B4-BE49-F238E27FC236}">
                <a16:creationId xmlns:a16="http://schemas.microsoft.com/office/drawing/2014/main" id="{538D18CD-B3D9-BA48-8C82-E740652EC48B}"/>
              </a:ext>
            </a:extLst>
          </p:cNvPr>
          <p:cNvSpPr>
            <a:spLocks noGrp="1"/>
          </p:cNvSpPr>
          <p:nvPr>
            <p:ph type="sldNum" sz="quarter" idx="12"/>
          </p:nvPr>
        </p:nvSpPr>
        <p:spPr/>
        <p:txBody>
          <a:bodyPr/>
          <a:lstStyle/>
          <a:p>
            <a:fld id="{3862EE38-F75A-9448-8243-6101B2857D65}" type="slidenum">
              <a:rPr lang="ja-JP" altLang="en-US" smtClean="0"/>
              <a:pPr/>
              <a:t>12</a:t>
            </a:fld>
            <a:endParaRPr lang="ja-JP" altLang="en-US" dirty="0"/>
          </a:p>
        </p:txBody>
      </p:sp>
      <p:sp>
        <p:nvSpPr>
          <p:cNvPr id="5" name="角丸四角形 4">
            <a:extLst>
              <a:ext uri="{FF2B5EF4-FFF2-40B4-BE49-F238E27FC236}">
                <a16:creationId xmlns:a16="http://schemas.microsoft.com/office/drawing/2014/main" id="{3834BF4B-4628-5589-9335-F2FDC48584CD}"/>
              </a:ext>
            </a:extLst>
          </p:cNvPr>
          <p:cNvSpPr/>
          <p:nvPr/>
        </p:nvSpPr>
        <p:spPr>
          <a:xfrm>
            <a:off x="7460503" y="4423144"/>
            <a:ext cx="3253826" cy="2318881"/>
          </a:xfrm>
          <a:prstGeom prst="roundRect">
            <a:avLst/>
          </a:prstGeom>
          <a:pattFill prst="pct5">
            <a:fgClr>
              <a:schemeClr val="tx1"/>
            </a:fgClr>
            <a:bgClr>
              <a:schemeClr val="accent2">
                <a:lumMod val="60000"/>
                <a:lumOff val="40000"/>
              </a:schemeClr>
            </a:bgClr>
          </a:patt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8" name="テキスト ボックス 7">
            <a:extLst>
              <a:ext uri="{FF2B5EF4-FFF2-40B4-BE49-F238E27FC236}">
                <a16:creationId xmlns:a16="http://schemas.microsoft.com/office/drawing/2014/main" id="{E010FE23-2BC9-B84B-9D2E-6736D971AE4F}"/>
              </a:ext>
            </a:extLst>
          </p:cNvPr>
          <p:cNvSpPr txBox="1"/>
          <p:nvPr/>
        </p:nvSpPr>
        <p:spPr>
          <a:xfrm>
            <a:off x="8222792" y="4061170"/>
            <a:ext cx="1746361" cy="400110"/>
          </a:xfrm>
          <a:prstGeom prst="rect">
            <a:avLst/>
          </a:prstGeom>
          <a:noFill/>
        </p:spPr>
        <p:txBody>
          <a:bodyPr wrap="square" rtlCol="0">
            <a:spAutoFit/>
          </a:bodyPr>
          <a:lstStyle/>
          <a:p>
            <a:pPr algn="ctr"/>
            <a:r>
              <a:rPr kumimoji="1" lang="ja-JP" altLang="en-US" sz="2000" b="1"/>
              <a:t>監視対象</a:t>
            </a:r>
            <a:r>
              <a:rPr kumimoji="1" lang="en-US" altLang="ja-JP" sz="2000" b="1" dirty="0"/>
              <a:t>VM</a:t>
            </a:r>
            <a:endParaRPr kumimoji="1" lang="ja-JP" altLang="en-US" sz="2000" b="1"/>
          </a:p>
        </p:txBody>
      </p:sp>
      <p:sp>
        <p:nvSpPr>
          <p:cNvPr id="16" name="角丸四角形 15">
            <a:extLst>
              <a:ext uri="{FF2B5EF4-FFF2-40B4-BE49-F238E27FC236}">
                <a16:creationId xmlns:a16="http://schemas.microsoft.com/office/drawing/2014/main" id="{CF025E1B-E0FF-0AD4-1F1B-430B4A8DCDEF}"/>
              </a:ext>
            </a:extLst>
          </p:cNvPr>
          <p:cNvSpPr/>
          <p:nvPr/>
        </p:nvSpPr>
        <p:spPr>
          <a:xfrm>
            <a:off x="7625624" y="5735872"/>
            <a:ext cx="2966803" cy="872028"/>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17" name="角丸四角形 16">
            <a:extLst>
              <a:ext uri="{FF2B5EF4-FFF2-40B4-BE49-F238E27FC236}">
                <a16:creationId xmlns:a16="http://schemas.microsoft.com/office/drawing/2014/main" id="{22A4946C-266F-EACA-965A-EDC31500CDF8}"/>
              </a:ext>
            </a:extLst>
          </p:cNvPr>
          <p:cNvSpPr/>
          <p:nvPr/>
        </p:nvSpPr>
        <p:spPr>
          <a:xfrm>
            <a:off x="8317819" y="6134135"/>
            <a:ext cx="1818948" cy="372085"/>
          </a:xfrm>
          <a:prstGeom prst="round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a:solidFill>
                  <a:schemeClr val="tx1"/>
                </a:solidFill>
              </a:rPr>
              <a:t>エージェント</a:t>
            </a:r>
            <a:endParaRPr lang="en-US" altLang="ja-JP" sz="2000" b="1" dirty="0">
              <a:solidFill>
                <a:schemeClr val="tx1"/>
              </a:solidFill>
            </a:endParaRPr>
          </a:p>
        </p:txBody>
      </p:sp>
      <p:sp>
        <p:nvSpPr>
          <p:cNvPr id="18" name="角丸四角形 17">
            <a:extLst>
              <a:ext uri="{FF2B5EF4-FFF2-40B4-BE49-F238E27FC236}">
                <a16:creationId xmlns:a16="http://schemas.microsoft.com/office/drawing/2014/main" id="{3026B1F6-9D16-A300-557B-A2132C1A38CC}"/>
              </a:ext>
            </a:extLst>
          </p:cNvPr>
          <p:cNvSpPr/>
          <p:nvPr/>
        </p:nvSpPr>
        <p:spPr>
          <a:xfrm>
            <a:off x="7803918" y="4565535"/>
            <a:ext cx="2593920" cy="1101743"/>
          </a:xfrm>
          <a:prstGeom prst="round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a:solidFill>
                  <a:schemeClr val="tx1"/>
                </a:solidFill>
              </a:rPr>
              <a:t>　　</a:t>
            </a:r>
          </a:p>
        </p:txBody>
      </p:sp>
      <p:sp>
        <p:nvSpPr>
          <p:cNvPr id="19" name="テキスト ボックス 18">
            <a:extLst>
              <a:ext uri="{FF2B5EF4-FFF2-40B4-BE49-F238E27FC236}">
                <a16:creationId xmlns:a16="http://schemas.microsoft.com/office/drawing/2014/main" id="{11D1A2EF-0F7E-CEC2-5081-145B98D7AFA6}"/>
              </a:ext>
            </a:extLst>
          </p:cNvPr>
          <p:cNvSpPr txBox="1"/>
          <p:nvPr/>
        </p:nvSpPr>
        <p:spPr>
          <a:xfrm>
            <a:off x="7845840" y="4615023"/>
            <a:ext cx="863020" cy="338554"/>
          </a:xfrm>
          <a:prstGeom prst="rect">
            <a:avLst/>
          </a:prstGeom>
          <a:noFill/>
          <a:ln w="19050">
            <a:noFill/>
          </a:ln>
        </p:spPr>
        <p:txBody>
          <a:bodyPr wrap="square" rtlCol="0">
            <a:spAutoFit/>
          </a:bodyPr>
          <a:lstStyle/>
          <a:p>
            <a:pPr algn="ctr"/>
            <a:r>
              <a:rPr lang="en-US" altLang="ja-JP" sz="1600" b="1" dirty="0"/>
              <a:t>Dom0</a:t>
            </a:r>
            <a:endParaRPr kumimoji="1" lang="ja-JP" altLang="en-US" sz="1600" b="1"/>
          </a:p>
        </p:txBody>
      </p:sp>
      <p:cxnSp>
        <p:nvCxnSpPr>
          <p:cNvPr id="21" name="直線矢印コネクタ 20">
            <a:extLst>
              <a:ext uri="{FF2B5EF4-FFF2-40B4-BE49-F238E27FC236}">
                <a16:creationId xmlns:a16="http://schemas.microsoft.com/office/drawing/2014/main" id="{248BCAAB-7770-1A5A-D483-51C9E267479E}"/>
              </a:ext>
            </a:extLst>
          </p:cNvPr>
          <p:cNvCxnSpPr>
            <a:cxnSpLocks/>
          </p:cNvCxnSpPr>
          <p:nvPr/>
        </p:nvCxnSpPr>
        <p:spPr>
          <a:xfrm flipV="1">
            <a:off x="9969153" y="5484864"/>
            <a:ext cx="0" cy="649271"/>
          </a:xfrm>
          <a:prstGeom prst="straightConnector1">
            <a:avLst/>
          </a:prstGeom>
          <a:ln w="666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5C5F6443-81EF-9D20-74FB-2994F4CAC5FF}"/>
              </a:ext>
            </a:extLst>
          </p:cNvPr>
          <p:cNvSpPr txBox="1"/>
          <p:nvPr/>
        </p:nvSpPr>
        <p:spPr>
          <a:xfrm>
            <a:off x="7640366" y="5773939"/>
            <a:ext cx="1818947" cy="307777"/>
          </a:xfrm>
          <a:prstGeom prst="rect">
            <a:avLst/>
          </a:prstGeom>
          <a:noFill/>
          <a:ln w="19050">
            <a:noFill/>
          </a:ln>
        </p:spPr>
        <p:txBody>
          <a:bodyPr wrap="square" rtlCol="0">
            <a:spAutoFit/>
          </a:bodyPr>
          <a:lstStyle/>
          <a:p>
            <a:r>
              <a:rPr kumimoji="1" lang="en-US" altLang="ja-JP" sz="1400" b="1" dirty="0"/>
              <a:t>Xen</a:t>
            </a:r>
            <a:r>
              <a:rPr kumimoji="1" lang="ja-JP" altLang="en-US" sz="1400" b="1"/>
              <a:t>ハイパーバイザ</a:t>
            </a:r>
          </a:p>
        </p:txBody>
      </p:sp>
      <p:sp>
        <p:nvSpPr>
          <p:cNvPr id="23" name="角丸四角形 22">
            <a:extLst>
              <a:ext uri="{FF2B5EF4-FFF2-40B4-BE49-F238E27FC236}">
                <a16:creationId xmlns:a16="http://schemas.microsoft.com/office/drawing/2014/main" id="{5D39939D-ACA6-AEC2-ACD4-8B78FF94950A}"/>
              </a:ext>
            </a:extLst>
          </p:cNvPr>
          <p:cNvSpPr/>
          <p:nvPr/>
        </p:nvSpPr>
        <p:spPr>
          <a:xfrm>
            <a:off x="8337144" y="4966285"/>
            <a:ext cx="1463026" cy="372085"/>
          </a:xfrm>
          <a:prstGeom prst="round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a:solidFill>
                  <a:schemeClr val="tx1"/>
                </a:solidFill>
              </a:rPr>
              <a:t>プロキシ</a:t>
            </a:r>
            <a:endParaRPr lang="en-US" altLang="ja-JP" sz="2000" b="1" dirty="0">
              <a:solidFill>
                <a:schemeClr val="tx1"/>
              </a:solidFill>
            </a:endParaRPr>
          </a:p>
        </p:txBody>
      </p:sp>
      <p:cxnSp>
        <p:nvCxnSpPr>
          <p:cNvPr id="24" name="直線矢印コネクタ 23">
            <a:extLst>
              <a:ext uri="{FF2B5EF4-FFF2-40B4-BE49-F238E27FC236}">
                <a16:creationId xmlns:a16="http://schemas.microsoft.com/office/drawing/2014/main" id="{A848CFB5-D8A1-55D5-9568-48B3C60E9561}"/>
              </a:ext>
            </a:extLst>
          </p:cNvPr>
          <p:cNvCxnSpPr>
            <a:cxnSpLocks/>
          </p:cNvCxnSpPr>
          <p:nvPr/>
        </p:nvCxnSpPr>
        <p:spPr>
          <a:xfrm>
            <a:off x="9683708" y="5338370"/>
            <a:ext cx="0" cy="795765"/>
          </a:xfrm>
          <a:prstGeom prst="straightConnector1">
            <a:avLst/>
          </a:prstGeom>
          <a:ln w="66675">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表 8">
            <a:extLst>
              <a:ext uri="{FF2B5EF4-FFF2-40B4-BE49-F238E27FC236}">
                <a16:creationId xmlns:a16="http://schemas.microsoft.com/office/drawing/2014/main" id="{DE31B241-BF16-E2AE-9BE9-DF600581BD1D}"/>
              </a:ext>
            </a:extLst>
          </p:cNvPr>
          <p:cNvGraphicFramePr>
            <a:graphicFrameLocks noGrp="1"/>
          </p:cNvGraphicFramePr>
          <p:nvPr>
            <p:extLst>
              <p:ext uri="{D42A27DB-BD31-4B8C-83A1-F6EECF244321}">
                <p14:modId xmlns:p14="http://schemas.microsoft.com/office/powerpoint/2010/main" val="3490480735"/>
              </p:ext>
            </p:extLst>
          </p:nvPr>
        </p:nvGraphicFramePr>
        <p:xfrm>
          <a:off x="633492" y="4423144"/>
          <a:ext cx="3960797" cy="2123440"/>
        </p:xfrm>
        <a:graphic>
          <a:graphicData uri="http://schemas.openxmlformats.org/drawingml/2006/table">
            <a:tbl>
              <a:tblPr firstRow="1" bandRow="1">
                <a:tableStyleId>{5C22544A-7EE6-4342-B048-85BDC9FD1C3A}</a:tableStyleId>
              </a:tblPr>
              <a:tblGrid>
                <a:gridCol w="2743201">
                  <a:extLst>
                    <a:ext uri="{9D8B030D-6E8A-4147-A177-3AD203B41FA5}">
                      <a16:colId xmlns:a16="http://schemas.microsoft.com/office/drawing/2014/main" val="1050972317"/>
                    </a:ext>
                  </a:extLst>
                </a:gridCol>
                <a:gridCol w="1217596">
                  <a:extLst>
                    <a:ext uri="{9D8B030D-6E8A-4147-A177-3AD203B41FA5}">
                      <a16:colId xmlns:a16="http://schemas.microsoft.com/office/drawing/2014/main" val="122358318"/>
                    </a:ext>
                  </a:extLst>
                </a:gridCol>
              </a:tblGrid>
              <a:tr h="370840">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システム性能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99853"/>
                  </a:ext>
                </a:extLst>
              </a:tr>
              <a:tr h="370840">
                <a:tc>
                  <a:txBody>
                    <a:bodyPr/>
                    <a:lstStyle/>
                    <a:p>
                      <a:pPr algn="ctr"/>
                      <a:r>
                        <a:rPr kumimoji="1" lang="ja-JP" altLang="en-US" b="0">
                          <a:solidFill>
                            <a:schemeClr val="tx1"/>
                          </a:solidFill>
                        </a:rPr>
                        <a:t>コンテナ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044462"/>
                  </a:ext>
                </a:extLst>
              </a:tr>
              <a:tr h="370840">
                <a:tc>
                  <a:txBody>
                    <a:bodyPr/>
                    <a:lstStyle/>
                    <a:p>
                      <a:pPr algn="ctr"/>
                      <a:r>
                        <a:rPr kumimoji="1" lang="ja-JP" altLang="en-US" b="0">
                          <a:solidFill>
                            <a:schemeClr val="tx1"/>
                          </a:solidFill>
                        </a:rPr>
                        <a:t>内部</a:t>
                      </a:r>
                      <a:r>
                        <a:rPr kumimoji="1" lang="en-US" altLang="ja-JP" b="0" dirty="0">
                          <a:solidFill>
                            <a:schemeClr val="tx1"/>
                          </a:solidFill>
                        </a:rPr>
                        <a:t>VM</a:t>
                      </a: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5137668"/>
                  </a:ext>
                </a:extLst>
              </a:tr>
              <a:tr h="370840">
                <a:tc>
                  <a:txBody>
                    <a:bodyPr/>
                    <a:lstStyle/>
                    <a:p>
                      <a:pPr algn="ctr"/>
                      <a:r>
                        <a:rPr kumimoji="1" lang="ja-JP" altLang="en-US" b="0">
                          <a:solidFill>
                            <a:schemeClr val="tx1"/>
                          </a:solidFill>
                        </a:rPr>
                        <a:t>内部</a:t>
                      </a:r>
                      <a:r>
                        <a:rPr kumimoji="1" lang="en-US" altLang="ja-JP" b="0" dirty="0">
                          <a:solidFill>
                            <a:schemeClr val="tx1"/>
                          </a:solidFill>
                        </a:rPr>
                        <a:t>VM (</a:t>
                      </a:r>
                      <a:r>
                        <a:rPr kumimoji="1" lang="en-US" altLang="ja-JP" b="0" dirty="0" err="1">
                          <a:solidFill>
                            <a:schemeClr val="tx1"/>
                          </a:solidFill>
                        </a:rPr>
                        <a:t>BitVisor</a:t>
                      </a:r>
                      <a:r>
                        <a:rPr kumimoji="1" lang="en-US" altLang="ja-JP" b="0" dirty="0">
                          <a:solidFill>
                            <a:schemeClr val="tx1"/>
                          </a:solidFill>
                        </a:rPr>
                        <a:t>)</a:t>
                      </a: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2459220"/>
                  </a:ext>
                </a:extLst>
              </a:tr>
              <a:tr h="370840">
                <a:tc>
                  <a:txBody>
                    <a:bodyPr/>
                    <a:lstStyle/>
                    <a:p>
                      <a:pPr algn="ctr"/>
                      <a:r>
                        <a:rPr kumimoji="1" lang="ja-JP" altLang="en-US" b="0">
                          <a:solidFill>
                            <a:schemeClr val="tx1"/>
                          </a:solidFill>
                        </a:rPr>
                        <a:t>内部</a:t>
                      </a:r>
                      <a:r>
                        <a:rPr kumimoji="1" lang="en-US" altLang="ja-JP" b="0" dirty="0">
                          <a:solidFill>
                            <a:schemeClr val="tx1"/>
                          </a:solidFill>
                        </a:rPr>
                        <a:t>VM</a:t>
                      </a:r>
                      <a:r>
                        <a:rPr kumimoji="1" lang="ja-JP" altLang="en-US" b="0">
                          <a:solidFill>
                            <a:schemeClr val="tx1"/>
                          </a:solidFill>
                        </a:rPr>
                        <a:t>（</a:t>
                      </a:r>
                      <a:r>
                        <a:rPr kumimoji="1" lang="en-US" altLang="ja-JP" b="0" dirty="0">
                          <a:solidFill>
                            <a:schemeClr val="tx1"/>
                          </a:solidFill>
                        </a:rPr>
                        <a:t>Xen Dom0</a:t>
                      </a: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084103"/>
                  </a:ext>
                </a:extLst>
              </a:tr>
            </a:tbl>
          </a:graphicData>
        </a:graphic>
      </p:graphicFrame>
      <p:sp>
        <p:nvSpPr>
          <p:cNvPr id="11" name="角丸四角形 22">
            <a:extLst>
              <a:ext uri="{FF2B5EF4-FFF2-40B4-BE49-F238E27FC236}">
                <a16:creationId xmlns:a16="http://schemas.microsoft.com/office/drawing/2014/main" id="{2CB11DDC-00FA-7DF5-2787-A2096CAABD7E}"/>
              </a:ext>
            </a:extLst>
          </p:cNvPr>
          <p:cNvSpPr/>
          <p:nvPr/>
        </p:nvSpPr>
        <p:spPr>
          <a:xfrm>
            <a:off x="4749030" y="4823254"/>
            <a:ext cx="2104114" cy="1669238"/>
          </a:xfrm>
          <a:prstGeom prst="roundRect">
            <a:avLst/>
          </a:prstGeom>
          <a:pattFill prst="pct10">
            <a:fgClr>
              <a:schemeClr val="tx1"/>
            </a:fgClr>
            <a:bgClr>
              <a:schemeClr val="accent5">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2" name="テキスト ボックス 13">
            <a:extLst>
              <a:ext uri="{FF2B5EF4-FFF2-40B4-BE49-F238E27FC236}">
                <a16:creationId xmlns:a16="http://schemas.microsoft.com/office/drawing/2014/main" id="{86A144FC-7258-7D9D-92BE-39B8C1080DCC}"/>
              </a:ext>
            </a:extLst>
          </p:cNvPr>
          <p:cNvSpPr txBox="1"/>
          <p:nvPr/>
        </p:nvSpPr>
        <p:spPr>
          <a:xfrm>
            <a:off x="4966992" y="5658505"/>
            <a:ext cx="1656255" cy="707886"/>
          </a:xfrm>
          <a:prstGeom prst="rect">
            <a:avLst/>
          </a:prstGeom>
          <a:solidFill>
            <a:schemeClr val="bg1"/>
          </a:solidFill>
          <a:ln w="22225">
            <a:solidFill>
              <a:schemeClr val="tx1"/>
            </a:solidFill>
          </a:ln>
        </p:spPr>
        <p:txBody>
          <a:bodyPr wrap="square" rtlCol="0">
            <a:spAutoFit/>
          </a:bodyPr>
          <a:lstStyle/>
          <a:p>
            <a:pPr algn="ctr"/>
            <a:r>
              <a:rPr lang="en-US" altLang="ja-JP" sz="2000" b="1" dirty="0" err="1"/>
              <a:t>SEVmonitor</a:t>
            </a:r>
            <a:endParaRPr lang="en-US" altLang="ja-JP" sz="2000" b="1" dirty="0"/>
          </a:p>
          <a:p>
            <a:pPr algn="ctr"/>
            <a:r>
              <a:rPr lang="ja-JP" altLang="en-US" sz="2000" b="1"/>
              <a:t>ライブラリ</a:t>
            </a:r>
            <a:endParaRPr kumimoji="1" lang="ja-JP" altLang="en-US" sz="2000" b="1"/>
          </a:p>
        </p:txBody>
      </p:sp>
      <p:sp>
        <p:nvSpPr>
          <p:cNvPr id="13" name="テキスト ボックス 21">
            <a:extLst>
              <a:ext uri="{FF2B5EF4-FFF2-40B4-BE49-F238E27FC236}">
                <a16:creationId xmlns:a16="http://schemas.microsoft.com/office/drawing/2014/main" id="{5877D776-30B0-173E-F61B-9249F1FE9887}"/>
              </a:ext>
            </a:extLst>
          </p:cNvPr>
          <p:cNvSpPr txBox="1"/>
          <p:nvPr/>
        </p:nvSpPr>
        <p:spPr>
          <a:xfrm>
            <a:off x="5132111" y="4409147"/>
            <a:ext cx="1326015" cy="461665"/>
          </a:xfrm>
          <a:prstGeom prst="rect">
            <a:avLst/>
          </a:prstGeom>
          <a:noFill/>
        </p:spPr>
        <p:txBody>
          <a:bodyPr wrap="square" rtlCol="0">
            <a:spAutoFit/>
          </a:bodyPr>
          <a:lstStyle/>
          <a:p>
            <a:pPr algn="ctr"/>
            <a:r>
              <a:rPr kumimoji="1" lang="en-US" altLang="ja-JP" sz="2400" b="1" dirty="0"/>
              <a:t>IDS VM</a:t>
            </a:r>
            <a:endParaRPr kumimoji="1" lang="ja-JP" altLang="en-US" sz="2400" b="1"/>
          </a:p>
        </p:txBody>
      </p:sp>
      <p:sp>
        <p:nvSpPr>
          <p:cNvPr id="14" name="テキスト ボックス 17">
            <a:extLst>
              <a:ext uri="{FF2B5EF4-FFF2-40B4-BE49-F238E27FC236}">
                <a16:creationId xmlns:a16="http://schemas.microsoft.com/office/drawing/2014/main" id="{340102CE-5247-27CE-A1C2-51EED4B659E5}"/>
              </a:ext>
            </a:extLst>
          </p:cNvPr>
          <p:cNvSpPr txBox="1"/>
          <p:nvPr/>
        </p:nvSpPr>
        <p:spPr>
          <a:xfrm>
            <a:off x="5387796" y="5003534"/>
            <a:ext cx="814647" cy="523220"/>
          </a:xfrm>
          <a:prstGeom prst="rect">
            <a:avLst/>
          </a:prstGeom>
          <a:solidFill>
            <a:schemeClr val="bg1"/>
          </a:solidFill>
          <a:ln w="22225">
            <a:solidFill>
              <a:schemeClr val="tx1"/>
            </a:solidFill>
          </a:ln>
        </p:spPr>
        <p:txBody>
          <a:bodyPr wrap="square" rtlCol="0">
            <a:spAutoFit/>
          </a:bodyPr>
          <a:lstStyle/>
          <a:p>
            <a:r>
              <a:rPr kumimoji="1" lang="en-US" altLang="ja-JP" sz="2800" b="1" dirty="0"/>
              <a:t>IDS</a:t>
            </a:r>
            <a:endParaRPr kumimoji="1" lang="ja-JP" altLang="en-US" sz="2800" b="1"/>
          </a:p>
        </p:txBody>
      </p:sp>
      <p:cxnSp>
        <p:nvCxnSpPr>
          <p:cNvPr id="26" name="直線矢印コネクタ 25">
            <a:extLst>
              <a:ext uri="{FF2B5EF4-FFF2-40B4-BE49-F238E27FC236}">
                <a16:creationId xmlns:a16="http://schemas.microsoft.com/office/drawing/2014/main" id="{D7F66F72-7878-806B-D5B2-32B5817326B5}"/>
              </a:ext>
            </a:extLst>
          </p:cNvPr>
          <p:cNvCxnSpPr>
            <a:cxnSpLocks/>
            <a:stCxn id="12" idx="3"/>
            <a:endCxn id="23" idx="1"/>
          </p:cNvCxnSpPr>
          <p:nvPr/>
        </p:nvCxnSpPr>
        <p:spPr>
          <a:xfrm flipV="1">
            <a:off x="6623247" y="5152328"/>
            <a:ext cx="1713897" cy="860120"/>
          </a:xfrm>
          <a:prstGeom prst="straightConnector1">
            <a:avLst/>
          </a:prstGeom>
          <a:ln w="47625">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81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706470-9B7D-0C40-B074-D5F67D8C7EFB}"/>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845AA00C-41A3-3843-9C21-8ADC4A9EE53E}"/>
              </a:ext>
            </a:extLst>
          </p:cNvPr>
          <p:cNvSpPr>
            <a:spLocks noGrp="1"/>
          </p:cNvSpPr>
          <p:nvPr>
            <p:ph idx="1"/>
          </p:nvPr>
        </p:nvSpPr>
        <p:spPr>
          <a:xfrm>
            <a:off x="838199" y="1532412"/>
            <a:ext cx="11120719" cy="4433844"/>
          </a:xfrm>
        </p:spPr>
        <p:txBody>
          <a:bodyPr/>
          <a:lstStyle/>
          <a:p>
            <a:r>
              <a:rPr lang="en-US" altLang="ja-JP" dirty="0"/>
              <a:t>SEV</a:t>
            </a:r>
            <a:r>
              <a:rPr lang="ja-JP" altLang="en-US"/>
              <a:t>を用いて暗号化された</a:t>
            </a:r>
            <a:r>
              <a:rPr lang="en-US" altLang="ja-JP" dirty="0"/>
              <a:t>VM</a:t>
            </a:r>
            <a:r>
              <a:rPr lang="ja-JP" altLang="en-US"/>
              <a:t>のメモリから</a:t>
            </a:r>
            <a:r>
              <a:rPr lang="en-US" altLang="ja-JP" dirty="0"/>
              <a:t>OS</a:t>
            </a:r>
            <a:r>
              <a:rPr lang="ja-JP" altLang="en-US"/>
              <a:t>データを取得</a:t>
            </a:r>
            <a:endParaRPr lang="en-US" altLang="ja-JP" dirty="0"/>
          </a:p>
          <a:p>
            <a:pPr lvl="1"/>
            <a:r>
              <a:rPr lang="en-US" altLang="ja-JP" dirty="0"/>
              <a:t>OS</a:t>
            </a:r>
            <a:r>
              <a:rPr lang="ja-JP" altLang="en-US"/>
              <a:t>データが正しく取得できることを確認</a:t>
            </a:r>
            <a:endParaRPr lang="en-US" altLang="ja-JP" dirty="0"/>
          </a:p>
          <a:p>
            <a:pPr lvl="1"/>
            <a:r>
              <a:rPr lang="en-US" altLang="ja-JP" dirty="0"/>
              <a:t>OS</a:t>
            </a:r>
            <a:r>
              <a:rPr lang="ja-JP" altLang="en-US"/>
              <a:t>データの取得時間を測定</a:t>
            </a:r>
            <a:endParaRPr lang="en-US" altLang="ja-JP" dirty="0"/>
          </a:p>
          <a:p>
            <a:r>
              <a:rPr lang="ja-JP" altLang="en-US"/>
              <a:t>仮想ネットワークと共有メモリを用いた場合について測定</a:t>
            </a:r>
            <a:endParaRPr lang="en-US" altLang="ja-JP" dirty="0"/>
          </a:p>
          <a:p>
            <a:pPr lvl="1"/>
            <a:r>
              <a:rPr lang="en-US" altLang="ja-JP" dirty="0"/>
              <a:t>SEV</a:t>
            </a:r>
            <a:r>
              <a:rPr lang="ja-JP" altLang="en-US"/>
              <a:t>を有効・無効にした場合での性能比較</a:t>
            </a:r>
            <a:endParaRPr lang="en-US" altLang="ja-JP" dirty="0"/>
          </a:p>
          <a:p>
            <a:pPr lvl="1"/>
            <a:r>
              <a:rPr lang="en-US" altLang="ja-JP" dirty="0"/>
              <a:t>NIC</a:t>
            </a:r>
            <a:r>
              <a:rPr lang="ja-JP" altLang="en-US"/>
              <a:t>を変更した場合での性能比較</a:t>
            </a:r>
            <a:r>
              <a:rPr lang="en-US" altLang="ja-JP" dirty="0"/>
              <a:t>(e1000e</a:t>
            </a:r>
            <a:r>
              <a:rPr lang="ja-JP" altLang="en-US"/>
              <a:t>，</a:t>
            </a:r>
            <a:r>
              <a:rPr lang="en-US" altLang="ja-JP" dirty="0" err="1"/>
              <a:t>virtio</a:t>
            </a:r>
            <a:r>
              <a:rPr lang="en-US" altLang="ja-JP" dirty="0"/>
              <a:t>)</a:t>
            </a:r>
          </a:p>
        </p:txBody>
      </p:sp>
      <p:sp>
        <p:nvSpPr>
          <p:cNvPr id="4" name="スライド番号プレースホルダー 3">
            <a:extLst>
              <a:ext uri="{FF2B5EF4-FFF2-40B4-BE49-F238E27FC236}">
                <a16:creationId xmlns:a16="http://schemas.microsoft.com/office/drawing/2014/main" id="{8D3893DC-040B-FC48-8B5D-04D700787520}"/>
              </a:ext>
            </a:extLst>
          </p:cNvPr>
          <p:cNvSpPr>
            <a:spLocks noGrp="1"/>
          </p:cNvSpPr>
          <p:nvPr>
            <p:ph type="sldNum" sz="quarter" idx="12"/>
          </p:nvPr>
        </p:nvSpPr>
        <p:spPr/>
        <p:txBody>
          <a:bodyPr/>
          <a:lstStyle/>
          <a:p>
            <a:fld id="{3862EE38-F75A-9448-8243-6101B2857D65}" type="slidenum">
              <a:rPr lang="ja-JP" altLang="en-US" smtClean="0"/>
              <a:pPr/>
              <a:t>13</a:t>
            </a:fld>
            <a:endParaRPr lang="ja-JP" altLang="en-US" dirty="0"/>
          </a:p>
        </p:txBody>
      </p:sp>
      <p:graphicFrame>
        <p:nvGraphicFramePr>
          <p:cNvPr id="8" name="表 7">
            <a:extLst>
              <a:ext uri="{FF2B5EF4-FFF2-40B4-BE49-F238E27FC236}">
                <a16:creationId xmlns:a16="http://schemas.microsoft.com/office/drawing/2014/main" id="{8BD94BA2-F0B6-6644-B359-A25457D41471}"/>
              </a:ext>
            </a:extLst>
          </p:cNvPr>
          <p:cNvGraphicFramePr>
            <a:graphicFrameLocks noGrp="1"/>
          </p:cNvGraphicFramePr>
          <p:nvPr>
            <p:extLst>
              <p:ext uri="{D42A27DB-BD31-4B8C-83A1-F6EECF244321}">
                <p14:modId xmlns:p14="http://schemas.microsoft.com/office/powerpoint/2010/main" val="1762390708"/>
              </p:ext>
            </p:extLst>
          </p:nvPr>
        </p:nvGraphicFramePr>
        <p:xfrm>
          <a:off x="838199" y="4319404"/>
          <a:ext cx="4270905" cy="2219508"/>
        </p:xfrm>
        <a:graphic>
          <a:graphicData uri="http://schemas.openxmlformats.org/drawingml/2006/table">
            <a:tbl>
              <a:tblPr/>
              <a:tblGrid>
                <a:gridCol w="1898103">
                  <a:extLst>
                    <a:ext uri="{9D8B030D-6E8A-4147-A177-3AD203B41FA5}">
                      <a16:colId xmlns:a16="http://schemas.microsoft.com/office/drawing/2014/main" val="989692491"/>
                    </a:ext>
                  </a:extLst>
                </a:gridCol>
                <a:gridCol w="2372802">
                  <a:extLst>
                    <a:ext uri="{9D8B030D-6E8A-4147-A177-3AD203B41FA5}">
                      <a16:colId xmlns:a16="http://schemas.microsoft.com/office/drawing/2014/main" val="3715247291"/>
                    </a:ext>
                  </a:extLst>
                </a:gridCol>
              </a:tblGrid>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ホスト</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29500076"/>
                  </a:ext>
                </a:extLst>
              </a:tr>
              <a:tr h="457456">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AMD EPYC 7262</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919948"/>
                  </a:ext>
                </a:extLst>
              </a:tr>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128GB</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724151"/>
                  </a:ext>
                </a:extLst>
              </a:tr>
              <a:tr h="440513">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OS</a:t>
                      </a:r>
                      <a:endPar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endParaRP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5.11.0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59674"/>
                  </a:ext>
                </a:extLst>
              </a:tr>
              <a:tr h="440513">
                <a:tc>
                  <a:txBody>
                    <a:bodyPr/>
                    <a:lstStyle/>
                    <a:p>
                      <a:pPr algn="ctr" fontAlgn="ctr"/>
                      <a:r>
                        <a:rPr lang="ja-JP" altLang="en-US" sz="1600" b="0" i="0" u="none" strike="noStrike">
                          <a:solidFill>
                            <a:srgbClr val="000000"/>
                          </a:solidFill>
                          <a:effectLst/>
                          <a:latin typeface="游ゴシック Medium" panose="020B0500000000000000" pitchFamily="50" charset="-128"/>
                          <a:ea typeface="游ゴシック Medium" panose="020B0500000000000000" pitchFamily="50" charset="-128"/>
                        </a:rPr>
                        <a:t>仮想化ソフトウェア</a:t>
                      </a:r>
                      <a:endPar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endParaRP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QEMU-KVM 6.2.0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88396"/>
                  </a:ext>
                </a:extLst>
              </a:tr>
            </a:tbl>
          </a:graphicData>
        </a:graphic>
      </p:graphicFrame>
      <p:graphicFrame>
        <p:nvGraphicFramePr>
          <p:cNvPr id="9" name="表 8">
            <a:extLst>
              <a:ext uri="{FF2B5EF4-FFF2-40B4-BE49-F238E27FC236}">
                <a16:creationId xmlns:a16="http://schemas.microsoft.com/office/drawing/2014/main" id="{FE526C46-F6B4-5741-BF96-584A4AD32EE9}"/>
              </a:ext>
            </a:extLst>
          </p:cNvPr>
          <p:cNvGraphicFramePr>
            <a:graphicFrameLocks noGrp="1"/>
          </p:cNvGraphicFramePr>
          <p:nvPr>
            <p:extLst>
              <p:ext uri="{D42A27DB-BD31-4B8C-83A1-F6EECF244321}">
                <p14:modId xmlns:p14="http://schemas.microsoft.com/office/powerpoint/2010/main" val="1595902554"/>
              </p:ext>
            </p:extLst>
          </p:nvPr>
        </p:nvGraphicFramePr>
        <p:xfrm>
          <a:off x="5510290" y="4312042"/>
          <a:ext cx="5373610" cy="2234231"/>
        </p:xfrm>
        <a:graphic>
          <a:graphicData uri="http://schemas.openxmlformats.org/drawingml/2006/table">
            <a:tbl>
              <a:tblPr/>
              <a:tblGrid>
                <a:gridCol w="1810187">
                  <a:extLst>
                    <a:ext uri="{9D8B030D-6E8A-4147-A177-3AD203B41FA5}">
                      <a16:colId xmlns:a16="http://schemas.microsoft.com/office/drawing/2014/main" val="2905777527"/>
                    </a:ext>
                  </a:extLst>
                </a:gridCol>
                <a:gridCol w="1846769">
                  <a:extLst>
                    <a:ext uri="{9D8B030D-6E8A-4147-A177-3AD203B41FA5}">
                      <a16:colId xmlns:a16="http://schemas.microsoft.com/office/drawing/2014/main" val="1162794467"/>
                    </a:ext>
                  </a:extLst>
                </a:gridCol>
                <a:gridCol w="1716654">
                  <a:extLst>
                    <a:ext uri="{9D8B030D-6E8A-4147-A177-3AD203B41FA5}">
                      <a16:colId xmlns:a16="http://schemas.microsoft.com/office/drawing/2014/main" val="270656142"/>
                    </a:ext>
                  </a:extLst>
                </a:gridCol>
              </a:tblGrid>
              <a:tr h="442354">
                <a:tc>
                  <a:txBody>
                    <a:bodyPr/>
                    <a:lstStyle/>
                    <a:p>
                      <a:pPr algn="ctr" fontAlgn="ctr"/>
                      <a:r>
                        <a:rPr lang="ja-JP" alt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IDS</a:t>
                      </a:r>
                      <a:r>
                        <a:rPr lang="ja-JP" altLang="en-US" sz="1600" b="0" i="0" u="none" strike="noStrike">
                          <a:solidFill>
                            <a:schemeClr val="tx1"/>
                          </a:solidFill>
                          <a:effectLst/>
                          <a:latin typeface="游ゴシック Medium" panose="020B0500000000000000" pitchFamily="50" charset="-128"/>
                          <a:ea typeface="游ゴシック Medium" panose="020B0500000000000000" pitchFamily="50" charset="-128"/>
                        </a:rPr>
                        <a:t> </a:t>
                      </a: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監視対象</a:t>
                      </a: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18875798"/>
                  </a:ext>
                </a:extLst>
              </a:tr>
              <a:tr h="449020">
                <a:tc>
                  <a:txBody>
                    <a:bodyPr/>
                    <a:lstStyle/>
                    <a:p>
                      <a:pPr algn="ctr" fontAlgn="ctr"/>
                      <a:r>
                        <a:rPr lang="ja-JP" alt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仮想</a:t>
                      </a: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CPU</a:t>
                      </a:r>
                      <a:r>
                        <a:rPr lang="ja-JP" alt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数</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chemeClr val="tx1"/>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chemeClr val="tx1"/>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596127"/>
                  </a:ext>
                </a:extLst>
              </a:tr>
              <a:tr h="432389">
                <a:tc>
                  <a:txBody>
                    <a:bodyPr/>
                    <a:lstStyle/>
                    <a:p>
                      <a:pPr algn="ctr" fontAlgn="ctr"/>
                      <a:r>
                        <a:rPr lang="ja-JP" altLang="en-US" sz="1600" b="0" i="0" u="none" strike="noStrike">
                          <a:solidFill>
                            <a:schemeClr val="tx1"/>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4155"/>
                  </a:ext>
                </a:extLst>
              </a:tr>
              <a:tr h="455234">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OS</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Linux 5.4.0</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Linux 5.4.0</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705696"/>
                  </a:ext>
                </a:extLst>
              </a:tr>
              <a:tr h="455234">
                <a:tc>
                  <a:txBody>
                    <a:bodyPr/>
                    <a:lstStyle/>
                    <a:p>
                      <a:pPr algn="ctr" fontAlgn="ctr"/>
                      <a:r>
                        <a:rPr lang="en-US" sz="1600" b="0" i="0" u="none" strike="noStrike" dirty="0" err="1">
                          <a:solidFill>
                            <a:schemeClr val="tx1"/>
                          </a:solidFill>
                          <a:effectLst/>
                          <a:latin typeface="游ゴシック Medium" panose="020B0500000000000000" pitchFamily="50" charset="-128"/>
                          <a:ea typeface="游ゴシック Medium" panose="020B0500000000000000" pitchFamily="50" charset="-128"/>
                        </a:rPr>
                        <a:t>ハイパーバイザ</a:t>
                      </a:r>
                      <a:endPar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endParaRP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err="1">
                          <a:solidFill>
                            <a:schemeClr val="tx1"/>
                          </a:solidFill>
                          <a:effectLst/>
                          <a:latin typeface="游ゴシック Medium" panose="020B0500000000000000" pitchFamily="50" charset="-128"/>
                          <a:ea typeface="游ゴシック Medium" panose="020B0500000000000000" pitchFamily="50" charset="-128"/>
                        </a:rPr>
                        <a:t>BitVisor</a:t>
                      </a:r>
                      <a:r>
                        <a:rPr lang="en-US" sz="1600" b="0" i="0" u="none" strike="noStrike" dirty="0">
                          <a:solidFill>
                            <a:schemeClr val="tx1"/>
                          </a:solidFill>
                          <a:effectLst/>
                          <a:latin typeface="游ゴシック Medium" panose="020B0500000000000000" pitchFamily="50" charset="-128"/>
                          <a:ea typeface="游ゴシック Medium" panose="020B0500000000000000" pitchFamily="50" charset="-128"/>
                        </a:rPr>
                        <a:t>, Xen 4.16</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15749"/>
                  </a:ext>
                </a:extLst>
              </a:tr>
            </a:tbl>
          </a:graphicData>
        </a:graphic>
      </p:graphicFrame>
    </p:spTree>
    <p:extLst>
      <p:ext uri="{BB962C8B-B14F-4D97-AF65-F5344CB8AC3E}">
        <p14:creationId xmlns:p14="http://schemas.microsoft.com/office/powerpoint/2010/main" val="251042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E5E18-6945-A647-9AE5-9AC4368521F5}"/>
              </a:ext>
            </a:extLst>
          </p:cNvPr>
          <p:cNvSpPr>
            <a:spLocks noGrp="1"/>
          </p:cNvSpPr>
          <p:nvPr>
            <p:ph type="title"/>
          </p:nvPr>
        </p:nvSpPr>
        <p:spPr/>
        <p:txBody>
          <a:bodyPr/>
          <a:lstStyle/>
          <a:p>
            <a:r>
              <a:rPr lang="en-JP" dirty="0"/>
              <a:t>OSデータの取得確認</a:t>
            </a:r>
          </a:p>
        </p:txBody>
      </p:sp>
      <p:sp>
        <p:nvSpPr>
          <p:cNvPr id="3" name="Content Placeholder 2">
            <a:extLst>
              <a:ext uri="{FF2B5EF4-FFF2-40B4-BE49-F238E27FC236}">
                <a16:creationId xmlns:a16="http://schemas.microsoft.com/office/drawing/2014/main" id="{68F0AD27-E017-844D-8B54-06A2314602A5}"/>
              </a:ext>
            </a:extLst>
          </p:cNvPr>
          <p:cNvSpPr>
            <a:spLocks noGrp="1"/>
          </p:cNvSpPr>
          <p:nvPr>
            <p:ph idx="1"/>
          </p:nvPr>
        </p:nvSpPr>
        <p:spPr/>
        <p:txBody>
          <a:bodyPr/>
          <a:lstStyle/>
          <a:p>
            <a:r>
              <a:rPr lang="en-US" altLang="ja-JP" dirty="0"/>
              <a:t>VM</a:t>
            </a:r>
            <a:r>
              <a:rPr lang="ja-JP" altLang="en-US"/>
              <a:t>内の</a:t>
            </a:r>
            <a:r>
              <a:rPr lang="en-US" altLang="ja-JP" dirty="0"/>
              <a:t>OS</a:t>
            </a:r>
            <a:r>
              <a:rPr lang="ja-JP" altLang="en-US"/>
              <a:t>のバージョン文字列が取得できることを確認</a:t>
            </a:r>
            <a:endParaRPr lang="en-US" altLang="ja-JP" dirty="0"/>
          </a:p>
          <a:p>
            <a:endParaRPr lang="en-JP" dirty="0"/>
          </a:p>
          <a:p>
            <a:endParaRPr lang="en-JP" dirty="0"/>
          </a:p>
          <a:p>
            <a:endParaRPr lang="en-US" altLang="ja-JP" dirty="0"/>
          </a:p>
          <a:p>
            <a:r>
              <a:rPr lang="en-US" altLang="ja-JP" dirty="0"/>
              <a:t>VM</a:t>
            </a:r>
            <a:r>
              <a:rPr lang="ja-JP" altLang="en-US"/>
              <a:t>内で実行されている全プロセスの</a:t>
            </a:r>
            <a:r>
              <a:rPr lang="en-US" altLang="ja-JP" dirty="0"/>
              <a:t>ID</a:t>
            </a:r>
            <a:r>
              <a:rPr lang="ja-JP" altLang="en-US"/>
              <a:t>と名前が取得できることを確認</a:t>
            </a:r>
            <a:endParaRPr lang="en-US" altLang="ja-JP" dirty="0"/>
          </a:p>
          <a:p>
            <a:pPr lvl="1"/>
            <a:r>
              <a:rPr lang="en-US" altLang="ja-JP" dirty="0"/>
              <a:t>119</a:t>
            </a:r>
            <a:r>
              <a:rPr lang="ja-JP" altLang="en-US"/>
              <a:t>個のプロセス</a:t>
            </a:r>
            <a:endParaRPr lang="en-US" altLang="ja-JP" dirty="0"/>
          </a:p>
          <a:p>
            <a:pPr lvl="1"/>
            <a:r>
              <a:rPr lang="en-US" altLang="ja-JP" dirty="0"/>
              <a:t>Xen</a:t>
            </a:r>
            <a:r>
              <a:rPr lang="ja-JP" altLang="en-US"/>
              <a:t>では</a:t>
            </a:r>
            <a:r>
              <a:rPr lang="en-US" altLang="ja-JP" dirty="0"/>
              <a:t>127</a:t>
            </a:r>
            <a:r>
              <a:rPr lang="ja-JP" altLang="en-US"/>
              <a:t>個の</a:t>
            </a:r>
            <a:br>
              <a:rPr lang="en-US" altLang="ja-JP" dirty="0"/>
            </a:br>
            <a:r>
              <a:rPr lang="ja-JP" altLang="en-US"/>
              <a:t>プロセス</a:t>
            </a:r>
            <a:endParaRPr lang="en-US" altLang="ja-JP" dirty="0"/>
          </a:p>
          <a:p>
            <a:endParaRPr lang="en-JP" dirty="0"/>
          </a:p>
          <a:p>
            <a:endParaRPr lang="en-JP" dirty="0"/>
          </a:p>
        </p:txBody>
      </p:sp>
      <p:sp>
        <p:nvSpPr>
          <p:cNvPr id="4" name="Slide Number Placeholder 3">
            <a:extLst>
              <a:ext uri="{FF2B5EF4-FFF2-40B4-BE49-F238E27FC236}">
                <a16:creationId xmlns:a16="http://schemas.microsoft.com/office/drawing/2014/main" id="{A951D7FC-3E7F-A949-8231-CA3606C62DDA}"/>
              </a:ext>
            </a:extLst>
          </p:cNvPr>
          <p:cNvSpPr>
            <a:spLocks noGrp="1"/>
          </p:cNvSpPr>
          <p:nvPr>
            <p:ph type="sldNum" sz="quarter" idx="12"/>
          </p:nvPr>
        </p:nvSpPr>
        <p:spPr/>
        <p:txBody>
          <a:bodyPr/>
          <a:lstStyle/>
          <a:p>
            <a:fld id="{3862EE38-F75A-9448-8243-6101B2857D65}" type="slidenum">
              <a:rPr lang="ja-JP" altLang="en-US" smtClean="0"/>
              <a:pPr/>
              <a:t>14</a:t>
            </a:fld>
            <a:endParaRPr lang="ja-JP" altLang="en-US" dirty="0"/>
          </a:p>
        </p:txBody>
      </p:sp>
      <p:pic>
        <p:nvPicPr>
          <p:cNvPr id="5" name="図 8">
            <a:extLst>
              <a:ext uri="{FF2B5EF4-FFF2-40B4-BE49-F238E27FC236}">
                <a16:creationId xmlns:a16="http://schemas.microsoft.com/office/drawing/2014/main" id="{827608F3-BAF8-3E4B-B3C7-FC6D0E61923A}"/>
              </a:ext>
            </a:extLst>
          </p:cNvPr>
          <p:cNvPicPr>
            <a:picLocks noChangeAspect="1"/>
          </p:cNvPicPr>
          <p:nvPr/>
        </p:nvPicPr>
        <p:blipFill>
          <a:blip r:embed="rId3"/>
          <a:stretch>
            <a:fillRect/>
          </a:stretch>
        </p:blipFill>
        <p:spPr>
          <a:xfrm>
            <a:off x="1338406" y="2221105"/>
            <a:ext cx="9515188" cy="883972"/>
          </a:xfrm>
          <a:prstGeom prst="rect">
            <a:avLst/>
          </a:prstGeom>
        </p:spPr>
      </p:pic>
      <p:pic>
        <p:nvPicPr>
          <p:cNvPr id="6" name="図 5" descr="テキスト&#10;&#10;自動的に生成された説明">
            <a:extLst>
              <a:ext uri="{FF2B5EF4-FFF2-40B4-BE49-F238E27FC236}">
                <a16:creationId xmlns:a16="http://schemas.microsoft.com/office/drawing/2014/main" id="{5E43AA71-A840-6C40-B10B-3FCD3FDEB490}"/>
              </a:ext>
            </a:extLst>
          </p:cNvPr>
          <p:cNvPicPr>
            <a:picLocks noChangeAspect="1"/>
          </p:cNvPicPr>
          <p:nvPr/>
        </p:nvPicPr>
        <p:blipFill>
          <a:blip r:embed="rId4"/>
          <a:stretch>
            <a:fillRect/>
          </a:stretch>
        </p:blipFill>
        <p:spPr>
          <a:xfrm>
            <a:off x="4619327" y="4400383"/>
            <a:ext cx="3617216" cy="2254566"/>
          </a:xfrm>
          <a:prstGeom prst="rect">
            <a:avLst/>
          </a:prstGeom>
        </p:spPr>
      </p:pic>
    </p:spTree>
    <p:extLst>
      <p:ext uri="{BB962C8B-B14F-4D97-AF65-F5344CB8AC3E}">
        <p14:creationId xmlns:p14="http://schemas.microsoft.com/office/powerpoint/2010/main" val="2368404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A1E27-C11A-EF4C-849A-A0ECF23ED79F}"/>
              </a:ext>
            </a:extLst>
          </p:cNvPr>
          <p:cNvSpPr>
            <a:spLocks noGrp="1"/>
          </p:cNvSpPr>
          <p:nvPr>
            <p:ph type="title"/>
          </p:nvPr>
        </p:nvSpPr>
        <p:spPr>
          <a:xfrm>
            <a:off x="688298" y="483858"/>
            <a:ext cx="10665502" cy="830588"/>
          </a:xfrm>
        </p:spPr>
        <p:txBody>
          <a:bodyPr>
            <a:normAutofit/>
          </a:bodyPr>
          <a:lstStyle/>
          <a:p>
            <a:r>
              <a:rPr lang="en-US" altLang="ja-JP" dirty="0"/>
              <a:t>OS</a:t>
            </a:r>
            <a:r>
              <a:rPr lang="ja-JP" altLang="en-US"/>
              <a:t>内エージェントの性能</a:t>
            </a:r>
            <a:endParaRPr lang="en-JP" dirty="0"/>
          </a:p>
        </p:txBody>
      </p:sp>
      <p:sp>
        <p:nvSpPr>
          <p:cNvPr id="3" name="Content Placeholder 2">
            <a:extLst>
              <a:ext uri="{FF2B5EF4-FFF2-40B4-BE49-F238E27FC236}">
                <a16:creationId xmlns:a16="http://schemas.microsoft.com/office/drawing/2014/main" id="{D554896B-3A88-3744-AFE5-01F31527E96E}"/>
              </a:ext>
            </a:extLst>
          </p:cNvPr>
          <p:cNvSpPr>
            <a:spLocks noGrp="1"/>
          </p:cNvSpPr>
          <p:nvPr>
            <p:ph idx="1"/>
          </p:nvPr>
        </p:nvSpPr>
        <p:spPr>
          <a:xfrm>
            <a:off x="688298" y="1525004"/>
            <a:ext cx="10515600" cy="4433844"/>
          </a:xfrm>
        </p:spPr>
        <p:txBody>
          <a:bodyPr>
            <a:normAutofit/>
          </a:bodyPr>
          <a:lstStyle/>
          <a:p>
            <a:r>
              <a:rPr lang="en-US" altLang="ja-JP" dirty="0"/>
              <a:t>VM</a:t>
            </a:r>
            <a:r>
              <a:rPr lang="ja-JP" altLang="en-US"/>
              <a:t>内の</a:t>
            </a:r>
            <a:r>
              <a:rPr lang="en-US" altLang="ja-JP" dirty="0"/>
              <a:t>OS</a:t>
            </a:r>
            <a:r>
              <a:rPr lang="ja-JP" altLang="en-US"/>
              <a:t>バージョンの取得性能を測定</a:t>
            </a:r>
            <a:endParaRPr lang="en-US" altLang="ja-JP" dirty="0"/>
          </a:p>
          <a:p>
            <a:pPr lvl="1"/>
            <a:r>
              <a:rPr lang="ja-JP" altLang="en-US"/>
              <a:t>仮想ネットワークを用いた場合は</a:t>
            </a:r>
            <a:r>
              <a:rPr lang="en-US" altLang="ja-JP" dirty="0"/>
              <a:t>SEV</a:t>
            </a:r>
            <a:r>
              <a:rPr lang="ja-JP" altLang="en-US"/>
              <a:t>の影響により性能が低下</a:t>
            </a:r>
            <a:endParaRPr lang="en-US" altLang="ja-JP" dirty="0"/>
          </a:p>
          <a:p>
            <a:pPr lvl="1"/>
            <a:r>
              <a:rPr lang="ja-JP" altLang="en-US"/>
              <a:t>共有メモリを用いると</a:t>
            </a:r>
            <a:r>
              <a:rPr lang="en-US" altLang="ja-JP" dirty="0"/>
              <a:t>SEV</a:t>
            </a:r>
            <a:r>
              <a:rPr lang="ja-JP" altLang="en-US"/>
              <a:t>の影響はなく、仮想ネットワークより高速</a:t>
            </a:r>
            <a:endParaRPr lang="en-US" altLang="ja-JP" dirty="0"/>
          </a:p>
          <a:p>
            <a:r>
              <a:rPr lang="en-US" altLang="ja-JP" dirty="0"/>
              <a:t>VM</a:t>
            </a:r>
            <a:r>
              <a:rPr lang="ja-JP" altLang="en-US"/>
              <a:t>内のプロセス一覧の取得性能を測定</a:t>
            </a:r>
            <a:endParaRPr lang="en-US" altLang="ja-JP" dirty="0"/>
          </a:p>
          <a:p>
            <a:pPr lvl="1"/>
            <a:r>
              <a:rPr lang="en-US" altLang="ja-JP" dirty="0" err="1"/>
              <a:t>virtio</a:t>
            </a:r>
            <a:r>
              <a:rPr lang="ja-JP" altLang="en-US"/>
              <a:t>を用いてネットワーク通信を行った場合だけ</a:t>
            </a:r>
            <a:r>
              <a:rPr lang="en-US" altLang="ja-JP" dirty="0"/>
              <a:t>SEV</a:t>
            </a:r>
            <a:r>
              <a:rPr lang="ja-JP" altLang="en-US"/>
              <a:t>の影響が大きい</a:t>
            </a:r>
            <a:endParaRPr lang="en-US" altLang="ja-JP" dirty="0"/>
          </a:p>
          <a:p>
            <a:pPr lvl="1"/>
            <a:r>
              <a:rPr lang="ja-JP" altLang="en-US"/>
              <a:t>共有メモリを用いると</a:t>
            </a:r>
            <a:r>
              <a:rPr lang="en-US" altLang="ja-JP" dirty="0" err="1"/>
              <a:t>virtio</a:t>
            </a:r>
            <a:r>
              <a:rPr lang="ja-JP" altLang="en-US"/>
              <a:t>より</a:t>
            </a:r>
            <a:r>
              <a:rPr lang="en-US" altLang="ja-JP" dirty="0"/>
              <a:t>41%</a:t>
            </a:r>
            <a:r>
              <a:rPr lang="ja-JP" altLang="en-US"/>
              <a:t>高速化</a:t>
            </a:r>
            <a:endParaRPr lang="en-US" altLang="ja-JP" dirty="0"/>
          </a:p>
          <a:p>
            <a:pPr lvl="1"/>
            <a:endParaRPr lang="en-US" altLang="ja-JP" dirty="0"/>
          </a:p>
        </p:txBody>
      </p:sp>
      <p:sp>
        <p:nvSpPr>
          <p:cNvPr id="4" name="Slide Number Placeholder 3">
            <a:extLst>
              <a:ext uri="{FF2B5EF4-FFF2-40B4-BE49-F238E27FC236}">
                <a16:creationId xmlns:a16="http://schemas.microsoft.com/office/drawing/2014/main" id="{182FC12F-41CF-3B43-8264-DB259AE7037F}"/>
              </a:ext>
            </a:extLst>
          </p:cNvPr>
          <p:cNvSpPr>
            <a:spLocks noGrp="1"/>
          </p:cNvSpPr>
          <p:nvPr>
            <p:ph type="sldNum" sz="quarter" idx="12"/>
          </p:nvPr>
        </p:nvSpPr>
        <p:spPr>
          <a:xfrm>
            <a:off x="8610600" y="6356350"/>
            <a:ext cx="2743200" cy="365125"/>
          </a:xfrm>
        </p:spPr>
        <p:txBody>
          <a:bodyPr/>
          <a:lstStyle/>
          <a:p>
            <a:fld id="{3862EE38-F75A-9448-8243-6101B2857D65}" type="slidenum">
              <a:rPr lang="ja-JP" altLang="en-US" smtClean="0"/>
              <a:pPr/>
              <a:t>15</a:t>
            </a:fld>
            <a:endParaRPr lang="ja-JP" altLang="en-US" dirty="0"/>
          </a:p>
        </p:txBody>
      </p:sp>
      <p:graphicFrame>
        <p:nvGraphicFramePr>
          <p:cNvPr id="17" name="グラフ 16">
            <a:extLst>
              <a:ext uri="{FF2B5EF4-FFF2-40B4-BE49-F238E27FC236}">
                <a16:creationId xmlns:a16="http://schemas.microsoft.com/office/drawing/2014/main" id="{21324FBB-EC32-C270-DDE2-F699E1A34863}"/>
              </a:ext>
            </a:extLst>
          </p:cNvPr>
          <p:cNvGraphicFramePr>
            <a:graphicFrameLocks/>
          </p:cNvGraphicFramePr>
          <p:nvPr>
            <p:extLst>
              <p:ext uri="{D42A27DB-BD31-4B8C-83A1-F6EECF244321}">
                <p14:modId xmlns:p14="http://schemas.microsoft.com/office/powerpoint/2010/main" val="206938974"/>
              </p:ext>
            </p:extLst>
          </p:nvPr>
        </p:nvGraphicFramePr>
        <p:xfrm>
          <a:off x="5754995" y="4254500"/>
          <a:ext cx="5272151" cy="2466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62B6A45B-DC36-BF5F-C109-C79678CC580C}"/>
              </a:ext>
            </a:extLst>
          </p:cNvPr>
          <p:cNvGraphicFramePr>
            <a:graphicFrameLocks/>
          </p:cNvGraphicFramePr>
          <p:nvPr>
            <p:extLst>
              <p:ext uri="{D42A27DB-BD31-4B8C-83A1-F6EECF244321}">
                <p14:modId xmlns:p14="http://schemas.microsoft.com/office/powerpoint/2010/main" val="443511575"/>
              </p:ext>
            </p:extLst>
          </p:nvPr>
        </p:nvGraphicFramePr>
        <p:xfrm>
          <a:off x="482844" y="4239022"/>
          <a:ext cx="5272151" cy="2497932"/>
        </p:xfrm>
        <a:graphic>
          <a:graphicData uri="http://schemas.openxmlformats.org/drawingml/2006/chart">
            <c:chart xmlns:c="http://schemas.openxmlformats.org/drawingml/2006/chart" xmlns:r="http://schemas.openxmlformats.org/officeDocument/2006/relationships" r:id="rId4"/>
          </a:graphicData>
        </a:graphic>
      </p:graphicFrame>
      <p:sp>
        <p:nvSpPr>
          <p:cNvPr id="11" name="Oval 10">
            <a:extLst>
              <a:ext uri="{FF2B5EF4-FFF2-40B4-BE49-F238E27FC236}">
                <a16:creationId xmlns:a16="http://schemas.microsoft.com/office/drawing/2014/main" id="{1C6434FA-223D-A6BE-774A-291AF31CEF77}"/>
              </a:ext>
            </a:extLst>
          </p:cNvPr>
          <p:cNvSpPr/>
          <p:nvPr/>
        </p:nvSpPr>
        <p:spPr>
          <a:xfrm>
            <a:off x="1536030" y="4723201"/>
            <a:ext cx="922588" cy="622823"/>
          </a:xfrm>
          <a:prstGeom prst="ellipse">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JP">
              <a:solidFill>
                <a:srgbClr val="FF0000"/>
              </a:solidFill>
            </a:endParaRPr>
          </a:p>
        </p:txBody>
      </p:sp>
      <p:sp>
        <p:nvSpPr>
          <p:cNvPr id="12" name="Oval 11">
            <a:extLst>
              <a:ext uri="{FF2B5EF4-FFF2-40B4-BE49-F238E27FC236}">
                <a16:creationId xmlns:a16="http://schemas.microsoft.com/office/drawing/2014/main" id="{7E72C0EA-B547-F817-1A9E-41D0EE1910A1}"/>
              </a:ext>
            </a:extLst>
          </p:cNvPr>
          <p:cNvSpPr/>
          <p:nvPr/>
        </p:nvSpPr>
        <p:spPr>
          <a:xfrm>
            <a:off x="3450733" y="4555642"/>
            <a:ext cx="922588" cy="622823"/>
          </a:xfrm>
          <a:prstGeom prst="ellipse">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JP">
              <a:solidFill>
                <a:srgbClr val="FF0000"/>
              </a:solidFill>
            </a:endParaRPr>
          </a:p>
        </p:txBody>
      </p:sp>
      <p:cxnSp>
        <p:nvCxnSpPr>
          <p:cNvPr id="14" name="Straight Arrow Connector 13">
            <a:extLst>
              <a:ext uri="{FF2B5EF4-FFF2-40B4-BE49-F238E27FC236}">
                <a16:creationId xmlns:a16="http://schemas.microsoft.com/office/drawing/2014/main" id="{EF2BB03E-DA16-CA26-3574-856BCEFA666A}"/>
              </a:ext>
            </a:extLst>
          </p:cNvPr>
          <p:cNvCxnSpPr>
            <a:cxnSpLocks/>
          </p:cNvCxnSpPr>
          <p:nvPr/>
        </p:nvCxnSpPr>
        <p:spPr>
          <a:xfrm flipH="1">
            <a:off x="2635371" y="5291523"/>
            <a:ext cx="2007362" cy="0"/>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0FD79BE-3483-B503-B452-715FF1AF6CAA}"/>
              </a:ext>
            </a:extLst>
          </p:cNvPr>
          <p:cNvCxnSpPr>
            <a:cxnSpLocks/>
          </p:cNvCxnSpPr>
          <p:nvPr/>
        </p:nvCxnSpPr>
        <p:spPr>
          <a:xfrm flipV="1">
            <a:off x="2614281" y="4920396"/>
            <a:ext cx="713119" cy="719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13">
            <a:extLst>
              <a:ext uri="{FF2B5EF4-FFF2-40B4-BE49-F238E27FC236}">
                <a16:creationId xmlns:a16="http://schemas.microsoft.com/office/drawing/2014/main" id="{100FDD7D-FA10-C0B4-0E78-8A5133A7DFC1}"/>
              </a:ext>
            </a:extLst>
          </p:cNvPr>
          <p:cNvCxnSpPr>
            <a:cxnSpLocks/>
          </p:cNvCxnSpPr>
          <p:nvPr/>
        </p:nvCxnSpPr>
        <p:spPr>
          <a:xfrm flipH="1">
            <a:off x="7427900" y="4920396"/>
            <a:ext cx="1984408" cy="371127"/>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13">
            <a:extLst>
              <a:ext uri="{FF2B5EF4-FFF2-40B4-BE49-F238E27FC236}">
                <a16:creationId xmlns:a16="http://schemas.microsoft.com/office/drawing/2014/main" id="{93944ACD-D388-88F7-DEDF-8D77A1F4AA25}"/>
              </a:ext>
            </a:extLst>
          </p:cNvPr>
          <p:cNvCxnSpPr>
            <a:cxnSpLocks/>
          </p:cNvCxnSpPr>
          <p:nvPr/>
        </p:nvCxnSpPr>
        <p:spPr>
          <a:xfrm flipH="1" flipV="1">
            <a:off x="9412308" y="4926769"/>
            <a:ext cx="404792" cy="419255"/>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15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
                                        <p:tgtEl>
                                          <p:spTgt spid="14"/>
                                        </p:tgtEl>
                                      </p:cBhvr>
                                    </p:animEffect>
                                  </p:childTnLst>
                                </p:cTn>
                              </p:par>
                              <p:par>
                                <p:cTn id="19" presetID="10" presetClass="exit" presetSubtype="0" fill="hold" grpId="1" nodeType="withEffect">
                                  <p:stCondLst>
                                    <p:cond delay="0"/>
                                  </p:stCondLst>
                                  <p:childTnLst>
                                    <p:animEffect transition="out" filter="fade">
                                      <p:cBhvr>
                                        <p:cTn id="20" dur="10"/>
                                        <p:tgtEl>
                                          <p:spTgt spid="11"/>
                                        </p:tgtEl>
                                      </p:cBhvr>
                                    </p:animEffect>
                                    <p:set>
                                      <p:cBhvr>
                                        <p:cTn id="21" dur="1" fill="hold">
                                          <p:stCondLst>
                                            <p:cond delay="9"/>
                                          </p:stCondLst>
                                        </p:cTn>
                                        <p:tgtEl>
                                          <p:spTgt spid="11"/>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10"/>
                                        <p:tgtEl>
                                          <p:spTgt spid="24"/>
                                        </p:tgtEl>
                                      </p:cBhvr>
                                    </p:animEffect>
                                    <p:set>
                                      <p:cBhvr>
                                        <p:cTn id="24" dur="1" fill="hold">
                                          <p:stCondLst>
                                            <p:cond delay="9"/>
                                          </p:stCondLst>
                                        </p:cTn>
                                        <p:tgtEl>
                                          <p:spTgt spid="24"/>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10"/>
                                        <p:tgtEl>
                                          <p:spTgt spid="12"/>
                                        </p:tgtEl>
                                      </p:cBhvr>
                                    </p:animEffect>
                                    <p:set>
                                      <p:cBhvr>
                                        <p:cTn id="27" dur="1" fill="hold">
                                          <p:stCondLst>
                                            <p:cond delay="9"/>
                                          </p:stCondLst>
                                        </p:cTn>
                                        <p:tgtEl>
                                          <p:spTgt spid="1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
                                        <p:tgtEl>
                                          <p:spTgt spid="26"/>
                                        </p:tgtEl>
                                      </p:cBhvr>
                                    </p:animEffect>
                                  </p:childTnLst>
                                </p:cTn>
                              </p:par>
                              <p:par>
                                <p:cTn id="33" presetID="10" presetClass="exit" presetSubtype="0" fill="hold" nodeType="withEffect">
                                  <p:stCondLst>
                                    <p:cond delay="0"/>
                                  </p:stCondLst>
                                  <p:childTnLst>
                                    <p:animEffect transition="out" filter="fade">
                                      <p:cBhvr>
                                        <p:cTn id="34" dur="10"/>
                                        <p:tgtEl>
                                          <p:spTgt spid="14"/>
                                        </p:tgtEl>
                                      </p:cBhvr>
                                    </p:animEffect>
                                    <p:set>
                                      <p:cBhvr>
                                        <p:cTn id="35" dur="1" fill="hold">
                                          <p:stCondLst>
                                            <p:cond delay="9"/>
                                          </p:stCondLst>
                                        </p:cTn>
                                        <p:tgtEl>
                                          <p:spTgt spid="1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10"/>
                                        <p:tgtEl>
                                          <p:spTgt spid="36"/>
                                        </p:tgtEl>
                                      </p:cBhvr>
                                    </p:animEffect>
                                  </p:childTnLst>
                                </p:cTn>
                              </p:par>
                              <p:par>
                                <p:cTn id="41" presetID="10" presetClass="exit" presetSubtype="0" fill="hold" nodeType="withEffect">
                                  <p:stCondLst>
                                    <p:cond delay="0"/>
                                  </p:stCondLst>
                                  <p:childTnLst>
                                    <p:animEffect transition="out" filter="fade">
                                      <p:cBhvr>
                                        <p:cTn id="42" dur="10"/>
                                        <p:tgtEl>
                                          <p:spTgt spid="26"/>
                                        </p:tgtEl>
                                      </p:cBhvr>
                                    </p:animEffect>
                                    <p:set>
                                      <p:cBhvr>
                                        <p:cTn id="43" dur="1" fill="hold">
                                          <p:stCondLst>
                                            <p:cond delay="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37ADC845-8BE9-FACD-589D-E8CA8FC1E592}"/>
              </a:ext>
            </a:extLst>
          </p:cNvPr>
          <p:cNvGraphicFramePr>
            <a:graphicFrameLocks/>
          </p:cNvGraphicFramePr>
          <p:nvPr>
            <p:extLst>
              <p:ext uri="{D42A27DB-BD31-4B8C-83A1-F6EECF244321}">
                <p14:modId xmlns:p14="http://schemas.microsoft.com/office/powerpoint/2010/main" val="2276168167"/>
              </p:ext>
            </p:extLst>
          </p:nvPr>
        </p:nvGraphicFramePr>
        <p:xfrm>
          <a:off x="618653" y="4238607"/>
          <a:ext cx="5277400" cy="25778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33641088-65CA-BADC-A313-B59CA639BE3C}"/>
              </a:ext>
            </a:extLst>
          </p:cNvPr>
          <p:cNvGraphicFramePr>
            <a:graphicFrameLocks/>
          </p:cNvGraphicFramePr>
          <p:nvPr>
            <p:extLst>
              <p:ext uri="{D42A27DB-BD31-4B8C-83A1-F6EECF244321}">
                <p14:modId xmlns:p14="http://schemas.microsoft.com/office/powerpoint/2010/main" val="2276408658"/>
              </p:ext>
            </p:extLst>
          </p:nvPr>
        </p:nvGraphicFramePr>
        <p:xfrm>
          <a:off x="5896053" y="4091049"/>
          <a:ext cx="5429093" cy="2749138"/>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a:extLst>
              <a:ext uri="{FF2B5EF4-FFF2-40B4-BE49-F238E27FC236}">
                <a16:creationId xmlns:a16="http://schemas.microsoft.com/office/drawing/2014/main" id="{24B5098E-7BC8-1C46-BCBF-EFB2F3346B1A}"/>
              </a:ext>
            </a:extLst>
          </p:cNvPr>
          <p:cNvSpPr>
            <a:spLocks noGrp="1"/>
          </p:cNvSpPr>
          <p:nvPr>
            <p:ph type="title"/>
          </p:nvPr>
        </p:nvSpPr>
        <p:spPr/>
        <p:txBody>
          <a:bodyPr>
            <a:normAutofit/>
          </a:bodyPr>
          <a:lstStyle/>
          <a:p>
            <a:r>
              <a:rPr kumimoji="1" lang="ja-JP" altLang="en-US"/>
              <a:t>ハイパーバイザ内エージェントの性能</a:t>
            </a:r>
          </a:p>
        </p:txBody>
      </p:sp>
      <p:sp>
        <p:nvSpPr>
          <p:cNvPr id="3" name="コンテンツ プレースホルダー 2">
            <a:extLst>
              <a:ext uri="{FF2B5EF4-FFF2-40B4-BE49-F238E27FC236}">
                <a16:creationId xmlns:a16="http://schemas.microsoft.com/office/drawing/2014/main" id="{663E2B40-C6A4-4B42-9EE8-A5598802CBB1}"/>
              </a:ext>
            </a:extLst>
          </p:cNvPr>
          <p:cNvSpPr>
            <a:spLocks noGrp="1"/>
          </p:cNvSpPr>
          <p:nvPr>
            <p:ph idx="1"/>
          </p:nvPr>
        </p:nvSpPr>
        <p:spPr/>
        <p:txBody>
          <a:bodyPr/>
          <a:lstStyle/>
          <a:p>
            <a:r>
              <a:rPr lang="en-US" altLang="ja-JP" dirty="0"/>
              <a:t>VM</a:t>
            </a:r>
            <a:r>
              <a:rPr lang="ja-JP" altLang="en-US"/>
              <a:t>内の</a:t>
            </a:r>
            <a:r>
              <a:rPr lang="en-US" altLang="ja-JP" dirty="0"/>
              <a:t>OS</a:t>
            </a:r>
            <a:r>
              <a:rPr lang="ja-JP" altLang="en-US"/>
              <a:t>バージョンの取得性能を測定</a:t>
            </a:r>
            <a:endParaRPr lang="en-US" altLang="ja-JP" dirty="0"/>
          </a:p>
          <a:p>
            <a:pPr lvl="1"/>
            <a:r>
              <a:rPr lang="en-US" altLang="ja-JP" dirty="0" err="1"/>
              <a:t>BitVisor</a:t>
            </a:r>
            <a:r>
              <a:rPr lang="ja-JP" altLang="en-US"/>
              <a:t>を用いると</a:t>
            </a:r>
            <a:r>
              <a:rPr lang="en-US" altLang="ja-JP" dirty="0"/>
              <a:t>OS</a:t>
            </a:r>
            <a:r>
              <a:rPr lang="ja-JP" altLang="en-US"/>
              <a:t>内エージェントよりも少し遅い</a:t>
            </a:r>
            <a:endParaRPr lang="en-US" altLang="ja-JP" dirty="0"/>
          </a:p>
          <a:p>
            <a:pPr lvl="1"/>
            <a:r>
              <a:rPr lang="en-US" altLang="ja-JP" dirty="0"/>
              <a:t>Xen</a:t>
            </a:r>
            <a:r>
              <a:rPr lang="ja-JP" altLang="en-US"/>
              <a:t>を用いると</a:t>
            </a:r>
            <a:r>
              <a:rPr lang="en-US" altLang="ja-JP" dirty="0" err="1"/>
              <a:t>BitVisor</a:t>
            </a:r>
            <a:r>
              <a:rPr lang="ja-JP" altLang="en-US"/>
              <a:t>よりやや高速</a:t>
            </a:r>
            <a:endParaRPr lang="en-US" altLang="ja-JP" dirty="0"/>
          </a:p>
          <a:p>
            <a:r>
              <a:rPr lang="en-US" altLang="ja-JP" dirty="0"/>
              <a:t>VM</a:t>
            </a:r>
            <a:r>
              <a:rPr lang="ja-JP" altLang="en-US"/>
              <a:t>内のプロセス一覧の取得性能を測定</a:t>
            </a:r>
            <a:endParaRPr lang="en-US" altLang="ja-JP" dirty="0"/>
          </a:p>
          <a:p>
            <a:pPr lvl="1"/>
            <a:r>
              <a:rPr lang="en-US" altLang="ja-JP" dirty="0" err="1"/>
              <a:t>BitVisor</a:t>
            </a:r>
            <a:r>
              <a:rPr lang="ja-JP" altLang="en-US"/>
              <a:t>を用いると</a:t>
            </a:r>
            <a:r>
              <a:rPr kumimoji="1" lang="en-US" altLang="ja-JP" dirty="0"/>
              <a:t>OS</a:t>
            </a:r>
            <a:r>
              <a:rPr kumimoji="1" lang="ja-JP" altLang="en-US"/>
              <a:t>内エージェントより</a:t>
            </a:r>
            <a:r>
              <a:rPr kumimoji="1" lang="en-US" altLang="ja-JP" dirty="0"/>
              <a:t>27%</a:t>
            </a:r>
            <a:r>
              <a:rPr kumimoji="1" lang="ja-JP" altLang="en-US"/>
              <a:t>遅い</a:t>
            </a:r>
            <a:endParaRPr kumimoji="1" lang="en-US" altLang="ja-JP" dirty="0"/>
          </a:p>
          <a:p>
            <a:pPr lvl="1"/>
            <a:r>
              <a:rPr lang="en-US" altLang="ja-JP" dirty="0"/>
              <a:t>Xen</a:t>
            </a:r>
            <a:r>
              <a:rPr lang="ja-JP" altLang="en-US"/>
              <a:t>を用いると</a:t>
            </a:r>
            <a:r>
              <a:rPr kumimoji="1" lang="en-US" altLang="ja-JP" dirty="0"/>
              <a:t>OS</a:t>
            </a:r>
            <a:r>
              <a:rPr kumimoji="1" lang="ja-JP" altLang="en-US"/>
              <a:t>内エージェントと</a:t>
            </a:r>
            <a:r>
              <a:rPr lang="ja-JP" altLang="en-US"/>
              <a:t>ほぼ同じ性能</a:t>
            </a:r>
            <a:endParaRPr kumimoji="1" lang="en-US" altLang="ja-JP" strike="sngStrike" dirty="0"/>
          </a:p>
        </p:txBody>
      </p:sp>
      <p:cxnSp>
        <p:nvCxnSpPr>
          <p:cNvPr id="12" name="Straight Arrow Connector 13">
            <a:extLst>
              <a:ext uri="{FF2B5EF4-FFF2-40B4-BE49-F238E27FC236}">
                <a16:creationId xmlns:a16="http://schemas.microsoft.com/office/drawing/2014/main" id="{7E4BCC25-DBED-842E-92D4-5C27BB2CBEC9}"/>
              </a:ext>
            </a:extLst>
          </p:cNvPr>
          <p:cNvCxnSpPr>
            <a:cxnSpLocks/>
          </p:cNvCxnSpPr>
          <p:nvPr/>
        </p:nvCxnSpPr>
        <p:spPr>
          <a:xfrm flipH="1">
            <a:off x="1969968" y="5008368"/>
            <a:ext cx="1294851" cy="154172"/>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3">
            <a:extLst>
              <a:ext uri="{FF2B5EF4-FFF2-40B4-BE49-F238E27FC236}">
                <a16:creationId xmlns:a16="http://schemas.microsoft.com/office/drawing/2014/main" id="{F99C9C4F-EACC-8D13-B825-21F3FC74D713}"/>
              </a:ext>
            </a:extLst>
          </p:cNvPr>
          <p:cNvCxnSpPr>
            <a:cxnSpLocks/>
          </p:cNvCxnSpPr>
          <p:nvPr/>
        </p:nvCxnSpPr>
        <p:spPr>
          <a:xfrm flipH="1" flipV="1">
            <a:off x="3264819" y="5011199"/>
            <a:ext cx="1229498" cy="74255"/>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3">
            <a:extLst>
              <a:ext uri="{FF2B5EF4-FFF2-40B4-BE49-F238E27FC236}">
                <a16:creationId xmlns:a16="http://schemas.microsoft.com/office/drawing/2014/main" id="{B19B781E-7556-6ACC-6FF1-878A4DBB81A5}"/>
              </a:ext>
            </a:extLst>
          </p:cNvPr>
          <p:cNvCxnSpPr>
            <a:cxnSpLocks/>
          </p:cNvCxnSpPr>
          <p:nvPr/>
        </p:nvCxnSpPr>
        <p:spPr>
          <a:xfrm flipH="1">
            <a:off x="7298948" y="4613564"/>
            <a:ext cx="1461129" cy="503264"/>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13">
            <a:extLst>
              <a:ext uri="{FF2B5EF4-FFF2-40B4-BE49-F238E27FC236}">
                <a16:creationId xmlns:a16="http://schemas.microsoft.com/office/drawing/2014/main" id="{D6F6074F-7FA1-A257-A450-7C2C29F7015C}"/>
              </a:ext>
            </a:extLst>
          </p:cNvPr>
          <p:cNvCxnSpPr>
            <a:cxnSpLocks/>
          </p:cNvCxnSpPr>
          <p:nvPr/>
        </p:nvCxnSpPr>
        <p:spPr>
          <a:xfrm flipH="1">
            <a:off x="7298948" y="5054263"/>
            <a:ext cx="2934123" cy="62565"/>
          </a:xfrm>
          <a:prstGeom prst="straightConnector1">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3478EE3B-0FE6-214B-8FC0-CB745D39305E}"/>
              </a:ext>
            </a:extLst>
          </p:cNvPr>
          <p:cNvSpPr>
            <a:spLocks noGrp="1"/>
          </p:cNvSpPr>
          <p:nvPr>
            <p:ph type="sldNum" sz="quarter" idx="12"/>
          </p:nvPr>
        </p:nvSpPr>
        <p:spPr/>
        <p:txBody>
          <a:bodyPr/>
          <a:lstStyle/>
          <a:p>
            <a:fld id="{3862EE38-F75A-9448-8243-6101B2857D65}" type="slidenum">
              <a:rPr lang="ja-JP" altLang="en-US" smtClean="0"/>
              <a:pPr/>
              <a:t>16</a:t>
            </a:fld>
            <a:endParaRPr lang="ja-JP" altLang="en-US" dirty="0"/>
          </a:p>
        </p:txBody>
      </p:sp>
      <p:sp>
        <p:nvSpPr>
          <p:cNvPr id="5" name="TextBox 6">
            <a:extLst>
              <a:ext uri="{FF2B5EF4-FFF2-40B4-BE49-F238E27FC236}">
                <a16:creationId xmlns:a16="http://schemas.microsoft.com/office/drawing/2014/main" id="{AB792A9F-D51B-1A9F-E122-6D9447B59A88}"/>
              </a:ext>
            </a:extLst>
          </p:cNvPr>
          <p:cNvSpPr txBox="1"/>
          <p:nvPr/>
        </p:nvSpPr>
        <p:spPr>
          <a:xfrm>
            <a:off x="9472377" y="1920157"/>
            <a:ext cx="1980029" cy="923330"/>
          </a:xfrm>
          <a:prstGeom prst="rect">
            <a:avLst/>
          </a:prstGeom>
          <a:noFill/>
          <a:ln>
            <a:solidFill>
              <a:schemeClr val="tx1"/>
            </a:solidFill>
          </a:ln>
        </p:spPr>
        <p:txBody>
          <a:bodyPr wrap="none" rtlCol="0">
            <a:spAutoFit/>
          </a:bodyPr>
          <a:lstStyle/>
          <a:p>
            <a:r>
              <a:rPr lang="en-JP" dirty="0"/>
              <a:t>SEVなし</a:t>
            </a:r>
          </a:p>
          <a:p>
            <a:r>
              <a:rPr lang="en-JP" dirty="0"/>
              <a:t>暗号通信なし</a:t>
            </a:r>
          </a:p>
          <a:p>
            <a:r>
              <a:rPr lang="en-JP" dirty="0"/>
              <a:t>e1000による通信</a:t>
            </a:r>
          </a:p>
        </p:txBody>
      </p:sp>
    </p:spTree>
    <p:extLst>
      <p:ext uri="{BB962C8B-B14F-4D97-AF65-F5344CB8AC3E}">
        <p14:creationId xmlns:p14="http://schemas.microsoft.com/office/powerpoint/2010/main" val="3562975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
                                        <p:tgtEl>
                                          <p:spTgt spid="17"/>
                                        </p:tgtEl>
                                      </p:cBhvr>
                                    </p:animEffect>
                                  </p:childTnLst>
                                </p:cTn>
                              </p:par>
                              <p:par>
                                <p:cTn id="13" presetID="10" presetClass="exit" presetSubtype="0" fill="hold" nodeType="withEffect">
                                  <p:stCondLst>
                                    <p:cond delay="0"/>
                                  </p:stCondLst>
                                  <p:childTnLst>
                                    <p:animEffect transition="out" filter="fade">
                                      <p:cBhvr>
                                        <p:cTn id="14" dur="10"/>
                                        <p:tgtEl>
                                          <p:spTgt spid="12"/>
                                        </p:tgtEl>
                                      </p:cBhvr>
                                    </p:animEffect>
                                    <p:set>
                                      <p:cBhvr>
                                        <p:cTn id="15" dur="1" fill="hold">
                                          <p:stCondLst>
                                            <p:cond delay="9"/>
                                          </p:stCondLst>
                                        </p:cTn>
                                        <p:tgtEl>
                                          <p:spTgt spid="12"/>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10"/>
                                        <p:tgtEl>
                                          <p:spTgt spid="19"/>
                                        </p:tgtEl>
                                      </p:cBhvr>
                                    </p:animEffect>
                                  </p:childTnLst>
                                </p:cTn>
                              </p:par>
                              <p:par>
                                <p:cTn id="21" presetID="10" presetClass="exit" presetSubtype="0" fill="hold" nodeType="withEffect">
                                  <p:stCondLst>
                                    <p:cond delay="0"/>
                                  </p:stCondLst>
                                  <p:childTnLst>
                                    <p:animEffect transition="out" filter="fade">
                                      <p:cBhvr>
                                        <p:cTn id="22" dur="10"/>
                                        <p:tgtEl>
                                          <p:spTgt spid="17"/>
                                        </p:tgtEl>
                                      </p:cBhvr>
                                    </p:animEffect>
                                    <p:set>
                                      <p:cBhvr>
                                        <p:cTn id="23" dur="1" fill="hold">
                                          <p:stCondLst>
                                            <p:cond delay="9"/>
                                          </p:stCondLst>
                                        </p:cTn>
                                        <p:tgtEl>
                                          <p:spTgt spid="1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10"/>
                                        <p:tgtEl>
                                          <p:spTgt spid="23"/>
                                        </p:tgtEl>
                                      </p:cBhvr>
                                    </p:animEffect>
                                  </p:childTnLst>
                                </p:cTn>
                              </p:par>
                              <p:par>
                                <p:cTn id="29" presetID="10" presetClass="exit" presetSubtype="0" fill="hold" nodeType="withEffect">
                                  <p:stCondLst>
                                    <p:cond delay="0"/>
                                  </p:stCondLst>
                                  <p:childTnLst>
                                    <p:animEffect transition="out" filter="fade">
                                      <p:cBhvr>
                                        <p:cTn id="30" dur="10"/>
                                        <p:tgtEl>
                                          <p:spTgt spid="19"/>
                                        </p:tgtEl>
                                      </p:cBhvr>
                                    </p:animEffect>
                                    <p:set>
                                      <p:cBhvr>
                                        <p:cTn id="31" dur="1" fill="hold">
                                          <p:stCondLst>
                                            <p:cond delay="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B729DF-2344-1740-9D19-83207C63B941}"/>
              </a:ext>
            </a:extLst>
          </p:cNvPr>
          <p:cNvSpPr>
            <a:spLocks noGrp="1"/>
          </p:cNvSpPr>
          <p:nvPr>
            <p:ph type="title"/>
          </p:nvPr>
        </p:nvSpPr>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9C6BA6E9-A858-A646-8198-2E8164E576E0}"/>
              </a:ext>
            </a:extLst>
          </p:cNvPr>
          <p:cNvSpPr>
            <a:spLocks noGrp="1"/>
          </p:cNvSpPr>
          <p:nvPr>
            <p:ph idx="1"/>
          </p:nvPr>
        </p:nvSpPr>
        <p:spPr>
          <a:xfrm>
            <a:off x="688298" y="1525004"/>
            <a:ext cx="10515600" cy="4849138"/>
          </a:xfrm>
        </p:spPr>
        <p:txBody>
          <a:bodyPr>
            <a:normAutofit/>
          </a:bodyPr>
          <a:lstStyle/>
          <a:p>
            <a:r>
              <a:rPr lang="en-US" altLang="ja-JP" dirty="0"/>
              <a:t>SEV</a:t>
            </a:r>
            <a:r>
              <a:rPr lang="ja-JP" altLang="en-US"/>
              <a:t>を用いてメモリが暗号化された</a:t>
            </a:r>
            <a:r>
              <a:rPr lang="en-US" altLang="ja-JP" dirty="0"/>
              <a:t>VM</a:t>
            </a:r>
            <a:r>
              <a:rPr lang="ja-JP" altLang="en-US"/>
              <a:t>に対して安全な</a:t>
            </a:r>
            <a:r>
              <a:rPr lang="en-US" altLang="ja-JP" dirty="0"/>
              <a:t>IDS</a:t>
            </a:r>
            <a:r>
              <a:rPr lang="ja-JP" altLang="en-US"/>
              <a:t>オフロードを実現する</a:t>
            </a:r>
            <a:r>
              <a:rPr lang="en-US" altLang="ja-JP" dirty="0" err="1"/>
              <a:t>SEVmonitor</a:t>
            </a:r>
            <a:r>
              <a:rPr lang="ja-JP" altLang="en-US"/>
              <a:t>を提案</a:t>
            </a:r>
            <a:endParaRPr lang="en-US" altLang="ja-JP" dirty="0"/>
          </a:p>
          <a:p>
            <a:pPr lvl="1"/>
            <a:r>
              <a:rPr lang="en-US" altLang="ja-JP" dirty="0"/>
              <a:t>VM</a:t>
            </a:r>
            <a:r>
              <a:rPr lang="ja-JP" altLang="en-US"/>
              <a:t>内でメモリデータを取得するエージェントを安全に動作させる</a:t>
            </a:r>
            <a:endParaRPr lang="en-US" altLang="ja-JP" dirty="0"/>
          </a:p>
          <a:p>
            <a:pPr lvl="2"/>
            <a:r>
              <a:rPr lang="en-US" altLang="ja-JP" dirty="0"/>
              <a:t>OS</a:t>
            </a:r>
            <a:r>
              <a:rPr lang="ja-JP" altLang="en-US"/>
              <a:t>内、ハイパーバイザ内</a:t>
            </a:r>
            <a:endParaRPr lang="en-US" altLang="ja-JP" dirty="0"/>
          </a:p>
          <a:p>
            <a:pPr lvl="1"/>
            <a:r>
              <a:rPr lang="en-US" altLang="ja-JP" dirty="0"/>
              <a:t>IDS</a:t>
            </a:r>
            <a:r>
              <a:rPr lang="ja-JP" altLang="en-US"/>
              <a:t>も</a:t>
            </a:r>
            <a:r>
              <a:rPr lang="en-US" altLang="ja-JP" dirty="0"/>
              <a:t>SEV</a:t>
            </a:r>
            <a:r>
              <a:rPr lang="ja-JP" altLang="en-US"/>
              <a:t>で暗号化された別の</a:t>
            </a:r>
            <a:r>
              <a:rPr lang="en-US" altLang="ja-JP" dirty="0"/>
              <a:t>VM</a:t>
            </a:r>
            <a:r>
              <a:rPr lang="ja-JP" altLang="en-US"/>
              <a:t>内で実行し、情報漏洩を防ぐ</a:t>
            </a:r>
            <a:endParaRPr lang="en-US" altLang="ja-JP" dirty="0"/>
          </a:p>
          <a:p>
            <a:pPr lvl="2"/>
            <a:r>
              <a:rPr lang="ja-JP" altLang="en-US"/>
              <a:t>エージェントと暗号通信を行い、メモリデータを取得</a:t>
            </a:r>
            <a:endParaRPr lang="en-US" altLang="ja-JP" dirty="0"/>
          </a:p>
          <a:p>
            <a:pPr lvl="1"/>
            <a:r>
              <a:rPr lang="en-US" altLang="ja-JP" dirty="0"/>
              <a:t>VM</a:t>
            </a:r>
            <a:r>
              <a:rPr lang="ja-JP" altLang="en-US"/>
              <a:t>のメモリ上の</a:t>
            </a:r>
            <a:r>
              <a:rPr lang="en-US" altLang="ja-JP" dirty="0"/>
              <a:t>OS</a:t>
            </a:r>
            <a:r>
              <a:rPr lang="ja-JP" altLang="en-US"/>
              <a:t>データの取得性能を確認</a:t>
            </a:r>
            <a:endParaRPr lang="en-US" altLang="ja-JP" dirty="0"/>
          </a:p>
          <a:p>
            <a:r>
              <a:rPr lang="ja-JP" altLang="en-US"/>
              <a:t>今後の計画</a:t>
            </a:r>
            <a:endParaRPr lang="en-US" altLang="ja-JP" dirty="0"/>
          </a:p>
          <a:p>
            <a:pPr lvl="1"/>
            <a:r>
              <a:rPr lang="en-US" altLang="ja-JP" dirty="0"/>
              <a:t>Xen</a:t>
            </a:r>
            <a:r>
              <a:rPr lang="ja-JP" altLang="en-US"/>
              <a:t>ハイパーバイザ内でのメモリデータ暗号化の実装</a:t>
            </a:r>
            <a:endParaRPr lang="en-US" altLang="ja-JP" dirty="0"/>
          </a:p>
          <a:p>
            <a:pPr lvl="1"/>
            <a:r>
              <a:rPr lang="ja-JP" altLang="en-US"/>
              <a:t>ハイパーバイザ内エージェントでの共有メモリの実装</a:t>
            </a:r>
          </a:p>
          <a:p>
            <a:pPr lvl="1"/>
            <a:r>
              <a:rPr lang="ja-JP" altLang="en-US"/>
              <a:t>別研究で実装中のハイパーバイザの</a:t>
            </a:r>
            <a:r>
              <a:rPr lang="en-US" altLang="ja-JP" dirty="0"/>
              <a:t>SEV</a:t>
            </a:r>
            <a:r>
              <a:rPr lang="ja-JP" altLang="en-US"/>
              <a:t>対応を組み込む</a:t>
            </a:r>
            <a:endParaRPr lang="en-US" altLang="ja-JP" dirty="0"/>
          </a:p>
        </p:txBody>
      </p:sp>
      <p:sp>
        <p:nvSpPr>
          <p:cNvPr id="4" name="スライド番号プレースホルダー 3"/>
          <p:cNvSpPr>
            <a:spLocks noGrp="1"/>
          </p:cNvSpPr>
          <p:nvPr>
            <p:ph type="sldNum" sz="quarter" idx="12"/>
          </p:nvPr>
        </p:nvSpPr>
        <p:spPr/>
        <p:txBody>
          <a:bodyPr/>
          <a:lstStyle/>
          <a:p>
            <a:fld id="{3862EE38-F75A-9448-8243-6101B2857D65}" type="slidenum">
              <a:rPr lang="ja-JP" altLang="en-US" smtClean="0"/>
              <a:pPr/>
              <a:t>17</a:t>
            </a:fld>
            <a:endParaRPr lang="ja-JP" altLang="en-US"/>
          </a:p>
        </p:txBody>
      </p:sp>
    </p:spTree>
    <p:extLst>
      <p:ext uri="{BB962C8B-B14F-4D97-AF65-F5344CB8AC3E}">
        <p14:creationId xmlns:p14="http://schemas.microsoft.com/office/powerpoint/2010/main" val="2002544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90C3E6-0314-0E40-9C8C-39AEBA4AC5F0}"/>
              </a:ext>
            </a:extLst>
          </p:cNvPr>
          <p:cNvSpPr>
            <a:spLocks noGrp="1"/>
          </p:cNvSpPr>
          <p:nvPr>
            <p:ph type="title"/>
          </p:nvPr>
        </p:nvSpPr>
        <p:spPr/>
        <p:txBody>
          <a:bodyPr/>
          <a:lstStyle/>
          <a:p>
            <a:r>
              <a:rPr lang="ja-JP" altLang="en-US"/>
              <a:t>内部犯による</a:t>
            </a:r>
            <a:r>
              <a:rPr lang="en-US" altLang="ja-JP"/>
              <a:t>VM</a:t>
            </a:r>
            <a:r>
              <a:rPr lang="ja-JP" altLang="en-US"/>
              <a:t>への攻撃</a:t>
            </a:r>
          </a:p>
        </p:txBody>
      </p:sp>
      <p:sp>
        <p:nvSpPr>
          <p:cNvPr id="3" name="コンテンツ プレースホルダー 2">
            <a:extLst>
              <a:ext uri="{FF2B5EF4-FFF2-40B4-BE49-F238E27FC236}">
                <a16:creationId xmlns:a16="http://schemas.microsoft.com/office/drawing/2014/main" id="{5B86A5EA-2B56-9B4D-8C3B-82E89FBA969A}"/>
              </a:ext>
            </a:extLst>
          </p:cNvPr>
          <p:cNvSpPr>
            <a:spLocks noGrp="1"/>
          </p:cNvSpPr>
          <p:nvPr>
            <p:ph idx="1"/>
          </p:nvPr>
        </p:nvSpPr>
        <p:spPr/>
        <p:txBody>
          <a:bodyPr>
            <a:normAutofit/>
          </a:bodyPr>
          <a:lstStyle/>
          <a:p>
            <a:r>
              <a:rPr lang="ja-JP" altLang="en-US"/>
              <a:t>近年、</a:t>
            </a:r>
            <a:r>
              <a:rPr lang="en-US" altLang="ja-JP" dirty="0"/>
              <a:t>IaaS</a:t>
            </a:r>
            <a:r>
              <a:rPr lang="ja-JP" altLang="en-US"/>
              <a:t>型クラウドが普及している</a:t>
            </a:r>
            <a:endParaRPr lang="en-US" altLang="ja-JP" dirty="0"/>
          </a:p>
          <a:p>
            <a:pPr lvl="1"/>
            <a:r>
              <a:rPr lang="ja-JP" altLang="en-US"/>
              <a:t>ユーザは仮想マシン</a:t>
            </a:r>
            <a:r>
              <a:rPr lang="en-US" altLang="ja-JP" dirty="0"/>
              <a:t>(VM)</a:t>
            </a:r>
            <a:r>
              <a:rPr lang="ja-JP" altLang="en-US"/>
              <a:t>をインターネット経由で利用できる</a:t>
            </a:r>
            <a:endParaRPr lang="en-US" altLang="ja-JP" dirty="0"/>
          </a:p>
          <a:p>
            <a:pPr lvl="1"/>
            <a:r>
              <a:rPr lang="ja-JP" altLang="en-US"/>
              <a:t>クラウド内には内部犯がいる可能性が指摘されている</a:t>
            </a:r>
            <a:endParaRPr lang="en-US" altLang="ja-JP" dirty="0"/>
          </a:p>
          <a:p>
            <a:pPr lvl="2"/>
            <a:r>
              <a:rPr lang="en-US" altLang="ja-JP" dirty="0"/>
              <a:t>IPA </a:t>
            </a:r>
            <a:r>
              <a:rPr lang="ja-JP" altLang="en-US"/>
              <a:t>情報セキュリティ</a:t>
            </a:r>
            <a:r>
              <a:rPr lang="en-US" altLang="ja-JP" dirty="0"/>
              <a:t>10</a:t>
            </a:r>
            <a:r>
              <a:rPr lang="ja-JP" altLang="en-US"/>
              <a:t>大脅威</a:t>
            </a:r>
            <a:r>
              <a:rPr lang="en-US" altLang="ja-JP" dirty="0"/>
              <a:t> 2022</a:t>
            </a:r>
            <a:r>
              <a:rPr lang="ja-JP" altLang="en-US"/>
              <a:t>　</a:t>
            </a:r>
            <a:r>
              <a:rPr lang="en-US" altLang="ja-JP" dirty="0"/>
              <a:t>5</a:t>
            </a:r>
            <a:r>
              <a:rPr lang="ja-JP" altLang="en-US"/>
              <a:t>位（内部不正による情報漏洩）</a:t>
            </a:r>
            <a:endParaRPr lang="en-US" altLang="ja-JP" dirty="0"/>
          </a:p>
          <a:p>
            <a:r>
              <a:rPr lang="en-US" altLang="ja-JP" dirty="0"/>
              <a:t>VM</a:t>
            </a:r>
            <a:r>
              <a:rPr lang="ja-JP" altLang="en-US"/>
              <a:t>内にある機密情報が盗聴される恐れ</a:t>
            </a:r>
            <a:endParaRPr lang="en-US" altLang="ja-JP" dirty="0"/>
          </a:p>
          <a:p>
            <a:pPr lvl="1"/>
            <a:r>
              <a:rPr lang="en-US" altLang="ja-JP" dirty="0"/>
              <a:t>VM</a:t>
            </a:r>
            <a:r>
              <a:rPr lang="ja-JP" altLang="en-US"/>
              <a:t>内のデータの保護が必要</a:t>
            </a:r>
            <a:endParaRPr lang="en-US" altLang="ja-JP" dirty="0"/>
          </a:p>
          <a:p>
            <a:endParaRPr lang="en-US" altLang="ja-JP" dirty="0"/>
          </a:p>
        </p:txBody>
      </p:sp>
      <p:sp>
        <p:nvSpPr>
          <p:cNvPr id="7" name="スライド番号プレースホルダー 6"/>
          <p:cNvSpPr>
            <a:spLocks noGrp="1"/>
          </p:cNvSpPr>
          <p:nvPr>
            <p:ph type="sldNum" sz="quarter" idx="12"/>
          </p:nvPr>
        </p:nvSpPr>
        <p:spPr/>
        <p:txBody>
          <a:bodyPr/>
          <a:lstStyle/>
          <a:p>
            <a:fld id="{3862EE38-F75A-9448-8243-6101B2857D65}" type="slidenum">
              <a:rPr lang="ja-JP" altLang="en-US" smtClean="0"/>
              <a:pPr/>
              <a:t>2</a:t>
            </a:fld>
            <a:endParaRPr lang="ja-JP" altLang="en-US"/>
          </a:p>
        </p:txBody>
      </p:sp>
      <p:sp>
        <p:nvSpPr>
          <p:cNvPr id="28" name="Cloud">
            <a:extLst>
              <a:ext uri="{FF2B5EF4-FFF2-40B4-BE49-F238E27FC236}">
                <a16:creationId xmlns:a16="http://schemas.microsoft.com/office/drawing/2014/main" id="{9FB01CF0-C509-1244-AAAA-01262C1D8B99}"/>
              </a:ext>
            </a:extLst>
          </p:cNvPr>
          <p:cNvSpPr>
            <a:spLocks noChangeAspect="1" noEditPoints="1" noChangeArrowheads="1"/>
          </p:cNvSpPr>
          <p:nvPr/>
        </p:nvSpPr>
        <p:spPr bwMode="auto">
          <a:xfrm>
            <a:off x="3470346" y="4060538"/>
            <a:ext cx="7038430" cy="26609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dirty="0">
              <a:latin typeface="Arial" charset="0"/>
              <a:ea typeface="ＭＳ Ｐゴシック" charset="-128"/>
            </a:endParaRPr>
          </a:p>
        </p:txBody>
      </p:sp>
      <p:pic>
        <p:nvPicPr>
          <p:cNvPr id="29" name="Picture 39" descr="F:\EndUser.pct">
            <a:extLst>
              <a:ext uri="{FF2B5EF4-FFF2-40B4-BE49-F238E27FC236}">
                <a16:creationId xmlns:a16="http://schemas.microsoft.com/office/drawing/2014/main" id="{8EDD07AA-4306-774F-A5A7-65A43FE53F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3941" y="4838803"/>
            <a:ext cx="903014" cy="1199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テキスト ボックス 29">
            <a:extLst>
              <a:ext uri="{FF2B5EF4-FFF2-40B4-BE49-F238E27FC236}">
                <a16:creationId xmlns:a16="http://schemas.microsoft.com/office/drawing/2014/main" id="{D6E0CF13-8E4B-9A4B-AB02-2C6C3B103172}"/>
              </a:ext>
            </a:extLst>
          </p:cNvPr>
          <p:cNvSpPr txBox="1"/>
          <p:nvPr/>
        </p:nvSpPr>
        <p:spPr>
          <a:xfrm>
            <a:off x="2011797" y="4464817"/>
            <a:ext cx="915434" cy="369332"/>
          </a:xfrm>
          <a:prstGeom prst="rect">
            <a:avLst/>
          </a:prstGeom>
          <a:noFill/>
        </p:spPr>
        <p:txBody>
          <a:bodyPr wrap="square" rtlCol="0">
            <a:spAutoFit/>
          </a:bodyPr>
          <a:lstStyle/>
          <a:p>
            <a:r>
              <a:rPr kumimoji="1" lang="ja-JP" altLang="en-US" b="1"/>
              <a:t>ユーザ</a:t>
            </a:r>
          </a:p>
        </p:txBody>
      </p:sp>
      <p:sp>
        <p:nvSpPr>
          <p:cNvPr id="31" name="角丸四角形 30">
            <a:extLst>
              <a:ext uri="{FF2B5EF4-FFF2-40B4-BE49-F238E27FC236}">
                <a16:creationId xmlns:a16="http://schemas.microsoft.com/office/drawing/2014/main" id="{3DF62386-0C23-974F-9EF7-B783E5F13812}"/>
              </a:ext>
            </a:extLst>
          </p:cNvPr>
          <p:cNvSpPr/>
          <p:nvPr/>
        </p:nvSpPr>
        <p:spPr>
          <a:xfrm>
            <a:off x="4729913" y="4971006"/>
            <a:ext cx="1596071" cy="852079"/>
          </a:xfrm>
          <a:prstGeom prst="round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32" name="テキスト ボックス 31">
            <a:extLst>
              <a:ext uri="{FF2B5EF4-FFF2-40B4-BE49-F238E27FC236}">
                <a16:creationId xmlns:a16="http://schemas.microsoft.com/office/drawing/2014/main" id="{D6853A31-E33B-6B41-B3F0-2987C4944821}"/>
              </a:ext>
            </a:extLst>
          </p:cNvPr>
          <p:cNvSpPr txBox="1"/>
          <p:nvPr/>
        </p:nvSpPr>
        <p:spPr>
          <a:xfrm>
            <a:off x="5168097" y="4570816"/>
            <a:ext cx="719701" cy="461665"/>
          </a:xfrm>
          <a:prstGeom prst="rect">
            <a:avLst/>
          </a:prstGeom>
          <a:noFill/>
        </p:spPr>
        <p:txBody>
          <a:bodyPr wrap="square" rtlCol="0">
            <a:spAutoFit/>
          </a:bodyPr>
          <a:lstStyle/>
          <a:p>
            <a:r>
              <a:rPr kumimoji="1" lang="en-US" altLang="ja-JP" sz="2400" b="1" dirty="0"/>
              <a:t>VM</a:t>
            </a:r>
            <a:endParaRPr kumimoji="1" lang="ja-JP" altLang="en-US" sz="2400" b="1"/>
          </a:p>
        </p:txBody>
      </p:sp>
      <p:sp>
        <p:nvSpPr>
          <p:cNvPr id="33" name="テキスト ボックス 32">
            <a:extLst>
              <a:ext uri="{FF2B5EF4-FFF2-40B4-BE49-F238E27FC236}">
                <a16:creationId xmlns:a16="http://schemas.microsoft.com/office/drawing/2014/main" id="{E2457C38-C689-A546-AA05-2B9CC872A5AB}"/>
              </a:ext>
            </a:extLst>
          </p:cNvPr>
          <p:cNvSpPr txBox="1"/>
          <p:nvPr/>
        </p:nvSpPr>
        <p:spPr>
          <a:xfrm>
            <a:off x="7401813" y="4234298"/>
            <a:ext cx="2925801" cy="369332"/>
          </a:xfrm>
          <a:prstGeom prst="rect">
            <a:avLst/>
          </a:prstGeom>
          <a:noFill/>
        </p:spPr>
        <p:txBody>
          <a:bodyPr wrap="none" rtlCol="0">
            <a:spAutoFit/>
          </a:bodyPr>
          <a:lstStyle/>
          <a:p>
            <a:r>
              <a:rPr kumimoji="1" lang="ja-JP" altLang="en-US" b="1"/>
              <a:t>内部犯</a:t>
            </a:r>
            <a:r>
              <a:rPr kumimoji="1" lang="en-US" altLang="ja-JP" b="1" dirty="0"/>
              <a:t>(</a:t>
            </a:r>
            <a:r>
              <a:rPr kumimoji="1" lang="ja-JP" altLang="en-US" b="1"/>
              <a:t>悪意のある管理者</a:t>
            </a:r>
            <a:r>
              <a:rPr kumimoji="1" lang="en-US" altLang="ja-JP" b="1" dirty="0"/>
              <a:t>)</a:t>
            </a:r>
            <a:endParaRPr kumimoji="1" lang="ja-JP" altLang="en-US" b="1"/>
          </a:p>
        </p:txBody>
      </p:sp>
      <p:cxnSp>
        <p:nvCxnSpPr>
          <p:cNvPr id="34" name="直線矢印コネクタ 33">
            <a:extLst>
              <a:ext uri="{FF2B5EF4-FFF2-40B4-BE49-F238E27FC236}">
                <a16:creationId xmlns:a16="http://schemas.microsoft.com/office/drawing/2014/main" id="{C99525CF-AAF8-E849-8EDB-A91A0F49A53E}"/>
              </a:ext>
            </a:extLst>
          </p:cNvPr>
          <p:cNvCxnSpPr>
            <a:cxnSpLocks/>
          </p:cNvCxnSpPr>
          <p:nvPr/>
        </p:nvCxnSpPr>
        <p:spPr>
          <a:xfrm>
            <a:off x="3038462" y="5429680"/>
            <a:ext cx="1534690" cy="17224"/>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2822">
            <a:extLst>
              <a:ext uri="{FF2B5EF4-FFF2-40B4-BE49-F238E27FC236}">
                <a16:creationId xmlns:a16="http://schemas.microsoft.com/office/drawing/2014/main" id="{9EF73581-4083-A44D-9CCC-D27984E9F345}"/>
              </a:ext>
            </a:extLst>
          </p:cNvPr>
          <p:cNvGrpSpPr>
            <a:grpSpLocks/>
          </p:cNvGrpSpPr>
          <p:nvPr/>
        </p:nvGrpSpPr>
        <p:grpSpPr bwMode="auto">
          <a:xfrm flipH="1">
            <a:off x="7938187" y="4568687"/>
            <a:ext cx="1099178" cy="1500309"/>
            <a:chOff x="6777" y="1528"/>
            <a:chExt cx="719" cy="1064"/>
          </a:xfrm>
        </p:grpSpPr>
        <p:sp>
          <p:nvSpPr>
            <p:cNvPr id="36" name="Freeform 2823">
              <a:extLst>
                <a:ext uri="{FF2B5EF4-FFF2-40B4-BE49-F238E27FC236}">
                  <a16:creationId xmlns:a16="http://schemas.microsoft.com/office/drawing/2014/main" id="{5F8A9C90-1BC2-BB41-A74F-908A7F60B8E3}"/>
                </a:ext>
              </a:extLst>
            </p:cNvPr>
            <p:cNvSpPr>
              <a:spLocks/>
            </p:cNvSpPr>
            <p:nvPr/>
          </p:nvSpPr>
          <p:spPr bwMode="auto">
            <a:xfrm>
              <a:off x="6892" y="2046"/>
              <a:ext cx="604" cy="546"/>
            </a:xfrm>
            <a:custGeom>
              <a:avLst/>
              <a:gdLst>
                <a:gd name="T0" fmla="*/ 192 w 604"/>
                <a:gd name="T1" fmla="*/ 10 h 546"/>
                <a:gd name="T2" fmla="*/ 332 w 604"/>
                <a:gd name="T3" fmla="*/ 26 h 546"/>
                <a:gd name="T4" fmla="*/ 460 w 604"/>
                <a:gd name="T5" fmla="*/ 30 h 546"/>
                <a:gd name="T6" fmla="*/ 484 w 604"/>
                <a:gd name="T7" fmla="*/ 66 h 546"/>
                <a:gd name="T8" fmla="*/ 504 w 604"/>
                <a:gd name="T9" fmla="*/ 198 h 546"/>
                <a:gd name="T10" fmla="*/ 520 w 604"/>
                <a:gd name="T11" fmla="*/ 298 h 546"/>
                <a:gd name="T12" fmla="*/ 536 w 604"/>
                <a:gd name="T13" fmla="*/ 342 h 546"/>
                <a:gd name="T14" fmla="*/ 556 w 604"/>
                <a:gd name="T15" fmla="*/ 378 h 546"/>
                <a:gd name="T16" fmla="*/ 524 w 604"/>
                <a:gd name="T17" fmla="*/ 398 h 546"/>
                <a:gd name="T18" fmla="*/ 580 w 604"/>
                <a:gd name="T19" fmla="*/ 422 h 546"/>
                <a:gd name="T20" fmla="*/ 604 w 604"/>
                <a:gd name="T21" fmla="*/ 430 h 546"/>
                <a:gd name="T22" fmla="*/ 552 w 604"/>
                <a:gd name="T23" fmla="*/ 458 h 546"/>
                <a:gd name="T24" fmla="*/ 528 w 604"/>
                <a:gd name="T25" fmla="*/ 466 h 546"/>
                <a:gd name="T26" fmla="*/ 464 w 604"/>
                <a:gd name="T27" fmla="*/ 450 h 546"/>
                <a:gd name="T28" fmla="*/ 436 w 604"/>
                <a:gd name="T29" fmla="*/ 410 h 546"/>
                <a:gd name="T30" fmla="*/ 440 w 604"/>
                <a:gd name="T31" fmla="*/ 422 h 546"/>
                <a:gd name="T32" fmla="*/ 444 w 604"/>
                <a:gd name="T33" fmla="*/ 406 h 546"/>
                <a:gd name="T34" fmla="*/ 432 w 604"/>
                <a:gd name="T35" fmla="*/ 302 h 546"/>
                <a:gd name="T36" fmla="*/ 424 w 604"/>
                <a:gd name="T37" fmla="*/ 270 h 546"/>
                <a:gd name="T38" fmla="*/ 420 w 604"/>
                <a:gd name="T39" fmla="*/ 194 h 546"/>
                <a:gd name="T40" fmla="*/ 408 w 604"/>
                <a:gd name="T41" fmla="*/ 182 h 546"/>
                <a:gd name="T42" fmla="*/ 336 w 604"/>
                <a:gd name="T43" fmla="*/ 146 h 546"/>
                <a:gd name="T44" fmla="*/ 332 w 604"/>
                <a:gd name="T45" fmla="*/ 190 h 546"/>
                <a:gd name="T46" fmla="*/ 324 w 604"/>
                <a:gd name="T47" fmla="*/ 214 h 546"/>
                <a:gd name="T48" fmla="*/ 332 w 604"/>
                <a:gd name="T49" fmla="*/ 246 h 546"/>
                <a:gd name="T50" fmla="*/ 312 w 604"/>
                <a:gd name="T51" fmla="*/ 346 h 546"/>
                <a:gd name="T52" fmla="*/ 308 w 604"/>
                <a:gd name="T53" fmla="*/ 430 h 546"/>
                <a:gd name="T54" fmla="*/ 312 w 604"/>
                <a:gd name="T55" fmla="*/ 442 h 546"/>
                <a:gd name="T56" fmla="*/ 324 w 604"/>
                <a:gd name="T57" fmla="*/ 450 h 546"/>
                <a:gd name="T58" fmla="*/ 316 w 604"/>
                <a:gd name="T59" fmla="*/ 474 h 546"/>
                <a:gd name="T60" fmla="*/ 332 w 604"/>
                <a:gd name="T61" fmla="*/ 510 h 546"/>
                <a:gd name="T62" fmla="*/ 264 w 604"/>
                <a:gd name="T63" fmla="*/ 546 h 546"/>
                <a:gd name="T64" fmla="*/ 212 w 604"/>
                <a:gd name="T65" fmla="*/ 534 h 546"/>
                <a:gd name="T66" fmla="*/ 220 w 604"/>
                <a:gd name="T67" fmla="*/ 494 h 546"/>
                <a:gd name="T68" fmla="*/ 228 w 604"/>
                <a:gd name="T69" fmla="*/ 470 h 546"/>
                <a:gd name="T70" fmla="*/ 224 w 604"/>
                <a:gd name="T71" fmla="*/ 450 h 546"/>
                <a:gd name="T72" fmla="*/ 200 w 604"/>
                <a:gd name="T73" fmla="*/ 442 h 546"/>
                <a:gd name="T74" fmla="*/ 208 w 604"/>
                <a:gd name="T75" fmla="*/ 418 h 546"/>
                <a:gd name="T76" fmla="*/ 212 w 604"/>
                <a:gd name="T77" fmla="*/ 406 h 546"/>
                <a:gd name="T78" fmla="*/ 200 w 604"/>
                <a:gd name="T79" fmla="*/ 346 h 546"/>
                <a:gd name="T80" fmla="*/ 208 w 604"/>
                <a:gd name="T81" fmla="*/ 306 h 546"/>
                <a:gd name="T82" fmla="*/ 212 w 604"/>
                <a:gd name="T83" fmla="*/ 286 h 546"/>
                <a:gd name="T84" fmla="*/ 208 w 604"/>
                <a:gd name="T85" fmla="*/ 190 h 546"/>
                <a:gd name="T86" fmla="*/ 164 w 604"/>
                <a:gd name="T87" fmla="*/ 174 h 546"/>
                <a:gd name="T88" fmla="*/ 52 w 604"/>
                <a:gd name="T89" fmla="*/ 130 h 546"/>
                <a:gd name="T90" fmla="*/ 8 w 604"/>
                <a:gd name="T91" fmla="*/ 94 h 546"/>
                <a:gd name="T92" fmla="*/ 0 w 604"/>
                <a:gd name="T93" fmla="*/ 82 h 546"/>
                <a:gd name="T94" fmla="*/ 0 w 604"/>
                <a:gd name="T95" fmla="*/ 38 h 546"/>
                <a:gd name="T96" fmla="*/ 192 w 604"/>
                <a:gd name="T97" fmla="*/ 10 h 5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4"/>
                <a:gd name="T148" fmla="*/ 0 h 546"/>
                <a:gd name="T149" fmla="*/ 604 w 604"/>
                <a:gd name="T150" fmla="*/ 546 h 5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4" h="546">
                  <a:moveTo>
                    <a:pt x="192" y="10"/>
                  </a:moveTo>
                  <a:cubicBezTo>
                    <a:pt x="242" y="0"/>
                    <a:pt x="285" y="14"/>
                    <a:pt x="332" y="26"/>
                  </a:cubicBezTo>
                  <a:cubicBezTo>
                    <a:pt x="377" y="21"/>
                    <a:pt x="414" y="27"/>
                    <a:pt x="460" y="30"/>
                  </a:cubicBezTo>
                  <a:cubicBezTo>
                    <a:pt x="472" y="42"/>
                    <a:pt x="479" y="50"/>
                    <a:pt x="484" y="66"/>
                  </a:cubicBezTo>
                  <a:cubicBezTo>
                    <a:pt x="487" y="113"/>
                    <a:pt x="499" y="152"/>
                    <a:pt x="504" y="198"/>
                  </a:cubicBezTo>
                  <a:cubicBezTo>
                    <a:pt x="507" y="226"/>
                    <a:pt x="507" y="271"/>
                    <a:pt x="520" y="298"/>
                  </a:cubicBezTo>
                  <a:cubicBezTo>
                    <a:pt x="527" y="312"/>
                    <a:pt x="529" y="329"/>
                    <a:pt x="536" y="342"/>
                  </a:cubicBezTo>
                  <a:cubicBezTo>
                    <a:pt x="559" y="383"/>
                    <a:pt x="547" y="351"/>
                    <a:pt x="556" y="378"/>
                  </a:cubicBezTo>
                  <a:cubicBezTo>
                    <a:pt x="548" y="383"/>
                    <a:pt x="524" y="397"/>
                    <a:pt x="524" y="398"/>
                  </a:cubicBezTo>
                  <a:cubicBezTo>
                    <a:pt x="524" y="411"/>
                    <a:pt x="570" y="419"/>
                    <a:pt x="580" y="422"/>
                  </a:cubicBezTo>
                  <a:cubicBezTo>
                    <a:pt x="588" y="424"/>
                    <a:pt x="604" y="430"/>
                    <a:pt x="604" y="430"/>
                  </a:cubicBezTo>
                  <a:cubicBezTo>
                    <a:pt x="587" y="447"/>
                    <a:pt x="575" y="451"/>
                    <a:pt x="552" y="458"/>
                  </a:cubicBezTo>
                  <a:cubicBezTo>
                    <a:pt x="544" y="460"/>
                    <a:pt x="528" y="466"/>
                    <a:pt x="528" y="466"/>
                  </a:cubicBezTo>
                  <a:cubicBezTo>
                    <a:pt x="506" y="462"/>
                    <a:pt x="483" y="463"/>
                    <a:pt x="464" y="450"/>
                  </a:cubicBezTo>
                  <a:cubicBezTo>
                    <a:pt x="452" y="433"/>
                    <a:pt x="456" y="417"/>
                    <a:pt x="436" y="410"/>
                  </a:cubicBezTo>
                  <a:cubicBezTo>
                    <a:pt x="437" y="414"/>
                    <a:pt x="436" y="424"/>
                    <a:pt x="440" y="422"/>
                  </a:cubicBezTo>
                  <a:cubicBezTo>
                    <a:pt x="445" y="420"/>
                    <a:pt x="444" y="411"/>
                    <a:pt x="444" y="406"/>
                  </a:cubicBezTo>
                  <a:cubicBezTo>
                    <a:pt x="444" y="371"/>
                    <a:pt x="440" y="336"/>
                    <a:pt x="432" y="302"/>
                  </a:cubicBezTo>
                  <a:cubicBezTo>
                    <a:pt x="430" y="291"/>
                    <a:pt x="424" y="270"/>
                    <a:pt x="424" y="270"/>
                  </a:cubicBezTo>
                  <a:cubicBezTo>
                    <a:pt x="423" y="245"/>
                    <a:pt x="425" y="219"/>
                    <a:pt x="420" y="194"/>
                  </a:cubicBezTo>
                  <a:cubicBezTo>
                    <a:pt x="419" y="188"/>
                    <a:pt x="411" y="187"/>
                    <a:pt x="408" y="182"/>
                  </a:cubicBezTo>
                  <a:cubicBezTo>
                    <a:pt x="384" y="146"/>
                    <a:pt x="384" y="152"/>
                    <a:pt x="336" y="146"/>
                  </a:cubicBezTo>
                  <a:cubicBezTo>
                    <a:pt x="332" y="164"/>
                    <a:pt x="337" y="172"/>
                    <a:pt x="332" y="190"/>
                  </a:cubicBezTo>
                  <a:cubicBezTo>
                    <a:pt x="330" y="198"/>
                    <a:pt x="324" y="214"/>
                    <a:pt x="324" y="214"/>
                  </a:cubicBezTo>
                  <a:cubicBezTo>
                    <a:pt x="326" y="225"/>
                    <a:pt x="333" y="235"/>
                    <a:pt x="332" y="246"/>
                  </a:cubicBezTo>
                  <a:cubicBezTo>
                    <a:pt x="330" y="279"/>
                    <a:pt x="317" y="313"/>
                    <a:pt x="312" y="346"/>
                  </a:cubicBezTo>
                  <a:cubicBezTo>
                    <a:pt x="315" y="377"/>
                    <a:pt x="314" y="399"/>
                    <a:pt x="308" y="430"/>
                  </a:cubicBezTo>
                  <a:cubicBezTo>
                    <a:pt x="309" y="434"/>
                    <a:pt x="309" y="439"/>
                    <a:pt x="312" y="442"/>
                  </a:cubicBezTo>
                  <a:cubicBezTo>
                    <a:pt x="315" y="446"/>
                    <a:pt x="323" y="445"/>
                    <a:pt x="324" y="450"/>
                  </a:cubicBezTo>
                  <a:cubicBezTo>
                    <a:pt x="325" y="458"/>
                    <a:pt x="316" y="474"/>
                    <a:pt x="316" y="474"/>
                  </a:cubicBezTo>
                  <a:cubicBezTo>
                    <a:pt x="326" y="503"/>
                    <a:pt x="319" y="491"/>
                    <a:pt x="332" y="510"/>
                  </a:cubicBezTo>
                  <a:cubicBezTo>
                    <a:pt x="324" y="541"/>
                    <a:pt x="291" y="537"/>
                    <a:pt x="264" y="546"/>
                  </a:cubicBezTo>
                  <a:cubicBezTo>
                    <a:pt x="244" y="544"/>
                    <a:pt x="213" y="545"/>
                    <a:pt x="212" y="534"/>
                  </a:cubicBezTo>
                  <a:cubicBezTo>
                    <a:pt x="211" y="520"/>
                    <a:pt x="216" y="507"/>
                    <a:pt x="220" y="494"/>
                  </a:cubicBezTo>
                  <a:cubicBezTo>
                    <a:pt x="223" y="486"/>
                    <a:pt x="228" y="470"/>
                    <a:pt x="228" y="470"/>
                  </a:cubicBezTo>
                  <a:cubicBezTo>
                    <a:pt x="227" y="463"/>
                    <a:pt x="229" y="455"/>
                    <a:pt x="224" y="450"/>
                  </a:cubicBezTo>
                  <a:cubicBezTo>
                    <a:pt x="218" y="444"/>
                    <a:pt x="200" y="442"/>
                    <a:pt x="200" y="442"/>
                  </a:cubicBezTo>
                  <a:cubicBezTo>
                    <a:pt x="203" y="434"/>
                    <a:pt x="205" y="426"/>
                    <a:pt x="208" y="418"/>
                  </a:cubicBezTo>
                  <a:cubicBezTo>
                    <a:pt x="209" y="414"/>
                    <a:pt x="212" y="406"/>
                    <a:pt x="212" y="406"/>
                  </a:cubicBezTo>
                  <a:cubicBezTo>
                    <a:pt x="207" y="385"/>
                    <a:pt x="203" y="369"/>
                    <a:pt x="200" y="346"/>
                  </a:cubicBezTo>
                  <a:cubicBezTo>
                    <a:pt x="203" y="333"/>
                    <a:pt x="205" y="319"/>
                    <a:pt x="208" y="306"/>
                  </a:cubicBezTo>
                  <a:cubicBezTo>
                    <a:pt x="209" y="299"/>
                    <a:pt x="212" y="286"/>
                    <a:pt x="212" y="286"/>
                  </a:cubicBezTo>
                  <a:cubicBezTo>
                    <a:pt x="214" y="262"/>
                    <a:pt x="218" y="215"/>
                    <a:pt x="208" y="190"/>
                  </a:cubicBezTo>
                  <a:cubicBezTo>
                    <a:pt x="206" y="184"/>
                    <a:pt x="170" y="176"/>
                    <a:pt x="164" y="174"/>
                  </a:cubicBezTo>
                  <a:cubicBezTo>
                    <a:pt x="136" y="146"/>
                    <a:pt x="90" y="134"/>
                    <a:pt x="52" y="130"/>
                  </a:cubicBezTo>
                  <a:cubicBezTo>
                    <a:pt x="26" y="123"/>
                    <a:pt x="24" y="118"/>
                    <a:pt x="8" y="94"/>
                  </a:cubicBezTo>
                  <a:cubicBezTo>
                    <a:pt x="5" y="90"/>
                    <a:pt x="0" y="82"/>
                    <a:pt x="0" y="82"/>
                  </a:cubicBezTo>
                  <a:cubicBezTo>
                    <a:pt x="5" y="66"/>
                    <a:pt x="0" y="55"/>
                    <a:pt x="0" y="38"/>
                  </a:cubicBezTo>
                  <a:lnTo>
                    <a:pt x="192" y="1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37" name="Freeform 2824">
              <a:extLst>
                <a:ext uri="{FF2B5EF4-FFF2-40B4-BE49-F238E27FC236}">
                  <a16:creationId xmlns:a16="http://schemas.microsoft.com/office/drawing/2014/main" id="{339DEEEF-BC0C-C14A-AD73-3AAFA06F177B}"/>
                </a:ext>
              </a:extLst>
            </p:cNvPr>
            <p:cNvSpPr>
              <a:spLocks/>
            </p:cNvSpPr>
            <p:nvPr/>
          </p:nvSpPr>
          <p:spPr bwMode="auto">
            <a:xfrm>
              <a:off x="6855" y="1528"/>
              <a:ext cx="217" cy="243"/>
            </a:xfrm>
            <a:custGeom>
              <a:avLst/>
              <a:gdLst>
                <a:gd name="T0" fmla="*/ 89 w 217"/>
                <a:gd name="T1" fmla="*/ 24 h 243"/>
                <a:gd name="T2" fmla="*/ 113 w 217"/>
                <a:gd name="T3" fmla="*/ 0 h 243"/>
                <a:gd name="T4" fmla="*/ 149 w 217"/>
                <a:gd name="T5" fmla="*/ 12 h 243"/>
                <a:gd name="T6" fmla="*/ 217 w 217"/>
                <a:gd name="T7" fmla="*/ 56 h 243"/>
                <a:gd name="T8" fmla="*/ 213 w 217"/>
                <a:gd name="T9" fmla="*/ 72 h 243"/>
                <a:gd name="T10" fmla="*/ 201 w 217"/>
                <a:gd name="T11" fmla="*/ 80 h 243"/>
                <a:gd name="T12" fmla="*/ 217 w 217"/>
                <a:gd name="T13" fmla="*/ 104 h 243"/>
                <a:gd name="T14" fmla="*/ 169 w 217"/>
                <a:gd name="T15" fmla="*/ 200 h 243"/>
                <a:gd name="T16" fmla="*/ 141 w 217"/>
                <a:gd name="T17" fmla="*/ 228 h 243"/>
                <a:gd name="T18" fmla="*/ 133 w 217"/>
                <a:gd name="T19" fmla="*/ 240 h 243"/>
                <a:gd name="T20" fmla="*/ 69 w 217"/>
                <a:gd name="T21" fmla="*/ 212 h 243"/>
                <a:gd name="T22" fmla="*/ 41 w 217"/>
                <a:gd name="T23" fmla="*/ 160 h 243"/>
                <a:gd name="T24" fmla="*/ 17 w 217"/>
                <a:gd name="T25" fmla="*/ 152 h 243"/>
                <a:gd name="T26" fmla="*/ 21 w 217"/>
                <a:gd name="T27" fmla="*/ 108 h 243"/>
                <a:gd name="T28" fmla="*/ 29 w 217"/>
                <a:gd name="T29" fmla="*/ 96 h 243"/>
                <a:gd name="T30" fmla="*/ 21 w 217"/>
                <a:gd name="T31" fmla="*/ 72 h 243"/>
                <a:gd name="T32" fmla="*/ 49 w 217"/>
                <a:gd name="T33" fmla="*/ 32 h 243"/>
                <a:gd name="T34" fmla="*/ 89 w 217"/>
                <a:gd name="T35" fmla="*/ 24 h 2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7"/>
                <a:gd name="T55" fmla="*/ 0 h 243"/>
                <a:gd name="T56" fmla="*/ 217 w 217"/>
                <a:gd name="T57" fmla="*/ 243 h 2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7" h="243">
                  <a:moveTo>
                    <a:pt x="89" y="24"/>
                  </a:moveTo>
                  <a:cubicBezTo>
                    <a:pt x="82" y="4"/>
                    <a:pt x="96" y="6"/>
                    <a:pt x="113" y="0"/>
                  </a:cubicBezTo>
                  <a:cubicBezTo>
                    <a:pt x="138" y="8"/>
                    <a:pt x="120" y="19"/>
                    <a:pt x="149" y="12"/>
                  </a:cubicBezTo>
                  <a:cubicBezTo>
                    <a:pt x="181" y="34"/>
                    <a:pt x="191" y="17"/>
                    <a:pt x="217" y="56"/>
                  </a:cubicBezTo>
                  <a:cubicBezTo>
                    <a:pt x="216" y="61"/>
                    <a:pt x="216" y="67"/>
                    <a:pt x="213" y="72"/>
                  </a:cubicBezTo>
                  <a:cubicBezTo>
                    <a:pt x="210" y="76"/>
                    <a:pt x="200" y="75"/>
                    <a:pt x="201" y="80"/>
                  </a:cubicBezTo>
                  <a:cubicBezTo>
                    <a:pt x="202" y="90"/>
                    <a:pt x="217" y="104"/>
                    <a:pt x="217" y="104"/>
                  </a:cubicBezTo>
                  <a:cubicBezTo>
                    <a:pt x="187" y="124"/>
                    <a:pt x="179" y="167"/>
                    <a:pt x="169" y="200"/>
                  </a:cubicBezTo>
                  <a:cubicBezTo>
                    <a:pt x="165" y="213"/>
                    <a:pt x="141" y="228"/>
                    <a:pt x="141" y="228"/>
                  </a:cubicBezTo>
                  <a:cubicBezTo>
                    <a:pt x="138" y="232"/>
                    <a:pt x="138" y="238"/>
                    <a:pt x="133" y="240"/>
                  </a:cubicBezTo>
                  <a:cubicBezTo>
                    <a:pt x="123" y="243"/>
                    <a:pt x="78" y="218"/>
                    <a:pt x="69" y="212"/>
                  </a:cubicBezTo>
                  <a:cubicBezTo>
                    <a:pt x="61" y="200"/>
                    <a:pt x="53" y="168"/>
                    <a:pt x="41" y="160"/>
                  </a:cubicBezTo>
                  <a:cubicBezTo>
                    <a:pt x="34" y="156"/>
                    <a:pt x="17" y="152"/>
                    <a:pt x="17" y="152"/>
                  </a:cubicBezTo>
                  <a:cubicBezTo>
                    <a:pt x="4" y="133"/>
                    <a:pt x="0" y="122"/>
                    <a:pt x="21" y="108"/>
                  </a:cubicBezTo>
                  <a:cubicBezTo>
                    <a:pt x="24" y="104"/>
                    <a:pt x="29" y="101"/>
                    <a:pt x="29" y="96"/>
                  </a:cubicBezTo>
                  <a:cubicBezTo>
                    <a:pt x="29" y="88"/>
                    <a:pt x="21" y="72"/>
                    <a:pt x="21" y="72"/>
                  </a:cubicBezTo>
                  <a:cubicBezTo>
                    <a:pt x="28" y="51"/>
                    <a:pt x="28" y="39"/>
                    <a:pt x="49" y="32"/>
                  </a:cubicBezTo>
                  <a:cubicBezTo>
                    <a:pt x="57" y="9"/>
                    <a:pt x="70" y="18"/>
                    <a:pt x="89" y="24"/>
                  </a:cubicBez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38" name="Freeform 2825">
              <a:extLst>
                <a:ext uri="{FF2B5EF4-FFF2-40B4-BE49-F238E27FC236}">
                  <a16:creationId xmlns:a16="http://schemas.microsoft.com/office/drawing/2014/main" id="{139C510C-5732-D74F-B5CC-A8360485A7A9}"/>
                </a:ext>
              </a:extLst>
            </p:cNvPr>
            <p:cNvSpPr>
              <a:spLocks/>
            </p:cNvSpPr>
            <p:nvPr/>
          </p:nvSpPr>
          <p:spPr bwMode="auto">
            <a:xfrm>
              <a:off x="6777" y="1680"/>
              <a:ext cx="351" cy="468"/>
            </a:xfrm>
            <a:custGeom>
              <a:avLst/>
              <a:gdLst>
                <a:gd name="T0" fmla="*/ 131 w 351"/>
                <a:gd name="T1" fmla="*/ 0 h 468"/>
                <a:gd name="T2" fmla="*/ 115 w 351"/>
                <a:gd name="T3" fmla="*/ 32 h 468"/>
                <a:gd name="T4" fmla="*/ 99 w 351"/>
                <a:gd name="T5" fmla="*/ 56 h 468"/>
                <a:gd name="T6" fmla="*/ 47 w 351"/>
                <a:gd name="T7" fmla="*/ 120 h 468"/>
                <a:gd name="T8" fmla="*/ 19 w 351"/>
                <a:gd name="T9" fmla="*/ 156 h 468"/>
                <a:gd name="T10" fmla="*/ 11 w 351"/>
                <a:gd name="T11" fmla="*/ 196 h 468"/>
                <a:gd name="T12" fmla="*/ 23 w 351"/>
                <a:gd name="T13" fmla="*/ 376 h 468"/>
                <a:gd name="T14" fmla="*/ 83 w 351"/>
                <a:gd name="T15" fmla="*/ 424 h 468"/>
                <a:gd name="T16" fmla="*/ 123 w 351"/>
                <a:gd name="T17" fmla="*/ 460 h 468"/>
                <a:gd name="T18" fmla="*/ 155 w 351"/>
                <a:gd name="T19" fmla="*/ 468 h 468"/>
                <a:gd name="T20" fmla="*/ 315 w 351"/>
                <a:gd name="T21" fmla="*/ 428 h 468"/>
                <a:gd name="T22" fmla="*/ 343 w 351"/>
                <a:gd name="T23" fmla="*/ 396 h 468"/>
                <a:gd name="T24" fmla="*/ 339 w 351"/>
                <a:gd name="T25" fmla="*/ 356 h 468"/>
                <a:gd name="T26" fmla="*/ 327 w 351"/>
                <a:gd name="T27" fmla="*/ 352 h 468"/>
                <a:gd name="T28" fmla="*/ 303 w 351"/>
                <a:gd name="T29" fmla="*/ 300 h 468"/>
                <a:gd name="T30" fmla="*/ 323 w 351"/>
                <a:gd name="T31" fmla="*/ 264 h 468"/>
                <a:gd name="T32" fmla="*/ 343 w 351"/>
                <a:gd name="T33" fmla="*/ 160 h 468"/>
                <a:gd name="T34" fmla="*/ 291 w 351"/>
                <a:gd name="T35" fmla="*/ 84 h 468"/>
                <a:gd name="T36" fmla="*/ 239 w 351"/>
                <a:gd name="T37" fmla="*/ 60 h 468"/>
                <a:gd name="T38" fmla="*/ 131 w 351"/>
                <a:gd name="T39" fmla="*/ 0 h 4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1"/>
                <a:gd name="T61" fmla="*/ 0 h 468"/>
                <a:gd name="T62" fmla="*/ 351 w 351"/>
                <a:gd name="T63" fmla="*/ 468 h 4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1" h="468">
                  <a:moveTo>
                    <a:pt x="131" y="0"/>
                  </a:moveTo>
                  <a:cubicBezTo>
                    <a:pt x="126" y="11"/>
                    <a:pt x="122" y="22"/>
                    <a:pt x="115" y="32"/>
                  </a:cubicBezTo>
                  <a:cubicBezTo>
                    <a:pt x="110" y="40"/>
                    <a:pt x="99" y="56"/>
                    <a:pt x="99" y="56"/>
                  </a:cubicBezTo>
                  <a:cubicBezTo>
                    <a:pt x="92" y="84"/>
                    <a:pt x="76" y="110"/>
                    <a:pt x="47" y="120"/>
                  </a:cubicBezTo>
                  <a:cubicBezTo>
                    <a:pt x="20" y="147"/>
                    <a:pt x="27" y="133"/>
                    <a:pt x="19" y="156"/>
                  </a:cubicBezTo>
                  <a:cubicBezTo>
                    <a:pt x="25" y="173"/>
                    <a:pt x="16" y="180"/>
                    <a:pt x="11" y="196"/>
                  </a:cubicBezTo>
                  <a:cubicBezTo>
                    <a:pt x="7" y="272"/>
                    <a:pt x="0" y="306"/>
                    <a:pt x="23" y="376"/>
                  </a:cubicBezTo>
                  <a:cubicBezTo>
                    <a:pt x="32" y="403"/>
                    <a:pt x="63" y="410"/>
                    <a:pt x="83" y="424"/>
                  </a:cubicBezTo>
                  <a:cubicBezTo>
                    <a:pt x="98" y="434"/>
                    <a:pt x="123" y="460"/>
                    <a:pt x="123" y="460"/>
                  </a:cubicBezTo>
                  <a:cubicBezTo>
                    <a:pt x="146" y="452"/>
                    <a:pt x="148" y="441"/>
                    <a:pt x="155" y="468"/>
                  </a:cubicBezTo>
                  <a:cubicBezTo>
                    <a:pt x="209" y="455"/>
                    <a:pt x="261" y="441"/>
                    <a:pt x="315" y="428"/>
                  </a:cubicBezTo>
                  <a:cubicBezTo>
                    <a:pt x="351" y="406"/>
                    <a:pt x="351" y="420"/>
                    <a:pt x="343" y="396"/>
                  </a:cubicBezTo>
                  <a:cubicBezTo>
                    <a:pt x="342" y="383"/>
                    <a:pt x="344" y="369"/>
                    <a:pt x="339" y="356"/>
                  </a:cubicBezTo>
                  <a:cubicBezTo>
                    <a:pt x="338" y="352"/>
                    <a:pt x="330" y="355"/>
                    <a:pt x="327" y="352"/>
                  </a:cubicBezTo>
                  <a:cubicBezTo>
                    <a:pt x="322" y="347"/>
                    <a:pt x="306" y="309"/>
                    <a:pt x="303" y="300"/>
                  </a:cubicBezTo>
                  <a:cubicBezTo>
                    <a:pt x="311" y="288"/>
                    <a:pt x="315" y="276"/>
                    <a:pt x="323" y="264"/>
                  </a:cubicBezTo>
                  <a:cubicBezTo>
                    <a:pt x="318" y="214"/>
                    <a:pt x="328" y="205"/>
                    <a:pt x="343" y="160"/>
                  </a:cubicBezTo>
                  <a:cubicBezTo>
                    <a:pt x="337" y="105"/>
                    <a:pt x="342" y="97"/>
                    <a:pt x="291" y="84"/>
                  </a:cubicBezTo>
                  <a:cubicBezTo>
                    <a:pt x="285" y="80"/>
                    <a:pt x="247" y="60"/>
                    <a:pt x="239" y="60"/>
                  </a:cubicBezTo>
                  <a:lnTo>
                    <a:pt x="131" y="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grpSp>
      <p:sp>
        <p:nvSpPr>
          <p:cNvPr id="39" name="角丸四角形 38">
            <a:extLst>
              <a:ext uri="{FF2B5EF4-FFF2-40B4-BE49-F238E27FC236}">
                <a16:creationId xmlns:a16="http://schemas.microsoft.com/office/drawing/2014/main" id="{1553C15E-D87E-C946-B5C8-3CD0B1E3AB5E}"/>
              </a:ext>
            </a:extLst>
          </p:cNvPr>
          <p:cNvSpPr/>
          <p:nvPr/>
        </p:nvSpPr>
        <p:spPr>
          <a:xfrm>
            <a:off x="4739509" y="4982419"/>
            <a:ext cx="1596071" cy="852079"/>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40" name="テキスト ボックス 39">
            <a:extLst>
              <a:ext uri="{FF2B5EF4-FFF2-40B4-BE49-F238E27FC236}">
                <a16:creationId xmlns:a16="http://schemas.microsoft.com/office/drawing/2014/main" id="{2439B5C0-CF3B-1F4A-A778-7415AF0E1859}"/>
              </a:ext>
            </a:extLst>
          </p:cNvPr>
          <p:cNvSpPr txBox="1"/>
          <p:nvPr/>
        </p:nvSpPr>
        <p:spPr>
          <a:xfrm>
            <a:off x="6857018" y="5039631"/>
            <a:ext cx="674531" cy="369332"/>
          </a:xfrm>
          <a:prstGeom prst="rect">
            <a:avLst/>
          </a:prstGeom>
          <a:noFill/>
        </p:spPr>
        <p:txBody>
          <a:bodyPr wrap="square" rtlCol="0">
            <a:spAutoFit/>
          </a:bodyPr>
          <a:lstStyle/>
          <a:p>
            <a:r>
              <a:rPr kumimoji="1" lang="ja-JP" altLang="en-US" b="1"/>
              <a:t>攻撃</a:t>
            </a:r>
          </a:p>
        </p:txBody>
      </p:sp>
      <p:cxnSp>
        <p:nvCxnSpPr>
          <p:cNvPr id="41" name="直線矢印コネクタ 40">
            <a:extLst>
              <a:ext uri="{FF2B5EF4-FFF2-40B4-BE49-F238E27FC236}">
                <a16:creationId xmlns:a16="http://schemas.microsoft.com/office/drawing/2014/main" id="{382E2035-56B0-0C4D-AECD-1B6FD0BC8602}"/>
              </a:ext>
            </a:extLst>
          </p:cNvPr>
          <p:cNvCxnSpPr>
            <a:cxnSpLocks/>
          </p:cNvCxnSpPr>
          <p:nvPr/>
        </p:nvCxnSpPr>
        <p:spPr>
          <a:xfrm flipH="1" flipV="1">
            <a:off x="6325984" y="5429680"/>
            <a:ext cx="1612204" cy="8612"/>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B3954249-A538-9B4D-A202-EEF26E32F3BA}"/>
              </a:ext>
            </a:extLst>
          </p:cNvPr>
          <p:cNvSpPr txBox="1"/>
          <p:nvPr/>
        </p:nvSpPr>
        <p:spPr>
          <a:xfrm>
            <a:off x="5039753" y="5239181"/>
            <a:ext cx="1011085" cy="338554"/>
          </a:xfrm>
          <a:prstGeom prst="rect">
            <a:avLst/>
          </a:prstGeom>
          <a:solidFill>
            <a:schemeClr val="bg1"/>
          </a:solidFill>
          <a:ln w="25400">
            <a:solidFill>
              <a:schemeClr val="tx1"/>
            </a:solidFill>
          </a:ln>
        </p:spPr>
        <p:txBody>
          <a:bodyPr wrap="square" rtlCol="0">
            <a:spAutoFit/>
          </a:bodyPr>
          <a:lstStyle/>
          <a:p>
            <a:r>
              <a:rPr lang="ja-JP" altLang="en-US" sz="1600" b="1"/>
              <a:t>機密情報</a:t>
            </a:r>
            <a:endParaRPr kumimoji="1" lang="ja-JP" altLang="en-US" sz="1600" b="1"/>
          </a:p>
        </p:txBody>
      </p:sp>
    </p:spTree>
    <p:extLst>
      <p:ext uri="{BB962C8B-B14F-4D97-AF65-F5344CB8AC3E}">
        <p14:creationId xmlns:p14="http://schemas.microsoft.com/office/powerpoint/2010/main" val="17715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wipe(right)">
                                      <p:cBhvr>
                                        <p:cTn id="12" dur="500"/>
                                        <p:tgtEl>
                                          <p:spTgt spid="41"/>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right)">
                                      <p:cBhvr>
                                        <p:cTn id="1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9C26C7-A19F-1447-B377-D229C332A0C8}"/>
              </a:ext>
            </a:extLst>
          </p:cNvPr>
          <p:cNvSpPr>
            <a:spLocks noGrp="1"/>
          </p:cNvSpPr>
          <p:nvPr>
            <p:ph type="title"/>
          </p:nvPr>
        </p:nvSpPr>
        <p:spPr/>
        <p:txBody>
          <a:bodyPr/>
          <a:lstStyle/>
          <a:p>
            <a:r>
              <a:rPr lang="en-US" altLang="ja-JP" dirty="0"/>
              <a:t>AMD SEV</a:t>
            </a:r>
            <a:r>
              <a:rPr lang="ja-JP" altLang="en-US"/>
              <a:t>を用いたメモリ暗号化</a:t>
            </a:r>
            <a:endParaRPr kumimoji="1" lang="ja-JP" altLang="en-US"/>
          </a:p>
        </p:txBody>
      </p:sp>
      <p:sp>
        <p:nvSpPr>
          <p:cNvPr id="3" name="コンテンツ プレースホルダー 2">
            <a:extLst>
              <a:ext uri="{FF2B5EF4-FFF2-40B4-BE49-F238E27FC236}">
                <a16:creationId xmlns:a16="http://schemas.microsoft.com/office/drawing/2014/main" id="{F9DEF989-D105-6740-9BC5-E954C49AE8DD}"/>
              </a:ext>
            </a:extLst>
          </p:cNvPr>
          <p:cNvSpPr>
            <a:spLocks noGrp="1"/>
          </p:cNvSpPr>
          <p:nvPr>
            <p:ph idx="1"/>
          </p:nvPr>
        </p:nvSpPr>
        <p:spPr/>
        <p:txBody>
          <a:bodyPr/>
          <a:lstStyle/>
          <a:p>
            <a:r>
              <a:rPr lang="en-US" altLang="ja-JP" dirty="0"/>
              <a:t>AMD</a:t>
            </a:r>
            <a:r>
              <a:rPr lang="ja-JP" altLang="en-US"/>
              <a:t>製</a:t>
            </a:r>
            <a:r>
              <a:rPr lang="en-US" altLang="ja-JP" dirty="0"/>
              <a:t>CPU</a:t>
            </a:r>
            <a:r>
              <a:rPr lang="ja-JP" altLang="en-US"/>
              <a:t>は</a:t>
            </a:r>
            <a:r>
              <a:rPr lang="en-US" altLang="ja-JP" dirty="0">
                <a:solidFill>
                  <a:srgbClr val="FF0000"/>
                </a:solidFill>
              </a:rPr>
              <a:t>SEV</a:t>
            </a:r>
            <a:r>
              <a:rPr lang="ja-JP" altLang="en-US"/>
              <a:t>と呼ばれるセキュリティ機構を提供</a:t>
            </a:r>
            <a:endParaRPr lang="en-US" altLang="ja-JP" dirty="0"/>
          </a:p>
          <a:p>
            <a:pPr lvl="1"/>
            <a:r>
              <a:rPr lang="en-US" altLang="ja-JP" dirty="0"/>
              <a:t>VM</a:t>
            </a:r>
            <a:r>
              <a:rPr lang="ja-JP" altLang="en-US"/>
              <a:t>のメモリを透過的に暗号化</a:t>
            </a:r>
            <a:endParaRPr lang="en-US" altLang="ja-JP" dirty="0"/>
          </a:p>
          <a:p>
            <a:pPr lvl="1"/>
            <a:r>
              <a:rPr lang="en-US" altLang="ja-JP" dirty="0"/>
              <a:t>VM</a:t>
            </a:r>
            <a:r>
              <a:rPr lang="ja-JP" altLang="en-US"/>
              <a:t>ごとに異なる暗号鍵を用いる</a:t>
            </a:r>
            <a:endParaRPr lang="en-US" altLang="ja-JP" dirty="0"/>
          </a:p>
          <a:p>
            <a:pPr lvl="1"/>
            <a:r>
              <a:rPr lang="en-US" altLang="ja-JP" dirty="0"/>
              <a:t>VM</a:t>
            </a:r>
            <a:r>
              <a:rPr lang="ja-JP" altLang="en-US"/>
              <a:t>内でデータが書き込まれる際に暗号化、読み込まれる際に復号化</a:t>
            </a:r>
            <a:endParaRPr lang="en-US" altLang="ja-JP" dirty="0"/>
          </a:p>
          <a:p>
            <a:r>
              <a:rPr lang="ja-JP" altLang="en-US"/>
              <a:t>クラウド内の内部犯でさえ</a:t>
            </a:r>
            <a:r>
              <a:rPr lang="en-US" altLang="ja-JP" dirty="0"/>
              <a:t>VM</a:t>
            </a:r>
            <a:r>
              <a:rPr lang="ja-JP" altLang="en-US"/>
              <a:t>のメモリを盗聴することはできない</a:t>
            </a:r>
            <a:endParaRPr lang="en-US" altLang="ja-JP" dirty="0"/>
          </a:p>
          <a:p>
            <a:pPr lvl="1"/>
            <a:r>
              <a:rPr lang="en-US" altLang="ja-JP" dirty="0"/>
              <a:t>CPU</a:t>
            </a:r>
            <a:r>
              <a:rPr lang="ja-JP" altLang="en-US"/>
              <a:t>内の暗号鍵は取り出せない</a:t>
            </a:r>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23EE5783-B379-CB47-ABBD-231EC9E9506E}"/>
              </a:ext>
            </a:extLst>
          </p:cNvPr>
          <p:cNvSpPr>
            <a:spLocks noGrp="1"/>
          </p:cNvSpPr>
          <p:nvPr>
            <p:ph type="sldNum" sz="quarter" idx="12"/>
          </p:nvPr>
        </p:nvSpPr>
        <p:spPr/>
        <p:txBody>
          <a:bodyPr/>
          <a:lstStyle/>
          <a:p>
            <a:fld id="{3862EE38-F75A-9448-8243-6101B2857D65}" type="slidenum">
              <a:rPr lang="ja-JP" altLang="en-US" smtClean="0"/>
              <a:pPr/>
              <a:t>3</a:t>
            </a:fld>
            <a:endParaRPr lang="ja-JP" altLang="en-US" dirty="0"/>
          </a:p>
        </p:txBody>
      </p:sp>
      <p:sp>
        <p:nvSpPr>
          <p:cNvPr id="5" name="Cloud">
            <a:extLst>
              <a:ext uri="{FF2B5EF4-FFF2-40B4-BE49-F238E27FC236}">
                <a16:creationId xmlns:a16="http://schemas.microsoft.com/office/drawing/2014/main" id="{5528C167-FB1E-ED45-9614-B0E987EF924F}"/>
              </a:ext>
            </a:extLst>
          </p:cNvPr>
          <p:cNvSpPr>
            <a:spLocks noChangeAspect="1" noEditPoints="1" noChangeArrowheads="1"/>
          </p:cNvSpPr>
          <p:nvPr/>
        </p:nvSpPr>
        <p:spPr bwMode="auto">
          <a:xfrm>
            <a:off x="3245893" y="4354295"/>
            <a:ext cx="6736307" cy="254671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dirty="0">
              <a:latin typeface="Arial" charset="0"/>
              <a:ea typeface="ＭＳ Ｐゴシック" charset="-128"/>
            </a:endParaRPr>
          </a:p>
        </p:txBody>
      </p:sp>
      <p:pic>
        <p:nvPicPr>
          <p:cNvPr id="6" name="Picture 39" descr="F:\EndUser.pct">
            <a:extLst>
              <a:ext uri="{FF2B5EF4-FFF2-40B4-BE49-F238E27FC236}">
                <a16:creationId xmlns:a16="http://schemas.microsoft.com/office/drawing/2014/main" id="{1D023B97-785C-474D-9054-1A81D0DE10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8394" y="4939806"/>
            <a:ext cx="903014" cy="1199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F5E531AA-974A-3849-B9B2-7822F56E362C}"/>
              </a:ext>
            </a:extLst>
          </p:cNvPr>
          <p:cNvSpPr txBox="1"/>
          <p:nvPr/>
        </p:nvSpPr>
        <p:spPr>
          <a:xfrm>
            <a:off x="1876250" y="4565820"/>
            <a:ext cx="915434" cy="369332"/>
          </a:xfrm>
          <a:prstGeom prst="rect">
            <a:avLst/>
          </a:prstGeom>
          <a:noFill/>
        </p:spPr>
        <p:txBody>
          <a:bodyPr wrap="square" rtlCol="0">
            <a:spAutoFit/>
          </a:bodyPr>
          <a:lstStyle/>
          <a:p>
            <a:r>
              <a:rPr kumimoji="1" lang="ja-JP" altLang="en-US" b="1"/>
              <a:t>ユーザ</a:t>
            </a:r>
          </a:p>
        </p:txBody>
      </p:sp>
      <p:sp>
        <p:nvSpPr>
          <p:cNvPr id="8" name="角丸四角形 7">
            <a:extLst>
              <a:ext uri="{FF2B5EF4-FFF2-40B4-BE49-F238E27FC236}">
                <a16:creationId xmlns:a16="http://schemas.microsoft.com/office/drawing/2014/main" id="{3F26AD42-A307-BB41-9EF2-5DDEC5195DD5}"/>
              </a:ext>
            </a:extLst>
          </p:cNvPr>
          <p:cNvSpPr/>
          <p:nvPr/>
        </p:nvSpPr>
        <p:spPr>
          <a:xfrm>
            <a:off x="4538921" y="5086766"/>
            <a:ext cx="1596071" cy="852079"/>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9" name="テキスト ボックス 8">
            <a:extLst>
              <a:ext uri="{FF2B5EF4-FFF2-40B4-BE49-F238E27FC236}">
                <a16:creationId xmlns:a16="http://schemas.microsoft.com/office/drawing/2014/main" id="{0BDFE596-955E-2148-AB86-780F94ED22DE}"/>
              </a:ext>
            </a:extLst>
          </p:cNvPr>
          <p:cNvSpPr txBox="1"/>
          <p:nvPr/>
        </p:nvSpPr>
        <p:spPr>
          <a:xfrm>
            <a:off x="4962832" y="4638105"/>
            <a:ext cx="719701" cy="461665"/>
          </a:xfrm>
          <a:prstGeom prst="rect">
            <a:avLst/>
          </a:prstGeom>
          <a:noFill/>
        </p:spPr>
        <p:txBody>
          <a:bodyPr wrap="square" rtlCol="0">
            <a:spAutoFit/>
          </a:bodyPr>
          <a:lstStyle/>
          <a:p>
            <a:r>
              <a:rPr kumimoji="1" lang="en-US" altLang="ja-JP" sz="2400" b="1" dirty="0"/>
              <a:t>VM</a:t>
            </a:r>
            <a:endParaRPr kumimoji="1" lang="ja-JP" altLang="en-US" sz="2400" b="1"/>
          </a:p>
        </p:txBody>
      </p:sp>
      <p:sp>
        <p:nvSpPr>
          <p:cNvPr id="10" name="テキスト ボックス 9">
            <a:extLst>
              <a:ext uri="{FF2B5EF4-FFF2-40B4-BE49-F238E27FC236}">
                <a16:creationId xmlns:a16="http://schemas.microsoft.com/office/drawing/2014/main" id="{348B02BD-E2E3-9742-A155-1B3BAEB92471}"/>
              </a:ext>
            </a:extLst>
          </p:cNvPr>
          <p:cNvSpPr txBox="1"/>
          <p:nvPr/>
        </p:nvSpPr>
        <p:spPr>
          <a:xfrm>
            <a:off x="7268849" y="4363270"/>
            <a:ext cx="2925801" cy="369332"/>
          </a:xfrm>
          <a:prstGeom prst="rect">
            <a:avLst/>
          </a:prstGeom>
          <a:noFill/>
        </p:spPr>
        <p:txBody>
          <a:bodyPr wrap="none" rtlCol="0">
            <a:spAutoFit/>
          </a:bodyPr>
          <a:lstStyle/>
          <a:p>
            <a:r>
              <a:rPr kumimoji="1" lang="ja-JP" altLang="en-US" b="1"/>
              <a:t>内部犯</a:t>
            </a:r>
            <a:r>
              <a:rPr kumimoji="1" lang="en-US" altLang="ja-JP" b="1" dirty="0"/>
              <a:t>(</a:t>
            </a:r>
            <a:r>
              <a:rPr kumimoji="1" lang="ja-JP" altLang="en-US" b="1"/>
              <a:t>悪意のある管理者</a:t>
            </a:r>
            <a:r>
              <a:rPr kumimoji="1" lang="en-US" altLang="ja-JP" b="1" dirty="0"/>
              <a:t>)</a:t>
            </a:r>
            <a:endParaRPr kumimoji="1" lang="ja-JP" altLang="en-US" b="1"/>
          </a:p>
        </p:txBody>
      </p:sp>
      <p:cxnSp>
        <p:nvCxnSpPr>
          <p:cNvPr id="11" name="直線矢印コネクタ 10">
            <a:extLst>
              <a:ext uri="{FF2B5EF4-FFF2-40B4-BE49-F238E27FC236}">
                <a16:creationId xmlns:a16="http://schemas.microsoft.com/office/drawing/2014/main" id="{8790DF34-3C13-734C-BAA8-CD54E1D05E6B}"/>
              </a:ext>
            </a:extLst>
          </p:cNvPr>
          <p:cNvCxnSpPr>
            <a:cxnSpLocks/>
          </p:cNvCxnSpPr>
          <p:nvPr/>
        </p:nvCxnSpPr>
        <p:spPr>
          <a:xfrm>
            <a:off x="2902915" y="5530683"/>
            <a:ext cx="1534690" cy="17224"/>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2822">
            <a:extLst>
              <a:ext uri="{FF2B5EF4-FFF2-40B4-BE49-F238E27FC236}">
                <a16:creationId xmlns:a16="http://schemas.microsoft.com/office/drawing/2014/main" id="{52D39E83-FD63-DC4D-9762-B6B381E54AF5}"/>
              </a:ext>
            </a:extLst>
          </p:cNvPr>
          <p:cNvGrpSpPr>
            <a:grpSpLocks/>
          </p:cNvGrpSpPr>
          <p:nvPr/>
        </p:nvGrpSpPr>
        <p:grpSpPr bwMode="auto">
          <a:xfrm flipH="1">
            <a:off x="7805223" y="4697659"/>
            <a:ext cx="1099178" cy="1500309"/>
            <a:chOff x="6777" y="1528"/>
            <a:chExt cx="719" cy="1064"/>
          </a:xfrm>
        </p:grpSpPr>
        <p:sp>
          <p:nvSpPr>
            <p:cNvPr id="13" name="Freeform 2823">
              <a:extLst>
                <a:ext uri="{FF2B5EF4-FFF2-40B4-BE49-F238E27FC236}">
                  <a16:creationId xmlns:a16="http://schemas.microsoft.com/office/drawing/2014/main" id="{35F6A732-3625-124F-896B-3FD76EB771F9}"/>
                </a:ext>
              </a:extLst>
            </p:cNvPr>
            <p:cNvSpPr>
              <a:spLocks/>
            </p:cNvSpPr>
            <p:nvPr/>
          </p:nvSpPr>
          <p:spPr bwMode="auto">
            <a:xfrm>
              <a:off x="6892" y="2046"/>
              <a:ext cx="604" cy="546"/>
            </a:xfrm>
            <a:custGeom>
              <a:avLst/>
              <a:gdLst>
                <a:gd name="T0" fmla="*/ 192 w 604"/>
                <a:gd name="T1" fmla="*/ 10 h 546"/>
                <a:gd name="T2" fmla="*/ 332 w 604"/>
                <a:gd name="T3" fmla="*/ 26 h 546"/>
                <a:gd name="T4" fmla="*/ 460 w 604"/>
                <a:gd name="T5" fmla="*/ 30 h 546"/>
                <a:gd name="T6" fmla="*/ 484 w 604"/>
                <a:gd name="T7" fmla="*/ 66 h 546"/>
                <a:gd name="T8" fmla="*/ 504 w 604"/>
                <a:gd name="T9" fmla="*/ 198 h 546"/>
                <a:gd name="T10" fmla="*/ 520 w 604"/>
                <a:gd name="T11" fmla="*/ 298 h 546"/>
                <a:gd name="T12" fmla="*/ 536 w 604"/>
                <a:gd name="T13" fmla="*/ 342 h 546"/>
                <a:gd name="T14" fmla="*/ 556 w 604"/>
                <a:gd name="T15" fmla="*/ 378 h 546"/>
                <a:gd name="T16" fmla="*/ 524 w 604"/>
                <a:gd name="T17" fmla="*/ 398 h 546"/>
                <a:gd name="T18" fmla="*/ 580 w 604"/>
                <a:gd name="T19" fmla="*/ 422 h 546"/>
                <a:gd name="T20" fmla="*/ 604 w 604"/>
                <a:gd name="T21" fmla="*/ 430 h 546"/>
                <a:gd name="T22" fmla="*/ 552 w 604"/>
                <a:gd name="T23" fmla="*/ 458 h 546"/>
                <a:gd name="T24" fmla="*/ 528 w 604"/>
                <a:gd name="T25" fmla="*/ 466 h 546"/>
                <a:gd name="T26" fmla="*/ 464 w 604"/>
                <a:gd name="T27" fmla="*/ 450 h 546"/>
                <a:gd name="T28" fmla="*/ 436 w 604"/>
                <a:gd name="T29" fmla="*/ 410 h 546"/>
                <a:gd name="T30" fmla="*/ 440 w 604"/>
                <a:gd name="T31" fmla="*/ 422 h 546"/>
                <a:gd name="T32" fmla="*/ 444 w 604"/>
                <a:gd name="T33" fmla="*/ 406 h 546"/>
                <a:gd name="T34" fmla="*/ 432 w 604"/>
                <a:gd name="T35" fmla="*/ 302 h 546"/>
                <a:gd name="T36" fmla="*/ 424 w 604"/>
                <a:gd name="T37" fmla="*/ 270 h 546"/>
                <a:gd name="T38" fmla="*/ 420 w 604"/>
                <a:gd name="T39" fmla="*/ 194 h 546"/>
                <a:gd name="T40" fmla="*/ 408 w 604"/>
                <a:gd name="T41" fmla="*/ 182 h 546"/>
                <a:gd name="T42" fmla="*/ 336 w 604"/>
                <a:gd name="T43" fmla="*/ 146 h 546"/>
                <a:gd name="T44" fmla="*/ 332 w 604"/>
                <a:gd name="T45" fmla="*/ 190 h 546"/>
                <a:gd name="T46" fmla="*/ 324 w 604"/>
                <a:gd name="T47" fmla="*/ 214 h 546"/>
                <a:gd name="T48" fmla="*/ 332 w 604"/>
                <a:gd name="T49" fmla="*/ 246 h 546"/>
                <a:gd name="T50" fmla="*/ 312 w 604"/>
                <a:gd name="T51" fmla="*/ 346 h 546"/>
                <a:gd name="T52" fmla="*/ 308 w 604"/>
                <a:gd name="T53" fmla="*/ 430 h 546"/>
                <a:gd name="T54" fmla="*/ 312 w 604"/>
                <a:gd name="T55" fmla="*/ 442 h 546"/>
                <a:gd name="T56" fmla="*/ 324 w 604"/>
                <a:gd name="T57" fmla="*/ 450 h 546"/>
                <a:gd name="T58" fmla="*/ 316 w 604"/>
                <a:gd name="T59" fmla="*/ 474 h 546"/>
                <a:gd name="T60" fmla="*/ 332 w 604"/>
                <a:gd name="T61" fmla="*/ 510 h 546"/>
                <a:gd name="T62" fmla="*/ 264 w 604"/>
                <a:gd name="T63" fmla="*/ 546 h 546"/>
                <a:gd name="T64" fmla="*/ 212 w 604"/>
                <a:gd name="T65" fmla="*/ 534 h 546"/>
                <a:gd name="T66" fmla="*/ 220 w 604"/>
                <a:gd name="T67" fmla="*/ 494 h 546"/>
                <a:gd name="T68" fmla="*/ 228 w 604"/>
                <a:gd name="T69" fmla="*/ 470 h 546"/>
                <a:gd name="T70" fmla="*/ 224 w 604"/>
                <a:gd name="T71" fmla="*/ 450 h 546"/>
                <a:gd name="T72" fmla="*/ 200 w 604"/>
                <a:gd name="T73" fmla="*/ 442 h 546"/>
                <a:gd name="T74" fmla="*/ 208 w 604"/>
                <a:gd name="T75" fmla="*/ 418 h 546"/>
                <a:gd name="T76" fmla="*/ 212 w 604"/>
                <a:gd name="T77" fmla="*/ 406 h 546"/>
                <a:gd name="T78" fmla="*/ 200 w 604"/>
                <a:gd name="T79" fmla="*/ 346 h 546"/>
                <a:gd name="T80" fmla="*/ 208 w 604"/>
                <a:gd name="T81" fmla="*/ 306 h 546"/>
                <a:gd name="T82" fmla="*/ 212 w 604"/>
                <a:gd name="T83" fmla="*/ 286 h 546"/>
                <a:gd name="T84" fmla="*/ 208 w 604"/>
                <a:gd name="T85" fmla="*/ 190 h 546"/>
                <a:gd name="T86" fmla="*/ 164 w 604"/>
                <a:gd name="T87" fmla="*/ 174 h 546"/>
                <a:gd name="T88" fmla="*/ 52 w 604"/>
                <a:gd name="T89" fmla="*/ 130 h 546"/>
                <a:gd name="T90" fmla="*/ 8 w 604"/>
                <a:gd name="T91" fmla="*/ 94 h 546"/>
                <a:gd name="T92" fmla="*/ 0 w 604"/>
                <a:gd name="T93" fmla="*/ 82 h 546"/>
                <a:gd name="T94" fmla="*/ 0 w 604"/>
                <a:gd name="T95" fmla="*/ 38 h 546"/>
                <a:gd name="T96" fmla="*/ 192 w 604"/>
                <a:gd name="T97" fmla="*/ 10 h 5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4"/>
                <a:gd name="T148" fmla="*/ 0 h 546"/>
                <a:gd name="T149" fmla="*/ 604 w 604"/>
                <a:gd name="T150" fmla="*/ 546 h 5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4" h="546">
                  <a:moveTo>
                    <a:pt x="192" y="10"/>
                  </a:moveTo>
                  <a:cubicBezTo>
                    <a:pt x="242" y="0"/>
                    <a:pt x="285" y="14"/>
                    <a:pt x="332" y="26"/>
                  </a:cubicBezTo>
                  <a:cubicBezTo>
                    <a:pt x="377" y="21"/>
                    <a:pt x="414" y="27"/>
                    <a:pt x="460" y="30"/>
                  </a:cubicBezTo>
                  <a:cubicBezTo>
                    <a:pt x="472" y="42"/>
                    <a:pt x="479" y="50"/>
                    <a:pt x="484" y="66"/>
                  </a:cubicBezTo>
                  <a:cubicBezTo>
                    <a:pt x="487" y="113"/>
                    <a:pt x="499" y="152"/>
                    <a:pt x="504" y="198"/>
                  </a:cubicBezTo>
                  <a:cubicBezTo>
                    <a:pt x="507" y="226"/>
                    <a:pt x="507" y="271"/>
                    <a:pt x="520" y="298"/>
                  </a:cubicBezTo>
                  <a:cubicBezTo>
                    <a:pt x="527" y="312"/>
                    <a:pt x="529" y="329"/>
                    <a:pt x="536" y="342"/>
                  </a:cubicBezTo>
                  <a:cubicBezTo>
                    <a:pt x="559" y="383"/>
                    <a:pt x="547" y="351"/>
                    <a:pt x="556" y="378"/>
                  </a:cubicBezTo>
                  <a:cubicBezTo>
                    <a:pt x="548" y="383"/>
                    <a:pt x="524" y="397"/>
                    <a:pt x="524" y="398"/>
                  </a:cubicBezTo>
                  <a:cubicBezTo>
                    <a:pt x="524" y="411"/>
                    <a:pt x="570" y="419"/>
                    <a:pt x="580" y="422"/>
                  </a:cubicBezTo>
                  <a:cubicBezTo>
                    <a:pt x="588" y="424"/>
                    <a:pt x="604" y="430"/>
                    <a:pt x="604" y="430"/>
                  </a:cubicBezTo>
                  <a:cubicBezTo>
                    <a:pt x="587" y="447"/>
                    <a:pt x="575" y="451"/>
                    <a:pt x="552" y="458"/>
                  </a:cubicBezTo>
                  <a:cubicBezTo>
                    <a:pt x="544" y="460"/>
                    <a:pt x="528" y="466"/>
                    <a:pt x="528" y="466"/>
                  </a:cubicBezTo>
                  <a:cubicBezTo>
                    <a:pt x="506" y="462"/>
                    <a:pt x="483" y="463"/>
                    <a:pt x="464" y="450"/>
                  </a:cubicBezTo>
                  <a:cubicBezTo>
                    <a:pt x="452" y="433"/>
                    <a:pt x="456" y="417"/>
                    <a:pt x="436" y="410"/>
                  </a:cubicBezTo>
                  <a:cubicBezTo>
                    <a:pt x="437" y="414"/>
                    <a:pt x="436" y="424"/>
                    <a:pt x="440" y="422"/>
                  </a:cubicBezTo>
                  <a:cubicBezTo>
                    <a:pt x="445" y="420"/>
                    <a:pt x="444" y="411"/>
                    <a:pt x="444" y="406"/>
                  </a:cubicBezTo>
                  <a:cubicBezTo>
                    <a:pt x="444" y="371"/>
                    <a:pt x="440" y="336"/>
                    <a:pt x="432" y="302"/>
                  </a:cubicBezTo>
                  <a:cubicBezTo>
                    <a:pt x="430" y="291"/>
                    <a:pt x="424" y="270"/>
                    <a:pt x="424" y="270"/>
                  </a:cubicBezTo>
                  <a:cubicBezTo>
                    <a:pt x="423" y="245"/>
                    <a:pt x="425" y="219"/>
                    <a:pt x="420" y="194"/>
                  </a:cubicBezTo>
                  <a:cubicBezTo>
                    <a:pt x="419" y="188"/>
                    <a:pt x="411" y="187"/>
                    <a:pt x="408" y="182"/>
                  </a:cubicBezTo>
                  <a:cubicBezTo>
                    <a:pt x="384" y="146"/>
                    <a:pt x="384" y="152"/>
                    <a:pt x="336" y="146"/>
                  </a:cubicBezTo>
                  <a:cubicBezTo>
                    <a:pt x="332" y="164"/>
                    <a:pt x="337" y="172"/>
                    <a:pt x="332" y="190"/>
                  </a:cubicBezTo>
                  <a:cubicBezTo>
                    <a:pt x="330" y="198"/>
                    <a:pt x="324" y="214"/>
                    <a:pt x="324" y="214"/>
                  </a:cubicBezTo>
                  <a:cubicBezTo>
                    <a:pt x="326" y="225"/>
                    <a:pt x="333" y="235"/>
                    <a:pt x="332" y="246"/>
                  </a:cubicBezTo>
                  <a:cubicBezTo>
                    <a:pt x="330" y="279"/>
                    <a:pt x="317" y="313"/>
                    <a:pt x="312" y="346"/>
                  </a:cubicBezTo>
                  <a:cubicBezTo>
                    <a:pt x="315" y="377"/>
                    <a:pt x="314" y="399"/>
                    <a:pt x="308" y="430"/>
                  </a:cubicBezTo>
                  <a:cubicBezTo>
                    <a:pt x="309" y="434"/>
                    <a:pt x="309" y="439"/>
                    <a:pt x="312" y="442"/>
                  </a:cubicBezTo>
                  <a:cubicBezTo>
                    <a:pt x="315" y="446"/>
                    <a:pt x="323" y="445"/>
                    <a:pt x="324" y="450"/>
                  </a:cubicBezTo>
                  <a:cubicBezTo>
                    <a:pt x="325" y="458"/>
                    <a:pt x="316" y="474"/>
                    <a:pt x="316" y="474"/>
                  </a:cubicBezTo>
                  <a:cubicBezTo>
                    <a:pt x="326" y="503"/>
                    <a:pt x="319" y="491"/>
                    <a:pt x="332" y="510"/>
                  </a:cubicBezTo>
                  <a:cubicBezTo>
                    <a:pt x="324" y="541"/>
                    <a:pt x="291" y="537"/>
                    <a:pt x="264" y="546"/>
                  </a:cubicBezTo>
                  <a:cubicBezTo>
                    <a:pt x="244" y="544"/>
                    <a:pt x="213" y="545"/>
                    <a:pt x="212" y="534"/>
                  </a:cubicBezTo>
                  <a:cubicBezTo>
                    <a:pt x="211" y="520"/>
                    <a:pt x="216" y="507"/>
                    <a:pt x="220" y="494"/>
                  </a:cubicBezTo>
                  <a:cubicBezTo>
                    <a:pt x="223" y="486"/>
                    <a:pt x="228" y="470"/>
                    <a:pt x="228" y="470"/>
                  </a:cubicBezTo>
                  <a:cubicBezTo>
                    <a:pt x="227" y="463"/>
                    <a:pt x="229" y="455"/>
                    <a:pt x="224" y="450"/>
                  </a:cubicBezTo>
                  <a:cubicBezTo>
                    <a:pt x="218" y="444"/>
                    <a:pt x="200" y="442"/>
                    <a:pt x="200" y="442"/>
                  </a:cubicBezTo>
                  <a:cubicBezTo>
                    <a:pt x="203" y="434"/>
                    <a:pt x="205" y="426"/>
                    <a:pt x="208" y="418"/>
                  </a:cubicBezTo>
                  <a:cubicBezTo>
                    <a:pt x="209" y="414"/>
                    <a:pt x="212" y="406"/>
                    <a:pt x="212" y="406"/>
                  </a:cubicBezTo>
                  <a:cubicBezTo>
                    <a:pt x="207" y="385"/>
                    <a:pt x="203" y="369"/>
                    <a:pt x="200" y="346"/>
                  </a:cubicBezTo>
                  <a:cubicBezTo>
                    <a:pt x="203" y="333"/>
                    <a:pt x="205" y="319"/>
                    <a:pt x="208" y="306"/>
                  </a:cubicBezTo>
                  <a:cubicBezTo>
                    <a:pt x="209" y="299"/>
                    <a:pt x="212" y="286"/>
                    <a:pt x="212" y="286"/>
                  </a:cubicBezTo>
                  <a:cubicBezTo>
                    <a:pt x="214" y="262"/>
                    <a:pt x="218" y="215"/>
                    <a:pt x="208" y="190"/>
                  </a:cubicBezTo>
                  <a:cubicBezTo>
                    <a:pt x="206" y="184"/>
                    <a:pt x="170" y="176"/>
                    <a:pt x="164" y="174"/>
                  </a:cubicBezTo>
                  <a:cubicBezTo>
                    <a:pt x="136" y="146"/>
                    <a:pt x="90" y="134"/>
                    <a:pt x="52" y="130"/>
                  </a:cubicBezTo>
                  <a:cubicBezTo>
                    <a:pt x="26" y="123"/>
                    <a:pt x="24" y="118"/>
                    <a:pt x="8" y="94"/>
                  </a:cubicBezTo>
                  <a:cubicBezTo>
                    <a:pt x="5" y="90"/>
                    <a:pt x="0" y="82"/>
                    <a:pt x="0" y="82"/>
                  </a:cubicBezTo>
                  <a:cubicBezTo>
                    <a:pt x="5" y="66"/>
                    <a:pt x="0" y="55"/>
                    <a:pt x="0" y="38"/>
                  </a:cubicBezTo>
                  <a:lnTo>
                    <a:pt x="192" y="1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4" name="Freeform 2824">
              <a:extLst>
                <a:ext uri="{FF2B5EF4-FFF2-40B4-BE49-F238E27FC236}">
                  <a16:creationId xmlns:a16="http://schemas.microsoft.com/office/drawing/2014/main" id="{9DAE595B-1732-F04E-8AFE-CF74865A0DA6}"/>
                </a:ext>
              </a:extLst>
            </p:cNvPr>
            <p:cNvSpPr>
              <a:spLocks/>
            </p:cNvSpPr>
            <p:nvPr/>
          </p:nvSpPr>
          <p:spPr bwMode="auto">
            <a:xfrm>
              <a:off x="6855" y="1528"/>
              <a:ext cx="217" cy="243"/>
            </a:xfrm>
            <a:custGeom>
              <a:avLst/>
              <a:gdLst>
                <a:gd name="T0" fmla="*/ 89 w 217"/>
                <a:gd name="T1" fmla="*/ 24 h 243"/>
                <a:gd name="T2" fmla="*/ 113 w 217"/>
                <a:gd name="T3" fmla="*/ 0 h 243"/>
                <a:gd name="T4" fmla="*/ 149 w 217"/>
                <a:gd name="T5" fmla="*/ 12 h 243"/>
                <a:gd name="T6" fmla="*/ 217 w 217"/>
                <a:gd name="T7" fmla="*/ 56 h 243"/>
                <a:gd name="T8" fmla="*/ 213 w 217"/>
                <a:gd name="T9" fmla="*/ 72 h 243"/>
                <a:gd name="T10" fmla="*/ 201 w 217"/>
                <a:gd name="T11" fmla="*/ 80 h 243"/>
                <a:gd name="T12" fmla="*/ 217 w 217"/>
                <a:gd name="T13" fmla="*/ 104 h 243"/>
                <a:gd name="T14" fmla="*/ 169 w 217"/>
                <a:gd name="T15" fmla="*/ 200 h 243"/>
                <a:gd name="T16" fmla="*/ 141 w 217"/>
                <a:gd name="T17" fmla="*/ 228 h 243"/>
                <a:gd name="T18" fmla="*/ 133 w 217"/>
                <a:gd name="T19" fmla="*/ 240 h 243"/>
                <a:gd name="T20" fmla="*/ 69 w 217"/>
                <a:gd name="T21" fmla="*/ 212 h 243"/>
                <a:gd name="T22" fmla="*/ 41 w 217"/>
                <a:gd name="T23" fmla="*/ 160 h 243"/>
                <a:gd name="T24" fmla="*/ 17 w 217"/>
                <a:gd name="T25" fmla="*/ 152 h 243"/>
                <a:gd name="T26" fmla="*/ 21 w 217"/>
                <a:gd name="T27" fmla="*/ 108 h 243"/>
                <a:gd name="T28" fmla="*/ 29 w 217"/>
                <a:gd name="T29" fmla="*/ 96 h 243"/>
                <a:gd name="T30" fmla="*/ 21 w 217"/>
                <a:gd name="T31" fmla="*/ 72 h 243"/>
                <a:gd name="T32" fmla="*/ 49 w 217"/>
                <a:gd name="T33" fmla="*/ 32 h 243"/>
                <a:gd name="T34" fmla="*/ 89 w 217"/>
                <a:gd name="T35" fmla="*/ 24 h 2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7"/>
                <a:gd name="T55" fmla="*/ 0 h 243"/>
                <a:gd name="T56" fmla="*/ 217 w 217"/>
                <a:gd name="T57" fmla="*/ 243 h 2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7" h="243">
                  <a:moveTo>
                    <a:pt x="89" y="24"/>
                  </a:moveTo>
                  <a:cubicBezTo>
                    <a:pt x="82" y="4"/>
                    <a:pt x="96" y="6"/>
                    <a:pt x="113" y="0"/>
                  </a:cubicBezTo>
                  <a:cubicBezTo>
                    <a:pt x="138" y="8"/>
                    <a:pt x="120" y="19"/>
                    <a:pt x="149" y="12"/>
                  </a:cubicBezTo>
                  <a:cubicBezTo>
                    <a:pt x="181" y="34"/>
                    <a:pt x="191" y="17"/>
                    <a:pt x="217" y="56"/>
                  </a:cubicBezTo>
                  <a:cubicBezTo>
                    <a:pt x="216" y="61"/>
                    <a:pt x="216" y="67"/>
                    <a:pt x="213" y="72"/>
                  </a:cubicBezTo>
                  <a:cubicBezTo>
                    <a:pt x="210" y="76"/>
                    <a:pt x="200" y="75"/>
                    <a:pt x="201" y="80"/>
                  </a:cubicBezTo>
                  <a:cubicBezTo>
                    <a:pt x="202" y="90"/>
                    <a:pt x="217" y="104"/>
                    <a:pt x="217" y="104"/>
                  </a:cubicBezTo>
                  <a:cubicBezTo>
                    <a:pt x="187" y="124"/>
                    <a:pt x="179" y="167"/>
                    <a:pt x="169" y="200"/>
                  </a:cubicBezTo>
                  <a:cubicBezTo>
                    <a:pt x="165" y="213"/>
                    <a:pt x="141" y="228"/>
                    <a:pt x="141" y="228"/>
                  </a:cubicBezTo>
                  <a:cubicBezTo>
                    <a:pt x="138" y="232"/>
                    <a:pt x="138" y="238"/>
                    <a:pt x="133" y="240"/>
                  </a:cubicBezTo>
                  <a:cubicBezTo>
                    <a:pt x="123" y="243"/>
                    <a:pt x="78" y="218"/>
                    <a:pt x="69" y="212"/>
                  </a:cubicBezTo>
                  <a:cubicBezTo>
                    <a:pt x="61" y="200"/>
                    <a:pt x="53" y="168"/>
                    <a:pt x="41" y="160"/>
                  </a:cubicBezTo>
                  <a:cubicBezTo>
                    <a:pt x="34" y="156"/>
                    <a:pt x="17" y="152"/>
                    <a:pt x="17" y="152"/>
                  </a:cubicBezTo>
                  <a:cubicBezTo>
                    <a:pt x="4" y="133"/>
                    <a:pt x="0" y="122"/>
                    <a:pt x="21" y="108"/>
                  </a:cubicBezTo>
                  <a:cubicBezTo>
                    <a:pt x="24" y="104"/>
                    <a:pt x="29" y="101"/>
                    <a:pt x="29" y="96"/>
                  </a:cubicBezTo>
                  <a:cubicBezTo>
                    <a:pt x="29" y="88"/>
                    <a:pt x="21" y="72"/>
                    <a:pt x="21" y="72"/>
                  </a:cubicBezTo>
                  <a:cubicBezTo>
                    <a:pt x="28" y="51"/>
                    <a:pt x="28" y="39"/>
                    <a:pt x="49" y="32"/>
                  </a:cubicBezTo>
                  <a:cubicBezTo>
                    <a:pt x="57" y="9"/>
                    <a:pt x="70" y="18"/>
                    <a:pt x="89" y="24"/>
                  </a:cubicBez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5" name="Freeform 2825">
              <a:extLst>
                <a:ext uri="{FF2B5EF4-FFF2-40B4-BE49-F238E27FC236}">
                  <a16:creationId xmlns:a16="http://schemas.microsoft.com/office/drawing/2014/main" id="{420AC0D6-539E-6B4D-9921-89A46DC29DC8}"/>
                </a:ext>
              </a:extLst>
            </p:cNvPr>
            <p:cNvSpPr>
              <a:spLocks/>
            </p:cNvSpPr>
            <p:nvPr/>
          </p:nvSpPr>
          <p:spPr bwMode="auto">
            <a:xfrm>
              <a:off x="6777" y="1680"/>
              <a:ext cx="351" cy="468"/>
            </a:xfrm>
            <a:custGeom>
              <a:avLst/>
              <a:gdLst>
                <a:gd name="T0" fmla="*/ 131 w 351"/>
                <a:gd name="T1" fmla="*/ 0 h 468"/>
                <a:gd name="T2" fmla="*/ 115 w 351"/>
                <a:gd name="T3" fmla="*/ 32 h 468"/>
                <a:gd name="T4" fmla="*/ 99 w 351"/>
                <a:gd name="T5" fmla="*/ 56 h 468"/>
                <a:gd name="T6" fmla="*/ 47 w 351"/>
                <a:gd name="T7" fmla="*/ 120 h 468"/>
                <a:gd name="T8" fmla="*/ 19 w 351"/>
                <a:gd name="T9" fmla="*/ 156 h 468"/>
                <a:gd name="T10" fmla="*/ 11 w 351"/>
                <a:gd name="T11" fmla="*/ 196 h 468"/>
                <a:gd name="T12" fmla="*/ 23 w 351"/>
                <a:gd name="T13" fmla="*/ 376 h 468"/>
                <a:gd name="T14" fmla="*/ 83 w 351"/>
                <a:gd name="T15" fmla="*/ 424 h 468"/>
                <a:gd name="T16" fmla="*/ 123 w 351"/>
                <a:gd name="T17" fmla="*/ 460 h 468"/>
                <a:gd name="T18" fmla="*/ 155 w 351"/>
                <a:gd name="T19" fmla="*/ 468 h 468"/>
                <a:gd name="T20" fmla="*/ 315 w 351"/>
                <a:gd name="T21" fmla="*/ 428 h 468"/>
                <a:gd name="T22" fmla="*/ 343 w 351"/>
                <a:gd name="T23" fmla="*/ 396 h 468"/>
                <a:gd name="T24" fmla="*/ 339 w 351"/>
                <a:gd name="T25" fmla="*/ 356 h 468"/>
                <a:gd name="T26" fmla="*/ 327 w 351"/>
                <a:gd name="T27" fmla="*/ 352 h 468"/>
                <a:gd name="T28" fmla="*/ 303 w 351"/>
                <a:gd name="T29" fmla="*/ 300 h 468"/>
                <a:gd name="T30" fmla="*/ 323 w 351"/>
                <a:gd name="T31" fmla="*/ 264 h 468"/>
                <a:gd name="T32" fmla="*/ 343 w 351"/>
                <a:gd name="T33" fmla="*/ 160 h 468"/>
                <a:gd name="T34" fmla="*/ 291 w 351"/>
                <a:gd name="T35" fmla="*/ 84 h 468"/>
                <a:gd name="T36" fmla="*/ 239 w 351"/>
                <a:gd name="T37" fmla="*/ 60 h 468"/>
                <a:gd name="T38" fmla="*/ 131 w 351"/>
                <a:gd name="T39" fmla="*/ 0 h 4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1"/>
                <a:gd name="T61" fmla="*/ 0 h 468"/>
                <a:gd name="T62" fmla="*/ 351 w 351"/>
                <a:gd name="T63" fmla="*/ 468 h 4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1" h="468">
                  <a:moveTo>
                    <a:pt x="131" y="0"/>
                  </a:moveTo>
                  <a:cubicBezTo>
                    <a:pt x="126" y="11"/>
                    <a:pt x="122" y="22"/>
                    <a:pt x="115" y="32"/>
                  </a:cubicBezTo>
                  <a:cubicBezTo>
                    <a:pt x="110" y="40"/>
                    <a:pt x="99" y="56"/>
                    <a:pt x="99" y="56"/>
                  </a:cubicBezTo>
                  <a:cubicBezTo>
                    <a:pt x="92" y="84"/>
                    <a:pt x="76" y="110"/>
                    <a:pt x="47" y="120"/>
                  </a:cubicBezTo>
                  <a:cubicBezTo>
                    <a:pt x="20" y="147"/>
                    <a:pt x="27" y="133"/>
                    <a:pt x="19" y="156"/>
                  </a:cubicBezTo>
                  <a:cubicBezTo>
                    <a:pt x="25" y="173"/>
                    <a:pt x="16" y="180"/>
                    <a:pt x="11" y="196"/>
                  </a:cubicBezTo>
                  <a:cubicBezTo>
                    <a:pt x="7" y="272"/>
                    <a:pt x="0" y="306"/>
                    <a:pt x="23" y="376"/>
                  </a:cubicBezTo>
                  <a:cubicBezTo>
                    <a:pt x="32" y="403"/>
                    <a:pt x="63" y="410"/>
                    <a:pt x="83" y="424"/>
                  </a:cubicBezTo>
                  <a:cubicBezTo>
                    <a:pt x="98" y="434"/>
                    <a:pt x="123" y="460"/>
                    <a:pt x="123" y="460"/>
                  </a:cubicBezTo>
                  <a:cubicBezTo>
                    <a:pt x="146" y="452"/>
                    <a:pt x="148" y="441"/>
                    <a:pt x="155" y="468"/>
                  </a:cubicBezTo>
                  <a:cubicBezTo>
                    <a:pt x="209" y="455"/>
                    <a:pt x="261" y="441"/>
                    <a:pt x="315" y="428"/>
                  </a:cubicBezTo>
                  <a:cubicBezTo>
                    <a:pt x="351" y="406"/>
                    <a:pt x="351" y="420"/>
                    <a:pt x="343" y="396"/>
                  </a:cubicBezTo>
                  <a:cubicBezTo>
                    <a:pt x="342" y="383"/>
                    <a:pt x="344" y="369"/>
                    <a:pt x="339" y="356"/>
                  </a:cubicBezTo>
                  <a:cubicBezTo>
                    <a:pt x="338" y="352"/>
                    <a:pt x="330" y="355"/>
                    <a:pt x="327" y="352"/>
                  </a:cubicBezTo>
                  <a:cubicBezTo>
                    <a:pt x="322" y="347"/>
                    <a:pt x="306" y="309"/>
                    <a:pt x="303" y="300"/>
                  </a:cubicBezTo>
                  <a:cubicBezTo>
                    <a:pt x="311" y="288"/>
                    <a:pt x="315" y="276"/>
                    <a:pt x="323" y="264"/>
                  </a:cubicBezTo>
                  <a:cubicBezTo>
                    <a:pt x="318" y="214"/>
                    <a:pt x="328" y="205"/>
                    <a:pt x="343" y="160"/>
                  </a:cubicBezTo>
                  <a:cubicBezTo>
                    <a:pt x="337" y="105"/>
                    <a:pt x="342" y="97"/>
                    <a:pt x="291" y="84"/>
                  </a:cubicBezTo>
                  <a:cubicBezTo>
                    <a:pt x="285" y="80"/>
                    <a:pt x="247" y="60"/>
                    <a:pt x="239" y="60"/>
                  </a:cubicBezTo>
                  <a:lnTo>
                    <a:pt x="131" y="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grpSp>
      <p:sp>
        <p:nvSpPr>
          <p:cNvPr id="16" name="角丸四角形 15">
            <a:extLst>
              <a:ext uri="{FF2B5EF4-FFF2-40B4-BE49-F238E27FC236}">
                <a16:creationId xmlns:a16="http://schemas.microsoft.com/office/drawing/2014/main" id="{CA552172-21B0-4F43-8F2E-75ECA50279F5}"/>
              </a:ext>
            </a:extLst>
          </p:cNvPr>
          <p:cNvSpPr/>
          <p:nvPr/>
        </p:nvSpPr>
        <p:spPr>
          <a:xfrm>
            <a:off x="4524648" y="5086766"/>
            <a:ext cx="1596071" cy="852079"/>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7" name="テキスト ボックス 16">
            <a:extLst>
              <a:ext uri="{FF2B5EF4-FFF2-40B4-BE49-F238E27FC236}">
                <a16:creationId xmlns:a16="http://schemas.microsoft.com/office/drawing/2014/main" id="{1FE4A3FF-E70D-4240-8695-A970AC02B589}"/>
              </a:ext>
            </a:extLst>
          </p:cNvPr>
          <p:cNvSpPr txBox="1"/>
          <p:nvPr/>
        </p:nvSpPr>
        <p:spPr>
          <a:xfrm>
            <a:off x="6714467" y="5097617"/>
            <a:ext cx="674531" cy="369332"/>
          </a:xfrm>
          <a:prstGeom prst="rect">
            <a:avLst/>
          </a:prstGeom>
          <a:noFill/>
        </p:spPr>
        <p:txBody>
          <a:bodyPr wrap="square" rtlCol="0">
            <a:spAutoFit/>
          </a:bodyPr>
          <a:lstStyle/>
          <a:p>
            <a:r>
              <a:rPr kumimoji="1" lang="ja-JP" altLang="en-US" b="1"/>
              <a:t>攻撃</a:t>
            </a:r>
          </a:p>
        </p:txBody>
      </p:sp>
      <p:cxnSp>
        <p:nvCxnSpPr>
          <p:cNvPr id="18" name="直線矢印コネクタ 17">
            <a:extLst>
              <a:ext uri="{FF2B5EF4-FFF2-40B4-BE49-F238E27FC236}">
                <a16:creationId xmlns:a16="http://schemas.microsoft.com/office/drawing/2014/main" id="{BBD85DBD-1200-3046-B107-A4A6D8422485}"/>
              </a:ext>
            </a:extLst>
          </p:cNvPr>
          <p:cNvCxnSpPr>
            <a:cxnSpLocks/>
          </p:cNvCxnSpPr>
          <p:nvPr/>
        </p:nvCxnSpPr>
        <p:spPr>
          <a:xfrm flipH="1" flipV="1">
            <a:off x="6193020" y="5558652"/>
            <a:ext cx="1612204" cy="8612"/>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47F8539-7DF8-E34A-8E4D-5C35C73B0CC8}"/>
              </a:ext>
            </a:extLst>
          </p:cNvPr>
          <p:cNvSpPr txBox="1"/>
          <p:nvPr/>
        </p:nvSpPr>
        <p:spPr>
          <a:xfrm>
            <a:off x="6704045" y="5339646"/>
            <a:ext cx="697627" cy="707886"/>
          </a:xfrm>
          <a:prstGeom prst="rect">
            <a:avLst/>
          </a:prstGeom>
          <a:noFill/>
        </p:spPr>
        <p:txBody>
          <a:bodyPr wrap="none" rtlCol="0">
            <a:spAutoFit/>
          </a:bodyPr>
          <a:lstStyle/>
          <a:p>
            <a:r>
              <a:rPr kumimoji="1" lang="ja-JP" altLang="en-US" sz="4000" b="1"/>
              <a:t>✖️</a:t>
            </a:r>
          </a:p>
        </p:txBody>
      </p:sp>
      <p:sp>
        <p:nvSpPr>
          <p:cNvPr id="23" name="テキスト ボックス 22">
            <a:extLst>
              <a:ext uri="{FF2B5EF4-FFF2-40B4-BE49-F238E27FC236}">
                <a16:creationId xmlns:a16="http://schemas.microsoft.com/office/drawing/2014/main" id="{297850C7-9DFC-504E-BA9E-AB8A88B5D85E}"/>
              </a:ext>
            </a:extLst>
          </p:cNvPr>
          <p:cNvSpPr txBox="1"/>
          <p:nvPr/>
        </p:nvSpPr>
        <p:spPr>
          <a:xfrm>
            <a:off x="4502608" y="6102429"/>
            <a:ext cx="744114" cy="400110"/>
          </a:xfrm>
          <a:prstGeom prst="rect">
            <a:avLst/>
          </a:prstGeom>
          <a:noFill/>
        </p:spPr>
        <p:txBody>
          <a:bodyPr wrap="none" rtlCol="0">
            <a:spAutoFit/>
          </a:bodyPr>
          <a:lstStyle/>
          <a:p>
            <a:r>
              <a:rPr kumimoji="1" lang="en-US" altLang="ja-JP" sz="2000" b="1" dirty="0"/>
              <a:t>CPU</a:t>
            </a:r>
            <a:endParaRPr kumimoji="1" lang="ja-JP" altLang="en-US" sz="2000" b="1"/>
          </a:p>
        </p:txBody>
      </p:sp>
      <p:sp>
        <p:nvSpPr>
          <p:cNvPr id="24" name="正方形/長方形 22">
            <a:extLst>
              <a:ext uri="{FF2B5EF4-FFF2-40B4-BE49-F238E27FC236}">
                <a16:creationId xmlns:a16="http://schemas.microsoft.com/office/drawing/2014/main" id="{3EBFB345-9F66-0048-B996-CEA9061D059A}"/>
              </a:ext>
            </a:extLst>
          </p:cNvPr>
          <p:cNvSpPr/>
          <p:nvPr/>
        </p:nvSpPr>
        <p:spPr>
          <a:xfrm>
            <a:off x="5288140" y="6149029"/>
            <a:ext cx="753089" cy="3830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chemeClr val="tx1"/>
                </a:solidFill>
              </a:rPr>
              <a:t>SEV</a:t>
            </a:r>
            <a:endParaRPr kumimoji="1" lang="ja-JP" altLang="en-US" sz="2000" b="1">
              <a:solidFill>
                <a:schemeClr val="tx1"/>
              </a:solidFill>
            </a:endParaRPr>
          </a:p>
        </p:txBody>
      </p:sp>
      <p:sp>
        <p:nvSpPr>
          <p:cNvPr id="25" name="角丸四角形 24">
            <a:extLst>
              <a:ext uri="{FF2B5EF4-FFF2-40B4-BE49-F238E27FC236}">
                <a16:creationId xmlns:a16="http://schemas.microsoft.com/office/drawing/2014/main" id="{8CC6EE78-C156-5D42-A18E-38A834C512BF}"/>
              </a:ext>
            </a:extLst>
          </p:cNvPr>
          <p:cNvSpPr/>
          <p:nvPr/>
        </p:nvSpPr>
        <p:spPr>
          <a:xfrm flipV="1">
            <a:off x="4524649" y="6071567"/>
            <a:ext cx="1610344" cy="658879"/>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900" b="1">
              <a:solidFill>
                <a:schemeClr val="tx1"/>
              </a:solidFill>
            </a:endParaRPr>
          </a:p>
        </p:txBody>
      </p:sp>
      <p:pic>
        <p:nvPicPr>
          <p:cNvPr id="26" name="Picture 11">
            <a:extLst>
              <a:ext uri="{FF2B5EF4-FFF2-40B4-BE49-F238E27FC236}">
                <a16:creationId xmlns:a16="http://schemas.microsoft.com/office/drawing/2014/main" id="{797C79CE-3D26-9F48-A204-B2879206052E}"/>
              </a:ext>
            </a:extLst>
          </p:cNvPr>
          <p:cNvPicPr>
            <a:picLocks noChangeArrowheads="1"/>
          </p:cNvPicPr>
          <p:nvPr/>
        </p:nvPicPr>
        <p:blipFill>
          <a:blip r:embed="rId4">
            <a:duotone>
              <a:schemeClr val="accent2">
                <a:shade val="45000"/>
                <a:satMod val="135000"/>
              </a:schemeClr>
              <a:prstClr val="white"/>
            </a:duotone>
            <a:lum contrast="12000"/>
            <a:extLst>
              <a:ext uri="{28A0092B-C50C-407E-A947-70E740481C1C}">
                <a14:useLocalDpi xmlns:a14="http://schemas.microsoft.com/office/drawing/2010/main" val="0"/>
              </a:ext>
            </a:extLst>
          </a:blip>
          <a:srcRect/>
          <a:stretch>
            <a:fillRect/>
          </a:stretch>
        </p:blipFill>
        <p:spPr bwMode="auto">
          <a:xfrm>
            <a:off x="5431664" y="6422008"/>
            <a:ext cx="658812" cy="302400"/>
          </a:xfrm>
          <a:prstGeom prst="rect">
            <a:avLst/>
          </a:prstGeom>
          <a:noFill/>
          <a:ln>
            <a:noFill/>
          </a:ln>
        </p:spPr>
      </p:pic>
      <p:sp>
        <p:nvSpPr>
          <p:cNvPr id="27" name="テキスト ボックス 30">
            <a:extLst>
              <a:ext uri="{FF2B5EF4-FFF2-40B4-BE49-F238E27FC236}">
                <a16:creationId xmlns:a16="http://schemas.microsoft.com/office/drawing/2014/main" id="{A82E24F1-BBFB-404B-92AF-59BB72880558}"/>
              </a:ext>
            </a:extLst>
          </p:cNvPr>
          <p:cNvSpPr txBox="1"/>
          <p:nvPr/>
        </p:nvSpPr>
        <p:spPr>
          <a:xfrm>
            <a:off x="6074407" y="6455746"/>
            <a:ext cx="877163" cy="369332"/>
          </a:xfrm>
          <a:prstGeom prst="rect">
            <a:avLst/>
          </a:prstGeom>
          <a:noFill/>
        </p:spPr>
        <p:txBody>
          <a:bodyPr wrap="none" rtlCol="0">
            <a:spAutoFit/>
          </a:bodyPr>
          <a:lstStyle/>
          <a:p>
            <a:r>
              <a:rPr kumimoji="1" lang="ja-JP" altLang="en-US" b="1"/>
              <a:t>暗号鍵</a:t>
            </a:r>
          </a:p>
        </p:txBody>
      </p:sp>
    </p:spTree>
    <p:extLst>
      <p:ext uri="{BB962C8B-B14F-4D97-AF65-F5344CB8AC3E}">
        <p14:creationId xmlns:p14="http://schemas.microsoft.com/office/powerpoint/2010/main" val="405101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90C3E6-0314-0E40-9C8C-39AEBA4AC5F0}"/>
              </a:ext>
            </a:extLst>
          </p:cNvPr>
          <p:cNvSpPr>
            <a:spLocks noGrp="1"/>
          </p:cNvSpPr>
          <p:nvPr>
            <p:ph type="title"/>
          </p:nvPr>
        </p:nvSpPr>
        <p:spPr/>
        <p:txBody>
          <a:bodyPr/>
          <a:lstStyle/>
          <a:p>
            <a:r>
              <a:rPr lang="ja-JP" altLang="en-US"/>
              <a:t>侵入検知システム</a:t>
            </a:r>
            <a:r>
              <a:rPr lang="en-US" altLang="ja-JP" dirty="0"/>
              <a:t>(IDS)</a:t>
            </a:r>
            <a:r>
              <a:rPr lang="ja-JP" altLang="en-US"/>
              <a:t>の必要性</a:t>
            </a:r>
          </a:p>
        </p:txBody>
      </p:sp>
      <p:sp>
        <p:nvSpPr>
          <p:cNvPr id="3" name="コンテンツ プレースホルダー 2">
            <a:extLst>
              <a:ext uri="{FF2B5EF4-FFF2-40B4-BE49-F238E27FC236}">
                <a16:creationId xmlns:a16="http://schemas.microsoft.com/office/drawing/2014/main" id="{5B86A5EA-2B56-9B4D-8C3B-82E89FBA969A}"/>
              </a:ext>
            </a:extLst>
          </p:cNvPr>
          <p:cNvSpPr>
            <a:spLocks noGrp="1"/>
          </p:cNvSpPr>
          <p:nvPr>
            <p:ph idx="1"/>
          </p:nvPr>
        </p:nvSpPr>
        <p:spPr/>
        <p:txBody>
          <a:bodyPr>
            <a:normAutofit/>
          </a:bodyPr>
          <a:lstStyle/>
          <a:p>
            <a:r>
              <a:rPr lang="en-US" altLang="ja-JP" dirty="0"/>
              <a:t>SEV</a:t>
            </a:r>
            <a:r>
              <a:rPr lang="ja-JP" altLang="en-US"/>
              <a:t>によるメモリ暗号化は</a:t>
            </a:r>
            <a:r>
              <a:rPr lang="en-US" altLang="ja-JP" dirty="0"/>
              <a:t>VM</a:t>
            </a:r>
            <a:r>
              <a:rPr lang="ja-JP" altLang="en-US"/>
              <a:t>外からの攻撃に対してのみ有効</a:t>
            </a:r>
            <a:endParaRPr lang="en-US" altLang="ja-JP" dirty="0"/>
          </a:p>
          <a:p>
            <a:pPr lvl="1"/>
            <a:r>
              <a:rPr lang="en-US" altLang="ja-JP" dirty="0"/>
              <a:t>VM</a:t>
            </a:r>
            <a:r>
              <a:rPr lang="ja-JP" altLang="en-US"/>
              <a:t>内に侵入されるとメモリ上の機密情報にアクセスすることができる</a:t>
            </a:r>
            <a:endParaRPr lang="en-US" altLang="ja-JP" dirty="0"/>
          </a:p>
          <a:p>
            <a:r>
              <a:rPr lang="en-US" altLang="ja-JP" dirty="0"/>
              <a:t>IDS</a:t>
            </a:r>
            <a:r>
              <a:rPr lang="ja-JP" altLang="en-US"/>
              <a:t>を用いて</a:t>
            </a:r>
            <a:r>
              <a:rPr lang="en-US" altLang="ja-JP" dirty="0"/>
              <a:t>VM</a:t>
            </a:r>
            <a:r>
              <a:rPr lang="ja-JP" altLang="en-US"/>
              <a:t>を監視する必要</a:t>
            </a:r>
            <a:endParaRPr lang="en-US" altLang="ja-JP" dirty="0"/>
          </a:p>
          <a:p>
            <a:pPr lvl="1"/>
            <a:r>
              <a:rPr lang="ja-JP" altLang="en-US"/>
              <a:t>しかし、</a:t>
            </a:r>
            <a:r>
              <a:rPr lang="en-US" altLang="ja-JP" dirty="0"/>
              <a:t>VM</a:t>
            </a:r>
            <a:r>
              <a:rPr lang="ja-JP" altLang="en-US"/>
              <a:t>内で</a:t>
            </a:r>
            <a:r>
              <a:rPr lang="en-US" altLang="ja-JP" dirty="0"/>
              <a:t>IDS</a:t>
            </a:r>
            <a:r>
              <a:rPr lang="ja-JP" altLang="en-US"/>
              <a:t>を動作させると侵入時に無効化される恐れ</a:t>
            </a:r>
            <a:endParaRPr lang="en-US" altLang="ja-JP" dirty="0"/>
          </a:p>
          <a:p>
            <a:r>
              <a:rPr lang="en-US" altLang="ja-JP" dirty="0"/>
              <a:t>IDS</a:t>
            </a:r>
            <a:r>
              <a:rPr lang="ja-JP" altLang="en-US"/>
              <a:t>オフロード</a:t>
            </a:r>
            <a:r>
              <a:rPr lang="en-JP" altLang="ja-JP" sz="2000" dirty="0"/>
              <a:t>[Garfinkel</a:t>
            </a:r>
            <a:r>
              <a:rPr lang="en-US" altLang="ja-JP" sz="2000" dirty="0"/>
              <a:t>+</a:t>
            </a:r>
            <a:r>
              <a:rPr lang="en-JP" altLang="ja-JP" sz="2000" dirty="0"/>
              <a:t>, NDSS</a:t>
            </a:r>
            <a:r>
              <a:rPr lang="en-US" altLang="ja-JP" sz="2000" dirty="0"/>
              <a:t>’</a:t>
            </a:r>
            <a:r>
              <a:rPr lang="en-JP" altLang="ja-JP" sz="2000" dirty="0"/>
              <a:t>03]</a:t>
            </a:r>
            <a:r>
              <a:rPr lang="ja-JP" altLang="en-US"/>
              <a:t>を採用</a:t>
            </a:r>
            <a:endParaRPr lang="en-US" altLang="ja-JP" dirty="0"/>
          </a:p>
          <a:p>
            <a:pPr lvl="1"/>
            <a:r>
              <a:rPr lang="en-US" altLang="ja-JP" dirty="0"/>
              <a:t>VM</a:t>
            </a:r>
            <a:r>
              <a:rPr lang="ja-JP" altLang="en-US"/>
              <a:t>に侵入されても</a:t>
            </a:r>
            <a:r>
              <a:rPr lang="en-US" altLang="ja-JP" dirty="0"/>
              <a:t>IDS</a:t>
            </a:r>
            <a:r>
              <a:rPr lang="ja-JP" altLang="en-US"/>
              <a:t>を無効化されず侵入を検知できる</a:t>
            </a:r>
            <a:endParaRPr lang="en-US" altLang="ja-JP" dirty="0"/>
          </a:p>
        </p:txBody>
      </p:sp>
      <p:sp>
        <p:nvSpPr>
          <p:cNvPr id="5" name="スライド番号プレースホルダー 4"/>
          <p:cNvSpPr>
            <a:spLocks noGrp="1"/>
          </p:cNvSpPr>
          <p:nvPr>
            <p:ph type="sldNum" sz="quarter" idx="12"/>
          </p:nvPr>
        </p:nvSpPr>
        <p:spPr/>
        <p:txBody>
          <a:bodyPr/>
          <a:lstStyle/>
          <a:p>
            <a:fld id="{3862EE38-F75A-9448-8243-6101B2857D65}" type="slidenum">
              <a:rPr lang="ja-JP" altLang="en-US" smtClean="0"/>
              <a:pPr/>
              <a:t>4</a:t>
            </a:fld>
            <a:endParaRPr lang="ja-JP" altLang="en-US"/>
          </a:p>
        </p:txBody>
      </p:sp>
      <p:sp>
        <p:nvSpPr>
          <p:cNvPr id="4" name="Cloud">
            <a:extLst>
              <a:ext uri="{FF2B5EF4-FFF2-40B4-BE49-F238E27FC236}">
                <a16:creationId xmlns:a16="http://schemas.microsoft.com/office/drawing/2014/main" id="{1B117E8F-28EC-4145-B1B2-7FD82948C22B}"/>
              </a:ext>
            </a:extLst>
          </p:cNvPr>
          <p:cNvSpPr>
            <a:spLocks noChangeAspect="1" noEditPoints="1" noChangeArrowheads="1"/>
          </p:cNvSpPr>
          <p:nvPr/>
        </p:nvSpPr>
        <p:spPr bwMode="auto">
          <a:xfrm>
            <a:off x="2070419" y="4206078"/>
            <a:ext cx="5735728" cy="254378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dirty="0">
              <a:latin typeface="Arial" charset="0"/>
              <a:ea typeface="ＭＳ Ｐゴシック" charset="-128"/>
            </a:endParaRPr>
          </a:p>
        </p:txBody>
      </p:sp>
      <p:sp>
        <p:nvSpPr>
          <p:cNvPr id="8" name="テキスト ボックス 7">
            <a:extLst>
              <a:ext uri="{FF2B5EF4-FFF2-40B4-BE49-F238E27FC236}">
                <a16:creationId xmlns:a16="http://schemas.microsoft.com/office/drawing/2014/main" id="{DAEA0E10-543B-E947-A4FE-DB74EFE2CC95}"/>
              </a:ext>
            </a:extLst>
          </p:cNvPr>
          <p:cNvSpPr txBox="1"/>
          <p:nvPr/>
        </p:nvSpPr>
        <p:spPr>
          <a:xfrm>
            <a:off x="4987436" y="4648992"/>
            <a:ext cx="714631" cy="461665"/>
          </a:xfrm>
          <a:prstGeom prst="rect">
            <a:avLst/>
          </a:prstGeom>
          <a:noFill/>
        </p:spPr>
        <p:txBody>
          <a:bodyPr wrap="square" rtlCol="0">
            <a:spAutoFit/>
          </a:bodyPr>
          <a:lstStyle/>
          <a:p>
            <a:r>
              <a:rPr kumimoji="1" lang="en-US" altLang="ja-JP" sz="2400" b="1" dirty="0"/>
              <a:t>VM</a:t>
            </a:r>
            <a:endParaRPr kumimoji="1" lang="ja-JP" altLang="en-US" sz="2400" b="1"/>
          </a:p>
        </p:txBody>
      </p:sp>
      <p:grpSp>
        <p:nvGrpSpPr>
          <p:cNvPr id="15" name="Group 2822">
            <a:extLst>
              <a:ext uri="{FF2B5EF4-FFF2-40B4-BE49-F238E27FC236}">
                <a16:creationId xmlns:a16="http://schemas.microsoft.com/office/drawing/2014/main" id="{CB3ED729-166A-3948-9D63-73E5D61BB3A5}"/>
              </a:ext>
            </a:extLst>
          </p:cNvPr>
          <p:cNvGrpSpPr>
            <a:grpSpLocks/>
          </p:cNvGrpSpPr>
          <p:nvPr/>
        </p:nvGrpSpPr>
        <p:grpSpPr bwMode="auto">
          <a:xfrm flipH="1">
            <a:off x="8400387" y="4901144"/>
            <a:ext cx="911868" cy="1408695"/>
            <a:chOff x="6777" y="1528"/>
            <a:chExt cx="719" cy="1064"/>
          </a:xfrm>
        </p:grpSpPr>
        <p:sp>
          <p:nvSpPr>
            <p:cNvPr id="16" name="Freeform 2823">
              <a:extLst>
                <a:ext uri="{FF2B5EF4-FFF2-40B4-BE49-F238E27FC236}">
                  <a16:creationId xmlns:a16="http://schemas.microsoft.com/office/drawing/2014/main" id="{97780041-BC22-0F43-A366-B170DE7454BA}"/>
                </a:ext>
              </a:extLst>
            </p:cNvPr>
            <p:cNvSpPr>
              <a:spLocks/>
            </p:cNvSpPr>
            <p:nvPr/>
          </p:nvSpPr>
          <p:spPr bwMode="auto">
            <a:xfrm>
              <a:off x="6892" y="2046"/>
              <a:ext cx="604" cy="546"/>
            </a:xfrm>
            <a:custGeom>
              <a:avLst/>
              <a:gdLst>
                <a:gd name="T0" fmla="*/ 192 w 604"/>
                <a:gd name="T1" fmla="*/ 10 h 546"/>
                <a:gd name="T2" fmla="*/ 332 w 604"/>
                <a:gd name="T3" fmla="*/ 26 h 546"/>
                <a:gd name="T4" fmla="*/ 460 w 604"/>
                <a:gd name="T5" fmla="*/ 30 h 546"/>
                <a:gd name="T6" fmla="*/ 484 w 604"/>
                <a:gd name="T7" fmla="*/ 66 h 546"/>
                <a:gd name="T8" fmla="*/ 504 w 604"/>
                <a:gd name="T9" fmla="*/ 198 h 546"/>
                <a:gd name="T10" fmla="*/ 520 w 604"/>
                <a:gd name="T11" fmla="*/ 298 h 546"/>
                <a:gd name="T12" fmla="*/ 536 w 604"/>
                <a:gd name="T13" fmla="*/ 342 h 546"/>
                <a:gd name="T14" fmla="*/ 556 w 604"/>
                <a:gd name="T15" fmla="*/ 378 h 546"/>
                <a:gd name="T16" fmla="*/ 524 w 604"/>
                <a:gd name="T17" fmla="*/ 398 h 546"/>
                <a:gd name="T18" fmla="*/ 580 w 604"/>
                <a:gd name="T19" fmla="*/ 422 h 546"/>
                <a:gd name="T20" fmla="*/ 604 w 604"/>
                <a:gd name="T21" fmla="*/ 430 h 546"/>
                <a:gd name="T22" fmla="*/ 552 w 604"/>
                <a:gd name="T23" fmla="*/ 458 h 546"/>
                <a:gd name="T24" fmla="*/ 528 w 604"/>
                <a:gd name="T25" fmla="*/ 466 h 546"/>
                <a:gd name="T26" fmla="*/ 464 w 604"/>
                <a:gd name="T27" fmla="*/ 450 h 546"/>
                <a:gd name="T28" fmla="*/ 436 w 604"/>
                <a:gd name="T29" fmla="*/ 410 h 546"/>
                <a:gd name="T30" fmla="*/ 440 w 604"/>
                <a:gd name="T31" fmla="*/ 422 h 546"/>
                <a:gd name="T32" fmla="*/ 444 w 604"/>
                <a:gd name="T33" fmla="*/ 406 h 546"/>
                <a:gd name="T34" fmla="*/ 432 w 604"/>
                <a:gd name="T35" fmla="*/ 302 h 546"/>
                <a:gd name="T36" fmla="*/ 424 w 604"/>
                <a:gd name="T37" fmla="*/ 270 h 546"/>
                <a:gd name="T38" fmla="*/ 420 w 604"/>
                <a:gd name="T39" fmla="*/ 194 h 546"/>
                <a:gd name="T40" fmla="*/ 408 w 604"/>
                <a:gd name="T41" fmla="*/ 182 h 546"/>
                <a:gd name="T42" fmla="*/ 336 w 604"/>
                <a:gd name="T43" fmla="*/ 146 h 546"/>
                <a:gd name="T44" fmla="*/ 332 w 604"/>
                <a:gd name="T45" fmla="*/ 190 h 546"/>
                <a:gd name="T46" fmla="*/ 324 w 604"/>
                <a:gd name="T47" fmla="*/ 214 h 546"/>
                <a:gd name="T48" fmla="*/ 332 w 604"/>
                <a:gd name="T49" fmla="*/ 246 h 546"/>
                <a:gd name="T50" fmla="*/ 312 w 604"/>
                <a:gd name="T51" fmla="*/ 346 h 546"/>
                <a:gd name="T52" fmla="*/ 308 w 604"/>
                <a:gd name="T53" fmla="*/ 430 h 546"/>
                <a:gd name="T54" fmla="*/ 312 w 604"/>
                <a:gd name="T55" fmla="*/ 442 h 546"/>
                <a:gd name="T56" fmla="*/ 324 w 604"/>
                <a:gd name="T57" fmla="*/ 450 h 546"/>
                <a:gd name="T58" fmla="*/ 316 w 604"/>
                <a:gd name="T59" fmla="*/ 474 h 546"/>
                <a:gd name="T60" fmla="*/ 332 w 604"/>
                <a:gd name="T61" fmla="*/ 510 h 546"/>
                <a:gd name="T62" fmla="*/ 264 w 604"/>
                <a:gd name="T63" fmla="*/ 546 h 546"/>
                <a:gd name="T64" fmla="*/ 212 w 604"/>
                <a:gd name="T65" fmla="*/ 534 h 546"/>
                <a:gd name="T66" fmla="*/ 220 w 604"/>
                <a:gd name="T67" fmla="*/ 494 h 546"/>
                <a:gd name="T68" fmla="*/ 228 w 604"/>
                <a:gd name="T69" fmla="*/ 470 h 546"/>
                <a:gd name="T70" fmla="*/ 224 w 604"/>
                <a:gd name="T71" fmla="*/ 450 h 546"/>
                <a:gd name="T72" fmla="*/ 200 w 604"/>
                <a:gd name="T73" fmla="*/ 442 h 546"/>
                <a:gd name="T74" fmla="*/ 208 w 604"/>
                <a:gd name="T75" fmla="*/ 418 h 546"/>
                <a:gd name="T76" fmla="*/ 212 w 604"/>
                <a:gd name="T77" fmla="*/ 406 h 546"/>
                <a:gd name="T78" fmla="*/ 200 w 604"/>
                <a:gd name="T79" fmla="*/ 346 h 546"/>
                <a:gd name="T80" fmla="*/ 208 w 604"/>
                <a:gd name="T81" fmla="*/ 306 h 546"/>
                <a:gd name="T82" fmla="*/ 212 w 604"/>
                <a:gd name="T83" fmla="*/ 286 h 546"/>
                <a:gd name="T84" fmla="*/ 208 w 604"/>
                <a:gd name="T85" fmla="*/ 190 h 546"/>
                <a:gd name="T86" fmla="*/ 164 w 604"/>
                <a:gd name="T87" fmla="*/ 174 h 546"/>
                <a:gd name="T88" fmla="*/ 52 w 604"/>
                <a:gd name="T89" fmla="*/ 130 h 546"/>
                <a:gd name="T90" fmla="*/ 8 w 604"/>
                <a:gd name="T91" fmla="*/ 94 h 546"/>
                <a:gd name="T92" fmla="*/ 0 w 604"/>
                <a:gd name="T93" fmla="*/ 82 h 546"/>
                <a:gd name="T94" fmla="*/ 0 w 604"/>
                <a:gd name="T95" fmla="*/ 38 h 546"/>
                <a:gd name="T96" fmla="*/ 192 w 604"/>
                <a:gd name="T97" fmla="*/ 10 h 5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4"/>
                <a:gd name="T148" fmla="*/ 0 h 546"/>
                <a:gd name="T149" fmla="*/ 604 w 604"/>
                <a:gd name="T150" fmla="*/ 546 h 5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4" h="546">
                  <a:moveTo>
                    <a:pt x="192" y="10"/>
                  </a:moveTo>
                  <a:cubicBezTo>
                    <a:pt x="242" y="0"/>
                    <a:pt x="285" y="14"/>
                    <a:pt x="332" y="26"/>
                  </a:cubicBezTo>
                  <a:cubicBezTo>
                    <a:pt x="377" y="21"/>
                    <a:pt x="414" y="27"/>
                    <a:pt x="460" y="30"/>
                  </a:cubicBezTo>
                  <a:cubicBezTo>
                    <a:pt x="472" y="42"/>
                    <a:pt x="479" y="50"/>
                    <a:pt x="484" y="66"/>
                  </a:cubicBezTo>
                  <a:cubicBezTo>
                    <a:pt x="487" y="113"/>
                    <a:pt x="499" y="152"/>
                    <a:pt x="504" y="198"/>
                  </a:cubicBezTo>
                  <a:cubicBezTo>
                    <a:pt x="507" y="226"/>
                    <a:pt x="507" y="271"/>
                    <a:pt x="520" y="298"/>
                  </a:cubicBezTo>
                  <a:cubicBezTo>
                    <a:pt x="527" y="312"/>
                    <a:pt x="529" y="329"/>
                    <a:pt x="536" y="342"/>
                  </a:cubicBezTo>
                  <a:cubicBezTo>
                    <a:pt x="559" y="383"/>
                    <a:pt x="547" y="351"/>
                    <a:pt x="556" y="378"/>
                  </a:cubicBezTo>
                  <a:cubicBezTo>
                    <a:pt x="548" y="383"/>
                    <a:pt x="524" y="397"/>
                    <a:pt x="524" y="398"/>
                  </a:cubicBezTo>
                  <a:cubicBezTo>
                    <a:pt x="524" y="411"/>
                    <a:pt x="570" y="419"/>
                    <a:pt x="580" y="422"/>
                  </a:cubicBezTo>
                  <a:cubicBezTo>
                    <a:pt x="588" y="424"/>
                    <a:pt x="604" y="430"/>
                    <a:pt x="604" y="430"/>
                  </a:cubicBezTo>
                  <a:cubicBezTo>
                    <a:pt x="587" y="447"/>
                    <a:pt x="575" y="451"/>
                    <a:pt x="552" y="458"/>
                  </a:cubicBezTo>
                  <a:cubicBezTo>
                    <a:pt x="544" y="460"/>
                    <a:pt x="528" y="466"/>
                    <a:pt x="528" y="466"/>
                  </a:cubicBezTo>
                  <a:cubicBezTo>
                    <a:pt x="506" y="462"/>
                    <a:pt x="483" y="463"/>
                    <a:pt x="464" y="450"/>
                  </a:cubicBezTo>
                  <a:cubicBezTo>
                    <a:pt x="452" y="433"/>
                    <a:pt x="456" y="417"/>
                    <a:pt x="436" y="410"/>
                  </a:cubicBezTo>
                  <a:cubicBezTo>
                    <a:pt x="437" y="414"/>
                    <a:pt x="436" y="424"/>
                    <a:pt x="440" y="422"/>
                  </a:cubicBezTo>
                  <a:cubicBezTo>
                    <a:pt x="445" y="420"/>
                    <a:pt x="444" y="411"/>
                    <a:pt x="444" y="406"/>
                  </a:cubicBezTo>
                  <a:cubicBezTo>
                    <a:pt x="444" y="371"/>
                    <a:pt x="440" y="336"/>
                    <a:pt x="432" y="302"/>
                  </a:cubicBezTo>
                  <a:cubicBezTo>
                    <a:pt x="430" y="291"/>
                    <a:pt x="424" y="270"/>
                    <a:pt x="424" y="270"/>
                  </a:cubicBezTo>
                  <a:cubicBezTo>
                    <a:pt x="423" y="245"/>
                    <a:pt x="425" y="219"/>
                    <a:pt x="420" y="194"/>
                  </a:cubicBezTo>
                  <a:cubicBezTo>
                    <a:pt x="419" y="188"/>
                    <a:pt x="411" y="187"/>
                    <a:pt x="408" y="182"/>
                  </a:cubicBezTo>
                  <a:cubicBezTo>
                    <a:pt x="384" y="146"/>
                    <a:pt x="384" y="152"/>
                    <a:pt x="336" y="146"/>
                  </a:cubicBezTo>
                  <a:cubicBezTo>
                    <a:pt x="332" y="164"/>
                    <a:pt x="337" y="172"/>
                    <a:pt x="332" y="190"/>
                  </a:cubicBezTo>
                  <a:cubicBezTo>
                    <a:pt x="330" y="198"/>
                    <a:pt x="324" y="214"/>
                    <a:pt x="324" y="214"/>
                  </a:cubicBezTo>
                  <a:cubicBezTo>
                    <a:pt x="326" y="225"/>
                    <a:pt x="333" y="235"/>
                    <a:pt x="332" y="246"/>
                  </a:cubicBezTo>
                  <a:cubicBezTo>
                    <a:pt x="330" y="279"/>
                    <a:pt x="317" y="313"/>
                    <a:pt x="312" y="346"/>
                  </a:cubicBezTo>
                  <a:cubicBezTo>
                    <a:pt x="315" y="377"/>
                    <a:pt x="314" y="399"/>
                    <a:pt x="308" y="430"/>
                  </a:cubicBezTo>
                  <a:cubicBezTo>
                    <a:pt x="309" y="434"/>
                    <a:pt x="309" y="439"/>
                    <a:pt x="312" y="442"/>
                  </a:cubicBezTo>
                  <a:cubicBezTo>
                    <a:pt x="315" y="446"/>
                    <a:pt x="323" y="445"/>
                    <a:pt x="324" y="450"/>
                  </a:cubicBezTo>
                  <a:cubicBezTo>
                    <a:pt x="325" y="458"/>
                    <a:pt x="316" y="474"/>
                    <a:pt x="316" y="474"/>
                  </a:cubicBezTo>
                  <a:cubicBezTo>
                    <a:pt x="326" y="503"/>
                    <a:pt x="319" y="491"/>
                    <a:pt x="332" y="510"/>
                  </a:cubicBezTo>
                  <a:cubicBezTo>
                    <a:pt x="324" y="541"/>
                    <a:pt x="291" y="537"/>
                    <a:pt x="264" y="546"/>
                  </a:cubicBezTo>
                  <a:cubicBezTo>
                    <a:pt x="244" y="544"/>
                    <a:pt x="213" y="545"/>
                    <a:pt x="212" y="534"/>
                  </a:cubicBezTo>
                  <a:cubicBezTo>
                    <a:pt x="211" y="520"/>
                    <a:pt x="216" y="507"/>
                    <a:pt x="220" y="494"/>
                  </a:cubicBezTo>
                  <a:cubicBezTo>
                    <a:pt x="223" y="486"/>
                    <a:pt x="228" y="470"/>
                    <a:pt x="228" y="470"/>
                  </a:cubicBezTo>
                  <a:cubicBezTo>
                    <a:pt x="227" y="463"/>
                    <a:pt x="229" y="455"/>
                    <a:pt x="224" y="450"/>
                  </a:cubicBezTo>
                  <a:cubicBezTo>
                    <a:pt x="218" y="444"/>
                    <a:pt x="200" y="442"/>
                    <a:pt x="200" y="442"/>
                  </a:cubicBezTo>
                  <a:cubicBezTo>
                    <a:pt x="203" y="434"/>
                    <a:pt x="205" y="426"/>
                    <a:pt x="208" y="418"/>
                  </a:cubicBezTo>
                  <a:cubicBezTo>
                    <a:pt x="209" y="414"/>
                    <a:pt x="212" y="406"/>
                    <a:pt x="212" y="406"/>
                  </a:cubicBezTo>
                  <a:cubicBezTo>
                    <a:pt x="207" y="385"/>
                    <a:pt x="203" y="369"/>
                    <a:pt x="200" y="346"/>
                  </a:cubicBezTo>
                  <a:cubicBezTo>
                    <a:pt x="203" y="333"/>
                    <a:pt x="205" y="319"/>
                    <a:pt x="208" y="306"/>
                  </a:cubicBezTo>
                  <a:cubicBezTo>
                    <a:pt x="209" y="299"/>
                    <a:pt x="212" y="286"/>
                    <a:pt x="212" y="286"/>
                  </a:cubicBezTo>
                  <a:cubicBezTo>
                    <a:pt x="214" y="262"/>
                    <a:pt x="218" y="215"/>
                    <a:pt x="208" y="190"/>
                  </a:cubicBezTo>
                  <a:cubicBezTo>
                    <a:pt x="206" y="184"/>
                    <a:pt x="170" y="176"/>
                    <a:pt x="164" y="174"/>
                  </a:cubicBezTo>
                  <a:cubicBezTo>
                    <a:pt x="136" y="146"/>
                    <a:pt x="90" y="134"/>
                    <a:pt x="52" y="130"/>
                  </a:cubicBezTo>
                  <a:cubicBezTo>
                    <a:pt x="26" y="123"/>
                    <a:pt x="24" y="118"/>
                    <a:pt x="8" y="94"/>
                  </a:cubicBezTo>
                  <a:cubicBezTo>
                    <a:pt x="5" y="90"/>
                    <a:pt x="0" y="82"/>
                    <a:pt x="0" y="82"/>
                  </a:cubicBezTo>
                  <a:cubicBezTo>
                    <a:pt x="5" y="66"/>
                    <a:pt x="0" y="55"/>
                    <a:pt x="0" y="38"/>
                  </a:cubicBezTo>
                  <a:lnTo>
                    <a:pt x="192" y="1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7" name="Freeform 2824">
              <a:extLst>
                <a:ext uri="{FF2B5EF4-FFF2-40B4-BE49-F238E27FC236}">
                  <a16:creationId xmlns:a16="http://schemas.microsoft.com/office/drawing/2014/main" id="{A1DF2E42-49FA-6545-93AD-E7C3994A58A1}"/>
                </a:ext>
              </a:extLst>
            </p:cNvPr>
            <p:cNvSpPr>
              <a:spLocks/>
            </p:cNvSpPr>
            <p:nvPr/>
          </p:nvSpPr>
          <p:spPr bwMode="auto">
            <a:xfrm>
              <a:off x="6855" y="1528"/>
              <a:ext cx="217" cy="243"/>
            </a:xfrm>
            <a:custGeom>
              <a:avLst/>
              <a:gdLst>
                <a:gd name="T0" fmla="*/ 89 w 217"/>
                <a:gd name="T1" fmla="*/ 24 h 243"/>
                <a:gd name="T2" fmla="*/ 113 w 217"/>
                <a:gd name="T3" fmla="*/ 0 h 243"/>
                <a:gd name="T4" fmla="*/ 149 w 217"/>
                <a:gd name="T5" fmla="*/ 12 h 243"/>
                <a:gd name="T6" fmla="*/ 217 w 217"/>
                <a:gd name="T7" fmla="*/ 56 h 243"/>
                <a:gd name="T8" fmla="*/ 213 w 217"/>
                <a:gd name="T9" fmla="*/ 72 h 243"/>
                <a:gd name="T10" fmla="*/ 201 w 217"/>
                <a:gd name="T11" fmla="*/ 80 h 243"/>
                <a:gd name="T12" fmla="*/ 217 w 217"/>
                <a:gd name="T13" fmla="*/ 104 h 243"/>
                <a:gd name="T14" fmla="*/ 169 w 217"/>
                <a:gd name="T15" fmla="*/ 200 h 243"/>
                <a:gd name="T16" fmla="*/ 141 w 217"/>
                <a:gd name="T17" fmla="*/ 228 h 243"/>
                <a:gd name="T18" fmla="*/ 133 w 217"/>
                <a:gd name="T19" fmla="*/ 240 h 243"/>
                <a:gd name="T20" fmla="*/ 69 w 217"/>
                <a:gd name="T21" fmla="*/ 212 h 243"/>
                <a:gd name="T22" fmla="*/ 41 w 217"/>
                <a:gd name="T23" fmla="*/ 160 h 243"/>
                <a:gd name="T24" fmla="*/ 17 w 217"/>
                <a:gd name="T25" fmla="*/ 152 h 243"/>
                <a:gd name="T26" fmla="*/ 21 w 217"/>
                <a:gd name="T27" fmla="*/ 108 h 243"/>
                <a:gd name="T28" fmla="*/ 29 w 217"/>
                <a:gd name="T29" fmla="*/ 96 h 243"/>
                <a:gd name="T30" fmla="*/ 21 w 217"/>
                <a:gd name="T31" fmla="*/ 72 h 243"/>
                <a:gd name="T32" fmla="*/ 49 w 217"/>
                <a:gd name="T33" fmla="*/ 32 h 243"/>
                <a:gd name="T34" fmla="*/ 89 w 217"/>
                <a:gd name="T35" fmla="*/ 24 h 2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7"/>
                <a:gd name="T55" fmla="*/ 0 h 243"/>
                <a:gd name="T56" fmla="*/ 217 w 217"/>
                <a:gd name="T57" fmla="*/ 243 h 2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7" h="243">
                  <a:moveTo>
                    <a:pt x="89" y="24"/>
                  </a:moveTo>
                  <a:cubicBezTo>
                    <a:pt x="82" y="4"/>
                    <a:pt x="96" y="6"/>
                    <a:pt x="113" y="0"/>
                  </a:cubicBezTo>
                  <a:cubicBezTo>
                    <a:pt x="138" y="8"/>
                    <a:pt x="120" y="19"/>
                    <a:pt x="149" y="12"/>
                  </a:cubicBezTo>
                  <a:cubicBezTo>
                    <a:pt x="181" y="34"/>
                    <a:pt x="191" y="17"/>
                    <a:pt x="217" y="56"/>
                  </a:cubicBezTo>
                  <a:cubicBezTo>
                    <a:pt x="216" y="61"/>
                    <a:pt x="216" y="67"/>
                    <a:pt x="213" y="72"/>
                  </a:cubicBezTo>
                  <a:cubicBezTo>
                    <a:pt x="210" y="76"/>
                    <a:pt x="200" y="75"/>
                    <a:pt x="201" y="80"/>
                  </a:cubicBezTo>
                  <a:cubicBezTo>
                    <a:pt x="202" y="90"/>
                    <a:pt x="217" y="104"/>
                    <a:pt x="217" y="104"/>
                  </a:cubicBezTo>
                  <a:cubicBezTo>
                    <a:pt x="187" y="124"/>
                    <a:pt x="179" y="167"/>
                    <a:pt x="169" y="200"/>
                  </a:cubicBezTo>
                  <a:cubicBezTo>
                    <a:pt x="165" y="213"/>
                    <a:pt x="141" y="228"/>
                    <a:pt x="141" y="228"/>
                  </a:cubicBezTo>
                  <a:cubicBezTo>
                    <a:pt x="138" y="232"/>
                    <a:pt x="138" y="238"/>
                    <a:pt x="133" y="240"/>
                  </a:cubicBezTo>
                  <a:cubicBezTo>
                    <a:pt x="123" y="243"/>
                    <a:pt x="78" y="218"/>
                    <a:pt x="69" y="212"/>
                  </a:cubicBezTo>
                  <a:cubicBezTo>
                    <a:pt x="61" y="200"/>
                    <a:pt x="53" y="168"/>
                    <a:pt x="41" y="160"/>
                  </a:cubicBezTo>
                  <a:cubicBezTo>
                    <a:pt x="34" y="156"/>
                    <a:pt x="17" y="152"/>
                    <a:pt x="17" y="152"/>
                  </a:cubicBezTo>
                  <a:cubicBezTo>
                    <a:pt x="4" y="133"/>
                    <a:pt x="0" y="122"/>
                    <a:pt x="21" y="108"/>
                  </a:cubicBezTo>
                  <a:cubicBezTo>
                    <a:pt x="24" y="104"/>
                    <a:pt x="29" y="101"/>
                    <a:pt x="29" y="96"/>
                  </a:cubicBezTo>
                  <a:cubicBezTo>
                    <a:pt x="29" y="88"/>
                    <a:pt x="21" y="72"/>
                    <a:pt x="21" y="72"/>
                  </a:cubicBezTo>
                  <a:cubicBezTo>
                    <a:pt x="28" y="51"/>
                    <a:pt x="28" y="39"/>
                    <a:pt x="49" y="32"/>
                  </a:cubicBezTo>
                  <a:cubicBezTo>
                    <a:pt x="57" y="9"/>
                    <a:pt x="70" y="18"/>
                    <a:pt x="89" y="24"/>
                  </a:cubicBez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8" name="Freeform 2825">
              <a:extLst>
                <a:ext uri="{FF2B5EF4-FFF2-40B4-BE49-F238E27FC236}">
                  <a16:creationId xmlns:a16="http://schemas.microsoft.com/office/drawing/2014/main" id="{594124AE-93BC-4340-93C4-3120981B53A9}"/>
                </a:ext>
              </a:extLst>
            </p:cNvPr>
            <p:cNvSpPr>
              <a:spLocks/>
            </p:cNvSpPr>
            <p:nvPr/>
          </p:nvSpPr>
          <p:spPr bwMode="auto">
            <a:xfrm>
              <a:off x="6777" y="1680"/>
              <a:ext cx="351" cy="468"/>
            </a:xfrm>
            <a:custGeom>
              <a:avLst/>
              <a:gdLst>
                <a:gd name="T0" fmla="*/ 131 w 351"/>
                <a:gd name="T1" fmla="*/ 0 h 468"/>
                <a:gd name="T2" fmla="*/ 115 w 351"/>
                <a:gd name="T3" fmla="*/ 32 h 468"/>
                <a:gd name="T4" fmla="*/ 99 w 351"/>
                <a:gd name="T5" fmla="*/ 56 h 468"/>
                <a:gd name="T6" fmla="*/ 47 w 351"/>
                <a:gd name="T7" fmla="*/ 120 h 468"/>
                <a:gd name="T8" fmla="*/ 19 w 351"/>
                <a:gd name="T9" fmla="*/ 156 h 468"/>
                <a:gd name="T10" fmla="*/ 11 w 351"/>
                <a:gd name="T11" fmla="*/ 196 h 468"/>
                <a:gd name="T12" fmla="*/ 23 w 351"/>
                <a:gd name="T13" fmla="*/ 376 h 468"/>
                <a:gd name="T14" fmla="*/ 83 w 351"/>
                <a:gd name="T15" fmla="*/ 424 h 468"/>
                <a:gd name="T16" fmla="*/ 123 w 351"/>
                <a:gd name="T17" fmla="*/ 460 h 468"/>
                <a:gd name="T18" fmla="*/ 155 w 351"/>
                <a:gd name="T19" fmla="*/ 468 h 468"/>
                <a:gd name="T20" fmla="*/ 315 w 351"/>
                <a:gd name="T21" fmla="*/ 428 h 468"/>
                <a:gd name="T22" fmla="*/ 343 w 351"/>
                <a:gd name="T23" fmla="*/ 396 h 468"/>
                <a:gd name="T24" fmla="*/ 339 w 351"/>
                <a:gd name="T25" fmla="*/ 356 h 468"/>
                <a:gd name="T26" fmla="*/ 327 w 351"/>
                <a:gd name="T27" fmla="*/ 352 h 468"/>
                <a:gd name="T28" fmla="*/ 303 w 351"/>
                <a:gd name="T29" fmla="*/ 300 h 468"/>
                <a:gd name="T30" fmla="*/ 323 w 351"/>
                <a:gd name="T31" fmla="*/ 264 h 468"/>
                <a:gd name="T32" fmla="*/ 343 w 351"/>
                <a:gd name="T33" fmla="*/ 160 h 468"/>
                <a:gd name="T34" fmla="*/ 291 w 351"/>
                <a:gd name="T35" fmla="*/ 84 h 468"/>
                <a:gd name="T36" fmla="*/ 239 w 351"/>
                <a:gd name="T37" fmla="*/ 60 h 468"/>
                <a:gd name="T38" fmla="*/ 131 w 351"/>
                <a:gd name="T39" fmla="*/ 0 h 4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1"/>
                <a:gd name="T61" fmla="*/ 0 h 468"/>
                <a:gd name="T62" fmla="*/ 351 w 351"/>
                <a:gd name="T63" fmla="*/ 468 h 4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1" h="468">
                  <a:moveTo>
                    <a:pt x="131" y="0"/>
                  </a:moveTo>
                  <a:cubicBezTo>
                    <a:pt x="126" y="11"/>
                    <a:pt x="122" y="22"/>
                    <a:pt x="115" y="32"/>
                  </a:cubicBezTo>
                  <a:cubicBezTo>
                    <a:pt x="110" y="40"/>
                    <a:pt x="99" y="56"/>
                    <a:pt x="99" y="56"/>
                  </a:cubicBezTo>
                  <a:cubicBezTo>
                    <a:pt x="92" y="84"/>
                    <a:pt x="76" y="110"/>
                    <a:pt x="47" y="120"/>
                  </a:cubicBezTo>
                  <a:cubicBezTo>
                    <a:pt x="20" y="147"/>
                    <a:pt x="27" y="133"/>
                    <a:pt x="19" y="156"/>
                  </a:cubicBezTo>
                  <a:cubicBezTo>
                    <a:pt x="25" y="173"/>
                    <a:pt x="16" y="180"/>
                    <a:pt x="11" y="196"/>
                  </a:cubicBezTo>
                  <a:cubicBezTo>
                    <a:pt x="7" y="272"/>
                    <a:pt x="0" y="306"/>
                    <a:pt x="23" y="376"/>
                  </a:cubicBezTo>
                  <a:cubicBezTo>
                    <a:pt x="32" y="403"/>
                    <a:pt x="63" y="410"/>
                    <a:pt x="83" y="424"/>
                  </a:cubicBezTo>
                  <a:cubicBezTo>
                    <a:pt x="98" y="434"/>
                    <a:pt x="123" y="460"/>
                    <a:pt x="123" y="460"/>
                  </a:cubicBezTo>
                  <a:cubicBezTo>
                    <a:pt x="146" y="452"/>
                    <a:pt x="148" y="441"/>
                    <a:pt x="155" y="468"/>
                  </a:cubicBezTo>
                  <a:cubicBezTo>
                    <a:pt x="209" y="455"/>
                    <a:pt x="261" y="441"/>
                    <a:pt x="315" y="428"/>
                  </a:cubicBezTo>
                  <a:cubicBezTo>
                    <a:pt x="351" y="406"/>
                    <a:pt x="351" y="420"/>
                    <a:pt x="343" y="396"/>
                  </a:cubicBezTo>
                  <a:cubicBezTo>
                    <a:pt x="342" y="383"/>
                    <a:pt x="344" y="369"/>
                    <a:pt x="339" y="356"/>
                  </a:cubicBezTo>
                  <a:cubicBezTo>
                    <a:pt x="338" y="352"/>
                    <a:pt x="330" y="355"/>
                    <a:pt x="327" y="352"/>
                  </a:cubicBezTo>
                  <a:cubicBezTo>
                    <a:pt x="322" y="347"/>
                    <a:pt x="306" y="309"/>
                    <a:pt x="303" y="300"/>
                  </a:cubicBezTo>
                  <a:cubicBezTo>
                    <a:pt x="311" y="288"/>
                    <a:pt x="315" y="276"/>
                    <a:pt x="323" y="264"/>
                  </a:cubicBezTo>
                  <a:cubicBezTo>
                    <a:pt x="318" y="214"/>
                    <a:pt x="328" y="205"/>
                    <a:pt x="343" y="160"/>
                  </a:cubicBezTo>
                  <a:cubicBezTo>
                    <a:pt x="337" y="105"/>
                    <a:pt x="342" y="97"/>
                    <a:pt x="291" y="84"/>
                  </a:cubicBezTo>
                  <a:cubicBezTo>
                    <a:pt x="285" y="80"/>
                    <a:pt x="247" y="60"/>
                    <a:pt x="239" y="60"/>
                  </a:cubicBezTo>
                  <a:lnTo>
                    <a:pt x="131" y="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grpSp>
      <p:sp>
        <p:nvSpPr>
          <p:cNvPr id="19" name="テキスト ボックス 18">
            <a:extLst>
              <a:ext uri="{FF2B5EF4-FFF2-40B4-BE49-F238E27FC236}">
                <a16:creationId xmlns:a16="http://schemas.microsoft.com/office/drawing/2014/main" id="{580E187F-6434-DB45-B83E-1F30F928B3EC}"/>
              </a:ext>
            </a:extLst>
          </p:cNvPr>
          <p:cNvSpPr txBox="1"/>
          <p:nvPr/>
        </p:nvSpPr>
        <p:spPr>
          <a:xfrm>
            <a:off x="8451167" y="4425549"/>
            <a:ext cx="1277022" cy="461665"/>
          </a:xfrm>
          <a:prstGeom prst="rect">
            <a:avLst/>
          </a:prstGeom>
          <a:noFill/>
        </p:spPr>
        <p:txBody>
          <a:bodyPr wrap="square" rtlCol="0">
            <a:spAutoFit/>
          </a:bodyPr>
          <a:lstStyle/>
          <a:p>
            <a:r>
              <a:rPr kumimoji="1" lang="ja-JP" altLang="en-US" sz="2400" b="1"/>
              <a:t>攻撃者</a:t>
            </a:r>
          </a:p>
        </p:txBody>
      </p:sp>
      <p:sp>
        <p:nvSpPr>
          <p:cNvPr id="24" name="テキスト ボックス 23">
            <a:extLst>
              <a:ext uri="{FF2B5EF4-FFF2-40B4-BE49-F238E27FC236}">
                <a16:creationId xmlns:a16="http://schemas.microsoft.com/office/drawing/2014/main" id="{09E0BB45-8212-4B45-8FD3-C9C6083C8D9E}"/>
              </a:ext>
            </a:extLst>
          </p:cNvPr>
          <p:cNvSpPr txBox="1"/>
          <p:nvPr/>
        </p:nvSpPr>
        <p:spPr>
          <a:xfrm>
            <a:off x="6580231" y="5176040"/>
            <a:ext cx="766020" cy="400110"/>
          </a:xfrm>
          <a:prstGeom prst="rect">
            <a:avLst/>
          </a:prstGeom>
          <a:noFill/>
        </p:spPr>
        <p:txBody>
          <a:bodyPr wrap="square" rtlCol="0">
            <a:spAutoFit/>
          </a:bodyPr>
          <a:lstStyle/>
          <a:p>
            <a:r>
              <a:rPr lang="ja-JP" altLang="en-US" sz="2000" b="1"/>
              <a:t>侵入</a:t>
            </a:r>
            <a:endParaRPr kumimoji="1" lang="ja-JP" altLang="en-US" sz="2000" b="1"/>
          </a:p>
        </p:txBody>
      </p:sp>
      <p:sp>
        <p:nvSpPr>
          <p:cNvPr id="22" name="角丸四角形 21">
            <a:extLst>
              <a:ext uri="{FF2B5EF4-FFF2-40B4-BE49-F238E27FC236}">
                <a16:creationId xmlns:a16="http://schemas.microsoft.com/office/drawing/2014/main" id="{FA314DF3-2B13-4244-B411-C4E6D6A3B4B3}"/>
              </a:ext>
            </a:extLst>
          </p:cNvPr>
          <p:cNvSpPr/>
          <p:nvPr/>
        </p:nvSpPr>
        <p:spPr>
          <a:xfrm>
            <a:off x="4461719" y="5067951"/>
            <a:ext cx="1706647" cy="1109022"/>
          </a:xfrm>
          <a:prstGeom prst="roundRect">
            <a:avLst/>
          </a:prstGeom>
          <a:pattFill prst="pct10">
            <a:fgClr>
              <a:schemeClr val="tx1"/>
            </a:fgClr>
            <a:bgClr>
              <a:schemeClr val="accent2">
                <a:lumMod val="60000"/>
                <a:lumOff val="40000"/>
              </a:schemeClr>
            </a:bgClr>
          </a:pattFill>
          <a:ln w="5715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4" name="テキスト ボックス 13">
            <a:extLst>
              <a:ext uri="{FF2B5EF4-FFF2-40B4-BE49-F238E27FC236}">
                <a16:creationId xmlns:a16="http://schemas.microsoft.com/office/drawing/2014/main" id="{03C925EF-0447-E54D-89C9-84BB4D4CB039}"/>
              </a:ext>
            </a:extLst>
          </p:cNvPr>
          <p:cNvSpPr txBox="1"/>
          <p:nvPr/>
        </p:nvSpPr>
        <p:spPr>
          <a:xfrm>
            <a:off x="4906678" y="5346833"/>
            <a:ext cx="852551" cy="523220"/>
          </a:xfrm>
          <a:prstGeom prst="rect">
            <a:avLst/>
          </a:prstGeom>
          <a:solidFill>
            <a:schemeClr val="bg1"/>
          </a:solidFill>
          <a:ln w="25400">
            <a:solidFill>
              <a:schemeClr val="tx1"/>
            </a:solidFill>
          </a:ln>
        </p:spPr>
        <p:txBody>
          <a:bodyPr wrap="square" rtlCol="0">
            <a:spAutoFit/>
          </a:bodyPr>
          <a:lstStyle/>
          <a:p>
            <a:r>
              <a:rPr kumimoji="1" lang="en-US" altLang="ja-JP" sz="2800" b="1" dirty="0"/>
              <a:t>IDS</a:t>
            </a:r>
            <a:endParaRPr kumimoji="1" lang="ja-JP" altLang="en-US" sz="2800" b="1"/>
          </a:p>
        </p:txBody>
      </p:sp>
      <p:sp>
        <p:nvSpPr>
          <p:cNvPr id="25" name="テキスト ボックス 24">
            <a:extLst>
              <a:ext uri="{FF2B5EF4-FFF2-40B4-BE49-F238E27FC236}">
                <a16:creationId xmlns:a16="http://schemas.microsoft.com/office/drawing/2014/main" id="{E8DE06C6-D038-134B-86BE-71A7D32EAA94}"/>
              </a:ext>
            </a:extLst>
          </p:cNvPr>
          <p:cNvSpPr txBox="1"/>
          <p:nvPr/>
        </p:nvSpPr>
        <p:spPr>
          <a:xfrm>
            <a:off x="5408782" y="5106677"/>
            <a:ext cx="611787" cy="707886"/>
          </a:xfrm>
          <a:prstGeom prst="rect">
            <a:avLst/>
          </a:prstGeom>
          <a:noFill/>
        </p:spPr>
        <p:txBody>
          <a:bodyPr wrap="square" rtlCol="0">
            <a:spAutoFit/>
          </a:bodyPr>
          <a:lstStyle/>
          <a:p>
            <a:r>
              <a:rPr kumimoji="1" lang="ja-JP" altLang="en-US" sz="4000">
                <a:solidFill>
                  <a:srgbClr val="7030A0"/>
                </a:solidFill>
              </a:rPr>
              <a:t>✖️</a:t>
            </a:r>
          </a:p>
        </p:txBody>
      </p:sp>
      <p:cxnSp>
        <p:nvCxnSpPr>
          <p:cNvPr id="20" name="直線矢印コネクタ 19">
            <a:extLst>
              <a:ext uri="{FF2B5EF4-FFF2-40B4-BE49-F238E27FC236}">
                <a16:creationId xmlns:a16="http://schemas.microsoft.com/office/drawing/2014/main" id="{6AE1EB2A-8448-3045-8240-025F4690FCA9}"/>
              </a:ext>
            </a:extLst>
          </p:cNvPr>
          <p:cNvCxnSpPr>
            <a:cxnSpLocks/>
          </p:cNvCxnSpPr>
          <p:nvPr/>
        </p:nvCxnSpPr>
        <p:spPr>
          <a:xfrm flipH="1">
            <a:off x="5853146" y="5586110"/>
            <a:ext cx="2550976" cy="7603"/>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9D6CCF30-7264-D3DC-C452-316BAF8349F5}"/>
              </a:ext>
            </a:extLst>
          </p:cNvPr>
          <p:cNvCxnSpPr>
            <a:cxnSpLocks/>
          </p:cNvCxnSpPr>
          <p:nvPr/>
        </p:nvCxnSpPr>
        <p:spPr>
          <a:xfrm>
            <a:off x="3483561" y="5612036"/>
            <a:ext cx="960138" cy="1"/>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5BCB6E0-0E7A-3186-8E66-951AB6C886C6}"/>
              </a:ext>
            </a:extLst>
          </p:cNvPr>
          <p:cNvSpPr txBox="1"/>
          <p:nvPr/>
        </p:nvSpPr>
        <p:spPr>
          <a:xfrm>
            <a:off x="3561352" y="5159622"/>
            <a:ext cx="766020" cy="400110"/>
          </a:xfrm>
          <a:prstGeom prst="rect">
            <a:avLst/>
          </a:prstGeom>
          <a:noFill/>
        </p:spPr>
        <p:txBody>
          <a:bodyPr wrap="square" rtlCol="0">
            <a:spAutoFit/>
          </a:bodyPr>
          <a:lstStyle/>
          <a:p>
            <a:r>
              <a:rPr kumimoji="1" lang="ja-JP" altLang="en-US" sz="2000" b="1"/>
              <a:t>監視</a:t>
            </a:r>
          </a:p>
        </p:txBody>
      </p:sp>
      <p:sp>
        <p:nvSpPr>
          <p:cNvPr id="10" name="爆発 2 9">
            <a:extLst>
              <a:ext uri="{FF2B5EF4-FFF2-40B4-BE49-F238E27FC236}">
                <a16:creationId xmlns:a16="http://schemas.microsoft.com/office/drawing/2014/main" id="{9D6B2F4A-2752-3423-D3D8-6B6A31AB7BA3}"/>
              </a:ext>
            </a:extLst>
          </p:cNvPr>
          <p:cNvSpPr/>
          <p:nvPr/>
        </p:nvSpPr>
        <p:spPr>
          <a:xfrm rot="2349062">
            <a:off x="4908615" y="5162880"/>
            <a:ext cx="954700" cy="913811"/>
          </a:xfrm>
          <a:prstGeom prst="irregularSeal2">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FF0000"/>
              </a:solidFill>
            </a:endParaRPr>
          </a:p>
        </p:txBody>
      </p:sp>
      <p:sp>
        <p:nvSpPr>
          <p:cNvPr id="11" name="テキスト ボックス 10">
            <a:extLst>
              <a:ext uri="{FF2B5EF4-FFF2-40B4-BE49-F238E27FC236}">
                <a16:creationId xmlns:a16="http://schemas.microsoft.com/office/drawing/2014/main" id="{537F6E4F-9BA8-8679-B1BB-FFA324071324}"/>
              </a:ext>
            </a:extLst>
          </p:cNvPr>
          <p:cNvSpPr txBox="1"/>
          <p:nvPr/>
        </p:nvSpPr>
        <p:spPr>
          <a:xfrm>
            <a:off x="5040455" y="5463377"/>
            <a:ext cx="646331" cy="369332"/>
          </a:xfrm>
          <a:prstGeom prst="rect">
            <a:avLst/>
          </a:prstGeom>
          <a:noFill/>
        </p:spPr>
        <p:txBody>
          <a:bodyPr wrap="none" rtlCol="0">
            <a:spAutoFit/>
          </a:bodyPr>
          <a:lstStyle/>
          <a:p>
            <a:r>
              <a:rPr kumimoji="1" lang="ja-JP" altLang="en-US" b="1"/>
              <a:t>検知</a:t>
            </a:r>
          </a:p>
        </p:txBody>
      </p:sp>
    </p:spTree>
    <p:extLst>
      <p:ext uri="{BB962C8B-B14F-4D97-AF65-F5344CB8AC3E}">
        <p14:creationId xmlns:p14="http://schemas.microsoft.com/office/powerpoint/2010/main" val="9607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2.08333E-7 -4.07407E-6 L -0.18685 -0.00208 " pathEditMode="relative" rAng="0" ptsTypes="AA">
                                      <p:cBhvr>
                                        <p:cTn id="11" dur="2000" fill="hold"/>
                                        <p:tgtEl>
                                          <p:spTgt spid="14"/>
                                        </p:tgtEl>
                                        <p:attrNameLst>
                                          <p:attrName>ppt_x</p:attrName>
                                          <p:attrName>ppt_y</p:attrName>
                                        </p:attrNameLst>
                                      </p:cBhvr>
                                      <p:rCtr x="-9349" y="-116"/>
                                    </p:animMotion>
                                  </p:childTnLst>
                                </p:cTn>
                              </p:par>
                              <p:par>
                                <p:cTn id="12" presetID="10" presetClass="exit" presetSubtype="0" fill="hold" grpId="1" nodeType="withEffect">
                                  <p:stCondLst>
                                    <p:cond delay="0"/>
                                  </p:stCondLst>
                                  <p:childTnLst>
                                    <p:animEffect transition="out" filter="fade">
                                      <p:cBhvr>
                                        <p:cTn id="13" dur="10"/>
                                        <p:tgtEl>
                                          <p:spTgt spid="25"/>
                                        </p:tgtEl>
                                      </p:cBhvr>
                                    </p:animEffect>
                                    <p:set>
                                      <p:cBhvr>
                                        <p:cTn id="14" dur="1" fill="hold">
                                          <p:stCondLst>
                                            <p:cond delay="9"/>
                                          </p:stCondLst>
                                        </p:cTn>
                                        <p:tgtEl>
                                          <p:spTgt spid="25"/>
                                        </p:tgtEl>
                                        <p:attrNameLst>
                                          <p:attrName>style.visibility</p:attrName>
                                        </p:attrNameLst>
                                      </p:cBhvr>
                                      <p:to>
                                        <p:strVal val="hidden"/>
                                      </p:to>
                                    </p:se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par>
                                <p:cTn id="19" presetID="22" presetClass="entr" presetSubtype="8"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1"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
                                        <p:tgtEl>
                                          <p:spTgt spid="10"/>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5" grpId="0"/>
      <p:bldP spid="25" grpId="1"/>
      <p:bldP spid="9" grpId="0"/>
      <p:bldP spid="10" grpId="1" animBg="1"/>
      <p:bldP spid="1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A7FF79-6E7A-AD4E-8D8D-FE37C525935B}"/>
              </a:ext>
            </a:extLst>
          </p:cNvPr>
          <p:cNvSpPr>
            <a:spLocks noGrp="1"/>
          </p:cNvSpPr>
          <p:nvPr>
            <p:ph type="title"/>
          </p:nvPr>
        </p:nvSpPr>
        <p:spPr/>
        <p:txBody>
          <a:bodyPr/>
          <a:lstStyle/>
          <a:p>
            <a:r>
              <a:rPr lang="en-US" altLang="ja-JP"/>
              <a:t>SEV</a:t>
            </a:r>
            <a:r>
              <a:rPr lang="ja-JP" altLang="en-US"/>
              <a:t>で暗号化された</a:t>
            </a:r>
            <a:r>
              <a:rPr lang="en-US" altLang="ja-JP"/>
              <a:t>VM</a:t>
            </a:r>
            <a:r>
              <a:rPr lang="ja-JP" altLang="en-US"/>
              <a:t>の監視</a:t>
            </a:r>
          </a:p>
        </p:txBody>
      </p:sp>
      <p:sp>
        <p:nvSpPr>
          <p:cNvPr id="3" name="コンテンツ プレースホルダー 2">
            <a:extLst>
              <a:ext uri="{FF2B5EF4-FFF2-40B4-BE49-F238E27FC236}">
                <a16:creationId xmlns:a16="http://schemas.microsoft.com/office/drawing/2014/main" id="{1D458B89-39DB-FB44-88BE-93CC2441B3D2}"/>
              </a:ext>
            </a:extLst>
          </p:cNvPr>
          <p:cNvSpPr>
            <a:spLocks noGrp="1"/>
          </p:cNvSpPr>
          <p:nvPr>
            <p:ph idx="1"/>
          </p:nvPr>
        </p:nvSpPr>
        <p:spPr/>
        <p:txBody>
          <a:bodyPr/>
          <a:lstStyle/>
          <a:p>
            <a:r>
              <a:rPr lang="en-US" altLang="ja-JP" dirty="0"/>
              <a:t>SEV</a:t>
            </a:r>
            <a:r>
              <a:rPr lang="ja-JP" altLang="en-US"/>
              <a:t>によってメモリが暗号化された</a:t>
            </a:r>
            <a:r>
              <a:rPr lang="en-US" altLang="ja-JP" dirty="0"/>
              <a:t>VM</a:t>
            </a:r>
            <a:r>
              <a:rPr lang="ja-JP" altLang="en-US"/>
              <a:t>は外から監視できない</a:t>
            </a:r>
            <a:endParaRPr lang="en-US" altLang="ja-JP" dirty="0"/>
          </a:p>
          <a:p>
            <a:pPr lvl="1"/>
            <a:r>
              <a:rPr lang="ja-JP" altLang="en-US"/>
              <a:t>オフロードされた</a:t>
            </a:r>
            <a:r>
              <a:rPr lang="en-JP" altLang="ja-JP" dirty="0"/>
              <a:t>IDS</a:t>
            </a:r>
            <a:r>
              <a:rPr lang="ja-JP" altLang="en-US"/>
              <a:t>は</a:t>
            </a:r>
            <a:r>
              <a:rPr lang="en-US" altLang="ja-JP" dirty="0"/>
              <a:t>VM</a:t>
            </a:r>
            <a:r>
              <a:rPr lang="ja-JP" altLang="en-US"/>
              <a:t>のメモリを解析することができない</a:t>
            </a:r>
            <a:endParaRPr lang="en-US" altLang="ja-JP" dirty="0"/>
          </a:p>
          <a:p>
            <a:pPr lvl="1"/>
            <a:r>
              <a:rPr lang="ja-JP" altLang="en-US"/>
              <a:t>暗号化されたメモリを</a:t>
            </a:r>
            <a:r>
              <a:rPr lang="en-JP" altLang="ja-JP" dirty="0"/>
              <a:t>VM</a:t>
            </a:r>
            <a:r>
              <a:rPr lang="ja-JP" altLang="en-JP"/>
              <a:t>の</a:t>
            </a:r>
            <a:r>
              <a:rPr lang="ja-JP" altLang="en-US"/>
              <a:t>外で復号する手段はない</a:t>
            </a:r>
            <a:endParaRPr lang="en-US" altLang="ja-JP" dirty="0"/>
          </a:p>
          <a:p>
            <a:r>
              <a:rPr lang="ja-JP" altLang="en-US"/>
              <a:t>監視できたとしても</a:t>
            </a:r>
            <a:r>
              <a:rPr lang="en-US" altLang="ja-JP" dirty="0"/>
              <a:t>IDS</a:t>
            </a:r>
            <a:r>
              <a:rPr lang="ja-JP" altLang="en-US"/>
              <a:t>経由で機密情報が漏洩する恐れがある</a:t>
            </a:r>
            <a:endParaRPr lang="en-US" altLang="ja-JP" dirty="0"/>
          </a:p>
          <a:p>
            <a:pPr lvl="1"/>
            <a:r>
              <a:rPr lang="en-US" altLang="ja-JP" dirty="0"/>
              <a:t>IDS</a:t>
            </a:r>
            <a:r>
              <a:rPr lang="ja-JP" altLang="en-US"/>
              <a:t>は</a:t>
            </a:r>
            <a:r>
              <a:rPr lang="en-US" altLang="ja-JP" dirty="0"/>
              <a:t>VM</a:t>
            </a:r>
            <a:r>
              <a:rPr lang="ja-JP" altLang="en-US"/>
              <a:t>のメモリ上の機密情報を取得することがある</a:t>
            </a:r>
            <a:endParaRPr lang="en-US" altLang="ja-JP" dirty="0"/>
          </a:p>
          <a:p>
            <a:pPr lvl="1"/>
            <a:r>
              <a:rPr lang="ja-JP" altLang="en-US"/>
              <a:t>内部犯は</a:t>
            </a:r>
            <a:r>
              <a:rPr lang="en-US" altLang="ja-JP" dirty="0"/>
              <a:t>IDS</a:t>
            </a:r>
            <a:r>
              <a:rPr lang="ja-JP" altLang="en-US"/>
              <a:t>を攻撃することで，その機密情報を取得できる</a:t>
            </a:r>
            <a:endParaRPr lang="en-US" altLang="ja-JP" dirty="0"/>
          </a:p>
          <a:p>
            <a:endParaRPr lang="en-US" altLang="ja-JP" dirty="0"/>
          </a:p>
        </p:txBody>
      </p:sp>
      <p:sp>
        <p:nvSpPr>
          <p:cNvPr id="18" name="スライド番号プレースホルダー 17"/>
          <p:cNvSpPr>
            <a:spLocks noGrp="1"/>
          </p:cNvSpPr>
          <p:nvPr>
            <p:ph type="sldNum" sz="quarter" idx="12"/>
          </p:nvPr>
        </p:nvSpPr>
        <p:spPr/>
        <p:txBody>
          <a:bodyPr/>
          <a:lstStyle/>
          <a:p>
            <a:fld id="{3862EE38-F75A-9448-8243-6101B2857D65}" type="slidenum">
              <a:rPr lang="ja-JP" altLang="en-US" smtClean="0"/>
              <a:pPr/>
              <a:t>5</a:t>
            </a:fld>
            <a:endParaRPr lang="ja-JP" altLang="en-US"/>
          </a:p>
        </p:txBody>
      </p:sp>
      <p:sp>
        <p:nvSpPr>
          <p:cNvPr id="20" name="Cloud">
            <a:extLst>
              <a:ext uri="{FF2B5EF4-FFF2-40B4-BE49-F238E27FC236}">
                <a16:creationId xmlns:a16="http://schemas.microsoft.com/office/drawing/2014/main" id="{55B767E5-B77F-3448-BB89-530DFA62CC22}"/>
              </a:ext>
            </a:extLst>
          </p:cNvPr>
          <p:cNvSpPr>
            <a:spLocks noChangeAspect="1" noEditPoints="1" noChangeArrowheads="1"/>
          </p:cNvSpPr>
          <p:nvPr/>
        </p:nvSpPr>
        <p:spPr bwMode="auto">
          <a:xfrm>
            <a:off x="1964823" y="4289723"/>
            <a:ext cx="7683007" cy="256827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dirty="0">
              <a:latin typeface="Arial" charset="0"/>
              <a:ea typeface="ＭＳ Ｐゴシック" charset="-128"/>
            </a:endParaRPr>
          </a:p>
        </p:txBody>
      </p:sp>
      <p:sp>
        <p:nvSpPr>
          <p:cNvPr id="21" name="テキスト ボックス 20">
            <a:extLst>
              <a:ext uri="{FF2B5EF4-FFF2-40B4-BE49-F238E27FC236}">
                <a16:creationId xmlns:a16="http://schemas.microsoft.com/office/drawing/2014/main" id="{64B4F301-6F62-9540-8C9C-098A5C528A2C}"/>
              </a:ext>
            </a:extLst>
          </p:cNvPr>
          <p:cNvSpPr txBox="1"/>
          <p:nvPr/>
        </p:nvSpPr>
        <p:spPr>
          <a:xfrm>
            <a:off x="6896700" y="4721281"/>
            <a:ext cx="1948882" cy="461665"/>
          </a:xfrm>
          <a:prstGeom prst="rect">
            <a:avLst/>
          </a:prstGeom>
          <a:noFill/>
        </p:spPr>
        <p:txBody>
          <a:bodyPr wrap="square" rtlCol="0">
            <a:spAutoFit/>
          </a:bodyPr>
          <a:lstStyle/>
          <a:p>
            <a:r>
              <a:rPr kumimoji="1" lang="ja-JP" altLang="en-US" sz="2400" b="1"/>
              <a:t>監視対象</a:t>
            </a:r>
            <a:r>
              <a:rPr kumimoji="1" lang="en-US" altLang="ja-JP" sz="2400" b="1" dirty="0"/>
              <a:t>VM</a:t>
            </a:r>
            <a:endParaRPr kumimoji="1" lang="ja-JP" altLang="en-US" sz="2400" b="1"/>
          </a:p>
        </p:txBody>
      </p:sp>
      <p:sp>
        <p:nvSpPr>
          <p:cNvPr id="28" name="角丸四角形 27">
            <a:extLst>
              <a:ext uri="{FF2B5EF4-FFF2-40B4-BE49-F238E27FC236}">
                <a16:creationId xmlns:a16="http://schemas.microsoft.com/office/drawing/2014/main" id="{16B7C980-5011-C04A-A202-40F28F149691}"/>
              </a:ext>
            </a:extLst>
          </p:cNvPr>
          <p:cNvSpPr/>
          <p:nvPr/>
        </p:nvSpPr>
        <p:spPr>
          <a:xfrm>
            <a:off x="7102203" y="5185899"/>
            <a:ext cx="1477218" cy="999437"/>
          </a:xfrm>
          <a:prstGeom prst="roundRect">
            <a:avLst/>
          </a:prstGeom>
          <a:pattFill prst="pct10">
            <a:fgClr>
              <a:schemeClr val="tx1"/>
            </a:fgClr>
            <a:bgClr>
              <a:schemeClr val="accent2">
                <a:lumMod val="60000"/>
                <a:lumOff val="40000"/>
              </a:schemeClr>
            </a:bgClr>
          </a:pattFill>
          <a:ln w="5715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9" name="テキスト ボックス 28">
            <a:extLst>
              <a:ext uri="{FF2B5EF4-FFF2-40B4-BE49-F238E27FC236}">
                <a16:creationId xmlns:a16="http://schemas.microsoft.com/office/drawing/2014/main" id="{449F82CD-08C3-0346-BEAA-663252DE5636}"/>
              </a:ext>
            </a:extLst>
          </p:cNvPr>
          <p:cNvSpPr txBox="1"/>
          <p:nvPr/>
        </p:nvSpPr>
        <p:spPr>
          <a:xfrm>
            <a:off x="5234318" y="5424007"/>
            <a:ext cx="852551" cy="523220"/>
          </a:xfrm>
          <a:prstGeom prst="rect">
            <a:avLst/>
          </a:prstGeom>
          <a:solidFill>
            <a:schemeClr val="bg1"/>
          </a:solidFill>
          <a:ln w="25400">
            <a:solidFill>
              <a:schemeClr val="tx1"/>
            </a:solidFill>
          </a:ln>
        </p:spPr>
        <p:txBody>
          <a:bodyPr wrap="square" rtlCol="0">
            <a:spAutoFit/>
          </a:bodyPr>
          <a:lstStyle/>
          <a:p>
            <a:r>
              <a:rPr kumimoji="1" lang="en-US" altLang="ja-JP" sz="2800" b="1" dirty="0"/>
              <a:t>IDS</a:t>
            </a:r>
            <a:endParaRPr kumimoji="1" lang="ja-JP" altLang="en-US" sz="2800" b="1"/>
          </a:p>
        </p:txBody>
      </p:sp>
      <p:cxnSp>
        <p:nvCxnSpPr>
          <p:cNvPr id="32" name="直線矢印コネクタ 31">
            <a:extLst>
              <a:ext uri="{FF2B5EF4-FFF2-40B4-BE49-F238E27FC236}">
                <a16:creationId xmlns:a16="http://schemas.microsoft.com/office/drawing/2014/main" id="{B30299BC-2D20-534C-B060-2AADFCA595F6}"/>
              </a:ext>
            </a:extLst>
          </p:cNvPr>
          <p:cNvCxnSpPr>
            <a:cxnSpLocks/>
            <a:stCxn id="29" idx="3"/>
            <a:endCxn id="28" idx="1"/>
          </p:cNvCxnSpPr>
          <p:nvPr/>
        </p:nvCxnSpPr>
        <p:spPr>
          <a:xfrm>
            <a:off x="6086869" y="5685617"/>
            <a:ext cx="1015334" cy="1"/>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D032525F-F8E8-E145-8E47-32F1BB5B6F69}"/>
              </a:ext>
            </a:extLst>
          </p:cNvPr>
          <p:cNvSpPr txBox="1"/>
          <p:nvPr/>
        </p:nvSpPr>
        <p:spPr>
          <a:xfrm>
            <a:off x="6216940" y="5150776"/>
            <a:ext cx="766020" cy="400110"/>
          </a:xfrm>
          <a:prstGeom prst="rect">
            <a:avLst/>
          </a:prstGeom>
          <a:noFill/>
        </p:spPr>
        <p:txBody>
          <a:bodyPr wrap="square" rtlCol="0">
            <a:spAutoFit/>
          </a:bodyPr>
          <a:lstStyle/>
          <a:p>
            <a:r>
              <a:rPr kumimoji="1" lang="ja-JP" altLang="en-US" sz="2000" b="1"/>
              <a:t>監視</a:t>
            </a:r>
          </a:p>
        </p:txBody>
      </p:sp>
      <p:sp>
        <p:nvSpPr>
          <p:cNvPr id="34" name="テキスト ボックス 33">
            <a:extLst>
              <a:ext uri="{FF2B5EF4-FFF2-40B4-BE49-F238E27FC236}">
                <a16:creationId xmlns:a16="http://schemas.microsoft.com/office/drawing/2014/main" id="{CDEA5F0D-3CEE-C944-BB03-E6978540992B}"/>
              </a:ext>
            </a:extLst>
          </p:cNvPr>
          <p:cNvSpPr txBox="1"/>
          <p:nvPr/>
        </p:nvSpPr>
        <p:spPr>
          <a:xfrm>
            <a:off x="2802775" y="4578479"/>
            <a:ext cx="2925801" cy="369332"/>
          </a:xfrm>
          <a:prstGeom prst="rect">
            <a:avLst/>
          </a:prstGeom>
          <a:noFill/>
        </p:spPr>
        <p:txBody>
          <a:bodyPr wrap="none" rtlCol="0">
            <a:spAutoFit/>
          </a:bodyPr>
          <a:lstStyle/>
          <a:p>
            <a:r>
              <a:rPr kumimoji="1" lang="ja-JP" altLang="en-US" b="1"/>
              <a:t>内部犯</a:t>
            </a:r>
            <a:r>
              <a:rPr kumimoji="1" lang="en-US" altLang="ja-JP" b="1" dirty="0"/>
              <a:t>(</a:t>
            </a:r>
            <a:r>
              <a:rPr kumimoji="1" lang="ja-JP" altLang="en-US" b="1"/>
              <a:t>悪意のある管理者</a:t>
            </a:r>
            <a:r>
              <a:rPr kumimoji="1" lang="en-US" altLang="ja-JP" b="1" dirty="0"/>
              <a:t>)</a:t>
            </a:r>
            <a:endParaRPr kumimoji="1" lang="ja-JP" altLang="en-US" b="1"/>
          </a:p>
        </p:txBody>
      </p:sp>
      <p:grpSp>
        <p:nvGrpSpPr>
          <p:cNvPr id="35" name="Group 2822">
            <a:extLst>
              <a:ext uri="{FF2B5EF4-FFF2-40B4-BE49-F238E27FC236}">
                <a16:creationId xmlns:a16="http://schemas.microsoft.com/office/drawing/2014/main" id="{79101808-A5E0-6941-A8AA-ECCD5AA3B7F2}"/>
              </a:ext>
            </a:extLst>
          </p:cNvPr>
          <p:cNvGrpSpPr>
            <a:grpSpLocks/>
          </p:cNvGrpSpPr>
          <p:nvPr/>
        </p:nvGrpSpPr>
        <p:grpSpPr bwMode="auto">
          <a:xfrm flipH="1">
            <a:off x="3241445" y="4955204"/>
            <a:ext cx="1099178" cy="1500309"/>
            <a:chOff x="6777" y="1528"/>
            <a:chExt cx="719" cy="1064"/>
          </a:xfrm>
        </p:grpSpPr>
        <p:sp>
          <p:nvSpPr>
            <p:cNvPr id="36" name="Freeform 2823">
              <a:extLst>
                <a:ext uri="{FF2B5EF4-FFF2-40B4-BE49-F238E27FC236}">
                  <a16:creationId xmlns:a16="http://schemas.microsoft.com/office/drawing/2014/main" id="{E796C3EF-A7B1-3E42-B597-CAC29F919E17}"/>
                </a:ext>
              </a:extLst>
            </p:cNvPr>
            <p:cNvSpPr>
              <a:spLocks/>
            </p:cNvSpPr>
            <p:nvPr/>
          </p:nvSpPr>
          <p:spPr bwMode="auto">
            <a:xfrm>
              <a:off x="6892" y="2046"/>
              <a:ext cx="604" cy="546"/>
            </a:xfrm>
            <a:custGeom>
              <a:avLst/>
              <a:gdLst>
                <a:gd name="T0" fmla="*/ 192 w 604"/>
                <a:gd name="T1" fmla="*/ 10 h 546"/>
                <a:gd name="T2" fmla="*/ 332 w 604"/>
                <a:gd name="T3" fmla="*/ 26 h 546"/>
                <a:gd name="T4" fmla="*/ 460 w 604"/>
                <a:gd name="T5" fmla="*/ 30 h 546"/>
                <a:gd name="T6" fmla="*/ 484 w 604"/>
                <a:gd name="T7" fmla="*/ 66 h 546"/>
                <a:gd name="T8" fmla="*/ 504 w 604"/>
                <a:gd name="T9" fmla="*/ 198 h 546"/>
                <a:gd name="T10" fmla="*/ 520 w 604"/>
                <a:gd name="T11" fmla="*/ 298 h 546"/>
                <a:gd name="T12" fmla="*/ 536 w 604"/>
                <a:gd name="T13" fmla="*/ 342 h 546"/>
                <a:gd name="T14" fmla="*/ 556 w 604"/>
                <a:gd name="T15" fmla="*/ 378 h 546"/>
                <a:gd name="T16" fmla="*/ 524 w 604"/>
                <a:gd name="T17" fmla="*/ 398 h 546"/>
                <a:gd name="T18" fmla="*/ 580 w 604"/>
                <a:gd name="T19" fmla="*/ 422 h 546"/>
                <a:gd name="T20" fmla="*/ 604 w 604"/>
                <a:gd name="T21" fmla="*/ 430 h 546"/>
                <a:gd name="T22" fmla="*/ 552 w 604"/>
                <a:gd name="T23" fmla="*/ 458 h 546"/>
                <a:gd name="T24" fmla="*/ 528 w 604"/>
                <a:gd name="T25" fmla="*/ 466 h 546"/>
                <a:gd name="T26" fmla="*/ 464 w 604"/>
                <a:gd name="T27" fmla="*/ 450 h 546"/>
                <a:gd name="T28" fmla="*/ 436 w 604"/>
                <a:gd name="T29" fmla="*/ 410 h 546"/>
                <a:gd name="T30" fmla="*/ 440 w 604"/>
                <a:gd name="T31" fmla="*/ 422 h 546"/>
                <a:gd name="T32" fmla="*/ 444 w 604"/>
                <a:gd name="T33" fmla="*/ 406 h 546"/>
                <a:gd name="T34" fmla="*/ 432 w 604"/>
                <a:gd name="T35" fmla="*/ 302 h 546"/>
                <a:gd name="T36" fmla="*/ 424 w 604"/>
                <a:gd name="T37" fmla="*/ 270 h 546"/>
                <a:gd name="T38" fmla="*/ 420 w 604"/>
                <a:gd name="T39" fmla="*/ 194 h 546"/>
                <a:gd name="T40" fmla="*/ 408 w 604"/>
                <a:gd name="T41" fmla="*/ 182 h 546"/>
                <a:gd name="T42" fmla="*/ 336 w 604"/>
                <a:gd name="T43" fmla="*/ 146 h 546"/>
                <a:gd name="T44" fmla="*/ 332 w 604"/>
                <a:gd name="T45" fmla="*/ 190 h 546"/>
                <a:gd name="T46" fmla="*/ 324 w 604"/>
                <a:gd name="T47" fmla="*/ 214 h 546"/>
                <a:gd name="T48" fmla="*/ 332 w 604"/>
                <a:gd name="T49" fmla="*/ 246 h 546"/>
                <a:gd name="T50" fmla="*/ 312 w 604"/>
                <a:gd name="T51" fmla="*/ 346 h 546"/>
                <a:gd name="T52" fmla="*/ 308 w 604"/>
                <a:gd name="T53" fmla="*/ 430 h 546"/>
                <a:gd name="T54" fmla="*/ 312 w 604"/>
                <a:gd name="T55" fmla="*/ 442 h 546"/>
                <a:gd name="T56" fmla="*/ 324 w 604"/>
                <a:gd name="T57" fmla="*/ 450 h 546"/>
                <a:gd name="T58" fmla="*/ 316 w 604"/>
                <a:gd name="T59" fmla="*/ 474 h 546"/>
                <a:gd name="T60" fmla="*/ 332 w 604"/>
                <a:gd name="T61" fmla="*/ 510 h 546"/>
                <a:gd name="T62" fmla="*/ 264 w 604"/>
                <a:gd name="T63" fmla="*/ 546 h 546"/>
                <a:gd name="T64" fmla="*/ 212 w 604"/>
                <a:gd name="T65" fmla="*/ 534 h 546"/>
                <a:gd name="T66" fmla="*/ 220 w 604"/>
                <a:gd name="T67" fmla="*/ 494 h 546"/>
                <a:gd name="T68" fmla="*/ 228 w 604"/>
                <a:gd name="T69" fmla="*/ 470 h 546"/>
                <a:gd name="T70" fmla="*/ 224 w 604"/>
                <a:gd name="T71" fmla="*/ 450 h 546"/>
                <a:gd name="T72" fmla="*/ 200 w 604"/>
                <a:gd name="T73" fmla="*/ 442 h 546"/>
                <a:gd name="T74" fmla="*/ 208 w 604"/>
                <a:gd name="T75" fmla="*/ 418 h 546"/>
                <a:gd name="T76" fmla="*/ 212 w 604"/>
                <a:gd name="T77" fmla="*/ 406 h 546"/>
                <a:gd name="T78" fmla="*/ 200 w 604"/>
                <a:gd name="T79" fmla="*/ 346 h 546"/>
                <a:gd name="T80" fmla="*/ 208 w 604"/>
                <a:gd name="T81" fmla="*/ 306 h 546"/>
                <a:gd name="T82" fmla="*/ 212 w 604"/>
                <a:gd name="T83" fmla="*/ 286 h 546"/>
                <a:gd name="T84" fmla="*/ 208 w 604"/>
                <a:gd name="T85" fmla="*/ 190 h 546"/>
                <a:gd name="T86" fmla="*/ 164 w 604"/>
                <a:gd name="T87" fmla="*/ 174 h 546"/>
                <a:gd name="T88" fmla="*/ 52 w 604"/>
                <a:gd name="T89" fmla="*/ 130 h 546"/>
                <a:gd name="T90" fmla="*/ 8 w 604"/>
                <a:gd name="T91" fmla="*/ 94 h 546"/>
                <a:gd name="T92" fmla="*/ 0 w 604"/>
                <a:gd name="T93" fmla="*/ 82 h 546"/>
                <a:gd name="T94" fmla="*/ 0 w 604"/>
                <a:gd name="T95" fmla="*/ 38 h 546"/>
                <a:gd name="T96" fmla="*/ 192 w 604"/>
                <a:gd name="T97" fmla="*/ 10 h 5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4"/>
                <a:gd name="T148" fmla="*/ 0 h 546"/>
                <a:gd name="T149" fmla="*/ 604 w 604"/>
                <a:gd name="T150" fmla="*/ 546 h 5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4" h="546">
                  <a:moveTo>
                    <a:pt x="192" y="10"/>
                  </a:moveTo>
                  <a:cubicBezTo>
                    <a:pt x="242" y="0"/>
                    <a:pt x="285" y="14"/>
                    <a:pt x="332" y="26"/>
                  </a:cubicBezTo>
                  <a:cubicBezTo>
                    <a:pt x="377" y="21"/>
                    <a:pt x="414" y="27"/>
                    <a:pt x="460" y="30"/>
                  </a:cubicBezTo>
                  <a:cubicBezTo>
                    <a:pt x="472" y="42"/>
                    <a:pt x="479" y="50"/>
                    <a:pt x="484" y="66"/>
                  </a:cubicBezTo>
                  <a:cubicBezTo>
                    <a:pt x="487" y="113"/>
                    <a:pt x="499" y="152"/>
                    <a:pt x="504" y="198"/>
                  </a:cubicBezTo>
                  <a:cubicBezTo>
                    <a:pt x="507" y="226"/>
                    <a:pt x="507" y="271"/>
                    <a:pt x="520" y="298"/>
                  </a:cubicBezTo>
                  <a:cubicBezTo>
                    <a:pt x="527" y="312"/>
                    <a:pt x="529" y="329"/>
                    <a:pt x="536" y="342"/>
                  </a:cubicBezTo>
                  <a:cubicBezTo>
                    <a:pt x="559" y="383"/>
                    <a:pt x="547" y="351"/>
                    <a:pt x="556" y="378"/>
                  </a:cubicBezTo>
                  <a:cubicBezTo>
                    <a:pt x="548" y="383"/>
                    <a:pt x="524" y="397"/>
                    <a:pt x="524" y="398"/>
                  </a:cubicBezTo>
                  <a:cubicBezTo>
                    <a:pt x="524" y="411"/>
                    <a:pt x="570" y="419"/>
                    <a:pt x="580" y="422"/>
                  </a:cubicBezTo>
                  <a:cubicBezTo>
                    <a:pt x="588" y="424"/>
                    <a:pt x="604" y="430"/>
                    <a:pt x="604" y="430"/>
                  </a:cubicBezTo>
                  <a:cubicBezTo>
                    <a:pt x="587" y="447"/>
                    <a:pt x="575" y="451"/>
                    <a:pt x="552" y="458"/>
                  </a:cubicBezTo>
                  <a:cubicBezTo>
                    <a:pt x="544" y="460"/>
                    <a:pt x="528" y="466"/>
                    <a:pt x="528" y="466"/>
                  </a:cubicBezTo>
                  <a:cubicBezTo>
                    <a:pt x="506" y="462"/>
                    <a:pt x="483" y="463"/>
                    <a:pt x="464" y="450"/>
                  </a:cubicBezTo>
                  <a:cubicBezTo>
                    <a:pt x="452" y="433"/>
                    <a:pt x="456" y="417"/>
                    <a:pt x="436" y="410"/>
                  </a:cubicBezTo>
                  <a:cubicBezTo>
                    <a:pt x="437" y="414"/>
                    <a:pt x="436" y="424"/>
                    <a:pt x="440" y="422"/>
                  </a:cubicBezTo>
                  <a:cubicBezTo>
                    <a:pt x="445" y="420"/>
                    <a:pt x="444" y="411"/>
                    <a:pt x="444" y="406"/>
                  </a:cubicBezTo>
                  <a:cubicBezTo>
                    <a:pt x="444" y="371"/>
                    <a:pt x="440" y="336"/>
                    <a:pt x="432" y="302"/>
                  </a:cubicBezTo>
                  <a:cubicBezTo>
                    <a:pt x="430" y="291"/>
                    <a:pt x="424" y="270"/>
                    <a:pt x="424" y="270"/>
                  </a:cubicBezTo>
                  <a:cubicBezTo>
                    <a:pt x="423" y="245"/>
                    <a:pt x="425" y="219"/>
                    <a:pt x="420" y="194"/>
                  </a:cubicBezTo>
                  <a:cubicBezTo>
                    <a:pt x="419" y="188"/>
                    <a:pt x="411" y="187"/>
                    <a:pt x="408" y="182"/>
                  </a:cubicBezTo>
                  <a:cubicBezTo>
                    <a:pt x="384" y="146"/>
                    <a:pt x="384" y="152"/>
                    <a:pt x="336" y="146"/>
                  </a:cubicBezTo>
                  <a:cubicBezTo>
                    <a:pt x="332" y="164"/>
                    <a:pt x="337" y="172"/>
                    <a:pt x="332" y="190"/>
                  </a:cubicBezTo>
                  <a:cubicBezTo>
                    <a:pt x="330" y="198"/>
                    <a:pt x="324" y="214"/>
                    <a:pt x="324" y="214"/>
                  </a:cubicBezTo>
                  <a:cubicBezTo>
                    <a:pt x="326" y="225"/>
                    <a:pt x="333" y="235"/>
                    <a:pt x="332" y="246"/>
                  </a:cubicBezTo>
                  <a:cubicBezTo>
                    <a:pt x="330" y="279"/>
                    <a:pt x="317" y="313"/>
                    <a:pt x="312" y="346"/>
                  </a:cubicBezTo>
                  <a:cubicBezTo>
                    <a:pt x="315" y="377"/>
                    <a:pt x="314" y="399"/>
                    <a:pt x="308" y="430"/>
                  </a:cubicBezTo>
                  <a:cubicBezTo>
                    <a:pt x="309" y="434"/>
                    <a:pt x="309" y="439"/>
                    <a:pt x="312" y="442"/>
                  </a:cubicBezTo>
                  <a:cubicBezTo>
                    <a:pt x="315" y="446"/>
                    <a:pt x="323" y="445"/>
                    <a:pt x="324" y="450"/>
                  </a:cubicBezTo>
                  <a:cubicBezTo>
                    <a:pt x="325" y="458"/>
                    <a:pt x="316" y="474"/>
                    <a:pt x="316" y="474"/>
                  </a:cubicBezTo>
                  <a:cubicBezTo>
                    <a:pt x="326" y="503"/>
                    <a:pt x="319" y="491"/>
                    <a:pt x="332" y="510"/>
                  </a:cubicBezTo>
                  <a:cubicBezTo>
                    <a:pt x="324" y="541"/>
                    <a:pt x="291" y="537"/>
                    <a:pt x="264" y="546"/>
                  </a:cubicBezTo>
                  <a:cubicBezTo>
                    <a:pt x="244" y="544"/>
                    <a:pt x="213" y="545"/>
                    <a:pt x="212" y="534"/>
                  </a:cubicBezTo>
                  <a:cubicBezTo>
                    <a:pt x="211" y="520"/>
                    <a:pt x="216" y="507"/>
                    <a:pt x="220" y="494"/>
                  </a:cubicBezTo>
                  <a:cubicBezTo>
                    <a:pt x="223" y="486"/>
                    <a:pt x="228" y="470"/>
                    <a:pt x="228" y="470"/>
                  </a:cubicBezTo>
                  <a:cubicBezTo>
                    <a:pt x="227" y="463"/>
                    <a:pt x="229" y="455"/>
                    <a:pt x="224" y="450"/>
                  </a:cubicBezTo>
                  <a:cubicBezTo>
                    <a:pt x="218" y="444"/>
                    <a:pt x="200" y="442"/>
                    <a:pt x="200" y="442"/>
                  </a:cubicBezTo>
                  <a:cubicBezTo>
                    <a:pt x="203" y="434"/>
                    <a:pt x="205" y="426"/>
                    <a:pt x="208" y="418"/>
                  </a:cubicBezTo>
                  <a:cubicBezTo>
                    <a:pt x="209" y="414"/>
                    <a:pt x="212" y="406"/>
                    <a:pt x="212" y="406"/>
                  </a:cubicBezTo>
                  <a:cubicBezTo>
                    <a:pt x="207" y="385"/>
                    <a:pt x="203" y="369"/>
                    <a:pt x="200" y="346"/>
                  </a:cubicBezTo>
                  <a:cubicBezTo>
                    <a:pt x="203" y="333"/>
                    <a:pt x="205" y="319"/>
                    <a:pt x="208" y="306"/>
                  </a:cubicBezTo>
                  <a:cubicBezTo>
                    <a:pt x="209" y="299"/>
                    <a:pt x="212" y="286"/>
                    <a:pt x="212" y="286"/>
                  </a:cubicBezTo>
                  <a:cubicBezTo>
                    <a:pt x="214" y="262"/>
                    <a:pt x="218" y="215"/>
                    <a:pt x="208" y="190"/>
                  </a:cubicBezTo>
                  <a:cubicBezTo>
                    <a:pt x="206" y="184"/>
                    <a:pt x="170" y="176"/>
                    <a:pt x="164" y="174"/>
                  </a:cubicBezTo>
                  <a:cubicBezTo>
                    <a:pt x="136" y="146"/>
                    <a:pt x="90" y="134"/>
                    <a:pt x="52" y="130"/>
                  </a:cubicBezTo>
                  <a:cubicBezTo>
                    <a:pt x="26" y="123"/>
                    <a:pt x="24" y="118"/>
                    <a:pt x="8" y="94"/>
                  </a:cubicBezTo>
                  <a:cubicBezTo>
                    <a:pt x="5" y="90"/>
                    <a:pt x="0" y="82"/>
                    <a:pt x="0" y="82"/>
                  </a:cubicBezTo>
                  <a:cubicBezTo>
                    <a:pt x="5" y="66"/>
                    <a:pt x="0" y="55"/>
                    <a:pt x="0" y="38"/>
                  </a:cubicBezTo>
                  <a:lnTo>
                    <a:pt x="192" y="1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37" name="Freeform 2824">
              <a:extLst>
                <a:ext uri="{FF2B5EF4-FFF2-40B4-BE49-F238E27FC236}">
                  <a16:creationId xmlns:a16="http://schemas.microsoft.com/office/drawing/2014/main" id="{7820CE35-B17B-D543-BCD4-D18BF95A63DC}"/>
                </a:ext>
              </a:extLst>
            </p:cNvPr>
            <p:cNvSpPr>
              <a:spLocks/>
            </p:cNvSpPr>
            <p:nvPr/>
          </p:nvSpPr>
          <p:spPr bwMode="auto">
            <a:xfrm>
              <a:off x="6855" y="1528"/>
              <a:ext cx="217" cy="243"/>
            </a:xfrm>
            <a:custGeom>
              <a:avLst/>
              <a:gdLst>
                <a:gd name="T0" fmla="*/ 89 w 217"/>
                <a:gd name="T1" fmla="*/ 24 h 243"/>
                <a:gd name="T2" fmla="*/ 113 w 217"/>
                <a:gd name="T3" fmla="*/ 0 h 243"/>
                <a:gd name="T4" fmla="*/ 149 w 217"/>
                <a:gd name="T5" fmla="*/ 12 h 243"/>
                <a:gd name="T6" fmla="*/ 217 w 217"/>
                <a:gd name="T7" fmla="*/ 56 h 243"/>
                <a:gd name="T8" fmla="*/ 213 w 217"/>
                <a:gd name="T9" fmla="*/ 72 h 243"/>
                <a:gd name="T10" fmla="*/ 201 w 217"/>
                <a:gd name="T11" fmla="*/ 80 h 243"/>
                <a:gd name="T12" fmla="*/ 217 w 217"/>
                <a:gd name="T13" fmla="*/ 104 h 243"/>
                <a:gd name="T14" fmla="*/ 169 w 217"/>
                <a:gd name="T15" fmla="*/ 200 h 243"/>
                <a:gd name="T16" fmla="*/ 141 w 217"/>
                <a:gd name="T17" fmla="*/ 228 h 243"/>
                <a:gd name="T18" fmla="*/ 133 w 217"/>
                <a:gd name="T19" fmla="*/ 240 h 243"/>
                <a:gd name="T20" fmla="*/ 69 w 217"/>
                <a:gd name="T21" fmla="*/ 212 h 243"/>
                <a:gd name="T22" fmla="*/ 41 w 217"/>
                <a:gd name="T23" fmla="*/ 160 h 243"/>
                <a:gd name="T24" fmla="*/ 17 w 217"/>
                <a:gd name="T25" fmla="*/ 152 h 243"/>
                <a:gd name="T26" fmla="*/ 21 w 217"/>
                <a:gd name="T27" fmla="*/ 108 h 243"/>
                <a:gd name="T28" fmla="*/ 29 w 217"/>
                <a:gd name="T29" fmla="*/ 96 h 243"/>
                <a:gd name="T30" fmla="*/ 21 w 217"/>
                <a:gd name="T31" fmla="*/ 72 h 243"/>
                <a:gd name="T32" fmla="*/ 49 w 217"/>
                <a:gd name="T33" fmla="*/ 32 h 243"/>
                <a:gd name="T34" fmla="*/ 89 w 217"/>
                <a:gd name="T35" fmla="*/ 24 h 2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7"/>
                <a:gd name="T55" fmla="*/ 0 h 243"/>
                <a:gd name="T56" fmla="*/ 217 w 217"/>
                <a:gd name="T57" fmla="*/ 243 h 2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7" h="243">
                  <a:moveTo>
                    <a:pt x="89" y="24"/>
                  </a:moveTo>
                  <a:cubicBezTo>
                    <a:pt x="82" y="4"/>
                    <a:pt x="96" y="6"/>
                    <a:pt x="113" y="0"/>
                  </a:cubicBezTo>
                  <a:cubicBezTo>
                    <a:pt x="138" y="8"/>
                    <a:pt x="120" y="19"/>
                    <a:pt x="149" y="12"/>
                  </a:cubicBezTo>
                  <a:cubicBezTo>
                    <a:pt x="181" y="34"/>
                    <a:pt x="191" y="17"/>
                    <a:pt x="217" y="56"/>
                  </a:cubicBezTo>
                  <a:cubicBezTo>
                    <a:pt x="216" y="61"/>
                    <a:pt x="216" y="67"/>
                    <a:pt x="213" y="72"/>
                  </a:cubicBezTo>
                  <a:cubicBezTo>
                    <a:pt x="210" y="76"/>
                    <a:pt x="200" y="75"/>
                    <a:pt x="201" y="80"/>
                  </a:cubicBezTo>
                  <a:cubicBezTo>
                    <a:pt x="202" y="90"/>
                    <a:pt x="217" y="104"/>
                    <a:pt x="217" y="104"/>
                  </a:cubicBezTo>
                  <a:cubicBezTo>
                    <a:pt x="187" y="124"/>
                    <a:pt x="179" y="167"/>
                    <a:pt x="169" y="200"/>
                  </a:cubicBezTo>
                  <a:cubicBezTo>
                    <a:pt x="165" y="213"/>
                    <a:pt x="141" y="228"/>
                    <a:pt x="141" y="228"/>
                  </a:cubicBezTo>
                  <a:cubicBezTo>
                    <a:pt x="138" y="232"/>
                    <a:pt x="138" y="238"/>
                    <a:pt x="133" y="240"/>
                  </a:cubicBezTo>
                  <a:cubicBezTo>
                    <a:pt x="123" y="243"/>
                    <a:pt x="78" y="218"/>
                    <a:pt x="69" y="212"/>
                  </a:cubicBezTo>
                  <a:cubicBezTo>
                    <a:pt x="61" y="200"/>
                    <a:pt x="53" y="168"/>
                    <a:pt x="41" y="160"/>
                  </a:cubicBezTo>
                  <a:cubicBezTo>
                    <a:pt x="34" y="156"/>
                    <a:pt x="17" y="152"/>
                    <a:pt x="17" y="152"/>
                  </a:cubicBezTo>
                  <a:cubicBezTo>
                    <a:pt x="4" y="133"/>
                    <a:pt x="0" y="122"/>
                    <a:pt x="21" y="108"/>
                  </a:cubicBezTo>
                  <a:cubicBezTo>
                    <a:pt x="24" y="104"/>
                    <a:pt x="29" y="101"/>
                    <a:pt x="29" y="96"/>
                  </a:cubicBezTo>
                  <a:cubicBezTo>
                    <a:pt x="29" y="88"/>
                    <a:pt x="21" y="72"/>
                    <a:pt x="21" y="72"/>
                  </a:cubicBezTo>
                  <a:cubicBezTo>
                    <a:pt x="28" y="51"/>
                    <a:pt x="28" y="39"/>
                    <a:pt x="49" y="32"/>
                  </a:cubicBezTo>
                  <a:cubicBezTo>
                    <a:pt x="57" y="9"/>
                    <a:pt x="70" y="18"/>
                    <a:pt x="89" y="24"/>
                  </a:cubicBez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38" name="Freeform 2825">
              <a:extLst>
                <a:ext uri="{FF2B5EF4-FFF2-40B4-BE49-F238E27FC236}">
                  <a16:creationId xmlns:a16="http://schemas.microsoft.com/office/drawing/2014/main" id="{F4B4D0C0-4D96-634F-930D-A2EB78BE7605}"/>
                </a:ext>
              </a:extLst>
            </p:cNvPr>
            <p:cNvSpPr>
              <a:spLocks/>
            </p:cNvSpPr>
            <p:nvPr/>
          </p:nvSpPr>
          <p:spPr bwMode="auto">
            <a:xfrm>
              <a:off x="6777" y="1680"/>
              <a:ext cx="351" cy="468"/>
            </a:xfrm>
            <a:custGeom>
              <a:avLst/>
              <a:gdLst>
                <a:gd name="T0" fmla="*/ 131 w 351"/>
                <a:gd name="T1" fmla="*/ 0 h 468"/>
                <a:gd name="T2" fmla="*/ 115 w 351"/>
                <a:gd name="T3" fmla="*/ 32 h 468"/>
                <a:gd name="T4" fmla="*/ 99 w 351"/>
                <a:gd name="T5" fmla="*/ 56 h 468"/>
                <a:gd name="T6" fmla="*/ 47 w 351"/>
                <a:gd name="T7" fmla="*/ 120 h 468"/>
                <a:gd name="T8" fmla="*/ 19 w 351"/>
                <a:gd name="T9" fmla="*/ 156 h 468"/>
                <a:gd name="T10" fmla="*/ 11 w 351"/>
                <a:gd name="T11" fmla="*/ 196 h 468"/>
                <a:gd name="T12" fmla="*/ 23 w 351"/>
                <a:gd name="T13" fmla="*/ 376 h 468"/>
                <a:gd name="T14" fmla="*/ 83 w 351"/>
                <a:gd name="T15" fmla="*/ 424 h 468"/>
                <a:gd name="T16" fmla="*/ 123 w 351"/>
                <a:gd name="T17" fmla="*/ 460 h 468"/>
                <a:gd name="T18" fmla="*/ 155 w 351"/>
                <a:gd name="T19" fmla="*/ 468 h 468"/>
                <a:gd name="T20" fmla="*/ 315 w 351"/>
                <a:gd name="T21" fmla="*/ 428 h 468"/>
                <a:gd name="T22" fmla="*/ 343 w 351"/>
                <a:gd name="T23" fmla="*/ 396 h 468"/>
                <a:gd name="T24" fmla="*/ 339 w 351"/>
                <a:gd name="T25" fmla="*/ 356 h 468"/>
                <a:gd name="T26" fmla="*/ 327 w 351"/>
                <a:gd name="T27" fmla="*/ 352 h 468"/>
                <a:gd name="T28" fmla="*/ 303 w 351"/>
                <a:gd name="T29" fmla="*/ 300 h 468"/>
                <a:gd name="T30" fmla="*/ 323 w 351"/>
                <a:gd name="T31" fmla="*/ 264 h 468"/>
                <a:gd name="T32" fmla="*/ 343 w 351"/>
                <a:gd name="T33" fmla="*/ 160 h 468"/>
                <a:gd name="T34" fmla="*/ 291 w 351"/>
                <a:gd name="T35" fmla="*/ 84 h 468"/>
                <a:gd name="T36" fmla="*/ 239 w 351"/>
                <a:gd name="T37" fmla="*/ 60 h 468"/>
                <a:gd name="T38" fmla="*/ 131 w 351"/>
                <a:gd name="T39" fmla="*/ 0 h 4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1"/>
                <a:gd name="T61" fmla="*/ 0 h 468"/>
                <a:gd name="T62" fmla="*/ 351 w 351"/>
                <a:gd name="T63" fmla="*/ 468 h 4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1" h="468">
                  <a:moveTo>
                    <a:pt x="131" y="0"/>
                  </a:moveTo>
                  <a:cubicBezTo>
                    <a:pt x="126" y="11"/>
                    <a:pt x="122" y="22"/>
                    <a:pt x="115" y="32"/>
                  </a:cubicBezTo>
                  <a:cubicBezTo>
                    <a:pt x="110" y="40"/>
                    <a:pt x="99" y="56"/>
                    <a:pt x="99" y="56"/>
                  </a:cubicBezTo>
                  <a:cubicBezTo>
                    <a:pt x="92" y="84"/>
                    <a:pt x="76" y="110"/>
                    <a:pt x="47" y="120"/>
                  </a:cubicBezTo>
                  <a:cubicBezTo>
                    <a:pt x="20" y="147"/>
                    <a:pt x="27" y="133"/>
                    <a:pt x="19" y="156"/>
                  </a:cubicBezTo>
                  <a:cubicBezTo>
                    <a:pt x="25" y="173"/>
                    <a:pt x="16" y="180"/>
                    <a:pt x="11" y="196"/>
                  </a:cubicBezTo>
                  <a:cubicBezTo>
                    <a:pt x="7" y="272"/>
                    <a:pt x="0" y="306"/>
                    <a:pt x="23" y="376"/>
                  </a:cubicBezTo>
                  <a:cubicBezTo>
                    <a:pt x="32" y="403"/>
                    <a:pt x="63" y="410"/>
                    <a:pt x="83" y="424"/>
                  </a:cubicBezTo>
                  <a:cubicBezTo>
                    <a:pt x="98" y="434"/>
                    <a:pt x="123" y="460"/>
                    <a:pt x="123" y="460"/>
                  </a:cubicBezTo>
                  <a:cubicBezTo>
                    <a:pt x="146" y="452"/>
                    <a:pt x="148" y="441"/>
                    <a:pt x="155" y="468"/>
                  </a:cubicBezTo>
                  <a:cubicBezTo>
                    <a:pt x="209" y="455"/>
                    <a:pt x="261" y="441"/>
                    <a:pt x="315" y="428"/>
                  </a:cubicBezTo>
                  <a:cubicBezTo>
                    <a:pt x="351" y="406"/>
                    <a:pt x="351" y="420"/>
                    <a:pt x="343" y="396"/>
                  </a:cubicBezTo>
                  <a:cubicBezTo>
                    <a:pt x="342" y="383"/>
                    <a:pt x="344" y="369"/>
                    <a:pt x="339" y="356"/>
                  </a:cubicBezTo>
                  <a:cubicBezTo>
                    <a:pt x="338" y="352"/>
                    <a:pt x="330" y="355"/>
                    <a:pt x="327" y="352"/>
                  </a:cubicBezTo>
                  <a:cubicBezTo>
                    <a:pt x="322" y="347"/>
                    <a:pt x="306" y="309"/>
                    <a:pt x="303" y="300"/>
                  </a:cubicBezTo>
                  <a:cubicBezTo>
                    <a:pt x="311" y="288"/>
                    <a:pt x="315" y="276"/>
                    <a:pt x="323" y="264"/>
                  </a:cubicBezTo>
                  <a:cubicBezTo>
                    <a:pt x="318" y="214"/>
                    <a:pt x="328" y="205"/>
                    <a:pt x="343" y="160"/>
                  </a:cubicBezTo>
                  <a:cubicBezTo>
                    <a:pt x="337" y="105"/>
                    <a:pt x="342" y="97"/>
                    <a:pt x="291" y="84"/>
                  </a:cubicBezTo>
                  <a:cubicBezTo>
                    <a:pt x="285" y="80"/>
                    <a:pt x="247" y="60"/>
                    <a:pt x="239" y="60"/>
                  </a:cubicBezTo>
                  <a:lnTo>
                    <a:pt x="131" y="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grpSp>
      <p:sp>
        <p:nvSpPr>
          <p:cNvPr id="39" name="テキスト ボックス 38">
            <a:extLst>
              <a:ext uri="{FF2B5EF4-FFF2-40B4-BE49-F238E27FC236}">
                <a16:creationId xmlns:a16="http://schemas.microsoft.com/office/drawing/2014/main" id="{1F42C28F-831A-4443-844E-E9B94AE07DC8}"/>
              </a:ext>
            </a:extLst>
          </p:cNvPr>
          <p:cNvSpPr txBox="1"/>
          <p:nvPr/>
        </p:nvSpPr>
        <p:spPr>
          <a:xfrm>
            <a:off x="4417253" y="5276749"/>
            <a:ext cx="766020" cy="400110"/>
          </a:xfrm>
          <a:prstGeom prst="rect">
            <a:avLst/>
          </a:prstGeom>
          <a:noFill/>
        </p:spPr>
        <p:txBody>
          <a:bodyPr wrap="square" rtlCol="0">
            <a:spAutoFit/>
          </a:bodyPr>
          <a:lstStyle/>
          <a:p>
            <a:r>
              <a:rPr kumimoji="1" lang="ja-JP" altLang="en-US" sz="2000" b="1"/>
              <a:t>攻撃</a:t>
            </a:r>
          </a:p>
        </p:txBody>
      </p:sp>
      <p:cxnSp>
        <p:nvCxnSpPr>
          <p:cNvPr id="40" name="直線矢印コネクタ 39">
            <a:extLst>
              <a:ext uri="{FF2B5EF4-FFF2-40B4-BE49-F238E27FC236}">
                <a16:creationId xmlns:a16="http://schemas.microsoft.com/office/drawing/2014/main" id="{EF8F4CC4-DA0B-4B4D-91B9-1A97D5954467}"/>
              </a:ext>
            </a:extLst>
          </p:cNvPr>
          <p:cNvCxnSpPr>
            <a:cxnSpLocks/>
            <a:endCxn id="29" idx="1"/>
          </p:cNvCxnSpPr>
          <p:nvPr/>
        </p:nvCxnSpPr>
        <p:spPr>
          <a:xfrm>
            <a:off x="4367487" y="5685617"/>
            <a:ext cx="866831" cy="0"/>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785398FF-4768-6143-901C-011B2E6F3618}"/>
              </a:ext>
            </a:extLst>
          </p:cNvPr>
          <p:cNvSpPr txBox="1"/>
          <p:nvPr/>
        </p:nvSpPr>
        <p:spPr>
          <a:xfrm>
            <a:off x="6196640" y="5404490"/>
            <a:ext cx="611787" cy="707886"/>
          </a:xfrm>
          <a:prstGeom prst="rect">
            <a:avLst/>
          </a:prstGeom>
          <a:noFill/>
        </p:spPr>
        <p:txBody>
          <a:bodyPr wrap="square" rtlCol="0">
            <a:spAutoFit/>
          </a:bodyPr>
          <a:lstStyle/>
          <a:p>
            <a:r>
              <a:rPr kumimoji="1" lang="ja-JP" altLang="en-US" sz="4000">
                <a:solidFill>
                  <a:srgbClr val="7030A0"/>
                </a:solidFill>
              </a:rPr>
              <a:t>✖️</a:t>
            </a:r>
          </a:p>
        </p:txBody>
      </p:sp>
      <p:sp>
        <p:nvSpPr>
          <p:cNvPr id="41" name="テキスト ボックス 40">
            <a:extLst>
              <a:ext uri="{FF2B5EF4-FFF2-40B4-BE49-F238E27FC236}">
                <a16:creationId xmlns:a16="http://schemas.microsoft.com/office/drawing/2014/main" id="{0824CE0C-B300-E341-9C20-084181DB2101}"/>
              </a:ext>
            </a:extLst>
          </p:cNvPr>
          <p:cNvSpPr txBox="1"/>
          <p:nvPr/>
        </p:nvSpPr>
        <p:spPr>
          <a:xfrm>
            <a:off x="7304309" y="5502475"/>
            <a:ext cx="1011085" cy="338554"/>
          </a:xfrm>
          <a:prstGeom prst="rect">
            <a:avLst/>
          </a:prstGeom>
          <a:solidFill>
            <a:schemeClr val="bg1"/>
          </a:solidFill>
          <a:ln w="25400">
            <a:solidFill>
              <a:schemeClr val="tx1"/>
            </a:solidFill>
          </a:ln>
        </p:spPr>
        <p:txBody>
          <a:bodyPr wrap="square" rtlCol="0">
            <a:spAutoFit/>
          </a:bodyPr>
          <a:lstStyle/>
          <a:p>
            <a:r>
              <a:rPr lang="ja-JP" altLang="en-US" sz="1600" b="1"/>
              <a:t>機密情報</a:t>
            </a:r>
            <a:endParaRPr kumimoji="1" lang="ja-JP" altLang="en-US" sz="1600" b="1"/>
          </a:p>
        </p:txBody>
      </p:sp>
    </p:spTree>
    <p:extLst>
      <p:ext uri="{BB962C8B-B14F-4D97-AF65-F5344CB8AC3E}">
        <p14:creationId xmlns:p14="http://schemas.microsoft.com/office/powerpoint/2010/main" val="238292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ipe(left)">
                                      <p:cBhvr>
                                        <p:cTn id="12" dur="500"/>
                                        <p:tgtEl>
                                          <p:spTgt spid="39"/>
                                        </p:tgtEl>
                                      </p:cBhvr>
                                    </p:animEffect>
                                  </p:childTnLst>
                                </p:cTn>
                              </p:par>
                              <p:par>
                                <p:cTn id="13" presetID="22" presetClass="entr" presetSubtype="8"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22">
            <a:extLst>
              <a:ext uri="{FF2B5EF4-FFF2-40B4-BE49-F238E27FC236}">
                <a16:creationId xmlns:a16="http://schemas.microsoft.com/office/drawing/2014/main" id="{E9E6ECA9-DA1B-0F61-B937-1BCDC2C9205D}"/>
              </a:ext>
            </a:extLst>
          </p:cNvPr>
          <p:cNvSpPr/>
          <p:nvPr/>
        </p:nvSpPr>
        <p:spPr>
          <a:xfrm>
            <a:off x="2607691" y="4852848"/>
            <a:ext cx="1599350" cy="1664947"/>
          </a:xfrm>
          <a:prstGeom prst="roundRect">
            <a:avLst/>
          </a:prstGeom>
          <a:pattFill prst="pct10">
            <a:fgClr>
              <a:schemeClr val="tx1"/>
            </a:fgClr>
            <a:bgClr>
              <a:schemeClr val="accent5">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6" name="テキスト ボックス 21">
            <a:extLst>
              <a:ext uri="{FF2B5EF4-FFF2-40B4-BE49-F238E27FC236}">
                <a16:creationId xmlns:a16="http://schemas.microsoft.com/office/drawing/2014/main" id="{7EEB65FC-1F05-8A25-C2F5-42BAAAE18D22}"/>
              </a:ext>
            </a:extLst>
          </p:cNvPr>
          <p:cNvSpPr txBox="1"/>
          <p:nvPr/>
        </p:nvSpPr>
        <p:spPr>
          <a:xfrm>
            <a:off x="2744358" y="4422947"/>
            <a:ext cx="1326015" cy="461665"/>
          </a:xfrm>
          <a:prstGeom prst="rect">
            <a:avLst/>
          </a:prstGeom>
          <a:noFill/>
        </p:spPr>
        <p:txBody>
          <a:bodyPr wrap="square" rtlCol="0">
            <a:spAutoFit/>
          </a:bodyPr>
          <a:lstStyle/>
          <a:p>
            <a:pPr algn="ctr"/>
            <a:r>
              <a:rPr kumimoji="1" lang="en-US" altLang="ja-JP" sz="2400" b="1" dirty="0"/>
              <a:t>IDS VM</a:t>
            </a:r>
            <a:endParaRPr kumimoji="1" lang="ja-JP" altLang="en-US" sz="2400" b="1"/>
          </a:p>
        </p:txBody>
      </p:sp>
      <p:sp>
        <p:nvSpPr>
          <p:cNvPr id="2" name="タイトル 1">
            <a:extLst>
              <a:ext uri="{FF2B5EF4-FFF2-40B4-BE49-F238E27FC236}">
                <a16:creationId xmlns:a16="http://schemas.microsoft.com/office/drawing/2014/main" id="{F65E5498-FFCA-7D43-A0C0-0123E42D5EDA}"/>
              </a:ext>
            </a:extLst>
          </p:cNvPr>
          <p:cNvSpPr>
            <a:spLocks noGrp="1"/>
          </p:cNvSpPr>
          <p:nvPr>
            <p:ph type="title"/>
          </p:nvPr>
        </p:nvSpPr>
        <p:spPr/>
        <p:txBody>
          <a:bodyPr/>
          <a:lstStyle/>
          <a:p>
            <a:r>
              <a:rPr lang="ja-JP" altLang="en-US"/>
              <a:t>提案：</a:t>
            </a:r>
            <a:r>
              <a:rPr lang="en-US" altLang="ja-JP" dirty="0" err="1"/>
              <a:t>SEVmonitor</a:t>
            </a:r>
            <a:endParaRPr lang="ja-JP" altLang="en-US"/>
          </a:p>
        </p:txBody>
      </p:sp>
      <p:sp>
        <p:nvSpPr>
          <p:cNvPr id="3" name="コンテンツ プレースホルダー 2">
            <a:extLst>
              <a:ext uri="{FF2B5EF4-FFF2-40B4-BE49-F238E27FC236}">
                <a16:creationId xmlns:a16="http://schemas.microsoft.com/office/drawing/2014/main" id="{5528C991-7AE3-4C42-9BD1-50BD5F8B6641}"/>
              </a:ext>
            </a:extLst>
          </p:cNvPr>
          <p:cNvSpPr>
            <a:spLocks noGrp="1"/>
          </p:cNvSpPr>
          <p:nvPr>
            <p:ph idx="1"/>
          </p:nvPr>
        </p:nvSpPr>
        <p:spPr>
          <a:xfrm>
            <a:off x="688298" y="1629935"/>
            <a:ext cx="10209551" cy="4433844"/>
          </a:xfrm>
        </p:spPr>
        <p:txBody>
          <a:bodyPr/>
          <a:lstStyle/>
          <a:p>
            <a:r>
              <a:rPr lang="en-US" altLang="ja-JP" dirty="0"/>
              <a:t>SEV</a:t>
            </a:r>
            <a:r>
              <a:rPr lang="ja-JP" altLang="en-US"/>
              <a:t>を用いてメモリが暗号化された</a:t>
            </a:r>
            <a:r>
              <a:rPr lang="en-US" altLang="ja-JP" dirty="0"/>
              <a:t>VM</a:t>
            </a:r>
            <a:r>
              <a:rPr lang="ja-JP" altLang="en-US"/>
              <a:t>に対して安全な</a:t>
            </a:r>
            <a:r>
              <a:rPr lang="en-US" altLang="ja-JP" dirty="0"/>
              <a:t>IDS</a:t>
            </a:r>
            <a:r>
              <a:rPr lang="ja-JP" altLang="en-US"/>
              <a:t>オフロードを実現</a:t>
            </a:r>
            <a:endParaRPr lang="en-US" altLang="ja-JP" dirty="0"/>
          </a:p>
          <a:p>
            <a:pPr lvl="1"/>
            <a:r>
              <a:rPr lang="en-US" altLang="ja-JP" dirty="0"/>
              <a:t>VM</a:t>
            </a:r>
            <a:r>
              <a:rPr lang="ja-JP" altLang="en-US"/>
              <a:t>内でメモリデータを取得するエージェントを安全に動作させる</a:t>
            </a:r>
            <a:endParaRPr lang="en-US" altLang="ja-JP" dirty="0"/>
          </a:p>
          <a:p>
            <a:pPr lvl="1"/>
            <a:r>
              <a:rPr lang="en-US" altLang="ja-JP" dirty="0"/>
              <a:t>IDS</a:t>
            </a:r>
            <a:r>
              <a:rPr lang="ja-JP" altLang="en-US"/>
              <a:t>は</a:t>
            </a:r>
            <a:r>
              <a:rPr lang="en-US" altLang="ja-JP" dirty="0"/>
              <a:t>OS</a:t>
            </a:r>
            <a:r>
              <a:rPr lang="ja-JP" altLang="en-US"/>
              <a:t>データのアドレスを送信し、メモリデータを取得</a:t>
            </a:r>
            <a:endParaRPr lang="en-US" altLang="ja-JP" dirty="0"/>
          </a:p>
          <a:p>
            <a:r>
              <a:rPr lang="en-US" altLang="ja-JP" dirty="0"/>
              <a:t>IDS</a:t>
            </a:r>
            <a:r>
              <a:rPr lang="ja-JP" altLang="en-US"/>
              <a:t>も</a:t>
            </a:r>
            <a:r>
              <a:rPr lang="en-US" altLang="ja-JP" dirty="0"/>
              <a:t>SEV</a:t>
            </a:r>
            <a:r>
              <a:rPr lang="ja-JP" altLang="en-US"/>
              <a:t>を用いて暗号化された別の</a:t>
            </a:r>
            <a:r>
              <a:rPr lang="en-US" altLang="ja-JP" dirty="0"/>
              <a:t>VM</a:t>
            </a:r>
            <a:r>
              <a:rPr lang="ja-JP" altLang="en-US"/>
              <a:t>内で安全に実行</a:t>
            </a:r>
            <a:endParaRPr lang="en-US" altLang="ja-JP" dirty="0"/>
          </a:p>
          <a:p>
            <a:pPr lvl="1"/>
            <a:r>
              <a:rPr lang="ja-JP" altLang="en-US"/>
              <a:t>暗号通信を用いることでメモリデータの漏洩を防ぐ</a:t>
            </a:r>
            <a:endParaRPr lang="en-JP" altLang="ja-JP" dirty="0"/>
          </a:p>
        </p:txBody>
      </p:sp>
      <p:sp>
        <p:nvSpPr>
          <p:cNvPr id="4" name="スライド番号プレースホルダー 3"/>
          <p:cNvSpPr>
            <a:spLocks noGrp="1"/>
          </p:cNvSpPr>
          <p:nvPr>
            <p:ph type="sldNum" sz="quarter" idx="12"/>
          </p:nvPr>
        </p:nvSpPr>
        <p:spPr/>
        <p:txBody>
          <a:bodyPr/>
          <a:lstStyle/>
          <a:p>
            <a:fld id="{3862EE38-F75A-9448-8243-6101B2857D65}" type="slidenum">
              <a:rPr lang="ja-JP" altLang="en-US" smtClean="0"/>
              <a:pPr/>
              <a:t>6</a:t>
            </a:fld>
            <a:endParaRPr lang="ja-JP" altLang="en-US"/>
          </a:p>
        </p:txBody>
      </p:sp>
      <p:sp>
        <p:nvSpPr>
          <p:cNvPr id="48" name="角丸四角形 20">
            <a:extLst>
              <a:ext uri="{FF2B5EF4-FFF2-40B4-BE49-F238E27FC236}">
                <a16:creationId xmlns:a16="http://schemas.microsoft.com/office/drawing/2014/main" id="{C862DDC3-816C-6D49-A8F6-7E371FDD1CAE}"/>
              </a:ext>
            </a:extLst>
          </p:cNvPr>
          <p:cNvSpPr/>
          <p:nvPr/>
        </p:nvSpPr>
        <p:spPr>
          <a:xfrm>
            <a:off x="5856759" y="4852848"/>
            <a:ext cx="2603716" cy="1664947"/>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49" name="テキスト ボックス 12">
            <a:extLst>
              <a:ext uri="{FF2B5EF4-FFF2-40B4-BE49-F238E27FC236}">
                <a16:creationId xmlns:a16="http://schemas.microsoft.com/office/drawing/2014/main" id="{04D2A55B-F41B-754B-909B-57641806D768}"/>
              </a:ext>
            </a:extLst>
          </p:cNvPr>
          <p:cNvSpPr txBox="1"/>
          <p:nvPr/>
        </p:nvSpPr>
        <p:spPr>
          <a:xfrm>
            <a:off x="6186828" y="4441592"/>
            <a:ext cx="1920719" cy="461665"/>
          </a:xfrm>
          <a:prstGeom prst="rect">
            <a:avLst/>
          </a:prstGeom>
          <a:noFill/>
        </p:spPr>
        <p:txBody>
          <a:bodyPr wrap="square" rtlCol="0">
            <a:spAutoFit/>
          </a:bodyPr>
          <a:lstStyle/>
          <a:p>
            <a:r>
              <a:rPr kumimoji="1" lang="ja-JP" altLang="en-US" sz="2400" b="1"/>
              <a:t>監視対象</a:t>
            </a:r>
            <a:r>
              <a:rPr kumimoji="1" lang="en-US" altLang="ja-JP" sz="2400" b="1" dirty="0"/>
              <a:t>VM</a:t>
            </a:r>
            <a:endParaRPr kumimoji="1" lang="ja-JP" altLang="en-US" sz="2400" b="1"/>
          </a:p>
        </p:txBody>
      </p:sp>
      <p:sp>
        <p:nvSpPr>
          <p:cNvPr id="51" name="テキスト ボックス 14">
            <a:extLst>
              <a:ext uri="{FF2B5EF4-FFF2-40B4-BE49-F238E27FC236}">
                <a16:creationId xmlns:a16="http://schemas.microsoft.com/office/drawing/2014/main" id="{CED91687-168D-7E46-B682-EB03FFC38783}"/>
              </a:ext>
            </a:extLst>
          </p:cNvPr>
          <p:cNvSpPr txBox="1"/>
          <p:nvPr/>
        </p:nvSpPr>
        <p:spPr>
          <a:xfrm>
            <a:off x="6131524" y="5130778"/>
            <a:ext cx="2031325" cy="461665"/>
          </a:xfrm>
          <a:prstGeom prst="rect">
            <a:avLst/>
          </a:prstGeom>
          <a:solidFill>
            <a:srgbClr val="92D050"/>
          </a:solidFill>
          <a:ln w="22225">
            <a:solidFill>
              <a:schemeClr val="tx1"/>
            </a:solidFill>
          </a:ln>
        </p:spPr>
        <p:txBody>
          <a:bodyPr wrap="square" rtlCol="0">
            <a:spAutoFit/>
          </a:bodyPr>
          <a:lstStyle/>
          <a:p>
            <a:r>
              <a:rPr kumimoji="1" lang="ja-JP" altLang="en-US" sz="2400" b="1"/>
              <a:t>エージェント</a:t>
            </a:r>
          </a:p>
        </p:txBody>
      </p:sp>
      <p:cxnSp>
        <p:nvCxnSpPr>
          <p:cNvPr id="52" name="直線矢印コネクタ 16">
            <a:extLst>
              <a:ext uri="{FF2B5EF4-FFF2-40B4-BE49-F238E27FC236}">
                <a16:creationId xmlns:a16="http://schemas.microsoft.com/office/drawing/2014/main" id="{5FABA465-BB7D-C745-84F2-EB2838373DD3}"/>
              </a:ext>
            </a:extLst>
          </p:cNvPr>
          <p:cNvCxnSpPr>
            <a:cxnSpLocks/>
            <a:stCxn id="51" idx="2"/>
            <a:endCxn id="53" idx="0"/>
          </p:cNvCxnSpPr>
          <p:nvPr/>
        </p:nvCxnSpPr>
        <p:spPr>
          <a:xfrm>
            <a:off x="7147187" y="5592443"/>
            <a:ext cx="1" cy="355587"/>
          </a:xfrm>
          <a:prstGeom prst="straightConnector1">
            <a:avLst/>
          </a:prstGeom>
          <a:ln w="476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17">
            <a:extLst>
              <a:ext uri="{FF2B5EF4-FFF2-40B4-BE49-F238E27FC236}">
                <a16:creationId xmlns:a16="http://schemas.microsoft.com/office/drawing/2014/main" id="{5642C302-D99F-8243-B226-0594CCC348E8}"/>
              </a:ext>
            </a:extLst>
          </p:cNvPr>
          <p:cNvSpPr txBox="1"/>
          <p:nvPr/>
        </p:nvSpPr>
        <p:spPr>
          <a:xfrm>
            <a:off x="6593190" y="5948030"/>
            <a:ext cx="1107996" cy="461665"/>
          </a:xfrm>
          <a:prstGeom prst="rect">
            <a:avLst/>
          </a:prstGeom>
          <a:solidFill>
            <a:schemeClr val="bg1"/>
          </a:solidFill>
          <a:ln w="22225">
            <a:solidFill>
              <a:schemeClr val="tx1"/>
            </a:solidFill>
          </a:ln>
        </p:spPr>
        <p:txBody>
          <a:bodyPr wrap="square" rtlCol="0">
            <a:spAutoFit/>
          </a:bodyPr>
          <a:lstStyle/>
          <a:p>
            <a:r>
              <a:rPr lang="ja-JP" altLang="en-US" sz="2400" b="1"/>
              <a:t>メモリ</a:t>
            </a:r>
            <a:endParaRPr kumimoji="1" lang="ja-JP" altLang="en-US" sz="2400" b="1"/>
          </a:p>
        </p:txBody>
      </p:sp>
      <p:sp>
        <p:nvSpPr>
          <p:cNvPr id="55" name="テキスト ボックス 13">
            <a:extLst>
              <a:ext uri="{FF2B5EF4-FFF2-40B4-BE49-F238E27FC236}">
                <a16:creationId xmlns:a16="http://schemas.microsoft.com/office/drawing/2014/main" id="{BE78C702-1A5C-804C-88E2-4C0525759097}"/>
              </a:ext>
            </a:extLst>
          </p:cNvPr>
          <p:cNvSpPr txBox="1"/>
          <p:nvPr/>
        </p:nvSpPr>
        <p:spPr>
          <a:xfrm>
            <a:off x="3010051" y="5069223"/>
            <a:ext cx="814647" cy="523220"/>
          </a:xfrm>
          <a:prstGeom prst="rect">
            <a:avLst/>
          </a:prstGeom>
          <a:solidFill>
            <a:schemeClr val="bg1"/>
          </a:solidFill>
          <a:ln w="22225">
            <a:solidFill>
              <a:schemeClr val="tx1"/>
            </a:solidFill>
          </a:ln>
        </p:spPr>
        <p:txBody>
          <a:bodyPr wrap="square" rtlCol="0">
            <a:spAutoFit/>
          </a:bodyPr>
          <a:lstStyle/>
          <a:p>
            <a:r>
              <a:rPr kumimoji="1" lang="en-US" altLang="ja-JP" sz="2800" b="1" dirty="0"/>
              <a:t>IDS</a:t>
            </a:r>
            <a:endParaRPr kumimoji="1" lang="ja-JP" altLang="en-US" sz="2800" b="1"/>
          </a:p>
        </p:txBody>
      </p:sp>
      <p:cxnSp>
        <p:nvCxnSpPr>
          <p:cNvPr id="56" name="直線矢印コネクタ 11">
            <a:extLst>
              <a:ext uri="{FF2B5EF4-FFF2-40B4-BE49-F238E27FC236}">
                <a16:creationId xmlns:a16="http://schemas.microsoft.com/office/drawing/2014/main" id="{B298F0B4-1D84-1A4C-AEA2-86CBCE7343B5}"/>
              </a:ext>
            </a:extLst>
          </p:cNvPr>
          <p:cNvCxnSpPr>
            <a:cxnSpLocks/>
          </p:cNvCxnSpPr>
          <p:nvPr/>
        </p:nvCxnSpPr>
        <p:spPr>
          <a:xfrm flipH="1">
            <a:off x="3824698" y="5449305"/>
            <a:ext cx="2306826" cy="0"/>
          </a:xfrm>
          <a:prstGeom prst="straightConnector1">
            <a:avLst/>
          </a:prstGeom>
          <a:ln w="4762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14">
            <a:extLst>
              <a:ext uri="{FF2B5EF4-FFF2-40B4-BE49-F238E27FC236}">
                <a16:creationId xmlns:a16="http://schemas.microsoft.com/office/drawing/2014/main" id="{3417FC6F-2985-D64B-95A8-9B2450578C52}"/>
              </a:ext>
            </a:extLst>
          </p:cNvPr>
          <p:cNvCxnSpPr>
            <a:cxnSpLocks/>
          </p:cNvCxnSpPr>
          <p:nvPr/>
        </p:nvCxnSpPr>
        <p:spPr>
          <a:xfrm>
            <a:off x="3824698" y="5222070"/>
            <a:ext cx="2306826" cy="1"/>
          </a:xfrm>
          <a:prstGeom prst="straightConnector1">
            <a:avLst/>
          </a:prstGeom>
          <a:ln w="476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19">
            <a:extLst>
              <a:ext uri="{FF2B5EF4-FFF2-40B4-BE49-F238E27FC236}">
                <a16:creationId xmlns:a16="http://schemas.microsoft.com/office/drawing/2014/main" id="{DB821908-CDB8-924C-A283-6F13DF62298B}"/>
              </a:ext>
            </a:extLst>
          </p:cNvPr>
          <p:cNvSpPr txBox="1"/>
          <p:nvPr/>
        </p:nvSpPr>
        <p:spPr>
          <a:xfrm>
            <a:off x="4220429" y="4600099"/>
            <a:ext cx="1572644" cy="646331"/>
          </a:xfrm>
          <a:prstGeom prst="rect">
            <a:avLst/>
          </a:prstGeom>
          <a:noFill/>
          <a:ln w="19050">
            <a:noFill/>
          </a:ln>
        </p:spPr>
        <p:txBody>
          <a:bodyPr wrap="square" rtlCol="0">
            <a:spAutoFit/>
          </a:bodyPr>
          <a:lstStyle/>
          <a:p>
            <a:pPr algn="ctr"/>
            <a:r>
              <a:rPr kumimoji="1" lang="en-JP" altLang="ja-JP" b="1" dirty="0"/>
              <a:t>OS</a:t>
            </a:r>
            <a:r>
              <a:rPr kumimoji="1" lang="ja-JP" altLang="en-JP" b="1"/>
              <a:t>データの</a:t>
            </a:r>
            <a:br>
              <a:rPr kumimoji="1" lang="en-US" altLang="ja-JP" b="1" dirty="0"/>
            </a:br>
            <a:r>
              <a:rPr kumimoji="1" lang="ja-JP" altLang="en-US" b="1"/>
              <a:t>アドレス</a:t>
            </a:r>
          </a:p>
        </p:txBody>
      </p:sp>
      <p:sp>
        <p:nvSpPr>
          <p:cNvPr id="59" name="テキスト ボックス 20">
            <a:extLst>
              <a:ext uri="{FF2B5EF4-FFF2-40B4-BE49-F238E27FC236}">
                <a16:creationId xmlns:a16="http://schemas.microsoft.com/office/drawing/2014/main" id="{FCB9590D-A17D-6C47-8910-B2495DEFAB04}"/>
              </a:ext>
            </a:extLst>
          </p:cNvPr>
          <p:cNvSpPr txBox="1"/>
          <p:nvPr/>
        </p:nvSpPr>
        <p:spPr>
          <a:xfrm>
            <a:off x="4593318" y="5472076"/>
            <a:ext cx="877163" cy="646331"/>
          </a:xfrm>
          <a:prstGeom prst="rect">
            <a:avLst/>
          </a:prstGeom>
          <a:noFill/>
          <a:ln w="19050">
            <a:noFill/>
          </a:ln>
        </p:spPr>
        <p:txBody>
          <a:bodyPr wrap="none" rtlCol="0">
            <a:spAutoFit/>
          </a:bodyPr>
          <a:lstStyle/>
          <a:p>
            <a:pPr algn="ctr"/>
            <a:r>
              <a:rPr kumimoji="1" lang="ja-JP" altLang="en-US" b="1"/>
              <a:t>メモリ</a:t>
            </a:r>
            <a:br>
              <a:rPr kumimoji="1" lang="en-US" altLang="ja-JP" b="1" dirty="0"/>
            </a:br>
            <a:r>
              <a:rPr kumimoji="1" lang="ja-JP" altLang="en-US" b="1"/>
              <a:t>データ</a:t>
            </a:r>
          </a:p>
        </p:txBody>
      </p:sp>
    </p:spTree>
    <p:extLst>
      <p:ext uri="{BB962C8B-B14F-4D97-AF65-F5344CB8AC3E}">
        <p14:creationId xmlns:p14="http://schemas.microsoft.com/office/powerpoint/2010/main" val="292784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523-414D-2D45-AF91-2AEC000E7430}"/>
              </a:ext>
            </a:extLst>
          </p:cNvPr>
          <p:cNvSpPr>
            <a:spLocks noGrp="1"/>
          </p:cNvSpPr>
          <p:nvPr>
            <p:ph type="title"/>
          </p:nvPr>
        </p:nvSpPr>
        <p:spPr/>
        <p:txBody>
          <a:bodyPr/>
          <a:lstStyle/>
          <a:p>
            <a:r>
              <a:rPr lang="en-JP" dirty="0"/>
              <a:t>エージェントの</a:t>
            </a:r>
            <a:r>
              <a:rPr lang="ja-JP" altLang="en-US"/>
              <a:t>保護</a:t>
            </a:r>
            <a:endParaRPr lang="en-JP" dirty="0"/>
          </a:p>
        </p:txBody>
      </p:sp>
      <p:sp>
        <p:nvSpPr>
          <p:cNvPr id="3" name="Content Placeholder 2">
            <a:extLst>
              <a:ext uri="{FF2B5EF4-FFF2-40B4-BE49-F238E27FC236}">
                <a16:creationId xmlns:a16="http://schemas.microsoft.com/office/drawing/2014/main" id="{C608E19A-EEC3-464F-8D41-31EA2209AB24}"/>
              </a:ext>
            </a:extLst>
          </p:cNvPr>
          <p:cNvSpPr>
            <a:spLocks noGrp="1"/>
          </p:cNvSpPr>
          <p:nvPr>
            <p:ph idx="1"/>
          </p:nvPr>
        </p:nvSpPr>
        <p:spPr/>
        <p:txBody>
          <a:bodyPr>
            <a:normAutofit/>
          </a:bodyPr>
          <a:lstStyle/>
          <a:p>
            <a:r>
              <a:rPr lang="en-JP" dirty="0"/>
              <a:t>監視対象VM内のエージェントが安全に動作し続ける必要</a:t>
            </a:r>
          </a:p>
          <a:p>
            <a:pPr lvl="1"/>
            <a:r>
              <a:rPr lang="ja-JP" altLang="en-US"/>
              <a:t>侵入者から</a:t>
            </a:r>
            <a:r>
              <a:rPr lang="en-JP" dirty="0"/>
              <a:t>攻撃を受けると正しくメモリデータが取得できない</a:t>
            </a:r>
            <a:endParaRPr lang="en-US" dirty="0"/>
          </a:p>
          <a:p>
            <a:r>
              <a:rPr lang="ja-JP" altLang="en-US"/>
              <a:t>監視対象</a:t>
            </a:r>
            <a:r>
              <a:rPr lang="en-US" altLang="ja-JP" dirty="0"/>
              <a:t>VM</a:t>
            </a:r>
            <a:r>
              <a:rPr lang="ja-JP" altLang="en-US"/>
              <a:t>内に隔離環境を作成</a:t>
            </a:r>
            <a:endParaRPr lang="en-US" altLang="ja-JP" dirty="0"/>
          </a:p>
          <a:p>
            <a:pPr lvl="1"/>
            <a:r>
              <a:rPr lang="ja-JP" altLang="en-US"/>
              <a:t>隔離環境に監視対象システムを閉じ込める</a:t>
            </a:r>
            <a:endParaRPr lang="en-US" altLang="ja-JP" dirty="0"/>
          </a:p>
          <a:p>
            <a:pPr lvl="1"/>
            <a:r>
              <a:rPr lang="ja-JP" altLang="en-US"/>
              <a:t>隔離環境の外側にエージェントを安全に配置</a:t>
            </a:r>
            <a:endParaRPr lang="en-JP" dirty="0"/>
          </a:p>
          <a:p>
            <a:r>
              <a:rPr lang="ja-JP" altLang="en-US"/>
              <a:t>隔離環境の種類によって</a:t>
            </a:r>
            <a:r>
              <a:rPr lang="en-JP" dirty="0"/>
              <a:t>様々なトレードオフがある</a:t>
            </a:r>
          </a:p>
          <a:p>
            <a:pPr lvl="1"/>
            <a:r>
              <a:rPr lang="en-JP" dirty="0"/>
              <a:t>安全性、性能、</a:t>
            </a:r>
            <a:r>
              <a:rPr lang="en-US" altLang="ja-JP" dirty="0"/>
              <a:t>…</a:t>
            </a:r>
            <a:endParaRPr lang="en-US" dirty="0"/>
          </a:p>
        </p:txBody>
      </p:sp>
      <p:sp>
        <p:nvSpPr>
          <p:cNvPr id="4" name="Slide Number Placeholder 3">
            <a:extLst>
              <a:ext uri="{FF2B5EF4-FFF2-40B4-BE49-F238E27FC236}">
                <a16:creationId xmlns:a16="http://schemas.microsoft.com/office/drawing/2014/main" id="{3B3F3919-3CDD-7B42-841A-FE694CD8EBC3}"/>
              </a:ext>
            </a:extLst>
          </p:cNvPr>
          <p:cNvSpPr>
            <a:spLocks noGrp="1"/>
          </p:cNvSpPr>
          <p:nvPr>
            <p:ph type="sldNum" sz="quarter" idx="12"/>
          </p:nvPr>
        </p:nvSpPr>
        <p:spPr/>
        <p:txBody>
          <a:bodyPr/>
          <a:lstStyle/>
          <a:p>
            <a:fld id="{3862EE38-F75A-9448-8243-6101B2857D65}" type="slidenum">
              <a:rPr lang="ja-JP" altLang="en-US" smtClean="0"/>
              <a:pPr/>
              <a:t>7</a:t>
            </a:fld>
            <a:endParaRPr lang="ja-JP" altLang="en-US" dirty="0"/>
          </a:p>
        </p:txBody>
      </p:sp>
      <p:sp>
        <p:nvSpPr>
          <p:cNvPr id="5" name="角丸四角形 5">
            <a:extLst>
              <a:ext uri="{FF2B5EF4-FFF2-40B4-BE49-F238E27FC236}">
                <a16:creationId xmlns:a16="http://schemas.microsoft.com/office/drawing/2014/main" id="{255C809E-1288-5945-8CBF-EAC0EC664AD9}"/>
              </a:ext>
            </a:extLst>
          </p:cNvPr>
          <p:cNvSpPr/>
          <p:nvPr/>
        </p:nvSpPr>
        <p:spPr>
          <a:xfrm>
            <a:off x="5893126" y="4857671"/>
            <a:ext cx="2542172" cy="1863804"/>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6" name="テキスト ボックス 6">
            <a:extLst>
              <a:ext uri="{FF2B5EF4-FFF2-40B4-BE49-F238E27FC236}">
                <a16:creationId xmlns:a16="http://schemas.microsoft.com/office/drawing/2014/main" id="{F2B51E92-A1F3-4D40-A78B-60FF4D053CD0}"/>
              </a:ext>
            </a:extLst>
          </p:cNvPr>
          <p:cNvSpPr txBox="1"/>
          <p:nvPr/>
        </p:nvSpPr>
        <p:spPr>
          <a:xfrm>
            <a:off x="6213239" y="4408668"/>
            <a:ext cx="1920719" cy="461665"/>
          </a:xfrm>
          <a:prstGeom prst="rect">
            <a:avLst/>
          </a:prstGeom>
          <a:noFill/>
        </p:spPr>
        <p:txBody>
          <a:bodyPr wrap="none" rtlCol="0">
            <a:spAutoFit/>
          </a:bodyPr>
          <a:lstStyle/>
          <a:p>
            <a:r>
              <a:rPr kumimoji="1" lang="ja-JP" altLang="en-US" sz="2400" b="1"/>
              <a:t>監視対象</a:t>
            </a:r>
            <a:r>
              <a:rPr kumimoji="1" lang="en-US" altLang="ja-JP" sz="2400" b="1" dirty="0"/>
              <a:t>VM</a:t>
            </a:r>
            <a:endParaRPr kumimoji="1" lang="ja-JP" altLang="en-US" sz="2400" b="1"/>
          </a:p>
        </p:txBody>
      </p:sp>
      <p:sp>
        <p:nvSpPr>
          <p:cNvPr id="7" name="テキスト ボックス 8">
            <a:extLst>
              <a:ext uri="{FF2B5EF4-FFF2-40B4-BE49-F238E27FC236}">
                <a16:creationId xmlns:a16="http://schemas.microsoft.com/office/drawing/2014/main" id="{6AD211AC-FB5B-C647-8C5E-CB6DDFFB47E9}"/>
              </a:ext>
            </a:extLst>
          </p:cNvPr>
          <p:cNvSpPr txBox="1"/>
          <p:nvPr/>
        </p:nvSpPr>
        <p:spPr>
          <a:xfrm>
            <a:off x="6148549" y="6123862"/>
            <a:ext cx="2031325" cy="461665"/>
          </a:xfrm>
          <a:prstGeom prst="rect">
            <a:avLst/>
          </a:prstGeom>
          <a:solidFill>
            <a:srgbClr val="92D050"/>
          </a:solidFill>
          <a:ln w="22225">
            <a:solidFill>
              <a:schemeClr val="tx1"/>
            </a:solidFill>
          </a:ln>
        </p:spPr>
        <p:txBody>
          <a:bodyPr wrap="none" rtlCol="0">
            <a:spAutoFit/>
          </a:bodyPr>
          <a:lstStyle/>
          <a:p>
            <a:r>
              <a:rPr kumimoji="1" lang="ja-JP" altLang="en-US" sz="2400" b="1"/>
              <a:t>エージェント</a:t>
            </a:r>
          </a:p>
        </p:txBody>
      </p:sp>
      <p:sp>
        <p:nvSpPr>
          <p:cNvPr id="9" name="テキスト ボックス 17">
            <a:extLst>
              <a:ext uri="{FF2B5EF4-FFF2-40B4-BE49-F238E27FC236}">
                <a16:creationId xmlns:a16="http://schemas.microsoft.com/office/drawing/2014/main" id="{87A932D7-23C5-A875-EF5F-2564BB970398}"/>
              </a:ext>
            </a:extLst>
          </p:cNvPr>
          <p:cNvSpPr txBox="1"/>
          <p:nvPr/>
        </p:nvSpPr>
        <p:spPr>
          <a:xfrm>
            <a:off x="6148549" y="5030962"/>
            <a:ext cx="2031325" cy="969496"/>
          </a:xfrm>
          <a:prstGeom prst="rect">
            <a:avLst/>
          </a:prstGeom>
          <a:solidFill>
            <a:schemeClr val="bg1"/>
          </a:solidFill>
          <a:ln w="38100">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endParaRPr lang="en-US" altLang="ja-JP" sz="2400" b="1" dirty="0">
              <a:solidFill>
                <a:sysClr val="windowText" lastClr="000000"/>
              </a:solidFill>
            </a:endParaRPr>
          </a:p>
          <a:p>
            <a:pPr algn="ctr"/>
            <a:endParaRPr lang="en-US" altLang="ja-JP" sz="2400" b="1" dirty="0">
              <a:solidFill>
                <a:sysClr val="windowText" lastClr="000000"/>
              </a:solidFill>
            </a:endParaRPr>
          </a:p>
          <a:p>
            <a:pPr algn="ctr"/>
            <a:endParaRPr lang="en-US" altLang="ja-JP" sz="800" b="1" dirty="0">
              <a:solidFill>
                <a:sysClr val="windowText" lastClr="000000"/>
              </a:solidFill>
            </a:endParaRPr>
          </a:p>
        </p:txBody>
      </p:sp>
      <p:sp>
        <p:nvSpPr>
          <p:cNvPr id="11" name="正方形/長方形 22">
            <a:extLst>
              <a:ext uri="{FF2B5EF4-FFF2-40B4-BE49-F238E27FC236}">
                <a16:creationId xmlns:a16="http://schemas.microsoft.com/office/drawing/2014/main" id="{42F67DE1-6F37-3475-C73A-7B6E9D3069CB}"/>
              </a:ext>
            </a:extLst>
          </p:cNvPr>
          <p:cNvSpPr/>
          <p:nvPr/>
        </p:nvSpPr>
        <p:spPr>
          <a:xfrm>
            <a:off x="6284050" y="5432621"/>
            <a:ext cx="1760321" cy="409587"/>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ysClr val="windowText" lastClr="000000"/>
                </a:solidFill>
              </a:rPr>
              <a:t>システム</a:t>
            </a:r>
          </a:p>
        </p:txBody>
      </p:sp>
      <p:sp>
        <p:nvSpPr>
          <p:cNvPr id="12" name="円形吹き出し 18">
            <a:extLst>
              <a:ext uri="{FF2B5EF4-FFF2-40B4-BE49-F238E27FC236}">
                <a16:creationId xmlns:a16="http://schemas.microsoft.com/office/drawing/2014/main" id="{24FD26C2-504F-CF89-8ADE-EDA5210CA618}"/>
              </a:ext>
            </a:extLst>
          </p:cNvPr>
          <p:cNvSpPr/>
          <p:nvPr/>
        </p:nvSpPr>
        <p:spPr>
          <a:xfrm>
            <a:off x="8454071" y="4592504"/>
            <a:ext cx="1243523" cy="1264419"/>
          </a:xfrm>
          <a:prstGeom prst="wedgeEllipseCallout">
            <a:avLst>
              <a:gd name="adj1" fmla="val -98971"/>
              <a:gd name="adj2" fmla="val 27081"/>
            </a:avLst>
          </a:prstGeom>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ysClr val="windowText" lastClr="000000"/>
              </a:solidFill>
            </a:endParaRPr>
          </a:p>
        </p:txBody>
      </p:sp>
      <p:sp>
        <p:nvSpPr>
          <p:cNvPr id="13" name="テキスト ボックス 17">
            <a:extLst>
              <a:ext uri="{FF2B5EF4-FFF2-40B4-BE49-F238E27FC236}">
                <a16:creationId xmlns:a16="http://schemas.microsoft.com/office/drawing/2014/main" id="{97CB99CA-9C71-BC6E-E1E4-07F36CBADBAA}"/>
              </a:ext>
            </a:extLst>
          </p:cNvPr>
          <p:cNvSpPr txBox="1"/>
          <p:nvPr/>
        </p:nvSpPr>
        <p:spPr>
          <a:xfrm>
            <a:off x="8576074" y="5800211"/>
            <a:ext cx="1243523" cy="461665"/>
          </a:xfrm>
          <a:prstGeom prst="rect">
            <a:avLst/>
          </a:prstGeom>
          <a:noFill/>
          <a:ln>
            <a:noFill/>
          </a:ln>
        </p:spPr>
        <p:txBody>
          <a:bodyPr wrap="square" rtlCol="0">
            <a:spAutoFit/>
          </a:bodyPr>
          <a:lstStyle/>
          <a:p>
            <a:r>
              <a:rPr lang="ja-JP" altLang="en-US" sz="2400" b="1">
                <a:solidFill>
                  <a:sysClr val="windowText" lastClr="000000"/>
                </a:solidFill>
              </a:rPr>
              <a:t>侵入</a:t>
            </a:r>
            <a:r>
              <a:rPr kumimoji="1" lang="ja-JP" altLang="en-US" sz="2400" b="1">
                <a:solidFill>
                  <a:sysClr val="windowText" lastClr="000000"/>
                </a:solidFill>
              </a:rPr>
              <a:t>者</a:t>
            </a:r>
          </a:p>
        </p:txBody>
      </p:sp>
      <p:sp>
        <p:nvSpPr>
          <p:cNvPr id="14" name="TextBox 7">
            <a:extLst>
              <a:ext uri="{FF2B5EF4-FFF2-40B4-BE49-F238E27FC236}">
                <a16:creationId xmlns:a16="http://schemas.microsoft.com/office/drawing/2014/main" id="{ACD9C7FC-909C-9365-FCB7-C3F1AC2ECC95}"/>
              </a:ext>
            </a:extLst>
          </p:cNvPr>
          <p:cNvSpPr txBox="1"/>
          <p:nvPr/>
        </p:nvSpPr>
        <p:spPr>
          <a:xfrm>
            <a:off x="6143274" y="5022825"/>
            <a:ext cx="1107996" cy="369332"/>
          </a:xfrm>
          <a:prstGeom prst="rect">
            <a:avLst/>
          </a:prstGeom>
          <a:noFill/>
          <a:ln>
            <a:noFill/>
          </a:ln>
        </p:spPr>
        <p:txBody>
          <a:bodyPr wrap="none" rtlCol="0">
            <a:spAutoFit/>
          </a:bodyPr>
          <a:lstStyle/>
          <a:p>
            <a:r>
              <a:rPr lang="en-JP" b="1" dirty="0">
                <a:solidFill>
                  <a:sysClr val="windowText" lastClr="000000"/>
                </a:solidFill>
              </a:rPr>
              <a:t>隔離環境</a:t>
            </a:r>
          </a:p>
        </p:txBody>
      </p:sp>
      <p:grpSp>
        <p:nvGrpSpPr>
          <p:cNvPr id="15" name="Group 2822">
            <a:extLst>
              <a:ext uri="{FF2B5EF4-FFF2-40B4-BE49-F238E27FC236}">
                <a16:creationId xmlns:a16="http://schemas.microsoft.com/office/drawing/2014/main" id="{78F50B94-CD27-7F85-8E1C-F9AE9A5700D2}"/>
              </a:ext>
            </a:extLst>
          </p:cNvPr>
          <p:cNvGrpSpPr>
            <a:grpSpLocks/>
          </p:cNvGrpSpPr>
          <p:nvPr/>
        </p:nvGrpSpPr>
        <p:grpSpPr bwMode="auto">
          <a:xfrm flipH="1">
            <a:off x="8784820" y="4882966"/>
            <a:ext cx="484984" cy="731125"/>
            <a:chOff x="6777" y="1528"/>
            <a:chExt cx="719" cy="1064"/>
          </a:xfrm>
        </p:grpSpPr>
        <p:sp>
          <p:nvSpPr>
            <p:cNvPr id="16" name="Freeform 2823">
              <a:extLst>
                <a:ext uri="{FF2B5EF4-FFF2-40B4-BE49-F238E27FC236}">
                  <a16:creationId xmlns:a16="http://schemas.microsoft.com/office/drawing/2014/main" id="{16E57445-1F82-5ACA-48A6-401A8FDE051C}"/>
                </a:ext>
              </a:extLst>
            </p:cNvPr>
            <p:cNvSpPr>
              <a:spLocks/>
            </p:cNvSpPr>
            <p:nvPr/>
          </p:nvSpPr>
          <p:spPr bwMode="auto">
            <a:xfrm>
              <a:off x="6892" y="2046"/>
              <a:ext cx="604" cy="546"/>
            </a:xfrm>
            <a:custGeom>
              <a:avLst/>
              <a:gdLst>
                <a:gd name="T0" fmla="*/ 192 w 604"/>
                <a:gd name="T1" fmla="*/ 10 h 546"/>
                <a:gd name="T2" fmla="*/ 332 w 604"/>
                <a:gd name="T3" fmla="*/ 26 h 546"/>
                <a:gd name="T4" fmla="*/ 460 w 604"/>
                <a:gd name="T5" fmla="*/ 30 h 546"/>
                <a:gd name="T6" fmla="*/ 484 w 604"/>
                <a:gd name="T7" fmla="*/ 66 h 546"/>
                <a:gd name="T8" fmla="*/ 504 w 604"/>
                <a:gd name="T9" fmla="*/ 198 h 546"/>
                <a:gd name="T10" fmla="*/ 520 w 604"/>
                <a:gd name="T11" fmla="*/ 298 h 546"/>
                <a:gd name="T12" fmla="*/ 536 w 604"/>
                <a:gd name="T13" fmla="*/ 342 h 546"/>
                <a:gd name="T14" fmla="*/ 556 w 604"/>
                <a:gd name="T15" fmla="*/ 378 h 546"/>
                <a:gd name="T16" fmla="*/ 524 w 604"/>
                <a:gd name="T17" fmla="*/ 398 h 546"/>
                <a:gd name="T18" fmla="*/ 580 w 604"/>
                <a:gd name="T19" fmla="*/ 422 h 546"/>
                <a:gd name="T20" fmla="*/ 604 w 604"/>
                <a:gd name="T21" fmla="*/ 430 h 546"/>
                <a:gd name="T22" fmla="*/ 552 w 604"/>
                <a:gd name="T23" fmla="*/ 458 h 546"/>
                <a:gd name="T24" fmla="*/ 528 w 604"/>
                <a:gd name="T25" fmla="*/ 466 h 546"/>
                <a:gd name="T26" fmla="*/ 464 w 604"/>
                <a:gd name="T27" fmla="*/ 450 h 546"/>
                <a:gd name="T28" fmla="*/ 436 w 604"/>
                <a:gd name="T29" fmla="*/ 410 h 546"/>
                <a:gd name="T30" fmla="*/ 440 w 604"/>
                <a:gd name="T31" fmla="*/ 422 h 546"/>
                <a:gd name="T32" fmla="*/ 444 w 604"/>
                <a:gd name="T33" fmla="*/ 406 h 546"/>
                <a:gd name="T34" fmla="*/ 432 w 604"/>
                <a:gd name="T35" fmla="*/ 302 h 546"/>
                <a:gd name="T36" fmla="*/ 424 w 604"/>
                <a:gd name="T37" fmla="*/ 270 h 546"/>
                <a:gd name="T38" fmla="*/ 420 w 604"/>
                <a:gd name="T39" fmla="*/ 194 h 546"/>
                <a:gd name="T40" fmla="*/ 408 w 604"/>
                <a:gd name="T41" fmla="*/ 182 h 546"/>
                <a:gd name="T42" fmla="*/ 336 w 604"/>
                <a:gd name="T43" fmla="*/ 146 h 546"/>
                <a:gd name="T44" fmla="*/ 332 w 604"/>
                <a:gd name="T45" fmla="*/ 190 h 546"/>
                <a:gd name="T46" fmla="*/ 324 w 604"/>
                <a:gd name="T47" fmla="*/ 214 h 546"/>
                <a:gd name="T48" fmla="*/ 332 w 604"/>
                <a:gd name="T49" fmla="*/ 246 h 546"/>
                <a:gd name="T50" fmla="*/ 312 w 604"/>
                <a:gd name="T51" fmla="*/ 346 h 546"/>
                <a:gd name="T52" fmla="*/ 308 w 604"/>
                <a:gd name="T53" fmla="*/ 430 h 546"/>
                <a:gd name="T54" fmla="*/ 312 w 604"/>
                <a:gd name="T55" fmla="*/ 442 h 546"/>
                <a:gd name="T56" fmla="*/ 324 w 604"/>
                <a:gd name="T57" fmla="*/ 450 h 546"/>
                <a:gd name="T58" fmla="*/ 316 w 604"/>
                <a:gd name="T59" fmla="*/ 474 h 546"/>
                <a:gd name="T60" fmla="*/ 332 w 604"/>
                <a:gd name="T61" fmla="*/ 510 h 546"/>
                <a:gd name="T62" fmla="*/ 264 w 604"/>
                <a:gd name="T63" fmla="*/ 546 h 546"/>
                <a:gd name="T64" fmla="*/ 212 w 604"/>
                <a:gd name="T65" fmla="*/ 534 h 546"/>
                <a:gd name="T66" fmla="*/ 220 w 604"/>
                <a:gd name="T67" fmla="*/ 494 h 546"/>
                <a:gd name="T68" fmla="*/ 228 w 604"/>
                <a:gd name="T69" fmla="*/ 470 h 546"/>
                <a:gd name="T70" fmla="*/ 224 w 604"/>
                <a:gd name="T71" fmla="*/ 450 h 546"/>
                <a:gd name="T72" fmla="*/ 200 w 604"/>
                <a:gd name="T73" fmla="*/ 442 h 546"/>
                <a:gd name="T74" fmla="*/ 208 w 604"/>
                <a:gd name="T75" fmla="*/ 418 h 546"/>
                <a:gd name="T76" fmla="*/ 212 w 604"/>
                <a:gd name="T77" fmla="*/ 406 h 546"/>
                <a:gd name="T78" fmla="*/ 200 w 604"/>
                <a:gd name="T79" fmla="*/ 346 h 546"/>
                <a:gd name="T80" fmla="*/ 208 w 604"/>
                <a:gd name="T81" fmla="*/ 306 h 546"/>
                <a:gd name="T82" fmla="*/ 212 w 604"/>
                <a:gd name="T83" fmla="*/ 286 h 546"/>
                <a:gd name="T84" fmla="*/ 208 w 604"/>
                <a:gd name="T85" fmla="*/ 190 h 546"/>
                <a:gd name="T86" fmla="*/ 164 w 604"/>
                <a:gd name="T87" fmla="*/ 174 h 546"/>
                <a:gd name="T88" fmla="*/ 52 w 604"/>
                <a:gd name="T89" fmla="*/ 130 h 546"/>
                <a:gd name="T90" fmla="*/ 8 w 604"/>
                <a:gd name="T91" fmla="*/ 94 h 546"/>
                <a:gd name="T92" fmla="*/ 0 w 604"/>
                <a:gd name="T93" fmla="*/ 82 h 546"/>
                <a:gd name="T94" fmla="*/ 0 w 604"/>
                <a:gd name="T95" fmla="*/ 38 h 546"/>
                <a:gd name="T96" fmla="*/ 192 w 604"/>
                <a:gd name="T97" fmla="*/ 10 h 5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4"/>
                <a:gd name="T148" fmla="*/ 0 h 546"/>
                <a:gd name="T149" fmla="*/ 604 w 604"/>
                <a:gd name="T150" fmla="*/ 546 h 5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4" h="546">
                  <a:moveTo>
                    <a:pt x="192" y="10"/>
                  </a:moveTo>
                  <a:cubicBezTo>
                    <a:pt x="242" y="0"/>
                    <a:pt x="285" y="14"/>
                    <a:pt x="332" y="26"/>
                  </a:cubicBezTo>
                  <a:cubicBezTo>
                    <a:pt x="377" y="21"/>
                    <a:pt x="414" y="27"/>
                    <a:pt x="460" y="30"/>
                  </a:cubicBezTo>
                  <a:cubicBezTo>
                    <a:pt x="472" y="42"/>
                    <a:pt x="479" y="50"/>
                    <a:pt x="484" y="66"/>
                  </a:cubicBezTo>
                  <a:cubicBezTo>
                    <a:pt x="487" y="113"/>
                    <a:pt x="499" y="152"/>
                    <a:pt x="504" y="198"/>
                  </a:cubicBezTo>
                  <a:cubicBezTo>
                    <a:pt x="507" y="226"/>
                    <a:pt x="507" y="271"/>
                    <a:pt x="520" y="298"/>
                  </a:cubicBezTo>
                  <a:cubicBezTo>
                    <a:pt x="527" y="312"/>
                    <a:pt x="529" y="329"/>
                    <a:pt x="536" y="342"/>
                  </a:cubicBezTo>
                  <a:cubicBezTo>
                    <a:pt x="559" y="383"/>
                    <a:pt x="547" y="351"/>
                    <a:pt x="556" y="378"/>
                  </a:cubicBezTo>
                  <a:cubicBezTo>
                    <a:pt x="548" y="383"/>
                    <a:pt x="524" y="397"/>
                    <a:pt x="524" y="398"/>
                  </a:cubicBezTo>
                  <a:cubicBezTo>
                    <a:pt x="524" y="411"/>
                    <a:pt x="570" y="419"/>
                    <a:pt x="580" y="422"/>
                  </a:cubicBezTo>
                  <a:cubicBezTo>
                    <a:pt x="588" y="424"/>
                    <a:pt x="604" y="430"/>
                    <a:pt x="604" y="430"/>
                  </a:cubicBezTo>
                  <a:cubicBezTo>
                    <a:pt x="587" y="447"/>
                    <a:pt x="575" y="451"/>
                    <a:pt x="552" y="458"/>
                  </a:cubicBezTo>
                  <a:cubicBezTo>
                    <a:pt x="544" y="460"/>
                    <a:pt x="528" y="466"/>
                    <a:pt x="528" y="466"/>
                  </a:cubicBezTo>
                  <a:cubicBezTo>
                    <a:pt x="506" y="462"/>
                    <a:pt x="483" y="463"/>
                    <a:pt x="464" y="450"/>
                  </a:cubicBezTo>
                  <a:cubicBezTo>
                    <a:pt x="452" y="433"/>
                    <a:pt x="456" y="417"/>
                    <a:pt x="436" y="410"/>
                  </a:cubicBezTo>
                  <a:cubicBezTo>
                    <a:pt x="437" y="414"/>
                    <a:pt x="436" y="424"/>
                    <a:pt x="440" y="422"/>
                  </a:cubicBezTo>
                  <a:cubicBezTo>
                    <a:pt x="445" y="420"/>
                    <a:pt x="444" y="411"/>
                    <a:pt x="444" y="406"/>
                  </a:cubicBezTo>
                  <a:cubicBezTo>
                    <a:pt x="444" y="371"/>
                    <a:pt x="440" y="336"/>
                    <a:pt x="432" y="302"/>
                  </a:cubicBezTo>
                  <a:cubicBezTo>
                    <a:pt x="430" y="291"/>
                    <a:pt x="424" y="270"/>
                    <a:pt x="424" y="270"/>
                  </a:cubicBezTo>
                  <a:cubicBezTo>
                    <a:pt x="423" y="245"/>
                    <a:pt x="425" y="219"/>
                    <a:pt x="420" y="194"/>
                  </a:cubicBezTo>
                  <a:cubicBezTo>
                    <a:pt x="419" y="188"/>
                    <a:pt x="411" y="187"/>
                    <a:pt x="408" y="182"/>
                  </a:cubicBezTo>
                  <a:cubicBezTo>
                    <a:pt x="384" y="146"/>
                    <a:pt x="384" y="152"/>
                    <a:pt x="336" y="146"/>
                  </a:cubicBezTo>
                  <a:cubicBezTo>
                    <a:pt x="332" y="164"/>
                    <a:pt x="337" y="172"/>
                    <a:pt x="332" y="190"/>
                  </a:cubicBezTo>
                  <a:cubicBezTo>
                    <a:pt x="330" y="198"/>
                    <a:pt x="324" y="214"/>
                    <a:pt x="324" y="214"/>
                  </a:cubicBezTo>
                  <a:cubicBezTo>
                    <a:pt x="326" y="225"/>
                    <a:pt x="333" y="235"/>
                    <a:pt x="332" y="246"/>
                  </a:cubicBezTo>
                  <a:cubicBezTo>
                    <a:pt x="330" y="279"/>
                    <a:pt x="317" y="313"/>
                    <a:pt x="312" y="346"/>
                  </a:cubicBezTo>
                  <a:cubicBezTo>
                    <a:pt x="315" y="377"/>
                    <a:pt x="314" y="399"/>
                    <a:pt x="308" y="430"/>
                  </a:cubicBezTo>
                  <a:cubicBezTo>
                    <a:pt x="309" y="434"/>
                    <a:pt x="309" y="439"/>
                    <a:pt x="312" y="442"/>
                  </a:cubicBezTo>
                  <a:cubicBezTo>
                    <a:pt x="315" y="446"/>
                    <a:pt x="323" y="445"/>
                    <a:pt x="324" y="450"/>
                  </a:cubicBezTo>
                  <a:cubicBezTo>
                    <a:pt x="325" y="458"/>
                    <a:pt x="316" y="474"/>
                    <a:pt x="316" y="474"/>
                  </a:cubicBezTo>
                  <a:cubicBezTo>
                    <a:pt x="326" y="503"/>
                    <a:pt x="319" y="491"/>
                    <a:pt x="332" y="510"/>
                  </a:cubicBezTo>
                  <a:cubicBezTo>
                    <a:pt x="324" y="541"/>
                    <a:pt x="291" y="537"/>
                    <a:pt x="264" y="546"/>
                  </a:cubicBezTo>
                  <a:cubicBezTo>
                    <a:pt x="244" y="544"/>
                    <a:pt x="213" y="545"/>
                    <a:pt x="212" y="534"/>
                  </a:cubicBezTo>
                  <a:cubicBezTo>
                    <a:pt x="211" y="520"/>
                    <a:pt x="216" y="507"/>
                    <a:pt x="220" y="494"/>
                  </a:cubicBezTo>
                  <a:cubicBezTo>
                    <a:pt x="223" y="486"/>
                    <a:pt x="228" y="470"/>
                    <a:pt x="228" y="470"/>
                  </a:cubicBezTo>
                  <a:cubicBezTo>
                    <a:pt x="227" y="463"/>
                    <a:pt x="229" y="455"/>
                    <a:pt x="224" y="450"/>
                  </a:cubicBezTo>
                  <a:cubicBezTo>
                    <a:pt x="218" y="444"/>
                    <a:pt x="200" y="442"/>
                    <a:pt x="200" y="442"/>
                  </a:cubicBezTo>
                  <a:cubicBezTo>
                    <a:pt x="203" y="434"/>
                    <a:pt x="205" y="426"/>
                    <a:pt x="208" y="418"/>
                  </a:cubicBezTo>
                  <a:cubicBezTo>
                    <a:pt x="209" y="414"/>
                    <a:pt x="212" y="406"/>
                    <a:pt x="212" y="406"/>
                  </a:cubicBezTo>
                  <a:cubicBezTo>
                    <a:pt x="207" y="385"/>
                    <a:pt x="203" y="369"/>
                    <a:pt x="200" y="346"/>
                  </a:cubicBezTo>
                  <a:cubicBezTo>
                    <a:pt x="203" y="333"/>
                    <a:pt x="205" y="319"/>
                    <a:pt x="208" y="306"/>
                  </a:cubicBezTo>
                  <a:cubicBezTo>
                    <a:pt x="209" y="299"/>
                    <a:pt x="212" y="286"/>
                    <a:pt x="212" y="286"/>
                  </a:cubicBezTo>
                  <a:cubicBezTo>
                    <a:pt x="214" y="262"/>
                    <a:pt x="218" y="215"/>
                    <a:pt x="208" y="190"/>
                  </a:cubicBezTo>
                  <a:cubicBezTo>
                    <a:pt x="206" y="184"/>
                    <a:pt x="170" y="176"/>
                    <a:pt x="164" y="174"/>
                  </a:cubicBezTo>
                  <a:cubicBezTo>
                    <a:pt x="136" y="146"/>
                    <a:pt x="90" y="134"/>
                    <a:pt x="52" y="130"/>
                  </a:cubicBezTo>
                  <a:cubicBezTo>
                    <a:pt x="26" y="123"/>
                    <a:pt x="24" y="118"/>
                    <a:pt x="8" y="94"/>
                  </a:cubicBezTo>
                  <a:cubicBezTo>
                    <a:pt x="5" y="90"/>
                    <a:pt x="0" y="82"/>
                    <a:pt x="0" y="82"/>
                  </a:cubicBezTo>
                  <a:cubicBezTo>
                    <a:pt x="5" y="66"/>
                    <a:pt x="0" y="55"/>
                    <a:pt x="0" y="38"/>
                  </a:cubicBezTo>
                  <a:lnTo>
                    <a:pt x="192" y="1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7" name="Freeform 2824">
              <a:extLst>
                <a:ext uri="{FF2B5EF4-FFF2-40B4-BE49-F238E27FC236}">
                  <a16:creationId xmlns:a16="http://schemas.microsoft.com/office/drawing/2014/main" id="{ECD10479-FE6E-55ED-D1FF-894795363573}"/>
                </a:ext>
              </a:extLst>
            </p:cNvPr>
            <p:cNvSpPr>
              <a:spLocks/>
            </p:cNvSpPr>
            <p:nvPr/>
          </p:nvSpPr>
          <p:spPr bwMode="auto">
            <a:xfrm>
              <a:off x="6855" y="1528"/>
              <a:ext cx="217" cy="243"/>
            </a:xfrm>
            <a:custGeom>
              <a:avLst/>
              <a:gdLst>
                <a:gd name="T0" fmla="*/ 89 w 217"/>
                <a:gd name="T1" fmla="*/ 24 h 243"/>
                <a:gd name="T2" fmla="*/ 113 w 217"/>
                <a:gd name="T3" fmla="*/ 0 h 243"/>
                <a:gd name="T4" fmla="*/ 149 w 217"/>
                <a:gd name="T5" fmla="*/ 12 h 243"/>
                <a:gd name="T6" fmla="*/ 217 w 217"/>
                <a:gd name="T7" fmla="*/ 56 h 243"/>
                <a:gd name="T8" fmla="*/ 213 w 217"/>
                <a:gd name="T9" fmla="*/ 72 h 243"/>
                <a:gd name="T10" fmla="*/ 201 w 217"/>
                <a:gd name="T11" fmla="*/ 80 h 243"/>
                <a:gd name="T12" fmla="*/ 217 w 217"/>
                <a:gd name="T13" fmla="*/ 104 h 243"/>
                <a:gd name="T14" fmla="*/ 169 w 217"/>
                <a:gd name="T15" fmla="*/ 200 h 243"/>
                <a:gd name="T16" fmla="*/ 141 w 217"/>
                <a:gd name="T17" fmla="*/ 228 h 243"/>
                <a:gd name="T18" fmla="*/ 133 w 217"/>
                <a:gd name="T19" fmla="*/ 240 h 243"/>
                <a:gd name="T20" fmla="*/ 69 w 217"/>
                <a:gd name="T21" fmla="*/ 212 h 243"/>
                <a:gd name="T22" fmla="*/ 41 w 217"/>
                <a:gd name="T23" fmla="*/ 160 h 243"/>
                <a:gd name="T24" fmla="*/ 17 w 217"/>
                <a:gd name="T25" fmla="*/ 152 h 243"/>
                <a:gd name="T26" fmla="*/ 21 w 217"/>
                <a:gd name="T27" fmla="*/ 108 h 243"/>
                <a:gd name="T28" fmla="*/ 29 w 217"/>
                <a:gd name="T29" fmla="*/ 96 h 243"/>
                <a:gd name="T30" fmla="*/ 21 w 217"/>
                <a:gd name="T31" fmla="*/ 72 h 243"/>
                <a:gd name="T32" fmla="*/ 49 w 217"/>
                <a:gd name="T33" fmla="*/ 32 h 243"/>
                <a:gd name="T34" fmla="*/ 89 w 217"/>
                <a:gd name="T35" fmla="*/ 24 h 2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7"/>
                <a:gd name="T55" fmla="*/ 0 h 243"/>
                <a:gd name="T56" fmla="*/ 217 w 217"/>
                <a:gd name="T57" fmla="*/ 243 h 2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7" h="243">
                  <a:moveTo>
                    <a:pt x="89" y="24"/>
                  </a:moveTo>
                  <a:cubicBezTo>
                    <a:pt x="82" y="4"/>
                    <a:pt x="96" y="6"/>
                    <a:pt x="113" y="0"/>
                  </a:cubicBezTo>
                  <a:cubicBezTo>
                    <a:pt x="138" y="8"/>
                    <a:pt x="120" y="19"/>
                    <a:pt x="149" y="12"/>
                  </a:cubicBezTo>
                  <a:cubicBezTo>
                    <a:pt x="181" y="34"/>
                    <a:pt x="191" y="17"/>
                    <a:pt x="217" y="56"/>
                  </a:cubicBezTo>
                  <a:cubicBezTo>
                    <a:pt x="216" y="61"/>
                    <a:pt x="216" y="67"/>
                    <a:pt x="213" y="72"/>
                  </a:cubicBezTo>
                  <a:cubicBezTo>
                    <a:pt x="210" y="76"/>
                    <a:pt x="200" y="75"/>
                    <a:pt x="201" y="80"/>
                  </a:cubicBezTo>
                  <a:cubicBezTo>
                    <a:pt x="202" y="90"/>
                    <a:pt x="217" y="104"/>
                    <a:pt x="217" y="104"/>
                  </a:cubicBezTo>
                  <a:cubicBezTo>
                    <a:pt x="187" y="124"/>
                    <a:pt x="179" y="167"/>
                    <a:pt x="169" y="200"/>
                  </a:cubicBezTo>
                  <a:cubicBezTo>
                    <a:pt x="165" y="213"/>
                    <a:pt x="141" y="228"/>
                    <a:pt x="141" y="228"/>
                  </a:cubicBezTo>
                  <a:cubicBezTo>
                    <a:pt x="138" y="232"/>
                    <a:pt x="138" y="238"/>
                    <a:pt x="133" y="240"/>
                  </a:cubicBezTo>
                  <a:cubicBezTo>
                    <a:pt x="123" y="243"/>
                    <a:pt x="78" y="218"/>
                    <a:pt x="69" y="212"/>
                  </a:cubicBezTo>
                  <a:cubicBezTo>
                    <a:pt x="61" y="200"/>
                    <a:pt x="53" y="168"/>
                    <a:pt x="41" y="160"/>
                  </a:cubicBezTo>
                  <a:cubicBezTo>
                    <a:pt x="34" y="156"/>
                    <a:pt x="17" y="152"/>
                    <a:pt x="17" y="152"/>
                  </a:cubicBezTo>
                  <a:cubicBezTo>
                    <a:pt x="4" y="133"/>
                    <a:pt x="0" y="122"/>
                    <a:pt x="21" y="108"/>
                  </a:cubicBezTo>
                  <a:cubicBezTo>
                    <a:pt x="24" y="104"/>
                    <a:pt x="29" y="101"/>
                    <a:pt x="29" y="96"/>
                  </a:cubicBezTo>
                  <a:cubicBezTo>
                    <a:pt x="29" y="88"/>
                    <a:pt x="21" y="72"/>
                    <a:pt x="21" y="72"/>
                  </a:cubicBezTo>
                  <a:cubicBezTo>
                    <a:pt x="28" y="51"/>
                    <a:pt x="28" y="39"/>
                    <a:pt x="49" y="32"/>
                  </a:cubicBezTo>
                  <a:cubicBezTo>
                    <a:pt x="57" y="9"/>
                    <a:pt x="70" y="18"/>
                    <a:pt x="89" y="24"/>
                  </a:cubicBez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sp>
          <p:nvSpPr>
            <p:cNvPr id="18" name="Freeform 2825">
              <a:extLst>
                <a:ext uri="{FF2B5EF4-FFF2-40B4-BE49-F238E27FC236}">
                  <a16:creationId xmlns:a16="http://schemas.microsoft.com/office/drawing/2014/main" id="{80BEB87E-D317-97EC-358F-686BDCDA8AF9}"/>
                </a:ext>
              </a:extLst>
            </p:cNvPr>
            <p:cNvSpPr>
              <a:spLocks/>
            </p:cNvSpPr>
            <p:nvPr/>
          </p:nvSpPr>
          <p:spPr bwMode="auto">
            <a:xfrm>
              <a:off x="6777" y="1680"/>
              <a:ext cx="351" cy="468"/>
            </a:xfrm>
            <a:custGeom>
              <a:avLst/>
              <a:gdLst>
                <a:gd name="T0" fmla="*/ 131 w 351"/>
                <a:gd name="T1" fmla="*/ 0 h 468"/>
                <a:gd name="T2" fmla="*/ 115 w 351"/>
                <a:gd name="T3" fmla="*/ 32 h 468"/>
                <a:gd name="T4" fmla="*/ 99 w 351"/>
                <a:gd name="T5" fmla="*/ 56 h 468"/>
                <a:gd name="T6" fmla="*/ 47 w 351"/>
                <a:gd name="T7" fmla="*/ 120 h 468"/>
                <a:gd name="T8" fmla="*/ 19 w 351"/>
                <a:gd name="T9" fmla="*/ 156 h 468"/>
                <a:gd name="T10" fmla="*/ 11 w 351"/>
                <a:gd name="T11" fmla="*/ 196 h 468"/>
                <a:gd name="T12" fmla="*/ 23 w 351"/>
                <a:gd name="T13" fmla="*/ 376 h 468"/>
                <a:gd name="T14" fmla="*/ 83 w 351"/>
                <a:gd name="T15" fmla="*/ 424 h 468"/>
                <a:gd name="T16" fmla="*/ 123 w 351"/>
                <a:gd name="T17" fmla="*/ 460 h 468"/>
                <a:gd name="T18" fmla="*/ 155 w 351"/>
                <a:gd name="T19" fmla="*/ 468 h 468"/>
                <a:gd name="T20" fmla="*/ 315 w 351"/>
                <a:gd name="T21" fmla="*/ 428 h 468"/>
                <a:gd name="T22" fmla="*/ 343 w 351"/>
                <a:gd name="T23" fmla="*/ 396 h 468"/>
                <a:gd name="T24" fmla="*/ 339 w 351"/>
                <a:gd name="T25" fmla="*/ 356 h 468"/>
                <a:gd name="T26" fmla="*/ 327 w 351"/>
                <a:gd name="T27" fmla="*/ 352 h 468"/>
                <a:gd name="T28" fmla="*/ 303 w 351"/>
                <a:gd name="T29" fmla="*/ 300 h 468"/>
                <a:gd name="T30" fmla="*/ 323 w 351"/>
                <a:gd name="T31" fmla="*/ 264 h 468"/>
                <a:gd name="T32" fmla="*/ 343 w 351"/>
                <a:gd name="T33" fmla="*/ 160 h 468"/>
                <a:gd name="T34" fmla="*/ 291 w 351"/>
                <a:gd name="T35" fmla="*/ 84 h 468"/>
                <a:gd name="T36" fmla="*/ 239 w 351"/>
                <a:gd name="T37" fmla="*/ 60 h 468"/>
                <a:gd name="T38" fmla="*/ 131 w 351"/>
                <a:gd name="T39" fmla="*/ 0 h 4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1"/>
                <a:gd name="T61" fmla="*/ 0 h 468"/>
                <a:gd name="T62" fmla="*/ 351 w 351"/>
                <a:gd name="T63" fmla="*/ 468 h 4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1" h="468">
                  <a:moveTo>
                    <a:pt x="131" y="0"/>
                  </a:moveTo>
                  <a:cubicBezTo>
                    <a:pt x="126" y="11"/>
                    <a:pt x="122" y="22"/>
                    <a:pt x="115" y="32"/>
                  </a:cubicBezTo>
                  <a:cubicBezTo>
                    <a:pt x="110" y="40"/>
                    <a:pt x="99" y="56"/>
                    <a:pt x="99" y="56"/>
                  </a:cubicBezTo>
                  <a:cubicBezTo>
                    <a:pt x="92" y="84"/>
                    <a:pt x="76" y="110"/>
                    <a:pt x="47" y="120"/>
                  </a:cubicBezTo>
                  <a:cubicBezTo>
                    <a:pt x="20" y="147"/>
                    <a:pt x="27" y="133"/>
                    <a:pt x="19" y="156"/>
                  </a:cubicBezTo>
                  <a:cubicBezTo>
                    <a:pt x="25" y="173"/>
                    <a:pt x="16" y="180"/>
                    <a:pt x="11" y="196"/>
                  </a:cubicBezTo>
                  <a:cubicBezTo>
                    <a:pt x="7" y="272"/>
                    <a:pt x="0" y="306"/>
                    <a:pt x="23" y="376"/>
                  </a:cubicBezTo>
                  <a:cubicBezTo>
                    <a:pt x="32" y="403"/>
                    <a:pt x="63" y="410"/>
                    <a:pt x="83" y="424"/>
                  </a:cubicBezTo>
                  <a:cubicBezTo>
                    <a:pt x="98" y="434"/>
                    <a:pt x="123" y="460"/>
                    <a:pt x="123" y="460"/>
                  </a:cubicBezTo>
                  <a:cubicBezTo>
                    <a:pt x="146" y="452"/>
                    <a:pt x="148" y="441"/>
                    <a:pt x="155" y="468"/>
                  </a:cubicBezTo>
                  <a:cubicBezTo>
                    <a:pt x="209" y="455"/>
                    <a:pt x="261" y="441"/>
                    <a:pt x="315" y="428"/>
                  </a:cubicBezTo>
                  <a:cubicBezTo>
                    <a:pt x="351" y="406"/>
                    <a:pt x="351" y="420"/>
                    <a:pt x="343" y="396"/>
                  </a:cubicBezTo>
                  <a:cubicBezTo>
                    <a:pt x="342" y="383"/>
                    <a:pt x="344" y="369"/>
                    <a:pt x="339" y="356"/>
                  </a:cubicBezTo>
                  <a:cubicBezTo>
                    <a:pt x="338" y="352"/>
                    <a:pt x="330" y="355"/>
                    <a:pt x="327" y="352"/>
                  </a:cubicBezTo>
                  <a:cubicBezTo>
                    <a:pt x="322" y="347"/>
                    <a:pt x="306" y="309"/>
                    <a:pt x="303" y="300"/>
                  </a:cubicBezTo>
                  <a:cubicBezTo>
                    <a:pt x="311" y="288"/>
                    <a:pt x="315" y="276"/>
                    <a:pt x="323" y="264"/>
                  </a:cubicBezTo>
                  <a:cubicBezTo>
                    <a:pt x="318" y="214"/>
                    <a:pt x="328" y="205"/>
                    <a:pt x="343" y="160"/>
                  </a:cubicBezTo>
                  <a:cubicBezTo>
                    <a:pt x="337" y="105"/>
                    <a:pt x="342" y="97"/>
                    <a:pt x="291" y="84"/>
                  </a:cubicBezTo>
                  <a:cubicBezTo>
                    <a:pt x="285" y="80"/>
                    <a:pt x="247" y="60"/>
                    <a:pt x="239" y="60"/>
                  </a:cubicBezTo>
                  <a:lnTo>
                    <a:pt x="131" y="0"/>
                  </a:lnTo>
                  <a:close/>
                </a:path>
              </a:pathLst>
            </a:custGeom>
            <a:solidFill>
              <a:schemeClr val="tx1"/>
            </a:solidFill>
            <a:ln w="9525">
              <a:solidFill>
                <a:schemeClr val="tx1"/>
              </a:solidFill>
              <a:round/>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b="1"/>
            </a:p>
          </p:txBody>
        </p:sp>
      </p:grpSp>
    </p:spTree>
    <p:extLst>
      <p:ext uri="{BB962C8B-B14F-4D97-AF65-F5344CB8AC3E}">
        <p14:creationId xmlns:p14="http://schemas.microsoft.com/office/powerpoint/2010/main" val="1931322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3D588-03CD-FF4C-A9A5-099B13D0B876}"/>
              </a:ext>
            </a:extLst>
          </p:cNvPr>
          <p:cNvSpPr>
            <a:spLocks noGrp="1"/>
          </p:cNvSpPr>
          <p:nvPr>
            <p:ph type="title"/>
          </p:nvPr>
        </p:nvSpPr>
        <p:spPr/>
        <p:txBody>
          <a:bodyPr/>
          <a:lstStyle/>
          <a:p>
            <a:r>
              <a:rPr lang="ja-JP" altLang="en-US"/>
              <a:t>保護手法１</a:t>
            </a:r>
            <a:r>
              <a:rPr lang="en-JP" dirty="0"/>
              <a:t>：</a:t>
            </a:r>
            <a:r>
              <a:rPr lang="en-US" dirty="0" err="1"/>
              <a:t>コンテナによる隔離</a:t>
            </a:r>
            <a:endParaRPr lang="en-JP" strike="sngStrike" dirty="0"/>
          </a:p>
        </p:txBody>
      </p:sp>
      <p:sp>
        <p:nvSpPr>
          <p:cNvPr id="3" name="Content Placeholder 2">
            <a:extLst>
              <a:ext uri="{FF2B5EF4-FFF2-40B4-BE49-F238E27FC236}">
                <a16:creationId xmlns:a16="http://schemas.microsoft.com/office/drawing/2014/main" id="{A3149012-37A7-FE46-8F3F-3993F5A53EA9}"/>
              </a:ext>
            </a:extLst>
          </p:cNvPr>
          <p:cNvSpPr>
            <a:spLocks noGrp="1"/>
          </p:cNvSpPr>
          <p:nvPr>
            <p:ph idx="1"/>
          </p:nvPr>
        </p:nvSpPr>
        <p:spPr/>
        <p:txBody>
          <a:bodyPr/>
          <a:lstStyle/>
          <a:p>
            <a:r>
              <a:rPr lang="ja-JP" altLang="en-US"/>
              <a:t>監視対象システムをコンテナ内で動かし，エージェントを</a:t>
            </a:r>
            <a:r>
              <a:rPr lang="en-JP"/>
              <a:t>OS内に配置</a:t>
            </a:r>
            <a:endParaRPr lang="en-US" dirty="0"/>
          </a:p>
          <a:p>
            <a:pPr lvl="1"/>
            <a:r>
              <a:rPr lang="ja-JP" altLang="en-US"/>
              <a:t>システム性能がほとんど低下しない</a:t>
            </a:r>
            <a:endParaRPr lang="en-US" altLang="ja-JP" dirty="0"/>
          </a:p>
          <a:p>
            <a:pPr lvl="1"/>
            <a:r>
              <a:rPr lang="ja-JP" altLang="en-US"/>
              <a:t>エージェントが</a:t>
            </a:r>
            <a:r>
              <a:rPr lang="en-US" altLang="ja-JP" dirty="0"/>
              <a:t>OS</a:t>
            </a:r>
            <a:r>
              <a:rPr lang="ja-JP" altLang="en-US"/>
              <a:t>の豊富な機能を使える</a:t>
            </a:r>
            <a:endParaRPr lang="en-US" altLang="ja-JP" dirty="0"/>
          </a:p>
          <a:p>
            <a:pPr lvl="1"/>
            <a:endParaRPr lang="en-US" altLang="ja-JP" dirty="0"/>
          </a:p>
          <a:p>
            <a:pPr lvl="1"/>
            <a:r>
              <a:rPr lang="ja-JP" altLang="en-US"/>
              <a:t>コンテナによる隔離は比較的弱い</a:t>
            </a:r>
            <a:endParaRPr lang="en-US" altLang="ja-JP" dirty="0"/>
          </a:p>
          <a:p>
            <a:pPr lvl="2"/>
            <a:r>
              <a:rPr lang="en-JP" altLang="ja-JP"/>
              <a:t>OS</a:t>
            </a:r>
            <a:r>
              <a:rPr lang="ja-JP" altLang="en-JP"/>
              <a:t>が</a:t>
            </a:r>
            <a:r>
              <a:rPr lang="ja-JP" altLang="en-US"/>
              <a:t>攻撃を受けるとエージェントも無効化</a:t>
            </a:r>
            <a:endParaRPr lang="en-US" altLang="ja-JP" dirty="0"/>
          </a:p>
          <a:p>
            <a:pPr lvl="1"/>
            <a:r>
              <a:rPr lang="ja-JP" altLang="en-US"/>
              <a:t>システムが使える</a:t>
            </a:r>
            <a:r>
              <a:rPr lang="en-US" altLang="ja-JP" dirty="0"/>
              <a:t>OS</a:t>
            </a:r>
            <a:r>
              <a:rPr lang="ja-JP" altLang="en-US"/>
              <a:t>の機能は制限される</a:t>
            </a:r>
            <a:endParaRPr lang="en-US" altLang="ja-JP" dirty="0"/>
          </a:p>
        </p:txBody>
      </p:sp>
      <p:sp>
        <p:nvSpPr>
          <p:cNvPr id="4" name="Slide Number Placeholder 3">
            <a:extLst>
              <a:ext uri="{FF2B5EF4-FFF2-40B4-BE49-F238E27FC236}">
                <a16:creationId xmlns:a16="http://schemas.microsoft.com/office/drawing/2014/main" id="{E9F3E5FF-5172-BB4A-9305-49CA14BF521E}"/>
              </a:ext>
            </a:extLst>
          </p:cNvPr>
          <p:cNvSpPr>
            <a:spLocks noGrp="1"/>
          </p:cNvSpPr>
          <p:nvPr>
            <p:ph type="sldNum" sz="quarter" idx="12"/>
          </p:nvPr>
        </p:nvSpPr>
        <p:spPr/>
        <p:txBody>
          <a:bodyPr/>
          <a:lstStyle/>
          <a:p>
            <a:fld id="{3862EE38-F75A-9448-8243-6101B2857D65}" type="slidenum">
              <a:rPr lang="ja-JP" altLang="en-US" smtClean="0"/>
              <a:pPr/>
              <a:t>8</a:t>
            </a:fld>
            <a:endParaRPr lang="ja-JP" altLang="en-US" dirty="0"/>
          </a:p>
        </p:txBody>
      </p:sp>
      <p:sp>
        <p:nvSpPr>
          <p:cNvPr id="5" name="角丸四角形 4">
            <a:extLst>
              <a:ext uri="{FF2B5EF4-FFF2-40B4-BE49-F238E27FC236}">
                <a16:creationId xmlns:a16="http://schemas.microsoft.com/office/drawing/2014/main" id="{74D26B4F-EEA8-3D41-B648-571A95391E17}"/>
              </a:ext>
            </a:extLst>
          </p:cNvPr>
          <p:cNvSpPr/>
          <p:nvPr/>
        </p:nvSpPr>
        <p:spPr>
          <a:xfrm>
            <a:off x="7991678" y="3860801"/>
            <a:ext cx="3512024" cy="2308606"/>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6" name="テキスト ボックス 5">
            <a:extLst>
              <a:ext uri="{FF2B5EF4-FFF2-40B4-BE49-F238E27FC236}">
                <a16:creationId xmlns:a16="http://schemas.microsoft.com/office/drawing/2014/main" id="{2C0C9041-B10C-7D45-AF91-D3C344666BAE}"/>
              </a:ext>
            </a:extLst>
          </p:cNvPr>
          <p:cNvSpPr txBox="1"/>
          <p:nvPr/>
        </p:nvSpPr>
        <p:spPr>
          <a:xfrm>
            <a:off x="8656350" y="3378263"/>
            <a:ext cx="2110332" cy="461665"/>
          </a:xfrm>
          <a:prstGeom prst="rect">
            <a:avLst/>
          </a:prstGeom>
          <a:noFill/>
        </p:spPr>
        <p:txBody>
          <a:bodyPr wrap="square" rtlCol="0">
            <a:spAutoFit/>
          </a:bodyPr>
          <a:lstStyle/>
          <a:p>
            <a:pPr algn="ctr"/>
            <a:r>
              <a:rPr kumimoji="1" lang="ja-JP" altLang="en-US" sz="2400" b="1"/>
              <a:t>監視対象</a:t>
            </a:r>
            <a:r>
              <a:rPr kumimoji="1" lang="en-US" altLang="ja-JP" sz="2400" b="1" dirty="0"/>
              <a:t>VM</a:t>
            </a:r>
            <a:endParaRPr kumimoji="1" lang="ja-JP" altLang="en-US" sz="2400" b="1"/>
          </a:p>
        </p:txBody>
      </p:sp>
      <p:sp>
        <p:nvSpPr>
          <p:cNvPr id="12" name="正方形/長方形 11">
            <a:extLst>
              <a:ext uri="{FF2B5EF4-FFF2-40B4-BE49-F238E27FC236}">
                <a16:creationId xmlns:a16="http://schemas.microsoft.com/office/drawing/2014/main" id="{854CAD14-FB79-1948-AA42-5AB1F39EA634}"/>
              </a:ext>
            </a:extLst>
          </p:cNvPr>
          <p:cNvSpPr/>
          <p:nvPr/>
        </p:nvSpPr>
        <p:spPr>
          <a:xfrm>
            <a:off x="8248315" y="5071385"/>
            <a:ext cx="2955583" cy="992742"/>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endParaRPr>
          </a:p>
        </p:txBody>
      </p:sp>
      <p:sp>
        <p:nvSpPr>
          <p:cNvPr id="13" name="テキスト ボックス 12">
            <a:extLst>
              <a:ext uri="{FF2B5EF4-FFF2-40B4-BE49-F238E27FC236}">
                <a16:creationId xmlns:a16="http://schemas.microsoft.com/office/drawing/2014/main" id="{F2CC2259-F226-324E-8EA2-1158C92CD7F2}"/>
              </a:ext>
            </a:extLst>
          </p:cNvPr>
          <p:cNvSpPr txBox="1"/>
          <p:nvPr/>
        </p:nvSpPr>
        <p:spPr>
          <a:xfrm>
            <a:off x="8693012" y="5626106"/>
            <a:ext cx="2037009" cy="400110"/>
          </a:xfrm>
          <a:prstGeom prst="rect">
            <a:avLst/>
          </a:prstGeom>
          <a:solidFill>
            <a:schemeClr val="bg1"/>
          </a:solidFill>
          <a:ln>
            <a:noFill/>
          </a:ln>
        </p:spPr>
        <p:txBody>
          <a:bodyPr wrap="square" rtlCol="0">
            <a:spAutoFit/>
          </a:bodyPr>
          <a:lstStyle/>
          <a:p>
            <a:pPr algn="ctr"/>
            <a:r>
              <a:rPr kumimoji="1" lang="en-US" altLang="ja-JP" sz="2000" b="1" dirty="0"/>
              <a:t>OS</a:t>
            </a:r>
            <a:endParaRPr kumimoji="1" lang="ja-JP" altLang="en-US" sz="2000" b="1"/>
          </a:p>
        </p:txBody>
      </p:sp>
      <p:sp>
        <p:nvSpPr>
          <p:cNvPr id="7" name="テキスト ボックス 17">
            <a:extLst>
              <a:ext uri="{FF2B5EF4-FFF2-40B4-BE49-F238E27FC236}">
                <a16:creationId xmlns:a16="http://schemas.microsoft.com/office/drawing/2014/main" id="{D192E1E1-D137-6843-A56D-6919142AF1E6}"/>
              </a:ext>
            </a:extLst>
          </p:cNvPr>
          <p:cNvSpPr txBox="1"/>
          <p:nvPr/>
        </p:nvSpPr>
        <p:spPr>
          <a:xfrm>
            <a:off x="8596631" y="5173282"/>
            <a:ext cx="2302117" cy="461665"/>
          </a:xfrm>
          <a:prstGeom prst="rect">
            <a:avLst/>
          </a:prstGeom>
          <a:solidFill>
            <a:srgbClr val="92D050"/>
          </a:solidFill>
          <a:ln w="12700">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sz="2400" b="1"/>
              <a:t>エージェント</a:t>
            </a:r>
          </a:p>
        </p:txBody>
      </p:sp>
      <p:graphicFrame>
        <p:nvGraphicFramePr>
          <p:cNvPr id="8" name="表 8">
            <a:extLst>
              <a:ext uri="{FF2B5EF4-FFF2-40B4-BE49-F238E27FC236}">
                <a16:creationId xmlns:a16="http://schemas.microsoft.com/office/drawing/2014/main" id="{7303BC8C-9720-884C-BADF-86BFD7D6FAD3}"/>
              </a:ext>
            </a:extLst>
          </p:cNvPr>
          <p:cNvGraphicFramePr>
            <a:graphicFrameLocks noGrp="1"/>
          </p:cNvGraphicFramePr>
          <p:nvPr>
            <p:extLst>
              <p:ext uri="{D42A27DB-BD31-4B8C-83A1-F6EECF244321}">
                <p14:modId xmlns:p14="http://schemas.microsoft.com/office/powerpoint/2010/main" val="308260373"/>
              </p:ext>
            </p:extLst>
          </p:nvPr>
        </p:nvGraphicFramePr>
        <p:xfrm>
          <a:off x="491645" y="5071385"/>
          <a:ext cx="7209270" cy="1010920"/>
        </p:xfrm>
        <a:graphic>
          <a:graphicData uri="http://schemas.openxmlformats.org/drawingml/2006/table">
            <a:tbl>
              <a:tblPr firstRow="1" bandRow="1">
                <a:tableStyleId>{5C22544A-7EE6-4342-B048-85BDC9FD1C3A}</a:tableStyleId>
              </a:tblPr>
              <a:tblGrid>
                <a:gridCol w="1441854">
                  <a:extLst>
                    <a:ext uri="{9D8B030D-6E8A-4147-A177-3AD203B41FA5}">
                      <a16:colId xmlns:a16="http://schemas.microsoft.com/office/drawing/2014/main" val="1050972317"/>
                    </a:ext>
                  </a:extLst>
                </a:gridCol>
                <a:gridCol w="1255472">
                  <a:extLst>
                    <a:ext uri="{9D8B030D-6E8A-4147-A177-3AD203B41FA5}">
                      <a16:colId xmlns:a16="http://schemas.microsoft.com/office/drawing/2014/main" val="1761378430"/>
                    </a:ext>
                  </a:extLst>
                </a:gridCol>
                <a:gridCol w="1255594">
                  <a:extLst>
                    <a:ext uri="{9D8B030D-6E8A-4147-A177-3AD203B41FA5}">
                      <a16:colId xmlns:a16="http://schemas.microsoft.com/office/drawing/2014/main" val="122358318"/>
                    </a:ext>
                  </a:extLst>
                </a:gridCol>
                <a:gridCol w="1624084">
                  <a:extLst>
                    <a:ext uri="{9D8B030D-6E8A-4147-A177-3AD203B41FA5}">
                      <a16:colId xmlns:a16="http://schemas.microsoft.com/office/drawing/2014/main" val="1722005451"/>
                    </a:ext>
                  </a:extLst>
                </a:gridCol>
                <a:gridCol w="1632266">
                  <a:extLst>
                    <a:ext uri="{9D8B030D-6E8A-4147-A177-3AD203B41FA5}">
                      <a16:colId xmlns:a16="http://schemas.microsoft.com/office/drawing/2014/main" val="3143192233"/>
                    </a:ext>
                  </a:extLst>
                </a:gridCol>
              </a:tblGrid>
              <a:tr h="370840">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安全性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システム性能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システム</a:t>
                      </a:r>
                      <a:endParaRPr kumimoji="1" lang="en-US" altLang="ja-JP" b="0" dirty="0">
                        <a:solidFill>
                          <a:schemeClr val="tx1"/>
                        </a:solidFill>
                      </a:endParaRPr>
                    </a:p>
                    <a:p>
                      <a:pPr algn="ctr"/>
                      <a:r>
                        <a:rPr kumimoji="1" lang="ja-JP" altLang="en-US" b="0">
                          <a:solidFill>
                            <a:schemeClr val="tx1"/>
                          </a:solidFill>
                        </a:rPr>
                        <a:t>自由度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実装の容易さ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99853"/>
                  </a:ext>
                </a:extLst>
              </a:tr>
              <a:tr h="370840">
                <a:tc>
                  <a:txBody>
                    <a:bodyPr/>
                    <a:lstStyle/>
                    <a:p>
                      <a:pPr algn="ctr"/>
                      <a:r>
                        <a:rPr kumimoji="1" lang="ja-JP" altLang="en-US" b="0">
                          <a:solidFill>
                            <a:schemeClr val="tx1"/>
                          </a:solidFill>
                        </a:rPr>
                        <a:t>コンテナ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044462"/>
                  </a:ext>
                </a:extLst>
              </a:tr>
            </a:tbl>
          </a:graphicData>
        </a:graphic>
      </p:graphicFrame>
      <p:sp>
        <p:nvSpPr>
          <p:cNvPr id="16" name="テキスト ボックス 17">
            <a:extLst>
              <a:ext uri="{FF2B5EF4-FFF2-40B4-BE49-F238E27FC236}">
                <a16:creationId xmlns:a16="http://schemas.microsoft.com/office/drawing/2014/main" id="{5781813D-C1A9-73D9-C5A4-9082D7FD3EC2}"/>
              </a:ext>
            </a:extLst>
          </p:cNvPr>
          <p:cNvSpPr txBox="1"/>
          <p:nvPr/>
        </p:nvSpPr>
        <p:spPr>
          <a:xfrm>
            <a:off x="8248315" y="3988342"/>
            <a:ext cx="2955581" cy="954107"/>
          </a:xfrm>
          <a:prstGeom prst="rect">
            <a:avLst/>
          </a:prstGeom>
          <a:solidFill>
            <a:schemeClr val="bg1"/>
          </a:solidFill>
          <a:ln w="38100">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endParaRPr lang="en-US" altLang="ja-JP" sz="8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p:txBody>
      </p:sp>
      <p:sp>
        <p:nvSpPr>
          <p:cNvPr id="17" name="TextBox 16">
            <a:extLst>
              <a:ext uri="{FF2B5EF4-FFF2-40B4-BE49-F238E27FC236}">
                <a16:creationId xmlns:a16="http://schemas.microsoft.com/office/drawing/2014/main" id="{6519C79B-C3A5-8B1D-A1DD-1A4DB35E4B59}"/>
              </a:ext>
            </a:extLst>
          </p:cNvPr>
          <p:cNvSpPr txBox="1"/>
          <p:nvPr/>
        </p:nvSpPr>
        <p:spPr>
          <a:xfrm>
            <a:off x="8248313" y="3983634"/>
            <a:ext cx="1107996" cy="369332"/>
          </a:xfrm>
          <a:prstGeom prst="rect">
            <a:avLst/>
          </a:prstGeom>
          <a:noFill/>
          <a:ln>
            <a:noFill/>
          </a:ln>
        </p:spPr>
        <p:txBody>
          <a:bodyPr wrap="none" rtlCol="0">
            <a:spAutoFit/>
          </a:bodyPr>
          <a:lstStyle/>
          <a:p>
            <a:r>
              <a:rPr lang="en-JP" b="1" dirty="0"/>
              <a:t>コンテナ</a:t>
            </a:r>
          </a:p>
        </p:txBody>
      </p:sp>
      <p:sp>
        <p:nvSpPr>
          <p:cNvPr id="11" name="テキスト ボックス 17">
            <a:extLst>
              <a:ext uri="{FF2B5EF4-FFF2-40B4-BE49-F238E27FC236}">
                <a16:creationId xmlns:a16="http://schemas.microsoft.com/office/drawing/2014/main" id="{E6481365-7D18-6278-37F6-8F5E69CB22CB}"/>
              </a:ext>
            </a:extLst>
          </p:cNvPr>
          <p:cNvSpPr txBox="1"/>
          <p:nvPr/>
        </p:nvSpPr>
        <p:spPr>
          <a:xfrm>
            <a:off x="9006996" y="4394712"/>
            <a:ext cx="1481385" cy="461665"/>
          </a:xfrm>
          <a:prstGeom prst="rect">
            <a:avLst/>
          </a:prstGeom>
          <a:solidFill>
            <a:schemeClr val="bg1"/>
          </a:solidFill>
          <a:ln w="38100">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ja-JP" altLang="en-US" sz="2400" b="1"/>
              <a:t>システム</a:t>
            </a:r>
            <a:endParaRPr lang="en-US" altLang="ja-JP" sz="2400" b="1" dirty="0"/>
          </a:p>
        </p:txBody>
      </p:sp>
      <p:cxnSp>
        <p:nvCxnSpPr>
          <p:cNvPr id="14" name="直線矢印コネクタ 12">
            <a:extLst>
              <a:ext uri="{FF2B5EF4-FFF2-40B4-BE49-F238E27FC236}">
                <a16:creationId xmlns:a16="http://schemas.microsoft.com/office/drawing/2014/main" id="{6C113C93-2DEF-7367-DBEA-4E5C141EE3C8}"/>
              </a:ext>
            </a:extLst>
          </p:cNvPr>
          <p:cNvCxnSpPr>
            <a:cxnSpLocks/>
            <a:stCxn id="7" idx="0"/>
            <a:endCxn id="11" idx="2"/>
          </p:cNvCxnSpPr>
          <p:nvPr/>
        </p:nvCxnSpPr>
        <p:spPr>
          <a:xfrm flipH="1" flipV="1">
            <a:off x="9747689" y="4856377"/>
            <a:ext cx="1" cy="316905"/>
          </a:xfrm>
          <a:prstGeom prst="straightConnector1">
            <a:avLst/>
          </a:prstGeom>
          <a:ln w="476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6065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3D089-8EDF-D141-BEAD-6C4380DC75C3}"/>
              </a:ext>
            </a:extLst>
          </p:cNvPr>
          <p:cNvSpPr>
            <a:spLocks noGrp="1"/>
          </p:cNvSpPr>
          <p:nvPr>
            <p:ph type="title"/>
          </p:nvPr>
        </p:nvSpPr>
        <p:spPr/>
        <p:txBody>
          <a:bodyPr/>
          <a:lstStyle/>
          <a:p>
            <a:r>
              <a:rPr lang="en-US" dirty="0"/>
              <a:t>OS</a:t>
            </a:r>
            <a:r>
              <a:rPr lang="en-JP"/>
              <a:t>内エ</a:t>
            </a:r>
            <a:r>
              <a:rPr lang="en-JP" dirty="0"/>
              <a:t>ージェント</a:t>
            </a:r>
          </a:p>
        </p:txBody>
      </p:sp>
      <p:sp>
        <p:nvSpPr>
          <p:cNvPr id="3" name="Content Placeholder 2">
            <a:extLst>
              <a:ext uri="{FF2B5EF4-FFF2-40B4-BE49-F238E27FC236}">
                <a16:creationId xmlns:a16="http://schemas.microsoft.com/office/drawing/2014/main" id="{98C69DBE-E0C4-3145-A8D6-09916A2CE862}"/>
              </a:ext>
            </a:extLst>
          </p:cNvPr>
          <p:cNvSpPr>
            <a:spLocks noGrp="1"/>
          </p:cNvSpPr>
          <p:nvPr>
            <p:ph idx="1"/>
          </p:nvPr>
        </p:nvSpPr>
        <p:spPr/>
        <p:txBody>
          <a:bodyPr/>
          <a:lstStyle/>
          <a:p>
            <a:r>
              <a:rPr lang="en-JP" dirty="0"/>
              <a:t>OSのスレッドとしてエージェントを動作させるLinuxカーネルモジュールを</a:t>
            </a:r>
            <a:r>
              <a:rPr lang="ja-JP" altLang="en-US"/>
              <a:t>実装</a:t>
            </a:r>
            <a:endParaRPr lang="en-JP" dirty="0"/>
          </a:p>
          <a:p>
            <a:pPr lvl="1"/>
            <a:r>
              <a:rPr lang="en-US" altLang="ja-JP" dirty="0"/>
              <a:t>IDS</a:t>
            </a:r>
            <a:r>
              <a:rPr lang="ja-JP" altLang="en-US"/>
              <a:t>から送信された</a:t>
            </a:r>
            <a:r>
              <a:rPr lang="en-US" altLang="ja-JP" dirty="0"/>
              <a:t>OS</a:t>
            </a:r>
            <a:r>
              <a:rPr lang="ja-JP" altLang="en-US"/>
              <a:t>データの仮想アドレスを用いて直接アクセスし、メモリデータを効率よく取得</a:t>
            </a:r>
            <a:endParaRPr lang="en-US" altLang="ja-JP" dirty="0"/>
          </a:p>
          <a:p>
            <a:pPr lvl="2"/>
            <a:r>
              <a:rPr lang="ja-JP" altLang="en-US"/>
              <a:t>従来の</a:t>
            </a:r>
            <a:r>
              <a:rPr lang="en-US" altLang="ja-JP" dirty="0"/>
              <a:t>IDS</a:t>
            </a:r>
            <a:r>
              <a:rPr lang="ja-JP" altLang="en-US"/>
              <a:t>オフロードのような物理アドレスへの変換は不要</a:t>
            </a:r>
            <a:endParaRPr lang="en-JP" dirty="0"/>
          </a:p>
          <a:p>
            <a:pPr lvl="1"/>
            <a:r>
              <a:rPr lang="en-JP" dirty="0"/>
              <a:t>仮想ネットワークまたは共有メモリを用いてIDSと暗号通信</a:t>
            </a:r>
          </a:p>
          <a:p>
            <a:pPr lvl="2"/>
            <a:r>
              <a:rPr lang="en-JP" dirty="0"/>
              <a:t>共有メモリ領域はSEVによるメモリ暗号化の対象外とする</a:t>
            </a:r>
          </a:p>
        </p:txBody>
      </p:sp>
      <p:sp>
        <p:nvSpPr>
          <p:cNvPr id="4" name="Slide Number Placeholder 3">
            <a:extLst>
              <a:ext uri="{FF2B5EF4-FFF2-40B4-BE49-F238E27FC236}">
                <a16:creationId xmlns:a16="http://schemas.microsoft.com/office/drawing/2014/main" id="{813E4660-F6DE-5A46-A1D4-E21ADF49C9F3}"/>
              </a:ext>
            </a:extLst>
          </p:cNvPr>
          <p:cNvSpPr>
            <a:spLocks noGrp="1"/>
          </p:cNvSpPr>
          <p:nvPr>
            <p:ph type="sldNum" sz="quarter" idx="12"/>
          </p:nvPr>
        </p:nvSpPr>
        <p:spPr/>
        <p:txBody>
          <a:bodyPr/>
          <a:lstStyle/>
          <a:p>
            <a:fld id="{3862EE38-F75A-9448-8243-6101B2857D65}" type="slidenum">
              <a:rPr lang="ja-JP" altLang="en-US" smtClean="0"/>
              <a:pPr/>
              <a:t>9</a:t>
            </a:fld>
            <a:endParaRPr lang="ja-JP" altLang="en-US" dirty="0"/>
          </a:p>
        </p:txBody>
      </p:sp>
      <p:sp>
        <p:nvSpPr>
          <p:cNvPr id="10" name="角丸四角形 22">
            <a:extLst>
              <a:ext uri="{FF2B5EF4-FFF2-40B4-BE49-F238E27FC236}">
                <a16:creationId xmlns:a16="http://schemas.microsoft.com/office/drawing/2014/main" id="{26BEBD42-5A8E-4149-8723-F35F03BD9AD4}"/>
              </a:ext>
            </a:extLst>
          </p:cNvPr>
          <p:cNvSpPr/>
          <p:nvPr/>
        </p:nvSpPr>
        <p:spPr>
          <a:xfrm>
            <a:off x="3044771" y="4940878"/>
            <a:ext cx="2104114" cy="1669238"/>
          </a:xfrm>
          <a:prstGeom prst="roundRect">
            <a:avLst/>
          </a:prstGeom>
          <a:pattFill prst="pct10">
            <a:fgClr>
              <a:schemeClr val="tx1"/>
            </a:fgClr>
            <a:bgClr>
              <a:schemeClr val="accent5">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1" name="角丸四角形 20">
            <a:extLst>
              <a:ext uri="{FF2B5EF4-FFF2-40B4-BE49-F238E27FC236}">
                <a16:creationId xmlns:a16="http://schemas.microsoft.com/office/drawing/2014/main" id="{B27D241E-1FF3-DA4B-B211-77E3A73F34BB}"/>
              </a:ext>
            </a:extLst>
          </p:cNvPr>
          <p:cNvSpPr/>
          <p:nvPr/>
        </p:nvSpPr>
        <p:spPr>
          <a:xfrm>
            <a:off x="6416777" y="4922031"/>
            <a:ext cx="2603716" cy="1664947"/>
          </a:xfrm>
          <a:prstGeom prst="roundRect">
            <a:avLst/>
          </a:prstGeom>
          <a:pattFill prst="pct10">
            <a:fgClr>
              <a:schemeClr val="tx1"/>
            </a:fgClr>
            <a:bgClr>
              <a:schemeClr val="accent2">
                <a:lumMod val="60000"/>
                <a:lumOff val="40000"/>
              </a:schemeClr>
            </a:bgClr>
          </a:patt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2" name="テキスト ボックス 12">
            <a:extLst>
              <a:ext uri="{FF2B5EF4-FFF2-40B4-BE49-F238E27FC236}">
                <a16:creationId xmlns:a16="http://schemas.microsoft.com/office/drawing/2014/main" id="{AF0DA430-B54C-E440-9761-7142C5BF4371}"/>
              </a:ext>
            </a:extLst>
          </p:cNvPr>
          <p:cNvSpPr txBox="1"/>
          <p:nvPr/>
        </p:nvSpPr>
        <p:spPr>
          <a:xfrm>
            <a:off x="6746846" y="4510775"/>
            <a:ext cx="1920719" cy="461665"/>
          </a:xfrm>
          <a:prstGeom prst="rect">
            <a:avLst/>
          </a:prstGeom>
          <a:noFill/>
        </p:spPr>
        <p:txBody>
          <a:bodyPr wrap="square" rtlCol="0">
            <a:spAutoFit/>
          </a:bodyPr>
          <a:lstStyle/>
          <a:p>
            <a:r>
              <a:rPr kumimoji="1" lang="ja-JP" altLang="en-US" sz="2400" b="1"/>
              <a:t>監視対象</a:t>
            </a:r>
            <a:r>
              <a:rPr kumimoji="1" lang="en-US" altLang="ja-JP" sz="2400" b="1" dirty="0"/>
              <a:t>VM</a:t>
            </a:r>
            <a:endParaRPr kumimoji="1" lang="ja-JP" altLang="en-US" sz="2400" b="1"/>
          </a:p>
        </p:txBody>
      </p:sp>
      <p:sp>
        <p:nvSpPr>
          <p:cNvPr id="13" name="テキスト ボックス 13">
            <a:extLst>
              <a:ext uri="{FF2B5EF4-FFF2-40B4-BE49-F238E27FC236}">
                <a16:creationId xmlns:a16="http://schemas.microsoft.com/office/drawing/2014/main" id="{DCA5242A-AB87-F448-ACCE-D95FC35B3ECC}"/>
              </a:ext>
            </a:extLst>
          </p:cNvPr>
          <p:cNvSpPr txBox="1"/>
          <p:nvPr/>
        </p:nvSpPr>
        <p:spPr>
          <a:xfrm>
            <a:off x="3262733" y="5776129"/>
            <a:ext cx="1656255" cy="707886"/>
          </a:xfrm>
          <a:prstGeom prst="rect">
            <a:avLst/>
          </a:prstGeom>
          <a:solidFill>
            <a:schemeClr val="bg1"/>
          </a:solidFill>
          <a:ln w="22225">
            <a:solidFill>
              <a:schemeClr val="tx1"/>
            </a:solidFill>
          </a:ln>
        </p:spPr>
        <p:txBody>
          <a:bodyPr wrap="square" rtlCol="0">
            <a:spAutoFit/>
          </a:bodyPr>
          <a:lstStyle/>
          <a:p>
            <a:pPr algn="ctr"/>
            <a:r>
              <a:rPr lang="en-US" altLang="ja-JP" sz="2000" b="1" dirty="0" err="1"/>
              <a:t>SEVmonitor</a:t>
            </a:r>
            <a:endParaRPr lang="en-US" altLang="ja-JP" sz="2000" b="1" dirty="0"/>
          </a:p>
          <a:p>
            <a:pPr algn="ctr"/>
            <a:r>
              <a:rPr lang="ja-JP" altLang="en-US" sz="2000" b="1"/>
              <a:t>ライブラリ</a:t>
            </a:r>
            <a:endParaRPr kumimoji="1" lang="ja-JP" altLang="en-US" sz="2000" b="1"/>
          </a:p>
        </p:txBody>
      </p:sp>
      <p:sp>
        <p:nvSpPr>
          <p:cNvPr id="22" name="正方形/長方形 21">
            <a:extLst>
              <a:ext uri="{FF2B5EF4-FFF2-40B4-BE49-F238E27FC236}">
                <a16:creationId xmlns:a16="http://schemas.microsoft.com/office/drawing/2014/main" id="{1E562438-D6AB-D145-99BD-306B1D2FC8CC}"/>
              </a:ext>
            </a:extLst>
          </p:cNvPr>
          <p:cNvSpPr/>
          <p:nvPr/>
        </p:nvSpPr>
        <p:spPr>
          <a:xfrm>
            <a:off x="6581898" y="5568969"/>
            <a:ext cx="2261459" cy="914400"/>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chemeClr val="tx1"/>
              </a:solidFill>
            </a:endParaRPr>
          </a:p>
        </p:txBody>
      </p:sp>
      <p:sp>
        <p:nvSpPr>
          <p:cNvPr id="23" name="テキスト ボックス 22">
            <a:extLst>
              <a:ext uri="{FF2B5EF4-FFF2-40B4-BE49-F238E27FC236}">
                <a16:creationId xmlns:a16="http://schemas.microsoft.com/office/drawing/2014/main" id="{1A75D677-80F0-6447-BEE2-1A3490DC3878}"/>
              </a:ext>
            </a:extLst>
          </p:cNvPr>
          <p:cNvSpPr txBox="1"/>
          <p:nvPr/>
        </p:nvSpPr>
        <p:spPr>
          <a:xfrm>
            <a:off x="6872493" y="6118381"/>
            <a:ext cx="1669423" cy="400110"/>
          </a:xfrm>
          <a:prstGeom prst="rect">
            <a:avLst/>
          </a:prstGeom>
          <a:noFill/>
          <a:ln>
            <a:noFill/>
          </a:ln>
        </p:spPr>
        <p:txBody>
          <a:bodyPr wrap="square" rtlCol="0">
            <a:spAutoFit/>
          </a:bodyPr>
          <a:lstStyle/>
          <a:p>
            <a:pPr algn="ctr"/>
            <a:r>
              <a:rPr kumimoji="1" lang="en-US" altLang="ja-JP" sz="2000" b="1" dirty="0"/>
              <a:t>OS</a:t>
            </a:r>
            <a:endParaRPr kumimoji="1" lang="ja-JP" altLang="en-US" sz="2000" b="1"/>
          </a:p>
        </p:txBody>
      </p:sp>
      <p:sp>
        <p:nvSpPr>
          <p:cNvPr id="14" name="テキスト ボックス 14">
            <a:extLst>
              <a:ext uri="{FF2B5EF4-FFF2-40B4-BE49-F238E27FC236}">
                <a16:creationId xmlns:a16="http://schemas.microsoft.com/office/drawing/2014/main" id="{F62A9B1E-9AA2-0841-8B8E-D4DCD96BAA14}"/>
              </a:ext>
            </a:extLst>
          </p:cNvPr>
          <p:cNvSpPr txBox="1"/>
          <p:nvPr/>
        </p:nvSpPr>
        <p:spPr>
          <a:xfrm>
            <a:off x="6691542" y="5668407"/>
            <a:ext cx="2031325" cy="461665"/>
          </a:xfrm>
          <a:prstGeom prst="rect">
            <a:avLst/>
          </a:prstGeom>
          <a:solidFill>
            <a:srgbClr val="92D050"/>
          </a:solidFill>
          <a:ln w="22225">
            <a:solidFill>
              <a:schemeClr val="tx1"/>
            </a:solidFill>
          </a:ln>
        </p:spPr>
        <p:txBody>
          <a:bodyPr wrap="square" rtlCol="0">
            <a:spAutoFit/>
          </a:bodyPr>
          <a:lstStyle/>
          <a:p>
            <a:r>
              <a:rPr kumimoji="1" lang="ja-JP" altLang="en-US" sz="2400" b="1"/>
              <a:t>エージェント</a:t>
            </a:r>
          </a:p>
        </p:txBody>
      </p:sp>
      <p:cxnSp>
        <p:nvCxnSpPr>
          <p:cNvPr id="17" name="直線矢印コネクタ 18">
            <a:extLst>
              <a:ext uri="{FF2B5EF4-FFF2-40B4-BE49-F238E27FC236}">
                <a16:creationId xmlns:a16="http://schemas.microsoft.com/office/drawing/2014/main" id="{7B326990-8BC9-5146-A572-9181B64153AA}"/>
              </a:ext>
            </a:extLst>
          </p:cNvPr>
          <p:cNvCxnSpPr>
            <a:cxnSpLocks/>
            <a:stCxn id="13" idx="3"/>
            <a:endCxn id="14" idx="1"/>
          </p:cNvCxnSpPr>
          <p:nvPr/>
        </p:nvCxnSpPr>
        <p:spPr>
          <a:xfrm flipV="1">
            <a:off x="4918988" y="5899240"/>
            <a:ext cx="1772554" cy="230832"/>
          </a:xfrm>
          <a:prstGeom prst="straightConnector1">
            <a:avLst/>
          </a:prstGeom>
          <a:ln w="47625">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21">
            <a:extLst>
              <a:ext uri="{FF2B5EF4-FFF2-40B4-BE49-F238E27FC236}">
                <a16:creationId xmlns:a16="http://schemas.microsoft.com/office/drawing/2014/main" id="{8A258013-B636-4F47-BF27-A2F6FC9037D5}"/>
              </a:ext>
            </a:extLst>
          </p:cNvPr>
          <p:cNvSpPr txBox="1"/>
          <p:nvPr/>
        </p:nvSpPr>
        <p:spPr>
          <a:xfrm>
            <a:off x="3427852" y="4526771"/>
            <a:ext cx="1326015" cy="461665"/>
          </a:xfrm>
          <a:prstGeom prst="rect">
            <a:avLst/>
          </a:prstGeom>
          <a:noFill/>
        </p:spPr>
        <p:txBody>
          <a:bodyPr wrap="square" rtlCol="0">
            <a:spAutoFit/>
          </a:bodyPr>
          <a:lstStyle/>
          <a:p>
            <a:pPr algn="ctr"/>
            <a:r>
              <a:rPr kumimoji="1" lang="en-US" altLang="ja-JP" sz="2400" b="1" dirty="0"/>
              <a:t>IDS VM</a:t>
            </a:r>
            <a:endParaRPr kumimoji="1" lang="ja-JP" altLang="en-US" sz="2400" b="1"/>
          </a:p>
        </p:txBody>
      </p:sp>
      <p:sp>
        <p:nvSpPr>
          <p:cNvPr id="19" name="テキスト ボックス 18">
            <a:extLst>
              <a:ext uri="{FF2B5EF4-FFF2-40B4-BE49-F238E27FC236}">
                <a16:creationId xmlns:a16="http://schemas.microsoft.com/office/drawing/2014/main" id="{591BF4D6-B11E-6F48-B284-45D7AA723A62}"/>
              </a:ext>
            </a:extLst>
          </p:cNvPr>
          <p:cNvSpPr txBox="1"/>
          <p:nvPr/>
        </p:nvSpPr>
        <p:spPr>
          <a:xfrm>
            <a:off x="3683537" y="5121158"/>
            <a:ext cx="814647" cy="523220"/>
          </a:xfrm>
          <a:prstGeom prst="rect">
            <a:avLst/>
          </a:prstGeom>
          <a:solidFill>
            <a:schemeClr val="bg1"/>
          </a:solidFill>
          <a:ln w="22225">
            <a:solidFill>
              <a:schemeClr val="tx1"/>
            </a:solidFill>
          </a:ln>
        </p:spPr>
        <p:txBody>
          <a:bodyPr wrap="square" rtlCol="0">
            <a:spAutoFit/>
          </a:bodyPr>
          <a:lstStyle/>
          <a:p>
            <a:r>
              <a:rPr kumimoji="1" lang="en-US" altLang="ja-JP" sz="2800" b="1" dirty="0"/>
              <a:t>IDS</a:t>
            </a:r>
            <a:endParaRPr kumimoji="1" lang="ja-JP" altLang="en-US" sz="2800" b="1"/>
          </a:p>
        </p:txBody>
      </p:sp>
      <p:sp>
        <p:nvSpPr>
          <p:cNvPr id="20" name="正方形/長方形 19">
            <a:extLst>
              <a:ext uri="{FF2B5EF4-FFF2-40B4-BE49-F238E27FC236}">
                <a16:creationId xmlns:a16="http://schemas.microsoft.com/office/drawing/2014/main" id="{F147E2B5-9644-3A43-63EF-C853757D54BE}"/>
              </a:ext>
            </a:extLst>
          </p:cNvPr>
          <p:cNvSpPr/>
          <p:nvPr/>
        </p:nvSpPr>
        <p:spPr>
          <a:xfrm>
            <a:off x="6587905" y="5049561"/>
            <a:ext cx="2261459" cy="434385"/>
          </a:xfrm>
          <a:prstGeom prst="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コンテナ</a:t>
            </a:r>
          </a:p>
        </p:txBody>
      </p:sp>
    </p:spTree>
    <p:extLst>
      <p:ext uri="{BB962C8B-B14F-4D97-AF65-F5344CB8AC3E}">
        <p14:creationId xmlns:p14="http://schemas.microsoft.com/office/powerpoint/2010/main" val="38952817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rgbClr val="FF0000"/>
          </a:solidFill>
        </a:ln>
      </a:spPr>
      <a:bodyPr rtlCol="0" anchor="ctr"/>
      <a:lstStyle>
        <a:defPPr algn="ctr">
          <a:defRPr>
            <a:solidFill>
              <a:srgbClr val="FF0000"/>
            </a:solidFill>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46219</TotalTime>
  <Words>5101</Words>
  <Application>Microsoft Macintosh PowerPoint</Application>
  <PresentationFormat>Widescreen</PresentationFormat>
  <Paragraphs>438</Paragraphs>
  <Slides>17</Slides>
  <Notes>17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17</vt:i4>
      </vt:variant>
    </vt:vector>
  </HeadingPairs>
  <TitlesOfParts>
    <vt:vector size="30" baseType="lpstr">
      <vt:lpstr>Arial Unicode MS</vt:lpstr>
      <vt:lpstr>CMR10</vt:lpstr>
      <vt:lpstr>HaranoAjiMincho-Regular-Identity-H</vt:lpstr>
      <vt:lpstr>MS PGothic</vt:lpstr>
      <vt:lpstr>Yu Gothic</vt:lpstr>
      <vt:lpstr>Yu Gothic</vt:lpstr>
      <vt:lpstr>游ゴシック Medium</vt:lpstr>
      <vt:lpstr>游ゴシック Medium</vt:lpstr>
      <vt:lpstr>Yu Mincho Demibold</vt:lpstr>
      <vt:lpstr>Arial</vt:lpstr>
      <vt:lpstr>Helvetica</vt:lpstr>
      <vt:lpstr>Roboto</vt:lpstr>
      <vt:lpstr>Office テーマ</vt:lpstr>
      <vt:lpstr>AMD SEVで保護されたVMの 隔離エージェントを用いた安全な監視</vt:lpstr>
      <vt:lpstr>内部犯によるVMへの攻撃</vt:lpstr>
      <vt:lpstr>AMD SEVを用いたメモリ暗号化</vt:lpstr>
      <vt:lpstr>侵入検知システム(IDS)の必要性</vt:lpstr>
      <vt:lpstr>SEVで暗号化されたVMの監視</vt:lpstr>
      <vt:lpstr>提案：SEVmonitor</vt:lpstr>
      <vt:lpstr>エージェントの保護</vt:lpstr>
      <vt:lpstr>保護手法１：コンテナによる隔離</vt:lpstr>
      <vt:lpstr>OS内エージェント</vt:lpstr>
      <vt:lpstr>保護手法2：内部VMによる隔離</vt:lpstr>
      <vt:lpstr>BitVisorハイパーバイザ内エージェント</vt:lpstr>
      <vt:lpstr>Xenハイパーバイザ内エージェント</vt:lpstr>
      <vt:lpstr>実験</vt:lpstr>
      <vt:lpstr>OSデータの取得確認</vt:lpstr>
      <vt:lpstr>OS内エージェントの性能</vt:lpstr>
      <vt:lpstr>ハイパーバイザ内エージェントの性能</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中間発表</dc:title>
  <dc:creator>NONO Tomoharu</dc:creator>
  <cp:lastModifiedBy>kourai kenichi</cp:lastModifiedBy>
  <cp:revision>1225</cp:revision>
  <dcterms:created xsi:type="dcterms:W3CDTF">2020-09-14T21:25:09Z</dcterms:created>
  <dcterms:modified xsi:type="dcterms:W3CDTF">2022-11-09T03:34:55Z</dcterms:modified>
</cp:coreProperties>
</file>