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8"/>
  </p:notesMasterIdLst>
  <p:sldIdLst>
    <p:sldId id="256" r:id="rId2"/>
    <p:sldId id="285" r:id="rId3"/>
    <p:sldId id="282" r:id="rId4"/>
    <p:sldId id="283" r:id="rId5"/>
    <p:sldId id="259" r:id="rId6"/>
    <p:sldId id="260" r:id="rId7"/>
    <p:sldId id="261" r:id="rId8"/>
    <p:sldId id="262" r:id="rId9"/>
    <p:sldId id="263" r:id="rId10"/>
    <p:sldId id="264" r:id="rId11"/>
    <p:sldId id="288" r:id="rId12"/>
    <p:sldId id="265" r:id="rId13"/>
    <p:sldId id="266" r:id="rId14"/>
    <p:sldId id="290" r:id="rId15"/>
    <p:sldId id="268" r:id="rId16"/>
    <p:sldId id="269" r:id="rId17"/>
    <p:sldId id="270" r:id="rId18"/>
    <p:sldId id="271" r:id="rId19"/>
    <p:sldId id="272" r:id="rId20"/>
    <p:sldId id="273" r:id="rId21"/>
    <p:sldId id="289" r:id="rId22"/>
    <p:sldId id="276" r:id="rId23"/>
    <p:sldId id="291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1" autoAdjust="0"/>
    <p:restoredTop sz="75779" autoAdjust="0"/>
  </p:normalViewPr>
  <p:slideViewPr>
    <p:cSldViewPr snapToGrid="0">
      <p:cViewPr varScale="1">
        <p:scale>
          <a:sx n="86" d="100"/>
          <a:sy n="86" d="100"/>
        </p:scale>
        <p:origin x="1926" y="90"/>
      </p:cViewPr>
      <p:guideLst/>
    </p:cSldViewPr>
  </p:slideViewPr>
  <p:outlineViewPr>
    <p:cViewPr>
      <p:scale>
        <a:sx n="33" d="100"/>
        <a:sy n="33" d="100"/>
      </p:scale>
      <p:origin x="0" y="-16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6B25C-68EA-48D4-B57D-28C34AEBC36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90666-CD9F-40E9-9C30-8B2E85B9FD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56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33DAD-1A1C-49E8-A40A-A9D2F4A9198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257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683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78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45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429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034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4072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8137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1818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4798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12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33DAD-1A1C-49E8-A40A-A9D2F4A9198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9578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9306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1554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2265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0589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964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914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662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25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955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803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748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15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72382C-06EF-E03A-C4D1-49CDEADD4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18C748A-1A8B-2075-B0F4-258206F27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0B4413-6F5B-0BCA-7BE7-86852CAF1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85AF-DF04-4DBE-A7FC-963102232500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D224C0-49E7-E473-E8C6-64B5B76C5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9EC0A1-25B6-9574-B730-6B2B56722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64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07621B-F75C-0838-7903-E26048813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046B04-4621-E408-DCA3-1DAF76A91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BB4139-E083-362E-3619-B39854ED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C5BE-9239-4D3B-83A3-326AB537FD4D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9E6C7C-D97E-AD27-4C28-E9E4810ED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60579F-BC7A-3CE3-67E7-E14B844B8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30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A4834A6-6E2A-60C6-C98D-AAF15D1466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AA6B0B-0F3C-54D1-0032-2208A120E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D2FF9C-B4F5-79F4-829F-5633DC5F5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5C35-DDD9-40AB-960B-095495E8A534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0C6582-70F9-DAB1-589E-DD16FFF49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717646-D790-964E-57C6-4DB92F8C7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68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CDF11-F57A-C176-53E8-507A5E620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6791"/>
          </a:xfrm>
        </p:spPr>
        <p:txBody>
          <a:bodyPr/>
          <a:lstStyle>
            <a:lvl1pPr>
              <a:defRPr b="1"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60172C-C2D3-5B36-FB9A-E2FBD93C6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137"/>
            <a:ext cx="10515600" cy="4600826"/>
          </a:xfrm>
        </p:spPr>
        <p:txBody>
          <a:bodyPr/>
          <a:lstStyle>
            <a:lvl3pPr>
              <a:defRPr sz="2200"/>
            </a:lvl3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55AEFD-D5E9-842D-DB7F-083B3B69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2F-1890-4BAD-AC7B-64CF544D99BC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66FFF0-1E49-B391-91A9-736BD41ED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A3C633-0840-21A4-E698-768ACC0E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75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9F23FC-B0E8-1F28-950B-7C3511C7F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E0EE68-F64F-9336-19C8-769BB7CFA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F35E92-77E4-82F7-B921-4C5BDA32D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444A-59D9-44CF-A8FF-AF4A7A85B2CA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09BEFC-41D6-3B56-4793-303F2166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708ED4-141F-1BED-3E3D-B5A90AA5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34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1E0167-CE6D-4A19-5B47-F8D07F22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B82E3B-332B-88F7-7AF0-D841A8377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1FC1E4-9FC0-F2AD-4D79-77A431603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1166B-F51B-7EA2-775D-97641BD13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4AD5-2B40-480A-84E3-EFFCF185081A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B1F62D-FF90-2CE6-EDD7-4D2142669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2724BF-E28B-9712-CCEC-B89008E4F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97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FDA2FD-72E5-3660-75CC-1BEA1597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24A29D-3AE6-9367-17E3-F49ED2E1D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72F67E-7288-2ACB-848C-C76F9B457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C95B1B-5EE9-3B35-5D83-62A007A52E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A3934F2-2D74-0D5B-9C30-9646CE9B90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7274D1E-44DC-0422-D1B6-7275AC663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F07-ED70-49CB-9993-EACFD82AEF42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1089BBD-95BD-0E9E-AB1D-D7DDF5B91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ABE62F-90FA-CF81-5693-09CB460DC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74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DDC0F-B422-396F-AAF7-1E9976CBC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334B034-DF23-052E-33E0-B21EEA94A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86C-FD87-4040-B967-480AAB69B6B2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85D75F-29E0-6172-F16D-7FD0FFC2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832567-868F-60F7-1DCB-B0BFE4FDD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35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BFC24EF-1826-EC01-688A-4DB7ED8EA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BD20-4AE3-42C0-825B-4C35B3796C9D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53C6A9-853C-EAD8-63A5-9EA2A258C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F2CE51-0CD5-4876-E032-9E28AADD8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18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508C96-8429-2D66-0B50-D908549D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D8149F-A42A-DD2B-D458-0C3F90A76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DF4045-6DA6-0F43-785F-805E7DF8D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EF33AF-2389-89EE-848C-ABAF0D24F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DD7D-F7F1-4368-AB60-0B3FDC160F01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CA51F4-2535-53B0-F5B6-0E0E25C71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BB2E39-509A-B1E1-0DCE-E5256DD4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862F92-6C82-A6E3-7257-A89D730DC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A9B3E0A-997B-CDEF-2838-5C6F308D2B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491464-908A-908F-4CD1-CF532BAFF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FD9960-7DAD-80A7-9971-35A17361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B98D-445C-442C-BD7B-B341641FB46F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D939A6-BF49-95A6-3A5C-20D73C10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B5943D-EFE8-ACEC-2F1A-89D972697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61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D085EF-18A8-C4EE-88F2-B6F4399E5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3DE02F-6FCB-C15E-6BA5-9E95A51A0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A0062C-963A-C2C4-018B-1714C9406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3292-F539-4A37-A94C-9BC8C0C5A047}" type="datetime1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83A9BC-C938-C692-29BD-650FAB84E0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476A69-3020-A9BB-A255-D7253A58C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5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person-user-avatar-man-suit-tie-311134/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www.maxpixel.net/Avatar-Grey-Account-User-Person-Operating-System-1699635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person-user-avatar-man-suit-tie-311134/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www.maxpixel.net/Avatar-Grey-Account-User-Person-Operating-System-1699635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pcpilloixa1.blogspot.com/2010/03/msi-actividad-19-cuentas-de-usuario-en.html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xpixel.net/Avatar-Grey-Account-User-Person-Operating-System-1699635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pixabay.com/en/person-user-avatar-man-suit-tie-311134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person-user-avatar-man-suit-tie-311134/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www.maxpixel.net/Avatar-Grey-Account-User-Person-Operating-System-169963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FBC42E-084C-7BD7-E860-BA881ADF46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Nested SEV</a:t>
            </a:r>
            <a:r>
              <a:rPr kumimoji="1" lang="ja-JP" altLang="en-US" dirty="0"/>
              <a:t>：</a:t>
            </a:r>
            <a:br>
              <a:rPr kumimoji="1" lang="en-US" altLang="ja-JP" dirty="0"/>
            </a:br>
            <a:r>
              <a:rPr kumimoji="1" lang="ja-JP" altLang="en-US" dirty="0"/>
              <a:t>ネストした仮想化への</a:t>
            </a:r>
            <a:r>
              <a:rPr kumimoji="1" lang="en-US" altLang="ja-JP" dirty="0"/>
              <a:t>AMD SEV</a:t>
            </a:r>
            <a:r>
              <a:rPr kumimoji="1" lang="ja-JP" altLang="en-US" dirty="0"/>
              <a:t>の適用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A4DF4C-6912-F184-8778-422B7E4C5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9490"/>
            <a:ext cx="9144000" cy="1018309"/>
          </a:xfrm>
        </p:spPr>
        <p:txBody>
          <a:bodyPr/>
          <a:lstStyle/>
          <a:p>
            <a:r>
              <a:rPr kumimoji="1" lang="ja-JP" altLang="en-US" dirty="0"/>
              <a:t>九州工業大学</a:t>
            </a:r>
            <a:endParaRPr kumimoji="1" lang="en-US" altLang="ja-JP" dirty="0"/>
          </a:p>
          <a:p>
            <a:r>
              <a:rPr lang="ja-JP" altLang="en-US" dirty="0"/>
              <a:t>瀧口和樹　光来健一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C1920E-0250-BB81-153D-10E9DEDAA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999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9CBF15-6C55-1E09-FE05-BF3DAC418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システム構成</a:t>
            </a:r>
            <a:r>
              <a:rPr lang="en-US" altLang="ja-JP" dirty="0"/>
              <a:t>4</a:t>
            </a:r>
            <a:r>
              <a:rPr lang="ja-JP" altLang="en-US" dirty="0"/>
              <a:t>：</a:t>
            </a:r>
            <a:r>
              <a:rPr lang="en-US" altLang="ja-JP" dirty="0"/>
              <a:t>L2</a:t>
            </a:r>
            <a:r>
              <a:rPr lang="ja-JP" altLang="en-US" dirty="0"/>
              <a:t>のみ暗号化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46F3D2-8983-1DCF-C5A9-EF7C9D668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L1 VM</a:t>
            </a:r>
            <a:r>
              <a:rPr lang="ja-JP" altLang="en-US" dirty="0"/>
              <a:t>のメモリは暗号化せず、</a:t>
            </a:r>
            <a:r>
              <a:rPr lang="en-US" altLang="ja-JP" dirty="0"/>
              <a:t>L2 VM</a:t>
            </a:r>
            <a:r>
              <a:rPr lang="ja-JP" altLang="en-US" dirty="0"/>
              <a:t>だけ</a:t>
            </a:r>
            <a:r>
              <a:rPr lang="en-US" altLang="ja-JP" dirty="0"/>
              <a:t>SEV</a:t>
            </a:r>
            <a:r>
              <a:rPr lang="ja-JP" altLang="en-US" dirty="0"/>
              <a:t>で暗号化</a:t>
            </a:r>
            <a:endParaRPr lang="en-US" altLang="ja-JP" dirty="0"/>
          </a:p>
          <a:p>
            <a:pPr lvl="1"/>
            <a:r>
              <a:rPr kumimoji="1" lang="en-US" altLang="ja-JP" dirty="0"/>
              <a:t>L0</a:t>
            </a:r>
            <a:r>
              <a:rPr kumimoji="1" lang="ja-JP" altLang="en-US" dirty="0"/>
              <a:t>ハイパーバイザと</a:t>
            </a:r>
            <a:r>
              <a:rPr kumimoji="1" lang="en-US" altLang="ja-JP" dirty="0"/>
              <a:t>L1</a:t>
            </a:r>
            <a:r>
              <a:rPr kumimoji="1" lang="ja-JP" altLang="en-US" dirty="0"/>
              <a:t>ハイパーバイザの両方から</a:t>
            </a:r>
            <a:r>
              <a:rPr kumimoji="1" lang="en-US" altLang="ja-JP" dirty="0"/>
              <a:t>L2</a:t>
            </a:r>
            <a:r>
              <a:rPr kumimoji="1" lang="ja-JP" altLang="en-US" dirty="0"/>
              <a:t> </a:t>
            </a:r>
            <a:r>
              <a:rPr kumimoji="1" lang="en-US" altLang="ja-JP" dirty="0"/>
              <a:t>VM</a:t>
            </a:r>
            <a:r>
              <a:rPr kumimoji="1" lang="ja-JP" altLang="en-US" dirty="0"/>
              <a:t>を保護</a:t>
            </a:r>
            <a:endParaRPr kumimoji="1" lang="en-US" altLang="ja-JP" dirty="0"/>
          </a:p>
          <a:p>
            <a:r>
              <a:rPr kumimoji="1" lang="ja-JP" altLang="en-US" dirty="0"/>
              <a:t>利用例</a:t>
            </a:r>
            <a:endParaRPr kumimoji="1" lang="en-US" altLang="ja-JP" dirty="0"/>
          </a:p>
          <a:p>
            <a:pPr lvl="1"/>
            <a:r>
              <a:rPr lang="ja-JP" altLang="en-US" dirty="0"/>
              <a:t>クラウドが提供する</a:t>
            </a:r>
            <a:r>
              <a:rPr lang="en-US" altLang="ja-JP" dirty="0"/>
              <a:t>L2 VM</a:t>
            </a:r>
            <a:r>
              <a:rPr lang="ja-JP" altLang="en-US" dirty="0"/>
              <a:t>でユーザの</a:t>
            </a:r>
            <a:r>
              <a:rPr lang="en-US" altLang="ja-JP" dirty="0" err="1"/>
              <a:t>Unikernel</a:t>
            </a:r>
            <a:r>
              <a:rPr lang="ja-JP" altLang="en-US" dirty="0"/>
              <a:t>を実行</a:t>
            </a:r>
            <a:endParaRPr lang="en-US" altLang="ja-JP" dirty="0"/>
          </a:p>
          <a:p>
            <a:pPr lvl="2"/>
            <a:r>
              <a:rPr lang="en-US" altLang="ja-JP" dirty="0" err="1"/>
              <a:t>Unikernel</a:t>
            </a:r>
            <a:r>
              <a:rPr lang="ja-JP" altLang="en-US" dirty="0"/>
              <a:t>：ライブラリ</a:t>
            </a:r>
            <a:r>
              <a:rPr lang="en-US" altLang="ja-JP" dirty="0"/>
              <a:t>OS</a:t>
            </a:r>
            <a:r>
              <a:rPr lang="ja-JP" altLang="en-US" dirty="0"/>
              <a:t>を使って動作する単一アプリケーション</a:t>
            </a:r>
            <a:endParaRPr lang="en-US" altLang="ja-JP" dirty="0"/>
          </a:p>
          <a:p>
            <a:pPr lvl="2"/>
            <a:r>
              <a:rPr lang="ja-JP" altLang="en-US" dirty="0"/>
              <a:t>アプリケーションごとに異なる鍵でメモリを暗号化して強力に分離</a:t>
            </a:r>
            <a:endParaRPr lang="en-US" altLang="ja-JP" dirty="0"/>
          </a:p>
          <a:p>
            <a:pPr lvl="2"/>
            <a:r>
              <a:rPr lang="ja-JP" altLang="en-US" dirty="0"/>
              <a:t>クラウドが</a:t>
            </a:r>
            <a:r>
              <a:rPr lang="en-US" altLang="ja-JP" dirty="0"/>
              <a:t>L1 VM</a:t>
            </a:r>
            <a:r>
              <a:rPr lang="ja-JP" altLang="en-US" dirty="0"/>
              <a:t>を管理し、ユーザはアプリケーションだけを管理</a:t>
            </a: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B3FF15-1D2C-096C-BD5D-07F14FD2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1EBEFB-830D-EA8C-FE50-2FB75AE374AD}"/>
              </a:ext>
            </a:extLst>
          </p:cNvPr>
          <p:cNvSpPr txBox="1"/>
          <p:nvPr/>
        </p:nvSpPr>
        <p:spPr>
          <a:xfrm>
            <a:off x="7907033" y="623743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パブリッククラウド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B81C059-7268-FC7A-4BD8-B8674976BB93}"/>
              </a:ext>
            </a:extLst>
          </p:cNvPr>
          <p:cNvGrpSpPr/>
          <p:nvPr/>
        </p:nvGrpSpPr>
        <p:grpSpPr>
          <a:xfrm>
            <a:off x="3459678" y="4510760"/>
            <a:ext cx="5272644" cy="2074705"/>
            <a:chOff x="3111336" y="4510760"/>
            <a:chExt cx="5272644" cy="2074705"/>
          </a:xfrm>
        </p:grpSpPr>
        <p:sp>
          <p:nvSpPr>
            <p:cNvPr id="10" name="Cloud 12">
              <a:extLst>
                <a:ext uri="{FF2B5EF4-FFF2-40B4-BE49-F238E27FC236}">
                  <a16:creationId xmlns:a16="http://schemas.microsoft.com/office/drawing/2014/main" id="{852A6B00-E8F1-39E4-030A-D72CC56378CF}"/>
                </a:ext>
              </a:extLst>
            </p:cNvPr>
            <p:cNvSpPr/>
            <p:nvPr/>
          </p:nvSpPr>
          <p:spPr>
            <a:xfrm>
              <a:off x="3111336" y="5458674"/>
              <a:ext cx="5272644" cy="1126791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P" dirty="0">
                <a:solidFill>
                  <a:srgbClr val="FF0000"/>
                </a:solidFill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B0862CD4-41FD-230B-6B35-A734C12C9CAB}"/>
                </a:ext>
              </a:extLst>
            </p:cNvPr>
            <p:cNvSpPr/>
            <p:nvPr/>
          </p:nvSpPr>
          <p:spPr>
            <a:xfrm>
              <a:off x="3871356" y="4510760"/>
              <a:ext cx="3669476" cy="14413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L1 VM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A97ECE99-6053-1036-5ED9-0FB40FE563DF}"/>
                </a:ext>
              </a:extLst>
            </p:cNvPr>
            <p:cNvSpPr/>
            <p:nvPr/>
          </p:nvSpPr>
          <p:spPr>
            <a:xfrm>
              <a:off x="3871356" y="6060041"/>
              <a:ext cx="3669476" cy="4438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L0</a:t>
              </a:r>
              <a:r>
                <a:rPr kumimoji="1" lang="ja-JP" altLang="en-US">
                  <a:solidFill>
                    <a:schemeClr val="tx1"/>
                  </a:solidFill>
                </a:rPr>
                <a:t>ハイパーバイザ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正方形/長方形 12">
              <a:extLst>
                <a:ext uri="{FF2B5EF4-FFF2-40B4-BE49-F238E27FC236}">
                  <a16:creationId xmlns:a16="http://schemas.microsoft.com/office/drawing/2014/main" id="{CA57C2F4-029C-0045-35FA-EC2AF10A2727}"/>
                </a:ext>
              </a:extLst>
            </p:cNvPr>
            <p:cNvSpPr/>
            <p:nvPr/>
          </p:nvSpPr>
          <p:spPr>
            <a:xfrm>
              <a:off x="5796418" y="4677013"/>
              <a:ext cx="1545411" cy="87899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L2 VM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23AA4D69-138D-8493-804D-6D948EBD2002}"/>
                </a:ext>
              </a:extLst>
            </p:cNvPr>
            <p:cNvSpPr/>
            <p:nvPr/>
          </p:nvSpPr>
          <p:spPr>
            <a:xfrm>
              <a:off x="4071635" y="4677013"/>
              <a:ext cx="1545411" cy="8789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L2</a:t>
              </a:r>
              <a:r>
                <a:rPr lang="en-US" altLang="ja-JP" dirty="0">
                  <a:solidFill>
                    <a:schemeClr val="tx1"/>
                  </a:solidFill>
                </a:rPr>
                <a:t> VM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7DD7BF4-16C9-20A9-34A1-F764890AF87E}"/>
                </a:ext>
              </a:extLst>
            </p:cNvPr>
            <p:cNvSpPr/>
            <p:nvPr/>
          </p:nvSpPr>
          <p:spPr>
            <a:xfrm>
              <a:off x="4226391" y="4835062"/>
              <a:ext cx="1211283" cy="336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Unikernel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24C0085-8323-5BB8-7E33-EBA4ED8EC6EF}"/>
                </a:ext>
              </a:extLst>
            </p:cNvPr>
            <p:cNvSpPr/>
            <p:nvPr/>
          </p:nvSpPr>
          <p:spPr>
            <a:xfrm>
              <a:off x="5965386" y="4835062"/>
              <a:ext cx="1211283" cy="336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Unikernel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9D461E9-5DA7-8547-4DB4-7DD0109548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7177667" y="4725704"/>
              <a:ext cx="492237" cy="690859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709D075-EE3D-A4E5-5F44-41A1B3EFB7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>
              <a:off x="3230221" y="5591124"/>
              <a:ext cx="414515" cy="6908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0918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6AFBD-4E7F-F0CD-B592-CF545939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JP" dirty="0">
                <a:latin typeface="+mn-lt"/>
              </a:rPr>
              <a:t>Nested SEV</a:t>
            </a:r>
            <a:r>
              <a:rPr lang="en-JP" dirty="0"/>
              <a:t>の適用方式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00E82-3433-3D95-6B09-07823E3E5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L2 VMにSEVを適用するために３つの方式を提供</a:t>
            </a:r>
          </a:p>
          <a:p>
            <a:pPr lvl="1"/>
            <a:r>
              <a:rPr lang="en-JP" dirty="0"/>
              <a:t>透過的SEV</a:t>
            </a:r>
          </a:p>
          <a:p>
            <a:pPr lvl="1"/>
            <a:r>
              <a:rPr lang="en-JP" dirty="0"/>
              <a:t>SEVパススルー</a:t>
            </a:r>
          </a:p>
          <a:p>
            <a:pPr lvl="1"/>
            <a:r>
              <a:rPr lang="en-JP" dirty="0"/>
              <a:t>SEV仮想化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8C685-3B9D-9B8E-06D1-8C3837BA7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8560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35F5A-27DE-B3EF-116F-20125ACF6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方式</a:t>
            </a:r>
            <a:r>
              <a:rPr lang="en-US" altLang="ja-JP" dirty="0"/>
              <a:t>1</a:t>
            </a:r>
            <a:r>
              <a:rPr lang="ja-JP" altLang="en-US" dirty="0"/>
              <a:t>：透過的</a:t>
            </a:r>
            <a:r>
              <a:rPr lang="en-US" altLang="ja-JP" dirty="0"/>
              <a:t>SEV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EB85F3-CC77-A238-B664-70C713652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L1 VM</a:t>
            </a:r>
            <a:r>
              <a:rPr lang="ja-JP" altLang="en-US" dirty="0"/>
              <a:t>に適用されている</a:t>
            </a:r>
            <a:r>
              <a:rPr lang="en-US" altLang="ja-JP" dirty="0"/>
              <a:t>SEV</a:t>
            </a:r>
            <a:r>
              <a:rPr lang="ja-JP" altLang="en-US" dirty="0"/>
              <a:t>の機能を用いて透過的に</a:t>
            </a:r>
            <a:r>
              <a:rPr lang="en-US" altLang="ja-JP" dirty="0"/>
              <a:t>L2 VM</a:t>
            </a:r>
            <a:r>
              <a:rPr lang="ja-JP" altLang="en-US" dirty="0"/>
              <a:t>のメモリを暗号化</a:t>
            </a:r>
            <a:endParaRPr lang="en-US" altLang="ja-JP" dirty="0"/>
          </a:p>
          <a:p>
            <a:pPr lvl="1"/>
            <a:r>
              <a:rPr lang="ja-JP" altLang="en-US" dirty="0"/>
              <a:t>無条件に</a:t>
            </a:r>
            <a:r>
              <a:rPr lang="en-US" altLang="ja-JP" dirty="0"/>
              <a:t>VM</a:t>
            </a:r>
            <a:r>
              <a:rPr lang="ja-JP" altLang="en-US" dirty="0"/>
              <a:t>のメモリ全体を暗号化</a:t>
            </a:r>
            <a:endParaRPr lang="en-JP" altLang="ja-JP" dirty="0"/>
          </a:p>
          <a:p>
            <a:pPr lvl="1"/>
            <a:r>
              <a:rPr kumimoji="1" lang="en-US" altLang="ja-JP" dirty="0"/>
              <a:t>L1 VM</a:t>
            </a:r>
            <a:r>
              <a:rPr kumimoji="1" lang="ja-JP" altLang="en-US" dirty="0"/>
              <a:t>と同じ暗号鍵</a:t>
            </a:r>
            <a:r>
              <a:rPr lang="ja-JP" altLang="en-US" dirty="0"/>
              <a:t>が</a:t>
            </a:r>
            <a:r>
              <a:rPr kumimoji="1" lang="ja-JP" altLang="en-US" dirty="0"/>
              <a:t>用いられる</a:t>
            </a:r>
            <a:endParaRPr kumimoji="1" lang="en-US" altLang="ja-JP" dirty="0"/>
          </a:p>
          <a:p>
            <a:r>
              <a:rPr kumimoji="1" lang="ja-JP" altLang="en-US" dirty="0"/>
              <a:t>適用</a:t>
            </a:r>
            <a:r>
              <a:rPr lang="ja-JP" altLang="en-US" dirty="0"/>
              <a:t>可能な</a:t>
            </a:r>
            <a:r>
              <a:rPr lang="en-US" altLang="ja-JP" dirty="0"/>
              <a:t>L2 VM</a:t>
            </a:r>
            <a:r>
              <a:rPr lang="ja-JP" altLang="en-US" dirty="0"/>
              <a:t>の特徴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L1</a:t>
            </a:r>
            <a:r>
              <a:rPr kumimoji="1" lang="ja-JP" altLang="en-US" dirty="0"/>
              <a:t>ハイパーバイザが提供する仮想デバイスのみを利用可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OS</a:t>
            </a:r>
            <a:r>
              <a:rPr kumimoji="1" lang="ja-JP" altLang="en-US" dirty="0"/>
              <a:t>の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ゲスト対応が不要</a:t>
            </a:r>
            <a:endParaRPr lang="en-US" altLang="ja-JP" dirty="0"/>
          </a:p>
          <a:p>
            <a:r>
              <a:rPr kumimoji="1" lang="ja-JP" altLang="en-US" dirty="0"/>
              <a:t>システム構成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を実現</a:t>
            </a:r>
            <a:endParaRPr kumimoji="1"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BA3CB9-C4D1-5F63-585B-8F79688D4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12</a:t>
            </a:fld>
            <a:endParaRPr kumimoji="1" lang="ja-JP" altLang="en-US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209C4E9-0086-7F22-4CB5-A9D9BB97507A}"/>
              </a:ext>
            </a:extLst>
          </p:cNvPr>
          <p:cNvGrpSpPr/>
          <p:nvPr/>
        </p:nvGrpSpPr>
        <p:grpSpPr>
          <a:xfrm>
            <a:off x="6255923" y="4233176"/>
            <a:ext cx="4058955" cy="2259699"/>
            <a:chOff x="6255923" y="4233176"/>
            <a:chExt cx="4058955" cy="225969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C04B079-F711-A01D-0E79-B61F4608E028}"/>
                </a:ext>
              </a:extLst>
            </p:cNvPr>
            <p:cNvSpPr/>
            <p:nvPr/>
          </p:nvSpPr>
          <p:spPr>
            <a:xfrm>
              <a:off x="7883166" y="6048991"/>
              <a:ext cx="2431712" cy="4438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L0ハイパーバイザ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60902F9-3FC3-438C-29B7-2E3FE86711EA}"/>
                </a:ext>
              </a:extLst>
            </p:cNvPr>
            <p:cNvSpPr/>
            <p:nvPr/>
          </p:nvSpPr>
          <p:spPr>
            <a:xfrm>
              <a:off x="7883165" y="4248615"/>
              <a:ext cx="2431713" cy="166837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L1 VM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A091D1B-F533-0498-89A6-10C73807CBDB}"/>
                </a:ext>
              </a:extLst>
            </p:cNvPr>
            <p:cNvSpPr/>
            <p:nvPr/>
          </p:nvSpPr>
          <p:spPr>
            <a:xfrm>
              <a:off x="8022776" y="5019130"/>
              <a:ext cx="2135238" cy="4460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L1ハイパーバイザ</a:t>
              </a:r>
            </a:p>
          </p:txBody>
        </p:sp>
        <p:cxnSp>
          <p:nvCxnSpPr>
            <p:cNvPr id="18" name="Elbow Connector 17">
              <a:extLst>
                <a:ext uri="{FF2B5EF4-FFF2-40B4-BE49-F238E27FC236}">
                  <a16:creationId xmlns:a16="http://schemas.microsoft.com/office/drawing/2014/main" id="{BA92E7AF-6D8E-6ABB-B0A5-09EA399571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59084" y="5694523"/>
              <a:ext cx="724081" cy="354468"/>
            </a:xfrm>
            <a:prstGeom prst="bentConnector3">
              <a:avLst>
                <a:gd name="adj1" fmla="val 718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>
              <a:extLst>
                <a:ext uri="{FF2B5EF4-FFF2-40B4-BE49-F238E27FC236}">
                  <a16:creationId xmlns:a16="http://schemas.microsoft.com/office/drawing/2014/main" id="{3478F2EA-11DF-0C13-E569-6B3A16D96D1A}"/>
                </a:ext>
              </a:extLst>
            </p:cNvPr>
            <p:cNvCxnSpPr>
              <a:cxnSpLocks/>
              <a:endCxn id="30" idx="1"/>
            </p:cNvCxnSpPr>
            <p:nvPr/>
          </p:nvCxnSpPr>
          <p:spPr>
            <a:xfrm flipV="1">
              <a:off x="6854469" y="4625926"/>
              <a:ext cx="1504850" cy="1445367"/>
            </a:xfrm>
            <a:prstGeom prst="bentConnector3">
              <a:avLst>
                <a:gd name="adj1" fmla="val -389"/>
              </a:avLst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45CB891-10E9-F114-453E-2E7B538EEA33}"/>
                </a:ext>
              </a:extLst>
            </p:cNvPr>
            <p:cNvSpPr/>
            <p:nvPr/>
          </p:nvSpPr>
          <p:spPr>
            <a:xfrm>
              <a:off x="6657276" y="6048991"/>
              <a:ext cx="691376" cy="44388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bg1"/>
                  </a:solidFill>
                </a:rPr>
                <a:t>SEV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83ECFA4-7684-17BD-24CC-2FA9809790DD}"/>
                </a:ext>
              </a:extLst>
            </p:cNvPr>
            <p:cNvSpPr txBox="1"/>
            <p:nvPr/>
          </p:nvSpPr>
          <p:spPr>
            <a:xfrm>
              <a:off x="7179252" y="5332623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/>
                <a:t>適用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7D4083-ECD3-0F6A-4B6E-663CC46C3E17}"/>
                </a:ext>
              </a:extLst>
            </p:cNvPr>
            <p:cNvSpPr txBox="1"/>
            <p:nvPr/>
          </p:nvSpPr>
          <p:spPr>
            <a:xfrm>
              <a:off x="6255923" y="4233176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/>
                <a:t>透過的暗号化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6587ED1-6F0B-E06A-EA97-950B28816067}"/>
                </a:ext>
              </a:extLst>
            </p:cNvPr>
            <p:cNvSpPr/>
            <p:nvPr/>
          </p:nvSpPr>
          <p:spPr>
            <a:xfrm>
              <a:off x="8359319" y="4402901"/>
              <a:ext cx="1322537" cy="4460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L2 VM</a:t>
              </a:r>
            </a:p>
          </p:txBody>
        </p:sp>
        <p:cxnSp>
          <p:nvCxnSpPr>
            <p:cNvPr id="34" name="Elbow Connector 33">
              <a:extLst>
                <a:ext uri="{FF2B5EF4-FFF2-40B4-BE49-F238E27FC236}">
                  <a16:creationId xmlns:a16="http://schemas.microsoft.com/office/drawing/2014/main" id="{4199AEC5-CC5F-A1F1-0E86-075146DB6881}"/>
                </a:ext>
              </a:extLst>
            </p:cNvPr>
            <p:cNvCxnSpPr>
              <a:cxnSpLocks/>
              <a:stCxn id="30" idx="3"/>
            </p:cNvCxnSpPr>
            <p:nvPr/>
          </p:nvCxnSpPr>
          <p:spPr>
            <a:xfrm>
              <a:off x="9681856" y="4625926"/>
              <a:ext cx="298485" cy="393204"/>
            </a:xfrm>
            <a:prstGeom prst="bentConnector2">
              <a:avLst/>
            </a:prstGeom>
            <a:ln w="28575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4438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B346A9-4717-C6F7-6E37-8D82EE3D2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方式</a:t>
            </a:r>
            <a:r>
              <a:rPr kumimoji="1" lang="en-US" altLang="ja-JP" dirty="0"/>
              <a:t>2</a:t>
            </a:r>
            <a:r>
              <a:rPr kumimoji="1" lang="ja-JP" altLang="en-US" dirty="0"/>
              <a:t>：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パススルー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E0DDF3-6204-453C-FDD6-12C9F4A62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L1 VM</a:t>
            </a:r>
            <a:r>
              <a:rPr kumimoji="1" lang="ja-JP" altLang="en-US" dirty="0"/>
              <a:t>に適用されている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をそのまま</a:t>
            </a:r>
            <a:r>
              <a:rPr kumimoji="1" lang="en-US" altLang="ja-JP" dirty="0"/>
              <a:t>L2 VM</a:t>
            </a:r>
            <a:r>
              <a:rPr kumimoji="1" lang="ja-JP" altLang="en-US" dirty="0"/>
              <a:t>にも適用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L1 VM</a:t>
            </a:r>
            <a:r>
              <a:rPr kumimoji="1" lang="ja-JP" altLang="en-US" dirty="0"/>
              <a:t>と同じ暗号鍵が用いられる</a:t>
            </a:r>
            <a:endParaRPr kumimoji="1" lang="en-US" altLang="ja-JP" dirty="0"/>
          </a:p>
          <a:p>
            <a:pPr lvl="1"/>
            <a:r>
              <a:rPr lang="en-US" altLang="ja-JP" dirty="0"/>
              <a:t>PTE</a:t>
            </a:r>
            <a:r>
              <a:rPr lang="ja-JP" altLang="en-US" dirty="0"/>
              <a:t>の</a:t>
            </a:r>
            <a:r>
              <a:rPr kumimoji="1" lang="en-US" altLang="ja-JP" dirty="0"/>
              <a:t>C</a:t>
            </a:r>
            <a:r>
              <a:rPr kumimoji="1" lang="ja-JP" altLang="en-US" dirty="0"/>
              <a:t>ビットを設定することでメモリ暗号化を制御可能</a:t>
            </a:r>
            <a:endParaRPr lang="en-US" altLang="ja-JP" dirty="0"/>
          </a:p>
          <a:p>
            <a:r>
              <a:rPr lang="ja-JP" altLang="en-US" dirty="0"/>
              <a:t>透過的</a:t>
            </a:r>
            <a:r>
              <a:rPr lang="en-US" altLang="ja-JP" dirty="0"/>
              <a:t>SEV</a:t>
            </a:r>
            <a:r>
              <a:rPr lang="ja-JP" altLang="en-US" dirty="0"/>
              <a:t>との違い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L0</a:t>
            </a:r>
            <a:r>
              <a:rPr kumimoji="1" lang="ja-JP" altLang="en-US" dirty="0"/>
              <a:t>ハイパーバイザが提供する仮想デバイスへのパススルーアクセス可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AMD-V</a:t>
            </a:r>
            <a:r>
              <a:rPr kumimoji="1" lang="ja-JP" altLang="en-US" dirty="0"/>
              <a:t>を用いずに作成することも可</a:t>
            </a:r>
            <a:r>
              <a:rPr kumimoji="1" lang="en-US" altLang="ja-JP" dirty="0"/>
              <a:t>(Xen</a:t>
            </a:r>
            <a:r>
              <a:rPr kumimoji="1" lang="ja-JP" altLang="en-US" dirty="0"/>
              <a:t>の準仮想化など</a:t>
            </a:r>
            <a:r>
              <a:rPr kumimoji="1" lang="en-US" altLang="ja-JP" dirty="0"/>
              <a:t>)</a:t>
            </a:r>
          </a:p>
          <a:p>
            <a:pPr lvl="1"/>
            <a:r>
              <a:rPr kumimoji="1" lang="en-US" altLang="ja-JP" dirty="0"/>
              <a:t>L2 OS</a:t>
            </a:r>
            <a:r>
              <a:rPr kumimoji="1" lang="ja-JP" altLang="en-US" dirty="0"/>
              <a:t>の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ゲスト対応が必要</a:t>
            </a:r>
            <a:endParaRPr kumimoji="1" lang="en-US" altLang="ja-JP" dirty="0"/>
          </a:p>
          <a:p>
            <a:r>
              <a:rPr kumimoji="1" lang="ja-JP" altLang="en-US" dirty="0"/>
              <a:t>システム構成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を実現</a:t>
            </a:r>
            <a:endParaRPr kumimoji="1" lang="en-US" altLang="ja-JP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D333A0A-F55D-01EE-C1AB-68FC3930F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13</a:t>
            </a:fld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A68EA228-D7AF-D8DB-948C-4C8CC1214E16}"/>
              </a:ext>
            </a:extLst>
          </p:cNvPr>
          <p:cNvGrpSpPr/>
          <p:nvPr/>
        </p:nvGrpSpPr>
        <p:grpSpPr>
          <a:xfrm>
            <a:off x="5926104" y="4383518"/>
            <a:ext cx="4929735" cy="1759998"/>
            <a:chOff x="5575615" y="4635001"/>
            <a:chExt cx="4929735" cy="1759998"/>
          </a:xfrm>
        </p:grpSpPr>
        <p:sp>
          <p:nvSpPr>
            <p:cNvPr id="52" name="Rectangle 21">
              <a:extLst>
                <a:ext uri="{FF2B5EF4-FFF2-40B4-BE49-F238E27FC236}">
                  <a16:creationId xmlns:a16="http://schemas.microsoft.com/office/drawing/2014/main" id="{070E1E7B-9120-9735-FC87-16941AC3520A}"/>
                </a:ext>
              </a:extLst>
            </p:cNvPr>
            <p:cNvSpPr/>
            <p:nvPr/>
          </p:nvSpPr>
          <p:spPr>
            <a:xfrm>
              <a:off x="6801505" y="5951115"/>
              <a:ext cx="3056176" cy="4438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L0ハイパーバイザ</a:t>
              </a:r>
            </a:p>
          </p:txBody>
        </p:sp>
        <p:sp>
          <p:nvSpPr>
            <p:cNvPr id="53" name="Rectangle 23">
              <a:extLst>
                <a:ext uri="{FF2B5EF4-FFF2-40B4-BE49-F238E27FC236}">
                  <a16:creationId xmlns:a16="http://schemas.microsoft.com/office/drawing/2014/main" id="{7E8C8F05-873B-2C3D-A1D4-0B2961F3B328}"/>
                </a:ext>
              </a:extLst>
            </p:cNvPr>
            <p:cNvSpPr/>
            <p:nvPr/>
          </p:nvSpPr>
          <p:spPr>
            <a:xfrm>
              <a:off x="6801504" y="4635001"/>
              <a:ext cx="2274849" cy="118411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L1 VM</a:t>
              </a:r>
            </a:p>
          </p:txBody>
        </p:sp>
        <p:sp>
          <p:nvSpPr>
            <p:cNvPr id="54" name="Rectangle 24">
              <a:extLst>
                <a:ext uri="{FF2B5EF4-FFF2-40B4-BE49-F238E27FC236}">
                  <a16:creationId xmlns:a16="http://schemas.microsoft.com/office/drawing/2014/main" id="{E5853B38-DCAF-4DF7-7F9D-23DDBE12AFAC}"/>
                </a:ext>
              </a:extLst>
            </p:cNvPr>
            <p:cNvSpPr/>
            <p:nvPr/>
          </p:nvSpPr>
          <p:spPr>
            <a:xfrm>
              <a:off x="7277659" y="4831907"/>
              <a:ext cx="1322537" cy="4460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L2 VM</a:t>
              </a:r>
            </a:p>
          </p:txBody>
        </p:sp>
        <p:cxnSp>
          <p:nvCxnSpPr>
            <p:cNvPr id="55" name="Elbow Connector 25">
              <a:extLst>
                <a:ext uri="{FF2B5EF4-FFF2-40B4-BE49-F238E27FC236}">
                  <a16:creationId xmlns:a16="http://schemas.microsoft.com/office/drawing/2014/main" id="{55FC8546-0F1D-ABFE-52E9-DC5E099A42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77423" y="5596647"/>
              <a:ext cx="724081" cy="354468"/>
            </a:xfrm>
            <a:prstGeom prst="bentConnector3">
              <a:avLst>
                <a:gd name="adj1" fmla="val 718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Elbow Connector 26">
              <a:extLst>
                <a:ext uri="{FF2B5EF4-FFF2-40B4-BE49-F238E27FC236}">
                  <a16:creationId xmlns:a16="http://schemas.microsoft.com/office/drawing/2014/main" id="{C9EF1B07-E8C5-BB3F-1243-5FC1D150FE65}"/>
                </a:ext>
              </a:extLst>
            </p:cNvPr>
            <p:cNvCxnSpPr>
              <a:cxnSpLocks/>
              <a:endCxn id="54" idx="1"/>
            </p:cNvCxnSpPr>
            <p:nvPr/>
          </p:nvCxnSpPr>
          <p:spPr>
            <a:xfrm flipV="1">
              <a:off x="5772808" y="5054932"/>
              <a:ext cx="1504851" cy="896183"/>
            </a:xfrm>
            <a:prstGeom prst="bentConnector3">
              <a:avLst>
                <a:gd name="adj1" fmla="val -389"/>
              </a:avLst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27">
              <a:extLst>
                <a:ext uri="{FF2B5EF4-FFF2-40B4-BE49-F238E27FC236}">
                  <a16:creationId xmlns:a16="http://schemas.microsoft.com/office/drawing/2014/main" id="{E0ECACCD-1021-6756-09EC-94C43E4050F9}"/>
                </a:ext>
              </a:extLst>
            </p:cNvPr>
            <p:cNvSpPr/>
            <p:nvPr/>
          </p:nvSpPr>
          <p:spPr>
            <a:xfrm>
              <a:off x="5575615" y="5951115"/>
              <a:ext cx="691376" cy="44388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bg1"/>
                  </a:solidFill>
                </a:rPr>
                <a:t>SEV</a:t>
              </a:r>
            </a:p>
          </p:txBody>
        </p:sp>
        <p:sp>
          <p:nvSpPr>
            <p:cNvPr id="58" name="TextBox 28">
              <a:extLst>
                <a:ext uri="{FF2B5EF4-FFF2-40B4-BE49-F238E27FC236}">
                  <a16:creationId xmlns:a16="http://schemas.microsoft.com/office/drawing/2014/main" id="{21C8B82A-C97C-EFED-8C7F-9BBA4E59BF9E}"/>
                </a:ext>
              </a:extLst>
            </p:cNvPr>
            <p:cNvSpPr txBox="1"/>
            <p:nvPr/>
          </p:nvSpPr>
          <p:spPr>
            <a:xfrm>
              <a:off x="6097591" y="523474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/>
                <a:t>適用</a:t>
              </a:r>
            </a:p>
          </p:txBody>
        </p:sp>
        <p:sp>
          <p:nvSpPr>
            <p:cNvPr id="59" name="TextBox 29">
              <a:extLst>
                <a:ext uri="{FF2B5EF4-FFF2-40B4-BE49-F238E27FC236}">
                  <a16:creationId xmlns:a16="http://schemas.microsoft.com/office/drawing/2014/main" id="{1A4C967B-DC68-7FBA-9A41-3279D6CC45BB}"/>
                </a:ext>
              </a:extLst>
            </p:cNvPr>
            <p:cNvSpPr txBox="1"/>
            <p:nvPr/>
          </p:nvSpPr>
          <p:spPr>
            <a:xfrm>
              <a:off x="5917095" y="4684465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/>
                <a:t>適用</a:t>
              </a:r>
            </a:p>
          </p:txBody>
        </p:sp>
        <p:cxnSp>
          <p:nvCxnSpPr>
            <p:cNvPr id="60" name="Elbow Connector 30">
              <a:extLst>
                <a:ext uri="{FF2B5EF4-FFF2-40B4-BE49-F238E27FC236}">
                  <a16:creationId xmlns:a16="http://schemas.microsoft.com/office/drawing/2014/main" id="{B2354071-C8D6-42A9-90BF-B6BC906A274A}"/>
                </a:ext>
              </a:extLst>
            </p:cNvPr>
            <p:cNvCxnSpPr>
              <a:cxnSpLocks/>
            </p:cNvCxnSpPr>
            <p:nvPr/>
          </p:nvCxnSpPr>
          <p:spPr>
            <a:xfrm>
              <a:off x="8600196" y="5053797"/>
              <a:ext cx="952312" cy="897318"/>
            </a:xfrm>
            <a:prstGeom prst="bentConnector3">
              <a:avLst>
                <a:gd name="adj1" fmla="val 100351"/>
              </a:avLst>
            </a:prstGeom>
            <a:ln w="28575">
              <a:solidFill>
                <a:schemeClr val="accent5">
                  <a:lumMod val="75000"/>
                </a:schemeClr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35">
              <a:extLst>
                <a:ext uri="{FF2B5EF4-FFF2-40B4-BE49-F238E27FC236}">
                  <a16:creationId xmlns:a16="http://schemas.microsoft.com/office/drawing/2014/main" id="{06DE22F4-05AC-DBF9-AA09-0BDE48B7D684}"/>
                </a:ext>
              </a:extLst>
            </p:cNvPr>
            <p:cNvSpPr txBox="1"/>
            <p:nvPr/>
          </p:nvSpPr>
          <p:spPr>
            <a:xfrm>
              <a:off x="9166522" y="4635001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/>
                <a:t>パススルー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1388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E77500-5B7B-D530-9247-A97DC9FBD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方式</a:t>
            </a:r>
            <a:r>
              <a:rPr kumimoji="1" lang="en-US" altLang="ja-JP" dirty="0"/>
              <a:t>3</a:t>
            </a:r>
            <a:r>
              <a:rPr kumimoji="1" lang="ja-JP" altLang="en-US" dirty="0"/>
              <a:t>：</a:t>
            </a:r>
            <a:r>
              <a:rPr kumimoji="1" lang="en-US" altLang="ja-JP" dirty="0"/>
              <a:t>SEV</a:t>
            </a:r>
            <a:r>
              <a:rPr kumimoji="1" lang="ja-JP" altLang="en-US" dirty="0"/>
              <a:t>仮想化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438B1C-F9AB-4FD9-A7BD-B959D9812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仮想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を</a:t>
            </a:r>
            <a:r>
              <a:rPr kumimoji="1" lang="en-US" altLang="ja-JP" dirty="0"/>
              <a:t>L1</a:t>
            </a:r>
            <a:r>
              <a:rPr lang="en-US" altLang="ja-JP" dirty="0"/>
              <a:t> VM</a:t>
            </a:r>
            <a:r>
              <a:rPr kumimoji="1" lang="ja-JP" altLang="en-US" dirty="0"/>
              <a:t>に提供し、それを</a:t>
            </a:r>
            <a:r>
              <a:rPr kumimoji="1" lang="en-US" altLang="ja-JP" dirty="0"/>
              <a:t>L2 VM</a:t>
            </a:r>
            <a:r>
              <a:rPr kumimoji="1" lang="ja-JP" altLang="en-US" dirty="0"/>
              <a:t>に適用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L1</a:t>
            </a:r>
            <a:r>
              <a:rPr lang="en-US" altLang="ja-JP" dirty="0"/>
              <a:t> VM</a:t>
            </a:r>
            <a:r>
              <a:rPr kumimoji="1" lang="ja-JP" altLang="en-US" dirty="0"/>
              <a:t>とは異なる暗号鍵</a:t>
            </a:r>
            <a:r>
              <a:rPr lang="ja-JP" altLang="en-US" dirty="0"/>
              <a:t>を</a:t>
            </a:r>
            <a:r>
              <a:rPr kumimoji="1" lang="ja-JP" altLang="en-US" dirty="0"/>
              <a:t>用いる</a:t>
            </a:r>
            <a:r>
              <a:rPr kumimoji="1" lang="ja-JP" altLang="en-JP" dirty="0"/>
              <a:t>ことが</a:t>
            </a:r>
            <a:r>
              <a:rPr lang="ja-JP" altLang="en-US" dirty="0"/>
              <a:t>でき</a:t>
            </a:r>
            <a:r>
              <a:rPr kumimoji="1" lang="ja-JP" altLang="en-US" dirty="0"/>
              <a:t>る</a:t>
            </a:r>
            <a:endParaRPr kumimoji="1" lang="en-US" altLang="ja-JP" dirty="0"/>
          </a:p>
          <a:p>
            <a:pPr lvl="1"/>
            <a:r>
              <a:rPr lang="en-US" altLang="ja-JP" dirty="0"/>
              <a:t>C</a:t>
            </a:r>
            <a:r>
              <a:rPr lang="ja-JP" altLang="en-US" dirty="0"/>
              <a:t>ビットでメモリ暗号化を制御可能</a:t>
            </a:r>
            <a:endParaRPr lang="en-US" altLang="ja-JP" dirty="0"/>
          </a:p>
          <a:p>
            <a:r>
              <a:rPr kumimoji="1" lang="ja-JP" altLang="en-US" dirty="0"/>
              <a:t>適用可能な</a:t>
            </a:r>
            <a:r>
              <a:rPr kumimoji="1" lang="en-US" altLang="ja-JP" dirty="0"/>
              <a:t>L2 VM</a:t>
            </a:r>
            <a:r>
              <a:rPr kumimoji="1" lang="ja-JP" altLang="en-US" dirty="0"/>
              <a:t>の特徴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PCI</a:t>
            </a:r>
            <a:r>
              <a:rPr kumimoji="1" lang="ja-JP" altLang="en-US" dirty="0"/>
              <a:t>パススルーが可能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SEV</a:t>
            </a:r>
            <a:r>
              <a:rPr kumimoji="1" lang="ja-JP" altLang="en-US" dirty="0"/>
              <a:t>ゲスト対応を行った</a:t>
            </a:r>
            <a:r>
              <a:rPr kumimoji="1" lang="en-US" altLang="ja-JP" dirty="0"/>
              <a:t>OS</a:t>
            </a:r>
            <a:r>
              <a:rPr kumimoji="1" lang="ja-JP" altLang="en-US" dirty="0"/>
              <a:t>のみ</a:t>
            </a:r>
            <a:r>
              <a:rPr lang="ja-JP" altLang="en-US" dirty="0"/>
              <a:t>動作可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AMD-V</a:t>
            </a:r>
            <a:r>
              <a:rPr lang="ja-JP" altLang="en-US" dirty="0"/>
              <a:t>を用いて作成することが必要</a:t>
            </a:r>
            <a:endParaRPr kumimoji="1" lang="en-US" altLang="ja-JP" dirty="0"/>
          </a:p>
          <a:p>
            <a:r>
              <a:rPr lang="ja-JP" altLang="en-US" dirty="0"/>
              <a:t>システム構成</a:t>
            </a:r>
            <a:r>
              <a:rPr lang="en-US" altLang="ja-JP" dirty="0"/>
              <a:t>2</a:t>
            </a:r>
            <a:r>
              <a:rPr lang="ja-JP" altLang="en-US" dirty="0"/>
              <a:t>と</a:t>
            </a:r>
            <a:r>
              <a:rPr lang="en-US" altLang="ja-JP" dirty="0"/>
              <a:t>4</a:t>
            </a:r>
            <a:r>
              <a:rPr lang="ja-JP" altLang="en-US" dirty="0"/>
              <a:t>を実現</a:t>
            </a:r>
            <a:endParaRPr kumimoji="1" lang="ja-JP" altLang="en-US" dirty="0"/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1EBC96F7-D2B6-E540-46C5-1D6232421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72D8DC3-2E70-09AF-D087-7860347CC7ED}"/>
              </a:ext>
            </a:extLst>
          </p:cNvPr>
          <p:cNvGrpSpPr/>
          <p:nvPr/>
        </p:nvGrpSpPr>
        <p:grpSpPr>
          <a:xfrm>
            <a:off x="5926104" y="4382844"/>
            <a:ext cx="5870666" cy="1760672"/>
            <a:chOff x="5926104" y="4382844"/>
            <a:chExt cx="5870666" cy="176067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4B11AEE-EFA9-E970-7EB8-EAABF3AE4072}"/>
                </a:ext>
              </a:extLst>
            </p:cNvPr>
            <p:cNvSpPr/>
            <p:nvPr/>
          </p:nvSpPr>
          <p:spPr>
            <a:xfrm>
              <a:off x="7151994" y="5699632"/>
              <a:ext cx="4090296" cy="4438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L0ハイパーバイザ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63472B-DC90-D8D2-0680-4F6FDBCA3089}"/>
                </a:ext>
              </a:extLst>
            </p:cNvPr>
            <p:cNvSpPr/>
            <p:nvPr/>
          </p:nvSpPr>
          <p:spPr>
            <a:xfrm>
              <a:off x="7151993" y="4383518"/>
              <a:ext cx="3284567" cy="118411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L1 VM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5E07E4D-16ED-35CD-0353-F832A81A51ED}"/>
                </a:ext>
              </a:extLst>
            </p:cNvPr>
            <p:cNvSpPr/>
            <p:nvPr/>
          </p:nvSpPr>
          <p:spPr>
            <a:xfrm>
              <a:off x="8907240" y="4585298"/>
              <a:ext cx="1322537" cy="4460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L2 VM</a:t>
              </a:r>
            </a:p>
          </p:txBody>
        </p:sp>
        <p:cxnSp>
          <p:nvCxnSpPr>
            <p:cNvPr id="7" name="Elbow Connector 6">
              <a:extLst>
                <a:ext uri="{FF2B5EF4-FFF2-40B4-BE49-F238E27FC236}">
                  <a16:creationId xmlns:a16="http://schemas.microsoft.com/office/drawing/2014/main" id="{B81354FF-2443-4F31-900A-51965F3337DB}"/>
                </a:ext>
              </a:extLst>
            </p:cNvPr>
            <p:cNvCxnSpPr>
              <a:cxnSpLocks/>
              <a:stCxn id="9" idx="0"/>
            </p:cNvCxnSpPr>
            <p:nvPr/>
          </p:nvCxnSpPr>
          <p:spPr>
            <a:xfrm rot="5400000" flipH="1" flipV="1">
              <a:off x="6534658" y="5082298"/>
              <a:ext cx="354468" cy="880200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Elbow Connector 7">
              <a:extLst>
                <a:ext uri="{FF2B5EF4-FFF2-40B4-BE49-F238E27FC236}">
                  <a16:creationId xmlns:a16="http://schemas.microsoft.com/office/drawing/2014/main" id="{A9AC9D90-920E-AA63-319C-A2CFAD7CD577}"/>
                </a:ext>
              </a:extLst>
            </p:cNvPr>
            <p:cNvCxnSpPr>
              <a:cxnSpLocks/>
              <a:stCxn id="14" idx="3"/>
              <a:endCxn id="6" idx="1"/>
            </p:cNvCxnSpPr>
            <p:nvPr/>
          </p:nvCxnSpPr>
          <p:spPr>
            <a:xfrm flipV="1">
              <a:off x="8072804" y="4808323"/>
              <a:ext cx="834436" cy="263075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C66493C-67A0-A57A-3D33-CCAA96137BF3}"/>
                </a:ext>
              </a:extLst>
            </p:cNvPr>
            <p:cNvSpPr/>
            <p:nvPr/>
          </p:nvSpPr>
          <p:spPr>
            <a:xfrm>
              <a:off x="5926104" y="5699632"/>
              <a:ext cx="691376" cy="44388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bg1"/>
                  </a:solidFill>
                </a:rPr>
                <a:t>SEV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5D043B6-F0E0-5FF7-FC19-7046E1310519}"/>
                </a:ext>
              </a:extLst>
            </p:cNvPr>
            <p:cNvSpPr txBox="1"/>
            <p:nvPr/>
          </p:nvSpPr>
          <p:spPr>
            <a:xfrm>
              <a:off x="6448080" y="4983264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/>
                <a:t>適用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EABC14C-D0B3-D868-18D2-45A3BB376D36}"/>
                </a:ext>
              </a:extLst>
            </p:cNvPr>
            <p:cNvSpPr txBox="1"/>
            <p:nvPr/>
          </p:nvSpPr>
          <p:spPr>
            <a:xfrm>
              <a:off x="8167026" y="4435084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/>
                <a:t>適用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D5F1545-DDBE-1302-75A8-1CAFD5EAEFDD}"/>
                </a:ext>
              </a:extLst>
            </p:cNvPr>
            <p:cNvSpPr/>
            <p:nvPr/>
          </p:nvSpPr>
          <p:spPr>
            <a:xfrm>
              <a:off x="7381428" y="4757564"/>
              <a:ext cx="691376" cy="62766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bg1"/>
                  </a:solidFill>
                </a:rPr>
                <a:t>仮想</a:t>
              </a:r>
            </a:p>
            <a:p>
              <a:pPr algn="ctr"/>
              <a:r>
                <a:rPr lang="en-JP" dirty="0">
                  <a:solidFill>
                    <a:schemeClr val="bg1"/>
                  </a:solidFill>
                </a:rPr>
                <a:t>SEV</a:t>
              </a:r>
            </a:p>
          </p:txBody>
        </p:sp>
        <p:cxnSp>
          <p:nvCxnSpPr>
            <p:cNvPr id="19" name="Elbow Connector 18">
              <a:extLst>
                <a:ext uri="{FF2B5EF4-FFF2-40B4-BE49-F238E27FC236}">
                  <a16:creationId xmlns:a16="http://schemas.microsoft.com/office/drawing/2014/main" id="{B1796002-063A-3D3F-60F6-66F3B8288C17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0106873" y="4931291"/>
              <a:ext cx="891630" cy="633675"/>
            </a:xfrm>
            <a:prstGeom prst="bentConnector3">
              <a:avLst>
                <a:gd name="adj1" fmla="val -1277"/>
              </a:avLst>
            </a:prstGeom>
            <a:ln w="28575">
              <a:solidFill>
                <a:schemeClr val="accent5">
                  <a:lumMod val="75000"/>
                </a:schemeClr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95BA1D1-1D12-1747-8C13-35F5CA35B2BC}"/>
                </a:ext>
              </a:extLst>
            </p:cNvPr>
            <p:cNvSpPr txBox="1"/>
            <p:nvPr/>
          </p:nvSpPr>
          <p:spPr>
            <a:xfrm>
              <a:off x="10457942" y="4382844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/>
                <a:t>パススルー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4033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C2D501-22FD-2639-7682-8CF4F4A44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実装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AE7CB1-D1E3-10C8-26DD-3729A71EF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L0</a:t>
            </a:r>
            <a:r>
              <a:rPr lang="ja-JP" altLang="en-US" dirty="0"/>
              <a:t>ハイパーバイザに</a:t>
            </a:r>
            <a:r>
              <a:rPr lang="en-US" altLang="ja-JP" dirty="0"/>
              <a:t>KVM</a:t>
            </a:r>
            <a:r>
              <a:rPr lang="ja-JP" altLang="en-US" dirty="0"/>
              <a:t>を用いる仮想化システムに実装</a:t>
            </a:r>
            <a:endParaRPr lang="en-US" altLang="ja-JP" dirty="0"/>
          </a:p>
          <a:p>
            <a:pPr lvl="1"/>
            <a:r>
              <a:rPr lang="en-US" altLang="ja-JP" dirty="0"/>
              <a:t>L1</a:t>
            </a:r>
            <a:r>
              <a:rPr lang="ja-JP" altLang="en-US" dirty="0"/>
              <a:t>ハイパーバイザとして</a:t>
            </a:r>
            <a:r>
              <a:rPr lang="en-US" altLang="ja-JP" dirty="0"/>
              <a:t>Xen, KVM, </a:t>
            </a:r>
            <a:r>
              <a:rPr lang="en-US" altLang="ja-JP" dirty="0" err="1"/>
              <a:t>BitVisor</a:t>
            </a:r>
            <a:r>
              <a:rPr lang="ja-JP" altLang="en-US" dirty="0"/>
              <a:t>をサポート</a:t>
            </a:r>
            <a:endParaRPr lang="en-US" altLang="ja-JP" dirty="0"/>
          </a:p>
          <a:p>
            <a:pPr lvl="1"/>
            <a:r>
              <a:rPr lang="en-US" altLang="ja-JP" dirty="0"/>
              <a:t>L2 OS</a:t>
            </a:r>
            <a:r>
              <a:rPr lang="ja-JP" altLang="en-US" dirty="0"/>
              <a:t>として</a:t>
            </a:r>
            <a:r>
              <a:rPr lang="en-US" altLang="ja-JP" dirty="0"/>
              <a:t>Linux</a:t>
            </a:r>
            <a:r>
              <a:rPr lang="ja-JP" altLang="en-US" dirty="0"/>
              <a:t>をサポート</a:t>
            </a:r>
            <a:endParaRPr lang="en-US" altLang="ja-JP" dirty="0"/>
          </a:p>
          <a:p>
            <a:r>
              <a:rPr lang="en-US" altLang="ja-JP" dirty="0"/>
              <a:t>SEV-ES</a:t>
            </a:r>
            <a:r>
              <a:rPr lang="ja-JP" altLang="en-US" dirty="0"/>
              <a:t>や</a:t>
            </a:r>
            <a:r>
              <a:rPr lang="en-US" altLang="ja-JP" dirty="0"/>
              <a:t>SEV-SNP</a:t>
            </a:r>
            <a:r>
              <a:rPr lang="ja-JP" altLang="en-US" dirty="0"/>
              <a:t>には未対応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3E63B8-B98B-049B-C869-8B33CBCD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lang="ja-JP" altLang="en-US" smtClean="0"/>
              <a:pPr/>
              <a:t>15</a:t>
            </a:fld>
            <a:endParaRPr lang="ja-JP" altLang="en-US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17DF56E7-6068-17F5-B2C0-735265578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117033"/>
              </p:ext>
            </p:extLst>
          </p:nvPr>
        </p:nvGraphicFramePr>
        <p:xfrm>
          <a:off x="1346579" y="3914941"/>
          <a:ext cx="9498842" cy="228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56848">
                  <a:extLst>
                    <a:ext uri="{9D8B030D-6E8A-4147-A177-3AD203B41FA5}">
                      <a16:colId xmlns:a16="http://schemas.microsoft.com/office/drawing/2014/main" val="2758412988"/>
                    </a:ext>
                  </a:extLst>
                </a:gridCol>
                <a:gridCol w="2245056">
                  <a:extLst>
                    <a:ext uri="{9D8B030D-6E8A-4147-A177-3AD203B41FA5}">
                      <a16:colId xmlns:a16="http://schemas.microsoft.com/office/drawing/2014/main" val="3106509219"/>
                    </a:ext>
                  </a:extLst>
                </a:gridCol>
                <a:gridCol w="2500952">
                  <a:extLst>
                    <a:ext uri="{9D8B030D-6E8A-4147-A177-3AD203B41FA5}">
                      <a16:colId xmlns:a16="http://schemas.microsoft.com/office/drawing/2014/main" val="1330420733"/>
                    </a:ext>
                  </a:extLst>
                </a:gridCol>
                <a:gridCol w="1995986">
                  <a:extLst>
                    <a:ext uri="{9D8B030D-6E8A-4147-A177-3AD203B41FA5}">
                      <a16:colId xmlns:a16="http://schemas.microsoft.com/office/drawing/2014/main" val="1675729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ハイパーバイザ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透過的</a:t>
                      </a:r>
                      <a:r>
                        <a:rPr kumimoji="1" lang="en-US" altLang="ja-JP" sz="2400" dirty="0"/>
                        <a:t>SEV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SEV</a:t>
                      </a:r>
                      <a:r>
                        <a:rPr kumimoji="1" lang="ja-JP" altLang="en-US" sz="2400" dirty="0"/>
                        <a:t>パススルー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SEV</a:t>
                      </a:r>
                      <a:r>
                        <a:rPr kumimoji="1" lang="ja-JP" altLang="en-US" sz="2400" dirty="0"/>
                        <a:t>仮想化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692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Xen (PV)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不可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不可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832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Xen (HVM/PVH)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未実装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未実装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029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KVM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未実装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63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BitVisor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不可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未実装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155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676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335D68-73A2-F69C-FB21-6214DB91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L1</a:t>
            </a:r>
            <a:r>
              <a:rPr kumimoji="1" lang="ja-JP" altLang="en-US" dirty="0"/>
              <a:t>ハイパーバイザの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ゲスト対応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EDDA40-55AC-3BFC-6A3D-4142092BE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PTE</a:t>
            </a:r>
            <a:r>
              <a:rPr kumimoji="1" lang="ja-JP" altLang="en-US" dirty="0"/>
              <a:t>を作成・更新する際に</a:t>
            </a:r>
            <a:r>
              <a:rPr kumimoji="1" lang="en-US" altLang="ja-JP" dirty="0"/>
              <a:t>C</a:t>
            </a:r>
            <a:r>
              <a:rPr kumimoji="1" lang="ja-JP" altLang="en-US" dirty="0"/>
              <a:t>ビットを適切に設定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PTE</a:t>
            </a:r>
            <a:r>
              <a:rPr lang="ja-JP" altLang="en-US" dirty="0"/>
              <a:t>から</a:t>
            </a:r>
            <a:r>
              <a:rPr kumimoji="1" lang="ja-JP" altLang="en-US" dirty="0"/>
              <a:t>物理アドレスを取得する際に</a:t>
            </a:r>
            <a:r>
              <a:rPr kumimoji="1" lang="en-US" altLang="ja-JP" dirty="0"/>
              <a:t>C</a:t>
            </a:r>
            <a:r>
              <a:rPr kumimoji="1" lang="ja-JP" altLang="en-US" dirty="0"/>
              <a:t>ビットを除去</a:t>
            </a:r>
            <a:endParaRPr kumimoji="1" lang="en-US" altLang="ja-JP" dirty="0"/>
          </a:p>
          <a:p>
            <a:r>
              <a:rPr lang="en-US" altLang="ja-JP" dirty="0"/>
              <a:t>DMA</a:t>
            </a:r>
            <a:r>
              <a:rPr lang="ja-JP" altLang="en-US" dirty="0"/>
              <a:t>は暗号化していないバウンスバッファ経由で実行</a:t>
            </a:r>
            <a:endParaRPr lang="en-US" altLang="ja-JP" dirty="0"/>
          </a:p>
          <a:p>
            <a:pPr lvl="1"/>
            <a:r>
              <a:rPr lang="en-US" altLang="ja-JP" dirty="0"/>
              <a:t>L0</a:t>
            </a:r>
            <a:r>
              <a:rPr lang="ja-JP" altLang="en-US" dirty="0"/>
              <a:t>ハイパーバイザからバウンスバッファにアクセス可能にする</a:t>
            </a:r>
            <a:endParaRPr lang="en-US" altLang="ja-JP" dirty="0"/>
          </a:p>
          <a:p>
            <a:r>
              <a:rPr lang="en-US" altLang="ja-JP" dirty="0"/>
              <a:t>I/O</a:t>
            </a:r>
            <a:r>
              <a:rPr lang="ja-JP" altLang="en-US" dirty="0"/>
              <a:t>エミュレーションできない命令を使わないように修正</a:t>
            </a:r>
            <a:endParaRPr lang="en-US" altLang="ja-JP" dirty="0"/>
          </a:p>
          <a:p>
            <a:pPr lvl="1"/>
            <a:r>
              <a:rPr lang="en-US" altLang="ja-JP" dirty="0"/>
              <a:t>AMD-V</a:t>
            </a:r>
            <a:r>
              <a:rPr lang="ja-JP" altLang="en-US" dirty="0"/>
              <a:t>の</a:t>
            </a:r>
            <a:r>
              <a:rPr lang="en-US" altLang="ja-JP" dirty="0"/>
              <a:t>Decode Assists</a:t>
            </a:r>
            <a:r>
              <a:rPr lang="ja-JP" altLang="en-US" dirty="0"/>
              <a:t>機能や</a:t>
            </a:r>
            <a:r>
              <a:rPr lang="en-US" altLang="ja-JP" dirty="0"/>
              <a:t>KVM</a:t>
            </a:r>
            <a:r>
              <a:rPr lang="ja-JP" altLang="en-US" dirty="0"/>
              <a:t>がサポートしている命令のみ</a:t>
            </a: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902248-A066-EF1E-0DD4-6088D24F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16</a:t>
            </a:fld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6A1E6BE-55A4-AC20-162B-F588202BB082}"/>
              </a:ext>
            </a:extLst>
          </p:cNvPr>
          <p:cNvGrpSpPr/>
          <p:nvPr/>
        </p:nvGrpSpPr>
        <p:grpSpPr>
          <a:xfrm>
            <a:off x="2636335" y="4282068"/>
            <a:ext cx="6919330" cy="2074282"/>
            <a:chOff x="2486720" y="4355886"/>
            <a:chExt cx="6919330" cy="2074282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5FB53131-85C3-4313-638C-4205E4921899}"/>
                </a:ext>
              </a:extLst>
            </p:cNvPr>
            <p:cNvSpPr/>
            <p:nvPr/>
          </p:nvSpPr>
          <p:spPr>
            <a:xfrm>
              <a:off x="2486720" y="4355886"/>
              <a:ext cx="6919330" cy="116427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L1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ハイパーバイザ</a:t>
              </a: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221259B-A674-4BDB-31CE-4F88EDD63892}"/>
                </a:ext>
              </a:extLst>
            </p:cNvPr>
            <p:cNvSpPr/>
            <p:nvPr/>
          </p:nvSpPr>
          <p:spPr>
            <a:xfrm>
              <a:off x="4760567" y="4670647"/>
              <a:ext cx="1276350" cy="3921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>
                  <a:solidFill>
                    <a:schemeClr val="tx1"/>
                  </a:solidFill>
                </a:rPr>
                <a:t>バッファ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D71933B2-F2D2-8708-F8DA-EDA16A0A88B2}"/>
                </a:ext>
              </a:extLst>
            </p:cNvPr>
            <p:cNvSpPr/>
            <p:nvPr/>
          </p:nvSpPr>
          <p:spPr>
            <a:xfrm>
              <a:off x="6970135" y="4664820"/>
              <a:ext cx="2136689" cy="40376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バウンスバッファ</a:t>
              </a:r>
            </a:p>
          </p:txBody>
        </p: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239DFEFF-4B17-71EA-D117-52A1072BE279}"/>
                </a:ext>
              </a:extLst>
            </p:cNvPr>
            <p:cNvCxnSpPr>
              <a:cxnSpLocks/>
              <a:stCxn id="23" idx="3"/>
              <a:endCxn id="24" idx="1"/>
            </p:cNvCxnSpPr>
            <p:nvPr/>
          </p:nvCxnSpPr>
          <p:spPr>
            <a:xfrm>
              <a:off x="6036917" y="4866703"/>
              <a:ext cx="933218" cy="1"/>
            </a:xfrm>
            <a:prstGeom prst="straightConnector1">
              <a:avLst/>
            </a:prstGeom>
            <a:ln w="28575"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67F0B343-BC64-72B3-1976-5FA461AC9F9C}"/>
                </a:ext>
              </a:extLst>
            </p:cNvPr>
            <p:cNvSpPr txBox="1"/>
            <p:nvPr/>
          </p:nvSpPr>
          <p:spPr>
            <a:xfrm>
              <a:off x="6140215" y="4466412"/>
              <a:ext cx="726621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kumimoji="1" lang="ja-JP" altLang="en-US" dirty="0"/>
                <a:t>コピー</a:t>
              </a: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2F286B00-0F19-125F-1980-81B20F96857E}"/>
                </a:ext>
              </a:extLst>
            </p:cNvPr>
            <p:cNvSpPr/>
            <p:nvPr/>
          </p:nvSpPr>
          <p:spPr>
            <a:xfrm>
              <a:off x="2486720" y="5923757"/>
              <a:ext cx="6919330" cy="5064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L0</a:t>
              </a:r>
              <a:r>
                <a:rPr kumimoji="1" lang="ja-JP" altLang="en-US">
                  <a:solidFill>
                    <a:schemeClr val="tx1"/>
                  </a:solidFill>
                </a:rPr>
                <a:t>ハイパーバイザ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直線矢印コネクタ 27">
              <a:extLst>
                <a:ext uri="{FF2B5EF4-FFF2-40B4-BE49-F238E27FC236}">
                  <a16:creationId xmlns:a16="http://schemas.microsoft.com/office/drawing/2014/main" id="{EAA66CBB-0DFC-1A1D-3644-F47E7CC7221C}"/>
                </a:ext>
              </a:extLst>
            </p:cNvPr>
            <p:cNvCxnSpPr>
              <a:cxnSpLocks/>
              <a:stCxn id="24" idx="2"/>
            </p:cNvCxnSpPr>
            <p:nvPr/>
          </p:nvCxnSpPr>
          <p:spPr>
            <a:xfrm>
              <a:off x="8038480" y="5068587"/>
              <a:ext cx="0" cy="852016"/>
            </a:xfrm>
            <a:prstGeom prst="straightConnector1">
              <a:avLst/>
            </a:prstGeom>
            <a:ln w="28575"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C8F5B11-63F4-3157-4B36-95CCB37A3763}"/>
                </a:ext>
              </a:extLst>
            </p:cNvPr>
            <p:cNvSpPr txBox="1"/>
            <p:nvPr/>
          </p:nvSpPr>
          <p:spPr>
            <a:xfrm>
              <a:off x="8110115" y="5551271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DMA</a:t>
              </a:r>
              <a:endParaRPr kumimoji="1" lang="ja-JP" altLang="en-US" dirty="0"/>
            </a:p>
          </p:txBody>
        </p:sp>
        <p:sp>
          <p:nvSpPr>
            <p:cNvPr id="13" name="Folded Corner 12">
              <a:extLst>
                <a:ext uri="{FF2B5EF4-FFF2-40B4-BE49-F238E27FC236}">
                  <a16:creationId xmlns:a16="http://schemas.microsoft.com/office/drawing/2014/main" id="{F8081292-3976-44CD-F57B-FA13AAA9317C}"/>
                </a:ext>
              </a:extLst>
            </p:cNvPr>
            <p:cNvSpPr/>
            <p:nvPr/>
          </p:nvSpPr>
          <p:spPr>
            <a:xfrm>
              <a:off x="3185093" y="4835744"/>
              <a:ext cx="568713" cy="446119"/>
            </a:xfrm>
            <a:prstGeom prst="foldedCorner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P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81DAAFA-91D1-7966-1EA0-2D14F92935E9}"/>
                </a:ext>
              </a:extLst>
            </p:cNvPr>
            <p:cNvSpPr txBox="1"/>
            <p:nvPr/>
          </p:nvSpPr>
          <p:spPr>
            <a:xfrm>
              <a:off x="2569204" y="4449279"/>
              <a:ext cx="18004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/>
                <a:t>ページテーブル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8301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FB4AE-6B70-5D52-865A-EEEB647F0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L1</a:t>
            </a:r>
            <a:r>
              <a:rPr kumimoji="1" lang="ja-JP" altLang="en-US" dirty="0"/>
              <a:t>ハイパーバイザ特有の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ゲスト対応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300507-6FB4-0947-B2B2-DE5F6EC8C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L2 VM</a:t>
            </a:r>
            <a:r>
              <a:rPr lang="ja-JP" altLang="en-US" dirty="0"/>
              <a:t>用の</a:t>
            </a:r>
            <a:r>
              <a:rPr lang="en-JP" altLang="ja-JP" dirty="0"/>
              <a:t>VM</a:t>
            </a:r>
            <a:r>
              <a:rPr lang="ja-JP" altLang="en-JP" dirty="0"/>
              <a:t>制御</a:t>
            </a:r>
            <a:r>
              <a:rPr lang="ja-JP" altLang="en-US" dirty="0"/>
              <a:t>ブロック</a:t>
            </a:r>
            <a:r>
              <a:rPr lang="en-US" altLang="ja-JP" dirty="0"/>
              <a:t>(VMCB)</a:t>
            </a:r>
            <a:r>
              <a:rPr lang="ja-JP" altLang="en-US" dirty="0"/>
              <a:t>は</a:t>
            </a:r>
            <a:r>
              <a:rPr kumimoji="1" lang="ja-JP" altLang="en-US" dirty="0"/>
              <a:t>暗号化しない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VMCB</a:t>
            </a:r>
            <a:r>
              <a:rPr kumimoji="1" lang="ja-JP" altLang="en-US" dirty="0"/>
              <a:t>を参照する仮想化支援命令は</a:t>
            </a:r>
            <a:r>
              <a:rPr kumimoji="1" lang="en-US" altLang="ja-JP" dirty="0"/>
              <a:t>L0</a:t>
            </a:r>
            <a:r>
              <a:rPr kumimoji="1" lang="ja-JP" altLang="en-US" dirty="0"/>
              <a:t>ハイパーバイザがエミュレート</a:t>
            </a:r>
            <a:endParaRPr lang="en-US" altLang="ja-JP" dirty="0"/>
          </a:p>
          <a:p>
            <a:pPr lvl="1"/>
            <a:r>
              <a:rPr lang="en-US" altLang="ja-JP" dirty="0"/>
              <a:t>L0</a:t>
            </a:r>
            <a:r>
              <a:rPr lang="ja-JP" altLang="en-US" dirty="0"/>
              <a:t>ハイパーバイザから</a:t>
            </a:r>
            <a:r>
              <a:rPr lang="en-US" altLang="ja-JP" dirty="0"/>
              <a:t>VMCB</a:t>
            </a:r>
            <a:r>
              <a:rPr lang="ja-JP" altLang="en-US" dirty="0"/>
              <a:t>にアクセス可能にする</a:t>
            </a:r>
            <a:endParaRPr lang="en-US" altLang="ja-JP" dirty="0"/>
          </a:p>
          <a:p>
            <a:r>
              <a:rPr kumimoji="1" lang="ja-JP" altLang="en-US" dirty="0"/>
              <a:t>ネストしたページテーブル</a:t>
            </a:r>
            <a:r>
              <a:rPr kumimoji="1" lang="en-US" altLang="ja-JP" dirty="0"/>
              <a:t>(NPT)</a:t>
            </a:r>
            <a:r>
              <a:rPr kumimoji="1" lang="ja-JP" altLang="en-US" dirty="0"/>
              <a:t>も暗号化しない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L0</a:t>
            </a:r>
            <a:r>
              <a:rPr kumimoji="1" lang="ja-JP" altLang="en-US" dirty="0"/>
              <a:t>ハイパーバイザが</a:t>
            </a:r>
            <a:r>
              <a:rPr kumimoji="1" lang="en-US" altLang="ja-JP" dirty="0"/>
              <a:t>L2</a:t>
            </a:r>
            <a:r>
              <a:rPr kumimoji="1" lang="ja-JP" altLang="en-US" dirty="0"/>
              <a:t>物理アドレスを</a:t>
            </a:r>
            <a:r>
              <a:rPr kumimoji="1" lang="en-US" altLang="ja-JP" dirty="0"/>
              <a:t>L1</a:t>
            </a:r>
            <a:r>
              <a:rPr kumimoji="1" lang="ja-JP" altLang="en-US" dirty="0"/>
              <a:t>物理アドレス</a:t>
            </a:r>
            <a:r>
              <a:rPr lang="ja-JP" altLang="en-US" dirty="0"/>
              <a:t>に変換可能にする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41F9739-E320-6C02-AF94-1C20A1E2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17</a:t>
            </a:fld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726845C-85AC-44FC-F7C4-FCD16A034F7B}"/>
              </a:ext>
            </a:extLst>
          </p:cNvPr>
          <p:cNvGrpSpPr/>
          <p:nvPr/>
        </p:nvGrpSpPr>
        <p:grpSpPr>
          <a:xfrm>
            <a:off x="3112195" y="3986320"/>
            <a:ext cx="5967609" cy="2370030"/>
            <a:chOff x="3611292" y="4168882"/>
            <a:chExt cx="5967609" cy="2370030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03AE096F-6DA2-B689-FDDA-94A2D3113EFB}"/>
                </a:ext>
              </a:extLst>
            </p:cNvPr>
            <p:cNvSpPr/>
            <p:nvPr/>
          </p:nvSpPr>
          <p:spPr>
            <a:xfrm>
              <a:off x="3611296" y="5084530"/>
              <a:ext cx="5967605" cy="56197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>
                  <a:solidFill>
                    <a:srgbClr val="FF0000"/>
                  </a:solidFill>
                </a:rPr>
                <a:t>　</a:t>
              </a:r>
              <a:endParaRPr lang="en-JP" dirty="0">
                <a:solidFill>
                  <a:srgbClr val="FF0000"/>
                </a:solidFill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C651416-B074-CC92-FA86-DFDC3C1DEAF6}"/>
                </a:ext>
              </a:extLst>
            </p:cNvPr>
            <p:cNvSpPr/>
            <p:nvPr/>
          </p:nvSpPr>
          <p:spPr>
            <a:xfrm>
              <a:off x="3611292" y="6038616"/>
              <a:ext cx="5967589" cy="5002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L0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ハイパーバイザ</a:t>
              </a: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7382927-2C0B-4BE6-E945-60F7703DE32C}"/>
                </a:ext>
              </a:extLst>
            </p:cNvPr>
            <p:cNvSpPr/>
            <p:nvPr/>
          </p:nvSpPr>
          <p:spPr>
            <a:xfrm>
              <a:off x="5503217" y="5152664"/>
              <a:ext cx="873422" cy="4292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VMCB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四角形: メモ 10">
              <a:extLst>
                <a:ext uri="{FF2B5EF4-FFF2-40B4-BE49-F238E27FC236}">
                  <a16:creationId xmlns:a16="http://schemas.microsoft.com/office/drawing/2014/main" id="{48215B1E-18B7-18EB-DF74-5397ED32CF2E}"/>
                </a:ext>
              </a:extLst>
            </p:cNvPr>
            <p:cNvSpPr/>
            <p:nvPr/>
          </p:nvSpPr>
          <p:spPr>
            <a:xfrm>
              <a:off x="8641620" y="5152664"/>
              <a:ext cx="704849" cy="429228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15200"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NPT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231AE4BC-32C3-2AD2-D64F-B492DF99E8B3}"/>
                </a:ext>
              </a:extLst>
            </p:cNvPr>
            <p:cNvSpPr/>
            <p:nvPr/>
          </p:nvSpPr>
          <p:spPr>
            <a:xfrm>
              <a:off x="3611295" y="4168882"/>
              <a:ext cx="5967591" cy="52756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L2 VM</a:t>
              </a:r>
              <a:endParaRPr lang="en-JP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C27B72F3-F91F-064A-B61B-E9A993D538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31307" y="4696445"/>
              <a:ext cx="0" cy="38369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87FDDD3A-89B5-FED6-31CD-095C5819A2D4}"/>
                </a:ext>
              </a:extLst>
            </p:cNvPr>
            <p:cNvCxnSpPr>
              <a:cxnSpLocks/>
            </p:cNvCxnSpPr>
            <p:nvPr/>
          </p:nvCxnSpPr>
          <p:spPr>
            <a:xfrm>
              <a:off x="4925704" y="5235200"/>
              <a:ext cx="0" cy="803415"/>
            </a:xfrm>
            <a:prstGeom prst="straightConnector1">
              <a:avLst/>
            </a:prstGeom>
            <a:ln w="28575">
              <a:prstDash val="sysDot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20C8900A-395A-53D9-A584-98454D473C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75236" y="4687270"/>
              <a:ext cx="0" cy="135951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305B1BFB-4B0E-A4EA-8E93-723C7730F684}"/>
                </a:ext>
              </a:extLst>
            </p:cNvPr>
            <p:cNvSpPr txBox="1"/>
            <p:nvPr/>
          </p:nvSpPr>
          <p:spPr>
            <a:xfrm>
              <a:off x="4280125" y="4710811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+mn-ea"/>
                </a:rPr>
                <a:t>1. </a:t>
              </a:r>
              <a:r>
                <a:rPr kumimoji="1" lang="en-US" altLang="ja-JP" dirty="0">
                  <a:latin typeface="Consolas" panose="020B0609020204030204" pitchFamily="49" charset="0"/>
                </a:rPr>
                <a:t>VMRUN</a:t>
              </a:r>
              <a:endParaRPr kumimoji="1" lang="ja-JP" altLang="en-US" dirty="0">
                <a:latin typeface="Consolas" panose="020B0609020204030204" pitchFamily="49" charset="0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4447309-F58F-A680-E06B-8DB76B15C9F9}"/>
                </a:ext>
              </a:extLst>
            </p:cNvPr>
            <p:cNvSpPr txBox="1"/>
            <p:nvPr/>
          </p:nvSpPr>
          <p:spPr>
            <a:xfrm>
              <a:off x="3611296" y="5657728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+mn-ea"/>
                </a:rPr>
                <a:t>2. VM</a:t>
              </a:r>
              <a:r>
                <a:rPr lang="en-US" altLang="ja-JP" dirty="0">
                  <a:latin typeface="+mn-ea"/>
                </a:rPr>
                <a:t> Exit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2D159E9-9560-7A81-EBCE-CCCF154D7C3E}"/>
                </a:ext>
              </a:extLst>
            </p:cNvPr>
            <p:cNvSpPr txBox="1"/>
            <p:nvPr/>
          </p:nvSpPr>
          <p:spPr>
            <a:xfrm>
              <a:off x="7507803" y="5666059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+mn-ea"/>
                </a:rPr>
                <a:t>4. </a:t>
              </a:r>
              <a:r>
                <a:rPr kumimoji="1" lang="en-US" altLang="ja-JP" dirty="0">
                  <a:latin typeface="Consolas" panose="020B0609020204030204" pitchFamily="49" charset="0"/>
                </a:rPr>
                <a:t>VMRUN</a:t>
              </a:r>
              <a:endParaRPr kumimoji="1" lang="ja-JP" altLang="en-US" dirty="0">
                <a:latin typeface="Consolas" panose="020B0609020204030204" pitchFamily="49" charset="0"/>
              </a:endParaRPr>
            </a:p>
          </p:txBody>
        </p:sp>
        <p:cxnSp>
          <p:nvCxnSpPr>
            <p:cNvPr id="8" name="直線矢印コネクタ 21">
              <a:extLst>
                <a:ext uri="{FF2B5EF4-FFF2-40B4-BE49-F238E27FC236}">
                  <a16:creationId xmlns:a16="http://schemas.microsoft.com/office/drawing/2014/main" id="{460D1425-57B5-AE76-A40C-52301364A251}"/>
                </a:ext>
              </a:extLst>
            </p:cNvPr>
            <p:cNvCxnSpPr>
              <a:cxnSpLocks/>
              <a:endCxn id="10" idx="2"/>
            </p:cNvCxnSpPr>
            <p:nvPr/>
          </p:nvCxnSpPr>
          <p:spPr>
            <a:xfrm flipH="1" flipV="1">
              <a:off x="5939928" y="5581892"/>
              <a:ext cx="1" cy="45443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テキスト ボックス 29">
              <a:extLst>
                <a:ext uri="{FF2B5EF4-FFF2-40B4-BE49-F238E27FC236}">
                  <a16:creationId xmlns:a16="http://schemas.microsoft.com/office/drawing/2014/main" id="{FE828C3C-3113-48F2-7193-21F505935003}"/>
                </a:ext>
              </a:extLst>
            </p:cNvPr>
            <p:cNvSpPr txBox="1"/>
            <p:nvPr/>
          </p:nvSpPr>
          <p:spPr>
            <a:xfrm>
              <a:off x="5970316" y="5666993"/>
              <a:ext cx="1361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+mn-ea"/>
                </a:rPr>
                <a:t>3. </a:t>
              </a:r>
              <a:r>
                <a:rPr kumimoji="1" lang="ja-JP" altLang="en-US" dirty="0">
                  <a:latin typeface="Consolas" panose="020B0609020204030204" pitchFamily="49" charset="0"/>
                </a:rPr>
                <a:t>アクセス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C5F2D10-BD5D-483A-2228-6A80C85E2705}"/>
              </a:ext>
            </a:extLst>
          </p:cNvPr>
          <p:cNvSpPr txBox="1"/>
          <p:nvPr/>
        </p:nvSpPr>
        <p:spPr>
          <a:xfrm>
            <a:off x="1037965" y="4998289"/>
            <a:ext cx="2066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L1ハイパーバイザ</a:t>
            </a:r>
          </a:p>
        </p:txBody>
      </p:sp>
    </p:spTree>
    <p:extLst>
      <p:ext uri="{BB962C8B-B14F-4D97-AF65-F5344CB8AC3E}">
        <p14:creationId xmlns:p14="http://schemas.microsoft.com/office/powerpoint/2010/main" val="445261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7AB3B3-04E9-1B67-0C9D-AE354592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透過的</a:t>
            </a:r>
            <a:r>
              <a:rPr kumimoji="1" lang="en-US" altLang="ja-JP" dirty="0"/>
              <a:t>SEV</a:t>
            </a:r>
            <a:r>
              <a:rPr kumimoji="1" lang="ja-JP" altLang="en-US" dirty="0"/>
              <a:t>（方式</a:t>
            </a:r>
            <a:r>
              <a:rPr kumimoji="1" lang="en-US" altLang="ja-JP" dirty="0"/>
              <a:t>1</a:t>
            </a:r>
            <a:r>
              <a:rPr kumimoji="1" lang="ja-JP" altLang="en-US" dirty="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57DB78-3813-0FC6-115C-0D02BBDCE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JP" altLang="ja-JP" dirty="0"/>
              <a:t>SEV</a:t>
            </a:r>
            <a:r>
              <a:rPr kumimoji="1" lang="ja-JP" altLang="en-JP" dirty="0"/>
              <a:t>の</a:t>
            </a:r>
            <a:r>
              <a:rPr kumimoji="1" lang="ja-JP" altLang="en-US" dirty="0"/>
              <a:t>機能である</a:t>
            </a:r>
            <a:r>
              <a:rPr lang="en-US" altLang="ja-JP" dirty="0"/>
              <a:t>Virtual Transparent Encryption (VTE)</a:t>
            </a:r>
            <a:r>
              <a:rPr lang="ja-JP" altLang="en-US" dirty="0"/>
              <a:t>を利用</a:t>
            </a:r>
            <a:endParaRPr kumimoji="1" lang="en-US" altLang="ja-JP" dirty="0"/>
          </a:p>
          <a:p>
            <a:pPr lvl="1"/>
            <a:r>
              <a:rPr lang="en-US" altLang="ja-JP" dirty="0"/>
              <a:t>PTE</a:t>
            </a:r>
            <a:r>
              <a:rPr lang="ja-JP" altLang="en-US" dirty="0"/>
              <a:t>の</a:t>
            </a:r>
            <a:r>
              <a:rPr lang="en-US" altLang="ja-JP" dirty="0"/>
              <a:t>C</a:t>
            </a:r>
            <a:r>
              <a:rPr lang="ja-JP" altLang="en-US" dirty="0"/>
              <a:t>ビットの値に関わらずすべてのメモリ領域を暗号化</a:t>
            </a:r>
            <a:endParaRPr lang="en-US" altLang="ja-JP" dirty="0"/>
          </a:p>
          <a:p>
            <a:pPr lvl="1"/>
            <a:r>
              <a:rPr kumimoji="1" lang="en-US" altLang="ja-JP" dirty="0"/>
              <a:t>L2 VM</a:t>
            </a:r>
            <a:r>
              <a:rPr kumimoji="1" lang="ja-JP" altLang="en-US" dirty="0"/>
              <a:t>用の</a:t>
            </a:r>
            <a:r>
              <a:rPr lang="en-US" altLang="ja-JP" dirty="0"/>
              <a:t>VMCB</a:t>
            </a:r>
            <a:r>
              <a:rPr lang="ja-JP" altLang="en-US" dirty="0"/>
              <a:t>の</a:t>
            </a:r>
            <a:r>
              <a:rPr lang="en-US" altLang="ja-JP" dirty="0"/>
              <a:t>VTE</a:t>
            </a:r>
            <a:r>
              <a:rPr lang="ja-JP" altLang="en-US" dirty="0"/>
              <a:t>ビットを設定</a:t>
            </a:r>
            <a:endParaRPr lang="en-US" altLang="ja-JP" dirty="0"/>
          </a:p>
          <a:p>
            <a:pPr lvl="1"/>
            <a:r>
              <a:rPr kumimoji="1" lang="en-US" altLang="ja-JP" dirty="0"/>
              <a:t>VTE</a:t>
            </a:r>
            <a:r>
              <a:rPr kumimoji="1" lang="ja-JP" altLang="en-US" dirty="0"/>
              <a:t>ビットの設定</a:t>
            </a:r>
            <a:r>
              <a:rPr lang="ja-JP" altLang="en-US" dirty="0"/>
              <a:t>が</a:t>
            </a:r>
            <a:r>
              <a:rPr lang="en-US" altLang="ja-JP" dirty="0"/>
              <a:t>L2 VM</a:t>
            </a:r>
            <a:r>
              <a:rPr lang="ja-JP" altLang="en-US" dirty="0"/>
              <a:t>に反映</a:t>
            </a:r>
            <a:r>
              <a:rPr kumimoji="1" lang="ja-JP" altLang="en-US" dirty="0"/>
              <a:t>されるように</a:t>
            </a:r>
            <a:r>
              <a:rPr kumimoji="1" lang="en-US" altLang="ja-JP" dirty="0"/>
              <a:t>L0 KVM</a:t>
            </a:r>
            <a:r>
              <a:rPr kumimoji="1" lang="ja-JP" altLang="en-US" dirty="0"/>
              <a:t>を修正</a:t>
            </a:r>
            <a:endParaRPr kumimoji="1" lang="en-US" altLang="ja-JP" dirty="0"/>
          </a:p>
          <a:p>
            <a:r>
              <a:rPr kumimoji="1" lang="en-US" altLang="ja-JP" dirty="0"/>
              <a:t>L2 VM</a:t>
            </a:r>
            <a:r>
              <a:rPr kumimoji="1" lang="ja-JP" altLang="en-US" dirty="0"/>
              <a:t>に対しては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が有効になっていることを隠す</a:t>
            </a:r>
            <a:endParaRPr kumimoji="1" lang="en-US" altLang="ja-JP" dirty="0"/>
          </a:p>
          <a:p>
            <a:pPr lvl="1"/>
            <a:r>
              <a:rPr lang="en-US" altLang="ja-JP" dirty="0"/>
              <a:t>L2 OS</a:t>
            </a:r>
            <a:r>
              <a:rPr kumimoji="1" lang="ja-JP" altLang="en-US" dirty="0"/>
              <a:t>の</a:t>
            </a:r>
            <a:r>
              <a:rPr kumimoji="1" lang="en-US" altLang="ja-JP" dirty="0"/>
              <a:t>SEV</a:t>
            </a:r>
            <a:r>
              <a:rPr kumimoji="1" lang="ja-JP" altLang="en-US" dirty="0"/>
              <a:t>対応コードが実行されないようにする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AECEE2-2F1D-CCCC-BBFA-F57A7E053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6D6B191-A6BD-EEC9-A6CE-63C65C93E9F2}"/>
              </a:ext>
            </a:extLst>
          </p:cNvPr>
          <p:cNvGrpSpPr/>
          <p:nvPr/>
        </p:nvGrpSpPr>
        <p:grpSpPr>
          <a:xfrm>
            <a:off x="3882715" y="4132062"/>
            <a:ext cx="4426570" cy="2224288"/>
            <a:chOff x="3882715" y="4268587"/>
            <a:chExt cx="4426570" cy="2224288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E6505936-9972-2CB0-0A04-A7136B46FEC5}"/>
                </a:ext>
              </a:extLst>
            </p:cNvPr>
            <p:cNvSpPr/>
            <p:nvPr/>
          </p:nvSpPr>
          <p:spPr>
            <a:xfrm>
              <a:off x="3882715" y="4268587"/>
              <a:ext cx="4426570" cy="52394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>
                  <a:solidFill>
                    <a:schemeClr val="tx1"/>
                  </a:solidFill>
                </a:rPr>
                <a:t>　</a:t>
              </a:r>
              <a:r>
                <a:rPr kumimoji="1" lang="en-US" altLang="ja-JP" dirty="0">
                  <a:solidFill>
                    <a:schemeClr val="tx1"/>
                  </a:solidFill>
                </a:rPr>
                <a:t>L2</a:t>
              </a:r>
              <a:r>
                <a:rPr lang="en-US" altLang="ja-JP" dirty="0">
                  <a:solidFill>
                    <a:schemeClr val="tx1"/>
                  </a:solidFill>
                </a:rPr>
                <a:t> VM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DF73B03C-87D8-2746-50F7-D2BD18B2C5CF}"/>
                </a:ext>
              </a:extLst>
            </p:cNvPr>
            <p:cNvSpPr/>
            <p:nvPr/>
          </p:nvSpPr>
          <p:spPr>
            <a:xfrm>
              <a:off x="3882715" y="5119793"/>
              <a:ext cx="4426570" cy="52394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>
                  <a:solidFill>
                    <a:schemeClr val="tx1"/>
                  </a:solidFill>
                </a:rPr>
                <a:t>　</a:t>
              </a:r>
              <a:r>
                <a:rPr kumimoji="1" lang="en-US" altLang="ja-JP" dirty="0">
                  <a:solidFill>
                    <a:schemeClr val="tx1"/>
                  </a:solidFill>
                </a:rPr>
                <a:t>L1</a:t>
              </a:r>
              <a:r>
                <a:rPr kumimoji="1" lang="ja-JP" altLang="en-US">
                  <a:solidFill>
                    <a:schemeClr val="tx1"/>
                  </a:solidFill>
                </a:rPr>
                <a:t>ハイパーバイザ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5880A1B8-85C0-0180-8100-241EEB11B4EC}"/>
                </a:ext>
              </a:extLst>
            </p:cNvPr>
            <p:cNvSpPr/>
            <p:nvPr/>
          </p:nvSpPr>
          <p:spPr>
            <a:xfrm>
              <a:off x="3882715" y="5968928"/>
              <a:ext cx="4426570" cy="5239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>
                  <a:solidFill>
                    <a:schemeClr val="tx1"/>
                  </a:solidFill>
                </a:rPr>
                <a:t>　</a:t>
              </a:r>
              <a:r>
                <a:rPr kumimoji="1" lang="en-US" altLang="ja-JP" dirty="0">
                  <a:solidFill>
                    <a:schemeClr val="tx1"/>
                  </a:solidFill>
                </a:rPr>
                <a:t>L0 KVM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44961C45-660C-DA91-5F43-468F7224F28D}"/>
                </a:ext>
              </a:extLst>
            </p:cNvPr>
            <p:cNvSpPr/>
            <p:nvPr/>
          </p:nvSpPr>
          <p:spPr>
            <a:xfrm>
              <a:off x="6711176" y="5186275"/>
              <a:ext cx="1230118" cy="3909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VMCB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5">
              <a:extLst>
                <a:ext uri="{FF2B5EF4-FFF2-40B4-BE49-F238E27FC236}">
                  <a16:creationId xmlns:a16="http://schemas.microsoft.com/office/drawing/2014/main" id="{097E98DF-FE34-8B83-6A6D-B6C94A22F6F7}"/>
                </a:ext>
              </a:extLst>
            </p:cNvPr>
            <p:cNvSpPr/>
            <p:nvPr/>
          </p:nvSpPr>
          <p:spPr>
            <a:xfrm>
              <a:off x="6711176" y="6035410"/>
              <a:ext cx="1230118" cy="3909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VMCB</a:t>
              </a:r>
              <a:r>
                <a:rPr kumimoji="1" lang="en-US" altLang="ja-JP" baseline="-25000" dirty="0">
                  <a:solidFill>
                    <a:schemeClr val="tx1"/>
                  </a:solidFill>
                </a:rPr>
                <a:t>0</a:t>
              </a:r>
              <a:r>
                <a:rPr kumimoji="1" lang="ja-JP" altLang="en-US" baseline="-25000" dirty="0">
                  <a:solidFill>
                    <a:schemeClr val="tx1"/>
                  </a:solidFill>
                </a:rPr>
                <a:t>→</a:t>
              </a:r>
              <a:r>
                <a:rPr kumimoji="1" lang="en-US" altLang="ja-JP" baseline="-25000" dirty="0">
                  <a:solidFill>
                    <a:schemeClr val="tx1"/>
                  </a:solidFill>
                </a:rPr>
                <a:t>2</a:t>
              </a:r>
              <a:endParaRPr kumimoji="1" lang="ja-JP" altLang="en-US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50CA24B-0B2B-D4C5-0D51-584D3FD197EF}"/>
                </a:ext>
              </a:extLst>
            </p:cNvPr>
            <p:cNvCxnSpPr>
              <a:stCxn id="6" idx="2"/>
              <a:endCxn id="23" idx="0"/>
            </p:cNvCxnSpPr>
            <p:nvPr/>
          </p:nvCxnSpPr>
          <p:spPr>
            <a:xfrm>
              <a:off x="7326235" y="5577257"/>
              <a:ext cx="0" cy="4581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151D524-A328-23EB-6A4F-08F179A8F42B}"/>
                </a:ext>
              </a:extLst>
            </p:cNvPr>
            <p:cNvSpPr txBox="1"/>
            <p:nvPr/>
          </p:nvSpPr>
          <p:spPr>
            <a:xfrm>
              <a:off x="7326235" y="5642823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/>
                <a:t>反映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B6EDD54-076B-6919-4D94-889D9EDACBB7}"/>
                </a:ext>
              </a:extLst>
            </p:cNvPr>
            <p:cNvCxnSpPr/>
            <p:nvPr/>
          </p:nvCxnSpPr>
          <p:spPr>
            <a:xfrm>
              <a:off x="7326235" y="4792534"/>
              <a:ext cx="0" cy="32725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2BA11271-7648-F459-B74C-9B4BA1987D47}"/>
              </a:ext>
            </a:extLst>
          </p:cNvPr>
          <p:cNvSpPr txBox="1"/>
          <p:nvPr/>
        </p:nvSpPr>
        <p:spPr>
          <a:xfrm>
            <a:off x="7326235" y="4647177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SEV有効ビット=0</a:t>
            </a:r>
          </a:p>
        </p:txBody>
      </p:sp>
    </p:spTree>
    <p:extLst>
      <p:ext uri="{BB962C8B-B14F-4D97-AF65-F5344CB8AC3E}">
        <p14:creationId xmlns:p14="http://schemas.microsoft.com/office/powerpoint/2010/main" val="1494998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1CE57C-FF1C-D8DC-D64D-974CA9C96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SEV</a:t>
            </a:r>
            <a:r>
              <a:rPr kumimoji="1" lang="ja-JP" altLang="en-US" dirty="0"/>
              <a:t>パススルー（方式</a:t>
            </a:r>
            <a:r>
              <a:rPr kumimoji="1" lang="en-US" altLang="ja-JP" dirty="0"/>
              <a:t>2</a:t>
            </a:r>
            <a:r>
              <a:rPr kumimoji="1" lang="ja-JP" altLang="en-US" dirty="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AEE8A7-2013-EB58-3E91-451CFD69B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L2 VM</a:t>
            </a:r>
            <a:r>
              <a:rPr kumimoji="1" lang="ja-JP" altLang="en-US" dirty="0"/>
              <a:t>用の</a:t>
            </a:r>
            <a:r>
              <a:rPr kumimoji="1" lang="en-US" altLang="ja-JP" dirty="0"/>
              <a:t>VMCB</a:t>
            </a:r>
            <a:r>
              <a:rPr kumimoji="1" lang="ja-JP" altLang="en-US" dirty="0"/>
              <a:t>の</a:t>
            </a:r>
            <a:r>
              <a:rPr kumimoji="1" lang="en-US" altLang="ja-JP" dirty="0"/>
              <a:t>SEV</a:t>
            </a:r>
            <a:r>
              <a:rPr kumimoji="1" lang="ja-JP" altLang="en-US" dirty="0"/>
              <a:t>有効ビットを設定</a:t>
            </a:r>
            <a:endParaRPr kumimoji="1" lang="en-US" altLang="ja-JP" dirty="0"/>
          </a:p>
          <a:p>
            <a:pPr lvl="1"/>
            <a:r>
              <a:rPr lang="en-US" altLang="ja-JP" dirty="0"/>
              <a:t>AMD-V</a:t>
            </a:r>
            <a:r>
              <a:rPr lang="ja-JP" altLang="en-US" dirty="0"/>
              <a:t>を使わない場合は設定不要</a:t>
            </a:r>
            <a:endParaRPr kumimoji="1" lang="en-US" altLang="ja-JP" dirty="0"/>
          </a:p>
          <a:p>
            <a:r>
              <a:rPr kumimoji="1" lang="ja-JP" altLang="en-US" dirty="0"/>
              <a:t>仮想</a:t>
            </a:r>
            <a:r>
              <a:rPr kumimoji="1" lang="en-US" altLang="ja-JP" dirty="0"/>
              <a:t>IOMMU</a:t>
            </a:r>
            <a:r>
              <a:rPr kumimoji="1" lang="ja-JP" altLang="en-US" dirty="0"/>
              <a:t>を用いた</a:t>
            </a:r>
            <a:r>
              <a:rPr kumimoji="1" lang="en-US" altLang="ja-JP" dirty="0"/>
              <a:t>PCI</a:t>
            </a:r>
            <a:r>
              <a:rPr kumimoji="1" lang="ja-JP" altLang="en-US" dirty="0"/>
              <a:t>パススルーにも対応</a:t>
            </a:r>
            <a:endParaRPr lang="en-US" altLang="ja-JP" dirty="0"/>
          </a:p>
          <a:p>
            <a:pPr lvl="1"/>
            <a:r>
              <a:rPr lang="ja-JP" altLang="en-US" dirty="0"/>
              <a:t>仮想</a:t>
            </a:r>
            <a:r>
              <a:rPr lang="en-US" altLang="ja-JP" dirty="0"/>
              <a:t>IOMMU</a:t>
            </a:r>
            <a:r>
              <a:rPr lang="ja-JP" altLang="en-US" dirty="0"/>
              <a:t>：</a:t>
            </a:r>
            <a:r>
              <a:rPr lang="en-US" altLang="ja-JP" dirty="0"/>
              <a:t>DMA</a:t>
            </a:r>
            <a:r>
              <a:rPr lang="ja-JP" altLang="en-US" dirty="0"/>
              <a:t>の際に</a:t>
            </a:r>
            <a:r>
              <a:rPr lang="en-US" altLang="ja-JP" dirty="0"/>
              <a:t>L2</a:t>
            </a:r>
            <a:r>
              <a:rPr lang="ja-JP" altLang="en-US" dirty="0"/>
              <a:t>物理アドレスを</a:t>
            </a:r>
            <a:r>
              <a:rPr lang="en-US" altLang="ja-JP" dirty="0"/>
              <a:t>L1</a:t>
            </a:r>
            <a:r>
              <a:rPr lang="ja-JP" altLang="en-US" dirty="0"/>
              <a:t>物理アドレスに変換</a:t>
            </a:r>
            <a:endParaRPr lang="en-US" altLang="ja-JP" dirty="0"/>
          </a:p>
          <a:p>
            <a:pPr lvl="1"/>
            <a:r>
              <a:rPr lang="ja-JP" altLang="en-US" dirty="0"/>
              <a:t>仮想</a:t>
            </a:r>
            <a:r>
              <a:rPr lang="en-US" altLang="ja-JP" dirty="0"/>
              <a:t>IOMMU</a:t>
            </a:r>
            <a:r>
              <a:rPr lang="ja-JP" altLang="en-US" dirty="0"/>
              <a:t>用のページテーブルを暗号化しない</a:t>
            </a:r>
            <a:endParaRPr lang="en-US" altLang="ja-JP" dirty="0"/>
          </a:p>
          <a:p>
            <a:pPr lvl="2"/>
            <a:r>
              <a:rPr lang="en-US" altLang="ja-JP" dirty="0"/>
              <a:t>L0</a:t>
            </a:r>
            <a:r>
              <a:rPr lang="ja-JP" altLang="en-US" dirty="0"/>
              <a:t>ハイパーバイザでのアドレス変換を可能にする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97A498-A021-B39B-2CF0-181869A0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91C7CC59-58BE-1D70-AE54-4C9BFB0159C0}"/>
              </a:ext>
            </a:extLst>
          </p:cNvPr>
          <p:cNvGrpSpPr/>
          <p:nvPr/>
        </p:nvGrpSpPr>
        <p:grpSpPr>
          <a:xfrm>
            <a:off x="3767131" y="4132063"/>
            <a:ext cx="4650061" cy="2224287"/>
            <a:chOff x="4270916" y="4214649"/>
            <a:chExt cx="4650061" cy="2224287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4F4F57C6-ABC9-9710-D3ED-9F6F2D1794EF}"/>
                </a:ext>
              </a:extLst>
            </p:cNvPr>
            <p:cNvSpPr/>
            <p:nvPr/>
          </p:nvSpPr>
          <p:spPr>
            <a:xfrm>
              <a:off x="4270919" y="4214649"/>
              <a:ext cx="4650058" cy="52394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6957A956-4ECF-EE50-3FEE-2BE420DE0D3B}"/>
                </a:ext>
              </a:extLst>
            </p:cNvPr>
            <p:cNvSpPr/>
            <p:nvPr/>
          </p:nvSpPr>
          <p:spPr>
            <a:xfrm>
              <a:off x="4270916" y="5065854"/>
              <a:ext cx="4650059" cy="52394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>
                  <a:solidFill>
                    <a:schemeClr val="tx1"/>
                  </a:solidFill>
                </a:rPr>
                <a:t>　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E6D12A52-7E32-CA3E-38DC-B3115FB3F3C4}"/>
                </a:ext>
              </a:extLst>
            </p:cNvPr>
            <p:cNvSpPr/>
            <p:nvPr/>
          </p:nvSpPr>
          <p:spPr>
            <a:xfrm>
              <a:off x="4270916" y="5914989"/>
              <a:ext cx="4650059" cy="5239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直線矢印コネクタ 27">
              <a:extLst>
                <a:ext uri="{FF2B5EF4-FFF2-40B4-BE49-F238E27FC236}">
                  <a16:creationId xmlns:a16="http://schemas.microsoft.com/office/drawing/2014/main" id="{3BACF5C5-9002-2D88-A9AF-B94AEA1DF87F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>
              <a:off x="5405586" y="4657078"/>
              <a:ext cx="0" cy="1257911"/>
            </a:xfrm>
            <a:prstGeom prst="straightConnector1">
              <a:avLst/>
            </a:prstGeom>
            <a:ln w="28575"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C7763389-EDD8-B897-9224-4AD03C9786AE}"/>
                </a:ext>
              </a:extLst>
            </p:cNvPr>
            <p:cNvSpPr/>
            <p:nvPr/>
          </p:nvSpPr>
          <p:spPr>
            <a:xfrm>
              <a:off x="4555335" y="4296165"/>
              <a:ext cx="1700501" cy="3609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DMA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バッファ</a:t>
              </a: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41D26593-74E7-0B73-5FB6-67CB87BAF05F}"/>
                </a:ext>
              </a:extLst>
            </p:cNvPr>
            <p:cNvSpPr/>
            <p:nvPr/>
          </p:nvSpPr>
          <p:spPr>
            <a:xfrm>
              <a:off x="6555446" y="5994399"/>
              <a:ext cx="1469251" cy="36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</a:rPr>
                <a:t>仮想</a:t>
              </a:r>
              <a:r>
                <a:rPr kumimoji="1" lang="en-US" altLang="ja-JP" dirty="0">
                  <a:solidFill>
                    <a:schemeClr val="tx1"/>
                  </a:solidFill>
                </a:rPr>
                <a:t>IOMMU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30">
              <a:extLst>
                <a:ext uri="{FF2B5EF4-FFF2-40B4-BE49-F238E27FC236}">
                  <a16:creationId xmlns:a16="http://schemas.microsoft.com/office/drawing/2014/main" id="{80F48DE8-A1A4-D6E9-8476-2F0173814F8C}"/>
                </a:ext>
              </a:extLst>
            </p:cNvPr>
            <p:cNvSpPr/>
            <p:nvPr/>
          </p:nvSpPr>
          <p:spPr>
            <a:xfrm>
              <a:off x="5956999" y="5143175"/>
              <a:ext cx="2666147" cy="36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IOMMU</a:t>
              </a:r>
              <a:r>
                <a:rPr lang="ja-JP" altLang="en-US" dirty="0">
                  <a:solidFill>
                    <a:schemeClr val="tx1"/>
                  </a:solidFill>
                </a:rPr>
                <a:t>ページテーブル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直線矢印コネクタ 27">
              <a:extLst>
                <a:ext uri="{FF2B5EF4-FFF2-40B4-BE49-F238E27FC236}">
                  <a16:creationId xmlns:a16="http://schemas.microsoft.com/office/drawing/2014/main" id="{F9402E68-AFFF-B1FE-0973-D31B9A4A77AB}"/>
                </a:ext>
              </a:extLst>
            </p:cNvPr>
            <p:cNvCxnSpPr>
              <a:cxnSpLocks/>
              <a:stCxn id="17" idx="2"/>
              <a:endCxn id="31" idx="0"/>
            </p:cNvCxnSpPr>
            <p:nvPr/>
          </p:nvCxnSpPr>
          <p:spPr>
            <a:xfrm flipH="1">
              <a:off x="7290072" y="5508300"/>
              <a:ext cx="1" cy="486099"/>
            </a:xfrm>
            <a:prstGeom prst="straightConnector1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9D526F72-4C05-62E8-6CF5-B6BFE44D091B}"/>
              </a:ext>
            </a:extLst>
          </p:cNvPr>
          <p:cNvSpPr txBox="1"/>
          <p:nvPr/>
        </p:nvSpPr>
        <p:spPr>
          <a:xfrm>
            <a:off x="2880534" y="420416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L2 VM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4F401A5-7DD7-F6E9-0602-EA90D98AEE10}"/>
              </a:ext>
            </a:extLst>
          </p:cNvPr>
          <p:cNvSpPr txBox="1"/>
          <p:nvPr/>
        </p:nvSpPr>
        <p:spPr>
          <a:xfrm>
            <a:off x="1754578" y="5048009"/>
            <a:ext cx="2066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L1ハイパーバイザ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B8F21F3-9F10-CAF7-DFF1-2501AF259EA7}"/>
              </a:ext>
            </a:extLst>
          </p:cNvPr>
          <p:cNvSpPr txBox="1"/>
          <p:nvPr/>
        </p:nvSpPr>
        <p:spPr>
          <a:xfrm>
            <a:off x="1694965" y="5891852"/>
            <a:ext cx="2066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L0ハイパーバイザ</a:t>
            </a:r>
          </a:p>
        </p:txBody>
      </p:sp>
    </p:spTree>
    <p:extLst>
      <p:ext uri="{BB962C8B-B14F-4D97-AF65-F5344CB8AC3E}">
        <p14:creationId xmlns:p14="http://schemas.microsoft.com/office/powerpoint/2010/main" val="2863195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6CBC4-9E10-D61D-B892-8AF7F83C3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パブリッククラウドでの機密情報の盗聴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CBF0E-6032-8FC8-A85C-80986BE18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IaaS</a:t>
            </a:r>
            <a:r>
              <a:rPr lang="ja-JP" altLang="en-US" dirty="0"/>
              <a:t>型</a:t>
            </a:r>
            <a:r>
              <a:rPr lang="en-JP" dirty="0"/>
              <a:t>クラウド</a:t>
            </a:r>
            <a:r>
              <a:rPr lang="ja-JP" altLang="en-US" dirty="0"/>
              <a:t>が普及している</a:t>
            </a:r>
            <a:endParaRPr lang="en-JP" dirty="0"/>
          </a:p>
          <a:p>
            <a:pPr lvl="1"/>
            <a:r>
              <a:rPr lang="ja-JP" altLang="en-US" dirty="0"/>
              <a:t>ユーザはクラウド事業者の提供する仮想マシン</a:t>
            </a:r>
            <a:r>
              <a:rPr lang="en-US" altLang="ja-JP" dirty="0"/>
              <a:t>(VM)</a:t>
            </a:r>
            <a:r>
              <a:rPr lang="ja-JP" altLang="en-US" dirty="0"/>
              <a:t>を利用</a:t>
            </a:r>
            <a:endParaRPr lang="en-US" altLang="ja-JP" dirty="0"/>
          </a:p>
          <a:p>
            <a:pPr lvl="1"/>
            <a:r>
              <a:rPr lang="en-JP" altLang="ja-JP" dirty="0"/>
              <a:t>VM</a:t>
            </a:r>
            <a:r>
              <a:rPr lang="ja-JP" altLang="en-JP" dirty="0"/>
              <a:t>内に</a:t>
            </a:r>
            <a:r>
              <a:rPr lang="en-US" altLang="ja-JP" dirty="0"/>
              <a:t>OS</a:t>
            </a:r>
            <a:r>
              <a:rPr lang="ja-JP" altLang="en-US" dirty="0"/>
              <a:t>等をインストールしてシステムを構築</a:t>
            </a:r>
            <a:endParaRPr lang="en-US" altLang="ja-JP" dirty="0"/>
          </a:p>
          <a:p>
            <a:r>
              <a:rPr lang="en-JP" dirty="0"/>
              <a:t>VM</a:t>
            </a:r>
            <a:r>
              <a:rPr lang="ja-JP" altLang="en-US" dirty="0"/>
              <a:t>内の機密情報が</a:t>
            </a:r>
            <a:r>
              <a:rPr lang="en-JP" dirty="0"/>
              <a:t>盗聴</a:t>
            </a:r>
            <a:r>
              <a:rPr lang="ja-JP" altLang="en-US" dirty="0"/>
              <a:t>される可能性</a:t>
            </a:r>
            <a:endParaRPr lang="en-JP" dirty="0"/>
          </a:p>
          <a:p>
            <a:pPr lvl="1"/>
            <a:r>
              <a:rPr lang="ja-JP" altLang="en-US" dirty="0"/>
              <a:t>ハイパーバイザは</a:t>
            </a:r>
            <a:r>
              <a:rPr lang="en-US" altLang="ja-JP" dirty="0"/>
              <a:t>VM</a:t>
            </a:r>
            <a:r>
              <a:rPr lang="ja-JP" altLang="en-US" dirty="0"/>
              <a:t>のメモリ等に自由にアクセス可能</a:t>
            </a:r>
            <a:endParaRPr lang="en-US" altLang="ja-JP" dirty="0"/>
          </a:p>
          <a:p>
            <a:pPr lvl="1"/>
            <a:r>
              <a:rPr lang="ja-JP" altLang="en-US" dirty="0"/>
              <a:t>パブリッククラウドの管理者が信頼できるとは限らない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60D0C-560B-8C61-142A-30838E1F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F7D-7D9A-497D-80D9-9140E6A739A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A05911CF-D66F-6445-321D-3EB3E088091D}"/>
              </a:ext>
            </a:extLst>
          </p:cNvPr>
          <p:cNvSpPr/>
          <p:nvPr/>
        </p:nvSpPr>
        <p:spPr>
          <a:xfrm>
            <a:off x="4084498" y="4909030"/>
            <a:ext cx="4661404" cy="1397286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>
              <a:solidFill>
                <a:srgbClr val="FF0000"/>
              </a:solidFill>
            </a:endParaRPr>
          </a:p>
        </p:txBody>
      </p:sp>
      <p:sp>
        <p:nvSpPr>
          <p:cNvPr id="7" name="正方形/長方形 22">
            <a:extLst>
              <a:ext uri="{FF2B5EF4-FFF2-40B4-BE49-F238E27FC236}">
                <a16:creationId xmlns:a16="http://schemas.microsoft.com/office/drawing/2014/main" id="{DC42975E-7EA4-2430-DADE-A85888061269}"/>
              </a:ext>
            </a:extLst>
          </p:cNvPr>
          <p:cNvSpPr/>
          <p:nvPr/>
        </p:nvSpPr>
        <p:spPr>
          <a:xfrm>
            <a:off x="4828917" y="4590531"/>
            <a:ext cx="1951891" cy="9126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en-US" altLang="ja-JP" sz="1600" dirty="0"/>
              <a:t>VM</a:t>
            </a:r>
            <a:endParaRPr kumimoji="1" lang="ja-JP" altLang="en-US" sz="1600" dirty="0"/>
          </a:p>
        </p:txBody>
      </p:sp>
      <p:pic>
        <p:nvPicPr>
          <p:cNvPr id="8" name="Picture 39" descr="F:\EndUser.pct">
            <a:extLst>
              <a:ext uri="{FF2B5EF4-FFF2-40B4-BE49-F238E27FC236}">
                <a16:creationId xmlns:a16="http://schemas.microsoft.com/office/drawing/2014/main" id="{04CFD5C2-831B-B317-535C-52B9F9519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761" y="4767517"/>
            <a:ext cx="903014" cy="119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822">
            <a:extLst>
              <a:ext uri="{FF2B5EF4-FFF2-40B4-BE49-F238E27FC236}">
                <a16:creationId xmlns:a16="http://schemas.microsoft.com/office/drawing/2014/main" id="{23832BF2-9DD8-1DD6-8016-3DAB7D5E157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177589" y="4590531"/>
            <a:ext cx="668614" cy="912616"/>
            <a:chOff x="6777" y="1528"/>
            <a:chExt cx="719" cy="1064"/>
          </a:xfrm>
        </p:grpSpPr>
        <p:sp>
          <p:nvSpPr>
            <p:cNvPr id="11" name="Freeform 2823">
              <a:extLst>
                <a:ext uri="{FF2B5EF4-FFF2-40B4-BE49-F238E27FC236}">
                  <a16:creationId xmlns:a16="http://schemas.microsoft.com/office/drawing/2014/main" id="{288E3063-E4E6-6004-54FC-0F3B2840C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12" name="Freeform 2824">
              <a:extLst>
                <a:ext uri="{FF2B5EF4-FFF2-40B4-BE49-F238E27FC236}">
                  <a16:creationId xmlns:a16="http://schemas.microsoft.com/office/drawing/2014/main" id="{8E5B268F-C610-7B16-DC05-4A4BDE8BC1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13" name="Freeform 2825">
              <a:extLst>
                <a:ext uri="{FF2B5EF4-FFF2-40B4-BE49-F238E27FC236}">
                  <a16:creationId xmlns:a16="http://schemas.microsoft.com/office/drawing/2014/main" id="{6FBAA764-7551-C59C-290D-6BC483C5A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5C8DC5F-172F-DF90-979D-34BE74D20928}"/>
              </a:ext>
            </a:extLst>
          </p:cNvPr>
          <p:cNvSpPr txBox="1"/>
          <p:nvPr/>
        </p:nvSpPr>
        <p:spPr>
          <a:xfrm>
            <a:off x="7019843" y="555984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内部犯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D445D8-719E-6931-1015-FD0BD87A1445}"/>
              </a:ext>
            </a:extLst>
          </p:cNvPr>
          <p:cNvSpPr txBox="1"/>
          <p:nvPr/>
        </p:nvSpPr>
        <p:spPr>
          <a:xfrm>
            <a:off x="2282612" y="598701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ユーザ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72E5F6-CB3F-C644-BDA5-EBDF7216567F}"/>
              </a:ext>
            </a:extLst>
          </p:cNvPr>
          <p:cNvSpPr/>
          <p:nvPr/>
        </p:nvSpPr>
        <p:spPr>
          <a:xfrm>
            <a:off x="5171936" y="4767517"/>
            <a:ext cx="1291719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機密情報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74AB1-A034-6173-9ABC-492D4690EFE0}"/>
              </a:ext>
            </a:extLst>
          </p:cNvPr>
          <p:cNvSpPr/>
          <p:nvPr/>
        </p:nvSpPr>
        <p:spPr>
          <a:xfrm>
            <a:off x="4828917" y="5609790"/>
            <a:ext cx="1951892" cy="407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ハイパーバイザ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C45C3C-49CA-6C97-7DDB-0D5FC1C3F8A7}"/>
              </a:ext>
            </a:extLst>
          </p:cNvPr>
          <p:cNvSpPr txBox="1"/>
          <p:nvPr/>
        </p:nvSpPr>
        <p:spPr>
          <a:xfrm>
            <a:off x="7902669" y="606087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パブリッククラウド</a:t>
            </a:r>
          </a:p>
        </p:txBody>
      </p:sp>
    </p:spTree>
    <p:extLst>
      <p:ext uri="{BB962C8B-B14F-4D97-AF65-F5344CB8AC3E}">
        <p14:creationId xmlns:p14="http://schemas.microsoft.com/office/powerpoint/2010/main" val="67919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110EA9-151D-045D-0A98-3947D533E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ハイパーバイザごとの対応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03D5FB-33CE-1993-43CC-C151B6DEA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Xen</a:t>
            </a:r>
            <a:r>
              <a:rPr lang="en-US" altLang="ja-JP" dirty="0"/>
              <a:t> (PV Dom0/</a:t>
            </a:r>
            <a:r>
              <a:rPr lang="en-US" altLang="ja-JP" dirty="0" err="1"/>
              <a:t>DomU</a:t>
            </a:r>
            <a:r>
              <a:rPr lang="en-US" altLang="ja-JP" dirty="0"/>
              <a:t>)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モデル固有レジスタや</a:t>
            </a:r>
            <a:r>
              <a:rPr kumimoji="1" lang="en-US" altLang="ja-JP" dirty="0"/>
              <a:t>CPUID</a:t>
            </a:r>
            <a:r>
              <a:rPr kumimoji="1" lang="ja-JP" altLang="en-US" dirty="0"/>
              <a:t>命令</a:t>
            </a:r>
            <a:r>
              <a:rPr lang="ja-JP" altLang="en-US" dirty="0"/>
              <a:t>による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の情報取得に対応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PV</a:t>
            </a:r>
            <a:r>
              <a:rPr kumimoji="1" lang="ja-JP" altLang="en-US" dirty="0"/>
              <a:t>ゲストでの起動時にも</a:t>
            </a:r>
            <a:r>
              <a:rPr kumimoji="1" lang="en-US" altLang="ja-JP" dirty="0"/>
              <a:t>Linux</a:t>
            </a:r>
            <a:r>
              <a:rPr kumimoji="1" lang="ja-JP" altLang="en-US" dirty="0"/>
              <a:t>の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ゲスト対応を有効化</a:t>
            </a:r>
            <a:endParaRPr kumimoji="1" lang="en-US" altLang="ja-JP" dirty="0"/>
          </a:p>
          <a:p>
            <a:r>
              <a:rPr kumimoji="1" lang="en-US" altLang="ja-JP" dirty="0" err="1"/>
              <a:t>BitVisor</a:t>
            </a:r>
            <a:endParaRPr lang="en-US" altLang="ja-JP" dirty="0"/>
          </a:p>
          <a:p>
            <a:pPr lvl="1"/>
            <a:r>
              <a:rPr kumimoji="1" lang="ja-JP" altLang="en-US" dirty="0"/>
              <a:t>パススルーのための</a:t>
            </a:r>
            <a:r>
              <a:rPr kumimoji="1" lang="en-US" altLang="ja-JP" dirty="0"/>
              <a:t>MMIO</a:t>
            </a:r>
            <a:r>
              <a:rPr kumimoji="1" lang="ja-JP" altLang="en-US" dirty="0"/>
              <a:t>領域へのアクセスに対応</a:t>
            </a:r>
            <a:endParaRPr kumimoji="1" lang="en-US" altLang="ja-JP" dirty="0"/>
          </a:p>
          <a:p>
            <a:pPr lvl="2"/>
            <a:r>
              <a:rPr kumimoji="1" lang="en-US" altLang="ja-JP" dirty="0"/>
              <a:t>L0 KVM</a:t>
            </a:r>
            <a:r>
              <a:rPr kumimoji="1" lang="ja-JP" altLang="en-US" dirty="0"/>
              <a:t>が</a:t>
            </a:r>
            <a:r>
              <a:rPr kumimoji="1" lang="en-US" altLang="ja-JP" dirty="0"/>
              <a:t>L2 VM</a:t>
            </a:r>
            <a:r>
              <a:rPr kumimoji="1" lang="ja-JP" altLang="en-US" dirty="0"/>
              <a:t>の暗号化されたページテーブルにアクセスしていた</a:t>
            </a:r>
            <a:endParaRPr lang="en-US" altLang="ja-JP" dirty="0"/>
          </a:p>
          <a:p>
            <a:pPr lvl="2"/>
            <a:r>
              <a:rPr kumimoji="1" lang="ja-JP" altLang="en-US" dirty="0"/>
              <a:t>アクセス時に</a:t>
            </a:r>
            <a:r>
              <a:rPr kumimoji="1" lang="en-US" altLang="ja-JP" dirty="0"/>
              <a:t>VMCB</a:t>
            </a:r>
            <a:r>
              <a:rPr kumimoji="1" lang="ja-JP" altLang="en-US" dirty="0"/>
              <a:t>に格納される</a:t>
            </a:r>
            <a:r>
              <a:rPr kumimoji="1" lang="en-US" altLang="ja-JP" dirty="0"/>
              <a:t>L2</a:t>
            </a:r>
            <a:r>
              <a:rPr kumimoji="1" lang="ja-JP" altLang="en-US" dirty="0"/>
              <a:t>物理アドレス</a:t>
            </a:r>
            <a:r>
              <a:rPr lang="ja-JP" altLang="en-US" dirty="0"/>
              <a:t>を使うように修正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81D84C-AEF3-60E6-02F4-E7B3EFBA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3C6FE50-73B3-C6A7-C39E-C7AA0D0E2B65}"/>
              </a:ext>
            </a:extLst>
          </p:cNvPr>
          <p:cNvSpPr/>
          <p:nvPr/>
        </p:nvSpPr>
        <p:spPr>
          <a:xfrm>
            <a:off x="1477862" y="4633295"/>
            <a:ext cx="1765814" cy="3651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dirty="0">
                <a:solidFill>
                  <a:schemeClr val="tx1"/>
                </a:solidFill>
              </a:rPr>
              <a:t>L2 Dom0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DED644D-75B5-0EC0-5AFF-FF3348990CB7}"/>
              </a:ext>
            </a:extLst>
          </p:cNvPr>
          <p:cNvSpPr/>
          <p:nvPr/>
        </p:nvSpPr>
        <p:spPr>
          <a:xfrm>
            <a:off x="3606229" y="4629089"/>
            <a:ext cx="1765814" cy="36933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L2 </a:t>
            </a:r>
            <a:r>
              <a:rPr kumimoji="1" lang="en-US" altLang="ja-JP" dirty="0" err="1">
                <a:solidFill>
                  <a:schemeClr val="tx1"/>
                </a:solidFill>
              </a:rPr>
              <a:t>DomU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D81EF2C-9967-7766-0142-E45420D9E51F}"/>
              </a:ext>
            </a:extLst>
          </p:cNvPr>
          <p:cNvSpPr/>
          <p:nvPr/>
        </p:nvSpPr>
        <p:spPr>
          <a:xfrm>
            <a:off x="1477861" y="6063262"/>
            <a:ext cx="3894182" cy="3651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L0</a:t>
            </a:r>
            <a:r>
              <a:rPr kumimoji="1" lang="ja-JP" altLang="en-US" dirty="0">
                <a:solidFill>
                  <a:schemeClr val="tx1"/>
                </a:solidFill>
              </a:rPr>
              <a:t>ハイパーバイザ</a:t>
            </a:r>
          </a:p>
        </p:txBody>
      </p:sp>
      <p:sp>
        <p:nvSpPr>
          <p:cNvPr id="21" name="テキスト ボックス 12">
            <a:extLst>
              <a:ext uri="{FF2B5EF4-FFF2-40B4-BE49-F238E27FC236}">
                <a16:creationId xmlns:a16="http://schemas.microsoft.com/office/drawing/2014/main" id="{74953CB5-889E-9DC2-08A7-0B8313A25605}"/>
              </a:ext>
            </a:extLst>
          </p:cNvPr>
          <p:cNvSpPr txBox="1"/>
          <p:nvPr/>
        </p:nvSpPr>
        <p:spPr>
          <a:xfrm>
            <a:off x="1407010" y="501551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I/O</a:t>
            </a:r>
            <a:endParaRPr kumimoji="1" lang="ja-JP" altLang="en-US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31E2009E-1898-6358-0187-1B541D4635C2}"/>
              </a:ext>
            </a:extLst>
          </p:cNvPr>
          <p:cNvSpPr/>
          <p:nvPr/>
        </p:nvSpPr>
        <p:spPr>
          <a:xfrm>
            <a:off x="6452491" y="6059551"/>
            <a:ext cx="3894182" cy="3651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L0</a:t>
            </a:r>
            <a:r>
              <a:rPr kumimoji="1" lang="ja-JP" altLang="en-US" dirty="0">
                <a:solidFill>
                  <a:schemeClr val="tx1"/>
                </a:solidFill>
              </a:rPr>
              <a:t>ハイパーバイザ</a:t>
            </a:r>
          </a:p>
        </p:txBody>
      </p:sp>
      <p:sp>
        <p:nvSpPr>
          <p:cNvPr id="53" name="テキスト ボックス 12">
            <a:extLst>
              <a:ext uri="{FF2B5EF4-FFF2-40B4-BE49-F238E27FC236}">
                <a16:creationId xmlns:a16="http://schemas.microsoft.com/office/drawing/2014/main" id="{90319384-3228-1711-1367-88972D521B92}"/>
              </a:ext>
            </a:extLst>
          </p:cNvPr>
          <p:cNvSpPr txBox="1"/>
          <p:nvPr/>
        </p:nvSpPr>
        <p:spPr>
          <a:xfrm>
            <a:off x="9561832" y="501551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パススルー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5883830-FC9C-A9B4-88D7-44F2299E0BD7}"/>
              </a:ext>
            </a:extLst>
          </p:cNvPr>
          <p:cNvSpPr/>
          <p:nvPr/>
        </p:nvSpPr>
        <p:spPr>
          <a:xfrm>
            <a:off x="6452491" y="5355685"/>
            <a:ext cx="3894171" cy="3620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L1 </a:t>
            </a:r>
            <a:r>
              <a:rPr kumimoji="1" lang="en-US" altLang="ja-JP" dirty="0" err="1">
                <a:solidFill>
                  <a:schemeClr val="tx1"/>
                </a:solidFill>
              </a:rPr>
              <a:t>BitVisor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1480AFE-6207-9B00-E64F-6E6FE0F7F0D5}"/>
              </a:ext>
            </a:extLst>
          </p:cNvPr>
          <p:cNvSpPr/>
          <p:nvPr/>
        </p:nvSpPr>
        <p:spPr>
          <a:xfrm>
            <a:off x="6452491" y="4625490"/>
            <a:ext cx="3894171" cy="36933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dirty="0">
                <a:solidFill>
                  <a:schemeClr val="tx1"/>
                </a:solidFill>
              </a:rPr>
              <a:t>L2 VM</a:t>
            </a:r>
            <a:endParaRPr kumimoji="1" lang="ja-JP" altLang="en-US" dirty="0"/>
          </a:p>
        </p:txBody>
      </p:sp>
      <p:sp>
        <p:nvSpPr>
          <p:cNvPr id="71" name="テキスト ボックス 12">
            <a:extLst>
              <a:ext uri="{FF2B5EF4-FFF2-40B4-BE49-F238E27FC236}">
                <a16:creationId xmlns:a16="http://schemas.microsoft.com/office/drawing/2014/main" id="{128CBB21-D635-6C96-75A0-89FFC1D97EC8}"/>
              </a:ext>
            </a:extLst>
          </p:cNvPr>
          <p:cNvSpPr txBox="1"/>
          <p:nvPr/>
        </p:nvSpPr>
        <p:spPr>
          <a:xfrm>
            <a:off x="3659952" y="500714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パススルー</a:t>
            </a:r>
          </a:p>
        </p:txBody>
      </p:sp>
      <p:sp>
        <p:nvSpPr>
          <p:cNvPr id="6" name="正方形/長方形 18">
            <a:extLst>
              <a:ext uri="{FF2B5EF4-FFF2-40B4-BE49-F238E27FC236}">
                <a16:creationId xmlns:a16="http://schemas.microsoft.com/office/drawing/2014/main" id="{26917545-F97E-31DE-715A-5CCD925C091D}"/>
              </a:ext>
            </a:extLst>
          </p:cNvPr>
          <p:cNvSpPr/>
          <p:nvPr/>
        </p:nvSpPr>
        <p:spPr>
          <a:xfrm>
            <a:off x="1483735" y="5352639"/>
            <a:ext cx="3894182" cy="3651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L1 Xen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348C902B-77DE-F5DB-0A6D-1986E8EA6266}"/>
              </a:ext>
            </a:extLst>
          </p:cNvPr>
          <p:cNvCxnSpPr>
            <a:cxnSpLocks/>
          </p:cNvCxnSpPr>
          <p:nvPr/>
        </p:nvCxnSpPr>
        <p:spPr>
          <a:xfrm>
            <a:off x="4998968" y="4995654"/>
            <a:ext cx="0" cy="1067608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71">
            <a:extLst>
              <a:ext uri="{FF2B5EF4-FFF2-40B4-BE49-F238E27FC236}">
                <a16:creationId xmlns:a16="http://schemas.microsoft.com/office/drawing/2014/main" id="{956AB5D4-0754-7225-01DB-EA86DC5522C8}"/>
              </a:ext>
            </a:extLst>
          </p:cNvPr>
          <p:cNvCxnSpPr>
            <a:cxnSpLocks/>
          </p:cNvCxnSpPr>
          <p:nvPr/>
        </p:nvCxnSpPr>
        <p:spPr>
          <a:xfrm>
            <a:off x="1973271" y="4987284"/>
            <a:ext cx="0" cy="1067608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F66D9236-751F-8C04-BDBE-6BD006E82233}"/>
              </a:ext>
            </a:extLst>
          </p:cNvPr>
          <p:cNvCxnSpPr>
            <a:cxnSpLocks/>
          </p:cNvCxnSpPr>
          <p:nvPr/>
        </p:nvCxnSpPr>
        <p:spPr>
          <a:xfrm>
            <a:off x="9528088" y="5003796"/>
            <a:ext cx="0" cy="1063897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128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ABFD8-B2BC-89A2-86CE-313BD4A7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SEV</a:t>
            </a:r>
            <a:r>
              <a:rPr kumimoji="1" lang="ja-JP" altLang="en-US"/>
              <a:t>仮想化（方式</a:t>
            </a:r>
            <a:r>
              <a:rPr kumimoji="1" lang="en-US" altLang="ja-JP" dirty="0"/>
              <a:t>3</a:t>
            </a:r>
            <a:r>
              <a:rPr kumimoji="1" lang="ja-JP" altLang="en-US"/>
              <a:t>）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3723A-ED76-D30F-8820-3B8BAABBE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L1 VMに対して仮想AMD-SPを提供</a:t>
            </a:r>
          </a:p>
          <a:p>
            <a:pPr lvl="1"/>
            <a:r>
              <a:rPr kumimoji="1" lang="ja-JP" altLang="en-US" dirty="0"/>
              <a:t>暗号鍵を管理する</a:t>
            </a:r>
            <a:r>
              <a:rPr kumimoji="1" lang="en-US" altLang="ja-JP" dirty="0"/>
              <a:t>AMD-SP</a:t>
            </a:r>
            <a:r>
              <a:rPr kumimoji="1" lang="ja-JP" altLang="en-US" dirty="0"/>
              <a:t>を仮想化した</a:t>
            </a:r>
            <a:r>
              <a:rPr kumimoji="1" lang="en-US" altLang="ja-JP" dirty="0"/>
              <a:t>PCI</a:t>
            </a:r>
            <a:r>
              <a:rPr kumimoji="1" lang="ja-JP" altLang="en-US" dirty="0"/>
              <a:t>デバイス</a:t>
            </a:r>
          </a:p>
          <a:p>
            <a:pPr lvl="1"/>
            <a:r>
              <a:rPr kumimoji="1" lang="en-US" altLang="ja-JP" dirty="0"/>
              <a:t>Linux</a:t>
            </a:r>
            <a:r>
              <a:rPr kumimoji="1" lang="ja-JP" altLang="en-US" dirty="0"/>
              <a:t>の</a:t>
            </a:r>
            <a:r>
              <a:rPr kumimoji="1" lang="en-US" altLang="ja-JP" dirty="0"/>
              <a:t>AMD-SP</a:t>
            </a:r>
            <a:r>
              <a:rPr kumimoji="1" lang="ja-JP" altLang="en-US" dirty="0"/>
              <a:t>ドライバを基に</a:t>
            </a:r>
            <a:r>
              <a:rPr kumimoji="1" lang="en-US" altLang="ja-JP" dirty="0"/>
              <a:t>L0 QEMU</a:t>
            </a:r>
            <a:r>
              <a:rPr kumimoji="1" lang="ja-JP" altLang="en-US" dirty="0"/>
              <a:t>に実装</a:t>
            </a:r>
          </a:p>
          <a:p>
            <a:pPr lvl="1"/>
            <a:r>
              <a:rPr kumimoji="1" lang="en-US" altLang="ja-JP" dirty="0"/>
              <a:t>SEV</a:t>
            </a:r>
            <a:r>
              <a:rPr kumimoji="1" lang="ja-JP" altLang="en-US" dirty="0"/>
              <a:t>ゲスト管理用コマンドなどを提供</a:t>
            </a:r>
          </a:p>
          <a:p>
            <a:r>
              <a:rPr kumimoji="1" lang="en-US" altLang="ja-JP" dirty="0"/>
              <a:t>L0 KVM</a:t>
            </a:r>
            <a:r>
              <a:rPr kumimoji="1" lang="ja-JP" altLang="en-US" dirty="0"/>
              <a:t>に</a:t>
            </a:r>
            <a:r>
              <a:rPr lang="ja-JP" altLang="en-US" dirty="0"/>
              <a:t>仮想</a:t>
            </a:r>
            <a:r>
              <a:rPr lang="en-US" altLang="ja-JP" dirty="0"/>
              <a:t>AMD-SP</a:t>
            </a:r>
            <a:r>
              <a:rPr lang="ja-JP" altLang="en-US" dirty="0"/>
              <a:t>の実装に必要なインタフェース</a:t>
            </a:r>
            <a:r>
              <a:rPr kumimoji="1" lang="ja-JP" altLang="en-US" dirty="0"/>
              <a:t>を追加</a:t>
            </a:r>
            <a:endParaRPr kumimoji="1" lang="en-US" altLang="ja-JP" dirty="0"/>
          </a:p>
          <a:p>
            <a:pPr lvl="1"/>
            <a:r>
              <a:rPr lang="ja-JP" altLang="en-US" dirty="0"/>
              <a:t>鍵の生成を行う</a:t>
            </a:r>
            <a:r>
              <a:rPr lang="en-US" altLang="ja-JP" dirty="0">
                <a:latin typeface="Consolas" panose="020B0609020204030204" pitchFamily="49" charset="0"/>
              </a:rPr>
              <a:t>LAUNCH_START</a:t>
            </a:r>
            <a:r>
              <a:rPr lang="ja-JP" altLang="en-US" dirty="0"/>
              <a:t>コマンドなどを発行する</a:t>
            </a:r>
            <a:r>
              <a:rPr lang="en-US" altLang="ja-JP" dirty="0" err="1">
                <a:latin typeface="Consolas" panose="020B0609020204030204" pitchFamily="49" charset="0"/>
              </a:rPr>
              <a:t>ioctl</a:t>
            </a:r>
            <a:endParaRPr lang="en-JP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687E16-3609-D716-B9ED-A5260812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12" name="正方形/長方形 10">
            <a:extLst>
              <a:ext uri="{FF2B5EF4-FFF2-40B4-BE49-F238E27FC236}">
                <a16:creationId xmlns:a16="http://schemas.microsoft.com/office/drawing/2014/main" id="{D3FCAACF-B314-A655-0139-1D0345D5C179}"/>
              </a:ext>
            </a:extLst>
          </p:cNvPr>
          <p:cNvSpPr/>
          <p:nvPr/>
        </p:nvSpPr>
        <p:spPr>
          <a:xfrm>
            <a:off x="8956912" y="5650208"/>
            <a:ext cx="1446750" cy="7396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AMD-SP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3" name="正方形/長方形 11">
            <a:extLst>
              <a:ext uri="{FF2B5EF4-FFF2-40B4-BE49-F238E27FC236}">
                <a16:creationId xmlns:a16="http://schemas.microsoft.com/office/drawing/2014/main" id="{89CAC07A-0598-0A76-5961-BC2BB8BE3C68}"/>
              </a:ext>
            </a:extLst>
          </p:cNvPr>
          <p:cNvSpPr/>
          <p:nvPr/>
        </p:nvSpPr>
        <p:spPr>
          <a:xfrm>
            <a:off x="9064032" y="6033209"/>
            <a:ext cx="325784" cy="2582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鍵</a:t>
            </a:r>
          </a:p>
        </p:txBody>
      </p:sp>
      <p:sp>
        <p:nvSpPr>
          <p:cNvPr id="14" name="正方形/長方形 12">
            <a:extLst>
              <a:ext uri="{FF2B5EF4-FFF2-40B4-BE49-F238E27FC236}">
                <a16:creationId xmlns:a16="http://schemas.microsoft.com/office/drawing/2014/main" id="{DAAB1F47-666F-F875-3291-D6C78976681D}"/>
              </a:ext>
            </a:extLst>
          </p:cNvPr>
          <p:cNvSpPr/>
          <p:nvPr/>
        </p:nvSpPr>
        <p:spPr>
          <a:xfrm>
            <a:off x="9497349" y="6033209"/>
            <a:ext cx="325784" cy="2582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鍵</a:t>
            </a:r>
          </a:p>
        </p:txBody>
      </p:sp>
      <p:sp>
        <p:nvSpPr>
          <p:cNvPr id="15" name="正方形/長方形 13">
            <a:extLst>
              <a:ext uri="{FF2B5EF4-FFF2-40B4-BE49-F238E27FC236}">
                <a16:creationId xmlns:a16="http://schemas.microsoft.com/office/drawing/2014/main" id="{09AA9B31-DB11-1522-A76A-FD1399C6487B}"/>
              </a:ext>
            </a:extLst>
          </p:cNvPr>
          <p:cNvSpPr/>
          <p:nvPr/>
        </p:nvSpPr>
        <p:spPr>
          <a:xfrm>
            <a:off x="9945470" y="6033209"/>
            <a:ext cx="325784" cy="2582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鍵</a:t>
            </a:r>
          </a:p>
        </p:txBody>
      </p:sp>
      <p:sp>
        <p:nvSpPr>
          <p:cNvPr id="36" name="正方形/長方形 66">
            <a:extLst>
              <a:ext uri="{FF2B5EF4-FFF2-40B4-BE49-F238E27FC236}">
                <a16:creationId xmlns:a16="http://schemas.microsoft.com/office/drawing/2014/main" id="{4D0F45A0-01D7-C974-2845-591063C56514}"/>
              </a:ext>
            </a:extLst>
          </p:cNvPr>
          <p:cNvSpPr/>
          <p:nvPr/>
        </p:nvSpPr>
        <p:spPr>
          <a:xfrm>
            <a:off x="2085281" y="4270061"/>
            <a:ext cx="5066819" cy="11627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L1 VM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7">
            <a:extLst>
              <a:ext uri="{FF2B5EF4-FFF2-40B4-BE49-F238E27FC236}">
                <a16:creationId xmlns:a16="http://schemas.microsoft.com/office/drawing/2014/main" id="{02678FCD-9F2A-8AFC-1CE1-CFC7264205BE}"/>
              </a:ext>
            </a:extLst>
          </p:cNvPr>
          <p:cNvSpPr/>
          <p:nvPr/>
        </p:nvSpPr>
        <p:spPr>
          <a:xfrm>
            <a:off x="2085281" y="5649132"/>
            <a:ext cx="3040255" cy="7406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>
                <a:solidFill>
                  <a:schemeClr val="tx1"/>
                </a:solidFill>
              </a:rPr>
              <a:t>　</a:t>
            </a:r>
            <a:r>
              <a:rPr kumimoji="1" lang="en-US" altLang="ja-JP" dirty="0">
                <a:solidFill>
                  <a:schemeClr val="tx1"/>
                </a:solidFill>
              </a:rPr>
              <a:t>L0 QEMU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正方形/長方形 28">
            <a:extLst>
              <a:ext uri="{FF2B5EF4-FFF2-40B4-BE49-F238E27FC236}">
                <a16:creationId xmlns:a16="http://schemas.microsoft.com/office/drawing/2014/main" id="{726C4176-B65B-F72A-BAB1-A25978BE8220}"/>
              </a:ext>
            </a:extLst>
          </p:cNvPr>
          <p:cNvSpPr/>
          <p:nvPr/>
        </p:nvSpPr>
        <p:spPr>
          <a:xfrm>
            <a:off x="3688765" y="5766372"/>
            <a:ext cx="1168750" cy="514157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</a:rPr>
              <a:t>仮想</a:t>
            </a:r>
            <a:endParaRPr lang="en-US" altLang="ja-JP" sz="1600" dirty="0">
              <a:solidFill>
                <a:schemeClr val="bg1"/>
              </a:solidFill>
            </a:endParaRPr>
          </a:p>
          <a:p>
            <a:pPr algn="ctr"/>
            <a:r>
              <a:rPr lang="en-US" altLang="ja-JP" sz="1600" dirty="0">
                <a:solidFill>
                  <a:schemeClr val="bg1"/>
                </a:solidFill>
              </a:rPr>
              <a:t>AMD-SP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39" name="正方形/長方形 27">
            <a:extLst>
              <a:ext uri="{FF2B5EF4-FFF2-40B4-BE49-F238E27FC236}">
                <a16:creationId xmlns:a16="http://schemas.microsoft.com/office/drawing/2014/main" id="{64EBEB32-6571-BEF9-14C0-DF06E1171B2B}"/>
              </a:ext>
            </a:extLst>
          </p:cNvPr>
          <p:cNvSpPr/>
          <p:nvPr/>
        </p:nvSpPr>
        <p:spPr>
          <a:xfrm>
            <a:off x="5985510" y="5650208"/>
            <a:ext cx="1166590" cy="7396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L0 </a:t>
            </a:r>
            <a:r>
              <a:rPr lang="en-US" altLang="ja-JP" dirty="0">
                <a:solidFill>
                  <a:schemeClr val="tx1"/>
                </a:solidFill>
              </a:rPr>
              <a:t>KVM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B776B7B1-2206-8F67-76B9-56270CCC4B29}"/>
              </a:ext>
            </a:extLst>
          </p:cNvPr>
          <p:cNvCxnSpPr>
            <a:cxnSpLocks/>
            <a:stCxn id="30" idx="3"/>
            <a:endCxn id="39" idx="1"/>
          </p:cNvCxnSpPr>
          <p:nvPr/>
        </p:nvCxnSpPr>
        <p:spPr>
          <a:xfrm flipV="1">
            <a:off x="4857515" y="6020019"/>
            <a:ext cx="1127995" cy="34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25341C4D-4B96-2AC8-122D-A0C8C4BA5B28}"/>
              </a:ext>
            </a:extLst>
          </p:cNvPr>
          <p:cNvCxnSpPr>
            <a:cxnSpLocks/>
            <a:stCxn id="39" idx="3"/>
            <a:endCxn id="12" idx="1"/>
          </p:cNvCxnSpPr>
          <p:nvPr/>
        </p:nvCxnSpPr>
        <p:spPr>
          <a:xfrm>
            <a:off x="7152100" y="6020019"/>
            <a:ext cx="180481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9010224-5717-3C28-51B5-80A47A24CA19}"/>
              </a:ext>
            </a:extLst>
          </p:cNvPr>
          <p:cNvSpPr txBox="1"/>
          <p:nvPr/>
        </p:nvSpPr>
        <p:spPr>
          <a:xfrm>
            <a:off x="5130723" y="6083043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>
                <a:latin typeface="Consolas" panose="020B0609020204030204" pitchFamily="49" charset="0"/>
              </a:rPr>
              <a:t>ioctl</a:t>
            </a:r>
            <a:endParaRPr kumimoji="1" lang="ja-JP" altLang="en-US" dirty="0">
              <a:latin typeface="Consolas" panose="020B0609020204030204" pitchFamily="49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6770DD3-124B-9310-2A23-062672F88310}"/>
              </a:ext>
            </a:extLst>
          </p:cNvPr>
          <p:cNvSpPr txBox="1"/>
          <p:nvPr/>
        </p:nvSpPr>
        <p:spPr>
          <a:xfrm>
            <a:off x="7219146" y="607757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Consolas" panose="020B0609020204030204" pitchFamily="49" charset="0"/>
              </a:rPr>
              <a:t>LAUNCH_START</a:t>
            </a:r>
            <a:endParaRPr kumimoji="1" lang="ja-JP" altLang="en-US" dirty="0">
              <a:latin typeface="Consolas" panose="020B0609020204030204" pitchFamily="49" charset="0"/>
            </a:endParaRPr>
          </a:p>
        </p:txBody>
      </p:sp>
      <p:sp>
        <p:nvSpPr>
          <p:cNvPr id="32" name="正方形/長方形 30">
            <a:extLst>
              <a:ext uri="{FF2B5EF4-FFF2-40B4-BE49-F238E27FC236}">
                <a16:creationId xmlns:a16="http://schemas.microsoft.com/office/drawing/2014/main" id="{C043539B-04C9-BB0E-9FEF-579052E2FB3F}"/>
              </a:ext>
            </a:extLst>
          </p:cNvPr>
          <p:cNvSpPr/>
          <p:nvPr/>
        </p:nvSpPr>
        <p:spPr>
          <a:xfrm>
            <a:off x="2419814" y="4471241"/>
            <a:ext cx="1968637" cy="5022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en-US" altLang="ja-JP" dirty="0"/>
              <a:t>L2</a:t>
            </a:r>
            <a:r>
              <a:rPr kumimoji="1" lang="ja-JP" altLang="en-US" dirty="0"/>
              <a:t> </a:t>
            </a:r>
            <a:r>
              <a:rPr kumimoji="1" lang="en-US" altLang="ja-JP" dirty="0"/>
              <a:t>VM</a:t>
            </a:r>
            <a:endParaRPr kumimoji="1" lang="ja-JP" altLang="en-US" dirty="0"/>
          </a:p>
        </p:txBody>
      </p:sp>
      <p:sp>
        <p:nvSpPr>
          <p:cNvPr id="34" name="正方形/長方形 64">
            <a:extLst>
              <a:ext uri="{FF2B5EF4-FFF2-40B4-BE49-F238E27FC236}">
                <a16:creationId xmlns:a16="http://schemas.microsoft.com/office/drawing/2014/main" id="{7E4060A5-2D7D-633C-67DA-44FFE9B037D2}"/>
              </a:ext>
            </a:extLst>
          </p:cNvPr>
          <p:cNvSpPr/>
          <p:nvPr/>
        </p:nvSpPr>
        <p:spPr>
          <a:xfrm>
            <a:off x="4857515" y="4471243"/>
            <a:ext cx="1968637" cy="5022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en-US" altLang="ja-JP" dirty="0"/>
              <a:t>L2 VM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0229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F27C55-E260-4C4B-F6E7-89F157F6D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L1-L2</a:t>
            </a:r>
            <a:r>
              <a:rPr lang="ja-JP" altLang="en-US" dirty="0"/>
              <a:t>間でのデータ共有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370E81-4D96-B72D-99EB-40B92396C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L1 VM</a:t>
            </a:r>
            <a:r>
              <a:rPr lang="ja-JP" altLang="en-US" dirty="0"/>
              <a:t>と</a:t>
            </a:r>
            <a:r>
              <a:rPr lang="en-US" altLang="ja-JP" dirty="0"/>
              <a:t>L2 VM</a:t>
            </a:r>
            <a:r>
              <a:rPr lang="ja-JP" altLang="en-US" dirty="0"/>
              <a:t>間で</a:t>
            </a:r>
            <a:r>
              <a:rPr lang="en-JP" altLang="ja-JP" dirty="0"/>
              <a:t>DMA</a:t>
            </a:r>
            <a:r>
              <a:rPr lang="ja-JP" altLang="en-JP" dirty="0"/>
              <a:t>等</a:t>
            </a:r>
            <a:r>
              <a:rPr lang="ja-JP" altLang="en-US" dirty="0"/>
              <a:t>に使うメモリ領域は暗号化しない</a:t>
            </a:r>
            <a:endParaRPr lang="en-US" altLang="ja-JP" dirty="0"/>
          </a:p>
          <a:p>
            <a:pPr lvl="1"/>
            <a:r>
              <a:rPr lang="ja-JP" altLang="en-US" dirty="0"/>
              <a:t>それぞれ異なる鍵でメモリが暗号化されるため</a:t>
            </a:r>
            <a:endParaRPr lang="en-US" altLang="ja-JP" dirty="0"/>
          </a:p>
          <a:p>
            <a:pPr lvl="1"/>
            <a:r>
              <a:rPr lang="en-US" altLang="ja-JP" dirty="0"/>
              <a:t>L0</a:t>
            </a:r>
            <a:r>
              <a:rPr lang="ja-JP" altLang="en-US" dirty="0"/>
              <a:t>ハイパーバイザから保護するには</a:t>
            </a:r>
            <a:r>
              <a:rPr lang="en-US" altLang="ja-JP" dirty="0"/>
              <a:t>L2 OS</a:t>
            </a:r>
            <a:r>
              <a:rPr lang="ja-JP" altLang="en-US" dirty="0"/>
              <a:t>がデータを暗号化する必要</a:t>
            </a:r>
          </a:p>
          <a:p>
            <a:r>
              <a:rPr lang="en-US" altLang="ja-JP" dirty="0"/>
              <a:t>L1 VM</a:t>
            </a:r>
            <a:r>
              <a:rPr lang="ja-JP" altLang="en-US" dirty="0"/>
              <a:t>内に暗号化されないメモリ領域を確保</a:t>
            </a:r>
            <a:endParaRPr lang="en-US" altLang="ja-JP" dirty="0"/>
          </a:p>
          <a:p>
            <a:pPr lvl="1"/>
            <a:r>
              <a:rPr lang="en-US" altLang="ja-JP" dirty="0"/>
              <a:t>L1 QEMU</a:t>
            </a:r>
            <a:r>
              <a:rPr lang="ja-JP" altLang="en-US" dirty="0"/>
              <a:t>が</a:t>
            </a:r>
            <a:r>
              <a:rPr lang="en-US" altLang="ja-JP" dirty="0"/>
              <a:t>L2 VM</a:t>
            </a:r>
            <a:r>
              <a:rPr lang="ja-JP" altLang="en-US" dirty="0"/>
              <a:t>のメモリとして割り当て</a:t>
            </a:r>
            <a:endParaRPr lang="en-US" altLang="ja-JP" dirty="0"/>
          </a:p>
          <a:p>
            <a:pPr lvl="1"/>
            <a:r>
              <a:rPr lang="en-US" altLang="ja-JP" dirty="0"/>
              <a:t>L2 OS</a:t>
            </a:r>
            <a:r>
              <a:rPr lang="ja-JP" altLang="en-US" dirty="0"/>
              <a:t>が</a:t>
            </a:r>
            <a:r>
              <a:rPr lang="en-US" altLang="ja-JP" dirty="0"/>
              <a:t>PTE</a:t>
            </a:r>
            <a:r>
              <a:rPr lang="ja-JP" altLang="en-US" dirty="0"/>
              <a:t>の</a:t>
            </a:r>
            <a:r>
              <a:rPr lang="en-US" altLang="ja-JP" dirty="0"/>
              <a:t>C</a:t>
            </a:r>
            <a:r>
              <a:rPr lang="ja-JP" altLang="en-US" dirty="0"/>
              <a:t>ビットを</a:t>
            </a:r>
            <a:r>
              <a:rPr lang="en-US" altLang="ja-JP" dirty="0"/>
              <a:t>0</a:t>
            </a:r>
            <a:r>
              <a:rPr lang="ja-JP" altLang="en-US" dirty="0"/>
              <a:t>に設定したページだけ共有される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6668BC-CBDF-AD29-DD24-93F55B1E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17713"/>
            <a:ext cx="2743200" cy="365125"/>
          </a:xfrm>
        </p:spPr>
        <p:txBody>
          <a:bodyPr/>
          <a:lstStyle/>
          <a:p>
            <a:fld id="{DF887594-7CE7-4E98-ACDD-6565BDA76A6B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12F008-8587-F50A-370E-70BF50FED595}"/>
              </a:ext>
            </a:extLst>
          </p:cNvPr>
          <p:cNvSpPr/>
          <p:nvPr/>
        </p:nvSpPr>
        <p:spPr>
          <a:xfrm>
            <a:off x="3633435" y="5578597"/>
            <a:ext cx="609600" cy="774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C=1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427DAA-D2B3-A1CA-3899-1338953A1272}"/>
              </a:ext>
            </a:extLst>
          </p:cNvPr>
          <p:cNvSpPr/>
          <p:nvPr/>
        </p:nvSpPr>
        <p:spPr>
          <a:xfrm>
            <a:off x="4243035" y="5578597"/>
            <a:ext cx="5013313" cy="774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C</a:t>
            </a:r>
            <a:r>
              <a:rPr lang="ja-JP" altLang="en-US" sz="2000">
                <a:solidFill>
                  <a:schemeClr val="tx1"/>
                </a:solidFill>
              </a:rPr>
              <a:t>ビット</a:t>
            </a:r>
            <a:r>
              <a:rPr lang="en-US" altLang="ja-JP" sz="2000" dirty="0">
                <a:solidFill>
                  <a:schemeClr val="tx1"/>
                </a:solidFill>
              </a:rPr>
              <a:t>=0</a:t>
            </a:r>
            <a:endParaRPr lang="ja-JP" altLang="en-US" sz="200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337A397-E956-C478-1DD8-2EB4A4E6FE7F}"/>
              </a:ext>
            </a:extLst>
          </p:cNvPr>
          <p:cNvSpPr/>
          <p:nvPr/>
        </p:nvSpPr>
        <p:spPr>
          <a:xfrm>
            <a:off x="4243035" y="4372322"/>
            <a:ext cx="1181100" cy="774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C=1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784AB7-3862-4E50-61EA-9FAC91F28D48}"/>
              </a:ext>
            </a:extLst>
          </p:cNvPr>
          <p:cNvSpPr/>
          <p:nvPr/>
        </p:nvSpPr>
        <p:spPr>
          <a:xfrm>
            <a:off x="9256348" y="5578597"/>
            <a:ext cx="838200" cy="774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C=1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EF0FF33-819B-AEF8-2D2A-A73D0DD0A1E3}"/>
              </a:ext>
            </a:extLst>
          </p:cNvPr>
          <p:cNvSpPr/>
          <p:nvPr/>
        </p:nvSpPr>
        <p:spPr>
          <a:xfrm>
            <a:off x="5424135" y="4372322"/>
            <a:ext cx="1181100" cy="774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C=0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B53D490-19F4-B85E-22C4-6F844713BFF2}"/>
              </a:ext>
            </a:extLst>
          </p:cNvPr>
          <p:cNvSpPr/>
          <p:nvPr/>
        </p:nvSpPr>
        <p:spPr>
          <a:xfrm>
            <a:off x="6605235" y="4372322"/>
            <a:ext cx="2651121" cy="774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C=1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CC9C057-7DA2-CE89-B3C0-F91A71F2A78F}"/>
              </a:ext>
            </a:extLst>
          </p:cNvPr>
          <p:cNvCxnSpPr>
            <a:cxnSpLocks/>
            <a:endCxn id="10" idx="2"/>
          </p:cNvCxnSpPr>
          <p:nvPr/>
        </p:nvCxnSpPr>
        <p:spPr>
          <a:xfrm flipV="1">
            <a:off x="6014685" y="5147022"/>
            <a:ext cx="0" cy="4305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4CD93F2-08B9-2C7D-83D6-A9D4F0E0360F}"/>
              </a:ext>
            </a:extLst>
          </p:cNvPr>
          <p:cNvSpPr/>
          <p:nvPr/>
        </p:nvSpPr>
        <p:spPr>
          <a:xfrm>
            <a:off x="1103966" y="4372322"/>
            <a:ext cx="2259595" cy="7747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L2</a:t>
            </a:r>
            <a:r>
              <a:rPr lang="ja-JP" altLang="en-US" sz="2000" dirty="0">
                <a:solidFill>
                  <a:schemeClr val="tx1"/>
                </a:solidFill>
              </a:rPr>
              <a:t> </a:t>
            </a:r>
            <a:r>
              <a:rPr lang="en-US" altLang="ja-JP" sz="2000" dirty="0">
                <a:solidFill>
                  <a:schemeClr val="tx1"/>
                </a:solidFill>
              </a:rPr>
              <a:t>OS</a:t>
            </a:r>
            <a:br>
              <a:rPr lang="en-US" altLang="ja-JP" sz="2000" dirty="0">
                <a:solidFill>
                  <a:schemeClr val="tx1"/>
                </a:solidFill>
              </a:rPr>
            </a:br>
            <a:r>
              <a:rPr lang="ja-JP" altLang="en-US" sz="2000" dirty="0">
                <a:solidFill>
                  <a:schemeClr val="tx1"/>
                </a:solidFill>
              </a:rPr>
              <a:t>仮想アドレス空間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78E9D9A-5FE3-9684-613F-14C31CCED95E}"/>
              </a:ext>
            </a:extLst>
          </p:cNvPr>
          <p:cNvSpPr/>
          <p:nvPr/>
        </p:nvSpPr>
        <p:spPr>
          <a:xfrm>
            <a:off x="1126192" y="5577581"/>
            <a:ext cx="2259594" cy="7747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L1 QEMU</a:t>
            </a:r>
            <a:br>
              <a:rPr lang="en-US" altLang="ja-JP" sz="2000" dirty="0">
                <a:solidFill>
                  <a:schemeClr val="tx1"/>
                </a:solidFill>
              </a:rPr>
            </a:br>
            <a:r>
              <a:rPr lang="ja-JP" altLang="en-US" sz="2000">
                <a:solidFill>
                  <a:schemeClr val="tx1"/>
                </a:solidFill>
              </a:rPr>
              <a:t>仮想アドレス空間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4CD5757-E26F-13D5-A0C2-19C42DE83CF7}"/>
              </a:ext>
            </a:extLst>
          </p:cNvPr>
          <p:cNvSpPr txBox="1"/>
          <p:nvPr/>
        </p:nvSpPr>
        <p:spPr>
          <a:xfrm>
            <a:off x="6156398" y="5195957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アクセス可能</a:t>
            </a:r>
          </a:p>
        </p:txBody>
      </p:sp>
    </p:spTree>
    <p:extLst>
      <p:ext uri="{BB962C8B-B14F-4D97-AF65-F5344CB8AC3E}">
        <p14:creationId xmlns:p14="http://schemas.microsoft.com/office/powerpoint/2010/main" val="824046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F55132-7F29-4CEE-FD44-4066C71D5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3883A3-2C0E-932E-69C9-EF2C0B6B2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L2 VM</a:t>
            </a:r>
            <a:r>
              <a:rPr lang="ja-JP" altLang="en-US" dirty="0"/>
              <a:t>におけるブロックデバイスからの読み出し性能を測定</a:t>
            </a:r>
            <a:endParaRPr lang="en-US" altLang="ja-JP" dirty="0"/>
          </a:p>
          <a:p>
            <a:pPr lvl="1"/>
            <a:r>
              <a:rPr lang="en-US" altLang="ja-JP" dirty="0"/>
              <a:t>L0</a:t>
            </a:r>
            <a:r>
              <a:rPr lang="ja-JP" altLang="en-US" dirty="0"/>
              <a:t>の</a:t>
            </a:r>
            <a:r>
              <a:rPr lang="en-US" altLang="ja-JP" dirty="0"/>
              <a:t>null</a:t>
            </a:r>
            <a:r>
              <a:rPr lang="ja-JP" altLang="en-US" dirty="0"/>
              <a:t>ブロックデバイスに</a:t>
            </a:r>
            <a:r>
              <a:rPr lang="en-US" altLang="ja-JP" dirty="0" err="1"/>
              <a:t>virtio</a:t>
            </a:r>
            <a:r>
              <a:rPr lang="en-US" altLang="ja-JP" dirty="0"/>
              <a:t>-blk-</a:t>
            </a:r>
            <a:r>
              <a:rPr lang="en-US" altLang="ja-JP" dirty="0" err="1"/>
              <a:t>pci</a:t>
            </a:r>
            <a:r>
              <a:rPr lang="ja-JP" altLang="en-US" dirty="0"/>
              <a:t>デバイス経由でアクセス</a:t>
            </a:r>
            <a:endParaRPr lang="en-US" altLang="ja-JP" dirty="0"/>
          </a:p>
          <a:p>
            <a:r>
              <a:rPr lang="ja-JP" altLang="en-US" dirty="0"/>
              <a:t>比較対象</a:t>
            </a:r>
            <a:endParaRPr lang="en-US" altLang="ja-JP" dirty="0"/>
          </a:p>
          <a:p>
            <a:pPr lvl="1"/>
            <a:r>
              <a:rPr lang="en-US" altLang="ja-JP" dirty="0"/>
              <a:t>L2 VM</a:t>
            </a:r>
            <a:r>
              <a:rPr lang="ja-JP" altLang="en-US" dirty="0"/>
              <a:t>に</a:t>
            </a:r>
            <a:r>
              <a:rPr lang="en-US" altLang="ja-JP" dirty="0"/>
              <a:t>SEV</a:t>
            </a:r>
            <a:r>
              <a:rPr lang="ja-JP" altLang="en-US" dirty="0"/>
              <a:t>を適用する場合としない場合</a:t>
            </a:r>
            <a:endParaRPr lang="en-US" altLang="ja-JP" dirty="0"/>
          </a:p>
          <a:p>
            <a:pPr lvl="1"/>
            <a:r>
              <a:rPr lang="ja-JP" altLang="en-US" dirty="0"/>
              <a:t>ネストした仮想化なしで</a:t>
            </a:r>
            <a:r>
              <a:rPr lang="en-US" altLang="ja-JP" dirty="0"/>
              <a:t>L1 VM</a:t>
            </a:r>
            <a:r>
              <a:rPr lang="ja-JP" altLang="en-US" dirty="0"/>
              <a:t>に</a:t>
            </a:r>
            <a:r>
              <a:rPr lang="en-US" altLang="ja-JP" dirty="0"/>
              <a:t>SEV</a:t>
            </a:r>
            <a:r>
              <a:rPr lang="ja-JP" altLang="en-US" dirty="0"/>
              <a:t>を適用する場合としない場合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62FC52-1546-DC00-78EF-8E4670F4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lang="ja-JP" altLang="en-US" smtClean="0"/>
              <a:pPr/>
              <a:t>23</a:t>
            </a:fld>
            <a:endParaRPr lang="ja-JP" altLang="en-US"/>
          </a:p>
        </p:txBody>
      </p:sp>
      <p:graphicFrame>
        <p:nvGraphicFramePr>
          <p:cNvPr id="10" name="表 104">
            <a:extLst>
              <a:ext uri="{FF2B5EF4-FFF2-40B4-BE49-F238E27FC236}">
                <a16:creationId xmlns:a16="http://schemas.microsoft.com/office/drawing/2014/main" id="{F26502DE-8314-90E3-2528-F2F59E6CD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21988"/>
              </p:ext>
            </p:extLst>
          </p:nvPr>
        </p:nvGraphicFramePr>
        <p:xfrm>
          <a:off x="7453668" y="3850640"/>
          <a:ext cx="4216400" cy="240792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382203243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114940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L2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Linux 6.0.0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565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L1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>
                          <a:solidFill>
                            <a:schemeClr val="tx1"/>
                          </a:solidFill>
                        </a:rPr>
                        <a:t>Xen 4.16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>
                          <a:solidFill>
                            <a:schemeClr val="tx1"/>
                          </a:solidFill>
                        </a:rPr>
                        <a:t>Linux/KVM 6.0.0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>
                          <a:solidFill>
                            <a:schemeClr val="tx1"/>
                          </a:solidFill>
                        </a:rPr>
                        <a:t>QEMU</a:t>
                      </a:r>
                      <a:r>
                        <a:rPr lang="ja-JP" altLang="en-US" sz="2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2000" dirty="0">
                          <a:solidFill>
                            <a:schemeClr val="tx1"/>
                          </a:solidFill>
                        </a:rPr>
                        <a:t>7.1.0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err="1">
                          <a:solidFill>
                            <a:schemeClr val="tx1"/>
                          </a:solidFill>
                        </a:rPr>
                        <a:t>BitVisor</a:t>
                      </a:r>
                      <a:endParaRPr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829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L0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>
                          <a:solidFill>
                            <a:schemeClr val="tx1"/>
                          </a:solidFill>
                        </a:rPr>
                        <a:t>Linux/KVM 6.0.0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>
                          <a:solidFill>
                            <a:schemeClr val="tx1"/>
                          </a:solidFill>
                        </a:rPr>
                        <a:t>QEMU</a:t>
                      </a:r>
                      <a:r>
                        <a:rPr lang="ja-JP" altLang="en-US" sz="2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2000" dirty="0">
                          <a:solidFill>
                            <a:schemeClr val="tx1"/>
                          </a:solidFill>
                        </a:rPr>
                        <a:t>7.1.0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62702"/>
                  </a:ext>
                </a:extLst>
              </a:tr>
            </a:tbl>
          </a:graphicData>
        </a:graphic>
      </p:graphicFrame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22625570-EFD8-E16D-6499-3B214F909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219106"/>
              </p:ext>
            </p:extLst>
          </p:nvPr>
        </p:nvGraphicFramePr>
        <p:xfrm>
          <a:off x="838200" y="3823970"/>
          <a:ext cx="5515099" cy="26822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073727">
                  <a:extLst>
                    <a:ext uri="{9D8B030D-6E8A-4147-A177-3AD203B41FA5}">
                      <a16:colId xmlns:a16="http://schemas.microsoft.com/office/drawing/2014/main" val="2143172407"/>
                    </a:ext>
                  </a:extLst>
                </a:gridCol>
                <a:gridCol w="1330037">
                  <a:extLst>
                    <a:ext uri="{9D8B030D-6E8A-4147-A177-3AD203B41FA5}">
                      <a16:colId xmlns:a16="http://schemas.microsoft.com/office/drawing/2014/main" val="251453697"/>
                    </a:ext>
                  </a:extLst>
                </a:gridCol>
                <a:gridCol w="3111335">
                  <a:extLst>
                    <a:ext uri="{9D8B030D-6E8A-4147-A177-3AD203B41FA5}">
                      <a16:colId xmlns:a16="http://schemas.microsoft.com/office/drawing/2014/main" val="2789542320"/>
                    </a:ext>
                  </a:extLst>
                </a:gridCol>
              </a:tblGrid>
              <a:tr h="31913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L2 VM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仮想</a:t>
                      </a:r>
                      <a:r>
                        <a:rPr kumimoji="1" lang="en-US" altLang="ja-JP" sz="2000" dirty="0"/>
                        <a:t>CPU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2</a:t>
                      </a:r>
                      <a:endParaRPr kumimoji="1" lang="ja-JP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688990"/>
                  </a:ext>
                </a:extLst>
              </a:tr>
              <a:tr h="319133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メモリ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2 GiB</a:t>
                      </a:r>
                      <a:endParaRPr kumimoji="1" lang="ja-JP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209954"/>
                  </a:ext>
                </a:extLst>
              </a:tr>
              <a:tr h="319133">
                <a:tc rowSpan="2"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L1 VM 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仮想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CPU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22542"/>
                  </a:ext>
                </a:extLst>
              </a:tr>
              <a:tr h="319133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メモリ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8 GiB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914319"/>
                  </a:ext>
                </a:extLst>
              </a:tr>
              <a:tr h="319133">
                <a:tc rowSpan="2"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ホスト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CPU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EPYC 7443P×1 (24</a:t>
                      </a:r>
                      <a:r>
                        <a:rPr kumimoji="1" lang="ja-JP" altLang="en-US" sz="2000" dirty="0"/>
                        <a:t>コア</a:t>
                      </a:r>
                      <a:r>
                        <a:rPr kumimoji="1" lang="en-US" altLang="ja-JP" sz="2000" dirty="0"/>
                        <a:t>)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922418"/>
                  </a:ext>
                </a:extLst>
              </a:tr>
              <a:tr h="319133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/>
                        <a:t>メモリ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128 GiB</a:t>
                      </a:r>
                      <a:endParaRPr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ja-JP" sz="2000" dirty="0">
                          <a:solidFill>
                            <a:schemeClr val="tx1"/>
                          </a:solidFill>
                        </a:rPr>
                        <a:t>DDR4-3200 RDIMM</a:t>
                      </a:r>
                      <a:endParaRPr kumimoji="1" lang="ja-JP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072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17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084A1-8D40-9FE4-3E9B-656216D0CC5B}"/>
              </a:ext>
            </a:extLst>
          </p:cNvPr>
          <p:cNvSpPr txBox="1">
            <a:spLocks/>
          </p:cNvSpPr>
          <p:nvPr/>
        </p:nvSpPr>
        <p:spPr>
          <a:xfrm>
            <a:off x="838200" y="1576137"/>
            <a:ext cx="10515600" cy="4600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ネストしない場合でも</a:t>
            </a:r>
            <a:r>
              <a:rPr lang="en-US" altLang="ja-JP" dirty="0"/>
              <a:t>SEV</a:t>
            </a:r>
            <a:r>
              <a:rPr lang="ja-JP" altLang="en-US" dirty="0"/>
              <a:t>により性能が</a:t>
            </a:r>
            <a:r>
              <a:rPr lang="en-US" altLang="ja-JP" dirty="0"/>
              <a:t>36%</a:t>
            </a:r>
            <a:r>
              <a:rPr lang="ja-JP" altLang="en-US" dirty="0"/>
              <a:t>低下</a:t>
            </a:r>
            <a:endParaRPr lang="en-US" altLang="ja-JP" dirty="0"/>
          </a:p>
          <a:p>
            <a:pPr lvl="1"/>
            <a:r>
              <a:rPr lang="ja-JP" altLang="en-US" dirty="0"/>
              <a:t>主に</a:t>
            </a:r>
            <a:r>
              <a:rPr lang="en-US" altLang="ja-JP" dirty="0"/>
              <a:t>DMA</a:t>
            </a:r>
            <a:r>
              <a:rPr lang="ja-JP" altLang="en-US" dirty="0"/>
              <a:t>バウンスバッファへのデータコピーのオーバヘッド</a:t>
            </a:r>
            <a:endParaRPr lang="en-US" altLang="ja-JP" dirty="0"/>
          </a:p>
          <a:p>
            <a:r>
              <a:rPr lang="ja-JP" altLang="en-US" dirty="0"/>
              <a:t>ネストした場合の</a:t>
            </a:r>
            <a:r>
              <a:rPr lang="en-JP" altLang="ja-JP" dirty="0"/>
              <a:t>SEV</a:t>
            </a:r>
            <a:r>
              <a:rPr lang="ja-JP" altLang="en-JP" dirty="0"/>
              <a:t>に</a:t>
            </a:r>
            <a:r>
              <a:rPr lang="ja-JP" altLang="en-US" dirty="0"/>
              <a:t>よる性能低下は</a:t>
            </a:r>
            <a:r>
              <a:rPr lang="en-US" altLang="ja-JP" dirty="0"/>
              <a:t>21〜39%</a:t>
            </a:r>
          </a:p>
          <a:p>
            <a:pPr lvl="1"/>
            <a:r>
              <a:rPr lang="en-US" altLang="ja-JP" dirty="0" err="1"/>
              <a:t>BitVisor</a:t>
            </a:r>
            <a:r>
              <a:rPr lang="ja-JP" altLang="en-US" dirty="0"/>
              <a:t>の性能</a:t>
            </a:r>
            <a:r>
              <a:rPr lang="en-US" altLang="ja-JP" dirty="0"/>
              <a:t> (SEV</a:t>
            </a:r>
            <a:r>
              <a:rPr lang="ja-JP" altLang="en-US" dirty="0"/>
              <a:t>パススルー時</a:t>
            </a:r>
            <a:r>
              <a:rPr lang="en-US" altLang="ja-JP" dirty="0"/>
              <a:t>) </a:t>
            </a:r>
            <a:r>
              <a:rPr lang="ja-JP" altLang="en-US" dirty="0"/>
              <a:t>はネストしない場合と同程度</a:t>
            </a:r>
            <a:endParaRPr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 dirty="0"/>
              <a:t>仮想化の性能はバッファサイズによっては透過的</a:t>
            </a:r>
            <a:r>
              <a:rPr lang="en-US" altLang="ja-JP" dirty="0"/>
              <a:t>SEV</a:t>
            </a:r>
            <a:r>
              <a:rPr lang="ja-JP" altLang="en-US" dirty="0"/>
              <a:t>の</a:t>
            </a:r>
            <a:r>
              <a:rPr lang="en-US" altLang="ja-JP" dirty="0"/>
              <a:t>2/3</a:t>
            </a:r>
            <a:r>
              <a:rPr lang="ja-JP" altLang="en-US" dirty="0"/>
              <a:t>に低下</a:t>
            </a:r>
            <a:endParaRPr lang="en-US" altLang="ja-JP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22FEDB0-0558-DC3F-BE18-E9DF5A892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ブロックデバイス読み出し性能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21D3ED-7EA0-997A-1F55-4A30A649B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24</a:t>
            </a:fld>
            <a:endParaRPr kumimoji="1" lang="ja-JP" altLang="en-US"/>
          </a:p>
        </p:txBody>
      </p:sp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7A044926-CCC4-5AA6-A9FD-6294AFC111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48377" y="3691054"/>
            <a:ext cx="7895245" cy="3162547"/>
          </a:xfr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D4E628A-2DD5-3DED-C528-ABD8D758234C}"/>
              </a:ext>
            </a:extLst>
          </p:cNvPr>
          <p:cNvCxnSpPr/>
          <p:nvPr/>
        </p:nvCxnSpPr>
        <p:spPr>
          <a:xfrm>
            <a:off x="3746810" y="4783873"/>
            <a:ext cx="267629" cy="28993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CE3E4E2-DB69-4ED6-B2DA-8612691C65A7}"/>
              </a:ext>
            </a:extLst>
          </p:cNvPr>
          <p:cNvSpPr txBox="1"/>
          <p:nvPr/>
        </p:nvSpPr>
        <p:spPr>
          <a:xfrm>
            <a:off x="3858322" y="459055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36%</a:t>
            </a:r>
          </a:p>
        </p:txBody>
      </p:sp>
    </p:spTree>
    <p:extLst>
      <p:ext uri="{BB962C8B-B14F-4D97-AF65-F5344CB8AC3E}">
        <p14:creationId xmlns:p14="http://schemas.microsoft.com/office/powerpoint/2010/main" val="962717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325F59-17C7-9614-E67F-BC626F6DF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関連研究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8547E5-7DDA-C363-8124-F69AB9F7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SGX</a:t>
            </a:r>
            <a:r>
              <a:rPr kumimoji="1" lang="ja-JP" altLang="en-US" dirty="0"/>
              <a:t>仮想化 </a:t>
            </a:r>
            <a:r>
              <a:rPr kumimoji="1" lang="en-US" altLang="ja-JP" sz="2400" dirty="0"/>
              <a:t>[Huang, Xen Summit'17]</a:t>
            </a:r>
            <a:endParaRPr kumimoji="1" lang="en-US" altLang="ja-JP" dirty="0"/>
          </a:p>
          <a:p>
            <a:pPr lvl="1"/>
            <a:r>
              <a:rPr lang="en-US" altLang="ja-JP" dirty="0"/>
              <a:t>Intel SGX</a:t>
            </a:r>
            <a:r>
              <a:rPr lang="ja-JP" altLang="en-US" dirty="0"/>
              <a:t>を</a:t>
            </a:r>
            <a:r>
              <a:rPr lang="en-US" altLang="ja-JP" dirty="0"/>
              <a:t>VM</a:t>
            </a:r>
            <a:r>
              <a:rPr lang="ja-JP" altLang="en-US" dirty="0"/>
              <a:t>内で利用するために仮想化</a:t>
            </a:r>
            <a:endParaRPr lang="en-US" altLang="ja-JP" dirty="0"/>
          </a:p>
          <a:p>
            <a:pPr lvl="1"/>
            <a:r>
              <a:rPr kumimoji="1" lang="en-JP" altLang="ja-JP" dirty="0"/>
              <a:t>KVM</a:t>
            </a:r>
            <a:r>
              <a:rPr kumimoji="1" lang="ja-JP" altLang="en-JP" dirty="0"/>
              <a:t>と</a:t>
            </a:r>
            <a:r>
              <a:rPr kumimoji="1" lang="en-US" altLang="ja-JP" dirty="0"/>
              <a:t>QEMU</a:t>
            </a:r>
            <a:r>
              <a:rPr kumimoji="1" lang="ja-JP" altLang="en-US" dirty="0"/>
              <a:t>で</a:t>
            </a:r>
            <a:r>
              <a:rPr lang="ja-JP" altLang="en-US" dirty="0"/>
              <a:t>標準</a:t>
            </a:r>
            <a:r>
              <a:rPr kumimoji="1" lang="ja-JP" altLang="en-US" dirty="0"/>
              <a:t>サポート</a:t>
            </a:r>
            <a:endParaRPr kumimoji="1" lang="en-US" altLang="ja-JP" dirty="0"/>
          </a:p>
          <a:p>
            <a:r>
              <a:rPr kumimoji="1" lang="ja-JP" altLang="en-US" dirty="0"/>
              <a:t>ネストしたエンクレイヴ </a:t>
            </a:r>
            <a:r>
              <a:rPr kumimoji="1" lang="en-US" altLang="ja-JP" sz="2400" dirty="0"/>
              <a:t>[Park+, ISCA'20]</a:t>
            </a:r>
            <a:endParaRPr kumimoji="1" lang="en-US" altLang="ja-JP" dirty="0"/>
          </a:p>
          <a:p>
            <a:pPr lvl="1"/>
            <a:r>
              <a:rPr lang="en-US" altLang="ja-JP" dirty="0"/>
              <a:t>SGX</a:t>
            </a:r>
            <a:r>
              <a:rPr lang="ja-JP" altLang="en-US" dirty="0"/>
              <a:t>のエンクレイヴの中でエンクレイヴを動作</a:t>
            </a:r>
            <a:endParaRPr lang="en-US" altLang="ja-JP" dirty="0"/>
          </a:p>
          <a:p>
            <a:pPr lvl="1"/>
            <a:r>
              <a:rPr lang="en-US" altLang="ja-JP" dirty="0"/>
              <a:t>SGX</a:t>
            </a:r>
            <a:r>
              <a:rPr lang="ja-JP" altLang="en-US" dirty="0"/>
              <a:t>のハードウェアを拡張</a:t>
            </a:r>
            <a:endParaRPr lang="en-US" altLang="ja-JP" dirty="0"/>
          </a:p>
          <a:p>
            <a:r>
              <a:rPr kumimoji="1" lang="en-US" altLang="ja-JP" dirty="0" err="1"/>
              <a:t>Ryoan</a:t>
            </a:r>
            <a:r>
              <a:rPr kumimoji="1" lang="en-US" altLang="ja-JP" dirty="0"/>
              <a:t> </a:t>
            </a:r>
            <a:r>
              <a:rPr kumimoji="1" lang="en-US" altLang="ja-JP" sz="2400" dirty="0"/>
              <a:t>[Hunt+, OSDI'16]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AccTEE</a:t>
            </a:r>
            <a:r>
              <a:rPr lang="en-US" altLang="ja-JP" dirty="0"/>
              <a:t> </a:t>
            </a:r>
            <a:r>
              <a:rPr lang="en-US" altLang="ja-JP" sz="2400" dirty="0"/>
              <a:t>[</a:t>
            </a:r>
            <a:r>
              <a:rPr lang="en-US" altLang="ja-JP" sz="2400" dirty="0" err="1"/>
              <a:t>Goltzsche</a:t>
            </a:r>
            <a:r>
              <a:rPr lang="en-US" altLang="ja-JP" sz="2400" dirty="0"/>
              <a:t>+, Middleware'19]</a:t>
            </a:r>
            <a:endParaRPr lang="en-US" altLang="ja-JP" dirty="0"/>
          </a:p>
          <a:p>
            <a:pPr lvl="1"/>
            <a:r>
              <a:rPr kumimoji="1" lang="en-US" altLang="ja-JP" dirty="0"/>
              <a:t>SGX</a:t>
            </a:r>
            <a:r>
              <a:rPr kumimoji="1" lang="ja-JP" altLang="en-US" dirty="0"/>
              <a:t>エンクレイヴ内にサンドボックスを作成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サンドボックスは</a:t>
            </a:r>
            <a:r>
              <a:rPr kumimoji="1" lang="en-US" altLang="ja-JP" dirty="0"/>
              <a:t>Google NaCl</a:t>
            </a:r>
            <a:r>
              <a:rPr kumimoji="1" lang="ja-JP" altLang="en-US" dirty="0"/>
              <a:t>や</a:t>
            </a:r>
            <a:r>
              <a:rPr kumimoji="1" lang="en-US" altLang="ja-JP" dirty="0" err="1"/>
              <a:t>WebAssmbly</a:t>
            </a:r>
            <a:r>
              <a:rPr kumimoji="1" lang="ja-JP" altLang="en-US" dirty="0"/>
              <a:t>を用いて構築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390CE3-C870-9A65-114B-809BDCAEC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965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D5AA0E-7AC4-8389-7C3A-B5B2EFD1F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880325-7F43-EF7D-25C1-FA135F845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ネストした仮想化に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を組み合わせた</a:t>
            </a:r>
            <a:r>
              <a:rPr kumimoji="1" lang="en-US" altLang="ja-JP" dirty="0"/>
              <a:t>Nested SEV</a:t>
            </a:r>
            <a:r>
              <a:rPr kumimoji="1" lang="ja-JP" altLang="en-US" dirty="0"/>
              <a:t>を提案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SEV</a:t>
            </a:r>
            <a:r>
              <a:rPr kumimoji="1" lang="ja-JP" altLang="en-US" dirty="0"/>
              <a:t>の適用方法によ</a:t>
            </a:r>
            <a:r>
              <a:rPr lang="ja-JP" altLang="en-US" dirty="0"/>
              <a:t>り</a:t>
            </a:r>
            <a:r>
              <a:rPr kumimoji="1" lang="ja-JP" altLang="en-US" dirty="0"/>
              <a:t>４種類のシステム構成を示した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透過的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、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パススルー</a:t>
            </a:r>
            <a:r>
              <a:rPr lang="ja-JP" altLang="en-US" dirty="0"/>
              <a:t>、</a:t>
            </a:r>
            <a:r>
              <a:rPr kumimoji="1" lang="en-US" altLang="ja-JP" dirty="0"/>
              <a:t>SEV</a:t>
            </a:r>
            <a:r>
              <a:rPr kumimoji="1" lang="ja-JP" altLang="en-US" dirty="0"/>
              <a:t>仮想化の</a:t>
            </a:r>
            <a:r>
              <a:rPr kumimoji="1" lang="en-US" altLang="ja-JP" dirty="0"/>
              <a:t>3</a:t>
            </a:r>
            <a:r>
              <a:rPr kumimoji="1" lang="ja-JP" altLang="en-US" dirty="0"/>
              <a:t>つの方式を提供</a:t>
            </a:r>
            <a:endParaRPr lang="en-US" altLang="ja-JP" dirty="0"/>
          </a:p>
          <a:p>
            <a:pPr lvl="1"/>
            <a:r>
              <a:rPr kumimoji="1" lang="en-US" altLang="ja-JP" dirty="0"/>
              <a:t>Nested SEV</a:t>
            </a:r>
            <a:r>
              <a:rPr kumimoji="1" lang="ja-JP" altLang="en-US" dirty="0"/>
              <a:t>を</a:t>
            </a:r>
            <a:r>
              <a:rPr kumimoji="1" lang="en-US" altLang="ja-JP" dirty="0"/>
              <a:t>Xen, KVM, </a:t>
            </a:r>
            <a:r>
              <a:rPr kumimoji="1" lang="en-US" altLang="ja-JP" dirty="0" err="1"/>
              <a:t>BitVisor</a:t>
            </a:r>
            <a:r>
              <a:rPr kumimoji="1" lang="ja-JP" altLang="en-US" dirty="0"/>
              <a:t>に実装</a:t>
            </a:r>
            <a:endParaRPr kumimoji="1" lang="en-US" altLang="ja-JP" dirty="0"/>
          </a:p>
          <a:p>
            <a:r>
              <a:rPr kumimoji="1" lang="ja-JP" altLang="en-US" dirty="0"/>
              <a:t>今後の課題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Nested SEV</a:t>
            </a:r>
            <a:r>
              <a:rPr kumimoji="1" lang="ja-JP" altLang="en-US" dirty="0"/>
              <a:t>の性能改善</a:t>
            </a:r>
            <a:endParaRPr lang="en-US" altLang="ja-JP" dirty="0"/>
          </a:p>
          <a:p>
            <a:pPr lvl="1"/>
            <a:r>
              <a:rPr kumimoji="1" lang="ja-JP" altLang="en-US" dirty="0"/>
              <a:t>未実装の</a:t>
            </a:r>
            <a:r>
              <a:rPr kumimoji="1" lang="en-US" altLang="ja-JP" dirty="0"/>
              <a:t>SEV</a:t>
            </a:r>
            <a:r>
              <a:rPr kumimoji="1" lang="ja-JP" altLang="en-US" dirty="0"/>
              <a:t>適用方式の実装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レジスタなど</a:t>
            </a:r>
            <a:r>
              <a:rPr lang="ja-JP" altLang="en-US" dirty="0"/>
              <a:t>の状態を</a:t>
            </a:r>
            <a:r>
              <a:rPr kumimoji="1" lang="ja-JP" altLang="en-US" dirty="0"/>
              <a:t>暗号化する</a:t>
            </a:r>
            <a:r>
              <a:rPr kumimoji="1" lang="en-US" altLang="ja-JP" dirty="0"/>
              <a:t>SEV-ES</a:t>
            </a:r>
            <a:r>
              <a:rPr kumimoji="1" lang="ja-JP" altLang="en-US" dirty="0"/>
              <a:t>への対応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メモリデータの破壊などを防ぐ</a:t>
            </a:r>
            <a:r>
              <a:rPr kumimoji="1" lang="en-US" altLang="ja-JP" dirty="0"/>
              <a:t>SEV-SNP</a:t>
            </a:r>
            <a:r>
              <a:rPr kumimoji="1" lang="ja-JP" altLang="en-US" dirty="0"/>
              <a:t>への対応</a:t>
            </a:r>
            <a:endParaRPr lang="en-US" altLang="ja-JP" dirty="0"/>
          </a:p>
          <a:p>
            <a:pPr lvl="2"/>
            <a:endParaRPr kumimoji="1" lang="en-US" altLang="ja-JP" dirty="0"/>
          </a:p>
          <a:p>
            <a:pPr lvl="2"/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02C6E5-619C-18C9-A035-BDC004F0D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71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74EFAE-EF27-134E-6D87-950A0E805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AMD SEV</a:t>
            </a:r>
            <a:r>
              <a:rPr lang="ja-JP" altLang="en-US" dirty="0"/>
              <a:t>による</a:t>
            </a:r>
            <a:r>
              <a:rPr lang="en-US" altLang="ja-JP" dirty="0"/>
              <a:t>VM</a:t>
            </a:r>
            <a:r>
              <a:rPr lang="ja-JP" altLang="en-US" dirty="0"/>
              <a:t>の保護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010677-D632-8F7A-9F1D-2BED52549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AMD</a:t>
            </a:r>
            <a:r>
              <a:rPr kumimoji="1" lang="ja-JP" altLang="en-US" dirty="0"/>
              <a:t>の</a:t>
            </a:r>
            <a:r>
              <a:rPr kumimoji="1" lang="en-US" altLang="ja-JP" dirty="0"/>
              <a:t>CPU</a:t>
            </a:r>
            <a:r>
              <a:rPr kumimoji="1" lang="ja-JP" altLang="en-US" dirty="0"/>
              <a:t>は</a:t>
            </a:r>
            <a:r>
              <a:rPr kumimoji="1" lang="en-US" altLang="ja-JP" dirty="0"/>
              <a:t>Secure Encrypted Virtualization (SEV) </a:t>
            </a:r>
            <a:r>
              <a:rPr kumimoji="1" lang="ja-JP" altLang="en-US" dirty="0"/>
              <a:t>を提供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VM</a:t>
            </a:r>
            <a:r>
              <a:rPr kumimoji="1" lang="ja-JP" altLang="en-US" dirty="0"/>
              <a:t>のメモリを別々の</a:t>
            </a:r>
            <a:r>
              <a:rPr lang="ja-JP" altLang="en-US" dirty="0"/>
              <a:t>鍵で透過的に暗号化</a:t>
            </a:r>
            <a:endParaRPr kumimoji="1"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内でデータが書き込まれる際に暗号化、読み込まれる際に復号</a:t>
            </a:r>
            <a:endParaRPr lang="en-US" altLang="ja-JP" dirty="0"/>
          </a:p>
          <a:p>
            <a:pPr lvl="1"/>
            <a:r>
              <a:rPr lang="en-US" altLang="ja-JP" dirty="0"/>
              <a:t>Google Cloud</a:t>
            </a:r>
            <a:r>
              <a:rPr lang="ja-JP" altLang="en-US" dirty="0"/>
              <a:t>や</a:t>
            </a:r>
            <a:r>
              <a:rPr lang="en-US" altLang="ja-JP" dirty="0"/>
              <a:t>Microsoft Azure</a:t>
            </a:r>
            <a:r>
              <a:rPr lang="ja-JP" altLang="en-US" dirty="0"/>
              <a:t>は</a:t>
            </a:r>
            <a:r>
              <a:rPr lang="en-US" altLang="ja-JP" dirty="0"/>
              <a:t>Confidential VM</a:t>
            </a:r>
            <a:r>
              <a:rPr lang="ja-JP" altLang="en-US" dirty="0"/>
              <a:t>で利用</a:t>
            </a:r>
            <a:endParaRPr lang="en-US" altLang="ja-JP" dirty="0"/>
          </a:p>
          <a:p>
            <a:r>
              <a:rPr lang="ja-JP" altLang="en-US" dirty="0"/>
              <a:t>内部犯でさえ</a:t>
            </a:r>
            <a:r>
              <a:rPr lang="en-US" altLang="ja-JP" dirty="0"/>
              <a:t>VM</a:t>
            </a:r>
            <a:r>
              <a:rPr lang="ja-JP" altLang="en-US" dirty="0"/>
              <a:t>のメモリを盗聴することはできない</a:t>
            </a:r>
            <a:endParaRPr lang="en-US" altLang="ja-JP" dirty="0"/>
          </a:p>
          <a:p>
            <a:pPr lvl="1"/>
            <a:r>
              <a:rPr lang="en-US" altLang="ja-JP" dirty="0"/>
              <a:t>AMD Secure Processor (AMD-SP) </a:t>
            </a:r>
            <a:r>
              <a:rPr lang="ja-JP" altLang="en-US" dirty="0"/>
              <a:t>内にある暗号鍵は取り出せない</a:t>
            </a:r>
            <a:endParaRPr lang="en-US" altLang="ja-JP" dirty="0"/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06FACE41-1D87-33C9-D149-E799F4DF3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F7D-7D9A-497D-80D9-9140E6A739AD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56B9D23D-1DE1-1304-11C0-95BA1B802F77}"/>
              </a:ext>
            </a:extLst>
          </p:cNvPr>
          <p:cNvCxnSpPr>
            <a:cxnSpLocks/>
            <a:stCxn id="22" idx="3"/>
            <a:endCxn id="35" idx="1"/>
          </p:cNvCxnSpPr>
          <p:nvPr/>
        </p:nvCxnSpPr>
        <p:spPr>
          <a:xfrm flipV="1">
            <a:off x="4494919" y="5545662"/>
            <a:ext cx="793166" cy="52450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FE46A00-6828-9DC6-04DD-DAB1530EB111}"/>
              </a:ext>
            </a:extLst>
          </p:cNvPr>
          <p:cNvSpPr/>
          <p:nvPr/>
        </p:nvSpPr>
        <p:spPr>
          <a:xfrm>
            <a:off x="897705" y="5879155"/>
            <a:ext cx="3597214" cy="3820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ハイパーバイザ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ED9271B-C2D3-4832-E1D1-E18E4C8769A4}"/>
              </a:ext>
            </a:extLst>
          </p:cNvPr>
          <p:cNvSpPr/>
          <p:nvPr/>
        </p:nvSpPr>
        <p:spPr>
          <a:xfrm>
            <a:off x="897705" y="4502696"/>
            <a:ext cx="1120171" cy="1197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en-US" altLang="ja-JP" dirty="0"/>
              <a:t>VM</a:t>
            </a:r>
            <a:endParaRPr kumimoji="1" lang="ja-JP" altLang="en-US" dirty="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718C102-4173-EEBA-5042-85C1671D55C0}"/>
              </a:ext>
            </a:extLst>
          </p:cNvPr>
          <p:cNvSpPr/>
          <p:nvPr/>
        </p:nvSpPr>
        <p:spPr>
          <a:xfrm>
            <a:off x="7505377" y="4991481"/>
            <a:ext cx="3597214" cy="852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メモリーコントローラ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56BC641-A45B-792E-CC74-64B19D147762}"/>
              </a:ext>
            </a:extLst>
          </p:cNvPr>
          <p:cNvSpPr/>
          <p:nvPr/>
        </p:nvSpPr>
        <p:spPr>
          <a:xfrm>
            <a:off x="2136227" y="4502696"/>
            <a:ext cx="1120171" cy="1197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en-US" altLang="ja-JP" dirty="0"/>
              <a:t>VM</a:t>
            </a:r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A56B170-4447-83AA-B201-33D523D94E0F}"/>
              </a:ext>
            </a:extLst>
          </p:cNvPr>
          <p:cNvSpPr/>
          <p:nvPr/>
        </p:nvSpPr>
        <p:spPr>
          <a:xfrm>
            <a:off x="3374749" y="4502696"/>
            <a:ext cx="1120171" cy="1197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en-US" altLang="ja-JP" dirty="0"/>
              <a:t>VM</a:t>
            </a:r>
            <a:endParaRPr kumimoji="1" lang="ja-JP" altLang="en-US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84AF063-AD00-B043-C031-2DFEF4E0D84F}"/>
              </a:ext>
            </a:extLst>
          </p:cNvPr>
          <p:cNvSpPr/>
          <p:nvPr/>
        </p:nvSpPr>
        <p:spPr>
          <a:xfrm>
            <a:off x="7505377" y="5979728"/>
            <a:ext cx="3594813" cy="3148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DRAM</a:t>
            </a:r>
            <a:endParaRPr kumimoji="1" lang="ja-JP" altLang="en-US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B17AFC5-AB15-7D33-FCDB-17BD4D0A91F1}"/>
              </a:ext>
            </a:extLst>
          </p:cNvPr>
          <p:cNvSpPr/>
          <p:nvPr/>
        </p:nvSpPr>
        <p:spPr>
          <a:xfrm>
            <a:off x="7615139" y="5488009"/>
            <a:ext cx="3394785" cy="2811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AES-128</a:t>
            </a:r>
            <a:endParaRPr kumimoji="1"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905A5CC-FD95-635F-93BE-66A2755B5A14}"/>
              </a:ext>
            </a:extLst>
          </p:cNvPr>
          <p:cNvSpPr/>
          <p:nvPr/>
        </p:nvSpPr>
        <p:spPr>
          <a:xfrm>
            <a:off x="7615139" y="5186207"/>
            <a:ext cx="917742" cy="2550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暗号鍵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02976AD-6D7D-CB5E-C184-FED80EE7F7D4}"/>
              </a:ext>
            </a:extLst>
          </p:cNvPr>
          <p:cNvSpPr/>
          <p:nvPr/>
        </p:nvSpPr>
        <p:spPr>
          <a:xfrm>
            <a:off x="8853660" y="5186207"/>
            <a:ext cx="917742" cy="2550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暗号鍵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B9DCBA4-2E84-EA75-F877-8BA43560ED2A}"/>
              </a:ext>
            </a:extLst>
          </p:cNvPr>
          <p:cNvSpPr/>
          <p:nvPr/>
        </p:nvSpPr>
        <p:spPr>
          <a:xfrm>
            <a:off x="10092182" y="5186207"/>
            <a:ext cx="917742" cy="2550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暗号鍵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EA8888B-A331-09A8-C4C0-9036EBB92902}"/>
              </a:ext>
            </a:extLst>
          </p:cNvPr>
          <p:cNvSpPr/>
          <p:nvPr/>
        </p:nvSpPr>
        <p:spPr>
          <a:xfrm>
            <a:off x="5288085" y="5125189"/>
            <a:ext cx="1523524" cy="84094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AMD-SP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D0B710C-B304-B8C8-E1B0-498A32868ED6}"/>
              </a:ext>
            </a:extLst>
          </p:cNvPr>
          <p:cNvSpPr/>
          <p:nvPr/>
        </p:nvSpPr>
        <p:spPr>
          <a:xfrm>
            <a:off x="5409722" y="5545663"/>
            <a:ext cx="357870" cy="345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鍵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AE344D-F26A-00D2-6418-1B265A34F99E}"/>
              </a:ext>
            </a:extLst>
          </p:cNvPr>
          <p:cNvSpPr/>
          <p:nvPr/>
        </p:nvSpPr>
        <p:spPr>
          <a:xfrm>
            <a:off x="5868041" y="5545663"/>
            <a:ext cx="355478" cy="345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鍵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E4E9531-B121-0D25-0591-741799C608FC}"/>
              </a:ext>
            </a:extLst>
          </p:cNvPr>
          <p:cNvSpPr/>
          <p:nvPr/>
        </p:nvSpPr>
        <p:spPr>
          <a:xfrm>
            <a:off x="6316116" y="5543241"/>
            <a:ext cx="355478" cy="345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鍵</a:t>
            </a:r>
          </a:p>
        </p:txBody>
      </p:sp>
      <p:cxnSp>
        <p:nvCxnSpPr>
          <p:cNvPr id="18" name="コネクタ: カギ線 17">
            <a:extLst>
              <a:ext uri="{FF2B5EF4-FFF2-40B4-BE49-F238E27FC236}">
                <a16:creationId xmlns:a16="http://schemas.microsoft.com/office/drawing/2014/main" id="{1E64E0AC-DC31-9C4C-9C93-54770AFB1D7B}"/>
              </a:ext>
            </a:extLst>
          </p:cNvPr>
          <p:cNvCxnSpPr>
            <a:cxnSpLocks/>
            <a:stCxn id="35" idx="3"/>
          </p:cNvCxnSpPr>
          <p:nvPr/>
        </p:nvCxnSpPr>
        <p:spPr>
          <a:xfrm flipV="1">
            <a:off x="6811609" y="5068615"/>
            <a:ext cx="3749236" cy="477047"/>
          </a:xfrm>
          <a:prstGeom prst="bentConnector3">
            <a:avLst>
              <a:gd name="adj1" fmla="val 882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BC9729F-193A-B6FF-6E25-272AA280B51C}"/>
              </a:ext>
            </a:extLst>
          </p:cNvPr>
          <p:cNvCxnSpPr>
            <a:cxnSpLocks/>
          </p:cNvCxnSpPr>
          <p:nvPr/>
        </p:nvCxnSpPr>
        <p:spPr>
          <a:xfrm flipV="1">
            <a:off x="10552336" y="5055394"/>
            <a:ext cx="0" cy="125171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B7A73225-115A-E614-3539-B90BECD57F66}"/>
              </a:ext>
            </a:extLst>
          </p:cNvPr>
          <p:cNvCxnSpPr>
            <a:cxnSpLocks/>
          </p:cNvCxnSpPr>
          <p:nvPr/>
        </p:nvCxnSpPr>
        <p:spPr>
          <a:xfrm flipV="1">
            <a:off x="8073670" y="5068615"/>
            <a:ext cx="0" cy="11195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EB93E47-D417-E210-4F39-9F02C60F7B3E}"/>
              </a:ext>
            </a:extLst>
          </p:cNvPr>
          <p:cNvCxnSpPr>
            <a:cxnSpLocks/>
          </p:cNvCxnSpPr>
          <p:nvPr/>
        </p:nvCxnSpPr>
        <p:spPr>
          <a:xfrm flipV="1">
            <a:off x="9290274" y="5064919"/>
            <a:ext cx="0" cy="115646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2470FF-9801-47CD-A92D-E2B6A2BAEA70}"/>
              </a:ext>
            </a:extLst>
          </p:cNvPr>
          <p:cNvSpPr/>
          <p:nvPr/>
        </p:nvSpPr>
        <p:spPr>
          <a:xfrm>
            <a:off x="7502976" y="4990560"/>
            <a:ext cx="3597214" cy="85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endParaRPr kumimoji="1" lang="ja-JP" altLang="en-US" sz="1200" dirty="0">
              <a:ln w="12700">
                <a:solidFill>
                  <a:schemeClr val="bg1"/>
                </a:solidFill>
              </a:ln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470895D9-BE27-F1E0-6B3D-0CBC22F2A891}"/>
              </a:ext>
            </a:extLst>
          </p:cNvPr>
          <p:cNvSpPr/>
          <p:nvPr/>
        </p:nvSpPr>
        <p:spPr>
          <a:xfrm>
            <a:off x="7513924" y="4695246"/>
            <a:ext cx="3597214" cy="212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kumimoji="1" lang="ja-JP" altLang="en-US" dirty="0"/>
              <a:t>メモリコントローラ</a:t>
            </a:r>
          </a:p>
        </p:txBody>
      </p:sp>
    </p:spTree>
    <p:extLst>
      <p:ext uri="{BB962C8B-B14F-4D97-AF65-F5344CB8AC3E}">
        <p14:creationId xmlns:p14="http://schemas.microsoft.com/office/powerpoint/2010/main" val="69119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E2F2C4-D492-AD60-67D9-6690725FF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クラウドでのネスト</a:t>
            </a:r>
            <a:r>
              <a:rPr lang="ja-JP" altLang="en-US" dirty="0"/>
              <a:t>した仮想化の利用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6AF819-B276-50B7-EC37-16FD6872B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クラウドにおいてネストした仮想化を用いたシステムが提案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例：仮想クラウドの提供</a:t>
            </a:r>
            <a:r>
              <a:rPr kumimoji="1" lang="en-US" altLang="ja-JP" dirty="0"/>
              <a:t> </a:t>
            </a:r>
            <a:r>
              <a:rPr kumimoji="1" lang="en-US" altLang="ja-JP" sz="2000" dirty="0"/>
              <a:t>[Williams+, EuroSys'12][Liu+, HotCloud'13]</a:t>
            </a:r>
            <a:endParaRPr kumimoji="1" lang="en-US" altLang="ja-JP" dirty="0"/>
          </a:p>
          <a:p>
            <a:r>
              <a:rPr kumimoji="1" lang="ja-JP" altLang="en-US" dirty="0"/>
              <a:t>ネストした仮想化は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の中でさらに</a:t>
            </a:r>
            <a:r>
              <a:rPr kumimoji="1" lang="en-US" altLang="ja-JP" dirty="0"/>
              <a:t>VM</a:t>
            </a:r>
            <a:r>
              <a:rPr kumimoji="1" lang="ja-JP" altLang="en-US" dirty="0"/>
              <a:t>を</a:t>
            </a:r>
            <a:r>
              <a:rPr lang="ja-JP" altLang="en-US" dirty="0"/>
              <a:t>動かす技術</a:t>
            </a:r>
            <a:endParaRPr lang="en-US" altLang="ja-JP" dirty="0"/>
          </a:p>
          <a:p>
            <a:pPr lvl="1"/>
            <a:r>
              <a:rPr lang="en-US" altLang="ja-JP" dirty="0"/>
              <a:t>(</a:t>
            </a:r>
            <a:r>
              <a:rPr lang="ja-JP" altLang="en-US" dirty="0"/>
              <a:t>従来の</a:t>
            </a:r>
            <a:r>
              <a:rPr lang="en-US" altLang="ja-JP" dirty="0"/>
              <a:t>) L0</a:t>
            </a:r>
            <a:r>
              <a:rPr lang="ja-JP" altLang="en-US" dirty="0"/>
              <a:t>ハイパーバイザの上で</a:t>
            </a:r>
            <a:r>
              <a:rPr lang="en-US" altLang="ja-JP" dirty="0"/>
              <a:t> (</a:t>
            </a:r>
            <a:r>
              <a:rPr lang="ja-JP" altLang="en-US" dirty="0"/>
              <a:t>従来の</a:t>
            </a:r>
            <a:r>
              <a:rPr lang="en-US" altLang="ja-JP" dirty="0"/>
              <a:t>) L1 VM</a:t>
            </a:r>
            <a:r>
              <a:rPr lang="ja-JP" altLang="en-US" dirty="0"/>
              <a:t>が動作</a:t>
            </a:r>
            <a:endParaRPr lang="en-US" altLang="ja-JP" dirty="0"/>
          </a:p>
          <a:p>
            <a:pPr lvl="1"/>
            <a:r>
              <a:rPr kumimoji="1" lang="en-JP" altLang="ja-JP" dirty="0"/>
              <a:t>L1</a:t>
            </a:r>
            <a:r>
              <a:rPr kumimoji="1" lang="ja-JP" altLang="en-US" dirty="0"/>
              <a:t> </a:t>
            </a:r>
            <a:r>
              <a:rPr kumimoji="1" lang="en-US" altLang="ja-JP" dirty="0"/>
              <a:t>VM</a:t>
            </a:r>
            <a:r>
              <a:rPr kumimoji="1" lang="ja-JP" altLang="en-US" dirty="0"/>
              <a:t>内で</a:t>
            </a:r>
            <a:r>
              <a:rPr kumimoji="1" lang="en-US" altLang="ja-JP" dirty="0"/>
              <a:t>L1</a:t>
            </a:r>
            <a:r>
              <a:rPr kumimoji="1" lang="ja-JP" altLang="en-US" dirty="0"/>
              <a:t>ハイパーバイザが動作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その上で</a:t>
            </a:r>
            <a:r>
              <a:rPr kumimoji="1" lang="en-US" altLang="ja-JP" dirty="0"/>
              <a:t>L2 VM</a:t>
            </a:r>
            <a:r>
              <a:rPr kumimoji="1" lang="ja-JP" altLang="en-US" dirty="0"/>
              <a:t>が動作</a:t>
            </a:r>
            <a:endParaRPr kumimoji="1" lang="en-JP" altLang="ja-JP" dirty="0"/>
          </a:p>
        </p:txBody>
      </p:sp>
      <p:sp>
        <p:nvSpPr>
          <p:cNvPr id="5" name="正方形/長方形 3">
            <a:extLst>
              <a:ext uri="{FF2B5EF4-FFF2-40B4-BE49-F238E27FC236}">
                <a16:creationId xmlns:a16="http://schemas.microsoft.com/office/drawing/2014/main" id="{4C9FA7BC-EB48-F0EE-1AA3-1896FCEF85AC}"/>
              </a:ext>
            </a:extLst>
          </p:cNvPr>
          <p:cNvSpPr/>
          <p:nvPr/>
        </p:nvSpPr>
        <p:spPr>
          <a:xfrm>
            <a:off x="6064099" y="6029505"/>
            <a:ext cx="4277092" cy="4278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L0</a:t>
            </a:r>
            <a:r>
              <a:rPr lang="ja-JP" altLang="en-US" dirty="0"/>
              <a:t>ハイパーバイザ</a:t>
            </a:r>
          </a:p>
        </p:txBody>
      </p:sp>
      <p:sp>
        <p:nvSpPr>
          <p:cNvPr id="6" name="正方形/長方形 4">
            <a:extLst>
              <a:ext uri="{FF2B5EF4-FFF2-40B4-BE49-F238E27FC236}">
                <a16:creationId xmlns:a16="http://schemas.microsoft.com/office/drawing/2014/main" id="{BDACE020-46C2-1784-FFAE-0A24EB68924E}"/>
              </a:ext>
            </a:extLst>
          </p:cNvPr>
          <p:cNvSpPr/>
          <p:nvPr/>
        </p:nvSpPr>
        <p:spPr>
          <a:xfrm>
            <a:off x="6064098" y="4014442"/>
            <a:ext cx="4277093" cy="17700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endParaRPr lang="ja-JP" altLang="en-US" dirty="0"/>
          </a:p>
        </p:txBody>
      </p:sp>
      <p:sp>
        <p:nvSpPr>
          <p:cNvPr id="7" name="正方形/長方形 5">
            <a:extLst>
              <a:ext uri="{FF2B5EF4-FFF2-40B4-BE49-F238E27FC236}">
                <a16:creationId xmlns:a16="http://schemas.microsoft.com/office/drawing/2014/main" id="{1EE5F1FE-ED5B-449A-A746-0D90E4FEFF2D}"/>
              </a:ext>
            </a:extLst>
          </p:cNvPr>
          <p:cNvSpPr/>
          <p:nvPr/>
        </p:nvSpPr>
        <p:spPr>
          <a:xfrm>
            <a:off x="7301107" y="4183810"/>
            <a:ext cx="2743201" cy="8038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endParaRPr lang="ja-JP" altLang="en-US" dirty="0"/>
          </a:p>
        </p:txBody>
      </p:sp>
      <p:sp>
        <p:nvSpPr>
          <p:cNvPr id="8" name="正方形/長方形 10">
            <a:extLst>
              <a:ext uri="{FF2B5EF4-FFF2-40B4-BE49-F238E27FC236}">
                <a16:creationId xmlns:a16="http://schemas.microsoft.com/office/drawing/2014/main" id="{6D256072-C1F3-BD5B-B954-413AF43C4388}"/>
              </a:ext>
            </a:extLst>
          </p:cNvPr>
          <p:cNvSpPr/>
          <p:nvPr/>
        </p:nvSpPr>
        <p:spPr>
          <a:xfrm>
            <a:off x="7301107" y="5230368"/>
            <a:ext cx="2743200" cy="4278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L1</a:t>
            </a:r>
            <a:r>
              <a:rPr kumimoji="1" lang="ja-JP" altLang="en-US" dirty="0">
                <a:solidFill>
                  <a:schemeClr val="tx1"/>
                </a:solidFill>
              </a:rPr>
              <a:t>ハイパーバイザ</a:t>
            </a:r>
          </a:p>
        </p:txBody>
      </p:sp>
      <p:sp>
        <p:nvSpPr>
          <p:cNvPr id="9" name="正方形/長方形 11">
            <a:extLst>
              <a:ext uri="{FF2B5EF4-FFF2-40B4-BE49-F238E27FC236}">
                <a16:creationId xmlns:a16="http://schemas.microsoft.com/office/drawing/2014/main" id="{E698BC1E-58E2-ABFF-32EC-0D909A7BEF4C}"/>
              </a:ext>
            </a:extLst>
          </p:cNvPr>
          <p:cNvSpPr/>
          <p:nvPr/>
        </p:nvSpPr>
        <p:spPr>
          <a:xfrm>
            <a:off x="8486560" y="4334321"/>
            <a:ext cx="1326842" cy="5103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L2 OS</a:t>
            </a:r>
            <a:endParaRPr kumimoji="1" lang="ja-JP" altLang="en-US" dirty="0"/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D7D5E797-1957-41EF-F64B-C445AF98CD23}"/>
              </a:ext>
            </a:extLst>
          </p:cNvPr>
          <p:cNvSpPr txBox="1"/>
          <p:nvPr/>
        </p:nvSpPr>
        <p:spPr>
          <a:xfrm>
            <a:off x="5263598" y="6062606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L0</a:t>
            </a:r>
            <a:endParaRPr lang="en-JP" dirty="0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A7A54BCA-C1A8-8B71-8A0A-D953F3D22715}"/>
              </a:ext>
            </a:extLst>
          </p:cNvPr>
          <p:cNvSpPr txBox="1"/>
          <p:nvPr/>
        </p:nvSpPr>
        <p:spPr>
          <a:xfrm>
            <a:off x="5263598" y="5302946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  <a:endParaRPr lang="en-JP" dirty="0"/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449765E7-5D76-051B-A206-6966804F080A}"/>
              </a:ext>
            </a:extLst>
          </p:cNvPr>
          <p:cNvSpPr txBox="1"/>
          <p:nvPr/>
        </p:nvSpPr>
        <p:spPr>
          <a:xfrm>
            <a:off x="5263598" y="439568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  <a:endParaRPr lang="en-JP" dirty="0"/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00544191-C844-4179-DAB2-54D8B48C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554101-4B44-8113-0C4E-21232F68A715}"/>
              </a:ext>
            </a:extLst>
          </p:cNvPr>
          <p:cNvSpPr txBox="1"/>
          <p:nvPr/>
        </p:nvSpPr>
        <p:spPr>
          <a:xfrm>
            <a:off x="6244021" y="526247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L1 VM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6FAF6D-EDD9-2BA5-13C9-393D24351BC0}"/>
              </a:ext>
            </a:extLst>
          </p:cNvPr>
          <p:cNvSpPr txBox="1"/>
          <p:nvPr/>
        </p:nvSpPr>
        <p:spPr>
          <a:xfrm>
            <a:off x="7455252" y="440190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L2 VM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BA037D9-3593-5F59-63F8-68169B8A2C7F}"/>
              </a:ext>
            </a:extLst>
          </p:cNvPr>
          <p:cNvCxnSpPr>
            <a:cxnSpLocks/>
          </p:cNvCxnSpPr>
          <p:nvPr/>
        </p:nvCxnSpPr>
        <p:spPr>
          <a:xfrm>
            <a:off x="5051502" y="5108562"/>
            <a:ext cx="575848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5671B60-8B4B-3600-6FEF-4F217675E73A}"/>
              </a:ext>
            </a:extLst>
          </p:cNvPr>
          <p:cNvCxnSpPr>
            <a:cxnSpLocks/>
          </p:cNvCxnSpPr>
          <p:nvPr/>
        </p:nvCxnSpPr>
        <p:spPr>
          <a:xfrm>
            <a:off x="5051502" y="5910197"/>
            <a:ext cx="575848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loud 16">
            <a:extLst>
              <a:ext uri="{FF2B5EF4-FFF2-40B4-BE49-F238E27FC236}">
                <a16:creationId xmlns:a16="http://schemas.microsoft.com/office/drawing/2014/main" id="{D7BF35F5-4BB3-E2CE-8137-3F66FEFB2D83}"/>
              </a:ext>
            </a:extLst>
          </p:cNvPr>
          <p:cNvSpPr/>
          <p:nvPr/>
        </p:nvSpPr>
        <p:spPr>
          <a:xfrm>
            <a:off x="810557" y="5691660"/>
            <a:ext cx="3827170" cy="598672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パブリッククラウド</a:t>
            </a:r>
          </a:p>
        </p:txBody>
      </p:sp>
      <p:sp>
        <p:nvSpPr>
          <p:cNvPr id="20" name="Cloud 19">
            <a:extLst>
              <a:ext uri="{FF2B5EF4-FFF2-40B4-BE49-F238E27FC236}">
                <a16:creationId xmlns:a16="http://schemas.microsoft.com/office/drawing/2014/main" id="{CBB458E2-63B6-B71A-5036-718901FBDA07}"/>
              </a:ext>
            </a:extLst>
          </p:cNvPr>
          <p:cNvSpPr/>
          <p:nvPr/>
        </p:nvSpPr>
        <p:spPr>
          <a:xfrm>
            <a:off x="1385338" y="4795775"/>
            <a:ext cx="2754351" cy="59867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仮想クラウド</a:t>
            </a:r>
          </a:p>
        </p:txBody>
      </p:sp>
    </p:spTree>
    <p:extLst>
      <p:ext uri="{BB962C8B-B14F-4D97-AF65-F5344CB8AC3E}">
        <p14:creationId xmlns:p14="http://schemas.microsoft.com/office/powerpoint/2010/main" val="2413445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68A487-82E9-D71F-16C8-94A32DE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現状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D86EEB-DE20-E8D2-21FA-2B3C431E4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ネストした仮想化を用いるシステムには</a:t>
            </a:r>
            <a:r>
              <a:rPr lang="en-US" altLang="ja-JP" dirty="0"/>
              <a:t>SEV</a:t>
            </a:r>
            <a:r>
              <a:rPr lang="ja-JP" altLang="en-US" dirty="0"/>
              <a:t>を適用できない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に</a:t>
            </a:r>
            <a:r>
              <a:rPr lang="en-US" altLang="ja-JP" dirty="0"/>
              <a:t>SEV</a:t>
            </a:r>
            <a:r>
              <a:rPr lang="ja-JP" altLang="en-US" dirty="0"/>
              <a:t>を適用するにはシステムソフトウェアの対応が必要</a:t>
            </a:r>
            <a:endParaRPr lang="en-US" altLang="ja-JP" dirty="0"/>
          </a:p>
          <a:p>
            <a:pPr lvl="1"/>
            <a:r>
              <a:rPr lang="ja-JP" altLang="en-US" dirty="0"/>
              <a:t>例：ページテーブルエントリ</a:t>
            </a:r>
            <a:r>
              <a:rPr lang="en-US" altLang="ja-JP" dirty="0"/>
              <a:t>(PTE)</a:t>
            </a:r>
            <a:r>
              <a:rPr lang="ja-JP" altLang="en-US" dirty="0"/>
              <a:t>の</a:t>
            </a:r>
            <a:r>
              <a:rPr lang="en-US" altLang="ja-JP" dirty="0"/>
              <a:t>C</a:t>
            </a:r>
            <a:r>
              <a:rPr lang="ja-JP" altLang="en-US" dirty="0"/>
              <a:t>ビットでメモリ暗号化を制御</a:t>
            </a:r>
            <a:endParaRPr lang="en-US" altLang="ja-JP" dirty="0"/>
          </a:p>
          <a:p>
            <a:r>
              <a:rPr lang="ja-JP" altLang="en-US" dirty="0"/>
              <a:t>ハイパーバイザではまだ</a:t>
            </a:r>
            <a:r>
              <a:rPr lang="en-US" altLang="ja-JP" dirty="0"/>
              <a:t>SEV</a:t>
            </a:r>
            <a:r>
              <a:rPr lang="ja-JP" altLang="en-US" dirty="0"/>
              <a:t>対応が行われていない</a:t>
            </a:r>
            <a:endParaRPr lang="en-US" altLang="ja-JP" dirty="0"/>
          </a:p>
          <a:p>
            <a:pPr lvl="1"/>
            <a:r>
              <a:rPr lang="en-US" altLang="ja-JP" dirty="0"/>
              <a:t>KVM</a:t>
            </a:r>
            <a:r>
              <a:rPr lang="ja-JP" altLang="en-US" dirty="0"/>
              <a:t>の</a:t>
            </a:r>
            <a:r>
              <a:rPr lang="en-US" altLang="ja-JP" dirty="0"/>
              <a:t>L1 VM</a:t>
            </a:r>
            <a:r>
              <a:rPr lang="ja-JP" altLang="en-US" dirty="0"/>
              <a:t>に</a:t>
            </a:r>
            <a:r>
              <a:rPr lang="en-US" altLang="ja-JP" dirty="0"/>
              <a:t>SEV</a:t>
            </a:r>
            <a:r>
              <a:rPr lang="ja-JP" altLang="en-US" dirty="0"/>
              <a:t>を適用するとその中で</a:t>
            </a:r>
            <a:r>
              <a:rPr lang="en-US" altLang="ja-JP" dirty="0"/>
              <a:t>L2 VM</a:t>
            </a:r>
            <a:r>
              <a:rPr lang="ja-JP" altLang="en-US" dirty="0"/>
              <a:t>を起動できない</a:t>
            </a:r>
            <a:endParaRPr lang="en-US" altLang="ja-JP" dirty="0"/>
          </a:p>
          <a:p>
            <a:pPr lvl="1"/>
            <a:r>
              <a:rPr lang="en-US" altLang="ja-JP" dirty="0"/>
              <a:t>Xen</a:t>
            </a:r>
            <a:r>
              <a:rPr lang="ja-JP" altLang="en-US" dirty="0"/>
              <a:t>や</a:t>
            </a:r>
            <a:r>
              <a:rPr lang="en-US" altLang="ja-JP" dirty="0" err="1"/>
              <a:t>BitVisor</a:t>
            </a:r>
            <a:r>
              <a:rPr lang="ja-JP" altLang="en-US" dirty="0"/>
              <a:t>等のタイプ</a:t>
            </a:r>
            <a:r>
              <a:rPr lang="en-US" altLang="ja-JP" dirty="0"/>
              <a:t>1</a:t>
            </a:r>
            <a:r>
              <a:rPr lang="ja-JP" altLang="en-US" dirty="0"/>
              <a:t>ハイパーバイザは</a:t>
            </a:r>
            <a:r>
              <a:rPr lang="en-US" altLang="ja-JP" dirty="0"/>
              <a:t>L1 VM</a:t>
            </a:r>
            <a:r>
              <a:rPr lang="ja-JP" altLang="en-US" dirty="0"/>
              <a:t>内で起動できない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D1C4F9-F60B-F525-E757-192A66F8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正方形/長方形 10">
            <a:extLst>
              <a:ext uri="{FF2B5EF4-FFF2-40B4-BE49-F238E27FC236}">
                <a16:creationId xmlns:a16="http://schemas.microsoft.com/office/drawing/2014/main" id="{402F7056-A2D6-3055-710C-E4A9B09ABFDF}"/>
              </a:ext>
            </a:extLst>
          </p:cNvPr>
          <p:cNvSpPr/>
          <p:nvPr/>
        </p:nvSpPr>
        <p:spPr>
          <a:xfrm>
            <a:off x="2999676" y="4316821"/>
            <a:ext cx="3428059" cy="209119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VM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C8B6E0AB-CCC0-487D-4B25-5413B13BE3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448818"/>
              </p:ext>
            </p:extLst>
          </p:nvPr>
        </p:nvGraphicFramePr>
        <p:xfrm>
          <a:off x="7342347" y="4467651"/>
          <a:ext cx="1866900" cy="1628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3919820591"/>
                    </a:ext>
                  </a:extLst>
                </a:gridCol>
              </a:tblGrid>
              <a:tr h="407106"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/>
                        <a:t>DRAM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324868"/>
                  </a:ext>
                </a:extLst>
              </a:tr>
              <a:tr h="407106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 暗号化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265188"/>
                  </a:ext>
                </a:extLst>
              </a:tr>
              <a:tr h="407106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 暗号化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88236"/>
                  </a:ext>
                </a:extLst>
              </a:tr>
              <a:tr h="407106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非暗号化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01105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ECAEC90F-0191-4B91-8FC8-157257EEBB41}"/>
              </a:ext>
            </a:extLst>
          </p:cNvPr>
          <p:cNvSpPr/>
          <p:nvPr/>
        </p:nvSpPr>
        <p:spPr>
          <a:xfrm>
            <a:off x="3323062" y="4672361"/>
            <a:ext cx="2798956" cy="16285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graphicFrame>
        <p:nvGraphicFramePr>
          <p:cNvPr id="6" name="表 8">
            <a:extLst>
              <a:ext uri="{FF2B5EF4-FFF2-40B4-BE49-F238E27FC236}">
                <a16:creationId xmlns:a16="http://schemas.microsoft.com/office/drawing/2014/main" id="{C1E2EF2F-549F-8E7C-230F-8A07A1AC2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348701"/>
              </p:ext>
            </p:extLst>
          </p:nvPr>
        </p:nvGraphicFramePr>
        <p:xfrm>
          <a:off x="4747069" y="4809794"/>
          <a:ext cx="1044157" cy="1050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4157">
                  <a:extLst>
                    <a:ext uri="{9D8B030D-6E8A-4147-A177-3AD203B41FA5}">
                      <a16:colId xmlns:a16="http://schemas.microsoft.com/office/drawing/2014/main" val="3919820591"/>
                    </a:ext>
                  </a:extLst>
                </a:gridCol>
              </a:tblGrid>
              <a:tr h="350044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/>
                        <a:t>C=1</a:t>
                      </a:r>
                      <a:endParaRPr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265188"/>
                  </a:ext>
                </a:extLst>
              </a:tr>
              <a:tr h="350044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/>
                        <a:t>C=1</a:t>
                      </a:r>
                      <a:endParaRPr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88236"/>
                  </a:ext>
                </a:extLst>
              </a:tr>
              <a:tr h="350044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/>
                        <a:t>C=0</a:t>
                      </a:r>
                      <a:endParaRPr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60110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9AABA2D-5D25-6884-F351-8274CA36D3C2}"/>
              </a:ext>
            </a:extLst>
          </p:cNvPr>
          <p:cNvSpPr txBox="1"/>
          <p:nvPr/>
        </p:nvSpPr>
        <p:spPr>
          <a:xfrm>
            <a:off x="4321525" y="594506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ページテーブル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40653-6419-7114-15F9-93C621053EF0}"/>
              </a:ext>
            </a:extLst>
          </p:cNvPr>
          <p:cNvSpPr txBox="1"/>
          <p:nvPr/>
        </p:nvSpPr>
        <p:spPr>
          <a:xfrm>
            <a:off x="3446186" y="4809794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B14C948-D2B0-0607-A4EF-5461505298CC}"/>
              </a:ext>
            </a:extLst>
          </p:cNvPr>
          <p:cNvCxnSpPr>
            <a:cxnSpLocks/>
          </p:cNvCxnSpPr>
          <p:nvPr/>
        </p:nvCxnSpPr>
        <p:spPr>
          <a:xfrm>
            <a:off x="5791227" y="5687122"/>
            <a:ext cx="1551120" cy="21491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879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8622F-51CC-A68D-108A-DD0CA2A27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提案：</a:t>
            </a:r>
            <a:r>
              <a:rPr lang="en-US" altLang="ja-JP" dirty="0"/>
              <a:t>Nested SEV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197774-794D-34E5-8C2E-03675C4F7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ネストした仮想化に</a:t>
            </a:r>
            <a:r>
              <a:rPr lang="en-US" altLang="ja-JP" dirty="0"/>
              <a:t>SEV</a:t>
            </a:r>
            <a:r>
              <a:rPr lang="ja-JP" altLang="en-US" dirty="0"/>
              <a:t>を組み合わせることを可能にする</a:t>
            </a:r>
            <a:endParaRPr lang="en-US" altLang="ja-JP" dirty="0"/>
          </a:p>
          <a:p>
            <a:pPr lvl="1"/>
            <a:r>
              <a:rPr lang="ja-JP" altLang="en-US" dirty="0"/>
              <a:t>システム構成として４種類の組み合わせが考えられる</a:t>
            </a:r>
            <a:endParaRPr lang="en-US" altLang="ja-JP" dirty="0"/>
          </a:p>
          <a:p>
            <a:pPr lvl="1"/>
            <a:r>
              <a:rPr lang="en-US" altLang="ja-JP" dirty="0"/>
              <a:t>L1 VM</a:t>
            </a:r>
            <a:r>
              <a:rPr lang="ja-JP" altLang="en-US" dirty="0"/>
              <a:t>と</a:t>
            </a:r>
            <a:r>
              <a:rPr lang="en-US" altLang="ja-JP" dirty="0"/>
              <a:t>L2 VM</a:t>
            </a:r>
            <a:r>
              <a:rPr lang="ja-JP" altLang="en-US" dirty="0"/>
              <a:t>に</a:t>
            </a:r>
            <a:r>
              <a:rPr lang="en-US" altLang="ja-JP" dirty="0"/>
              <a:t>SEV</a:t>
            </a:r>
            <a:r>
              <a:rPr lang="ja-JP" altLang="en-US" dirty="0"/>
              <a:t>を適用するかどうか</a:t>
            </a:r>
            <a:endParaRPr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 dirty="0"/>
              <a:t>の暗号鍵を同じにするかどうか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86E58493-FC45-5791-6A4B-C45015EDC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561016"/>
              </p:ext>
            </p:extLst>
          </p:nvPr>
        </p:nvGraphicFramePr>
        <p:xfrm>
          <a:off x="1647818" y="3723316"/>
          <a:ext cx="8580582" cy="228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28239">
                  <a:extLst>
                    <a:ext uri="{9D8B030D-6E8A-4147-A177-3AD203B41FA5}">
                      <a16:colId xmlns:a16="http://schemas.microsoft.com/office/drawing/2014/main" val="1581559864"/>
                    </a:ext>
                  </a:extLst>
                </a:gridCol>
                <a:gridCol w="2402561">
                  <a:extLst>
                    <a:ext uri="{9D8B030D-6E8A-4147-A177-3AD203B41FA5}">
                      <a16:colId xmlns:a16="http://schemas.microsoft.com/office/drawing/2014/main" val="3364104446"/>
                    </a:ext>
                  </a:extLst>
                </a:gridCol>
                <a:gridCol w="3449782">
                  <a:extLst>
                    <a:ext uri="{9D8B030D-6E8A-4147-A177-3AD203B41FA5}">
                      <a16:colId xmlns:a16="http://schemas.microsoft.com/office/drawing/2014/main" val="39939732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L1 VM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L2 VM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09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2400" dirty="0">
                          <a:solidFill>
                            <a:schemeClr val="tx1"/>
                          </a:solidFill>
                        </a:rPr>
                        <a:t>システム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構成</a:t>
                      </a:r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2400" dirty="0"/>
                        <a:t>SEV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SEV (L1</a:t>
                      </a:r>
                      <a:r>
                        <a:rPr kumimoji="1" lang="ja-JP" altLang="en-US" sz="2400" dirty="0"/>
                        <a:t>と同じ鍵</a:t>
                      </a:r>
                      <a:r>
                        <a:rPr kumimoji="1" lang="en-US" altLang="ja-JP" sz="2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178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2400" dirty="0">
                          <a:solidFill>
                            <a:schemeClr val="tx1"/>
                          </a:solidFill>
                        </a:rPr>
                        <a:t>システム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構成</a:t>
                      </a:r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kumimoji="1" lang="en-US" altLang="ja-JP" dirty="0"/>
                        <a:t>SEV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SEV (L1</a:t>
                      </a:r>
                      <a:r>
                        <a:rPr kumimoji="1" lang="ja-JP" altLang="en-US" sz="2400" dirty="0"/>
                        <a:t>と異なる鍵</a:t>
                      </a:r>
                      <a:r>
                        <a:rPr kumimoji="1" lang="en-US" altLang="ja-JP" sz="2400" dirty="0"/>
                        <a:t>)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78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2400" dirty="0">
                          <a:solidFill>
                            <a:schemeClr val="tx1"/>
                          </a:solidFill>
                        </a:rPr>
                        <a:t>システム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構成</a:t>
                      </a:r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kumimoji="1" lang="en-US" altLang="ja-JP" dirty="0"/>
                        <a:t>SEV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非暗号化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238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2400" dirty="0">
                          <a:solidFill>
                            <a:schemeClr val="tx1"/>
                          </a:solidFill>
                        </a:rPr>
                        <a:t>システム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構成</a:t>
                      </a:r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非暗号化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SEV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612718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265CBE4-D6AA-FEC4-5E4F-DCA677B8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99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96228F-F050-9B6C-A496-EEA1034E1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システム構成</a:t>
            </a:r>
            <a:r>
              <a:rPr lang="en-US" altLang="ja-JP" dirty="0"/>
              <a:t>1</a:t>
            </a:r>
            <a:r>
              <a:rPr lang="ja-JP" altLang="en-US" dirty="0"/>
              <a:t>：</a:t>
            </a:r>
            <a:r>
              <a:rPr lang="en-US" altLang="ja-JP" dirty="0"/>
              <a:t>L1</a:t>
            </a:r>
            <a:r>
              <a:rPr lang="ja-JP" altLang="en-US" dirty="0"/>
              <a:t>と</a:t>
            </a:r>
            <a:r>
              <a:rPr lang="en-US" altLang="ja-JP" dirty="0"/>
              <a:t>L2</a:t>
            </a:r>
            <a:r>
              <a:rPr lang="ja-JP" altLang="en-US" dirty="0"/>
              <a:t>で同じ暗号化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54F7A1-C080-484E-13BF-56940E370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altLang="ja-JP" dirty="0"/>
              <a:t>SEV</a:t>
            </a:r>
            <a:r>
              <a:rPr lang="ja-JP" altLang="en-JP" dirty="0"/>
              <a:t>で</a:t>
            </a:r>
            <a:r>
              <a:rPr lang="en-US" altLang="ja-JP" dirty="0"/>
              <a:t>L1 VM</a:t>
            </a:r>
            <a:r>
              <a:rPr lang="ja-JP" altLang="en-US" dirty="0"/>
              <a:t>と</a:t>
            </a:r>
            <a:r>
              <a:rPr lang="en-US" altLang="ja-JP" dirty="0"/>
              <a:t>L2 VM</a:t>
            </a:r>
            <a:r>
              <a:rPr lang="ja-JP" altLang="en-US" dirty="0"/>
              <a:t>の両方のメモリを同じ鍵で暗号化</a:t>
            </a:r>
            <a:endParaRPr lang="en-US" altLang="ja-JP" dirty="0"/>
          </a:p>
          <a:p>
            <a:pPr lvl="1"/>
            <a:r>
              <a:rPr lang="en-US" altLang="ja-JP" dirty="0"/>
              <a:t>L0</a:t>
            </a:r>
            <a:r>
              <a:rPr lang="ja-JP" altLang="en-US" dirty="0"/>
              <a:t>ハイパーバイザから</a:t>
            </a:r>
            <a:r>
              <a:rPr lang="en-US" altLang="ja-JP" dirty="0"/>
              <a:t>L1</a:t>
            </a:r>
            <a:r>
              <a:rPr lang="ja-JP" altLang="en-US" dirty="0"/>
              <a:t>ハイパーバイザと</a:t>
            </a:r>
            <a:r>
              <a:rPr lang="en-US" altLang="ja-JP" dirty="0"/>
              <a:t>L2 VM</a:t>
            </a:r>
            <a:r>
              <a:rPr lang="ja-JP" altLang="en-US" dirty="0"/>
              <a:t>を保護</a:t>
            </a:r>
            <a:endParaRPr lang="en-US" altLang="ja-JP" dirty="0"/>
          </a:p>
          <a:p>
            <a:pPr lvl="1"/>
            <a:r>
              <a:rPr lang="en-JP" altLang="ja-JP" dirty="0"/>
              <a:t>L1</a:t>
            </a:r>
            <a:r>
              <a:rPr lang="ja-JP" altLang="en-JP" dirty="0"/>
              <a:t>ハイパーバイザは</a:t>
            </a:r>
            <a:r>
              <a:rPr lang="en-US" altLang="ja-JP" dirty="0"/>
              <a:t>L2 VM</a:t>
            </a:r>
            <a:r>
              <a:rPr lang="ja-JP" altLang="en-US" dirty="0"/>
              <a:t>に自由にアクセス可</a:t>
            </a:r>
            <a:endParaRPr lang="en-US" altLang="ja-JP" dirty="0"/>
          </a:p>
          <a:p>
            <a:r>
              <a:rPr lang="ja-JP" altLang="en-US" dirty="0"/>
              <a:t>利用例</a:t>
            </a:r>
            <a:endParaRPr lang="en-US" altLang="ja-JP" dirty="0"/>
          </a:p>
          <a:p>
            <a:pPr lvl="1"/>
            <a:r>
              <a:rPr lang="ja-JP" altLang="en-US" dirty="0"/>
              <a:t>ユーザによる仮想プライベートクラウド </a:t>
            </a:r>
            <a:r>
              <a:rPr lang="en-US" altLang="ja-JP" sz="2000" dirty="0"/>
              <a:t>[Williams+, EuroSys'12]</a:t>
            </a:r>
            <a:r>
              <a:rPr lang="en-US" altLang="ja-JP" dirty="0"/>
              <a:t> </a:t>
            </a:r>
            <a:r>
              <a:rPr lang="ja-JP" altLang="en-US" dirty="0"/>
              <a:t>の構築</a:t>
            </a:r>
            <a:endParaRPr lang="en-US" altLang="ja-JP" dirty="0"/>
          </a:p>
          <a:p>
            <a:pPr lvl="1"/>
            <a:r>
              <a:rPr lang="en-US" altLang="ja-JP" dirty="0"/>
              <a:t>L2 VM</a:t>
            </a:r>
            <a:r>
              <a:rPr lang="ja-JP" altLang="en-US" dirty="0"/>
              <a:t>のメモリを</a:t>
            </a:r>
            <a:r>
              <a:rPr lang="en-US" altLang="ja-JP" dirty="0"/>
              <a:t>L1</a:t>
            </a:r>
            <a:r>
              <a:rPr lang="ja-JP" altLang="en-US" dirty="0"/>
              <a:t>ハイパーバイザ経由で遠隔監視 </a:t>
            </a:r>
            <a:r>
              <a:rPr lang="en-US" altLang="ja-JP" sz="2000" dirty="0"/>
              <a:t>[</a:t>
            </a:r>
            <a:r>
              <a:rPr lang="ja-JP" altLang="en-US" sz="2000" dirty="0"/>
              <a:t>能野</a:t>
            </a:r>
            <a:r>
              <a:rPr lang="en-US" altLang="ja-JP" sz="2000" dirty="0"/>
              <a:t>+, CSS'22]</a:t>
            </a: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A9F3E2-3A52-D2EB-089A-422EB5AA9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13" name="Cloud 12">
            <a:extLst>
              <a:ext uri="{FF2B5EF4-FFF2-40B4-BE49-F238E27FC236}">
                <a16:creationId xmlns:a16="http://schemas.microsoft.com/office/drawing/2014/main" id="{98BEE539-6670-1FAF-A830-D6CC4F915C18}"/>
              </a:ext>
            </a:extLst>
          </p:cNvPr>
          <p:cNvSpPr/>
          <p:nvPr/>
        </p:nvSpPr>
        <p:spPr>
          <a:xfrm>
            <a:off x="1722036" y="5618303"/>
            <a:ext cx="3827170" cy="598672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14" name="Cloud 13">
            <a:extLst>
              <a:ext uri="{FF2B5EF4-FFF2-40B4-BE49-F238E27FC236}">
                <a16:creationId xmlns:a16="http://schemas.microsoft.com/office/drawing/2014/main" id="{383ABD72-6246-A567-6BB5-62C42B3FFCE7}"/>
              </a:ext>
            </a:extLst>
          </p:cNvPr>
          <p:cNvSpPr/>
          <p:nvPr/>
        </p:nvSpPr>
        <p:spPr>
          <a:xfrm>
            <a:off x="2158045" y="4657807"/>
            <a:ext cx="3138373" cy="874926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CFC9E36-5A1E-5FB9-A829-68E602231F79}"/>
              </a:ext>
            </a:extLst>
          </p:cNvPr>
          <p:cNvGrpSpPr/>
          <p:nvPr/>
        </p:nvGrpSpPr>
        <p:grpSpPr>
          <a:xfrm>
            <a:off x="2684956" y="4521456"/>
            <a:ext cx="2100213" cy="1575340"/>
            <a:chOff x="7590407" y="2272683"/>
            <a:chExt cx="2100213" cy="157534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8FBB836D-8CDE-60D6-BB73-116A7E275E1F}"/>
                </a:ext>
              </a:extLst>
            </p:cNvPr>
            <p:cNvSpPr/>
            <p:nvPr/>
          </p:nvSpPr>
          <p:spPr>
            <a:xfrm>
              <a:off x="7590407" y="2272683"/>
              <a:ext cx="2100213" cy="44388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L2</a:t>
              </a:r>
              <a:r>
                <a:rPr lang="en-US" altLang="ja-JP" dirty="0">
                  <a:solidFill>
                    <a:schemeClr val="tx1"/>
                  </a:solidFill>
                </a:rPr>
                <a:t> VM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5A5C9F7C-34AE-E76A-5F33-D13D236A6AA6}"/>
                </a:ext>
              </a:extLst>
            </p:cNvPr>
            <p:cNvSpPr/>
            <p:nvPr/>
          </p:nvSpPr>
          <p:spPr>
            <a:xfrm>
              <a:off x="7590407" y="2851504"/>
              <a:ext cx="2100213" cy="44388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L1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ハイパーバイザ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850852D0-9273-A77C-4F96-E389C0EDCABA}"/>
                </a:ext>
              </a:extLst>
            </p:cNvPr>
            <p:cNvSpPr/>
            <p:nvPr/>
          </p:nvSpPr>
          <p:spPr>
            <a:xfrm>
              <a:off x="7590407" y="3404139"/>
              <a:ext cx="2100213" cy="4438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L0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ハイパーバイザ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1CCC02B-F2D1-9D2C-29F8-BAAE553BE9AA}"/>
              </a:ext>
            </a:extLst>
          </p:cNvPr>
          <p:cNvSpPr txBox="1"/>
          <p:nvPr/>
        </p:nvSpPr>
        <p:spPr>
          <a:xfrm>
            <a:off x="593546" y="625110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パブリッククラウド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140CF72B-071D-3A25-AEB6-230E073A1F50}"/>
              </a:ext>
            </a:extLst>
          </p:cNvPr>
          <p:cNvGrpSpPr/>
          <p:nvPr/>
        </p:nvGrpSpPr>
        <p:grpSpPr>
          <a:xfrm>
            <a:off x="6353907" y="4315498"/>
            <a:ext cx="4498631" cy="1673666"/>
            <a:chOff x="1259485" y="3959858"/>
            <a:chExt cx="5154402" cy="1917639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0C04EE4C-1F54-5F79-248A-DA209724EA65}"/>
                </a:ext>
              </a:extLst>
            </p:cNvPr>
            <p:cNvSpPr/>
            <p:nvPr/>
          </p:nvSpPr>
          <p:spPr>
            <a:xfrm>
              <a:off x="3473308" y="3959858"/>
              <a:ext cx="2940579" cy="191763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b" anchorCtr="0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L1 VM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5A30D482-E24B-2EFB-B64F-B18EFF143C38}"/>
                </a:ext>
              </a:extLst>
            </p:cNvPr>
            <p:cNvCxnSpPr>
              <a:cxnSpLocks/>
              <a:stCxn id="15" idx="0"/>
              <a:endCxn id="19" idx="2"/>
            </p:cNvCxnSpPr>
            <p:nvPr/>
          </p:nvCxnSpPr>
          <p:spPr>
            <a:xfrm flipH="1" flipV="1">
              <a:off x="4932068" y="4679668"/>
              <a:ext cx="1" cy="26593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6A3B5DEF-9493-2E6B-6FE8-519F9A896AE7}"/>
                </a:ext>
              </a:extLst>
            </p:cNvPr>
            <p:cNvSpPr/>
            <p:nvPr/>
          </p:nvSpPr>
          <p:spPr>
            <a:xfrm>
              <a:off x="4080981" y="4210459"/>
              <a:ext cx="1702174" cy="46921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L2 VM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90BCCC1F-C5C8-8E50-648B-252D975587FA}"/>
                </a:ext>
              </a:extLst>
            </p:cNvPr>
            <p:cNvSpPr/>
            <p:nvPr/>
          </p:nvSpPr>
          <p:spPr>
            <a:xfrm>
              <a:off x="1259485" y="3959858"/>
              <a:ext cx="1835271" cy="191763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b" anchorCtr="0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L1 VM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A7EB1C21-E593-D46D-A602-B7FD0EE7F5CA}"/>
                </a:ext>
              </a:extLst>
            </p:cNvPr>
            <p:cNvSpPr/>
            <p:nvPr/>
          </p:nvSpPr>
          <p:spPr>
            <a:xfrm>
              <a:off x="1513850" y="4453046"/>
              <a:ext cx="1346100" cy="71241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dirty="0"/>
                <a:t>侵入検知</a:t>
              </a:r>
              <a:endParaRPr lang="en-US" altLang="ja-JP" dirty="0"/>
            </a:p>
            <a:p>
              <a:pPr algn="ctr"/>
              <a:r>
                <a:rPr lang="ja-JP" altLang="en-US" dirty="0"/>
                <a:t>システム</a:t>
              </a:r>
            </a:p>
          </p:txBody>
        </p:sp>
        <p:cxnSp>
          <p:nvCxnSpPr>
            <p:cNvPr id="24" name="コネクタ: カギ線 23">
              <a:extLst>
                <a:ext uri="{FF2B5EF4-FFF2-40B4-BE49-F238E27FC236}">
                  <a16:creationId xmlns:a16="http://schemas.microsoft.com/office/drawing/2014/main" id="{98460AA3-AFDC-050E-8F4C-16F1841DF821}"/>
                </a:ext>
              </a:extLst>
            </p:cNvPr>
            <p:cNvCxnSpPr>
              <a:cxnSpLocks/>
              <a:stCxn id="23" idx="3"/>
              <a:endCxn id="15" idx="1"/>
            </p:cNvCxnSpPr>
            <p:nvPr/>
          </p:nvCxnSpPr>
          <p:spPr>
            <a:xfrm>
              <a:off x="2859950" y="4809256"/>
              <a:ext cx="839559" cy="374328"/>
            </a:xfrm>
            <a:prstGeom prst="bentConnector3">
              <a:avLst/>
            </a:prstGeom>
            <a:ln w="28575"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32F192E-56F6-85FF-D006-5989FA0443B0}"/>
              </a:ext>
            </a:extLst>
          </p:cNvPr>
          <p:cNvSpPr txBox="1"/>
          <p:nvPr/>
        </p:nvSpPr>
        <p:spPr>
          <a:xfrm>
            <a:off x="593546" y="4386749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仮想プライベート</a:t>
            </a:r>
          </a:p>
          <a:p>
            <a:pPr algn="ctr"/>
            <a:r>
              <a:rPr lang="en-JP" dirty="0"/>
              <a:t>クラウド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3421E1-86B3-090E-97AF-3CD7CEB4F910}"/>
              </a:ext>
            </a:extLst>
          </p:cNvPr>
          <p:cNvSpPr/>
          <p:nvPr/>
        </p:nvSpPr>
        <p:spPr>
          <a:xfrm>
            <a:off x="8483498" y="5175828"/>
            <a:ext cx="2151493" cy="4154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L1ハイパーバイザ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E8CF8F1-9EA5-1DED-1BE5-40CAE11E37F2}"/>
              </a:ext>
            </a:extLst>
          </p:cNvPr>
          <p:cNvSpPr/>
          <p:nvPr/>
        </p:nvSpPr>
        <p:spPr>
          <a:xfrm>
            <a:off x="6353907" y="6154309"/>
            <a:ext cx="4498631" cy="415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L0ハイパーバイザ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590AE802-3DA6-DEFC-3FE2-9C0C3089A7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17129" y="4461471"/>
            <a:ext cx="492237" cy="690859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C86B5034-CC1D-AA3A-4EE5-2910415E95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940051" y="5400252"/>
            <a:ext cx="414515" cy="690859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FB13D95C-9C94-AFC6-E62B-52256735F1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520468" y="4185289"/>
            <a:ext cx="492237" cy="690859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D68DE932-9A4A-3703-840D-50CCA11269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473227" y="5989162"/>
            <a:ext cx="414515" cy="690859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5D61C599-3C3A-E1FA-07EC-2766B22AF3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603642" y="4185290"/>
            <a:ext cx="492237" cy="69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597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loud 12">
            <a:extLst>
              <a:ext uri="{FF2B5EF4-FFF2-40B4-BE49-F238E27FC236}">
                <a16:creationId xmlns:a16="http://schemas.microsoft.com/office/drawing/2014/main" id="{84BEA759-2E21-196F-0C6B-902662B84D23}"/>
              </a:ext>
            </a:extLst>
          </p:cNvPr>
          <p:cNvSpPr/>
          <p:nvPr/>
        </p:nvSpPr>
        <p:spPr>
          <a:xfrm>
            <a:off x="1722036" y="5618303"/>
            <a:ext cx="3827170" cy="598672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25" name="TextBox 15">
            <a:extLst>
              <a:ext uri="{FF2B5EF4-FFF2-40B4-BE49-F238E27FC236}">
                <a16:creationId xmlns:a16="http://schemas.microsoft.com/office/drawing/2014/main" id="{064D1C0C-2B07-A287-284C-307CE525AC52}"/>
              </a:ext>
            </a:extLst>
          </p:cNvPr>
          <p:cNvSpPr txBox="1"/>
          <p:nvPr/>
        </p:nvSpPr>
        <p:spPr>
          <a:xfrm>
            <a:off x="593546" y="625110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パブリッククラウド</a:t>
            </a:r>
          </a:p>
        </p:txBody>
      </p:sp>
      <p:pic>
        <p:nvPicPr>
          <p:cNvPr id="26" name="Picture 56">
            <a:extLst>
              <a:ext uri="{FF2B5EF4-FFF2-40B4-BE49-F238E27FC236}">
                <a16:creationId xmlns:a16="http://schemas.microsoft.com/office/drawing/2014/main" id="{204F5BA5-56E4-5D8F-A319-62C0101CC6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940051" y="5400252"/>
            <a:ext cx="414515" cy="69085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25A43EB4-269A-BA9A-D6A8-6C1F5F73F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システム構成</a:t>
            </a:r>
            <a:r>
              <a:rPr lang="en-US" altLang="ja-JP" dirty="0"/>
              <a:t>2</a:t>
            </a:r>
            <a:r>
              <a:rPr lang="ja-JP" altLang="en-US" dirty="0"/>
              <a:t>：</a:t>
            </a:r>
            <a:r>
              <a:rPr lang="en-US" altLang="ja-JP" dirty="0"/>
              <a:t>L1</a:t>
            </a:r>
            <a:r>
              <a:rPr lang="ja-JP" altLang="en-US" dirty="0"/>
              <a:t>と</a:t>
            </a:r>
            <a:r>
              <a:rPr lang="en-US" altLang="ja-JP" dirty="0"/>
              <a:t>L2</a:t>
            </a:r>
            <a:r>
              <a:rPr lang="ja-JP" altLang="en-US" dirty="0"/>
              <a:t>で異なる暗号化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6924E5-6B8B-DDF6-C1AB-C413C3282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SEV</a:t>
            </a:r>
            <a:r>
              <a:rPr lang="ja-JP" altLang="en-US" dirty="0"/>
              <a:t>で</a:t>
            </a:r>
            <a:r>
              <a:rPr lang="en-US" altLang="ja-JP" dirty="0"/>
              <a:t>L1 VM</a:t>
            </a:r>
            <a:r>
              <a:rPr lang="ja-JP" altLang="en-US" dirty="0"/>
              <a:t>と</a:t>
            </a:r>
            <a:r>
              <a:rPr lang="en-US" altLang="ja-JP" dirty="0"/>
              <a:t>L2 VM</a:t>
            </a:r>
            <a:r>
              <a:rPr lang="ja-JP" altLang="en-US" dirty="0"/>
              <a:t>それぞれのメモリを異なる鍵で暗号化</a:t>
            </a:r>
            <a:endParaRPr lang="en-US" altLang="ja-JP" dirty="0"/>
          </a:p>
          <a:p>
            <a:pPr lvl="1"/>
            <a:r>
              <a:rPr lang="en-US" altLang="ja-JP" dirty="0"/>
              <a:t>L0</a:t>
            </a:r>
            <a:r>
              <a:rPr lang="ja-JP" altLang="en-US" dirty="0"/>
              <a:t>ハイパーバイザから</a:t>
            </a:r>
            <a:r>
              <a:rPr lang="en-US" altLang="ja-JP" dirty="0"/>
              <a:t>L1</a:t>
            </a:r>
            <a:r>
              <a:rPr lang="ja-JP" altLang="en-US" dirty="0"/>
              <a:t>ハイパーバイザを保護</a:t>
            </a:r>
            <a:endParaRPr lang="en-US" altLang="ja-JP" dirty="0"/>
          </a:p>
          <a:p>
            <a:pPr lvl="1"/>
            <a:r>
              <a:rPr lang="ja-JP" altLang="en-US" dirty="0"/>
              <a:t>加えて、</a:t>
            </a:r>
            <a:r>
              <a:rPr lang="en-US" altLang="ja-JP" dirty="0"/>
              <a:t>L1</a:t>
            </a:r>
            <a:r>
              <a:rPr lang="ja-JP" altLang="en-US" dirty="0"/>
              <a:t>ハイパーバイザから</a:t>
            </a:r>
            <a:r>
              <a:rPr lang="en-US" altLang="ja-JP" dirty="0"/>
              <a:t>L2 VM</a:t>
            </a:r>
            <a:r>
              <a:rPr lang="ja-JP" altLang="en-US" dirty="0"/>
              <a:t>を保護</a:t>
            </a:r>
            <a:endParaRPr lang="en-US" altLang="ja-JP" dirty="0"/>
          </a:p>
          <a:p>
            <a:r>
              <a:rPr lang="ja-JP" altLang="en-US" dirty="0"/>
              <a:t>利用例</a:t>
            </a:r>
            <a:endParaRPr lang="en-US" altLang="ja-JP" dirty="0"/>
          </a:p>
          <a:p>
            <a:pPr lvl="1"/>
            <a:r>
              <a:rPr lang="ja-JP" altLang="en-US" dirty="0"/>
              <a:t>別のクラウド事業者による仮想パブリッククラウドの構築</a:t>
            </a:r>
            <a:endParaRPr lang="en-US" altLang="ja-JP" dirty="0"/>
          </a:p>
          <a:p>
            <a:pPr lvl="1"/>
            <a:r>
              <a:rPr lang="ja-JP" altLang="en-US" dirty="0"/>
              <a:t>ユーザの</a:t>
            </a:r>
            <a:r>
              <a:rPr lang="en-US" altLang="ja-JP" dirty="0"/>
              <a:t>L1</a:t>
            </a:r>
            <a:r>
              <a:rPr lang="ja-JP" altLang="en-US" dirty="0"/>
              <a:t>ハイパーバイザでクラウドのデータ流追跡 </a:t>
            </a:r>
            <a:r>
              <a:rPr lang="en-US" altLang="ja-JP" sz="2000" dirty="0"/>
              <a:t>[</a:t>
            </a:r>
            <a:r>
              <a:rPr lang="ja-JP" altLang="en-US" sz="2000" dirty="0"/>
              <a:t>安東</a:t>
            </a:r>
            <a:r>
              <a:rPr lang="en-US" altLang="ja-JP" sz="2000" dirty="0"/>
              <a:t>+, OS</a:t>
            </a:r>
            <a:r>
              <a:rPr lang="ja-JP" altLang="en-US" sz="2000" dirty="0"/>
              <a:t>研’</a:t>
            </a:r>
            <a:r>
              <a:rPr lang="en-US" altLang="ja-JP" sz="2000" dirty="0"/>
              <a:t>22]</a:t>
            </a: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725476-99A1-26EB-49BC-8D54782DD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31" name="Cloud 12">
            <a:extLst>
              <a:ext uri="{FF2B5EF4-FFF2-40B4-BE49-F238E27FC236}">
                <a16:creationId xmlns:a16="http://schemas.microsoft.com/office/drawing/2014/main" id="{92D951B4-7449-3142-0EF8-D4226ADE2924}"/>
              </a:ext>
            </a:extLst>
          </p:cNvPr>
          <p:cNvSpPr/>
          <p:nvPr/>
        </p:nvSpPr>
        <p:spPr>
          <a:xfrm>
            <a:off x="5785825" y="5761799"/>
            <a:ext cx="6058776" cy="836947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655A2FB4-5852-F8F5-29AA-444384AAD148}"/>
              </a:ext>
            </a:extLst>
          </p:cNvPr>
          <p:cNvGrpSpPr/>
          <p:nvPr/>
        </p:nvGrpSpPr>
        <p:grpSpPr>
          <a:xfrm>
            <a:off x="6289100" y="4286532"/>
            <a:ext cx="5064699" cy="1692723"/>
            <a:chOff x="6434643" y="3683583"/>
            <a:chExt cx="5115100" cy="1979079"/>
          </a:xfrm>
        </p:grpSpPr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82295D22-8857-3FD9-3051-C6DD32E1172A}"/>
                </a:ext>
              </a:extLst>
            </p:cNvPr>
            <p:cNvSpPr/>
            <p:nvPr/>
          </p:nvSpPr>
          <p:spPr>
            <a:xfrm>
              <a:off x="6434643" y="3683583"/>
              <a:ext cx="2440157" cy="197907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b" anchorCtr="0"/>
            <a:lstStyle/>
            <a:p>
              <a:pPr algn="ctr"/>
              <a:r>
                <a:rPr lang="en-US" altLang="ja-JP" dirty="0"/>
                <a:t>L1 VM</a:t>
              </a:r>
              <a:endParaRPr lang="ja-JP" altLang="en-US" dirty="0"/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DE2170A0-71A9-A9C9-E45F-9C5E91425309}"/>
                </a:ext>
              </a:extLst>
            </p:cNvPr>
            <p:cNvSpPr/>
            <p:nvPr/>
          </p:nvSpPr>
          <p:spPr>
            <a:xfrm>
              <a:off x="6565536" y="4685740"/>
              <a:ext cx="2178365" cy="51927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46800" rtlCol="0" anchor="ctr" anchorCtr="0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L1</a:t>
              </a:r>
              <a:r>
                <a:rPr lang="ja-JP" altLang="en-US" dirty="0">
                  <a:solidFill>
                    <a:schemeClr val="tx1"/>
                  </a:solidFill>
                </a:rPr>
                <a:t>ハイパーバイザ</a:t>
              </a:r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11891E1C-3E7E-F47C-12C2-8CA7E58BEF7A}"/>
                </a:ext>
              </a:extLst>
            </p:cNvPr>
            <p:cNvSpPr/>
            <p:nvPr/>
          </p:nvSpPr>
          <p:spPr>
            <a:xfrm>
              <a:off x="7041212" y="3887028"/>
              <a:ext cx="1227015" cy="51927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r>
                <a:rPr lang="en-US" altLang="ja-JP" dirty="0"/>
                <a:t>L2 VM</a:t>
              </a:r>
              <a:endParaRPr lang="ja-JP" altLang="en-US" dirty="0"/>
            </a:p>
          </p:txBody>
        </p:sp>
        <p:cxnSp>
          <p:nvCxnSpPr>
            <p:cNvPr id="70" name="直線矢印コネクタ 69">
              <a:extLst>
                <a:ext uri="{FF2B5EF4-FFF2-40B4-BE49-F238E27FC236}">
                  <a16:creationId xmlns:a16="http://schemas.microsoft.com/office/drawing/2014/main" id="{2920F024-8BB6-2A25-FEB3-D9075366B576}"/>
                </a:ext>
              </a:extLst>
            </p:cNvPr>
            <p:cNvCxnSpPr>
              <a:cxnSpLocks/>
              <a:stCxn id="67" idx="2"/>
              <a:endCxn id="66" idx="0"/>
            </p:cNvCxnSpPr>
            <p:nvPr/>
          </p:nvCxnSpPr>
          <p:spPr>
            <a:xfrm flipH="1">
              <a:off x="7654719" y="4406300"/>
              <a:ext cx="1" cy="27944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A4DEAE98-AD1B-DB86-5B24-5D5F4580E9C8}"/>
                </a:ext>
              </a:extLst>
            </p:cNvPr>
            <p:cNvSpPr/>
            <p:nvPr/>
          </p:nvSpPr>
          <p:spPr>
            <a:xfrm>
              <a:off x="9109586" y="3683583"/>
              <a:ext cx="2440157" cy="197907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b" anchorCtr="0"/>
            <a:lstStyle/>
            <a:p>
              <a:pPr algn="ctr"/>
              <a:r>
                <a:rPr lang="en-US" altLang="ja-JP" dirty="0"/>
                <a:t>L1 VM</a:t>
              </a:r>
              <a:endParaRPr lang="ja-JP" altLang="en-US" dirty="0"/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AFE87C55-0697-8FE4-229E-44730DEEE64C}"/>
                </a:ext>
              </a:extLst>
            </p:cNvPr>
            <p:cNvSpPr/>
            <p:nvPr/>
          </p:nvSpPr>
          <p:spPr>
            <a:xfrm>
              <a:off x="9223174" y="4688762"/>
              <a:ext cx="2178365" cy="51927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46800" rtlCol="0" anchor="ctr" anchorCtr="0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L1</a:t>
              </a:r>
              <a:r>
                <a:rPr lang="ja-JP" altLang="en-US" dirty="0">
                  <a:solidFill>
                    <a:schemeClr val="tx1"/>
                  </a:solidFill>
                </a:rPr>
                <a:t>ハイパーバイザ</a:t>
              </a:r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342C1879-F811-D79A-9842-89949AB5FE76}"/>
                </a:ext>
              </a:extLst>
            </p:cNvPr>
            <p:cNvSpPr/>
            <p:nvPr/>
          </p:nvSpPr>
          <p:spPr>
            <a:xfrm>
              <a:off x="9637880" y="3883148"/>
              <a:ext cx="1348951" cy="5228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r>
                <a:rPr lang="en-US" altLang="ja-JP" dirty="0"/>
                <a:t>L2 VM</a:t>
              </a:r>
              <a:endParaRPr lang="ja-JP" altLang="en-US" dirty="0"/>
            </a:p>
          </p:txBody>
        </p:sp>
        <p:cxnSp>
          <p:nvCxnSpPr>
            <p:cNvPr id="77" name="直線矢印コネクタ 76">
              <a:extLst>
                <a:ext uri="{FF2B5EF4-FFF2-40B4-BE49-F238E27FC236}">
                  <a16:creationId xmlns:a16="http://schemas.microsoft.com/office/drawing/2014/main" id="{99A3437B-F3BD-5405-FC06-7675832E320D}"/>
                </a:ext>
              </a:extLst>
            </p:cNvPr>
            <p:cNvCxnSpPr>
              <a:cxnSpLocks/>
              <a:stCxn id="73" idx="0"/>
              <a:endCxn id="74" idx="2"/>
            </p:cNvCxnSpPr>
            <p:nvPr/>
          </p:nvCxnSpPr>
          <p:spPr>
            <a:xfrm flipH="1" flipV="1">
              <a:off x="10312356" y="4406018"/>
              <a:ext cx="2" cy="28274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矢印コネクタ 77">
              <a:extLst>
                <a:ext uri="{FF2B5EF4-FFF2-40B4-BE49-F238E27FC236}">
                  <a16:creationId xmlns:a16="http://schemas.microsoft.com/office/drawing/2014/main" id="{F1064E89-3754-A7CF-39C4-8045C873E365}"/>
                </a:ext>
              </a:extLst>
            </p:cNvPr>
            <p:cNvCxnSpPr>
              <a:cxnSpLocks/>
              <a:stCxn id="66" idx="3"/>
              <a:endCxn id="73" idx="1"/>
            </p:cNvCxnSpPr>
            <p:nvPr/>
          </p:nvCxnSpPr>
          <p:spPr>
            <a:xfrm>
              <a:off x="8743901" y="4945376"/>
              <a:ext cx="479273" cy="302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5E23694A-0C5A-BFD9-BF8E-B8E8E2B29147}"/>
              </a:ext>
            </a:extLst>
          </p:cNvPr>
          <p:cNvSpPr/>
          <p:nvPr/>
        </p:nvSpPr>
        <p:spPr>
          <a:xfrm>
            <a:off x="6289100" y="6126825"/>
            <a:ext cx="2416114" cy="4120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L0ハイパーバイザ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55C4A74-68E5-FE1F-98F1-68FDD7CA101C}"/>
              </a:ext>
            </a:extLst>
          </p:cNvPr>
          <p:cNvSpPr/>
          <p:nvPr/>
        </p:nvSpPr>
        <p:spPr>
          <a:xfrm>
            <a:off x="8937686" y="6134879"/>
            <a:ext cx="2416114" cy="4120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L0ハイパーバイザ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34B04728-5024-CEF4-B0D3-8BB0A515C8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793973" y="5969251"/>
            <a:ext cx="414515" cy="69085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2BC5195E-B4D8-6AC0-AEEB-420E134232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305805" y="4167553"/>
            <a:ext cx="414515" cy="69085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80EDC287-C3A0-43AE-E77F-7B2F7D45BD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1023738" y="4882672"/>
            <a:ext cx="492237" cy="690859"/>
          </a:xfrm>
          <a:prstGeom prst="rect">
            <a:avLst/>
          </a:prstGeom>
        </p:spPr>
      </p:pic>
      <p:sp>
        <p:nvSpPr>
          <p:cNvPr id="14" name="Cloud 13">
            <a:extLst>
              <a:ext uri="{FF2B5EF4-FFF2-40B4-BE49-F238E27FC236}">
                <a16:creationId xmlns:a16="http://schemas.microsoft.com/office/drawing/2014/main" id="{73A64522-AA66-A789-2A8E-3A2C619B6F64}"/>
              </a:ext>
            </a:extLst>
          </p:cNvPr>
          <p:cNvSpPr/>
          <p:nvPr/>
        </p:nvSpPr>
        <p:spPr>
          <a:xfrm>
            <a:off x="2135865" y="5025037"/>
            <a:ext cx="3085210" cy="59867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20" name="TextBox 8">
            <a:extLst>
              <a:ext uri="{FF2B5EF4-FFF2-40B4-BE49-F238E27FC236}">
                <a16:creationId xmlns:a16="http://schemas.microsoft.com/office/drawing/2014/main" id="{FD6E42EC-9E6F-ECDC-4D25-39832237B750}"/>
              </a:ext>
            </a:extLst>
          </p:cNvPr>
          <p:cNvSpPr txBox="1"/>
          <p:nvPr/>
        </p:nvSpPr>
        <p:spPr>
          <a:xfrm>
            <a:off x="740900" y="4656737"/>
            <a:ext cx="18004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仮想</a:t>
            </a:r>
            <a:r>
              <a:rPr lang="ja-JP" altLang="en-US" dirty="0"/>
              <a:t>パブリック</a:t>
            </a:r>
            <a:endParaRPr lang="en-JP" dirty="0"/>
          </a:p>
          <a:p>
            <a:pPr algn="ctr"/>
            <a:r>
              <a:rPr lang="en-JP" dirty="0"/>
              <a:t>クラウド</a:t>
            </a:r>
          </a:p>
        </p:txBody>
      </p:sp>
      <p:pic>
        <p:nvPicPr>
          <p:cNvPr id="21" name="Picture 40">
            <a:extLst>
              <a:ext uri="{FF2B5EF4-FFF2-40B4-BE49-F238E27FC236}">
                <a16:creationId xmlns:a16="http://schemas.microsoft.com/office/drawing/2014/main" id="{8D4AFFC1-9076-044F-B851-795201F849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903721" y="4940816"/>
            <a:ext cx="492237" cy="690859"/>
          </a:xfrm>
          <a:prstGeom prst="rect">
            <a:avLst/>
          </a:prstGeom>
        </p:spPr>
      </p:pic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91CE7E7E-0991-527A-9B58-2CD9A056617F}"/>
              </a:ext>
            </a:extLst>
          </p:cNvPr>
          <p:cNvGrpSpPr/>
          <p:nvPr/>
        </p:nvGrpSpPr>
        <p:grpSpPr>
          <a:xfrm>
            <a:off x="2684956" y="4521456"/>
            <a:ext cx="2100213" cy="1575340"/>
            <a:chOff x="7590407" y="2272683"/>
            <a:chExt cx="2100213" cy="1575340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CC49812B-2E3C-76F2-2B35-5C9A2F5E9513}"/>
                </a:ext>
              </a:extLst>
            </p:cNvPr>
            <p:cNvSpPr/>
            <p:nvPr/>
          </p:nvSpPr>
          <p:spPr>
            <a:xfrm>
              <a:off x="7590407" y="2272683"/>
              <a:ext cx="2100213" cy="44388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L2</a:t>
              </a:r>
              <a:r>
                <a:rPr lang="en-US" altLang="ja-JP" dirty="0">
                  <a:solidFill>
                    <a:schemeClr val="tx1"/>
                  </a:solidFill>
                </a:rPr>
                <a:t> VM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B9BE7A2E-D839-A374-0E5C-68568BADE9F8}"/>
                </a:ext>
              </a:extLst>
            </p:cNvPr>
            <p:cNvSpPr/>
            <p:nvPr/>
          </p:nvSpPr>
          <p:spPr>
            <a:xfrm>
              <a:off x="7590407" y="2851504"/>
              <a:ext cx="2100213" cy="44388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L1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ハイパーバイザ</a:t>
              </a: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6D3D8C63-7FA0-0E11-2927-B958E8121621}"/>
                </a:ext>
              </a:extLst>
            </p:cNvPr>
            <p:cNvSpPr/>
            <p:nvPr/>
          </p:nvSpPr>
          <p:spPr>
            <a:xfrm>
              <a:off x="7590407" y="3404139"/>
              <a:ext cx="2100213" cy="4438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L0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ハイパーバイザ</a:t>
              </a:r>
            </a:p>
          </p:txBody>
        </p:sp>
      </p:grpSp>
      <p:pic>
        <p:nvPicPr>
          <p:cNvPr id="23" name="Picture 46" descr="1º PCPI IES Lloixa: [MSI] Actividad 19. Cuentas de usuario en Windows XP">
            <a:extLst>
              <a:ext uri="{FF2B5EF4-FFF2-40B4-BE49-F238E27FC236}">
                <a16:creationId xmlns:a16="http://schemas.microsoft.com/office/drawing/2014/main" id="{98C38D44-A566-8277-A931-01DCA02A92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4145621" y="4181440"/>
            <a:ext cx="769455" cy="76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468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6061CA-E149-14C5-27FD-CC40DA17A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システム構成</a:t>
            </a:r>
            <a:r>
              <a:rPr lang="en-US" altLang="ja-JP" dirty="0"/>
              <a:t>3</a:t>
            </a:r>
            <a:r>
              <a:rPr lang="ja-JP" altLang="en-US" dirty="0"/>
              <a:t>：</a:t>
            </a:r>
            <a:r>
              <a:rPr lang="en-US" altLang="ja-JP" dirty="0"/>
              <a:t>L1</a:t>
            </a:r>
            <a:r>
              <a:rPr lang="ja-JP" altLang="en-US" dirty="0"/>
              <a:t>のみ暗号化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30CE35-2883-A430-ED57-1E67E61D3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L1 VM</a:t>
            </a:r>
            <a:r>
              <a:rPr lang="ja-JP" altLang="en-US" dirty="0"/>
              <a:t>だけ</a:t>
            </a:r>
            <a:r>
              <a:rPr lang="en-US" altLang="ja-JP" dirty="0"/>
              <a:t>SEV</a:t>
            </a:r>
            <a:r>
              <a:rPr lang="ja-JP" altLang="en-US" dirty="0"/>
              <a:t>でメモリを暗号化し、</a:t>
            </a:r>
            <a:r>
              <a:rPr lang="en-US" altLang="ja-JP" dirty="0"/>
              <a:t>L2 VM</a:t>
            </a:r>
            <a:r>
              <a:rPr lang="ja-JP" altLang="en-US" dirty="0"/>
              <a:t>は暗号化しない</a:t>
            </a:r>
            <a:endParaRPr lang="en-US" altLang="ja-JP" dirty="0"/>
          </a:p>
          <a:p>
            <a:pPr lvl="1"/>
            <a:r>
              <a:rPr lang="en-US" altLang="ja-JP" dirty="0"/>
              <a:t>L0</a:t>
            </a:r>
            <a:r>
              <a:rPr lang="ja-JP" altLang="en-US" dirty="0"/>
              <a:t>ハイパーバイザから</a:t>
            </a:r>
            <a:r>
              <a:rPr lang="en-US" altLang="ja-JP" dirty="0"/>
              <a:t>L1</a:t>
            </a:r>
            <a:r>
              <a:rPr lang="ja-JP" altLang="en-US" dirty="0"/>
              <a:t>ハイパーバイザのみを保護</a:t>
            </a:r>
            <a:endParaRPr lang="en-US" altLang="ja-JP" dirty="0"/>
          </a:p>
          <a:p>
            <a:r>
              <a:rPr lang="ja-JP" altLang="en-US" dirty="0"/>
              <a:t>利用例</a:t>
            </a:r>
            <a:endParaRPr lang="en-US" altLang="ja-JP" dirty="0"/>
          </a:p>
          <a:p>
            <a:pPr lvl="1"/>
            <a:r>
              <a:rPr lang="ja-JP" altLang="en-US" dirty="0"/>
              <a:t>クラウドとユーザの両方が</a:t>
            </a:r>
            <a:r>
              <a:rPr lang="en-US" altLang="ja-JP" dirty="0"/>
              <a:t>L2 VM</a:t>
            </a:r>
            <a:r>
              <a:rPr lang="ja-JP" altLang="en-US" dirty="0"/>
              <a:t>のメモリを監視</a:t>
            </a:r>
            <a:endParaRPr lang="en-US" altLang="ja-JP" dirty="0"/>
          </a:p>
          <a:p>
            <a:pPr lvl="2"/>
            <a:r>
              <a:rPr lang="ja-JP" altLang="en-US" dirty="0"/>
              <a:t>クラウドの</a:t>
            </a:r>
            <a:r>
              <a:rPr lang="en-US" altLang="ja-JP" dirty="0"/>
              <a:t>L0</a:t>
            </a:r>
            <a:r>
              <a:rPr lang="ja-JP" altLang="en-US" dirty="0"/>
              <a:t>ハイパーバイザとユーザの</a:t>
            </a:r>
            <a:r>
              <a:rPr lang="en-US" altLang="ja-JP" dirty="0"/>
              <a:t>L1</a:t>
            </a:r>
            <a:r>
              <a:rPr lang="ja-JP" altLang="en-US" dirty="0"/>
              <a:t>ハイパーバイザ経由</a:t>
            </a:r>
            <a:endParaRPr lang="en-US" altLang="ja-JP" dirty="0"/>
          </a:p>
          <a:p>
            <a:pPr lvl="1"/>
            <a:r>
              <a:rPr lang="ja-JP" altLang="en-US" dirty="0"/>
              <a:t>機密データを扱わない処理はメモリを暗号化しない</a:t>
            </a:r>
            <a:r>
              <a:rPr lang="en-US" altLang="ja-JP" dirty="0"/>
              <a:t>L2 VM</a:t>
            </a:r>
            <a:r>
              <a:rPr lang="ja-JP" altLang="en-US" dirty="0"/>
              <a:t>で実行</a:t>
            </a:r>
            <a:endParaRPr lang="en-US" altLang="ja-JP" dirty="0"/>
          </a:p>
          <a:p>
            <a:pPr lvl="2"/>
            <a:r>
              <a:rPr lang="ja-JP" altLang="en-US" dirty="0"/>
              <a:t>メモリアクセスの多い処理を高速化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C9A4C6-4DD3-5BE6-4BDC-8371FEDC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lang="ja-JP" altLang="en-US" smtClean="0"/>
              <a:pPr/>
              <a:t>9</a:t>
            </a:fld>
            <a:endParaRPr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0E965BF-13F8-56F2-0966-7EA21C55795E}"/>
              </a:ext>
            </a:extLst>
          </p:cNvPr>
          <p:cNvGrpSpPr/>
          <p:nvPr/>
        </p:nvGrpSpPr>
        <p:grpSpPr>
          <a:xfrm>
            <a:off x="3805351" y="4660831"/>
            <a:ext cx="4581297" cy="1695519"/>
            <a:chOff x="3926613" y="4660831"/>
            <a:chExt cx="4581297" cy="1695519"/>
          </a:xfrm>
        </p:grpSpPr>
        <p:sp>
          <p:nvSpPr>
            <p:cNvPr id="5" name="Cloud 12">
              <a:extLst>
                <a:ext uri="{FF2B5EF4-FFF2-40B4-BE49-F238E27FC236}">
                  <a16:creationId xmlns:a16="http://schemas.microsoft.com/office/drawing/2014/main" id="{B9C4446A-A9AB-429A-4929-230CB29FEEEE}"/>
                </a:ext>
              </a:extLst>
            </p:cNvPr>
            <p:cNvSpPr/>
            <p:nvPr/>
          </p:nvSpPr>
          <p:spPr>
            <a:xfrm>
              <a:off x="3926613" y="5757678"/>
              <a:ext cx="4581297" cy="598672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P" dirty="0">
                <a:solidFill>
                  <a:srgbClr val="FF0000"/>
                </a:solidFill>
              </a:endParaRPr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4D34788D-1658-A617-685B-DCACC4E89086}"/>
                </a:ext>
              </a:extLst>
            </p:cNvPr>
            <p:cNvGrpSpPr/>
            <p:nvPr/>
          </p:nvGrpSpPr>
          <p:grpSpPr>
            <a:xfrm>
              <a:off x="5178660" y="4660831"/>
              <a:ext cx="2100213" cy="1575340"/>
              <a:chOff x="7590407" y="2272683"/>
              <a:chExt cx="2100213" cy="1575340"/>
            </a:xfrm>
          </p:grpSpPr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613BC91D-803A-CD6F-7F68-5CD64C4543A9}"/>
                  </a:ext>
                </a:extLst>
              </p:cNvPr>
              <p:cNvSpPr/>
              <p:nvPr/>
            </p:nvSpPr>
            <p:spPr>
              <a:xfrm>
                <a:off x="7590407" y="2272683"/>
                <a:ext cx="2100213" cy="4438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solidFill>
                      <a:schemeClr val="tx1"/>
                    </a:solidFill>
                  </a:rPr>
                  <a:t>L2</a:t>
                </a:r>
                <a:r>
                  <a:rPr lang="en-US" altLang="ja-JP" dirty="0">
                    <a:solidFill>
                      <a:schemeClr val="tx1"/>
                    </a:solidFill>
                  </a:rPr>
                  <a:t> VM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9295EA95-9F8B-E543-B899-A854A114D2A7}"/>
                  </a:ext>
                </a:extLst>
              </p:cNvPr>
              <p:cNvSpPr/>
              <p:nvPr/>
            </p:nvSpPr>
            <p:spPr>
              <a:xfrm>
                <a:off x="7590407" y="2851504"/>
                <a:ext cx="2100213" cy="44388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solidFill>
                      <a:schemeClr val="tx1"/>
                    </a:solidFill>
                  </a:rPr>
                  <a:t>L1</a:t>
                </a:r>
                <a:r>
                  <a:rPr kumimoji="1" lang="ja-JP" altLang="en-US" dirty="0">
                    <a:solidFill>
                      <a:schemeClr val="tx1"/>
                    </a:solidFill>
                  </a:rPr>
                  <a:t>ハイパーバイザ</a:t>
                </a:r>
              </a:p>
            </p:txBody>
          </p: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972368FC-0A9F-34DC-C228-24B8B60CEF9B}"/>
                  </a:ext>
                </a:extLst>
              </p:cNvPr>
              <p:cNvSpPr/>
              <p:nvPr/>
            </p:nvSpPr>
            <p:spPr>
              <a:xfrm>
                <a:off x="7590407" y="3404139"/>
                <a:ext cx="2100213" cy="4438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solidFill>
                      <a:schemeClr val="tx1"/>
                    </a:solidFill>
                  </a:rPr>
                  <a:t>L0</a:t>
                </a:r>
                <a:r>
                  <a:rPr kumimoji="1" lang="ja-JP" altLang="en-US" dirty="0">
                    <a:solidFill>
                      <a:schemeClr val="tx1"/>
                    </a:solidFill>
                  </a:rPr>
                  <a:t>ハイパーバイザ</a:t>
                </a:r>
              </a:p>
            </p:txBody>
          </p:sp>
        </p:grpSp>
        <p:cxnSp>
          <p:nvCxnSpPr>
            <p:cNvPr id="8" name="Elbow Connector 7">
              <a:extLst>
                <a:ext uri="{FF2B5EF4-FFF2-40B4-BE49-F238E27FC236}">
                  <a16:creationId xmlns:a16="http://schemas.microsoft.com/office/drawing/2014/main" id="{FC87925B-0CA2-B14C-BD24-6F7460B73C4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165960" y="4882773"/>
              <a:ext cx="12700" cy="1131456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Elbow Connector 5">
              <a:extLst>
                <a:ext uri="{FF2B5EF4-FFF2-40B4-BE49-F238E27FC236}">
                  <a16:creationId xmlns:a16="http://schemas.microsoft.com/office/drawing/2014/main" id="{1F4F47F2-C7BF-8621-2351-A7430E4349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72523" y="4882773"/>
              <a:ext cx="12700" cy="578821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315472D-8128-F975-2AB7-F1E179DEA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7646514" y="4807980"/>
              <a:ext cx="492237" cy="690859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BF2DAAA-FF09-3F82-F3E5-8DD39B22178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>
              <a:off x="4277990" y="5632558"/>
              <a:ext cx="414515" cy="690859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B783C21-F5F2-036B-99E4-DC8B6C563B14}"/>
                </a:ext>
              </a:extLst>
            </p:cNvPr>
            <p:cNvSpPr txBox="1"/>
            <p:nvPr/>
          </p:nvSpPr>
          <p:spPr>
            <a:xfrm>
              <a:off x="4277990" y="490020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/>
                <a:t>監視</a:t>
              </a:r>
            </a:p>
          </p:txBody>
        </p:sp>
      </p:grpSp>
      <p:sp>
        <p:nvSpPr>
          <p:cNvPr id="9" name="TextBox 15">
            <a:extLst>
              <a:ext uri="{FF2B5EF4-FFF2-40B4-BE49-F238E27FC236}">
                <a16:creationId xmlns:a16="http://schemas.microsoft.com/office/drawing/2014/main" id="{2B5F3C61-626B-DC11-9BB0-887ECA3AFB63}"/>
              </a:ext>
            </a:extLst>
          </p:cNvPr>
          <p:cNvSpPr txBox="1"/>
          <p:nvPr/>
        </p:nvSpPr>
        <p:spPr>
          <a:xfrm>
            <a:off x="7907033" y="623743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パブリッククラウド</a:t>
            </a:r>
          </a:p>
        </p:txBody>
      </p:sp>
    </p:spTree>
    <p:extLst>
      <p:ext uri="{BB962C8B-B14F-4D97-AF65-F5344CB8AC3E}">
        <p14:creationId xmlns:p14="http://schemas.microsoft.com/office/powerpoint/2010/main" val="2210853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dirty="0" smtClean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2216</Words>
  <Application>Microsoft Office PowerPoint</Application>
  <PresentationFormat>ワイド画面</PresentationFormat>
  <Paragraphs>458</Paragraphs>
  <Slides>26</Slides>
  <Notes>24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1" baseType="lpstr">
      <vt:lpstr>游ゴシック</vt:lpstr>
      <vt:lpstr>游ゴシック Light</vt:lpstr>
      <vt:lpstr>Arial</vt:lpstr>
      <vt:lpstr>Consolas</vt:lpstr>
      <vt:lpstr>Office テーマ</vt:lpstr>
      <vt:lpstr>Nested SEV： ネストした仮想化へのAMD SEVの適用</vt:lpstr>
      <vt:lpstr>パブリッククラウドでの機密情報の盗聴</vt:lpstr>
      <vt:lpstr>AMD SEVによるVMの保護</vt:lpstr>
      <vt:lpstr>クラウドでのネストした仮想化の利用</vt:lpstr>
      <vt:lpstr>現状</vt:lpstr>
      <vt:lpstr>提案：Nested SEV</vt:lpstr>
      <vt:lpstr>システム構成1：L1とL2で同じ暗号化</vt:lpstr>
      <vt:lpstr>システム構成2：L1とL2で異なる暗号化</vt:lpstr>
      <vt:lpstr>システム構成3：L1のみ暗号化</vt:lpstr>
      <vt:lpstr>システム構成4：L2のみ暗号化</vt:lpstr>
      <vt:lpstr>Nested SEVの適用方式</vt:lpstr>
      <vt:lpstr>方式1：透過的SEV</vt:lpstr>
      <vt:lpstr>方式2：SEVパススルー</vt:lpstr>
      <vt:lpstr>方式3：SEV仮想化</vt:lpstr>
      <vt:lpstr>実装</vt:lpstr>
      <vt:lpstr>L1ハイパーバイザのSEVゲスト対応</vt:lpstr>
      <vt:lpstr>L1ハイパーバイザ特有のSEVゲスト対応</vt:lpstr>
      <vt:lpstr>透過的SEV（方式1）</vt:lpstr>
      <vt:lpstr>SEVパススルー（方式2）</vt:lpstr>
      <vt:lpstr>ハイパーバイザごとの対応</vt:lpstr>
      <vt:lpstr>SEV仮想化（方式3）</vt:lpstr>
      <vt:lpstr>L1-L2間でのデータ共有</vt:lpstr>
      <vt:lpstr>実験</vt:lpstr>
      <vt:lpstr>ブロックデバイス読み出し性能</vt:lpstr>
      <vt:lpstr>関連研究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2022-12-14T02:37:53Z</dcterms:created>
  <dcterms:modified xsi:type="dcterms:W3CDTF">2022-12-14T02:37:59Z</dcterms:modified>
</cp:coreProperties>
</file>