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66" r:id="rId14"/>
    <p:sldId id="267" r:id="rId15"/>
    <p:sldId id="268" r:id="rId16"/>
    <p:sldId id="269" r:id="rId17"/>
    <p:sldId id="273" r:id="rId18"/>
    <p:sldId id="274" r:id="rId19"/>
    <p:sldId id="275" r:id="rId20"/>
    <p:sldId id="277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34"/>
    <p:restoredTop sz="80118"/>
  </p:normalViewPr>
  <p:slideViewPr>
    <p:cSldViewPr snapToGrid="0" snapToObjects="1">
      <p:cViewPr varScale="1">
        <p:scale>
          <a:sx n="93" d="100"/>
          <a:sy n="93" d="100"/>
        </p:scale>
        <p:origin x="360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SCwatcher/SCONE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meminfo</c:v>
                </c:pt>
                <c:pt idx="1">
                  <c:v>stat</c:v>
                </c:pt>
                <c:pt idx="2">
                  <c:v>uptime</c:v>
                </c:pt>
                <c:pt idx="3">
                  <c:v>net/tcp</c:v>
                </c:pt>
                <c:pt idx="4">
                  <c:v>net/udp</c:v>
                </c:pt>
                <c:pt idx="5">
                  <c:v>1/stat</c:v>
                </c:pt>
                <c:pt idx="6">
                  <c:v>1/status</c:v>
                </c:pt>
                <c:pt idx="7">
                  <c:v>1/cmdline</c:v>
                </c:pt>
                <c:pt idx="8">
                  <c:v>1/auxv</c:v>
                </c:pt>
                <c:pt idx="9">
                  <c:v>osrelease</c:v>
                </c:pt>
                <c:pt idx="10">
                  <c:v>pid_max</c:v>
                </c:pt>
                <c:pt idx="11">
                  <c:v>tty/drivers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3.46</c:v>
                </c:pt>
                <c:pt idx="1">
                  <c:v>6.96</c:v>
                </c:pt>
                <c:pt idx="2">
                  <c:v>1.62</c:v>
                </c:pt>
                <c:pt idx="3">
                  <c:v>6.79</c:v>
                </c:pt>
                <c:pt idx="4">
                  <c:v>2.76</c:v>
                </c:pt>
                <c:pt idx="5">
                  <c:v>2.5499999999999998</c:v>
                </c:pt>
                <c:pt idx="6">
                  <c:v>3.18</c:v>
                </c:pt>
                <c:pt idx="7">
                  <c:v>0.56999999999999995</c:v>
                </c:pt>
                <c:pt idx="8">
                  <c:v>1.28</c:v>
                </c:pt>
                <c:pt idx="9">
                  <c:v>0.55000000000000004</c:v>
                </c:pt>
                <c:pt idx="10">
                  <c:v>0.69</c:v>
                </c:pt>
                <c:pt idx="11">
                  <c:v>2.0099999999999998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9-2D47-A273-DFF8005AED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SCwatcher/Occlum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meminfo</c:v>
                </c:pt>
                <c:pt idx="1">
                  <c:v>stat</c:v>
                </c:pt>
                <c:pt idx="2">
                  <c:v>uptime</c:v>
                </c:pt>
                <c:pt idx="3">
                  <c:v>net/tcp</c:v>
                </c:pt>
                <c:pt idx="4">
                  <c:v>net/udp</c:v>
                </c:pt>
                <c:pt idx="5">
                  <c:v>1/stat</c:v>
                </c:pt>
                <c:pt idx="6">
                  <c:v>1/status</c:v>
                </c:pt>
                <c:pt idx="7">
                  <c:v>1/cmdline</c:v>
                </c:pt>
                <c:pt idx="8">
                  <c:v>1/auxv</c:v>
                </c:pt>
                <c:pt idx="9">
                  <c:v>osrelease</c:v>
                </c:pt>
                <c:pt idx="10">
                  <c:v>pid_max</c:v>
                </c:pt>
                <c:pt idx="11">
                  <c:v>tty/drivers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1.25</c:v>
                </c:pt>
                <c:pt idx="1">
                  <c:v>2.63</c:v>
                </c:pt>
                <c:pt idx="2">
                  <c:v>0.68</c:v>
                </c:pt>
                <c:pt idx="3">
                  <c:v>3.13</c:v>
                </c:pt>
                <c:pt idx="4">
                  <c:v>1.1000000000000001</c:v>
                </c:pt>
                <c:pt idx="5">
                  <c:v>1.52</c:v>
                </c:pt>
                <c:pt idx="6">
                  <c:v>1.64</c:v>
                </c:pt>
                <c:pt idx="7">
                  <c:v>0.38</c:v>
                </c:pt>
                <c:pt idx="8">
                  <c:v>0.47</c:v>
                </c:pt>
                <c:pt idx="9">
                  <c:v>0.24</c:v>
                </c:pt>
                <c:pt idx="10">
                  <c:v>0.31</c:v>
                </c:pt>
                <c:pt idx="1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E9-2D47-A273-DFF8005AED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insecure offloading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meminfo</c:v>
                </c:pt>
                <c:pt idx="1">
                  <c:v>stat</c:v>
                </c:pt>
                <c:pt idx="2">
                  <c:v>uptime</c:v>
                </c:pt>
                <c:pt idx="3">
                  <c:v>net/tcp</c:v>
                </c:pt>
                <c:pt idx="4">
                  <c:v>net/udp</c:v>
                </c:pt>
                <c:pt idx="5">
                  <c:v>1/stat</c:v>
                </c:pt>
                <c:pt idx="6">
                  <c:v>1/status</c:v>
                </c:pt>
                <c:pt idx="7">
                  <c:v>1/cmdline</c:v>
                </c:pt>
                <c:pt idx="8">
                  <c:v>1/auxv</c:v>
                </c:pt>
                <c:pt idx="9">
                  <c:v>osrelease</c:v>
                </c:pt>
                <c:pt idx="10">
                  <c:v>pid_max</c:v>
                </c:pt>
                <c:pt idx="11">
                  <c:v>tty/drivers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0.72</c:v>
                </c:pt>
                <c:pt idx="1">
                  <c:v>1.53</c:v>
                </c:pt>
                <c:pt idx="2">
                  <c:v>0.28000000000000003</c:v>
                </c:pt>
                <c:pt idx="3">
                  <c:v>2.4300000000000002</c:v>
                </c:pt>
                <c:pt idx="4">
                  <c:v>0.67</c:v>
                </c:pt>
                <c:pt idx="5">
                  <c:v>0.48</c:v>
                </c:pt>
                <c:pt idx="6">
                  <c:v>0.71</c:v>
                </c:pt>
                <c:pt idx="7">
                  <c:v>0.17</c:v>
                </c:pt>
                <c:pt idx="8">
                  <c:v>0.26</c:v>
                </c:pt>
                <c:pt idx="9">
                  <c:v>0.06</c:v>
                </c:pt>
                <c:pt idx="10">
                  <c:v>0.11</c:v>
                </c:pt>
                <c:pt idx="1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E9-2D47-A273-DFF8005AED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2356175"/>
        <c:axId val="732663839"/>
      </c:barChart>
      <c:catAx>
        <c:axId val="732356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32663839"/>
        <c:crosses val="autoZero"/>
        <c:auto val="1"/>
        <c:lblAlgn val="ctr"/>
        <c:lblOffset val="100"/>
        <c:noMultiLvlLbl val="0"/>
      </c:catAx>
      <c:valAx>
        <c:axId val="73266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32356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IDS VM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70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86</c:v>
                </c:pt>
                <c:pt idx="14">
                  <c:v>5</c:v>
                </c:pt>
                <c:pt idx="1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9E-E047-8D7C-DF421EBD03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VM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190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3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9E-E047-8D7C-DF421EBD03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1314399"/>
        <c:axId val="781439103"/>
      </c:barChart>
      <c:catAx>
        <c:axId val="7813143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</a:t>
                </a:r>
                <a:r>
                  <a:rPr lang="en-US" baseline="0" dirty="0"/>
                  <a:t> time (us)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81439103"/>
        <c:crosses val="autoZero"/>
        <c:auto val="1"/>
        <c:lblAlgn val="ctr"/>
        <c:lblOffset val="100"/>
        <c:noMultiLvlLbl val="0"/>
      </c:catAx>
      <c:valAx>
        <c:axId val="781439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81314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SCwatcher/SCONE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21.8</c:v>
                </c:pt>
                <c:pt idx="1">
                  <c:v>31.8</c:v>
                </c:pt>
                <c:pt idx="2">
                  <c:v>33.1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29-DE49-A20A-E39D5F51CA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SCwatcher/Occlum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2.0499999999999998</c:v>
                </c:pt>
                <c:pt idx="1">
                  <c:v>2.76</c:v>
                </c:pt>
                <c:pt idx="2">
                  <c:v>2.89</c:v>
                </c:pt>
                <c:pt idx="3">
                  <c:v>2.29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29-DE49-A20A-E39D5F51C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864175"/>
        <c:axId val="765865823"/>
      </c:barChart>
      <c:catAx>
        <c:axId val="76586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65865823"/>
        <c:crosses val="autoZero"/>
        <c:auto val="1"/>
        <c:lblAlgn val="ctr"/>
        <c:lblOffset val="100"/>
        <c:noMultiLvlLbl val="0"/>
      </c:catAx>
      <c:valAx>
        <c:axId val="765865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execution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65864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SCwatcher/Occlum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2.0499999999999998</c:v>
                </c:pt>
                <c:pt idx="1">
                  <c:v>2.76</c:v>
                </c:pt>
                <c:pt idx="2">
                  <c:v>2.89</c:v>
                </c:pt>
                <c:pt idx="3">
                  <c:v>2.29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45-A449-B50A-7C2B651100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insecure offloading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7.0000000000000007E-2</c:v>
                </c:pt>
                <c:pt idx="1">
                  <c:v>0.12</c:v>
                </c:pt>
                <c:pt idx="2">
                  <c:v>0.16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45-A449-B50A-7C2B65110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1209903"/>
        <c:axId val="771513647"/>
      </c:barChart>
      <c:catAx>
        <c:axId val="771209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71513647"/>
        <c:crosses val="autoZero"/>
        <c:auto val="1"/>
        <c:lblAlgn val="ctr"/>
        <c:lblOffset val="100"/>
        <c:noMultiLvlLbl val="0"/>
      </c:catAx>
      <c:valAx>
        <c:axId val="771513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771209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chkrootkit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2.0499999999999998</c:v>
                </c:pt>
                <c:pt idx="1">
                  <c:v>2.76</c:v>
                </c:pt>
                <c:pt idx="2">
                  <c:v>2.89</c:v>
                </c:pt>
                <c:pt idx="3">
                  <c:v>2.29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C8-1C4C-8E0C-C34C41857E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chkrootkit/C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2.3800000000000002E-2</c:v>
                </c:pt>
                <c:pt idx="1">
                  <c:v>2.4400000000000002E-2</c:v>
                </c:pt>
                <c:pt idx="2">
                  <c:v>2.3300000000000001E-2</c:v>
                </c:pt>
                <c:pt idx="3">
                  <c:v>2.35E-2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C8-1C4C-8E0C-C34C41857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3176783"/>
        <c:axId val="1003178431"/>
      </c:barChart>
      <c:catAx>
        <c:axId val="1003176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03178431"/>
        <c:crosses val="autoZero"/>
        <c:auto val="1"/>
        <c:lblAlgn val="ctr"/>
        <c:lblOffset val="100"/>
        <c:noMultiLvlLbl val="0"/>
      </c:catAx>
      <c:valAx>
        <c:axId val="1003178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 time</a:t>
                </a:r>
                <a:r>
                  <a:rPr lang="en-US" baseline="0" dirty="0"/>
                  <a:t> (sec)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03176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SCwatcher/Occlum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23.8</c:v>
                </c:pt>
                <c:pt idx="1">
                  <c:v>24.4</c:v>
                </c:pt>
                <c:pt idx="2">
                  <c:v>23.3</c:v>
                </c:pt>
                <c:pt idx="3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8-5C41-AAB1-23324ED3FA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insecure offloading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slapper</c:v>
                </c:pt>
                <c:pt idx="1">
                  <c:v>inetd</c:v>
                </c:pt>
                <c:pt idx="2">
                  <c:v>sshd</c:v>
                </c:pt>
                <c:pt idx="3">
                  <c:v>tcpd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20.100000000000001</c:v>
                </c:pt>
                <c:pt idx="2">
                  <c:v>22</c:v>
                </c:pt>
                <c:pt idx="3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8-5C41-AAB1-23324ED3F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4530079"/>
        <c:axId val="1004531727"/>
      </c:barChart>
      <c:catAx>
        <c:axId val="1004530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04531727"/>
        <c:crosses val="autoZero"/>
        <c:auto val="1"/>
        <c:lblAlgn val="ctr"/>
        <c:lblOffset val="100"/>
        <c:noMultiLvlLbl val="0"/>
      </c:catAx>
      <c:valAx>
        <c:axId val="1004531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execution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004530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2022/7/12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2022/7/12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Secure Offloading of User-level IDS with VM-compatible OS Emulation Layers for Intel SGX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various trade-offs between OS emulation layers, particularly in terms of performance and security.</a:t>
            </a:r>
          </a:p>
          <a:p>
            <a:r>
              <a:rPr lang="en-US" dirty="0"/>
              <a:t>One of the design choices is the library OS.</a:t>
            </a:r>
          </a:p>
          <a:p>
            <a:r>
              <a:rPr lang="en-US" dirty="0"/>
              <a:t>The library OS enables its processes to use various OS features including process management and filesystems in an enclave.</a:t>
            </a:r>
          </a:p>
          <a:p>
            <a:r>
              <a:rPr lang="en-US" dirty="0"/>
              <a:t>It requires exposing only a small interface to the outside of an enclave, while it increases the size of the trusted computing base inside an enclave.</a:t>
            </a:r>
          </a:p>
          <a:p>
            <a:r>
              <a:rPr lang="en-US" dirty="0"/>
              <a:t>In contrast, the other type of OS emulation layer provides only the standard C library inside an enclave.</a:t>
            </a:r>
          </a:p>
          <a:p>
            <a:r>
              <a:rPr lang="en-US" dirty="0"/>
              <a:t>This architecture can decrease the TCB size and avoid the extra overhead of the library OS.</a:t>
            </a:r>
          </a:p>
          <a:p>
            <a:r>
              <a:rPr lang="en-US" dirty="0"/>
              <a:t>However, the external interface to the outside of an enclave tends to be larger.</a:t>
            </a:r>
          </a:p>
          <a:p>
            <a:endParaRPr lang="en-US" dirty="0"/>
          </a:p>
          <a:p>
            <a:r>
              <a:rPr lang="en-US" dirty="0"/>
              <a:t>Multi-process support is another design choice.</a:t>
            </a:r>
          </a:p>
          <a:p>
            <a:r>
              <a:rPr lang="en-US" dirty="0"/>
              <a:t>For some type of IDS, it is necessary to execute external commands as a helper.</a:t>
            </a:r>
          </a:p>
          <a:p>
            <a:r>
              <a:rPr lang="en-US" dirty="0"/>
              <a:t>Some of the OS emulation layers can execute only a single process in an enclave.</a:t>
            </a:r>
          </a:p>
          <a:p>
            <a:r>
              <a:rPr lang="en-US" dirty="0"/>
              <a:t>The isolation between processes is strong, but it is necessary to create a new enclave whenever a child process is created.</a:t>
            </a:r>
          </a:p>
          <a:p>
            <a:r>
              <a:rPr lang="en-US" dirty="0"/>
              <a:t>Multi-process support has an advantage in terms of performance, but the isolation between processes is weaker.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505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 users to take trade-offs between these two, we have implemented </a:t>
            </a:r>
            <a:r>
              <a:rPr lang="en-US" dirty="0" err="1"/>
              <a:t>SCwatcher</a:t>
            </a:r>
            <a:r>
              <a:rPr lang="en-US" dirty="0"/>
              <a:t> by using two types of OS emulation layers.</a:t>
            </a:r>
          </a:p>
          <a:p>
            <a:r>
              <a:rPr lang="en-JP" dirty="0"/>
              <a:t>One implementation uses Occlum as a rich OS emulation layer.</a:t>
            </a:r>
          </a:p>
          <a:p>
            <a:r>
              <a:rPr lang="en-JP" dirty="0"/>
              <a:t>Occlum provides the library OS and runs </a:t>
            </a:r>
            <a:r>
              <a:rPr lang="en-US" dirty="0"/>
              <a:t>multiple processes in an enclave.</a:t>
            </a:r>
          </a:p>
          <a:p>
            <a:r>
              <a:rPr lang="en-US" dirty="0"/>
              <a:t>A process can create a child process in the same enclave by using the </a:t>
            </a:r>
            <a:r>
              <a:rPr lang="en-US" dirty="0" err="1"/>
              <a:t>posix_spawn</a:t>
            </a:r>
            <a:r>
              <a:rPr lang="en-US" dirty="0"/>
              <a:t> system call.</a:t>
            </a:r>
          </a:p>
          <a:p>
            <a:r>
              <a:rPr lang="en-US" dirty="0"/>
              <a:t>The processes in one enclave can be isolated with a technique called software fault isolation.</a:t>
            </a:r>
          </a:p>
          <a:p>
            <a:r>
              <a:rPr lang="en-US" dirty="0"/>
              <a:t>In </a:t>
            </a:r>
            <a:r>
              <a:rPr lang="en-US" dirty="0" err="1"/>
              <a:t>Occlum</a:t>
            </a:r>
            <a:r>
              <a:rPr lang="en-US" dirty="0"/>
              <a:t>, most of the library OS is written in Rust, which is a memory-safe language.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SCwatcher</a:t>
            </a:r>
            <a:r>
              <a:rPr lang="en-US" dirty="0"/>
              <a:t> using </a:t>
            </a:r>
            <a:r>
              <a:rPr lang="en-US" dirty="0" err="1"/>
              <a:t>Occlum</a:t>
            </a:r>
            <a:r>
              <a:rPr lang="en-US" dirty="0"/>
              <a:t>, </a:t>
            </a:r>
            <a:r>
              <a:rPr lang="en-US" dirty="0" err="1"/>
              <a:t>vProcFS</a:t>
            </a:r>
            <a:r>
              <a:rPr lang="en-US" dirty="0"/>
              <a:t> is embedded into the library OS.</a:t>
            </a:r>
          </a:p>
          <a:p>
            <a:r>
              <a:rPr lang="en-US" dirty="0"/>
              <a:t>We have extended the proc filesystem in the </a:t>
            </a:r>
            <a:r>
              <a:rPr lang="en-US" dirty="0" err="1"/>
              <a:t>Occlum</a:t>
            </a:r>
            <a:r>
              <a:rPr lang="en-US" dirty="0"/>
              <a:t> library to implement </a:t>
            </a:r>
            <a:r>
              <a:rPr lang="en-US" dirty="0" err="1"/>
              <a:t>vProcFS</a:t>
            </a:r>
            <a:r>
              <a:rPr lang="en-US" dirty="0"/>
              <a:t>.</a:t>
            </a:r>
          </a:p>
          <a:p>
            <a:r>
              <a:rPr lang="en-US" dirty="0"/>
              <a:t>Since the original proc filesystem in </a:t>
            </a:r>
            <a:r>
              <a:rPr lang="en-US" dirty="0" err="1"/>
              <a:t>Occlum</a:t>
            </a:r>
            <a:r>
              <a:rPr lang="en-US" dirty="0"/>
              <a:t> provides only a small subset of pseudo files and directories, we added necessary ones.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898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generate the data of pseudo files at the first file read, </a:t>
            </a:r>
            <a:r>
              <a:rPr lang="en-US" dirty="0" err="1"/>
              <a:t>vProcFS</a:t>
            </a:r>
            <a:r>
              <a:rPr lang="en-US" dirty="0"/>
              <a:t> invokes C code because </a:t>
            </a:r>
            <a:r>
              <a:rPr lang="en-US" dirty="0" err="1"/>
              <a:t>LLView</a:t>
            </a:r>
            <a:r>
              <a:rPr lang="en-US" dirty="0"/>
              <a:t> does not support Rust.</a:t>
            </a:r>
          </a:p>
          <a:p>
            <a:r>
              <a:rPr lang="en-US" dirty="0"/>
              <a:t>That C code is transformed to issue a newly added OCALL by </a:t>
            </a:r>
            <a:r>
              <a:rPr lang="en-US" dirty="0" err="1"/>
              <a:t>LLView</a:t>
            </a:r>
            <a:r>
              <a:rPr lang="en-US" dirty="0"/>
              <a:t> when memory data of a target VM is required.</a:t>
            </a:r>
          </a:p>
          <a:p>
            <a:r>
              <a:rPr lang="en-US" dirty="0"/>
              <a:t>An OCALL is the SGX interface for securely invoking untrusted code outside an enclave from trusted code inside the enclave.</a:t>
            </a:r>
          </a:p>
          <a:p>
            <a:r>
              <a:rPr lang="en-US" dirty="0"/>
              <a:t>When the OCALL invokes the extended </a:t>
            </a:r>
            <a:r>
              <a:rPr lang="en-US" dirty="0" err="1"/>
              <a:t>Occlum</a:t>
            </a:r>
            <a:r>
              <a:rPr lang="en-US" dirty="0"/>
              <a:t> runtime, the runtime invokes the hypervisor to obtain the specified memory data of a target VM.</a:t>
            </a:r>
          </a:p>
          <a:p>
            <a:endParaRPr lang="en-US" dirty="0"/>
          </a:p>
          <a:p>
            <a:r>
              <a:rPr lang="en-US" dirty="0" err="1"/>
              <a:t>vProcFS</a:t>
            </a:r>
            <a:r>
              <a:rPr lang="en-US" dirty="0"/>
              <a:t> itself preserves the generated data of pseudo files as a cache.</a:t>
            </a:r>
          </a:p>
          <a:p>
            <a:r>
              <a:rPr lang="en-US" dirty="0"/>
              <a:t>It flushes the cache after the specified period to prevent a stale cache.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10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other implementation uses SCONE as a thin OS emulation layer.</a:t>
            </a:r>
          </a:p>
          <a:p>
            <a:r>
              <a:rPr lang="en-US" dirty="0"/>
              <a:t>SCONE provides only the standard C library and runs only a single process in an</a:t>
            </a:r>
          </a:p>
          <a:p>
            <a:r>
              <a:rPr lang="en-US" dirty="0"/>
              <a:t>enclave.</a:t>
            </a:r>
          </a:p>
          <a:p>
            <a:r>
              <a:rPr lang="en-US" dirty="0"/>
              <a:t>It creates a new process with a new enclave whenever the fork system call is issued.</a:t>
            </a:r>
          </a:p>
          <a:p>
            <a:r>
              <a:rPr lang="en-US" dirty="0"/>
              <a:t>It also creates a new process and a new enclave when the exec system call is issued.</a:t>
            </a:r>
          </a:p>
          <a:p>
            <a:endParaRPr lang="en-US" dirty="0"/>
          </a:p>
          <a:p>
            <a:r>
              <a:rPr lang="en-US" dirty="0" err="1"/>
              <a:t>vProcFS</a:t>
            </a:r>
            <a:r>
              <a:rPr lang="en-US" dirty="0"/>
              <a:t> is provided independently of the SCONE library inside an enclave because SCONE does not provide any filesystems.</a:t>
            </a:r>
          </a:p>
          <a:p>
            <a:r>
              <a:rPr lang="en-US" dirty="0" err="1"/>
              <a:t>vProcFS</a:t>
            </a:r>
            <a:r>
              <a:rPr lang="en-US" dirty="0"/>
              <a:t> is additionally linked to IDS as a library.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303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vProcFS</a:t>
            </a:r>
            <a:r>
              <a:rPr lang="en-US" dirty="0"/>
              <a:t> needs to obtain OS data from the memory of a target VM.</a:t>
            </a:r>
          </a:p>
          <a:p>
            <a:r>
              <a:rPr lang="en-US" dirty="0"/>
              <a:t>To enable this, it has to invoke the hypervisor outside the enclave.</a:t>
            </a:r>
          </a:p>
          <a:p>
            <a:r>
              <a:rPr lang="en-US" dirty="0"/>
              <a:t>However, it is difficult to add such a new interface to SCONE.</a:t>
            </a:r>
          </a:p>
          <a:p>
            <a:r>
              <a:rPr lang="en-US" dirty="0"/>
              <a:t>We cannot extend the SCONE library because SCONE is closed-source software.</a:t>
            </a:r>
          </a:p>
          <a:p>
            <a:r>
              <a:rPr lang="en-US" dirty="0"/>
              <a:t>Since the interface between the SCONE library and runtime is unknown, we cannot directly invoke the SCONE runtime. 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SCwatcher</a:t>
            </a:r>
            <a:r>
              <a:rPr lang="en-US" dirty="0"/>
              <a:t> using SCONE, </a:t>
            </a:r>
            <a:r>
              <a:rPr lang="en-US" dirty="0" err="1"/>
              <a:t>vProcFS</a:t>
            </a:r>
            <a:r>
              <a:rPr lang="en-US" dirty="0"/>
              <a:t> leverages the existing </a:t>
            </a:r>
            <a:r>
              <a:rPr lang="en-US" dirty="0" err="1"/>
              <a:t>pread</a:t>
            </a:r>
            <a:r>
              <a:rPr lang="en-US" dirty="0"/>
              <a:t> system call and accesses the VM memory device outside the enclave.</a:t>
            </a:r>
          </a:p>
          <a:p>
            <a:r>
              <a:rPr lang="en-US" dirty="0"/>
              <a:t>The VM memory device is a pseudo device installed in the host OS.</a:t>
            </a:r>
          </a:p>
          <a:p>
            <a:r>
              <a:rPr lang="en-US" dirty="0"/>
              <a:t>When </a:t>
            </a:r>
            <a:r>
              <a:rPr lang="en-US" dirty="0" err="1"/>
              <a:t>vProcFS</a:t>
            </a:r>
            <a:r>
              <a:rPr lang="en-US" dirty="0"/>
              <a:t> issues the </a:t>
            </a:r>
            <a:r>
              <a:rPr lang="en-US" dirty="0" err="1"/>
              <a:t>pread</a:t>
            </a:r>
            <a:r>
              <a:rPr lang="en-US" dirty="0"/>
              <a:t> system call to the VM memory device, the SCONE library is first invoked.</a:t>
            </a:r>
          </a:p>
          <a:p>
            <a:r>
              <a:rPr lang="en-US" dirty="0"/>
              <a:t>Then, the SCONE runtime is invoked, and finally the VM memory device in the host OS is invoked.</a:t>
            </a:r>
          </a:p>
          <a:p>
            <a:r>
              <a:rPr lang="en-US" dirty="0"/>
              <a:t>The VM memory device invokes the hypervisor, obtains the memory of the target VM, and returns it to </a:t>
            </a:r>
            <a:r>
              <a:rPr lang="en-US" dirty="0" err="1"/>
              <a:t>vProcFS</a:t>
            </a:r>
            <a:r>
              <a:rPr lang="en-US" dirty="0"/>
              <a:t>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966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pread</a:t>
            </a:r>
            <a:r>
              <a:rPr lang="en-US" dirty="0"/>
              <a:t> system call is usually used to read file data from the specified offset.</a:t>
            </a:r>
          </a:p>
          <a:p>
            <a:r>
              <a:rPr lang="en-US" dirty="0" err="1"/>
              <a:t>vProcFS</a:t>
            </a:r>
            <a:r>
              <a:rPr lang="en-US" dirty="0"/>
              <a:t> uses this offset to specify a memory address in the target VM.</a:t>
            </a:r>
          </a:p>
          <a:p>
            <a:r>
              <a:rPr lang="en-US" dirty="0"/>
              <a:t>However, the address of kernel memory is too large to accept as a file offset in SCONE.</a:t>
            </a:r>
          </a:p>
          <a:p>
            <a:r>
              <a:rPr lang="en-US" dirty="0"/>
              <a:t>In addition, </a:t>
            </a:r>
            <a:r>
              <a:rPr lang="en-US" dirty="0" err="1"/>
              <a:t>vProcFS</a:t>
            </a:r>
            <a:r>
              <a:rPr lang="en-US" dirty="0"/>
              <a:t> needs to pass the address of the page tables as well when it obtains process data.</a:t>
            </a:r>
          </a:p>
          <a:p>
            <a:endParaRPr lang="en-US" dirty="0"/>
          </a:p>
          <a:p>
            <a:r>
              <a:rPr lang="en-US" dirty="0"/>
              <a:t>So, </a:t>
            </a:r>
            <a:r>
              <a:rPr lang="en-US" dirty="0" err="1"/>
              <a:t>vProcFS</a:t>
            </a:r>
            <a:r>
              <a:rPr lang="en-US" dirty="0"/>
              <a:t> compresses these two addresses into one 64-bit file offset.</a:t>
            </a:r>
          </a:p>
          <a:p>
            <a:r>
              <a:rPr lang="en-US" dirty="0"/>
              <a:t>To do this, </a:t>
            </a:r>
            <a:r>
              <a:rPr lang="en-US" dirty="0" err="1"/>
              <a:t>vProcFS</a:t>
            </a:r>
            <a:r>
              <a:rPr lang="en-US" dirty="0"/>
              <a:t> drops unnecessary bits from each address.</a:t>
            </a:r>
          </a:p>
          <a:p>
            <a:r>
              <a:rPr lang="en-US" dirty="0"/>
              <a:t>It can drop the lower 12 bits of the memory address because the page offset is always zero in </a:t>
            </a:r>
            <a:r>
              <a:rPr lang="en-US" dirty="0" err="1"/>
              <a:t>SCwatcher</a:t>
            </a:r>
            <a:r>
              <a:rPr lang="en-US" dirty="0"/>
              <a:t>.</a:t>
            </a:r>
          </a:p>
          <a:p>
            <a:r>
              <a:rPr lang="en-US" dirty="0"/>
              <a:t>For kernel data, the upper 17 bits of the address are always one.</a:t>
            </a:r>
          </a:p>
          <a:p>
            <a:r>
              <a:rPr lang="en-US" dirty="0"/>
              <a:t>So, </a:t>
            </a:r>
            <a:r>
              <a:rPr lang="en-US" dirty="0" err="1"/>
              <a:t>vProcFS</a:t>
            </a:r>
            <a:r>
              <a:rPr lang="en-US" dirty="0"/>
              <a:t> extracts the remaining 35 bits.</a:t>
            </a:r>
          </a:p>
          <a:p>
            <a:endParaRPr lang="en-US" dirty="0"/>
          </a:p>
          <a:p>
            <a:r>
              <a:rPr lang="en-US" dirty="0"/>
              <a:t>For process data, the upper 17 bits of the address are always zero.</a:t>
            </a:r>
          </a:p>
          <a:p>
            <a:r>
              <a:rPr lang="en-US" dirty="0"/>
              <a:t>In addition, </a:t>
            </a:r>
            <a:r>
              <a:rPr lang="en-US" dirty="0" err="1"/>
              <a:t>vProcFS</a:t>
            </a:r>
            <a:r>
              <a:rPr lang="en-US" dirty="0"/>
              <a:t> drops the upper 24 bits of the physical address of the page tables.</a:t>
            </a:r>
          </a:p>
          <a:p>
            <a:r>
              <a:rPr lang="en-US" dirty="0"/>
              <a:t>This limits the maximum memory size of a VM to 1 TB, but this is usually sufficient.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83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IDS needs to invoke </a:t>
            </a:r>
            <a:r>
              <a:rPr lang="en-US" dirty="0" err="1"/>
              <a:t>vProcFS</a:t>
            </a:r>
            <a:r>
              <a:rPr lang="en-US" dirty="0"/>
              <a:t> whenever it accesses pseudo files.</a:t>
            </a:r>
          </a:p>
          <a:p>
            <a:r>
              <a:rPr lang="en-US" dirty="0"/>
              <a:t>However, it is difficult for legacy IDS to access independent </a:t>
            </a:r>
            <a:r>
              <a:rPr lang="en-US" dirty="0" err="1"/>
              <a:t>vProcFS</a:t>
            </a:r>
            <a:r>
              <a:rPr lang="en-US" dirty="0"/>
              <a:t>. </a:t>
            </a:r>
          </a:p>
          <a:p>
            <a:r>
              <a:rPr lang="en-US" dirty="0"/>
              <a:t>Upon accessing pseudo files using the standard file functions, legacy IDS invokes the SCONE library as usual.</a:t>
            </a:r>
          </a:p>
          <a:p>
            <a:r>
              <a:rPr lang="en-US" dirty="0"/>
              <a:t>Since the SCONE library is not aware of </a:t>
            </a:r>
            <a:r>
              <a:rPr lang="en-US" dirty="0" err="1"/>
              <a:t>vProcFS</a:t>
            </a:r>
            <a:r>
              <a:rPr lang="en-US" dirty="0"/>
              <a:t>, it invokes the proc filesystem in the host OS.</a:t>
            </a:r>
          </a:p>
          <a:p>
            <a:endParaRPr lang="en-US" dirty="0"/>
          </a:p>
          <a:p>
            <a:r>
              <a:rPr lang="en-US" dirty="0"/>
              <a:t>To glue </a:t>
            </a:r>
            <a:r>
              <a:rPr lang="en-US" dirty="0" err="1"/>
              <a:t>vProcFS</a:t>
            </a:r>
            <a:r>
              <a:rPr lang="en-US" dirty="0"/>
              <a:t> to IDS, </a:t>
            </a:r>
            <a:r>
              <a:rPr lang="en-US" dirty="0" err="1"/>
              <a:t>SCwatcher</a:t>
            </a:r>
            <a:r>
              <a:rPr lang="en-US" dirty="0"/>
              <a:t> transforms IDS programs at compile time and makes them invoke the in-enclave virtual filesystem.</a:t>
            </a:r>
          </a:p>
          <a:p>
            <a:r>
              <a:rPr lang="en-US" dirty="0"/>
              <a:t>Specifically, it replaces the standard file functions used by IDS with the ones provided by the VFS.</a:t>
            </a:r>
          </a:p>
          <a:p>
            <a:r>
              <a:rPr lang="en-US" dirty="0"/>
              <a:t>The VFS dispatches file requests to </a:t>
            </a:r>
            <a:r>
              <a:rPr lang="en-US" dirty="0" err="1"/>
              <a:t>vProcFS</a:t>
            </a:r>
            <a:r>
              <a:rPr lang="en-US" dirty="0"/>
              <a:t> or the other filesystems.</a:t>
            </a:r>
          </a:p>
          <a:p>
            <a:r>
              <a:rPr lang="en-US" dirty="0"/>
              <a:t>If the accessed file or directory is a pseudo one of </a:t>
            </a:r>
            <a:r>
              <a:rPr lang="en-US" dirty="0" err="1"/>
              <a:t>vProcFS</a:t>
            </a:r>
            <a:r>
              <a:rPr lang="en-US" dirty="0"/>
              <a:t>, the VFS invokes the corresponding function of </a:t>
            </a:r>
            <a:r>
              <a:rPr lang="en-US" dirty="0" err="1"/>
              <a:t>vProcFS</a:t>
            </a:r>
            <a:r>
              <a:rPr lang="en-US" dirty="0"/>
              <a:t>.</a:t>
            </a:r>
          </a:p>
          <a:p>
            <a:r>
              <a:rPr lang="en-US" dirty="0"/>
              <a:t>Otherwise, it invokes the SCONE library as usual.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78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ran </a:t>
            </a:r>
            <a:r>
              <a:rPr lang="en-US" dirty="0" err="1"/>
              <a:t>SCwatcher</a:t>
            </a:r>
            <a:r>
              <a:rPr lang="en-US" dirty="0"/>
              <a:t> using Xen-SGX, which supports SGX virtualization.</a:t>
            </a:r>
          </a:p>
          <a:p>
            <a:r>
              <a:rPr lang="en-US" dirty="0"/>
              <a:t>In Xen, IDS is usually offloaded into Domain 0, but Xen-SGX cannot create enclaves in Domain 0.</a:t>
            </a:r>
          </a:p>
          <a:p>
            <a:r>
              <a:rPr lang="en-US" dirty="0"/>
              <a:t>So, </a:t>
            </a:r>
            <a:r>
              <a:rPr lang="en-US" dirty="0" err="1"/>
              <a:t>SCwatcher</a:t>
            </a:r>
            <a:r>
              <a:rPr lang="en-US" dirty="0"/>
              <a:t> created a VM dedicated for IDS, called the IDS VM, and offloaded IDS into enclaves in it.</a:t>
            </a:r>
          </a:p>
          <a:p>
            <a:endParaRPr lang="en-US" dirty="0"/>
          </a:p>
          <a:p>
            <a:r>
              <a:rPr lang="en-US" dirty="0"/>
              <a:t>We conducted several experiments to show the effectiveness of </a:t>
            </a:r>
            <a:r>
              <a:rPr lang="en-US" dirty="0" err="1"/>
              <a:t>SCwatcher</a:t>
            </a:r>
            <a:r>
              <a:rPr lang="en-US" dirty="0"/>
              <a:t>.</a:t>
            </a:r>
          </a:p>
          <a:p>
            <a:r>
              <a:rPr lang="en-US" dirty="0"/>
              <a:t>We used </a:t>
            </a:r>
            <a:r>
              <a:rPr lang="en-US" dirty="0" err="1"/>
              <a:t>chkrootkit</a:t>
            </a:r>
            <a:r>
              <a:rPr lang="en-US" dirty="0"/>
              <a:t>, which was one of the legacy host-based IDS.</a:t>
            </a:r>
          </a:p>
          <a:p>
            <a:r>
              <a:rPr lang="en-US" dirty="0"/>
              <a:t>Since </a:t>
            </a:r>
            <a:r>
              <a:rPr lang="en-US" dirty="0" err="1"/>
              <a:t>chkrootkit</a:t>
            </a:r>
            <a:r>
              <a:rPr lang="en-US" dirty="0"/>
              <a:t> is written in shell scripts, we first executed the bash shell in an enclave and then ran </a:t>
            </a:r>
            <a:r>
              <a:rPr lang="en-US" dirty="0" err="1"/>
              <a:t>chkrootkit</a:t>
            </a:r>
            <a:r>
              <a:rPr lang="en-US" dirty="0"/>
              <a:t> on bash.</a:t>
            </a:r>
          </a:p>
          <a:p>
            <a:r>
              <a:rPr lang="en-US" dirty="0"/>
              <a:t>For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, we created an enclave in advance and reused it.</a:t>
            </a:r>
          </a:p>
          <a:p>
            <a:r>
              <a:rPr lang="en-US" dirty="0"/>
              <a:t>For comparison, we used traditional insecure IDS offloading, which ran </a:t>
            </a:r>
            <a:r>
              <a:rPr lang="en-US" dirty="0" err="1"/>
              <a:t>chkrootkit</a:t>
            </a:r>
            <a:r>
              <a:rPr lang="en-US" dirty="0"/>
              <a:t> without enclaves.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9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chkrootkit</a:t>
            </a:r>
            <a:r>
              <a:rPr lang="en-US" dirty="0"/>
              <a:t> invokes many external commands, but only netstat and </a:t>
            </a:r>
            <a:r>
              <a:rPr lang="en-US" dirty="0" err="1"/>
              <a:t>ps</a:t>
            </a:r>
            <a:r>
              <a:rPr lang="en-US" dirty="0"/>
              <a:t> access the proc filesystem.</a:t>
            </a:r>
          </a:p>
          <a:p>
            <a:r>
              <a:rPr lang="en-US" dirty="0"/>
              <a:t>First, we offloaded these two commands using </a:t>
            </a:r>
            <a:r>
              <a:rPr lang="en-US" dirty="0" err="1"/>
              <a:t>SCwatcher</a:t>
            </a:r>
            <a:r>
              <a:rPr lang="en-US" dirty="0"/>
              <a:t>.</a:t>
            </a:r>
          </a:p>
          <a:p>
            <a:r>
              <a:rPr lang="en-US" dirty="0"/>
              <a:t>As a result, we confirmed that the outputs of these offloaded commands were almost the same as those when we ran them inside a target VM.</a:t>
            </a:r>
          </a:p>
          <a:p>
            <a:endParaRPr lang="en-US" dirty="0"/>
          </a:p>
          <a:p>
            <a:r>
              <a:rPr lang="en-US" dirty="0"/>
              <a:t>Next, we offloaded </a:t>
            </a:r>
            <a:r>
              <a:rPr lang="en-US" dirty="0" err="1"/>
              <a:t>chkrootkit</a:t>
            </a:r>
            <a:r>
              <a:rPr lang="en-US" dirty="0"/>
              <a:t>.</a:t>
            </a:r>
          </a:p>
          <a:p>
            <a:r>
              <a:rPr lang="en-US" dirty="0"/>
              <a:t>We used four detection functions that accessed the proc filesystem in </a:t>
            </a:r>
            <a:r>
              <a:rPr lang="en-US" dirty="0" err="1"/>
              <a:t>chkrootkit</a:t>
            </a:r>
            <a:r>
              <a:rPr lang="en-US" dirty="0"/>
              <a:t>.</a:t>
            </a:r>
          </a:p>
          <a:p>
            <a:r>
              <a:rPr lang="en-US" dirty="0"/>
              <a:t>These functions checked whether the slapper warm infected the system and whether  </a:t>
            </a:r>
            <a:r>
              <a:rPr lang="en-US" dirty="0" err="1"/>
              <a:t>inetd</a:t>
            </a:r>
            <a:r>
              <a:rPr lang="en-US" dirty="0"/>
              <a:t>, </a:t>
            </a:r>
            <a:r>
              <a:rPr lang="en-US" dirty="0" err="1"/>
              <a:t>sshd</a:t>
            </a:r>
            <a:r>
              <a:rPr lang="en-US" dirty="0"/>
              <a:t>, and </a:t>
            </a:r>
            <a:r>
              <a:rPr lang="en-US" dirty="0" err="1"/>
              <a:t>tcpd</a:t>
            </a:r>
            <a:r>
              <a:rPr lang="en-US" dirty="0"/>
              <a:t> were compromised.</a:t>
            </a:r>
          </a:p>
          <a:p>
            <a:r>
              <a:rPr lang="en-US" dirty="0"/>
              <a:t>According to the execution results, we confirmed that the offloaded </a:t>
            </a:r>
            <a:r>
              <a:rPr lang="en-US" dirty="0" err="1"/>
              <a:t>chkrootkit</a:t>
            </a:r>
            <a:r>
              <a:rPr lang="en-US" dirty="0"/>
              <a:t> could detect malware correctly.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38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of accessing each pseudo file of </a:t>
            </a:r>
            <a:r>
              <a:rPr lang="en-US" dirty="0" err="1"/>
              <a:t>vProcFS</a:t>
            </a:r>
            <a:r>
              <a:rPr lang="en-US" dirty="0"/>
              <a:t>.</a:t>
            </a:r>
          </a:p>
          <a:p>
            <a:r>
              <a:rPr lang="en-US" dirty="0"/>
              <a:t>The left-hand side figure shows the results for pseudo files used by netstat and ps.</a:t>
            </a:r>
          </a:p>
          <a:p>
            <a:r>
              <a:rPr lang="en-US" dirty="0"/>
              <a:t>Compared with the insecure IDS offloading, </a:t>
            </a:r>
            <a:r>
              <a:rPr lang="en-US" dirty="0" err="1"/>
              <a:t>SCwatcher</a:t>
            </a:r>
            <a:r>
              <a:rPr lang="en-US" dirty="0"/>
              <a:t>/SCONE took 3-10x longer.</a:t>
            </a:r>
          </a:p>
          <a:p>
            <a:r>
              <a:rPr lang="en-US" dirty="0"/>
              <a:t>In contrast,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was only 1.3-4x slower.</a:t>
            </a:r>
          </a:p>
          <a:p>
            <a:endParaRPr lang="en-US" dirty="0"/>
          </a:p>
          <a:p>
            <a:r>
              <a:rPr lang="en-US" dirty="0" err="1"/>
              <a:t>SCwatcher</a:t>
            </a:r>
            <a:r>
              <a:rPr lang="en-US" dirty="0"/>
              <a:t>/SCONE was much slower than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, but it should be faster to invoke system calls thanks to asynchronous system calls in SCONE.</a:t>
            </a:r>
          </a:p>
          <a:p>
            <a:r>
              <a:rPr lang="en-US" dirty="0"/>
              <a:t>To analyze this large overhead in </a:t>
            </a:r>
            <a:r>
              <a:rPr lang="en-US" dirty="0" err="1"/>
              <a:t>SCwatcher</a:t>
            </a:r>
            <a:r>
              <a:rPr lang="en-US" dirty="0"/>
              <a:t>/SCONE, we measured the execution time of the </a:t>
            </a:r>
            <a:r>
              <a:rPr lang="en-US" dirty="0" err="1"/>
              <a:t>pread</a:t>
            </a:r>
            <a:r>
              <a:rPr lang="en-US" dirty="0"/>
              <a:t> system call in an enclave with and without the IDS VM 200 times.</a:t>
            </a:r>
          </a:p>
          <a:p>
            <a:r>
              <a:rPr lang="en-US" dirty="0"/>
              <a:t>The right-hand side figure shows the histogram of the execution time.</a:t>
            </a:r>
          </a:p>
          <a:p>
            <a:r>
              <a:rPr lang="en-US" dirty="0"/>
              <a:t>When SCONE ran in the IDS VM, it took about 300 us more than 100 times .</a:t>
            </a:r>
          </a:p>
          <a:p>
            <a:r>
              <a:rPr lang="en-US" dirty="0"/>
              <a:t>Without the IDS VM, it was rare to take more than 4 us.</a:t>
            </a:r>
          </a:p>
          <a:p>
            <a:r>
              <a:rPr lang="en-US" dirty="0"/>
              <a:t>We concluded that virtualization in Xen increased the overhead of the </a:t>
            </a:r>
            <a:r>
              <a:rPr lang="en-US" dirty="0" err="1"/>
              <a:t>pread</a:t>
            </a:r>
            <a:r>
              <a:rPr lang="en-US" dirty="0"/>
              <a:t> system call in SCONE.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69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Infrastructure-as-a-Service clouds provide virtual machines to users.</a:t>
            </a:r>
          </a:p>
          <a:p>
            <a:r>
              <a:rPr lang="en-US" dirty="0"/>
              <a:t>Such VMs tend to suffer from various attacks.</a:t>
            </a:r>
          </a:p>
          <a:p>
            <a:r>
              <a:rPr lang="en-US" dirty="0"/>
              <a:t>So, it is important to monitor VMs using intrusion detection systems.</a:t>
            </a:r>
          </a:p>
          <a:p>
            <a:r>
              <a:rPr lang="en-US" dirty="0"/>
              <a:t>Since host-based IDS has to be executed inside target VMs to obtain the internal state of the system, it can be easily disabled if attackers intrude into VMs.</a:t>
            </a:r>
          </a:p>
          <a:p>
            <a:endParaRPr lang="en-US" dirty="0"/>
          </a:p>
          <a:p>
            <a:r>
              <a:rPr lang="en-US" dirty="0"/>
              <a:t>To protect host-based IDS, IDS offloading is used to securely execute IDS outside target VMs.</a:t>
            </a:r>
          </a:p>
          <a:p>
            <a:r>
              <a:rPr lang="en-US" dirty="0"/>
              <a:t>This technique can prevent IDS from being disabled even if attackers intrude into VMs because IDS does not exist in the VMs.</a:t>
            </a:r>
          </a:p>
          <a:p>
            <a:r>
              <a:rPr lang="en-US" dirty="0"/>
              <a:t>Unlike IDS running inside target VMs, offloaded IDS monitors the system information using VM introspection.</a:t>
            </a:r>
          </a:p>
          <a:p>
            <a:r>
              <a:rPr lang="en-US" dirty="0"/>
              <a:t>It obtains memory data of target VMs and analyzes OS data in it.</a:t>
            </a:r>
          </a:p>
          <a:p>
            <a:r>
              <a:rPr lang="en-US" dirty="0"/>
              <a:t>For example, IDS can detect the execution of malware by checking the list of running processes.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352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execution time of the four detection functions in </a:t>
            </a:r>
            <a:r>
              <a:rPr lang="en-US" dirty="0" err="1"/>
              <a:t>chkrootkit</a:t>
            </a:r>
            <a:r>
              <a:rPr lang="en-US" dirty="0"/>
              <a:t>.</a:t>
            </a:r>
          </a:p>
          <a:p>
            <a:r>
              <a:rPr lang="en-US" dirty="0"/>
              <a:t>The left-hand side figure shows the time needed for detecting malware using </a:t>
            </a:r>
            <a:r>
              <a:rPr lang="en-US" dirty="0" err="1"/>
              <a:t>SCwatcher</a:t>
            </a:r>
            <a:r>
              <a:rPr lang="en-US" dirty="0"/>
              <a:t>.</a:t>
            </a:r>
          </a:p>
          <a:p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was 9-12x faster than </a:t>
            </a:r>
            <a:r>
              <a:rPr lang="en-US" dirty="0" err="1"/>
              <a:t>SCwatcher</a:t>
            </a:r>
            <a:r>
              <a:rPr lang="en-US" dirty="0"/>
              <a:t>/SCONE.</a:t>
            </a:r>
          </a:p>
          <a:p>
            <a:r>
              <a:rPr lang="en-US" dirty="0"/>
              <a:t>According to our experiment, </a:t>
            </a:r>
            <a:r>
              <a:rPr lang="en-US" dirty="0" err="1"/>
              <a:t>SCwatcher</a:t>
            </a:r>
            <a:r>
              <a:rPr lang="en-US" dirty="0"/>
              <a:t>/SCONE needed 20x longer time than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to invoke one external command.</a:t>
            </a:r>
          </a:p>
          <a:p>
            <a:r>
              <a:rPr lang="en-US" dirty="0"/>
              <a:t>In </a:t>
            </a:r>
            <a:r>
              <a:rPr lang="en-US" dirty="0" err="1"/>
              <a:t>SCwatcher</a:t>
            </a:r>
            <a:r>
              <a:rPr lang="en-US" dirty="0"/>
              <a:t>/SCONE, two enclaves were created whenever bash executed one external command by issuing the fork and </a:t>
            </a:r>
            <a:r>
              <a:rPr lang="en-US" dirty="0" err="1"/>
              <a:t>execve</a:t>
            </a:r>
            <a:r>
              <a:rPr lang="en-US" dirty="0"/>
              <a:t> system calls.</a:t>
            </a:r>
          </a:p>
          <a:p>
            <a:r>
              <a:rPr lang="en-US" dirty="0"/>
              <a:t>In contrast,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did not create an enclave.</a:t>
            </a:r>
          </a:p>
          <a:p>
            <a:endParaRPr lang="en-JP" dirty="0"/>
          </a:p>
          <a:p>
            <a:r>
              <a:rPr lang="en-US" dirty="0"/>
              <a:t>On the other hand, even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took 18-29x longer than insecure IDS offloading, as in the right-hand side figure.</a:t>
            </a:r>
          </a:p>
          <a:p>
            <a:r>
              <a:rPr lang="en-US" dirty="0"/>
              <a:t>This experiment shows that </a:t>
            </a:r>
            <a:r>
              <a:rPr lang="en-US" dirty="0" err="1"/>
              <a:t>SCwatcher</a:t>
            </a:r>
            <a:r>
              <a:rPr lang="en-US" dirty="0"/>
              <a:t> is not suitable for IDS that creates many processes by invoking external commands.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0026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performance of IDS that does not invoke external commands, we have re-implemented </a:t>
            </a:r>
            <a:r>
              <a:rPr lang="en-US" dirty="0" err="1"/>
              <a:t>chkrootkit</a:t>
            </a:r>
            <a:r>
              <a:rPr lang="en-US" dirty="0"/>
              <a:t> in C.</a:t>
            </a:r>
          </a:p>
          <a:p>
            <a:r>
              <a:rPr lang="en-US" dirty="0"/>
              <a:t>This </a:t>
            </a:r>
            <a:r>
              <a:rPr lang="en-US" dirty="0" err="1"/>
              <a:t>chkrootkit</a:t>
            </a:r>
            <a:r>
              <a:rPr lang="en-US" dirty="0"/>
              <a:t> is executed using only one process.</a:t>
            </a:r>
          </a:p>
          <a:p>
            <a:r>
              <a:rPr lang="en-US" dirty="0"/>
              <a:t>It accesses minimum pseudo files of </a:t>
            </a:r>
            <a:r>
              <a:rPr lang="en-US" dirty="0" err="1"/>
              <a:t>vProcFS</a:t>
            </a:r>
            <a:r>
              <a:rPr lang="en-US" dirty="0"/>
              <a:t> unlike the netstat and </a:t>
            </a:r>
            <a:r>
              <a:rPr lang="en-US" dirty="0" err="1"/>
              <a:t>ps</a:t>
            </a:r>
            <a:r>
              <a:rPr lang="en-US" dirty="0"/>
              <a:t> commands.</a:t>
            </a:r>
          </a:p>
          <a:p>
            <a:endParaRPr lang="en-US" dirty="0"/>
          </a:p>
          <a:p>
            <a:r>
              <a:rPr lang="en-US" dirty="0"/>
              <a:t>As shown in the left-hand side figure, when we used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, the performance of </a:t>
            </a:r>
            <a:r>
              <a:rPr lang="en-US" dirty="0" err="1"/>
              <a:t>chkrootkit</a:t>
            </a:r>
            <a:r>
              <a:rPr lang="en-US" dirty="0"/>
              <a:t> written in C was improved by 86-124x, compared with that of the original </a:t>
            </a:r>
            <a:r>
              <a:rPr lang="en-US" dirty="0" err="1"/>
              <a:t>chkrootkit</a:t>
            </a:r>
            <a:r>
              <a:rPr lang="en-US" dirty="0"/>
              <a:t>.</a:t>
            </a:r>
          </a:p>
          <a:p>
            <a:r>
              <a:rPr lang="en-US" dirty="0"/>
              <a:t>The right-hand side figure shows the execution time of this </a:t>
            </a:r>
            <a:r>
              <a:rPr lang="en-US" dirty="0" err="1"/>
              <a:t>chkrootkit</a:t>
            </a:r>
            <a:r>
              <a:rPr lang="en-US" dirty="0"/>
              <a:t> in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and insecure IDS offloading.</a:t>
            </a:r>
          </a:p>
          <a:p>
            <a:r>
              <a:rPr lang="en-US" dirty="0"/>
              <a:t>The performance degradation in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was </a:t>
            </a:r>
            <a:r>
              <a:rPr lang="en-US"/>
              <a:t>only 6-39</a:t>
            </a:r>
            <a:r>
              <a:rPr lang="en-US" dirty="0"/>
              <a:t>%, compared with insecure IDS offloading.</a:t>
            </a:r>
          </a:p>
          <a:p>
            <a:r>
              <a:rPr lang="en-US" dirty="0"/>
              <a:t>Consequently, </a:t>
            </a:r>
            <a:r>
              <a:rPr lang="en-US" dirty="0" err="1"/>
              <a:t>SCwatcher</a:t>
            </a:r>
            <a:r>
              <a:rPr lang="en-US" dirty="0"/>
              <a:t>/</a:t>
            </a:r>
            <a:r>
              <a:rPr lang="en-US" dirty="0" err="1"/>
              <a:t>Occlum</a:t>
            </a:r>
            <a:r>
              <a:rPr lang="en-US" dirty="0"/>
              <a:t> could execute IDS written in C in the performance comparable to insecure IDS offloading.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86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I mentioned before, there are several systems using SGX for network-based IDS.</a:t>
            </a:r>
          </a:p>
          <a:p>
            <a:r>
              <a:rPr lang="en-US" dirty="0"/>
              <a:t>S-NFV enables network-based IDS to run in SGX enclaves.</a:t>
            </a:r>
          </a:p>
          <a:p>
            <a:r>
              <a:rPr lang="en-US" dirty="0"/>
              <a:t>It stores only the states and the code that handles them in enclaves.</a:t>
            </a:r>
          </a:p>
          <a:p>
            <a:r>
              <a:rPr lang="en-US" dirty="0"/>
              <a:t>S-NFV can minimize the TCB inside an enclave, but it is not easy to divide existing IDS into two.</a:t>
            </a:r>
          </a:p>
          <a:p>
            <a:endParaRPr lang="en-US" dirty="0"/>
          </a:p>
          <a:p>
            <a:r>
              <a:rPr lang="en-US" dirty="0"/>
              <a:t>SEC-IDS runs the entire Snort in an enclave with almost no modification.</a:t>
            </a:r>
          </a:p>
          <a:p>
            <a:r>
              <a:rPr lang="en-US" dirty="0"/>
              <a:t>To enable this, it uses the OS emulation layer for SGX called Graphene-SGX, which provides the library OS but runs a single process in an enclave.</a:t>
            </a:r>
          </a:p>
          <a:p>
            <a:r>
              <a:rPr lang="en-US" dirty="0"/>
              <a:t>However, its TCB is relatively large because Graphene-SGX uses large </a:t>
            </a:r>
            <a:r>
              <a:rPr lang="en-US" dirty="0" err="1"/>
              <a:t>glibc</a:t>
            </a:r>
            <a:r>
              <a:rPr lang="en-US" dirty="0"/>
              <a:t> as the standard C library.</a:t>
            </a:r>
          </a:p>
          <a:p>
            <a:endParaRPr lang="en-JP" dirty="0"/>
          </a:p>
          <a:p>
            <a:r>
              <a:rPr lang="en-US" dirty="0"/>
              <a:t>VMST can offload legacy IDS from a VM into a monitoring VM.</a:t>
            </a:r>
          </a:p>
          <a:p>
            <a:r>
              <a:rPr lang="en-US" dirty="0"/>
              <a:t>The OS in the monitoring VM provides system information in a target VM to IDS.</a:t>
            </a:r>
          </a:p>
          <a:p>
            <a:r>
              <a:rPr lang="en-US" dirty="0"/>
              <a:t>However,  its protection is much weaker than SGX enclaves.</a:t>
            </a:r>
          </a:p>
          <a:p>
            <a:r>
              <a:rPr lang="en-US" dirty="0"/>
              <a:t>Recently, AMD SEV is used to encrypt the memory of VMs transparently.</a:t>
            </a:r>
          </a:p>
          <a:p>
            <a:r>
              <a:rPr lang="en-US" dirty="0"/>
              <a:t>If AMD SEV is applied, the monitoring VM could be hardened.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009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conclude, we proposed </a:t>
            </a:r>
            <a:r>
              <a:rPr lang="en-US" dirty="0" err="1"/>
              <a:t>SCwatcher</a:t>
            </a:r>
            <a:r>
              <a:rPr lang="en-US" dirty="0"/>
              <a:t> for offloading user-level host-based IDS into enclaves using VM-compatible OS emulation layers for SGX.</a:t>
            </a:r>
          </a:p>
          <a:p>
            <a:r>
              <a:rPr lang="en-US" dirty="0" err="1"/>
              <a:t>SCwatcher</a:t>
            </a:r>
            <a:r>
              <a:rPr lang="en-US" dirty="0"/>
              <a:t> provides the standard OS interface using SCONE and </a:t>
            </a:r>
            <a:r>
              <a:rPr lang="en-US" dirty="0" err="1"/>
              <a:t>Occlum</a:t>
            </a:r>
            <a:r>
              <a:rPr lang="en-US" dirty="0"/>
              <a:t>.</a:t>
            </a:r>
          </a:p>
          <a:p>
            <a:r>
              <a:rPr lang="en-US" dirty="0"/>
              <a:t>It obtains system information inside VMs via </a:t>
            </a:r>
            <a:r>
              <a:rPr lang="en-US" dirty="0" err="1"/>
              <a:t>vProcFS</a:t>
            </a:r>
            <a:r>
              <a:rPr lang="en-US" dirty="0"/>
              <a:t>, which analyzes OS data in the memory of VMs.</a:t>
            </a:r>
          </a:p>
          <a:p>
            <a:r>
              <a:rPr lang="en-US" dirty="0"/>
              <a:t>According to our experiments, IDS written in C could achieve monitoring performance comparable to insecure IDS offloading without SGX.</a:t>
            </a:r>
          </a:p>
          <a:p>
            <a:endParaRPr lang="en-US" dirty="0"/>
          </a:p>
          <a:p>
            <a:r>
              <a:rPr lang="en-US" dirty="0"/>
              <a:t>Our future work is to reduce the overhead of obtaining memory data from target VMs.</a:t>
            </a:r>
          </a:p>
          <a:p>
            <a:r>
              <a:rPr lang="en-US" dirty="0"/>
              <a:t>For this purpose, the hypervisor could perform read-ahead of kernel data structures and obtain a larger amount of memory data at once.</a:t>
            </a:r>
          </a:p>
          <a:p>
            <a:r>
              <a:rPr lang="en-US" dirty="0"/>
              <a:t>Another direction is to reduce the overhead of invoking external commands from IDS.</a:t>
            </a:r>
          </a:p>
          <a:p>
            <a:r>
              <a:rPr lang="en-US" dirty="0"/>
              <a:t>One possible solution is to use the process pool in enclaves.</a:t>
            </a:r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923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 if IDS is offloaded to the outside of target VMs, it can still be attacked.</a:t>
            </a:r>
          </a:p>
          <a:p>
            <a:r>
              <a:rPr lang="en-US" dirty="0"/>
              <a:t>This is because external attackers could attack offloaded IDS running in clouds.</a:t>
            </a:r>
          </a:p>
          <a:p>
            <a:r>
              <a:rPr lang="en-US" dirty="0"/>
              <a:t>In addition, insiders could exist in clouds running offloaded IDS.</a:t>
            </a:r>
          </a:p>
          <a:p>
            <a:r>
              <a:rPr lang="en-US" dirty="0"/>
              <a:t>In fact, system administrators stole personal information and violated users' privacy in Google.</a:t>
            </a:r>
          </a:p>
          <a:p>
            <a:r>
              <a:rPr lang="en-US" dirty="0"/>
              <a:t>It is reported that 28% of cybercrimes were done by insiders and that 35% of system administrators have eavesdropped on sensitive information.</a:t>
            </a:r>
          </a:p>
          <a:p>
            <a:endParaRPr lang="en-US" dirty="0"/>
          </a:p>
          <a:p>
            <a:r>
              <a:rPr lang="en-US" dirty="0"/>
              <a:t>If offloaded IDS is compromised, it could no longer monitor the system correctly.</a:t>
            </a:r>
          </a:p>
          <a:p>
            <a:r>
              <a:rPr lang="en-US" dirty="0"/>
              <a:t>Even if it monitors the system correctly, it may not send detection results.</a:t>
            </a:r>
          </a:p>
          <a:p>
            <a:r>
              <a:rPr lang="en-US" dirty="0"/>
              <a:t>In addition, It could leak sensitive information because it obtains such information from target VMs to monitor the system.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7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To address this issue, IDS can be protected using Intel SGX.</a:t>
            </a:r>
          </a:p>
          <a:p>
            <a:r>
              <a:rPr lang="en-JP" dirty="0"/>
              <a:t>SGX </a:t>
            </a:r>
            <a:r>
              <a:rPr lang="en-US" dirty="0"/>
              <a:t>is a security feature of Intel processors.</a:t>
            </a:r>
          </a:p>
          <a:p>
            <a:r>
              <a:rPr lang="en-US" dirty="0"/>
              <a:t>It enables IDS to run in a protection domain called an enclave.</a:t>
            </a:r>
          </a:p>
          <a:p>
            <a:endParaRPr lang="en-US" dirty="0"/>
          </a:p>
          <a:p>
            <a:r>
              <a:rPr lang="en-US" dirty="0"/>
              <a:t>First, attackers cannot tamper with in-enclave IDS because SGX always checks the integrity of enclave memory.</a:t>
            </a:r>
          </a:p>
          <a:p>
            <a:r>
              <a:rPr lang="en-US" dirty="0"/>
              <a:t>They cannot disable monitoring functions of IDS by modifying IDS at runtime.</a:t>
            </a:r>
          </a:p>
          <a:p>
            <a:r>
              <a:rPr lang="en-US" dirty="0"/>
              <a:t>Second, attackers cannot steal sensitive information obtained from target VMs by IDS thanks to memory encryption of enclaves.</a:t>
            </a:r>
          </a:p>
          <a:p>
            <a:r>
              <a:rPr lang="en-US" dirty="0"/>
              <a:t>SGX prevents information leakage from IDS.</a:t>
            </a:r>
          </a:p>
          <a:p>
            <a:r>
              <a:rPr lang="en-US" dirty="0"/>
              <a:t>Third, attackers cannot launch malicious IDS in enclaves to illegally obtain sensitive information from target VMs.</a:t>
            </a:r>
          </a:p>
          <a:p>
            <a:r>
              <a:rPr lang="en-US" dirty="0"/>
              <a:t>At the launch time of an enclave, SGX checks the digital signature of the IDS.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652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of the previous work run network-based IDS in enclaves, but our previous work, </a:t>
            </a:r>
            <a:r>
              <a:rPr lang="en-US" dirty="0" err="1"/>
              <a:t>SGmonitor</a:t>
            </a:r>
            <a:r>
              <a:rPr lang="en-US" dirty="0"/>
              <a:t>, enables host-based IDS to be offloaded into enclaves.</a:t>
            </a:r>
          </a:p>
          <a:p>
            <a:r>
              <a:rPr lang="en-US" dirty="0"/>
              <a:t>To monitor the internal state of the system, </a:t>
            </a:r>
            <a:r>
              <a:rPr lang="en-US" dirty="0" err="1"/>
              <a:t>SGmonitor</a:t>
            </a:r>
            <a:r>
              <a:rPr lang="en-US" dirty="0"/>
              <a:t> analyzes OS data in the memory of VMs using VM introspection.</a:t>
            </a:r>
          </a:p>
          <a:p>
            <a:r>
              <a:rPr lang="en-US" dirty="0"/>
              <a:t> In addition, it provides the in-enclave filesystem to securely monitor the virtual disks of VMs without relying on the filesystem in the host OS.</a:t>
            </a:r>
          </a:p>
          <a:p>
            <a:endParaRPr lang="en-US" dirty="0"/>
          </a:p>
          <a:p>
            <a:r>
              <a:rPr lang="en-US" dirty="0"/>
              <a:t>Offloaded IDS securely obtains memory data from VMs.</a:t>
            </a:r>
          </a:p>
          <a:p>
            <a:r>
              <a:rPr lang="en-US" dirty="0"/>
              <a:t>In-enclave IDS first invokes the runtime outside an enclave and then invokes the hypervisor underneath the VMs.</a:t>
            </a:r>
          </a:p>
          <a:p>
            <a:r>
              <a:rPr lang="en-US" dirty="0"/>
              <a:t>This is because a program in an enclave cannot directly invoke the hypervisor.</a:t>
            </a:r>
          </a:p>
          <a:p>
            <a:r>
              <a:rPr lang="en-US" dirty="0"/>
              <a:t>To prevent information leakage and tampering, the hypervisor encrypts the memory data obtained from a VM.</a:t>
            </a:r>
          </a:p>
          <a:p>
            <a:r>
              <a:rPr lang="en-US" dirty="0"/>
              <a:t>Then, IDS in the enclave decrypts it.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420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</a:t>
            </a:r>
            <a:r>
              <a:rPr lang="en-US" dirty="0" err="1"/>
              <a:t>SGmonitor</a:t>
            </a:r>
            <a:r>
              <a:rPr lang="en-US" dirty="0"/>
              <a:t> requires kernel-level programming to develop IDS.</a:t>
            </a:r>
          </a:p>
          <a:p>
            <a:r>
              <a:rPr lang="en-US" dirty="0"/>
              <a:t>Offloaded IDS needs to analyze the kernel memory of a target VM and monitor the system in the VM using obtained OS data.</a:t>
            </a:r>
          </a:p>
          <a:p>
            <a:r>
              <a:rPr lang="en-US" dirty="0"/>
              <a:t>For example, IDS needs to search the hash tables of TCP and UDP for malicious network connections.</a:t>
            </a:r>
          </a:p>
          <a:p>
            <a:r>
              <a:rPr lang="en-US" dirty="0"/>
              <a:t>Such IDS development is not easy for average developers because kernel-level IDS is not popular.</a:t>
            </a:r>
          </a:p>
          <a:p>
            <a:endParaRPr lang="en-US" dirty="0"/>
          </a:p>
          <a:p>
            <a:r>
              <a:rPr lang="en-US" dirty="0"/>
              <a:t>Also, it is necessary to develop IDS for each version of the OS running in a target VM.</a:t>
            </a:r>
          </a:p>
          <a:p>
            <a:r>
              <a:rPr lang="en-US" dirty="0"/>
              <a:t>Kernel-level programs are subject to changes in the internal data structures of the OS.</a:t>
            </a:r>
          </a:p>
          <a:p>
            <a:r>
              <a:rPr lang="en-US" dirty="0"/>
              <a:t>In addition, IDS developers need to use the SDK dedicated to SGX.</a:t>
            </a:r>
          </a:p>
          <a:p>
            <a:r>
              <a:rPr lang="en-US" dirty="0"/>
              <a:t>They cannot develop IDS using standard libraries.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159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solve this problem, we propose </a:t>
            </a:r>
            <a:r>
              <a:rPr lang="en-US" dirty="0" err="1"/>
              <a:t>SCwatcher</a:t>
            </a:r>
            <a:r>
              <a:rPr lang="en-US" dirty="0"/>
              <a:t> for offloading user-level host-based IDS into SGX enclaves.</a:t>
            </a:r>
          </a:p>
          <a:p>
            <a:r>
              <a:rPr lang="en-US" dirty="0"/>
              <a:t>To enable host-based IDS to run in enclaves, </a:t>
            </a:r>
            <a:r>
              <a:rPr lang="en-US" dirty="0" err="1"/>
              <a:t>SCwatcher</a:t>
            </a:r>
            <a:r>
              <a:rPr lang="en-US" dirty="0"/>
              <a:t> provides the standard OS interface to IDS.</a:t>
            </a:r>
          </a:p>
          <a:p>
            <a:endParaRPr lang="en-US" dirty="0"/>
          </a:p>
          <a:p>
            <a:r>
              <a:rPr lang="en-US" dirty="0"/>
              <a:t>For this purpose, </a:t>
            </a:r>
            <a:r>
              <a:rPr lang="en-US" dirty="0" err="1"/>
              <a:t>SCwatcher</a:t>
            </a:r>
            <a:r>
              <a:rPr lang="en-US" dirty="0"/>
              <a:t> provides a VM-compatible OS emulation layer for SGX.</a:t>
            </a:r>
          </a:p>
          <a:p>
            <a:r>
              <a:rPr lang="en-US" dirty="0"/>
              <a:t>An OS emulation layer for SGX has been developed to run legacy applications inside enclaves.</a:t>
            </a:r>
          </a:p>
          <a:p>
            <a:r>
              <a:rPr lang="en-US" dirty="0"/>
              <a:t>We have extended it to support offloading legacy IDS.</a:t>
            </a:r>
          </a:p>
          <a:p>
            <a:r>
              <a:rPr lang="en-US" dirty="0"/>
              <a:t>Thanks to this layer, IDS can use the traditional OS interface such as the standard C library and system calls.</a:t>
            </a:r>
          </a:p>
          <a:p>
            <a:r>
              <a:rPr lang="en-US" dirty="0"/>
              <a:t>As illustrated in this figure, an OS emulation layer consists of the library provided to IDS inside an enclave and the runtime running outside an enclave.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2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trust cloud providers because it is critical for the providers to lose the trust of users.</a:t>
            </a:r>
          </a:p>
          <a:p>
            <a:r>
              <a:rPr lang="en-US" dirty="0"/>
              <a:t>Consequently, we trust hardware managed by cloud providers, including processors.</a:t>
            </a:r>
          </a:p>
          <a:p>
            <a:r>
              <a:rPr lang="en-US" dirty="0"/>
              <a:t>We assume that SGX and software executed in enclaves have no vulnerabilities.</a:t>
            </a:r>
          </a:p>
          <a:p>
            <a:endParaRPr lang="en-US" dirty="0"/>
          </a:p>
          <a:p>
            <a:r>
              <a:rPr lang="en-US" dirty="0"/>
              <a:t>In addition, we trust the hypervisor managed by cloud providers.</a:t>
            </a:r>
          </a:p>
          <a:p>
            <a:r>
              <a:rPr lang="en-US" dirty="0"/>
              <a:t>We can validate that the hypervisor works correctly in various methods.</a:t>
            </a:r>
          </a:p>
          <a:p>
            <a:r>
              <a:rPr lang="en-US" dirty="0"/>
              <a:t>For example, cloud providers and their users can confirm that an unmodified hypervisor is booted by remote attestation.</a:t>
            </a:r>
          </a:p>
          <a:p>
            <a:r>
              <a:rPr lang="en-US" dirty="0"/>
              <a:t>The runtime modification to the hypervisor can be securely detected using hardware mechanisms.</a:t>
            </a:r>
          </a:p>
          <a:p>
            <a:endParaRPr lang="en-US" dirty="0"/>
          </a:p>
          <a:p>
            <a:r>
              <a:rPr lang="en-US" dirty="0"/>
              <a:t>On the other hand, we do not trust software except for IDS and the library inside enclaves and the hypervisor, for example, the host OS running IDS.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016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SCwatcher</a:t>
            </a:r>
            <a:r>
              <a:rPr lang="en-US" dirty="0"/>
              <a:t> provides the virtual proc filesystem, called </a:t>
            </a:r>
            <a:r>
              <a:rPr lang="en-US" dirty="0" err="1"/>
              <a:t>vProcFS</a:t>
            </a:r>
            <a:r>
              <a:rPr lang="en-US" dirty="0"/>
              <a:t>, for VM monitoring to in-enclave IDS.</a:t>
            </a:r>
          </a:p>
          <a:p>
            <a:r>
              <a:rPr lang="en-US" dirty="0"/>
              <a:t>The proc filesystem is the interface for obtaining system information and is often used by user-level IDS.</a:t>
            </a:r>
          </a:p>
          <a:p>
            <a:r>
              <a:rPr lang="en-US" dirty="0"/>
              <a:t>In </a:t>
            </a:r>
            <a:r>
              <a:rPr lang="en-US" dirty="0" err="1"/>
              <a:t>SCwatcher</a:t>
            </a:r>
            <a:r>
              <a:rPr lang="en-US" dirty="0"/>
              <a:t>, IDS can transparently obtain system information in a target VM by accessing pseudo files provided by </a:t>
            </a:r>
            <a:r>
              <a:rPr lang="en-US" dirty="0" err="1"/>
              <a:t>vProcFS</a:t>
            </a:r>
            <a:r>
              <a:rPr lang="en-US" dirty="0"/>
              <a:t>.</a:t>
            </a:r>
          </a:p>
          <a:p>
            <a:r>
              <a:rPr lang="en-US" dirty="0"/>
              <a:t>A pseudo file is a special file whose data is dynamically generated in memory at access time.</a:t>
            </a:r>
          </a:p>
          <a:p>
            <a:r>
              <a:rPr lang="en-US" dirty="0"/>
              <a:t>For example, the stat file returns information on the state, memory usage, and so on of the specified process.</a:t>
            </a:r>
          </a:p>
          <a:p>
            <a:endParaRPr lang="en-US" dirty="0"/>
          </a:p>
          <a:p>
            <a:r>
              <a:rPr lang="en-US" dirty="0" err="1"/>
              <a:t>vProcFS</a:t>
            </a:r>
            <a:r>
              <a:rPr lang="en-US" dirty="0"/>
              <a:t> obtains necessary OS data in the memory of a target VM using VM introspection when IDS starts to access a pseudo file.</a:t>
            </a:r>
          </a:p>
          <a:p>
            <a:r>
              <a:rPr lang="en-US" dirty="0" err="1"/>
              <a:t>SCwatcher</a:t>
            </a:r>
            <a:r>
              <a:rPr lang="en-US" dirty="0"/>
              <a:t> analyzes the memory of the VM using the </a:t>
            </a:r>
            <a:r>
              <a:rPr lang="en-US" dirty="0" err="1"/>
              <a:t>LLView</a:t>
            </a:r>
            <a:r>
              <a:rPr lang="en-US" dirty="0"/>
              <a:t> framework.</a:t>
            </a:r>
          </a:p>
          <a:p>
            <a:r>
              <a:rPr lang="en-US" dirty="0" err="1"/>
              <a:t>LLView</a:t>
            </a:r>
            <a:r>
              <a:rPr lang="en-US" dirty="0"/>
              <a:t> leverages the source code of the OS to enable developing IDS using data structures, global variables, macros, and inline functions.</a:t>
            </a:r>
          </a:p>
          <a:p>
            <a:r>
              <a:rPr lang="en-US" dirty="0"/>
              <a:t>Then, it generates VMI programs that obtain memory data from the VM whenever they need to access OS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11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7/12/22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Secure Offloading of User-level IDS with</a:t>
            </a:r>
            <a:br>
              <a:rPr lang="en-US" altLang="ja-JP" sz="4400" dirty="0"/>
            </a:br>
            <a:r>
              <a:rPr lang="en-US" altLang="ja-JP" sz="4400" dirty="0"/>
              <a:t>VM-compatible OS Emulation Layers</a:t>
            </a:r>
            <a:br>
              <a:rPr lang="en-US" altLang="ja-JP" sz="4400" dirty="0"/>
            </a:br>
            <a:r>
              <a:rPr lang="en-US" altLang="ja-JP" sz="4400" dirty="0"/>
              <a:t>for Intel SGX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Takumi Kawamura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08"/>
    </mc:Choice>
    <mc:Fallback xmlns="">
      <p:transition spd="slow" advTm="1130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46C5-03BE-B80E-81C9-3ECC392C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Trade-offs between OS Emulation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3995C-8177-1740-D557-BA44D9BA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Library OS vs. standard C library</a:t>
            </a:r>
          </a:p>
          <a:p>
            <a:pPr lvl="1"/>
            <a:r>
              <a:rPr lang="en-JP" dirty="0"/>
              <a:t>The Library OS exposes a small interface but increase the TCB size</a:t>
            </a:r>
          </a:p>
          <a:p>
            <a:pPr lvl="1"/>
            <a:r>
              <a:rPr lang="en-JP" dirty="0"/>
              <a:t>The C library decreases the TCB size but exposes a larger interface</a:t>
            </a:r>
          </a:p>
          <a:p>
            <a:r>
              <a:rPr lang="en-JP" dirty="0"/>
              <a:t>Multi-process vs. single process</a:t>
            </a:r>
          </a:p>
          <a:p>
            <a:pPr lvl="1"/>
            <a:r>
              <a:rPr lang="en-JP" dirty="0"/>
              <a:t>Fork/exec/pipe are efficient if multiple processes run in one enclave</a:t>
            </a:r>
          </a:p>
          <a:p>
            <a:pPr lvl="1"/>
            <a:r>
              <a:rPr lang="en-JP" dirty="0"/>
              <a:t>Isolation between processes in an enclave is weaker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53D3E-686C-3659-97D2-4C645323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8B83B0-C196-B9CA-C52E-809B2DE96366}"/>
              </a:ext>
            </a:extLst>
          </p:cNvPr>
          <p:cNvSpPr/>
          <p:nvPr/>
        </p:nvSpPr>
        <p:spPr>
          <a:xfrm>
            <a:off x="921670" y="4546104"/>
            <a:ext cx="1778994" cy="17271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F00EFF-5DCD-7F54-CF48-51740A5B7FB2}"/>
              </a:ext>
            </a:extLst>
          </p:cNvPr>
          <p:cNvSpPr txBox="1"/>
          <p:nvPr/>
        </p:nvSpPr>
        <p:spPr>
          <a:xfrm>
            <a:off x="1045573" y="454610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5123B9B-3437-616E-A852-BBA7DEBD44A2}"/>
              </a:ext>
            </a:extLst>
          </p:cNvPr>
          <p:cNvSpPr/>
          <p:nvPr/>
        </p:nvSpPr>
        <p:spPr>
          <a:xfrm>
            <a:off x="1163315" y="5293665"/>
            <a:ext cx="1314065" cy="7812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 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29D1CF-6759-0BE9-FBD0-173C74F3DDB5}"/>
              </a:ext>
            </a:extLst>
          </p:cNvPr>
          <p:cNvSpPr/>
          <p:nvPr/>
        </p:nvSpPr>
        <p:spPr>
          <a:xfrm>
            <a:off x="3072991" y="4546104"/>
            <a:ext cx="1778994" cy="17271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A60AA-78BF-E1F5-204D-32F92794CE8F}"/>
              </a:ext>
            </a:extLst>
          </p:cNvPr>
          <p:cNvSpPr txBox="1"/>
          <p:nvPr/>
        </p:nvSpPr>
        <p:spPr>
          <a:xfrm>
            <a:off x="3196894" y="454610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2A7105E-352D-6092-C3E0-4B96AD8D5D71}"/>
              </a:ext>
            </a:extLst>
          </p:cNvPr>
          <p:cNvSpPr/>
          <p:nvPr/>
        </p:nvSpPr>
        <p:spPr>
          <a:xfrm>
            <a:off x="3314636" y="5705595"/>
            <a:ext cx="1314065" cy="3693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 library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F7F50A1-AC03-BE6B-E9D9-D21B7F3B0CDC}"/>
              </a:ext>
            </a:extLst>
          </p:cNvPr>
          <p:cNvCxnSpPr/>
          <p:nvPr/>
        </p:nvCxnSpPr>
        <p:spPr>
          <a:xfrm>
            <a:off x="1577157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B8D3C0-EBB5-A4E2-28FD-1A0457A40739}"/>
              </a:ext>
            </a:extLst>
          </p:cNvPr>
          <p:cNvCxnSpPr/>
          <p:nvPr/>
        </p:nvCxnSpPr>
        <p:spPr>
          <a:xfrm>
            <a:off x="2048533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5DEEFDC-B809-BAD8-B698-A17B94C85EA4}"/>
              </a:ext>
            </a:extLst>
          </p:cNvPr>
          <p:cNvCxnSpPr/>
          <p:nvPr/>
        </p:nvCxnSpPr>
        <p:spPr>
          <a:xfrm>
            <a:off x="3515829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615688-DB27-8199-F553-BC92D4DB4B1A}"/>
              </a:ext>
            </a:extLst>
          </p:cNvPr>
          <p:cNvCxnSpPr/>
          <p:nvPr/>
        </p:nvCxnSpPr>
        <p:spPr>
          <a:xfrm>
            <a:off x="3742657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28B3E8-3EA5-C6A5-4BCD-4C4DA11E51ED}"/>
              </a:ext>
            </a:extLst>
          </p:cNvPr>
          <p:cNvCxnSpPr/>
          <p:nvPr/>
        </p:nvCxnSpPr>
        <p:spPr>
          <a:xfrm>
            <a:off x="3969485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0FBB2A6-D0B6-ECC0-60E9-4BB37005E78F}"/>
              </a:ext>
            </a:extLst>
          </p:cNvPr>
          <p:cNvCxnSpPr/>
          <p:nvPr/>
        </p:nvCxnSpPr>
        <p:spPr>
          <a:xfrm>
            <a:off x="4196313" y="6074928"/>
            <a:ext cx="0" cy="4003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C8C9D38-510B-4D14-50EF-1CF8AA048429}"/>
              </a:ext>
            </a:extLst>
          </p:cNvPr>
          <p:cNvCxnSpPr/>
          <p:nvPr/>
        </p:nvCxnSpPr>
        <p:spPr>
          <a:xfrm>
            <a:off x="4423141" y="6074928"/>
            <a:ext cx="0" cy="39960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41267B8-E3B4-4375-9F73-9872E032A70E}"/>
              </a:ext>
            </a:extLst>
          </p:cNvPr>
          <p:cNvSpPr/>
          <p:nvPr/>
        </p:nvSpPr>
        <p:spPr>
          <a:xfrm>
            <a:off x="5866991" y="4546104"/>
            <a:ext cx="2203110" cy="17271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BA00DB-DA75-6809-2273-795A0F194239}"/>
              </a:ext>
            </a:extLst>
          </p:cNvPr>
          <p:cNvSpPr txBox="1"/>
          <p:nvPr/>
        </p:nvSpPr>
        <p:spPr>
          <a:xfrm>
            <a:off x="6202952" y="455993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60B1DD-555C-7F01-9FDE-D40460F749FD}"/>
              </a:ext>
            </a:extLst>
          </p:cNvPr>
          <p:cNvSpPr/>
          <p:nvPr/>
        </p:nvSpPr>
        <p:spPr>
          <a:xfrm>
            <a:off x="6050616" y="5085615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6888B8F-29DD-2B96-4C84-246AB4FE07F2}"/>
              </a:ext>
            </a:extLst>
          </p:cNvPr>
          <p:cNvSpPr/>
          <p:nvPr/>
        </p:nvSpPr>
        <p:spPr>
          <a:xfrm>
            <a:off x="6877235" y="5708596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0602509-2018-78E9-6C2E-912B7C9798ED}"/>
              </a:ext>
            </a:extLst>
          </p:cNvPr>
          <p:cNvSpPr/>
          <p:nvPr/>
        </p:nvSpPr>
        <p:spPr>
          <a:xfrm>
            <a:off x="8496783" y="4546104"/>
            <a:ext cx="1359595" cy="17271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35A1B8-E178-3BB9-A0EC-37C326F1570D}"/>
              </a:ext>
            </a:extLst>
          </p:cNvPr>
          <p:cNvSpPr txBox="1"/>
          <p:nvPr/>
        </p:nvSpPr>
        <p:spPr>
          <a:xfrm>
            <a:off x="8672502" y="4559931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enclave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095CB7B-B5C2-2DF6-CE17-3152308BDADB}"/>
              </a:ext>
            </a:extLst>
          </p:cNvPr>
          <p:cNvSpPr/>
          <p:nvPr/>
        </p:nvSpPr>
        <p:spPr>
          <a:xfrm>
            <a:off x="8647987" y="533142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062C002-84DA-0800-E46E-E4C032D84663}"/>
              </a:ext>
            </a:extLst>
          </p:cNvPr>
          <p:cNvCxnSpPr>
            <a:cxnSpLocks/>
          </p:cNvCxnSpPr>
          <p:nvPr/>
        </p:nvCxnSpPr>
        <p:spPr>
          <a:xfrm>
            <a:off x="6877235" y="5451622"/>
            <a:ext cx="265746" cy="2831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B495663A-657F-EB0B-9BBC-A5B39DF025A5}"/>
              </a:ext>
            </a:extLst>
          </p:cNvPr>
          <p:cNvSpPr/>
          <p:nvPr/>
        </p:nvSpPr>
        <p:spPr>
          <a:xfrm>
            <a:off x="10005533" y="4547506"/>
            <a:ext cx="1359595" cy="17271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710FFF5-3CA2-F609-EACF-CF6A9B3C15CC}"/>
              </a:ext>
            </a:extLst>
          </p:cNvPr>
          <p:cNvSpPr txBox="1"/>
          <p:nvPr/>
        </p:nvSpPr>
        <p:spPr>
          <a:xfrm>
            <a:off x="10181252" y="456133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enclave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B46F471-F6B4-B421-EA47-67A6DD841014}"/>
              </a:ext>
            </a:extLst>
          </p:cNvPr>
          <p:cNvSpPr/>
          <p:nvPr/>
        </p:nvSpPr>
        <p:spPr>
          <a:xfrm>
            <a:off x="10156737" y="5332823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F02A064-276F-9C5E-B39D-4A09AA4E5834}"/>
              </a:ext>
            </a:extLst>
          </p:cNvPr>
          <p:cNvCxnSpPr>
            <a:cxnSpLocks/>
            <a:stCxn id="32" idx="6"/>
            <a:endCxn id="42" idx="2"/>
          </p:cNvCxnSpPr>
          <p:nvPr/>
        </p:nvCxnSpPr>
        <p:spPr>
          <a:xfrm>
            <a:off x="9676773" y="5533087"/>
            <a:ext cx="479964" cy="140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201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757F3-BDBD-F566-BF28-5283E321B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Implementation 1: SCwatcher/Occlum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40355-96AD-42AB-AE3B-2FB992B6F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Use Occlum</a:t>
            </a:r>
            <a:r>
              <a:rPr lang="en-JP" sz="2200" dirty="0"/>
              <a:t> [</a:t>
            </a:r>
            <a:r>
              <a:rPr lang="en-US" sz="2200" dirty="0"/>
              <a:t>Shen et al.’20</a:t>
            </a:r>
            <a:r>
              <a:rPr lang="en-JP" sz="2200" dirty="0"/>
              <a:t>]</a:t>
            </a:r>
            <a:r>
              <a:rPr lang="en-JP" dirty="0"/>
              <a:t> as a rich OS emulation layer</a:t>
            </a:r>
          </a:p>
          <a:p>
            <a:pPr lvl="1"/>
            <a:r>
              <a:rPr lang="en-JP" dirty="0"/>
              <a:t>Provide the library OS and run multiple processes in an enclave</a:t>
            </a:r>
          </a:p>
          <a:p>
            <a:pPr lvl="2"/>
            <a:r>
              <a:rPr lang="en-JP" dirty="0"/>
              <a:t>Processes can be isolated with software fault isolation</a:t>
            </a:r>
          </a:p>
          <a:p>
            <a:pPr lvl="1"/>
            <a:r>
              <a:rPr lang="en-JP" dirty="0"/>
              <a:t>Most of the library OS is written in memory-safe Rust</a:t>
            </a:r>
          </a:p>
          <a:p>
            <a:r>
              <a:rPr lang="en-JP" dirty="0"/>
              <a:t>Embed vProcFS into the library OS</a:t>
            </a:r>
          </a:p>
          <a:p>
            <a:pPr lvl="1"/>
            <a:r>
              <a:rPr lang="en-JP" dirty="0"/>
              <a:t>Extended the proc filesystem in the Occlum library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31F8E-8C01-3131-EF03-4C30ED94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F83807-BCD1-3774-44E8-902AD398C067}"/>
              </a:ext>
            </a:extLst>
          </p:cNvPr>
          <p:cNvSpPr/>
          <p:nvPr/>
        </p:nvSpPr>
        <p:spPr>
          <a:xfrm>
            <a:off x="3402428" y="4354716"/>
            <a:ext cx="3301797" cy="2125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1D5037-30C0-8185-5E1C-0165E651FADC}"/>
              </a:ext>
            </a:extLst>
          </p:cNvPr>
          <p:cNvSpPr txBox="1"/>
          <p:nvPr/>
        </p:nvSpPr>
        <p:spPr>
          <a:xfrm>
            <a:off x="4207988" y="436165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7BE78DF-59D3-C9CA-8C67-6FDFA833FEE7}"/>
              </a:ext>
            </a:extLst>
          </p:cNvPr>
          <p:cNvSpPr/>
          <p:nvPr/>
        </p:nvSpPr>
        <p:spPr>
          <a:xfrm>
            <a:off x="3621683" y="5580750"/>
            <a:ext cx="2899768" cy="6962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BCC001-3E59-D83C-997C-D5743DA4E40A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6521451" y="5928854"/>
            <a:ext cx="365547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784FD3-E740-7D59-8CED-53912AE717C1}"/>
              </a:ext>
            </a:extLst>
          </p:cNvPr>
          <p:cNvSpPr/>
          <p:nvPr/>
        </p:nvSpPr>
        <p:spPr>
          <a:xfrm>
            <a:off x="6886998" y="5580750"/>
            <a:ext cx="1236286" cy="69620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Occlum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2212570-5011-F024-B6A0-99DBD3C70E97}"/>
              </a:ext>
            </a:extLst>
          </p:cNvPr>
          <p:cNvSpPr/>
          <p:nvPr/>
        </p:nvSpPr>
        <p:spPr>
          <a:xfrm>
            <a:off x="3621682" y="486681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B6D65C-E4F2-298F-80B8-A820C1F1D24B}"/>
              </a:ext>
            </a:extLst>
          </p:cNvPr>
          <p:cNvSpPr/>
          <p:nvPr/>
        </p:nvSpPr>
        <p:spPr>
          <a:xfrm>
            <a:off x="5450666" y="486681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19BDCC0-8D63-800C-9D69-4F0526BCAEC6}"/>
              </a:ext>
            </a:extLst>
          </p:cNvPr>
          <p:cNvSpPr/>
          <p:nvPr/>
        </p:nvSpPr>
        <p:spPr>
          <a:xfrm>
            <a:off x="5219691" y="5739095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C7ECF3-4C40-83A5-2ECE-7903F86F05C8}"/>
              </a:ext>
            </a:extLst>
          </p:cNvPr>
          <p:cNvSpPr txBox="1"/>
          <p:nvPr/>
        </p:nvSpPr>
        <p:spPr>
          <a:xfrm>
            <a:off x="4167003" y="5605688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Occlum</a:t>
            </a:r>
          </a:p>
          <a:p>
            <a:pPr algn="ctr"/>
            <a:r>
              <a:rPr lang="en-JP" dirty="0"/>
              <a:t>library</a:t>
            </a:r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020737C2-B6B7-B30A-E924-B66635E4390C}"/>
              </a:ext>
            </a:extLst>
          </p:cNvPr>
          <p:cNvSpPr/>
          <p:nvPr/>
        </p:nvSpPr>
        <p:spPr>
          <a:xfrm>
            <a:off x="4869720" y="4928126"/>
            <a:ext cx="438787" cy="28070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3105C4-A5F8-4582-BC2B-EAF195C07662}"/>
              </a:ext>
            </a:extLst>
          </p:cNvPr>
          <p:cNvSpPr txBox="1"/>
          <p:nvPr/>
        </p:nvSpPr>
        <p:spPr>
          <a:xfrm>
            <a:off x="4624810" y="514261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spawn</a:t>
            </a:r>
          </a:p>
        </p:txBody>
      </p:sp>
    </p:spTree>
    <p:extLst>
      <p:ext uri="{BB962C8B-B14F-4D97-AF65-F5344CB8AC3E}">
        <p14:creationId xmlns:p14="http://schemas.microsoft.com/office/powerpoint/2010/main" val="1494325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5715-28F4-8371-B501-D5FABCC38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Obtaining Memory Data with OCALL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78FD8-8ED1-9CCE-1539-F8F3D801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vProcFS invokes C code to generate its pseudo files</a:t>
            </a:r>
          </a:p>
          <a:p>
            <a:pPr lvl="1"/>
            <a:r>
              <a:rPr lang="en-JP" dirty="0"/>
              <a:t>The C code is transformed to issue an OCALL by LLView</a:t>
            </a:r>
          </a:p>
          <a:p>
            <a:pPr lvl="2"/>
            <a:r>
              <a:rPr lang="en-JP" dirty="0"/>
              <a:t>An OCALL is the SGX interface for securely invoking untrusted code</a:t>
            </a:r>
          </a:p>
          <a:p>
            <a:pPr lvl="1"/>
            <a:r>
              <a:rPr lang="en-JP" dirty="0"/>
              <a:t>The Occlum runtime invokes the hypervisor to obtain memory data</a:t>
            </a:r>
          </a:p>
          <a:p>
            <a:r>
              <a:rPr lang="en-JP" dirty="0"/>
              <a:t>Preserve the generated data as a cache</a:t>
            </a:r>
          </a:p>
          <a:p>
            <a:pPr lvl="1"/>
            <a:r>
              <a:rPr lang="en-JP" dirty="0"/>
              <a:t>Periodically flush the cache to prevent IDS from using stale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9D67-8821-3252-1141-C1AE18B7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F4588F-8FF9-FD58-4449-7AF838092723}"/>
              </a:ext>
            </a:extLst>
          </p:cNvPr>
          <p:cNvSpPr/>
          <p:nvPr/>
        </p:nvSpPr>
        <p:spPr>
          <a:xfrm>
            <a:off x="7697476" y="4298811"/>
            <a:ext cx="1624083" cy="16714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0961C1-17CF-3433-A7E8-AD05A7ABAA0A}"/>
              </a:ext>
            </a:extLst>
          </p:cNvPr>
          <p:cNvSpPr/>
          <p:nvPr/>
        </p:nvSpPr>
        <p:spPr>
          <a:xfrm>
            <a:off x="7909327" y="4851603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B0709F-DC3B-14CE-978A-6E0485FF39FE}"/>
              </a:ext>
            </a:extLst>
          </p:cNvPr>
          <p:cNvSpPr/>
          <p:nvPr/>
        </p:nvSpPr>
        <p:spPr>
          <a:xfrm>
            <a:off x="7909326" y="5409708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88BC69-B813-F73C-1580-9694781FC2CF}"/>
              </a:ext>
            </a:extLst>
          </p:cNvPr>
          <p:cNvSpPr txBox="1"/>
          <p:nvPr/>
        </p:nvSpPr>
        <p:spPr>
          <a:xfrm>
            <a:off x="7917043" y="429881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50DCEB9-8C43-2223-7F69-A5FADF07FC5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6489357" y="5576324"/>
            <a:ext cx="0" cy="53885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489552C-2701-4671-F8CA-F5507FF72122}"/>
              </a:ext>
            </a:extLst>
          </p:cNvPr>
          <p:cNvSpPr/>
          <p:nvPr/>
        </p:nvSpPr>
        <p:spPr>
          <a:xfrm>
            <a:off x="2173990" y="6115183"/>
            <a:ext cx="7157786" cy="3866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hypervisor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D4CAE7E-1F6E-4447-0F1A-01D38987B5D2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8509514" y="5796395"/>
            <a:ext cx="0" cy="3219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8B512A1-8EC4-8F12-FC70-49BEC813BD3E}"/>
              </a:ext>
            </a:extLst>
          </p:cNvPr>
          <p:cNvSpPr/>
          <p:nvPr/>
        </p:nvSpPr>
        <p:spPr>
          <a:xfrm>
            <a:off x="2173990" y="4302674"/>
            <a:ext cx="2791434" cy="147462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E95572-973F-C551-BC3C-52955C3BD775}"/>
              </a:ext>
            </a:extLst>
          </p:cNvPr>
          <p:cNvSpPr txBox="1"/>
          <p:nvPr/>
        </p:nvSpPr>
        <p:spPr>
          <a:xfrm>
            <a:off x="2804113" y="431384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C9C2C77-EC66-62A7-FE6B-178B3ADFDAAE}"/>
              </a:ext>
            </a:extLst>
          </p:cNvPr>
          <p:cNvSpPr/>
          <p:nvPr/>
        </p:nvSpPr>
        <p:spPr>
          <a:xfrm>
            <a:off x="2365376" y="4880116"/>
            <a:ext cx="2417273" cy="6962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BA88C9-BFC1-436A-60A9-8C490BAF2DF9}"/>
              </a:ext>
            </a:extLst>
          </p:cNvPr>
          <p:cNvCxnSpPr>
            <a:cxnSpLocks/>
            <a:stCxn id="25" idx="3"/>
            <a:endCxn id="22" idx="1"/>
          </p:cNvCxnSpPr>
          <p:nvPr/>
        </p:nvCxnSpPr>
        <p:spPr>
          <a:xfrm flipV="1">
            <a:off x="4623827" y="5228220"/>
            <a:ext cx="1247387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5983ED1-A35C-0D26-099A-A03BC3FA3AC2}"/>
              </a:ext>
            </a:extLst>
          </p:cNvPr>
          <p:cNvSpPr/>
          <p:nvPr/>
        </p:nvSpPr>
        <p:spPr>
          <a:xfrm>
            <a:off x="5871214" y="4880116"/>
            <a:ext cx="1236286" cy="69620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Occlum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C23AC08B-7082-0DD9-D6B2-7569860EBB76}"/>
              </a:ext>
            </a:extLst>
          </p:cNvPr>
          <p:cNvSpPr/>
          <p:nvPr/>
        </p:nvSpPr>
        <p:spPr>
          <a:xfrm>
            <a:off x="3463926" y="5036528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8EA776-1EAB-2394-4F58-4BF7BD3504AD}"/>
              </a:ext>
            </a:extLst>
          </p:cNvPr>
          <p:cNvSpPr txBox="1"/>
          <p:nvPr/>
        </p:nvSpPr>
        <p:spPr>
          <a:xfrm>
            <a:off x="2415179" y="4905054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Occlum</a:t>
            </a:r>
          </a:p>
          <a:p>
            <a:pPr algn="ctr"/>
            <a:r>
              <a:rPr lang="en-JP" dirty="0"/>
              <a:t>library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C6A07E-02D7-9FE8-391F-6F86496CC11A}"/>
              </a:ext>
            </a:extLst>
          </p:cNvPr>
          <p:cNvSpPr txBox="1"/>
          <p:nvPr/>
        </p:nvSpPr>
        <p:spPr>
          <a:xfrm>
            <a:off x="4935985" y="485186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OCALL</a:t>
            </a:r>
          </a:p>
        </p:txBody>
      </p:sp>
    </p:spTree>
    <p:extLst>
      <p:ext uri="{BB962C8B-B14F-4D97-AF65-F5344CB8AC3E}">
        <p14:creationId xmlns:p14="http://schemas.microsoft.com/office/powerpoint/2010/main" val="833625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5FC9-5340-3703-19B2-EDC97276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Implementation 2: SCwatcher/SCONE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2D5CA-0A76-E493-26A3-5721DC3B8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Use SCONE</a:t>
            </a:r>
            <a:r>
              <a:rPr lang="en-JP" sz="2200" dirty="0"/>
              <a:t> [</a:t>
            </a:r>
            <a:r>
              <a:rPr lang="en-US" sz="2200" dirty="0" err="1"/>
              <a:t>Arnautov</a:t>
            </a:r>
            <a:r>
              <a:rPr lang="en-US" sz="2200" dirty="0"/>
              <a:t>+, OSDI’16</a:t>
            </a:r>
            <a:r>
              <a:rPr lang="en-JP" sz="2200" dirty="0"/>
              <a:t>]</a:t>
            </a:r>
            <a:r>
              <a:rPr lang="en-JP" dirty="0"/>
              <a:t> as a thin OS emulation layer</a:t>
            </a:r>
          </a:p>
          <a:p>
            <a:pPr lvl="1"/>
            <a:r>
              <a:rPr lang="en-JP" dirty="0"/>
              <a:t>Provide the C library and run a single process in an enclave</a:t>
            </a:r>
          </a:p>
          <a:p>
            <a:pPr lvl="1"/>
            <a:r>
              <a:rPr lang="en-JP" dirty="0"/>
              <a:t>Create a new enclave for each fork and exec</a:t>
            </a:r>
          </a:p>
          <a:p>
            <a:r>
              <a:rPr lang="en-JP" dirty="0"/>
              <a:t>Provide vProcFS independently of the SCONE library</a:t>
            </a:r>
          </a:p>
          <a:p>
            <a:pPr lvl="1"/>
            <a:r>
              <a:rPr lang="en-JP" dirty="0"/>
              <a:t>SCONE does not provide any filesystems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A74FD-F161-5B59-A1E1-609387F5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3E063F7-3B51-3699-6ED3-04F799AE7055}"/>
              </a:ext>
            </a:extLst>
          </p:cNvPr>
          <p:cNvSpPr/>
          <p:nvPr/>
        </p:nvSpPr>
        <p:spPr>
          <a:xfrm>
            <a:off x="4527036" y="5388025"/>
            <a:ext cx="1140114" cy="623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C6E635-60BE-B8ED-FBE2-AB5FA219FA5C}"/>
              </a:ext>
            </a:extLst>
          </p:cNvPr>
          <p:cNvSpPr/>
          <p:nvPr/>
        </p:nvSpPr>
        <p:spPr>
          <a:xfrm>
            <a:off x="1382229" y="4185918"/>
            <a:ext cx="2902704" cy="20022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71186A-D9D7-8797-7C5F-44CB7E17881E}"/>
              </a:ext>
            </a:extLst>
          </p:cNvPr>
          <p:cNvSpPr txBox="1"/>
          <p:nvPr/>
        </p:nvSpPr>
        <p:spPr>
          <a:xfrm>
            <a:off x="2067987" y="418591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C61A6F-EBDF-4268-582C-EC067D6B6450}"/>
              </a:ext>
            </a:extLst>
          </p:cNvPr>
          <p:cNvCxnSpPr>
            <a:cxnSpLocks/>
            <a:stCxn id="12" idx="3"/>
            <a:endCxn id="5" idx="1"/>
          </p:cNvCxnSpPr>
          <p:nvPr/>
        </p:nvCxnSpPr>
        <p:spPr>
          <a:xfrm>
            <a:off x="4066957" y="5699581"/>
            <a:ext cx="460079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DC08242F-BFEF-7F61-B1D9-E8FCCAD87A5A}"/>
              </a:ext>
            </a:extLst>
          </p:cNvPr>
          <p:cNvSpPr/>
          <p:nvPr/>
        </p:nvSpPr>
        <p:spPr>
          <a:xfrm>
            <a:off x="2319188" y="4661450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CF4C544-FDC7-E89D-08F7-D3659F66B40C}"/>
              </a:ext>
            </a:extLst>
          </p:cNvPr>
          <p:cNvSpPr/>
          <p:nvPr/>
        </p:nvSpPr>
        <p:spPr>
          <a:xfrm>
            <a:off x="1564692" y="5507888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FE2869C-DE7D-D57C-C7BA-A4C67DC2CA28}"/>
              </a:ext>
            </a:extLst>
          </p:cNvPr>
          <p:cNvSpPr/>
          <p:nvPr/>
        </p:nvSpPr>
        <p:spPr>
          <a:xfrm>
            <a:off x="2907056" y="5388025"/>
            <a:ext cx="1159901" cy="623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0957A58-6604-51D5-B0ED-67E751EAFCD4}"/>
              </a:ext>
            </a:extLst>
          </p:cNvPr>
          <p:cNvSpPr/>
          <p:nvPr/>
        </p:nvSpPr>
        <p:spPr>
          <a:xfrm>
            <a:off x="9439320" y="5394140"/>
            <a:ext cx="1140114" cy="623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4F6B67-9A8E-5620-EC36-3222BBA60C0D}"/>
              </a:ext>
            </a:extLst>
          </p:cNvPr>
          <p:cNvSpPr/>
          <p:nvPr/>
        </p:nvSpPr>
        <p:spPr>
          <a:xfrm>
            <a:off x="7511281" y="4199357"/>
            <a:ext cx="1687033" cy="20022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247DA0-7EAA-BF1A-2974-3E4853D4949A}"/>
              </a:ext>
            </a:extLst>
          </p:cNvPr>
          <p:cNvSpPr txBox="1"/>
          <p:nvPr/>
        </p:nvSpPr>
        <p:spPr>
          <a:xfrm>
            <a:off x="7587439" y="418591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924E56A-B62D-491A-A85E-03E7E71447CB}"/>
              </a:ext>
            </a:extLst>
          </p:cNvPr>
          <p:cNvSpPr/>
          <p:nvPr/>
        </p:nvSpPr>
        <p:spPr>
          <a:xfrm>
            <a:off x="7838640" y="4667566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DBC11FBA-EC49-DBF9-2C8A-2040F98133E8}"/>
              </a:ext>
            </a:extLst>
          </p:cNvPr>
          <p:cNvSpPr/>
          <p:nvPr/>
        </p:nvSpPr>
        <p:spPr>
          <a:xfrm>
            <a:off x="6202034" y="4967897"/>
            <a:ext cx="730700" cy="46515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0A17C7-4B0C-2437-3BA4-16638C0A5D9A}"/>
              </a:ext>
            </a:extLst>
          </p:cNvPr>
          <p:cNvSpPr txBox="1"/>
          <p:nvPr/>
        </p:nvSpPr>
        <p:spPr>
          <a:xfrm>
            <a:off x="6006537" y="458181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fork/exec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3E27C4-9997-250E-5BA8-85C8B8AEDE3F}"/>
              </a:ext>
            </a:extLst>
          </p:cNvPr>
          <p:cNvSpPr/>
          <p:nvPr/>
        </p:nvSpPr>
        <p:spPr>
          <a:xfrm>
            <a:off x="7368363" y="4061638"/>
            <a:ext cx="3359888" cy="2286000"/>
          </a:xfrm>
          <a:prstGeom prst="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14270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767EA-BC3B-FE68-777C-DE29A4D2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Leveraging the Existing Pread System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33CA1-1BF9-BF5D-77C3-F6FB2E941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Difficult to add a new interface for invoking the hypervisor</a:t>
            </a:r>
          </a:p>
          <a:p>
            <a:pPr lvl="1"/>
            <a:r>
              <a:rPr lang="en-JP" dirty="0"/>
              <a:t>Cannot extend the SCONE library due to closed-source software</a:t>
            </a:r>
          </a:p>
          <a:p>
            <a:pPr lvl="1"/>
            <a:r>
              <a:rPr lang="en-JP" dirty="0"/>
              <a:t>The interface between the SCONE library/runtime is unknown</a:t>
            </a:r>
          </a:p>
          <a:p>
            <a:r>
              <a:rPr lang="en-JP" dirty="0"/>
              <a:t>Access the VM memory device using the pread system call</a:t>
            </a:r>
          </a:p>
          <a:p>
            <a:pPr lvl="1"/>
            <a:r>
              <a:rPr lang="en-JP" dirty="0"/>
              <a:t>The SCONE library forwards this system call to the host OS</a:t>
            </a:r>
          </a:p>
          <a:p>
            <a:pPr lvl="1"/>
            <a:r>
              <a:rPr lang="en-JP" dirty="0"/>
              <a:t>The accessed device obtains and returns the memory data of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5887C-2DB4-B3DA-463B-60B437B4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B5D750-962A-AA9D-FF05-C9E2FF6B051C}"/>
              </a:ext>
            </a:extLst>
          </p:cNvPr>
          <p:cNvSpPr/>
          <p:nvPr/>
        </p:nvSpPr>
        <p:spPr>
          <a:xfrm>
            <a:off x="8122784" y="4426407"/>
            <a:ext cx="1624083" cy="16714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745B2-AE5F-E7F1-43BC-1040131CF9EE}"/>
              </a:ext>
            </a:extLst>
          </p:cNvPr>
          <p:cNvSpPr/>
          <p:nvPr/>
        </p:nvSpPr>
        <p:spPr>
          <a:xfrm>
            <a:off x="8334635" y="4979199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guest OS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BF58F-0818-A1B9-13F0-AC086C74CCB0}"/>
              </a:ext>
            </a:extLst>
          </p:cNvPr>
          <p:cNvSpPr/>
          <p:nvPr/>
        </p:nvSpPr>
        <p:spPr>
          <a:xfrm>
            <a:off x="8334634" y="5537304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CDF13-5645-DF31-4F57-9AE7DDB38B22}"/>
              </a:ext>
            </a:extLst>
          </p:cNvPr>
          <p:cNvSpPr txBox="1"/>
          <p:nvPr/>
        </p:nvSpPr>
        <p:spPr>
          <a:xfrm>
            <a:off x="8342351" y="442640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64C363-E4DE-8B00-8C80-36062BABB861}"/>
              </a:ext>
            </a:extLst>
          </p:cNvPr>
          <p:cNvSpPr/>
          <p:nvPr/>
        </p:nvSpPr>
        <p:spPr>
          <a:xfrm>
            <a:off x="1914285" y="6241486"/>
            <a:ext cx="7832582" cy="3866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hypervisor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9223B21-F00C-3F22-0F62-06174F60AEB9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8934822" y="5923991"/>
            <a:ext cx="0" cy="3219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2502A4D-E6EB-1948-D1EC-A538C98277F2}"/>
              </a:ext>
            </a:extLst>
          </p:cNvPr>
          <p:cNvSpPr/>
          <p:nvPr/>
        </p:nvSpPr>
        <p:spPr>
          <a:xfrm>
            <a:off x="1924501" y="4281409"/>
            <a:ext cx="3528421" cy="119153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64DC22-A15F-7658-6476-9EE0C3431469}"/>
              </a:ext>
            </a:extLst>
          </p:cNvPr>
          <p:cNvSpPr txBox="1"/>
          <p:nvPr/>
        </p:nvSpPr>
        <p:spPr>
          <a:xfrm>
            <a:off x="2928286" y="428001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DE71D78-C2AB-F9D6-F8C1-FE072EE13B65}"/>
              </a:ext>
            </a:extLst>
          </p:cNvPr>
          <p:cNvCxnSpPr>
            <a:cxnSpLocks/>
            <a:stCxn id="21" idx="3"/>
            <a:endCxn id="16" idx="1"/>
          </p:cNvCxnSpPr>
          <p:nvPr/>
        </p:nvCxnSpPr>
        <p:spPr>
          <a:xfrm>
            <a:off x="5272824" y="5028209"/>
            <a:ext cx="349559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3BC7E29-4A2B-1AC5-3D68-140901DB639F}"/>
              </a:ext>
            </a:extLst>
          </p:cNvPr>
          <p:cNvSpPr/>
          <p:nvPr/>
        </p:nvSpPr>
        <p:spPr>
          <a:xfrm>
            <a:off x="5622383" y="4716653"/>
            <a:ext cx="1236286" cy="623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B0CEC32-CC24-01DD-68B4-A4902758DC65}"/>
              </a:ext>
            </a:extLst>
          </p:cNvPr>
          <p:cNvSpPr/>
          <p:nvPr/>
        </p:nvSpPr>
        <p:spPr>
          <a:xfrm>
            <a:off x="2114936" y="4836517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9B3F714-75C1-A500-9067-D4CED20B47BC}"/>
              </a:ext>
            </a:extLst>
          </p:cNvPr>
          <p:cNvSpPr/>
          <p:nvPr/>
        </p:nvSpPr>
        <p:spPr>
          <a:xfrm>
            <a:off x="4112923" y="4716653"/>
            <a:ext cx="1159901" cy="623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74318A0-4F95-EC34-43FD-34046779ADEB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3274837" y="5028209"/>
            <a:ext cx="838086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8EB45A7-7BF1-E7A2-A4B1-0A00A7D4A163}"/>
              </a:ext>
            </a:extLst>
          </p:cNvPr>
          <p:cNvSpPr txBox="1"/>
          <p:nvPr/>
        </p:nvSpPr>
        <p:spPr>
          <a:xfrm>
            <a:off x="3285555" y="5014403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pread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87A8FF4-1F7D-8B5B-5A1D-97EDE8C45A58}"/>
              </a:ext>
            </a:extLst>
          </p:cNvPr>
          <p:cNvSpPr/>
          <p:nvPr/>
        </p:nvSpPr>
        <p:spPr>
          <a:xfrm>
            <a:off x="1924502" y="5631144"/>
            <a:ext cx="4934168" cy="4627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bg1"/>
              </a:solidFill>
            </a:endParaRP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27B3A81D-1EF3-8409-3761-9B4FA45EDB06}"/>
              </a:ext>
            </a:extLst>
          </p:cNvPr>
          <p:cNvSpPr/>
          <p:nvPr/>
        </p:nvSpPr>
        <p:spPr>
          <a:xfrm>
            <a:off x="4490848" y="5700368"/>
            <a:ext cx="2231194" cy="3115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 memory device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46B499-EEB6-E2E5-C41F-FF867FE5D0A3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6240526" y="5339765"/>
            <a:ext cx="0" cy="36060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1737143-7FA9-4B0C-633E-AC2C9C3167D3}"/>
              </a:ext>
            </a:extLst>
          </p:cNvPr>
          <p:cNvSpPr txBox="1"/>
          <p:nvPr/>
        </p:nvSpPr>
        <p:spPr>
          <a:xfrm>
            <a:off x="2659941" y="566777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host OS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74F7D69-D39D-39AA-EC7A-229C3CFD40AC}"/>
              </a:ext>
            </a:extLst>
          </p:cNvPr>
          <p:cNvCxnSpPr>
            <a:cxnSpLocks/>
          </p:cNvCxnSpPr>
          <p:nvPr/>
        </p:nvCxnSpPr>
        <p:spPr>
          <a:xfrm flipV="1">
            <a:off x="6240526" y="6011924"/>
            <a:ext cx="0" cy="22956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479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397F2-9C28-CAE1-9525-F135A2E0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Compressing Memory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3391A-41BA-5034-E020-F7CF526E2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Specify a data address as a file offset for pread</a:t>
            </a:r>
          </a:p>
          <a:p>
            <a:pPr lvl="1"/>
            <a:r>
              <a:rPr lang="en-JP" dirty="0"/>
              <a:t>The kernel address is too large to accept as a file offset</a:t>
            </a:r>
          </a:p>
          <a:p>
            <a:pPr lvl="1"/>
            <a:r>
              <a:rPr lang="en-JP" dirty="0"/>
              <a:t>The page-table address needs to be specified for process memory</a:t>
            </a:r>
          </a:p>
          <a:p>
            <a:r>
              <a:rPr lang="en-JP" dirty="0"/>
              <a:t>Compress the two addresses into one 64-bit file offset</a:t>
            </a:r>
          </a:p>
          <a:p>
            <a:pPr lvl="1"/>
            <a:r>
              <a:rPr lang="en-JP" dirty="0"/>
              <a:t>Drop unnecessary bits from each address</a:t>
            </a:r>
          </a:p>
          <a:p>
            <a:pPr lvl="2"/>
            <a:r>
              <a:rPr lang="en-JP" dirty="0"/>
              <a:t>Upper fixed bits and lower page offset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A336B-7862-9A44-E0E0-322BF6D8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5C63B-E125-4CE0-739E-F90CF4253AB8}"/>
              </a:ext>
            </a:extLst>
          </p:cNvPr>
          <p:cNvSpPr/>
          <p:nvPr/>
        </p:nvSpPr>
        <p:spPr>
          <a:xfrm>
            <a:off x="1360966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330DD1-259B-FDBD-ED71-ACAF6F5BA8FE}"/>
              </a:ext>
            </a:extLst>
          </p:cNvPr>
          <p:cNvSpPr/>
          <p:nvPr/>
        </p:nvSpPr>
        <p:spPr>
          <a:xfrm>
            <a:off x="1616147" y="4625160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9889CA-B165-6EAB-D3AD-6C08F448B81D}"/>
              </a:ext>
            </a:extLst>
          </p:cNvPr>
          <p:cNvSpPr/>
          <p:nvPr/>
        </p:nvSpPr>
        <p:spPr>
          <a:xfrm>
            <a:off x="2004236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78EDDD-8623-F201-DCA5-4084C36487E0}"/>
              </a:ext>
            </a:extLst>
          </p:cNvPr>
          <p:cNvSpPr/>
          <p:nvPr/>
        </p:nvSpPr>
        <p:spPr>
          <a:xfrm>
            <a:off x="2261190" y="4625160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E991C6-ECAE-8292-A8BA-B5A778BE2A43}"/>
              </a:ext>
            </a:extLst>
          </p:cNvPr>
          <p:cNvSpPr/>
          <p:nvPr/>
        </p:nvSpPr>
        <p:spPr>
          <a:xfrm>
            <a:off x="2516371" y="4625160"/>
            <a:ext cx="386317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811BE0-A72D-A28C-A415-19A4B140E275}"/>
              </a:ext>
            </a:extLst>
          </p:cNvPr>
          <p:cNvSpPr/>
          <p:nvPr/>
        </p:nvSpPr>
        <p:spPr>
          <a:xfrm>
            <a:off x="2904460" y="4625160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25B0D0-92F8-527C-AF50-50724B0A7A8E}"/>
              </a:ext>
            </a:extLst>
          </p:cNvPr>
          <p:cNvSpPr/>
          <p:nvPr/>
        </p:nvSpPr>
        <p:spPr>
          <a:xfrm>
            <a:off x="3157869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B9C506-2182-1944-F746-C064A3BDF736}"/>
              </a:ext>
            </a:extLst>
          </p:cNvPr>
          <p:cNvSpPr/>
          <p:nvPr/>
        </p:nvSpPr>
        <p:spPr>
          <a:xfrm>
            <a:off x="3413050" y="4625160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99BCCB-B454-F1DA-C8B1-D6800AEFD975}"/>
              </a:ext>
            </a:extLst>
          </p:cNvPr>
          <p:cNvSpPr/>
          <p:nvPr/>
        </p:nvSpPr>
        <p:spPr>
          <a:xfrm>
            <a:off x="3801139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BD3AB4-D3D3-5D14-27EE-FEBBC962B955}"/>
              </a:ext>
            </a:extLst>
          </p:cNvPr>
          <p:cNvSpPr txBox="1"/>
          <p:nvPr/>
        </p:nvSpPr>
        <p:spPr>
          <a:xfrm>
            <a:off x="1614374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A594A6-EC99-C0AC-7060-99ABA7519E5E}"/>
              </a:ext>
            </a:extLst>
          </p:cNvPr>
          <p:cNvSpPr txBox="1"/>
          <p:nvPr/>
        </p:nvSpPr>
        <p:spPr>
          <a:xfrm>
            <a:off x="2526548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87C84B-7F0B-C2EA-9EB3-45D64C3A7333}"/>
              </a:ext>
            </a:extLst>
          </p:cNvPr>
          <p:cNvSpPr txBox="1"/>
          <p:nvPr/>
        </p:nvSpPr>
        <p:spPr>
          <a:xfrm>
            <a:off x="3438722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62E9B0-D2FA-B663-26DC-94BDA923085E}"/>
              </a:ext>
            </a:extLst>
          </p:cNvPr>
          <p:cNvSpPr/>
          <p:nvPr/>
        </p:nvSpPr>
        <p:spPr>
          <a:xfrm>
            <a:off x="1869556" y="614103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8520A8-4D7B-A04F-066E-E43BBD9FADFD}"/>
              </a:ext>
            </a:extLst>
          </p:cNvPr>
          <p:cNvSpPr/>
          <p:nvPr/>
        </p:nvSpPr>
        <p:spPr>
          <a:xfrm>
            <a:off x="2124737" y="6141031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4F16DE-6903-E345-70AB-3DE18232A48B}"/>
              </a:ext>
            </a:extLst>
          </p:cNvPr>
          <p:cNvSpPr/>
          <p:nvPr/>
        </p:nvSpPr>
        <p:spPr>
          <a:xfrm>
            <a:off x="2512826" y="614103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C382D7-55F3-A270-960B-5CF6E8BDC400}"/>
              </a:ext>
            </a:extLst>
          </p:cNvPr>
          <p:cNvSpPr/>
          <p:nvPr/>
        </p:nvSpPr>
        <p:spPr>
          <a:xfrm>
            <a:off x="2769780" y="614103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683D9F-E52E-CD9A-0CAB-6CB8AAD45AF9}"/>
              </a:ext>
            </a:extLst>
          </p:cNvPr>
          <p:cNvSpPr/>
          <p:nvPr/>
        </p:nvSpPr>
        <p:spPr>
          <a:xfrm>
            <a:off x="3024961" y="6141031"/>
            <a:ext cx="386317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635921-5F12-8EFD-F80E-15842D56D824}"/>
              </a:ext>
            </a:extLst>
          </p:cNvPr>
          <p:cNvSpPr/>
          <p:nvPr/>
        </p:nvSpPr>
        <p:spPr>
          <a:xfrm>
            <a:off x="3413050" y="614103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C1BD61-C422-88D6-D230-55A26826D951}"/>
              </a:ext>
            </a:extLst>
          </p:cNvPr>
          <p:cNvSpPr txBox="1"/>
          <p:nvPr/>
        </p:nvSpPr>
        <p:spPr>
          <a:xfrm>
            <a:off x="2122964" y="60587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9C0CA3-B198-1B3F-CDFE-0E31FAE7CFC0}"/>
              </a:ext>
            </a:extLst>
          </p:cNvPr>
          <p:cNvSpPr txBox="1"/>
          <p:nvPr/>
        </p:nvSpPr>
        <p:spPr>
          <a:xfrm>
            <a:off x="3035138" y="60587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D921B4-AE8A-FA4B-806B-975D0AF7CFDA}"/>
              </a:ext>
            </a:extLst>
          </p:cNvPr>
          <p:cNvSpPr txBox="1"/>
          <p:nvPr/>
        </p:nvSpPr>
        <p:spPr>
          <a:xfrm>
            <a:off x="1869555" y="4268087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kernel address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49EC9D-D7B5-C09D-6FD7-86AA2B72AEA3}"/>
              </a:ext>
            </a:extLst>
          </p:cNvPr>
          <p:cNvSpPr txBox="1"/>
          <p:nvPr/>
        </p:nvSpPr>
        <p:spPr>
          <a:xfrm>
            <a:off x="2216885" y="5779689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file offset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BE050C-675D-442C-C17B-A0DE32F82B9A}"/>
              </a:ext>
            </a:extLst>
          </p:cNvPr>
          <p:cNvSpPr/>
          <p:nvPr/>
        </p:nvSpPr>
        <p:spPr>
          <a:xfrm>
            <a:off x="5384809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59B7C8-3207-2A7A-C6F5-1F1111655F26}"/>
              </a:ext>
            </a:extLst>
          </p:cNvPr>
          <p:cNvSpPr/>
          <p:nvPr/>
        </p:nvSpPr>
        <p:spPr>
          <a:xfrm>
            <a:off x="5639990" y="4625160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F42C8D-C1D9-0644-A3CA-AD89F3F54037}"/>
              </a:ext>
            </a:extLst>
          </p:cNvPr>
          <p:cNvSpPr/>
          <p:nvPr/>
        </p:nvSpPr>
        <p:spPr>
          <a:xfrm>
            <a:off x="6028079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FAAC1A7-1A0A-5A7F-8636-9CE784C01D7A}"/>
              </a:ext>
            </a:extLst>
          </p:cNvPr>
          <p:cNvSpPr/>
          <p:nvPr/>
        </p:nvSpPr>
        <p:spPr>
          <a:xfrm>
            <a:off x="6285033" y="4625160"/>
            <a:ext cx="255181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659DD8-D8A6-D027-94FD-C29043D8F333}"/>
              </a:ext>
            </a:extLst>
          </p:cNvPr>
          <p:cNvSpPr/>
          <p:nvPr/>
        </p:nvSpPr>
        <p:spPr>
          <a:xfrm>
            <a:off x="6540214" y="4625160"/>
            <a:ext cx="386317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49C3E7-42CB-297B-8EAD-2630FDB9B842}"/>
              </a:ext>
            </a:extLst>
          </p:cNvPr>
          <p:cNvSpPr/>
          <p:nvPr/>
        </p:nvSpPr>
        <p:spPr>
          <a:xfrm>
            <a:off x="6928303" y="4625160"/>
            <a:ext cx="255181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BA4C6BF-5F2C-51F6-49B7-61EFCDD2D66A}"/>
              </a:ext>
            </a:extLst>
          </p:cNvPr>
          <p:cNvSpPr/>
          <p:nvPr/>
        </p:nvSpPr>
        <p:spPr>
          <a:xfrm>
            <a:off x="7181712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477A464-4410-A3C6-FFC6-EB74EE601F75}"/>
              </a:ext>
            </a:extLst>
          </p:cNvPr>
          <p:cNvSpPr/>
          <p:nvPr/>
        </p:nvSpPr>
        <p:spPr>
          <a:xfrm>
            <a:off x="7436893" y="4625160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C3B9F8-D7EE-9668-6B28-6F70DF6550A9}"/>
              </a:ext>
            </a:extLst>
          </p:cNvPr>
          <p:cNvSpPr/>
          <p:nvPr/>
        </p:nvSpPr>
        <p:spPr>
          <a:xfrm>
            <a:off x="7824982" y="4625160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AD2B1C-E4C4-F975-E424-C0014CE13C47}"/>
              </a:ext>
            </a:extLst>
          </p:cNvPr>
          <p:cNvSpPr txBox="1"/>
          <p:nvPr/>
        </p:nvSpPr>
        <p:spPr>
          <a:xfrm>
            <a:off x="5638217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DA56751-DC57-B140-4379-C3AEF157622F}"/>
              </a:ext>
            </a:extLst>
          </p:cNvPr>
          <p:cNvSpPr txBox="1"/>
          <p:nvPr/>
        </p:nvSpPr>
        <p:spPr>
          <a:xfrm>
            <a:off x="6550391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7D0E26-7BA4-0DB9-DF36-A9F83BC99FBA}"/>
              </a:ext>
            </a:extLst>
          </p:cNvPr>
          <p:cNvSpPr txBox="1"/>
          <p:nvPr/>
        </p:nvSpPr>
        <p:spPr>
          <a:xfrm>
            <a:off x="7462565" y="454290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747EC7-FD22-FCFF-E36C-5534494D8399}"/>
              </a:ext>
            </a:extLst>
          </p:cNvPr>
          <p:cNvSpPr/>
          <p:nvPr/>
        </p:nvSpPr>
        <p:spPr>
          <a:xfrm>
            <a:off x="7467024" y="6141031"/>
            <a:ext cx="255181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185D7C2-B322-03CE-C0DD-978BCE380668}"/>
              </a:ext>
            </a:extLst>
          </p:cNvPr>
          <p:cNvSpPr/>
          <p:nvPr/>
        </p:nvSpPr>
        <p:spPr>
          <a:xfrm>
            <a:off x="7722205" y="6141031"/>
            <a:ext cx="386317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539ED5C-6BC2-DF70-3885-40054EF00732}"/>
              </a:ext>
            </a:extLst>
          </p:cNvPr>
          <p:cNvSpPr/>
          <p:nvPr/>
        </p:nvSpPr>
        <p:spPr>
          <a:xfrm>
            <a:off x="8110294" y="6141031"/>
            <a:ext cx="255181" cy="34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98C0B3-6B16-C471-C31E-A172F6300123}"/>
              </a:ext>
            </a:extLst>
          </p:cNvPr>
          <p:cNvSpPr/>
          <p:nvPr/>
        </p:nvSpPr>
        <p:spPr>
          <a:xfrm>
            <a:off x="8367248" y="614103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B1818B8-15B3-2C4D-AEB4-41A9FBB55589}"/>
              </a:ext>
            </a:extLst>
          </p:cNvPr>
          <p:cNvSpPr/>
          <p:nvPr/>
        </p:nvSpPr>
        <p:spPr>
          <a:xfrm>
            <a:off x="8622429" y="6141031"/>
            <a:ext cx="386317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928D986-3C62-03EF-8C64-6C3CB7BFFE47}"/>
              </a:ext>
            </a:extLst>
          </p:cNvPr>
          <p:cNvSpPr/>
          <p:nvPr/>
        </p:nvSpPr>
        <p:spPr>
          <a:xfrm>
            <a:off x="9010518" y="614103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031D72B-983B-BCAF-A018-A8C5820D9561}"/>
              </a:ext>
            </a:extLst>
          </p:cNvPr>
          <p:cNvSpPr txBox="1"/>
          <p:nvPr/>
        </p:nvSpPr>
        <p:spPr>
          <a:xfrm>
            <a:off x="7720432" y="60587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895CDCD-CD6D-B072-BD14-AD4097EC472D}"/>
              </a:ext>
            </a:extLst>
          </p:cNvPr>
          <p:cNvSpPr txBox="1"/>
          <p:nvPr/>
        </p:nvSpPr>
        <p:spPr>
          <a:xfrm>
            <a:off x="8632606" y="605877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66C1C5B-4E70-CFB6-B0B9-89CE7772AB53}"/>
              </a:ext>
            </a:extLst>
          </p:cNvPr>
          <p:cNvSpPr txBox="1"/>
          <p:nvPr/>
        </p:nvSpPr>
        <p:spPr>
          <a:xfrm>
            <a:off x="5670111" y="4268087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page-table address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0FA88B7-51A1-A9B5-FC6F-FA4DBD9937B7}"/>
              </a:ext>
            </a:extLst>
          </p:cNvPr>
          <p:cNvSpPr txBox="1"/>
          <p:nvPr/>
        </p:nvSpPr>
        <p:spPr>
          <a:xfrm>
            <a:off x="7686759" y="5779689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file offset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FADA19A-9E84-F45E-0732-BFE6BCF421D7}"/>
              </a:ext>
            </a:extLst>
          </p:cNvPr>
          <p:cNvSpPr/>
          <p:nvPr/>
        </p:nvSpPr>
        <p:spPr>
          <a:xfrm>
            <a:off x="8420173" y="462819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3A034F7-8A6B-D9A2-9248-7CB308010403}"/>
              </a:ext>
            </a:extLst>
          </p:cNvPr>
          <p:cNvSpPr/>
          <p:nvPr/>
        </p:nvSpPr>
        <p:spPr>
          <a:xfrm>
            <a:off x="8675354" y="4628191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2F041A8-02E3-21F4-624A-A8769F3DCDF8}"/>
              </a:ext>
            </a:extLst>
          </p:cNvPr>
          <p:cNvSpPr/>
          <p:nvPr/>
        </p:nvSpPr>
        <p:spPr>
          <a:xfrm>
            <a:off x="9063443" y="462819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B10E17F-A6AE-8B1A-0645-665944D6D8C9}"/>
              </a:ext>
            </a:extLst>
          </p:cNvPr>
          <p:cNvSpPr/>
          <p:nvPr/>
        </p:nvSpPr>
        <p:spPr>
          <a:xfrm>
            <a:off x="9320397" y="462819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2CAD3AD-ACF7-CD5C-3B07-E30CF548D3F1}"/>
              </a:ext>
            </a:extLst>
          </p:cNvPr>
          <p:cNvSpPr/>
          <p:nvPr/>
        </p:nvSpPr>
        <p:spPr>
          <a:xfrm>
            <a:off x="9575578" y="4628191"/>
            <a:ext cx="386317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4A19770-DD55-C6E2-1DD5-6384E7C11C4D}"/>
              </a:ext>
            </a:extLst>
          </p:cNvPr>
          <p:cNvSpPr/>
          <p:nvPr/>
        </p:nvSpPr>
        <p:spPr>
          <a:xfrm>
            <a:off x="9963667" y="4628191"/>
            <a:ext cx="255181" cy="3402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9E7D896-8C11-4EE1-89CC-77069472AE36}"/>
              </a:ext>
            </a:extLst>
          </p:cNvPr>
          <p:cNvSpPr/>
          <p:nvPr/>
        </p:nvSpPr>
        <p:spPr>
          <a:xfrm>
            <a:off x="10217076" y="462819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FC5EC09-160C-3509-F36C-E3E733DAE0B5}"/>
              </a:ext>
            </a:extLst>
          </p:cNvPr>
          <p:cNvSpPr/>
          <p:nvPr/>
        </p:nvSpPr>
        <p:spPr>
          <a:xfrm>
            <a:off x="10472257" y="4628191"/>
            <a:ext cx="386317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5BDD0EB-1CA3-30EA-DB73-1A03FDB6482B}"/>
              </a:ext>
            </a:extLst>
          </p:cNvPr>
          <p:cNvSpPr/>
          <p:nvPr/>
        </p:nvSpPr>
        <p:spPr>
          <a:xfrm>
            <a:off x="10860346" y="462819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49E30F-D112-BC75-1A1D-BF24DC896C21}"/>
              </a:ext>
            </a:extLst>
          </p:cNvPr>
          <p:cNvSpPr txBox="1"/>
          <p:nvPr/>
        </p:nvSpPr>
        <p:spPr>
          <a:xfrm>
            <a:off x="8673581" y="454593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B94138C-7833-EB50-9F61-7A6D21D0A5F2}"/>
              </a:ext>
            </a:extLst>
          </p:cNvPr>
          <p:cNvSpPr txBox="1"/>
          <p:nvPr/>
        </p:nvSpPr>
        <p:spPr>
          <a:xfrm>
            <a:off x="9585755" y="454593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FC11E0-9888-9108-3E2C-AAF8B769FE6A}"/>
              </a:ext>
            </a:extLst>
          </p:cNvPr>
          <p:cNvSpPr txBox="1"/>
          <p:nvPr/>
        </p:nvSpPr>
        <p:spPr>
          <a:xfrm>
            <a:off x="10497929" y="454593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...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214D63E-30E2-C875-B5AE-CF08B136DFB6}"/>
              </a:ext>
            </a:extLst>
          </p:cNvPr>
          <p:cNvSpPr txBox="1"/>
          <p:nvPr/>
        </p:nvSpPr>
        <p:spPr>
          <a:xfrm>
            <a:off x="8843698" y="4271118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process address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D1B84C2-8A1E-659F-F3D6-202FB4CE5FDA}"/>
              </a:ext>
            </a:extLst>
          </p:cNvPr>
          <p:cNvSpPr/>
          <p:nvPr/>
        </p:nvSpPr>
        <p:spPr>
          <a:xfrm>
            <a:off x="7212730" y="6141031"/>
            <a:ext cx="255181" cy="3402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4" name="Left Brace 63">
            <a:extLst>
              <a:ext uri="{FF2B5EF4-FFF2-40B4-BE49-F238E27FC236}">
                <a16:creationId xmlns:a16="http://schemas.microsoft.com/office/drawing/2014/main" id="{0B07A737-2732-EDB8-811E-D5D6D5051B7F}"/>
              </a:ext>
            </a:extLst>
          </p:cNvPr>
          <p:cNvSpPr/>
          <p:nvPr/>
        </p:nvSpPr>
        <p:spPr>
          <a:xfrm rot="16200000">
            <a:off x="1736169" y="4683087"/>
            <a:ext cx="126779" cy="855918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0DA7435-1970-B67F-89DB-D75B49E4EBF2}"/>
              </a:ext>
            </a:extLst>
          </p:cNvPr>
          <p:cNvSpPr txBox="1"/>
          <p:nvPr/>
        </p:nvSpPr>
        <p:spPr>
          <a:xfrm>
            <a:off x="1373812" y="518432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17 bits</a:t>
            </a:r>
          </a:p>
        </p:txBody>
      </p:sp>
      <p:sp>
        <p:nvSpPr>
          <p:cNvPr id="66" name="Left Brace 65">
            <a:extLst>
              <a:ext uri="{FF2B5EF4-FFF2-40B4-BE49-F238E27FC236}">
                <a16:creationId xmlns:a16="http://schemas.microsoft.com/office/drawing/2014/main" id="{DAAC9735-FF80-FCC5-32FB-2F86A765A415}"/>
              </a:ext>
            </a:extLst>
          </p:cNvPr>
          <p:cNvSpPr/>
          <p:nvPr/>
        </p:nvSpPr>
        <p:spPr>
          <a:xfrm rot="16200000">
            <a:off x="2637588" y="4693080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76F06B0-411A-14A8-4A4A-A0F55E00DFF4}"/>
              </a:ext>
            </a:extLst>
          </p:cNvPr>
          <p:cNvSpPr txBox="1"/>
          <p:nvPr/>
        </p:nvSpPr>
        <p:spPr>
          <a:xfrm>
            <a:off x="2282897" y="518868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35 bits</a:t>
            </a:r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102E67E6-4839-4C84-3D7B-FA3C918385E5}"/>
              </a:ext>
            </a:extLst>
          </p:cNvPr>
          <p:cNvSpPr/>
          <p:nvPr/>
        </p:nvSpPr>
        <p:spPr>
          <a:xfrm rot="16200000">
            <a:off x="3556951" y="4698095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1469925-6914-A2D3-3E3D-8B20B77354EB}"/>
              </a:ext>
            </a:extLst>
          </p:cNvPr>
          <p:cNvSpPr txBox="1"/>
          <p:nvPr/>
        </p:nvSpPr>
        <p:spPr>
          <a:xfrm>
            <a:off x="3201844" y="5195201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 bits</a:t>
            </a:r>
          </a:p>
        </p:txBody>
      </p:sp>
      <p:sp>
        <p:nvSpPr>
          <p:cNvPr id="70" name="Left Brace 69">
            <a:extLst>
              <a:ext uri="{FF2B5EF4-FFF2-40B4-BE49-F238E27FC236}">
                <a16:creationId xmlns:a16="http://schemas.microsoft.com/office/drawing/2014/main" id="{C60FCAF0-BE25-8909-116B-D33B4DE08762}"/>
              </a:ext>
            </a:extLst>
          </p:cNvPr>
          <p:cNvSpPr/>
          <p:nvPr/>
        </p:nvSpPr>
        <p:spPr>
          <a:xfrm rot="16200000">
            <a:off x="5767444" y="4685481"/>
            <a:ext cx="126779" cy="855918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A0124F4-6E8A-62D8-2617-A6D06287DB5A}"/>
              </a:ext>
            </a:extLst>
          </p:cNvPr>
          <p:cNvSpPr txBox="1"/>
          <p:nvPr/>
        </p:nvSpPr>
        <p:spPr>
          <a:xfrm>
            <a:off x="5405087" y="518671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24 bits</a:t>
            </a:r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AE9FED43-FB64-5633-CB66-8E998BAD27CE}"/>
              </a:ext>
            </a:extLst>
          </p:cNvPr>
          <p:cNvSpPr/>
          <p:nvPr/>
        </p:nvSpPr>
        <p:spPr>
          <a:xfrm rot="16200000">
            <a:off x="6668863" y="4695474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78A0C81-6EAF-93E3-91DF-06184BA371C7}"/>
              </a:ext>
            </a:extLst>
          </p:cNvPr>
          <p:cNvSpPr txBox="1"/>
          <p:nvPr/>
        </p:nvSpPr>
        <p:spPr>
          <a:xfrm>
            <a:off x="6314172" y="519107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28 bits</a:t>
            </a: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id="{B17BE80E-5151-E86E-7EBA-454E59314E23}"/>
              </a:ext>
            </a:extLst>
          </p:cNvPr>
          <p:cNvSpPr/>
          <p:nvPr/>
        </p:nvSpPr>
        <p:spPr>
          <a:xfrm rot="16200000">
            <a:off x="7588226" y="4700489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88CAFD6-8072-4BA6-8E36-A811CA946F09}"/>
              </a:ext>
            </a:extLst>
          </p:cNvPr>
          <p:cNvSpPr txBox="1"/>
          <p:nvPr/>
        </p:nvSpPr>
        <p:spPr>
          <a:xfrm>
            <a:off x="7233119" y="519759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 bits</a:t>
            </a:r>
          </a:p>
        </p:txBody>
      </p:sp>
      <p:sp>
        <p:nvSpPr>
          <p:cNvPr id="76" name="Left Brace 75">
            <a:extLst>
              <a:ext uri="{FF2B5EF4-FFF2-40B4-BE49-F238E27FC236}">
                <a16:creationId xmlns:a16="http://schemas.microsoft.com/office/drawing/2014/main" id="{E45CB07F-806A-1589-462E-4DA185D0289A}"/>
              </a:ext>
            </a:extLst>
          </p:cNvPr>
          <p:cNvSpPr/>
          <p:nvPr/>
        </p:nvSpPr>
        <p:spPr>
          <a:xfrm rot="16200000">
            <a:off x="8783489" y="4697471"/>
            <a:ext cx="126779" cy="855918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1797597-E2DF-ED26-C77C-6F0ED2CE9DA6}"/>
              </a:ext>
            </a:extLst>
          </p:cNvPr>
          <p:cNvSpPr txBox="1"/>
          <p:nvPr/>
        </p:nvSpPr>
        <p:spPr>
          <a:xfrm>
            <a:off x="8421132" y="519870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17 bits</a:t>
            </a:r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79DF2EA5-5F5B-7625-CA8C-80861FDFED85}"/>
              </a:ext>
            </a:extLst>
          </p:cNvPr>
          <p:cNvSpPr/>
          <p:nvPr/>
        </p:nvSpPr>
        <p:spPr>
          <a:xfrm rot="16200000">
            <a:off x="9684908" y="4707464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FBE7E85-63F4-A07D-0AE0-2CB73CAA95D1}"/>
              </a:ext>
            </a:extLst>
          </p:cNvPr>
          <p:cNvSpPr txBox="1"/>
          <p:nvPr/>
        </p:nvSpPr>
        <p:spPr>
          <a:xfrm>
            <a:off x="9330217" y="520306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35 bits</a:t>
            </a:r>
          </a:p>
        </p:txBody>
      </p:sp>
      <p:sp>
        <p:nvSpPr>
          <p:cNvPr id="80" name="Left Brace 79">
            <a:extLst>
              <a:ext uri="{FF2B5EF4-FFF2-40B4-BE49-F238E27FC236}">
                <a16:creationId xmlns:a16="http://schemas.microsoft.com/office/drawing/2014/main" id="{F52A811A-4D33-313A-80F6-0D2AC28BEA7A}"/>
              </a:ext>
            </a:extLst>
          </p:cNvPr>
          <p:cNvSpPr/>
          <p:nvPr/>
        </p:nvSpPr>
        <p:spPr>
          <a:xfrm rot="16200000">
            <a:off x="10604271" y="4712479"/>
            <a:ext cx="140568" cy="855919"/>
          </a:xfrm>
          <a:prstGeom prst="leftBrace">
            <a:avLst/>
          </a:prstGeom>
          <a:ln w="1905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C30E82A-07C2-6166-53DA-D70596AE6404}"/>
              </a:ext>
            </a:extLst>
          </p:cNvPr>
          <p:cNvSpPr txBox="1"/>
          <p:nvPr/>
        </p:nvSpPr>
        <p:spPr>
          <a:xfrm>
            <a:off x="10249164" y="520958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 bits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ABA30C1-7424-BE86-D681-8E7210525CD0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2715067" y="5558016"/>
            <a:ext cx="276457" cy="25864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47588B3-2A4E-FC78-4708-5A04DDE79D32}"/>
              </a:ext>
            </a:extLst>
          </p:cNvPr>
          <p:cNvCxnSpPr>
            <a:cxnSpLocks/>
            <a:stCxn id="73" idx="2"/>
          </p:cNvCxnSpPr>
          <p:nvPr/>
        </p:nvCxnSpPr>
        <p:spPr>
          <a:xfrm>
            <a:off x="6746342" y="5560410"/>
            <a:ext cx="730097" cy="40394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FA7DAC5-CC6E-5DB2-60ED-AEA693C22157}"/>
              </a:ext>
            </a:extLst>
          </p:cNvPr>
          <p:cNvCxnSpPr>
            <a:cxnSpLocks/>
            <a:stCxn id="79" idx="2"/>
          </p:cNvCxnSpPr>
          <p:nvPr/>
        </p:nvCxnSpPr>
        <p:spPr>
          <a:xfrm flipH="1">
            <a:off x="9114261" y="5572400"/>
            <a:ext cx="648126" cy="43388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544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85F33-5873-CC75-A7E9-882EEFD7C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In-enclave Virtual Filesystem (VFS)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F97D-2809-A9B0-813A-5DEAF125A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Difficult for legacy IDS to access independent vProcFS</a:t>
            </a:r>
          </a:p>
          <a:p>
            <a:pPr lvl="1"/>
            <a:r>
              <a:rPr lang="en-JP" dirty="0"/>
              <a:t>Legacy IDS invokes the SCONE library on accessing pseudo files</a:t>
            </a:r>
          </a:p>
          <a:p>
            <a:pPr lvl="1"/>
            <a:r>
              <a:rPr lang="en-JP" dirty="0"/>
              <a:t>The SCONE library is not aware of vProcFS</a:t>
            </a:r>
          </a:p>
          <a:p>
            <a:r>
              <a:rPr lang="en-JP" dirty="0"/>
              <a:t>Transform IDS to invoke the VFS at compile time</a:t>
            </a:r>
          </a:p>
          <a:p>
            <a:pPr lvl="1"/>
            <a:r>
              <a:rPr lang="en-JP" dirty="0"/>
              <a:t>Replace the file functions with the ones provided by the VFS</a:t>
            </a:r>
          </a:p>
          <a:p>
            <a:pPr lvl="1"/>
            <a:r>
              <a:rPr lang="en-JP" dirty="0"/>
              <a:t>The VFS dispatches requests to vProcFS or the other filesystems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C13E8-855E-418B-0030-CF3A6391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A0C264-5934-ECA8-BEAF-A4A90A604C2C}"/>
              </a:ext>
            </a:extLst>
          </p:cNvPr>
          <p:cNvSpPr/>
          <p:nvPr/>
        </p:nvSpPr>
        <p:spPr>
          <a:xfrm>
            <a:off x="2583710" y="4403744"/>
            <a:ext cx="4136064" cy="206622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9310AE-36AE-4258-45DB-F099653E2D82}"/>
              </a:ext>
            </a:extLst>
          </p:cNvPr>
          <p:cNvSpPr txBox="1"/>
          <p:nvPr/>
        </p:nvSpPr>
        <p:spPr>
          <a:xfrm>
            <a:off x="3875698" y="440374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18743C-4CFC-40D9-9F1D-9AC713F0A04F}"/>
              </a:ext>
            </a:extLst>
          </p:cNvPr>
          <p:cNvCxnSpPr>
            <a:cxnSpLocks/>
            <a:stCxn id="9" idx="3"/>
            <a:endCxn id="30" idx="1"/>
          </p:cNvCxnSpPr>
          <p:nvPr/>
        </p:nvCxnSpPr>
        <p:spPr>
          <a:xfrm flipV="1">
            <a:off x="6523589" y="5926722"/>
            <a:ext cx="412718" cy="2247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6F819ED-1B62-51C1-B0C3-C4C115C9E8DD}"/>
              </a:ext>
            </a:extLst>
          </p:cNvPr>
          <p:cNvSpPr/>
          <p:nvPr/>
        </p:nvSpPr>
        <p:spPr>
          <a:xfrm>
            <a:off x="2778476" y="5735030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C9E8F2E-0E5A-9DBD-3CE9-13F9D8738CDC}"/>
              </a:ext>
            </a:extLst>
          </p:cNvPr>
          <p:cNvSpPr/>
          <p:nvPr/>
        </p:nvSpPr>
        <p:spPr>
          <a:xfrm>
            <a:off x="5363688" y="5617413"/>
            <a:ext cx="1159901" cy="623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61744D-89D9-02F6-770C-70ED38FC1A73}"/>
              </a:ext>
            </a:extLst>
          </p:cNvPr>
          <p:cNvCxnSpPr>
            <a:cxnSpLocks/>
            <a:stCxn id="12" idx="4"/>
            <a:endCxn id="15" idx="0"/>
          </p:cNvCxnSpPr>
          <p:nvPr/>
        </p:nvCxnSpPr>
        <p:spPr>
          <a:xfrm>
            <a:off x="4651033" y="5260964"/>
            <a:ext cx="0" cy="47631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EF1AF948-9AB6-3D5A-7818-B3AABD0FE18C}"/>
              </a:ext>
            </a:extLst>
          </p:cNvPr>
          <p:cNvSpPr/>
          <p:nvPr/>
        </p:nvSpPr>
        <p:spPr>
          <a:xfrm>
            <a:off x="4136640" y="4857632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3946229-5A98-BE02-89AB-BB7EB4ECA0F4}"/>
              </a:ext>
            </a:extLst>
          </p:cNvPr>
          <p:cNvSpPr/>
          <p:nvPr/>
        </p:nvSpPr>
        <p:spPr>
          <a:xfrm>
            <a:off x="4274955" y="5737276"/>
            <a:ext cx="752155" cy="38338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VFS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BB11379-3873-04E9-E85F-F3112F013D81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3938377" y="5928969"/>
            <a:ext cx="336578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12EBBF3-FF90-753B-41FE-237FB8C18F7C}"/>
              </a:ext>
            </a:extLst>
          </p:cNvPr>
          <p:cNvCxnSpPr>
            <a:cxnSpLocks/>
            <a:stCxn id="15" idx="3"/>
            <a:endCxn id="9" idx="1"/>
          </p:cNvCxnSpPr>
          <p:nvPr/>
        </p:nvCxnSpPr>
        <p:spPr>
          <a:xfrm>
            <a:off x="5027110" y="5928969"/>
            <a:ext cx="336578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3FBBD39-DB3F-F616-1A0B-7B6B33289502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5014764" y="5201897"/>
            <a:ext cx="454800" cy="415516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8C150CC-92ED-872A-9FA8-510969A0F127}"/>
              </a:ext>
            </a:extLst>
          </p:cNvPr>
          <p:cNvSpPr txBox="1"/>
          <p:nvPr/>
        </p:nvSpPr>
        <p:spPr>
          <a:xfrm>
            <a:off x="3938377" y="527578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open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935C631E-1DD3-1A05-FE7D-585C00100ECE}"/>
              </a:ext>
            </a:extLst>
          </p:cNvPr>
          <p:cNvSpPr/>
          <p:nvPr/>
        </p:nvSpPr>
        <p:spPr>
          <a:xfrm>
            <a:off x="6936307" y="5615166"/>
            <a:ext cx="1236286" cy="623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SCONE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28C82EA-5DC1-2D84-414D-88137FADA80B}"/>
              </a:ext>
            </a:extLst>
          </p:cNvPr>
          <p:cNvCxnSpPr>
            <a:cxnSpLocks/>
          </p:cNvCxnSpPr>
          <p:nvPr/>
        </p:nvCxnSpPr>
        <p:spPr>
          <a:xfrm>
            <a:off x="8172593" y="5926722"/>
            <a:ext cx="386615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92B975B-3209-5051-C69D-54E6084BB258}"/>
              </a:ext>
            </a:extLst>
          </p:cNvPr>
          <p:cNvSpPr txBox="1"/>
          <p:nvPr/>
        </p:nvSpPr>
        <p:spPr>
          <a:xfrm>
            <a:off x="8559208" y="573503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host filesystems</a:t>
            </a:r>
          </a:p>
        </p:txBody>
      </p:sp>
    </p:spTree>
    <p:extLst>
      <p:ext uri="{BB962C8B-B14F-4D97-AF65-F5344CB8AC3E}">
        <p14:creationId xmlns:p14="http://schemas.microsoft.com/office/powerpoint/2010/main" val="21402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6D48A-63AC-A327-25DE-6BF026A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37A21-CF2F-0E7B-EC67-BBE57DBD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ran SGmonitor using Xen-SGX</a:t>
            </a:r>
          </a:p>
          <a:p>
            <a:pPr lvl="1"/>
            <a:r>
              <a:rPr lang="en-JP" dirty="0"/>
              <a:t>Offloaded IDS into enclaves created in the IDS VM</a:t>
            </a:r>
          </a:p>
          <a:p>
            <a:r>
              <a:rPr lang="en-JP" dirty="0"/>
              <a:t>We conducted several experiments using chkrootkit</a:t>
            </a:r>
          </a:p>
          <a:p>
            <a:pPr lvl="1"/>
            <a:r>
              <a:rPr lang="en-JP" dirty="0"/>
              <a:t>Legacy host-based IDS written in shell scripts</a:t>
            </a:r>
          </a:p>
          <a:p>
            <a:pPr lvl="1"/>
            <a:r>
              <a:rPr lang="en-JP" dirty="0"/>
              <a:t>Executed the bash shell and ran chkrootkit on bash in enclaves</a:t>
            </a:r>
          </a:p>
          <a:p>
            <a:pPr lvl="1"/>
            <a:r>
              <a:rPr lang="en-JP" dirty="0"/>
              <a:t>Compared with traditional insecure IDS offloading without SGX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9FB5D-22DB-33A7-10DE-6E8309342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30DAF-6721-4E29-F3A1-3F29148CB775}"/>
              </a:ext>
            </a:extLst>
          </p:cNvPr>
          <p:cNvSpPr txBox="1"/>
          <p:nvPr/>
        </p:nvSpPr>
        <p:spPr>
          <a:xfrm>
            <a:off x="6749564" y="4980126"/>
            <a:ext cx="213391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CPU: Core i7-8700</a:t>
            </a:r>
          </a:p>
          <a:p>
            <a:r>
              <a:rPr lang="en-JP" dirty="0"/>
              <a:t>Memory: 16 GB</a:t>
            </a:r>
          </a:p>
          <a:p>
            <a:r>
              <a:rPr lang="en-JP" dirty="0"/>
              <a:t>HDD: 2 TB</a:t>
            </a:r>
          </a:p>
          <a:p>
            <a:r>
              <a:rPr lang="en-JP" dirty="0"/>
              <a:t>Xen-SGX 4.7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305F3-8B1F-0454-45DB-7CBB4ADED0D7}"/>
              </a:ext>
            </a:extLst>
          </p:cNvPr>
          <p:cNvSpPr txBox="1"/>
          <p:nvPr/>
        </p:nvSpPr>
        <p:spPr>
          <a:xfrm>
            <a:off x="9405437" y="4980126"/>
            <a:ext cx="171072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vCPU: 2</a:t>
            </a:r>
          </a:p>
          <a:p>
            <a:r>
              <a:rPr lang="en-JP" dirty="0"/>
              <a:t>Memory: 2 GB</a:t>
            </a:r>
          </a:p>
          <a:p>
            <a:r>
              <a:rPr lang="en-JP" dirty="0"/>
              <a:t>vDisk: 50 TB</a:t>
            </a:r>
          </a:p>
          <a:p>
            <a:r>
              <a:rPr lang="en-JP" dirty="0"/>
              <a:t>OS: Linux 4.4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138550-86DF-5E42-6523-33947354DF53}"/>
              </a:ext>
            </a:extLst>
          </p:cNvPr>
          <p:cNvSpPr txBox="1"/>
          <p:nvPr/>
        </p:nvSpPr>
        <p:spPr>
          <a:xfrm>
            <a:off x="6749564" y="460638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host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D73A3B-729E-C6BB-A23F-297771A0CE24}"/>
              </a:ext>
            </a:extLst>
          </p:cNvPr>
          <p:cNvSpPr txBox="1"/>
          <p:nvPr/>
        </p:nvSpPr>
        <p:spPr>
          <a:xfrm>
            <a:off x="9405437" y="461079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B533-B62A-74B7-F927-90946EF4F6CB}"/>
              </a:ext>
            </a:extLst>
          </p:cNvPr>
          <p:cNvSpPr/>
          <p:nvPr/>
        </p:nvSpPr>
        <p:spPr>
          <a:xfrm>
            <a:off x="3722277" y="4365376"/>
            <a:ext cx="1624083" cy="16714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3C7981-526E-3561-CAE2-7A5E7D3B8FF4}"/>
              </a:ext>
            </a:extLst>
          </p:cNvPr>
          <p:cNvSpPr txBox="1"/>
          <p:nvPr/>
        </p:nvSpPr>
        <p:spPr>
          <a:xfrm>
            <a:off x="3939453" y="436978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BB4131-7E64-4FC5-7EF6-E31A82908BE5}"/>
              </a:ext>
            </a:extLst>
          </p:cNvPr>
          <p:cNvSpPr/>
          <p:nvPr/>
        </p:nvSpPr>
        <p:spPr>
          <a:xfrm>
            <a:off x="1816301" y="6180455"/>
            <a:ext cx="3530060" cy="3866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Xen hypervisor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038566-066E-A944-A968-AA16E5DDA935}"/>
              </a:ext>
            </a:extLst>
          </p:cNvPr>
          <p:cNvSpPr/>
          <p:nvPr/>
        </p:nvSpPr>
        <p:spPr>
          <a:xfrm>
            <a:off x="1816300" y="4365376"/>
            <a:ext cx="1624083" cy="16714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754A76-6EC8-1E96-D039-FA9D11F199EE}"/>
              </a:ext>
            </a:extLst>
          </p:cNvPr>
          <p:cNvSpPr txBox="1"/>
          <p:nvPr/>
        </p:nvSpPr>
        <p:spPr>
          <a:xfrm>
            <a:off x="2138463" y="436537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IDS VM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76C48-15AD-3FE9-CC15-3C2682D7D3BA}"/>
              </a:ext>
            </a:extLst>
          </p:cNvPr>
          <p:cNvSpPr/>
          <p:nvPr/>
        </p:nvSpPr>
        <p:spPr>
          <a:xfrm>
            <a:off x="2117977" y="4809855"/>
            <a:ext cx="1020726" cy="4484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enclave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C9CC24-3873-41F6-E168-CB0EED3594B6}"/>
              </a:ext>
            </a:extLst>
          </p:cNvPr>
          <p:cNvSpPr/>
          <p:nvPr/>
        </p:nvSpPr>
        <p:spPr>
          <a:xfrm>
            <a:off x="3931736" y="5466893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guest OS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FC5E7C-B826-2843-4D88-A059CC087C21}"/>
              </a:ext>
            </a:extLst>
          </p:cNvPr>
          <p:cNvSpPr/>
          <p:nvPr/>
        </p:nvSpPr>
        <p:spPr>
          <a:xfrm>
            <a:off x="2028152" y="5466894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host OS</a:t>
            </a:r>
          </a:p>
        </p:txBody>
      </p:sp>
    </p:spTree>
    <p:extLst>
      <p:ext uri="{BB962C8B-B14F-4D97-AF65-F5344CB8AC3E}">
        <p14:creationId xmlns:p14="http://schemas.microsoft.com/office/powerpoint/2010/main" val="2060576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9C8DF-66F0-2CA2-EBC4-0122EE0F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Secure Offloading of chkrootkit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20020-ADFF-B42F-03B7-9BCF36D64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offloaded the netstat and ps commands to enclaves</a:t>
            </a:r>
          </a:p>
          <a:p>
            <a:pPr lvl="1"/>
            <a:r>
              <a:rPr lang="en-JP" dirty="0"/>
              <a:t>Invoked by chkrootkit and access the proc filesystem</a:t>
            </a:r>
          </a:p>
          <a:p>
            <a:pPr lvl="1"/>
            <a:r>
              <a:rPr lang="en-JP" dirty="0"/>
              <a:t>The outputs were almost the same as those in the VM</a:t>
            </a:r>
          </a:p>
          <a:p>
            <a:r>
              <a:rPr lang="en-JP" dirty="0"/>
              <a:t>We offloaded chkrootkit to an enclave</a:t>
            </a:r>
          </a:p>
          <a:p>
            <a:pPr lvl="1"/>
            <a:r>
              <a:rPr lang="en-JP" dirty="0"/>
              <a:t>Ran network- and process-level malware detection</a:t>
            </a:r>
          </a:p>
          <a:p>
            <a:pPr lvl="1"/>
            <a:r>
              <a:rPr lang="en-JP" dirty="0"/>
              <a:t>Could detect malware correctly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7EB96-725A-1756-CF83-5D3C31C0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5" name="図 7">
            <a:extLst>
              <a:ext uri="{FF2B5EF4-FFF2-40B4-BE49-F238E27FC236}">
                <a16:creationId xmlns:a16="http://schemas.microsoft.com/office/drawing/2014/main" id="{018CC324-8015-1733-FE7F-D8F1CBD062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33"/>
          <a:stretch/>
        </p:blipFill>
        <p:spPr>
          <a:xfrm>
            <a:off x="407006" y="4616287"/>
            <a:ext cx="6615561" cy="830815"/>
          </a:xfrm>
          <a:prstGeom prst="rect">
            <a:avLst/>
          </a:prstGeom>
        </p:spPr>
      </p:pic>
      <p:pic>
        <p:nvPicPr>
          <p:cNvPr id="6" name="図 11">
            <a:extLst>
              <a:ext uri="{FF2B5EF4-FFF2-40B4-BE49-F238E27FC236}">
                <a16:creationId xmlns:a16="http://schemas.microsoft.com/office/drawing/2014/main" id="{F4E036BD-0E92-A7A7-88DC-C800C432161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617"/>
          <a:stretch/>
        </p:blipFill>
        <p:spPr>
          <a:xfrm>
            <a:off x="407006" y="5825915"/>
            <a:ext cx="6832635" cy="611550"/>
          </a:xfrm>
          <a:prstGeom prst="rect">
            <a:avLst/>
          </a:prstGeom>
        </p:spPr>
      </p:pic>
      <p:pic>
        <p:nvPicPr>
          <p:cNvPr id="7" name="コンテンツ プレースホルダー 8">
            <a:extLst>
              <a:ext uri="{FF2B5EF4-FFF2-40B4-BE49-F238E27FC236}">
                <a16:creationId xmlns:a16="http://schemas.microsoft.com/office/drawing/2014/main" id="{8B50C66B-9A00-5792-187C-DC80ED9546E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00"/>
          <a:stretch/>
        </p:blipFill>
        <p:spPr>
          <a:xfrm>
            <a:off x="7651416" y="5338456"/>
            <a:ext cx="4039001" cy="368064"/>
          </a:xfrm>
          <a:prstGeom prst="rect">
            <a:avLst/>
          </a:prstGeom>
        </p:spPr>
      </p:pic>
      <p:pic>
        <p:nvPicPr>
          <p:cNvPr id="8" name="図 8">
            <a:extLst>
              <a:ext uri="{FF2B5EF4-FFF2-40B4-BE49-F238E27FC236}">
                <a16:creationId xmlns:a16="http://schemas.microsoft.com/office/drawing/2014/main" id="{FD880580-EA63-4B32-2BF7-98F9E55BBE9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12"/>
          <a:stretch/>
        </p:blipFill>
        <p:spPr>
          <a:xfrm>
            <a:off x="7651416" y="5702792"/>
            <a:ext cx="4037388" cy="368065"/>
          </a:xfrm>
          <a:prstGeom prst="rect">
            <a:avLst/>
          </a:prstGeom>
        </p:spPr>
      </p:pic>
      <p:pic>
        <p:nvPicPr>
          <p:cNvPr id="9" name="図 10">
            <a:extLst>
              <a:ext uri="{FF2B5EF4-FFF2-40B4-BE49-F238E27FC236}">
                <a16:creationId xmlns:a16="http://schemas.microsoft.com/office/drawing/2014/main" id="{379090D5-00C4-5AF0-65C5-3EB5AA3EFA1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79" r="52831"/>
          <a:stretch/>
        </p:blipFill>
        <p:spPr>
          <a:xfrm>
            <a:off x="7651416" y="4584389"/>
            <a:ext cx="4037388" cy="389730"/>
          </a:xfrm>
          <a:prstGeom prst="rect">
            <a:avLst/>
          </a:prstGeom>
        </p:spPr>
      </p:pic>
      <p:pic>
        <p:nvPicPr>
          <p:cNvPr id="10" name="図 12">
            <a:extLst>
              <a:ext uri="{FF2B5EF4-FFF2-40B4-BE49-F238E27FC236}">
                <a16:creationId xmlns:a16="http://schemas.microsoft.com/office/drawing/2014/main" id="{1286A56A-029D-5E54-3F58-F4735BE6DCD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00"/>
          <a:stretch/>
        </p:blipFill>
        <p:spPr>
          <a:xfrm>
            <a:off x="7651416" y="4974119"/>
            <a:ext cx="4039001" cy="36806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90493D-D0FA-FC72-67B9-8E736AAD2F6F}"/>
              </a:ext>
            </a:extLst>
          </p:cNvPr>
          <p:cNvSpPr txBox="1"/>
          <p:nvPr/>
        </p:nvSpPr>
        <p:spPr>
          <a:xfrm>
            <a:off x="407006" y="4228915"/>
            <a:ext cx="188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offloaded netstat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DF37F0-C20E-D3F5-C6FD-8F00847C1A38}"/>
              </a:ext>
            </a:extLst>
          </p:cNvPr>
          <p:cNvSpPr txBox="1"/>
          <p:nvPr/>
        </p:nvSpPr>
        <p:spPr>
          <a:xfrm>
            <a:off x="407006" y="5442741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offloaded ps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9EC40C-914C-A08D-A2DE-0A8CFA4DF22E}"/>
              </a:ext>
            </a:extLst>
          </p:cNvPr>
          <p:cNvSpPr txBox="1"/>
          <p:nvPr/>
        </p:nvSpPr>
        <p:spPr>
          <a:xfrm>
            <a:off x="7651416" y="4225256"/>
            <a:ext cx="2181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offloaded chkrootkit</a:t>
            </a:r>
          </a:p>
        </p:txBody>
      </p:sp>
    </p:spTree>
    <p:extLst>
      <p:ext uri="{BB962C8B-B14F-4D97-AF65-F5344CB8AC3E}">
        <p14:creationId xmlns:p14="http://schemas.microsoft.com/office/powerpoint/2010/main" val="2857076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9543-007A-F76A-57B9-CE26B58E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vProcFS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19044-071F-E3F6-2105-D07481047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performance of accessing pseudo files</a:t>
            </a:r>
          </a:p>
          <a:p>
            <a:pPr lvl="1"/>
            <a:r>
              <a:rPr lang="en-JP" dirty="0"/>
              <a:t>SCwatcher/SCONE took 2.8-9.8x longer than insecure offloading</a:t>
            </a:r>
          </a:p>
          <a:p>
            <a:pPr lvl="1"/>
            <a:r>
              <a:rPr lang="en-JP" dirty="0"/>
              <a:t>SCwatcher/Occlum was only 1.3-4.2x slower</a:t>
            </a:r>
          </a:p>
          <a:p>
            <a:r>
              <a:rPr lang="en-JP" dirty="0"/>
              <a:t>We analyzed why SCwatcher/SCONE is so slow</a:t>
            </a:r>
          </a:p>
          <a:p>
            <a:pPr lvl="1"/>
            <a:r>
              <a:rPr lang="en-JP" dirty="0"/>
              <a:t>The virtualization in Xen affetected the system call in SCONE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C4043-C874-E2BD-1AEB-53B6BDC2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F341960-0144-541A-F3E7-B049E5B05E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9981104"/>
              </p:ext>
            </p:extLst>
          </p:nvPr>
        </p:nvGraphicFramePr>
        <p:xfrm>
          <a:off x="245658" y="3766782"/>
          <a:ext cx="6933062" cy="2932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E2FC35C-38BC-9D13-F5CA-C7BC28274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5540856"/>
              </p:ext>
            </p:extLst>
          </p:nvPr>
        </p:nvGraphicFramePr>
        <p:xfrm>
          <a:off x="7178720" y="3862317"/>
          <a:ext cx="4667537" cy="28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ACADD15-7F42-221F-365F-ECAE7909EFB0}"/>
              </a:ext>
            </a:extLst>
          </p:cNvPr>
          <p:cNvSpPr txBox="1"/>
          <p:nvPr/>
        </p:nvSpPr>
        <p:spPr>
          <a:xfrm>
            <a:off x="9403307" y="4158732"/>
            <a:ext cx="77457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pread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1AF68B-0B6B-5963-2A6C-84AB6CFCBAC3}"/>
              </a:ext>
            </a:extLst>
          </p:cNvPr>
          <p:cNvSpPr txBox="1"/>
          <p:nvPr/>
        </p:nvSpPr>
        <p:spPr>
          <a:xfrm>
            <a:off x="5236969" y="4115380"/>
            <a:ext cx="106952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vProcFS</a:t>
            </a:r>
          </a:p>
        </p:txBody>
      </p:sp>
    </p:spTree>
    <p:extLst>
      <p:ext uri="{BB962C8B-B14F-4D97-AF65-F5344CB8AC3E}">
        <p14:creationId xmlns:p14="http://schemas.microsoft.com/office/powerpoint/2010/main" val="175360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F4B03-AEE5-9707-74ED-686DC6AA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Intrusion Detection Systems (IDS) in Clouds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048AA-B557-8F71-8658-EEAEE2F8A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Host-based IDS has to run inside virtual machines (VMs)</a:t>
            </a:r>
          </a:p>
          <a:p>
            <a:pPr lvl="1"/>
            <a:r>
              <a:rPr lang="en-JP" dirty="0"/>
              <a:t>Monitor the internal state of the system</a:t>
            </a:r>
          </a:p>
          <a:p>
            <a:pPr lvl="1"/>
            <a:r>
              <a:rPr lang="en-JP" dirty="0"/>
              <a:t>Easily disabled by intruders</a:t>
            </a:r>
          </a:p>
          <a:p>
            <a:r>
              <a:rPr lang="en-JP" dirty="0"/>
              <a:t>IDS is offloaded to the outside of VMs</a:t>
            </a:r>
          </a:p>
          <a:p>
            <a:pPr lvl="1"/>
            <a:r>
              <a:rPr lang="en-JP" dirty="0"/>
              <a:t>Not disabled by even intruders </a:t>
            </a:r>
          </a:p>
          <a:p>
            <a:pPr lvl="1"/>
            <a:r>
              <a:rPr lang="en-JP" dirty="0"/>
              <a:t>Analyze OS data in the memory of VMs using VM introspection (VMI)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04199-516B-00CA-4012-69FB9F564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E4A3F9F1-E80B-E0AF-5DD8-A4F712E0487D}"/>
              </a:ext>
            </a:extLst>
          </p:cNvPr>
          <p:cNvSpPr/>
          <p:nvPr/>
        </p:nvSpPr>
        <p:spPr>
          <a:xfrm>
            <a:off x="2849523" y="5318532"/>
            <a:ext cx="6241311" cy="1280419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22D000-516D-8952-C453-E19AB27AC406}"/>
              </a:ext>
            </a:extLst>
          </p:cNvPr>
          <p:cNvSpPr/>
          <p:nvPr/>
        </p:nvSpPr>
        <p:spPr>
          <a:xfrm>
            <a:off x="6229766" y="4338080"/>
            <a:ext cx="1624083" cy="21448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2BA7C8-FC96-07E3-B326-2D4F964B22BF}"/>
              </a:ext>
            </a:extLst>
          </p:cNvPr>
          <p:cNvSpPr/>
          <p:nvPr/>
        </p:nvSpPr>
        <p:spPr>
          <a:xfrm>
            <a:off x="6441617" y="5387454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4080BE-8BA7-4CDC-7B2E-0453C4AA094A}"/>
              </a:ext>
            </a:extLst>
          </p:cNvPr>
          <p:cNvSpPr/>
          <p:nvPr/>
        </p:nvSpPr>
        <p:spPr>
          <a:xfrm>
            <a:off x="6441616" y="5903027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05A72B-F542-3032-F107-B31D4569B204}"/>
              </a:ext>
            </a:extLst>
          </p:cNvPr>
          <p:cNvSpPr txBox="1"/>
          <p:nvPr/>
        </p:nvSpPr>
        <p:spPr>
          <a:xfrm>
            <a:off x="6776345" y="437841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7F8F725-57E3-DFAD-5C8C-8D593DB565A6}"/>
              </a:ext>
            </a:extLst>
          </p:cNvPr>
          <p:cNvSpPr/>
          <p:nvPr/>
        </p:nvSpPr>
        <p:spPr>
          <a:xfrm>
            <a:off x="4034132" y="5765818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1F57CD-28A6-4008-DE6E-A415035361C5}"/>
              </a:ext>
            </a:extLst>
          </p:cNvPr>
          <p:cNvCxnSpPr>
            <a:cxnSpLocks/>
            <a:stCxn id="9" idx="6"/>
            <a:endCxn id="7" idx="1"/>
          </p:cNvCxnSpPr>
          <p:nvPr/>
        </p:nvCxnSpPr>
        <p:spPr>
          <a:xfrm>
            <a:off x="5062918" y="5967484"/>
            <a:ext cx="1378698" cy="128887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1C47ED5-44B1-87B7-1D5C-CF3DCED35CAF}"/>
              </a:ext>
            </a:extLst>
          </p:cNvPr>
          <p:cNvSpPr txBox="1"/>
          <p:nvPr/>
        </p:nvSpPr>
        <p:spPr>
          <a:xfrm>
            <a:off x="5404932" y="560551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VMI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37D21CF-1847-A66C-EFC4-A40060F5AFAF}"/>
              </a:ext>
            </a:extLst>
          </p:cNvPr>
          <p:cNvSpPr/>
          <p:nvPr/>
        </p:nvSpPr>
        <p:spPr>
          <a:xfrm>
            <a:off x="6527410" y="4827854"/>
            <a:ext cx="1028786" cy="4033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187566E4-D30E-F34D-A900-570C498B9702}"/>
              </a:ext>
            </a:extLst>
          </p:cNvPr>
          <p:cNvCxnSpPr>
            <a:stCxn id="15" idx="2"/>
            <a:endCxn id="9" idx="0"/>
          </p:cNvCxnSpPr>
          <p:nvPr/>
        </p:nvCxnSpPr>
        <p:spPr>
          <a:xfrm rot="10800000" flipV="1">
            <a:off x="4548526" y="5029520"/>
            <a:ext cx="1978885" cy="736298"/>
          </a:xfrm>
          <a:prstGeom prst="bentConnector2">
            <a:avLst/>
          </a:prstGeom>
          <a:ln w="28575" cmpd="sng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13B74E9-E75D-392C-EF0A-CDB9FE688B12}"/>
              </a:ext>
            </a:extLst>
          </p:cNvPr>
          <p:cNvSpPr txBox="1"/>
          <p:nvPr/>
        </p:nvSpPr>
        <p:spPr>
          <a:xfrm>
            <a:off x="4788661" y="4614198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tx2"/>
                </a:solidFill>
              </a:rPr>
              <a:t>offloading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1AFD51-A063-565C-DBAB-48DADAAC1F43}"/>
              </a:ext>
            </a:extLst>
          </p:cNvPr>
          <p:cNvSpPr txBox="1"/>
          <p:nvPr/>
        </p:nvSpPr>
        <p:spPr>
          <a:xfrm>
            <a:off x="8352316" y="616915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cloud</a:t>
            </a:r>
          </a:p>
        </p:txBody>
      </p:sp>
    </p:spTree>
    <p:extLst>
      <p:ext uri="{BB962C8B-B14F-4D97-AF65-F5344CB8AC3E}">
        <p14:creationId xmlns:p14="http://schemas.microsoft.com/office/powerpoint/2010/main" val="1837191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E3557-3F4A-EBFB-FA0A-9FDDCACD5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chkrootkit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033E6-DDD3-0941-6381-0F43D85CD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measured the execution time of offloaded chkrootkit</a:t>
            </a:r>
          </a:p>
          <a:p>
            <a:pPr lvl="1"/>
            <a:r>
              <a:rPr lang="en-JP" dirty="0"/>
              <a:t>SCwatcher/Occlum was 8.9-12x faster than SCwatcher/SCONE</a:t>
            </a:r>
          </a:p>
          <a:p>
            <a:pPr lvl="2"/>
            <a:r>
              <a:rPr lang="en-JP" dirty="0"/>
              <a:t>SCwatcher/SCONE took 20x longer for fork/exec using two enclaves</a:t>
            </a:r>
          </a:p>
          <a:p>
            <a:pPr lvl="2"/>
            <a:r>
              <a:rPr lang="en-JP" dirty="0"/>
              <a:t>SCwatcher/Occlum did not create any new enclave</a:t>
            </a:r>
          </a:p>
          <a:p>
            <a:pPr lvl="1"/>
            <a:r>
              <a:rPr lang="en-JP" dirty="0"/>
              <a:t>SCwatcher/Occlum took 18-29x longer than insecure offloading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10B09-70E8-E058-04F1-11B65469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8C462C2-EDAC-7F87-6DCA-86B805E9F8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0778"/>
              </p:ext>
            </p:extLst>
          </p:nvPr>
        </p:nvGraphicFramePr>
        <p:xfrm>
          <a:off x="487258" y="3769814"/>
          <a:ext cx="5446976" cy="293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FB885C9-F79A-4F66-B4E8-C3EE0C439F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909030"/>
              </p:ext>
            </p:extLst>
          </p:nvPr>
        </p:nvGraphicFramePr>
        <p:xfrm>
          <a:off x="6175365" y="3769814"/>
          <a:ext cx="5446976" cy="2935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548D288-0D09-A652-E7B5-C9F0F0DD750C}"/>
              </a:ext>
            </a:extLst>
          </p:cNvPr>
          <p:cNvSpPr txBox="1"/>
          <p:nvPr/>
        </p:nvSpPr>
        <p:spPr>
          <a:xfrm>
            <a:off x="4401519" y="3769814"/>
            <a:ext cx="136447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SCONE vs.</a:t>
            </a:r>
          </a:p>
          <a:p>
            <a:r>
              <a:rPr lang="en-JP" u="sng" dirty="0"/>
              <a:t>Occlum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7AF4C7-7351-1658-F92F-69AD2CDDCCA5}"/>
              </a:ext>
            </a:extLst>
          </p:cNvPr>
          <p:cNvSpPr txBox="1"/>
          <p:nvPr/>
        </p:nvSpPr>
        <p:spPr>
          <a:xfrm>
            <a:off x="7111139" y="3831295"/>
            <a:ext cx="2262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Occlum vs. insecure</a:t>
            </a:r>
          </a:p>
        </p:txBody>
      </p:sp>
    </p:spTree>
    <p:extLst>
      <p:ext uri="{BB962C8B-B14F-4D97-AF65-F5344CB8AC3E}">
        <p14:creationId xmlns:p14="http://schemas.microsoft.com/office/powerpoint/2010/main" val="2101097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3BE6-E566-AAC6-9E1F-84825004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chkrootkit/C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F65FB-8F47-BCB7-CE60-8C515796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re-implemented chkrootkit in C</a:t>
            </a:r>
          </a:p>
          <a:p>
            <a:pPr lvl="1"/>
            <a:r>
              <a:rPr lang="en-JP" dirty="0"/>
              <a:t>Use only one process without fork/exec</a:t>
            </a:r>
          </a:p>
          <a:p>
            <a:pPr lvl="1"/>
            <a:r>
              <a:rPr lang="en-JP" dirty="0"/>
              <a:t>Access minimum pseudo files of vProcFS unlike netstat/ps</a:t>
            </a:r>
          </a:p>
          <a:p>
            <a:r>
              <a:rPr lang="en-JP" dirty="0"/>
              <a:t>The performance was improved by 86-124x</a:t>
            </a:r>
          </a:p>
          <a:p>
            <a:pPr lvl="1"/>
            <a:r>
              <a:rPr lang="en-JP" dirty="0"/>
              <a:t>Only 5.9-39% slower than insecure offloading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D97D9-297F-D6B9-BF92-C60422D5C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60076AC-C5B4-3A52-6DFC-6DE0854EFB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0242117"/>
              </p:ext>
            </p:extLst>
          </p:nvPr>
        </p:nvGraphicFramePr>
        <p:xfrm>
          <a:off x="589501" y="3848669"/>
          <a:ext cx="5142559" cy="2822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3654AE0-305E-4594-F133-C95E69FE0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507003"/>
              </p:ext>
            </p:extLst>
          </p:nvPr>
        </p:nvGraphicFramePr>
        <p:xfrm>
          <a:off x="6268755" y="3848669"/>
          <a:ext cx="5142560" cy="281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4C24E53-8717-067E-EE34-FD0A672C4913}"/>
              </a:ext>
            </a:extLst>
          </p:cNvPr>
          <p:cNvSpPr txBox="1"/>
          <p:nvPr/>
        </p:nvSpPr>
        <p:spPr>
          <a:xfrm>
            <a:off x="1653782" y="3848669"/>
            <a:ext cx="21595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SCwatcher/Occlum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06098D-0F76-CFCC-5DB5-90307CF797FC}"/>
              </a:ext>
            </a:extLst>
          </p:cNvPr>
          <p:cNvSpPr txBox="1"/>
          <p:nvPr/>
        </p:nvSpPr>
        <p:spPr>
          <a:xfrm>
            <a:off x="7111139" y="3831295"/>
            <a:ext cx="2262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Occlum vs. insecure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6234C8-161A-87B2-4E53-B7B37E9838C8}"/>
              </a:ext>
            </a:extLst>
          </p:cNvPr>
          <p:cNvCxnSpPr/>
          <p:nvPr/>
        </p:nvCxnSpPr>
        <p:spPr>
          <a:xfrm>
            <a:off x="2104571" y="4920343"/>
            <a:ext cx="159658" cy="75474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695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8689-5FBD-15B9-26FF-A42F90F4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0F268-C7C7-C08B-1B3C-27EAF68AB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S-NFV </a:t>
            </a:r>
            <a:r>
              <a:rPr lang="en-JP" sz="2400" dirty="0"/>
              <a:t>[Shih+, SDN-NFV'16]</a:t>
            </a:r>
            <a:endParaRPr lang="en-JP" dirty="0"/>
          </a:p>
          <a:p>
            <a:pPr lvl="1"/>
            <a:r>
              <a:rPr lang="en-JP" dirty="0"/>
              <a:t>Run only part of network-based IDS in an SGX enclave</a:t>
            </a:r>
          </a:p>
          <a:p>
            <a:pPr lvl="1"/>
            <a:r>
              <a:rPr lang="en-JP" dirty="0"/>
              <a:t>Not easy to divide IDS into trusted and untrusted parts</a:t>
            </a:r>
          </a:p>
          <a:p>
            <a:r>
              <a:rPr lang="en-JP" dirty="0"/>
              <a:t>SEC-IDS </a:t>
            </a:r>
            <a:r>
              <a:rPr lang="en-JP" sz="2400" dirty="0"/>
              <a:t>[Kuvaiskii+, arXiv'18]</a:t>
            </a:r>
            <a:endParaRPr lang="en-JP" dirty="0"/>
          </a:p>
          <a:p>
            <a:pPr lvl="1"/>
            <a:r>
              <a:rPr lang="en-JP" dirty="0"/>
              <a:t>Run almost unmodified Snort in an enclave using Graphene-SGX</a:t>
            </a:r>
          </a:p>
          <a:p>
            <a:pPr lvl="1"/>
            <a:r>
              <a:rPr lang="en-JP" dirty="0"/>
              <a:t>The TCB of Graphene-SGX is relatively large</a:t>
            </a:r>
          </a:p>
          <a:p>
            <a:r>
              <a:rPr lang="en-JP" dirty="0"/>
              <a:t>VMST </a:t>
            </a:r>
            <a:r>
              <a:rPr lang="en-JP" sz="2400" dirty="0"/>
              <a:t>[Fu+, S&amp;P'12]</a:t>
            </a:r>
            <a:endParaRPr lang="en-JP" dirty="0"/>
          </a:p>
          <a:p>
            <a:pPr lvl="1"/>
            <a:r>
              <a:rPr lang="en-JP" dirty="0"/>
              <a:t>Offload legacy IDS into a monitoring VM</a:t>
            </a:r>
          </a:p>
          <a:p>
            <a:pPr lvl="1"/>
            <a:r>
              <a:rPr lang="en-JP" dirty="0"/>
              <a:t>That VM could be hardened by recent AMD SEV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7C141-8B8B-0E44-8DC2-F10E1DCEA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21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26B3-1E59-2CCF-A8E4-B0D0264F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D3317-46E3-99FA-0309-F588979D1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SCwatcher for offloading user-level IDS using VM-compatible OS emulation layers for SGX</a:t>
            </a:r>
          </a:p>
          <a:p>
            <a:pPr lvl="1"/>
            <a:r>
              <a:rPr lang="en-JP" dirty="0"/>
              <a:t>Provide the standard OS interface using SCONE/Occlum</a:t>
            </a:r>
          </a:p>
          <a:p>
            <a:pPr lvl="1"/>
            <a:r>
              <a:rPr lang="en-JP" dirty="0"/>
              <a:t>Obtain system information inside VMs via vProcFS</a:t>
            </a:r>
          </a:p>
          <a:p>
            <a:pPr lvl="2"/>
            <a:r>
              <a:rPr lang="en-JP" dirty="0"/>
              <a:t>Analyze OS data in the memory of VMs</a:t>
            </a:r>
          </a:p>
          <a:p>
            <a:pPr lvl="1"/>
            <a:r>
              <a:rPr lang="en-JP" dirty="0"/>
              <a:t>Achieve the performance comparable to insecure offloading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Perform read-ahead of OS data in VMs to reduce the overhead</a:t>
            </a:r>
          </a:p>
          <a:p>
            <a:pPr lvl="1"/>
            <a:r>
              <a:rPr lang="en-JP" dirty="0"/>
              <a:t>Use the process pool in an enclave for fast fork/exec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2EB90-857D-C4BB-57D3-BE0BA35B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1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174C1-3160-E984-3813-E197C30F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Attacks against Offloaded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9ECF8-F828-1EA9-17C2-6D7E3A60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Offloaded IDS can still be attacked</a:t>
            </a:r>
          </a:p>
          <a:p>
            <a:pPr lvl="1"/>
            <a:r>
              <a:rPr lang="en-JP" dirty="0"/>
              <a:t>External attackers could attack IDS in clouds</a:t>
            </a:r>
          </a:p>
          <a:p>
            <a:pPr lvl="1"/>
            <a:r>
              <a:rPr lang="en-JP" dirty="0"/>
              <a:t>Insiders could exist in clouds</a:t>
            </a:r>
          </a:p>
          <a:p>
            <a:pPr lvl="2"/>
            <a:r>
              <a:rPr lang="en-JP" dirty="0"/>
              <a:t>28% of cybercrimes were done by insiders </a:t>
            </a:r>
            <a:r>
              <a:rPr lang="en-JP" sz="2200" dirty="0"/>
              <a:t>[PwC'14]</a:t>
            </a:r>
          </a:p>
          <a:p>
            <a:r>
              <a:rPr lang="en-JP" dirty="0"/>
              <a:t>Compromised IDS could not monitor the system correctly</a:t>
            </a:r>
          </a:p>
          <a:p>
            <a:pPr lvl="1"/>
            <a:r>
              <a:rPr lang="en-JP" dirty="0"/>
              <a:t>Could leak sensitive information obtained from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16EB4-B733-9827-80A5-C20EDBD6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BAFEB8A-36D9-9BA4-5505-19BECCB5A837}"/>
              </a:ext>
            </a:extLst>
          </p:cNvPr>
          <p:cNvSpPr/>
          <p:nvPr/>
        </p:nvSpPr>
        <p:spPr>
          <a:xfrm>
            <a:off x="1977657" y="5254735"/>
            <a:ext cx="7687340" cy="1280419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C3FB28-2FCE-76C8-93E3-7F63407FE613}"/>
              </a:ext>
            </a:extLst>
          </p:cNvPr>
          <p:cNvSpPr/>
          <p:nvPr/>
        </p:nvSpPr>
        <p:spPr>
          <a:xfrm>
            <a:off x="7112279" y="4593263"/>
            <a:ext cx="1624083" cy="18258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57F838-D2AE-EBF3-F2B7-10E0C5F3AC95}"/>
              </a:ext>
            </a:extLst>
          </p:cNvPr>
          <p:cNvSpPr/>
          <p:nvPr/>
        </p:nvSpPr>
        <p:spPr>
          <a:xfrm>
            <a:off x="7324130" y="5323657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31F69D-D0F8-389B-2836-F6E4397907BF}"/>
              </a:ext>
            </a:extLst>
          </p:cNvPr>
          <p:cNvSpPr/>
          <p:nvPr/>
        </p:nvSpPr>
        <p:spPr>
          <a:xfrm>
            <a:off x="7324129" y="5839230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20DE58-4407-3489-855E-5939BAFD8B66}"/>
              </a:ext>
            </a:extLst>
          </p:cNvPr>
          <p:cNvSpPr txBox="1"/>
          <p:nvPr/>
        </p:nvSpPr>
        <p:spPr>
          <a:xfrm>
            <a:off x="7658858" y="461491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EC45FE-9201-493C-4437-8C254E06A2C9}"/>
              </a:ext>
            </a:extLst>
          </p:cNvPr>
          <p:cNvSpPr/>
          <p:nvPr/>
        </p:nvSpPr>
        <p:spPr>
          <a:xfrm>
            <a:off x="4608294" y="570202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F3209D5-675C-449B-5EAA-719C18BF188A}"/>
              </a:ext>
            </a:extLst>
          </p:cNvPr>
          <p:cNvCxnSpPr>
            <a:cxnSpLocks/>
            <a:stCxn id="10" idx="6"/>
            <a:endCxn id="8" idx="1"/>
          </p:cNvCxnSpPr>
          <p:nvPr/>
        </p:nvCxnSpPr>
        <p:spPr>
          <a:xfrm>
            <a:off x="5637080" y="5903687"/>
            <a:ext cx="1687049" cy="128887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8B8593-5FD8-3310-5795-E01BE6DBE478}"/>
              </a:ext>
            </a:extLst>
          </p:cNvPr>
          <p:cNvSpPr txBox="1"/>
          <p:nvPr/>
        </p:nvSpPr>
        <p:spPr>
          <a:xfrm>
            <a:off x="5765713" y="5213439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sensitive</a:t>
            </a:r>
          </a:p>
          <a:p>
            <a:pPr algn="ctr"/>
            <a:r>
              <a:rPr lang="en-JP" dirty="0"/>
              <a:t>information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E24410-CDF4-1E25-7650-A2908C3710A0}"/>
              </a:ext>
            </a:extLst>
          </p:cNvPr>
          <p:cNvSpPr txBox="1"/>
          <p:nvPr/>
        </p:nvSpPr>
        <p:spPr>
          <a:xfrm>
            <a:off x="8926478" y="610535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cloud</a:t>
            </a:r>
          </a:p>
        </p:txBody>
      </p:sp>
      <p:pic>
        <p:nvPicPr>
          <p:cNvPr id="17" name="図 8">
            <a:extLst>
              <a:ext uri="{FF2B5EF4-FFF2-40B4-BE49-F238E27FC236}">
                <a16:creationId xmlns:a16="http://schemas.microsoft.com/office/drawing/2014/main" id="{C76234B9-EE78-0038-8E62-42400F69B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404" y="5512422"/>
            <a:ext cx="653615" cy="653615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54F7A9-CBF7-687F-B026-B8F28C1A8424}"/>
              </a:ext>
            </a:extLst>
          </p:cNvPr>
          <p:cNvCxnSpPr>
            <a:cxnSpLocks/>
          </p:cNvCxnSpPr>
          <p:nvPr/>
        </p:nvCxnSpPr>
        <p:spPr>
          <a:xfrm flipH="1" flipV="1">
            <a:off x="3920328" y="5119490"/>
            <a:ext cx="687966" cy="606894"/>
          </a:xfrm>
          <a:prstGeom prst="straightConnector1">
            <a:avLst/>
          </a:prstGeom>
          <a:ln w="28575" cmpd="sng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F9885E1-3862-A004-8898-27AFD70471B9}"/>
              </a:ext>
            </a:extLst>
          </p:cNvPr>
          <p:cNvSpPr txBox="1"/>
          <p:nvPr/>
        </p:nvSpPr>
        <p:spPr>
          <a:xfrm>
            <a:off x="2335223" y="4400934"/>
            <a:ext cx="112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external</a:t>
            </a:r>
          </a:p>
          <a:p>
            <a:pPr algn="ctr"/>
            <a:r>
              <a:rPr lang="en-JP" dirty="0"/>
              <a:t>attackers</a:t>
            </a:r>
          </a:p>
        </p:txBody>
      </p:sp>
      <p:pic>
        <p:nvPicPr>
          <p:cNvPr id="24" name="図 12">
            <a:extLst>
              <a:ext uri="{FF2B5EF4-FFF2-40B4-BE49-F238E27FC236}">
                <a16:creationId xmlns:a16="http://schemas.microsoft.com/office/drawing/2014/main" id="{0543AE43-2202-80BD-364A-B0BC39792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8106" y="4324139"/>
            <a:ext cx="764152" cy="76415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7F54500-D108-AF74-2C65-01FB36F50776}"/>
              </a:ext>
            </a:extLst>
          </p:cNvPr>
          <p:cNvSpPr txBox="1"/>
          <p:nvPr/>
        </p:nvSpPr>
        <p:spPr>
          <a:xfrm>
            <a:off x="2527003" y="594740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insiders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FF5E9FB-CE4D-3156-1675-8E8703D26B9D}"/>
              </a:ext>
            </a:extLst>
          </p:cNvPr>
          <p:cNvCxnSpPr>
            <a:cxnSpLocks/>
          </p:cNvCxnSpPr>
          <p:nvPr/>
        </p:nvCxnSpPr>
        <p:spPr>
          <a:xfrm flipH="1">
            <a:off x="4044618" y="5903687"/>
            <a:ext cx="512278" cy="23845"/>
          </a:xfrm>
          <a:prstGeom prst="straightConnector1">
            <a:avLst/>
          </a:prstGeom>
          <a:ln w="28575" cmpd="sng">
            <a:solidFill>
              <a:schemeClr val="tx2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28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5CFA-3F35-40EC-9737-08FBE4CE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Protecting IDS with Intel SGX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CA5D7-2A16-EADB-86AD-7B05D2EFE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IDS can be protected using Intel SGX </a:t>
            </a:r>
            <a:r>
              <a:rPr lang="en-JP" sz="2200" dirty="0"/>
              <a:t>[Shih+, SDN-NFV'16]</a:t>
            </a:r>
          </a:p>
          <a:p>
            <a:pPr lvl="1"/>
            <a:r>
              <a:rPr lang="en-JP" dirty="0"/>
              <a:t>Run in a protection domain called an enclave</a:t>
            </a:r>
            <a:endParaRPr lang="en-JP" sz="2200" dirty="0"/>
          </a:p>
          <a:p>
            <a:r>
              <a:rPr lang="en-JP" dirty="0"/>
              <a:t>SGX guarantees the secure execution of IDS</a:t>
            </a:r>
          </a:p>
          <a:p>
            <a:pPr lvl="1"/>
            <a:r>
              <a:rPr lang="en-JP" dirty="0"/>
              <a:t>Check the digital signature of IDS at load time</a:t>
            </a:r>
          </a:p>
          <a:p>
            <a:pPr lvl="1"/>
            <a:r>
              <a:rPr lang="en-JP" dirty="0"/>
              <a:t>Cannot tamper with IDS by checking memory integrity</a:t>
            </a:r>
          </a:p>
          <a:p>
            <a:pPr lvl="1"/>
            <a:r>
              <a:rPr lang="en-JP" dirty="0"/>
              <a:t>Prevent information leakage from IDS by memory encryption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20170-29FA-B510-4063-E2BAF248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51B9BB-7905-F231-0CF4-74D7A4ABEF77}"/>
              </a:ext>
            </a:extLst>
          </p:cNvPr>
          <p:cNvSpPr/>
          <p:nvPr/>
        </p:nvSpPr>
        <p:spPr>
          <a:xfrm>
            <a:off x="5544556" y="4601315"/>
            <a:ext cx="1624083" cy="11170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5CE6A2-71EF-D0B4-B07D-DD986F778BE0}"/>
              </a:ext>
            </a:extLst>
          </p:cNvPr>
          <p:cNvSpPr txBox="1"/>
          <p:nvPr/>
        </p:nvSpPr>
        <p:spPr>
          <a:xfrm>
            <a:off x="5590169" y="460131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EFD17AF-46A8-2750-7050-FB8B8D558E01}"/>
              </a:ext>
            </a:extLst>
          </p:cNvPr>
          <p:cNvSpPr/>
          <p:nvPr/>
        </p:nvSpPr>
        <p:spPr>
          <a:xfrm>
            <a:off x="5842204" y="5071685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128E718-0BEE-7EA6-7E9D-5A56C743CA0E}"/>
              </a:ext>
            </a:extLst>
          </p:cNvPr>
          <p:cNvSpPr/>
          <p:nvPr/>
        </p:nvSpPr>
        <p:spPr>
          <a:xfrm>
            <a:off x="5544556" y="5945228"/>
            <a:ext cx="1624083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Intel CPU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0AE4EA9-63DE-61C8-DBB8-9AEC903DB4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767" y="4916498"/>
            <a:ext cx="653615" cy="65361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61AFFE-03FA-E177-47D2-ECE11867DFD0}"/>
              </a:ext>
            </a:extLst>
          </p:cNvPr>
          <p:cNvCxnSpPr>
            <a:cxnSpLocks/>
          </p:cNvCxnSpPr>
          <p:nvPr/>
        </p:nvCxnSpPr>
        <p:spPr>
          <a:xfrm flipH="1">
            <a:off x="4141056" y="5095530"/>
            <a:ext cx="1232387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32E0B8-F37D-9CA7-030C-54586B5FF49F}"/>
              </a:ext>
            </a:extLst>
          </p:cNvPr>
          <p:cNvCxnSpPr>
            <a:cxnSpLocks/>
          </p:cNvCxnSpPr>
          <p:nvPr/>
        </p:nvCxnSpPr>
        <p:spPr>
          <a:xfrm flipH="1">
            <a:off x="4141056" y="5375521"/>
            <a:ext cx="1232387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ross 12">
            <a:extLst>
              <a:ext uri="{FF2B5EF4-FFF2-40B4-BE49-F238E27FC236}">
                <a16:creationId xmlns:a16="http://schemas.microsoft.com/office/drawing/2014/main" id="{6948A1D9-2B39-9E74-500B-8722FFF72C04}"/>
              </a:ext>
            </a:extLst>
          </p:cNvPr>
          <p:cNvSpPr/>
          <p:nvPr/>
        </p:nvSpPr>
        <p:spPr>
          <a:xfrm rot="18900000">
            <a:off x="4226045" y="4722310"/>
            <a:ext cx="1041991" cy="1041991"/>
          </a:xfrm>
          <a:prstGeom prst="plus">
            <a:avLst>
              <a:gd name="adj" fmla="val 443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0917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E4872-EC41-245E-DC67-AE9480A6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SGmonitor </a:t>
            </a:r>
            <a:r>
              <a:rPr lang="en-JP" sz="3200" dirty="0"/>
              <a:t>[Nakano+, CLOUD'21]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4595F-68F5-047A-049E-1B1300AC1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Enable host-based IDS to be offloaded into SGX enclaves</a:t>
            </a:r>
          </a:p>
          <a:p>
            <a:pPr lvl="1"/>
            <a:r>
              <a:rPr lang="en-JP" dirty="0"/>
              <a:t>Analyze OS data in the memory of VMs</a:t>
            </a:r>
          </a:p>
          <a:p>
            <a:pPr lvl="1"/>
            <a:r>
              <a:rPr lang="en-JP" dirty="0"/>
              <a:t>Provide the in-enclave filesystem to monitor virtual disks</a:t>
            </a:r>
          </a:p>
          <a:p>
            <a:r>
              <a:rPr lang="en-JP" dirty="0"/>
              <a:t>Securely obtain memory data from VMs</a:t>
            </a:r>
          </a:p>
          <a:p>
            <a:pPr lvl="1"/>
            <a:r>
              <a:rPr lang="en-JP" dirty="0"/>
              <a:t>IDS invokes the hypervisor via the runtime outside an enclave</a:t>
            </a:r>
          </a:p>
          <a:p>
            <a:pPr lvl="1"/>
            <a:r>
              <a:rPr lang="en-JP" dirty="0"/>
              <a:t>The hypervisor encrypts memory data, while IDS decrypts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64AED-94F1-FFB9-76AF-9DA4C55B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3DBDF-CAE6-A7CE-0250-DFB2F9BD76E2}"/>
              </a:ext>
            </a:extLst>
          </p:cNvPr>
          <p:cNvSpPr/>
          <p:nvPr/>
        </p:nvSpPr>
        <p:spPr>
          <a:xfrm>
            <a:off x="7250494" y="4377450"/>
            <a:ext cx="1624083" cy="16714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DE5A9-9303-38B7-1456-F731B0260185}"/>
              </a:ext>
            </a:extLst>
          </p:cNvPr>
          <p:cNvSpPr/>
          <p:nvPr/>
        </p:nvSpPr>
        <p:spPr>
          <a:xfrm>
            <a:off x="2439849" y="4633212"/>
            <a:ext cx="1624083" cy="11170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16773B-6CE9-6D58-B271-F21AF503102F}"/>
              </a:ext>
            </a:extLst>
          </p:cNvPr>
          <p:cNvSpPr txBox="1"/>
          <p:nvPr/>
        </p:nvSpPr>
        <p:spPr>
          <a:xfrm>
            <a:off x="2485462" y="4633212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0F92BE-829B-42B2-3CB6-0EF8162C7DFC}"/>
              </a:ext>
            </a:extLst>
          </p:cNvPr>
          <p:cNvSpPr/>
          <p:nvPr/>
        </p:nvSpPr>
        <p:spPr>
          <a:xfrm>
            <a:off x="7462345" y="4930242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84E901-9477-5FDF-A9EB-0FC88CE8D7DE}"/>
              </a:ext>
            </a:extLst>
          </p:cNvPr>
          <p:cNvSpPr/>
          <p:nvPr/>
        </p:nvSpPr>
        <p:spPr>
          <a:xfrm>
            <a:off x="7462344" y="5488347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2BE456-AAC6-EEC2-7EEA-8BBE03390C0A}"/>
              </a:ext>
            </a:extLst>
          </p:cNvPr>
          <p:cNvSpPr txBox="1"/>
          <p:nvPr/>
        </p:nvSpPr>
        <p:spPr>
          <a:xfrm>
            <a:off x="7470061" y="437745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0B64D2-AB5E-28A5-77C3-8018A8CAAC77}"/>
              </a:ext>
            </a:extLst>
          </p:cNvPr>
          <p:cNvCxnSpPr>
            <a:cxnSpLocks/>
            <a:stCxn id="17" idx="6"/>
            <a:endCxn id="19" idx="1"/>
          </p:cNvCxnSpPr>
          <p:nvPr/>
        </p:nvCxnSpPr>
        <p:spPr>
          <a:xfrm flipV="1">
            <a:off x="3766283" y="5305232"/>
            <a:ext cx="518396" cy="16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491ADF6-6E1F-7958-F3F7-CA258CAE6C21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4843010" y="5607919"/>
            <a:ext cx="0" cy="58905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41D6D6C9-8809-B679-7EAD-924E602482E6}"/>
              </a:ext>
            </a:extLst>
          </p:cNvPr>
          <p:cNvSpPr/>
          <p:nvPr/>
        </p:nvSpPr>
        <p:spPr>
          <a:xfrm>
            <a:off x="2737497" y="5103582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7D9589F-768C-5919-FA6A-C3478245CDAB}"/>
              </a:ext>
            </a:extLst>
          </p:cNvPr>
          <p:cNvSpPr/>
          <p:nvPr/>
        </p:nvSpPr>
        <p:spPr>
          <a:xfrm>
            <a:off x="4284679" y="5002544"/>
            <a:ext cx="1116661" cy="6053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9A6AB8-94C1-7877-6A4D-5B4FA47DB0A7}"/>
              </a:ext>
            </a:extLst>
          </p:cNvPr>
          <p:cNvSpPr/>
          <p:nvPr/>
        </p:nvSpPr>
        <p:spPr>
          <a:xfrm>
            <a:off x="2439849" y="6196978"/>
            <a:ext cx="6434727" cy="3866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hypervisor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F0CDF51-3503-73EA-A5DB-8EEBA2D4A0B0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8062532" y="5875034"/>
            <a:ext cx="0" cy="3219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1070B30-CDCA-EBA9-37B2-E752D5384E56}"/>
              </a:ext>
            </a:extLst>
          </p:cNvPr>
          <p:cNvSpPr txBox="1"/>
          <p:nvPr/>
        </p:nvSpPr>
        <p:spPr>
          <a:xfrm>
            <a:off x="4891619" y="574173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memory data</a:t>
            </a:r>
          </a:p>
        </p:txBody>
      </p:sp>
    </p:spTree>
    <p:extLst>
      <p:ext uri="{BB962C8B-B14F-4D97-AF65-F5344CB8AC3E}">
        <p14:creationId xmlns:p14="http://schemas.microsoft.com/office/powerpoint/2010/main" val="153117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8C16-42AF-425A-EE80-596CDFCE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Issues of SGmonitor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944A-ECE5-F449-20FB-8969C0F49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Require kernel-level programming to develop IDS</a:t>
            </a:r>
          </a:p>
          <a:p>
            <a:pPr lvl="1"/>
            <a:r>
              <a:rPr lang="en-JP" dirty="0"/>
              <a:t>Analyze the kernel memory to obtain OS data</a:t>
            </a:r>
          </a:p>
          <a:p>
            <a:pPr lvl="1"/>
            <a:r>
              <a:rPr lang="en-JP" dirty="0"/>
              <a:t>Such IDS development is not easy for average developers</a:t>
            </a:r>
          </a:p>
          <a:p>
            <a:pPr lvl="2"/>
            <a:r>
              <a:rPr lang="en-JP" dirty="0"/>
              <a:t>Kernel-level IDS is not popular</a:t>
            </a:r>
          </a:p>
          <a:p>
            <a:pPr lvl="1"/>
            <a:r>
              <a:rPr lang="en-JP" dirty="0"/>
              <a:t>Need to develop IDS for each version of the OS in VMs</a:t>
            </a:r>
          </a:p>
          <a:p>
            <a:pPr lvl="2"/>
            <a:r>
              <a:rPr lang="en-JP" dirty="0"/>
              <a:t>Subject to changes in the internal structure of the 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F2C6B-B457-739E-DC75-69DC8D69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E54C69-1116-DA3E-DCD9-43737B0DCE35}"/>
              </a:ext>
            </a:extLst>
          </p:cNvPr>
          <p:cNvSpPr/>
          <p:nvPr/>
        </p:nvSpPr>
        <p:spPr>
          <a:xfrm>
            <a:off x="4840362" y="5046804"/>
            <a:ext cx="3219422" cy="1326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bg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6C78EC-24A6-EC0D-A43D-AEC8E50DEE37}"/>
              </a:ext>
            </a:extLst>
          </p:cNvPr>
          <p:cNvSpPr/>
          <p:nvPr/>
        </p:nvSpPr>
        <p:spPr>
          <a:xfrm>
            <a:off x="2619932" y="550857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0182CA-4AFF-BA3C-22EB-58C91C9FA902}"/>
              </a:ext>
            </a:extLst>
          </p:cNvPr>
          <p:cNvSpPr/>
          <p:nvPr/>
        </p:nvSpPr>
        <p:spPr>
          <a:xfrm>
            <a:off x="5495772" y="5344598"/>
            <a:ext cx="1542840" cy="731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TCP/UDP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hash tables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F119A3-DAE4-2DE3-7939-CBB8D0A1949C}"/>
              </a:ext>
            </a:extLst>
          </p:cNvPr>
          <p:cNvCxnSpPr>
            <a:stCxn id="6" idx="6"/>
            <a:endCxn id="7" idx="1"/>
          </p:cNvCxnSpPr>
          <p:nvPr/>
        </p:nvCxnSpPr>
        <p:spPr>
          <a:xfrm>
            <a:off x="3648718" y="5710237"/>
            <a:ext cx="1847054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8092CDD-D43E-4A5F-E12D-65F4D42BEA9D}"/>
              </a:ext>
            </a:extLst>
          </p:cNvPr>
          <p:cNvSpPr txBox="1"/>
          <p:nvPr/>
        </p:nvSpPr>
        <p:spPr>
          <a:xfrm>
            <a:off x="7409283" y="584658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549E00-0035-95D0-31F7-FD9368764C8F}"/>
              </a:ext>
            </a:extLst>
          </p:cNvPr>
          <p:cNvSpPr/>
          <p:nvPr/>
        </p:nvSpPr>
        <p:spPr>
          <a:xfrm>
            <a:off x="5365855" y="4366271"/>
            <a:ext cx="1802674" cy="43107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connection list</a:t>
            </a:r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E2EA49F9-D1F1-FAC2-D855-DCD69F510F92}"/>
              </a:ext>
            </a:extLst>
          </p:cNvPr>
          <p:cNvCxnSpPr>
            <a:stCxn id="6" idx="0"/>
            <a:endCxn id="10" idx="1"/>
          </p:cNvCxnSpPr>
          <p:nvPr/>
        </p:nvCxnSpPr>
        <p:spPr>
          <a:xfrm rot="5400000" flipH="1" flipV="1">
            <a:off x="3786709" y="3929425"/>
            <a:ext cx="926763" cy="2231530"/>
          </a:xfrm>
          <a:prstGeom prst="bentConnector2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own Arrow 11">
            <a:extLst>
              <a:ext uri="{FF2B5EF4-FFF2-40B4-BE49-F238E27FC236}">
                <a16:creationId xmlns:a16="http://schemas.microsoft.com/office/drawing/2014/main" id="{666A8BFC-28E2-61EF-7F7D-5B6DEA09240E}"/>
              </a:ext>
            </a:extLst>
          </p:cNvPr>
          <p:cNvSpPr/>
          <p:nvPr/>
        </p:nvSpPr>
        <p:spPr>
          <a:xfrm rot="10800000">
            <a:off x="6140116" y="4879601"/>
            <a:ext cx="260684" cy="38274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Cross 12">
            <a:extLst>
              <a:ext uri="{FF2B5EF4-FFF2-40B4-BE49-F238E27FC236}">
                <a16:creationId xmlns:a16="http://schemas.microsoft.com/office/drawing/2014/main" id="{72BFA900-9D82-3553-7AA6-851B47564151}"/>
              </a:ext>
            </a:extLst>
          </p:cNvPr>
          <p:cNvSpPr/>
          <p:nvPr/>
        </p:nvSpPr>
        <p:spPr>
          <a:xfrm rot="18900000">
            <a:off x="3950151" y="4324129"/>
            <a:ext cx="515359" cy="515359"/>
          </a:xfrm>
          <a:prstGeom prst="plus">
            <a:avLst>
              <a:gd name="adj" fmla="val 4438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8858C2-9844-442B-BD7C-43CA323B649D}"/>
              </a:ext>
            </a:extLst>
          </p:cNvPr>
          <p:cNvSpPr txBox="1"/>
          <p:nvPr/>
        </p:nvSpPr>
        <p:spPr>
          <a:xfrm>
            <a:off x="3882852" y="580067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VMI</a:t>
            </a:r>
          </a:p>
        </p:txBody>
      </p:sp>
    </p:spTree>
    <p:extLst>
      <p:ext uri="{BB962C8B-B14F-4D97-AF65-F5344CB8AC3E}">
        <p14:creationId xmlns:p14="http://schemas.microsoft.com/office/powerpoint/2010/main" val="239775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C44B5-EDD1-3E44-988F-6316EC8E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SCwatcher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A9667-6FD5-C2C5-EC6C-FD747174B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Enable user-level IDS to be offloaded into SGX enclaves</a:t>
            </a:r>
          </a:p>
          <a:p>
            <a:pPr lvl="1"/>
            <a:r>
              <a:rPr lang="en-JP" dirty="0"/>
              <a:t>Provide the standard OS interface to in-enclave IDS</a:t>
            </a:r>
          </a:p>
          <a:p>
            <a:pPr lvl="2"/>
            <a:r>
              <a:rPr lang="en-JP" dirty="0"/>
              <a:t>E.g., standard C library and system calls</a:t>
            </a:r>
          </a:p>
          <a:p>
            <a:pPr lvl="1"/>
            <a:r>
              <a:rPr lang="en-JP" dirty="0"/>
              <a:t>Use VM-compatible OS emulation layer for SGX</a:t>
            </a:r>
          </a:p>
          <a:p>
            <a:pPr lvl="2"/>
            <a:r>
              <a:rPr lang="en-JP" dirty="0"/>
              <a:t>Run legacy applications inside enclaves</a:t>
            </a:r>
          </a:p>
          <a:p>
            <a:pPr lvl="2"/>
            <a:r>
              <a:rPr lang="en-JP" dirty="0"/>
              <a:t>Consist of the library inside an enclave and the runtime outside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1D2DF-1646-8696-06DD-1E6B7D8E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8F231-08F2-DF07-E719-A1AACD031C43}"/>
              </a:ext>
            </a:extLst>
          </p:cNvPr>
          <p:cNvSpPr/>
          <p:nvPr/>
        </p:nvSpPr>
        <p:spPr>
          <a:xfrm>
            <a:off x="7377910" y="4299692"/>
            <a:ext cx="1624083" cy="1798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C2EF70-CA35-F93F-630C-9E62F89F03C9}"/>
              </a:ext>
            </a:extLst>
          </p:cNvPr>
          <p:cNvSpPr/>
          <p:nvPr/>
        </p:nvSpPr>
        <p:spPr>
          <a:xfrm>
            <a:off x="3102704" y="4299692"/>
            <a:ext cx="1624083" cy="18038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98983B-51B4-682F-D1A8-53A672BF8470}"/>
              </a:ext>
            </a:extLst>
          </p:cNvPr>
          <p:cNvSpPr txBox="1"/>
          <p:nvPr/>
        </p:nvSpPr>
        <p:spPr>
          <a:xfrm>
            <a:off x="3151785" y="4309433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9EC18D-D214-F3CF-1460-EB7C1676F391}"/>
              </a:ext>
            </a:extLst>
          </p:cNvPr>
          <p:cNvSpPr/>
          <p:nvPr/>
        </p:nvSpPr>
        <p:spPr>
          <a:xfrm>
            <a:off x="7589761" y="4979491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82FA24-2932-6398-3421-804AEA9C0896}"/>
              </a:ext>
            </a:extLst>
          </p:cNvPr>
          <p:cNvSpPr/>
          <p:nvPr/>
        </p:nvSpPr>
        <p:spPr>
          <a:xfrm>
            <a:off x="7589760" y="5537596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AAB900-CB28-4601-05A4-7C487E5F55D0}"/>
              </a:ext>
            </a:extLst>
          </p:cNvPr>
          <p:cNvSpPr txBox="1"/>
          <p:nvPr/>
        </p:nvSpPr>
        <p:spPr>
          <a:xfrm>
            <a:off x="7605195" y="430943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F7D0B15-67CC-3484-C140-4ED618F77A64}"/>
              </a:ext>
            </a:extLst>
          </p:cNvPr>
          <p:cNvCxnSpPr>
            <a:cxnSpLocks/>
            <a:stCxn id="43" idx="3"/>
            <a:endCxn id="44" idx="1"/>
          </p:cNvCxnSpPr>
          <p:nvPr/>
        </p:nvCxnSpPr>
        <p:spPr>
          <a:xfrm flipV="1">
            <a:off x="4437789" y="5730232"/>
            <a:ext cx="490369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83CF66-2C1E-1268-1D54-1690565A7183}"/>
              </a:ext>
            </a:extLst>
          </p:cNvPr>
          <p:cNvCxnSpPr>
            <a:cxnSpLocks/>
            <a:stCxn id="12" idx="1"/>
            <a:endCxn id="44" idx="3"/>
          </p:cNvCxnSpPr>
          <p:nvPr/>
        </p:nvCxnSpPr>
        <p:spPr>
          <a:xfrm flipH="1" flipV="1">
            <a:off x="6285646" y="5730232"/>
            <a:ext cx="1304114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5A1A80-E8FD-A898-E0CB-308BA6B9266A}"/>
              </a:ext>
            </a:extLst>
          </p:cNvPr>
          <p:cNvCxnSpPr>
            <a:cxnSpLocks/>
            <a:stCxn id="42" idx="4"/>
            <a:endCxn id="43" idx="0"/>
          </p:cNvCxnSpPr>
          <p:nvPr/>
        </p:nvCxnSpPr>
        <p:spPr>
          <a:xfrm flipH="1">
            <a:off x="3913911" y="5170273"/>
            <a:ext cx="834" cy="36920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145135C-24E2-CFC7-12D6-C24C6FC49286}"/>
              </a:ext>
            </a:extLst>
          </p:cNvPr>
          <p:cNvSpPr txBox="1"/>
          <p:nvPr/>
        </p:nvSpPr>
        <p:spPr>
          <a:xfrm>
            <a:off x="3653416" y="6132538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tx2"/>
                </a:solidFill>
              </a:rPr>
              <a:t>OS emulation layer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F44851E-8C8D-2460-148B-0627BF68B11A}"/>
              </a:ext>
            </a:extLst>
          </p:cNvPr>
          <p:cNvSpPr/>
          <p:nvPr/>
        </p:nvSpPr>
        <p:spPr>
          <a:xfrm>
            <a:off x="3400352" y="4766941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335565A-2101-A314-E122-368A185C4FED}"/>
              </a:ext>
            </a:extLst>
          </p:cNvPr>
          <p:cNvSpPr/>
          <p:nvPr/>
        </p:nvSpPr>
        <p:spPr>
          <a:xfrm>
            <a:off x="3390033" y="5539482"/>
            <a:ext cx="1047756" cy="3833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5C3CB8F2-389C-459F-2F0D-F713E410D3DE}"/>
              </a:ext>
            </a:extLst>
          </p:cNvPr>
          <p:cNvSpPr/>
          <p:nvPr/>
        </p:nvSpPr>
        <p:spPr>
          <a:xfrm>
            <a:off x="4928158" y="5537596"/>
            <a:ext cx="1357488" cy="38527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1C94ED-1856-A204-ACF5-E5C2896B7B81}"/>
              </a:ext>
            </a:extLst>
          </p:cNvPr>
          <p:cNvSpPr/>
          <p:nvPr/>
        </p:nvSpPr>
        <p:spPr>
          <a:xfrm>
            <a:off x="2934586" y="5350578"/>
            <a:ext cx="3552433" cy="762724"/>
          </a:xfrm>
          <a:prstGeom prst="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648730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8F89A-C7F9-F2BC-F010-656C9941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Threat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009F-5DAD-0C46-8BFB-F101A440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Trust cloud providers and hardware</a:t>
            </a:r>
          </a:p>
          <a:p>
            <a:pPr lvl="1"/>
            <a:r>
              <a:rPr lang="en-JP" dirty="0"/>
              <a:t>Assume that SGX and in-enclave programs have no vulnerability</a:t>
            </a:r>
          </a:p>
          <a:p>
            <a:r>
              <a:rPr lang="en-JP" dirty="0"/>
              <a:t>Trust the hypervisor managed by providers</a:t>
            </a:r>
          </a:p>
          <a:p>
            <a:pPr lvl="1"/>
            <a:r>
              <a:rPr lang="en-JP" dirty="0"/>
              <a:t>Confirm that a correct hypervisor is booted by remote attestation</a:t>
            </a:r>
          </a:p>
          <a:p>
            <a:pPr lvl="1"/>
            <a:r>
              <a:rPr lang="en-JP" dirty="0"/>
              <a:t>Detect runtime modification by hardware, e.g., SMM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E2F5D-F1C5-4AE3-100F-4356639D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21" name="Cloud 20">
            <a:extLst>
              <a:ext uri="{FF2B5EF4-FFF2-40B4-BE49-F238E27FC236}">
                <a16:creationId xmlns:a16="http://schemas.microsoft.com/office/drawing/2014/main" id="{B040FB00-AC35-69B2-7A54-09F44C327183}"/>
              </a:ext>
            </a:extLst>
          </p:cNvPr>
          <p:cNvSpPr/>
          <p:nvPr/>
        </p:nvSpPr>
        <p:spPr>
          <a:xfrm>
            <a:off x="1588827" y="5424862"/>
            <a:ext cx="8756652" cy="1280419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5AFD5-7F79-E17A-8965-1F00A881CD15}"/>
              </a:ext>
            </a:extLst>
          </p:cNvPr>
          <p:cNvSpPr/>
          <p:nvPr/>
        </p:nvSpPr>
        <p:spPr>
          <a:xfrm>
            <a:off x="7623202" y="4198677"/>
            <a:ext cx="1624083" cy="1798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6F139F-707A-981C-7F81-7930A37BF1FB}"/>
              </a:ext>
            </a:extLst>
          </p:cNvPr>
          <p:cNvSpPr/>
          <p:nvPr/>
        </p:nvSpPr>
        <p:spPr>
          <a:xfrm>
            <a:off x="2927690" y="3819166"/>
            <a:ext cx="1624083" cy="16427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93A42E-73B7-8967-4775-2237173CD747}"/>
              </a:ext>
            </a:extLst>
          </p:cNvPr>
          <p:cNvSpPr txBox="1"/>
          <p:nvPr/>
        </p:nvSpPr>
        <p:spPr>
          <a:xfrm>
            <a:off x="2979690" y="385240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FB0E13-23EA-2DF0-9762-CF63869D368F}"/>
              </a:ext>
            </a:extLst>
          </p:cNvPr>
          <p:cNvSpPr/>
          <p:nvPr/>
        </p:nvSpPr>
        <p:spPr>
          <a:xfrm>
            <a:off x="7835053" y="4878476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guest 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748FD6-5AEF-32EC-21B3-A6975634B99D}"/>
              </a:ext>
            </a:extLst>
          </p:cNvPr>
          <p:cNvSpPr/>
          <p:nvPr/>
        </p:nvSpPr>
        <p:spPr>
          <a:xfrm>
            <a:off x="7835052" y="5436581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6CB172-2659-7ECC-6B06-4FA6F417639D}"/>
              </a:ext>
            </a:extLst>
          </p:cNvPr>
          <p:cNvSpPr txBox="1"/>
          <p:nvPr/>
        </p:nvSpPr>
        <p:spPr>
          <a:xfrm>
            <a:off x="7850487" y="420841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389D797C-5F10-FB70-AC90-BE9EFF825D7C}"/>
              </a:ext>
            </a:extLst>
          </p:cNvPr>
          <p:cNvSpPr/>
          <p:nvPr/>
        </p:nvSpPr>
        <p:spPr>
          <a:xfrm>
            <a:off x="2456187" y="3841875"/>
            <a:ext cx="259645" cy="1620028"/>
          </a:xfrm>
          <a:prstGeom prst="leftBrace">
            <a:avLst/>
          </a:prstGeom>
          <a:ln w="28575" cmpd="sng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A75B9B4-849C-2BFE-2F5D-432008F5E318}"/>
              </a:ext>
            </a:extLst>
          </p:cNvPr>
          <p:cNvSpPr/>
          <p:nvPr/>
        </p:nvSpPr>
        <p:spPr>
          <a:xfrm>
            <a:off x="3225338" y="4327310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B007FEB-6002-9C7B-FDBB-AB4661AC532B}"/>
              </a:ext>
            </a:extLst>
          </p:cNvPr>
          <p:cNvSpPr/>
          <p:nvPr/>
        </p:nvSpPr>
        <p:spPr>
          <a:xfrm>
            <a:off x="3215019" y="4897824"/>
            <a:ext cx="1047756" cy="3833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168C490-DFF0-7BFF-07F7-30580ADF3EE1}"/>
              </a:ext>
            </a:extLst>
          </p:cNvPr>
          <p:cNvSpPr/>
          <p:nvPr/>
        </p:nvSpPr>
        <p:spPr>
          <a:xfrm>
            <a:off x="4768144" y="4897823"/>
            <a:ext cx="1037437" cy="38338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3C7DC4-78C7-F354-14A0-DFB7992600A3}"/>
              </a:ext>
            </a:extLst>
          </p:cNvPr>
          <p:cNvSpPr/>
          <p:nvPr/>
        </p:nvSpPr>
        <p:spPr>
          <a:xfrm>
            <a:off x="2926855" y="6181361"/>
            <a:ext cx="6338289" cy="3866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hypervisor</a:t>
            </a:r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3C766D7F-E704-2CD8-CEE0-82B837D86927}"/>
              </a:ext>
            </a:extLst>
          </p:cNvPr>
          <p:cNvSpPr/>
          <p:nvPr/>
        </p:nvSpPr>
        <p:spPr>
          <a:xfrm>
            <a:off x="2456187" y="6181361"/>
            <a:ext cx="259645" cy="369332"/>
          </a:xfrm>
          <a:prstGeom prst="leftBrace">
            <a:avLst/>
          </a:prstGeom>
          <a:ln w="28575" cmpd="sng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6DD97E-185C-8129-DE02-567D67EF77F4}"/>
              </a:ext>
            </a:extLst>
          </p:cNvPr>
          <p:cNvSpPr txBox="1"/>
          <p:nvPr/>
        </p:nvSpPr>
        <p:spPr>
          <a:xfrm>
            <a:off x="1566200" y="446722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0070C0"/>
                </a:solidFill>
              </a:rPr>
              <a:t>trusted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31D6C1-5938-2CE3-E99A-6D576ADF83D8}"/>
              </a:ext>
            </a:extLst>
          </p:cNvPr>
          <p:cNvSpPr txBox="1"/>
          <p:nvPr/>
        </p:nvSpPr>
        <p:spPr>
          <a:xfrm>
            <a:off x="1558603" y="61813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0070C0"/>
                </a:solidFill>
              </a:rPr>
              <a:t>trusted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BD90F1FD-1142-7404-0883-D418E20104EF}"/>
              </a:ext>
            </a:extLst>
          </p:cNvPr>
          <p:cNvSpPr/>
          <p:nvPr/>
        </p:nvSpPr>
        <p:spPr>
          <a:xfrm rot="10800000">
            <a:off x="5950067" y="4911901"/>
            <a:ext cx="259645" cy="1114457"/>
          </a:xfrm>
          <a:prstGeom prst="leftBrace">
            <a:avLst/>
          </a:prstGeom>
          <a:ln w="28575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4A0167-B33E-7000-A447-712A578A900F}"/>
              </a:ext>
            </a:extLst>
          </p:cNvPr>
          <p:cNvSpPr/>
          <p:nvPr/>
        </p:nvSpPr>
        <p:spPr>
          <a:xfrm>
            <a:off x="2944715" y="5639672"/>
            <a:ext cx="2873579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host OS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24636ED-7F2C-5643-9497-5DBC7A6F1007}"/>
              </a:ext>
            </a:extLst>
          </p:cNvPr>
          <p:cNvSpPr txBox="1"/>
          <p:nvPr/>
        </p:nvSpPr>
        <p:spPr>
          <a:xfrm>
            <a:off x="6204282" y="5247573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untrusted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E16B37E1-C6DC-DC18-B6F5-4837C689790D}"/>
              </a:ext>
            </a:extLst>
          </p:cNvPr>
          <p:cNvSpPr/>
          <p:nvPr/>
        </p:nvSpPr>
        <p:spPr>
          <a:xfrm>
            <a:off x="9484238" y="6181362"/>
            <a:ext cx="785136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CPU</a:t>
            </a:r>
          </a:p>
        </p:txBody>
      </p:sp>
    </p:spTree>
    <p:extLst>
      <p:ext uri="{BB962C8B-B14F-4D97-AF65-F5344CB8AC3E}">
        <p14:creationId xmlns:p14="http://schemas.microsoft.com/office/powerpoint/2010/main" val="90516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9E44-537E-CCAF-157F-9B402BDA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In-enclave Virtual Proc Filesystem (vProcFS)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2F9EE-6928-245D-997C-0797C0557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Provided to in-enclave IDS for VM monitoring</a:t>
            </a:r>
          </a:p>
          <a:p>
            <a:pPr lvl="1"/>
            <a:r>
              <a:rPr lang="en-JP" dirty="0"/>
              <a:t>Standard interface for obtaining system information</a:t>
            </a:r>
          </a:p>
          <a:p>
            <a:pPr lvl="1"/>
            <a:r>
              <a:rPr lang="en-JP" dirty="0"/>
              <a:t>Often used by user-level IDS</a:t>
            </a:r>
          </a:p>
          <a:p>
            <a:r>
              <a:rPr lang="en-JP" dirty="0"/>
              <a:t>Obtain OS data used in a VM using VMI</a:t>
            </a:r>
          </a:p>
          <a:p>
            <a:pPr lvl="1"/>
            <a:r>
              <a:rPr lang="en-JP" dirty="0"/>
              <a:t>Analyze the memory of the VM using LLView </a:t>
            </a:r>
            <a:r>
              <a:rPr lang="en-JP" sz="2200" dirty="0"/>
              <a:t>[Ozaki+, APSys'19]</a:t>
            </a:r>
          </a:p>
          <a:p>
            <a:pPr lvl="1"/>
            <a:r>
              <a:rPr lang="en-JP" dirty="0"/>
              <a:t>Leverage the source code of the OS and generate VMI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34B22-ECC3-5FC0-7DE2-2D9A2CC7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0036E46-71E1-F4A5-DFCE-BD24D81F6BEB}"/>
              </a:ext>
            </a:extLst>
          </p:cNvPr>
          <p:cNvSpPr/>
          <p:nvPr/>
        </p:nvSpPr>
        <p:spPr>
          <a:xfrm>
            <a:off x="6266068" y="5813624"/>
            <a:ext cx="1016351" cy="38338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runtime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1D7D00-F4B0-E820-A8D1-E6B8A3B9D654}"/>
              </a:ext>
            </a:extLst>
          </p:cNvPr>
          <p:cNvSpPr/>
          <p:nvPr/>
        </p:nvSpPr>
        <p:spPr>
          <a:xfrm>
            <a:off x="8293060" y="4503403"/>
            <a:ext cx="1624083" cy="1798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D874C6-98BE-7EEB-4764-5CE59E5424F1}"/>
              </a:ext>
            </a:extLst>
          </p:cNvPr>
          <p:cNvSpPr/>
          <p:nvPr/>
        </p:nvSpPr>
        <p:spPr>
          <a:xfrm>
            <a:off x="8504911" y="5183202"/>
            <a:ext cx="1200375" cy="386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01C495-2129-87AF-489B-817134DCA6D7}"/>
              </a:ext>
            </a:extLst>
          </p:cNvPr>
          <p:cNvSpPr/>
          <p:nvPr/>
        </p:nvSpPr>
        <p:spPr>
          <a:xfrm>
            <a:off x="8504910" y="5741307"/>
            <a:ext cx="1200375" cy="3866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94B625-148B-D06F-7787-22BF9C9D6272}"/>
              </a:ext>
            </a:extLst>
          </p:cNvPr>
          <p:cNvSpPr txBox="1"/>
          <p:nvPr/>
        </p:nvSpPr>
        <p:spPr>
          <a:xfrm>
            <a:off x="8520345" y="451314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VM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C8099A-F91C-734B-0CC9-8573AFC2C346}"/>
              </a:ext>
            </a:extLst>
          </p:cNvPr>
          <p:cNvSpPr/>
          <p:nvPr/>
        </p:nvSpPr>
        <p:spPr>
          <a:xfrm>
            <a:off x="3080084" y="4365352"/>
            <a:ext cx="2962821" cy="201418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25F49B-5E91-EF98-FD2D-1F52E0581AE7}"/>
              </a:ext>
            </a:extLst>
          </p:cNvPr>
          <p:cNvSpPr txBox="1"/>
          <p:nvPr/>
        </p:nvSpPr>
        <p:spPr>
          <a:xfrm>
            <a:off x="3795900" y="437803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SGX enclave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13375A-F97B-B7BD-58C3-968D480D8ADB}"/>
              </a:ext>
            </a:extLst>
          </p:cNvPr>
          <p:cNvCxnSpPr>
            <a:cxnSpLocks/>
            <a:stCxn id="27" idx="3"/>
            <a:endCxn id="9" idx="1"/>
          </p:cNvCxnSpPr>
          <p:nvPr/>
        </p:nvCxnSpPr>
        <p:spPr>
          <a:xfrm>
            <a:off x="5863136" y="6005317"/>
            <a:ext cx="402932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03917DC-3E52-72A2-63CD-8826B5E6D889}"/>
              </a:ext>
            </a:extLst>
          </p:cNvPr>
          <p:cNvCxnSpPr>
            <a:cxnSpLocks/>
            <a:stCxn id="18" idx="4"/>
            <a:endCxn id="19" idx="0"/>
          </p:cNvCxnSpPr>
          <p:nvPr/>
        </p:nvCxnSpPr>
        <p:spPr>
          <a:xfrm>
            <a:off x="3909052" y="5353331"/>
            <a:ext cx="0" cy="46029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816C181B-8391-517C-2E0A-3C4A3E376C92}"/>
              </a:ext>
            </a:extLst>
          </p:cNvPr>
          <p:cNvSpPr/>
          <p:nvPr/>
        </p:nvSpPr>
        <p:spPr>
          <a:xfrm>
            <a:off x="3394659" y="4949999"/>
            <a:ext cx="1028786" cy="4033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IDS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C2893C6B-B173-ED5D-77F5-4F2326E84C76}"/>
              </a:ext>
            </a:extLst>
          </p:cNvPr>
          <p:cNvSpPr/>
          <p:nvPr/>
        </p:nvSpPr>
        <p:spPr>
          <a:xfrm>
            <a:off x="3329101" y="5813624"/>
            <a:ext cx="1159901" cy="38338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vProcFS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E200572-5E10-E325-0B3A-24B9262FAF66}"/>
              </a:ext>
            </a:extLst>
          </p:cNvPr>
          <p:cNvSpPr/>
          <p:nvPr/>
        </p:nvSpPr>
        <p:spPr>
          <a:xfrm>
            <a:off x="4834350" y="5813624"/>
            <a:ext cx="1028786" cy="3833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ABFE183-F490-7437-D340-AACFDDC63909}"/>
              </a:ext>
            </a:extLst>
          </p:cNvPr>
          <p:cNvCxnSpPr>
            <a:cxnSpLocks/>
            <a:stCxn id="12" idx="1"/>
            <a:endCxn id="9" idx="3"/>
          </p:cNvCxnSpPr>
          <p:nvPr/>
        </p:nvCxnSpPr>
        <p:spPr>
          <a:xfrm flipH="1">
            <a:off x="7282419" y="5934651"/>
            <a:ext cx="1222491" cy="70666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6B3A7BC-233E-C868-4DA7-A407613BD187}"/>
              </a:ext>
            </a:extLst>
          </p:cNvPr>
          <p:cNvCxnSpPr>
            <a:cxnSpLocks/>
            <a:stCxn id="19" idx="3"/>
            <a:endCxn id="27" idx="1"/>
          </p:cNvCxnSpPr>
          <p:nvPr/>
        </p:nvCxnSpPr>
        <p:spPr>
          <a:xfrm>
            <a:off x="4489002" y="6005317"/>
            <a:ext cx="345348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ight Arrow 54">
            <a:extLst>
              <a:ext uri="{FF2B5EF4-FFF2-40B4-BE49-F238E27FC236}">
                <a16:creationId xmlns:a16="http://schemas.microsoft.com/office/drawing/2014/main" id="{D3ED0B98-C427-4799-2795-1F72779ADC86}"/>
              </a:ext>
            </a:extLst>
          </p:cNvPr>
          <p:cNvSpPr/>
          <p:nvPr/>
        </p:nvSpPr>
        <p:spPr>
          <a:xfrm>
            <a:off x="2201919" y="5802094"/>
            <a:ext cx="1009117" cy="38021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6" name="Folded Corner 55">
            <a:extLst>
              <a:ext uri="{FF2B5EF4-FFF2-40B4-BE49-F238E27FC236}">
                <a16:creationId xmlns:a16="http://schemas.microsoft.com/office/drawing/2014/main" id="{79E17E41-CF15-10FE-04CD-7E406CDAC62C}"/>
              </a:ext>
            </a:extLst>
          </p:cNvPr>
          <p:cNvSpPr/>
          <p:nvPr/>
        </p:nvSpPr>
        <p:spPr>
          <a:xfrm>
            <a:off x="1405279" y="5680648"/>
            <a:ext cx="584790" cy="623111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91DFCD-0E0B-E2C1-6E20-71E9E14A96FD}"/>
              </a:ext>
            </a:extLst>
          </p:cNvPr>
          <p:cNvSpPr txBox="1"/>
          <p:nvPr/>
        </p:nvSpPr>
        <p:spPr>
          <a:xfrm>
            <a:off x="2069773" y="6160393"/>
            <a:ext cx="919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LLView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7381C0-84F9-1439-1DDE-DB8DEC2A6542}"/>
              </a:ext>
            </a:extLst>
          </p:cNvPr>
          <p:cNvSpPr txBox="1"/>
          <p:nvPr/>
        </p:nvSpPr>
        <p:spPr>
          <a:xfrm>
            <a:off x="1156500" y="528412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 code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F48E68-2CD2-F053-02D7-6CAB71AFE29D}"/>
              </a:ext>
            </a:extLst>
          </p:cNvPr>
          <p:cNvSpPr txBox="1"/>
          <p:nvPr/>
        </p:nvSpPr>
        <p:spPr>
          <a:xfrm>
            <a:off x="3944067" y="5385876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/proc/1/stat</a:t>
            </a:r>
          </a:p>
        </p:txBody>
      </p:sp>
    </p:spTree>
    <p:extLst>
      <p:ext uri="{BB962C8B-B14F-4D97-AF65-F5344CB8AC3E}">
        <p14:creationId xmlns:p14="http://schemas.microsoft.com/office/powerpoint/2010/main" val="3322467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136810</TotalTime>
  <Words>4907</Words>
  <Application>Microsoft Macintosh PowerPoint</Application>
  <PresentationFormat>Widescreen</PresentationFormat>
  <Paragraphs>640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Tahoma</vt:lpstr>
      <vt:lpstr>エッセンシャル</vt:lpstr>
      <vt:lpstr>Secure Offloading of User-level IDS with VM-compatible OS Emulation Layers for Intel SGX</vt:lpstr>
      <vt:lpstr>Intrusion Detection Systems (IDS) in Clouds</vt:lpstr>
      <vt:lpstr>Attacks against Offloaded IDS</vt:lpstr>
      <vt:lpstr>Protecting IDS with Intel SGX</vt:lpstr>
      <vt:lpstr>SGmonitor [Nakano+, CLOUD'21]</vt:lpstr>
      <vt:lpstr>Issues of SGmonitor</vt:lpstr>
      <vt:lpstr>Our Approach: SCwatcher</vt:lpstr>
      <vt:lpstr>Threat Model</vt:lpstr>
      <vt:lpstr>In-enclave Virtual Proc Filesystem (vProcFS)</vt:lpstr>
      <vt:lpstr>Trade-offs between OS Emulation Layers</vt:lpstr>
      <vt:lpstr>Implementation 1: SCwatcher/Occlum</vt:lpstr>
      <vt:lpstr>Obtaining Memory Data with OCALL</vt:lpstr>
      <vt:lpstr>Implementation 2: SCwatcher/SCONE</vt:lpstr>
      <vt:lpstr>Leveraging the Existing Pread System Call</vt:lpstr>
      <vt:lpstr>Compressing Memory Addresses</vt:lpstr>
      <vt:lpstr>In-enclave Virtual Filesystem (VFS)</vt:lpstr>
      <vt:lpstr>Experiments</vt:lpstr>
      <vt:lpstr>Secure Offloading of chkrootkit</vt:lpstr>
      <vt:lpstr>Performance of vProcFS</vt:lpstr>
      <vt:lpstr>Performance of chkrootkit</vt:lpstr>
      <vt:lpstr>Performance of chkrootkit/C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2412</cp:revision>
  <cp:lastPrinted>2019-08-17T14:50:09Z</cp:lastPrinted>
  <dcterms:created xsi:type="dcterms:W3CDTF">2014-07-04T01:06:17Z</dcterms:created>
  <dcterms:modified xsi:type="dcterms:W3CDTF">2022-07-12T00:05:22Z</dcterms:modified>
</cp:coreProperties>
</file>