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4"/>
    <p:restoredTop sz="70212"/>
  </p:normalViewPr>
  <p:slideViewPr>
    <p:cSldViewPr snapToGrid="0" snapToObjects="1">
      <p:cViewPr varScale="1">
        <p:scale>
          <a:sx n="92" d="100"/>
          <a:sy n="92" d="100"/>
        </p:scale>
        <p:origin x="184" y="3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267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Copy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16.8</c:v>
                </c:pt>
                <c:pt idx="1">
                  <c:v>16.8</c:v>
                </c:pt>
                <c:pt idx="2">
                  <c:v>16.8</c:v>
                </c:pt>
                <c:pt idx="3">
                  <c:v>15.6</c:v>
                </c:pt>
                <c:pt idx="4">
                  <c:v>15</c:v>
                </c:pt>
                <c:pt idx="5">
                  <c:v>14.7</c:v>
                </c:pt>
                <c:pt idx="6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63E-CE45-9BE0-186F695891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Scale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</c:numCache>
            </c:numRef>
          </c:xVal>
          <c:yVal>
            <c:numRef>
              <c:f>Sheet1!$C$2:$C$8</c:f>
              <c:numCache>
                <c:formatCode>General</c:formatCode>
                <c:ptCount val="7"/>
                <c:pt idx="0">
                  <c:v>11.7</c:v>
                </c:pt>
                <c:pt idx="1">
                  <c:v>11.6</c:v>
                </c:pt>
                <c:pt idx="2">
                  <c:v>11.8</c:v>
                </c:pt>
                <c:pt idx="3">
                  <c:v>11.3</c:v>
                </c:pt>
                <c:pt idx="4">
                  <c:v>11.1</c:v>
                </c:pt>
                <c:pt idx="5">
                  <c:v>11.2</c:v>
                </c:pt>
                <c:pt idx="6">
                  <c:v>10.5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63E-CE45-9BE0-186F695891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16.600000000000001</c:v>
                </c:pt>
                <c:pt idx="1">
                  <c:v>16.399999999999999</c:v>
                </c:pt>
                <c:pt idx="2">
                  <c:v>16.399999999999999</c:v>
                </c:pt>
                <c:pt idx="3">
                  <c:v>15.7</c:v>
                </c:pt>
                <c:pt idx="4">
                  <c:v>15.3</c:v>
                </c:pt>
                <c:pt idx="5">
                  <c:v>15.1</c:v>
                </c:pt>
                <c:pt idx="6">
                  <c:v>13.7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63E-CE45-9BE0-186F695891B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Triad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128</c:v>
                </c:pt>
                <c:pt idx="4">
                  <c:v>256</c:v>
                </c:pt>
                <c:pt idx="5">
                  <c:v>512</c:v>
                </c:pt>
                <c:pt idx="6">
                  <c:v>1024</c:v>
                </c:pt>
              </c:numCache>
            </c:numRef>
          </c:xVal>
          <c:yVal>
            <c:numRef>
              <c:f>Sheet1!$E$2:$E$8</c:f>
              <c:numCache>
                <c:formatCode>General</c:formatCode>
                <c:ptCount val="7"/>
                <c:pt idx="0">
                  <c:v>10.3</c:v>
                </c:pt>
                <c:pt idx="1">
                  <c:v>10.1</c:v>
                </c:pt>
                <c:pt idx="2">
                  <c:v>10.1</c:v>
                </c:pt>
                <c:pt idx="3">
                  <c:v>10.1</c:v>
                </c:pt>
                <c:pt idx="4">
                  <c:v>9</c:v>
                </c:pt>
                <c:pt idx="5">
                  <c:v>10</c:v>
                </c:pt>
                <c:pt idx="6">
                  <c:v>9.8000000000000007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63E-CE45-9BE0-186F69589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7484864"/>
        <c:axId val="817486592"/>
      </c:scatterChart>
      <c:valAx>
        <c:axId val="817484864"/>
        <c:scaling>
          <c:orientation val="minMax"/>
          <c:max val="102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GPU threads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817486592"/>
        <c:crosses val="autoZero"/>
        <c:crossBetween val="midCat"/>
        <c:majorUnit val="256"/>
        <c:minorUnit val="128"/>
      </c:valAx>
      <c:valAx>
        <c:axId val="817486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STREAM throughput</a:t>
                </a:r>
              </a:p>
              <a:p>
                <a:pPr>
                  <a:defRPr/>
                </a:pPr>
                <a:r>
                  <a:rPr lang="en-US" dirty="0"/>
                  <a:t>(GB/s)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8174848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746211575873692"/>
          <c:y val="0.47645950909351514"/>
          <c:w val="0.38527231476650931"/>
          <c:h val="0.2097475043645717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w/o STREAM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1024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0.15</c:v>
                </c:pt>
                <c:pt idx="1">
                  <c:v>0.44</c:v>
                </c:pt>
                <c:pt idx="2">
                  <c:v>14.8</c:v>
                </c:pt>
                <c:pt idx="3">
                  <c:v>22.9</c:v>
                </c:pt>
                <c:pt idx="4">
                  <c:v>34.299999999999997</c:v>
                </c:pt>
                <c:pt idx="5">
                  <c:v>57.9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5B3-7F4A-B090-07B9C69A27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w/ STREAM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1024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0.15</c:v>
                </c:pt>
                <c:pt idx="1">
                  <c:v>0.44</c:v>
                </c:pt>
                <c:pt idx="2">
                  <c:v>13.6</c:v>
                </c:pt>
                <c:pt idx="3">
                  <c:v>20.7</c:v>
                </c:pt>
                <c:pt idx="4">
                  <c:v>29.9</c:v>
                </c:pt>
                <c:pt idx="5">
                  <c:v>47.5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5B3-7F4A-B090-07B9C69A2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9475696"/>
        <c:axId val="849384016"/>
      </c:scatterChart>
      <c:valAx>
        <c:axId val="849475696"/>
        <c:scaling>
          <c:orientation val="minMax"/>
          <c:max val="102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GPU threads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849384016"/>
        <c:crosses val="autoZero"/>
        <c:crossBetween val="midCat"/>
        <c:majorUnit val="256"/>
        <c:minorUnit val="128"/>
      </c:valAx>
      <c:valAx>
        <c:axId val="849384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detector throughput</a:t>
                </a:r>
              </a:p>
              <a:p>
                <a:pPr>
                  <a:defRPr/>
                </a:pPr>
                <a:r>
                  <a:rPr lang="en-US" dirty="0"/>
                  <a:t> (MB/s)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8494756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045213757563011"/>
          <c:y val="0.47039605926431705"/>
          <c:w val="0.32328907198836432"/>
          <c:h val="0.2019931516252721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/>
              <a:t>Reliable and Accurate Fault Detection with GPGPUs and LLVM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my students.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using </a:t>
            </a:r>
            <a:r>
              <a:rPr lang="en-US" dirty="0" err="1"/>
              <a:t>GPUSentinel</a:t>
            </a:r>
            <a:r>
              <a:rPr lang="en-US" dirty="0"/>
              <a:t>.</a:t>
            </a:r>
          </a:p>
          <a:p>
            <a:r>
              <a:rPr lang="en-US" dirty="0"/>
              <a:t>First, we confirmed GPU-based fault detectors could detect system faults.</a:t>
            </a:r>
          </a:p>
          <a:p>
            <a:r>
              <a:rPr lang="en-US" dirty="0"/>
              <a:t>Second, we compared GPU-based fault detectors with OS-based ones running on CPUs and main memory.</a:t>
            </a:r>
          </a:p>
          <a:p>
            <a:r>
              <a:rPr lang="en-US" dirty="0"/>
              <a:t>Third, we examined the performance impact of </a:t>
            </a:r>
            <a:r>
              <a:rPr lang="en-US" dirty="0" err="1"/>
              <a:t>GPUSentinel</a:t>
            </a:r>
            <a:r>
              <a:rPr lang="en-US" dirty="0"/>
              <a:t> on the target system and that of the target system on </a:t>
            </a:r>
            <a:r>
              <a:rPr lang="en-US" dirty="0" err="1"/>
              <a:t>GPUSentinel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In this experiment, we used a target host shown in this table.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623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inject kernel-level faults, we have developed 7 Linux kernel modules.</a:t>
            </a:r>
          </a:p>
          <a:p>
            <a:r>
              <a:rPr lang="en-US" dirty="0"/>
              <a:t>For fault F1, the kernel module caused a deadlock using spinlocks.</a:t>
            </a:r>
          </a:p>
          <a:p>
            <a:r>
              <a:rPr lang="en-US" dirty="0"/>
              <a:t>For F2 and F3, kernel threads executed an infinite loop.</a:t>
            </a:r>
          </a:p>
          <a:p>
            <a:r>
              <a:rPr lang="en-US" dirty="0"/>
              <a:t>For F4, the kernel module caused a deadlock using an erroneous mutex lock.</a:t>
            </a:r>
          </a:p>
          <a:p>
            <a:r>
              <a:rPr lang="en-US" dirty="0"/>
              <a:t>For F5, one kernel thread indefinitely slept.</a:t>
            </a:r>
          </a:p>
          <a:p>
            <a:r>
              <a:rPr lang="en-US" dirty="0"/>
              <a:t>For F6, the kernel module allocated a large amount of memory.</a:t>
            </a:r>
          </a:p>
          <a:p>
            <a:r>
              <a:rPr lang="en-US" dirty="0"/>
              <a:t>For F7, the kernel module caused a kernel panic.</a:t>
            </a:r>
          </a:p>
          <a:p>
            <a:endParaRPr lang="en-US" dirty="0"/>
          </a:p>
          <a:p>
            <a:r>
              <a:rPr lang="en-US" dirty="0"/>
              <a:t>As shown in this table, </a:t>
            </a:r>
            <a:r>
              <a:rPr lang="en-US" dirty="0" err="1"/>
              <a:t>GPUSentinel</a:t>
            </a:r>
            <a:r>
              <a:rPr lang="en-US" dirty="0"/>
              <a:t> could detect all of the 7 faults.</a:t>
            </a:r>
          </a:p>
          <a:p>
            <a:r>
              <a:rPr lang="en-US" dirty="0"/>
              <a:t>For F1 to F3 and F5, </a:t>
            </a:r>
            <a:r>
              <a:rPr lang="en-US" dirty="0" err="1"/>
              <a:t>GPUSentinel</a:t>
            </a:r>
            <a:r>
              <a:rPr lang="en-US" dirty="0"/>
              <a:t> could identify the thread names involved in the faults as the root causes.</a:t>
            </a:r>
          </a:p>
          <a:p>
            <a:endParaRPr lang="en-US" dirty="0"/>
          </a:p>
          <a:p>
            <a:r>
              <a:rPr lang="en-US" dirty="0"/>
              <a:t>In addition to fault injection, we caused the actual fault reported in Bugzilla.</a:t>
            </a:r>
          </a:p>
          <a:p>
            <a:r>
              <a:rPr lang="en-US" dirty="0"/>
              <a:t>When we accessed the XFS filesystem, we suffered from a deadlock and got stuck.</a:t>
            </a:r>
          </a:p>
          <a:p>
            <a:r>
              <a:rPr lang="en-US" dirty="0" err="1"/>
              <a:t>GPUSentinel</a:t>
            </a:r>
            <a:r>
              <a:rPr lang="en-US" dirty="0"/>
              <a:t> could detect this fault as F4 successfully.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857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show the advantage of GPU-based fault detection, we compared our fault detectors with OS-based ones.</a:t>
            </a:r>
          </a:p>
          <a:p>
            <a:r>
              <a:rPr lang="en-US" dirty="0"/>
              <a:t>We have developed OS-based fault detectors that monitor the same metrics as the ones used in </a:t>
            </a:r>
            <a:r>
              <a:rPr lang="en-US" dirty="0" err="1"/>
              <a:t>GPUSentinel</a:t>
            </a:r>
            <a:r>
              <a:rPr lang="en-US" dirty="0"/>
              <a:t>.</a:t>
            </a:r>
          </a:p>
          <a:p>
            <a:r>
              <a:rPr lang="en-US" dirty="0"/>
              <a:t>These detectors were created as Linux kernel modules and were driven by timer interrupts.</a:t>
            </a:r>
          </a:p>
          <a:p>
            <a:r>
              <a:rPr lang="en-US" dirty="0"/>
              <a:t>As shown in this table, these fault detectors could detect system faults except for F1 and F7.</a:t>
            </a:r>
          </a:p>
          <a:p>
            <a:r>
              <a:rPr lang="en-US" dirty="0"/>
              <a:t>Since F1 and F7 disabled interrupts, timer-driven fault detectors were not invoked.</a:t>
            </a:r>
          </a:p>
          <a:p>
            <a:endParaRPr lang="en-US" dirty="0"/>
          </a:p>
          <a:p>
            <a:r>
              <a:rPr lang="en-US" dirty="0"/>
              <a:t>It should be noted that we needed to modify the Linux kernel to additionally export several kernel variables to the kernel modules.</a:t>
            </a:r>
          </a:p>
          <a:p>
            <a:r>
              <a:rPr lang="en-US" dirty="0"/>
              <a:t>This means it is not easy to develop new fault detectors.</a:t>
            </a:r>
          </a:p>
          <a:p>
            <a:r>
              <a:rPr lang="en-US" dirty="0"/>
              <a:t>In </a:t>
            </a:r>
            <a:r>
              <a:rPr lang="en-US" dirty="0" err="1"/>
              <a:t>GPUSentinel</a:t>
            </a:r>
            <a:r>
              <a:rPr lang="en-US" dirty="0"/>
              <a:t>, fault detectors can access any kernel variables.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473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we examined the impact on memory-intensive application and fault detector.</a:t>
            </a:r>
          </a:p>
          <a:p>
            <a:r>
              <a:rPr lang="en-US" dirty="0"/>
              <a:t>As a memory-intensive application in the target system, we ran the STREAM benchmark.</a:t>
            </a:r>
          </a:p>
          <a:p>
            <a:r>
              <a:rPr lang="en-US" dirty="0"/>
              <a:t>In a GPU, we ran a memory-intensive fault detector that continued to copy data from main memory.</a:t>
            </a:r>
          </a:p>
          <a:p>
            <a:endParaRPr lang="en-US" dirty="0"/>
          </a:p>
          <a:p>
            <a:r>
              <a:rPr lang="en-US" dirty="0"/>
              <a:t>The left-hand side figure shows the throughput of the STREAM benchmark.</a:t>
            </a:r>
          </a:p>
          <a:p>
            <a:r>
              <a:rPr lang="en-US" dirty="0"/>
              <a:t>As the number of GPU threads increased, the throughput decreased.</a:t>
            </a:r>
          </a:p>
          <a:p>
            <a:r>
              <a:rPr lang="en-US" dirty="0"/>
              <a:t>The overhead reached up to 33%, but actual fault detectors do not obtain memory data so much as in this experiment.</a:t>
            </a:r>
          </a:p>
          <a:p>
            <a:endParaRPr lang="en-US" dirty="0"/>
          </a:p>
          <a:p>
            <a:r>
              <a:rPr lang="en-US" dirty="0"/>
              <a:t>The right-hand side figure shows the throughput of the fault detector.</a:t>
            </a:r>
          </a:p>
          <a:p>
            <a:r>
              <a:rPr lang="en-US" dirty="0"/>
              <a:t>The fault detector was affected by the memory pressure of the STREAM benchmark.</a:t>
            </a:r>
          </a:p>
          <a:p>
            <a:r>
              <a:rPr lang="en-US" dirty="0"/>
              <a:t>The performance degradation was 20% at maximum, but that was negligible in the realistic number of GPU threads.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20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GPUSentinel</a:t>
            </a:r>
            <a:r>
              <a:rPr lang="en-US" dirty="0"/>
              <a:t> for reliable and accurate fault detection by running fault detectors in GPUs.</a:t>
            </a:r>
          </a:p>
          <a:p>
            <a:r>
              <a:rPr lang="en-US" dirty="0"/>
              <a:t>To detect system faults, </a:t>
            </a:r>
            <a:r>
              <a:rPr lang="en-US" dirty="0" err="1"/>
              <a:t>GPUSentinel</a:t>
            </a:r>
            <a:r>
              <a:rPr lang="en-US" dirty="0"/>
              <a:t> monitors OS data in main memory from GPUs.</a:t>
            </a:r>
          </a:p>
          <a:p>
            <a:r>
              <a:rPr lang="en-US" dirty="0"/>
              <a:t>To support the easy development of fault detectors, </a:t>
            </a:r>
            <a:r>
              <a:rPr lang="en-US" dirty="0" err="1"/>
              <a:t>GPUSentinel</a:t>
            </a:r>
            <a:r>
              <a:rPr lang="en-US" dirty="0"/>
              <a:t> provides a development framework that enables developers to use the source code of the OS kernel as much as possible.</a:t>
            </a:r>
          </a:p>
          <a:p>
            <a:r>
              <a:rPr lang="en-US" dirty="0"/>
              <a:t>Using </a:t>
            </a:r>
            <a:r>
              <a:rPr lang="en-US" dirty="0" err="1"/>
              <a:t>GPUSentinel</a:t>
            </a:r>
            <a:r>
              <a:rPr lang="en-US" dirty="0"/>
              <a:t>, we have developed 7 GPU-based fault detectors and </a:t>
            </a:r>
            <a:r>
              <a:rPr lang="en-US"/>
              <a:t>confirmed they </a:t>
            </a:r>
            <a:r>
              <a:rPr lang="en-US" dirty="0"/>
              <a:t>could detect system faults successfully.</a:t>
            </a:r>
          </a:p>
          <a:p>
            <a:endParaRPr lang="en-US" dirty="0"/>
          </a:p>
          <a:p>
            <a:r>
              <a:rPr lang="en-US" dirty="0"/>
              <a:t>One of our future work is to support other types of system faults.</a:t>
            </a:r>
          </a:p>
          <a:p>
            <a:r>
              <a:rPr lang="en-US" dirty="0"/>
              <a:t>Another direction is to detect faults in the hypervisor of a virtualized system running virtual machines.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025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Recently, the systems used for cloud computing are getting larger and more complex.</a:t>
            </a:r>
          </a:p>
          <a:p>
            <a:r>
              <a:rPr lang="en-US" dirty="0"/>
              <a:t>As a consequence, it becomes difficult to avoid system faults.</a:t>
            </a:r>
          </a:p>
          <a:p>
            <a:r>
              <a:rPr lang="en-US" dirty="0"/>
              <a:t>Once a system fault occurs, it sometimes results in a system failure, and services provided by the system stop.</a:t>
            </a:r>
          </a:p>
          <a:p>
            <a:r>
              <a:rPr lang="en-US" dirty="0"/>
              <a:t>This leads service providers to a huge financial loss.</a:t>
            </a:r>
          </a:p>
          <a:p>
            <a:endParaRPr lang="en-US" dirty="0"/>
          </a:p>
          <a:p>
            <a:r>
              <a:rPr lang="en-US" dirty="0"/>
              <a:t>To reduce such loss, system faults should be detected as reliably and accurately as possible before a system failure.</a:t>
            </a:r>
          </a:p>
          <a:p>
            <a:r>
              <a:rPr lang="en-US" dirty="0"/>
              <a:t>Fault detectors have to always detect system faults whenever faults occur in a target system.</a:t>
            </a:r>
          </a:p>
          <a:p>
            <a:r>
              <a:rPr lang="en-US" dirty="0"/>
              <a:t>In addition, accurate fault detection is also necessary.</a:t>
            </a:r>
          </a:p>
          <a:p>
            <a:r>
              <a:rPr lang="en-US" dirty="0"/>
              <a:t>Earlier detection of system faults can lower the probability of leading to a system failure.</a:t>
            </a:r>
          </a:p>
          <a:p>
            <a:r>
              <a:rPr lang="en-US" dirty="0"/>
              <a:t>Obviously, more information helps system administrators correctly identify system faults and their root causes.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253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Traditionally, black-box monitoring is performed to detect system faults.</a:t>
            </a:r>
          </a:p>
          <a:p>
            <a:r>
              <a:rPr lang="en-US" dirty="0"/>
              <a:t>An example of black-box monitoring is the heartbeat monitoring of a target host.</a:t>
            </a:r>
          </a:p>
          <a:p>
            <a:r>
              <a:rPr lang="en-US" dirty="0"/>
              <a:t>Fault detectors in a remote host can examine the state of not only the target host but also each service.</a:t>
            </a:r>
          </a:p>
          <a:p>
            <a:r>
              <a:rPr lang="en-US" dirty="0"/>
              <a:t>If there are no responses, system faults probably occur.</a:t>
            </a:r>
          </a:p>
          <a:p>
            <a:endParaRPr lang="en-US" dirty="0"/>
          </a:p>
          <a:p>
            <a:r>
              <a:rPr lang="en-US" dirty="0"/>
              <a:t>However, this monitoring method cannot achieve accurate fault detection.</a:t>
            </a:r>
          </a:p>
          <a:p>
            <a:r>
              <a:rPr lang="en-US" dirty="0"/>
              <a:t>Since fault detection by black-box monitoring is coarse-grained, fault detectors cannot identify which types of system faults exactly occur.</a:t>
            </a:r>
          </a:p>
          <a:p>
            <a:r>
              <a:rPr lang="en-US" dirty="0"/>
              <a:t>Furthermore, it is difficult to obtain detailed information on the target system when system faults occur because fault detectors cannot access the internal state of the system.</a:t>
            </a:r>
          </a:p>
          <a:p>
            <a:r>
              <a:rPr lang="en-US" dirty="0"/>
              <a:t>So, the root causes of system faults cannot be identified as well.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58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more accurate fault detection, white-box monitoring can be used.</a:t>
            </a:r>
          </a:p>
          <a:p>
            <a:r>
              <a:rPr lang="en-US" dirty="0"/>
              <a:t>In this monitoring method, fault detectors run inside a target system.</a:t>
            </a:r>
          </a:p>
          <a:p>
            <a:r>
              <a:rPr lang="en-US" dirty="0"/>
              <a:t>They can obtain more detailed information than black-box monitoring.</a:t>
            </a:r>
          </a:p>
          <a:p>
            <a:r>
              <a:rPr lang="en-US" dirty="0"/>
              <a:t>In particular, when they are embedded into the OS kernel, they can identify fault types and root causes more easily.</a:t>
            </a:r>
          </a:p>
          <a:p>
            <a:endParaRPr lang="en-US" dirty="0"/>
          </a:p>
          <a:p>
            <a:r>
              <a:rPr lang="en-US" dirty="0"/>
              <a:t>However, white-box monitoring cannot achieve reliable fault detection.</a:t>
            </a:r>
          </a:p>
          <a:p>
            <a:r>
              <a:rPr lang="en-US" dirty="0"/>
              <a:t>Once a system fault occurs, fault detectors may not work correctly.</a:t>
            </a:r>
          </a:p>
          <a:p>
            <a:r>
              <a:rPr lang="en-US" dirty="0"/>
              <a:t>For example, they cannot detect system faults or identify the root causes if the OS kernel stops.</a:t>
            </a:r>
          </a:p>
          <a:p>
            <a:r>
              <a:rPr lang="en-US" dirty="0"/>
              <a:t>Even if the OS kernel continues to run correctly, detector processes may be terminated by the OS kernel, for example, the out-of-memory (OOM) killer in Linux, when system memory runs out.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035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achieve more reliable white-box monitoring, we propose </a:t>
            </a:r>
            <a:r>
              <a:rPr lang="en-US" dirty="0" err="1"/>
              <a:t>GPUSentinel</a:t>
            </a:r>
            <a:r>
              <a:rPr lang="en-US" dirty="0"/>
              <a:t>.</a:t>
            </a:r>
          </a:p>
          <a:p>
            <a:r>
              <a:rPr lang="en-US" dirty="0"/>
              <a:t>As shown in this figure, </a:t>
            </a:r>
            <a:r>
              <a:rPr lang="en-US" dirty="0" err="1"/>
              <a:t>GPUSentinel</a:t>
            </a:r>
            <a:r>
              <a:rPr lang="en-US" dirty="0"/>
              <a:t> runs fault detectors in a GPU.</a:t>
            </a:r>
          </a:p>
          <a:p>
            <a:r>
              <a:rPr lang="en-US" dirty="0"/>
              <a:t>Fault detectors in a GPU can continue to run with a high probability even when system faults occur in the target system.</a:t>
            </a:r>
          </a:p>
          <a:p>
            <a:r>
              <a:rPr lang="en-US" dirty="0"/>
              <a:t>This is because GPUs are physically isolated from CPUs and main memory, on top of which the target system runs.</a:t>
            </a:r>
          </a:p>
          <a:p>
            <a:r>
              <a:rPr lang="en-US" dirty="0"/>
              <a:t>System faults in the target system are not easily propagated to fault detectors in a GPU.</a:t>
            </a:r>
          </a:p>
          <a:p>
            <a:endParaRPr lang="en-US" dirty="0"/>
          </a:p>
          <a:p>
            <a:r>
              <a:rPr lang="en-US" dirty="0"/>
              <a:t>To monitor the target system from a GPU, </a:t>
            </a:r>
            <a:r>
              <a:rPr lang="en-US" dirty="0" err="1"/>
              <a:t>GPUSentinel</a:t>
            </a:r>
            <a:r>
              <a:rPr lang="en-US" dirty="0"/>
              <a:t> inspects OS data stored in main memory.</a:t>
            </a:r>
          </a:p>
          <a:p>
            <a:r>
              <a:rPr lang="en-US" dirty="0"/>
              <a:t>It can detect system faults that run out of system resources or cause resource starvation.</a:t>
            </a:r>
          </a:p>
          <a:p>
            <a:r>
              <a:rPr lang="en-US" dirty="0"/>
              <a:t>If the values of OS data are abnormal, </a:t>
            </a:r>
            <a:r>
              <a:rPr lang="en-US" dirty="0" err="1"/>
              <a:t>GPUSentinel</a:t>
            </a:r>
            <a:r>
              <a:rPr lang="en-US" dirty="0"/>
              <a:t> can detect that state as symptoms of system faults.</a:t>
            </a:r>
          </a:p>
          <a:p>
            <a:r>
              <a:rPr lang="en-US" dirty="0"/>
              <a:t>In addition, it can analyze the root causes.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022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access the entire main memory from a GPU, </a:t>
            </a:r>
            <a:r>
              <a:rPr lang="en-US" dirty="0" err="1"/>
              <a:t>GPUSentinel</a:t>
            </a:r>
            <a:r>
              <a:rPr lang="en-US" dirty="0"/>
              <a:t> maps main memory onto a GPU with CUDA's mapped memory.</a:t>
            </a:r>
          </a:p>
          <a:p>
            <a:r>
              <a:rPr lang="en-US" dirty="0"/>
              <a:t>However, simply mapping the entire memory makes all the memory pages become in use.</a:t>
            </a:r>
          </a:p>
          <a:p>
            <a:r>
              <a:rPr lang="en-US" dirty="0"/>
              <a:t>To address this issue, we have added a special device to the Linux kernel.</a:t>
            </a:r>
          </a:p>
          <a:p>
            <a:r>
              <a:rPr lang="en-US" dirty="0"/>
              <a:t>When </a:t>
            </a:r>
            <a:r>
              <a:rPr lang="en-US" dirty="0" err="1"/>
              <a:t>GPUSentinel</a:t>
            </a:r>
            <a:r>
              <a:rPr lang="en-US" dirty="0"/>
              <a:t> maps main memory via this device, the modified Linux kernel prevents memory pages from being in use.</a:t>
            </a:r>
          </a:p>
          <a:p>
            <a:endParaRPr lang="en-US" dirty="0"/>
          </a:p>
          <a:p>
            <a:r>
              <a:rPr lang="en-US" dirty="0" err="1"/>
              <a:t>GPUSentinel</a:t>
            </a:r>
            <a:r>
              <a:rPr lang="en-US" dirty="0"/>
              <a:t> enables fault detectors in a GPU to transparently access OS data in main memory using DMA.</a:t>
            </a:r>
          </a:p>
          <a:p>
            <a:r>
              <a:rPr lang="en-US" dirty="0"/>
              <a:t>Fault detectors know only the virtual addresses of OS data, but they need to access mapped main memory using GPU addresses.</a:t>
            </a:r>
          </a:p>
          <a:p>
            <a:r>
              <a:rPr lang="en-US" dirty="0"/>
              <a:t>To automatically perform this address translation, </a:t>
            </a:r>
            <a:r>
              <a:rPr lang="en-US" dirty="0" err="1"/>
              <a:t>GPUSentinel</a:t>
            </a:r>
            <a:r>
              <a:rPr lang="en-US" dirty="0"/>
              <a:t> transforms the programs of fault detectors using LLVM.</a:t>
            </a:r>
          </a:p>
          <a:p>
            <a:r>
              <a:rPr lang="en-US" dirty="0"/>
              <a:t>Specifically, it inserts the address translation before the load instruction in the intermediate representation.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419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if the address translation is automated, it is still a troublesome task to develop fault detectors that monitor OS data.</a:t>
            </a:r>
          </a:p>
          <a:p>
            <a:r>
              <a:rPr lang="en-US" dirty="0"/>
              <a:t>To obtain OS data, fault detectors have to find its location in main memory and analyze data structures used in the OS kernel.</a:t>
            </a:r>
          </a:p>
          <a:p>
            <a:r>
              <a:rPr lang="en-US" dirty="0"/>
              <a:t>For ease of development, </a:t>
            </a:r>
            <a:r>
              <a:rPr lang="en-US" dirty="0" err="1"/>
              <a:t>GPUSentinel</a:t>
            </a:r>
            <a:r>
              <a:rPr lang="en-US" dirty="0"/>
              <a:t> enables developers to write the programs of fault detectors like OS kernel modules.</a:t>
            </a:r>
          </a:p>
          <a:p>
            <a:r>
              <a:rPr lang="en-US" dirty="0"/>
              <a:t>Developers can reuse the source code of the OS kernel as much as possible, for example, data structures.</a:t>
            </a:r>
          </a:p>
          <a:p>
            <a:endParaRPr lang="en-US" dirty="0"/>
          </a:p>
          <a:p>
            <a:r>
              <a:rPr lang="en-US" dirty="0"/>
              <a:t>In addition, </a:t>
            </a:r>
            <a:r>
              <a:rPr lang="en-US" dirty="0" err="1"/>
              <a:t>GPUSentinel</a:t>
            </a:r>
            <a:r>
              <a:rPr lang="en-US" dirty="0"/>
              <a:t> enables developers to write fault detectors in C.</a:t>
            </a:r>
          </a:p>
          <a:p>
            <a:r>
              <a:rPr lang="en-US" dirty="0"/>
              <a:t>CUDA programs are usually written in C++.</a:t>
            </a:r>
          </a:p>
          <a:p>
            <a:r>
              <a:rPr lang="en-US" dirty="0"/>
              <a:t>So, it is difficult to reuse the source code of the Linux kernel written in C.</a:t>
            </a:r>
          </a:p>
          <a:p>
            <a:r>
              <a:rPr lang="en-US" dirty="0" err="1"/>
              <a:t>GPUSentinel</a:t>
            </a:r>
            <a:r>
              <a:rPr lang="en-US" dirty="0"/>
              <a:t> uses a modified version of clang compiler so that CUDA programs are compiled as C.</a:t>
            </a:r>
          </a:p>
          <a:p>
            <a:r>
              <a:rPr lang="en-US" dirty="0"/>
              <a:t>In </a:t>
            </a:r>
            <a:r>
              <a:rPr lang="en-US" dirty="0" err="1"/>
              <a:t>GPUSentinel</a:t>
            </a:r>
            <a:r>
              <a:rPr lang="en-US" dirty="0"/>
              <a:t>, CUDA programs are compiled as in this figure.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702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GPUSentinel</a:t>
            </a:r>
            <a:r>
              <a:rPr lang="en-US" dirty="0"/>
              <a:t> obtains 8 metrics by analyzing OS data in a GPU.</a:t>
            </a:r>
          </a:p>
          <a:p>
            <a:r>
              <a:rPr lang="en-US" dirty="0"/>
              <a:t>The metrics on CPUs are the CPU utilization for the kernel and processes and the number of timer interrupts.</a:t>
            </a:r>
          </a:p>
          <a:p>
            <a:r>
              <a:rPr lang="en-US" dirty="0"/>
              <a:t>For these metrics, fault detectors obtain consumed CPU times and the value of the variable incremented by timer interrupts from the kernel memory.</a:t>
            </a:r>
          </a:p>
          <a:p>
            <a:endParaRPr lang="en-US" dirty="0"/>
          </a:p>
          <a:p>
            <a:r>
              <a:rPr lang="en-US" dirty="0"/>
              <a:t>The metrics on CPU scheduling are the numbers of context switches and </a:t>
            </a:r>
            <a:r>
              <a:rPr lang="en-US" dirty="0" err="1"/>
              <a:t>uninterruptibly</a:t>
            </a:r>
            <a:r>
              <a:rPr lang="en-US" dirty="0"/>
              <a:t> sleeping processes.</a:t>
            </a:r>
          </a:p>
          <a:p>
            <a:r>
              <a:rPr lang="en-US" dirty="0"/>
              <a:t>Fault detectors obtain these numbers from the kernel data structures for scheduling and processes.</a:t>
            </a:r>
          </a:p>
          <a:p>
            <a:endParaRPr lang="en-US" dirty="0"/>
          </a:p>
          <a:p>
            <a:r>
              <a:rPr lang="en-US" dirty="0"/>
              <a:t>The metrics on memory are the amount of free memory and the number of swap-outs.</a:t>
            </a:r>
          </a:p>
          <a:p>
            <a:r>
              <a:rPr lang="en-US" dirty="0"/>
              <a:t>Fault detectors obtain these values from the data structures for virtual memory.</a:t>
            </a:r>
          </a:p>
          <a:p>
            <a:endParaRPr lang="en-US" dirty="0"/>
          </a:p>
          <a:p>
            <a:r>
              <a:rPr lang="en-US" dirty="0"/>
              <a:t>Finally, the metric on kernel panic is the state of the spinlock acquired by the kernel on panic.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293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combination of these 8 metrics, </a:t>
            </a:r>
            <a:r>
              <a:rPr lang="en-US" dirty="0" err="1"/>
              <a:t>GPUSentinel</a:t>
            </a:r>
            <a:r>
              <a:rPr lang="en-US" dirty="0"/>
              <a:t> currently provides 7 fault detectors.</a:t>
            </a:r>
          </a:p>
          <a:p>
            <a:r>
              <a:rPr lang="en-US" dirty="0"/>
              <a:t>These detectors detect 7 types of system faults shown in this table.</a:t>
            </a:r>
          </a:p>
          <a:p>
            <a:r>
              <a:rPr lang="en-US" dirty="0"/>
              <a:t>The first three faults are related to infinite loops.</a:t>
            </a:r>
          </a:p>
          <a:p>
            <a:r>
              <a:rPr lang="en-US" dirty="0"/>
              <a:t>Fault F1 is a loop with interrupts disabled, that is, a deadlock with spinlocks.</a:t>
            </a:r>
          </a:p>
          <a:p>
            <a:r>
              <a:rPr lang="en-US" dirty="0"/>
              <a:t>F2 is a loop with interrupts and preemption enabled.</a:t>
            </a:r>
          </a:p>
          <a:p>
            <a:r>
              <a:rPr lang="en-US" dirty="0"/>
              <a:t>F3 is a loop with interrupts enabled but preemption disabled.</a:t>
            </a:r>
          </a:p>
          <a:p>
            <a:endParaRPr lang="en-US" dirty="0"/>
          </a:p>
          <a:p>
            <a:r>
              <a:rPr lang="en-US" dirty="0"/>
              <a:t>The next three faults are related to indefinite waits.</a:t>
            </a:r>
          </a:p>
          <a:p>
            <a:r>
              <a:rPr lang="en-US" dirty="0"/>
              <a:t>Fault F4 is a wait due to resource not being released.</a:t>
            </a:r>
          </a:p>
          <a:p>
            <a:r>
              <a:rPr lang="en-US" dirty="0"/>
              <a:t>F5 is a wait due to sleep while holding a lock.</a:t>
            </a:r>
          </a:p>
          <a:p>
            <a:r>
              <a:rPr lang="en-US" dirty="0"/>
              <a:t>F6 is a wait due to abnormal resource consumption.</a:t>
            </a:r>
          </a:p>
          <a:p>
            <a:endParaRPr lang="en-US" dirty="0"/>
          </a:p>
          <a:p>
            <a:r>
              <a:rPr lang="en-US" dirty="0"/>
              <a:t>Finally, fault F7 is a kernel panic.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170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b="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7/7/23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Reliable and Accurate Fault Detection with GPGPUs and LLVM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Yuichi Ozaki,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Sousuke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Kanamoto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, Hiroaki Yamamoto,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08"/>
    </mc:Choice>
    <mc:Fallback xmlns="">
      <p:transition spd="slow" advTm="1130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90194-F142-BDA1-458E-D102ADDDE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7E8CA-D131-6894-61BD-EE3AA83C6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conducted several experiments using GPUSentinel</a:t>
            </a:r>
          </a:p>
          <a:p>
            <a:pPr lvl="1"/>
            <a:r>
              <a:rPr lang="en-JP" dirty="0"/>
              <a:t>Confirmed that GPU-based fault detectors could detect system faults</a:t>
            </a:r>
          </a:p>
          <a:p>
            <a:pPr lvl="1"/>
            <a:r>
              <a:rPr lang="en-JP" dirty="0"/>
              <a:t>Compared with OS-based fault detectors</a:t>
            </a:r>
          </a:p>
          <a:p>
            <a:pPr lvl="1"/>
            <a:r>
              <a:rPr lang="en-JP" dirty="0"/>
              <a:t>Examined the performance impact of GPUSentinel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ACF22-5B4D-ABAD-16D0-9B742B56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00CF020-6C0D-35EF-3329-E50DA3385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81325"/>
              </p:ext>
            </p:extLst>
          </p:nvPr>
        </p:nvGraphicFramePr>
        <p:xfrm>
          <a:off x="3846472" y="3747058"/>
          <a:ext cx="4519153" cy="237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5116">
                  <a:extLst>
                    <a:ext uri="{9D8B030D-6E8A-4147-A177-3AD203B41FA5}">
                      <a16:colId xmlns:a16="http://schemas.microsoft.com/office/drawing/2014/main" val="3163809327"/>
                    </a:ext>
                  </a:extLst>
                </a:gridCol>
                <a:gridCol w="3064037">
                  <a:extLst>
                    <a:ext uri="{9D8B030D-6E8A-4147-A177-3AD203B41FA5}">
                      <a16:colId xmlns:a16="http://schemas.microsoft.com/office/drawing/2014/main" val="357341993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target host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386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2000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sz="2000" dirty="0"/>
                        <a:t>Intel Xeon E5-1603 v4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7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2000" dirty="0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sz="2000" dirty="0"/>
                        <a:t>DDR4 8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52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2000" dirty="0"/>
                        <a:t>GPU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sz="2000" dirty="0"/>
                        <a:t>NVIDIA Quadro M4000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88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2000" dirty="0"/>
                        <a:t>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sz="2000" dirty="0"/>
                        <a:t>Linux 4.4.64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10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2000" dirty="0"/>
                        <a:t>CUDA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sz="2000" dirty="0"/>
                        <a:t>8.0.61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65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75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9AB2D-88A0-B73A-745A-A37ACC818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Detectability of System Faults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B91A8-6192-CA03-98C0-1E14C2B12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injected system faults into the Linux kernel</a:t>
            </a:r>
          </a:p>
          <a:p>
            <a:pPr lvl="1"/>
            <a:r>
              <a:rPr lang="en-JP" dirty="0"/>
              <a:t>Developed kernel modules that caused faults F1-F7</a:t>
            </a:r>
          </a:p>
          <a:p>
            <a:pPr lvl="1"/>
            <a:r>
              <a:rPr lang="en-JP" dirty="0"/>
              <a:t>GPUSentinel could detect all the faults in 1 sec at most</a:t>
            </a:r>
          </a:p>
          <a:p>
            <a:pPr lvl="2"/>
            <a:r>
              <a:rPr lang="en-JP" dirty="0"/>
              <a:t>Identified the thread names of the root causes for F1-F3 and F5</a:t>
            </a:r>
          </a:p>
          <a:p>
            <a:r>
              <a:rPr lang="en-JP" dirty="0"/>
              <a:t>We reproduced the actual fault reported in Bugzilla</a:t>
            </a:r>
          </a:p>
          <a:p>
            <a:pPr lvl="1"/>
            <a:r>
              <a:rPr lang="en-JP" dirty="0"/>
              <a:t>Caused a deadlock by accessing a directory in XFS</a:t>
            </a:r>
          </a:p>
          <a:p>
            <a:pPr lvl="1"/>
            <a:r>
              <a:rPr lang="en-JP" dirty="0"/>
              <a:t>GPUSentinel could detect this fault after 32 processes accessed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AEC3A-515F-A2DB-B6E9-4DA9BC457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49DBE0-3964-02DB-6478-F244B095A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946624"/>
              </p:ext>
            </p:extLst>
          </p:nvPr>
        </p:nvGraphicFramePr>
        <p:xfrm>
          <a:off x="585849" y="4752032"/>
          <a:ext cx="10992898" cy="165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0414">
                  <a:extLst>
                    <a:ext uri="{9D8B030D-6E8A-4147-A177-3AD203B41FA5}">
                      <a16:colId xmlns:a16="http://schemas.microsoft.com/office/drawing/2014/main" val="1308005854"/>
                    </a:ext>
                  </a:extLst>
                </a:gridCol>
                <a:gridCol w="1570414">
                  <a:extLst>
                    <a:ext uri="{9D8B030D-6E8A-4147-A177-3AD203B41FA5}">
                      <a16:colId xmlns:a16="http://schemas.microsoft.com/office/drawing/2014/main" val="4170589738"/>
                    </a:ext>
                  </a:extLst>
                </a:gridCol>
                <a:gridCol w="2020981">
                  <a:extLst>
                    <a:ext uri="{9D8B030D-6E8A-4147-A177-3AD203B41FA5}">
                      <a16:colId xmlns:a16="http://schemas.microsoft.com/office/drawing/2014/main" val="3204446019"/>
                    </a:ext>
                  </a:extLst>
                </a:gridCol>
                <a:gridCol w="1389413">
                  <a:extLst>
                    <a:ext uri="{9D8B030D-6E8A-4147-A177-3AD203B41FA5}">
                      <a16:colId xmlns:a16="http://schemas.microsoft.com/office/drawing/2014/main" val="1376454226"/>
                    </a:ext>
                  </a:extLst>
                </a:gridCol>
                <a:gridCol w="1662545">
                  <a:extLst>
                    <a:ext uri="{9D8B030D-6E8A-4147-A177-3AD203B41FA5}">
                      <a16:colId xmlns:a16="http://schemas.microsoft.com/office/drawing/2014/main" val="2465715845"/>
                    </a:ext>
                  </a:extLst>
                </a:gridCol>
                <a:gridCol w="1840676">
                  <a:extLst>
                    <a:ext uri="{9D8B030D-6E8A-4147-A177-3AD203B41FA5}">
                      <a16:colId xmlns:a16="http://schemas.microsoft.com/office/drawing/2014/main" val="2852046086"/>
                    </a:ext>
                  </a:extLst>
                </a:gridCol>
                <a:gridCol w="938455">
                  <a:extLst>
                    <a:ext uri="{9D8B030D-6E8A-4147-A177-3AD203B41FA5}">
                      <a16:colId xmlns:a16="http://schemas.microsoft.com/office/drawing/2014/main" val="45378739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JP" dirty="0"/>
                        <a:t>infinite loops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JP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dirty="0"/>
                        <a:t>indefinite waits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panic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325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(no interrupt)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(no interrupt /preemption)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F3</a:t>
                      </a:r>
                    </a:p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(no preemption)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F4</a:t>
                      </a:r>
                    </a:p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(deadlock)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F5</a:t>
                      </a:r>
                    </a:p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(lock holder)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F6</a:t>
                      </a:r>
                    </a:p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(out-of-memory)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chemeClr val="bg1"/>
                          </a:solidFill>
                        </a:rPr>
                        <a:t>F7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754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baseline="0" dirty="0">
                          <a:solidFill>
                            <a:srgbClr val="00B050"/>
                          </a:solidFill>
                        </a:rPr>
                        <a:t>✔︎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>
                          <a:solidFill>
                            <a:srgbClr val="00B050"/>
                          </a:solidFill>
                        </a:rPr>
                        <a:t>✔︎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>
                          <a:solidFill>
                            <a:srgbClr val="00B050"/>
                          </a:solidFill>
                        </a:rPr>
                        <a:t>✔︎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>
                          <a:solidFill>
                            <a:srgbClr val="00B050"/>
                          </a:solidFill>
                        </a:rPr>
                        <a:t>✔︎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>
                          <a:solidFill>
                            <a:srgbClr val="00B050"/>
                          </a:solidFill>
                        </a:rPr>
                        <a:t>✔︎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>
                          <a:solidFill>
                            <a:srgbClr val="00B050"/>
                          </a:solidFill>
                        </a:rPr>
                        <a:t>✔︎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>
                          <a:solidFill>
                            <a:srgbClr val="00B050"/>
                          </a:solidFill>
                        </a:rPr>
                        <a:t>✔︎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3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805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85116-FDA0-7048-6C73-B97854A3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Comparison with OS-level Fault Detectors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09659-9F79-E944-0E20-183FE9757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compared GPU-based detectors with OS-level ones</a:t>
            </a:r>
          </a:p>
          <a:p>
            <a:pPr lvl="1"/>
            <a:r>
              <a:rPr lang="en-JP" dirty="0"/>
              <a:t>Monitored the same metrics inside the OS kernel</a:t>
            </a:r>
          </a:p>
          <a:p>
            <a:pPr lvl="2"/>
            <a:r>
              <a:rPr lang="en-JP" dirty="0"/>
              <a:t>Driven by timer interrupts</a:t>
            </a:r>
          </a:p>
          <a:p>
            <a:pPr lvl="1"/>
            <a:r>
              <a:rPr lang="en-JP" dirty="0"/>
              <a:t>OS-level detectors could not detect F1 and F7</a:t>
            </a:r>
          </a:p>
          <a:p>
            <a:r>
              <a:rPr lang="en-JP" dirty="0"/>
              <a:t>We needed to modify the kernel to develop such detectors</a:t>
            </a:r>
          </a:p>
          <a:p>
            <a:pPr lvl="1"/>
            <a:r>
              <a:rPr lang="en-JP" dirty="0"/>
              <a:t>Necessary kernel variables were not exported to kernel modules</a:t>
            </a:r>
          </a:p>
          <a:p>
            <a:pPr lvl="1"/>
            <a:r>
              <a:rPr lang="en-JP" dirty="0"/>
              <a:t>Not easy to develop new fault detectors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0F38A-EE91-197E-77AA-95B64BC89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DB824B4-9D37-7E38-541A-9FF0DD503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434423"/>
              </p:ext>
            </p:extLst>
          </p:nvPr>
        </p:nvGraphicFramePr>
        <p:xfrm>
          <a:off x="2831377" y="5064653"/>
          <a:ext cx="6315490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4836">
                  <a:extLst>
                    <a:ext uri="{9D8B030D-6E8A-4147-A177-3AD203B41FA5}">
                      <a16:colId xmlns:a16="http://schemas.microsoft.com/office/drawing/2014/main" val="130800585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7058973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0444601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3764542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46571584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52046086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453787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F1</a:t>
                      </a:r>
                    </a:p>
                    <a:p>
                      <a:pPr algn="ctr"/>
                      <a:r>
                        <a:rPr lang="en-JP" dirty="0"/>
                        <a:t>(no interrupt)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F3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F4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F5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F6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F7</a:t>
                      </a:r>
                    </a:p>
                    <a:p>
                      <a:pPr algn="ctr"/>
                      <a:r>
                        <a:rPr lang="en-JP" dirty="0"/>
                        <a:t>(panic)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754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dirty="0">
                          <a:solidFill>
                            <a:srgbClr val="FF0000"/>
                          </a:solidFill>
                        </a:rPr>
                        <a:t>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dirty="0">
                          <a:solidFill>
                            <a:srgbClr val="FF0000"/>
                          </a:solidFill>
                        </a:rPr>
                        <a:t>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43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9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32104-EBD9-BF9B-FD1D-829116CF6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709D-3221-B39E-81FE-D8AC05D8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fault detector continuously performed DMA in a GPU</a:t>
            </a:r>
          </a:p>
          <a:p>
            <a:pPr lvl="1"/>
            <a:r>
              <a:rPr lang="en-JP" dirty="0"/>
              <a:t>The STREAM benchmark accessed main memory on CPUs</a:t>
            </a:r>
          </a:p>
          <a:p>
            <a:r>
              <a:rPr lang="en-JP" dirty="0"/>
              <a:t>The fault detector degraded STREAM performance by 33%</a:t>
            </a:r>
          </a:p>
          <a:p>
            <a:pPr lvl="1"/>
            <a:r>
              <a:rPr lang="en-JP" dirty="0"/>
              <a:t>STREAM degraded detector performance by 20%</a:t>
            </a:r>
          </a:p>
          <a:p>
            <a:pPr lvl="1"/>
            <a:r>
              <a:rPr lang="en-JP" dirty="0"/>
              <a:t>The overhead was negligible in the realistic number of GPU threads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861D9-0B8B-83E2-23FC-C65C71DC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EEF3376-3F0F-00A8-C913-37135142B9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401124"/>
              </p:ext>
            </p:extLst>
          </p:nvPr>
        </p:nvGraphicFramePr>
        <p:xfrm>
          <a:off x="354330" y="3806190"/>
          <a:ext cx="5417820" cy="297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1633398-68CA-7A77-434C-BF38E8A389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3341421"/>
              </p:ext>
            </p:extLst>
          </p:nvPr>
        </p:nvGraphicFramePr>
        <p:xfrm>
          <a:off x="5817870" y="3806190"/>
          <a:ext cx="5417820" cy="297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Down Arrow 7">
            <a:extLst>
              <a:ext uri="{FF2B5EF4-FFF2-40B4-BE49-F238E27FC236}">
                <a16:creationId xmlns:a16="http://schemas.microsoft.com/office/drawing/2014/main" id="{91D7F750-61AE-E57A-B4D3-087E379644F7}"/>
              </a:ext>
            </a:extLst>
          </p:cNvPr>
          <p:cNvSpPr/>
          <p:nvPr/>
        </p:nvSpPr>
        <p:spPr>
          <a:xfrm>
            <a:off x="11001862" y="4331970"/>
            <a:ext cx="148590" cy="32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EC0A68-60A9-3647-CF64-95A8301B81E9}"/>
              </a:ext>
            </a:extLst>
          </p:cNvPr>
          <p:cNvSpPr txBox="1"/>
          <p:nvPr/>
        </p:nvSpPr>
        <p:spPr>
          <a:xfrm>
            <a:off x="11150452" y="4268427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-20%</a:t>
            </a: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ADDE0CAF-F5B1-509F-1A3D-36BAF5DD26A0}"/>
              </a:ext>
            </a:extLst>
          </p:cNvPr>
          <p:cNvSpPr/>
          <p:nvPr/>
        </p:nvSpPr>
        <p:spPr>
          <a:xfrm rot="16571688">
            <a:off x="4364664" y="4057583"/>
            <a:ext cx="148590" cy="47669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B831C8-2971-8041-D00C-3E73F3172179}"/>
              </a:ext>
            </a:extLst>
          </p:cNvPr>
          <p:cNvSpPr txBox="1"/>
          <p:nvPr/>
        </p:nvSpPr>
        <p:spPr>
          <a:xfrm>
            <a:off x="4683934" y="414730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-33%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D94547F-6380-A755-F994-B95478049B0E}"/>
              </a:ext>
            </a:extLst>
          </p:cNvPr>
          <p:cNvSpPr/>
          <p:nvPr/>
        </p:nvSpPr>
        <p:spPr>
          <a:xfrm rot="19505040">
            <a:off x="6915151" y="5463573"/>
            <a:ext cx="708660" cy="3886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0152A4E-200B-BC3F-0BA5-8CC2ECDA379D}"/>
              </a:ext>
            </a:extLst>
          </p:cNvPr>
          <p:cNvSpPr/>
          <p:nvPr/>
        </p:nvSpPr>
        <p:spPr>
          <a:xfrm>
            <a:off x="1245871" y="4057650"/>
            <a:ext cx="845820" cy="12380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85784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4E906-F5A5-FCBD-2C58-C3011826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BD15B-71A0-7C9C-A3D3-1C445F387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proposed GPUSentinel for reliable and accurate fault detection</a:t>
            </a:r>
          </a:p>
          <a:p>
            <a:pPr lvl="1"/>
            <a:r>
              <a:rPr lang="en-JP" dirty="0"/>
              <a:t>Monitor OS data in main memory from GPUs</a:t>
            </a:r>
          </a:p>
          <a:p>
            <a:pPr lvl="1"/>
            <a:r>
              <a:rPr lang="en-JP" dirty="0"/>
              <a:t>Provide a development framework using LLVM</a:t>
            </a:r>
          </a:p>
          <a:p>
            <a:pPr lvl="1"/>
            <a:r>
              <a:rPr lang="en-JP" dirty="0"/>
              <a:t>Developed 7 GPU-level fault detectors</a:t>
            </a:r>
          </a:p>
          <a:p>
            <a:pPr lvl="2"/>
            <a:r>
              <a:rPr lang="en-JP" dirty="0"/>
              <a:t>Could detect injected system faults successfully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Support the detection of various types of system faults</a:t>
            </a:r>
          </a:p>
          <a:p>
            <a:pPr lvl="1"/>
            <a:r>
              <a:rPr lang="en-JP" dirty="0"/>
              <a:t>Detect faults in the hypervisors of virtualized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37DD2-CB54-6594-2294-70C22E2E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92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CA7B0-5C2E-0007-A6C5-61D728B93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Fault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441F8-380C-41FF-2D32-BEDC44540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Systems in clouds are getting larger and more complex</a:t>
            </a:r>
          </a:p>
          <a:p>
            <a:pPr lvl="1"/>
            <a:r>
              <a:rPr lang="en-JP" dirty="0"/>
              <a:t>It is difficult to avoid system faults</a:t>
            </a:r>
          </a:p>
          <a:p>
            <a:pPr lvl="1"/>
            <a:r>
              <a:rPr lang="en-JP" dirty="0"/>
              <a:t>One system fault can result in a system failure</a:t>
            </a:r>
          </a:p>
          <a:p>
            <a:r>
              <a:rPr lang="en-JP" dirty="0"/>
              <a:t>System faults should be detected reliably and accurately</a:t>
            </a:r>
          </a:p>
          <a:p>
            <a:pPr lvl="1"/>
            <a:r>
              <a:rPr lang="en-JP" dirty="0"/>
              <a:t>Fault detectors have to always detect system faults</a:t>
            </a:r>
          </a:p>
          <a:p>
            <a:pPr lvl="1"/>
            <a:r>
              <a:rPr lang="en-JP" dirty="0"/>
              <a:t>Detailed information is necessary to identify root causes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4D791-3E7C-0FAE-0CA1-98F99B95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ABA5DEC8-6342-281D-7FF6-ED1B75DAFC66}"/>
              </a:ext>
            </a:extLst>
          </p:cNvPr>
          <p:cNvSpPr/>
          <p:nvPr/>
        </p:nvSpPr>
        <p:spPr>
          <a:xfrm>
            <a:off x="1935678" y="5002732"/>
            <a:ext cx="7908966" cy="113476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pic>
        <p:nvPicPr>
          <p:cNvPr id="9" name="図 17">
            <a:extLst>
              <a:ext uri="{FF2B5EF4-FFF2-40B4-BE49-F238E27FC236}">
                <a16:creationId xmlns:a16="http://schemas.microsoft.com/office/drawing/2014/main" id="{662AB2B4-9AEE-8119-08FE-AA9F7299B6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83" y="4682873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7">
            <a:extLst>
              <a:ext uri="{FF2B5EF4-FFF2-40B4-BE49-F238E27FC236}">
                <a16:creationId xmlns:a16="http://schemas.microsoft.com/office/drawing/2014/main" id="{D2BF755E-AFEF-810A-5FDA-A2B47DC122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639" y="4682872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図 17">
            <a:extLst>
              <a:ext uri="{FF2B5EF4-FFF2-40B4-BE49-F238E27FC236}">
                <a16:creationId xmlns:a16="http://schemas.microsoft.com/office/drawing/2014/main" id="{73E2367A-A58D-54E3-A243-D349B9C1FF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195" y="4682871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17">
            <a:extLst>
              <a:ext uri="{FF2B5EF4-FFF2-40B4-BE49-F238E27FC236}">
                <a16:creationId xmlns:a16="http://schemas.microsoft.com/office/drawing/2014/main" id="{FF324D5D-CC02-1DBB-8652-C50D3769B2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751" y="4682870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図 17">
            <a:extLst>
              <a:ext uri="{FF2B5EF4-FFF2-40B4-BE49-F238E27FC236}">
                <a16:creationId xmlns:a16="http://schemas.microsoft.com/office/drawing/2014/main" id="{68B1DF1F-047D-EE67-414A-925FDF05F1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307" y="4682869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図 17">
            <a:extLst>
              <a:ext uri="{FF2B5EF4-FFF2-40B4-BE49-F238E27FC236}">
                <a16:creationId xmlns:a16="http://schemas.microsoft.com/office/drawing/2014/main" id="{5B4412DD-D639-AE6A-7FBF-D585ACD7E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863" y="4682868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爆発 1 4">
            <a:extLst>
              <a:ext uri="{FF2B5EF4-FFF2-40B4-BE49-F238E27FC236}">
                <a16:creationId xmlns:a16="http://schemas.microsoft.com/office/drawing/2014/main" id="{968909B1-E479-EC96-6230-C176575B0FEB}"/>
              </a:ext>
            </a:extLst>
          </p:cNvPr>
          <p:cNvSpPr/>
          <p:nvPr/>
        </p:nvSpPr>
        <p:spPr>
          <a:xfrm>
            <a:off x="8441187" y="4480287"/>
            <a:ext cx="590907" cy="535094"/>
          </a:xfrm>
          <a:prstGeom prst="irregularSeal1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C63443-CD21-47A7-48A6-41CD4409CB6E}"/>
              </a:ext>
            </a:extLst>
          </p:cNvPr>
          <p:cNvSpPr txBox="1"/>
          <p:nvPr/>
        </p:nvSpPr>
        <p:spPr>
          <a:xfrm>
            <a:off x="9032094" y="453214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fault</a:t>
            </a:r>
          </a:p>
        </p:txBody>
      </p:sp>
      <p:sp>
        <p:nvSpPr>
          <p:cNvPr id="18" name="角丸四角形 7">
            <a:extLst>
              <a:ext uri="{FF2B5EF4-FFF2-40B4-BE49-F238E27FC236}">
                <a16:creationId xmlns:a16="http://schemas.microsoft.com/office/drawing/2014/main" id="{7FC4C529-82ED-80E3-CCDD-37BB03D9766C}"/>
              </a:ext>
            </a:extLst>
          </p:cNvPr>
          <p:cNvSpPr/>
          <p:nvPr/>
        </p:nvSpPr>
        <p:spPr>
          <a:xfrm>
            <a:off x="4763629" y="5799985"/>
            <a:ext cx="2253064" cy="482563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/>
              <a:t>fault detector</a:t>
            </a:r>
          </a:p>
        </p:txBody>
      </p:sp>
    </p:spTree>
    <p:extLst>
      <p:ext uri="{BB962C8B-B14F-4D97-AF65-F5344CB8AC3E}">
        <p14:creationId xmlns:p14="http://schemas.microsoft.com/office/powerpoint/2010/main" val="247778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6943-7C32-C3BA-705D-E684CBBB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Black-box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7ECFB-5EC5-4183-048D-4FA372CCC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Run fault detectors in remote hosts</a:t>
            </a:r>
          </a:p>
          <a:p>
            <a:pPr lvl="1"/>
            <a:r>
              <a:rPr lang="en-JP" dirty="0"/>
              <a:t>E.g., heartbeat monitoring of hosts and services</a:t>
            </a:r>
          </a:p>
          <a:p>
            <a:pPr lvl="1"/>
            <a:r>
              <a:rPr lang="en-JP" dirty="0"/>
              <a:t>System faults probably occurs if there is no response</a:t>
            </a:r>
          </a:p>
          <a:p>
            <a:r>
              <a:rPr lang="en-JP" dirty="0"/>
              <a:t>Cannot achieve accurate fault detection</a:t>
            </a:r>
          </a:p>
          <a:p>
            <a:pPr lvl="1"/>
            <a:r>
              <a:rPr lang="en-JP" dirty="0"/>
              <a:t>Fault detectors cannot identify fault types</a:t>
            </a:r>
          </a:p>
          <a:p>
            <a:pPr lvl="1"/>
            <a:r>
              <a:rPr lang="en-JP" dirty="0"/>
              <a:t>It is difficult to obtain detailed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9C312-8C93-44E5-C431-0A99904E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456AE0BE-425B-1DFE-E1EA-63CFD43C537F}"/>
              </a:ext>
            </a:extLst>
          </p:cNvPr>
          <p:cNvSpPr/>
          <p:nvPr/>
        </p:nvSpPr>
        <p:spPr>
          <a:xfrm>
            <a:off x="1864426" y="5213972"/>
            <a:ext cx="7718961" cy="113476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pic>
        <p:nvPicPr>
          <p:cNvPr id="7" name="図 17">
            <a:extLst>
              <a:ext uri="{FF2B5EF4-FFF2-40B4-BE49-F238E27FC236}">
                <a16:creationId xmlns:a16="http://schemas.microsoft.com/office/drawing/2014/main" id="{CA52F170-AE79-9DC8-24A3-81D118DEF3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062" y="4882238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図 17">
            <a:extLst>
              <a:ext uri="{FF2B5EF4-FFF2-40B4-BE49-F238E27FC236}">
                <a16:creationId xmlns:a16="http://schemas.microsoft.com/office/drawing/2014/main" id="{1E04C296-1C50-93C4-21A2-0FA50D972B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49" y="4882238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 7">
            <a:extLst>
              <a:ext uri="{FF2B5EF4-FFF2-40B4-BE49-F238E27FC236}">
                <a16:creationId xmlns:a16="http://schemas.microsoft.com/office/drawing/2014/main" id="{D2CFD694-DFCB-17D7-0A7C-9AFFDBF9D168}"/>
              </a:ext>
            </a:extLst>
          </p:cNvPr>
          <p:cNvSpPr/>
          <p:nvPr/>
        </p:nvSpPr>
        <p:spPr>
          <a:xfrm>
            <a:off x="3633540" y="4655115"/>
            <a:ext cx="1367726" cy="692759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/>
              <a:t>fault</a:t>
            </a:r>
          </a:p>
          <a:p>
            <a:pPr algn="ctr"/>
            <a:r>
              <a:rPr lang="en-US" altLang="ja-JP" sz="2000" dirty="0"/>
              <a:t>detector</a:t>
            </a:r>
          </a:p>
        </p:txBody>
      </p:sp>
      <p:sp>
        <p:nvSpPr>
          <p:cNvPr id="6" name="角丸四角形 4">
            <a:extLst>
              <a:ext uri="{FF2B5EF4-FFF2-40B4-BE49-F238E27FC236}">
                <a16:creationId xmlns:a16="http://schemas.microsoft.com/office/drawing/2014/main" id="{58BB1976-FB36-6996-E735-647ABBEDB439}"/>
              </a:ext>
            </a:extLst>
          </p:cNvPr>
          <p:cNvSpPr/>
          <p:nvPr/>
        </p:nvSpPr>
        <p:spPr>
          <a:xfrm>
            <a:off x="7233517" y="4612201"/>
            <a:ext cx="1263820" cy="778585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system</a:t>
            </a:r>
            <a:endParaRPr lang="ja-JP" altLang="en-US" sz="2000">
              <a:solidFill>
                <a:schemeClr val="bg1"/>
              </a:solidFill>
            </a:endParaRPr>
          </a:p>
        </p:txBody>
      </p:sp>
      <p:cxnSp>
        <p:nvCxnSpPr>
          <p:cNvPr id="9" name="直線矢印コネクタ 12">
            <a:extLst>
              <a:ext uri="{FF2B5EF4-FFF2-40B4-BE49-F238E27FC236}">
                <a16:creationId xmlns:a16="http://schemas.microsoft.com/office/drawing/2014/main" id="{B33E9738-ADA3-6FAF-FF74-45C9B5A3A825}"/>
              </a:ext>
            </a:extLst>
          </p:cNvPr>
          <p:cNvCxnSpPr>
            <a:cxnSpLocks/>
          </p:cNvCxnSpPr>
          <p:nvPr/>
        </p:nvCxnSpPr>
        <p:spPr>
          <a:xfrm>
            <a:off x="5177642" y="5001493"/>
            <a:ext cx="150816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5BDF151-7F7F-EDBC-7AEE-1C3326F44E7A}"/>
              </a:ext>
            </a:extLst>
          </p:cNvPr>
          <p:cNvSpPr txBox="1"/>
          <p:nvPr/>
        </p:nvSpPr>
        <p:spPr>
          <a:xfrm>
            <a:off x="5264606" y="4546438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000" dirty="0">
                <a:solidFill>
                  <a:srgbClr val="FF0000"/>
                </a:solidFill>
              </a:rPr>
              <a:t>heartbeat</a:t>
            </a:r>
          </a:p>
        </p:txBody>
      </p:sp>
      <p:sp>
        <p:nvSpPr>
          <p:cNvPr id="14" name="爆発 1 4">
            <a:extLst>
              <a:ext uri="{FF2B5EF4-FFF2-40B4-BE49-F238E27FC236}">
                <a16:creationId xmlns:a16="http://schemas.microsoft.com/office/drawing/2014/main" id="{761F25C9-361F-D3F4-C6D3-6955B93FF758}"/>
              </a:ext>
            </a:extLst>
          </p:cNvPr>
          <p:cNvSpPr/>
          <p:nvPr/>
        </p:nvSpPr>
        <p:spPr>
          <a:xfrm>
            <a:off x="8041030" y="4111887"/>
            <a:ext cx="959754" cy="869102"/>
          </a:xfrm>
          <a:prstGeom prst="irregularSeal1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100" dirty="0"/>
          </a:p>
        </p:txBody>
      </p:sp>
      <p:sp>
        <p:nvSpPr>
          <p:cNvPr id="18" name="テキスト ボックス 5">
            <a:extLst>
              <a:ext uri="{FF2B5EF4-FFF2-40B4-BE49-F238E27FC236}">
                <a16:creationId xmlns:a16="http://schemas.microsoft.com/office/drawing/2014/main" id="{2F2E91D6-CBC5-FFBB-564A-50EFBDE8EBC9}"/>
              </a:ext>
            </a:extLst>
          </p:cNvPr>
          <p:cNvSpPr txBox="1"/>
          <p:nvPr/>
        </p:nvSpPr>
        <p:spPr>
          <a:xfrm>
            <a:off x="6324599" y="5828127"/>
            <a:ext cx="1689477" cy="40011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2000" dirty="0"/>
              <a:t>target host</a:t>
            </a:r>
            <a:endParaRPr lang="ja-JP" altLang="en-US" sz="2000" dirty="0"/>
          </a:p>
        </p:txBody>
      </p:sp>
      <p:sp>
        <p:nvSpPr>
          <p:cNvPr id="19" name="テキスト ボックス 5">
            <a:extLst>
              <a:ext uri="{FF2B5EF4-FFF2-40B4-BE49-F238E27FC236}">
                <a16:creationId xmlns:a16="http://schemas.microsoft.com/office/drawing/2014/main" id="{A99AEE4D-53EA-47FD-E8A8-70E80F4F86ED}"/>
              </a:ext>
            </a:extLst>
          </p:cNvPr>
          <p:cNvSpPr txBox="1"/>
          <p:nvPr/>
        </p:nvSpPr>
        <p:spPr>
          <a:xfrm>
            <a:off x="2678938" y="5821969"/>
            <a:ext cx="1689477" cy="40011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2000" dirty="0"/>
              <a:t>remote host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0773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E243-D01C-AF92-0741-1F1D2C8A5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White-box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178F2-5241-E886-232B-F53805E13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Run fault detectors inside target systems</a:t>
            </a:r>
          </a:p>
          <a:p>
            <a:pPr lvl="1"/>
            <a:r>
              <a:rPr lang="en-JP" dirty="0"/>
              <a:t>Can obtain more detailed information</a:t>
            </a:r>
          </a:p>
          <a:p>
            <a:pPr lvl="1"/>
            <a:r>
              <a:rPr lang="en-JP" dirty="0"/>
              <a:t>Easily identify fault types and root causes in the OS</a:t>
            </a:r>
          </a:p>
          <a:p>
            <a:r>
              <a:rPr lang="en-JP" dirty="0"/>
              <a:t>Cannot achieve reliable fault detection</a:t>
            </a:r>
          </a:p>
          <a:p>
            <a:pPr lvl="1"/>
            <a:r>
              <a:rPr lang="en-JP" dirty="0"/>
              <a:t>Fault detectors may not work correctly once a system fault occurs</a:t>
            </a:r>
          </a:p>
          <a:p>
            <a:pPr lvl="1"/>
            <a:r>
              <a:rPr lang="en-JP" dirty="0"/>
              <a:t>System faults can stop the OS or terminate detector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96471-4B04-6F3E-776B-3B5817C8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7" name="Cloud 16">
            <a:extLst>
              <a:ext uri="{FF2B5EF4-FFF2-40B4-BE49-F238E27FC236}">
                <a16:creationId xmlns:a16="http://schemas.microsoft.com/office/drawing/2014/main" id="{AD803799-03AF-0F0D-973F-6B7757D40179}"/>
              </a:ext>
            </a:extLst>
          </p:cNvPr>
          <p:cNvSpPr/>
          <p:nvPr/>
        </p:nvSpPr>
        <p:spPr>
          <a:xfrm>
            <a:off x="2280063" y="5295635"/>
            <a:ext cx="7338952" cy="123402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C4DC57E1-3BB9-00AE-8088-CFEA95FDEDDE}"/>
              </a:ext>
            </a:extLst>
          </p:cNvPr>
          <p:cNvSpPr/>
          <p:nvPr/>
        </p:nvSpPr>
        <p:spPr>
          <a:xfrm>
            <a:off x="4319474" y="4399211"/>
            <a:ext cx="4171384" cy="17886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角丸四角形 10">
            <a:extLst>
              <a:ext uri="{FF2B5EF4-FFF2-40B4-BE49-F238E27FC236}">
                <a16:creationId xmlns:a16="http://schemas.microsoft.com/office/drawing/2014/main" id="{D5629E06-134B-247C-FD55-167F3503D888}"/>
              </a:ext>
            </a:extLst>
          </p:cNvPr>
          <p:cNvSpPr/>
          <p:nvPr/>
        </p:nvSpPr>
        <p:spPr>
          <a:xfrm>
            <a:off x="5008026" y="5203829"/>
            <a:ext cx="3150323" cy="690960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>
                <a:solidFill>
                  <a:schemeClr val="bg1"/>
                </a:solidFill>
              </a:rPr>
              <a:t>        OS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pic>
        <p:nvPicPr>
          <p:cNvPr id="11" name="図 13">
            <a:extLst>
              <a:ext uri="{FF2B5EF4-FFF2-40B4-BE49-F238E27FC236}">
                <a16:creationId xmlns:a16="http://schemas.microsoft.com/office/drawing/2014/main" id="{7E0D9C70-CA2B-7418-A0C4-5B49D8928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15" y="5448631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角丸四角形 7">
            <a:extLst>
              <a:ext uri="{FF2B5EF4-FFF2-40B4-BE49-F238E27FC236}">
                <a16:creationId xmlns:a16="http://schemas.microsoft.com/office/drawing/2014/main" id="{2816DD24-CD7B-7614-9DB1-654492A81A86}"/>
              </a:ext>
            </a:extLst>
          </p:cNvPr>
          <p:cNvSpPr/>
          <p:nvPr/>
        </p:nvSpPr>
        <p:spPr>
          <a:xfrm>
            <a:off x="6522801" y="4861991"/>
            <a:ext cx="1367726" cy="692759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/>
              <a:t>fault</a:t>
            </a:r>
          </a:p>
          <a:p>
            <a:pPr algn="ctr"/>
            <a:r>
              <a:rPr lang="en-US" altLang="ja-JP" sz="2000" dirty="0"/>
              <a:t>detector</a:t>
            </a:r>
          </a:p>
        </p:txBody>
      </p:sp>
      <p:sp>
        <p:nvSpPr>
          <p:cNvPr id="14" name="爆発 1 4">
            <a:extLst>
              <a:ext uri="{FF2B5EF4-FFF2-40B4-BE49-F238E27FC236}">
                <a16:creationId xmlns:a16="http://schemas.microsoft.com/office/drawing/2014/main" id="{50E7EA54-C010-208B-4853-8C665D33293E}"/>
              </a:ext>
            </a:extLst>
          </p:cNvPr>
          <p:cNvSpPr/>
          <p:nvPr/>
        </p:nvSpPr>
        <p:spPr>
          <a:xfrm>
            <a:off x="4717143" y="4903961"/>
            <a:ext cx="825325" cy="747370"/>
          </a:xfrm>
          <a:prstGeom prst="irregularSeal1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6481F0-41F9-D253-BACF-7E7F33186B54}"/>
              </a:ext>
            </a:extLst>
          </p:cNvPr>
          <p:cNvSpPr txBox="1"/>
          <p:nvPr/>
        </p:nvSpPr>
        <p:spPr>
          <a:xfrm>
            <a:off x="4560125" y="4432745"/>
            <a:ext cx="1720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000" dirty="0"/>
              <a:t>target system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9E126B-87A2-431A-91B2-1FFD95605D5B}"/>
              </a:ext>
            </a:extLst>
          </p:cNvPr>
          <p:cNvSpPr txBox="1"/>
          <p:nvPr/>
        </p:nvSpPr>
        <p:spPr>
          <a:xfrm>
            <a:off x="3131758" y="5574428"/>
            <a:ext cx="8386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target</a:t>
            </a:r>
          </a:p>
          <a:p>
            <a:pPr algn="ctr"/>
            <a:r>
              <a:rPr lang="en-JP" sz="2000" dirty="0"/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299092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18803-E6B2-B24B-3617-14D97155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GPUSentinel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0AB13-9CA5-F2C9-E577-9DB0BD7D7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Achieve more reliable white-box monitoring with GPUs</a:t>
            </a:r>
          </a:p>
          <a:p>
            <a:pPr lvl="1"/>
            <a:r>
              <a:rPr lang="en-JP" dirty="0"/>
              <a:t>Run fault detectors in a dedicated GPU</a:t>
            </a:r>
          </a:p>
          <a:p>
            <a:pPr lvl="1"/>
            <a:r>
              <a:rPr lang="en-JP" dirty="0"/>
              <a:t>System faults are not easily propagated to fault detectors in a GPU</a:t>
            </a:r>
          </a:p>
          <a:p>
            <a:r>
              <a:rPr lang="en-JP" dirty="0"/>
              <a:t>Monitor OS data in main memory to detect system faults</a:t>
            </a:r>
          </a:p>
          <a:p>
            <a:pPr lvl="1"/>
            <a:r>
              <a:rPr lang="en-JP" dirty="0"/>
              <a:t>Can detect system faults that run out of system resources</a:t>
            </a:r>
          </a:p>
          <a:p>
            <a:pPr lvl="1"/>
            <a:r>
              <a:rPr lang="en-JP" dirty="0"/>
              <a:t>E.g., out-of-memory and deadlocks with spinlocks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93655-E2D6-1166-CAEF-F1A76843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角丸四角形 6">
            <a:extLst>
              <a:ext uri="{FF2B5EF4-FFF2-40B4-BE49-F238E27FC236}">
                <a16:creationId xmlns:a16="http://schemas.microsoft.com/office/drawing/2014/main" id="{C2B44434-C689-7368-A7D8-E137920D2A68}"/>
              </a:ext>
            </a:extLst>
          </p:cNvPr>
          <p:cNvSpPr/>
          <p:nvPr/>
        </p:nvSpPr>
        <p:spPr>
          <a:xfrm>
            <a:off x="2621368" y="4316053"/>
            <a:ext cx="7258902" cy="2268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013BB580-5D6E-5549-D217-3E7D5EFA4AD6}"/>
              </a:ext>
            </a:extLst>
          </p:cNvPr>
          <p:cNvSpPr txBox="1"/>
          <p:nvPr/>
        </p:nvSpPr>
        <p:spPr>
          <a:xfrm>
            <a:off x="6850619" y="4951315"/>
            <a:ext cx="1053896" cy="40011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rgbClr val="FF0000"/>
                </a:solidFill>
              </a:rPr>
              <a:t>monitor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pic>
        <p:nvPicPr>
          <p:cNvPr id="10" name="図 39">
            <a:extLst>
              <a:ext uri="{FF2B5EF4-FFF2-40B4-BE49-F238E27FC236}">
                <a16:creationId xmlns:a16="http://schemas.microsoft.com/office/drawing/2014/main" id="{7B76EBCF-385A-0548-76AC-5B126516E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294" y="5587082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410D1114-407D-33D5-8D4F-6B14620DF08C}"/>
              </a:ext>
            </a:extLst>
          </p:cNvPr>
          <p:cNvSpPr/>
          <p:nvPr/>
        </p:nvSpPr>
        <p:spPr>
          <a:xfrm>
            <a:off x="8106408" y="5793673"/>
            <a:ext cx="1464225" cy="470650"/>
          </a:xfrm>
          <a:prstGeom prst="roundRect">
            <a:avLst/>
          </a:prstGeom>
          <a:solidFill>
            <a:srgbClr val="00B050"/>
          </a:solidFill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GPU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3" name="角丸四角形 7">
            <a:extLst>
              <a:ext uri="{FF2B5EF4-FFF2-40B4-BE49-F238E27FC236}">
                <a16:creationId xmlns:a16="http://schemas.microsoft.com/office/drawing/2014/main" id="{6EF86466-9E7A-7B68-1B38-292B87B500A4}"/>
              </a:ext>
            </a:extLst>
          </p:cNvPr>
          <p:cNvSpPr/>
          <p:nvPr/>
        </p:nvSpPr>
        <p:spPr>
          <a:xfrm>
            <a:off x="8106408" y="4944260"/>
            <a:ext cx="1464225" cy="692759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/>
              <a:t>fault</a:t>
            </a:r>
          </a:p>
          <a:p>
            <a:pPr algn="ctr"/>
            <a:r>
              <a:rPr lang="en-US" altLang="ja-JP" sz="2000" dirty="0"/>
              <a:t>detector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F8ED54-A54D-1785-36BB-E7DBE96D17F1}"/>
              </a:ext>
            </a:extLst>
          </p:cNvPr>
          <p:cNvSpPr txBox="1"/>
          <p:nvPr/>
        </p:nvSpPr>
        <p:spPr>
          <a:xfrm>
            <a:off x="1384919" y="5729586"/>
            <a:ext cx="8386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target</a:t>
            </a:r>
          </a:p>
          <a:p>
            <a:pPr algn="ctr"/>
            <a:r>
              <a:rPr lang="en-JP" sz="2000" dirty="0"/>
              <a:t>host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801C56CF-CCB7-E403-6952-8B045C5373C8}"/>
              </a:ext>
            </a:extLst>
          </p:cNvPr>
          <p:cNvSpPr/>
          <p:nvPr/>
        </p:nvSpPr>
        <p:spPr>
          <a:xfrm>
            <a:off x="3111239" y="4473221"/>
            <a:ext cx="3598319" cy="196425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角丸四角形 21">
            <a:extLst>
              <a:ext uri="{FF2B5EF4-FFF2-40B4-BE49-F238E27FC236}">
                <a16:creationId xmlns:a16="http://schemas.microsoft.com/office/drawing/2014/main" id="{C7A7332F-789A-8604-21CC-BBECBBD954EF}"/>
              </a:ext>
            </a:extLst>
          </p:cNvPr>
          <p:cNvSpPr/>
          <p:nvPr/>
        </p:nvSpPr>
        <p:spPr>
          <a:xfrm>
            <a:off x="4970061" y="5793673"/>
            <a:ext cx="1475068" cy="470650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2100" dirty="0">
                <a:solidFill>
                  <a:schemeClr val="bg1"/>
                </a:solidFill>
              </a:rPr>
              <a:t>memory</a:t>
            </a:r>
            <a:endParaRPr lang="ja-JP" altLang="en-US" sz="2100" dirty="0">
              <a:solidFill>
                <a:schemeClr val="bg1"/>
              </a:solidFill>
            </a:endParaRPr>
          </a:p>
        </p:txBody>
      </p:sp>
      <p:sp>
        <p:nvSpPr>
          <p:cNvPr id="11" name="角丸四角形 20">
            <a:extLst>
              <a:ext uri="{FF2B5EF4-FFF2-40B4-BE49-F238E27FC236}">
                <a16:creationId xmlns:a16="http://schemas.microsoft.com/office/drawing/2014/main" id="{B784A39C-FE47-5A74-388F-FE082A3CF5A1}"/>
              </a:ext>
            </a:extLst>
          </p:cNvPr>
          <p:cNvSpPr/>
          <p:nvPr/>
        </p:nvSpPr>
        <p:spPr>
          <a:xfrm>
            <a:off x="3397670" y="5793673"/>
            <a:ext cx="1449281" cy="470650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CPU</a:t>
            </a:r>
            <a:endParaRPr lang="ja-JP" altLang="en-US" sz="2100" dirty="0"/>
          </a:p>
        </p:txBody>
      </p:sp>
      <p:sp>
        <p:nvSpPr>
          <p:cNvPr id="14" name="角丸四角形 10">
            <a:extLst>
              <a:ext uri="{FF2B5EF4-FFF2-40B4-BE49-F238E27FC236}">
                <a16:creationId xmlns:a16="http://schemas.microsoft.com/office/drawing/2014/main" id="{F191E90A-10C0-7985-0D99-3750992576AB}"/>
              </a:ext>
            </a:extLst>
          </p:cNvPr>
          <p:cNvSpPr/>
          <p:nvPr/>
        </p:nvSpPr>
        <p:spPr>
          <a:xfrm>
            <a:off x="3397670" y="5139495"/>
            <a:ext cx="3047459" cy="48633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OS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AC5BCC-725E-5173-D75D-D1A0C1DB3A03}"/>
              </a:ext>
            </a:extLst>
          </p:cNvPr>
          <p:cNvSpPr txBox="1"/>
          <p:nvPr/>
        </p:nvSpPr>
        <p:spPr>
          <a:xfrm>
            <a:off x="3397670" y="4548096"/>
            <a:ext cx="1720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000" dirty="0"/>
              <a:t>target system</a:t>
            </a:r>
          </a:p>
        </p:txBody>
      </p:sp>
      <p:cxnSp>
        <p:nvCxnSpPr>
          <p:cNvPr id="9" name="直線矢印コネクタ 10">
            <a:extLst>
              <a:ext uri="{FF2B5EF4-FFF2-40B4-BE49-F238E27FC236}">
                <a16:creationId xmlns:a16="http://schemas.microsoft.com/office/drawing/2014/main" id="{233291D6-888E-D8BF-FD5A-A7F62D7B2F7F}"/>
              </a:ext>
            </a:extLst>
          </p:cNvPr>
          <p:cNvCxnSpPr>
            <a:cxnSpLocks/>
            <a:stCxn id="13" idx="1"/>
            <a:endCxn id="8" idx="3"/>
          </p:cNvCxnSpPr>
          <p:nvPr/>
        </p:nvCxnSpPr>
        <p:spPr>
          <a:xfrm flipH="1">
            <a:off x="6445129" y="5290640"/>
            <a:ext cx="1661279" cy="7383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3" name="図 11">
            <a:extLst>
              <a:ext uri="{FF2B5EF4-FFF2-40B4-BE49-F238E27FC236}">
                <a16:creationId xmlns:a16="http://schemas.microsoft.com/office/drawing/2014/main" id="{5274C16F-5DBB-5951-EFFD-0E693BD378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6172" y="5516973"/>
            <a:ext cx="1258579" cy="118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6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1E17-5D00-D0AF-A930-F205E377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Monitoring OS data from GPUs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D40DE-FA5C-1950-6768-9451ED552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Map the entire main memory onto a GPU with CUDA</a:t>
            </a:r>
          </a:p>
          <a:p>
            <a:pPr lvl="1"/>
            <a:r>
              <a:rPr lang="en-JP" dirty="0"/>
              <a:t>Use a special device provided by the modified Linux kernel</a:t>
            </a:r>
          </a:p>
          <a:p>
            <a:pPr lvl="1"/>
            <a:r>
              <a:rPr lang="en-JP" dirty="0"/>
              <a:t>Prevent all the memory pages from becoming in use</a:t>
            </a:r>
          </a:p>
          <a:p>
            <a:r>
              <a:rPr lang="en-JP" dirty="0"/>
              <a:t>Access OS data in main memory from a GPU with DMA</a:t>
            </a:r>
          </a:p>
          <a:p>
            <a:pPr lvl="1"/>
            <a:r>
              <a:rPr lang="en-JP" dirty="0"/>
              <a:t>Translate the virtual address of OS data into a GPU address</a:t>
            </a:r>
          </a:p>
          <a:p>
            <a:pPr lvl="1"/>
            <a:r>
              <a:rPr lang="en-JP" dirty="0"/>
              <a:t>Transform programs to perform this address translation with LLVM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AA9B-B351-3621-B16C-370DDFF4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角丸四角形 9">
            <a:extLst>
              <a:ext uri="{FF2B5EF4-FFF2-40B4-BE49-F238E27FC236}">
                <a16:creationId xmlns:a16="http://schemas.microsoft.com/office/drawing/2014/main" id="{A9B9AD58-BE8C-D05C-5702-A88925046D3B}"/>
              </a:ext>
            </a:extLst>
          </p:cNvPr>
          <p:cNvSpPr/>
          <p:nvPr/>
        </p:nvSpPr>
        <p:spPr>
          <a:xfrm>
            <a:off x="1140037" y="4895636"/>
            <a:ext cx="1975732" cy="804722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main memory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6" name="角丸四角形 11">
            <a:extLst>
              <a:ext uri="{FF2B5EF4-FFF2-40B4-BE49-F238E27FC236}">
                <a16:creationId xmlns:a16="http://schemas.microsoft.com/office/drawing/2014/main" id="{1FA9D559-494C-1DF9-BE6D-2215335B249B}"/>
              </a:ext>
            </a:extLst>
          </p:cNvPr>
          <p:cNvSpPr/>
          <p:nvPr/>
        </p:nvSpPr>
        <p:spPr>
          <a:xfrm>
            <a:off x="4220779" y="5827479"/>
            <a:ext cx="4460088" cy="470650"/>
          </a:xfrm>
          <a:prstGeom prst="roundRect">
            <a:avLst/>
          </a:prstGeom>
          <a:solidFill>
            <a:srgbClr val="00B050"/>
          </a:solidFill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GPU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41287E0A-DB06-523C-F980-F16ECDCDD435}"/>
              </a:ext>
            </a:extLst>
          </p:cNvPr>
          <p:cNvSpPr/>
          <p:nvPr/>
        </p:nvSpPr>
        <p:spPr>
          <a:xfrm>
            <a:off x="4220779" y="4895633"/>
            <a:ext cx="1704255" cy="8047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100" dirty="0"/>
          </a:p>
        </p:txBody>
      </p:sp>
      <p:sp>
        <p:nvSpPr>
          <p:cNvPr id="11" name="角丸四角形 18">
            <a:extLst>
              <a:ext uri="{FF2B5EF4-FFF2-40B4-BE49-F238E27FC236}">
                <a16:creationId xmlns:a16="http://schemas.microsoft.com/office/drawing/2014/main" id="{B5A2A498-6E94-9824-E021-4D7BEC870F9F}"/>
              </a:ext>
            </a:extLst>
          </p:cNvPr>
          <p:cNvSpPr/>
          <p:nvPr/>
        </p:nvSpPr>
        <p:spPr>
          <a:xfrm>
            <a:off x="7362739" y="4959077"/>
            <a:ext cx="1318126" cy="692759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/>
              <a:t>fault</a:t>
            </a:r>
          </a:p>
          <a:p>
            <a:pPr algn="ctr"/>
            <a:r>
              <a:rPr lang="en-US" altLang="ja-JP" sz="2000" dirty="0"/>
              <a:t>detector</a:t>
            </a:r>
          </a:p>
        </p:txBody>
      </p:sp>
      <p:cxnSp>
        <p:nvCxnSpPr>
          <p:cNvPr id="12" name="直線矢印コネクタ 10">
            <a:extLst>
              <a:ext uri="{FF2B5EF4-FFF2-40B4-BE49-F238E27FC236}">
                <a16:creationId xmlns:a16="http://schemas.microsoft.com/office/drawing/2014/main" id="{74ED04B3-4CD0-AF66-50B0-1D853F938828}"/>
              </a:ext>
            </a:extLst>
          </p:cNvPr>
          <p:cNvCxnSpPr>
            <a:cxnSpLocks/>
            <a:stCxn id="11" idx="1"/>
            <a:endCxn id="30" idx="3"/>
          </p:cNvCxnSpPr>
          <p:nvPr/>
        </p:nvCxnSpPr>
        <p:spPr>
          <a:xfrm flipH="1" flipV="1">
            <a:off x="5625411" y="5305456"/>
            <a:ext cx="173732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0FA88DA-A205-C4AA-8ACF-2321F7B740B4}"/>
              </a:ext>
            </a:extLst>
          </p:cNvPr>
          <p:cNvSpPr txBox="1"/>
          <p:nvPr/>
        </p:nvSpPr>
        <p:spPr>
          <a:xfrm>
            <a:off x="3316767" y="4818567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DMA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47B9CC5F-31D0-D609-4388-C6941BF86926}"/>
              </a:ext>
            </a:extLst>
          </p:cNvPr>
          <p:cNvSpPr/>
          <p:nvPr/>
        </p:nvSpPr>
        <p:spPr>
          <a:xfrm>
            <a:off x="4520401" y="5113274"/>
            <a:ext cx="1105010" cy="384363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data</a:t>
            </a:r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5E52ADAE-0F69-B797-8B56-FA6DF6F830FB}"/>
              </a:ext>
            </a:extLst>
          </p:cNvPr>
          <p:cNvSpPr/>
          <p:nvPr/>
        </p:nvSpPr>
        <p:spPr>
          <a:xfrm>
            <a:off x="3115769" y="5141839"/>
            <a:ext cx="1392995" cy="31596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C0681D98-9DEC-6387-1D75-AA2F6409CEF1}"/>
              </a:ext>
            </a:extLst>
          </p:cNvPr>
          <p:cNvSpPr/>
          <p:nvPr/>
        </p:nvSpPr>
        <p:spPr>
          <a:xfrm rot="10800000">
            <a:off x="8909785" y="5141839"/>
            <a:ext cx="581891" cy="327233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6" name="Folded Corner 35">
            <a:extLst>
              <a:ext uri="{FF2B5EF4-FFF2-40B4-BE49-F238E27FC236}">
                <a16:creationId xmlns:a16="http://schemas.microsoft.com/office/drawing/2014/main" id="{CBB21E7E-9433-BBB3-7DF5-C8391FA172DE}"/>
              </a:ext>
            </a:extLst>
          </p:cNvPr>
          <p:cNvSpPr/>
          <p:nvPr/>
        </p:nvSpPr>
        <p:spPr>
          <a:xfrm>
            <a:off x="9684709" y="4952471"/>
            <a:ext cx="1318125" cy="69275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detector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program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C16067-B351-D3C6-1063-0FC0EA82E259}"/>
              </a:ext>
            </a:extLst>
          </p:cNvPr>
          <p:cNvSpPr txBox="1"/>
          <p:nvPr/>
        </p:nvSpPr>
        <p:spPr>
          <a:xfrm>
            <a:off x="8785957" y="4730459"/>
            <a:ext cx="835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LLVM</a:t>
            </a:r>
          </a:p>
        </p:txBody>
      </p:sp>
      <p:sp>
        <p:nvSpPr>
          <p:cNvPr id="38" name="角丸四角形 20">
            <a:extLst>
              <a:ext uri="{FF2B5EF4-FFF2-40B4-BE49-F238E27FC236}">
                <a16:creationId xmlns:a16="http://schemas.microsoft.com/office/drawing/2014/main" id="{97E03D8B-5496-9424-FC71-94C43694DC70}"/>
              </a:ext>
            </a:extLst>
          </p:cNvPr>
          <p:cNvSpPr/>
          <p:nvPr/>
        </p:nvSpPr>
        <p:spPr>
          <a:xfrm>
            <a:off x="1140036" y="5827479"/>
            <a:ext cx="1975733" cy="470650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CPU</a:t>
            </a:r>
            <a:endParaRPr lang="ja-JP" altLang="en-US" sz="21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6FFD3D-899A-BC48-92CF-8EA2D1E2F7E4}"/>
              </a:ext>
            </a:extLst>
          </p:cNvPr>
          <p:cNvSpPr txBox="1"/>
          <p:nvPr/>
        </p:nvSpPr>
        <p:spPr>
          <a:xfrm>
            <a:off x="5963519" y="4569445"/>
            <a:ext cx="13676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address</a:t>
            </a:r>
          </a:p>
          <a:p>
            <a:pPr algn="ctr"/>
            <a:r>
              <a:rPr lang="en-JP" sz="2000" dirty="0"/>
              <a:t>translation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78A2FD8-22E0-0773-5635-2F26EE2149C9}"/>
              </a:ext>
            </a:extLst>
          </p:cNvPr>
          <p:cNvSpPr txBox="1"/>
          <p:nvPr/>
        </p:nvSpPr>
        <p:spPr>
          <a:xfrm>
            <a:off x="4204719" y="4480718"/>
            <a:ext cx="1736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GPU memory</a:t>
            </a:r>
          </a:p>
        </p:txBody>
      </p:sp>
    </p:spTree>
    <p:extLst>
      <p:ext uri="{BB962C8B-B14F-4D97-AF65-F5344CB8AC3E}">
        <p14:creationId xmlns:p14="http://schemas.microsoft.com/office/powerpoint/2010/main" val="4234816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ED61-6EA9-FBEA-4D88-710957E2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Easy Development of Fault Detectors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186D3-A995-B578-35F5-6BEA4395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Develop fault detectors like OS kernel modules</a:t>
            </a:r>
          </a:p>
          <a:p>
            <a:pPr lvl="1"/>
            <a:r>
              <a:rPr lang="en-JP" dirty="0"/>
              <a:t>Reuse the source code of the Linux kernel</a:t>
            </a:r>
          </a:p>
          <a:p>
            <a:pPr lvl="1"/>
            <a:r>
              <a:rPr lang="en-JP" dirty="0"/>
              <a:t>E.g., Data structures, global variables, inline functions, and macros</a:t>
            </a:r>
          </a:p>
          <a:p>
            <a:r>
              <a:rPr lang="en-JP" dirty="0"/>
              <a:t>Write fault detectors in C</a:t>
            </a:r>
          </a:p>
          <a:p>
            <a:pPr lvl="1"/>
            <a:r>
              <a:rPr lang="en-JP" dirty="0"/>
              <a:t>CUDA programs are usually written in C++</a:t>
            </a:r>
          </a:p>
          <a:p>
            <a:pPr lvl="1"/>
            <a:r>
              <a:rPr lang="en-JP" dirty="0"/>
              <a:t>Modify clang so that CUDA programs are compiled as 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D5198-5C6A-41E5-0D25-7EC0397C3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cxnSp>
        <p:nvCxnSpPr>
          <p:cNvPr id="6" name="直線矢印コネクタ 24">
            <a:extLst>
              <a:ext uri="{FF2B5EF4-FFF2-40B4-BE49-F238E27FC236}">
                <a16:creationId xmlns:a16="http://schemas.microsoft.com/office/drawing/2014/main" id="{9731736A-E9A5-18EE-300F-6BB10D28301F}"/>
              </a:ext>
            </a:extLst>
          </p:cNvPr>
          <p:cNvCxnSpPr>
            <a:cxnSpLocks/>
          </p:cNvCxnSpPr>
          <p:nvPr/>
        </p:nvCxnSpPr>
        <p:spPr>
          <a:xfrm>
            <a:off x="2305864" y="5911239"/>
            <a:ext cx="757259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20">
            <a:extLst>
              <a:ext uri="{FF2B5EF4-FFF2-40B4-BE49-F238E27FC236}">
                <a16:creationId xmlns:a16="http://schemas.microsoft.com/office/drawing/2014/main" id="{0733D6DE-BB2A-8F8A-9A36-D48F931D28D6}"/>
              </a:ext>
            </a:extLst>
          </p:cNvPr>
          <p:cNvCxnSpPr>
            <a:cxnSpLocks/>
          </p:cNvCxnSpPr>
          <p:nvPr/>
        </p:nvCxnSpPr>
        <p:spPr>
          <a:xfrm>
            <a:off x="2305864" y="4823145"/>
            <a:ext cx="7572595" cy="104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97832C1E-AFF4-E2CE-9956-09C3C0A8F59D}"/>
              </a:ext>
            </a:extLst>
          </p:cNvPr>
          <p:cNvSpPr/>
          <p:nvPr/>
        </p:nvSpPr>
        <p:spPr>
          <a:xfrm>
            <a:off x="892626" y="4373145"/>
            <a:ext cx="1413238" cy="198809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CUDA</a:t>
            </a:r>
          </a:p>
          <a:p>
            <a:pPr algn="ctr"/>
            <a:r>
              <a:rPr lang="en-US" altLang="ja-JP" sz="2100" dirty="0"/>
              <a:t>program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9A2D40-0362-FA67-B78F-FCF665BBD7E9}"/>
              </a:ext>
            </a:extLst>
          </p:cNvPr>
          <p:cNvSpPr/>
          <p:nvPr/>
        </p:nvSpPr>
        <p:spPr>
          <a:xfrm>
            <a:off x="2481668" y="4373146"/>
            <a:ext cx="933595" cy="9107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clang</a:t>
            </a:r>
            <a:endParaRPr lang="ja-JP" altLang="en-US" sz="2100" dirty="0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CA6ED5D7-A3FA-DA86-B59E-DAEB0EAB8104}"/>
              </a:ext>
            </a:extLst>
          </p:cNvPr>
          <p:cNvSpPr/>
          <p:nvPr/>
        </p:nvSpPr>
        <p:spPr>
          <a:xfrm>
            <a:off x="8429218" y="4373145"/>
            <a:ext cx="1256269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fat binary</a:t>
            </a: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2CE85BD5-F826-3313-7AA5-13C7FCB036E9}"/>
              </a:ext>
            </a:extLst>
          </p:cNvPr>
          <p:cNvSpPr/>
          <p:nvPr/>
        </p:nvSpPr>
        <p:spPr>
          <a:xfrm>
            <a:off x="5513832" y="4373145"/>
            <a:ext cx="864314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bit</a:t>
            </a:r>
          </a:p>
          <a:p>
            <a:pPr algn="ctr"/>
            <a:r>
              <a:rPr lang="en-US" altLang="ja-JP" sz="2100" dirty="0"/>
              <a:t>code</a:t>
            </a:r>
          </a:p>
        </p:txBody>
      </p:sp>
      <p:sp>
        <p:nvSpPr>
          <p:cNvPr id="13" name="角丸四角形 13">
            <a:extLst>
              <a:ext uri="{FF2B5EF4-FFF2-40B4-BE49-F238E27FC236}">
                <a16:creationId xmlns:a16="http://schemas.microsoft.com/office/drawing/2014/main" id="{6BC3580C-9EBB-7AFB-61AA-0CDA9FF467B8}"/>
              </a:ext>
            </a:extLst>
          </p:cNvPr>
          <p:cNvSpPr/>
          <p:nvPr/>
        </p:nvSpPr>
        <p:spPr>
          <a:xfrm>
            <a:off x="3591067" y="4386636"/>
            <a:ext cx="864313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bit</a:t>
            </a:r>
          </a:p>
          <a:p>
            <a:pPr algn="ctr"/>
            <a:r>
              <a:rPr lang="en-US" altLang="ja-JP" sz="2100" dirty="0"/>
              <a:t>code</a:t>
            </a:r>
          </a:p>
        </p:txBody>
      </p:sp>
      <p:sp>
        <p:nvSpPr>
          <p:cNvPr id="14" name="角丸四角形 14">
            <a:extLst>
              <a:ext uri="{FF2B5EF4-FFF2-40B4-BE49-F238E27FC236}">
                <a16:creationId xmlns:a16="http://schemas.microsoft.com/office/drawing/2014/main" id="{BDA2A19C-F143-2014-FA94-B70BCEB10EBE}"/>
              </a:ext>
            </a:extLst>
          </p:cNvPr>
          <p:cNvSpPr/>
          <p:nvPr/>
        </p:nvSpPr>
        <p:spPr>
          <a:xfrm>
            <a:off x="8429218" y="5461239"/>
            <a:ext cx="1256269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object file</a:t>
            </a:r>
          </a:p>
        </p:txBody>
      </p:sp>
      <p:sp>
        <p:nvSpPr>
          <p:cNvPr id="15" name="角丸四角形 15">
            <a:extLst>
              <a:ext uri="{FF2B5EF4-FFF2-40B4-BE49-F238E27FC236}">
                <a16:creationId xmlns:a16="http://schemas.microsoft.com/office/drawing/2014/main" id="{61E48FB3-50D7-165F-E47D-00C21E9C44A4}"/>
              </a:ext>
            </a:extLst>
          </p:cNvPr>
          <p:cNvSpPr/>
          <p:nvPr/>
        </p:nvSpPr>
        <p:spPr>
          <a:xfrm>
            <a:off x="9878459" y="4373145"/>
            <a:ext cx="1285203" cy="198809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fault</a:t>
            </a:r>
          </a:p>
          <a:p>
            <a:pPr algn="ctr"/>
            <a:r>
              <a:rPr lang="en-US" altLang="ja-JP" sz="2100" dirty="0"/>
              <a:t>detector</a:t>
            </a:r>
          </a:p>
        </p:txBody>
      </p:sp>
      <p:sp>
        <p:nvSpPr>
          <p:cNvPr id="17" name="正方形/長方形 18">
            <a:extLst>
              <a:ext uri="{FF2B5EF4-FFF2-40B4-BE49-F238E27FC236}">
                <a16:creationId xmlns:a16="http://schemas.microsoft.com/office/drawing/2014/main" id="{B04DFB34-B59A-EC29-D813-8BF9AD2542FF}"/>
              </a:ext>
            </a:extLst>
          </p:cNvPr>
          <p:cNvSpPr/>
          <p:nvPr/>
        </p:nvSpPr>
        <p:spPr>
          <a:xfrm>
            <a:off x="4629904" y="4383608"/>
            <a:ext cx="713598" cy="9000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opt</a:t>
            </a:r>
            <a:endParaRPr lang="ja-JP" altLang="en-US" sz="2100" dirty="0"/>
          </a:p>
        </p:txBody>
      </p:sp>
      <p:sp>
        <p:nvSpPr>
          <p:cNvPr id="20" name="正方形/長方形 18">
            <a:extLst>
              <a:ext uri="{FF2B5EF4-FFF2-40B4-BE49-F238E27FC236}">
                <a16:creationId xmlns:a16="http://schemas.microsoft.com/office/drawing/2014/main" id="{81B263AB-3844-C66B-BA2F-5A30E9B46204}"/>
              </a:ext>
            </a:extLst>
          </p:cNvPr>
          <p:cNvSpPr/>
          <p:nvPr/>
        </p:nvSpPr>
        <p:spPr>
          <a:xfrm>
            <a:off x="6548476" y="4383608"/>
            <a:ext cx="1710412" cy="900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 err="1"/>
              <a:t>llc</a:t>
            </a:r>
            <a:r>
              <a:rPr lang="en-US" altLang="ja-JP" sz="2100" dirty="0"/>
              <a:t> / </a:t>
            </a:r>
            <a:r>
              <a:rPr lang="en-US" altLang="ja-JP" sz="2100" dirty="0" err="1"/>
              <a:t>ptxax</a:t>
            </a:r>
            <a:r>
              <a:rPr lang="en-US" altLang="ja-JP" sz="2100" dirty="0"/>
              <a:t> / </a:t>
            </a:r>
            <a:r>
              <a:rPr lang="en-US" altLang="ja-JP" sz="2100" dirty="0" err="1"/>
              <a:t>fatbinary</a:t>
            </a:r>
            <a:endParaRPr lang="ja-JP" altLang="en-US" sz="2100" dirty="0"/>
          </a:p>
        </p:txBody>
      </p:sp>
      <p:sp>
        <p:nvSpPr>
          <p:cNvPr id="24" name="正方形/長方形 18">
            <a:extLst>
              <a:ext uri="{FF2B5EF4-FFF2-40B4-BE49-F238E27FC236}">
                <a16:creationId xmlns:a16="http://schemas.microsoft.com/office/drawing/2014/main" id="{05FC09A2-D685-9AF9-9901-1D87AA37A7D0}"/>
              </a:ext>
            </a:extLst>
          </p:cNvPr>
          <p:cNvSpPr/>
          <p:nvPr/>
        </p:nvSpPr>
        <p:spPr>
          <a:xfrm>
            <a:off x="2481668" y="5461239"/>
            <a:ext cx="933594" cy="900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100" dirty="0"/>
              <a:t>clang++</a:t>
            </a:r>
            <a:endParaRPr lang="ja-JP" altLang="en-US" sz="2100" dirty="0"/>
          </a:p>
        </p:txBody>
      </p:sp>
    </p:spTree>
    <p:extLst>
      <p:ext uri="{BB962C8B-B14F-4D97-AF65-F5344CB8AC3E}">
        <p14:creationId xmlns:p14="http://schemas.microsoft.com/office/powerpoint/2010/main" val="261045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EC9BE-A2E6-56B5-4F32-FCB91A264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Metrics for Detecting System Hangs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14B5C-716E-2A58-F74A-40BFA9AC7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Obtain 8 metrics by analyzing OS data in a GPU</a:t>
            </a:r>
          </a:p>
          <a:p>
            <a:pPr lvl="1"/>
            <a:r>
              <a:rPr lang="en-JP" dirty="0"/>
              <a:t>Metrics on CPUs</a:t>
            </a:r>
          </a:p>
          <a:p>
            <a:pPr lvl="2"/>
            <a:r>
              <a:rPr lang="en-JP" dirty="0"/>
              <a:t>CPU utilization for the kernel (sys) and processes (usr)</a:t>
            </a:r>
          </a:p>
          <a:p>
            <a:pPr lvl="2"/>
            <a:r>
              <a:rPr lang="en-JP" dirty="0"/>
              <a:t># of timer interupts (int)</a:t>
            </a:r>
          </a:p>
          <a:p>
            <a:pPr lvl="1"/>
            <a:r>
              <a:rPr lang="en-JP" dirty="0"/>
              <a:t>Metrics on CPU scheduling</a:t>
            </a:r>
          </a:p>
          <a:p>
            <a:pPr lvl="2"/>
            <a:r>
              <a:rPr lang="en-JP" dirty="0"/>
              <a:t># of context switches (cs) and uninterruptible processes (sleep)</a:t>
            </a:r>
          </a:p>
          <a:p>
            <a:pPr lvl="1"/>
            <a:r>
              <a:rPr lang="en-JP" dirty="0"/>
              <a:t>Metrics on memory</a:t>
            </a:r>
          </a:p>
          <a:p>
            <a:pPr lvl="2"/>
            <a:r>
              <a:rPr lang="en-JP" dirty="0"/>
              <a:t>Free memory (free) and # of swap-outs (swp)</a:t>
            </a:r>
          </a:p>
          <a:p>
            <a:pPr lvl="1"/>
            <a:r>
              <a:rPr lang="en-JP" dirty="0"/>
              <a:t>Metric on kernel panic</a:t>
            </a:r>
          </a:p>
          <a:p>
            <a:pPr lvl="2"/>
            <a:r>
              <a:rPr lang="en-JP" dirty="0"/>
              <a:t>Spinlock acquired on panic (panic)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5AFE8-FD1E-85A3-8144-BCE20C14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44E370A-F852-612A-F2EB-7DC3A15418B0}"/>
              </a:ext>
            </a:extLst>
          </p:cNvPr>
          <p:cNvSpPr/>
          <p:nvPr/>
        </p:nvSpPr>
        <p:spPr>
          <a:xfrm>
            <a:off x="9373892" y="2284752"/>
            <a:ext cx="2018804" cy="4750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2000" dirty="0">
                <a:solidFill>
                  <a:schemeClr val="tx1"/>
                </a:solidFill>
              </a:rPr>
              <a:t>kernel_cpustat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D847704-AEB5-2E30-36C9-856A2213F16F}"/>
              </a:ext>
            </a:extLst>
          </p:cNvPr>
          <p:cNvSpPr/>
          <p:nvPr/>
        </p:nvSpPr>
        <p:spPr>
          <a:xfrm>
            <a:off x="9821801" y="4205652"/>
            <a:ext cx="1570896" cy="4750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2000" dirty="0">
                <a:solidFill>
                  <a:schemeClr val="tx1"/>
                </a:solidFill>
              </a:rPr>
              <a:t>task_struct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C1C0360-820D-6028-8734-67D209F1AD3C}"/>
              </a:ext>
            </a:extLst>
          </p:cNvPr>
          <p:cNvSpPr/>
          <p:nvPr/>
        </p:nvSpPr>
        <p:spPr>
          <a:xfrm>
            <a:off x="5383784" y="2846340"/>
            <a:ext cx="1074717" cy="475013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2000" dirty="0">
                <a:solidFill>
                  <a:schemeClr val="tx1"/>
                </a:solidFill>
              </a:rPr>
              <a:t>jiffies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3687EFF-0738-4325-94B0-0B632724563D}"/>
              </a:ext>
            </a:extLst>
          </p:cNvPr>
          <p:cNvSpPr/>
          <p:nvPr/>
        </p:nvSpPr>
        <p:spPr>
          <a:xfrm>
            <a:off x="10676824" y="3580825"/>
            <a:ext cx="715873" cy="4750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2000" dirty="0">
                <a:solidFill>
                  <a:schemeClr val="tx1"/>
                </a:solidFill>
              </a:rPr>
              <a:t>rq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C538F80-F515-B1F1-907E-23BC62610BB0}"/>
              </a:ext>
            </a:extLst>
          </p:cNvPr>
          <p:cNvSpPr/>
          <p:nvPr/>
        </p:nvSpPr>
        <p:spPr>
          <a:xfrm>
            <a:off x="8154994" y="4585665"/>
            <a:ext cx="1302025" cy="4750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2000" dirty="0">
                <a:solidFill>
                  <a:schemeClr val="tx1"/>
                </a:solidFill>
              </a:rPr>
              <a:t>vm_stat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0E63BB0-8476-CE17-9C6B-076AFD6C6904}"/>
              </a:ext>
            </a:extLst>
          </p:cNvPr>
          <p:cNvSpPr/>
          <p:nvPr/>
        </p:nvSpPr>
        <p:spPr>
          <a:xfrm>
            <a:off x="6593993" y="5463238"/>
            <a:ext cx="1561001" cy="475013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2000" dirty="0">
                <a:solidFill>
                  <a:schemeClr val="tx1"/>
                </a:solidFill>
              </a:rPr>
              <a:t>panic_lock</a:t>
            </a:r>
          </a:p>
        </p:txBody>
      </p:sp>
      <p:sp>
        <p:nvSpPr>
          <p:cNvPr id="11" name="角丸四角形 18">
            <a:extLst>
              <a:ext uri="{FF2B5EF4-FFF2-40B4-BE49-F238E27FC236}">
                <a16:creationId xmlns:a16="http://schemas.microsoft.com/office/drawing/2014/main" id="{D05FBFC6-C17C-20A4-848E-B38265C75AA3}"/>
              </a:ext>
            </a:extLst>
          </p:cNvPr>
          <p:cNvSpPr/>
          <p:nvPr/>
        </p:nvSpPr>
        <p:spPr>
          <a:xfrm>
            <a:off x="9821801" y="5461239"/>
            <a:ext cx="1318126" cy="692759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/>
              <a:t>fault</a:t>
            </a:r>
          </a:p>
          <a:p>
            <a:pPr algn="ctr"/>
            <a:r>
              <a:rPr lang="en-US" altLang="ja-JP" sz="2000" dirty="0"/>
              <a:t>detector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FC750831-8A89-92A4-0E0E-404AA880F864}"/>
              </a:ext>
            </a:extLst>
          </p:cNvPr>
          <p:cNvSpPr/>
          <p:nvPr/>
        </p:nvSpPr>
        <p:spPr>
          <a:xfrm>
            <a:off x="10383295" y="4896595"/>
            <a:ext cx="223954" cy="36078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2B76F789-E604-3C69-34A0-65BA8A9EDA35}"/>
              </a:ext>
            </a:extLst>
          </p:cNvPr>
          <p:cNvSpPr/>
          <p:nvPr/>
        </p:nvSpPr>
        <p:spPr>
          <a:xfrm rot="17646983">
            <a:off x="9345041" y="5344439"/>
            <a:ext cx="223954" cy="36078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7815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0D8A1-9BFB-D4E1-11BB-CB7B8BDC0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Examples of Fault Detectors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9B1F0-8595-0DFC-6747-574AA27A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Provide 7 fault detectors by combining the 8 metrics</a:t>
            </a:r>
          </a:p>
          <a:p>
            <a:pPr lvl="1"/>
            <a:r>
              <a:rPr lang="en-JP" dirty="0"/>
              <a:t>Detect infinite loops with</a:t>
            </a:r>
          </a:p>
          <a:p>
            <a:pPr lvl="2"/>
            <a:r>
              <a:rPr lang="en-JP" dirty="0"/>
              <a:t>Interrupts disabled (F1)</a:t>
            </a:r>
          </a:p>
          <a:p>
            <a:pPr lvl="2"/>
            <a:r>
              <a:rPr lang="en-JP" dirty="0"/>
              <a:t>Interrupts/preemption enabled (F2)</a:t>
            </a:r>
          </a:p>
          <a:p>
            <a:pPr lvl="2"/>
            <a:r>
              <a:rPr lang="en-JP" dirty="0"/>
              <a:t>Interrupts enabled but preemption disabled (F3)</a:t>
            </a:r>
          </a:p>
          <a:p>
            <a:pPr lvl="1"/>
            <a:r>
              <a:rPr lang="en-JP" dirty="0"/>
              <a:t>Detect indefinite waits due to</a:t>
            </a:r>
          </a:p>
          <a:p>
            <a:pPr lvl="2"/>
            <a:r>
              <a:rPr lang="en-JP" dirty="0"/>
              <a:t>Resources not released (F4)</a:t>
            </a:r>
          </a:p>
          <a:p>
            <a:pPr lvl="2"/>
            <a:r>
              <a:rPr lang="en-JP" dirty="0"/>
              <a:t>Sleep while holding a lock (F5)</a:t>
            </a:r>
          </a:p>
          <a:p>
            <a:pPr lvl="2"/>
            <a:r>
              <a:rPr lang="en-JP" dirty="0"/>
              <a:t>Abnormal resource consumption (F6)</a:t>
            </a:r>
          </a:p>
          <a:p>
            <a:pPr lvl="1"/>
            <a:r>
              <a:rPr lang="en-JP" dirty="0"/>
              <a:t>Detect a kernel panic (F7)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9CEE6-324F-6B8D-C1F3-3D9026EA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80C49CA-C3B5-305D-2D5E-8D540B6DE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956810"/>
              </p:ext>
            </p:extLst>
          </p:nvPr>
        </p:nvGraphicFramePr>
        <p:xfrm>
          <a:off x="6940328" y="3748037"/>
          <a:ext cx="4901152" cy="274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0592">
                  <a:extLst>
                    <a:ext uri="{9D8B030D-6E8A-4147-A177-3AD203B41FA5}">
                      <a16:colId xmlns:a16="http://schemas.microsoft.com/office/drawing/2014/main" val="3851562950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3843735258"/>
                    </a:ext>
                  </a:extLst>
                </a:gridCol>
                <a:gridCol w="493808">
                  <a:extLst>
                    <a:ext uri="{9D8B030D-6E8A-4147-A177-3AD203B41FA5}">
                      <a16:colId xmlns:a16="http://schemas.microsoft.com/office/drawing/2014/main" val="3133533921"/>
                    </a:ext>
                  </a:extLst>
                </a:gridCol>
                <a:gridCol w="432022">
                  <a:extLst>
                    <a:ext uri="{9D8B030D-6E8A-4147-A177-3AD203B41FA5}">
                      <a16:colId xmlns:a16="http://schemas.microsoft.com/office/drawing/2014/main" val="189959307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33550652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70681605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3117138109"/>
                    </a:ext>
                  </a:extLst>
                </a:gridCol>
                <a:gridCol w="560070">
                  <a:extLst>
                    <a:ext uri="{9D8B030D-6E8A-4147-A177-3AD203B41FA5}">
                      <a16:colId xmlns:a16="http://schemas.microsoft.com/office/drawing/2014/main" val="1554946505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3826629045"/>
                    </a:ext>
                  </a:extLst>
                </a:gridCol>
              </a:tblGrid>
              <a:tr h="217059">
                <a:tc rowSpan="2"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CPU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scheduling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memory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panic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86563"/>
                  </a:ext>
                </a:extLst>
              </a:tr>
              <a:tr h="217059">
                <a:tc v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sys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usr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sleep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swp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111429"/>
                  </a:ext>
                </a:extLst>
              </a:tr>
              <a:tr h="217059"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18908"/>
                  </a:ext>
                </a:extLst>
              </a:tr>
              <a:tr h="217059"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847173"/>
                  </a:ext>
                </a:extLst>
              </a:tr>
              <a:tr h="217059"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18689"/>
                  </a:ext>
                </a:extLst>
              </a:tr>
              <a:tr h="217059"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576824"/>
                  </a:ext>
                </a:extLst>
              </a:tr>
              <a:tr h="217059"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386341"/>
                  </a:ext>
                </a:extLst>
              </a:tr>
              <a:tr h="217059"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93540"/>
                  </a:ext>
                </a:extLst>
              </a:tr>
              <a:tr h="217059">
                <a:tc>
                  <a:txBody>
                    <a:bodyPr/>
                    <a:lstStyle/>
                    <a:p>
                      <a:pPr algn="ctr"/>
                      <a:r>
                        <a:rPr lang="en-JP" sz="1400" dirty="0"/>
                        <a:t>F7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400" dirty="0"/>
                        <a:t>✔︎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01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069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152355</TotalTime>
  <Words>2792</Words>
  <Application>Microsoft Macintosh PowerPoint</Application>
  <PresentationFormat>Widescreen</PresentationFormat>
  <Paragraphs>410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Tahoma</vt:lpstr>
      <vt:lpstr>エッセンシャル</vt:lpstr>
      <vt:lpstr>Reliable and Accurate Fault Detection with GPGPUs and LLVM</vt:lpstr>
      <vt:lpstr>Fault Detection</vt:lpstr>
      <vt:lpstr>Black-box Monitoring</vt:lpstr>
      <vt:lpstr>White-box Monitoring</vt:lpstr>
      <vt:lpstr>Our Approach: GPUSentinel</vt:lpstr>
      <vt:lpstr>Monitoring OS data from GPUs</vt:lpstr>
      <vt:lpstr>Easy Development of Fault Detectors</vt:lpstr>
      <vt:lpstr>Metrics for Detecting System Hangs</vt:lpstr>
      <vt:lpstr>Examples of Fault Detectors</vt:lpstr>
      <vt:lpstr>Experiments</vt:lpstr>
      <vt:lpstr>Detectability of System Faults</vt:lpstr>
      <vt:lpstr>Comparison with OS-level Fault Detectors</vt:lpstr>
      <vt:lpstr>Performance Overhead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2630</cp:revision>
  <cp:lastPrinted>2019-08-17T14:50:09Z</cp:lastPrinted>
  <dcterms:created xsi:type="dcterms:W3CDTF">2014-07-04T01:06:17Z</dcterms:created>
  <dcterms:modified xsi:type="dcterms:W3CDTF">2023-07-08T11:36:09Z</dcterms:modified>
</cp:coreProperties>
</file>