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81" r:id="rId9"/>
    <p:sldId id="266" r:id="rId10"/>
    <p:sldId id="284" r:id="rId11"/>
    <p:sldId id="282" r:id="rId12"/>
    <p:sldId id="272" r:id="rId13"/>
    <p:sldId id="273" r:id="rId14"/>
    <p:sldId id="275" r:id="rId15"/>
    <p:sldId id="277" r:id="rId16"/>
    <p:sldId id="279" r:id="rId17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5E1B4"/>
    <a:srgbClr val="E3F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62"/>
    <p:restoredTop sz="79545"/>
  </p:normalViewPr>
  <p:slideViewPr>
    <p:cSldViewPr snapToGrid="0" snapToObjects="1">
      <p:cViewPr varScale="1">
        <p:scale>
          <a:sx n="92" d="100"/>
          <a:sy n="92" d="100"/>
        </p:scale>
        <p:origin x="216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2032" y="-15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protection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10 GbE</c:v>
                </c:pt>
                <c:pt idx="1">
                  <c:v>100 GbE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86.5</c:v>
                </c:pt>
                <c:pt idx="1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02-384D-829D-A6D76F1030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full protection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10 GbE</c:v>
                </c:pt>
                <c:pt idx="1">
                  <c:v>100 GbE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116.5</c:v>
                </c:pt>
                <c:pt idx="1">
                  <c:v>117.9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02-384D-829D-A6D76F103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9253968"/>
        <c:axId val="418788512"/>
      </c:barChart>
      <c:catAx>
        <c:axId val="41925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418788512"/>
        <c:crosses val="autoZero"/>
        <c:auto val="1"/>
        <c:lblAlgn val="ctr"/>
        <c:lblOffset val="100"/>
        <c:noMultiLvlLbl val="0"/>
      </c:catAx>
      <c:valAx>
        <c:axId val="418788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migration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41925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protection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10 GbE</c:v>
                </c:pt>
                <c:pt idx="1">
                  <c:v>100 GbE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172.8</c:v>
                </c:pt>
                <c:pt idx="1">
                  <c:v>125.5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B6-D047-88FF-C925980018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full protection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10 GbE</c:v>
                </c:pt>
                <c:pt idx="1">
                  <c:v>100 GbE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226.5</c:v>
                </c:pt>
                <c:pt idx="1">
                  <c:v>198.5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B6-D047-88FF-C92598001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2169488"/>
        <c:axId val="1957294575"/>
      </c:barChart>
      <c:catAx>
        <c:axId val="31216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957294575"/>
        <c:crosses val="autoZero"/>
        <c:auto val="1"/>
        <c:lblAlgn val="ctr"/>
        <c:lblOffset val="100"/>
        <c:noMultiLvlLbl val="0"/>
      </c:catAx>
      <c:valAx>
        <c:axId val="1957294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execution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31216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protection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DC-3A4D-947A-4C851090FA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full protection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117.9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DC-3A4D-947A-4C851090FAA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sub-host opt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104.5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DC-3A4D-947A-4C851090FAA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SEmigrate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67.599999999999994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DC-3A4D-947A-4C851090FA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2118224"/>
        <c:axId val="312119952"/>
      </c:barChart>
      <c:catAx>
        <c:axId val="31211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312119952"/>
        <c:crosses val="autoZero"/>
        <c:auto val="1"/>
        <c:lblAlgn val="ctr"/>
        <c:lblOffset val="100"/>
        <c:noMultiLvlLbl val="0"/>
      </c:catAx>
      <c:valAx>
        <c:axId val="31211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migration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312118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protection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source</c:v>
                </c:pt>
                <c:pt idx="1">
                  <c:v>main</c:v>
                </c:pt>
                <c:pt idx="2">
                  <c:v>sub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53.7</c:v>
                </c:pt>
                <c:pt idx="1">
                  <c:v>43.8</c:v>
                </c:pt>
                <c:pt idx="2">
                  <c:v>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9A-FA46-8FF8-49F1C8FE4F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full protection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source</c:v>
                </c:pt>
                <c:pt idx="1">
                  <c:v>main</c:v>
                </c:pt>
                <c:pt idx="2">
                  <c:v>sub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100</c:v>
                </c:pt>
                <c:pt idx="1">
                  <c:v>117.8</c:v>
                </c:pt>
                <c:pt idx="2">
                  <c:v>112.7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9A-FA46-8FF8-49F1C8FE4F4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sub-host opt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source</c:v>
                </c:pt>
                <c:pt idx="1">
                  <c:v>main</c:v>
                </c:pt>
                <c:pt idx="2">
                  <c:v>sub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87.9</c:v>
                </c:pt>
                <c:pt idx="1">
                  <c:v>104.5</c:v>
                </c:pt>
                <c:pt idx="2">
                  <c:v>52.7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9A-FA46-8FF8-49F1C8FE4F4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SEmigrate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DF4-AB4D-A3E5-B318C2F14E7D}"/>
              </c:ext>
            </c:extLst>
          </c:dPt>
          <c:cat>
            <c:strRef>
              <c:f>Sheet1!$A$2:$A$4</c:f>
              <c:strCache>
                <c:ptCount val="3"/>
                <c:pt idx="0">
                  <c:v>source</c:v>
                </c:pt>
                <c:pt idx="1">
                  <c:v>main</c:v>
                </c:pt>
                <c:pt idx="2">
                  <c:v>sub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55.7</c:v>
                </c:pt>
                <c:pt idx="1">
                  <c:v>64.099999999999994</c:v>
                </c:pt>
                <c:pt idx="2">
                  <c:v>35.700000000000003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9A-FA46-8FF8-49F1C8FE4F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659568"/>
        <c:axId val="583661296"/>
      </c:barChart>
      <c:catAx>
        <c:axId val="58365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583661296"/>
        <c:crosses val="autoZero"/>
        <c:auto val="1"/>
        <c:lblAlgn val="ctr"/>
        <c:lblOffset val="100"/>
        <c:noMultiLvlLbl val="0"/>
      </c:catAx>
      <c:valAx>
        <c:axId val="583661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CPU utilization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58365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protection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31-2A4A-8605-A905E8B8F9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full protection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198.5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31-2A4A-8605-A905E8B8F9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sub-host opt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183.7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31-2A4A-8605-A905E8B8F99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SEmigrate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160.5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31-2A4A-8605-A905E8B8F9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6431439"/>
        <c:axId val="2136433167"/>
      </c:barChart>
      <c:catAx>
        <c:axId val="2136431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136433167"/>
        <c:crosses val="autoZero"/>
        <c:auto val="1"/>
        <c:lblAlgn val="ctr"/>
        <c:lblOffset val="100"/>
        <c:noMultiLvlLbl val="0"/>
      </c:catAx>
      <c:valAx>
        <c:axId val="2136433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benchmark time</a:t>
                </a:r>
                <a:r>
                  <a:rPr lang="en-US" baseline="0" dirty="0"/>
                  <a:t> (sec)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136431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protection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main</c:v>
                </c:pt>
                <c:pt idx="1">
                  <c:v>sub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123.6</c:v>
                </c:pt>
                <c:pt idx="1">
                  <c:v>56.8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A3-7444-9ECB-08D5FF353B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full protection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main</c:v>
                </c:pt>
                <c:pt idx="1">
                  <c:v>sub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223.4</c:v>
                </c:pt>
                <c:pt idx="1">
                  <c:v>110.5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A3-7444-9ECB-08D5FF353B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sub-host opt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main</c:v>
                </c:pt>
                <c:pt idx="1">
                  <c:v>sub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209.2</c:v>
                </c:pt>
                <c:pt idx="1">
                  <c:v>85.3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A3-7444-9ECB-08D5FF353BF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SEmigrate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main</c:v>
                </c:pt>
                <c:pt idx="1">
                  <c:v>sub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166.2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A3-7444-9ECB-08D5FF353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4108176"/>
        <c:axId val="484256640"/>
      </c:barChart>
      <c:catAx>
        <c:axId val="48410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484256640"/>
        <c:crosses val="autoZero"/>
        <c:auto val="1"/>
        <c:lblAlgn val="ctr"/>
        <c:lblOffset val="100"/>
        <c:noMultiLvlLbl val="0"/>
      </c:catAx>
      <c:valAx>
        <c:axId val="48425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CPU utilization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48410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free memory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2D-F543-BF59-E928146D7D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process memory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2D-F543-BF59-E928146D7D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application data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2D-F543-BF59-E928146D7D2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SEmigrate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2D-F543-BF59-E928146D7D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6758336"/>
        <c:axId val="576969008"/>
      </c:barChart>
      <c:catAx>
        <c:axId val="57675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576969008"/>
        <c:crosses val="autoZero"/>
        <c:auto val="1"/>
        <c:lblAlgn val="ctr"/>
        <c:lblOffset val="100"/>
        <c:noMultiLvlLbl val="0"/>
      </c:catAx>
      <c:valAx>
        <c:axId val="57696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analysis time (ns/page)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576758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Kenichi Kourai from Kyushu Institute of Technology.</a:t>
            </a:r>
          </a:p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</a:t>
            </a:r>
            <a:r>
              <a:rPr lang="en-US" altLang="ja-JP" sz="1200" dirty="0" err="1"/>
              <a:t>SEmigrate</a:t>
            </a:r>
            <a:r>
              <a:rPr lang="en-US" altLang="ja-JP" sz="1200" dirty="0"/>
              <a:t>: Optimizing Data Protection with VM Introspection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This is joint work with </a:t>
            </a:r>
            <a:r>
              <a:rPr kumimoji="1" lang="en-US" altLang="ja-JP"/>
              <a:t>my students.</a:t>
            </a:r>
            <a:endParaRPr kumimoji="1"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Similarly, </a:t>
            </a:r>
            <a:r>
              <a:rPr lang="en-US" dirty="0" err="1"/>
              <a:t>SEmigrate</a:t>
            </a:r>
            <a:r>
              <a:rPr lang="en-US" dirty="0"/>
              <a:t> selectively checks the integrity of memory data at the main host.</a:t>
            </a:r>
          </a:p>
          <a:p>
            <a:r>
              <a:rPr lang="en-US" dirty="0"/>
              <a:t>&lt;C1&gt; On split migration, the source host does not calculate or transfer the MAC of the memory that does not contain integrity-critical data.</a:t>
            </a:r>
          </a:p>
          <a:p>
            <a:r>
              <a:rPr lang="en-US" dirty="0"/>
              <a:t>&lt;C2&gt; On a page-in, if the main host does not hold MAC, it does not need to re-calculate the MAC of received memory data.</a:t>
            </a:r>
          </a:p>
          <a:p>
            <a:r>
              <a:rPr lang="en-US" dirty="0"/>
              <a:t>&lt;C3&gt; On a page-out, the main host does not calculate MAC for the memory that does not need to preserve the integrity.</a:t>
            </a:r>
          </a:p>
          <a:p>
            <a:endParaRPr lang="en-US" dirty="0"/>
          </a:p>
          <a:p>
            <a:r>
              <a:rPr lang="en-US" dirty="0"/>
              <a:t>As examples of such memory regions, free memory always does not need integrity checking.</a:t>
            </a:r>
          </a:p>
          <a:p>
            <a:r>
              <a:rPr lang="en-US" dirty="0"/>
              <a:t>If an application checks data integrity by itself, </a:t>
            </a:r>
            <a:r>
              <a:rPr lang="en-US" dirty="0" err="1"/>
              <a:t>SEmigrate</a:t>
            </a:r>
            <a:r>
              <a:rPr lang="en-US" dirty="0"/>
              <a:t> does not need to perform integrity checking.</a:t>
            </a:r>
          </a:p>
          <a:p>
            <a:r>
              <a:rPr lang="en-US" dirty="0"/>
              <a:t>Such memory regions are specified by the user.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425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check if a memory page to transfer is contained in a free memory region, </a:t>
            </a:r>
            <a:r>
              <a:rPr lang="en-US" dirty="0" err="1"/>
              <a:t>SEmigrate</a:t>
            </a:r>
            <a:r>
              <a:rPr lang="en-US" dirty="0"/>
              <a:t> analyzes the OS memory management in a VM using VM introspection.</a:t>
            </a:r>
          </a:p>
          <a:p>
            <a:r>
              <a:rPr lang="en-US" dirty="0"/>
              <a:t>The Linux kernel allocates contiguous 2^n (2 to the power of n) physical pages at once.</a:t>
            </a:r>
          </a:p>
          <a:p>
            <a:r>
              <a:rPr lang="en-US" dirty="0"/>
              <a:t>So, </a:t>
            </a:r>
            <a:r>
              <a:rPr lang="en-US" dirty="0" err="1"/>
              <a:t>SEmigrate</a:t>
            </a:r>
            <a:r>
              <a:rPr lang="en-US" dirty="0"/>
              <a:t> identifies free memory regions using this knowledge.</a:t>
            </a:r>
          </a:p>
          <a:p>
            <a:endParaRPr lang="en-US" dirty="0"/>
          </a:p>
          <a:p>
            <a:r>
              <a:rPr lang="en-US" dirty="0"/>
              <a:t>To check if a target page is contained in one of the specified processes, </a:t>
            </a:r>
            <a:r>
              <a:rPr lang="en-US" dirty="0" err="1"/>
              <a:t>SEmigrate</a:t>
            </a:r>
            <a:r>
              <a:rPr lang="en-US" dirty="0"/>
              <a:t> analyzes the OS process management in a VM.</a:t>
            </a:r>
          </a:p>
          <a:p>
            <a:r>
              <a:rPr lang="en-US" dirty="0"/>
              <a:t>It finds a process that owns the target page and checks the process name.</a:t>
            </a:r>
          </a:p>
          <a:p>
            <a:r>
              <a:rPr lang="en-US" dirty="0"/>
              <a:t>If the name matches the specified one, </a:t>
            </a:r>
            <a:r>
              <a:rPr lang="en-US" dirty="0" err="1"/>
              <a:t>SEmigrate</a:t>
            </a:r>
            <a:r>
              <a:rPr lang="en-US" dirty="0"/>
              <a:t> does not protect that page.</a:t>
            </a:r>
          </a:p>
          <a:p>
            <a:endParaRPr lang="en-US" dirty="0"/>
          </a:p>
          <a:p>
            <a:r>
              <a:rPr lang="en-US" dirty="0"/>
              <a:t>To check if a target page is contained within the specified regions in an application, </a:t>
            </a:r>
            <a:r>
              <a:rPr lang="en-US" dirty="0" err="1"/>
              <a:t>SEmigrate</a:t>
            </a:r>
            <a:r>
              <a:rPr lang="en-US" dirty="0"/>
              <a:t> analyzes application data in a VM.</a:t>
            </a:r>
          </a:p>
          <a:p>
            <a:r>
              <a:rPr lang="en-US" dirty="0"/>
              <a:t>It calculates the virtual address assigned to the target page.</a:t>
            </a:r>
          </a:p>
          <a:p>
            <a:r>
              <a:rPr lang="en-US" dirty="0"/>
              <a:t>If the address is of the specified application data, </a:t>
            </a:r>
            <a:r>
              <a:rPr lang="en-US" dirty="0" err="1"/>
              <a:t>SEmigrate</a:t>
            </a:r>
            <a:r>
              <a:rPr lang="en-US" dirty="0"/>
              <a:t> does not protect that page.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1799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conducted several experiments to examine performance </a:t>
            </a:r>
            <a:r>
              <a:rPr lang="en-US"/>
              <a:t>improvement by SEmigrate</a:t>
            </a:r>
            <a:r>
              <a:rPr lang="en-US" dirty="0"/>
              <a:t>.</a:t>
            </a:r>
          </a:p>
          <a:p>
            <a:r>
              <a:rPr lang="en-US" dirty="0"/>
              <a:t>In this experiment, we migrated an evenly split VM with 96 GB of memory to two hosts using 100 GbE.</a:t>
            </a:r>
          </a:p>
          <a:p>
            <a:r>
              <a:rPr lang="en-US" dirty="0"/>
              <a:t>Since we did not have a 100 GbE switch, the main host communicated with the sub-host via the source host like this.</a:t>
            </a:r>
          </a:p>
          <a:p>
            <a:endParaRPr lang="en-US" dirty="0"/>
          </a:p>
          <a:p>
            <a:r>
              <a:rPr lang="en-US" dirty="0"/>
              <a:t>For comparison, we examined </a:t>
            </a:r>
            <a:r>
              <a:rPr lang="en-US" dirty="0" err="1"/>
              <a:t>SEmigrate</a:t>
            </a:r>
            <a:r>
              <a:rPr lang="en-US" dirty="0"/>
              <a:t> using only sub-host optimization, which performed no decryption or integrity checking at a sub-host.</a:t>
            </a:r>
          </a:p>
          <a:p>
            <a:r>
              <a:rPr lang="en-US" dirty="0"/>
              <a:t>We also compared </a:t>
            </a:r>
            <a:r>
              <a:rPr lang="en-US" dirty="0" err="1"/>
              <a:t>SEmigrate</a:t>
            </a:r>
            <a:r>
              <a:rPr lang="en-US" dirty="0"/>
              <a:t> with no and full data protection.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393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 we ran an application that used 50 GB of memory in a VM.</a:t>
            </a:r>
          </a:p>
          <a:p>
            <a:r>
              <a:rPr lang="en-US" dirty="0"/>
              <a:t>We configured that the memory of this process was not encrypted but its integrity was checked.</a:t>
            </a:r>
          </a:p>
          <a:p>
            <a:r>
              <a:rPr lang="en-US" dirty="0"/>
              <a:t>This VM contained 42 GB of free memory, which was not encrypted or integrity-checked.</a:t>
            </a:r>
          </a:p>
          <a:p>
            <a:endParaRPr lang="en-US" dirty="0"/>
          </a:p>
          <a:p>
            <a:r>
              <a:rPr lang="en-US" dirty="0"/>
              <a:t>The left-hand side figure shows the migration time.</a:t>
            </a:r>
          </a:p>
          <a:p>
            <a:r>
              <a:rPr lang="en-US" dirty="0" err="1"/>
              <a:t>SEmigrate</a:t>
            </a:r>
            <a:r>
              <a:rPr lang="en-US" dirty="0"/>
              <a:t> was 43% faster than full data protection.</a:t>
            </a:r>
          </a:p>
          <a:p>
            <a:r>
              <a:rPr lang="en-US" dirty="0"/>
              <a:t>Sub-host optimization reduced the migration time by only 11%.</a:t>
            </a:r>
          </a:p>
          <a:p>
            <a:r>
              <a:rPr lang="en-US" dirty="0"/>
              <a:t>This shows selective data protection was more effective.</a:t>
            </a:r>
          </a:p>
          <a:p>
            <a:endParaRPr lang="en-US" dirty="0"/>
          </a:p>
          <a:p>
            <a:r>
              <a:rPr lang="en-JP" dirty="0"/>
              <a:t>The right-hand side figure shows </a:t>
            </a:r>
            <a:r>
              <a:rPr lang="en-US" dirty="0"/>
              <a:t>the CPU utilization during split migration.</a:t>
            </a:r>
          </a:p>
          <a:p>
            <a:r>
              <a:rPr lang="en-JP" dirty="0"/>
              <a:t>SEmigrate could reduce the CPU utilization by 44-68%.</a:t>
            </a:r>
          </a:p>
          <a:p>
            <a:r>
              <a:rPr lang="en-JP" dirty="0"/>
              <a:t>Sub-host optimization largely reduced the CPU utilization by 53% at the sub-host.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783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Next, we measured the time needed to execute a memory benchmark that accessed 50 GB of memory in a VM after split migration.</a:t>
            </a:r>
          </a:p>
          <a:p>
            <a:r>
              <a:rPr lang="en-US" dirty="0"/>
              <a:t>This benchmark caused frequent remote paging.</a:t>
            </a:r>
          </a:p>
          <a:p>
            <a:r>
              <a:rPr lang="en-US" dirty="0"/>
              <a:t>We configured that its memory was not encrypted but integrity checked.</a:t>
            </a:r>
          </a:p>
          <a:p>
            <a:endParaRPr lang="en-US" dirty="0"/>
          </a:p>
          <a:p>
            <a:r>
              <a:rPr lang="en-US" dirty="0"/>
              <a:t>As shown in the left-hand side figure, </a:t>
            </a:r>
            <a:r>
              <a:rPr lang="en-US" dirty="0" err="1"/>
              <a:t>SEmigrate</a:t>
            </a:r>
            <a:r>
              <a:rPr lang="en-US" dirty="0"/>
              <a:t> was 19% faster than full data protection.</a:t>
            </a:r>
          </a:p>
          <a:p>
            <a:r>
              <a:rPr lang="en-US" dirty="0"/>
              <a:t>Both sub-host optimization and selective data protection were equally effective.</a:t>
            </a:r>
          </a:p>
          <a:p>
            <a:r>
              <a:rPr lang="en-US" dirty="0"/>
              <a:t>Even compared with no data protection, the execution time increased only by 28%.</a:t>
            </a:r>
          </a:p>
          <a:p>
            <a:endParaRPr lang="en-US" dirty="0"/>
          </a:p>
          <a:p>
            <a:r>
              <a:rPr lang="en-US" dirty="0"/>
              <a:t>The right-hand side figure shows the CPU utilization during the benchmark execution.</a:t>
            </a:r>
          </a:p>
          <a:p>
            <a:r>
              <a:rPr lang="en-US" dirty="0"/>
              <a:t>The CPU utilization was 26-32% lower than full data protection.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9916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Finally, we examined the overhead of analyzing the memory of a VM for selective data protection.</a:t>
            </a:r>
          </a:p>
          <a:p>
            <a:r>
              <a:rPr lang="en-US" dirty="0"/>
              <a:t>We ran the application that used 50 GB of memory in the VM and configured as the previous experiment.</a:t>
            </a:r>
          </a:p>
          <a:p>
            <a:endParaRPr lang="en-US" dirty="0"/>
          </a:p>
          <a:p>
            <a:r>
              <a:rPr lang="en-US" dirty="0"/>
              <a:t>The total analysis time was 2.6 seconds for the VM with 96 GB of memory.</a:t>
            </a:r>
          </a:p>
          <a:p>
            <a:r>
              <a:rPr lang="en-US" dirty="0"/>
              <a:t>Since the migration time of this VM was 67 seconds, this overhead was 4%.</a:t>
            </a:r>
          </a:p>
          <a:p>
            <a:r>
              <a:rPr lang="en-US" dirty="0" err="1"/>
              <a:t>SEmigrate</a:t>
            </a:r>
            <a:r>
              <a:rPr lang="en-US" dirty="0"/>
              <a:t> is effective if performance improvement is more than this.</a:t>
            </a:r>
          </a:p>
          <a:p>
            <a:endParaRPr lang="en-US" dirty="0"/>
          </a:p>
          <a:p>
            <a:r>
              <a:rPr lang="en-US" dirty="0"/>
              <a:t>This figure shows the average analysis time per memory page.</a:t>
            </a:r>
          </a:p>
          <a:p>
            <a:r>
              <a:rPr lang="en-US" dirty="0"/>
              <a:t>Free memory was detected only in 27 ns.</a:t>
            </a:r>
          </a:p>
          <a:p>
            <a:r>
              <a:rPr lang="en-US" dirty="0"/>
              <a:t>But the detection of process memory took 6.2x longer.</a:t>
            </a:r>
          </a:p>
          <a:p>
            <a:r>
              <a:rPr lang="en-US" dirty="0"/>
              <a:t>Detecting application data needed 48 ns in addition to this detection time.</a:t>
            </a:r>
          </a:p>
          <a:p>
            <a:r>
              <a:rPr lang="en-US" dirty="0"/>
              <a:t>As a result, the detection time was 104 ns per page on average.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2777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we proposed </a:t>
            </a:r>
            <a:r>
              <a:rPr lang="en-US" dirty="0" err="1"/>
              <a:t>SEmigrate</a:t>
            </a:r>
            <a:r>
              <a:rPr lang="en-US" dirty="0"/>
              <a:t> for optimizing data protection in split migration and remote paging using VM introspection.</a:t>
            </a:r>
          </a:p>
          <a:p>
            <a:endParaRPr lang="en-US" dirty="0"/>
          </a:p>
          <a:p>
            <a:r>
              <a:rPr lang="en-US" dirty="0" err="1"/>
              <a:t>SEmigrate</a:t>
            </a:r>
            <a:r>
              <a:rPr lang="en-US" dirty="0"/>
              <a:t> avoids decrypting the memory data of a VM and checking its integrity at sub-hosts to reduce protection overhead and completely prevent information leakage.</a:t>
            </a:r>
          </a:p>
          <a:p>
            <a:r>
              <a:rPr lang="en-US" dirty="0"/>
              <a:t>In addition, it selectively protects only necessary memory data to further reduce protection overhead.</a:t>
            </a:r>
          </a:p>
          <a:p>
            <a:r>
              <a:rPr lang="en-US" dirty="0"/>
              <a:t>To enable this, </a:t>
            </a:r>
            <a:r>
              <a:rPr lang="en-US" dirty="0" err="1"/>
              <a:t>SEmigrate</a:t>
            </a:r>
            <a:r>
              <a:rPr lang="en-US" dirty="0"/>
              <a:t> analyzes the memory of a VM using VM introspection.</a:t>
            </a:r>
          </a:p>
          <a:p>
            <a:r>
              <a:rPr lang="en-US" dirty="0"/>
              <a:t>We have implemented </a:t>
            </a:r>
            <a:r>
              <a:rPr lang="en-US" dirty="0" err="1"/>
              <a:t>SEmigrate</a:t>
            </a:r>
            <a:r>
              <a:rPr lang="en-US" dirty="0"/>
              <a:t> and showed that </a:t>
            </a:r>
            <a:r>
              <a:rPr lang="en-US" dirty="0" err="1"/>
              <a:t>SEmigrate</a:t>
            </a:r>
            <a:r>
              <a:rPr lang="en-US" dirty="0"/>
              <a:t> could improve the performance of VM migration and migrated VMs.</a:t>
            </a:r>
          </a:p>
          <a:p>
            <a:endParaRPr lang="en-US" dirty="0"/>
          </a:p>
          <a:p>
            <a:r>
              <a:rPr lang="en-US" dirty="0"/>
              <a:t>One of our future work is to examine the performance of </a:t>
            </a:r>
            <a:r>
              <a:rPr lang="en-US" dirty="0" err="1"/>
              <a:t>SEmigrate</a:t>
            </a:r>
            <a:r>
              <a:rPr lang="en-US" dirty="0"/>
              <a:t> using the full capabilities of 100 GbE.</a:t>
            </a:r>
          </a:p>
          <a:p>
            <a:r>
              <a:rPr lang="en-US" dirty="0"/>
              <a:t>In addition, we are planning to apply </a:t>
            </a:r>
            <a:r>
              <a:rPr lang="en-US" dirty="0" err="1"/>
              <a:t>SEmigrate</a:t>
            </a:r>
            <a:r>
              <a:rPr lang="en-US" dirty="0"/>
              <a:t> to real applications and confirm that </a:t>
            </a:r>
            <a:r>
              <a:rPr lang="en-US" dirty="0" err="1"/>
              <a:t>SEmigrate</a:t>
            </a:r>
            <a:r>
              <a:rPr lang="en-US" dirty="0"/>
              <a:t> can perform selective encryption using application-specific information.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376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Recently, the memory size of virtual machines is increasing.</a:t>
            </a:r>
          </a:p>
          <a:p>
            <a:r>
              <a:rPr lang="en-US" dirty="0"/>
              <a:t>For example, Amazon EC2 provides VMs with up to 24 TB of memory.</a:t>
            </a:r>
          </a:p>
          <a:p>
            <a:r>
              <a:rPr lang="en-US" dirty="0"/>
              <a:t>On host maintenance, a VM can be moved to another host using VM migration.</a:t>
            </a:r>
          </a:p>
          <a:p>
            <a:r>
              <a:rPr lang="en-US" dirty="0"/>
              <a:t>However, for large-memory VMs, it is not cost-efficient to always preserve large hosts as the destination of VM migration.</a:t>
            </a:r>
          </a:p>
          <a:p>
            <a:endParaRPr lang="en-US" dirty="0"/>
          </a:p>
          <a:p>
            <a:r>
              <a:rPr lang="en-US" dirty="0"/>
              <a:t>To make the migration of such large-memory VMs easier, split migration has been proposed.</a:t>
            </a:r>
          </a:p>
          <a:p>
            <a:r>
              <a:rPr lang="en-US" dirty="0"/>
              <a:t>Split migration divides the memory of a VM into small fragments and transfers them to multiple smaller destination hosts.</a:t>
            </a:r>
          </a:p>
          <a:p>
            <a:r>
              <a:rPr lang="en-US" dirty="0"/>
              <a:t>&lt;C1&gt; It transfers likely accessed memory data to the main host.</a:t>
            </a:r>
          </a:p>
          <a:p>
            <a:r>
              <a:rPr lang="en-US" dirty="0"/>
              <a:t>The rest of the memory is transferred to sub-hosts.</a:t>
            </a:r>
          </a:p>
          <a:p>
            <a:r>
              <a:rPr lang="en-US" dirty="0"/>
              <a:t>After split migration, the main host executes the VM.</a:t>
            </a:r>
          </a:p>
          <a:p>
            <a:r>
              <a:rPr lang="en-US" dirty="0"/>
              <a:t>&lt;C2&gt; When the VM needs memory data in a sub-host, it exchanges memory data between the main host and the sub-host using remote paging.</a:t>
            </a:r>
          </a:p>
          <a:p>
            <a:r>
              <a:rPr lang="en-US" dirty="0"/>
              <a:t>The sub-host transfers the required memory data to the main host.</a:t>
            </a:r>
          </a:p>
          <a:p>
            <a:r>
              <a:rPr lang="en-US" dirty="0"/>
              <a:t>The main host transfers unnecessary memory data to the sub-host.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780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some execution environments, the memory data of a VM can be transferred in untrusted networks.</a:t>
            </a:r>
          </a:p>
          <a:p>
            <a:r>
              <a:rPr lang="en-US" dirty="0"/>
              <a:t>In some hosts, untrusted administrators may exist.</a:t>
            </a:r>
          </a:p>
          <a:p>
            <a:r>
              <a:rPr lang="en-US" dirty="0"/>
              <a:t>So, the memory data could be stolen and altered during split migration and remote paging.</a:t>
            </a:r>
          </a:p>
          <a:p>
            <a:endParaRPr lang="en-US" dirty="0"/>
          </a:p>
          <a:p>
            <a:r>
              <a:rPr lang="en-US" dirty="0"/>
              <a:t>Such information leakage and manipulation can be prevented by encrypting the memory data of a VM and checking its integrity.</a:t>
            </a:r>
          </a:p>
          <a:p>
            <a:r>
              <a:rPr lang="en-US" dirty="0"/>
              <a:t>On split migration, memory data is transferred using secure communication channels such as SSL.</a:t>
            </a:r>
          </a:p>
          <a:p>
            <a:r>
              <a:rPr lang="en-US" dirty="0"/>
              <a:t>&lt;C1&gt; At the source host, the message authentication code (MAC) of memory data is calculated, and the memory data is encrypted.</a:t>
            </a:r>
          </a:p>
          <a:p>
            <a:r>
              <a:rPr lang="en-US" dirty="0"/>
              <a:t>&lt;C2&gt; The encrypted data and the MAC are transferred to the destination main host or sub-host.</a:t>
            </a:r>
          </a:p>
          <a:p>
            <a:r>
              <a:rPr lang="en-US" dirty="0"/>
              <a:t>&lt;C3&gt; At the destination host, the memory data is decrypted, and the MAC is re-calculated and compared with the received one by SSL.</a:t>
            </a:r>
          </a:p>
          <a:p>
            <a:r>
              <a:rPr lang="en-US" dirty="0"/>
              <a:t>If this comparison fails, the tampering of memory data is detected.</a:t>
            </a:r>
          </a:p>
          <a:p>
            <a:r>
              <a:rPr lang="en-US" dirty="0"/>
              <a:t>&lt;C4&gt; After that, the sub-host re-encrypts the memory data to securely hold 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93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Remote paging consists of page-ins and page-outs.</a:t>
            </a:r>
          </a:p>
          <a:p>
            <a:r>
              <a:rPr lang="en-US" dirty="0"/>
              <a:t>&lt;C1&gt; On a page-in, requested memory data is decrypted at a sub-host, and the MAC of the memory data is calculated.</a:t>
            </a:r>
          </a:p>
          <a:p>
            <a:r>
              <a:rPr lang="en-US" dirty="0"/>
              <a:t>&lt;C2&gt; Then, the memory data is encrypted by SSL, and the memory data and its MAC are transferred to the main host.</a:t>
            </a:r>
          </a:p>
          <a:p>
            <a:r>
              <a:rPr lang="en-US" dirty="0"/>
              <a:t>&lt;C3&gt; After the memory data is decrypted by SSL, the MAC is re-calculated and compared with the received one at the main host.</a:t>
            </a:r>
          </a:p>
          <a:p>
            <a:endParaRPr lang="en-US" dirty="0"/>
          </a:p>
          <a:p>
            <a:r>
              <a:rPr lang="en-US" dirty="0"/>
              <a:t>&lt;C4&gt; On a page-out, the MAC of unnecessary memory data is calculated and that memory data is encrypted by SSL.</a:t>
            </a:r>
          </a:p>
          <a:p>
            <a:r>
              <a:rPr lang="en-US" dirty="0"/>
              <a:t>&lt;C5&gt; Then, the memory data and its MAC are transferred to a sub-host, and the memory data is decrypted.</a:t>
            </a:r>
          </a:p>
          <a:p>
            <a:r>
              <a:rPr lang="en-US" dirty="0"/>
              <a:t>Its MAC is re-calculated and compared with the received one.</a:t>
            </a:r>
          </a:p>
          <a:p>
            <a:r>
              <a:rPr lang="en-US" dirty="0"/>
              <a:t>&lt;C6&gt; The memory data is re-encrypted to be securely held.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69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using SSL imposes a large overhead.</a:t>
            </a:r>
          </a:p>
          <a:p>
            <a:r>
              <a:rPr lang="en-US" dirty="0"/>
              <a:t>Encryption, decryption, and MAC calculation are performed whenever memory data is transferred.</a:t>
            </a:r>
          </a:p>
          <a:p>
            <a:r>
              <a:rPr lang="en-US" dirty="0"/>
              <a:t>The left-hand side figure shows the time needed for split migration when data protection is applied.</a:t>
            </a:r>
          </a:p>
          <a:p>
            <a:r>
              <a:rPr lang="en-US" dirty="0"/>
              <a:t>In 100 GbE, the performance degradation reached 63%.</a:t>
            </a:r>
          </a:p>
          <a:p>
            <a:r>
              <a:rPr lang="en-US" dirty="0"/>
              <a:t>The right-hand side figure shows the execution time of the benchmark that causes excessive remote paging with data protection.</a:t>
            </a:r>
          </a:p>
          <a:p>
            <a:r>
              <a:rPr lang="en-US" dirty="0"/>
              <a:t>These figures suggest that data protection is more critical in faster networks.</a:t>
            </a:r>
          </a:p>
          <a:p>
            <a:endParaRPr lang="en-JP" dirty="0"/>
          </a:p>
          <a:p>
            <a:r>
              <a:rPr lang="en-US" dirty="0"/>
              <a:t>In terms of security, the memory data of a VM is still exposed at sub-hosts due to re-encryption.</a:t>
            </a:r>
          </a:p>
          <a:p>
            <a:r>
              <a:rPr lang="en-US" dirty="0"/>
              <a:t>Since it is decrypted temporarily by SSL, attackers can steal the memory data before the data is re-encrypted.</a:t>
            </a:r>
          </a:p>
          <a:p>
            <a:r>
              <a:rPr lang="en-US" dirty="0"/>
              <a:t>In addition, the memory data held in sub-hosts can be easily decrypted because its decryption keys are stored in sub-hosts.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073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address these issues, we propose </a:t>
            </a:r>
            <a:r>
              <a:rPr lang="en-US" dirty="0" err="1"/>
              <a:t>SEmigrate</a:t>
            </a:r>
            <a:r>
              <a:rPr lang="en-US" dirty="0"/>
              <a:t> for optimizing data protection in split migration and remote paging using VM introspection.</a:t>
            </a:r>
          </a:p>
          <a:p>
            <a:r>
              <a:rPr lang="en-US" dirty="0" err="1"/>
              <a:t>SEmigrate</a:t>
            </a:r>
            <a:r>
              <a:rPr lang="en-US" dirty="0"/>
              <a:t> avoids decrypting the memory data of a VM and checking its integrity at sub-hosts to reduce the overhead of data protection.</a:t>
            </a:r>
          </a:p>
          <a:p>
            <a:r>
              <a:rPr lang="en-US" dirty="0"/>
              <a:t>This optimization also prevents information leakage at sub-hosts completely.</a:t>
            </a:r>
          </a:p>
          <a:p>
            <a:endParaRPr lang="en-US" dirty="0"/>
          </a:p>
          <a:p>
            <a:r>
              <a:rPr lang="en-US" dirty="0"/>
              <a:t>To further reduce the overhead, </a:t>
            </a:r>
            <a:r>
              <a:rPr lang="en-US" dirty="0" err="1"/>
              <a:t>SEmigrate</a:t>
            </a:r>
            <a:r>
              <a:rPr lang="en-US" dirty="0"/>
              <a:t> can selectively encrypt only sensitive memory data.</a:t>
            </a:r>
          </a:p>
          <a:p>
            <a:r>
              <a:rPr lang="en-US" dirty="0"/>
              <a:t>Also, it can check only the integrity of integrity-critical memory data.</a:t>
            </a:r>
          </a:p>
          <a:p>
            <a:r>
              <a:rPr lang="en-US" dirty="0"/>
              <a:t>For these optimizations, </a:t>
            </a:r>
            <a:r>
              <a:rPr lang="en-US" dirty="0" err="1"/>
              <a:t>SEmigrate</a:t>
            </a:r>
            <a:r>
              <a:rPr lang="en-US" dirty="0"/>
              <a:t> analyzes the memory of the OS running in a VM using VM introspection.</a:t>
            </a:r>
          </a:p>
          <a:p>
            <a:r>
              <a:rPr lang="en-US" dirty="0"/>
              <a:t>In addition, it analyzes application memory to use application-specific information.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6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sub-host optimization, </a:t>
            </a:r>
            <a:r>
              <a:rPr lang="en-US" dirty="0" err="1"/>
              <a:t>SEmigrate</a:t>
            </a:r>
            <a:r>
              <a:rPr lang="en-US" dirty="0"/>
              <a:t> always avoids the decryption of memory data at sub-hosts.</a:t>
            </a:r>
          </a:p>
          <a:p>
            <a:r>
              <a:rPr lang="en-US" dirty="0"/>
              <a:t>&lt;C1&gt; On split migration, the source host encrypts memory data, but sub-hosts hold it without decrypting it.</a:t>
            </a:r>
          </a:p>
          <a:p>
            <a:r>
              <a:rPr lang="en-US" dirty="0"/>
              <a:t>&lt;C2&gt; On a page-in, a sub-host does not decrypt the memory data.</a:t>
            </a:r>
          </a:p>
          <a:p>
            <a:r>
              <a:rPr lang="en-US" dirty="0"/>
              <a:t>It securely transfers encrypted memory data to the main host without using SSL.</a:t>
            </a:r>
          </a:p>
          <a:p>
            <a:r>
              <a:rPr lang="en-US" dirty="0"/>
              <a:t>The main host decrypts the received memory data.</a:t>
            </a:r>
          </a:p>
          <a:p>
            <a:r>
              <a:rPr lang="en-US" dirty="0"/>
              <a:t>&lt;C3&gt; On a page-out, the main host encrypts unnecessary memory data and securely transfers it to a sub-host.</a:t>
            </a:r>
          </a:p>
          <a:p>
            <a:r>
              <a:rPr lang="en-US" dirty="0"/>
              <a:t>The sub-host holds it as it is.</a:t>
            </a:r>
          </a:p>
          <a:p>
            <a:endParaRPr lang="en-US" dirty="0"/>
          </a:p>
          <a:p>
            <a:r>
              <a:rPr lang="en-US" dirty="0"/>
              <a:t>This can prevent information leakage by temporarily decrypting memory data.</a:t>
            </a:r>
          </a:p>
          <a:p>
            <a:r>
              <a:rPr lang="en-US" dirty="0"/>
              <a:t>The sub-hosts do not need to have decryption keys.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546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Also, </a:t>
            </a:r>
            <a:r>
              <a:rPr lang="en-US" dirty="0" err="1"/>
              <a:t>SEmigrate</a:t>
            </a:r>
            <a:r>
              <a:rPr lang="en-US" dirty="0"/>
              <a:t> always avoids the integrity checking of memory data at sub-hosts.</a:t>
            </a:r>
          </a:p>
          <a:p>
            <a:r>
              <a:rPr lang="en-US" dirty="0"/>
              <a:t>&lt;C1&gt; On split migration, the source host calculates the MAC of memory data and transfers it to the main host, instead of a sub-host.</a:t>
            </a:r>
          </a:p>
          <a:p>
            <a:r>
              <a:rPr lang="en-US" dirty="0"/>
              <a:t>&lt;C2&gt; On a page-in, the main host decrypts the received memory data, re-calculates its MAC, and compares it with the one held in the main host.</a:t>
            </a:r>
          </a:p>
          <a:p>
            <a:r>
              <a:rPr lang="en-US" dirty="0"/>
              <a:t>&lt;C3&gt; On a page-out, the main host calculates the MAC of transferred memory data and holds it.</a:t>
            </a:r>
          </a:p>
          <a:p>
            <a:endParaRPr lang="en-US" dirty="0"/>
          </a:p>
          <a:p>
            <a:r>
              <a:rPr lang="en-US" dirty="0"/>
              <a:t>One disadvantage of this optimization is that tamper detection is delayed until page-ins.</a:t>
            </a:r>
          </a:p>
          <a:p>
            <a:r>
              <a:rPr lang="en-US" dirty="0"/>
              <a:t>Even if attackers tamper with memory data during split migration, we cannot cancel VM migration for simple recovery.</a:t>
            </a:r>
          </a:p>
          <a:p>
            <a:r>
              <a:rPr lang="en-US" dirty="0"/>
              <a:t>A possible recovery is to save memory data transferred to the sub-hosts in a disk at the source host and re-transfer it after tamper detection.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578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a second optimization, </a:t>
            </a:r>
            <a:r>
              <a:rPr lang="en-US" dirty="0" err="1"/>
              <a:t>SEmigrate</a:t>
            </a:r>
            <a:r>
              <a:rPr lang="en-US" dirty="0"/>
              <a:t> selectively encrypts memory data at the source host and the main host.</a:t>
            </a:r>
          </a:p>
          <a:p>
            <a:r>
              <a:rPr lang="en-US" dirty="0"/>
              <a:t>&lt;C1&gt; On split migration, the source host does not encrypt the memory data that contains no sensitive information.</a:t>
            </a:r>
          </a:p>
          <a:p>
            <a:r>
              <a:rPr lang="en-US" dirty="0"/>
              <a:t>&lt;C2&gt; The destination main host decrypts only encrypted memory data, but sub-hosts hold the received data as it is.</a:t>
            </a:r>
          </a:p>
          <a:p>
            <a:r>
              <a:rPr lang="en-US" dirty="0"/>
              <a:t>&lt;C3&gt; On a page-in, a sub-host transfers the memory data to the main host as it is.</a:t>
            </a:r>
          </a:p>
          <a:p>
            <a:r>
              <a:rPr lang="en-US" dirty="0"/>
              <a:t>The main host does not need to decrypt unencrypted memory data.</a:t>
            </a:r>
          </a:p>
          <a:p>
            <a:r>
              <a:rPr lang="en-US" dirty="0"/>
              <a:t>&lt;C4&gt; On a page-out, the main host transfers unencrypted memory data to a sub-host if the data does not contain sensitive information.</a:t>
            </a:r>
          </a:p>
          <a:p>
            <a:r>
              <a:rPr lang="en-US" dirty="0"/>
              <a:t>The sub-host holds it as it is.</a:t>
            </a:r>
          </a:p>
          <a:p>
            <a:endParaRPr lang="en-JP" dirty="0"/>
          </a:p>
          <a:p>
            <a:r>
              <a:rPr lang="en-US" dirty="0" err="1"/>
              <a:t>SEmigrate</a:t>
            </a:r>
            <a:r>
              <a:rPr lang="en-US" dirty="0"/>
              <a:t> considers various memory regions in a VM to be not sensitive.</a:t>
            </a:r>
          </a:p>
          <a:p>
            <a:r>
              <a:rPr lang="en-US" dirty="0"/>
              <a:t>For example, free memory regions and code segments do not contain sensitive information in general.</a:t>
            </a:r>
          </a:p>
          <a:p>
            <a:r>
              <a:rPr lang="en-US" dirty="0"/>
              <a:t>The entire or part of the memory of applications dealing with encrypted data is not sensitive.</a:t>
            </a:r>
          </a:p>
          <a:p>
            <a:r>
              <a:rPr lang="en-US" dirty="0"/>
              <a:t>Such applications are specified by the user.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230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10/25/23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10/25/23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10/25/23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>
            <a:noAutofit/>
          </a:bodyPr>
          <a:lstStyle>
            <a:lvl1pPr>
              <a:defRPr sz="4000" b="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10/25/23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10/25/23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10/25/23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10/25/23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10/25/23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10/25/23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10/25/23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 err="1"/>
              <a:t>SEmigrate</a:t>
            </a:r>
            <a:r>
              <a:rPr lang="en-US" altLang="ja-JP" sz="4400" dirty="0"/>
              <a:t>: Optimizing Data Protection </a:t>
            </a:r>
            <a:br>
              <a:rPr lang="en-US" altLang="ja-JP" sz="4400" dirty="0"/>
            </a:br>
            <a:r>
              <a:rPr lang="en-US" altLang="ja-JP" sz="4400" dirty="0"/>
              <a:t>with VM Introspection</a:t>
            </a:r>
            <a:endParaRPr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Shuhei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Horio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, </a:t>
            </a: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Kouta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Takahashi,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72"/>
    </mc:Choice>
    <mc:Fallback xmlns="">
      <p:transition spd="slow" advTm="110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F8167-635F-A518-7327-8A0C88BA3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Selective Data Protection: No Integrity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82E01-55FC-DABD-B1DF-8F40E59CB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altLang="ja-JP" dirty="0"/>
              <a:t>Not check the MAC of the memory that contains no integrity-critical data</a:t>
            </a:r>
          </a:p>
          <a:p>
            <a:pPr lvl="1"/>
            <a:r>
              <a:rPr lang="en-JP" dirty="0"/>
              <a:t>Not calculate or transfer the MAC on split migration</a:t>
            </a:r>
          </a:p>
          <a:p>
            <a:pPr lvl="1"/>
            <a:r>
              <a:rPr lang="en-JP" dirty="0"/>
              <a:t>Not calculate or hold the MAC at the main host on remote paging</a:t>
            </a:r>
          </a:p>
          <a:p>
            <a:r>
              <a:rPr lang="en-US" altLang="ja-JP" dirty="0"/>
              <a:t>Examples of such memory regions</a:t>
            </a:r>
          </a:p>
          <a:p>
            <a:pPr lvl="1"/>
            <a:r>
              <a:rPr lang="en-US" altLang="ja-JP" dirty="0"/>
              <a:t>Free memory and the memory integrity-checked by applications</a:t>
            </a:r>
            <a:endParaRPr kumimoji="1"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85100-E155-0A6E-1B1D-9A615A2B6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角丸四角形 7">
            <a:extLst>
              <a:ext uri="{FF2B5EF4-FFF2-40B4-BE49-F238E27FC236}">
                <a16:creationId xmlns:a16="http://schemas.microsoft.com/office/drawing/2014/main" id="{FC2A7E12-79DA-DC6A-0CC1-8DCC3AE0F628}"/>
              </a:ext>
            </a:extLst>
          </p:cNvPr>
          <p:cNvSpPr/>
          <p:nvPr/>
        </p:nvSpPr>
        <p:spPr>
          <a:xfrm>
            <a:off x="2123385" y="4618609"/>
            <a:ext cx="2139140" cy="172329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" name="角丸四角形 8">
            <a:extLst>
              <a:ext uri="{FF2B5EF4-FFF2-40B4-BE49-F238E27FC236}">
                <a16:creationId xmlns:a16="http://schemas.microsoft.com/office/drawing/2014/main" id="{9B89F417-42C5-097C-69D4-E521CD88802A}"/>
              </a:ext>
            </a:extLst>
          </p:cNvPr>
          <p:cNvSpPr/>
          <p:nvPr/>
        </p:nvSpPr>
        <p:spPr>
          <a:xfrm>
            <a:off x="6166497" y="4664198"/>
            <a:ext cx="1899218" cy="1910577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7" name="テキスト ボックス 10">
            <a:extLst>
              <a:ext uri="{FF2B5EF4-FFF2-40B4-BE49-F238E27FC236}">
                <a16:creationId xmlns:a16="http://schemas.microsoft.com/office/drawing/2014/main" id="{013942EC-1184-D7EE-6A50-195C18643DF9}"/>
              </a:ext>
            </a:extLst>
          </p:cNvPr>
          <p:cNvSpPr txBox="1"/>
          <p:nvPr/>
        </p:nvSpPr>
        <p:spPr>
          <a:xfrm>
            <a:off x="2372034" y="4219465"/>
            <a:ext cx="1838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source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8" name="テキスト ボックス 12">
            <a:extLst>
              <a:ext uri="{FF2B5EF4-FFF2-40B4-BE49-F238E27FC236}">
                <a16:creationId xmlns:a16="http://schemas.microsoft.com/office/drawing/2014/main" id="{233D32F8-5D14-9DA2-261F-A5A314140A00}"/>
              </a:ext>
            </a:extLst>
          </p:cNvPr>
          <p:cNvSpPr txBox="1"/>
          <p:nvPr/>
        </p:nvSpPr>
        <p:spPr>
          <a:xfrm>
            <a:off x="6441185" y="4247208"/>
            <a:ext cx="1577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main-host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9" name="右矢印 13">
            <a:extLst>
              <a:ext uri="{FF2B5EF4-FFF2-40B4-BE49-F238E27FC236}">
                <a16:creationId xmlns:a16="http://schemas.microsoft.com/office/drawing/2014/main" id="{6AFEB84E-7818-D293-7D81-904D3E853001}"/>
              </a:ext>
            </a:extLst>
          </p:cNvPr>
          <p:cNvSpPr/>
          <p:nvPr/>
        </p:nvSpPr>
        <p:spPr>
          <a:xfrm>
            <a:off x="4523725" y="5273017"/>
            <a:ext cx="1412593" cy="449212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0" name="角丸四角形 15">
            <a:extLst>
              <a:ext uri="{FF2B5EF4-FFF2-40B4-BE49-F238E27FC236}">
                <a16:creationId xmlns:a16="http://schemas.microsoft.com/office/drawing/2014/main" id="{B8FC2ADA-E9F4-5A0B-9679-52DA5AC2C04C}"/>
              </a:ext>
            </a:extLst>
          </p:cNvPr>
          <p:cNvSpPr/>
          <p:nvPr/>
        </p:nvSpPr>
        <p:spPr>
          <a:xfrm>
            <a:off x="8660945" y="4678950"/>
            <a:ext cx="1901975" cy="1662951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1" name="テキスト ボックス 17">
            <a:extLst>
              <a:ext uri="{FF2B5EF4-FFF2-40B4-BE49-F238E27FC236}">
                <a16:creationId xmlns:a16="http://schemas.microsoft.com/office/drawing/2014/main" id="{7F83B6E4-C030-7195-119E-2F811EE492DA}"/>
              </a:ext>
            </a:extLst>
          </p:cNvPr>
          <p:cNvSpPr txBox="1"/>
          <p:nvPr/>
        </p:nvSpPr>
        <p:spPr>
          <a:xfrm>
            <a:off x="2096381" y="4762044"/>
            <a:ext cx="1669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VM's 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2" name="スライド番号プレースホルダー 44">
            <a:extLst>
              <a:ext uri="{FF2B5EF4-FFF2-40B4-BE49-F238E27FC236}">
                <a16:creationId xmlns:a16="http://schemas.microsoft.com/office/drawing/2014/main" id="{536A5A23-01A3-3CEB-818E-FF1191B6EAB0}"/>
              </a:ext>
            </a:extLst>
          </p:cNvPr>
          <p:cNvSpPr txBox="1">
            <a:spLocks/>
          </p:cNvSpPr>
          <p:nvPr/>
        </p:nvSpPr>
        <p:spPr>
          <a:xfrm>
            <a:off x="7582344" y="6054638"/>
            <a:ext cx="2590428" cy="345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ea typeface="Yu Gothic Medium" panose="020B0400000000000000" pitchFamily="34" charset="-128"/>
            </a:endParaRPr>
          </a:p>
        </p:txBody>
      </p:sp>
      <p:sp>
        <p:nvSpPr>
          <p:cNvPr id="13" name="テキスト ボックス 25">
            <a:extLst>
              <a:ext uri="{FF2B5EF4-FFF2-40B4-BE49-F238E27FC236}">
                <a16:creationId xmlns:a16="http://schemas.microsoft.com/office/drawing/2014/main" id="{9B777E50-3891-E489-2081-3030C554C024}"/>
              </a:ext>
            </a:extLst>
          </p:cNvPr>
          <p:cNvSpPr txBox="1"/>
          <p:nvPr/>
        </p:nvSpPr>
        <p:spPr>
          <a:xfrm>
            <a:off x="8140994" y="4499243"/>
            <a:ext cx="1225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1600" b="1" dirty="0">
                <a:solidFill>
                  <a:srgbClr val="FF0000"/>
                </a:solidFill>
                <a:ea typeface="Yu Gothic" panose="020B0400000000000000" pitchFamily="34" charset="-128"/>
              </a:rPr>
              <a:t>page-in</a:t>
            </a:r>
            <a:endParaRPr lang="ja-JP" altLang="en-US" sz="1600" b="1">
              <a:solidFill>
                <a:srgbClr val="FF0000"/>
              </a:solidFill>
              <a:ea typeface="Yu Gothic" panose="020B0400000000000000" pitchFamily="34" charset="-128"/>
            </a:endParaRPr>
          </a:p>
        </p:txBody>
      </p:sp>
      <p:pic>
        <p:nvPicPr>
          <p:cNvPr id="14" name="図 26">
            <a:extLst>
              <a:ext uri="{FF2B5EF4-FFF2-40B4-BE49-F238E27FC236}">
                <a16:creationId xmlns:a16="http://schemas.microsoft.com/office/drawing/2014/main" id="{5DA30FB8-FB79-3C1A-2195-2EF4C99695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0592" y="5684014"/>
            <a:ext cx="764193" cy="764193"/>
          </a:xfrm>
          <a:prstGeom prst="rect">
            <a:avLst/>
          </a:prstGeom>
        </p:spPr>
      </p:pic>
      <p:pic>
        <p:nvPicPr>
          <p:cNvPr id="15" name="図 27">
            <a:extLst>
              <a:ext uri="{FF2B5EF4-FFF2-40B4-BE49-F238E27FC236}">
                <a16:creationId xmlns:a16="http://schemas.microsoft.com/office/drawing/2014/main" id="{D6241FEA-6FC2-523F-99B0-8916FCE69F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1756" y="5158665"/>
            <a:ext cx="691131" cy="691131"/>
          </a:xfrm>
          <a:prstGeom prst="rect">
            <a:avLst/>
          </a:prstGeom>
        </p:spPr>
      </p:pic>
      <p:sp>
        <p:nvSpPr>
          <p:cNvPr id="16" name="右カーブ矢印 28">
            <a:extLst>
              <a:ext uri="{FF2B5EF4-FFF2-40B4-BE49-F238E27FC236}">
                <a16:creationId xmlns:a16="http://schemas.microsoft.com/office/drawing/2014/main" id="{2C792956-0954-B243-2BC8-CD499AC34076}"/>
              </a:ext>
            </a:extLst>
          </p:cNvPr>
          <p:cNvSpPr/>
          <p:nvPr/>
        </p:nvSpPr>
        <p:spPr>
          <a:xfrm rot="5400000">
            <a:off x="8497393" y="3551755"/>
            <a:ext cx="442695" cy="2362247"/>
          </a:xfrm>
          <a:prstGeom prst="curvedRightArrow">
            <a:avLst>
              <a:gd name="adj1" fmla="val 6321"/>
              <a:gd name="adj2" fmla="val 31471"/>
              <a:gd name="adj3" fmla="val 2500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7" name="テキスト ボックス 43">
            <a:extLst>
              <a:ext uri="{FF2B5EF4-FFF2-40B4-BE49-F238E27FC236}">
                <a16:creationId xmlns:a16="http://schemas.microsoft.com/office/drawing/2014/main" id="{43C657D8-4B66-A304-8430-F8B6A9393028}"/>
              </a:ext>
            </a:extLst>
          </p:cNvPr>
          <p:cNvSpPr txBox="1"/>
          <p:nvPr/>
        </p:nvSpPr>
        <p:spPr>
          <a:xfrm>
            <a:off x="4153628" y="4678950"/>
            <a:ext cx="208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split</a:t>
            </a:r>
          </a:p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migration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8" name="テキスト ボックス 16">
            <a:extLst>
              <a:ext uri="{FF2B5EF4-FFF2-40B4-BE49-F238E27FC236}">
                <a16:creationId xmlns:a16="http://schemas.microsoft.com/office/drawing/2014/main" id="{D3F2D673-0E69-3F7C-5CCA-BE83FF19EE14}"/>
              </a:ext>
            </a:extLst>
          </p:cNvPr>
          <p:cNvSpPr txBox="1"/>
          <p:nvPr/>
        </p:nvSpPr>
        <p:spPr>
          <a:xfrm>
            <a:off x="8959062" y="4251665"/>
            <a:ext cx="1344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sub-host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21" name="角丸四角形 19">
            <a:extLst>
              <a:ext uri="{FF2B5EF4-FFF2-40B4-BE49-F238E27FC236}">
                <a16:creationId xmlns:a16="http://schemas.microsoft.com/office/drawing/2014/main" id="{C03233A3-0D1A-63D8-DC23-61253A2CF817}"/>
              </a:ext>
            </a:extLst>
          </p:cNvPr>
          <p:cNvSpPr/>
          <p:nvPr/>
        </p:nvSpPr>
        <p:spPr>
          <a:xfrm>
            <a:off x="3192004" y="5126888"/>
            <a:ext cx="492602" cy="707700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C</a:t>
            </a:r>
          </a:p>
        </p:txBody>
      </p:sp>
      <p:sp>
        <p:nvSpPr>
          <p:cNvPr id="22" name="正方形/長方形 50">
            <a:extLst>
              <a:ext uri="{FF2B5EF4-FFF2-40B4-BE49-F238E27FC236}">
                <a16:creationId xmlns:a16="http://schemas.microsoft.com/office/drawing/2014/main" id="{470B1844-FC88-B28F-78FC-447AC3C84A26}"/>
              </a:ext>
            </a:extLst>
          </p:cNvPr>
          <p:cNvSpPr/>
          <p:nvPr/>
        </p:nvSpPr>
        <p:spPr>
          <a:xfrm>
            <a:off x="2305779" y="5882548"/>
            <a:ext cx="319587" cy="281018"/>
          </a:xfrm>
          <a:prstGeom prst="rect">
            <a:avLst/>
          </a:prstGeom>
          <a:solidFill>
            <a:srgbClr val="5B9BD5">
              <a:lumMod val="40000"/>
              <a:lumOff val="60000"/>
              <a:alpha val="99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  <a:cs typeface="+mn-cs"/>
              </a:rPr>
              <a:t>M</a:t>
            </a:r>
            <a:endParaRPr kumimoji="0" lang="ja-JP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  <a:cs typeface="+mn-cs"/>
            </a:endParaRPr>
          </a:p>
        </p:txBody>
      </p:sp>
      <p:sp>
        <p:nvSpPr>
          <p:cNvPr id="23" name="角丸四角形 19">
            <a:extLst>
              <a:ext uri="{FF2B5EF4-FFF2-40B4-BE49-F238E27FC236}">
                <a16:creationId xmlns:a16="http://schemas.microsoft.com/office/drawing/2014/main" id="{5759D861-9C06-FE17-A701-C8F1938C3D7C}"/>
              </a:ext>
            </a:extLst>
          </p:cNvPr>
          <p:cNvSpPr/>
          <p:nvPr/>
        </p:nvSpPr>
        <p:spPr>
          <a:xfrm>
            <a:off x="2209060" y="5132705"/>
            <a:ext cx="493499" cy="707700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  <a:cs typeface="+mn-cs"/>
              </a:rPr>
              <a:t>C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F80E46C-DDC1-129D-438B-4D0CD1AE785C}"/>
              </a:ext>
            </a:extLst>
          </p:cNvPr>
          <p:cNvGrpSpPr/>
          <p:nvPr/>
        </p:nvGrpSpPr>
        <p:grpSpPr>
          <a:xfrm>
            <a:off x="6388229" y="5325280"/>
            <a:ext cx="1003801" cy="1069414"/>
            <a:chOff x="6286629" y="5325280"/>
            <a:chExt cx="1003801" cy="1069414"/>
          </a:xfrm>
        </p:grpSpPr>
        <p:sp>
          <p:nvSpPr>
            <p:cNvPr id="19" name="正方形/長方形 45">
              <a:extLst>
                <a:ext uri="{FF2B5EF4-FFF2-40B4-BE49-F238E27FC236}">
                  <a16:creationId xmlns:a16="http://schemas.microsoft.com/office/drawing/2014/main" id="{ED5E3B1E-1E6B-EE8F-7EBF-BFC6C2C6646A}"/>
                </a:ext>
              </a:extLst>
            </p:cNvPr>
            <p:cNvSpPr/>
            <p:nvPr/>
          </p:nvSpPr>
          <p:spPr>
            <a:xfrm>
              <a:off x="6905459" y="5807870"/>
              <a:ext cx="333144" cy="266843"/>
            </a:xfrm>
            <a:prstGeom prst="rect">
              <a:avLst/>
            </a:prstGeom>
            <a:solidFill>
              <a:srgbClr val="5B9BD5">
                <a:lumMod val="40000"/>
                <a:lumOff val="6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Yu Gothic" panose="020B0400000000000000" pitchFamily="34" charset="-128"/>
                  <a:cs typeface="+mn-cs"/>
                </a:rPr>
                <a:t>M</a:t>
              </a:r>
              <a:endParaRPr kumimoji="0" lang="ja-JP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  <a:cs typeface="+mn-cs"/>
              </a:endParaRPr>
            </a:p>
          </p:txBody>
        </p:sp>
        <p:sp>
          <p:nvSpPr>
            <p:cNvPr id="20" name="テキスト ボックス 47">
              <a:extLst>
                <a:ext uri="{FF2B5EF4-FFF2-40B4-BE49-F238E27FC236}">
                  <a16:creationId xmlns:a16="http://schemas.microsoft.com/office/drawing/2014/main" id="{61A14B11-CFD4-8298-E031-640B643A9911}"/>
                </a:ext>
              </a:extLst>
            </p:cNvPr>
            <p:cNvSpPr txBox="1"/>
            <p:nvPr/>
          </p:nvSpPr>
          <p:spPr>
            <a:xfrm>
              <a:off x="6286629" y="6056140"/>
              <a:ext cx="10038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en-US" altLang="ja-JP" sz="1600" dirty="0">
                  <a:solidFill>
                    <a:srgbClr val="FF0000"/>
                  </a:solidFill>
                  <a:ea typeface="Yu Gothic Medium" panose="020B0400000000000000" pitchFamily="34" charset="-128"/>
                </a:rPr>
                <a:t>compare</a:t>
              </a:r>
              <a:endParaRPr lang="ja-JP" altLang="en-US" sz="1600">
                <a:solidFill>
                  <a:srgbClr val="FF0000"/>
                </a:solidFill>
                <a:ea typeface="Yu Gothic Medium" panose="020B0400000000000000" pitchFamily="34" charset="-128"/>
              </a:endParaRPr>
            </a:p>
          </p:txBody>
        </p:sp>
        <p:cxnSp>
          <p:nvCxnSpPr>
            <p:cNvPr id="24" name="カギ線コネクタ 54">
              <a:extLst>
                <a:ext uri="{FF2B5EF4-FFF2-40B4-BE49-F238E27FC236}">
                  <a16:creationId xmlns:a16="http://schemas.microsoft.com/office/drawing/2014/main" id="{6A062547-AECA-2571-336D-6C07CDDF9AAA}"/>
                </a:ext>
              </a:extLst>
            </p:cNvPr>
            <p:cNvCxnSpPr>
              <a:cxnSpLocks/>
              <a:endCxn id="19" idx="0"/>
            </p:cNvCxnSpPr>
            <p:nvPr/>
          </p:nvCxnSpPr>
          <p:spPr>
            <a:xfrm rot="16200000" flipH="1">
              <a:off x="6715996" y="5451834"/>
              <a:ext cx="482589" cy="229482"/>
            </a:xfrm>
            <a:prstGeom prst="bentConnector3">
              <a:avLst>
                <a:gd name="adj1" fmla="val 3683"/>
              </a:avLst>
            </a:prstGeom>
            <a:noFill/>
            <a:ln w="31750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5" name="直線矢印コネクタ 57">
              <a:extLst>
                <a:ext uri="{FF2B5EF4-FFF2-40B4-BE49-F238E27FC236}">
                  <a16:creationId xmlns:a16="http://schemas.microsoft.com/office/drawing/2014/main" id="{A0AEBFF5-59D7-A960-58AD-1D01CEE84B2A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H="1">
              <a:off x="6583680" y="5941292"/>
              <a:ext cx="321779" cy="0"/>
            </a:xfrm>
            <a:prstGeom prst="straightConnector1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</p:grpSp>
      <p:sp>
        <p:nvSpPr>
          <p:cNvPr id="28" name="右カーブ矢印 29">
            <a:extLst>
              <a:ext uri="{FF2B5EF4-FFF2-40B4-BE49-F238E27FC236}">
                <a16:creationId xmlns:a16="http://schemas.microsoft.com/office/drawing/2014/main" id="{6146AAA1-0059-0FC3-3BE7-793D3BE65EC4}"/>
              </a:ext>
            </a:extLst>
          </p:cNvPr>
          <p:cNvSpPr/>
          <p:nvPr/>
        </p:nvSpPr>
        <p:spPr>
          <a:xfrm rot="16200000">
            <a:off x="8474652" y="4846298"/>
            <a:ext cx="535080" cy="2440381"/>
          </a:xfrm>
          <a:prstGeom prst="curvedRightArrow">
            <a:avLst>
              <a:gd name="adj1" fmla="val 6321"/>
              <a:gd name="adj2" fmla="val 31471"/>
              <a:gd name="adj3" fmla="val 2500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9" name="テキスト ボックス 31">
            <a:extLst>
              <a:ext uri="{FF2B5EF4-FFF2-40B4-BE49-F238E27FC236}">
                <a16:creationId xmlns:a16="http://schemas.microsoft.com/office/drawing/2014/main" id="{5D3EEC72-30D6-D6CD-7CEB-5BA6E1F99877}"/>
              </a:ext>
            </a:extLst>
          </p:cNvPr>
          <p:cNvSpPr txBox="1"/>
          <p:nvPr/>
        </p:nvSpPr>
        <p:spPr>
          <a:xfrm>
            <a:off x="8025049" y="5882548"/>
            <a:ext cx="1083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sz="1600" b="1" dirty="0">
                <a:solidFill>
                  <a:srgbClr val="FF0000"/>
                </a:solidFill>
                <a:ea typeface="Yu Gothic" panose="020B0400000000000000" pitchFamily="34" charset="-128"/>
              </a:rPr>
              <a:t>page-out</a:t>
            </a:r>
            <a:endParaRPr lang="ja-JP" altLang="en-US" sz="1600" b="1">
              <a:solidFill>
                <a:srgbClr val="FF0000"/>
              </a:solidFill>
              <a:ea typeface="Yu Gothic" panose="020B0400000000000000" pitchFamily="34" charset="-128"/>
            </a:endParaRPr>
          </a:p>
        </p:txBody>
      </p:sp>
      <p:sp>
        <p:nvSpPr>
          <p:cNvPr id="41" name="テキスト ボックス 16">
            <a:extLst>
              <a:ext uri="{FF2B5EF4-FFF2-40B4-BE49-F238E27FC236}">
                <a16:creationId xmlns:a16="http://schemas.microsoft.com/office/drawing/2014/main" id="{6CB82BA2-8D94-5C10-2A92-0E6032E9DCA4}"/>
              </a:ext>
            </a:extLst>
          </p:cNvPr>
          <p:cNvSpPr txBox="1"/>
          <p:nvPr/>
        </p:nvSpPr>
        <p:spPr>
          <a:xfrm>
            <a:off x="401812" y="5834489"/>
            <a:ext cx="1409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integrity-</a:t>
            </a:r>
          </a:p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critical data</a:t>
            </a:r>
          </a:p>
        </p:txBody>
      </p:sp>
      <p:sp>
        <p:nvSpPr>
          <p:cNvPr id="42" name="角丸四角形 22">
            <a:extLst>
              <a:ext uri="{FF2B5EF4-FFF2-40B4-BE49-F238E27FC236}">
                <a16:creationId xmlns:a16="http://schemas.microsoft.com/office/drawing/2014/main" id="{749136AE-1336-EEA9-C97C-E8F7742378B6}"/>
              </a:ext>
            </a:extLst>
          </p:cNvPr>
          <p:cNvSpPr/>
          <p:nvPr/>
        </p:nvSpPr>
        <p:spPr>
          <a:xfrm>
            <a:off x="996787" y="5431225"/>
            <a:ext cx="221119" cy="34799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 Medium" panose="020B0400000000000000" pitchFamily="34" charset="-128"/>
                <a:cs typeface="+mn-cs"/>
              </a:rPr>
              <a:t>C</a:t>
            </a: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7" name="角丸四角形 19">
            <a:extLst>
              <a:ext uri="{FF2B5EF4-FFF2-40B4-BE49-F238E27FC236}">
                <a16:creationId xmlns:a16="http://schemas.microsoft.com/office/drawing/2014/main" id="{4E931087-9529-286D-B662-D783F4A4A2AC}"/>
              </a:ext>
            </a:extLst>
          </p:cNvPr>
          <p:cNvSpPr/>
          <p:nvPr/>
        </p:nvSpPr>
        <p:spPr>
          <a:xfrm>
            <a:off x="2702559" y="5126888"/>
            <a:ext cx="492602" cy="707700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30" name="角丸四角形 19">
            <a:extLst>
              <a:ext uri="{FF2B5EF4-FFF2-40B4-BE49-F238E27FC236}">
                <a16:creationId xmlns:a16="http://schemas.microsoft.com/office/drawing/2014/main" id="{FD97A9AD-89DB-7D21-4BA2-2DEC62F6B07D}"/>
              </a:ext>
            </a:extLst>
          </p:cNvPr>
          <p:cNvSpPr/>
          <p:nvPr/>
        </p:nvSpPr>
        <p:spPr>
          <a:xfrm>
            <a:off x="3680904" y="5126888"/>
            <a:ext cx="492602" cy="707700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31" name="正方形/長方形 50">
            <a:extLst>
              <a:ext uri="{FF2B5EF4-FFF2-40B4-BE49-F238E27FC236}">
                <a16:creationId xmlns:a16="http://schemas.microsoft.com/office/drawing/2014/main" id="{828093A6-334A-0900-FEEA-3591FF541C50}"/>
              </a:ext>
            </a:extLst>
          </p:cNvPr>
          <p:cNvSpPr/>
          <p:nvPr/>
        </p:nvSpPr>
        <p:spPr>
          <a:xfrm>
            <a:off x="3282795" y="5882548"/>
            <a:ext cx="319587" cy="281018"/>
          </a:xfrm>
          <a:prstGeom prst="rect">
            <a:avLst/>
          </a:prstGeom>
          <a:solidFill>
            <a:srgbClr val="C5E1B4">
              <a:alpha val="99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  <a:cs typeface="+mn-cs"/>
              </a:rPr>
              <a:t>M</a:t>
            </a:r>
            <a:endParaRPr kumimoji="0" lang="ja-JP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  <a:cs typeface="+mn-cs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FFE3779-CC75-F074-89B1-E212E763BB78}"/>
              </a:ext>
            </a:extLst>
          </p:cNvPr>
          <p:cNvGrpSpPr/>
          <p:nvPr/>
        </p:nvGrpSpPr>
        <p:grpSpPr>
          <a:xfrm>
            <a:off x="8775051" y="5255202"/>
            <a:ext cx="1003801" cy="1069414"/>
            <a:chOff x="8673451" y="5255202"/>
            <a:chExt cx="1003801" cy="1069414"/>
          </a:xfrm>
        </p:grpSpPr>
        <p:sp>
          <p:nvSpPr>
            <p:cNvPr id="39" name="テキスト ボックス 47">
              <a:extLst>
                <a:ext uri="{FF2B5EF4-FFF2-40B4-BE49-F238E27FC236}">
                  <a16:creationId xmlns:a16="http://schemas.microsoft.com/office/drawing/2014/main" id="{8BD3CB09-E188-3CB7-589C-58500287FDB3}"/>
                </a:ext>
              </a:extLst>
            </p:cNvPr>
            <p:cNvSpPr txBox="1"/>
            <p:nvPr/>
          </p:nvSpPr>
          <p:spPr>
            <a:xfrm>
              <a:off x="8673451" y="5986062"/>
              <a:ext cx="10038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en-US" altLang="ja-JP" sz="1600" dirty="0">
                  <a:solidFill>
                    <a:srgbClr val="FF0000"/>
                  </a:solidFill>
                  <a:ea typeface="Yu Gothic Medium" panose="020B0400000000000000" pitchFamily="34" charset="-128"/>
                </a:rPr>
                <a:t>compare</a:t>
              </a:r>
              <a:endParaRPr lang="ja-JP" altLang="en-US" sz="1600">
                <a:solidFill>
                  <a:srgbClr val="FF0000"/>
                </a:solidFill>
                <a:ea typeface="Yu Gothic Medium" panose="020B0400000000000000" pitchFamily="34" charset="-128"/>
              </a:endParaRPr>
            </a:p>
          </p:txBody>
        </p:sp>
        <p:sp>
          <p:nvSpPr>
            <p:cNvPr id="38" name="正方形/長方形 45">
              <a:extLst>
                <a:ext uri="{FF2B5EF4-FFF2-40B4-BE49-F238E27FC236}">
                  <a16:creationId xmlns:a16="http://schemas.microsoft.com/office/drawing/2014/main" id="{3BFC0BD1-1B6C-7BFD-469B-30112351E889}"/>
                </a:ext>
              </a:extLst>
            </p:cNvPr>
            <p:cNvSpPr/>
            <p:nvPr/>
          </p:nvSpPr>
          <p:spPr>
            <a:xfrm>
              <a:off x="9292281" y="5737792"/>
              <a:ext cx="333144" cy="266843"/>
            </a:xfrm>
            <a:prstGeom prst="rect">
              <a:avLst/>
            </a:prstGeom>
            <a:solidFill>
              <a:srgbClr val="C5E1B4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Yu Gothic" panose="020B0400000000000000" pitchFamily="34" charset="-128"/>
                  <a:cs typeface="+mn-cs"/>
                </a:rPr>
                <a:t>M</a:t>
              </a:r>
              <a:endParaRPr kumimoji="0" lang="ja-JP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  <a:cs typeface="+mn-cs"/>
              </a:endParaRPr>
            </a:p>
          </p:txBody>
        </p:sp>
        <p:cxnSp>
          <p:nvCxnSpPr>
            <p:cNvPr id="40" name="カギ線コネクタ 54">
              <a:extLst>
                <a:ext uri="{FF2B5EF4-FFF2-40B4-BE49-F238E27FC236}">
                  <a16:creationId xmlns:a16="http://schemas.microsoft.com/office/drawing/2014/main" id="{76DB64D8-2A83-E1CA-2500-3465DEFC4FB4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 rot="16200000" flipH="1">
              <a:off x="9102818" y="5381756"/>
              <a:ext cx="482589" cy="229482"/>
            </a:xfrm>
            <a:prstGeom prst="bentConnector3">
              <a:avLst>
                <a:gd name="adj1" fmla="val 3683"/>
              </a:avLst>
            </a:prstGeom>
            <a:noFill/>
            <a:ln w="31750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3" name="直線矢印コネクタ 57">
              <a:extLst>
                <a:ext uri="{FF2B5EF4-FFF2-40B4-BE49-F238E27FC236}">
                  <a16:creationId xmlns:a16="http://schemas.microsoft.com/office/drawing/2014/main" id="{071E7799-4D9E-E28E-9EDD-B32E6F335EDB}"/>
                </a:ext>
              </a:extLst>
            </p:cNvPr>
            <p:cNvCxnSpPr>
              <a:cxnSpLocks/>
              <a:stCxn id="38" idx="1"/>
            </p:cNvCxnSpPr>
            <p:nvPr/>
          </p:nvCxnSpPr>
          <p:spPr>
            <a:xfrm flipH="1">
              <a:off x="8970502" y="5871214"/>
              <a:ext cx="321779" cy="0"/>
            </a:xfrm>
            <a:prstGeom prst="straightConnector1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7348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668"/>
    </mc:Choice>
    <mc:Fallback xmlns="">
      <p:transition spd="slow" advTm="756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0 L 0.09323 -0.0831 C 0.11276 -0.10139 0.1418 -0.11134 0.1724 -0.11134 C 0.20729 -0.11134 0.23529 -0.10139 0.25469 -0.0831 C 0.28581 -0.05532 0.31485 -0.05185 0.3461 -0.02407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05" y="-557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4.07407E-6 C 0.09206 -0.05 0.18464 -0.09907 0.26016 -0.10439 C 0.33568 -0.10995 0.39753 -0.0743 0.45651 -0.03634 " pathEditMode="relative" rAng="0" ptsTypes="A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26" y="-5255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07407E-6 C 0.05898 -0.04143 0.08906 -0.10439 0.15299 -0.11134 C 0.21692 -0.11828 0.31041 -0.05115 0.37916 -0.0243 " pathEditMode="relative" rAng="0" ptsTypes="AAA">
                                      <p:cBhvr>
                                        <p:cTn id="1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560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4.07407E-6 C 0.08737 -0.04838 0.17487 -0.0949 0.26015 -0.09976 C 0.34583 -0.10439 0.50312 -0.03217 0.50312 -0.03194 " pathEditMode="relative" rAng="0" ptsTypes="AAA">
                                      <p:cBhvr>
                                        <p:cTn id="1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56" y="-50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7.40741E-7 L 0.33008 -0.011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7" y="-602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40741E-7 L 0.45 -0.0208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312 -0.03194 C 0.45312 -0.06435 0.40312 -0.09652 0.36979 -0.09699 C 0.33645 -0.09768 0.31979 -0.0662 0.30312 -0.03495 " pathEditMode="relative" rAng="0" ptsTypes="AAA">
                                      <p:cBhvr>
                                        <p:cTn id="6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-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882 -0.0243 C 0.33541 0.01737 0.372 0.05926 0.40859 0.05973 C 0.44544 0.05996 0.46835 0.02593 0.50546 -0.01551 " pathEditMode="relative" rAng="0" ptsTypes="AAA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26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3" grpId="1"/>
      <p:bldP spid="16" grpId="0" animBg="1"/>
      <p:bldP spid="16" grpId="1" animBg="1"/>
      <p:bldP spid="17" grpId="0"/>
      <p:bldP spid="21" grpId="3" animBg="1"/>
      <p:bldP spid="21" grpId="4" animBg="1"/>
      <p:bldP spid="22" grpId="0" animBg="1"/>
      <p:bldP spid="22" grpId="1" animBg="1"/>
      <p:bldP spid="22" grpId="2" animBg="1"/>
      <p:bldP spid="23" grpId="0" animBg="1"/>
      <p:bldP spid="23" grpId="1" animBg="1"/>
      <p:bldP spid="28" grpId="0" animBg="1"/>
      <p:bldP spid="29" grpId="0"/>
      <p:bldP spid="27" grpId="3" animBg="1"/>
      <p:bldP spid="27" grpId="4" animBg="1"/>
      <p:bldP spid="30" grpId="3" animBg="1"/>
      <p:bldP spid="30" grpId="4" animBg="1"/>
      <p:bldP spid="30" grpId="5" animBg="1"/>
      <p:bldP spid="31" grpId="0" animBg="1"/>
      <p:bldP spid="31" grpId="1" animBg="1"/>
      <p:bldP spid="31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BE04E-FAA0-4D11-F277-AE396E656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Detection of Selectively Unprotected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00138-D65C-F12F-00A2-7B076753C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Analyze the OS memory management in a VM</a:t>
            </a:r>
          </a:p>
          <a:p>
            <a:pPr lvl="1"/>
            <a:r>
              <a:rPr lang="en-JP" dirty="0"/>
              <a:t>Check if a target memory page is contained in a free memory region</a:t>
            </a:r>
          </a:p>
          <a:p>
            <a:r>
              <a:rPr lang="en-JP" dirty="0"/>
              <a:t>Analyze the OS process management in a VM</a:t>
            </a:r>
          </a:p>
          <a:p>
            <a:pPr lvl="1"/>
            <a:r>
              <a:rPr lang="en-JP" dirty="0"/>
              <a:t>Find a process that owns a target page and check the process name</a:t>
            </a:r>
          </a:p>
          <a:p>
            <a:r>
              <a:rPr lang="en-JP" dirty="0"/>
              <a:t>Analyze application data in a VM</a:t>
            </a:r>
          </a:p>
          <a:p>
            <a:pPr lvl="1"/>
            <a:r>
              <a:rPr lang="en-JP" dirty="0"/>
              <a:t>Calculate and check the virtual address assigned to a target page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BDDBE-F8B7-AB24-405E-841DE367D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B914BC5-E1E3-B5BE-B2BE-B88CE30CD520}"/>
              </a:ext>
            </a:extLst>
          </p:cNvPr>
          <p:cNvSpPr/>
          <p:nvPr/>
        </p:nvSpPr>
        <p:spPr>
          <a:xfrm>
            <a:off x="3796496" y="4383673"/>
            <a:ext cx="6273479" cy="213340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P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2D57C326-677B-80F4-644C-ACA9BA917987}"/>
              </a:ext>
            </a:extLst>
          </p:cNvPr>
          <p:cNvSpPr txBox="1"/>
          <p:nvPr/>
        </p:nvSpPr>
        <p:spPr>
          <a:xfrm>
            <a:off x="10154353" y="4580094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JP" dirty="0">
                <a:solidFill>
                  <a:prstClr val="black"/>
                </a:solidFill>
                <a:ea typeface="Yu Gothic Medium" panose="020B0400000000000000" pitchFamily="34" charset="-128"/>
              </a:rPr>
              <a:t>VM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4AE9558-4C84-8AE9-42AE-1342BCF94412}"/>
              </a:ext>
            </a:extLst>
          </p:cNvPr>
          <p:cNvSpPr/>
          <p:nvPr/>
        </p:nvSpPr>
        <p:spPr>
          <a:xfrm>
            <a:off x="4117538" y="5806774"/>
            <a:ext cx="5667830" cy="3941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11F2F636-936D-A85C-FC8B-E372439F7242}"/>
              </a:ext>
            </a:extLst>
          </p:cNvPr>
          <p:cNvSpPr txBox="1"/>
          <p:nvPr/>
        </p:nvSpPr>
        <p:spPr>
          <a:xfrm>
            <a:off x="7886992" y="44996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JP" dirty="0">
                <a:solidFill>
                  <a:prstClr val="black"/>
                </a:solidFill>
                <a:ea typeface="Yu Gothic Medium" panose="020B0400000000000000" pitchFamily="34" charset="-128"/>
              </a:rPr>
              <a:t>process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D1D71E-C746-3061-231E-2E7F147BBCA0}"/>
              </a:ext>
            </a:extLst>
          </p:cNvPr>
          <p:cNvSpPr txBox="1"/>
          <p:nvPr/>
        </p:nvSpPr>
        <p:spPr>
          <a:xfrm>
            <a:off x="4152263" y="4502536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JP" dirty="0">
                <a:solidFill>
                  <a:prstClr val="black"/>
                </a:solidFill>
                <a:ea typeface="Yu Gothic Medium" panose="020B0400000000000000" pitchFamily="34" charset="-128"/>
              </a:rPr>
              <a:t>insensitive process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5DE0E599-5681-78DE-438C-9A818882E63F}"/>
              </a:ext>
            </a:extLst>
          </p:cNvPr>
          <p:cNvSpPr/>
          <p:nvPr/>
        </p:nvSpPr>
        <p:spPr>
          <a:xfrm>
            <a:off x="4117539" y="4875304"/>
            <a:ext cx="2213814" cy="39410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89A10F-C63F-0C99-E126-9C3551693259}"/>
              </a:ext>
            </a:extLst>
          </p:cNvPr>
          <p:cNvSpPr txBox="1"/>
          <p:nvPr/>
        </p:nvSpPr>
        <p:spPr>
          <a:xfrm>
            <a:off x="4152263" y="5421276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JP" dirty="0">
                <a:solidFill>
                  <a:prstClr val="black"/>
                </a:solidFill>
                <a:ea typeface="Yu Gothic Medium" panose="020B0400000000000000" pitchFamily="34" charset="-128"/>
              </a:rPr>
              <a:t>physical memory</a:t>
            </a:r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EFFDB664-7EDB-FAAB-3C38-4F7737139799}"/>
              </a:ext>
            </a:extLst>
          </p:cNvPr>
          <p:cNvSpPr/>
          <p:nvPr/>
        </p:nvSpPr>
        <p:spPr>
          <a:xfrm>
            <a:off x="5060019" y="5806774"/>
            <a:ext cx="942481" cy="39410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JP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 Medium" panose="020B0400000000000000" pitchFamily="34" charset="-128"/>
                <a:cs typeface="+mn-cs"/>
              </a:rPr>
              <a:t>free</a:t>
            </a:r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68623922-6649-0A39-DC39-4F27917222C9}"/>
              </a:ext>
            </a:extLst>
          </p:cNvPr>
          <p:cNvSpPr/>
          <p:nvPr/>
        </p:nvSpPr>
        <p:spPr>
          <a:xfrm>
            <a:off x="7893934" y="5806774"/>
            <a:ext cx="1891434" cy="39410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JP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 Medium" panose="020B0400000000000000" pitchFamily="34" charset="-128"/>
                <a:cs typeface="+mn-cs"/>
              </a:rPr>
              <a:t>free</a:t>
            </a:r>
          </a:p>
        </p:txBody>
      </p:sp>
      <p:sp>
        <p:nvSpPr>
          <p:cNvPr id="20" name="Rectangle 23">
            <a:extLst>
              <a:ext uri="{FF2B5EF4-FFF2-40B4-BE49-F238E27FC236}">
                <a16:creationId xmlns:a16="http://schemas.microsoft.com/office/drawing/2014/main" id="{9431577F-108A-3C9C-208A-7936049780DE}"/>
              </a:ext>
            </a:extLst>
          </p:cNvPr>
          <p:cNvSpPr/>
          <p:nvPr/>
        </p:nvSpPr>
        <p:spPr>
          <a:xfrm>
            <a:off x="6450959" y="5806774"/>
            <a:ext cx="447602" cy="39410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D0872554-BF7F-E1CD-60F4-6B18B4BDD64F}"/>
              </a:ext>
            </a:extLst>
          </p:cNvPr>
          <p:cNvSpPr/>
          <p:nvPr/>
        </p:nvSpPr>
        <p:spPr>
          <a:xfrm>
            <a:off x="6981198" y="4873543"/>
            <a:ext cx="2804169" cy="3941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4B6A1E-17DC-BC44-D207-DA8F451D1D3A}"/>
              </a:ext>
            </a:extLst>
          </p:cNvPr>
          <p:cNvSpPr/>
          <p:nvPr/>
        </p:nvSpPr>
        <p:spPr>
          <a:xfrm>
            <a:off x="7523837" y="4873542"/>
            <a:ext cx="1650001" cy="39411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 Medium" panose="020B0400000000000000" pitchFamily="34" charset="-128"/>
                <a:cs typeface="+mn-cs"/>
              </a:rPr>
              <a:t>insensitive </a:t>
            </a:r>
            <a:r>
              <a:rPr kumimoji="0" lang="en-US" altLang="ja-JP" sz="1600" kern="0" dirty="0">
                <a:solidFill>
                  <a:prstClr val="black"/>
                </a:solidFill>
                <a:ea typeface="Yu Gothic Medium" panose="020B0400000000000000" pitchFamily="34" charset="-128"/>
              </a:rPr>
              <a:t>data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E4BC296-4DC7-774C-2612-0084C244638B}"/>
              </a:ext>
            </a:extLst>
          </p:cNvPr>
          <p:cNvSpPr/>
          <p:nvPr/>
        </p:nvSpPr>
        <p:spPr>
          <a:xfrm>
            <a:off x="972126" y="5153713"/>
            <a:ext cx="1365813" cy="5351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SEmigrate</a:t>
            </a:r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18A763FC-19EF-2645-D08A-50445BD9AEEA}"/>
              </a:ext>
            </a:extLst>
          </p:cNvPr>
          <p:cNvSpPr/>
          <p:nvPr/>
        </p:nvSpPr>
        <p:spPr>
          <a:xfrm>
            <a:off x="2604013" y="5267652"/>
            <a:ext cx="936722" cy="302461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2541A5-6616-B0B8-5DF5-3079B3CFB129}"/>
              </a:ext>
            </a:extLst>
          </p:cNvPr>
          <p:cNvSpPr txBox="1"/>
          <p:nvPr/>
        </p:nvSpPr>
        <p:spPr>
          <a:xfrm>
            <a:off x="2214430" y="5614909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VM</a:t>
            </a:r>
          </a:p>
          <a:p>
            <a:pPr algn="ctr"/>
            <a:r>
              <a:rPr lang="en-JP" dirty="0"/>
              <a:t>introspection</a:t>
            </a:r>
          </a:p>
        </p:txBody>
      </p:sp>
    </p:spTree>
    <p:extLst>
      <p:ext uri="{BB962C8B-B14F-4D97-AF65-F5344CB8AC3E}">
        <p14:creationId xmlns:p14="http://schemas.microsoft.com/office/powerpoint/2010/main" val="100322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565"/>
    </mc:Choice>
    <mc:Fallback xmlns="">
      <p:transition spd="slow" advTm="63565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016EB-D02A-DF9E-C0EF-062E6367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1D026-1B52-0006-ECCF-AA71AF844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examined performance </a:t>
            </a:r>
            <a:r>
              <a:rPr lang="en-US" altLang="ja-JP" dirty="0"/>
              <a:t>improvement by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SEmigrate</a:t>
            </a:r>
            <a:endParaRPr kumimoji="1" lang="en-US" altLang="ja-JP" dirty="0"/>
          </a:p>
          <a:p>
            <a:pPr lvl="1"/>
            <a:r>
              <a:rPr lang="en" altLang="ja-JP" dirty="0"/>
              <a:t>Migrated an evenly split VM with 96 GB of memory to two hosts</a:t>
            </a:r>
            <a:endParaRPr lang="en-US" altLang="ja-JP" dirty="0"/>
          </a:p>
          <a:p>
            <a:r>
              <a:rPr lang="en-US" altLang="ja-JP" dirty="0"/>
              <a:t>Comparisons</a:t>
            </a:r>
          </a:p>
          <a:p>
            <a:pPr lvl="1"/>
            <a:r>
              <a:rPr lang="en-US" altLang="ja-JP" dirty="0"/>
              <a:t>No decryption or integrity checking at a sub-host (</a:t>
            </a:r>
            <a:r>
              <a:rPr lang="en-US" altLang="ja-JP" dirty="0">
                <a:ea typeface="Hiragino Kaku Gothic StdN W8" panose="020B0800000000000000" pitchFamily="34" charset="-128"/>
              </a:rPr>
              <a:t>sub-host opt)</a:t>
            </a:r>
          </a:p>
          <a:p>
            <a:pPr lvl="1"/>
            <a:r>
              <a:rPr lang="en" altLang="ja-JP" dirty="0"/>
              <a:t>No encryption or integrity checking (no protection)</a:t>
            </a:r>
          </a:p>
          <a:p>
            <a:pPr lvl="1"/>
            <a:r>
              <a:rPr lang="en-US" altLang="ja-JP" dirty="0"/>
              <a:t>Encryption and integrity checking of all memory data (</a:t>
            </a:r>
            <a:r>
              <a:rPr lang="en-US" altLang="ja-JP" dirty="0">
                <a:ea typeface="Hiragino Kaku Gothic StdN W8" panose="020B0800000000000000" pitchFamily="34" charset="-128"/>
              </a:rPr>
              <a:t>full protection</a:t>
            </a:r>
            <a:r>
              <a:rPr lang="en-US" altLang="ja-JP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4908F9-9709-0B1C-7BEC-F3A79E78C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B3565D6-4F41-8FE0-5D1E-69879667E5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193919"/>
              </p:ext>
            </p:extLst>
          </p:nvPr>
        </p:nvGraphicFramePr>
        <p:xfrm>
          <a:off x="817797" y="4296177"/>
          <a:ext cx="6527383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063048679"/>
                    </a:ext>
                  </a:extLst>
                </a:gridCol>
                <a:gridCol w="1528996">
                  <a:extLst>
                    <a:ext uri="{9D8B030D-6E8A-4147-A177-3AD203B41FA5}">
                      <a16:colId xmlns:a16="http://schemas.microsoft.com/office/drawing/2014/main" val="1177380838"/>
                    </a:ext>
                  </a:extLst>
                </a:gridCol>
                <a:gridCol w="1633928">
                  <a:extLst>
                    <a:ext uri="{9D8B030D-6E8A-4147-A177-3AD203B41FA5}">
                      <a16:colId xmlns:a16="http://schemas.microsoft.com/office/drawing/2014/main" val="891877254"/>
                    </a:ext>
                  </a:extLst>
                </a:gridCol>
                <a:gridCol w="1738859">
                  <a:extLst>
                    <a:ext uri="{9D8B030D-6E8A-4147-A177-3AD203B41FA5}">
                      <a16:colId xmlns:a16="http://schemas.microsoft.com/office/drawing/2014/main" val="1369504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source host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main host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sub-host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420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CPU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JP" dirty="0"/>
                        <a:t>Intel Core i7-12700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726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memory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JP" dirty="0"/>
                        <a:t>128 GB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378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network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JP" dirty="0"/>
                        <a:t>100 GbE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598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OS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JP" dirty="0"/>
                        <a:t>Linux 5.15.60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746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virtualization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JP" dirty="0"/>
                        <a:t>QEMU-KVM 7.1.0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52053"/>
                  </a:ext>
                </a:extLst>
              </a:tr>
            </a:tbl>
          </a:graphicData>
        </a:graphic>
      </p:graphicFrame>
      <p:pic>
        <p:nvPicPr>
          <p:cNvPr id="6" name="図 50">
            <a:extLst>
              <a:ext uri="{FF2B5EF4-FFF2-40B4-BE49-F238E27FC236}">
                <a16:creationId xmlns:a16="http://schemas.microsoft.com/office/drawing/2014/main" id="{75EE5624-9CC5-91D1-DE68-623A6EA8E9A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19497" y="5213083"/>
            <a:ext cx="454532" cy="633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図 50">
            <a:extLst>
              <a:ext uri="{FF2B5EF4-FFF2-40B4-BE49-F238E27FC236}">
                <a16:creationId xmlns:a16="http://schemas.microsoft.com/office/drawing/2014/main" id="{646129B5-55A5-7A53-5DC0-E3532CB9FD1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97864" y="4569888"/>
            <a:ext cx="454532" cy="633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図 50">
            <a:extLst>
              <a:ext uri="{FF2B5EF4-FFF2-40B4-BE49-F238E27FC236}">
                <a16:creationId xmlns:a16="http://schemas.microsoft.com/office/drawing/2014/main" id="{16F18950-D321-FA4A-1DDF-6EEB8FA0F90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93668" y="5734118"/>
            <a:ext cx="454532" cy="633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551AD07-7095-6B38-2D07-8102DF20B2BB}"/>
              </a:ext>
            </a:extLst>
          </p:cNvPr>
          <p:cNvCxnSpPr>
            <a:cxnSpLocks/>
            <a:stCxn id="7" idx="1"/>
            <a:endCxn id="6" idx="3"/>
          </p:cNvCxnSpPr>
          <p:nvPr/>
        </p:nvCxnSpPr>
        <p:spPr>
          <a:xfrm flipH="1">
            <a:off x="8774029" y="4886578"/>
            <a:ext cx="1223835" cy="6431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923BF68-51D6-2ACB-D1DE-CE7FC4643F92}"/>
              </a:ext>
            </a:extLst>
          </p:cNvPr>
          <p:cNvCxnSpPr>
            <a:cxnSpLocks/>
            <a:stCxn id="8" idx="1"/>
            <a:endCxn id="6" idx="3"/>
          </p:cNvCxnSpPr>
          <p:nvPr/>
        </p:nvCxnSpPr>
        <p:spPr>
          <a:xfrm flipH="1" flipV="1">
            <a:off x="8774029" y="5529773"/>
            <a:ext cx="1219639" cy="5210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950D06A-923B-9D0D-4F18-51EAB069B812}"/>
              </a:ext>
            </a:extLst>
          </p:cNvPr>
          <p:cNvSpPr txBox="1"/>
          <p:nvPr/>
        </p:nvSpPr>
        <p:spPr>
          <a:xfrm>
            <a:off x="7825599" y="5900057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source host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97AD3D3-89F7-A808-3884-8EC6D51A9481}"/>
              </a:ext>
            </a:extLst>
          </p:cNvPr>
          <p:cNvCxnSpPr>
            <a:cxnSpLocks/>
          </p:cNvCxnSpPr>
          <p:nvPr/>
        </p:nvCxnSpPr>
        <p:spPr>
          <a:xfrm flipV="1">
            <a:off x="8898489" y="4724941"/>
            <a:ext cx="950114" cy="51095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A9E33A6-92DF-F0F4-615C-F8438EA1134E}"/>
              </a:ext>
            </a:extLst>
          </p:cNvPr>
          <p:cNvSpPr txBox="1"/>
          <p:nvPr/>
        </p:nvSpPr>
        <p:spPr>
          <a:xfrm>
            <a:off x="8547547" y="4568226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27 Gbps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2C8D2B1-6B05-FC25-242A-53DF1EE8E63B}"/>
              </a:ext>
            </a:extLst>
          </p:cNvPr>
          <p:cNvSpPr/>
          <p:nvPr/>
        </p:nvSpPr>
        <p:spPr>
          <a:xfrm>
            <a:off x="9337667" y="5217123"/>
            <a:ext cx="536027" cy="557048"/>
          </a:xfrm>
          <a:custGeom>
            <a:avLst/>
            <a:gdLst>
              <a:gd name="connsiteX0" fmla="*/ 536027 w 536027"/>
              <a:gd name="connsiteY0" fmla="*/ 0 h 557048"/>
              <a:gd name="connsiteX1" fmla="*/ 0 w 536027"/>
              <a:gd name="connsiteY1" fmla="*/ 304800 h 557048"/>
              <a:gd name="connsiteX2" fmla="*/ 536027 w 536027"/>
              <a:gd name="connsiteY2" fmla="*/ 557048 h 557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027" h="557048">
                <a:moveTo>
                  <a:pt x="536027" y="0"/>
                </a:moveTo>
                <a:cubicBezTo>
                  <a:pt x="268013" y="105979"/>
                  <a:pt x="0" y="211959"/>
                  <a:pt x="0" y="304800"/>
                </a:cubicBezTo>
                <a:cubicBezTo>
                  <a:pt x="0" y="397641"/>
                  <a:pt x="268013" y="477344"/>
                  <a:pt x="536027" y="557048"/>
                </a:cubicBezTo>
              </a:path>
            </a:pathLst>
          </a:custGeom>
          <a:ln w="285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B8F0BB-0FF1-FE1D-03EF-1CD71A99326A}"/>
              </a:ext>
            </a:extLst>
          </p:cNvPr>
          <p:cNvSpPr txBox="1"/>
          <p:nvPr/>
        </p:nvSpPr>
        <p:spPr>
          <a:xfrm>
            <a:off x="9608128" y="5341416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19 Gbps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087B8-E3CB-E906-28C0-8BD255225D3D}"/>
              </a:ext>
            </a:extLst>
          </p:cNvPr>
          <p:cNvSpPr txBox="1"/>
          <p:nvPr/>
        </p:nvSpPr>
        <p:spPr>
          <a:xfrm>
            <a:off x="10515951" y="462803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main host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0BBD1F-718D-0CE9-F563-581145888562}"/>
              </a:ext>
            </a:extLst>
          </p:cNvPr>
          <p:cNvSpPr txBox="1"/>
          <p:nvPr/>
        </p:nvSpPr>
        <p:spPr>
          <a:xfrm>
            <a:off x="10500259" y="5858983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sub-host</a:t>
            </a:r>
          </a:p>
        </p:txBody>
      </p:sp>
    </p:spTree>
    <p:extLst>
      <p:ext uri="{BB962C8B-B14F-4D97-AF65-F5344CB8AC3E}">
        <p14:creationId xmlns:p14="http://schemas.microsoft.com/office/powerpoint/2010/main" val="170614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960"/>
    </mc:Choice>
    <mc:Fallback xmlns="">
      <p:transition spd="slow" advTm="4096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1E531-B49D-A2A2-0CCA-B397850B4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Migration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4C9CA-162A-3A19-6120-95FAAF93E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Ran an application that used 50 GB of memory in a VM</a:t>
            </a:r>
          </a:p>
          <a:p>
            <a:pPr lvl="1"/>
            <a:r>
              <a:rPr lang="en" altLang="ja-JP" dirty="0"/>
              <a:t>Configured that its memory was not encrypted but integrity-checked</a:t>
            </a:r>
          </a:p>
          <a:p>
            <a:pPr lvl="1"/>
            <a:r>
              <a:rPr lang="en" altLang="ja-JP" dirty="0"/>
              <a:t>The VM contained 42 GB of free memory</a:t>
            </a:r>
          </a:p>
          <a:p>
            <a:r>
              <a:rPr lang="en" altLang="ja-JP" dirty="0" err="1"/>
              <a:t>SEmigrate</a:t>
            </a:r>
            <a:r>
              <a:rPr lang="en" altLang="ja-JP" dirty="0"/>
              <a:t> reduced the migration time by 43%</a:t>
            </a:r>
          </a:p>
          <a:p>
            <a:pPr lvl="1"/>
            <a:r>
              <a:rPr lang="en" altLang="ja-JP" dirty="0"/>
              <a:t>Reduced the CPU utilization by 44-68%</a:t>
            </a:r>
          </a:p>
          <a:p>
            <a:pPr lvl="1"/>
            <a:r>
              <a:rPr lang="en" altLang="ja-JP" dirty="0"/>
              <a:t>Sub-host optimization was more effective at the sub-host</a:t>
            </a:r>
            <a:r>
              <a:rPr lang="en-JP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694AA0-BD8D-D680-5264-BA50B0464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87F1350-2B08-A4A6-EED1-123545F161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783558"/>
              </p:ext>
            </p:extLst>
          </p:nvPr>
        </p:nvGraphicFramePr>
        <p:xfrm>
          <a:off x="700153" y="4287187"/>
          <a:ext cx="3790066" cy="2418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0089C3B-6CCC-E753-9DF3-43BA952135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3383541"/>
              </p:ext>
            </p:extLst>
          </p:nvPr>
        </p:nvGraphicFramePr>
        <p:xfrm>
          <a:off x="4595150" y="4287186"/>
          <a:ext cx="7007350" cy="2418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485CAFE-2D72-C6EB-7855-FF7140B9FD67}"/>
              </a:ext>
            </a:extLst>
          </p:cNvPr>
          <p:cNvCxnSpPr>
            <a:cxnSpLocks/>
          </p:cNvCxnSpPr>
          <p:nvPr/>
        </p:nvCxnSpPr>
        <p:spPr>
          <a:xfrm>
            <a:off x="3013552" y="4813625"/>
            <a:ext cx="755259" cy="68260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13F44B-B8DF-E98F-EEE5-7F64BDA009A4}"/>
              </a:ext>
            </a:extLst>
          </p:cNvPr>
          <p:cNvSpPr txBox="1"/>
          <p:nvPr/>
        </p:nvSpPr>
        <p:spPr>
          <a:xfrm>
            <a:off x="3466051" y="481362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43 %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3034FE4-388A-8933-8933-542DFAB56907}"/>
              </a:ext>
            </a:extLst>
          </p:cNvPr>
          <p:cNvCxnSpPr>
            <a:cxnSpLocks/>
          </p:cNvCxnSpPr>
          <p:nvPr/>
        </p:nvCxnSpPr>
        <p:spPr>
          <a:xfrm>
            <a:off x="6316925" y="5044754"/>
            <a:ext cx="368080" cy="45147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58F83AE-AB76-0323-07EA-2E2B95FD51BA}"/>
              </a:ext>
            </a:extLst>
          </p:cNvPr>
          <p:cNvCxnSpPr>
            <a:cxnSpLocks/>
          </p:cNvCxnSpPr>
          <p:nvPr/>
        </p:nvCxnSpPr>
        <p:spPr>
          <a:xfrm>
            <a:off x="7793972" y="4848172"/>
            <a:ext cx="368080" cy="5146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83937D0-3599-1520-E02E-6A03A4E0FA04}"/>
              </a:ext>
            </a:extLst>
          </p:cNvPr>
          <p:cNvCxnSpPr>
            <a:cxnSpLocks/>
          </p:cNvCxnSpPr>
          <p:nvPr/>
        </p:nvCxnSpPr>
        <p:spPr>
          <a:xfrm>
            <a:off x="9271019" y="4963566"/>
            <a:ext cx="293111" cy="75761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B88EB5C-23F4-EE56-E7CD-9A8196F0EE69}"/>
              </a:ext>
            </a:extLst>
          </p:cNvPr>
          <p:cNvSpPr txBox="1"/>
          <p:nvPr/>
        </p:nvSpPr>
        <p:spPr>
          <a:xfrm>
            <a:off x="6329199" y="4681583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44 %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BE81B1-AD1A-AA20-024D-E3F33EDC2B1D}"/>
              </a:ext>
            </a:extLst>
          </p:cNvPr>
          <p:cNvSpPr txBox="1"/>
          <p:nvPr/>
        </p:nvSpPr>
        <p:spPr>
          <a:xfrm>
            <a:off x="7978012" y="459423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46 %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3E2225C-0484-99F0-B688-5055AB5866C4}"/>
              </a:ext>
            </a:extLst>
          </p:cNvPr>
          <p:cNvSpPr txBox="1"/>
          <p:nvPr/>
        </p:nvSpPr>
        <p:spPr>
          <a:xfrm>
            <a:off x="9313835" y="459423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68 %</a:t>
            </a:r>
          </a:p>
        </p:txBody>
      </p:sp>
    </p:spTree>
    <p:extLst>
      <p:ext uri="{BB962C8B-B14F-4D97-AF65-F5344CB8AC3E}">
        <p14:creationId xmlns:p14="http://schemas.microsoft.com/office/powerpoint/2010/main" val="314775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802"/>
    </mc:Choice>
    <mc:Fallback xmlns="">
      <p:transition spd="slow" advTm="5880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2F434-A22E-F28F-BE46-DAE24AFE6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VM Performance after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295D8-9A26-9A8B-C8E7-B9D82E01D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Ran a benchmark that accessed 50 GB of memory in a VM</a:t>
            </a:r>
          </a:p>
          <a:p>
            <a:pPr lvl="1"/>
            <a:r>
              <a:rPr lang="en-US" altLang="ja-JP" dirty="0"/>
              <a:t>Caused frequent remote paging</a:t>
            </a:r>
          </a:p>
          <a:p>
            <a:pPr lvl="1"/>
            <a:r>
              <a:rPr lang="en-US" altLang="ja-JP" dirty="0"/>
              <a:t>Configured that its memory was not encrypted but integrity-checked</a:t>
            </a:r>
          </a:p>
          <a:p>
            <a:r>
              <a:rPr kumimoji="1" lang="en-US" altLang="ja-JP" dirty="0" err="1"/>
              <a:t>SEmigrate</a:t>
            </a:r>
            <a:r>
              <a:rPr kumimoji="1" lang="en-US" altLang="ja-JP" dirty="0"/>
              <a:t> </a:t>
            </a:r>
            <a:r>
              <a:rPr lang="en-US" altLang="ja-JP" dirty="0"/>
              <a:t>r</a:t>
            </a:r>
            <a:r>
              <a:rPr kumimoji="1" lang="en-US" altLang="ja-JP" dirty="0"/>
              <a:t>educed the benchmark time by 19%</a:t>
            </a:r>
          </a:p>
          <a:p>
            <a:pPr lvl="1"/>
            <a:r>
              <a:rPr lang="en" altLang="ja-JP" dirty="0"/>
              <a:t>Reduced the CPU utilization by 26-32%</a:t>
            </a:r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6E714-EBF3-8F21-9ECF-914FBFAB9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9F8A16D-0E20-753C-873C-C025435B8B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8475613"/>
              </p:ext>
            </p:extLst>
          </p:nvPr>
        </p:nvGraphicFramePr>
        <p:xfrm>
          <a:off x="609600" y="4077730"/>
          <a:ext cx="4517985" cy="2593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A4BD6AC-20D0-826A-3863-3739370EAB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5110088"/>
              </p:ext>
            </p:extLst>
          </p:nvPr>
        </p:nvGraphicFramePr>
        <p:xfrm>
          <a:off x="5127585" y="4077729"/>
          <a:ext cx="6227180" cy="262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0F2C493-90A5-5127-B9CB-D8B20AB41A5F}"/>
              </a:ext>
            </a:extLst>
          </p:cNvPr>
          <p:cNvCxnSpPr>
            <a:cxnSpLocks/>
          </p:cNvCxnSpPr>
          <p:nvPr/>
        </p:nvCxnSpPr>
        <p:spPr>
          <a:xfrm>
            <a:off x="3422822" y="4757351"/>
            <a:ext cx="704335" cy="21989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849227B-EE22-4F91-092E-F9503F286286}"/>
              </a:ext>
            </a:extLst>
          </p:cNvPr>
          <p:cNvSpPr txBox="1"/>
          <p:nvPr/>
        </p:nvSpPr>
        <p:spPr>
          <a:xfrm>
            <a:off x="3561694" y="443447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19 %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0D1260F-D73B-DAE8-451A-B1F3A8CDAD7B}"/>
              </a:ext>
            </a:extLst>
          </p:cNvPr>
          <p:cNvCxnSpPr>
            <a:cxnSpLocks/>
          </p:cNvCxnSpPr>
          <p:nvPr/>
        </p:nvCxnSpPr>
        <p:spPr>
          <a:xfrm>
            <a:off x="7079251" y="4619142"/>
            <a:ext cx="446014" cy="24815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2C25187-716E-EE7A-A809-A09DB3C6F92B}"/>
              </a:ext>
            </a:extLst>
          </p:cNvPr>
          <p:cNvCxnSpPr>
            <a:cxnSpLocks/>
          </p:cNvCxnSpPr>
          <p:nvPr/>
        </p:nvCxnSpPr>
        <p:spPr>
          <a:xfrm>
            <a:off x="8825673" y="5446034"/>
            <a:ext cx="441895" cy="12407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F7D6206-83C0-D2EC-DD3C-C86BD35B9F2F}"/>
              </a:ext>
            </a:extLst>
          </p:cNvPr>
          <p:cNvSpPr txBox="1"/>
          <p:nvPr/>
        </p:nvSpPr>
        <p:spPr>
          <a:xfrm>
            <a:off x="7170039" y="416377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26 %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D1AEA8-25E8-F77C-2980-795DD89B9EA4}"/>
              </a:ext>
            </a:extLst>
          </p:cNvPr>
          <p:cNvSpPr txBox="1"/>
          <p:nvPr/>
        </p:nvSpPr>
        <p:spPr>
          <a:xfrm>
            <a:off x="8860979" y="504732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32 %</a:t>
            </a:r>
          </a:p>
        </p:txBody>
      </p:sp>
    </p:spTree>
    <p:extLst>
      <p:ext uri="{BB962C8B-B14F-4D97-AF65-F5344CB8AC3E}">
        <p14:creationId xmlns:p14="http://schemas.microsoft.com/office/powerpoint/2010/main" val="349303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072"/>
    </mc:Choice>
    <mc:Fallback xmlns="">
      <p:transition spd="slow" advTm="47072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B7D49-C536-6F13-FFF7-C9F2E8AB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Analysis Time for Selective Data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56313-43C1-9BE2-822D-326714436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Examined the overhead of analyzing the memory of a VM</a:t>
            </a:r>
          </a:p>
          <a:p>
            <a:pPr lvl="1"/>
            <a:r>
              <a:rPr lang="en-JP" dirty="0"/>
              <a:t>Configured that the application memory was not encrypted</a:t>
            </a:r>
          </a:p>
          <a:p>
            <a:r>
              <a:rPr lang="en-JP" dirty="0"/>
              <a:t>The analysis time was 2.6 sec in VM migration of 67 sec</a:t>
            </a:r>
          </a:p>
          <a:p>
            <a:pPr lvl="1"/>
            <a:r>
              <a:rPr lang="en-JP" dirty="0"/>
              <a:t>Free memory was detected very fast (27 ns/page)</a:t>
            </a:r>
          </a:p>
          <a:p>
            <a:pPr lvl="1"/>
            <a:r>
              <a:rPr lang="en-JP" dirty="0"/>
              <a:t>The detection of process memory took 6.2x longer</a:t>
            </a:r>
          </a:p>
          <a:p>
            <a:pPr lvl="1"/>
            <a:r>
              <a:rPr lang="en-JP" dirty="0"/>
              <a:t>Detecting application data needed 48 ns in addition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CFA37-412C-CFEF-64F6-6BEC3895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915B0AD-2295-EA58-DC78-CD60084AC7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024207"/>
              </p:ext>
            </p:extLst>
          </p:nvPr>
        </p:nvGraphicFramePr>
        <p:xfrm>
          <a:off x="2569579" y="4238367"/>
          <a:ext cx="6803342" cy="243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119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035"/>
    </mc:Choice>
    <mc:Fallback xmlns="">
      <p:transition spd="slow" advTm="63035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199F8-87B0-37B2-3CB6-164A0958A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04D6C-E1D4-C0D3-A73E-D4712663A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proposed </a:t>
            </a:r>
            <a:r>
              <a:rPr lang="en-US" altLang="ja-JP" dirty="0" err="1"/>
              <a:t>SEmigrate</a:t>
            </a:r>
            <a:r>
              <a:rPr lang="en-US" altLang="ja-JP" dirty="0"/>
              <a:t> for optimizing data protection in split migration and remote paging</a:t>
            </a:r>
          </a:p>
          <a:p>
            <a:pPr lvl="1"/>
            <a:r>
              <a:rPr lang="en-US" altLang="ja-JP" dirty="0"/>
              <a:t>Avoid the decryption and integrity checking of a VM’s memory at sub-hosts</a:t>
            </a:r>
          </a:p>
          <a:p>
            <a:pPr lvl="1"/>
            <a:r>
              <a:rPr lang="en-US" altLang="ja-JP" dirty="0"/>
              <a:t>Selectively protect only the necessary memory data of a VM</a:t>
            </a:r>
          </a:p>
          <a:p>
            <a:pPr lvl="2"/>
            <a:r>
              <a:rPr lang="en" altLang="ja-JP" dirty="0"/>
              <a:t>Analyze OS and application memory using VM introspection</a:t>
            </a:r>
          </a:p>
          <a:p>
            <a:pPr lvl="1"/>
            <a:r>
              <a:rPr lang="en-US" altLang="ja-JP" dirty="0"/>
              <a:t>Improved the performance of split migration and remote paging</a:t>
            </a:r>
          </a:p>
          <a:p>
            <a:r>
              <a:rPr lang="en-US" altLang="ja-JP" dirty="0"/>
              <a:t>Future work</a:t>
            </a:r>
          </a:p>
          <a:p>
            <a:pPr lvl="1"/>
            <a:r>
              <a:rPr lang="en" altLang="ja-JP" dirty="0"/>
              <a:t>Evaluate the performance using faster networks</a:t>
            </a:r>
          </a:p>
          <a:p>
            <a:pPr lvl="1"/>
            <a:r>
              <a:rPr lang="en-US" altLang="ja-JP" dirty="0"/>
              <a:t>Apply </a:t>
            </a:r>
            <a:r>
              <a:rPr lang="en-US" altLang="ja-JP" dirty="0" err="1"/>
              <a:t>SEmigrate</a:t>
            </a:r>
            <a:r>
              <a:rPr lang="en-US" altLang="ja-JP" dirty="0"/>
              <a:t> to real applications </a:t>
            </a: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C537A3-33C6-FD5F-D814-02AB19FB6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43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88"/>
    </mc:Choice>
    <mc:Fallback xmlns="">
      <p:transition spd="slow" advTm="2678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8A90E-CDB8-AD08-959E-D8D54602C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/>
              <a:t>Migration of Large-memory VMs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ED64A-F38A-EF69-768D-6B823304A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memory size of virtual machines (VMs)</a:t>
            </a:r>
            <a:r>
              <a:rPr kumimoji="1" lang="en-US" altLang="ja-JP" dirty="0"/>
              <a:t> is increasing</a:t>
            </a:r>
          </a:p>
          <a:p>
            <a:pPr lvl="1"/>
            <a:r>
              <a:rPr lang="en-US" altLang="ja-JP" dirty="0"/>
              <a:t>Difficult to migrate a large-memory VM to another host</a:t>
            </a:r>
          </a:p>
          <a:p>
            <a:pPr lvl="1"/>
            <a:r>
              <a:rPr lang="en-US" altLang="ja-JP" dirty="0"/>
              <a:t>Not cost-efficient to always preserve large hosts for VM migration</a:t>
            </a:r>
          </a:p>
          <a:p>
            <a:r>
              <a:rPr lang="en-US" altLang="ja-JP" dirty="0"/>
              <a:t>Split migration </a:t>
            </a:r>
            <a:r>
              <a:rPr lang="en-US" altLang="ja-JP" sz="2000" dirty="0"/>
              <a:t>[</a:t>
            </a:r>
            <a:r>
              <a:rPr lang="en-JP" altLang="ja-JP" sz="2000" dirty="0"/>
              <a:t>Suetake+, CLOUD’18]</a:t>
            </a:r>
            <a:r>
              <a:rPr lang="en-JP" altLang="ja-JP" dirty="0"/>
              <a:t> has been proposed</a:t>
            </a:r>
          </a:p>
          <a:p>
            <a:pPr lvl="1"/>
            <a:r>
              <a:rPr lang="en-JP" altLang="ja-JP" dirty="0"/>
              <a:t>Migrate a VM to multiple </a:t>
            </a:r>
            <a:r>
              <a:rPr lang="en-US" altLang="ja-JP" dirty="0"/>
              <a:t>small </a:t>
            </a:r>
            <a:r>
              <a:rPr lang="en-JP" altLang="ja-JP" dirty="0"/>
              <a:t>destination hosts</a:t>
            </a:r>
          </a:p>
          <a:p>
            <a:pPr lvl="1"/>
            <a:r>
              <a:rPr lang="en-US" altLang="ja-JP" dirty="0"/>
              <a:t>Exchange memory data between hosts with remote paging</a:t>
            </a:r>
            <a:endParaRPr lang="en-JP" altLang="ja-JP" dirty="0"/>
          </a:p>
          <a:p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13CE5A-67E6-B305-9044-FC404AA9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43" name="角丸四角形 3">
            <a:extLst>
              <a:ext uri="{FF2B5EF4-FFF2-40B4-BE49-F238E27FC236}">
                <a16:creationId xmlns:a16="http://schemas.microsoft.com/office/drawing/2014/main" id="{9BE416A4-23C7-B64B-E009-4671D60CEED1}"/>
              </a:ext>
            </a:extLst>
          </p:cNvPr>
          <p:cNvSpPr/>
          <p:nvPr/>
        </p:nvSpPr>
        <p:spPr>
          <a:xfrm>
            <a:off x="1681205" y="4673905"/>
            <a:ext cx="1986523" cy="1716377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44" name="角丸四角形 4">
            <a:extLst>
              <a:ext uri="{FF2B5EF4-FFF2-40B4-BE49-F238E27FC236}">
                <a16:creationId xmlns:a16="http://schemas.microsoft.com/office/drawing/2014/main" id="{23C091AB-9108-B4C0-9A31-D5DB910AE249}"/>
              </a:ext>
            </a:extLst>
          </p:cNvPr>
          <p:cNvSpPr/>
          <p:nvPr/>
        </p:nvSpPr>
        <p:spPr>
          <a:xfrm>
            <a:off x="5572792" y="4778836"/>
            <a:ext cx="1703479" cy="1577075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45" name="テキスト ボックス 5">
            <a:extLst>
              <a:ext uri="{FF2B5EF4-FFF2-40B4-BE49-F238E27FC236}">
                <a16:creationId xmlns:a16="http://schemas.microsoft.com/office/drawing/2014/main" id="{A095CAA9-1BCE-8401-D80C-E461B5D6ED01}"/>
              </a:ext>
            </a:extLst>
          </p:cNvPr>
          <p:cNvSpPr txBox="1"/>
          <p:nvPr/>
        </p:nvSpPr>
        <p:spPr>
          <a:xfrm>
            <a:off x="1894035" y="4256230"/>
            <a:ext cx="1561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source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6" name="テキスト ボックス 6">
            <a:extLst>
              <a:ext uri="{FF2B5EF4-FFF2-40B4-BE49-F238E27FC236}">
                <a16:creationId xmlns:a16="http://schemas.microsoft.com/office/drawing/2014/main" id="{BB397E8B-0F27-D1E7-CA92-B286AC07B9AD}"/>
              </a:ext>
            </a:extLst>
          </p:cNvPr>
          <p:cNvSpPr txBox="1"/>
          <p:nvPr/>
        </p:nvSpPr>
        <p:spPr>
          <a:xfrm>
            <a:off x="5760596" y="4337707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main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7" name="右矢印 7">
            <a:extLst>
              <a:ext uri="{FF2B5EF4-FFF2-40B4-BE49-F238E27FC236}">
                <a16:creationId xmlns:a16="http://schemas.microsoft.com/office/drawing/2014/main" id="{BDF25766-B539-A22B-512E-79E9ABA91A88}"/>
              </a:ext>
            </a:extLst>
          </p:cNvPr>
          <p:cNvSpPr/>
          <p:nvPr/>
        </p:nvSpPr>
        <p:spPr>
          <a:xfrm>
            <a:off x="3878316" y="5343212"/>
            <a:ext cx="1527279" cy="474393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48" name="テキスト ボックス 8">
            <a:extLst>
              <a:ext uri="{FF2B5EF4-FFF2-40B4-BE49-F238E27FC236}">
                <a16:creationId xmlns:a16="http://schemas.microsoft.com/office/drawing/2014/main" id="{4996927D-09E4-CEC6-C2DA-FB8916FBC510}"/>
              </a:ext>
            </a:extLst>
          </p:cNvPr>
          <p:cNvSpPr txBox="1"/>
          <p:nvPr/>
        </p:nvSpPr>
        <p:spPr>
          <a:xfrm>
            <a:off x="4049778" y="4666908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split</a:t>
            </a:r>
          </a:p>
          <a:p>
            <a:pPr algn="ctr">
              <a:defRPr/>
            </a:pPr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migration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9" name="角丸四角形 9">
            <a:extLst>
              <a:ext uri="{FF2B5EF4-FFF2-40B4-BE49-F238E27FC236}">
                <a16:creationId xmlns:a16="http://schemas.microsoft.com/office/drawing/2014/main" id="{AF92B1C5-12F2-4538-D403-BD9F8624CC38}"/>
              </a:ext>
            </a:extLst>
          </p:cNvPr>
          <p:cNvSpPr/>
          <p:nvPr/>
        </p:nvSpPr>
        <p:spPr>
          <a:xfrm>
            <a:off x="8273099" y="4778836"/>
            <a:ext cx="1703479" cy="1611446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50" name="テキスト ボックス 10">
            <a:extLst>
              <a:ext uri="{FF2B5EF4-FFF2-40B4-BE49-F238E27FC236}">
                <a16:creationId xmlns:a16="http://schemas.microsoft.com/office/drawing/2014/main" id="{AFD62246-5B52-1F7E-0C56-47B5F9670BCA}"/>
              </a:ext>
            </a:extLst>
          </p:cNvPr>
          <p:cNvSpPr txBox="1"/>
          <p:nvPr/>
        </p:nvSpPr>
        <p:spPr>
          <a:xfrm>
            <a:off x="8533807" y="4337707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sub-host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1" name="テキスト ボックス 11">
            <a:extLst>
              <a:ext uri="{FF2B5EF4-FFF2-40B4-BE49-F238E27FC236}">
                <a16:creationId xmlns:a16="http://schemas.microsoft.com/office/drawing/2014/main" id="{68A3D636-B221-9194-C4AC-0F4CBB53F461}"/>
              </a:ext>
            </a:extLst>
          </p:cNvPr>
          <p:cNvSpPr txBox="1"/>
          <p:nvPr/>
        </p:nvSpPr>
        <p:spPr>
          <a:xfrm>
            <a:off x="7303337" y="5790104"/>
            <a:ext cx="936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/>
            <a:r>
              <a:rPr lang="en-US" altLang="ja-JP" dirty="0">
                <a:solidFill>
                  <a:srgbClr val="FF0000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remote</a:t>
            </a:r>
          </a:p>
          <a:p>
            <a:pPr algn="ctr" defTabSz="914400"/>
            <a:r>
              <a:rPr lang="en-US" altLang="ja-JP" dirty="0">
                <a:solidFill>
                  <a:srgbClr val="FF0000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paging</a:t>
            </a:r>
            <a:endParaRPr lang="ja-JP" altLang="en-US">
              <a:solidFill>
                <a:srgbClr val="FF0000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2" name="屈折矢印 12">
            <a:extLst>
              <a:ext uri="{FF2B5EF4-FFF2-40B4-BE49-F238E27FC236}">
                <a16:creationId xmlns:a16="http://schemas.microsoft.com/office/drawing/2014/main" id="{D7BCAE37-6896-A551-7B04-5E6A605EC7E2}"/>
              </a:ext>
            </a:extLst>
          </p:cNvPr>
          <p:cNvSpPr/>
          <p:nvPr/>
        </p:nvSpPr>
        <p:spPr>
          <a:xfrm>
            <a:off x="7772547" y="6225290"/>
            <a:ext cx="871328" cy="401080"/>
          </a:xfrm>
          <a:prstGeom prst="bentUp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53" name="屈折矢印 13">
            <a:extLst>
              <a:ext uri="{FF2B5EF4-FFF2-40B4-BE49-F238E27FC236}">
                <a16:creationId xmlns:a16="http://schemas.microsoft.com/office/drawing/2014/main" id="{48FBB43B-D062-079F-9B38-C9B72619B6E9}"/>
              </a:ext>
            </a:extLst>
          </p:cNvPr>
          <p:cNvSpPr/>
          <p:nvPr/>
        </p:nvSpPr>
        <p:spPr>
          <a:xfrm flipH="1">
            <a:off x="6843115" y="6226218"/>
            <a:ext cx="928460" cy="401080"/>
          </a:xfrm>
          <a:prstGeom prst="bentUp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54" name="テキスト ボックス 14">
            <a:extLst>
              <a:ext uri="{FF2B5EF4-FFF2-40B4-BE49-F238E27FC236}">
                <a16:creationId xmlns:a16="http://schemas.microsoft.com/office/drawing/2014/main" id="{3253A7F4-A42F-6099-E88C-8DCE5266E821}"/>
              </a:ext>
            </a:extLst>
          </p:cNvPr>
          <p:cNvSpPr txBox="1"/>
          <p:nvPr/>
        </p:nvSpPr>
        <p:spPr>
          <a:xfrm>
            <a:off x="1672121" y="5232473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VM's 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5" name="テキスト ボックス 15">
            <a:extLst>
              <a:ext uri="{FF2B5EF4-FFF2-40B4-BE49-F238E27FC236}">
                <a16:creationId xmlns:a16="http://schemas.microsoft.com/office/drawing/2014/main" id="{79383E6A-65A1-42AD-5982-E576C3FF3087}"/>
              </a:ext>
            </a:extLst>
          </p:cNvPr>
          <p:cNvSpPr txBox="1"/>
          <p:nvPr/>
        </p:nvSpPr>
        <p:spPr>
          <a:xfrm>
            <a:off x="5565472" y="5244646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6" name="テキスト ボックス 16">
            <a:extLst>
              <a:ext uri="{FF2B5EF4-FFF2-40B4-BE49-F238E27FC236}">
                <a16:creationId xmlns:a16="http://schemas.microsoft.com/office/drawing/2014/main" id="{8976680C-FFAA-B520-7DB6-6D18100766BD}"/>
              </a:ext>
            </a:extLst>
          </p:cNvPr>
          <p:cNvSpPr txBox="1"/>
          <p:nvPr/>
        </p:nvSpPr>
        <p:spPr>
          <a:xfrm>
            <a:off x="8256213" y="5240467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7" name="角丸四角形 19">
            <a:extLst>
              <a:ext uri="{FF2B5EF4-FFF2-40B4-BE49-F238E27FC236}">
                <a16:creationId xmlns:a16="http://schemas.microsoft.com/office/drawing/2014/main" id="{1816721E-D52E-4400-AC74-25081BFBC12A}"/>
              </a:ext>
            </a:extLst>
          </p:cNvPr>
          <p:cNvSpPr/>
          <p:nvPr/>
        </p:nvSpPr>
        <p:spPr>
          <a:xfrm>
            <a:off x="1957679" y="4749866"/>
            <a:ext cx="1298759" cy="5094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 Medium" panose="020B0400000000000000" pitchFamily="34" charset="-128"/>
                <a:cs typeface="Arial" panose="020B0604020202020204" pitchFamily="34" charset="0"/>
              </a:rPr>
              <a:t>VM core</a:t>
            </a: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8" name="角丸四角形 20">
            <a:extLst>
              <a:ext uri="{FF2B5EF4-FFF2-40B4-BE49-F238E27FC236}">
                <a16:creationId xmlns:a16="http://schemas.microsoft.com/office/drawing/2014/main" id="{D2A260ED-3F38-D9F5-58BB-19375D02E169}"/>
              </a:ext>
            </a:extLst>
          </p:cNvPr>
          <p:cNvSpPr/>
          <p:nvPr/>
        </p:nvSpPr>
        <p:spPr>
          <a:xfrm>
            <a:off x="1799035" y="5578353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59" name="角丸四角形 21">
            <a:extLst>
              <a:ext uri="{FF2B5EF4-FFF2-40B4-BE49-F238E27FC236}">
                <a16:creationId xmlns:a16="http://schemas.microsoft.com/office/drawing/2014/main" id="{F9E4625B-D75F-5398-20BB-61A295F0B133}"/>
              </a:ext>
            </a:extLst>
          </p:cNvPr>
          <p:cNvSpPr/>
          <p:nvPr/>
        </p:nvSpPr>
        <p:spPr>
          <a:xfrm>
            <a:off x="2229844" y="5578353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0" name="角丸四角形 17">
            <a:extLst>
              <a:ext uri="{FF2B5EF4-FFF2-40B4-BE49-F238E27FC236}">
                <a16:creationId xmlns:a16="http://schemas.microsoft.com/office/drawing/2014/main" id="{3F91C07E-FEC9-0BE0-9244-ED4670D33290}"/>
              </a:ext>
            </a:extLst>
          </p:cNvPr>
          <p:cNvSpPr/>
          <p:nvPr/>
        </p:nvSpPr>
        <p:spPr>
          <a:xfrm>
            <a:off x="2662686" y="5578353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1" name="角丸四角形 18">
            <a:extLst>
              <a:ext uri="{FF2B5EF4-FFF2-40B4-BE49-F238E27FC236}">
                <a16:creationId xmlns:a16="http://schemas.microsoft.com/office/drawing/2014/main" id="{4460AEC0-803D-D086-70F8-690F99E145B9}"/>
              </a:ext>
            </a:extLst>
          </p:cNvPr>
          <p:cNvSpPr/>
          <p:nvPr/>
        </p:nvSpPr>
        <p:spPr>
          <a:xfrm>
            <a:off x="3093495" y="5578353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723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501"/>
    </mc:Choice>
    <mc:Fallback xmlns="">
      <p:transition spd="slow" advTm="645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7.40741E-7 L 0.0879 0.04005 C 0.10612 0.04907 0.1336 0.05394 0.1625 0.05394 C 0.19519 0.05394 0.22149 0.04907 0.23972 0.04005 L 0.32774 -7.40741E-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80" y="26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08789 0.04005 C 0.10612 0.04907 0.13359 0.05394 0.1625 0.05394 C 0.19518 0.05394 0.22149 0.04907 0.23971 0.04005 L 0.32774 -7.40741E-7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80" y="26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7037E-7 L 0.08477 -0.04907 C 0.10235 -0.06019 0.12904 -0.06597 0.1569 -0.06597 C 0.18854 -0.06597 0.21406 -0.06019 0.23164 -0.04907 C 0.26003 -0.03287 0.28281 -0.00602 0.31107 0.01088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47" y="-275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7.40741E-7 L 0.12851 0.04005 C 0.15521 0.04907 0.19531 0.05394 0.2375 0.05394 C 0.28541 0.05394 0.32383 0.04907 0.35052 0.04005 L 0.47916 -7.40741E-7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58" y="268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L 0.12852 0.04005 C 0.15521 0.04907 0.19532 0.05394 0.2375 0.05394 C 0.28542 0.05394 0.32383 0.04907 0.35053 0.04005 L 0.47917 -7.40741E-7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58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916 -7.40741E-7 L 0.4375 -0.07407 C 0.42877 -0.08981 0.41614 -0.09861 0.40247 -0.09861 C 0.38711 -0.09861 0.37474 -0.08981 0.36601 -0.07407 C 0.35234 -0.0493 0.34062 -0.02639 0.32721 -0.00116 " pathEditMode="relative" rAng="0" ptsTypes="AAAAA">
                                      <p:cBhvr>
                                        <p:cTn id="3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4" y="-493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7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32774 -7.40741E-7 L 0.38724 0.04005 C 0.39974 0.04907 0.41836 0.05394 0.43816 0.05394 C 0.46016 0.05394 0.478 0.04907 0.4905 0.04005 L 0.54974 -7.40741E-7 " pathEditMode="relative" rAng="0" ptsTypes="AAAAA">
                                      <p:cBhvr>
                                        <p:cTn id="3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94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 animBg="1"/>
      <p:bldP spid="53" grpId="0" animBg="1"/>
      <p:bldP spid="55" grpId="0"/>
      <p:bldP spid="56" grpId="0"/>
      <p:bldP spid="57" grpId="0" animBg="1"/>
      <p:bldP spid="58" grpId="0" animBg="1"/>
      <p:bldP spid="58" grpId="1" animBg="1"/>
      <p:bldP spid="59" grpId="0" animBg="1"/>
      <p:bldP spid="60" grpId="0" animBg="1"/>
      <p:bldP spid="60" grpId="1" animBg="1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51EF1-9819-05E9-B0BA-43F3F4641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/>
          <a:lstStyle/>
          <a:p>
            <a:r>
              <a:rPr lang="en-JP" dirty="0"/>
              <a:t>Data-protected Split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69EE2-EB1B-CBF8-F607-E461D8165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/>
          <a:lstStyle/>
          <a:p>
            <a:r>
              <a:rPr lang="en" altLang="ja-JP" dirty="0"/>
              <a:t>Memory data could be stolen and altered</a:t>
            </a:r>
          </a:p>
          <a:p>
            <a:pPr lvl="1"/>
            <a:r>
              <a:rPr lang="en-US" altLang="ja-JP" dirty="0"/>
              <a:t>Data can be transferred in untrusted networks</a:t>
            </a:r>
          </a:p>
          <a:p>
            <a:pPr lvl="1"/>
            <a:r>
              <a:rPr lang="en-US" altLang="ja-JP" dirty="0"/>
              <a:t>Untrusted administrators may exist</a:t>
            </a:r>
          </a:p>
          <a:p>
            <a:r>
              <a:rPr lang="en-US" altLang="ja-JP" dirty="0"/>
              <a:t>Protect memory data by encryption and integrity checking</a:t>
            </a:r>
          </a:p>
          <a:p>
            <a:pPr lvl="1"/>
            <a:r>
              <a:rPr lang="en-US" altLang="ja-JP" dirty="0"/>
              <a:t>Transfer memory data using secure communication channels (SSL)</a:t>
            </a:r>
          </a:p>
          <a:p>
            <a:pPr lvl="1"/>
            <a:r>
              <a:rPr lang="en-US" altLang="ja-JP" dirty="0"/>
              <a:t>Re-encrypt the data to securely hold it at sub-hosts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A1D45-CF41-07D2-275E-0F6BAA17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162" y="66077"/>
            <a:ext cx="917852" cy="365125"/>
          </a:xfrm>
        </p:spPr>
        <p:txBody>
          <a:bodyPr/>
          <a:lstStyle/>
          <a:p>
            <a:fld id="{D6F57A23-CB21-D340-80A0-623F78F268E8}" type="slidenum">
              <a:rPr lang="ja-JP" altLang="en-US" smtClean="0"/>
              <a:pPr/>
              <a:t>3</a:t>
            </a:fld>
            <a:endParaRPr lang="ja-JP" altLang="en-US"/>
          </a:p>
        </p:txBody>
      </p:sp>
      <p:pic>
        <p:nvPicPr>
          <p:cNvPr id="5" name="図 26">
            <a:extLst>
              <a:ext uri="{FF2B5EF4-FFF2-40B4-BE49-F238E27FC236}">
                <a16:creationId xmlns:a16="http://schemas.microsoft.com/office/drawing/2014/main" id="{D8A5FAB5-D24F-D4CA-1DAC-13C9A6511E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6016" y="5690665"/>
            <a:ext cx="764193" cy="764193"/>
          </a:xfrm>
          <a:prstGeom prst="rect">
            <a:avLst/>
          </a:prstGeom>
        </p:spPr>
      </p:pic>
      <p:sp>
        <p:nvSpPr>
          <p:cNvPr id="6" name="角丸四角形 74">
            <a:extLst>
              <a:ext uri="{FF2B5EF4-FFF2-40B4-BE49-F238E27FC236}">
                <a16:creationId xmlns:a16="http://schemas.microsoft.com/office/drawing/2014/main" id="{DB0612CB-7FE3-0911-81C0-580F32ED29EB}"/>
              </a:ext>
            </a:extLst>
          </p:cNvPr>
          <p:cNvSpPr/>
          <p:nvPr/>
        </p:nvSpPr>
        <p:spPr>
          <a:xfrm>
            <a:off x="880843" y="4553484"/>
            <a:ext cx="1986523" cy="1716377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7" name="角丸四角形 75">
            <a:extLst>
              <a:ext uri="{FF2B5EF4-FFF2-40B4-BE49-F238E27FC236}">
                <a16:creationId xmlns:a16="http://schemas.microsoft.com/office/drawing/2014/main" id="{BB883892-B75E-EDB3-A6C8-062FB94F1B0E}"/>
              </a:ext>
            </a:extLst>
          </p:cNvPr>
          <p:cNvSpPr/>
          <p:nvPr/>
        </p:nvSpPr>
        <p:spPr>
          <a:xfrm>
            <a:off x="4772430" y="4658415"/>
            <a:ext cx="1703479" cy="1577075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8" name="テキスト ボックス 76">
            <a:extLst>
              <a:ext uri="{FF2B5EF4-FFF2-40B4-BE49-F238E27FC236}">
                <a16:creationId xmlns:a16="http://schemas.microsoft.com/office/drawing/2014/main" id="{48096B92-2647-FE29-828E-FE2A2EBBA243}"/>
              </a:ext>
            </a:extLst>
          </p:cNvPr>
          <p:cNvSpPr txBox="1"/>
          <p:nvPr/>
        </p:nvSpPr>
        <p:spPr>
          <a:xfrm>
            <a:off x="1081798" y="4135809"/>
            <a:ext cx="1561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source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77">
            <a:extLst>
              <a:ext uri="{FF2B5EF4-FFF2-40B4-BE49-F238E27FC236}">
                <a16:creationId xmlns:a16="http://schemas.microsoft.com/office/drawing/2014/main" id="{A1DC6566-F153-C96C-8025-9D2FB699C4C6}"/>
              </a:ext>
            </a:extLst>
          </p:cNvPr>
          <p:cNvSpPr txBox="1"/>
          <p:nvPr/>
        </p:nvSpPr>
        <p:spPr>
          <a:xfrm>
            <a:off x="4936487" y="421728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main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0" name="角丸四角形 80">
            <a:extLst>
              <a:ext uri="{FF2B5EF4-FFF2-40B4-BE49-F238E27FC236}">
                <a16:creationId xmlns:a16="http://schemas.microsoft.com/office/drawing/2014/main" id="{F499B1C0-49C2-967A-17C4-3CDF4AB72C4B}"/>
              </a:ext>
            </a:extLst>
          </p:cNvPr>
          <p:cNvSpPr/>
          <p:nvPr/>
        </p:nvSpPr>
        <p:spPr>
          <a:xfrm>
            <a:off x="7472737" y="4658415"/>
            <a:ext cx="1703479" cy="1611446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1" name="テキスト ボックス 81">
            <a:extLst>
              <a:ext uri="{FF2B5EF4-FFF2-40B4-BE49-F238E27FC236}">
                <a16:creationId xmlns:a16="http://schemas.microsoft.com/office/drawing/2014/main" id="{323FD917-C2E4-5231-32E0-7CF7C1E06C4E}"/>
              </a:ext>
            </a:extLst>
          </p:cNvPr>
          <p:cNvSpPr txBox="1"/>
          <p:nvPr/>
        </p:nvSpPr>
        <p:spPr>
          <a:xfrm>
            <a:off x="7709695" y="4217286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sub-host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82">
            <a:extLst>
              <a:ext uri="{FF2B5EF4-FFF2-40B4-BE49-F238E27FC236}">
                <a16:creationId xmlns:a16="http://schemas.microsoft.com/office/drawing/2014/main" id="{7843DDE8-2FC7-7E39-E77E-8AB52BC9E167}"/>
              </a:ext>
            </a:extLst>
          </p:cNvPr>
          <p:cNvSpPr txBox="1"/>
          <p:nvPr/>
        </p:nvSpPr>
        <p:spPr>
          <a:xfrm>
            <a:off x="871759" y="5123927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VM's 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3" name="テキスト ボックス 83">
            <a:extLst>
              <a:ext uri="{FF2B5EF4-FFF2-40B4-BE49-F238E27FC236}">
                <a16:creationId xmlns:a16="http://schemas.microsoft.com/office/drawing/2014/main" id="{7CFEB0B9-EB77-213E-0809-182A116938EE}"/>
              </a:ext>
            </a:extLst>
          </p:cNvPr>
          <p:cNvSpPr txBox="1"/>
          <p:nvPr/>
        </p:nvSpPr>
        <p:spPr>
          <a:xfrm>
            <a:off x="4763242" y="5160687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pic>
        <p:nvPicPr>
          <p:cNvPr id="14" name="図 26">
            <a:extLst>
              <a:ext uri="{FF2B5EF4-FFF2-40B4-BE49-F238E27FC236}">
                <a16:creationId xmlns:a16="http://schemas.microsoft.com/office/drawing/2014/main" id="{1A157782-354E-922B-7910-0EA00F8381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5901" y="4736620"/>
            <a:ext cx="764193" cy="764193"/>
          </a:xfrm>
          <a:prstGeom prst="rect">
            <a:avLst/>
          </a:prstGeom>
        </p:spPr>
      </p:pic>
      <p:sp>
        <p:nvSpPr>
          <p:cNvPr id="15" name="テキスト ボックス 84">
            <a:extLst>
              <a:ext uri="{FF2B5EF4-FFF2-40B4-BE49-F238E27FC236}">
                <a16:creationId xmlns:a16="http://schemas.microsoft.com/office/drawing/2014/main" id="{A0BA7CDF-A044-05E2-CD78-E4A51661F6CA}"/>
              </a:ext>
            </a:extLst>
          </p:cNvPr>
          <p:cNvSpPr txBox="1"/>
          <p:nvPr/>
        </p:nvSpPr>
        <p:spPr>
          <a:xfrm>
            <a:off x="7432101" y="5120046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6" name="角丸四角形 85">
            <a:extLst>
              <a:ext uri="{FF2B5EF4-FFF2-40B4-BE49-F238E27FC236}">
                <a16:creationId xmlns:a16="http://schemas.microsoft.com/office/drawing/2014/main" id="{314AB959-6E1F-BF67-2751-7253DC042272}"/>
              </a:ext>
            </a:extLst>
          </p:cNvPr>
          <p:cNvSpPr/>
          <p:nvPr/>
        </p:nvSpPr>
        <p:spPr>
          <a:xfrm>
            <a:off x="1862324" y="5457932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7" name="角丸四角形 86">
            <a:extLst>
              <a:ext uri="{FF2B5EF4-FFF2-40B4-BE49-F238E27FC236}">
                <a16:creationId xmlns:a16="http://schemas.microsoft.com/office/drawing/2014/main" id="{80ECCC0B-8411-D7E3-06E0-EE5ECE00D49F}"/>
              </a:ext>
            </a:extLst>
          </p:cNvPr>
          <p:cNvSpPr/>
          <p:nvPr/>
        </p:nvSpPr>
        <p:spPr>
          <a:xfrm>
            <a:off x="2293133" y="5457932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8" name="角丸四角形 87">
            <a:extLst>
              <a:ext uri="{FF2B5EF4-FFF2-40B4-BE49-F238E27FC236}">
                <a16:creationId xmlns:a16="http://schemas.microsoft.com/office/drawing/2014/main" id="{5E7AF656-B729-C333-69D3-45C96CA50662}"/>
              </a:ext>
            </a:extLst>
          </p:cNvPr>
          <p:cNvSpPr/>
          <p:nvPr/>
        </p:nvSpPr>
        <p:spPr>
          <a:xfrm>
            <a:off x="1157317" y="4629445"/>
            <a:ext cx="1298759" cy="5094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 Medium" panose="020B0400000000000000" pitchFamily="34" charset="-128"/>
                <a:cs typeface="Arial" panose="020B0604020202020204" pitchFamily="34" charset="0"/>
              </a:rPr>
              <a:t>VM core</a:t>
            </a: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9" name="角丸四角形 88">
            <a:extLst>
              <a:ext uri="{FF2B5EF4-FFF2-40B4-BE49-F238E27FC236}">
                <a16:creationId xmlns:a16="http://schemas.microsoft.com/office/drawing/2014/main" id="{F80F8342-D8F5-7513-2F60-099B6FF77159}"/>
              </a:ext>
            </a:extLst>
          </p:cNvPr>
          <p:cNvSpPr/>
          <p:nvPr/>
        </p:nvSpPr>
        <p:spPr>
          <a:xfrm>
            <a:off x="998673" y="5457932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0" name="角丸四角形 89">
            <a:extLst>
              <a:ext uri="{FF2B5EF4-FFF2-40B4-BE49-F238E27FC236}">
                <a16:creationId xmlns:a16="http://schemas.microsoft.com/office/drawing/2014/main" id="{E036AF8C-5DF3-C237-081C-3D4C949F9083}"/>
              </a:ext>
            </a:extLst>
          </p:cNvPr>
          <p:cNvSpPr/>
          <p:nvPr/>
        </p:nvSpPr>
        <p:spPr>
          <a:xfrm>
            <a:off x="1429482" y="5457932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1" name="テキスト ボックス 90">
            <a:extLst>
              <a:ext uri="{FF2B5EF4-FFF2-40B4-BE49-F238E27FC236}">
                <a16:creationId xmlns:a16="http://schemas.microsoft.com/office/drawing/2014/main" id="{C4AA6221-9EB6-5320-4D94-97198D19DECF}"/>
              </a:ext>
            </a:extLst>
          </p:cNvPr>
          <p:cNvSpPr txBox="1"/>
          <p:nvPr/>
        </p:nvSpPr>
        <p:spPr>
          <a:xfrm>
            <a:off x="10240881" y="4444762"/>
            <a:ext cx="1358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encrypted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2" name="テキスト ボックス 91">
            <a:extLst>
              <a:ext uri="{FF2B5EF4-FFF2-40B4-BE49-F238E27FC236}">
                <a16:creationId xmlns:a16="http://schemas.microsoft.com/office/drawing/2014/main" id="{F43F17E7-1923-B2F6-5C02-97ABA446F6BE}"/>
              </a:ext>
            </a:extLst>
          </p:cNvPr>
          <p:cNvSpPr txBox="1"/>
          <p:nvPr/>
        </p:nvSpPr>
        <p:spPr>
          <a:xfrm>
            <a:off x="10206090" y="4910402"/>
            <a:ext cx="1656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unencrypted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3" name="角丸四角形 92">
            <a:extLst>
              <a:ext uri="{FF2B5EF4-FFF2-40B4-BE49-F238E27FC236}">
                <a16:creationId xmlns:a16="http://schemas.microsoft.com/office/drawing/2014/main" id="{A93CD8FB-AC96-403C-BE7A-9831221F8B31}"/>
              </a:ext>
            </a:extLst>
          </p:cNvPr>
          <p:cNvSpPr/>
          <p:nvPr/>
        </p:nvSpPr>
        <p:spPr>
          <a:xfrm>
            <a:off x="10002828" y="4465886"/>
            <a:ext cx="200859" cy="347990"/>
          </a:xfrm>
          <a:prstGeom prst="round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4" name="角丸四角形 93">
            <a:extLst>
              <a:ext uri="{FF2B5EF4-FFF2-40B4-BE49-F238E27FC236}">
                <a16:creationId xmlns:a16="http://schemas.microsoft.com/office/drawing/2014/main" id="{25E0062C-A178-9D69-E060-E05E62CC18F5}"/>
              </a:ext>
            </a:extLst>
          </p:cNvPr>
          <p:cNvSpPr/>
          <p:nvPr/>
        </p:nvSpPr>
        <p:spPr>
          <a:xfrm>
            <a:off x="9995933" y="4946466"/>
            <a:ext cx="207754" cy="34799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5" name="テキスト ボックス 94">
            <a:extLst>
              <a:ext uri="{FF2B5EF4-FFF2-40B4-BE49-F238E27FC236}">
                <a16:creationId xmlns:a16="http://schemas.microsoft.com/office/drawing/2014/main" id="{85F63EB0-4691-4A7B-1F25-D61A200F098B}"/>
              </a:ext>
            </a:extLst>
          </p:cNvPr>
          <p:cNvSpPr txBox="1"/>
          <p:nvPr/>
        </p:nvSpPr>
        <p:spPr>
          <a:xfrm>
            <a:off x="10203687" y="5370356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re-encrypted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6" name="角丸四角形 95">
            <a:extLst>
              <a:ext uri="{FF2B5EF4-FFF2-40B4-BE49-F238E27FC236}">
                <a16:creationId xmlns:a16="http://schemas.microsoft.com/office/drawing/2014/main" id="{FD834CDB-58A6-9497-990F-6B3EE6AD0147}"/>
              </a:ext>
            </a:extLst>
          </p:cNvPr>
          <p:cNvSpPr/>
          <p:nvPr/>
        </p:nvSpPr>
        <p:spPr>
          <a:xfrm>
            <a:off x="10007838" y="5422476"/>
            <a:ext cx="200859" cy="347990"/>
          </a:xfrm>
          <a:prstGeom prst="roundRect">
            <a:avLst/>
          </a:prstGeom>
          <a:solidFill>
            <a:srgbClr val="70AD47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7" name="角丸四角形 96">
            <a:extLst>
              <a:ext uri="{FF2B5EF4-FFF2-40B4-BE49-F238E27FC236}">
                <a16:creationId xmlns:a16="http://schemas.microsoft.com/office/drawing/2014/main" id="{6872EBB7-F641-5472-30FE-04E649134716}"/>
              </a:ext>
            </a:extLst>
          </p:cNvPr>
          <p:cNvSpPr/>
          <p:nvPr/>
        </p:nvSpPr>
        <p:spPr>
          <a:xfrm>
            <a:off x="5013921" y="4737406"/>
            <a:ext cx="1172881" cy="441700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 Medium" panose="020B0400000000000000" pitchFamily="34" charset="-128"/>
                <a:cs typeface="Arial" panose="020B0604020202020204" pitchFamily="34" charset="0"/>
              </a:rPr>
              <a:t>VM core</a:t>
            </a: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8" name="テキスト ボックス 97">
            <a:extLst>
              <a:ext uri="{FF2B5EF4-FFF2-40B4-BE49-F238E27FC236}">
                <a16:creationId xmlns:a16="http://schemas.microsoft.com/office/drawing/2014/main" id="{C9E946BD-98F7-39ED-4F4B-A59461700533}"/>
              </a:ext>
            </a:extLst>
          </p:cNvPr>
          <p:cNvSpPr txBox="1"/>
          <p:nvPr/>
        </p:nvSpPr>
        <p:spPr>
          <a:xfrm>
            <a:off x="1023655" y="6232092"/>
            <a:ext cx="377026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29" name="テキスト ボックス 98">
            <a:extLst>
              <a:ext uri="{FF2B5EF4-FFF2-40B4-BE49-F238E27FC236}">
                <a16:creationId xmlns:a16="http://schemas.microsoft.com/office/drawing/2014/main" id="{C79752EA-7D09-ED36-AB19-BCA5E686A162}"/>
              </a:ext>
            </a:extLst>
          </p:cNvPr>
          <p:cNvSpPr txBox="1"/>
          <p:nvPr/>
        </p:nvSpPr>
        <p:spPr>
          <a:xfrm>
            <a:off x="9928451" y="5991669"/>
            <a:ext cx="377026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30" name="テキスト ボックス 99">
            <a:extLst>
              <a:ext uri="{FF2B5EF4-FFF2-40B4-BE49-F238E27FC236}">
                <a16:creationId xmlns:a16="http://schemas.microsoft.com/office/drawing/2014/main" id="{167248D6-1873-D9CD-2C59-D83EAD61111A}"/>
              </a:ext>
            </a:extLst>
          </p:cNvPr>
          <p:cNvSpPr txBox="1"/>
          <p:nvPr/>
        </p:nvSpPr>
        <p:spPr>
          <a:xfrm>
            <a:off x="10307141" y="5971919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MAC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1" name="テキスト ボックス 100">
            <a:extLst>
              <a:ext uri="{FF2B5EF4-FFF2-40B4-BE49-F238E27FC236}">
                <a16:creationId xmlns:a16="http://schemas.microsoft.com/office/drawing/2014/main" id="{33723D11-1595-950F-E068-D43FD6EC5292}"/>
              </a:ext>
            </a:extLst>
          </p:cNvPr>
          <p:cNvSpPr txBox="1"/>
          <p:nvPr/>
        </p:nvSpPr>
        <p:spPr>
          <a:xfrm>
            <a:off x="1896359" y="6231636"/>
            <a:ext cx="377026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32" name="テキスト ボックス 101">
            <a:extLst>
              <a:ext uri="{FF2B5EF4-FFF2-40B4-BE49-F238E27FC236}">
                <a16:creationId xmlns:a16="http://schemas.microsoft.com/office/drawing/2014/main" id="{22B9C7D5-176C-4F3A-A0E4-1B7870B1DB44}"/>
              </a:ext>
            </a:extLst>
          </p:cNvPr>
          <p:cNvSpPr txBox="1"/>
          <p:nvPr/>
        </p:nvSpPr>
        <p:spPr>
          <a:xfrm>
            <a:off x="6059489" y="6260644"/>
            <a:ext cx="377026" cy="369332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33" name="テキスト ボックス 102">
            <a:extLst>
              <a:ext uri="{FF2B5EF4-FFF2-40B4-BE49-F238E27FC236}">
                <a16:creationId xmlns:a16="http://schemas.microsoft.com/office/drawing/2014/main" id="{78124F57-9CD3-A91C-37C6-625D4AEEA169}"/>
              </a:ext>
            </a:extLst>
          </p:cNvPr>
          <p:cNvSpPr txBox="1"/>
          <p:nvPr/>
        </p:nvSpPr>
        <p:spPr>
          <a:xfrm>
            <a:off x="8776563" y="6296187"/>
            <a:ext cx="377026" cy="369332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</a:p>
        </p:txBody>
      </p:sp>
      <p:cxnSp>
        <p:nvCxnSpPr>
          <p:cNvPr id="34" name="カギ線コネクタ 103">
            <a:extLst>
              <a:ext uri="{FF2B5EF4-FFF2-40B4-BE49-F238E27FC236}">
                <a16:creationId xmlns:a16="http://schemas.microsoft.com/office/drawing/2014/main" id="{63CA2A96-7126-807C-E553-178F094397E6}"/>
              </a:ext>
            </a:extLst>
          </p:cNvPr>
          <p:cNvCxnSpPr>
            <a:cxnSpLocks/>
          </p:cNvCxnSpPr>
          <p:nvPr/>
        </p:nvCxnSpPr>
        <p:spPr>
          <a:xfrm rot="16200000" flipH="1">
            <a:off x="5940940" y="5882818"/>
            <a:ext cx="423341" cy="364042"/>
          </a:xfrm>
          <a:prstGeom prst="bentConnector3">
            <a:avLst>
              <a:gd name="adj1" fmla="val 3117"/>
            </a:avLst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5" name="カギ線コネクタ 104">
            <a:extLst>
              <a:ext uri="{FF2B5EF4-FFF2-40B4-BE49-F238E27FC236}">
                <a16:creationId xmlns:a16="http://schemas.microsoft.com/office/drawing/2014/main" id="{C4A542F6-3B35-FB91-B0A9-06129101EB26}"/>
              </a:ext>
            </a:extLst>
          </p:cNvPr>
          <p:cNvCxnSpPr>
            <a:cxnSpLocks/>
          </p:cNvCxnSpPr>
          <p:nvPr/>
        </p:nvCxnSpPr>
        <p:spPr>
          <a:xfrm rot="16200000" flipH="1">
            <a:off x="8665689" y="5902295"/>
            <a:ext cx="423341" cy="364042"/>
          </a:xfrm>
          <a:prstGeom prst="bentConnector3">
            <a:avLst>
              <a:gd name="adj1" fmla="val 3117"/>
            </a:avLst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6" name="直線矢印コネクタ 105">
            <a:extLst>
              <a:ext uri="{FF2B5EF4-FFF2-40B4-BE49-F238E27FC236}">
                <a16:creationId xmlns:a16="http://schemas.microsoft.com/office/drawing/2014/main" id="{DE08607B-113F-1D2B-FF3D-1043CCB402D1}"/>
              </a:ext>
            </a:extLst>
          </p:cNvPr>
          <p:cNvCxnSpPr>
            <a:cxnSpLocks/>
          </p:cNvCxnSpPr>
          <p:nvPr/>
        </p:nvCxnSpPr>
        <p:spPr>
          <a:xfrm>
            <a:off x="5268729" y="6445310"/>
            <a:ext cx="768766" cy="0"/>
          </a:xfrm>
          <a:prstGeom prst="straightConnector1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7" name="テキスト ボックス 106">
            <a:extLst>
              <a:ext uri="{FF2B5EF4-FFF2-40B4-BE49-F238E27FC236}">
                <a16:creationId xmlns:a16="http://schemas.microsoft.com/office/drawing/2014/main" id="{071715D6-F69F-1E50-1564-2ED479F12DA1}"/>
              </a:ext>
            </a:extLst>
          </p:cNvPr>
          <p:cNvSpPr txBox="1"/>
          <p:nvPr/>
        </p:nvSpPr>
        <p:spPr>
          <a:xfrm>
            <a:off x="5141138" y="64995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srgbClr val="FF0000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compare</a:t>
            </a:r>
            <a:endParaRPr lang="ja-JP" altLang="en-US">
              <a:solidFill>
                <a:srgbClr val="FF0000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38" name="直線矢印コネクタ 107">
            <a:extLst>
              <a:ext uri="{FF2B5EF4-FFF2-40B4-BE49-F238E27FC236}">
                <a16:creationId xmlns:a16="http://schemas.microsoft.com/office/drawing/2014/main" id="{60828224-600F-8335-A558-E2349B0996BB}"/>
              </a:ext>
            </a:extLst>
          </p:cNvPr>
          <p:cNvCxnSpPr>
            <a:cxnSpLocks/>
          </p:cNvCxnSpPr>
          <p:nvPr/>
        </p:nvCxnSpPr>
        <p:spPr>
          <a:xfrm>
            <a:off x="7991787" y="6508025"/>
            <a:ext cx="768766" cy="0"/>
          </a:xfrm>
          <a:prstGeom prst="straightConnector1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9" name="テキスト ボックス 108">
            <a:extLst>
              <a:ext uri="{FF2B5EF4-FFF2-40B4-BE49-F238E27FC236}">
                <a16:creationId xmlns:a16="http://schemas.microsoft.com/office/drawing/2014/main" id="{4D50345F-BE1F-F54E-C1BE-141DFE9CE893}"/>
              </a:ext>
            </a:extLst>
          </p:cNvPr>
          <p:cNvSpPr txBox="1"/>
          <p:nvPr/>
        </p:nvSpPr>
        <p:spPr>
          <a:xfrm>
            <a:off x="7852319" y="6520175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srgbClr val="FF0000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compare</a:t>
            </a:r>
            <a:endParaRPr lang="ja-JP" altLang="en-US">
              <a:solidFill>
                <a:srgbClr val="FF0000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0" name="円柱 109">
            <a:extLst>
              <a:ext uri="{FF2B5EF4-FFF2-40B4-BE49-F238E27FC236}">
                <a16:creationId xmlns:a16="http://schemas.microsoft.com/office/drawing/2014/main" id="{AB0F4A2B-7A94-A82A-99A0-2525EA92AB94}"/>
              </a:ext>
            </a:extLst>
          </p:cNvPr>
          <p:cNvSpPr/>
          <p:nvPr/>
        </p:nvSpPr>
        <p:spPr>
          <a:xfrm rot="16200000">
            <a:off x="3664220" y="4577979"/>
            <a:ext cx="335496" cy="1693544"/>
          </a:xfrm>
          <a:prstGeom prst="can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41" name="テキスト ボックス 111">
            <a:extLst>
              <a:ext uri="{FF2B5EF4-FFF2-40B4-BE49-F238E27FC236}">
                <a16:creationId xmlns:a16="http://schemas.microsoft.com/office/drawing/2014/main" id="{CD5B1165-C32E-DDE6-0427-6FD86F4EC621}"/>
              </a:ext>
            </a:extLst>
          </p:cNvPr>
          <p:cNvSpPr txBox="1"/>
          <p:nvPr/>
        </p:nvSpPr>
        <p:spPr>
          <a:xfrm>
            <a:off x="3499833" y="4852249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SSL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2" name="テキスト ボックス 5">
            <a:extLst>
              <a:ext uri="{FF2B5EF4-FFF2-40B4-BE49-F238E27FC236}">
                <a16:creationId xmlns:a16="http://schemas.microsoft.com/office/drawing/2014/main" id="{0EFD5503-8261-98F8-3076-76BFB54C74AB}"/>
              </a:ext>
            </a:extLst>
          </p:cNvPr>
          <p:cNvSpPr txBox="1"/>
          <p:nvPr/>
        </p:nvSpPr>
        <p:spPr>
          <a:xfrm>
            <a:off x="6455141" y="6260909"/>
            <a:ext cx="377026" cy="369332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43" name="テキスト ボックス 6">
            <a:extLst>
              <a:ext uri="{FF2B5EF4-FFF2-40B4-BE49-F238E27FC236}">
                <a16:creationId xmlns:a16="http://schemas.microsoft.com/office/drawing/2014/main" id="{F6E8E69B-C6BB-5687-C2D1-C0418DBB11FB}"/>
              </a:ext>
            </a:extLst>
          </p:cNvPr>
          <p:cNvSpPr txBox="1"/>
          <p:nvPr/>
        </p:nvSpPr>
        <p:spPr>
          <a:xfrm>
            <a:off x="9195540" y="6296187"/>
            <a:ext cx="377026" cy="369332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</a:p>
        </p:txBody>
      </p:sp>
      <p:sp>
        <p:nvSpPr>
          <p:cNvPr id="44" name="テキスト ボックス 7">
            <a:extLst>
              <a:ext uri="{FF2B5EF4-FFF2-40B4-BE49-F238E27FC236}">
                <a16:creationId xmlns:a16="http://schemas.microsoft.com/office/drawing/2014/main" id="{E4F81413-65C9-2CB4-2F02-6CC962D3C888}"/>
              </a:ext>
            </a:extLst>
          </p:cNvPr>
          <p:cNvSpPr txBox="1"/>
          <p:nvPr/>
        </p:nvSpPr>
        <p:spPr>
          <a:xfrm>
            <a:off x="1431827" y="6231636"/>
            <a:ext cx="377026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45" name="テキスト ボックス 9">
            <a:extLst>
              <a:ext uri="{FF2B5EF4-FFF2-40B4-BE49-F238E27FC236}">
                <a16:creationId xmlns:a16="http://schemas.microsoft.com/office/drawing/2014/main" id="{AF955997-41A7-4428-8284-BD49AFAA6587}"/>
              </a:ext>
            </a:extLst>
          </p:cNvPr>
          <p:cNvSpPr txBox="1"/>
          <p:nvPr/>
        </p:nvSpPr>
        <p:spPr>
          <a:xfrm>
            <a:off x="2315541" y="6231636"/>
            <a:ext cx="377026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415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555"/>
    </mc:Choice>
    <mc:Fallback xmlns="">
      <p:transition spd="slow" advTm="655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85185E-6 L 0.08789 0.04004 C 0.10612 0.04907 0.1336 0.05393 0.1625 0.05393 C 0.19518 0.05393 0.22149 0.04907 0.23972 0.04004 L 0.32774 1.85185E-6 " pathEditMode="relative" rAng="0" ptsTypes="AAAAA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80" y="2685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1.85185E-6 L 0.08789 0.04004 C 0.10612 0.04907 0.13359 0.05393 0.1625 0.05393 C 0.19518 0.05393 0.22148 0.04907 0.23971 0.04004 L 0.32773 1.85185E-6 " pathEditMode="relative" rAng="0" ptsTypes="AAAAA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80" y="268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3.33333E-6 L 0.43437 0.0064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19" y="324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3.33333E-6 L 0.2845 0.0023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19" y="116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1.85185E-6 L 0.12851 0.04004 C 0.1552 0.04907 0.19531 0.05393 0.2375 0.05393 C 0.28541 0.05393 0.32382 0.04907 0.35052 0.04004 L 0.47916 1.85185E-6 " pathEditMode="relative" rAng="0" ptsTypes="AAAAA">
                                      <p:cBhvr>
                                        <p:cTn id="4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58" y="2685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1.85185E-6 L 0.12852 0.04004 C 0.15521 0.04907 0.19531 0.05393 0.2375 0.05393 C 0.28542 0.05393 0.32383 0.04907 0.35052 0.04004 L 0.47917 1.85185E-6 " pathEditMode="relative" rAng="0" ptsTypes="AAAAA">
                                      <p:cBhvr>
                                        <p:cTn id="4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58" y="2685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33333E-6 L 0.43438 0.00648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19" y="32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1.85185E-6 L 0.28451 0.0023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1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DA8B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DA8B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DA8B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DA8B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E8F00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E8F00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0" grpId="0" animBg="1"/>
      <p:bldP spid="28" grpId="0" animBg="1"/>
      <p:bldP spid="28" grpId="1" animBg="1"/>
      <p:bldP spid="28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3" grpId="0" animBg="1"/>
      <p:bldP spid="33" grpId="1" animBg="1"/>
      <p:bldP spid="37" grpId="0"/>
      <p:bldP spid="37" grpId="1"/>
      <p:bldP spid="39" grpId="0"/>
      <p:bldP spid="39" grpId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0641B-D5FD-2FD8-94EB-5BA2C14DB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Data-protected Remote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18ADB-0BD2-9A88-91ED-4F0B1C6DF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Protect memory data upon a page-in</a:t>
            </a:r>
          </a:p>
          <a:p>
            <a:pPr lvl="1"/>
            <a:r>
              <a:rPr lang="en-US" altLang="ja-JP" dirty="0"/>
              <a:t>Decrypt requested data at a sub-host</a:t>
            </a:r>
          </a:p>
          <a:p>
            <a:pPr lvl="1"/>
            <a:r>
              <a:rPr lang="en-US" altLang="ja-JP" dirty="0"/>
              <a:t>Apply encryption and integrity checking to that data using SSL</a:t>
            </a:r>
          </a:p>
          <a:p>
            <a:r>
              <a:rPr lang="en-US" altLang="ja-JP" dirty="0"/>
              <a:t>Protect memory data upon a page-out</a:t>
            </a:r>
          </a:p>
          <a:p>
            <a:pPr lvl="1"/>
            <a:r>
              <a:rPr lang="en-US" altLang="ja-JP" dirty="0"/>
              <a:t>Transfer unnecessary data from the main host to a sub-host</a:t>
            </a:r>
          </a:p>
          <a:p>
            <a:pPr lvl="1"/>
            <a:r>
              <a:rPr lang="en-US" altLang="ja-JP" dirty="0"/>
              <a:t>Re-encrypt it at the sub-host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45002-6AA0-9F82-5C1B-A9A7C5EE7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円柱 6">
            <a:extLst>
              <a:ext uri="{FF2B5EF4-FFF2-40B4-BE49-F238E27FC236}">
                <a16:creationId xmlns:a16="http://schemas.microsoft.com/office/drawing/2014/main" id="{3ED0ABE6-2FC3-E459-6103-F92E3C4BCCB8}"/>
              </a:ext>
            </a:extLst>
          </p:cNvPr>
          <p:cNvSpPr/>
          <p:nvPr/>
        </p:nvSpPr>
        <p:spPr>
          <a:xfrm rot="16200000">
            <a:off x="5487873" y="4775623"/>
            <a:ext cx="335496" cy="1506422"/>
          </a:xfrm>
          <a:prstGeom prst="can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" name="角丸四角形 7">
            <a:extLst>
              <a:ext uri="{FF2B5EF4-FFF2-40B4-BE49-F238E27FC236}">
                <a16:creationId xmlns:a16="http://schemas.microsoft.com/office/drawing/2014/main" id="{DE73CB82-4EB3-6347-990D-697FC324E499}"/>
              </a:ext>
            </a:extLst>
          </p:cNvPr>
          <p:cNvSpPr/>
          <p:nvPr/>
        </p:nvSpPr>
        <p:spPr>
          <a:xfrm>
            <a:off x="2878321" y="4584986"/>
            <a:ext cx="1703479" cy="1577075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7" name="テキスト ボックス 8">
            <a:extLst>
              <a:ext uri="{FF2B5EF4-FFF2-40B4-BE49-F238E27FC236}">
                <a16:creationId xmlns:a16="http://schemas.microsoft.com/office/drawing/2014/main" id="{EFA5A897-0763-D0C6-9890-7DF6432AC724}"/>
              </a:ext>
            </a:extLst>
          </p:cNvPr>
          <p:cNvSpPr txBox="1"/>
          <p:nvPr/>
        </p:nvSpPr>
        <p:spPr>
          <a:xfrm>
            <a:off x="3075816" y="4175387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main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" name="角丸四角形 9">
            <a:extLst>
              <a:ext uri="{FF2B5EF4-FFF2-40B4-BE49-F238E27FC236}">
                <a16:creationId xmlns:a16="http://schemas.microsoft.com/office/drawing/2014/main" id="{4470F264-5901-0377-FB99-8C2AEE57594F}"/>
              </a:ext>
            </a:extLst>
          </p:cNvPr>
          <p:cNvSpPr/>
          <p:nvPr/>
        </p:nvSpPr>
        <p:spPr>
          <a:xfrm>
            <a:off x="6651447" y="4627776"/>
            <a:ext cx="1703479" cy="1611446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9" name="テキスト ボックス 10">
            <a:extLst>
              <a:ext uri="{FF2B5EF4-FFF2-40B4-BE49-F238E27FC236}">
                <a16:creationId xmlns:a16="http://schemas.microsoft.com/office/drawing/2014/main" id="{0E111314-213E-E3E9-130B-563BB0EE65AE}"/>
              </a:ext>
            </a:extLst>
          </p:cNvPr>
          <p:cNvSpPr txBox="1"/>
          <p:nvPr/>
        </p:nvSpPr>
        <p:spPr>
          <a:xfrm>
            <a:off x="6895773" y="4228687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sub-host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11">
            <a:extLst>
              <a:ext uri="{FF2B5EF4-FFF2-40B4-BE49-F238E27FC236}">
                <a16:creationId xmlns:a16="http://schemas.microsoft.com/office/drawing/2014/main" id="{06104CAB-1E2B-1A8D-5996-C7B9DF00D3C3}"/>
              </a:ext>
            </a:extLst>
          </p:cNvPr>
          <p:cNvSpPr txBox="1"/>
          <p:nvPr/>
        </p:nvSpPr>
        <p:spPr>
          <a:xfrm>
            <a:off x="2869133" y="5068968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2">
            <a:extLst>
              <a:ext uri="{FF2B5EF4-FFF2-40B4-BE49-F238E27FC236}">
                <a16:creationId xmlns:a16="http://schemas.microsoft.com/office/drawing/2014/main" id="{D637F5A2-0008-49E1-5AC9-1EE30AC91BA9}"/>
              </a:ext>
            </a:extLst>
          </p:cNvPr>
          <p:cNvSpPr txBox="1"/>
          <p:nvPr/>
        </p:nvSpPr>
        <p:spPr>
          <a:xfrm>
            <a:off x="6610811" y="5047367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2" name="角丸四角形 13">
            <a:extLst>
              <a:ext uri="{FF2B5EF4-FFF2-40B4-BE49-F238E27FC236}">
                <a16:creationId xmlns:a16="http://schemas.microsoft.com/office/drawing/2014/main" id="{0F3D2F1E-B8CC-8861-9BD8-0F70B5213BA1}"/>
              </a:ext>
            </a:extLst>
          </p:cNvPr>
          <p:cNvSpPr/>
          <p:nvPr/>
        </p:nvSpPr>
        <p:spPr>
          <a:xfrm>
            <a:off x="3119812" y="4663977"/>
            <a:ext cx="1172881" cy="441700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 Medium" panose="020B0400000000000000" pitchFamily="34" charset="-128"/>
                <a:cs typeface="Arial" panose="020B0604020202020204" pitchFamily="34" charset="0"/>
              </a:rPr>
              <a:t>VM core</a:t>
            </a: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3" name="右カーブ矢印 28">
            <a:extLst>
              <a:ext uri="{FF2B5EF4-FFF2-40B4-BE49-F238E27FC236}">
                <a16:creationId xmlns:a16="http://schemas.microsoft.com/office/drawing/2014/main" id="{482D83B9-2DCF-07E6-2E4D-881C56F91F3A}"/>
              </a:ext>
            </a:extLst>
          </p:cNvPr>
          <p:cNvSpPr/>
          <p:nvPr/>
        </p:nvSpPr>
        <p:spPr>
          <a:xfrm rot="5400000">
            <a:off x="5363260" y="3870264"/>
            <a:ext cx="442695" cy="2583830"/>
          </a:xfrm>
          <a:prstGeom prst="curvedRightArrow">
            <a:avLst>
              <a:gd name="adj1" fmla="val 6321"/>
              <a:gd name="adj2" fmla="val 31471"/>
              <a:gd name="adj3" fmla="val 2500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4" name="右カーブ矢印 29">
            <a:extLst>
              <a:ext uri="{FF2B5EF4-FFF2-40B4-BE49-F238E27FC236}">
                <a16:creationId xmlns:a16="http://schemas.microsoft.com/office/drawing/2014/main" id="{752EBFD6-E6B2-D11F-28E3-A268A029A06F}"/>
              </a:ext>
            </a:extLst>
          </p:cNvPr>
          <p:cNvSpPr/>
          <p:nvPr/>
        </p:nvSpPr>
        <p:spPr>
          <a:xfrm rot="16200000">
            <a:off x="4791604" y="4553652"/>
            <a:ext cx="535080" cy="3634761"/>
          </a:xfrm>
          <a:prstGeom prst="curvedRightArrow">
            <a:avLst>
              <a:gd name="adj1" fmla="val 6321"/>
              <a:gd name="adj2" fmla="val 31471"/>
              <a:gd name="adj3" fmla="val 2500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5" name="テキスト ボックス 16">
            <a:extLst>
              <a:ext uri="{FF2B5EF4-FFF2-40B4-BE49-F238E27FC236}">
                <a16:creationId xmlns:a16="http://schemas.microsoft.com/office/drawing/2014/main" id="{E797EEAC-44FE-1A08-9C70-45A4CC1CD91F}"/>
              </a:ext>
            </a:extLst>
          </p:cNvPr>
          <p:cNvSpPr txBox="1"/>
          <p:nvPr/>
        </p:nvSpPr>
        <p:spPr>
          <a:xfrm>
            <a:off x="4672455" y="6212569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page-out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6" name="テキスト ボックス 25">
            <a:extLst>
              <a:ext uri="{FF2B5EF4-FFF2-40B4-BE49-F238E27FC236}">
                <a16:creationId xmlns:a16="http://schemas.microsoft.com/office/drawing/2014/main" id="{EB976208-948E-FAA3-48C2-8E9BCA4BC0A0}"/>
              </a:ext>
            </a:extLst>
          </p:cNvPr>
          <p:cNvSpPr txBox="1"/>
          <p:nvPr/>
        </p:nvSpPr>
        <p:spPr>
          <a:xfrm>
            <a:off x="5095187" y="4545795"/>
            <a:ext cx="1225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page-in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7" name="テキスト ボックス 18">
            <a:extLst>
              <a:ext uri="{FF2B5EF4-FFF2-40B4-BE49-F238E27FC236}">
                <a16:creationId xmlns:a16="http://schemas.microsoft.com/office/drawing/2014/main" id="{4044450E-5096-87C8-15FE-0E0DF9DC70D2}"/>
              </a:ext>
            </a:extLst>
          </p:cNvPr>
          <p:cNvSpPr txBox="1"/>
          <p:nvPr/>
        </p:nvSpPr>
        <p:spPr>
          <a:xfrm>
            <a:off x="9802155" y="4515017"/>
            <a:ext cx="1358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encrypted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8" name="テキスト ボックス 19">
            <a:extLst>
              <a:ext uri="{FF2B5EF4-FFF2-40B4-BE49-F238E27FC236}">
                <a16:creationId xmlns:a16="http://schemas.microsoft.com/office/drawing/2014/main" id="{C9DFA0D7-8BF8-89EC-BC8E-5FE02D4B60A9}"/>
              </a:ext>
            </a:extLst>
          </p:cNvPr>
          <p:cNvSpPr txBox="1"/>
          <p:nvPr/>
        </p:nvSpPr>
        <p:spPr>
          <a:xfrm>
            <a:off x="9767364" y="4980657"/>
            <a:ext cx="1656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unencrypted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9" name="角丸四角形 22">
            <a:extLst>
              <a:ext uri="{FF2B5EF4-FFF2-40B4-BE49-F238E27FC236}">
                <a16:creationId xmlns:a16="http://schemas.microsoft.com/office/drawing/2014/main" id="{38EFDEDB-FF56-891C-BDDA-E025AB3B31C3}"/>
              </a:ext>
            </a:extLst>
          </p:cNvPr>
          <p:cNvSpPr/>
          <p:nvPr/>
        </p:nvSpPr>
        <p:spPr>
          <a:xfrm>
            <a:off x="9564102" y="4536141"/>
            <a:ext cx="200859" cy="347990"/>
          </a:xfrm>
          <a:prstGeom prst="round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0" name="角丸四角形 26">
            <a:extLst>
              <a:ext uri="{FF2B5EF4-FFF2-40B4-BE49-F238E27FC236}">
                <a16:creationId xmlns:a16="http://schemas.microsoft.com/office/drawing/2014/main" id="{C21C3DD1-0FD9-E237-B62C-26F99314A599}"/>
              </a:ext>
            </a:extLst>
          </p:cNvPr>
          <p:cNvSpPr/>
          <p:nvPr/>
        </p:nvSpPr>
        <p:spPr>
          <a:xfrm>
            <a:off x="9557207" y="5016721"/>
            <a:ext cx="207754" cy="34799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1" name="テキスト ボックス 27">
            <a:extLst>
              <a:ext uri="{FF2B5EF4-FFF2-40B4-BE49-F238E27FC236}">
                <a16:creationId xmlns:a16="http://schemas.microsoft.com/office/drawing/2014/main" id="{A95642EC-F01E-DEAF-94C5-14566D691AD1}"/>
              </a:ext>
            </a:extLst>
          </p:cNvPr>
          <p:cNvSpPr txBox="1"/>
          <p:nvPr/>
        </p:nvSpPr>
        <p:spPr>
          <a:xfrm>
            <a:off x="9764961" y="5440611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re-encrypted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2" name="角丸四角形 28">
            <a:extLst>
              <a:ext uri="{FF2B5EF4-FFF2-40B4-BE49-F238E27FC236}">
                <a16:creationId xmlns:a16="http://schemas.microsoft.com/office/drawing/2014/main" id="{DACD85CE-6DBA-5065-7612-095217BF8878}"/>
              </a:ext>
            </a:extLst>
          </p:cNvPr>
          <p:cNvSpPr/>
          <p:nvPr/>
        </p:nvSpPr>
        <p:spPr>
          <a:xfrm>
            <a:off x="9569112" y="5492731"/>
            <a:ext cx="200859" cy="347990"/>
          </a:xfrm>
          <a:prstGeom prst="roundRect">
            <a:avLst/>
          </a:prstGeom>
          <a:solidFill>
            <a:srgbClr val="70AD47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3" name="テキスト ボックス 29">
            <a:extLst>
              <a:ext uri="{FF2B5EF4-FFF2-40B4-BE49-F238E27FC236}">
                <a16:creationId xmlns:a16="http://schemas.microsoft.com/office/drawing/2014/main" id="{FEF0619F-5C95-560A-C823-7C3017E1683E}"/>
              </a:ext>
            </a:extLst>
          </p:cNvPr>
          <p:cNvSpPr txBox="1"/>
          <p:nvPr/>
        </p:nvSpPr>
        <p:spPr>
          <a:xfrm>
            <a:off x="9489183" y="6093410"/>
            <a:ext cx="377026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24" name="テキスト ボックス 31">
            <a:extLst>
              <a:ext uri="{FF2B5EF4-FFF2-40B4-BE49-F238E27FC236}">
                <a16:creationId xmlns:a16="http://schemas.microsoft.com/office/drawing/2014/main" id="{EE4E63B7-B183-F0D0-C7FA-4BA598074D62}"/>
              </a:ext>
            </a:extLst>
          </p:cNvPr>
          <p:cNvSpPr txBox="1"/>
          <p:nvPr/>
        </p:nvSpPr>
        <p:spPr>
          <a:xfrm>
            <a:off x="9893307" y="607424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MAC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5" name="テキスト ボックス 32">
            <a:extLst>
              <a:ext uri="{FF2B5EF4-FFF2-40B4-BE49-F238E27FC236}">
                <a16:creationId xmlns:a16="http://schemas.microsoft.com/office/drawing/2014/main" id="{BD9D493C-1A45-A785-78DC-ADB07F8F902A}"/>
              </a:ext>
            </a:extLst>
          </p:cNvPr>
          <p:cNvSpPr txBox="1"/>
          <p:nvPr/>
        </p:nvSpPr>
        <p:spPr>
          <a:xfrm>
            <a:off x="5400483" y="4988421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游ゴシック" panose="020B0400000000000000" pitchFamily="34" charset="-128"/>
              </a:rPr>
              <a:t>SSL</a:t>
            </a:r>
            <a:endParaRPr lang="ja-JP" altLang="en-US">
              <a:solidFill>
                <a:prstClr val="black"/>
              </a:solidFill>
              <a:ea typeface="游ゴシック" panose="020B0400000000000000" pitchFamily="34" charset="-128"/>
            </a:endParaRPr>
          </a:p>
        </p:txBody>
      </p:sp>
      <p:pic>
        <p:nvPicPr>
          <p:cNvPr id="26" name="図 26">
            <a:extLst>
              <a:ext uri="{FF2B5EF4-FFF2-40B4-BE49-F238E27FC236}">
                <a16:creationId xmlns:a16="http://schemas.microsoft.com/office/drawing/2014/main" id="{3E63E86A-595F-903C-FEE3-44C343DD16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6743" y="4586142"/>
            <a:ext cx="764193" cy="764193"/>
          </a:xfrm>
          <a:prstGeom prst="rect">
            <a:avLst/>
          </a:prstGeom>
        </p:spPr>
      </p:pic>
      <p:sp>
        <p:nvSpPr>
          <p:cNvPr id="28" name="角丸四角形 42">
            <a:extLst>
              <a:ext uri="{FF2B5EF4-FFF2-40B4-BE49-F238E27FC236}">
                <a16:creationId xmlns:a16="http://schemas.microsoft.com/office/drawing/2014/main" id="{C907F0E6-0E0B-0E2C-6F3F-A44874F8F43F}"/>
              </a:ext>
            </a:extLst>
          </p:cNvPr>
          <p:cNvSpPr/>
          <p:nvPr/>
        </p:nvSpPr>
        <p:spPr>
          <a:xfrm>
            <a:off x="3475810" y="5385089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9" name="角丸四角形 43">
            <a:extLst>
              <a:ext uri="{FF2B5EF4-FFF2-40B4-BE49-F238E27FC236}">
                <a16:creationId xmlns:a16="http://schemas.microsoft.com/office/drawing/2014/main" id="{278D955D-644E-3FEA-00A1-9B65F5E365C9}"/>
              </a:ext>
            </a:extLst>
          </p:cNvPr>
          <p:cNvSpPr/>
          <p:nvPr/>
        </p:nvSpPr>
        <p:spPr>
          <a:xfrm>
            <a:off x="6727601" y="5380170"/>
            <a:ext cx="430760" cy="718403"/>
          </a:xfrm>
          <a:prstGeom prst="roundRect">
            <a:avLst/>
          </a:prstGeom>
          <a:solidFill>
            <a:srgbClr val="4E8F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30" name="角丸四角形 51">
            <a:extLst>
              <a:ext uri="{FF2B5EF4-FFF2-40B4-BE49-F238E27FC236}">
                <a16:creationId xmlns:a16="http://schemas.microsoft.com/office/drawing/2014/main" id="{B55F288D-886F-EA3A-AAE6-B204E9947D67}"/>
              </a:ext>
            </a:extLst>
          </p:cNvPr>
          <p:cNvSpPr/>
          <p:nvPr/>
        </p:nvSpPr>
        <p:spPr>
          <a:xfrm>
            <a:off x="7158410" y="5380170"/>
            <a:ext cx="430760" cy="718403"/>
          </a:xfrm>
          <a:prstGeom prst="roundRect">
            <a:avLst/>
          </a:prstGeom>
          <a:solidFill>
            <a:srgbClr val="4E8F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31" name="テキスト ボックス 53">
            <a:extLst>
              <a:ext uri="{FF2B5EF4-FFF2-40B4-BE49-F238E27FC236}">
                <a16:creationId xmlns:a16="http://schemas.microsoft.com/office/drawing/2014/main" id="{A0F8A561-6DA9-C1DD-2A09-0A5973480FE4}"/>
              </a:ext>
            </a:extLst>
          </p:cNvPr>
          <p:cNvSpPr txBox="1"/>
          <p:nvPr/>
        </p:nvSpPr>
        <p:spPr>
          <a:xfrm>
            <a:off x="6578939" y="6239222"/>
            <a:ext cx="377026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cxnSp>
        <p:nvCxnSpPr>
          <p:cNvPr id="32" name="カギ線コネクタ 54">
            <a:extLst>
              <a:ext uri="{FF2B5EF4-FFF2-40B4-BE49-F238E27FC236}">
                <a16:creationId xmlns:a16="http://schemas.microsoft.com/office/drawing/2014/main" id="{40DCAE4A-61CC-A8CE-BBF1-9CA4A48F3CDA}"/>
              </a:ext>
            </a:extLst>
          </p:cNvPr>
          <p:cNvCxnSpPr>
            <a:cxnSpLocks/>
            <a:endCxn id="35" idx="0"/>
          </p:cNvCxnSpPr>
          <p:nvPr/>
        </p:nvCxnSpPr>
        <p:spPr>
          <a:xfrm rot="5400000">
            <a:off x="3509625" y="5819536"/>
            <a:ext cx="440930" cy="352982"/>
          </a:xfrm>
          <a:prstGeom prst="bentConnector3">
            <a:avLst>
              <a:gd name="adj1" fmla="val -1845"/>
            </a:avLst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3" name="直線矢印コネクタ 55">
            <a:extLst>
              <a:ext uri="{FF2B5EF4-FFF2-40B4-BE49-F238E27FC236}">
                <a16:creationId xmlns:a16="http://schemas.microsoft.com/office/drawing/2014/main" id="{4A089077-788D-6D53-443A-1A33F7D93401}"/>
              </a:ext>
            </a:extLst>
          </p:cNvPr>
          <p:cNvCxnSpPr>
            <a:cxnSpLocks/>
          </p:cNvCxnSpPr>
          <p:nvPr/>
        </p:nvCxnSpPr>
        <p:spPr>
          <a:xfrm>
            <a:off x="3728712" y="6409499"/>
            <a:ext cx="462124" cy="0"/>
          </a:xfrm>
          <a:prstGeom prst="straightConnector1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4" name="テキスト ボックス 71">
            <a:extLst>
              <a:ext uri="{FF2B5EF4-FFF2-40B4-BE49-F238E27FC236}">
                <a16:creationId xmlns:a16="http://schemas.microsoft.com/office/drawing/2014/main" id="{83A59DE1-DCC7-5DE5-147B-7123824A595C}"/>
              </a:ext>
            </a:extLst>
          </p:cNvPr>
          <p:cNvSpPr txBox="1"/>
          <p:nvPr/>
        </p:nvSpPr>
        <p:spPr>
          <a:xfrm>
            <a:off x="3499498" y="6490270"/>
            <a:ext cx="1003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sz="1600" dirty="0">
                <a:solidFill>
                  <a:srgbClr val="FF0000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compare</a:t>
            </a:r>
            <a:endParaRPr lang="ja-JP" altLang="en-US" sz="1600">
              <a:solidFill>
                <a:srgbClr val="FF0000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5" name="テキスト ボックス 72">
            <a:extLst>
              <a:ext uri="{FF2B5EF4-FFF2-40B4-BE49-F238E27FC236}">
                <a16:creationId xmlns:a16="http://schemas.microsoft.com/office/drawing/2014/main" id="{9F4F971E-0C23-132D-B620-737A6EC52C41}"/>
              </a:ext>
            </a:extLst>
          </p:cNvPr>
          <p:cNvSpPr txBox="1"/>
          <p:nvPr/>
        </p:nvSpPr>
        <p:spPr>
          <a:xfrm>
            <a:off x="3360902" y="6216492"/>
            <a:ext cx="385394" cy="369332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36" name="テキスト ボックス 73">
            <a:extLst>
              <a:ext uri="{FF2B5EF4-FFF2-40B4-BE49-F238E27FC236}">
                <a16:creationId xmlns:a16="http://schemas.microsoft.com/office/drawing/2014/main" id="{63D5F6DE-91BE-E7E6-3016-291E698B6AFC}"/>
              </a:ext>
            </a:extLst>
          </p:cNvPr>
          <p:cNvSpPr txBox="1"/>
          <p:nvPr/>
        </p:nvSpPr>
        <p:spPr>
          <a:xfrm>
            <a:off x="2877721" y="6196222"/>
            <a:ext cx="377026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cxnSp>
        <p:nvCxnSpPr>
          <p:cNvPr id="37" name="直線矢印コネクタ 74">
            <a:extLst>
              <a:ext uri="{FF2B5EF4-FFF2-40B4-BE49-F238E27FC236}">
                <a16:creationId xmlns:a16="http://schemas.microsoft.com/office/drawing/2014/main" id="{9FD198A0-A891-BC97-5C41-16CD6FB0A5D8}"/>
              </a:ext>
            </a:extLst>
          </p:cNvPr>
          <p:cNvCxnSpPr>
            <a:cxnSpLocks/>
          </p:cNvCxnSpPr>
          <p:nvPr/>
        </p:nvCxnSpPr>
        <p:spPr>
          <a:xfrm>
            <a:off x="6835683" y="6426066"/>
            <a:ext cx="462124" cy="0"/>
          </a:xfrm>
          <a:prstGeom prst="straightConnector1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8" name="テキスト ボックス 75">
            <a:extLst>
              <a:ext uri="{FF2B5EF4-FFF2-40B4-BE49-F238E27FC236}">
                <a16:creationId xmlns:a16="http://schemas.microsoft.com/office/drawing/2014/main" id="{0AC93D8C-0D40-F56F-F8B9-9458C99140FE}"/>
              </a:ext>
            </a:extLst>
          </p:cNvPr>
          <p:cNvSpPr txBox="1"/>
          <p:nvPr/>
        </p:nvSpPr>
        <p:spPr>
          <a:xfrm>
            <a:off x="6616979" y="6506837"/>
            <a:ext cx="1003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sz="1600" dirty="0">
                <a:solidFill>
                  <a:srgbClr val="FF0000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compare</a:t>
            </a:r>
            <a:endParaRPr lang="ja-JP" altLang="en-US" sz="1600">
              <a:solidFill>
                <a:srgbClr val="FF0000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9" name="テキスト ボックス 76">
            <a:extLst>
              <a:ext uri="{FF2B5EF4-FFF2-40B4-BE49-F238E27FC236}">
                <a16:creationId xmlns:a16="http://schemas.microsoft.com/office/drawing/2014/main" id="{CE4DEDF2-B06D-BBA5-5D9A-63E876C49BF8}"/>
              </a:ext>
            </a:extLst>
          </p:cNvPr>
          <p:cNvSpPr txBox="1"/>
          <p:nvPr/>
        </p:nvSpPr>
        <p:spPr>
          <a:xfrm>
            <a:off x="7289977" y="6242782"/>
            <a:ext cx="377026" cy="369332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cxnSp>
        <p:nvCxnSpPr>
          <p:cNvPr id="40" name="カギ線コネクタ 77">
            <a:extLst>
              <a:ext uri="{FF2B5EF4-FFF2-40B4-BE49-F238E27FC236}">
                <a16:creationId xmlns:a16="http://schemas.microsoft.com/office/drawing/2014/main" id="{B7B352B3-3112-143B-C2CB-78EFE94B9B1F}"/>
              </a:ext>
            </a:extLst>
          </p:cNvPr>
          <p:cNvCxnSpPr>
            <a:cxnSpLocks/>
            <a:endCxn id="8" idx="2"/>
          </p:cNvCxnSpPr>
          <p:nvPr/>
        </p:nvCxnSpPr>
        <p:spPr>
          <a:xfrm rot="16200000" flipH="1">
            <a:off x="7127307" y="5863342"/>
            <a:ext cx="463660" cy="288100"/>
          </a:xfrm>
          <a:prstGeom prst="bentConnector3">
            <a:avLst>
              <a:gd name="adj1" fmla="val -1809"/>
            </a:avLst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7" name="角丸四角形 35">
            <a:extLst>
              <a:ext uri="{FF2B5EF4-FFF2-40B4-BE49-F238E27FC236}">
                <a16:creationId xmlns:a16="http://schemas.microsoft.com/office/drawing/2014/main" id="{893E3099-EB3B-723E-2460-D7E2B645F584}"/>
              </a:ext>
            </a:extLst>
          </p:cNvPr>
          <p:cNvSpPr/>
          <p:nvPr/>
        </p:nvSpPr>
        <p:spPr>
          <a:xfrm>
            <a:off x="3045001" y="5385089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973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77"/>
    </mc:Choice>
    <mc:Fallback xmlns="">
      <p:transition spd="slow" advTm="713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79A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0.00069 L -0.06445 -0.05301 C -0.07734 -0.06505 -0.09674 -0.07153 -0.11719 -0.07153 C -0.1401 -0.07153 -0.15872 -0.06505 -0.17161 -0.05301 L -0.23307 0.00069 " pathEditMode="relative" rAng="0" ptsTypes="AAAAA">
                                      <p:cBhvr>
                                        <p:cTn id="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49" y="-361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07407E-6 L -0.19961 0.0023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87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DA8B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0 L 0.08125 0.04005 C 0.09817 0.04907 0.12357 0.05394 0.15039 0.05394 C 0.18099 0.05394 0.2056 0.04907 0.22226 0.04005 C 0.24987 0.02662 0.27552 0.01296 0.30299 0 " pathEditMode="relative" rAng="0" ptsTypes="AAAAA">
                                      <p:cBhvr>
                                        <p:cTn id="7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43" y="2685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0.28698 0.0067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49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DA8B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E8F00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/>
      <p:bldP spid="29" grpId="0" animBg="1"/>
      <p:bldP spid="31" grpId="0" animBg="1"/>
      <p:bldP spid="31" grpId="1" animBg="1"/>
      <p:bldP spid="31" grpId="2" animBg="1"/>
      <p:bldP spid="34" grpId="0"/>
      <p:bldP spid="34" grpId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8" grpId="0"/>
      <p:bldP spid="38" grpId="1"/>
      <p:bldP spid="39" grpId="0" animBg="1"/>
      <p:bldP spid="39" grpId="1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6D953-217B-4A85-F5C4-99653E954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Issues of Data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5A5EA-20F1-44F8-5D4F-2CCBE5BE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L</a:t>
            </a:r>
            <a:r>
              <a:rPr kumimoji="1" lang="en-US" altLang="ja-JP" dirty="0"/>
              <a:t>arge overhead due to encryption and MAC calculation</a:t>
            </a:r>
          </a:p>
          <a:p>
            <a:pPr lvl="1"/>
            <a:r>
              <a:rPr lang="en-US" altLang="ja-JP" dirty="0"/>
              <a:t>The performance of split migration degrades by 63% in 100 GbE</a:t>
            </a:r>
          </a:p>
          <a:p>
            <a:pPr lvl="1"/>
            <a:r>
              <a:rPr lang="en-US" altLang="ja-JP" dirty="0"/>
              <a:t>Data protection is more critical in faster networks</a:t>
            </a:r>
          </a:p>
          <a:p>
            <a:r>
              <a:rPr lang="en-US" altLang="ja-JP" dirty="0"/>
              <a:t>Insufficient security at sub-hosts</a:t>
            </a:r>
          </a:p>
          <a:p>
            <a:pPr lvl="1"/>
            <a:r>
              <a:rPr kumimoji="1" lang="en-US" altLang="ja-JP" dirty="0"/>
              <a:t>Received data are decrypted once by </a:t>
            </a:r>
            <a:r>
              <a:rPr lang="en-US" altLang="ja-JP" dirty="0"/>
              <a:t>SSL</a:t>
            </a:r>
            <a:r>
              <a:rPr kumimoji="1" lang="en-US" altLang="ja-JP" dirty="0"/>
              <a:t> at sub-hosts</a:t>
            </a:r>
          </a:p>
          <a:p>
            <a:pPr lvl="1"/>
            <a:r>
              <a:rPr kumimoji="1" lang="en-US" altLang="ja-JP" dirty="0"/>
              <a:t>Re-encrypted data </a:t>
            </a:r>
            <a:r>
              <a:rPr lang="en-US" altLang="ja-JP" dirty="0"/>
              <a:t>are</a:t>
            </a:r>
            <a:r>
              <a:rPr kumimoji="1" lang="en-US" altLang="ja-JP" dirty="0"/>
              <a:t> decryptable with the keys stored in sub-hosts</a:t>
            </a:r>
            <a:r>
              <a:rPr lang="en-JP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14090-BFC8-13AC-129B-726BC6DE6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61B2AA5-DEFD-1054-B8DB-A9C0AED547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914649"/>
              </p:ext>
            </p:extLst>
          </p:nvPr>
        </p:nvGraphicFramePr>
        <p:xfrm>
          <a:off x="1021725" y="4310742"/>
          <a:ext cx="4476376" cy="2406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2CC8D997-7B76-E77C-1E5A-C5ED781D7A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8707710"/>
              </p:ext>
            </p:extLst>
          </p:nvPr>
        </p:nvGraphicFramePr>
        <p:xfrm>
          <a:off x="5878110" y="4310742"/>
          <a:ext cx="4719899" cy="2394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478FF3-3FA9-4582-F291-9D2D19B46E73}"/>
              </a:ext>
            </a:extLst>
          </p:cNvPr>
          <p:cNvSpPr txBox="1"/>
          <p:nvPr/>
        </p:nvSpPr>
        <p:spPr>
          <a:xfrm>
            <a:off x="2873828" y="4310742"/>
            <a:ext cx="160813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JP" u="sng" dirty="0"/>
              <a:t>split migration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F06CDE-7403-ACCC-C705-A4D77A973163}"/>
              </a:ext>
            </a:extLst>
          </p:cNvPr>
          <p:cNvSpPr txBox="1"/>
          <p:nvPr/>
        </p:nvSpPr>
        <p:spPr>
          <a:xfrm>
            <a:off x="8382001" y="4275117"/>
            <a:ext cx="165942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JP" u="sng" dirty="0"/>
              <a:t>remote paging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1C2CE46-EC5C-116A-FCB6-00F810BF0CFF}"/>
              </a:ext>
            </a:extLst>
          </p:cNvPr>
          <p:cNvCxnSpPr>
            <a:cxnSpLocks/>
          </p:cNvCxnSpPr>
          <p:nvPr/>
        </p:nvCxnSpPr>
        <p:spPr>
          <a:xfrm flipV="1">
            <a:off x="2464055" y="4836629"/>
            <a:ext cx="326646" cy="15591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B3AA610-D7A5-EE8E-A4FC-45A1E755808A}"/>
              </a:ext>
            </a:extLst>
          </p:cNvPr>
          <p:cNvCxnSpPr>
            <a:cxnSpLocks/>
          </p:cNvCxnSpPr>
          <p:nvPr/>
        </p:nvCxnSpPr>
        <p:spPr>
          <a:xfrm flipV="1">
            <a:off x="4194173" y="4836629"/>
            <a:ext cx="287788" cy="53541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6610A97-22FA-940B-ECEE-3E0F3E0AEDDE}"/>
              </a:ext>
            </a:extLst>
          </p:cNvPr>
          <p:cNvCxnSpPr>
            <a:cxnSpLocks/>
          </p:cNvCxnSpPr>
          <p:nvPr/>
        </p:nvCxnSpPr>
        <p:spPr>
          <a:xfrm flipV="1">
            <a:off x="9211715" y="4773881"/>
            <a:ext cx="288545" cy="34233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F073262-64DF-4576-20B8-70A8349DB7FE}"/>
              </a:ext>
            </a:extLst>
          </p:cNvPr>
          <p:cNvCxnSpPr>
            <a:cxnSpLocks/>
          </p:cNvCxnSpPr>
          <p:nvPr/>
        </p:nvCxnSpPr>
        <p:spPr>
          <a:xfrm flipV="1">
            <a:off x="7377511" y="4644449"/>
            <a:ext cx="329575" cy="1921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86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78"/>
    </mc:Choice>
    <mc:Fallback xmlns="">
      <p:transition spd="slow" advTm="6647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8175A-408A-4E5F-0AB0-695862AC8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SEmigrate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F1547-CF80-8CDF-5B5B-76965D58B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Optimize data protection in split migration and remote paging with VM introspection</a:t>
            </a:r>
          </a:p>
          <a:p>
            <a:pPr lvl="1"/>
            <a:r>
              <a:rPr kumimoji="1" lang="en-US" altLang="ja-JP" dirty="0"/>
              <a:t>Avoid decrypting memory data at sub-hosts</a:t>
            </a:r>
          </a:p>
          <a:p>
            <a:pPr lvl="2"/>
            <a:r>
              <a:rPr lang="en-US" altLang="ja-JP" dirty="0"/>
              <a:t>Reduce the overhead and prevent information leakage completely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Selectively encrypt only the memory containing sensitive information</a:t>
            </a:r>
          </a:p>
          <a:p>
            <a:pPr lvl="1"/>
            <a:r>
              <a:rPr lang="en" altLang="ja-JP" dirty="0"/>
              <a:t>Selectively perform integrity checking of integrity-critical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BE988F-7A92-03F0-C253-489951712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2" name="テキスト ボックス 6">
            <a:extLst>
              <a:ext uri="{FF2B5EF4-FFF2-40B4-BE49-F238E27FC236}">
                <a16:creationId xmlns:a16="http://schemas.microsoft.com/office/drawing/2014/main" id="{00DAA523-5253-D56F-7A1B-56DA562346EE}"/>
              </a:ext>
            </a:extLst>
          </p:cNvPr>
          <p:cNvSpPr txBox="1"/>
          <p:nvPr/>
        </p:nvSpPr>
        <p:spPr>
          <a:xfrm>
            <a:off x="3804809" y="4851432"/>
            <a:ext cx="113364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split</a:t>
            </a:r>
          </a:p>
          <a:p>
            <a:pPr algn="ctr">
              <a:defRPr/>
            </a:pPr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migration</a:t>
            </a:r>
          </a:p>
        </p:txBody>
      </p:sp>
      <p:sp>
        <p:nvSpPr>
          <p:cNvPr id="43" name="テキスト ボックス 8">
            <a:extLst>
              <a:ext uri="{FF2B5EF4-FFF2-40B4-BE49-F238E27FC236}">
                <a16:creationId xmlns:a16="http://schemas.microsoft.com/office/drawing/2014/main" id="{58A42FB5-079C-8E16-AC0C-2C30A3B19E33}"/>
              </a:ext>
            </a:extLst>
          </p:cNvPr>
          <p:cNvSpPr txBox="1"/>
          <p:nvPr/>
        </p:nvSpPr>
        <p:spPr>
          <a:xfrm>
            <a:off x="8915447" y="4121162"/>
            <a:ext cx="1167307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sub-host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4" name="テキスト ボックス 9">
            <a:extLst>
              <a:ext uri="{FF2B5EF4-FFF2-40B4-BE49-F238E27FC236}">
                <a16:creationId xmlns:a16="http://schemas.microsoft.com/office/drawing/2014/main" id="{8FB9BBF0-D6B2-8D9E-E9F0-C6AA78010957}"/>
              </a:ext>
            </a:extLst>
          </p:cNvPr>
          <p:cNvSpPr txBox="1"/>
          <p:nvPr/>
        </p:nvSpPr>
        <p:spPr>
          <a:xfrm>
            <a:off x="7494371" y="4834392"/>
            <a:ext cx="936475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remote</a:t>
            </a:r>
          </a:p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paging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45" name="直線矢印コネクタ 30">
            <a:extLst>
              <a:ext uri="{FF2B5EF4-FFF2-40B4-BE49-F238E27FC236}">
                <a16:creationId xmlns:a16="http://schemas.microsoft.com/office/drawing/2014/main" id="{B1EF88AF-BEDA-6413-5576-AD7D408DC0F9}"/>
              </a:ext>
            </a:extLst>
          </p:cNvPr>
          <p:cNvCxnSpPr>
            <a:cxnSpLocks/>
          </p:cNvCxnSpPr>
          <p:nvPr/>
        </p:nvCxnSpPr>
        <p:spPr>
          <a:xfrm flipV="1">
            <a:off x="7334164" y="5582842"/>
            <a:ext cx="1221000" cy="1"/>
          </a:xfrm>
          <a:prstGeom prst="straightConnector1">
            <a:avLst/>
          </a:prstGeom>
          <a:noFill/>
          <a:ln w="88900" cap="flat" cmpd="sng" algn="ctr">
            <a:solidFill>
              <a:srgbClr val="FF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46" name="直線コネクタ 31">
            <a:extLst>
              <a:ext uri="{FF2B5EF4-FFF2-40B4-BE49-F238E27FC236}">
                <a16:creationId xmlns:a16="http://schemas.microsoft.com/office/drawing/2014/main" id="{A59237FA-6A6E-F865-D073-4C6442752F99}"/>
              </a:ext>
            </a:extLst>
          </p:cNvPr>
          <p:cNvCxnSpPr>
            <a:cxnSpLocks/>
          </p:cNvCxnSpPr>
          <p:nvPr/>
        </p:nvCxnSpPr>
        <p:spPr>
          <a:xfrm>
            <a:off x="4415774" y="5614288"/>
            <a:ext cx="0" cy="942575"/>
          </a:xfrm>
          <a:prstGeom prst="line">
            <a:avLst/>
          </a:prstGeom>
          <a:noFill/>
          <a:ln w="8890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7" name="直線矢印コネクタ 32">
            <a:extLst>
              <a:ext uri="{FF2B5EF4-FFF2-40B4-BE49-F238E27FC236}">
                <a16:creationId xmlns:a16="http://schemas.microsoft.com/office/drawing/2014/main" id="{44071E84-B1B5-50DB-78C5-0B8D6162E982}"/>
              </a:ext>
            </a:extLst>
          </p:cNvPr>
          <p:cNvCxnSpPr>
            <a:cxnSpLocks/>
          </p:cNvCxnSpPr>
          <p:nvPr/>
        </p:nvCxnSpPr>
        <p:spPr>
          <a:xfrm>
            <a:off x="3638007" y="5585351"/>
            <a:ext cx="1643167" cy="0"/>
          </a:xfrm>
          <a:prstGeom prst="straightConnector1">
            <a:avLst/>
          </a:prstGeom>
          <a:noFill/>
          <a:ln w="8890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8" name="角丸四角形 80">
            <a:extLst>
              <a:ext uri="{FF2B5EF4-FFF2-40B4-BE49-F238E27FC236}">
                <a16:creationId xmlns:a16="http://schemas.microsoft.com/office/drawing/2014/main" id="{8ADAAD92-68F0-A3C2-8718-A1DECE1F3DD2}"/>
              </a:ext>
            </a:extLst>
          </p:cNvPr>
          <p:cNvSpPr/>
          <p:nvPr/>
        </p:nvSpPr>
        <p:spPr>
          <a:xfrm>
            <a:off x="4097293" y="5756436"/>
            <a:ext cx="207754" cy="34799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9" name="角丸四角形 81">
            <a:extLst>
              <a:ext uri="{FF2B5EF4-FFF2-40B4-BE49-F238E27FC236}">
                <a16:creationId xmlns:a16="http://schemas.microsoft.com/office/drawing/2014/main" id="{DA99220D-DED3-6AB3-7B6A-12DCEC451B86}"/>
              </a:ext>
            </a:extLst>
          </p:cNvPr>
          <p:cNvSpPr/>
          <p:nvPr/>
        </p:nvSpPr>
        <p:spPr>
          <a:xfrm>
            <a:off x="4491074" y="5756436"/>
            <a:ext cx="200859" cy="347990"/>
          </a:xfrm>
          <a:prstGeom prst="round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50" name="角丸四角形 82">
            <a:extLst>
              <a:ext uri="{FF2B5EF4-FFF2-40B4-BE49-F238E27FC236}">
                <a16:creationId xmlns:a16="http://schemas.microsoft.com/office/drawing/2014/main" id="{55FC7470-1207-B5CC-C2D3-4AFF3D348699}"/>
              </a:ext>
            </a:extLst>
          </p:cNvPr>
          <p:cNvSpPr/>
          <p:nvPr/>
        </p:nvSpPr>
        <p:spPr>
          <a:xfrm>
            <a:off x="4773197" y="5758775"/>
            <a:ext cx="207754" cy="34799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51" name="角丸四角形 83">
            <a:extLst>
              <a:ext uri="{FF2B5EF4-FFF2-40B4-BE49-F238E27FC236}">
                <a16:creationId xmlns:a16="http://schemas.microsoft.com/office/drawing/2014/main" id="{9CDCCD9B-28FC-C17A-453E-FABB1BB9DF82}"/>
              </a:ext>
            </a:extLst>
          </p:cNvPr>
          <p:cNvSpPr/>
          <p:nvPr/>
        </p:nvSpPr>
        <p:spPr>
          <a:xfrm>
            <a:off x="7715632" y="5795460"/>
            <a:ext cx="200859" cy="347990"/>
          </a:xfrm>
          <a:prstGeom prst="round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52" name="角丸四角形 84">
            <a:extLst>
              <a:ext uri="{FF2B5EF4-FFF2-40B4-BE49-F238E27FC236}">
                <a16:creationId xmlns:a16="http://schemas.microsoft.com/office/drawing/2014/main" id="{357E9FB6-48BC-BC8D-0D6A-DDD61B5FCA4C}"/>
              </a:ext>
            </a:extLst>
          </p:cNvPr>
          <p:cNvSpPr/>
          <p:nvPr/>
        </p:nvSpPr>
        <p:spPr>
          <a:xfrm>
            <a:off x="8042189" y="5795459"/>
            <a:ext cx="207754" cy="34799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53" name="角丸四角形 85">
            <a:extLst>
              <a:ext uri="{FF2B5EF4-FFF2-40B4-BE49-F238E27FC236}">
                <a16:creationId xmlns:a16="http://schemas.microsoft.com/office/drawing/2014/main" id="{83757BE3-A948-CDAD-6103-AE970C3B1EC1}"/>
              </a:ext>
            </a:extLst>
          </p:cNvPr>
          <p:cNvSpPr/>
          <p:nvPr/>
        </p:nvSpPr>
        <p:spPr>
          <a:xfrm>
            <a:off x="1401002" y="4477884"/>
            <a:ext cx="1986523" cy="1716377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54" name="テキスト ボックス 86">
            <a:extLst>
              <a:ext uri="{FF2B5EF4-FFF2-40B4-BE49-F238E27FC236}">
                <a16:creationId xmlns:a16="http://schemas.microsoft.com/office/drawing/2014/main" id="{3982A532-0AE6-CF36-65D8-03CBFB504D4A}"/>
              </a:ext>
            </a:extLst>
          </p:cNvPr>
          <p:cNvSpPr txBox="1"/>
          <p:nvPr/>
        </p:nvSpPr>
        <p:spPr>
          <a:xfrm>
            <a:off x="1613832" y="4060209"/>
            <a:ext cx="1561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source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5" name="テキスト ボックス 87">
            <a:extLst>
              <a:ext uri="{FF2B5EF4-FFF2-40B4-BE49-F238E27FC236}">
                <a16:creationId xmlns:a16="http://schemas.microsoft.com/office/drawing/2014/main" id="{00AF78F3-7C6A-BF6B-337C-CD965B666632}"/>
              </a:ext>
            </a:extLst>
          </p:cNvPr>
          <p:cNvSpPr txBox="1"/>
          <p:nvPr/>
        </p:nvSpPr>
        <p:spPr>
          <a:xfrm>
            <a:off x="1391918" y="5048327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VM's 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6" name="角丸四角形 88">
            <a:extLst>
              <a:ext uri="{FF2B5EF4-FFF2-40B4-BE49-F238E27FC236}">
                <a16:creationId xmlns:a16="http://schemas.microsoft.com/office/drawing/2014/main" id="{C084E8C6-FA20-AEF1-C233-5B0F4BB267BE}"/>
              </a:ext>
            </a:extLst>
          </p:cNvPr>
          <p:cNvSpPr/>
          <p:nvPr/>
        </p:nvSpPr>
        <p:spPr>
          <a:xfrm>
            <a:off x="2382483" y="5382332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57" name="角丸四角形 89">
            <a:extLst>
              <a:ext uri="{FF2B5EF4-FFF2-40B4-BE49-F238E27FC236}">
                <a16:creationId xmlns:a16="http://schemas.microsoft.com/office/drawing/2014/main" id="{15D10A1E-DCFE-F205-B4BB-4693FE3D0B11}"/>
              </a:ext>
            </a:extLst>
          </p:cNvPr>
          <p:cNvSpPr/>
          <p:nvPr/>
        </p:nvSpPr>
        <p:spPr>
          <a:xfrm>
            <a:off x="2813292" y="5382332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58" name="角丸四角形 90">
            <a:extLst>
              <a:ext uri="{FF2B5EF4-FFF2-40B4-BE49-F238E27FC236}">
                <a16:creationId xmlns:a16="http://schemas.microsoft.com/office/drawing/2014/main" id="{A8B7D9DB-8E49-49F1-4D68-A5AC4BBBA0A7}"/>
              </a:ext>
            </a:extLst>
          </p:cNvPr>
          <p:cNvSpPr/>
          <p:nvPr/>
        </p:nvSpPr>
        <p:spPr>
          <a:xfrm>
            <a:off x="1677476" y="4553845"/>
            <a:ext cx="1298759" cy="5094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 Medium" panose="020B0400000000000000" pitchFamily="34" charset="-128"/>
                <a:cs typeface="Arial" panose="020B0604020202020204" pitchFamily="34" charset="0"/>
              </a:rPr>
              <a:t>VM core</a:t>
            </a: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9" name="角丸四角形 91">
            <a:extLst>
              <a:ext uri="{FF2B5EF4-FFF2-40B4-BE49-F238E27FC236}">
                <a16:creationId xmlns:a16="http://schemas.microsoft.com/office/drawing/2014/main" id="{97859DE3-9512-3D28-2FFF-67F195E204EE}"/>
              </a:ext>
            </a:extLst>
          </p:cNvPr>
          <p:cNvSpPr/>
          <p:nvPr/>
        </p:nvSpPr>
        <p:spPr>
          <a:xfrm>
            <a:off x="1518832" y="5382332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0" name="角丸四角形 92">
            <a:extLst>
              <a:ext uri="{FF2B5EF4-FFF2-40B4-BE49-F238E27FC236}">
                <a16:creationId xmlns:a16="http://schemas.microsoft.com/office/drawing/2014/main" id="{99451760-2E14-C237-F73B-3A7BC4C6E979}"/>
              </a:ext>
            </a:extLst>
          </p:cNvPr>
          <p:cNvSpPr/>
          <p:nvPr/>
        </p:nvSpPr>
        <p:spPr>
          <a:xfrm>
            <a:off x="1949641" y="5382332"/>
            <a:ext cx="430760" cy="71840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1" name="テキスト ボックス 93">
            <a:extLst>
              <a:ext uri="{FF2B5EF4-FFF2-40B4-BE49-F238E27FC236}">
                <a16:creationId xmlns:a16="http://schemas.microsoft.com/office/drawing/2014/main" id="{8873C425-D167-15B4-DE55-70EAF86B512E}"/>
              </a:ext>
            </a:extLst>
          </p:cNvPr>
          <p:cNvSpPr txBox="1"/>
          <p:nvPr/>
        </p:nvSpPr>
        <p:spPr>
          <a:xfrm>
            <a:off x="5632373" y="4121162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main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2" name="角丸四角形 94">
            <a:extLst>
              <a:ext uri="{FF2B5EF4-FFF2-40B4-BE49-F238E27FC236}">
                <a16:creationId xmlns:a16="http://schemas.microsoft.com/office/drawing/2014/main" id="{5C970B72-4000-7ADE-2089-F6BC4943E773}"/>
              </a:ext>
            </a:extLst>
          </p:cNvPr>
          <p:cNvSpPr/>
          <p:nvPr/>
        </p:nvSpPr>
        <p:spPr>
          <a:xfrm>
            <a:off x="5390169" y="4559252"/>
            <a:ext cx="1851706" cy="1716377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3" name="テキスト ボックス 95">
            <a:extLst>
              <a:ext uri="{FF2B5EF4-FFF2-40B4-BE49-F238E27FC236}">
                <a16:creationId xmlns:a16="http://schemas.microsoft.com/office/drawing/2014/main" id="{99C989CC-DA33-B7A7-C94C-7459E13F2F57}"/>
              </a:ext>
            </a:extLst>
          </p:cNvPr>
          <p:cNvSpPr txBox="1"/>
          <p:nvPr/>
        </p:nvSpPr>
        <p:spPr>
          <a:xfrm>
            <a:off x="5381084" y="510594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4" name="角丸四角形 96">
            <a:extLst>
              <a:ext uri="{FF2B5EF4-FFF2-40B4-BE49-F238E27FC236}">
                <a16:creationId xmlns:a16="http://schemas.microsoft.com/office/drawing/2014/main" id="{F1C38F9A-0E45-F49C-CB52-5945496469B6}"/>
              </a:ext>
            </a:extLst>
          </p:cNvPr>
          <p:cNvSpPr/>
          <p:nvPr/>
        </p:nvSpPr>
        <p:spPr>
          <a:xfrm>
            <a:off x="5666642" y="4635213"/>
            <a:ext cx="1298759" cy="5094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 Medium" panose="020B0400000000000000" pitchFamily="34" charset="-128"/>
                <a:cs typeface="Arial" panose="020B0604020202020204" pitchFamily="34" charset="0"/>
              </a:rPr>
              <a:t>VM core</a:t>
            </a: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5" name="角丸四角形 97">
            <a:extLst>
              <a:ext uri="{FF2B5EF4-FFF2-40B4-BE49-F238E27FC236}">
                <a16:creationId xmlns:a16="http://schemas.microsoft.com/office/drawing/2014/main" id="{3665742C-9C2A-F26A-F8EA-642F1310B016}"/>
              </a:ext>
            </a:extLst>
          </p:cNvPr>
          <p:cNvSpPr/>
          <p:nvPr/>
        </p:nvSpPr>
        <p:spPr>
          <a:xfrm>
            <a:off x="3707363" y="5755484"/>
            <a:ext cx="200859" cy="347990"/>
          </a:xfrm>
          <a:prstGeom prst="round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66" name="角丸四角形 98">
            <a:extLst>
              <a:ext uri="{FF2B5EF4-FFF2-40B4-BE49-F238E27FC236}">
                <a16:creationId xmlns:a16="http://schemas.microsoft.com/office/drawing/2014/main" id="{C3A85789-1B50-C0A0-03FE-6484D861C4D5}"/>
              </a:ext>
            </a:extLst>
          </p:cNvPr>
          <p:cNvSpPr/>
          <p:nvPr/>
        </p:nvSpPr>
        <p:spPr>
          <a:xfrm>
            <a:off x="8625850" y="4542782"/>
            <a:ext cx="1757239" cy="1716377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7" name="角丸四角形 15">
            <a:extLst>
              <a:ext uri="{FF2B5EF4-FFF2-40B4-BE49-F238E27FC236}">
                <a16:creationId xmlns:a16="http://schemas.microsoft.com/office/drawing/2014/main" id="{72D4F0E1-E729-267B-8416-B1BDC1E82D3D}"/>
              </a:ext>
            </a:extLst>
          </p:cNvPr>
          <p:cNvSpPr/>
          <p:nvPr/>
        </p:nvSpPr>
        <p:spPr>
          <a:xfrm>
            <a:off x="9482857" y="5441949"/>
            <a:ext cx="342485" cy="64633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8" name="角丸四角形 16">
            <a:extLst>
              <a:ext uri="{FF2B5EF4-FFF2-40B4-BE49-F238E27FC236}">
                <a16:creationId xmlns:a16="http://schemas.microsoft.com/office/drawing/2014/main" id="{9DC64129-3F47-82E4-93C8-31BBE52323FA}"/>
              </a:ext>
            </a:extLst>
          </p:cNvPr>
          <p:cNvSpPr/>
          <p:nvPr/>
        </p:nvSpPr>
        <p:spPr>
          <a:xfrm>
            <a:off x="9134246" y="5441949"/>
            <a:ext cx="342485" cy="646331"/>
          </a:xfrm>
          <a:prstGeom prst="roundRect">
            <a:avLst/>
          </a:prstGeom>
          <a:solidFill>
            <a:srgbClr val="FF0000"/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9" name="テキスト ボックス 24">
            <a:extLst>
              <a:ext uri="{FF2B5EF4-FFF2-40B4-BE49-F238E27FC236}">
                <a16:creationId xmlns:a16="http://schemas.microsoft.com/office/drawing/2014/main" id="{96134459-2E6C-CF24-23C9-B3DEF6D3C525}"/>
              </a:ext>
            </a:extLst>
          </p:cNvPr>
          <p:cNvSpPr txBox="1"/>
          <p:nvPr/>
        </p:nvSpPr>
        <p:spPr>
          <a:xfrm>
            <a:off x="8868537" y="4540855"/>
            <a:ext cx="1197764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partially</a:t>
            </a:r>
          </a:p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encrypted</a:t>
            </a:r>
          </a:p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</a:p>
        </p:txBody>
      </p:sp>
      <p:sp>
        <p:nvSpPr>
          <p:cNvPr id="70" name="角丸四角形 15">
            <a:extLst>
              <a:ext uri="{FF2B5EF4-FFF2-40B4-BE49-F238E27FC236}">
                <a16:creationId xmlns:a16="http://schemas.microsoft.com/office/drawing/2014/main" id="{4F1F4534-0A37-B4B8-E113-325155782C5B}"/>
              </a:ext>
            </a:extLst>
          </p:cNvPr>
          <p:cNvSpPr/>
          <p:nvPr/>
        </p:nvSpPr>
        <p:spPr>
          <a:xfrm>
            <a:off x="6384221" y="5441949"/>
            <a:ext cx="342485" cy="64633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71" name="角丸四角形 15">
            <a:extLst>
              <a:ext uri="{FF2B5EF4-FFF2-40B4-BE49-F238E27FC236}">
                <a16:creationId xmlns:a16="http://schemas.microsoft.com/office/drawing/2014/main" id="{C475F4B9-F790-5F17-E5ED-82DD4DE471B2}"/>
              </a:ext>
            </a:extLst>
          </p:cNvPr>
          <p:cNvSpPr/>
          <p:nvPr/>
        </p:nvSpPr>
        <p:spPr>
          <a:xfrm>
            <a:off x="6037193" y="5436409"/>
            <a:ext cx="342485" cy="64633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72" name="テキスト ボックス 109">
            <a:extLst>
              <a:ext uri="{FF2B5EF4-FFF2-40B4-BE49-F238E27FC236}">
                <a16:creationId xmlns:a16="http://schemas.microsoft.com/office/drawing/2014/main" id="{C12FBC20-FB4A-909E-7FBC-57BF9FA104A7}"/>
              </a:ext>
            </a:extLst>
          </p:cNvPr>
          <p:cNvSpPr txBox="1"/>
          <p:nvPr/>
        </p:nvSpPr>
        <p:spPr>
          <a:xfrm>
            <a:off x="1547085" y="6143952"/>
            <a:ext cx="377026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cxnSp>
        <p:nvCxnSpPr>
          <p:cNvPr id="73" name="カギ線コネクタ 33">
            <a:extLst>
              <a:ext uri="{FF2B5EF4-FFF2-40B4-BE49-F238E27FC236}">
                <a16:creationId xmlns:a16="http://schemas.microsoft.com/office/drawing/2014/main" id="{A47E109D-A885-DB26-2738-569A325E7CBA}"/>
              </a:ext>
            </a:extLst>
          </p:cNvPr>
          <p:cNvCxnSpPr>
            <a:cxnSpLocks/>
          </p:cNvCxnSpPr>
          <p:nvPr/>
        </p:nvCxnSpPr>
        <p:spPr>
          <a:xfrm flipV="1">
            <a:off x="4371630" y="6169183"/>
            <a:ext cx="5294218" cy="387680"/>
          </a:xfrm>
          <a:prstGeom prst="bentConnector2">
            <a:avLst/>
          </a:prstGeom>
          <a:noFill/>
          <a:ln w="8890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4" name="テキスト ボックス 3">
            <a:extLst>
              <a:ext uri="{FF2B5EF4-FFF2-40B4-BE49-F238E27FC236}">
                <a16:creationId xmlns:a16="http://schemas.microsoft.com/office/drawing/2014/main" id="{5DCF48D3-950C-B67C-1FC7-2F6001C94E91}"/>
              </a:ext>
            </a:extLst>
          </p:cNvPr>
          <p:cNvSpPr txBox="1"/>
          <p:nvPr/>
        </p:nvSpPr>
        <p:spPr>
          <a:xfrm>
            <a:off x="3696019" y="6160577"/>
            <a:ext cx="195246" cy="276999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75" name="テキスト ボックス 4">
            <a:extLst>
              <a:ext uri="{FF2B5EF4-FFF2-40B4-BE49-F238E27FC236}">
                <a16:creationId xmlns:a16="http://schemas.microsoft.com/office/drawing/2014/main" id="{B59CC296-6A66-2163-F88A-C47C41CEDC1A}"/>
              </a:ext>
            </a:extLst>
          </p:cNvPr>
          <p:cNvSpPr txBox="1"/>
          <p:nvPr/>
        </p:nvSpPr>
        <p:spPr>
          <a:xfrm>
            <a:off x="1962882" y="6143450"/>
            <a:ext cx="377026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76" name="テキスト ボックス 5">
            <a:extLst>
              <a:ext uri="{FF2B5EF4-FFF2-40B4-BE49-F238E27FC236}">
                <a16:creationId xmlns:a16="http://schemas.microsoft.com/office/drawing/2014/main" id="{B480355F-573C-C20B-6D63-589AA1D42D22}"/>
              </a:ext>
            </a:extLst>
          </p:cNvPr>
          <p:cNvSpPr txBox="1"/>
          <p:nvPr/>
        </p:nvSpPr>
        <p:spPr>
          <a:xfrm>
            <a:off x="2405259" y="6160577"/>
            <a:ext cx="377026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77" name="テキスト ボックス 7">
            <a:extLst>
              <a:ext uri="{FF2B5EF4-FFF2-40B4-BE49-F238E27FC236}">
                <a16:creationId xmlns:a16="http://schemas.microsoft.com/office/drawing/2014/main" id="{0990D576-54FE-DAAD-C758-A575B3798CB9}"/>
              </a:ext>
            </a:extLst>
          </p:cNvPr>
          <p:cNvSpPr txBox="1"/>
          <p:nvPr/>
        </p:nvSpPr>
        <p:spPr>
          <a:xfrm>
            <a:off x="4502936" y="6160577"/>
            <a:ext cx="195246" cy="276999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  <p:sp>
        <p:nvSpPr>
          <p:cNvPr id="78" name="テキスト ボックス 8">
            <a:extLst>
              <a:ext uri="{FF2B5EF4-FFF2-40B4-BE49-F238E27FC236}">
                <a16:creationId xmlns:a16="http://schemas.microsoft.com/office/drawing/2014/main" id="{4353DA05-D183-FFF3-8CFF-C31BD3640E39}"/>
              </a:ext>
            </a:extLst>
          </p:cNvPr>
          <p:cNvSpPr txBox="1"/>
          <p:nvPr/>
        </p:nvSpPr>
        <p:spPr>
          <a:xfrm>
            <a:off x="6042299" y="6119315"/>
            <a:ext cx="337379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58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934"/>
    </mc:Choice>
    <mc:Fallback xmlns="">
      <p:transition spd="slow" advTm="4993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7EA67-9336-A09E-85DE-20EFDAD4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Sub-host Optimization: No Decryption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CB21A-7096-06B8-7389-254AC20CC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Not decrypt or re-encrypt memory </a:t>
            </a:r>
            <a:r>
              <a:rPr kumimoji="1" lang="en-US" altLang="ja-JP" dirty="0"/>
              <a:t>data at sub-hosts</a:t>
            </a:r>
          </a:p>
          <a:p>
            <a:pPr lvl="1"/>
            <a:r>
              <a:rPr lang="en-US" altLang="ja-JP" dirty="0"/>
              <a:t>Encrypt data at the source host without SSL on split migration</a:t>
            </a:r>
          </a:p>
          <a:p>
            <a:pPr lvl="1"/>
            <a:r>
              <a:rPr lang="en-US" altLang="ja-JP" dirty="0"/>
              <a:t>Transfer encrypted data as it is to the main host on a page-in</a:t>
            </a:r>
          </a:p>
          <a:p>
            <a:pPr lvl="1"/>
            <a:r>
              <a:rPr lang="en-US" altLang="ja-JP" dirty="0"/>
              <a:t>Encrypt data at the main host on a page-out</a:t>
            </a:r>
          </a:p>
          <a:p>
            <a:r>
              <a:rPr lang="en-US" altLang="ja-JP" dirty="0"/>
              <a:t>Prevent information leaks by temporary decryption</a:t>
            </a:r>
          </a:p>
          <a:p>
            <a:pPr lvl="1"/>
            <a:r>
              <a:rPr lang="en-US" altLang="ja-JP" dirty="0"/>
              <a:t>Sub-hosts do not need to manage decryption keys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1D9B0-32A3-A929-9A45-0EE6DC82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角丸四角形 3">
            <a:extLst>
              <a:ext uri="{FF2B5EF4-FFF2-40B4-BE49-F238E27FC236}">
                <a16:creationId xmlns:a16="http://schemas.microsoft.com/office/drawing/2014/main" id="{ACDA0DA0-ED14-01B3-E3EA-3ACA10EAA8E0}"/>
              </a:ext>
            </a:extLst>
          </p:cNvPr>
          <p:cNvSpPr/>
          <p:nvPr/>
        </p:nvSpPr>
        <p:spPr>
          <a:xfrm>
            <a:off x="1383237" y="4657261"/>
            <a:ext cx="2131579" cy="1819893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" name="角丸四角形 4">
            <a:extLst>
              <a:ext uri="{FF2B5EF4-FFF2-40B4-BE49-F238E27FC236}">
                <a16:creationId xmlns:a16="http://schemas.microsoft.com/office/drawing/2014/main" id="{F5E62F2F-DB9E-1974-7C22-03A218247E9A}"/>
              </a:ext>
            </a:extLst>
          </p:cNvPr>
          <p:cNvSpPr/>
          <p:nvPr/>
        </p:nvSpPr>
        <p:spPr>
          <a:xfrm>
            <a:off x="5451381" y="4653794"/>
            <a:ext cx="1761087" cy="1797556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9693BF27-97D9-6C82-CC47-6F71FABB0C3F}"/>
              </a:ext>
            </a:extLst>
          </p:cNvPr>
          <p:cNvSpPr txBox="1"/>
          <p:nvPr/>
        </p:nvSpPr>
        <p:spPr>
          <a:xfrm>
            <a:off x="1686530" y="4252303"/>
            <a:ext cx="1721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source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8" name="テキスト ボックス 6">
            <a:extLst>
              <a:ext uri="{FF2B5EF4-FFF2-40B4-BE49-F238E27FC236}">
                <a16:creationId xmlns:a16="http://schemas.microsoft.com/office/drawing/2014/main" id="{D2DDA2F5-BAAC-871F-091A-622C0483C439}"/>
              </a:ext>
            </a:extLst>
          </p:cNvPr>
          <p:cNvSpPr txBox="1"/>
          <p:nvPr/>
        </p:nvSpPr>
        <p:spPr>
          <a:xfrm>
            <a:off x="5683853" y="4270267"/>
            <a:ext cx="1429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main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9" name="右矢印 7">
            <a:extLst>
              <a:ext uri="{FF2B5EF4-FFF2-40B4-BE49-F238E27FC236}">
                <a16:creationId xmlns:a16="http://schemas.microsoft.com/office/drawing/2014/main" id="{2E659EF8-7896-DA76-C14A-DC45487CFCE3}"/>
              </a:ext>
            </a:extLst>
          </p:cNvPr>
          <p:cNvSpPr/>
          <p:nvPr/>
        </p:nvSpPr>
        <p:spPr>
          <a:xfrm>
            <a:off x="3707219" y="5332849"/>
            <a:ext cx="1495901" cy="474393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0" name="テキスト ボックス 8">
            <a:extLst>
              <a:ext uri="{FF2B5EF4-FFF2-40B4-BE49-F238E27FC236}">
                <a16:creationId xmlns:a16="http://schemas.microsoft.com/office/drawing/2014/main" id="{18A04D1B-F8B3-273C-0ABF-31D7479D35ED}"/>
              </a:ext>
            </a:extLst>
          </p:cNvPr>
          <p:cNvSpPr txBox="1"/>
          <p:nvPr/>
        </p:nvSpPr>
        <p:spPr>
          <a:xfrm>
            <a:off x="3733544" y="4670377"/>
            <a:ext cx="1406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split</a:t>
            </a:r>
          </a:p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migration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1" name="角丸四角形 9">
            <a:extLst>
              <a:ext uri="{FF2B5EF4-FFF2-40B4-BE49-F238E27FC236}">
                <a16:creationId xmlns:a16="http://schemas.microsoft.com/office/drawing/2014/main" id="{A1B47E7A-B3E1-585D-4130-BFAA7C766BBF}"/>
              </a:ext>
            </a:extLst>
          </p:cNvPr>
          <p:cNvSpPr/>
          <p:nvPr/>
        </p:nvSpPr>
        <p:spPr>
          <a:xfrm>
            <a:off x="7923785" y="5124896"/>
            <a:ext cx="1228296" cy="1197488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2" name="テキスト ボックス 10">
            <a:extLst>
              <a:ext uri="{FF2B5EF4-FFF2-40B4-BE49-F238E27FC236}">
                <a16:creationId xmlns:a16="http://schemas.microsoft.com/office/drawing/2014/main" id="{97A633ED-75A1-024D-5A66-B3EF4C4C3833}"/>
              </a:ext>
            </a:extLst>
          </p:cNvPr>
          <p:cNvSpPr txBox="1"/>
          <p:nvPr/>
        </p:nvSpPr>
        <p:spPr>
          <a:xfrm>
            <a:off x="7958776" y="4621335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sub-host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3" name="テキスト ボックス 11">
            <a:extLst>
              <a:ext uri="{FF2B5EF4-FFF2-40B4-BE49-F238E27FC236}">
                <a16:creationId xmlns:a16="http://schemas.microsoft.com/office/drawing/2014/main" id="{E5B39547-E356-55FD-10D1-22CCF60F299A}"/>
              </a:ext>
            </a:extLst>
          </p:cNvPr>
          <p:cNvSpPr txBox="1"/>
          <p:nvPr/>
        </p:nvSpPr>
        <p:spPr>
          <a:xfrm>
            <a:off x="1351310" y="4928487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VM's 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4" name="角丸四角形 12">
            <a:extLst>
              <a:ext uri="{FF2B5EF4-FFF2-40B4-BE49-F238E27FC236}">
                <a16:creationId xmlns:a16="http://schemas.microsoft.com/office/drawing/2014/main" id="{B6B087A5-B384-B3C0-4B06-AC4CF20CD749}"/>
              </a:ext>
            </a:extLst>
          </p:cNvPr>
          <p:cNvSpPr/>
          <p:nvPr/>
        </p:nvSpPr>
        <p:spPr>
          <a:xfrm>
            <a:off x="1480105" y="5322694"/>
            <a:ext cx="485041" cy="74737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5" name="角丸四角形 13">
            <a:extLst>
              <a:ext uri="{FF2B5EF4-FFF2-40B4-BE49-F238E27FC236}">
                <a16:creationId xmlns:a16="http://schemas.microsoft.com/office/drawing/2014/main" id="{E2B655D4-D88D-CAC1-6BDE-84133EB4DF5C}"/>
              </a:ext>
            </a:extLst>
          </p:cNvPr>
          <p:cNvSpPr/>
          <p:nvPr/>
        </p:nvSpPr>
        <p:spPr>
          <a:xfrm>
            <a:off x="1954626" y="5322694"/>
            <a:ext cx="485041" cy="74737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6" name="角丸四角形 14">
            <a:extLst>
              <a:ext uri="{FF2B5EF4-FFF2-40B4-BE49-F238E27FC236}">
                <a16:creationId xmlns:a16="http://schemas.microsoft.com/office/drawing/2014/main" id="{8A3422DD-4921-9D83-D0EF-97710A764ED5}"/>
              </a:ext>
            </a:extLst>
          </p:cNvPr>
          <p:cNvSpPr/>
          <p:nvPr/>
        </p:nvSpPr>
        <p:spPr>
          <a:xfrm>
            <a:off x="2438024" y="5331108"/>
            <a:ext cx="485041" cy="74737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7" name="角丸四角形 15">
            <a:extLst>
              <a:ext uri="{FF2B5EF4-FFF2-40B4-BE49-F238E27FC236}">
                <a16:creationId xmlns:a16="http://schemas.microsoft.com/office/drawing/2014/main" id="{7B380508-65A3-FE93-1848-F1AA28557AF0}"/>
              </a:ext>
            </a:extLst>
          </p:cNvPr>
          <p:cNvSpPr/>
          <p:nvPr/>
        </p:nvSpPr>
        <p:spPr>
          <a:xfrm>
            <a:off x="2919813" y="5322373"/>
            <a:ext cx="485041" cy="74737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8" name="テキスト ボックス 21">
            <a:extLst>
              <a:ext uri="{FF2B5EF4-FFF2-40B4-BE49-F238E27FC236}">
                <a16:creationId xmlns:a16="http://schemas.microsoft.com/office/drawing/2014/main" id="{486B6B0E-5C9D-8BB3-DEC0-D829FC77406B}"/>
              </a:ext>
            </a:extLst>
          </p:cNvPr>
          <p:cNvSpPr txBox="1"/>
          <p:nvPr/>
        </p:nvSpPr>
        <p:spPr>
          <a:xfrm>
            <a:off x="10138587" y="5108618"/>
            <a:ext cx="135806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encrypted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9" name="テキスト ボックス 22">
            <a:extLst>
              <a:ext uri="{FF2B5EF4-FFF2-40B4-BE49-F238E27FC236}">
                <a16:creationId xmlns:a16="http://schemas.microsoft.com/office/drawing/2014/main" id="{95E8E5F2-4A98-866E-8218-CCC850A0A155}"/>
              </a:ext>
            </a:extLst>
          </p:cNvPr>
          <p:cNvSpPr txBox="1"/>
          <p:nvPr/>
        </p:nvSpPr>
        <p:spPr>
          <a:xfrm>
            <a:off x="10131080" y="5565439"/>
            <a:ext cx="1656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unencrypted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0" name="角丸四角形 23">
            <a:extLst>
              <a:ext uri="{FF2B5EF4-FFF2-40B4-BE49-F238E27FC236}">
                <a16:creationId xmlns:a16="http://schemas.microsoft.com/office/drawing/2014/main" id="{C6453B5B-9E8F-FC11-B72B-D3AC5353C4D0}"/>
              </a:ext>
            </a:extLst>
          </p:cNvPr>
          <p:cNvSpPr/>
          <p:nvPr/>
        </p:nvSpPr>
        <p:spPr>
          <a:xfrm>
            <a:off x="9900534" y="5160738"/>
            <a:ext cx="200859" cy="347990"/>
          </a:xfrm>
          <a:prstGeom prst="roundRect">
            <a:avLst/>
          </a:prstGeom>
          <a:solidFill>
            <a:srgbClr val="FF0000"/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1" name="角丸四角形 24">
            <a:extLst>
              <a:ext uri="{FF2B5EF4-FFF2-40B4-BE49-F238E27FC236}">
                <a16:creationId xmlns:a16="http://schemas.microsoft.com/office/drawing/2014/main" id="{A8034072-67D9-8C1F-36BA-BC09DBDA4B67}"/>
              </a:ext>
            </a:extLst>
          </p:cNvPr>
          <p:cNvSpPr/>
          <p:nvPr/>
        </p:nvSpPr>
        <p:spPr>
          <a:xfrm>
            <a:off x="9893639" y="5629856"/>
            <a:ext cx="207754" cy="34799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2" name="テキスト ボックス 25">
            <a:extLst>
              <a:ext uri="{FF2B5EF4-FFF2-40B4-BE49-F238E27FC236}">
                <a16:creationId xmlns:a16="http://schemas.microsoft.com/office/drawing/2014/main" id="{33359349-F5B8-BF42-A215-2E2FAA99468E}"/>
              </a:ext>
            </a:extLst>
          </p:cNvPr>
          <p:cNvSpPr txBox="1"/>
          <p:nvPr/>
        </p:nvSpPr>
        <p:spPr>
          <a:xfrm>
            <a:off x="6955077" y="4953606"/>
            <a:ext cx="12282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1600" dirty="0">
                <a:solidFill>
                  <a:prstClr val="black"/>
                </a:solidFill>
                <a:ea typeface="Yu Gothic Medium" panose="020B0400000000000000" pitchFamily="34" charset="-128"/>
              </a:rPr>
              <a:t>page-in</a:t>
            </a:r>
            <a:endParaRPr lang="ja-JP" altLang="en-US" sz="16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23" name="右カーブ矢印 28">
            <a:extLst>
              <a:ext uri="{FF2B5EF4-FFF2-40B4-BE49-F238E27FC236}">
                <a16:creationId xmlns:a16="http://schemas.microsoft.com/office/drawing/2014/main" id="{A146E1A7-A45E-A889-AA54-88F43D0C223A}"/>
              </a:ext>
            </a:extLst>
          </p:cNvPr>
          <p:cNvSpPr/>
          <p:nvPr/>
        </p:nvSpPr>
        <p:spPr>
          <a:xfrm rot="5400000">
            <a:off x="7501938" y="4005746"/>
            <a:ext cx="442695" cy="2031326"/>
          </a:xfrm>
          <a:prstGeom prst="curvedRightArrow">
            <a:avLst>
              <a:gd name="adj1" fmla="val 6321"/>
              <a:gd name="adj2" fmla="val 31471"/>
              <a:gd name="adj3" fmla="val 2500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4" name="右カーブ矢印 29">
            <a:extLst>
              <a:ext uri="{FF2B5EF4-FFF2-40B4-BE49-F238E27FC236}">
                <a16:creationId xmlns:a16="http://schemas.microsoft.com/office/drawing/2014/main" id="{0883A099-1631-DEBF-C6F4-DB8C4B234D19}"/>
              </a:ext>
            </a:extLst>
          </p:cNvPr>
          <p:cNvSpPr/>
          <p:nvPr/>
        </p:nvSpPr>
        <p:spPr>
          <a:xfrm rot="16200000">
            <a:off x="7055654" y="4962370"/>
            <a:ext cx="535080" cy="2831515"/>
          </a:xfrm>
          <a:prstGeom prst="curvedRightArrow">
            <a:avLst>
              <a:gd name="adj1" fmla="val 6321"/>
              <a:gd name="adj2" fmla="val 31471"/>
              <a:gd name="adj3" fmla="val 2500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5" name="テキスト ボックス 31">
            <a:extLst>
              <a:ext uri="{FF2B5EF4-FFF2-40B4-BE49-F238E27FC236}">
                <a16:creationId xmlns:a16="http://schemas.microsoft.com/office/drawing/2014/main" id="{9A3E8EFA-B470-3299-078B-FE5016EB105B}"/>
              </a:ext>
            </a:extLst>
          </p:cNvPr>
          <p:cNvSpPr txBox="1"/>
          <p:nvPr/>
        </p:nvSpPr>
        <p:spPr>
          <a:xfrm>
            <a:off x="6801619" y="6194187"/>
            <a:ext cx="994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sz="1600" dirty="0">
                <a:solidFill>
                  <a:prstClr val="black"/>
                </a:solidFill>
                <a:ea typeface="Yu Gothic Medium" panose="020B0400000000000000" pitchFamily="34" charset="-128"/>
              </a:rPr>
              <a:t>page-out</a:t>
            </a:r>
            <a:endParaRPr lang="ja-JP" altLang="en-US" sz="16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266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399"/>
    </mc:Choice>
    <mc:Fallback xmlns="">
      <p:transition spd="slow" advTm="693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33333E-6 L 0.09011 0.04791 C 0.10886 0.05879 0.13711 0.06481 0.1668 0.06481 C 0.2004 0.06481 0.22748 0.05879 0.24623 0.04791 L 0.33659 3.33333E-6 " pathEditMode="relative" rAng="0" ptsTypes="AAAAA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23" y="3241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3.33333E-6 L 0.0901 0.04791 C 0.10885 0.05879 0.13711 0.06481 0.16679 0.06481 C 0.20039 0.06481 0.22747 0.05879 0.24622 0.04791 L 0.33659 3.33333E-6 " pathEditMode="relative" rAng="0" ptsTypes="AAAAA">
                                      <p:cBhvr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23" y="324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4.07407E-6 L 0.12318 0.04005 C 0.1487 0.04908 0.18724 0.05394 0.22773 0.05394 C 0.27357 0.05394 0.31055 0.04908 0.33607 0.04005 L 0.45951 -4.07407E-6 " pathEditMode="relative" rAng="0" ptsTypes="AAAAA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69" y="2685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3.33333E-6 L 0.12318 0.04004 C 0.1487 0.04907 0.18724 0.05393 0.22774 0.05393 C 0.27357 0.05393 0.31055 0.04907 0.33607 0.04004 L 0.45951 3.33333E-6 " pathEditMode="relative" rAng="0" ptsTypes="AAAAA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6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E795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E795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951 3.33333E-6 L 0.41615 -0.04815 C 0.40717 -0.0588 0.39375 -0.06459 0.37969 -0.06459 C 0.36342 -0.06459 0.35065 -0.0588 0.34167 -0.04815 L 0.29857 3.33333E-6 " pathEditMode="relative" rAng="0" ptsTypes="AAAAA">
                                      <p:cBhvr>
                                        <p:cTn id="49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47" y="-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EBAE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659 3.33333E-6 L 0.40053 0.04004 C 0.41394 0.04907 0.43386 0.05393 0.45495 0.05393 C 0.47878 0.05393 0.49792 0.04907 0.51133 0.04004 L 0.57553 3.33333E-6 " pathEditMode="relative" rAng="0" ptsTypes="AAAAA">
                                      <p:cBhvr>
                                        <p:cTn id="70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4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7" grpId="1" animBg="1"/>
      <p:bldP spid="22" grpId="0"/>
      <p:bldP spid="23" grpId="0" animBg="1"/>
      <p:bldP spid="24" grpId="0" animBg="1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4556B-4FC6-1683-CC1F-C588803A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Sub-host Optimization: No Integrity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8D074-CE6F-66B3-195C-7CDDBA6F5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Not check the MAC of memory data at sub-hosts</a:t>
            </a:r>
          </a:p>
          <a:p>
            <a:pPr lvl="1"/>
            <a:r>
              <a:rPr lang="en-US" altLang="ja-JP" dirty="0"/>
              <a:t>All the MAC are transferred to the main host on split migration</a:t>
            </a:r>
          </a:p>
          <a:p>
            <a:pPr lvl="1"/>
            <a:r>
              <a:rPr lang="en-US" altLang="ja-JP" dirty="0"/>
              <a:t>Check the MAC at the main host on a page-in</a:t>
            </a:r>
          </a:p>
          <a:p>
            <a:pPr lvl="1"/>
            <a:r>
              <a:rPr lang="en-JP" dirty="0"/>
              <a:t>Calculate and hold the MAC at the main host on a page-out</a:t>
            </a:r>
          </a:p>
          <a:p>
            <a:r>
              <a:rPr lang="en-JP" dirty="0"/>
              <a:t>Delay tamper detection</a:t>
            </a:r>
          </a:p>
          <a:p>
            <a:pPr lvl="1"/>
            <a:r>
              <a:rPr lang="en-JP" dirty="0"/>
              <a:t>Cannot recover from tampering by canceling VM migration</a:t>
            </a:r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089C2-41E8-2F2B-3944-A779DBF85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角丸四角形 7">
            <a:extLst>
              <a:ext uri="{FF2B5EF4-FFF2-40B4-BE49-F238E27FC236}">
                <a16:creationId xmlns:a16="http://schemas.microsoft.com/office/drawing/2014/main" id="{4F6660E5-39F9-5882-0201-8700B27B74CC}"/>
              </a:ext>
            </a:extLst>
          </p:cNvPr>
          <p:cNvSpPr/>
          <p:nvPr/>
        </p:nvSpPr>
        <p:spPr>
          <a:xfrm>
            <a:off x="1772661" y="4596163"/>
            <a:ext cx="2012869" cy="172329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" name="角丸四角形 8">
            <a:extLst>
              <a:ext uri="{FF2B5EF4-FFF2-40B4-BE49-F238E27FC236}">
                <a16:creationId xmlns:a16="http://schemas.microsoft.com/office/drawing/2014/main" id="{70E8BE7E-6B15-1E6C-E081-CDD9EB5EBBBC}"/>
              </a:ext>
            </a:extLst>
          </p:cNvPr>
          <p:cNvSpPr/>
          <p:nvPr/>
        </p:nvSpPr>
        <p:spPr>
          <a:xfrm>
            <a:off x="5704013" y="4641752"/>
            <a:ext cx="1899218" cy="2063806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7" name="テキスト ボックス 10">
            <a:extLst>
              <a:ext uri="{FF2B5EF4-FFF2-40B4-BE49-F238E27FC236}">
                <a16:creationId xmlns:a16="http://schemas.microsoft.com/office/drawing/2014/main" id="{4C551040-FEA0-11F6-BF76-69CEBEFC22FD}"/>
              </a:ext>
            </a:extLst>
          </p:cNvPr>
          <p:cNvSpPr txBox="1"/>
          <p:nvPr/>
        </p:nvSpPr>
        <p:spPr>
          <a:xfrm>
            <a:off x="2009435" y="4197019"/>
            <a:ext cx="1621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source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8" name="テキスト ボックス 12">
            <a:extLst>
              <a:ext uri="{FF2B5EF4-FFF2-40B4-BE49-F238E27FC236}">
                <a16:creationId xmlns:a16="http://schemas.microsoft.com/office/drawing/2014/main" id="{3665C304-8891-DA91-8F57-6FFF85E61527}"/>
              </a:ext>
            </a:extLst>
          </p:cNvPr>
          <p:cNvSpPr txBox="1"/>
          <p:nvPr/>
        </p:nvSpPr>
        <p:spPr>
          <a:xfrm>
            <a:off x="5978705" y="4224762"/>
            <a:ext cx="1378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main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9" name="右矢印 13">
            <a:extLst>
              <a:ext uri="{FF2B5EF4-FFF2-40B4-BE49-F238E27FC236}">
                <a16:creationId xmlns:a16="http://schemas.microsoft.com/office/drawing/2014/main" id="{9A5F3192-2AC9-E1E3-728E-16ED8743C55C}"/>
              </a:ext>
            </a:extLst>
          </p:cNvPr>
          <p:cNvSpPr/>
          <p:nvPr/>
        </p:nvSpPr>
        <p:spPr>
          <a:xfrm>
            <a:off x="4061241" y="5250571"/>
            <a:ext cx="1412593" cy="449212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0" name="角丸四角形 15">
            <a:extLst>
              <a:ext uri="{FF2B5EF4-FFF2-40B4-BE49-F238E27FC236}">
                <a16:creationId xmlns:a16="http://schemas.microsoft.com/office/drawing/2014/main" id="{2E2F7F75-26C5-9C28-BA9D-BEF43F5318C1}"/>
              </a:ext>
            </a:extLst>
          </p:cNvPr>
          <p:cNvSpPr/>
          <p:nvPr/>
        </p:nvSpPr>
        <p:spPr>
          <a:xfrm>
            <a:off x="8198461" y="4656504"/>
            <a:ext cx="1901975" cy="1662951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1" name="テキスト ボックス 17">
            <a:extLst>
              <a:ext uri="{FF2B5EF4-FFF2-40B4-BE49-F238E27FC236}">
                <a16:creationId xmlns:a16="http://schemas.microsoft.com/office/drawing/2014/main" id="{9A82E676-DDB5-B78D-8500-9C6DA541E6BA}"/>
              </a:ext>
            </a:extLst>
          </p:cNvPr>
          <p:cNvSpPr txBox="1"/>
          <p:nvPr/>
        </p:nvSpPr>
        <p:spPr>
          <a:xfrm>
            <a:off x="1745657" y="4727722"/>
            <a:ext cx="1640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VM's 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2" name="スライド番号プレースホルダー 44">
            <a:extLst>
              <a:ext uri="{FF2B5EF4-FFF2-40B4-BE49-F238E27FC236}">
                <a16:creationId xmlns:a16="http://schemas.microsoft.com/office/drawing/2014/main" id="{766DF289-01ED-C20D-F928-355C0B5BB96E}"/>
              </a:ext>
            </a:extLst>
          </p:cNvPr>
          <p:cNvSpPr txBox="1">
            <a:spLocks/>
          </p:cNvSpPr>
          <p:nvPr/>
        </p:nvSpPr>
        <p:spPr>
          <a:xfrm>
            <a:off x="7119860" y="6032192"/>
            <a:ext cx="2590428" cy="345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ea typeface="Yu Gothic Medium" panose="020B0400000000000000" pitchFamily="34" charset="-128"/>
            </a:endParaRPr>
          </a:p>
        </p:txBody>
      </p:sp>
      <p:sp>
        <p:nvSpPr>
          <p:cNvPr id="13" name="テキスト ボックス 25">
            <a:extLst>
              <a:ext uri="{FF2B5EF4-FFF2-40B4-BE49-F238E27FC236}">
                <a16:creationId xmlns:a16="http://schemas.microsoft.com/office/drawing/2014/main" id="{771B4725-4B0C-427D-7C1F-51C2AE113EB3}"/>
              </a:ext>
            </a:extLst>
          </p:cNvPr>
          <p:cNvSpPr txBox="1"/>
          <p:nvPr/>
        </p:nvSpPr>
        <p:spPr>
          <a:xfrm>
            <a:off x="7312750" y="4476797"/>
            <a:ext cx="1225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1600" b="1" dirty="0">
                <a:solidFill>
                  <a:srgbClr val="FF0000"/>
                </a:solidFill>
                <a:ea typeface="Yu Gothic" panose="020B0400000000000000" pitchFamily="34" charset="-128"/>
              </a:rPr>
              <a:t>page-in</a:t>
            </a:r>
            <a:endParaRPr lang="ja-JP" altLang="en-US" sz="1600" b="1">
              <a:solidFill>
                <a:srgbClr val="FF0000"/>
              </a:solidFill>
              <a:ea typeface="Yu Gothic" panose="020B0400000000000000" pitchFamily="34" charset="-128"/>
            </a:endParaRPr>
          </a:p>
        </p:txBody>
      </p:sp>
      <p:pic>
        <p:nvPicPr>
          <p:cNvPr id="14" name="図 26">
            <a:extLst>
              <a:ext uri="{FF2B5EF4-FFF2-40B4-BE49-F238E27FC236}">
                <a16:creationId xmlns:a16="http://schemas.microsoft.com/office/drawing/2014/main" id="{2010F8DE-A7D7-EA41-C8E8-94023F9EBF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8108" y="5661568"/>
            <a:ext cx="764193" cy="764193"/>
          </a:xfrm>
          <a:prstGeom prst="rect">
            <a:avLst/>
          </a:prstGeom>
        </p:spPr>
      </p:pic>
      <p:pic>
        <p:nvPicPr>
          <p:cNvPr id="15" name="図 27">
            <a:extLst>
              <a:ext uri="{FF2B5EF4-FFF2-40B4-BE49-F238E27FC236}">
                <a16:creationId xmlns:a16="http://schemas.microsoft.com/office/drawing/2014/main" id="{A38E0EEE-D587-3F6E-E252-54DF848B27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1147" y="5100594"/>
            <a:ext cx="691131" cy="691131"/>
          </a:xfrm>
          <a:prstGeom prst="rect">
            <a:avLst/>
          </a:prstGeom>
        </p:spPr>
      </p:pic>
      <p:sp>
        <p:nvSpPr>
          <p:cNvPr id="16" name="右カーブ矢印 28">
            <a:extLst>
              <a:ext uri="{FF2B5EF4-FFF2-40B4-BE49-F238E27FC236}">
                <a16:creationId xmlns:a16="http://schemas.microsoft.com/office/drawing/2014/main" id="{D7EE4157-53AF-A1B6-FDC0-18DE304AC33D}"/>
              </a:ext>
            </a:extLst>
          </p:cNvPr>
          <p:cNvSpPr/>
          <p:nvPr/>
        </p:nvSpPr>
        <p:spPr>
          <a:xfrm rot="5400000">
            <a:off x="7669149" y="3529309"/>
            <a:ext cx="442695" cy="2362247"/>
          </a:xfrm>
          <a:prstGeom prst="curvedRightArrow">
            <a:avLst>
              <a:gd name="adj1" fmla="val 6321"/>
              <a:gd name="adj2" fmla="val 31471"/>
              <a:gd name="adj3" fmla="val 2500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7" name="テキスト ボックス 19">
            <a:extLst>
              <a:ext uri="{FF2B5EF4-FFF2-40B4-BE49-F238E27FC236}">
                <a16:creationId xmlns:a16="http://schemas.microsoft.com/office/drawing/2014/main" id="{728FAF70-6CB5-441E-E685-9E30BEE18685}"/>
              </a:ext>
            </a:extLst>
          </p:cNvPr>
          <p:cNvSpPr txBox="1"/>
          <p:nvPr/>
        </p:nvSpPr>
        <p:spPr>
          <a:xfrm>
            <a:off x="3691144" y="4656504"/>
            <a:ext cx="208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split</a:t>
            </a:r>
          </a:p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migration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8" name="テキスト ボックス 16">
            <a:extLst>
              <a:ext uri="{FF2B5EF4-FFF2-40B4-BE49-F238E27FC236}">
                <a16:creationId xmlns:a16="http://schemas.microsoft.com/office/drawing/2014/main" id="{35745211-2347-19D0-B575-3CD58E578CC6}"/>
              </a:ext>
            </a:extLst>
          </p:cNvPr>
          <p:cNvSpPr txBox="1"/>
          <p:nvPr/>
        </p:nvSpPr>
        <p:spPr>
          <a:xfrm>
            <a:off x="8484705" y="4229219"/>
            <a:ext cx="1309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sub-host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9" name="正方形/長方形 21">
            <a:extLst>
              <a:ext uri="{FF2B5EF4-FFF2-40B4-BE49-F238E27FC236}">
                <a16:creationId xmlns:a16="http://schemas.microsoft.com/office/drawing/2014/main" id="{D48D208C-857B-0128-CB9C-54499FB4D08D}"/>
              </a:ext>
            </a:extLst>
          </p:cNvPr>
          <p:cNvSpPr/>
          <p:nvPr/>
        </p:nvSpPr>
        <p:spPr>
          <a:xfrm>
            <a:off x="7055189" y="5785424"/>
            <a:ext cx="331961" cy="279863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  <a:cs typeface="+mn-cs"/>
              </a:rPr>
              <a:t>M</a:t>
            </a:r>
            <a:endParaRPr kumimoji="0" lang="ja-JP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  <a:cs typeface="+mn-cs"/>
            </a:endParaRPr>
          </a:p>
        </p:txBody>
      </p:sp>
      <p:sp>
        <p:nvSpPr>
          <p:cNvPr id="20" name="テキスト ボックス 30">
            <a:extLst>
              <a:ext uri="{FF2B5EF4-FFF2-40B4-BE49-F238E27FC236}">
                <a16:creationId xmlns:a16="http://schemas.microsoft.com/office/drawing/2014/main" id="{DA9F1754-B376-DF86-CB6C-21C69DEFCE14}"/>
              </a:ext>
            </a:extLst>
          </p:cNvPr>
          <p:cNvSpPr txBox="1"/>
          <p:nvPr/>
        </p:nvSpPr>
        <p:spPr>
          <a:xfrm>
            <a:off x="6292631" y="6011088"/>
            <a:ext cx="1003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sz="1600" dirty="0">
                <a:solidFill>
                  <a:srgbClr val="FF0000"/>
                </a:solidFill>
                <a:ea typeface="Yu Gothic Medium" panose="020B0400000000000000" pitchFamily="34" charset="-128"/>
              </a:rPr>
              <a:t>compare</a:t>
            </a:r>
            <a:endParaRPr lang="ja-JP" altLang="en-US" sz="1600">
              <a:solidFill>
                <a:srgbClr val="FF0000"/>
              </a:solidFill>
              <a:ea typeface="Yu Gothic Medium" panose="020B0400000000000000" pitchFamily="34" charset="-128"/>
            </a:endParaRPr>
          </a:p>
        </p:txBody>
      </p:sp>
      <p:sp>
        <p:nvSpPr>
          <p:cNvPr id="21" name="角丸四角形 19">
            <a:extLst>
              <a:ext uri="{FF2B5EF4-FFF2-40B4-BE49-F238E27FC236}">
                <a16:creationId xmlns:a16="http://schemas.microsoft.com/office/drawing/2014/main" id="{8E6B6B20-64FA-5E3F-42C7-5E5B8CE0932F}"/>
              </a:ext>
            </a:extLst>
          </p:cNvPr>
          <p:cNvSpPr/>
          <p:nvPr/>
        </p:nvSpPr>
        <p:spPr>
          <a:xfrm>
            <a:off x="2969377" y="5106409"/>
            <a:ext cx="491588" cy="707700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  <a:cs typeface="+mn-cs"/>
            </a:endParaRPr>
          </a:p>
        </p:txBody>
      </p:sp>
      <p:sp>
        <p:nvSpPr>
          <p:cNvPr id="22" name="正方形/長方形 32">
            <a:extLst>
              <a:ext uri="{FF2B5EF4-FFF2-40B4-BE49-F238E27FC236}">
                <a16:creationId xmlns:a16="http://schemas.microsoft.com/office/drawing/2014/main" id="{31AE21C5-F561-678C-D232-25EDD14A1011}"/>
              </a:ext>
            </a:extLst>
          </p:cNvPr>
          <p:cNvSpPr/>
          <p:nvPr/>
        </p:nvSpPr>
        <p:spPr>
          <a:xfrm>
            <a:off x="2158610" y="5845298"/>
            <a:ext cx="383840" cy="295822"/>
          </a:xfrm>
          <a:prstGeom prst="rect">
            <a:avLst/>
          </a:prstGeom>
          <a:solidFill>
            <a:srgbClr val="5B9BD5">
              <a:lumMod val="40000"/>
              <a:lumOff val="60000"/>
              <a:alpha val="99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  <a:cs typeface="+mn-cs"/>
              </a:rPr>
              <a:t>M</a:t>
            </a:r>
            <a:endParaRPr kumimoji="0" lang="ja-JP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  <a:cs typeface="+mn-cs"/>
            </a:endParaRPr>
          </a:p>
        </p:txBody>
      </p:sp>
      <p:sp>
        <p:nvSpPr>
          <p:cNvPr id="23" name="角丸四角形 19">
            <a:extLst>
              <a:ext uri="{FF2B5EF4-FFF2-40B4-BE49-F238E27FC236}">
                <a16:creationId xmlns:a16="http://schemas.microsoft.com/office/drawing/2014/main" id="{C264A4A1-9DFD-BF08-C0BB-F5E0DBFE87D9}"/>
              </a:ext>
            </a:extLst>
          </p:cNvPr>
          <p:cNvSpPr/>
          <p:nvPr/>
        </p:nvSpPr>
        <p:spPr>
          <a:xfrm>
            <a:off x="2100636" y="5110259"/>
            <a:ext cx="491588" cy="707700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  <a:cs typeface="+mn-cs"/>
            </a:endParaRPr>
          </a:p>
        </p:txBody>
      </p:sp>
      <p:cxnSp>
        <p:nvCxnSpPr>
          <p:cNvPr id="24" name="カギ線コネクタ 35">
            <a:extLst>
              <a:ext uri="{FF2B5EF4-FFF2-40B4-BE49-F238E27FC236}">
                <a16:creationId xmlns:a16="http://schemas.microsoft.com/office/drawing/2014/main" id="{43648ED4-E39D-33DD-627A-32D468414BA9}"/>
              </a:ext>
            </a:extLst>
          </p:cNvPr>
          <p:cNvCxnSpPr>
            <a:cxnSpLocks/>
            <a:endCxn id="19" idx="0"/>
          </p:cNvCxnSpPr>
          <p:nvPr/>
        </p:nvCxnSpPr>
        <p:spPr>
          <a:xfrm rot="16200000" flipH="1">
            <a:off x="6794424" y="5358677"/>
            <a:ext cx="482589" cy="370903"/>
          </a:xfrm>
          <a:prstGeom prst="bentConnector3">
            <a:avLst>
              <a:gd name="adj1" fmla="val -2633"/>
            </a:avLst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5" name="正方形/長方形 34">
            <a:extLst>
              <a:ext uri="{FF2B5EF4-FFF2-40B4-BE49-F238E27FC236}">
                <a16:creationId xmlns:a16="http://schemas.microsoft.com/office/drawing/2014/main" id="{742F8998-9C67-61F3-64D8-27CEAB2AF630}"/>
              </a:ext>
            </a:extLst>
          </p:cNvPr>
          <p:cNvSpPr/>
          <p:nvPr/>
        </p:nvSpPr>
        <p:spPr>
          <a:xfrm>
            <a:off x="3043358" y="5837382"/>
            <a:ext cx="383841" cy="339156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  <a:cs typeface="+mn-cs"/>
              </a:rPr>
              <a:t>M</a:t>
            </a:r>
            <a:endParaRPr kumimoji="0" lang="ja-JP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  <a:cs typeface="+mn-cs"/>
            </a:endParaRPr>
          </a:p>
        </p:txBody>
      </p:sp>
      <p:sp>
        <p:nvSpPr>
          <p:cNvPr id="26" name="正方形/長方形 37">
            <a:extLst>
              <a:ext uri="{FF2B5EF4-FFF2-40B4-BE49-F238E27FC236}">
                <a16:creationId xmlns:a16="http://schemas.microsoft.com/office/drawing/2014/main" id="{A1761C06-EC41-502E-2105-C63000872AEF}"/>
              </a:ext>
            </a:extLst>
          </p:cNvPr>
          <p:cNvSpPr/>
          <p:nvPr/>
        </p:nvSpPr>
        <p:spPr>
          <a:xfrm>
            <a:off x="7048050" y="6176538"/>
            <a:ext cx="339100" cy="279863"/>
          </a:xfrm>
          <a:prstGeom prst="rect">
            <a:avLst/>
          </a:prstGeom>
          <a:solidFill>
            <a:srgbClr val="C5E1B4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  <a:cs typeface="+mn-cs"/>
              </a:rPr>
              <a:t>M</a:t>
            </a:r>
            <a:endParaRPr kumimoji="0" lang="ja-JP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  <a:cs typeface="+mn-cs"/>
            </a:endParaRPr>
          </a:p>
        </p:txBody>
      </p:sp>
      <p:cxnSp>
        <p:nvCxnSpPr>
          <p:cNvPr id="29" name="直線矢印コネクタ 25">
            <a:extLst>
              <a:ext uri="{FF2B5EF4-FFF2-40B4-BE49-F238E27FC236}">
                <a16:creationId xmlns:a16="http://schemas.microsoft.com/office/drawing/2014/main" id="{32792003-F3F2-490F-D283-EC815A4F3B67}"/>
              </a:ext>
            </a:extLst>
          </p:cNvPr>
          <p:cNvCxnSpPr>
            <a:cxnSpLocks/>
          </p:cNvCxnSpPr>
          <p:nvPr/>
        </p:nvCxnSpPr>
        <p:spPr>
          <a:xfrm flipH="1">
            <a:off x="6331385" y="5925356"/>
            <a:ext cx="706870" cy="0"/>
          </a:xfrm>
          <a:prstGeom prst="straightConnector1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CA8391D0-64C8-2E2D-78E0-476BE6092FC0}"/>
              </a:ext>
            </a:extLst>
          </p:cNvPr>
          <p:cNvSpPr txBox="1"/>
          <p:nvPr/>
        </p:nvSpPr>
        <p:spPr>
          <a:xfrm>
            <a:off x="6167874" y="6397566"/>
            <a:ext cx="1003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sz="1600" dirty="0">
                <a:solidFill>
                  <a:srgbClr val="FF0000"/>
                </a:solidFill>
                <a:ea typeface="Yu Gothic Medium" panose="020B0400000000000000" pitchFamily="34" charset="-128"/>
              </a:rPr>
              <a:t>compare</a:t>
            </a:r>
            <a:endParaRPr lang="ja-JP" altLang="en-US" sz="1600">
              <a:solidFill>
                <a:srgbClr val="FF0000"/>
              </a:solidFill>
              <a:ea typeface="Yu Gothic Medium" panose="020B0400000000000000" pitchFamily="34" charset="-128"/>
            </a:endParaRPr>
          </a:p>
        </p:txBody>
      </p:sp>
      <p:cxnSp>
        <p:nvCxnSpPr>
          <p:cNvPr id="31" name="カギ線コネクタ 22">
            <a:extLst>
              <a:ext uri="{FF2B5EF4-FFF2-40B4-BE49-F238E27FC236}">
                <a16:creationId xmlns:a16="http://schemas.microsoft.com/office/drawing/2014/main" id="{17ACDDC6-CAF0-3520-389D-EA3C19D9473E}"/>
              </a:ext>
            </a:extLst>
          </p:cNvPr>
          <p:cNvCxnSpPr>
            <a:cxnSpLocks/>
            <a:endCxn id="26" idx="0"/>
          </p:cNvCxnSpPr>
          <p:nvPr/>
        </p:nvCxnSpPr>
        <p:spPr>
          <a:xfrm rot="16200000" flipH="1">
            <a:off x="6596092" y="5555030"/>
            <a:ext cx="884534" cy="358481"/>
          </a:xfrm>
          <a:prstGeom prst="bentConnector3">
            <a:avLst>
              <a:gd name="adj1" fmla="val 1183"/>
            </a:avLst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2" name="直線矢印コネクタ 23">
            <a:extLst>
              <a:ext uri="{FF2B5EF4-FFF2-40B4-BE49-F238E27FC236}">
                <a16:creationId xmlns:a16="http://schemas.microsoft.com/office/drawing/2014/main" id="{896C9E2C-8EEB-0353-1C4C-88381B074497}"/>
              </a:ext>
            </a:extLst>
          </p:cNvPr>
          <p:cNvCxnSpPr>
            <a:cxnSpLocks/>
          </p:cNvCxnSpPr>
          <p:nvPr/>
        </p:nvCxnSpPr>
        <p:spPr>
          <a:xfrm flipH="1">
            <a:off x="6228449" y="6336971"/>
            <a:ext cx="809806" cy="0"/>
          </a:xfrm>
          <a:prstGeom prst="straightConnector1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3" name="右カーブ矢印 29">
            <a:extLst>
              <a:ext uri="{FF2B5EF4-FFF2-40B4-BE49-F238E27FC236}">
                <a16:creationId xmlns:a16="http://schemas.microsoft.com/office/drawing/2014/main" id="{A56DF771-7D72-AE1B-8843-9871BA82725F}"/>
              </a:ext>
            </a:extLst>
          </p:cNvPr>
          <p:cNvSpPr/>
          <p:nvPr/>
        </p:nvSpPr>
        <p:spPr>
          <a:xfrm rot="16200000">
            <a:off x="7584517" y="4775048"/>
            <a:ext cx="535080" cy="2440381"/>
          </a:xfrm>
          <a:prstGeom prst="curvedRightArrow">
            <a:avLst>
              <a:gd name="adj1" fmla="val 6321"/>
              <a:gd name="adj2" fmla="val 31471"/>
              <a:gd name="adj3" fmla="val 2500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34" name="テキスト ボックス 31">
            <a:extLst>
              <a:ext uri="{FF2B5EF4-FFF2-40B4-BE49-F238E27FC236}">
                <a16:creationId xmlns:a16="http://schemas.microsoft.com/office/drawing/2014/main" id="{5413836F-4E3E-A0E0-2EE3-3D8C056A57CB}"/>
              </a:ext>
            </a:extLst>
          </p:cNvPr>
          <p:cNvSpPr txBox="1"/>
          <p:nvPr/>
        </p:nvSpPr>
        <p:spPr>
          <a:xfrm>
            <a:off x="7134914" y="5811298"/>
            <a:ext cx="1083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sz="1600" b="1" dirty="0">
                <a:solidFill>
                  <a:srgbClr val="FF0000"/>
                </a:solidFill>
                <a:ea typeface="Yu Gothic" panose="020B0400000000000000" pitchFamily="34" charset="-128"/>
              </a:rPr>
              <a:t>page-out</a:t>
            </a:r>
            <a:endParaRPr lang="ja-JP" altLang="en-US" sz="1600" b="1">
              <a:solidFill>
                <a:srgbClr val="FF0000"/>
              </a:solidFill>
              <a:ea typeface="Yu Gothic" panose="020B0400000000000000" pitchFamily="34" charset="-128"/>
            </a:endParaRPr>
          </a:p>
        </p:txBody>
      </p:sp>
      <p:sp>
        <p:nvSpPr>
          <p:cNvPr id="35" name="テキスト ボックス 27">
            <a:extLst>
              <a:ext uri="{FF2B5EF4-FFF2-40B4-BE49-F238E27FC236}">
                <a16:creationId xmlns:a16="http://schemas.microsoft.com/office/drawing/2014/main" id="{05516C56-D795-ED7E-0D46-4CC9510EE4B9}"/>
              </a:ext>
            </a:extLst>
          </p:cNvPr>
          <p:cNvSpPr txBox="1"/>
          <p:nvPr/>
        </p:nvSpPr>
        <p:spPr>
          <a:xfrm>
            <a:off x="6320451" y="5924324"/>
            <a:ext cx="333746" cy="307777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 w="12700"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" panose="020B0400000000000000" pitchFamily="34" charset="-128"/>
              </a:rPr>
              <a:t>M</a:t>
            </a:r>
            <a:endParaRPr kumimoji="0" lang="ja-JP" altLang="en-US" sz="1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" panose="020B0400000000000000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940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746"/>
    </mc:Choice>
    <mc:Fallback xmlns="">
      <p:transition spd="slow" advTm="717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4.81481E-6 L 0.12839 -0.06689 C 0.15495 -0.08217 0.19518 -0.08981 0.23737 -0.08981 C 0.28516 -0.08981 0.32344 -0.08217 0.35026 -0.06689 C 0.3931 -0.04467 0.43581 -0.04467 0.47878 -0.02222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32" y="-449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7.40741E-7 L 0.09323 -0.0831 C 0.11276 -0.10139 0.14179 -0.11134 0.17239 -0.11134 C 0.20729 -0.11134 0.23528 -0.10139 0.25469 -0.0831 C 0.28581 -0.05532 0.31484 -0.05185 0.34609 -0.02407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05" y="-557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59259E-6 L 0.30898 -0.0057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43" y="-30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07407E-6 L 0.23008 0.0532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97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878 -0.02222 L 0.42474 -0.08703 C 0.41354 -0.10162 0.39688 -0.10925 0.37917 -0.10925 C 0.35912 -0.10925 0.34297 -0.10162 0.33177 -0.08703 L 0.27813 -0.02222 " pathEditMode="relative" rAng="0" ptsTypes="AAAAA">
                                      <p:cBhvr>
                                        <p:cTn id="6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39" y="-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37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422 -0.02361 L 0.32787 0.04283 C 0.33893 0.05764 0.35573 0.06598 0.37344 0.06598 C 0.39336 0.06598 0.40951 0.05764 0.42057 0.04283 L 0.47435 -0.02361 " pathEditMode="relative" rAng="0" ptsTypes="AAAAA">
                                      <p:cBhvr>
                                        <p:cTn id="105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3" grpId="1"/>
      <p:bldP spid="16" grpId="0" animBg="1"/>
      <p:bldP spid="16" grpId="1" animBg="1"/>
      <p:bldP spid="17" grpId="0"/>
      <p:bldP spid="19" grpId="0" animBg="1"/>
      <p:bldP spid="19" grpId="1" animBg="1"/>
      <p:bldP spid="20" grpId="0"/>
      <p:bldP spid="20" grpId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5" grpId="0" animBg="1"/>
      <p:bldP spid="25" grpId="1" animBg="1"/>
      <p:bldP spid="25" grpId="2" animBg="1"/>
      <p:bldP spid="26" grpId="0" animBg="1"/>
      <p:bldP spid="26" grpId="1" animBg="1"/>
      <p:bldP spid="30" grpId="0"/>
      <p:bldP spid="30" grpId="1"/>
      <p:bldP spid="33" grpId="0" animBg="1"/>
      <p:bldP spid="34" grpId="0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5E594-553E-B0D8-6DB7-1889AC011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Selective Data Protection: No Encryption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74C26-EB78-FD7D-8043-05192FEE2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Not encrypt the </a:t>
            </a:r>
            <a:r>
              <a:rPr kumimoji="1" lang="en-US" altLang="ja-JP" dirty="0"/>
              <a:t>memory that contains no sensitive data</a:t>
            </a:r>
          </a:p>
          <a:p>
            <a:pPr lvl="1"/>
            <a:r>
              <a:rPr lang="en-US" altLang="ja-JP" dirty="0"/>
              <a:t>Transfer unencrypted memory data on split migration and a page-out</a:t>
            </a:r>
          </a:p>
          <a:p>
            <a:pPr lvl="1"/>
            <a:r>
              <a:rPr lang="en-US" altLang="ja-JP" dirty="0"/>
              <a:t>Transfer memory data without encryption on a page-in</a:t>
            </a:r>
          </a:p>
          <a:p>
            <a:r>
              <a:rPr lang="en-US" altLang="ja-JP" dirty="0"/>
              <a:t>Examples of such memory regions</a:t>
            </a:r>
          </a:p>
          <a:p>
            <a:pPr lvl="1"/>
            <a:r>
              <a:rPr lang="en-US" altLang="ja-JP" dirty="0"/>
              <a:t>Free memory and code segments</a:t>
            </a:r>
          </a:p>
          <a:p>
            <a:pPr lvl="1"/>
            <a:r>
              <a:rPr lang="en-US" altLang="ja-JP" dirty="0"/>
              <a:t>The entire or part of the memory of user-specified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9E790-D191-F81F-A6AA-34270A65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角丸四角形 3">
            <a:extLst>
              <a:ext uri="{FF2B5EF4-FFF2-40B4-BE49-F238E27FC236}">
                <a16:creationId xmlns:a16="http://schemas.microsoft.com/office/drawing/2014/main" id="{C1B81B6A-D2C8-9F39-0D65-59EE7EDDA4CB}"/>
              </a:ext>
            </a:extLst>
          </p:cNvPr>
          <p:cNvSpPr/>
          <p:nvPr/>
        </p:nvSpPr>
        <p:spPr>
          <a:xfrm>
            <a:off x="1835587" y="4712672"/>
            <a:ext cx="2131579" cy="1819893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6" name="角丸四角形 4">
            <a:extLst>
              <a:ext uri="{FF2B5EF4-FFF2-40B4-BE49-F238E27FC236}">
                <a16:creationId xmlns:a16="http://schemas.microsoft.com/office/drawing/2014/main" id="{8519B745-6CC9-E6A3-A603-46B2A0BF5A3C}"/>
              </a:ext>
            </a:extLst>
          </p:cNvPr>
          <p:cNvSpPr/>
          <p:nvPr/>
        </p:nvSpPr>
        <p:spPr>
          <a:xfrm>
            <a:off x="5903731" y="4709205"/>
            <a:ext cx="1761087" cy="1797556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5D61B5F9-EE27-A17B-E349-CFC5C34B1E51}"/>
              </a:ext>
            </a:extLst>
          </p:cNvPr>
          <p:cNvSpPr txBox="1"/>
          <p:nvPr/>
        </p:nvSpPr>
        <p:spPr>
          <a:xfrm>
            <a:off x="2122459" y="4296241"/>
            <a:ext cx="1708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source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8" name="テキスト ボックス 6">
            <a:extLst>
              <a:ext uri="{FF2B5EF4-FFF2-40B4-BE49-F238E27FC236}">
                <a16:creationId xmlns:a16="http://schemas.microsoft.com/office/drawing/2014/main" id="{ECBEA23E-10D9-FE9C-5AD9-6714B7BEFB24}"/>
              </a:ext>
            </a:extLst>
          </p:cNvPr>
          <p:cNvSpPr txBox="1"/>
          <p:nvPr/>
        </p:nvSpPr>
        <p:spPr>
          <a:xfrm>
            <a:off x="6155129" y="4294152"/>
            <a:ext cx="1334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main 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9" name="右矢印 7">
            <a:extLst>
              <a:ext uri="{FF2B5EF4-FFF2-40B4-BE49-F238E27FC236}">
                <a16:creationId xmlns:a16="http://schemas.microsoft.com/office/drawing/2014/main" id="{A1971616-7614-8960-838C-8EA67D061B9D}"/>
              </a:ext>
            </a:extLst>
          </p:cNvPr>
          <p:cNvSpPr/>
          <p:nvPr/>
        </p:nvSpPr>
        <p:spPr>
          <a:xfrm>
            <a:off x="4159569" y="5388260"/>
            <a:ext cx="1495901" cy="474393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0" name="テキスト ボックス 8">
            <a:extLst>
              <a:ext uri="{FF2B5EF4-FFF2-40B4-BE49-F238E27FC236}">
                <a16:creationId xmlns:a16="http://schemas.microsoft.com/office/drawing/2014/main" id="{EE25FCA4-08B0-EA54-01EC-0CDF508F17EA}"/>
              </a:ext>
            </a:extLst>
          </p:cNvPr>
          <p:cNvSpPr txBox="1"/>
          <p:nvPr/>
        </p:nvSpPr>
        <p:spPr>
          <a:xfrm>
            <a:off x="4216100" y="4714375"/>
            <a:ext cx="1394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split</a:t>
            </a:r>
          </a:p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migration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1" name="角丸四角形 9">
            <a:extLst>
              <a:ext uri="{FF2B5EF4-FFF2-40B4-BE49-F238E27FC236}">
                <a16:creationId xmlns:a16="http://schemas.microsoft.com/office/drawing/2014/main" id="{2648EDA9-D75F-99E7-D8D5-E101FB171391}"/>
              </a:ext>
            </a:extLst>
          </p:cNvPr>
          <p:cNvSpPr/>
          <p:nvPr/>
        </p:nvSpPr>
        <p:spPr>
          <a:xfrm>
            <a:off x="8315159" y="5158862"/>
            <a:ext cx="1228296" cy="1197488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2" name="テキスト ボックス 10">
            <a:extLst>
              <a:ext uri="{FF2B5EF4-FFF2-40B4-BE49-F238E27FC236}">
                <a16:creationId xmlns:a16="http://schemas.microsoft.com/office/drawing/2014/main" id="{61F73667-2469-DB42-9587-AEC5F61FCDF0}"/>
              </a:ext>
            </a:extLst>
          </p:cNvPr>
          <p:cNvSpPr txBox="1"/>
          <p:nvPr/>
        </p:nvSpPr>
        <p:spPr>
          <a:xfrm>
            <a:off x="8353410" y="4664095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</a:rPr>
              <a:t>sub-host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3" name="テキスト ボックス 11">
            <a:extLst>
              <a:ext uri="{FF2B5EF4-FFF2-40B4-BE49-F238E27FC236}">
                <a16:creationId xmlns:a16="http://schemas.microsoft.com/office/drawing/2014/main" id="{87E91284-8EC8-C226-11F4-65175AA50997}"/>
              </a:ext>
            </a:extLst>
          </p:cNvPr>
          <p:cNvSpPr txBox="1"/>
          <p:nvPr/>
        </p:nvSpPr>
        <p:spPr>
          <a:xfrm>
            <a:off x="1803660" y="4900773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VM's memory</a:t>
            </a:r>
            <a:endParaRPr lang="ja-JP" altLang="en-US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14" name="角丸四角形 12">
            <a:extLst>
              <a:ext uri="{FF2B5EF4-FFF2-40B4-BE49-F238E27FC236}">
                <a16:creationId xmlns:a16="http://schemas.microsoft.com/office/drawing/2014/main" id="{7B26EC07-A3E8-3128-51E5-470DDFD84D99}"/>
              </a:ext>
            </a:extLst>
          </p:cNvPr>
          <p:cNvSpPr/>
          <p:nvPr/>
        </p:nvSpPr>
        <p:spPr>
          <a:xfrm>
            <a:off x="1932455" y="5378105"/>
            <a:ext cx="485041" cy="74737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Yu Gothic Medium" panose="020B0400000000000000" pitchFamily="34" charset="-128"/>
                <a:cs typeface="+mn-cs"/>
              </a:rPr>
              <a:t>S</a:t>
            </a:r>
            <a:endParaRPr kumimoji="0" lang="ja-JP" alt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5" name="角丸四角形 13">
            <a:extLst>
              <a:ext uri="{FF2B5EF4-FFF2-40B4-BE49-F238E27FC236}">
                <a16:creationId xmlns:a16="http://schemas.microsoft.com/office/drawing/2014/main" id="{BCA91772-19A8-4B9F-32E6-B387DC0C8826}"/>
              </a:ext>
            </a:extLst>
          </p:cNvPr>
          <p:cNvSpPr/>
          <p:nvPr/>
        </p:nvSpPr>
        <p:spPr>
          <a:xfrm>
            <a:off x="2406976" y="5378105"/>
            <a:ext cx="485041" cy="74737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6" name="角丸四角形 14">
            <a:extLst>
              <a:ext uri="{FF2B5EF4-FFF2-40B4-BE49-F238E27FC236}">
                <a16:creationId xmlns:a16="http://schemas.microsoft.com/office/drawing/2014/main" id="{03781091-DBC2-12BB-9317-5A28C09087BA}"/>
              </a:ext>
            </a:extLst>
          </p:cNvPr>
          <p:cNvSpPr/>
          <p:nvPr/>
        </p:nvSpPr>
        <p:spPr>
          <a:xfrm>
            <a:off x="2890374" y="5386519"/>
            <a:ext cx="485041" cy="74737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Yu Gothic Medium" panose="020B0400000000000000" pitchFamily="34" charset="-128"/>
                <a:cs typeface="+mn-cs"/>
              </a:rPr>
              <a:t>S</a:t>
            </a:r>
            <a:endParaRPr kumimoji="0" lang="ja-JP" alt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7" name="角丸四角形 15">
            <a:extLst>
              <a:ext uri="{FF2B5EF4-FFF2-40B4-BE49-F238E27FC236}">
                <a16:creationId xmlns:a16="http://schemas.microsoft.com/office/drawing/2014/main" id="{F4E23D17-9E62-6264-3BA3-8CF442A69318}"/>
              </a:ext>
            </a:extLst>
          </p:cNvPr>
          <p:cNvSpPr/>
          <p:nvPr/>
        </p:nvSpPr>
        <p:spPr>
          <a:xfrm>
            <a:off x="3372163" y="5377784"/>
            <a:ext cx="485041" cy="74737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18" name="テキスト ボックス 16">
            <a:extLst>
              <a:ext uri="{FF2B5EF4-FFF2-40B4-BE49-F238E27FC236}">
                <a16:creationId xmlns:a16="http://schemas.microsoft.com/office/drawing/2014/main" id="{A077C40B-C49C-203B-9731-FF48514CCC85}"/>
              </a:ext>
            </a:extLst>
          </p:cNvPr>
          <p:cNvSpPr txBox="1"/>
          <p:nvPr/>
        </p:nvSpPr>
        <p:spPr>
          <a:xfrm>
            <a:off x="380472" y="5905706"/>
            <a:ext cx="1125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sensitive</a:t>
            </a:r>
          </a:p>
          <a:p>
            <a:pPr algn="ctr" defTabSz="914400"/>
            <a:r>
              <a:rPr lang="en-US" altLang="ja-JP" dirty="0">
                <a:solidFill>
                  <a:prstClr val="black"/>
                </a:solidFill>
                <a:ea typeface="Yu Gothic Medium" panose="020B0400000000000000" pitchFamily="34" charset="-128"/>
              </a:rPr>
              <a:t>data</a:t>
            </a:r>
          </a:p>
        </p:txBody>
      </p:sp>
      <p:sp>
        <p:nvSpPr>
          <p:cNvPr id="19" name="テキスト ボックス 19">
            <a:extLst>
              <a:ext uri="{FF2B5EF4-FFF2-40B4-BE49-F238E27FC236}">
                <a16:creationId xmlns:a16="http://schemas.microsoft.com/office/drawing/2014/main" id="{1513AB1F-0DF4-CDD2-7E98-88246353BE24}"/>
              </a:ext>
            </a:extLst>
          </p:cNvPr>
          <p:cNvSpPr txBox="1"/>
          <p:nvPr/>
        </p:nvSpPr>
        <p:spPr>
          <a:xfrm>
            <a:off x="10277257" y="5175748"/>
            <a:ext cx="135806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encrypted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0" name="テキスト ボックス 20">
            <a:extLst>
              <a:ext uri="{FF2B5EF4-FFF2-40B4-BE49-F238E27FC236}">
                <a16:creationId xmlns:a16="http://schemas.microsoft.com/office/drawing/2014/main" id="{43C80ECF-B434-5046-7066-9556EC287221}"/>
              </a:ext>
            </a:extLst>
          </p:cNvPr>
          <p:cNvSpPr txBox="1"/>
          <p:nvPr/>
        </p:nvSpPr>
        <p:spPr>
          <a:xfrm>
            <a:off x="10269750" y="5656632"/>
            <a:ext cx="1656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prstClr val="black"/>
                </a:solidFill>
                <a:ea typeface="Yu Gothic Medium" panose="020B0400000000000000" pitchFamily="34" charset="-128"/>
                <a:cs typeface="Arial" panose="020B0604020202020204" pitchFamily="34" charset="0"/>
              </a:rPr>
              <a:t>unencrypted</a:t>
            </a:r>
            <a:endParaRPr lang="ja-JP" altLang="en-US" sz="2000">
              <a:solidFill>
                <a:prstClr val="black"/>
              </a:solidFill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1" name="角丸四角形 21">
            <a:extLst>
              <a:ext uri="{FF2B5EF4-FFF2-40B4-BE49-F238E27FC236}">
                <a16:creationId xmlns:a16="http://schemas.microsoft.com/office/drawing/2014/main" id="{19463A5F-0630-078A-29A7-BB63019BDA3C}"/>
              </a:ext>
            </a:extLst>
          </p:cNvPr>
          <p:cNvSpPr/>
          <p:nvPr/>
        </p:nvSpPr>
        <p:spPr>
          <a:xfrm>
            <a:off x="10039204" y="5227868"/>
            <a:ext cx="200859" cy="347990"/>
          </a:xfrm>
          <a:prstGeom prst="roundRect">
            <a:avLst/>
          </a:prstGeom>
          <a:solidFill>
            <a:srgbClr val="FF0000"/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2" name="角丸四角形 22">
            <a:extLst>
              <a:ext uri="{FF2B5EF4-FFF2-40B4-BE49-F238E27FC236}">
                <a16:creationId xmlns:a16="http://schemas.microsoft.com/office/drawing/2014/main" id="{90A82999-62A0-5D7E-16B5-DAE54CDA8B5F}"/>
              </a:ext>
            </a:extLst>
          </p:cNvPr>
          <p:cNvSpPr/>
          <p:nvPr/>
        </p:nvSpPr>
        <p:spPr>
          <a:xfrm>
            <a:off x="10032309" y="5696986"/>
            <a:ext cx="207754" cy="34799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5" name="テキスト ボックス 25">
            <a:extLst>
              <a:ext uri="{FF2B5EF4-FFF2-40B4-BE49-F238E27FC236}">
                <a16:creationId xmlns:a16="http://schemas.microsoft.com/office/drawing/2014/main" id="{D9D81902-5A4E-5914-C798-B71A0C855FD2}"/>
              </a:ext>
            </a:extLst>
          </p:cNvPr>
          <p:cNvSpPr txBox="1"/>
          <p:nvPr/>
        </p:nvSpPr>
        <p:spPr>
          <a:xfrm>
            <a:off x="7382502" y="5008228"/>
            <a:ext cx="12282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1600" dirty="0">
                <a:solidFill>
                  <a:prstClr val="black"/>
                </a:solidFill>
                <a:ea typeface="Yu Gothic Medium" panose="020B0400000000000000" pitchFamily="34" charset="-128"/>
              </a:rPr>
              <a:t>page-in</a:t>
            </a:r>
            <a:endParaRPr lang="ja-JP" altLang="en-US" sz="16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26" name="右カーブ矢印 28">
            <a:extLst>
              <a:ext uri="{FF2B5EF4-FFF2-40B4-BE49-F238E27FC236}">
                <a16:creationId xmlns:a16="http://schemas.microsoft.com/office/drawing/2014/main" id="{7469B7A3-EA35-DB00-2576-4DE63797A0CC}"/>
              </a:ext>
            </a:extLst>
          </p:cNvPr>
          <p:cNvSpPr/>
          <p:nvPr/>
        </p:nvSpPr>
        <p:spPr>
          <a:xfrm rot="5400000">
            <a:off x="7929363" y="4060368"/>
            <a:ext cx="442695" cy="2031326"/>
          </a:xfrm>
          <a:prstGeom prst="curvedRightArrow">
            <a:avLst>
              <a:gd name="adj1" fmla="val 6321"/>
              <a:gd name="adj2" fmla="val 31471"/>
              <a:gd name="adj3" fmla="val 2500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7" name="右カーブ矢印 29">
            <a:extLst>
              <a:ext uri="{FF2B5EF4-FFF2-40B4-BE49-F238E27FC236}">
                <a16:creationId xmlns:a16="http://schemas.microsoft.com/office/drawing/2014/main" id="{26262C6A-C83A-91C9-4867-DA7C272FE206}"/>
              </a:ext>
            </a:extLst>
          </p:cNvPr>
          <p:cNvSpPr/>
          <p:nvPr/>
        </p:nvSpPr>
        <p:spPr>
          <a:xfrm rot="16200000">
            <a:off x="7678647" y="5212559"/>
            <a:ext cx="535080" cy="2440381"/>
          </a:xfrm>
          <a:prstGeom prst="curvedRightArrow">
            <a:avLst>
              <a:gd name="adj1" fmla="val 6321"/>
              <a:gd name="adj2" fmla="val 31471"/>
              <a:gd name="adj3" fmla="val 2500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  <p:sp>
        <p:nvSpPr>
          <p:cNvPr id="28" name="テキスト ボックス 31">
            <a:extLst>
              <a:ext uri="{FF2B5EF4-FFF2-40B4-BE49-F238E27FC236}">
                <a16:creationId xmlns:a16="http://schemas.microsoft.com/office/drawing/2014/main" id="{CE2CD551-EEDB-0220-013E-9587EF93BFE0}"/>
              </a:ext>
            </a:extLst>
          </p:cNvPr>
          <p:cNvSpPr txBox="1"/>
          <p:nvPr/>
        </p:nvSpPr>
        <p:spPr>
          <a:xfrm>
            <a:off x="7229044" y="6248809"/>
            <a:ext cx="994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sz="1600" dirty="0">
                <a:solidFill>
                  <a:prstClr val="black"/>
                </a:solidFill>
                <a:ea typeface="Yu Gothic Medium" panose="020B0400000000000000" pitchFamily="34" charset="-128"/>
              </a:rPr>
              <a:t>page-out</a:t>
            </a:r>
            <a:endParaRPr lang="ja-JP" altLang="en-US" sz="1600">
              <a:solidFill>
                <a:prstClr val="black"/>
              </a:solidFill>
              <a:ea typeface="Yu Gothic Medium" panose="020B0400000000000000" pitchFamily="34" charset="-128"/>
            </a:endParaRPr>
          </a:p>
        </p:txBody>
      </p:sp>
      <p:sp>
        <p:nvSpPr>
          <p:cNvPr id="24" name="角丸四角形 22">
            <a:extLst>
              <a:ext uri="{FF2B5EF4-FFF2-40B4-BE49-F238E27FC236}">
                <a16:creationId xmlns:a16="http://schemas.microsoft.com/office/drawing/2014/main" id="{6CB969D4-7037-8DE3-6BA8-2DAC10FF1520}"/>
              </a:ext>
            </a:extLst>
          </p:cNvPr>
          <p:cNvSpPr/>
          <p:nvPr/>
        </p:nvSpPr>
        <p:spPr>
          <a:xfrm>
            <a:off x="830494" y="5523819"/>
            <a:ext cx="221119" cy="34799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Yu Gothic Medium" panose="020B0400000000000000" pitchFamily="34" charset="-128"/>
                <a:cs typeface="+mn-cs"/>
              </a:rPr>
              <a:t>S</a:t>
            </a: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Yu Gothic Medium" panose="020B0400000000000000" pitchFamily="34" charset="-128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033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297"/>
    </mc:Choice>
    <mc:Fallback xmlns="">
      <p:transition spd="slow" advTm="642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2.59259E-6 L 0.0901 0.04791 C 0.10885 0.05879 0.1371 0.06481 0.16679 0.06481 C 0.20039 0.06481 0.22747 0.05879 0.24622 0.04791 L 0.33658 2.59259E-6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23" y="324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2.59259E-6 L 0.0901 0.04791 C 0.10885 0.05879 0.13711 0.06481 0.16679 0.06481 C 0.20039 0.06481 0.22747 0.05879 0.24622 0.04791 L 0.33659 2.59259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23" y="324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4.81481E-6 L 0.12318 0.04005 C 0.1487 0.04908 0.18724 0.05394 0.22774 0.05394 C 0.27357 0.05394 0.31055 0.04908 0.33607 0.04005 L 0.45951 -4.81481E-6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69" y="268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2.59259E-6 L 0.12318 0.04004 C 0.1487 0.04907 0.18724 0.05393 0.22774 0.05393 C 0.27357 0.05393 0.31055 0.04907 0.33607 0.04004 L 0.45951 2.59259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6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69A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951 2.59259E-6 L 0.41472 -0.04815 C 0.40534 -0.0588 0.39141 -0.06459 0.37683 -0.06459 C 0.36003 -0.06459 0.34675 -0.0588 0.33737 -0.04815 L 0.29284 2.59259E-6 " pathEditMode="relative" rAng="0" ptsTypes="AAAAA">
                                      <p:cBhvr>
                                        <p:cTn id="38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3" y="-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659 2.59259E-6 L 0.38958 0.04004 C 0.40065 0.04907 0.41719 0.05393 0.43463 0.05393 C 0.45442 0.05393 0.47031 0.04907 0.48138 0.04004 L 0.5345 2.59259E-6 " pathEditMode="relative" rAng="0" ptsTypes="AAAAA">
                                      <p:cBhvr>
                                        <p:cTn id="4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5" grpId="1" animBg="1"/>
      <p:bldP spid="16" grpId="0" animBg="1"/>
      <p:bldP spid="17" grpId="0" animBg="1"/>
      <p:bldP spid="17" grpId="1" animBg="1"/>
      <p:bldP spid="25" grpId="0"/>
      <p:bldP spid="26" grpId="0" animBg="1"/>
      <p:bldP spid="27" grpId="0" animBg="1"/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7|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4|20.4|2.5|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16.2|5.6|7.6|19|1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18.7|16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13.9|9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8.6|7.9|8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9.6|23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153316</TotalTime>
  <Words>3337</Words>
  <Application>Microsoft Macintosh PowerPoint</Application>
  <PresentationFormat>Widescreen</PresentationFormat>
  <Paragraphs>469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Tahoma</vt:lpstr>
      <vt:lpstr>エッセンシャル</vt:lpstr>
      <vt:lpstr>SEmigrate: Optimizing Data Protection  with VM Introspection</vt:lpstr>
      <vt:lpstr>Migration of Large-memory VMs</vt:lpstr>
      <vt:lpstr>Data-protected Split Migration</vt:lpstr>
      <vt:lpstr>Data-protected Remote Paging</vt:lpstr>
      <vt:lpstr>Issues of Data Protection</vt:lpstr>
      <vt:lpstr>SEmigrate</vt:lpstr>
      <vt:lpstr>Sub-host Optimization: No Decryption</vt:lpstr>
      <vt:lpstr>Sub-host Optimization: No Integrity Checking</vt:lpstr>
      <vt:lpstr>Selective Data Protection: No Encryption</vt:lpstr>
      <vt:lpstr>Selective Data Protection: No Integrity Checking</vt:lpstr>
      <vt:lpstr>Detection of Selectively Unprotected Memory</vt:lpstr>
      <vt:lpstr>Experiments</vt:lpstr>
      <vt:lpstr>Migration Performance</vt:lpstr>
      <vt:lpstr>VM Performance after Migration</vt:lpstr>
      <vt:lpstr>Analysis Time for Selective Data Protection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kourai kenichi</cp:lastModifiedBy>
  <cp:revision>2741</cp:revision>
  <cp:lastPrinted>2019-08-17T14:50:09Z</cp:lastPrinted>
  <dcterms:created xsi:type="dcterms:W3CDTF">2014-07-04T01:06:17Z</dcterms:created>
  <dcterms:modified xsi:type="dcterms:W3CDTF">2023-10-25T08:06:44Z</dcterms:modified>
</cp:coreProperties>
</file>