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22"/>
  </p:notesMasterIdLst>
  <p:sldIdLst>
    <p:sldId id="256" r:id="rId2"/>
    <p:sldId id="257" r:id="rId3"/>
    <p:sldId id="259" r:id="rId4"/>
    <p:sldId id="289" r:id="rId5"/>
    <p:sldId id="290" r:id="rId6"/>
    <p:sldId id="291" r:id="rId7"/>
    <p:sldId id="265" r:id="rId8"/>
    <p:sldId id="293" r:id="rId9"/>
    <p:sldId id="262" r:id="rId10"/>
    <p:sldId id="304" r:id="rId11"/>
    <p:sldId id="303" r:id="rId12"/>
    <p:sldId id="295" r:id="rId13"/>
    <p:sldId id="274" r:id="rId14"/>
    <p:sldId id="275" r:id="rId15"/>
    <p:sldId id="298" r:id="rId16"/>
    <p:sldId id="302" r:id="rId17"/>
    <p:sldId id="296" r:id="rId18"/>
    <p:sldId id="294" r:id="rId19"/>
    <p:sldId id="269" r:id="rId20"/>
    <p:sldId id="283"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68F"/>
    <a:srgbClr val="FAF3A8"/>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86463"/>
  </p:normalViewPr>
  <p:slideViewPr>
    <p:cSldViewPr snapToGrid="0">
      <p:cViewPr varScale="1">
        <p:scale>
          <a:sx n="105" d="100"/>
          <a:sy n="105" d="100"/>
        </p:scale>
        <p:origin x="280" y="192"/>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11522387493062"/>
          <c:y val="9.8302354689001739E-2"/>
          <c:w val="0.41460816283438284"/>
          <c:h val="0.75918046758152458"/>
        </c:manualLayout>
      </c:layout>
      <c:barChart>
        <c:barDir val="col"/>
        <c:grouping val="clustered"/>
        <c:varyColors val="0"/>
        <c:ser>
          <c:idx val="1"/>
          <c:order val="0"/>
          <c:tx>
            <c:strRef>
              <c:f>app50GB!$AE$84</c:f>
              <c:strCache>
                <c:ptCount val="1"/>
                <c:pt idx="0">
                  <c:v>データ保護なし</c:v>
                </c:pt>
              </c:strCache>
            </c:strRef>
          </c:tx>
          <c:spPr>
            <a:solidFill>
              <a:schemeClr val="accent1"/>
            </a:solidFill>
            <a:ln>
              <a:noFill/>
            </a:ln>
            <a:effectLst/>
          </c:spPr>
          <c:invertIfNegative val="0"/>
          <c:cat>
            <c:strRef>
              <c:f>app50GB!$AD$85:$AD$86</c:f>
              <c:strCache>
                <c:ptCount val="2"/>
                <c:pt idx="0">
                  <c:v>10GbE</c:v>
                </c:pt>
                <c:pt idx="1">
                  <c:v>100GbE</c:v>
                </c:pt>
              </c:strCache>
            </c:strRef>
          </c:cat>
          <c:val>
            <c:numRef>
              <c:f>app50GB!$AE$85:$AE$86</c:f>
              <c:numCache>
                <c:formatCode>General</c:formatCode>
                <c:ptCount val="2"/>
                <c:pt idx="0">
                  <c:v>172.74683899999999</c:v>
                </c:pt>
                <c:pt idx="1">
                  <c:v>125.46711500000001</c:v>
                </c:pt>
              </c:numCache>
            </c:numRef>
          </c:val>
          <c:extLst>
            <c:ext xmlns:c16="http://schemas.microsoft.com/office/drawing/2014/chart" uri="{C3380CC4-5D6E-409C-BE32-E72D297353CC}">
              <c16:uniqueId val="{00000000-37CE-C24C-9C05-6EBAADAD3D7C}"/>
            </c:ext>
          </c:extLst>
        </c:ser>
        <c:ser>
          <c:idx val="0"/>
          <c:order val="1"/>
          <c:tx>
            <c:strRef>
              <c:f>app50GB!$AF$84</c:f>
              <c:strCache>
                <c:ptCount val="1"/>
                <c:pt idx="0">
                  <c:v>従来のデータ保護</c:v>
                </c:pt>
              </c:strCache>
            </c:strRef>
          </c:tx>
          <c:spPr>
            <a:solidFill>
              <a:schemeClr val="accent2"/>
            </a:solidFill>
            <a:ln>
              <a:noFill/>
            </a:ln>
            <a:effectLst/>
          </c:spPr>
          <c:invertIfNegative val="0"/>
          <c:cat>
            <c:strRef>
              <c:f>app50GB!$AD$85:$AD$86</c:f>
              <c:strCache>
                <c:ptCount val="2"/>
                <c:pt idx="0">
                  <c:v>10GbE</c:v>
                </c:pt>
                <c:pt idx="1">
                  <c:v>100GbE</c:v>
                </c:pt>
              </c:strCache>
            </c:strRef>
          </c:cat>
          <c:val>
            <c:numRef>
              <c:f>app50GB!$AF$85:$AF$86</c:f>
              <c:numCache>
                <c:formatCode>General</c:formatCode>
                <c:ptCount val="2"/>
                <c:pt idx="0">
                  <c:v>226.472239</c:v>
                </c:pt>
                <c:pt idx="1">
                  <c:v>198.53059300000001</c:v>
                </c:pt>
              </c:numCache>
            </c:numRef>
          </c:val>
          <c:extLst>
            <c:ext xmlns:c16="http://schemas.microsoft.com/office/drawing/2014/chart" uri="{C3380CC4-5D6E-409C-BE32-E72D297353CC}">
              <c16:uniqueId val="{00000001-37CE-C24C-9C05-6EBAADAD3D7C}"/>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2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ベンチマーク実行時間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2611700187E-2"/>
              <c:y val="0.1024377273163775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crossAx val="501479071"/>
        <c:crosses val="autoZero"/>
        <c:crossBetween val="between"/>
      </c:valAx>
      <c:spPr>
        <a:noFill/>
        <a:ln w="19050">
          <a:solidFill>
            <a:schemeClr val="tx1"/>
          </a:solidFill>
        </a:ln>
        <a:effectLst/>
      </c:spPr>
    </c:plotArea>
    <c:legend>
      <c:legendPos val="r"/>
      <c:layout>
        <c:manualLayout>
          <c:xMode val="edge"/>
          <c:yMode val="edge"/>
          <c:x val="0.69102980635728195"/>
          <c:y val="0.33058601406402627"/>
          <c:w val="0.28255482493272005"/>
          <c:h val="0.35486176600687763"/>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legend>
    <c:plotVisOnly val="1"/>
    <c:dispBlanksAs val="gap"/>
    <c:showDLblsOverMax val="0"/>
    <c:extLst/>
  </c:chart>
  <c:spPr>
    <a:solidFill>
      <a:schemeClr val="bg1"/>
    </a:solidFill>
    <a:ln w="9525" cap="flat" cmpd="sng" algn="ctr">
      <a:noFill/>
      <a:round/>
    </a:ln>
    <a:effectLst/>
  </c:spPr>
  <c:txPr>
    <a:bodyPr/>
    <a:lstStyle/>
    <a:p>
      <a:pPr>
        <a:defRPr/>
      </a:pPr>
      <a:endParaRPr lang="en-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07775911682864"/>
          <c:y val="8.2929369842898518E-2"/>
          <c:w val="0.65130971213356603"/>
          <c:h val="0.75918046758152458"/>
        </c:manualLayout>
      </c:layout>
      <c:barChart>
        <c:barDir val="col"/>
        <c:grouping val="clustered"/>
        <c:varyColors val="0"/>
        <c:ser>
          <c:idx val="1"/>
          <c:order val="0"/>
          <c:tx>
            <c:strRef>
              <c:f>app50GB!$AM$81</c:f>
              <c:strCache>
                <c:ptCount val="1"/>
                <c:pt idx="0">
                  <c:v>データ保護なし</c:v>
                </c:pt>
              </c:strCache>
            </c:strRef>
          </c:tx>
          <c:spPr>
            <a:solidFill>
              <a:schemeClr val="accent1"/>
            </a:solidFill>
            <a:ln>
              <a:noFill/>
            </a:ln>
            <a:effectLst/>
          </c:spPr>
          <c:invertIfNegative val="0"/>
          <c:cat>
            <c:strRef>
              <c:f>app50GB!$AL$82:$AL$83</c:f>
              <c:strCache>
                <c:ptCount val="2"/>
                <c:pt idx="0">
                  <c:v>10GbE</c:v>
                </c:pt>
                <c:pt idx="1">
                  <c:v>100GbE</c:v>
                </c:pt>
              </c:strCache>
            </c:strRef>
          </c:cat>
          <c:val>
            <c:numRef>
              <c:f>app50GB!$AM$82:$AM$83</c:f>
              <c:numCache>
                <c:formatCode>General</c:formatCode>
                <c:ptCount val="2"/>
                <c:pt idx="0">
                  <c:v>86.388000000000005</c:v>
                </c:pt>
                <c:pt idx="1">
                  <c:v>43.875999999999998</c:v>
                </c:pt>
              </c:numCache>
            </c:numRef>
          </c:val>
          <c:extLst>
            <c:ext xmlns:c16="http://schemas.microsoft.com/office/drawing/2014/chart" uri="{C3380CC4-5D6E-409C-BE32-E72D297353CC}">
              <c16:uniqueId val="{00000000-8357-4645-9899-64FC583898BF}"/>
            </c:ext>
          </c:extLst>
        </c:ser>
        <c:ser>
          <c:idx val="0"/>
          <c:order val="1"/>
          <c:tx>
            <c:strRef>
              <c:f>app50GB!$AN$81</c:f>
              <c:strCache>
                <c:ptCount val="1"/>
                <c:pt idx="0">
                  <c:v>従来のデータ保護</c:v>
                </c:pt>
              </c:strCache>
            </c:strRef>
          </c:tx>
          <c:spPr>
            <a:solidFill>
              <a:schemeClr val="accent2"/>
            </a:solidFill>
            <a:ln>
              <a:noFill/>
            </a:ln>
            <a:effectLst/>
          </c:spPr>
          <c:invertIfNegative val="0"/>
          <c:cat>
            <c:strRef>
              <c:f>app50GB!$AL$82:$AL$83</c:f>
              <c:strCache>
                <c:ptCount val="2"/>
                <c:pt idx="0">
                  <c:v>10GbE</c:v>
                </c:pt>
                <c:pt idx="1">
                  <c:v>100GbE</c:v>
                </c:pt>
              </c:strCache>
            </c:strRef>
          </c:cat>
          <c:val>
            <c:numRef>
              <c:f>app50GB!$AN$82:$AN$83</c:f>
              <c:numCache>
                <c:formatCode>General</c:formatCode>
                <c:ptCount val="2"/>
                <c:pt idx="0">
                  <c:v>116.514</c:v>
                </c:pt>
                <c:pt idx="1">
                  <c:v>117.926</c:v>
                </c:pt>
              </c:numCache>
            </c:numRef>
          </c:val>
          <c:extLst>
            <c:ext xmlns:c16="http://schemas.microsoft.com/office/drawing/2014/chart" uri="{C3380CC4-5D6E-409C-BE32-E72D297353CC}">
              <c16:uniqueId val="{00000001-8357-4645-9899-64FC583898BF}"/>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crossAx val="501479071"/>
        <c:crosses val="autoZero"/>
        <c:crossBetween val="between"/>
      </c:valAx>
      <c:spPr>
        <a:noFill/>
        <a:ln w="19050">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en-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93206254913599"/>
          <c:y val="8.6912126044503824E-2"/>
          <c:w val="0.5844016124774053"/>
          <c:h val="0.73446918743343848"/>
        </c:manualLayout>
      </c:layout>
      <c:barChart>
        <c:barDir val="col"/>
        <c:grouping val="clustered"/>
        <c:varyColors val="0"/>
        <c:ser>
          <c:idx val="1"/>
          <c:order val="0"/>
          <c:tx>
            <c:strRef>
              <c:f>グラフ3!$E$53</c:f>
              <c:strCache>
                <c:ptCount val="1"/>
                <c:pt idx="0">
                  <c:v>データ保護なし</c:v>
                </c:pt>
              </c:strCache>
            </c:strRef>
          </c:tx>
          <c:spPr>
            <a:solidFill>
              <a:schemeClr val="accent2"/>
            </a:solidFill>
            <a:ln>
              <a:noFill/>
            </a:ln>
            <a:effectLst/>
          </c:spPr>
          <c:invertIfNegative val="0"/>
          <c:cat>
            <c:strRef>
              <c:f>グラフ3!$D$54:$D$56</c:f>
              <c:strCache>
                <c:ptCount val="3"/>
                <c:pt idx="0">
                  <c:v>移送元ホスト</c:v>
                </c:pt>
                <c:pt idx="1">
                  <c:v>メインホスト</c:v>
                </c:pt>
                <c:pt idx="2">
                  <c:v>サブホスト</c:v>
                </c:pt>
              </c:strCache>
            </c:strRef>
          </c:cat>
          <c:val>
            <c:numRef>
              <c:f>グラフ3!$E$54:$E$56</c:f>
              <c:numCache>
                <c:formatCode>General</c:formatCode>
                <c:ptCount val="3"/>
                <c:pt idx="0">
                  <c:v>53.704223999999996</c:v>
                </c:pt>
                <c:pt idx="1">
                  <c:v>43.788247999999996</c:v>
                </c:pt>
                <c:pt idx="2">
                  <c:v>41.506695999999998</c:v>
                </c:pt>
              </c:numCache>
            </c:numRef>
          </c:val>
          <c:extLst>
            <c:ext xmlns:c16="http://schemas.microsoft.com/office/drawing/2014/chart" uri="{C3380CC4-5D6E-409C-BE32-E72D297353CC}">
              <c16:uniqueId val="{00000000-E572-7144-AF1E-85BD07802C4D}"/>
            </c:ext>
          </c:extLst>
        </c:ser>
        <c:ser>
          <c:idx val="0"/>
          <c:order val="1"/>
          <c:tx>
            <c:strRef>
              <c:f>グラフ3!$F$53</c:f>
              <c:strCache>
                <c:ptCount val="1"/>
                <c:pt idx="0">
                  <c:v>従来のデータ保護</c:v>
                </c:pt>
              </c:strCache>
            </c:strRef>
          </c:tx>
          <c:spPr>
            <a:solidFill>
              <a:schemeClr val="accent1"/>
            </a:solidFill>
            <a:ln>
              <a:noFill/>
            </a:ln>
            <a:effectLst/>
          </c:spPr>
          <c:invertIfNegative val="0"/>
          <c:cat>
            <c:strRef>
              <c:f>グラフ3!$D$54:$D$56</c:f>
              <c:strCache>
                <c:ptCount val="3"/>
                <c:pt idx="0">
                  <c:v>移送元ホスト</c:v>
                </c:pt>
                <c:pt idx="1">
                  <c:v>メインホスト</c:v>
                </c:pt>
                <c:pt idx="2">
                  <c:v>サブホスト</c:v>
                </c:pt>
              </c:strCache>
            </c:strRef>
          </c:cat>
          <c:val>
            <c:numRef>
              <c:f>グラフ3!$F$54:$F$56</c:f>
              <c:numCache>
                <c:formatCode>General</c:formatCode>
                <c:ptCount val="3"/>
                <c:pt idx="0">
                  <c:v>99.954077600000005</c:v>
                </c:pt>
                <c:pt idx="1">
                  <c:v>117.80807400000002</c:v>
                </c:pt>
                <c:pt idx="2">
                  <c:v>112.74904859999999</c:v>
                </c:pt>
              </c:numCache>
            </c:numRef>
          </c:val>
          <c:extLst>
            <c:ext xmlns:c16="http://schemas.microsoft.com/office/drawing/2014/chart" uri="{C3380CC4-5D6E-409C-BE32-E72D297353CC}">
              <c16:uniqueId val="{00000001-E572-7144-AF1E-85BD07802C4D}"/>
            </c:ext>
          </c:extLst>
        </c:ser>
        <c:ser>
          <c:idx val="2"/>
          <c:order val="2"/>
          <c:tx>
            <c:strRef>
              <c:f>グラフ3!$G$53</c:f>
              <c:strCache>
                <c:ptCount val="1"/>
                <c:pt idx="0">
                  <c:v>サブホストの最適化</c:v>
                </c:pt>
              </c:strCache>
            </c:strRef>
          </c:tx>
          <c:spPr>
            <a:solidFill>
              <a:schemeClr val="accent3"/>
            </a:solidFill>
            <a:ln>
              <a:noFill/>
            </a:ln>
            <a:effectLst/>
          </c:spPr>
          <c:invertIfNegative val="0"/>
          <c:cat>
            <c:strRef>
              <c:f>グラフ3!$D$54:$D$56</c:f>
              <c:strCache>
                <c:ptCount val="3"/>
                <c:pt idx="0">
                  <c:v>移送元ホスト</c:v>
                </c:pt>
                <c:pt idx="1">
                  <c:v>メインホスト</c:v>
                </c:pt>
                <c:pt idx="2">
                  <c:v>サブホスト</c:v>
                </c:pt>
              </c:strCache>
            </c:strRef>
          </c:cat>
          <c:val>
            <c:numRef>
              <c:f>グラフ3!$G$54:$G$56</c:f>
              <c:numCache>
                <c:formatCode>General</c:formatCode>
                <c:ptCount val="3"/>
                <c:pt idx="0">
                  <c:v>87.868644800000013</c:v>
                </c:pt>
                <c:pt idx="1">
                  <c:v>104.506</c:v>
                </c:pt>
                <c:pt idx="2">
                  <c:v>52.671024000000003</c:v>
                </c:pt>
              </c:numCache>
            </c:numRef>
          </c:val>
          <c:extLst>
            <c:ext xmlns:c16="http://schemas.microsoft.com/office/drawing/2014/chart" uri="{C3380CC4-5D6E-409C-BE32-E72D297353CC}">
              <c16:uniqueId val="{00000002-E572-7144-AF1E-85BD07802C4D}"/>
            </c:ext>
          </c:extLst>
        </c:ser>
        <c:ser>
          <c:idx val="3"/>
          <c:order val="3"/>
          <c:tx>
            <c:strRef>
              <c:f>グラフ3!$H$53</c:f>
              <c:strCache>
                <c:ptCount val="1"/>
                <c:pt idx="0">
                  <c:v>SEmigrate</c:v>
                </c:pt>
              </c:strCache>
            </c:strRef>
          </c:tx>
          <c:spPr>
            <a:solidFill>
              <a:schemeClr val="accent4"/>
            </a:solidFill>
            <a:ln>
              <a:noFill/>
            </a:ln>
            <a:effectLst/>
          </c:spPr>
          <c:invertIfNegative val="0"/>
          <c:cat>
            <c:strRef>
              <c:f>グラフ3!$D$54:$D$56</c:f>
              <c:strCache>
                <c:ptCount val="3"/>
                <c:pt idx="0">
                  <c:v>移送元ホスト</c:v>
                </c:pt>
                <c:pt idx="1">
                  <c:v>メインホスト</c:v>
                </c:pt>
                <c:pt idx="2">
                  <c:v>サブホスト</c:v>
                </c:pt>
              </c:strCache>
            </c:strRef>
          </c:cat>
          <c:val>
            <c:numRef>
              <c:f>グラフ3!$H$54:$H$56</c:f>
              <c:numCache>
                <c:formatCode>General</c:formatCode>
                <c:ptCount val="3"/>
                <c:pt idx="0">
                  <c:v>55.769999999999989</c:v>
                </c:pt>
                <c:pt idx="1">
                  <c:v>64.118599999999986</c:v>
                </c:pt>
                <c:pt idx="2">
                  <c:v>35.692799999999998</c:v>
                </c:pt>
              </c:numCache>
            </c:numRef>
          </c:val>
          <c:extLst>
            <c:ext xmlns:c16="http://schemas.microsoft.com/office/drawing/2014/chart" uri="{C3380CC4-5D6E-409C-BE32-E72D297353CC}">
              <c16:uniqueId val="{00000003-E572-7144-AF1E-85BD07802C4D}"/>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en-US" altLang="ja-JP" sz="1400" b="1" i="0" baseline="0">
                    <a:solidFill>
                      <a:schemeClr val="tx1"/>
                    </a:solidFill>
                    <a:latin typeface="Yu Gothic" panose="020B0400000000000000" pitchFamily="34" charset="-128"/>
                    <a:ea typeface="Yu Gothic" panose="020B0400000000000000" pitchFamily="34" charset="-128"/>
                  </a:rPr>
                  <a:t>CPU</a:t>
                </a:r>
                <a:r>
                  <a:rPr lang="ja-JP" altLang="en-US" sz="1400" b="1" i="0" baseline="0">
                    <a:solidFill>
                      <a:schemeClr val="tx1"/>
                    </a:solidFill>
                    <a:latin typeface="Yu Gothic" panose="020B0400000000000000" pitchFamily="34" charset="-128"/>
                    <a:ea typeface="Yu Gothic" panose="020B0400000000000000" pitchFamily="34" charset="-128"/>
                  </a:rPr>
                  <a:t>使用量</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13011150388E-2"/>
              <c:y val="0.26136347464419452"/>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crossAx val="501479071"/>
        <c:crosses val="autoZero"/>
        <c:crossBetween val="between"/>
      </c:valAx>
      <c:spPr>
        <a:noFill/>
        <a:ln w="19050">
          <a:solidFill>
            <a:schemeClr val="tx1"/>
          </a:solidFill>
        </a:ln>
        <a:effectLst/>
      </c:spPr>
    </c:plotArea>
    <c:legend>
      <c:legendPos val="r"/>
      <c:layout>
        <c:manualLayout>
          <c:xMode val="edge"/>
          <c:yMode val="edge"/>
          <c:x val="0.74288825557210603"/>
          <c:y val="7.8844476227857563E-2"/>
          <c:w val="0.24279979153066383"/>
          <c:h val="0.74408554811052396"/>
        </c:manualLayout>
      </c:layout>
      <c:overlay val="0"/>
      <c:spPr>
        <a:noFill/>
        <a:ln>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legend>
    <c:plotVisOnly val="1"/>
    <c:dispBlanksAs val="gap"/>
    <c:showDLblsOverMax val="0"/>
    <c:extLst/>
  </c:chart>
  <c:spPr>
    <a:solidFill>
      <a:schemeClr val="bg1"/>
    </a:solidFill>
    <a:ln w="9525" cap="flat" cmpd="sng" algn="ctr">
      <a:noFill/>
      <a:round/>
    </a:ln>
    <a:effectLst/>
  </c:spPr>
  <c:txPr>
    <a:bodyPr/>
    <a:lstStyle/>
    <a:p>
      <a:pPr>
        <a:defRPr/>
      </a:pPr>
      <a:endParaRPr lang="en-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098515454915649"/>
          <c:y val="8.2929369842898518E-2"/>
          <c:w val="0.67411304453544862"/>
          <c:h val="0.82507712417564349"/>
        </c:manualLayout>
      </c:layout>
      <c:barChart>
        <c:barDir val="col"/>
        <c:grouping val="clustered"/>
        <c:varyColors val="0"/>
        <c:ser>
          <c:idx val="1"/>
          <c:order val="0"/>
          <c:tx>
            <c:strRef>
              <c:f>グラフ3!$D$32</c:f>
              <c:strCache>
                <c:ptCount val="1"/>
                <c:pt idx="0">
                  <c:v>データ保護なし</c:v>
                </c:pt>
              </c:strCache>
            </c:strRef>
          </c:tx>
          <c:spPr>
            <a:solidFill>
              <a:schemeClr val="accent2"/>
            </a:solidFill>
            <a:ln>
              <a:noFill/>
            </a:ln>
            <a:effectLst/>
          </c:spPr>
          <c:invertIfNegative val="0"/>
          <c:val>
            <c:numRef>
              <c:f>グラフ3!$D$33</c:f>
              <c:numCache>
                <c:formatCode>General</c:formatCode>
                <c:ptCount val="1"/>
                <c:pt idx="0">
                  <c:v>43.875999999999998</c:v>
                </c:pt>
              </c:numCache>
            </c:numRef>
          </c:val>
          <c:extLst>
            <c:ext xmlns:c16="http://schemas.microsoft.com/office/drawing/2014/chart" uri="{C3380CC4-5D6E-409C-BE32-E72D297353CC}">
              <c16:uniqueId val="{00000000-D5A2-1D4A-A85D-DAFEA536A041}"/>
            </c:ext>
          </c:extLst>
        </c:ser>
        <c:ser>
          <c:idx val="0"/>
          <c:order val="1"/>
          <c:tx>
            <c:strRef>
              <c:f>グラフ3!$E$32</c:f>
              <c:strCache>
                <c:ptCount val="1"/>
                <c:pt idx="0">
                  <c:v>従来のデータ保護</c:v>
                </c:pt>
              </c:strCache>
            </c:strRef>
          </c:tx>
          <c:spPr>
            <a:solidFill>
              <a:schemeClr val="accent1"/>
            </a:solidFill>
            <a:ln>
              <a:noFill/>
            </a:ln>
            <a:effectLst/>
          </c:spPr>
          <c:invertIfNegative val="0"/>
          <c:val>
            <c:numRef>
              <c:f>グラフ3!$E$33</c:f>
              <c:numCache>
                <c:formatCode>General</c:formatCode>
                <c:ptCount val="1"/>
                <c:pt idx="0">
                  <c:v>117.926</c:v>
                </c:pt>
              </c:numCache>
            </c:numRef>
          </c:val>
          <c:extLst>
            <c:ext xmlns:c16="http://schemas.microsoft.com/office/drawing/2014/chart" uri="{C3380CC4-5D6E-409C-BE32-E72D297353CC}">
              <c16:uniqueId val="{00000001-D5A2-1D4A-A85D-DAFEA536A041}"/>
            </c:ext>
          </c:extLst>
        </c:ser>
        <c:ser>
          <c:idx val="2"/>
          <c:order val="2"/>
          <c:tx>
            <c:strRef>
              <c:f>グラフ3!$F$32</c:f>
              <c:strCache>
                <c:ptCount val="1"/>
                <c:pt idx="0">
                  <c:v>サブホストの最適化</c:v>
                </c:pt>
              </c:strCache>
            </c:strRef>
          </c:tx>
          <c:spPr>
            <a:solidFill>
              <a:schemeClr val="accent3"/>
            </a:solidFill>
            <a:ln>
              <a:noFill/>
            </a:ln>
            <a:effectLst/>
          </c:spPr>
          <c:invertIfNegative val="0"/>
          <c:val>
            <c:numRef>
              <c:f>グラフ3!$F$33</c:f>
              <c:numCache>
                <c:formatCode>General</c:formatCode>
                <c:ptCount val="1"/>
                <c:pt idx="0">
                  <c:v>104.506</c:v>
                </c:pt>
              </c:numCache>
            </c:numRef>
          </c:val>
          <c:extLst>
            <c:ext xmlns:c16="http://schemas.microsoft.com/office/drawing/2014/chart" uri="{C3380CC4-5D6E-409C-BE32-E72D297353CC}">
              <c16:uniqueId val="{00000002-D5A2-1D4A-A85D-DAFEA536A041}"/>
            </c:ext>
          </c:extLst>
        </c:ser>
        <c:ser>
          <c:idx val="3"/>
          <c:order val="3"/>
          <c:tx>
            <c:strRef>
              <c:f>グラフ3!$G$32</c:f>
              <c:strCache>
                <c:ptCount val="1"/>
                <c:pt idx="0">
                  <c:v>SEmigrate</c:v>
                </c:pt>
              </c:strCache>
            </c:strRef>
          </c:tx>
          <c:spPr>
            <a:solidFill>
              <a:schemeClr val="accent4"/>
            </a:solidFill>
            <a:ln>
              <a:noFill/>
            </a:ln>
            <a:effectLst/>
          </c:spPr>
          <c:invertIfNegative val="0"/>
          <c:val>
            <c:numRef>
              <c:f>グラフ3!$G$33</c:f>
              <c:numCache>
                <c:formatCode>General</c:formatCode>
                <c:ptCount val="1"/>
                <c:pt idx="0">
                  <c:v>67.599999999999994</c:v>
                </c:pt>
              </c:numCache>
            </c:numRef>
          </c:val>
          <c:extLst>
            <c:ext xmlns:c16="http://schemas.microsoft.com/office/drawing/2014/chart" uri="{C3380CC4-5D6E-409C-BE32-E72D297353CC}">
              <c16:uniqueId val="{00000003-D5A2-1D4A-A85D-DAFEA536A041}"/>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crossAx val="501479071"/>
        <c:crosses val="autoZero"/>
        <c:crossBetween val="between"/>
      </c:valAx>
      <c:spPr>
        <a:noFill/>
        <a:ln w="19050">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en-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25164172949734"/>
          <c:y val="9.4845180914684551E-2"/>
          <c:w val="0.56204706580739094"/>
          <c:h val="0.73446918743343848"/>
        </c:manualLayout>
      </c:layout>
      <c:barChart>
        <c:barDir val="col"/>
        <c:grouping val="clustered"/>
        <c:varyColors val="0"/>
        <c:ser>
          <c:idx val="1"/>
          <c:order val="0"/>
          <c:tx>
            <c:strRef>
              <c:f>グラフ3!$E$58</c:f>
              <c:strCache>
                <c:ptCount val="1"/>
                <c:pt idx="0">
                  <c:v>データ保護なし</c:v>
                </c:pt>
              </c:strCache>
            </c:strRef>
          </c:tx>
          <c:spPr>
            <a:solidFill>
              <a:schemeClr val="accent2"/>
            </a:solidFill>
            <a:ln>
              <a:noFill/>
            </a:ln>
            <a:effectLst/>
          </c:spPr>
          <c:invertIfNegative val="0"/>
          <c:cat>
            <c:strRef>
              <c:f>グラフ3!$D$59:$D$60</c:f>
              <c:strCache>
                <c:ptCount val="2"/>
                <c:pt idx="0">
                  <c:v>メインホスト</c:v>
                </c:pt>
                <c:pt idx="1">
                  <c:v>サブホスト</c:v>
                </c:pt>
              </c:strCache>
            </c:strRef>
          </c:cat>
          <c:val>
            <c:numRef>
              <c:f>グラフ3!$E$59:$E$60</c:f>
              <c:numCache>
                <c:formatCode>General</c:formatCode>
                <c:ptCount val="2"/>
                <c:pt idx="0">
                  <c:v>123.58510827500001</c:v>
                </c:pt>
                <c:pt idx="1">
                  <c:v>56.811509672000007</c:v>
                </c:pt>
              </c:numCache>
            </c:numRef>
          </c:val>
          <c:extLst>
            <c:ext xmlns:c16="http://schemas.microsoft.com/office/drawing/2014/chart" uri="{C3380CC4-5D6E-409C-BE32-E72D297353CC}">
              <c16:uniqueId val="{00000000-3CBD-C842-991C-5EB1D0C13CDF}"/>
            </c:ext>
          </c:extLst>
        </c:ser>
        <c:ser>
          <c:idx val="0"/>
          <c:order val="1"/>
          <c:tx>
            <c:strRef>
              <c:f>グラフ3!$F$58</c:f>
              <c:strCache>
                <c:ptCount val="1"/>
                <c:pt idx="0">
                  <c:v>従来のデータ保護</c:v>
                </c:pt>
              </c:strCache>
            </c:strRef>
          </c:tx>
          <c:spPr>
            <a:solidFill>
              <a:schemeClr val="accent1"/>
            </a:solidFill>
            <a:ln>
              <a:noFill/>
            </a:ln>
            <a:effectLst/>
          </c:spPr>
          <c:invertIfNegative val="0"/>
          <c:cat>
            <c:strRef>
              <c:f>グラフ3!$D$59:$D$60</c:f>
              <c:strCache>
                <c:ptCount val="2"/>
                <c:pt idx="0">
                  <c:v>メインホスト</c:v>
                </c:pt>
                <c:pt idx="1">
                  <c:v>サブホスト</c:v>
                </c:pt>
              </c:strCache>
            </c:strRef>
          </c:cat>
          <c:val>
            <c:numRef>
              <c:f>グラフ3!$F$59:$F$60</c:f>
              <c:numCache>
                <c:formatCode>General</c:formatCode>
                <c:ptCount val="2"/>
                <c:pt idx="0">
                  <c:v>223.4461824215</c:v>
                </c:pt>
                <c:pt idx="1">
                  <c:v>110.5418341824</c:v>
                </c:pt>
              </c:numCache>
            </c:numRef>
          </c:val>
          <c:extLst>
            <c:ext xmlns:c16="http://schemas.microsoft.com/office/drawing/2014/chart" uri="{C3380CC4-5D6E-409C-BE32-E72D297353CC}">
              <c16:uniqueId val="{00000001-3CBD-C842-991C-5EB1D0C13CDF}"/>
            </c:ext>
          </c:extLst>
        </c:ser>
        <c:ser>
          <c:idx val="2"/>
          <c:order val="2"/>
          <c:tx>
            <c:strRef>
              <c:f>グラフ3!$G$58</c:f>
              <c:strCache>
                <c:ptCount val="1"/>
                <c:pt idx="0">
                  <c:v>サブホストの最適化</c:v>
                </c:pt>
              </c:strCache>
            </c:strRef>
          </c:tx>
          <c:spPr>
            <a:solidFill>
              <a:schemeClr val="accent3"/>
            </a:solidFill>
            <a:ln>
              <a:noFill/>
            </a:ln>
            <a:effectLst/>
          </c:spPr>
          <c:invertIfNegative val="0"/>
          <c:cat>
            <c:strRef>
              <c:f>グラフ3!$D$59:$D$60</c:f>
              <c:strCache>
                <c:ptCount val="2"/>
                <c:pt idx="0">
                  <c:v>メインホスト</c:v>
                </c:pt>
                <c:pt idx="1">
                  <c:v>サブホスト</c:v>
                </c:pt>
              </c:strCache>
            </c:strRef>
          </c:cat>
          <c:val>
            <c:numRef>
              <c:f>グラフ3!$G$59:$G$60</c:f>
              <c:numCache>
                <c:formatCode>General</c:formatCode>
                <c:ptCount val="2"/>
                <c:pt idx="0">
                  <c:v>209.1510075102</c:v>
                </c:pt>
                <c:pt idx="1">
                  <c:v>85.292012374799995</c:v>
                </c:pt>
              </c:numCache>
            </c:numRef>
          </c:val>
          <c:extLst>
            <c:ext xmlns:c16="http://schemas.microsoft.com/office/drawing/2014/chart" uri="{C3380CC4-5D6E-409C-BE32-E72D297353CC}">
              <c16:uniqueId val="{00000002-3CBD-C842-991C-5EB1D0C13CDF}"/>
            </c:ext>
          </c:extLst>
        </c:ser>
        <c:ser>
          <c:idx val="3"/>
          <c:order val="3"/>
          <c:tx>
            <c:strRef>
              <c:f>グラフ3!$H$58</c:f>
              <c:strCache>
                <c:ptCount val="1"/>
                <c:pt idx="0">
                  <c:v>SEmigrate</c:v>
                </c:pt>
              </c:strCache>
            </c:strRef>
          </c:tx>
          <c:spPr>
            <a:solidFill>
              <a:schemeClr val="accent4"/>
            </a:solidFill>
            <a:ln>
              <a:noFill/>
            </a:ln>
            <a:effectLst/>
          </c:spPr>
          <c:invertIfNegative val="0"/>
          <c:cat>
            <c:strRef>
              <c:f>グラフ3!$D$59:$D$60</c:f>
              <c:strCache>
                <c:ptCount val="2"/>
                <c:pt idx="0">
                  <c:v>メインホスト</c:v>
                </c:pt>
                <c:pt idx="1">
                  <c:v>サブホスト</c:v>
                </c:pt>
              </c:strCache>
            </c:strRef>
          </c:cat>
          <c:val>
            <c:numRef>
              <c:f>グラフ3!$H$59:$H$60</c:f>
              <c:numCache>
                <c:formatCode>General</c:formatCode>
                <c:ptCount val="2"/>
                <c:pt idx="0">
                  <c:v>166.15264559670001</c:v>
                </c:pt>
                <c:pt idx="1">
                  <c:v>74.947634012999998</c:v>
                </c:pt>
              </c:numCache>
            </c:numRef>
          </c:val>
          <c:extLst>
            <c:ext xmlns:c16="http://schemas.microsoft.com/office/drawing/2014/chart" uri="{C3380CC4-5D6E-409C-BE32-E72D297353CC}">
              <c16:uniqueId val="{00000003-3CBD-C842-991C-5EB1D0C13CDF}"/>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2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en-US" altLang="ja-JP" sz="1400" b="1" i="0" baseline="0">
                    <a:solidFill>
                      <a:schemeClr val="tx1"/>
                    </a:solidFill>
                    <a:latin typeface="Yu Gothic" panose="020B0400000000000000" pitchFamily="34" charset="-128"/>
                    <a:ea typeface="Yu Gothic" panose="020B0400000000000000" pitchFamily="34" charset="-128"/>
                  </a:rPr>
                  <a:t>CPU</a:t>
                </a:r>
                <a:r>
                  <a:rPr lang="ja-JP" altLang="en-US" sz="1400" b="1" i="0" baseline="0">
                    <a:solidFill>
                      <a:schemeClr val="tx1"/>
                    </a:solidFill>
                    <a:latin typeface="Yu Gothic" panose="020B0400000000000000" pitchFamily="34" charset="-128"/>
                    <a:ea typeface="Yu Gothic" panose="020B0400000000000000" pitchFamily="34" charset="-128"/>
                  </a:rPr>
                  <a:t>使用量</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13011150388E-2"/>
              <c:y val="0.26136347464419452"/>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crossAx val="501479071"/>
        <c:crosses val="autoZero"/>
        <c:crossBetween val="between"/>
      </c:valAx>
      <c:spPr>
        <a:noFill/>
        <a:ln w="19050">
          <a:solidFill>
            <a:schemeClr val="tx1"/>
          </a:solidFill>
        </a:ln>
        <a:effectLst/>
      </c:spPr>
    </c:plotArea>
    <c:legend>
      <c:legendPos val="r"/>
      <c:layout>
        <c:manualLayout>
          <c:xMode val="edge"/>
          <c:yMode val="edge"/>
          <c:x val="0.72139727701367229"/>
          <c:y val="0.15485164783839583"/>
          <c:w val="0.2566123464100219"/>
          <c:h val="0.65600408322319426"/>
        </c:manualLayout>
      </c:layout>
      <c:overlay val="0"/>
      <c:spPr>
        <a:noFill/>
        <a:ln>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legend>
    <c:plotVisOnly val="1"/>
    <c:dispBlanksAs val="gap"/>
    <c:showDLblsOverMax val="0"/>
    <c:extLst/>
  </c:chart>
  <c:spPr>
    <a:solidFill>
      <a:schemeClr val="bg1"/>
    </a:solidFill>
    <a:ln w="9525" cap="flat" cmpd="sng" algn="ctr">
      <a:noFill/>
      <a:round/>
    </a:ln>
    <a:effectLst/>
  </c:spPr>
  <c:txPr>
    <a:bodyPr/>
    <a:lstStyle/>
    <a:p>
      <a:pPr>
        <a:defRPr/>
      </a:pPr>
      <a:endParaRPr lang="en-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569685613415527"/>
          <c:y val="8.2929252921055477E-2"/>
          <c:w val="0.74816685857285592"/>
          <c:h val="0.82507712417564349"/>
        </c:manualLayout>
      </c:layout>
      <c:barChart>
        <c:barDir val="col"/>
        <c:grouping val="clustered"/>
        <c:varyColors val="0"/>
        <c:ser>
          <c:idx val="1"/>
          <c:order val="0"/>
          <c:tx>
            <c:strRef>
              <c:f>グラフ3!$D$36</c:f>
              <c:strCache>
                <c:ptCount val="1"/>
                <c:pt idx="0">
                  <c:v>データ保護なし</c:v>
                </c:pt>
              </c:strCache>
            </c:strRef>
          </c:tx>
          <c:spPr>
            <a:solidFill>
              <a:schemeClr val="accent2"/>
            </a:solidFill>
            <a:ln>
              <a:noFill/>
            </a:ln>
            <a:effectLst/>
          </c:spPr>
          <c:invertIfNegative val="0"/>
          <c:val>
            <c:numRef>
              <c:f>グラフ3!$D$37</c:f>
              <c:numCache>
                <c:formatCode>General</c:formatCode>
                <c:ptCount val="1"/>
                <c:pt idx="0">
                  <c:v>125.46711500000001</c:v>
                </c:pt>
              </c:numCache>
            </c:numRef>
          </c:val>
          <c:extLst>
            <c:ext xmlns:c16="http://schemas.microsoft.com/office/drawing/2014/chart" uri="{C3380CC4-5D6E-409C-BE32-E72D297353CC}">
              <c16:uniqueId val="{00000000-BDE1-B843-B200-405C07D71CEC}"/>
            </c:ext>
          </c:extLst>
        </c:ser>
        <c:ser>
          <c:idx val="0"/>
          <c:order val="1"/>
          <c:tx>
            <c:strRef>
              <c:f>グラフ3!$E$36</c:f>
              <c:strCache>
                <c:ptCount val="1"/>
                <c:pt idx="0">
                  <c:v>従来のデータ保護</c:v>
                </c:pt>
              </c:strCache>
            </c:strRef>
          </c:tx>
          <c:spPr>
            <a:solidFill>
              <a:schemeClr val="accent1"/>
            </a:solidFill>
            <a:ln>
              <a:noFill/>
            </a:ln>
            <a:effectLst/>
          </c:spPr>
          <c:invertIfNegative val="0"/>
          <c:val>
            <c:numRef>
              <c:f>グラフ3!$E$37</c:f>
              <c:numCache>
                <c:formatCode>General</c:formatCode>
                <c:ptCount val="1"/>
                <c:pt idx="0">
                  <c:v>198.53059300000001</c:v>
                </c:pt>
              </c:numCache>
            </c:numRef>
          </c:val>
          <c:extLst>
            <c:ext xmlns:c16="http://schemas.microsoft.com/office/drawing/2014/chart" uri="{C3380CC4-5D6E-409C-BE32-E72D297353CC}">
              <c16:uniqueId val="{00000001-BDE1-B843-B200-405C07D71CEC}"/>
            </c:ext>
          </c:extLst>
        </c:ser>
        <c:ser>
          <c:idx val="2"/>
          <c:order val="2"/>
          <c:tx>
            <c:strRef>
              <c:f>グラフ3!$F$36</c:f>
              <c:strCache>
                <c:ptCount val="1"/>
                <c:pt idx="0">
                  <c:v>サブホストの最適化</c:v>
                </c:pt>
              </c:strCache>
            </c:strRef>
          </c:tx>
          <c:spPr>
            <a:solidFill>
              <a:schemeClr val="accent3"/>
            </a:solidFill>
            <a:ln>
              <a:noFill/>
            </a:ln>
            <a:effectLst/>
          </c:spPr>
          <c:invertIfNegative val="0"/>
          <c:val>
            <c:numRef>
              <c:f>グラフ3!$F$37</c:f>
              <c:numCache>
                <c:formatCode>General</c:formatCode>
                <c:ptCount val="1"/>
                <c:pt idx="0">
                  <c:v>183.73979399999999</c:v>
                </c:pt>
              </c:numCache>
            </c:numRef>
          </c:val>
          <c:extLst>
            <c:ext xmlns:c16="http://schemas.microsoft.com/office/drawing/2014/chart" uri="{C3380CC4-5D6E-409C-BE32-E72D297353CC}">
              <c16:uniqueId val="{00000002-BDE1-B843-B200-405C07D71CEC}"/>
            </c:ext>
          </c:extLst>
        </c:ser>
        <c:ser>
          <c:idx val="3"/>
          <c:order val="3"/>
          <c:tx>
            <c:strRef>
              <c:f>グラフ3!$G$36</c:f>
              <c:strCache>
                <c:ptCount val="1"/>
                <c:pt idx="0">
                  <c:v>SEmigrate</c:v>
                </c:pt>
              </c:strCache>
            </c:strRef>
          </c:tx>
          <c:spPr>
            <a:solidFill>
              <a:schemeClr val="accent4"/>
            </a:solidFill>
            <a:ln>
              <a:noFill/>
            </a:ln>
            <a:effectLst/>
          </c:spPr>
          <c:invertIfNegative val="0"/>
          <c:val>
            <c:numRef>
              <c:f>グラフ3!$G$37</c:f>
              <c:numCache>
                <c:formatCode>General</c:formatCode>
                <c:ptCount val="1"/>
                <c:pt idx="0">
                  <c:v>160.48743899999999</c:v>
                </c:pt>
              </c:numCache>
            </c:numRef>
          </c:val>
          <c:extLst>
            <c:ext xmlns:c16="http://schemas.microsoft.com/office/drawing/2014/chart" uri="{C3380CC4-5D6E-409C-BE32-E72D297353CC}">
              <c16:uniqueId val="{00000003-BDE1-B843-B200-405C07D71CEC}"/>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2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ベンチマーク実行時間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crossAx val="501479071"/>
        <c:crosses val="autoZero"/>
        <c:crossBetween val="between"/>
      </c:valAx>
      <c:spPr>
        <a:noFill/>
        <a:ln w="19050">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en-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4764396260974"/>
          <c:y val="7.8036915505143939E-2"/>
          <c:w val="0.46767370285726062"/>
          <c:h val="0.82507712417564349"/>
        </c:manualLayout>
      </c:layout>
      <c:barChart>
        <c:barDir val="col"/>
        <c:grouping val="clustered"/>
        <c:varyColors val="0"/>
        <c:ser>
          <c:idx val="1"/>
          <c:order val="0"/>
          <c:tx>
            <c:strRef>
              <c:f>グラフ２!$C$94</c:f>
              <c:strCache>
                <c:ptCount val="1"/>
                <c:pt idx="0">
                  <c:v>空きメモリの最適化</c:v>
                </c:pt>
              </c:strCache>
            </c:strRef>
          </c:tx>
          <c:spPr>
            <a:solidFill>
              <a:srgbClr val="002060"/>
            </a:solidFill>
            <a:ln>
              <a:noFill/>
            </a:ln>
            <a:effectLst/>
          </c:spPr>
          <c:invertIfNegative val="0"/>
          <c:val>
            <c:numRef>
              <c:f>グラフ２!$C$95</c:f>
              <c:numCache>
                <c:formatCode>General</c:formatCode>
                <c:ptCount val="1"/>
                <c:pt idx="0">
                  <c:v>27</c:v>
                </c:pt>
              </c:numCache>
            </c:numRef>
          </c:val>
          <c:extLst>
            <c:ext xmlns:c16="http://schemas.microsoft.com/office/drawing/2014/chart" uri="{C3380CC4-5D6E-409C-BE32-E72D297353CC}">
              <c16:uniqueId val="{00000000-A217-8C46-A4C4-EE72136DD30A}"/>
            </c:ext>
          </c:extLst>
        </c:ser>
        <c:ser>
          <c:idx val="0"/>
          <c:order val="1"/>
          <c:tx>
            <c:strRef>
              <c:f>グラフ２!$D$94</c:f>
              <c:strCache>
                <c:ptCount val="1"/>
                <c:pt idx="0">
                  <c:v>プロセスメモリ最適化</c:v>
                </c:pt>
              </c:strCache>
            </c:strRef>
          </c:tx>
          <c:spPr>
            <a:solidFill>
              <a:schemeClr val="accent5"/>
            </a:solidFill>
            <a:ln>
              <a:noFill/>
            </a:ln>
            <a:effectLst/>
          </c:spPr>
          <c:invertIfNegative val="0"/>
          <c:val>
            <c:numRef>
              <c:f>グラフ２!$D$95</c:f>
              <c:numCache>
                <c:formatCode>General</c:formatCode>
                <c:ptCount val="1"/>
                <c:pt idx="0">
                  <c:v>168</c:v>
                </c:pt>
              </c:numCache>
            </c:numRef>
          </c:val>
          <c:extLst>
            <c:ext xmlns:c16="http://schemas.microsoft.com/office/drawing/2014/chart" uri="{C3380CC4-5D6E-409C-BE32-E72D297353CC}">
              <c16:uniqueId val="{00000001-A217-8C46-A4C4-EE72136DD30A}"/>
            </c:ext>
          </c:extLst>
        </c:ser>
        <c:ser>
          <c:idx val="2"/>
          <c:order val="2"/>
          <c:tx>
            <c:strRef>
              <c:f>グラフ２!$E$94</c:f>
              <c:strCache>
                <c:ptCount val="1"/>
                <c:pt idx="0">
                  <c:v>プロセス一部最適化</c:v>
                </c:pt>
              </c:strCache>
            </c:strRef>
          </c:tx>
          <c:spPr>
            <a:solidFill>
              <a:schemeClr val="accent6"/>
            </a:solidFill>
            <a:ln>
              <a:noFill/>
            </a:ln>
            <a:effectLst/>
          </c:spPr>
          <c:invertIfNegative val="0"/>
          <c:val>
            <c:numRef>
              <c:f>グラフ２!$E$95</c:f>
              <c:numCache>
                <c:formatCode>General</c:formatCode>
                <c:ptCount val="1"/>
                <c:pt idx="0">
                  <c:v>216</c:v>
                </c:pt>
              </c:numCache>
            </c:numRef>
          </c:val>
          <c:extLst>
            <c:ext xmlns:c16="http://schemas.microsoft.com/office/drawing/2014/chart" uri="{C3380CC4-5D6E-409C-BE32-E72D297353CC}">
              <c16:uniqueId val="{00000002-A217-8C46-A4C4-EE72136DD30A}"/>
            </c:ext>
          </c:extLst>
        </c:ser>
        <c:ser>
          <c:idx val="3"/>
          <c:order val="3"/>
          <c:tx>
            <c:strRef>
              <c:f>グラフ２!$F$94</c:f>
              <c:strCache>
                <c:ptCount val="1"/>
                <c:pt idx="0">
                  <c:v>SEmigrate</c:v>
                </c:pt>
              </c:strCache>
            </c:strRef>
          </c:tx>
          <c:spPr>
            <a:solidFill>
              <a:schemeClr val="accent4"/>
            </a:solidFill>
            <a:ln>
              <a:noFill/>
            </a:ln>
            <a:effectLst/>
          </c:spPr>
          <c:invertIfNegative val="0"/>
          <c:val>
            <c:numRef>
              <c:f>グラフ２!$F$95</c:f>
              <c:numCache>
                <c:formatCode>General</c:formatCode>
                <c:ptCount val="1"/>
                <c:pt idx="0">
                  <c:v>104</c:v>
                </c:pt>
              </c:numCache>
            </c:numRef>
          </c:val>
          <c:extLst>
            <c:ext xmlns:c16="http://schemas.microsoft.com/office/drawing/2014/chart" uri="{C3380CC4-5D6E-409C-BE32-E72D297353CC}">
              <c16:uniqueId val="{00000003-A217-8C46-A4C4-EE72136DD30A}"/>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30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ページあたりの判定時間</a:t>
                </a:r>
                <a:r>
                  <a:rPr lang="en-US" altLang="ja-JP" sz="1400" b="1" i="0" baseline="0">
                    <a:solidFill>
                      <a:schemeClr val="tx1"/>
                    </a:solidFill>
                    <a:latin typeface="Yu Gothic" panose="020B0400000000000000" pitchFamily="34" charset="-128"/>
                    <a:ea typeface="Yu Gothic" panose="020B0400000000000000" pitchFamily="34" charset="-128"/>
                  </a:rPr>
                  <a:t>[ns]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crossAx val="501479071"/>
        <c:crosses val="autoZero"/>
        <c:crossBetween val="between"/>
      </c:valAx>
      <c:spPr>
        <a:noFill/>
        <a:ln w="19050">
          <a:solidFill>
            <a:schemeClr val="tx1"/>
          </a:solidFill>
        </a:ln>
        <a:effectLst/>
      </c:spPr>
    </c:plotArea>
    <c:legend>
      <c:legendPos val="r"/>
      <c:layout>
        <c:manualLayout>
          <c:xMode val="edge"/>
          <c:yMode val="edge"/>
          <c:x val="0.684083507433492"/>
          <c:y val="0.11642158611394687"/>
          <c:w val="0.29825728958288955"/>
          <c:h val="0.74354782638023198"/>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en-JP"/>
        </a:p>
      </c:txPr>
    </c:legend>
    <c:plotVisOnly val="1"/>
    <c:dispBlanksAs val="gap"/>
    <c:showDLblsOverMax val="0"/>
    <c:extLst/>
  </c:chart>
  <c:spPr>
    <a:solidFill>
      <a:schemeClr val="bg1"/>
    </a:solidFill>
    <a:ln w="9525" cap="flat" cmpd="sng" algn="ctr">
      <a:noFill/>
      <a:round/>
    </a:ln>
    <a:effectLst/>
  </c:spPr>
  <c:txPr>
    <a:bodyPr/>
    <a:lstStyle/>
    <a:p>
      <a:pPr>
        <a:defRPr/>
      </a:pPr>
      <a:endParaRPr lang="en-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0.26671</cdr:x>
      <cdr:y>0.8746</cdr:y>
    </cdr:from>
    <cdr:to>
      <cdr:x>0.47334</cdr:x>
      <cdr:y>1</cdr:y>
    </cdr:to>
    <cdr:sp macro="" textlink="">
      <cdr:nvSpPr>
        <cdr:cNvPr id="2" name="テキスト ボックス 1">
          <a:extLst xmlns:a="http://schemas.openxmlformats.org/drawingml/2006/main">
            <a:ext uri="{FF2B5EF4-FFF2-40B4-BE49-F238E27FC236}">
              <a16:creationId xmlns:a16="http://schemas.microsoft.com/office/drawing/2014/main" id="{88F55DE0-1530-398F-CE42-65A1C5FC344E}"/>
            </a:ext>
          </a:extLst>
        </cdr:cNvPr>
        <cdr:cNvSpPr txBox="1"/>
      </cdr:nvSpPr>
      <cdr:spPr>
        <a:xfrm xmlns:a="http://schemas.openxmlformats.org/drawingml/2006/main">
          <a:off x="1273229" y="2167586"/>
          <a:ext cx="986401" cy="3107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b="1" i="0" dirty="0">
              <a:latin typeface="Yu Gothic" panose="020B0400000000000000" pitchFamily="34" charset="-128"/>
              <a:ea typeface="Yu Gothic" panose="020B0400000000000000" pitchFamily="34" charset="-128"/>
            </a:rPr>
            <a:t>10GbE</a:t>
          </a:r>
          <a:endParaRPr lang="ja-JP" altLang="en-US" sz="1400" b="1" i="0">
            <a:latin typeface="Yu Gothic" panose="020B0400000000000000" pitchFamily="34" charset="-128"/>
            <a:ea typeface="Yu Gothic" panose="020B0400000000000000" pitchFamily="34" charset="-128"/>
          </a:endParaRPr>
        </a:p>
      </cdr:txBody>
    </cdr:sp>
  </cdr:relSizeAnchor>
  <cdr:relSizeAnchor xmlns:cdr="http://schemas.openxmlformats.org/drawingml/2006/chartDrawing">
    <cdr:from>
      <cdr:x>0.45093</cdr:x>
      <cdr:y>0.87119</cdr:y>
    </cdr:from>
    <cdr:to>
      <cdr:x>0.65756</cdr:x>
      <cdr:y>0.99659</cdr:y>
    </cdr:to>
    <cdr:sp macro="" textlink="">
      <cdr:nvSpPr>
        <cdr:cNvPr id="3" name="テキスト ボックス 1">
          <a:extLst xmlns:a="http://schemas.openxmlformats.org/drawingml/2006/main">
            <a:ext uri="{FF2B5EF4-FFF2-40B4-BE49-F238E27FC236}">
              <a16:creationId xmlns:a16="http://schemas.microsoft.com/office/drawing/2014/main" id="{38032960-6669-A3F8-2323-AA5D1DCE7929}"/>
            </a:ext>
          </a:extLst>
        </cdr:cNvPr>
        <cdr:cNvSpPr txBox="1"/>
      </cdr:nvSpPr>
      <cdr:spPr>
        <a:xfrm xmlns:a="http://schemas.openxmlformats.org/drawingml/2006/main">
          <a:off x="2152650" y="2159135"/>
          <a:ext cx="986401" cy="31078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400" b="1" i="0" dirty="0">
              <a:latin typeface="Yu Gothic" panose="020B0400000000000000" pitchFamily="34" charset="-128"/>
              <a:ea typeface="Yu Gothic" panose="020B0400000000000000" pitchFamily="34" charset="-128"/>
            </a:rPr>
            <a:t>100GbE</a:t>
          </a:r>
          <a:endParaRPr lang="ja-JP" altLang="en-US" sz="1400" b="1" i="0">
            <a:latin typeface="Yu Gothic" panose="020B0400000000000000" pitchFamily="34" charset="-128"/>
            <a:ea typeface="Yu Gothic" panose="020B0400000000000000" pitchFamily="34"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0.33695</cdr:x>
      <cdr:y>0.86572</cdr:y>
    </cdr:from>
    <cdr:to>
      <cdr:x>0.54358</cdr:x>
      <cdr:y>1</cdr:y>
    </cdr:to>
    <cdr:sp macro="" textlink="">
      <cdr:nvSpPr>
        <cdr:cNvPr id="2" name="テキスト ボックス 1">
          <a:extLst xmlns:a="http://schemas.openxmlformats.org/drawingml/2006/main">
            <a:ext uri="{FF2B5EF4-FFF2-40B4-BE49-F238E27FC236}">
              <a16:creationId xmlns:a16="http://schemas.microsoft.com/office/drawing/2014/main" id="{88F55DE0-1530-398F-CE42-65A1C5FC344E}"/>
            </a:ext>
          </a:extLst>
        </cdr:cNvPr>
        <cdr:cNvSpPr txBox="1"/>
      </cdr:nvSpPr>
      <cdr:spPr>
        <a:xfrm xmlns:a="http://schemas.openxmlformats.org/drawingml/2006/main">
          <a:off x="1305494" y="2197682"/>
          <a:ext cx="800568" cy="3408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b="1" i="0" dirty="0">
              <a:latin typeface="Yu Gothic" panose="020B0400000000000000" pitchFamily="34" charset="-128"/>
              <a:ea typeface="Yu Gothic" panose="020B0400000000000000" pitchFamily="34" charset="-128"/>
            </a:rPr>
            <a:t>10GbE</a:t>
          </a:r>
          <a:endParaRPr lang="ja-JP" altLang="en-US" sz="1400" b="1" i="0">
            <a:latin typeface="Yu Gothic" panose="020B0400000000000000" pitchFamily="34" charset="-128"/>
            <a:ea typeface="Yu Gothic" panose="020B0400000000000000" pitchFamily="34" charset="-128"/>
          </a:endParaRPr>
        </a:p>
      </cdr:txBody>
    </cdr:sp>
  </cdr:relSizeAnchor>
  <cdr:relSizeAnchor xmlns:cdr="http://schemas.openxmlformats.org/drawingml/2006/chartDrawing">
    <cdr:from>
      <cdr:x>0.69333</cdr:x>
      <cdr:y>0.85644</cdr:y>
    </cdr:from>
    <cdr:to>
      <cdr:x>0.89996</cdr:x>
      <cdr:y>1</cdr:y>
    </cdr:to>
    <cdr:sp macro="" textlink="">
      <cdr:nvSpPr>
        <cdr:cNvPr id="3" name="テキスト ボックス 1">
          <a:extLst xmlns:a="http://schemas.openxmlformats.org/drawingml/2006/main">
            <a:ext uri="{FF2B5EF4-FFF2-40B4-BE49-F238E27FC236}">
              <a16:creationId xmlns:a16="http://schemas.microsoft.com/office/drawing/2014/main" id="{38032960-6669-A3F8-2323-AA5D1DCE7929}"/>
            </a:ext>
          </a:extLst>
        </cdr:cNvPr>
        <cdr:cNvSpPr txBox="1"/>
      </cdr:nvSpPr>
      <cdr:spPr>
        <a:xfrm xmlns:a="http://schemas.openxmlformats.org/drawingml/2006/main">
          <a:off x="2686242" y="2174126"/>
          <a:ext cx="800568" cy="36443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400" b="1" i="0" dirty="0">
              <a:latin typeface="Yu Gothic" panose="020B0400000000000000" pitchFamily="34" charset="-128"/>
              <a:ea typeface="Yu Gothic" panose="020B0400000000000000" pitchFamily="34" charset="-128"/>
            </a:rPr>
            <a:t>100GbE</a:t>
          </a:r>
          <a:endParaRPr lang="ja-JP" altLang="en-US" sz="1400" b="1" i="0">
            <a:latin typeface="Yu Gothic" panose="020B0400000000000000" pitchFamily="34" charset="-128"/>
            <a:ea typeface="Yu Gothic" panose="020B0400000000000000" pitchFamily="34"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0.15452</cdr:x>
      <cdr:y>0.8559</cdr:y>
    </cdr:from>
    <cdr:to>
      <cdr:x>0.4043</cdr:x>
      <cdr:y>0.99398</cdr:y>
    </cdr:to>
    <cdr:sp macro="" textlink="">
      <cdr:nvSpPr>
        <cdr:cNvPr id="2" name="テキスト ボックス 1">
          <a:extLst xmlns:a="http://schemas.openxmlformats.org/drawingml/2006/main">
            <a:ext uri="{FF2B5EF4-FFF2-40B4-BE49-F238E27FC236}">
              <a16:creationId xmlns:a16="http://schemas.microsoft.com/office/drawing/2014/main" id="{0185A875-1E86-4570-927F-0E690D343D12}"/>
            </a:ext>
          </a:extLst>
        </cdr:cNvPr>
        <cdr:cNvSpPr txBox="1"/>
      </cdr:nvSpPr>
      <cdr:spPr>
        <a:xfrm xmlns:a="http://schemas.openxmlformats.org/drawingml/2006/main">
          <a:off x="915705" y="2729226"/>
          <a:ext cx="1480235" cy="44029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200" b="1" i="0">
              <a:latin typeface="Yu Gothic" panose="020B0400000000000000" pitchFamily="34" charset="-128"/>
              <a:ea typeface="Yu Gothic" panose="020B0400000000000000" pitchFamily="34" charset="-128"/>
            </a:rPr>
            <a:t>移送元ホスト</a:t>
          </a:r>
        </a:p>
      </cdr:txBody>
    </cdr:sp>
  </cdr:relSizeAnchor>
  <cdr:relSizeAnchor xmlns:cdr="http://schemas.openxmlformats.org/drawingml/2006/chartDrawing">
    <cdr:from>
      <cdr:x>0.36325</cdr:x>
      <cdr:y>0.8559</cdr:y>
    </cdr:from>
    <cdr:to>
      <cdr:x>0.61303</cdr:x>
      <cdr:y>0.98947</cdr:y>
    </cdr:to>
    <cdr:sp macro="" textlink="">
      <cdr:nvSpPr>
        <cdr:cNvPr id="3" name="テキスト ボックス 1">
          <a:extLst xmlns:a="http://schemas.openxmlformats.org/drawingml/2006/main">
            <a:ext uri="{FF2B5EF4-FFF2-40B4-BE49-F238E27FC236}">
              <a16:creationId xmlns:a16="http://schemas.microsoft.com/office/drawing/2014/main" id="{DE297CE8-7557-6845-FFC7-7AC7056BBA02}"/>
            </a:ext>
          </a:extLst>
        </cdr:cNvPr>
        <cdr:cNvSpPr txBox="1"/>
      </cdr:nvSpPr>
      <cdr:spPr>
        <a:xfrm xmlns:a="http://schemas.openxmlformats.org/drawingml/2006/main">
          <a:off x="2152653" y="2729226"/>
          <a:ext cx="1480236" cy="42591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メインホスト</a:t>
          </a:r>
        </a:p>
      </cdr:txBody>
    </cdr:sp>
  </cdr:relSizeAnchor>
  <cdr:relSizeAnchor xmlns:cdr="http://schemas.openxmlformats.org/drawingml/2006/chartDrawing">
    <cdr:from>
      <cdr:x>0.55694</cdr:x>
      <cdr:y>0.85802</cdr:y>
    </cdr:from>
    <cdr:to>
      <cdr:x>0.80672</cdr:x>
      <cdr:y>0.9961</cdr:y>
    </cdr:to>
    <cdr:sp macro="" textlink="">
      <cdr:nvSpPr>
        <cdr:cNvPr id="5" name="テキスト ボックス 1">
          <a:extLst xmlns:a="http://schemas.openxmlformats.org/drawingml/2006/main">
            <a:ext uri="{FF2B5EF4-FFF2-40B4-BE49-F238E27FC236}">
              <a16:creationId xmlns:a16="http://schemas.microsoft.com/office/drawing/2014/main" id="{ABD9A3A6-3691-E39F-EAA2-9ABEDE3459B5}"/>
            </a:ext>
          </a:extLst>
        </cdr:cNvPr>
        <cdr:cNvSpPr txBox="1"/>
      </cdr:nvSpPr>
      <cdr:spPr>
        <a:xfrm xmlns:a="http://schemas.openxmlformats.org/drawingml/2006/main">
          <a:off x="3300515" y="2735986"/>
          <a:ext cx="1480236" cy="4402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サブホスト</a:t>
          </a:r>
        </a:p>
      </cdr:txBody>
    </cdr:sp>
  </cdr:relSizeAnchor>
</c:userShapes>
</file>

<file path=ppt/drawings/drawing4.xml><?xml version="1.0" encoding="utf-8"?>
<c:userShapes xmlns:c="http://schemas.openxmlformats.org/drawingml/2006/chart">
  <cdr:relSizeAnchor xmlns:cdr="http://schemas.openxmlformats.org/drawingml/2006/chartDrawing">
    <cdr:from>
      <cdr:x>0.19792</cdr:x>
      <cdr:y>0.86643</cdr:y>
    </cdr:from>
    <cdr:to>
      <cdr:x>0.4477</cdr:x>
      <cdr:y>1</cdr:y>
    </cdr:to>
    <cdr:sp macro="" textlink="">
      <cdr:nvSpPr>
        <cdr:cNvPr id="3" name="テキスト ボックス 1">
          <a:extLst xmlns:a="http://schemas.openxmlformats.org/drawingml/2006/main">
            <a:ext uri="{FF2B5EF4-FFF2-40B4-BE49-F238E27FC236}">
              <a16:creationId xmlns:a16="http://schemas.microsoft.com/office/drawing/2014/main" id="{DE297CE8-7557-6845-FFC7-7AC7056BBA02}"/>
            </a:ext>
          </a:extLst>
        </cdr:cNvPr>
        <cdr:cNvSpPr txBox="1"/>
      </cdr:nvSpPr>
      <cdr:spPr>
        <a:xfrm xmlns:a="http://schemas.openxmlformats.org/drawingml/2006/main">
          <a:off x="1288807" y="2770388"/>
          <a:ext cx="1626476" cy="42708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メインホスト</a:t>
          </a:r>
        </a:p>
      </cdr:txBody>
    </cdr:sp>
  </cdr:relSizeAnchor>
  <cdr:relSizeAnchor xmlns:cdr="http://schemas.openxmlformats.org/drawingml/2006/chartDrawing">
    <cdr:from>
      <cdr:x>0.50824</cdr:x>
      <cdr:y>0.86192</cdr:y>
    </cdr:from>
    <cdr:to>
      <cdr:x>0.75802</cdr:x>
      <cdr:y>1</cdr:y>
    </cdr:to>
    <cdr:sp macro="" textlink="">
      <cdr:nvSpPr>
        <cdr:cNvPr id="5" name="テキスト ボックス 1">
          <a:extLst xmlns:a="http://schemas.openxmlformats.org/drawingml/2006/main">
            <a:ext uri="{FF2B5EF4-FFF2-40B4-BE49-F238E27FC236}">
              <a16:creationId xmlns:a16="http://schemas.microsoft.com/office/drawing/2014/main" id="{ABD9A3A6-3691-E39F-EAA2-9ABEDE3459B5}"/>
            </a:ext>
          </a:extLst>
        </cdr:cNvPr>
        <cdr:cNvSpPr txBox="1"/>
      </cdr:nvSpPr>
      <cdr:spPr>
        <a:xfrm xmlns:a="http://schemas.openxmlformats.org/drawingml/2006/main">
          <a:off x="3309457" y="2755967"/>
          <a:ext cx="1626477" cy="44150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サブホスト</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214F9-8B06-B044-80A4-DB86BAC79A90}"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33CE37-6562-684F-836C-EA296E268512}" type="slidenum">
              <a:rPr kumimoji="1" lang="ja-JP" altLang="en-US" smtClean="0"/>
              <a:t>‹#›</a:t>
            </a:fld>
            <a:endParaRPr kumimoji="1" lang="ja-JP" altLang="en-US"/>
          </a:p>
        </p:txBody>
      </p:sp>
    </p:spTree>
    <p:extLst>
      <p:ext uri="{BB962C8B-B14F-4D97-AF65-F5344CB8AC3E}">
        <p14:creationId xmlns:p14="http://schemas.microsoft.com/office/powerpoint/2010/main" val="1984445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33CE37-6562-684F-836C-EA296E268512}" type="slidenum">
              <a:rPr kumimoji="1" lang="ja-JP" altLang="en-US" smtClean="0"/>
              <a:t>0</a:t>
            </a:fld>
            <a:endParaRPr kumimoji="1" lang="ja-JP" altLang="en-US"/>
          </a:p>
        </p:txBody>
      </p:sp>
    </p:spTree>
    <p:extLst>
      <p:ext uri="{BB962C8B-B14F-4D97-AF65-F5344CB8AC3E}">
        <p14:creationId xmlns:p14="http://schemas.microsoft.com/office/powerpoint/2010/main" val="1879097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次に暗号化を除外するメモリ領域について説明します。</a:t>
            </a:r>
            <a:r>
              <a:rPr kumimoji="1" lang="en-US" altLang="ja-JP" sz="1200" kern="1200" dirty="0" err="1">
                <a:solidFill>
                  <a:schemeClr val="tx1"/>
                </a:solidFill>
                <a:effectLst/>
                <a:latin typeface="+mn-lt"/>
                <a:ea typeface="+mn-ea"/>
                <a:cs typeface="+mn-cs"/>
              </a:rPr>
              <a:t>SEmigrate</a:t>
            </a:r>
            <a:r>
              <a:rPr kumimoji="1" lang="ja-JP" altLang="ja-JP" sz="1200" kern="1200">
                <a:solidFill>
                  <a:schemeClr val="tx1"/>
                </a:solidFill>
                <a:effectLst/>
                <a:latin typeface="+mn-lt"/>
                <a:ea typeface="+mn-ea"/>
                <a:cs typeface="+mn-cs"/>
              </a:rPr>
              <a:t>は</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の空きメモリやプログラム領域には基本的に機密情報は格納されないため、暗号化しません。</a:t>
            </a:r>
            <a:r>
              <a:rPr kumimoji="1" lang="ja-JP" altLang="en-US" sz="1200" kern="1200">
                <a:solidFill>
                  <a:schemeClr val="tx1"/>
                </a:solidFill>
                <a:effectLst/>
                <a:latin typeface="+mn-lt"/>
                <a:ea typeface="+mn-ea"/>
                <a:cs typeface="+mn-cs"/>
              </a:rPr>
              <a:t>これらは</a:t>
            </a:r>
            <a:r>
              <a:rPr kumimoji="1" lang="en-US" altLang="ja-JP" sz="1200" kern="1200" dirty="0" err="1">
                <a:solidFill>
                  <a:schemeClr val="tx1"/>
                </a:solidFill>
                <a:effectLst/>
                <a:latin typeface="+mn-lt"/>
                <a:ea typeface="+mn-ea"/>
                <a:cs typeface="+mn-cs"/>
              </a:rPr>
              <a:t>SEmigrate</a:t>
            </a:r>
            <a:r>
              <a:rPr kumimoji="1" lang="ja-JP" altLang="en-US" sz="1200" kern="1200">
                <a:solidFill>
                  <a:schemeClr val="tx1"/>
                </a:solidFill>
                <a:effectLst/>
                <a:latin typeface="+mn-lt"/>
                <a:ea typeface="+mn-ea"/>
                <a:cs typeface="+mn-cs"/>
              </a:rPr>
              <a:t>が自動的に検出し暗号化しません．</a:t>
            </a:r>
            <a:r>
              <a:rPr kumimoji="1" lang="ja-JP" altLang="ja-JP" sz="1200" kern="1200">
                <a:solidFill>
                  <a:schemeClr val="tx1"/>
                </a:solidFill>
                <a:effectLst/>
                <a:latin typeface="+mn-lt"/>
                <a:ea typeface="+mn-ea"/>
                <a:cs typeface="+mn-cs"/>
              </a:rPr>
              <a:t>また、機密情報を扱わないアプリケーションのメモリは暗号化しません。例えば、暗号化されたデータしか扱わないインメモリ・データベースのメモリは暗号化する必要がありません。</a:t>
            </a:r>
            <a:endParaRPr kumimoji="1" lang="en-US" altLang="ja-JP" sz="1200" kern="1200" dirty="0">
              <a:solidFill>
                <a:schemeClr val="tx1"/>
              </a:solidFill>
              <a:effectLst/>
              <a:latin typeface="+mn-lt"/>
              <a:ea typeface="+mn-ea"/>
              <a:cs typeface="+mn-cs"/>
            </a:endParaRPr>
          </a:p>
          <a:p>
            <a:r>
              <a:rPr kumimoji="1" lang="ja-JP" altLang="en-US" sz="1200" kern="1200">
                <a:solidFill>
                  <a:schemeClr val="tx1"/>
                </a:solidFill>
                <a:effectLst/>
                <a:latin typeface="+mn-lt"/>
                <a:ea typeface="+mn-ea"/>
                <a:cs typeface="+mn-cs"/>
              </a:rPr>
              <a:t>これはアプリケーション開発者とユーザが指定することを想定しています．</a:t>
            </a:r>
            <a:endParaRPr kumimoji="1" lang="en-US" altLang="ja-JP" sz="1200" kern="1200" dirty="0">
              <a:solidFill>
                <a:schemeClr val="tx1"/>
              </a:solidFill>
              <a:effectLst/>
              <a:latin typeface="+mn-lt"/>
              <a:ea typeface="+mn-ea"/>
              <a:cs typeface="+mn-cs"/>
            </a:endParaRPr>
          </a:p>
          <a:p>
            <a:r>
              <a:rPr kumimoji="1" lang="ja-JP" altLang="en-US" sz="1200" kern="1200">
                <a:solidFill>
                  <a:schemeClr val="tx1"/>
                </a:solidFill>
                <a:effectLst/>
                <a:latin typeface="+mn-lt"/>
                <a:ea typeface="+mn-ea"/>
                <a:cs typeface="+mn-cs"/>
              </a:rPr>
              <a:t>また，</a:t>
            </a:r>
            <a:r>
              <a:rPr kumimoji="1" lang="ja-JP" altLang="ja-JP" sz="1200" kern="1200">
                <a:solidFill>
                  <a:schemeClr val="tx1"/>
                </a:solidFill>
                <a:effectLst/>
                <a:latin typeface="+mn-lt"/>
                <a:ea typeface="+mn-ea"/>
                <a:cs typeface="+mn-cs"/>
              </a:rPr>
              <a:t>暗号化されたメモリデータはマイグレーションする際に暗号化する必要がありません。</a:t>
            </a:r>
          </a:p>
          <a:p>
            <a:r>
              <a:rPr kumimoji="1" lang="ja-JP" altLang="ja-JP" sz="1200" kern="1200">
                <a:solidFill>
                  <a:schemeClr val="tx1"/>
                </a:solidFill>
                <a:effectLst/>
                <a:latin typeface="+mn-lt"/>
                <a:ea typeface="+mn-ea"/>
                <a:cs typeface="+mn-cs"/>
              </a:rPr>
              <a:t>更に、</a:t>
            </a:r>
            <a:r>
              <a:rPr kumimoji="1" lang="en-US" altLang="ja-JP" sz="1200" kern="1200" dirty="0" err="1">
                <a:solidFill>
                  <a:schemeClr val="tx1"/>
                </a:solidFill>
                <a:effectLst/>
                <a:latin typeface="+mn-lt"/>
                <a:ea typeface="+mn-ea"/>
                <a:cs typeface="+mn-cs"/>
              </a:rPr>
              <a:t>SEmigrate</a:t>
            </a:r>
            <a:r>
              <a:rPr kumimoji="1" lang="ja-JP" altLang="ja-JP" sz="1200" kern="1200">
                <a:solidFill>
                  <a:schemeClr val="tx1"/>
                </a:solidFill>
                <a:effectLst/>
                <a:latin typeface="+mn-lt"/>
                <a:ea typeface="+mn-ea"/>
                <a:cs typeface="+mn-cs"/>
              </a:rPr>
              <a:t>はアプリケーション内の機密情報を含まないメモリ領域を暗号化しません。例えば、インメモリ・データベースが暗号化して保持している暗号化データの場合、すでに</a:t>
            </a:r>
            <a:r>
              <a:rPr kumimoji="1" lang="ja-JP" altLang="en-US" sz="1200" kern="1200">
                <a:solidFill>
                  <a:schemeClr val="tx1"/>
                </a:solidFill>
                <a:effectLst/>
                <a:latin typeface="+mn-lt"/>
                <a:ea typeface="+mn-ea"/>
                <a:cs typeface="+mn-cs"/>
              </a:rPr>
              <a:t>データが</a:t>
            </a:r>
            <a:r>
              <a:rPr kumimoji="1" lang="ja-JP" altLang="ja-JP" sz="1200" kern="1200">
                <a:solidFill>
                  <a:schemeClr val="tx1"/>
                </a:solidFill>
                <a:effectLst/>
                <a:latin typeface="+mn-lt"/>
                <a:ea typeface="+mn-ea"/>
                <a:cs typeface="+mn-cs"/>
              </a:rPr>
              <a:t>暗号化されているため暗号化する必要はありませんが、</a:t>
            </a:r>
            <a:r>
              <a:rPr kumimoji="1" lang="ja-JP" altLang="en-US" sz="1200" kern="1200">
                <a:solidFill>
                  <a:schemeClr val="tx1"/>
                </a:solidFill>
                <a:effectLst/>
                <a:latin typeface="+mn-lt"/>
                <a:ea typeface="+mn-ea"/>
                <a:cs typeface="+mn-cs"/>
              </a:rPr>
              <a:t>その</a:t>
            </a:r>
            <a:r>
              <a:rPr kumimoji="1" lang="ja-JP" altLang="ja-JP" sz="1200" kern="1200">
                <a:solidFill>
                  <a:schemeClr val="tx1"/>
                </a:solidFill>
                <a:effectLst/>
                <a:latin typeface="+mn-lt"/>
                <a:ea typeface="+mn-ea"/>
                <a:cs typeface="+mn-cs"/>
              </a:rPr>
              <a:t>暗号鍵は暗号化されていないため暗号化する必要があります。</a:t>
            </a:r>
            <a:endParaRPr kumimoji="1" lang="en-US" altLang="ja-JP" sz="1200" kern="1200" dirty="0">
              <a:solidFill>
                <a:schemeClr val="tx1"/>
              </a:solidFill>
              <a:effectLst/>
              <a:latin typeface="+mn-lt"/>
              <a:ea typeface="+mn-ea"/>
              <a:cs typeface="+mn-cs"/>
            </a:endParaRPr>
          </a:p>
          <a:p>
            <a:r>
              <a:rPr kumimoji="1" lang="ja-JP" altLang="en-US" sz="1200" kern="1200">
                <a:solidFill>
                  <a:schemeClr val="tx1"/>
                </a:solidFill>
                <a:effectLst/>
                <a:latin typeface="+mn-lt"/>
                <a:ea typeface="+mn-ea"/>
                <a:cs typeface="+mn-cs"/>
              </a:rPr>
              <a:t>これはアプリケーション開発者が指定することを想定しています．</a:t>
            </a:r>
            <a:endParaRPr kumimoji="1" lang="ja-JP" altLang="ja-JP" sz="1200" kern="1200">
              <a:solidFill>
                <a:schemeClr val="tx1"/>
              </a:solidFill>
              <a:effectLst/>
              <a:latin typeface="+mn-lt"/>
              <a:ea typeface="+mn-ea"/>
              <a:cs typeface="+mn-cs"/>
            </a:endParaRPr>
          </a:p>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9</a:t>
            </a:fld>
            <a:endParaRPr kumimoji="1" lang="ja-JP" altLang="en-US"/>
          </a:p>
        </p:txBody>
      </p:sp>
    </p:spTree>
    <p:extLst>
      <p:ext uri="{BB962C8B-B14F-4D97-AF65-F5344CB8AC3E}">
        <p14:creationId xmlns:p14="http://schemas.microsoft.com/office/powerpoint/2010/main" val="1519357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10</a:t>
            </a:fld>
            <a:endParaRPr kumimoji="1" lang="ja-JP" altLang="en-US"/>
          </a:p>
        </p:txBody>
      </p:sp>
    </p:spTree>
    <p:extLst>
      <p:ext uri="{BB962C8B-B14F-4D97-AF65-F5344CB8AC3E}">
        <p14:creationId xmlns:p14="http://schemas.microsoft.com/office/powerpoint/2010/main" val="388613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33CE37-6562-684F-836C-EA296E268512}" type="slidenum">
              <a:rPr kumimoji="1" lang="ja-JP" altLang="en-US" smtClean="0"/>
              <a:t>11</a:t>
            </a:fld>
            <a:endParaRPr kumimoji="1" lang="ja-JP" altLang="en-US"/>
          </a:p>
        </p:txBody>
      </p:sp>
    </p:spTree>
    <p:extLst>
      <p:ext uri="{BB962C8B-B14F-4D97-AF65-F5344CB8AC3E}">
        <p14:creationId xmlns:p14="http://schemas.microsoft.com/office/powerpoint/2010/main" val="3584499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12</a:t>
            </a:fld>
            <a:endParaRPr kumimoji="1" lang="ja-JP" altLang="en-US"/>
          </a:p>
        </p:txBody>
      </p:sp>
    </p:spTree>
    <p:extLst>
      <p:ext uri="{BB962C8B-B14F-4D97-AF65-F5344CB8AC3E}">
        <p14:creationId xmlns:p14="http://schemas.microsoft.com/office/powerpoint/2010/main" val="1017655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13</a:t>
            </a:fld>
            <a:endParaRPr kumimoji="1" lang="ja-JP" altLang="en-US"/>
          </a:p>
        </p:txBody>
      </p:sp>
    </p:spTree>
    <p:extLst>
      <p:ext uri="{BB962C8B-B14F-4D97-AF65-F5344CB8AC3E}">
        <p14:creationId xmlns:p14="http://schemas.microsoft.com/office/powerpoint/2010/main" val="1534068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14</a:t>
            </a:fld>
            <a:endParaRPr kumimoji="1" lang="ja-JP" altLang="en-US"/>
          </a:p>
        </p:txBody>
      </p:sp>
    </p:spTree>
    <p:extLst>
      <p:ext uri="{BB962C8B-B14F-4D97-AF65-F5344CB8AC3E}">
        <p14:creationId xmlns:p14="http://schemas.microsoft.com/office/powerpoint/2010/main" val="2464948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33CE37-6562-684F-836C-EA296E268512}" type="slidenum">
              <a:rPr kumimoji="1" lang="ja-JP" altLang="en-US" smtClean="0"/>
              <a:t>16</a:t>
            </a:fld>
            <a:endParaRPr kumimoji="1" lang="ja-JP" altLang="en-US"/>
          </a:p>
        </p:txBody>
      </p:sp>
    </p:spTree>
    <p:extLst>
      <p:ext uri="{BB962C8B-B14F-4D97-AF65-F5344CB8AC3E}">
        <p14:creationId xmlns:p14="http://schemas.microsoft.com/office/powerpoint/2010/main" val="4074497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空きメモリ</a:t>
            </a:r>
            <a:r>
              <a:rPr kumimoji="1" lang="ja-JP" altLang="en-US" sz="1200" kern="1200">
                <a:solidFill>
                  <a:schemeClr val="tx1"/>
                </a:solidFill>
                <a:effectLst/>
                <a:latin typeface="+mn-lt"/>
                <a:ea typeface="+mn-ea"/>
                <a:cs typeface="+mn-cs"/>
              </a:rPr>
              <a:t>は暗号化と整合性検査をする必要がないため転送するメモリが空きメモリかどうか判定する必要があります．</a:t>
            </a:r>
            <a:endParaRPr kumimoji="1" lang="en-US" altLang="ja-JP" sz="1200" kern="1200" dirty="0">
              <a:solidFill>
                <a:schemeClr val="tx1"/>
              </a:solidFill>
              <a:effectLst/>
              <a:latin typeface="+mn-lt"/>
              <a:ea typeface="+mn-ea"/>
              <a:cs typeface="+mn-cs"/>
            </a:endParaRPr>
          </a:p>
          <a:p>
            <a:r>
              <a:rPr kumimoji="1" lang="en-US" altLang="ja-JP" sz="1200" kern="1200" dirty="0" err="1">
                <a:solidFill>
                  <a:schemeClr val="tx1"/>
                </a:solidFill>
                <a:effectLst/>
                <a:latin typeface="+mn-lt"/>
                <a:ea typeface="+mn-ea"/>
                <a:cs typeface="+mn-cs"/>
              </a:rPr>
              <a:t>SEmigrate</a:t>
            </a:r>
            <a:r>
              <a:rPr kumimoji="1" lang="ja-JP" altLang="ja-JP" sz="1200" kern="1200">
                <a:solidFill>
                  <a:schemeClr val="tx1"/>
                </a:solidFill>
                <a:effectLst/>
                <a:latin typeface="+mn-lt"/>
                <a:ea typeface="+mn-ea"/>
                <a:cs typeface="+mn-cs"/>
              </a:rPr>
              <a:t>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のメモリの先頭から順に転送されている間は効率よく判定します。例えば、</a:t>
            </a:r>
            <a:r>
              <a:rPr kumimoji="1" lang="ja-JP" altLang="en-US" sz="1200" kern="1200">
                <a:solidFill>
                  <a:schemeClr val="tx1"/>
                </a:solidFill>
                <a:effectLst/>
                <a:latin typeface="+mn-lt"/>
                <a:ea typeface="+mn-ea"/>
                <a:cs typeface="+mn-cs"/>
              </a:rPr>
              <a:t>左</a:t>
            </a:r>
            <a:r>
              <a:rPr kumimoji="1" lang="ja-JP" altLang="ja-JP" sz="1200" kern="1200">
                <a:solidFill>
                  <a:schemeClr val="tx1"/>
                </a:solidFill>
                <a:effectLst/>
                <a:latin typeface="+mn-lt"/>
                <a:ea typeface="+mn-ea"/>
                <a:cs typeface="+mn-cs"/>
              </a:rPr>
              <a:t>図のようにマイグレーションの前半で全てのメモリデータを転送する時</a:t>
            </a:r>
            <a:r>
              <a:rPr kumimoji="1" lang="ja-JP" altLang="en-US" sz="1200" kern="1200">
                <a:solidFill>
                  <a:schemeClr val="tx1"/>
                </a:solidFill>
                <a:effectLst/>
                <a:latin typeface="+mn-lt"/>
                <a:ea typeface="+mn-ea"/>
                <a:cs typeface="+mn-cs"/>
              </a:rPr>
              <a:t>です．</a:t>
            </a:r>
            <a:endParaRPr kumimoji="1" lang="en-US"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Linux</a:t>
            </a:r>
            <a:r>
              <a:rPr kumimoji="1" lang="ja-JP" altLang="ja-JP" sz="1200" kern="1200">
                <a:solidFill>
                  <a:schemeClr val="tx1"/>
                </a:solidFill>
                <a:effectLst/>
                <a:latin typeface="+mn-lt"/>
                <a:ea typeface="+mn-ea"/>
                <a:cs typeface="+mn-cs"/>
              </a:rPr>
              <a:t>ではそれぞれの空きメモリ領域の先頭部分にのみ管理情報を格納して</a:t>
            </a:r>
            <a:r>
              <a:rPr kumimoji="1" lang="ja-JP" altLang="en-US" sz="1200" kern="1200">
                <a:solidFill>
                  <a:schemeClr val="tx1"/>
                </a:solidFill>
                <a:effectLst/>
                <a:latin typeface="+mn-lt"/>
                <a:ea typeface="+mn-ea"/>
                <a:cs typeface="+mn-cs"/>
              </a:rPr>
              <a:t>いるためこの場合容易に判定できます．</a:t>
            </a:r>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r>
              <a:rPr kumimoji="1" lang="ja-JP" altLang="ja-JP" sz="1200" kern="1200">
                <a:solidFill>
                  <a:schemeClr val="tx1"/>
                </a:solidFill>
                <a:effectLst/>
                <a:latin typeface="+mn-lt"/>
                <a:ea typeface="+mn-ea"/>
                <a:cs typeface="+mn-cs"/>
              </a:rPr>
              <a:t>分割マイグレーションにおいて更新されたメモリの再送を⾏う場合や、リモートページングで必要とされたページの転送を⾏う場合などのページが順に転送されない場合でも、</a:t>
            </a:r>
            <a:r>
              <a:rPr kumimoji="1" lang="en-US" altLang="ja-JP" sz="1200" kern="1200" dirty="0" err="1">
                <a:solidFill>
                  <a:schemeClr val="tx1"/>
                </a:solidFill>
                <a:effectLst/>
                <a:latin typeface="+mn-lt"/>
                <a:ea typeface="+mn-ea"/>
                <a:cs typeface="+mn-cs"/>
              </a:rPr>
              <a:t>SEmigrate</a:t>
            </a:r>
            <a:r>
              <a:rPr kumimoji="1" lang="ja-JP" altLang="ja-JP" sz="1200" kern="1200">
                <a:solidFill>
                  <a:schemeClr val="tx1"/>
                </a:solidFill>
                <a:effectLst/>
                <a:latin typeface="+mn-lt"/>
                <a:ea typeface="+mn-ea"/>
                <a:cs typeface="+mn-cs"/>
              </a:rPr>
              <a:t>はできるだけ⾼速に判定します。</a:t>
            </a:r>
            <a:endParaRPr kumimoji="1" lang="en-US" altLang="ja-JP" sz="1200" kern="1200" dirty="0">
              <a:solidFill>
                <a:schemeClr val="tx1"/>
              </a:solidFill>
              <a:effectLst/>
              <a:latin typeface="+mn-lt"/>
              <a:ea typeface="+mn-ea"/>
              <a:cs typeface="+mn-cs"/>
            </a:endParaRPr>
          </a:p>
          <a:p>
            <a:r>
              <a:rPr kumimoji="1" lang="ja-JP" altLang="ja-JP" sz="1200" kern="1200">
                <a:solidFill>
                  <a:schemeClr val="tx1"/>
                </a:solidFill>
                <a:effectLst/>
                <a:latin typeface="+mn-lt"/>
                <a:ea typeface="+mn-ea"/>
                <a:cs typeface="+mn-cs"/>
              </a:rPr>
              <a:t>例えばリモートページングで必要なメモリデータだけを転送する時です。</a:t>
            </a:r>
            <a:endParaRPr kumimoji="1" lang="en-US" altLang="ja-JP" sz="1200" kern="1200" dirty="0">
              <a:solidFill>
                <a:schemeClr val="tx1"/>
              </a:solidFill>
              <a:effectLst/>
              <a:latin typeface="+mn-lt"/>
              <a:ea typeface="+mn-ea"/>
              <a:cs typeface="+mn-cs"/>
            </a:endParaRPr>
          </a:p>
          <a:p>
            <a:r>
              <a:rPr kumimoji="1" lang="ja-JP" altLang="en-US" sz="1200" kern="1200">
                <a:solidFill>
                  <a:schemeClr val="tx1"/>
                </a:solidFill>
                <a:effectLst/>
                <a:latin typeface="+mn-lt"/>
                <a:ea typeface="+mn-ea"/>
                <a:cs typeface="+mn-cs"/>
              </a:rPr>
              <a:t>右の図のように</a:t>
            </a:r>
            <a:r>
              <a:rPr kumimoji="1" lang="ja-JP" altLang="ja-JP" sz="1200" kern="1200">
                <a:solidFill>
                  <a:schemeClr val="tx1"/>
                </a:solidFill>
                <a:effectLst/>
                <a:latin typeface="+mn-lt"/>
                <a:ea typeface="+mn-ea"/>
                <a:cs typeface="+mn-cs"/>
              </a:rPr>
              <a:t>空きメモリ領域の先頭になる可能性がある部分を一つずつ調べます。</a:t>
            </a:r>
            <a:r>
              <a:rPr kumimoji="1" lang="en-US" altLang="ja-JP" sz="1200" kern="1200" dirty="0">
                <a:solidFill>
                  <a:schemeClr val="tx1"/>
                </a:solidFill>
                <a:effectLst/>
                <a:latin typeface="+mn-lt"/>
                <a:ea typeface="+mn-ea"/>
                <a:cs typeface="+mn-cs"/>
              </a:rPr>
              <a:t>(enter)(enter)(enter)</a:t>
            </a:r>
          </a:p>
          <a:p>
            <a:r>
              <a:rPr kumimoji="1" lang="ja-JP" altLang="ja-JP" sz="1200" kern="1200">
                <a:solidFill>
                  <a:schemeClr val="tx1"/>
                </a:solidFill>
                <a:effectLst/>
                <a:latin typeface="+mn-lt"/>
                <a:ea typeface="+mn-ea"/>
                <a:cs typeface="+mn-cs"/>
              </a:rPr>
              <a:t>この図では２番のような先頭部分が見つかり</a:t>
            </a:r>
            <a:r>
              <a:rPr kumimoji="1" lang="en-US" altLang="ja-JP" sz="1200" kern="1200" dirty="0">
                <a:solidFill>
                  <a:schemeClr val="tx1"/>
                </a:solidFill>
                <a:effectLst/>
                <a:latin typeface="+mn-lt"/>
                <a:ea typeface="+mn-ea"/>
                <a:cs typeface="+mn-cs"/>
              </a:rPr>
              <a:t>(enter)</a:t>
            </a:r>
            <a:r>
              <a:rPr kumimoji="1" lang="ja-JP" altLang="ja-JP" sz="1200" kern="1200">
                <a:solidFill>
                  <a:schemeClr val="tx1"/>
                </a:solidFill>
                <a:effectLst/>
                <a:latin typeface="+mn-lt"/>
                <a:ea typeface="+mn-ea"/>
                <a:cs typeface="+mn-cs"/>
              </a:rPr>
              <a:t>、かつ、転送するメモリデータがそのメモリ領域に含まれている場合、空きメモリと判定することができます。</a:t>
            </a:r>
          </a:p>
          <a:p>
            <a:endParaRPr kumimoji="1" lang="ja-JP" altLang="ja-JP" sz="1200" kern="1200">
              <a:solidFill>
                <a:schemeClr val="tx1"/>
              </a:solidFill>
              <a:effectLst/>
              <a:latin typeface="+mn-lt"/>
              <a:ea typeface="+mn-ea"/>
              <a:cs typeface="+mn-cs"/>
            </a:endParaRPr>
          </a:p>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17</a:t>
            </a:fld>
            <a:endParaRPr kumimoji="1" lang="ja-JP" altLang="en-US"/>
          </a:p>
        </p:txBody>
      </p:sp>
    </p:spTree>
    <p:extLst>
      <p:ext uri="{BB962C8B-B14F-4D97-AF65-F5344CB8AC3E}">
        <p14:creationId xmlns:p14="http://schemas.microsoft.com/office/powerpoint/2010/main" val="1896990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a:t>
            </a:fld>
            <a:endParaRPr kumimoji="1" lang="ja-JP" altLang="en-US"/>
          </a:p>
        </p:txBody>
      </p:sp>
    </p:spTree>
    <p:extLst>
      <p:ext uri="{BB962C8B-B14F-4D97-AF65-F5344CB8AC3E}">
        <p14:creationId xmlns:p14="http://schemas.microsoft.com/office/powerpoint/2010/main" val="3688841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2</a:t>
            </a:fld>
            <a:endParaRPr kumimoji="1" lang="ja-JP" altLang="en-US"/>
          </a:p>
        </p:txBody>
      </p:sp>
    </p:spTree>
    <p:extLst>
      <p:ext uri="{BB962C8B-B14F-4D97-AF65-F5344CB8AC3E}">
        <p14:creationId xmlns:p14="http://schemas.microsoft.com/office/powerpoint/2010/main" val="2052277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3</a:t>
            </a:fld>
            <a:endParaRPr kumimoji="1" lang="ja-JP" altLang="en-US"/>
          </a:p>
        </p:txBody>
      </p:sp>
    </p:spTree>
    <p:extLst>
      <p:ext uri="{BB962C8B-B14F-4D97-AF65-F5344CB8AC3E}">
        <p14:creationId xmlns:p14="http://schemas.microsoft.com/office/powerpoint/2010/main" val="1348087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4</a:t>
            </a:fld>
            <a:endParaRPr kumimoji="1" lang="ja-JP" altLang="en-US"/>
          </a:p>
        </p:txBody>
      </p:sp>
    </p:spTree>
    <p:extLst>
      <p:ext uri="{BB962C8B-B14F-4D97-AF65-F5344CB8AC3E}">
        <p14:creationId xmlns:p14="http://schemas.microsoft.com/office/powerpoint/2010/main" val="2287247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5</a:t>
            </a:fld>
            <a:endParaRPr kumimoji="1" lang="ja-JP" altLang="en-US"/>
          </a:p>
        </p:txBody>
      </p:sp>
    </p:spTree>
    <p:extLst>
      <p:ext uri="{BB962C8B-B14F-4D97-AF65-F5344CB8AC3E}">
        <p14:creationId xmlns:p14="http://schemas.microsoft.com/office/powerpoint/2010/main" val="2456937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6</a:t>
            </a:fld>
            <a:endParaRPr kumimoji="1" lang="ja-JP" altLang="en-US"/>
          </a:p>
        </p:txBody>
      </p:sp>
    </p:spTree>
    <p:extLst>
      <p:ext uri="{BB962C8B-B14F-4D97-AF65-F5344CB8AC3E}">
        <p14:creationId xmlns:p14="http://schemas.microsoft.com/office/powerpoint/2010/main" val="2623401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7</a:t>
            </a:fld>
            <a:endParaRPr kumimoji="1" lang="ja-JP" altLang="en-US"/>
          </a:p>
        </p:txBody>
      </p:sp>
    </p:spTree>
    <p:extLst>
      <p:ext uri="{BB962C8B-B14F-4D97-AF65-F5344CB8AC3E}">
        <p14:creationId xmlns:p14="http://schemas.microsoft.com/office/powerpoint/2010/main" val="4086934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8</a:t>
            </a:fld>
            <a:endParaRPr kumimoji="1" lang="ja-JP" altLang="en-US"/>
          </a:p>
        </p:txBody>
      </p:sp>
    </p:spTree>
    <p:extLst>
      <p:ext uri="{BB962C8B-B14F-4D97-AF65-F5344CB8AC3E}">
        <p14:creationId xmlns:p14="http://schemas.microsoft.com/office/powerpoint/2010/main" val="3160727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i="0">
                <a:latin typeface="Yu Gothic" panose="020B0400000000000000" pitchFamily="34" charset="-128"/>
                <a:ea typeface="Yu Gothic" panose="020B0400000000000000" pitchFamily="34"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0" i="0">
                <a:latin typeface="Yu Gothic Medium" panose="020B0400000000000000" pitchFamily="34" charset="-128"/>
                <a:ea typeface="Yu Gothic Medium" panose="020B0400000000000000"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C5BB4B-9BFE-244B-9585-A3C841EFD8F7}" type="datetime1">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24246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8D59A-6AF1-062D-60E8-2FA1B822224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6D41560-57FE-A781-A4D0-4BF18067A3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401006D-D69B-727E-7F60-C8F6C88E60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004DBE-6D74-172C-C7FE-CEDAF4C7B0B7}"/>
              </a:ext>
            </a:extLst>
          </p:cNvPr>
          <p:cNvSpPr>
            <a:spLocks noGrp="1"/>
          </p:cNvSpPr>
          <p:nvPr>
            <p:ph type="dt" sz="half" idx="10"/>
          </p:nvPr>
        </p:nvSpPr>
        <p:spPr/>
        <p:txBody>
          <a:bodyPr/>
          <a:lstStyle/>
          <a:p>
            <a:fld id="{0352DC02-DB18-F144-8495-7EF1D30F6C09}" type="datetime1">
              <a:rPr kumimoji="1" lang="ja-JP" altLang="en-US" smtClean="0"/>
              <a:t>2023/2/22</a:t>
            </a:fld>
            <a:endParaRPr kumimoji="1" lang="ja-JP" altLang="en-US"/>
          </a:p>
        </p:txBody>
      </p:sp>
      <p:sp>
        <p:nvSpPr>
          <p:cNvPr id="6" name="フッター プレースホルダー 5">
            <a:extLst>
              <a:ext uri="{FF2B5EF4-FFF2-40B4-BE49-F238E27FC236}">
                <a16:creationId xmlns:a16="http://schemas.microsoft.com/office/drawing/2014/main" id="{26D39156-680A-7702-4112-E92AB543767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203FE6-19FE-F986-ACBA-3D4CC314AC3E}"/>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3759475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CD4D54-A5EE-C042-2334-64C1D964FBC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D94375F-EC5D-2AB5-BD1E-1FA3A8D55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5F571F7-3868-AA28-745B-A5B863CE4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7D15E91-FDD1-0DBE-3911-C1B129B099B7}"/>
              </a:ext>
            </a:extLst>
          </p:cNvPr>
          <p:cNvSpPr>
            <a:spLocks noGrp="1"/>
          </p:cNvSpPr>
          <p:nvPr>
            <p:ph type="dt" sz="half" idx="10"/>
          </p:nvPr>
        </p:nvSpPr>
        <p:spPr/>
        <p:txBody>
          <a:bodyPr/>
          <a:lstStyle/>
          <a:p>
            <a:fld id="{BAE754ED-D268-F44F-8E70-E180E9242B5A}" type="datetime1">
              <a:rPr kumimoji="1" lang="ja-JP" altLang="en-US" smtClean="0"/>
              <a:t>2023/2/22</a:t>
            </a:fld>
            <a:endParaRPr kumimoji="1" lang="ja-JP" altLang="en-US"/>
          </a:p>
        </p:txBody>
      </p:sp>
      <p:sp>
        <p:nvSpPr>
          <p:cNvPr id="6" name="フッター プレースホルダー 5">
            <a:extLst>
              <a:ext uri="{FF2B5EF4-FFF2-40B4-BE49-F238E27FC236}">
                <a16:creationId xmlns:a16="http://schemas.microsoft.com/office/drawing/2014/main" id="{6A01813F-7933-6C6C-0CAF-957827631B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B93E1FA-A5FA-6005-1DEE-D143DFC5CE44}"/>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2942761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2756C5-F4FA-872F-423C-AF2D6452291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E59C7F-F87B-EC22-3690-2D04A3A5581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4F906E-5364-CCF3-7EFF-11B9E07891DB}"/>
              </a:ext>
            </a:extLst>
          </p:cNvPr>
          <p:cNvSpPr>
            <a:spLocks noGrp="1"/>
          </p:cNvSpPr>
          <p:nvPr>
            <p:ph type="dt" sz="half" idx="10"/>
          </p:nvPr>
        </p:nvSpPr>
        <p:spPr/>
        <p:txBody>
          <a:bodyPr/>
          <a:lstStyle/>
          <a:p>
            <a:fld id="{E5CEBDFF-C854-624D-9C9A-33A0C41F5ED4}" type="datetime1">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45EA92BE-B512-393B-0A6F-5116E4C5CC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17F252-61A8-DE2A-C75F-5641A43CD871}"/>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795899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82B6DAD-A55B-982B-ACFB-81EAB36E87F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C5782C-167D-B13C-9E42-51B21165FF4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C71E7D-3ADC-F433-FDEC-F1A6ABCC387B}"/>
              </a:ext>
            </a:extLst>
          </p:cNvPr>
          <p:cNvSpPr>
            <a:spLocks noGrp="1"/>
          </p:cNvSpPr>
          <p:nvPr>
            <p:ph type="dt" sz="half" idx="10"/>
          </p:nvPr>
        </p:nvSpPr>
        <p:spPr/>
        <p:txBody>
          <a:bodyPr/>
          <a:lstStyle/>
          <a:p>
            <a:fld id="{C354B3F1-2D3D-F24C-9865-F8777F2671D4}" type="datetime1">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E5C11720-4360-80E2-4515-E691404333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218038C-140F-CC78-D95A-D043C32D9A66}"/>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282696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67235"/>
            <a:ext cx="10515600" cy="1314790"/>
          </a:xfrm>
          <a:noFill/>
        </p:spPr>
        <p:txBody>
          <a:bodyPr/>
          <a:lstStyle>
            <a:lvl1pPr>
              <a:defRPr b="1" i="0">
                <a:solidFill>
                  <a:schemeClr val="tx1"/>
                </a:solidFill>
                <a:latin typeface="Arial" panose="020B0604020202020204" pitchFamily="34" charset="0"/>
                <a:ea typeface="Yu Gothic" panose="020B0400000000000000" pitchFamily="34" charset="-128"/>
                <a:cs typeface="Arial" panose="020B0604020202020204" pitchFamily="34" charset="0"/>
              </a:defRPr>
            </a:lvl1pPr>
          </a:lstStyle>
          <a:p>
            <a:r>
              <a:rPr lang="en-US" altLang="ja-JP" dirty="0"/>
              <a:t>m</a:t>
            </a:r>
            <a:endParaRPr lang="en-US" dirty="0"/>
          </a:p>
        </p:txBody>
      </p:sp>
      <p:sp>
        <p:nvSpPr>
          <p:cNvPr id="4" name="Date Placeholder 3"/>
          <p:cNvSpPr>
            <a:spLocks noGrp="1"/>
          </p:cNvSpPr>
          <p:nvPr>
            <p:ph type="dt" sz="half" idx="10"/>
          </p:nvPr>
        </p:nvSpPr>
        <p:spPr/>
        <p:txBody>
          <a:bodyPr/>
          <a:lstStyle/>
          <a:p>
            <a:fld id="{D4E35015-99B7-1C4B-9A4F-34D4460EBEF8}" type="datetime1">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
        <p:nvSpPr>
          <p:cNvPr id="8" name="Text Placeholder 2">
            <a:extLst>
              <a:ext uri="{FF2B5EF4-FFF2-40B4-BE49-F238E27FC236}">
                <a16:creationId xmlns:a16="http://schemas.microsoft.com/office/drawing/2014/main" id="{0063A616-9BF0-0846-976F-9214393C69EE}"/>
              </a:ext>
            </a:extLst>
          </p:cNvPr>
          <p:cNvSpPr>
            <a:spLocks noGrp="1"/>
          </p:cNvSpPr>
          <p:nvPr>
            <p:ph idx="1"/>
          </p:nvPr>
        </p:nvSpPr>
        <p:spPr>
          <a:xfrm>
            <a:off x="838200" y="1537855"/>
            <a:ext cx="10515600" cy="4639108"/>
          </a:xfrm>
          <a:prstGeom prst="rect">
            <a:avLst/>
          </a:prstGeom>
        </p:spPr>
        <p:txBody>
          <a:bodyPr vert="horz" lIns="91440" tIns="45720" rIns="91440" bIns="45720" rtlCol="0">
            <a:normAutofit/>
          </a:bodyPr>
          <a:lstStyle>
            <a:lvl1pPr marL="457200" indent="-457200">
              <a:lnSpc>
                <a:spcPct val="100000"/>
              </a:lnSpc>
              <a:spcAft>
                <a:spcPts val="0"/>
              </a:spcAft>
              <a:buClr>
                <a:schemeClr val="accent1"/>
              </a:buClr>
              <a:buFont typeface="Wingdings" pitchFamily="2" charset="2"/>
              <a:buChar char="l"/>
              <a:defRPr b="1" i="0">
                <a:latin typeface="Arial" panose="020B0604020202020204" pitchFamily="34" charset="0"/>
                <a:ea typeface="Yu Gothic" panose="020B0400000000000000" pitchFamily="34" charset="-128"/>
                <a:cs typeface="Arial" panose="020B0604020202020204" pitchFamily="34" charset="0"/>
              </a:defRPr>
            </a:lvl1pPr>
            <a:lvl2pPr>
              <a:buClr>
                <a:schemeClr val="accent1"/>
              </a:buClr>
              <a:defRPr b="0" i="0">
                <a:latin typeface="Arial" panose="020B0604020202020204" pitchFamily="34" charset="0"/>
                <a:ea typeface="Yu Gothic Medium" panose="020B0400000000000000" pitchFamily="34" charset="-128"/>
                <a:cs typeface="Arial" panose="020B0604020202020204" pitchFamily="34" charset="0"/>
              </a:defRPr>
            </a:lvl2pPr>
            <a:lvl3pPr marL="1143000" indent="-228600">
              <a:buClr>
                <a:schemeClr val="accent1"/>
              </a:buClr>
              <a:buFont typeface="Arial" panose="020B0604020202020204" pitchFamily="34" charset="0"/>
              <a:buChar char="•"/>
              <a:defRPr sz="2200" b="0" i="0">
                <a:latin typeface="Arial" panose="020B0604020202020204" pitchFamily="34" charset="0"/>
                <a:ea typeface="Yu Gothic Medium" panose="020B0400000000000000" pitchFamily="34" charset="-128"/>
                <a:cs typeface="Arial" panose="020B0604020202020204" pitchFamily="34" charset="0"/>
              </a:defRPr>
            </a:lvl3pPr>
            <a:lvl4pPr>
              <a:buClr>
                <a:schemeClr val="accent1"/>
              </a:buClr>
              <a:defRPr sz="2200" b="0" i="0">
                <a:latin typeface="Arial" panose="020B0604020202020204" pitchFamily="34" charset="0"/>
                <a:ea typeface="Yu Gothic Medium" panose="020B0400000000000000" pitchFamily="34" charset="-128"/>
                <a:cs typeface="Arial" panose="020B0604020202020204" pitchFamily="34" charset="0"/>
              </a:defRPr>
            </a:lvl4pPr>
            <a:lvl5pPr>
              <a:buClr>
                <a:schemeClr val="accent1"/>
              </a:buClr>
              <a:defRPr b="0" i="0">
                <a:latin typeface="Arial" panose="020B0604020202020204" pitchFamily="34" charset="0"/>
                <a:ea typeface="Yu Gothic Medium" panose="020B0400000000000000" pitchFamily="34" charset="-128"/>
                <a:cs typeface="Arial" panose="020B0604020202020204" pitchFamily="34" charset="0"/>
              </a:defRPr>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cxnSp>
        <p:nvCxnSpPr>
          <p:cNvPr id="9" name="直線コネクタ 8">
            <a:extLst>
              <a:ext uri="{FF2B5EF4-FFF2-40B4-BE49-F238E27FC236}">
                <a16:creationId xmlns:a16="http://schemas.microsoft.com/office/drawing/2014/main" id="{9EA5B000-68E4-3342-84F3-7EC789904BBA}"/>
              </a:ext>
            </a:extLst>
          </p:cNvPr>
          <p:cNvCxnSpPr>
            <a:cxnSpLocks/>
          </p:cNvCxnSpPr>
          <p:nvPr userDrawn="1"/>
        </p:nvCxnSpPr>
        <p:spPr>
          <a:xfrm>
            <a:off x="0" y="1251398"/>
            <a:ext cx="12192000" cy="0"/>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08DD9B-5979-EAA7-D3C9-A0553FFF0BD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B717147-6AD0-4F7C-944A-E099B52EC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375B533-9C4B-84D6-491D-18975DFDB929}"/>
              </a:ext>
            </a:extLst>
          </p:cNvPr>
          <p:cNvSpPr>
            <a:spLocks noGrp="1"/>
          </p:cNvSpPr>
          <p:nvPr>
            <p:ph type="dt" sz="half" idx="10"/>
          </p:nvPr>
        </p:nvSpPr>
        <p:spPr/>
        <p:txBody>
          <a:bodyPr/>
          <a:lstStyle/>
          <a:p>
            <a:fld id="{69ACEF4E-BD62-A34B-B99B-A067B811DE71}" type="datetime1">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92A808D4-B868-EB06-2578-D272692674E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7E1E1D6-66A8-2A0E-3B1C-75EF770785D9}"/>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4242959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FC8ACF-F108-BFF3-B609-34A1464B90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A50C412-3161-7CCE-30D0-83157D9FD5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7F123E-12A1-7920-156D-E08B0DBF53C4}"/>
              </a:ext>
            </a:extLst>
          </p:cNvPr>
          <p:cNvSpPr>
            <a:spLocks noGrp="1"/>
          </p:cNvSpPr>
          <p:nvPr>
            <p:ph type="dt" sz="half" idx="10"/>
          </p:nvPr>
        </p:nvSpPr>
        <p:spPr/>
        <p:txBody>
          <a:bodyPr/>
          <a:lstStyle/>
          <a:p>
            <a:fld id="{F9BAFB96-577D-554D-ACCC-6CB0DAEEA989}" type="datetime1">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F41FC1CE-547F-F07E-8C4A-259D3CB6DD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3BAAEC-3863-920F-C0D5-2082189B8956}"/>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33741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E5687B-E3AD-1451-09C7-0A2EC43C402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7E7AEDC-ABC7-3801-9BA3-D99E9A92E3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6C5FBD6-A8FA-7EBF-4096-47DCC56BDF8E}"/>
              </a:ext>
            </a:extLst>
          </p:cNvPr>
          <p:cNvSpPr>
            <a:spLocks noGrp="1"/>
          </p:cNvSpPr>
          <p:nvPr>
            <p:ph type="dt" sz="half" idx="10"/>
          </p:nvPr>
        </p:nvSpPr>
        <p:spPr/>
        <p:txBody>
          <a:bodyPr/>
          <a:lstStyle/>
          <a:p>
            <a:fld id="{CC5514EB-1353-6C41-BCBF-7DB4474E23DC}" type="datetime1">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6BA647D1-E14E-2A5C-F6BA-3FDA7A33CE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A77ADF-33D3-25BE-7795-8B9860C1C5A0}"/>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92958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CA5872-39E4-FC17-7F1F-09921166D8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82D5B6-FCCE-1B99-C592-D71A07B43D1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B3820A-CB7F-05A7-A9E0-1863194E8B9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9235CCD-615E-020F-BF9B-B49E081B9EB5}"/>
              </a:ext>
            </a:extLst>
          </p:cNvPr>
          <p:cNvSpPr>
            <a:spLocks noGrp="1"/>
          </p:cNvSpPr>
          <p:nvPr>
            <p:ph type="dt" sz="half" idx="10"/>
          </p:nvPr>
        </p:nvSpPr>
        <p:spPr/>
        <p:txBody>
          <a:bodyPr/>
          <a:lstStyle/>
          <a:p>
            <a:fld id="{CAEA320A-BFD1-C642-800F-E3DAB0B196B2}" type="datetime1">
              <a:rPr kumimoji="1" lang="ja-JP" altLang="en-US" smtClean="0"/>
              <a:t>2023/2/22</a:t>
            </a:fld>
            <a:endParaRPr kumimoji="1" lang="ja-JP" altLang="en-US"/>
          </a:p>
        </p:txBody>
      </p:sp>
      <p:sp>
        <p:nvSpPr>
          <p:cNvPr id="6" name="フッター プレースホルダー 5">
            <a:extLst>
              <a:ext uri="{FF2B5EF4-FFF2-40B4-BE49-F238E27FC236}">
                <a16:creationId xmlns:a16="http://schemas.microsoft.com/office/drawing/2014/main" id="{53A107AF-ACFC-5465-E64F-C7AEDA38F5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A51D82-0ECF-10F4-EF6B-6E7DAA1A4B4A}"/>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40493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8ADE6D-AC6D-480A-29B9-48CB9E30965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9F11C5-467C-9187-2F8B-05970F6B12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4E086FE-D7BB-D61C-1DF3-B8F059C015C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D5A63A1-09AB-36FF-8C28-3EABE30DC8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F3677A5-A6CB-029C-9787-B61DBB652AA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C24148-1B5D-5A13-B69E-D16FC9ECF7B1}"/>
              </a:ext>
            </a:extLst>
          </p:cNvPr>
          <p:cNvSpPr>
            <a:spLocks noGrp="1"/>
          </p:cNvSpPr>
          <p:nvPr>
            <p:ph type="dt" sz="half" idx="10"/>
          </p:nvPr>
        </p:nvSpPr>
        <p:spPr/>
        <p:txBody>
          <a:bodyPr/>
          <a:lstStyle/>
          <a:p>
            <a:fld id="{90B8276F-5E24-6844-8891-B34D4441B5A3}" type="datetime1">
              <a:rPr kumimoji="1" lang="ja-JP" altLang="en-US" smtClean="0"/>
              <a:t>2023/2/22</a:t>
            </a:fld>
            <a:endParaRPr kumimoji="1" lang="ja-JP" altLang="en-US"/>
          </a:p>
        </p:txBody>
      </p:sp>
      <p:sp>
        <p:nvSpPr>
          <p:cNvPr id="8" name="フッター プレースホルダー 7">
            <a:extLst>
              <a:ext uri="{FF2B5EF4-FFF2-40B4-BE49-F238E27FC236}">
                <a16:creationId xmlns:a16="http://schemas.microsoft.com/office/drawing/2014/main" id="{075C5D8E-D682-96F0-31BB-9EA5908B932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3AB9DB8-5E0E-7B38-DB87-22C6DE48AEDD}"/>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370052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3735DA-2A4D-99E2-241E-3CBAC813281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3194E2A-FDCE-4747-9AB1-0292D2E541B5}"/>
              </a:ext>
            </a:extLst>
          </p:cNvPr>
          <p:cNvSpPr>
            <a:spLocks noGrp="1"/>
          </p:cNvSpPr>
          <p:nvPr>
            <p:ph type="dt" sz="half" idx="10"/>
          </p:nvPr>
        </p:nvSpPr>
        <p:spPr/>
        <p:txBody>
          <a:bodyPr/>
          <a:lstStyle/>
          <a:p>
            <a:fld id="{7BDC9422-3CD3-E24B-AF92-D02ED999EA38}" type="datetime1">
              <a:rPr kumimoji="1" lang="ja-JP" altLang="en-US" smtClean="0"/>
              <a:t>2023/2/22</a:t>
            </a:fld>
            <a:endParaRPr kumimoji="1" lang="ja-JP" altLang="en-US"/>
          </a:p>
        </p:txBody>
      </p:sp>
      <p:sp>
        <p:nvSpPr>
          <p:cNvPr id="4" name="フッター プレースホルダー 3">
            <a:extLst>
              <a:ext uri="{FF2B5EF4-FFF2-40B4-BE49-F238E27FC236}">
                <a16:creationId xmlns:a16="http://schemas.microsoft.com/office/drawing/2014/main" id="{3272021D-4AD5-51C0-C4F8-A4F21E7C4F6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D3D1A8F-428F-27BF-8077-D2E0E399F238}"/>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605988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75DA46-6D06-B558-B94D-142BF80063E9}"/>
              </a:ext>
            </a:extLst>
          </p:cNvPr>
          <p:cNvSpPr>
            <a:spLocks noGrp="1"/>
          </p:cNvSpPr>
          <p:nvPr>
            <p:ph type="dt" sz="half" idx="10"/>
          </p:nvPr>
        </p:nvSpPr>
        <p:spPr/>
        <p:txBody>
          <a:bodyPr/>
          <a:lstStyle/>
          <a:p>
            <a:fld id="{E77AD1EA-683F-8643-AB3A-2D9DB6DBED9E}" type="datetime1">
              <a:rPr kumimoji="1" lang="ja-JP" altLang="en-US" smtClean="0"/>
              <a:t>2023/2/22</a:t>
            </a:fld>
            <a:endParaRPr kumimoji="1" lang="ja-JP" altLang="en-US"/>
          </a:p>
        </p:txBody>
      </p:sp>
      <p:sp>
        <p:nvSpPr>
          <p:cNvPr id="3" name="フッター プレースホルダー 2">
            <a:extLst>
              <a:ext uri="{FF2B5EF4-FFF2-40B4-BE49-F238E27FC236}">
                <a16:creationId xmlns:a16="http://schemas.microsoft.com/office/drawing/2014/main" id="{F50C4868-94CA-CE64-BB5E-4228BECEF8B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D2BA400-C1D8-CFCF-F3DA-B6F05AB362E2}"/>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362675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70F526B-35EE-2F46-C341-0150BD3801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620E6F2-4E01-89A1-66C4-EF5F09067A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4541A4-8434-0D2C-4304-997220F64F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2FE27-3A45-9B40-889E-5642DFDDF994}" type="datetime1">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E0DC4A3B-DCC3-3623-511E-36653CA9F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9AADF99-B690-505C-B30F-5EF4A76535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248991256"/>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C5010D-C025-166C-90A6-20E575A8C022}"/>
              </a:ext>
            </a:extLst>
          </p:cNvPr>
          <p:cNvSpPr>
            <a:spLocks noGrp="1"/>
          </p:cNvSpPr>
          <p:nvPr>
            <p:ph type="ctrTitle"/>
          </p:nvPr>
        </p:nvSpPr>
        <p:spPr>
          <a:xfrm>
            <a:off x="1242647" y="1122363"/>
            <a:ext cx="9894276" cy="2387600"/>
          </a:xfrm>
        </p:spPr>
        <p:txBody>
          <a:bodyPr>
            <a:normAutofit fontScale="90000"/>
          </a:bodyPr>
          <a:lstStyle/>
          <a:p>
            <a:r>
              <a:rPr lang="ja-JP" altLang="en-US" sz="6000"/>
              <a:t>複数ホストにまたがる</a:t>
            </a:r>
            <a:r>
              <a:rPr lang="en-US" altLang="ja-JP" sz="6000" dirty="0"/>
              <a:t>VM</a:t>
            </a:r>
            <a:r>
              <a:rPr lang="ja-JP" altLang="en-US" sz="6000"/>
              <a:t>の</a:t>
            </a:r>
            <a:br>
              <a:rPr lang="en-US" altLang="ja-JP" sz="6000" dirty="0"/>
            </a:br>
            <a:r>
              <a:rPr lang="ja-JP" altLang="en-US" sz="6000"/>
              <a:t>メモリデータ保護の最適化手法</a:t>
            </a:r>
            <a:endParaRPr kumimoji="1" lang="ja-JP" altLang="en-US"/>
          </a:p>
        </p:txBody>
      </p:sp>
      <p:sp>
        <p:nvSpPr>
          <p:cNvPr id="3" name="字幕 2">
            <a:extLst>
              <a:ext uri="{FF2B5EF4-FFF2-40B4-BE49-F238E27FC236}">
                <a16:creationId xmlns:a16="http://schemas.microsoft.com/office/drawing/2014/main" id="{B6D0169A-0907-64EA-B666-BA9412484257}"/>
              </a:ext>
            </a:extLst>
          </p:cNvPr>
          <p:cNvSpPr>
            <a:spLocks noGrp="1"/>
          </p:cNvSpPr>
          <p:nvPr>
            <p:ph type="subTitle" idx="1"/>
          </p:nvPr>
        </p:nvSpPr>
        <p:spPr>
          <a:xfrm>
            <a:off x="1524000" y="4079875"/>
            <a:ext cx="9144000" cy="1655762"/>
          </a:xfrm>
        </p:spPr>
        <p:txBody>
          <a:bodyPr>
            <a:normAutofit/>
          </a:bodyPr>
          <a:lstStyle/>
          <a:p>
            <a:pPr algn="r"/>
            <a:r>
              <a:rPr kumimoji="1" lang="ja-JP" altLang="en-US"/>
              <a:t>九州工業大学</a:t>
            </a:r>
            <a:endParaRPr kumimoji="1" lang="en-US" altLang="ja-JP" dirty="0"/>
          </a:p>
          <a:p>
            <a:pPr algn="r"/>
            <a:r>
              <a:rPr lang="ja-JP" altLang="en-US"/>
              <a:t>光来研究室</a:t>
            </a:r>
            <a:endParaRPr lang="en-US" altLang="ja-JP" dirty="0"/>
          </a:p>
          <a:p>
            <a:pPr algn="r"/>
            <a:r>
              <a:rPr kumimoji="1" lang="ja-JP" altLang="en-US"/>
              <a:t>堀尾周平</a:t>
            </a:r>
          </a:p>
        </p:txBody>
      </p:sp>
    </p:spTree>
    <p:extLst>
      <p:ext uri="{BB962C8B-B14F-4D97-AF65-F5344CB8AC3E}">
        <p14:creationId xmlns:p14="http://schemas.microsoft.com/office/powerpoint/2010/main" val="3159255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A1E073-6A4D-DD4D-BC28-BD0BB6EDB7EF}"/>
              </a:ext>
            </a:extLst>
          </p:cNvPr>
          <p:cNvSpPr>
            <a:spLocks noGrp="1"/>
          </p:cNvSpPr>
          <p:nvPr>
            <p:ph type="title"/>
          </p:nvPr>
        </p:nvSpPr>
        <p:spPr/>
        <p:txBody>
          <a:bodyPr/>
          <a:lstStyle/>
          <a:p>
            <a:r>
              <a:rPr lang="ja-JP" altLang="en-US"/>
              <a:t>暗号化を除外するメモリ領域の例</a:t>
            </a:r>
            <a:endParaRPr kumimoji="1" lang="ja-JP" altLang="en-US"/>
          </a:p>
        </p:txBody>
      </p:sp>
      <p:sp>
        <p:nvSpPr>
          <p:cNvPr id="3" name="コンテンツ プレースホルダー 2">
            <a:extLst>
              <a:ext uri="{FF2B5EF4-FFF2-40B4-BE49-F238E27FC236}">
                <a16:creationId xmlns:a16="http://schemas.microsoft.com/office/drawing/2014/main" id="{5700E7AB-1C04-E247-B760-FBC0A64F7156}"/>
              </a:ext>
            </a:extLst>
          </p:cNvPr>
          <p:cNvSpPr>
            <a:spLocks noGrp="1"/>
          </p:cNvSpPr>
          <p:nvPr>
            <p:ph idx="1"/>
          </p:nvPr>
        </p:nvSpPr>
        <p:spPr/>
        <p:txBody>
          <a:bodyPr/>
          <a:lstStyle/>
          <a:p>
            <a:r>
              <a:rPr lang="en-US" altLang="ja-JP" dirty="0"/>
              <a:t>VM</a:t>
            </a:r>
            <a:r>
              <a:rPr lang="ja-JP" altLang="en-US"/>
              <a:t>内の</a:t>
            </a:r>
            <a:r>
              <a:rPr lang="en-US" altLang="ja-JP" dirty="0"/>
              <a:t>OS</a:t>
            </a:r>
            <a:r>
              <a:rPr lang="ja-JP" altLang="en-US"/>
              <a:t>の空きメモリ</a:t>
            </a:r>
            <a:endParaRPr lang="en-US" altLang="ja-JP" dirty="0"/>
          </a:p>
          <a:p>
            <a:pPr lvl="1"/>
            <a:r>
              <a:rPr lang="ja-JP" altLang="en-US"/>
              <a:t>基本的に機密情報は格納されない</a:t>
            </a:r>
            <a:endParaRPr lang="en-US" altLang="ja-JP" dirty="0"/>
          </a:p>
          <a:p>
            <a:r>
              <a:rPr lang="ja-JP" altLang="en-US"/>
              <a:t>機密情報を扱わないアプリケーション</a:t>
            </a:r>
            <a:r>
              <a:rPr lang="en-US" altLang="ja-JP" dirty="0"/>
              <a:t> (</a:t>
            </a:r>
            <a:r>
              <a:rPr lang="ja-JP" altLang="en-US"/>
              <a:t>プロセス</a:t>
            </a:r>
            <a:r>
              <a:rPr lang="en-US" altLang="ja-JP" dirty="0"/>
              <a:t>) </a:t>
            </a:r>
            <a:r>
              <a:rPr lang="ja-JP" altLang="en-US"/>
              <a:t>のメモリ</a:t>
            </a:r>
            <a:endParaRPr lang="en-US" altLang="ja-JP" dirty="0"/>
          </a:p>
          <a:p>
            <a:pPr lvl="1"/>
            <a:r>
              <a:rPr lang="ja-JP" altLang="en-US"/>
              <a:t>例：暗号化されたデータしか扱わないインメモリ・データベース</a:t>
            </a:r>
            <a:endParaRPr lang="en-US" altLang="ja-JP" dirty="0"/>
          </a:p>
          <a:p>
            <a:pPr lvl="1"/>
            <a:r>
              <a:rPr lang="ja-JP" altLang="en-US"/>
              <a:t>アプリケーション開発者とユーザが指定することを想定</a:t>
            </a:r>
            <a:endParaRPr lang="en-US" altLang="ja-JP" dirty="0"/>
          </a:p>
          <a:p>
            <a:r>
              <a:rPr lang="ja-JP" altLang="en-US"/>
              <a:t>アプリケーション内の機密情報を含まないメモリ領域</a:t>
            </a:r>
            <a:endParaRPr lang="en-US" altLang="ja-JP" dirty="0"/>
          </a:p>
          <a:p>
            <a:pPr lvl="1"/>
            <a:r>
              <a:rPr lang="ja-JP" altLang="en-US"/>
              <a:t>例：暗号化されたデータとその復号鍵を持つアプリケーション</a:t>
            </a:r>
            <a:endParaRPr lang="en-US" altLang="ja-JP" dirty="0"/>
          </a:p>
          <a:p>
            <a:pPr lvl="1"/>
            <a:r>
              <a:rPr lang="ja-JP" altLang="en-US"/>
              <a:t>アプリケーション開発者が指定することを想定</a:t>
            </a:r>
          </a:p>
          <a:p>
            <a:endParaRPr kumimoji="1" lang="ja-JP" altLang="en-US"/>
          </a:p>
        </p:txBody>
      </p:sp>
      <p:sp>
        <p:nvSpPr>
          <p:cNvPr id="21" name="スライド番号プレースホルダー 20">
            <a:extLst>
              <a:ext uri="{FF2B5EF4-FFF2-40B4-BE49-F238E27FC236}">
                <a16:creationId xmlns:a16="http://schemas.microsoft.com/office/drawing/2014/main" id="{B77B2E45-886C-6E4D-955B-C2B8C0B7865C}"/>
              </a:ext>
            </a:extLst>
          </p:cNvPr>
          <p:cNvSpPr>
            <a:spLocks noGrp="1"/>
          </p:cNvSpPr>
          <p:nvPr>
            <p:ph type="sldNum" sz="quarter" idx="12"/>
          </p:nvPr>
        </p:nvSpPr>
        <p:spPr/>
        <p:txBody>
          <a:bodyPr/>
          <a:lstStyle/>
          <a:p>
            <a:fld id="{8E1EBD39-E449-DF4E-9D6C-E1C55755AFC2}" type="slidenum">
              <a:rPr kumimoji="1" lang="ja-JP" altLang="en-US" smtClean="0"/>
              <a:t>9</a:t>
            </a:fld>
            <a:endParaRPr kumimoji="1" lang="ja-JP" altLang="en-US"/>
          </a:p>
        </p:txBody>
      </p:sp>
      <p:sp>
        <p:nvSpPr>
          <p:cNvPr id="4" name="Rounded Rectangle 4">
            <a:extLst>
              <a:ext uri="{FF2B5EF4-FFF2-40B4-BE49-F238E27FC236}">
                <a16:creationId xmlns:a16="http://schemas.microsoft.com/office/drawing/2014/main" id="{B19328C1-01DD-7603-1870-E57E74911618}"/>
              </a:ext>
            </a:extLst>
          </p:cNvPr>
          <p:cNvSpPr/>
          <p:nvPr/>
        </p:nvSpPr>
        <p:spPr>
          <a:xfrm>
            <a:off x="3890874" y="5434176"/>
            <a:ext cx="4233335" cy="110918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5" name="TextBox 6">
            <a:extLst>
              <a:ext uri="{FF2B5EF4-FFF2-40B4-BE49-F238E27FC236}">
                <a16:creationId xmlns:a16="http://schemas.microsoft.com/office/drawing/2014/main" id="{9AF9C3B5-333B-748F-0D8F-6E960395F610}"/>
              </a:ext>
            </a:extLst>
          </p:cNvPr>
          <p:cNvSpPr txBox="1"/>
          <p:nvPr/>
        </p:nvSpPr>
        <p:spPr>
          <a:xfrm>
            <a:off x="5680281" y="5065963"/>
            <a:ext cx="546945"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VM</a:t>
            </a:r>
          </a:p>
        </p:txBody>
      </p:sp>
      <p:sp>
        <p:nvSpPr>
          <p:cNvPr id="6" name="Rectangle 8">
            <a:extLst>
              <a:ext uri="{FF2B5EF4-FFF2-40B4-BE49-F238E27FC236}">
                <a16:creationId xmlns:a16="http://schemas.microsoft.com/office/drawing/2014/main" id="{1EEDF07B-42C5-4AD7-5E13-4D7DD632C335}"/>
              </a:ext>
            </a:extLst>
          </p:cNvPr>
          <p:cNvSpPr/>
          <p:nvPr/>
        </p:nvSpPr>
        <p:spPr>
          <a:xfrm>
            <a:off x="4202811" y="5848029"/>
            <a:ext cx="734511" cy="5435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Yu Gothic Medium" panose="020B0400000000000000" pitchFamily="34" charset="-128"/>
                <a:ea typeface="Yu Gothic Medium" panose="020B0400000000000000" pitchFamily="34" charset="-128"/>
              </a:rPr>
              <a:t>空き</a:t>
            </a:r>
            <a:endParaRPr lang="en-US" altLang="ja-JP" sz="1400" dirty="0">
              <a:solidFill>
                <a:schemeClr val="tx1"/>
              </a:solidFill>
              <a:latin typeface="Yu Gothic Medium" panose="020B0400000000000000" pitchFamily="34" charset="-128"/>
              <a:ea typeface="Yu Gothic Medium" panose="020B0400000000000000" pitchFamily="34" charset="-128"/>
            </a:endParaRPr>
          </a:p>
          <a:p>
            <a:pPr algn="ctr"/>
            <a:r>
              <a:rPr lang="ja-JP" altLang="en-US" sz="1400">
                <a:solidFill>
                  <a:schemeClr val="tx1"/>
                </a:solidFill>
                <a:latin typeface="Yu Gothic Medium" panose="020B0400000000000000" pitchFamily="34" charset="-128"/>
                <a:ea typeface="Yu Gothic Medium" panose="020B0400000000000000" pitchFamily="34" charset="-128"/>
              </a:rPr>
              <a:t>メモリ</a:t>
            </a:r>
            <a:endParaRPr lang="en-JP" sz="1400" dirty="0">
              <a:solidFill>
                <a:schemeClr val="tx1"/>
              </a:solidFill>
              <a:latin typeface="Yu Gothic Medium" panose="020B0400000000000000" pitchFamily="34" charset="-128"/>
              <a:ea typeface="Yu Gothic Medium" panose="020B0400000000000000" pitchFamily="34" charset="-128"/>
            </a:endParaRPr>
          </a:p>
        </p:txBody>
      </p:sp>
      <p:sp>
        <p:nvSpPr>
          <p:cNvPr id="7" name="TextBox 10">
            <a:extLst>
              <a:ext uri="{FF2B5EF4-FFF2-40B4-BE49-F238E27FC236}">
                <a16:creationId xmlns:a16="http://schemas.microsoft.com/office/drawing/2014/main" id="{2C84959A-89E7-4856-0B48-10839DD6E244}"/>
              </a:ext>
            </a:extLst>
          </p:cNvPr>
          <p:cNvSpPr txBox="1"/>
          <p:nvPr/>
        </p:nvSpPr>
        <p:spPr>
          <a:xfrm>
            <a:off x="5555065" y="5445926"/>
            <a:ext cx="1800493"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プロセスメモリ</a:t>
            </a:r>
          </a:p>
        </p:txBody>
      </p:sp>
      <p:sp>
        <p:nvSpPr>
          <p:cNvPr id="8" name="Rectangle 23">
            <a:extLst>
              <a:ext uri="{FF2B5EF4-FFF2-40B4-BE49-F238E27FC236}">
                <a16:creationId xmlns:a16="http://schemas.microsoft.com/office/drawing/2014/main" id="{B443110B-F8AF-AC44-6E6E-E1649C7DA93E}"/>
              </a:ext>
            </a:extLst>
          </p:cNvPr>
          <p:cNvSpPr/>
          <p:nvPr/>
        </p:nvSpPr>
        <p:spPr>
          <a:xfrm>
            <a:off x="5249259" y="5855339"/>
            <a:ext cx="1343781" cy="54351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latin typeface="Yu Gothic Medium" panose="020B0400000000000000" pitchFamily="34" charset="-128"/>
                <a:ea typeface="Yu Gothic Medium" panose="020B0400000000000000" pitchFamily="34" charset="-128"/>
              </a:rPr>
              <a:t>暗号データ</a:t>
            </a:r>
            <a:endParaRPr lang="en-JP" sz="1600" dirty="0">
              <a:solidFill>
                <a:schemeClr val="tx1"/>
              </a:solidFill>
              <a:latin typeface="Yu Gothic Medium" panose="020B0400000000000000" pitchFamily="34" charset="-128"/>
              <a:ea typeface="Yu Gothic Medium" panose="020B0400000000000000" pitchFamily="34" charset="-128"/>
            </a:endParaRPr>
          </a:p>
        </p:txBody>
      </p:sp>
      <p:sp>
        <p:nvSpPr>
          <p:cNvPr id="9" name="Rectangle 8">
            <a:extLst>
              <a:ext uri="{FF2B5EF4-FFF2-40B4-BE49-F238E27FC236}">
                <a16:creationId xmlns:a16="http://schemas.microsoft.com/office/drawing/2014/main" id="{740BA785-20E7-3295-3E3C-1C8EA5079F0D}"/>
              </a:ext>
            </a:extLst>
          </p:cNvPr>
          <p:cNvSpPr/>
          <p:nvPr/>
        </p:nvSpPr>
        <p:spPr>
          <a:xfrm>
            <a:off x="6593040" y="5855340"/>
            <a:ext cx="1068325" cy="54351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a:solidFill>
                <a:schemeClr val="tx1"/>
              </a:solidFill>
              <a:latin typeface="Yu Gothic Medium" panose="020B0400000000000000" pitchFamily="34" charset="-128"/>
              <a:ea typeface="Yu Gothic Medium" panose="020B0400000000000000" pitchFamily="34" charset="-128"/>
            </a:endParaRPr>
          </a:p>
          <a:p>
            <a:pPr algn="ctr"/>
            <a:r>
              <a:rPr lang="ja-JP" altLang="en-US" sz="1600">
                <a:solidFill>
                  <a:schemeClr val="tx1"/>
                </a:solidFill>
                <a:latin typeface="Yu Gothic Medium" panose="020B0400000000000000" pitchFamily="34" charset="-128"/>
                <a:ea typeface="Yu Gothic Medium" panose="020B0400000000000000" pitchFamily="34" charset="-128"/>
              </a:rPr>
              <a:t>機密情報</a:t>
            </a:r>
            <a:endParaRPr lang="en-US" altLang="ja-JP" sz="1600" dirty="0">
              <a:solidFill>
                <a:schemeClr val="tx1"/>
              </a:solidFill>
              <a:latin typeface="Yu Gothic Medium" panose="020B0400000000000000" pitchFamily="34" charset="-128"/>
              <a:ea typeface="Yu Gothic Medium" panose="020B0400000000000000" pitchFamily="34" charset="-128"/>
            </a:endParaRPr>
          </a:p>
          <a:p>
            <a:pPr algn="ctr"/>
            <a:endParaRPr lang="en-JP" sz="1600" dirty="0">
              <a:solidFill>
                <a:schemeClr val="tx1"/>
              </a:solidFill>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1798303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C2C766-0716-80D4-A561-5A26C0DB16CD}"/>
              </a:ext>
            </a:extLst>
          </p:cNvPr>
          <p:cNvSpPr>
            <a:spLocks noGrp="1"/>
          </p:cNvSpPr>
          <p:nvPr>
            <p:ph type="title"/>
          </p:nvPr>
        </p:nvSpPr>
        <p:spPr/>
        <p:txBody>
          <a:bodyPr/>
          <a:lstStyle/>
          <a:p>
            <a:r>
              <a:rPr lang="en-US" altLang="ja-JP" dirty="0"/>
              <a:t>VM</a:t>
            </a:r>
            <a:r>
              <a:rPr lang="ja-JP" altLang="en-US"/>
              <a:t>内情報に基づく選択的な</a:t>
            </a:r>
            <a:r>
              <a:rPr kumimoji="1" lang="ja-JP" altLang="en-US"/>
              <a:t>整合性検査</a:t>
            </a:r>
          </a:p>
        </p:txBody>
      </p:sp>
      <p:sp>
        <p:nvSpPr>
          <p:cNvPr id="3" name="スライド番号プレースホルダー 2">
            <a:extLst>
              <a:ext uri="{FF2B5EF4-FFF2-40B4-BE49-F238E27FC236}">
                <a16:creationId xmlns:a16="http://schemas.microsoft.com/office/drawing/2014/main" id="{43B41BA3-DF45-9503-1560-2376687F2AD4}"/>
              </a:ext>
            </a:extLst>
          </p:cNvPr>
          <p:cNvSpPr>
            <a:spLocks noGrp="1"/>
          </p:cNvSpPr>
          <p:nvPr>
            <p:ph type="sldNum" sz="quarter" idx="12"/>
          </p:nvPr>
        </p:nvSpPr>
        <p:spPr/>
        <p:txBody>
          <a:bodyPr/>
          <a:lstStyle/>
          <a:p>
            <a:fld id="{8E1EBD39-E449-DF4E-9D6C-E1C55755AFC2}" type="slidenum">
              <a:rPr kumimoji="1" lang="ja-JP" altLang="en-US" smtClean="0"/>
              <a:t>10</a:t>
            </a:fld>
            <a:endParaRPr kumimoji="1" lang="ja-JP" altLang="en-US"/>
          </a:p>
        </p:txBody>
      </p:sp>
      <p:sp>
        <p:nvSpPr>
          <p:cNvPr id="4" name="コンテンツ プレースホルダー 3">
            <a:extLst>
              <a:ext uri="{FF2B5EF4-FFF2-40B4-BE49-F238E27FC236}">
                <a16:creationId xmlns:a16="http://schemas.microsoft.com/office/drawing/2014/main" id="{549A4DA7-1376-0FC7-45CE-C4509BA701C4}"/>
              </a:ext>
            </a:extLst>
          </p:cNvPr>
          <p:cNvSpPr>
            <a:spLocks noGrp="1"/>
          </p:cNvSpPr>
          <p:nvPr>
            <p:ph idx="1"/>
          </p:nvPr>
        </p:nvSpPr>
        <p:spPr/>
        <p:txBody>
          <a:bodyPr/>
          <a:lstStyle/>
          <a:p>
            <a:r>
              <a:rPr lang="ja-JP" altLang="en-US"/>
              <a:t>分割マイグレーション時に完全性を重視するメモリデータだけ</a:t>
            </a:r>
            <a:r>
              <a:rPr lang="en-US" altLang="ja-JP" dirty="0"/>
              <a:t>MAC</a:t>
            </a:r>
            <a:r>
              <a:rPr lang="ja-JP" altLang="en-US"/>
              <a:t>を計算し、メインホストに転送</a:t>
            </a:r>
            <a:endParaRPr lang="en-US" altLang="ja-JP" dirty="0"/>
          </a:p>
          <a:p>
            <a:pPr lvl="1"/>
            <a:r>
              <a:rPr lang="ja-JP" altLang="en-US"/>
              <a:t>例：空きメモリは整合性を検査する必要がない</a:t>
            </a:r>
            <a:endParaRPr lang="en-US" altLang="ja-JP" dirty="0"/>
          </a:p>
          <a:p>
            <a:r>
              <a:rPr lang="ja-JP" altLang="en-US"/>
              <a:t>リモートページング時に必要に応じてメインホストで検査</a:t>
            </a:r>
            <a:endParaRPr lang="en-US" altLang="ja-JP" dirty="0"/>
          </a:p>
          <a:p>
            <a:pPr lvl="1"/>
            <a:r>
              <a:rPr lang="ja-JP" altLang="en-US"/>
              <a:t>ページイン時はメインホストで</a:t>
            </a:r>
            <a:r>
              <a:rPr lang="en-US" altLang="ja-JP" dirty="0"/>
              <a:t>MAC</a:t>
            </a:r>
            <a:r>
              <a:rPr lang="ja-JP" altLang="en-US"/>
              <a:t>を保持している場合のみ再計算</a:t>
            </a:r>
            <a:endParaRPr lang="en-US" altLang="ja-JP" dirty="0"/>
          </a:p>
          <a:p>
            <a:pPr lvl="1"/>
            <a:r>
              <a:rPr lang="ja-JP" altLang="en-US"/>
              <a:t>ページアウト時には必要なら</a:t>
            </a:r>
            <a:r>
              <a:rPr lang="en-US" altLang="ja-JP" dirty="0"/>
              <a:t>MAC</a:t>
            </a:r>
            <a:r>
              <a:rPr lang="ja-JP" altLang="en-US"/>
              <a:t>を計算してメインホストに保持</a:t>
            </a:r>
            <a:endParaRPr lang="en-US" altLang="ja-JP" dirty="0"/>
          </a:p>
        </p:txBody>
      </p:sp>
      <p:sp>
        <p:nvSpPr>
          <p:cNvPr id="19" name="角丸四角形 7">
            <a:extLst>
              <a:ext uri="{FF2B5EF4-FFF2-40B4-BE49-F238E27FC236}">
                <a16:creationId xmlns:a16="http://schemas.microsoft.com/office/drawing/2014/main" id="{B199BF5B-7633-625F-6621-3EB9D333900D}"/>
              </a:ext>
            </a:extLst>
          </p:cNvPr>
          <p:cNvSpPr/>
          <p:nvPr/>
        </p:nvSpPr>
        <p:spPr>
          <a:xfrm>
            <a:off x="1243041" y="4547359"/>
            <a:ext cx="2012869" cy="17232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3" name="角丸四角形 8">
            <a:extLst>
              <a:ext uri="{FF2B5EF4-FFF2-40B4-BE49-F238E27FC236}">
                <a16:creationId xmlns:a16="http://schemas.microsoft.com/office/drawing/2014/main" id="{5CDE714C-570B-6B6B-4DA3-39FDFE36C699}"/>
              </a:ext>
            </a:extLst>
          </p:cNvPr>
          <p:cNvSpPr/>
          <p:nvPr/>
        </p:nvSpPr>
        <p:spPr>
          <a:xfrm>
            <a:off x="5174393" y="4592948"/>
            <a:ext cx="1899218" cy="2063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4" name="テキスト ボックス 10">
            <a:extLst>
              <a:ext uri="{FF2B5EF4-FFF2-40B4-BE49-F238E27FC236}">
                <a16:creationId xmlns:a16="http://schemas.microsoft.com/office/drawing/2014/main" id="{182F289F-090A-36B4-7427-B30E45726ED4}"/>
              </a:ext>
            </a:extLst>
          </p:cNvPr>
          <p:cNvSpPr txBox="1"/>
          <p:nvPr/>
        </p:nvSpPr>
        <p:spPr>
          <a:xfrm>
            <a:off x="1444190" y="4207590"/>
            <a:ext cx="1838723"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25" name="テキスト ボックス 12">
            <a:extLst>
              <a:ext uri="{FF2B5EF4-FFF2-40B4-BE49-F238E27FC236}">
                <a16:creationId xmlns:a16="http://schemas.microsoft.com/office/drawing/2014/main" id="{36027113-1ABC-08D9-65CC-DD12FAD9357F}"/>
              </a:ext>
            </a:extLst>
          </p:cNvPr>
          <p:cNvSpPr txBox="1"/>
          <p:nvPr/>
        </p:nvSpPr>
        <p:spPr>
          <a:xfrm>
            <a:off x="5342206" y="4175958"/>
            <a:ext cx="240103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26" name="右矢印 13">
            <a:extLst>
              <a:ext uri="{FF2B5EF4-FFF2-40B4-BE49-F238E27FC236}">
                <a16:creationId xmlns:a16="http://schemas.microsoft.com/office/drawing/2014/main" id="{A7181D6D-3ADA-05C6-0F66-8B77BD5B10A4}"/>
              </a:ext>
            </a:extLst>
          </p:cNvPr>
          <p:cNvSpPr/>
          <p:nvPr/>
        </p:nvSpPr>
        <p:spPr>
          <a:xfrm>
            <a:off x="3531621" y="5201767"/>
            <a:ext cx="1412593" cy="4492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7" name="角丸四角形 15">
            <a:extLst>
              <a:ext uri="{FF2B5EF4-FFF2-40B4-BE49-F238E27FC236}">
                <a16:creationId xmlns:a16="http://schemas.microsoft.com/office/drawing/2014/main" id="{C098C128-68E2-362B-86E7-B9184B716895}"/>
              </a:ext>
            </a:extLst>
          </p:cNvPr>
          <p:cNvSpPr/>
          <p:nvPr/>
        </p:nvSpPr>
        <p:spPr>
          <a:xfrm>
            <a:off x="7668841" y="4607700"/>
            <a:ext cx="1901975" cy="16629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8" name="テキスト ボックス 17">
            <a:extLst>
              <a:ext uri="{FF2B5EF4-FFF2-40B4-BE49-F238E27FC236}">
                <a16:creationId xmlns:a16="http://schemas.microsoft.com/office/drawing/2014/main" id="{324282A3-6EBE-F6CD-6D8F-5CBAF82C1D7E}"/>
              </a:ext>
            </a:extLst>
          </p:cNvPr>
          <p:cNvSpPr txBox="1"/>
          <p:nvPr/>
        </p:nvSpPr>
        <p:spPr>
          <a:xfrm>
            <a:off x="1216037" y="4738294"/>
            <a:ext cx="1505291" cy="369332"/>
          </a:xfrm>
          <a:prstGeom prst="rect">
            <a:avLst/>
          </a:prstGeom>
          <a:noFill/>
        </p:spPr>
        <p:txBody>
          <a:bodyPr wrap="squar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29" name="スライド番号プレースホルダー 44">
            <a:extLst>
              <a:ext uri="{FF2B5EF4-FFF2-40B4-BE49-F238E27FC236}">
                <a16:creationId xmlns:a16="http://schemas.microsoft.com/office/drawing/2014/main" id="{FF9940EB-8337-C948-21D4-689D53F79999}"/>
              </a:ext>
            </a:extLst>
          </p:cNvPr>
          <p:cNvSpPr txBox="1">
            <a:spLocks/>
          </p:cNvSpPr>
          <p:nvPr/>
        </p:nvSpPr>
        <p:spPr>
          <a:xfrm>
            <a:off x="6590240" y="5983388"/>
            <a:ext cx="2590428" cy="3457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latin typeface="Yu Gothic Medium" panose="020B0400000000000000" pitchFamily="34" charset="-128"/>
              <a:ea typeface="Yu Gothic Medium" panose="020B0400000000000000" pitchFamily="34" charset="-128"/>
            </a:endParaRPr>
          </a:p>
        </p:txBody>
      </p:sp>
      <p:sp>
        <p:nvSpPr>
          <p:cNvPr id="39" name="テキスト ボックス 25">
            <a:extLst>
              <a:ext uri="{FF2B5EF4-FFF2-40B4-BE49-F238E27FC236}">
                <a16:creationId xmlns:a16="http://schemas.microsoft.com/office/drawing/2014/main" id="{40589536-8D79-37EC-EC1F-5C70DF590384}"/>
              </a:ext>
            </a:extLst>
          </p:cNvPr>
          <p:cNvSpPr txBox="1"/>
          <p:nvPr/>
        </p:nvSpPr>
        <p:spPr>
          <a:xfrm>
            <a:off x="6783130" y="4427993"/>
            <a:ext cx="1225688" cy="338554"/>
          </a:xfrm>
          <a:prstGeom prst="rect">
            <a:avLst/>
          </a:prstGeom>
          <a:noFill/>
        </p:spPr>
        <p:txBody>
          <a:bodyPr wrap="square" rtlCol="0">
            <a:spAutoFit/>
          </a:bodyPr>
          <a:lstStyle/>
          <a:p>
            <a:r>
              <a:rPr lang="ja-JP" altLang="en-US" sz="1600" b="1">
                <a:solidFill>
                  <a:srgbClr val="FF0000"/>
                </a:solidFill>
                <a:latin typeface="Yu Gothic" panose="020B0400000000000000" pitchFamily="34" charset="-128"/>
                <a:ea typeface="Yu Gothic" panose="020B0400000000000000" pitchFamily="34" charset="-128"/>
              </a:rPr>
              <a:t>ページイン</a:t>
            </a:r>
            <a:endParaRPr kumimoji="1" lang="ja-JP" altLang="en-US" sz="1600" b="1">
              <a:solidFill>
                <a:srgbClr val="FF0000"/>
              </a:solidFill>
              <a:latin typeface="Yu Gothic" panose="020B0400000000000000" pitchFamily="34" charset="-128"/>
              <a:ea typeface="Yu Gothic" panose="020B0400000000000000" pitchFamily="34" charset="-128"/>
            </a:endParaRPr>
          </a:p>
        </p:txBody>
      </p:sp>
      <p:pic>
        <p:nvPicPr>
          <p:cNvPr id="40" name="図 26">
            <a:extLst>
              <a:ext uri="{FF2B5EF4-FFF2-40B4-BE49-F238E27FC236}">
                <a16:creationId xmlns:a16="http://schemas.microsoft.com/office/drawing/2014/main" id="{FCA80C36-B13B-BFF3-4007-D42FB2F74B81}"/>
              </a:ext>
            </a:extLst>
          </p:cNvPr>
          <p:cNvPicPr>
            <a:picLocks noChangeAspect="1"/>
          </p:cNvPicPr>
          <p:nvPr/>
        </p:nvPicPr>
        <p:blipFill>
          <a:blip r:embed="rId3"/>
          <a:stretch>
            <a:fillRect/>
          </a:stretch>
        </p:blipFill>
        <p:spPr>
          <a:xfrm>
            <a:off x="3888488" y="5612764"/>
            <a:ext cx="764193" cy="764193"/>
          </a:xfrm>
          <a:prstGeom prst="rect">
            <a:avLst/>
          </a:prstGeom>
        </p:spPr>
      </p:pic>
      <p:pic>
        <p:nvPicPr>
          <p:cNvPr id="41" name="図 27">
            <a:extLst>
              <a:ext uri="{FF2B5EF4-FFF2-40B4-BE49-F238E27FC236}">
                <a16:creationId xmlns:a16="http://schemas.microsoft.com/office/drawing/2014/main" id="{B1C142ED-7809-8D7C-BB95-A513C644DA2A}"/>
              </a:ext>
            </a:extLst>
          </p:cNvPr>
          <p:cNvPicPr>
            <a:picLocks noChangeAspect="1"/>
          </p:cNvPicPr>
          <p:nvPr/>
        </p:nvPicPr>
        <p:blipFill>
          <a:blip r:embed="rId3"/>
          <a:stretch>
            <a:fillRect/>
          </a:stretch>
        </p:blipFill>
        <p:spPr>
          <a:xfrm>
            <a:off x="7004027" y="5206165"/>
            <a:ext cx="691131" cy="691131"/>
          </a:xfrm>
          <a:prstGeom prst="rect">
            <a:avLst/>
          </a:prstGeom>
        </p:spPr>
      </p:pic>
      <p:sp>
        <p:nvSpPr>
          <p:cNvPr id="42" name="右カーブ矢印 28">
            <a:extLst>
              <a:ext uri="{FF2B5EF4-FFF2-40B4-BE49-F238E27FC236}">
                <a16:creationId xmlns:a16="http://schemas.microsoft.com/office/drawing/2014/main" id="{E65434DD-D722-75D6-D7D8-6323F1150211}"/>
              </a:ext>
            </a:extLst>
          </p:cNvPr>
          <p:cNvSpPr/>
          <p:nvPr/>
        </p:nvSpPr>
        <p:spPr>
          <a:xfrm rot="5400000">
            <a:off x="7139529" y="3480505"/>
            <a:ext cx="442695" cy="2362247"/>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44" name="テキスト ボックス 43">
            <a:extLst>
              <a:ext uri="{FF2B5EF4-FFF2-40B4-BE49-F238E27FC236}">
                <a16:creationId xmlns:a16="http://schemas.microsoft.com/office/drawing/2014/main" id="{4925234A-3C75-4937-089B-FCD5F29C8B10}"/>
              </a:ext>
            </a:extLst>
          </p:cNvPr>
          <p:cNvSpPr txBox="1"/>
          <p:nvPr/>
        </p:nvSpPr>
        <p:spPr>
          <a:xfrm>
            <a:off x="3161524" y="4607700"/>
            <a:ext cx="2086387" cy="646331"/>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分割</a:t>
            </a:r>
            <a:endParaRPr kumimoji="1" lang="en-US" altLang="ja-JP" dirty="0">
              <a:latin typeface="Yu Gothic Medium" panose="020B0400000000000000" pitchFamily="34" charset="-128"/>
              <a:ea typeface="Yu Gothic Medium" panose="020B0400000000000000" pitchFamily="34" charset="-128"/>
            </a:endParaRPr>
          </a:p>
          <a:p>
            <a:pPr algn="ctr"/>
            <a:r>
              <a:rPr kumimoji="1" lang="ja-JP" altLang="en-US">
                <a:latin typeface="Yu Gothic Medium" panose="020B0400000000000000" pitchFamily="34" charset="-128"/>
                <a:ea typeface="Yu Gothic Medium" panose="020B0400000000000000" pitchFamily="34" charset="-128"/>
              </a:rPr>
              <a:t>マイグレーション</a:t>
            </a:r>
          </a:p>
        </p:txBody>
      </p:sp>
      <p:sp>
        <p:nvSpPr>
          <p:cNvPr id="45" name="テキスト ボックス 16">
            <a:extLst>
              <a:ext uri="{FF2B5EF4-FFF2-40B4-BE49-F238E27FC236}">
                <a16:creationId xmlns:a16="http://schemas.microsoft.com/office/drawing/2014/main" id="{62203F77-5C34-B971-88B4-BD5D13F5A00A}"/>
              </a:ext>
            </a:extLst>
          </p:cNvPr>
          <p:cNvSpPr txBox="1"/>
          <p:nvPr/>
        </p:nvSpPr>
        <p:spPr>
          <a:xfrm>
            <a:off x="7836333" y="4180415"/>
            <a:ext cx="157761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サブホスト</a:t>
            </a:r>
          </a:p>
        </p:txBody>
      </p:sp>
      <p:sp>
        <p:nvSpPr>
          <p:cNvPr id="46" name="正方形/長方形 45">
            <a:extLst>
              <a:ext uri="{FF2B5EF4-FFF2-40B4-BE49-F238E27FC236}">
                <a16:creationId xmlns:a16="http://schemas.microsoft.com/office/drawing/2014/main" id="{FFCFA7DF-5859-41FB-AB31-EBA9A370446D}"/>
              </a:ext>
            </a:extLst>
          </p:cNvPr>
          <p:cNvSpPr/>
          <p:nvPr/>
        </p:nvSpPr>
        <p:spPr>
          <a:xfrm>
            <a:off x="6373302" y="5736620"/>
            <a:ext cx="652267" cy="279863"/>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48" name="テキスト ボックス 47">
            <a:extLst>
              <a:ext uri="{FF2B5EF4-FFF2-40B4-BE49-F238E27FC236}">
                <a16:creationId xmlns:a16="http://schemas.microsoft.com/office/drawing/2014/main" id="{0FFCDF65-67E7-3D0E-A115-1A933E53D172}"/>
              </a:ext>
            </a:extLst>
          </p:cNvPr>
          <p:cNvSpPr txBox="1"/>
          <p:nvPr/>
        </p:nvSpPr>
        <p:spPr>
          <a:xfrm>
            <a:off x="5822280" y="6004619"/>
            <a:ext cx="595035" cy="338554"/>
          </a:xfrm>
          <a:prstGeom prst="rect">
            <a:avLst/>
          </a:prstGeom>
          <a:noFill/>
        </p:spPr>
        <p:txBody>
          <a:bodyPr wrap="none" rtlCol="0">
            <a:spAutoFit/>
          </a:bodyPr>
          <a:lstStyle/>
          <a:p>
            <a:r>
              <a:rPr kumimoji="1" lang="ja-JP" altLang="en-US" sz="1600">
                <a:solidFill>
                  <a:srgbClr val="FF0000"/>
                </a:solidFill>
                <a:latin typeface="Yu Gothic Medium" panose="020B0400000000000000" pitchFamily="34" charset="-128"/>
                <a:ea typeface="Yu Gothic Medium" panose="020B0400000000000000" pitchFamily="34" charset="-128"/>
              </a:rPr>
              <a:t>比較</a:t>
            </a:r>
          </a:p>
        </p:txBody>
      </p:sp>
      <p:sp>
        <p:nvSpPr>
          <p:cNvPr id="50" name="角丸四角形 19">
            <a:extLst>
              <a:ext uri="{FF2B5EF4-FFF2-40B4-BE49-F238E27FC236}">
                <a16:creationId xmlns:a16="http://schemas.microsoft.com/office/drawing/2014/main" id="{537CA57B-21D4-5807-C824-2A1A3210ADCB}"/>
              </a:ext>
            </a:extLst>
          </p:cNvPr>
          <p:cNvSpPr/>
          <p:nvPr/>
        </p:nvSpPr>
        <p:spPr>
          <a:xfrm>
            <a:off x="2265052" y="5057605"/>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latin typeface="Yu Gothic" panose="020B0400000000000000" pitchFamily="34" charset="-128"/>
                <a:ea typeface="Yu Gothic" panose="020B0400000000000000" pitchFamily="34" charset="-128"/>
              </a:rPr>
              <a:t>空き</a:t>
            </a:r>
            <a:endParaRPr kumimoji="1" lang="en-US" altLang="ja-JP" sz="1600" b="1" dirty="0">
              <a:solidFill>
                <a:schemeClr val="tx1"/>
              </a:solidFill>
              <a:latin typeface="Yu Gothic" panose="020B0400000000000000" pitchFamily="34" charset="-128"/>
              <a:ea typeface="Yu Gothic" panose="020B0400000000000000" pitchFamily="34" charset="-128"/>
            </a:endParaRPr>
          </a:p>
          <a:p>
            <a:pPr algn="ctr"/>
            <a:r>
              <a:rPr lang="ja-JP" altLang="en-US" sz="1600" b="1">
                <a:solidFill>
                  <a:schemeClr val="tx1"/>
                </a:solidFill>
                <a:latin typeface="Yu Gothic" panose="020B0400000000000000" pitchFamily="34" charset="-128"/>
                <a:ea typeface="Yu Gothic" panose="020B0400000000000000" pitchFamily="34" charset="-128"/>
              </a:rPr>
              <a:t>メモリ</a:t>
            </a: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sp>
        <p:nvSpPr>
          <p:cNvPr id="51" name="正方形/長方形 50">
            <a:extLst>
              <a:ext uri="{FF2B5EF4-FFF2-40B4-BE49-F238E27FC236}">
                <a16:creationId xmlns:a16="http://schemas.microsoft.com/office/drawing/2014/main" id="{0C114009-F367-094B-3774-E3BAA4111487}"/>
              </a:ext>
            </a:extLst>
          </p:cNvPr>
          <p:cNvSpPr/>
          <p:nvPr/>
        </p:nvSpPr>
        <p:spPr>
          <a:xfrm>
            <a:off x="1480308" y="5796494"/>
            <a:ext cx="640270" cy="279863"/>
          </a:xfrm>
          <a:prstGeom prst="rect">
            <a:avLst/>
          </a:prstGeom>
          <a:solidFill>
            <a:schemeClr val="accent5">
              <a:lumMod val="40000"/>
              <a:lumOff val="60000"/>
              <a:alpha val="9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54" name="角丸四角形 19">
            <a:extLst>
              <a:ext uri="{FF2B5EF4-FFF2-40B4-BE49-F238E27FC236}">
                <a16:creationId xmlns:a16="http://schemas.microsoft.com/office/drawing/2014/main" id="{F0ABB5F3-8112-FDB8-B77A-D7BF8A75B06B}"/>
              </a:ext>
            </a:extLst>
          </p:cNvPr>
          <p:cNvSpPr/>
          <p:nvPr/>
        </p:nvSpPr>
        <p:spPr>
          <a:xfrm>
            <a:off x="1387661" y="5061455"/>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cxnSp>
        <p:nvCxnSpPr>
          <p:cNvPr id="55" name="カギ線コネクタ 54">
            <a:extLst>
              <a:ext uri="{FF2B5EF4-FFF2-40B4-BE49-F238E27FC236}">
                <a16:creationId xmlns:a16="http://schemas.microsoft.com/office/drawing/2014/main" id="{89980BCC-A539-C8B3-80F9-A8635DCBA0FA}"/>
              </a:ext>
            </a:extLst>
          </p:cNvPr>
          <p:cNvCxnSpPr>
            <a:cxnSpLocks/>
            <a:endCxn id="46" idx="0"/>
          </p:cNvCxnSpPr>
          <p:nvPr/>
        </p:nvCxnSpPr>
        <p:spPr>
          <a:xfrm rot="16200000" flipH="1">
            <a:off x="6324283" y="5361467"/>
            <a:ext cx="510300" cy="240006"/>
          </a:xfrm>
          <a:prstGeom prst="bentConnector3">
            <a:avLst>
              <a:gd name="adj1" fmla="val 2134"/>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746A3F7A-DDC2-88D6-4EFD-A56395265A97}"/>
              </a:ext>
            </a:extLst>
          </p:cNvPr>
          <p:cNvCxnSpPr>
            <a:cxnSpLocks/>
            <a:stCxn id="46" idx="1"/>
          </p:cNvCxnSpPr>
          <p:nvPr/>
        </p:nvCxnSpPr>
        <p:spPr>
          <a:xfrm flipH="1">
            <a:off x="5818699" y="5876552"/>
            <a:ext cx="554603" cy="0"/>
          </a:xfrm>
          <a:prstGeom prst="straightConnector1">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6BD679BB-A35B-250A-AF56-C8A97307B314}"/>
              </a:ext>
            </a:extLst>
          </p:cNvPr>
          <p:cNvSpPr txBox="1"/>
          <p:nvPr/>
        </p:nvSpPr>
        <p:spPr>
          <a:xfrm>
            <a:off x="9840533" y="5212942"/>
            <a:ext cx="607859" cy="307777"/>
          </a:xfrm>
          <a:prstGeom prst="rect">
            <a:avLst/>
          </a:prstGeom>
          <a:solidFill>
            <a:schemeClr val="accent6">
              <a:lumMod val="40000"/>
              <a:lumOff val="60000"/>
            </a:schemeClr>
          </a:solidFill>
          <a:ln w="12700">
            <a:solidFill>
              <a:schemeClr val="tx1"/>
            </a:solidFill>
          </a:ln>
        </p:spPr>
        <p:txBody>
          <a:bodyPr wrap="none" rtlCol="0">
            <a:spAutoFit/>
          </a:bodyPr>
          <a:lstStyle/>
          <a:p>
            <a:r>
              <a:rPr lang="en-US" altLang="ja-JP" sz="1400" b="1" dirty="0">
                <a:latin typeface="Yu Gothic" panose="020B0400000000000000" pitchFamily="34" charset="-128"/>
                <a:ea typeface="Yu Gothic" panose="020B0400000000000000" pitchFamily="34" charset="-128"/>
              </a:rPr>
              <a:t>MAC</a:t>
            </a:r>
            <a:endParaRPr kumimoji="1" lang="ja-JP" altLang="en-US" sz="1400" b="1">
              <a:latin typeface="Yu Gothic" panose="020B0400000000000000" pitchFamily="34" charset="-128"/>
              <a:ea typeface="Yu Gothic" panose="020B0400000000000000" pitchFamily="34" charset="-128"/>
            </a:endParaRPr>
          </a:p>
        </p:txBody>
      </p:sp>
      <p:sp>
        <p:nvSpPr>
          <p:cNvPr id="63" name="テキスト ボックス 62">
            <a:extLst>
              <a:ext uri="{FF2B5EF4-FFF2-40B4-BE49-F238E27FC236}">
                <a16:creationId xmlns:a16="http://schemas.microsoft.com/office/drawing/2014/main" id="{AE529C28-A363-956C-C73E-A57C01F9FCBA}"/>
              </a:ext>
            </a:extLst>
          </p:cNvPr>
          <p:cNvSpPr txBox="1"/>
          <p:nvPr/>
        </p:nvSpPr>
        <p:spPr>
          <a:xfrm>
            <a:off x="10571155" y="5031690"/>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メッセージ</a:t>
            </a:r>
            <a:endParaRPr lang="en-US" altLang="ja-JP" dirty="0">
              <a:solidFill>
                <a:prstClr val="black"/>
              </a:solidFill>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認証コード</a:t>
            </a:r>
          </a:p>
        </p:txBody>
      </p:sp>
      <p:sp>
        <p:nvSpPr>
          <p:cNvPr id="6" name="右カーブ矢印 29">
            <a:extLst>
              <a:ext uri="{FF2B5EF4-FFF2-40B4-BE49-F238E27FC236}">
                <a16:creationId xmlns:a16="http://schemas.microsoft.com/office/drawing/2014/main" id="{B0B71B60-E8B7-B1B5-5FB1-FAE84594A78A}"/>
              </a:ext>
            </a:extLst>
          </p:cNvPr>
          <p:cNvSpPr/>
          <p:nvPr/>
        </p:nvSpPr>
        <p:spPr>
          <a:xfrm rot="16200000">
            <a:off x="7045668" y="4953173"/>
            <a:ext cx="535080" cy="244038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7" name="テキスト ボックス 31">
            <a:extLst>
              <a:ext uri="{FF2B5EF4-FFF2-40B4-BE49-F238E27FC236}">
                <a16:creationId xmlns:a16="http://schemas.microsoft.com/office/drawing/2014/main" id="{639BD3A0-D7F3-97A6-96AD-2E339BDA1B89}"/>
              </a:ext>
            </a:extLst>
          </p:cNvPr>
          <p:cNvSpPr txBox="1"/>
          <p:nvPr/>
        </p:nvSpPr>
        <p:spPr>
          <a:xfrm>
            <a:off x="6596065" y="5989423"/>
            <a:ext cx="1415772" cy="338554"/>
          </a:xfrm>
          <a:prstGeom prst="rect">
            <a:avLst/>
          </a:prstGeom>
          <a:noFill/>
        </p:spPr>
        <p:txBody>
          <a:bodyPr wrap="none" rtlCol="0">
            <a:spAutoFit/>
          </a:bodyPr>
          <a:lstStyle/>
          <a:p>
            <a:r>
              <a:rPr kumimoji="1" lang="ja-JP" altLang="en-US" sz="1600" b="1">
                <a:solidFill>
                  <a:srgbClr val="FF0000"/>
                </a:solidFill>
                <a:latin typeface="Yu Gothic" panose="020B0400000000000000" pitchFamily="34" charset="-128"/>
                <a:ea typeface="Yu Gothic" panose="020B0400000000000000" pitchFamily="34" charset="-128"/>
              </a:rPr>
              <a:t>ページアウト</a:t>
            </a:r>
          </a:p>
        </p:txBody>
      </p:sp>
    </p:spTree>
    <p:extLst>
      <p:ext uri="{BB962C8B-B14F-4D97-AF65-F5344CB8AC3E}">
        <p14:creationId xmlns:p14="http://schemas.microsoft.com/office/powerpoint/2010/main" val="385197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blinds(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37" presetClass="path" presetSubtype="0" accel="50000" decel="50000" fill="hold" grpId="0" nodeType="clickEffect">
                                  <p:stCondLst>
                                    <p:cond delay="0"/>
                                  </p:stCondLst>
                                  <p:childTnLst>
                                    <p:animMotion origin="layout" path="M 5E-6 -3.7037E-7 L 0.12839 -0.0669 C 0.15495 -0.08218 0.19519 -0.08981 0.23737 -0.08981 C 0.28516 -0.08981 0.32344 -0.08218 0.35027 -0.0669 C 0.3931 -0.04468 0.43581 -0.04468 0.47878 -0.02222 " pathEditMode="relative" rAng="0" ptsTypes="AAAAA">
                                      <p:cBhvr>
                                        <p:cTn id="11" dur="2000" fill="hold"/>
                                        <p:tgtEl>
                                          <p:spTgt spid="50"/>
                                        </p:tgtEl>
                                        <p:attrNameLst>
                                          <p:attrName>ppt_x</p:attrName>
                                          <p:attrName>ppt_y</p:attrName>
                                        </p:attrNameLst>
                                      </p:cBhvr>
                                      <p:rCtr x="23932" y="-4491"/>
                                    </p:animMotion>
                                  </p:childTnLst>
                                </p:cTn>
                              </p:par>
                              <p:par>
                                <p:cTn id="12" presetID="37" presetClass="path" presetSubtype="0" accel="50000" decel="50000" fill="hold" grpId="0" nodeType="withEffect">
                                  <p:stCondLst>
                                    <p:cond delay="0"/>
                                  </p:stCondLst>
                                  <p:childTnLst>
                                    <p:animMotion origin="layout" path="M 2.08333E-7 -3.33333E-6 L 0.09323 -0.0831 C 0.11276 -0.10139 0.1418 -0.11134 0.1724 -0.11134 C 0.20729 -0.11134 0.23529 -0.10139 0.25469 -0.0831 C 0.28581 -0.05532 0.31484 -0.05185 0.34609 -0.02407 " pathEditMode="relative" rAng="0" ptsTypes="AAAAA">
                                      <p:cBhvr>
                                        <p:cTn id="13" dur="2000" fill="hold"/>
                                        <p:tgtEl>
                                          <p:spTgt spid="54"/>
                                        </p:tgtEl>
                                        <p:attrNameLst>
                                          <p:attrName>ppt_x</p:attrName>
                                          <p:attrName>ppt_y</p:attrName>
                                        </p:attrNameLst>
                                      </p:cBhvr>
                                      <p:rCtr x="17305" y="-5579"/>
                                    </p:animMotion>
                                  </p:childTnLst>
                                </p:cTn>
                              </p:par>
                              <p:par>
                                <p:cTn id="14" presetID="0" presetClass="path" presetSubtype="0" accel="50000" decel="50000" fill="hold" grpId="0" nodeType="withEffect">
                                  <p:stCondLst>
                                    <p:cond delay="0"/>
                                  </p:stCondLst>
                                  <p:childTnLst>
                                    <p:animMotion origin="layout" path="M 3.75E-6 7.40741E-7 L 0.30898 -0.00579 " pathEditMode="relative" rAng="0" ptsTypes="AA">
                                      <p:cBhvr>
                                        <p:cTn id="15" dur="2000" fill="hold"/>
                                        <p:tgtEl>
                                          <p:spTgt spid="51"/>
                                        </p:tgtEl>
                                        <p:attrNameLst>
                                          <p:attrName>ppt_x</p:attrName>
                                          <p:attrName>ppt_y</p:attrName>
                                        </p:attrNameLst>
                                      </p:cBhvr>
                                      <p:rCtr x="15443" y="-301"/>
                                    </p:animMotion>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blinds(horizontal)">
                                      <p:cBhvr>
                                        <p:cTn id="20" dur="500"/>
                                        <p:tgtEl>
                                          <p:spTgt spid="55"/>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blinds(horizontal)">
                                      <p:cBhvr>
                                        <p:cTn id="23" dur="500"/>
                                        <p:tgtEl>
                                          <p:spTgt spid="46"/>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blinds(horizontal)">
                                      <p:cBhvr>
                                        <p:cTn id="26" dur="500"/>
                                        <p:tgtEl>
                                          <p:spTgt spid="48"/>
                                        </p:tgtEl>
                                      </p:cBhvr>
                                    </p:animEffect>
                                  </p:childTnLst>
                                </p:cTn>
                              </p:par>
                              <p:par>
                                <p:cTn id="27" presetID="3" presetClass="entr" presetSubtype="10" fill="hold" nodeType="withEffect">
                                  <p:stCondLst>
                                    <p:cond delay="0"/>
                                  </p:stCondLst>
                                  <p:childTnLst>
                                    <p:set>
                                      <p:cBhvr>
                                        <p:cTn id="28" dur="1" fill="hold">
                                          <p:stCondLst>
                                            <p:cond delay="0"/>
                                          </p:stCondLst>
                                        </p:cTn>
                                        <p:tgtEl>
                                          <p:spTgt spid="58"/>
                                        </p:tgtEl>
                                        <p:attrNameLst>
                                          <p:attrName>style.visibility</p:attrName>
                                        </p:attrNameLst>
                                      </p:cBhvr>
                                      <p:to>
                                        <p:strVal val="visible"/>
                                      </p:to>
                                    </p:set>
                                    <p:animEffect transition="in" filter="blinds(horizontal)">
                                      <p:cBhvr>
                                        <p:cTn id="29" dur="500"/>
                                        <p:tgtEl>
                                          <p:spTgt spid="58"/>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26"/>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40"/>
                                        </p:tgtEl>
                                        <p:attrNameLst>
                                          <p:attrName>style.visibility</p:attrName>
                                        </p:attrNameLst>
                                      </p:cBhvr>
                                      <p:to>
                                        <p:strVal val="hidden"/>
                                      </p:to>
                                    </p:set>
                                  </p:childTnLst>
                                </p:cTn>
                              </p:par>
                              <p:par>
                                <p:cTn id="36" presetID="1" presetClass="exit"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hidden"/>
                                      </p:to>
                                    </p:set>
                                  </p:childTnLst>
                                </p:cTn>
                              </p:par>
                              <p:par>
                                <p:cTn id="38" presetID="3" presetClass="entr" presetSubtype="10" fill="hold" grpId="0"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blinds(horizontal)">
                                      <p:cBhvr>
                                        <p:cTn id="40" dur="500"/>
                                        <p:tgtEl>
                                          <p:spTgt spid="42"/>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blinds(horizontal)">
                                      <p:cBhvr>
                                        <p:cTn id="43" dur="500"/>
                                        <p:tgtEl>
                                          <p:spTgt spid="39"/>
                                        </p:tgtEl>
                                      </p:cBhvr>
                                    </p:animEffect>
                                  </p:childTnLst>
                                </p:cTn>
                              </p:par>
                              <p:par>
                                <p:cTn id="44" presetID="1" presetClass="exit" presetSubtype="0" fill="hold" nodeType="withEffect">
                                  <p:stCondLst>
                                    <p:cond delay="0"/>
                                  </p:stCondLst>
                                  <p:childTnLst>
                                    <p:set>
                                      <p:cBhvr>
                                        <p:cTn id="45" dur="1" fill="hold">
                                          <p:stCondLst>
                                            <p:cond delay="0"/>
                                          </p:stCondLst>
                                        </p:cTn>
                                        <p:tgtEl>
                                          <p:spTgt spid="55"/>
                                        </p:tgtEl>
                                        <p:attrNameLst>
                                          <p:attrName>style.visibility</p:attrName>
                                        </p:attrNameLst>
                                      </p:cBhvr>
                                      <p:to>
                                        <p:strVal val="hidden"/>
                                      </p:to>
                                    </p:set>
                                  </p:childTnLst>
                                </p:cTn>
                              </p:par>
                              <p:par>
                                <p:cTn id="46" presetID="1" presetClass="exit" presetSubtype="0" fill="hold" nodeType="withEffect">
                                  <p:stCondLst>
                                    <p:cond delay="0"/>
                                  </p:stCondLst>
                                  <p:childTnLst>
                                    <p:set>
                                      <p:cBhvr>
                                        <p:cTn id="47" dur="1" fill="hold">
                                          <p:stCondLst>
                                            <p:cond delay="0"/>
                                          </p:stCondLst>
                                        </p:cTn>
                                        <p:tgtEl>
                                          <p:spTgt spid="58"/>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58"/>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48"/>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46"/>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54"/>
                                        </p:tgtEl>
                                        <p:attrNameLst>
                                          <p:attrName>style.visibility</p:attrName>
                                        </p:attrNameLst>
                                      </p:cBhvr>
                                      <p:to>
                                        <p:strVal val="hidden"/>
                                      </p:to>
                                    </p:set>
                                  </p:childTnLst>
                                </p:cTn>
                              </p:par>
                              <p:par>
                                <p:cTn id="56" presetID="1" presetClass="exit" presetSubtype="0" fill="hold" grpId="2" nodeType="withEffect">
                                  <p:stCondLst>
                                    <p:cond delay="0"/>
                                  </p:stCondLst>
                                  <p:childTnLst>
                                    <p:set>
                                      <p:cBhvr>
                                        <p:cTn id="57" dur="1" fill="hold">
                                          <p:stCondLst>
                                            <p:cond delay="0"/>
                                          </p:stCondLst>
                                        </p:cTn>
                                        <p:tgtEl>
                                          <p:spTgt spid="51"/>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7" presetClass="path" presetSubtype="0" accel="50000" decel="50000" fill="hold" grpId="1" nodeType="clickEffect">
                                  <p:stCondLst>
                                    <p:cond delay="0"/>
                                  </p:stCondLst>
                                  <p:childTnLst>
                                    <p:animMotion origin="layout" path="M 0.47878 -0.02222 L 0.42474 -0.08704 C 0.41355 -0.10162 0.39688 -0.10926 0.37917 -0.10926 C 0.35912 -0.10926 0.34297 -0.10162 0.33178 -0.08704 L 0.27813 -0.02222 " pathEditMode="relative" rAng="0" ptsTypes="AAAAA">
                                      <p:cBhvr>
                                        <p:cTn id="61" dur="2000" fill="hold"/>
                                        <p:tgtEl>
                                          <p:spTgt spid="50"/>
                                        </p:tgtEl>
                                        <p:attrNameLst>
                                          <p:attrName>ppt_x</p:attrName>
                                          <p:attrName>ppt_y</p:attrName>
                                        </p:attrNameLst>
                                      </p:cBhvr>
                                      <p:rCtr x="-10039" y="-4352"/>
                                    </p:animMotion>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blinds(horizontal)">
                                      <p:cBhvr>
                                        <p:cTn id="66" dur="500"/>
                                        <p:tgtEl>
                                          <p:spTgt spid="7"/>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blinds(horizontal)">
                                      <p:cBhvr>
                                        <p:cTn id="69" dur="500"/>
                                        <p:tgtEl>
                                          <p:spTgt spid="6"/>
                                        </p:tgtEl>
                                      </p:cBhvr>
                                    </p:animEffect>
                                  </p:childTnLst>
                                </p:cTn>
                              </p:par>
                              <p:par>
                                <p:cTn id="70" presetID="1" presetClass="exit" presetSubtype="0" fill="hold" grpId="1" nodeType="withEffect">
                                  <p:stCondLst>
                                    <p:cond delay="0"/>
                                  </p:stCondLst>
                                  <p:childTnLst>
                                    <p:set>
                                      <p:cBhvr>
                                        <p:cTn id="71" dur="1" fill="hold">
                                          <p:stCondLst>
                                            <p:cond delay="0"/>
                                          </p:stCondLst>
                                        </p:cTn>
                                        <p:tgtEl>
                                          <p:spTgt spid="39"/>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42"/>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37" presetClass="path" presetSubtype="0" accel="50000" decel="50000" fill="hold" grpId="3" nodeType="clickEffect">
                                  <p:stCondLst>
                                    <p:cond delay="0"/>
                                  </p:stCondLst>
                                  <p:childTnLst>
                                    <p:animMotion origin="layout" path="M 0.27409 -0.02361 L 0.32891 0.05093 C 0.34037 0.06782 0.35756 0.07708 0.37553 0.07708 C 0.39597 0.07708 0.41237 0.06782 0.42383 0.05093 L 0.47878 -0.02361 " pathEditMode="relative" rAng="0" ptsTypes="AAAAA">
                                      <p:cBhvr>
                                        <p:cTn id="77" dur="2000" fill="hold"/>
                                        <p:tgtEl>
                                          <p:spTgt spid="50"/>
                                        </p:tgtEl>
                                        <p:attrNameLst>
                                          <p:attrName>ppt_x</p:attrName>
                                          <p:attrName>ppt_y</p:attrName>
                                        </p:attrNameLst>
                                      </p:cBhvr>
                                      <p:rCtr x="10234" y="50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9" grpId="0"/>
      <p:bldP spid="39" grpId="1"/>
      <p:bldP spid="42" grpId="0" animBg="1"/>
      <p:bldP spid="42" grpId="1" animBg="1"/>
      <p:bldP spid="44" grpId="0"/>
      <p:bldP spid="46" grpId="0" animBg="1"/>
      <p:bldP spid="46" grpId="1" animBg="1"/>
      <p:bldP spid="48" grpId="0"/>
      <p:bldP spid="48" grpId="1"/>
      <p:bldP spid="50" grpId="0" animBg="1"/>
      <p:bldP spid="50" grpId="1" animBg="1"/>
      <p:bldP spid="50" grpId="3" animBg="1"/>
      <p:bldP spid="51" grpId="0" animBg="1"/>
      <p:bldP spid="51" grpId="1" animBg="1"/>
      <p:bldP spid="51" grpId="2" animBg="1"/>
      <p:bldP spid="54" grpId="0" animBg="1"/>
      <p:bldP spid="54" grpId="1" animBg="1"/>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ED18CE9-6964-1807-E155-FB5D851F8D41}"/>
              </a:ext>
            </a:extLst>
          </p:cNvPr>
          <p:cNvSpPr>
            <a:spLocks noGrp="1"/>
          </p:cNvSpPr>
          <p:nvPr>
            <p:ph idx="1"/>
          </p:nvPr>
        </p:nvSpPr>
        <p:spPr/>
        <p:txBody>
          <a:bodyPr/>
          <a:lstStyle/>
          <a:p>
            <a:r>
              <a:rPr lang="ja-JP" altLang="en-US"/>
              <a:t>設定ファイルで暗号化や整合性検査が不要なデータを指定</a:t>
            </a:r>
            <a:endParaRPr lang="en-US" altLang="ja-JP" dirty="0"/>
          </a:p>
          <a:p>
            <a:pPr lvl="1"/>
            <a:r>
              <a:rPr lang="ja-JP" altLang="en-US"/>
              <a:t>例：プロセス名，アプリケーション内のデータのアドレス</a:t>
            </a:r>
            <a:endParaRPr lang="en-US" altLang="ja-JP" dirty="0"/>
          </a:p>
          <a:p>
            <a:pPr lvl="1"/>
            <a:r>
              <a:rPr lang="ja-JP" altLang="en-US"/>
              <a:t>マイグレーション機構が読み込み，選択的なデータ保護に利用</a:t>
            </a:r>
            <a:endParaRPr lang="en-US" altLang="ja-JP" dirty="0"/>
          </a:p>
          <a:p>
            <a:r>
              <a:rPr lang="ja-JP" altLang="en-US"/>
              <a:t>実行時に決まる設定は</a:t>
            </a:r>
            <a:r>
              <a:rPr lang="en-US" altLang="ja-JP" dirty="0"/>
              <a:t>VM</a:t>
            </a:r>
            <a:r>
              <a:rPr lang="ja-JP" altLang="en-US"/>
              <a:t>からマイグレーション機構に通知</a:t>
            </a:r>
            <a:endParaRPr lang="en-US" altLang="ja-JP" dirty="0"/>
          </a:p>
          <a:p>
            <a:pPr lvl="1"/>
            <a:r>
              <a:rPr lang="ja-JP" altLang="en-US"/>
              <a:t>例：プロセス</a:t>
            </a:r>
            <a:r>
              <a:rPr lang="en-US" altLang="ja-JP" dirty="0"/>
              <a:t>ID</a:t>
            </a:r>
            <a:endParaRPr lang="en-US" altLang="ja-JP" strike="sngStrike" dirty="0">
              <a:solidFill>
                <a:srgbClr val="FF0000"/>
              </a:solidFill>
            </a:endParaRPr>
          </a:p>
          <a:p>
            <a:pPr lvl="1"/>
            <a:r>
              <a:rPr lang="en-US" altLang="ja-JP" dirty="0"/>
              <a:t>VM</a:t>
            </a:r>
            <a:r>
              <a:rPr lang="ja-JP" altLang="en-US"/>
              <a:t>ソケット</a:t>
            </a:r>
            <a:r>
              <a:rPr lang="en-US" altLang="ja-JP" dirty="0"/>
              <a:t> (</a:t>
            </a:r>
            <a:r>
              <a:rPr lang="en-US" altLang="ja-JP" dirty="0" err="1"/>
              <a:t>Vsock</a:t>
            </a:r>
            <a:r>
              <a:rPr lang="en-US" altLang="ja-JP" dirty="0"/>
              <a:t>) </a:t>
            </a:r>
            <a:r>
              <a:rPr lang="ja-JP" altLang="en-US"/>
              <a:t>を用いて</a:t>
            </a:r>
            <a:r>
              <a:rPr lang="en-US" altLang="ja-JP" dirty="0"/>
              <a:t>VM</a:t>
            </a:r>
            <a:r>
              <a:rPr lang="ja-JP" altLang="en-US"/>
              <a:t>とホスト間で通信</a:t>
            </a:r>
          </a:p>
        </p:txBody>
      </p:sp>
      <p:sp>
        <p:nvSpPr>
          <p:cNvPr id="2" name="タイトル 1">
            <a:extLst>
              <a:ext uri="{FF2B5EF4-FFF2-40B4-BE49-F238E27FC236}">
                <a16:creationId xmlns:a16="http://schemas.microsoft.com/office/drawing/2014/main" id="{6C23A757-021D-5C46-5715-6F5724B5F43A}"/>
              </a:ext>
            </a:extLst>
          </p:cNvPr>
          <p:cNvSpPr>
            <a:spLocks noGrp="1"/>
          </p:cNvSpPr>
          <p:nvPr>
            <p:ph type="title"/>
          </p:nvPr>
        </p:nvSpPr>
        <p:spPr/>
        <p:txBody>
          <a:bodyPr/>
          <a:lstStyle/>
          <a:p>
            <a:r>
              <a:rPr lang="ja-JP" altLang="en-US"/>
              <a:t>選択的に保護するデータの指定</a:t>
            </a:r>
            <a:endParaRPr kumimoji="1" lang="ja-JP" altLang="en-US"/>
          </a:p>
        </p:txBody>
      </p:sp>
      <p:sp>
        <p:nvSpPr>
          <p:cNvPr id="41" name="角丸四角形 40">
            <a:extLst>
              <a:ext uri="{FF2B5EF4-FFF2-40B4-BE49-F238E27FC236}">
                <a16:creationId xmlns:a16="http://schemas.microsoft.com/office/drawing/2014/main" id="{41EDEBA3-CEFE-B117-E20C-FB32176C7FAD}"/>
              </a:ext>
            </a:extLst>
          </p:cNvPr>
          <p:cNvSpPr/>
          <p:nvPr/>
        </p:nvSpPr>
        <p:spPr>
          <a:xfrm>
            <a:off x="3382144" y="5601497"/>
            <a:ext cx="5267930" cy="646331"/>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42" name="角丸四角形 41">
            <a:extLst>
              <a:ext uri="{FF2B5EF4-FFF2-40B4-BE49-F238E27FC236}">
                <a16:creationId xmlns:a16="http://schemas.microsoft.com/office/drawing/2014/main" id="{87360CFE-1240-8150-05ED-98BBB41AF761}"/>
              </a:ext>
            </a:extLst>
          </p:cNvPr>
          <p:cNvSpPr/>
          <p:nvPr/>
        </p:nvSpPr>
        <p:spPr>
          <a:xfrm>
            <a:off x="3382145" y="4364441"/>
            <a:ext cx="2373379" cy="842964"/>
          </a:xfrm>
          <a:prstGeom prst="roundRect">
            <a:avLst/>
          </a:prstGeom>
          <a:solidFill>
            <a:schemeClr val="accent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43" name="テキスト ボックス 25">
            <a:extLst>
              <a:ext uri="{FF2B5EF4-FFF2-40B4-BE49-F238E27FC236}">
                <a16:creationId xmlns:a16="http://schemas.microsoft.com/office/drawing/2014/main" id="{535EE120-30FD-D2A9-139C-E7B37CD0899F}"/>
              </a:ext>
            </a:extLst>
          </p:cNvPr>
          <p:cNvSpPr txBox="1"/>
          <p:nvPr/>
        </p:nvSpPr>
        <p:spPr>
          <a:xfrm>
            <a:off x="2572324" y="4649920"/>
            <a:ext cx="587020"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44" name="テキスト ボックス 25">
            <a:extLst>
              <a:ext uri="{FF2B5EF4-FFF2-40B4-BE49-F238E27FC236}">
                <a16:creationId xmlns:a16="http://schemas.microsoft.com/office/drawing/2014/main" id="{BB4D5BCF-F7D6-81A6-CEF2-414E7B080D27}"/>
              </a:ext>
            </a:extLst>
          </p:cNvPr>
          <p:cNvSpPr txBox="1"/>
          <p:nvPr/>
        </p:nvSpPr>
        <p:spPr>
          <a:xfrm>
            <a:off x="2360563" y="5735216"/>
            <a:ext cx="954107"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ホスト</a:t>
            </a:r>
          </a:p>
        </p:txBody>
      </p:sp>
      <p:sp>
        <p:nvSpPr>
          <p:cNvPr id="45" name="1 つの角を切り取った四角形 44">
            <a:extLst>
              <a:ext uri="{FF2B5EF4-FFF2-40B4-BE49-F238E27FC236}">
                <a16:creationId xmlns:a16="http://schemas.microsoft.com/office/drawing/2014/main" id="{645B7A71-08C7-1CEA-AF2E-BACCD6402DE3}"/>
              </a:ext>
            </a:extLst>
          </p:cNvPr>
          <p:cNvSpPr/>
          <p:nvPr/>
        </p:nvSpPr>
        <p:spPr>
          <a:xfrm>
            <a:off x="6602627" y="5665734"/>
            <a:ext cx="1852733" cy="539073"/>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設定ファイル</a:t>
            </a:r>
          </a:p>
        </p:txBody>
      </p:sp>
      <p:cxnSp>
        <p:nvCxnSpPr>
          <p:cNvPr id="46" name="直線矢印コネクタ 45">
            <a:extLst>
              <a:ext uri="{FF2B5EF4-FFF2-40B4-BE49-F238E27FC236}">
                <a16:creationId xmlns:a16="http://schemas.microsoft.com/office/drawing/2014/main" id="{62CACD5F-32C7-2893-676C-34E86C94D209}"/>
              </a:ext>
            </a:extLst>
          </p:cNvPr>
          <p:cNvCxnSpPr>
            <a:cxnSpLocks/>
            <a:stCxn id="42" idx="2"/>
          </p:cNvCxnSpPr>
          <p:nvPr/>
        </p:nvCxnSpPr>
        <p:spPr>
          <a:xfrm>
            <a:off x="4568835" y="5207405"/>
            <a:ext cx="0" cy="527811"/>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A8BFCC2F-CB28-8265-B49C-5BD8065C85B9}"/>
              </a:ext>
            </a:extLst>
          </p:cNvPr>
          <p:cNvSpPr/>
          <p:nvPr/>
        </p:nvSpPr>
        <p:spPr>
          <a:xfrm>
            <a:off x="3611300" y="5715599"/>
            <a:ext cx="2762704" cy="4197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マイグレーション機構</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cxnSp>
        <p:nvCxnSpPr>
          <p:cNvPr id="48" name="直線矢印コネクタ 47">
            <a:extLst>
              <a:ext uri="{FF2B5EF4-FFF2-40B4-BE49-F238E27FC236}">
                <a16:creationId xmlns:a16="http://schemas.microsoft.com/office/drawing/2014/main" id="{795F6007-05EF-E3A5-0D91-5727C38147AB}"/>
              </a:ext>
            </a:extLst>
          </p:cNvPr>
          <p:cNvCxnSpPr>
            <a:cxnSpLocks/>
          </p:cNvCxnSpPr>
          <p:nvPr/>
        </p:nvCxnSpPr>
        <p:spPr>
          <a:xfrm flipH="1">
            <a:off x="6290684" y="5940934"/>
            <a:ext cx="449270" cy="0"/>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11">
            <a:extLst>
              <a:ext uri="{FF2B5EF4-FFF2-40B4-BE49-F238E27FC236}">
                <a16:creationId xmlns:a16="http://schemas.microsoft.com/office/drawing/2014/main" id="{5BC95FED-A081-4733-9934-9A6A814F7512}"/>
              </a:ext>
            </a:extLst>
          </p:cNvPr>
          <p:cNvSpPr txBox="1"/>
          <p:nvPr/>
        </p:nvSpPr>
        <p:spPr>
          <a:xfrm>
            <a:off x="3750909" y="5232165"/>
            <a:ext cx="821059" cy="369332"/>
          </a:xfrm>
          <a:prstGeom prst="rect">
            <a:avLst/>
          </a:prstGeom>
          <a:noFill/>
        </p:spPr>
        <p:txBody>
          <a:bodyPr wrap="none" rtlCol="0">
            <a:spAutoFit/>
          </a:bodyPr>
          <a:lstStyle/>
          <a:p>
            <a:r>
              <a:rPr lang="en-US" dirty="0"/>
              <a:t>V</a:t>
            </a:r>
            <a:r>
              <a:rPr lang="en-JP"/>
              <a:t>sock</a:t>
            </a:r>
            <a:endParaRPr lang="en-JP" dirty="0"/>
          </a:p>
        </p:txBody>
      </p:sp>
      <p:sp>
        <p:nvSpPr>
          <p:cNvPr id="50" name="テキスト ボックス 25">
            <a:extLst>
              <a:ext uri="{FF2B5EF4-FFF2-40B4-BE49-F238E27FC236}">
                <a16:creationId xmlns:a16="http://schemas.microsoft.com/office/drawing/2014/main" id="{21FB5158-8B01-E84E-4A52-ECB16C317E57}"/>
              </a:ext>
            </a:extLst>
          </p:cNvPr>
          <p:cNvSpPr txBox="1"/>
          <p:nvPr/>
        </p:nvSpPr>
        <p:spPr>
          <a:xfrm>
            <a:off x="8750823" y="5635521"/>
            <a:ext cx="2852063"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a:latin typeface="Yu Gothic Medium" panose="020B0400000000000000" pitchFamily="34" charset="-128"/>
                <a:ea typeface="Yu Gothic Medium" panose="020B0400000000000000" pitchFamily="34" charset="-128"/>
              </a:rPr>
              <a:t>プロセス名</a:t>
            </a:r>
            <a:endParaRPr lang="en-US" altLang="ja-JP" sz="1600" strike="sngStrike" dirty="0">
              <a:solidFill>
                <a:srgbClr val="FF0000"/>
              </a:solidFill>
              <a:latin typeface="Yu Gothic Medium" panose="020B0400000000000000" pitchFamily="34" charset="-128"/>
              <a:ea typeface="Yu Gothic Medium" panose="020B0400000000000000" pitchFamily="34"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a:latin typeface="Yu Gothic Medium" panose="020B0400000000000000" pitchFamily="34" charset="-128"/>
                <a:ea typeface="Yu Gothic Medium" panose="020B0400000000000000" pitchFamily="34" charset="-128"/>
              </a:rPr>
              <a:t>アプリケーション内のデータ</a:t>
            </a:r>
            <a:endParaRPr kumimoji="1" lang="ja-JP" altLang="en-US" sz="16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51" name="1 つの角を切り取った四角形 50">
            <a:extLst>
              <a:ext uri="{FF2B5EF4-FFF2-40B4-BE49-F238E27FC236}">
                <a16:creationId xmlns:a16="http://schemas.microsoft.com/office/drawing/2014/main" id="{F87DF6FA-105C-1B33-14B2-2789BDBF9002}"/>
              </a:ext>
            </a:extLst>
          </p:cNvPr>
          <p:cNvSpPr/>
          <p:nvPr/>
        </p:nvSpPr>
        <p:spPr>
          <a:xfrm>
            <a:off x="4024936" y="4627576"/>
            <a:ext cx="1020324" cy="539073"/>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設定</a:t>
            </a:r>
          </a:p>
        </p:txBody>
      </p:sp>
      <p:sp>
        <p:nvSpPr>
          <p:cNvPr id="52" name="テキスト ボックス 25">
            <a:extLst>
              <a:ext uri="{FF2B5EF4-FFF2-40B4-BE49-F238E27FC236}">
                <a16:creationId xmlns:a16="http://schemas.microsoft.com/office/drawing/2014/main" id="{3C1E32CD-EC74-2043-0B64-8EB36144D253}"/>
              </a:ext>
            </a:extLst>
          </p:cNvPr>
          <p:cNvSpPr txBox="1"/>
          <p:nvPr/>
        </p:nvSpPr>
        <p:spPr>
          <a:xfrm>
            <a:off x="5827176" y="4584459"/>
            <a:ext cx="1218603"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a:latin typeface="Yu Gothic Medium" panose="020B0400000000000000" pitchFamily="34" charset="-128"/>
                <a:ea typeface="Yu Gothic Medium" panose="020B0400000000000000" pitchFamily="34" charset="-128"/>
              </a:rPr>
              <a:t>プロセス</a:t>
            </a:r>
            <a:r>
              <a:rPr lang="en-US" altLang="ja-JP" sz="1600" dirty="0">
                <a:latin typeface="Yu Gothic Medium" panose="020B0400000000000000" pitchFamily="34" charset="-128"/>
                <a:ea typeface="Yu Gothic Medium" panose="020B0400000000000000" pitchFamily="34" charset="-128"/>
              </a:rPr>
              <a:t>ID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600" dirty="0">
              <a:latin typeface="Yu Gothic Medium" panose="020B0400000000000000" pitchFamily="34" charset="-128"/>
              <a:ea typeface="Yu Gothic Medium" panose="020B0400000000000000" pitchFamily="34" charset="-128"/>
            </a:endParaRPr>
          </a:p>
        </p:txBody>
      </p:sp>
      <p:sp>
        <p:nvSpPr>
          <p:cNvPr id="4" name="スライド番号プレースホルダー 3">
            <a:extLst>
              <a:ext uri="{FF2B5EF4-FFF2-40B4-BE49-F238E27FC236}">
                <a16:creationId xmlns:a16="http://schemas.microsoft.com/office/drawing/2014/main" id="{8518898D-DABB-B448-D9AC-682ABB6E9BD0}"/>
              </a:ext>
            </a:extLst>
          </p:cNvPr>
          <p:cNvSpPr>
            <a:spLocks noGrp="1"/>
          </p:cNvSpPr>
          <p:nvPr>
            <p:ph type="sldNum" sz="quarter" idx="12"/>
          </p:nvPr>
        </p:nvSpPr>
        <p:spPr/>
        <p:txBody>
          <a:bodyPr/>
          <a:lstStyle/>
          <a:p>
            <a:r>
              <a:rPr kumimoji="1" lang="en-US" altLang="ja-JP" dirty="0"/>
              <a:t>11</a:t>
            </a:r>
            <a:endParaRPr kumimoji="1" lang="ja-JP" altLang="en-US"/>
          </a:p>
        </p:txBody>
      </p:sp>
    </p:spTree>
    <p:extLst>
      <p:ext uri="{BB962C8B-B14F-4D97-AF65-F5344CB8AC3E}">
        <p14:creationId xmlns:p14="http://schemas.microsoft.com/office/powerpoint/2010/main" val="426589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1" grpId="0" animBg="1"/>
      <p:bldP spid="5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D03C30-AB83-F84F-88CC-8053BFE3849C}"/>
              </a:ext>
            </a:extLst>
          </p:cNvPr>
          <p:cNvSpPr>
            <a:spLocks noGrp="1"/>
          </p:cNvSpPr>
          <p:nvPr>
            <p:ph type="title"/>
          </p:nvPr>
        </p:nvSpPr>
        <p:spPr/>
        <p:txBody>
          <a:bodyPr/>
          <a:lstStyle/>
          <a:p>
            <a:r>
              <a:rPr lang="ja-JP" altLang="en-US"/>
              <a:t>実験</a:t>
            </a:r>
            <a:endParaRPr kumimoji="1" lang="ja-JP" altLang="en-US"/>
          </a:p>
        </p:txBody>
      </p:sp>
      <p:sp>
        <p:nvSpPr>
          <p:cNvPr id="3" name="コンテンツ プレースホルダー 2">
            <a:extLst>
              <a:ext uri="{FF2B5EF4-FFF2-40B4-BE49-F238E27FC236}">
                <a16:creationId xmlns:a16="http://schemas.microsoft.com/office/drawing/2014/main" id="{2BCA627A-7782-DC46-9AC2-65201C9B2796}"/>
              </a:ext>
            </a:extLst>
          </p:cNvPr>
          <p:cNvSpPr>
            <a:spLocks noGrp="1"/>
          </p:cNvSpPr>
          <p:nvPr>
            <p:ph idx="1"/>
          </p:nvPr>
        </p:nvSpPr>
        <p:spPr/>
        <p:txBody>
          <a:bodyPr/>
          <a:lstStyle/>
          <a:p>
            <a:r>
              <a:rPr lang="en-US" altLang="ja-JP" dirty="0" err="1"/>
              <a:t>SEmigrate</a:t>
            </a:r>
            <a:r>
              <a:rPr lang="ja-JP" altLang="en-US"/>
              <a:t>による性能向上を調べる実験を行った</a:t>
            </a:r>
            <a:endParaRPr lang="en-US" altLang="ja-JP" dirty="0"/>
          </a:p>
          <a:p>
            <a:pPr lvl="1"/>
            <a:r>
              <a:rPr lang="en-US" altLang="ja-JP" dirty="0"/>
              <a:t>VM</a:t>
            </a:r>
            <a:r>
              <a:rPr lang="ja-JP" altLang="en-US"/>
              <a:t>の</a:t>
            </a:r>
            <a:r>
              <a:rPr lang="en-US" altLang="ja-JP" dirty="0"/>
              <a:t>96GB</a:t>
            </a:r>
            <a:r>
              <a:rPr lang="ja-JP" altLang="en-US"/>
              <a:t>のメモリを</a:t>
            </a:r>
            <a:r>
              <a:rPr lang="en-US" altLang="ja-JP" dirty="0"/>
              <a:t>2</a:t>
            </a:r>
            <a:r>
              <a:rPr lang="ja-JP" altLang="en-US"/>
              <a:t>台のホストに半分ずつに分割</a:t>
            </a:r>
            <a:endParaRPr lang="en-US" altLang="ja-JP" dirty="0"/>
          </a:p>
          <a:p>
            <a:r>
              <a:rPr lang="ja-JP" altLang="en-US"/>
              <a:t>比較対象</a:t>
            </a:r>
            <a:endParaRPr lang="en-US" altLang="ja-JP" dirty="0"/>
          </a:p>
          <a:p>
            <a:pPr lvl="1"/>
            <a:r>
              <a:rPr lang="ja-JP" altLang="en-US"/>
              <a:t>一律</a:t>
            </a:r>
            <a:r>
              <a:rPr kumimoji="1" lang="ja-JP" altLang="en-US"/>
              <a:t>にデータ保護を行う場合（従来のデータ保護，基準）</a:t>
            </a:r>
            <a:endParaRPr kumimoji="1" lang="en-US" altLang="ja-JP" dirty="0"/>
          </a:p>
          <a:p>
            <a:pPr lvl="1"/>
            <a:r>
              <a:rPr kumimoji="1" lang="en-US" altLang="ja-JP" dirty="0" err="1"/>
              <a:t>SEmigrate</a:t>
            </a:r>
            <a:r>
              <a:rPr lang="ja-JP" altLang="en-US"/>
              <a:t>で</a:t>
            </a:r>
            <a:r>
              <a:rPr kumimoji="1" lang="ja-JP" altLang="en-US"/>
              <a:t>サブホストの最適化のみの場合（サブホストの最適化）</a:t>
            </a:r>
          </a:p>
          <a:p>
            <a:pPr lvl="1"/>
            <a:r>
              <a:rPr kumimoji="1" lang="ja-JP" altLang="en-US"/>
              <a:t>データ保護を行わない場合（</a:t>
            </a:r>
            <a:r>
              <a:rPr lang="ja-JP" altLang="en-US"/>
              <a:t>データ保護なし）</a:t>
            </a:r>
            <a:endParaRPr lang="en-US" altLang="ja-JP" dirty="0"/>
          </a:p>
        </p:txBody>
      </p:sp>
      <p:graphicFrame>
        <p:nvGraphicFramePr>
          <p:cNvPr id="9" name="表 4">
            <a:extLst>
              <a:ext uri="{FF2B5EF4-FFF2-40B4-BE49-F238E27FC236}">
                <a16:creationId xmlns:a16="http://schemas.microsoft.com/office/drawing/2014/main" id="{8CA72D08-CD0F-EC4B-A03F-551F66A3657F}"/>
              </a:ext>
            </a:extLst>
          </p:cNvPr>
          <p:cNvGraphicFramePr>
            <a:graphicFrameLocks noGrp="1"/>
          </p:cNvGraphicFramePr>
          <p:nvPr>
            <p:extLst>
              <p:ext uri="{D42A27DB-BD31-4B8C-83A1-F6EECF244321}">
                <p14:modId xmlns:p14="http://schemas.microsoft.com/office/powerpoint/2010/main" val="372068593"/>
              </p:ext>
            </p:extLst>
          </p:nvPr>
        </p:nvGraphicFramePr>
        <p:xfrm>
          <a:off x="4156375" y="4318952"/>
          <a:ext cx="4158164" cy="2219960"/>
        </p:xfrm>
        <a:graphic>
          <a:graphicData uri="http://schemas.openxmlformats.org/drawingml/2006/table">
            <a:tbl>
              <a:tblPr firstRow="1" firstCol="1" bandRow="1">
                <a:tableStyleId>{5C22544A-7EE6-4342-B048-85BDC9FD1C3A}</a:tableStyleId>
              </a:tblPr>
              <a:tblGrid>
                <a:gridCol w="1671443">
                  <a:extLst>
                    <a:ext uri="{9D8B030D-6E8A-4147-A177-3AD203B41FA5}">
                      <a16:colId xmlns:a16="http://schemas.microsoft.com/office/drawing/2014/main" val="2927016946"/>
                    </a:ext>
                  </a:extLst>
                </a:gridCol>
                <a:gridCol w="2486721">
                  <a:extLst>
                    <a:ext uri="{9D8B030D-6E8A-4147-A177-3AD203B41FA5}">
                      <a16:colId xmlns:a16="http://schemas.microsoft.com/office/drawing/2014/main" val="4136541976"/>
                    </a:ext>
                  </a:extLst>
                </a:gridCol>
              </a:tblGrid>
              <a:tr h="208647">
                <a:tc gridSpan="2">
                  <a:txBody>
                    <a:bodyPr/>
                    <a:lstStyle/>
                    <a:p>
                      <a:pPr algn="ctr"/>
                      <a:r>
                        <a:rPr kumimoji="1" lang="ja-JP" altLang="en-US">
                          <a:latin typeface="Arial" panose="020B0604020202020204" pitchFamily="34" charset="0"/>
                          <a:cs typeface="Arial" panose="020B0604020202020204" pitchFamily="34" charset="0"/>
                        </a:rPr>
                        <a:t>移送元，メインホスト，サブホスト</a:t>
                      </a:r>
                      <a:endParaRPr kumimoji="1" lang="en-US" altLang="ja-JP" dirty="0">
                        <a:latin typeface="Arial" panose="020B0604020202020204" pitchFamily="34" charset="0"/>
                        <a:cs typeface="Arial" panose="020B0604020202020204" pitchFamily="34" charset="0"/>
                      </a:endParaRPr>
                    </a:p>
                  </a:txBody>
                  <a:tcPr/>
                </a:tc>
                <a:tc hMerge="1">
                  <a:txBody>
                    <a:bodyPr/>
                    <a:lstStyle/>
                    <a:p>
                      <a:endParaRPr kumimoji="1" lang="ja-JP" altLang="en-US"/>
                    </a:p>
                  </a:txBody>
                  <a:tcPr/>
                </a:tc>
                <a:extLst>
                  <a:ext uri="{0D108BD9-81ED-4DB2-BD59-A6C34878D82A}">
                    <a16:rowId xmlns:a16="http://schemas.microsoft.com/office/drawing/2014/main" val="2538163055"/>
                  </a:ext>
                </a:extLst>
              </a:tr>
              <a:tr h="370840">
                <a:tc>
                  <a:txBody>
                    <a:bodyPr/>
                    <a:lstStyle/>
                    <a:p>
                      <a:pPr algn="ctr"/>
                      <a:r>
                        <a:rPr kumimoji="1" lang="en-US" altLang="ja-JP" dirty="0">
                          <a:latin typeface="Arial" panose="020B0604020202020204" pitchFamily="34" charset="0"/>
                          <a:cs typeface="Arial" panose="020B0604020202020204" pitchFamily="34" charset="0"/>
                        </a:rPr>
                        <a:t>CPU</a:t>
                      </a:r>
                      <a:endParaRPr kumimoji="1" lang="ja-JP" altLang="en-US">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Intel Core i7-12700</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0402406"/>
                  </a:ext>
                </a:extLst>
              </a:tr>
              <a:tr h="370840">
                <a:tc>
                  <a:txBody>
                    <a:bodyPr/>
                    <a:lstStyle/>
                    <a:p>
                      <a:pPr algn="ctr"/>
                      <a:r>
                        <a:rPr kumimoji="1" lang="ja-JP" altLang="en-US">
                          <a:latin typeface="Arial" panose="020B0604020202020204" pitchFamily="34" charset="0"/>
                          <a:cs typeface="Arial" panose="020B0604020202020204" pitchFamily="34" charset="0"/>
                        </a:rPr>
                        <a:t>メモリ</a:t>
                      </a:r>
                    </a:p>
                  </a:txBody>
                  <a:tcPr/>
                </a:tc>
                <a:tc>
                  <a:txBody>
                    <a:bodyPr/>
                    <a:lstStyle/>
                    <a:p>
                      <a:pPr algn="ctr"/>
                      <a:r>
                        <a:rPr kumimoji="1" lang="en-US" altLang="ja-JP" dirty="0">
                          <a:latin typeface="Arial" panose="020B0604020202020204" pitchFamily="34" charset="0"/>
                          <a:cs typeface="Arial" panose="020B0604020202020204" pitchFamily="34" charset="0"/>
                        </a:rPr>
                        <a:t>128 GB</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04322958"/>
                  </a:ext>
                </a:extLst>
              </a:tr>
              <a:tr h="370840">
                <a:tc>
                  <a:txBody>
                    <a:bodyPr/>
                    <a:lstStyle/>
                    <a:p>
                      <a:pPr algn="ctr"/>
                      <a:r>
                        <a:rPr kumimoji="1" lang="ja-JP" altLang="en-US">
                          <a:solidFill>
                            <a:schemeClr val="bg1"/>
                          </a:solidFill>
                          <a:latin typeface="Arial" panose="020B0604020202020204" pitchFamily="34" charset="0"/>
                          <a:cs typeface="Arial" panose="020B0604020202020204" pitchFamily="34" charset="0"/>
                        </a:rPr>
                        <a:t>ネットワーク</a:t>
                      </a:r>
                    </a:p>
                  </a:txBody>
                  <a:tcPr/>
                </a:tc>
                <a:tc>
                  <a:txBody>
                    <a:bodyPr/>
                    <a:lstStyle/>
                    <a:p>
                      <a:pPr algn="ctr"/>
                      <a:r>
                        <a:rPr kumimoji="1" lang="en-US" altLang="ja-JP" dirty="0">
                          <a:solidFill>
                            <a:schemeClr val="tx1"/>
                          </a:solidFill>
                          <a:latin typeface="Arial" panose="020B0604020202020204" pitchFamily="34" charset="0"/>
                          <a:cs typeface="Arial" panose="020B0604020202020204" pitchFamily="34" charset="0"/>
                        </a:rPr>
                        <a:t>100GbE</a:t>
                      </a:r>
                      <a:endParaRPr kumimoji="1" lang="ja-JP" altLang="en-US">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51133080"/>
                  </a:ext>
                </a:extLst>
              </a:tr>
              <a:tr h="370840">
                <a:tc>
                  <a:txBody>
                    <a:bodyPr/>
                    <a:lstStyle/>
                    <a:p>
                      <a:pPr algn="ctr"/>
                      <a:r>
                        <a:rPr kumimoji="1" lang="en-US" altLang="ja-JP" dirty="0">
                          <a:solidFill>
                            <a:schemeClr val="bg1"/>
                          </a:solidFill>
                          <a:latin typeface="Arial" panose="020B0604020202020204" pitchFamily="34" charset="0"/>
                          <a:cs typeface="Arial" panose="020B0604020202020204" pitchFamily="34" charset="0"/>
                        </a:rPr>
                        <a:t>OS</a:t>
                      </a:r>
                      <a:endParaRPr kumimoji="1" lang="ja-JP" altLang="en-US">
                        <a:solidFill>
                          <a:schemeClr val="bg1"/>
                        </a:solidFill>
                        <a:latin typeface="Arial" panose="020B0604020202020204" pitchFamily="34" charset="0"/>
                        <a:cs typeface="Arial" panose="020B0604020202020204" pitchFamily="34" charset="0"/>
                      </a:endParaRPr>
                    </a:p>
                  </a:txBody>
                  <a:tcPr/>
                </a:tc>
                <a:tc>
                  <a:txBody>
                    <a:bodyPr/>
                    <a:lstStyle/>
                    <a:p>
                      <a:pPr algn="ctr"/>
                      <a:r>
                        <a:rPr kumimoji="1" lang="en-US" altLang="ja-JP" dirty="0">
                          <a:solidFill>
                            <a:schemeClr val="tx1"/>
                          </a:solidFill>
                          <a:latin typeface="Arial" panose="020B0604020202020204" pitchFamily="34" charset="0"/>
                          <a:cs typeface="Arial" panose="020B0604020202020204" pitchFamily="34" charset="0"/>
                        </a:rPr>
                        <a:t>Linux 5.15.60</a:t>
                      </a:r>
                      <a:endParaRPr kumimoji="1" lang="ja-JP" altLang="en-US">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06602147"/>
                  </a:ext>
                </a:extLst>
              </a:tr>
              <a:tr h="370840">
                <a:tc>
                  <a:txBody>
                    <a:bodyPr/>
                    <a:lstStyle/>
                    <a:p>
                      <a:pPr algn="ctr"/>
                      <a:r>
                        <a:rPr kumimoji="1" lang="ja-JP" altLang="en-US">
                          <a:latin typeface="Arial" panose="020B0604020202020204" pitchFamily="34" charset="0"/>
                          <a:cs typeface="Arial" panose="020B0604020202020204" pitchFamily="34" charset="0"/>
                        </a:rPr>
                        <a:t>仮想化</a:t>
                      </a:r>
                      <a:endParaRPr kumimoji="1" lang="en-US" altLang="ja-JP" dirty="0">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QEMU-KVM 7.1.0</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63135348"/>
                  </a:ext>
                </a:extLst>
              </a:tr>
            </a:tbl>
          </a:graphicData>
        </a:graphic>
      </p:graphicFrame>
      <p:graphicFrame>
        <p:nvGraphicFramePr>
          <p:cNvPr id="11" name="表 10">
            <a:extLst>
              <a:ext uri="{FF2B5EF4-FFF2-40B4-BE49-F238E27FC236}">
                <a16:creationId xmlns:a16="http://schemas.microsoft.com/office/drawing/2014/main" id="{A7E3F4C6-9587-0D42-998B-AD49996D7DD5}"/>
              </a:ext>
            </a:extLst>
          </p:cNvPr>
          <p:cNvGraphicFramePr>
            <a:graphicFrameLocks noGrp="1"/>
          </p:cNvGraphicFramePr>
          <p:nvPr>
            <p:extLst>
              <p:ext uri="{D42A27DB-BD31-4B8C-83A1-F6EECF244321}">
                <p14:modId xmlns:p14="http://schemas.microsoft.com/office/powerpoint/2010/main" val="1737233745"/>
              </p:ext>
            </p:extLst>
          </p:nvPr>
        </p:nvGraphicFramePr>
        <p:xfrm>
          <a:off x="8676756" y="4578465"/>
          <a:ext cx="2886306" cy="1483360"/>
        </p:xfrm>
        <a:graphic>
          <a:graphicData uri="http://schemas.openxmlformats.org/drawingml/2006/table">
            <a:tbl>
              <a:tblPr firstRow="1" firstCol="1" bandRow="1">
                <a:tableStyleId>{7DF18680-E054-41AD-8BC1-D1AEF772440D}</a:tableStyleId>
              </a:tblPr>
              <a:tblGrid>
                <a:gridCol w="1331627">
                  <a:extLst>
                    <a:ext uri="{9D8B030D-6E8A-4147-A177-3AD203B41FA5}">
                      <a16:colId xmlns:a16="http://schemas.microsoft.com/office/drawing/2014/main" val="2927016946"/>
                    </a:ext>
                  </a:extLst>
                </a:gridCol>
                <a:gridCol w="1554679">
                  <a:extLst>
                    <a:ext uri="{9D8B030D-6E8A-4147-A177-3AD203B41FA5}">
                      <a16:colId xmlns:a16="http://schemas.microsoft.com/office/drawing/2014/main" val="4136541976"/>
                    </a:ext>
                  </a:extLst>
                </a:gridCol>
              </a:tblGrid>
              <a:tr h="370840">
                <a:tc gridSpan="2">
                  <a:txBody>
                    <a:bodyPr/>
                    <a:lstStyle/>
                    <a:p>
                      <a:pPr algn="ctr"/>
                      <a:r>
                        <a:rPr kumimoji="1" lang="en-US" altLang="ja-JP" dirty="0">
                          <a:latin typeface="Arial" panose="020B0604020202020204" pitchFamily="34" charset="0"/>
                          <a:cs typeface="Arial" panose="020B0604020202020204" pitchFamily="34" charset="0"/>
                        </a:rPr>
                        <a:t>VM</a:t>
                      </a:r>
                      <a:endParaRPr kumimoji="1" lang="ja-JP" altLang="en-US">
                        <a:latin typeface="Arial" panose="020B0604020202020204" pitchFamily="34" charset="0"/>
                        <a:cs typeface="Arial" panose="020B0604020202020204" pitchFamily="34" charset="0"/>
                      </a:endParaRPr>
                    </a:p>
                  </a:txBody>
                  <a:tcPr/>
                </a:tc>
                <a:tc hMerge="1">
                  <a:txBody>
                    <a:bodyPr/>
                    <a:lstStyle/>
                    <a:p>
                      <a:endParaRPr kumimoji="1" lang="ja-JP" altLang="en-US"/>
                    </a:p>
                  </a:txBody>
                  <a:tcPr/>
                </a:tc>
                <a:extLst>
                  <a:ext uri="{0D108BD9-81ED-4DB2-BD59-A6C34878D82A}">
                    <a16:rowId xmlns:a16="http://schemas.microsoft.com/office/drawing/2014/main" val="2538163055"/>
                  </a:ext>
                </a:extLst>
              </a:tr>
              <a:tr h="370840">
                <a:tc>
                  <a:txBody>
                    <a:bodyPr/>
                    <a:lstStyle/>
                    <a:p>
                      <a:pPr algn="ctr"/>
                      <a:r>
                        <a:rPr kumimoji="1" lang="en-US" altLang="ja-JP" dirty="0">
                          <a:latin typeface="Arial" panose="020B0604020202020204" pitchFamily="34" charset="0"/>
                          <a:cs typeface="Arial" panose="020B0604020202020204" pitchFamily="34" charset="0"/>
                        </a:rPr>
                        <a:t>CPU</a:t>
                      </a:r>
                      <a:endParaRPr kumimoji="1" lang="ja-JP" altLang="en-US">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0402406"/>
                  </a:ext>
                </a:extLst>
              </a:tr>
              <a:tr h="370840">
                <a:tc>
                  <a:txBody>
                    <a:bodyPr/>
                    <a:lstStyle/>
                    <a:p>
                      <a:pPr algn="ctr"/>
                      <a:r>
                        <a:rPr kumimoji="1" lang="ja-JP" altLang="en-US">
                          <a:latin typeface="Arial" panose="020B0604020202020204" pitchFamily="34" charset="0"/>
                          <a:cs typeface="Arial" panose="020B0604020202020204" pitchFamily="34" charset="0"/>
                        </a:rPr>
                        <a:t>メモリ</a:t>
                      </a:r>
                    </a:p>
                  </a:txBody>
                  <a:tcPr/>
                </a:tc>
                <a:tc>
                  <a:txBody>
                    <a:bodyPr/>
                    <a:lstStyle/>
                    <a:p>
                      <a:pPr algn="ctr"/>
                      <a:r>
                        <a:rPr kumimoji="1" lang="en-US" altLang="ja-JP" dirty="0">
                          <a:latin typeface="Arial" panose="020B0604020202020204" pitchFamily="34" charset="0"/>
                          <a:cs typeface="Arial" panose="020B0604020202020204" pitchFamily="34" charset="0"/>
                        </a:rPr>
                        <a:t>96 GB</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04322958"/>
                  </a:ext>
                </a:extLst>
              </a:tr>
              <a:tr h="370840">
                <a:tc>
                  <a:txBody>
                    <a:bodyPr/>
                    <a:lstStyle/>
                    <a:p>
                      <a:pPr algn="ctr"/>
                      <a:r>
                        <a:rPr kumimoji="1" lang="en-US" altLang="ja-JP" dirty="0">
                          <a:latin typeface="Arial" panose="020B0604020202020204" pitchFamily="34" charset="0"/>
                          <a:cs typeface="Arial" panose="020B0604020202020204" pitchFamily="34" charset="0"/>
                        </a:rPr>
                        <a:t>OS</a:t>
                      </a:r>
                      <a:endParaRPr kumimoji="1" lang="ja-JP" altLang="en-US">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Linux 4.18.17</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06602147"/>
                  </a:ext>
                </a:extLst>
              </a:tr>
            </a:tbl>
          </a:graphicData>
        </a:graphic>
      </p:graphicFrame>
      <p:sp>
        <p:nvSpPr>
          <p:cNvPr id="13" name="スライド番号プレースホルダー 12">
            <a:extLst>
              <a:ext uri="{FF2B5EF4-FFF2-40B4-BE49-F238E27FC236}">
                <a16:creationId xmlns:a16="http://schemas.microsoft.com/office/drawing/2014/main" id="{15406F5B-DC1B-E644-B65B-610AECA465FF}"/>
              </a:ext>
            </a:extLst>
          </p:cNvPr>
          <p:cNvSpPr>
            <a:spLocks noGrp="1"/>
          </p:cNvSpPr>
          <p:nvPr>
            <p:ph type="sldNum" sz="quarter" idx="12"/>
          </p:nvPr>
        </p:nvSpPr>
        <p:spPr/>
        <p:txBody>
          <a:bodyPr/>
          <a:lstStyle/>
          <a:p>
            <a:r>
              <a:rPr kumimoji="1" lang="en-US" altLang="ja-JP" dirty="0"/>
              <a:t>12</a:t>
            </a:r>
            <a:endParaRPr kumimoji="1" lang="ja-JP" altLang="en-US"/>
          </a:p>
        </p:txBody>
      </p:sp>
      <p:pic>
        <p:nvPicPr>
          <p:cNvPr id="4" name="図 50">
            <a:extLst>
              <a:ext uri="{FF2B5EF4-FFF2-40B4-BE49-F238E27FC236}">
                <a16:creationId xmlns:a16="http://schemas.microsoft.com/office/drawing/2014/main" id="{CD9193EA-5F33-4ACA-C847-FCA9DC2667D1}"/>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8702" y="5252125"/>
            <a:ext cx="454532" cy="6333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図 50">
            <a:extLst>
              <a:ext uri="{FF2B5EF4-FFF2-40B4-BE49-F238E27FC236}">
                <a16:creationId xmlns:a16="http://schemas.microsoft.com/office/drawing/2014/main" id="{8EF94506-2502-C6B5-2BD5-869F196C7BB4}"/>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77069" y="4608930"/>
            <a:ext cx="454532" cy="6333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図 50">
            <a:extLst>
              <a:ext uri="{FF2B5EF4-FFF2-40B4-BE49-F238E27FC236}">
                <a16:creationId xmlns:a16="http://schemas.microsoft.com/office/drawing/2014/main" id="{385DF20B-EFC0-3F1A-085D-E4D5F8B1A273}"/>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72873" y="5773160"/>
            <a:ext cx="454532" cy="6333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id="{F6A8E531-A3A6-E2C8-41C5-7A975F7D8480}"/>
              </a:ext>
            </a:extLst>
          </p:cNvPr>
          <p:cNvCxnSpPr>
            <a:cxnSpLocks/>
            <a:stCxn id="6" idx="1"/>
            <a:endCxn id="4" idx="3"/>
          </p:cNvCxnSpPr>
          <p:nvPr/>
        </p:nvCxnSpPr>
        <p:spPr>
          <a:xfrm flipH="1">
            <a:off x="1453234" y="4925620"/>
            <a:ext cx="1223835" cy="643195"/>
          </a:xfrm>
          <a:prstGeom prst="line">
            <a:avLst/>
          </a:prstGeom>
          <a:ln w="38100"/>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218E581F-E6AA-440B-CB9F-01921A9B8DA5}"/>
              </a:ext>
            </a:extLst>
          </p:cNvPr>
          <p:cNvCxnSpPr>
            <a:cxnSpLocks/>
            <a:stCxn id="7" idx="1"/>
            <a:endCxn id="4" idx="3"/>
          </p:cNvCxnSpPr>
          <p:nvPr/>
        </p:nvCxnSpPr>
        <p:spPr>
          <a:xfrm flipH="1" flipV="1">
            <a:off x="1453234" y="5568815"/>
            <a:ext cx="1219639" cy="521035"/>
          </a:xfrm>
          <a:prstGeom prst="line">
            <a:avLst/>
          </a:prstGeom>
          <a:ln w="38100"/>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C44C24C1-088F-B168-706C-BBBA837537AE}"/>
              </a:ext>
            </a:extLst>
          </p:cNvPr>
          <p:cNvSpPr txBox="1"/>
          <p:nvPr/>
        </p:nvSpPr>
        <p:spPr>
          <a:xfrm>
            <a:off x="678331" y="5964346"/>
            <a:ext cx="877163" cy="369332"/>
          </a:xfrm>
          <a:prstGeom prst="rect">
            <a:avLst/>
          </a:prstGeom>
          <a:noFill/>
        </p:spPr>
        <p:txBody>
          <a:bodyPr wrap="none" rtlCol="0">
            <a:spAutoFit/>
          </a:bodyPr>
          <a:lstStyle/>
          <a:p>
            <a:r>
              <a:rPr lang="en-JP" dirty="0"/>
              <a:t>移送元</a:t>
            </a:r>
          </a:p>
        </p:txBody>
      </p:sp>
      <p:cxnSp>
        <p:nvCxnSpPr>
          <p:cNvPr id="19" name="Straight Arrow Connector 18">
            <a:extLst>
              <a:ext uri="{FF2B5EF4-FFF2-40B4-BE49-F238E27FC236}">
                <a16:creationId xmlns:a16="http://schemas.microsoft.com/office/drawing/2014/main" id="{98675CE9-FC97-6C6E-76F9-E8DCC19B4C16}"/>
              </a:ext>
            </a:extLst>
          </p:cNvPr>
          <p:cNvCxnSpPr>
            <a:cxnSpLocks/>
          </p:cNvCxnSpPr>
          <p:nvPr/>
        </p:nvCxnSpPr>
        <p:spPr>
          <a:xfrm flipV="1">
            <a:off x="1577694" y="4763983"/>
            <a:ext cx="950114" cy="510958"/>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DCDD9BFE-B8B6-BAA2-2B36-17186777A290}"/>
              </a:ext>
            </a:extLst>
          </p:cNvPr>
          <p:cNvSpPr txBox="1"/>
          <p:nvPr/>
        </p:nvSpPr>
        <p:spPr>
          <a:xfrm>
            <a:off x="1226752" y="4607268"/>
            <a:ext cx="995785" cy="369332"/>
          </a:xfrm>
          <a:prstGeom prst="rect">
            <a:avLst/>
          </a:prstGeom>
          <a:noFill/>
        </p:spPr>
        <p:txBody>
          <a:bodyPr wrap="none" rtlCol="0">
            <a:spAutoFit/>
          </a:bodyPr>
          <a:lstStyle/>
          <a:p>
            <a:r>
              <a:rPr lang="en-JP" dirty="0"/>
              <a:t>27Gbps</a:t>
            </a:r>
          </a:p>
        </p:txBody>
      </p:sp>
      <p:sp>
        <p:nvSpPr>
          <p:cNvPr id="22" name="Freeform 21">
            <a:extLst>
              <a:ext uri="{FF2B5EF4-FFF2-40B4-BE49-F238E27FC236}">
                <a16:creationId xmlns:a16="http://schemas.microsoft.com/office/drawing/2014/main" id="{A0FFF4C2-BDCD-D94B-DE6A-1A276E58AC66}"/>
              </a:ext>
            </a:extLst>
          </p:cNvPr>
          <p:cNvSpPr/>
          <p:nvPr/>
        </p:nvSpPr>
        <p:spPr>
          <a:xfrm>
            <a:off x="2016872" y="5256165"/>
            <a:ext cx="536027" cy="557048"/>
          </a:xfrm>
          <a:custGeom>
            <a:avLst/>
            <a:gdLst>
              <a:gd name="connsiteX0" fmla="*/ 536027 w 536027"/>
              <a:gd name="connsiteY0" fmla="*/ 0 h 557048"/>
              <a:gd name="connsiteX1" fmla="*/ 0 w 536027"/>
              <a:gd name="connsiteY1" fmla="*/ 304800 h 557048"/>
              <a:gd name="connsiteX2" fmla="*/ 536027 w 536027"/>
              <a:gd name="connsiteY2" fmla="*/ 557048 h 557048"/>
            </a:gdLst>
            <a:ahLst/>
            <a:cxnLst>
              <a:cxn ang="0">
                <a:pos x="connsiteX0" y="connsiteY0"/>
              </a:cxn>
              <a:cxn ang="0">
                <a:pos x="connsiteX1" y="connsiteY1"/>
              </a:cxn>
              <a:cxn ang="0">
                <a:pos x="connsiteX2" y="connsiteY2"/>
              </a:cxn>
            </a:cxnLst>
            <a:rect l="l" t="t" r="r" b="b"/>
            <a:pathLst>
              <a:path w="536027" h="557048">
                <a:moveTo>
                  <a:pt x="536027" y="0"/>
                </a:moveTo>
                <a:cubicBezTo>
                  <a:pt x="268013" y="105979"/>
                  <a:pt x="0" y="211959"/>
                  <a:pt x="0" y="304800"/>
                </a:cubicBezTo>
                <a:cubicBezTo>
                  <a:pt x="0" y="397641"/>
                  <a:pt x="268013" y="477344"/>
                  <a:pt x="536027" y="557048"/>
                </a:cubicBezTo>
              </a:path>
            </a:pathLst>
          </a:custGeom>
          <a:ln w="28575">
            <a:solidFill>
              <a:srgbClr val="FF0000"/>
            </a:solidFill>
            <a:headEnd type="arrow" w="med" len="med"/>
            <a:tailEnd type="arrow"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JP"/>
          </a:p>
        </p:txBody>
      </p:sp>
      <p:sp>
        <p:nvSpPr>
          <p:cNvPr id="23" name="TextBox 22">
            <a:extLst>
              <a:ext uri="{FF2B5EF4-FFF2-40B4-BE49-F238E27FC236}">
                <a16:creationId xmlns:a16="http://schemas.microsoft.com/office/drawing/2014/main" id="{7744CC3D-4C8A-EDBD-E0F7-227A6D491E01}"/>
              </a:ext>
            </a:extLst>
          </p:cNvPr>
          <p:cNvSpPr txBox="1"/>
          <p:nvPr/>
        </p:nvSpPr>
        <p:spPr>
          <a:xfrm>
            <a:off x="2287333" y="5380458"/>
            <a:ext cx="995785" cy="369332"/>
          </a:xfrm>
          <a:prstGeom prst="rect">
            <a:avLst/>
          </a:prstGeom>
          <a:noFill/>
        </p:spPr>
        <p:txBody>
          <a:bodyPr wrap="none" rtlCol="0">
            <a:spAutoFit/>
          </a:bodyPr>
          <a:lstStyle/>
          <a:p>
            <a:r>
              <a:rPr lang="en-JP" dirty="0"/>
              <a:t>19Gbps</a:t>
            </a:r>
          </a:p>
        </p:txBody>
      </p:sp>
      <p:sp>
        <p:nvSpPr>
          <p:cNvPr id="24" name="TextBox 23">
            <a:extLst>
              <a:ext uri="{FF2B5EF4-FFF2-40B4-BE49-F238E27FC236}">
                <a16:creationId xmlns:a16="http://schemas.microsoft.com/office/drawing/2014/main" id="{C6B33FF7-062C-774D-FE50-78C35F207004}"/>
              </a:ext>
            </a:extLst>
          </p:cNvPr>
          <p:cNvSpPr txBox="1"/>
          <p:nvPr/>
        </p:nvSpPr>
        <p:spPr>
          <a:xfrm>
            <a:off x="2445215" y="4239598"/>
            <a:ext cx="877163" cy="369332"/>
          </a:xfrm>
          <a:prstGeom prst="rect">
            <a:avLst/>
          </a:prstGeom>
          <a:noFill/>
        </p:spPr>
        <p:txBody>
          <a:bodyPr wrap="none" rtlCol="0">
            <a:spAutoFit/>
          </a:bodyPr>
          <a:lstStyle/>
          <a:p>
            <a:r>
              <a:rPr lang="en-JP" dirty="0"/>
              <a:t>メイン</a:t>
            </a:r>
          </a:p>
        </p:txBody>
      </p:sp>
      <p:sp>
        <p:nvSpPr>
          <p:cNvPr id="25" name="TextBox 24">
            <a:extLst>
              <a:ext uri="{FF2B5EF4-FFF2-40B4-BE49-F238E27FC236}">
                <a16:creationId xmlns:a16="http://schemas.microsoft.com/office/drawing/2014/main" id="{03B52BB5-EA8E-A1C0-C6E0-7B827952E955}"/>
              </a:ext>
            </a:extLst>
          </p:cNvPr>
          <p:cNvSpPr txBox="1"/>
          <p:nvPr/>
        </p:nvSpPr>
        <p:spPr>
          <a:xfrm>
            <a:off x="2552899" y="6437769"/>
            <a:ext cx="646331" cy="369332"/>
          </a:xfrm>
          <a:prstGeom prst="rect">
            <a:avLst/>
          </a:prstGeom>
          <a:noFill/>
        </p:spPr>
        <p:txBody>
          <a:bodyPr wrap="none" rtlCol="0">
            <a:spAutoFit/>
          </a:bodyPr>
          <a:lstStyle/>
          <a:p>
            <a:r>
              <a:rPr lang="en-JP" dirty="0"/>
              <a:t>サブ</a:t>
            </a:r>
          </a:p>
        </p:txBody>
      </p:sp>
    </p:spTree>
    <p:extLst>
      <p:ext uri="{BB962C8B-B14F-4D97-AF65-F5344CB8AC3E}">
        <p14:creationId xmlns:p14="http://schemas.microsoft.com/office/powerpoint/2010/main" val="3687785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グラフ 13">
            <a:extLst>
              <a:ext uri="{FF2B5EF4-FFF2-40B4-BE49-F238E27FC236}">
                <a16:creationId xmlns:a16="http://schemas.microsoft.com/office/drawing/2014/main" id="{F9A17F5C-ACD7-D949-993C-92939F722789}"/>
              </a:ext>
            </a:extLst>
          </p:cNvPr>
          <p:cNvGraphicFramePr>
            <a:graphicFrameLocks/>
          </p:cNvGraphicFramePr>
          <p:nvPr>
            <p:extLst>
              <p:ext uri="{D42A27DB-BD31-4B8C-83A1-F6EECF244321}">
                <p14:modId xmlns:p14="http://schemas.microsoft.com/office/powerpoint/2010/main" val="1594216943"/>
              </p:ext>
            </p:extLst>
          </p:nvPr>
        </p:nvGraphicFramePr>
        <p:xfrm>
          <a:off x="4486602" y="4214998"/>
          <a:ext cx="6867197" cy="25757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1A153408-280C-E54B-A96E-DD2D0B20FAEA}"/>
              </a:ext>
            </a:extLst>
          </p:cNvPr>
          <p:cNvGraphicFramePr>
            <a:graphicFrameLocks/>
          </p:cNvGraphicFramePr>
          <p:nvPr>
            <p:extLst>
              <p:ext uri="{D42A27DB-BD31-4B8C-83A1-F6EECF244321}">
                <p14:modId xmlns:p14="http://schemas.microsoft.com/office/powerpoint/2010/main" val="462909049"/>
              </p:ext>
            </p:extLst>
          </p:nvPr>
        </p:nvGraphicFramePr>
        <p:xfrm>
          <a:off x="760628" y="4102353"/>
          <a:ext cx="3582420" cy="2658603"/>
        </p:xfrm>
        <a:graphic>
          <a:graphicData uri="http://schemas.openxmlformats.org/drawingml/2006/chart">
            <c:chart xmlns:c="http://schemas.openxmlformats.org/drawingml/2006/chart" xmlns:r="http://schemas.openxmlformats.org/officeDocument/2006/relationships" r:id="rId4"/>
          </a:graphicData>
        </a:graphic>
      </p:graphicFrame>
      <p:sp>
        <p:nvSpPr>
          <p:cNvPr id="3" name="コンテンツ プレースホルダー 2">
            <a:extLst>
              <a:ext uri="{FF2B5EF4-FFF2-40B4-BE49-F238E27FC236}">
                <a16:creationId xmlns:a16="http://schemas.microsoft.com/office/drawing/2014/main" id="{AC885B92-229A-4844-8496-50202BD7D3B3}"/>
              </a:ext>
            </a:extLst>
          </p:cNvPr>
          <p:cNvSpPr>
            <a:spLocks noGrp="1"/>
          </p:cNvSpPr>
          <p:nvPr>
            <p:ph idx="1"/>
          </p:nvPr>
        </p:nvSpPr>
        <p:spPr/>
        <p:txBody>
          <a:bodyPr/>
          <a:lstStyle/>
          <a:p>
            <a:r>
              <a:rPr lang="en-US" altLang="ja-JP" dirty="0"/>
              <a:t>VM</a:t>
            </a:r>
            <a:r>
              <a:rPr lang="ja-JP" altLang="en-US"/>
              <a:t>内で</a:t>
            </a:r>
            <a:r>
              <a:rPr lang="en-US" altLang="ja-JP" dirty="0"/>
              <a:t>50GB</a:t>
            </a:r>
            <a:r>
              <a:rPr lang="ja-JP" altLang="en-US"/>
              <a:t>のメモリを使うアプリケーションを実行</a:t>
            </a:r>
            <a:endParaRPr lang="en-US" altLang="ja-JP" dirty="0"/>
          </a:p>
          <a:p>
            <a:pPr lvl="1"/>
            <a:r>
              <a:rPr lang="ja-JP" altLang="en-US"/>
              <a:t>このアプリケーションのメモリを暗号化しないように設定</a:t>
            </a:r>
            <a:endParaRPr lang="en-US" altLang="ja-JP" dirty="0"/>
          </a:p>
          <a:p>
            <a:pPr lvl="1"/>
            <a:r>
              <a:rPr lang="ja-JP" altLang="en-US"/>
              <a:t>暗号化・整合性検査が不要な空きメモリは</a:t>
            </a:r>
            <a:r>
              <a:rPr lang="en-US" altLang="ja-JP" dirty="0"/>
              <a:t>42GB</a:t>
            </a:r>
            <a:r>
              <a:rPr lang="ja-JP" altLang="en-US"/>
              <a:t>あった</a:t>
            </a:r>
            <a:endParaRPr lang="en-US" altLang="ja-JP" dirty="0"/>
          </a:p>
          <a:p>
            <a:r>
              <a:rPr lang="ja-JP" altLang="en-US"/>
              <a:t>分割マイグレーション時間を</a:t>
            </a:r>
            <a:r>
              <a:rPr lang="en-US" altLang="ja-JP" dirty="0"/>
              <a:t>43%</a:t>
            </a:r>
            <a:r>
              <a:rPr lang="ja-JP" altLang="en-US"/>
              <a:t>削減できた</a:t>
            </a:r>
            <a:endParaRPr lang="en-US" altLang="ja-JP" dirty="0"/>
          </a:p>
          <a:p>
            <a:pPr lvl="1"/>
            <a:r>
              <a:rPr lang="en-US" altLang="ja-JP" dirty="0"/>
              <a:t>CPU</a:t>
            </a:r>
            <a:r>
              <a:rPr lang="ja-JP" altLang="en-US"/>
              <a:t>使用時間は</a:t>
            </a:r>
            <a:r>
              <a:rPr lang="en-US" altLang="ja-JP" dirty="0"/>
              <a:t>44〜68%</a:t>
            </a:r>
            <a:r>
              <a:rPr lang="ja-JP" altLang="en-US"/>
              <a:t>削減できた</a:t>
            </a:r>
            <a:endParaRPr lang="en-US" altLang="ja-JP" dirty="0"/>
          </a:p>
          <a:p>
            <a:pPr lvl="1"/>
            <a:r>
              <a:rPr lang="ja-JP" altLang="en-US"/>
              <a:t>サブホストの最適化だけでサブホストの</a:t>
            </a:r>
            <a:r>
              <a:rPr lang="en-US" altLang="ja-JP" dirty="0"/>
              <a:t>CPU</a:t>
            </a:r>
            <a:r>
              <a:rPr lang="ja-JP" altLang="en-US"/>
              <a:t>使用時間を</a:t>
            </a:r>
            <a:r>
              <a:rPr lang="en-US" altLang="ja-JP" dirty="0"/>
              <a:t>53%</a:t>
            </a:r>
            <a:r>
              <a:rPr lang="ja-JP" altLang="en-US"/>
              <a:t>削減</a:t>
            </a:r>
            <a:endParaRPr lang="en-US" altLang="ja-JP" dirty="0"/>
          </a:p>
        </p:txBody>
      </p:sp>
      <p:cxnSp>
        <p:nvCxnSpPr>
          <p:cNvPr id="5" name="Straight Arrow Connector 4">
            <a:extLst>
              <a:ext uri="{FF2B5EF4-FFF2-40B4-BE49-F238E27FC236}">
                <a16:creationId xmlns:a16="http://schemas.microsoft.com/office/drawing/2014/main" id="{312BB9D6-740A-8C1D-8C88-73BED77DB9CC}"/>
              </a:ext>
            </a:extLst>
          </p:cNvPr>
          <p:cNvCxnSpPr>
            <a:cxnSpLocks/>
          </p:cNvCxnSpPr>
          <p:nvPr/>
        </p:nvCxnSpPr>
        <p:spPr>
          <a:xfrm>
            <a:off x="2828201" y="4851918"/>
            <a:ext cx="848462" cy="682608"/>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1" name="スライド番号プレースホルダー 20">
            <a:extLst>
              <a:ext uri="{FF2B5EF4-FFF2-40B4-BE49-F238E27FC236}">
                <a16:creationId xmlns:a16="http://schemas.microsoft.com/office/drawing/2014/main" id="{0BBA03E5-0EB4-EA42-AFCF-8E85F1466BF9}"/>
              </a:ext>
            </a:extLst>
          </p:cNvPr>
          <p:cNvSpPr>
            <a:spLocks noGrp="1"/>
          </p:cNvSpPr>
          <p:nvPr>
            <p:ph type="sldNum" sz="quarter" idx="12"/>
          </p:nvPr>
        </p:nvSpPr>
        <p:spPr/>
        <p:txBody>
          <a:bodyPr/>
          <a:lstStyle/>
          <a:p>
            <a:r>
              <a:rPr kumimoji="1" lang="en-US" altLang="ja-JP" dirty="0"/>
              <a:t>13</a:t>
            </a:r>
            <a:endParaRPr kumimoji="1" lang="ja-JP" altLang="en-US"/>
          </a:p>
        </p:txBody>
      </p:sp>
      <p:sp>
        <p:nvSpPr>
          <p:cNvPr id="2" name="タイトル 1">
            <a:extLst>
              <a:ext uri="{FF2B5EF4-FFF2-40B4-BE49-F238E27FC236}">
                <a16:creationId xmlns:a16="http://schemas.microsoft.com/office/drawing/2014/main" id="{2BD125C6-8AF6-ED42-A7C2-70C0AECA4417}"/>
              </a:ext>
            </a:extLst>
          </p:cNvPr>
          <p:cNvSpPr>
            <a:spLocks noGrp="1"/>
          </p:cNvSpPr>
          <p:nvPr>
            <p:ph type="title"/>
          </p:nvPr>
        </p:nvSpPr>
        <p:spPr/>
        <p:txBody>
          <a:bodyPr/>
          <a:lstStyle/>
          <a:p>
            <a:r>
              <a:rPr kumimoji="1" lang="ja-JP" altLang="en-US"/>
              <a:t>分割マイグレーション性能</a:t>
            </a:r>
          </a:p>
        </p:txBody>
      </p:sp>
      <p:cxnSp>
        <p:nvCxnSpPr>
          <p:cNvPr id="15" name="Straight Arrow Connector 4">
            <a:extLst>
              <a:ext uri="{FF2B5EF4-FFF2-40B4-BE49-F238E27FC236}">
                <a16:creationId xmlns:a16="http://schemas.microsoft.com/office/drawing/2014/main" id="{9AA56073-A3A9-8D25-95B5-35D5EDE18C5A}"/>
              </a:ext>
            </a:extLst>
          </p:cNvPr>
          <p:cNvCxnSpPr>
            <a:cxnSpLocks/>
          </p:cNvCxnSpPr>
          <p:nvPr/>
        </p:nvCxnSpPr>
        <p:spPr>
          <a:xfrm>
            <a:off x="6134838" y="5056864"/>
            <a:ext cx="509570" cy="569495"/>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Arrow Connector 4">
            <a:extLst>
              <a:ext uri="{FF2B5EF4-FFF2-40B4-BE49-F238E27FC236}">
                <a16:creationId xmlns:a16="http://schemas.microsoft.com/office/drawing/2014/main" id="{83C2057E-4C45-5481-103E-7D2471D93CA9}"/>
              </a:ext>
            </a:extLst>
          </p:cNvPr>
          <p:cNvCxnSpPr>
            <a:cxnSpLocks/>
          </p:cNvCxnSpPr>
          <p:nvPr/>
        </p:nvCxnSpPr>
        <p:spPr>
          <a:xfrm>
            <a:off x="7454347" y="4851918"/>
            <a:ext cx="465853" cy="699858"/>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4">
            <a:extLst>
              <a:ext uri="{FF2B5EF4-FFF2-40B4-BE49-F238E27FC236}">
                <a16:creationId xmlns:a16="http://schemas.microsoft.com/office/drawing/2014/main" id="{A0A4742D-DFFC-FB7A-833E-BA27B724B071}"/>
              </a:ext>
            </a:extLst>
          </p:cNvPr>
          <p:cNvCxnSpPr>
            <a:cxnSpLocks/>
          </p:cNvCxnSpPr>
          <p:nvPr/>
        </p:nvCxnSpPr>
        <p:spPr>
          <a:xfrm>
            <a:off x="8849478" y="4961619"/>
            <a:ext cx="417095" cy="922547"/>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0" name="テキスト ボックス 13">
            <a:extLst>
              <a:ext uri="{FF2B5EF4-FFF2-40B4-BE49-F238E27FC236}">
                <a16:creationId xmlns:a16="http://schemas.microsoft.com/office/drawing/2014/main" id="{CA2C7024-D252-DE95-2B99-DD395A0DD25B}"/>
              </a:ext>
            </a:extLst>
          </p:cNvPr>
          <p:cNvSpPr txBox="1"/>
          <p:nvPr/>
        </p:nvSpPr>
        <p:spPr>
          <a:xfrm>
            <a:off x="3160083" y="4653842"/>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43%</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3" name="テキスト ボックス 13">
            <a:extLst>
              <a:ext uri="{FF2B5EF4-FFF2-40B4-BE49-F238E27FC236}">
                <a16:creationId xmlns:a16="http://schemas.microsoft.com/office/drawing/2014/main" id="{850365E7-9608-DBCD-C00C-E1EAC18151F0}"/>
              </a:ext>
            </a:extLst>
          </p:cNvPr>
          <p:cNvSpPr txBox="1"/>
          <p:nvPr/>
        </p:nvSpPr>
        <p:spPr>
          <a:xfrm>
            <a:off x="6221719" y="4961619"/>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44%</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24" name="テキスト ボックス 13">
            <a:extLst>
              <a:ext uri="{FF2B5EF4-FFF2-40B4-BE49-F238E27FC236}">
                <a16:creationId xmlns:a16="http://schemas.microsoft.com/office/drawing/2014/main" id="{A1C85EED-0AE5-4B7E-21D9-7AE46654902E}"/>
              </a:ext>
            </a:extLst>
          </p:cNvPr>
          <p:cNvSpPr txBox="1"/>
          <p:nvPr/>
        </p:nvSpPr>
        <p:spPr>
          <a:xfrm>
            <a:off x="7574503" y="4698029"/>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46%</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25" name="テキスト ボックス 13">
            <a:extLst>
              <a:ext uri="{FF2B5EF4-FFF2-40B4-BE49-F238E27FC236}">
                <a16:creationId xmlns:a16="http://schemas.microsoft.com/office/drawing/2014/main" id="{07D2338A-43CB-6ED0-0580-E175DC7ADACF}"/>
              </a:ext>
            </a:extLst>
          </p:cNvPr>
          <p:cNvSpPr txBox="1"/>
          <p:nvPr/>
        </p:nvSpPr>
        <p:spPr>
          <a:xfrm>
            <a:off x="8888382" y="4791533"/>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68%</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050378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D9FAE2FA-9E35-6142-90BF-83027C6CC59E}"/>
              </a:ext>
            </a:extLst>
          </p:cNvPr>
          <p:cNvGraphicFramePr>
            <a:graphicFrameLocks/>
          </p:cNvGraphicFramePr>
          <p:nvPr>
            <p:extLst>
              <p:ext uri="{D42A27DB-BD31-4B8C-83A1-F6EECF244321}">
                <p14:modId xmlns:p14="http://schemas.microsoft.com/office/powerpoint/2010/main" val="832649055"/>
              </p:ext>
            </p:extLst>
          </p:nvPr>
        </p:nvGraphicFramePr>
        <p:xfrm>
          <a:off x="4865678" y="4071628"/>
          <a:ext cx="6620305" cy="2719138"/>
        </p:xfrm>
        <a:graphic>
          <a:graphicData uri="http://schemas.openxmlformats.org/drawingml/2006/chart">
            <c:chart xmlns:c="http://schemas.openxmlformats.org/drawingml/2006/chart" xmlns:r="http://schemas.openxmlformats.org/officeDocument/2006/relationships" r:id="rId3"/>
          </a:graphicData>
        </a:graphic>
      </p:graphicFrame>
      <p:sp>
        <p:nvSpPr>
          <p:cNvPr id="3" name="コンテンツ プレースホルダー 2">
            <a:extLst>
              <a:ext uri="{FF2B5EF4-FFF2-40B4-BE49-F238E27FC236}">
                <a16:creationId xmlns:a16="http://schemas.microsoft.com/office/drawing/2014/main" id="{664E424E-AC65-9D43-A27B-985B0CCFAEA3}"/>
              </a:ext>
            </a:extLst>
          </p:cNvPr>
          <p:cNvSpPr>
            <a:spLocks noGrp="1"/>
          </p:cNvSpPr>
          <p:nvPr>
            <p:ph idx="1"/>
          </p:nvPr>
        </p:nvSpPr>
        <p:spPr/>
        <p:txBody>
          <a:bodyPr/>
          <a:lstStyle/>
          <a:p>
            <a:r>
              <a:rPr lang="en-US" altLang="ja-JP" dirty="0"/>
              <a:t>VM</a:t>
            </a:r>
            <a:r>
              <a:rPr lang="ja-JP" altLang="en-US"/>
              <a:t>内で</a:t>
            </a:r>
            <a:r>
              <a:rPr lang="en-US" altLang="ja-JP" dirty="0"/>
              <a:t>50GB</a:t>
            </a:r>
            <a:r>
              <a:rPr lang="ja-JP" altLang="en-US"/>
              <a:t>のメモリにアクセスするベンチマークを実行</a:t>
            </a:r>
            <a:endParaRPr lang="en-US" altLang="ja-JP" dirty="0"/>
          </a:p>
          <a:p>
            <a:pPr lvl="1"/>
            <a:r>
              <a:rPr lang="ja-JP" altLang="en-US"/>
              <a:t>メインホストでの割り当てを超え，頻繁にリモートページングが発生</a:t>
            </a:r>
            <a:endParaRPr lang="en-US" altLang="ja-JP" dirty="0"/>
          </a:p>
          <a:p>
            <a:pPr lvl="1"/>
            <a:r>
              <a:rPr lang="ja-JP" altLang="en-US"/>
              <a:t>このベンチマークのメモリを暗号化しないように設定</a:t>
            </a:r>
            <a:endParaRPr lang="en-US" altLang="ja-JP" dirty="0"/>
          </a:p>
          <a:p>
            <a:r>
              <a:rPr lang="ja-JP" altLang="en-US"/>
              <a:t>ベンチマーク実行時間を</a:t>
            </a:r>
            <a:r>
              <a:rPr lang="en-US" altLang="ja-JP" dirty="0"/>
              <a:t>19%</a:t>
            </a:r>
            <a:r>
              <a:rPr lang="ja-JP" altLang="en-US"/>
              <a:t>削減できた</a:t>
            </a:r>
            <a:endParaRPr lang="en-US" altLang="ja-JP" dirty="0"/>
          </a:p>
          <a:p>
            <a:pPr lvl="1"/>
            <a:r>
              <a:rPr lang="en-US" altLang="ja-JP" dirty="0"/>
              <a:t>CPU</a:t>
            </a:r>
            <a:r>
              <a:rPr lang="ja-JP" altLang="en-US"/>
              <a:t>使用時間は</a:t>
            </a:r>
            <a:r>
              <a:rPr lang="en-US" altLang="ja-JP" dirty="0"/>
              <a:t>26〜32%</a:t>
            </a:r>
            <a:r>
              <a:rPr lang="ja-JP" altLang="en-US"/>
              <a:t>削減できた</a:t>
            </a:r>
            <a:endParaRPr lang="en-US" altLang="ja-JP" dirty="0"/>
          </a:p>
        </p:txBody>
      </p:sp>
      <p:sp>
        <p:nvSpPr>
          <p:cNvPr id="10" name="スライド番号プレースホルダー 9">
            <a:extLst>
              <a:ext uri="{FF2B5EF4-FFF2-40B4-BE49-F238E27FC236}">
                <a16:creationId xmlns:a16="http://schemas.microsoft.com/office/drawing/2014/main" id="{B8F1089F-0B3E-074A-B2E6-524946A3CE7A}"/>
              </a:ext>
            </a:extLst>
          </p:cNvPr>
          <p:cNvSpPr>
            <a:spLocks noGrp="1"/>
          </p:cNvSpPr>
          <p:nvPr>
            <p:ph type="sldNum" sz="quarter" idx="12"/>
          </p:nvPr>
        </p:nvSpPr>
        <p:spPr/>
        <p:txBody>
          <a:bodyPr/>
          <a:lstStyle/>
          <a:p>
            <a:r>
              <a:rPr kumimoji="1" lang="en-US" altLang="ja-JP" dirty="0"/>
              <a:t>14</a:t>
            </a:r>
            <a:endParaRPr kumimoji="1" lang="ja-JP" altLang="en-US"/>
          </a:p>
        </p:txBody>
      </p:sp>
      <p:sp>
        <p:nvSpPr>
          <p:cNvPr id="2" name="タイトル 1">
            <a:extLst>
              <a:ext uri="{FF2B5EF4-FFF2-40B4-BE49-F238E27FC236}">
                <a16:creationId xmlns:a16="http://schemas.microsoft.com/office/drawing/2014/main" id="{2DA6BA50-0DE7-7B4F-B8C1-3CC808693F27}"/>
              </a:ext>
            </a:extLst>
          </p:cNvPr>
          <p:cNvSpPr>
            <a:spLocks noGrp="1"/>
          </p:cNvSpPr>
          <p:nvPr>
            <p:ph type="title"/>
          </p:nvPr>
        </p:nvSpPr>
        <p:spPr/>
        <p:txBody>
          <a:bodyPr/>
          <a:lstStyle/>
          <a:p>
            <a:r>
              <a:rPr kumimoji="1" lang="ja-JP" altLang="en-US"/>
              <a:t>分割マイグレーション後の</a:t>
            </a:r>
            <a:r>
              <a:rPr kumimoji="1" lang="en-US" altLang="ja-JP" dirty="0"/>
              <a:t>VM</a:t>
            </a:r>
            <a:r>
              <a:rPr kumimoji="1" lang="ja-JP" altLang="en-US"/>
              <a:t>性能</a:t>
            </a:r>
          </a:p>
        </p:txBody>
      </p:sp>
      <p:graphicFrame>
        <p:nvGraphicFramePr>
          <p:cNvPr id="5" name="グラフ 4">
            <a:extLst>
              <a:ext uri="{FF2B5EF4-FFF2-40B4-BE49-F238E27FC236}">
                <a16:creationId xmlns:a16="http://schemas.microsoft.com/office/drawing/2014/main" id="{B334967D-A171-E645-A61A-8F78DEA3CA13}"/>
              </a:ext>
            </a:extLst>
          </p:cNvPr>
          <p:cNvGraphicFramePr>
            <a:graphicFrameLocks/>
          </p:cNvGraphicFramePr>
          <p:nvPr>
            <p:extLst>
              <p:ext uri="{D42A27DB-BD31-4B8C-83A1-F6EECF244321}">
                <p14:modId xmlns:p14="http://schemas.microsoft.com/office/powerpoint/2010/main" val="4206847837"/>
              </p:ext>
            </p:extLst>
          </p:nvPr>
        </p:nvGraphicFramePr>
        <p:xfrm>
          <a:off x="544725" y="4071628"/>
          <a:ext cx="4157903" cy="2719137"/>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Straight Arrow Connector 7">
            <a:extLst>
              <a:ext uri="{FF2B5EF4-FFF2-40B4-BE49-F238E27FC236}">
                <a16:creationId xmlns:a16="http://schemas.microsoft.com/office/drawing/2014/main" id="{9C1978E6-04BD-7B30-4E90-2D4539D9B508}"/>
              </a:ext>
            </a:extLst>
          </p:cNvPr>
          <p:cNvCxnSpPr>
            <a:cxnSpLocks/>
          </p:cNvCxnSpPr>
          <p:nvPr/>
        </p:nvCxnSpPr>
        <p:spPr>
          <a:xfrm>
            <a:off x="3032449" y="4780547"/>
            <a:ext cx="982718" cy="295306"/>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7">
            <a:extLst>
              <a:ext uri="{FF2B5EF4-FFF2-40B4-BE49-F238E27FC236}">
                <a16:creationId xmlns:a16="http://schemas.microsoft.com/office/drawing/2014/main" id="{4607F5EE-A07F-1FFE-9EA5-7B3302BC3932}"/>
              </a:ext>
            </a:extLst>
          </p:cNvPr>
          <p:cNvCxnSpPr>
            <a:cxnSpLocks/>
          </p:cNvCxnSpPr>
          <p:nvPr/>
        </p:nvCxnSpPr>
        <p:spPr>
          <a:xfrm>
            <a:off x="6783152" y="4586174"/>
            <a:ext cx="569370" cy="388745"/>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7">
            <a:extLst>
              <a:ext uri="{FF2B5EF4-FFF2-40B4-BE49-F238E27FC236}">
                <a16:creationId xmlns:a16="http://schemas.microsoft.com/office/drawing/2014/main" id="{CF965299-9154-0338-0341-034F84B9A04C}"/>
              </a:ext>
            </a:extLst>
          </p:cNvPr>
          <p:cNvCxnSpPr>
            <a:cxnSpLocks/>
          </p:cNvCxnSpPr>
          <p:nvPr/>
        </p:nvCxnSpPr>
        <p:spPr>
          <a:xfrm>
            <a:off x="8638593" y="5459186"/>
            <a:ext cx="596185" cy="240892"/>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6" name="テキスト ボックス 13">
            <a:extLst>
              <a:ext uri="{FF2B5EF4-FFF2-40B4-BE49-F238E27FC236}">
                <a16:creationId xmlns:a16="http://schemas.microsoft.com/office/drawing/2014/main" id="{F876D147-00FB-FDE0-A26B-903DA18DB5E2}"/>
              </a:ext>
            </a:extLst>
          </p:cNvPr>
          <p:cNvSpPr txBox="1"/>
          <p:nvPr/>
        </p:nvSpPr>
        <p:spPr>
          <a:xfrm>
            <a:off x="3287861" y="4548744"/>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19%</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7" name="テキスト ボックス 13">
            <a:extLst>
              <a:ext uri="{FF2B5EF4-FFF2-40B4-BE49-F238E27FC236}">
                <a16:creationId xmlns:a16="http://schemas.microsoft.com/office/drawing/2014/main" id="{EF3BF59E-473B-D73E-6EE8-0B213E78AE6E}"/>
              </a:ext>
            </a:extLst>
          </p:cNvPr>
          <p:cNvSpPr txBox="1"/>
          <p:nvPr/>
        </p:nvSpPr>
        <p:spPr>
          <a:xfrm>
            <a:off x="6896492" y="4366867"/>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26%</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8" name="テキスト ボックス 13">
            <a:extLst>
              <a:ext uri="{FF2B5EF4-FFF2-40B4-BE49-F238E27FC236}">
                <a16:creationId xmlns:a16="http://schemas.microsoft.com/office/drawing/2014/main" id="{843CCF4E-299C-BD7C-0B5D-0263933BDDCA}"/>
              </a:ext>
            </a:extLst>
          </p:cNvPr>
          <p:cNvSpPr txBox="1"/>
          <p:nvPr/>
        </p:nvSpPr>
        <p:spPr>
          <a:xfrm>
            <a:off x="8760336" y="5215604"/>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32%</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575722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6C16AD-312D-C088-7E68-F47100CE9025}"/>
              </a:ext>
            </a:extLst>
          </p:cNvPr>
          <p:cNvSpPr>
            <a:spLocks noGrp="1"/>
          </p:cNvSpPr>
          <p:nvPr>
            <p:ph type="title"/>
          </p:nvPr>
        </p:nvSpPr>
        <p:spPr/>
        <p:txBody>
          <a:bodyPr/>
          <a:lstStyle/>
          <a:p>
            <a:r>
              <a:rPr kumimoji="1" lang="ja-JP" altLang="en-US"/>
              <a:t>選択的に保護する</a:t>
            </a:r>
            <a:r>
              <a:rPr lang="ja-JP" altLang="en-US"/>
              <a:t>データ</a:t>
            </a:r>
            <a:r>
              <a:rPr kumimoji="1" lang="ja-JP" altLang="en-US"/>
              <a:t>の判定時間</a:t>
            </a:r>
          </a:p>
        </p:txBody>
      </p:sp>
      <p:sp>
        <p:nvSpPr>
          <p:cNvPr id="3" name="スライド番号プレースホルダー 2">
            <a:extLst>
              <a:ext uri="{FF2B5EF4-FFF2-40B4-BE49-F238E27FC236}">
                <a16:creationId xmlns:a16="http://schemas.microsoft.com/office/drawing/2014/main" id="{1A8462C6-27CD-07AC-38ED-0083F2B664D2}"/>
              </a:ext>
            </a:extLst>
          </p:cNvPr>
          <p:cNvSpPr>
            <a:spLocks noGrp="1"/>
          </p:cNvSpPr>
          <p:nvPr>
            <p:ph type="sldNum" sz="quarter" idx="12"/>
          </p:nvPr>
        </p:nvSpPr>
        <p:spPr/>
        <p:txBody>
          <a:bodyPr/>
          <a:lstStyle/>
          <a:p>
            <a:r>
              <a:rPr kumimoji="1" lang="en-US" altLang="ja-JP" dirty="0"/>
              <a:t>15</a:t>
            </a:r>
            <a:endParaRPr kumimoji="1" lang="ja-JP" altLang="en-US"/>
          </a:p>
        </p:txBody>
      </p:sp>
      <p:sp>
        <p:nvSpPr>
          <p:cNvPr id="4" name="コンテンツ プレースホルダー 3">
            <a:extLst>
              <a:ext uri="{FF2B5EF4-FFF2-40B4-BE49-F238E27FC236}">
                <a16:creationId xmlns:a16="http://schemas.microsoft.com/office/drawing/2014/main" id="{1A153B79-6C46-BC46-B49C-3708AD429795}"/>
              </a:ext>
            </a:extLst>
          </p:cNvPr>
          <p:cNvSpPr>
            <a:spLocks noGrp="1"/>
          </p:cNvSpPr>
          <p:nvPr>
            <p:ph idx="1"/>
          </p:nvPr>
        </p:nvSpPr>
        <p:spPr/>
        <p:txBody>
          <a:bodyPr/>
          <a:lstStyle/>
          <a:p>
            <a:r>
              <a:rPr lang="ja-JP" altLang="en-US"/>
              <a:t>選択的なデータ保護に必要な</a:t>
            </a:r>
            <a:r>
              <a:rPr lang="en-US" altLang="ja-JP" dirty="0"/>
              <a:t>VM</a:t>
            </a:r>
            <a:r>
              <a:rPr lang="ja-JP" altLang="en-US"/>
              <a:t>のメモリ解析時間を調べた</a:t>
            </a:r>
            <a:endParaRPr lang="en-US" altLang="ja-JP" dirty="0"/>
          </a:p>
          <a:p>
            <a:pPr lvl="1"/>
            <a:r>
              <a:rPr lang="ja-JP" altLang="en-US"/>
              <a:t>アプリケーションの</a:t>
            </a:r>
            <a:r>
              <a:rPr lang="en-US" altLang="ja-JP" dirty="0"/>
              <a:t>50GB</a:t>
            </a:r>
            <a:r>
              <a:rPr lang="ja-JP" altLang="en-US"/>
              <a:t>のメモリを暗号化しないようにした場合</a:t>
            </a:r>
            <a:endParaRPr lang="en-US" altLang="ja-JP" dirty="0"/>
          </a:p>
          <a:p>
            <a:r>
              <a:rPr lang="en-US" altLang="ja-JP" dirty="0"/>
              <a:t>67</a:t>
            </a:r>
            <a:r>
              <a:rPr lang="ja-JP" altLang="en-US"/>
              <a:t>秒のマイグレーション時間に対して判定時間は</a:t>
            </a:r>
            <a:r>
              <a:rPr lang="en-US" altLang="ja-JP" dirty="0"/>
              <a:t>2.6</a:t>
            </a:r>
            <a:r>
              <a:rPr lang="ja-JP" altLang="en-US"/>
              <a:t>秒</a:t>
            </a:r>
            <a:endParaRPr lang="en-US" altLang="ja-JP" dirty="0"/>
          </a:p>
          <a:p>
            <a:pPr lvl="1"/>
            <a:r>
              <a:rPr kumimoji="1" lang="ja-JP" altLang="en-US"/>
              <a:t>空きメモリの判定は</a:t>
            </a:r>
            <a:r>
              <a:rPr kumimoji="1" lang="en-US" altLang="ja-JP" dirty="0"/>
              <a:t>1</a:t>
            </a:r>
            <a:r>
              <a:rPr kumimoji="1" lang="ja-JP" altLang="en-US"/>
              <a:t>ページあたり</a:t>
            </a:r>
            <a:r>
              <a:rPr kumimoji="1" lang="en-US" altLang="ja-JP" dirty="0"/>
              <a:t>27</a:t>
            </a:r>
            <a:r>
              <a:rPr kumimoji="1" lang="ja-JP" altLang="en-US"/>
              <a:t>ナノ秒で高速に行える</a:t>
            </a:r>
            <a:endParaRPr kumimoji="1" lang="en-US" altLang="ja-JP" dirty="0"/>
          </a:p>
          <a:p>
            <a:pPr lvl="1"/>
            <a:r>
              <a:rPr lang="ja-JP" altLang="en-US"/>
              <a:t>プロセスメモリの判定は</a:t>
            </a:r>
            <a:r>
              <a:rPr lang="en-US" altLang="ja-JP" dirty="0"/>
              <a:t>168</a:t>
            </a:r>
            <a:r>
              <a:rPr lang="ja-JP" altLang="en-US"/>
              <a:t>ナノ秒で</a:t>
            </a:r>
            <a:r>
              <a:rPr lang="en-US" altLang="ja-JP" dirty="0"/>
              <a:t>6.2</a:t>
            </a:r>
            <a:r>
              <a:rPr lang="ja-JP" altLang="en-US"/>
              <a:t>倍かかる</a:t>
            </a:r>
            <a:endParaRPr lang="en-US" altLang="ja-JP" dirty="0"/>
          </a:p>
          <a:p>
            <a:pPr lvl="2"/>
            <a:r>
              <a:rPr lang="ja-JP" altLang="en-US"/>
              <a:t>プロセス内の特定メモリ領域の判定はさらに</a:t>
            </a:r>
            <a:r>
              <a:rPr lang="en-US" altLang="ja-JP" dirty="0"/>
              <a:t>48</a:t>
            </a:r>
            <a:r>
              <a:rPr lang="ja-JP" altLang="en-US"/>
              <a:t>ナノ秒必要</a:t>
            </a:r>
            <a:endParaRPr lang="en-US" altLang="ja-JP" dirty="0"/>
          </a:p>
          <a:p>
            <a:pPr lvl="2"/>
            <a:endParaRPr lang="en-US" altLang="ja-JP" dirty="0"/>
          </a:p>
        </p:txBody>
      </p:sp>
      <p:graphicFrame>
        <p:nvGraphicFramePr>
          <p:cNvPr id="5" name="グラフ 4">
            <a:extLst>
              <a:ext uri="{FF2B5EF4-FFF2-40B4-BE49-F238E27FC236}">
                <a16:creationId xmlns:a16="http://schemas.microsoft.com/office/drawing/2014/main" id="{5F8132B3-0452-0147-8225-844D2DBDBB3B}"/>
              </a:ext>
            </a:extLst>
          </p:cNvPr>
          <p:cNvGraphicFramePr>
            <a:graphicFrameLocks/>
          </p:cNvGraphicFramePr>
          <p:nvPr>
            <p:extLst>
              <p:ext uri="{D42A27DB-BD31-4B8C-83A1-F6EECF244321}">
                <p14:modId xmlns:p14="http://schemas.microsoft.com/office/powerpoint/2010/main" val="1251375248"/>
              </p:ext>
            </p:extLst>
          </p:nvPr>
        </p:nvGraphicFramePr>
        <p:xfrm>
          <a:off x="3137749" y="4194891"/>
          <a:ext cx="6398137" cy="2595874"/>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Arrow Connector 7">
            <a:extLst>
              <a:ext uri="{FF2B5EF4-FFF2-40B4-BE49-F238E27FC236}">
                <a16:creationId xmlns:a16="http://schemas.microsoft.com/office/drawing/2014/main" id="{7447073D-4B30-3FE7-611F-428EEAD765E1}"/>
              </a:ext>
            </a:extLst>
          </p:cNvPr>
          <p:cNvCxnSpPr>
            <a:cxnSpLocks/>
          </p:cNvCxnSpPr>
          <p:nvPr/>
        </p:nvCxnSpPr>
        <p:spPr>
          <a:xfrm flipV="1">
            <a:off x="4907903" y="5409839"/>
            <a:ext cx="335902" cy="856818"/>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9" name="テキスト ボックス 13">
            <a:extLst>
              <a:ext uri="{FF2B5EF4-FFF2-40B4-BE49-F238E27FC236}">
                <a16:creationId xmlns:a16="http://schemas.microsoft.com/office/drawing/2014/main" id="{49F5DE55-25D7-97FB-353C-E95CACE56297}"/>
              </a:ext>
            </a:extLst>
          </p:cNvPr>
          <p:cNvSpPr txBox="1"/>
          <p:nvPr/>
        </p:nvSpPr>
        <p:spPr>
          <a:xfrm>
            <a:off x="4535321" y="5530471"/>
            <a:ext cx="619080" cy="307777"/>
          </a:xfrm>
          <a:prstGeom prst="rect">
            <a:avLst/>
          </a:prstGeom>
          <a:noFill/>
        </p:spPr>
        <p:txBody>
          <a:bodyPr wrap="none" rtlCol="0">
            <a:spAutoFit/>
          </a:bodyPr>
          <a:lstStyle/>
          <a:p>
            <a:r>
              <a:rPr kumimoji="1" lang="en-US" altLang="ja-JP" sz="1400" b="1" dirty="0">
                <a:solidFill>
                  <a:srgbClr val="FF0000"/>
                </a:solidFill>
                <a:latin typeface="Yu Gothic" panose="020B0400000000000000" pitchFamily="34" charset="-128"/>
                <a:ea typeface="Yu Gothic" panose="020B0400000000000000" pitchFamily="34" charset="-128"/>
              </a:rPr>
              <a:t>6.2</a:t>
            </a:r>
            <a:r>
              <a:rPr lang="ja-JP" altLang="en-US" sz="1400" b="1">
                <a:solidFill>
                  <a:srgbClr val="FF0000"/>
                </a:solidFill>
                <a:latin typeface="Yu Gothic" panose="020B0400000000000000" pitchFamily="34" charset="-128"/>
                <a:ea typeface="Yu Gothic" panose="020B0400000000000000" pitchFamily="34" charset="-128"/>
              </a:rPr>
              <a:t>倍</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0" name="テキスト ボックス 13">
            <a:extLst>
              <a:ext uri="{FF2B5EF4-FFF2-40B4-BE49-F238E27FC236}">
                <a16:creationId xmlns:a16="http://schemas.microsoft.com/office/drawing/2014/main" id="{36C03145-DBDB-33F2-F9B3-A3F39C6E9D73}"/>
              </a:ext>
            </a:extLst>
          </p:cNvPr>
          <p:cNvSpPr txBox="1"/>
          <p:nvPr/>
        </p:nvSpPr>
        <p:spPr>
          <a:xfrm>
            <a:off x="5243805" y="4788723"/>
            <a:ext cx="596638"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48ns</a:t>
            </a:r>
            <a:endParaRPr kumimoji="1" lang="ja-JP" altLang="en-US" sz="1400" b="1">
              <a:solidFill>
                <a:srgbClr val="FF0000"/>
              </a:solidFill>
              <a:latin typeface="Yu Gothic" panose="020B0400000000000000" pitchFamily="34" charset="-128"/>
              <a:ea typeface="Yu Gothic" panose="020B0400000000000000" pitchFamily="34" charset="-128"/>
            </a:endParaRPr>
          </a:p>
        </p:txBody>
      </p:sp>
      <p:cxnSp>
        <p:nvCxnSpPr>
          <p:cNvPr id="11" name="Straight Arrow Connector 7">
            <a:extLst>
              <a:ext uri="{FF2B5EF4-FFF2-40B4-BE49-F238E27FC236}">
                <a16:creationId xmlns:a16="http://schemas.microsoft.com/office/drawing/2014/main" id="{DC347CF4-8BBA-D35C-FF19-D0423C856EEF}"/>
              </a:ext>
            </a:extLst>
          </p:cNvPr>
          <p:cNvCxnSpPr>
            <a:cxnSpLocks/>
          </p:cNvCxnSpPr>
          <p:nvPr/>
        </p:nvCxnSpPr>
        <p:spPr>
          <a:xfrm flipV="1">
            <a:off x="5616387" y="5011078"/>
            <a:ext cx="336544" cy="309067"/>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37636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A7C4BE-A821-4EBD-54DF-8B73D3DE6E0A}"/>
              </a:ext>
            </a:extLst>
          </p:cNvPr>
          <p:cNvSpPr>
            <a:spLocks noGrp="1"/>
          </p:cNvSpPr>
          <p:nvPr>
            <p:ph type="title"/>
          </p:nvPr>
        </p:nvSpPr>
        <p:spPr/>
        <p:txBody>
          <a:bodyPr/>
          <a:lstStyle/>
          <a:p>
            <a:r>
              <a:rPr lang="ja-JP" altLang="en-US"/>
              <a:t>まとめ</a:t>
            </a:r>
            <a:endParaRPr kumimoji="1" lang="ja-JP" altLang="en-US"/>
          </a:p>
        </p:txBody>
      </p:sp>
      <p:sp>
        <p:nvSpPr>
          <p:cNvPr id="3" name="コンテンツ プレースホルダー 2">
            <a:extLst>
              <a:ext uri="{FF2B5EF4-FFF2-40B4-BE49-F238E27FC236}">
                <a16:creationId xmlns:a16="http://schemas.microsoft.com/office/drawing/2014/main" id="{1B0C7D1A-7A45-5938-AE4E-D1EC69D26E60}"/>
              </a:ext>
            </a:extLst>
          </p:cNvPr>
          <p:cNvSpPr>
            <a:spLocks noGrp="1"/>
          </p:cNvSpPr>
          <p:nvPr>
            <p:ph idx="1"/>
          </p:nvPr>
        </p:nvSpPr>
        <p:spPr/>
        <p:txBody>
          <a:bodyPr/>
          <a:lstStyle/>
          <a:p>
            <a:r>
              <a:rPr lang="ja-JP" altLang="en-US"/>
              <a:t>分割マイグレーションとリモートページングにおいてメモリデータ保護を最適化する</a:t>
            </a:r>
            <a:r>
              <a:rPr lang="en-US" altLang="ja-JP" dirty="0" err="1"/>
              <a:t>SEmigrate</a:t>
            </a:r>
            <a:r>
              <a:rPr lang="ja-JP" altLang="en-US"/>
              <a:t>を提案</a:t>
            </a:r>
            <a:endParaRPr lang="en-US" altLang="ja-JP" dirty="0"/>
          </a:p>
          <a:p>
            <a:pPr lvl="1"/>
            <a:r>
              <a:rPr lang="ja-JP" altLang="en-US"/>
              <a:t>サブホストにおけるデータ保護の最適化</a:t>
            </a:r>
            <a:endParaRPr lang="en-US" altLang="ja-JP" dirty="0"/>
          </a:p>
          <a:p>
            <a:pPr lvl="1"/>
            <a:r>
              <a:rPr lang="en-JP" altLang="ja-JP" dirty="0"/>
              <a:t>VM</a:t>
            </a:r>
            <a:r>
              <a:rPr lang="ja-JP" altLang="en-JP"/>
              <a:t>内</a:t>
            </a:r>
            <a:r>
              <a:rPr lang="ja-JP" altLang="en-US"/>
              <a:t>情報に基づく選択的なデータ保護</a:t>
            </a:r>
            <a:endParaRPr lang="en-US" altLang="ja-JP" dirty="0"/>
          </a:p>
          <a:p>
            <a:pPr lvl="2"/>
            <a:r>
              <a:rPr lang="en-US" altLang="ja-JP" dirty="0"/>
              <a:t>VM</a:t>
            </a:r>
            <a:r>
              <a:rPr lang="ja-JP" altLang="en-US"/>
              <a:t>内の</a:t>
            </a:r>
            <a:r>
              <a:rPr lang="en-US" altLang="ja-JP" dirty="0"/>
              <a:t>OS</a:t>
            </a:r>
            <a:r>
              <a:rPr lang="ja-JP" altLang="en-US"/>
              <a:t>やアプリケーションのメモリを解析</a:t>
            </a:r>
            <a:endParaRPr lang="en-US" altLang="ja-JP" dirty="0"/>
          </a:p>
          <a:p>
            <a:pPr lvl="1"/>
            <a:r>
              <a:rPr lang="ja-JP" altLang="en-US"/>
              <a:t>分割マイグレーション時間を</a:t>
            </a:r>
            <a:r>
              <a:rPr lang="en-US" altLang="ja-JP" dirty="0"/>
              <a:t>43%</a:t>
            </a:r>
            <a:r>
              <a:rPr lang="ja-JP" altLang="en-US"/>
              <a:t>，ベンチマーク実行時間を</a:t>
            </a:r>
            <a:r>
              <a:rPr lang="en-US" altLang="ja-JP" dirty="0"/>
              <a:t>19%</a:t>
            </a:r>
            <a:r>
              <a:rPr lang="ja-JP" altLang="en-US"/>
              <a:t>削減</a:t>
            </a:r>
            <a:endParaRPr lang="en-US" altLang="ja-JP" dirty="0"/>
          </a:p>
          <a:p>
            <a:r>
              <a:rPr lang="ja-JP" altLang="en-US"/>
              <a:t>今後の課題</a:t>
            </a:r>
            <a:endParaRPr lang="en-US" altLang="ja-JP" dirty="0"/>
          </a:p>
          <a:p>
            <a:pPr lvl="1"/>
            <a:r>
              <a:rPr lang="ja-JP" altLang="en-US"/>
              <a:t>様々な実アプリケーションへの選択的なデータ保護の適用</a:t>
            </a:r>
            <a:endParaRPr lang="en-US" altLang="ja-JP" dirty="0"/>
          </a:p>
          <a:p>
            <a:pPr lvl="1"/>
            <a:r>
              <a:rPr kumimoji="1" lang="ja-JP" altLang="en-US"/>
              <a:t>ユーザや開発者が保護すべきデータを指定しやすくする仕組み</a:t>
            </a:r>
          </a:p>
          <a:p>
            <a:pPr lvl="1"/>
            <a:endParaRPr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D8885E3D-1EB7-0A5C-ACCF-CB45C5D4A2C3}"/>
              </a:ext>
            </a:extLst>
          </p:cNvPr>
          <p:cNvSpPr>
            <a:spLocks noGrp="1"/>
          </p:cNvSpPr>
          <p:nvPr>
            <p:ph type="sldNum" sz="quarter" idx="12"/>
          </p:nvPr>
        </p:nvSpPr>
        <p:spPr/>
        <p:txBody>
          <a:bodyPr/>
          <a:lstStyle/>
          <a:p>
            <a:r>
              <a:rPr kumimoji="1" lang="en-US" altLang="ja-JP" dirty="0"/>
              <a:t>16</a:t>
            </a:r>
            <a:endParaRPr kumimoji="1" lang="ja-JP" altLang="en-US"/>
          </a:p>
        </p:txBody>
      </p:sp>
    </p:spTree>
    <p:extLst>
      <p:ext uri="{BB962C8B-B14F-4D97-AF65-F5344CB8AC3E}">
        <p14:creationId xmlns:p14="http://schemas.microsoft.com/office/powerpoint/2010/main" val="952981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D6995-450A-D693-4E6D-35C8BD3E3E6D}"/>
              </a:ext>
            </a:extLst>
          </p:cNvPr>
          <p:cNvSpPr>
            <a:spLocks noGrp="1"/>
          </p:cNvSpPr>
          <p:nvPr>
            <p:ph type="title"/>
          </p:nvPr>
        </p:nvSpPr>
        <p:spPr/>
        <p:txBody>
          <a:bodyPr/>
          <a:lstStyle/>
          <a:p>
            <a:r>
              <a:rPr lang="ja-JP" altLang="en-US"/>
              <a:t>空きメモリの判定</a:t>
            </a:r>
            <a:endParaRPr lang="en-JP" dirty="0"/>
          </a:p>
        </p:txBody>
      </p:sp>
      <p:sp>
        <p:nvSpPr>
          <p:cNvPr id="3" name="Slide Number Placeholder 2">
            <a:extLst>
              <a:ext uri="{FF2B5EF4-FFF2-40B4-BE49-F238E27FC236}">
                <a16:creationId xmlns:a16="http://schemas.microsoft.com/office/drawing/2014/main" id="{0FB90D2B-C62B-23D2-481E-783C3F14703B}"/>
              </a:ext>
            </a:extLst>
          </p:cNvPr>
          <p:cNvSpPr>
            <a:spLocks noGrp="1"/>
          </p:cNvSpPr>
          <p:nvPr>
            <p:ph type="sldNum" sz="quarter" idx="12"/>
          </p:nvPr>
        </p:nvSpPr>
        <p:spPr/>
        <p:txBody>
          <a:bodyPr/>
          <a:lstStyle/>
          <a:p>
            <a:fld id="{8E1EBD39-E449-DF4E-9D6C-E1C55755AFC2}" type="slidenum">
              <a:rPr kumimoji="1" lang="ja-JP" altLang="en-US" smtClean="0"/>
              <a:t>17</a:t>
            </a:fld>
            <a:endParaRPr kumimoji="1" lang="ja-JP" altLang="en-US"/>
          </a:p>
        </p:txBody>
      </p:sp>
      <p:sp>
        <p:nvSpPr>
          <p:cNvPr id="4" name="Content Placeholder 3">
            <a:extLst>
              <a:ext uri="{FF2B5EF4-FFF2-40B4-BE49-F238E27FC236}">
                <a16:creationId xmlns:a16="http://schemas.microsoft.com/office/drawing/2014/main" id="{10487DB3-9FB2-92E6-23A0-5B9120EB1BA4}"/>
              </a:ext>
            </a:extLst>
          </p:cNvPr>
          <p:cNvSpPr>
            <a:spLocks noGrp="1"/>
          </p:cNvSpPr>
          <p:nvPr>
            <p:ph idx="1"/>
          </p:nvPr>
        </p:nvSpPr>
        <p:spPr/>
        <p:txBody>
          <a:bodyPr/>
          <a:lstStyle/>
          <a:p>
            <a:r>
              <a:rPr lang="en-US" altLang="ja-JP" dirty="0"/>
              <a:t>VM</a:t>
            </a:r>
            <a:r>
              <a:rPr lang="ja-JP" altLang="en-US"/>
              <a:t>のメモリの先頭から順に転送されている間は効率よく判定</a:t>
            </a:r>
            <a:endParaRPr lang="en-US" altLang="ja-JP" dirty="0"/>
          </a:p>
          <a:p>
            <a:pPr lvl="1"/>
            <a:r>
              <a:rPr lang="ja-JP" altLang="en-US"/>
              <a:t>例：マイグレーションの前半ですべてのメモリデータを転送する時</a:t>
            </a:r>
            <a:endParaRPr lang="en-US" altLang="ja-JP" dirty="0"/>
          </a:p>
          <a:p>
            <a:pPr lvl="1"/>
            <a:r>
              <a:rPr lang="en-US" altLang="ja-JP" dirty="0"/>
              <a:t>Linux</a:t>
            </a:r>
            <a:r>
              <a:rPr lang="ja-JP" altLang="en-US"/>
              <a:t>はそれぞれの空きメモリ領域の先頭部分に管理情報を格納</a:t>
            </a:r>
            <a:endParaRPr lang="en-US" altLang="ja-JP" dirty="0"/>
          </a:p>
          <a:p>
            <a:r>
              <a:rPr lang="ja-JP" altLang="en-US"/>
              <a:t>順に転送されない場合でもできるだけ高速に判定</a:t>
            </a:r>
            <a:endParaRPr lang="en-US" altLang="ja-JP" dirty="0"/>
          </a:p>
          <a:p>
            <a:pPr lvl="1"/>
            <a:r>
              <a:rPr lang="ja-JP" altLang="en-US"/>
              <a:t>例：リモートページングで必要なメモリデータだけを転送する時</a:t>
            </a:r>
            <a:endParaRPr lang="en-US" altLang="ja-JP" dirty="0"/>
          </a:p>
          <a:p>
            <a:pPr lvl="1"/>
            <a:r>
              <a:rPr lang="ja-JP" altLang="en-US"/>
              <a:t>空きメモリ領域の先頭になる可能性がある部分だけを一つずつ調べる</a:t>
            </a:r>
            <a:endParaRPr lang="en-US" altLang="ja-JP" dirty="0"/>
          </a:p>
        </p:txBody>
      </p:sp>
      <p:sp>
        <p:nvSpPr>
          <p:cNvPr id="5" name="Rectangle 3">
            <a:extLst>
              <a:ext uri="{FF2B5EF4-FFF2-40B4-BE49-F238E27FC236}">
                <a16:creationId xmlns:a16="http://schemas.microsoft.com/office/drawing/2014/main" id="{305D4E86-CFE7-6C02-F443-89216303408D}"/>
              </a:ext>
            </a:extLst>
          </p:cNvPr>
          <p:cNvSpPr/>
          <p:nvPr/>
        </p:nvSpPr>
        <p:spPr>
          <a:xfrm>
            <a:off x="573640" y="5184978"/>
            <a:ext cx="1411329"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6" name="Rectangle 4">
            <a:extLst>
              <a:ext uri="{FF2B5EF4-FFF2-40B4-BE49-F238E27FC236}">
                <a16:creationId xmlns:a16="http://schemas.microsoft.com/office/drawing/2014/main" id="{4CE62C61-DB0A-8313-E445-2BDB881EA958}"/>
              </a:ext>
            </a:extLst>
          </p:cNvPr>
          <p:cNvSpPr/>
          <p:nvPr/>
        </p:nvSpPr>
        <p:spPr>
          <a:xfrm>
            <a:off x="1984969" y="5184978"/>
            <a:ext cx="333390"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7" name="Rectangle 8">
            <a:extLst>
              <a:ext uri="{FF2B5EF4-FFF2-40B4-BE49-F238E27FC236}">
                <a16:creationId xmlns:a16="http://schemas.microsoft.com/office/drawing/2014/main" id="{C3B58239-C123-A231-58FE-7D00DD7E8CE0}"/>
              </a:ext>
            </a:extLst>
          </p:cNvPr>
          <p:cNvSpPr/>
          <p:nvPr/>
        </p:nvSpPr>
        <p:spPr>
          <a:xfrm>
            <a:off x="2318359" y="5184978"/>
            <a:ext cx="2122013"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8" name="TextBox 32">
            <a:extLst>
              <a:ext uri="{FF2B5EF4-FFF2-40B4-BE49-F238E27FC236}">
                <a16:creationId xmlns:a16="http://schemas.microsoft.com/office/drawing/2014/main" id="{8A3F4FAC-4FF3-A6E5-22D6-AADEA65EDA1D}"/>
              </a:ext>
            </a:extLst>
          </p:cNvPr>
          <p:cNvSpPr txBox="1"/>
          <p:nvPr/>
        </p:nvSpPr>
        <p:spPr>
          <a:xfrm>
            <a:off x="852928" y="5717676"/>
            <a:ext cx="2597472" cy="584775"/>
          </a:xfrm>
          <a:prstGeom prst="rect">
            <a:avLst/>
          </a:prstGeom>
          <a:noFill/>
        </p:spPr>
        <p:txBody>
          <a:bodyPr wrap="square" rtlCol="0">
            <a:spAutoFit/>
          </a:bodyPr>
          <a:lstStyle/>
          <a:p>
            <a:pPr algn="ctr"/>
            <a:r>
              <a:rPr lang="ja-JP" altLang="en-US" sz="1600">
                <a:latin typeface="Yu Gothic Medium" panose="020B0400000000000000" pitchFamily="34" charset="-128"/>
                <a:ea typeface="Yu Gothic Medium" panose="020B0400000000000000" pitchFamily="34" charset="-128"/>
              </a:rPr>
              <a:t>管理情報</a:t>
            </a:r>
            <a:endParaRPr lang="en-US" altLang="ja-JP" sz="1600" dirty="0">
              <a:latin typeface="Yu Gothic Medium" panose="020B0400000000000000" pitchFamily="34" charset="-128"/>
              <a:ea typeface="Yu Gothic Medium" panose="020B0400000000000000" pitchFamily="34" charset="-128"/>
            </a:endParaRPr>
          </a:p>
          <a:p>
            <a:pPr algn="ctr"/>
            <a:r>
              <a:rPr lang="ja-JP" altLang="en-US" sz="1600">
                <a:latin typeface="Yu Gothic Medium" panose="020B0400000000000000" pitchFamily="34" charset="-128"/>
                <a:ea typeface="Yu Gothic Medium" panose="020B0400000000000000" pitchFamily="34" charset="-128"/>
              </a:rPr>
              <a:t>（空きメモリの大きさ）　</a:t>
            </a:r>
            <a:endParaRPr lang="en-JP" sz="1600" dirty="0">
              <a:latin typeface="Yu Gothic Medium" panose="020B0400000000000000" pitchFamily="34" charset="-128"/>
              <a:ea typeface="Yu Gothic Medium" panose="020B0400000000000000" pitchFamily="34" charset="-128"/>
            </a:endParaRPr>
          </a:p>
        </p:txBody>
      </p:sp>
      <p:sp>
        <p:nvSpPr>
          <p:cNvPr id="9" name="TextBox 33">
            <a:extLst>
              <a:ext uri="{FF2B5EF4-FFF2-40B4-BE49-F238E27FC236}">
                <a16:creationId xmlns:a16="http://schemas.microsoft.com/office/drawing/2014/main" id="{D07606DE-856C-62DC-E915-7A718873CA5E}"/>
              </a:ext>
            </a:extLst>
          </p:cNvPr>
          <p:cNvSpPr txBox="1"/>
          <p:nvPr/>
        </p:nvSpPr>
        <p:spPr>
          <a:xfrm>
            <a:off x="2437614" y="4480685"/>
            <a:ext cx="1800493" cy="338554"/>
          </a:xfrm>
          <a:prstGeom prst="rect">
            <a:avLst/>
          </a:prstGeom>
          <a:noFill/>
        </p:spPr>
        <p:txBody>
          <a:bodyPr wrap="square" rtlCol="0">
            <a:spAutoFit/>
          </a:bodyPr>
          <a:lstStyle/>
          <a:p>
            <a:r>
              <a:rPr lang="en-JP" sz="1600" dirty="0">
                <a:latin typeface="Yu Gothic Medium" panose="020B0400000000000000" pitchFamily="34" charset="-128"/>
                <a:ea typeface="Yu Gothic Medium" panose="020B0400000000000000" pitchFamily="34" charset="-128"/>
              </a:rPr>
              <a:t>空きメモリ領域</a:t>
            </a:r>
          </a:p>
        </p:txBody>
      </p:sp>
      <p:sp>
        <p:nvSpPr>
          <p:cNvPr id="11" name="Right Brace 15">
            <a:extLst>
              <a:ext uri="{FF2B5EF4-FFF2-40B4-BE49-F238E27FC236}">
                <a16:creationId xmlns:a16="http://schemas.microsoft.com/office/drawing/2014/main" id="{1991D93E-0E04-CD91-AC0A-DFFC04103D17}"/>
              </a:ext>
            </a:extLst>
          </p:cNvPr>
          <p:cNvSpPr/>
          <p:nvPr/>
        </p:nvSpPr>
        <p:spPr>
          <a:xfrm rot="16200000">
            <a:off x="3122183" y="3714163"/>
            <a:ext cx="180978" cy="2455400"/>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JP"/>
          </a:p>
        </p:txBody>
      </p:sp>
      <p:sp>
        <p:nvSpPr>
          <p:cNvPr id="12" name="Rectangle 16">
            <a:extLst>
              <a:ext uri="{FF2B5EF4-FFF2-40B4-BE49-F238E27FC236}">
                <a16:creationId xmlns:a16="http://schemas.microsoft.com/office/drawing/2014/main" id="{2BAF13FE-B4DA-FABF-A2A5-FF1651A46C51}"/>
              </a:ext>
            </a:extLst>
          </p:cNvPr>
          <p:cNvSpPr/>
          <p:nvPr/>
        </p:nvSpPr>
        <p:spPr>
          <a:xfrm>
            <a:off x="4440372" y="5184978"/>
            <a:ext cx="654908"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dirty="0">
              <a:latin typeface="Yu Gothic Medium" panose="020B0400000000000000" pitchFamily="34" charset="-128"/>
              <a:ea typeface="Yu Gothic Medium" panose="020B0400000000000000" pitchFamily="34" charset="-128"/>
            </a:endParaRPr>
          </a:p>
        </p:txBody>
      </p:sp>
      <p:sp>
        <p:nvSpPr>
          <p:cNvPr id="13" name="Right Arrow 17">
            <a:extLst>
              <a:ext uri="{FF2B5EF4-FFF2-40B4-BE49-F238E27FC236}">
                <a16:creationId xmlns:a16="http://schemas.microsoft.com/office/drawing/2014/main" id="{E834D5DA-AE34-5C93-BDBA-6AEE39EB6E2B}"/>
              </a:ext>
            </a:extLst>
          </p:cNvPr>
          <p:cNvSpPr/>
          <p:nvPr/>
        </p:nvSpPr>
        <p:spPr>
          <a:xfrm>
            <a:off x="675153" y="4620538"/>
            <a:ext cx="981053" cy="41181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JP"/>
          </a:p>
        </p:txBody>
      </p:sp>
      <p:sp>
        <p:nvSpPr>
          <p:cNvPr id="14" name="Rectangle 30">
            <a:extLst>
              <a:ext uri="{FF2B5EF4-FFF2-40B4-BE49-F238E27FC236}">
                <a16:creationId xmlns:a16="http://schemas.microsoft.com/office/drawing/2014/main" id="{243D8520-9A15-1C85-18EA-DECFA80A930E}"/>
              </a:ext>
            </a:extLst>
          </p:cNvPr>
          <p:cNvSpPr/>
          <p:nvPr/>
        </p:nvSpPr>
        <p:spPr>
          <a:xfrm>
            <a:off x="5922556" y="5184978"/>
            <a:ext cx="5611165" cy="4572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solidFill>
                <a:schemeClr val="tx1"/>
              </a:solidFill>
              <a:latin typeface="Yu Gothic Medium" panose="020B0400000000000000" pitchFamily="34" charset="-128"/>
              <a:ea typeface="Yu Gothic Medium" panose="020B0400000000000000" pitchFamily="34" charset="-128"/>
            </a:endParaRPr>
          </a:p>
        </p:txBody>
      </p:sp>
      <p:sp>
        <p:nvSpPr>
          <p:cNvPr id="15" name="TextBox 32">
            <a:extLst>
              <a:ext uri="{FF2B5EF4-FFF2-40B4-BE49-F238E27FC236}">
                <a16:creationId xmlns:a16="http://schemas.microsoft.com/office/drawing/2014/main" id="{E8B387C4-CC97-C6A3-C717-D427FADDF18F}"/>
              </a:ext>
            </a:extLst>
          </p:cNvPr>
          <p:cNvSpPr txBox="1"/>
          <p:nvPr/>
        </p:nvSpPr>
        <p:spPr>
          <a:xfrm>
            <a:off x="7352143" y="5724428"/>
            <a:ext cx="1420832" cy="584775"/>
          </a:xfrm>
          <a:prstGeom prst="rect">
            <a:avLst/>
          </a:prstGeom>
          <a:noFill/>
        </p:spPr>
        <p:txBody>
          <a:bodyPr wrap="square" rtlCol="0">
            <a:spAutoFit/>
          </a:bodyPr>
          <a:lstStyle/>
          <a:p>
            <a:pPr algn="ctr"/>
            <a:r>
              <a:rPr lang="ja-JP" altLang="en-US" sz="1600">
                <a:latin typeface="Yu Gothic Medium" panose="020B0400000000000000" pitchFamily="34" charset="-128"/>
                <a:ea typeface="Yu Gothic Medium" panose="020B0400000000000000" pitchFamily="34" charset="-128"/>
              </a:rPr>
              <a:t>先頭部分</a:t>
            </a:r>
            <a:endParaRPr lang="en-US" altLang="ja-JP" sz="1600" dirty="0">
              <a:latin typeface="Yu Gothic Medium" panose="020B0400000000000000" pitchFamily="34" charset="-128"/>
              <a:ea typeface="Yu Gothic Medium" panose="020B0400000000000000" pitchFamily="34" charset="-128"/>
            </a:endParaRPr>
          </a:p>
          <a:p>
            <a:pPr algn="ctr"/>
            <a:r>
              <a:rPr lang="ja-JP" altLang="en-US" sz="1600">
                <a:latin typeface="Yu Gothic Medium" panose="020B0400000000000000" pitchFamily="34" charset="-128"/>
                <a:ea typeface="Yu Gothic Medium" panose="020B0400000000000000" pitchFamily="34" charset="-128"/>
              </a:rPr>
              <a:t>の候補　</a:t>
            </a:r>
            <a:endParaRPr lang="en-JP" sz="1600" dirty="0">
              <a:latin typeface="Yu Gothic Medium" panose="020B0400000000000000" pitchFamily="34" charset="-128"/>
              <a:ea typeface="Yu Gothic Medium" panose="020B0400000000000000" pitchFamily="34" charset="-128"/>
            </a:endParaRPr>
          </a:p>
        </p:txBody>
      </p:sp>
      <p:sp>
        <p:nvSpPr>
          <p:cNvPr id="17" name="Right Brace 34">
            <a:extLst>
              <a:ext uri="{FF2B5EF4-FFF2-40B4-BE49-F238E27FC236}">
                <a16:creationId xmlns:a16="http://schemas.microsoft.com/office/drawing/2014/main" id="{0387F965-E1F0-9945-CCC3-D0BEEFD993BF}"/>
              </a:ext>
            </a:extLst>
          </p:cNvPr>
          <p:cNvSpPr/>
          <p:nvPr/>
        </p:nvSpPr>
        <p:spPr>
          <a:xfrm rot="16200000">
            <a:off x="9141610" y="3662126"/>
            <a:ext cx="195179" cy="2686672"/>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JP"/>
          </a:p>
        </p:txBody>
      </p:sp>
      <p:sp>
        <p:nvSpPr>
          <p:cNvPr id="18" name="Rectangle 36">
            <a:extLst>
              <a:ext uri="{FF2B5EF4-FFF2-40B4-BE49-F238E27FC236}">
                <a16:creationId xmlns:a16="http://schemas.microsoft.com/office/drawing/2014/main" id="{969076A4-3FAE-40A2-11DF-DC9D374BB369}"/>
              </a:ext>
            </a:extLst>
          </p:cNvPr>
          <p:cNvSpPr/>
          <p:nvPr/>
        </p:nvSpPr>
        <p:spPr>
          <a:xfrm>
            <a:off x="9714793" y="5185302"/>
            <a:ext cx="333390" cy="457200"/>
          </a:xfrm>
          <a:prstGeom prst="rect">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latin typeface="Yu Gothic Medium" panose="020B0400000000000000" pitchFamily="34" charset="-128"/>
              <a:ea typeface="Yu Gothic Medium" panose="020B0400000000000000" pitchFamily="34" charset="-128"/>
            </a:endParaRPr>
          </a:p>
        </p:txBody>
      </p:sp>
      <p:sp>
        <p:nvSpPr>
          <p:cNvPr id="19" name="TextBox 32">
            <a:extLst>
              <a:ext uri="{FF2B5EF4-FFF2-40B4-BE49-F238E27FC236}">
                <a16:creationId xmlns:a16="http://schemas.microsoft.com/office/drawing/2014/main" id="{49527F69-10D1-307C-8220-D113B0E1D01B}"/>
              </a:ext>
            </a:extLst>
          </p:cNvPr>
          <p:cNvSpPr txBox="1"/>
          <p:nvPr/>
        </p:nvSpPr>
        <p:spPr>
          <a:xfrm>
            <a:off x="8630990" y="5724428"/>
            <a:ext cx="2597472" cy="584775"/>
          </a:xfrm>
          <a:prstGeom prst="rect">
            <a:avLst/>
          </a:prstGeom>
          <a:noFill/>
        </p:spPr>
        <p:txBody>
          <a:bodyPr wrap="square" rtlCol="0">
            <a:spAutoFit/>
          </a:bodyPr>
          <a:lstStyle/>
          <a:p>
            <a:pPr algn="ctr"/>
            <a:r>
              <a:rPr lang="ja-JP" altLang="en-US" sz="1600">
                <a:latin typeface="Yu Gothic Medium" panose="020B0400000000000000" pitchFamily="34" charset="-128"/>
                <a:ea typeface="Yu Gothic Medium" panose="020B0400000000000000" pitchFamily="34" charset="-128"/>
              </a:rPr>
              <a:t>転送する</a:t>
            </a:r>
            <a:endParaRPr lang="en-US" altLang="ja-JP" sz="1600" dirty="0">
              <a:latin typeface="Yu Gothic Medium" panose="020B0400000000000000" pitchFamily="34" charset="-128"/>
              <a:ea typeface="Yu Gothic Medium" panose="020B0400000000000000" pitchFamily="34" charset="-128"/>
            </a:endParaRPr>
          </a:p>
          <a:p>
            <a:pPr algn="ctr"/>
            <a:r>
              <a:rPr lang="ja-JP" altLang="en-US" sz="1600">
                <a:latin typeface="Yu Gothic Medium" panose="020B0400000000000000" pitchFamily="34" charset="-128"/>
                <a:ea typeface="Yu Gothic Medium" panose="020B0400000000000000" pitchFamily="34" charset="-128"/>
              </a:rPr>
              <a:t>メモリデータ　</a:t>
            </a:r>
            <a:endParaRPr lang="en-JP" sz="1600" dirty="0">
              <a:latin typeface="Yu Gothic Medium" panose="020B0400000000000000" pitchFamily="34" charset="-128"/>
              <a:ea typeface="Yu Gothic Medium" panose="020B0400000000000000" pitchFamily="34" charset="-128"/>
            </a:endParaRPr>
          </a:p>
        </p:txBody>
      </p:sp>
      <p:sp>
        <p:nvSpPr>
          <p:cNvPr id="20" name="Rectangle 29">
            <a:extLst>
              <a:ext uri="{FF2B5EF4-FFF2-40B4-BE49-F238E27FC236}">
                <a16:creationId xmlns:a16="http://schemas.microsoft.com/office/drawing/2014/main" id="{C5A84289-506C-11C4-2D70-A81F32F60DD6}"/>
              </a:ext>
            </a:extLst>
          </p:cNvPr>
          <p:cNvSpPr/>
          <p:nvPr/>
        </p:nvSpPr>
        <p:spPr>
          <a:xfrm>
            <a:off x="9051034" y="5184978"/>
            <a:ext cx="333390"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Yu Gothic Medium" panose="020B0400000000000000" pitchFamily="34" charset="-128"/>
                <a:ea typeface="Yu Gothic Medium" panose="020B0400000000000000" pitchFamily="34" charset="-128"/>
              </a:rPr>
              <a:t>1</a:t>
            </a:r>
            <a:endParaRPr lang="en-JP" dirty="0">
              <a:solidFill>
                <a:schemeClr val="bg1"/>
              </a:solidFill>
              <a:latin typeface="Yu Gothic Medium" panose="020B0400000000000000" pitchFamily="34" charset="-128"/>
              <a:ea typeface="Yu Gothic Medium" panose="020B0400000000000000" pitchFamily="34" charset="-128"/>
            </a:endParaRPr>
          </a:p>
        </p:txBody>
      </p:sp>
      <p:sp>
        <p:nvSpPr>
          <p:cNvPr id="21" name="Rectangle 38">
            <a:extLst>
              <a:ext uri="{FF2B5EF4-FFF2-40B4-BE49-F238E27FC236}">
                <a16:creationId xmlns:a16="http://schemas.microsoft.com/office/drawing/2014/main" id="{8B84FA59-1AE7-5DDE-698A-5A8B495AD5E4}"/>
              </a:ext>
            </a:extLst>
          </p:cNvPr>
          <p:cNvSpPr/>
          <p:nvPr/>
        </p:nvSpPr>
        <p:spPr>
          <a:xfrm>
            <a:off x="7895864" y="5184978"/>
            <a:ext cx="333390"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bg1"/>
                </a:solidFill>
                <a:latin typeface="Yu Gothic Medium" panose="020B0400000000000000" pitchFamily="34" charset="-128"/>
                <a:ea typeface="Yu Gothic Medium" panose="020B0400000000000000" pitchFamily="34" charset="-128"/>
              </a:rPr>
              <a:t>2</a:t>
            </a:r>
          </a:p>
        </p:txBody>
      </p:sp>
      <p:sp>
        <p:nvSpPr>
          <p:cNvPr id="22" name="Rectangle 39">
            <a:extLst>
              <a:ext uri="{FF2B5EF4-FFF2-40B4-BE49-F238E27FC236}">
                <a16:creationId xmlns:a16="http://schemas.microsoft.com/office/drawing/2014/main" id="{641CE35A-5942-1F28-6A5B-4DA1EDC34B58}"/>
              </a:ext>
            </a:extLst>
          </p:cNvPr>
          <p:cNvSpPr/>
          <p:nvPr/>
        </p:nvSpPr>
        <p:spPr>
          <a:xfrm>
            <a:off x="5922557" y="5184978"/>
            <a:ext cx="333390" cy="4572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bg1"/>
                </a:solidFill>
                <a:latin typeface="Yu Gothic Medium" panose="020B0400000000000000" pitchFamily="34" charset="-128"/>
                <a:ea typeface="Yu Gothic Medium" panose="020B0400000000000000" pitchFamily="34" charset="-128"/>
              </a:rPr>
              <a:t>3</a:t>
            </a:r>
          </a:p>
        </p:txBody>
      </p:sp>
      <p:sp>
        <p:nvSpPr>
          <p:cNvPr id="23" name="TextBox 32">
            <a:extLst>
              <a:ext uri="{FF2B5EF4-FFF2-40B4-BE49-F238E27FC236}">
                <a16:creationId xmlns:a16="http://schemas.microsoft.com/office/drawing/2014/main" id="{9180E4F1-555D-43F0-9DC7-61E7B58E47C2}"/>
              </a:ext>
            </a:extLst>
          </p:cNvPr>
          <p:cNvSpPr txBox="1"/>
          <p:nvPr/>
        </p:nvSpPr>
        <p:spPr>
          <a:xfrm>
            <a:off x="7940463" y="4545769"/>
            <a:ext cx="2597472" cy="338554"/>
          </a:xfrm>
          <a:prstGeom prst="rect">
            <a:avLst/>
          </a:prstGeom>
          <a:noFill/>
        </p:spPr>
        <p:txBody>
          <a:bodyPr wrap="square" rtlCol="0">
            <a:spAutoFit/>
          </a:bodyPr>
          <a:lstStyle/>
          <a:p>
            <a:pPr algn="ctr"/>
            <a:r>
              <a:rPr lang="ja-JP" altLang="en-US" sz="1600">
                <a:latin typeface="Yu Gothic Medium" panose="020B0400000000000000" pitchFamily="34" charset="-128"/>
                <a:ea typeface="Yu Gothic Medium" panose="020B0400000000000000" pitchFamily="34" charset="-128"/>
              </a:rPr>
              <a:t>空きメモリ領域の候補　</a:t>
            </a:r>
            <a:endParaRPr lang="en-JP" sz="1600" dirty="0">
              <a:latin typeface="Yu Gothic Medium" panose="020B0400000000000000" pitchFamily="34" charset="-128"/>
              <a:ea typeface="Yu Gothic Medium" panose="020B0400000000000000" pitchFamily="34" charset="-128"/>
            </a:endParaRPr>
          </a:p>
        </p:txBody>
      </p:sp>
      <p:sp>
        <p:nvSpPr>
          <p:cNvPr id="24" name="TextBox 32">
            <a:extLst>
              <a:ext uri="{FF2B5EF4-FFF2-40B4-BE49-F238E27FC236}">
                <a16:creationId xmlns:a16="http://schemas.microsoft.com/office/drawing/2014/main" id="{D7FC1205-6CD2-F476-1F9F-9B8984A7725F}"/>
              </a:ext>
            </a:extLst>
          </p:cNvPr>
          <p:cNvSpPr txBox="1"/>
          <p:nvPr/>
        </p:nvSpPr>
        <p:spPr>
          <a:xfrm>
            <a:off x="5303783" y="5688389"/>
            <a:ext cx="1420832" cy="584775"/>
          </a:xfrm>
          <a:prstGeom prst="rect">
            <a:avLst/>
          </a:prstGeom>
          <a:noFill/>
        </p:spPr>
        <p:txBody>
          <a:bodyPr wrap="square" rtlCol="0">
            <a:spAutoFit/>
          </a:bodyPr>
          <a:lstStyle/>
          <a:p>
            <a:pPr algn="ctr"/>
            <a:r>
              <a:rPr lang="ja-JP" altLang="en-US" sz="1600">
                <a:latin typeface="Yu Gothic Medium" panose="020B0400000000000000" pitchFamily="34" charset="-128"/>
                <a:ea typeface="Yu Gothic Medium" panose="020B0400000000000000" pitchFamily="34" charset="-128"/>
              </a:rPr>
              <a:t>先頭部分</a:t>
            </a:r>
            <a:endParaRPr lang="en-US" altLang="ja-JP" sz="1600" dirty="0">
              <a:latin typeface="Yu Gothic Medium" panose="020B0400000000000000" pitchFamily="34" charset="-128"/>
              <a:ea typeface="Yu Gothic Medium" panose="020B0400000000000000" pitchFamily="34" charset="-128"/>
            </a:endParaRPr>
          </a:p>
          <a:p>
            <a:pPr algn="ctr"/>
            <a:r>
              <a:rPr lang="ja-JP" altLang="en-US" sz="1600">
                <a:latin typeface="Yu Gothic Medium" panose="020B0400000000000000" pitchFamily="34" charset="-128"/>
                <a:ea typeface="Yu Gothic Medium" panose="020B0400000000000000" pitchFamily="34" charset="-128"/>
              </a:rPr>
              <a:t>の候補　</a:t>
            </a:r>
            <a:endParaRPr lang="en-JP" sz="1600" dirty="0">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400427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86CE34-367D-1F48-A879-2E31CEBEF824}"/>
              </a:ext>
            </a:extLst>
          </p:cNvPr>
          <p:cNvSpPr>
            <a:spLocks noGrp="1"/>
          </p:cNvSpPr>
          <p:nvPr>
            <p:ph type="title"/>
          </p:nvPr>
        </p:nvSpPr>
        <p:spPr/>
        <p:txBody>
          <a:bodyPr/>
          <a:lstStyle/>
          <a:p>
            <a:r>
              <a:rPr lang="ja-JP" altLang="en-US"/>
              <a:t>プロセスメモリ領域の判定</a:t>
            </a:r>
            <a:endParaRPr kumimoji="1" lang="ja-JP" altLang="en-US"/>
          </a:p>
        </p:txBody>
      </p:sp>
      <p:sp>
        <p:nvSpPr>
          <p:cNvPr id="3" name="コンテンツ プレースホルダー 2">
            <a:extLst>
              <a:ext uri="{FF2B5EF4-FFF2-40B4-BE49-F238E27FC236}">
                <a16:creationId xmlns:a16="http://schemas.microsoft.com/office/drawing/2014/main" id="{3448238B-4358-2846-A17F-87EE06E0F7AA}"/>
              </a:ext>
            </a:extLst>
          </p:cNvPr>
          <p:cNvSpPr>
            <a:spLocks noGrp="1"/>
          </p:cNvSpPr>
          <p:nvPr>
            <p:ph idx="1"/>
          </p:nvPr>
        </p:nvSpPr>
        <p:spPr/>
        <p:txBody>
          <a:bodyPr/>
          <a:lstStyle/>
          <a:p>
            <a:r>
              <a:rPr lang="ja-JP" altLang="en-US"/>
              <a:t>転送するメモリデータを所有しているプロセスを探索</a:t>
            </a:r>
            <a:endParaRPr lang="en-US" altLang="ja-JP" dirty="0"/>
          </a:p>
          <a:p>
            <a:pPr lvl="1"/>
            <a:r>
              <a:rPr lang="ja-JP" altLang="en-US"/>
              <a:t>メモリデータが含まれる</a:t>
            </a:r>
            <a:r>
              <a:rPr lang="en-JP" altLang="ja-JP" dirty="0"/>
              <a:t>OS</a:t>
            </a:r>
            <a:r>
              <a:rPr lang="ja-JP" altLang="en-JP"/>
              <a:t>内の</a:t>
            </a:r>
            <a:r>
              <a:rPr lang="ja-JP" altLang="en-US"/>
              <a:t>仮想メモリ領域を見つける</a:t>
            </a:r>
            <a:endParaRPr lang="en-US" altLang="ja-JP" dirty="0"/>
          </a:p>
          <a:p>
            <a:pPr lvl="2"/>
            <a:r>
              <a:rPr lang="en-US" altLang="ja-JP" dirty="0"/>
              <a:t>Linux</a:t>
            </a:r>
            <a:r>
              <a:rPr lang="ja-JP" altLang="en-US"/>
              <a:t>で仮想メモリ領域を管理するために使われている赤黒木を探索</a:t>
            </a:r>
            <a:endParaRPr lang="en-US" altLang="ja-JP" dirty="0"/>
          </a:p>
          <a:p>
            <a:pPr lvl="1"/>
            <a:r>
              <a:rPr lang="ja-JP" altLang="en-US"/>
              <a:t>その仮想メモリ領域が属するプロセスを見つける</a:t>
            </a:r>
            <a:endParaRPr lang="en-US" altLang="ja-JP" dirty="0"/>
          </a:p>
          <a:p>
            <a:r>
              <a:rPr lang="ja-JP" altLang="en-US"/>
              <a:t>プロセスの名前や</a:t>
            </a:r>
            <a:r>
              <a:rPr lang="en-US" altLang="ja-JP" dirty="0"/>
              <a:t>ID</a:t>
            </a:r>
            <a:r>
              <a:rPr lang="ja-JP" altLang="en-US"/>
              <a:t>が指定されたものと一致すれば保護が不要なプロセスのメモリと判定</a:t>
            </a:r>
          </a:p>
          <a:p>
            <a:endParaRPr kumimoji="1" lang="ja-JP" altLang="en-US"/>
          </a:p>
        </p:txBody>
      </p:sp>
      <p:sp>
        <p:nvSpPr>
          <p:cNvPr id="4" name="Oval 4">
            <a:extLst>
              <a:ext uri="{FF2B5EF4-FFF2-40B4-BE49-F238E27FC236}">
                <a16:creationId xmlns:a16="http://schemas.microsoft.com/office/drawing/2014/main" id="{57D8F66C-B407-BD49-95F5-0E9BB7020419}"/>
              </a:ext>
            </a:extLst>
          </p:cNvPr>
          <p:cNvSpPr/>
          <p:nvPr/>
        </p:nvSpPr>
        <p:spPr>
          <a:xfrm>
            <a:off x="4947208" y="4334224"/>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5" name="Oval 5">
            <a:extLst>
              <a:ext uri="{FF2B5EF4-FFF2-40B4-BE49-F238E27FC236}">
                <a16:creationId xmlns:a16="http://schemas.microsoft.com/office/drawing/2014/main" id="{6D0670C5-2F5B-794F-BD6B-CCA9D0D1EBD0}"/>
              </a:ext>
            </a:extLst>
          </p:cNvPr>
          <p:cNvSpPr/>
          <p:nvPr/>
        </p:nvSpPr>
        <p:spPr>
          <a:xfrm>
            <a:off x="4596373" y="4827831"/>
            <a:ext cx="406400" cy="383822"/>
          </a:xfrm>
          <a:prstGeom prst="ellipse">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6" name="Oval 6">
            <a:extLst>
              <a:ext uri="{FF2B5EF4-FFF2-40B4-BE49-F238E27FC236}">
                <a16:creationId xmlns:a16="http://schemas.microsoft.com/office/drawing/2014/main" id="{90EDD9E9-627A-5947-A759-AD738A92095F}"/>
              </a:ext>
            </a:extLst>
          </p:cNvPr>
          <p:cNvSpPr/>
          <p:nvPr/>
        </p:nvSpPr>
        <p:spPr>
          <a:xfrm>
            <a:off x="5277815" y="4827831"/>
            <a:ext cx="406400" cy="383822"/>
          </a:xfrm>
          <a:prstGeom prst="ellipse">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7" name="Oval 7">
            <a:extLst>
              <a:ext uri="{FF2B5EF4-FFF2-40B4-BE49-F238E27FC236}">
                <a16:creationId xmlns:a16="http://schemas.microsoft.com/office/drawing/2014/main" id="{AEF92232-D24E-3341-A682-7300901EA111}"/>
              </a:ext>
            </a:extLst>
          </p:cNvPr>
          <p:cNvSpPr/>
          <p:nvPr/>
        </p:nvSpPr>
        <p:spPr>
          <a:xfrm>
            <a:off x="4930931" y="5539031"/>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8" name="Oval 8">
            <a:extLst>
              <a:ext uri="{FF2B5EF4-FFF2-40B4-BE49-F238E27FC236}">
                <a16:creationId xmlns:a16="http://schemas.microsoft.com/office/drawing/2014/main" id="{7DF257AD-E041-1C4C-9BE2-C5DD25F828BD}"/>
              </a:ext>
            </a:extLst>
          </p:cNvPr>
          <p:cNvSpPr/>
          <p:nvPr/>
        </p:nvSpPr>
        <p:spPr>
          <a:xfrm>
            <a:off x="5596977" y="5539031"/>
            <a:ext cx="406400" cy="383822"/>
          </a:xfrm>
          <a:prstGeom prst="ellipse">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cxnSp>
        <p:nvCxnSpPr>
          <p:cNvPr id="9" name="Straight Connector 10">
            <a:extLst>
              <a:ext uri="{FF2B5EF4-FFF2-40B4-BE49-F238E27FC236}">
                <a16:creationId xmlns:a16="http://schemas.microsoft.com/office/drawing/2014/main" id="{259D46FF-F09F-694D-BB34-CE21A8D2F616}"/>
              </a:ext>
            </a:extLst>
          </p:cNvPr>
          <p:cNvCxnSpPr>
            <a:cxnSpLocks/>
            <a:stCxn id="4" idx="4"/>
            <a:endCxn id="5" idx="7"/>
          </p:cNvCxnSpPr>
          <p:nvPr/>
        </p:nvCxnSpPr>
        <p:spPr>
          <a:xfrm flipH="1">
            <a:off x="4943257" y="4718046"/>
            <a:ext cx="207151" cy="1659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11">
            <a:extLst>
              <a:ext uri="{FF2B5EF4-FFF2-40B4-BE49-F238E27FC236}">
                <a16:creationId xmlns:a16="http://schemas.microsoft.com/office/drawing/2014/main" id="{B62C42B5-DF1A-BC46-9EED-76C2E83BD28D}"/>
              </a:ext>
            </a:extLst>
          </p:cNvPr>
          <p:cNvCxnSpPr>
            <a:cxnSpLocks/>
            <a:stCxn id="4" idx="4"/>
            <a:endCxn id="6" idx="1"/>
          </p:cNvCxnSpPr>
          <p:nvPr/>
        </p:nvCxnSpPr>
        <p:spPr>
          <a:xfrm>
            <a:off x="5150408" y="4718046"/>
            <a:ext cx="186923" cy="1659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9">
            <a:extLst>
              <a:ext uri="{FF2B5EF4-FFF2-40B4-BE49-F238E27FC236}">
                <a16:creationId xmlns:a16="http://schemas.microsoft.com/office/drawing/2014/main" id="{3B614015-A0CB-5841-BAAD-EB1FFDF854A2}"/>
              </a:ext>
            </a:extLst>
          </p:cNvPr>
          <p:cNvCxnSpPr>
            <a:cxnSpLocks/>
            <a:stCxn id="6" idx="4"/>
            <a:endCxn id="8" idx="1"/>
          </p:cNvCxnSpPr>
          <p:nvPr/>
        </p:nvCxnSpPr>
        <p:spPr>
          <a:xfrm>
            <a:off x="5481015" y="5211653"/>
            <a:ext cx="175478" cy="383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22">
            <a:extLst>
              <a:ext uri="{FF2B5EF4-FFF2-40B4-BE49-F238E27FC236}">
                <a16:creationId xmlns:a16="http://schemas.microsoft.com/office/drawing/2014/main" id="{DE76FB1B-CC9A-4447-8797-89BA23C90761}"/>
              </a:ext>
            </a:extLst>
          </p:cNvPr>
          <p:cNvCxnSpPr>
            <a:cxnSpLocks/>
            <a:stCxn id="6" idx="4"/>
            <a:endCxn id="7" idx="7"/>
          </p:cNvCxnSpPr>
          <p:nvPr/>
        </p:nvCxnSpPr>
        <p:spPr>
          <a:xfrm flipH="1">
            <a:off x="5277815" y="5211653"/>
            <a:ext cx="203200" cy="383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26">
            <a:extLst>
              <a:ext uri="{FF2B5EF4-FFF2-40B4-BE49-F238E27FC236}">
                <a16:creationId xmlns:a16="http://schemas.microsoft.com/office/drawing/2014/main" id="{2340AAE5-DBE0-3844-9D51-8D7F85120225}"/>
              </a:ext>
            </a:extLst>
          </p:cNvPr>
          <p:cNvSpPr/>
          <p:nvPr/>
        </p:nvSpPr>
        <p:spPr>
          <a:xfrm>
            <a:off x="5296285" y="6137578"/>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latin typeface="Yu Gothic Medium" panose="020B0400000000000000" pitchFamily="34" charset="-128"/>
              <a:ea typeface="Yu Gothic Medium" panose="020B0400000000000000" pitchFamily="34" charset="-128"/>
            </a:endParaRPr>
          </a:p>
        </p:txBody>
      </p:sp>
      <p:cxnSp>
        <p:nvCxnSpPr>
          <p:cNvPr id="14" name="Straight Connector 27">
            <a:extLst>
              <a:ext uri="{FF2B5EF4-FFF2-40B4-BE49-F238E27FC236}">
                <a16:creationId xmlns:a16="http://schemas.microsoft.com/office/drawing/2014/main" id="{BD4E5662-E56A-FC49-B5BA-099B316A55E0}"/>
              </a:ext>
            </a:extLst>
          </p:cNvPr>
          <p:cNvCxnSpPr>
            <a:cxnSpLocks/>
            <a:stCxn id="8" idx="4"/>
            <a:endCxn id="13" idx="0"/>
          </p:cNvCxnSpPr>
          <p:nvPr/>
        </p:nvCxnSpPr>
        <p:spPr>
          <a:xfrm>
            <a:off x="5800177" y="5922853"/>
            <a:ext cx="0" cy="2147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31">
            <a:extLst>
              <a:ext uri="{FF2B5EF4-FFF2-40B4-BE49-F238E27FC236}">
                <a16:creationId xmlns:a16="http://schemas.microsoft.com/office/drawing/2014/main" id="{D54426A9-93C1-0C40-8792-1CEE88EEA364}"/>
              </a:ext>
            </a:extLst>
          </p:cNvPr>
          <p:cNvSpPr txBox="1"/>
          <p:nvPr/>
        </p:nvSpPr>
        <p:spPr>
          <a:xfrm>
            <a:off x="3479670" y="6219905"/>
            <a:ext cx="1800493"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仮想メモリ領域</a:t>
            </a:r>
          </a:p>
        </p:txBody>
      </p:sp>
      <p:cxnSp>
        <p:nvCxnSpPr>
          <p:cNvPr id="18" name="Straight Connector 34">
            <a:extLst>
              <a:ext uri="{FF2B5EF4-FFF2-40B4-BE49-F238E27FC236}">
                <a16:creationId xmlns:a16="http://schemas.microsoft.com/office/drawing/2014/main" id="{28640326-5F9B-ED42-A9EE-FB5F40DE32DE}"/>
              </a:ext>
            </a:extLst>
          </p:cNvPr>
          <p:cNvCxnSpPr>
            <a:cxnSpLocks/>
          </p:cNvCxnSpPr>
          <p:nvPr/>
        </p:nvCxnSpPr>
        <p:spPr>
          <a:xfrm flipH="1">
            <a:off x="3420172" y="5070072"/>
            <a:ext cx="749681" cy="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TextBox 36">
            <a:extLst>
              <a:ext uri="{FF2B5EF4-FFF2-40B4-BE49-F238E27FC236}">
                <a16:creationId xmlns:a16="http://schemas.microsoft.com/office/drawing/2014/main" id="{69B07593-C6A0-744E-9BFD-4CFF5828897A}"/>
              </a:ext>
            </a:extLst>
          </p:cNvPr>
          <p:cNvSpPr txBox="1"/>
          <p:nvPr/>
        </p:nvSpPr>
        <p:spPr>
          <a:xfrm>
            <a:off x="1759015" y="4746906"/>
            <a:ext cx="1569660" cy="646331"/>
          </a:xfrm>
          <a:prstGeom prst="rect">
            <a:avLst/>
          </a:prstGeom>
          <a:noFill/>
        </p:spPr>
        <p:txBody>
          <a:bodyPr wrap="none" rtlCol="0">
            <a:spAutoFit/>
          </a:bodyPr>
          <a:lstStyle/>
          <a:p>
            <a:pPr algn="ctr"/>
            <a:r>
              <a:rPr lang="en-JP" dirty="0">
                <a:latin typeface="Yu Gothic Medium" panose="020B0400000000000000" pitchFamily="34" charset="-128"/>
                <a:ea typeface="Yu Gothic Medium" panose="020B0400000000000000" pitchFamily="34" charset="-128"/>
              </a:rPr>
              <a:t>メモリデータ</a:t>
            </a:r>
          </a:p>
          <a:p>
            <a:pPr algn="ctr"/>
            <a:r>
              <a:rPr lang="en-JP" dirty="0">
                <a:latin typeface="Yu Gothic Medium" panose="020B0400000000000000" pitchFamily="34" charset="-128"/>
                <a:ea typeface="Yu Gothic Medium" panose="020B0400000000000000" pitchFamily="34" charset="-128"/>
              </a:rPr>
              <a:t>のアドレス</a:t>
            </a:r>
          </a:p>
        </p:txBody>
      </p:sp>
      <p:sp>
        <p:nvSpPr>
          <p:cNvPr id="20" name="TextBox 37">
            <a:extLst>
              <a:ext uri="{FF2B5EF4-FFF2-40B4-BE49-F238E27FC236}">
                <a16:creationId xmlns:a16="http://schemas.microsoft.com/office/drawing/2014/main" id="{1A41BA60-1D4D-8444-AE60-50831B208603}"/>
              </a:ext>
            </a:extLst>
          </p:cNvPr>
          <p:cNvSpPr txBox="1"/>
          <p:nvPr/>
        </p:nvSpPr>
        <p:spPr>
          <a:xfrm>
            <a:off x="5528205" y="4304263"/>
            <a:ext cx="877163"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赤黒木</a:t>
            </a:r>
          </a:p>
        </p:txBody>
      </p:sp>
      <p:sp>
        <p:nvSpPr>
          <p:cNvPr id="21" name="Rectangle 38">
            <a:extLst>
              <a:ext uri="{FF2B5EF4-FFF2-40B4-BE49-F238E27FC236}">
                <a16:creationId xmlns:a16="http://schemas.microsoft.com/office/drawing/2014/main" id="{40F5D761-7100-2645-9A53-BAE82663FC6B}"/>
              </a:ext>
            </a:extLst>
          </p:cNvPr>
          <p:cNvSpPr/>
          <p:nvPr/>
        </p:nvSpPr>
        <p:spPr>
          <a:xfrm>
            <a:off x="7185288" y="6142488"/>
            <a:ext cx="1007783" cy="440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dirty="0">
              <a:latin typeface="Yu Gothic Medium" panose="020B0400000000000000" pitchFamily="34" charset="-128"/>
              <a:ea typeface="Yu Gothic Medium" panose="020B0400000000000000" pitchFamily="34" charset="-128"/>
            </a:endParaRPr>
          </a:p>
        </p:txBody>
      </p:sp>
      <p:cxnSp>
        <p:nvCxnSpPr>
          <p:cNvPr id="22" name="Straight Connector 39">
            <a:extLst>
              <a:ext uri="{FF2B5EF4-FFF2-40B4-BE49-F238E27FC236}">
                <a16:creationId xmlns:a16="http://schemas.microsoft.com/office/drawing/2014/main" id="{94B2CA48-FF85-5D44-97F8-6A526D87897C}"/>
              </a:ext>
            </a:extLst>
          </p:cNvPr>
          <p:cNvCxnSpPr>
            <a:cxnSpLocks/>
            <a:stCxn id="21" idx="1"/>
            <a:endCxn id="13" idx="3"/>
          </p:cNvCxnSpPr>
          <p:nvPr/>
        </p:nvCxnSpPr>
        <p:spPr>
          <a:xfrm flipH="1" flipV="1">
            <a:off x="6304068" y="6357711"/>
            <a:ext cx="881220" cy="491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TextBox 41">
            <a:extLst>
              <a:ext uri="{FF2B5EF4-FFF2-40B4-BE49-F238E27FC236}">
                <a16:creationId xmlns:a16="http://schemas.microsoft.com/office/drawing/2014/main" id="{694CC831-D197-724C-BB81-EEA2C5A3A9C2}"/>
              </a:ext>
            </a:extLst>
          </p:cNvPr>
          <p:cNvSpPr txBox="1"/>
          <p:nvPr/>
        </p:nvSpPr>
        <p:spPr>
          <a:xfrm>
            <a:off x="7118194" y="5768246"/>
            <a:ext cx="1107996"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プロセス</a:t>
            </a:r>
          </a:p>
        </p:txBody>
      </p:sp>
      <p:cxnSp>
        <p:nvCxnSpPr>
          <p:cNvPr id="24" name="Straight Connector 39">
            <a:extLst>
              <a:ext uri="{FF2B5EF4-FFF2-40B4-BE49-F238E27FC236}">
                <a16:creationId xmlns:a16="http://schemas.microsoft.com/office/drawing/2014/main" id="{D17690C9-E0C4-3040-8ED3-835F5C4965C5}"/>
              </a:ext>
            </a:extLst>
          </p:cNvPr>
          <p:cNvCxnSpPr>
            <a:cxnSpLocks/>
          </p:cNvCxnSpPr>
          <p:nvPr/>
        </p:nvCxnSpPr>
        <p:spPr>
          <a:xfrm flipH="1" flipV="1">
            <a:off x="8193071" y="6359065"/>
            <a:ext cx="881220" cy="4910"/>
          </a:xfrm>
          <a:prstGeom prst="line">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DCD2D539-0925-244F-8271-0E4BEA7D4CAD}"/>
              </a:ext>
            </a:extLst>
          </p:cNvPr>
          <p:cNvSpPr txBox="1"/>
          <p:nvPr/>
        </p:nvSpPr>
        <p:spPr>
          <a:xfrm>
            <a:off x="9200854" y="6203805"/>
            <a:ext cx="1338828" cy="369332"/>
          </a:xfrm>
          <a:prstGeom prst="rect">
            <a:avLst/>
          </a:prstGeom>
          <a:noFill/>
        </p:spPr>
        <p:txBody>
          <a:bodyPr wrap="none" rtlCol="0">
            <a:spAutoFit/>
          </a:bodyPr>
          <a:lstStyle/>
          <a:p>
            <a:r>
              <a:rPr kumimoji="1" lang="ja-JP" altLang="en-US">
                <a:latin typeface="Yu Gothic Medium" panose="020B0400000000000000" pitchFamily="34" charset="-128"/>
                <a:ea typeface="Yu Gothic Medium" panose="020B0400000000000000" pitchFamily="34" charset="-128"/>
              </a:rPr>
              <a:t>プロセス名</a:t>
            </a:r>
          </a:p>
        </p:txBody>
      </p:sp>
      <p:sp>
        <p:nvSpPr>
          <p:cNvPr id="27" name="スライド番号プレースホルダー 26">
            <a:extLst>
              <a:ext uri="{FF2B5EF4-FFF2-40B4-BE49-F238E27FC236}">
                <a16:creationId xmlns:a16="http://schemas.microsoft.com/office/drawing/2014/main" id="{602BC185-9AF2-9040-BFCA-54D7C603671E}"/>
              </a:ext>
            </a:extLst>
          </p:cNvPr>
          <p:cNvSpPr>
            <a:spLocks noGrp="1"/>
          </p:cNvSpPr>
          <p:nvPr>
            <p:ph type="sldNum" sz="quarter" idx="12"/>
          </p:nvPr>
        </p:nvSpPr>
        <p:spPr/>
        <p:txBody>
          <a:bodyPr/>
          <a:lstStyle/>
          <a:p>
            <a:fld id="{8E1EBD39-E449-DF4E-9D6C-E1C55755AFC2}" type="slidenum">
              <a:rPr kumimoji="1" lang="ja-JP" altLang="en-US" smtClean="0"/>
              <a:t>18</a:t>
            </a:fld>
            <a:endParaRPr kumimoji="1" lang="ja-JP" altLang="en-US"/>
          </a:p>
        </p:txBody>
      </p:sp>
    </p:spTree>
    <p:extLst>
      <p:ext uri="{BB962C8B-B14F-4D97-AF65-F5344CB8AC3E}">
        <p14:creationId xmlns:p14="http://schemas.microsoft.com/office/powerpoint/2010/main" val="89199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F3FFC43-C127-D34A-B977-BC5BFF4C8874}"/>
              </a:ext>
            </a:extLst>
          </p:cNvPr>
          <p:cNvSpPr>
            <a:spLocks noGrp="1"/>
          </p:cNvSpPr>
          <p:nvPr>
            <p:ph idx="1"/>
          </p:nvPr>
        </p:nvSpPr>
        <p:spPr/>
        <p:txBody>
          <a:bodyPr/>
          <a:lstStyle/>
          <a:p>
            <a:r>
              <a:rPr kumimoji="1" lang="ja-JP" altLang="en-US"/>
              <a:t>仮想マシン</a:t>
            </a:r>
            <a:r>
              <a:rPr kumimoji="1" lang="en-US" altLang="ja-JP" dirty="0"/>
              <a:t> </a:t>
            </a:r>
            <a:r>
              <a:rPr lang="en-US" altLang="ja-JP" dirty="0"/>
              <a:t>(</a:t>
            </a:r>
            <a:r>
              <a:rPr kumimoji="1" lang="en-US" altLang="ja-JP" dirty="0"/>
              <a:t>VM</a:t>
            </a:r>
            <a:r>
              <a:rPr lang="en-US" altLang="ja-JP" dirty="0"/>
              <a:t>) </a:t>
            </a:r>
            <a:r>
              <a:rPr lang="ja-JP" altLang="en-US"/>
              <a:t>のメモリ容量が</a:t>
            </a:r>
            <a:r>
              <a:rPr lang="ja-JP" altLang="en-JP"/>
              <a:t>増加</a:t>
            </a:r>
            <a:r>
              <a:rPr lang="ja-JP" altLang="en-US"/>
              <a:t>している</a:t>
            </a:r>
            <a:endParaRPr kumimoji="1" lang="en-US" altLang="ja-JP" dirty="0"/>
          </a:p>
          <a:p>
            <a:pPr lvl="1"/>
            <a:r>
              <a:rPr kumimoji="1" lang="ja-JP" altLang="en-US"/>
              <a:t>その結果，</a:t>
            </a:r>
            <a:r>
              <a:rPr kumimoji="1" lang="en-US" altLang="ja-JP" dirty="0"/>
              <a:t>VM</a:t>
            </a:r>
            <a:r>
              <a:rPr kumimoji="1" lang="ja-JP" altLang="en-US"/>
              <a:t>マイグレーションが難しくなってきている</a:t>
            </a:r>
            <a:endParaRPr kumimoji="1" lang="en-US" altLang="ja-JP" dirty="0"/>
          </a:p>
          <a:p>
            <a:pPr lvl="1"/>
            <a:r>
              <a:rPr kumimoji="1" lang="ja-JP" altLang="en-US"/>
              <a:t>一つの原因は十分なメモリを持つ移送先ホストが必要になること</a:t>
            </a:r>
            <a:endParaRPr kumimoji="1" lang="en-US" altLang="ja-JP" dirty="0"/>
          </a:p>
          <a:p>
            <a:r>
              <a:rPr lang="ja-JP" altLang="en-US"/>
              <a:t>分割マイグレーション</a:t>
            </a:r>
            <a:r>
              <a:rPr lang="en-US" altLang="ja-JP" sz="2000" dirty="0"/>
              <a:t> [</a:t>
            </a:r>
            <a:r>
              <a:rPr lang="en-US" altLang="ja-JP" sz="2000" dirty="0" err="1"/>
              <a:t>Suetake</a:t>
            </a:r>
            <a:r>
              <a:rPr lang="en-US" altLang="ja-JP" sz="2000" dirty="0"/>
              <a:t> et al.'18] </a:t>
            </a:r>
            <a:r>
              <a:rPr lang="ja-JP" altLang="en-US"/>
              <a:t>が提案されている</a:t>
            </a:r>
            <a:endParaRPr lang="en-US" altLang="ja-JP" dirty="0"/>
          </a:p>
          <a:p>
            <a:pPr lvl="1"/>
            <a:r>
              <a:rPr lang="en-US" altLang="ja-JP" dirty="0"/>
              <a:t>VM</a:t>
            </a:r>
            <a:r>
              <a:rPr lang="ja-JP" altLang="en-US"/>
              <a:t>のメモリを分割して複数の小さなホストに転送</a:t>
            </a:r>
            <a:endParaRPr lang="en-US" altLang="ja-JP" dirty="0"/>
          </a:p>
          <a:p>
            <a:pPr lvl="1"/>
            <a:r>
              <a:rPr lang="ja-JP" altLang="en-US"/>
              <a:t>移送先ではホスト間でリモートページングを行いながら</a:t>
            </a:r>
            <a:r>
              <a:rPr lang="en-US" altLang="ja-JP" dirty="0"/>
              <a:t>VM</a:t>
            </a:r>
            <a:r>
              <a:rPr lang="ja-JP" altLang="en-US"/>
              <a:t>を実行</a:t>
            </a:r>
            <a:endParaRPr kumimoji="1" lang="en-US" altLang="ja-JP" dirty="0"/>
          </a:p>
          <a:p>
            <a:pPr marL="914400" lvl="2" indent="0">
              <a:buNone/>
            </a:pPr>
            <a:endParaRPr lang="en-US" altLang="ja-JP" dirty="0"/>
          </a:p>
        </p:txBody>
      </p:sp>
      <p:sp>
        <p:nvSpPr>
          <p:cNvPr id="2" name="タイトル 1">
            <a:extLst>
              <a:ext uri="{FF2B5EF4-FFF2-40B4-BE49-F238E27FC236}">
                <a16:creationId xmlns:a16="http://schemas.microsoft.com/office/drawing/2014/main" id="{37BB3B19-897B-9844-867F-B58AC24F1390}"/>
              </a:ext>
            </a:extLst>
          </p:cNvPr>
          <p:cNvSpPr>
            <a:spLocks noGrp="1"/>
          </p:cNvSpPr>
          <p:nvPr>
            <p:ph type="title"/>
          </p:nvPr>
        </p:nvSpPr>
        <p:spPr/>
        <p:txBody>
          <a:bodyPr/>
          <a:lstStyle/>
          <a:p>
            <a:r>
              <a:rPr kumimoji="1" lang="ja-JP" altLang="en-US"/>
              <a:t>大容量メモリを持つ</a:t>
            </a:r>
            <a:r>
              <a:rPr kumimoji="1" lang="en-US" altLang="ja-JP" dirty="0"/>
              <a:t>VM</a:t>
            </a:r>
            <a:endParaRPr kumimoji="1" lang="ja-JP" altLang="en-US"/>
          </a:p>
        </p:txBody>
      </p:sp>
      <p:sp>
        <p:nvSpPr>
          <p:cNvPr id="14" name="スライド番号プレースホルダー 13">
            <a:extLst>
              <a:ext uri="{FF2B5EF4-FFF2-40B4-BE49-F238E27FC236}">
                <a16:creationId xmlns:a16="http://schemas.microsoft.com/office/drawing/2014/main" id="{CF8A31AA-9578-BF4F-80BE-0DD6F335B46C}"/>
              </a:ext>
            </a:extLst>
          </p:cNvPr>
          <p:cNvSpPr>
            <a:spLocks noGrp="1"/>
          </p:cNvSpPr>
          <p:nvPr>
            <p:ph type="sldNum" sz="quarter" idx="12"/>
          </p:nvPr>
        </p:nvSpPr>
        <p:spPr/>
        <p:txBody>
          <a:bodyPr/>
          <a:lstStyle/>
          <a:p>
            <a:fld id="{8E1EBD39-E449-DF4E-9D6C-E1C55755AFC2}" type="slidenum">
              <a:rPr kumimoji="1" lang="ja-JP" altLang="en-US" smtClean="0"/>
              <a:t>1</a:t>
            </a:fld>
            <a:endParaRPr kumimoji="1" lang="ja-JP" altLang="en-US"/>
          </a:p>
        </p:txBody>
      </p:sp>
      <p:sp>
        <p:nvSpPr>
          <p:cNvPr id="10" name="角丸四角形 3">
            <a:extLst>
              <a:ext uri="{FF2B5EF4-FFF2-40B4-BE49-F238E27FC236}">
                <a16:creationId xmlns:a16="http://schemas.microsoft.com/office/drawing/2014/main" id="{A08128BF-FB71-B115-C71C-6F09DE776EAE}"/>
              </a:ext>
            </a:extLst>
          </p:cNvPr>
          <p:cNvSpPr/>
          <p:nvPr/>
        </p:nvSpPr>
        <p:spPr>
          <a:xfrm>
            <a:off x="1681205" y="4673905"/>
            <a:ext cx="1986523" cy="171637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5" name="角丸四角形 4">
            <a:extLst>
              <a:ext uri="{FF2B5EF4-FFF2-40B4-BE49-F238E27FC236}">
                <a16:creationId xmlns:a16="http://schemas.microsoft.com/office/drawing/2014/main" id="{E7F7E609-C939-FB0D-9C00-C761BD9E53A1}"/>
              </a:ext>
            </a:extLst>
          </p:cNvPr>
          <p:cNvSpPr/>
          <p:nvPr/>
        </p:nvSpPr>
        <p:spPr>
          <a:xfrm>
            <a:off x="5572792" y="4778836"/>
            <a:ext cx="1703479" cy="15770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6" name="テキスト ボックス 5">
            <a:extLst>
              <a:ext uri="{FF2B5EF4-FFF2-40B4-BE49-F238E27FC236}">
                <a16:creationId xmlns:a16="http://schemas.microsoft.com/office/drawing/2014/main" id="{E214E733-3EF2-CE94-C212-7F69AF9A2AF2}"/>
              </a:ext>
            </a:extLst>
          </p:cNvPr>
          <p:cNvSpPr txBox="1"/>
          <p:nvPr/>
        </p:nvSpPr>
        <p:spPr>
          <a:xfrm>
            <a:off x="1799035" y="4256230"/>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移送元ホスト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7" name="テキスト ボックス 6">
            <a:extLst>
              <a:ext uri="{FF2B5EF4-FFF2-40B4-BE49-F238E27FC236}">
                <a16:creationId xmlns:a16="http://schemas.microsoft.com/office/drawing/2014/main" id="{EB3360E3-9926-0BAB-07ED-74CF635D071A}"/>
              </a:ext>
            </a:extLst>
          </p:cNvPr>
          <p:cNvSpPr txBox="1"/>
          <p:nvPr/>
        </p:nvSpPr>
        <p:spPr>
          <a:xfrm>
            <a:off x="5570595" y="4337707"/>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18" name="右矢印 7">
            <a:extLst>
              <a:ext uri="{FF2B5EF4-FFF2-40B4-BE49-F238E27FC236}">
                <a16:creationId xmlns:a16="http://schemas.microsoft.com/office/drawing/2014/main" id="{09712937-F329-EA10-847F-F9BEFE534DE2}"/>
              </a:ext>
            </a:extLst>
          </p:cNvPr>
          <p:cNvSpPr/>
          <p:nvPr/>
        </p:nvSpPr>
        <p:spPr>
          <a:xfrm>
            <a:off x="3878316" y="5343212"/>
            <a:ext cx="1527279"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9" name="テキスト ボックス 8">
            <a:extLst>
              <a:ext uri="{FF2B5EF4-FFF2-40B4-BE49-F238E27FC236}">
                <a16:creationId xmlns:a16="http://schemas.microsoft.com/office/drawing/2014/main" id="{7C09E0AE-7099-A589-7576-0B09DF7113A8}"/>
              </a:ext>
            </a:extLst>
          </p:cNvPr>
          <p:cNvSpPr txBox="1"/>
          <p:nvPr/>
        </p:nvSpPr>
        <p:spPr>
          <a:xfrm>
            <a:off x="3600937" y="4666908"/>
            <a:ext cx="2031325" cy="64633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分割</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マイグレーション</a:t>
            </a:r>
            <a:endPar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0" name="角丸四角形 9">
            <a:extLst>
              <a:ext uri="{FF2B5EF4-FFF2-40B4-BE49-F238E27FC236}">
                <a16:creationId xmlns:a16="http://schemas.microsoft.com/office/drawing/2014/main" id="{1D77C689-8CF6-41CC-079C-1480344AC4B3}"/>
              </a:ext>
            </a:extLst>
          </p:cNvPr>
          <p:cNvSpPr/>
          <p:nvPr/>
        </p:nvSpPr>
        <p:spPr>
          <a:xfrm>
            <a:off x="8273099" y="4778836"/>
            <a:ext cx="1703479" cy="1611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21" name="テキスト ボックス 10">
            <a:extLst>
              <a:ext uri="{FF2B5EF4-FFF2-40B4-BE49-F238E27FC236}">
                <a16:creationId xmlns:a16="http://schemas.microsoft.com/office/drawing/2014/main" id="{239DB791-1589-042D-4231-E62BFAFAF420}"/>
              </a:ext>
            </a:extLst>
          </p:cNvPr>
          <p:cNvSpPr txBox="1"/>
          <p:nvPr/>
        </p:nvSpPr>
        <p:spPr>
          <a:xfrm>
            <a:off x="8391304" y="4337707"/>
            <a:ext cx="146706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2" name="テキスト ボックス 11">
            <a:extLst>
              <a:ext uri="{FF2B5EF4-FFF2-40B4-BE49-F238E27FC236}">
                <a16:creationId xmlns:a16="http://schemas.microsoft.com/office/drawing/2014/main" id="{139B66D2-B9E6-0A91-5001-0062B22743E9}"/>
              </a:ext>
            </a:extLst>
          </p:cNvPr>
          <p:cNvSpPr txBox="1"/>
          <p:nvPr/>
        </p:nvSpPr>
        <p:spPr>
          <a:xfrm>
            <a:off x="7101785" y="5364260"/>
            <a:ext cx="1338829" cy="646331"/>
          </a:xfrm>
          <a:prstGeom prst="rect">
            <a:avLst/>
          </a:prstGeom>
          <a:noFill/>
        </p:spPr>
        <p:txBody>
          <a:bodyPr wrap="none" rtlCol="0">
            <a:spAutoFit/>
          </a:bodyPr>
          <a:lstStyle/>
          <a:p>
            <a:pPr algn="ctr"/>
            <a:r>
              <a:rPr kumimoji="1"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リモート</a:t>
            </a:r>
            <a:endParaRPr kumimoji="1" lang="en-US" altLang="ja-JP" dirty="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a:p>
            <a:pPr algn="ctr"/>
            <a:r>
              <a:rPr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ページング</a:t>
            </a:r>
            <a:endParaRPr kumimoji="1"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3" name="屈折矢印 12">
            <a:extLst>
              <a:ext uri="{FF2B5EF4-FFF2-40B4-BE49-F238E27FC236}">
                <a16:creationId xmlns:a16="http://schemas.microsoft.com/office/drawing/2014/main" id="{40FD8586-686B-F53F-E9C2-5E6A0804F754}"/>
              </a:ext>
            </a:extLst>
          </p:cNvPr>
          <p:cNvSpPr/>
          <p:nvPr/>
        </p:nvSpPr>
        <p:spPr>
          <a:xfrm>
            <a:off x="7772547" y="6225290"/>
            <a:ext cx="871328" cy="4010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4" name="屈折矢印 13">
            <a:extLst>
              <a:ext uri="{FF2B5EF4-FFF2-40B4-BE49-F238E27FC236}">
                <a16:creationId xmlns:a16="http://schemas.microsoft.com/office/drawing/2014/main" id="{B175A19F-4435-460E-C413-2962C4B0EEC3}"/>
              </a:ext>
            </a:extLst>
          </p:cNvPr>
          <p:cNvSpPr/>
          <p:nvPr/>
        </p:nvSpPr>
        <p:spPr>
          <a:xfrm flipH="1">
            <a:off x="6843115" y="6226218"/>
            <a:ext cx="928460" cy="4010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5" name="テキスト ボックス 14">
            <a:extLst>
              <a:ext uri="{FF2B5EF4-FFF2-40B4-BE49-F238E27FC236}">
                <a16:creationId xmlns:a16="http://schemas.microsoft.com/office/drawing/2014/main" id="{0B408329-1CDA-5105-2675-8EADDDA65E5C}"/>
              </a:ext>
            </a:extLst>
          </p:cNvPr>
          <p:cNvSpPr txBox="1"/>
          <p:nvPr/>
        </p:nvSpPr>
        <p:spPr>
          <a:xfrm>
            <a:off x="1672121" y="5244348"/>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26" name="テキスト ボックス 15">
            <a:extLst>
              <a:ext uri="{FF2B5EF4-FFF2-40B4-BE49-F238E27FC236}">
                <a16:creationId xmlns:a16="http://schemas.microsoft.com/office/drawing/2014/main" id="{A0666EF4-EF5B-CC00-22A8-0F6CFCD121FD}"/>
              </a:ext>
            </a:extLst>
          </p:cNvPr>
          <p:cNvSpPr txBox="1"/>
          <p:nvPr/>
        </p:nvSpPr>
        <p:spPr>
          <a:xfrm>
            <a:off x="5563604" y="5304858"/>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7" name="テキスト ボックス 16">
            <a:extLst>
              <a:ext uri="{FF2B5EF4-FFF2-40B4-BE49-F238E27FC236}">
                <a16:creationId xmlns:a16="http://schemas.microsoft.com/office/drawing/2014/main" id="{76BC59BB-140B-BB03-ED16-9AA3A8B95C68}"/>
              </a:ext>
            </a:extLst>
          </p:cNvPr>
          <p:cNvSpPr txBox="1"/>
          <p:nvPr/>
        </p:nvSpPr>
        <p:spPr>
          <a:xfrm>
            <a:off x="8232463" y="5240467"/>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30" name="角丸四角形 19">
            <a:extLst>
              <a:ext uri="{FF2B5EF4-FFF2-40B4-BE49-F238E27FC236}">
                <a16:creationId xmlns:a16="http://schemas.microsoft.com/office/drawing/2014/main" id="{9F2A25F5-1F41-20D9-472E-08F880F890FB}"/>
              </a:ext>
            </a:extLst>
          </p:cNvPr>
          <p:cNvSpPr/>
          <p:nvPr/>
        </p:nvSpPr>
        <p:spPr>
          <a:xfrm>
            <a:off x="1957679" y="4749866"/>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noProof="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31" name="角丸四角形 20">
            <a:extLst>
              <a:ext uri="{FF2B5EF4-FFF2-40B4-BE49-F238E27FC236}">
                <a16:creationId xmlns:a16="http://schemas.microsoft.com/office/drawing/2014/main" id="{5875B3F2-51B7-33A8-B17E-5EC738ED66AA}"/>
              </a:ext>
            </a:extLst>
          </p:cNvPr>
          <p:cNvSpPr/>
          <p:nvPr/>
        </p:nvSpPr>
        <p:spPr>
          <a:xfrm>
            <a:off x="1799035"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32" name="角丸四角形 21">
            <a:extLst>
              <a:ext uri="{FF2B5EF4-FFF2-40B4-BE49-F238E27FC236}">
                <a16:creationId xmlns:a16="http://schemas.microsoft.com/office/drawing/2014/main" id="{C9208327-A2F9-16DD-2E3C-955440A75680}"/>
              </a:ext>
            </a:extLst>
          </p:cNvPr>
          <p:cNvSpPr/>
          <p:nvPr/>
        </p:nvSpPr>
        <p:spPr>
          <a:xfrm>
            <a:off x="2229844"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8" name="角丸四角形 17">
            <a:extLst>
              <a:ext uri="{FF2B5EF4-FFF2-40B4-BE49-F238E27FC236}">
                <a16:creationId xmlns:a16="http://schemas.microsoft.com/office/drawing/2014/main" id="{F228385F-C1C5-37E5-BC90-99909E55F67A}"/>
              </a:ext>
            </a:extLst>
          </p:cNvPr>
          <p:cNvSpPr/>
          <p:nvPr/>
        </p:nvSpPr>
        <p:spPr>
          <a:xfrm>
            <a:off x="2662686"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9" name="角丸四角形 18">
            <a:extLst>
              <a:ext uri="{FF2B5EF4-FFF2-40B4-BE49-F238E27FC236}">
                <a16:creationId xmlns:a16="http://schemas.microsoft.com/office/drawing/2014/main" id="{F73CB5FD-52BF-B153-45BD-7F8DDFF590EC}"/>
              </a:ext>
            </a:extLst>
          </p:cNvPr>
          <p:cNvSpPr/>
          <p:nvPr/>
        </p:nvSpPr>
        <p:spPr>
          <a:xfrm>
            <a:off x="3093495"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19606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4.375E-6 -7.40741E-7 L 0.0879 0.04005 C 0.10612 0.04907 0.1336 0.05394 0.1625 0.05394 C 0.19519 0.05394 0.22149 0.04907 0.23972 0.04005 L 0.32774 -7.40741E-7 " pathEditMode="relative" rAng="0" ptsTypes="AAAAA">
                                      <p:cBhvr>
                                        <p:cTn id="6" dur="2000" fill="hold"/>
                                        <p:tgtEl>
                                          <p:spTgt spid="31"/>
                                        </p:tgtEl>
                                        <p:attrNameLst>
                                          <p:attrName>ppt_x</p:attrName>
                                          <p:attrName>ppt_y</p:attrName>
                                        </p:attrNameLst>
                                      </p:cBhvr>
                                      <p:rCtr x="16380" y="2685"/>
                                    </p:animMotion>
                                  </p:childTnLst>
                                </p:cTn>
                              </p:par>
                              <p:par>
                                <p:cTn id="7" presetID="37" presetClass="path" presetSubtype="0" accel="50000" decel="50000" fill="hold" grpId="0" nodeType="withEffect">
                                  <p:stCondLst>
                                    <p:cond delay="0"/>
                                  </p:stCondLst>
                                  <p:childTnLst>
                                    <p:animMotion origin="layout" path="M -8.33333E-7 -7.40741E-7 L 0.08789 0.04005 C 0.10612 0.04907 0.13359 0.05394 0.1625 0.05394 C 0.19518 0.05394 0.22149 0.04907 0.23971 0.04005 L 0.32774 -7.40741E-7 " pathEditMode="relative" rAng="0" ptsTypes="AAAAA">
                                      <p:cBhvr>
                                        <p:cTn id="8" dur="2000" fill="hold"/>
                                        <p:tgtEl>
                                          <p:spTgt spid="32"/>
                                        </p:tgtEl>
                                        <p:attrNameLst>
                                          <p:attrName>ppt_x</p:attrName>
                                          <p:attrName>ppt_y</p:attrName>
                                        </p:attrNameLst>
                                      </p:cBhvr>
                                      <p:rCtr x="16380" y="2685"/>
                                    </p:animMotion>
                                  </p:childTnLst>
                                </p:cTn>
                              </p:par>
                            </p:childTnLst>
                          </p:cTn>
                        </p:par>
                      </p:childTnLst>
                    </p:cTn>
                  </p:par>
                  <p:par>
                    <p:cTn id="9" fill="hold">
                      <p:stCondLst>
                        <p:cond delay="indefinite"/>
                      </p:stCondLst>
                      <p:childTnLst>
                        <p:par>
                          <p:cTn id="10" fill="hold">
                            <p:stCondLst>
                              <p:cond delay="0"/>
                            </p:stCondLst>
                            <p:childTnLst>
                              <p:par>
                                <p:cTn id="11" presetID="37" presetClass="path" presetSubtype="0" accel="50000" decel="50000" fill="hold" grpId="0" nodeType="clickEffect">
                                  <p:stCondLst>
                                    <p:cond delay="0"/>
                                  </p:stCondLst>
                                  <p:childTnLst>
                                    <p:animMotion origin="layout" path="M -2.08333E-6 3.7037E-7 L 0.08477 -0.04907 C 0.10235 -0.06019 0.12904 -0.06597 0.1569 -0.06597 C 0.18854 -0.06597 0.21406 -0.06019 0.23164 -0.04907 C 0.26003 -0.03287 0.28281 -0.00602 0.31107 0.01088 " pathEditMode="relative" rAng="0" ptsTypes="AAAAA">
                                      <p:cBhvr>
                                        <p:cTn id="12" dur="2000" fill="hold"/>
                                        <p:tgtEl>
                                          <p:spTgt spid="30"/>
                                        </p:tgtEl>
                                        <p:attrNameLst>
                                          <p:attrName>ppt_x</p:attrName>
                                          <p:attrName>ppt_y</p:attrName>
                                        </p:attrNameLst>
                                      </p:cBhvr>
                                      <p:rCtr x="15547" y="-2755"/>
                                    </p:animMotion>
                                  </p:childTnLst>
                                </p:cTn>
                              </p:par>
                            </p:childTnLst>
                          </p:cTn>
                        </p:par>
                      </p:childTnLst>
                    </p:cTn>
                  </p:par>
                  <p:par>
                    <p:cTn id="13" fill="hold">
                      <p:stCondLst>
                        <p:cond delay="indefinite"/>
                      </p:stCondLst>
                      <p:childTnLst>
                        <p:par>
                          <p:cTn id="14" fill="hold">
                            <p:stCondLst>
                              <p:cond delay="0"/>
                            </p:stCondLst>
                            <p:childTnLst>
                              <p:par>
                                <p:cTn id="15" presetID="37" presetClass="path" presetSubtype="0" accel="50000" decel="50000" fill="hold" grpId="0" nodeType="clickEffect">
                                  <p:stCondLst>
                                    <p:cond delay="0"/>
                                  </p:stCondLst>
                                  <p:childTnLst>
                                    <p:animMotion origin="layout" path="M 2.29167E-6 -7.40741E-7 L 0.12851 0.04005 C 0.15521 0.04907 0.19531 0.05394 0.2375 0.05394 C 0.28541 0.05394 0.32383 0.04907 0.35052 0.04005 L 0.47916 -7.40741E-7 " pathEditMode="relative" rAng="0" ptsTypes="AAAAA">
                                      <p:cBhvr>
                                        <p:cTn id="16" dur="2000" fill="hold"/>
                                        <p:tgtEl>
                                          <p:spTgt spid="28"/>
                                        </p:tgtEl>
                                        <p:attrNameLst>
                                          <p:attrName>ppt_x</p:attrName>
                                          <p:attrName>ppt_y</p:attrName>
                                        </p:attrNameLst>
                                      </p:cBhvr>
                                      <p:rCtr x="23958" y="2685"/>
                                    </p:animMotion>
                                  </p:childTnLst>
                                </p:cTn>
                              </p:par>
                              <p:par>
                                <p:cTn id="17" presetID="37" presetClass="path" presetSubtype="0" accel="50000" decel="50000" fill="hold" grpId="0" nodeType="withEffect">
                                  <p:stCondLst>
                                    <p:cond delay="0"/>
                                  </p:stCondLst>
                                  <p:childTnLst>
                                    <p:animMotion origin="layout" path="M -4.16667E-6 -7.40741E-7 L 0.12852 0.04005 C 0.15521 0.04907 0.19532 0.05394 0.2375 0.05394 C 0.28542 0.05394 0.32383 0.04907 0.35053 0.04005 L 0.47917 -7.40741E-7 " pathEditMode="relative" rAng="0" ptsTypes="AAAAA">
                                      <p:cBhvr>
                                        <p:cTn id="18" dur="2000" fill="hold"/>
                                        <p:tgtEl>
                                          <p:spTgt spid="29"/>
                                        </p:tgtEl>
                                        <p:attrNameLst>
                                          <p:attrName>ppt_x</p:attrName>
                                          <p:attrName>ppt_y</p:attrName>
                                        </p:attrNameLst>
                                      </p:cBhvr>
                                      <p:rCtr x="23958" y="2685"/>
                                    </p:animMotion>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blinds(horizontal)">
                                      <p:cBhvr>
                                        <p:cTn id="23" dur="500"/>
                                        <p:tgtEl>
                                          <p:spTgt spid="22"/>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blinds(horizontal)">
                                      <p:cBhvr>
                                        <p:cTn id="26" dur="500"/>
                                        <p:tgtEl>
                                          <p:spTgt spid="23"/>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blinds(horizontal)">
                                      <p:cBhvr>
                                        <p:cTn id="29" dur="500"/>
                                        <p:tgtEl>
                                          <p:spTgt spid="24"/>
                                        </p:tgtEl>
                                      </p:cBhvr>
                                    </p:animEffect>
                                  </p:childTnLst>
                                </p:cTn>
                              </p:par>
                              <p:par>
                                <p:cTn id="30" presetID="37" presetClass="path" presetSubtype="0" accel="50000" decel="50000" fill="hold" grpId="1" nodeType="withEffect">
                                  <p:stCondLst>
                                    <p:cond delay="0"/>
                                  </p:stCondLst>
                                  <p:childTnLst>
                                    <p:animMotion origin="layout" path="M 0.47916 -7.40741E-7 L 0.4375 -0.07407 C 0.42877 -0.08981 0.41614 -0.09861 0.40247 -0.09861 C 0.38711 -0.09861 0.37474 -0.08981 0.36601 -0.07407 C 0.35234 -0.0493 0.34062 -0.02639 0.32721 -0.00116 " pathEditMode="relative" rAng="0" ptsTypes="AAAAA">
                                      <p:cBhvr>
                                        <p:cTn id="31" dur="2000" fill="hold"/>
                                        <p:tgtEl>
                                          <p:spTgt spid="28"/>
                                        </p:tgtEl>
                                        <p:attrNameLst>
                                          <p:attrName>ppt_x</p:attrName>
                                          <p:attrName>ppt_y</p:attrName>
                                        </p:attrNameLst>
                                      </p:cBhvr>
                                      <p:rCtr x="-7604" y="-4931"/>
                                    </p:animMotion>
                                  </p:childTnLst>
                                </p:cTn>
                              </p:par>
                              <p:par>
                                <p:cTn id="32" presetID="37" presetClass="path" presetSubtype="0" accel="50000" decel="50000" fill="hold" grpId="1" nodeType="withEffect">
                                  <p:stCondLst>
                                    <p:cond delay="2000"/>
                                  </p:stCondLst>
                                  <p:childTnLst>
                                    <p:animMotion origin="layout" path="M 0.32774 -7.40741E-7 L 0.38724 0.04005 C 0.39974 0.04907 0.41836 0.05394 0.43816 0.05394 C 0.46016 0.05394 0.478 0.04907 0.4905 0.04005 L 0.54974 -7.40741E-7 " pathEditMode="relative" rAng="0" ptsTypes="AAAAA">
                                      <p:cBhvr>
                                        <p:cTn id="33" dur="2000" fill="hold"/>
                                        <p:tgtEl>
                                          <p:spTgt spid="31"/>
                                        </p:tgtEl>
                                        <p:attrNameLst>
                                          <p:attrName>ppt_x</p:attrName>
                                          <p:attrName>ppt_y</p:attrName>
                                        </p:attrNameLst>
                                      </p:cBhvr>
                                      <p:rCtr x="11094"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4" grpId="0" animBg="1"/>
      <p:bldP spid="30" grpId="0" animBg="1"/>
      <p:bldP spid="31" grpId="0" animBg="1"/>
      <p:bldP spid="31" grpId="1" animBg="1"/>
      <p:bldP spid="32" grpId="0" animBg="1"/>
      <p:bldP spid="28" grpId="0" animBg="1"/>
      <p:bldP spid="28" grpId="1" animBg="1"/>
      <p:bldP spid="29"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02DA18-BDE5-2A4D-A4E1-23037DA5F841}"/>
              </a:ext>
            </a:extLst>
          </p:cNvPr>
          <p:cNvSpPr>
            <a:spLocks noGrp="1"/>
          </p:cNvSpPr>
          <p:nvPr>
            <p:ph type="title"/>
          </p:nvPr>
        </p:nvSpPr>
        <p:spPr/>
        <p:txBody>
          <a:bodyPr/>
          <a:lstStyle/>
          <a:p>
            <a:r>
              <a:rPr kumimoji="1" lang="ja-JP" altLang="en-US"/>
              <a:t>プロセス内の特定メモリ領域の判定</a:t>
            </a:r>
          </a:p>
        </p:txBody>
      </p:sp>
      <p:sp>
        <p:nvSpPr>
          <p:cNvPr id="3" name="スライド番号プレースホルダー 2">
            <a:extLst>
              <a:ext uri="{FF2B5EF4-FFF2-40B4-BE49-F238E27FC236}">
                <a16:creationId xmlns:a16="http://schemas.microsoft.com/office/drawing/2014/main" id="{BB4A8C64-73C0-4F40-A977-F0E55AB9320A}"/>
              </a:ext>
            </a:extLst>
          </p:cNvPr>
          <p:cNvSpPr>
            <a:spLocks noGrp="1"/>
          </p:cNvSpPr>
          <p:nvPr>
            <p:ph type="sldNum" sz="quarter" idx="12"/>
          </p:nvPr>
        </p:nvSpPr>
        <p:spPr/>
        <p:txBody>
          <a:bodyPr/>
          <a:lstStyle/>
          <a:p>
            <a:fld id="{8E1EBD39-E449-DF4E-9D6C-E1C55755AFC2}" type="slidenum">
              <a:rPr kumimoji="1" lang="ja-JP" altLang="en-US" smtClean="0"/>
              <a:t>19</a:t>
            </a:fld>
            <a:endParaRPr kumimoji="1" lang="ja-JP" altLang="en-US"/>
          </a:p>
        </p:txBody>
      </p:sp>
      <p:sp>
        <p:nvSpPr>
          <p:cNvPr id="4" name="コンテンツ プレースホルダー 3">
            <a:extLst>
              <a:ext uri="{FF2B5EF4-FFF2-40B4-BE49-F238E27FC236}">
                <a16:creationId xmlns:a16="http://schemas.microsoft.com/office/drawing/2014/main" id="{FBB1A779-A621-E744-A257-8FA9B0B4ABC0}"/>
              </a:ext>
            </a:extLst>
          </p:cNvPr>
          <p:cNvSpPr>
            <a:spLocks noGrp="1"/>
          </p:cNvSpPr>
          <p:nvPr>
            <p:ph idx="1"/>
          </p:nvPr>
        </p:nvSpPr>
        <p:spPr/>
        <p:txBody>
          <a:bodyPr/>
          <a:lstStyle/>
          <a:p>
            <a:r>
              <a:rPr kumimoji="1" lang="ja-JP" altLang="en-US"/>
              <a:t>転送</a:t>
            </a:r>
            <a:r>
              <a:rPr lang="ja-JP" altLang="en-US"/>
              <a:t>す</a:t>
            </a:r>
            <a:r>
              <a:rPr kumimoji="1" lang="ja-JP" altLang="en-US"/>
              <a:t>るページに割り当てられた仮想アドレスを取得</a:t>
            </a:r>
            <a:endParaRPr kumimoji="1" lang="en-US" altLang="ja-JP" dirty="0"/>
          </a:p>
          <a:p>
            <a:pPr lvl="1"/>
            <a:r>
              <a:rPr lang="ja-JP" altLang="en-US"/>
              <a:t>当該ページを所有しているプロセスを見つける</a:t>
            </a:r>
            <a:endParaRPr lang="en-US" altLang="ja-JP" dirty="0"/>
          </a:p>
          <a:p>
            <a:pPr lvl="1"/>
            <a:r>
              <a:rPr kumimoji="1" lang="ja-JP" altLang="en-US"/>
              <a:t>プロセス内での当該ページの仮想アドレスを計算</a:t>
            </a:r>
            <a:endParaRPr kumimoji="1" lang="en-US" altLang="ja-JP" dirty="0"/>
          </a:p>
          <a:p>
            <a:r>
              <a:rPr lang="ja-JP" altLang="en-US"/>
              <a:t>仮想アドレスが指定されたプロセスの指定されたアドレス範囲に入っていれば保護が不要なメモリ領域と判定</a:t>
            </a:r>
            <a:endParaRPr lang="en-US" altLang="ja-JP" dirty="0"/>
          </a:p>
          <a:p>
            <a:pPr lvl="1"/>
            <a:r>
              <a:rPr kumimoji="1" lang="ja-JP" altLang="en-US"/>
              <a:t>アドレス範囲は現在のところアプリケーションの大域変数を基に特定</a:t>
            </a:r>
            <a:endParaRPr kumimoji="1" lang="en-US" altLang="ja-JP" dirty="0"/>
          </a:p>
        </p:txBody>
      </p:sp>
      <p:cxnSp>
        <p:nvCxnSpPr>
          <p:cNvPr id="7" name="Straight Arrow Connector 6">
            <a:extLst>
              <a:ext uri="{FF2B5EF4-FFF2-40B4-BE49-F238E27FC236}">
                <a16:creationId xmlns:a16="http://schemas.microsoft.com/office/drawing/2014/main" id="{8F947E14-18BB-584F-A306-23738FC3ECEB}"/>
              </a:ext>
            </a:extLst>
          </p:cNvPr>
          <p:cNvCxnSpPr/>
          <p:nvPr/>
        </p:nvCxnSpPr>
        <p:spPr>
          <a:xfrm flipV="1">
            <a:off x="4686309" y="5630442"/>
            <a:ext cx="0" cy="35528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532BF5E-00CE-034B-BC5D-EBB4CA7D24EE}"/>
              </a:ext>
            </a:extLst>
          </p:cNvPr>
          <p:cNvSpPr txBox="1"/>
          <p:nvPr/>
        </p:nvSpPr>
        <p:spPr>
          <a:xfrm>
            <a:off x="4354622" y="6021755"/>
            <a:ext cx="1569660" cy="369332"/>
          </a:xfrm>
          <a:prstGeom prst="rect">
            <a:avLst/>
          </a:prstGeom>
          <a:noFill/>
        </p:spPr>
        <p:txBody>
          <a:bodyPr wrap="none" rtlCol="0">
            <a:spAutoFit/>
          </a:bodyPr>
          <a:lstStyle/>
          <a:p>
            <a:r>
              <a:rPr lang="en-JP" dirty="0"/>
              <a:t>仮想アドレス</a:t>
            </a:r>
          </a:p>
        </p:txBody>
      </p:sp>
      <p:sp>
        <p:nvSpPr>
          <p:cNvPr id="10" name="Rectangle 2">
            <a:extLst>
              <a:ext uri="{FF2B5EF4-FFF2-40B4-BE49-F238E27FC236}">
                <a16:creationId xmlns:a16="http://schemas.microsoft.com/office/drawing/2014/main" id="{4ABA0384-59AA-B22E-C878-D198B104F128}"/>
              </a:ext>
            </a:extLst>
          </p:cNvPr>
          <p:cNvSpPr/>
          <p:nvPr/>
        </p:nvSpPr>
        <p:spPr>
          <a:xfrm>
            <a:off x="2460278" y="5020425"/>
            <a:ext cx="4409440" cy="599440"/>
          </a:xfrm>
          <a:prstGeom prst="rect">
            <a:avLst/>
          </a:prstGeom>
          <a:solidFill>
            <a:schemeClr val="bg2">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1" name="Rectangle 4">
            <a:extLst>
              <a:ext uri="{FF2B5EF4-FFF2-40B4-BE49-F238E27FC236}">
                <a16:creationId xmlns:a16="http://schemas.microsoft.com/office/drawing/2014/main" id="{371FD646-58F7-6AE0-6036-63D73D356875}"/>
              </a:ext>
            </a:extLst>
          </p:cNvPr>
          <p:cNvSpPr/>
          <p:nvPr/>
        </p:nvSpPr>
        <p:spPr>
          <a:xfrm>
            <a:off x="3677644" y="5020425"/>
            <a:ext cx="1554480" cy="599440"/>
          </a:xfrm>
          <a:prstGeom prst="rect">
            <a:avLst/>
          </a:prstGeom>
          <a:solidFill>
            <a:schemeClr val="accent4">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メモリ領域</a:t>
            </a:r>
            <a:endParaRPr lang="en-JP" dirty="0">
              <a:solidFill>
                <a:srgbClr val="FF0000"/>
              </a:solidFill>
            </a:endParaRPr>
          </a:p>
        </p:txBody>
      </p:sp>
      <p:cxnSp>
        <p:nvCxnSpPr>
          <p:cNvPr id="12" name="Straight Arrow Connector 6">
            <a:extLst>
              <a:ext uri="{FF2B5EF4-FFF2-40B4-BE49-F238E27FC236}">
                <a16:creationId xmlns:a16="http://schemas.microsoft.com/office/drawing/2014/main" id="{E3157026-FDFC-9344-A814-5C27CBC073E3}"/>
              </a:ext>
            </a:extLst>
          </p:cNvPr>
          <p:cNvCxnSpPr/>
          <p:nvPr/>
        </p:nvCxnSpPr>
        <p:spPr>
          <a:xfrm flipV="1">
            <a:off x="3695285" y="5642830"/>
            <a:ext cx="0" cy="35528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7">
            <a:extLst>
              <a:ext uri="{FF2B5EF4-FFF2-40B4-BE49-F238E27FC236}">
                <a16:creationId xmlns:a16="http://schemas.microsoft.com/office/drawing/2014/main" id="{B93FEC63-BDC2-0874-5FFE-69CD5A173C71}"/>
              </a:ext>
            </a:extLst>
          </p:cNvPr>
          <p:cNvSpPr txBox="1"/>
          <p:nvPr/>
        </p:nvSpPr>
        <p:spPr>
          <a:xfrm>
            <a:off x="2910673" y="6035884"/>
            <a:ext cx="1050159" cy="369332"/>
          </a:xfrm>
          <a:prstGeom prst="rect">
            <a:avLst/>
          </a:prstGeom>
          <a:noFill/>
        </p:spPr>
        <p:txBody>
          <a:bodyPr wrap="none" rtlCol="0">
            <a:spAutoFit/>
          </a:bodyPr>
          <a:lstStyle/>
          <a:p>
            <a:r>
              <a:rPr lang="en-US" dirty="0" err="1"/>
              <a:t>enc_data</a:t>
            </a:r>
            <a:endParaRPr lang="en-JP" dirty="0"/>
          </a:p>
        </p:txBody>
      </p:sp>
      <p:sp>
        <p:nvSpPr>
          <p:cNvPr id="14" name="Left Brace 19">
            <a:extLst>
              <a:ext uri="{FF2B5EF4-FFF2-40B4-BE49-F238E27FC236}">
                <a16:creationId xmlns:a16="http://schemas.microsoft.com/office/drawing/2014/main" id="{2DD5C2D9-7CC2-5F91-8F30-845B4F1BA7F6}"/>
              </a:ext>
            </a:extLst>
          </p:cNvPr>
          <p:cNvSpPr/>
          <p:nvPr/>
        </p:nvSpPr>
        <p:spPr>
          <a:xfrm rot="5400000">
            <a:off x="4417427" y="4059105"/>
            <a:ext cx="120355" cy="1564639"/>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JP"/>
          </a:p>
        </p:txBody>
      </p:sp>
      <p:sp>
        <p:nvSpPr>
          <p:cNvPr id="15" name="TextBox 20">
            <a:extLst>
              <a:ext uri="{FF2B5EF4-FFF2-40B4-BE49-F238E27FC236}">
                <a16:creationId xmlns:a16="http://schemas.microsoft.com/office/drawing/2014/main" id="{1045BA21-7056-797A-3684-40EBF59A16EA}"/>
              </a:ext>
            </a:extLst>
          </p:cNvPr>
          <p:cNvSpPr txBox="1"/>
          <p:nvPr/>
        </p:nvSpPr>
        <p:spPr>
          <a:xfrm>
            <a:off x="3975896" y="4376376"/>
            <a:ext cx="979371" cy="369332"/>
          </a:xfrm>
          <a:prstGeom prst="rect">
            <a:avLst/>
          </a:prstGeom>
          <a:noFill/>
        </p:spPr>
        <p:txBody>
          <a:bodyPr wrap="none" rtlCol="0">
            <a:spAutoFit/>
          </a:bodyPr>
          <a:lstStyle/>
          <a:p>
            <a:r>
              <a:rPr lang="en-JP"/>
              <a:t>en</a:t>
            </a:r>
            <a:r>
              <a:rPr lang="en-US" dirty="0"/>
              <a:t>c</a:t>
            </a:r>
            <a:r>
              <a:rPr lang="en-JP"/>
              <a:t>_</a:t>
            </a:r>
            <a:r>
              <a:rPr lang="en-JP" dirty="0"/>
              <a:t>size</a:t>
            </a:r>
          </a:p>
        </p:txBody>
      </p:sp>
      <p:sp>
        <p:nvSpPr>
          <p:cNvPr id="16" name="Folded Corner 21">
            <a:extLst>
              <a:ext uri="{FF2B5EF4-FFF2-40B4-BE49-F238E27FC236}">
                <a16:creationId xmlns:a16="http://schemas.microsoft.com/office/drawing/2014/main" id="{21F2D8CE-E5E5-9949-8D2C-D2D6FD64BE65}"/>
              </a:ext>
            </a:extLst>
          </p:cNvPr>
          <p:cNvSpPr/>
          <p:nvPr/>
        </p:nvSpPr>
        <p:spPr>
          <a:xfrm>
            <a:off x="8424161" y="4855464"/>
            <a:ext cx="1207580" cy="929361"/>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JP" dirty="0">
                <a:solidFill>
                  <a:schemeClr val="tx1"/>
                </a:solidFill>
              </a:rPr>
              <a:t>enc_data</a:t>
            </a:r>
          </a:p>
          <a:p>
            <a:r>
              <a:rPr lang="en-JP" dirty="0">
                <a:solidFill>
                  <a:schemeClr val="tx1"/>
                </a:solidFill>
              </a:rPr>
              <a:t>enc_size</a:t>
            </a:r>
          </a:p>
        </p:txBody>
      </p:sp>
      <p:sp>
        <p:nvSpPr>
          <p:cNvPr id="17" name="TextBox 22">
            <a:extLst>
              <a:ext uri="{FF2B5EF4-FFF2-40B4-BE49-F238E27FC236}">
                <a16:creationId xmlns:a16="http://schemas.microsoft.com/office/drawing/2014/main" id="{8D6F9A13-FDA4-14B8-A976-90B650E8CCAD}"/>
              </a:ext>
            </a:extLst>
          </p:cNvPr>
          <p:cNvSpPr txBox="1"/>
          <p:nvPr/>
        </p:nvSpPr>
        <p:spPr>
          <a:xfrm>
            <a:off x="8048565" y="5853842"/>
            <a:ext cx="2031325" cy="369332"/>
          </a:xfrm>
          <a:prstGeom prst="rect">
            <a:avLst/>
          </a:prstGeom>
          <a:noFill/>
        </p:spPr>
        <p:txBody>
          <a:bodyPr wrap="none" rtlCol="0">
            <a:spAutoFit/>
          </a:bodyPr>
          <a:lstStyle/>
          <a:p>
            <a:r>
              <a:rPr lang="en-JP" dirty="0"/>
              <a:t>バイナリファイル</a:t>
            </a:r>
          </a:p>
        </p:txBody>
      </p:sp>
      <p:sp>
        <p:nvSpPr>
          <p:cNvPr id="18" name="TextBox 17">
            <a:extLst>
              <a:ext uri="{FF2B5EF4-FFF2-40B4-BE49-F238E27FC236}">
                <a16:creationId xmlns:a16="http://schemas.microsoft.com/office/drawing/2014/main" id="{85C0D8F1-2D53-4F6E-B63C-C2B2B2374AF6}"/>
              </a:ext>
            </a:extLst>
          </p:cNvPr>
          <p:cNvSpPr txBox="1"/>
          <p:nvPr/>
        </p:nvSpPr>
        <p:spPr>
          <a:xfrm>
            <a:off x="1311757" y="4996979"/>
            <a:ext cx="1107996" cy="646331"/>
          </a:xfrm>
          <a:prstGeom prst="rect">
            <a:avLst/>
          </a:prstGeom>
          <a:noFill/>
        </p:spPr>
        <p:txBody>
          <a:bodyPr wrap="none" rtlCol="0">
            <a:spAutoFit/>
          </a:bodyPr>
          <a:lstStyle/>
          <a:p>
            <a:pPr algn="ctr"/>
            <a:r>
              <a:rPr lang="en-JP" dirty="0"/>
              <a:t>プロセス</a:t>
            </a:r>
          </a:p>
          <a:p>
            <a:pPr algn="ctr"/>
            <a:r>
              <a:rPr lang="en-JP" dirty="0"/>
              <a:t>メモリ</a:t>
            </a:r>
          </a:p>
        </p:txBody>
      </p:sp>
    </p:spTree>
    <p:extLst>
      <p:ext uri="{BB962C8B-B14F-4D97-AF65-F5344CB8AC3E}">
        <p14:creationId xmlns:p14="http://schemas.microsoft.com/office/powerpoint/2010/main" val="2439219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図 26">
            <a:extLst>
              <a:ext uri="{FF2B5EF4-FFF2-40B4-BE49-F238E27FC236}">
                <a16:creationId xmlns:a16="http://schemas.microsoft.com/office/drawing/2014/main" id="{CB5E5F6F-1507-2E84-93E0-5F6265374083}"/>
              </a:ext>
            </a:extLst>
          </p:cNvPr>
          <p:cNvPicPr>
            <a:picLocks noChangeAspect="1"/>
          </p:cNvPicPr>
          <p:nvPr/>
        </p:nvPicPr>
        <p:blipFill>
          <a:blip r:embed="rId3"/>
          <a:stretch>
            <a:fillRect/>
          </a:stretch>
        </p:blipFill>
        <p:spPr>
          <a:xfrm>
            <a:off x="3655393" y="5690665"/>
            <a:ext cx="764193" cy="764193"/>
          </a:xfrm>
          <a:prstGeom prst="rect">
            <a:avLst/>
          </a:prstGeom>
        </p:spPr>
      </p:pic>
      <p:sp>
        <p:nvSpPr>
          <p:cNvPr id="3" name="コンテンツ プレースホルダー 2">
            <a:extLst>
              <a:ext uri="{FF2B5EF4-FFF2-40B4-BE49-F238E27FC236}">
                <a16:creationId xmlns:a16="http://schemas.microsoft.com/office/drawing/2014/main" id="{895E54E5-9E90-9B42-AB7A-94CAF8E65E5C}"/>
              </a:ext>
            </a:extLst>
          </p:cNvPr>
          <p:cNvSpPr>
            <a:spLocks noGrp="1"/>
          </p:cNvSpPr>
          <p:nvPr>
            <p:ph idx="1"/>
          </p:nvPr>
        </p:nvSpPr>
        <p:spPr>
          <a:xfrm>
            <a:off x="838200" y="1537855"/>
            <a:ext cx="10744200" cy="4639108"/>
          </a:xfrm>
        </p:spPr>
        <p:txBody>
          <a:bodyPr/>
          <a:lstStyle/>
          <a:p>
            <a:r>
              <a:rPr lang="ja-JP" altLang="en-US"/>
              <a:t>実行環境によってはメモリデータを盗聴・改竄される危険性</a:t>
            </a:r>
            <a:endParaRPr lang="en-US" altLang="ja-JP" dirty="0"/>
          </a:p>
          <a:p>
            <a:pPr lvl="1"/>
            <a:r>
              <a:rPr lang="ja-JP" altLang="en-US"/>
              <a:t>安全とは限らないネットワーク，信頼できるとは限らないホスト</a:t>
            </a:r>
            <a:endParaRPr lang="en-US" altLang="ja-JP" dirty="0"/>
          </a:p>
          <a:p>
            <a:r>
              <a:rPr lang="ja-JP" altLang="en-US"/>
              <a:t>メモリデータの暗号化や整合性検査で保護することができる</a:t>
            </a:r>
            <a:endParaRPr lang="en-US" altLang="ja-JP" dirty="0"/>
          </a:p>
          <a:p>
            <a:pPr lvl="1"/>
            <a:r>
              <a:rPr lang="ja-JP" altLang="en-US"/>
              <a:t>暗号通信路</a:t>
            </a:r>
            <a:r>
              <a:rPr lang="en-US" altLang="ja-JP" dirty="0"/>
              <a:t> (TLS) </a:t>
            </a:r>
            <a:r>
              <a:rPr lang="ja-JP" altLang="en-US"/>
              <a:t>を用いてメモリデータを転送</a:t>
            </a:r>
            <a:endParaRPr lang="en-US" altLang="ja-JP" dirty="0"/>
          </a:p>
          <a:p>
            <a:pPr lvl="2"/>
            <a:r>
              <a:rPr lang="ja-JP" altLang="en-US"/>
              <a:t>ハッシュに基づくメッセージ認証コード</a:t>
            </a:r>
            <a:r>
              <a:rPr lang="en-US" altLang="ja-JP" dirty="0"/>
              <a:t> (MAC) </a:t>
            </a:r>
            <a:r>
              <a:rPr lang="ja-JP" altLang="en-US"/>
              <a:t>を比較して改竄を検出</a:t>
            </a:r>
            <a:endParaRPr lang="en-US" altLang="ja-JP" dirty="0"/>
          </a:p>
          <a:p>
            <a:pPr lvl="1"/>
            <a:r>
              <a:rPr lang="ja-JP" altLang="en-US"/>
              <a:t>サブホストでは再暗号化して安全に保持</a:t>
            </a:r>
            <a:endParaRPr lang="en-US" altLang="ja-JP" dirty="0"/>
          </a:p>
        </p:txBody>
      </p:sp>
      <p:sp>
        <p:nvSpPr>
          <p:cNvPr id="68" name="スライド番号プレースホルダー 47">
            <a:extLst>
              <a:ext uri="{FF2B5EF4-FFF2-40B4-BE49-F238E27FC236}">
                <a16:creationId xmlns:a16="http://schemas.microsoft.com/office/drawing/2014/main" id="{0F700013-AE5F-917D-6EF9-503E41AF12AC}"/>
              </a:ext>
            </a:extLst>
          </p:cNvPr>
          <p:cNvSpPr>
            <a:spLocks noGrp="1"/>
          </p:cNvSpPr>
          <p:nvPr>
            <p:ph type="sldNum" sz="quarter" idx="12"/>
          </p:nvPr>
        </p:nvSpPr>
        <p:spPr>
          <a:xfrm>
            <a:off x="8610600" y="6356350"/>
            <a:ext cx="2743200" cy="365125"/>
          </a:xfrm>
        </p:spPr>
        <p:txBody>
          <a:bodyPr/>
          <a:lstStyle/>
          <a:p>
            <a:fld id="{8E1EBD39-E449-DF4E-9D6C-E1C55755AFC2}" type="slidenum">
              <a:rPr kumimoji="1" lang="ja-JP" altLang="en-US" smtClean="0">
                <a:latin typeface="Yu Gothic Medium" panose="020B0400000000000000" pitchFamily="34" charset="-128"/>
                <a:ea typeface="Yu Gothic Medium" panose="020B0400000000000000" pitchFamily="34" charset="-128"/>
              </a:rPr>
              <a:t>2</a:t>
            </a:fld>
            <a:endParaRPr kumimoji="1" lang="ja-JP" altLang="en-US">
              <a:latin typeface="Yu Gothic Medium" panose="020B0400000000000000" pitchFamily="34" charset="-128"/>
              <a:ea typeface="Yu Gothic Medium" panose="020B0400000000000000" pitchFamily="34" charset="-128"/>
            </a:endParaRPr>
          </a:p>
        </p:txBody>
      </p:sp>
      <p:sp>
        <p:nvSpPr>
          <p:cNvPr id="75" name="角丸四角形 74">
            <a:extLst>
              <a:ext uri="{FF2B5EF4-FFF2-40B4-BE49-F238E27FC236}">
                <a16:creationId xmlns:a16="http://schemas.microsoft.com/office/drawing/2014/main" id="{32DD2E48-59D4-8126-39A0-5E2DC4B87935}"/>
              </a:ext>
            </a:extLst>
          </p:cNvPr>
          <p:cNvSpPr/>
          <p:nvPr/>
        </p:nvSpPr>
        <p:spPr>
          <a:xfrm>
            <a:off x="1130220" y="4553484"/>
            <a:ext cx="1986523" cy="171637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76" name="角丸四角形 75">
            <a:extLst>
              <a:ext uri="{FF2B5EF4-FFF2-40B4-BE49-F238E27FC236}">
                <a16:creationId xmlns:a16="http://schemas.microsoft.com/office/drawing/2014/main" id="{EF009A17-D044-60FC-C49B-BE9326B39EEE}"/>
              </a:ext>
            </a:extLst>
          </p:cNvPr>
          <p:cNvSpPr/>
          <p:nvPr/>
        </p:nvSpPr>
        <p:spPr>
          <a:xfrm>
            <a:off x="5021807" y="4658415"/>
            <a:ext cx="1703479" cy="15770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77" name="テキスト ボックス 76">
            <a:extLst>
              <a:ext uri="{FF2B5EF4-FFF2-40B4-BE49-F238E27FC236}">
                <a16:creationId xmlns:a16="http://schemas.microsoft.com/office/drawing/2014/main" id="{9C31F2E5-BC92-EC0C-0346-47A772362E6A}"/>
              </a:ext>
            </a:extLst>
          </p:cNvPr>
          <p:cNvSpPr txBox="1"/>
          <p:nvPr/>
        </p:nvSpPr>
        <p:spPr>
          <a:xfrm>
            <a:off x="1248050" y="4135809"/>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移送元ホスト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8" name="テキスト ボックス 77">
            <a:extLst>
              <a:ext uri="{FF2B5EF4-FFF2-40B4-BE49-F238E27FC236}">
                <a16:creationId xmlns:a16="http://schemas.microsoft.com/office/drawing/2014/main" id="{03619C8E-7C17-46B8-56B2-385D9FF3A09B}"/>
              </a:ext>
            </a:extLst>
          </p:cNvPr>
          <p:cNvSpPr txBox="1"/>
          <p:nvPr/>
        </p:nvSpPr>
        <p:spPr>
          <a:xfrm>
            <a:off x="5019610" y="4217286"/>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81" name="角丸四角形 80">
            <a:extLst>
              <a:ext uri="{FF2B5EF4-FFF2-40B4-BE49-F238E27FC236}">
                <a16:creationId xmlns:a16="http://schemas.microsoft.com/office/drawing/2014/main" id="{D7AFFB74-1240-EB3F-4F12-19786D4569F9}"/>
              </a:ext>
            </a:extLst>
          </p:cNvPr>
          <p:cNvSpPr/>
          <p:nvPr/>
        </p:nvSpPr>
        <p:spPr>
          <a:xfrm>
            <a:off x="7722114" y="4658415"/>
            <a:ext cx="1703479" cy="1611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82" name="テキスト ボックス 81">
            <a:extLst>
              <a:ext uri="{FF2B5EF4-FFF2-40B4-BE49-F238E27FC236}">
                <a16:creationId xmlns:a16="http://schemas.microsoft.com/office/drawing/2014/main" id="{924F9415-BF53-5BE3-F233-EA427B4662C1}"/>
              </a:ext>
            </a:extLst>
          </p:cNvPr>
          <p:cNvSpPr txBox="1"/>
          <p:nvPr/>
        </p:nvSpPr>
        <p:spPr>
          <a:xfrm>
            <a:off x="7840319" y="4217286"/>
            <a:ext cx="146706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3" name="テキスト ボックス 82">
            <a:extLst>
              <a:ext uri="{FF2B5EF4-FFF2-40B4-BE49-F238E27FC236}">
                <a16:creationId xmlns:a16="http://schemas.microsoft.com/office/drawing/2014/main" id="{C4D09815-4C01-8D58-BB38-00F37F49E4F6}"/>
              </a:ext>
            </a:extLst>
          </p:cNvPr>
          <p:cNvSpPr txBox="1"/>
          <p:nvPr/>
        </p:nvSpPr>
        <p:spPr>
          <a:xfrm>
            <a:off x="1121136" y="5123927"/>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84" name="テキスト ボックス 83">
            <a:extLst>
              <a:ext uri="{FF2B5EF4-FFF2-40B4-BE49-F238E27FC236}">
                <a16:creationId xmlns:a16="http://schemas.microsoft.com/office/drawing/2014/main" id="{3D9C0E11-0A8C-2702-314B-632506656655}"/>
              </a:ext>
            </a:extLst>
          </p:cNvPr>
          <p:cNvSpPr txBox="1"/>
          <p:nvPr/>
        </p:nvSpPr>
        <p:spPr>
          <a:xfrm>
            <a:off x="5012619" y="5184437"/>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pic>
        <p:nvPicPr>
          <p:cNvPr id="113" name="図 26">
            <a:extLst>
              <a:ext uri="{FF2B5EF4-FFF2-40B4-BE49-F238E27FC236}">
                <a16:creationId xmlns:a16="http://schemas.microsoft.com/office/drawing/2014/main" id="{5DB12F21-B7EC-539E-E1C0-8998D0366185}"/>
              </a:ext>
            </a:extLst>
          </p:cNvPr>
          <p:cNvPicPr>
            <a:picLocks noChangeAspect="1"/>
          </p:cNvPicPr>
          <p:nvPr/>
        </p:nvPicPr>
        <p:blipFill>
          <a:blip r:embed="rId3"/>
          <a:stretch>
            <a:fillRect/>
          </a:stretch>
        </p:blipFill>
        <p:spPr>
          <a:xfrm>
            <a:off x="9065278" y="4736620"/>
            <a:ext cx="764193" cy="764193"/>
          </a:xfrm>
          <a:prstGeom prst="rect">
            <a:avLst/>
          </a:prstGeom>
        </p:spPr>
      </p:pic>
      <p:sp>
        <p:nvSpPr>
          <p:cNvPr id="85" name="テキスト ボックス 84">
            <a:extLst>
              <a:ext uri="{FF2B5EF4-FFF2-40B4-BE49-F238E27FC236}">
                <a16:creationId xmlns:a16="http://schemas.microsoft.com/office/drawing/2014/main" id="{CAD320F1-7555-42B6-58CB-76CB9708299D}"/>
              </a:ext>
            </a:extLst>
          </p:cNvPr>
          <p:cNvSpPr txBox="1"/>
          <p:nvPr/>
        </p:nvSpPr>
        <p:spPr>
          <a:xfrm>
            <a:off x="7681478" y="5120046"/>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6" name="角丸四角形 85">
            <a:extLst>
              <a:ext uri="{FF2B5EF4-FFF2-40B4-BE49-F238E27FC236}">
                <a16:creationId xmlns:a16="http://schemas.microsoft.com/office/drawing/2014/main" id="{64E31A94-4432-D663-465C-37AA62759658}"/>
              </a:ext>
            </a:extLst>
          </p:cNvPr>
          <p:cNvSpPr/>
          <p:nvPr/>
        </p:nvSpPr>
        <p:spPr>
          <a:xfrm>
            <a:off x="2111701"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87" name="角丸四角形 86">
            <a:extLst>
              <a:ext uri="{FF2B5EF4-FFF2-40B4-BE49-F238E27FC236}">
                <a16:creationId xmlns:a16="http://schemas.microsoft.com/office/drawing/2014/main" id="{85C540B3-61B8-33D7-C337-9B66049A08F1}"/>
              </a:ext>
            </a:extLst>
          </p:cNvPr>
          <p:cNvSpPr/>
          <p:nvPr/>
        </p:nvSpPr>
        <p:spPr>
          <a:xfrm>
            <a:off x="2542510"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88" name="角丸四角形 87">
            <a:extLst>
              <a:ext uri="{FF2B5EF4-FFF2-40B4-BE49-F238E27FC236}">
                <a16:creationId xmlns:a16="http://schemas.microsoft.com/office/drawing/2014/main" id="{801F30EE-79EC-C628-E767-B9CA694F59D6}"/>
              </a:ext>
            </a:extLst>
          </p:cNvPr>
          <p:cNvSpPr/>
          <p:nvPr/>
        </p:nvSpPr>
        <p:spPr>
          <a:xfrm>
            <a:off x="1406694" y="4629445"/>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9" name="角丸四角形 88">
            <a:extLst>
              <a:ext uri="{FF2B5EF4-FFF2-40B4-BE49-F238E27FC236}">
                <a16:creationId xmlns:a16="http://schemas.microsoft.com/office/drawing/2014/main" id="{A8E35E93-182E-4FFC-70CF-22B9D3C8E389}"/>
              </a:ext>
            </a:extLst>
          </p:cNvPr>
          <p:cNvSpPr/>
          <p:nvPr/>
        </p:nvSpPr>
        <p:spPr>
          <a:xfrm>
            <a:off x="1248050"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0" name="角丸四角形 89">
            <a:extLst>
              <a:ext uri="{FF2B5EF4-FFF2-40B4-BE49-F238E27FC236}">
                <a16:creationId xmlns:a16="http://schemas.microsoft.com/office/drawing/2014/main" id="{9F5AABB0-92BD-6B19-4CB7-35AD8441B44D}"/>
              </a:ext>
            </a:extLst>
          </p:cNvPr>
          <p:cNvSpPr/>
          <p:nvPr/>
        </p:nvSpPr>
        <p:spPr>
          <a:xfrm>
            <a:off x="1678859"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1" name="テキスト ボックス 90">
            <a:extLst>
              <a:ext uri="{FF2B5EF4-FFF2-40B4-BE49-F238E27FC236}">
                <a16:creationId xmlns:a16="http://schemas.microsoft.com/office/drawing/2014/main" id="{1ED07EA5-95B8-7749-CE01-85947CCF54C0}"/>
              </a:ext>
            </a:extLst>
          </p:cNvPr>
          <p:cNvSpPr txBox="1"/>
          <p:nvPr/>
        </p:nvSpPr>
        <p:spPr>
          <a:xfrm>
            <a:off x="10490258" y="4444762"/>
            <a:ext cx="954107"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2" name="テキスト ボックス 91">
            <a:extLst>
              <a:ext uri="{FF2B5EF4-FFF2-40B4-BE49-F238E27FC236}">
                <a16:creationId xmlns:a16="http://schemas.microsoft.com/office/drawing/2014/main" id="{624E958D-54C4-F399-1BFC-5D826BD3D3FE}"/>
              </a:ext>
            </a:extLst>
          </p:cNvPr>
          <p:cNvSpPr txBox="1"/>
          <p:nvPr/>
        </p:nvSpPr>
        <p:spPr>
          <a:xfrm>
            <a:off x="10455467" y="4910402"/>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3" name="角丸四角形 92">
            <a:extLst>
              <a:ext uri="{FF2B5EF4-FFF2-40B4-BE49-F238E27FC236}">
                <a16:creationId xmlns:a16="http://schemas.microsoft.com/office/drawing/2014/main" id="{5BE665EE-F96C-0E18-8687-D725EEA1C18B}"/>
              </a:ext>
            </a:extLst>
          </p:cNvPr>
          <p:cNvSpPr/>
          <p:nvPr/>
        </p:nvSpPr>
        <p:spPr>
          <a:xfrm>
            <a:off x="10252205" y="4465886"/>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4" name="角丸四角形 93">
            <a:extLst>
              <a:ext uri="{FF2B5EF4-FFF2-40B4-BE49-F238E27FC236}">
                <a16:creationId xmlns:a16="http://schemas.microsoft.com/office/drawing/2014/main" id="{94E6C7BC-342E-64F2-92AA-91C02C0042E3}"/>
              </a:ext>
            </a:extLst>
          </p:cNvPr>
          <p:cNvSpPr/>
          <p:nvPr/>
        </p:nvSpPr>
        <p:spPr>
          <a:xfrm>
            <a:off x="10245310" y="4946466"/>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5" name="テキスト ボックス 94">
            <a:extLst>
              <a:ext uri="{FF2B5EF4-FFF2-40B4-BE49-F238E27FC236}">
                <a16:creationId xmlns:a16="http://schemas.microsoft.com/office/drawing/2014/main" id="{29BAF40D-7362-E6EF-8CF0-0234B792E0CD}"/>
              </a:ext>
            </a:extLst>
          </p:cNvPr>
          <p:cNvSpPr txBox="1"/>
          <p:nvPr/>
        </p:nvSpPr>
        <p:spPr>
          <a:xfrm>
            <a:off x="10453064" y="5370356"/>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再暗号化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6" name="角丸四角形 95">
            <a:extLst>
              <a:ext uri="{FF2B5EF4-FFF2-40B4-BE49-F238E27FC236}">
                <a16:creationId xmlns:a16="http://schemas.microsoft.com/office/drawing/2014/main" id="{EA6976E7-637E-38D3-6D41-B501C6BFCD5D}"/>
              </a:ext>
            </a:extLst>
          </p:cNvPr>
          <p:cNvSpPr/>
          <p:nvPr/>
        </p:nvSpPr>
        <p:spPr>
          <a:xfrm>
            <a:off x="10257215" y="5422476"/>
            <a:ext cx="200859" cy="34799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7" name="角丸四角形 96">
            <a:extLst>
              <a:ext uri="{FF2B5EF4-FFF2-40B4-BE49-F238E27FC236}">
                <a16:creationId xmlns:a16="http://schemas.microsoft.com/office/drawing/2014/main" id="{D5293C3D-3518-C900-31D5-E5A923D033BE}"/>
              </a:ext>
            </a:extLst>
          </p:cNvPr>
          <p:cNvSpPr/>
          <p:nvPr/>
        </p:nvSpPr>
        <p:spPr>
          <a:xfrm>
            <a:off x="5263298" y="4737406"/>
            <a:ext cx="1172881" cy="4417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8" name="テキスト ボックス 97">
            <a:extLst>
              <a:ext uri="{FF2B5EF4-FFF2-40B4-BE49-F238E27FC236}">
                <a16:creationId xmlns:a16="http://schemas.microsoft.com/office/drawing/2014/main" id="{2CA15D92-3D0E-D265-6985-1BA2017863D8}"/>
              </a:ext>
            </a:extLst>
          </p:cNvPr>
          <p:cNvSpPr txBox="1"/>
          <p:nvPr/>
        </p:nvSpPr>
        <p:spPr>
          <a:xfrm>
            <a:off x="1273032" y="623209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99" name="テキスト ボックス 98">
            <a:extLst>
              <a:ext uri="{FF2B5EF4-FFF2-40B4-BE49-F238E27FC236}">
                <a16:creationId xmlns:a16="http://schemas.microsoft.com/office/drawing/2014/main" id="{A4E9AA2B-4BCA-A8B1-C55F-B14191D4E3E8}"/>
              </a:ext>
            </a:extLst>
          </p:cNvPr>
          <p:cNvSpPr txBox="1"/>
          <p:nvPr/>
        </p:nvSpPr>
        <p:spPr>
          <a:xfrm>
            <a:off x="10111568" y="5991669"/>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0" name="テキスト ボックス 99">
            <a:extLst>
              <a:ext uri="{FF2B5EF4-FFF2-40B4-BE49-F238E27FC236}">
                <a16:creationId xmlns:a16="http://schemas.microsoft.com/office/drawing/2014/main" id="{00A42EF8-9B4E-C842-685E-45D4A7C40AF6}"/>
              </a:ext>
            </a:extLst>
          </p:cNvPr>
          <p:cNvSpPr txBox="1"/>
          <p:nvPr/>
        </p:nvSpPr>
        <p:spPr>
          <a:xfrm>
            <a:off x="10490258" y="5853169"/>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メッセージ</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認証コード</a:t>
            </a:r>
            <a:endPar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01" name="テキスト ボックス 100">
            <a:extLst>
              <a:ext uri="{FF2B5EF4-FFF2-40B4-BE49-F238E27FC236}">
                <a16:creationId xmlns:a16="http://schemas.microsoft.com/office/drawing/2014/main" id="{227A4E49-ADD0-1A64-A78A-183F51047CA8}"/>
              </a:ext>
            </a:extLst>
          </p:cNvPr>
          <p:cNvSpPr txBox="1"/>
          <p:nvPr/>
        </p:nvSpPr>
        <p:spPr>
          <a:xfrm>
            <a:off x="2145736" y="6231636"/>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2" name="テキスト ボックス 101">
            <a:extLst>
              <a:ext uri="{FF2B5EF4-FFF2-40B4-BE49-F238E27FC236}">
                <a16:creationId xmlns:a16="http://schemas.microsoft.com/office/drawing/2014/main" id="{3250EA6E-6A6E-9C81-2A23-558D879EDB53}"/>
              </a:ext>
            </a:extLst>
          </p:cNvPr>
          <p:cNvSpPr txBox="1"/>
          <p:nvPr/>
        </p:nvSpPr>
        <p:spPr>
          <a:xfrm>
            <a:off x="6308866" y="6260644"/>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3" name="テキスト ボックス 102">
            <a:extLst>
              <a:ext uri="{FF2B5EF4-FFF2-40B4-BE49-F238E27FC236}">
                <a16:creationId xmlns:a16="http://schemas.microsoft.com/office/drawing/2014/main" id="{E19C2983-4719-D519-A820-79C10063B102}"/>
              </a:ext>
            </a:extLst>
          </p:cNvPr>
          <p:cNvSpPr txBox="1"/>
          <p:nvPr/>
        </p:nvSpPr>
        <p:spPr>
          <a:xfrm>
            <a:off x="9025940" y="6296187"/>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p>
        </p:txBody>
      </p:sp>
      <p:cxnSp>
        <p:nvCxnSpPr>
          <p:cNvPr id="104" name="カギ線コネクタ 103">
            <a:extLst>
              <a:ext uri="{FF2B5EF4-FFF2-40B4-BE49-F238E27FC236}">
                <a16:creationId xmlns:a16="http://schemas.microsoft.com/office/drawing/2014/main" id="{39E69280-627C-A9F2-091A-A3A5467B7F6C}"/>
              </a:ext>
            </a:extLst>
          </p:cNvPr>
          <p:cNvCxnSpPr>
            <a:cxnSpLocks/>
          </p:cNvCxnSpPr>
          <p:nvPr/>
        </p:nvCxnSpPr>
        <p:spPr>
          <a:xfrm rot="16200000" flipH="1">
            <a:off x="6190317" y="5882818"/>
            <a:ext cx="423341" cy="364042"/>
          </a:xfrm>
          <a:prstGeom prst="bentConnector3">
            <a:avLst>
              <a:gd name="adj1" fmla="val 3117"/>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カギ線コネクタ 104">
            <a:extLst>
              <a:ext uri="{FF2B5EF4-FFF2-40B4-BE49-F238E27FC236}">
                <a16:creationId xmlns:a16="http://schemas.microsoft.com/office/drawing/2014/main" id="{E2442E39-84E8-F6A5-A612-34C19BC90A7B}"/>
              </a:ext>
            </a:extLst>
          </p:cNvPr>
          <p:cNvCxnSpPr>
            <a:cxnSpLocks/>
          </p:cNvCxnSpPr>
          <p:nvPr/>
        </p:nvCxnSpPr>
        <p:spPr>
          <a:xfrm rot="16200000" flipH="1">
            <a:off x="8915066" y="5902295"/>
            <a:ext cx="423341" cy="364042"/>
          </a:xfrm>
          <a:prstGeom prst="bentConnector3">
            <a:avLst>
              <a:gd name="adj1" fmla="val 3117"/>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a:extLst>
              <a:ext uri="{FF2B5EF4-FFF2-40B4-BE49-F238E27FC236}">
                <a16:creationId xmlns:a16="http://schemas.microsoft.com/office/drawing/2014/main" id="{AE8F0D55-4FB8-B825-B383-C8C5664FD0D7}"/>
              </a:ext>
            </a:extLst>
          </p:cNvPr>
          <p:cNvCxnSpPr>
            <a:cxnSpLocks/>
          </p:cNvCxnSpPr>
          <p:nvPr/>
        </p:nvCxnSpPr>
        <p:spPr>
          <a:xfrm>
            <a:off x="5518106" y="6445310"/>
            <a:ext cx="768766"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テキスト ボックス 106">
            <a:extLst>
              <a:ext uri="{FF2B5EF4-FFF2-40B4-BE49-F238E27FC236}">
                <a16:creationId xmlns:a16="http://schemas.microsoft.com/office/drawing/2014/main" id="{84D65D07-ADD1-16F5-5E1D-CFB33054DB8D}"/>
              </a:ext>
            </a:extLst>
          </p:cNvPr>
          <p:cNvSpPr txBox="1"/>
          <p:nvPr/>
        </p:nvSpPr>
        <p:spPr>
          <a:xfrm>
            <a:off x="5538065" y="6499500"/>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cxnSp>
        <p:nvCxnSpPr>
          <p:cNvPr id="108" name="直線矢印コネクタ 107">
            <a:extLst>
              <a:ext uri="{FF2B5EF4-FFF2-40B4-BE49-F238E27FC236}">
                <a16:creationId xmlns:a16="http://schemas.microsoft.com/office/drawing/2014/main" id="{47424979-EE3E-5346-D4D9-AABCAD160D9E}"/>
              </a:ext>
            </a:extLst>
          </p:cNvPr>
          <p:cNvCxnSpPr>
            <a:cxnSpLocks/>
          </p:cNvCxnSpPr>
          <p:nvPr/>
        </p:nvCxnSpPr>
        <p:spPr>
          <a:xfrm>
            <a:off x="8241164" y="6508025"/>
            <a:ext cx="768766"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EB958438-32BD-3CC6-186E-A8010C684ACF}"/>
              </a:ext>
            </a:extLst>
          </p:cNvPr>
          <p:cNvSpPr txBox="1"/>
          <p:nvPr/>
        </p:nvSpPr>
        <p:spPr>
          <a:xfrm>
            <a:off x="8261123" y="6562215"/>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10" name="円柱 109">
            <a:extLst>
              <a:ext uri="{FF2B5EF4-FFF2-40B4-BE49-F238E27FC236}">
                <a16:creationId xmlns:a16="http://schemas.microsoft.com/office/drawing/2014/main" id="{7F64DE17-075A-2334-DFD5-5085F27CA4AE}"/>
              </a:ext>
            </a:extLst>
          </p:cNvPr>
          <p:cNvSpPr/>
          <p:nvPr/>
        </p:nvSpPr>
        <p:spPr>
          <a:xfrm rot="16200000">
            <a:off x="3913597" y="4577979"/>
            <a:ext cx="335496" cy="1693544"/>
          </a:xfrm>
          <a:prstGeom prst="can">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2" name="テキスト ボックス 111">
            <a:extLst>
              <a:ext uri="{FF2B5EF4-FFF2-40B4-BE49-F238E27FC236}">
                <a16:creationId xmlns:a16="http://schemas.microsoft.com/office/drawing/2014/main" id="{0EA7C6E3-01E0-7646-62AF-81F01E00897C}"/>
              </a:ext>
            </a:extLst>
          </p:cNvPr>
          <p:cNvSpPr txBox="1"/>
          <p:nvPr/>
        </p:nvSpPr>
        <p:spPr>
          <a:xfrm>
            <a:off x="3687454" y="4866753"/>
            <a:ext cx="655949" cy="400110"/>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000" dirty="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T</a:t>
            </a:r>
            <a:r>
              <a:rPr kumimoji="1" lang="en-US" altLang="ja-JP" sz="20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LS</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 name="タイトル 1">
            <a:extLst>
              <a:ext uri="{FF2B5EF4-FFF2-40B4-BE49-F238E27FC236}">
                <a16:creationId xmlns:a16="http://schemas.microsoft.com/office/drawing/2014/main" id="{B08EC20B-30D2-A449-85AB-8DE7D55B9830}"/>
              </a:ext>
            </a:extLst>
          </p:cNvPr>
          <p:cNvSpPr>
            <a:spLocks noGrp="1"/>
          </p:cNvSpPr>
          <p:nvPr>
            <p:ph type="title"/>
          </p:nvPr>
        </p:nvSpPr>
        <p:spPr>
          <a:xfrm>
            <a:off x="838200" y="67235"/>
            <a:ext cx="11353800" cy="1314790"/>
          </a:xfrm>
        </p:spPr>
        <p:txBody>
          <a:bodyPr/>
          <a:lstStyle/>
          <a:p>
            <a:r>
              <a:rPr lang="ja-JP" altLang="en-US"/>
              <a:t>分割マイグレーション時のデータ保護</a:t>
            </a:r>
            <a:endParaRPr kumimoji="1" lang="ja-JP" altLang="en-US" strike="sngStrike">
              <a:solidFill>
                <a:srgbClr val="FF0000"/>
              </a:solidFill>
            </a:endParaRPr>
          </a:p>
        </p:txBody>
      </p:sp>
      <p:sp>
        <p:nvSpPr>
          <p:cNvPr id="6" name="テキスト ボックス 5">
            <a:extLst>
              <a:ext uri="{FF2B5EF4-FFF2-40B4-BE49-F238E27FC236}">
                <a16:creationId xmlns:a16="http://schemas.microsoft.com/office/drawing/2014/main" id="{EEDD39D3-258B-E64C-DB4E-36A59F2E9E38}"/>
              </a:ext>
            </a:extLst>
          </p:cNvPr>
          <p:cNvSpPr txBox="1"/>
          <p:nvPr/>
        </p:nvSpPr>
        <p:spPr>
          <a:xfrm>
            <a:off x="6704518" y="6260909"/>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7" name="テキスト ボックス 6">
            <a:extLst>
              <a:ext uri="{FF2B5EF4-FFF2-40B4-BE49-F238E27FC236}">
                <a16:creationId xmlns:a16="http://schemas.microsoft.com/office/drawing/2014/main" id="{CE7C25DD-5F3F-5854-9B61-21156E0140C2}"/>
              </a:ext>
            </a:extLst>
          </p:cNvPr>
          <p:cNvSpPr txBox="1"/>
          <p:nvPr/>
        </p:nvSpPr>
        <p:spPr>
          <a:xfrm>
            <a:off x="9444917" y="6296187"/>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p>
        </p:txBody>
      </p:sp>
      <p:sp>
        <p:nvSpPr>
          <p:cNvPr id="8" name="テキスト ボックス 7">
            <a:extLst>
              <a:ext uri="{FF2B5EF4-FFF2-40B4-BE49-F238E27FC236}">
                <a16:creationId xmlns:a16="http://schemas.microsoft.com/office/drawing/2014/main" id="{BAE69797-DD4E-D8B9-5830-89A78493DB3A}"/>
              </a:ext>
            </a:extLst>
          </p:cNvPr>
          <p:cNvSpPr txBox="1"/>
          <p:nvPr/>
        </p:nvSpPr>
        <p:spPr>
          <a:xfrm>
            <a:off x="1681204" y="6231636"/>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 name="テキスト ボックス 9">
            <a:extLst>
              <a:ext uri="{FF2B5EF4-FFF2-40B4-BE49-F238E27FC236}">
                <a16:creationId xmlns:a16="http://schemas.microsoft.com/office/drawing/2014/main" id="{4CE8E199-05A3-C40A-1A7F-35080082A564}"/>
              </a:ext>
            </a:extLst>
          </p:cNvPr>
          <p:cNvSpPr txBox="1"/>
          <p:nvPr/>
        </p:nvSpPr>
        <p:spPr>
          <a:xfrm>
            <a:off x="2564918" y="6231636"/>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25194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blinds(horizontal)">
                                      <p:cBhvr>
                                        <p:cTn id="7" dur="500"/>
                                        <p:tgtEl>
                                          <p:spTgt spid="101"/>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98"/>
                                        </p:tgtEl>
                                        <p:attrNameLst>
                                          <p:attrName>style.visibility</p:attrName>
                                        </p:attrNameLst>
                                      </p:cBhvr>
                                      <p:to>
                                        <p:strVal val="visible"/>
                                      </p:to>
                                    </p:set>
                                    <p:animEffect transition="in" filter="blinds(horizontal)">
                                      <p:cBhvr>
                                        <p:cTn id="10" dur="500"/>
                                        <p:tgtEl>
                                          <p:spTgt spid="98"/>
                                        </p:tgtEl>
                                      </p:cBhvr>
                                    </p:animEffect>
                                  </p:childTnLst>
                                </p:cTn>
                              </p:par>
                              <p:par>
                                <p:cTn id="11" presetID="3" presetClass="entr" presetSubtype="10" fill="hold" grpId="1"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89"/>
                                        </p:tgtEl>
                                        <p:attrNameLst>
                                          <p:attrName>fillcolor</p:attrName>
                                        </p:attrNameLst>
                                      </p:cBhvr>
                                      <p:to>
                                        <a:srgbClr val="FF2600"/>
                                      </p:to>
                                    </p:animClr>
                                    <p:set>
                                      <p:cBhvr>
                                        <p:cTn id="21" dur="2000" fill="hold"/>
                                        <p:tgtEl>
                                          <p:spTgt spid="89"/>
                                        </p:tgtEl>
                                        <p:attrNameLst>
                                          <p:attrName>fill.type</p:attrName>
                                        </p:attrNameLst>
                                      </p:cBhvr>
                                      <p:to>
                                        <p:strVal val="solid"/>
                                      </p:to>
                                    </p:set>
                                    <p:set>
                                      <p:cBhvr>
                                        <p:cTn id="22" dur="2000" fill="hold"/>
                                        <p:tgtEl>
                                          <p:spTgt spid="89"/>
                                        </p:tgtEl>
                                        <p:attrNameLst>
                                          <p:attrName>fill.on</p:attrName>
                                        </p:attrNameLst>
                                      </p:cBhvr>
                                      <p:to>
                                        <p:strVal val="true"/>
                                      </p:to>
                                    </p:set>
                                  </p:childTnLst>
                                </p:cTn>
                              </p:par>
                              <p:par>
                                <p:cTn id="23" presetID="1" presetClass="emph" presetSubtype="2" fill="hold" nodeType="withEffect">
                                  <p:stCondLst>
                                    <p:cond delay="0"/>
                                  </p:stCondLst>
                                  <p:childTnLst>
                                    <p:animClr clrSpc="rgb" dir="cw">
                                      <p:cBhvr>
                                        <p:cTn id="24" dur="2000" fill="hold"/>
                                        <p:tgtEl>
                                          <p:spTgt spid="90"/>
                                        </p:tgtEl>
                                        <p:attrNameLst>
                                          <p:attrName>fillcolor</p:attrName>
                                        </p:attrNameLst>
                                      </p:cBhvr>
                                      <p:to>
                                        <a:srgbClr val="FF2600"/>
                                      </p:to>
                                    </p:animClr>
                                    <p:set>
                                      <p:cBhvr>
                                        <p:cTn id="25" dur="2000" fill="hold"/>
                                        <p:tgtEl>
                                          <p:spTgt spid="90"/>
                                        </p:tgtEl>
                                        <p:attrNameLst>
                                          <p:attrName>fill.type</p:attrName>
                                        </p:attrNameLst>
                                      </p:cBhvr>
                                      <p:to>
                                        <p:strVal val="solid"/>
                                      </p:to>
                                    </p:set>
                                    <p:set>
                                      <p:cBhvr>
                                        <p:cTn id="26" dur="2000" fill="hold"/>
                                        <p:tgtEl>
                                          <p:spTgt spid="90"/>
                                        </p:tgtEl>
                                        <p:attrNameLst>
                                          <p:attrName>fill.on</p:attrName>
                                        </p:attrNameLst>
                                      </p:cBhvr>
                                      <p:to>
                                        <p:strVal val="true"/>
                                      </p:to>
                                    </p:set>
                                  </p:childTnLst>
                                </p:cTn>
                              </p:par>
                              <p:par>
                                <p:cTn id="27" presetID="1" presetClass="emph" presetSubtype="2" fill="hold" nodeType="withEffect">
                                  <p:stCondLst>
                                    <p:cond delay="0"/>
                                  </p:stCondLst>
                                  <p:childTnLst>
                                    <p:animClr clrSpc="rgb" dir="cw">
                                      <p:cBhvr>
                                        <p:cTn id="28" dur="2000" fill="hold"/>
                                        <p:tgtEl>
                                          <p:spTgt spid="86"/>
                                        </p:tgtEl>
                                        <p:attrNameLst>
                                          <p:attrName>fillcolor</p:attrName>
                                        </p:attrNameLst>
                                      </p:cBhvr>
                                      <p:to>
                                        <a:srgbClr val="FF2600"/>
                                      </p:to>
                                    </p:animClr>
                                    <p:set>
                                      <p:cBhvr>
                                        <p:cTn id="29" dur="2000" fill="hold"/>
                                        <p:tgtEl>
                                          <p:spTgt spid="86"/>
                                        </p:tgtEl>
                                        <p:attrNameLst>
                                          <p:attrName>fill.type</p:attrName>
                                        </p:attrNameLst>
                                      </p:cBhvr>
                                      <p:to>
                                        <p:strVal val="solid"/>
                                      </p:to>
                                    </p:set>
                                    <p:set>
                                      <p:cBhvr>
                                        <p:cTn id="30" dur="2000" fill="hold"/>
                                        <p:tgtEl>
                                          <p:spTgt spid="86"/>
                                        </p:tgtEl>
                                        <p:attrNameLst>
                                          <p:attrName>fill.on</p:attrName>
                                        </p:attrNameLst>
                                      </p:cBhvr>
                                      <p:to>
                                        <p:strVal val="true"/>
                                      </p:to>
                                    </p:set>
                                  </p:childTnLst>
                                </p:cTn>
                              </p:par>
                              <p:par>
                                <p:cTn id="31" presetID="1" presetClass="emph" presetSubtype="2" fill="hold" nodeType="withEffect">
                                  <p:stCondLst>
                                    <p:cond delay="0"/>
                                  </p:stCondLst>
                                  <p:childTnLst>
                                    <p:animClr clrSpc="rgb" dir="cw">
                                      <p:cBhvr>
                                        <p:cTn id="32" dur="2000" fill="hold"/>
                                        <p:tgtEl>
                                          <p:spTgt spid="87"/>
                                        </p:tgtEl>
                                        <p:attrNameLst>
                                          <p:attrName>fillcolor</p:attrName>
                                        </p:attrNameLst>
                                      </p:cBhvr>
                                      <p:to>
                                        <a:srgbClr val="FF2600"/>
                                      </p:to>
                                    </p:animClr>
                                    <p:set>
                                      <p:cBhvr>
                                        <p:cTn id="33" dur="2000" fill="hold"/>
                                        <p:tgtEl>
                                          <p:spTgt spid="87"/>
                                        </p:tgtEl>
                                        <p:attrNameLst>
                                          <p:attrName>fill.type</p:attrName>
                                        </p:attrNameLst>
                                      </p:cBhvr>
                                      <p:to>
                                        <p:strVal val="solid"/>
                                      </p:to>
                                    </p:set>
                                    <p:set>
                                      <p:cBhvr>
                                        <p:cTn id="34" dur="2000" fill="hold"/>
                                        <p:tgtEl>
                                          <p:spTgt spid="87"/>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37" presetClass="path" presetSubtype="0" accel="50000" decel="50000" fill="hold" grpId="0" nodeType="clickEffect">
                                  <p:stCondLst>
                                    <p:cond delay="0"/>
                                  </p:stCondLst>
                                  <p:childTnLst>
                                    <p:animMotion origin="layout" path="M -2.08333E-6 1.85185E-6 L 0.08789 0.04004 C 0.10612 0.04907 0.1336 0.05393 0.1625 0.05393 C 0.19518 0.05393 0.22149 0.04907 0.23972 0.04004 L 0.32774 1.85185E-6 " pathEditMode="relative" rAng="0" ptsTypes="AAAAA">
                                      <p:cBhvr>
                                        <p:cTn id="38" dur="2000" fill="hold"/>
                                        <p:tgtEl>
                                          <p:spTgt spid="89"/>
                                        </p:tgtEl>
                                        <p:attrNameLst>
                                          <p:attrName>ppt_x</p:attrName>
                                          <p:attrName>ppt_y</p:attrName>
                                        </p:attrNameLst>
                                      </p:cBhvr>
                                      <p:rCtr x="16380" y="2685"/>
                                    </p:animMotion>
                                  </p:childTnLst>
                                </p:cTn>
                              </p:par>
                              <p:par>
                                <p:cTn id="39" presetID="37" presetClass="path" presetSubtype="0" accel="50000" decel="50000" fill="hold" grpId="0" nodeType="withEffect">
                                  <p:stCondLst>
                                    <p:cond delay="0"/>
                                  </p:stCondLst>
                                  <p:childTnLst>
                                    <p:animMotion origin="layout" path="M 1.45833E-6 1.85185E-6 L 0.08789 0.04004 C 0.10612 0.04907 0.13359 0.05393 0.1625 0.05393 C 0.19518 0.05393 0.22148 0.04907 0.23971 0.04004 L 0.32773 1.85185E-6 " pathEditMode="relative" rAng="0" ptsTypes="AAAAA">
                                      <p:cBhvr>
                                        <p:cTn id="40" dur="2000" fill="hold"/>
                                        <p:tgtEl>
                                          <p:spTgt spid="90"/>
                                        </p:tgtEl>
                                        <p:attrNameLst>
                                          <p:attrName>ppt_x</p:attrName>
                                          <p:attrName>ppt_y</p:attrName>
                                        </p:attrNameLst>
                                      </p:cBhvr>
                                      <p:rCtr x="16380" y="2685"/>
                                    </p:animMotion>
                                  </p:childTnLst>
                                </p:cTn>
                              </p:par>
                              <p:par>
                                <p:cTn id="41" presetID="42" presetClass="path" presetSubtype="0" accel="50000" decel="50000" fill="hold" grpId="0" nodeType="withEffect">
                                  <p:stCondLst>
                                    <p:cond delay="0"/>
                                  </p:stCondLst>
                                  <p:childTnLst>
                                    <p:animMotion origin="layout" path="M 1.875E-6 3.33333E-6 L 0.43437 0.00648 " pathEditMode="relative" rAng="0" ptsTypes="AA">
                                      <p:cBhvr>
                                        <p:cTn id="42" dur="2000" fill="hold"/>
                                        <p:tgtEl>
                                          <p:spTgt spid="101"/>
                                        </p:tgtEl>
                                        <p:attrNameLst>
                                          <p:attrName>ppt_x</p:attrName>
                                          <p:attrName>ppt_y</p:attrName>
                                        </p:attrNameLst>
                                      </p:cBhvr>
                                      <p:rCtr x="21719" y="324"/>
                                    </p:animMotion>
                                  </p:childTnLst>
                                </p:cTn>
                              </p:par>
                              <p:par>
                                <p:cTn id="43" presetID="42" presetClass="path" presetSubtype="0" accel="50000" decel="50000" fill="hold" grpId="0" nodeType="withEffect">
                                  <p:stCondLst>
                                    <p:cond delay="0"/>
                                  </p:stCondLst>
                                  <p:childTnLst>
                                    <p:animMotion origin="layout" path="M 2.91667E-6 3.33333E-6 L 0.2845 0.00231 " pathEditMode="relative" rAng="0" ptsTypes="AA">
                                      <p:cBhvr>
                                        <p:cTn id="44" dur="2000" fill="hold"/>
                                        <p:tgtEl>
                                          <p:spTgt spid="8"/>
                                        </p:tgtEl>
                                        <p:attrNameLst>
                                          <p:attrName>ppt_x</p:attrName>
                                          <p:attrName>ppt_y</p:attrName>
                                        </p:attrNameLst>
                                      </p:cBhvr>
                                      <p:rCtr x="14219" y="116"/>
                                    </p:animMotion>
                                  </p:childTnLst>
                                </p:cTn>
                              </p:par>
                              <p:par>
                                <p:cTn id="45" presetID="37" presetClass="path" presetSubtype="0" accel="50000" decel="50000" fill="hold" grpId="0" nodeType="withEffect">
                                  <p:stCondLst>
                                    <p:cond delay="0"/>
                                  </p:stCondLst>
                                  <p:childTnLst>
                                    <p:animMotion origin="layout" path="M 4.58333E-6 1.85185E-6 L 0.12851 0.04004 C 0.1552 0.04907 0.19531 0.05393 0.2375 0.05393 C 0.28541 0.05393 0.32382 0.04907 0.35052 0.04004 L 0.47916 1.85185E-6 " pathEditMode="relative" rAng="0" ptsTypes="AAAAA">
                                      <p:cBhvr>
                                        <p:cTn id="46" dur="2000" fill="hold"/>
                                        <p:tgtEl>
                                          <p:spTgt spid="86"/>
                                        </p:tgtEl>
                                        <p:attrNameLst>
                                          <p:attrName>ppt_x</p:attrName>
                                          <p:attrName>ppt_y</p:attrName>
                                        </p:attrNameLst>
                                      </p:cBhvr>
                                      <p:rCtr x="23958" y="2685"/>
                                    </p:animMotion>
                                  </p:childTnLst>
                                </p:cTn>
                              </p:par>
                              <p:par>
                                <p:cTn id="47" presetID="37" presetClass="path" presetSubtype="0" accel="50000" decel="50000" fill="hold" grpId="0" nodeType="withEffect">
                                  <p:stCondLst>
                                    <p:cond delay="0"/>
                                  </p:stCondLst>
                                  <p:childTnLst>
                                    <p:animMotion origin="layout" path="M -1.875E-6 1.85185E-6 L 0.12852 0.04004 C 0.15521 0.04907 0.19531 0.05393 0.2375 0.05393 C 0.28542 0.05393 0.32383 0.04907 0.35052 0.04004 L 0.47917 1.85185E-6 " pathEditMode="relative" rAng="0" ptsTypes="AAAAA">
                                      <p:cBhvr>
                                        <p:cTn id="48" dur="2000" fill="hold"/>
                                        <p:tgtEl>
                                          <p:spTgt spid="87"/>
                                        </p:tgtEl>
                                        <p:attrNameLst>
                                          <p:attrName>ppt_x</p:attrName>
                                          <p:attrName>ppt_y</p:attrName>
                                        </p:attrNameLst>
                                      </p:cBhvr>
                                      <p:rCtr x="23958" y="2685"/>
                                    </p:animMotion>
                                  </p:childTnLst>
                                </p:cTn>
                              </p:par>
                              <p:par>
                                <p:cTn id="49" presetID="42" presetClass="path" presetSubtype="0" accel="50000" decel="50000" fill="hold" grpId="0" nodeType="withEffect">
                                  <p:stCondLst>
                                    <p:cond delay="0"/>
                                  </p:stCondLst>
                                  <p:childTnLst>
                                    <p:animMotion origin="layout" path="M -3.125E-6 3.33333E-6 L 0.43438 0.00648 " pathEditMode="relative" rAng="0" ptsTypes="AA">
                                      <p:cBhvr>
                                        <p:cTn id="50" dur="2000" fill="hold"/>
                                        <p:tgtEl>
                                          <p:spTgt spid="10"/>
                                        </p:tgtEl>
                                        <p:attrNameLst>
                                          <p:attrName>ppt_x</p:attrName>
                                          <p:attrName>ppt_y</p:attrName>
                                        </p:attrNameLst>
                                      </p:cBhvr>
                                      <p:rCtr x="21719" y="324"/>
                                    </p:animMotion>
                                  </p:childTnLst>
                                </p:cTn>
                              </p:par>
                              <p:par>
                                <p:cTn id="51" presetID="42" presetClass="path" presetSubtype="0" accel="50000" decel="50000" fill="hold" grpId="0" nodeType="withEffect">
                                  <p:stCondLst>
                                    <p:cond delay="0"/>
                                  </p:stCondLst>
                                  <p:childTnLst>
                                    <p:animMotion origin="layout" path="M -3.54167E-6 1.85185E-6 L 0.28451 0.00231 " pathEditMode="relative" rAng="0" ptsTypes="AA">
                                      <p:cBhvr>
                                        <p:cTn id="52" dur="2000" fill="hold"/>
                                        <p:tgtEl>
                                          <p:spTgt spid="98"/>
                                        </p:tgtEl>
                                        <p:attrNameLst>
                                          <p:attrName>ppt_x</p:attrName>
                                          <p:attrName>ppt_y</p:attrName>
                                        </p:attrNameLst>
                                      </p:cBhvr>
                                      <p:rCtr x="14219" y="116"/>
                                    </p:animMotion>
                                  </p:childTnLst>
                                </p:cTn>
                              </p:par>
                            </p:childTnLst>
                          </p:cTn>
                        </p:par>
                      </p:childTnLst>
                    </p:cTn>
                  </p:par>
                  <p:par>
                    <p:cTn id="53" fill="hold">
                      <p:stCondLst>
                        <p:cond delay="indefinite"/>
                      </p:stCondLst>
                      <p:childTnLst>
                        <p:par>
                          <p:cTn id="54" fill="hold">
                            <p:stCondLst>
                              <p:cond delay="0"/>
                            </p:stCondLst>
                            <p:childTnLst>
                              <p:par>
                                <p:cTn id="55" presetID="1" presetClass="emph" presetSubtype="2" fill="hold" nodeType="clickEffect">
                                  <p:stCondLst>
                                    <p:cond delay="0"/>
                                  </p:stCondLst>
                                  <p:childTnLst>
                                    <p:animClr clrSpc="rgb" dir="cw">
                                      <p:cBhvr>
                                        <p:cTn id="56" dur="2000" fill="hold"/>
                                        <p:tgtEl>
                                          <p:spTgt spid="89"/>
                                        </p:tgtEl>
                                        <p:attrNameLst>
                                          <p:attrName>fillcolor</p:attrName>
                                        </p:attrNameLst>
                                      </p:cBhvr>
                                      <p:to>
                                        <a:srgbClr val="F7DA8B"/>
                                      </p:to>
                                    </p:animClr>
                                    <p:set>
                                      <p:cBhvr>
                                        <p:cTn id="57" dur="2000" fill="hold"/>
                                        <p:tgtEl>
                                          <p:spTgt spid="89"/>
                                        </p:tgtEl>
                                        <p:attrNameLst>
                                          <p:attrName>fill.type</p:attrName>
                                        </p:attrNameLst>
                                      </p:cBhvr>
                                      <p:to>
                                        <p:strVal val="solid"/>
                                      </p:to>
                                    </p:set>
                                    <p:set>
                                      <p:cBhvr>
                                        <p:cTn id="58" dur="2000" fill="hold"/>
                                        <p:tgtEl>
                                          <p:spTgt spid="89"/>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2000" fill="hold"/>
                                        <p:tgtEl>
                                          <p:spTgt spid="90"/>
                                        </p:tgtEl>
                                        <p:attrNameLst>
                                          <p:attrName>fillcolor</p:attrName>
                                        </p:attrNameLst>
                                      </p:cBhvr>
                                      <p:to>
                                        <a:srgbClr val="F7DA8B"/>
                                      </p:to>
                                    </p:animClr>
                                    <p:set>
                                      <p:cBhvr>
                                        <p:cTn id="61" dur="2000" fill="hold"/>
                                        <p:tgtEl>
                                          <p:spTgt spid="90"/>
                                        </p:tgtEl>
                                        <p:attrNameLst>
                                          <p:attrName>fill.type</p:attrName>
                                        </p:attrNameLst>
                                      </p:cBhvr>
                                      <p:to>
                                        <p:strVal val="solid"/>
                                      </p:to>
                                    </p:set>
                                    <p:set>
                                      <p:cBhvr>
                                        <p:cTn id="62" dur="2000" fill="hold"/>
                                        <p:tgtEl>
                                          <p:spTgt spid="90"/>
                                        </p:tgtEl>
                                        <p:attrNameLst>
                                          <p:attrName>fill.on</p:attrName>
                                        </p:attrNameLst>
                                      </p:cBhvr>
                                      <p:to>
                                        <p:strVal val="true"/>
                                      </p:to>
                                    </p:set>
                                  </p:childTnLst>
                                </p:cTn>
                              </p:par>
                              <p:par>
                                <p:cTn id="63" presetID="1" presetClass="emph" presetSubtype="2" fill="hold" nodeType="withEffect">
                                  <p:stCondLst>
                                    <p:cond delay="0"/>
                                  </p:stCondLst>
                                  <p:childTnLst>
                                    <p:animClr clrSpc="rgb" dir="cw">
                                      <p:cBhvr>
                                        <p:cTn id="64" dur="2000" fill="hold"/>
                                        <p:tgtEl>
                                          <p:spTgt spid="86"/>
                                        </p:tgtEl>
                                        <p:attrNameLst>
                                          <p:attrName>fillcolor</p:attrName>
                                        </p:attrNameLst>
                                      </p:cBhvr>
                                      <p:to>
                                        <a:srgbClr val="F7DA8B"/>
                                      </p:to>
                                    </p:animClr>
                                    <p:set>
                                      <p:cBhvr>
                                        <p:cTn id="65" dur="2000" fill="hold"/>
                                        <p:tgtEl>
                                          <p:spTgt spid="86"/>
                                        </p:tgtEl>
                                        <p:attrNameLst>
                                          <p:attrName>fill.type</p:attrName>
                                        </p:attrNameLst>
                                      </p:cBhvr>
                                      <p:to>
                                        <p:strVal val="solid"/>
                                      </p:to>
                                    </p:set>
                                    <p:set>
                                      <p:cBhvr>
                                        <p:cTn id="66" dur="2000" fill="hold"/>
                                        <p:tgtEl>
                                          <p:spTgt spid="86"/>
                                        </p:tgtEl>
                                        <p:attrNameLst>
                                          <p:attrName>fill.on</p:attrName>
                                        </p:attrNameLst>
                                      </p:cBhvr>
                                      <p:to>
                                        <p:strVal val="true"/>
                                      </p:to>
                                    </p:set>
                                  </p:childTnLst>
                                </p:cTn>
                              </p:par>
                              <p:par>
                                <p:cTn id="67" presetID="1" presetClass="emph" presetSubtype="2" fill="hold" nodeType="withEffect">
                                  <p:stCondLst>
                                    <p:cond delay="0"/>
                                  </p:stCondLst>
                                  <p:childTnLst>
                                    <p:animClr clrSpc="rgb" dir="cw">
                                      <p:cBhvr>
                                        <p:cTn id="68" dur="2000" fill="hold"/>
                                        <p:tgtEl>
                                          <p:spTgt spid="87"/>
                                        </p:tgtEl>
                                        <p:attrNameLst>
                                          <p:attrName>fillcolor</p:attrName>
                                        </p:attrNameLst>
                                      </p:cBhvr>
                                      <p:to>
                                        <a:srgbClr val="F7DA8B"/>
                                      </p:to>
                                    </p:animClr>
                                    <p:set>
                                      <p:cBhvr>
                                        <p:cTn id="69" dur="2000" fill="hold"/>
                                        <p:tgtEl>
                                          <p:spTgt spid="87"/>
                                        </p:tgtEl>
                                        <p:attrNameLst>
                                          <p:attrName>fill.type</p:attrName>
                                        </p:attrNameLst>
                                      </p:cBhvr>
                                      <p:to>
                                        <p:strVal val="solid"/>
                                      </p:to>
                                    </p:set>
                                    <p:set>
                                      <p:cBhvr>
                                        <p:cTn id="70" dur="2000" fill="hold"/>
                                        <p:tgtEl>
                                          <p:spTgt spid="87"/>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104"/>
                                        </p:tgtEl>
                                        <p:attrNameLst>
                                          <p:attrName>style.visibility</p:attrName>
                                        </p:attrNameLst>
                                      </p:cBhvr>
                                      <p:to>
                                        <p:strVal val="visible"/>
                                      </p:to>
                                    </p:set>
                                    <p:animEffect transition="in" filter="blinds(horizontal)">
                                      <p:cBhvr>
                                        <p:cTn id="75" dur="500"/>
                                        <p:tgtEl>
                                          <p:spTgt spid="104"/>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102"/>
                                        </p:tgtEl>
                                        <p:attrNameLst>
                                          <p:attrName>style.visibility</p:attrName>
                                        </p:attrNameLst>
                                      </p:cBhvr>
                                      <p:to>
                                        <p:strVal val="visible"/>
                                      </p:to>
                                    </p:set>
                                    <p:animEffect transition="in" filter="blinds(horizontal)">
                                      <p:cBhvr>
                                        <p:cTn id="78" dur="500"/>
                                        <p:tgtEl>
                                          <p:spTgt spid="102"/>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blinds(horizontal)">
                                      <p:cBhvr>
                                        <p:cTn id="81" dur="500"/>
                                        <p:tgtEl>
                                          <p:spTgt spid="6"/>
                                        </p:tgtEl>
                                      </p:cBhvr>
                                    </p:animEffect>
                                  </p:childTnLst>
                                </p:cTn>
                              </p:par>
                              <p:par>
                                <p:cTn id="82" presetID="3" presetClass="entr" presetSubtype="10" fill="hold" nodeType="withEffect">
                                  <p:stCondLst>
                                    <p:cond delay="0"/>
                                  </p:stCondLst>
                                  <p:childTnLst>
                                    <p:set>
                                      <p:cBhvr>
                                        <p:cTn id="83" dur="1" fill="hold">
                                          <p:stCondLst>
                                            <p:cond delay="0"/>
                                          </p:stCondLst>
                                        </p:cTn>
                                        <p:tgtEl>
                                          <p:spTgt spid="105"/>
                                        </p:tgtEl>
                                        <p:attrNameLst>
                                          <p:attrName>style.visibility</p:attrName>
                                        </p:attrNameLst>
                                      </p:cBhvr>
                                      <p:to>
                                        <p:strVal val="visible"/>
                                      </p:to>
                                    </p:set>
                                    <p:animEffect transition="in" filter="blinds(horizontal)">
                                      <p:cBhvr>
                                        <p:cTn id="84" dur="500"/>
                                        <p:tgtEl>
                                          <p:spTgt spid="105"/>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103"/>
                                        </p:tgtEl>
                                        <p:attrNameLst>
                                          <p:attrName>style.visibility</p:attrName>
                                        </p:attrNameLst>
                                      </p:cBhvr>
                                      <p:to>
                                        <p:strVal val="visible"/>
                                      </p:to>
                                    </p:set>
                                    <p:animEffect transition="in" filter="blinds(horizontal)">
                                      <p:cBhvr>
                                        <p:cTn id="87" dur="500"/>
                                        <p:tgtEl>
                                          <p:spTgt spid="103"/>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7"/>
                                        </p:tgtEl>
                                        <p:attrNameLst>
                                          <p:attrName>style.visibility</p:attrName>
                                        </p:attrNameLst>
                                      </p:cBhvr>
                                      <p:to>
                                        <p:strVal val="visible"/>
                                      </p:to>
                                    </p:set>
                                    <p:animEffect transition="in" filter="blinds(horizontal)">
                                      <p:cBhvr>
                                        <p:cTn id="90" dur="500"/>
                                        <p:tgtEl>
                                          <p:spTgt spid="7"/>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nodeType="clickEffect">
                                  <p:stCondLst>
                                    <p:cond delay="0"/>
                                  </p:stCondLst>
                                  <p:childTnLst>
                                    <p:set>
                                      <p:cBhvr>
                                        <p:cTn id="94" dur="1" fill="hold">
                                          <p:stCondLst>
                                            <p:cond delay="0"/>
                                          </p:stCondLst>
                                        </p:cTn>
                                        <p:tgtEl>
                                          <p:spTgt spid="106"/>
                                        </p:tgtEl>
                                        <p:attrNameLst>
                                          <p:attrName>style.visibility</p:attrName>
                                        </p:attrNameLst>
                                      </p:cBhvr>
                                      <p:to>
                                        <p:strVal val="visible"/>
                                      </p:to>
                                    </p:set>
                                    <p:animEffect transition="in" filter="blinds(horizontal)">
                                      <p:cBhvr>
                                        <p:cTn id="95" dur="500"/>
                                        <p:tgtEl>
                                          <p:spTgt spid="106"/>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107"/>
                                        </p:tgtEl>
                                        <p:attrNameLst>
                                          <p:attrName>style.visibility</p:attrName>
                                        </p:attrNameLst>
                                      </p:cBhvr>
                                      <p:to>
                                        <p:strVal val="visible"/>
                                      </p:to>
                                    </p:set>
                                    <p:animEffect transition="in" filter="blinds(horizontal)">
                                      <p:cBhvr>
                                        <p:cTn id="98" dur="500"/>
                                        <p:tgtEl>
                                          <p:spTgt spid="107"/>
                                        </p:tgtEl>
                                      </p:cBhvr>
                                    </p:animEffect>
                                  </p:childTnLst>
                                </p:cTn>
                              </p:par>
                              <p:par>
                                <p:cTn id="99" presetID="3" presetClass="entr" presetSubtype="10" fill="hold" nodeType="withEffect">
                                  <p:stCondLst>
                                    <p:cond delay="0"/>
                                  </p:stCondLst>
                                  <p:childTnLst>
                                    <p:set>
                                      <p:cBhvr>
                                        <p:cTn id="100" dur="1" fill="hold">
                                          <p:stCondLst>
                                            <p:cond delay="0"/>
                                          </p:stCondLst>
                                        </p:cTn>
                                        <p:tgtEl>
                                          <p:spTgt spid="108"/>
                                        </p:tgtEl>
                                        <p:attrNameLst>
                                          <p:attrName>style.visibility</p:attrName>
                                        </p:attrNameLst>
                                      </p:cBhvr>
                                      <p:to>
                                        <p:strVal val="visible"/>
                                      </p:to>
                                    </p:set>
                                    <p:animEffect transition="in" filter="blinds(horizontal)">
                                      <p:cBhvr>
                                        <p:cTn id="101" dur="500"/>
                                        <p:tgtEl>
                                          <p:spTgt spid="108"/>
                                        </p:tgtEl>
                                      </p:cBhvr>
                                    </p:animEffect>
                                  </p:childTnLst>
                                </p:cTn>
                              </p:par>
                              <p:par>
                                <p:cTn id="102" presetID="3" presetClass="entr" presetSubtype="10" fill="hold" grpId="0" nodeType="withEffect">
                                  <p:stCondLst>
                                    <p:cond delay="0"/>
                                  </p:stCondLst>
                                  <p:childTnLst>
                                    <p:set>
                                      <p:cBhvr>
                                        <p:cTn id="103" dur="1" fill="hold">
                                          <p:stCondLst>
                                            <p:cond delay="0"/>
                                          </p:stCondLst>
                                        </p:cTn>
                                        <p:tgtEl>
                                          <p:spTgt spid="109"/>
                                        </p:tgtEl>
                                        <p:attrNameLst>
                                          <p:attrName>style.visibility</p:attrName>
                                        </p:attrNameLst>
                                      </p:cBhvr>
                                      <p:to>
                                        <p:strVal val="visible"/>
                                      </p:to>
                                    </p:set>
                                    <p:animEffect transition="in" filter="blinds(horizontal)">
                                      <p:cBhvr>
                                        <p:cTn id="104" dur="500"/>
                                        <p:tgtEl>
                                          <p:spTgt spid="109"/>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mph" presetSubtype="2" fill="hold" nodeType="clickEffect">
                                  <p:stCondLst>
                                    <p:cond delay="0"/>
                                  </p:stCondLst>
                                  <p:childTnLst>
                                    <p:animClr clrSpc="rgb" dir="cw">
                                      <p:cBhvr>
                                        <p:cTn id="108" dur="2000" fill="hold"/>
                                        <p:tgtEl>
                                          <p:spTgt spid="87"/>
                                        </p:tgtEl>
                                        <p:attrNameLst>
                                          <p:attrName>fillcolor</p:attrName>
                                        </p:attrNameLst>
                                      </p:cBhvr>
                                      <p:to>
                                        <a:srgbClr val="4E8F00"/>
                                      </p:to>
                                    </p:animClr>
                                    <p:set>
                                      <p:cBhvr>
                                        <p:cTn id="109" dur="2000" fill="hold"/>
                                        <p:tgtEl>
                                          <p:spTgt spid="87"/>
                                        </p:tgtEl>
                                        <p:attrNameLst>
                                          <p:attrName>fill.type</p:attrName>
                                        </p:attrNameLst>
                                      </p:cBhvr>
                                      <p:to>
                                        <p:strVal val="solid"/>
                                      </p:to>
                                    </p:set>
                                    <p:set>
                                      <p:cBhvr>
                                        <p:cTn id="110" dur="2000" fill="hold"/>
                                        <p:tgtEl>
                                          <p:spTgt spid="87"/>
                                        </p:tgtEl>
                                        <p:attrNameLst>
                                          <p:attrName>fill.on</p:attrName>
                                        </p:attrNameLst>
                                      </p:cBhvr>
                                      <p:to>
                                        <p:strVal val="true"/>
                                      </p:to>
                                    </p:set>
                                  </p:childTnLst>
                                </p:cTn>
                              </p:par>
                              <p:par>
                                <p:cTn id="111" presetID="1" presetClass="emph" presetSubtype="2" fill="hold" nodeType="withEffect">
                                  <p:stCondLst>
                                    <p:cond delay="0"/>
                                  </p:stCondLst>
                                  <p:childTnLst>
                                    <p:animClr clrSpc="rgb" dir="cw">
                                      <p:cBhvr>
                                        <p:cTn id="112" dur="2000" fill="hold"/>
                                        <p:tgtEl>
                                          <p:spTgt spid="86"/>
                                        </p:tgtEl>
                                        <p:attrNameLst>
                                          <p:attrName>fillcolor</p:attrName>
                                        </p:attrNameLst>
                                      </p:cBhvr>
                                      <p:to>
                                        <a:srgbClr val="4E8F00"/>
                                      </p:to>
                                    </p:animClr>
                                    <p:set>
                                      <p:cBhvr>
                                        <p:cTn id="113" dur="2000" fill="hold"/>
                                        <p:tgtEl>
                                          <p:spTgt spid="86"/>
                                        </p:tgtEl>
                                        <p:attrNameLst>
                                          <p:attrName>fill.type</p:attrName>
                                        </p:attrNameLst>
                                      </p:cBhvr>
                                      <p:to>
                                        <p:strVal val="solid"/>
                                      </p:to>
                                    </p:set>
                                    <p:set>
                                      <p:cBhvr>
                                        <p:cTn id="114" dur="2000" fill="hold"/>
                                        <p:tgtEl>
                                          <p:spTgt spid="86"/>
                                        </p:tgtEl>
                                        <p:attrNameLst>
                                          <p:attrName>fill.on</p:attrName>
                                        </p:attrNameLst>
                                      </p:cBhvr>
                                      <p:to>
                                        <p:strVal val="true"/>
                                      </p:to>
                                    </p:set>
                                  </p:childTnLst>
                                </p:cTn>
                              </p:par>
                              <p:par>
                                <p:cTn id="115" presetID="1" presetClass="exit" presetSubtype="0" fill="hold" grpId="2" nodeType="withEffect">
                                  <p:stCondLst>
                                    <p:cond delay="0"/>
                                  </p:stCondLst>
                                  <p:childTnLst>
                                    <p:set>
                                      <p:cBhvr>
                                        <p:cTn id="116" dur="1" fill="hold">
                                          <p:stCondLst>
                                            <p:cond delay="0"/>
                                          </p:stCondLst>
                                        </p:cTn>
                                        <p:tgtEl>
                                          <p:spTgt spid="98"/>
                                        </p:tgtEl>
                                        <p:attrNameLst>
                                          <p:attrName>style.visibility</p:attrName>
                                        </p:attrNameLst>
                                      </p:cBhvr>
                                      <p:to>
                                        <p:strVal val="hidden"/>
                                      </p:to>
                                    </p:set>
                                  </p:childTnLst>
                                </p:cTn>
                              </p:par>
                              <p:par>
                                <p:cTn id="117" presetID="1" presetClass="exit" presetSubtype="0" fill="hold" grpId="2" nodeType="withEffect">
                                  <p:stCondLst>
                                    <p:cond delay="0"/>
                                  </p:stCondLst>
                                  <p:childTnLst>
                                    <p:set>
                                      <p:cBhvr>
                                        <p:cTn id="118" dur="1" fill="hold">
                                          <p:stCondLst>
                                            <p:cond delay="0"/>
                                          </p:stCondLst>
                                        </p:cTn>
                                        <p:tgtEl>
                                          <p:spTgt spid="101"/>
                                        </p:tgtEl>
                                        <p:attrNameLst>
                                          <p:attrName>style.visibility</p:attrName>
                                        </p:attrNameLst>
                                      </p:cBhvr>
                                      <p:to>
                                        <p:strVal val="hidden"/>
                                      </p:to>
                                    </p:set>
                                  </p:childTnLst>
                                </p:cTn>
                              </p:par>
                              <p:par>
                                <p:cTn id="119" presetID="1" presetClass="exit" presetSubtype="0" fill="hold" nodeType="withEffect">
                                  <p:stCondLst>
                                    <p:cond delay="0"/>
                                  </p:stCondLst>
                                  <p:childTnLst>
                                    <p:set>
                                      <p:cBhvr>
                                        <p:cTn id="120" dur="1" fill="hold">
                                          <p:stCondLst>
                                            <p:cond delay="0"/>
                                          </p:stCondLst>
                                        </p:cTn>
                                        <p:tgtEl>
                                          <p:spTgt spid="104"/>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102"/>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107"/>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103"/>
                                        </p:tgtEl>
                                        <p:attrNameLst>
                                          <p:attrName>style.visibility</p:attrName>
                                        </p:attrNameLst>
                                      </p:cBhvr>
                                      <p:to>
                                        <p:strVal val="hidden"/>
                                      </p:to>
                                    </p:set>
                                  </p:childTnLst>
                                </p:cTn>
                              </p:par>
                              <p:par>
                                <p:cTn id="127" presetID="1" presetClass="exit" presetSubtype="0" fill="hold" nodeType="withEffect">
                                  <p:stCondLst>
                                    <p:cond delay="0"/>
                                  </p:stCondLst>
                                  <p:childTnLst>
                                    <p:set>
                                      <p:cBhvr>
                                        <p:cTn id="128" dur="1" fill="hold">
                                          <p:stCondLst>
                                            <p:cond delay="0"/>
                                          </p:stCondLst>
                                        </p:cTn>
                                        <p:tgtEl>
                                          <p:spTgt spid="105"/>
                                        </p:tgtEl>
                                        <p:attrNameLst>
                                          <p:attrName>style.visibility</p:attrName>
                                        </p:attrNameLst>
                                      </p:cBhvr>
                                      <p:to>
                                        <p:strVal val="hidden"/>
                                      </p:to>
                                    </p:set>
                                  </p:childTnLst>
                                </p:cTn>
                              </p:par>
                              <p:par>
                                <p:cTn id="129" presetID="1" presetClass="exit" presetSubtype="0" fill="hold" grpId="1" nodeType="withEffect">
                                  <p:stCondLst>
                                    <p:cond delay="0"/>
                                  </p:stCondLst>
                                  <p:childTnLst>
                                    <p:set>
                                      <p:cBhvr>
                                        <p:cTn id="130" dur="1" fill="hold">
                                          <p:stCondLst>
                                            <p:cond delay="0"/>
                                          </p:stCondLst>
                                        </p:cTn>
                                        <p:tgtEl>
                                          <p:spTgt spid="109"/>
                                        </p:tgtEl>
                                        <p:attrNameLst>
                                          <p:attrName>style.visibility</p:attrName>
                                        </p:attrNameLst>
                                      </p:cBhvr>
                                      <p:to>
                                        <p:strVal val="hidden"/>
                                      </p:to>
                                    </p:set>
                                  </p:childTnLst>
                                </p:cTn>
                              </p:par>
                              <p:par>
                                <p:cTn id="131" presetID="1" presetClass="exit" presetSubtype="0" fill="hold" nodeType="withEffect">
                                  <p:stCondLst>
                                    <p:cond delay="0"/>
                                  </p:stCondLst>
                                  <p:childTnLst>
                                    <p:set>
                                      <p:cBhvr>
                                        <p:cTn id="132" dur="1" fill="hold">
                                          <p:stCondLst>
                                            <p:cond delay="0"/>
                                          </p:stCondLst>
                                        </p:cTn>
                                        <p:tgtEl>
                                          <p:spTgt spid="106"/>
                                        </p:tgtEl>
                                        <p:attrNameLst>
                                          <p:attrName>style.visibility</p:attrName>
                                        </p:attrNameLst>
                                      </p:cBhvr>
                                      <p:to>
                                        <p:strVal val="hidden"/>
                                      </p:to>
                                    </p:set>
                                  </p:childTnLst>
                                </p:cTn>
                              </p:par>
                              <p:par>
                                <p:cTn id="133" presetID="1" presetClass="exit" presetSubtype="0" fill="hold" nodeType="withEffect">
                                  <p:stCondLst>
                                    <p:cond delay="0"/>
                                  </p:stCondLst>
                                  <p:childTnLst>
                                    <p:set>
                                      <p:cBhvr>
                                        <p:cTn id="134" dur="1" fill="hold">
                                          <p:stCondLst>
                                            <p:cond delay="0"/>
                                          </p:stCondLst>
                                        </p:cTn>
                                        <p:tgtEl>
                                          <p:spTgt spid="108"/>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6"/>
                                        </p:tgtEl>
                                        <p:attrNameLst>
                                          <p:attrName>style.visibility</p:attrName>
                                        </p:attrNameLst>
                                      </p:cBhvr>
                                      <p:to>
                                        <p:strVal val="hidden"/>
                                      </p:to>
                                    </p:set>
                                  </p:childTnLst>
                                </p:cTn>
                              </p:par>
                              <p:par>
                                <p:cTn id="137" presetID="1" presetClass="exit" presetSubtype="0" fill="hold" grpId="1" nodeType="withEffect">
                                  <p:stCondLst>
                                    <p:cond delay="0"/>
                                  </p:stCondLst>
                                  <p:childTnLst>
                                    <p:set>
                                      <p:cBhvr>
                                        <p:cTn id="138" dur="1" fill="hold">
                                          <p:stCondLst>
                                            <p:cond delay="0"/>
                                          </p:stCondLst>
                                        </p:cTn>
                                        <p:tgtEl>
                                          <p:spTgt spid="7"/>
                                        </p:tgtEl>
                                        <p:attrNameLst>
                                          <p:attrName>style.visibility</p:attrName>
                                        </p:attrNameLst>
                                      </p:cBhvr>
                                      <p:to>
                                        <p:strVal val="hidden"/>
                                      </p:to>
                                    </p:set>
                                  </p:childTnLst>
                                </p:cTn>
                              </p:par>
                              <p:par>
                                <p:cTn id="139" presetID="1" presetClass="exit" presetSubtype="0" fill="hold" grpId="2" nodeType="withEffect">
                                  <p:stCondLst>
                                    <p:cond delay="0"/>
                                  </p:stCondLst>
                                  <p:childTnLst>
                                    <p:set>
                                      <p:cBhvr>
                                        <p:cTn id="140" dur="1" fill="hold">
                                          <p:stCondLst>
                                            <p:cond delay="0"/>
                                          </p:stCondLst>
                                        </p:cTn>
                                        <p:tgtEl>
                                          <p:spTgt spid="8"/>
                                        </p:tgtEl>
                                        <p:attrNameLst>
                                          <p:attrName>style.visibility</p:attrName>
                                        </p:attrNameLst>
                                      </p:cBhvr>
                                      <p:to>
                                        <p:strVal val="hidden"/>
                                      </p:to>
                                    </p:set>
                                  </p:childTnLst>
                                </p:cTn>
                              </p:par>
                              <p:par>
                                <p:cTn id="141" presetID="1" presetClass="exit" presetSubtype="0" fill="hold" grpId="2" nodeType="withEffect">
                                  <p:stCondLst>
                                    <p:cond delay="0"/>
                                  </p:stCondLst>
                                  <p:childTnLst>
                                    <p:set>
                                      <p:cBhvr>
                                        <p:cTn id="142"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9" grpId="0" animBg="1"/>
      <p:bldP spid="90" grpId="0" animBg="1"/>
      <p:bldP spid="98" grpId="0" animBg="1"/>
      <p:bldP spid="98" grpId="1" animBg="1"/>
      <p:bldP spid="98" grpId="2" animBg="1"/>
      <p:bldP spid="101" grpId="0" animBg="1"/>
      <p:bldP spid="101" grpId="1" animBg="1"/>
      <p:bldP spid="101" grpId="2" animBg="1"/>
      <p:bldP spid="102" grpId="0" animBg="1"/>
      <p:bldP spid="102" grpId="1" animBg="1"/>
      <p:bldP spid="103" grpId="0" animBg="1"/>
      <p:bldP spid="103" grpId="1" animBg="1"/>
      <p:bldP spid="107" grpId="0"/>
      <p:bldP spid="107" grpId="1"/>
      <p:bldP spid="109" grpId="0"/>
      <p:bldP spid="109" grpId="1"/>
      <p:bldP spid="6" grpId="0" animBg="1"/>
      <p:bldP spid="6" grpId="1" animBg="1"/>
      <p:bldP spid="7" grpId="0" animBg="1"/>
      <p:bldP spid="7" grpId="1" animBg="1"/>
      <p:bldP spid="8" grpId="0" animBg="1"/>
      <p:bldP spid="8" grpId="1" animBg="1"/>
      <p:bldP spid="8" grpId="2" animBg="1"/>
      <p:bldP spid="10" grpId="0" animBg="1"/>
      <p:bldP spid="10" grpId="1" animBg="1"/>
      <p:bldP spid="10"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910D9D1-BC86-0447-B29E-9CF33D01B24A}"/>
              </a:ext>
            </a:extLst>
          </p:cNvPr>
          <p:cNvSpPr>
            <a:spLocks noGrp="1"/>
          </p:cNvSpPr>
          <p:nvPr>
            <p:ph idx="1"/>
          </p:nvPr>
        </p:nvSpPr>
        <p:spPr/>
        <p:txBody>
          <a:bodyPr/>
          <a:lstStyle/>
          <a:p>
            <a:r>
              <a:rPr kumimoji="1" lang="ja-JP" altLang="en-US"/>
              <a:t>ページイン時は要求された</a:t>
            </a:r>
            <a:r>
              <a:rPr lang="ja-JP" altLang="en-US"/>
              <a:t>サブホストのメモリデータを復号</a:t>
            </a:r>
            <a:endParaRPr kumimoji="1" lang="en-US" altLang="ja-JP" dirty="0"/>
          </a:p>
          <a:p>
            <a:pPr lvl="1"/>
            <a:r>
              <a:rPr lang="ja-JP" altLang="en-US"/>
              <a:t>暗号通信路を用いてメインホストに転送し，復号して</a:t>
            </a:r>
            <a:r>
              <a:rPr lang="en-US" altLang="ja-JP" dirty="0"/>
              <a:t>VM</a:t>
            </a:r>
            <a:r>
              <a:rPr lang="ja-JP" altLang="en-US"/>
              <a:t>が使用</a:t>
            </a:r>
            <a:endParaRPr lang="en-US" altLang="ja-JP" dirty="0"/>
          </a:p>
          <a:p>
            <a:pPr lvl="1"/>
            <a:r>
              <a:rPr lang="ja-JP" altLang="en-US"/>
              <a:t>サブホストで</a:t>
            </a:r>
            <a:r>
              <a:rPr lang="en-US" altLang="ja-JP" dirty="0"/>
              <a:t>MAC</a:t>
            </a:r>
            <a:r>
              <a:rPr lang="ja-JP" altLang="en-US"/>
              <a:t>を計算し，メインホストで再計算した値と比較</a:t>
            </a:r>
            <a:endParaRPr lang="en-US" altLang="ja-JP" dirty="0"/>
          </a:p>
          <a:p>
            <a:r>
              <a:rPr lang="ja-JP" altLang="en-US"/>
              <a:t>ページアウト時はメインホストの不要なデータを暗号化</a:t>
            </a:r>
            <a:endParaRPr lang="en-US" altLang="ja-JP" dirty="0"/>
          </a:p>
          <a:p>
            <a:pPr lvl="1"/>
            <a:r>
              <a:rPr lang="ja-JP" altLang="en-US"/>
              <a:t>暗号通信路を用いてサブホストに転送し，再暗号化して保持</a:t>
            </a:r>
            <a:endParaRPr lang="en-US" altLang="ja-JP" dirty="0"/>
          </a:p>
          <a:p>
            <a:pPr lvl="1"/>
            <a:r>
              <a:rPr lang="ja-JP" altLang="en-US"/>
              <a:t>メインホストで</a:t>
            </a:r>
            <a:r>
              <a:rPr lang="en-US" altLang="ja-JP" dirty="0"/>
              <a:t>MAC</a:t>
            </a:r>
            <a:r>
              <a:rPr lang="ja-JP" altLang="en-US"/>
              <a:t>を計算し，</a:t>
            </a:r>
            <a:r>
              <a:rPr lang="ja-JP" altLang="en-JP"/>
              <a:t>サブ</a:t>
            </a:r>
            <a:r>
              <a:rPr lang="ja-JP" altLang="en-US"/>
              <a:t>ホストで再計算した値と比較</a:t>
            </a:r>
            <a:endParaRPr kumimoji="1" lang="ja-JP" altLang="en-US"/>
          </a:p>
          <a:p>
            <a:pPr lvl="1"/>
            <a:endParaRPr lang="en-US" altLang="ja-JP" dirty="0"/>
          </a:p>
        </p:txBody>
      </p:sp>
      <p:sp>
        <p:nvSpPr>
          <p:cNvPr id="25" name="スライド番号プレースホルダー 24">
            <a:extLst>
              <a:ext uri="{FF2B5EF4-FFF2-40B4-BE49-F238E27FC236}">
                <a16:creationId xmlns:a16="http://schemas.microsoft.com/office/drawing/2014/main" id="{C4A5A132-C717-A342-8DB3-A8EA347CA03E}"/>
              </a:ext>
            </a:extLst>
          </p:cNvPr>
          <p:cNvSpPr>
            <a:spLocks noGrp="1"/>
          </p:cNvSpPr>
          <p:nvPr>
            <p:ph type="sldNum" sz="quarter" idx="12"/>
          </p:nvPr>
        </p:nvSpPr>
        <p:spPr/>
        <p:txBody>
          <a:bodyPr/>
          <a:lstStyle/>
          <a:p>
            <a:fld id="{8E1EBD39-E449-DF4E-9D6C-E1C55755AFC2}" type="slidenum">
              <a:rPr kumimoji="1" lang="ja-JP" altLang="en-US" smtClean="0"/>
              <a:t>3</a:t>
            </a:fld>
            <a:endParaRPr kumimoji="1" lang="ja-JP" altLang="en-US"/>
          </a:p>
        </p:txBody>
      </p:sp>
      <p:sp>
        <p:nvSpPr>
          <p:cNvPr id="58" name="スライド番号プレースホルダー 8">
            <a:extLst>
              <a:ext uri="{FF2B5EF4-FFF2-40B4-BE49-F238E27FC236}">
                <a16:creationId xmlns:a16="http://schemas.microsoft.com/office/drawing/2014/main" id="{A8EAF8EF-EAC8-6BDF-E0A1-17892B9794B1}"/>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E1EBD39-E449-DF4E-9D6C-E1C55755AFC2}" type="slidenum">
              <a:rPr lang="ja-JP" altLang="en-US" smtClean="0"/>
              <a:pPr/>
              <a:t>3</a:t>
            </a:fld>
            <a:endParaRPr lang="ja-JP" altLang="en-US"/>
          </a:p>
        </p:txBody>
      </p:sp>
      <p:sp>
        <p:nvSpPr>
          <p:cNvPr id="6" name="タイトル 1">
            <a:extLst>
              <a:ext uri="{FF2B5EF4-FFF2-40B4-BE49-F238E27FC236}">
                <a16:creationId xmlns:a16="http://schemas.microsoft.com/office/drawing/2014/main" id="{65D990F3-3EC7-05F3-D89D-7C5491A10C1E}"/>
              </a:ext>
            </a:extLst>
          </p:cNvPr>
          <p:cNvSpPr>
            <a:spLocks noGrp="1"/>
          </p:cNvSpPr>
          <p:nvPr>
            <p:ph type="title"/>
          </p:nvPr>
        </p:nvSpPr>
        <p:spPr>
          <a:xfrm>
            <a:off x="838200" y="67235"/>
            <a:ext cx="11353800" cy="1314790"/>
          </a:xfrm>
        </p:spPr>
        <p:txBody>
          <a:bodyPr/>
          <a:lstStyle/>
          <a:p>
            <a:r>
              <a:rPr lang="ja-JP" altLang="en-US"/>
              <a:t>リモートページング時のデータ保護</a:t>
            </a:r>
            <a:endParaRPr kumimoji="1" lang="ja-JP" altLang="en-US" strike="sngStrike">
              <a:solidFill>
                <a:srgbClr val="FF0000"/>
              </a:solidFill>
            </a:endParaRPr>
          </a:p>
        </p:txBody>
      </p:sp>
      <p:sp>
        <p:nvSpPr>
          <p:cNvPr id="7" name="円柱 6">
            <a:extLst>
              <a:ext uri="{FF2B5EF4-FFF2-40B4-BE49-F238E27FC236}">
                <a16:creationId xmlns:a16="http://schemas.microsoft.com/office/drawing/2014/main" id="{698DDCF0-1654-00CF-00B7-6DA0F308BF42}"/>
              </a:ext>
            </a:extLst>
          </p:cNvPr>
          <p:cNvSpPr/>
          <p:nvPr/>
        </p:nvSpPr>
        <p:spPr>
          <a:xfrm rot="16200000">
            <a:off x="5487873" y="4786133"/>
            <a:ext cx="335496" cy="1506422"/>
          </a:xfrm>
          <a:prstGeom prst="can">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8" name="角丸四角形 7">
            <a:extLst>
              <a:ext uri="{FF2B5EF4-FFF2-40B4-BE49-F238E27FC236}">
                <a16:creationId xmlns:a16="http://schemas.microsoft.com/office/drawing/2014/main" id="{389BBF2A-E9EB-AD24-63E0-8C7DB3F47968}"/>
              </a:ext>
            </a:extLst>
          </p:cNvPr>
          <p:cNvSpPr/>
          <p:nvPr/>
        </p:nvSpPr>
        <p:spPr>
          <a:xfrm>
            <a:off x="2878321" y="4595496"/>
            <a:ext cx="1703479" cy="15770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865AD59A-E094-9D75-1732-06E31895EE38}"/>
              </a:ext>
            </a:extLst>
          </p:cNvPr>
          <p:cNvSpPr txBox="1"/>
          <p:nvPr/>
        </p:nvSpPr>
        <p:spPr>
          <a:xfrm>
            <a:off x="2876124" y="4154367"/>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10" name="角丸四角形 9">
            <a:extLst>
              <a:ext uri="{FF2B5EF4-FFF2-40B4-BE49-F238E27FC236}">
                <a16:creationId xmlns:a16="http://schemas.microsoft.com/office/drawing/2014/main" id="{5B09AB18-F7D7-4235-A3CF-41337528EB48}"/>
              </a:ext>
            </a:extLst>
          </p:cNvPr>
          <p:cNvSpPr/>
          <p:nvPr/>
        </p:nvSpPr>
        <p:spPr>
          <a:xfrm>
            <a:off x="6651447" y="4638286"/>
            <a:ext cx="1703479" cy="1611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0B7FE102-A12D-65F2-5E28-F295892EA93F}"/>
              </a:ext>
            </a:extLst>
          </p:cNvPr>
          <p:cNvSpPr txBox="1"/>
          <p:nvPr/>
        </p:nvSpPr>
        <p:spPr>
          <a:xfrm>
            <a:off x="6769652" y="4197157"/>
            <a:ext cx="146706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2" name="テキスト ボックス 11">
            <a:extLst>
              <a:ext uri="{FF2B5EF4-FFF2-40B4-BE49-F238E27FC236}">
                <a16:creationId xmlns:a16="http://schemas.microsoft.com/office/drawing/2014/main" id="{873D5387-2EFA-4FF3-BD62-D671643797B2}"/>
              </a:ext>
            </a:extLst>
          </p:cNvPr>
          <p:cNvSpPr txBox="1"/>
          <p:nvPr/>
        </p:nvSpPr>
        <p:spPr>
          <a:xfrm>
            <a:off x="2869133" y="5121518"/>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0B3A2826-240A-96AC-EB86-87E6E33CA4A8}"/>
              </a:ext>
            </a:extLst>
          </p:cNvPr>
          <p:cNvSpPr txBox="1"/>
          <p:nvPr/>
        </p:nvSpPr>
        <p:spPr>
          <a:xfrm>
            <a:off x="6610811" y="5099917"/>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4" name="角丸四角形 13">
            <a:extLst>
              <a:ext uri="{FF2B5EF4-FFF2-40B4-BE49-F238E27FC236}">
                <a16:creationId xmlns:a16="http://schemas.microsoft.com/office/drawing/2014/main" id="{2715EBE1-B167-C7C6-9B0D-651453EC0FC7}"/>
              </a:ext>
            </a:extLst>
          </p:cNvPr>
          <p:cNvSpPr/>
          <p:nvPr/>
        </p:nvSpPr>
        <p:spPr>
          <a:xfrm>
            <a:off x="3119812" y="4674487"/>
            <a:ext cx="1172881" cy="4417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5" name="右カーブ矢印 28">
            <a:extLst>
              <a:ext uri="{FF2B5EF4-FFF2-40B4-BE49-F238E27FC236}">
                <a16:creationId xmlns:a16="http://schemas.microsoft.com/office/drawing/2014/main" id="{9DCAC014-3CCA-404B-7090-81BAA3A7AEBC}"/>
              </a:ext>
            </a:extLst>
          </p:cNvPr>
          <p:cNvSpPr/>
          <p:nvPr/>
        </p:nvSpPr>
        <p:spPr>
          <a:xfrm rot="5400000">
            <a:off x="5363260" y="3880774"/>
            <a:ext cx="442695" cy="2583830"/>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6" name="右カーブ矢印 29">
            <a:extLst>
              <a:ext uri="{FF2B5EF4-FFF2-40B4-BE49-F238E27FC236}">
                <a16:creationId xmlns:a16="http://schemas.microsoft.com/office/drawing/2014/main" id="{B444074B-7D3C-8FD6-CEF1-862F95B1F3CE}"/>
              </a:ext>
            </a:extLst>
          </p:cNvPr>
          <p:cNvSpPr/>
          <p:nvPr/>
        </p:nvSpPr>
        <p:spPr>
          <a:xfrm rot="16200000">
            <a:off x="4791604" y="4564162"/>
            <a:ext cx="535080" cy="363476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7" name="テキスト ボックス 16">
            <a:extLst>
              <a:ext uri="{FF2B5EF4-FFF2-40B4-BE49-F238E27FC236}">
                <a16:creationId xmlns:a16="http://schemas.microsoft.com/office/drawing/2014/main" id="{E5B9EAA2-2A1F-9684-514E-AFFE73638B72}"/>
              </a:ext>
            </a:extLst>
          </p:cNvPr>
          <p:cNvSpPr txBox="1"/>
          <p:nvPr/>
        </p:nvSpPr>
        <p:spPr>
          <a:xfrm>
            <a:off x="4262697" y="6257780"/>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
        <p:nvSpPr>
          <p:cNvPr id="18" name="テキスト ボックス 25">
            <a:extLst>
              <a:ext uri="{FF2B5EF4-FFF2-40B4-BE49-F238E27FC236}">
                <a16:creationId xmlns:a16="http://schemas.microsoft.com/office/drawing/2014/main" id="{61EEA407-E014-35AC-8DAD-0FEB197738E3}"/>
              </a:ext>
            </a:extLst>
          </p:cNvPr>
          <p:cNvSpPr txBox="1"/>
          <p:nvPr/>
        </p:nvSpPr>
        <p:spPr>
          <a:xfrm>
            <a:off x="4998170" y="4587455"/>
            <a:ext cx="1225688"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19" name="テキスト ボックス 18">
            <a:extLst>
              <a:ext uri="{FF2B5EF4-FFF2-40B4-BE49-F238E27FC236}">
                <a16:creationId xmlns:a16="http://schemas.microsoft.com/office/drawing/2014/main" id="{45372BAE-8D11-08C0-9A1E-E1B2E8CAC968}"/>
              </a:ext>
            </a:extLst>
          </p:cNvPr>
          <p:cNvSpPr txBox="1"/>
          <p:nvPr/>
        </p:nvSpPr>
        <p:spPr>
          <a:xfrm>
            <a:off x="9329192" y="4515017"/>
            <a:ext cx="954107"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0" name="テキスト ボックス 19">
            <a:extLst>
              <a:ext uri="{FF2B5EF4-FFF2-40B4-BE49-F238E27FC236}">
                <a16:creationId xmlns:a16="http://schemas.microsoft.com/office/drawing/2014/main" id="{2F81E1D4-01A3-EE70-FDA2-78017135F46A}"/>
              </a:ext>
            </a:extLst>
          </p:cNvPr>
          <p:cNvSpPr txBox="1"/>
          <p:nvPr/>
        </p:nvSpPr>
        <p:spPr>
          <a:xfrm>
            <a:off x="9294401" y="4980657"/>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3" name="角丸四角形 22">
            <a:extLst>
              <a:ext uri="{FF2B5EF4-FFF2-40B4-BE49-F238E27FC236}">
                <a16:creationId xmlns:a16="http://schemas.microsoft.com/office/drawing/2014/main" id="{F3D555A0-2E67-770A-DD01-96579D827609}"/>
              </a:ext>
            </a:extLst>
          </p:cNvPr>
          <p:cNvSpPr/>
          <p:nvPr/>
        </p:nvSpPr>
        <p:spPr>
          <a:xfrm>
            <a:off x="9091139" y="4536141"/>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7" name="角丸四角形 26">
            <a:extLst>
              <a:ext uri="{FF2B5EF4-FFF2-40B4-BE49-F238E27FC236}">
                <a16:creationId xmlns:a16="http://schemas.microsoft.com/office/drawing/2014/main" id="{D95EBB91-A44A-6F82-D81F-230AC3FE7A2A}"/>
              </a:ext>
            </a:extLst>
          </p:cNvPr>
          <p:cNvSpPr/>
          <p:nvPr/>
        </p:nvSpPr>
        <p:spPr>
          <a:xfrm>
            <a:off x="9084244" y="5016721"/>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8" name="テキスト ボックス 27">
            <a:extLst>
              <a:ext uri="{FF2B5EF4-FFF2-40B4-BE49-F238E27FC236}">
                <a16:creationId xmlns:a16="http://schemas.microsoft.com/office/drawing/2014/main" id="{60E26D41-4600-A126-0F3C-48A74C106BEF}"/>
              </a:ext>
            </a:extLst>
          </p:cNvPr>
          <p:cNvSpPr txBox="1"/>
          <p:nvPr/>
        </p:nvSpPr>
        <p:spPr>
          <a:xfrm>
            <a:off x="9291998" y="5440611"/>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再暗号化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9" name="角丸四角形 28">
            <a:extLst>
              <a:ext uri="{FF2B5EF4-FFF2-40B4-BE49-F238E27FC236}">
                <a16:creationId xmlns:a16="http://schemas.microsoft.com/office/drawing/2014/main" id="{375DDAE2-1BC0-35AF-2441-76ADA3F36B37}"/>
              </a:ext>
            </a:extLst>
          </p:cNvPr>
          <p:cNvSpPr/>
          <p:nvPr/>
        </p:nvSpPr>
        <p:spPr>
          <a:xfrm>
            <a:off x="9096149" y="5492731"/>
            <a:ext cx="200859" cy="34799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30" name="テキスト ボックス 29">
            <a:extLst>
              <a:ext uri="{FF2B5EF4-FFF2-40B4-BE49-F238E27FC236}">
                <a16:creationId xmlns:a16="http://schemas.microsoft.com/office/drawing/2014/main" id="{45F12525-08F3-F39E-A544-D5B900E8A3CC}"/>
              </a:ext>
            </a:extLst>
          </p:cNvPr>
          <p:cNvSpPr txBox="1"/>
          <p:nvPr/>
        </p:nvSpPr>
        <p:spPr>
          <a:xfrm>
            <a:off x="8936708" y="6093410"/>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32" name="テキスト ボックス 31">
            <a:extLst>
              <a:ext uri="{FF2B5EF4-FFF2-40B4-BE49-F238E27FC236}">
                <a16:creationId xmlns:a16="http://schemas.microsoft.com/office/drawing/2014/main" id="{7AFA0A3B-0F81-D71A-0F2B-EC6A1F288DE3}"/>
              </a:ext>
            </a:extLst>
          </p:cNvPr>
          <p:cNvSpPr txBox="1"/>
          <p:nvPr/>
        </p:nvSpPr>
        <p:spPr>
          <a:xfrm>
            <a:off x="9340832" y="5955492"/>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メッセージ</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認証コード</a:t>
            </a:r>
            <a:endPar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33" name="テキスト ボックス 32">
            <a:extLst>
              <a:ext uri="{FF2B5EF4-FFF2-40B4-BE49-F238E27FC236}">
                <a16:creationId xmlns:a16="http://schemas.microsoft.com/office/drawing/2014/main" id="{F73EFF66-2864-6176-716B-32ADEC8335D1}"/>
              </a:ext>
            </a:extLst>
          </p:cNvPr>
          <p:cNvSpPr txBox="1"/>
          <p:nvPr/>
        </p:nvSpPr>
        <p:spPr>
          <a:xfrm>
            <a:off x="5333157" y="5707092"/>
            <a:ext cx="612668" cy="369332"/>
          </a:xfrm>
          <a:prstGeom prst="rect">
            <a:avLst/>
          </a:prstGeom>
          <a:noFill/>
        </p:spPr>
        <p:txBody>
          <a:bodyPr wrap="none" rtlCol="0">
            <a:spAutoFit/>
          </a:bodyPr>
          <a:lstStyle/>
          <a:p>
            <a:r>
              <a:rPr kumimoji="1" lang="en-US" altLang="ja-JP" dirty="0"/>
              <a:t>TLS</a:t>
            </a:r>
            <a:endParaRPr kumimoji="1" lang="ja-JP" altLang="en-US"/>
          </a:p>
        </p:txBody>
      </p:sp>
      <p:pic>
        <p:nvPicPr>
          <p:cNvPr id="34" name="図 26">
            <a:extLst>
              <a:ext uri="{FF2B5EF4-FFF2-40B4-BE49-F238E27FC236}">
                <a16:creationId xmlns:a16="http://schemas.microsoft.com/office/drawing/2014/main" id="{40588DBC-0C5F-A1BC-0709-8F34E4FBAA69}"/>
              </a:ext>
            </a:extLst>
          </p:cNvPr>
          <p:cNvPicPr>
            <a:picLocks noChangeAspect="1"/>
          </p:cNvPicPr>
          <p:nvPr/>
        </p:nvPicPr>
        <p:blipFill>
          <a:blip r:embed="rId3"/>
          <a:stretch>
            <a:fillRect/>
          </a:stretch>
        </p:blipFill>
        <p:spPr>
          <a:xfrm>
            <a:off x="7956743" y="4596652"/>
            <a:ext cx="764193" cy="764193"/>
          </a:xfrm>
          <a:prstGeom prst="rect">
            <a:avLst/>
          </a:prstGeom>
        </p:spPr>
      </p:pic>
      <p:sp>
        <p:nvSpPr>
          <p:cNvPr id="36" name="角丸四角形 35">
            <a:extLst>
              <a:ext uri="{FF2B5EF4-FFF2-40B4-BE49-F238E27FC236}">
                <a16:creationId xmlns:a16="http://schemas.microsoft.com/office/drawing/2014/main" id="{F3E7028B-F084-F781-2912-C62E07E9CAF5}"/>
              </a:ext>
            </a:extLst>
          </p:cNvPr>
          <p:cNvSpPr/>
          <p:nvPr/>
        </p:nvSpPr>
        <p:spPr>
          <a:xfrm>
            <a:off x="3045001" y="5395599"/>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43" name="角丸四角形 42">
            <a:extLst>
              <a:ext uri="{FF2B5EF4-FFF2-40B4-BE49-F238E27FC236}">
                <a16:creationId xmlns:a16="http://schemas.microsoft.com/office/drawing/2014/main" id="{22762B5B-5372-9381-A5D5-AAC3D6F7C3EC}"/>
              </a:ext>
            </a:extLst>
          </p:cNvPr>
          <p:cNvSpPr/>
          <p:nvPr/>
        </p:nvSpPr>
        <p:spPr>
          <a:xfrm>
            <a:off x="3475810" y="5395599"/>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44" name="角丸四角形 43">
            <a:extLst>
              <a:ext uri="{FF2B5EF4-FFF2-40B4-BE49-F238E27FC236}">
                <a16:creationId xmlns:a16="http://schemas.microsoft.com/office/drawing/2014/main" id="{BB34DCDC-CB8F-6997-1F67-EAA5F4A12E1E}"/>
              </a:ext>
            </a:extLst>
          </p:cNvPr>
          <p:cNvSpPr/>
          <p:nvPr/>
        </p:nvSpPr>
        <p:spPr>
          <a:xfrm>
            <a:off x="6727601" y="5390680"/>
            <a:ext cx="430760" cy="718403"/>
          </a:xfrm>
          <a:prstGeom prst="roundRect">
            <a:avLst/>
          </a:prstGeom>
          <a:solidFill>
            <a:srgbClr val="4E8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52" name="角丸四角形 51">
            <a:extLst>
              <a:ext uri="{FF2B5EF4-FFF2-40B4-BE49-F238E27FC236}">
                <a16:creationId xmlns:a16="http://schemas.microsoft.com/office/drawing/2014/main" id="{E8EF1B27-FA94-83E8-ED13-A7DA0AAA020D}"/>
              </a:ext>
            </a:extLst>
          </p:cNvPr>
          <p:cNvSpPr/>
          <p:nvPr/>
        </p:nvSpPr>
        <p:spPr>
          <a:xfrm>
            <a:off x="7158410" y="5390680"/>
            <a:ext cx="430760" cy="718403"/>
          </a:xfrm>
          <a:prstGeom prst="roundRect">
            <a:avLst/>
          </a:prstGeom>
          <a:solidFill>
            <a:srgbClr val="4E8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54" name="テキスト ボックス 53">
            <a:extLst>
              <a:ext uri="{FF2B5EF4-FFF2-40B4-BE49-F238E27FC236}">
                <a16:creationId xmlns:a16="http://schemas.microsoft.com/office/drawing/2014/main" id="{9AD8C7A6-C3CD-B267-D522-6D37563E42FD}"/>
              </a:ext>
            </a:extLst>
          </p:cNvPr>
          <p:cNvSpPr txBox="1"/>
          <p:nvPr/>
        </p:nvSpPr>
        <p:spPr>
          <a:xfrm>
            <a:off x="6578939" y="624973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55" name="カギ線コネクタ 54">
            <a:extLst>
              <a:ext uri="{FF2B5EF4-FFF2-40B4-BE49-F238E27FC236}">
                <a16:creationId xmlns:a16="http://schemas.microsoft.com/office/drawing/2014/main" id="{33ADC831-9812-3FA8-9581-28CB5FC4FB4A}"/>
              </a:ext>
            </a:extLst>
          </p:cNvPr>
          <p:cNvCxnSpPr>
            <a:cxnSpLocks/>
            <a:endCxn id="73" idx="0"/>
          </p:cNvCxnSpPr>
          <p:nvPr/>
        </p:nvCxnSpPr>
        <p:spPr>
          <a:xfrm rot="5400000">
            <a:off x="3509625" y="5830046"/>
            <a:ext cx="440930" cy="352982"/>
          </a:xfrm>
          <a:prstGeom prst="bentConnector3">
            <a:avLst>
              <a:gd name="adj1" fmla="val -1845"/>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63B8EF3F-213F-B44C-A549-C5C3604DBAA4}"/>
              </a:ext>
            </a:extLst>
          </p:cNvPr>
          <p:cNvCxnSpPr>
            <a:cxnSpLocks/>
          </p:cNvCxnSpPr>
          <p:nvPr/>
        </p:nvCxnSpPr>
        <p:spPr>
          <a:xfrm>
            <a:off x="3728712" y="6420009"/>
            <a:ext cx="462124"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E6A17E32-D544-892C-FAA3-CA2B39986269}"/>
              </a:ext>
            </a:extLst>
          </p:cNvPr>
          <p:cNvSpPr txBox="1"/>
          <p:nvPr/>
        </p:nvSpPr>
        <p:spPr>
          <a:xfrm>
            <a:off x="3667662" y="6448230"/>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3" name="テキスト ボックス 72">
            <a:extLst>
              <a:ext uri="{FF2B5EF4-FFF2-40B4-BE49-F238E27FC236}">
                <a16:creationId xmlns:a16="http://schemas.microsoft.com/office/drawing/2014/main" id="{0C20D6F6-97D2-E649-31FE-F78BE8E36B97}"/>
              </a:ext>
            </a:extLst>
          </p:cNvPr>
          <p:cNvSpPr txBox="1"/>
          <p:nvPr/>
        </p:nvSpPr>
        <p:spPr>
          <a:xfrm>
            <a:off x="3360902" y="6227002"/>
            <a:ext cx="385394" cy="369332"/>
          </a:xfrm>
          <a:prstGeom prst="rect">
            <a:avLst/>
          </a:prstGeom>
          <a:solidFill>
            <a:schemeClr val="accent5">
              <a:lumMod val="40000"/>
              <a:lumOff val="60000"/>
            </a:schemeClr>
          </a:solidFill>
          <a:ln>
            <a:solidFill>
              <a:schemeClr val="tx1"/>
            </a:solidFill>
          </a:ln>
        </p:spPr>
        <p:txBody>
          <a:bodyPr wrap="squar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74" name="テキスト ボックス 73">
            <a:extLst>
              <a:ext uri="{FF2B5EF4-FFF2-40B4-BE49-F238E27FC236}">
                <a16:creationId xmlns:a16="http://schemas.microsoft.com/office/drawing/2014/main" id="{96CBB201-0615-38DC-D9C5-5317B73CADDD}"/>
              </a:ext>
            </a:extLst>
          </p:cNvPr>
          <p:cNvSpPr txBox="1"/>
          <p:nvPr/>
        </p:nvSpPr>
        <p:spPr>
          <a:xfrm>
            <a:off x="2877721" y="620673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75" name="直線矢印コネクタ 74">
            <a:extLst>
              <a:ext uri="{FF2B5EF4-FFF2-40B4-BE49-F238E27FC236}">
                <a16:creationId xmlns:a16="http://schemas.microsoft.com/office/drawing/2014/main" id="{2E7034F8-5578-4A5B-FDF7-EE4426248195}"/>
              </a:ext>
            </a:extLst>
          </p:cNvPr>
          <p:cNvCxnSpPr>
            <a:cxnSpLocks/>
          </p:cNvCxnSpPr>
          <p:nvPr/>
        </p:nvCxnSpPr>
        <p:spPr>
          <a:xfrm>
            <a:off x="6835683" y="6436576"/>
            <a:ext cx="462124"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55E13A26-2DF9-B129-560D-DF0DCFB8AF03}"/>
              </a:ext>
            </a:extLst>
          </p:cNvPr>
          <p:cNvSpPr txBox="1"/>
          <p:nvPr/>
        </p:nvSpPr>
        <p:spPr>
          <a:xfrm>
            <a:off x="6774633" y="6464797"/>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7" name="テキスト ボックス 76">
            <a:extLst>
              <a:ext uri="{FF2B5EF4-FFF2-40B4-BE49-F238E27FC236}">
                <a16:creationId xmlns:a16="http://schemas.microsoft.com/office/drawing/2014/main" id="{8B929FC4-FB38-563F-4CC3-1A1E4DFB5B22}"/>
              </a:ext>
            </a:extLst>
          </p:cNvPr>
          <p:cNvSpPr txBox="1"/>
          <p:nvPr/>
        </p:nvSpPr>
        <p:spPr>
          <a:xfrm>
            <a:off x="7289977" y="6253292"/>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78" name="カギ線コネクタ 77">
            <a:extLst>
              <a:ext uri="{FF2B5EF4-FFF2-40B4-BE49-F238E27FC236}">
                <a16:creationId xmlns:a16="http://schemas.microsoft.com/office/drawing/2014/main" id="{CB9D93B4-CA9A-5FE3-5058-CB6E96F26C55}"/>
              </a:ext>
            </a:extLst>
          </p:cNvPr>
          <p:cNvCxnSpPr>
            <a:cxnSpLocks/>
            <a:endCxn id="10" idx="2"/>
          </p:cNvCxnSpPr>
          <p:nvPr/>
        </p:nvCxnSpPr>
        <p:spPr>
          <a:xfrm rot="16200000" flipH="1">
            <a:off x="7127307" y="5873852"/>
            <a:ext cx="463660" cy="288100"/>
          </a:xfrm>
          <a:prstGeom prst="bentConnector3">
            <a:avLst>
              <a:gd name="adj1" fmla="val -1809"/>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032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44"/>
                                        </p:tgtEl>
                                        <p:attrNameLst>
                                          <p:attrName>fillcolor</p:attrName>
                                        </p:attrNameLst>
                                      </p:cBhvr>
                                      <p:to>
                                        <a:srgbClr val="F7DA8B"/>
                                      </p:to>
                                    </p:animClr>
                                    <p:set>
                                      <p:cBhvr>
                                        <p:cTn id="7" dur="2000" fill="hold"/>
                                        <p:tgtEl>
                                          <p:spTgt spid="44"/>
                                        </p:tgtEl>
                                        <p:attrNameLst>
                                          <p:attrName>fill.type</p:attrName>
                                        </p:attrNameLst>
                                      </p:cBhvr>
                                      <p:to>
                                        <p:strVal val="solid"/>
                                      </p:to>
                                    </p:set>
                                    <p:set>
                                      <p:cBhvr>
                                        <p:cTn id="8" dur="2000" fill="hold"/>
                                        <p:tgtEl>
                                          <p:spTgt spid="44"/>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blinds(horizontal)">
                                      <p:cBhvr>
                                        <p:cTn id="13" dur="500"/>
                                        <p:tgtEl>
                                          <p:spTgt spid="54"/>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mph" presetSubtype="2" fill="hold" nodeType="clickEffect">
                                  <p:stCondLst>
                                    <p:cond delay="0"/>
                                  </p:stCondLst>
                                  <p:childTnLst>
                                    <p:animClr clrSpc="rgb" dir="cw">
                                      <p:cBhvr>
                                        <p:cTn id="17" dur="2000" fill="hold"/>
                                        <p:tgtEl>
                                          <p:spTgt spid="44"/>
                                        </p:tgtEl>
                                        <p:attrNameLst>
                                          <p:attrName>fillcolor</p:attrName>
                                        </p:attrNameLst>
                                      </p:cBhvr>
                                      <p:to>
                                        <a:srgbClr val="FF2600"/>
                                      </p:to>
                                    </p:animClr>
                                    <p:set>
                                      <p:cBhvr>
                                        <p:cTn id="18" dur="2000" fill="hold"/>
                                        <p:tgtEl>
                                          <p:spTgt spid="44"/>
                                        </p:tgtEl>
                                        <p:attrNameLst>
                                          <p:attrName>fill.type</p:attrName>
                                        </p:attrNameLst>
                                      </p:cBhvr>
                                      <p:to>
                                        <p:strVal val="solid"/>
                                      </p:to>
                                    </p:set>
                                    <p:set>
                                      <p:cBhvr>
                                        <p:cTn id="19" dur="2000" fill="hold"/>
                                        <p:tgtEl>
                                          <p:spTgt spid="44"/>
                                        </p:tgtEl>
                                        <p:attrNameLst>
                                          <p:attrName>fill.on</p:attrName>
                                        </p:attrNameLst>
                                      </p:cBhvr>
                                      <p:to>
                                        <p:strVal val="true"/>
                                      </p:to>
                                    </p:set>
                                  </p:childTnLst>
                                </p:cTn>
                              </p:par>
                            </p:childTnLst>
                          </p:cTn>
                        </p:par>
                      </p:childTnLst>
                    </p:cTn>
                  </p:par>
                  <p:par>
                    <p:cTn id="20" fill="hold">
                      <p:stCondLst>
                        <p:cond delay="indefinite"/>
                      </p:stCondLst>
                      <p:childTnLst>
                        <p:par>
                          <p:cTn id="21" fill="hold">
                            <p:stCondLst>
                              <p:cond delay="0"/>
                            </p:stCondLst>
                            <p:childTnLst>
                              <p:par>
                                <p:cTn id="22" presetID="37" presetClass="path" presetSubtype="0" accel="50000" decel="50000" fill="hold" grpId="0" nodeType="clickEffect">
                                  <p:stCondLst>
                                    <p:cond delay="0"/>
                                  </p:stCondLst>
                                  <p:childTnLst>
                                    <p:animMotion origin="layout" path="M -0.00208 0.00069 L -0.06445 -0.05301 C -0.07734 -0.06505 -0.09674 -0.07153 -0.11719 -0.07153 C -0.1401 -0.07153 -0.15872 -0.06505 -0.17161 -0.05301 L -0.23307 0.00069 " pathEditMode="relative" rAng="0" ptsTypes="AAAAA">
                                      <p:cBhvr>
                                        <p:cTn id="23" dur="2000" fill="hold"/>
                                        <p:tgtEl>
                                          <p:spTgt spid="44"/>
                                        </p:tgtEl>
                                        <p:attrNameLst>
                                          <p:attrName>ppt_x</p:attrName>
                                          <p:attrName>ppt_y</p:attrName>
                                        </p:attrNameLst>
                                      </p:cBhvr>
                                      <p:rCtr x="-11549" y="-3611"/>
                                    </p:animMotion>
                                  </p:childTnLst>
                                </p:cTn>
                              </p:par>
                              <p:par>
                                <p:cTn id="24" presetID="42" presetClass="path" presetSubtype="0" accel="50000" decel="50000" fill="hold" grpId="1" nodeType="withEffect">
                                  <p:stCondLst>
                                    <p:cond delay="0"/>
                                  </p:stCondLst>
                                  <p:childTnLst>
                                    <p:animMotion origin="layout" path="M 2.08333E-7 -4.44444E-6 L -0.19961 0.00232 " pathEditMode="relative" rAng="0" ptsTypes="AA">
                                      <p:cBhvr>
                                        <p:cTn id="25" dur="2000" fill="hold"/>
                                        <p:tgtEl>
                                          <p:spTgt spid="54"/>
                                        </p:tgtEl>
                                        <p:attrNameLst>
                                          <p:attrName>ppt_x</p:attrName>
                                          <p:attrName>ppt_y</p:attrName>
                                        </p:attrNameLst>
                                      </p:cBhvr>
                                      <p:rCtr x="-9987" y="116"/>
                                    </p:animMotion>
                                  </p:childTnLst>
                                </p:cTn>
                              </p:par>
                            </p:childTnLst>
                          </p:cTn>
                        </p:par>
                      </p:childTnLst>
                    </p:cTn>
                  </p:par>
                  <p:par>
                    <p:cTn id="26" fill="hold">
                      <p:stCondLst>
                        <p:cond delay="indefinite"/>
                      </p:stCondLst>
                      <p:childTnLst>
                        <p:par>
                          <p:cTn id="27" fill="hold">
                            <p:stCondLst>
                              <p:cond delay="0"/>
                            </p:stCondLst>
                            <p:childTnLst>
                              <p:par>
                                <p:cTn id="28" presetID="1" presetClass="emph" presetSubtype="2" fill="hold" nodeType="clickEffect">
                                  <p:stCondLst>
                                    <p:cond delay="0"/>
                                  </p:stCondLst>
                                  <p:childTnLst>
                                    <p:animClr clrSpc="rgb" dir="cw">
                                      <p:cBhvr>
                                        <p:cTn id="29" dur="2000" fill="hold"/>
                                        <p:tgtEl>
                                          <p:spTgt spid="44"/>
                                        </p:tgtEl>
                                        <p:attrNameLst>
                                          <p:attrName>fillcolor</p:attrName>
                                        </p:attrNameLst>
                                      </p:cBhvr>
                                      <p:to>
                                        <a:srgbClr val="F7DA8B"/>
                                      </p:to>
                                    </p:animClr>
                                    <p:set>
                                      <p:cBhvr>
                                        <p:cTn id="30" dur="2000" fill="hold"/>
                                        <p:tgtEl>
                                          <p:spTgt spid="44"/>
                                        </p:tgtEl>
                                        <p:attrNameLst>
                                          <p:attrName>fill.type</p:attrName>
                                        </p:attrNameLst>
                                      </p:cBhvr>
                                      <p:to>
                                        <p:strVal val="solid"/>
                                      </p:to>
                                    </p:set>
                                    <p:set>
                                      <p:cBhvr>
                                        <p:cTn id="31" dur="2000" fill="hold"/>
                                        <p:tgtEl>
                                          <p:spTgt spid="44"/>
                                        </p:tgtEl>
                                        <p:attrNameLst>
                                          <p:attrName>fill.on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73"/>
                                        </p:tgtEl>
                                        <p:attrNameLst>
                                          <p:attrName>style.visibility</p:attrName>
                                        </p:attrNameLst>
                                      </p:cBhvr>
                                      <p:to>
                                        <p:strVal val="visible"/>
                                      </p:to>
                                    </p:set>
                                    <p:animEffect transition="in" filter="blinds(horizontal)">
                                      <p:cBhvr>
                                        <p:cTn id="36" dur="500"/>
                                        <p:tgtEl>
                                          <p:spTgt spid="73"/>
                                        </p:tgtEl>
                                      </p:cBhvr>
                                    </p:animEffect>
                                  </p:childTnLst>
                                </p:cTn>
                              </p:par>
                              <p:par>
                                <p:cTn id="37" presetID="3" presetClass="entr" presetSubtype="10" fill="hold" nodeType="with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blinds(horizontal)">
                                      <p:cBhvr>
                                        <p:cTn id="39" dur="500"/>
                                        <p:tgtEl>
                                          <p:spTgt spid="55"/>
                                        </p:tgtEl>
                                      </p:cBhvr>
                                    </p:animEffect>
                                  </p:childTnLst>
                                </p:cTn>
                              </p:par>
                              <p:par>
                                <p:cTn id="40" presetID="3" presetClass="entr" presetSubtype="10"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blinds(horizontal)">
                                      <p:cBhvr>
                                        <p:cTn id="42" dur="500"/>
                                        <p:tgtEl>
                                          <p:spTgt spid="56"/>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72"/>
                                        </p:tgtEl>
                                        <p:attrNameLst>
                                          <p:attrName>style.visibility</p:attrName>
                                        </p:attrNameLst>
                                      </p:cBhvr>
                                      <p:to>
                                        <p:strVal val="visible"/>
                                      </p:to>
                                    </p:set>
                                    <p:animEffect transition="in" filter="blinds(horizontal)">
                                      <p:cBhvr>
                                        <p:cTn id="45" dur="500"/>
                                        <p:tgtEl>
                                          <p:spTgt spid="72"/>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blinds(horizontal)">
                                      <p:cBhvr>
                                        <p:cTn id="50" dur="500"/>
                                        <p:tgtEl>
                                          <p:spTgt spid="16"/>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linds(horizontal)">
                                      <p:cBhvr>
                                        <p:cTn id="53" dur="500"/>
                                        <p:tgtEl>
                                          <p:spTgt spid="17"/>
                                        </p:tgtEl>
                                      </p:cBhvr>
                                    </p:animEffect>
                                  </p:childTnLst>
                                </p:cTn>
                              </p:par>
                              <p:par>
                                <p:cTn id="54" presetID="1" presetClass="exit" presetSubtype="0" fill="hold" grpId="0" nodeType="withEffect">
                                  <p:stCondLst>
                                    <p:cond delay="0"/>
                                  </p:stCondLst>
                                  <p:childTnLst>
                                    <p:set>
                                      <p:cBhvr>
                                        <p:cTn id="55" dur="1" fill="hold">
                                          <p:stCondLst>
                                            <p:cond delay="0"/>
                                          </p:stCondLst>
                                        </p:cTn>
                                        <p:tgtEl>
                                          <p:spTgt spid="18"/>
                                        </p:tgtEl>
                                        <p:attrNameLst>
                                          <p:attrName>style.visibility</p:attrName>
                                        </p:attrNameLst>
                                      </p:cBhvr>
                                      <p:to>
                                        <p:strVal val="hidden"/>
                                      </p:to>
                                    </p:set>
                                  </p:childTnLst>
                                </p:cTn>
                              </p:par>
                              <p:par>
                                <p:cTn id="56" presetID="1" presetClass="exit" presetSubtype="0" fill="hold" grpId="0" nodeType="withEffect">
                                  <p:stCondLst>
                                    <p:cond delay="0"/>
                                  </p:stCondLst>
                                  <p:childTnLst>
                                    <p:set>
                                      <p:cBhvr>
                                        <p:cTn id="57" dur="1" fill="hold">
                                          <p:stCondLst>
                                            <p:cond delay="0"/>
                                          </p:stCondLst>
                                        </p:cTn>
                                        <p:tgtEl>
                                          <p:spTgt spid="15"/>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55"/>
                                        </p:tgtEl>
                                        <p:attrNameLst>
                                          <p:attrName>style.visibility</p:attrName>
                                        </p:attrNameLst>
                                      </p:cBhvr>
                                      <p:to>
                                        <p:strVal val="hidden"/>
                                      </p:to>
                                    </p:set>
                                  </p:childTnLst>
                                </p:cTn>
                              </p:par>
                              <p:par>
                                <p:cTn id="60" presetID="1" presetClass="exit" presetSubtype="0" fill="hold" grpId="1" nodeType="withEffect">
                                  <p:stCondLst>
                                    <p:cond delay="0"/>
                                  </p:stCondLst>
                                  <p:childTnLst>
                                    <p:set>
                                      <p:cBhvr>
                                        <p:cTn id="61" dur="1" fill="hold">
                                          <p:stCondLst>
                                            <p:cond delay="0"/>
                                          </p:stCondLst>
                                        </p:cTn>
                                        <p:tgtEl>
                                          <p:spTgt spid="73"/>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72"/>
                                        </p:tgtEl>
                                        <p:attrNameLst>
                                          <p:attrName>style.visibility</p:attrName>
                                        </p:attrNameLst>
                                      </p:cBhvr>
                                      <p:to>
                                        <p:strVal val="hidden"/>
                                      </p:to>
                                    </p:set>
                                  </p:childTnLst>
                                </p:cTn>
                              </p:par>
                              <p:par>
                                <p:cTn id="64" presetID="1" presetClass="exit" presetSubtype="0" fill="hold" nodeType="withEffect">
                                  <p:stCondLst>
                                    <p:cond delay="0"/>
                                  </p:stCondLst>
                                  <p:childTnLst>
                                    <p:set>
                                      <p:cBhvr>
                                        <p:cTn id="65" dur="1" fill="hold">
                                          <p:stCondLst>
                                            <p:cond delay="0"/>
                                          </p:stCondLst>
                                        </p:cTn>
                                        <p:tgtEl>
                                          <p:spTgt spid="56"/>
                                        </p:tgtEl>
                                        <p:attrNameLst>
                                          <p:attrName>style.visibility</p:attrName>
                                        </p:attrNameLst>
                                      </p:cBhvr>
                                      <p:to>
                                        <p:strVal val="hidden"/>
                                      </p:to>
                                    </p:set>
                                  </p:childTnLst>
                                </p:cTn>
                              </p:par>
                              <p:par>
                                <p:cTn id="66" presetID="1" presetClass="exit" presetSubtype="0" fill="hold" grpId="2" nodeType="withEffect">
                                  <p:stCondLst>
                                    <p:cond delay="0"/>
                                  </p:stCondLst>
                                  <p:childTnLst>
                                    <p:set>
                                      <p:cBhvr>
                                        <p:cTn id="67" dur="1" fill="hold">
                                          <p:stCondLst>
                                            <p:cond delay="0"/>
                                          </p:stCondLst>
                                        </p:cTn>
                                        <p:tgtEl>
                                          <p:spTgt spid="73"/>
                                        </p:tgtEl>
                                        <p:attrNameLst>
                                          <p:attrName>style.visibility</p:attrName>
                                        </p:attrNameLst>
                                      </p:cBhvr>
                                      <p:to>
                                        <p:strVal val="hidden"/>
                                      </p:to>
                                    </p:set>
                                  </p:childTnLst>
                                </p:cTn>
                              </p:par>
                              <p:par>
                                <p:cTn id="68" presetID="1" presetClass="exit" presetSubtype="0" fill="hold" grpId="2" nodeType="withEffect">
                                  <p:stCondLst>
                                    <p:cond delay="0"/>
                                  </p:stCondLst>
                                  <p:childTnLst>
                                    <p:set>
                                      <p:cBhvr>
                                        <p:cTn id="69" dur="1" fill="hold">
                                          <p:stCondLst>
                                            <p:cond delay="0"/>
                                          </p:stCondLst>
                                        </p:cTn>
                                        <p:tgtEl>
                                          <p:spTgt spid="54"/>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74"/>
                                        </p:tgtEl>
                                        <p:attrNameLst>
                                          <p:attrName>style.visibility</p:attrName>
                                        </p:attrNameLst>
                                      </p:cBhvr>
                                      <p:to>
                                        <p:strVal val="visible"/>
                                      </p:to>
                                    </p:set>
                                    <p:animEffect transition="in" filter="blinds(horizontal)">
                                      <p:cBhvr>
                                        <p:cTn id="74" dur="500"/>
                                        <p:tgtEl>
                                          <p:spTgt spid="74"/>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mph" presetSubtype="2" fill="hold" nodeType="clickEffect">
                                  <p:stCondLst>
                                    <p:cond delay="0"/>
                                  </p:stCondLst>
                                  <p:childTnLst>
                                    <p:animClr clrSpc="rgb" dir="cw">
                                      <p:cBhvr>
                                        <p:cTn id="78" dur="2000" fill="hold"/>
                                        <p:tgtEl>
                                          <p:spTgt spid="36"/>
                                        </p:tgtEl>
                                        <p:attrNameLst>
                                          <p:attrName>fillcolor</p:attrName>
                                        </p:attrNameLst>
                                      </p:cBhvr>
                                      <p:to>
                                        <a:srgbClr val="FF2600"/>
                                      </p:to>
                                    </p:animClr>
                                    <p:set>
                                      <p:cBhvr>
                                        <p:cTn id="79" dur="2000" fill="hold"/>
                                        <p:tgtEl>
                                          <p:spTgt spid="36"/>
                                        </p:tgtEl>
                                        <p:attrNameLst>
                                          <p:attrName>fill.type</p:attrName>
                                        </p:attrNameLst>
                                      </p:cBhvr>
                                      <p:to>
                                        <p:strVal val="solid"/>
                                      </p:to>
                                    </p:set>
                                    <p:set>
                                      <p:cBhvr>
                                        <p:cTn id="80" dur="2000" fill="hold"/>
                                        <p:tgtEl>
                                          <p:spTgt spid="36"/>
                                        </p:tgtEl>
                                        <p:attrNameLst>
                                          <p:attrName>fill.on</p:attrName>
                                        </p:attrNameLst>
                                      </p:cBhvr>
                                      <p:to>
                                        <p:strVal val="true"/>
                                      </p:to>
                                    </p:set>
                                  </p:childTnLst>
                                </p:cTn>
                              </p:par>
                            </p:childTnLst>
                          </p:cTn>
                        </p:par>
                      </p:childTnLst>
                    </p:cTn>
                  </p:par>
                  <p:par>
                    <p:cTn id="81" fill="hold">
                      <p:stCondLst>
                        <p:cond delay="indefinite"/>
                      </p:stCondLst>
                      <p:childTnLst>
                        <p:par>
                          <p:cTn id="82" fill="hold">
                            <p:stCondLst>
                              <p:cond delay="0"/>
                            </p:stCondLst>
                            <p:childTnLst>
                              <p:par>
                                <p:cTn id="83" presetID="37" presetClass="path" presetSubtype="0" accel="50000" decel="50000" fill="hold" grpId="0" nodeType="clickEffect">
                                  <p:stCondLst>
                                    <p:cond delay="0"/>
                                  </p:stCondLst>
                                  <p:childTnLst>
                                    <p:animMotion origin="layout" path="M 2.29167E-6 -3.7037E-7 L 0.08125 0.04005 C 0.09817 0.04907 0.12357 0.05394 0.15039 0.05394 C 0.18099 0.05394 0.2056 0.04907 0.22226 0.04005 C 0.24987 0.02662 0.27552 0.01296 0.30299 -3.7037E-7 " pathEditMode="relative" rAng="0" ptsTypes="AAAAA">
                                      <p:cBhvr>
                                        <p:cTn id="84" dur="2000" fill="hold"/>
                                        <p:tgtEl>
                                          <p:spTgt spid="36"/>
                                        </p:tgtEl>
                                        <p:attrNameLst>
                                          <p:attrName>ppt_x</p:attrName>
                                          <p:attrName>ppt_y</p:attrName>
                                        </p:attrNameLst>
                                      </p:cBhvr>
                                      <p:rCtr x="15143" y="2685"/>
                                    </p:animMotion>
                                  </p:childTnLst>
                                </p:cTn>
                              </p:par>
                              <p:par>
                                <p:cTn id="85" presetID="42" presetClass="path" presetSubtype="0" accel="50000" decel="50000" fill="hold" grpId="1" nodeType="withEffect">
                                  <p:stCondLst>
                                    <p:cond delay="0"/>
                                  </p:stCondLst>
                                  <p:childTnLst>
                                    <p:animMotion origin="layout" path="M -4.16667E-6 -4.44444E-6 L 0.28698 0.00672 " pathEditMode="relative" rAng="0" ptsTypes="AA">
                                      <p:cBhvr>
                                        <p:cTn id="86" dur="2000" fill="hold"/>
                                        <p:tgtEl>
                                          <p:spTgt spid="74"/>
                                        </p:tgtEl>
                                        <p:attrNameLst>
                                          <p:attrName>ppt_x</p:attrName>
                                          <p:attrName>ppt_y</p:attrName>
                                        </p:attrNameLst>
                                      </p:cBhvr>
                                      <p:rCtr x="14349" y="324"/>
                                    </p:animMotion>
                                  </p:childTnLst>
                                </p:cTn>
                              </p:par>
                            </p:childTnLst>
                          </p:cTn>
                        </p:par>
                      </p:childTnLst>
                    </p:cTn>
                  </p:par>
                  <p:par>
                    <p:cTn id="87" fill="hold">
                      <p:stCondLst>
                        <p:cond delay="indefinite"/>
                      </p:stCondLst>
                      <p:childTnLst>
                        <p:par>
                          <p:cTn id="88" fill="hold">
                            <p:stCondLst>
                              <p:cond delay="0"/>
                            </p:stCondLst>
                            <p:childTnLst>
                              <p:par>
                                <p:cTn id="89" presetID="1" presetClass="emph" presetSubtype="2" fill="hold" nodeType="clickEffect">
                                  <p:stCondLst>
                                    <p:cond delay="0"/>
                                  </p:stCondLst>
                                  <p:childTnLst>
                                    <p:animClr clrSpc="rgb" dir="cw">
                                      <p:cBhvr>
                                        <p:cTn id="90" dur="2000" fill="hold"/>
                                        <p:tgtEl>
                                          <p:spTgt spid="36"/>
                                        </p:tgtEl>
                                        <p:attrNameLst>
                                          <p:attrName>fillcolor</p:attrName>
                                        </p:attrNameLst>
                                      </p:cBhvr>
                                      <p:to>
                                        <a:srgbClr val="F7DA8B"/>
                                      </p:to>
                                    </p:animClr>
                                    <p:set>
                                      <p:cBhvr>
                                        <p:cTn id="91" dur="2000" fill="hold"/>
                                        <p:tgtEl>
                                          <p:spTgt spid="36"/>
                                        </p:tgtEl>
                                        <p:attrNameLst>
                                          <p:attrName>fill.type</p:attrName>
                                        </p:attrNameLst>
                                      </p:cBhvr>
                                      <p:to>
                                        <p:strVal val="solid"/>
                                      </p:to>
                                    </p:set>
                                    <p:set>
                                      <p:cBhvr>
                                        <p:cTn id="92" dur="2000" fill="hold"/>
                                        <p:tgtEl>
                                          <p:spTgt spid="36"/>
                                        </p:tgtEl>
                                        <p:attrNameLst>
                                          <p:attrName>fill.on</p:attrName>
                                        </p:attrNameLst>
                                      </p:cBhvr>
                                      <p:to>
                                        <p:strVal val="true"/>
                                      </p:to>
                                    </p:se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animEffect transition="in" filter="blinds(horizontal)">
                                      <p:cBhvr>
                                        <p:cTn id="97" dur="500"/>
                                        <p:tgtEl>
                                          <p:spTgt spid="77"/>
                                        </p:tgtEl>
                                      </p:cBhvr>
                                    </p:animEffect>
                                  </p:childTnLst>
                                </p:cTn>
                              </p:par>
                              <p:par>
                                <p:cTn id="98" presetID="3" presetClass="entr" presetSubtype="10" fill="hold" nodeType="withEffect">
                                  <p:stCondLst>
                                    <p:cond delay="0"/>
                                  </p:stCondLst>
                                  <p:childTnLst>
                                    <p:set>
                                      <p:cBhvr>
                                        <p:cTn id="99" dur="1" fill="hold">
                                          <p:stCondLst>
                                            <p:cond delay="0"/>
                                          </p:stCondLst>
                                        </p:cTn>
                                        <p:tgtEl>
                                          <p:spTgt spid="78"/>
                                        </p:tgtEl>
                                        <p:attrNameLst>
                                          <p:attrName>style.visibility</p:attrName>
                                        </p:attrNameLst>
                                      </p:cBhvr>
                                      <p:to>
                                        <p:strVal val="visible"/>
                                      </p:to>
                                    </p:set>
                                    <p:animEffect transition="in" filter="blinds(horizontal)">
                                      <p:cBhvr>
                                        <p:cTn id="100" dur="500"/>
                                        <p:tgtEl>
                                          <p:spTgt spid="78"/>
                                        </p:tgtEl>
                                      </p:cBhvr>
                                    </p:animEffect>
                                  </p:childTnLst>
                                </p:cTn>
                              </p:par>
                              <p:par>
                                <p:cTn id="101" presetID="3" presetClass="entr" presetSubtype="10" fill="hold" nodeType="withEffect">
                                  <p:stCondLst>
                                    <p:cond delay="0"/>
                                  </p:stCondLst>
                                  <p:childTnLst>
                                    <p:set>
                                      <p:cBhvr>
                                        <p:cTn id="102" dur="1" fill="hold">
                                          <p:stCondLst>
                                            <p:cond delay="0"/>
                                          </p:stCondLst>
                                        </p:cTn>
                                        <p:tgtEl>
                                          <p:spTgt spid="75"/>
                                        </p:tgtEl>
                                        <p:attrNameLst>
                                          <p:attrName>style.visibility</p:attrName>
                                        </p:attrNameLst>
                                      </p:cBhvr>
                                      <p:to>
                                        <p:strVal val="visible"/>
                                      </p:to>
                                    </p:set>
                                    <p:animEffect transition="in" filter="blinds(horizontal)">
                                      <p:cBhvr>
                                        <p:cTn id="103" dur="500"/>
                                        <p:tgtEl>
                                          <p:spTgt spid="75"/>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76"/>
                                        </p:tgtEl>
                                        <p:attrNameLst>
                                          <p:attrName>style.visibility</p:attrName>
                                        </p:attrNameLst>
                                      </p:cBhvr>
                                      <p:to>
                                        <p:strVal val="visible"/>
                                      </p:to>
                                    </p:set>
                                    <p:animEffect transition="in" filter="blinds(horizontal)">
                                      <p:cBhvr>
                                        <p:cTn id="106" dur="500"/>
                                        <p:tgtEl>
                                          <p:spTgt spid="76"/>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mph" presetSubtype="2" fill="hold" nodeType="clickEffect">
                                  <p:stCondLst>
                                    <p:cond delay="0"/>
                                  </p:stCondLst>
                                  <p:childTnLst>
                                    <p:animClr clrSpc="rgb" dir="cw">
                                      <p:cBhvr>
                                        <p:cTn id="110" dur="2000" fill="hold"/>
                                        <p:tgtEl>
                                          <p:spTgt spid="36"/>
                                        </p:tgtEl>
                                        <p:attrNameLst>
                                          <p:attrName>fillcolor</p:attrName>
                                        </p:attrNameLst>
                                      </p:cBhvr>
                                      <p:to>
                                        <a:srgbClr val="4E8F00"/>
                                      </p:to>
                                    </p:animClr>
                                    <p:set>
                                      <p:cBhvr>
                                        <p:cTn id="111" dur="2000" fill="hold"/>
                                        <p:tgtEl>
                                          <p:spTgt spid="36"/>
                                        </p:tgtEl>
                                        <p:attrNameLst>
                                          <p:attrName>fill.type</p:attrName>
                                        </p:attrNameLst>
                                      </p:cBhvr>
                                      <p:to>
                                        <p:strVal val="solid"/>
                                      </p:to>
                                    </p:set>
                                    <p:set>
                                      <p:cBhvr>
                                        <p:cTn id="112" dur="2000" fill="hold"/>
                                        <p:tgtEl>
                                          <p:spTgt spid="36"/>
                                        </p:tgtEl>
                                        <p:attrNameLst>
                                          <p:attrName>fill.on</p:attrName>
                                        </p:attrNameLst>
                                      </p:cBhvr>
                                      <p:to>
                                        <p:strVal val="true"/>
                                      </p:to>
                                    </p:set>
                                  </p:childTnLst>
                                </p:cTn>
                              </p:par>
                              <p:par>
                                <p:cTn id="113" presetID="1" presetClass="exit" presetSubtype="0" fill="hold" nodeType="withEffect">
                                  <p:stCondLst>
                                    <p:cond delay="0"/>
                                  </p:stCondLst>
                                  <p:childTnLst>
                                    <p:set>
                                      <p:cBhvr>
                                        <p:cTn id="114" dur="1" fill="hold">
                                          <p:stCondLst>
                                            <p:cond delay="0"/>
                                          </p:stCondLst>
                                        </p:cTn>
                                        <p:tgtEl>
                                          <p:spTgt spid="78"/>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77"/>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76"/>
                                        </p:tgtEl>
                                        <p:attrNameLst>
                                          <p:attrName>style.visibility</p:attrName>
                                        </p:attrNameLst>
                                      </p:cBhvr>
                                      <p:to>
                                        <p:strVal val="hidden"/>
                                      </p:to>
                                    </p:set>
                                  </p:childTnLst>
                                </p:cTn>
                              </p:par>
                              <p:par>
                                <p:cTn id="119" presetID="1" presetClass="exit" presetSubtype="0" fill="hold" nodeType="withEffect">
                                  <p:stCondLst>
                                    <p:cond delay="0"/>
                                  </p:stCondLst>
                                  <p:childTnLst>
                                    <p:set>
                                      <p:cBhvr>
                                        <p:cTn id="120" dur="1" fill="hold">
                                          <p:stCondLst>
                                            <p:cond delay="0"/>
                                          </p:stCondLst>
                                        </p:cTn>
                                        <p:tgtEl>
                                          <p:spTgt spid="75"/>
                                        </p:tgtEl>
                                        <p:attrNameLst>
                                          <p:attrName>style.visibility</p:attrName>
                                        </p:attrNameLst>
                                      </p:cBhvr>
                                      <p:to>
                                        <p:strVal val="hidden"/>
                                      </p:to>
                                    </p:set>
                                  </p:childTnLst>
                                </p:cTn>
                              </p:par>
                              <p:par>
                                <p:cTn id="121" presetID="1" presetClass="exit" presetSubtype="0" fill="hold" grpId="2" nodeType="withEffect">
                                  <p:stCondLst>
                                    <p:cond delay="0"/>
                                  </p:stCondLst>
                                  <p:childTnLst>
                                    <p:set>
                                      <p:cBhvr>
                                        <p:cTn id="122" dur="1" fill="hold">
                                          <p:stCondLst>
                                            <p:cond delay="0"/>
                                          </p:stCondLst>
                                        </p:cTn>
                                        <p:tgtEl>
                                          <p:spTgt spid="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p:bldP spid="18" grpId="0"/>
      <p:bldP spid="36" grpId="0" animBg="1"/>
      <p:bldP spid="44" grpId="0" animBg="1"/>
      <p:bldP spid="54" grpId="0" animBg="1"/>
      <p:bldP spid="54" grpId="1" animBg="1"/>
      <p:bldP spid="54" grpId="2" animBg="1"/>
      <p:bldP spid="72" grpId="0"/>
      <p:bldP spid="72" grpId="1"/>
      <p:bldP spid="73" grpId="0" animBg="1"/>
      <p:bldP spid="73" grpId="1" animBg="1"/>
      <p:bldP spid="73" grpId="2" animBg="1"/>
      <p:bldP spid="74" grpId="0" animBg="1"/>
      <p:bldP spid="74" grpId="1" animBg="1"/>
      <p:bldP spid="74" grpId="2" animBg="1"/>
      <p:bldP spid="76" grpId="0"/>
      <p:bldP spid="76" grpId="1"/>
      <p:bldP spid="77" grpId="0" animBg="1"/>
      <p:bldP spid="7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0C9292F-96A1-1741-A413-AB9AA51BBB9D}"/>
              </a:ext>
            </a:extLst>
          </p:cNvPr>
          <p:cNvSpPr>
            <a:spLocks noGrp="1"/>
          </p:cNvSpPr>
          <p:nvPr>
            <p:ph idx="1"/>
          </p:nvPr>
        </p:nvSpPr>
        <p:spPr/>
        <p:txBody>
          <a:bodyPr/>
          <a:lstStyle/>
          <a:p>
            <a:r>
              <a:rPr kumimoji="1" lang="ja-JP" altLang="en-US"/>
              <a:t>転送する度に暗号化や整合性検査を行うため性能が低下</a:t>
            </a:r>
            <a:endParaRPr kumimoji="1" lang="en-US" altLang="ja-JP" dirty="0"/>
          </a:p>
          <a:p>
            <a:pPr lvl="1"/>
            <a:r>
              <a:rPr lang="ja-JP" altLang="en-US"/>
              <a:t>例：マイグレーション時間が</a:t>
            </a:r>
            <a:r>
              <a:rPr lang="en-US" altLang="ja-JP" dirty="0"/>
              <a:t>2.9</a:t>
            </a:r>
            <a:r>
              <a:rPr lang="ja-JP" altLang="en-US"/>
              <a:t>倍</a:t>
            </a:r>
            <a:r>
              <a:rPr kumimoji="1" lang="ja-JP" altLang="en-US"/>
              <a:t>，移送先での実行時間が</a:t>
            </a:r>
            <a:r>
              <a:rPr kumimoji="1" lang="en-US" altLang="ja-JP" dirty="0"/>
              <a:t>1.6</a:t>
            </a:r>
            <a:r>
              <a:rPr lang="ja-JP" altLang="en-US"/>
              <a:t>倍</a:t>
            </a:r>
            <a:endParaRPr kumimoji="1" lang="en-US" altLang="ja-JP" dirty="0"/>
          </a:p>
          <a:p>
            <a:pPr lvl="1"/>
            <a:r>
              <a:rPr lang="ja-JP" altLang="en-US"/>
              <a:t>ネットワークが高速になるほど性能低下が大きくなる</a:t>
            </a:r>
            <a:endParaRPr kumimoji="1" lang="en-US" altLang="ja-JP" dirty="0"/>
          </a:p>
          <a:p>
            <a:r>
              <a:rPr lang="ja-JP" altLang="en-US"/>
              <a:t>サブホストでメモリデータを盗聴・改竄される危険性</a:t>
            </a:r>
            <a:endParaRPr lang="en-US" altLang="ja-JP" dirty="0"/>
          </a:p>
          <a:p>
            <a:pPr lvl="1"/>
            <a:r>
              <a:rPr lang="ja-JP" altLang="en-US"/>
              <a:t>受信したデータを再暗号化するまでの間に盗聴・改竄される可能性</a:t>
            </a:r>
            <a:endParaRPr lang="en-US" altLang="ja-JP" dirty="0"/>
          </a:p>
          <a:p>
            <a:pPr lvl="1"/>
            <a:r>
              <a:rPr lang="ja-JP" altLang="en-US"/>
              <a:t>悪意のある管理者に暗号鍵を盗まれる可能性</a:t>
            </a:r>
          </a:p>
        </p:txBody>
      </p:sp>
      <p:sp>
        <p:nvSpPr>
          <p:cNvPr id="11" name="角丸四角形 10">
            <a:extLst>
              <a:ext uri="{FF2B5EF4-FFF2-40B4-BE49-F238E27FC236}">
                <a16:creationId xmlns:a16="http://schemas.microsoft.com/office/drawing/2014/main" id="{A8B33978-4728-E445-AE8B-0E658D0EC498}"/>
              </a:ext>
            </a:extLst>
          </p:cNvPr>
          <p:cNvSpPr/>
          <p:nvPr/>
        </p:nvSpPr>
        <p:spPr>
          <a:xfrm>
            <a:off x="9195998" y="4488397"/>
            <a:ext cx="1703479" cy="14189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2" name="テキスト ボックス 11">
            <a:extLst>
              <a:ext uri="{FF2B5EF4-FFF2-40B4-BE49-F238E27FC236}">
                <a16:creationId xmlns:a16="http://schemas.microsoft.com/office/drawing/2014/main" id="{0CF95493-78C5-B84B-A295-4FFFEBA24119}"/>
              </a:ext>
            </a:extLst>
          </p:cNvPr>
          <p:cNvSpPr txBox="1"/>
          <p:nvPr/>
        </p:nvSpPr>
        <p:spPr>
          <a:xfrm>
            <a:off x="9240893" y="4054598"/>
            <a:ext cx="1537600"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 </a:t>
            </a: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47E2DBD6-BF95-CD45-A5E8-DF498A6F0033}"/>
              </a:ext>
            </a:extLst>
          </p:cNvPr>
          <p:cNvSpPr txBox="1"/>
          <p:nvPr/>
        </p:nvSpPr>
        <p:spPr>
          <a:xfrm>
            <a:off x="9571112" y="4564183"/>
            <a:ext cx="877163" cy="369332"/>
          </a:xfrm>
          <a:prstGeom prst="rect">
            <a:avLst/>
          </a:prstGeom>
          <a:noFill/>
        </p:spPr>
        <p:txBody>
          <a:bodyPr wrap="none" rtlCol="0">
            <a:spAutoFit/>
          </a:bodyPr>
          <a:lstStyle/>
          <a:p>
            <a:r>
              <a:rPr lang="ja-JP" altLang="en-US">
                <a:latin typeface="Arial" panose="020B0604020202020204" pitchFamily="34" charset="0"/>
                <a:ea typeface="Yu Gothic Medium" panose="020B0400000000000000" pitchFamily="34" charset="-128"/>
                <a:cs typeface="Arial" panose="020B0604020202020204" pitchFamily="34" charset="0"/>
              </a:rPr>
              <a:t>メモリ</a:t>
            </a:r>
            <a:endParaRPr kumimoji="1" lang="ja-JP" altLang="en-US">
              <a:latin typeface="Arial" panose="020B0604020202020204" pitchFamily="34" charset="0"/>
              <a:ea typeface="Yu Gothic Medium" panose="020B0400000000000000" pitchFamily="34" charset="-128"/>
              <a:cs typeface="Arial" panose="020B0604020202020204" pitchFamily="34" charset="0"/>
            </a:endParaRPr>
          </a:p>
        </p:txBody>
      </p:sp>
      <p:sp>
        <p:nvSpPr>
          <p:cNvPr id="14" name="角丸四角形 13">
            <a:extLst>
              <a:ext uri="{FF2B5EF4-FFF2-40B4-BE49-F238E27FC236}">
                <a16:creationId xmlns:a16="http://schemas.microsoft.com/office/drawing/2014/main" id="{92B62983-0CD1-344D-8376-D343A8487BE1}"/>
              </a:ext>
            </a:extLst>
          </p:cNvPr>
          <p:cNvSpPr/>
          <p:nvPr/>
        </p:nvSpPr>
        <p:spPr>
          <a:xfrm>
            <a:off x="10038306" y="5015062"/>
            <a:ext cx="430760" cy="71840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15" name="角丸四角形 14">
            <a:extLst>
              <a:ext uri="{FF2B5EF4-FFF2-40B4-BE49-F238E27FC236}">
                <a16:creationId xmlns:a16="http://schemas.microsoft.com/office/drawing/2014/main" id="{2B614BB7-298E-7E48-A6EC-074668CFEABE}"/>
              </a:ext>
            </a:extLst>
          </p:cNvPr>
          <p:cNvSpPr/>
          <p:nvPr/>
        </p:nvSpPr>
        <p:spPr>
          <a:xfrm>
            <a:off x="9607497" y="5015062"/>
            <a:ext cx="430760" cy="71840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pic>
        <p:nvPicPr>
          <p:cNvPr id="16" name="図 26">
            <a:extLst>
              <a:ext uri="{FF2B5EF4-FFF2-40B4-BE49-F238E27FC236}">
                <a16:creationId xmlns:a16="http://schemas.microsoft.com/office/drawing/2014/main" id="{93D1E30D-20A5-2A43-BECF-3F955C793C1F}"/>
              </a:ext>
            </a:extLst>
          </p:cNvPr>
          <p:cNvPicPr>
            <a:picLocks noChangeAspect="1"/>
          </p:cNvPicPr>
          <p:nvPr/>
        </p:nvPicPr>
        <p:blipFill>
          <a:blip r:embed="rId3"/>
          <a:stretch>
            <a:fillRect/>
          </a:stretch>
        </p:blipFill>
        <p:spPr>
          <a:xfrm>
            <a:off x="10406179" y="5427946"/>
            <a:ext cx="764193" cy="764193"/>
          </a:xfrm>
          <a:prstGeom prst="rect">
            <a:avLst/>
          </a:prstGeom>
        </p:spPr>
      </p:pic>
      <p:pic>
        <p:nvPicPr>
          <p:cNvPr id="17" name="図 16">
            <a:extLst>
              <a:ext uri="{FF2B5EF4-FFF2-40B4-BE49-F238E27FC236}">
                <a16:creationId xmlns:a16="http://schemas.microsoft.com/office/drawing/2014/main" id="{BD20FFBA-FBCC-E64F-B399-8FF0DD9C5082}"/>
              </a:ext>
            </a:extLst>
          </p:cNvPr>
          <p:cNvPicPr>
            <a:picLocks noChangeAspect="1"/>
          </p:cNvPicPr>
          <p:nvPr/>
        </p:nvPicPr>
        <p:blipFill>
          <a:blip r:embed="rId4"/>
          <a:stretch>
            <a:fillRect/>
          </a:stretch>
        </p:blipFill>
        <p:spPr>
          <a:xfrm>
            <a:off x="10550918" y="4953233"/>
            <a:ext cx="474713" cy="474713"/>
          </a:xfrm>
          <a:prstGeom prst="rect">
            <a:avLst/>
          </a:prstGeom>
        </p:spPr>
      </p:pic>
      <p:graphicFrame>
        <p:nvGraphicFramePr>
          <p:cNvPr id="10" name="グラフ 9">
            <a:extLst>
              <a:ext uri="{FF2B5EF4-FFF2-40B4-BE49-F238E27FC236}">
                <a16:creationId xmlns:a16="http://schemas.microsoft.com/office/drawing/2014/main" id="{E25E3AAF-12A3-3C42-993A-C3E046DA93A8}"/>
              </a:ext>
            </a:extLst>
          </p:cNvPr>
          <p:cNvGraphicFramePr>
            <a:graphicFrameLocks/>
          </p:cNvGraphicFramePr>
          <p:nvPr>
            <p:extLst>
              <p:ext uri="{D42A27DB-BD31-4B8C-83A1-F6EECF244321}">
                <p14:modId xmlns:p14="http://schemas.microsoft.com/office/powerpoint/2010/main" val="1254298562"/>
              </p:ext>
            </p:extLst>
          </p:nvPr>
        </p:nvGraphicFramePr>
        <p:xfrm>
          <a:off x="4083254" y="4188759"/>
          <a:ext cx="5020070" cy="2478374"/>
        </p:xfrm>
        <a:graphic>
          <a:graphicData uri="http://schemas.openxmlformats.org/drawingml/2006/chart">
            <c:chart xmlns:c="http://schemas.openxmlformats.org/drawingml/2006/chart" xmlns:r="http://schemas.openxmlformats.org/officeDocument/2006/relationships" r:id="rId5"/>
          </a:graphicData>
        </a:graphic>
      </p:graphicFrame>
      <p:sp>
        <p:nvSpPr>
          <p:cNvPr id="18" name="スライド番号プレースホルダー 17">
            <a:extLst>
              <a:ext uri="{FF2B5EF4-FFF2-40B4-BE49-F238E27FC236}">
                <a16:creationId xmlns:a16="http://schemas.microsoft.com/office/drawing/2014/main" id="{15FB1672-99EB-674F-B451-B968DB454433}"/>
              </a:ext>
            </a:extLst>
          </p:cNvPr>
          <p:cNvSpPr>
            <a:spLocks noGrp="1"/>
          </p:cNvSpPr>
          <p:nvPr>
            <p:ph type="sldNum" sz="quarter" idx="12"/>
          </p:nvPr>
        </p:nvSpPr>
        <p:spPr/>
        <p:txBody>
          <a:bodyPr/>
          <a:lstStyle/>
          <a:p>
            <a:fld id="{8E1EBD39-E449-DF4E-9D6C-E1C55755AFC2}" type="slidenum">
              <a:rPr kumimoji="1" lang="ja-JP" altLang="en-US" smtClean="0"/>
              <a:t>4</a:t>
            </a:fld>
            <a:endParaRPr kumimoji="1" lang="ja-JP" altLang="en-US"/>
          </a:p>
        </p:txBody>
      </p:sp>
      <p:cxnSp>
        <p:nvCxnSpPr>
          <p:cNvPr id="20" name="直線矢印コネクタ 19">
            <a:extLst>
              <a:ext uri="{FF2B5EF4-FFF2-40B4-BE49-F238E27FC236}">
                <a16:creationId xmlns:a16="http://schemas.microsoft.com/office/drawing/2014/main" id="{DE02F76E-47AA-6306-A784-8CE35FB78CF9}"/>
              </a:ext>
            </a:extLst>
          </p:cNvPr>
          <p:cNvCxnSpPr>
            <a:cxnSpLocks/>
          </p:cNvCxnSpPr>
          <p:nvPr/>
        </p:nvCxnSpPr>
        <p:spPr>
          <a:xfrm flipV="1">
            <a:off x="6716446" y="4834344"/>
            <a:ext cx="165826" cy="485801"/>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4D04C634-CD2A-4B65-E31A-84D7150319AD}"/>
              </a:ext>
            </a:extLst>
          </p:cNvPr>
          <p:cNvSpPr txBox="1"/>
          <p:nvPr/>
        </p:nvSpPr>
        <p:spPr>
          <a:xfrm>
            <a:off x="6310566" y="4594960"/>
            <a:ext cx="745717" cy="307777"/>
          </a:xfrm>
          <a:prstGeom prst="rect">
            <a:avLst/>
          </a:prstGeom>
          <a:noFill/>
        </p:spPr>
        <p:txBody>
          <a:bodyPr wrap="squar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1.6</a:t>
            </a:r>
            <a:r>
              <a:rPr lang="ja-JP" altLang="en-US" sz="1400" b="1">
                <a:solidFill>
                  <a:srgbClr val="FF0000"/>
                </a:solidFill>
                <a:latin typeface="Yu Gothic" panose="020B0400000000000000" pitchFamily="34" charset="-128"/>
                <a:ea typeface="Yu Gothic" panose="020B0400000000000000" pitchFamily="34" charset="-128"/>
              </a:rPr>
              <a:t>倍</a:t>
            </a:r>
            <a:endParaRPr kumimoji="1" lang="ja-JP" altLang="en-US" sz="1400" b="1">
              <a:solidFill>
                <a:srgbClr val="FF0000"/>
              </a:solidFill>
              <a:latin typeface="Yu Gothic" panose="020B0400000000000000" pitchFamily="34" charset="-128"/>
              <a:ea typeface="Yu Gothic" panose="020B0400000000000000" pitchFamily="34" charset="-128"/>
            </a:endParaRPr>
          </a:p>
        </p:txBody>
      </p:sp>
      <p:graphicFrame>
        <p:nvGraphicFramePr>
          <p:cNvPr id="6" name="グラフ 8">
            <a:extLst>
              <a:ext uri="{FF2B5EF4-FFF2-40B4-BE49-F238E27FC236}">
                <a16:creationId xmlns:a16="http://schemas.microsoft.com/office/drawing/2014/main" id="{CF2435E9-2FDD-8548-FE69-82A3AD4032B0}"/>
              </a:ext>
            </a:extLst>
          </p:cNvPr>
          <p:cNvGraphicFramePr>
            <a:graphicFrameLocks/>
          </p:cNvGraphicFramePr>
          <p:nvPr>
            <p:extLst>
              <p:ext uri="{D42A27DB-BD31-4B8C-83A1-F6EECF244321}">
                <p14:modId xmlns:p14="http://schemas.microsoft.com/office/powerpoint/2010/main" val="3349575161"/>
              </p:ext>
            </p:extLst>
          </p:nvPr>
        </p:nvGraphicFramePr>
        <p:xfrm>
          <a:off x="127000" y="4158668"/>
          <a:ext cx="3874401" cy="2538556"/>
        </p:xfrm>
        <a:graphic>
          <a:graphicData uri="http://schemas.openxmlformats.org/drawingml/2006/chart">
            <c:chart xmlns:c="http://schemas.openxmlformats.org/drawingml/2006/chart" xmlns:r="http://schemas.openxmlformats.org/officeDocument/2006/relationships" r:id="rId6"/>
          </a:graphicData>
        </a:graphic>
      </p:graphicFrame>
      <p:cxnSp>
        <p:nvCxnSpPr>
          <p:cNvPr id="7" name="直線矢印コネクタ 10">
            <a:extLst>
              <a:ext uri="{FF2B5EF4-FFF2-40B4-BE49-F238E27FC236}">
                <a16:creationId xmlns:a16="http://schemas.microsoft.com/office/drawing/2014/main" id="{F9FF5989-003A-67CB-A292-8CDF6AC8942D}"/>
              </a:ext>
            </a:extLst>
          </p:cNvPr>
          <p:cNvCxnSpPr>
            <a:cxnSpLocks/>
          </p:cNvCxnSpPr>
          <p:nvPr/>
        </p:nvCxnSpPr>
        <p:spPr>
          <a:xfrm flipV="1">
            <a:off x="2906644" y="4868749"/>
            <a:ext cx="291411" cy="812887"/>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13">
            <a:extLst>
              <a:ext uri="{FF2B5EF4-FFF2-40B4-BE49-F238E27FC236}">
                <a16:creationId xmlns:a16="http://schemas.microsoft.com/office/drawing/2014/main" id="{0D10BFA2-3AC6-091B-47B4-6D2F96B800A8}"/>
              </a:ext>
            </a:extLst>
          </p:cNvPr>
          <p:cNvSpPr txBox="1"/>
          <p:nvPr/>
        </p:nvSpPr>
        <p:spPr>
          <a:xfrm>
            <a:off x="2477499" y="4707285"/>
            <a:ext cx="619080" cy="307777"/>
          </a:xfrm>
          <a:prstGeom prst="rect">
            <a:avLst/>
          </a:prstGeom>
          <a:noFill/>
        </p:spPr>
        <p:txBody>
          <a:bodyPr wrap="none" rtlCol="0">
            <a:spAutoFit/>
          </a:bodyPr>
          <a:lstStyle/>
          <a:p>
            <a:r>
              <a:rPr kumimoji="1" lang="en-US" altLang="ja-JP" sz="1400" b="1" dirty="0">
                <a:solidFill>
                  <a:srgbClr val="FF0000"/>
                </a:solidFill>
                <a:latin typeface="Yu Gothic" panose="020B0400000000000000" pitchFamily="34" charset="-128"/>
                <a:ea typeface="Yu Gothic" panose="020B0400000000000000" pitchFamily="34" charset="-128"/>
              </a:rPr>
              <a:t>2.9</a:t>
            </a:r>
            <a:r>
              <a:rPr kumimoji="1" lang="ja-JP" altLang="en-US" sz="1400" b="1">
                <a:solidFill>
                  <a:srgbClr val="FF0000"/>
                </a:solidFill>
                <a:latin typeface="Yu Gothic" panose="020B0400000000000000" pitchFamily="34" charset="-128"/>
                <a:ea typeface="Yu Gothic" panose="020B0400000000000000" pitchFamily="34" charset="-128"/>
              </a:rPr>
              <a:t>倍</a:t>
            </a:r>
          </a:p>
        </p:txBody>
      </p:sp>
      <p:sp>
        <p:nvSpPr>
          <p:cNvPr id="2" name="タイトル 1">
            <a:extLst>
              <a:ext uri="{FF2B5EF4-FFF2-40B4-BE49-F238E27FC236}">
                <a16:creationId xmlns:a16="http://schemas.microsoft.com/office/drawing/2014/main" id="{C4393664-DC0F-304A-972C-C5BC7802BB3E}"/>
              </a:ext>
            </a:extLst>
          </p:cNvPr>
          <p:cNvSpPr>
            <a:spLocks noGrp="1"/>
          </p:cNvSpPr>
          <p:nvPr>
            <p:ph type="title"/>
          </p:nvPr>
        </p:nvSpPr>
        <p:spPr/>
        <p:txBody>
          <a:bodyPr/>
          <a:lstStyle/>
          <a:p>
            <a:r>
              <a:rPr kumimoji="1" lang="ja-JP" altLang="en-US"/>
              <a:t>従来のデータ保護の問題点</a:t>
            </a:r>
          </a:p>
        </p:txBody>
      </p:sp>
    </p:spTree>
    <p:extLst>
      <p:ext uri="{BB962C8B-B14F-4D97-AF65-F5344CB8AC3E}">
        <p14:creationId xmlns:p14="http://schemas.microsoft.com/office/powerpoint/2010/main" val="85147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p:tgtEl>
                                          <p:spTgt spid="15"/>
                                        </p:tgtEl>
                                        <p:attrNameLst>
                                          <p:attrName>ppt_x</p:attrName>
                                        </p:attrNameLst>
                                      </p:cBhvr>
                                      <p:tavLst>
                                        <p:tav tm="0">
                                          <p:val>
                                            <p:strVal val="#ppt_x-#ppt_w*1.125000"/>
                                          </p:val>
                                        </p:tav>
                                        <p:tav tm="100000">
                                          <p:val>
                                            <p:strVal val="#ppt_x"/>
                                          </p:val>
                                        </p:tav>
                                      </p:tavLst>
                                    </p:anim>
                                    <p:animEffect transition="in" filter="wipe(right)">
                                      <p:cBhvr>
                                        <p:cTn id="8" dur="500"/>
                                        <p:tgtEl>
                                          <p:spTgt spid="15"/>
                                        </p:tgtEl>
                                      </p:cBhvr>
                                    </p:animEffect>
                                  </p:childTnLst>
                                </p:cTn>
                              </p:par>
                              <p:par>
                                <p:cTn id="9" presetID="12" presetClass="entr" presetSubtype="8"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p:tgtEl>
                                          <p:spTgt spid="14"/>
                                        </p:tgtEl>
                                        <p:attrNameLst>
                                          <p:attrName>ppt_x</p:attrName>
                                        </p:attrNameLst>
                                      </p:cBhvr>
                                      <p:tavLst>
                                        <p:tav tm="0">
                                          <p:val>
                                            <p:strVal val="#ppt_x-#ppt_w*1.125000"/>
                                          </p:val>
                                        </p:tav>
                                        <p:tav tm="100000">
                                          <p:val>
                                            <p:strVal val="#ppt_x"/>
                                          </p:val>
                                        </p:tav>
                                      </p:tavLst>
                                    </p:anim>
                                    <p:animEffect transition="in" filter="wipe(righ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mph" presetSubtype="2" fill="hold" nodeType="clickEffect">
                                  <p:stCondLst>
                                    <p:cond delay="0"/>
                                  </p:stCondLst>
                                  <p:childTnLst>
                                    <p:animClr clrSpc="rgb" dir="cw">
                                      <p:cBhvr>
                                        <p:cTn id="16" dur="2000" fill="hold"/>
                                        <p:tgtEl>
                                          <p:spTgt spid="15"/>
                                        </p:tgtEl>
                                        <p:attrNameLst>
                                          <p:attrName>fillcolor</p:attrName>
                                        </p:attrNameLst>
                                      </p:cBhvr>
                                      <p:to>
                                        <a:srgbClr val="FDE199"/>
                                      </p:to>
                                    </p:animClr>
                                    <p:set>
                                      <p:cBhvr>
                                        <p:cTn id="17" dur="2000" fill="hold"/>
                                        <p:tgtEl>
                                          <p:spTgt spid="15"/>
                                        </p:tgtEl>
                                        <p:attrNameLst>
                                          <p:attrName>fill.type</p:attrName>
                                        </p:attrNameLst>
                                      </p:cBhvr>
                                      <p:to>
                                        <p:strVal val="solid"/>
                                      </p:to>
                                    </p:set>
                                    <p:set>
                                      <p:cBhvr>
                                        <p:cTn id="18" dur="2000" fill="hold"/>
                                        <p:tgtEl>
                                          <p:spTgt spid="15"/>
                                        </p:tgtEl>
                                        <p:attrNameLst>
                                          <p:attrName>fill.on</p:attrName>
                                        </p:attrNameLst>
                                      </p:cBhvr>
                                      <p:to>
                                        <p:strVal val="true"/>
                                      </p:to>
                                    </p:set>
                                  </p:childTnLst>
                                </p:cTn>
                              </p:par>
                              <p:par>
                                <p:cTn id="19" presetID="1" presetClass="emph" presetSubtype="2" fill="hold" nodeType="withEffect">
                                  <p:stCondLst>
                                    <p:cond delay="0"/>
                                  </p:stCondLst>
                                  <p:childTnLst>
                                    <p:animClr clrSpc="rgb" dir="cw">
                                      <p:cBhvr>
                                        <p:cTn id="20" dur="2000" fill="hold"/>
                                        <p:tgtEl>
                                          <p:spTgt spid="14"/>
                                        </p:tgtEl>
                                        <p:attrNameLst>
                                          <p:attrName>fillcolor</p:attrName>
                                        </p:attrNameLst>
                                      </p:cBhvr>
                                      <p:to>
                                        <a:srgbClr val="FDE199"/>
                                      </p:to>
                                    </p:animClr>
                                    <p:set>
                                      <p:cBhvr>
                                        <p:cTn id="21" dur="2000" fill="hold"/>
                                        <p:tgtEl>
                                          <p:spTgt spid="14"/>
                                        </p:tgtEl>
                                        <p:attrNameLst>
                                          <p:attrName>fill.type</p:attrName>
                                        </p:attrNameLst>
                                      </p:cBhvr>
                                      <p:to>
                                        <p:strVal val="solid"/>
                                      </p:to>
                                    </p:set>
                                    <p:set>
                                      <p:cBhvr>
                                        <p:cTn id="22" dur="2000" fill="hold"/>
                                        <p:tgtEl>
                                          <p:spTgt spid="14"/>
                                        </p:tgtEl>
                                        <p:attrNameLst>
                                          <p:attrName>fill.on</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mph" presetSubtype="2" fill="hold" nodeType="clickEffect">
                                  <p:stCondLst>
                                    <p:cond delay="0"/>
                                  </p:stCondLst>
                                  <p:childTnLst>
                                    <p:animClr clrSpc="rgb" dir="cw">
                                      <p:cBhvr>
                                        <p:cTn id="36" dur="2000" fill="hold"/>
                                        <p:tgtEl>
                                          <p:spTgt spid="15"/>
                                        </p:tgtEl>
                                        <p:attrNameLst>
                                          <p:attrName>fillcolor</p:attrName>
                                        </p:attrNameLst>
                                      </p:cBhvr>
                                      <p:to>
                                        <a:srgbClr val="4E8F00"/>
                                      </p:to>
                                    </p:animClr>
                                    <p:set>
                                      <p:cBhvr>
                                        <p:cTn id="37" dur="2000" fill="hold"/>
                                        <p:tgtEl>
                                          <p:spTgt spid="15"/>
                                        </p:tgtEl>
                                        <p:attrNameLst>
                                          <p:attrName>fill.type</p:attrName>
                                        </p:attrNameLst>
                                      </p:cBhvr>
                                      <p:to>
                                        <p:strVal val="solid"/>
                                      </p:to>
                                    </p:set>
                                    <p:set>
                                      <p:cBhvr>
                                        <p:cTn id="38" dur="2000" fill="hold"/>
                                        <p:tgtEl>
                                          <p:spTgt spid="15"/>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4"/>
                                        </p:tgtEl>
                                        <p:attrNameLst>
                                          <p:attrName>fillcolor</p:attrName>
                                        </p:attrNameLst>
                                      </p:cBhvr>
                                      <p:to>
                                        <a:srgbClr val="4E8F00"/>
                                      </p:to>
                                    </p:animClr>
                                    <p:set>
                                      <p:cBhvr>
                                        <p:cTn id="41" dur="2000" fill="hold"/>
                                        <p:tgtEl>
                                          <p:spTgt spid="14"/>
                                        </p:tgtEl>
                                        <p:attrNameLst>
                                          <p:attrName>fill.type</p:attrName>
                                        </p:attrNameLst>
                                      </p:cBhvr>
                                      <p:to>
                                        <p:strVal val="solid"/>
                                      </p:to>
                                    </p:set>
                                    <p:set>
                                      <p:cBhvr>
                                        <p:cTn id="42" dur="2000" fill="hold"/>
                                        <p:tgtEl>
                                          <p:spTgt spid="14"/>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3.125E-6 -3.7037E-6 L -0.06472 0.02315 " pathEditMode="relative" rAng="0" ptsTypes="AA">
                                      <p:cBhvr>
                                        <p:cTn id="46" dur="2000" fill="hold"/>
                                        <p:tgtEl>
                                          <p:spTgt spid="17"/>
                                        </p:tgtEl>
                                        <p:attrNameLst>
                                          <p:attrName>ppt_x</p:attrName>
                                          <p:attrName>ppt_y</p:attrName>
                                        </p:attrNameLst>
                                      </p:cBhvr>
                                      <p:rCtr x="-3242" y="1157"/>
                                    </p:animMotion>
                                  </p:childTnLst>
                                </p:cTn>
                              </p:par>
                            </p:childTnLst>
                          </p:cTn>
                        </p:par>
                      </p:childTnLst>
                    </p:cTn>
                  </p:par>
                  <p:par>
                    <p:cTn id="47" fill="hold">
                      <p:stCondLst>
                        <p:cond delay="indefinite"/>
                      </p:stCondLst>
                      <p:childTnLst>
                        <p:par>
                          <p:cTn id="48" fill="hold">
                            <p:stCondLst>
                              <p:cond delay="0"/>
                            </p:stCondLst>
                            <p:childTnLst>
                              <p:par>
                                <p:cTn id="49" presetID="1" presetClass="emph" presetSubtype="2" fill="hold" nodeType="clickEffect">
                                  <p:stCondLst>
                                    <p:cond delay="0"/>
                                  </p:stCondLst>
                                  <p:childTnLst>
                                    <p:animClr clrSpc="rgb" dir="cw">
                                      <p:cBhvr>
                                        <p:cTn id="50" dur="2000" fill="hold"/>
                                        <p:tgtEl>
                                          <p:spTgt spid="15"/>
                                        </p:tgtEl>
                                        <p:attrNameLst>
                                          <p:attrName>fillcolor</p:attrName>
                                        </p:attrNameLst>
                                      </p:cBhvr>
                                      <p:to>
                                        <a:srgbClr val="FDE199"/>
                                      </p:to>
                                    </p:animClr>
                                    <p:set>
                                      <p:cBhvr>
                                        <p:cTn id="51" dur="2000" fill="hold"/>
                                        <p:tgtEl>
                                          <p:spTgt spid="15"/>
                                        </p:tgtEl>
                                        <p:attrNameLst>
                                          <p:attrName>fill.type</p:attrName>
                                        </p:attrNameLst>
                                      </p:cBhvr>
                                      <p:to>
                                        <p:strVal val="solid"/>
                                      </p:to>
                                    </p:set>
                                    <p:set>
                                      <p:cBhvr>
                                        <p:cTn id="52" dur="2000" fill="hold"/>
                                        <p:tgtEl>
                                          <p:spTgt spid="15"/>
                                        </p:tgtEl>
                                        <p:attrNameLst>
                                          <p:attrName>fill.on</p:attrName>
                                        </p:attrNameLst>
                                      </p:cBhvr>
                                      <p:to>
                                        <p:strVal val="true"/>
                                      </p:to>
                                    </p:set>
                                  </p:childTnLst>
                                </p:cTn>
                              </p:par>
                              <p:par>
                                <p:cTn id="53" presetID="1" presetClass="emph" presetSubtype="2" fill="hold" nodeType="withEffect">
                                  <p:stCondLst>
                                    <p:cond delay="0"/>
                                  </p:stCondLst>
                                  <p:childTnLst>
                                    <p:animClr clrSpc="rgb" dir="cw">
                                      <p:cBhvr>
                                        <p:cTn id="54" dur="2000" fill="hold"/>
                                        <p:tgtEl>
                                          <p:spTgt spid="14"/>
                                        </p:tgtEl>
                                        <p:attrNameLst>
                                          <p:attrName>fillcolor</p:attrName>
                                        </p:attrNameLst>
                                      </p:cBhvr>
                                      <p:to>
                                        <a:srgbClr val="FDE199"/>
                                      </p:to>
                                    </p:animClr>
                                    <p:set>
                                      <p:cBhvr>
                                        <p:cTn id="55" dur="2000" fill="hold"/>
                                        <p:tgtEl>
                                          <p:spTgt spid="14"/>
                                        </p:tgtEl>
                                        <p:attrNameLst>
                                          <p:attrName>fill.type</p:attrName>
                                        </p:attrNameLst>
                                      </p:cBhvr>
                                      <p:to>
                                        <p:strVal val="solid"/>
                                      </p:to>
                                    </p:set>
                                    <p:set>
                                      <p:cBhvr>
                                        <p:cTn id="56" dur="2000" fill="hold"/>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871474F-0F2E-3D46-A64B-D9D7CE803B61}"/>
              </a:ext>
            </a:extLst>
          </p:cNvPr>
          <p:cNvSpPr>
            <a:spLocks noGrp="1"/>
          </p:cNvSpPr>
          <p:nvPr>
            <p:ph idx="1"/>
          </p:nvPr>
        </p:nvSpPr>
        <p:spPr/>
        <p:txBody>
          <a:bodyPr>
            <a:normAutofit/>
          </a:bodyPr>
          <a:lstStyle/>
          <a:p>
            <a:r>
              <a:rPr lang="ja-JP" altLang="en-US"/>
              <a:t>分割マイグレーションとリモートページングにおけるメモリデータ保護を最適化</a:t>
            </a:r>
            <a:endParaRPr lang="en-US" altLang="ja-JP" dirty="0"/>
          </a:p>
          <a:p>
            <a:pPr lvl="1"/>
            <a:r>
              <a:rPr lang="ja-JP" altLang="en-US"/>
              <a:t>サブホストにおけるデータ保護の最適化</a:t>
            </a:r>
            <a:endParaRPr lang="en-US" altLang="ja-JP" dirty="0"/>
          </a:p>
          <a:p>
            <a:pPr lvl="2">
              <a:buFont typeface="Wingdings" pitchFamily="2" charset="2"/>
              <a:buChar char="Ø"/>
            </a:pPr>
            <a:r>
              <a:rPr lang="ja-JP" altLang="en-US"/>
              <a:t>データ保護のオーバヘッドを削減し，サブホストでの盗聴・</a:t>
            </a:r>
            <a:r>
              <a:rPr lang="ja-JP" altLang="en-JP"/>
              <a:t>改竄</a:t>
            </a:r>
            <a:r>
              <a:rPr lang="ja-JP" altLang="en-US"/>
              <a:t>も防ぐ</a:t>
            </a:r>
            <a:endParaRPr lang="en-US" altLang="ja-JP" dirty="0"/>
          </a:p>
          <a:p>
            <a:pPr lvl="1"/>
            <a:r>
              <a:rPr lang="en-US" altLang="ja-JP" dirty="0"/>
              <a:t>VM</a:t>
            </a:r>
            <a:r>
              <a:rPr lang="ja-JP" altLang="en-US"/>
              <a:t>内情報に基づく選択的なデータ保護</a:t>
            </a:r>
            <a:endParaRPr lang="en-US" altLang="ja-JP" dirty="0"/>
          </a:p>
          <a:p>
            <a:pPr lvl="2"/>
            <a:r>
              <a:rPr lang="en-US" altLang="ja-JP" dirty="0"/>
              <a:t>VM</a:t>
            </a:r>
            <a:r>
              <a:rPr lang="ja-JP" altLang="en-US"/>
              <a:t>内でのメモリの使われ方に応じて保護するかどうかを判定</a:t>
            </a:r>
            <a:endParaRPr lang="en-US" altLang="ja-JP" dirty="0"/>
          </a:p>
        </p:txBody>
      </p:sp>
      <p:sp>
        <p:nvSpPr>
          <p:cNvPr id="37" name="スライド番号プレースホルダー 38">
            <a:extLst>
              <a:ext uri="{FF2B5EF4-FFF2-40B4-BE49-F238E27FC236}">
                <a16:creationId xmlns:a16="http://schemas.microsoft.com/office/drawing/2014/main" id="{06CD7DEE-0ABD-7720-C336-42E5465C2F71}"/>
              </a:ext>
            </a:extLst>
          </p:cNvPr>
          <p:cNvSpPr>
            <a:spLocks noGrp="1"/>
          </p:cNvSpPr>
          <p:nvPr>
            <p:ph type="sldNum" sz="quarter" idx="12"/>
          </p:nvPr>
        </p:nvSpPr>
        <p:spPr>
          <a:xfrm>
            <a:off x="8610600" y="6356350"/>
            <a:ext cx="2743200" cy="365125"/>
          </a:xfrm>
        </p:spPr>
        <p:txBody>
          <a:bodyPr/>
          <a:lstStyle/>
          <a:p>
            <a:fld id="{8E1EBD39-E449-DF4E-9D6C-E1C55755AFC2}" type="slidenum">
              <a:rPr kumimoji="1" lang="ja-JP" altLang="en-US" smtClean="0"/>
              <a:t>5</a:t>
            </a:fld>
            <a:endParaRPr kumimoji="1" lang="ja-JP" altLang="en-US"/>
          </a:p>
        </p:txBody>
      </p:sp>
      <p:sp>
        <p:nvSpPr>
          <p:cNvPr id="75" name="テキスト ボックス 6">
            <a:extLst>
              <a:ext uri="{FF2B5EF4-FFF2-40B4-BE49-F238E27FC236}">
                <a16:creationId xmlns:a16="http://schemas.microsoft.com/office/drawing/2014/main" id="{3E5C655F-31BE-5A7C-B1ED-21DB1AD0669F}"/>
              </a:ext>
            </a:extLst>
          </p:cNvPr>
          <p:cNvSpPr txBox="1"/>
          <p:nvPr/>
        </p:nvSpPr>
        <p:spPr>
          <a:xfrm>
            <a:off x="3205497" y="4805132"/>
            <a:ext cx="2031325" cy="646331"/>
          </a:xfrm>
          <a:prstGeom prst="rect">
            <a:avLst/>
          </a:prstGeom>
          <a:noFill/>
          <a:ln>
            <a:noFill/>
          </a:ln>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分割</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マイグレーション</a:t>
            </a:r>
          </a:p>
        </p:txBody>
      </p:sp>
      <p:sp>
        <p:nvSpPr>
          <p:cNvPr id="76" name="テキスト ボックス 8">
            <a:extLst>
              <a:ext uri="{FF2B5EF4-FFF2-40B4-BE49-F238E27FC236}">
                <a16:creationId xmlns:a16="http://schemas.microsoft.com/office/drawing/2014/main" id="{048308E6-335C-8306-FFB7-167FF3AE9A3D}"/>
              </a:ext>
            </a:extLst>
          </p:cNvPr>
          <p:cNvSpPr txBox="1"/>
          <p:nvPr/>
        </p:nvSpPr>
        <p:spPr>
          <a:xfrm>
            <a:off x="8610600" y="4074862"/>
            <a:ext cx="1467068"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7" name="テキスト ボックス 9">
            <a:extLst>
              <a:ext uri="{FF2B5EF4-FFF2-40B4-BE49-F238E27FC236}">
                <a16:creationId xmlns:a16="http://schemas.microsoft.com/office/drawing/2014/main" id="{7424C3A6-F350-EBD3-A786-D589A9A8303A}"/>
              </a:ext>
            </a:extLst>
          </p:cNvPr>
          <p:cNvSpPr txBox="1"/>
          <p:nvPr/>
        </p:nvSpPr>
        <p:spPr>
          <a:xfrm>
            <a:off x="7142723" y="4788092"/>
            <a:ext cx="1338828" cy="646331"/>
          </a:xfrm>
          <a:prstGeom prst="rect">
            <a:avLst/>
          </a:prstGeom>
          <a:noFill/>
          <a:ln>
            <a:noFill/>
          </a:ln>
        </p:spPr>
        <p:txBody>
          <a:bodyPr wrap="none" rtlCol="0">
            <a:spAutoFit/>
          </a:bodyPr>
          <a:lstStyle/>
          <a:p>
            <a:pPr algn="ct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リモート</a:t>
            </a:r>
            <a:endParaRPr kumimoji="1" lang="en-US" altLang="ja-JP" dirty="0">
              <a:latin typeface="Yu Gothic Medium" panose="020B0400000000000000" pitchFamily="34" charset="-128"/>
              <a:ea typeface="Yu Gothic Medium" panose="020B0400000000000000" pitchFamily="34" charset="-128"/>
              <a:cs typeface="Arial" panose="020B0604020202020204" pitchFamily="34" charset="0"/>
            </a:endParaRPr>
          </a:p>
          <a:p>
            <a:pPr algn="ctr"/>
            <a:r>
              <a:rPr lang="ja-JP" altLang="en-US">
                <a:latin typeface="Yu Gothic Medium" panose="020B0400000000000000" pitchFamily="34" charset="-128"/>
                <a:ea typeface="Yu Gothic Medium" panose="020B0400000000000000" pitchFamily="34" charset="-128"/>
                <a:cs typeface="Arial" panose="020B0604020202020204" pitchFamily="34" charset="0"/>
              </a:rPr>
              <a:t>ページング</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cxnSp>
        <p:nvCxnSpPr>
          <p:cNvPr id="78" name="直線矢印コネクタ 30">
            <a:extLst>
              <a:ext uri="{FF2B5EF4-FFF2-40B4-BE49-F238E27FC236}">
                <a16:creationId xmlns:a16="http://schemas.microsoft.com/office/drawing/2014/main" id="{70D2B70B-7949-EA37-E55E-F607E760BEB8}"/>
              </a:ext>
            </a:extLst>
          </p:cNvPr>
          <p:cNvCxnSpPr>
            <a:cxnSpLocks/>
          </p:cNvCxnSpPr>
          <p:nvPr/>
        </p:nvCxnSpPr>
        <p:spPr>
          <a:xfrm flipV="1">
            <a:off x="7183693" y="5536542"/>
            <a:ext cx="1221000" cy="1"/>
          </a:xfrm>
          <a:prstGeom prst="straightConnector1">
            <a:avLst/>
          </a:prstGeom>
          <a:ln w="889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直線コネクタ 31">
            <a:extLst>
              <a:ext uri="{FF2B5EF4-FFF2-40B4-BE49-F238E27FC236}">
                <a16:creationId xmlns:a16="http://schemas.microsoft.com/office/drawing/2014/main" id="{99D89D51-E9F5-C8AD-975E-49CFDAE19AB5}"/>
              </a:ext>
            </a:extLst>
          </p:cNvPr>
          <p:cNvCxnSpPr>
            <a:cxnSpLocks/>
          </p:cNvCxnSpPr>
          <p:nvPr/>
        </p:nvCxnSpPr>
        <p:spPr>
          <a:xfrm>
            <a:off x="4265303" y="5567988"/>
            <a:ext cx="0" cy="942575"/>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線矢印コネクタ 32">
            <a:extLst>
              <a:ext uri="{FF2B5EF4-FFF2-40B4-BE49-F238E27FC236}">
                <a16:creationId xmlns:a16="http://schemas.microsoft.com/office/drawing/2014/main" id="{2D4E6517-2CF8-5A42-DDB7-622E7F844F76}"/>
              </a:ext>
            </a:extLst>
          </p:cNvPr>
          <p:cNvCxnSpPr>
            <a:cxnSpLocks/>
          </p:cNvCxnSpPr>
          <p:nvPr/>
        </p:nvCxnSpPr>
        <p:spPr>
          <a:xfrm>
            <a:off x="3487536" y="5539051"/>
            <a:ext cx="1643167" cy="0"/>
          </a:xfrm>
          <a:prstGeom prst="straightConnector1">
            <a:avLst/>
          </a:prstGeom>
          <a:ln w="889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1" name="角丸四角形 80">
            <a:extLst>
              <a:ext uri="{FF2B5EF4-FFF2-40B4-BE49-F238E27FC236}">
                <a16:creationId xmlns:a16="http://schemas.microsoft.com/office/drawing/2014/main" id="{56956353-7E88-F569-AD48-C9B4C580B24A}"/>
              </a:ext>
            </a:extLst>
          </p:cNvPr>
          <p:cNvSpPr/>
          <p:nvPr/>
        </p:nvSpPr>
        <p:spPr>
          <a:xfrm>
            <a:off x="3946822" y="5710136"/>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2" name="角丸四角形 81">
            <a:extLst>
              <a:ext uri="{FF2B5EF4-FFF2-40B4-BE49-F238E27FC236}">
                <a16:creationId xmlns:a16="http://schemas.microsoft.com/office/drawing/2014/main" id="{5DC0BE6E-00FE-90D1-017E-2A290A31CF4C}"/>
              </a:ext>
            </a:extLst>
          </p:cNvPr>
          <p:cNvSpPr/>
          <p:nvPr/>
        </p:nvSpPr>
        <p:spPr>
          <a:xfrm>
            <a:off x="4340603" y="5710136"/>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3" name="角丸四角形 82">
            <a:extLst>
              <a:ext uri="{FF2B5EF4-FFF2-40B4-BE49-F238E27FC236}">
                <a16:creationId xmlns:a16="http://schemas.microsoft.com/office/drawing/2014/main" id="{AD2A1263-6BCB-B516-BA77-C5B058817FD8}"/>
              </a:ext>
            </a:extLst>
          </p:cNvPr>
          <p:cNvSpPr/>
          <p:nvPr/>
        </p:nvSpPr>
        <p:spPr>
          <a:xfrm>
            <a:off x="4622726" y="5712475"/>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rPr>
              <a:t>空</a:t>
            </a:r>
          </a:p>
        </p:txBody>
      </p:sp>
      <p:sp>
        <p:nvSpPr>
          <p:cNvPr id="84" name="角丸四角形 83">
            <a:extLst>
              <a:ext uri="{FF2B5EF4-FFF2-40B4-BE49-F238E27FC236}">
                <a16:creationId xmlns:a16="http://schemas.microsoft.com/office/drawing/2014/main" id="{FEC45876-68D4-1E00-6A39-4643093B1E7C}"/>
              </a:ext>
            </a:extLst>
          </p:cNvPr>
          <p:cNvSpPr/>
          <p:nvPr/>
        </p:nvSpPr>
        <p:spPr>
          <a:xfrm>
            <a:off x="7565161" y="5749160"/>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5" name="角丸四角形 84">
            <a:extLst>
              <a:ext uri="{FF2B5EF4-FFF2-40B4-BE49-F238E27FC236}">
                <a16:creationId xmlns:a16="http://schemas.microsoft.com/office/drawing/2014/main" id="{081E1950-ACC2-BAF2-27DA-4AE16C90B84A}"/>
              </a:ext>
            </a:extLst>
          </p:cNvPr>
          <p:cNvSpPr/>
          <p:nvPr/>
        </p:nvSpPr>
        <p:spPr>
          <a:xfrm>
            <a:off x="7891718" y="5749159"/>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6" name="角丸四角形 85">
            <a:extLst>
              <a:ext uri="{FF2B5EF4-FFF2-40B4-BE49-F238E27FC236}">
                <a16:creationId xmlns:a16="http://schemas.microsoft.com/office/drawing/2014/main" id="{44686418-4F37-3CBC-9588-A672F8D792B9}"/>
              </a:ext>
            </a:extLst>
          </p:cNvPr>
          <p:cNvSpPr/>
          <p:nvPr/>
        </p:nvSpPr>
        <p:spPr>
          <a:xfrm>
            <a:off x="1250531" y="4431584"/>
            <a:ext cx="1986523" cy="171637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87" name="テキスト ボックス 86">
            <a:extLst>
              <a:ext uri="{FF2B5EF4-FFF2-40B4-BE49-F238E27FC236}">
                <a16:creationId xmlns:a16="http://schemas.microsoft.com/office/drawing/2014/main" id="{F5ADE35B-D1BA-F739-51E5-B23773DD0206}"/>
              </a:ext>
            </a:extLst>
          </p:cNvPr>
          <p:cNvSpPr txBox="1"/>
          <p:nvPr/>
        </p:nvSpPr>
        <p:spPr>
          <a:xfrm>
            <a:off x="1368361" y="4013909"/>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移送元ホスト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8" name="テキスト ボックス 87">
            <a:extLst>
              <a:ext uri="{FF2B5EF4-FFF2-40B4-BE49-F238E27FC236}">
                <a16:creationId xmlns:a16="http://schemas.microsoft.com/office/drawing/2014/main" id="{03013661-79D0-3487-0C30-F2519229B455}"/>
              </a:ext>
            </a:extLst>
          </p:cNvPr>
          <p:cNvSpPr txBox="1"/>
          <p:nvPr/>
        </p:nvSpPr>
        <p:spPr>
          <a:xfrm>
            <a:off x="1241447" y="5002027"/>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89" name="角丸四角形 88">
            <a:extLst>
              <a:ext uri="{FF2B5EF4-FFF2-40B4-BE49-F238E27FC236}">
                <a16:creationId xmlns:a16="http://schemas.microsoft.com/office/drawing/2014/main" id="{CD2A2A01-C52D-CDBD-8440-094AC2C35ACF}"/>
              </a:ext>
            </a:extLst>
          </p:cNvPr>
          <p:cNvSpPr/>
          <p:nvPr/>
        </p:nvSpPr>
        <p:spPr>
          <a:xfrm>
            <a:off x="2232012"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0" name="角丸四角形 89">
            <a:extLst>
              <a:ext uri="{FF2B5EF4-FFF2-40B4-BE49-F238E27FC236}">
                <a16:creationId xmlns:a16="http://schemas.microsoft.com/office/drawing/2014/main" id="{83B53975-5D53-D891-673C-3E9EC37FCDE7}"/>
              </a:ext>
            </a:extLst>
          </p:cNvPr>
          <p:cNvSpPr/>
          <p:nvPr/>
        </p:nvSpPr>
        <p:spPr>
          <a:xfrm>
            <a:off x="2662821"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rPr>
              <a:t>空</a:t>
            </a:r>
          </a:p>
        </p:txBody>
      </p:sp>
      <p:sp>
        <p:nvSpPr>
          <p:cNvPr id="91" name="角丸四角形 90">
            <a:extLst>
              <a:ext uri="{FF2B5EF4-FFF2-40B4-BE49-F238E27FC236}">
                <a16:creationId xmlns:a16="http://schemas.microsoft.com/office/drawing/2014/main" id="{DA22893B-F43B-167D-D50B-3E9E2AE8E11A}"/>
              </a:ext>
            </a:extLst>
          </p:cNvPr>
          <p:cNvSpPr/>
          <p:nvPr/>
        </p:nvSpPr>
        <p:spPr>
          <a:xfrm>
            <a:off x="1527005" y="4507545"/>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本体</a:t>
            </a:r>
          </a:p>
        </p:txBody>
      </p:sp>
      <p:sp>
        <p:nvSpPr>
          <p:cNvPr id="92" name="角丸四角形 91">
            <a:extLst>
              <a:ext uri="{FF2B5EF4-FFF2-40B4-BE49-F238E27FC236}">
                <a16:creationId xmlns:a16="http://schemas.microsoft.com/office/drawing/2014/main" id="{840B4A4F-E2BA-85C6-C76F-8A538B8B77C4}"/>
              </a:ext>
            </a:extLst>
          </p:cNvPr>
          <p:cNvSpPr/>
          <p:nvPr/>
        </p:nvSpPr>
        <p:spPr>
          <a:xfrm>
            <a:off x="1368361"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3" name="角丸四角形 92">
            <a:extLst>
              <a:ext uri="{FF2B5EF4-FFF2-40B4-BE49-F238E27FC236}">
                <a16:creationId xmlns:a16="http://schemas.microsoft.com/office/drawing/2014/main" id="{B6283928-8FEC-4392-EDDB-E651313829F8}"/>
              </a:ext>
            </a:extLst>
          </p:cNvPr>
          <p:cNvSpPr/>
          <p:nvPr/>
        </p:nvSpPr>
        <p:spPr>
          <a:xfrm>
            <a:off x="1799170"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4" name="テキスト ボックス 93">
            <a:extLst>
              <a:ext uri="{FF2B5EF4-FFF2-40B4-BE49-F238E27FC236}">
                <a16:creationId xmlns:a16="http://schemas.microsoft.com/office/drawing/2014/main" id="{776DFAA4-2C0F-CE0D-E8E7-DF7BDE22B71A}"/>
              </a:ext>
            </a:extLst>
          </p:cNvPr>
          <p:cNvSpPr txBox="1"/>
          <p:nvPr/>
        </p:nvSpPr>
        <p:spPr>
          <a:xfrm>
            <a:off x="5303775" y="4074862"/>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95" name="角丸四角形 94">
            <a:extLst>
              <a:ext uri="{FF2B5EF4-FFF2-40B4-BE49-F238E27FC236}">
                <a16:creationId xmlns:a16="http://schemas.microsoft.com/office/drawing/2014/main" id="{04EF771D-232E-8A43-2AE5-9ED9CE25F9D7}"/>
              </a:ext>
            </a:extLst>
          </p:cNvPr>
          <p:cNvSpPr/>
          <p:nvPr/>
        </p:nvSpPr>
        <p:spPr>
          <a:xfrm>
            <a:off x="5239698" y="4512952"/>
            <a:ext cx="1851706" cy="17163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96" name="テキスト ボックス 95">
            <a:extLst>
              <a:ext uri="{FF2B5EF4-FFF2-40B4-BE49-F238E27FC236}">
                <a16:creationId xmlns:a16="http://schemas.microsoft.com/office/drawing/2014/main" id="{E9FFA628-320B-EA97-1C9F-393E077327DA}"/>
              </a:ext>
            </a:extLst>
          </p:cNvPr>
          <p:cNvSpPr txBox="1"/>
          <p:nvPr/>
        </p:nvSpPr>
        <p:spPr>
          <a:xfrm>
            <a:off x="5230613" y="5083395"/>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97" name="角丸四角形 96">
            <a:extLst>
              <a:ext uri="{FF2B5EF4-FFF2-40B4-BE49-F238E27FC236}">
                <a16:creationId xmlns:a16="http://schemas.microsoft.com/office/drawing/2014/main" id="{EFECD4B9-9216-73DD-C8E2-9826A33A5DF8}"/>
              </a:ext>
            </a:extLst>
          </p:cNvPr>
          <p:cNvSpPr/>
          <p:nvPr/>
        </p:nvSpPr>
        <p:spPr>
          <a:xfrm>
            <a:off x="5516171" y="4588913"/>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本体</a:t>
            </a:r>
          </a:p>
        </p:txBody>
      </p:sp>
      <p:sp>
        <p:nvSpPr>
          <p:cNvPr id="98" name="角丸四角形 97">
            <a:extLst>
              <a:ext uri="{FF2B5EF4-FFF2-40B4-BE49-F238E27FC236}">
                <a16:creationId xmlns:a16="http://schemas.microsoft.com/office/drawing/2014/main" id="{84A79B79-5EB4-86F4-85AD-CFC6CDED341A}"/>
              </a:ext>
            </a:extLst>
          </p:cNvPr>
          <p:cNvSpPr/>
          <p:nvPr/>
        </p:nvSpPr>
        <p:spPr>
          <a:xfrm>
            <a:off x="3556892" y="5709184"/>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99" name="角丸四角形 98">
            <a:extLst>
              <a:ext uri="{FF2B5EF4-FFF2-40B4-BE49-F238E27FC236}">
                <a16:creationId xmlns:a16="http://schemas.microsoft.com/office/drawing/2014/main" id="{D838FA37-9263-7601-4A30-1C5CB2F76CBB}"/>
              </a:ext>
            </a:extLst>
          </p:cNvPr>
          <p:cNvSpPr/>
          <p:nvPr/>
        </p:nvSpPr>
        <p:spPr>
          <a:xfrm>
            <a:off x="8475379" y="4496482"/>
            <a:ext cx="1757239" cy="17163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00" name="角丸四角形 15">
            <a:extLst>
              <a:ext uri="{FF2B5EF4-FFF2-40B4-BE49-F238E27FC236}">
                <a16:creationId xmlns:a16="http://schemas.microsoft.com/office/drawing/2014/main" id="{AB265C16-E39C-1303-B9BD-CDAE887A9D3A}"/>
              </a:ext>
            </a:extLst>
          </p:cNvPr>
          <p:cNvSpPr/>
          <p:nvPr/>
        </p:nvSpPr>
        <p:spPr>
          <a:xfrm>
            <a:off x="9332386" y="5395649"/>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rPr>
              <a:t>空</a:t>
            </a:r>
          </a:p>
        </p:txBody>
      </p:sp>
      <p:sp>
        <p:nvSpPr>
          <p:cNvPr id="101" name="角丸四角形 16">
            <a:extLst>
              <a:ext uri="{FF2B5EF4-FFF2-40B4-BE49-F238E27FC236}">
                <a16:creationId xmlns:a16="http://schemas.microsoft.com/office/drawing/2014/main" id="{5155308D-AABB-7FFC-36D5-BFDA2442FDA6}"/>
              </a:ext>
            </a:extLst>
          </p:cNvPr>
          <p:cNvSpPr/>
          <p:nvPr/>
        </p:nvSpPr>
        <p:spPr>
          <a:xfrm>
            <a:off x="8983775" y="5395649"/>
            <a:ext cx="342485" cy="646331"/>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02" name="テキスト ボックス 24">
            <a:extLst>
              <a:ext uri="{FF2B5EF4-FFF2-40B4-BE49-F238E27FC236}">
                <a16:creationId xmlns:a16="http://schemas.microsoft.com/office/drawing/2014/main" id="{DCE0182F-EDD1-8A59-0DDA-52725E356DDC}"/>
              </a:ext>
            </a:extLst>
          </p:cNvPr>
          <p:cNvSpPr txBox="1"/>
          <p:nvPr/>
        </p:nvSpPr>
        <p:spPr>
          <a:xfrm>
            <a:off x="8562577" y="4607552"/>
            <a:ext cx="1569660" cy="646331"/>
          </a:xfrm>
          <a:prstGeom prst="rect">
            <a:avLst/>
          </a:prstGeom>
          <a:noFill/>
          <a:ln>
            <a:noFill/>
          </a:ln>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暗号化メモリ</a:t>
            </a:r>
            <a:endParaRPr lang="en-US" altLang="ja-JP" dirty="0">
              <a:latin typeface="Yu Gothic Medium" panose="020B0400000000000000" pitchFamily="34" charset="-128"/>
              <a:ea typeface="Yu Gothic Medium" panose="020B0400000000000000" pitchFamily="34" charset="-128"/>
              <a:cs typeface="Arial" panose="020B0604020202020204" pitchFamily="34" charset="0"/>
            </a:endParaRPr>
          </a:p>
          <a:p>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　（一部）</a:t>
            </a:r>
          </a:p>
        </p:txBody>
      </p:sp>
      <p:sp>
        <p:nvSpPr>
          <p:cNvPr id="105" name="角丸四角形 15">
            <a:extLst>
              <a:ext uri="{FF2B5EF4-FFF2-40B4-BE49-F238E27FC236}">
                <a16:creationId xmlns:a16="http://schemas.microsoft.com/office/drawing/2014/main" id="{97E633D1-C8D6-830B-5D86-BBEA9CD91639}"/>
              </a:ext>
            </a:extLst>
          </p:cNvPr>
          <p:cNvSpPr/>
          <p:nvPr/>
        </p:nvSpPr>
        <p:spPr>
          <a:xfrm>
            <a:off x="6233750" y="5395649"/>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08" name="角丸四角形 15">
            <a:extLst>
              <a:ext uri="{FF2B5EF4-FFF2-40B4-BE49-F238E27FC236}">
                <a16:creationId xmlns:a16="http://schemas.microsoft.com/office/drawing/2014/main" id="{5D82B261-342C-C03B-1E4B-79E28E3E762D}"/>
              </a:ext>
            </a:extLst>
          </p:cNvPr>
          <p:cNvSpPr/>
          <p:nvPr/>
        </p:nvSpPr>
        <p:spPr>
          <a:xfrm>
            <a:off x="5886722" y="5390109"/>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10" name="テキスト ボックス 109">
            <a:extLst>
              <a:ext uri="{FF2B5EF4-FFF2-40B4-BE49-F238E27FC236}">
                <a16:creationId xmlns:a16="http://schemas.microsoft.com/office/drawing/2014/main" id="{3294724D-AA0E-51C0-8D89-271B46D95462}"/>
              </a:ext>
            </a:extLst>
          </p:cNvPr>
          <p:cNvSpPr txBox="1"/>
          <p:nvPr/>
        </p:nvSpPr>
        <p:spPr>
          <a:xfrm>
            <a:off x="1396614" y="609765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109" name="カギ線コネクタ 33">
            <a:extLst>
              <a:ext uri="{FF2B5EF4-FFF2-40B4-BE49-F238E27FC236}">
                <a16:creationId xmlns:a16="http://schemas.microsoft.com/office/drawing/2014/main" id="{EF15A189-116C-6BA4-DDBF-FD214A63221D}"/>
              </a:ext>
            </a:extLst>
          </p:cNvPr>
          <p:cNvCxnSpPr>
            <a:cxnSpLocks/>
          </p:cNvCxnSpPr>
          <p:nvPr/>
        </p:nvCxnSpPr>
        <p:spPr>
          <a:xfrm flipV="1">
            <a:off x="4221159" y="6122883"/>
            <a:ext cx="5294218" cy="387680"/>
          </a:xfrm>
          <a:prstGeom prst="bentConnector2">
            <a:avLst/>
          </a:prstGeom>
          <a:ln w="889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0663F6D5-6E66-864C-8B0E-510900166963}"/>
              </a:ext>
            </a:extLst>
          </p:cNvPr>
          <p:cNvSpPr>
            <a:spLocks noGrp="1"/>
          </p:cNvSpPr>
          <p:nvPr>
            <p:ph type="title"/>
          </p:nvPr>
        </p:nvSpPr>
        <p:spPr/>
        <p:txBody>
          <a:bodyPr/>
          <a:lstStyle/>
          <a:p>
            <a:r>
              <a:rPr kumimoji="1" lang="ja-JP" altLang="en-US"/>
              <a:t>提案：</a:t>
            </a:r>
            <a:r>
              <a:rPr kumimoji="1" lang="en-US" altLang="ja-JP" dirty="0" err="1"/>
              <a:t>SEmigrate</a:t>
            </a:r>
            <a:endParaRPr kumimoji="1" lang="ja-JP" altLang="en-US"/>
          </a:p>
        </p:txBody>
      </p:sp>
      <p:sp>
        <p:nvSpPr>
          <p:cNvPr id="4" name="テキスト ボックス 3">
            <a:extLst>
              <a:ext uri="{FF2B5EF4-FFF2-40B4-BE49-F238E27FC236}">
                <a16:creationId xmlns:a16="http://schemas.microsoft.com/office/drawing/2014/main" id="{7A3B2402-6BBC-17CC-FBAE-B48DC2E2F86A}"/>
              </a:ext>
            </a:extLst>
          </p:cNvPr>
          <p:cNvSpPr txBox="1"/>
          <p:nvPr/>
        </p:nvSpPr>
        <p:spPr>
          <a:xfrm>
            <a:off x="3545548" y="6114277"/>
            <a:ext cx="195246" cy="276999"/>
          </a:xfrm>
          <a:prstGeom prst="rect">
            <a:avLst/>
          </a:prstGeom>
          <a:solidFill>
            <a:schemeClr val="accent6">
              <a:lumMod val="40000"/>
              <a:lumOff val="60000"/>
            </a:schemeClr>
          </a:solidFill>
          <a:ln>
            <a:solidFill>
              <a:schemeClr val="tx1"/>
            </a:solidFill>
          </a:ln>
        </p:spPr>
        <p:txBody>
          <a:bodyPr wrap="square" rtlCol="0">
            <a:spAutoFit/>
          </a:bodyPr>
          <a:lstStyle/>
          <a:p>
            <a:pPr algn="ctr"/>
            <a:r>
              <a:rPr kumimoji="1" lang="en-US" altLang="ja-JP" sz="1200" b="1" dirty="0">
                <a:latin typeface="Yu Gothic" panose="020B0400000000000000" pitchFamily="34" charset="-128"/>
                <a:ea typeface="Yu Gothic" panose="020B0400000000000000" pitchFamily="34" charset="-128"/>
              </a:rPr>
              <a:t>M</a:t>
            </a:r>
            <a:endParaRPr kumimoji="1" lang="ja-JP" altLang="en-US" sz="1200" b="1">
              <a:latin typeface="Yu Gothic" panose="020B0400000000000000" pitchFamily="34" charset="-128"/>
              <a:ea typeface="Yu Gothic" panose="020B0400000000000000" pitchFamily="34" charset="-128"/>
            </a:endParaRPr>
          </a:p>
        </p:txBody>
      </p:sp>
      <p:sp>
        <p:nvSpPr>
          <p:cNvPr id="5" name="テキスト ボックス 4">
            <a:extLst>
              <a:ext uri="{FF2B5EF4-FFF2-40B4-BE49-F238E27FC236}">
                <a16:creationId xmlns:a16="http://schemas.microsoft.com/office/drawing/2014/main" id="{9FF71A6E-0F18-847A-5595-CCA62A1677C4}"/>
              </a:ext>
            </a:extLst>
          </p:cNvPr>
          <p:cNvSpPr txBox="1"/>
          <p:nvPr/>
        </p:nvSpPr>
        <p:spPr>
          <a:xfrm>
            <a:off x="1812411" y="6097150"/>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6" name="テキスト ボックス 5">
            <a:extLst>
              <a:ext uri="{FF2B5EF4-FFF2-40B4-BE49-F238E27FC236}">
                <a16:creationId xmlns:a16="http://schemas.microsoft.com/office/drawing/2014/main" id="{292BF6B2-64DA-C673-EC8F-BEECB4069823}"/>
              </a:ext>
            </a:extLst>
          </p:cNvPr>
          <p:cNvSpPr txBox="1"/>
          <p:nvPr/>
        </p:nvSpPr>
        <p:spPr>
          <a:xfrm>
            <a:off x="2254788" y="6114277"/>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8" name="テキスト ボックス 7">
            <a:extLst>
              <a:ext uri="{FF2B5EF4-FFF2-40B4-BE49-F238E27FC236}">
                <a16:creationId xmlns:a16="http://schemas.microsoft.com/office/drawing/2014/main" id="{0B4FFCF6-B3F8-7661-D4E6-1CD3E7BC3B79}"/>
              </a:ext>
            </a:extLst>
          </p:cNvPr>
          <p:cNvSpPr txBox="1"/>
          <p:nvPr/>
        </p:nvSpPr>
        <p:spPr>
          <a:xfrm>
            <a:off x="4352465" y="6114277"/>
            <a:ext cx="195246" cy="276999"/>
          </a:xfrm>
          <a:prstGeom prst="rect">
            <a:avLst/>
          </a:prstGeom>
          <a:solidFill>
            <a:schemeClr val="accent6">
              <a:lumMod val="40000"/>
              <a:lumOff val="60000"/>
            </a:schemeClr>
          </a:solidFill>
          <a:ln>
            <a:solidFill>
              <a:schemeClr val="tx1"/>
            </a:solidFill>
          </a:ln>
        </p:spPr>
        <p:txBody>
          <a:bodyPr wrap="square" rtlCol="0">
            <a:spAutoFit/>
          </a:bodyPr>
          <a:lstStyle/>
          <a:p>
            <a:pPr algn="ctr"/>
            <a:r>
              <a:rPr kumimoji="1" lang="en-US" altLang="ja-JP" sz="1200" b="1" dirty="0">
                <a:latin typeface="Yu Gothic" panose="020B0400000000000000" pitchFamily="34" charset="-128"/>
                <a:ea typeface="Yu Gothic" panose="020B0400000000000000" pitchFamily="34" charset="-128"/>
              </a:rPr>
              <a:t>M</a:t>
            </a:r>
            <a:endParaRPr kumimoji="1" lang="ja-JP" altLang="en-US" sz="1200" b="1">
              <a:latin typeface="Yu Gothic" panose="020B0400000000000000" pitchFamily="34" charset="-128"/>
              <a:ea typeface="Yu Gothic" panose="020B0400000000000000" pitchFamily="34" charset="-128"/>
            </a:endParaRPr>
          </a:p>
        </p:txBody>
      </p:sp>
      <p:sp>
        <p:nvSpPr>
          <p:cNvPr id="9" name="テキスト ボックス 8">
            <a:extLst>
              <a:ext uri="{FF2B5EF4-FFF2-40B4-BE49-F238E27FC236}">
                <a16:creationId xmlns:a16="http://schemas.microsoft.com/office/drawing/2014/main" id="{D0E8C31D-D3FD-4A46-4A35-50D9D36EE639}"/>
              </a:ext>
            </a:extLst>
          </p:cNvPr>
          <p:cNvSpPr txBox="1"/>
          <p:nvPr/>
        </p:nvSpPr>
        <p:spPr>
          <a:xfrm>
            <a:off x="5891828" y="6073015"/>
            <a:ext cx="337379"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246351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E211C4-27E0-144A-9244-701B49F95589}"/>
              </a:ext>
            </a:extLst>
          </p:cNvPr>
          <p:cNvSpPr>
            <a:spLocks noGrp="1"/>
          </p:cNvSpPr>
          <p:nvPr>
            <p:ph type="title"/>
          </p:nvPr>
        </p:nvSpPr>
        <p:spPr/>
        <p:txBody>
          <a:bodyPr/>
          <a:lstStyle/>
          <a:p>
            <a:r>
              <a:rPr lang="ja-JP" altLang="en-US"/>
              <a:t>サブホストにおける暗号化の最適化</a:t>
            </a:r>
            <a:r>
              <a:rPr lang="en-US" altLang="ja-JP" dirty="0"/>
              <a:t> </a:t>
            </a:r>
            <a:endParaRPr lang="ja-JP" altLang="en-US"/>
          </a:p>
        </p:txBody>
      </p:sp>
      <p:sp>
        <p:nvSpPr>
          <p:cNvPr id="26" name="スライド番号プレースホルダー 25">
            <a:extLst>
              <a:ext uri="{FF2B5EF4-FFF2-40B4-BE49-F238E27FC236}">
                <a16:creationId xmlns:a16="http://schemas.microsoft.com/office/drawing/2014/main" id="{D9A7FC43-390C-7D4C-8302-571FD5E0B45F}"/>
              </a:ext>
            </a:extLst>
          </p:cNvPr>
          <p:cNvSpPr>
            <a:spLocks noGrp="1"/>
          </p:cNvSpPr>
          <p:nvPr>
            <p:ph type="sldNum" sz="quarter" idx="12"/>
          </p:nvPr>
        </p:nvSpPr>
        <p:spPr/>
        <p:txBody>
          <a:bodyPr/>
          <a:lstStyle/>
          <a:p>
            <a:fld id="{8E1EBD39-E449-DF4E-9D6C-E1C55755AFC2}" type="slidenum">
              <a:rPr lang="ja-JP" altLang="en-US" smtClean="0"/>
              <a:pPr/>
              <a:t>6</a:t>
            </a:fld>
            <a:endParaRPr lang="ja-JP" altLang="en-US"/>
          </a:p>
        </p:txBody>
      </p:sp>
      <p:sp>
        <p:nvSpPr>
          <p:cNvPr id="3" name="コンテンツ プレースホルダー 2">
            <a:extLst>
              <a:ext uri="{FF2B5EF4-FFF2-40B4-BE49-F238E27FC236}">
                <a16:creationId xmlns:a16="http://schemas.microsoft.com/office/drawing/2014/main" id="{DD6542C5-AD8A-164E-BC8C-061EA3E97995}"/>
              </a:ext>
            </a:extLst>
          </p:cNvPr>
          <p:cNvSpPr>
            <a:spLocks noGrp="1"/>
          </p:cNvSpPr>
          <p:nvPr>
            <p:ph idx="1"/>
          </p:nvPr>
        </p:nvSpPr>
        <p:spPr/>
        <p:txBody>
          <a:bodyPr/>
          <a:lstStyle/>
          <a:p>
            <a:r>
              <a:rPr lang="ja-JP" altLang="en-US"/>
              <a:t>分割マイグレーション時に移送先サブホストでは復号しない</a:t>
            </a:r>
            <a:endParaRPr lang="en-US" altLang="ja-JP" dirty="0"/>
          </a:p>
          <a:p>
            <a:pPr lvl="1"/>
            <a:r>
              <a:rPr lang="ja-JP" altLang="en-US"/>
              <a:t>移送元ホストでデータを暗号化し，サブホストではそのまま保持</a:t>
            </a:r>
            <a:endParaRPr lang="en-US" altLang="ja-JP" dirty="0"/>
          </a:p>
          <a:p>
            <a:pPr lvl="1"/>
            <a:r>
              <a:rPr lang="ja-JP" altLang="en-US"/>
              <a:t>サブホストで復号・再暗号化を行わないため性能と安全性が向上</a:t>
            </a:r>
            <a:endParaRPr lang="en-US" altLang="ja-JP" dirty="0"/>
          </a:p>
          <a:p>
            <a:r>
              <a:rPr lang="ja-JP" altLang="en-US"/>
              <a:t>リモートページング時はメインホストでのみ暗号化・復号化</a:t>
            </a:r>
            <a:endParaRPr lang="en-US" altLang="ja-JP" dirty="0"/>
          </a:p>
          <a:p>
            <a:pPr lvl="1"/>
            <a:r>
              <a:rPr lang="ja-JP" altLang="en-US"/>
              <a:t>ページイン時にサブホストでは要求されたメモリデータを復号しない</a:t>
            </a:r>
            <a:endParaRPr lang="en-US" altLang="ja-JP" dirty="0"/>
          </a:p>
          <a:p>
            <a:pPr lvl="1"/>
            <a:r>
              <a:rPr lang="ja-JP" altLang="en-US"/>
              <a:t>ページアウト時にサブホストは受信したメモリデータを復号しない</a:t>
            </a:r>
            <a:endParaRPr lang="en-US" altLang="ja-JP" dirty="0"/>
          </a:p>
        </p:txBody>
      </p:sp>
      <p:sp>
        <p:nvSpPr>
          <p:cNvPr id="4" name="角丸四角形 3">
            <a:extLst>
              <a:ext uri="{FF2B5EF4-FFF2-40B4-BE49-F238E27FC236}">
                <a16:creationId xmlns:a16="http://schemas.microsoft.com/office/drawing/2014/main" id="{CA881EF9-D104-184A-96AE-40ECA5BB1342}"/>
              </a:ext>
            </a:extLst>
          </p:cNvPr>
          <p:cNvSpPr/>
          <p:nvPr/>
        </p:nvSpPr>
        <p:spPr>
          <a:xfrm>
            <a:off x="1525739" y="4562261"/>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角丸四角形 4">
            <a:extLst>
              <a:ext uri="{FF2B5EF4-FFF2-40B4-BE49-F238E27FC236}">
                <a16:creationId xmlns:a16="http://schemas.microsoft.com/office/drawing/2014/main" id="{2CDB652B-5ECA-DF4B-9AAC-56FA424B4EBB}"/>
              </a:ext>
            </a:extLst>
          </p:cNvPr>
          <p:cNvSpPr/>
          <p:nvPr/>
        </p:nvSpPr>
        <p:spPr>
          <a:xfrm>
            <a:off x="5593883" y="4558794"/>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6" name="テキスト ボックス 5">
            <a:extLst>
              <a:ext uri="{FF2B5EF4-FFF2-40B4-BE49-F238E27FC236}">
                <a16:creationId xmlns:a16="http://schemas.microsoft.com/office/drawing/2014/main" id="{8435FCE2-7C34-CF4C-B672-8ACC8000E08E}"/>
              </a:ext>
            </a:extLst>
          </p:cNvPr>
          <p:cNvSpPr txBox="1"/>
          <p:nvPr/>
        </p:nvSpPr>
        <p:spPr>
          <a:xfrm>
            <a:off x="1686531" y="4192928"/>
            <a:ext cx="1721698"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7" name="テキスト ボックス 6">
            <a:extLst>
              <a:ext uri="{FF2B5EF4-FFF2-40B4-BE49-F238E27FC236}">
                <a16:creationId xmlns:a16="http://schemas.microsoft.com/office/drawing/2014/main" id="{63E7B96F-E73B-F140-BD02-0B424311C6E9}"/>
              </a:ext>
            </a:extLst>
          </p:cNvPr>
          <p:cNvSpPr txBox="1"/>
          <p:nvPr/>
        </p:nvSpPr>
        <p:spPr>
          <a:xfrm>
            <a:off x="5624475" y="4175267"/>
            <a:ext cx="1721699"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8" name="右矢印 7">
            <a:extLst>
              <a:ext uri="{FF2B5EF4-FFF2-40B4-BE49-F238E27FC236}">
                <a16:creationId xmlns:a16="http://schemas.microsoft.com/office/drawing/2014/main" id="{FF938734-5C87-3E43-8ED1-66BBDD616253}"/>
              </a:ext>
            </a:extLst>
          </p:cNvPr>
          <p:cNvSpPr/>
          <p:nvPr/>
        </p:nvSpPr>
        <p:spPr>
          <a:xfrm>
            <a:off x="3849721" y="5237849"/>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192AAADF-F770-474D-AD63-151CEB921376}"/>
              </a:ext>
            </a:extLst>
          </p:cNvPr>
          <p:cNvSpPr txBox="1"/>
          <p:nvPr/>
        </p:nvSpPr>
        <p:spPr>
          <a:xfrm>
            <a:off x="3702493" y="4722348"/>
            <a:ext cx="1947084" cy="584775"/>
          </a:xfrm>
          <a:prstGeom prst="rect">
            <a:avLst/>
          </a:prstGeom>
          <a:noFill/>
        </p:spPr>
        <p:txBody>
          <a:bodyPr wrap="square" rtlCol="0">
            <a:spAutoFit/>
          </a:bodyPr>
          <a:lstStyle/>
          <a:p>
            <a:pPr algn="ctr"/>
            <a:r>
              <a:rPr kumimoji="1" lang="ja-JP" altLang="en-US" sz="1600">
                <a:latin typeface="Yu Gothic Medium" panose="020B0400000000000000" pitchFamily="34" charset="-128"/>
                <a:ea typeface="Yu Gothic Medium" panose="020B0400000000000000" pitchFamily="34" charset="-128"/>
              </a:rPr>
              <a:t>分割</a:t>
            </a:r>
            <a:endParaRPr kumimoji="1" lang="en-US" altLang="ja-JP" sz="1600" dirty="0">
              <a:latin typeface="Yu Gothic Medium" panose="020B0400000000000000" pitchFamily="34" charset="-128"/>
              <a:ea typeface="Yu Gothic Medium" panose="020B0400000000000000" pitchFamily="34" charset="-128"/>
            </a:endParaRPr>
          </a:p>
          <a:p>
            <a:r>
              <a:rPr kumimoji="1" lang="ja-JP" altLang="en-US" sz="1600">
                <a:latin typeface="Yu Gothic Medium" panose="020B0400000000000000" pitchFamily="34" charset="-128"/>
                <a:ea typeface="Yu Gothic Medium" panose="020B0400000000000000" pitchFamily="34" charset="-128"/>
              </a:rPr>
              <a:t>マイグレーション</a:t>
            </a:r>
          </a:p>
        </p:txBody>
      </p:sp>
      <p:sp>
        <p:nvSpPr>
          <p:cNvPr id="10" name="角丸四角形 9">
            <a:extLst>
              <a:ext uri="{FF2B5EF4-FFF2-40B4-BE49-F238E27FC236}">
                <a16:creationId xmlns:a16="http://schemas.microsoft.com/office/drawing/2014/main" id="{E7871EF1-0AD9-E342-B9D9-91E439B8233A}"/>
              </a:ext>
            </a:extLst>
          </p:cNvPr>
          <p:cNvSpPr/>
          <p:nvPr/>
        </p:nvSpPr>
        <p:spPr>
          <a:xfrm>
            <a:off x="8066287" y="5029896"/>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B3E62BFE-C8EA-6042-8D5E-B033A955D32B}"/>
              </a:ext>
            </a:extLst>
          </p:cNvPr>
          <p:cNvSpPr txBox="1"/>
          <p:nvPr/>
        </p:nvSpPr>
        <p:spPr>
          <a:xfrm>
            <a:off x="7946901" y="4526335"/>
            <a:ext cx="1467068" cy="400110"/>
          </a:xfrm>
          <a:prstGeom prst="rect">
            <a:avLst/>
          </a:prstGeom>
          <a:noFill/>
        </p:spPr>
        <p:txBody>
          <a:bodyPr wrap="none" rtlCol="0">
            <a:spAutoFit/>
          </a:bodyPr>
          <a:lstStyle/>
          <a:p>
            <a:r>
              <a:rPr kumimoji="1" lang="ja-JP" altLang="en-US" sz="2000">
                <a:latin typeface="Yu Gothic Medium" panose="020B0400000000000000" pitchFamily="34" charset="-128"/>
                <a:ea typeface="Yu Gothic Medium" panose="020B0400000000000000" pitchFamily="34" charset="-128"/>
              </a:rPr>
              <a:t>サブホスト</a:t>
            </a:r>
          </a:p>
        </p:txBody>
      </p:sp>
      <p:sp>
        <p:nvSpPr>
          <p:cNvPr id="12" name="テキスト ボックス 11">
            <a:extLst>
              <a:ext uri="{FF2B5EF4-FFF2-40B4-BE49-F238E27FC236}">
                <a16:creationId xmlns:a16="http://schemas.microsoft.com/office/drawing/2014/main" id="{CFFC9F88-DF50-0A40-8B3E-5ED64AA96AF4}"/>
              </a:ext>
            </a:extLst>
          </p:cNvPr>
          <p:cNvSpPr txBox="1"/>
          <p:nvPr/>
        </p:nvSpPr>
        <p:spPr>
          <a:xfrm>
            <a:off x="1493812" y="4750362"/>
            <a:ext cx="1468672"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13" name="角丸四角形 12">
            <a:extLst>
              <a:ext uri="{FF2B5EF4-FFF2-40B4-BE49-F238E27FC236}">
                <a16:creationId xmlns:a16="http://schemas.microsoft.com/office/drawing/2014/main" id="{F5697781-CFE3-3D4F-A24A-61F6D45368AA}"/>
              </a:ext>
            </a:extLst>
          </p:cNvPr>
          <p:cNvSpPr/>
          <p:nvPr/>
        </p:nvSpPr>
        <p:spPr>
          <a:xfrm>
            <a:off x="1622607" y="522769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4" name="角丸四角形 13">
            <a:extLst>
              <a:ext uri="{FF2B5EF4-FFF2-40B4-BE49-F238E27FC236}">
                <a16:creationId xmlns:a16="http://schemas.microsoft.com/office/drawing/2014/main" id="{0CF0430A-717D-D74C-A6B1-74138A793B3C}"/>
              </a:ext>
            </a:extLst>
          </p:cNvPr>
          <p:cNvSpPr/>
          <p:nvPr/>
        </p:nvSpPr>
        <p:spPr>
          <a:xfrm>
            <a:off x="2097128" y="522769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5" name="角丸四角形 14">
            <a:extLst>
              <a:ext uri="{FF2B5EF4-FFF2-40B4-BE49-F238E27FC236}">
                <a16:creationId xmlns:a16="http://schemas.microsoft.com/office/drawing/2014/main" id="{4023F91C-6E33-C141-97DB-24198DE97341}"/>
              </a:ext>
            </a:extLst>
          </p:cNvPr>
          <p:cNvSpPr/>
          <p:nvPr/>
        </p:nvSpPr>
        <p:spPr>
          <a:xfrm>
            <a:off x="2580526" y="5236108"/>
            <a:ext cx="485041" cy="74737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6" name="角丸四角形 15">
            <a:extLst>
              <a:ext uri="{FF2B5EF4-FFF2-40B4-BE49-F238E27FC236}">
                <a16:creationId xmlns:a16="http://schemas.microsoft.com/office/drawing/2014/main" id="{82C2BE92-C3E3-154F-BBD9-026B30BA4D8F}"/>
              </a:ext>
            </a:extLst>
          </p:cNvPr>
          <p:cNvSpPr/>
          <p:nvPr/>
        </p:nvSpPr>
        <p:spPr>
          <a:xfrm>
            <a:off x="3062315" y="5227373"/>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latin typeface="Yu Gothic Medium" panose="020B0400000000000000" pitchFamily="34" charset="-128"/>
              <a:ea typeface="Yu Gothic Medium" panose="020B0400000000000000" pitchFamily="34" charset="-128"/>
            </a:endParaRPr>
          </a:p>
        </p:txBody>
      </p:sp>
      <p:sp>
        <p:nvSpPr>
          <p:cNvPr id="22" name="テキスト ボックス 21">
            <a:extLst>
              <a:ext uri="{FF2B5EF4-FFF2-40B4-BE49-F238E27FC236}">
                <a16:creationId xmlns:a16="http://schemas.microsoft.com/office/drawing/2014/main" id="{6E6A64C4-0162-3641-9B3E-354687CC53B4}"/>
              </a:ext>
            </a:extLst>
          </p:cNvPr>
          <p:cNvSpPr txBox="1"/>
          <p:nvPr/>
        </p:nvSpPr>
        <p:spPr>
          <a:xfrm>
            <a:off x="9948584" y="5013618"/>
            <a:ext cx="954107"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暗号化</a:t>
            </a:r>
          </a:p>
        </p:txBody>
      </p:sp>
      <p:sp>
        <p:nvSpPr>
          <p:cNvPr id="23" name="テキスト ボックス 22">
            <a:extLst>
              <a:ext uri="{FF2B5EF4-FFF2-40B4-BE49-F238E27FC236}">
                <a16:creationId xmlns:a16="http://schemas.microsoft.com/office/drawing/2014/main" id="{F4703E5C-8C7C-FC44-BB0A-B81492145954}"/>
              </a:ext>
            </a:extLst>
          </p:cNvPr>
          <p:cNvSpPr txBox="1"/>
          <p:nvPr/>
        </p:nvSpPr>
        <p:spPr>
          <a:xfrm>
            <a:off x="9941077" y="5470439"/>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4" name="角丸四角形 23">
            <a:extLst>
              <a:ext uri="{FF2B5EF4-FFF2-40B4-BE49-F238E27FC236}">
                <a16:creationId xmlns:a16="http://schemas.microsoft.com/office/drawing/2014/main" id="{902E5940-4AE0-0849-9B46-8B7C50B35C9B}"/>
              </a:ext>
            </a:extLst>
          </p:cNvPr>
          <p:cNvSpPr/>
          <p:nvPr/>
        </p:nvSpPr>
        <p:spPr>
          <a:xfrm>
            <a:off x="9710531" y="5065738"/>
            <a:ext cx="200859" cy="34799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5" name="角丸四角形 24">
            <a:extLst>
              <a:ext uri="{FF2B5EF4-FFF2-40B4-BE49-F238E27FC236}">
                <a16:creationId xmlns:a16="http://schemas.microsoft.com/office/drawing/2014/main" id="{C7933DA1-7778-FD41-858E-53D07B85C1C4}"/>
              </a:ext>
            </a:extLst>
          </p:cNvPr>
          <p:cNvSpPr/>
          <p:nvPr/>
        </p:nvSpPr>
        <p:spPr>
          <a:xfrm>
            <a:off x="9703636" y="5534856"/>
            <a:ext cx="207754" cy="34799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7" name="テキスト ボックス 25">
            <a:extLst>
              <a:ext uri="{FF2B5EF4-FFF2-40B4-BE49-F238E27FC236}">
                <a16:creationId xmlns:a16="http://schemas.microsoft.com/office/drawing/2014/main" id="{F4D7F45B-9716-0DA8-5B3F-1429B4D0F6EF}"/>
              </a:ext>
            </a:extLst>
          </p:cNvPr>
          <p:cNvSpPr txBox="1"/>
          <p:nvPr/>
        </p:nvSpPr>
        <p:spPr>
          <a:xfrm>
            <a:off x="7097579" y="4858606"/>
            <a:ext cx="1228295"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18" name="右カーブ矢印 28">
            <a:extLst>
              <a:ext uri="{FF2B5EF4-FFF2-40B4-BE49-F238E27FC236}">
                <a16:creationId xmlns:a16="http://schemas.microsoft.com/office/drawing/2014/main" id="{F368D819-B2D6-163A-77D9-B63EDF355B69}"/>
              </a:ext>
            </a:extLst>
          </p:cNvPr>
          <p:cNvSpPr/>
          <p:nvPr/>
        </p:nvSpPr>
        <p:spPr>
          <a:xfrm rot="5400000">
            <a:off x="7644440" y="3910746"/>
            <a:ext cx="442695" cy="203132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9" name="右カーブ矢印 29">
            <a:extLst>
              <a:ext uri="{FF2B5EF4-FFF2-40B4-BE49-F238E27FC236}">
                <a16:creationId xmlns:a16="http://schemas.microsoft.com/office/drawing/2014/main" id="{9E1882F8-3F28-035D-C5EC-37C586FCBDE2}"/>
              </a:ext>
            </a:extLst>
          </p:cNvPr>
          <p:cNvSpPr/>
          <p:nvPr/>
        </p:nvSpPr>
        <p:spPr>
          <a:xfrm rot="16200000">
            <a:off x="7198156" y="4867370"/>
            <a:ext cx="535080" cy="2831515"/>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0" name="テキスト ボックス 31">
            <a:extLst>
              <a:ext uri="{FF2B5EF4-FFF2-40B4-BE49-F238E27FC236}">
                <a16:creationId xmlns:a16="http://schemas.microsoft.com/office/drawing/2014/main" id="{38658C1E-6A3F-1922-FDD8-290BB7511DED}"/>
              </a:ext>
            </a:extLst>
          </p:cNvPr>
          <p:cNvSpPr txBox="1"/>
          <p:nvPr/>
        </p:nvSpPr>
        <p:spPr>
          <a:xfrm>
            <a:off x="6944121" y="6099187"/>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Tree>
    <p:extLst>
      <p:ext uri="{BB962C8B-B14F-4D97-AF65-F5344CB8AC3E}">
        <p14:creationId xmlns:p14="http://schemas.microsoft.com/office/powerpoint/2010/main" val="303840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3"/>
                                        </p:tgtEl>
                                        <p:attrNameLst>
                                          <p:attrName>fillcolor</p:attrName>
                                        </p:attrNameLst>
                                      </p:cBhvr>
                                      <p:to>
                                        <a:srgbClr val="FF2600"/>
                                      </p:to>
                                    </p:animClr>
                                    <p:set>
                                      <p:cBhvr>
                                        <p:cTn id="7" dur="2000" fill="hold"/>
                                        <p:tgtEl>
                                          <p:spTgt spid="13"/>
                                        </p:tgtEl>
                                        <p:attrNameLst>
                                          <p:attrName>fill.type</p:attrName>
                                        </p:attrNameLst>
                                      </p:cBhvr>
                                      <p:to>
                                        <p:strVal val="solid"/>
                                      </p:to>
                                    </p:set>
                                    <p:set>
                                      <p:cBhvr>
                                        <p:cTn id="8" dur="2000" fill="hold"/>
                                        <p:tgtEl>
                                          <p:spTgt spid="13"/>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14"/>
                                        </p:tgtEl>
                                        <p:attrNameLst>
                                          <p:attrName>fillcolor</p:attrName>
                                        </p:attrNameLst>
                                      </p:cBhvr>
                                      <p:to>
                                        <a:srgbClr val="FF2600"/>
                                      </p:to>
                                    </p:animClr>
                                    <p:set>
                                      <p:cBhvr>
                                        <p:cTn id="11" dur="2000" fill="hold"/>
                                        <p:tgtEl>
                                          <p:spTgt spid="14"/>
                                        </p:tgtEl>
                                        <p:attrNameLst>
                                          <p:attrName>fill.type</p:attrName>
                                        </p:attrNameLst>
                                      </p:cBhvr>
                                      <p:to>
                                        <p:strVal val="solid"/>
                                      </p:to>
                                    </p:set>
                                    <p:set>
                                      <p:cBhvr>
                                        <p:cTn id="12" dur="2000" fill="hold"/>
                                        <p:tgtEl>
                                          <p:spTgt spid="14"/>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15"/>
                                        </p:tgtEl>
                                        <p:attrNameLst>
                                          <p:attrName>fillcolor</p:attrName>
                                        </p:attrNameLst>
                                      </p:cBhvr>
                                      <p:to>
                                        <a:srgbClr val="FF2600"/>
                                      </p:to>
                                    </p:animClr>
                                    <p:set>
                                      <p:cBhvr>
                                        <p:cTn id="15" dur="2000" fill="hold"/>
                                        <p:tgtEl>
                                          <p:spTgt spid="15"/>
                                        </p:tgtEl>
                                        <p:attrNameLst>
                                          <p:attrName>fill.type</p:attrName>
                                        </p:attrNameLst>
                                      </p:cBhvr>
                                      <p:to>
                                        <p:strVal val="solid"/>
                                      </p:to>
                                    </p:set>
                                    <p:set>
                                      <p:cBhvr>
                                        <p:cTn id="16" dur="2000" fill="hold"/>
                                        <p:tgtEl>
                                          <p:spTgt spid="15"/>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16"/>
                                        </p:tgtEl>
                                        <p:attrNameLst>
                                          <p:attrName>fillcolor</p:attrName>
                                        </p:attrNameLst>
                                      </p:cBhvr>
                                      <p:to>
                                        <a:srgbClr val="FF2600"/>
                                      </p:to>
                                    </p:animClr>
                                    <p:set>
                                      <p:cBhvr>
                                        <p:cTn id="19" dur="2000" fill="hold"/>
                                        <p:tgtEl>
                                          <p:spTgt spid="16"/>
                                        </p:tgtEl>
                                        <p:attrNameLst>
                                          <p:attrName>fill.type</p:attrName>
                                        </p:attrNameLst>
                                      </p:cBhvr>
                                      <p:to>
                                        <p:strVal val="solid"/>
                                      </p:to>
                                    </p:set>
                                    <p:set>
                                      <p:cBhvr>
                                        <p:cTn id="20" dur="2000" fill="hold"/>
                                        <p:tgtEl>
                                          <p:spTgt spid="16"/>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37" presetClass="path" presetSubtype="0" accel="50000" decel="50000" fill="hold" grpId="0" nodeType="clickEffect">
                                  <p:stCondLst>
                                    <p:cond delay="0"/>
                                  </p:stCondLst>
                                  <p:childTnLst>
                                    <p:animMotion origin="layout" path="M -4.79167E-6 3.33333E-6 L 0.09011 0.04791 C 0.10886 0.05879 0.13711 0.06481 0.1668 0.06481 C 0.2004 0.06481 0.22748 0.05879 0.24623 0.04791 L 0.33659 3.33333E-6 " pathEditMode="relative" rAng="0" ptsTypes="AAAAA">
                                      <p:cBhvr>
                                        <p:cTn id="24" dur="2000" fill="hold"/>
                                        <p:tgtEl>
                                          <p:spTgt spid="13"/>
                                        </p:tgtEl>
                                        <p:attrNameLst>
                                          <p:attrName>ppt_x</p:attrName>
                                          <p:attrName>ppt_y</p:attrName>
                                        </p:attrNameLst>
                                      </p:cBhvr>
                                      <p:rCtr x="16823" y="3241"/>
                                    </p:animMotion>
                                  </p:childTnLst>
                                </p:cTn>
                              </p:par>
                              <p:par>
                                <p:cTn id="25" presetID="37" presetClass="path" presetSubtype="0" accel="50000" decel="50000" fill="hold" grpId="0" nodeType="withEffect">
                                  <p:stCondLst>
                                    <p:cond delay="0"/>
                                  </p:stCondLst>
                                  <p:childTnLst>
                                    <p:animMotion origin="layout" path="M 2.91667E-6 3.33333E-6 L 0.0901 0.04791 C 0.10885 0.05879 0.13711 0.06481 0.16679 0.06481 C 0.20039 0.06481 0.22747 0.05879 0.24622 0.04791 L 0.33659 3.33333E-6 " pathEditMode="relative" rAng="0" ptsTypes="AAAAA">
                                      <p:cBhvr>
                                        <p:cTn id="26" dur="2000" fill="hold"/>
                                        <p:tgtEl>
                                          <p:spTgt spid="14"/>
                                        </p:tgtEl>
                                        <p:attrNameLst>
                                          <p:attrName>ppt_x</p:attrName>
                                          <p:attrName>ppt_y</p:attrName>
                                        </p:attrNameLst>
                                      </p:cBhvr>
                                      <p:rCtr x="16823" y="3241"/>
                                    </p:animMotion>
                                  </p:childTnLst>
                                </p:cTn>
                              </p:par>
                              <p:par>
                                <p:cTn id="27" presetID="37" presetClass="path" presetSubtype="0" accel="50000" decel="50000" fill="hold" grpId="0" nodeType="withEffect">
                                  <p:stCondLst>
                                    <p:cond delay="0"/>
                                  </p:stCondLst>
                                  <p:childTnLst>
                                    <p:animMotion origin="layout" path="M -4.16667E-7 -4.07407E-6 L 0.12318 0.04005 C 0.1487 0.04908 0.18724 0.05394 0.22773 0.05394 C 0.27357 0.05394 0.31055 0.04908 0.33607 0.04005 L 0.45951 -4.07407E-6 " pathEditMode="relative" rAng="0" ptsTypes="AAAAA">
                                      <p:cBhvr>
                                        <p:cTn id="28" dur="2000" fill="hold"/>
                                        <p:tgtEl>
                                          <p:spTgt spid="15"/>
                                        </p:tgtEl>
                                        <p:attrNameLst>
                                          <p:attrName>ppt_x</p:attrName>
                                          <p:attrName>ppt_y</p:attrName>
                                        </p:attrNameLst>
                                      </p:cBhvr>
                                      <p:rCtr x="22969" y="2685"/>
                                    </p:animMotion>
                                  </p:childTnLst>
                                </p:cTn>
                              </p:par>
                              <p:par>
                                <p:cTn id="29" presetID="37" presetClass="path" presetSubtype="0" accel="50000" decel="50000" fill="hold" grpId="0" nodeType="withEffect">
                                  <p:stCondLst>
                                    <p:cond delay="0"/>
                                  </p:stCondLst>
                                  <p:childTnLst>
                                    <p:animMotion origin="layout" path="M -3.75E-6 3.33333E-6 L 0.12318 0.04004 C 0.1487 0.04907 0.18724 0.05393 0.22774 0.05393 C 0.27357 0.05393 0.31055 0.04907 0.33607 0.04004 L 0.45951 3.33333E-6 " pathEditMode="relative" rAng="0" ptsTypes="AAAAA">
                                      <p:cBhvr>
                                        <p:cTn id="30" dur="2000" fill="hold"/>
                                        <p:tgtEl>
                                          <p:spTgt spid="16"/>
                                        </p:tgtEl>
                                        <p:attrNameLst>
                                          <p:attrName>ppt_x</p:attrName>
                                          <p:attrName>ppt_y</p:attrName>
                                        </p:attrNameLst>
                                      </p:cBhvr>
                                      <p:rCtr x="22969" y="2685"/>
                                    </p:animMotion>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13"/>
                                        </p:tgtEl>
                                        <p:attrNameLst>
                                          <p:attrName>fillcolor</p:attrName>
                                        </p:attrNameLst>
                                      </p:cBhvr>
                                      <p:to>
                                        <a:srgbClr val="FCE795"/>
                                      </p:to>
                                    </p:animClr>
                                    <p:set>
                                      <p:cBhvr>
                                        <p:cTn id="35" dur="2000" fill="hold"/>
                                        <p:tgtEl>
                                          <p:spTgt spid="13"/>
                                        </p:tgtEl>
                                        <p:attrNameLst>
                                          <p:attrName>fill.type</p:attrName>
                                        </p:attrNameLst>
                                      </p:cBhvr>
                                      <p:to>
                                        <p:strVal val="solid"/>
                                      </p:to>
                                    </p:set>
                                    <p:set>
                                      <p:cBhvr>
                                        <p:cTn id="36" dur="2000" fill="hold"/>
                                        <p:tgtEl>
                                          <p:spTgt spid="13"/>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2000" fill="hold"/>
                                        <p:tgtEl>
                                          <p:spTgt spid="14"/>
                                        </p:tgtEl>
                                        <p:attrNameLst>
                                          <p:attrName>fillcolor</p:attrName>
                                        </p:attrNameLst>
                                      </p:cBhvr>
                                      <p:to>
                                        <a:srgbClr val="FCE795"/>
                                      </p:to>
                                    </p:animClr>
                                    <p:set>
                                      <p:cBhvr>
                                        <p:cTn id="39" dur="2000" fill="hold"/>
                                        <p:tgtEl>
                                          <p:spTgt spid="14"/>
                                        </p:tgtEl>
                                        <p:attrNameLst>
                                          <p:attrName>fill.type</p:attrName>
                                        </p:attrNameLst>
                                      </p:cBhvr>
                                      <p:to>
                                        <p:strVal val="solid"/>
                                      </p:to>
                                    </p:set>
                                    <p:set>
                                      <p:cBhvr>
                                        <p:cTn id="40" dur="2000" fill="hold"/>
                                        <p:tgtEl>
                                          <p:spTgt spid="14"/>
                                        </p:tgtEl>
                                        <p:attrNameLst>
                                          <p:attrName>fill.on</p:attrName>
                                        </p:attrNameLst>
                                      </p:cBhvr>
                                      <p:to>
                                        <p:strVal val="true"/>
                                      </p:to>
                                    </p:se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blinds(horizontal)">
                                      <p:cBhvr>
                                        <p:cTn id="48" dur="500"/>
                                        <p:tgtEl>
                                          <p:spTgt spid="18"/>
                                        </p:tgtEl>
                                      </p:cBhvr>
                                    </p:animEffect>
                                  </p:childTnLst>
                                </p:cTn>
                              </p:par>
                            </p:childTnLst>
                          </p:cTn>
                        </p:par>
                      </p:childTnLst>
                    </p:cTn>
                  </p:par>
                  <p:par>
                    <p:cTn id="49" fill="hold">
                      <p:stCondLst>
                        <p:cond delay="indefinite"/>
                      </p:stCondLst>
                      <p:childTnLst>
                        <p:par>
                          <p:cTn id="50" fill="hold">
                            <p:stCondLst>
                              <p:cond delay="0"/>
                            </p:stCondLst>
                            <p:childTnLst>
                              <p:par>
                                <p:cTn id="51" presetID="37" presetClass="path" presetSubtype="0" accel="50000" decel="50000" fill="hold" grpId="1" nodeType="clickEffect">
                                  <p:stCondLst>
                                    <p:cond delay="0"/>
                                  </p:stCondLst>
                                  <p:childTnLst>
                                    <p:animMotion origin="layout" path="M 0.45951 3.33333E-6 L 0.41615 -0.04815 C 0.40717 -0.0588 0.39375 -0.06459 0.37969 -0.06459 C 0.36342 -0.06459 0.35065 -0.0588 0.34167 -0.04815 L 0.29857 3.33333E-6 " pathEditMode="relative" rAng="0" ptsTypes="AAAAA">
                                      <p:cBhvr>
                                        <p:cTn id="52" dur="2000" fill="hold"/>
                                        <p:tgtEl>
                                          <p:spTgt spid="16"/>
                                        </p:tgtEl>
                                        <p:attrNameLst>
                                          <p:attrName>ppt_x</p:attrName>
                                          <p:attrName>ppt_y</p:attrName>
                                        </p:attrNameLst>
                                      </p:cBhvr>
                                      <p:rCtr x="-8047" y="-3241"/>
                                    </p:animMotion>
                                  </p:childTnLst>
                                </p:cTn>
                              </p:par>
                            </p:childTnLst>
                          </p:cTn>
                        </p:par>
                      </p:childTnLst>
                    </p:cTn>
                  </p:par>
                  <p:par>
                    <p:cTn id="53" fill="hold">
                      <p:stCondLst>
                        <p:cond delay="indefinite"/>
                      </p:stCondLst>
                      <p:childTnLst>
                        <p:par>
                          <p:cTn id="54" fill="hold">
                            <p:stCondLst>
                              <p:cond delay="0"/>
                            </p:stCondLst>
                            <p:childTnLst>
                              <p:par>
                                <p:cTn id="55" presetID="1" presetClass="emph" presetSubtype="2" fill="hold" nodeType="clickEffect">
                                  <p:stCondLst>
                                    <p:cond delay="0"/>
                                  </p:stCondLst>
                                  <p:childTnLst>
                                    <p:animClr clrSpc="rgb" dir="cw">
                                      <p:cBhvr>
                                        <p:cTn id="56" dur="2000" fill="hold"/>
                                        <p:tgtEl>
                                          <p:spTgt spid="16"/>
                                        </p:tgtEl>
                                        <p:attrNameLst>
                                          <p:attrName>fillcolor</p:attrName>
                                        </p:attrNameLst>
                                      </p:cBhvr>
                                      <p:to>
                                        <a:srgbClr val="FBEBAE"/>
                                      </p:to>
                                    </p:animClr>
                                    <p:set>
                                      <p:cBhvr>
                                        <p:cTn id="57" dur="2000" fill="hold"/>
                                        <p:tgtEl>
                                          <p:spTgt spid="16"/>
                                        </p:tgtEl>
                                        <p:attrNameLst>
                                          <p:attrName>fill.type</p:attrName>
                                        </p:attrNameLst>
                                      </p:cBhvr>
                                      <p:to>
                                        <p:strVal val="solid"/>
                                      </p:to>
                                    </p:set>
                                    <p:set>
                                      <p:cBhvr>
                                        <p:cTn id="58" dur="2000" fill="hold"/>
                                        <p:tgtEl>
                                          <p:spTgt spid="16"/>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linds(horizontal)">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mph" presetSubtype="2" fill="hold" nodeType="clickEffect">
                                  <p:stCondLst>
                                    <p:cond delay="0"/>
                                  </p:stCondLst>
                                  <p:childTnLst>
                                    <p:animClr clrSpc="rgb" dir="cw">
                                      <p:cBhvr>
                                        <p:cTn id="70" dur="2000" fill="hold"/>
                                        <p:tgtEl>
                                          <p:spTgt spid="13"/>
                                        </p:tgtEl>
                                        <p:attrNameLst>
                                          <p:attrName>fillcolor</p:attrName>
                                        </p:attrNameLst>
                                      </p:cBhvr>
                                      <p:to>
                                        <a:srgbClr val="FF2600"/>
                                      </p:to>
                                    </p:animClr>
                                    <p:set>
                                      <p:cBhvr>
                                        <p:cTn id="71" dur="2000" fill="hold"/>
                                        <p:tgtEl>
                                          <p:spTgt spid="13"/>
                                        </p:tgtEl>
                                        <p:attrNameLst>
                                          <p:attrName>fill.type</p:attrName>
                                        </p:attrNameLst>
                                      </p:cBhvr>
                                      <p:to>
                                        <p:strVal val="solid"/>
                                      </p:to>
                                    </p:set>
                                    <p:set>
                                      <p:cBhvr>
                                        <p:cTn id="72" dur="2000" fill="hold"/>
                                        <p:tgtEl>
                                          <p:spTgt spid="13"/>
                                        </p:tgtEl>
                                        <p:attrNameLst>
                                          <p:attrName>fill.on</p:attrName>
                                        </p:attrNameLst>
                                      </p:cBhvr>
                                      <p:to>
                                        <p:strVal val="true"/>
                                      </p:to>
                                    </p:set>
                                  </p:childTnLst>
                                </p:cTn>
                              </p:par>
                            </p:childTnLst>
                          </p:cTn>
                        </p:par>
                      </p:childTnLst>
                    </p:cTn>
                  </p:par>
                  <p:par>
                    <p:cTn id="73" fill="hold">
                      <p:stCondLst>
                        <p:cond delay="indefinite"/>
                      </p:stCondLst>
                      <p:childTnLst>
                        <p:par>
                          <p:cTn id="74" fill="hold">
                            <p:stCondLst>
                              <p:cond delay="0"/>
                            </p:stCondLst>
                            <p:childTnLst>
                              <p:par>
                                <p:cTn id="75" presetID="37" presetClass="path" presetSubtype="0" accel="50000" decel="50000" fill="hold" nodeType="clickEffect">
                                  <p:stCondLst>
                                    <p:cond delay="0"/>
                                  </p:stCondLst>
                                  <p:childTnLst>
                                    <p:animMotion origin="layout" path="M 0.33659 3.33333E-6 L 0.40053 0.04004 C 0.41394 0.04907 0.43386 0.05393 0.45495 0.05393 C 0.47878 0.05393 0.49792 0.04907 0.51133 0.04004 L 0.57553 3.33333E-6 " pathEditMode="relative" rAng="0" ptsTypes="AAAAA">
                                      <p:cBhvr>
                                        <p:cTn id="76" dur="2000" fill="hold"/>
                                        <p:tgtEl>
                                          <p:spTgt spid="13"/>
                                        </p:tgtEl>
                                        <p:attrNameLst>
                                          <p:attrName>ppt_x</p:attrName>
                                          <p:attrName>ppt_y</p:attrName>
                                        </p:attrNameLst>
                                      </p:cBhvr>
                                      <p:rCtr x="11940"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6" grpId="1" animBg="1"/>
      <p:bldP spid="17" grpId="0"/>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549A4DA7-1376-0FC7-45CE-C4509BA701C4}"/>
              </a:ext>
            </a:extLst>
          </p:cNvPr>
          <p:cNvSpPr>
            <a:spLocks noGrp="1"/>
          </p:cNvSpPr>
          <p:nvPr>
            <p:ph idx="1"/>
          </p:nvPr>
        </p:nvSpPr>
        <p:spPr/>
        <p:txBody>
          <a:bodyPr/>
          <a:lstStyle/>
          <a:p>
            <a:r>
              <a:rPr kumimoji="1" lang="ja-JP" altLang="en-US"/>
              <a:t>分割マイグレーション時にサブホストで整合性を検査しない</a:t>
            </a:r>
            <a:endParaRPr kumimoji="1" lang="en-US" altLang="ja-JP" dirty="0"/>
          </a:p>
          <a:p>
            <a:pPr lvl="1"/>
            <a:r>
              <a:rPr lang="ja-JP" altLang="en-US"/>
              <a:t>サブホストに転送するメモリデータの</a:t>
            </a:r>
            <a:r>
              <a:rPr lang="en-US" altLang="ja-JP" dirty="0"/>
              <a:t>MAC</a:t>
            </a:r>
            <a:r>
              <a:rPr lang="ja-JP" altLang="en-US"/>
              <a:t>はメインホストに送る</a:t>
            </a:r>
            <a:endParaRPr lang="en-US" altLang="ja-JP" dirty="0"/>
          </a:p>
          <a:p>
            <a:pPr lvl="1"/>
            <a:r>
              <a:rPr lang="ja-JP" altLang="en-US"/>
              <a:t>サブホストでは</a:t>
            </a:r>
            <a:r>
              <a:rPr lang="en-US" altLang="ja-JP"/>
              <a:t>MAC</a:t>
            </a:r>
            <a:r>
              <a:rPr lang="ja-JP" altLang="en-US"/>
              <a:t>の再計算と比較を行わないため性能が向上</a:t>
            </a:r>
            <a:endParaRPr lang="en-US" altLang="ja-JP" dirty="0"/>
          </a:p>
          <a:p>
            <a:r>
              <a:rPr kumimoji="1" lang="ja-JP" altLang="en-US"/>
              <a:t>リモートページング時に</a:t>
            </a:r>
            <a:r>
              <a:rPr kumimoji="1" lang="ja-JP" altLang="en-JP"/>
              <a:t>メイン</a:t>
            </a:r>
            <a:r>
              <a:rPr kumimoji="1" lang="ja-JP" altLang="en-US"/>
              <a:t>ホストで整合性を検査</a:t>
            </a:r>
            <a:endParaRPr kumimoji="1" lang="en-US" altLang="ja-JP" dirty="0"/>
          </a:p>
          <a:p>
            <a:pPr lvl="1"/>
            <a:r>
              <a:rPr kumimoji="1" lang="ja-JP" altLang="en-US"/>
              <a:t>ページイン時にメインホストでメモリデータの</a:t>
            </a:r>
            <a:r>
              <a:rPr kumimoji="1" lang="en-US" altLang="ja-JP" dirty="0"/>
              <a:t>MAC</a:t>
            </a:r>
            <a:r>
              <a:rPr kumimoji="1" lang="ja-JP" altLang="en-US"/>
              <a:t>を再計算して比較</a:t>
            </a:r>
            <a:endParaRPr kumimoji="1" lang="en-US" altLang="ja-JP" dirty="0"/>
          </a:p>
          <a:p>
            <a:pPr lvl="1"/>
            <a:r>
              <a:rPr lang="ja-JP" altLang="en-US"/>
              <a:t>ページアウト時には</a:t>
            </a:r>
            <a:r>
              <a:rPr lang="en-US" altLang="ja-JP" dirty="0"/>
              <a:t>MAC</a:t>
            </a:r>
            <a:r>
              <a:rPr lang="ja-JP" altLang="en-US"/>
              <a:t>を計算して</a:t>
            </a:r>
            <a:r>
              <a:rPr lang="ja-JP" altLang="en-JP"/>
              <a:t>メイン</a:t>
            </a:r>
            <a:r>
              <a:rPr lang="ja-JP" altLang="en-US"/>
              <a:t>ホストに保持</a:t>
            </a:r>
            <a:endParaRPr kumimoji="1" lang="en-US" altLang="ja-JP" dirty="0"/>
          </a:p>
        </p:txBody>
      </p:sp>
      <p:sp>
        <p:nvSpPr>
          <p:cNvPr id="6" name="角丸四角形 7">
            <a:extLst>
              <a:ext uri="{FF2B5EF4-FFF2-40B4-BE49-F238E27FC236}">
                <a16:creationId xmlns:a16="http://schemas.microsoft.com/office/drawing/2014/main" id="{C7144F4D-DFC4-0C3F-EF51-A1984F0B600F}"/>
              </a:ext>
            </a:extLst>
          </p:cNvPr>
          <p:cNvSpPr/>
          <p:nvPr/>
        </p:nvSpPr>
        <p:spPr>
          <a:xfrm>
            <a:off x="1233812" y="4536788"/>
            <a:ext cx="2012869" cy="17232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角丸四角形 8">
            <a:extLst>
              <a:ext uri="{FF2B5EF4-FFF2-40B4-BE49-F238E27FC236}">
                <a16:creationId xmlns:a16="http://schemas.microsoft.com/office/drawing/2014/main" id="{74D72CA2-70ED-AC3D-4C70-5A5155EEFCCD}"/>
              </a:ext>
            </a:extLst>
          </p:cNvPr>
          <p:cNvSpPr/>
          <p:nvPr/>
        </p:nvSpPr>
        <p:spPr>
          <a:xfrm>
            <a:off x="5165164" y="4582377"/>
            <a:ext cx="1899218" cy="2063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8" name="テキスト ボックス 10">
            <a:extLst>
              <a:ext uri="{FF2B5EF4-FFF2-40B4-BE49-F238E27FC236}">
                <a16:creationId xmlns:a16="http://schemas.microsoft.com/office/drawing/2014/main" id="{56C89D47-DC45-53C2-E8D6-E944489A832B}"/>
              </a:ext>
            </a:extLst>
          </p:cNvPr>
          <p:cNvSpPr txBox="1"/>
          <p:nvPr/>
        </p:nvSpPr>
        <p:spPr>
          <a:xfrm>
            <a:off x="1434961" y="4197019"/>
            <a:ext cx="1838723"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9" name="テキスト ボックス 12">
            <a:extLst>
              <a:ext uri="{FF2B5EF4-FFF2-40B4-BE49-F238E27FC236}">
                <a16:creationId xmlns:a16="http://schemas.microsoft.com/office/drawing/2014/main" id="{201A7563-F317-DC97-9E6D-9728ED1F05DB}"/>
              </a:ext>
            </a:extLst>
          </p:cNvPr>
          <p:cNvSpPr txBox="1"/>
          <p:nvPr/>
        </p:nvSpPr>
        <p:spPr>
          <a:xfrm>
            <a:off x="5332977" y="4165387"/>
            <a:ext cx="240103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10" name="右矢印 13">
            <a:extLst>
              <a:ext uri="{FF2B5EF4-FFF2-40B4-BE49-F238E27FC236}">
                <a16:creationId xmlns:a16="http://schemas.microsoft.com/office/drawing/2014/main" id="{38ABBF74-430B-D779-8BBB-2B8554EA9D5E}"/>
              </a:ext>
            </a:extLst>
          </p:cNvPr>
          <p:cNvSpPr/>
          <p:nvPr/>
        </p:nvSpPr>
        <p:spPr>
          <a:xfrm>
            <a:off x="3522392" y="5191196"/>
            <a:ext cx="1412593" cy="4492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角丸四角形 15">
            <a:extLst>
              <a:ext uri="{FF2B5EF4-FFF2-40B4-BE49-F238E27FC236}">
                <a16:creationId xmlns:a16="http://schemas.microsoft.com/office/drawing/2014/main" id="{0E5C2FF6-9E79-50F0-52B7-351BBB4A3E18}"/>
              </a:ext>
            </a:extLst>
          </p:cNvPr>
          <p:cNvSpPr/>
          <p:nvPr/>
        </p:nvSpPr>
        <p:spPr>
          <a:xfrm>
            <a:off x="7659612" y="4597129"/>
            <a:ext cx="1901975" cy="16629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2" name="テキスト ボックス 17">
            <a:extLst>
              <a:ext uri="{FF2B5EF4-FFF2-40B4-BE49-F238E27FC236}">
                <a16:creationId xmlns:a16="http://schemas.microsoft.com/office/drawing/2014/main" id="{996BA35C-FE4F-0F44-FF95-1AB0A254AB28}"/>
              </a:ext>
            </a:extLst>
          </p:cNvPr>
          <p:cNvSpPr txBox="1"/>
          <p:nvPr/>
        </p:nvSpPr>
        <p:spPr>
          <a:xfrm>
            <a:off x="1206808" y="4727723"/>
            <a:ext cx="1505291" cy="369332"/>
          </a:xfrm>
          <a:prstGeom prst="rect">
            <a:avLst/>
          </a:prstGeom>
          <a:noFill/>
        </p:spPr>
        <p:txBody>
          <a:bodyPr wrap="squar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13" name="スライド番号プレースホルダー 44">
            <a:extLst>
              <a:ext uri="{FF2B5EF4-FFF2-40B4-BE49-F238E27FC236}">
                <a16:creationId xmlns:a16="http://schemas.microsoft.com/office/drawing/2014/main" id="{D5A6317F-F833-BE42-F260-C0BEE1482570}"/>
              </a:ext>
            </a:extLst>
          </p:cNvPr>
          <p:cNvSpPr txBox="1">
            <a:spLocks/>
          </p:cNvSpPr>
          <p:nvPr/>
        </p:nvSpPr>
        <p:spPr>
          <a:xfrm>
            <a:off x="6581011" y="5972817"/>
            <a:ext cx="2590428" cy="3457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latin typeface="Yu Gothic Medium" panose="020B0400000000000000" pitchFamily="34" charset="-128"/>
              <a:ea typeface="Yu Gothic Medium" panose="020B0400000000000000" pitchFamily="34" charset="-128"/>
            </a:endParaRPr>
          </a:p>
        </p:txBody>
      </p:sp>
      <p:sp>
        <p:nvSpPr>
          <p:cNvPr id="14" name="テキスト ボックス 25">
            <a:extLst>
              <a:ext uri="{FF2B5EF4-FFF2-40B4-BE49-F238E27FC236}">
                <a16:creationId xmlns:a16="http://schemas.microsoft.com/office/drawing/2014/main" id="{096C2E4A-B70D-06B2-BD4F-965D65A0772D}"/>
              </a:ext>
            </a:extLst>
          </p:cNvPr>
          <p:cNvSpPr txBox="1"/>
          <p:nvPr/>
        </p:nvSpPr>
        <p:spPr>
          <a:xfrm>
            <a:off x="6773901" y="4417422"/>
            <a:ext cx="1225688" cy="338554"/>
          </a:xfrm>
          <a:prstGeom prst="rect">
            <a:avLst/>
          </a:prstGeom>
          <a:noFill/>
        </p:spPr>
        <p:txBody>
          <a:bodyPr wrap="square" rtlCol="0">
            <a:spAutoFit/>
          </a:bodyPr>
          <a:lstStyle/>
          <a:p>
            <a:r>
              <a:rPr lang="ja-JP" altLang="en-US" sz="1600" b="1">
                <a:solidFill>
                  <a:srgbClr val="FF0000"/>
                </a:solidFill>
                <a:latin typeface="Yu Gothic" panose="020B0400000000000000" pitchFamily="34" charset="-128"/>
                <a:ea typeface="Yu Gothic" panose="020B0400000000000000" pitchFamily="34" charset="-128"/>
              </a:rPr>
              <a:t>ページイン</a:t>
            </a:r>
            <a:endParaRPr kumimoji="1" lang="ja-JP" altLang="en-US" sz="1600" b="1">
              <a:solidFill>
                <a:srgbClr val="FF0000"/>
              </a:solidFill>
              <a:latin typeface="Yu Gothic" panose="020B0400000000000000" pitchFamily="34" charset="-128"/>
              <a:ea typeface="Yu Gothic" panose="020B0400000000000000" pitchFamily="34" charset="-128"/>
            </a:endParaRPr>
          </a:p>
        </p:txBody>
      </p:sp>
      <p:pic>
        <p:nvPicPr>
          <p:cNvPr id="15" name="図 26">
            <a:extLst>
              <a:ext uri="{FF2B5EF4-FFF2-40B4-BE49-F238E27FC236}">
                <a16:creationId xmlns:a16="http://schemas.microsoft.com/office/drawing/2014/main" id="{79EE6B31-5683-B0E0-1436-6ACC09A0A5BD}"/>
              </a:ext>
            </a:extLst>
          </p:cNvPr>
          <p:cNvPicPr>
            <a:picLocks noChangeAspect="1"/>
          </p:cNvPicPr>
          <p:nvPr/>
        </p:nvPicPr>
        <p:blipFill>
          <a:blip r:embed="rId3"/>
          <a:stretch>
            <a:fillRect/>
          </a:stretch>
        </p:blipFill>
        <p:spPr>
          <a:xfrm>
            <a:off x="3879259" y="5602193"/>
            <a:ext cx="764193" cy="764193"/>
          </a:xfrm>
          <a:prstGeom prst="rect">
            <a:avLst/>
          </a:prstGeom>
        </p:spPr>
      </p:pic>
      <p:pic>
        <p:nvPicPr>
          <p:cNvPr id="16" name="図 27">
            <a:extLst>
              <a:ext uri="{FF2B5EF4-FFF2-40B4-BE49-F238E27FC236}">
                <a16:creationId xmlns:a16="http://schemas.microsoft.com/office/drawing/2014/main" id="{0930CE37-2064-3792-92CC-D9916D9DE4EE}"/>
              </a:ext>
            </a:extLst>
          </p:cNvPr>
          <p:cNvPicPr>
            <a:picLocks noChangeAspect="1"/>
          </p:cNvPicPr>
          <p:nvPr/>
        </p:nvPicPr>
        <p:blipFill>
          <a:blip r:embed="rId3"/>
          <a:stretch>
            <a:fillRect/>
          </a:stretch>
        </p:blipFill>
        <p:spPr>
          <a:xfrm>
            <a:off x="6994798" y="5195594"/>
            <a:ext cx="691131" cy="691131"/>
          </a:xfrm>
          <a:prstGeom prst="rect">
            <a:avLst/>
          </a:prstGeom>
        </p:spPr>
      </p:pic>
      <p:sp>
        <p:nvSpPr>
          <p:cNvPr id="17" name="右カーブ矢印 28">
            <a:extLst>
              <a:ext uri="{FF2B5EF4-FFF2-40B4-BE49-F238E27FC236}">
                <a16:creationId xmlns:a16="http://schemas.microsoft.com/office/drawing/2014/main" id="{1146A08F-7A90-99AA-8912-82AFB8EF867F}"/>
              </a:ext>
            </a:extLst>
          </p:cNvPr>
          <p:cNvSpPr/>
          <p:nvPr/>
        </p:nvSpPr>
        <p:spPr>
          <a:xfrm rot="5400000">
            <a:off x="7130300" y="3469934"/>
            <a:ext cx="442695" cy="2362247"/>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0" name="テキスト ボックス 19">
            <a:extLst>
              <a:ext uri="{FF2B5EF4-FFF2-40B4-BE49-F238E27FC236}">
                <a16:creationId xmlns:a16="http://schemas.microsoft.com/office/drawing/2014/main" id="{E91F6658-532B-0BAF-72FC-A011353FA78E}"/>
              </a:ext>
            </a:extLst>
          </p:cNvPr>
          <p:cNvSpPr txBox="1"/>
          <p:nvPr/>
        </p:nvSpPr>
        <p:spPr>
          <a:xfrm>
            <a:off x="3152295" y="4597129"/>
            <a:ext cx="2086387" cy="646331"/>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分割</a:t>
            </a:r>
            <a:endParaRPr kumimoji="1" lang="en-US" altLang="ja-JP" dirty="0">
              <a:latin typeface="Yu Gothic Medium" panose="020B0400000000000000" pitchFamily="34" charset="-128"/>
              <a:ea typeface="Yu Gothic Medium" panose="020B0400000000000000" pitchFamily="34" charset="-128"/>
            </a:endParaRPr>
          </a:p>
          <a:p>
            <a:pPr algn="ctr"/>
            <a:r>
              <a:rPr kumimoji="1" lang="ja-JP" altLang="en-US">
                <a:latin typeface="Yu Gothic Medium" panose="020B0400000000000000" pitchFamily="34" charset="-128"/>
                <a:ea typeface="Yu Gothic Medium" panose="020B0400000000000000" pitchFamily="34" charset="-128"/>
              </a:rPr>
              <a:t>マイグレーション</a:t>
            </a:r>
          </a:p>
        </p:txBody>
      </p:sp>
      <p:sp>
        <p:nvSpPr>
          <p:cNvPr id="21" name="テキスト ボックス 16">
            <a:extLst>
              <a:ext uri="{FF2B5EF4-FFF2-40B4-BE49-F238E27FC236}">
                <a16:creationId xmlns:a16="http://schemas.microsoft.com/office/drawing/2014/main" id="{88AD0DE0-C8CC-FFD6-896F-A34A1F45D332}"/>
              </a:ext>
            </a:extLst>
          </p:cNvPr>
          <p:cNvSpPr txBox="1"/>
          <p:nvPr/>
        </p:nvSpPr>
        <p:spPr>
          <a:xfrm>
            <a:off x="7827104" y="4169844"/>
            <a:ext cx="157761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サブホスト</a:t>
            </a:r>
          </a:p>
        </p:txBody>
      </p:sp>
      <p:sp>
        <p:nvSpPr>
          <p:cNvPr id="22" name="正方形/長方形 21">
            <a:extLst>
              <a:ext uri="{FF2B5EF4-FFF2-40B4-BE49-F238E27FC236}">
                <a16:creationId xmlns:a16="http://schemas.microsoft.com/office/drawing/2014/main" id="{79F84ABA-07E4-5C5E-9906-A9B6E0D2D596}"/>
              </a:ext>
            </a:extLst>
          </p:cNvPr>
          <p:cNvSpPr/>
          <p:nvPr/>
        </p:nvSpPr>
        <p:spPr>
          <a:xfrm>
            <a:off x="6364073" y="5726049"/>
            <a:ext cx="652267" cy="279863"/>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31" name="テキスト ボックス 30">
            <a:extLst>
              <a:ext uri="{FF2B5EF4-FFF2-40B4-BE49-F238E27FC236}">
                <a16:creationId xmlns:a16="http://schemas.microsoft.com/office/drawing/2014/main" id="{85C08227-206C-9E77-C348-D900A321C4A0}"/>
              </a:ext>
            </a:extLst>
          </p:cNvPr>
          <p:cNvSpPr txBox="1"/>
          <p:nvPr/>
        </p:nvSpPr>
        <p:spPr>
          <a:xfrm>
            <a:off x="5813051" y="5994048"/>
            <a:ext cx="595035" cy="338554"/>
          </a:xfrm>
          <a:prstGeom prst="rect">
            <a:avLst/>
          </a:prstGeom>
          <a:noFill/>
        </p:spPr>
        <p:txBody>
          <a:bodyPr wrap="none" rtlCol="0">
            <a:spAutoFit/>
          </a:bodyPr>
          <a:lstStyle/>
          <a:p>
            <a:r>
              <a:rPr kumimoji="1" lang="ja-JP" altLang="en-US" sz="1600">
                <a:solidFill>
                  <a:srgbClr val="FF0000"/>
                </a:solidFill>
                <a:latin typeface="Yu Gothic Medium" panose="020B0400000000000000" pitchFamily="34" charset="-128"/>
                <a:ea typeface="Yu Gothic Medium" panose="020B0400000000000000" pitchFamily="34" charset="-128"/>
              </a:rPr>
              <a:t>比較</a:t>
            </a:r>
          </a:p>
        </p:txBody>
      </p:sp>
      <p:sp>
        <p:nvSpPr>
          <p:cNvPr id="32" name="角丸四角形 19">
            <a:extLst>
              <a:ext uri="{FF2B5EF4-FFF2-40B4-BE49-F238E27FC236}">
                <a16:creationId xmlns:a16="http://schemas.microsoft.com/office/drawing/2014/main" id="{2B501C6B-AB5F-BBD7-7A87-13DED49C7CB1}"/>
              </a:ext>
            </a:extLst>
          </p:cNvPr>
          <p:cNvSpPr/>
          <p:nvPr/>
        </p:nvSpPr>
        <p:spPr>
          <a:xfrm>
            <a:off x="2255823" y="5047034"/>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sp>
        <p:nvSpPr>
          <p:cNvPr id="33" name="正方形/長方形 32">
            <a:extLst>
              <a:ext uri="{FF2B5EF4-FFF2-40B4-BE49-F238E27FC236}">
                <a16:creationId xmlns:a16="http://schemas.microsoft.com/office/drawing/2014/main" id="{1FFBCC7E-D739-F28E-F88A-452E5A9D151F}"/>
              </a:ext>
            </a:extLst>
          </p:cNvPr>
          <p:cNvSpPr/>
          <p:nvPr/>
        </p:nvSpPr>
        <p:spPr>
          <a:xfrm>
            <a:off x="1471079" y="5785923"/>
            <a:ext cx="640270" cy="279863"/>
          </a:xfrm>
          <a:prstGeom prst="rect">
            <a:avLst/>
          </a:prstGeom>
          <a:solidFill>
            <a:schemeClr val="accent5">
              <a:lumMod val="40000"/>
              <a:lumOff val="60000"/>
              <a:alpha val="9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34" name="角丸四角形 19">
            <a:extLst>
              <a:ext uri="{FF2B5EF4-FFF2-40B4-BE49-F238E27FC236}">
                <a16:creationId xmlns:a16="http://schemas.microsoft.com/office/drawing/2014/main" id="{ABD1C846-B037-3D6F-DDCA-F46966000577}"/>
              </a:ext>
            </a:extLst>
          </p:cNvPr>
          <p:cNvSpPr/>
          <p:nvPr/>
        </p:nvSpPr>
        <p:spPr>
          <a:xfrm>
            <a:off x="1378432" y="5050884"/>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cxnSp>
        <p:nvCxnSpPr>
          <p:cNvPr id="36" name="カギ線コネクタ 35">
            <a:extLst>
              <a:ext uri="{FF2B5EF4-FFF2-40B4-BE49-F238E27FC236}">
                <a16:creationId xmlns:a16="http://schemas.microsoft.com/office/drawing/2014/main" id="{1D5320AA-4494-EC0F-E980-9BFA7DFFB1B9}"/>
              </a:ext>
            </a:extLst>
          </p:cNvPr>
          <p:cNvCxnSpPr>
            <a:cxnSpLocks/>
            <a:endCxn id="22" idx="0"/>
          </p:cNvCxnSpPr>
          <p:nvPr/>
        </p:nvCxnSpPr>
        <p:spPr>
          <a:xfrm rot="16200000" flipH="1">
            <a:off x="6315054" y="5350896"/>
            <a:ext cx="510300" cy="240006"/>
          </a:xfrm>
          <a:prstGeom prst="bentConnector3">
            <a:avLst>
              <a:gd name="adj1" fmla="val 2134"/>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AAE58F6C-EBEF-2290-24C1-430E19B557C3}"/>
              </a:ext>
            </a:extLst>
          </p:cNvPr>
          <p:cNvSpPr/>
          <p:nvPr/>
        </p:nvSpPr>
        <p:spPr>
          <a:xfrm>
            <a:off x="2396763" y="5778007"/>
            <a:ext cx="640270" cy="27986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38" name="正方形/長方形 37">
            <a:extLst>
              <a:ext uri="{FF2B5EF4-FFF2-40B4-BE49-F238E27FC236}">
                <a16:creationId xmlns:a16="http://schemas.microsoft.com/office/drawing/2014/main" id="{2BDE2AE0-3361-88D1-4E28-A9CC5B63008C}"/>
              </a:ext>
            </a:extLst>
          </p:cNvPr>
          <p:cNvSpPr/>
          <p:nvPr/>
        </p:nvSpPr>
        <p:spPr>
          <a:xfrm>
            <a:off x="6376832" y="6117163"/>
            <a:ext cx="652267" cy="27986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5" name="テキスト ボックス 4">
            <a:extLst>
              <a:ext uri="{FF2B5EF4-FFF2-40B4-BE49-F238E27FC236}">
                <a16:creationId xmlns:a16="http://schemas.microsoft.com/office/drawing/2014/main" id="{ABF96467-3F1D-D420-7D36-CFCDE50E1C56}"/>
              </a:ext>
            </a:extLst>
          </p:cNvPr>
          <p:cNvSpPr txBox="1"/>
          <p:nvPr/>
        </p:nvSpPr>
        <p:spPr>
          <a:xfrm>
            <a:off x="9831889" y="5294474"/>
            <a:ext cx="607859" cy="307777"/>
          </a:xfrm>
          <a:prstGeom prst="rect">
            <a:avLst/>
          </a:prstGeom>
          <a:solidFill>
            <a:schemeClr val="accent6">
              <a:lumMod val="40000"/>
              <a:lumOff val="60000"/>
            </a:schemeClr>
          </a:solidFill>
          <a:ln w="12700">
            <a:solidFill>
              <a:schemeClr val="tx1"/>
            </a:solidFill>
          </a:ln>
        </p:spPr>
        <p:txBody>
          <a:bodyPr wrap="none" rtlCol="0">
            <a:spAutoFit/>
          </a:bodyPr>
          <a:lstStyle/>
          <a:p>
            <a:r>
              <a:rPr lang="en-US" altLang="ja-JP" sz="1400" b="1" dirty="0">
                <a:latin typeface="Yu Gothic" panose="020B0400000000000000" pitchFamily="34" charset="-128"/>
                <a:ea typeface="Yu Gothic" panose="020B0400000000000000" pitchFamily="34" charset="-128"/>
              </a:rPr>
              <a:t>MAC</a:t>
            </a:r>
            <a:endParaRPr kumimoji="1" lang="ja-JP" altLang="en-US" sz="1400" b="1">
              <a:latin typeface="Yu Gothic" panose="020B0400000000000000" pitchFamily="34" charset="-128"/>
              <a:ea typeface="Yu Gothic" panose="020B0400000000000000" pitchFamily="34" charset="-128"/>
            </a:endParaRPr>
          </a:p>
        </p:txBody>
      </p:sp>
      <p:sp>
        <p:nvSpPr>
          <p:cNvPr id="18" name="テキスト ボックス 17">
            <a:extLst>
              <a:ext uri="{FF2B5EF4-FFF2-40B4-BE49-F238E27FC236}">
                <a16:creationId xmlns:a16="http://schemas.microsoft.com/office/drawing/2014/main" id="{7780F709-EE6C-C2AC-8D77-467621F6FCDD}"/>
              </a:ext>
            </a:extLst>
          </p:cNvPr>
          <p:cNvSpPr txBox="1"/>
          <p:nvPr/>
        </p:nvSpPr>
        <p:spPr>
          <a:xfrm>
            <a:off x="10562511" y="5124796"/>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メッセージ</a:t>
            </a:r>
            <a:endParaRPr lang="en-US" altLang="ja-JP" dirty="0">
              <a:solidFill>
                <a:prstClr val="black"/>
              </a:solidFill>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認証コード</a:t>
            </a:r>
          </a:p>
        </p:txBody>
      </p:sp>
      <p:cxnSp>
        <p:nvCxnSpPr>
          <p:cNvPr id="26" name="直線矢印コネクタ 25">
            <a:extLst>
              <a:ext uri="{FF2B5EF4-FFF2-40B4-BE49-F238E27FC236}">
                <a16:creationId xmlns:a16="http://schemas.microsoft.com/office/drawing/2014/main" id="{5EBB9B0A-FC48-F0D4-A725-4D1A6B862684}"/>
              </a:ext>
            </a:extLst>
          </p:cNvPr>
          <p:cNvCxnSpPr>
            <a:cxnSpLocks/>
            <a:stCxn id="22" idx="1"/>
          </p:cNvCxnSpPr>
          <p:nvPr/>
        </p:nvCxnSpPr>
        <p:spPr>
          <a:xfrm flipH="1">
            <a:off x="5809470" y="5865981"/>
            <a:ext cx="554603" cy="0"/>
          </a:xfrm>
          <a:prstGeom prst="straightConnector1">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4C1C2DC-A2B5-FCD9-0CFE-3E026B41AB6E}"/>
              </a:ext>
            </a:extLst>
          </p:cNvPr>
          <p:cNvSpPr txBox="1"/>
          <p:nvPr/>
        </p:nvSpPr>
        <p:spPr>
          <a:xfrm>
            <a:off x="5813051" y="6405663"/>
            <a:ext cx="595035" cy="338554"/>
          </a:xfrm>
          <a:prstGeom prst="rect">
            <a:avLst/>
          </a:prstGeom>
          <a:noFill/>
        </p:spPr>
        <p:txBody>
          <a:bodyPr wrap="none" rtlCol="0">
            <a:spAutoFit/>
          </a:bodyPr>
          <a:lstStyle/>
          <a:p>
            <a:r>
              <a:rPr kumimoji="1" lang="ja-JP" altLang="en-US" sz="1600">
                <a:solidFill>
                  <a:srgbClr val="FF0000"/>
                </a:solidFill>
                <a:latin typeface="Yu Gothic Medium" panose="020B0400000000000000" pitchFamily="34" charset="-128"/>
                <a:ea typeface="Yu Gothic Medium" panose="020B0400000000000000" pitchFamily="34" charset="-128"/>
              </a:rPr>
              <a:t>比較</a:t>
            </a:r>
          </a:p>
        </p:txBody>
      </p:sp>
      <p:cxnSp>
        <p:nvCxnSpPr>
          <p:cNvPr id="23" name="カギ線コネクタ 22">
            <a:extLst>
              <a:ext uri="{FF2B5EF4-FFF2-40B4-BE49-F238E27FC236}">
                <a16:creationId xmlns:a16="http://schemas.microsoft.com/office/drawing/2014/main" id="{31F98D32-718E-A78F-EF60-81B20DEA1869}"/>
              </a:ext>
            </a:extLst>
          </p:cNvPr>
          <p:cNvCxnSpPr>
            <a:cxnSpLocks/>
            <a:endCxn id="38" idx="0"/>
          </p:cNvCxnSpPr>
          <p:nvPr/>
        </p:nvCxnSpPr>
        <p:spPr>
          <a:xfrm rot="16200000" flipH="1">
            <a:off x="6133976" y="5548173"/>
            <a:ext cx="884534" cy="253446"/>
          </a:xfrm>
          <a:prstGeom prst="bentConnector3">
            <a:avLst>
              <a:gd name="adj1" fmla="val -1144"/>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7C44FA31-66C1-2085-32CC-CB474B2AB6D2}"/>
              </a:ext>
            </a:extLst>
          </p:cNvPr>
          <p:cNvCxnSpPr>
            <a:cxnSpLocks/>
          </p:cNvCxnSpPr>
          <p:nvPr/>
        </p:nvCxnSpPr>
        <p:spPr>
          <a:xfrm flipH="1">
            <a:off x="5809470" y="6277596"/>
            <a:ext cx="554603" cy="0"/>
          </a:xfrm>
          <a:prstGeom prst="straightConnector1">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D8C2C766-0716-80D4-A561-5A26C0DB16CD}"/>
              </a:ext>
            </a:extLst>
          </p:cNvPr>
          <p:cNvSpPr>
            <a:spLocks noGrp="1"/>
          </p:cNvSpPr>
          <p:nvPr>
            <p:ph type="title"/>
          </p:nvPr>
        </p:nvSpPr>
        <p:spPr/>
        <p:txBody>
          <a:bodyPr/>
          <a:lstStyle/>
          <a:p>
            <a:r>
              <a:rPr lang="ja-JP" altLang="en-US"/>
              <a:t>サブホストにおける</a:t>
            </a:r>
            <a:r>
              <a:rPr kumimoji="1" lang="ja-JP" altLang="en-US"/>
              <a:t>整合性検査の最適化</a:t>
            </a:r>
          </a:p>
        </p:txBody>
      </p:sp>
      <p:sp>
        <p:nvSpPr>
          <p:cNvPr id="3" name="スライド番号プレースホルダー 2">
            <a:extLst>
              <a:ext uri="{FF2B5EF4-FFF2-40B4-BE49-F238E27FC236}">
                <a16:creationId xmlns:a16="http://schemas.microsoft.com/office/drawing/2014/main" id="{43B41BA3-DF45-9503-1560-2376687F2AD4}"/>
              </a:ext>
            </a:extLst>
          </p:cNvPr>
          <p:cNvSpPr>
            <a:spLocks noGrp="1"/>
          </p:cNvSpPr>
          <p:nvPr>
            <p:ph type="sldNum" sz="quarter" idx="12"/>
          </p:nvPr>
        </p:nvSpPr>
        <p:spPr/>
        <p:txBody>
          <a:bodyPr/>
          <a:lstStyle/>
          <a:p>
            <a:fld id="{8E1EBD39-E449-DF4E-9D6C-E1C55755AFC2}" type="slidenum">
              <a:rPr kumimoji="1" lang="ja-JP" altLang="en-US" smtClean="0"/>
              <a:t>7</a:t>
            </a:fld>
            <a:endParaRPr kumimoji="1" lang="ja-JP" altLang="en-US"/>
          </a:p>
        </p:txBody>
      </p:sp>
      <p:sp>
        <p:nvSpPr>
          <p:cNvPr id="25" name="右カーブ矢印 29">
            <a:extLst>
              <a:ext uri="{FF2B5EF4-FFF2-40B4-BE49-F238E27FC236}">
                <a16:creationId xmlns:a16="http://schemas.microsoft.com/office/drawing/2014/main" id="{7C52507C-43E5-A8D9-8F06-548994D9A1C1}"/>
              </a:ext>
            </a:extLst>
          </p:cNvPr>
          <p:cNvSpPr/>
          <p:nvPr/>
        </p:nvSpPr>
        <p:spPr>
          <a:xfrm rot="16200000">
            <a:off x="7045668" y="4953173"/>
            <a:ext cx="535080" cy="244038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7" name="テキスト ボックス 31">
            <a:extLst>
              <a:ext uri="{FF2B5EF4-FFF2-40B4-BE49-F238E27FC236}">
                <a16:creationId xmlns:a16="http://schemas.microsoft.com/office/drawing/2014/main" id="{7D0F0CC9-3252-0724-AC9E-76D116934D37}"/>
              </a:ext>
            </a:extLst>
          </p:cNvPr>
          <p:cNvSpPr txBox="1"/>
          <p:nvPr/>
        </p:nvSpPr>
        <p:spPr>
          <a:xfrm>
            <a:off x="6596065" y="5989423"/>
            <a:ext cx="1415772" cy="338554"/>
          </a:xfrm>
          <a:prstGeom prst="rect">
            <a:avLst/>
          </a:prstGeom>
          <a:noFill/>
        </p:spPr>
        <p:txBody>
          <a:bodyPr wrap="none" rtlCol="0">
            <a:spAutoFit/>
          </a:bodyPr>
          <a:lstStyle/>
          <a:p>
            <a:r>
              <a:rPr kumimoji="1" lang="ja-JP" altLang="en-US" sz="1600" b="1">
                <a:solidFill>
                  <a:srgbClr val="FF0000"/>
                </a:solidFill>
                <a:latin typeface="Yu Gothic" panose="020B0400000000000000" pitchFamily="34" charset="-128"/>
                <a:ea typeface="Yu Gothic" panose="020B0400000000000000" pitchFamily="34" charset="-128"/>
              </a:rPr>
              <a:t>ページアウト</a:t>
            </a:r>
          </a:p>
        </p:txBody>
      </p:sp>
      <p:sp>
        <p:nvSpPr>
          <p:cNvPr id="28" name="テキスト ボックス 27">
            <a:extLst>
              <a:ext uri="{FF2B5EF4-FFF2-40B4-BE49-F238E27FC236}">
                <a16:creationId xmlns:a16="http://schemas.microsoft.com/office/drawing/2014/main" id="{EF7EEA43-D23E-E3FC-BEA0-38EE0CE13861}"/>
              </a:ext>
            </a:extLst>
          </p:cNvPr>
          <p:cNvSpPr txBox="1"/>
          <p:nvPr/>
        </p:nvSpPr>
        <p:spPr>
          <a:xfrm>
            <a:off x="5781602" y="5864949"/>
            <a:ext cx="607859" cy="307777"/>
          </a:xfrm>
          <a:prstGeom prst="rect">
            <a:avLst/>
          </a:prstGeom>
          <a:solidFill>
            <a:schemeClr val="accent6">
              <a:lumMod val="40000"/>
              <a:lumOff val="60000"/>
            </a:schemeClr>
          </a:solidFill>
          <a:ln w="12700">
            <a:solidFill>
              <a:schemeClr val="tx1"/>
            </a:solidFill>
          </a:ln>
        </p:spPr>
        <p:txBody>
          <a:bodyPr wrap="none" rtlCol="0">
            <a:spAutoFit/>
          </a:bodyPr>
          <a:lstStyle/>
          <a:p>
            <a:r>
              <a:rPr lang="en-US" altLang="ja-JP" sz="1400" b="1" dirty="0">
                <a:latin typeface="Yu Gothic" panose="020B0400000000000000" pitchFamily="34" charset="-128"/>
                <a:ea typeface="Yu Gothic" panose="020B0400000000000000" pitchFamily="34" charset="-128"/>
              </a:rPr>
              <a:t>MAC</a:t>
            </a:r>
            <a:endParaRPr kumimoji="1" lang="ja-JP" altLang="en-US" sz="1400" b="1">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368023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2"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linds(horizontal)">
                                      <p:cBhvr>
                                        <p:cTn id="10" dur="5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3.75E-6 0 L 0.12839 -0.0669 C 0.15495 -0.08218 0.19519 -0.08981 0.23737 -0.08981 C 0.28516 -0.08981 0.32344 -0.08218 0.35026 -0.0669 C 0.3931 -0.04468 0.43581 -0.04468 0.47878 -0.02222 " pathEditMode="relative" rAng="0" ptsTypes="AAAAA">
                                      <p:cBhvr>
                                        <p:cTn id="14" dur="2000" fill="hold"/>
                                        <p:tgtEl>
                                          <p:spTgt spid="32"/>
                                        </p:tgtEl>
                                        <p:attrNameLst>
                                          <p:attrName>ppt_x</p:attrName>
                                          <p:attrName>ppt_y</p:attrName>
                                        </p:attrNameLst>
                                      </p:cBhvr>
                                      <p:rCtr x="23932" y="-4491"/>
                                    </p:animMotion>
                                  </p:childTnLst>
                                </p:cTn>
                              </p:par>
                              <p:par>
                                <p:cTn id="15" presetID="37" presetClass="path" presetSubtype="0" accel="50000" decel="50000" fill="hold" grpId="0" nodeType="withEffect">
                                  <p:stCondLst>
                                    <p:cond delay="0"/>
                                  </p:stCondLst>
                                  <p:childTnLst>
                                    <p:animMotion origin="layout" path="M 1.25E-6 -2.96296E-6 L 0.09323 -0.0831 C 0.11276 -0.10139 0.1418 -0.11134 0.17239 -0.11134 C 0.20729 -0.11134 0.23529 -0.10139 0.25469 -0.0831 C 0.28581 -0.05532 0.31484 -0.05185 0.34609 -0.02407 " pathEditMode="relative" rAng="0" ptsTypes="AAAAA">
                                      <p:cBhvr>
                                        <p:cTn id="16" dur="2000" fill="hold"/>
                                        <p:tgtEl>
                                          <p:spTgt spid="34"/>
                                        </p:tgtEl>
                                        <p:attrNameLst>
                                          <p:attrName>ppt_x</p:attrName>
                                          <p:attrName>ppt_y</p:attrName>
                                        </p:attrNameLst>
                                      </p:cBhvr>
                                      <p:rCtr x="17305" y="-5579"/>
                                    </p:animMotion>
                                  </p:childTnLst>
                                </p:cTn>
                              </p:par>
                              <p:par>
                                <p:cTn id="17" presetID="0" presetClass="path" presetSubtype="0" accel="50000" decel="50000" fill="hold" grpId="0" nodeType="withEffect">
                                  <p:stCondLst>
                                    <p:cond delay="0"/>
                                  </p:stCondLst>
                                  <p:childTnLst>
                                    <p:animMotion origin="layout" path="M 5E-6 -3.7037E-7 L 0.30899 -0.00579 " pathEditMode="relative" rAng="0" ptsTypes="AA">
                                      <p:cBhvr>
                                        <p:cTn id="18" dur="2000" fill="hold"/>
                                        <p:tgtEl>
                                          <p:spTgt spid="33"/>
                                        </p:tgtEl>
                                        <p:attrNameLst>
                                          <p:attrName>ppt_x</p:attrName>
                                          <p:attrName>ppt_y</p:attrName>
                                        </p:attrNameLst>
                                      </p:cBhvr>
                                      <p:rCtr x="15443" y="-301"/>
                                    </p:animMotion>
                                  </p:childTnLst>
                                </p:cTn>
                              </p:par>
                              <p:par>
                                <p:cTn id="19" presetID="0" presetClass="path" presetSubtype="0" accel="50000" decel="50000" fill="hold" grpId="3" nodeType="withEffect">
                                  <p:stCondLst>
                                    <p:cond delay="0"/>
                                  </p:stCondLst>
                                  <p:childTnLst>
                                    <p:animMotion origin="layout" path="M 3.54167E-6 -2.96296E-6 L 0.23007 0.05324 " pathEditMode="relative" rAng="0" ptsTypes="AA">
                                      <p:cBhvr>
                                        <p:cTn id="20" dur="2000" fill="hold"/>
                                        <p:tgtEl>
                                          <p:spTgt spid="35"/>
                                        </p:tgtEl>
                                        <p:attrNameLst>
                                          <p:attrName>ppt_x</p:attrName>
                                          <p:attrName>ppt_y</p:attrName>
                                        </p:attrNameLst>
                                      </p:cBhvr>
                                      <p:rCtr x="11497" y="2662"/>
                                    </p:animMotion>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blinds(horizontal)">
                                      <p:cBhvr>
                                        <p:cTn id="25" dur="500"/>
                                        <p:tgtEl>
                                          <p:spTgt spid="3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blinds(horizontal)">
                                      <p:cBhvr>
                                        <p:cTn id="31" dur="500"/>
                                        <p:tgtEl>
                                          <p:spTgt spid="31"/>
                                        </p:tgtEl>
                                      </p:cBhvr>
                                    </p:animEffect>
                                  </p:childTnLst>
                                </p:cTn>
                              </p:par>
                              <p:par>
                                <p:cTn id="32" presetID="3" presetClass="entr" presetSubtype="10" fill="hold"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blinds(horizontal)">
                                      <p:cBhvr>
                                        <p:cTn id="34" dur="500"/>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5"/>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hidden"/>
                                      </p:to>
                                    </p:set>
                                  </p:childTnLst>
                                </p:cTn>
                              </p:par>
                              <p:par>
                                <p:cTn id="43" presetID="3" presetClass="entr" presetSubtype="1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linds(horizontal)">
                                      <p:cBhvr>
                                        <p:cTn id="48" dur="500"/>
                                        <p:tgtEl>
                                          <p:spTgt spid="14"/>
                                        </p:tgtEl>
                                      </p:cBhvr>
                                    </p:animEffect>
                                  </p:childTnLst>
                                </p:cTn>
                              </p:par>
                              <p:par>
                                <p:cTn id="49" presetID="1" presetClass="exit" presetSubtype="0" fill="hold" nodeType="withEffect">
                                  <p:stCondLst>
                                    <p:cond delay="0"/>
                                  </p:stCondLst>
                                  <p:childTnLst>
                                    <p:set>
                                      <p:cBhvr>
                                        <p:cTn id="50" dur="1" fill="hold">
                                          <p:stCondLst>
                                            <p:cond delay="0"/>
                                          </p:stCondLst>
                                        </p:cTn>
                                        <p:tgtEl>
                                          <p:spTgt spid="36"/>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26"/>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26"/>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31"/>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22"/>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34"/>
                                        </p:tgtEl>
                                        <p:attrNameLst>
                                          <p:attrName>style.visibility</p:attrName>
                                        </p:attrNameLst>
                                      </p:cBhvr>
                                      <p:to>
                                        <p:strVal val="hidden"/>
                                      </p:to>
                                    </p:set>
                                  </p:childTnLst>
                                </p:cTn>
                              </p:par>
                              <p:par>
                                <p:cTn id="61" presetID="1" presetClass="exit" presetSubtype="0" fill="hold" grpId="3"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37" presetClass="path" presetSubtype="0" accel="50000" decel="50000" fill="hold" grpId="1" nodeType="clickEffect">
                                  <p:stCondLst>
                                    <p:cond delay="0"/>
                                  </p:stCondLst>
                                  <p:childTnLst>
                                    <p:animMotion origin="layout" path="M 0.47878 -0.02222 L 0.42474 -0.08704 C 0.41355 -0.10162 0.39688 -0.10926 0.37917 -0.10926 C 0.35912 -0.10926 0.34297 -0.10162 0.33177 -0.08704 L 0.27813 -0.02222 " pathEditMode="relative" rAng="0" ptsTypes="AAAAA">
                                      <p:cBhvr>
                                        <p:cTn id="66" dur="2000" fill="hold"/>
                                        <p:tgtEl>
                                          <p:spTgt spid="32"/>
                                        </p:tgtEl>
                                        <p:attrNameLst>
                                          <p:attrName>ppt_x</p:attrName>
                                          <p:attrName>ppt_y</p:attrName>
                                        </p:attrNameLst>
                                      </p:cBhvr>
                                      <p:rCtr x="-10039" y="-4352"/>
                                    </p:animMotion>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blinds(horizontal)">
                                      <p:cBhvr>
                                        <p:cTn id="71" dur="500"/>
                                        <p:tgtEl>
                                          <p:spTgt spid="23"/>
                                        </p:tgtEl>
                                      </p:cBhvr>
                                    </p:animEffect>
                                  </p:childTnLst>
                                </p:cTn>
                              </p:par>
                              <p:par>
                                <p:cTn id="72" presetID="3" presetClass="entr" presetSubtype="10" fill="hold"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blinds(horizontal)">
                                      <p:cBhvr>
                                        <p:cTn id="74" dur="500"/>
                                        <p:tgtEl>
                                          <p:spTgt spid="24"/>
                                        </p:tgtEl>
                                      </p:cBhvr>
                                    </p:animEffect>
                                  </p:childTnLst>
                                </p:cTn>
                              </p:par>
                              <p:par>
                                <p:cTn id="75" presetID="3" presetClass="entr" presetSubtype="10" fill="hold" grpId="2" nodeType="with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blinds(horizontal)">
                                      <p:cBhvr>
                                        <p:cTn id="77" dur="500"/>
                                        <p:tgtEl>
                                          <p:spTgt spid="19"/>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blinds(horizontal)">
                                      <p:cBhvr>
                                        <p:cTn id="80" dur="500"/>
                                        <p:tgtEl>
                                          <p:spTgt spid="38"/>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38"/>
                                        </p:tgtEl>
                                        <p:attrNameLst>
                                          <p:attrName>style.visibility</p:attrName>
                                        </p:attrNameLst>
                                      </p:cBhvr>
                                      <p:to>
                                        <p:strVal val="hidden"/>
                                      </p:to>
                                    </p:set>
                                  </p:childTnLst>
                                </p:cTn>
                              </p:par>
                              <p:par>
                                <p:cTn id="85" presetID="1" presetClass="exit" presetSubtype="0" fill="hold" nodeType="withEffect">
                                  <p:stCondLst>
                                    <p:cond delay="0"/>
                                  </p:stCondLst>
                                  <p:childTnLst>
                                    <p:set>
                                      <p:cBhvr>
                                        <p:cTn id="86" dur="1" fill="hold">
                                          <p:stCondLst>
                                            <p:cond delay="0"/>
                                          </p:stCondLst>
                                        </p:cTn>
                                        <p:tgtEl>
                                          <p:spTgt spid="23"/>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24"/>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14"/>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17"/>
                                        </p:tgtEl>
                                        <p:attrNameLst>
                                          <p:attrName>style.visibility</p:attrName>
                                        </p:attrNameLst>
                                      </p:cBhvr>
                                      <p:to>
                                        <p:strVal val="hidden"/>
                                      </p:to>
                                    </p:set>
                                  </p:childTnLst>
                                </p:cTn>
                              </p:par>
                              <p:par>
                                <p:cTn id="93" presetID="1" presetClass="exit" presetSubtype="0" fill="hold" grpId="4" nodeType="withEffect">
                                  <p:stCondLst>
                                    <p:cond delay="0"/>
                                  </p:stCondLst>
                                  <p:childTnLst>
                                    <p:set>
                                      <p:cBhvr>
                                        <p:cTn id="94" dur="1" fill="hold">
                                          <p:stCondLst>
                                            <p:cond delay="0"/>
                                          </p:stCondLst>
                                        </p:cTn>
                                        <p:tgtEl>
                                          <p:spTgt spid="35"/>
                                        </p:tgtEl>
                                        <p:attrNameLst>
                                          <p:attrName>style.visibility</p:attrName>
                                        </p:attrNameLst>
                                      </p:cBhvr>
                                      <p:to>
                                        <p:strVal val="hidden"/>
                                      </p:to>
                                    </p:set>
                                  </p:childTnLst>
                                </p:cTn>
                              </p:par>
                              <p:par>
                                <p:cTn id="95" presetID="1" presetClass="exit" presetSubtype="0" fill="hold" grpId="3" nodeType="withEffect">
                                  <p:stCondLst>
                                    <p:cond delay="0"/>
                                  </p:stCondLst>
                                  <p:childTnLst>
                                    <p:set>
                                      <p:cBhvr>
                                        <p:cTn id="96" dur="1" fill="hold">
                                          <p:stCondLst>
                                            <p:cond delay="0"/>
                                          </p:stCondLst>
                                        </p:cTn>
                                        <p:tgtEl>
                                          <p:spTgt spid="19"/>
                                        </p:tgtEl>
                                        <p:attrNameLst>
                                          <p:attrName>style.visibility</p:attrName>
                                        </p:attrNameLst>
                                      </p:cBhvr>
                                      <p:to>
                                        <p:strVal val="hidden"/>
                                      </p:to>
                                    </p:set>
                                  </p:childTnLst>
                                </p:cTn>
                              </p:par>
                              <p:par>
                                <p:cTn id="97" presetID="3" presetClass="entr" presetSubtype="10"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Effect transition="in" filter="blinds(horizontal)">
                                      <p:cBhvr>
                                        <p:cTn id="99" dur="500"/>
                                        <p:tgtEl>
                                          <p:spTgt spid="27"/>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5"/>
                                        </p:tgtEl>
                                        <p:attrNameLst>
                                          <p:attrName>style.visibility</p:attrName>
                                        </p:attrNameLst>
                                      </p:cBhvr>
                                      <p:to>
                                        <p:strVal val="visible"/>
                                      </p:to>
                                    </p:set>
                                    <p:animEffect transition="in" filter="blinds(horizontal)">
                                      <p:cBhvr>
                                        <p:cTn id="102" dur="500"/>
                                        <p:tgtEl>
                                          <p:spTgt spid="2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blinds(horizontal)">
                                      <p:cBhvr>
                                        <p:cTn id="107" dur="500"/>
                                        <p:tgtEl>
                                          <p:spTgt spid="28"/>
                                        </p:tgtEl>
                                      </p:cBhvr>
                                    </p:animEffect>
                                  </p:childTnLst>
                                </p:cTn>
                              </p:par>
                            </p:childTnLst>
                          </p:cTn>
                        </p:par>
                      </p:childTnLst>
                    </p:cTn>
                  </p:par>
                  <p:par>
                    <p:cTn id="108" fill="hold">
                      <p:stCondLst>
                        <p:cond delay="indefinite"/>
                      </p:stCondLst>
                      <p:childTnLst>
                        <p:par>
                          <p:cTn id="109" fill="hold">
                            <p:stCondLst>
                              <p:cond delay="0"/>
                            </p:stCondLst>
                            <p:childTnLst>
                              <p:par>
                                <p:cTn id="110" presetID="37" presetClass="path" presetSubtype="0" accel="50000" decel="50000" fill="hold" grpId="2" nodeType="clickEffect">
                                  <p:stCondLst>
                                    <p:cond delay="0"/>
                                  </p:stCondLst>
                                  <p:childTnLst>
                                    <p:animMotion origin="layout" path="M 0.27422 -0.02361 L 0.32787 0.04282 C 0.33894 0.05764 0.35573 0.06597 0.37344 0.06597 C 0.39336 0.06597 0.40951 0.05764 0.42058 0.04282 L 0.47435 -0.02361 " pathEditMode="relative" rAng="0" ptsTypes="AAAAA">
                                      <p:cBhvr>
                                        <p:cTn id="111" dur="2000" fill="hold"/>
                                        <p:tgtEl>
                                          <p:spTgt spid="32"/>
                                        </p:tgtEl>
                                        <p:attrNameLst>
                                          <p:attrName>ppt_x</p:attrName>
                                          <p:attrName>ppt_y</p:attrName>
                                        </p:attrNameLst>
                                      </p:cBhvr>
                                      <p:rCtr x="10000" y="44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p:bldP spid="14" grpId="1"/>
      <p:bldP spid="17" grpId="0" animBg="1"/>
      <p:bldP spid="17" grpId="1" animBg="1"/>
      <p:bldP spid="20" grpId="0"/>
      <p:bldP spid="22" grpId="0" animBg="1"/>
      <p:bldP spid="22" grpId="1" animBg="1"/>
      <p:bldP spid="31" grpId="0"/>
      <p:bldP spid="31" grpId="1"/>
      <p:bldP spid="32" grpId="0" animBg="1"/>
      <p:bldP spid="32" grpId="1" animBg="1"/>
      <p:bldP spid="32" grpId="2" animBg="1"/>
      <p:bldP spid="33" grpId="0" animBg="1"/>
      <p:bldP spid="33" grpId="2" animBg="1"/>
      <p:bldP spid="33" grpId="3" animBg="1"/>
      <p:bldP spid="34" grpId="0" animBg="1"/>
      <p:bldP spid="34" grpId="1" animBg="1"/>
      <p:bldP spid="35" grpId="2" animBg="1"/>
      <p:bldP spid="35" grpId="3" animBg="1"/>
      <p:bldP spid="35" grpId="4" animBg="1"/>
      <p:bldP spid="38" grpId="0" animBg="1"/>
      <p:bldP spid="38" grpId="1" animBg="1"/>
      <p:bldP spid="19" grpId="2"/>
      <p:bldP spid="19" grpId="3"/>
      <p:bldP spid="25" grpId="0" animBg="1"/>
      <p:bldP spid="27" grpId="0"/>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E7DEFD-E7D9-1D40-ADD8-590B98350A40}"/>
              </a:ext>
            </a:extLst>
          </p:cNvPr>
          <p:cNvSpPr>
            <a:spLocks noGrp="1"/>
          </p:cNvSpPr>
          <p:nvPr>
            <p:ph type="title"/>
          </p:nvPr>
        </p:nvSpPr>
        <p:spPr/>
        <p:txBody>
          <a:bodyPr/>
          <a:lstStyle/>
          <a:p>
            <a:r>
              <a:rPr lang="en-US" altLang="ja-JP" dirty="0"/>
              <a:t>VM</a:t>
            </a:r>
            <a:r>
              <a:rPr lang="ja-JP" altLang="en-US"/>
              <a:t>内情報に基づく選択的な暗号化</a:t>
            </a:r>
            <a:endParaRPr kumimoji="1" lang="ja-JP" altLang="en-US"/>
          </a:p>
        </p:txBody>
      </p:sp>
      <p:sp>
        <p:nvSpPr>
          <p:cNvPr id="3" name="コンテンツ プレースホルダー 2">
            <a:extLst>
              <a:ext uri="{FF2B5EF4-FFF2-40B4-BE49-F238E27FC236}">
                <a16:creationId xmlns:a16="http://schemas.microsoft.com/office/drawing/2014/main" id="{B259314B-1DED-7D46-8B28-926824770B20}"/>
              </a:ext>
            </a:extLst>
          </p:cNvPr>
          <p:cNvSpPr>
            <a:spLocks noGrp="1"/>
          </p:cNvSpPr>
          <p:nvPr>
            <p:ph idx="1"/>
          </p:nvPr>
        </p:nvSpPr>
        <p:spPr/>
        <p:txBody>
          <a:bodyPr/>
          <a:lstStyle/>
          <a:p>
            <a:r>
              <a:rPr lang="ja-JP" altLang="en-US"/>
              <a:t>分割マイグレーション時は機密情報だけを暗号化</a:t>
            </a:r>
            <a:endParaRPr lang="en-US" altLang="ja-JP" dirty="0"/>
          </a:p>
          <a:p>
            <a:pPr lvl="1"/>
            <a:r>
              <a:rPr lang="ja-JP" altLang="en-US"/>
              <a:t>それ以外のメモリデータは暗号化せずに移送先ホストへ転送</a:t>
            </a:r>
            <a:endParaRPr lang="en-US" altLang="ja-JP" dirty="0"/>
          </a:p>
          <a:p>
            <a:r>
              <a:rPr lang="ja-JP" altLang="en-US"/>
              <a:t>リモートページング時は必要に応じてメインホストで暗号化・復号化</a:t>
            </a:r>
            <a:endParaRPr lang="en-US" altLang="ja-JP" dirty="0"/>
          </a:p>
          <a:p>
            <a:pPr lvl="1"/>
            <a:r>
              <a:rPr lang="ja-JP" altLang="en-US"/>
              <a:t>ページイン時は暗号化されている場合だけ復号</a:t>
            </a:r>
            <a:endParaRPr lang="en-US" altLang="ja-JP" dirty="0"/>
          </a:p>
          <a:p>
            <a:pPr lvl="1"/>
            <a:r>
              <a:rPr lang="ja-JP" altLang="en-US"/>
              <a:t>ページアウト時は機密情報を含む場合だけ暗号化</a:t>
            </a:r>
            <a:endParaRPr lang="en-US" altLang="ja-JP" dirty="0"/>
          </a:p>
          <a:p>
            <a:endParaRPr kumimoji="1" lang="ja-JP" altLang="en-US"/>
          </a:p>
        </p:txBody>
      </p:sp>
      <p:sp>
        <p:nvSpPr>
          <p:cNvPr id="4" name="角丸四角形 3">
            <a:extLst>
              <a:ext uri="{FF2B5EF4-FFF2-40B4-BE49-F238E27FC236}">
                <a16:creationId xmlns:a16="http://schemas.microsoft.com/office/drawing/2014/main" id="{2653564B-7BB9-8F4C-BDD8-32760D5B96B9}"/>
              </a:ext>
            </a:extLst>
          </p:cNvPr>
          <p:cNvSpPr/>
          <p:nvPr/>
        </p:nvSpPr>
        <p:spPr>
          <a:xfrm>
            <a:off x="2119994" y="4712672"/>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角丸四角形 4">
            <a:extLst>
              <a:ext uri="{FF2B5EF4-FFF2-40B4-BE49-F238E27FC236}">
                <a16:creationId xmlns:a16="http://schemas.microsoft.com/office/drawing/2014/main" id="{90739671-1068-9C4F-9D60-D4984AA64A50}"/>
              </a:ext>
            </a:extLst>
          </p:cNvPr>
          <p:cNvSpPr/>
          <p:nvPr/>
        </p:nvSpPr>
        <p:spPr>
          <a:xfrm>
            <a:off x="6188138" y="4709205"/>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6" name="テキスト ボックス 5">
            <a:extLst>
              <a:ext uri="{FF2B5EF4-FFF2-40B4-BE49-F238E27FC236}">
                <a16:creationId xmlns:a16="http://schemas.microsoft.com/office/drawing/2014/main" id="{8C171B26-42CC-A24A-B9C8-47FC9FAB860E}"/>
              </a:ext>
            </a:extLst>
          </p:cNvPr>
          <p:cNvSpPr txBox="1"/>
          <p:nvPr/>
        </p:nvSpPr>
        <p:spPr>
          <a:xfrm>
            <a:off x="2216862" y="4296241"/>
            <a:ext cx="1708787"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7" name="テキスト ボックス 6">
            <a:extLst>
              <a:ext uri="{FF2B5EF4-FFF2-40B4-BE49-F238E27FC236}">
                <a16:creationId xmlns:a16="http://schemas.microsoft.com/office/drawing/2014/main" id="{CF6330B3-4FCB-A049-A863-DFC6A9FFC409}"/>
              </a:ext>
            </a:extLst>
          </p:cNvPr>
          <p:cNvSpPr txBox="1"/>
          <p:nvPr/>
        </p:nvSpPr>
        <p:spPr>
          <a:xfrm>
            <a:off x="6332658" y="4294152"/>
            <a:ext cx="2542633"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8" name="右矢印 7">
            <a:extLst>
              <a:ext uri="{FF2B5EF4-FFF2-40B4-BE49-F238E27FC236}">
                <a16:creationId xmlns:a16="http://schemas.microsoft.com/office/drawing/2014/main" id="{B3B2233E-135D-9B4F-A399-B96531960D81}"/>
              </a:ext>
            </a:extLst>
          </p:cNvPr>
          <p:cNvSpPr/>
          <p:nvPr/>
        </p:nvSpPr>
        <p:spPr>
          <a:xfrm>
            <a:off x="4443976" y="5388260"/>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4D819959-C7E9-8942-BA6E-C5D751E2C7C5}"/>
              </a:ext>
            </a:extLst>
          </p:cNvPr>
          <p:cNvSpPr txBox="1"/>
          <p:nvPr/>
        </p:nvSpPr>
        <p:spPr>
          <a:xfrm>
            <a:off x="4309501" y="4850092"/>
            <a:ext cx="2022441" cy="584775"/>
          </a:xfrm>
          <a:prstGeom prst="rect">
            <a:avLst/>
          </a:prstGeom>
          <a:noFill/>
        </p:spPr>
        <p:txBody>
          <a:bodyPr wrap="square" rtlCol="0">
            <a:spAutoFit/>
          </a:bodyPr>
          <a:lstStyle/>
          <a:p>
            <a:pPr algn="ctr"/>
            <a:r>
              <a:rPr kumimoji="1" lang="ja-JP" altLang="en-US" sz="1600">
                <a:latin typeface="Yu Gothic Medium" panose="020B0400000000000000" pitchFamily="34" charset="-128"/>
                <a:ea typeface="Yu Gothic Medium" panose="020B0400000000000000" pitchFamily="34" charset="-128"/>
              </a:rPr>
              <a:t>分割</a:t>
            </a:r>
            <a:endParaRPr kumimoji="1" lang="en-US" altLang="ja-JP" sz="1600" dirty="0">
              <a:latin typeface="Yu Gothic Medium" panose="020B0400000000000000" pitchFamily="34" charset="-128"/>
              <a:ea typeface="Yu Gothic Medium" panose="020B0400000000000000" pitchFamily="34" charset="-128"/>
            </a:endParaRPr>
          </a:p>
          <a:p>
            <a:r>
              <a:rPr kumimoji="1" lang="ja-JP" altLang="en-US" sz="1600">
                <a:latin typeface="Yu Gothic Medium" panose="020B0400000000000000" pitchFamily="34" charset="-128"/>
                <a:ea typeface="Yu Gothic Medium" panose="020B0400000000000000" pitchFamily="34" charset="-128"/>
              </a:rPr>
              <a:t>マイグレーション</a:t>
            </a:r>
          </a:p>
        </p:txBody>
      </p:sp>
      <p:sp>
        <p:nvSpPr>
          <p:cNvPr id="10" name="角丸四角形 9">
            <a:extLst>
              <a:ext uri="{FF2B5EF4-FFF2-40B4-BE49-F238E27FC236}">
                <a16:creationId xmlns:a16="http://schemas.microsoft.com/office/drawing/2014/main" id="{32878A62-EB53-944E-8555-09F8F2830024}"/>
              </a:ext>
            </a:extLst>
          </p:cNvPr>
          <p:cNvSpPr/>
          <p:nvPr/>
        </p:nvSpPr>
        <p:spPr>
          <a:xfrm>
            <a:off x="8599566" y="5158862"/>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7F6F9A26-F964-8F4D-A646-15ABAC6C4553}"/>
              </a:ext>
            </a:extLst>
          </p:cNvPr>
          <p:cNvSpPr txBox="1"/>
          <p:nvPr/>
        </p:nvSpPr>
        <p:spPr>
          <a:xfrm>
            <a:off x="8519065" y="4652220"/>
            <a:ext cx="1338828" cy="369332"/>
          </a:xfrm>
          <a:prstGeom prst="rect">
            <a:avLst/>
          </a:prstGeom>
          <a:noFill/>
        </p:spPr>
        <p:txBody>
          <a:bodyPr wrap="none" rtlCol="0">
            <a:spAutoFit/>
          </a:bodyPr>
          <a:lstStyle/>
          <a:p>
            <a:r>
              <a:rPr kumimoji="1" lang="ja-JP" altLang="en-US">
                <a:latin typeface="Yu Gothic Medium" panose="020B0400000000000000" pitchFamily="34" charset="-128"/>
                <a:ea typeface="Yu Gothic Medium" panose="020B0400000000000000" pitchFamily="34" charset="-128"/>
              </a:rPr>
              <a:t>サブホスト</a:t>
            </a:r>
          </a:p>
        </p:txBody>
      </p:sp>
      <p:sp>
        <p:nvSpPr>
          <p:cNvPr id="12" name="テキスト ボックス 11">
            <a:extLst>
              <a:ext uri="{FF2B5EF4-FFF2-40B4-BE49-F238E27FC236}">
                <a16:creationId xmlns:a16="http://schemas.microsoft.com/office/drawing/2014/main" id="{682721DD-C0B7-4149-BBD1-277C0EA1EC48}"/>
              </a:ext>
            </a:extLst>
          </p:cNvPr>
          <p:cNvSpPr txBox="1"/>
          <p:nvPr/>
        </p:nvSpPr>
        <p:spPr>
          <a:xfrm>
            <a:off x="2088067" y="4900773"/>
            <a:ext cx="1468672"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13" name="角丸四角形 12">
            <a:extLst>
              <a:ext uri="{FF2B5EF4-FFF2-40B4-BE49-F238E27FC236}">
                <a16:creationId xmlns:a16="http://schemas.microsoft.com/office/drawing/2014/main" id="{E4ACA8B6-29A9-5A47-8625-EC8E39A2BAEC}"/>
              </a:ext>
            </a:extLst>
          </p:cNvPr>
          <p:cNvSpPr/>
          <p:nvPr/>
        </p:nvSpPr>
        <p:spPr>
          <a:xfrm>
            <a:off x="2216862"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4" name="角丸四角形 13">
            <a:extLst>
              <a:ext uri="{FF2B5EF4-FFF2-40B4-BE49-F238E27FC236}">
                <a16:creationId xmlns:a16="http://schemas.microsoft.com/office/drawing/2014/main" id="{AB5B03FA-E15D-294B-9403-EA529B36A0AA}"/>
              </a:ext>
            </a:extLst>
          </p:cNvPr>
          <p:cNvSpPr/>
          <p:nvPr/>
        </p:nvSpPr>
        <p:spPr>
          <a:xfrm>
            <a:off x="2691383"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秘</a:t>
            </a:r>
          </a:p>
        </p:txBody>
      </p:sp>
      <p:sp>
        <p:nvSpPr>
          <p:cNvPr id="15" name="角丸四角形 14">
            <a:extLst>
              <a:ext uri="{FF2B5EF4-FFF2-40B4-BE49-F238E27FC236}">
                <a16:creationId xmlns:a16="http://schemas.microsoft.com/office/drawing/2014/main" id="{D0846FC0-1F98-B642-B538-356D85E55687}"/>
              </a:ext>
            </a:extLst>
          </p:cNvPr>
          <p:cNvSpPr/>
          <p:nvPr/>
        </p:nvSpPr>
        <p:spPr>
          <a:xfrm>
            <a:off x="3174781" y="5386519"/>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6" name="角丸四角形 15">
            <a:extLst>
              <a:ext uri="{FF2B5EF4-FFF2-40B4-BE49-F238E27FC236}">
                <a16:creationId xmlns:a16="http://schemas.microsoft.com/office/drawing/2014/main" id="{FBEB2922-AC58-F846-8A98-348E8FEF9D64}"/>
              </a:ext>
            </a:extLst>
          </p:cNvPr>
          <p:cNvSpPr/>
          <p:nvPr/>
        </p:nvSpPr>
        <p:spPr>
          <a:xfrm>
            <a:off x="3656570" y="537778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秘</a:t>
            </a:r>
          </a:p>
        </p:txBody>
      </p:sp>
      <p:sp>
        <p:nvSpPr>
          <p:cNvPr id="17" name="テキスト ボックス 16">
            <a:extLst>
              <a:ext uri="{FF2B5EF4-FFF2-40B4-BE49-F238E27FC236}">
                <a16:creationId xmlns:a16="http://schemas.microsoft.com/office/drawing/2014/main" id="{FD66373B-D005-E847-8CB6-0156EB9BC155}"/>
              </a:ext>
            </a:extLst>
          </p:cNvPr>
          <p:cNvSpPr txBox="1"/>
          <p:nvPr/>
        </p:nvSpPr>
        <p:spPr>
          <a:xfrm>
            <a:off x="795006" y="5389826"/>
            <a:ext cx="676696" cy="369332"/>
          </a:xfrm>
          <a:prstGeom prst="rect">
            <a:avLst/>
          </a:prstGeom>
          <a:noFill/>
        </p:spPr>
        <p:txBody>
          <a:bodyPr wrap="square" rtlCol="0">
            <a:spAutoFit/>
          </a:bodyPr>
          <a:lstStyle/>
          <a:p>
            <a:pPr algn="r"/>
            <a:r>
              <a:rPr kumimoji="1" lang="ja-JP" altLang="en-US">
                <a:latin typeface="Yu Gothic Medium" panose="020B0400000000000000" pitchFamily="34" charset="-128"/>
                <a:ea typeface="Yu Gothic Medium" panose="020B0400000000000000" pitchFamily="34" charset="-128"/>
              </a:rPr>
              <a:t>秘：</a:t>
            </a:r>
            <a:endParaRPr kumimoji="1" lang="en-US" altLang="ja-JP" dirty="0">
              <a:latin typeface="Yu Gothic Medium" panose="020B0400000000000000" pitchFamily="34" charset="-128"/>
              <a:ea typeface="Yu Gothic Medium" panose="020B0400000000000000" pitchFamily="34" charset="-128"/>
            </a:endParaRPr>
          </a:p>
        </p:txBody>
      </p:sp>
      <p:sp>
        <p:nvSpPr>
          <p:cNvPr id="20" name="テキスト ボックス 19">
            <a:extLst>
              <a:ext uri="{FF2B5EF4-FFF2-40B4-BE49-F238E27FC236}">
                <a16:creationId xmlns:a16="http://schemas.microsoft.com/office/drawing/2014/main" id="{55C1C0C5-05F3-2842-8BFA-3298F3D6527B}"/>
              </a:ext>
            </a:extLst>
          </p:cNvPr>
          <p:cNvSpPr txBox="1"/>
          <p:nvPr/>
        </p:nvSpPr>
        <p:spPr>
          <a:xfrm>
            <a:off x="10521583" y="5175748"/>
            <a:ext cx="954107"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暗号化</a:t>
            </a:r>
          </a:p>
        </p:txBody>
      </p:sp>
      <p:sp>
        <p:nvSpPr>
          <p:cNvPr id="21" name="テキスト ボックス 20">
            <a:extLst>
              <a:ext uri="{FF2B5EF4-FFF2-40B4-BE49-F238E27FC236}">
                <a16:creationId xmlns:a16="http://schemas.microsoft.com/office/drawing/2014/main" id="{F8E04253-5B2E-334E-A17E-820DC74F2AE7}"/>
              </a:ext>
            </a:extLst>
          </p:cNvPr>
          <p:cNvSpPr txBox="1"/>
          <p:nvPr/>
        </p:nvSpPr>
        <p:spPr>
          <a:xfrm>
            <a:off x="10514076" y="5656632"/>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2" name="角丸四角形 21">
            <a:extLst>
              <a:ext uri="{FF2B5EF4-FFF2-40B4-BE49-F238E27FC236}">
                <a16:creationId xmlns:a16="http://schemas.microsoft.com/office/drawing/2014/main" id="{C70B2974-8026-8B46-ABF7-6A558630E29E}"/>
              </a:ext>
            </a:extLst>
          </p:cNvPr>
          <p:cNvSpPr/>
          <p:nvPr/>
        </p:nvSpPr>
        <p:spPr>
          <a:xfrm>
            <a:off x="10283530" y="5227868"/>
            <a:ext cx="200859" cy="34799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3" name="角丸四角形 22">
            <a:extLst>
              <a:ext uri="{FF2B5EF4-FFF2-40B4-BE49-F238E27FC236}">
                <a16:creationId xmlns:a16="http://schemas.microsoft.com/office/drawing/2014/main" id="{E369C8BA-124C-094C-8138-07E4116698F2}"/>
              </a:ext>
            </a:extLst>
          </p:cNvPr>
          <p:cNvSpPr/>
          <p:nvPr/>
        </p:nvSpPr>
        <p:spPr>
          <a:xfrm>
            <a:off x="10276635" y="5696986"/>
            <a:ext cx="207754" cy="34799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4" name="テキスト ボックス 23">
            <a:extLst>
              <a:ext uri="{FF2B5EF4-FFF2-40B4-BE49-F238E27FC236}">
                <a16:creationId xmlns:a16="http://schemas.microsoft.com/office/drawing/2014/main" id="{96C40D7D-2E2F-CF45-A018-F1523C9C8DCB}"/>
              </a:ext>
            </a:extLst>
          </p:cNvPr>
          <p:cNvSpPr txBox="1"/>
          <p:nvPr/>
        </p:nvSpPr>
        <p:spPr>
          <a:xfrm>
            <a:off x="550430" y="5403585"/>
            <a:ext cx="1362746" cy="369332"/>
          </a:xfrm>
          <a:prstGeom prst="rect">
            <a:avLst/>
          </a:prstGeom>
          <a:noFill/>
        </p:spPr>
        <p:txBody>
          <a:bodyPr wrap="square" rtlCol="0">
            <a:spAutoFit/>
          </a:bodyPr>
          <a:lstStyle/>
          <a:p>
            <a:pPr algn="r"/>
            <a:r>
              <a:rPr lang="ja-JP" altLang="en-US">
                <a:latin typeface="Yu Gothic Medium" panose="020B0400000000000000" pitchFamily="34" charset="-128"/>
                <a:ea typeface="Yu Gothic Medium" panose="020B0400000000000000" pitchFamily="34" charset="-128"/>
              </a:rPr>
              <a:t>機密</a:t>
            </a:r>
            <a:endParaRPr kumimoji="1" lang="en-US" altLang="ja-JP" dirty="0">
              <a:latin typeface="Yu Gothic Medium" panose="020B0400000000000000" pitchFamily="34" charset="-128"/>
              <a:ea typeface="Yu Gothic Medium" panose="020B0400000000000000" pitchFamily="34" charset="-128"/>
            </a:endParaRPr>
          </a:p>
        </p:txBody>
      </p:sp>
      <p:sp>
        <p:nvSpPr>
          <p:cNvPr id="25" name="テキスト ボックス 24">
            <a:extLst>
              <a:ext uri="{FF2B5EF4-FFF2-40B4-BE49-F238E27FC236}">
                <a16:creationId xmlns:a16="http://schemas.microsoft.com/office/drawing/2014/main" id="{047B2EF3-52AE-6345-9F7C-7193112B8460}"/>
              </a:ext>
            </a:extLst>
          </p:cNvPr>
          <p:cNvSpPr txBox="1"/>
          <p:nvPr/>
        </p:nvSpPr>
        <p:spPr>
          <a:xfrm>
            <a:off x="755824" y="5700902"/>
            <a:ext cx="1362746" cy="369332"/>
          </a:xfrm>
          <a:prstGeom prst="rect">
            <a:avLst/>
          </a:prstGeom>
          <a:noFill/>
        </p:spPr>
        <p:txBody>
          <a:bodyPr wrap="square" rtlCol="0">
            <a:spAutoFit/>
          </a:bodyPr>
          <a:lstStyle/>
          <a:p>
            <a:pPr algn="r"/>
            <a:r>
              <a:rPr kumimoji="1" lang="ja-JP" altLang="en-US">
                <a:latin typeface="Yu Gothic Medium" panose="020B0400000000000000" pitchFamily="34" charset="-128"/>
                <a:ea typeface="Yu Gothic Medium" panose="020B0400000000000000" pitchFamily="34" charset="-128"/>
              </a:rPr>
              <a:t>情報有</a:t>
            </a:r>
            <a:endParaRPr kumimoji="1" lang="en-US" altLang="ja-JP" dirty="0">
              <a:latin typeface="Yu Gothic Medium" panose="020B0400000000000000" pitchFamily="34" charset="-128"/>
              <a:ea typeface="Yu Gothic Medium" panose="020B0400000000000000" pitchFamily="34" charset="-128"/>
            </a:endParaRPr>
          </a:p>
        </p:txBody>
      </p:sp>
      <p:sp>
        <p:nvSpPr>
          <p:cNvPr id="26" name="スライド番号プレースホルダー 25">
            <a:extLst>
              <a:ext uri="{FF2B5EF4-FFF2-40B4-BE49-F238E27FC236}">
                <a16:creationId xmlns:a16="http://schemas.microsoft.com/office/drawing/2014/main" id="{60FBCBA8-6647-E24A-A3F6-4F0C4E172463}"/>
              </a:ext>
            </a:extLst>
          </p:cNvPr>
          <p:cNvSpPr>
            <a:spLocks noGrp="1"/>
          </p:cNvSpPr>
          <p:nvPr>
            <p:ph type="sldNum" sz="quarter" idx="12"/>
          </p:nvPr>
        </p:nvSpPr>
        <p:spPr/>
        <p:txBody>
          <a:bodyPr/>
          <a:lstStyle/>
          <a:p>
            <a:fld id="{8E1EBD39-E449-DF4E-9D6C-E1C55755AFC2}" type="slidenum">
              <a:rPr kumimoji="1" lang="ja-JP" altLang="en-US" smtClean="0"/>
              <a:t>8</a:t>
            </a:fld>
            <a:endParaRPr kumimoji="1" lang="ja-JP" altLang="en-US"/>
          </a:p>
        </p:txBody>
      </p:sp>
      <p:sp>
        <p:nvSpPr>
          <p:cNvPr id="33" name="テキスト ボックス 25">
            <a:extLst>
              <a:ext uri="{FF2B5EF4-FFF2-40B4-BE49-F238E27FC236}">
                <a16:creationId xmlns:a16="http://schemas.microsoft.com/office/drawing/2014/main" id="{3236B949-11E0-1B44-1D88-EFAAC80D7EC6}"/>
              </a:ext>
            </a:extLst>
          </p:cNvPr>
          <p:cNvSpPr txBox="1"/>
          <p:nvPr/>
        </p:nvSpPr>
        <p:spPr>
          <a:xfrm>
            <a:off x="7666909" y="5008228"/>
            <a:ext cx="1228295"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34" name="右カーブ矢印 28">
            <a:extLst>
              <a:ext uri="{FF2B5EF4-FFF2-40B4-BE49-F238E27FC236}">
                <a16:creationId xmlns:a16="http://schemas.microsoft.com/office/drawing/2014/main" id="{ECE47593-2CB7-09E8-F77F-6539E1A5A42E}"/>
              </a:ext>
            </a:extLst>
          </p:cNvPr>
          <p:cNvSpPr/>
          <p:nvPr/>
        </p:nvSpPr>
        <p:spPr>
          <a:xfrm rot="5400000">
            <a:off x="8213770" y="4060368"/>
            <a:ext cx="442695" cy="203132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35" name="右カーブ矢印 29">
            <a:extLst>
              <a:ext uri="{FF2B5EF4-FFF2-40B4-BE49-F238E27FC236}">
                <a16:creationId xmlns:a16="http://schemas.microsoft.com/office/drawing/2014/main" id="{99FA581B-7CE9-6FC4-235C-1AEE327D299A}"/>
              </a:ext>
            </a:extLst>
          </p:cNvPr>
          <p:cNvSpPr/>
          <p:nvPr/>
        </p:nvSpPr>
        <p:spPr>
          <a:xfrm rot="16200000">
            <a:off x="7963054" y="5212559"/>
            <a:ext cx="535080" cy="244038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36" name="テキスト ボックス 31">
            <a:extLst>
              <a:ext uri="{FF2B5EF4-FFF2-40B4-BE49-F238E27FC236}">
                <a16:creationId xmlns:a16="http://schemas.microsoft.com/office/drawing/2014/main" id="{1B63B2DC-556A-252F-584F-47EF17139985}"/>
              </a:ext>
            </a:extLst>
          </p:cNvPr>
          <p:cNvSpPr txBox="1"/>
          <p:nvPr/>
        </p:nvSpPr>
        <p:spPr>
          <a:xfrm>
            <a:off x="7513451" y="6248809"/>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Tree>
    <p:extLst>
      <p:ext uri="{BB962C8B-B14F-4D97-AF65-F5344CB8AC3E}">
        <p14:creationId xmlns:p14="http://schemas.microsoft.com/office/powerpoint/2010/main" val="314969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4"/>
                                        </p:tgtEl>
                                        <p:attrNameLst>
                                          <p:attrName>fillcolor</p:attrName>
                                        </p:attrNameLst>
                                      </p:cBhvr>
                                      <p:to>
                                        <a:srgbClr val="FF2600"/>
                                      </p:to>
                                    </p:animClr>
                                    <p:set>
                                      <p:cBhvr>
                                        <p:cTn id="7" dur="2000" fill="hold"/>
                                        <p:tgtEl>
                                          <p:spTgt spid="14"/>
                                        </p:tgtEl>
                                        <p:attrNameLst>
                                          <p:attrName>fill.type</p:attrName>
                                        </p:attrNameLst>
                                      </p:cBhvr>
                                      <p:to>
                                        <p:strVal val="solid"/>
                                      </p:to>
                                    </p:set>
                                    <p:set>
                                      <p:cBhvr>
                                        <p:cTn id="8" dur="2000" fill="hold"/>
                                        <p:tgtEl>
                                          <p:spTgt spid="14"/>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16"/>
                                        </p:tgtEl>
                                        <p:attrNameLst>
                                          <p:attrName>fillcolor</p:attrName>
                                        </p:attrNameLst>
                                      </p:cBhvr>
                                      <p:to>
                                        <a:srgbClr val="FF2600"/>
                                      </p:to>
                                    </p:animClr>
                                    <p:set>
                                      <p:cBhvr>
                                        <p:cTn id="11" dur="2000" fill="hold"/>
                                        <p:tgtEl>
                                          <p:spTgt spid="16"/>
                                        </p:tgtEl>
                                        <p:attrNameLst>
                                          <p:attrName>fill.type</p:attrName>
                                        </p:attrNameLst>
                                      </p:cBhvr>
                                      <p:to>
                                        <p:strVal val="solid"/>
                                      </p:to>
                                    </p:set>
                                    <p:set>
                                      <p:cBhvr>
                                        <p:cTn id="12" dur="2000" fill="hold"/>
                                        <p:tgtEl>
                                          <p:spTgt spid="16"/>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37" presetClass="path" presetSubtype="0" accel="50000" decel="50000" fill="hold" grpId="0" nodeType="clickEffect">
                                  <p:stCondLst>
                                    <p:cond delay="0"/>
                                  </p:stCondLst>
                                  <p:childTnLst>
                                    <p:animMotion origin="layout" path="M -2.70833E-6 2.59259E-6 L 0.09011 0.04791 C 0.10886 0.05879 0.13711 0.06481 0.1668 0.06481 C 0.20039 0.06481 0.22748 0.05879 0.24623 0.04791 L 0.33659 2.59259E-6 " pathEditMode="relative" rAng="0" ptsTypes="AAAAA">
                                      <p:cBhvr>
                                        <p:cTn id="16" dur="2000" fill="hold"/>
                                        <p:tgtEl>
                                          <p:spTgt spid="13"/>
                                        </p:tgtEl>
                                        <p:attrNameLst>
                                          <p:attrName>ppt_x</p:attrName>
                                          <p:attrName>ppt_y</p:attrName>
                                        </p:attrNameLst>
                                      </p:cBhvr>
                                      <p:rCtr x="16823" y="3241"/>
                                    </p:animMotion>
                                  </p:childTnLst>
                                </p:cTn>
                              </p:par>
                              <p:par>
                                <p:cTn id="17" presetID="37" presetClass="path" presetSubtype="0" accel="50000" decel="50000" fill="hold" grpId="0" nodeType="withEffect">
                                  <p:stCondLst>
                                    <p:cond delay="0"/>
                                  </p:stCondLst>
                                  <p:childTnLst>
                                    <p:animMotion origin="layout" path="M 5E-6 2.59259E-6 L 0.09011 0.04791 C 0.10886 0.05879 0.13711 0.06481 0.1668 0.06481 C 0.2004 0.06481 0.22748 0.05879 0.24623 0.04791 L 0.33659 2.59259E-6 " pathEditMode="relative" rAng="0" ptsTypes="AAAAA">
                                      <p:cBhvr>
                                        <p:cTn id="18" dur="2000" fill="hold"/>
                                        <p:tgtEl>
                                          <p:spTgt spid="14"/>
                                        </p:tgtEl>
                                        <p:attrNameLst>
                                          <p:attrName>ppt_x</p:attrName>
                                          <p:attrName>ppt_y</p:attrName>
                                        </p:attrNameLst>
                                      </p:cBhvr>
                                      <p:rCtr x="16823" y="3241"/>
                                    </p:animMotion>
                                  </p:childTnLst>
                                </p:cTn>
                              </p:par>
                              <p:par>
                                <p:cTn id="19" presetID="37" presetClass="path" presetSubtype="0" accel="50000" decel="50000" fill="hold" grpId="0" nodeType="withEffect">
                                  <p:stCondLst>
                                    <p:cond delay="0"/>
                                  </p:stCondLst>
                                  <p:childTnLst>
                                    <p:animMotion origin="layout" path="M 1.66667E-6 -4.81481E-6 L 0.12318 0.04005 C 0.1487 0.04908 0.18724 0.05394 0.22773 0.05394 C 0.27357 0.05394 0.31055 0.04908 0.33607 0.04005 L 0.4595 -4.81481E-6 " pathEditMode="relative" rAng="0" ptsTypes="AAAAA">
                                      <p:cBhvr>
                                        <p:cTn id="20" dur="2000" fill="hold"/>
                                        <p:tgtEl>
                                          <p:spTgt spid="15"/>
                                        </p:tgtEl>
                                        <p:attrNameLst>
                                          <p:attrName>ppt_x</p:attrName>
                                          <p:attrName>ppt_y</p:attrName>
                                        </p:attrNameLst>
                                      </p:cBhvr>
                                      <p:rCtr x="22969" y="2685"/>
                                    </p:animMotion>
                                  </p:childTnLst>
                                </p:cTn>
                              </p:par>
                              <p:par>
                                <p:cTn id="21" presetID="37" presetClass="path" presetSubtype="0" accel="50000" decel="50000" fill="hold" grpId="0" nodeType="withEffect">
                                  <p:stCondLst>
                                    <p:cond delay="0"/>
                                  </p:stCondLst>
                                  <p:childTnLst>
                                    <p:animMotion origin="layout" path="M -1.66667E-6 2.59259E-6 L 0.12318 0.04004 C 0.1487 0.04907 0.18724 0.05393 0.22774 0.05393 C 0.27357 0.05393 0.31055 0.04907 0.33607 0.04004 L 0.45951 2.59259E-6 " pathEditMode="relative" rAng="0" ptsTypes="AAAAA">
                                      <p:cBhvr>
                                        <p:cTn id="22" dur="2000" fill="hold"/>
                                        <p:tgtEl>
                                          <p:spTgt spid="16"/>
                                        </p:tgtEl>
                                        <p:attrNameLst>
                                          <p:attrName>ppt_x</p:attrName>
                                          <p:attrName>ppt_y</p:attrName>
                                        </p:attrNameLst>
                                      </p:cBhvr>
                                      <p:rCtr x="22969" y="2685"/>
                                    </p:animMotion>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nodeType="clickEffect">
                                  <p:stCondLst>
                                    <p:cond delay="0"/>
                                  </p:stCondLst>
                                  <p:childTnLst>
                                    <p:animClr clrSpc="rgb" dir="cw">
                                      <p:cBhvr>
                                        <p:cTn id="26" dur="2000" fill="hold"/>
                                        <p:tgtEl>
                                          <p:spTgt spid="14"/>
                                        </p:tgtEl>
                                        <p:attrNameLst>
                                          <p:attrName>fillcolor</p:attrName>
                                        </p:attrNameLst>
                                      </p:cBhvr>
                                      <p:to>
                                        <a:srgbClr val="FCE795"/>
                                      </p:to>
                                    </p:animClr>
                                    <p:set>
                                      <p:cBhvr>
                                        <p:cTn id="27" dur="2000" fill="hold"/>
                                        <p:tgtEl>
                                          <p:spTgt spid="14"/>
                                        </p:tgtEl>
                                        <p:attrNameLst>
                                          <p:attrName>fill.type</p:attrName>
                                        </p:attrNameLst>
                                      </p:cBhvr>
                                      <p:to>
                                        <p:strVal val="solid"/>
                                      </p:to>
                                    </p:set>
                                    <p:set>
                                      <p:cBhvr>
                                        <p:cTn id="28" dur="2000" fill="hold"/>
                                        <p:tgtEl>
                                          <p:spTgt spid="14"/>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blinds(horizontal)">
                                      <p:cBhvr>
                                        <p:cTn id="33" dur="500"/>
                                        <p:tgtEl>
                                          <p:spTgt spid="33"/>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blinds(horizontal)">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37" presetClass="path" presetSubtype="0" accel="50000" decel="50000" fill="hold" grpId="1" nodeType="clickEffect">
                                  <p:stCondLst>
                                    <p:cond delay="0"/>
                                  </p:stCondLst>
                                  <p:childTnLst>
                                    <p:animMotion origin="layout" path="M 0.45951 2.59259E-6 L 0.41472 -0.04815 C 0.40534 -0.0588 0.39141 -0.06459 0.37682 -0.06459 C 0.36003 -0.06459 0.34675 -0.0588 0.33737 -0.04815 L 0.29284 2.59259E-6 " pathEditMode="relative" rAng="0" ptsTypes="AAAAA">
                                      <p:cBhvr>
                                        <p:cTn id="40" dur="2000" fill="hold"/>
                                        <p:tgtEl>
                                          <p:spTgt spid="16"/>
                                        </p:tgtEl>
                                        <p:attrNameLst>
                                          <p:attrName>ppt_x</p:attrName>
                                          <p:attrName>ppt_y</p:attrName>
                                        </p:attrNameLst>
                                      </p:cBhvr>
                                      <p:rCtr x="-8333" y="-3241"/>
                                    </p:animMotion>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dir="cw">
                                      <p:cBhvr>
                                        <p:cTn id="44" dur="2000" fill="hold"/>
                                        <p:tgtEl>
                                          <p:spTgt spid="16"/>
                                        </p:tgtEl>
                                        <p:attrNameLst>
                                          <p:attrName>fillcolor</p:attrName>
                                        </p:attrNameLst>
                                      </p:cBhvr>
                                      <p:to>
                                        <a:srgbClr val="FBEBAE"/>
                                      </p:to>
                                    </p:animClr>
                                    <p:set>
                                      <p:cBhvr>
                                        <p:cTn id="45" dur="2000" fill="hold"/>
                                        <p:tgtEl>
                                          <p:spTgt spid="16"/>
                                        </p:tgtEl>
                                        <p:attrNameLst>
                                          <p:attrName>fill.type</p:attrName>
                                        </p:attrNameLst>
                                      </p:cBhvr>
                                      <p:to>
                                        <p:strVal val="solid"/>
                                      </p:to>
                                    </p:set>
                                    <p:set>
                                      <p:cBhvr>
                                        <p:cTn id="46" dur="2000" fill="hold"/>
                                        <p:tgtEl>
                                          <p:spTgt spid="16"/>
                                        </p:tgtEl>
                                        <p:attrNameLst>
                                          <p:attrName>fill.on</p:attrName>
                                        </p:attrNameLst>
                                      </p:cBhvr>
                                      <p:to>
                                        <p:strVal val="true"/>
                                      </p:to>
                                    </p:se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blinds(horizontal)">
                                      <p:cBhvr>
                                        <p:cTn id="51" dur="500"/>
                                        <p:tgtEl>
                                          <p:spTgt spid="36"/>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blinds(horizontal)">
                                      <p:cBhvr>
                                        <p:cTn id="54" dur="5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mph" presetSubtype="2" fill="hold" nodeType="clickEffect">
                                  <p:stCondLst>
                                    <p:cond delay="0"/>
                                  </p:stCondLst>
                                  <p:childTnLst>
                                    <p:animClr clrSpc="rgb" dir="cw">
                                      <p:cBhvr>
                                        <p:cTn id="58" dur="2000" fill="hold"/>
                                        <p:tgtEl>
                                          <p:spTgt spid="14"/>
                                        </p:tgtEl>
                                        <p:attrNameLst>
                                          <p:attrName>fillcolor</p:attrName>
                                        </p:attrNameLst>
                                      </p:cBhvr>
                                      <p:to>
                                        <a:srgbClr val="FF2600"/>
                                      </p:to>
                                    </p:animClr>
                                    <p:set>
                                      <p:cBhvr>
                                        <p:cTn id="59" dur="2000" fill="hold"/>
                                        <p:tgtEl>
                                          <p:spTgt spid="14"/>
                                        </p:tgtEl>
                                        <p:attrNameLst>
                                          <p:attrName>fill.type</p:attrName>
                                        </p:attrNameLst>
                                      </p:cBhvr>
                                      <p:to>
                                        <p:strVal val="solid"/>
                                      </p:to>
                                    </p:set>
                                    <p:set>
                                      <p:cBhvr>
                                        <p:cTn id="60" dur="2000" fill="hold"/>
                                        <p:tgtEl>
                                          <p:spTgt spid="14"/>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37" presetClass="path" presetSubtype="0" accel="50000" decel="50000" fill="hold" grpId="1" nodeType="clickEffect">
                                  <p:stCondLst>
                                    <p:cond delay="0"/>
                                  </p:stCondLst>
                                  <p:childTnLst>
                                    <p:animMotion origin="layout" path="M 0.33659 2.59259E-6 L 0.38959 0.04004 C 0.40066 0.04907 0.41719 0.05393 0.43464 0.05393 C 0.45443 0.05393 0.47032 0.04907 0.48139 0.04004 L 0.53451 2.59259E-6 " pathEditMode="relative" rAng="0" ptsTypes="AAAAA">
                                      <p:cBhvr>
                                        <p:cTn id="64" dur="2000" fill="hold"/>
                                        <p:tgtEl>
                                          <p:spTgt spid="14"/>
                                        </p:tgtEl>
                                        <p:attrNameLst>
                                          <p:attrName>ppt_x</p:attrName>
                                          <p:attrName>ppt_y</p:attrName>
                                        </p:attrNameLst>
                                      </p:cBhvr>
                                      <p:rCtr x="9896"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4" grpId="1" animBg="1"/>
      <p:bldP spid="15" grpId="0" animBg="1"/>
      <p:bldP spid="16" grpId="0" animBg="1"/>
      <p:bldP spid="16" grpId="1" animBg="1"/>
      <p:bldP spid="33" grpId="0"/>
      <p:bldP spid="34" grpId="0" animBg="1"/>
      <p:bldP spid="35" grpId="0" animBg="1"/>
      <p:bldP spid="36"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13880</TotalTime>
  <Words>2206</Words>
  <Application>Microsoft Macintosh PowerPoint</Application>
  <PresentationFormat>Widescreen</PresentationFormat>
  <Paragraphs>418</Paragraphs>
  <Slides>20</Slides>
  <Notes>17</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Yu Gothic</vt:lpstr>
      <vt:lpstr>Yu Gothic</vt:lpstr>
      <vt:lpstr>游ゴシック Light</vt:lpstr>
      <vt:lpstr>Yu Gothic Medium</vt:lpstr>
      <vt:lpstr>Arial</vt:lpstr>
      <vt:lpstr>Calibri</vt:lpstr>
      <vt:lpstr>Wingdings</vt:lpstr>
      <vt:lpstr>Office テーマ</vt:lpstr>
      <vt:lpstr>複数ホストにまたがるVMの メモリデータ保護の最適化手法</vt:lpstr>
      <vt:lpstr>大容量メモリを持つVM</vt:lpstr>
      <vt:lpstr>分割マイグレーション時のデータ保護</vt:lpstr>
      <vt:lpstr>リモートページング時のデータ保護</vt:lpstr>
      <vt:lpstr>従来のデータ保護の問題点</vt:lpstr>
      <vt:lpstr>提案：SEmigrate</vt:lpstr>
      <vt:lpstr>サブホストにおける暗号化の最適化 </vt:lpstr>
      <vt:lpstr>サブホストにおける整合性検査の最適化</vt:lpstr>
      <vt:lpstr>VM内情報に基づく選択的な暗号化</vt:lpstr>
      <vt:lpstr>暗号化を除外するメモリ領域の例</vt:lpstr>
      <vt:lpstr>VM内情報に基づく選択的な整合性検査</vt:lpstr>
      <vt:lpstr>選択的に保護するデータの指定</vt:lpstr>
      <vt:lpstr>実験</vt:lpstr>
      <vt:lpstr>分割マイグレーション性能</vt:lpstr>
      <vt:lpstr>分割マイグレーション後のVM性能</vt:lpstr>
      <vt:lpstr>選択的に保護するデータの判定時間</vt:lpstr>
      <vt:lpstr>まとめ</vt:lpstr>
      <vt:lpstr>空きメモリの判定</vt:lpstr>
      <vt:lpstr>プロセスメモリ領域の判定</vt:lpstr>
      <vt:lpstr>プロセス内の特定メモリ領域の判定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複数ホストにまたがるVMのデータ暗号化と整合性検査の最適化</dc:title>
  <dc:creator>HORIO Shuhei</dc:creator>
  <cp:lastModifiedBy>kourai kenichi</cp:lastModifiedBy>
  <cp:revision>187</cp:revision>
  <dcterms:created xsi:type="dcterms:W3CDTF">2022-09-21T07:23:46Z</dcterms:created>
  <dcterms:modified xsi:type="dcterms:W3CDTF">2023-02-22T03:36:25Z</dcterms:modified>
</cp:coreProperties>
</file>