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wmf" ContentType="image/x-wmf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20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21.xml" ContentType="application/vnd.openxmlformats-officedocument.presentationml.notesSl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notesSlides/notesSlide22.xml" ContentType="application/vnd.openxmlformats-officedocument.presentationml.notesSlid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857" r:id="rId1"/>
  </p:sldMasterIdLst>
  <p:notesMasterIdLst>
    <p:notesMasterId r:id="rId25"/>
  </p:notesMasterIdLst>
  <p:handoutMasterIdLst>
    <p:handoutMasterId r:id="rId26"/>
  </p:handoutMasterIdLst>
  <p:sldIdLst>
    <p:sldId id="256" r:id="rId2"/>
    <p:sldId id="257" r:id="rId3"/>
    <p:sldId id="258" r:id="rId4"/>
    <p:sldId id="259" r:id="rId5"/>
    <p:sldId id="284" r:id="rId6"/>
    <p:sldId id="261" r:id="rId7"/>
    <p:sldId id="282" r:id="rId8"/>
    <p:sldId id="281" r:id="rId9"/>
    <p:sldId id="264" r:id="rId10"/>
    <p:sldId id="265" r:id="rId11"/>
    <p:sldId id="266" r:id="rId12"/>
    <p:sldId id="267" r:id="rId13"/>
    <p:sldId id="268" r:id="rId14"/>
    <p:sldId id="269" r:id="rId15"/>
    <p:sldId id="280" r:id="rId16"/>
    <p:sldId id="285" r:id="rId17"/>
    <p:sldId id="271" r:id="rId18"/>
    <p:sldId id="272" r:id="rId19"/>
    <p:sldId id="273" r:id="rId20"/>
    <p:sldId id="283" r:id="rId21"/>
    <p:sldId id="274" r:id="rId22"/>
    <p:sldId id="275" r:id="rId23"/>
    <p:sldId id="276" r:id="rId24"/>
  </p:sldIdLst>
  <p:sldSz cx="12192000" cy="6858000"/>
  <p:notesSz cx="6858000" cy="91440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中間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028"/>
    <p:restoredTop sz="83104"/>
  </p:normalViewPr>
  <p:slideViewPr>
    <p:cSldViewPr snapToGrid="0" snapToObjects="1">
      <p:cViewPr varScale="1">
        <p:scale>
          <a:sx n="97" d="100"/>
          <a:sy n="97" d="100"/>
        </p:scale>
        <p:origin x="224" y="48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" d="1"/>
        <a:sy n="1" d="1"/>
      </p:scale>
      <p:origin x="0" y="0"/>
    </p:cViewPr>
  </p:sorterViewPr>
  <p:notesViewPr>
    <p:cSldViewPr snapToGrid="0" snapToObjects="1">
      <p:cViewPr>
        <p:scale>
          <a:sx n="155" d="100"/>
          <a:sy n="155" d="100"/>
        </p:scale>
        <p:origin x="1912" y="-175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9.xlsx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PSIG</c:v>
                </c:pt>
              </c:strCache>
            </c:strRef>
          </c:tx>
          <c:spPr>
            <a:ln w="19050" cap="rnd">
              <a:solidFill>
                <a:schemeClr val="tx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tx2"/>
              </a:solidFill>
              <a:ln w="9525">
                <a:solidFill>
                  <a:schemeClr val="tx2"/>
                </a:solidFill>
              </a:ln>
              <a:effectLst/>
            </c:spPr>
          </c:marker>
          <c:xVal>
            <c:numRef>
              <c:f>Sheet1!$A$2:$A$11</c:f>
              <c:numCache>
                <c:formatCode>General</c:formatCode>
                <c:ptCount val="10"/>
                <c:pt idx="0">
                  <c:v>100</c:v>
                </c:pt>
                <c:pt idx="1">
                  <c:v>200</c:v>
                </c:pt>
                <c:pt idx="2">
                  <c:v>300</c:v>
                </c:pt>
                <c:pt idx="3">
                  <c:v>400</c:v>
                </c:pt>
                <c:pt idx="4">
                  <c:v>500</c:v>
                </c:pt>
                <c:pt idx="5">
                  <c:v>600</c:v>
                </c:pt>
                <c:pt idx="6">
                  <c:v>700</c:v>
                </c:pt>
                <c:pt idx="7">
                  <c:v>800</c:v>
                </c:pt>
                <c:pt idx="8">
                  <c:v>900</c:v>
                </c:pt>
                <c:pt idx="9">
                  <c:v>1000</c:v>
                </c:pt>
              </c:numCache>
            </c:numRef>
          </c:xVal>
          <c:yVal>
            <c:numRef>
              <c:f>Sheet1!$B$2:$B$11</c:f>
              <c:numCache>
                <c:formatCode>General</c:formatCode>
                <c:ptCount val="10"/>
                <c:pt idx="0">
                  <c:v>8.3000000000000007</c:v>
                </c:pt>
                <c:pt idx="1">
                  <c:v>11.9</c:v>
                </c:pt>
                <c:pt idx="2">
                  <c:v>14.4</c:v>
                </c:pt>
                <c:pt idx="3">
                  <c:v>18.3</c:v>
                </c:pt>
                <c:pt idx="4">
                  <c:v>22.7</c:v>
                </c:pt>
                <c:pt idx="5">
                  <c:v>27</c:v>
                </c:pt>
                <c:pt idx="6">
                  <c:v>32</c:v>
                </c:pt>
                <c:pt idx="7">
                  <c:v>33.1</c:v>
                </c:pt>
                <c:pt idx="8">
                  <c:v>36.799999999999997</c:v>
                </c:pt>
                <c:pt idx="9">
                  <c:v>42.6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D435-F244-BEA3-DA1DB218DA5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PSCH+KLK</c:v>
                </c:pt>
              </c:strCache>
            </c:strRef>
          </c:tx>
          <c:spPr>
            <a:ln w="1905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xVal>
            <c:numRef>
              <c:f>Sheet1!$A$2:$A$11</c:f>
              <c:numCache>
                <c:formatCode>General</c:formatCode>
                <c:ptCount val="10"/>
                <c:pt idx="0">
                  <c:v>100</c:v>
                </c:pt>
                <c:pt idx="1">
                  <c:v>200</c:v>
                </c:pt>
                <c:pt idx="2">
                  <c:v>300</c:v>
                </c:pt>
                <c:pt idx="3">
                  <c:v>400</c:v>
                </c:pt>
                <c:pt idx="4">
                  <c:v>500</c:v>
                </c:pt>
                <c:pt idx="5">
                  <c:v>600</c:v>
                </c:pt>
                <c:pt idx="6">
                  <c:v>700</c:v>
                </c:pt>
                <c:pt idx="7">
                  <c:v>800</c:v>
                </c:pt>
                <c:pt idx="8">
                  <c:v>900</c:v>
                </c:pt>
                <c:pt idx="9">
                  <c:v>1000</c:v>
                </c:pt>
              </c:numCache>
            </c:numRef>
          </c:xVal>
          <c:yVal>
            <c:numRef>
              <c:f>Sheet1!$C$2:$C$11</c:f>
              <c:numCache>
                <c:formatCode>General</c:formatCode>
                <c:ptCount val="10"/>
                <c:pt idx="0">
                  <c:v>21.7</c:v>
                </c:pt>
                <c:pt idx="1">
                  <c:v>24.9</c:v>
                </c:pt>
                <c:pt idx="2">
                  <c:v>27.9</c:v>
                </c:pt>
                <c:pt idx="3">
                  <c:v>31</c:v>
                </c:pt>
                <c:pt idx="4">
                  <c:v>34</c:v>
                </c:pt>
                <c:pt idx="5">
                  <c:v>36</c:v>
                </c:pt>
                <c:pt idx="6">
                  <c:v>40.5</c:v>
                </c:pt>
                <c:pt idx="7">
                  <c:v>44.7</c:v>
                </c:pt>
                <c:pt idx="8">
                  <c:v>48.3</c:v>
                </c:pt>
                <c:pt idx="9">
                  <c:v>52.9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D435-F244-BEA3-DA1DB218DA52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KSCH</c:v>
                </c:pt>
              </c:strCache>
            </c:strRef>
          </c:tx>
          <c:spPr>
            <a:ln w="19050" cap="rnd">
              <a:solidFill>
                <a:srgbClr val="00B05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00B050"/>
              </a:solidFill>
              <a:ln w="9525">
                <a:solidFill>
                  <a:srgbClr val="00B050"/>
                </a:solidFill>
              </a:ln>
              <a:effectLst/>
            </c:spPr>
          </c:marker>
          <c:xVal>
            <c:numRef>
              <c:f>Sheet1!$A$2:$A$11</c:f>
              <c:numCache>
                <c:formatCode>General</c:formatCode>
                <c:ptCount val="10"/>
                <c:pt idx="0">
                  <c:v>100</c:v>
                </c:pt>
                <c:pt idx="1">
                  <c:v>200</c:v>
                </c:pt>
                <c:pt idx="2">
                  <c:v>300</c:v>
                </c:pt>
                <c:pt idx="3">
                  <c:v>400</c:v>
                </c:pt>
                <c:pt idx="4">
                  <c:v>500</c:v>
                </c:pt>
                <c:pt idx="5">
                  <c:v>600</c:v>
                </c:pt>
                <c:pt idx="6">
                  <c:v>700</c:v>
                </c:pt>
                <c:pt idx="7">
                  <c:v>800</c:v>
                </c:pt>
                <c:pt idx="8">
                  <c:v>900</c:v>
                </c:pt>
                <c:pt idx="9">
                  <c:v>1000</c:v>
                </c:pt>
              </c:numCache>
            </c:numRef>
          </c:xVal>
          <c:yVal>
            <c:numRef>
              <c:f>Sheet1!$D$2:$D$11</c:f>
              <c:numCache>
                <c:formatCode>General</c:formatCode>
                <c:ptCount val="10"/>
                <c:pt idx="0">
                  <c:v>15.4</c:v>
                </c:pt>
                <c:pt idx="1">
                  <c:v>24.7</c:v>
                </c:pt>
                <c:pt idx="2">
                  <c:v>34.1</c:v>
                </c:pt>
                <c:pt idx="3">
                  <c:v>45.3</c:v>
                </c:pt>
                <c:pt idx="4">
                  <c:v>53.9</c:v>
                </c:pt>
                <c:pt idx="5">
                  <c:v>63.9</c:v>
                </c:pt>
                <c:pt idx="6">
                  <c:v>75.3</c:v>
                </c:pt>
                <c:pt idx="7">
                  <c:v>87.5</c:v>
                </c:pt>
                <c:pt idx="8">
                  <c:v>97.3</c:v>
                </c:pt>
                <c:pt idx="9">
                  <c:v>105.8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D435-F244-BEA3-DA1DB218DA52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kill command</c:v>
                </c:pt>
              </c:strCache>
            </c:strRef>
          </c:tx>
          <c:spPr>
            <a:ln w="19050" cap="rnd">
              <a:solidFill>
                <a:schemeClr val="bg1">
                  <a:lumMod val="5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bg1">
                  <a:lumMod val="50000"/>
                </a:schemeClr>
              </a:solidFill>
              <a:ln w="9525">
                <a:solidFill>
                  <a:schemeClr val="bg1">
                    <a:lumMod val="50000"/>
                  </a:schemeClr>
                </a:solidFill>
              </a:ln>
              <a:effectLst/>
            </c:spPr>
          </c:marker>
          <c:xVal>
            <c:numRef>
              <c:f>Sheet1!$A$2:$A$11</c:f>
              <c:numCache>
                <c:formatCode>General</c:formatCode>
                <c:ptCount val="10"/>
                <c:pt idx="0">
                  <c:v>100</c:v>
                </c:pt>
                <c:pt idx="1">
                  <c:v>200</c:v>
                </c:pt>
                <c:pt idx="2">
                  <c:v>300</c:v>
                </c:pt>
                <c:pt idx="3">
                  <c:v>400</c:v>
                </c:pt>
                <c:pt idx="4">
                  <c:v>500</c:v>
                </c:pt>
                <c:pt idx="5">
                  <c:v>600</c:v>
                </c:pt>
                <c:pt idx="6">
                  <c:v>700</c:v>
                </c:pt>
                <c:pt idx="7">
                  <c:v>800</c:v>
                </c:pt>
                <c:pt idx="8">
                  <c:v>900</c:v>
                </c:pt>
                <c:pt idx="9">
                  <c:v>1000</c:v>
                </c:pt>
              </c:numCache>
            </c:numRef>
          </c:xVal>
          <c:yVal>
            <c:numRef>
              <c:f>Sheet1!$E$2:$E$11</c:f>
              <c:numCache>
                <c:formatCode>General</c:formatCode>
                <c:ptCount val="10"/>
                <c:pt idx="0">
                  <c:v>53.2</c:v>
                </c:pt>
                <c:pt idx="1">
                  <c:v>46.3</c:v>
                </c:pt>
                <c:pt idx="2">
                  <c:v>43.3</c:v>
                </c:pt>
                <c:pt idx="3">
                  <c:v>33.1</c:v>
                </c:pt>
                <c:pt idx="4">
                  <c:v>33.1</c:v>
                </c:pt>
                <c:pt idx="5">
                  <c:v>33.299999999999997</c:v>
                </c:pt>
                <c:pt idx="6">
                  <c:v>34</c:v>
                </c:pt>
                <c:pt idx="7">
                  <c:v>69.3</c:v>
                </c:pt>
                <c:pt idx="8">
                  <c:v>51</c:v>
                </c:pt>
                <c:pt idx="9">
                  <c:v>34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3-D435-F244-BEA3-DA1DB218DA5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475664079"/>
        <c:axId val="1475943519"/>
      </c:scatterChart>
      <c:valAx>
        <c:axId val="1475664079"/>
        <c:scaling>
          <c:orientation val="minMax"/>
          <c:max val="1000"/>
          <c:min val="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# of processes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JP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JP"/>
          </a:p>
        </c:txPr>
        <c:crossAx val="1475943519"/>
        <c:crosses val="autoZero"/>
        <c:crossBetween val="midCat"/>
        <c:majorUnit val="200"/>
      </c:valAx>
      <c:valAx>
        <c:axId val="147594351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recovery time (ms)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JP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JP"/>
          </a:p>
        </c:txPr>
        <c:crossAx val="1475664079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23085098185994704"/>
          <c:y val="9.7330333708286462E-2"/>
          <c:w val="0.34795826842750049"/>
          <c:h val="0.30019356981685319"/>
        </c:manualLayout>
      </c:layout>
      <c:overlay val="1"/>
      <c:spPr>
        <a:solidFill>
          <a:schemeClr val="bg1"/>
        </a:solidFill>
        <a:ln>
          <a:solidFill>
            <a:schemeClr val="tx1"/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400">
          <a:solidFill>
            <a:schemeClr val="tx1"/>
          </a:solidFill>
        </a:defRPr>
      </a:pPr>
      <a:endParaRPr lang="en-JP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VMMfas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time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B3D-8A4D-A888-7E2AADF877CC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in-kernel
(Linux timer)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time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942-8F4C-888B-96020B1A9220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in-kernel
(APIC timer)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time</c:v>
                </c:pt>
              </c:strCache>
            </c:strRef>
          </c:cat>
          <c:val>
            <c:numRef>
              <c:f>Sheet1!$D$2</c:f>
              <c:numCache>
                <c:formatCode>General</c:formatCode>
                <c:ptCount val="1"/>
                <c:pt idx="0">
                  <c:v>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942-8F4C-888B-96020B1A922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66569871"/>
        <c:axId val="666574479"/>
      </c:barChart>
      <c:catAx>
        <c:axId val="666569871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666574479"/>
        <c:crosses val="autoZero"/>
        <c:auto val="1"/>
        <c:lblAlgn val="ctr"/>
        <c:lblOffset val="100"/>
        <c:noMultiLvlLbl val="0"/>
      </c:catAx>
      <c:valAx>
        <c:axId val="66657447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recovery time (us)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JP"/>
            </a:p>
          </c:txPr>
        </c:title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JP"/>
          </a:p>
        </c:txPr>
        <c:crossAx val="66656987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solidFill>
            <a:schemeClr val="tx1"/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600">
          <a:solidFill>
            <a:schemeClr val="tx1"/>
          </a:solidFill>
        </a:defRPr>
      </a:pPr>
      <a:endParaRPr lang="en-JP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PSCH+KLK</c:v>
                </c:pt>
              </c:strCache>
            </c:strRef>
          </c:tx>
          <c:spPr>
            <a:ln w="1905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xVal>
            <c:numRef>
              <c:f>Sheet1!$A$2:$A$11</c:f>
              <c:numCache>
                <c:formatCode>General</c:formatCode>
                <c:ptCount val="10"/>
                <c:pt idx="0">
                  <c:v>100</c:v>
                </c:pt>
                <c:pt idx="1">
                  <c:v>200</c:v>
                </c:pt>
                <c:pt idx="2">
                  <c:v>300</c:v>
                </c:pt>
                <c:pt idx="3">
                  <c:v>400</c:v>
                </c:pt>
                <c:pt idx="4">
                  <c:v>500</c:v>
                </c:pt>
                <c:pt idx="5">
                  <c:v>600</c:v>
                </c:pt>
                <c:pt idx="6">
                  <c:v>700</c:v>
                </c:pt>
                <c:pt idx="7">
                  <c:v>800</c:v>
                </c:pt>
                <c:pt idx="8">
                  <c:v>900</c:v>
                </c:pt>
                <c:pt idx="9">
                  <c:v>1000</c:v>
                </c:pt>
              </c:numCache>
            </c:numRef>
          </c:xVal>
          <c:yVal>
            <c:numRef>
              <c:f>Sheet1!$B$2:$B$11</c:f>
              <c:numCache>
                <c:formatCode>General</c:formatCode>
                <c:ptCount val="10"/>
                <c:pt idx="0">
                  <c:v>96</c:v>
                </c:pt>
                <c:pt idx="1">
                  <c:v>173.9</c:v>
                </c:pt>
                <c:pt idx="2">
                  <c:v>252.7</c:v>
                </c:pt>
                <c:pt idx="3">
                  <c:v>335.3</c:v>
                </c:pt>
                <c:pt idx="4">
                  <c:v>415.9</c:v>
                </c:pt>
                <c:pt idx="5">
                  <c:v>496.8</c:v>
                </c:pt>
                <c:pt idx="6">
                  <c:v>569.70000000000005</c:v>
                </c:pt>
                <c:pt idx="7">
                  <c:v>666.5</c:v>
                </c:pt>
                <c:pt idx="8">
                  <c:v>735.4</c:v>
                </c:pt>
                <c:pt idx="9">
                  <c:v>824.8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504D-ED44-B0C0-EA0C7B0E5007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KSCH</c:v>
                </c:pt>
              </c:strCache>
            </c:strRef>
          </c:tx>
          <c:spPr>
            <a:ln w="19050" cap="rnd">
              <a:solidFill>
                <a:srgbClr val="00B05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00B050"/>
              </a:solidFill>
              <a:ln w="9525">
                <a:solidFill>
                  <a:srgbClr val="00B050"/>
                </a:solidFill>
              </a:ln>
              <a:effectLst/>
            </c:spPr>
          </c:marker>
          <c:xVal>
            <c:numRef>
              <c:f>Sheet1!$A$2:$A$11</c:f>
              <c:numCache>
                <c:formatCode>General</c:formatCode>
                <c:ptCount val="10"/>
                <c:pt idx="0">
                  <c:v>100</c:v>
                </c:pt>
                <c:pt idx="1">
                  <c:v>200</c:v>
                </c:pt>
                <c:pt idx="2">
                  <c:v>300</c:v>
                </c:pt>
                <c:pt idx="3">
                  <c:v>400</c:v>
                </c:pt>
                <c:pt idx="4">
                  <c:v>500</c:v>
                </c:pt>
                <c:pt idx="5">
                  <c:v>600</c:v>
                </c:pt>
                <c:pt idx="6">
                  <c:v>700</c:v>
                </c:pt>
                <c:pt idx="7">
                  <c:v>800</c:v>
                </c:pt>
                <c:pt idx="8">
                  <c:v>900</c:v>
                </c:pt>
                <c:pt idx="9">
                  <c:v>1000</c:v>
                </c:pt>
              </c:numCache>
            </c:numRef>
          </c:xVal>
          <c:yVal>
            <c:numRef>
              <c:f>Sheet1!$C$2:$C$11</c:f>
              <c:numCache>
                <c:formatCode>General</c:formatCode>
                <c:ptCount val="10"/>
                <c:pt idx="0">
                  <c:v>20.6</c:v>
                </c:pt>
                <c:pt idx="1">
                  <c:v>31</c:v>
                </c:pt>
                <c:pt idx="2">
                  <c:v>45.2</c:v>
                </c:pt>
                <c:pt idx="3">
                  <c:v>56.2</c:v>
                </c:pt>
                <c:pt idx="4">
                  <c:v>71.7</c:v>
                </c:pt>
                <c:pt idx="5">
                  <c:v>80.3</c:v>
                </c:pt>
                <c:pt idx="6">
                  <c:v>90.3</c:v>
                </c:pt>
                <c:pt idx="7">
                  <c:v>103.5</c:v>
                </c:pt>
                <c:pt idx="8">
                  <c:v>113.8</c:v>
                </c:pt>
                <c:pt idx="9">
                  <c:v>126.5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504D-ED44-B0C0-EA0C7B0E5007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kill command</c:v>
                </c:pt>
              </c:strCache>
            </c:strRef>
          </c:tx>
          <c:spPr>
            <a:ln w="19050" cap="rnd">
              <a:solidFill>
                <a:schemeClr val="bg1">
                  <a:lumMod val="5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bg1">
                  <a:lumMod val="50000"/>
                </a:schemeClr>
              </a:solidFill>
              <a:ln w="9525">
                <a:solidFill>
                  <a:schemeClr val="bg1">
                    <a:lumMod val="50000"/>
                  </a:schemeClr>
                </a:solidFill>
              </a:ln>
              <a:effectLst/>
            </c:spPr>
          </c:marker>
          <c:xVal>
            <c:numRef>
              <c:f>Sheet1!$A$2:$A$11</c:f>
              <c:numCache>
                <c:formatCode>General</c:formatCode>
                <c:ptCount val="10"/>
                <c:pt idx="0">
                  <c:v>100</c:v>
                </c:pt>
                <c:pt idx="1">
                  <c:v>200</c:v>
                </c:pt>
                <c:pt idx="2">
                  <c:v>300</c:v>
                </c:pt>
                <c:pt idx="3">
                  <c:v>400</c:v>
                </c:pt>
                <c:pt idx="4">
                  <c:v>500</c:v>
                </c:pt>
                <c:pt idx="5">
                  <c:v>600</c:v>
                </c:pt>
                <c:pt idx="6">
                  <c:v>700</c:v>
                </c:pt>
                <c:pt idx="7">
                  <c:v>800</c:v>
                </c:pt>
                <c:pt idx="8">
                  <c:v>900</c:v>
                </c:pt>
                <c:pt idx="9">
                  <c:v>1000</c:v>
                </c:pt>
              </c:numCache>
            </c:numRef>
          </c:xVal>
          <c:yVal>
            <c:numRef>
              <c:f>Sheet1!$D$2:$D$11</c:f>
              <c:numCache>
                <c:formatCode>General</c:formatCode>
                <c:ptCount val="10"/>
                <c:pt idx="0">
                  <c:v>39</c:v>
                </c:pt>
                <c:pt idx="1">
                  <c:v>40</c:v>
                </c:pt>
                <c:pt idx="2">
                  <c:v>41.3</c:v>
                </c:pt>
                <c:pt idx="3">
                  <c:v>42.6</c:v>
                </c:pt>
                <c:pt idx="4">
                  <c:v>44.7</c:v>
                </c:pt>
                <c:pt idx="5">
                  <c:v>48.6</c:v>
                </c:pt>
                <c:pt idx="6">
                  <c:v>69.599999999999994</c:v>
                </c:pt>
                <c:pt idx="7">
                  <c:v>46.5</c:v>
                </c:pt>
                <c:pt idx="8">
                  <c:v>46</c:v>
                </c:pt>
                <c:pt idx="9">
                  <c:v>58.5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504D-ED44-B0C0-EA0C7B0E500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475664079"/>
        <c:axId val="1475943519"/>
      </c:scatterChart>
      <c:valAx>
        <c:axId val="1475664079"/>
        <c:scaling>
          <c:orientation val="minMax"/>
          <c:max val="1000"/>
          <c:min val="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# of processes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JP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JP"/>
          </a:p>
        </c:txPr>
        <c:crossAx val="1475943519"/>
        <c:crosses val="autoZero"/>
        <c:crossBetween val="midCat"/>
        <c:majorUnit val="200"/>
      </c:valAx>
      <c:valAx>
        <c:axId val="147594351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recovery time (ms)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JP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JP"/>
          </a:p>
        </c:txPr>
        <c:crossAx val="1475664079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23085098185994704"/>
          <c:y val="9.7330333708286462E-2"/>
          <c:w val="0.35745881165409948"/>
          <c:h val="0.23911928121143808"/>
        </c:manualLayout>
      </c:layout>
      <c:overlay val="1"/>
      <c:spPr>
        <a:solidFill>
          <a:schemeClr val="bg1"/>
        </a:solidFill>
        <a:ln>
          <a:solidFill>
            <a:schemeClr val="tx1"/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400">
          <a:solidFill>
            <a:schemeClr val="tx1"/>
          </a:solidFill>
        </a:defRPr>
      </a:pPr>
      <a:endParaRPr lang="en-JP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PSIG</c:v>
                </c:pt>
              </c:strCache>
            </c:strRef>
          </c:tx>
          <c:spPr>
            <a:ln w="19050" cap="rnd">
              <a:solidFill>
                <a:schemeClr val="tx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tx2"/>
              </a:solidFill>
              <a:ln w="9525">
                <a:solidFill>
                  <a:schemeClr val="tx2"/>
                </a:solidFill>
              </a:ln>
              <a:effectLst/>
            </c:spPr>
          </c:marker>
          <c:xVal>
            <c:numRef>
              <c:f>Sheet1!$A$2:$A$11</c:f>
              <c:numCache>
                <c:formatCode>General</c:formatCode>
                <c:ptCount val="10"/>
                <c:pt idx="0">
                  <c:v>100</c:v>
                </c:pt>
                <c:pt idx="1">
                  <c:v>200</c:v>
                </c:pt>
                <c:pt idx="2">
                  <c:v>300</c:v>
                </c:pt>
                <c:pt idx="3">
                  <c:v>400</c:v>
                </c:pt>
                <c:pt idx="4">
                  <c:v>500</c:v>
                </c:pt>
                <c:pt idx="5">
                  <c:v>600</c:v>
                </c:pt>
                <c:pt idx="6">
                  <c:v>700</c:v>
                </c:pt>
                <c:pt idx="7">
                  <c:v>800</c:v>
                </c:pt>
                <c:pt idx="8">
                  <c:v>900</c:v>
                </c:pt>
                <c:pt idx="9">
                  <c:v>1000</c:v>
                </c:pt>
              </c:numCache>
            </c:numRef>
          </c:xVal>
          <c:yVal>
            <c:numRef>
              <c:f>Sheet1!$B$2:$B$11</c:f>
              <c:numCache>
                <c:formatCode>General</c:formatCode>
                <c:ptCount val="10"/>
                <c:pt idx="0">
                  <c:v>11.625</c:v>
                </c:pt>
                <c:pt idx="1">
                  <c:v>12.875</c:v>
                </c:pt>
                <c:pt idx="2">
                  <c:v>14.625</c:v>
                </c:pt>
                <c:pt idx="3">
                  <c:v>21.25</c:v>
                </c:pt>
                <c:pt idx="4">
                  <c:v>22.5</c:v>
                </c:pt>
                <c:pt idx="5">
                  <c:v>23.8</c:v>
                </c:pt>
                <c:pt idx="6">
                  <c:v>27.1</c:v>
                </c:pt>
                <c:pt idx="7">
                  <c:v>31.4</c:v>
                </c:pt>
                <c:pt idx="8">
                  <c:v>34.299999999999997</c:v>
                </c:pt>
                <c:pt idx="9">
                  <c:v>35.200000000000003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C04A-3646-99D5-34B779C2C7F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PSCH+KLK</c:v>
                </c:pt>
              </c:strCache>
            </c:strRef>
          </c:tx>
          <c:spPr>
            <a:ln w="1905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xVal>
            <c:numRef>
              <c:f>Sheet1!$A$2:$A$11</c:f>
              <c:numCache>
                <c:formatCode>General</c:formatCode>
                <c:ptCount val="10"/>
                <c:pt idx="0">
                  <c:v>100</c:v>
                </c:pt>
                <c:pt idx="1">
                  <c:v>200</c:v>
                </c:pt>
                <c:pt idx="2">
                  <c:v>300</c:v>
                </c:pt>
                <c:pt idx="3">
                  <c:v>400</c:v>
                </c:pt>
                <c:pt idx="4">
                  <c:v>500</c:v>
                </c:pt>
                <c:pt idx="5">
                  <c:v>600</c:v>
                </c:pt>
                <c:pt idx="6">
                  <c:v>700</c:v>
                </c:pt>
                <c:pt idx="7">
                  <c:v>800</c:v>
                </c:pt>
                <c:pt idx="8">
                  <c:v>900</c:v>
                </c:pt>
                <c:pt idx="9">
                  <c:v>1000</c:v>
                </c:pt>
              </c:numCache>
            </c:numRef>
          </c:xVal>
          <c:yVal>
            <c:numRef>
              <c:f>Sheet1!$C$2:$C$11</c:f>
              <c:numCache>
                <c:formatCode>General</c:formatCode>
                <c:ptCount val="10"/>
                <c:pt idx="0">
                  <c:v>30.75</c:v>
                </c:pt>
                <c:pt idx="1">
                  <c:v>36.625</c:v>
                </c:pt>
                <c:pt idx="2">
                  <c:v>31.75</c:v>
                </c:pt>
                <c:pt idx="3">
                  <c:v>59.875</c:v>
                </c:pt>
                <c:pt idx="4">
                  <c:v>63.375</c:v>
                </c:pt>
                <c:pt idx="5">
                  <c:v>49.7</c:v>
                </c:pt>
                <c:pt idx="6">
                  <c:v>46</c:v>
                </c:pt>
                <c:pt idx="7">
                  <c:v>68</c:v>
                </c:pt>
                <c:pt idx="8">
                  <c:v>73.400000000000006</c:v>
                </c:pt>
                <c:pt idx="9">
                  <c:v>71.5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C04A-3646-99D5-34B779C2C7FB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KSCH</c:v>
                </c:pt>
              </c:strCache>
            </c:strRef>
          </c:tx>
          <c:spPr>
            <a:ln w="19050" cap="rnd">
              <a:solidFill>
                <a:srgbClr val="00B05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00B050"/>
              </a:solidFill>
              <a:ln w="9525">
                <a:solidFill>
                  <a:srgbClr val="00B050"/>
                </a:solidFill>
              </a:ln>
              <a:effectLst/>
            </c:spPr>
          </c:marker>
          <c:xVal>
            <c:numRef>
              <c:f>Sheet1!$A$2:$A$11</c:f>
              <c:numCache>
                <c:formatCode>General</c:formatCode>
                <c:ptCount val="10"/>
                <c:pt idx="0">
                  <c:v>100</c:v>
                </c:pt>
                <c:pt idx="1">
                  <c:v>200</c:v>
                </c:pt>
                <c:pt idx="2">
                  <c:v>300</c:v>
                </c:pt>
                <c:pt idx="3">
                  <c:v>400</c:v>
                </c:pt>
                <c:pt idx="4">
                  <c:v>500</c:v>
                </c:pt>
                <c:pt idx="5">
                  <c:v>600</c:v>
                </c:pt>
                <c:pt idx="6">
                  <c:v>700</c:v>
                </c:pt>
                <c:pt idx="7">
                  <c:v>800</c:v>
                </c:pt>
                <c:pt idx="8">
                  <c:v>900</c:v>
                </c:pt>
                <c:pt idx="9">
                  <c:v>1000</c:v>
                </c:pt>
              </c:numCache>
            </c:numRef>
          </c:xVal>
          <c:yVal>
            <c:numRef>
              <c:f>Sheet1!$D$2:$D$11</c:f>
              <c:numCache>
                <c:formatCode>General</c:formatCode>
                <c:ptCount val="10"/>
                <c:pt idx="0">
                  <c:v>18</c:v>
                </c:pt>
                <c:pt idx="1">
                  <c:v>25.625</c:v>
                </c:pt>
                <c:pt idx="2">
                  <c:v>37.375</c:v>
                </c:pt>
                <c:pt idx="3">
                  <c:v>46</c:v>
                </c:pt>
                <c:pt idx="4">
                  <c:v>56</c:v>
                </c:pt>
                <c:pt idx="5">
                  <c:v>65.2</c:v>
                </c:pt>
                <c:pt idx="6">
                  <c:v>76.3</c:v>
                </c:pt>
                <c:pt idx="7">
                  <c:v>85.7</c:v>
                </c:pt>
                <c:pt idx="8">
                  <c:v>94.6</c:v>
                </c:pt>
                <c:pt idx="9">
                  <c:v>107.5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C04A-3646-99D5-34B779C2C7FB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kill command</c:v>
                </c:pt>
              </c:strCache>
            </c:strRef>
          </c:tx>
          <c:spPr>
            <a:ln w="19050" cap="rnd">
              <a:solidFill>
                <a:schemeClr val="bg1">
                  <a:lumMod val="5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bg1">
                  <a:lumMod val="50000"/>
                </a:schemeClr>
              </a:solidFill>
              <a:ln w="9525">
                <a:solidFill>
                  <a:schemeClr val="bg1">
                    <a:lumMod val="50000"/>
                  </a:schemeClr>
                </a:solidFill>
              </a:ln>
              <a:effectLst/>
            </c:spPr>
          </c:marker>
          <c:xVal>
            <c:numRef>
              <c:f>Sheet1!$A$2:$A$11</c:f>
              <c:numCache>
                <c:formatCode>General</c:formatCode>
                <c:ptCount val="10"/>
                <c:pt idx="0">
                  <c:v>100</c:v>
                </c:pt>
                <c:pt idx="1">
                  <c:v>200</c:v>
                </c:pt>
                <c:pt idx="2">
                  <c:v>300</c:v>
                </c:pt>
                <c:pt idx="3">
                  <c:v>400</c:v>
                </c:pt>
                <c:pt idx="4">
                  <c:v>500</c:v>
                </c:pt>
                <c:pt idx="5">
                  <c:v>600</c:v>
                </c:pt>
                <c:pt idx="6">
                  <c:v>700</c:v>
                </c:pt>
                <c:pt idx="7">
                  <c:v>800</c:v>
                </c:pt>
                <c:pt idx="8">
                  <c:v>900</c:v>
                </c:pt>
                <c:pt idx="9">
                  <c:v>1000</c:v>
                </c:pt>
              </c:numCache>
            </c:numRef>
          </c:xVal>
          <c:yVal>
            <c:numRef>
              <c:f>Sheet1!$E$2:$E$11</c:f>
              <c:numCache>
                <c:formatCode>General</c:formatCode>
                <c:ptCount val="10"/>
                <c:pt idx="0">
                  <c:v>36.6</c:v>
                </c:pt>
                <c:pt idx="1">
                  <c:v>38</c:v>
                </c:pt>
                <c:pt idx="2">
                  <c:v>56.9</c:v>
                </c:pt>
                <c:pt idx="3">
                  <c:v>74.400000000000006</c:v>
                </c:pt>
                <c:pt idx="4">
                  <c:v>96.6</c:v>
                </c:pt>
                <c:pt idx="5">
                  <c:v>103.8</c:v>
                </c:pt>
                <c:pt idx="6">
                  <c:v>97.3</c:v>
                </c:pt>
                <c:pt idx="7">
                  <c:v>105.3</c:v>
                </c:pt>
                <c:pt idx="8">
                  <c:v>120.1</c:v>
                </c:pt>
                <c:pt idx="9">
                  <c:v>156.5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3-C04A-3646-99D5-34B779C2C7F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475664079"/>
        <c:axId val="1475943519"/>
      </c:scatterChart>
      <c:valAx>
        <c:axId val="1475664079"/>
        <c:scaling>
          <c:orientation val="minMax"/>
          <c:max val="1000"/>
          <c:min val="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# of processes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JP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JP"/>
          </a:p>
        </c:txPr>
        <c:crossAx val="1475943519"/>
        <c:crosses val="autoZero"/>
        <c:crossBetween val="midCat"/>
        <c:majorUnit val="200"/>
      </c:valAx>
      <c:valAx>
        <c:axId val="147594351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recovery time (ms)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JP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JP"/>
          </a:p>
        </c:txPr>
        <c:crossAx val="1475664079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23401782960214668"/>
          <c:y val="5.8825174165554973E-2"/>
          <c:w val="0.35745881165409948"/>
          <c:h val="0.2788019970085297"/>
        </c:manualLayout>
      </c:layout>
      <c:overlay val="1"/>
      <c:spPr>
        <a:solidFill>
          <a:schemeClr val="bg1"/>
        </a:solidFill>
        <a:ln>
          <a:solidFill>
            <a:schemeClr val="tx1"/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400">
          <a:solidFill>
            <a:schemeClr val="tx1"/>
          </a:solidFill>
        </a:defRPr>
      </a:pPr>
      <a:endParaRPr lang="en-JP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PSIG</c:v>
                </c:pt>
              </c:strCache>
            </c:strRef>
          </c:tx>
          <c:spPr>
            <a:ln w="19050" cap="rnd">
              <a:solidFill>
                <a:schemeClr val="tx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tx2"/>
              </a:solidFill>
              <a:ln w="9525">
                <a:solidFill>
                  <a:schemeClr val="tx2"/>
                </a:solidFill>
              </a:ln>
              <a:effectLst/>
            </c:spPr>
          </c:marker>
          <c:xVal>
            <c:numRef>
              <c:f>Sheet1!$A$2:$A$11</c:f>
              <c:numCache>
                <c:formatCode>General</c:formatCode>
                <c:ptCount val="10"/>
                <c:pt idx="0">
                  <c:v>100</c:v>
                </c:pt>
                <c:pt idx="1">
                  <c:v>200</c:v>
                </c:pt>
                <c:pt idx="2">
                  <c:v>300</c:v>
                </c:pt>
                <c:pt idx="3">
                  <c:v>400</c:v>
                </c:pt>
                <c:pt idx="4">
                  <c:v>500</c:v>
                </c:pt>
                <c:pt idx="5">
                  <c:v>600</c:v>
                </c:pt>
                <c:pt idx="6">
                  <c:v>700</c:v>
                </c:pt>
                <c:pt idx="7">
                  <c:v>800</c:v>
                </c:pt>
                <c:pt idx="8">
                  <c:v>900</c:v>
                </c:pt>
                <c:pt idx="9">
                  <c:v>1000</c:v>
                </c:pt>
              </c:numCache>
            </c:numRef>
          </c:xVal>
          <c:yVal>
            <c:numRef>
              <c:f>Sheet1!$B$2:$B$11</c:f>
              <c:numCache>
                <c:formatCode>General</c:formatCode>
                <c:ptCount val="10"/>
                <c:pt idx="0">
                  <c:v>3</c:v>
                </c:pt>
                <c:pt idx="1">
                  <c:v>6</c:v>
                </c:pt>
                <c:pt idx="2">
                  <c:v>7.5</c:v>
                </c:pt>
                <c:pt idx="3">
                  <c:v>9.5</c:v>
                </c:pt>
                <c:pt idx="4">
                  <c:v>12</c:v>
                </c:pt>
                <c:pt idx="5">
                  <c:v>15.5</c:v>
                </c:pt>
                <c:pt idx="6">
                  <c:v>18</c:v>
                </c:pt>
                <c:pt idx="7">
                  <c:v>21.5</c:v>
                </c:pt>
                <c:pt idx="8">
                  <c:v>23</c:v>
                </c:pt>
                <c:pt idx="9">
                  <c:v>24.5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9EBA-A449-BED0-2B95406EF44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PSCH+PLK</c:v>
                </c:pt>
              </c:strCache>
            </c:strRef>
          </c:tx>
          <c:spPr>
            <a:ln w="19050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xVal>
            <c:numRef>
              <c:f>Sheet1!$A$2:$A$11</c:f>
              <c:numCache>
                <c:formatCode>General</c:formatCode>
                <c:ptCount val="10"/>
                <c:pt idx="0">
                  <c:v>100</c:v>
                </c:pt>
                <c:pt idx="1">
                  <c:v>200</c:v>
                </c:pt>
                <c:pt idx="2">
                  <c:v>300</c:v>
                </c:pt>
                <c:pt idx="3">
                  <c:v>400</c:v>
                </c:pt>
                <c:pt idx="4">
                  <c:v>500</c:v>
                </c:pt>
                <c:pt idx="5">
                  <c:v>600</c:v>
                </c:pt>
                <c:pt idx="6">
                  <c:v>700</c:v>
                </c:pt>
                <c:pt idx="7">
                  <c:v>800</c:v>
                </c:pt>
                <c:pt idx="8">
                  <c:v>900</c:v>
                </c:pt>
                <c:pt idx="9">
                  <c:v>1000</c:v>
                </c:pt>
              </c:numCache>
            </c:numRef>
          </c:xVal>
          <c:yVal>
            <c:numRef>
              <c:f>Sheet1!$C$2:$C$11</c:f>
              <c:numCache>
                <c:formatCode>General</c:formatCode>
                <c:ptCount val="10"/>
                <c:pt idx="0">
                  <c:v>3.5</c:v>
                </c:pt>
                <c:pt idx="1">
                  <c:v>7</c:v>
                </c:pt>
                <c:pt idx="2">
                  <c:v>10</c:v>
                </c:pt>
                <c:pt idx="3">
                  <c:v>10.5</c:v>
                </c:pt>
                <c:pt idx="4">
                  <c:v>13</c:v>
                </c:pt>
                <c:pt idx="5">
                  <c:v>14.5</c:v>
                </c:pt>
                <c:pt idx="6">
                  <c:v>16</c:v>
                </c:pt>
                <c:pt idx="7">
                  <c:v>18</c:v>
                </c:pt>
                <c:pt idx="8">
                  <c:v>21</c:v>
                </c:pt>
                <c:pt idx="9">
                  <c:v>24.5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9EBA-A449-BED0-2B95406EF44A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PSCH+KLK</c:v>
                </c:pt>
              </c:strCache>
            </c:strRef>
          </c:tx>
          <c:spPr>
            <a:ln w="1905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xVal>
            <c:numRef>
              <c:f>Sheet1!$A$2:$A$11</c:f>
              <c:numCache>
                <c:formatCode>General</c:formatCode>
                <c:ptCount val="10"/>
                <c:pt idx="0">
                  <c:v>100</c:v>
                </c:pt>
                <c:pt idx="1">
                  <c:v>200</c:v>
                </c:pt>
                <c:pt idx="2">
                  <c:v>300</c:v>
                </c:pt>
                <c:pt idx="3">
                  <c:v>400</c:v>
                </c:pt>
                <c:pt idx="4">
                  <c:v>500</c:v>
                </c:pt>
                <c:pt idx="5">
                  <c:v>600</c:v>
                </c:pt>
                <c:pt idx="6">
                  <c:v>700</c:v>
                </c:pt>
                <c:pt idx="7">
                  <c:v>800</c:v>
                </c:pt>
                <c:pt idx="8">
                  <c:v>900</c:v>
                </c:pt>
                <c:pt idx="9">
                  <c:v>1000</c:v>
                </c:pt>
              </c:numCache>
            </c:numRef>
          </c:xVal>
          <c:yVal>
            <c:numRef>
              <c:f>Sheet1!$D$2:$D$11</c:f>
              <c:numCache>
                <c:formatCode>General</c:formatCode>
                <c:ptCount val="10"/>
                <c:pt idx="0">
                  <c:v>8</c:v>
                </c:pt>
                <c:pt idx="1">
                  <c:v>7</c:v>
                </c:pt>
                <c:pt idx="2">
                  <c:v>8.5</c:v>
                </c:pt>
                <c:pt idx="3">
                  <c:v>11</c:v>
                </c:pt>
                <c:pt idx="4">
                  <c:v>12.5</c:v>
                </c:pt>
                <c:pt idx="5">
                  <c:v>14</c:v>
                </c:pt>
                <c:pt idx="6">
                  <c:v>18</c:v>
                </c:pt>
                <c:pt idx="7">
                  <c:v>18.5</c:v>
                </c:pt>
                <c:pt idx="8">
                  <c:v>21.5</c:v>
                </c:pt>
                <c:pt idx="9">
                  <c:v>25.5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9EBA-A449-BED0-2B95406EF44A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KSCH</c:v>
                </c:pt>
              </c:strCache>
            </c:strRef>
          </c:tx>
          <c:spPr>
            <a:ln w="19050" cap="rnd">
              <a:solidFill>
                <a:srgbClr val="00B05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00B050"/>
              </a:solidFill>
              <a:ln w="9525">
                <a:solidFill>
                  <a:srgbClr val="00B050"/>
                </a:solidFill>
              </a:ln>
              <a:effectLst/>
            </c:spPr>
          </c:marker>
          <c:xVal>
            <c:numRef>
              <c:f>Sheet1!$A$2:$A$11</c:f>
              <c:numCache>
                <c:formatCode>General</c:formatCode>
                <c:ptCount val="10"/>
                <c:pt idx="0">
                  <c:v>100</c:v>
                </c:pt>
                <c:pt idx="1">
                  <c:v>200</c:v>
                </c:pt>
                <c:pt idx="2">
                  <c:v>300</c:v>
                </c:pt>
                <c:pt idx="3">
                  <c:v>400</c:v>
                </c:pt>
                <c:pt idx="4">
                  <c:v>500</c:v>
                </c:pt>
                <c:pt idx="5">
                  <c:v>600</c:v>
                </c:pt>
                <c:pt idx="6">
                  <c:v>700</c:v>
                </c:pt>
                <c:pt idx="7">
                  <c:v>800</c:v>
                </c:pt>
                <c:pt idx="8">
                  <c:v>900</c:v>
                </c:pt>
                <c:pt idx="9">
                  <c:v>1000</c:v>
                </c:pt>
              </c:numCache>
            </c:numRef>
          </c:xVal>
          <c:yVal>
            <c:numRef>
              <c:f>Sheet1!$E$2:$E$11</c:f>
              <c:numCache>
                <c:formatCode>General</c:formatCode>
                <c:ptCount val="10"/>
                <c:pt idx="0">
                  <c:v>4</c:v>
                </c:pt>
                <c:pt idx="1">
                  <c:v>6</c:v>
                </c:pt>
                <c:pt idx="2">
                  <c:v>8</c:v>
                </c:pt>
                <c:pt idx="3">
                  <c:v>10</c:v>
                </c:pt>
                <c:pt idx="4">
                  <c:v>13</c:v>
                </c:pt>
                <c:pt idx="5">
                  <c:v>14.5</c:v>
                </c:pt>
                <c:pt idx="6">
                  <c:v>17.5</c:v>
                </c:pt>
                <c:pt idx="7">
                  <c:v>17.5</c:v>
                </c:pt>
                <c:pt idx="8">
                  <c:v>20.5</c:v>
                </c:pt>
                <c:pt idx="9">
                  <c:v>25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3-9EBA-A449-BED0-2B95406EF44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475664079"/>
        <c:axId val="1475943519"/>
      </c:scatterChart>
      <c:valAx>
        <c:axId val="1475664079"/>
        <c:scaling>
          <c:orientation val="minMax"/>
          <c:max val="1000"/>
          <c:min val="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# of processes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JP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JP"/>
          </a:p>
        </c:txPr>
        <c:crossAx val="1475943519"/>
        <c:crosses val="autoZero"/>
        <c:crossBetween val="midCat"/>
        <c:majorUnit val="200"/>
      </c:valAx>
      <c:valAx>
        <c:axId val="147594351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recovery time (ms)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JP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JP"/>
          </a:p>
        </c:txPr>
        <c:crossAx val="1475664079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23085098185994704"/>
          <c:y val="9.7330333708286462E-2"/>
          <c:w val="0.34795826842750049"/>
          <c:h val="0.30019356981685319"/>
        </c:manualLayout>
      </c:layout>
      <c:overlay val="1"/>
      <c:spPr>
        <a:solidFill>
          <a:schemeClr val="bg1"/>
        </a:solidFill>
        <a:ln>
          <a:solidFill>
            <a:schemeClr val="tx1"/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400">
          <a:solidFill>
            <a:schemeClr val="tx1"/>
          </a:solidFill>
        </a:defRPr>
      </a:pPr>
      <a:endParaRPr lang="en-JP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PSIG</c:v>
                </c:pt>
              </c:strCache>
            </c:strRef>
          </c:tx>
          <c:spPr>
            <a:ln w="19050" cap="rnd">
              <a:solidFill>
                <a:schemeClr val="tx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tx2"/>
              </a:solidFill>
              <a:ln w="9525">
                <a:solidFill>
                  <a:schemeClr val="tx2"/>
                </a:solidFill>
              </a:ln>
              <a:effectLst/>
            </c:spPr>
          </c:marker>
          <c:xVal>
            <c:numRef>
              <c:f>Sheet1!$A$2:$A$11</c:f>
              <c:numCache>
                <c:formatCode>General</c:formatCode>
                <c:ptCount val="10"/>
                <c:pt idx="0">
                  <c:v>100</c:v>
                </c:pt>
                <c:pt idx="1">
                  <c:v>200</c:v>
                </c:pt>
                <c:pt idx="2">
                  <c:v>300</c:v>
                </c:pt>
                <c:pt idx="3">
                  <c:v>400</c:v>
                </c:pt>
                <c:pt idx="4">
                  <c:v>500</c:v>
                </c:pt>
                <c:pt idx="5">
                  <c:v>600</c:v>
                </c:pt>
                <c:pt idx="6">
                  <c:v>700</c:v>
                </c:pt>
                <c:pt idx="7">
                  <c:v>800</c:v>
                </c:pt>
                <c:pt idx="8">
                  <c:v>900</c:v>
                </c:pt>
                <c:pt idx="9">
                  <c:v>1000</c:v>
                </c:pt>
              </c:numCache>
            </c:numRef>
          </c:xVal>
          <c:yVal>
            <c:numRef>
              <c:f>Sheet1!$B$2:$B$11</c:f>
              <c:numCache>
                <c:formatCode>General</c:formatCode>
                <c:ptCount val="10"/>
                <c:pt idx="0">
                  <c:v>10</c:v>
                </c:pt>
                <c:pt idx="1">
                  <c:v>10</c:v>
                </c:pt>
                <c:pt idx="2">
                  <c:v>10</c:v>
                </c:pt>
                <c:pt idx="3">
                  <c:v>11</c:v>
                </c:pt>
                <c:pt idx="4">
                  <c:v>13</c:v>
                </c:pt>
                <c:pt idx="5">
                  <c:v>14</c:v>
                </c:pt>
                <c:pt idx="6">
                  <c:v>17.5</c:v>
                </c:pt>
                <c:pt idx="7">
                  <c:v>20</c:v>
                </c:pt>
                <c:pt idx="8">
                  <c:v>23.5</c:v>
                </c:pt>
                <c:pt idx="9">
                  <c:v>26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8FCA-D747-8130-4AC039F40C8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PSCH+PLK</c:v>
                </c:pt>
              </c:strCache>
            </c:strRef>
          </c:tx>
          <c:spPr>
            <a:ln w="19050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xVal>
            <c:numRef>
              <c:f>Sheet1!$A$2:$A$11</c:f>
              <c:numCache>
                <c:formatCode>General</c:formatCode>
                <c:ptCount val="10"/>
                <c:pt idx="0">
                  <c:v>100</c:v>
                </c:pt>
                <c:pt idx="1">
                  <c:v>200</c:v>
                </c:pt>
                <c:pt idx="2">
                  <c:v>300</c:v>
                </c:pt>
                <c:pt idx="3">
                  <c:v>400</c:v>
                </c:pt>
                <c:pt idx="4">
                  <c:v>500</c:v>
                </c:pt>
                <c:pt idx="5">
                  <c:v>600</c:v>
                </c:pt>
                <c:pt idx="6">
                  <c:v>700</c:v>
                </c:pt>
                <c:pt idx="7">
                  <c:v>800</c:v>
                </c:pt>
                <c:pt idx="8">
                  <c:v>900</c:v>
                </c:pt>
                <c:pt idx="9">
                  <c:v>1000</c:v>
                </c:pt>
              </c:numCache>
            </c:numRef>
          </c:xVal>
          <c:yVal>
            <c:numRef>
              <c:f>Sheet1!$C$2:$C$11</c:f>
              <c:numCache>
                <c:formatCode>General</c:formatCode>
                <c:ptCount val="10"/>
                <c:pt idx="0">
                  <c:v>11</c:v>
                </c:pt>
                <c:pt idx="1">
                  <c:v>16</c:v>
                </c:pt>
                <c:pt idx="2">
                  <c:v>15.5</c:v>
                </c:pt>
                <c:pt idx="3">
                  <c:v>18.5</c:v>
                </c:pt>
                <c:pt idx="4">
                  <c:v>29</c:v>
                </c:pt>
                <c:pt idx="5">
                  <c:v>20</c:v>
                </c:pt>
                <c:pt idx="6">
                  <c:v>26.5</c:v>
                </c:pt>
                <c:pt idx="7">
                  <c:v>24</c:v>
                </c:pt>
                <c:pt idx="8">
                  <c:v>40.5</c:v>
                </c:pt>
                <c:pt idx="9">
                  <c:v>44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8FCA-D747-8130-4AC039F40C82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PSCH+KLK</c:v>
                </c:pt>
              </c:strCache>
            </c:strRef>
          </c:tx>
          <c:spPr>
            <a:ln w="1905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xVal>
            <c:numRef>
              <c:f>Sheet1!$A$2:$A$11</c:f>
              <c:numCache>
                <c:formatCode>General</c:formatCode>
                <c:ptCount val="10"/>
                <c:pt idx="0">
                  <c:v>100</c:v>
                </c:pt>
                <c:pt idx="1">
                  <c:v>200</c:v>
                </c:pt>
                <c:pt idx="2">
                  <c:v>300</c:v>
                </c:pt>
                <c:pt idx="3">
                  <c:v>400</c:v>
                </c:pt>
                <c:pt idx="4">
                  <c:v>500</c:v>
                </c:pt>
                <c:pt idx="5">
                  <c:v>600</c:v>
                </c:pt>
                <c:pt idx="6">
                  <c:v>700</c:v>
                </c:pt>
                <c:pt idx="7">
                  <c:v>800</c:v>
                </c:pt>
                <c:pt idx="8">
                  <c:v>900</c:v>
                </c:pt>
                <c:pt idx="9">
                  <c:v>1000</c:v>
                </c:pt>
              </c:numCache>
            </c:numRef>
          </c:xVal>
          <c:yVal>
            <c:numRef>
              <c:f>Sheet1!$D$2:$D$11</c:f>
              <c:numCache>
                <c:formatCode>General</c:formatCode>
                <c:ptCount val="10"/>
                <c:pt idx="0">
                  <c:v>7</c:v>
                </c:pt>
                <c:pt idx="1">
                  <c:v>9</c:v>
                </c:pt>
                <c:pt idx="2">
                  <c:v>12</c:v>
                </c:pt>
                <c:pt idx="3">
                  <c:v>13</c:v>
                </c:pt>
                <c:pt idx="4">
                  <c:v>17</c:v>
                </c:pt>
                <c:pt idx="5">
                  <c:v>17.5</c:v>
                </c:pt>
                <c:pt idx="6">
                  <c:v>19.5</c:v>
                </c:pt>
                <c:pt idx="7">
                  <c:v>20.5</c:v>
                </c:pt>
                <c:pt idx="8">
                  <c:v>24.5</c:v>
                </c:pt>
                <c:pt idx="9">
                  <c:v>28.5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8FCA-D747-8130-4AC039F40C82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KSCH</c:v>
                </c:pt>
              </c:strCache>
            </c:strRef>
          </c:tx>
          <c:spPr>
            <a:ln w="19050" cap="rnd">
              <a:solidFill>
                <a:srgbClr val="00B05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00B050"/>
              </a:solidFill>
              <a:ln w="9525">
                <a:solidFill>
                  <a:srgbClr val="00B050"/>
                </a:solidFill>
              </a:ln>
              <a:effectLst/>
            </c:spPr>
          </c:marker>
          <c:xVal>
            <c:numRef>
              <c:f>Sheet1!$A$2:$A$11</c:f>
              <c:numCache>
                <c:formatCode>General</c:formatCode>
                <c:ptCount val="10"/>
                <c:pt idx="0">
                  <c:v>100</c:v>
                </c:pt>
                <c:pt idx="1">
                  <c:v>200</c:v>
                </c:pt>
                <c:pt idx="2">
                  <c:v>300</c:v>
                </c:pt>
                <c:pt idx="3">
                  <c:v>400</c:v>
                </c:pt>
                <c:pt idx="4">
                  <c:v>500</c:v>
                </c:pt>
                <c:pt idx="5">
                  <c:v>600</c:v>
                </c:pt>
                <c:pt idx="6">
                  <c:v>700</c:v>
                </c:pt>
                <c:pt idx="7">
                  <c:v>800</c:v>
                </c:pt>
                <c:pt idx="8">
                  <c:v>900</c:v>
                </c:pt>
                <c:pt idx="9">
                  <c:v>1000</c:v>
                </c:pt>
              </c:numCache>
            </c:numRef>
          </c:xVal>
          <c:yVal>
            <c:numRef>
              <c:f>Sheet1!$E$2:$E$11</c:f>
              <c:numCache>
                <c:formatCode>General</c:formatCode>
                <c:ptCount val="10"/>
                <c:pt idx="0">
                  <c:v>3.5</c:v>
                </c:pt>
                <c:pt idx="1">
                  <c:v>6.5</c:v>
                </c:pt>
                <c:pt idx="2">
                  <c:v>9.5</c:v>
                </c:pt>
                <c:pt idx="3">
                  <c:v>10</c:v>
                </c:pt>
                <c:pt idx="4">
                  <c:v>12.5</c:v>
                </c:pt>
                <c:pt idx="5">
                  <c:v>16.5</c:v>
                </c:pt>
                <c:pt idx="6">
                  <c:v>15.5</c:v>
                </c:pt>
                <c:pt idx="7">
                  <c:v>20.5</c:v>
                </c:pt>
                <c:pt idx="8">
                  <c:v>23</c:v>
                </c:pt>
                <c:pt idx="9">
                  <c:v>29.5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3-8FCA-D747-8130-4AC039F40C8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475664079"/>
        <c:axId val="1475943519"/>
      </c:scatterChart>
      <c:valAx>
        <c:axId val="1475664079"/>
        <c:scaling>
          <c:orientation val="minMax"/>
          <c:max val="1000"/>
          <c:min val="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# of processes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JP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JP"/>
          </a:p>
        </c:txPr>
        <c:crossAx val="1475943519"/>
        <c:crosses val="autoZero"/>
        <c:crossBetween val="midCat"/>
        <c:majorUnit val="200"/>
      </c:valAx>
      <c:valAx>
        <c:axId val="1475943519"/>
        <c:scaling>
          <c:orientation val="minMax"/>
          <c:max val="6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recovery time (ms)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JP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JP"/>
          </a:p>
        </c:txPr>
        <c:crossAx val="1475664079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24035152508654598"/>
          <c:y val="8.4495223080136364E-2"/>
          <c:w val="0.33845772520090156"/>
          <c:h val="0.2788019970085297"/>
        </c:manualLayout>
      </c:layout>
      <c:overlay val="1"/>
      <c:spPr>
        <a:solidFill>
          <a:schemeClr val="bg1"/>
        </a:solidFill>
        <a:ln>
          <a:solidFill>
            <a:schemeClr val="tx1"/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400">
          <a:solidFill>
            <a:schemeClr val="tx1"/>
          </a:solidFill>
        </a:defRPr>
      </a:pPr>
      <a:endParaRPr lang="en-JP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PSCH+PLK</c:v>
                </c:pt>
              </c:strCache>
            </c:strRef>
          </c:tx>
          <c:spPr>
            <a:ln w="19050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xVal>
            <c:numRef>
              <c:f>Sheet1!$A$2:$A$11</c:f>
              <c:numCache>
                <c:formatCode>General</c:formatCode>
                <c:ptCount val="10"/>
                <c:pt idx="0">
                  <c:v>100</c:v>
                </c:pt>
                <c:pt idx="1">
                  <c:v>200</c:v>
                </c:pt>
                <c:pt idx="2">
                  <c:v>300</c:v>
                </c:pt>
                <c:pt idx="3">
                  <c:v>400</c:v>
                </c:pt>
                <c:pt idx="4">
                  <c:v>500</c:v>
                </c:pt>
                <c:pt idx="5">
                  <c:v>600</c:v>
                </c:pt>
                <c:pt idx="6">
                  <c:v>700</c:v>
                </c:pt>
                <c:pt idx="7">
                  <c:v>800</c:v>
                </c:pt>
                <c:pt idx="8">
                  <c:v>900</c:v>
                </c:pt>
                <c:pt idx="9">
                  <c:v>1000</c:v>
                </c:pt>
              </c:numCache>
            </c:numRef>
          </c:xVal>
          <c:yVal>
            <c:numRef>
              <c:f>Sheet1!$B$2:$B$11</c:f>
              <c:numCache>
                <c:formatCode>General</c:formatCode>
                <c:ptCount val="10"/>
                <c:pt idx="0">
                  <c:v>162</c:v>
                </c:pt>
                <c:pt idx="1">
                  <c:v>229</c:v>
                </c:pt>
                <c:pt idx="2">
                  <c:v>244.5</c:v>
                </c:pt>
                <c:pt idx="3">
                  <c:v>379</c:v>
                </c:pt>
                <c:pt idx="4">
                  <c:v>175.5</c:v>
                </c:pt>
                <c:pt idx="5">
                  <c:v>209</c:v>
                </c:pt>
                <c:pt idx="6">
                  <c:v>156</c:v>
                </c:pt>
                <c:pt idx="7">
                  <c:v>470.5</c:v>
                </c:pt>
                <c:pt idx="8">
                  <c:v>348.5</c:v>
                </c:pt>
                <c:pt idx="9">
                  <c:v>231.5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7C6F-CB40-9C2C-81B5AE2B9DF4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PSCH+KLK</c:v>
                </c:pt>
              </c:strCache>
            </c:strRef>
          </c:tx>
          <c:spPr>
            <a:ln w="1905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xVal>
            <c:numRef>
              <c:f>Sheet1!$A$2:$A$11</c:f>
              <c:numCache>
                <c:formatCode>General</c:formatCode>
                <c:ptCount val="10"/>
                <c:pt idx="0">
                  <c:v>100</c:v>
                </c:pt>
                <c:pt idx="1">
                  <c:v>200</c:v>
                </c:pt>
                <c:pt idx="2">
                  <c:v>300</c:v>
                </c:pt>
                <c:pt idx="3">
                  <c:v>400</c:v>
                </c:pt>
                <c:pt idx="4">
                  <c:v>500</c:v>
                </c:pt>
                <c:pt idx="5">
                  <c:v>600</c:v>
                </c:pt>
                <c:pt idx="6">
                  <c:v>700</c:v>
                </c:pt>
                <c:pt idx="7">
                  <c:v>800</c:v>
                </c:pt>
                <c:pt idx="8">
                  <c:v>900</c:v>
                </c:pt>
                <c:pt idx="9">
                  <c:v>1000</c:v>
                </c:pt>
              </c:numCache>
            </c:numRef>
          </c:xVal>
          <c:yVal>
            <c:numRef>
              <c:f>Sheet1!$C$2:$C$11</c:f>
              <c:numCache>
                <c:formatCode>General</c:formatCode>
                <c:ptCount val="10"/>
                <c:pt idx="0">
                  <c:v>129</c:v>
                </c:pt>
                <c:pt idx="1">
                  <c:v>131.5</c:v>
                </c:pt>
                <c:pt idx="2">
                  <c:v>444.5</c:v>
                </c:pt>
                <c:pt idx="3">
                  <c:v>205.5</c:v>
                </c:pt>
                <c:pt idx="4">
                  <c:v>336</c:v>
                </c:pt>
                <c:pt idx="5">
                  <c:v>402.5</c:v>
                </c:pt>
                <c:pt idx="6">
                  <c:v>282.5</c:v>
                </c:pt>
                <c:pt idx="7">
                  <c:v>239.5</c:v>
                </c:pt>
                <c:pt idx="8">
                  <c:v>175</c:v>
                </c:pt>
                <c:pt idx="9">
                  <c:v>340.5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7C6F-CB40-9C2C-81B5AE2B9DF4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KSCH</c:v>
                </c:pt>
              </c:strCache>
            </c:strRef>
          </c:tx>
          <c:spPr>
            <a:ln w="19050" cap="rnd">
              <a:solidFill>
                <a:srgbClr val="00B05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00B050"/>
              </a:solidFill>
              <a:ln w="9525">
                <a:solidFill>
                  <a:srgbClr val="00B050"/>
                </a:solidFill>
              </a:ln>
              <a:effectLst/>
            </c:spPr>
          </c:marker>
          <c:xVal>
            <c:numRef>
              <c:f>Sheet1!$A$2:$A$11</c:f>
              <c:numCache>
                <c:formatCode>General</c:formatCode>
                <c:ptCount val="10"/>
                <c:pt idx="0">
                  <c:v>100</c:v>
                </c:pt>
                <c:pt idx="1">
                  <c:v>200</c:v>
                </c:pt>
                <c:pt idx="2">
                  <c:v>300</c:v>
                </c:pt>
                <c:pt idx="3">
                  <c:v>400</c:v>
                </c:pt>
                <c:pt idx="4">
                  <c:v>500</c:v>
                </c:pt>
                <c:pt idx="5">
                  <c:v>600</c:v>
                </c:pt>
                <c:pt idx="6">
                  <c:v>700</c:v>
                </c:pt>
                <c:pt idx="7">
                  <c:v>800</c:v>
                </c:pt>
                <c:pt idx="8">
                  <c:v>900</c:v>
                </c:pt>
                <c:pt idx="9">
                  <c:v>1000</c:v>
                </c:pt>
              </c:numCache>
            </c:numRef>
          </c:xVal>
          <c:yVal>
            <c:numRef>
              <c:f>Sheet1!$D$2:$D$11</c:f>
              <c:numCache>
                <c:formatCode>General</c:formatCode>
                <c:ptCount val="10"/>
                <c:pt idx="0">
                  <c:v>7.5</c:v>
                </c:pt>
                <c:pt idx="1">
                  <c:v>9</c:v>
                </c:pt>
                <c:pt idx="2">
                  <c:v>10</c:v>
                </c:pt>
                <c:pt idx="3">
                  <c:v>11.5</c:v>
                </c:pt>
                <c:pt idx="4">
                  <c:v>16.5</c:v>
                </c:pt>
                <c:pt idx="5">
                  <c:v>15.5</c:v>
                </c:pt>
                <c:pt idx="6">
                  <c:v>18</c:v>
                </c:pt>
                <c:pt idx="7">
                  <c:v>23</c:v>
                </c:pt>
                <c:pt idx="8">
                  <c:v>25</c:v>
                </c:pt>
                <c:pt idx="9">
                  <c:v>25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7C6F-CB40-9C2C-81B5AE2B9DF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475664079"/>
        <c:axId val="1475943519"/>
      </c:scatterChart>
      <c:valAx>
        <c:axId val="1475664079"/>
        <c:scaling>
          <c:orientation val="minMax"/>
          <c:max val="1000"/>
          <c:min val="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# of processes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JP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JP"/>
          </a:p>
        </c:txPr>
        <c:crossAx val="1475943519"/>
        <c:crosses val="autoZero"/>
        <c:crossBetween val="midCat"/>
        <c:majorUnit val="200"/>
      </c:valAx>
      <c:valAx>
        <c:axId val="1475943519"/>
        <c:scaling>
          <c:orientation val="minMax"/>
          <c:max val="7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recovery time (ms)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JP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JP"/>
          </a:p>
        </c:txPr>
        <c:crossAx val="1475664079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22451728637554777"/>
          <c:y val="8.4495251544667069E-2"/>
          <c:w val="0.66464304264746477"/>
          <c:h val="0.16638745145175632"/>
        </c:manualLayout>
      </c:layout>
      <c:overlay val="1"/>
      <c:spPr>
        <a:solidFill>
          <a:schemeClr val="bg1"/>
        </a:solidFill>
        <a:ln>
          <a:solidFill>
            <a:schemeClr val="tx1"/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400">
          <a:solidFill>
            <a:schemeClr val="tx1"/>
          </a:solidFill>
        </a:defRPr>
      </a:pPr>
      <a:endParaRPr lang="en-JP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PSIG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errBars>
            <c:errBarType val="both"/>
            <c:errValType val="cust"/>
            <c:noEndCap val="0"/>
            <c:plus>
              <c:numRef>
                <c:f>Sheet1!$B$3</c:f>
                <c:numCache>
                  <c:formatCode>General</c:formatCode>
                  <c:ptCount val="1"/>
                  <c:pt idx="0">
                    <c:v>48.7</c:v>
                  </c:pt>
                </c:numCache>
              </c:numRef>
            </c:plus>
            <c:minus>
              <c:numRef>
                <c:f>Sheet1!$B$3</c:f>
                <c:numCache>
                  <c:formatCode>General</c:formatCode>
                  <c:ptCount val="1"/>
                  <c:pt idx="0">
                    <c:v>48.7</c:v>
                  </c:pt>
                </c:numCache>
              </c:numRef>
            </c:minus>
            <c:spPr>
              <a:noFill/>
              <a:ln w="19050" cap="flat" cmpd="sng" algn="ctr">
                <a:solidFill>
                  <a:schemeClr val="tx1"/>
                </a:solidFill>
                <a:round/>
              </a:ln>
              <a:effectLst/>
            </c:spPr>
          </c:errBars>
          <c:cat>
            <c:strRef>
              <c:f>Sheet1!$A$2</c:f>
              <c:strCache>
                <c:ptCount val="1"/>
                <c:pt idx="0">
                  <c:v>time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551.20000000000005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8EF-E541-BB7F-9D2EE5C03FB4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PSCH+KLK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B411-F04D-8744-25273BE4EAA1}"/>
              </c:ext>
            </c:extLst>
          </c:dPt>
          <c:errBars>
            <c:errBarType val="both"/>
            <c:errValType val="cust"/>
            <c:noEndCap val="0"/>
            <c:plus>
              <c:numRef>
                <c:f>Sheet1!$C$3</c:f>
                <c:numCache>
                  <c:formatCode>General</c:formatCode>
                  <c:ptCount val="1"/>
                  <c:pt idx="0">
                    <c:v>87.9</c:v>
                  </c:pt>
                </c:numCache>
              </c:numRef>
            </c:plus>
            <c:minus>
              <c:numRef>
                <c:f>Sheet1!$C$3</c:f>
                <c:numCache>
                  <c:formatCode>General</c:formatCode>
                  <c:ptCount val="1"/>
                  <c:pt idx="0">
                    <c:v>87.9</c:v>
                  </c:pt>
                </c:numCache>
              </c:numRef>
            </c:minus>
            <c:spPr>
              <a:noFill/>
              <a:ln w="19050" cap="flat" cmpd="sng" algn="ctr">
                <a:solidFill>
                  <a:schemeClr val="tx1"/>
                </a:solidFill>
                <a:round/>
              </a:ln>
              <a:effectLst/>
            </c:spPr>
          </c:errBars>
          <c:cat>
            <c:strRef>
              <c:f>Sheet1!$A$2</c:f>
              <c:strCache>
                <c:ptCount val="1"/>
                <c:pt idx="0">
                  <c:v>time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583.29999999999995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7BD-034A-881C-064E6927C27E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KSCH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B411-F04D-8744-25273BE4EAA1}"/>
              </c:ext>
            </c:extLst>
          </c:dPt>
          <c:errBars>
            <c:errBarType val="both"/>
            <c:errValType val="cust"/>
            <c:noEndCap val="0"/>
            <c:plus>
              <c:numRef>
                <c:f>Sheet1!$D$3</c:f>
                <c:numCache>
                  <c:formatCode>General</c:formatCode>
                  <c:ptCount val="1"/>
                  <c:pt idx="0">
                    <c:v>254.7</c:v>
                  </c:pt>
                </c:numCache>
              </c:numRef>
            </c:plus>
            <c:minus>
              <c:numRef>
                <c:f>Sheet1!$D$3</c:f>
                <c:numCache>
                  <c:formatCode>General</c:formatCode>
                  <c:ptCount val="1"/>
                  <c:pt idx="0">
                    <c:v>254.7</c:v>
                  </c:pt>
                </c:numCache>
              </c:numRef>
            </c:minus>
            <c:spPr>
              <a:noFill/>
              <a:ln w="19050" cap="flat" cmpd="sng" algn="ctr">
                <a:solidFill>
                  <a:schemeClr val="tx1"/>
                </a:solidFill>
                <a:round/>
              </a:ln>
              <a:effectLst/>
            </c:spPr>
          </c:errBars>
          <c:cat>
            <c:strRef>
              <c:f>Sheet1!$A$2</c:f>
              <c:strCache>
                <c:ptCount val="1"/>
                <c:pt idx="0">
                  <c:v>time</c:v>
                </c:pt>
              </c:strCache>
            </c:strRef>
          </c:cat>
          <c:val>
            <c:numRef>
              <c:f>Sheet1!$D$2</c:f>
              <c:numCache>
                <c:formatCode>General</c:formatCode>
                <c:ptCount val="1"/>
                <c:pt idx="0">
                  <c:v>683.9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7BD-034A-881C-064E6927C27E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kill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noFill/>
            </a:ln>
            <a:effectLst/>
          </c:spPr>
          <c:invertIfNegative val="0"/>
          <c:errBars>
            <c:errBarType val="both"/>
            <c:errValType val="cust"/>
            <c:noEndCap val="0"/>
            <c:plus>
              <c:numRef>
                <c:f>Sheet1!$E$3</c:f>
                <c:numCache>
                  <c:formatCode>General</c:formatCode>
                  <c:ptCount val="1"/>
                  <c:pt idx="0">
                    <c:v>190.7</c:v>
                  </c:pt>
                </c:numCache>
              </c:numRef>
            </c:plus>
            <c:minus>
              <c:numRef>
                <c:f>Sheet1!$E$3</c:f>
                <c:numCache>
                  <c:formatCode>General</c:formatCode>
                  <c:ptCount val="1"/>
                  <c:pt idx="0">
                    <c:v>190.7</c:v>
                  </c:pt>
                </c:numCache>
              </c:numRef>
            </c:minus>
            <c:spPr>
              <a:noFill/>
              <a:ln w="19050" cap="flat" cmpd="sng" algn="ctr">
                <a:solidFill>
                  <a:schemeClr val="tx1"/>
                </a:solidFill>
                <a:round/>
              </a:ln>
              <a:effectLst/>
            </c:spPr>
          </c:errBars>
          <c:cat>
            <c:strRef>
              <c:f>Sheet1!$A$2</c:f>
              <c:strCache>
                <c:ptCount val="1"/>
                <c:pt idx="0">
                  <c:v>time</c:v>
                </c:pt>
              </c:strCache>
            </c:strRef>
          </c:cat>
          <c:val>
            <c:numRef>
              <c:f>Sheet1!$E$2</c:f>
              <c:numCache>
                <c:formatCode>General</c:formatCode>
                <c:ptCount val="1"/>
                <c:pt idx="0">
                  <c:v>616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7BD-034A-881C-064E6927C27E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in-kernel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</c:spPr>
          <c:invertIfNegative val="0"/>
          <c:errBars>
            <c:errBarType val="both"/>
            <c:errValType val="cust"/>
            <c:noEndCap val="0"/>
            <c:plus>
              <c:numRef>
                <c:f>Sheet1!$F$3</c:f>
                <c:numCache>
                  <c:formatCode>General</c:formatCode>
                  <c:ptCount val="1"/>
                  <c:pt idx="0">
                    <c:v>367.9</c:v>
                  </c:pt>
                </c:numCache>
              </c:numRef>
            </c:plus>
            <c:minus>
              <c:numRef>
                <c:f>Sheet1!$F$3</c:f>
                <c:numCache>
                  <c:formatCode>General</c:formatCode>
                  <c:ptCount val="1"/>
                  <c:pt idx="0">
                    <c:v>367.9</c:v>
                  </c:pt>
                </c:numCache>
              </c:numRef>
            </c:minus>
            <c:spPr>
              <a:noFill/>
              <a:ln w="19050" cap="flat" cmpd="sng" algn="ctr">
                <a:solidFill>
                  <a:schemeClr val="tx1"/>
                </a:solidFill>
                <a:round/>
              </a:ln>
              <a:effectLst/>
            </c:spPr>
          </c:errBars>
          <c:cat>
            <c:strRef>
              <c:f>Sheet1!$A$2</c:f>
              <c:strCache>
                <c:ptCount val="1"/>
                <c:pt idx="0">
                  <c:v>time</c:v>
                </c:pt>
              </c:strCache>
            </c:strRef>
          </c:cat>
          <c:val>
            <c:numRef>
              <c:f>Sheet1!$F$2</c:f>
              <c:numCache>
                <c:formatCode>General</c:formatCode>
                <c:ptCount val="1"/>
                <c:pt idx="0">
                  <c:v>971.4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7BD-034A-881C-064E6927C27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66569871"/>
        <c:axId val="666574479"/>
      </c:barChart>
      <c:catAx>
        <c:axId val="666569871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666574479"/>
        <c:crosses val="autoZero"/>
        <c:auto val="1"/>
        <c:lblAlgn val="ctr"/>
        <c:lblOffset val="100"/>
        <c:noMultiLvlLbl val="0"/>
      </c:catAx>
      <c:valAx>
        <c:axId val="666574479"/>
        <c:scaling>
          <c:orientation val="minMax"/>
          <c:max val="14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recovery time (</a:t>
                </a:r>
                <a:r>
                  <a:rPr lang="en-US" dirty="0" err="1"/>
                  <a:t>ms</a:t>
                </a:r>
                <a:r>
                  <a:rPr lang="en-US" dirty="0"/>
                  <a:t>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JP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JP"/>
          </a:p>
        </c:txPr>
        <c:crossAx val="66656987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solidFill>
            <a:schemeClr val="tx1"/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600">
          <a:solidFill>
            <a:schemeClr val="tx1"/>
          </a:solidFill>
        </a:defRPr>
      </a:pPr>
      <a:endParaRPr lang="en-JP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PSIG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errBars>
            <c:errBarType val="both"/>
            <c:errValType val="cust"/>
            <c:noEndCap val="0"/>
            <c:plus>
              <c:numRef>
                <c:f>Sheet1!$B$3</c:f>
                <c:numCache>
                  <c:formatCode>General</c:formatCode>
                  <c:ptCount val="1"/>
                  <c:pt idx="0">
                    <c:v>441.3758917043134</c:v>
                  </c:pt>
                </c:numCache>
              </c:numRef>
            </c:plus>
            <c:minus>
              <c:numRef>
                <c:f>Sheet1!$B$3</c:f>
                <c:numCache>
                  <c:formatCode>General</c:formatCode>
                  <c:ptCount val="1"/>
                  <c:pt idx="0">
                    <c:v>441.3758917043134</c:v>
                  </c:pt>
                </c:numCache>
              </c:numRef>
            </c:minus>
            <c:spPr>
              <a:noFill/>
              <a:ln w="19050" cap="flat" cmpd="sng" algn="ctr">
                <a:solidFill>
                  <a:schemeClr val="tx1"/>
                </a:solidFill>
                <a:round/>
              </a:ln>
              <a:effectLst/>
            </c:spPr>
          </c:errBars>
          <c:cat>
            <c:strRef>
              <c:f>Sheet1!$A$2</c:f>
              <c:strCache>
                <c:ptCount val="1"/>
                <c:pt idx="0">
                  <c:v>time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510.3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8EF-E541-BB7F-9D2EE5C03FB4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PSCH+PLK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errBars>
            <c:errBarType val="both"/>
            <c:errValType val="cust"/>
            <c:noEndCap val="0"/>
            <c:plus>
              <c:numRef>
                <c:f>Sheet1!$D$3</c:f>
                <c:numCache>
                  <c:formatCode>General</c:formatCode>
                  <c:ptCount val="1"/>
                  <c:pt idx="0">
                    <c:v>253.71120940505912</c:v>
                  </c:pt>
                </c:numCache>
              </c:numRef>
            </c:plus>
            <c:minus>
              <c:numRef>
                <c:f>Sheet1!$D$3</c:f>
                <c:numCache>
                  <c:formatCode>General</c:formatCode>
                  <c:ptCount val="1"/>
                  <c:pt idx="0">
                    <c:v>253.71120940505912</c:v>
                  </c:pt>
                </c:numCache>
              </c:numRef>
            </c:minus>
            <c:spPr>
              <a:noFill/>
              <a:ln w="19050" cap="flat" cmpd="sng" algn="ctr">
                <a:solidFill>
                  <a:schemeClr val="tx1"/>
                </a:solidFill>
                <a:round/>
              </a:ln>
              <a:effectLst/>
            </c:spPr>
          </c:errBars>
          <c:cat>
            <c:strRef>
              <c:f>Sheet1!$A$2</c:f>
              <c:strCache>
                <c:ptCount val="1"/>
                <c:pt idx="0">
                  <c:v>time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383.9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7BD-034A-881C-064E6927C27E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PSCH+KLK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errBars>
            <c:errBarType val="both"/>
            <c:errValType val="cust"/>
            <c:noEndCap val="0"/>
            <c:plus>
              <c:numRef>
                <c:f>Sheet1!$E$3</c:f>
                <c:numCache>
                  <c:formatCode>General</c:formatCode>
                  <c:ptCount val="1"/>
                  <c:pt idx="0">
                    <c:v>649.54329254399113</c:v>
                  </c:pt>
                </c:numCache>
              </c:numRef>
            </c:plus>
            <c:minus>
              <c:numRef>
                <c:f>Sheet1!$E$3</c:f>
                <c:numCache>
                  <c:formatCode>General</c:formatCode>
                  <c:ptCount val="1"/>
                  <c:pt idx="0">
                    <c:v>649.54329254399113</c:v>
                  </c:pt>
                </c:numCache>
              </c:numRef>
            </c:minus>
            <c:spPr>
              <a:noFill/>
              <a:ln w="19050" cap="flat" cmpd="sng" algn="ctr">
                <a:solidFill>
                  <a:schemeClr val="tx1"/>
                </a:solidFill>
                <a:round/>
              </a:ln>
              <a:effectLst/>
            </c:spPr>
          </c:errBars>
          <c:cat>
            <c:strRef>
              <c:f>Sheet1!$A$2</c:f>
              <c:strCache>
                <c:ptCount val="1"/>
                <c:pt idx="0">
                  <c:v>time</c:v>
                </c:pt>
              </c:strCache>
            </c:strRef>
          </c:cat>
          <c:val>
            <c:numRef>
              <c:f>Sheet1!$D$2</c:f>
              <c:numCache>
                <c:formatCode>General</c:formatCode>
                <c:ptCount val="1"/>
                <c:pt idx="0">
                  <c:v>406.6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7BD-034A-881C-064E6927C27E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KSCH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errBars>
            <c:errBarType val="both"/>
            <c:errValType val="cust"/>
            <c:noEndCap val="0"/>
            <c:plus>
              <c:numRef>
                <c:f>Sheet1!$F$3</c:f>
                <c:numCache>
                  <c:formatCode>General</c:formatCode>
                  <c:ptCount val="1"/>
                  <c:pt idx="0">
                    <c:v>255.36259623436544</c:v>
                  </c:pt>
                </c:numCache>
              </c:numRef>
            </c:plus>
            <c:minus>
              <c:numRef>
                <c:f>Sheet1!$F$3</c:f>
                <c:numCache>
                  <c:formatCode>General</c:formatCode>
                  <c:ptCount val="1"/>
                  <c:pt idx="0">
                    <c:v>255.36259623436544</c:v>
                  </c:pt>
                </c:numCache>
              </c:numRef>
            </c:minus>
            <c:spPr>
              <a:noFill/>
              <a:ln w="19050" cap="flat" cmpd="sng" algn="ctr">
                <a:solidFill>
                  <a:schemeClr val="tx1"/>
                </a:solidFill>
                <a:round/>
              </a:ln>
              <a:effectLst/>
            </c:spPr>
          </c:errBars>
          <c:cat>
            <c:strRef>
              <c:f>Sheet1!$A$2</c:f>
              <c:strCache>
                <c:ptCount val="1"/>
                <c:pt idx="0">
                  <c:v>time</c:v>
                </c:pt>
              </c:strCache>
            </c:strRef>
          </c:cat>
          <c:val>
            <c:numRef>
              <c:f>Sheet1!$E$2</c:f>
              <c:numCache>
                <c:formatCode>General</c:formatCode>
                <c:ptCount val="1"/>
                <c:pt idx="0">
                  <c:v>619.4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7BD-034A-881C-064E6927C27E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kill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noFill/>
            </a:ln>
            <a:effectLst/>
          </c:spPr>
          <c:invertIfNegative val="0"/>
          <c:errBars>
            <c:errBarType val="both"/>
            <c:errValType val="cust"/>
            <c:noEndCap val="0"/>
            <c:plus>
              <c:numRef>
                <c:f>Sheet1!$G$3</c:f>
                <c:numCache>
                  <c:formatCode>General</c:formatCode>
                  <c:ptCount val="1"/>
                  <c:pt idx="0">
                    <c:v>361.71345319495958</c:v>
                  </c:pt>
                </c:numCache>
              </c:numRef>
            </c:plus>
            <c:minus>
              <c:numRef>
                <c:f>Sheet1!$G$3</c:f>
                <c:numCache>
                  <c:formatCode>General</c:formatCode>
                  <c:ptCount val="1"/>
                  <c:pt idx="0">
                    <c:v>361.71345319495958</c:v>
                  </c:pt>
                </c:numCache>
              </c:numRef>
            </c:minus>
            <c:spPr>
              <a:noFill/>
              <a:ln w="19050" cap="flat" cmpd="sng" algn="ctr">
                <a:solidFill>
                  <a:schemeClr val="tx1"/>
                </a:solidFill>
                <a:round/>
              </a:ln>
              <a:effectLst/>
            </c:spPr>
          </c:errBars>
          <c:cat>
            <c:strRef>
              <c:f>Sheet1!$A$2</c:f>
              <c:strCache>
                <c:ptCount val="1"/>
                <c:pt idx="0">
                  <c:v>time</c:v>
                </c:pt>
              </c:strCache>
            </c:strRef>
          </c:cat>
          <c:val>
            <c:numRef>
              <c:f>Sheet1!$F$2</c:f>
              <c:numCache>
                <c:formatCode>General</c:formatCode>
                <c:ptCount val="1"/>
                <c:pt idx="0">
                  <c:v>517.5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7BD-034A-881C-064E6927C27E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in-kernel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</c:spPr>
          <c:invertIfNegative val="0"/>
          <c:errBars>
            <c:errBarType val="both"/>
            <c:errValType val="cust"/>
            <c:noEndCap val="0"/>
            <c:plus>
              <c:numRef>
                <c:f>Sheet1!$G$3</c:f>
                <c:numCache>
                  <c:formatCode>General</c:formatCode>
                  <c:ptCount val="1"/>
                  <c:pt idx="0">
                    <c:v>361.71345319495958</c:v>
                  </c:pt>
                </c:numCache>
              </c:numRef>
            </c:plus>
            <c:minus>
              <c:numRef>
                <c:f>Sheet1!$G$3</c:f>
                <c:numCache>
                  <c:formatCode>General</c:formatCode>
                  <c:ptCount val="1"/>
                  <c:pt idx="0">
                    <c:v>361.71345319495958</c:v>
                  </c:pt>
                </c:numCache>
              </c:numRef>
            </c:minus>
            <c:spPr>
              <a:noFill/>
              <a:ln w="19050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Sheet1!$A$2</c:f>
              <c:strCache>
                <c:ptCount val="1"/>
                <c:pt idx="0">
                  <c:v>time</c:v>
                </c:pt>
              </c:strCache>
            </c:strRef>
          </c:cat>
          <c:val>
            <c:numRef>
              <c:f>Sheet1!$G$2</c:f>
              <c:numCache>
                <c:formatCode>General</c:formatCode>
                <c:ptCount val="1"/>
                <c:pt idx="0">
                  <c:v>305.2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25B-EB47-A60A-453E726DF32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66569871"/>
        <c:axId val="666574479"/>
      </c:barChart>
      <c:catAx>
        <c:axId val="666569871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666574479"/>
        <c:crosses val="autoZero"/>
        <c:auto val="1"/>
        <c:lblAlgn val="ctr"/>
        <c:lblOffset val="100"/>
        <c:noMultiLvlLbl val="0"/>
      </c:catAx>
      <c:valAx>
        <c:axId val="666574479"/>
        <c:scaling>
          <c:orientation val="minMax"/>
          <c:max val="14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recovery time (</a:t>
                </a:r>
                <a:r>
                  <a:rPr lang="en-US" dirty="0" err="1"/>
                  <a:t>ms</a:t>
                </a:r>
                <a:r>
                  <a:rPr lang="en-US" dirty="0"/>
                  <a:t>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JP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JP"/>
          </a:p>
        </c:txPr>
        <c:crossAx val="66656987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solidFill>
            <a:schemeClr val="tx1"/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600">
          <a:solidFill>
            <a:schemeClr val="tx1"/>
          </a:solidFill>
        </a:defRPr>
      </a:pPr>
      <a:endParaRPr lang="en-JP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GPUfas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time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1.17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B3D-8A4D-A888-7E2AADF877CC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in-kernel
(Linux timer)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time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942-8F4C-888B-96020B1A9220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in-kernel
(APIC timer)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time</c:v>
                </c:pt>
              </c:strCache>
            </c:strRef>
          </c:cat>
          <c:val>
            <c:numRef>
              <c:f>Sheet1!$D$2</c:f>
              <c:numCache>
                <c:formatCode>General</c:formatCode>
                <c:ptCount val="1"/>
                <c:pt idx="0">
                  <c:v>1.006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942-8F4C-888B-96020B1A922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66569871"/>
        <c:axId val="666574479"/>
      </c:barChart>
      <c:catAx>
        <c:axId val="666569871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666574479"/>
        <c:crosses val="autoZero"/>
        <c:auto val="1"/>
        <c:lblAlgn val="ctr"/>
        <c:lblOffset val="100"/>
        <c:noMultiLvlLbl val="0"/>
      </c:catAx>
      <c:valAx>
        <c:axId val="66657447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recovery time (</a:t>
                </a:r>
                <a:r>
                  <a:rPr lang="en-US" dirty="0" err="1"/>
                  <a:t>ms</a:t>
                </a:r>
                <a:r>
                  <a:rPr lang="en-US" dirty="0"/>
                  <a:t>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JP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JP"/>
          </a:p>
        </c:txPr>
        <c:crossAx val="66656987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solidFill>
            <a:schemeClr val="tx1"/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600">
          <a:solidFill>
            <a:schemeClr val="tx1"/>
          </a:solidFill>
        </a:defRPr>
      </a:pPr>
      <a:endParaRPr lang="en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856EED-7446-B449-95F5-54A40F559C28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81FF87-A0FA-744E-99AC-2A27029109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041598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99D9B7-1707-9149-8299-9DC14D42B111}" type="datetimeFigureOut">
              <a:rPr kumimoji="1" lang="ja-JP" altLang="en-US" smtClean="0"/>
              <a:t>2023/12/4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F1B9D0-55A2-ED4B-88D2-EABFA36E43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396179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/>
              <a:t>I’m Kenichi Kourai from Kyushu Institute of Technology.</a:t>
            </a:r>
          </a:p>
          <a:p>
            <a:r>
              <a:rPr kumimoji="1" lang="en-US" altLang="ja-JP" dirty="0"/>
              <a:t>I’m </a:t>
            </a:r>
            <a:r>
              <a:rPr kumimoji="1" lang="en-US" altLang="ja-JP" dirty="0" err="1"/>
              <a:t>gonna</a:t>
            </a:r>
            <a:r>
              <a:rPr kumimoji="1" lang="en-US" altLang="ja-JP" dirty="0"/>
              <a:t> talk about </a:t>
            </a:r>
            <a:r>
              <a:rPr lang="en-US" altLang="ja-JP" sz="1200" dirty="0" err="1"/>
              <a:t>Xfas</a:t>
            </a:r>
            <a:r>
              <a:rPr lang="en-US" altLang="ja-JP" sz="1200" dirty="0"/>
              <a:t>: Fault Recovery by Externally Controlling OS Behavior</a:t>
            </a:r>
            <a:r>
              <a:rPr kumimoji="1" lang="en-US" altLang="ja-JP" dirty="0"/>
              <a:t>.</a:t>
            </a:r>
          </a:p>
          <a:p>
            <a:r>
              <a:rPr kumimoji="1" lang="en-US" altLang="ja-JP" dirty="0"/>
              <a:t>This is joint work with my student.</a:t>
            </a:r>
          </a:p>
          <a:p>
            <a:endParaRPr lang="en-US" altLang="ja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159056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JP" dirty="0"/>
              <a:t>As another example, Xfas can recover from </a:t>
            </a:r>
            <a:r>
              <a:rPr lang="en-US" dirty="0"/>
              <a:t>deadlocks related to missing lock release in the kernel.</a:t>
            </a:r>
          </a:p>
          <a:p>
            <a:r>
              <a:rPr lang="en-US" dirty="0"/>
              <a:t>Missing lock release is a typical and frequent bug.</a:t>
            </a:r>
          </a:p>
          <a:p>
            <a:r>
              <a:rPr lang="en-US" dirty="0"/>
              <a:t>Suppose that a kernel thread acquires a spinlock and misses releasing that spinlock.</a:t>
            </a:r>
          </a:p>
          <a:p>
            <a:r>
              <a:rPr lang="en-US" dirty="0"/>
              <a:t>If other kernel threads attempt to acquire the same spinlock, they have to wait for the lock release infinitely by busy waiting.</a:t>
            </a:r>
          </a:p>
          <a:p>
            <a:r>
              <a:rPr lang="en-US" dirty="0"/>
              <a:t>In this case, a deadlock occurs.</a:t>
            </a:r>
          </a:p>
          <a:p>
            <a:endParaRPr lang="en-US" dirty="0"/>
          </a:p>
          <a:p>
            <a:r>
              <a:rPr lang="en-US" dirty="0" err="1"/>
              <a:t>Xfas</a:t>
            </a:r>
            <a:r>
              <a:rPr lang="en-US" dirty="0"/>
              <a:t> can resolve this type of deadlock by releasing that spinlock and enabling waiting kernel threads to proceed.</a:t>
            </a:r>
          </a:p>
          <a:p>
            <a:r>
              <a:rPr lang="en-US" dirty="0"/>
              <a:t>In general, a consistency problem is caused by releasing one of the locks involved in a deadlock.</a:t>
            </a:r>
            <a:endParaRPr lang="en-JP" dirty="0"/>
          </a:p>
          <a:p>
            <a:r>
              <a:rPr lang="en-US" dirty="0"/>
              <a:t>However, in this case, lock release does not lead to data inconsistency because </a:t>
            </a:r>
            <a:r>
              <a:rPr lang="en-US" dirty="0" err="1"/>
              <a:t>Xfas</a:t>
            </a:r>
            <a:r>
              <a:rPr lang="en-US" dirty="0"/>
              <a:t> just releases a spinlock that should be released by the kernel.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626559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To send signals from the outside of the system, </a:t>
            </a:r>
            <a:r>
              <a:rPr lang="en-US" dirty="0" err="1"/>
              <a:t>Xfas</a:t>
            </a:r>
            <a:r>
              <a:rPr lang="en-US" dirty="0"/>
              <a:t> mimics signal sending to a process.</a:t>
            </a:r>
          </a:p>
          <a:p>
            <a:r>
              <a:rPr lang="en-US" dirty="0"/>
              <a:t>It changes the process state to the same one as after a signal is sent.</a:t>
            </a:r>
          </a:p>
          <a:p>
            <a:r>
              <a:rPr lang="en-US" dirty="0"/>
              <a:t>To achieve this, </a:t>
            </a:r>
            <a:r>
              <a:rPr lang="en-US" dirty="0" err="1"/>
              <a:t>Xfas</a:t>
            </a:r>
            <a:r>
              <a:rPr lang="en-US" dirty="0"/>
              <a:t> directly rewrites the data structure used by Linux for the signal mechanism in kernel memory.</a:t>
            </a:r>
          </a:p>
          <a:p>
            <a:r>
              <a:rPr lang="en-US" dirty="0"/>
              <a:t>First, it searches for the kernel data structure used for the target process.</a:t>
            </a:r>
          </a:p>
          <a:p>
            <a:r>
              <a:rPr lang="en-US" dirty="0"/>
              <a:t>Then, it finds the signal bitmap in the data structure and sets the corresponding bit to the signal.</a:t>
            </a:r>
          </a:p>
          <a:p>
            <a:r>
              <a:rPr lang="en-US" dirty="0"/>
              <a:t>In addition, it sets the signal pending flag in the data structure.</a:t>
            </a:r>
          </a:p>
          <a:p>
            <a:endParaRPr lang="en-US" dirty="0"/>
          </a:p>
          <a:p>
            <a:r>
              <a:rPr lang="en-US" dirty="0"/>
              <a:t>Later, the OS kernel checks this flag when it schedules that process and switches the CPU mode from the kernel to user mode.</a:t>
            </a:r>
          </a:p>
          <a:p>
            <a:r>
              <a:rPr lang="en-US" dirty="0"/>
              <a:t>If there is a pending signal, the kernel handles the injected signal.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031761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However, pseudo signal sending cannot control paused processes.</a:t>
            </a:r>
          </a:p>
          <a:p>
            <a:r>
              <a:rPr lang="en-US" dirty="0"/>
              <a:t>This is because an injected signal is not handled until the target process is scheduled.</a:t>
            </a:r>
          </a:p>
          <a:p>
            <a:r>
              <a:rPr lang="en-JP" dirty="0"/>
              <a:t>So, </a:t>
            </a:r>
            <a:r>
              <a:rPr lang="en-US" dirty="0" err="1"/>
              <a:t>Xfas</a:t>
            </a:r>
            <a:r>
              <a:rPr lang="en-JP" dirty="0"/>
              <a:t> also mimics process scheduling.</a:t>
            </a:r>
          </a:p>
          <a:p>
            <a:r>
              <a:rPr lang="en-US" dirty="0"/>
              <a:t>This mechanism is indispensable to make pseudo signal sending effective.</a:t>
            </a:r>
          </a:p>
          <a:p>
            <a:r>
              <a:rPr lang="en-US" dirty="0"/>
              <a:t>Pseudo process scheduling enables a paused process to be controlled by a signal sent using pseudo signal sending as early as possible.</a:t>
            </a:r>
          </a:p>
          <a:p>
            <a:endParaRPr lang="en-US" dirty="0"/>
          </a:p>
          <a:p>
            <a:r>
              <a:rPr lang="en-US" dirty="0"/>
              <a:t>To enable this, </a:t>
            </a:r>
            <a:r>
              <a:rPr lang="en-US" dirty="0" err="1"/>
              <a:t>Xfas</a:t>
            </a:r>
            <a:r>
              <a:rPr lang="en-US" dirty="0"/>
              <a:t> changes the state of the process scheduler.</a:t>
            </a:r>
          </a:p>
          <a:p>
            <a:r>
              <a:rPr lang="en-US" dirty="0"/>
              <a:t>It indirectly rewrites the data structure used for the process scheduler in the kernel by emulating scheduler functions.</a:t>
            </a:r>
          </a:p>
          <a:p>
            <a:r>
              <a:rPr lang="en-US" dirty="0"/>
              <a:t>Currently, </a:t>
            </a:r>
            <a:r>
              <a:rPr lang="en-US" dirty="0" err="1"/>
              <a:t>Xfas</a:t>
            </a:r>
            <a:r>
              <a:rPr lang="en-US" dirty="0"/>
              <a:t> supports Linux CFS.</a:t>
            </a:r>
          </a:p>
          <a:p>
            <a:r>
              <a:rPr lang="en-US" dirty="0"/>
              <a:t>First, it adds the target process to the red-black tree.</a:t>
            </a:r>
          </a:p>
          <a:p>
            <a:r>
              <a:rPr lang="en-US" dirty="0"/>
              <a:t>Then, it changes the process state to runnable.</a:t>
            </a:r>
          </a:p>
          <a:p>
            <a:r>
              <a:rPr lang="en-US" dirty="0"/>
              <a:t>Later, the kernel schedules that process.</a:t>
            </a:r>
          </a:p>
          <a:p>
            <a:endParaRPr lang="en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12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880827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To achieve fault recovery from deadlocks, </a:t>
            </a:r>
            <a:r>
              <a:rPr lang="en-US" dirty="0" err="1"/>
              <a:t>Xfas</a:t>
            </a:r>
            <a:r>
              <a:rPr lang="en-US" dirty="0"/>
              <a:t> mimics lock release.</a:t>
            </a:r>
          </a:p>
          <a:p>
            <a:r>
              <a:rPr lang="en-US" dirty="0"/>
              <a:t>This pseudo unlocking is also used for mutual exclusion of kernel data structures.</a:t>
            </a:r>
          </a:p>
          <a:p>
            <a:r>
              <a:rPr lang="en-US" dirty="0"/>
              <a:t>Of course, pseudo locking is used as well.</a:t>
            </a:r>
          </a:p>
          <a:p>
            <a:r>
              <a:rPr lang="en-US" dirty="0" err="1"/>
              <a:t>Xfas</a:t>
            </a:r>
            <a:r>
              <a:rPr lang="en-US" dirty="0"/>
              <a:t> changes the state of a spinlock in the kernel.</a:t>
            </a:r>
          </a:p>
          <a:p>
            <a:r>
              <a:rPr lang="en-US" dirty="0"/>
              <a:t>Specifically, it rewrites a lock variable in kernel memory.</a:t>
            </a:r>
          </a:p>
          <a:p>
            <a:r>
              <a:rPr lang="en-US" dirty="0"/>
              <a:t>First, it finds the data structure used for a spinlock.</a:t>
            </a:r>
          </a:p>
          <a:p>
            <a:r>
              <a:rPr lang="en-US" dirty="0"/>
              <a:t>Then, it changes the value of the lock variable to zero.</a:t>
            </a:r>
          </a:p>
          <a:p>
            <a:endParaRPr lang="en-US" dirty="0"/>
          </a:p>
          <a:p>
            <a:r>
              <a:rPr lang="en-US" dirty="0"/>
              <a:t>However, pseudo locking cannot be achieved in </a:t>
            </a:r>
            <a:r>
              <a:rPr lang="en-US" dirty="0" err="1"/>
              <a:t>GPUfas</a:t>
            </a:r>
            <a:r>
              <a:rPr lang="en-US" dirty="0"/>
              <a:t>.</a:t>
            </a:r>
          </a:p>
          <a:p>
            <a:r>
              <a:rPr lang="en-US" dirty="0"/>
              <a:t>This is because lock acquisition requires an atomic instruction in CPUs to change the value of a lock variable.</a:t>
            </a:r>
          </a:p>
          <a:p>
            <a:r>
              <a:rPr lang="en-US" dirty="0"/>
              <a:t>Like this, all the functions are not implementable only by rewriting OS data.</a:t>
            </a:r>
          </a:p>
          <a:p>
            <a:r>
              <a:rPr lang="en-US" dirty="0"/>
              <a:t>Several OS functions are too complex to implement outside the system.</a:t>
            </a:r>
          </a:p>
          <a:p>
            <a:r>
              <a:rPr lang="en-US" dirty="0"/>
              <a:t>Even if OS functions are implementable, they could largely degrade the recovery performance due to frequent access to the memory of the system from the outside.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13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131139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To address this issue, </a:t>
            </a:r>
            <a:r>
              <a:rPr lang="en-US" dirty="0" err="1"/>
              <a:t>Xfas</a:t>
            </a:r>
            <a:r>
              <a:rPr lang="en-US" dirty="0"/>
              <a:t> can cooperate with in-kernel recovery support.</a:t>
            </a:r>
          </a:p>
          <a:p>
            <a:r>
              <a:rPr lang="en-US" dirty="0"/>
              <a:t>The external recovery system communicates with the mechanism embedded into the target OS kernel and executes necessary functions inside the kernel.</a:t>
            </a:r>
          </a:p>
          <a:p>
            <a:r>
              <a:rPr lang="en-US" dirty="0"/>
              <a:t>To invoke in-kernel recovery support, the recovery system writes a request to a queue allocated in kernel memory.</a:t>
            </a:r>
          </a:p>
          <a:p>
            <a:r>
              <a:rPr lang="en-US" dirty="0"/>
              <a:t>In-kernel recovery support periodically reads the queue using timer interrupts.</a:t>
            </a:r>
          </a:p>
          <a:p>
            <a:r>
              <a:rPr lang="en-US" dirty="0"/>
              <a:t>For simple support such as locking, the low-level local APIC timer is used.</a:t>
            </a:r>
          </a:p>
          <a:p>
            <a:r>
              <a:rPr lang="en-US" dirty="0"/>
              <a:t>For complex support, the high-level Linux timer is necessary.</a:t>
            </a:r>
          </a:p>
          <a:p>
            <a:endParaRPr lang="en-US" dirty="0"/>
          </a:p>
          <a:p>
            <a:r>
              <a:rPr lang="en-US" dirty="0"/>
              <a:t>Such in-kernel recovery support is subject to system faults.</a:t>
            </a:r>
          </a:p>
          <a:p>
            <a:r>
              <a:rPr lang="en-US" dirty="0"/>
              <a:t>It is necessary to consider trade-offs between reliability, performance, ease of implementation, and so on.</a:t>
            </a:r>
          </a:p>
          <a:p>
            <a:r>
              <a:rPr lang="en-US" dirty="0"/>
              <a:t>Anyway, the combination of the external recovery system and in-kernel recovery support is more reliable than pure in-kernel recovery systems.</a:t>
            </a:r>
          </a:p>
          <a:p>
            <a:r>
              <a:rPr lang="en-US" dirty="0"/>
              <a:t>Only the recovery functions running in the kernel can be affected by system faults.</a:t>
            </a:r>
          </a:p>
          <a:p>
            <a:endParaRPr lang="en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14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98461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To rewrite main memory from a GPU, </a:t>
            </a:r>
            <a:r>
              <a:rPr lang="en-US" dirty="0" err="1"/>
              <a:t>GPUfas</a:t>
            </a:r>
            <a:r>
              <a:rPr lang="en-US" dirty="0"/>
              <a:t> maps the entire main memory onto the GPU memory.</a:t>
            </a:r>
          </a:p>
          <a:p>
            <a:r>
              <a:rPr lang="en-US" dirty="0"/>
              <a:t>However, this runs out of free memory because the entire memory becomes in use.</a:t>
            </a:r>
          </a:p>
          <a:p>
            <a:r>
              <a:rPr lang="en-US" dirty="0"/>
              <a:t>So, </a:t>
            </a:r>
            <a:r>
              <a:rPr lang="en-US" dirty="0" err="1"/>
              <a:t>GPUfas</a:t>
            </a:r>
            <a:r>
              <a:rPr lang="en-US" dirty="0"/>
              <a:t> maps main memory without increasing the reference count of each page by extending memory management in Linux.</a:t>
            </a:r>
          </a:p>
          <a:p>
            <a:r>
              <a:rPr lang="en-US" dirty="0"/>
              <a:t>When the recovery system attempts to rewrite OS data, a GPU automatically transfers modified data from GPU memory to main memory. </a:t>
            </a:r>
          </a:p>
          <a:p>
            <a:endParaRPr lang="en-US" dirty="0"/>
          </a:p>
          <a:p>
            <a:r>
              <a:rPr lang="en-US" dirty="0"/>
              <a:t>On the other hand, </a:t>
            </a:r>
            <a:r>
              <a:rPr lang="en-US" dirty="0" err="1"/>
              <a:t>VMMfas</a:t>
            </a:r>
            <a:r>
              <a:rPr lang="en-US" dirty="0"/>
              <a:t> creates a memory file for a VM and uses it as the VM's memory.</a:t>
            </a:r>
          </a:p>
          <a:p>
            <a:r>
              <a:rPr lang="en-US" dirty="0"/>
              <a:t>Then, it shares the file with the recovery system and maps it onto the memory of the recovery system.</a:t>
            </a:r>
          </a:p>
          <a:p>
            <a:endParaRPr lang="en-US" dirty="0"/>
          </a:p>
          <a:p>
            <a:r>
              <a:rPr lang="en-US" dirty="0"/>
              <a:t>To access OS data, the recovery system needs to translate the virtual address of OS data into the GPU address or host address used by the recovery system.</a:t>
            </a:r>
          </a:p>
          <a:p>
            <a:r>
              <a:rPr lang="en-US" dirty="0"/>
              <a:t>In </a:t>
            </a:r>
            <a:r>
              <a:rPr lang="en-US" dirty="0" err="1"/>
              <a:t>Xfas</a:t>
            </a:r>
            <a:r>
              <a:rPr lang="en-US" dirty="0"/>
              <a:t>, developers can write the program of a recovery system using the source code of the Linux kernel.</a:t>
            </a:r>
          </a:p>
          <a:p>
            <a:r>
              <a:rPr lang="en-US" dirty="0" err="1"/>
              <a:t>Xfas</a:t>
            </a:r>
            <a:r>
              <a:rPr lang="en-US" dirty="0"/>
              <a:t> transforms the program using LLVM and automatically inserts code for necessary address translation into the recovery system at compile time.</a:t>
            </a:r>
            <a:endParaRPr lang="en-JP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15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465275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 reality, </a:t>
            </a:r>
            <a:r>
              <a:rPr lang="en-US" dirty="0" err="1"/>
              <a:t>Xfas</a:t>
            </a:r>
            <a:r>
              <a:rPr lang="en-US" dirty="0"/>
              <a:t> might achieve only temporal fault recovery.</a:t>
            </a:r>
          </a:p>
          <a:p>
            <a:r>
              <a:rPr lang="en-US" dirty="0"/>
              <a:t>For example, the target system might not provide services correctly after </a:t>
            </a:r>
            <a:r>
              <a:rPr lang="en-US" dirty="0" err="1"/>
              <a:t>Xfas</a:t>
            </a:r>
            <a:r>
              <a:rPr lang="en-US" dirty="0"/>
              <a:t> terminates abnormal processes.</a:t>
            </a:r>
          </a:p>
          <a:p>
            <a:r>
              <a:rPr lang="en-US" dirty="0"/>
              <a:t>In this case, administrators can salvage data if they can access the target system remotely, thanks to temporal fault recovery.</a:t>
            </a:r>
          </a:p>
          <a:p>
            <a:endParaRPr lang="en-US" dirty="0"/>
          </a:p>
          <a:p>
            <a:r>
              <a:rPr lang="en-US" dirty="0"/>
              <a:t>If even temporal fault recovery is impossible, </a:t>
            </a:r>
            <a:r>
              <a:rPr lang="en-US" dirty="0" err="1"/>
              <a:t>Xfas</a:t>
            </a:r>
            <a:r>
              <a:rPr lang="en-US" dirty="0"/>
              <a:t> can send memory data to a remote host without relying on the target OS.</a:t>
            </a:r>
          </a:p>
          <a:p>
            <a:r>
              <a:rPr lang="en-US" dirty="0"/>
              <a:t>Administrators can analyze the memory data at the remote host.</a:t>
            </a:r>
          </a:p>
          <a:p>
            <a:r>
              <a:rPr lang="en-US" dirty="0"/>
              <a:t>Then, they could restore necessary data.</a:t>
            </a:r>
          </a:p>
          <a:p>
            <a:endParaRPr lang="en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16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029863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We conducted several experiments to show the effectiveness of </a:t>
            </a:r>
            <a:r>
              <a:rPr lang="en-US" dirty="0" err="1"/>
              <a:t>Xfas</a:t>
            </a:r>
            <a:r>
              <a:rPr lang="en-US" dirty="0"/>
              <a:t>.</a:t>
            </a:r>
          </a:p>
          <a:p>
            <a:r>
              <a:rPr lang="en-US" dirty="0"/>
              <a:t>First, we examined the effectiveness of pseudo signal sending.</a:t>
            </a:r>
          </a:p>
          <a:p>
            <a:r>
              <a:rPr lang="en-US" dirty="0"/>
              <a:t>Then, we examined the recoverability from system faults.</a:t>
            </a:r>
          </a:p>
          <a:p>
            <a:endParaRPr lang="en-US" dirty="0"/>
          </a:p>
          <a:p>
            <a:r>
              <a:rPr lang="en-US" dirty="0"/>
              <a:t>We used four combinations of recovery techniques, as depicted in this table.</a:t>
            </a:r>
          </a:p>
          <a:p>
            <a:r>
              <a:rPr lang="en-US" dirty="0"/>
              <a:t>The first one used only pseudo signal sending.</a:t>
            </a:r>
          </a:p>
          <a:p>
            <a:r>
              <a:rPr lang="en-US" dirty="0"/>
              <a:t>The second one used pseudo signal sending, pseudo process scheduling, and pseudo locking/unlocking.</a:t>
            </a:r>
          </a:p>
          <a:p>
            <a:r>
              <a:rPr lang="en-US" dirty="0"/>
              <a:t>The third one is similar to the second one, but it used in-kernel recovery support for acquiring a spinlock, instead of pseudo locking.</a:t>
            </a:r>
          </a:p>
          <a:p>
            <a:r>
              <a:rPr lang="en-US" dirty="0"/>
              <a:t>The last one used pseudo signal sending and in-kernel recovery support for process scheduling.</a:t>
            </a:r>
          </a:p>
          <a:p>
            <a:r>
              <a:rPr lang="en-US" dirty="0"/>
              <a:t>For comparison, we used process-level recovery using the kill command and in-kernel recovery.</a:t>
            </a:r>
          </a:p>
          <a:p>
            <a:endParaRPr lang="en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17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89447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We performed pseudo signal sending to a process and examined the behavior of the process.</a:t>
            </a:r>
          </a:p>
          <a:p>
            <a:r>
              <a:rPr lang="en-US" dirty="0"/>
              <a:t>These tables show the results for pseudo signal sending in terms of </a:t>
            </a:r>
            <a:r>
              <a:rPr lang="en-US" dirty="0" err="1"/>
              <a:t>GPUfas</a:t>
            </a:r>
            <a:r>
              <a:rPr lang="en-US" dirty="0"/>
              <a:t> and </a:t>
            </a:r>
            <a:r>
              <a:rPr lang="en-US" dirty="0" err="1"/>
              <a:t>VMMfas</a:t>
            </a:r>
            <a:r>
              <a:rPr lang="en-US" dirty="0"/>
              <a:t>.</a:t>
            </a:r>
          </a:p>
          <a:p>
            <a:r>
              <a:rPr lang="en-US" dirty="0"/>
              <a:t>Pseudo signal sending with pseudo process scheduling could send all the signals correctly.</a:t>
            </a:r>
          </a:p>
          <a:p>
            <a:r>
              <a:rPr lang="en-US" dirty="0"/>
              <a:t>The KILL signal forced termination of the process, and the TERM signal normally terminated the process.</a:t>
            </a:r>
          </a:p>
          <a:p>
            <a:r>
              <a:rPr lang="en-US" dirty="0"/>
              <a:t>The STOP signal paused the process, and the CONT signal continued the process.</a:t>
            </a:r>
          </a:p>
          <a:p>
            <a:r>
              <a:rPr lang="en-US" dirty="0" err="1"/>
              <a:t>GPUfas</a:t>
            </a:r>
            <a:r>
              <a:rPr lang="en-US" dirty="0"/>
              <a:t> needed in-kernel locking support, but </a:t>
            </a:r>
            <a:r>
              <a:rPr lang="en-US" dirty="0" err="1"/>
              <a:t>VMMfas</a:t>
            </a:r>
            <a:r>
              <a:rPr lang="en-US" dirty="0"/>
              <a:t> did not.</a:t>
            </a:r>
          </a:p>
          <a:p>
            <a:r>
              <a:rPr lang="en-US" dirty="0"/>
              <a:t>In contrast, pseudo signal sending only could not continue the paused process because the target process was not scheduled.</a:t>
            </a:r>
          </a:p>
          <a:p>
            <a:endParaRPr lang="en-US" dirty="0"/>
          </a:p>
          <a:p>
            <a:r>
              <a:rPr lang="en-US" dirty="0"/>
              <a:t>Surprisingly, </a:t>
            </a:r>
            <a:r>
              <a:rPr lang="en-US" dirty="0" err="1"/>
              <a:t>GPUfas</a:t>
            </a:r>
            <a:r>
              <a:rPr lang="en-US" dirty="0"/>
              <a:t> could not pause the process when using in-kernel scheduling.</a:t>
            </a:r>
          </a:p>
          <a:p>
            <a:r>
              <a:rPr lang="en-US" dirty="0"/>
              <a:t>After the STOP signal was sent by pseudo signal sending, the kernel paused the process because it periodically scheduled the running process.</a:t>
            </a:r>
          </a:p>
          <a:p>
            <a:r>
              <a:rPr lang="en-US" dirty="0"/>
              <a:t>After that, in-kernel scheduling support changed the process state to runnable again.</a:t>
            </a:r>
          </a:p>
          <a:p>
            <a:r>
              <a:rPr lang="en-US" dirty="0"/>
              <a:t>As a result, the paused process was continued.</a:t>
            </a:r>
          </a:p>
          <a:p>
            <a:r>
              <a:rPr lang="en-JP" dirty="0"/>
              <a:t>In contrast, VMMfas could execute the scheduling before the STOP signal paused the process.</a:t>
            </a:r>
          </a:p>
          <a:p>
            <a:endParaRPr lang="en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18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735560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We examined the performance of pseudo signal sending.</a:t>
            </a:r>
          </a:p>
          <a:p>
            <a:r>
              <a:rPr lang="en-US" dirty="0"/>
              <a:t>We sent the KILL signals to three types of 1000 processes and measured the time until all the processes were terminated.</a:t>
            </a:r>
          </a:p>
          <a:p>
            <a:r>
              <a:rPr lang="en-US" dirty="0"/>
              <a:t>First, we used running processes that performed busy waiting.</a:t>
            </a:r>
          </a:p>
          <a:p>
            <a:r>
              <a:rPr lang="en-US" dirty="0"/>
              <a:t>As shown in the left-hand side figure, pseudo signal sending only usually achieved the fastest recovery, even compared with the kill command executed in the system.</a:t>
            </a:r>
          </a:p>
          <a:p>
            <a:r>
              <a:rPr lang="en-US" dirty="0"/>
              <a:t>Pseudo process scheduling slightly increased the recovery time because it did not actually re-schedule the runnable processes.</a:t>
            </a:r>
          </a:p>
          <a:p>
            <a:r>
              <a:rPr lang="en-US" dirty="0"/>
              <a:t>In contrast, using in-kernel scheduling significantly increased the recovery time due to the invocation overhead from a GPU.</a:t>
            </a:r>
          </a:p>
          <a:p>
            <a:endParaRPr lang="en-JP" dirty="0"/>
          </a:p>
          <a:p>
            <a:r>
              <a:rPr lang="en-US" dirty="0"/>
              <a:t>Next, we used paused processes.</a:t>
            </a:r>
          </a:p>
          <a:p>
            <a:r>
              <a:rPr lang="en-US" dirty="0"/>
              <a:t>As shown in the middle figure, </a:t>
            </a:r>
            <a:r>
              <a:rPr lang="en-US" dirty="0" err="1"/>
              <a:t>GPUfas</a:t>
            </a:r>
            <a:r>
              <a:rPr lang="en-US" dirty="0"/>
              <a:t> was slower than the kill command.</a:t>
            </a:r>
          </a:p>
          <a:p>
            <a:r>
              <a:rPr lang="en-US" dirty="0"/>
              <a:t>This is because of the invocation overhead of in-kernel recovery support.</a:t>
            </a:r>
          </a:p>
          <a:p>
            <a:endParaRPr lang="en-JP" dirty="0"/>
          </a:p>
          <a:p>
            <a:r>
              <a:rPr lang="en-JP" dirty="0"/>
              <a:t>For intermittent processes that ran every 10 ms, as shown in the right-hand side figure, GPUfas was always faster than the kill command.</a:t>
            </a:r>
          </a:p>
          <a:p>
            <a:r>
              <a:rPr lang="en-JP" dirty="0"/>
              <a:t>In GPUfas, the recovery time was almost the same as that for running processes.</a:t>
            </a:r>
          </a:p>
          <a:p>
            <a:endParaRPr lang="en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19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4555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root causes of system failures are software faults, poor performance, insufficient capacity, configuration and operation errors, and so on.</a:t>
            </a:r>
          </a:p>
          <a:p>
            <a:r>
              <a:rPr lang="en-US" dirty="0"/>
              <a:t>System developers should carefully consider software quality, performance, and capacity, but it is difficult to avoid failures completely in complex systems.</a:t>
            </a:r>
          </a:p>
          <a:p>
            <a:endParaRPr lang="en-US" dirty="0"/>
          </a:p>
          <a:p>
            <a:r>
              <a:rPr lang="en-US" dirty="0"/>
              <a:t>For example, AWS caused a failure due to too many threads that exceeded the limits of the OS in 2020.</a:t>
            </a:r>
          </a:p>
          <a:p>
            <a:r>
              <a:rPr lang="en-US" dirty="0"/>
              <a:t>That failure affected thousands of online services.</a:t>
            </a:r>
          </a:p>
          <a:p>
            <a:r>
              <a:rPr lang="en-US" dirty="0"/>
              <a:t>Even if perfect systems can be constructed, simple configuration errors can cause failures.</a:t>
            </a:r>
          </a:p>
          <a:p>
            <a:r>
              <a:rPr lang="en-US" dirty="0"/>
              <a:t>In the case of Tokyo Stock Exchange, a failure happened because the developer accidentally disabled the function of automatic switchover to the secondary network storage.</a:t>
            </a:r>
          </a:p>
          <a:p>
            <a:endParaRPr lang="en-US" dirty="0"/>
          </a:p>
          <a:p>
            <a:r>
              <a:rPr lang="en-US" dirty="0"/>
              <a:t>Once services are disrupted by a system failure, financial loss is large for both the users and providers of services.</a:t>
            </a:r>
          </a:p>
          <a:p>
            <a:r>
              <a:rPr lang="en-US" dirty="0"/>
              <a:t>So, it is important to detect system faults rapidly and accurately and then recover from them.</a:t>
            </a:r>
          </a:p>
          <a:p>
            <a:endParaRPr lang="en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32250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JP" dirty="0"/>
              <a:t>Similarly, we terminated processes in a VM by sending the KILL signals.</a:t>
            </a:r>
          </a:p>
          <a:p>
            <a:r>
              <a:rPr lang="en-JP" dirty="0"/>
              <a:t>These three figures show the results for various types of processes.</a:t>
            </a:r>
          </a:p>
          <a:p>
            <a:r>
              <a:rPr lang="en-JP" dirty="0"/>
              <a:t>VMMfas was 1.5-6x faster than GPUfas, thanks to CPU cores much faster than GPU cores.</a:t>
            </a:r>
          </a:p>
          <a:p>
            <a:r>
              <a:rPr lang="en-JP" dirty="0"/>
              <a:t>However, the recovery time was much more unstable.</a:t>
            </a:r>
          </a:p>
          <a:p>
            <a:r>
              <a:rPr lang="en-JP" dirty="0"/>
              <a:t>So, these figures show the median recovery time, not average.</a:t>
            </a:r>
          </a:p>
          <a:p>
            <a:endParaRPr lang="en-JP" dirty="0"/>
          </a:p>
          <a:p>
            <a:r>
              <a:rPr lang="en-JP" dirty="0"/>
              <a:t>For running processes, the recovery time was almost the same in all the methods in VMMfas.</a:t>
            </a:r>
          </a:p>
          <a:p>
            <a:r>
              <a:rPr lang="en-JP" dirty="0"/>
              <a:t>This is because, unlike GPUfas, the invocation overehead of in-kernel recovery support was small.</a:t>
            </a:r>
          </a:p>
          <a:p>
            <a:r>
              <a:rPr lang="en-JP" dirty="0"/>
              <a:t>For paused processes, pseudo process scheduling was very unstable.</a:t>
            </a:r>
          </a:p>
          <a:p>
            <a:r>
              <a:rPr lang="en-JP" dirty="0"/>
              <a:t>Even the median recovery time was not proportional to the number of processes.</a:t>
            </a:r>
          </a:p>
          <a:p>
            <a:r>
              <a:rPr lang="en-JP" dirty="0"/>
              <a:t>For intermittent processes that ran every 10 ms, only pseudo scheduling with pseudo locking was slower.</a:t>
            </a:r>
          </a:p>
          <a:p>
            <a:r>
              <a:rPr lang="en-JP" dirty="0"/>
              <a:t>This is because it took more time to perform pseudo process scheduling.</a:t>
            </a:r>
          </a:p>
          <a:p>
            <a:endParaRPr lang="en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20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396313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To show the recoverability from a real system fault, we used up the physical memory to cause out-of-memory.</a:t>
            </a:r>
          </a:p>
          <a:p>
            <a:r>
              <a:rPr lang="en-US" dirty="0"/>
              <a:t>We ran one process that allocated more memory than physical memory and continuously caused swapping.</a:t>
            </a:r>
          </a:p>
          <a:p>
            <a:r>
              <a:rPr lang="en-US" dirty="0"/>
              <a:t>The recovery system sent the KILL signal to that process for recovery.</a:t>
            </a:r>
          </a:p>
          <a:p>
            <a:endParaRPr lang="en-US" dirty="0"/>
          </a:p>
          <a:p>
            <a:r>
              <a:rPr lang="en-US" dirty="0"/>
              <a:t>As shown in the left-hand side figure, in </a:t>
            </a:r>
            <a:r>
              <a:rPr lang="en-US" dirty="0" err="1"/>
              <a:t>GPUfas</a:t>
            </a:r>
            <a:r>
              <a:rPr lang="en-US" dirty="0"/>
              <a:t>, pseudo signal sending only was the fastest and the most stable.</a:t>
            </a:r>
          </a:p>
          <a:p>
            <a:r>
              <a:rPr lang="en-US" dirty="0"/>
              <a:t>In-kernel recovery was the worst in both the average and stability.</a:t>
            </a:r>
            <a:endParaRPr lang="en-JP" dirty="0"/>
          </a:p>
          <a:p>
            <a:r>
              <a:rPr lang="en-US" dirty="0"/>
              <a:t>Contrary to our expectation, the kill command was not largely affected by frequent swapping, but it resulted in lower stability.</a:t>
            </a:r>
          </a:p>
          <a:p>
            <a:endParaRPr lang="en-JP" dirty="0"/>
          </a:p>
          <a:p>
            <a:r>
              <a:rPr lang="en-JP" dirty="0"/>
              <a:t>The right-hand side figure shows the results in VMMfas.</a:t>
            </a:r>
          </a:p>
          <a:p>
            <a:r>
              <a:rPr lang="en-JP" dirty="0"/>
              <a:t>VMMfas was faster but more unstable than GPUfas.</a:t>
            </a:r>
          </a:p>
          <a:p>
            <a:r>
              <a:rPr lang="en-JP" dirty="0"/>
              <a:t>This is probably due to virtualization.</a:t>
            </a:r>
          </a:p>
          <a:p>
            <a:r>
              <a:rPr lang="en-JP" dirty="0"/>
              <a:t>Unlike GPUfas, in-kernel recovery was the fastest, but the reason is currently unclear.</a:t>
            </a:r>
          </a:p>
          <a:p>
            <a:endParaRPr lang="en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21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085685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Finally, we caused a deadlock by missing the release of the acquired spinlock.</a:t>
            </a:r>
          </a:p>
          <a:p>
            <a:r>
              <a:rPr lang="en-US" dirty="0"/>
              <a:t>We loaded the kernel module in which threads attempted to acquire the same spinlock.</a:t>
            </a:r>
          </a:p>
          <a:p>
            <a:r>
              <a:rPr lang="en-US" dirty="0" err="1"/>
              <a:t>Xfas</a:t>
            </a:r>
            <a:r>
              <a:rPr lang="en-US" dirty="0"/>
              <a:t> released the spinlock using pseudo unlocking.</a:t>
            </a:r>
          </a:p>
          <a:p>
            <a:r>
              <a:rPr lang="en-US" dirty="0"/>
              <a:t>For comparison, we used two implementations of in-kernel recovery.</a:t>
            </a:r>
          </a:p>
          <a:p>
            <a:r>
              <a:rPr lang="en-US" dirty="0"/>
              <a:t>One released the spinlock in a callback function registered to the high-level Linux timer.</a:t>
            </a:r>
          </a:p>
          <a:p>
            <a:r>
              <a:rPr lang="en-US" dirty="0"/>
              <a:t>The other did in the interrupt handler for the low-level local APIC timer.</a:t>
            </a:r>
          </a:p>
          <a:p>
            <a:endParaRPr lang="en-US" dirty="0"/>
          </a:p>
          <a:p>
            <a:r>
              <a:rPr lang="en-US" dirty="0"/>
              <a:t>We confirmed that </a:t>
            </a:r>
            <a:r>
              <a:rPr lang="en-US" dirty="0" err="1"/>
              <a:t>Xfas</a:t>
            </a:r>
            <a:r>
              <a:rPr lang="en-US" dirty="0"/>
              <a:t> could recover from the deadlock.</a:t>
            </a:r>
          </a:p>
          <a:p>
            <a:r>
              <a:rPr lang="en-US" dirty="0"/>
              <a:t>The reason why the high-level Linux timer failed to recover is that the kernel thread used by the Linux timer was not scheduled.</a:t>
            </a:r>
          </a:p>
          <a:p>
            <a:r>
              <a:rPr lang="en-US" dirty="0"/>
              <a:t>The low-level interrupt handler succeeded in fault recovery because it is invoked regardless of the deadlock.</a:t>
            </a:r>
          </a:p>
          <a:p>
            <a:r>
              <a:rPr lang="en-US" dirty="0"/>
              <a:t>As shown in these figures, </a:t>
            </a:r>
            <a:r>
              <a:rPr lang="en-US" dirty="0" err="1"/>
              <a:t>Xfas</a:t>
            </a:r>
            <a:r>
              <a:rPr lang="en-US" dirty="0"/>
              <a:t> was comparable to in-kernel recovery.</a:t>
            </a:r>
          </a:p>
          <a:p>
            <a:r>
              <a:rPr lang="en-JP" dirty="0"/>
              <a:t>Compared with GPUfas, VMMfas was 29x faster.</a:t>
            </a:r>
          </a:p>
          <a:p>
            <a:endParaRPr lang="en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22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128970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 conclusion, we proposed </a:t>
            </a:r>
            <a:r>
              <a:rPr lang="en-US" dirty="0" err="1"/>
              <a:t>Xfas</a:t>
            </a:r>
            <a:r>
              <a:rPr lang="en-US" dirty="0"/>
              <a:t> for enabling fault recovery from the outside of the system.</a:t>
            </a:r>
          </a:p>
          <a:p>
            <a:r>
              <a:rPr lang="en-US" dirty="0" err="1"/>
              <a:t>Xfas</a:t>
            </a:r>
            <a:r>
              <a:rPr lang="en-US" dirty="0"/>
              <a:t> indirectly controls OS behavior by rewriting OS data in memory and recovers from a system fault by leveraging OS capabilities.</a:t>
            </a:r>
          </a:p>
          <a:p>
            <a:r>
              <a:rPr lang="en-US" dirty="0"/>
              <a:t>Currently, it provides recovery techniques such as pseudo signal sending, pseudo process scheduling, and pseudo locking/unlocking.</a:t>
            </a:r>
          </a:p>
          <a:p>
            <a:r>
              <a:rPr lang="en-US" dirty="0"/>
              <a:t>It can cooperate with in-kernel recovery support.</a:t>
            </a:r>
          </a:p>
          <a:p>
            <a:r>
              <a:rPr lang="en-US" dirty="0" err="1"/>
              <a:t>Xfas</a:t>
            </a:r>
            <a:r>
              <a:rPr lang="en-US" dirty="0"/>
              <a:t> presents two instances: </a:t>
            </a:r>
            <a:r>
              <a:rPr lang="en-US" dirty="0" err="1"/>
              <a:t>VMMfas</a:t>
            </a:r>
            <a:r>
              <a:rPr lang="en-US" dirty="0"/>
              <a:t> and </a:t>
            </a:r>
            <a:r>
              <a:rPr lang="en-US" dirty="0" err="1"/>
              <a:t>GPUfas</a:t>
            </a:r>
            <a:r>
              <a:rPr lang="en-US" dirty="0"/>
              <a:t>.</a:t>
            </a:r>
          </a:p>
          <a:p>
            <a:r>
              <a:rPr lang="en-US" dirty="0"/>
              <a:t>We confirmed that </a:t>
            </a:r>
            <a:r>
              <a:rPr lang="en-US" dirty="0" err="1"/>
              <a:t>Xfas</a:t>
            </a:r>
            <a:r>
              <a:rPr lang="en-US" dirty="0"/>
              <a:t> could recover from out-of-memory and a deadlock in a short period.</a:t>
            </a:r>
          </a:p>
          <a:p>
            <a:endParaRPr lang="en-US" dirty="0"/>
          </a:p>
          <a:p>
            <a:r>
              <a:rPr lang="en-US" dirty="0"/>
              <a:t>One of our future work is to recover from various types of system faults, for example, a deadlock due to spinlocks with interrupts disabled.</a:t>
            </a:r>
          </a:p>
          <a:p>
            <a:r>
              <a:rPr lang="en-US" dirty="0"/>
              <a:t>We could use the NMI to invoke in-kernel recovery support, instead of timer interrupts.</a:t>
            </a:r>
          </a:p>
          <a:p>
            <a:r>
              <a:rPr lang="en-US" dirty="0"/>
              <a:t>Another direction is to use remote hosts with </a:t>
            </a:r>
            <a:r>
              <a:rPr lang="en-US" dirty="0" err="1"/>
              <a:t>GPUDirect</a:t>
            </a:r>
            <a:r>
              <a:rPr lang="en-US" dirty="0"/>
              <a:t> RDMA for advanced fault recovery.</a:t>
            </a:r>
          </a:p>
          <a:p>
            <a:endParaRPr lang="en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23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47355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When a system fault occurs, administrators often access the target system remotely and attempt to recover from the fault manually.</a:t>
            </a:r>
          </a:p>
          <a:p>
            <a:r>
              <a:rPr lang="en-US" dirty="0"/>
              <a:t>One advantage of this method is that administrators can inspect the root cause of the fault and select the best way of recovery.</a:t>
            </a:r>
          </a:p>
          <a:p>
            <a:r>
              <a:rPr lang="en-US" dirty="0"/>
              <a:t>Instead of administrators, a recovery system running at a remote host can make a recovery decision using AI.</a:t>
            </a:r>
          </a:p>
          <a:p>
            <a:endParaRPr lang="en-US" dirty="0"/>
          </a:p>
          <a:p>
            <a:r>
              <a:rPr lang="en-US" dirty="0"/>
              <a:t>However, the biggest disadvantage of these methods is that remote access is often affected by system faults.</a:t>
            </a:r>
          </a:p>
          <a:p>
            <a:r>
              <a:rPr lang="en-US" dirty="0"/>
              <a:t>The network function in the target system can be corrupted.</a:t>
            </a:r>
          </a:p>
          <a:p>
            <a:r>
              <a:rPr lang="en-US" dirty="0"/>
              <a:t>Remote access servers can stop working.</a:t>
            </a:r>
          </a:p>
          <a:p>
            <a:r>
              <a:rPr lang="en-US" dirty="0"/>
              <a:t>If the target system falls into out-of-memory, it could take long to perform remote access due to thrashing.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86148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To enable fault recovery with no remote access, administrators can run a recovery system inside a target system in advance.</a:t>
            </a:r>
          </a:p>
          <a:p>
            <a:r>
              <a:rPr lang="en-US" dirty="0"/>
              <a:t>This method is more reliable in that the recovery system does not rely on the mechanisms for remote access.</a:t>
            </a:r>
          </a:p>
          <a:p>
            <a:r>
              <a:rPr lang="en-US" dirty="0"/>
              <a:t>Even if the network function or the remote access server stop, a recovery system can continue to work.</a:t>
            </a:r>
          </a:p>
          <a:p>
            <a:endParaRPr lang="en-US" dirty="0"/>
          </a:p>
          <a:p>
            <a:r>
              <a:rPr lang="en-US" dirty="0"/>
              <a:t>As an example, a recovery system can be run as processes inside a target system.</a:t>
            </a:r>
          </a:p>
          <a:p>
            <a:r>
              <a:rPr lang="en-US" dirty="0"/>
              <a:t>It periodically checks the system states and performs fault recovery if it detects a system fault.</a:t>
            </a:r>
          </a:p>
          <a:p>
            <a:r>
              <a:rPr lang="en-US" dirty="0"/>
              <a:t>Using processes makes it easy to apply new recovery techniques.</a:t>
            </a:r>
          </a:p>
          <a:p>
            <a:r>
              <a:rPr lang="en-US" dirty="0"/>
              <a:t>However, usable recovery techniques are restricted to the process-level ones.</a:t>
            </a:r>
          </a:p>
          <a:p>
            <a:r>
              <a:rPr lang="en-US" dirty="0"/>
              <a:t>In addition, a recovery system inside the target system still tends to be affected by system faults.</a:t>
            </a:r>
          </a:p>
          <a:p>
            <a:endParaRPr lang="en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99240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To address these issues, in-kernel recovery systems are used.</a:t>
            </a:r>
          </a:p>
          <a:p>
            <a:r>
              <a:rPr lang="en-US" dirty="0"/>
              <a:t>This method embeds a recovery system into the OS kernel and runs it periodically using timer interrupts.</a:t>
            </a:r>
          </a:p>
          <a:p>
            <a:r>
              <a:rPr lang="en-US" dirty="0"/>
              <a:t>In-kernel recovery systems can tolerate system faults more and implement various recovery techniques.</a:t>
            </a:r>
          </a:p>
          <a:p>
            <a:endParaRPr lang="en-US" dirty="0"/>
          </a:p>
          <a:p>
            <a:r>
              <a:rPr lang="en-US" dirty="0"/>
              <a:t>However, it is not realistic to modify the OS kernel whenever a new recovery technique is needed.</a:t>
            </a:r>
          </a:p>
          <a:p>
            <a:r>
              <a:rPr lang="en-US" dirty="0"/>
              <a:t>Theoretically, this issue is addressed if a recovery system can be dynamically loaded as a kernel module.</a:t>
            </a:r>
          </a:p>
          <a:p>
            <a:r>
              <a:rPr lang="en-US" dirty="0"/>
              <a:t>Unfortunately, kernel modules are less powerful because they are often restricted in terms of available kernel variables and functions.</a:t>
            </a:r>
          </a:p>
          <a:p>
            <a:r>
              <a:rPr lang="en-US" dirty="0"/>
              <a:t>In addition, the recovery system is not executed if timer interrupts are not handled due to system faults.</a:t>
            </a:r>
          </a:p>
          <a:p>
            <a:endParaRPr lang="en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18225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So, we propose </a:t>
            </a:r>
            <a:r>
              <a:rPr lang="en-US" dirty="0" err="1"/>
              <a:t>Xfas</a:t>
            </a:r>
            <a:r>
              <a:rPr lang="en-US" dirty="0"/>
              <a:t>, which attempts fault recovery by indirectly changing OS behavior from the outside of the target system without remote access.</a:t>
            </a:r>
          </a:p>
          <a:p>
            <a:r>
              <a:rPr lang="en-US" dirty="0"/>
              <a:t>This figure shows the system architecture of </a:t>
            </a:r>
            <a:r>
              <a:rPr lang="en-US" dirty="0" err="1"/>
              <a:t>Xfas</a:t>
            </a:r>
            <a:r>
              <a:rPr lang="en-US" dirty="0"/>
              <a:t>.</a:t>
            </a:r>
          </a:p>
          <a:p>
            <a:r>
              <a:rPr lang="en-US" dirty="0"/>
              <a:t>The OS and services run inside the target system, and the recovery system runs outside the system.</a:t>
            </a:r>
          </a:p>
          <a:p>
            <a:r>
              <a:rPr lang="en-US" dirty="0"/>
              <a:t>When a system fault occurs in the target system, the external recovery system detects it and identifies its root cause.</a:t>
            </a:r>
          </a:p>
          <a:p>
            <a:r>
              <a:rPr lang="en-US" dirty="0"/>
              <a:t>Then, the recovery system rewrites OS data in the memory of the system.</a:t>
            </a:r>
          </a:p>
          <a:p>
            <a:r>
              <a:rPr lang="en-US" dirty="0" err="1"/>
              <a:t>Xfas</a:t>
            </a:r>
            <a:r>
              <a:rPr lang="en-US" dirty="0"/>
              <a:t> leverages the capabilities of the OS itself and eliminates the root cause of the fault.</a:t>
            </a:r>
          </a:p>
          <a:p>
            <a:endParaRPr lang="en-US" dirty="0"/>
          </a:p>
          <a:p>
            <a:r>
              <a:rPr lang="en-US" dirty="0"/>
              <a:t>Thanks to the direct memory rewrites, developers can implement various recovery techniques without the limitations of processes or kernel modules.</a:t>
            </a:r>
          </a:p>
          <a:p>
            <a:r>
              <a:rPr lang="en-US" dirty="0"/>
              <a:t>For example, </a:t>
            </a:r>
            <a:r>
              <a:rPr lang="en-US" dirty="0" err="1"/>
              <a:t>Xfas</a:t>
            </a:r>
            <a:r>
              <a:rPr lang="en-US" dirty="0"/>
              <a:t> can access any kernel variables.</a:t>
            </a:r>
          </a:p>
          <a:p>
            <a:r>
              <a:rPr lang="en-US" dirty="0"/>
              <a:t>Since the recovery system in </a:t>
            </a:r>
            <a:r>
              <a:rPr lang="en-US" dirty="0" err="1"/>
              <a:t>Xfas</a:t>
            </a:r>
            <a:r>
              <a:rPr lang="en-US" dirty="0"/>
              <a:t> runs as an application, it is easy to apply new recovery techniques.</a:t>
            </a:r>
          </a:p>
          <a:p>
            <a:endParaRPr lang="en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01387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Currently, </a:t>
            </a:r>
            <a:r>
              <a:rPr lang="en-US" dirty="0" err="1"/>
              <a:t>Xfas</a:t>
            </a:r>
            <a:r>
              <a:rPr lang="en-US" dirty="0"/>
              <a:t> presents two instances: </a:t>
            </a:r>
            <a:r>
              <a:rPr lang="en-US" dirty="0" err="1"/>
              <a:t>VMMfas</a:t>
            </a:r>
            <a:r>
              <a:rPr lang="en-US" dirty="0"/>
              <a:t> and </a:t>
            </a:r>
            <a:r>
              <a:rPr lang="en-US" dirty="0" err="1"/>
              <a:t>GPUfas</a:t>
            </a:r>
            <a:r>
              <a:rPr lang="en-US" dirty="0"/>
              <a:t>.</a:t>
            </a:r>
          </a:p>
          <a:p>
            <a:r>
              <a:rPr lang="en-US" dirty="0" err="1"/>
              <a:t>VMMfas</a:t>
            </a:r>
            <a:r>
              <a:rPr lang="en-US" dirty="0"/>
              <a:t> recovers the target system in a virtual machine (VM) from a system fault via the virtual machine monitor (VMM).</a:t>
            </a:r>
          </a:p>
          <a:p>
            <a:r>
              <a:rPr lang="en-US" dirty="0"/>
              <a:t>Since the VMM is logically isolated from a VM, the external recovery system is not affected by a system fault in a VM.</a:t>
            </a:r>
          </a:p>
          <a:p>
            <a:endParaRPr lang="en-US" dirty="0"/>
          </a:p>
          <a:p>
            <a:r>
              <a:rPr lang="en-US" dirty="0" err="1"/>
              <a:t>VMMfas</a:t>
            </a:r>
            <a:r>
              <a:rPr lang="en-US" dirty="0"/>
              <a:t> runs the recovery system outside the VM.</a:t>
            </a:r>
          </a:p>
          <a:p>
            <a:r>
              <a:rPr lang="en-US" dirty="0"/>
              <a:t>It recovers the system in the VM after detecting a system fault by VM introspection.</a:t>
            </a:r>
          </a:p>
          <a:p>
            <a:r>
              <a:rPr lang="en-US" dirty="0"/>
              <a:t>The recovery system uses resources such as CPUs and memory preserved for the host system.</a:t>
            </a:r>
          </a:p>
          <a:p>
            <a:r>
              <a:rPr lang="en-US" dirty="0"/>
              <a:t>Performance isolation provided by the VMM can prevent the recovery system from being affected by excessive resource consumption in the VM.</a:t>
            </a:r>
          </a:p>
          <a:p>
            <a:r>
              <a:rPr lang="en-US" dirty="0"/>
              <a:t>Even if the virtual network of the VM fails, the recovery system can communicate with a remote host using the host network to rely on remote administrators for recovery decisions.</a:t>
            </a:r>
          </a:p>
          <a:p>
            <a:r>
              <a:rPr lang="en-US" dirty="0"/>
              <a:t>We assume that cloud providers provide fault recovery with </a:t>
            </a:r>
            <a:r>
              <a:rPr lang="en-US" dirty="0" err="1"/>
              <a:t>VMMfas</a:t>
            </a:r>
            <a:r>
              <a:rPr lang="en-US" dirty="0"/>
              <a:t> as a service or allow cloud users to run their own recovery systems for </a:t>
            </a:r>
            <a:r>
              <a:rPr lang="en-US" dirty="0" err="1"/>
              <a:t>VMMfas</a:t>
            </a:r>
            <a:r>
              <a:rPr lang="en-US" dirty="0"/>
              <a:t>.</a:t>
            </a:r>
          </a:p>
          <a:p>
            <a:endParaRPr lang="en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952645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On the other hand, </a:t>
            </a:r>
            <a:r>
              <a:rPr lang="en-US" dirty="0" err="1"/>
              <a:t>GPUfas</a:t>
            </a:r>
            <a:r>
              <a:rPr lang="en-US" dirty="0"/>
              <a:t> recovers the target system running in a physical machine from a system fault using a GPU.</a:t>
            </a:r>
          </a:p>
          <a:p>
            <a:r>
              <a:rPr lang="en-US" dirty="0"/>
              <a:t>A GPU is physically isolated from CPUs and main memory, on which the target system runs.</a:t>
            </a:r>
          </a:p>
          <a:p>
            <a:r>
              <a:rPr lang="en-US" dirty="0"/>
              <a:t>For example, CPUs cannot directly corrupt GPU memory unless they initiate DMA accidentally.</a:t>
            </a:r>
          </a:p>
          <a:p>
            <a:r>
              <a:rPr lang="en-US" dirty="0"/>
              <a:t>In addition, the cores and memory dedicated to a GPU are not affected by the resource shortage of the target system.</a:t>
            </a:r>
          </a:p>
          <a:p>
            <a:r>
              <a:rPr lang="en-US" dirty="0"/>
              <a:t>The other programmable PCIe devices could be used for </a:t>
            </a:r>
            <a:r>
              <a:rPr lang="en-US" dirty="0" err="1"/>
              <a:t>Xfas</a:t>
            </a:r>
            <a:r>
              <a:rPr lang="en-US" dirty="0"/>
              <a:t>, but GPUs have an advantage in cost because </a:t>
            </a:r>
            <a:r>
              <a:rPr lang="en-US" dirty="0" err="1"/>
              <a:t>GPUfas</a:t>
            </a:r>
            <a:r>
              <a:rPr lang="en-US" dirty="0"/>
              <a:t> can use inexpensive, low-end GPUs.</a:t>
            </a:r>
          </a:p>
          <a:p>
            <a:endParaRPr lang="en-US" dirty="0"/>
          </a:p>
          <a:p>
            <a:r>
              <a:rPr lang="en-US" dirty="0" err="1"/>
              <a:t>GPUfas</a:t>
            </a:r>
            <a:r>
              <a:rPr lang="en-US" dirty="0"/>
              <a:t> runs the recovery system on a GPU.</a:t>
            </a:r>
          </a:p>
          <a:p>
            <a:r>
              <a:rPr lang="en-US" dirty="0"/>
              <a:t>It recovers the system in a physical machine after detecting a system fault by </a:t>
            </a:r>
            <a:r>
              <a:rPr lang="en-US" dirty="0" err="1"/>
              <a:t>GPUSentinel</a:t>
            </a:r>
            <a:r>
              <a:rPr lang="en-US" dirty="0"/>
              <a:t>, which is our previous work.</a:t>
            </a:r>
          </a:p>
          <a:p>
            <a:r>
              <a:rPr lang="en-US" dirty="0"/>
              <a:t>The recovery system on a GPU can communicate with a remote host using </a:t>
            </a:r>
            <a:r>
              <a:rPr lang="en-US" dirty="0" err="1"/>
              <a:t>GPUDirect</a:t>
            </a:r>
            <a:r>
              <a:rPr lang="en-US" dirty="0"/>
              <a:t> RDMA without the help of the OS.</a:t>
            </a:r>
          </a:p>
          <a:p>
            <a:r>
              <a:rPr lang="en-US" dirty="0" err="1"/>
              <a:t>GPUfas</a:t>
            </a:r>
            <a:r>
              <a:rPr lang="en-US" dirty="0"/>
              <a:t> could be used to recover from system faults of the VMM.</a:t>
            </a:r>
          </a:p>
          <a:p>
            <a:r>
              <a:rPr lang="en-US" dirty="0"/>
              <a:t>It is also useful for the systems running containers.</a:t>
            </a:r>
          </a:p>
          <a:p>
            <a:endParaRPr lang="en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416915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As an example, </a:t>
            </a:r>
            <a:r>
              <a:rPr lang="en-US" dirty="0" err="1"/>
              <a:t>Xfas</a:t>
            </a:r>
            <a:r>
              <a:rPr lang="en-US" dirty="0"/>
              <a:t> can recover from system resource shortage.</a:t>
            </a:r>
          </a:p>
          <a:p>
            <a:r>
              <a:rPr lang="en-US" dirty="0"/>
              <a:t>Excessive resource consumption can cause a system fault.</a:t>
            </a:r>
          </a:p>
          <a:p>
            <a:r>
              <a:rPr lang="en-US" dirty="0"/>
              <a:t>For example, thrashing due to memory shortage makes the system response too slow.</a:t>
            </a:r>
          </a:p>
          <a:p>
            <a:r>
              <a:rPr lang="en-US" dirty="0"/>
              <a:t>The high CPU load degrades the system performance.</a:t>
            </a:r>
          </a:p>
          <a:p>
            <a:endParaRPr lang="en-US" dirty="0"/>
          </a:p>
          <a:p>
            <a:r>
              <a:rPr lang="en-US" dirty="0" err="1"/>
              <a:t>Xfas</a:t>
            </a:r>
            <a:r>
              <a:rPr lang="en-US" dirty="0"/>
              <a:t> can send signals to such abnormal processes causing system faults from the outside of the system.</a:t>
            </a:r>
          </a:p>
          <a:p>
            <a:r>
              <a:rPr lang="en-US" dirty="0"/>
              <a:t>For example, </a:t>
            </a:r>
            <a:r>
              <a:rPr lang="en-US" dirty="0" err="1"/>
              <a:t>Xfas</a:t>
            </a:r>
            <a:r>
              <a:rPr lang="en-US" dirty="0"/>
              <a:t> sends the KILL signal and terminate processes that consume a large amount of memory.</a:t>
            </a:r>
          </a:p>
          <a:p>
            <a:r>
              <a:rPr lang="en-US" dirty="0"/>
              <a:t>After that, the OS reclaims the memory of the terminated processes and prevents thrashing due to out-of-memory.</a:t>
            </a:r>
          </a:p>
          <a:p>
            <a:r>
              <a:rPr lang="en-US" dirty="0"/>
              <a:t>Similarly, </a:t>
            </a:r>
            <a:r>
              <a:rPr lang="en-US" dirty="0" err="1"/>
              <a:t>Xfas</a:t>
            </a:r>
            <a:r>
              <a:rPr lang="en-US" dirty="0"/>
              <a:t> sends the STOP signal and pauses processes that consume too much CPU time.</a:t>
            </a:r>
          </a:p>
          <a:p>
            <a:r>
              <a:rPr lang="en-US" dirty="0"/>
              <a:t>At this time, the OS stops scheduling these processes and restores system performance by reducing the CPU load.</a:t>
            </a:r>
          </a:p>
          <a:p>
            <a:endParaRPr lang="en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41208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599" y="228601"/>
            <a:ext cx="10993967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3600" cap="none" spc="-80" baseline="0">
                <a:solidFill>
                  <a:schemeClr val="tx1"/>
                </a:solidFill>
                <a:latin typeface="Tahoma" charset="0"/>
                <a:ea typeface="MS PGothic" charset="-128"/>
                <a:cs typeface="Tahoma" charset="0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4800600"/>
            <a:ext cx="10993965" cy="1371601"/>
          </a:xfrm>
        </p:spPr>
        <p:txBody>
          <a:bodyPr>
            <a:normAutofit/>
          </a:bodyPr>
          <a:lstStyle>
            <a:lvl1pPr marL="0" indent="0" algn="l">
              <a:buNone/>
              <a:defRPr sz="2400" b="0" cap="none" spc="120" baseline="0">
                <a:solidFill>
                  <a:srgbClr val="C00000"/>
                </a:solidFill>
                <a:latin typeface="Tahoma" charset="0"/>
                <a:ea typeface="MS PGothic" charset="-128"/>
                <a:cs typeface="Tahoma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172201"/>
            <a:ext cx="4572000" cy="304800"/>
          </a:xfrm>
          <a:prstGeom prst="rect">
            <a:avLst/>
          </a:prstGeom>
        </p:spPr>
        <p:txBody>
          <a:bodyPr/>
          <a:lstStyle/>
          <a:p>
            <a:fld id="{B4D39169-43CC-354D-B33E-6809D8D3D472}" type="datetime1">
              <a:rPr kumimoji="1" lang="en-US" altLang="ja-JP" smtClean="0"/>
              <a:t>12/4/23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9600" y="6492876"/>
            <a:ext cx="4572000" cy="28384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9" name="Rectangle 8"/>
          <p:cNvSpPr/>
          <p:nvPr/>
        </p:nvSpPr>
        <p:spPr>
          <a:xfrm>
            <a:off x="12054116" y="4846320"/>
            <a:ext cx="147600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Rectangle 9"/>
          <p:cNvSpPr/>
          <p:nvPr/>
        </p:nvSpPr>
        <p:spPr>
          <a:xfrm>
            <a:off x="12054232" y="0"/>
            <a:ext cx="147600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172201"/>
            <a:ext cx="4572000" cy="304800"/>
          </a:xfrm>
          <a:prstGeom prst="rect">
            <a:avLst/>
          </a:prstGeom>
        </p:spPr>
        <p:txBody>
          <a:bodyPr/>
          <a:lstStyle/>
          <a:p>
            <a:fld id="{26B80597-8588-E24B-8D6F-BA0818DFC19A}" type="datetime1">
              <a:rPr kumimoji="1" lang="en-US" altLang="ja-JP" smtClean="0"/>
              <a:t>12/4/23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9600" y="6492876"/>
            <a:ext cx="4572000" cy="28384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172201"/>
            <a:ext cx="4572000" cy="304800"/>
          </a:xfrm>
          <a:prstGeom prst="rect">
            <a:avLst/>
          </a:prstGeom>
        </p:spPr>
        <p:txBody>
          <a:bodyPr/>
          <a:lstStyle/>
          <a:p>
            <a:fld id="{00327C5A-2C66-EB4C-938C-B2F6D2764303}" type="datetime1">
              <a:rPr kumimoji="1" lang="en-US" altLang="ja-JP" smtClean="0"/>
              <a:t>12/4/23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9600" y="6492876"/>
            <a:ext cx="4572000" cy="28384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719"/>
            <a:ext cx="10992899" cy="954863"/>
          </a:xfrm>
        </p:spPr>
        <p:txBody>
          <a:bodyPr>
            <a:noAutofit/>
          </a:bodyPr>
          <a:lstStyle>
            <a:lvl1pPr>
              <a:defRPr sz="4000" cap="none" baseline="0">
                <a:solidFill>
                  <a:srgbClr val="C00000"/>
                </a:solidFill>
                <a:latin typeface="Tahoma" charset="0"/>
                <a:ea typeface="MS PGothic" charset="-128"/>
                <a:cs typeface="MS PGothic" charset="-128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87887"/>
            <a:ext cx="10992899" cy="5203350"/>
          </a:xfrm>
        </p:spPr>
        <p:txBody>
          <a:bodyPr lIns="108000" rIns="108000"/>
          <a:lstStyle>
            <a:lvl1pPr marL="276225" indent="-277813"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130000"/>
              <a:buFont typeface="Arial"/>
              <a:buChar char="•"/>
              <a:defRPr sz="2800">
                <a:latin typeface="Tahoma" charset="0"/>
                <a:ea typeface="MS PGothic" charset="-128"/>
                <a:cs typeface="MS PGothic" charset="-128"/>
              </a:defRPr>
            </a:lvl1pPr>
            <a:lvl2pPr marL="622300" indent="-260350">
              <a:buClr>
                <a:schemeClr val="tx2"/>
              </a:buClr>
              <a:buSzPct val="130000"/>
              <a:buFont typeface="Arial"/>
              <a:buChar char="•"/>
              <a:defRPr sz="2600">
                <a:latin typeface="Tahoma" charset="0"/>
                <a:ea typeface="MS PGothic" charset="-128"/>
                <a:cs typeface="MS PGothic" charset="-128"/>
              </a:defRPr>
            </a:lvl2pPr>
            <a:lvl3pPr marL="984250" indent="-261938">
              <a:buClr>
                <a:schemeClr val="tx2"/>
              </a:buClr>
              <a:buSzPct val="130000"/>
              <a:buFont typeface="Arial"/>
              <a:buChar char="•"/>
              <a:defRPr sz="2400">
                <a:latin typeface="Tahoma" charset="0"/>
                <a:ea typeface="MS PGothic" charset="-128"/>
                <a:cs typeface="MS PGothic" charset="-128"/>
              </a:defRPr>
            </a:lvl3pPr>
            <a:lvl4pPr marL="1344613" indent="-247650">
              <a:buClr>
                <a:schemeClr val="tx2"/>
              </a:buClr>
              <a:buSzPct val="130000"/>
              <a:buFont typeface="Arial"/>
              <a:buChar char="•"/>
              <a:defRPr sz="2200">
                <a:latin typeface="Tahoma" charset="0"/>
                <a:ea typeface="MS PGothic" charset="-128"/>
                <a:cs typeface="MS PGothic" charset="-128"/>
              </a:defRPr>
            </a:lvl4pPr>
            <a:lvl5pPr marL="1792288" indent="-260350">
              <a:buClr>
                <a:schemeClr val="tx2"/>
              </a:buClr>
              <a:buSzPct val="130000"/>
              <a:buFont typeface="Arial"/>
              <a:buChar char="•"/>
              <a:tabLst>
                <a:tab pos="1792288" algn="l"/>
              </a:tabLst>
              <a:defRPr sz="2000">
                <a:latin typeface="Tahoma" charset="0"/>
                <a:ea typeface="MS PGothic" charset="-128"/>
                <a:cs typeface="MS PGothic" charset="-128"/>
              </a:defRPr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 dirty="0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 dirty="0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 dirty="0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 dirty="0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47801"/>
            <a:ext cx="10993967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4800" b="0" cap="none" spc="-80" baseline="0">
                <a:solidFill>
                  <a:schemeClr val="tx1"/>
                </a:solidFill>
              </a:defRPr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228601"/>
            <a:ext cx="103632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09600" y="6172201"/>
            <a:ext cx="4572000" cy="304800"/>
          </a:xfrm>
          <a:prstGeom prst="rect">
            <a:avLst/>
          </a:prstGeom>
        </p:spPr>
        <p:txBody>
          <a:bodyPr/>
          <a:lstStyle/>
          <a:p>
            <a:fld id="{05FE8C84-541C-3D44-B9FE-2AF890D7F35E}" type="datetime1">
              <a:rPr kumimoji="1" lang="en-US" altLang="ja-JP" smtClean="0"/>
              <a:t>12/4/23</a:t>
            </a:fld>
            <a:endParaRPr kumimoji="1" lang="ja-JP" alt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>
          <a:xfrm>
            <a:off x="609600" y="6492876"/>
            <a:ext cx="4572000" cy="28384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74240" y="1574800"/>
            <a:ext cx="438912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86880" y="1574800"/>
            <a:ext cx="438912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172201"/>
            <a:ext cx="4572000" cy="304800"/>
          </a:xfrm>
          <a:prstGeom prst="rect">
            <a:avLst/>
          </a:prstGeom>
        </p:spPr>
        <p:txBody>
          <a:bodyPr/>
          <a:lstStyle/>
          <a:p>
            <a:fld id="{EAAF463E-FBB7-B04E-A671-4BEF2652EC21}" type="datetime1">
              <a:rPr kumimoji="1" lang="en-US" altLang="ja-JP" smtClean="0"/>
              <a:t>12/4/23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09600" y="6492876"/>
            <a:ext cx="4572000" cy="28384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70176" y="1572768"/>
            <a:ext cx="438912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70176" y="2259366"/>
            <a:ext cx="438912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790944" y="1572768"/>
            <a:ext cx="438912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790944" y="2259366"/>
            <a:ext cx="438912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09600" y="6172201"/>
            <a:ext cx="4572000" cy="304800"/>
          </a:xfrm>
          <a:prstGeom prst="rect">
            <a:avLst/>
          </a:prstGeom>
        </p:spPr>
        <p:txBody>
          <a:bodyPr/>
          <a:lstStyle/>
          <a:p>
            <a:fld id="{AF0D4B2B-C88E-7444-A00C-F80CD9119F05}" type="datetime1">
              <a:rPr kumimoji="1" lang="en-US" altLang="ja-JP" smtClean="0"/>
              <a:t>12/4/23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09600" y="6492876"/>
            <a:ext cx="4572000" cy="28384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09600" y="6172201"/>
            <a:ext cx="4572000" cy="304800"/>
          </a:xfrm>
          <a:prstGeom prst="rect">
            <a:avLst/>
          </a:prstGeom>
        </p:spPr>
        <p:txBody>
          <a:bodyPr/>
          <a:lstStyle/>
          <a:p>
            <a:fld id="{B41709F7-5939-B84F-8A8E-17CF51F38FB0}" type="datetime1">
              <a:rPr kumimoji="1" lang="en-US" altLang="ja-JP" smtClean="0"/>
              <a:t>12/4/23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09600" y="6492876"/>
            <a:ext cx="4572000" cy="28384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09600" y="6172201"/>
            <a:ext cx="4572000" cy="304800"/>
          </a:xfrm>
          <a:prstGeom prst="rect">
            <a:avLst/>
          </a:prstGeom>
        </p:spPr>
        <p:txBody>
          <a:bodyPr/>
          <a:lstStyle/>
          <a:p>
            <a:fld id="{7101A9B3-1295-5247-8BE8-AA52927A28E9}" type="datetime1">
              <a:rPr kumimoji="1" lang="en-US" altLang="ja-JP" smtClean="0"/>
              <a:t>12/4/23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09600" y="6492876"/>
            <a:ext cx="4572000" cy="28384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1600200"/>
            <a:ext cx="6815667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600200"/>
            <a:ext cx="4011084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172201"/>
            <a:ext cx="4572000" cy="304800"/>
          </a:xfrm>
          <a:prstGeom prst="rect">
            <a:avLst/>
          </a:prstGeom>
        </p:spPr>
        <p:txBody>
          <a:bodyPr/>
          <a:lstStyle/>
          <a:p>
            <a:fld id="{D1357784-8B35-DB4F-AB5D-63C2CCF9BD3F}" type="datetime1">
              <a:rPr kumimoji="1" lang="en-US" altLang="ja-JP" smtClean="0"/>
              <a:t>12/4/23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09600" y="6492876"/>
            <a:ext cx="4572000" cy="28384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2001499" y="4846320"/>
            <a:ext cx="190501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12001169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プレースホルダーまでドラッグするかアイコンをクリックして図を追加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5715000"/>
            <a:ext cx="108712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172201"/>
            <a:ext cx="4572000" cy="304800"/>
          </a:xfrm>
          <a:prstGeom prst="rect">
            <a:avLst/>
          </a:prstGeom>
        </p:spPr>
        <p:txBody>
          <a:bodyPr/>
          <a:lstStyle/>
          <a:p>
            <a:fld id="{1552B714-0073-CB4B-9192-BD9D6D8133DA}" type="datetime1">
              <a:rPr kumimoji="1" lang="en-US" altLang="ja-JP" smtClean="0"/>
              <a:t>12/4/23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09600" y="6492876"/>
            <a:ext cx="4572000" cy="28384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D6F57A23-CB21-D340-80A0-623F78F268E8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609600" y="4953000"/>
            <a:ext cx="108712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2001499" y="0"/>
            <a:ext cx="190501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152718"/>
            <a:ext cx="11100079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52600"/>
            <a:ext cx="11100077" cy="47687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116162" y="66077"/>
            <a:ext cx="9178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 b="1">
                <a:solidFill>
                  <a:schemeClr val="tx2"/>
                </a:solidFill>
              </a:defRPr>
            </a:lvl1pPr>
          </a:lstStyle>
          <a:p>
            <a:fld id="{D6F57A23-CB21-D340-80A0-623F78F268E8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7" name="Rectangle 6"/>
          <p:cNvSpPr/>
          <p:nvPr/>
        </p:nvSpPr>
        <p:spPr>
          <a:xfrm>
            <a:off x="12057864" y="0"/>
            <a:ext cx="144000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Rectangle 7"/>
          <p:cNvSpPr/>
          <p:nvPr/>
        </p:nvSpPr>
        <p:spPr>
          <a:xfrm>
            <a:off x="12057864" y="1371600"/>
            <a:ext cx="144000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8" r:id="rId1"/>
    <p:sldLayoutId id="2147483859" r:id="rId2"/>
    <p:sldLayoutId id="2147483860" r:id="rId3"/>
    <p:sldLayoutId id="2147483861" r:id="rId4"/>
    <p:sldLayoutId id="2147483862" r:id="rId5"/>
    <p:sldLayoutId id="2147483863" r:id="rId6"/>
    <p:sldLayoutId id="2147483864" r:id="rId7"/>
    <p:sldLayoutId id="2147483865" r:id="rId8"/>
    <p:sldLayoutId id="2147483866" r:id="rId9"/>
    <p:sldLayoutId id="2147483867" r:id="rId10"/>
    <p:sldLayoutId id="2147483868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kumimoji="1"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kumimoji="1"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6.xml"/><Relationship Id="rId4" Type="http://schemas.openxmlformats.org/officeDocument/2006/relationships/chart" Target="../charts/chart5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8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0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ja-JP" sz="4800" dirty="0" err="1"/>
              <a:t>Xfas</a:t>
            </a:r>
            <a:r>
              <a:rPr lang="en-US" altLang="ja-JP" sz="4800" dirty="0"/>
              <a:t>: Fault Recovery by Externally Controlling OS Behavior</a:t>
            </a:r>
            <a:endParaRPr lang="ja-JP" altLang="en-US" sz="48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algn="r">
              <a:tabLst>
                <a:tab pos="3902075" algn="l"/>
              </a:tabLst>
            </a:pPr>
            <a:r>
              <a:rPr lang="en-US" altLang="ja-JP" dirty="0" err="1">
                <a:solidFill>
                  <a:schemeClr val="tx1"/>
                </a:solidFill>
                <a:latin typeface="Tahoma"/>
                <a:cs typeface="Tahoma"/>
              </a:rPr>
              <a:t>Kento</a:t>
            </a:r>
            <a:r>
              <a:rPr lang="en-US" altLang="ja-JP" dirty="0">
                <a:solidFill>
                  <a:schemeClr val="tx1"/>
                </a:solidFill>
                <a:latin typeface="Tahoma"/>
                <a:cs typeface="Tahoma"/>
              </a:rPr>
              <a:t> Kimura and </a:t>
            </a:r>
            <a:r>
              <a:rPr lang="en-US" altLang="ja-JP" u="sng" dirty="0">
                <a:solidFill>
                  <a:schemeClr val="tx1"/>
                </a:solidFill>
                <a:latin typeface="Tahoma"/>
                <a:cs typeface="Tahoma"/>
              </a:rPr>
              <a:t>Kenichi Kourai</a:t>
            </a:r>
            <a:endParaRPr lang="en-US" altLang="ja-JP" dirty="0">
              <a:solidFill>
                <a:schemeClr val="tx1"/>
              </a:solidFill>
              <a:latin typeface="Tahoma"/>
              <a:cs typeface="Tahoma"/>
            </a:endParaRPr>
          </a:p>
          <a:p>
            <a:pPr algn="r"/>
            <a:r>
              <a:rPr lang="en-US" altLang="ja-JP" dirty="0">
                <a:solidFill>
                  <a:schemeClr val="tx1"/>
                </a:solidFill>
                <a:latin typeface="Tahoma"/>
                <a:cs typeface="Tahoma"/>
              </a:rPr>
              <a:t>Kyushu Institute of Technology, Japan</a:t>
            </a:r>
          </a:p>
        </p:txBody>
      </p:sp>
    </p:spTree>
    <p:extLst>
      <p:ext uri="{BB962C8B-B14F-4D97-AF65-F5344CB8AC3E}">
        <p14:creationId xmlns:p14="http://schemas.microsoft.com/office/powerpoint/2010/main" val="1855995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346"/>
    </mc:Choice>
    <mc:Fallback xmlns="">
      <p:transition spd="slow" advTm="9346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8C0192-C1A3-7677-44A1-5CEA604612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P" dirty="0"/>
              <a:t>Example 2: In-kernel Deadlocks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CD89B8-7FE3-90F4-B37C-33FCBAD2DF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JP" dirty="0"/>
              <a:t>Missing lock release causes a deadlock</a:t>
            </a:r>
          </a:p>
          <a:p>
            <a:pPr lvl="1"/>
            <a:r>
              <a:rPr lang="en-JP" dirty="0"/>
              <a:t>A typical and frequent bug in the kernel</a:t>
            </a:r>
          </a:p>
          <a:p>
            <a:pPr lvl="1"/>
            <a:r>
              <a:rPr lang="en-JP" dirty="0"/>
              <a:t>Kernel threads wait for lock release infinitely by busy waiting</a:t>
            </a:r>
          </a:p>
          <a:p>
            <a:r>
              <a:rPr lang="en-JP" dirty="0"/>
              <a:t>Execute missed lock release to resolve this deadlock</a:t>
            </a:r>
          </a:p>
          <a:p>
            <a:pPr lvl="1"/>
            <a:r>
              <a:rPr lang="en-JP" dirty="0"/>
              <a:t>Just release a spinlock that should be released by the kernel</a:t>
            </a:r>
          </a:p>
          <a:p>
            <a:pPr lvl="1"/>
            <a:r>
              <a:rPr lang="en-JP" dirty="0"/>
              <a:t>Lead to no data inconsistency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C708A3-CD1D-7A27-5390-17FC4BCCF9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10</a:t>
            </a:fld>
            <a:endParaRPr kumimoji="1" lang="ja-JP" altLang="en-US"/>
          </a:p>
        </p:txBody>
      </p:sp>
      <p:sp>
        <p:nvSpPr>
          <p:cNvPr id="16" name="Rounded Rectangle 15">
            <a:extLst>
              <a:ext uri="{FF2B5EF4-FFF2-40B4-BE49-F238E27FC236}">
                <a16:creationId xmlns:a16="http://schemas.microsoft.com/office/drawing/2014/main" id="{F0771B81-39D6-B6C9-3DC0-BA0AE044BDE7}"/>
              </a:ext>
            </a:extLst>
          </p:cNvPr>
          <p:cNvSpPr/>
          <p:nvPr/>
        </p:nvSpPr>
        <p:spPr>
          <a:xfrm>
            <a:off x="2418080" y="4439919"/>
            <a:ext cx="5445760" cy="1940561"/>
          </a:xfrm>
          <a:prstGeom prst="round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 dirty="0"/>
          </a:p>
        </p:txBody>
      </p:sp>
      <p:sp>
        <p:nvSpPr>
          <p:cNvPr id="17" name="Rounded Rectangle 16">
            <a:extLst>
              <a:ext uri="{FF2B5EF4-FFF2-40B4-BE49-F238E27FC236}">
                <a16:creationId xmlns:a16="http://schemas.microsoft.com/office/drawing/2014/main" id="{D5CB605A-5BAB-2545-F7EE-BFE68409144D}"/>
              </a:ext>
            </a:extLst>
          </p:cNvPr>
          <p:cNvSpPr/>
          <p:nvPr/>
        </p:nvSpPr>
        <p:spPr>
          <a:xfrm>
            <a:off x="4013199" y="5729034"/>
            <a:ext cx="3535680" cy="401405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spinlock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9C1EA1E2-2E3F-0E83-F673-42F74D934905}"/>
              </a:ext>
            </a:extLst>
          </p:cNvPr>
          <p:cNvCxnSpPr>
            <a:cxnSpLocks/>
            <a:stCxn id="23" idx="2"/>
          </p:cNvCxnSpPr>
          <p:nvPr/>
        </p:nvCxnSpPr>
        <p:spPr>
          <a:xfrm>
            <a:off x="6686973" y="5007342"/>
            <a:ext cx="0" cy="721692"/>
          </a:xfrm>
          <a:prstGeom prst="straightConnector1">
            <a:avLst/>
          </a:prstGeom>
          <a:ln w="28575" cmpd="sng">
            <a:solidFill>
              <a:schemeClr val="bg1"/>
            </a:solidFill>
            <a:prstDash val="solid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E1DA0BF9-C84F-F11F-15C9-365A5CF239E3}"/>
              </a:ext>
            </a:extLst>
          </p:cNvPr>
          <p:cNvCxnSpPr>
            <a:cxnSpLocks/>
          </p:cNvCxnSpPr>
          <p:nvPr/>
        </p:nvCxnSpPr>
        <p:spPr>
          <a:xfrm>
            <a:off x="4935563" y="5016664"/>
            <a:ext cx="0" cy="712370"/>
          </a:xfrm>
          <a:prstGeom prst="straightConnector1">
            <a:avLst/>
          </a:prstGeom>
          <a:ln w="28575" cmpd="sng">
            <a:solidFill>
              <a:schemeClr val="bg1"/>
            </a:solidFill>
            <a:prstDash val="sysDash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Rounded Rectangle 21">
            <a:extLst>
              <a:ext uri="{FF2B5EF4-FFF2-40B4-BE49-F238E27FC236}">
                <a16:creationId xmlns:a16="http://schemas.microsoft.com/office/drawing/2014/main" id="{592476DA-2251-1469-E4D2-B7474F20D4B3}"/>
              </a:ext>
            </a:extLst>
          </p:cNvPr>
          <p:cNvSpPr/>
          <p:nvPr/>
        </p:nvSpPr>
        <p:spPr>
          <a:xfrm>
            <a:off x="4230493" y="4648996"/>
            <a:ext cx="1115474" cy="358346"/>
          </a:xfrm>
          <a:prstGeom prst="round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bg1"/>
                </a:solidFill>
              </a:rPr>
              <a:t>thread</a:t>
            </a:r>
          </a:p>
        </p:txBody>
      </p:sp>
      <p:sp>
        <p:nvSpPr>
          <p:cNvPr id="23" name="Rounded Rectangle 22">
            <a:extLst>
              <a:ext uri="{FF2B5EF4-FFF2-40B4-BE49-F238E27FC236}">
                <a16:creationId xmlns:a16="http://schemas.microsoft.com/office/drawing/2014/main" id="{5AF56DC6-7B47-6DAE-62D6-F8AF2BECF47D}"/>
              </a:ext>
            </a:extLst>
          </p:cNvPr>
          <p:cNvSpPr/>
          <p:nvPr/>
        </p:nvSpPr>
        <p:spPr>
          <a:xfrm>
            <a:off x="6129236" y="4648996"/>
            <a:ext cx="1115474" cy="358346"/>
          </a:xfrm>
          <a:prstGeom prst="round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bg1"/>
                </a:solidFill>
              </a:rPr>
              <a:t>thread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949CBAAE-B146-959C-BAD5-CA902E16758E}"/>
              </a:ext>
            </a:extLst>
          </p:cNvPr>
          <p:cNvSpPr txBox="1"/>
          <p:nvPr/>
        </p:nvSpPr>
        <p:spPr>
          <a:xfrm>
            <a:off x="4970607" y="5029984"/>
            <a:ext cx="9669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JP" dirty="0">
                <a:solidFill>
                  <a:schemeClr val="bg1"/>
                </a:solidFill>
              </a:rPr>
              <a:t>miss</a:t>
            </a:r>
          </a:p>
          <a:p>
            <a:pPr algn="ctr"/>
            <a:r>
              <a:rPr lang="en-JP" dirty="0">
                <a:solidFill>
                  <a:schemeClr val="bg1"/>
                </a:solidFill>
              </a:rPr>
              <a:t>release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C98AB978-4E8A-09BA-3BE8-946C40440359}"/>
              </a:ext>
            </a:extLst>
          </p:cNvPr>
          <p:cNvSpPr txBox="1"/>
          <p:nvPr/>
        </p:nvSpPr>
        <p:spPr>
          <a:xfrm>
            <a:off x="6745736" y="5027662"/>
            <a:ext cx="94128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JP" dirty="0">
                <a:solidFill>
                  <a:schemeClr val="bg1"/>
                </a:solidFill>
              </a:rPr>
              <a:t>wait to</a:t>
            </a:r>
          </a:p>
          <a:p>
            <a:pPr algn="ctr"/>
            <a:r>
              <a:rPr lang="en-JP" dirty="0">
                <a:solidFill>
                  <a:schemeClr val="bg1"/>
                </a:solidFill>
              </a:rPr>
              <a:t>acquire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E2ECEC1-2396-B966-86A2-EC23E366DAFA}"/>
              </a:ext>
            </a:extLst>
          </p:cNvPr>
          <p:cNvSpPr txBox="1"/>
          <p:nvPr/>
        </p:nvSpPr>
        <p:spPr>
          <a:xfrm>
            <a:off x="2546970" y="5839621"/>
            <a:ext cx="12105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JP" dirty="0">
                <a:solidFill>
                  <a:schemeClr val="bg1"/>
                </a:solidFill>
              </a:rPr>
              <a:t>OS kernel</a:t>
            </a: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43EE9A52-C2DE-0D3C-AC2C-09BEAC492ACD}"/>
              </a:ext>
            </a:extLst>
          </p:cNvPr>
          <p:cNvCxnSpPr>
            <a:cxnSpLocks/>
          </p:cNvCxnSpPr>
          <p:nvPr/>
        </p:nvCxnSpPr>
        <p:spPr>
          <a:xfrm>
            <a:off x="4613466" y="5016664"/>
            <a:ext cx="0" cy="712370"/>
          </a:xfrm>
          <a:prstGeom prst="straightConnector1">
            <a:avLst/>
          </a:prstGeom>
          <a:ln w="28575" cmpd="sng">
            <a:solidFill>
              <a:schemeClr val="bg1"/>
            </a:solidFill>
            <a:prstDash val="solid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E3BEB217-A1FB-6D3C-0DEA-22935793A024}"/>
              </a:ext>
            </a:extLst>
          </p:cNvPr>
          <p:cNvSpPr txBox="1"/>
          <p:nvPr/>
        </p:nvSpPr>
        <p:spPr>
          <a:xfrm>
            <a:off x="3633741" y="5146301"/>
            <a:ext cx="9412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>
                <a:solidFill>
                  <a:schemeClr val="bg1"/>
                </a:solidFill>
              </a:rPr>
              <a:t>acquire</a:t>
            </a:r>
          </a:p>
        </p:txBody>
      </p:sp>
      <p:sp>
        <p:nvSpPr>
          <p:cNvPr id="32" name="Right Arrow 31">
            <a:extLst>
              <a:ext uri="{FF2B5EF4-FFF2-40B4-BE49-F238E27FC236}">
                <a16:creationId xmlns:a16="http://schemas.microsoft.com/office/drawing/2014/main" id="{B8D4A225-54E4-5096-1612-D42E744EA5C2}"/>
              </a:ext>
            </a:extLst>
          </p:cNvPr>
          <p:cNvSpPr/>
          <p:nvPr/>
        </p:nvSpPr>
        <p:spPr>
          <a:xfrm rot="10800000">
            <a:off x="7579361" y="5784772"/>
            <a:ext cx="883920" cy="289927"/>
          </a:xfrm>
          <a:prstGeom prst="rightArrow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11F7F70C-6BCC-002B-4D80-2C6FA6040E9D}"/>
              </a:ext>
            </a:extLst>
          </p:cNvPr>
          <p:cNvSpPr txBox="1"/>
          <p:nvPr/>
        </p:nvSpPr>
        <p:spPr>
          <a:xfrm>
            <a:off x="8517676" y="5729034"/>
            <a:ext cx="9412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release</a:t>
            </a:r>
          </a:p>
        </p:txBody>
      </p:sp>
    </p:spTree>
    <p:extLst>
      <p:ext uri="{BB962C8B-B14F-4D97-AF65-F5344CB8AC3E}">
        <p14:creationId xmlns:p14="http://schemas.microsoft.com/office/powerpoint/2010/main" val="10273133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8762"/>
    </mc:Choice>
    <mc:Fallback xmlns="">
      <p:transition spd="slow" advTm="58762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F52CFA-0443-D488-8481-599381FCF3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P" dirty="0"/>
              <a:t>Technique 1: Pseudo Signal Sending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A9E2EF-7760-9EF4-E8DB-0C8E3F254C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JP" dirty="0"/>
              <a:t>Mimic signal sending outside the system</a:t>
            </a:r>
          </a:p>
          <a:p>
            <a:pPr lvl="1"/>
            <a:r>
              <a:rPr lang="en-JP" dirty="0"/>
              <a:t>Change the process state to the same one after a signal is sent</a:t>
            </a:r>
          </a:p>
          <a:p>
            <a:pPr lvl="1"/>
            <a:r>
              <a:rPr lang="en-JP" dirty="0"/>
              <a:t>Rewrite process data in kernel memory</a:t>
            </a:r>
          </a:p>
          <a:p>
            <a:pPr lvl="2"/>
            <a:r>
              <a:rPr lang="en-JP" dirty="0"/>
              <a:t>Set the corresponding bit in the signal bitmap of a target process</a:t>
            </a:r>
          </a:p>
          <a:p>
            <a:pPr lvl="2"/>
            <a:r>
              <a:rPr lang="en-JP" dirty="0"/>
              <a:t>Set a signal pending flag in the process</a:t>
            </a:r>
          </a:p>
          <a:p>
            <a:pPr lvl="1"/>
            <a:r>
              <a:rPr lang="en-JP" dirty="0"/>
              <a:t>The injected signal is handled in the kernel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545D34-0ADE-00BF-5585-80F7024AA8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11</a:t>
            </a:fld>
            <a:endParaRPr kumimoji="1" lang="ja-JP" altLang="en-US"/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576739DA-6620-19A9-332C-AF4038070763}"/>
              </a:ext>
            </a:extLst>
          </p:cNvPr>
          <p:cNvSpPr/>
          <p:nvPr/>
        </p:nvSpPr>
        <p:spPr>
          <a:xfrm>
            <a:off x="2164079" y="5118691"/>
            <a:ext cx="4866641" cy="1351280"/>
          </a:xfrm>
          <a:prstGeom prst="round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 dirty="0"/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EF604572-FD65-365E-D2A8-5D6B917ED566}"/>
              </a:ext>
            </a:extLst>
          </p:cNvPr>
          <p:cNvSpPr/>
          <p:nvPr/>
        </p:nvSpPr>
        <p:spPr>
          <a:xfrm>
            <a:off x="3835988" y="5321891"/>
            <a:ext cx="2961052" cy="944880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767EBEE-D642-7E3D-A7BB-7773384026E5}"/>
              </a:ext>
            </a:extLst>
          </p:cNvPr>
          <p:cNvSpPr/>
          <p:nvPr/>
        </p:nvSpPr>
        <p:spPr>
          <a:xfrm>
            <a:off x="4973320" y="5453971"/>
            <a:ext cx="1574800" cy="345440"/>
          </a:xfrm>
          <a:prstGeom prst="rect">
            <a:avLst/>
          </a:prstGeom>
          <a:solidFill>
            <a:srgbClr val="FFFF0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signal bitmap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169AEC5-28D2-2871-2A1A-66A63B02CFFA}"/>
              </a:ext>
            </a:extLst>
          </p:cNvPr>
          <p:cNvSpPr/>
          <p:nvPr/>
        </p:nvSpPr>
        <p:spPr>
          <a:xfrm>
            <a:off x="4973320" y="5799411"/>
            <a:ext cx="1574800" cy="345440"/>
          </a:xfrm>
          <a:prstGeom prst="rect">
            <a:avLst/>
          </a:prstGeom>
          <a:solidFill>
            <a:srgbClr val="FFFF0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pending flag</a:t>
            </a:r>
          </a:p>
        </p:txBody>
      </p:sp>
      <p:sp>
        <p:nvSpPr>
          <p:cNvPr id="11" name="Rounded Rectangle 10">
            <a:extLst>
              <a:ext uri="{FF2B5EF4-FFF2-40B4-BE49-F238E27FC236}">
                <a16:creationId xmlns:a16="http://schemas.microsoft.com/office/drawing/2014/main" id="{2B29F491-7E92-947C-392D-F9A02EFEAC37}"/>
              </a:ext>
            </a:extLst>
          </p:cNvPr>
          <p:cNvSpPr/>
          <p:nvPr/>
        </p:nvSpPr>
        <p:spPr>
          <a:xfrm>
            <a:off x="5202983" y="4306852"/>
            <a:ext cx="1115474" cy="358346"/>
          </a:xfrm>
          <a:prstGeom prst="round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bg1"/>
                </a:solidFill>
              </a:rPr>
              <a:t>process</a:t>
            </a:r>
          </a:p>
        </p:txBody>
      </p:sp>
      <p:sp>
        <p:nvSpPr>
          <p:cNvPr id="13" name="Rounded Rectangle 12">
            <a:extLst>
              <a:ext uri="{FF2B5EF4-FFF2-40B4-BE49-F238E27FC236}">
                <a16:creationId xmlns:a16="http://schemas.microsoft.com/office/drawing/2014/main" id="{A1A8B54C-019A-28AA-C010-B414136D344F}"/>
              </a:ext>
            </a:extLst>
          </p:cNvPr>
          <p:cNvSpPr/>
          <p:nvPr/>
        </p:nvSpPr>
        <p:spPr>
          <a:xfrm>
            <a:off x="8391053" y="5482323"/>
            <a:ext cx="1169773" cy="632769"/>
          </a:xfrm>
          <a:prstGeom prst="roundRect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/>
              <a:t>recovery system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1BDD2858-10D3-B7B9-4393-92F82A5CCF3F}"/>
              </a:ext>
            </a:extLst>
          </p:cNvPr>
          <p:cNvCxnSpPr>
            <a:cxnSpLocks/>
            <a:stCxn id="13" idx="1"/>
          </p:cNvCxnSpPr>
          <p:nvPr/>
        </p:nvCxnSpPr>
        <p:spPr>
          <a:xfrm flipH="1">
            <a:off x="6548120" y="5798708"/>
            <a:ext cx="1842933" cy="0"/>
          </a:xfrm>
          <a:prstGeom prst="straightConnector1">
            <a:avLst/>
          </a:prstGeom>
          <a:ln w="28575" cmpd="sng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ECEB30D1-D428-6A71-939C-7834ACD09BA8}"/>
              </a:ext>
            </a:extLst>
          </p:cNvPr>
          <p:cNvSpPr txBox="1"/>
          <p:nvPr/>
        </p:nvSpPr>
        <p:spPr>
          <a:xfrm>
            <a:off x="7272305" y="5390457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rewrite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15C0B41-168E-E736-680F-BA3701FBE133}"/>
              </a:ext>
            </a:extLst>
          </p:cNvPr>
          <p:cNvSpPr txBox="1"/>
          <p:nvPr/>
        </p:nvSpPr>
        <p:spPr>
          <a:xfrm>
            <a:off x="2298222" y="5981288"/>
            <a:ext cx="12105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JP" dirty="0">
                <a:solidFill>
                  <a:schemeClr val="bg1"/>
                </a:solidFill>
              </a:rPr>
              <a:t>OS kernel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C861192E-CE43-170A-0260-E95DC99B380C}"/>
              </a:ext>
            </a:extLst>
          </p:cNvPr>
          <p:cNvCxnSpPr>
            <a:cxnSpLocks/>
            <a:endCxn id="11" idx="2"/>
          </p:cNvCxnSpPr>
          <p:nvPr/>
        </p:nvCxnSpPr>
        <p:spPr>
          <a:xfrm flipV="1">
            <a:off x="5760720" y="4665198"/>
            <a:ext cx="0" cy="452086"/>
          </a:xfrm>
          <a:prstGeom prst="straightConnector1">
            <a:avLst/>
          </a:prstGeom>
          <a:ln w="28575" cmpd="sng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9F4A0326-70CC-9769-2AAC-0424388571DC}"/>
              </a:ext>
            </a:extLst>
          </p:cNvPr>
          <p:cNvSpPr txBox="1"/>
          <p:nvPr/>
        </p:nvSpPr>
        <p:spPr>
          <a:xfrm>
            <a:off x="5813071" y="4684650"/>
            <a:ext cx="7873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signal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4FD5731-ED81-820D-E8AE-66FE7D975581}"/>
              </a:ext>
            </a:extLst>
          </p:cNvPr>
          <p:cNvSpPr txBox="1"/>
          <p:nvPr/>
        </p:nvSpPr>
        <p:spPr>
          <a:xfrm>
            <a:off x="3899072" y="5471165"/>
            <a:ext cx="99257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JP" dirty="0"/>
              <a:t>process</a:t>
            </a:r>
          </a:p>
          <a:p>
            <a:pPr algn="ctr"/>
            <a:r>
              <a:rPr lang="en-JP" dirty="0"/>
              <a:t>data</a:t>
            </a:r>
          </a:p>
        </p:txBody>
      </p:sp>
    </p:spTree>
    <p:extLst>
      <p:ext uri="{BB962C8B-B14F-4D97-AF65-F5344CB8AC3E}">
        <p14:creationId xmlns:p14="http://schemas.microsoft.com/office/powerpoint/2010/main" val="5594138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7611"/>
    </mc:Choice>
    <mc:Fallback xmlns="">
      <p:transition spd="slow" advTm="47611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CEA00B-993F-E45B-E685-F3E5E0EB02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P" dirty="0"/>
              <a:t>Technique 2: Pseudo Process Scheduling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629E52-F424-DA82-12A0-BA5A1EF764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JP" dirty="0"/>
              <a:t>Mimic process scheduling outside the system</a:t>
            </a:r>
          </a:p>
          <a:p>
            <a:pPr lvl="1"/>
            <a:r>
              <a:rPr lang="en-JP" dirty="0"/>
              <a:t>Necessary to control paused processes as early as possible</a:t>
            </a:r>
          </a:p>
          <a:p>
            <a:pPr lvl="2"/>
            <a:r>
              <a:rPr lang="en-JP" dirty="0"/>
              <a:t>Schedule the target process so that the injected signal is handled</a:t>
            </a:r>
          </a:p>
          <a:p>
            <a:pPr lvl="1"/>
            <a:r>
              <a:rPr lang="en-JP" dirty="0"/>
              <a:t>Change the state of the process scheduler</a:t>
            </a:r>
          </a:p>
          <a:p>
            <a:pPr lvl="1"/>
            <a:r>
              <a:rPr lang="en-JP" dirty="0"/>
              <a:t>Rewrite scheduling data in kernel memory</a:t>
            </a:r>
          </a:p>
          <a:p>
            <a:pPr lvl="2"/>
            <a:r>
              <a:rPr lang="en-JP" dirty="0"/>
              <a:t>Emulate in-kernel scheduler functions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29A5BE-BC62-6E73-0843-90EB0FC279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12</a:t>
            </a:fld>
            <a:endParaRPr kumimoji="1" lang="ja-JP" altLang="en-US"/>
          </a:p>
        </p:txBody>
      </p:sp>
      <p:sp>
        <p:nvSpPr>
          <p:cNvPr id="18" name="Rounded Rectangle 17">
            <a:extLst>
              <a:ext uri="{FF2B5EF4-FFF2-40B4-BE49-F238E27FC236}">
                <a16:creationId xmlns:a16="http://schemas.microsoft.com/office/drawing/2014/main" id="{2CC05988-5ECD-606D-AF21-A202E15FC56C}"/>
              </a:ext>
            </a:extLst>
          </p:cNvPr>
          <p:cNvSpPr/>
          <p:nvPr/>
        </p:nvSpPr>
        <p:spPr>
          <a:xfrm>
            <a:off x="1879603" y="5139957"/>
            <a:ext cx="4998717" cy="1351280"/>
          </a:xfrm>
          <a:prstGeom prst="round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 dirty="0"/>
          </a:p>
        </p:txBody>
      </p:sp>
      <p:sp>
        <p:nvSpPr>
          <p:cNvPr id="19" name="Rounded Rectangle 18">
            <a:extLst>
              <a:ext uri="{FF2B5EF4-FFF2-40B4-BE49-F238E27FC236}">
                <a16:creationId xmlns:a16="http://schemas.microsoft.com/office/drawing/2014/main" id="{49D7AF64-9C55-645B-B750-A7CBE698A5FC}"/>
              </a:ext>
            </a:extLst>
          </p:cNvPr>
          <p:cNvSpPr/>
          <p:nvPr/>
        </p:nvSpPr>
        <p:spPr>
          <a:xfrm>
            <a:off x="3444240" y="5343157"/>
            <a:ext cx="3200400" cy="944880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347B6A54-86D6-D8F3-C84F-BB4D9AE8BA45}"/>
              </a:ext>
            </a:extLst>
          </p:cNvPr>
          <p:cNvSpPr/>
          <p:nvPr/>
        </p:nvSpPr>
        <p:spPr>
          <a:xfrm>
            <a:off x="4820920" y="5475237"/>
            <a:ext cx="1574800" cy="345440"/>
          </a:xfrm>
          <a:prstGeom prst="rect">
            <a:avLst/>
          </a:prstGeom>
          <a:solidFill>
            <a:srgbClr val="FFFF0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run queue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24F85AE6-84E1-1B68-5755-DAEA19D705CB}"/>
              </a:ext>
            </a:extLst>
          </p:cNvPr>
          <p:cNvSpPr/>
          <p:nvPr/>
        </p:nvSpPr>
        <p:spPr>
          <a:xfrm>
            <a:off x="4820920" y="5820677"/>
            <a:ext cx="1574800" cy="345440"/>
          </a:xfrm>
          <a:prstGeom prst="rect">
            <a:avLst/>
          </a:prstGeom>
          <a:solidFill>
            <a:srgbClr val="FFFF0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state</a:t>
            </a:r>
          </a:p>
        </p:txBody>
      </p:sp>
      <p:sp>
        <p:nvSpPr>
          <p:cNvPr id="22" name="Rounded Rectangle 21">
            <a:extLst>
              <a:ext uri="{FF2B5EF4-FFF2-40B4-BE49-F238E27FC236}">
                <a16:creationId xmlns:a16="http://schemas.microsoft.com/office/drawing/2014/main" id="{67F9107D-C417-85EC-A239-CDB75C1A49DF}"/>
              </a:ext>
            </a:extLst>
          </p:cNvPr>
          <p:cNvSpPr/>
          <p:nvPr/>
        </p:nvSpPr>
        <p:spPr>
          <a:xfrm>
            <a:off x="5050583" y="4328118"/>
            <a:ext cx="1115474" cy="358346"/>
          </a:xfrm>
          <a:prstGeom prst="round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bg1"/>
                </a:solidFill>
              </a:rPr>
              <a:t>process</a:t>
            </a:r>
          </a:p>
        </p:txBody>
      </p:sp>
      <p:sp>
        <p:nvSpPr>
          <p:cNvPr id="24" name="Rounded Rectangle 23">
            <a:extLst>
              <a:ext uri="{FF2B5EF4-FFF2-40B4-BE49-F238E27FC236}">
                <a16:creationId xmlns:a16="http://schemas.microsoft.com/office/drawing/2014/main" id="{8BC4A40E-8792-EF9E-66FA-097EFCD84E97}"/>
              </a:ext>
            </a:extLst>
          </p:cNvPr>
          <p:cNvSpPr/>
          <p:nvPr/>
        </p:nvSpPr>
        <p:spPr>
          <a:xfrm>
            <a:off x="8238653" y="5498462"/>
            <a:ext cx="1169773" cy="632769"/>
          </a:xfrm>
          <a:prstGeom prst="roundRect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/>
              <a:t>recovery system</a:t>
            </a: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22CAD234-E426-9626-E9A6-59831BA54C38}"/>
              </a:ext>
            </a:extLst>
          </p:cNvPr>
          <p:cNvCxnSpPr>
            <a:cxnSpLocks/>
            <a:stCxn id="24" idx="1"/>
          </p:cNvCxnSpPr>
          <p:nvPr/>
        </p:nvCxnSpPr>
        <p:spPr>
          <a:xfrm flipH="1">
            <a:off x="6395720" y="5814847"/>
            <a:ext cx="1842933" cy="0"/>
          </a:xfrm>
          <a:prstGeom prst="straightConnector1">
            <a:avLst/>
          </a:prstGeom>
          <a:ln w="28575" cmpd="sng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048C6169-F6D7-6EB9-0E63-8FE80F43C2CC}"/>
              </a:ext>
            </a:extLst>
          </p:cNvPr>
          <p:cNvSpPr txBox="1"/>
          <p:nvPr/>
        </p:nvSpPr>
        <p:spPr>
          <a:xfrm>
            <a:off x="7119905" y="5392550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rewrite</a:t>
            </a: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00D1A73F-CE75-15A6-CCC8-5C8CE1D0B3FE}"/>
              </a:ext>
            </a:extLst>
          </p:cNvPr>
          <p:cNvCxnSpPr>
            <a:cxnSpLocks/>
            <a:endCxn id="22" idx="2"/>
          </p:cNvCxnSpPr>
          <p:nvPr/>
        </p:nvCxnSpPr>
        <p:spPr>
          <a:xfrm flipV="1">
            <a:off x="5608320" y="4686464"/>
            <a:ext cx="0" cy="452086"/>
          </a:xfrm>
          <a:prstGeom prst="straightConnector1">
            <a:avLst/>
          </a:prstGeom>
          <a:ln w="28575" cmpd="sng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CCC7677A-5554-DAD6-2711-997EF210F2B2}"/>
              </a:ext>
            </a:extLst>
          </p:cNvPr>
          <p:cNvSpPr txBox="1"/>
          <p:nvPr/>
        </p:nvSpPr>
        <p:spPr>
          <a:xfrm>
            <a:off x="5660671" y="4705916"/>
            <a:ext cx="12875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scheduling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CE532489-23F8-CB3D-3EC8-D7DD4DBF51A2}"/>
              </a:ext>
            </a:extLst>
          </p:cNvPr>
          <p:cNvSpPr txBox="1"/>
          <p:nvPr/>
        </p:nvSpPr>
        <p:spPr>
          <a:xfrm>
            <a:off x="3496988" y="5492431"/>
            <a:ext cx="128753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JP" dirty="0"/>
              <a:t>scheduling</a:t>
            </a:r>
          </a:p>
          <a:p>
            <a:pPr algn="ctr"/>
            <a:r>
              <a:rPr lang="en-JP" dirty="0"/>
              <a:t>data</a:t>
            </a:r>
          </a:p>
        </p:txBody>
      </p:sp>
      <p:sp>
        <p:nvSpPr>
          <p:cNvPr id="31" name="Folded Corner 30">
            <a:extLst>
              <a:ext uri="{FF2B5EF4-FFF2-40B4-BE49-F238E27FC236}">
                <a16:creationId xmlns:a16="http://schemas.microsoft.com/office/drawing/2014/main" id="{986B26EB-6AC2-FE34-AA5E-2AFFA8EB3162}"/>
              </a:ext>
            </a:extLst>
          </p:cNvPr>
          <p:cNvSpPr/>
          <p:nvPr/>
        </p:nvSpPr>
        <p:spPr>
          <a:xfrm>
            <a:off x="8863119" y="4906460"/>
            <a:ext cx="1169769" cy="632769"/>
          </a:xfrm>
          <a:prstGeom prst="foldedCorner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schduler</a:t>
            </a:r>
          </a:p>
          <a:p>
            <a:pPr algn="ctr"/>
            <a:r>
              <a:rPr lang="en-JP" dirty="0">
                <a:solidFill>
                  <a:schemeClr val="tx1"/>
                </a:solidFill>
              </a:rPr>
              <a:t>function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70540830-1023-5183-BC23-BE0E84455693}"/>
              </a:ext>
            </a:extLst>
          </p:cNvPr>
          <p:cNvSpPr txBox="1"/>
          <p:nvPr/>
        </p:nvSpPr>
        <p:spPr>
          <a:xfrm>
            <a:off x="1992066" y="5981451"/>
            <a:ext cx="12105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JP" dirty="0">
                <a:solidFill>
                  <a:schemeClr val="bg1"/>
                </a:solidFill>
              </a:rPr>
              <a:t>OS kernel</a:t>
            </a:r>
          </a:p>
        </p:txBody>
      </p:sp>
    </p:spTree>
    <p:extLst>
      <p:ext uri="{BB962C8B-B14F-4D97-AF65-F5344CB8AC3E}">
        <p14:creationId xmlns:p14="http://schemas.microsoft.com/office/powerpoint/2010/main" val="1703741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6576"/>
    </mc:Choice>
    <mc:Fallback xmlns="">
      <p:transition spd="slow" advTm="56576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0F5197-3352-8F46-612A-E2E44A6CAF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P" dirty="0"/>
              <a:t>Technique 3: Pseudo Locking/Unlocking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27EB52-9293-6A15-08F5-EA972BD527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JP" dirty="0"/>
              <a:t>Mimic spinlock acquisition/release outside the system</a:t>
            </a:r>
          </a:p>
          <a:p>
            <a:pPr lvl="1"/>
            <a:r>
              <a:rPr lang="en-JP" dirty="0"/>
              <a:t>Used for the mutual exclusion of kernel data structures</a:t>
            </a:r>
          </a:p>
          <a:p>
            <a:pPr lvl="1"/>
            <a:r>
              <a:rPr lang="en-JP" dirty="0"/>
              <a:t>Change the state of a spinlock in the kernel</a:t>
            </a:r>
          </a:p>
          <a:p>
            <a:pPr lvl="1"/>
            <a:r>
              <a:rPr lang="en-JP" dirty="0"/>
              <a:t>Rewrite a lock variable in kernel memory</a:t>
            </a:r>
          </a:p>
          <a:p>
            <a:r>
              <a:rPr lang="en-JP" dirty="0"/>
              <a:t>Pseudo locking cannot be achieved in GPUfas</a:t>
            </a:r>
          </a:p>
          <a:p>
            <a:pPr lvl="1"/>
            <a:r>
              <a:rPr lang="en-JP" dirty="0"/>
              <a:t>Require an atomic instruction in CPUs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865E535-B673-1B60-F878-7FB87A980F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13</a:t>
            </a:fld>
            <a:endParaRPr kumimoji="1" lang="ja-JP" altLang="en-US"/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2B2A620F-953F-F9D6-DD7C-65D95C957935}"/>
              </a:ext>
            </a:extLst>
          </p:cNvPr>
          <p:cNvSpPr/>
          <p:nvPr/>
        </p:nvSpPr>
        <p:spPr>
          <a:xfrm>
            <a:off x="2082800" y="4470399"/>
            <a:ext cx="4891487" cy="1886561"/>
          </a:xfrm>
          <a:prstGeom prst="round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 dirty="0"/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16775C85-E2F7-6E73-D507-AE7CC1902BF4}"/>
              </a:ext>
            </a:extLst>
          </p:cNvPr>
          <p:cNvSpPr/>
          <p:nvPr/>
        </p:nvSpPr>
        <p:spPr>
          <a:xfrm>
            <a:off x="3627073" y="5498035"/>
            <a:ext cx="3037840" cy="600443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2F5D394-D69B-6D2E-EF49-5C48EA57E830}"/>
              </a:ext>
            </a:extLst>
          </p:cNvPr>
          <p:cNvSpPr/>
          <p:nvPr/>
        </p:nvSpPr>
        <p:spPr>
          <a:xfrm>
            <a:off x="4841193" y="5630115"/>
            <a:ext cx="1574800" cy="345440"/>
          </a:xfrm>
          <a:prstGeom prst="rect">
            <a:avLst/>
          </a:prstGeom>
          <a:solidFill>
            <a:srgbClr val="FFFF0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lock variable</a:t>
            </a:r>
          </a:p>
        </p:txBody>
      </p:sp>
      <p:sp>
        <p:nvSpPr>
          <p:cNvPr id="11" name="Rounded Rectangle 10">
            <a:extLst>
              <a:ext uri="{FF2B5EF4-FFF2-40B4-BE49-F238E27FC236}">
                <a16:creationId xmlns:a16="http://schemas.microsoft.com/office/drawing/2014/main" id="{F0EE0223-3D64-6E61-78B0-C03E16968A84}"/>
              </a:ext>
            </a:extLst>
          </p:cNvPr>
          <p:cNvSpPr/>
          <p:nvPr/>
        </p:nvSpPr>
        <p:spPr>
          <a:xfrm>
            <a:off x="8220393" y="5474925"/>
            <a:ext cx="1169773" cy="632769"/>
          </a:xfrm>
          <a:prstGeom prst="roundRect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/>
              <a:t>recovery system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36F5F9B1-0CB0-EC15-249B-270DD237D11B}"/>
              </a:ext>
            </a:extLst>
          </p:cNvPr>
          <p:cNvCxnSpPr>
            <a:cxnSpLocks/>
            <a:stCxn id="11" idx="1"/>
            <a:endCxn id="7" idx="3"/>
          </p:cNvCxnSpPr>
          <p:nvPr/>
        </p:nvCxnSpPr>
        <p:spPr>
          <a:xfrm flipH="1">
            <a:off x="6415993" y="5791310"/>
            <a:ext cx="1804400" cy="11525"/>
          </a:xfrm>
          <a:prstGeom prst="straightConnector1">
            <a:avLst/>
          </a:prstGeom>
          <a:ln w="28575" cmpd="sng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51CD80C9-6CB0-46AC-10F0-47B357D4189F}"/>
              </a:ext>
            </a:extLst>
          </p:cNvPr>
          <p:cNvSpPr txBox="1"/>
          <p:nvPr/>
        </p:nvSpPr>
        <p:spPr>
          <a:xfrm>
            <a:off x="7186228" y="5381713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rewrite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00B7849-FBB6-1382-768E-4F9E678E0373}"/>
              </a:ext>
            </a:extLst>
          </p:cNvPr>
          <p:cNvSpPr txBox="1"/>
          <p:nvPr/>
        </p:nvSpPr>
        <p:spPr>
          <a:xfrm>
            <a:off x="3702173" y="5606644"/>
            <a:ext cx="10182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JP" dirty="0"/>
              <a:t>spinlock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3365D378-4353-8410-F7DC-4DC50BC42883}"/>
              </a:ext>
            </a:extLst>
          </p:cNvPr>
          <p:cNvCxnSpPr>
            <a:cxnSpLocks/>
            <a:stCxn id="22" idx="2"/>
          </p:cNvCxnSpPr>
          <p:nvPr/>
        </p:nvCxnSpPr>
        <p:spPr>
          <a:xfrm>
            <a:off x="5883592" y="5047144"/>
            <a:ext cx="0" cy="460048"/>
          </a:xfrm>
          <a:prstGeom prst="straightConnector1">
            <a:avLst/>
          </a:prstGeom>
          <a:ln w="28575" cmpd="sng">
            <a:solidFill>
              <a:schemeClr val="bg1"/>
            </a:solidFill>
            <a:prstDash val="solid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8F86930E-CB02-46F3-E526-64390C405929}"/>
              </a:ext>
            </a:extLst>
          </p:cNvPr>
          <p:cNvCxnSpPr>
            <a:cxnSpLocks/>
            <a:stCxn id="21" idx="2"/>
          </p:cNvCxnSpPr>
          <p:nvPr/>
        </p:nvCxnSpPr>
        <p:spPr>
          <a:xfrm>
            <a:off x="4419600" y="5047144"/>
            <a:ext cx="0" cy="436998"/>
          </a:xfrm>
          <a:prstGeom prst="straightConnector1">
            <a:avLst/>
          </a:prstGeom>
          <a:ln w="28575" cmpd="sng">
            <a:solidFill>
              <a:schemeClr val="bg1"/>
            </a:solidFill>
            <a:prstDash val="sysDash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4D8CC27A-C011-DE70-BC9C-CC158F293AC1}"/>
              </a:ext>
            </a:extLst>
          </p:cNvPr>
          <p:cNvSpPr txBox="1"/>
          <p:nvPr/>
        </p:nvSpPr>
        <p:spPr>
          <a:xfrm>
            <a:off x="3417373" y="5059782"/>
            <a:ext cx="9412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>
                <a:solidFill>
                  <a:schemeClr val="bg1"/>
                </a:solidFill>
              </a:rPr>
              <a:t>release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A639CCD4-53FA-FBE3-19B9-2F97B17A6E66}"/>
              </a:ext>
            </a:extLst>
          </p:cNvPr>
          <p:cNvSpPr txBox="1"/>
          <p:nvPr/>
        </p:nvSpPr>
        <p:spPr>
          <a:xfrm>
            <a:off x="5942355" y="5067464"/>
            <a:ext cx="9412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>
                <a:solidFill>
                  <a:schemeClr val="bg1"/>
                </a:solidFill>
              </a:rPr>
              <a:t>acquire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08397814-0DFF-AE19-25F6-C4A66993394B}"/>
              </a:ext>
            </a:extLst>
          </p:cNvPr>
          <p:cNvSpPr txBox="1"/>
          <p:nvPr/>
        </p:nvSpPr>
        <p:spPr>
          <a:xfrm>
            <a:off x="2230512" y="5861416"/>
            <a:ext cx="12105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JP" dirty="0">
                <a:solidFill>
                  <a:schemeClr val="bg1"/>
                </a:solidFill>
              </a:rPr>
              <a:t>OS kernel</a:t>
            </a:r>
          </a:p>
        </p:txBody>
      </p:sp>
      <p:sp>
        <p:nvSpPr>
          <p:cNvPr id="21" name="Rounded Rectangle 20">
            <a:extLst>
              <a:ext uri="{FF2B5EF4-FFF2-40B4-BE49-F238E27FC236}">
                <a16:creationId xmlns:a16="http://schemas.microsoft.com/office/drawing/2014/main" id="{303C16B9-3A77-CD1F-AEA8-E4D2882D131C}"/>
              </a:ext>
            </a:extLst>
          </p:cNvPr>
          <p:cNvSpPr/>
          <p:nvPr/>
        </p:nvSpPr>
        <p:spPr>
          <a:xfrm>
            <a:off x="3861863" y="4688798"/>
            <a:ext cx="1115474" cy="358346"/>
          </a:xfrm>
          <a:prstGeom prst="round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bg1"/>
                </a:solidFill>
              </a:rPr>
              <a:t>thread</a:t>
            </a:r>
          </a:p>
        </p:txBody>
      </p:sp>
      <p:sp>
        <p:nvSpPr>
          <p:cNvPr id="22" name="Rounded Rectangle 21">
            <a:extLst>
              <a:ext uri="{FF2B5EF4-FFF2-40B4-BE49-F238E27FC236}">
                <a16:creationId xmlns:a16="http://schemas.microsoft.com/office/drawing/2014/main" id="{3BCECC5C-2B2C-BDAA-BB31-A11D47268351}"/>
              </a:ext>
            </a:extLst>
          </p:cNvPr>
          <p:cNvSpPr/>
          <p:nvPr/>
        </p:nvSpPr>
        <p:spPr>
          <a:xfrm>
            <a:off x="5325855" y="4688798"/>
            <a:ext cx="1115474" cy="358346"/>
          </a:xfrm>
          <a:prstGeom prst="round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bg1"/>
                </a:solidFill>
              </a:rPr>
              <a:t>thread</a:t>
            </a:r>
          </a:p>
        </p:txBody>
      </p:sp>
    </p:spTree>
    <p:extLst>
      <p:ext uri="{BB962C8B-B14F-4D97-AF65-F5344CB8AC3E}">
        <p14:creationId xmlns:p14="http://schemas.microsoft.com/office/powerpoint/2010/main" val="28243027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1420"/>
    </mc:Choice>
    <mc:Fallback xmlns="">
      <p:transition spd="slow" advTm="51420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9882ED-0A8B-EC05-2E9C-70B343DDDA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P" dirty="0"/>
              <a:t>In-kernel Recovery Support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3DA308-38B9-CAC8-E2BD-141D2AB6AD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JP" dirty="0"/>
              <a:t>Cooperate with in-kernel recovery support</a:t>
            </a:r>
          </a:p>
          <a:p>
            <a:pPr lvl="1"/>
            <a:r>
              <a:rPr lang="en-JP" dirty="0"/>
              <a:t>The recovery system writes requests to the queue in kernel memory</a:t>
            </a:r>
          </a:p>
          <a:p>
            <a:pPr lvl="1"/>
            <a:r>
              <a:rPr lang="en-JP" dirty="0"/>
              <a:t>In-kernel recovery support handles the requests in timer interrupts</a:t>
            </a:r>
          </a:p>
          <a:p>
            <a:r>
              <a:rPr lang="en-JP" dirty="0"/>
              <a:t>More reliable than pure in-kernel recovery systems</a:t>
            </a:r>
          </a:p>
          <a:p>
            <a:pPr lvl="1"/>
            <a:r>
              <a:rPr lang="en-JP" dirty="0"/>
              <a:t>Only in-kernel functions can be affected by system faults</a:t>
            </a:r>
          </a:p>
          <a:p>
            <a:pPr lvl="1"/>
            <a:r>
              <a:rPr lang="en-JP" dirty="0"/>
              <a:t>Need to consider trade-offs between reliability, performance, ...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E74089-3296-5205-9F61-B1D5435085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14</a:t>
            </a:fld>
            <a:endParaRPr kumimoji="1" lang="ja-JP" altLang="en-US"/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1F7BECF7-10BC-DA05-5265-BB4A4822A3EE}"/>
              </a:ext>
            </a:extLst>
          </p:cNvPr>
          <p:cNvSpPr/>
          <p:nvPr/>
        </p:nvSpPr>
        <p:spPr>
          <a:xfrm>
            <a:off x="1940561" y="4531360"/>
            <a:ext cx="5334000" cy="1805281"/>
          </a:xfrm>
          <a:prstGeom prst="round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 dirty="0"/>
          </a:p>
        </p:txBody>
      </p:sp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C5F3FB5B-B4B6-A5B0-5F23-50A97865B13F}"/>
              </a:ext>
            </a:extLst>
          </p:cNvPr>
          <p:cNvSpPr/>
          <p:nvPr/>
        </p:nvSpPr>
        <p:spPr>
          <a:xfrm>
            <a:off x="8604106" y="5232735"/>
            <a:ext cx="1169773" cy="632769"/>
          </a:xfrm>
          <a:prstGeom prst="roundRect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/>
              <a:t>recovery system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1D9717E-9C0A-200F-9A6F-4CFA383BE0CB}"/>
              </a:ext>
            </a:extLst>
          </p:cNvPr>
          <p:cNvSpPr txBox="1"/>
          <p:nvPr/>
        </p:nvSpPr>
        <p:spPr>
          <a:xfrm>
            <a:off x="7496965" y="5141526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rewrite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B56F23C-9C75-2CFE-C387-05C69AFBA2CC}"/>
              </a:ext>
            </a:extLst>
          </p:cNvPr>
          <p:cNvSpPr txBox="1"/>
          <p:nvPr/>
        </p:nvSpPr>
        <p:spPr>
          <a:xfrm>
            <a:off x="2087835" y="5850570"/>
            <a:ext cx="12105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>
                <a:solidFill>
                  <a:schemeClr val="bg1"/>
                </a:solidFill>
              </a:rPr>
              <a:t>OS kernel</a:t>
            </a:r>
          </a:p>
        </p:txBody>
      </p:sp>
      <p:sp>
        <p:nvSpPr>
          <p:cNvPr id="20" name="Rounded Rectangle 19">
            <a:extLst>
              <a:ext uri="{FF2B5EF4-FFF2-40B4-BE49-F238E27FC236}">
                <a16:creationId xmlns:a16="http://schemas.microsoft.com/office/drawing/2014/main" id="{BE3CBE88-B83E-95A7-1BA4-BB6F6593F4D3}"/>
              </a:ext>
            </a:extLst>
          </p:cNvPr>
          <p:cNvSpPr/>
          <p:nvPr/>
        </p:nvSpPr>
        <p:spPr>
          <a:xfrm>
            <a:off x="3830320" y="4804196"/>
            <a:ext cx="3210512" cy="1273964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C6BA9969-92FB-88CC-B69B-3BEDE5E4B5BB}"/>
              </a:ext>
            </a:extLst>
          </p:cNvPr>
          <p:cNvSpPr/>
          <p:nvPr/>
        </p:nvSpPr>
        <p:spPr>
          <a:xfrm>
            <a:off x="5749053" y="5380958"/>
            <a:ext cx="1000713" cy="345440"/>
          </a:xfrm>
          <a:prstGeom prst="rect">
            <a:avLst/>
          </a:prstGeom>
          <a:solidFill>
            <a:srgbClr val="FFFF0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queue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5AAB223C-DBED-5B21-CF0C-EFF601F25DB1}"/>
              </a:ext>
            </a:extLst>
          </p:cNvPr>
          <p:cNvCxnSpPr>
            <a:cxnSpLocks/>
            <a:stCxn id="9" idx="1"/>
            <a:endCxn id="21" idx="3"/>
          </p:cNvCxnSpPr>
          <p:nvPr/>
        </p:nvCxnSpPr>
        <p:spPr>
          <a:xfrm flipH="1">
            <a:off x="6749766" y="5549120"/>
            <a:ext cx="1854340" cy="4558"/>
          </a:xfrm>
          <a:prstGeom prst="straightConnector1">
            <a:avLst/>
          </a:prstGeom>
          <a:ln w="28575" cmpd="sng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Rounded Rectangle 21">
            <a:extLst>
              <a:ext uri="{FF2B5EF4-FFF2-40B4-BE49-F238E27FC236}">
                <a16:creationId xmlns:a16="http://schemas.microsoft.com/office/drawing/2014/main" id="{4C5666F6-F54A-E2D7-57AD-FA06DE3D296C}"/>
              </a:ext>
            </a:extLst>
          </p:cNvPr>
          <p:cNvSpPr/>
          <p:nvPr/>
        </p:nvSpPr>
        <p:spPr>
          <a:xfrm>
            <a:off x="4120362" y="5209288"/>
            <a:ext cx="1193824" cy="688779"/>
          </a:xfrm>
          <a:prstGeom prst="roundRect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/>
              <a:t>recovery</a:t>
            </a:r>
          </a:p>
          <a:p>
            <a:pPr algn="ctr"/>
            <a:r>
              <a:rPr lang="en-JP" dirty="0"/>
              <a:t>support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DE8A8271-DD3A-B520-78CB-0AF96A5B8D88}"/>
              </a:ext>
            </a:extLst>
          </p:cNvPr>
          <p:cNvCxnSpPr>
            <a:cxnSpLocks/>
            <a:stCxn id="21" idx="1"/>
            <a:endCxn id="22" idx="3"/>
          </p:cNvCxnSpPr>
          <p:nvPr/>
        </p:nvCxnSpPr>
        <p:spPr>
          <a:xfrm flipH="1">
            <a:off x="5314186" y="5553678"/>
            <a:ext cx="434867" cy="0"/>
          </a:xfrm>
          <a:prstGeom prst="straightConnector1">
            <a:avLst/>
          </a:prstGeom>
          <a:ln w="28575" cmpd="sng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Rounded Rectangle 26">
            <a:extLst>
              <a:ext uri="{FF2B5EF4-FFF2-40B4-BE49-F238E27FC236}">
                <a16:creationId xmlns:a16="http://schemas.microsoft.com/office/drawing/2014/main" id="{A89EB730-58A0-105F-068E-0CD33A72A678}"/>
              </a:ext>
            </a:extLst>
          </p:cNvPr>
          <p:cNvSpPr/>
          <p:nvPr/>
        </p:nvSpPr>
        <p:spPr>
          <a:xfrm>
            <a:off x="2251873" y="4804195"/>
            <a:ext cx="1193824" cy="688779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kernel</a:t>
            </a:r>
          </a:p>
          <a:p>
            <a:pPr algn="ctr"/>
            <a:r>
              <a:rPr lang="en-JP" dirty="0">
                <a:solidFill>
                  <a:schemeClr val="tx1"/>
                </a:solidFill>
              </a:rPr>
              <a:t>functions</a:t>
            </a: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FF5E08D4-9B19-CEA7-C71E-E1F30096D52F}"/>
              </a:ext>
            </a:extLst>
          </p:cNvPr>
          <p:cNvCxnSpPr>
            <a:cxnSpLocks/>
            <a:stCxn id="22" idx="1"/>
            <a:endCxn id="27" idx="3"/>
          </p:cNvCxnSpPr>
          <p:nvPr/>
        </p:nvCxnSpPr>
        <p:spPr>
          <a:xfrm flipH="1" flipV="1">
            <a:off x="3445697" y="5148585"/>
            <a:ext cx="674665" cy="405093"/>
          </a:xfrm>
          <a:prstGeom prst="straightConnector1">
            <a:avLst/>
          </a:prstGeom>
          <a:ln w="28575" cmpd="sng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Lightning Bolt 33">
            <a:extLst>
              <a:ext uri="{FF2B5EF4-FFF2-40B4-BE49-F238E27FC236}">
                <a16:creationId xmlns:a16="http://schemas.microsoft.com/office/drawing/2014/main" id="{7F2782E9-585D-5FC6-B515-7A413D4A5663}"/>
              </a:ext>
            </a:extLst>
          </p:cNvPr>
          <p:cNvSpPr/>
          <p:nvPr/>
        </p:nvSpPr>
        <p:spPr>
          <a:xfrm flipH="1">
            <a:off x="5164041" y="5050081"/>
            <a:ext cx="300290" cy="245115"/>
          </a:xfrm>
          <a:prstGeom prst="lightningBolt">
            <a:avLst/>
          </a:prstGeom>
          <a:solidFill>
            <a:srgbClr val="FFFF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F57F929E-F98C-79C9-A1BD-487DB9C688D3}"/>
              </a:ext>
            </a:extLst>
          </p:cNvPr>
          <p:cNvSpPr txBox="1"/>
          <p:nvPr/>
        </p:nvSpPr>
        <p:spPr>
          <a:xfrm>
            <a:off x="5454083" y="4821551"/>
            <a:ext cx="10310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interrupt</a:t>
            </a:r>
          </a:p>
        </p:txBody>
      </p:sp>
    </p:spTree>
    <p:extLst>
      <p:ext uri="{BB962C8B-B14F-4D97-AF65-F5344CB8AC3E}">
        <p14:creationId xmlns:p14="http://schemas.microsoft.com/office/powerpoint/2010/main" val="30164464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3476"/>
    </mc:Choice>
    <mc:Fallback xmlns="">
      <p:transition spd="slow" advTm="73476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E4574F-1411-89AE-8406-B0DAA238DA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P" dirty="0"/>
              <a:t>Rewriting OS Data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816C53-5B49-8F5D-6261-09F4DD7C92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JP" dirty="0"/>
              <a:t>GPUfas maps the entire main memory onto a GPU</a:t>
            </a:r>
          </a:p>
          <a:p>
            <a:pPr lvl="1"/>
            <a:r>
              <a:rPr lang="en-JP" dirty="0"/>
              <a:t>Avoid out-of-free-memory by extending the OS memory management</a:t>
            </a:r>
          </a:p>
          <a:p>
            <a:r>
              <a:rPr lang="en-JP" dirty="0"/>
              <a:t>VMMfas maps a VM’s memory onto the recovery system</a:t>
            </a:r>
          </a:p>
          <a:p>
            <a:pPr lvl="1"/>
            <a:r>
              <a:rPr lang="en-JP" dirty="0"/>
              <a:t>Share the memory file between the VM and the recovery system</a:t>
            </a:r>
          </a:p>
          <a:p>
            <a:r>
              <a:rPr lang="en-JP" dirty="0"/>
              <a:t>Develop the recovery system using the OS source code</a:t>
            </a:r>
          </a:p>
          <a:p>
            <a:pPr lvl="1"/>
            <a:r>
              <a:rPr lang="en-JP" dirty="0"/>
              <a:t>Automatically insert address translation at compile time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DA1480-01BD-49C7-D97A-CF2F280EF6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15</a:t>
            </a:fld>
            <a:endParaRPr kumimoji="1" lang="ja-JP" altLang="en-US"/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E5AEA25E-AB8F-1A01-AA5E-94F1D6C00CE3}"/>
              </a:ext>
            </a:extLst>
          </p:cNvPr>
          <p:cNvSpPr/>
          <p:nvPr/>
        </p:nvSpPr>
        <p:spPr>
          <a:xfrm>
            <a:off x="2988548" y="6132891"/>
            <a:ext cx="2527881" cy="358346"/>
          </a:xfrm>
          <a:prstGeom prst="round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bg1"/>
                </a:solidFill>
              </a:rPr>
              <a:t>GPU</a:t>
            </a:r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3FDC5610-9140-F58C-67D3-8EC755907B7B}"/>
              </a:ext>
            </a:extLst>
          </p:cNvPr>
          <p:cNvSpPr/>
          <p:nvPr/>
        </p:nvSpPr>
        <p:spPr>
          <a:xfrm>
            <a:off x="4346656" y="5052037"/>
            <a:ext cx="1169773" cy="632769"/>
          </a:xfrm>
          <a:prstGeom prst="roundRect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/>
              <a:t>recovery system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B5D7134-5E05-AE00-3D98-8B11529B4EBE}"/>
              </a:ext>
            </a:extLst>
          </p:cNvPr>
          <p:cNvSpPr txBox="1"/>
          <p:nvPr/>
        </p:nvSpPr>
        <p:spPr>
          <a:xfrm>
            <a:off x="2628552" y="4371125"/>
            <a:ext cx="1582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GPU memory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BB3D698-4653-3C16-5246-D577D517DB90}"/>
              </a:ext>
            </a:extLst>
          </p:cNvPr>
          <p:cNvSpPr/>
          <p:nvPr/>
        </p:nvSpPr>
        <p:spPr>
          <a:xfrm>
            <a:off x="770258" y="4814333"/>
            <a:ext cx="1042288" cy="1135272"/>
          </a:xfrm>
          <a:prstGeom prst="rect">
            <a:avLst/>
          </a:prstGeom>
          <a:solidFill>
            <a:schemeClr val="accent3"/>
          </a:solidFill>
          <a:ln w="1905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/>
              <a:t>main</a:t>
            </a:r>
          </a:p>
          <a:p>
            <a:pPr algn="ctr"/>
            <a:r>
              <a:rPr lang="en-JP" dirty="0"/>
              <a:t>memory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7671FD68-E7CA-C5AD-34AA-08D98F8802C1}"/>
              </a:ext>
            </a:extLst>
          </p:cNvPr>
          <p:cNvCxnSpPr>
            <a:cxnSpLocks/>
          </p:cNvCxnSpPr>
          <p:nvPr/>
        </p:nvCxnSpPr>
        <p:spPr>
          <a:xfrm>
            <a:off x="1933654" y="5383260"/>
            <a:ext cx="946681" cy="0"/>
          </a:xfrm>
          <a:prstGeom prst="line">
            <a:avLst/>
          </a:prstGeom>
          <a:ln w="28575" cmpd="sng">
            <a:solidFill>
              <a:schemeClr val="tx1"/>
            </a:solidFill>
            <a:prstDash val="solid"/>
            <a:headEnd type="triangl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977DD894-CE19-CA4E-B111-A952EBB51CAD}"/>
              </a:ext>
            </a:extLst>
          </p:cNvPr>
          <p:cNvSpPr txBox="1"/>
          <p:nvPr/>
        </p:nvSpPr>
        <p:spPr>
          <a:xfrm>
            <a:off x="2036439" y="5006742"/>
            <a:ext cx="697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DMA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3DD65E39-EA5E-32F4-36D5-CA0B1CB2E59B}"/>
              </a:ext>
            </a:extLst>
          </p:cNvPr>
          <p:cNvCxnSpPr>
            <a:cxnSpLocks/>
            <a:stCxn id="20" idx="3"/>
            <a:endCxn id="7" idx="1"/>
          </p:cNvCxnSpPr>
          <p:nvPr/>
        </p:nvCxnSpPr>
        <p:spPr>
          <a:xfrm>
            <a:off x="3850645" y="5368421"/>
            <a:ext cx="496011" cy="1"/>
          </a:xfrm>
          <a:prstGeom prst="line">
            <a:avLst/>
          </a:prstGeom>
          <a:ln w="28575" cmpd="sng">
            <a:solidFill>
              <a:schemeClr val="tx1"/>
            </a:solidFill>
            <a:prstDash val="solid"/>
            <a:headEnd type="triangl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Rectangle 19">
            <a:extLst>
              <a:ext uri="{FF2B5EF4-FFF2-40B4-BE49-F238E27FC236}">
                <a16:creationId xmlns:a16="http://schemas.microsoft.com/office/drawing/2014/main" id="{69EBA3FC-9169-A022-7B4C-816F81F6DA3A}"/>
              </a:ext>
            </a:extLst>
          </p:cNvPr>
          <p:cNvSpPr/>
          <p:nvPr/>
        </p:nvSpPr>
        <p:spPr>
          <a:xfrm>
            <a:off x="3005795" y="5026421"/>
            <a:ext cx="844850" cy="6840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DD2BD8F2-918A-95B3-8499-1DAB4FEEDA8F}"/>
              </a:ext>
            </a:extLst>
          </p:cNvPr>
          <p:cNvSpPr/>
          <p:nvPr/>
        </p:nvSpPr>
        <p:spPr>
          <a:xfrm>
            <a:off x="2988548" y="4785550"/>
            <a:ext cx="862492" cy="1150508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5762781B-F0F7-841F-1A30-F24976EF78B5}"/>
              </a:ext>
            </a:extLst>
          </p:cNvPr>
          <p:cNvCxnSpPr>
            <a:cxnSpLocks/>
          </p:cNvCxnSpPr>
          <p:nvPr/>
        </p:nvCxnSpPr>
        <p:spPr>
          <a:xfrm>
            <a:off x="1825837" y="4814333"/>
            <a:ext cx="1162316" cy="224308"/>
          </a:xfrm>
          <a:prstGeom prst="line">
            <a:avLst/>
          </a:prstGeom>
          <a:ln w="19050" cmpd="sng">
            <a:solidFill>
              <a:schemeClr val="tx1"/>
            </a:solidFill>
            <a:prstDash val="sysDash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CF19A490-EBCD-045D-9A17-A67ADFB8BC33}"/>
              </a:ext>
            </a:extLst>
          </p:cNvPr>
          <p:cNvCxnSpPr>
            <a:cxnSpLocks/>
          </p:cNvCxnSpPr>
          <p:nvPr/>
        </p:nvCxnSpPr>
        <p:spPr>
          <a:xfrm flipV="1">
            <a:off x="1838732" y="5710421"/>
            <a:ext cx="1162051" cy="239184"/>
          </a:xfrm>
          <a:prstGeom prst="line">
            <a:avLst/>
          </a:prstGeom>
          <a:ln w="19050" cmpd="sng">
            <a:solidFill>
              <a:schemeClr val="tx1"/>
            </a:solidFill>
            <a:prstDash val="sysDash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Rectangle 44">
            <a:extLst>
              <a:ext uri="{FF2B5EF4-FFF2-40B4-BE49-F238E27FC236}">
                <a16:creationId xmlns:a16="http://schemas.microsoft.com/office/drawing/2014/main" id="{65480829-C95C-4CA1-889C-EAE8F7FE1E45}"/>
              </a:ext>
            </a:extLst>
          </p:cNvPr>
          <p:cNvSpPr/>
          <p:nvPr/>
        </p:nvSpPr>
        <p:spPr>
          <a:xfrm>
            <a:off x="6611761" y="6124474"/>
            <a:ext cx="4834950" cy="366763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/>
              <a:t>VMM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98DD83D1-CA06-99CD-12CA-1E688DF05C0F}"/>
              </a:ext>
            </a:extLst>
          </p:cNvPr>
          <p:cNvSpPr/>
          <p:nvPr/>
        </p:nvSpPr>
        <p:spPr>
          <a:xfrm>
            <a:off x="6611761" y="4416218"/>
            <a:ext cx="1555497" cy="151984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sp>
        <p:nvSpPr>
          <p:cNvPr id="48" name="Rounded Rectangle 47">
            <a:extLst>
              <a:ext uri="{FF2B5EF4-FFF2-40B4-BE49-F238E27FC236}">
                <a16:creationId xmlns:a16="http://schemas.microsoft.com/office/drawing/2014/main" id="{69164011-5592-09BE-F158-837AFAC39A0E}"/>
              </a:ext>
            </a:extLst>
          </p:cNvPr>
          <p:cNvSpPr/>
          <p:nvPr/>
        </p:nvSpPr>
        <p:spPr>
          <a:xfrm>
            <a:off x="10276937" y="4841261"/>
            <a:ext cx="1169773" cy="632769"/>
          </a:xfrm>
          <a:prstGeom prst="roundRect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/>
              <a:t>recovery system</a:t>
            </a:r>
          </a:p>
        </p:txBody>
      </p:sp>
      <p:sp>
        <p:nvSpPr>
          <p:cNvPr id="50" name="Rounded Rectangle 49">
            <a:extLst>
              <a:ext uri="{FF2B5EF4-FFF2-40B4-BE49-F238E27FC236}">
                <a16:creationId xmlns:a16="http://schemas.microsoft.com/office/drawing/2014/main" id="{EBA1365E-5BB5-1037-B435-4207BDEED975}"/>
              </a:ext>
            </a:extLst>
          </p:cNvPr>
          <p:cNvSpPr/>
          <p:nvPr/>
        </p:nvSpPr>
        <p:spPr>
          <a:xfrm>
            <a:off x="6813194" y="5390940"/>
            <a:ext cx="1169773" cy="358346"/>
          </a:xfrm>
          <a:prstGeom prst="round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/>
              <a:t>memory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1960556E-2A4A-CD63-D441-50D8EFA8512E}"/>
              </a:ext>
            </a:extLst>
          </p:cNvPr>
          <p:cNvSpPr txBox="1"/>
          <p:nvPr/>
        </p:nvSpPr>
        <p:spPr>
          <a:xfrm>
            <a:off x="7121990" y="4471929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VM</a:t>
            </a:r>
          </a:p>
        </p:txBody>
      </p:sp>
      <p:sp>
        <p:nvSpPr>
          <p:cNvPr id="52" name="Folded Corner 51">
            <a:extLst>
              <a:ext uri="{FF2B5EF4-FFF2-40B4-BE49-F238E27FC236}">
                <a16:creationId xmlns:a16="http://schemas.microsoft.com/office/drawing/2014/main" id="{9571F5A6-0D16-DAAC-5AC5-A288E092BF9D}"/>
              </a:ext>
            </a:extLst>
          </p:cNvPr>
          <p:cNvSpPr/>
          <p:nvPr/>
        </p:nvSpPr>
        <p:spPr>
          <a:xfrm>
            <a:off x="8749137" y="4632819"/>
            <a:ext cx="1029411" cy="1041543"/>
          </a:xfrm>
          <a:prstGeom prst="foldedCorner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VM's</a:t>
            </a:r>
          </a:p>
          <a:p>
            <a:pPr algn="ctr"/>
            <a:r>
              <a:rPr lang="en-JP" dirty="0">
                <a:solidFill>
                  <a:schemeClr val="tx1"/>
                </a:solidFill>
              </a:rPr>
              <a:t>memory</a:t>
            </a:r>
          </a:p>
          <a:p>
            <a:pPr algn="ctr"/>
            <a:r>
              <a:rPr lang="en-JP" dirty="0">
                <a:solidFill>
                  <a:schemeClr val="tx1"/>
                </a:solidFill>
              </a:rPr>
              <a:t>file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205C0373-2EDB-7828-F479-3D976D53ACEE}"/>
              </a:ext>
            </a:extLst>
          </p:cNvPr>
          <p:cNvSpPr txBox="1"/>
          <p:nvPr/>
        </p:nvSpPr>
        <p:spPr>
          <a:xfrm>
            <a:off x="2078259" y="5882595"/>
            <a:ext cx="633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map</a:t>
            </a:r>
          </a:p>
        </p:txBody>
      </p: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6E06A769-9036-FE2F-D09E-25E46F0BB5FF}"/>
              </a:ext>
            </a:extLst>
          </p:cNvPr>
          <p:cNvCxnSpPr>
            <a:cxnSpLocks/>
          </p:cNvCxnSpPr>
          <p:nvPr/>
        </p:nvCxnSpPr>
        <p:spPr>
          <a:xfrm>
            <a:off x="9778548" y="5151563"/>
            <a:ext cx="530288" cy="4055"/>
          </a:xfrm>
          <a:prstGeom prst="line">
            <a:avLst/>
          </a:prstGeom>
          <a:ln w="28575" cmpd="sng">
            <a:solidFill>
              <a:schemeClr val="tx1"/>
            </a:solidFill>
            <a:prstDash val="solid"/>
            <a:headEnd type="triangl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EB4B0CA1-C368-5336-CAB0-B714DB3A854E}"/>
              </a:ext>
            </a:extLst>
          </p:cNvPr>
          <p:cNvCxnSpPr>
            <a:cxnSpLocks/>
            <a:stCxn id="50" idx="3"/>
            <a:endCxn id="52" idx="1"/>
          </p:cNvCxnSpPr>
          <p:nvPr/>
        </p:nvCxnSpPr>
        <p:spPr>
          <a:xfrm flipV="1">
            <a:off x="7982967" y="5153591"/>
            <a:ext cx="766170" cy="416522"/>
          </a:xfrm>
          <a:prstGeom prst="line">
            <a:avLst/>
          </a:prstGeom>
          <a:ln w="28575" cmpd="sng">
            <a:solidFill>
              <a:schemeClr val="tx1"/>
            </a:solidFill>
            <a:prstDash val="solid"/>
            <a:headEnd type="triangl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2" name="TextBox 61">
            <a:extLst>
              <a:ext uri="{FF2B5EF4-FFF2-40B4-BE49-F238E27FC236}">
                <a16:creationId xmlns:a16="http://schemas.microsoft.com/office/drawing/2014/main" id="{39CBAF43-8BF3-0BF5-9C00-45F7B47BB912}"/>
              </a:ext>
            </a:extLst>
          </p:cNvPr>
          <p:cNvSpPr txBox="1"/>
          <p:nvPr/>
        </p:nvSpPr>
        <p:spPr>
          <a:xfrm>
            <a:off x="334157" y="4297896"/>
            <a:ext cx="9925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u="sng" dirty="0"/>
              <a:t>GPUfas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6E6349DE-0C65-EDC1-E54B-0153F2FCBFF0}"/>
              </a:ext>
            </a:extLst>
          </p:cNvPr>
          <p:cNvSpPr txBox="1"/>
          <p:nvPr/>
        </p:nvSpPr>
        <p:spPr>
          <a:xfrm>
            <a:off x="5523485" y="4297896"/>
            <a:ext cx="10310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u="sng" dirty="0"/>
              <a:t>VMMfas</a:t>
            </a:r>
          </a:p>
        </p:txBody>
      </p:sp>
    </p:spTree>
    <p:extLst>
      <p:ext uri="{BB962C8B-B14F-4D97-AF65-F5344CB8AC3E}">
        <p14:creationId xmlns:p14="http://schemas.microsoft.com/office/powerpoint/2010/main" val="1483970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86431A-471A-C092-2658-7606F98B63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P" dirty="0"/>
              <a:t>Limitations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742C64-5D7B-C234-0621-CC396CF21A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JP" dirty="0"/>
              <a:t>Only temporal fault recovery might be provided</a:t>
            </a:r>
          </a:p>
          <a:p>
            <a:pPr lvl="1"/>
            <a:r>
              <a:rPr lang="en-JP" dirty="0"/>
              <a:t>E.g., services might stop by terminating abnormal processes</a:t>
            </a:r>
          </a:p>
          <a:p>
            <a:pPr lvl="1"/>
            <a:r>
              <a:rPr lang="en-JP" dirty="0"/>
              <a:t>Can salvage data if admins can access the system remotely</a:t>
            </a:r>
          </a:p>
          <a:p>
            <a:r>
              <a:rPr lang="en-JP" dirty="0"/>
              <a:t>Even temporal recovery might not be achieved</a:t>
            </a:r>
          </a:p>
          <a:p>
            <a:pPr lvl="1"/>
            <a:r>
              <a:rPr lang="en-JP" dirty="0"/>
              <a:t>Can obtain memory data from a remote host</a:t>
            </a:r>
          </a:p>
          <a:p>
            <a:pPr lvl="1"/>
            <a:r>
              <a:rPr lang="en-JP" dirty="0"/>
              <a:t>Admins can analyze the data at the remote host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503D8C-EF70-C695-3983-6596EBB3A9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16</a:t>
            </a:fld>
            <a:endParaRPr kumimoji="1" lang="ja-JP" alt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7F7BB30-3442-87F4-69D5-3AB38EEAB09B}"/>
              </a:ext>
            </a:extLst>
          </p:cNvPr>
          <p:cNvSpPr/>
          <p:nvPr/>
        </p:nvSpPr>
        <p:spPr>
          <a:xfrm>
            <a:off x="2621122" y="4377957"/>
            <a:ext cx="4987049" cy="211328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55394E10-BCE8-5A5E-F814-5AAF00EDC653}"/>
              </a:ext>
            </a:extLst>
          </p:cNvPr>
          <p:cNvSpPr/>
          <p:nvPr/>
        </p:nvSpPr>
        <p:spPr>
          <a:xfrm>
            <a:off x="2820684" y="5947814"/>
            <a:ext cx="2261286" cy="358346"/>
          </a:xfrm>
          <a:prstGeom prst="round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/>
              <a:t>memory</a:t>
            </a:r>
          </a:p>
        </p:txBody>
      </p:sp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1094B7F0-6BA4-2006-FDB1-32D816DF5787}"/>
              </a:ext>
            </a:extLst>
          </p:cNvPr>
          <p:cNvSpPr/>
          <p:nvPr/>
        </p:nvSpPr>
        <p:spPr>
          <a:xfrm>
            <a:off x="6251948" y="5118212"/>
            <a:ext cx="1169773" cy="632769"/>
          </a:xfrm>
          <a:prstGeom prst="roundRect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/>
              <a:t>recovery system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9BDF782-2702-C1B2-20A8-329BB0464BE2}"/>
              </a:ext>
            </a:extLst>
          </p:cNvPr>
          <p:cNvSpPr/>
          <p:nvPr/>
        </p:nvSpPr>
        <p:spPr>
          <a:xfrm>
            <a:off x="2820683" y="4560837"/>
            <a:ext cx="2261286" cy="12019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67A6EC5-23EC-4170-32A3-D17B63F357F2}"/>
              </a:ext>
            </a:extLst>
          </p:cNvPr>
          <p:cNvSpPr txBox="1"/>
          <p:nvPr/>
        </p:nvSpPr>
        <p:spPr>
          <a:xfrm>
            <a:off x="2850006" y="4602714"/>
            <a:ext cx="1569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target system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AFD518B-D316-A537-B576-E21AFCDD079C}"/>
              </a:ext>
            </a:extLst>
          </p:cNvPr>
          <p:cNvSpPr/>
          <p:nvPr/>
        </p:nvSpPr>
        <p:spPr>
          <a:xfrm>
            <a:off x="8993110" y="4377957"/>
            <a:ext cx="1579194" cy="211328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sp>
        <p:nvSpPr>
          <p:cNvPr id="14" name="Rounded Rectangle 13">
            <a:extLst>
              <a:ext uri="{FF2B5EF4-FFF2-40B4-BE49-F238E27FC236}">
                <a16:creationId xmlns:a16="http://schemas.microsoft.com/office/drawing/2014/main" id="{0471901A-32EA-0A92-3816-6C179C1341A3}"/>
              </a:ext>
            </a:extLst>
          </p:cNvPr>
          <p:cNvSpPr/>
          <p:nvPr/>
        </p:nvSpPr>
        <p:spPr>
          <a:xfrm>
            <a:off x="9197819" y="5118212"/>
            <a:ext cx="1169773" cy="632769"/>
          </a:xfrm>
          <a:prstGeom prst="roundRect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/>
              <a:t>remote</a:t>
            </a:r>
          </a:p>
          <a:p>
            <a:pPr algn="ctr"/>
            <a:r>
              <a:rPr lang="en-JP" dirty="0"/>
              <a:t>system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80BEBB4B-0B12-EF47-C8FE-3F032657BE1F}"/>
              </a:ext>
            </a:extLst>
          </p:cNvPr>
          <p:cNvCxnSpPr>
            <a:stCxn id="9" idx="3"/>
            <a:endCxn id="14" idx="1"/>
          </p:cNvCxnSpPr>
          <p:nvPr/>
        </p:nvCxnSpPr>
        <p:spPr>
          <a:xfrm>
            <a:off x="7421721" y="5434597"/>
            <a:ext cx="1776098" cy="0"/>
          </a:xfrm>
          <a:prstGeom prst="straightConnector1">
            <a:avLst/>
          </a:prstGeom>
          <a:ln w="28575" cmpd="sng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C73DF88A-A0D0-C83A-769F-E1862B352777}"/>
              </a:ext>
            </a:extLst>
          </p:cNvPr>
          <p:cNvSpPr txBox="1"/>
          <p:nvPr/>
        </p:nvSpPr>
        <p:spPr>
          <a:xfrm>
            <a:off x="7958241" y="5001958"/>
            <a:ext cx="6848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JP" dirty="0"/>
              <a:t>send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ED973C6-3F35-1159-E218-5EC58A407E8D}"/>
              </a:ext>
            </a:extLst>
          </p:cNvPr>
          <p:cNvSpPr txBox="1"/>
          <p:nvPr/>
        </p:nvSpPr>
        <p:spPr>
          <a:xfrm>
            <a:off x="6253105" y="4422496"/>
            <a:ext cx="12747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target host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AFAED17-B5E1-D078-3B8D-EF36188EC023}"/>
              </a:ext>
            </a:extLst>
          </p:cNvPr>
          <p:cNvSpPr txBox="1"/>
          <p:nvPr/>
        </p:nvSpPr>
        <p:spPr>
          <a:xfrm>
            <a:off x="9081232" y="4418048"/>
            <a:ext cx="14029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remote host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85AEDCF9-B099-AAB1-1F68-B606C5870C4A}"/>
              </a:ext>
            </a:extLst>
          </p:cNvPr>
          <p:cNvCxnSpPr>
            <a:cxnSpLocks/>
            <a:stCxn id="9" idx="1"/>
            <a:endCxn id="7" idx="3"/>
          </p:cNvCxnSpPr>
          <p:nvPr/>
        </p:nvCxnSpPr>
        <p:spPr>
          <a:xfrm flipH="1">
            <a:off x="5081970" y="5434597"/>
            <a:ext cx="1169978" cy="692390"/>
          </a:xfrm>
          <a:prstGeom prst="straightConnector1">
            <a:avLst/>
          </a:prstGeom>
          <a:ln w="28575" cmpd="sng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D641E2D3-7195-CB80-A094-437F0F0FA8DD}"/>
              </a:ext>
            </a:extLst>
          </p:cNvPr>
          <p:cNvSpPr txBox="1"/>
          <p:nvPr/>
        </p:nvSpPr>
        <p:spPr>
          <a:xfrm>
            <a:off x="5221040" y="5200781"/>
            <a:ext cx="761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dump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BE6DD65C-8CF9-7BCD-70AA-8491C721AAF5}"/>
              </a:ext>
            </a:extLst>
          </p:cNvPr>
          <p:cNvCxnSpPr>
            <a:cxnSpLocks/>
            <a:endCxn id="11" idx="1"/>
          </p:cNvCxnSpPr>
          <p:nvPr/>
        </p:nvCxnSpPr>
        <p:spPr>
          <a:xfrm>
            <a:off x="2062480" y="5297385"/>
            <a:ext cx="1385215" cy="0"/>
          </a:xfrm>
          <a:prstGeom prst="straightConnector1">
            <a:avLst/>
          </a:prstGeom>
          <a:ln w="28575" cmpd="sng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Rounded Rectangle 10">
            <a:extLst>
              <a:ext uri="{FF2B5EF4-FFF2-40B4-BE49-F238E27FC236}">
                <a16:creationId xmlns:a16="http://schemas.microsoft.com/office/drawing/2014/main" id="{DFBE3221-6236-5614-E845-6D0D2A6EA4AA}"/>
              </a:ext>
            </a:extLst>
          </p:cNvPr>
          <p:cNvSpPr/>
          <p:nvPr/>
        </p:nvSpPr>
        <p:spPr>
          <a:xfrm>
            <a:off x="3447695" y="5118212"/>
            <a:ext cx="1001447" cy="358346"/>
          </a:xfrm>
          <a:prstGeom prst="round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data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BE358324-AA7C-75AC-258D-3FD312CD0ABB}"/>
              </a:ext>
            </a:extLst>
          </p:cNvPr>
          <p:cNvSpPr txBox="1"/>
          <p:nvPr/>
        </p:nvSpPr>
        <p:spPr>
          <a:xfrm>
            <a:off x="1103045" y="5099769"/>
            <a:ext cx="9797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salvage</a:t>
            </a:r>
          </a:p>
        </p:txBody>
      </p:sp>
    </p:spTree>
    <p:extLst>
      <p:ext uri="{BB962C8B-B14F-4D97-AF65-F5344CB8AC3E}">
        <p14:creationId xmlns:p14="http://schemas.microsoft.com/office/powerpoint/2010/main" val="615347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8834"/>
    </mc:Choice>
    <mc:Fallback xmlns="">
      <p:transition spd="slow" advTm="48834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DDEAE2-B056-DF73-2960-1711373B56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P" dirty="0"/>
              <a:t>Experiments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5BE1C3-2FCE-1E4E-2E66-A7D2CF70A1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JP" dirty="0"/>
              <a:t>We conducted several experiments for Xfas</a:t>
            </a:r>
          </a:p>
          <a:p>
            <a:pPr lvl="1"/>
            <a:r>
              <a:rPr lang="en-JP" dirty="0"/>
              <a:t>Effectiveness of pseudo signal sending</a:t>
            </a:r>
          </a:p>
          <a:p>
            <a:pPr lvl="1"/>
            <a:r>
              <a:rPr lang="en-JP" dirty="0"/>
              <a:t>Recoverability from system faults</a:t>
            </a:r>
          </a:p>
          <a:p>
            <a:r>
              <a:rPr lang="en-JP" dirty="0"/>
              <a:t>We used four combinations of recovery techniques</a:t>
            </a:r>
          </a:p>
          <a:p>
            <a:pPr lvl="1"/>
            <a:r>
              <a:rPr lang="en-JP" dirty="0"/>
              <a:t>Compared with the kill command and in-kernel recovery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DAD85F-D5F8-B944-1AE1-02A10C10B9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17</a:t>
            </a:fld>
            <a:endParaRPr kumimoji="1" lang="ja-JP" altLang="en-US"/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4DBE30D2-2344-1A82-402D-25B048D1BFA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6040513"/>
              </p:ext>
            </p:extLst>
          </p:nvPr>
        </p:nvGraphicFramePr>
        <p:xfrm>
          <a:off x="732104" y="3900437"/>
          <a:ext cx="7640099" cy="25908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822410">
                  <a:extLst>
                    <a:ext uri="{9D8B030D-6E8A-4147-A177-3AD203B41FA5}">
                      <a16:colId xmlns:a16="http://schemas.microsoft.com/office/drawing/2014/main" val="327553316"/>
                    </a:ext>
                  </a:extLst>
                </a:gridCol>
                <a:gridCol w="1997638">
                  <a:extLst>
                    <a:ext uri="{9D8B030D-6E8A-4147-A177-3AD203B41FA5}">
                      <a16:colId xmlns:a16="http://schemas.microsoft.com/office/drawing/2014/main" val="3860492277"/>
                    </a:ext>
                  </a:extLst>
                </a:gridCol>
                <a:gridCol w="2435751">
                  <a:extLst>
                    <a:ext uri="{9D8B030D-6E8A-4147-A177-3AD203B41FA5}">
                      <a16:colId xmlns:a16="http://schemas.microsoft.com/office/drawing/2014/main" val="1805585243"/>
                    </a:ext>
                  </a:extLst>
                </a:gridCol>
                <a:gridCol w="1384300">
                  <a:extLst>
                    <a:ext uri="{9D8B030D-6E8A-4147-A177-3AD203B41FA5}">
                      <a16:colId xmlns:a16="http://schemas.microsoft.com/office/drawing/2014/main" val="393025023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JP" sz="2000" dirty="0"/>
                        <a:t>method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JP" sz="2000" dirty="0"/>
                        <a:t>recovery techniques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JP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JP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86744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JP" sz="2000" dirty="0"/>
                        <a:t>PSIG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en-JP" sz="2000" dirty="0"/>
                        <a:t>pseudo signal sending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JP" sz="2000" dirty="0"/>
                        <a:t>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JP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25890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JP" sz="2000" dirty="0"/>
                        <a:t>PSCH+PLK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JP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JP" sz="2000" dirty="0"/>
                        <a:t>pseudo scheduling</a:t>
                      </a:r>
                      <a:br>
                        <a:rPr lang="en-JP" sz="2000" dirty="0"/>
                      </a:br>
                      <a:r>
                        <a:rPr lang="en-JP" sz="2000" dirty="0"/>
                        <a:t>&amp; unlocking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JP" sz="2000" dirty="0"/>
                        <a:t>pseudo</a:t>
                      </a:r>
                    </a:p>
                    <a:p>
                      <a:pPr algn="ctr"/>
                      <a:r>
                        <a:rPr lang="en-JP" sz="2000" dirty="0"/>
                        <a:t>locking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140926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JP" sz="2000" dirty="0"/>
                        <a:t>PSCH+KLK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JP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JP" sz="2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JP" sz="2000" dirty="0"/>
                        <a:t>in-kernel</a:t>
                      </a:r>
                    </a:p>
                    <a:p>
                      <a:pPr algn="ctr"/>
                      <a:r>
                        <a:rPr lang="en-JP" sz="2000" dirty="0"/>
                        <a:t>locking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156873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JP" sz="2000" dirty="0"/>
                        <a:t>KSCH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JP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JP" sz="2000" dirty="0"/>
                        <a:t>in-kernel scheduling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JP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9641310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1C2760EA-2087-11AA-09C8-FC5FE7F27AA5}"/>
              </a:ext>
            </a:extLst>
          </p:cNvPr>
          <p:cNvSpPr txBox="1"/>
          <p:nvPr/>
        </p:nvSpPr>
        <p:spPr>
          <a:xfrm>
            <a:off x="8867875" y="4425844"/>
            <a:ext cx="2698175" cy="1477328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JP" dirty="0"/>
              <a:t>CPU: Intel Core i7-9700</a:t>
            </a:r>
          </a:p>
          <a:p>
            <a:r>
              <a:rPr lang="en-JP" dirty="0"/>
              <a:t>Memory: 16 GB</a:t>
            </a:r>
          </a:p>
          <a:p>
            <a:r>
              <a:rPr lang="en-JP" dirty="0"/>
              <a:t>HDD: 2 TB</a:t>
            </a:r>
          </a:p>
          <a:p>
            <a:r>
              <a:rPr lang="en-JP" dirty="0"/>
              <a:t>GPU: GeForce GTX 960</a:t>
            </a:r>
          </a:p>
          <a:p>
            <a:r>
              <a:rPr lang="en-JP" dirty="0"/>
              <a:t>OS: Linux 4.18.0</a:t>
            </a:r>
          </a:p>
        </p:txBody>
      </p:sp>
    </p:spTree>
    <p:extLst>
      <p:ext uri="{BB962C8B-B14F-4D97-AF65-F5344CB8AC3E}">
        <p14:creationId xmlns:p14="http://schemas.microsoft.com/office/powerpoint/2010/main" val="19927485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5182"/>
    </mc:Choice>
    <mc:Fallback xmlns="">
      <p:transition spd="slow" advTm="45182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A57DCC-E4E8-F3FC-701F-11B7AE5A8F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020418" y="150538"/>
            <a:ext cx="10992899" cy="954863"/>
          </a:xfrm>
        </p:spPr>
        <p:txBody>
          <a:bodyPr/>
          <a:lstStyle/>
          <a:p>
            <a:r>
              <a:rPr lang="en-JP" dirty="0"/>
              <a:t>Effectiveness of Pseudo Signal Sending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2BAF36-7015-D802-522A-B836B3090D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JP" dirty="0"/>
              <a:t>We sent various signals to a process using Xfas</a:t>
            </a:r>
          </a:p>
          <a:p>
            <a:pPr lvl="1"/>
            <a:r>
              <a:rPr lang="en-JP" dirty="0"/>
              <a:t>Pseudo signal sending only could not continue the paused process</a:t>
            </a:r>
          </a:p>
          <a:p>
            <a:pPr lvl="2"/>
            <a:r>
              <a:rPr lang="en-JP" dirty="0"/>
              <a:t>The process was not scheduled</a:t>
            </a:r>
          </a:p>
          <a:p>
            <a:pPr lvl="1"/>
            <a:r>
              <a:rPr lang="en-JP" dirty="0"/>
              <a:t>GPUfas could not pause the process when using in-kernel scheduling</a:t>
            </a:r>
          </a:p>
          <a:p>
            <a:pPr lvl="2"/>
            <a:r>
              <a:rPr lang="en-JP" dirty="0"/>
              <a:t>The signal paused the process, but extra scheduling continued it again</a:t>
            </a:r>
          </a:p>
          <a:p>
            <a:pPr lvl="2"/>
            <a:r>
              <a:rPr lang="en-JP" dirty="0"/>
              <a:t>VMMfas executed the scheduling before the signal paused the process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75D510-D645-D147-0907-02B3680AFF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18</a:t>
            </a:fld>
            <a:endParaRPr kumimoji="1" lang="ja-JP" altLang="en-US"/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322FDE27-6124-D59E-FF12-6228DECBB39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6616959"/>
              </p:ext>
            </p:extLst>
          </p:nvPr>
        </p:nvGraphicFramePr>
        <p:xfrm>
          <a:off x="574875" y="4446176"/>
          <a:ext cx="5255625" cy="21234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051125">
                  <a:extLst>
                    <a:ext uri="{9D8B030D-6E8A-4147-A177-3AD203B41FA5}">
                      <a16:colId xmlns:a16="http://schemas.microsoft.com/office/drawing/2014/main" val="3849044507"/>
                    </a:ext>
                  </a:extLst>
                </a:gridCol>
                <a:gridCol w="1051125">
                  <a:extLst>
                    <a:ext uri="{9D8B030D-6E8A-4147-A177-3AD203B41FA5}">
                      <a16:colId xmlns:a16="http://schemas.microsoft.com/office/drawing/2014/main" val="2597964473"/>
                    </a:ext>
                  </a:extLst>
                </a:gridCol>
                <a:gridCol w="1051125">
                  <a:extLst>
                    <a:ext uri="{9D8B030D-6E8A-4147-A177-3AD203B41FA5}">
                      <a16:colId xmlns:a16="http://schemas.microsoft.com/office/drawing/2014/main" val="4193590373"/>
                    </a:ext>
                  </a:extLst>
                </a:gridCol>
                <a:gridCol w="1051125">
                  <a:extLst>
                    <a:ext uri="{9D8B030D-6E8A-4147-A177-3AD203B41FA5}">
                      <a16:colId xmlns:a16="http://schemas.microsoft.com/office/drawing/2014/main" val="3143352235"/>
                    </a:ext>
                  </a:extLst>
                </a:gridCol>
                <a:gridCol w="1051125">
                  <a:extLst>
                    <a:ext uri="{9D8B030D-6E8A-4147-A177-3AD203B41FA5}">
                      <a16:colId xmlns:a16="http://schemas.microsoft.com/office/drawing/2014/main" val="64626115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JP" dirty="0"/>
                        <a:t>signal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JP" dirty="0"/>
                        <a:t>PSIG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JP" dirty="0"/>
                        <a:t>PSCH+PLK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JP" dirty="0"/>
                        <a:t>PSCH+KLK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JP" dirty="0"/>
                        <a:t>KSCH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182904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JP" dirty="0"/>
                        <a:t>KILL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JP" b="1" dirty="0"/>
                        <a:t>✓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P" b="0" dirty="0"/>
                        <a:t>n/a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P" b="1" dirty="0"/>
                        <a:t>✓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P" b="1" dirty="0"/>
                        <a:t>✓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08030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JP" dirty="0"/>
                        <a:t>TERM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P" b="1" dirty="0"/>
                        <a:t>✓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P" b="0" dirty="0"/>
                        <a:t>n/a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P" b="1" dirty="0"/>
                        <a:t>✓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P" b="1" dirty="0"/>
                        <a:t>✓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29398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JP" dirty="0"/>
                        <a:t>STOP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P" b="1" dirty="0"/>
                        <a:t>✓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P" b="0" dirty="0"/>
                        <a:t>n/a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P" b="1" dirty="0"/>
                        <a:t>✓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JP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46976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JP" dirty="0"/>
                        <a:t>CONT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JP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P" b="0" dirty="0"/>
                        <a:t>n/a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P" b="1" dirty="0"/>
                        <a:t>✓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P" b="1" dirty="0"/>
                        <a:t>✓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2524199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993C1FA3-362A-4C06-46B3-1B1EDBD8A76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1022037"/>
              </p:ext>
            </p:extLst>
          </p:nvPr>
        </p:nvGraphicFramePr>
        <p:xfrm>
          <a:off x="6303300" y="4446176"/>
          <a:ext cx="5255625" cy="21234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051125">
                  <a:extLst>
                    <a:ext uri="{9D8B030D-6E8A-4147-A177-3AD203B41FA5}">
                      <a16:colId xmlns:a16="http://schemas.microsoft.com/office/drawing/2014/main" val="3849044507"/>
                    </a:ext>
                  </a:extLst>
                </a:gridCol>
                <a:gridCol w="1051125">
                  <a:extLst>
                    <a:ext uri="{9D8B030D-6E8A-4147-A177-3AD203B41FA5}">
                      <a16:colId xmlns:a16="http://schemas.microsoft.com/office/drawing/2014/main" val="2597964473"/>
                    </a:ext>
                  </a:extLst>
                </a:gridCol>
                <a:gridCol w="1051125">
                  <a:extLst>
                    <a:ext uri="{9D8B030D-6E8A-4147-A177-3AD203B41FA5}">
                      <a16:colId xmlns:a16="http://schemas.microsoft.com/office/drawing/2014/main" val="4193590373"/>
                    </a:ext>
                  </a:extLst>
                </a:gridCol>
                <a:gridCol w="1051125">
                  <a:extLst>
                    <a:ext uri="{9D8B030D-6E8A-4147-A177-3AD203B41FA5}">
                      <a16:colId xmlns:a16="http://schemas.microsoft.com/office/drawing/2014/main" val="3143352235"/>
                    </a:ext>
                  </a:extLst>
                </a:gridCol>
                <a:gridCol w="1051125">
                  <a:extLst>
                    <a:ext uri="{9D8B030D-6E8A-4147-A177-3AD203B41FA5}">
                      <a16:colId xmlns:a16="http://schemas.microsoft.com/office/drawing/2014/main" val="64626115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JP" dirty="0"/>
                        <a:t>signal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JP" dirty="0"/>
                        <a:t>PSIG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JP" dirty="0"/>
                        <a:t>PSCH+PLK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JP" dirty="0"/>
                        <a:t>PSCH+KLK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JP" dirty="0"/>
                        <a:t>KSCH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182904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JP" dirty="0"/>
                        <a:t>KILL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JP" b="1" dirty="0"/>
                        <a:t>✓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P" b="1" dirty="0">
                          <a:solidFill>
                            <a:srgbClr val="FF0000"/>
                          </a:solidFill>
                        </a:rPr>
                        <a:t>✓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P" b="1" dirty="0"/>
                        <a:t>✓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P" b="1" dirty="0"/>
                        <a:t>✓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08030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JP" dirty="0"/>
                        <a:t>TERM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P" b="1" dirty="0"/>
                        <a:t>✓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P" b="1" dirty="0">
                          <a:solidFill>
                            <a:srgbClr val="FF0000"/>
                          </a:solidFill>
                        </a:rPr>
                        <a:t>✓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P" b="1" dirty="0"/>
                        <a:t>✓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P" b="1" dirty="0"/>
                        <a:t>✓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29398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JP" dirty="0"/>
                        <a:t>STOP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P" b="1" dirty="0"/>
                        <a:t>✓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P" b="1" dirty="0">
                          <a:solidFill>
                            <a:srgbClr val="FF0000"/>
                          </a:solidFill>
                        </a:rPr>
                        <a:t>✓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P" b="1" dirty="0"/>
                        <a:t>✓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P" b="1" dirty="0">
                          <a:solidFill>
                            <a:srgbClr val="FF0000"/>
                          </a:solidFill>
                        </a:rPr>
                        <a:t>✓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46976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JP" dirty="0"/>
                        <a:t>CONT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JP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P" b="1" dirty="0">
                          <a:solidFill>
                            <a:srgbClr val="FF0000"/>
                          </a:solidFill>
                        </a:rPr>
                        <a:t>✓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P" b="1" dirty="0"/>
                        <a:t>✓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P" b="1" dirty="0"/>
                        <a:t>✓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2524199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3F388D30-88A8-4EC1-074A-BAF3DDFCD5F5}"/>
              </a:ext>
            </a:extLst>
          </p:cNvPr>
          <p:cNvSpPr txBox="1"/>
          <p:nvPr/>
        </p:nvSpPr>
        <p:spPr>
          <a:xfrm>
            <a:off x="2706397" y="4081205"/>
            <a:ext cx="9925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GPUfas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86260F0-98A1-981C-395F-4C6FF5E42BA3}"/>
              </a:ext>
            </a:extLst>
          </p:cNvPr>
          <p:cNvSpPr txBox="1"/>
          <p:nvPr/>
        </p:nvSpPr>
        <p:spPr>
          <a:xfrm>
            <a:off x="8415586" y="4081205"/>
            <a:ext cx="10310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VMMfas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62630E6F-419A-E577-8333-D3E3F92A3E4C}"/>
              </a:ext>
            </a:extLst>
          </p:cNvPr>
          <p:cNvSpPr/>
          <p:nvPr/>
        </p:nvSpPr>
        <p:spPr>
          <a:xfrm>
            <a:off x="4768770" y="5845215"/>
            <a:ext cx="1050156" cy="32409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AC4CF2A9-90AC-42A2-1A2E-BBA468CF685C}"/>
              </a:ext>
            </a:extLst>
          </p:cNvPr>
          <p:cNvSpPr/>
          <p:nvPr/>
        </p:nvSpPr>
        <p:spPr>
          <a:xfrm>
            <a:off x="7365430" y="6206335"/>
            <a:ext cx="1050156" cy="32409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4C896706-6EE5-0554-2F9C-90541BC71910}"/>
              </a:ext>
            </a:extLst>
          </p:cNvPr>
          <p:cNvSpPr/>
          <p:nvPr/>
        </p:nvSpPr>
        <p:spPr>
          <a:xfrm>
            <a:off x="1656241" y="6201531"/>
            <a:ext cx="1050156" cy="32409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</p:spTree>
    <p:extLst>
      <p:ext uri="{BB962C8B-B14F-4D97-AF65-F5344CB8AC3E}">
        <p14:creationId xmlns:p14="http://schemas.microsoft.com/office/powerpoint/2010/main" val="2530798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1951"/>
    </mc:Choice>
    <mc:Fallback xmlns="">
      <p:transition spd="slow" advTm="61951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C34A03-E143-86E5-7388-8CC242FFFA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P" dirty="0"/>
              <a:t>Signal Performance (GPUfas)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59E184-4DDB-C7F0-8E50-62D41FB550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JP" dirty="0"/>
              <a:t>We terminated three types of processes using signals</a:t>
            </a:r>
          </a:p>
          <a:p>
            <a:pPr lvl="1"/>
            <a:r>
              <a:rPr lang="en-JP" dirty="0"/>
              <a:t>PSIG was usually the fastest for running processes</a:t>
            </a:r>
          </a:p>
          <a:p>
            <a:pPr lvl="1"/>
            <a:r>
              <a:rPr lang="en-JP" dirty="0"/>
              <a:t>GPUfas was slower for paused processes</a:t>
            </a:r>
          </a:p>
          <a:p>
            <a:pPr lvl="2"/>
            <a:r>
              <a:rPr lang="en-JP" dirty="0"/>
              <a:t>Suffered from the invocation overhead of in-kernel recovery support</a:t>
            </a:r>
          </a:p>
          <a:p>
            <a:pPr lvl="1"/>
            <a:r>
              <a:rPr lang="en-JP" dirty="0"/>
              <a:t>GPUfas was always faster for intermittent processes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DA60B6-CEC3-9A63-0BA4-41A2645BFB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19</a:t>
            </a:fld>
            <a:endParaRPr kumimoji="1" lang="ja-JP" altLang="en-US"/>
          </a:p>
        </p:txBody>
      </p:sp>
      <p:graphicFrame>
        <p:nvGraphicFramePr>
          <p:cNvPr id="18" name="Chart 17">
            <a:extLst>
              <a:ext uri="{FF2B5EF4-FFF2-40B4-BE49-F238E27FC236}">
                <a16:creationId xmlns:a16="http://schemas.microsoft.com/office/drawing/2014/main" id="{A81AD8B7-C66D-1A25-F042-BF4DA5F6B56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4628645"/>
              </p:ext>
            </p:extLst>
          </p:nvPr>
        </p:nvGraphicFramePr>
        <p:xfrm>
          <a:off x="156754" y="3889562"/>
          <a:ext cx="4010297" cy="29684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9" name="Chart 18">
            <a:extLst>
              <a:ext uri="{FF2B5EF4-FFF2-40B4-BE49-F238E27FC236}">
                <a16:creationId xmlns:a16="http://schemas.microsoft.com/office/drawing/2014/main" id="{39D6CAEF-E44F-8775-E575-D06E21DF8E1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62470278"/>
              </p:ext>
            </p:extLst>
          </p:nvPr>
        </p:nvGraphicFramePr>
        <p:xfrm>
          <a:off x="4024950" y="3889560"/>
          <a:ext cx="4010297" cy="29684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0" name="Chart 19">
            <a:extLst>
              <a:ext uri="{FF2B5EF4-FFF2-40B4-BE49-F238E27FC236}">
                <a16:creationId xmlns:a16="http://schemas.microsoft.com/office/drawing/2014/main" id="{5B779408-DAD8-6CA0-334B-4AEA883E9EF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96763691"/>
              </p:ext>
            </p:extLst>
          </p:nvPr>
        </p:nvGraphicFramePr>
        <p:xfrm>
          <a:off x="7916291" y="3889560"/>
          <a:ext cx="4010297" cy="2968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1" name="TextBox 20">
            <a:extLst>
              <a:ext uri="{FF2B5EF4-FFF2-40B4-BE49-F238E27FC236}">
                <a16:creationId xmlns:a16="http://schemas.microsoft.com/office/drawing/2014/main" id="{EACD9106-1D58-E8F1-2EE5-B88FD4C417E6}"/>
              </a:ext>
            </a:extLst>
          </p:cNvPr>
          <p:cNvSpPr txBox="1"/>
          <p:nvPr/>
        </p:nvSpPr>
        <p:spPr>
          <a:xfrm>
            <a:off x="1282377" y="3670705"/>
            <a:ext cx="20697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running processes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7045A692-6904-6207-FAB9-62BD874C18CA}"/>
              </a:ext>
            </a:extLst>
          </p:cNvPr>
          <p:cNvSpPr txBox="1"/>
          <p:nvPr/>
        </p:nvSpPr>
        <p:spPr>
          <a:xfrm>
            <a:off x="5196529" y="3683277"/>
            <a:ext cx="20569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paused processes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00CAE4A8-14D7-9EC8-1CCE-850BF2483E9E}"/>
              </a:ext>
            </a:extLst>
          </p:cNvPr>
          <p:cNvSpPr txBox="1"/>
          <p:nvPr/>
        </p:nvSpPr>
        <p:spPr>
          <a:xfrm>
            <a:off x="9026942" y="3685801"/>
            <a:ext cx="2441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intermittent processes</a:t>
            </a:r>
          </a:p>
        </p:txBody>
      </p:sp>
    </p:spTree>
    <p:extLst>
      <p:ext uri="{BB962C8B-B14F-4D97-AF65-F5344CB8AC3E}">
        <p14:creationId xmlns:p14="http://schemas.microsoft.com/office/powerpoint/2010/main" val="15693529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6068"/>
    </mc:Choice>
    <mc:Fallback xmlns="">
      <p:transition spd="slow" advTm="86068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83FAA5-101D-B86E-859D-6880A076E8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P" dirty="0"/>
              <a:t>System Failures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BEDD13-2167-12E5-34A1-DB93E7CAA0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JP" dirty="0"/>
              <a:t>Difficult to avoid failures completely in complex systems</a:t>
            </a:r>
          </a:p>
          <a:p>
            <a:pPr lvl="1"/>
            <a:r>
              <a:rPr lang="en-JP" dirty="0"/>
              <a:t>Software faults, poor performance, and insufficient capacity</a:t>
            </a:r>
          </a:p>
          <a:p>
            <a:pPr lvl="2"/>
            <a:r>
              <a:rPr lang="en-JP" dirty="0"/>
              <a:t>E.g., too many threads caused a failure in AWS (2020)</a:t>
            </a:r>
          </a:p>
          <a:p>
            <a:pPr lvl="1"/>
            <a:r>
              <a:rPr lang="en-JP" dirty="0"/>
              <a:t>Configuration and operation errors</a:t>
            </a:r>
          </a:p>
          <a:p>
            <a:pPr lvl="2"/>
            <a:r>
              <a:rPr lang="en-JP" dirty="0"/>
              <a:t>E.g., automatic switchover was disabled in Tokyo Stock Exchange (2020)</a:t>
            </a:r>
          </a:p>
          <a:p>
            <a:r>
              <a:rPr lang="en-JP" dirty="0"/>
              <a:t>Important to recover from system faults</a:t>
            </a:r>
          </a:p>
          <a:p>
            <a:pPr lvl="1"/>
            <a:r>
              <a:rPr lang="en-JP" dirty="0"/>
              <a:t>After detecting them rapidly and accurately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627514-FFFF-C7FE-2694-1C3AEB49D0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2</a:t>
            </a:fld>
            <a:endParaRPr kumimoji="1" lang="ja-JP" altLang="en-US"/>
          </a:p>
        </p:txBody>
      </p:sp>
      <p:pic>
        <p:nvPicPr>
          <p:cNvPr id="5" name="図 5">
            <a:extLst>
              <a:ext uri="{FF2B5EF4-FFF2-40B4-BE49-F238E27FC236}">
                <a16:creationId xmlns:a16="http://schemas.microsoft.com/office/drawing/2014/main" id="{3E12F889-8C7F-C6D4-0653-F5570A9C5C21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82926" y="4856480"/>
            <a:ext cx="2722878" cy="1531619"/>
          </a:xfrm>
          <a:prstGeom prst="rect">
            <a:avLst/>
          </a:prstGeom>
        </p:spPr>
      </p:pic>
      <p:pic>
        <p:nvPicPr>
          <p:cNvPr id="6" name="Picture 4" descr="Amazon Web Services - Wikipedia">
            <a:extLst>
              <a:ext uri="{FF2B5EF4-FFF2-40B4-BE49-F238E27FC236}">
                <a16:creationId xmlns:a16="http://schemas.microsoft.com/office/drawing/2014/main" id="{E5154710-461D-FC7A-D82B-C7C6638A63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023401" y="5012329"/>
            <a:ext cx="2150740" cy="12868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808434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2149"/>
    </mc:Choice>
    <mc:Fallback xmlns="">
      <p:transition spd="slow" advTm="62149"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EB3CFD-EA0C-E934-3F38-7A5C562001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P" dirty="0"/>
              <a:t>Signal Performance (VMMfas)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EC8373-CB5E-E7F9-2360-7C368D61D2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JP" dirty="0"/>
              <a:t>We terminated processes in a VM by sending signals</a:t>
            </a:r>
          </a:p>
          <a:p>
            <a:pPr lvl="1"/>
            <a:r>
              <a:rPr lang="en-JP" dirty="0"/>
              <a:t>VMMfas was 1.5-6x faster than GPUfas thanks to faster CPU cores</a:t>
            </a:r>
          </a:p>
          <a:p>
            <a:pPr lvl="2"/>
            <a:r>
              <a:rPr lang="en-JP" dirty="0"/>
              <a:t>But much more unstable (the median is shown below)</a:t>
            </a:r>
          </a:p>
          <a:p>
            <a:pPr lvl="1"/>
            <a:r>
              <a:rPr lang="en-JP" dirty="0"/>
              <a:t>The recovery time was similar in all methods for running processes</a:t>
            </a:r>
          </a:p>
          <a:p>
            <a:pPr lvl="1"/>
            <a:r>
              <a:rPr lang="en-JP" dirty="0"/>
              <a:t>Pseudo scheduling was very unstable for paused processes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D2A9387-E54E-BF02-E747-9466753E31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20</a:t>
            </a:fld>
            <a:endParaRPr kumimoji="1" lang="ja-JP" altLang="en-US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D2FF54EA-F3D7-CF6A-4789-EC52A07395F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90370527"/>
              </p:ext>
            </p:extLst>
          </p:nvPr>
        </p:nvGraphicFramePr>
        <p:xfrm>
          <a:off x="156754" y="3889562"/>
          <a:ext cx="4010297" cy="29684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2CC9C901-89AE-CDB0-5177-2CDF0F3B8E4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67906357"/>
              </p:ext>
            </p:extLst>
          </p:nvPr>
        </p:nvGraphicFramePr>
        <p:xfrm>
          <a:off x="7916291" y="3889560"/>
          <a:ext cx="4010297" cy="2968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8FE5F0E9-D340-981B-A704-16A15D15462A}"/>
              </a:ext>
            </a:extLst>
          </p:cNvPr>
          <p:cNvSpPr txBox="1"/>
          <p:nvPr/>
        </p:nvSpPr>
        <p:spPr>
          <a:xfrm>
            <a:off x="1282377" y="3670705"/>
            <a:ext cx="20697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running processes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CF88916-7EE1-6E86-8EC6-094D765A16D5}"/>
              </a:ext>
            </a:extLst>
          </p:cNvPr>
          <p:cNvSpPr txBox="1"/>
          <p:nvPr/>
        </p:nvSpPr>
        <p:spPr>
          <a:xfrm>
            <a:off x="5196529" y="3683277"/>
            <a:ext cx="20569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paused processes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8C0C926-55CD-68AE-F984-3E52AAF82403}"/>
              </a:ext>
            </a:extLst>
          </p:cNvPr>
          <p:cNvSpPr txBox="1"/>
          <p:nvPr/>
        </p:nvSpPr>
        <p:spPr>
          <a:xfrm>
            <a:off x="9026942" y="3685801"/>
            <a:ext cx="2441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intermittent processes</a:t>
            </a:r>
          </a:p>
        </p:txBody>
      </p:sp>
      <p:graphicFrame>
        <p:nvGraphicFramePr>
          <p:cNvPr id="12" name="Chart 11">
            <a:extLst>
              <a:ext uri="{FF2B5EF4-FFF2-40B4-BE49-F238E27FC236}">
                <a16:creationId xmlns:a16="http://schemas.microsoft.com/office/drawing/2014/main" id="{936F129F-E507-52BD-1AD7-C08018E846A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9124307"/>
              </p:ext>
            </p:extLst>
          </p:nvPr>
        </p:nvGraphicFramePr>
        <p:xfrm>
          <a:off x="4024950" y="3889560"/>
          <a:ext cx="4010297" cy="29684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407546147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D45936-0FCC-4675-43C3-300DE61F1B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62094"/>
            <a:ext cx="10992899" cy="954863"/>
          </a:xfrm>
        </p:spPr>
        <p:txBody>
          <a:bodyPr/>
          <a:lstStyle/>
          <a:p>
            <a:r>
              <a:rPr lang="en-JP" dirty="0"/>
              <a:t>Recovery from Out-of-memory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795D26-D636-6227-4D87-A9FEA59718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JP" dirty="0"/>
              <a:t>We terminated the process that used up physical memory</a:t>
            </a:r>
          </a:p>
          <a:p>
            <a:pPr lvl="1"/>
            <a:r>
              <a:rPr lang="en-JP" dirty="0"/>
              <a:t>PSIG was the fastest and the most stable in GPUfas</a:t>
            </a:r>
          </a:p>
          <a:p>
            <a:pPr lvl="2"/>
            <a:r>
              <a:rPr lang="en-JP" dirty="0"/>
              <a:t>In-kernel recovery was the slowest and the most unstable</a:t>
            </a:r>
          </a:p>
          <a:p>
            <a:pPr lvl="1"/>
            <a:r>
              <a:rPr lang="en-JP" dirty="0"/>
              <a:t>VMMfas was faster but more unstable than GPUfas</a:t>
            </a:r>
          </a:p>
          <a:p>
            <a:pPr lvl="2"/>
            <a:r>
              <a:rPr lang="en-JP" dirty="0"/>
              <a:t>In-kernel recovery was the fastest, but the reason is unclear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B8DE5B3-91E8-7F4C-E431-8F7F1DD074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21</a:t>
            </a:fld>
            <a:endParaRPr kumimoji="1" lang="ja-JP" altLang="en-US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B5EF37D0-A376-EA69-C4E3-7E332BBF4DE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11146490"/>
              </p:ext>
            </p:extLst>
          </p:nvPr>
        </p:nvGraphicFramePr>
        <p:xfrm>
          <a:off x="199739" y="3835311"/>
          <a:ext cx="5147762" cy="28362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44752113-0419-ED3F-5E8C-52F7D9C358F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61269878"/>
              </p:ext>
            </p:extLst>
          </p:nvPr>
        </p:nvGraphicFramePr>
        <p:xfrm>
          <a:off x="5382226" y="3835310"/>
          <a:ext cx="6582338" cy="28362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FB5DB562-F140-E097-048E-A5D64EE0CE3B}"/>
              </a:ext>
            </a:extLst>
          </p:cNvPr>
          <p:cNvSpPr txBox="1"/>
          <p:nvPr/>
        </p:nvSpPr>
        <p:spPr>
          <a:xfrm>
            <a:off x="1507045" y="3889562"/>
            <a:ext cx="9925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u="sng" dirty="0"/>
              <a:t>GPUfas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A29211D-9A5A-D276-19AB-B97449B3D2F2}"/>
              </a:ext>
            </a:extLst>
          </p:cNvPr>
          <p:cNvSpPr txBox="1"/>
          <p:nvPr/>
        </p:nvSpPr>
        <p:spPr>
          <a:xfrm>
            <a:off x="6796268" y="3839400"/>
            <a:ext cx="10310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u="sng" dirty="0"/>
              <a:t>VMMfas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7853B376-E90A-8F89-6383-C6FF54B02B5D}"/>
              </a:ext>
            </a:extLst>
          </p:cNvPr>
          <p:cNvSpPr/>
          <p:nvPr/>
        </p:nvSpPr>
        <p:spPr>
          <a:xfrm>
            <a:off x="1633475" y="5102126"/>
            <a:ext cx="739718" cy="38446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DDD21E30-0E85-BF37-F78E-8918DF954BA0}"/>
              </a:ext>
            </a:extLst>
          </p:cNvPr>
          <p:cNvSpPr/>
          <p:nvPr/>
        </p:nvSpPr>
        <p:spPr>
          <a:xfrm>
            <a:off x="10549461" y="5486590"/>
            <a:ext cx="739718" cy="38446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45EA71E0-B3F6-2671-6FB4-B360F531DEB4}"/>
              </a:ext>
            </a:extLst>
          </p:cNvPr>
          <p:cNvSpPr/>
          <p:nvPr/>
        </p:nvSpPr>
        <p:spPr>
          <a:xfrm>
            <a:off x="6912546" y="4953965"/>
            <a:ext cx="2983808" cy="78707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4EB63707-94B2-5C0B-929E-6284FCA638F7}"/>
              </a:ext>
            </a:extLst>
          </p:cNvPr>
          <p:cNvSpPr/>
          <p:nvPr/>
        </p:nvSpPr>
        <p:spPr>
          <a:xfrm>
            <a:off x="4067719" y="4490565"/>
            <a:ext cx="739718" cy="38446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</p:spTree>
    <p:extLst>
      <p:ext uri="{BB962C8B-B14F-4D97-AF65-F5344CB8AC3E}">
        <p14:creationId xmlns:p14="http://schemas.microsoft.com/office/powerpoint/2010/main" val="31933907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9624"/>
    </mc:Choice>
    <mc:Fallback xmlns="">
      <p:transition spd="slow" advTm="79624"/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11CC3F-DDA2-98FB-04B7-A8DD69BA95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P" dirty="0"/>
              <a:t>Recovery from an In-kernel Deadlock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D89698-C140-C3B6-F5FA-3B894693A1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JP" dirty="0"/>
              <a:t>We caused a deadlock by missing spinlock release</a:t>
            </a:r>
          </a:p>
          <a:p>
            <a:pPr lvl="1"/>
            <a:r>
              <a:rPr lang="en-JP" dirty="0"/>
              <a:t>Xfas released the spinlock using pseudo unlocking</a:t>
            </a:r>
          </a:p>
          <a:p>
            <a:r>
              <a:rPr lang="en-JP" dirty="0"/>
              <a:t>Xfas could recover from this type of deadlock</a:t>
            </a:r>
          </a:p>
          <a:p>
            <a:pPr lvl="1"/>
            <a:r>
              <a:rPr lang="en-JP" dirty="0"/>
              <a:t>Comparable to in-kernel recovery with the low-level local APIC timer</a:t>
            </a:r>
          </a:p>
          <a:p>
            <a:pPr lvl="1"/>
            <a:r>
              <a:rPr lang="en-JP" dirty="0"/>
              <a:t>VMMfas was 29x faster than GPUfas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5C609E5-2180-B732-F3DF-289A011515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22</a:t>
            </a:fld>
            <a:endParaRPr kumimoji="1" lang="ja-JP" altLang="en-US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D5F6F2E2-4F7C-EFD5-DEC6-0EF4D182282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46754360"/>
              </p:ext>
            </p:extLst>
          </p:nvPr>
        </p:nvGraphicFramePr>
        <p:xfrm>
          <a:off x="414369" y="3835311"/>
          <a:ext cx="5506499" cy="28362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6808E155-8089-1FA2-7A99-07C1D5F65690}"/>
              </a:ext>
            </a:extLst>
          </p:cNvPr>
          <p:cNvSpPr txBox="1"/>
          <p:nvPr/>
        </p:nvSpPr>
        <p:spPr>
          <a:xfrm>
            <a:off x="3092254" y="4897994"/>
            <a:ext cx="902812" cy="92333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JP" dirty="0"/>
              <a:t>n/a</a:t>
            </a:r>
          </a:p>
          <a:p>
            <a:pPr algn="ctr"/>
            <a:r>
              <a:rPr lang="en-JP" dirty="0"/>
              <a:t>(Linux</a:t>
            </a:r>
          </a:p>
          <a:p>
            <a:pPr algn="ctr"/>
            <a:r>
              <a:rPr lang="en-JP" dirty="0"/>
              <a:t>  timer)</a:t>
            </a:r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C2A958F3-60F5-88AA-ABA0-F35AC01C1EF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36200412"/>
              </p:ext>
            </p:extLst>
          </p:nvPr>
        </p:nvGraphicFramePr>
        <p:xfrm>
          <a:off x="6155383" y="3835311"/>
          <a:ext cx="5506499" cy="28362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34E7C4CF-1512-FE5F-4904-F7AD4095E619}"/>
              </a:ext>
            </a:extLst>
          </p:cNvPr>
          <p:cNvSpPr txBox="1"/>
          <p:nvPr/>
        </p:nvSpPr>
        <p:spPr>
          <a:xfrm>
            <a:off x="8833268" y="4897994"/>
            <a:ext cx="902812" cy="92333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JP" dirty="0"/>
              <a:t>n/a</a:t>
            </a:r>
          </a:p>
          <a:p>
            <a:pPr algn="ctr"/>
            <a:r>
              <a:rPr lang="en-JP" dirty="0"/>
              <a:t>(Linux</a:t>
            </a:r>
          </a:p>
          <a:p>
            <a:pPr algn="ctr"/>
            <a:r>
              <a:rPr lang="en-JP" dirty="0"/>
              <a:t>  timer)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48E17FD-2C25-895A-04A4-97D2D4F2C969}"/>
              </a:ext>
            </a:extLst>
          </p:cNvPr>
          <p:cNvSpPr txBox="1"/>
          <p:nvPr/>
        </p:nvSpPr>
        <p:spPr>
          <a:xfrm>
            <a:off x="3047370" y="3797496"/>
            <a:ext cx="9925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u="sng" dirty="0"/>
              <a:t>GPUfas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3FB0144-BE1B-F7F2-CD9B-46ED54BBAE23}"/>
              </a:ext>
            </a:extLst>
          </p:cNvPr>
          <p:cNvSpPr txBox="1"/>
          <p:nvPr/>
        </p:nvSpPr>
        <p:spPr>
          <a:xfrm>
            <a:off x="8769148" y="3797496"/>
            <a:ext cx="10310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u="sng" dirty="0"/>
              <a:t>VMMfas</a:t>
            </a:r>
          </a:p>
        </p:txBody>
      </p:sp>
    </p:spTree>
    <p:extLst>
      <p:ext uri="{BB962C8B-B14F-4D97-AF65-F5344CB8AC3E}">
        <p14:creationId xmlns:p14="http://schemas.microsoft.com/office/powerpoint/2010/main" val="38254747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3872"/>
    </mc:Choice>
    <mc:Fallback xmlns="">
      <p:transition spd="slow" advTm="63872"/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47AF93-AD01-EFCC-1623-2B066A3BF1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P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C96BE7-C3EC-D55F-4F52-64FA4E4E40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JP" dirty="0"/>
              <a:t>Xfas enables fault recovery from the outside of the system</a:t>
            </a:r>
          </a:p>
          <a:p>
            <a:pPr lvl="1"/>
            <a:r>
              <a:rPr lang="en-JP" dirty="0"/>
              <a:t>Indirectly control OS behavior by rewriting OS data in memory</a:t>
            </a:r>
          </a:p>
          <a:p>
            <a:pPr lvl="1"/>
            <a:r>
              <a:rPr lang="en-JP" dirty="0"/>
              <a:t>Provide several recovery techniques</a:t>
            </a:r>
          </a:p>
          <a:p>
            <a:pPr lvl="2"/>
            <a:r>
              <a:rPr lang="en-JP" dirty="0"/>
              <a:t>Pseudo signal sending, process scheduling, and locking/unlocking</a:t>
            </a:r>
          </a:p>
          <a:p>
            <a:pPr lvl="2"/>
            <a:r>
              <a:rPr lang="en-JP" dirty="0"/>
              <a:t>Cooperate with in-kernel recovery support</a:t>
            </a:r>
          </a:p>
          <a:p>
            <a:pPr lvl="1"/>
            <a:r>
              <a:rPr lang="en-JP" dirty="0"/>
              <a:t>Present two instances: VMMfas and GPUfas </a:t>
            </a:r>
          </a:p>
          <a:p>
            <a:pPr lvl="1"/>
            <a:r>
              <a:rPr lang="en-JP" dirty="0"/>
              <a:t>Could recover from out-of-memory and a deadlock</a:t>
            </a:r>
          </a:p>
          <a:p>
            <a:r>
              <a:rPr lang="en-JP" dirty="0"/>
              <a:t>Future work</a:t>
            </a:r>
          </a:p>
          <a:p>
            <a:pPr lvl="1"/>
            <a:r>
              <a:rPr lang="en-JP" dirty="0"/>
              <a:t>Recover from various types of system faults</a:t>
            </a:r>
          </a:p>
          <a:p>
            <a:pPr lvl="1"/>
            <a:r>
              <a:rPr lang="en-JP" dirty="0"/>
              <a:t>Use remote hosts with GPUDirect RDMA for advanced fault recovery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C9611F-4192-51FB-D00C-D1B69F0EF8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23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70957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9403"/>
    </mc:Choice>
    <mc:Fallback xmlns="">
      <p:transition spd="slow" advTm="69403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6DD4F8-1647-62E8-9660-3B4097572A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P" dirty="0"/>
              <a:t>Fault Recovery with Remote Access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E97B21-7387-F6BA-2F89-A34F3BDCA5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JP" dirty="0"/>
              <a:t>Admins often attempt manual recovery remotely</a:t>
            </a:r>
          </a:p>
          <a:p>
            <a:pPr lvl="1"/>
            <a:r>
              <a:rPr lang="en-JP" dirty="0"/>
              <a:t>They can inspect the root cause and select the best way of recovery</a:t>
            </a:r>
          </a:p>
          <a:p>
            <a:pPr lvl="1"/>
            <a:r>
              <a:rPr lang="en-JP" dirty="0"/>
              <a:t>A remote recovery system can perform recovery automatically</a:t>
            </a:r>
          </a:p>
          <a:p>
            <a:r>
              <a:rPr lang="en-JP" dirty="0"/>
              <a:t>Remote access is largely affected by system faults</a:t>
            </a:r>
          </a:p>
          <a:p>
            <a:pPr lvl="1"/>
            <a:r>
              <a:rPr lang="en-JP" dirty="0"/>
              <a:t>The network function can stop working</a:t>
            </a:r>
          </a:p>
          <a:p>
            <a:pPr lvl="1"/>
            <a:r>
              <a:rPr lang="en-JP" dirty="0"/>
              <a:t>It can take long to perform remote access due to thrashing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9D95A09-E6E9-1406-E840-45A220C4B1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3</a:t>
            </a:fld>
            <a:endParaRPr kumimoji="1" lang="ja-JP" altLang="en-US"/>
          </a:p>
        </p:txBody>
      </p:sp>
      <p:pic>
        <p:nvPicPr>
          <p:cNvPr id="5" name="図 50">
            <a:extLst>
              <a:ext uri="{FF2B5EF4-FFF2-40B4-BE49-F238E27FC236}">
                <a16:creationId xmlns:a16="http://schemas.microsoft.com/office/drawing/2014/main" id="{DE81983F-7EEB-9BCC-D727-54039FF0A449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078841" y="4630767"/>
            <a:ext cx="980147" cy="13658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Explosion 2 5">
            <a:extLst>
              <a:ext uri="{FF2B5EF4-FFF2-40B4-BE49-F238E27FC236}">
                <a16:creationId xmlns:a16="http://schemas.microsoft.com/office/drawing/2014/main" id="{A0263995-9059-64B6-7BFA-5E2CE9633BF8}"/>
              </a:ext>
            </a:extLst>
          </p:cNvPr>
          <p:cNvSpPr/>
          <p:nvPr/>
        </p:nvSpPr>
        <p:spPr>
          <a:xfrm>
            <a:off x="2740011" y="4630767"/>
            <a:ext cx="1082833" cy="599440"/>
          </a:xfrm>
          <a:prstGeom prst="irregularSeal2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13E829C-DA78-7428-043A-94F81C6CE298}"/>
              </a:ext>
            </a:extLst>
          </p:cNvPr>
          <p:cNvSpPr txBox="1"/>
          <p:nvPr/>
        </p:nvSpPr>
        <p:spPr>
          <a:xfrm>
            <a:off x="1844696" y="4630767"/>
            <a:ext cx="91563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JP" dirty="0"/>
              <a:t>system</a:t>
            </a:r>
          </a:p>
          <a:p>
            <a:pPr algn="ctr"/>
            <a:r>
              <a:rPr lang="en-JP" dirty="0"/>
              <a:t>faults</a:t>
            </a:r>
          </a:p>
        </p:txBody>
      </p:sp>
      <p:pic>
        <p:nvPicPr>
          <p:cNvPr id="8" name="図 9">
            <a:extLst>
              <a:ext uri="{FF2B5EF4-FFF2-40B4-BE49-F238E27FC236}">
                <a16:creationId xmlns:a16="http://schemas.microsoft.com/office/drawing/2014/main" id="{C89BCFEA-2D69-F436-F8ED-B02A9A6CE5F7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email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370" b="90959" l="0" r="95687">
                        <a14:foregroundMark x1="57682" y1="16712" x2="57682" y2="16712"/>
                        <a14:foregroundMark x1="57682" y1="16712" x2="57682" y2="16712"/>
                        <a14:foregroundMark x1="91644" y1="37260" x2="91644" y2="37260"/>
                        <a14:foregroundMark x1="87332" y1="36438" x2="87332" y2="36438"/>
                        <a14:foregroundMark x1="79515" y1="67397" x2="79515" y2="67397"/>
                        <a14:foregroundMark x1="91644" y1="72603" x2="91644" y2="72603"/>
                        <a14:foregroundMark x1="70889" y1="83562" x2="70889" y2="83562"/>
                        <a14:foregroundMark x1="70081" y1="88767" x2="70081" y2="88767"/>
                        <a14:foregroundMark x1="70081" y1="88767" x2="70081" y2="88767"/>
                        <a14:foregroundMark x1="50404" y1="90959" x2="50404" y2="90959"/>
                        <a14:foregroundMark x1="32345" y1="87945" x2="32345" y2="87945"/>
                        <a14:foregroundMark x1="32345" y1="87945" x2="32345" y2="87945"/>
                        <a14:foregroundMark x1="32345" y1="87945" x2="32345" y2="87945"/>
                        <a14:foregroundMark x1="4313" y1="86575" x2="35310" y2="87123"/>
                        <a14:foregroundMark x1="0" y1="87397" x2="11051" y2="87671"/>
                        <a14:foregroundMark x1="95687" y1="63288" x2="95687" y2="78356"/>
                        <a14:foregroundMark x1="54447" y1="89589" x2="70081" y2="89863"/>
                        <a14:foregroundMark x1="23720" y1="78904" x2="54987" y2="79452"/>
                        <a14:foregroundMark x1="80323" y1="77808" x2="80323" y2="79452"/>
                        <a14:foregroundMark x1="70350" y1="54521" x2="70350" y2="54521"/>
                        <a14:foregroundMark x1="67925" y1="54521" x2="67925" y2="54521"/>
                        <a14:backgroundMark x1="15903" y1="39452" x2="30189" y2="4027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338726" y="4515490"/>
            <a:ext cx="1548014" cy="1523216"/>
          </a:xfrm>
          <a:prstGeom prst="rect">
            <a:avLst/>
          </a:prstGeom>
        </p:spPr>
      </p:pic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5B1B3B80-9452-E48E-4167-7D46543CDE3E}"/>
              </a:ext>
            </a:extLst>
          </p:cNvPr>
          <p:cNvCxnSpPr>
            <a:stCxn id="8" idx="1"/>
          </p:cNvCxnSpPr>
          <p:nvPr/>
        </p:nvCxnSpPr>
        <p:spPr>
          <a:xfrm flipH="1">
            <a:off x="4216400" y="5277098"/>
            <a:ext cx="3122326" cy="0"/>
          </a:xfrm>
          <a:prstGeom prst="straightConnector1">
            <a:avLst/>
          </a:prstGeom>
          <a:ln w="28575" cmpd="sng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29E7BAAF-5C71-707E-7300-1715C19C46B5}"/>
              </a:ext>
            </a:extLst>
          </p:cNvPr>
          <p:cNvSpPr txBox="1"/>
          <p:nvPr/>
        </p:nvSpPr>
        <p:spPr>
          <a:xfrm>
            <a:off x="4914705" y="4817614"/>
            <a:ext cx="16850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remote access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F6EC1C3-4B94-BBBD-9F4B-DDF8FC4D5071}"/>
              </a:ext>
            </a:extLst>
          </p:cNvPr>
          <p:cNvSpPr txBox="1"/>
          <p:nvPr/>
        </p:nvSpPr>
        <p:spPr>
          <a:xfrm>
            <a:off x="2650592" y="6008049"/>
            <a:ext cx="1569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JP" dirty="0"/>
              <a:t>target system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86B018B-C84F-AD1A-8BC7-F570F097FEDA}"/>
              </a:ext>
            </a:extLst>
          </p:cNvPr>
          <p:cNvSpPr txBox="1"/>
          <p:nvPr/>
        </p:nvSpPr>
        <p:spPr>
          <a:xfrm>
            <a:off x="7706211" y="5957029"/>
            <a:ext cx="8130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admin</a:t>
            </a:r>
          </a:p>
        </p:txBody>
      </p:sp>
    </p:spTree>
    <p:extLst>
      <p:ext uri="{BB962C8B-B14F-4D97-AF65-F5344CB8AC3E}">
        <p14:creationId xmlns:p14="http://schemas.microsoft.com/office/powerpoint/2010/main" val="8811209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1096"/>
    </mc:Choice>
    <mc:Fallback xmlns="">
      <p:transition spd="slow" advTm="51096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E046BA-9562-0911-166F-7D69E56DD9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P" dirty="0"/>
              <a:t>Fault Recovery with</a:t>
            </a:r>
            <a:r>
              <a:rPr lang="en-US" dirty="0"/>
              <a:t> No</a:t>
            </a:r>
            <a:r>
              <a:rPr lang="en-JP" dirty="0"/>
              <a:t> Remote Access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6039D3-A83A-99FC-060E-4E4C9AC639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JP" dirty="0"/>
              <a:t>A recovery system runs inside a target system in advance</a:t>
            </a:r>
          </a:p>
          <a:p>
            <a:pPr lvl="1"/>
            <a:r>
              <a:rPr lang="en-JP" dirty="0"/>
              <a:t>More reliable to rely on no remote access</a:t>
            </a:r>
          </a:p>
          <a:p>
            <a:r>
              <a:rPr lang="en-JP" dirty="0"/>
              <a:t>Run a recovery system as a process </a:t>
            </a:r>
            <a:r>
              <a:rPr lang="en-JP" sz="1800" dirty="0"/>
              <a:t>[Pacemaker] ...</a:t>
            </a:r>
            <a:endParaRPr lang="en-JP" dirty="0"/>
          </a:p>
          <a:p>
            <a:pPr lvl="1"/>
            <a:r>
              <a:rPr lang="en-JP" dirty="0"/>
              <a:t>Easy to apply new recovery techniques</a:t>
            </a:r>
          </a:p>
          <a:p>
            <a:pPr lvl="1"/>
            <a:r>
              <a:rPr lang="en-JP" dirty="0"/>
              <a:t>Usable recovery techniques are restricted to process-level ones</a:t>
            </a:r>
          </a:p>
          <a:p>
            <a:pPr lvl="1"/>
            <a:r>
              <a:rPr lang="en-JP" dirty="0"/>
              <a:t>Tend to suffer from system faults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6221D76-BD1F-5F60-703E-B29F99DACD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4</a:t>
            </a:fld>
            <a:endParaRPr kumimoji="1" lang="ja-JP" alt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E5316E1-669C-7D53-8DF2-1B9D80AA21A4}"/>
              </a:ext>
            </a:extLst>
          </p:cNvPr>
          <p:cNvSpPr/>
          <p:nvPr/>
        </p:nvSpPr>
        <p:spPr>
          <a:xfrm>
            <a:off x="3505200" y="4465261"/>
            <a:ext cx="5374640" cy="1873081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432D926E-EF20-55DA-5A66-378727841062}"/>
              </a:ext>
            </a:extLst>
          </p:cNvPr>
          <p:cNvSpPr/>
          <p:nvPr/>
        </p:nvSpPr>
        <p:spPr>
          <a:xfrm>
            <a:off x="4069442" y="5612824"/>
            <a:ext cx="4617358" cy="479631"/>
          </a:xfrm>
          <a:prstGeom prst="round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/>
              <a:t>OS kernel</a:t>
            </a:r>
          </a:p>
        </p:txBody>
      </p:sp>
      <p:sp>
        <p:nvSpPr>
          <p:cNvPr id="7" name="Explosion 2 6">
            <a:extLst>
              <a:ext uri="{FF2B5EF4-FFF2-40B4-BE49-F238E27FC236}">
                <a16:creationId xmlns:a16="http://schemas.microsoft.com/office/drawing/2014/main" id="{6F33AB67-BABE-EF27-FD3C-0A902BFD2032}"/>
              </a:ext>
            </a:extLst>
          </p:cNvPr>
          <p:cNvSpPr/>
          <p:nvPr/>
        </p:nvSpPr>
        <p:spPr>
          <a:xfrm>
            <a:off x="4958921" y="4697000"/>
            <a:ext cx="1082833" cy="599440"/>
          </a:xfrm>
          <a:prstGeom prst="irregularSeal2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F7C149C4-013A-186F-1C9B-54CCBDF2DAE7}"/>
              </a:ext>
            </a:extLst>
          </p:cNvPr>
          <p:cNvSpPr/>
          <p:nvPr/>
        </p:nvSpPr>
        <p:spPr>
          <a:xfrm>
            <a:off x="7029545" y="4669754"/>
            <a:ext cx="1169773" cy="632769"/>
          </a:xfrm>
          <a:prstGeom prst="roundRect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/>
              <a:t>recovery system</a:t>
            </a:r>
          </a:p>
        </p:txBody>
      </p:sp>
      <p:pic>
        <p:nvPicPr>
          <p:cNvPr id="12" name="図 50">
            <a:extLst>
              <a:ext uri="{FF2B5EF4-FFF2-40B4-BE49-F238E27FC236}">
                <a16:creationId xmlns:a16="http://schemas.microsoft.com/office/drawing/2014/main" id="{533FBADE-829F-99ED-F1E9-24696230E7A1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803456" y="5052936"/>
            <a:ext cx="980147" cy="13658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1E1DA351-F526-29CA-F1FA-00CE02B417D5}"/>
              </a:ext>
            </a:extLst>
          </p:cNvPr>
          <p:cNvSpPr txBox="1"/>
          <p:nvPr/>
        </p:nvSpPr>
        <p:spPr>
          <a:xfrm>
            <a:off x="4069442" y="4682531"/>
            <a:ext cx="91563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JP" dirty="0"/>
              <a:t>system</a:t>
            </a:r>
          </a:p>
          <a:p>
            <a:pPr algn="ctr"/>
            <a:r>
              <a:rPr lang="en-JP" dirty="0"/>
              <a:t>faults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C81AC166-A880-E504-9A0D-783DF9AF04EE}"/>
              </a:ext>
            </a:extLst>
          </p:cNvPr>
          <p:cNvCxnSpPr>
            <a:cxnSpLocks/>
            <a:stCxn id="10" idx="1"/>
          </p:cNvCxnSpPr>
          <p:nvPr/>
        </p:nvCxnSpPr>
        <p:spPr>
          <a:xfrm flipH="1" flipV="1">
            <a:off x="6041754" y="4986138"/>
            <a:ext cx="987791" cy="1"/>
          </a:xfrm>
          <a:prstGeom prst="straightConnector1">
            <a:avLst/>
          </a:prstGeom>
          <a:ln w="28575" cmpd="sng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C1CFACD8-045C-A415-1567-61D479DF52B6}"/>
              </a:ext>
            </a:extLst>
          </p:cNvPr>
          <p:cNvSpPr txBox="1"/>
          <p:nvPr/>
        </p:nvSpPr>
        <p:spPr>
          <a:xfrm>
            <a:off x="1835723" y="5692011"/>
            <a:ext cx="91563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JP" dirty="0"/>
              <a:t>target</a:t>
            </a:r>
          </a:p>
          <a:p>
            <a:pPr algn="ctr"/>
            <a:r>
              <a:rPr lang="en-JP" dirty="0"/>
              <a:t>system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BE1FC239-B5D1-EFC2-7B2E-9F6A4F387197}"/>
              </a:ext>
            </a:extLst>
          </p:cNvPr>
          <p:cNvSpPr txBox="1"/>
          <p:nvPr/>
        </p:nvSpPr>
        <p:spPr>
          <a:xfrm>
            <a:off x="6012794" y="5018527"/>
            <a:ext cx="954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recover</a:t>
            </a:r>
          </a:p>
        </p:txBody>
      </p:sp>
    </p:spTree>
    <p:extLst>
      <p:ext uri="{BB962C8B-B14F-4D97-AF65-F5344CB8AC3E}">
        <p14:creationId xmlns:p14="http://schemas.microsoft.com/office/powerpoint/2010/main" val="18527766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8883"/>
    </mc:Choice>
    <mc:Fallback xmlns="">
      <p:transition spd="slow" advTm="68883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91AFFE-B826-31C5-17AD-BAE28C7859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P" dirty="0"/>
              <a:t>In-kernel Recovery System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57DE01-015D-BA9E-8A68-D52482264D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JP" dirty="0"/>
              <a:t>Embed a recovery system into the OS kernel </a:t>
            </a:r>
            <a:r>
              <a:rPr lang="en-JP" sz="1800" dirty="0"/>
              <a:t>[Leners+, SOSP'11] [Zhu+, ISSRE'12] ...</a:t>
            </a:r>
            <a:endParaRPr lang="en-JP" dirty="0"/>
          </a:p>
          <a:p>
            <a:pPr lvl="1"/>
            <a:r>
              <a:rPr lang="en-JP" dirty="0"/>
              <a:t>Can implement various recovery techniques</a:t>
            </a:r>
          </a:p>
          <a:p>
            <a:pPr lvl="1"/>
            <a:r>
              <a:rPr lang="en-JP" dirty="0"/>
              <a:t>Unrealistic to modify the kernel for adding new recovery techniques</a:t>
            </a:r>
          </a:p>
          <a:p>
            <a:pPr lvl="2"/>
            <a:r>
              <a:rPr lang="en-JP" dirty="0"/>
              <a:t>Kernel modules are less powerful due to the restriction</a:t>
            </a:r>
          </a:p>
          <a:p>
            <a:pPr lvl="1"/>
            <a:r>
              <a:rPr lang="en-JP" dirty="0"/>
              <a:t>Still suffer from system faults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06CE08-85DC-C7EC-41DE-348DAF853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5</a:t>
            </a:fld>
            <a:endParaRPr kumimoji="1" lang="ja-JP" alt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D9A2FF7-07C8-9B0B-EE86-10B1BCA68FEF}"/>
              </a:ext>
            </a:extLst>
          </p:cNvPr>
          <p:cNvSpPr/>
          <p:nvPr/>
        </p:nvSpPr>
        <p:spPr>
          <a:xfrm>
            <a:off x="3505200" y="4322615"/>
            <a:ext cx="5374640" cy="208549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39E67F8C-8860-72E7-262A-5671F992E244}"/>
              </a:ext>
            </a:extLst>
          </p:cNvPr>
          <p:cNvSpPr/>
          <p:nvPr/>
        </p:nvSpPr>
        <p:spPr>
          <a:xfrm>
            <a:off x="4069442" y="5168588"/>
            <a:ext cx="4617358" cy="1035316"/>
          </a:xfrm>
          <a:prstGeom prst="round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48370BD-C1A2-E99D-428E-64718A8922F5}"/>
              </a:ext>
            </a:extLst>
          </p:cNvPr>
          <p:cNvSpPr txBox="1"/>
          <p:nvPr/>
        </p:nvSpPr>
        <p:spPr>
          <a:xfrm>
            <a:off x="4186280" y="5725201"/>
            <a:ext cx="12105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JP" dirty="0">
                <a:solidFill>
                  <a:schemeClr val="bg1"/>
                </a:solidFill>
              </a:rPr>
              <a:t>OS kernel</a:t>
            </a:r>
          </a:p>
        </p:txBody>
      </p:sp>
      <p:sp>
        <p:nvSpPr>
          <p:cNvPr id="8" name="Explosion 2 7">
            <a:extLst>
              <a:ext uri="{FF2B5EF4-FFF2-40B4-BE49-F238E27FC236}">
                <a16:creationId xmlns:a16="http://schemas.microsoft.com/office/drawing/2014/main" id="{A2F8F71E-7E71-C6BB-AAB6-D7E44404B4FA}"/>
              </a:ext>
            </a:extLst>
          </p:cNvPr>
          <p:cNvSpPr/>
          <p:nvPr/>
        </p:nvSpPr>
        <p:spPr>
          <a:xfrm>
            <a:off x="4960896" y="4847455"/>
            <a:ext cx="1082833" cy="599440"/>
          </a:xfrm>
          <a:prstGeom prst="irregularSeal2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pic>
        <p:nvPicPr>
          <p:cNvPr id="10" name="図 50">
            <a:extLst>
              <a:ext uri="{FF2B5EF4-FFF2-40B4-BE49-F238E27FC236}">
                <a16:creationId xmlns:a16="http://schemas.microsoft.com/office/drawing/2014/main" id="{6B0C89CA-E17D-7AA4-F469-1A276C5971EA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803456" y="5042295"/>
            <a:ext cx="980147" cy="13658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C7B64C4B-56D1-FA18-1F1D-5B6EAECD4A61}"/>
              </a:ext>
            </a:extLst>
          </p:cNvPr>
          <p:cNvSpPr txBox="1"/>
          <p:nvPr/>
        </p:nvSpPr>
        <p:spPr>
          <a:xfrm>
            <a:off x="4186280" y="4498356"/>
            <a:ext cx="91563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JP" dirty="0"/>
              <a:t>system</a:t>
            </a:r>
          </a:p>
          <a:p>
            <a:pPr algn="ctr"/>
            <a:r>
              <a:rPr lang="en-JP" dirty="0"/>
              <a:t>faults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7FCB33D7-17A4-9291-48D1-2CF8CCB09CC3}"/>
              </a:ext>
            </a:extLst>
          </p:cNvPr>
          <p:cNvCxnSpPr>
            <a:cxnSpLocks/>
            <a:stCxn id="15" idx="1"/>
          </p:cNvCxnSpPr>
          <p:nvPr/>
        </p:nvCxnSpPr>
        <p:spPr>
          <a:xfrm flipH="1" flipV="1">
            <a:off x="5917080" y="5373081"/>
            <a:ext cx="1112465" cy="316385"/>
          </a:xfrm>
          <a:prstGeom prst="straightConnector1">
            <a:avLst/>
          </a:prstGeom>
          <a:ln w="28575" cmpd="sng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9201ED12-6507-BEE3-8776-BD36791585EC}"/>
              </a:ext>
            </a:extLst>
          </p:cNvPr>
          <p:cNvSpPr txBox="1"/>
          <p:nvPr/>
        </p:nvSpPr>
        <p:spPr>
          <a:xfrm>
            <a:off x="1835723" y="5681370"/>
            <a:ext cx="91563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JP" dirty="0"/>
              <a:t>target</a:t>
            </a:r>
          </a:p>
          <a:p>
            <a:pPr algn="ctr"/>
            <a:r>
              <a:rPr lang="en-JP" dirty="0"/>
              <a:t>system</a:t>
            </a:r>
          </a:p>
        </p:txBody>
      </p:sp>
      <p:sp>
        <p:nvSpPr>
          <p:cNvPr id="15" name="Rounded Rectangle 14">
            <a:extLst>
              <a:ext uri="{FF2B5EF4-FFF2-40B4-BE49-F238E27FC236}">
                <a16:creationId xmlns:a16="http://schemas.microsoft.com/office/drawing/2014/main" id="{E35895A4-F3CE-B62B-A706-1FAC6B70C9AE}"/>
              </a:ext>
            </a:extLst>
          </p:cNvPr>
          <p:cNvSpPr/>
          <p:nvPr/>
        </p:nvSpPr>
        <p:spPr>
          <a:xfrm>
            <a:off x="7029545" y="5373081"/>
            <a:ext cx="1169773" cy="632769"/>
          </a:xfrm>
          <a:prstGeom prst="roundRect">
            <a:avLst/>
          </a:prstGeom>
          <a:solidFill>
            <a:schemeClr val="accent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/>
              <a:t>recovery system</a:t>
            </a:r>
          </a:p>
        </p:txBody>
      </p:sp>
    </p:spTree>
    <p:extLst>
      <p:ext uri="{BB962C8B-B14F-4D97-AF65-F5344CB8AC3E}">
        <p14:creationId xmlns:p14="http://schemas.microsoft.com/office/powerpoint/2010/main" val="25425092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09276B-0434-A83F-5554-F40A107999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P" dirty="0"/>
              <a:t>Our Approach: Xfas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9BFEC8-0E0E-1513-87CF-815EC6402F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JP" dirty="0"/>
              <a:t>Attempt fault recovery from the outside of the system</a:t>
            </a:r>
          </a:p>
          <a:p>
            <a:pPr lvl="1"/>
            <a:r>
              <a:rPr lang="en-JP" dirty="0"/>
              <a:t>Indirectly control OS behavior by leveraging OS capabilities</a:t>
            </a:r>
          </a:p>
          <a:p>
            <a:pPr lvl="1"/>
            <a:r>
              <a:rPr lang="en-JP" dirty="0"/>
              <a:t>The external recovery system rewrites OS data in memory</a:t>
            </a:r>
          </a:p>
          <a:p>
            <a:r>
              <a:rPr lang="en-JP" dirty="0"/>
              <a:t>Have advantages over process- and kernel-level recovery</a:t>
            </a:r>
          </a:p>
          <a:p>
            <a:pPr lvl="1"/>
            <a:r>
              <a:rPr lang="en-JP" dirty="0"/>
              <a:t>Can implement various recovery techniques</a:t>
            </a:r>
          </a:p>
          <a:p>
            <a:pPr lvl="1"/>
            <a:r>
              <a:rPr lang="en-JP" dirty="0"/>
              <a:t>Easy to apply new recovery techniques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0C0CF62-78E3-7A7D-6163-821C9283EB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6</a:t>
            </a:fld>
            <a:endParaRPr kumimoji="1" lang="ja-JP" alt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CEA2F74-7E25-91DD-9E95-DBD9DDAC3BB5}"/>
              </a:ext>
            </a:extLst>
          </p:cNvPr>
          <p:cNvSpPr/>
          <p:nvPr/>
        </p:nvSpPr>
        <p:spPr>
          <a:xfrm>
            <a:off x="3299791" y="4377957"/>
            <a:ext cx="5168348" cy="211328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D10E1345-888A-D3C8-580A-9E2FEAF29EF7}"/>
              </a:ext>
            </a:extLst>
          </p:cNvPr>
          <p:cNvSpPr/>
          <p:nvPr/>
        </p:nvSpPr>
        <p:spPr>
          <a:xfrm>
            <a:off x="3594327" y="5947814"/>
            <a:ext cx="2261286" cy="358346"/>
          </a:xfrm>
          <a:prstGeom prst="round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/>
              <a:t>memory</a:t>
            </a:r>
          </a:p>
        </p:txBody>
      </p:sp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6A668EC4-CA7A-B950-74C0-1D9C062F55FB}"/>
              </a:ext>
            </a:extLst>
          </p:cNvPr>
          <p:cNvSpPr/>
          <p:nvPr/>
        </p:nvSpPr>
        <p:spPr>
          <a:xfrm>
            <a:off x="7025591" y="5118212"/>
            <a:ext cx="1169773" cy="632769"/>
          </a:xfrm>
          <a:prstGeom prst="roundRect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/>
              <a:t>recovery system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0FFC546-B0CE-CEF8-6D23-90C296600EAF}"/>
              </a:ext>
            </a:extLst>
          </p:cNvPr>
          <p:cNvSpPr/>
          <p:nvPr/>
        </p:nvSpPr>
        <p:spPr>
          <a:xfrm>
            <a:off x="3594326" y="4560837"/>
            <a:ext cx="2261286" cy="12019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sp>
        <p:nvSpPr>
          <p:cNvPr id="11" name="Rounded Rectangle 10">
            <a:extLst>
              <a:ext uri="{FF2B5EF4-FFF2-40B4-BE49-F238E27FC236}">
                <a16:creationId xmlns:a16="http://schemas.microsoft.com/office/drawing/2014/main" id="{4531E892-C10D-BEC8-1CC0-D9BF316EEF1D}"/>
              </a:ext>
            </a:extLst>
          </p:cNvPr>
          <p:cNvSpPr/>
          <p:nvPr/>
        </p:nvSpPr>
        <p:spPr>
          <a:xfrm>
            <a:off x="3762651" y="5255424"/>
            <a:ext cx="1924635" cy="358346"/>
          </a:xfrm>
          <a:prstGeom prst="round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/>
              <a:t>OS kernel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E62D1CB-0D7D-4C3A-2346-B04F28C0B0D8}"/>
              </a:ext>
            </a:extLst>
          </p:cNvPr>
          <p:cNvSpPr txBox="1"/>
          <p:nvPr/>
        </p:nvSpPr>
        <p:spPr>
          <a:xfrm>
            <a:off x="3623649" y="4602714"/>
            <a:ext cx="1569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target system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E5827462-A15E-9D40-901D-58EA2F3E6640}"/>
              </a:ext>
            </a:extLst>
          </p:cNvPr>
          <p:cNvCxnSpPr>
            <a:cxnSpLocks/>
            <a:stCxn id="9" idx="1"/>
            <a:endCxn id="7" idx="3"/>
          </p:cNvCxnSpPr>
          <p:nvPr/>
        </p:nvCxnSpPr>
        <p:spPr>
          <a:xfrm flipH="1">
            <a:off x="5855613" y="5434597"/>
            <a:ext cx="1169978" cy="692390"/>
          </a:xfrm>
          <a:prstGeom prst="straightConnector1">
            <a:avLst/>
          </a:prstGeom>
          <a:ln w="28575" cmpd="sng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0A305137-241F-BB6C-951E-B83DBE2DEA64}"/>
              </a:ext>
            </a:extLst>
          </p:cNvPr>
          <p:cNvSpPr txBox="1"/>
          <p:nvPr/>
        </p:nvSpPr>
        <p:spPr>
          <a:xfrm>
            <a:off x="6002019" y="5178960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rewrite</a:t>
            </a:r>
          </a:p>
        </p:txBody>
      </p:sp>
      <p:sp>
        <p:nvSpPr>
          <p:cNvPr id="13" name="Explosion 2 12">
            <a:extLst>
              <a:ext uri="{FF2B5EF4-FFF2-40B4-BE49-F238E27FC236}">
                <a16:creationId xmlns:a16="http://schemas.microsoft.com/office/drawing/2014/main" id="{CD4B1179-81BF-8C82-83CF-02F9571169A1}"/>
              </a:ext>
            </a:extLst>
          </p:cNvPr>
          <p:cNvSpPr/>
          <p:nvPr/>
        </p:nvSpPr>
        <p:spPr>
          <a:xfrm>
            <a:off x="5339715" y="4987078"/>
            <a:ext cx="396295" cy="376548"/>
          </a:xfrm>
          <a:prstGeom prst="irregularSeal2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</p:spTree>
    <p:extLst>
      <p:ext uri="{BB962C8B-B14F-4D97-AF65-F5344CB8AC3E}">
        <p14:creationId xmlns:p14="http://schemas.microsoft.com/office/powerpoint/2010/main" val="33697036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0241"/>
    </mc:Choice>
    <mc:Fallback xmlns="">
      <p:transition spd="slow" advTm="60241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601725-2C0C-0A3B-47C6-1C4E71EA4E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P" dirty="0"/>
              <a:t>Instance 1: VMMfas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B03D12-7909-B4E5-3EBA-8A495A6FB4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JP" dirty="0"/>
              <a:t>Recover the system in a virtual machine (VM) via the VMM</a:t>
            </a:r>
          </a:p>
          <a:p>
            <a:pPr lvl="1"/>
            <a:r>
              <a:rPr lang="en-JP" dirty="0"/>
              <a:t>The virtual machine monitor (VMM) is logically isolated from a VM</a:t>
            </a:r>
          </a:p>
          <a:p>
            <a:pPr lvl="2"/>
            <a:r>
              <a:rPr lang="en-JP" dirty="0"/>
              <a:t>Not affected by system faults in a VM</a:t>
            </a:r>
          </a:p>
          <a:p>
            <a:pPr lvl="1"/>
            <a:r>
              <a:rPr lang="en-JP" dirty="0"/>
              <a:t>The recovery system runs outside a VM</a:t>
            </a:r>
          </a:p>
          <a:p>
            <a:pPr lvl="2"/>
            <a:r>
              <a:rPr lang="en-JP" dirty="0"/>
              <a:t>Recover after detecting a system fault by VM introspection (VMI)</a:t>
            </a:r>
          </a:p>
          <a:p>
            <a:pPr lvl="2"/>
            <a:r>
              <a:rPr lang="en-JP" dirty="0"/>
              <a:t>Performance isolation is guaranteed by the VMM </a:t>
            </a:r>
          </a:p>
          <a:p>
            <a:pPr lvl="1"/>
            <a:endParaRPr lang="en-JP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776DA4-D490-7BB4-2158-805D9BCAF4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7</a:t>
            </a:fld>
            <a:endParaRPr kumimoji="1" lang="ja-JP" alt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92EC4E8-8D0E-31FE-F965-AF05F832A830}"/>
              </a:ext>
            </a:extLst>
          </p:cNvPr>
          <p:cNvSpPr/>
          <p:nvPr/>
        </p:nvSpPr>
        <p:spPr>
          <a:xfrm>
            <a:off x="3430336" y="4205564"/>
            <a:ext cx="3567877" cy="176186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F478ADCE-0154-1F4F-775F-E51CA1B1B7CB}"/>
              </a:ext>
            </a:extLst>
          </p:cNvPr>
          <p:cNvSpPr/>
          <p:nvPr/>
        </p:nvSpPr>
        <p:spPr>
          <a:xfrm>
            <a:off x="4470579" y="5424007"/>
            <a:ext cx="939114" cy="358346"/>
          </a:xfrm>
          <a:prstGeom prst="round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vCPU</a:t>
            </a:r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03D60CAE-549D-3E78-5BD6-DFAECF678F40}"/>
              </a:ext>
            </a:extLst>
          </p:cNvPr>
          <p:cNvSpPr/>
          <p:nvPr/>
        </p:nvSpPr>
        <p:spPr>
          <a:xfrm>
            <a:off x="5562092" y="5424007"/>
            <a:ext cx="1169773" cy="358346"/>
          </a:xfrm>
          <a:prstGeom prst="round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/>
              <a:t>memory</a:t>
            </a:r>
          </a:p>
        </p:txBody>
      </p:sp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6DB807D0-DA3D-896B-1397-DB23D46ADF8B}"/>
              </a:ext>
            </a:extLst>
          </p:cNvPr>
          <p:cNvSpPr/>
          <p:nvPr/>
        </p:nvSpPr>
        <p:spPr>
          <a:xfrm>
            <a:off x="8131642" y="4770111"/>
            <a:ext cx="1169773" cy="632769"/>
          </a:xfrm>
          <a:prstGeom prst="roundRect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/>
              <a:t>recovery system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9F27493-9C3B-D12A-1ABA-35A5FF9A008C}"/>
              </a:ext>
            </a:extLst>
          </p:cNvPr>
          <p:cNvSpPr/>
          <p:nvPr/>
        </p:nvSpPr>
        <p:spPr>
          <a:xfrm>
            <a:off x="4470579" y="4382968"/>
            <a:ext cx="2261286" cy="85596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sp>
        <p:nvSpPr>
          <p:cNvPr id="11" name="Rounded Rectangle 10">
            <a:extLst>
              <a:ext uri="{FF2B5EF4-FFF2-40B4-BE49-F238E27FC236}">
                <a16:creationId xmlns:a16="http://schemas.microsoft.com/office/drawing/2014/main" id="{FF4AD609-16E4-2362-D550-92CF2881B9FB}"/>
              </a:ext>
            </a:extLst>
          </p:cNvPr>
          <p:cNvSpPr/>
          <p:nvPr/>
        </p:nvSpPr>
        <p:spPr>
          <a:xfrm>
            <a:off x="4638904" y="4714254"/>
            <a:ext cx="1924635" cy="358346"/>
          </a:xfrm>
          <a:prstGeom prst="round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/>
              <a:t>guest OS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2B47EDE-708D-F4FD-1191-7E1E54C1C844}"/>
              </a:ext>
            </a:extLst>
          </p:cNvPr>
          <p:cNvSpPr txBox="1"/>
          <p:nvPr/>
        </p:nvSpPr>
        <p:spPr>
          <a:xfrm>
            <a:off x="3520478" y="4371344"/>
            <a:ext cx="91563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JP" dirty="0"/>
              <a:t>target</a:t>
            </a:r>
          </a:p>
          <a:p>
            <a:pPr algn="ctr"/>
            <a:r>
              <a:rPr lang="en-JP" dirty="0"/>
              <a:t>system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26AA039-04E7-E308-11DB-7599971E30DE}"/>
              </a:ext>
            </a:extLst>
          </p:cNvPr>
          <p:cNvSpPr txBox="1"/>
          <p:nvPr/>
        </p:nvSpPr>
        <p:spPr>
          <a:xfrm>
            <a:off x="2585325" y="5280014"/>
            <a:ext cx="77457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JP" dirty="0"/>
              <a:t>target</a:t>
            </a:r>
          </a:p>
          <a:p>
            <a:pPr algn="ctr"/>
            <a:r>
              <a:rPr lang="en-JP" dirty="0"/>
              <a:t>VM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25BFA6BB-A3D5-C88C-E158-C03D85FA0385}"/>
              </a:ext>
            </a:extLst>
          </p:cNvPr>
          <p:cNvCxnSpPr>
            <a:cxnSpLocks/>
            <a:stCxn id="9" idx="1"/>
            <a:endCxn id="7" idx="3"/>
          </p:cNvCxnSpPr>
          <p:nvPr/>
        </p:nvCxnSpPr>
        <p:spPr>
          <a:xfrm flipH="1">
            <a:off x="6731865" y="5086496"/>
            <a:ext cx="1399777" cy="516684"/>
          </a:xfrm>
          <a:prstGeom prst="straightConnector1">
            <a:avLst/>
          </a:prstGeom>
          <a:ln w="28575" cmpd="sng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29C9FED6-A726-12A2-2E79-0790211059B1}"/>
              </a:ext>
            </a:extLst>
          </p:cNvPr>
          <p:cNvSpPr txBox="1"/>
          <p:nvPr/>
        </p:nvSpPr>
        <p:spPr>
          <a:xfrm>
            <a:off x="7110133" y="4804013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rewrite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3CE147F3-600D-3C56-E4AA-204BF5B772CD}"/>
              </a:ext>
            </a:extLst>
          </p:cNvPr>
          <p:cNvSpPr/>
          <p:nvPr/>
        </p:nvSpPr>
        <p:spPr>
          <a:xfrm>
            <a:off x="2585325" y="6135107"/>
            <a:ext cx="6716089" cy="366763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/>
              <a:t>VMM</a:t>
            </a:r>
          </a:p>
        </p:txBody>
      </p:sp>
    </p:spTree>
    <p:extLst>
      <p:ext uri="{BB962C8B-B14F-4D97-AF65-F5344CB8AC3E}">
        <p14:creationId xmlns:p14="http://schemas.microsoft.com/office/powerpoint/2010/main" val="24578321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352317-5260-BC66-E5EF-C996768C96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P" dirty="0"/>
              <a:t>Instance 2: GPUfas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CBA636-B299-50C2-50B8-19CADAB6D4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JP" dirty="0"/>
              <a:t>Recover the system in a physical machine using a GPU</a:t>
            </a:r>
          </a:p>
          <a:p>
            <a:pPr lvl="1"/>
            <a:r>
              <a:rPr lang="en-JP" dirty="0"/>
              <a:t>A GPU is physically isolated from CPUs and main memory</a:t>
            </a:r>
          </a:p>
          <a:p>
            <a:pPr lvl="2"/>
            <a:r>
              <a:rPr lang="en-JP" dirty="0"/>
              <a:t>Its cores and memory are not easily affected by system faults</a:t>
            </a:r>
          </a:p>
          <a:p>
            <a:pPr lvl="2"/>
            <a:r>
              <a:rPr lang="en-JP" dirty="0"/>
              <a:t>Other programmable PCIe devices can be used</a:t>
            </a:r>
          </a:p>
          <a:p>
            <a:pPr lvl="1"/>
            <a:r>
              <a:rPr lang="en-JP" dirty="0"/>
              <a:t>The recovery system runs on a GPU</a:t>
            </a:r>
          </a:p>
          <a:p>
            <a:pPr lvl="2"/>
            <a:r>
              <a:rPr lang="en-JP" dirty="0"/>
              <a:t>Recover after detecting a system fault by GPUSentinel </a:t>
            </a:r>
            <a:r>
              <a:rPr lang="en-JP" sz="1800" dirty="0"/>
              <a:t>[Ozaki+, APSys’19]</a:t>
            </a:r>
            <a:endParaRPr lang="en-JP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5CBDCC-61EF-5EB3-0839-79157A8FA7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8</a:t>
            </a:fld>
            <a:endParaRPr kumimoji="1" lang="ja-JP" alt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C7A079E-8D80-747D-A32D-40E0ECF354EF}"/>
              </a:ext>
            </a:extLst>
          </p:cNvPr>
          <p:cNvSpPr/>
          <p:nvPr/>
        </p:nvSpPr>
        <p:spPr>
          <a:xfrm>
            <a:off x="3586480" y="4369773"/>
            <a:ext cx="5312169" cy="211328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5214037C-77DA-7FB3-FC36-E1918A18D5C1}"/>
              </a:ext>
            </a:extLst>
          </p:cNvPr>
          <p:cNvSpPr/>
          <p:nvPr/>
        </p:nvSpPr>
        <p:spPr>
          <a:xfrm>
            <a:off x="4111161" y="5939630"/>
            <a:ext cx="939114" cy="358346"/>
          </a:xfrm>
          <a:prstGeom prst="round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CPU</a:t>
            </a:r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428A475F-B92C-EDF3-A16C-C8A97F3C451D}"/>
              </a:ext>
            </a:extLst>
          </p:cNvPr>
          <p:cNvSpPr/>
          <p:nvPr/>
        </p:nvSpPr>
        <p:spPr>
          <a:xfrm>
            <a:off x="5202674" y="5939630"/>
            <a:ext cx="1169773" cy="358346"/>
          </a:xfrm>
          <a:prstGeom prst="round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/>
              <a:t>memory</a:t>
            </a:r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6E66F45E-4506-ED39-6A39-45FC348E39E9}"/>
              </a:ext>
            </a:extLst>
          </p:cNvPr>
          <p:cNvSpPr/>
          <p:nvPr/>
        </p:nvSpPr>
        <p:spPr>
          <a:xfrm>
            <a:off x="7542426" y="5939630"/>
            <a:ext cx="1169773" cy="358346"/>
          </a:xfrm>
          <a:prstGeom prst="round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bg1"/>
                </a:solidFill>
              </a:rPr>
              <a:t>GPU</a:t>
            </a:r>
          </a:p>
        </p:txBody>
      </p:sp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CDF59C11-2772-5531-5D35-D34E16938A7F}"/>
              </a:ext>
            </a:extLst>
          </p:cNvPr>
          <p:cNvSpPr/>
          <p:nvPr/>
        </p:nvSpPr>
        <p:spPr>
          <a:xfrm>
            <a:off x="7542426" y="5110028"/>
            <a:ext cx="1169773" cy="632769"/>
          </a:xfrm>
          <a:prstGeom prst="roundRect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/>
              <a:t>recovery system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84E01E8-4664-8796-62FF-56F99E9276AF}"/>
              </a:ext>
            </a:extLst>
          </p:cNvPr>
          <p:cNvSpPr/>
          <p:nvPr/>
        </p:nvSpPr>
        <p:spPr>
          <a:xfrm>
            <a:off x="4111161" y="4552653"/>
            <a:ext cx="2261286" cy="12019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sp>
        <p:nvSpPr>
          <p:cNvPr id="11" name="Rounded Rectangle 10">
            <a:extLst>
              <a:ext uri="{FF2B5EF4-FFF2-40B4-BE49-F238E27FC236}">
                <a16:creationId xmlns:a16="http://schemas.microsoft.com/office/drawing/2014/main" id="{F713AFA5-56EF-FC9B-79AA-70436AEB5721}"/>
              </a:ext>
            </a:extLst>
          </p:cNvPr>
          <p:cNvSpPr/>
          <p:nvPr/>
        </p:nvSpPr>
        <p:spPr>
          <a:xfrm>
            <a:off x="4279486" y="5247240"/>
            <a:ext cx="1924635" cy="358346"/>
          </a:xfrm>
          <a:prstGeom prst="round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/>
              <a:t>OS kernel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6A84CC7-93FE-EF49-D61A-0EAE0BD7C7A1}"/>
              </a:ext>
            </a:extLst>
          </p:cNvPr>
          <p:cNvSpPr txBox="1"/>
          <p:nvPr/>
        </p:nvSpPr>
        <p:spPr>
          <a:xfrm>
            <a:off x="4140484" y="4594530"/>
            <a:ext cx="1569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target system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EBB8064-D12B-D57A-F888-F54A27775C5B}"/>
              </a:ext>
            </a:extLst>
          </p:cNvPr>
          <p:cNvSpPr txBox="1"/>
          <p:nvPr/>
        </p:nvSpPr>
        <p:spPr>
          <a:xfrm>
            <a:off x="1794281" y="5754553"/>
            <a:ext cx="105670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JP" dirty="0"/>
              <a:t>physical</a:t>
            </a:r>
          </a:p>
          <a:p>
            <a:pPr algn="ctr"/>
            <a:r>
              <a:rPr lang="en-JP" dirty="0"/>
              <a:t>machine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FDCC49FE-1D1F-9FF2-1846-BAC66703197F}"/>
              </a:ext>
            </a:extLst>
          </p:cNvPr>
          <p:cNvCxnSpPr>
            <a:cxnSpLocks/>
            <a:stCxn id="9" idx="1"/>
            <a:endCxn id="7" idx="3"/>
          </p:cNvCxnSpPr>
          <p:nvPr/>
        </p:nvCxnSpPr>
        <p:spPr>
          <a:xfrm flipH="1">
            <a:off x="6372447" y="5426413"/>
            <a:ext cx="1169979" cy="692390"/>
          </a:xfrm>
          <a:prstGeom prst="straightConnector1">
            <a:avLst/>
          </a:prstGeom>
          <a:ln w="28575" cmpd="sng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8D35AD3E-0D30-4543-9D3A-1CE82566559F}"/>
              </a:ext>
            </a:extLst>
          </p:cNvPr>
          <p:cNvSpPr txBox="1"/>
          <p:nvPr/>
        </p:nvSpPr>
        <p:spPr>
          <a:xfrm>
            <a:off x="6518854" y="5170776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rewrite</a:t>
            </a:r>
          </a:p>
        </p:txBody>
      </p:sp>
      <p:pic>
        <p:nvPicPr>
          <p:cNvPr id="16" name="図 50">
            <a:extLst>
              <a:ext uri="{FF2B5EF4-FFF2-40B4-BE49-F238E27FC236}">
                <a16:creationId xmlns:a16="http://schemas.microsoft.com/office/drawing/2014/main" id="{A51EE65C-22FB-68D1-A27C-E550E1F76183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871942" y="5125426"/>
            <a:ext cx="980147" cy="13658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423391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8510BE-42EB-E356-3200-EC2DC4343B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P" dirty="0"/>
              <a:t>Example 1: System Resource Shortage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FB6647-59CB-4F9C-4609-681018637C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JP" dirty="0"/>
              <a:t>Excessive resource consumption causes a system fault</a:t>
            </a:r>
          </a:p>
          <a:p>
            <a:pPr lvl="1"/>
            <a:r>
              <a:rPr lang="en-JP" dirty="0"/>
              <a:t>Memory thrashing makes the system response slow</a:t>
            </a:r>
          </a:p>
          <a:p>
            <a:pPr lvl="1"/>
            <a:r>
              <a:rPr lang="en-JP" dirty="0"/>
              <a:t>The high CPU load degrades the system performance</a:t>
            </a:r>
          </a:p>
          <a:p>
            <a:r>
              <a:rPr lang="en-JP" dirty="0"/>
              <a:t>Send signals to abnormal processes</a:t>
            </a:r>
          </a:p>
          <a:p>
            <a:pPr lvl="1"/>
            <a:r>
              <a:rPr lang="en-JP" dirty="0"/>
              <a:t>Terminate processes using excessive memory by the KILL signal</a:t>
            </a:r>
          </a:p>
          <a:p>
            <a:pPr lvl="1"/>
            <a:r>
              <a:rPr lang="en-JP" dirty="0"/>
              <a:t>Pause processes consuming too much CPU time by the STOP signal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D1506B-9AD0-CC52-89AD-73B4E8059B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9</a:t>
            </a:fld>
            <a:endParaRPr kumimoji="1" lang="ja-JP" altLang="en-US"/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51D9A005-CF25-592D-B64D-2F14A687A4E7}"/>
              </a:ext>
            </a:extLst>
          </p:cNvPr>
          <p:cNvSpPr/>
          <p:nvPr/>
        </p:nvSpPr>
        <p:spPr>
          <a:xfrm>
            <a:off x="7879094" y="4820385"/>
            <a:ext cx="1169773" cy="632769"/>
          </a:xfrm>
          <a:prstGeom prst="roundRect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/>
              <a:t>recovery system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24C0B57-5477-BAA4-1A97-225E763077B8}"/>
              </a:ext>
            </a:extLst>
          </p:cNvPr>
          <p:cNvSpPr/>
          <p:nvPr/>
        </p:nvSpPr>
        <p:spPr>
          <a:xfrm>
            <a:off x="2909687" y="4431369"/>
            <a:ext cx="3408002" cy="194291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70F448F6-198A-0617-460B-291174BE264B}"/>
              </a:ext>
            </a:extLst>
          </p:cNvPr>
          <p:cNvSpPr/>
          <p:nvPr/>
        </p:nvSpPr>
        <p:spPr>
          <a:xfrm>
            <a:off x="3193369" y="5792959"/>
            <a:ext cx="2867189" cy="358346"/>
          </a:xfrm>
          <a:prstGeom prst="round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/>
              <a:t>OS kernel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FE03FEC4-6803-F06D-CA4D-D92440FB1CF1}"/>
              </a:ext>
            </a:extLst>
          </p:cNvPr>
          <p:cNvCxnSpPr>
            <a:cxnSpLocks/>
            <a:stCxn id="8" idx="1"/>
            <a:endCxn id="16" idx="3"/>
          </p:cNvCxnSpPr>
          <p:nvPr/>
        </p:nvCxnSpPr>
        <p:spPr>
          <a:xfrm flipH="1">
            <a:off x="6031698" y="5136770"/>
            <a:ext cx="1847396" cy="0"/>
          </a:xfrm>
          <a:prstGeom prst="straightConnector1">
            <a:avLst/>
          </a:prstGeom>
          <a:ln w="28575" cmpd="sng">
            <a:solidFill>
              <a:schemeClr val="tx1"/>
            </a:solidFill>
            <a:prstDash val="sysDash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E363B989-8E8D-2B9F-490F-56CBA36F04BE}"/>
              </a:ext>
            </a:extLst>
          </p:cNvPr>
          <p:cNvSpPr txBox="1"/>
          <p:nvPr/>
        </p:nvSpPr>
        <p:spPr>
          <a:xfrm>
            <a:off x="6704694" y="5182680"/>
            <a:ext cx="7873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signal</a:t>
            </a:r>
          </a:p>
        </p:txBody>
      </p:sp>
      <p:sp>
        <p:nvSpPr>
          <p:cNvPr id="15" name="Rounded Rectangle 14">
            <a:extLst>
              <a:ext uri="{FF2B5EF4-FFF2-40B4-BE49-F238E27FC236}">
                <a16:creationId xmlns:a16="http://schemas.microsoft.com/office/drawing/2014/main" id="{89F2F617-B581-D532-D2FC-F384E6131879}"/>
              </a:ext>
            </a:extLst>
          </p:cNvPr>
          <p:cNvSpPr/>
          <p:nvPr/>
        </p:nvSpPr>
        <p:spPr>
          <a:xfrm>
            <a:off x="3210588" y="4957597"/>
            <a:ext cx="1115474" cy="358346"/>
          </a:xfrm>
          <a:prstGeom prst="round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bg1"/>
                </a:solidFill>
              </a:rPr>
              <a:t>process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11747C06-50E7-FEFD-F069-EA07844CDBBB}"/>
              </a:ext>
            </a:extLst>
          </p:cNvPr>
          <p:cNvSpPr txBox="1"/>
          <p:nvPr/>
        </p:nvSpPr>
        <p:spPr>
          <a:xfrm>
            <a:off x="1972068" y="4431369"/>
            <a:ext cx="91563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JP" dirty="0"/>
              <a:t>target</a:t>
            </a:r>
          </a:p>
          <a:p>
            <a:r>
              <a:rPr lang="en-JP" dirty="0"/>
              <a:t>system</a:t>
            </a:r>
          </a:p>
        </p:txBody>
      </p:sp>
      <p:sp>
        <p:nvSpPr>
          <p:cNvPr id="16" name="Rounded Rectangle 15">
            <a:extLst>
              <a:ext uri="{FF2B5EF4-FFF2-40B4-BE49-F238E27FC236}">
                <a16:creationId xmlns:a16="http://schemas.microsoft.com/office/drawing/2014/main" id="{41543F53-0AC3-5F26-A954-E9F25411C5D6}"/>
              </a:ext>
            </a:extLst>
          </p:cNvPr>
          <p:cNvSpPr/>
          <p:nvPr/>
        </p:nvSpPr>
        <p:spPr>
          <a:xfrm>
            <a:off x="4626963" y="4672384"/>
            <a:ext cx="1404735" cy="928772"/>
          </a:xfrm>
          <a:prstGeom prst="round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bg1"/>
                </a:solidFill>
              </a:rPr>
              <a:t>abnormal</a:t>
            </a:r>
          </a:p>
          <a:p>
            <a:pPr algn="ctr"/>
            <a:r>
              <a:rPr lang="en-JP" dirty="0">
                <a:solidFill>
                  <a:schemeClr val="bg1"/>
                </a:solidFill>
              </a:rPr>
              <a:t>process</a:t>
            </a:r>
          </a:p>
        </p:txBody>
      </p:sp>
    </p:spTree>
    <p:extLst>
      <p:ext uri="{BB962C8B-B14F-4D97-AF65-F5344CB8AC3E}">
        <p14:creationId xmlns:p14="http://schemas.microsoft.com/office/powerpoint/2010/main" val="30309694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6102"/>
    </mc:Choice>
    <mc:Fallback xmlns="">
      <p:transition spd="slow" advTm="56102"/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エッセンシャル">
  <a:themeElements>
    <a:clrScheme name="エッセンシャル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エッセンシャル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エッセンシャル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>
    <a:lnDef>
      <a:spPr>
        <a:ln w="28575" cmpd="sng">
          <a:solidFill>
            <a:schemeClr val="tx1"/>
          </a:solidFill>
          <a:tailEnd type="arrow"/>
        </a:ln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エッセンシャル.thmx</Template>
  <TotalTime>152400</TotalTime>
  <Words>5012</Words>
  <Application>Microsoft Macintosh PowerPoint</Application>
  <PresentationFormat>Widescreen</PresentationFormat>
  <Paragraphs>659</Paragraphs>
  <Slides>23</Slides>
  <Notes>23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8" baseType="lpstr">
      <vt:lpstr>Arial</vt:lpstr>
      <vt:lpstr>Arial Black</vt:lpstr>
      <vt:lpstr>Calibri</vt:lpstr>
      <vt:lpstr>Tahoma</vt:lpstr>
      <vt:lpstr>エッセンシャル</vt:lpstr>
      <vt:lpstr>Xfas: Fault Recovery by Externally Controlling OS Behavior</vt:lpstr>
      <vt:lpstr>System Failures</vt:lpstr>
      <vt:lpstr>Fault Recovery with Remote Access</vt:lpstr>
      <vt:lpstr>Fault Recovery with No Remote Access</vt:lpstr>
      <vt:lpstr>In-kernel Recovery System</vt:lpstr>
      <vt:lpstr>Our Approach: Xfas</vt:lpstr>
      <vt:lpstr>Instance 1: VMMfas</vt:lpstr>
      <vt:lpstr>Instance 2: GPUfas</vt:lpstr>
      <vt:lpstr>Example 1: System Resource Shortage</vt:lpstr>
      <vt:lpstr>Example 2: In-kernel Deadlocks</vt:lpstr>
      <vt:lpstr>Technique 1: Pseudo Signal Sending</vt:lpstr>
      <vt:lpstr>Technique 2: Pseudo Process Scheduling</vt:lpstr>
      <vt:lpstr>Technique 3: Pseudo Locking/Unlocking</vt:lpstr>
      <vt:lpstr>In-kernel Recovery Support</vt:lpstr>
      <vt:lpstr>Rewriting OS Data</vt:lpstr>
      <vt:lpstr>Limitations</vt:lpstr>
      <vt:lpstr>Experiments</vt:lpstr>
      <vt:lpstr>Effectiveness of Pseudo Signal Sending</vt:lpstr>
      <vt:lpstr>Signal Performance (GPUfas)</vt:lpstr>
      <vt:lpstr>Signal Performance (VMMfas)</vt:lpstr>
      <vt:lpstr>Recovery from Out-of-memory</vt:lpstr>
      <vt:lpstr>Recovery from an In-kernel Deadlock</vt:lpstr>
      <vt:lpstr>Conclusion</vt:lpstr>
    </vt:vector>
  </TitlesOfParts>
  <Company>Kyushu Institute of Technology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クラウドにおける 仮想マシン・セキュリティ</dc:title>
  <dc:creator>Kourai Kenichi</dc:creator>
  <cp:lastModifiedBy>kourai kenichi</cp:lastModifiedBy>
  <cp:revision>2741</cp:revision>
  <cp:lastPrinted>2019-08-17T14:50:09Z</cp:lastPrinted>
  <dcterms:created xsi:type="dcterms:W3CDTF">2014-07-04T01:06:17Z</dcterms:created>
  <dcterms:modified xsi:type="dcterms:W3CDTF">2023-12-05T13:14:11Z</dcterms:modified>
</cp:coreProperties>
</file>