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0" r:id="rId3"/>
    <p:sldId id="281" r:id="rId4"/>
    <p:sldId id="283" r:id="rId5"/>
    <p:sldId id="284" r:id="rId6"/>
    <p:sldId id="285" r:id="rId7"/>
    <p:sldId id="282" r:id="rId8"/>
    <p:sldId id="286" r:id="rId9"/>
    <p:sldId id="291" r:id="rId10"/>
    <p:sldId id="292" r:id="rId11"/>
    <p:sldId id="288" r:id="rId12"/>
    <p:sldId id="287" r:id="rId13"/>
    <p:sldId id="289" r:id="rId14"/>
    <p:sldId id="290" r:id="rId15"/>
    <p:sldId id="279" r:id="rId16"/>
    <p:sldId id="294" r:id="rId17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8D7FF"/>
    <a:srgbClr val="AAADFF"/>
    <a:srgbClr val="59ADC4"/>
    <a:srgbClr val="C5E1B4"/>
    <a:srgbClr val="ABBCDB"/>
    <a:srgbClr val="E3F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02"/>
    <p:restoredTop sz="79509"/>
  </p:normalViewPr>
  <p:slideViewPr>
    <p:cSldViewPr snapToGrid="0" snapToObjects="1">
      <p:cViewPr varScale="1">
        <p:scale>
          <a:sx n="112" d="100"/>
          <a:sy n="112" d="100"/>
        </p:scale>
        <p:origin x="272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>
        <p:scale>
          <a:sx n="140" d="100"/>
          <a:sy n="140" d="100"/>
        </p:scale>
        <p:origin x="2656" y="-3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SSdetector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1.083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FF-CC41-B460-0D86074C843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SGX only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0.77500000000000002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FF-CC41-B460-0D86074C843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SMM only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FF-CC41-B460-0D86074C843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SGX/SMM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0.21099999999999999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FF-CC41-B460-0D86074C84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2085072"/>
        <c:axId val="1072087808"/>
      </c:barChart>
      <c:catAx>
        <c:axId val="107208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72087808"/>
        <c:crosses val="autoZero"/>
        <c:auto val="1"/>
        <c:lblAlgn val="ctr"/>
        <c:lblOffset val="100"/>
        <c:noMultiLvlLbl val="0"/>
      </c:catAx>
      <c:valAx>
        <c:axId val="1072087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72085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SSdetector (VM)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1.083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1C-3647-812B-92FA2933112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SSdetector (PM)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0.48499999999999999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1C-3647-812B-92FA2933112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SGX/SMM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0.21099999999999999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1C-3647-812B-92FA293311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2079712"/>
        <c:axId val="1072497168"/>
      </c:barChart>
      <c:catAx>
        <c:axId val="10720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72497168"/>
        <c:crosses val="autoZero"/>
        <c:auto val="1"/>
        <c:lblAlgn val="ctr"/>
        <c:lblOffset val="100"/>
        <c:noMultiLvlLbl val="0"/>
      </c:catAx>
      <c:valAx>
        <c:axId val="1072497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72079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SSdetector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4.4889999999999999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30-0C48-B6B8-567A858B1A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encryption only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2.835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30-0C48-B6B8-567A858B1A7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integrity only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2.7919999999999998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30-0C48-B6B8-567A858B1A7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protection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1.083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30-0C48-B6B8-567A858B1A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9063311"/>
        <c:axId val="2099065039"/>
      </c:barChart>
      <c:catAx>
        <c:axId val="20990633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2099065039"/>
        <c:crosses val="autoZero"/>
        <c:auto val="1"/>
        <c:lblAlgn val="ctr"/>
        <c:lblOffset val="100"/>
        <c:noMultiLvlLbl val="0"/>
      </c:catAx>
      <c:valAx>
        <c:axId val="2099065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20990633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SSdetector</c:v>
                </c:pt>
                <c:pt idx="1">
                  <c:v>SSdetector (possible)</c:v>
                </c:pt>
                <c:pt idx="2">
                  <c:v>no protection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1.083</c:v>
                </c:pt>
                <c:pt idx="1">
                  <c:v>1.083</c:v>
                </c:pt>
                <c:pt idx="2">
                  <c:v>1.083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45-2A43-B453-AACF53F8D0A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encryption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SSdetector</c:v>
                </c:pt>
                <c:pt idx="1">
                  <c:v>SSdetector (possible)</c:v>
                </c:pt>
                <c:pt idx="2">
                  <c:v>no protection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1.752</c:v>
                </c:pt>
                <c:pt idx="1">
                  <c:v>0.17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45-2A43-B453-AACF53F8D0A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integrity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SSdetector</c:v>
                </c:pt>
                <c:pt idx="1">
                  <c:v>SSdetector (possible)</c:v>
                </c:pt>
                <c:pt idx="2">
                  <c:v>no protection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1.7090000000000001</c:v>
                </c:pt>
                <c:pt idx="1">
                  <c:v>0.45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45-2A43-B453-AACF53F8D0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71979728"/>
        <c:axId val="1072181824"/>
      </c:barChart>
      <c:catAx>
        <c:axId val="107197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72181824"/>
        <c:crosses val="autoZero"/>
        <c:auto val="1"/>
        <c:lblAlgn val="ctr"/>
        <c:lblOffset val="100"/>
        <c:noMultiLvlLbl val="0"/>
      </c:catAx>
      <c:valAx>
        <c:axId val="1072181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71979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I’m Kenichi Kourai from Kyushu Institute of Technology.</a:t>
            </a:r>
          </a:p>
          <a:p>
            <a:r>
              <a:rPr kumimoji="1" lang="en-US" altLang="ja-JP" dirty="0"/>
              <a:t>I’m </a:t>
            </a:r>
            <a:r>
              <a:rPr kumimoji="1" lang="en-US" altLang="ja-JP" dirty="0" err="1"/>
              <a:t>gonna</a:t>
            </a:r>
            <a:r>
              <a:rPr kumimoji="1" lang="en-US" altLang="ja-JP" dirty="0"/>
              <a:t> talk about </a:t>
            </a:r>
            <a:r>
              <a:rPr lang="en-US" altLang="ja-JP" sz="1200" dirty="0" err="1"/>
              <a:t>SSdetector</a:t>
            </a:r>
            <a:r>
              <a:rPr lang="en-US" altLang="ja-JP" sz="1200" dirty="0"/>
              <a:t>: Secure and Manageable Host-based IDS with SGX and SMM</a:t>
            </a:r>
            <a:r>
              <a:rPr kumimoji="1" lang="en-US" altLang="ja-JP" dirty="0"/>
              <a:t>.</a:t>
            </a:r>
          </a:p>
          <a:p>
            <a:r>
              <a:rPr kumimoji="1" lang="en-US" altLang="ja-JP" dirty="0"/>
              <a:t>This is joint work with my student.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prevent attacks in the untrusted part between the enclave and the SMM monitor, </a:t>
            </a:r>
            <a:r>
              <a:rPr lang="en-US" dirty="0" err="1"/>
              <a:t>SSdetector</a:t>
            </a:r>
            <a:r>
              <a:rPr lang="en-US" dirty="0"/>
              <a:t> protects the acquisition of memory data.</a:t>
            </a:r>
          </a:p>
          <a:p>
            <a:r>
              <a:rPr lang="en-US" dirty="0"/>
              <a:t>It prevents information leakage via the passed addresses and obtained memory data.</a:t>
            </a:r>
          </a:p>
          <a:p>
            <a:r>
              <a:rPr lang="en-US" dirty="0"/>
              <a:t>The </a:t>
            </a:r>
            <a:r>
              <a:rPr lang="en-US" dirty="0" err="1"/>
              <a:t>SSdetector</a:t>
            </a:r>
            <a:r>
              <a:rPr lang="en-US" dirty="0"/>
              <a:t> library concatenates two 64-bit addresses of OS data and the buffer into one 16-byte AES block and encrypts it.</a:t>
            </a:r>
          </a:p>
          <a:p>
            <a:r>
              <a:rPr lang="en-US" dirty="0"/>
              <a:t>Then, it splits the encrypted data into two and stores them in two CPU registers.</a:t>
            </a:r>
          </a:p>
          <a:p>
            <a:r>
              <a:rPr lang="en-US" dirty="0"/>
              <a:t>The SMM monitor decrypts the addresses and encrypts obtained memory data.</a:t>
            </a:r>
          </a:p>
          <a:p>
            <a:r>
              <a:rPr lang="en-US" dirty="0"/>
              <a:t>The </a:t>
            </a:r>
            <a:r>
              <a:rPr lang="en-US" dirty="0" err="1"/>
              <a:t>SSdetector</a:t>
            </a:r>
            <a:r>
              <a:rPr lang="en-US" dirty="0"/>
              <a:t> library decrypts the memory data in the buffer.</a:t>
            </a:r>
          </a:p>
          <a:p>
            <a:endParaRPr lang="en-US" dirty="0"/>
          </a:p>
          <a:p>
            <a:r>
              <a:rPr lang="en-US" dirty="0"/>
              <a:t>In addition, </a:t>
            </a:r>
            <a:r>
              <a:rPr lang="en-US" dirty="0" err="1"/>
              <a:t>SSdetector</a:t>
            </a:r>
            <a:r>
              <a:rPr lang="en-US" dirty="0"/>
              <a:t> detects tampering with memory data.</a:t>
            </a:r>
          </a:p>
          <a:p>
            <a:r>
              <a:rPr lang="en-US" dirty="0"/>
              <a:t>The SMM monitor calculates the hash value of obtained memory data.</a:t>
            </a:r>
          </a:p>
          <a:p>
            <a:r>
              <a:rPr lang="en-US" dirty="0"/>
              <a:t>The </a:t>
            </a:r>
            <a:r>
              <a:rPr lang="en-US" dirty="0" err="1"/>
              <a:t>SSdetector</a:t>
            </a:r>
            <a:r>
              <a:rPr lang="en-US" dirty="0"/>
              <a:t> library re-calculates the hash value of received memory data and compares it with the received hash value. 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2732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have developed a simple HIDS for </a:t>
            </a:r>
            <a:r>
              <a:rPr lang="en-US" dirty="0" err="1"/>
              <a:t>SSdetector</a:t>
            </a:r>
            <a:r>
              <a:rPr lang="en-US" dirty="0"/>
              <a:t>.</a:t>
            </a:r>
          </a:p>
          <a:p>
            <a:r>
              <a:rPr lang="en-US" dirty="0"/>
              <a:t>The developed HIDS collects system information necessary for the proc filesystem.</a:t>
            </a:r>
          </a:p>
          <a:p>
            <a:r>
              <a:rPr lang="en-US" dirty="0"/>
              <a:t>The proc filesystem provides information about the system, processes, networks, and devices.</a:t>
            </a:r>
          </a:p>
          <a:p>
            <a:r>
              <a:rPr lang="en-US" dirty="0"/>
              <a:t>It is often used to monitor the internal states of the target system.</a:t>
            </a:r>
          </a:p>
          <a:p>
            <a:r>
              <a:rPr lang="en-US" dirty="0"/>
              <a:t>In the current implementation, our HIDS collects information that are actually used by </a:t>
            </a:r>
            <a:r>
              <a:rPr lang="en-US" dirty="0" err="1"/>
              <a:t>chkrootkit</a:t>
            </a:r>
            <a:r>
              <a:rPr lang="en-US" dirty="0"/>
              <a:t>.</a:t>
            </a:r>
          </a:p>
          <a:p>
            <a:endParaRPr lang="en-JP" dirty="0"/>
          </a:p>
          <a:p>
            <a:r>
              <a:rPr lang="en-US" dirty="0"/>
              <a:t>Our HIDS analyzes OS data using the </a:t>
            </a:r>
            <a:r>
              <a:rPr lang="en-US" dirty="0" err="1"/>
              <a:t>LLView</a:t>
            </a:r>
            <a:r>
              <a:rPr lang="en-US" dirty="0"/>
              <a:t> framework.</a:t>
            </a:r>
          </a:p>
          <a:p>
            <a:r>
              <a:rPr lang="en-US" dirty="0" err="1"/>
              <a:t>LLView</a:t>
            </a:r>
            <a:r>
              <a:rPr lang="en-US" dirty="0"/>
              <a:t> enables developers to write HIDS code using the source code of the Linux kernel.</a:t>
            </a:r>
          </a:p>
          <a:p>
            <a:r>
              <a:rPr lang="en-US" dirty="0" err="1"/>
              <a:t>LLView</a:t>
            </a:r>
            <a:r>
              <a:rPr lang="en-US" dirty="0"/>
              <a:t> compiles that code and transforms generated LLVM intermediate representation.</a:t>
            </a:r>
          </a:p>
          <a:p>
            <a:r>
              <a:rPr lang="en-US" dirty="0"/>
              <a:t>Specifically, it inserts a function call for obtaining necessary memory data by invoking an OCALL before all the load instruction.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3417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 have implemented </a:t>
            </a:r>
            <a:r>
              <a:rPr lang="en-US" dirty="0" err="1"/>
              <a:t>SSdetector</a:t>
            </a:r>
            <a:r>
              <a:rPr lang="en-US" dirty="0"/>
              <a:t> in a VM because it is difficult to change the BIOS of a physical machine.</a:t>
            </a:r>
          </a:p>
          <a:p>
            <a:r>
              <a:rPr lang="en-US" dirty="0"/>
              <a:t>To show the effectiveness of </a:t>
            </a:r>
            <a:r>
              <a:rPr lang="en-US" dirty="0" err="1"/>
              <a:t>SSdetector</a:t>
            </a:r>
            <a:r>
              <a:rPr lang="en-US" dirty="0"/>
              <a:t>, we conducted several experiments using our HIDS</a:t>
            </a:r>
            <a:r>
              <a:rPr lang="en-JP" dirty="0"/>
              <a:t>.</a:t>
            </a:r>
          </a:p>
          <a:p>
            <a:r>
              <a:rPr lang="en-JP" dirty="0"/>
              <a:t>We examined the overhead of SGX, SMM, and data protection.</a:t>
            </a:r>
          </a:p>
          <a:p>
            <a:endParaRPr lang="en-JP" dirty="0"/>
          </a:p>
          <a:p>
            <a:r>
              <a:rPr lang="en-US" dirty="0"/>
              <a:t>Compared with </a:t>
            </a:r>
            <a:r>
              <a:rPr lang="en-US" dirty="0" err="1"/>
              <a:t>SSdetector</a:t>
            </a:r>
            <a:r>
              <a:rPr lang="en-US" dirty="0"/>
              <a:t> using both SGX and SMM, we conducted this experiment for three systems using SGX only, SMM only, and no SGX/SMM.</a:t>
            </a:r>
          </a:p>
          <a:p>
            <a:r>
              <a:rPr lang="en-US" dirty="0"/>
              <a:t>In addition, compared with </a:t>
            </a:r>
            <a:r>
              <a:rPr lang="en-US" dirty="0" err="1"/>
              <a:t>SSdetector</a:t>
            </a:r>
            <a:r>
              <a:rPr lang="en-US" dirty="0"/>
              <a:t> using full data protection, we performed only encryption, only integrity checking, and no data protection.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838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measured the time needed to collect system information without data protection in our HIDS.</a:t>
            </a:r>
          </a:p>
          <a:p>
            <a:r>
              <a:rPr lang="en-US" dirty="0"/>
              <a:t>The left-hand side figure shows the execution time of the HIDS.</a:t>
            </a:r>
          </a:p>
          <a:p>
            <a:r>
              <a:rPr lang="en-US" dirty="0"/>
              <a:t>Compared with no SGX/SMM, </a:t>
            </a:r>
            <a:r>
              <a:rPr lang="en-US" dirty="0" err="1"/>
              <a:t>SSdetector</a:t>
            </a:r>
            <a:r>
              <a:rPr lang="en-US" dirty="0"/>
              <a:t> took 5.1x longer to collect system information.</a:t>
            </a:r>
          </a:p>
          <a:p>
            <a:r>
              <a:rPr lang="en-US" dirty="0"/>
              <a:t>The overhead due to using SGX and SMM occupies 52% and 46% of the time taken in </a:t>
            </a:r>
            <a:r>
              <a:rPr lang="en-US" dirty="0" err="1"/>
              <a:t>SSdetector</a:t>
            </a:r>
            <a:r>
              <a:rPr lang="en-US" dirty="0"/>
              <a:t>, respectively.</a:t>
            </a:r>
          </a:p>
          <a:p>
            <a:endParaRPr lang="en-US" dirty="0"/>
          </a:p>
          <a:p>
            <a:r>
              <a:rPr lang="en-US" dirty="0"/>
              <a:t>The above results can be different in a physical machine because SGX and SMM are virtualized in a VM.</a:t>
            </a:r>
          </a:p>
          <a:p>
            <a:r>
              <a:rPr lang="en-US" dirty="0"/>
              <a:t>For SGX, the virtualization overhead was negligible.</a:t>
            </a:r>
          </a:p>
          <a:p>
            <a:r>
              <a:rPr lang="en-US" dirty="0"/>
              <a:t>For SMM, the execution time of an SMI was reduced by 73% in a physical machine.</a:t>
            </a:r>
          </a:p>
          <a:p>
            <a:r>
              <a:rPr lang="en-US" dirty="0"/>
              <a:t>Without a VM, </a:t>
            </a:r>
            <a:r>
              <a:rPr lang="en-US" dirty="0" err="1"/>
              <a:t>SSdetector</a:t>
            </a:r>
            <a:r>
              <a:rPr lang="en-US" dirty="0"/>
              <a:t> would take only 2.3x longer than the system using no SGX/SMM.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0382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examine the overhead of data protection, we compared the time for collecting system information with or without data protection.</a:t>
            </a:r>
          </a:p>
          <a:p>
            <a:r>
              <a:rPr lang="en-US" dirty="0"/>
              <a:t>The left-hand side figure shows the execution time.</a:t>
            </a:r>
          </a:p>
          <a:p>
            <a:r>
              <a:rPr lang="en-US" dirty="0"/>
              <a:t>The execution time with full data protection was 4.2x longer than with no data protection.</a:t>
            </a:r>
          </a:p>
          <a:p>
            <a:r>
              <a:rPr lang="en-US" dirty="0"/>
              <a:t>The overhead due to encryption and integrity checking occupied 39% and 38% of the time taken in </a:t>
            </a:r>
            <a:r>
              <a:rPr lang="en-US" dirty="0" err="1"/>
              <a:t>SSdetector</a:t>
            </a:r>
            <a:r>
              <a:rPr lang="en-US" dirty="0"/>
              <a:t>, respectively.</a:t>
            </a:r>
          </a:p>
          <a:p>
            <a:endParaRPr lang="en-US" dirty="0"/>
          </a:p>
          <a:p>
            <a:r>
              <a:rPr lang="en-US" dirty="0"/>
              <a:t>This overhead could be reduced by using existing CPU support.</a:t>
            </a:r>
          </a:p>
          <a:p>
            <a:r>
              <a:rPr lang="en-US" dirty="0"/>
              <a:t>Currently, the SMM monitor does not use hardware encryption support.</a:t>
            </a:r>
          </a:p>
          <a:p>
            <a:r>
              <a:rPr lang="en-US" dirty="0"/>
              <a:t>According to our experiment, AES-NI improved encryption performance by 3.6x.</a:t>
            </a:r>
          </a:p>
          <a:p>
            <a:r>
              <a:rPr lang="en-JP" dirty="0"/>
              <a:t>Also, SSdetector does not use the SHA extension.</a:t>
            </a:r>
          </a:p>
          <a:p>
            <a:r>
              <a:rPr lang="en-US" dirty="0"/>
              <a:t>In our experiment, the SHA Extensions improved the performance of SHA-256 by 3.8x</a:t>
            </a:r>
            <a:r>
              <a:rPr lang="en-JP" dirty="0"/>
              <a:t>.</a:t>
            </a:r>
          </a:p>
          <a:p>
            <a:r>
              <a:rPr lang="en-US" dirty="0"/>
              <a:t>The execution time of </a:t>
            </a:r>
            <a:r>
              <a:rPr lang="en-US" dirty="0" err="1"/>
              <a:t>SSdetector</a:t>
            </a:r>
            <a:r>
              <a:rPr lang="en-US" dirty="0"/>
              <a:t> with such CPU support could be only 1.6x longer than no data protection.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5877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conclusion, we proposed </a:t>
            </a:r>
            <a:r>
              <a:rPr lang="en-US" dirty="0" err="1"/>
              <a:t>SSdetector</a:t>
            </a:r>
            <a:r>
              <a:rPr lang="en-US" dirty="0"/>
              <a:t> for achieving both the security and manageability of HIDS by combining SGX and SMM.</a:t>
            </a:r>
          </a:p>
          <a:p>
            <a:endParaRPr lang="en-JP" dirty="0"/>
          </a:p>
          <a:p>
            <a:r>
              <a:rPr lang="en-US" dirty="0"/>
              <a:t>One of our future work is to run various HIDS using </a:t>
            </a:r>
            <a:r>
              <a:rPr lang="en-US" dirty="0" err="1"/>
              <a:t>SSdetector</a:t>
            </a:r>
            <a:r>
              <a:rPr lang="en-US" dirty="0"/>
              <a:t>.</a:t>
            </a:r>
          </a:p>
          <a:p>
            <a:r>
              <a:rPr lang="en-US" dirty="0"/>
              <a:t>It is necessary to run existing HIDS in an SGX enclave using the library OS.</a:t>
            </a:r>
          </a:p>
          <a:p>
            <a:r>
              <a:rPr lang="en-US" dirty="0"/>
              <a:t>In addition, we need to reduce the overhead of encryption and integrity checking using AES-NI in the SMM monitor and the SHA Extensions.</a:t>
            </a:r>
          </a:p>
          <a:p>
            <a:r>
              <a:rPr lang="en-US" dirty="0"/>
              <a:t>Also, we would like to apply </a:t>
            </a:r>
            <a:r>
              <a:rPr lang="en-US" dirty="0" err="1"/>
              <a:t>SSdetector</a:t>
            </a:r>
            <a:r>
              <a:rPr lang="en-US" dirty="0"/>
              <a:t> to physical machines.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3765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have implemented </a:t>
            </a:r>
            <a:r>
              <a:rPr lang="en-US" dirty="0" err="1"/>
              <a:t>SSdetector</a:t>
            </a:r>
            <a:r>
              <a:rPr lang="en-US" dirty="0"/>
              <a:t> in a VM because it is difficult to change the BIOS of a physical machine.</a:t>
            </a:r>
          </a:p>
          <a:p>
            <a:r>
              <a:rPr lang="en-US" dirty="0"/>
              <a:t>To create a VM supporting SGX, we used KVM and QEMU supporting SGX virtualization.</a:t>
            </a:r>
          </a:p>
          <a:p>
            <a:r>
              <a:rPr lang="en-US" dirty="0"/>
              <a:t>As UEFI BIOS, we used </a:t>
            </a:r>
            <a:r>
              <a:rPr lang="en-US" dirty="0" err="1"/>
              <a:t>TianoCore</a:t>
            </a:r>
            <a:r>
              <a:rPr lang="en-US" dirty="0"/>
              <a:t>.</a:t>
            </a:r>
          </a:p>
          <a:p>
            <a:r>
              <a:rPr lang="en-US" dirty="0" err="1"/>
              <a:t>TianoCore</a:t>
            </a:r>
            <a:r>
              <a:rPr lang="en-US" dirty="0"/>
              <a:t> runs in 64-bit mode and can access memory that exceeds 4 GB.</a:t>
            </a:r>
          </a:p>
          <a:p>
            <a:endParaRPr lang="en-US" dirty="0"/>
          </a:p>
          <a:p>
            <a:r>
              <a:rPr lang="en-US" dirty="0"/>
              <a:t>However, it limits the memory region that can be accessed in SMM.</a:t>
            </a:r>
          </a:p>
          <a:p>
            <a:r>
              <a:rPr lang="en-US" dirty="0"/>
              <a:t>We removed this limitation so that the SMM monitor can obtain the memory data of the target system.</a:t>
            </a:r>
          </a:p>
          <a:p>
            <a:r>
              <a:rPr lang="en-US" dirty="0"/>
              <a:t>Specifically, </a:t>
            </a:r>
            <a:r>
              <a:rPr lang="en-US" dirty="0" err="1"/>
              <a:t>TianoCore</a:t>
            </a:r>
            <a:r>
              <a:rPr lang="en-US" dirty="0"/>
              <a:t> limits memory access by creating the page tables for SMM.</a:t>
            </a:r>
          </a:p>
          <a:p>
            <a:r>
              <a:rPr lang="en-US" dirty="0" err="1"/>
              <a:t>SSdetector</a:t>
            </a:r>
            <a:r>
              <a:rPr lang="en-US" dirty="0"/>
              <a:t> extends the page tables so that the SMM monitor accesses the entire memory in a read-only manner.</a:t>
            </a:r>
            <a:endParaRPr lang="en-JP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860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systems become huge and complex, attacks against systems are increasing.</a:t>
            </a:r>
          </a:p>
          <a:p>
            <a:r>
              <a:rPr lang="en-US" dirty="0"/>
              <a:t>Since it is difficult to remove all the vulnerabilities from systems, intrusion detection systems (IDS) are required as countermeasures.</a:t>
            </a:r>
          </a:p>
          <a:p>
            <a:r>
              <a:rPr lang="en-US" dirty="0"/>
              <a:t>In particular, host-based IDS (HIDS) monitors the internal states of a target system.</a:t>
            </a:r>
          </a:p>
          <a:p>
            <a:endParaRPr lang="en-US" dirty="0"/>
          </a:p>
          <a:p>
            <a:r>
              <a:rPr lang="en-US" dirty="0"/>
              <a:t>However, it is not easy to securely run HIDS because HIDS has to essentially run inside a target system.</a:t>
            </a:r>
          </a:p>
          <a:p>
            <a:r>
              <a:rPr lang="en-US" dirty="0"/>
              <a:t>HIDS needs to detect attacks without relying on the functions of the target system.</a:t>
            </a:r>
          </a:p>
          <a:p>
            <a:r>
              <a:rPr lang="en-US" dirty="0"/>
              <a:t>When HIDS uses the functions of the target system, it is not guaranteed that HIDS can obtain correct information from the compromised system. </a:t>
            </a:r>
          </a:p>
          <a:p>
            <a:r>
              <a:rPr lang="en-US" dirty="0"/>
              <a:t>In addition, HIDS needs to be protected even if attackers intrude into the target system.</a:t>
            </a:r>
          </a:p>
          <a:p>
            <a:r>
              <a:rPr lang="en-US" dirty="0"/>
              <a:t>If HIDS is tampered with by intruders, it cannot detect attacks after that.</a:t>
            </a:r>
          </a:p>
          <a:p>
            <a:r>
              <a:rPr lang="en-US" dirty="0"/>
              <a:t>Attackers could steal part of the sensitive information from HIDS.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557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far, various techniques have been proposed to satisfy these requirements for HIDS using the security features of general-purpose processors.</a:t>
            </a:r>
          </a:p>
          <a:p>
            <a:r>
              <a:rPr lang="en-US" dirty="0"/>
              <a:t>The first approach is to run HIDS using System Management Mode.</a:t>
            </a:r>
          </a:p>
          <a:p>
            <a:r>
              <a:rPr lang="en-US" dirty="0"/>
              <a:t>SMM is one of the operation modes provided by Intel and AMD processors.  </a:t>
            </a:r>
          </a:p>
          <a:p>
            <a:r>
              <a:rPr lang="en-US" dirty="0"/>
              <a:t>It is available only in BIOS and its code is embedded into BIOS.</a:t>
            </a:r>
          </a:p>
          <a:p>
            <a:r>
              <a:rPr lang="en-US" dirty="0"/>
              <a:t>The SMM code is invoked by triggering special interrupts called SMI.</a:t>
            </a:r>
          </a:p>
          <a:p>
            <a:endParaRPr lang="en-US" dirty="0"/>
          </a:p>
          <a:p>
            <a:r>
              <a:rPr lang="en-US" dirty="0"/>
              <a:t>SMM provides an isolated execution environment inside BIOS.</a:t>
            </a:r>
          </a:p>
          <a:p>
            <a:r>
              <a:rPr lang="en-US" dirty="0"/>
              <a:t>SMM code is located in the dedicated memory region called system management RAM.</a:t>
            </a:r>
          </a:p>
          <a:p>
            <a:r>
              <a:rPr lang="en-US" dirty="0"/>
              <a:t>Since this memory can be accessed only in SMM, the other part of BIOS cannot access SMM code and data.</a:t>
            </a:r>
          </a:p>
          <a:p>
            <a:r>
              <a:rPr lang="en-US" dirty="0"/>
              <a:t>So, intruders cannot interfere with SMM code even if they compromise the operating system.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440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Several SMM-based HIDS have been proposed.</a:t>
            </a:r>
          </a:p>
          <a:p>
            <a:r>
              <a:rPr lang="en-US" dirty="0"/>
              <a:t>One method runs the entire HIDS as SMM code in BIOS.</a:t>
            </a:r>
          </a:p>
          <a:p>
            <a:r>
              <a:rPr lang="en-US" dirty="0"/>
              <a:t>It monitors the integrity of the code or the internal states of the operating system in SMM.</a:t>
            </a:r>
          </a:p>
          <a:p>
            <a:r>
              <a:rPr lang="en-US" dirty="0"/>
              <a:t>This method is very secure because HIDS cannot be attacked by intruders.</a:t>
            </a:r>
          </a:p>
          <a:p>
            <a:r>
              <a:rPr lang="en-US" dirty="0"/>
              <a:t>However, it is not easy to update HIDS for supporting new versions of OSes and deploy new HIDS because HIDS is embedded into BIOS.</a:t>
            </a:r>
          </a:p>
          <a:p>
            <a:endParaRPr lang="en-US" dirty="0"/>
          </a:p>
          <a:p>
            <a:r>
              <a:rPr lang="en-US" dirty="0"/>
              <a:t>Another method runs only a network driver in SMM and sends the memory data of the target system to HIDS running at a remote host.</a:t>
            </a:r>
          </a:p>
          <a:p>
            <a:r>
              <a:rPr lang="en-US" dirty="0"/>
              <a:t>The remote HIDS analyzes the received memory data.</a:t>
            </a:r>
          </a:p>
          <a:p>
            <a:r>
              <a:rPr lang="en-US" dirty="0"/>
              <a:t>This method makes the management of HIDS easier, but HIDS is less secure because it is not protected at a remote host.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418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second approach is to protect HIDS using Intel SGX.</a:t>
            </a:r>
          </a:p>
          <a:p>
            <a:r>
              <a:rPr lang="en-US" dirty="0"/>
              <a:t>SGX is a security feature of Intel processors.</a:t>
            </a:r>
          </a:p>
          <a:p>
            <a:r>
              <a:rPr lang="en-US" dirty="0"/>
              <a:t>It enables code to securely run in SGX applications.</a:t>
            </a:r>
          </a:p>
          <a:p>
            <a:r>
              <a:rPr lang="en-US" dirty="0"/>
              <a:t>An SGX application consists of enclaves for securely running code and untrusted code for mediating between the enclaves and the operating system.</a:t>
            </a:r>
          </a:p>
          <a:p>
            <a:endParaRPr lang="en-US" dirty="0"/>
          </a:p>
          <a:p>
            <a:r>
              <a:rPr lang="en-US" dirty="0"/>
              <a:t>An enclave provides a trusted execution environment.</a:t>
            </a:r>
          </a:p>
          <a:p>
            <a:r>
              <a:rPr lang="en-US" dirty="0"/>
              <a:t>Since the digital signature of code is verified by SGX, any code modified by attackers cannot be executed in an enclave.</a:t>
            </a:r>
          </a:p>
          <a:p>
            <a:r>
              <a:rPr lang="en-US" dirty="0"/>
              <a:t>SGX guarantees the integrity of the enclave memory, so that attackers cannot tamper with the code running in the enclave.</a:t>
            </a:r>
          </a:p>
          <a:p>
            <a:r>
              <a:rPr lang="en-US" dirty="0"/>
              <a:t>Also, attackers cannot eavesdrop on data inside the enclave because the enclave memory is encrypted.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62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Several SGX-based HIDS have been proposed.</a:t>
            </a:r>
          </a:p>
          <a:p>
            <a:r>
              <a:rPr lang="en-US" dirty="0"/>
              <a:t>The proposed systems run HIDS in an SGX enclave and monitors the internal states of a target VM by analyzing memory data.</a:t>
            </a:r>
          </a:p>
          <a:p>
            <a:r>
              <a:rPr lang="en-US" dirty="0"/>
              <a:t>The HIDS invokes the trusted hypervisor running under the VM and securely obtains the memory data of the VM.</a:t>
            </a:r>
          </a:p>
          <a:p>
            <a:r>
              <a:rPr lang="en-US" dirty="0"/>
              <a:t>This is because enclaves cannot directly access the memory of VMs.</a:t>
            </a:r>
          </a:p>
          <a:p>
            <a:r>
              <a:rPr lang="en-US" dirty="0"/>
              <a:t>Intruders cannot eavesdrop on or tamper with in-enclave HIDS.</a:t>
            </a:r>
          </a:p>
          <a:p>
            <a:r>
              <a:rPr lang="en-US" dirty="0"/>
              <a:t>Since HIDS runs as applications on top of the OS, it is easy to manage.</a:t>
            </a:r>
          </a:p>
          <a:p>
            <a:endParaRPr lang="en-US" dirty="0"/>
          </a:p>
          <a:p>
            <a:r>
              <a:rPr lang="en-US" dirty="0"/>
              <a:t>However, if attackers compromise the hypervisor, they can interfere with HIDS.</a:t>
            </a:r>
          </a:p>
          <a:p>
            <a:r>
              <a:rPr lang="en-US" dirty="0"/>
              <a:t>In addition, the proposed systems can monitor only virtualized systems because they needs the hypervisor.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906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a new approach, we propose </a:t>
            </a:r>
            <a:r>
              <a:rPr lang="en-US" dirty="0" err="1"/>
              <a:t>SSdetector</a:t>
            </a:r>
            <a:r>
              <a:rPr lang="en-US" dirty="0"/>
              <a:t> for achieving both the security and manageability of HIDS by combining SGX and SMM.</a:t>
            </a:r>
          </a:p>
          <a:p>
            <a:r>
              <a:rPr lang="en-US" dirty="0"/>
              <a:t>There are two possible methods.</a:t>
            </a:r>
          </a:p>
          <a:p>
            <a:r>
              <a:rPr lang="en-US" dirty="0"/>
              <a:t>One method is to apply SGX to SMM-based HIDS.</a:t>
            </a:r>
          </a:p>
          <a:p>
            <a:r>
              <a:rPr lang="en-US" dirty="0"/>
              <a:t>But it is impossible to apply SGX to most of SMM-based HIDS because an SGX enclave cannot be created inside BIOS.</a:t>
            </a:r>
          </a:p>
          <a:p>
            <a:endParaRPr lang="en-JP" dirty="0"/>
          </a:p>
          <a:p>
            <a:r>
              <a:rPr lang="en-US" dirty="0"/>
              <a:t>So, we adopted the other method, which applies SMM to SGX-based HIDS. </a:t>
            </a:r>
          </a:p>
          <a:p>
            <a:r>
              <a:rPr lang="en-US" dirty="0" err="1"/>
              <a:t>SSdetector</a:t>
            </a:r>
            <a:r>
              <a:rPr lang="en-US" dirty="0"/>
              <a:t> runs an SGX application inside the target system and executes HIDS in the enclave.</a:t>
            </a:r>
          </a:p>
          <a:p>
            <a:r>
              <a:rPr lang="en-US" dirty="0"/>
              <a:t>To update HIDS, </a:t>
            </a:r>
            <a:r>
              <a:rPr lang="en-US" dirty="0" err="1"/>
              <a:t>SSdetector</a:t>
            </a:r>
            <a:r>
              <a:rPr lang="en-US" dirty="0"/>
              <a:t> just restarts the SGX application.</a:t>
            </a:r>
          </a:p>
          <a:p>
            <a:endParaRPr lang="en-US" dirty="0"/>
          </a:p>
          <a:p>
            <a:r>
              <a:rPr lang="en-US" dirty="0" err="1"/>
              <a:t>SSdetector</a:t>
            </a:r>
            <a:r>
              <a:rPr lang="en-US" dirty="0"/>
              <a:t> invokes the SMM monitor in BIOS using SMI.</a:t>
            </a:r>
          </a:p>
          <a:p>
            <a:r>
              <a:rPr lang="en-US" dirty="0"/>
              <a:t>The SMM monitor securely runs in SMM and obtains requested memory data.</a:t>
            </a:r>
          </a:p>
          <a:p>
            <a:r>
              <a:rPr lang="en-US" dirty="0"/>
              <a:t>The SMM monitor is much smaller than the hypervisor, so that it is more difficult to attack.</a:t>
            </a:r>
          </a:p>
          <a:p>
            <a:r>
              <a:rPr lang="en-US" dirty="0" err="1"/>
              <a:t>SSdetector</a:t>
            </a:r>
            <a:r>
              <a:rPr lang="en-US" dirty="0"/>
              <a:t> can support non-virtualized systems without the hypervisor.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925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err="1"/>
              <a:t>SSdetector</a:t>
            </a:r>
            <a:r>
              <a:rPr lang="en-US" dirty="0"/>
              <a:t>, an SGX application runs the </a:t>
            </a:r>
            <a:r>
              <a:rPr lang="en-US" dirty="0" err="1"/>
              <a:t>SSdetector</a:t>
            </a:r>
            <a:r>
              <a:rPr lang="en-US" dirty="0"/>
              <a:t> runtime, and the runtime creates an enclave. </a:t>
            </a:r>
          </a:p>
          <a:p>
            <a:r>
              <a:rPr lang="en-US" dirty="0"/>
              <a:t>The enclave contains HIDS and the </a:t>
            </a:r>
            <a:r>
              <a:rPr lang="en-US" dirty="0" err="1"/>
              <a:t>SSdetector</a:t>
            </a:r>
            <a:r>
              <a:rPr lang="en-US" dirty="0"/>
              <a:t> library.</a:t>
            </a:r>
          </a:p>
          <a:p>
            <a:endParaRPr lang="en-US" dirty="0"/>
          </a:p>
          <a:p>
            <a:r>
              <a:rPr lang="en-US" dirty="0"/>
              <a:t>The HIDS analyzes OS data in memory to monitor the target system.</a:t>
            </a:r>
          </a:p>
          <a:p>
            <a:r>
              <a:rPr lang="en-US" dirty="0"/>
              <a:t>When it requires memory data for OS data, it invokes the </a:t>
            </a:r>
            <a:r>
              <a:rPr lang="en-US" dirty="0" err="1"/>
              <a:t>SSdetector</a:t>
            </a:r>
            <a:r>
              <a:rPr lang="en-US" dirty="0"/>
              <a:t> library.</a:t>
            </a:r>
          </a:p>
          <a:p>
            <a:r>
              <a:rPr lang="en-US" dirty="0"/>
              <a:t>Then, the library securely invokes the </a:t>
            </a:r>
            <a:r>
              <a:rPr lang="en-US" dirty="0" err="1"/>
              <a:t>SSdetector</a:t>
            </a:r>
            <a:r>
              <a:rPr lang="en-US" dirty="0"/>
              <a:t> runtime using an SGX mechanism called an OCALL.</a:t>
            </a:r>
          </a:p>
          <a:p>
            <a:r>
              <a:rPr lang="en-US" dirty="0"/>
              <a:t>This is because the enclave cannot directly trigger SMI.</a:t>
            </a:r>
          </a:p>
          <a:p>
            <a:r>
              <a:rPr lang="en-US" dirty="0"/>
              <a:t>At this time, the library stores the virtual addresses of the requested OS data and the buffer in CPU registers.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SSdetector</a:t>
            </a:r>
            <a:r>
              <a:rPr lang="en-US" dirty="0"/>
              <a:t> runtime triggers an SMI by writing data to the I/O port used for SMI and invokes the SMM monitor in BIOS.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98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the SMM monitor is invoked, it translates the passed virtual addresses into physical ones.</a:t>
            </a:r>
          </a:p>
          <a:p>
            <a:r>
              <a:rPr lang="en-US" dirty="0"/>
              <a:t>This is because the SMM monitor needs to access memory using physical addresses.</a:t>
            </a:r>
          </a:p>
          <a:p>
            <a:r>
              <a:rPr lang="en-US" dirty="0"/>
              <a:t>First, the SMM monitor identifies the OS page tables in memory by accessing the CPU register.</a:t>
            </a:r>
          </a:p>
          <a:p>
            <a:r>
              <a:rPr lang="en-US" dirty="0"/>
              <a:t>Using the page tables, it performs address translation.</a:t>
            </a:r>
          </a:p>
          <a:p>
            <a:r>
              <a:rPr lang="en-US" dirty="0"/>
              <a:t>Then, the SMM monitor obtains memory data using the physical address of OS data and stores it in the passed buffer.</a:t>
            </a:r>
          </a:p>
          <a:p>
            <a:endParaRPr lang="en-US" dirty="0"/>
          </a:p>
          <a:p>
            <a:r>
              <a:rPr lang="en-US" dirty="0"/>
              <a:t>The SMM monitor returns to the </a:t>
            </a:r>
            <a:r>
              <a:rPr lang="en-US" dirty="0" err="1"/>
              <a:t>SSdetector</a:t>
            </a:r>
            <a:r>
              <a:rPr lang="en-US" dirty="0"/>
              <a:t> runtime, and the runtime returns to the </a:t>
            </a:r>
            <a:r>
              <a:rPr lang="en-US" dirty="0" err="1"/>
              <a:t>SSdetector</a:t>
            </a:r>
            <a:r>
              <a:rPr lang="en-US" dirty="0"/>
              <a:t> library in the enclave.</a:t>
            </a:r>
          </a:p>
          <a:p>
            <a:r>
              <a:rPr lang="en-US" dirty="0"/>
              <a:t>The library caches received memory data to reduce the number of OCALLs and SMIs.</a:t>
            </a:r>
          </a:p>
          <a:p>
            <a:r>
              <a:rPr lang="en-US" dirty="0"/>
              <a:t>If memory data is kept in the cache, the library can return them immediately.</a:t>
            </a:r>
          </a:p>
          <a:p>
            <a:r>
              <a:rPr lang="en-US" dirty="0" err="1"/>
              <a:t>SSdetector</a:t>
            </a:r>
            <a:r>
              <a:rPr lang="en-US" dirty="0"/>
              <a:t> limits the data size preserved in the cache due to the limitation of enclave memory and data freshness.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183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228601"/>
            <a:ext cx="10993967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cap="none" spc="-8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10993965" cy="1371601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120" baseline="0">
                <a:solidFill>
                  <a:srgbClr val="C00000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11/2/23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2054116" y="4846320"/>
            <a:ext cx="147600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54232" y="0"/>
            <a:ext cx="147600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11/2/23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11/2/23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19"/>
            <a:ext cx="10992899" cy="954863"/>
          </a:xfrm>
        </p:spPr>
        <p:txBody>
          <a:bodyPr>
            <a:noAutofit/>
          </a:bodyPr>
          <a:lstStyle>
            <a:lvl1pPr>
              <a:defRPr sz="4000" b="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7887"/>
            <a:ext cx="10992899" cy="5203350"/>
          </a:xfrm>
        </p:spPr>
        <p:txBody>
          <a:bodyPr lIns="108000" rIns="108000"/>
          <a:lstStyle>
            <a:lvl1pPr marL="276225" indent="-277813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622300" indent="-260350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984250" indent="-261938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344613" indent="-247650">
              <a:buClr>
                <a:schemeClr val="tx2"/>
              </a:buClr>
              <a:buSzPct val="130000"/>
              <a:buFont typeface="Arial"/>
              <a:buChar char="•"/>
              <a:defRPr sz="2200">
                <a:latin typeface="Tahoma" charset="0"/>
                <a:ea typeface="MS PGothic" charset="-128"/>
                <a:cs typeface="MS PGothic" charset="-128"/>
              </a:defRPr>
            </a:lvl4pPr>
            <a:lvl5pPr marL="1792288" indent="-260350">
              <a:buClr>
                <a:schemeClr val="tx2"/>
              </a:buClr>
              <a:buSzPct val="130000"/>
              <a:buFont typeface="Arial"/>
              <a:buChar char="•"/>
              <a:tabLst>
                <a:tab pos="1792288" algn="l"/>
              </a:tabLst>
              <a:defRPr sz="20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47801"/>
            <a:ext cx="10993967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11/2/23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11/2/23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11/2/23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11/2/23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11/2/23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11/2/23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11/2/23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1110007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1100077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6162" y="66077"/>
            <a:ext cx="917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2057864" y="0"/>
            <a:ext cx="144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57864" y="1371600"/>
            <a:ext cx="144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400" dirty="0" err="1"/>
              <a:t>SSdetector</a:t>
            </a:r>
            <a:r>
              <a:rPr lang="en-US" altLang="ja-JP" sz="4400" dirty="0"/>
              <a:t>: Secure and Manageable</a:t>
            </a:r>
            <a:br>
              <a:rPr lang="en-US" altLang="ja-JP" sz="4400" dirty="0"/>
            </a:br>
            <a:r>
              <a:rPr lang="en-US" altLang="ja-JP" sz="4400" dirty="0"/>
              <a:t>Host-based IDS with SGX and SMM</a:t>
            </a:r>
            <a:endParaRPr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Yoshimichi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 Koga and </a:t>
            </a:r>
            <a:r>
              <a:rPr lang="en-US" altLang="ja-JP" u="sng" dirty="0">
                <a:solidFill>
                  <a:schemeClr val="tx1"/>
                </a:solidFill>
                <a:latin typeface="Tahoma"/>
                <a:cs typeface="Tahoma"/>
              </a:rPr>
              <a:t>Kenichi Kourai</a:t>
            </a:r>
            <a:endParaRPr lang="en-US" altLang="ja-JP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Kyushu Institute of Technology, Japan</a:t>
            </a:r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72"/>
    </mc:Choice>
    <mc:Fallback xmlns="">
      <p:transition spd="slow" advTm="110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94584-909E-A2B3-1C6B-C1308BC21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Protecting Memory Data Acquisition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227AD-545F-2EF4-843D-691A92ABF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Prevent information leakage via addresses and data</a:t>
            </a:r>
          </a:p>
          <a:p>
            <a:pPr lvl="1"/>
            <a:r>
              <a:rPr kumimoji="1" lang="en-US" altLang="ja-JP" dirty="0"/>
              <a:t>Encrypt an AES block containing two addresses in the SGX enclave</a:t>
            </a:r>
          </a:p>
          <a:p>
            <a:pPr lvl="1"/>
            <a:r>
              <a:rPr kumimoji="1" lang="en-US" altLang="ja-JP" dirty="0"/>
              <a:t>Encrypt obtained 4-KB memory data in the SMM monitor</a:t>
            </a:r>
          </a:p>
          <a:p>
            <a:r>
              <a:rPr kumimoji="1" lang="en-US" altLang="ja-JP" dirty="0"/>
              <a:t>Detect tampering </a:t>
            </a:r>
            <a:r>
              <a:rPr lang="en-US" altLang="ja-JP" dirty="0"/>
              <a:t>with</a:t>
            </a:r>
            <a:r>
              <a:rPr kumimoji="1" lang="en-US" altLang="ja-JP" dirty="0"/>
              <a:t> memory data</a:t>
            </a:r>
          </a:p>
          <a:p>
            <a:pPr lvl="1"/>
            <a:r>
              <a:rPr kumimoji="1" lang="en-US" altLang="ja-JP" dirty="0"/>
              <a:t>Calculate the hash value of memory data in the SMM monitor</a:t>
            </a:r>
          </a:p>
          <a:p>
            <a:pPr lvl="1"/>
            <a:r>
              <a:rPr kumimoji="1" lang="en-US" altLang="ja-JP" dirty="0"/>
              <a:t>Compare it with a re-calculated hash value in </a:t>
            </a:r>
            <a:r>
              <a:rPr lang="en-US" altLang="ja-JP" dirty="0"/>
              <a:t>the SGX</a:t>
            </a:r>
            <a:r>
              <a:rPr kumimoji="1" lang="en-US" altLang="ja-JP" dirty="0"/>
              <a:t> enclave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1D36F9-E6CF-067A-BFBF-79C99E315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A0E9A43-24FD-1CE2-6B44-39CB17A3C874}"/>
              </a:ext>
            </a:extLst>
          </p:cNvPr>
          <p:cNvSpPr/>
          <p:nvPr/>
        </p:nvSpPr>
        <p:spPr>
          <a:xfrm>
            <a:off x="1123808" y="5550280"/>
            <a:ext cx="1611209" cy="98410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03B8C6A-5FA5-2335-53AA-6FF248AD4864}"/>
              </a:ext>
            </a:extLst>
          </p:cNvPr>
          <p:cNvSpPr/>
          <p:nvPr/>
        </p:nvSpPr>
        <p:spPr>
          <a:xfrm>
            <a:off x="1382914" y="5722837"/>
            <a:ext cx="1101058" cy="333845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registers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0C02E8D-BF79-D543-72E0-084EE29C63DF}"/>
              </a:ext>
            </a:extLst>
          </p:cNvPr>
          <p:cNvSpPr txBox="1"/>
          <p:nvPr/>
        </p:nvSpPr>
        <p:spPr>
          <a:xfrm>
            <a:off x="1183705" y="6129966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CPU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CDE8604-B2F1-6DD9-6137-88E6B8290143}"/>
              </a:ext>
            </a:extLst>
          </p:cNvPr>
          <p:cNvSpPr/>
          <p:nvPr/>
        </p:nvSpPr>
        <p:spPr>
          <a:xfrm>
            <a:off x="3235900" y="4363863"/>
            <a:ext cx="6822500" cy="13373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608B6594-8F73-1391-9230-4F779F8E6446}"/>
              </a:ext>
            </a:extLst>
          </p:cNvPr>
          <p:cNvSpPr/>
          <p:nvPr/>
        </p:nvSpPr>
        <p:spPr>
          <a:xfrm>
            <a:off x="3451861" y="4543735"/>
            <a:ext cx="4432662" cy="99848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28" name="楕円 25">
            <a:extLst>
              <a:ext uri="{FF2B5EF4-FFF2-40B4-BE49-F238E27FC236}">
                <a16:creationId xmlns:a16="http://schemas.microsoft.com/office/drawing/2014/main" id="{5EC54BC2-C53A-65CB-4D14-E742EAF7DD30}"/>
              </a:ext>
            </a:extLst>
          </p:cNvPr>
          <p:cNvSpPr/>
          <p:nvPr/>
        </p:nvSpPr>
        <p:spPr>
          <a:xfrm>
            <a:off x="4565560" y="4974187"/>
            <a:ext cx="1070042" cy="44577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HIDS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36451C2-33A2-120B-F73A-AED36D796A8A}"/>
              </a:ext>
            </a:extLst>
          </p:cNvPr>
          <p:cNvSpPr txBox="1"/>
          <p:nvPr/>
        </p:nvSpPr>
        <p:spPr>
          <a:xfrm>
            <a:off x="5144830" y="4549111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enclave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929E2AF-515F-76ED-D153-7F82AB8ABF4C}"/>
              </a:ext>
            </a:extLst>
          </p:cNvPr>
          <p:cNvSpPr/>
          <p:nvPr/>
        </p:nvSpPr>
        <p:spPr>
          <a:xfrm>
            <a:off x="3235900" y="5877562"/>
            <a:ext cx="6822500" cy="6568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5705C7A-BE2A-7DA4-B4E2-0FC93F6B1EE6}"/>
              </a:ext>
            </a:extLst>
          </p:cNvPr>
          <p:cNvCxnSpPr>
            <a:cxnSpLocks/>
            <a:stCxn id="38" idx="3"/>
            <a:endCxn id="36" idx="1"/>
          </p:cNvCxnSpPr>
          <p:nvPr/>
        </p:nvCxnSpPr>
        <p:spPr>
          <a:xfrm>
            <a:off x="6806082" y="5194019"/>
            <a:ext cx="1485982" cy="0"/>
          </a:xfrm>
          <a:prstGeom prst="straightConnector1">
            <a:avLst/>
          </a:prstGeom>
          <a:ln w="19050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13AF2B3-E2A5-7712-6EAF-00DC4CB245A1}"/>
              </a:ext>
            </a:extLst>
          </p:cNvPr>
          <p:cNvCxnSpPr>
            <a:cxnSpLocks/>
            <a:stCxn id="28" idx="6"/>
            <a:endCxn id="38" idx="1"/>
          </p:cNvCxnSpPr>
          <p:nvPr/>
        </p:nvCxnSpPr>
        <p:spPr>
          <a:xfrm flipV="1">
            <a:off x="5635602" y="5194019"/>
            <a:ext cx="279433" cy="3054"/>
          </a:xfrm>
          <a:prstGeom prst="straightConnector1">
            <a:avLst/>
          </a:prstGeom>
          <a:ln w="19050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636CC102-3C7E-1F43-BAB6-2B73908812AD}"/>
              </a:ext>
            </a:extLst>
          </p:cNvPr>
          <p:cNvSpPr/>
          <p:nvPr/>
        </p:nvSpPr>
        <p:spPr>
          <a:xfrm>
            <a:off x="6305365" y="6011694"/>
            <a:ext cx="1623060" cy="376713"/>
          </a:xfrm>
          <a:prstGeom prst="roundRect">
            <a:avLst/>
          </a:prstGeom>
          <a:solidFill>
            <a:srgbClr val="C5E1B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SMM monitor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309BD14-C832-F249-054F-9815C9B0AAC3}"/>
              </a:ext>
            </a:extLst>
          </p:cNvPr>
          <p:cNvCxnSpPr>
            <a:cxnSpLocks/>
            <a:stCxn id="36" idx="2"/>
            <a:endCxn id="33" idx="3"/>
          </p:cNvCxnSpPr>
          <p:nvPr/>
        </p:nvCxnSpPr>
        <p:spPr>
          <a:xfrm flipH="1">
            <a:off x="7928425" y="5416904"/>
            <a:ext cx="890324" cy="783147"/>
          </a:xfrm>
          <a:prstGeom prst="straightConnector1">
            <a:avLst/>
          </a:prstGeom>
          <a:ln w="19050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3DD6CAA-5985-A8B8-3D92-854E2183D805}"/>
              </a:ext>
            </a:extLst>
          </p:cNvPr>
          <p:cNvSpPr txBox="1"/>
          <p:nvPr/>
        </p:nvSpPr>
        <p:spPr>
          <a:xfrm>
            <a:off x="8113323" y="4438269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SGX application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428B397-EF85-F18C-A56C-458B265DB590}"/>
              </a:ext>
            </a:extLst>
          </p:cNvPr>
          <p:cNvSpPr/>
          <p:nvPr/>
        </p:nvSpPr>
        <p:spPr>
          <a:xfrm>
            <a:off x="8292064" y="4971134"/>
            <a:ext cx="1053369" cy="44577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buffer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86C42E5-8FCF-8B56-8018-3B246BC01D47}"/>
              </a:ext>
            </a:extLst>
          </p:cNvPr>
          <p:cNvSpPr txBox="1"/>
          <p:nvPr/>
        </p:nvSpPr>
        <p:spPr>
          <a:xfrm>
            <a:off x="10122386" y="6019006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BIOS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3150970-B8A0-B0FD-4CA2-568EDE9AB238}"/>
              </a:ext>
            </a:extLst>
          </p:cNvPr>
          <p:cNvSpPr/>
          <p:nvPr/>
        </p:nvSpPr>
        <p:spPr>
          <a:xfrm>
            <a:off x="5915035" y="4971134"/>
            <a:ext cx="891047" cy="4457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cache</a:t>
            </a:r>
          </a:p>
        </p:txBody>
      </p:sp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0F99C0CB-CFBE-AEFA-485D-7FE3153DA558}"/>
              </a:ext>
            </a:extLst>
          </p:cNvPr>
          <p:cNvCxnSpPr>
            <a:cxnSpLocks/>
            <a:stCxn id="28" idx="2"/>
            <a:endCxn id="21" idx="0"/>
          </p:cNvCxnSpPr>
          <p:nvPr/>
        </p:nvCxnSpPr>
        <p:spPr>
          <a:xfrm rot="10800000" flipV="1">
            <a:off x="1933444" y="5197073"/>
            <a:ext cx="2632117" cy="525764"/>
          </a:xfrm>
          <a:prstGeom prst="bentConnector2">
            <a:avLst/>
          </a:prstGeom>
          <a:ln w="19050" cmpd="sng">
            <a:solidFill>
              <a:schemeClr val="tx1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97EF1F77-7714-6FD1-4E7E-CC592B3DBFF7}"/>
              </a:ext>
            </a:extLst>
          </p:cNvPr>
          <p:cNvSpPr txBox="1"/>
          <p:nvPr/>
        </p:nvSpPr>
        <p:spPr>
          <a:xfrm>
            <a:off x="6902091" y="4802085"/>
            <a:ext cx="941283" cy="7265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JP" dirty="0"/>
              <a:t>decrypt</a:t>
            </a:r>
          </a:p>
          <a:p>
            <a:pPr algn="ctr">
              <a:lnSpc>
                <a:spcPct val="120000"/>
              </a:lnSpc>
            </a:pPr>
            <a:r>
              <a:rPr lang="en-JP" dirty="0"/>
              <a:t>data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7334599-223E-D71B-24A5-989511948C39}"/>
              </a:ext>
            </a:extLst>
          </p:cNvPr>
          <p:cNvCxnSpPr>
            <a:cxnSpLocks/>
            <a:stCxn id="33" idx="1"/>
            <a:endCxn id="21" idx="3"/>
          </p:cNvCxnSpPr>
          <p:nvPr/>
        </p:nvCxnSpPr>
        <p:spPr>
          <a:xfrm flipH="1" flipV="1">
            <a:off x="2483972" y="5889760"/>
            <a:ext cx="3821393" cy="310291"/>
          </a:xfrm>
          <a:prstGeom prst="straightConnector1">
            <a:avLst/>
          </a:prstGeom>
          <a:ln w="19050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30BC419-C821-9BBA-61D2-078E6E8350B9}"/>
              </a:ext>
            </a:extLst>
          </p:cNvPr>
          <p:cNvSpPr txBox="1"/>
          <p:nvPr/>
        </p:nvSpPr>
        <p:spPr>
          <a:xfrm>
            <a:off x="8060157" y="6019006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encrypt data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347C087-2F95-92ED-CD88-CD0AB5BF869B}"/>
              </a:ext>
            </a:extLst>
          </p:cNvPr>
          <p:cNvSpPr txBox="1"/>
          <p:nvPr/>
        </p:nvSpPr>
        <p:spPr>
          <a:xfrm>
            <a:off x="4279908" y="6165050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decrypt address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F72670-15D3-3AD3-7575-1E7D9F1681F0}"/>
              </a:ext>
            </a:extLst>
          </p:cNvPr>
          <p:cNvSpPr txBox="1"/>
          <p:nvPr/>
        </p:nvSpPr>
        <p:spPr>
          <a:xfrm>
            <a:off x="3526776" y="4802085"/>
            <a:ext cx="1005403" cy="7265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JP" dirty="0"/>
              <a:t>encrypt</a:t>
            </a:r>
          </a:p>
          <a:p>
            <a:pPr algn="ctr">
              <a:lnSpc>
                <a:spcPct val="120000"/>
              </a:lnSpc>
            </a:pPr>
            <a:r>
              <a:rPr lang="en-JP" dirty="0"/>
              <a:t>address</a:t>
            </a:r>
          </a:p>
        </p:txBody>
      </p:sp>
    </p:spTree>
    <p:extLst>
      <p:ext uri="{BB962C8B-B14F-4D97-AF65-F5344CB8AC3E}">
        <p14:creationId xmlns:p14="http://schemas.microsoft.com/office/powerpoint/2010/main" val="4164244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E1E66-546F-DB8B-63DC-F318CA0DE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HIDS for SSdetector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A5641-250B-6D09-FBF4-1D954383C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have developed a simple HIDS for SSdetector</a:t>
            </a:r>
          </a:p>
          <a:p>
            <a:pPr lvl="1"/>
            <a:r>
              <a:rPr lang="en-JP" dirty="0"/>
              <a:t>Collect system information provided by the proc filesystem</a:t>
            </a:r>
          </a:p>
          <a:p>
            <a:pPr lvl="1"/>
            <a:r>
              <a:rPr lang="en-JP" dirty="0"/>
              <a:t>E.g., information on the system, processes, networks, and devices</a:t>
            </a:r>
          </a:p>
          <a:p>
            <a:r>
              <a:rPr lang="en-JP" dirty="0"/>
              <a:t>The HIDS analyzes OS data using LLView </a:t>
            </a:r>
            <a:r>
              <a:rPr lang="en-JP" sz="2200" dirty="0"/>
              <a:t>[Ozaki+, CLOUD’23]</a:t>
            </a:r>
          </a:p>
          <a:p>
            <a:pPr lvl="1"/>
            <a:r>
              <a:rPr lang="en-JP" dirty="0"/>
              <a:t>Write HIDS code using the source code of the Linux kernel</a:t>
            </a:r>
          </a:p>
          <a:p>
            <a:pPr lvl="1"/>
            <a:r>
              <a:rPr lang="en-JP" dirty="0"/>
              <a:t>Transform the intermediate code to invoke the SMM monitor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582E0-E720-AD17-E762-6F2ACF2F8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B95682-D62A-74A0-18C9-051444CB38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722" y="4356321"/>
            <a:ext cx="5465327" cy="2171028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9A72FC3-20F6-6844-0E51-9A255EBAB1DF}"/>
              </a:ext>
            </a:extLst>
          </p:cNvPr>
          <p:cNvSpPr/>
          <p:nvPr/>
        </p:nvSpPr>
        <p:spPr>
          <a:xfrm>
            <a:off x="8206740" y="4893195"/>
            <a:ext cx="1394460" cy="82296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LLView</a:t>
            </a:r>
          </a:p>
        </p:txBody>
      </p:sp>
      <p:sp>
        <p:nvSpPr>
          <p:cNvPr id="7" name="Folded Corner 6">
            <a:extLst>
              <a:ext uri="{FF2B5EF4-FFF2-40B4-BE49-F238E27FC236}">
                <a16:creationId xmlns:a16="http://schemas.microsoft.com/office/drawing/2014/main" id="{C275D1BA-FE81-A1A8-49EC-B2EF5C43B303}"/>
              </a:ext>
            </a:extLst>
          </p:cNvPr>
          <p:cNvSpPr/>
          <p:nvPr/>
        </p:nvSpPr>
        <p:spPr>
          <a:xfrm>
            <a:off x="6926580" y="5006340"/>
            <a:ext cx="514350" cy="594360"/>
          </a:xfrm>
          <a:prstGeom prst="foldedCorner">
            <a:avLst>
              <a:gd name="adj" fmla="val 34849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F46CF4DB-3F80-9574-1F93-F45B463792BC}"/>
              </a:ext>
            </a:extLst>
          </p:cNvPr>
          <p:cNvSpPr/>
          <p:nvPr/>
        </p:nvSpPr>
        <p:spPr>
          <a:xfrm>
            <a:off x="7646670" y="5154930"/>
            <a:ext cx="377190" cy="345027"/>
          </a:xfrm>
          <a:prstGeom prst="right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24302FE5-D6AD-15B7-9F3D-8DC9769A771D}"/>
              </a:ext>
            </a:extLst>
          </p:cNvPr>
          <p:cNvSpPr/>
          <p:nvPr/>
        </p:nvSpPr>
        <p:spPr>
          <a:xfrm>
            <a:off x="9784080" y="5131006"/>
            <a:ext cx="377190" cy="345027"/>
          </a:xfrm>
          <a:prstGeom prst="right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8B4CAD9-A5C6-E3CD-90FE-6B13CCA4F598}"/>
              </a:ext>
            </a:extLst>
          </p:cNvPr>
          <p:cNvSpPr/>
          <p:nvPr/>
        </p:nvSpPr>
        <p:spPr>
          <a:xfrm>
            <a:off x="10344150" y="4956725"/>
            <a:ext cx="1158425" cy="69358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SMM monitor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A375F1-1947-4232-BB9A-F3B974AE9563}"/>
              </a:ext>
            </a:extLst>
          </p:cNvPr>
          <p:cNvSpPr txBox="1"/>
          <p:nvPr/>
        </p:nvSpPr>
        <p:spPr>
          <a:xfrm>
            <a:off x="6749873" y="5650073"/>
            <a:ext cx="813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kernel</a:t>
            </a:r>
          </a:p>
          <a:p>
            <a:pPr algn="ctr"/>
            <a:r>
              <a:rPr lang="en-JP" dirty="0"/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1547577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7B52E-48D8-97DC-8B2A-50ACEB559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BD8FD-4DE5-68A0-DF25-7EA0A19A6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ran our HIDS using </a:t>
            </a:r>
            <a:r>
              <a:rPr kumimoji="1" lang="en-US" altLang="ja-JP" dirty="0" err="1"/>
              <a:t>SSdetector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Examine the overhead of SGX and SMM</a:t>
            </a:r>
          </a:p>
          <a:p>
            <a:pPr lvl="1"/>
            <a:r>
              <a:rPr lang="en-US" altLang="ja-JP" dirty="0" err="1"/>
              <a:t>Exemine</a:t>
            </a:r>
            <a:r>
              <a:rPr lang="en-US" altLang="ja-JP" dirty="0"/>
              <a:t> the overhead of </a:t>
            </a:r>
            <a:r>
              <a:rPr kumimoji="1" lang="en-US" altLang="ja-JP" dirty="0"/>
              <a:t>data protection</a:t>
            </a:r>
          </a:p>
          <a:p>
            <a:r>
              <a:rPr kumimoji="1" lang="en-US" altLang="ja-JP" dirty="0"/>
              <a:t>Comparisons</a:t>
            </a:r>
          </a:p>
          <a:p>
            <a:pPr lvl="1"/>
            <a:r>
              <a:rPr kumimoji="1" lang="en-US" altLang="ja-JP" dirty="0"/>
              <a:t>SGX only, SMM only, and no SGX/SMM</a:t>
            </a:r>
          </a:p>
          <a:p>
            <a:pPr lvl="1"/>
            <a:r>
              <a:rPr lang="en-US" altLang="ja-JP" dirty="0"/>
              <a:t>encryption only, integrity checking only, and no protection</a:t>
            </a:r>
            <a:endParaRPr kumimoji="1"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EFC309-4AFA-51F1-2E72-51567B861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5E53C7B-970F-8621-7233-8ACDFD3D21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787735"/>
              </p:ext>
            </p:extLst>
          </p:nvPr>
        </p:nvGraphicFramePr>
        <p:xfrm>
          <a:off x="2032000" y="4340486"/>
          <a:ext cx="8127999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40887061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63488120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209449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host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VM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347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Intel Core i7-9700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03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16 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6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970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BIOS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AMI F14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TianoCore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131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Linux 5.6.0-rc5+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Linux 5.8.18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717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Virtualization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QEMU SGX 4.0.0-r1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146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578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B045F-1953-D545-FE1E-D6451D702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Overhead of SGX and SMM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55C24-7753-48B7-5288-246961E33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measured the execution time without data protection</a:t>
            </a:r>
          </a:p>
          <a:p>
            <a:pPr lvl="1"/>
            <a:r>
              <a:rPr lang="en-JP" dirty="0"/>
              <a:t>SSdetector was 5.1x longer than no SGX/SMM</a:t>
            </a:r>
          </a:p>
          <a:p>
            <a:pPr lvl="1"/>
            <a:r>
              <a:rPr lang="en-JP" dirty="0"/>
              <a:t>The overheads of SGX and SMM were 52% and 46%, respectively</a:t>
            </a:r>
          </a:p>
          <a:p>
            <a:r>
              <a:rPr lang="en-JP" dirty="0"/>
              <a:t>We estimated the time in a physical machine (PM)</a:t>
            </a:r>
          </a:p>
          <a:p>
            <a:pPr lvl="1"/>
            <a:r>
              <a:rPr lang="en-JP" dirty="0"/>
              <a:t>The time needed for SMI was reduced by 84% in a PM</a:t>
            </a:r>
          </a:p>
          <a:p>
            <a:pPr lvl="1"/>
            <a:r>
              <a:rPr lang="en-JP" dirty="0"/>
              <a:t>SSdetector could be only 2.3x longer than no SGX/SMM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F718B0-AF43-436F-3033-2B065394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D3EF892-41FB-EE78-3433-8C09C7A6E5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4332756"/>
              </p:ext>
            </p:extLst>
          </p:nvPr>
        </p:nvGraphicFramePr>
        <p:xfrm>
          <a:off x="397565" y="4280452"/>
          <a:ext cx="5698435" cy="2470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052B97D-3555-13B0-4A5C-55E6AE948C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1445374"/>
              </p:ext>
            </p:extLst>
          </p:nvPr>
        </p:nvGraphicFramePr>
        <p:xfrm>
          <a:off x="6308035" y="4280450"/>
          <a:ext cx="5552661" cy="2470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10D9749-28CD-2D55-E272-6067D79F5751}"/>
              </a:ext>
            </a:extLst>
          </p:cNvPr>
          <p:cNvCxnSpPr>
            <a:cxnSpLocks/>
          </p:cNvCxnSpPr>
          <p:nvPr/>
        </p:nvCxnSpPr>
        <p:spPr>
          <a:xfrm flipH="1" flipV="1">
            <a:off x="2766060" y="4972050"/>
            <a:ext cx="2114550" cy="85725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AA64D33-1319-8C79-CE43-27B8C69F0FC8}"/>
              </a:ext>
            </a:extLst>
          </p:cNvPr>
          <p:cNvSpPr txBox="1"/>
          <p:nvPr/>
        </p:nvSpPr>
        <p:spPr>
          <a:xfrm>
            <a:off x="3057036" y="4697232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5.1x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C99CFC-6261-A05C-EEC2-F93301695276}"/>
              </a:ext>
            </a:extLst>
          </p:cNvPr>
          <p:cNvCxnSpPr>
            <a:cxnSpLocks/>
          </p:cNvCxnSpPr>
          <p:nvPr/>
        </p:nvCxnSpPr>
        <p:spPr>
          <a:xfrm flipH="1" flipV="1">
            <a:off x="9966960" y="5657850"/>
            <a:ext cx="525780" cy="17145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57FE4D4-6504-C486-BB14-396CE39BCBFC}"/>
              </a:ext>
            </a:extLst>
          </p:cNvPr>
          <p:cNvSpPr txBox="1"/>
          <p:nvPr/>
        </p:nvSpPr>
        <p:spPr>
          <a:xfrm>
            <a:off x="10116595" y="5331085"/>
            <a:ext cx="620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2.3x</a:t>
            </a:r>
          </a:p>
        </p:txBody>
      </p:sp>
    </p:spTree>
    <p:extLst>
      <p:ext uri="{BB962C8B-B14F-4D97-AF65-F5344CB8AC3E}">
        <p14:creationId xmlns:p14="http://schemas.microsoft.com/office/powerpoint/2010/main" val="3456664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DEE87-2652-EBA6-A2B3-5C0D8F8FF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Overhead of Data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C8AF0-CEBB-59A4-61C9-F198DCA14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measured the execution time with data protection</a:t>
            </a:r>
          </a:p>
          <a:p>
            <a:pPr lvl="1"/>
            <a:r>
              <a:rPr lang="en-JP" dirty="0"/>
              <a:t>4.2x longer than no data protection</a:t>
            </a:r>
          </a:p>
          <a:p>
            <a:pPr lvl="1"/>
            <a:r>
              <a:rPr lang="en-JP" dirty="0"/>
              <a:t>Encryption and integrity checking occupied 39% and 38%</a:t>
            </a:r>
          </a:p>
          <a:p>
            <a:r>
              <a:rPr lang="en-JP" dirty="0"/>
              <a:t>The overhead could be reduced by using CPU support</a:t>
            </a:r>
          </a:p>
          <a:p>
            <a:pPr lvl="1"/>
            <a:r>
              <a:rPr lang="en-JP" dirty="0"/>
              <a:t>Can use AES-NI in the SMM monitor and the SHA Extension</a:t>
            </a:r>
          </a:p>
          <a:p>
            <a:pPr lvl="1"/>
            <a:r>
              <a:rPr lang="en-JP" dirty="0"/>
              <a:t>Could be only 1.6x longer than no protection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11B77-69F4-AB45-6F30-B14A9096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611B950-829E-ABC8-DC53-AA5E66062F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0030991"/>
              </p:ext>
            </p:extLst>
          </p:nvPr>
        </p:nvGraphicFramePr>
        <p:xfrm>
          <a:off x="420655" y="4200939"/>
          <a:ext cx="5675345" cy="2467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7F5986B-4E0B-3094-874A-17BF1D8B61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937651"/>
              </p:ext>
            </p:extLst>
          </p:nvPr>
        </p:nvGraphicFramePr>
        <p:xfrm>
          <a:off x="6283536" y="4200939"/>
          <a:ext cx="4978400" cy="2504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3B71651-683F-18DE-0012-7B772D2A3836}"/>
              </a:ext>
            </a:extLst>
          </p:cNvPr>
          <p:cNvCxnSpPr>
            <a:cxnSpLocks/>
          </p:cNvCxnSpPr>
          <p:nvPr/>
        </p:nvCxnSpPr>
        <p:spPr>
          <a:xfrm flipH="1" flipV="1">
            <a:off x="9517579" y="5266077"/>
            <a:ext cx="563681" cy="128883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FB42492-0F9B-7DC9-57F0-F783CDB7AAD9}"/>
              </a:ext>
            </a:extLst>
          </p:cNvPr>
          <p:cNvSpPr txBox="1"/>
          <p:nvPr/>
        </p:nvSpPr>
        <p:spPr>
          <a:xfrm>
            <a:off x="9636535" y="4896745"/>
            <a:ext cx="620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1.6x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3805BDF-FC73-76EC-A651-26D9E51E15ED}"/>
              </a:ext>
            </a:extLst>
          </p:cNvPr>
          <p:cNvCxnSpPr>
            <a:cxnSpLocks/>
          </p:cNvCxnSpPr>
          <p:nvPr/>
        </p:nvCxnSpPr>
        <p:spPr>
          <a:xfrm flipH="1" flipV="1">
            <a:off x="2811780" y="4761255"/>
            <a:ext cx="2057400" cy="703285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BB4EEC6-266E-AD53-012D-2E79106B299B}"/>
              </a:ext>
            </a:extLst>
          </p:cNvPr>
          <p:cNvSpPr txBox="1"/>
          <p:nvPr/>
        </p:nvSpPr>
        <p:spPr>
          <a:xfrm>
            <a:off x="3039425" y="4468177"/>
            <a:ext cx="620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4.2x</a:t>
            </a:r>
          </a:p>
        </p:txBody>
      </p:sp>
    </p:spTree>
    <p:extLst>
      <p:ext uri="{BB962C8B-B14F-4D97-AF65-F5344CB8AC3E}">
        <p14:creationId xmlns:p14="http://schemas.microsoft.com/office/powerpoint/2010/main" val="2054467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199F8-87B0-37B2-3CB6-164A0958A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719"/>
            <a:ext cx="10992899" cy="954863"/>
          </a:xfrm>
        </p:spPr>
        <p:txBody>
          <a:bodyPr/>
          <a:lstStyle/>
          <a:p>
            <a:r>
              <a:rPr lang="en-JP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04D6C-E1D4-C0D3-A73E-D4712663A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7887"/>
            <a:ext cx="10992899" cy="5203350"/>
          </a:xfrm>
        </p:spPr>
        <p:txBody>
          <a:bodyPr/>
          <a:lstStyle/>
          <a:p>
            <a:r>
              <a:rPr lang="en-US" altLang="ja-JP" dirty="0"/>
              <a:t>We proposed </a:t>
            </a:r>
            <a:r>
              <a:rPr lang="en-US" altLang="ja-JP" dirty="0" err="1"/>
              <a:t>SSdetector</a:t>
            </a:r>
            <a:r>
              <a:rPr lang="en-US" altLang="ja-JP" dirty="0"/>
              <a:t> for both the security and manageability of HIDS by combining SGX and SMM</a:t>
            </a:r>
          </a:p>
          <a:p>
            <a:pPr lvl="1"/>
            <a:r>
              <a:rPr lang="en-US" altLang="ja-JP" dirty="0"/>
              <a:t>Run HIDS in SGX enclaves</a:t>
            </a:r>
          </a:p>
          <a:p>
            <a:pPr lvl="1"/>
            <a:r>
              <a:rPr lang="en-US" altLang="ja-JP" dirty="0"/>
              <a:t>Obtain memory data via the SMM program</a:t>
            </a:r>
          </a:p>
          <a:p>
            <a:pPr lvl="1"/>
            <a:r>
              <a:rPr lang="en-US" altLang="ja-JP" dirty="0"/>
              <a:t>Examined the overhead of SGX, SMM, and data protection</a:t>
            </a:r>
          </a:p>
          <a:p>
            <a:r>
              <a:rPr lang="en-US" altLang="ja-JP" dirty="0"/>
              <a:t>Future work</a:t>
            </a:r>
          </a:p>
          <a:p>
            <a:pPr lvl="1"/>
            <a:r>
              <a:rPr lang="en-US" altLang="ja-JP" dirty="0"/>
              <a:t>Run various HIDS using </a:t>
            </a:r>
            <a:r>
              <a:rPr lang="en-US" altLang="ja-JP" dirty="0" err="1"/>
              <a:t>SSdetector</a:t>
            </a:r>
            <a:endParaRPr lang="en-US" altLang="ja-JP" dirty="0"/>
          </a:p>
          <a:p>
            <a:pPr lvl="1"/>
            <a:r>
              <a:rPr lang="en-US" altLang="ja-JP" dirty="0"/>
              <a:t>Reduce the overhead of data protection</a:t>
            </a:r>
          </a:p>
          <a:p>
            <a:pPr lvl="1"/>
            <a:r>
              <a:rPr lang="en-US" altLang="ja-JP" dirty="0"/>
              <a:t>Apply </a:t>
            </a:r>
            <a:r>
              <a:rPr lang="en-US" altLang="ja-JP" dirty="0" err="1"/>
              <a:t>SSdetector</a:t>
            </a:r>
            <a:r>
              <a:rPr lang="en-US" altLang="ja-JP" dirty="0"/>
              <a:t> to physical machines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C537A3-33C6-FD5F-D814-02AB19FB6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6162" y="66077"/>
            <a:ext cx="917852" cy="365125"/>
          </a:xfrm>
        </p:spPr>
        <p:txBody>
          <a:bodyPr/>
          <a:lstStyle/>
          <a:p>
            <a:fld id="{D6F57A23-CB21-D340-80A0-623F78F268E8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043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788"/>
    </mc:Choice>
    <mc:Fallback xmlns="">
      <p:transition spd="slow" advTm="26788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B7B0-D6FD-041A-5FC7-058C992B3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086B5-F24C-4C22-A572-05F64DEF7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have implemented </a:t>
            </a:r>
            <a:r>
              <a:rPr kumimoji="1" lang="en-US" altLang="ja-JP" dirty="0" err="1"/>
              <a:t>SSdetector</a:t>
            </a:r>
            <a:r>
              <a:rPr kumimoji="1" lang="en-US" altLang="ja-JP" dirty="0"/>
              <a:t> in a VM</a:t>
            </a:r>
          </a:p>
          <a:p>
            <a:pPr lvl="1"/>
            <a:r>
              <a:rPr lang="en-US" altLang="ja-JP" dirty="0"/>
              <a:t>Use </a:t>
            </a:r>
            <a:r>
              <a:rPr kumimoji="1" lang="en-US" altLang="ja-JP" dirty="0"/>
              <a:t>KVM and QEMU supporting SGX virtualization </a:t>
            </a:r>
          </a:p>
          <a:p>
            <a:pPr lvl="1"/>
            <a:r>
              <a:rPr kumimoji="1" lang="en-US" altLang="ja-JP" dirty="0"/>
              <a:t>Use </a:t>
            </a:r>
            <a:r>
              <a:rPr kumimoji="1" lang="en-US" altLang="ja-JP" dirty="0" err="1"/>
              <a:t>TianoCore</a:t>
            </a:r>
            <a:r>
              <a:rPr kumimoji="1" lang="en-US" altLang="ja-JP" dirty="0"/>
              <a:t> as UEFI BIOS</a:t>
            </a:r>
          </a:p>
          <a:p>
            <a:pPr lvl="2"/>
            <a:r>
              <a:rPr lang="en-US" altLang="ja-JP" dirty="0"/>
              <a:t>Can access memory that exceed 4 GB</a:t>
            </a:r>
            <a:endParaRPr kumimoji="1" lang="en-US" altLang="ja-JP" dirty="0"/>
          </a:p>
          <a:p>
            <a:r>
              <a:rPr kumimoji="1" lang="en-US" altLang="ja-JP" dirty="0"/>
              <a:t>Modify </a:t>
            </a:r>
            <a:r>
              <a:rPr kumimoji="1" lang="en-US" altLang="ja-JP" dirty="0" err="1"/>
              <a:t>TianoCore</a:t>
            </a:r>
            <a:r>
              <a:rPr kumimoji="1" lang="en-US" altLang="ja-JP" dirty="0"/>
              <a:t> to remove</a:t>
            </a:r>
            <a:br>
              <a:rPr kumimoji="1" lang="en-US" altLang="ja-JP" dirty="0"/>
            </a:br>
            <a:r>
              <a:rPr kumimoji="1" lang="en-US" altLang="ja-JP" dirty="0"/>
              <a:t>access restrictions</a:t>
            </a:r>
          </a:p>
          <a:p>
            <a:pPr lvl="1"/>
            <a:r>
              <a:rPr lang="en-US" altLang="ja-JP" dirty="0"/>
              <a:t>A</a:t>
            </a:r>
            <a:r>
              <a:rPr kumimoji="1" lang="en-US" altLang="ja-JP" dirty="0"/>
              <a:t>llow the SMM monitor to access</a:t>
            </a:r>
            <a:br>
              <a:rPr kumimoji="1" lang="en-US" altLang="ja-JP" dirty="0"/>
            </a:br>
            <a:r>
              <a:rPr kumimoji="1" lang="en-US" altLang="ja-JP" dirty="0"/>
              <a:t>the entire memory</a:t>
            </a:r>
          </a:p>
          <a:p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765BFF-087E-EA5F-E1F8-6D4BE15F5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8AB0DC-B759-BB89-7099-BC4EE7EEEAAE}"/>
              </a:ext>
            </a:extLst>
          </p:cNvPr>
          <p:cNvSpPr/>
          <p:nvPr/>
        </p:nvSpPr>
        <p:spPr>
          <a:xfrm>
            <a:off x="8008030" y="5566408"/>
            <a:ext cx="1577337" cy="44594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KVM SGX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1D9E22-6C15-4096-8605-E0C1EC3593D1}"/>
              </a:ext>
            </a:extLst>
          </p:cNvPr>
          <p:cNvSpPr/>
          <p:nvPr/>
        </p:nvSpPr>
        <p:spPr>
          <a:xfrm>
            <a:off x="9749789" y="5566408"/>
            <a:ext cx="1577337" cy="44594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QEMU SGX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9536E0-DA58-482E-C318-393159CE9C90}"/>
              </a:ext>
            </a:extLst>
          </p:cNvPr>
          <p:cNvSpPr/>
          <p:nvPr/>
        </p:nvSpPr>
        <p:spPr>
          <a:xfrm>
            <a:off x="8008030" y="2937510"/>
            <a:ext cx="3319097" cy="24764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30F04E-E4B3-8C3C-9C33-22AB15E64E01}"/>
              </a:ext>
            </a:extLst>
          </p:cNvPr>
          <p:cNvSpPr/>
          <p:nvPr/>
        </p:nvSpPr>
        <p:spPr>
          <a:xfrm>
            <a:off x="8193503" y="4799079"/>
            <a:ext cx="2948149" cy="4459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TianoCore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79104C-A492-5013-5B4E-756038A99B53}"/>
              </a:ext>
            </a:extLst>
          </p:cNvPr>
          <p:cNvSpPr/>
          <p:nvPr/>
        </p:nvSpPr>
        <p:spPr>
          <a:xfrm>
            <a:off x="8193502" y="4189266"/>
            <a:ext cx="2948150" cy="4459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Linux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64E831-DE1A-E552-F2AD-C1DD924E8F9A}"/>
              </a:ext>
            </a:extLst>
          </p:cNvPr>
          <p:cNvSpPr/>
          <p:nvPr/>
        </p:nvSpPr>
        <p:spPr>
          <a:xfrm>
            <a:off x="8193502" y="3123432"/>
            <a:ext cx="1512372" cy="9018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SGX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391E6F-F2BA-E103-57A1-52E1D995CCE1}"/>
              </a:ext>
            </a:extLst>
          </p:cNvPr>
          <p:cNvSpPr/>
          <p:nvPr/>
        </p:nvSpPr>
        <p:spPr>
          <a:xfrm>
            <a:off x="6584309" y="5017770"/>
            <a:ext cx="1259299" cy="980650"/>
          </a:xfrm>
          <a:prstGeom prst="rect">
            <a:avLst/>
          </a:prstGeom>
          <a:solidFill>
            <a:srgbClr val="A8D7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VM’s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251488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A18C9-423A-B170-99FF-F055A28D4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Requirements for Host-based 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4D2EE-074A-E162-62D6-5F965F876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Attacks against complex systems are increasing</a:t>
            </a:r>
          </a:p>
          <a:p>
            <a:pPr lvl="1"/>
            <a:r>
              <a:rPr lang="en-JP" dirty="0"/>
              <a:t>Intrusion detection systems (IDS) are required as countermeasures</a:t>
            </a:r>
          </a:p>
          <a:p>
            <a:pPr lvl="1"/>
            <a:r>
              <a:rPr lang="en-JP" dirty="0"/>
              <a:t>Host-based IDS (HIDS) monitors the internal system states</a:t>
            </a:r>
          </a:p>
          <a:p>
            <a:r>
              <a:rPr lang="en-US" altLang="ja-JP" dirty="0"/>
              <a:t>Not easy to run HIDS securely inside the target system</a:t>
            </a:r>
          </a:p>
          <a:p>
            <a:pPr lvl="1"/>
            <a:r>
              <a:rPr lang="en-JP" dirty="0"/>
              <a:t>Need not to rely on the functions of the target system</a:t>
            </a:r>
          </a:p>
          <a:p>
            <a:pPr lvl="1"/>
            <a:r>
              <a:rPr lang="en-JP" dirty="0"/>
              <a:t>Need to protect HIDS against intruders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DF5E8-D4CF-67D0-5123-F488B277D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92D2A4-63EC-192E-6917-7E7F1CB55CC8}"/>
              </a:ext>
            </a:extLst>
          </p:cNvPr>
          <p:cNvSpPr/>
          <p:nvPr/>
        </p:nvSpPr>
        <p:spPr>
          <a:xfrm>
            <a:off x="4307205" y="4480560"/>
            <a:ext cx="3509010" cy="18735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pic>
        <p:nvPicPr>
          <p:cNvPr id="6" name="図 12">
            <a:extLst>
              <a:ext uri="{FF2B5EF4-FFF2-40B4-BE49-F238E27FC236}">
                <a16:creationId xmlns:a16="http://schemas.microsoft.com/office/drawing/2014/main" id="{93B0FB7A-96A8-E02D-9491-18E8692C8E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347" y="4929147"/>
            <a:ext cx="652396" cy="65239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801D7E-F9A5-44D7-2074-D55935F66240}"/>
              </a:ext>
            </a:extLst>
          </p:cNvPr>
          <p:cNvSpPr txBox="1"/>
          <p:nvPr/>
        </p:nvSpPr>
        <p:spPr>
          <a:xfrm>
            <a:off x="4635079" y="5598478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intruder</a:t>
            </a:r>
          </a:p>
        </p:txBody>
      </p:sp>
      <p:sp>
        <p:nvSpPr>
          <p:cNvPr id="8" name="楕円 25">
            <a:extLst>
              <a:ext uri="{FF2B5EF4-FFF2-40B4-BE49-F238E27FC236}">
                <a16:creationId xmlns:a16="http://schemas.microsoft.com/office/drawing/2014/main" id="{E7750FD2-6529-55B9-63E2-490ADECACC87}"/>
              </a:ext>
            </a:extLst>
          </p:cNvPr>
          <p:cNvSpPr/>
          <p:nvPr/>
        </p:nvSpPr>
        <p:spPr>
          <a:xfrm>
            <a:off x="6037866" y="5247946"/>
            <a:ext cx="1155469" cy="5902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HIDS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9DE829-00F9-2C2A-0479-A04D2C0CFDCF}"/>
              </a:ext>
            </a:extLst>
          </p:cNvPr>
          <p:cNvSpPr txBox="1"/>
          <p:nvPr/>
        </p:nvSpPr>
        <p:spPr>
          <a:xfrm>
            <a:off x="6181785" y="4547353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system</a:t>
            </a:r>
          </a:p>
        </p:txBody>
      </p:sp>
    </p:spTree>
    <p:extLst>
      <p:ext uri="{BB962C8B-B14F-4D97-AF65-F5344CB8AC3E}">
        <p14:creationId xmlns:p14="http://schemas.microsoft.com/office/powerpoint/2010/main" val="231336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F6EE5-C81F-0E4D-7B1A-577D95B7E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719"/>
            <a:ext cx="10992899" cy="954863"/>
          </a:xfrm>
        </p:spPr>
        <p:txBody>
          <a:bodyPr/>
          <a:lstStyle/>
          <a:p>
            <a:r>
              <a:rPr lang="en-JP" dirty="0"/>
              <a:t>Approach 1: Using SMM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CBC15-1C78-6A60-A373-0C7E58F0D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7887"/>
            <a:ext cx="10992899" cy="5203350"/>
          </a:xfrm>
        </p:spPr>
        <p:txBody>
          <a:bodyPr/>
          <a:lstStyle/>
          <a:p>
            <a:r>
              <a:rPr lang="en-US" altLang="ja-JP" dirty="0"/>
              <a:t>HIDS can securely run using System Management Mode</a:t>
            </a:r>
          </a:p>
          <a:p>
            <a:pPr lvl="1"/>
            <a:r>
              <a:rPr lang="en-US" altLang="ja-JP" dirty="0"/>
              <a:t>SMM is one of the operation modes in Intel/AMD processors</a:t>
            </a:r>
          </a:p>
          <a:p>
            <a:pPr lvl="1"/>
            <a:r>
              <a:rPr lang="en-US" altLang="ja-JP" dirty="0"/>
              <a:t>Invoke SMM code by using special interrupts (SMI)</a:t>
            </a:r>
          </a:p>
          <a:p>
            <a:r>
              <a:rPr lang="en-US" altLang="ja-JP" dirty="0"/>
              <a:t>SMM provides an isolated execution environment in BIOS</a:t>
            </a:r>
          </a:p>
          <a:p>
            <a:pPr lvl="1"/>
            <a:r>
              <a:rPr lang="en-US" altLang="ja-JP" dirty="0"/>
              <a:t>SMM code is located in the dedicated memory region</a:t>
            </a:r>
          </a:p>
          <a:p>
            <a:pPr lvl="1"/>
            <a:r>
              <a:rPr lang="en-US" altLang="ja-JP" dirty="0"/>
              <a:t>Even the OS cannot access SMM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E5A63-AA47-79FA-7D91-95AA9B5DD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6162" y="66077"/>
            <a:ext cx="917852" cy="365125"/>
          </a:xfrm>
        </p:spPr>
        <p:txBody>
          <a:bodyPr/>
          <a:lstStyle/>
          <a:p>
            <a:fld id="{D6F57A23-CB21-D340-80A0-623F78F268E8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5C704E4-6F37-6036-69C4-2683B4156883}"/>
              </a:ext>
            </a:extLst>
          </p:cNvPr>
          <p:cNvSpPr/>
          <p:nvPr/>
        </p:nvSpPr>
        <p:spPr>
          <a:xfrm>
            <a:off x="3661237" y="5168367"/>
            <a:ext cx="4107575" cy="8034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50C1AA-F194-89A1-8F47-E3D7C6F4FF6A}"/>
              </a:ext>
            </a:extLst>
          </p:cNvPr>
          <p:cNvSpPr txBox="1"/>
          <p:nvPr/>
        </p:nvSpPr>
        <p:spPr>
          <a:xfrm>
            <a:off x="3725182" y="525390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BIOS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2ACBD21B-215C-EA4B-6C1F-5EC9466FF597}"/>
              </a:ext>
            </a:extLst>
          </p:cNvPr>
          <p:cNvSpPr/>
          <p:nvPr/>
        </p:nvSpPr>
        <p:spPr>
          <a:xfrm>
            <a:off x="5261608" y="5325737"/>
            <a:ext cx="1394464" cy="488752"/>
          </a:xfrm>
          <a:prstGeom prst="roundRect">
            <a:avLst/>
          </a:prstGeom>
          <a:solidFill>
            <a:srgbClr val="C5E1B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SMM code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4F6AD17-7D1B-5971-9B49-CD771509F405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5958840" y="4809083"/>
            <a:ext cx="0" cy="516654"/>
          </a:xfrm>
          <a:prstGeom prst="straightConnector1">
            <a:avLst/>
          </a:prstGeom>
          <a:ln w="19050" cmpd="sng">
            <a:solidFill>
              <a:schemeClr val="tx1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5D3BBB9-50AF-D5A6-8EBD-8564383109A2}"/>
              </a:ext>
            </a:extLst>
          </p:cNvPr>
          <p:cNvSpPr txBox="1"/>
          <p:nvPr/>
        </p:nvSpPr>
        <p:spPr>
          <a:xfrm>
            <a:off x="6009939" y="4619783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SMI</a:t>
            </a:r>
          </a:p>
        </p:txBody>
      </p:sp>
    </p:spTree>
    <p:extLst>
      <p:ext uri="{BB962C8B-B14F-4D97-AF65-F5344CB8AC3E}">
        <p14:creationId xmlns:p14="http://schemas.microsoft.com/office/powerpoint/2010/main" val="188317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F6EE5-C81F-0E4D-7B1A-577D95B7E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Previous SMM-based HIDS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CBC15-1C78-6A60-A373-0C7E58F0D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Run the entire HIDS as SMM code in BIOS </a:t>
            </a:r>
            <a:r>
              <a:rPr kumimoji="1" lang="en-US" altLang="ja-JP" sz="2200" dirty="0"/>
              <a:t>[Zhang+, DSN’13]</a:t>
            </a:r>
          </a:p>
          <a:p>
            <a:pPr lvl="1"/>
            <a:r>
              <a:rPr kumimoji="1" lang="en-US" altLang="ja-JP" dirty="0"/>
              <a:t>Monitor the code and the internal system states in memory</a:t>
            </a:r>
          </a:p>
          <a:p>
            <a:pPr lvl="1"/>
            <a:r>
              <a:rPr kumimoji="1" lang="en-US" altLang="ja-JP" dirty="0"/>
              <a:t>Not easy to update HIDS and deploy new HIDS</a:t>
            </a:r>
          </a:p>
          <a:p>
            <a:r>
              <a:rPr kumimoji="1" lang="en-US" altLang="ja-JP" dirty="0"/>
              <a:t>Send memory data to remote HIDS in SMM </a:t>
            </a:r>
            <a:r>
              <a:rPr kumimoji="1" lang="en-US" altLang="ja-JP" sz="2200" dirty="0"/>
              <a:t>[Wang+, RAID'10]</a:t>
            </a:r>
          </a:p>
          <a:p>
            <a:pPr lvl="1"/>
            <a:r>
              <a:rPr kumimoji="1" lang="en-US" altLang="ja-JP" dirty="0"/>
              <a:t>Make the management of HIDS easier</a:t>
            </a:r>
          </a:p>
          <a:p>
            <a:pPr lvl="1"/>
            <a:r>
              <a:rPr kumimoji="1" lang="en-US" altLang="ja-JP" dirty="0"/>
              <a:t>HIDS </a:t>
            </a:r>
            <a:r>
              <a:rPr lang="en-US" altLang="ja-JP" dirty="0"/>
              <a:t>running </a:t>
            </a:r>
            <a:r>
              <a:rPr kumimoji="1" lang="en-US" altLang="ja-JP" dirty="0"/>
              <a:t>at remote hosts is less secure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E5A63-AA47-79FA-7D91-95AA9B5DD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B22F19-71C0-0498-BE8A-7834D8FDFC6A}"/>
              </a:ext>
            </a:extLst>
          </p:cNvPr>
          <p:cNvSpPr/>
          <p:nvPr/>
        </p:nvSpPr>
        <p:spPr>
          <a:xfrm>
            <a:off x="2217420" y="4350818"/>
            <a:ext cx="4526280" cy="218714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720F1D-A135-7429-20C1-9C4AF85DD924}"/>
              </a:ext>
            </a:extLst>
          </p:cNvPr>
          <p:cNvSpPr/>
          <p:nvPr/>
        </p:nvSpPr>
        <p:spPr>
          <a:xfrm>
            <a:off x="8134239" y="4844309"/>
            <a:ext cx="1748568" cy="12418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AE8887-6C2F-AED8-9BD2-9FBCF7C57F80}"/>
              </a:ext>
            </a:extLst>
          </p:cNvPr>
          <p:cNvSpPr txBox="1"/>
          <p:nvPr/>
        </p:nvSpPr>
        <p:spPr>
          <a:xfrm>
            <a:off x="2297430" y="440796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system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DD032F-B363-1E32-97C5-A79FED853575}"/>
              </a:ext>
            </a:extLst>
          </p:cNvPr>
          <p:cNvSpPr/>
          <p:nvPr/>
        </p:nvSpPr>
        <p:spPr>
          <a:xfrm>
            <a:off x="2426797" y="5063490"/>
            <a:ext cx="4107575" cy="8034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AC75AC-8643-35BE-4A1F-65854BE2BF76}"/>
              </a:ext>
            </a:extLst>
          </p:cNvPr>
          <p:cNvSpPr txBox="1"/>
          <p:nvPr/>
        </p:nvSpPr>
        <p:spPr>
          <a:xfrm>
            <a:off x="2490742" y="514903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BIOS</a:t>
            </a:r>
          </a:p>
        </p:txBody>
      </p:sp>
      <p:sp>
        <p:nvSpPr>
          <p:cNvPr id="9" name="楕円 25">
            <a:extLst>
              <a:ext uri="{FF2B5EF4-FFF2-40B4-BE49-F238E27FC236}">
                <a16:creationId xmlns:a16="http://schemas.microsoft.com/office/drawing/2014/main" id="{E28DE689-CBB3-5151-0915-B4CAC35C43D6}"/>
              </a:ext>
            </a:extLst>
          </p:cNvPr>
          <p:cNvSpPr/>
          <p:nvPr/>
        </p:nvSpPr>
        <p:spPr>
          <a:xfrm>
            <a:off x="3687623" y="5242349"/>
            <a:ext cx="1070042" cy="445771"/>
          </a:xfrm>
          <a:prstGeom prst="ellipse">
            <a:avLst/>
          </a:prstGeom>
          <a:solidFill>
            <a:srgbClr val="C5E1B4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HIDS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FE016A9-08E9-D199-C61D-B15E9007EED4}"/>
              </a:ext>
            </a:extLst>
          </p:cNvPr>
          <p:cNvSpPr/>
          <p:nvPr/>
        </p:nvSpPr>
        <p:spPr>
          <a:xfrm>
            <a:off x="5086849" y="5162842"/>
            <a:ext cx="1211580" cy="604787"/>
          </a:xfrm>
          <a:prstGeom prst="roundRect">
            <a:avLst/>
          </a:prstGeom>
          <a:solidFill>
            <a:srgbClr val="C5E1B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network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driver</a:t>
            </a:r>
          </a:p>
        </p:txBody>
      </p:sp>
      <p:sp>
        <p:nvSpPr>
          <p:cNvPr id="12" name="楕円 25">
            <a:extLst>
              <a:ext uri="{FF2B5EF4-FFF2-40B4-BE49-F238E27FC236}">
                <a16:creationId xmlns:a16="http://schemas.microsoft.com/office/drawing/2014/main" id="{9FB7B552-DBD9-C60E-1ADF-BB6B84E146FA}"/>
              </a:ext>
            </a:extLst>
          </p:cNvPr>
          <p:cNvSpPr/>
          <p:nvPr/>
        </p:nvSpPr>
        <p:spPr>
          <a:xfrm>
            <a:off x="8473502" y="5242349"/>
            <a:ext cx="1070042" cy="44577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HIDS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C2E498-A4E3-4ABA-4008-1F61B6006E68}"/>
              </a:ext>
            </a:extLst>
          </p:cNvPr>
          <p:cNvSpPr/>
          <p:nvPr/>
        </p:nvSpPr>
        <p:spPr>
          <a:xfrm>
            <a:off x="2426796" y="6016854"/>
            <a:ext cx="4107575" cy="355562"/>
          </a:xfrm>
          <a:prstGeom prst="rect">
            <a:avLst/>
          </a:prstGeom>
          <a:solidFill>
            <a:srgbClr val="A8D7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82DF07C-1E25-DB85-361A-781FE9522921}"/>
              </a:ext>
            </a:extLst>
          </p:cNvPr>
          <p:cNvCxnSpPr>
            <a:stCxn id="10" idx="3"/>
            <a:endCxn id="12" idx="2"/>
          </p:cNvCxnSpPr>
          <p:nvPr/>
        </p:nvCxnSpPr>
        <p:spPr>
          <a:xfrm flipV="1">
            <a:off x="6298429" y="5465235"/>
            <a:ext cx="2175073" cy="1"/>
          </a:xfrm>
          <a:prstGeom prst="straightConnector1">
            <a:avLst/>
          </a:prstGeom>
          <a:ln w="19050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5C76799-F151-3AC4-9584-E6B7940FD4C2}"/>
              </a:ext>
            </a:extLst>
          </p:cNvPr>
          <p:cNvCxnSpPr>
            <a:cxnSpLocks/>
            <a:endCxn id="10" idx="2"/>
          </p:cNvCxnSpPr>
          <p:nvPr/>
        </p:nvCxnSpPr>
        <p:spPr>
          <a:xfrm flipV="1">
            <a:off x="5692639" y="5767629"/>
            <a:ext cx="0" cy="249225"/>
          </a:xfrm>
          <a:prstGeom prst="straightConnector1">
            <a:avLst/>
          </a:prstGeom>
          <a:ln w="19050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8299E65-50FE-3BF1-2358-54950E62006E}"/>
              </a:ext>
            </a:extLst>
          </p:cNvPr>
          <p:cNvCxnSpPr>
            <a:cxnSpLocks/>
            <a:endCxn id="9" idx="4"/>
          </p:cNvCxnSpPr>
          <p:nvPr/>
        </p:nvCxnSpPr>
        <p:spPr>
          <a:xfrm flipV="1">
            <a:off x="4222644" y="5688120"/>
            <a:ext cx="0" cy="328734"/>
          </a:xfrm>
          <a:prstGeom prst="straightConnector1">
            <a:avLst/>
          </a:prstGeom>
          <a:ln w="19050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D46A0C8-58E2-EA93-E726-311513DF3E0C}"/>
              </a:ext>
            </a:extLst>
          </p:cNvPr>
          <p:cNvSpPr txBox="1"/>
          <p:nvPr/>
        </p:nvSpPr>
        <p:spPr>
          <a:xfrm>
            <a:off x="8307049" y="4471271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remote host</a:t>
            </a:r>
          </a:p>
        </p:txBody>
      </p:sp>
    </p:spTree>
    <p:extLst>
      <p:ext uri="{BB962C8B-B14F-4D97-AF65-F5344CB8AC3E}">
        <p14:creationId xmlns:p14="http://schemas.microsoft.com/office/powerpoint/2010/main" val="2025959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F6EE5-C81F-0E4D-7B1A-577D95B7E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Approach 2: Using Intel SGX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CBC15-1C78-6A60-A373-0C7E58F0D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HIDS can be protected by SGX</a:t>
            </a:r>
          </a:p>
          <a:p>
            <a:pPr lvl="1"/>
            <a:r>
              <a:rPr kumimoji="1" lang="en-US" altLang="ja-JP" dirty="0"/>
              <a:t>SGX is a security feature of Intel processors</a:t>
            </a:r>
          </a:p>
          <a:p>
            <a:pPr lvl="1"/>
            <a:r>
              <a:rPr kumimoji="1" lang="en-US" altLang="ja-JP" dirty="0"/>
              <a:t>Enable code to securely run in SGX applications</a:t>
            </a:r>
          </a:p>
          <a:p>
            <a:r>
              <a:rPr kumimoji="1" lang="en-US" altLang="ja-JP" dirty="0"/>
              <a:t>SGX provides a trusted execution environment (enclave)</a:t>
            </a:r>
          </a:p>
          <a:p>
            <a:pPr lvl="1"/>
            <a:r>
              <a:rPr kumimoji="1" lang="en-US" altLang="ja-JP" dirty="0"/>
              <a:t>Verify the digital signature of code</a:t>
            </a:r>
          </a:p>
          <a:p>
            <a:pPr lvl="1"/>
            <a:r>
              <a:rPr kumimoji="1" lang="en-US" altLang="ja-JP" dirty="0"/>
              <a:t>Encrypt and integrity-check enclave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E5A63-AA47-79FA-7D91-95AA9B5DD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B44172-1421-367E-CC2A-8806677E7B17}"/>
              </a:ext>
            </a:extLst>
          </p:cNvPr>
          <p:cNvSpPr/>
          <p:nvPr/>
        </p:nvSpPr>
        <p:spPr>
          <a:xfrm>
            <a:off x="3705056" y="4459614"/>
            <a:ext cx="4398814" cy="170115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3F5A814-7231-00C5-F44E-4EA30E97CC91}"/>
              </a:ext>
            </a:extLst>
          </p:cNvPr>
          <p:cNvSpPr/>
          <p:nvPr/>
        </p:nvSpPr>
        <p:spPr>
          <a:xfrm>
            <a:off x="3974329" y="4982946"/>
            <a:ext cx="1520190" cy="99848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35CB4-79B7-84F4-3022-6E9D8279167D}"/>
              </a:ext>
            </a:extLst>
          </p:cNvPr>
          <p:cNvSpPr txBox="1"/>
          <p:nvPr/>
        </p:nvSpPr>
        <p:spPr>
          <a:xfrm>
            <a:off x="4244546" y="4982946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enclave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FF8213-CCB3-C7F0-64F4-D85415EAA7E6}"/>
              </a:ext>
            </a:extLst>
          </p:cNvPr>
          <p:cNvSpPr txBox="1"/>
          <p:nvPr/>
        </p:nvSpPr>
        <p:spPr>
          <a:xfrm>
            <a:off x="4984980" y="4483705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SGX application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17B9C106-A4EC-C5C5-322D-E919697BC4B0}"/>
              </a:ext>
            </a:extLst>
          </p:cNvPr>
          <p:cNvSpPr/>
          <p:nvPr/>
        </p:nvSpPr>
        <p:spPr>
          <a:xfrm>
            <a:off x="6163842" y="4982946"/>
            <a:ext cx="1520190" cy="99848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untrusted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code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787598C-57D8-FC05-1FBF-8C57D208E741}"/>
              </a:ext>
            </a:extLst>
          </p:cNvPr>
          <p:cNvCxnSpPr>
            <a:cxnSpLocks/>
            <a:stCxn id="10" idx="1"/>
            <a:endCxn id="6" idx="3"/>
          </p:cNvCxnSpPr>
          <p:nvPr/>
        </p:nvCxnSpPr>
        <p:spPr>
          <a:xfrm flipH="1">
            <a:off x="5494519" y="5482188"/>
            <a:ext cx="669323" cy="0"/>
          </a:xfrm>
          <a:prstGeom prst="straightConnector1">
            <a:avLst/>
          </a:prstGeom>
          <a:ln w="19050" cmpd="sng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A8CCDEDA-AA21-2E2C-ED06-1A54195CF2E9}"/>
              </a:ext>
            </a:extLst>
          </p:cNvPr>
          <p:cNvSpPr/>
          <p:nvPr/>
        </p:nvSpPr>
        <p:spPr>
          <a:xfrm>
            <a:off x="4232939" y="5352278"/>
            <a:ext cx="960120" cy="48875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code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59D671D-5121-4270-AA13-FE2EFA91AAC7}"/>
              </a:ext>
            </a:extLst>
          </p:cNvPr>
          <p:cNvCxnSpPr>
            <a:cxnSpLocks/>
          </p:cNvCxnSpPr>
          <p:nvPr/>
        </p:nvCxnSpPr>
        <p:spPr>
          <a:xfrm flipV="1">
            <a:off x="6923937" y="5981430"/>
            <a:ext cx="0" cy="430800"/>
          </a:xfrm>
          <a:prstGeom prst="straightConnector1">
            <a:avLst/>
          </a:prstGeom>
          <a:ln w="19050" cmpd="sng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74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F6EE5-C81F-0E4D-7B1A-577D95B7E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Previous SGX-based HIDS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CBC15-1C78-6A60-A373-0C7E58F0D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Run HIDS in SGX enclaves </a:t>
            </a:r>
            <a:r>
              <a:rPr kumimoji="1" lang="en-US" altLang="ja-JP" sz="2200" dirty="0"/>
              <a:t>[Nakano+, CLOUD’21]</a:t>
            </a:r>
          </a:p>
          <a:p>
            <a:pPr lvl="1"/>
            <a:r>
              <a:rPr kumimoji="1" lang="en-US" altLang="ja-JP" dirty="0"/>
              <a:t>HIDS is protected against eavesdropping and tampering</a:t>
            </a:r>
          </a:p>
          <a:p>
            <a:pPr lvl="1"/>
            <a:r>
              <a:rPr kumimoji="1" lang="en-US" altLang="ja-JP" dirty="0"/>
              <a:t>Monitor the memory of virtual machines (VMs)</a:t>
            </a:r>
            <a:endParaRPr kumimoji="1" lang="en-US" altLang="ja-JP" sz="2000" dirty="0"/>
          </a:p>
          <a:p>
            <a:r>
              <a:rPr kumimoji="1" lang="en-US" altLang="ja-JP" dirty="0"/>
              <a:t>Need to rely on the hypervisor to obtain memory data</a:t>
            </a:r>
          </a:p>
          <a:p>
            <a:pPr lvl="1"/>
            <a:r>
              <a:rPr kumimoji="1" lang="en-US" altLang="ja-JP" dirty="0"/>
              <a:t>The hypervisor can be compromised if it has vulnerabilities</a:t>
            </a:r>
          </a:p>
          <a:p>
            <a:pPr lvl="1"/>
            <a:r>
              <a:rPr lang="en-US" altLang="ja-JP" dirty="0"/>
              <a:t>Support only virtualized systems</a:t>
            </a:r>
            <a:endParaRPr kumimoji="1"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E5A63-AA47-79FA-7D91-95AA9B5DD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9A51B0-341A-2675-4477-A642D26F44D7}"/>
              </a:ext>
            </a:extLst>
          </p:cNvPr>
          <p:cNvSpPr/>
          <p:nvPr/>
        </p:nvSpPr>
        <p:spPr>
          <a:xfrm>
            <a:off x="7608158" y="5306976"/>
            <a:ext cx="2080256" cy="1184261"/>
          </a:xfrm>
          <a:prstGeom prst="rect">
            <a:avLst/>
          </a:prstGeom>
          <a:solidFill>
            <a:srgbClr val="A8D7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31EA09-7219-5EBF-A60C-35E71EBF2C04}"/>
              </a:ext>
            </a:extLst>
          </p:cNvPr>
          <p:cNvSpPr/>
          <p:nvPr/>
        </p:nvSpPr>
        <p:spPr>
          <a:xfrm>
            <a:off x="2697484" y="4595986"/>
            <a:ext cx="1725276" cy="133618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target VM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5302C3-4432-0E10-FAC5-B2890B0FC8F6}"/>
              </a:ext>
            </a:extLst>
          </p:cNvPr>
          <p:cNvSpPr/>
          <p:nvPr/>
        </p:nvSpPr>
        <p:spPr>
          <a:xfrm>
            <a:off x="2697484" y="6121905"/>
            <a:ext cx="4285336" cy="369332"/>
          </a:xfrm>
          <a:prstGeom prst="rect">
            <a:avLst/>
          </a:prstGeom>
          <a:solidFill>
            <a:srgbClr val="C5E1B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hypervisor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CE6264-16DD-5A76-7E11-E08B78EB90C6}"/>
              </a:ext>
            </a:extLst>
          </p:cNvPr>
          <p:cNvSpPr txBox="1"/>
          <p:nvPr/>
        </p:nvSpPr>
        <p:spPr>
          <a:xfrm>
            <a:off x="8110105" y="489729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memory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34F426D-D2C3-459E-4DEA-733F877E6C4D}"/>
              </a:ext>
            </a:extLst>
          </p:cNvPr>
          <p:cNvCxnSpPr>
            <a:cxnSpLocks/>
            <a:stCxn id="34" idx="1"/>
            <a:endCxn id="7" idx="3"/>
          </p:cNvCxnSpPr>
          <p:nvPr/>
        </p:nvCxnSpPr>
        <p:spPr>
          <a:xfrm flipH="1">
            <a:off x="6982820" y="5903369"/>
            <a:ext cx="1056824" cy="403202"/>
          </a:xfrm>
          <a:prstGeom prst="straightConnector1">
            <a:avLst/>
          </a:prstGeom>
          <a:ln w="19050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B26FF828-C010-BA6E-06EE-F63C5B529F83}"/>
              </a:ext>
            </a:extLst>
          </p:cNvPr>
          <p:cNvSpPr/>
          <p:nvPr/>
        </p:nvSpPr>
        <p:spPr>
          <a:xfrm>
            <a:off x="8039644" y="5570113"/>
            <a:ext cx="1159147" cy="66651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VM’s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FDC1958-8330-E562-E30B-430797C1D670}"/>
              </a:ext>
            </a:extLst>
          </p:cNvPr>
          <p:cNvSpPr/>
          <p:nvPr/>
        </p:nvSpPr>
        <p:spPr>
          <a:xfrm>
            <a:off x="4962356" y="4595986"/>
            <a:ext cx="2020462" cy="133618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1D2FA41-79C9-A71B-4C89-DCDFEEC29031}"/>
              </a:ext>
            </a:extLst>
          </p:cNvPr>
          <p:cNvSpPr/>
          <p:nvPr/>
        </p:nvSpPr>
        <p:spPr>
          <a:xfrm>
            <a:off x="5231629" y="4754346"/>
            <a:ext cx="1520190" cy="99848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9" name="楕円 25">
            <a:extLst>
              <a:ext uri="{FF2B5EF4-FFF2-40B4-BE49-F238E27FC236}">
                <a16:creationId xmlns:a16="http://schemas.microsoft.com/office/drawing/2014/main" id="{8B5D3230-6EAE-2AD7-A8EC-A9F20E9598AD}"/>
              </a:ext>
            </a:extLst>
          </p:cNvPr>
          <p:cNvSpPr/>
          <p:nvPr/>
        </p:nvSpPr>
        <p:spPr>
          <a:xfrm>
            <a:off x="5435279" y="5184798"/>
            <a:ext cx="1070042" cy="44577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HIDS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834DB5F-DBF6-D212-1E14-4B3CC609DE9A}"/>
              </a:ext>
            </a:extLst>
          </p:cNvPr>
          <p:cNvSpPr txBox="1"/>
          <p:nvPr/>
        </p:nvSpPr>
        <p:spPr>
          <a:xfrm>
            <a:off x="5501846" y="4754346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enclave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94E7E3C-6A22-9C16-7764-3B48C17FC33E}"/>
              </a:ext>
            </a:extLst>
          </p:cNvPr>
          <p:cNvCxnSpPr>
            <a:cxnSpLocks/>
            <a:endCxn id="9" idx="4"/>
          </p:cNvCxnSpPr>
          <p:nvPr/>
        </p:nvCxnSpPr>
        <p:spPr>
          <a:xfrm flipV="1">
            <a:off x="5970300" y="5630569"/>
            <a:ext cx="0" cy="491336"/>
          </a:xfrm>
          <a:prstGeom prst="straightConnector1">
            <a:avLst/>
          </a:prstGeom>
          <a:ln w="19050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2C2970C-EF76-F5F0-5F38-237045947AC7}"/>
              </a:ext>
            </a:extLst>
          </p:cNvPr>
          <p:cNvSpPr txBox="1"/>
          <p:nvPr/>
        </p:nvSpPr>
        <p:spPr>
          <a:xfrm>
            <a:off x="5050817" y="4231014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SGX application</a:t>
            </a:r>
          </a:p>
        </p:txBody>
      </p:sp>
    </p:spTree>
    <p:extLst>
      <p:ext uri="{BB962C8B-B14F-4D97-AF65-F5344CB8AC3E}">
        <p14:creationId xmlns:p14="http://schemas.microsoft.com/office/powerpoint/2010/main" val="2818743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72302-CC4D-D3D4-F4D7-76743795C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Our Approach: SSdetector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A4B91-3A68-6B26-844E-7C0FF0B7E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Combine SGX and SMM for security and manageability</a:t>
            </a:r>
          </a:p>
          <a:p>
            <a:pPr lvl="1"/>
            <a:r>
              <a:rPr kumimoji="1" lang="en-US" altLang="ja-JP" dirty="0"/>
              <a:t>Run HIDS inside enclaves in SGX applications</a:t>
            </a:r>
          </a:p>
          <a:p>
            <a:pPr lvl="2"/>
            <a:r>
              <a:rPr kumimoji="1" lang="en-US" altLang="ja-JP" dirty="0"/>
              <a:t>HIDS can be easily updated by restarting SGX applications </a:t>
            </a:r>
          </a:p>
          <a:p>
            <a:pPr lvl="2"/>
            <a:r>
              <a:rPr kumimoji="1" lang="en-US" altLang="ja-JP" dirty="0"/>
              <a:t>Detect abnormal stop of HIDS by heartbeats from remote hosts</a:t>
            </a:r>
          </a:p>
          <a:p>
            <a:pPr lvl="1"/>
            <a:r>
              <a:rPr lang="en-US" altLang="ja-JP" dirty="0"/>
              <a:t>O</a:t>
            </a:r>
            <a:r>
              <a:rPr kumimoji="1" lang="en-US" altLang="ja-JP" dirty="0"/>
              <a:t>btain memory data by invoking the SMM monitor in BIOS</a:t>
            </a:r>
          </a:p>
          <a:p>
            <a:pPr lvl="2"/>
            <a:r>
              <a:rPr lang="en-US" altLang="ja-JP" dirty="0"/>
              <a:t>The SMM monitor is much smaller than the hypervisor</a:t>
            </a:r>
            <a:endParaRPr kumimoji="1"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418F1-41C1-0942-BB93-A1E37BAD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48F0A2-98F4-5623-F07B-BAD2C0B40946}"/>
              </a:ext>
            </a:extLst>
          </p:cNvPr>
          <p:cNvSpPr/>
          <p:nvPr/>
        </p:nvSpPr>
        <p:spPr>
          <a:xfrm>
            <a:off x="2986869" y="5929385"/>
            <a:ext cx="4214021" cy="6594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476F75-D7E4-2738-666E-4E39C1099F4B}"/>
              </a:ext>
            </a:extLst>
          </p:cNvPr>
          <p:cNvSpPr txBox="1"/>
          <p:nvPr/>
        </p:nvSpPr>
        <p:spPr>
          <a:xfrm>
            <a:off x="3824865" y="6072606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BIOS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B6A97A44-E933-0140-8CC3-948354F8E9A1}"/>
              </a:ext>
            </a:extLst>
          </p:cNvPr>
          <p:cNvSpPr/>
          <p:nvPr/>
        </p:nvSpPr>
        <p:spPr>
          <a:xfrm>
            <a:off x="5376841" y="6065225"/>
            <a:ext cx="1623060" cy="376713"/>
          </a:xfrm>
          <a:prstGeom prst="roundRect">
            <a:avLst/>
          </a:prstGeom>
          <a:solidFill>
            <a:srgbClr val="C5E1B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SMM monitor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3248B80-DD4F-44A8-4EEF-A711A67B78C4}"/>
              </a:ext>
            </a:extLst>
          </p:cNvPr>
          <p:cNvSpPr/>
          <p:nvPr/>
        </p:nvSpPr>
        <p:spPr>
          <a:xfrm>
            <a:off x="5180428" y="4423985"/>
            <a:ext cx="2020462" cy="133618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61F8B1-A4D0-E981-E1C7-ADCE45AB5669}"/>
              </a:ext>
            </a:extLst>
          </p:cNvPr>
          <p:cNvSpPr txBox="1"/>
          <p:nvPr/>
        </p:nvSpPr>
        <p:spPr>
          <a:xfrm>
            <a:off x="5268889" y="4059013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SGX application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559135D-6BE0-B5E1-EDB3-7FF4F627E36F}"/>
              </a:ext>
            </a:extLst>
          </p:cNvPr>
          <p:cNvSpPr/>
          <p:nvPr/>
        </p:nvSpPr>
        <p:spPr>
          <a:xfrm>
            <a:off x="5454749" y="4608649"/>
            <a:ext cx="1520190" cy="99848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5" name="楕円 25">
            <a:extLst>
              <a:ext uri="{FF2B5EF4-FFF2-40B4-BE49-F238E27FC236}">
                <a16:creationId xmlns:a16="http://schemas.microsoft.com/office/drawing/2014/main" id="{0649CD8E-1980-52FD-1915-3046ECCCBB40}"/>
              </a:ext>
            </a:extLst>
          </p:cNvPr>
          <p:cNvSpPr/>
          <p:nvPr/>
        </p:nvSpPr>
        <p:spPr>
          <a:xfrm>
            <a:off x="5658399" y="5039101"/>
            <a:ext cx="1070042" cy="44577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HIDS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A816B0-B4BE-9E03-299D-1800B034906F}"/>
              </a:ext>
            </a:extLst>
          </p:cNvPr>
          <p:cNvSpPr txBox="1"/>
          <p:nvPr/>
        </p:nvSpPr>
        <p:spPr>
          <a:xfrm>
            <a:off x="5724966" y="460864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enclave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06F7910-AD66-1433-EC04-F2CF35BEA45B}"/>
              </a:ext>
            </a:extLst>
          </p:cNvPr>
          <p:cNvCxnSpPr>
            <a:cxnSpLocks/>
            <a:stCxn id="18" idx="0"/>
            <a:endCxn id="15" idx="4"/>
          </p:cNvCxnSpPr>
          <p:nvPr/>
        </p:nvCxnSpPr>
        <p:spPr>
          <a:xfrm flipV="1">
            <a:off x="6188371" y="5484872"/>
            <a:ext cx="5049" cy="580353"/>
          </a:xfrm>
          <a:prstGeom prst="straightConnector1">
            <a:avLst/>
          </a:prstGeom>
          <a:ln w="19050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C73DF0DF-B39F-40F0-5450-E3F63E23BFCD}"/>
              </a:ext>
            </a:extLst>
          </p:cNvPr>
          <p:cNvSpPr/>
          <p:nvPr/>
        </p:nvSpPr>
        <p:spPr>
          <a:xfrm>
            <a:off x="7825173" y="5404609"/>
            <a:ext cx="2080256" cy="1184261"/>
          </a:xfrm>
          <a:prstGeom prst="rect">
            <a:avLst/>
          </a:prstGeom>
          <a:solidFill>
            <a:srgbClr val="A8D7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CBB6F1-D26C-4C39-40E4-17E66FC50E43}"/>
              </a:ext>
            </a:extLst>
          </p:cNvPr>
          <p:cNvSpPr txBox="1"/>
          <p:nvPr/>
        </p:nvSpPr>
        <p:spPr>
          <a:xfrm>
            <a:off x="8356187" y="5025025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memory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8E6DEC0-6A7C-9C8D-758D-0AF52F2A538D}"/>
              </a:ext>
            </a:extLst>
          </p:cNvPr>
          <p:cNvCxnSpPr>
            <a:cxnSpLocks/>
            <a:stCxn id="21" idx="1"/>
            <a:endCxn id="18" idx="3"/>
          </p:cNvCxnSpPr>
          <p:nvPr/>
        </p:nvCxnSpPr>
        <p:spPr>
          <a:xfrm flipH="1">
            <a:off x="6999901" y="5996740"/>
            <a:ext cx="825272" cy="256842"/>
          </a:xfrm>
          <a:prstGeom prst="straightConnector1">
            <a:avLst/>
          </a:prstGeom>
          <a:ln w="19050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388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881E1-D4F3-A302-CB15-4E5D374F3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Invoking the SMM Monitor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FBBFF-EC12-6493-A94E-A5CD080E8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HIDS invokes the </a:t>
            </a:r>
            <a:r>
              <a:rPr kumimoji="1" lang="en-US" altLang="ja-JP" dirty="0" err="1"/>
              <a:t>SSdetector</a:t>
            </a:r>
            <a:r>
              <a:rPr kumimoji="1" lang="en-US" altLang="ja-JP" dirty="0"/>
              <a:t> runtime outside the enclave</a:t>
            </a:r>
          </a:p>
          <a:p>
            <a:pPr lvl="1"/>
            <a:r>
              <a:rPr kumimoji="1" lang="en-US" altLang="ja-JP" dirty="0"/>
              <a:t>An SGX enclave cannot directly invoke SMM code</a:t>
            </a:r>
          </a:p>
          <a:p>
            <a:pPr lvl="1"/>
            <a:r>
              <a:rPr kumimoji="1" lang="en-US" altLang="ja-JP" dirty="0"/>
              <a:t>Securely invoke the runtime using the SGX mechanism (OCALL)</a:t>
            </a:r>
          </a:p>
          <a:p>
            <a:pPr lvl="1"/>
            <a:r>
              <a:rPr kumimoji="1" lang="en-US" altLang="ja-JP" dirty="0"/>
              <a:t>Pass the addresses of the target data and the </a:t>
            </a:r>
            <a:r>
              <a:rPr lang="en-US" altLang="ja-JP" dirty="0"/>
              <a:t>buffer</a:t>
            </a:r>
            <a:endParaRPr kumimoji="1" lang="en-US" altLang="ja-JP" dirty="0"/>
          </a:p>
          <a:p>
            <a:r>
              <a:rPr kumimoji="1" lang="en-US" altLang="ja-JP" dirty="0"/>
              <a:t>The runtime generates an interrupt (SMI)</a:t>
            </a:r>
          </a:p>
          <a:p>
            <a:pPr lvl="1"/>
            <a:r>
              <a:rPr kumimoji="1" lang="en-US" altLang="ja-JP" dirty="0"/>
              <a:t>Write data to the I/O port used for SMI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E79AAA-8BDB-66F1-00D7-6A7642ABC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A86DD2-E66D-E621-8BCB-9D389C88CE85}"/>
              </a:ext>
            </a:extLst>
          </p:cNvPr>
          <p:cNvSpPr/>
          <p:nvPr/>
        </p:nvSpPr>
        <p:spPr>
          <a:xfrm>
            <a:off x="4023360" y="4363863"/>
            <a:ext cx="5589270" cy="13373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3918D88-B20B-4263-97F2-DC30A4682D0D}"/>
              </a:ext>
            </a:extLst>
          </p:cNvPr>
          <p:cNvSpPr/>
          <p:nvPr/>
        </p:nvSpPr>
        <p:spPr>
          <a:xfrm>
            <a:off x="4209880" y="4543735"/>
            <a:ext cx="2682410" cy="99848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6" name="楕円 25">
            <a:extLst>
              <a:ext uri="{FF2B5EF4-FFF2-40B4-BE49-F238E27FC236}">
                <a16:creationId xmlns:a16="http://schemas.microsoft.com/office/drawing/2014/main" id="{9180E7B0-DA77-61BE-BD1A-DC0772E94DD9}"/>
              </a:ext>
            </a:extLst>
          </p:cNvPr>
          <p:cNvSpPr/>
          <p:nvPr/>
        </p:nvSpPr>
        <p:spPr>
          <a:xfrm>
            <a:off x="4413530" y="4974187"/>
            <a:ext cx="1070042" cy="44577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HIDS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827BD-0B91-B49A-750F-09F34E91293B}"/>
              </a:ext>
            </a:extLst>
          </p:cNvPr>
          <p:cNvSpPr txBox="1"/>
          <p:nvPr/>
        </p:nvSpPr>
        <p:spPr>
          <a:xfrm>
            <a:off x="5128214" y="4550801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enclave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5237B45-F3E9-2D71-EA6F-D62DDDCA318F}"/>
              </a:ext>
            </a:extLst>
          </p:cNvPr>
          <p:cNvSpPr/>
          <p:nvPr/>
        </p:nvSpPr>
        <p:spPr>
          <a:xfrm>
            <a:off x="5752612" y="5008715"/>
            <a:ext cx="925828" cy="3767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library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0BD80173-18C1-E0CE-A56F-111255722656}"/>
              </a:ext>
            </a:extLst>
          </p:cNvPr>
          <p:cNvSpPr/>
          <p:nvPr/>
        </p:nvSpPr>
        <p:spPr>
          <a:xfrm>
            <a:off x="8033630" y="5008715"/>
            <a:ext cx="1017270" cy="37671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runtime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1A2C5D-D3E4-A4AA-E5E6-899AD6750570}"/>
              </a:ext>
            </a:extLst>
          </p:cNvPr>
          <p:cNvSpPr/>
          <p:nvPr/>
        </p:nvSpPr>
        <p:spPr>
          <a:xfrm>
            <a:off x="4023360" y="5877562"/>
            <a:ext cx="5589270" cy="6568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813F449-0842-E3E3-4788-8364D0473768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678440" y="5197072"/>
            <a:ext cx="1355190" cy="0"/>
          </a:xfrm>
          <a:prstGeom prst="straightConnector1">
            <a:avLst/>
          </a:prstGeom>
          <a:ln w="19050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C757CBB-B60B-6BC0-B907-DE3931CFCA8D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5483572" y="5197072"/>
            <a:ext cx="269040" cy="0"/>
          </a:xfrm>
          <a:prstGeom prst="straightConnector1">
            <a:avLst/>
          </a:prstGeom>
          <a:ln w="19050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D86D157-40D1-4718-7C4E-516C011A40AE}"/>
              </a:ext>
            </a:extLst>
          </p:cNvPr>
          <p:cNvSpPr txBox="1"/>
          <p:nvPr/>
        </p:nvSpPr>
        <p:spPr>
          <a:xfrm>
            <a:off x="6992318" y="5227273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OCALL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C8F33AE8-6090-E5ED-6CDD-81DA271D208D}"/>
              </a:ext>
            </a:extLst>
          </p:cNvPr>
          <p:cNvSpPr/>
          <p:nvPr/>
        </p:nvSpPr>
        <p:spPr>
          <a:xfrm>
            <a:off x="7730735" y="6012160"/>
            <a:ext cx="1623060" cy="376713"/>
          </a:xfrm>
          <a:prstGeom prst="roundRect">
            <a:avLst/>
          </a:prstGeom>
          <a:solidFill>
            <a:srgbClr val="C5E1B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SMM monitor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D5C8FF0-FF55-2A29-A39A-80BD21A258E5}"/>
              </a:ext>
            </a:extLst>
          </p:cNvPr>
          <p:cNvCxnSpPr>
            <a:cxnSpLocks/>
            <a:stCxn id="9" idx="2"/>
            <a:endCxn id="22" idx="0"/>
          </p:cNvCxnSpPr>
          <p:nvPr/>
        </p:nvCxnSpPr>
        <p:spPr>
          <a:xfrm>
            <a:off x="8542265" y="5385428"/>
            <a:ext cx="0" cy="626732"/>
          </a:xfrm>
          <a:prstGeom prst="straightConnector1">
            <a:avLst/>
          </a:prstGeom>
          <a:ln w="19050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B10426F-A3D0-8B6F-E54E-039E0EE84382}"/>
              </a:ext>
            </a:extLst>
          </p:cNvPr>
          <p:cNvSpPr txBox="1"/>
          <p:nvPr/>
        </p:nvSpPr>
        <p:spPr>
          <a:xfrm>
            <a:off x="8599602" y="5466439"/>
            <a:ext cx="59503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JP" dirty="0"/>
              <a:t>SMI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6C76A53-DA32-B42D-2C7A-25B03725CA93}"/>
              </a:ext>
            </a:extLst>
          </p:cNvPr>
          <p:cNvSpPr txBox="1"/>
          <p:nvPr/>
        </p:nvSpPr>
        <p:spPr>
          <a:xfrm>
            <a:off x="7730735" y="4426828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SGX application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BF0A286-27D3-EC74-0DAE-B1D90C577C6D}"/>
              </a:ext>
            </a:extLst>
          </p:cNvPr>
          <p:cNvSpPr txBox="1"/>
          <p:nvPr/>
        </p:nvSpPr>
        <p:spPr>
          <a:xfrm>
            <a:off x="5618091" y="601324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BIOS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18C21F1-7C3F-BD5E-00F6-52F4AAF79F90}"/>
              </a:ext>
            </a:extLst>
          </p:cNvPr>
          <p:cNvSpPr/>
          <p:nvPr/>
        </p:nvSpPr>
        <p:spPr>
          <a:xfrm>
            <a:off x="1760226" y="5542219"/>
            <a:ext cx="1611209" cy="98410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B10F575-D28A-535A-BB6B-9FEA7687F18A}"/>
              </a:ext>
            </a:extLst>
          </p:cNvPr>
          <p:cNvSpPr/>
          <p:nvPr/>
        </p:nvSpPr>
        <p:spPr>
          <a:xfrm>
            <a:off x="2019332" y="5714776"/>
            <a:ext cx="1101058" cy="33384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registers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D9CDA87-815F-89F6-AB9E-6076085776BA}"/>
              </a:ext>
            </a:extLst>
          </p:cNvPr>
          <p:cNvSpPr txBox="1"/>
          <p:nvPr/>
        </p:nvSpPr>
        <p:spPr>
          <a:xfrm>
            <a:off x="1820123" y="612190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CPU</a:t>
            </a:r>
          </a:p>
        </p:txBody>
      </p:sp>
      <p:cxnSp>
        <p:nvCxnSpPr>
          <p:cNvPr id="37" name="Elbow Connector 36">
            <a:extLst>
              <a:ext uri="{FF2B5EF4-FFF2-40B4-BE49-F238E27FC236}">
                <a16:creationId xmlns:a16="http://schemas.microsoft.com/office/drawing/2014/main" id="{084975AD-4472-A73E-5516-88E3B6299067}"/>
              </a:ext>
            </a:extLst>
          </p:cNvPr>
          <p:cNvCxnSpPr>
            <a:cxnSpLocks/>
            <a:stCxn id="6" idx="2"/>
            <a:endCxn id="33" idx="0"/>
          </p:cNvCxnSpPr>
          <p:nvPr/>
        </p:nvCxnSpPr>
        <p:spPr>
          <a:xfrm rot="10800000" flipV="1">
            <a:off x="2569862" y="5197072"/>
            <a:ext cx="1843669" cy="517703"/>
          </a:xfrm>
          <a:prstGeom prst="bentConnector2">
            <a:avLst/>
          </a:prstGeom>
          <a:ln w="19050" cmpd="sng">
            <a:solidFill>
              <a:schemeClr val="tx1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A139F8AB-74EC-F7B0-6079-8244E32E3BFA}"/>
              </a:ext>
            </a:extLst>
          </p:cNvPr>
          <p:cNvSpPr txBox="1"/>
          <p:nvPr/>
        </p:nvSpPr>
        <p:spPr>
          <a:xfrm>
            <a:off x="2264559" y="4515657"/>
            <a:ext cx="1249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passed</a:t>
            </a:r>
          </a:p>
          <a:p>
            <a:pPr algn="ctr"/>
            <a:r>
              <a:rPr lang="en-JP" dirty="0"/>
              <a:t>addresses</a:t>
            </a:r>
          </a:p>
        </p:txBody>
      </p:sp>
    </p:spTree>
    <p:extLst>
      <p:ext uri="{BB962C8B-B14F-4D97-AF65-F5344CB8AC3E}">
        <p14:creationId xmlns:p14="http://schemas.microsoft.com/office/powerpoint/2010/main" val="1521574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5E63A-100D-7045-DE71-669E83B24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Obtaining Memory Data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BC772-5B84-48B7-7365-F35932136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The SMM monitor obtains requested memory data</a:t>
            </a:r>
          </a:p>
          <a:p>
            <a:pPr lvl="1"/>
            <a:r>
              <a:rPr kumimoji="1" lang="en-US" altLang="ja-JP" dirty="0"/>
              <a:t>Translate the virtual to physical address using the OS page tables</a:t>
            </a:r>
          </a:p>
          <a:p>
            <a:pPr lvl="1"/>
            <a:r>
              <a:rPr kumimoji="1" lang="en-US" altLang="ja-JP" dirty="0"/>
              <a:t>Store the obtained data in the passed buffer</a:t>
            </a:r>
          </a:p>
          <a:p>
            <a:r>
              <a:rPr kumimoji="1" lang="en-US" altLang="ja-JP" dirty="0"/>
              <a:t>The </a:t>
            </a:r>
            <a:r>
              <a:rPr kumimoji="1" lang="en-US" altLang="ja-JP" dirty="0" err="1"/>
              <a:t>SSdetector</a:t>
            </a:r>
            <a:r>
              <a:rPr kumimoji="1" lang="en-US" altLang="ja-JP" dirty="0"/>
              <a:t> runtime returns the memory data to HIDS</a:t>
            </a:r>
          </a:p>
          <a:p>
            <a:pPr lvl="1"/>
            <a:r>
              <a:rPr lang="en-US" altLang="ja-JP" dirty="0"/>
              <a:t>Cache</a:t>
            </a:r>
            <a:r>
              <a:rPr kumimoji="1" lang="en-US" altLang="ja-JP" dirty="0"/>
              <a:t> the memory data in the SGX enclave</a:t>
            </a:r>
          </a:p>
          <a:p>
            <a:pPr lvl="1"/>
            <a:r>
              <a:rPr kumimoji="1" lang="en-US" altLang="ja-JP" dirty="0"/>
              <a:t>HIDS monitors the internal system states using the memory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D48EB9-1447-D6F7-9751-B82665671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8692633-1064-F710-6F6D-1453362027F9}"/>
              </a:ext>
            </a:extLst>
          </p:cNvPr>
          <p:cNvSpPr/>
          <p:nvPr/>
        </p:nvSpPr>
        <p:spPr>
          <a:xfrm>
            <a:off x="8285909" y="4985139"/>
            <a:ext cx="2103962" cy="1597538"/>
          </a:xfrm>
          <a:prstGeom prst="rect">
            <a:avLst/>
          </a:prstGeom>
          <a:solidFill>
            <a:srgbClr val="A8D7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DBA4B69-659C-71EB-9E90-70B44A597E0B}"/>
              </a:ext>
            </a:extLst>
          </p:cNvPr>
          <p:cNvSpPr txBox="1"/>
          <p:nvPr/>
        </p:nvSpPr>
        <p:spPr>
          <a:xfrm>
            <a:off x="8828776" y="4593495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memory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05C8C0-0DFE-D54A-4827-BE4CB3B6D129}"/>
              </a:ext>
            </a:extLst>
          </p:cNvPr>
          <p:cNvSpPr/>
          <p:nvPr/>
        </p:nvSpPr>
        <p:spPr>
          <a:xfrm>
            <a:off x="8683745" y="5912751"/>
            <a:ext cx="1288072" cy="43765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page table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4A39E41-A6C6-9B47-BCDA-63ABCD66CB5C}"/>
              </a:ext>
            </a:extLst>
          </p:cNvPr>
          <p:cNvSpPr/>
          <p:nvPr/>
        </p:nvSpPr>
        <p:spPr>
          <a:xfrm>
            <a:off x="1915717" y="4377867"/>
            <a:ext cx="4976572" cy="13373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582CB423-8C1F-0F3A-6CB8-085EBCB847C3}"/>
              </a:ext>
            </a:extLst>
          </p:cNvPr>
          <p:cNvSpPr/>
          <p:nvPr/>
        </p:nvSpPr>
        <p:spPr>
          <a:xfrm>
            <a:off x="2102237" y="4557739"/>
            <a:ext cx="2644577" cy="99848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24" name="楕円 25">
            <a:extLst>
              <a:ext uri="{FF2B5EF4-FFF2-40B4-BE49-F238E27FC236}">
                <a16:creationId xmlns:a16="http://schemas.microsoft.com/office/drawing/2014/main" id="{AF41514B-EE80-1741-F803-1A3A0160F603}"/>
              </a:ext>
            </a:extLst>
          </p:cNvPr>
          <p:cNvSpPr/>
          <p:nvPr/>
        </p:nvSpPr>
        <p:spPr>
          <a:xfrm>
            <a:off x="2305887" y="4988191"/>
            <a:ext cx="1070042" cy="44577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HIDS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85509D-EBA7-4254-D325-A88883BA125A}"/>
              </a:ext>
            </a:extLst>
          </p:cNvPr>
          <p:cNvSpPr txBox="1"/>
          <p:nvPr/>
        </p:nvSpPr>
        <p:spPr>
          <a:xfrm>
            <a:off x="3025767" y="4574614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enclave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DBAEDA2-3720-0D77-6401-0BF7F726E227}"/>
              </a:ext>
            </a:extLst>
          </p:cNvPr>
          <p:cNvSpPr/>
          <p:nvPr/>
        </p:nvSpPr>
        <p:spPr>
          <a:xfrm>
            <a:off x="1915717" y="5891566"/>
            <a:ext cx="4976573" cy="6568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D7A9CF3-94AB-FC30-1358-DAEFFC2D0C9E}"/>
              </a:ext>
            </a:extLst>
          </p:cNvPr>
          <p:cNvCxnSpPr>
            <a:cxnSpLocks/>
            <a:stCxn id="38" idx="3"/>
            <a:endCxn id="36" idx="1"/>
          </p:cNvCxnSpPr>
          <p:nvPr/>
        </p:nvCxnSpPr>
        <p:spPr>
          <a:xfrm>
            <a:off x="4546409" y="5208023"/>
            <a:ext cx="777322" cy="0"/>
          </a:xfrm>
          <a:prstGeom prst="straightConnector1">
            <a:avLst/>
          </a:prstGeom>
          <a:ln w="19050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B2AC676-DA59-0244-1DF1-A979C870C8B4}"/>
              </a:ext>
            </a:extLst>
          </p:cNvPr>
          <p:cNvCxnSpPr>
            <a:cxnSpLocks/>
            <a:stCxn id="24" idx="6"/>
            <a:endCxn id="38" idx="1"/>
          </p:cNvCxnSpPr>
          <p:nvPr/>
        </p:nvCxnSpPr>
        <p:spPr>
          <a:xfrm flipV="1">
            <a:off x="3375929" y="5208023"/>
            <a:ext cx="279433" cy="3054"/>
          </a:xfrm>
          <a:prstGeom prst="straightConnector1">
            <a:avLst/>
          </a:prstGeom>
          <a:ln w="19050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30FDE8E9-ECBF-CE85-EFC7-468388805BBC}"/>
              </a:ext>
            </a:extLst>
          </p:cNvPr>
          <p:cNvSpPr/>
          <p:nvPr/>
        </p:nvSpPr>
        <p:spPr>
          <a:xfrm>
            <a:off x="5038886" y="6025698"/>
            <a:ext cx="1623060" cy="376713"/>
          </a:xfrm>
          <a:prstGeom prst="roundRect">
            <a:avLst/>
          </a:prstGeom>
          <a:solidFill>
            <a:srgbClr val="C5E1B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SMM monitor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7F27BA-6168-4AD8-C444-449629D98B4D}"/>
              </a:ext>
            </a:extLst>
          </p:cNvPr>
          <p:cNvCxnSpPr>
            <a:cxnSpLocks/>
            <a:stCxn id="36" idx="2"/>
            <a:endCxn id="32" idx="0"/>
          </p:cNvCxnSpPr>
          <p:nvPr/>
        </p:nvCxnSpPr>
        <p:spPr>
          <a:xfrm>
            <a:off x="5850416" y="5430908"/>
            <a:ext cx="0" cy="594790"/>
          </a:xfrm>
          <a:prstGeom prst="straightConnector1">
            <a:avLst/>
          </a:prstGeom>
          <a:ln w="19050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E0CE93A-7C9A-22C3-AE80-BED2361B0D0D}"/>
              </a:ext>
            </a:extLst>
          </p:cNvPr>
          <p:cNvSpPr txBox="1"/>
          <p:nvPr/>
        </p:nvSpPr>
        <p:spPr>
          <a:xfrm>
            <a:off x="4990894" y="4447826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SGX application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A1E5D09-4E7F-9195-5181-446E568A295F}"/>
              </a:ext>
            </a:extLst>
          </p:cNvPr>
          <p:cNvSpPr/>
          <p:nvPr/>
        </p:nvSpPr>
        <p:spPr>
          <a:xfrm>
            <a:off x="5323731" y="4985138"/>
            <a:ext cx="1053369" cy="44577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buffer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C1035E5-C409-9058-E411-7F71A690075A}"/>
              </a:ext>
            </a:extLst>
          </p:cNvPr>
          <p:cNvSpPr txBox="1"/>
          <p:nvPr/>
        </p:nvSpPr>
        <p:spPr>
          <a:xfrm>
            <a:off x="2964466" y="604010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BIOS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3D932AC-93C4-DF8F-FB58-2850FCD978C0}"/>
              </a:ext>
            </a:extLst>
          </p:cNvPr>
          <p:cNvSpPr/>
          <p:nvPr/>
        </p:nvSpPr>
        <p:spPr>
          <a:xfrm>
            <a:off x="3655362" y="4985138"/>
            <a:ext cx="891047" cy="4457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cache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C1ED581-AE7D-4E56-52A7-5D47C0A958E0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6659136" y="6131579"/>
            <a:ext cx="2024609" cy="197894"/>
          </a:xfrm>
          <a:prstGeom prst="straightConnector1">
            <a:avLst/>
          </a:prstGeom>
          <a:ln w="19050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A07CA9BD-7DB8-EFBD-2239-6F61A70174AF}"/>
              </a:ext>
            </a:extLst>
          </p:cNvPr>
          <p:cNvSpPr/>
          <p:nvPr/>
        </p:nvSpPr>
        <p:spPr>
          <a:xfrm>
            <a:off x="8662584" y="5221021"/>
            <a:ext cx="790026" cy="43765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B8CA965-F4DE-A36B-E036-54E629B75436}"/>
              </a:ext>
            </a:extLst>
          </p:cNvPr>
          <p:cNvCxnSpPr>
            <a:cxnSpLocks/>
            <a:endCxn id="56" idx="1"/>
          </p:cNvCxnSpPr>
          <p:nvPr/>
        </p:nvCxnSpPr>
        <p:spPr>
          <a:xfrm flipV="1">
            <a:off x="6675120" y="5439849"/>
            <a:ext cx="1987464" cy="720921"/>
          </a:xfrm>
          <a:prstGeom prst="straightConnector1">
            <a:avLst/>
          </a:prstGeom>
          <a:ln w="19050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8F3BB283-EB96-55FB-202F-A601E19C9F0A}"/>
              </a:ext>
            </a:extLst>
          </p:cNvPr>
          <p:cNvSpPr txBox="1"/>
          <p:nvPr/>
        </p:nvSpPr>
        <p:spPr>
          <a:xfrm>
            <a:off x="7078809" y="5026531"/>
            <a:ext cx="1018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physical</a:t>
            </a:r>
          </a:p>
          <a:p>
            <a:pPr algn="ctr"/>
            <a:r>
              <a:rPr lang="en-JP" dirty="0"/>
              <a:t>address</a:t>
            </a:r>
          </a:p>
        </p:txBody>
      </p:sp>
    </p:spTree>
    <p:extLst>
      <p:ext uri="{BB962C8B-B14F-4D97-AF65-F5344CB8AC3E}">
        <p14:creationId xmlns:p14="http://schemas.microsoft.com/office/powerpoint/2010/main" val="15272123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spDef>
      <a:spPr>
        <a:solidFill>
          <a:schemeClr val="bg1"/>
        </a:solidFill>
        <a:ln w="19050">
          <a:solidFill>
            <a:schemeClr val="tx1"/>
          </a:solidFill>
        </a:ln>
      </a:spPr>
      <a:bodyPr rtlCol="0" anchor="ctr"/>
      <a:lstStyle>
        <a:defPPr algn="ctr">
          <a:defRPr dirty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 cmpd="sng">
          <a:solidFill>
            <a:schemeClr val="tx1"/>
          </a:solidFill>
          <a:headEnd type="none" w="med" len="med"/>
          <a:tailEnd type="arrow" w="med" len="med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158067</TotalTime>
  <Words>3056</Words>
  <Application>Microsoft Macintosh PowerPoint</Application>
  <PresentationFormat>Widescreen</PresentationFormat>
  <Paragraphs>395</Paragraphs>
  <Slides>16</Slides>
  <Notes>16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Calibri</vt:lpstr>
      <vt:lpstr>Tahoma</vt:lpstr>
      <vt:lpstr>エッセンシャル</vt:lpstr>
      <vt:lpstr>SSdetector: Secure and Manageable Host-based IDS with SGX and SMM</vt:lpstr>
      <vt:lpstr>Requirements for Host-based IDS</vt:lpstr>
      <vt:lpstr>Approach 1: Using SMM</vt:lpstr>
      <vt:lpstr>Previous SMM-based HIDS</vt:lpstr>
      <vt:lpstr>Approach 2: Using Intel SGX</vt:lpstr>
      <vt:lpstr>Previous SGX-based HIDS</vt:lpstr>
      <vt:lpstr>Our Approach: SSdetector</vt:lpstr>
      <vt:lpstr>Invoking the SMM Monitor</vt:lpstr>
      <vt:lpstr>Obtaining Memory Data</vt:lpstr>
      <vt:lpstr>Protecting Memory Data Acquisition</vt:lpstr>
      <vt:lpstr>HIDS for SSdetector</vt:lpstr>
      <vt:lpstr>Experiments</vt:lpstr>
      <vt:lpstr>Overhead of SGX and SMM</vt:lpstr>
      <vt:lpstr>Overhead of Data Protection</vt:lpstr>
      <vt:lpstr>Conclusion</vt:lpstr>
      <vt:lpstr>Implementation</vt:lpstr>
    </vt:vector>
  </TitlesOfParts>
  <Company>Kyushu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kourai kenichi</cp:lastModifiedBy>
  <cp:revision>2847</cp:revision>
  <cp:lastPrinted>2019-08-17T14:50:09Z</cp:lastPrinted>
  <dcterms:created xsi:type="dcterms:W3CDTF">2014-07-04T01:06:17Z</dcterms:created>
  <dcterms:modified xsi:type="dcterms:W3CDTF">2023-11-02T08:49:22Z</dcterms:modified>
</cp:coreProperties>
</file>