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81"/>
    <p:restoredTop sz="72103"/>
  </p:normalViewPr>
  <p:slideViewPr>
    <p:cSldViewPr snapToGrid="0" snapToObjects="1">
      <p:cViewPr varScale="1">
        <p:scale>
          <a:sx n="98" d="100"/>
          <a:sy n="98" d="100"/>
        </p:scale>
        <p:origin x="520" y="19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128" d="100"/>
          <a:sy n="128" d="100"/>
        </p:scale>
        <p:origin x="3640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idle VM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naive</c:v>
                </c:pt>
                <c:pt idx="1">
                  <c:v>VMem
Direct</c:v>
                </c:pt>
                <c:pt idx="2">
                  <c:v>split</c:v>
                </c:pt>
                <c:pt idx="3">
                  <c:v>ideal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126</c:v>
                </c:pt>
                <c:pt idx="1">
                  <c:v>116</c:v>
                </c:pt>
                <c:pt idx="2">
                  <c:v>131</c:v>
                </c:pt>
                <c:pt idx="3">
                  <c:v>111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3B-9C4E-92D9-401404D96FD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active VM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naive</c:v>
                </c:pt>
                <c:pt idx="1">
                  <c:v>VMem
Direct</c:v>
                </c:pt>
                <c:pt idx="2">
                  <c:v>split</c:v>
                </c:pt>
                <c:pt idx="3">
                  <c:v>ideal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275</c:v>
                </c:pt>
                <c:pt idx="1">
                  <c:v>174</c:v>
                </c:pt>
                <c:pt idx="2">
                  <c:v>193</c:v>
                </c:pt>
                <c:pt idx="3">
                  <c:v>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3B-9C4E-92D9-401404D96F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0096512"/>
        <c:axId val="180098240"/>
      </c:barChart>
      <c:catAx>
        <c:axId val="180096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80098240"/>
        <c:crosses val="autoZero"/>
        <c:auto val="1"/>
        <c:lblAlgn val="ctr"/>
        <c:lblOffset val="100"/>
        <c:noMultiLvlLbl val="0"/>
      </c:catAx>
      <c:valAx>
        <c:axId val="180098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migration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80096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idle VM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naive</c:v>
                </c:pt>
                <c:pt idx="1">
                  <c:v>VMem
Direct</c:v>
                </c:pt>
                <c:pt idx="2">
                  <c:v>split</c:v>
                </c:pt>
                <c:pt idx="3">
                  <c:v>ideal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810</c:v>
                </c:pt>
                <c:pt idx="1">
                  <c:v>336</c:v>
                </c:pt>
                <c:pt idx="2">
                  <c:v>300</c:v>
                </c:pt>
                <c:pt idx="3">
                  <c:v>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3B-9C4E-92D9-401404D96FD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active VM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naive</c:v>
                </c:pt>
                <c:pt idx="1">
                  <c:v>VMem
Direct</c:v>
                </c:pt>
                <c:pt idx="2">
                  <c:v>split</c:v>
                </c:pt>
                <c:pt idx="3">
                  <c:v>ideal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892</c:v>
                </c:pt>
                <c:pt idx="1">
                  <c:v>347</c:v>
                </c:pt>
                <c:pt idx="2">
                  <c:v>277</c:v>
                </c:pt>
                <c:pt idx="3">
                  <c:v>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53B-9C4E-92D9-401404D96F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0096512"/>
        <c:axId val="180098240"/>
      </c:barChart>
      <c:catAx>
        <c:axId val="180096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80098240"/>
        <c:crosses val="autoZero"/>
        <c:auto val="1"/>
        <c:lblAlgn val="ctr"/>
        <c:lblOffset val="100"/>
        <c:noMultiLvlLbl val="0"/>
      </c:catAx>
      <c:valAx>
        <c:axId val="180098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downtime (</a:t>
                </a:r>
                <a:r>
                  <a:rPr lang="en-US" dirty="0" err="1"/>
                  <a:t>ms</a:t>
                </a:r>
                <a:r>
                  <a:rPr lang="en-US" dirty="0"/>
                  <a:t>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80096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naive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2 GB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6.85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F6-B74A-BC3A-3DE5BB233A6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VMemDirect (async out)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2 GB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21.75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F6-B74A-BC3A-3DE5BB233A6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VMemDirect (async in/out)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2 GB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17.5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F6-B74A-BC3A-3DE5BB233A6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split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2 GB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10.98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2F6-B74A-BC3A-3DE5BB233A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0096512"/>
        <c:axId val="180098240"/>
      </c:barChart>
      <c:catAx>
        <c:axId val="1800965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80098240"/>
        <c:crosses val="autoZero"/>
        <c:auto val="1"/>
        <c:lblAlgn val="ctr"/>
        <c:lblOffset val="100"/>
        <c:noMultiLvlLbl val="0"/>
      </c:catAx>
      <c:valAx>
        <c:axId val="180098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throughput</a:t>
                </a:r>
                <a:r>
                  <a:rPr lang="en-US" baseline="0" dirty="0"/>
                  <a:t> (GB/s)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180096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0581791465347594E-3"/>
          <c:y val="0.79556244630855089"/>
          <c:w val="0.99456636139917054"/>
          <c:h val="0.17792454648666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ideal</c:v>
                </c:pt>
              </c:strCache>
            </c:strRef>
          </c:tx>
          <c:spPr>
            <a:ln w="19050" cap="rnd">
              <a:solidFill>
                <a:schemeClr val="tx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Sheet1!$A$2:$A$22</c:f>
              <c:numCache>
                <c:formatCode>General</c:formatCode>
                <c:ptCount val="2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</c:numCache>
            </c:numRef>
          </c:xVal>
          <c:yVal>
            <c:numRef>
              <c:f>Sheet1!$B$2:$B$22</c:f>
              <c:numCache>
                <c:formatCode>General</c:formatCode>
                <c:ptCount val="21"/>
                <c:pt idx="0">
                  <c:v>0.64300000000000002</c:v>
                </c:pt>
                <c:pt idx="1">
                  <c:v>25.443999999999999</c:v>
                </c:pt>
                <c:pt idx="2">
                  <c:v>27.216000000000001</c:v>
                </c:pt>
                <c:pt idx="3">
                  <c:v>27.33</c:v>
                </c:pt>
                <c:pt idx="4">
                  <c:v>27.331</c:v>
                </c:pt>
                <c:pt idx="5">
                  <c:v>27.446000000000002</c:v>
                </c:pt>
                <c:pt idx="6">
                  <c:v>27.683</c:v>
                </c:pt>
                <c:pt idx="7">
                  <c:v>27.574999999999999</c:v>
                </c:pt>
                <c:pt idx="8">
                  <c:v>27.699000000000002</c:v>
                </c:pt>
                <c:pt idx="9">
                  <c:v>27.600999999999999</c:v>
                </c:pt>
                <c:pt idx="10">
                  <c:v>27.706</c:v>
                </c:pt>
                <c:pt idx="11">
                  <c:v>27.606999999999999</c:v>
                </c:pt>
                <c:pt idx="12">
                  <c:v>27.917000000000002</c:v>
                </c:pt>
                <c:pt idx="13">
                  <c:v>28.074999999999999</c:v>
                </c:pt>
                <c:pt idx="14">
                  <c:v>28.117999999999999</c:v>
                </c:pt>
                <c:pt idx="15">
                  <c:v>28.085999999999999</c:v>
                </c:pt>
                <c:pt idx="16">
                  <c:v>28.172000000000001</c:v>
                </c:pt>
                <c:pt idx="17">
                  <c:v>28.044</c:v>
                </c:pt>
                <c:pt idx="18">
                  <c:v>27.922999999999998</c:v>
                </c:pt>
                <c:pt idx="19">
                  <c:v>28.128</c:v>
                </c:pt>
                <c:pt idx="20">
                  <c:v>28.103000000000002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E78-E142-B4DC-8B2A3FE9C87D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naive</c:v>
                </c:pt>
              </c:strCache>
            </c:strRef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xVal>
            <c:numRef>
              <c:f>Sheet1!$A$2:$A$22</c:f>
              <c:numCache>
                <c:formatCode>General</c:formatCode>
                <c:ptCount val="2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</c:numCache>
            </c:numRef>
          </c:xVal>
          <c:yVal>
            <c:numRef>
              <c:f>Sheet1!$C$2:$C$22</c:f>
              <c:numCache>
                <c:formatCode>General</c:formatCode>
                <c:ptCount val="21"/>
                <c:pt idx="0">
                  <c:v>7.1379999999999999</c:v>
                </c:pt>
                <c:pt idx="1">
                  <c:v>8.2200000000000006</c:v>
                </c:pt>
                <c:pt idx="2">
                  <c:v>8.859</c:v>
                </c:pt>
                <c:pt idx="3">
                  <c:v>10.028</c:v>
                </c:pt>
                <c:pt idx="4">
                  <c:v>11.521000000000001</c:v>
                </c:pt>
                <c:pt idx="5">
                  <c:v>13.663</c:v>
                </c:pt>
                <c:pt idx="6">
                  <c:v>15.791</c:v>
                </c:pt>
                <c:pt idx="7">
                  <c:v>17.492999999999999</c:v>
                </c:pt>
                <c:pt idx="8">
                  <c:v>19.190999999999999</c:v>
                </c:pt>
                <c:pt idx="9">
                  <c:v>21.076000000000001</c:v>
                </c:pt>
                <c:pt idx="10">
                  <c:v>22.449000000000002</c:v>
                </c:pt>
                <c:pt idx="11">
                  <c:v>23.748999999999999</c:v>
                </c:pt>
                <c:pt idx="12">
                  <c:v>24.484999999999999</c:v>
                </c:pt>
                <c:pt idx="13">
                  <c:v>25.213000000000001</c:v>
                </c:pt>
                <c:pt idx="14">
                  <c:v>25.94</c:v>
                </c:pt>
                <c:pt idx="15">
                  <c:v>26.510999999999999</c:v>
                </c:pt>
                <c:pt idx="16">
                  <c:v>26.763999999999999</c:v>
                </c:pt>
                <c:pt idx="17">
                  <c:v>26.739000000000001</c:v>
                </c:pt>
                <c:pt idx="18">
                  <c:v>27.06</c:v>
                </c:pt>
                <c:pt idx="19">
                  <c:v>27.106999999999999</c:v>
                </c:pt>
                <c:pt idx="20">
                  <c:v>27.341999999999999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E78-E142-B4DC-8B2A3FE9C87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VMemDirect</c:v>
                </c:pt>
              </c:strCache>
            </c:strRef>
          </c:tx>
          <c:spPr>
            <a:ln w="19050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xVal>
            <c:numRef>
              <c:f>Sheet1!$A$2:$A$22</c:f>
              <c:numCache>
                <c:formatCode>General</c:formatCode>
                <c:ptCount val="2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</c:numCache>
            </c:numRef>
          </c:xVal>
          <c:yVal>
            <c:numRef>
              <c:f>Sheet1!$D$2:$D$22</c:f>
              <c:numCache>
                <c:formatCode>General</c:formatCode>
                <c:ptCount val="21"/>
                <c:pt idx="0">
                  <c:v>14.284000000000001</c:v>
                </c:pt>
                <c:pt idx="1">
                  <c:v>27.251999999999999</c:v>
                </c:pt>
                <c:pt idx="2">
                  <c:v>27.469000000000001</c:v>
                </c:pt>
                <c:pt idx="3">
                  <c:v>27.536999999999999</c:v>
                </c:pt>
                <c:pt idx="4">
                  <c:v>27.49</c:v>
                </c:pt>
                <c:pt idx="5">
                  <c:v>27.186</c:v>
                </c:pt>
                <c:pt idx="6">
                  <c:v>27</c:v>
                </c:pt>
                <c:pt idx="7">
                  <c:v>27.606000000000002</c:v>
                </c:pt>
                <c:pt idx="8">
                  <c:v>27.268999999999998</c:v>
                </c:pt>
                <c:pt idx="9">
                  <c:v>27.125</c:v>
                </c:pt>
                <c:pt idx="10">
                  <c:v>27.061</c:v>
                </c:pt>
                <c:pt idx="11">
                  <c:v>27.193000000000001</c:v>
                </c:pt>
                <c:pt idx="12">
                  <c:v>27.56</c:v>
                </c:pt>
                <c:pt idx="13">
                  <c:v>27.581</c:v>
                </c:pt>
                <c:pt idx="14">
                  <c:v>27.597999999999999</c:v>
                </c:pt>
                <c:pt idx="15">
                  <c:v>27.323</c:v>
                </c:pt>
                <c:pt idx="16">
                  <c:v>27.082000000000001</c:v>
                </c:pt>
                <c:pt idx="17">
                  <c:v>27.623999999999999</c:v>
                </c:pt>
                <c:pt idx="18">
                  <c:v>28.055</c:v>
                </c:pt>
                <c:pt idx="19">
                  <c:v>27.661999999999999</c:v>
                </c:pt>
                <c:pt idx="20">
                  <c:v>27.484999999999999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4E78-E142-B4DC-8B2A3FE9C87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split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Sheet1!$A$2:$A$22</c:f>
              <c:numCache>
                <c:formatCode>General</c:formatCode>
                <c:ptCount val="21"/>
                <c:pt idx="0">
                  <c:v>0</c:v>
                </c:pt>
                <c:pt idx="1">
                  <c:v>10</c:v>
                </c:pt>
                <c:pt idx="2">
                  <c:v>20</c:v>
                </c:pt>
                <c:pt idx="3">
                  <c:v>30</c:v>
                </c:pt>
                <c:pt idx="4">
                  <c:v>40</c:v>
                </c:pt>
                <c:pt idx="5">
                  <c:v>50</c:v>
                </c:pt>
                <c:pt idx="6">
                  <c:v>60</c:v>
                </c:pt>
                <c:pt idx="7">
                  <c:v>70</c:v>
                </c:pt>
                <c:pt idx="8">
                  <c:v>80</c:v>
                </c:pt>
                <c:pt idx="9">
                  <c:v>90</c:v>
                </c:pt>
                <c:pt idx="10">
                  <c:v>100</c:v>
                </c:pt>
                <c:pt idx="11">
                  <c:v>110</c:v>
                </c:pt>
                <c:pt idx="12">
                  <c:v>120</c:v>
                </c:pt>
                <c:pt idx="13">
                  <c:v>130</c:v>
                </c:pt>
                <c:pt idx="14">
                  <c:v>140</c:v>
                </c:pt>
                <c:pt idx="15">
                  <c:v>150</c:v>
                </c:pt>
                <c:pt idx="16">
                  <c:v>160</c:v>
                </c:pt>
                <c:pt idx="17">
                  <c:v>170</c:v>
                </c:pt>
                <c:pt idx="18">
                  <c:v>180</c:v>
                </c:pt>
                <c:pt idx="19">
                  <c:v>190</c:v>
                </c:pt>
                <c:pt idx="20">
                  <c:v>200</c:v>
                </c:pt>
              </c:numCache>
            </c:numRef>
          </c:xVal>
          <c:yVal>
            <c:numRef>
              <c:f>Sheet1!$E$2:$E$22</c:f>
              <c:numCache>
                <c:formatCode>General</c:formatCode>
                <c:ptCount val="21"/>
                <c:pt idx="0">
                  <c:v>1.8009999999999999</c:v>
                </c:pt>
                <c:pt idx="1">
                  <c:v>6.0540000000000003</c:v>
                </c:pt>
                <c:pt idx="2">
                  <c:v>25.908999999999999</c:v>
                </c:pt>
                <c:pt idx="3">
                  <c:v>27.265000000000001</c:v>
                </c:pt>
                <c:pt idx="4">
                  <c:v>27.512</c:v>
                </c:pt>
                <c:pt idx="5">
                  <c:v>27.443999999999999</c:v>
                </c:pt>
                <c:pt idx="6">
                  <c:v>26.402999999999999</c:v>
                </c:pt>
                <c:pt idx="7">
                  <c:v>25.568000000000001</c:v>
                </c:pt>
                <c:pt idx="8">
                  <c:v>25.440999999999999</c:v>
                </c:pt>
                <c:pt idx="9">
                  <c:v>27.550999999999998</c:v>
                </c:pt>
                <c:pt idx="10">
                  <c:v>27.577000000000002</c:v>
                </c:pt>
                <c:pt idx="11">
                  <c:v>27.193999999999999</c:v>
                </c:pt>
                <c:pt idx="12">
                  <c:v>26.242000000000001</c:v>
                </c:pt>
                <c:pt idx="13">
                  <c:v>25.968</c:v>
                </c:pt>
                <c:pt idx="14">
                  <c:v>26.873000000000001</c:v>
                </c:pt>
                <c:pt idx="15">
                  <c:v>27.562999999999999</c:v>
                </c:pt>
                <c:pt idx="16">
                  <c:v>26.866</c:v>
                </c:pt>
                <c:pt idx="17">
                  <c:v>25.024999999999999</c:v>
                </c:pt>
                <c:pt idx="18">
                  <c:v>26.295000000000002</c:v>
                </c:pt>
                <c:pt idx="19">
                  <c:v>27.635000000000002</c:v>
                </c:pt>
                <c:pt idx="20">
                  <c:v>27.87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4E78-E142-B4DC-8B2A3FE9C8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38865824"/>
        <c:axId val="238886016"/>
      </c:scatterChart>
      <c:valAx>
        <c:axId val="238865824"/>
        <c:scaling>
          <c:orientation val="minMax"/>
          <c:max val="2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elapsed time (sec)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238886016"/>
        <c:crosses val="autoZero"/>
        <c:crossBetween val="midCat"/>
      </c:valAx>
      <c:valAx>
        <c:axId val="238886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TPS (kops/sec)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JP"/>
          </a:p>
        </c:txPr>
        <c:crossAx val="238865824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190464964347991"/>
          <c:y val="0.28620547719759604"/>
          <c:w val="0.29943919781512907"/>
          <c:h val="0.41875102859681823"/>
        </c:manualLayout>
      </c:layout>
      <c:overlay val="1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chemeClr val="tx1"/>
          </a:solidFill>
        </a:defRPr>
      </a:pPr>
      <a:endParaRPr lang="en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56EED-7446-B449-95F5-54A40F559C28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81FF87-A0FA-744E-99AC-2A27029109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4159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9D9B7-1707-9149-8299-9DC14D42B111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1B9D0-55A2-ED4B-88D2-EABFA36E43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9617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I’m Kenichi Kourai from Kyushu Institute of Technology.</a:t>
            </a:r>
          </a:p>
          <a:p>
            <a:r>
              <a:rPr kumimoji="1" lang="en-US" altLang="ja-JP" dirty="0"/>
              <a:t>I’m </a:t>
            </a:r>
            <a:r>
              <a:rPr kumimoji="1" lang="en-US" altLang="ja-JP" dirty="0" err="1"/>
              <a:t>gonna</a:t>
            </a:r>
            <a:r>
              <a:rPr kumimoji="1" lang="en-US" altLang="ja-JP" dirty="0"/>
              <a:t> talk about </a:t>
            </a:r>
            <a:r>
              <a:rPr lang="en-US" altLang="ja-JP" sz="1200" dirty="0"/>
              <a:t>Memory-virtualizing and -</a:t>
            </a:r>
            <a:r>
              <a:rPr lang="en-US" altLang="ja-JP" sz="1200" dirty="0" err="1"/>
              <a:t>devirtualizing</a:t>
            </a:r>
            <a:r>
              <a:rPr lang="en-US" altLang="ja-JP" sz="1200" dirty="0"/>
              <a:t> VM migration with Private Virtual Memory</a:t>
            </a:r>
            <a:r>
              <a:rPr kumimoji="1" lang="en-US" altLang="ja-JP" dirty="0"/>
              <a:t>.</a:t>
            </a:r>
          </a:p>
          <a:p>
            <a:r>
              <a:rPr kumimoji="1" lang="en-US" altLang="ja-JP" dirty="0"/>
              <a:t>This is joint work with my student.</a:t>
            </a:r>
          </a:p>
          <a:p>
            <a:endParaRPr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5905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JP" dirty="0"/>
              <a:t>To strictly use a fixed amount of physical memory, page-ins and page-outs need to be performed synchronously.</a:t>
            </a:r>
          </a:p>
          <a:p>
            <a:r>
              <a:rPr lang="en-JP" dirty="0"/>
              <a:t>However, </a:t>
            </a:r>
            <a:r>
              <a:rPr lang="en-US" dirty="0"/>
              <a:t>such synchronous paging degrades the performance of a migrated VM.</a:t>
            </a:r>
          </a:p>
          <a:p>
            <a:r>
              <a:rPr lang="en-US" dirty="0"/>
              <a:t>So, </a:t>
            </a:r>
            <a:r>
              <a:rPr lang="en-US" dirty="0" err="1"/>
              <a:t>VMemDirect</a:t>
            </a:r>
            <a:r>
              <a:rPr lang="en-US" dirty="0"/>
              <a:t> performs asynchronous paging to handle page-ins as fast as possible.</a:t>
            </a:r>
          </a:p>
          <a:p>
            <a:r>
              <a:rPr lang="en-US" dirty="0"/>
              <a:t>It provides two methods.</a:t>
            </a:r>
          </a:p>
          <a:p>
            <a:endParaRPr lang="en-JP" dirty="0"/>
          </a:p>
          <a:p>
            <a:r>
              <a:rPr lang="en-JP" dirty="0"/>
              <a:t>In method 1, the page-in thread performs page-ins for 256 pages in a memory chunk synchronously when a page fault occurs.</a:t>
            </a:r>
          </a:p>
          <a:p>
            <a:r>
              <a:rPr lang="en-JP" dirty="0"/>
              <a:t>Then, the page-out thread asynchronously performs page-outs.</a:t>
            </a:r>
          </a:p>
          <a:p>
            <a:r>
              <a:rPr lang="en-US" dirty="0"/>
              <a:t>As a result, the page-in thread can handle the next page fault without waiting for the completion of page-outs.</a:t>
            </a:r>
            <a:endParaRPr lang="en-JP" dirty="0"/>
          </a:p>
          <a:p>
            <a:endParaRPr lang="en-JP" dirty="0"/>
          </a:p>
          <a:p>
            <a:r>
              <a:rPr lang="en-JP" dirty="0"/>
              <a:t>In more aggressive method 2, the page-in thread performs only one page-in for a faulting page synchronously.</a:t>
            </a:r>
          </a:p>
          <a:p>
            <a:r>
              <a:rPr lang="en-JP" dirty="0"/>
              <a:t>Then, the page-out thread asynchronously performs the rest of the page-ins and all the page-outs.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5549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conducted several experiments to examine the performance improvement in VM migration and migrated VMs by </a:t>
            </a:r>
            <a:r>
              <a:rPr lang="en-US" dirty="0" err="1"/>
              <a:t>VMemDirect</a:t>
            </a:r>
            <a:r>
              <a:rPr lang="en-US" dirty="0"/>
              <a:t>.</a:t>
            </a:r>
          </a:p>
          <a:p>
            <a:r>
              <a:rPr lang="en-US" dirty="0"/>
              <a:t>For comparison, we examined the performance of naive migration, split migration, and ideal migration.</a:t>
            </a:r>
          </a:p>
          <a:p>
            <a:r>
              <a:rPr lang="en-US" dirty="0"/>
              <a:t>Naive migration performed memory-virtualizing VM migration using traditional system-wide virtual memory.</a:t>
            </a:r>
          </a:p>
          <a:p>
            <a:r>
              <a:rPr lang="en-US" dirty="0"/>
              <a:t>Split migration migrated a VM to two destination hosts.</a:t>
            </a:r>
          </a:p>
          <a:p>
            <a:r>
              <a:rPr lang="en-US" dirty="0"/>
              <a:t>Ideal migration migrated a VM to the destination host with sufficient memory.</a:t>
            </a:r>
          </a:p>
          <a:p>
            <a:endParaRPr lang="en-US" dirty="0"/>
          </a:p>
          <a:p>
            <a:r>
              <a:rPr lang="en-US" dirty="0"/>
              <a:t>We used three servers in this table.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441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JP" dirty="0"/>
              <a:t>First, we examined the migration performance.</a:t>
            </a:r>
          </a:p>
          <a:p>
            <a:r>
              <a:rPr lang="en-JP" dirty="0"/>
              <a:t>We migrated an idle VM and an active VM with 120 GB of memory.</a:t>
            </a:r>
          </a:p>
          <a:p>
            <a:r>
              <a:rPr lang="en-JP" dirty="0"/>
              <a:t>The active VM modified its memory repeatedly.</a:t>
            </a:r>
          </a:p>
          <a:p>
            <a:r>
              <a:rPr lang="en-JP" dirty="0"/>
              <a:t>As shown in the left-hand side figure, in VMemDirect, the migration of the idle VM was only slightly faster than naive migration.</a:t>
            </a:r>
          </a:p>
          <a:p>
            <a:r>
              <a:rPr lang="en-JP" dirty="0"/>
              <a:t>But the migration of the active VM was 58% faster.</a:t>
            </a:r>
          </a:p>
          <a:p>
            <a:r>
              <a:rPr lang="en-JP" dirty="0"/>
              <a:t>This means VMemDirect could successfully transfer modified memory without paging.</a:t>
            </a:r>
          </a:p>
          <a:p>
            <a:r>
              <a:rPr lang="en-JP" dirty="0"/>
              <a:t>VMemDirect was 11% faster than split migration and only 4% slower than ideal migration.</a:t>
            </a:r>
          </a:p>
          <a:p>
            <a:endParaRPr lang="en-JP" dirty="0"/>
          </a:p>
          <a:p>
            <a:r>
              <a:rPr lang="en-JP" dirty="0"/>
              <a:t>As shown in the right-hand side figure, the downtime was reduced by about 500 ms for both VMs.</a:t>
            </a:r>
          </a:p>
          <a:p>
            <a:r>
              <a:rPr lang="en-JP" dirty="0"/>
              <a:t>This is because VMemDirect could avoid paging for the device emulator.</a:t>
            </a:r>
          </a:p>
          <a:p>
            <a:r>
              <a:rPr lang="en-JP" dirty="0"/>
              <a:t>VMemDirect was comparable to ideal migration.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7457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JP" dirty="0"/>
              <a:t>Next, we examined the performance of private virtual memory after VM migration.</a:t>
            </a:r>
          </a:p>
          <a:p>
            <a:r>
              <a:rPr lang="en-JP" dirty="0"/>
              <a:t>We ran a memory benchmark that caused excessive paging in a migrated VM.</a:t>
            </a:r>
          </a:p>
          <a:p>
            <a:r>
              <a:rPr lang="en-JP" dirty="0"/>
              <a:t>As shown in the left-hand side figure, in VMemDirect, the memory benchmark was 3.2 times faster than after naive migration.</a:t>
            </a:r>
          </a:p>
          <a:p>
            <a:r>
              <a:rPr lang="en-JP" dirty="0"/>
              <a:t>This is thanks to direct memory transfer based on memory access prediction, efficient LRU management, and asynchronous paging.</a:t>
            </a:r>
          </a:p>
          <a:p>
            <a:r>
              <a:rPr lang="en-JP" dirty="0"/>
              <a:t>In this experiment, performing only asynchronous page-outs was better.</a:t>
            </a:r>
          </a:p>
          <a:p>
            <a:r>
              <a:rPr lang="en-JP" dirty="0"/>
              <a:t>VMemDirect was twice faster than split migration due to paging with an NVM-e SSD.</a:t>
            </a:r>
          </a:p>
          <a:p>
            <a:endParaRPr lang="en-JP" dirty="0"/>
          </a:p>
          <a:p>
            <a:r>
              <a:rPr lang="en-JP" dirty="0"/>
              <a:t>Finally, we ran memcached in a VM and migrated it.</a:t>
            </a:r>
          </a:p>
          <a:p>
            <a:r>
              <a:rPr lang="en-JP" dirty="0"/>
              <a:t>As shown in the right-hand side figure, in VMemDirect, the memcached performance was completely restored only in 10 seconds.</a:t>
            </a:r>
          </a:p>
          <a:p>
            <a:r>
              <a:rPr lang="en-JP" dirty="0"/>
              <a:t>In contrast, naive migration needed a much longer time.</a:t>
            </a:r>
          </a:p>
          <a:p>
            <a:r>
              <a:rPr lang="en-JP" dirty="0"/>
              <a:t>Split migration degraded performance by 7% on average.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0685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JP" dirty="0"/>
              <a:t>In conclusion, we </a:t>
            </a:r>
            <a:r>
              <a:rPr lang="en-US" dirty="0"/>
              <a:t>proposed </a:t>
            </a:r>
            <a:r>
              <a:rPr lang="en-US" dirty="0" err="1"/>
              <a:t>VMemDirect</a:t>
            </a:r>
            <a:r>
              <a:rPr lang="en-US" dirty="0"/>
              <a:t> for efficient memory-virtualizing and -</a:t>
            </a:r>
            <a:r>
              <a:rPr lang="en-US" dirty="0" err="1"/>
              <a:t>devirtualizing</a:t>
            </a:r>
            <a:r>
              <a:rPr lang="en-US" dirty="0"/>
              <a:t> VM migration using private virtual memory.</a:t>
            </a:r>
          </a:p>
          <a:p>
            <a:r>
              <a:rPr lang="en-US" dirty="0" err="1"/>
              <a:t>VMemDirect</a:t>
            </a:r>
            <a:r>
              <a:rPr lang="en-US" dirty="0"/>
              <a:t> creates private swap space on a fast and inexpensive NVM-e SSD per VM.</a:t>
            </a:r>
          </a:p>
          <a:p>
            <a:r>
              <a:rPr lang="en-US" dirty="0"/>
              <a:t>It transfers memory data directly to physical memory or private swap space without paging.</a:t>
            </a:r>
          </a:p>
          <a:p>
            <a:r>
              <a:rPr lang="en-US" dirty="0"/>
              <a:t>Our experimental results show that </a:t>
            </a:r>
            <a:r>
              <a:rPr lang="en-US" dirty="0" err="1"/>
              <a:t>VMemDirect</a:t>
            </a:r>
            <a:r>
              <a:rPr lang="en-US" dirty="0"/>
              <a:t> could improve the performance of VM migration and migrated VMs dramatically.</a:t>
            </a:r>
          </a:p>
          <a:p>
            <a:endParaRPr lang="en-US" dirty="0"/>
          </a:p>
          <a:p>
            <a:r>
              <a:rPr lang="en-US" dirty="0"/>
              <a:t>Our future work is to compare the performance of </a:t>
            </a:r>
            <a:r>
              <a:rPr lang="en-US" dirty="0" err="1"/>
              <a:t>VMemDirect</a:t>
            </a:r>
            <a:r>
              <a:rPr lang="en-US" dirty="0"/>
              <a:t> using various types of SSDs.</a:t>
            </a:r>
          </a:p>
          <a:p>
            <a:r>
              <a:rPr lang="en-US" dirty="0"/>
              <a:t>Another direction is to create private swap space on Intel Optane DC persistent memory, instead of NVM-e SSDs.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3635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Recently, large-memory virtual machines are widely used in clouds.</a:t>
            </a:r>
          </a:p>
          <a:p>
            <a:r>
              <a:rPr lang="en-US" dirty="0"/>
              <a:t>For example, instances provided by Amazon EC2 have up to 24 TB of memory.</a:t>
            </a:r>
          </a:p>
          <a:p>
            <a:r>
              <a:rPr lang="en-US" dirty="0"/>
              <a:t>A VM can be migrated to another host when the host is maintained.</a:t>
            </a:r>
          </a:p>
          <a:p>
            <a:r>
              <a:rPr lang="en-US" dirty="0"/>
              <a:t>The migration of a large-memory VM requires a large host with sufficient memory that can accommodate the entire memory of the VM.</a:t>
            </a:r>
          </a:p>
          <a:p>
            <a:r>
              <a:rPr lang="en-US" dirty="0"/>
              <a:t>If there is no such destination host, the VM cannot be migrated.</a:t>
            </a:r>
          </a:p>
          <a:p>
            <a:endParaRPr lang="en-US" dirty="0"/>
          </a:p>
          <a:p>
            <a:r>
              <a:rPr lang="en-US" dirty="0"/>
              <a:t>Even in such a case, memory-virtualizing VM migration is possible.</a:t>
            </a:r>
          </a:p>
          <a:p>
            <a:r>
              <a:rPr lang="en-US" dirty="0"/>
              <a:t>It leverages virtual memory at the destination host.</a:t>
            </a:r>
          </a:p>
          <a:p>
            <a:r>
              <a:rPr lang="en-US" dirty="0"/>
              <a:t>It can transparently store part of the memory of a VM in swap space on a disk.</a:t>
            </a:r>
          </a:p>
          <a:p>
            <a:r>
              <a:rPr lang="en-US" dirty="0"/>
              <a:t>When the VM requires memory data in swap space, the system performs page-ins and moves the data from swap space to physical memory.</a:t>
            </a:r>
          </a:p>
          <a:p>
            <a:r>
              <a:rPr lang="en-US" dirty="0"/>
              <a:t>In exchange for this, the system performs page-outs and moves unlikely accessed data from physical memory to swap space.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198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However, traditional virtual memory is not suitable for VM migration.</a:t>
            </a:r>
          </a:p>
          <a:p>
            <a:r>
              <a:rPr lang="en-US" dirty="0"/>
              <a:t>First, the migration time increases due to excessive paging.</a:t>
            </a:r>
          </a:p>
          <a:p>
            <a:r>
              <a:rPr lang="en-US" dirty="0"/>
              <a:t>VM migration first transfers the memory data of a VM to physical memory at the destination host.</a:t>
            </a:r>
          </a:p>
          <a:p>
            <a:r>
              <a:rPr lang="en-US" dirty="0"/>
              <a:t>After the physical memory becomes full, the following transfers always cause page-outs to store the received memory data in physical memory.</a:t>
            </a:r>
          </a:p>
          <a:p>
            <a:r>
              <a:rPr lang="en-US" dirty="0"/>
              <a:t>Then, VM migration retransfers memory data updated during </a:t>
            </a:r>
            <a:r>
              <a:rPr lang="en-US"/>
              <a:t>the migration.</a:t>
            </a:r>
            <a:endParaRPr lang="en-US" dirty="0"/>
          </a:p>
          <a:p>
            <a:r>
              <a:rPr lang="en-US" dirty="0"/>
              <a:t>If the memory to be updated exists in swap space, it needs to be first paged in.</a:t>
            </a:r>
          </a:p>
          <a:p>
            <a:endParaRPr lang="en-JP" dirty="0"/>
          </a:p>
          <a:p>
            <a:r>
              <a:rPr lang="en-US" dirty="0"/>
              <a:t>The downtime of a VM also increases.</a:t>
            </a:r>
          </a:p>
          <a:p>
            <a:r>
              <a:rPr lang="en-US" dirty="0"/>
              <a:t>In the final phase, VM migration stops the VM and transfers the rest of the state consistently.</a:t>
            </a:r>
          </a:p>
          <a:p>
            <a:r>
              <a:rPr lang="en-US" dirty="0"/>
              <a:t>When the device emulator host restores the state of virtual devices at the destination, its memory is often paged out by VM migration.</a:t>
            </a:r>
          </a:p>
          <a:p>
            <a:r>
              <a:rPr lang="en-US" dirty="0"/>
              <a:t>At this time, many page-ins are needed to run the device emulator.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393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address these issues, split migration has been proposed.</a:t>
            </a:r>
          </a:p>
          <a:p>
            <a:r>
              <a:rPr lang="en-US" dirty="0"/>
              <a:t>It divides the memory of a VM into small fragments and transfers them to multiple smaller hosts, one main host and several sub-hosts.</a:t>
            </a:r>
          </a:p>
          <a:p>
            <a:r>
              <a:rPr lang="en-US" dirty="0"/>
              <a:t>After split migration, the VM runs by exchanging memory data between the main host and a sub-host using remote paging.</a:t>
            </a:r>
          </a:p>
          <a:p>
            <a:r>
              <a:rPr lang="en-US" dirty="0"/>
              <a:t>Since no paging occurs during VM migration, split migration can improve migration performance.</a:t>
            </a:r>
          </a:p>
          <a:p>
            <a:endParaRPr lang="en-US" dirty="0"/>
          </a:p>
          <a:p>
            <a:r>
              <a:rPr lang="en-US" dirty="0"/>
              <a:t>However, new issues arise by using multiple hosts.</a:t>
            </a:r>
          </a:p>
          <a:p>
            <a:r>
              <a:rPr lang="en-US" dirty="0"/>
              <a:t>First, split migration is more costly than memory-virtualizing VM migration.</a:t>
            </a:r>
          </a:p>
          <a:p>
            <a:r>
              <a:rPr lang="en-US" dirty="0"/>
              <a:t>It requires one or more sub-hosts in addition to the main host.</a:t>
            </a:r>
          </a:p>
          <a:p>
            <a:r>
              <a:rPr lang="en-US" dirty="0"/>
              <a:t>For efficient remote paging, a high-speed network such as InfiniBand is necessary.</a:t>
            </a:r>
          </a:p>
          <a:p>
            <a:r>
              <a:rPr lang="en-US" dirty="0"/>
              <a:t>In addition, migrated VMs are subject to host and network failures.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26589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So, we revisit memory-virtualizing VM migration.</a:t>
            </a:r>
          </a:p>
          <a:p>
            <a:r>
              <a:rPr lang="en-US" dirty="0"/>
              <a:t>Recently, NVM-e SSDs become faster and less expensive.</a:t>
            </a:r>
          </a:p>
          <a:p>
            <a:r>
              <a:rPr lang="en-US" dirty="0"/>
              <a:t>Using them as swap space, the overhead of memory-virtualizing VM migration could be reduced.</a:t>
            </a:r>
          </a:p>
          <a:p>
            <a:r>
              <a:rPr lang="en-US" dirty="0"/>
              <a:t>Too many writes to swap space shrink the lifespan of NVM-e SSDs, but swap space is used only when there is no large host.</a:t>
            </a:r>
          </a:p>
          <a:p>
            <a:r>
              <a:rPr lang="en-US" dirty="0"/>
              <a:t>Migrated VMs usually do not cause excessive paging thanks to memory access locality.</a:t>
            </a:r>
          </a:p>
          <a:p>
            <a:endParaRPr lang="en-US" dirty="0"/>
          </a:p>
          <a:p>
            <a:r>
              <a:rPr lang="en-US" dirty="0"/>
              <a:t>However, only using NVM-e SSDs cannot completely address the issues of memory-virtualizing VM migration.</a:t>
            </a:r>
          </a:p>
          <a:p>
            <a:r>
              <a:rPr lang="en-US" dirty="0"/>
              <a:t>This is because paging itself is not eliminated at all.</a:t>
            </a:r>
          </a:p>
          <a:p>
            <a:r>
              <a:rPr lang="en-US" dirty="0"/>
              <a:t>So, we need special-purpose memory management for VM migration and migrated VMs.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2116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propose </a:t>
            </a:r>
            <a:r>
              <a:rPr lang="en-US" dirty="0" err="1"/>
              <a:t>VMemDirect</a:t>
            </a:r>
            <a:r>
              <a:rPr lang="en-US" dirty="0"/>
              <a:t> for efficient memory-virtualizing VM migration.</a:t>
            </a:r>
          </a:p>
          <a:p>
            <a:r>
              <a:rPr lang="en-US" dirty="0" err="1"/>
              <a:t>VMemDirect</a:t>
            </a:r>
            <a:r>
              <a:rPr lang="en-US" dirty="0"/>
              <a:t> provides private virtual memory per VM, instead of using system-wide virtual memory, at the destination host.</a:t>
            </a:r>
          </a:p>
          <a:p>
            <a:r>
              <a:rPr lang="en-US" dirty="0"/>
              <a:t>A fixed amount of physical memory is assigned to private virtual memory when starting VM migration.</a:t>
            </a:r>
          </a:p>
          <a:p>
            <a:r>
              <a:rPr lang="en-US" dirty="0"/>
              <a:t>A fast and inexpensive NVM-e SSD is used as private swap space for private virtual memory.</a:t>
            </a:r>
          </a:p>
          <a:p>
            <a:endParaRPr lang="en-US" dirty="0"/>
          </a:p>
          <a:p>
            <a:r>
              <a:rPr lang="en-US" dirty="0" err="1"/>
              <a:t>VMemDirect</a:t>
            </a:r>
            <a:r>
              <a:rPr lang="en-US" dirty="0"/>
              <a:t> migrates a VM to a small destination host with insufficient memory using private virtual memory.</a:t>
            </a:r>
          </a:p>
          <a:p>
            <a:r>
              <a:rPr lang="en-US" dirty="0"/>
              <a:t>Since the device emulator runs outside private virtual memory, its memory is not paged out by VM migration.</a:t>
            </a:r>
          </a:p>
          <a:p>
            <a:r>
              <a:rPr lang="en-US" dirty="0"/>
              <a:t>So, </a:t>
            </a:r>
            <a:r>
              <a:rPr lang="en-US" dirty="0" err="1"/>
              <a:t>VMemDirect</a:t>
            </a:r>
            <a:r>
              <a:rPr lang="en-US" dirty="0"/>
              <a:t> can avoid performance degradation due to page-ins caused for the device emulator in the final phase.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807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VMemDirect</a:t>
            </a:r>
            <a:r>
              <a:rPr lang="en-US" dirty="0"/>
              <a:t> directly transfers the memory data of a VM to either physical memory or private swap space, instead of relying on paging at the destination host.</a:t>
            </a:r>
          </a:p>
          <a:p>
            <a:r>
              <a:rPr lang="en-US" dirty="0"/>
              <a:t>At the source host, </a:t>
            </a:r>
            <a:r>
              <a:rPr lang="en-US" dirty="0" err="1"/>
              <a:t>VMemDirect</a:t>
            </a:r>
            <a:r>
              <a:rPr lang="en-US" dirty="0"/>
              <a:t> divides the memory of a VM into two, based on memory access prediction.</a:t>
            </a:r>
          </a:p>
          <a:p>
            <a:r>
              <a:rPr lang="en-US" dirty="0"/>
              <a:t>As a destination, it selects physical memory for likely accessed memory and private swap space for the other.</a:t>
            </a:r>
          </a:p>
          <a:p>
            <a:r>
              <a:rPr lang="en-US" dirty="0"/>
              <a:t>At the destination host, it stores memory data in the specified locations.</a:t>
            </a:r>
          </a:p>
          <a:p>
            <a:r>
              <a:rPr lang="en-US" dirty="0"/>
              <a:t>No data in physical memory is paged out.</a:t>
            </a:r>
          </a:p>
          <a:p>
            <a:r>
              <a:rPr lang="en-US" dirty="0"/>
              <a:t>No memory data in private swap space is paged in.</a:t>
            </a:r>
          </a:p>
          <a:p>
            <a:endParaRPr lang="en-US" dirty="0"/>
          </a:p>
          <a:p>
            <a:r>
              <a:rPr lang="en-US" dirty="0" err="1"/>
              <a:t>VMemDirect</a:t>
            </a:r>
            <a:r>
              <a:rPr lang="en-US" dirty="0"/>
              <a:t> retransfers memory data updated during VM migration to the same locations.</a:t>
            </a:r>
          </a:p>
          <a:p>
            <a:r>
              <a:rPr lang="en-US" dirty="0"/>
              <a:t>Then, it directly updates data in either physical memory or private swap space.</a:t>
            </a:r>
          </a:p>
          <a:p>
            <a:r>
              <a:rPr lang="en-US" dirty="0"/>
              <a:t>Even if it updates data in private swap space, it does not cause page-ins or page-outs.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142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addition to memory-virtualizing VM migration, </a:t>
            </a:r>
            <a:r>
              <a:rPr lang="en-US" dirty="0" err="1"/>
              <a:t>VMemDirect</a:t>
            </a:r>
            <a:r>
              <a:rPr lang="en-US" dirty="0"/>
              <a:t> supports efficient memory-</a:t>
            </a:r>
            <a:r>
              <a:rPr lang="en-US" dirty="0" err="1"/>
              <a:t>devirtualizing</a:t>
            </a:r>
            <a:r>
              <a:rPr lang="en-US" dirty="0"/>
              <a:t> VM migration.</a:t>
            </a:r>
          </a:p>
          <a:p>
            <a:r>
              <a:rPr lang="en-US" dirty="0"/>
              <a:t>This migration method migrates a VM running on private virtual memory to the destination host with sufficient memory.</a:t>
            </a:r>
          </a:p>
          <a:p>
            <a:r>
              <a:rPr lang="en-US" dirty="0" err="1"/>
              <a:t>VMemDirect</a:t>
            </a:r>
            <a:r>
              <a:rPr lang="en-US" dirty="0"/>
              <a:t> directly reads memory data from both physical memory and private swap space and transfers it to physical memory at the destination host.</a:t>
            </a:r>
          </a:p>
          <a:p>
            <a:r>
              <a:rPr lang="en-US" dirty="0"/>
              <a:t>It does not perform paging to transfer memory data in private swap space.</a:t>
            </a:r>
          </a:p>
          <a:p>
            <a:endParaRPr lang="en-US" dirty="0"/>
          </a:p>
          <a:p>
            <a:r>
              <a:rPr lang="en-US" dirty="0" err="1"/>
              <a:t>VMemDirect</a:t>
            </a:r>
            <a:r>
              <a:rPr lang="en-US" dirty="0"/>
              <a:t> can perform both memory-</a:t>
            </a:r>
            <a:r>
              <a:rPr lang="en-US" dirty="0" err="1"/>
              <a:t>devirtualization</a:t>
            </a:r>
            <a:r>
              <a:rPr lang="en-US" dirty="0"/>
              <a:t> and memory-virtualization at the same time.</a:t>
            </a:r>
          </a:p>
          <a:p>
            <a:r>
              <a:rPr lang="en-US" dirty="0"/>
              <a:t>It directly reads memory data from both physical memory and private swap space at the source host.</a:t>
            </a:r>
          </a:p>
          <a:p>
            <a:r>
              <a:rPr lang="en-US" dirty="0"/>
              <a:t>Then, it stores that data directly to either physical memory or private swap space at the destination host.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1946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JP" dirty="0"/>
              <a:t>Since access to swap space becomes much faster by using NVM-e SSDs, the paging mechanism itself becomes a new bottleneck.</a:t>
            </a:r>
          </a:p>
          <a:p>
            <a:endParaRPr lang="en-JP" dirty="0"/>
          </a:p>
          <a:p>
            <a:r>
              <a:rPr lang="en-JP" dirty="0"/>
              <a:t>To achieve accurate and efficient LRU management for paging, VMemDirect uses "2 to the power of m" queues called chunk queues.</a:t>
            </a:r>
          </a:p>
          <a:p>
            <a:r>
              <a:rPr lang="en-US" dirty="0"/>
              <a:t>The first queue manages the least recently used memory chunks.</a:t>
            </a:r>
          </a:p>
          <a:p>
            <a:r>
              <a:rPr lang="en-US" dirty="0"/>
              <a:t>The last queue manages the most recently used ones.</a:t>
            </a:r>
          </a:p>
          <a:p>
            <a:endParaRPr lang="en-US" dirty="0"/>
          </a:p>
          <a:p>
            <a:r>
              <a:rPr lang="en-US" dirty="0"/>
              <a:t>At first, all memory chunks are added to the first queue.</a:t>
            </a:r>
          </a:p>
          <a:p>
            <a:r>
              <a:rPr lang="en-JP" dirty="0"/>
              <a:t>If a memory chunk is accessed, VMemDirect </a:t>
            </a:r>
            <a:r>
              <a:rPr lang="en-US" dirty="0"/>
              <a:t>moves it from the </a:t>
            </a:r>
            <a:r>
              <a:rPr lang="en-US" dirty="0" err="1"/>
              <a:t>i-th</a:t>
            </a:r>
            <a:r>
              <a:rPr lang="en-US" dirty="0"/>
              <a:t> queue to the (</a:t>
            </a:r>
            <a:r>
              <a:rPr lang="en-US" dirty="0" err="1"/>
              <a:t>i</a:t>
            </a:r>
            <a:r>
              <a:rPr lang="en-US" dirty="0"/>
              <a:t>+"</a:t>
            </a:r>
            <a:r>
              <a:rPr lang="en-JP" dirty="0"/>
              <a:t>2 to the power of m-1"</a:t>
            </a:r>
            <a:r>
              <a:rPr lang="en-US" dirty="0"/>
              <a:t>)-</a:t>
            </a:r>
            <a:r>
              <a:rPr lang="en-US" dirty="0" err="1"/>
              <a:t>th</a:t>
            </a:r>
            <a:r>
              <a:rPr lang="en-US" dirty="0"/>
              <a:t> queue.</a:t>
            </a:r>
            <a:endParaRPr lang="en-JP" dirty="0"/>
          </a:p>
          <a:p>
            <a:r>
              <a:rPr lang="en-US" dirty="0"/>
              <a:t>For aging, it periodically compresses the "</a:t>
            </a:r>
            <a:r>
              <a:rPr lang="en-JP" dirty="0"/>
              <a:t>2 to the power of m"</a:t>
            </a:r>
            <a:r>
              <a:rPr lang="en-US" dirty="0"/>
              <a:t> queues into the former "</a:t>
            </a:r>
            <a:r>
              <a:rPr lang="en-JP" dirty="0"/>
              <a:t>2 to the power of m-1"</a:t>
            </a:r>
            <a:r>
              <a:rPr lang="en-US" dirty="0"/>
              <a:t> queues.</a:t>
            </a:r>
          </a:p>
          <a:p>
            <a:endParaRPr lang="en-US" dirty="0"/>
          </a:p>
          <a:p>
            <a:r>
              <a:rPr lang="en-US" dirty="0"/>
              <a:t>Upon a page-in, </a:t>
            </a:r>
            <a:r>
              <a:rPr lang="en-US" dirty="0" err="1"/>
              <a:t>VMemDirect</a:t>
            </a:r>
            <a:r>
              <a:rPr lang="en-US" dirty="0"/>
              <a:t> can append a memory chunk to the last queue in order 1.</a:t>
            </a:r>
          </a:p>
          <a:p>
            <a:r>
              <a:rPr lang="en-US" dirty="0"/>
              <a:t>For a page-out, it can find a victim memory chunk by searching for a non-empty queue from the first one in order "</a:t>
            </a:r>
            <a:r>
              <a:rPr lang="en-JP" dirty="0"/>
              <a:t>2 to the power of m"</a:t>
            </a:r>
            <a:r>
              <a:rPr lang="en-US" dirty="0"/>
              <a:t>.</a:t>
            </a:r>
          </a:p>
          <a:p>
            <a:r>
              <a:rPr lang="en-US" dirty="0"/>
              <a:t>In the current implementation, m is 8.</a:t>
            </a:r>
          </a:p>
          <a:p>
            <a:endParaRPr lang="en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F1B9D0-55A2-ED4B-88D2-EABFA36E430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915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599" y="228601"/>
            <a:ext cx="10993967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600" cap="none" spc="-80" baseline="0">
                <a:solidFill>
                  <a:schemeClr val="tx1"/>
                </a:solidFill>
                <a:latin typeface="Tahoma" charset="0"/>
                <a:ea typeface="MS PGothic" charset="-128"/>
                <a:cs typeface="Tahoma" charset="0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4800600"/>
            <a:ext cx="10993965" cy="1371601"/>
          </a:xfrm>
        </p:spPr>
        <p:txBody>
          <a:bodyPr>
            <a:normAutofit/>
          </a:bodyPr>
          <a:lstStyle>
            <a:lvl1pPr marL="0" indent="0" algn="l">
              <a:buNone/>
              <a:defRPr sz="2400" b="0" cap="none" spc="120" baseline="0">
                <a:solidFill>
                  <a:srgbClr val="C00000"/>
                </a:solidFill>
                <a:latin typeface="Tahoma" charset="0"/>
                <a:ea typeface="MS PGothic" charset="-128"/>
                <a:cs typeface="Tahoma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D39169-43CC-354D-B33E-6809D8D3D472}" type="datetime1">
              <a:rPr kumimoji="1" lang="en-US" altLang="ja-JP" smtClean="0"/>
              <a:t>6/26/23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Rectangle 8"/>
          <p:cNvSpPr/>
          <p:nvPr/>
        </p:nvSpPr>
        <p:spPr>
          <a:xfrm>
            <a:off x="12054116" y="4846320"/>
            <a:ext cx="147600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12054232" y="0"/>
            <a:ext cx="147600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26B80597-8588-E24B-8D6F-BA0818DFC19A}" type="datetime1">
              <a:rPr kumimoji="1" lang="en-US" altLang="ja-JP" smtClean="0"/>
              <a:t>6/26/23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0327C5A-2C66-EB4C-938C-B2F6D2764303}" type="datetime1">
              <a:rPr kumimoji="1" lang="en-US" altLang="ja-JP" smtClean="0"/>
              <a:t>6/26/23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719"/>
            <a:ext cx="10992899" cy="954863"/>
          </a:xfrm>
        </p:spPr>
        <p:txBody>
          <a:bodyPr>
            <a:noAutofit/>
          </a:bodyPr>
          <a:lstStyle>
            <a:lvl1pPr>
              <a:defRPr sz="4000" b="0" cap="none" baseline="0">
                <a:solidFill>
                  <a:srgbClr val="C00000"/>
                </a:solidFill>
                <a:latin typeface="Tahoma" charset="0"/>
                <a:ea typeface="MS PGothic" charset="-128"/>
                <a:cs typeface="MS PGothic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87887"/>
            <a:ext cx="10992899" cy="5203350"/>
          </a:xfrm>
        </p:spPr>
        <p:txBody>
          <a:bodyPr lIns="108000" rIns="108000"/>
          <a:lstStyle>
            <a:lvl1pPr marL="276225" indent="-277813"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130000"/>
              <a:buFont typeface="Arial"/>
              <a:buChar char="•"/>
              <a:defRPr sz="2800">
                <a:latin typeface="Tahoma" charset="0"/>
                <a:ea typeface="MS PGothic" charset="-128"/>
                <a:cs typeface="MS PGothic" charset="-128"/>
              </a:defRPr>
            </a:lvl1pPr>
            <a:lvl2pPr marL="622300" indent="-260350">
              <a:buClr>
                <a:schemeClr val="tx2"/>
              </a:buClr>
              <a:buSzPct val="130000"/>
              <a:buFont typeface="Arial"/>
              <a:buChar char="•"/>
              <a:defRPr sz="2600">
                <a:latin typeface="Tahoma" charset="0"/>
                <a:ea typeface="MS PGothic" charset="-128"/>
                <a:cs typeface="MS PGothic" charset="-128"/>
              </a:defRPr>
            </a:lvl2pPr>
            <a:lvl3pPr marL="984250" indent="-261938">
              <a:buClr>
                <a:schemeClr val="tx2"/>
              </a:buClr>
              <a:buSzPct val="130000"/>
              <a:buFont typeface="Arial"/>
              <a:buChar char="•"/>
              <a:defRPr sz="2400">
                <a:latin typeface="Tahoma" charset="0"/>
                <a:ea typeface="MS PGothic" charset="-128"/>
                <a:cs typeface="MS PGothic" charset="-128"/>
              </a:defRPr>
            </a:lvl3pPr>
            <a:lvl4pPr marL="1344613" indent="-247650">
              <a:buClr>
                <a:schemeClr val="tx2"/>
              </a:buClr>
              <a:buSzPct val="130000"/>
              <a:buFont typeface="Arial"/>
              <a:buChar char="•"/>
              <a:defRPr sz="2200">
                <a:latin typeface="Tahoma" charset="0"/>
                <a:ea typeface="MS PGothic" charset="-128"/>
                <a:cs typeface="MS PGothic" charset="-128"/>
              </a:defRPr>
            </a:lvl4pPr>
            <a:lvl5pPr marL="1792288" indent="-260350">
              <a:buClr>
                <a:schemeClr val="tx2"/>
              </a:buClr>
              <a:buSzPct val="130000"/>
              <a:buFont typeface="Arial"/>
              <a:buChar char="•"/>
              <a:tabLst>
                <a:tab pos="1792288" algn="l"/>
              </a:tabLst>
              <a:defRPr sz="2000">
                <a:latin typeface="Tahoma" charset="0"/>
                <a:ea typeface="MS PGothic" charset="-128"/>
                <a:cs typeface="MS PGothic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47801"/>
            <a:ext cx="10993967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4800" b="0" cap="none" spc="-80" baseline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28601"/>
            <a:ext cx="103632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05FE8C84-541C-3D44-B9FE-2AF890D7F35E}" type="datetime1">
              <a:rPr kumimoji="1" lang="en-US" altLang="ja-JP" smtClean="0"/>
              <a:t>6/26/23</a:t>
            </a:fld>
            <a:endParaRPr kumimoji="1" lang="ja-JP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7424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6880" y="1574800"/>
            <a:ext cx="438912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EAAF463E-FBB7-B04E-A671-4BEF2652EC21}" type="datetime1">
              <a:rPr kumimoji="1" lang="en-US" altLang="ja-JP" smtClean="0"/>
              <a:t>6/26/23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70176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70176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790944" y="1572768"/>
            <a:ext cx="438912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790944" y="2259366"/>
            <a:ext cx="438912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AF0D4B2B-C88E-7444-A00C-F80CD9119F05}" type="datetime1">
              <a:rPr kumimoji="1" lang="en-US" altLang="ja-JP" smtClean="0"/>
              <a:t>6/26/23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B41709F7-5939-B84F-8A8E-17CF51F38FB0}" type="datetime1">
              <a:rPr kumimoji="1" lang="en-US" altLang="ja-JP" smtClean="0"/>
              <a:t>6/26/23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7101A9B3-1295-5247-8BE8-AA52927A28E9}" type="datetime1">
              <a:rPr kumimoji="1" lang="en-US" altLang="ja-JP" smtClean="0"/>
              <a:t>6/26/23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600200"/>
            <a:ext cx="6815667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600200"/>
            <a:ext cx="4011084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D1357784-8B35-DB4F-AB5D-63C2CCF9BD3F}" type="datetime1">
              <a:rPr kumimoji="1" lang="en-US" altLang="ja-JP" smtClean="0"/>
              <a:t>6/26/23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001499" y="4846320"/>
            <a:ext cx="190501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12001169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プレースホルダーまでドラッグするかアイコンをクリックして図を追加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5715000"/>
            <a:ext cx="108712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172201"/>
            <a:ext cx="4572000" cy="304800"/>
          </a:xfrm>
          <a:prstGeom prst="rect">
            <a:avLst/>
          </a:prstGeom>
        </p:spPr>
        <p:txBody>
          <a:bodyPr/>
          <a:lstStyle/>
          <a:p>
            <a:fld id="{1552B714-0073-CB4B-9192-BD9D6D8133DA}" type="datetime1">
              <a:rPr kumimoji="1" lang="en-US" altLang="ja-JP" smtClean="0"/>
              <a:t>6/26/23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09600" y="6492876"/>
            <a:ext cx="4572000" cy="28384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6F57A23-CB21-D340-80A0-623F78F268E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09600" y="4953000"/>
            <a:ext cx="108712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2001499" y="0"/>
            <a:ext cx="190501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152718"/>
            <a:ext cx="11100079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11100077" cy="47687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116162" y="66077"/>
            <a:ext cx="9178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tx2"/>
                </a:solidFill>
              </a:defRPr>
            </a:lvl1pPr>
          </a:lstStyle>
          <a:p>
            <a:fld id="{D6F57A23-CB21-D340-80A0-623F78F268E8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Rectangle 6"/>
          <p:cNvSpPr/>
          <p:nvPr/>
        </p:nvSpPr>
        <p:spPr>
          <a:xfrm>
            <a:off x="12057864" y="0"/>
            <a:ext cx="144000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12057864" y="1371600"/>
            <a:ext cx="144000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kumimoji="1"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400" dirty="0"/>
              <a:t>Memory-virtualizing and -</a:t>
            </a:r>
            <a:r>
              <a:rPr lang="en-US" altLang="ja-JP" sz="4400" dirty="0" err="1"/>
              <a:t>devirtualizing</a:t>
            </a:r>
            <a:br>
              <a:rPr lang="en-US" altLang="ja-JP" sz="4400" dirty="0"/>
            </a:br>
            <a:r>
              <a:rPr lang="en-US" altLang="ja-JP" sz="4400" dirty="0"/>
              <a:t>VM Migration with Private Virtual Memory</a:t>
            </a:r>
            <a:endParaRPr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Yuji Muraoka and </a:t>
            </a:r>
            <a:r>
              <a:rPr lang="en-US" altLang="ja-JP" u="sng" dirty="0">
                <a:solidFill>
                  <a:schemeClr val="tx1"/>
                </a:solidFill>
                <a:latin typeface="Tahoma"/>
                <a:cs typeface="Tahoma"/>
              </a:rPr>
              <a:t>Kenichi Kourai</a:t>
            </a:r>
            <a:endParaRPr lang="en-US" altLang="ja-JP" dirty="0">
              <a:solidFill>
                <a:schemeClr val="tx1"/>
              </a:solidFill>
              <a:latin typeface="Tahoma"/>
              <a:cs typeface="Tahoma"/>
            </a:endParaRPr>
          </a:p>
          <a:p>
            <a:pPr algn="r"/>
            <a:r>
              <a:rPr lang="en-US" altLang="ja-JP" dirty="0">
                <a:solidFill>
                  <a:schemeClr val="tx1"/>
                </a:solidFill>
                <a:latin typeface="Tahoma"/>
                <a:cs typeface="Tahoma"/>
              </a:rPr>
              <a:t>Kyushu Institute of Technology, Japan</a:t>
            </a:r>
          </a:p>
        </p:txBody>
      </p:sp>
    </p:spTree>
    <p:extLst>
      <p:ext uri="{BB962C8B-B14F-4D97-AF65-F5344CB8AC3E}">
        <p14:creationId xmlns:p14="http://schemas.microsoft.com/office/powerpoint/2010/main" val="1855995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931"/>
    </mc:Choice>
    <mc:Fallback>
      <p:transition spd="slow" advTm="1193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9DF1C-072B-30DE-E206-68AF3AC54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Asynchronous Paging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DA5EF-FC1D-EC49-8A5D-3F9E6A49F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u="sng" dirty="0"/>
              <a:t>Method 1</a:t>
            </a:r>
            <a:r>
              <a:rPr lang="en-JP" dirty="0"/>
              <a:t>: Perform page-ins for 256 pages in a memory chunk synchronously</a:t>
            </a:r>
          </a:p>
          <a:p>
            <a:pPr lvl="1"/>
            <a:r>
              <a:rPr lang="en-JP" dirty="0"/>
              <a:t>Perform page-outs asynchronously</a:t>
            </a:r>
          </a:p>
          <a:p>
            <a:r>
              <a:rPr lang="en-JP" u="sng" dirty="0"/>
              <a:t>Method 2</a:t>
            </a:r>
            <a:r>
              <a:rPr lang="en-JP" dirty="0"/>
              <a:t>: Perform only one page-in for a faulting page synchronously</a:t>
            </a:r>
          </a:p>
          <a:p>
            <a:pPr lvl="1"/>
            <a:r>
              <a:rPr lang="en-JP" dirty="0"/>
              <a:t>Perform the rest of the page-ins and page-outs asynchronously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B40411-8B59-7801-BF95-6EB5014F3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52EE6BCF-30D6-D43A-C177-6549AD8F6206}"/>
              </a:ext>
            </a:extLst>
          </p:cNvPr>
          <p:cNvSpPr/>
          <p:nvPr/>
        </p:nvSpPr>
        <p:spPr>
          <a:xfrm>
            <a:off x="2317430" y="4658582"/>
            <a:ext cx="129380" cy="502741"/>
          </a:xfrm>
          <a:custGeom>
            <a:avLst/>
            <a:gdLst>
              <a:gd name="connsiteX0" fmla="*/ 88886 w 132994"/>
              <a:gd name="connsiteY0" fmla="*/ 0 h 627961"/>
              <a:gd name="connsiteX1" fmla="*/ 751 w 132994"/>
              <a:gd name="connsiteY1" fmla="*/ 242371 h 627961"/>
              <a:gd name="connsiteX2" fmla="*/ 132954 w 132994"/>
              <a:gd name="connsiteY2" fmla="*/ 352539 h 627961"/>
              <a:gd name="connsiteX3" fmla="*/ 11768 w 132994"/>
              <a:gd name="connsiteY3" fmla="*/ 627961 h 627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994" h="627961">
                <a:moveTo>
                  <a:pt x="88886" y="0"/>
                </a:moveTo>
                <a:cubicBezTo>
                  <a:pt x="41146" y="91807"/>
                  <a:pt x="-6594" y="183615"/>
                  <a:pt x="751" y="242371"/>
                </a:cubicBezTo>
                <a:cubicBezTo>
                  <a:pt x="8096" y="301127"/>
                  <a:pt x="131118" y="288274"/>
                  <a:pt x="132954" y="352539"/>
                </a:cubicBezTo>
                <a:cubicBezTo>
                  <a:pt x="134790" y="416804"/>
                  <a:pt x="73279" y="522382"/>
                  <a:pt x="11768" y="627961"/>
                </a:cubicBezTo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6CF39F54-8222-61BA-6996-6EC04CEDBCDD}"/>
              </a:ext>
            </a:extLst>
          </p:cNvPr>
          <p:cNvSpPr/>
          <p:nvPr/>
        </p:nvSpPr>
        <p:spPr>
          <a:xfrm>
            <a:off x="4342698" y="4658582"/>
            <a:ext cx="129380" cy="502741"/>
          </a:xfrm>
          <a:custGeom>
            <a:avLst/>
            <a:gdLst>
              <a:gd name="connsiteX0" fmla="*/ 88886 w 132994"/>
              <a:gd name="connsiteY0" fmla="*/ 0 h 627961"/>
              <a:gd name="connsiteX1" fmla="*/ 751 w 132994"/>
              <a:gd name="connsiteY1" fmla="*/ 242371 h 627961"/>
              <a:gd name="connsiteX2" fmla="*/ 132954 w 132994"/>
              <a:gd name="connsiteY2" fmla="*/ 352539 h 627961"/>
              <a:gd name="connsiteX3" fmla="*/ 11768 w 132994"/>
              <a:gd name="connsiteY3" fmla="*/ 627961 h 627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994" h="627961">
                <a:moveTo>
                  <a:pt x="88886" y="0"/>
                </a:moveTo>
                <a:cubicBezTo>
                  <a:pt x="41146" y="91807"/>
                  <a:pt x="-6594" y="183615"/>
                  <a:pt x="751" y="242371"/>
                </a:cubicBezTo>
                <a:cubicBezTo>
                  <a:pt x="8096" y="301127"/>
                  <a:pt x="131118" y="288274"/>
                  <a:pt x="132954" y="352539"/>
                </a:cubicBezTo>
                <a:cubicBezTo>
                  <a:pt x="134790" y="416804"/>
                  <a:pt x="73279" y="522382"/>
                  <a:pt x="11768" y="627961"/>
                </a:cubicBezTo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52074B-8CFB-3C8A-B496-EDE39A8EF104}"/>
              </a:ext>
            </a:extLst>
          </p:cNvPr>
          <p:cNvSpPr txBox="1"/>
          <p:nvPr/>
        </p:nvSpPr>
        <p:spPr>
          <a:xfrm>
            <a:off x="1618708" y="4289250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page-in thread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69FCC53-40FF-28DB-1227-69B6B2353C4F}"/>
              </a:ext>
            </a:extLst>
          </p:cNvPr>
          <p:cNvSpPr txBox="1"/>
          <p:nvPr/>
        </p:nvSpPr>
        <p:spPr>
          <a:xfrm>
            <a:off x="3569032" y="4289250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page-out thread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F2010F4-C933-66C7-E9B8-FAC901B6F85B}"/>
              </a:ext>
            </a:extLst>
          </p:cNvPr>
          <p:cNvSpPr txBox="1"/>
          <p:nvPr/>
        </p:nvSpPr>
        <p:spPr>
          <a:xfrm>
            <a:off x="1491748" y="559106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page-in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E0D4F7-8CCF-1699-9F8E-8571405B7ADE}"/>
              </a:ext>
            </a:extLst>
          </p:cNvPr>
          <p:cNvSpPr txBox="1"/>
          <p:nvPr/>
        </p:nvSpPr>
        <p:spPr>
          <a:xfrm>
            <a:off x="4342697" y="5580764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page-out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F2D66F-4FF4-74A4-EB43-87C7A31E9C80}"/>
              </a:ext>
            </a:extLst>
          </p:cNvPr>
          <p:cNvSpPr/>
          <p:nvPr/>
        </p:nvSpPr>
        <p:spPr>
          <a:xfrm>
            <a:off x="2062137" y="5260760"/>
            <a:ext cx="187287" cy="30149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8275869-8143-7A01-E788-31EF503DB903}"/>
              </a:ext>
            </a:extLst>
          </p:cNvPr>
          <p:cNvSpPr/>
          <p:nvPr/>
        </p:nvSpPr>
        <p:spPr>
          <a:xfrm>
            <a:off x="2249424" y="5260760"/>
            <a:ext cx="187287" cy="30149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B2AF7F8-27F2-D7F4-5D6C-BFEBD7508653}"/>
              </a:ext>
            </a:extLst>
          </p:cNvPr>
          <p:cNvSpPr/>
          <p:nvPr/>
        </p:nvSpPr>
        <p:spPr>
          <a:xfrm>
            <a:off x="2436711" y="5260760"/>
            <a:ext cx="187287" cy="30149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E59B551-3066-58B2-8943-744C25D55A81}"/>
              </a:ext>
            </a:extLst>
          </p:cNvPr>
          <p:cNvSpPr/>
          <p:nvPr/>
        </p:nvSpPr>
        <p:spPr>
          <a:xfrm>
            <a:off x="2623998" y="5260760"/>
            <a:ext cx="187287" cy="30149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D9EF8CD-5276-A8AA-D19D-1EDCC9B0E097}"/>
              </a:ext>
            </a:extLst>
          </p:cNvPr>
          <p:cNvSpPr/>
          <p:nvPr/>
        </p:nvSpPr>
        <p:spPr>
          <a:xfrm>
            <a:off x="3988473" y="5258683"/>
            <a:ext cx="187287" cy="30149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70CC3B1-1AB4-8E9F-A358-164B082DD4C1}"/>
              </a:ext>
            </a:extLst>
          </p:cNvPr>
          <p:cNvSpPr/>
          <p:nvPr/>
        </p:nvSpPr>
        <p:spPr>
          <a:xfrm>
            <a:off x="4175760" y="5258683"/>
            <a:ext cx="187287" cy="30149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1A3CC64-8D65-07E2-DDF6-8A54FCE17318}"/>
              </a:ext>
            </a:extLst>
          </p:cNvPr>
          <p:cNvSpPr/>
          <p:nvPr/>
        </p:nvSpPr>
        <p:spPr>
          <a:xfrm>
            <a:off x="4363047" y="5258683"/>
            <a:ext cx="187287" cy="30149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4A9E850-255A-C20A-0F6E-7C85B7C6500B}"/>
              </a:ext>
            </a:extLst>
          </p:cNvPr>
          <p:cNvSpPr/>
          <p:nvPr/>
        </p:nvSpPr>
        <p:spPr>
          <a:xfrm>
            <a:off x="4550334" y="5258683"/>
            <a:ext cx="187287" cy="30149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E53F469C-C679-0010-8EB0-C2D8FDF1EA9F}"/>
              </a:ext>
            </a:extLst>
          </p:cNvPr>
          <p:cNvSpPr txBox="1"/>
          <p:nvPr/>
        </p:nvSpPr>
        <p:spPr>
          <a:xfrm>
            <a:off x="621974" y="4872412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u="sng" dirty="0"/>
              <a:t>Method 1</a:t>
            </a:r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DE298B91-64E5-6449-3C03-7BD6DC5F3C14}"/>
              </a:ext>
            </a:extLst>
          </p:cNvPr>
          <p:cNvSpPr/>
          <p:nvPr/>
        </p:nvSpPr>
        <p:spPr>
          <a:xfrm>
            <a:off x="7775886" y="4658582"/>
            <a:ext cx="129380" cy="502741"/>
          </a:xfrm>
          <a:custGeom>
            <a:avLst/>
            <a:gdLst>
              <a:gd name="connsiteX0" fmla="*/ 88886 w 132994"/>
              <a:gd name="connsiteY0" fmla="*/ 0 h 627961"/>
              <a:gd name="connsiteX1" fmla="*/ 751 w 132994"/>
              <a:gd name="connsiteY1" fmla="*/ 242371 h 627961"/>
              <a:gd name="connsiteX2" fmla="*/ 132954 w 132994"/>
              <a:gd name="connsiteY2" fmla="*/ 352539 h 627961"/>
              <a:gd name="connsiteX3" fmla="*/ 11768 w 132994"/>
              <a:gd name="connsiteY3" fmla="*/ 627961 h 627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994" h="627961">
                <a:moveTo>
                  <a:pt x="88886" y="0"/>
                </a:moveTo>
                <a:cubicBezTo>
                  <a:pt x="41146" y="91807"/>
                  <a:pt x="-6594" y="183615"/>
                  <a:pt x="751" y="242371"/>
                </a:cubicBezTo>
                <a:cubicBezTo>
                  <a:pt x="8096" y="301127"/>
                  <a:pt x="131118" y="288274"/>
                  <a:pt x="132954" y="352539"/>
                </a:cubicBezTo>
                <a:cubicBezTo>
                  <a:pt x="134790" y="416804"/>
                  <a:pt x="73279" y="522382"/>
                  <a:pt x="11768" y="627961"/>
                </a:cubicBezTo>
              </a:path>
            </a:pathLst>
          </a:cu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CEDD2179-5806-1813-7230-CAECDB2E4586}"/>
              </a:ext>
            </a:extLst>
          </p:cNvPr>
          <p:cNvSpPr/>
          <p:nvPr/>
        </p:nvSpPr>
        <p:spPr>
          <a:xfrm>
            <a:off x="9801154" y="4658582"/>
            <a:ext cx="129380" cy="502741"/>
          </a:xfrm>
          <a:custGeom>
            <a:avLst/>
            <a:gdLst>
              <a:gd name="connsiteX0" fmla="*/ 88886 w 132994"/>
              <a:gd name="connsiteY0" fmla="*/ 0 h 627961"/>
              <a:gd name="connsiteX1" fmla="*/ 751 w 132994"/>
              <a:gd name="connsiteY1" fmla="*/ 242371 h 627961"/>
              <a:gd name="connsiteX2" fmla="*/ 132954 w 132994"/>
              <a:gd name="connsiteY2" fmla="*/ 352539 h 627961"/>
              <a:gd name="connsiteX3" fmla="*/ 11768 w 132994"/>
              <a:gd name="connsiteY3" fmla="*/ 627961 h 6279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994" h="627961">
                <a:moveTo>
                  <a:pt x="88886" y="0"/>
                </a:moveTo>
                <a:cubicBezTo>
                  <a:pt x="41146" y="91807"/>
                  <a:pt x="-6594" y="183615"/>
                  <a:pt x="751" y="242371"/>
                </a:cubicBezTo>
                <a:cubicBezTo>
                  <a:pt x="8096" y="301127"/>
                  <a:pt x="131118" y="288274"/>
                  <a:pt x="132954" y="352539"/>
                </a:cubicBezTo>
                <a:cubicBezTo>
                  <a:pt x="134790" y="416804"/>
                  <a:pt x="73279" y="522382"/>
                  <a:pt x="11768" y="627961"/>
                </a:cubicBezTo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0B2EA0C-1872-6649-2927-0CEC923DD431}"/>
              </a:ext>
            </a:extLst>
          </p:cNvPr>
          <p:cNvSpPr txBox="1"/>
          <p:nvPr/>
        </p:nvSpPr>
        <p:spPr>
          <a:xfrm>
            <a:off x="7077164" y="4289250"/>
            <a:ext cx="1672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page-in thread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C65DD11B-ED6F-3915-1726-650DCA1E7FC9}"/>
              </a:ext>
            </a:extLst>
          </p:cNvPr>
          <p:cNvSpPr txBox="1"/>
          <p:nvPr/>
        </p:nvSpPr>
        <p:spPr>
          <a:xfrm>
            <a:off x="9027488" y="4289250"/>
            <a:ext cx="1813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page-out thread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8A13AFA-B1D9-76A3-07D9-0C9CBAF15033}"/>
              </a:ext>
            </a:extLst>
          </p:cNvPr>
          <p:cNvSpPr txBox="1"/>
          <p:nvPr/>
        </p:nvSpPr>
        <p:spPr>
          <a:xfrm>
            <a:off x="8172375" y="5588970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page-in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3322B3F-2CB6-041D-90E1-2884B1C62049}"/>
              </a:ext>
            </a:extLst>
          </p:cNvPr>
          <p:cNvSpPr txBox="1"/>
          <p:nvPr/>
        </p:nvSpPr>
        <p:spPr>
          <a:xfrm>
            <a:off x="10184693" y="5588970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page-out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BCAFFE4-265A-823A-487D-438583404715}"/>
              </a:ext>
            </a:extLst>
          </p:cNvPr>
          <p:cNvSpPr/>
          <p:nvPr/>
        </p:nvSpPr>
        <p:spPr>
          <a:xfrm>
            <a:off x="7747727" y="5258682"/>
            <a:ext cx="187287" cy="30149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A9D81A6-0A26-E015-E467-6D8717FF09BC}"/>
              </a:ext>
            </a:extLst>
          </p:cNvPr>
          <p:cNvSpPr/>
          <p:nvPr/>
        </p:nvSpPr>
        <p:spPr>
          <a:xfrm>
            <a:off x="9108194" y="5258682"/>
            <a:ext cx="187287" cy="30149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6B07FBE-2E87-9C6C-61BD-A02443F4F637}"/>
              </a:ext>
            </a:extLst>
          </p:cNvPr>
          <p:cNvSpPr/>
          <p:nvPr/>
        </p:nvSpPr>
        <p:spPr>
          <a:xfrm>
            <a:off x="9295481" y="5258682"/>
            <a:ext cx="187287" cy="30149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7481E76B-3857-D351-AFBA-B88C202CF99F}"/>
              </a:ext>
            </a:extLst>
          </p:cNvPr>
          <p:cNvSpPr/>
          <p:nvPr/>
        </p:nvSpPr>
        <p:spPr>
          <a:xfrm>
            <a:off x="9482768" y="5258682"/>
            <a:ext cx="187287" cy="30149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EE035F9C-7D7F-CA0C-AD3A-83E92AAC584E}"/>
              </a:ext>
            </a:extLst>
          </p:cNvPr>
          <p:cNvSpPr/>
          <p:nvPr/>
        </p:nvSpPr>
        <p:spPr>
          <a:xfrm>
            <a:off x="9810119" y="5258682"/>
            <a:ext cx="187287" cy="30149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B02EB3C5-EF8A-670F-DB54-716FF44C92BF}"/>
              </a:ext>
            </a:extLst>
          </p:cNvPr>
          <p:cNvSpPr/>
          <p:nvPr/>
        </p:nvSpPr>
        <p:spPr>
          <a:xfrm>
            <a:off x="9997406" y="5258682"/>
            <a:ext cx="187287" cy="30149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CA3BFDE-20C9-55A8-8E0A-08519E6572AE}"/>
              </a:ext>
            </a:extLst>
          </p:cNvPr>
          <p:cNvSpPr/>
          <p:nvPr/>
        </p:nvSpPr>
        <p:spPr>
          <a:xfrm>
            <a:off x="10184693" y="5258682"/>
            <a:ext cx="187287" cy="30149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105566F-3C5E-54D0-6A68-D12DA8C3A93D}"/>
              </a:ext>
            </a:extLst>
          </p:cNvPr>
          <p:cNvSpPr/>
          <p:nvPr/>
        </p:nvSpPr>
        <p:spPr>
          <a:xfrm>
            <a:off x="10371980" y="5258682"/>
            <a:ext cx="187287" cy="30149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F04808C-35F5-0D17-F6A1-DBFA0C4A3721}"/>
              </a:ext>
            </a:extLst>
          </p:cNvPr>
          <p:cNvSpPr txBox="1"/>
          <p:nvPr/>
        </p:nvSpPr>
        <p:spPr>
          <a:xfrm>
            <a:off x="6080430" y="4872412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u="sng" dirty="0"/>
              <a:t>Method 2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F282DBD6-93A0-2978-EE38-ADDF5E6763A2}"/>
              </a:ext>
            </a:extLst>
          </p:cNvPr>
          <p:cNvSpPr txBox="1"/>
          <p:nvPr/>
        </p:nvSpPr>
        <p:spPr>
          <a:xfrm>
            <a:off x="2884579" y="5086261"/>
            <a:ext cx="1018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memory</a:t>
            </a:r>
          </a:p>
          <a:p>
            <a:pPr algn="ctr"/>
            <a:r>
              <a:rPr lang="en-JP" dirty="0"/>
              <a:t>chunk</a:t>
            </a:r>
          </a:p>
        </p:txBody>
      </p:sp>
      <p:sp>
        <p:nvSpPr>
          <p:cNvPr id="5" name="Can 4">
            <a:extLst>
              <a:ext uri="{FF2B5EF4-FFF2-40B4-BE49-F238E27FC236}">
                <a16:creationId xmlns:a16="http://schemas.microsoft.com/office/drawing/2014/main" id="{C8219C21-823E-90DD-F2C5-71C0241C23C2}"/>
              </a:ext>
            </a:extLst>
          </p:cNvPr>
          <p:cNvSpPr/>
          <p:nvPr/>
        </p:nvSpPr>
        <p:spPr>
          <a:xfrm>
            <a:off x="1618708" y="5995696"/>
            <a:ext cx="3763641" cy="524602"/>
          </a:xfrm>
          <a:prstGeom prst="ca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dirty="0"/>
              <a:t>private swap space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CDF725EB-F85E-A726-7882-24F535FF4B78}"/>
              </a:ext>
            </a:extLst>
          </p:cNvPr>
          <p:cNvCxnSpPr>
            <a:cxnSpLocks/>
          </p:cNvCxnSpPr>
          <p:nvPr/>
        </p:nvCxnSpPr>
        <p:spPr>
          <a:xfrm flipH="1" flipV="1">
            <a:off x="2450423" y="5641387"/>
            <a:ext cx="267218" cy="408947"/>
          </a:xfrm>
          <a:prstGeom prst="straightConnector1">
            <a:avLst/>
          </a:prstGeom>
          <a:ln w="28575" cmpd="sng">
            <a:solidFill>
              <a:schemeClr val="accent3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4FC95AC5-BDF9-8B3D-B9D6-20F5A80A7303}"/>
              </a:ext>
            </a:extLst>
          </p:cNvPr>
          <p:cNvCxnSpPr>
            <a:cxnSpLocks/>
          </p:cNvCxnSpPr>
          <p:nvPr/>
        </p:nvCxnSpPr>
        <p:spPr>
          <a:xfrm flipH="1">
            <a:off x="4082116" y="5652404"/>
            <a:ext cx="260581" cy="431101"/>
          </a:xfrm>
          <a:prstGeom prst="straightConnector1">
            <a:avLst/>
          </a:prstGeom>
          <a:ln w="28575" cmpd="sng"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Can 10">
            <a:extLst>
              <a:ext uri="{FF2B5EF4-FFF2-40B4-BE49-F238E27FC236}">
                <a16:creationId xmlns:a16="http://schemas.microsoft.com/office/drawing/2014/main" id="{C7AF71B4-BDB1-F2DA-8572-6DE10CFD726A}"/>
              </a:ext>
            </a:extLst>
          </p:cNvPr>
          <p:cNvSpPr/>
          <p:nvPr/>
        </p:nvSpPr>
        <p:spPr>
          <a:xfrm>
            <a:off x="7077164" y="5997852"/>
            <a:ext cx="3763641" cy="524602"/>
          </a:xfrm>
          <a:prstGeom prst="ca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JP" dirty="0"/>
              <a:t>private swap space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848D3012-CC59-EEE1-91D5-9E10777B2C30}"/>
              </a:ext>
            </a:extLst>
          </p:cNvPr>
          <p:cNvCxnSpPr>
            <a:cxnSpLocks/>
          </p:cNvCxnSpPr>
          <p:nvPr/>
        </p:nvCxnSpPr>
        <p:spPr>
          <a:xfrm flipH="1" flipV="1">
            <a:off x="7855941" y="5633386"/>
            <a:ext cx="267218" cy="408947"/>
          </a:xfrm>
          <a:prstGeom prst="straightConnector1">
            <a:avLst/>
          </a:prstGeom>
          <a:ln w="28575" cmpd="sng">
            <a:solidFill>
              <a:schemeClr val="accent3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EE07AD9-BEFB-BCB8-4F4B-9865B7DA9303}"/>
              </a:ext>
            </a:extLst>
          </p:cNvPr>
          <p:cNvCxnSpPr>
            <a:cxnSpLocks/>
          </p:cNvCxnSpPr>
          <p:nvPr/>
        </p:nvCxnSpPr>
        <p:spPr>
          <a:xfrm flipH="1">
            <a:off x="9924112" y="5652404"/>
            <a:ext cx="260581" cy="431101"/>
          </a:xfrm>
          <a:prstGeom prst="straightConnector1">
            <a:avLst/>
          </a:prstGeom>
          <a:ln w="28575" cmpd="sng">
            <a:solidFill>
              <a:schemeClr val="tx2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62C98AD-0755-CD4A-6878-3E24D8F41916}"/>
              </a:ext>
            </a:extLst>
          </p:cNvPr>
          <p:cNvCxnSpPr>
            <a:cxnSpLocks/>
          </p:cNvCxnSpPr>
          <p:nvPr/>
        </p:nvCxnSpPr>
        <p:spPr>
          <a:xfrm flipV="1">
            <a:off x="9108194" y="5641387"/>
            <a:ext cx="268298" cy="408947"/>
          </a:xfrm>
          <a:prstGeom prst="straightConnector1">
            <a:avLst/>
          </a:prstGeom>
          <a:ln w="28575" cmpd="sng">
            <a:solidFill>
              <a:schemeClr val="accent3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4681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5642"/>
    </mc:Choice>
    <mc:Fallback>
      <p:transition spd="slow" advTm="65642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0E623-55AD-E344-ABBA-F4DC384CA8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Experiments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1AB96-A044-2B86-4C1E-A955D4B58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Examine performance improvement in VMemDirect</a:t>
            </a:r>
          </a:p>
          <a:p>
            <a:pPr lvl="1"/>
            <a:r>
              <a:rPr lang="en-JP" dirty="0"/>
              <a:t>The performance of VM migration and migrated VMs</a:t>
            </a:r>
          </a:p>
          <a:p>
            <a:r>
              <a:rPr lang="en-JP" dirty="0"/>
              <a:t>Comparison</a:t>
            </a:r>
          </a:p>
          <a:p>
            <a:pPr lvl="1"/>
            <a:r>
              <a:rPr lang="en-JP" dirty="0"/>
              <a:t>Naive migration: Use traditional virtual memory at a destination host</a:t>
            </a:r>
          </a:p>
          <a:p>
            <a:pPr lvl="1"/>
            <a:r>
              <a:rPr lang="en-JP" dirty="0"/>
              <a:t>Split migration: Use two destination hosts</a:t>
            </a:r>
          </a:p>
          <a:p>
            <a:pPr lvl="1"/>
            <a:r>
              <a:rPr lang="en-JP" dirty="0"/>
              <a:t>Ideal migration: Use a destination host with sufficient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B27E99-D542-6224-EF35-7192874E8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11</a:t>
            </a:fld>
            <a:endParaRPr kumimoji="1" lang="ja-JP" alt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977D04E-6A9E-A667-A449-7B1E259942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8501888"/>
              </p:ext>
            </p:extLst>
          </p:nvPr>
        </p:nvGraphicFramePr>
        <p:xfrm>
          <a:off x="589501" y="4460322"/>
          <a:ext cx="8268182" cy="1854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22430">
                  <a:extLst>
                    <a:ext uri="{9D8B030D-6E8A-4147-A177-3AD203B41FA5}">
                      <a16:colId xmlns:a16="http://schemas.microsoft.com/office/drawing/2014/main" val="2803418642"/>
                    </a:ext>
                  </a:extLst>
                </a:gridCol>
                <a:gridCol w="2233914">
                  <a:extLst>
                    <a:ext uri="{9D8B030D-6E8A-4147-A177-3AD203B41FA5}">
                      <a16:colId xmlns:a16="http://schemas.microsoft.com/office/drawing/2014/main" val="3370716604"/>
                    </a:ext>
                  </a:extLst>
                </a:gridCol>
                <a:gridCol w="2766350">
                  <a:extLst>
                    <a:ext uri="{9D8B030D-6E8A-4147-A177-3AD203B41FA5}">
                      <a16:colId xmlns:a16="http://schemas.microsoft.com/office/drawing/2014/main" val="3248765709"/>
                    </a:ext>
                  </a:extLst>
                </a:gridCol>
                <a:gridCol w="2245488">
                  <a:extLst>
                    <a:ext uri="{9D8B030D-6E8A-4147-A177-3AD203B41FA5}">
                      <a16:colId xmlns:a16="http://schemas.microsoft.com/office/drawing/2014/main" val="41160249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source host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/>
                        <a:t>destination (main) host</a:t>
                      </a:r>
                      <a:endParaRPr lang="en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sub-host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4295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CPU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Xeon Silver 4110 x2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/>
                        <a:t>EPYC 7262</a:t>
                      </a:r>
                      <a:endParaRPr lang="en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/>
                        <a:t>Xeon Silver 4110 x2</a:t>
                      </a:r>
                      <a:endParaRPr lang="en-JP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7501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memory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256 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128 GB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128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5938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NIC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JP" dirty="0"/>
                        <a:t>10 GbE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JP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7493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SSD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Samsung 970 PRO 1TB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JP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390180"/>
                  </a:ext>
                </a:extLst>
              </a:tr>
            </a:tbl>
          </a:graphicData>
        </a:graphic>
      </p:graphicFrame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F613F019-27F7-BCAB-9DAA-5E28080B9D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231375"/>
              </p:ext>
            </p:extLst>
          </p:nvPr>
        </p:nvGraphicFramePr>
        <p:xfrm>
          <a:off x="9236597" y="4460322"/>
          <a:ext cx="2245489" cy="1381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053332">
                  <a:extLst>
                    <a:ext uri="{9D8B030D-6E8A-4147-A177-3AD203B41FA5}">
                      <a16:colId xmlns:a16="http://schemas.microsoft.com/office/drawing/2014/main" val="3568650083"/>
                    </a:ext>
                  </a:extLst>
                </a:gridCol>
                <a:gridCol w="1192157">
                  <a:extLst>
                    <a:ext uri="{9D8B030D-6E8A-4147-A177-3AD203B41FA5}">
                      <a16:colId xmlns:a16="http://schemas.microsoft.com/office/drawing/2014/main" val="1472152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JP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VM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739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CPU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2721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JP" dirty="0"/>
                        <a:t>memory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JP" dirty="0"/>
                        <a:t>120 GB</a:t>
                      </a:r>
                    </a:p>
                    <a:p>
                      <a:r>
                        <a:rPr lang="en-JP" dirty="0"/>
                        <a:t>or 12 GB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722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7874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38114"/>
    </mc:Choice>
    <mc:Fallback>
      <p:transition spd="slow" advTm="38114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58C634-85A0-D31F-B5D4-5389DC24C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Migration Performance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56086-6293-BC86-BDEF-DC320A99D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The migration of an active VM was 58% faster</a:t>
            </a:r>
          </a:p>
          <a:p>
            <a:pPr lvl="1"/>
            <a:r>
              <a:rPr lang="en-JP" dirty="0"/>
              <a:t>11% faster than split migration</a:t>
            </a:r>
          </a:p>
          <a:p>
            <a:pPr lvl="1"/>
            <a:r>
              <a:rPr lang="en-JP" dirty="0"/>
              <a:t>Only 4% slower than ideal migration</a:t>
            </a:r>
          </a:p>
          <a:p>
            <a:r>
              <a:rPr lang="en-JP" dirty="0"/>
              <a:t>The downtime was reduced by ~500 ms</a:t>
            </a:r>
          </a:p>
          <a:p>
            <a:pPr lvl="1"/>
            <a:r>
              <a:rPr lang="en-JP" dirty="0"/>
              <a:t>Comparable to ideal migration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2A1B2A-8561-C6F9-71A9-8B6BFC084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12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FB242C3-1C2A-7864-9D59-5A99001F86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3561856"/>
              </p:ext>
            </p:extLst>
          </p:nvPr>
        </p:nvGraphicFramePr>
        <p:xfrm>
          <a:off x="491952" y="3831219"/>
          <a:ext cx="5469747" cy="2874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C5326DD3-1778-E526-30B2-08B8587F01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6309761"/>
              </p:ext>
            </p:extLst>
          </p:nvPr>
        </p:nvGraphicFramePr>
        <p:xfrm>
          <a:off x="6208688" y="3831220"/>
          <a:ext cx="5347504" cy="2874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10708EE-C9A5-3F55-C12C-DE9238F3F2C1}"/>
              </a:ext>
            </a:extLst>
          </p:cNvPr>
          <p:cNvCxnSpPr>
            <a:cxnSpLocks/>
          </p:cNvCxnSpPr>
          <p:nvPr/>
        </p:nvCxnSpPr>
        <p:spPr>
          <a:xfrm>
            <a:off x="8174365" y="4263214"/>
            <a:ext cx="576096" cy="737049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EEFA481-3001-0D09-B9BD-2046895798F6}"/>
              </a:ext>
            </a:extLst>
          </p:cNvPr>
          <p:cNvCxnSpPr>
            <a:cxnSpLocks/>
          </p:cNvCxnSpPr>
          <p:nvPr/>
        </p:nvCxnSpPr>
        <p:spPr>
          <a:xfrm>
            <a:off x="2338088" y="4193237"/>
            <a:ext cx="694481" cy="509286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096C483-3ABB-292F-5177-E75A3A2E341C}"/>
              </a:ext>
            </a:extLst>
          </p:cNvPr>
          <p:cNvSpPr txBox="1"/>
          <p:nvPr/>
        </p:nvSpPr>
        <p:spPr>
          <a:xfrm>
            <a:off x="2670931" y="4078548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-58%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F91C1B-0128-38C6-9759-50C357D39E5D}"/>
              </a:ext>
            </a:extLst>
          </p:cNvPr>
          <p:cNvSpPr txBox="1"/>
          <p:nvPr/>
        </p:nvSpPr>
        <p:spPr>
          <a:xfrm>
            <a:off x="8520396" y="4333191"/>
            <a:ext cx="1018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-500 ms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DBBAF63-9B31-4911-F856-F1A9D398C039}"/>
              </a:ext>
            </a:extLst>
          </p:cNvPr>
          <p:cNvSpPr txBox="1"/>
          <p:nvPr/>
        </p:nvSpPr>
        <p:spPr>
          <a:xfrm>
            <a:off x="3891228" y="3963859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u="sng" dirty="0"/>
              <a:t>migration time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AAE6DF-98A7-6B53-B7B2-EA0DE0B41D42}"/>
              </a:ext>
            </a:extLst>
          </p:cNvPr>
          <p:cNvSpPr txBox="1"/>
          <p:nvPr/>
        </p:nvSpPr>
        <p:spPr>
          <a:xfrm>
            <a:off x="9821172" y="3966353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u="sng" dirty="0"/>
              <a:t>downtime</a:t>
            </a:r>
          </a:p>
        </p:txBody>
      </p:sp>
    </p:spTree>
    <p:extLst>
      <p:ext uri="{BB962C8B-B14F-4D97-AF65-F5344CB8AC3E}">
        <p14:creationId xmlns:p14="http://schemas.microsoft.com/office/powerpoint/2010/main" val="31985330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829"/>
    </mc:Choice>
    <mc:Fallback>
      <p:transition spd="slow" advTm="578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DB409-658D-FCFC-0BDA-F3FCA4C4A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Performance of Private Virtual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F2158-C186-AB0A-F154-2D3EA8A65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A memory benchmark was 3.2x faster in the migrated VM</a:t>
            </a:r>
          </a:p>
          <a:p>
            <a:pPr lvl="1"/>
            <a:r>
              <a:rPr lang="en-JP" dirty="0"/>
              <a:t>2x faster than split migration</a:t>
            </a:r>
          </a:p>
          <a:p>
            <a:r>
              <a:rPr lang="en-JP" dirty="0"/>
              <a:t>The memcached performance was restored only in 10 sec</a:t>
            </a:r>
          </a:p>
          <a:p>
            <a:pPr lvl="1"/>
            <a:r>
              <a:rPr lang="en-JP" dirty="0"/>
              <a:t>Naive migration needed a much longer time</a:t>
            </a:r>
          </a:p>
          <a:p>
            <a:pPr lvl="1"/>
            <a:r>
              <a:rPr lang="en-JP" dirty="0"/>
              <a:t>Split migration degraded performance by 7%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4EC05E-DB12-F43E-BF8F-3E80646B7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13</a:t>
            </a:fld>
            <a:endParaRPr kumimoji="1" lang="ja-JP" altLang="en-US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96E0D8F-07EB-6AC4-8DB8-41FAFFE9FB0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6981279"/>
              </p:ext>
            </p:extLst>
          </p:nvPr>
        </p:nvGraphicFramePr>
        <p:xfrm>
          <a:off x="410929" y="3831220"/>
          <a:ext cx="5835635" cy="275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9BEA7587-5DCC-8319-978F-0B640F53ABE3}"/>
              </a:ext>
            </a:extLst>
          </p:cNvPr>
          <p:cNvCxnSpPr>
            <a:cxnSpLocks/>
          </p:cNvCxnSpPr>
          <p:nvPr/>
        </p:nvCxnSpPr>
        <p:spPr>
          <a:xfrm flipV="1">
            <a:off x="2338086" y="4318612"/>
            <a:ext cx="427148" cy="855272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51C0F04C-0DBA-278A-9A0B-F29B67C740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2585962"/>
              </p:ext>
            </p:extLst>
          </p:nvPr>
        </p:nvGraphicFramePr>
        <p:xfrm>
          <a:off x="6445235" y="3831218"/>
          <a:ext cx="5115132" cy="28740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CEB2DE71-E3F7-D99C-8C6C-417698438E97}"/>
              </a:ext>
            </a:extLst>
          </p:cNvPr>
          <p:cNvSpPr txBox="1"/>
          <p:nvPr/>
        </p:nvSpPr>
        <p:spPr>
          <a:xfrm>
            <a:off x="1914882" y="450382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3.2x</a:t>
            </a:r>
          </a:p>
        </p:txBody>
      </p:sp>
      <p:sp>
        <p:nvSpPr>
          <p:cNvPr id="7" name="Down Arrow 6">
            <a:extLst>
              <a:ext uri="{FF2B5EF4-FFF2-40B4-BE49-F238E27FC236}">
                <a16:creationId xmlns:a16="http://schemas.microsoft.com/office/drawing/2014/main" id="{94647045-D4DE-D5B3-7CA8-DAFC337537C8}"/>
              </a:ext>
            </a:extLst>
          </p:cNvPr>
          <p:cNvSpPr/>
          <p:nvPr/>
        </p:nvSpPr>
        <p:spPr>
          <a:xfrm rot="10800000">
            <a:off x="7852205" y="4448518"/>
            <a:ext cx="270048" cy="486630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DCFB6D7-3B56-1488-31A5-28155D2D1D25}"/>
              </a:ext>
            </a:extLst>
          </p:cNvPr>
          <p:cNvSpPr/>
          <p:nvPr/>
        </p:nvSpPr>
        <p:spPr>
          <a:xfrm>
            <a:off x="7266076" y="4014567"/>
            <a:ext cx="586128" cy="38745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83EF36-BFB4-EDD7-BDD1-1A5D6739297C}"/>
              </a:ext>
            </a:extLst>
          </p:cNvPr>
          <p:cNvSpPr txBox="1"/>
          <p:nvPr/>
        </p:nvSpPr>
        <p:spPr>
          <a:xfrm>
            <a:off x="4154699" y="3949280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u="sng" dirty="0"/>
              <a:t>benchmark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DA7FC6C-FBD3-3F31-9392-CCAF6DCF7EF7}"/>
              </a:ext>
            </a:extLst>
          </p:cNvPr>
          <p:cNvSpPr txBox="1"/>
          <p:nvPr/>
        </p:nvSpPr>
        <p:spPr>
          <a:xfrm>
            <a:off x="9634559" y="3520230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u="sng" dirty="0"/>
              <a:t>memcached</a:t>
            </a:r>
          </a:p>
        </p:txBody>
      </p:sp>
    </p:spTree>
    <p:extLst>
      <p:ext uri="{BB962C8B-B14F-4D97-AF65-F5344CB8AC3E}">
        <p14:creationId xmlns:p14="http://schemas.microsoft.com/office/powerpoint/2010/main" val="37372503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1490"/>
    </mc:Choice>
    <mc:Fallback>
      <p:transition spd="slow" advTm="5149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D420F-856D-3E66-A10A-35B86B2A6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8FB61-C12C-8A0C-226C-DC9E10CD2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We proposed VMemDirect for efficient memory-virtualizing VM migration using private virtual memory</a:t>
            </a:r>
          </a:p>
          <a:p>
            <a:pPr lvl="1"/>
            <a:r>
              <a:rPr lang="en-JP" dirty="0"/>
              <a:t>Create private swap space on an NVMe SSD per VM</a:t>
            </a:r>
          </a:p>
          <a:p>
            <a:pPr lvl="1"/>
            <a:r>
              <a:rPr lang="en-JP" dirty="0"/>
              <a:t>Transfer memory data directly to physical memory or private swap space without paging</a:t>
            </a:r>
          </a:p>
          <a:p>
            <a:pPr lvl="1"/>
            <a:r>
              <a:rPr lang="en-JP" dirty="0"/>
              <a:t>Improved VM performance dramatically</a:t>
            </a:r>
          </a:p>
          <a:p>
            <a:r>
              <a:rPr lang="en-JP" dirty="0"/>
              <a:t>Future Work</a:t>
            </a:r>
          </a:p>
          <a:p>
            <a:pPr lvl="1"/>
            <a:r>
              <a:rPr lang="en-JP" dirty="0"/>
              <a:t>Compare performance using various types of SSDs</a:t>
            </a:r>
          </a:p>
          <a:p>
            <a:pPr lvl="1"/>
            <a:r>
              <a:rPr lang="en-JP" dirty="0"/>
              <a:t>Create private swap space on persistent memory, e.g., Intel Optane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8CF50-8949-F38C-2E75-E2C5DEA8A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47529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1084"/>
    </mc:Choice>
    <mc:Fallback>
      <p:transition spd="slow" advTm="2108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E2306-DF7D-21C6-8A41-575B015A7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Memory-virtualizing VM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A66097-48F4-7493-D566-405E2286C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Large-memory VMs are widely used in clouds</a:t>
            </a:r>
          </a:p>
          <a:p>
            <a:pPr lvl="1"/>
            <a:r>
              <a:rPr lang="en-JP" dirty="0"/>
              <a:t>E.g., instances with 24 TB of memory in Amazon EC2</a:t>
            </a:r>
          </a:p>
          <a:p>
            <a:pPr lvl="1"/>
            <a:r>
              <a:rPr lang="en-JP" dirty="0"/>
              <a:t>Cannot migrate a VM if there is no host with sufficient memory </a:t>
            </a:r>
          </a:p>
          <a:p>
            <a:r>
              <a:rPr lang="en-JP" dirty="0"/>
              <a:t>Leverage virtual memory at the destination host</a:t>
            </a:r>
          </a:p>
          <a:p>
            <a:pPr lvl="1"/>
            <a:r>
              <a:rPr lang="en-JP" dirty="0"/>
              <a:t>Store part of a VM's memory in swap space on a disk</a:t>
            </a:r>
          </a:p>
          <a:p>
            <a:pPr lvl="1"/>
            <a:r>
              <a:rPr lang="en-JP" dirty="0"/>
              <a:t>Perform page-ins from swap space to physical memory if necessary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E9621C-30E3-A1C0-F608-3ED3CAD95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FE0630-EB15-F365-C696-44312D6830CA}"/>
              </a:ext>
            </a:extLst>
          </p:cNvPr>
          <p:cNvSpPr/>
          <p:nvPr/>
        </p:nvSpPr>
        <p:spPr>
          <a:xfrm>
            <a:off x="2115877" y="4433779"/>
            <a:ext cx="2041451" cy="18181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68760C-D53D-62C8-F74A-D19B231313C8}"/>
              </a:ext>
            </a:extLst>
          </p:cNvPr>
          <p:cNvSpPr txBox="1"/>
          <p:nvPr/>
        </p:nvSpPr>
        <p:spPr>
          <a:xfrm>
            <a:off x="2452576" y="6249773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source host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E491D95-DB34-9F4A-39C5-425802E8632D}"/>
              </a:ext>
            </a:extLst>
          </p:cNvPr>
          <p:cNvSpPr/>
          <p:nvPr/>
        </p:nvSpPr>
        <p:spPr>
          <a:xfrm>
            <a:off x="2576427" y="4782879"/>
            <a:ext cx="1109330" cy="11199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VM's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8A367A6-9280-8317-4437-C05869E08F3F}"/>
              </a:ext>
            </a:extLst>
          </p:cNvPr>
          <p:cNvSpPr/>
          <p:nvPr/>
        </p:nvSpPr>
        <p:spPr>
          <a:xfrm>
            <a:off x="5571457" y="4433778"/>
            <a:ext cx="4210496" cy="18181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9" name="Can 8">
            <a:extLst>
              <a:ext uri="{FF2B5EF4-FFF2-40B4-BE49-F238E27FC236}">
                <a16:creationId xmlns:a16="http://schemas.microsoft.com/office/drawing/2014/main" id="{C263A5CA-8CDD-8505-DF39-54D54CFBDD89}"/>
              </a:ext>
            </a:extLst>
          </p:cNvPr>
          <p:cNvSpPr/>
          <p:nvPr/>
        </p:nvSpPr>
        <p:spPr>
          <a:xfrm>
            <a:off x="8253809" y="5070402"/>
            <a:ext cx="507636" cy="544919"/>
          </a:xfrm>
          <a:prstGeom prst="ca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A834272-4038-A016-E167-A164A88EE47A}"/>
              </a:ext>
            </a:extLst>
          </p:cNvPr>
          <p:cNvSpPr/>
          <p:nvPr/>
        </p:nvSpPr>
        <p:spPr>
          <a:xfrm>
            <a:off x="5951289" y="5005277"/>
            <a:ext cx="1109330" cy="67516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physical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A4547A-0CB6-1184-CAB2-33042391FACC}"/>
              </a:ext>
            </a:extLst>
          </p:cNvPr>
          <p:cNvSpPr txBox="1"/>
          <p:nvPr/>
        </p:nvSpPr>
        <p:spPr>
          <a:xfrm>
            <a:off x="8810454" y="5018050"/>
            <a:ext cx="800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swap</a:t>
            </a:r>
          </a:p>
          <a:p>
            <a:pPr algn="ctr"/>
            <a:r>
              <a:rPr lang="en-JP" dirty="0"/>
              <a:t>space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E90092-E03F-6F82-5181-929C91BC27F0}"/>
              </a:ext>
            </a:extLst>
          </p:cNvPr>
          <p:cNvSpPr txBox="1"/>
          <p:nvPr/>
        </p:nvSpPr>
        <p:spPr>
          <a:xfrm>
            <a:off x="6767015" y="6249773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destination host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3B051C1-BB2C-04AA-ED1E-00993F19EB93}"/>
              </a:ext>
            </a:extLst>
          </p:cNvPr>
          <p:cNvCxnSpPr>
            <a:cxnSpLocks/>
            <a:stCxn id="7" idx="3"/>
            <a:endCxn id="10" idx="1"/>
          </p:cNvCxnSpPr>
          <p:nvPr/>
        </p:nvCxnSpPr>
        <p:spPr>
          <a:xfrm>
            <a:off x="3685757" y="5342861"/>
            <a:ext cx="2265532" cy="1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FE083BB-32DC-32DD-37D2-797DD2A311DA}"/>
              </a:ext>
            </a:extLst>
          </p:cNvPr>
          <p:cNvSpPr txBox="1"/>
          <p:nvPr/>
        </p:nvSpPr>
        <p:spPr>
          <a:xfrm>
            <a:off x="4395804" y="491811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transfer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C98786B-5542-2780-2643-F4B15B0D64BB}"/>
              </a:ext>
            </a:extLst>
          </p:cNvPr>
          <p:cNvCxnSpPr>
            <a:cxnSpLocks/>
          </p:cNvCxnSpPr>
          <p:nvPr/>
        </p:nvCxnSpPr>
        <p:spPr>
          <a:xfrm>
            <a:off x="7060619" y="5242395"/>
            <a:ext cx="1191816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54A9949-4288-EB92-BB92-1FF9C8C09087}"/>
              </a:ext>
            </a:extLst>
          </p:cNvPr>
          <p:cNvSpPr txBox="1"/>
          <p:nvPr/>
        </p:nvSpPr>
        <p:spPr>
          <a:xfrm>
            <a:off x="7109628" y="4839102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page-out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C63B1A3-E97E-9412-D63D-129F5A2C96F0}"/>
              </a:ext>
            </a:extLst>
          </p:cNvPr>
          <p:cNvCxnSpPr>
            <a:cxnSpLocks/>
          </p:cNvCxnSpPr>
          <p:nvPr/>
        </p:nvCxnSpPr>
        <p:spPr>
          <a:xfrm>
            <a:off x="7039583" y="5426744"/>
            <a:ext cx="1197231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78CDC2E-6BE8-133B-B4F2-C33F62E872E8}"/>
              </a:ext>
            </a:extLst>
          </p:cNvPr>
          <p:cNvSpPr txBox="1"/>
          <p:nvPr/>
        </p:nvSpPr>
        <p:spPr>
          <a:xfrm>
            <a:off x="7156439" y="5428681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page-in</a:t>
            </a:r>
          </a:p>
        </p:txBody>
      </p:sp>
    </p:spTree>
    <p:extLst>
      <p:ext uri="{BB962C8B-B14F-4D97-AF65-F5344CB8AC3E}">
        <p14:creationId xmlns:p14="http://schemas.microsoft.com/office/powerpoint/2010/main" val="2676499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63663"/>
    </mc:Choice>
    <mc:Fallback>
      <p:transition spd="slow" advTm="6366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91BCE-3107-1472-FB64-233D3CF03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Issues of Using Traditional Virtual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1F206B-1193-3A08-068D-A57D3C64C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The migration time increases due to excessive paging</a:t>
            </a:r>
          </a:p>
          <a:p>
            <a:pPr lvl="1"/>
            <a:r>
              <a:rPr lang="en-JP" dirty="0"/>
              <a:t>Always cause page-outs after physical memory becomes full</a:t>
            </a:r>
          </a:p>
          <a:p>
            <a:pPr lvl="1"/>
            <a:r>
              <a:rPr lang="en-JP" dirty="0"/>
              <a:t>Need page-ins to update memory if the memory exists in swap space</a:t>
            </a:r>
          </a:p>
          <a:p>
            <a:r>
              <a:rPr lang="en-JP" dirty="0"/>
              <a:t>The downtime also increases</a:t>
            </a:r>
          </a:p>
          <a:p>
            <a:pPr lvl="1"/>
            <a:r>
              <a:rPr lang="en-JP" dirty="0"/>
              <a:t>The memory of the device emulator is paged out at destination</a:t>
            </a:r>
          </a:p>
          <a:p>
            <a:pPr lvl="1"/>
            <a:r>
              <a:rPr lang="en-JP" dirty="0"/>
              <a:t>Need page-ins when the device emulator starts to run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DBD11D-EAE1-40B2-9AE9-C24FC8F95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69442B-9004-3D34-9599-56C5A0968752}"/>
              </a:ext>
            </a:extLst>
          </p:cNvPr>
          <p:cNvSpPr/>
          <p:nvPr/>
        </p:nvSpPr>
        <p:spPr>
          <a:xfrm>
            <a:off x="1520456" y="4391249"/>
            <a:ext cx="2041451" cy="18181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FE5238-CAFF-C085-36E8-9F9BF924CE67}"/>
              </a:ext>
            </a:extLst>
          </p:cNvPr>
          <p:cNvSpPr txBox="1"/>
          <p:nvPr/>
        </p:nvSpPr>
        <p:spPr>
          <a:xfrm>
            <a:off x="1857155" y="6207243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source host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FD151D-1E75-BB9E-E986-B13B540474EA}"/>
              </a:ext>
            </a:extLst>
          </p:cNvPr>
          <p:cNvSpPr/>
          <p:nvPr/>
        </p:nvSpPr>
        <p:spPr>
          <a:xfrm>
            <a:off x="1981006" y="4740349"/>
            <a:ext cx="1109330" cy="11199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VM's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7E797C-DBFD-010E-0D9A-B5CD60B6DB0B}"/>
              </a:ext>
            </a:extLst>
          </p:cNvPr>
          <p:cNvSpPr/>
          <p:nvPr/>
        </p:nvSpPr>
        <p:spPr>
          <a:xfrm>
            <a:off x="4976036" y="4391248"/>
            <a:ext cx="5507667" cy="18181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FDDDDB8-4650-1213-3FF5-73C1085EAF84}"/>
              </a:ext>
            </a:extLst>
          </p:cNvPr>
          <p:cNvSpPr/>
          <p:nvPr/>
        </p:nvSpPr>
        <p:spPr>
          <a:xfrm>
            <a:off x="5355868" y="4962747"/>
            <a:ext cx="1109330" cy="67516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physical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EC188D-C404-AA2D-9B80-5B1433511822}"/>
              </a:ext>
            </a:extLst>
          </p:cNvPr>
          <p:cNvSpPr txBox="1"/>
          <p:nvPr/>
        </p:nvSpPr>
        <p:spPr>
          <a:xfrm>
            <a:off x="7506823" y="4372315"/>
            <a:ext cx="800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swap</a:t>
            </a:r>
          </a:p>
          <a:p>
            <a:pPr algn="ctr"/>
            <a:r>
              <a:rPr lang="en-JP" dirty="0"/>
              <a:t>space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2A1FF38-656F-A0A9-DC7D-48BE3ACAF4C2}"/>
              </a:ext>
            </a:extLst>
          </p:cNvPr>
          <p:cNvSpPr txBox="1"/>
          <p:nvPr/>
        </p:nvSpPr>
        <p:spPr>
          <a:xfrm>
            <a:off x="6829622" y="6207243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destination host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5B67F23-25F9-DDA2-113C-699547CD7B73}"/>
              </a:ext>
            </a:extLst>
          </p:cNvPr>
          <p:cNvCxnSpPr>
            <a:cxnSpLocks/>
          </p:cNvCxnSpPr>
          <p:nvPr/>
        </p:nvCxnSpPr>
        <p:spPr>
          <a:xfrm>
            <a:off x="6465198" y="5226405"/>
            <a:ext cx="1191816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7BBD52BE-E160-1F8D-8EDA-D9DDF9340DFF}"/>
              </a:ext>
            </a:extLst>
          </p:cNvPr>
          <p:cNvSpPr txBox="1"/>
          <p:nvPr/>
        </p:nvSpPr>
        <p:spPr>
          <a:xfrm>
            <a:off x="6514207" y="4823112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page-out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E2E9394-8A04-2148-0990-DD8845177481}"/>
              </a:ext>
            </a:extLst>
          </p:cNvPr>
          <p:cNvCxnSpPr>
            <a:cxnSpLocks/>
          </p:cNvCxnSpPr>
          <p:nvPr/>
        </p:nvCxnSpPr>
        <p:spPr>
          <a:xfrm>
            <a:off x="3090336" y="5232220"/>
            <a:ext cx="2265532" cy="1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D16DB8A6-D3F7-58A2-A04D-1A7606966F1F}"/>
              </a:ext>
            </a:extLst>
          </p:cNvPr>
          <p:cNvSpPr txBox="1"/>
          <p:nvPr/>
        </p:nvSpPr>
        <p:spPr>
          <a:xfrm>
            <a:off x="3828024" y="4529216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first</a:t>
            </a:r>
          </a:p>
          <a:p>
            <a:pPr algn="ctr"/>
            <a:r>
              <a:rPr lang="en-JP" dirty="0"/>
              <a:t>transfer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49D4367-90C2-DBC8-33B0-581A7EF6B701}"/>
              </a:ext>
            </a:extLst>
          </p:cNvPr>
          <p:cNvCxnSpPr>
            <a:cxnSpLocks/>
          </p:cNvCxnSpPr>
          <p:nvPr/>
        </p:nvCxnSpPr>
        <p:spPr>
          <a:xfrm>
            <a:off x="6444162" y="5410754"/>
            <a:ext cx="1197231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7AAF3499-E10D-6AC6-1C77-B0B7CA53082D}"/>
              </a:ext>
            </a:extLst>
          </p:cNvPr>
          <p:cNvSpPr txBox="1"/>
          <p:nvPr/>
        </p:nvSpPr>
        <p:spPr>
          <a:xfrm>
            <a:off x="6561018" y="5412691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page-in</a:t>
            </a:r>
          </a:p>
        </p:txBody>
      </p:sp>
      <p:sp>
        <p:nvSpPr>
          <p:cNvPr id="20" name="Can 19">
            <a:extLst>
              <a:ext uri="{FF2B5EF4-FFF2-40B4-BE49-F238E27FC236}">
                <a16:creationId xmlns:a16="http://schemas.microsoft.com/office/drawing/2014/main" id="{C83C4DC0-9230-E99E-6741-E3266AA817DE}"/>
              </a:ext>
            </a:extLst>
          </p:cNvPr>
          <p:cNvSpPr/>
          <p:nvPr/>
        </p:nvSpPr>
        <p:spPr>
          <a:xfrm>
            <a:off x="7657013" y="5027871"/>
            <a:ext cx="507636" cy="544919"/>
          </a:xfrm>
          <a:prstGeom prst="ca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E5FF27E-7603-3309-91D3-0EFFBDD56D79}"/>
              </a:ext>
            </a:extLst>
          </p:cNvPr>
          <p:cNvCxnSpPr>
            <a:cxnSpLocks/>
          </p:cNvCxnSpPr>
          <p:nvPr/>
        </p:nvCxnSpPr>
        <p:spPr>
          <a:xfrm>
            <a:off x="3082522" y="5405437"/>
            <a:ext cx="2265532" cy="1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0573A12A-67DD-7B9D-0558-AD42FB315E51}"/>
              </a:ext>
            </a:extLst>
          </p:cNvPr>
          <p:cNvSpPr txBox="1"/>
          <p:nvPr/>
        </p:nvSpPr>
        <p:spPr>
          <a:xfrm>
            <a:off x="3725430" y="5424412"/>
            <a:ext cx="1172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retransfer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A0D3985-E9DA-CFFA-F1D1-C932D603F0F7}"/>
              </a:ext>
            </a:extLst>
          </p:cNvPr>
          <p:cNvSpPr/>
          <p:nvPr/>
        </p:nvSpPr>
        <p:spPr>
          <a:xfrm>
            <a:off x="9004707" y="4962747"/>
            <a:ext cx="1109330" cy="67516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device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emulator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B5A7638B-1383-CCB7-5DBC-F48027A6DDB2}"/>
              </a:ext>
            </a:extLst>
          </p:cNvPr>
          <p:cNvCxnSpPr>
            <a:cxnSpLocks/>
          </p:cNvCxnSpPr>
          <p:nvPr/>
        </p:nvCxnSpPr>
        <p:spPr>
          <a:xfrm>
            <a:off x="8162084" y="5211006"/>
            <a:ext cx="842622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4E1C1790-CBBF-490B-44BF-B17B99B15028}"/>
              </a:ext>
            </a:extLst>
          </p:cNvPr>
          <p:cNvCxnSpPr>
            <a:cxnSpLocks/>
          </p:cNvCxnSpPr>
          <p:nvPr/>
        </p:nvCxnSpPr>
        <p:spPr>
          <a:xfrm>
            <a:off x="8162084" y="5412691"/>
            <a:ext cx="842622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49631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03013"/>
    </mc:Choice>
    <mc:Fallback>
      <p:transition spd="slow" advTm="10301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27B7F-55F3-2B61-A82A-BC35318F1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Split Migration </a:t>
            </a:r>
            <a:r>
              <a:rPr lang="en-JP" sz="2800" dirty="0"/>
              <a:t>[Suetake+, CLOUD'18]</a:t>
            </a:r>
            <a:endParaRPr lang="en-JP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1101B-B624-6907-A742-B92329FD9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Distribute a VM's memory to multiple small hosts</a:t>
            </a:r>
          </a:p>
          <a:p>
            <a:pPr lvl="1"/>
            <a:r>
              <a:rPr lang="en-JP" dirty="0"/>
              <a:t>Run the migrated VM by exchanging memory data between the hosts</a:t>
            </a:r>
          </a:p>
          <a:p>
            <a:pPr lvl="1"/>
            <a:r>
              <a:rPr lang="en-JP" dirty="0"/>
              <a:t>No paging occurs during VM migration</a:t>
            </a:r>
          </a:p>
          <a:p>
            <a:r>
              <a:rPr lang="en-JP" dirty="0"/>
              <a:t>New issues arise by using multiple hosts</a:t>
            </a:r>
          </a:p>
          <a:p>
            <a:pPr lvl="1"/>
            <a:r>
              <a:rPr lang="en-JP" dirty="0"/>
              <a:t>More costly than memory-virtualizing VM migration</a:t>
            </a:r>
          </a:p>
          <a:p>
            <a:pPr lvl="1"/>
            <a:r>
              <a:rPr lang="en-JP" dirty="0"/>
              <a:t>Subject to host/network failures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699C27-BF62-06EA-57A9-CEE70720D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46BEAE-CCBB-C5D6-B696-E6F07ACD17FA}"/>
              </a:ext>
            </a:extLst>
          </p:cNvPr>
          <p:cNvSpPr/>
          <p:nvPr/>
        </p:nvSpPr>
        <p:spPr>
          <a:xfrm>
            <a:off x="2626247" y="4401882"/>
            <a:ext cx="2041451" cy="18181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5FA8E9-C3EF-A4BC-3C08-56A1C8D7761B}"/>
              </a:ext>
            </a:extLst>
          </p:cNvPr>
          <p:cNvSpPr txBox="1"/>
          <p:nvPr/>
        </p:nvSpPr>
        <p:spPr>
          <a:xfrm>
            <a:off x="2962946" y="6217876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source host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7B6F22A-850C-8D81-7A21-ECC3FDE1D094}"/>
              </a:ext>
            </a:extLst>
          </p:cNvPr>
          <p:cNvSpPr/>
          <p:nvPr/>
        </p:nvSpPr>
        <p:spPr>
          <a:xfrm>
            <a:off x="3086797" y="4750982"/>
            <a:ext cx="1109330" cy="11199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VM's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A2FDA01-6556-4D3F-CE87-5B3EE84026DD}"/>
              </a:ext>
            </a:extLst>
          </p:cNvPr>
          <p:cNvSpPr/>
          <p:nvPr/>
        </p:nvSpPr>
        <p:spPr>
          <a:xfrm>
            <a:off x="6929002" y="3993879"/>
            <a:ext cx="1722474" cy="104919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E95421C-B614-05BC-3E2F-6DC60A839C67}"/>
              </a:ext>
            </a:extLst>
          </p:cNvPr>
          <p:cNvSpPr txBox="1"/>
          <p:nvPr/>
        </p:nvSpPr>
        <p:spPr>
          <a:xfrm>
            <a:off x="8730720" y="4333809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main host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511851E-359B-06AD-D473-CC5DA75A23AB}"/>
              </a:ext>
            </a:extLst>
          </p:cNvPr>
          <p:cNvSpPr/>
          <p:nvPr/>
        </p:nvSpPr>
        <p:spPr>
          <a:xfrm>
            <a:off x="7235574" y="4180891"/>
            <a:ext cx="1109330" cy="67516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physical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A49F72F-2004-AD78-E542-0FD7E86E9602}"/>
              </a:ext>
            </a:extLst>
          </p:cNvPr>
          <p:cNvSpPr/>
          <p:nvPr/>
        </p:nvSpPr>
        <p:spPr>
          <a:xfrm>
            <a:off x="6929002" y="5410148"/>
            <a:ext cx="1722474" cy="104919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64B19A8-603C-C438-DA45-9BBB559B54FD}"/>
              </a:ext>
            </a:extLst>
          </p:cNvPr>
          <p:cNvSpPr/>
          <p:nvPr/>
        </p:nvSpPr>
        <p:spPr>
          <a:xfrm>
            <a:off x="7235574" y="5597160"/>
            <a:ext cx="1109330" cy="67516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physical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7578E8-FF5E-9E98-C918-BF913A7A431C}"/>
              </a:ext>
            </a:extLst>
          </p:cNvPr>
          <p:cNvSpPr txBox="1"/>
          <p:nvPr/>
        </p:nvSpPr>
        <p:spPr>
          <a:xfrm>
            <a:off x="8788428" y="5750078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sub-host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FF41CC7-BE66-CFF5-07B9-ED1D96243920}"/>
              </a:ext>
            </a:extLst>
          </p:cNvPr>
          <p:cNvCxnSpPr>
            <a:cxnSpLocks/>
            <a:endCxn id="11" idx="1"/>
          </p:cNvCxnSpPr>
          <p:nvPr/>
        </p:nvCxnSpPr>
        <p:spPr>
          <a:xfrm flipV="1">
            <a:off x="4196127" y="4518476"/>
            <a:ext cx="3039447" cy="628683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ED6BCF0-98D2-2AAD-31DD-434D0EC4C2BB}"/>
              </a:ext>
            </a:extLst>
          </p:cNvPr>
          <p:cNvCxnSpPr>
            <a:cxnSpLocks/>
            <a:endCxn id="13" idx="1"/>
          </p:cNvCxnSpPr>
          <p:nvPr/>
        </p:nvCxnSpPr>
        <p:spPr>
          <a:xfrm>
            <a:off x="4191101" y="5484744"/>
            <a:ext cx="3044473" cy="450001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4A2043E-CE92-E400-B6C8-42378DAE67C6}"/>
              </a:ext>
            </a:extLst>
          </p:cNvPr>
          <p:cNvSpPr txBox="1"/>
          <p:nvPr/>
        </p:nvSpPr>
        <p:spPr>
          <a:xfrm>
            <a:off x="4984704" y="5105060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transfer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0F40EE8-BBB9-D1AA-76DA-A3260C2144FD}"/>
              </a:ext>
            </a:extLst>
          </p:cNvPr>
          <p:cNvCxnSpPr>
            <a:stCxn id="11" idx="2"/>
            <a:endCxn id="13" idx="0"/>
          </p:cNvCxnSpPr>
          <p:nvPr/>
        </p:nvCxnSpPr>
        <p:spPr>
          <a:xfrm>
            <a:off x="7790239" y="4856060"/>
            <a:ext cx="0" cy="741100"/>
          </a:xfrm>
          <a:prstGeom prst="straightConnector1">
            <a:avLst/>
          </a:prstGeom>
          <a:ln w="38100" cmpd="sng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CD07921-791E-8CBF-07DA-C917933C8D84}"/>
              </a:ext>
            </a:extLst>
          </p:cNvPr>
          <p:cNvSpPr txBox="1"/>
          <p:nvPr/>
        </p:nvSpPr>
        <p:spPr>
          <a:xfrm>
            <a:off x="7821761" y="5034990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remote paging</a:t>
            </a:r>
          </a:p>
        </p:txBody>
      </p:sp>
    </p:spTree>
    <p:extLst>
      <p:ext uri="{BB962C8B-B14F-4D97-AF65-F5344CB8AC3E}">
        <p14:creationId xmlns:p14="http://schemas.microsoft.com/office/powerpoint/2010/main" val="35714210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2692"/>
    </mc:Choice>
    <mc:Fallback>
      <p:transition spd="slow" advTm="5269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EB9AD-9076-D77C-9C1D-206C99647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Revisiting Memory-virtualizing VM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63C9C-462D-F599-940E-1165076216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Reduce overhead by using NVMe SSDs as swap space</a:t>
            </a:r>
          </a:p>
          <a:p>
            <a:pPr lvl="1"/>
            <a:r>
              <a:rPr lang="en-JP" dirty="0"/>
              <a:t>NVMe SSDs become faster and less expensive recently</a:t>
            </a:r>
          </a:p>
          <a:p>
            <a:pPr lvl="1"/>
            <a:r>
              <a:rPr lang="en-JP" dirty="0"/>
              <a:t>The endurance is not critical because swap space is used temporarily</a:t>
            </a:r>
          </a:p>
          <a:p>
            <a:r>
              <a:rPr lang="en-JP" dirty="0"/>
              <a:t>Only using NVMe SSDs cannot address the issues</a:t>
            </a:r>
          </a:p>
          <a:p>
            <a:pPr lvl="1"/>
            <a:r>
              <a:rPr lang="en-JP" dirty="0"/>
              <a:t>Paging itself is not eliminated</a:t>
            </a:r>
          </a:p>
          <a:p>
            <a:pPr lvl="1"/>
            <a:r>
              <a:rPr lang="en-JP" dirty="0"/>
              <a:t>Special-purpose memory management is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87DE54-C190-4FB9-EEB9-E3525801CC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B0FD6E-27F5-A8AD-98BA-7F033C8771D9}"/>
              </a:ext>
            </a:extLst>
          </p:cNvPr>
          <p:cNvSpPr/>
          <p:nvPr/>
        </p:nvSpPr>
        <p:spPr>
          <a:xfrm>
            <a:off x="5007931" y="4427920"/>
            <a:ext cx="5805377" cy="18181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E40DA45-CAA9-12A1-8054-00DF7F4EF791}"/>
              </a:ext>
            </a:extLst>
          </p:cNvPr>
          <p:cNvSpPr/>
          <p:nvPr/>
        </p:nvSpPr>
        <p:spPr>
          <a:xfrm>
            <a:off x="5355862" y="5001594"/>
            <a:ext cx="1109330" cy="67516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physical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43A1682-4058-FDEA-C677-9A7BD4DCDB8B}"/>
              </a:ext>
            </a:extLst>
          </p:cNvPr>
          <p:cNvSpPr txBox="1"/>
          <p:nvPr/>
        </p:nvSpPr>
        <p:spPr>
          <a:xfrm>
            <a:off x="7209145" y="4588974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swap space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050F25F-AD0E-5624-1A37-FA9FB25D3864}"/>
              </a:ext>
            </a:extLst>
          </p:cNvPr>
          <p:cNvSpPr txBox="1"/>
          <p:nvPr/>
        </p:nvSpPr>
        <p:spPr>
          <a:xfrm>
            <a:off x="7010372" y="624608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destination host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F27D5D4-C3BD-5D98-03C7-9EE49935C883}"/>
              </a:ext>
            </a:extLst>
          </p:cNvPr>
          <p:cNvCxnSpPr>
            <a:cxnSpLocks/>
          </p:cNvCxnSpPr>
          <p:nvPr/>
        </p:nvCxnSpPr>
        <p:spPr>
          <a:xfrm>
            <a:off x="6466566" y="5339178"/>
            <a:ext cx="1191816" cy="0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B108E7C-376E-8694-265C-36FB29126F60}"/>
              </a:ext>
            </a:extLst>
          </p:cNvPr>
          <p:cNvSpPr txBox="1"/>
          <p:nvPr/>
        </p:nvSpPr>
        <p:spPr>
          <a:xfrm>
            <a:off x="6622519" y="5366354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paging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D271A24-CE37-3F7A-DC02-DE23035EE188}"/>
              </a:ext>
            </a:extLst>
          </p:cNvPr>
          <p:cNvSpPr/>
          <p:nvPr/>
        </p:nvSpPr>
        <p:spPr>
          <a:xfrm>
            <a:off x="9357834" y="5001594"/>
            <a:ext cx="1109330" cy="67516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device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emulator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2DAA4C0-A1D4-944B-CC6C-EFC58E66BD9A}"/>
              </a:ext>
            </a:extLst>
          </p:cNvPr>
          <p:cNvCxnSpPr>
            <a:cxnSpLocks/>
          </p:cNvCxnSpPr>
          <p:nvPr/>
        </p:nvCxnSpPr>
        <p:spPr>
          <a:xfrm>
            <a:off x="8166018" y="5339178"/>
            <a:ext cx="1191816" cy="0"/>
          </a:xfrm>
          <a:prstGeom prst="straightConnector1">
            <a:avLst/>
          </a:prstGeom>
          <a:ln w="57150" cmpd="sng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AF935B6F-EDB0-A4E3-F6B8-BC86C03F517A}"/>
              </a:ext>
            </a:extLst>
          </p:cNvPr>
          <p:cNvSpPr txBox="1"/>
          <p:nvPr/>
        </p:nvSpPr>
        <p:spPr>
          <a:xfrm>
            <a:off x="8323344" y="5363392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paging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86E7F941-28B6-3844-FD79-AF8C06B43D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2465" y="4984110"/>
            <a:ext cx="1458096" cy="764488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4BAC56BE-139E-936F-345D-FB0C2579D944}"/>
              </a:ext>
            </a:extLst>
          </p:cNvPr>
          <p:cNvSpPr/>
          <p:nvPr/>
        </p:nvSpPr>
        <p:spPr>
          <a:xfrm>
            <a:off x="1522174" y="4430094"/>
            <a:ext cx="2041451" cy="181816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745D5CF-53F6-6D9B-6AB5-2048856D6AD0}"/>
              </a:ext>
            </a:extLst>
          </p:cNvPr>
          <p:cNvSpPr txBox="1"/>
          <p:nvPr/>
        </p:nvSpPr>
        <p:spPr>
          <a:xfrm>
            <a:off x="1858873" y="6246088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source host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0D8AFFB-BFAF-F697-FBDA-E6A7DA0B496A}"/>
              </a:ext>
            </a:extLst>
          </p:cNvPr>
          <p:cNvSpPr/>
          <p:nvPr/>
        </p:nvSpPr>
        <p:spPr>
          <a:xfrm>
            <a:off x="1982724" y="4779194"/>
            <a:ext cx="1109330" cy="11199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VM's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ADB0882-EB4D-CDB7-84C5-5B4BBF00DA0B}"/>
              </a:ext>
            </a:extLst>
          </p:cNvPr>
          <p:cNvCxnSpPr>
            <a:cxnSpLocks/>
            <a:stCxn id="28" idx="3"/>
          </p:cNvCxnSpPr>
          <p:nvPr/>
        </p:nvCxnSpPr>
        <p:spPr>
          <a:xfrm>
            <a:off x="3092054" y="5339176"/>
            <a:ext cx="2265532" cy="1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9DFE0F4-5FD6-5FDE-3917-B71E051DEA61}"/>
              </a:ext>
            </a:extLst>
          </p:cNvPr>
          <p:cNvSpPr txBox="1"/>
          <p:nvPr/>
        </p:nvSpPr>
        <p:spPr>
          <a:xfrm>
            <a:off x="3802101" y="4914425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transfer</a:t>
            </a:r>
          </a:p>
        </p:txBody>
      </p:sp>
    </p:spTree>
    <p:extLst>
      <p:ext uri="{BB962C8B-B14F-4D97-AF65-F5344CB8AC3E}">
        <p14:creationId xmlns:p14="http://schemas.microsoft.com/office/powerpoint/2010/main" val="19775078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6542"/>
    </mc:Choice>
    <mc:Fallback>
      <p:transition spd="slow" advTm="5654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C8A25-F2E1-CDB1-1B33-BFF8E9D96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Our Approach: VMemDirect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68B9B6-226C-11BF-D861-03263EF67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Provide private virtual memory per VM</a:t>
            </a:r>
          </a:p>
          <a:p>
            <a:pPr lvl="1"/>
            <a:r>
              <a:rPr lang="en-JP" dirty="0"/>
              <a:t>Assign a fixed amount of physical memory</a:t>
            </a:r>
          </a:p>
          <a:p>
            <a:pPr lvl="1"/>
            <a:r>
              <a:rPr lang="en-JP" dirty="0"/>
              <a:t>Use an NVMe SSD as private swap space</a:t>
            </a:r>
          </a:p>
          <a:p>
            <a:r>
              <a:rPr lang="en-JP" dirty="0"/>
              <a:t>Migrate a VM to a small host using private virtual memory</a:t>
            </a:r>
          </a:p>
          <a:p>
            <a:pPr lvl="1"/>
            <a:r>
              <a:rPr lang="en-JP" dirty="0"/>
              <a:t>Avoid paging caused by the device emulator at destination</a:t>
            </a:r>
          </a:p>
          <a:p>
            <a:pPr lvl="1"/>
            <a:r>
              <a:rPr lang="en-JP" dirty="0"/>
              <a:t>The device emulator runs outside private virtual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5B55D-05B8-C0C7-CBF1-465986AD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AB1973-7139-0AAD-A629-DF4BA87AB523}"/>
              </a:ext>
            </a:extLst>
          </p:cNvPr>
          <p:cNvSpPr/>
          <p:nvPr/>
        </p:nvSpPr>
        <p:spPr>
          <a:xfrm>
            <a:off x="5015089" y="4332660"/>
            <a:ext cx="5415454" cy="195118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7D2C814-FDA5-6D8F-DBA4-9171972BFC42}"/>
              </a:ext>
            </a:extLst>
          </p:cNvPr>
          <p:cNvSpPr/>
          <p:nvPr/>
        </p:nvSpPr>
        <p:spPr>
          <a:xfrm>
            <a:off x="5316277" y="4690380"/>
            <a:ext cx="3094073" cy="14233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463C83-45F2-E36A-0DA1-8E3449C93E75}"/>
              </a:ext>
            </a:extLst>
          </p:cNvPr>
          <p:cNvSpPr/>
          <p:nvPr/>
        </p:nvSpPr>
        <p:spPr>
          <a:xfrm>
            <a:off x="1637414" y="4332660"/>
            <a:ext cx="2041451" cy="195118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3FE05F4-A1F8-C95F-19E9-2EA248276B07}"/>
              </a:ext>
            </a:extLst>
          </p:cNvPr>
          <p:cNvSpPr txBox="1"/>
          <p:nvPr/>
        </p:nvSpPr>
        <p:spPr>
          <a:xfrm>
            <a:off x="1974113" y="6281674"/>
            <a:ext cx="13773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source host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3EE6949-15C3-C2B6-28F3-CF3C9621D8E8}"/>
              </a:ext>
            </a:extLst>
          </p:cNvPr>
          <p:cNvSpPr/>
          <p:nvPr/>
        </p:nvSpPr>
        <p:spPr>
          <a:xfrm>
            <a:off x="2097964" y="4814780"/>
            <a:ext cx="1109330" cy="11199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VM's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F5F3F64-C3A9-0BC3-4399-154E5440758D}"/>
              </a:ext>
            </a:extLst>
          </p:cNvPr>
          <p:cNvSpPr/>
          <p:nvPr/>
        </p:nvSpPr>
        <p:spPr>
          <a:xfrm>
            <a:off x="5547257" y="5239203"/>
            <a:ext cx="1109330" cy="67516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physical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6F50EDC-07C5-490D-1DDD-F11C91A0813C}"/>
              </a:ext>
            </a:extLst>
          </p:cNvPr>
          <p:cNvSpPr txBox="1"/>
          <p:nvPr/>
        </p:nvSpPr>
        <p:spPr>
          <a:xfrm>
            <a:off x="6881359" y="4739105"/>
            <a:ext cx="1402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private</a:t>
            </a:r>
          </a:p>
          <a:p>
            <a:pPr algn="ctr"/>
            <a:r>
              <a:rPr lang="en-JP" dirty="0"/>
              <a:t>swap space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BEB253-C17A-4F74-C22B-C436B80D2AD6}"/>
              </a:ext>
            </a:extLst>
          </p:cNvPr>
          <p:cNvSpPr txBox="1"/>
          <p:nvPr/>
        </p:nvSpPr>
        <p:spPr>
          <a:xfrm>
            <a:off x="6861516" y="6281674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destination host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6BE1CC1-1350-2514-3FCF-39ADA0864BF3}"/>
              </a:ext>
            </a:extLst>
          </p:cNvPr>
          <p:cNvCxnSpPr>
            <a:cxnSpLocks/>
          </p:cNvCxnSpPr>
          <p:nvPr/>
        </p:nvCxnSpPr>
        <p:spPr>
          <a:xfrm>
            <a:off x="3215330" y="5576787"/>
            <a:ext cx="2331927" cy="0"/>
          </a:xfrm>
          <a:prstGeom prst="straightConnector1">
            <a:avLst/>
          </a:prstGeom>
          <a:ln w="28575" cmpd="sng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F5B5A0F-D3D9-DF61-4086-8DEDF1D6B49C}"/>
              </a:ext>
            </a:extLst>
          </p:cNvPr>
          <p:cNvSpPr txBox="1"/>
          <p:nvPr/>
        </p:nvSpPr>
        <p:spPr>
          <a:xfrm>
            <a:off x="3890222" y="5175721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transfer</a:t>
            </a:r>
          </a:p>
        </p:txBody>
      </p:sp>
      <p:sp>
        <p:nvSpPr>
          <p:cNvPr id="18" name="Can 17">
            <a:extLst>
              <a:ext uri="{FF2B5EF4-FFF2-40B4-BE49-F238E27FC236}">
                <a16:creationId xmlns:a16="http://schemas.microsoft.com/office/drawing/2014/main" id="{FA207CB1-3FE1-B84B-83A1-5B55F4047771}"/>
              </a:ext>
            </a:extLst>
          </p:cNvPr>
          <p:cNvSpPr/>
          <p:nvPr/>
        </p:nvSpPr>
        <p:spPr>
          <a:xfrm>
            <a:off x="7396718" y="5394086"/>
            <a:ext cx="372231" cy="373839"/>
          </a:xfrm>
          <a:prstGeom prst="ca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B8DB36C-7251-402C-1226-9CE4D3F0B303}"/>
              </a:ext>
            </a:extLst>
          </p:cNvPr>
          <p:cNvSpPr/>
          <p:nvPr/>
        </p:nvSpPr>
        <p:spPr>
          <a:xfrm>
            <a:off x="8761267" y="5360387"/>
            <a:ext cx="1109330" cy="675169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device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emulator</a:t>
            </a:r>
          </a:p>
        </p:txBody>
      </p:sp>
      <p:sp>
        <p:nvSpPr>
          <p:cNvPr id="28" name="Can 27">
            <a:extLst>
              <a:ext uri="{FF2B5EF4-FFF2-40B4-BE49-F238E27FC236}">
                <a16:creationId xmlns:a16="http://schemas.microsoft.com/office/drawing/2014/main" id="{1646E41C-ADF8-73DD-23B4-3015FCDFF09B}"/>
              </a:ext>
            </a:extLst>
          </p:cNvPr>
          <p:cNvSpPr/>
          <p:nvPr/>
        </p:nvSpPr>
        <p:spPr>
          <a:xfrm>
            <a:off x="9129816" y="4636442"/>
            <a:ext cx="372231" cy="373839"/>
          </a:xfrm>
          <a:prstGeom prst="ca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8D2DC1-4A3D-01A3-EA3D-E6E9387B8C80}"/>
              </a:ext>
            </a:extLst>
          </p:cNvPr>
          <p:cNvSpPr txBox="1"/>
          <p:nvPr/>
        </p:nvSpPr>
        <p:spPr>
          <a:xfrm>
            <a:off x="5689257" y="4322470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private virtual memory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A91F5AA-4218-9A19-FC91-5B90EA6FB1D7}"/>
              </a:ext>
            </a:extLst>
          </p:cNvPr>
          <p:cNvSpPr txBox="1"/>
          <p:nvPr/>
        </p:nvSpPr>
        <p:spPr>
          <a:xfrm>
            <a:off x="9541263" y="4476236"/>
            <a:ext cx="8002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swap</a:t>
            </a:r>
          </a:p>
          <a:p>
            <a:pPr algn="ctr"/>
            <a:r>
              <a:rPr lang="en-JP" dirty="0"/>
              <a:t>space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A5E73F6-B380-6912-1EDE-F9BE009E9259}"/>
              </a:ext>
            </a:extLst>
          </p:cNvPr>
          <p:cNvCxnSpPr>
            <a:cxnSpLocks/>
            <a:stCxn id="28" idx="3"/>
            <a:endCxn id="21" idx="0"/>
          </p:cNvCxnSpPr>
          <p:nvPr/>
        </p:nvCxnSpPr>
        <p:spPr>
          <a:xfrm>
            <a:off x="9315932" y="5010281"/>
            <a:ext cx="0" cy="350106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ysDot"/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1298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1505"/>
    </mc:Choice>
    <mc:Fallback>
      <p:transition spd="slow" advTm="51505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AA39C-6D58-3827-47A7-32506894B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Direct Memory Transfer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8F9FB-4937-94A0-9759-92E57061A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Transfer memory data without relying on paging</a:t>
            </a:r>
          </a:p>
          <a:p>
            <a:pPr lvl="1"/>
            <a:r>
              <a:rPr lang="en-JP" dirty="0"/>
              <a:t>Store directly to either physical memory or private swap space</a:t>
            </a:r>
          </a:p>
          <a:p>
            <a:pPr lvl="1"/>
            <a:r>
              <a:rPr lang="en-JP" dirty="0"/>
              <a:t>No data in physical memory is paged out</a:t>
            </a:r>
          </a:p>
          <a:p>
            <a:pPr lvl="1"/>
            <a:r>
              <a:rPr lang="en-JP" dirty="0"/>
              <a:t>No memory data in private swap space is paged in</a:t>
            </a:r>
          </a:p>
          <a:p>
            <a:r>
              <a:rPr lang="en-JP" dirty="0"/>
              <a:t>Retransfer updated memory data to the same locations</a:t>
            </a:r>
          </a:p>
          <a:p>
            <a:pPr lvl="1"/>
            <a:r>
              <a:rPr lang="en-JP" dirty="0"/>
              <a:t>Update data in physical memory or private swap space directly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3FA903-903B-7356-8C02-2D95ED1BA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AF7BC2-6AE1-5C2D-9BCC-502DE3AF2668}"/>
              </a:ext>
            </a:extLst>
          </p:cNvPr>
          <p:cNvSpPr/>
          <p:nvPr/>
        </p:nvSpPr>
        <p:spPr>
          <a:xfrm>
            <a:off x="5741584" y="4364559"/>
            <a:ext cx="3568843" cy="195118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314454-D0CA-2D8E-3E13-334B6EFFC152}"/>
              </a:ext>
            </a:extLst>
          </p:cNvPr>
          <p:cNvSpPr/>
          <p:nvPr/>
        </p:nvSpPr>
        <p:spPr>
          <a:xfrm>
            <a:off x="5961390" y="4722279"/>
            <a:ext cx="3150712" cy="14233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6B7090-2AC2-B333-D1AB-3A142DC33E14}"/>
              </a:ext>
            </a:extLst>
          </p:cNvPr>
          <p:cNvSpPr/>
          <p:nvPr/>
        </p:nvSpPr>
        <p:spPr>
          <a:xfrm>
            <a:off x="2349794" y="4364559"/>
            <a:ext cx="2041451" cy="195118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8B146B-3F6B-C589-87F8-5268254675FB}"/>
              </a:ext>
            </a:extLst>
          </p:cNvPr>
          <p:cNvSpPr txBox="1"/>
          <p:nvPr/>
        </p:nvSpPr>
        <p:spPr>
          <a:xfrm>
            <a:off x="1323280" y="4947936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source</a:t>
            </a:r>
          </a:p>
          <a:p>
            <a:pPr algn="ctr"/>
            <a:r>
              <a:rPr lang="en-JP" dirty="0"/>
              <a:t>host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9EF2727-248C-84DA-9CCA-7BB480666C94}"/>
              </a:ext>
            </a:extLst>
          </p:cNvPr>
          <p:cNvSpPr/>
          <p:nvPr/>
        </p:nvSpPr>
        <p:spPr>
          <a:xfrm>
            <a:off x="2810344" y="4846679"/>
            <a:ext cx="1109330" cy="11199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VM's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F13D82-4D97-1C5A-9A56-D200093EB0C3}"/>
              </a:ext>
            </a:extLst>
          </p:cNvPr>
          <p:cNvSpPr/>
          <p:nvPr/>
        </p:nvSpPr>
        <p:spPr>
          <a:xfrm>
            <a:off x="6185206" y="5271102"/>
            <a:ext cx="1109330" cy="67516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physical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69CFB1C-17EE-3837-7D5C-1D4A88DBEBC4}"/>
              </a:ext>
            </a:extLst>
          </p:cNvPr>
          <p:cNvSpPr txBox="1"/>
          <p:nvPr/>
        </p:nvSpPr>
        <p:spPr>
          <a:xfrm>
            <a:off x="7593738" y="4766423"/>
            <a:ext cx="1402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private</a:t>
            </a:r>
          </a:p>
          <a:p>
            <a:pPr algn="ctr"/>
            <a:r>
              <a:rPr lang="en-JP" dirty="0"/>
              <a:t>swap space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AC17CA-1548-BE83-D7FF-954692CFFFB1}"/>
              </a:ext>
            </a:extLst>
          </p:cNvPr>
          <p:cNvSpPr txBox="1"/>
          <p:nvPr/>
        </p:nvSpPr>
        <p:spPr>
          <a:xfrm>
            <a:off x="9446462" y="5016986"/>
            <a:ext cx="1300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destination</a:t>
            </a:r>
          </a:p>
          <a:p>
            <a:pPr algn="ctr"/>
            <a:r>
              <a:rPr lang="en-JP" dirty="0"/>
              <a:t>host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1A3AF6D-1CCD-34FA-5111-5D908796254A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3919674" y="5607601"/>
            <a:ext cx="2265532" cy="1086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68AD3257-39A7-2424-8B8A-85F672F0504A}"/>
              </a:ext>
            </a:extLst>
          </p:cNvPr>
          <p:cNvSpPr txBox="1"/>
          <p:nvPr/>
        </p:nvSpPr>
        <p:spPr>
          <a:xfrm>
            <a:off x="4568974" y="5831809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transfer</a:t>
            </a:r>
          </a:p>
        </p:txBody>
      </p:sp>
      <p:sp>
        <p:nvSpPr>
          <p:cNvPr id="17" name="Can 16">
            <a:extLst>
              <a:ext uri="{FF2B5EF4-FFF2-40B4-BE49-F238E27FC236}">
                <a16:creationId xmlns:a16="http://schemas.microsoft.com/office/drawing/2014/main" id="{4D65055E-B979-81F0-233A-459BDD47EDBA}"/>
              </a:ext>
            </a:extLst>
          </p:cNvPr>
          <p:cNvSpPr/>
          <p:nvPr/>
        </p:nvSpPr>
        <p:spPr>
          <a:xfrm>
            <a:off x="8109097" y="5420681"/>
            <a:ext cx="372231" cy="373839"/>
          </a:xfrm>
          <a:prstGeom prst="ca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C782AB3-28B2-67FF-192E-F3DC6C82C625}"/>
              </a:ext>
            </a:extLst>
          </p:cNvPr>
          <p:cNvSpPr txBox="1"/>
          <p:nvPr/>
        </p:nvSpPr>
        <p:spPr>
          <a:xfrm>
            <a:off x="6309487" y="4362122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private virtual memory</a:t>
            </a:r>
          </a:p>
        </p:txBody>
      </p:sp>
      <p:cxnSp>
        <p:nvCxnSpPr>
          <p:cNvPr id="24" name="Elbow Connector 23">
            <a:extLst>
              <a:ext uri="{FF2B5EF4-FFF2-40B4-BE49-F238E27FC236}">
                <a16:creationId xmlns:a16="http://schemas.microsoft.com/office/drawing/2014/main" id="{DFB69845-1699-E1A0-C15B-711B0258D993}"/>
              </a:ext>
            </a:extLst>
          </p:cNvPr>
          <p:cNvCxnSpPr>
            <a:cxnSpLocks/>
            <a:stCxn id="9" idx="2"/>
            <a:endCxn id="17" idx="3"/>
          </p:cNvCxnSpPr>
          <p:nvPr/>
        </p:nvCxnSpPr>
        <p:spPr>
          <a:xfrm rot="5400000" flipH="1" flipV="1">
            <a:off x="5744049" y="3415480"/>
            <a:ext cx="172123" cy="4930204"/>
          </a:xfrm>
          <a:prstGeom prst="bentConnector3">
            <a:avLst>
              <a:gd name="adj1" fmla="val -300930"/>
            </a:avLst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C1B0706-347A-579A-65DA-332F0DFB8CB8}"/>
              </a:ext>
            </a:extLst>
          </p:cNvPr>
          <p:cNvCxnSpPr>
            <a:cxnSpLocks/>
            <a:stCxn id="10" idx="3"/>
            <a:endCxn id="17" idx="2"/>
          </p:cNvCxnSpPr>
          <p:nvPr/>
        </p:nvCxnSpPr>
        <p:spPr>
          <a:xfrm flipV="1">
            <a:off x="7294536" y="5607601"/>
            <a:ext cx="814561" cy="1086"/>
          </a:xfrm>
          <a:prstGeom prst="straightConnector1">
            <a:avLst/>
          </a:prstGeom>
          <a:ln w="57150" cmpd="sng">
            <a:solidFill>
              <a:srgbClr val="FF0000"/>
            </a:solidFill>
            <a:prstDash val="sysDot"/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4505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7054"/>
    </mc:Choice>
    <mc:Fallback>
      <p:transition spd="slow" advTm="57054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B3839-6BF5-AB8B-4A72-1A7C09BE8D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Memory-devirtualizing VM Migration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E7F79-1C91-8DDA-114F-C7F2CED4C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Migrate a VM running on private virtual memory</a:t>
            </a:r>
          </a:p>
          <a:p>
            <a:pPr lvl="1"/>
            <a:r>
              <a:rPr lang="en-JP" dirty="0"/>
              <a:t>Transfer memory data without paging</a:t>
            </a:r>
          </a:p>
          <a:p>
            <a:pPr lvl="1"/>
            <a:r>
              <a:rPr lang="en-JP" dirty="0"/>
              <a:t>Read directly from both physical memory and private swap space</a:t>
            </a:r>
          </a:p>
          <a:p>
            <a:r>
              <a:rPr lang="en-JP" dirty="0"/>
              <a:t>Can perform memory-virtualizing VM migration as well</a:t>
            </a:r>
          </a:p>
          <a:p>
            <a:pPr lvl="1"/>
            <a:r>
              <a:rPr lang="en-JP" dirty="0"/>
              <a:t>Store directly to either physical memory or private swap space at destination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D9255D-9130-28EF-4DB9-22D953698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64F330-0E44-5FFE-E629-F62CDA23ADBC}"/>
              </a:ext>
            </a:extLst>
          </p:cNvPr>
          <p:cNvSpPr/>
          <p:nvPr/>
        </p:nvSpPr>
        <p:spPr>
          <a:xfrm>
            <a:off x="2126516" y="4353927"/>
            <a:ext cx="3568843" cy="195118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FEB472-0F55-9A1B-87D4-DFF035686DEF}"/>
              </a:ext>
            </a:extLst>
          </p:cNvPr>
          <p:cNvSpPr/>
          <p:nvPr/>
        </p:nvSpPr>
        <p:spPr>
          <a:xfrm>
            <a:off x="2346322" y="4711647"/>
            <a:ext cx="3150712" cy="142334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BBA4E0-DD07-2095-09F7-F6E38CC9215A}"/>
              </a:ext>
            </a:extLst>
          </p:cNvPr>
          <p:cNvSpPr/>
          <p:nvPr/>
        </p:nvSpPr>
        <p:spPr>
          <a:xfrm>
            <a:off x="2570138" y="5260470"/>
            <a:ext cx="1109330" cy="67516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physical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2C1040-BADC-6D67-94B0-D5BD55A11752}"/>
              </a:ext>
            </a:extLst>
          </p:cNvPr>
          <p:cNvSpPr txBox="1"/>
          <p:nvPr/>
        </p:nvSpPr>
        <p:spPr>
          <a:xfrm>
            <a:off x="4013828" y="4758832"/>
            <a:ext cx="1402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private</a:t>
            </a:r>
          </a:p>
          <a:p>
            <a:pPr algn="ctr"/>
            <a:r>
              <a:rPr lang="en-JP" dirty="0"/>
              <a:t>swap space</a:t>
            </a:r>
          </a:p>
        </p:txBody>
      </p:sp>
      <p:sp>
        <p:nvSpPr>
          <p:cNvPr id="9" name="Can 8">
            <a:extLst>
              <a:ext uri="{FF2B5EF4-FFF2-40B4-BE49-F238E27FC236}">
                <a16:creationId xmlns:a16="http://schemas.microsoft.com/office/drawing/2014/main" id="{CB1AB60C-3783-986B-1984-7F1EECD39958}"/>
              </a:ext>
            </a:extLst>
          </p:cNvPr>
          <p:cNvSpPr/>
          <p:nvPr/>
        </p:nvSpPr>
        <p:spPr>
          <a:xfrm>
            <a:off x="4494030" y="5410049"/>
            <a:ext cx="372231" cy="373839"/>
          </a:xfrm>
          <a:prstGeom prst="ca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499FE3-9DE4-470D-FF5D-93FB79D5F2AD}"/>
              </a:ext>
            </a:extLst>
          </p:cNvPr>
          <p:cNvSpPr txBox="1"/>
          <p:nvPr/>
        </p:nvSpPr>
        <p:spPr>
          <a:xfrm>
            <a:off x="2694419" y="4351490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private virtual memory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EFB868A-1F4D-710E-4EE5-5F8EA4DDCD25}"/>
              </a:ext>
            </a:extLst>
          </p:cNvPr>
          <p:cNvSpPr/>
          <p:nvPr/>
        </p:nvSpPr>
        <p:spPr>
          <a:xfrm>
            <a:off x="7399601" y="4353927"/>
            <a:ext cx="2041451" cy="195118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18D7C8-544E-BDEF-9426-700E8A45B1FB}"/>
              </a:ext>
            </a:extLst>
          </p:cNvPr>
          <p:cNvSpPr/>
          <p:nvPr/>
        </p:nvSpPr>
        <p:spPr>
          <a:xfrm>
            <a:off x="7860151" y="4836047"/>
            <a:ext cx="1109330" cy="11199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JP" dirty="0">
                <a:solidFill>
                  <a:schemeClr val="tx1"/>
                </a:solidFill>
              </a:rPr>
              <a:t>VM's</a:t>
            </a:r>
          </a:p>
          <a:p>
            <a:pPr algn="ctr"/>
            <a:r>
              <a:rPr lang="en-JP" dirty="0">
                <a:solidFill>
                  <a:schemeClr val="tx1"/>
                </a:solidFill>
              </a:rPr>
              <a:t>memory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538C4A5-AF6B-E5DD-8F2F-F08B89C1DF46}"/>
              </a:ext>
            </a:extLst>
          </p:cNvPr>
          <p:cNvSpPr txBox="1"/>
          <p:nvPr/>
        </p:nvSpPr>
        <p:spPr>
          <a:xfrm>
            <a:off x="1131525" y="493730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source</a:t>
            </a:r>
          </a:p>
          <a:p>
            <a:pPr algn="ctr"/>
            <a:r>
              <a:rPr lang="en-JP" dirty="0"/>
              <a:t>host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EE6E631-1165-F72E-DCAA-EFCE836CFF2D}"/>
              </a:ext>
            </a:extLst>
          </p:cNvPr>
          <p:cNvSpPr txBox="1"/>
          <p:nvPr/>
        </p:nvSpPr>
        <p:spPr>
          <a:xfrm>
            <a:off x="9589961" y="5014067"/>
            <a:ext cx="13003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destination</a:t>
            </a:r>
          </a:p>
          <a:p>
            <a:pPr algn="ctr"/>
            <a:r>
              <a:rPr lang="en-JP" dirty="0"/>
              <a:t>host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8BE8DDE-4E51-5568-44E6-19B9FC656F0B}"/>
              </a:ext>
            </a:extLst>
          </p:cNvPr>
          <p:cNvSpPr txBox="1"/>
          <p:nvPr/>
        </p:nvSpPr>
        <p:spPr>
          <a:xfrm>
            <a:off x="6063047" y="5850283"/>
            <a:ext cx="966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JP" dirty="0"/>
              <a:t>transfer</a:t>
            </a:r>
          </a:p>
        </p:txBody>
      </p: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0534AC24-5ABF-25F4-34FB-DF606706B37A}"/>
              </a:ext>
            </a:extLst>
          </p:cNvPr>
          <p:cNvCxnSpPr>
            <a:cxnSpLocks/>
            <a:stCxn id="7" idx="2"/>
            <a:endCxn id="12" idx="2"/>
          </p:cNvCxnSpPr>
          <p:nvPr/>
        </p:nvCxnSpPr>
        <p:spPr>
          <a:xfrm rot="16200000" flipH="1">
            <a:off x="5759623" y="3300818"/>
            <a:ext cx="20372" cy="5290013"/>
          </a:xfrm>
          <a:prstGeom prst="bentConnector3">
            <a:avLst>
              <a:gd name="adj1" fmla="val 2735701"/>
            </a:avLst>
          </a:prstGeom>
          <a:ln w="28575" cmpd="sng"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9F015BE-E733-FD31-A2DC-C32D191277F6}"/>
              </a:ext>
            </a:extLst>
          </p:cNvPr>
          <p:cNvCxnSpPr>
            <a:cxnSpLocks/>
          </p:cNvCxnSpPr>
          <p:nvPr/>
        </p:nvCxnSpPr>
        <p:spPr>
          <a:xfrm>
            <a:off x="4866261" y="5603583"/>
            <a:ext cx="2993890" cy="0"/>
          </a:xfrm>
          <a:prstGeom prst="straightConnector1">
            <a:avLst/>
          </a:prstGeom>
          <a:ln w="28575" cmpd="sng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352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6925"/>
    </mc:Choice>
    <mc:Fallback>
      <p:transition spd="slow" advTm="46925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F2055-0241-617A-ECB3-AADC65E2F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JP" dirty="0"/>
              <a:t>Chunk Queues for Efficient Paging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F78013-0211-E160-3976-4D6D12BFB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JP" dirty="0"/>
              <a:t>Achieve accurate LRU with 2</a:t>
            </a:r>
            <a:r>
              <a:rPr lang="en-JP" baseline="30000" dirty="0"/>
              <a:t>m</a:t>
            </a:r>
            <a:r>
              <a:rPr lang="en-JP" dirty="0"/>
              <a:t> chunk queues (m=8)</a:t>
            </a:r>
          </a:p>
          <a:p>
            <a:pPr lvl="1"/>
            <a:r>
              <a:rPr lang="en-JP" dirty="0"/>
              <a:t>Move a memory chunk from the i-th to (i+2</a:t>
            </a:r>
            <a:r>
              <a:rPr lang="en-JP" baseline="30000" dirty="0"/>
              <a:t>m-1</a:t>
            </a:r>
            <a:r>
              <a:rPr lang="en-JP" dirty="0"/>
              <a:t>)-th queue if accessed</a:t>
            </a:r>
          </a:p>
          <a:p>
            <a:pPr lvl="1"/>
            <a:r>
              <a:rPr lang="en-JP" dirty="0"/>
              <a:t>Periodically compress 2</a:t>
            </a:r>
            <a:r>
              <a:rPr lang="en-JP" baseline="30000" dirty="0"/>
              <a:t>m</a:t>
            </a:r>
            <a:r>
              <a:rPr lang="en-JP" dirty="0"/>
              <a:t> queues into 2</a:t>
            </a:r>
            <a:r>
              <a:rPr lang="en-JP" baseline="30000" dirty="0"/>
              <a:t>m-1</a:t>
            </a:r>
            <a:r>
              <a:rPr lang="en-JP" dirty="0"/>
              <a:t> queues for aging</a:t>
            </a:r>
          </a:p>
          <a:p>
            <a:r>
              <a:rPr lang="en-JP" dirty="0"/>
              <a:t>Achieve efficient LRU for paging</a:t>
            </a:r>
          </a:p>
          <a:p>
            <a:pPr lvl="1"/>
            <a:r>
              <a:rPr lang="en-JP" dirty="0"/>
              <a:t>Page-in: Append a memory chunk to the last queue in O(1)</a:t>
            </a:r>
          </a:p>
          <a:p>
            <a:pPr lvl="1"/>
            <a:r>
              <a:rPr lang="en-JP" dirty="0"/>
              <a:t>Page-out: Search for a non-empty queue from the 1st one in O(2</a:t>
            </a:r>
            <a:r>
              <a:rPr lang="en-JP" baseline="30000" dirty="0"/>
              <a:t>m</a:t>
            </a:r>
            <a:r>
              <a:rPr lang="en-JP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1BFB8-2712-4493-C557-B6D708C12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57A23-CB21-D340-80A0-623F78F268E8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714EDC-E75B-EFD8-6833-FCCBD18554D9}"/>
              </a:ext>
            </a:extLst>
          </p:cNvPr>
          <p:cNvSpPr/>
          <p:nvPr/>
        </p:nvSpPr>
        <p:spPr>
          <a:xfrm>
            <a:off x="1922709" y="4613358"/>
            <a:ext cx="2371056" cy="30856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98C6994-FE21-FED8-4C55-18472185DCA1}"/>
              </a:ext>
            </a:extLst>
          </p:cNvPr>
          <p:cNvSpPr txBox="1"/>
          <p:nvPr/>
        </p:nvSpPr>
        <p:spPr>
          <a:xfrm>
            <a:off x="2976723" y="5254192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26A3D9D-BB67-7E38-7BF7-0D1ABEFEC371}"/>
              </a:ext>
            </a:extLst>
          </p:cNvPr>
          <p:cNvSpPr txBox="1"/>
          <p:nvPr/>
        </p:nvSpPr>
        <p:spPr>
          <a:xfrm>
            <a:off x="2983844" y="582844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EBECEEB-404F-1A8D-7328-6DB684575450}"/>
              </a:ext>
            </a:extLst>
          </p:cNvPr>
          <p:cNvSpPr txBox="1"/>
          <p:nvPr/>
        </p:nvSpPr>
        <p:spPr>
          <a:xfrm>
            <a:off x="1561199" y="457833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F03173D-71B6-40EC-4890-A432429646C3}"/>
              </a:ext>
            </a:extLst>
          </p:cNvPr>
          <p:cNvSpPr txBox="1"/>
          <p:nvPr/>
        </p:nvSpPr>
        <p:spPr>
          <a:xfrm>
            <a:off x="1561199" y="498152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8631742-9F43-7BAD-F49E-A218FA37BB69}"/>
              </a:ext>
            </a:extLst>
          </p:cNvPr>
          <p:cNvSpPr txBox="1"/>
          <p:nvPr/>
        </p:nvSpPr>
        <p:spPr>
          <a:xfrm>
            <a:off x="1300870" y="555916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129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D07C882-FE7D-5352-CC3A-34425D9AFCFB}"/>
              </a:ext>
            </a:extLst>
          </p:cNvPr>
          <p:cNvSpPr txBox="1"/>
          <p:nvPr/>
        </p:nvSpPr>
        <p:spPr>
          <a:xfrm>
            <a:off x="1300870" y="614701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256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0C3716B-7B59-8E27-E8E6-C6D18F2196AA}"/>
              </a:ext>
            </a:extLst>
          </p:cNvPr>
          <p:cNvSpPr/>
          <p:nvPr/>
        </p:nvSpPr>
        <p:spPr>
          <a:xfrm>
            <a:off x="1922709" y="5016130"/>
            <a:ext cx="2371056" cy="30856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4649D0E-6F57-2A75-5BCD-1A92976FBBD2}"/>
              </a:ext>
            </a:extLst>
          </p:cNvPr>
          <p:cNvSpPr/>
          <p:nvPr/>
        </p:nvSpPr>
        <p:spPr>
          <a:xfrm>
            <a:off x="1922709" y="5589551"/>
            <a:ext cx="2371056" cy="30856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721FFA3-A015-346C-72F4-7146FCAABC3B}"/>
              </a:ext>
            </a:extLst>
          </p:cNvPr>
          <p:cNvSpPr/>
          <p:nvPr/>
        </p:nvSpPr>
        <p:spPr>
          <a:xfrm>
            <a:off x="1922709" y="6178232"/>
            <a:ext cx="2371056" cy="30856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8A67B3A-1711-D6F0-0605-8CCD1CE055AA}"/>
              </a:ext>
            </a:extLst>
          </p:cNvPr>
          <p:cNvSpPr/>
          <p:nvPr/>
        </p:nvSpPr>
        <p:spPr>
          <a:xfrm>
            <a:off x="2026502" y="4678798"/>
            <a:ext cx="168402" cy="1684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15E3BD9-2B59-125B-29BD-2CB4872E15FB}"/>
              </a:ext>
            </a:extLst>
          </p:cNvPr>
          <p:cNvSpPr/>
          <p:nvPr/>
        </p:nvSpPr>
        <p:spPr>
          <a:xfrm>
            <a:off x="2427852" y="4678798"/>
            <a:ext cx="168402" cy="1684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B426F7B-FB33-4582-6061-151369DBDF5A}"/>
              </a:ext>
            </a:extLst>
          </p:cNvPr>
          <p:cNvCxnSpPr>
            <a:stCxn id="27" idx="3"/>
            <a:endCxn id="28" idx="1"/>
          </p:cNvCxnSpPr>
          <p:nvPr/>
        </p:nvCxnSpPr>
        <p:spPr>
          <a:xfrm>
            <a:off x="2194904" y="4762999"/>
            <a:ext cx="232948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14BA539F-060C-AA05-8408-45C248A5FC18}"/>
              </a:ext>
            </a:extLst>
          </p:cNvPr>
          <p:cNvSpPr/>
          <p:nvPr/>
        </p:nvSpPr>
        <p:spPr>
          <a:xfrm>
            <a:off x="2829202" y="4675803"/>
            <a:ext cx="168402" cy="1684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CCADA8C-23C7-63B4-B6CA-5770AE2B7CFE}"/>
              </a:ext>
            </a:extLst>
          </p:cNvPr>
          <p:cNvCxnSpPr>
            <a:endCxn id="31" idx="1"/>
          </p:cNvCxnSpPr>
          <p:nvPr/>
        </p:nvCxnSpPr>
        <p:spPr>
          <a:xfrm>
            <a:off x="2596254" y="4760004"/>
            <a:ext cx="232948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4CD82EEB-9FDE-23A3-2874-A1B2847C3FD2}"/>
              </a:ext>
            </a:extLst>
          </p:cNvPr>
          <p:cNvSpPr/>
          <p:nvPr/>
        </p:nvSpPr>
        <p:spPr>
          <a:xfrm>
            <a:off x="3230552" y="4672808"/>
            <a:ext cx="168402" cy="1684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C771A0D-8A42-69E9-E1C8-A0FA7DD5B3D5}"/>
              </a:ext>
            </a:extLst>
          </p:cNvPr>
          <p:cNvCxnSpPr>
            <a:endCxn id="33" idx="1"/>
          </p:cNvCxnSpPr>
          <p:nvPr/>
        </p:nvCxnSpPr>
        <p:spPr>
          <a:xfrm>
            <a:off x="2997604" y="4757009"/>
            <a:ext cx="232948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A45FE689-0154-05D3-0E39-1CBB1F4D8086}"/>
              </a:ext>
            </a:extLst>
          </p:cNvPr>
          <p:cNvSpPr/>
          <p:nvPr/>
        </p:nvSpPr>
        <p:spPr>
          <a:xfrm>
            <a:off x="2026502" y="5087063"/>
            <a:ext cx="168402" cy="1684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6EBF634-F575-D54F-167E-6D17A58A5CFA}"/>
              </a:ext>
            </a:extLst>
          </p:cNvPr>
          <p:cNvSpPr/>
          <p:nvPr/>
        </p:nvSpPr>
        <p:spPr>
          <a:xfrm>
            <a:off x="2026502" y="6243178"/>
            <a:ext cx="168402" cy="16840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AE77317-6148-1F69-EE7C-AE2F48386EB6}"/>
              </a:ext>
            </a:extLst>
          </p:cNvPr>
          <p:cNvSpPr/>
          <p:nvPr/>
        </p:nvSpPr>
        <p:spPr>
          <a:xfrm>
            <a:off x="2427852" y="6243178"/>
            <a:ext cx="168402" cy="16840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AD10CC3-9A9A-F18C-32F0-CF6B5ED7CE65}"/>
              </a:ext>
            </a:extLst>
          </p:cNvPr>
          <p:cNvCxnSpPr>
            <a:stCxn id="38" idx="3"/>
            <a:endCxn id="39" idx="1"/>
          </p:cNvCxnSpPr>
          <p:nvPr/>
        </p:nvCxnSpPr>
        <p:spPr>
          <a:xfrm>
            <a:off x="2194904" y="6327379"/>
            <a:ext cx="232948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930CFF52-EDC1-F9D6-932A-796C8B430D1B}"/>
              </a:ext>
            </a:extLst>
          </p:cNvPr>
          <p:cNvSpPr/>
          <p:nvPr/>
        </p:nvSpPr>
        <p:spPr>
          <a:xfrm>
            <a:off x="2829202" y="6240183"/>
            <a:ext cx="168402" cy="16840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F193F35-0974-E8E4-491E-0B844C9EA69C}"/>
              </a:ext>
            </a:extLst>
          </p:cNvPr>
          <p:cNvCxnSpPr>
            <a:endCxn id="41" idx="1"/>
          </p:cNvCxnSpPr>
          <p:nvPr/>
        </p:nvCxnSpPr>
        <p:spPr>
          <a:xfrm>
            <a:off x="2596254" y="6324384"/>
            <a:ext cx="232948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F458F866-270A-BF08-E442-E9DA300DD49E}"/>
              </a:ext>
            </a:extLst>
          </p:cNvPr>
          <p:cNvSpPr/>
          <p:nvPr/>
        </p:nvSpPr>
        <p:spPr>
          <a:xfrm>
            <a:off x="7959101" y="4613358"/>
            <a:ext cx="2371056" cy="30856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DFF6F43-5242-8E9D-D330-AEE209081379}"/>
              </a:ext>
            </a:extLst>
          </p:cNvPr>
          <p:cNvSpPr txBox="1"/>
          <p:nvPr/>
        </p:nvSpPr>
        <p:spPr>
          <a:xfrm>
            <a:off x="9020236" y="5255465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: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F351BAF-3EA8-86EB-ABDA-689C8AB0F526}"/>
              </a:ext>
            </a:extLst>
          </p:cNvPr>
          <p:cNvSpPr txBox="1"/>
          <p:nvPr/>
        </p:nvSpPr>
        <p:spPr>
          <a:xfrm>
            <a:off x="9020236" y="5828440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: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1E08FD1-0CB4-75BF-6E34-DD6D0C1BC9DA}"/>
              </a:ext>
            </a:extLst>
          </p:cNvPr>
          <p:cNvSpPr txBox="1"/>
          <p:nvPr/>
        </p:nvSpPr>
        <p:spPr>
          <a:xfrm>
            <a:off x="7597591" y="4578333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F7AC158-0754-1148-318E-D98A0E7AC91B}"/>
              </a:ext>
            </a:extLst>
          </p:cNvPr>
          <p:cNvSpPr txBox="1"/>
          <p:nvPr/>
        </p:nvSpPr>
        <p:spPr>
          <a:xfrm>
            <a:off x="7597591" y="498152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07916C3-4FF7-AD19-2CB0-47D9696A0980}"/>
              </a:ext>
            </a:extLst>
          </p:cNvPr>
          <p:cNvSpPr txBox="1"/>
          <p:nvPr/>
        </p:nvSpPr>
        <p:spPr>
          <a:xfrm>
            <a:off x="7337262" y="5559165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129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429E597-4AD1-E1A8-57D1-7450ECCAC7D4}"/>
              </a:ext>
            </a:extLst>
          </p:cNvPr>
          <p:cNvSpPr txBox="1"/>
          <p:nvPr/>
        </p:nvSpPr>
        <p:spPr>
          <a:xfrm>
            <a:off x="7337262" y="6147019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256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00C2CC97-02CE-D3EA-9C68-F549E0CFCC5E}"/>
              </a:ext>
            </a:extLst>
          </p:cNvPr>
          <p:cNvSpPr/>
          <p:nvPr/>
        </p:nvSpPr>
        <p:spPr>
          <a:xfrm>
            <a:off x="7959101" y="5016130"/>
            <a:ext cx="2371056" cy="30856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2EA6AA34-2D47-B8B3-FFFF-5C65F2F72F79}"/>
              </a:ext>
            </a:extLst>
          </p:cNvPr>
          <p:cNvSpPr/>
          <p:nvPr/>
        </p:nvSpPr>
        <p:spPr>
          <a:xfrm>
            <a:off x="7959101" y="5589551"/>
            <a:ext cx="2371056" cy="30856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B228E41-717A-F5B1-F417-D27855DFBB64}"/>
              </a:ext>
            </a:extLst>
          </p:cNvPr>
          <p:cNvSpPr/>
          <p:nvPr/>
        </p:nvSpPr>
        <p:spPr>
          <a:xfrm>
            <a:off x="7959101" y="6178232"/>
            <a:ext cx="2371056" cy="30856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B932F2E-0383-5F99-0188-4C209D8BFBC1}"/>
              </a:ext>
            </a:extLst>
          </p:cNvPr>
          <p:cNvSpPr/>
          <p:nvPr/>
        </p:nvSpPr>
        <p:spPr>
          <a:xfrm>
            <a:off x="8064496" y="4678798"/>
            <a:ext cx="168402" cy="1684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349694BB-15E7-FF4C-5804-8384E46364A5}"/>
              </a:ext>
            </a:extLst>
          </p:cNvPr>
          <p:cNvSpPr/>
          <p:nvPr/>
        </p:nvSpPr>
        <p:spPr>
          <a:xfrm>
            <a:off x="8465846" y="4678798"/>
            <a:ext cx="168402" cy="1684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39504BB1-6093-1F85-9125-CCE4AFE6B14C}"/>
              </a:ext>
            </a:extLst>
          </p:cNvPr>
          <p:cNvCxnSpPr>
            <a:stCxn id="60" idx="3"/>
            <a:endCxn id="61" idx="1"/>
          </p:cNvCxnSpPr>
          <p:nvPr/>
        </p:nvCxnSpPr>
        <p:spPr>
          <a:xfrm>
            <a:off x="8232898" y="4762999"/>
            <a:ext cx="232948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577F2C07-DFC7-D0B2-B776-AC4DACECB946}"/>
              </a:ext>
            </a:extLst>
          </p:cNvPr>
          <p:cNvSpPr/>
          <p:nvPr/>
        </p:nvSpPr>
        <p:spPr>
          <a:xfrm>
            <a:off x="8867196" y="4675803"/>
            <a:ext cx="168402" cy="1684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6BD42C53-7544-EDAE-A456-E99C0871ED3A}"/>
              </a:ext>
            </a:extLst>
          </p:cNvPr>
          <p:cNvCxnSpPr>
            <a:endCxn id="63" idx="1"/>
          </p:cNvCxnSpPr>
          <p:nvPr/>
        </p:nvCxnSpPr>
        <p:spPr>
          <a:xfrm>
            <a:off x="8634248" y="4760004"/>
            <a:ext cx="232948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072B5E0F-523E-27A9-1F55-E68E2B403094}"/>
              </a:ext>
            </a:extLst>
          </p:cNvPr>
          <p:cNvSpPr/>
          <p:nvPr/>
        </p:nvSpPr>
        <p:spPr>
          <a:xfrm>
            <a:off x="9268546" y="4672808"/>
            <a:ext cx="168402" cy="1684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DBD3ECA6-07AE-36E1-D07F-D3A1B14ACFCC}"/>
              </a:ext>
            </a:extLst>
          </p:cNvPr>
          <p:cNvCxnSpPr>
            <a:endCxn id="65" idx="1"/>
          </p:cNvCxnSpPr>
          <p:nvPr/>
        </p:nvCxnSpPr>
        <p:spPr>
          <a:xfrm>
            <a:off x="9035598" y="4757009"/>
            <a:ext cx="232948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66">
            <a:extLst>
              <a:ext uri="{FF2B5EF4-FFF2-40B4-BE49-F238E27FC236}">
                <a16:creationId xmlns:a16="http://schemas.microsoft.com/office/drawing/2014/main" id="{5EFB2109-83F5-F536-29E1-E5B4AB816314}"/>
              </a:ext>
            </a:extLst>
          </p:cNvPr>
          <p:cNvSpPr/>
          <p:nvPr/>
        </p:nvSpPr>
        <p:spPr>
          <a:xfrm>
            <a:off x="8064496" y="5087063"/>
            <a:ext cx="168402" cy="1684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92ECCFB8-D2B5-C5CB-381F-655A105160BA}"/>
              </a:ext>
            </a:extLst>
          </p:cNvPr>
          <p:cNvSpPr/>
          <p:nvPr/>
        </p:nvSpPr>
        <p:spPr>
          <a:xfrm>
            <a:off x="8465846" y="5087063"/>
            <a:ext cx="168402" cy="1684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16D4201-DDF5-0A6F-288D-DB362E25BF45}"/>
              </a:ext>
            </a:extLst>
          </p:cNvPr>
          <p:cNvCxnSpPr>
            <a:cxnSpLocks/>
            <a:stCxn id="67" idx="3"/>
            <a:endCxn id="68" idx="1"/>
          </p:cNvCxnSpPr>
          <p:nvPr/>
        </p:nvCxnSpPr>
        <p:spPr>
          <a:xfrm>
            <a:off x="8232898" y="5171264"/>
            <a:ext cx="232948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74">
            <a:extLst>
              <a:ext uri="{FF2B5EF4-FFF2-40B4-BE49-F238E27FC236}">
                <a16:creationId xmlns:a16="http://schemas.microsoft.com/office/drawing/2014/main" id="{B72B5D58-B06F-49EA-4E19-55618A92310A}"/>
              </a:ext>
            </a:extLst>
          </p:cNvPr>
          <p:cNvCxnSpPr>
            <a:stCxn id="60" idx="0"/>
          </p:cNvCxnSpPr>
          <p:nvPr/>
        </p:nvCxnSpPr>
        <p:spPr>
          <a:xfrm rot="16200000" flipV="1">
            <a:off x="7833869" y="4363969"/>
            <a:ext cx="243391" cy="386267"/>
          </a:xfrm>
          <a:prstGeom prst="bentConnector2">
            <a:avLst/>
          </a:prstGeom>
          <a:ln w="28575" cmpd="sng">
            <a:solidFill>
              <a:srgbClr val="FF000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B45AD3BE-A07F-4CF1-77D6-D7FDD3F29669}"/>
              </a:ext>
            </a:extLst>
          </p:cNvPr>
          <p:cNvSpPr txBox="1"/>
          <p:nvPr/>
        </p:nvSpPr>
        <p:spPr>
          <a:xfrm>
            <a:off x="6690325" y="4228956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page-out</a:t>
            </a:r>
          </a:p>
        </p:txBody>
      </p: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93C85A23-3824-1235-C185-5EB21B9EC64F}"/>
              </a:ext>
            </a:extLst>
          </p:cNvPr>
          <p:cNvCxnSpPr>
            <a:cxnSpLocks/>
          </p:cNvCxnSpPr>
          <p:nvPr/>
        </p:nvCxnSpPr>
        <p:spPr>
          <a:xfrm flipH="1">
            <a:off x="10035913" y="6324859"/>
            <a:ext cx="578223" cy="0"/>
          </a:xfrm>
          <a:prstGeom prst="straightConnector1">
            <a:avLst/>
          </a:prstGeom>
          <a:ln w="28575" cmpd="sng">
            <a:solidFill>
              <a:srgbClr val="FF0000"/>
            </a:solidFill>
            <a:prstDash val="sysDash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ADF586E1-515C-F91B-79FF-EF14763A642E}"/>
              </a:ext>
            </a:extLst>
          </p:cNvPr>
          <p:cNvSpPr txBox="1"/>
          <p:nvPr/>
        </p:nvSpPr>
        <p:spPr>
          <a:xfrm>
            <a:off x="10614136" y="6117461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page-in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FC246B71-23E4-356B-7A15-A9F0A3393E40}"/>
              </a:ext>
            </a:extLst>
          </p:cNvPr>
          <p:cNvSpPr txBox="1"/>
          <p:nvPr/>
        </p:nvSpPr>
        <p:spPr>
          <a:xfrm>
            <a:off x="349334" y="4234605"/>
            <a:ext cx="2108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least recently used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D15BBB2-E2D7-B7FD-DD59-C75ED12BC860}"/>
              </a:ext>
            </a:extLst>
          </p:cNvPr>
          <p:cNvSpPr txBox="1"/>
          <p:nvPr/>
        </p:nvSpPr>
        <p:spPr>
          <a:xfrm>
            <a:off x="3790012" y="6457619"/>
            <a:ext cx="2121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/>
              <a:t>most recently used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50B0D275-BFEC-81A6-A589-41D28F688F43}"/>
              </a:ext>
            </a:extLst>
          </p:cNvPr>
          <p:cNvSpPr txBox="1"/>
          <p:nvPr/>
        </p:nvSpPr>
        <p:spPr>
          <a:xfrm>
            <a:off x="4296906" y="5042329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FF0000"/>
                </a:solidFill>
              </a:rPr>
              <a:t>accessed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BF16978-8C29-D505-B7C3-C0030C9449B3}"/>
              </a:ext>
            </a:extLst>
          </p:cNvPr>
          <p:cNvSpPr/>
          <p:nvPr/>
        </p:nvSpPr>
        <p:spPr>
          <a:xfrm>
            <a:off x="3626642" y="4675803"/>
            <a:ext cx="168402" cy="1684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37A04022-E33E-8846-CBB1-53C7AB055044}"/>
              </a:ext>
            </a:extLst>
          </p:cNvPr>
          <p:cNvCxnSpPr>
            <a:endCxn id="84" idx="1"/>
          </p:cNvCxnSpPr>
          <p:nvPr/>
        </p:nvCxnSpPr>
        <p:spPr>
          <a:xfrm>
            <a:off x="3393694" y="4760004"/>
            <a:ext cx="232948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Freeform 90">
            <a:extLst>
              <a:ext uri="{FF2B5EF4-FFF2-40B4-BE49-F238E27FC236}">
                <a16:creationId xmlns:a16="http://schemas.microsoft.com/office/drawing/2014/main" id="{9FC0A58F-B15C-2C3E-0C42-0935D9C3379C}"/>
              </a:ext>
            </a:extLst>
          </p:cNvPr>
          <p:cNvSpPr/>
          <p:nvPr/>
        </p:nvSpPr>
        <p:spPr>
          <a:xfrm>
            <a:off x="3831241" y="4744370"/>
            <a:ext cx="382981" cy="999461"/>
          </a:xfrm>
          <a:custGeom>
            <a:avLst/>
            <a:gdLst>
              <a:gd name="connsiteX0" fmla="*/ 42530 w 382981"/>
              <a:gd name="connsiteY0" fmla="*/ 0 h 999461"/>
              <a:gd name="connsiteX1" fmla="*/ 382772 w 382981"/>
              <a:gd name="connsiteY1" fmla="*/ 542261 h 999461"/>
              <a:gd name="connsiteX2" fmla="*/ 0 w 382981"/>
              <a:gd name="connsiteY2" fmla="*/ 999461 h 999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2981" h="999461">
                <a:moveTo>
                  <a:pt x="42530" y="0"/>
                </a:moveTo>
                <a:cubicBezTo>
                  <a:pt x="216195" y="187842"/>
                  <a:pt x="389860" y="375684"/>
                  <a:pt x="382772" y="542261"/>
                </a:cubicBezTo>
                <a:cubicBezTo>
                  <a:pt x="375684" y="708838"/>
                  <a:pt x="187842" y="854149"/>
                  <a:pt x="0" y="999461"/>
                </a:cubicBez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ACD5A3B0-1C90-A77C-F83F-062396426529}"/>
              </a:ext>
            </a:extLst>
          </p:cNvPr>
          <p:cNvSpPr/>
          <p:nvPr/>
        </p:nvSpPr>
        <p:spPr>
          <a:xfrm>
            <a:off x="9669895" y="4675803"/>
            <a:ext cx="168402" cy="1684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C9CDB75F-5602-1053-23BB-AACD687FF54A}"/>
              </a:ext>
            </a:extLst>
          </p:cNvPr>
          <p:cNvCxnSpPr>
            <a:endCxn id="96" idx="1"/>
          </p:cNvCxnSpPr>
          <p:nvPr/>
        </p:nvCxnSpPr>
        <p:spPr>
          <a:xfrm>
            <a:off x="9436947" y="4760004"/>
            <a:ext cx="232948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Rectangle 97">
            <a:extLst>
              <a:ext uri="{FF2B5EF4-FFF2-40B4-BE49-F238E27FC236}">
                <a16:creationId xmlns:a16="http://schemas.microsoft.com/office/drawing/2014/main" id="{809D81EF-FD7F-4122-46CA-756A9A28FE9A}"/>
              </a:ext>
            </a:extLst>
          </p:cNvPr>
          <p:cNvSpPr/>
          <p:nvPr/>
        </p:nvSpPr>
        <p:spPr>
          <a:xfrm>
            <a:off x="10071244" y="4678798"/>
            <a:ext cx="168402" cy="16840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80C6BF72-F962-5A76-2B8C-A076C2EF8E94}"/>
              </a:ext>
            </a:extLst>
          </p:cNvPr>
          <p:cNvCxnSpPr>
            <a:endCxn id="98" idx="1"/>
          </p:cNvCxnSpPr>
          <p:nvPr/>
        </p:nvCxnSpPr>
        <p:spPr>
          <a:xfrm>
            <a:off x="9838296" y="4762999"/>
            <a:ext cx="232948" cy="0"/>
          </a:xfrm>
          <a:prstGeom prst="straightConnector1">
            <a:avLst/>
          </a:prstGeom>
          <a:ln w="28575" cmpd="sng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0" name="Right Brace 99">
            <a:extLst>
              <a:ext uri="{FF2B5EF4-FFF2-40B4-BE49-F238E27FC236}">
                <a16:creationId xmlns:a16="http://schemas.microsoft.com/office/drawing/2014/main" id="{B82561DA-756B-5C23-DAAE-74579BB9823C}"/>
              </a:ext>
            </a:extLst>
          </p:cNvPr>
          <p:cNvSpPr/>
          <p:nvPr/>
        </p:nvSpPr>
        <p:spPr>
          <a:xfrm>
            <a:off x="5412818" y="4594791"/>
            <a:ext cx="213457" cy="1892002"/>
          </a:xfrm>
          <a:prstGeom prst="rightBrace">
            <a:avLst/>
          </a:prstGeom>
          <a:ln w="28575" cmpd="sng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01" name="Right Brace 100">
            <a:extLst>
              <a:ext uri="{FF2B5EF4-FFF2-40B4-BE49-F238E27FC236}">
                <a16:creationId xmlns:a16="http://schemas.microsoft.com/office/drawing/2014/main" id="{3EDD849E-BF5D-2EB7-2CC8-5B6E8B0395F3}"/>
              </a:ext>
            </a:extLst>
          </p:cNvPr>
          <p:cNvSpPr/>
          <p:nvPr/>
        </p:nvSpPr>
        <p:spPr>
          <a:xfrm rot="10800000">
            <a:off x="7081161" y="4676566"/>
            <a:ext cx="160040" cy="893330"/>
          </a:xfrm>
          <a:prstGeom prst="rightBrace">
            <a:avLst/>
          </a:prstGeom>
          <a:ln w="28575" cmpd="sng"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C6535DB6-0A63-EF64-F528-5C7463CCE5EC}"/>
              </a:ext>
            </a:extLst>
          </p:cNvPr>
          <p:cNvSpPr txBox="1"/>
          <p:nvPr/>
        </p:nvSpPr>
        <p:spPr>
          <a:xfrm>
            <a:off x="5788022" y="5582937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JP" dirty="0">
                <a:solidFill>
                  <a:srgbClr val="00B050"/>
                </a:solidFill>
              </a:rPr>
              <a:t>compress</a:t>
            </a:r>
          </a:p>
        </p:txBody>
      </p:sp>
      <p:sp>
        <p:nvSpPr>
          <p:cNvPr id="108" name="Right Arrow 107">
            <a:extLst>
              <a:ext uri="{FF2B5EF4-FFF2-40B4-BE49-F238E27FC236}">
                <a16:creationId xmlns:a16="http://schemas.microsoft.com/office/drawing/2014/main" id="{DE899BB2-1BB1-5007-4634-A963A1A18FF1}"/>
              </a:ext>
            </a:extLst>
          </p:cNvPr>
          <p:cNvSpPr/>
          <p:nvPr/>
        </p:nvSpPr>
        <p:spPr>
          <a:xfrm rot="20548788">
            <a:off x="5933767" y="5145171"/>
            <a:ext cx="914997" cy="402772"/>
          </a:xfrm>
          <a:prstGeom prst="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JP"/>
          </a:p>
        </p:txBody>
      </p:sp>
    </p:spTree>
    <p:extLst>
      <p:ext uri="{BB962C8B-B14F-4D97-AF65-F5344CB8AC3E}">
        <p14:creationId xmlns:p14="http://schemas.microsoft.com/office/powerpoint/2010/main" val="1954564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78231"/>
    </mc:Choice>
    <mc:Fallback>
      <p:transition spd="slow" advTm="78231"/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エッセンシャル">
  <a:themeElements>
    <a:clrScheme name="エッセンシャル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エッセンシャル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エッセンシャル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>
    <a:lnDef>
      <a:spPr>
        <a:ln w="28575" cmpd="sng">
          <a:solidFill>
            <a:schemeClr val="tx1"/>
          </a:solidFill>
          <a:tailEnd type="arrow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エッセンシャル.thmx</Template>
  <TotalTime>147786</TotalTime>
  <Words>2772</Words>
  <Application>Microsoft Macintosh PowerPoint</Application>
  <PresentationFormat>Widescreen</PresentationFormat>
  <Paragraphs>401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Calibri</vt:lpstr>
      <vt:lpstr>Tahoma</vt:lpstr>
      <vt:lpstr>エッセンシャル</vt:lpstr>
      <vt:lpstr>Memory-virtualizing and -devirtualizing VM Migration with Private Virtual Memory</vt:lpstr>
      <vt:lpstr>Memory-virtualizing VM Migration</vt:lpstr>
      <vt:lpstr>Issues of Using Traditional Virtual Memory</vt:lpstr>
      <vt:lpstr>Split Migration [Suetake+, CLOUD'18]</vt:lpstr>
      <vt:lpstr>Revisiting Memory-virtualizing VM Migration</vt:lpstr>
      <vt:lpstr>Our Approach: VMemDirect</vt:lpstr>
      <vt:lpstr>Direct Memory Transfer</vt:lpstr>
      <vt:lpstr>Memory-devirtualizing VM Migration</vt:lpstr>
      <vt:lpstr>Chunk Queues for Efficient Paging</vt:lpstr>
      <vt:lpstr>Asynchronous Paging</vt:lpstr>
      <vt:lpstr>Experiments</vt:lpstr>
      <vt:lpstr>Migration Performance</vt:lpstr>
      <vt:lpstr>Performance of Private Virtual Memory</vt:lpstr>
      <vt:lpstr>Conclusion</vt:lpstr>
    </vt:vector>
  </TitlesOfParts>
  <Company>Kyushu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クラウドにおける 仮想マシン・セキュリティ</dc:title>
  <dc:creator>Kourai Kenichi</dc:creator>
  <cp:lastModifiedBy>kourai kenichi</cp:lastModifiedBy>
  <cp:revision>2582</cp:revision>
  <cp:lastPrinted>2019-08-17T14:50:09Z</cp:lastPrinted>
  <dcterms:created xsi:type="dcterms:W3CDTF">2014-07-04T01:06:17Z</dcterms:created>
  <dcterms:modified xsi:type="dcterms:W3CDTF">2023-06-26T16:52:43Z</dcterms:modified>
</cp:coreProperties>
</file>