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32.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38.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42.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43.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4"/>
  </p:notesMasterIdLst>
  <p:sldIdLst>
    <p:sldId id="256" r:id="rId2"/>
    <p:sldId id="271" r:id="rId3"/>
    <p:sldId id="293" r:id="rId4"/>
    <p:sldId id="284" r:id="rId5"/>
    <p:sldId id="272" r:id="rId6"/>
    <p:sldId id="262" r:id="rId7"/>
    <p:sldId id="310" r:id="rId8"/>
    <p:sldId id="286" r:id="rId9"/>
    <p:sldId id="309" r:id="rId10"/>
    <p:sldId id="306" r:id="rId11"/>
    <p:sldId id="330" r:id="rId12"/>
    <p:sldId id="331" r:id="rId13"/>
    <p:sldId id="281" r:id="rId14"/>
    <p:sldId id="283" r:id="rId15"/>
    <p:sldId id="328" r:id="rId16"/>
    <p:sldId id="329" r:id="rId17"/>
    <p:sldId id="266" r:id="rId18"/>
    <p:sldId id="270" r:id="rId19"/>
    <p:sldId id="300" r:id="rId20"/>
    <p:sldId id="324" r:id="rId21"/>
    <p:sldId id="327" r:id="rId22"/>
    <p:sldId id="302" r:id="rId23"/>
    <p:sldId id="312" r:id="rId24"/>
    <p:sldId id="323" r:id="rId25"/>
    <p:sldId id="321" r:id="rId26"/>
    <p:sldId id="322" r:id="rId27"/>
    <p:sldId id="308" r:id="rId28"/>
    <p:sldId id="316" r:id="rId29"/>
    <p:sldId id="325" r:id="rId30"/>
    <p:sldId id="326" r:id="rId31"/>
    <p:sldId id="314" r:id="rId32"/>
    <p:sldId id="318" r:id="rId33"/>
    <p:sldId id="319" r:id="rId34"/>
    <p:sldId id="311" r:id="rId35"/>
    <p:sldId id="315" r:id="rId36"/>
    <p:sldId id="297" r:id="rId37"/>
    <p:sldId id="298" r:id="rId38"/>
    <p:sldId id="307" r:id="rId39"/>
    <p:sldId id="313" r:id="rId40"/>
    <p:sldId id="295" r:id="rId41"/>
    <p:sldId id="303" r:id="rId42"/>
    <p:sldId id="304" r:id="rId43"/>
    <p:sldId id="294" r:id="rId44"/>
    <p:sldId id="299" r:id="rId45"/>
    <p:sldId id="287" r:id="rId46"/>
    <p:sldId id="265" r:id="rId47"/>
    <p:sldId id="291" r:id="rId48"/>
    <p:sldId id="317" r:id="rId49"/>
    <p:sldId id="288" r:id="rId50"/>
    <p:sldId id="289" r:id="rId51"/>
    <p:sldId id="290" r:id="rId52"/>
    <p:sldId id="280" r:id="rId5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0000"/>
    <a:srgbClr val="BA55FF"/>
    <a:srgbClr val="CC7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0"/>
    <p:restoredTop sz="77930"/>
  </p:normalViewPr>
  <p:slideViewPr>
    <p:cSldViewPr snapToGrid="0" snapToObjects="1">
      <p:cViewPr varScale="1">
        <p:scale>
          <a:sx n="82" d="100"/>
          <a:sy n="82" d="100"/>
        </p:scale>
        <p:origin x="1352"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notesViewPr>
    <p:cSldViewPr snapToGrid="0" snapToObjects="1">
      <p:cViewPr varScale="1">
        <p:scale>
          <a:sx n="87" d="100"/>
          <a:sy n="87" d="100"/>
        </p:scale>
        <p:origin x="3904" y="1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Users/nonotomo/Documents/kvmonitor&#28204;&#23450;.xlsx" TargetMode="External"/><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Users/nonotomo/Documents/&#26360;&#39006;%20-%20&#33021;&#37326;&#26234;&#29572;&#12398;MacBook%20Pro/kvmonitor&#28204;&#23450;.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75225798981012"/>
          <c:y val="7.9728487798630648E-2"/>
          <c:w val="0.64778890690134305"/>
          <c:h val="0.77732358194982432"/>
        </c:manualLayout>
      </c:layout>
      <c:barChart>
        <c:barDir val="col"/>
        <c:grouping val="clustered"/>
        <c:varyColors val="0"/>
        <c:ser>
          <c:idx val="0"/>
          <c:order val="0"/>
          <c:tx>
            <c:strRef>
              <c:f>'2023_2_2'!$A$26</c:f>
              <c:strCache>
                <c:ptCount val="1"/>
                <c:pt idx="0">
                  <c:v>仮想ネットワーク</c:v>
                </c:pt>
              </c:strCache>
            </c:strRef>
          </c:tx>
          <c:spPr>
            <a:solidFill>
              <a:schemeClr val="accent1"/>
            </a:solidFill>
            <a:ln>
              <a:solidFill>
                <a:schemeClr val="tx1"/>
              </a:solidFill>
            </a:ln>
            <a:effectLst/>
          </c:spPr>
          <c:invertIfNegative val="0"/>
          <c:cat>
            <c:strRef>
              <c:f>'2023_2_2'!$B$25:$D$25</c:f>
              <c:strCache>
                <c:ptCount val="3"/>
                <c:pt idx="0">
                  <c:v>OS内</c:v>
                </c:pt>
                <c:pt idx="1">
                  <c:v>BitVisor</c:v>
                </c:pt>
                <c:pt idx="2">
                  <c:v>Xen</c:v>
                </c:pt>
              </c:strCache>
            </c:strRef>
          </c:cat>
          <c:val>
            <c:numRef>
              <c:f>'2023_2_2'!$B$26:$D$26</c:f>
              <c:numCache>
                <c:formatCode>General</c:formatCode>
                <c:ptCount val="3"/>
                <c:pt idx="0">
                  <c:v>0.88022222222222224</c:v>
                </c:pt>
                <c:pt idx="1">
                  <c:v>1.0857333333333334</c:v>
                </c:pt>
                <c:pt idx="2">
                  <c:v>1.6816666666666664</c:v>
                </c:pt>
              </c:numCache>
            </c:numRef>
          </c:val>
          <c:extLst>
            <c:ext xmlns:c16="http://schemas.microsoft.com/office/drawing/2014/chart" uri="{C3380CC4-5D6E-409C-BE32-E72D297353CC}">
              <c16:uniqueId val="{00000000-50F9-5247-B360-4B4F56FAF8D0}"/>
            </c:ext>
          </c:extLst>
        </c:ser>
        <c:ser>
          <c:idx val="2"/>
          <c:order val="1"/>
          <c:tx>
            <c:strRef>
              <c:f>'2023_2_2'!$A$30</c:f>
              <c:strCache>
                <c:ptCount val="1"/>
                <c:pt idx="0">
                  <c:v>共有メモリ</c:v>
                </c:pt>
              </c:strCache>
            </c:strRef>
          </c:tx>
          <c:spPr>
            <a:solidFill>
              <a:schemeClr val="accent2"/>
            </a:solidFill>
            <a:ln>
              <a:solidFill>
                <a:schemeClr val="tx1"/>
              </a:solidFill>
            </a:ln>
            <a:effectLst/>
          </c:spPr>
          <c:invertIfNegative val="0"/>
          <c:cat>
            <c:strRef>
              <c:f>'2023_2_2'!$B$25:$D$25</c:f>
              <c:strCache>
                <c:ptCount val="3"/>
                <c:pt idx="0">
                  <c:v>OS内</c:v>
                </c:pt>
                <c:pt idx="1">
                  <c:v>BitVisor</c:v>
                </c:pt>
                <c:pt idx="2">
                  <c:v>Xen</c:v>
                </c:pt>
              </c:strCache>
            </c:strRef>
          </c:cat>
          <c:val>
            <c:numRef>
              <c:f>'2023_2_2'!$B$30:$D$30</c:f>
              <c:numCache>
                <c:formatCode>General</c:formatCode>
                <c:ptCount val="3"/>
                <c:pt idx="0">
                  <c:v>0.28288888888888886</c:v>
                </c:pt>
                <c:pt idx="1">
                  <c:v>0.36295555555555553</c:v>
                </c:pt>
                <c:pt idx="2">
                  <c:v>0.33452222222222222</c:v>
                </c:pt>
              </c:numCache>
            </c:numRef>
          </c:val>
          <c:extLst>
            <c:ext xmlns:c16="http://schemas.microsoft.com/office/drawing/2014/chart" uri="{C3380CC4-5D6E-409C-BE32-E72D297353CC}">
              <c16:uniqueId val="{00000001-50F9-5247-B360-4B4F56FAF8D0}"/>
            </c:ext>
          </c:extLst>
        </c:ser>
        <c:dLbls>
          <c:showLegendKey val="0"/>
          <c:showVal val="0"/>
          <c:showCatName val="0"/>
          <c:showSerName val="0"/>
          <c:showPercent val="0"/>
          <c:showBubbleSize val="0"/>
        </c:dLbls>
        <c:gapWidth val="218"/>
        <c:overlap val="-27"/>
        <c:axId val="1378676240"/>
        <c:axId val="1378679776"/>
      </c:barChart>
      <c:catAx>
        <c:axId val="1378676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378679776"/>
        <c:crosses val="autoZero"/>
        <c:auto val="1"/>
        <c:lblAlgn val="ctr"/>
        <c:lblOffset val="100"/>
        <c:noMultiLvlLbl val="0"/>
      </c:catAx>
      <c:valAx>
        <c:axId val="1378679776"/>
        <c:scaling>
          <c:orientation val="minMax"/>
          <c:max val="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378676240"/>
        <c:crosses val="autoZero"/>
        <c:crossBetween val="between"/>
      </c:valAx>
      <c:spPr>
        <a:noFill/>
        <a:ln>
          <a:noFill/>
        </a:ln>
        <a:effectLst/>
      </c:spPr>
    </c:plotArea>
    <c:legend>
      <c:legendPos val="r"/>
      <c:layout>
        <c:manualLayout>
          <c:xMode val="edge"/>
          <c:yMode val="edge"/>
          <c:x val="0.7155232457156091"/>
          <c:y val="7.2283843651980623E-2"/>
          <c:w val="0.28039616141732282"/>
          <c:h val="0.23665241700525499"/>
        </c:manualLayout>
      </c:layout>
      <c:overlay val="0"/>
      <c:spPr>
        <a:noFill/>
        <a:ln>
          <a:noFill/>
        </a:ln>
        <a:effectLst/>
      </c:spPr>
      <c:txPr>
        <a:bodyPr rot="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38100" cap="flat" cmpd="sng" algn="ctr">
      <a:noFill/>
      <a:round/>
    </a:ln>
    <a:effectLst/>
  </c:spPr>
  <c:txPr>
    <a:bodyPr/>
    <a:lstStyle/>
    <a:p>
      <a:pPr>
        <a:defRPr sz="1600" b="1">
          <a:solidFill>
            <a:schemeClr val="tx1"/>
          </a:solidFill>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78924197822656"/>
          <c:y val="6.3950609563566435E-2"/>
          <c:w val="0.81692186568927549"/>
          <c:h val="0.8109578943915231"/>
        </c:manualLayout>
      </c:layout>
      <c:barChart>
        <c:barDir val="col"/>
        <c:grouping val="clustered"/>
        <c:varyColors val="0"/>
        <c:ser>
          <c:idx val="0"/>
          <c:order val="0"/>
          <c:tx>
            <c:strRef>
              <c:f>'12_15'!$B$19</c:f>
              <c:strCache>
                <c:ptCount val="1"/>
                <c:pt idx="0">
                  <c:v>e1000e</c:v>
                </c:pt>
              </c:strCache>
            </c:strRef>
          </c:tx>
          <c:spPr>
            <a:solidFill>
              <a:schemeClr val="accent1"/>
            </a:solidFill>
            <a:ln>
              <a:solidFill>
                <a:schemeClr val="tx1"/>
              </a:solidFill>
            </a:ln>
            <a:effectLst/>
          </c:spPr>
          <c:invertIfNegative val="0"/>
          <c:cat>
            <c:strRef>
              <c:f>'12_15'!$C$18:$E$18</c:f>
              <c:strCache>
                <c:ptCount val="3"/>
                <c:pt idx="0">
                  <c:v>OS内(SEVあり)</c:v>
                </c:pt>
                <c:pt idx="1">
                  <c:v>OS内(SEVなし)</c:v>
                </c:pt>
                <c:pt idx="2">
                  <c:v>ハイパーバイザ内</c:v>
                </c:pt>
              </c:strCache>
            </c:strRef>
          </c:cat>
          <c:val>
            <c:numRef>
              <c:f>'12_15'!$C$19:$E$19</c:f>
              <c:numCache>
                <c:formatCode>General</c:formatCode>
                <c:ptCount val="3"/>
                <c:pt idx="0">
                  <c:v>3.6210638000000004</c:v>
                </c:pt>
                <c:pt idx="1">
                  <c:v>2.9199897999999997</c:v>
                </c:pt>
                <c:pt idx="2">
                  <c:v>3.637556</c:v>
                </c:pt>
              </c:numCache>
            </c:numRef>
          </c:val>
          <c:extLst>
            <c:ext xmlns:c16="http://schemas.microsoft.com/office/drawing/2014/chart" uri="{C3380CC4-5D6E-409C-BE32-E72D297353CC}">
              <c16:uniqueId val="{00000000-70DA-2E48-BDBD-5057D6E02512}"/>
            </c:ext>
          </c:extLst>
        </c:ser>
        <c:ser>
          <c:idx val="1"/>
          <c:order val="1"/>
          <c:tx>
            <c:strRef>
              <c:f>'12_15'!$B$20</c:f>
              <c:strCache>
                <c:ptCount val="1"/>
                <c:pt idx="0">
                  <c:v>virtio</c:v>
                </c:pt>
              </c:strCache>
            </c:strRef>
          </c:tx>
          <c:spPr>
            <a:solidFill>
              <a:schemeClr val="accent2"/>
            </a:solidFill>
            <a:ln>
              <a:solidFill>
                <a:schemeClr val="tx1"/>
              </a:solidFill>
            </a:ln>
            <a:effectLst/>
          </c:spPr>
          <c:invertIfNegative val="0"/>
          <c:cat>
            <c:strRef>
              <c:f>'12_15'!$C$18:$E$18</c:f>
              <c:strCache>
                <c:ptCount val="3"/>
                <c:pt idx="0">
                  <c:v>OS内(SEVあり)</c:v>
                </c:pt>
                <c:pt idx="1">
                  <c:v>OS内(SEVなし)</c:v>
                </c:pt>
                <c:pt idx="2">
                  <c:v>ハイパーバイザ内</c:v>
                </c:pt>
              </c:strCache>
            </c:strRef>
          </c:cat>
          <c:val>
            <c:numRef>
              <c:f>'12_15'!$C$20:$E$20</c:f>
              <c:numCache>
                <c:formatCode>General</c:formatCode>
                <c:ptCount val="3"/>
                <c:pt idx="0">
                  <c:v>3.2276324999999999</c:v>
                </c:pt>
                <c:pt idx="1">
                  <c:v>2.676946</c:v>
                </c:pt>
              </c:numCache>
            </c:numRef>
          </c:val>
          <c:extLst>
            <c:ext xmlns:c16="http://schemas.microsoft.com/office/drawing/2014/chart" uri="{C3380CC4-5D6E-409C-BE32-E72D297353CC}">
              <c16:uniqueId val="{00000001-70DA-2E48-BDBD-5057D6E02512}"/>
            </c:ext>
          </c:extLst>
        </c:ser>
        <c:ser>
          <c:idx val="2"/>
          <c:order val="2"/>
          <c:tx>
            <c:strRef>
              <c:f>'12_15'!$B$21</c:f>
              <c:strCache>
                <c:ptCount val="1"/>
                <c:pt idx="0">
                  <c:v>共有メモリ</c:v>
                </c:pt>
              </c:strCache>
            </c:strRef>
          </c:tx>
          <c:spPr>
            <a:solidFill>
              <a:schemeClr val="accent4"/>
            </a:solidFill>
            <a:ln>
              <a:solidFill>
                <a:schemeClr val="tx1"/>
              </a:solidFill>
            </a:ln>
            <a:effectLst/>
          </c:spPr>
          <c:invertIfNegative val="0"/>
          <c:cat>
            <c:strRef>
              <c:f>'12_15'!$C$18:$E$18</c:f>
              <c:strCache>
                <c:ptCount val="3"/>
                <c:pt idx="0">
                  <c:v>OS内(SEVあり)</c:v>
                </c:pt>
                <c:pt idx="1">
                  <c:v>OS内(SEVなし)</c:v>
                </c:pt>
                <c:pt idx="2">
                  <c:v>ハイパーバイザ内</c:v>
                </c:pt>
              </c:strCache>
            </c:strRef>
          </c:cat>
          <c:val>
            <c:numRef>
              <c:f>'12_15'!$C$21:$E$21</c:f>
              <c:numCache>
                <c:formatCode>General</c:formatCode>
                <c:ptCount val="3"/>
                <c:pt idx="0">
                  <c:v>2.2468840000000001</c:v>
                </c:pt>
                <c:pt idx="1">
                  <c:v>2.3287199999999997</c:v>
                </c:pt>
              </c:numCache>
            </c:numRef>
          </c:val>
          <c:extLst>
            <c:ext xmlns:c16="http://schemas.microsoft.com/office/drawing/2014/chart" uri="{C3380CC4-5D6E-409C-BE32-E72D297353CC}">
              <c16:uniqueId val="{00000002-70DA-2E48-BDBD-5057D6E02512}"/>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09376"/>
        <c:crosses val="autoZero"/>
        <c:crossBetween val="between"/>
      </c:valAx>
      <c:spPr>
        <a:noFill/>
        <a:ln>
          <a:noFill/>
        </a:ln>
        <a:effectLst/>
      </c:spPr>
    </c:plotArea>
    <c:legend>
      <c:legendPos val="b"/>
      <c:layout>
        <c:manualLayout>
          <c:xMode val="edge"/>
          <c:yMode val="edge"/>
          <c:x val="0.30189116585029407"/>
          <c:y val="2.6228609916223451E-2"/>
          <c:w val="0.5991064463925202"/>
          <c:h val="9.8202935664696983E-2"/>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78924197822656"/>
          <c:y val="6.3950609563566435E-2"/>
          <c:w val="0.81692186568927549"/>
          <c:h val="0.8109578943915231"/>
        </c:manualLayout>
      </c:layout>
      <c:barChart>
        <c:barDir val="col"/>
        <c:grouping val="clustered"/>
        <c:varyColors val="0"/>
        <c:ser>
          <c:idx val="0"/>
          <c:order val="0"/>
          <c:tx>
            <c:strRef>
              <c:f>'12_15'!$B$43</c:f>
              <c:strCache>
                <c:ptCount val="1"/>
                <c:pt idx="0">
                  <c:v>e1000e</c:v>
                </c:pt>
              </c:strCache>
            </c:strRef>
          </c:tx>
          <c:spPr>
            <a:solidFill>
              <a:schemeClr val="accent1"/>
            </a:solidFill>
            <a:ln>
              <a:solidFill>
                <a:schemeClr val="tx1"/>
              </a:solidFill>
            </a:ln>
            <a:effectLst/>
          </c:spPr>
          <c:invertIfNegative val="0"/>
          <c:cat>
            <c:strRef>
              <c:f>'12_15'!$C$42:$E$42</c:f>
              <c:strCache>
                <c:ptCount val="3"/>
                <c:pt idx="0">
                  <c:v>OS内(SEVあり)</c:v>
                </c:pt>
                <c:pt idx="1">
                  <c:v>OS内(SEVなし)</c:v>
                </c:pt>
                <c:pt idx="2">
                  <c:v>ハイパーバイザ内</c:v>
                </c:pt>
              </c:strCache>
            </c:strRef>
          </c:cat>
          <c:val>
            <c:numRef>
              <c:f>'12_15'!$C$43:$E$43</c:f>
              <c:numCache>
                <c:formatCode>General</c:formatCode>
                <c:ptCount val="3"/>
                <c:pt idx="0">
                  <c:v>83.245511999999991</c:v>
                </c:pt>
                <c:pt idx="1">
                  <c:v>82.381135999999998</c:v>
                </c:pt>
                <c:pt idx="2">
                  <c:v>118.32406</c:v>
                </c:pt>
              </c:numCache>
            </c:numRef>
          </c:val>
          <c:extLst>
            <c:ext xmlns:c16="http://schemas.microsoft.com/office/drawing/2014/chart" uri="{C3380CC4-5D6E-409C-BE32-E72D297353CC}">
              <c16:uniqueId val="{00000000-89FD-4A43-B72C-6C339D4000BE}"/>
            </c:ext>
          </c:extLst>
        </c:ser>
        <c:ser>
          <c:idx val="1"/>
          <c:order val="1"/>
          <c:tx>
            <c:strRef>
              <c:f>'12_15'!$B$44</c:f>
              <c:strCache>
                <c:ptCount val="1"/>
                <c:pt idx="0">
                  <c:v>virtio</c:v>
                </c:pt>
              </c:strCache>
            </c:strRef>
          </c:tx>
          <c:spPr>
            <a:solidFill>
              <a:schemeClr val="accent2"/>
            </a:solidFill>
            <a:ln>
              <a:solidFill>
                <a:schemeClr val="tx1"/>
              </a:solidFill>
            </a:ln>
            <a:effectLst/>
          </c:spPr>
          <c:invertIfNegative val="0"/>
          <c:cat>
            <c:strRef>
              <c:f>'12_15'!$C$42:$E$42</c:f>
              <c:strCache>
                <c:ptCount val="3"/>
                <c:pt idx="0">
                  <c:v>OS内(SEVあり)</c:v>
                </c:pt>
                <c:pt idx="1">
                  <c:v>OS内(SEVなし)</c:v>
                </c:pt>
                <c:pt idx="2">
                  <c:v>ハイパーバイザ内</c:v>
                </c:pt>
              </c:strCache>
            </c:strRef>
          </c:cat>
          <c:val>
            <c:numRef>
              <c:f>'12_15'!$C$44:$E$44</c:f>
              <c:numCache>
                <c:formatCode>General</c:formatCode>
                <c:ptCount val="3"/>
                <c:pt idx="0">
                  <c:v>81.102180000000004</c:v>
                </c:pt>
                <c:pt idx="1">
                  <c:v>61.230819999999994</c:v>
                </c:pt>
              </c:numCache>
            </c:numRef>
          </c:val>
          <c:extLst>
            <c:ext xmlns:c16="http://schemas.microsoft.com/office/drawing/2014/chart" uri="{C3380CC4-5D6E-409C-BE32-E72D297353CC}">
              <c16:uniqueId val="{00000001-89FD-4A43-B72C-6C339D4000BE}"/>
            </c:ext>
          </c:extLst>
        </c:ser>
        <c:ser>
          <c:idx val="2"/>
          <c:order val="2"/>
          <c:tx>
            <c:strRef>
              <c:f>'12_15'!$B$45</c:f>
              <c:strCache>
                <c:ptCount val="1"/>
                <c:pt idx="0">
                  <c:v>共有メモリ</c:v>
                </c:pt>
              </c:strCache>
            </c:strRef>
          </c:tx>
          <c:spPr>
            <a:solidFill>
              <a:schemeClr val="accent4"/>
            </a:solidFill>
            <a:ln>
              <a:solidFill>
                <a:schemeClr val="tx1"/>
              </a:solidFill>
            </a:ln>
            <a:effectLst/>
          </c:spPr>
          <c:invertIfNegative val="0"/>
          <c:cat>
            <c:strRef>
              <c:f>'12_15'!$C$42:$E$42</c:f>
              <c:strCache>
                <c:ptCount val="3"/>
                <c:pt idx="0">
                  <c:v>OS内(SEVあり)</c:v>
                </c:pt>
                <c:pt idx="1">
                  <c:v>OS内(SEVなし)</c:v>
                </c:pt>
                <c:pt idx="2">
                  <c:v>ハイパーバイザ内</c:v>
                </c:pt>
              </c:strCache>
            </c:strRef>
          </c:cat>
          <c:val>
            <c:numRef>
              <c:f>'12_15'!$C$45:$E$45</c:f>
              <c:numCache>
                <c:formatCode>General</c:formatCode>
                <c:ptCount val="3"/>
                <c:pt idx="0">
                  <c:v>57.414000000000001</c:v>
                </c:pt>
                <c:pt idx="1">
                  <c:v>56.520540000000004</c:v>
                </c:pt>
              </c:numCache>
            </c:numRef>
          </c:val>
          <c:extLst>
            <c:ext xmlns:c16="http://schemas.microsoft.com/office/drawing/2014/chart" uri="{C3380CC4-5D6E-409C-BE32-E72D297353CC}">
              <c16:uniqueId val="{00000002-89FD-4A43-B72C-6C339D4000BE}"/>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09376"/>
        <c:crosses val="autoZero"/>
        <c:crossBetween val="between"/>
        <c:majorUnit val="20"/>
      </c:valAx>
      <c:spPr>
        <a:noFill/>
        <a:ln>
          <a:noFill/>
        </a:ln>
        <a:effectLst/>
      </c:spPr>
    </c:plotArea>
    <c:legend>
      <c:legendPos val="b"/>
      <c:layout>
        <c:manualLayout>
          <c:xMode val="edge"/>
          <c:yMode val="edge"/>
          <c:x val="0.30374555860104013"/>
          <c:y val="3.2111023622047243E-2"/>
          <c:w val="0.5991064463925202"/>
          <c:h val="9.8202935664696983E-2"/>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1377999237698"/>
          <c:y val="5.3938903151329279E-2"/>
          <c:w val="0.85071219403359699"/>
          <c:h val="0.75014559175726669"/>
        </c:manualLayout>
      </c:layout>
      <c:lineChart>
        <c:grouping val="standard"/>
        <c:varyColors val="0"/>
        <c:ser>
          <c:idx val="0"/>
          <c:order val="0"/>
          <c:spPr>
            <a:ln w="28575" cap="rnd">
              <a:solidFill>
                <a:schemeClr val="accent1"/>
              </a:solidFill>
              <a:round/>
            </a:ln>
            <a:effectLst/>
          </c:spPr>
          <c:marker>
            <c:symbol val="none"/>
          </c:marker>
          <c:cat>
            <c:numRef>
              <c:f>'6_22_wait_CPUusage%'!$A$3:$A$14</c:f>
              <c:numCache>
                <c:formatCode>General</c:formatCode>
                <c:ptCount val="12"/>
                <c:pt idx="0">
                  <c:v>100</c:v>
                </c:pt>
                <c:pt idx="1">
                  <c:v>110</c:v>
                </c:pt>
                <c:pt idx="2">
                  <c:v>120</c:v>
                </c:pt>
                <c:pt idx="3">
                  <c:v>130</c:v>
                </c:pt>
                <c:pt idx="4">
                  <c:v>140</c:v>
                </c:pt>
                <c:pt idx="5">
                  <c:v>150</c:v>
                </c:pt>
                <c:pt idx="6">
                  <c:v>160</c:v>
                </c:pt>
                <c:pt idx="7">
                  <c:v>170</c:v>
                </c:pt>
                <c:pt idx="8">
                  <c:v>180</c:v>
                </c:pt>
                <c:pt idx="9">
                  <c:v>190</c:v>
                </c:pt>
                <c:pt idx="10">
                  <c:v>200</c:v>
                </c:pt>
                <c:pt idx="11">
                  <c:v>210</c:v>
                </c:pt>
              </c:numCache>
            </c:numRef>
          </c:cat>
          <c:val>
            <c:numRef>
              <c:f>'6_22_wait_CPUusage%'!$B$3:$B$14</c:f>
              <c:numCache>
                <c:formatCode>General</c:formatCode>
                <c:ptCount val="12"/>
                <c:pt idx="0">
                  <c:v>56.6</c:v>
                </c:pt>
                <c:pt idx="1">
                  <c:v>57.6</c:v>
                </c:pt>
                <c:pt idx="2">
                  <c:v>59.1</c:v>
                </c:pt>
                <c:pt idx="3">
                  <c:v>45.9</c:v>
                </c:pt>
                <c:pt idx="4">
                  <c:v>48.4</c:v>
                </c:pt>
                <c:pt idx="5">
                  <c:v>42.6</c:v>
                </c:pt>
                <c:pt idx="6">
                  <c:v>48.3</c:v>
                </c:pt>
                <c:pt idx="7">
                  <c:v>40.6</c:v>
                </c:pt>
                <c:pt idx="8">
                  <c:v>40.1</c:v>
                </c:pt>
                <c:pt idx="9">
                  <c:v>35</c:v>
                </c:pt>
                <c:pt idx="10">
                  <c:v>3.8</c:v>
                </c:pt>
                <c:pt idx="11">
                  <c:v>2.2999999999999998</c:v>
                </c:pt>
              </c:numCache>
            </c:numRef>
          </c:val>
          <c:smooth val="0"/>
          <c:extLst>
            <c:ext xmlns:c16="http://schemas.microsoft.com/office/drawing/2014/chart" uri="{C3380CC4-5D6E-409C-BE32-E72D297353CC}">
              <c16:uniqueId val="{00000000-36E9-D647-B390-74C47CC58D92}"/>
            </c:ext>
          </c:extLst>
        </c:ser>
        <c:dLbls>
          <c:showLegendKey val="0"/>
          <c:showVal val="0"/>
          <c:showCatName val="0"/>
          <c:showSerName val="0"/>
          <c:showPercent val="0"/>
          <c:showBubbleSize val="0"/>
        </c:dLbls>
        <c:smooth val="0"/>
        <c:axId val="730234271"/>
        <c:axId val="713381807"/>
      </c:lineChart>
      <c:catAx>
        <c:axId val="730234271"/>
        <c:scaling>
          <c:orientation val="minMax"/>
        </c:scaling>
        <c:delete val="0"/>
        <c:axPos val="b"/>
        <c:title>
          <c:tx>
            <c:rich>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r>
                  <a:rPr lang="ja-JP" altLang="en-US"/>
                  <a:t>スリープ時間</a:t>
                </a:r>
                <a:r>
                  <a:rPr lang="en-US" altLang="ja-JP"/>
                  <a:t>[μs]</a:t>
                </a:r>
                <a:endParaRPr lang="ja-JP" altLang="en-US"/>
              </a:p>
            </c:rich>
          </c:tx>
          <c:overlay val="0"/>
          <c:spPr>
            <a:noFill/>
            <a:ln>
              <a:noFill/>
            </a:ln>
            <a:effectLst/>
          </c:spPr>
          <c:txPr>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13381807"/>
        <c:crosses val="autoZero"/>
        <c:auto val="1"/>
        <c:lblAlgn val="ctr"/>
        <c:lblOffset val="100"/>
        <c:noMultiLvlLbl val="0"/>
      </c:catAx>
      <c:valAx>
        <c:axId val="71338180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en-US" sz="1400"/>
                  <a:t>CPU</a:t>
                </a:r>
                <a:r>
                  <a:rPr lang="ja-JP" sz="1400"/>
                  <a:t>使用率</a:t>
                </a:r>
                <a:r>
                  <a:rPr lang="en-US" sz="1400"/>
                  <a:t>[%]</a:t>
                </a:r>
                <a:endParaRPr lang="ja-JP" sz="1400"/>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3023427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b="1">
          <a:solidFill>
            <a:schemeClr val="tx1"/>
          </a:solidFill>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615593208348"/>
          <c:y val="6.9753603492441973E-2"/>
          <c:w val="0.80428308913741664"/>
          <c:h val="0.87932062827807456"/>
        </c:manualLayout>
      </c:layout>
      <c:barChart>
        <c:barDir val="col"/>
        <c:grouping val="clustered"/>
        <c:varyColors val="0"/>
        <c:ser>
          <c:idx val="0"/>
          <c:order val="0"/>
          <c:tx>
            <c:v>blocking</c:v>
          </c:tx>
          <c:spPr>
            <a:solidFill>
              <a:schemeClr val="accent1"/>
            </a:solidFill>
            <a:ln>
              <a:solidFill>
                <a:schemeClr val="tx1"/>
              </a:solidFill>
            </a:ln>
            <a:effectLst/>
          </c:spPr>
          <c:invertIfNegative val="0"/>
          <c:val>
            <c:numRef>
              <c:f>'7_16'!$B$15</c:f>
              <c:numCache>
                <c:formatCode>General</c:formatCode>
                <c:ptCount val="1"/>
                <c:pt idx="0">
                  <c:v>3.1944379999999999</c:v>
                </c:pt>
              </c:numCache>
            </c:numRef>
          </c:val>
          <c:extLst>
            <c:ext xmlns:c16="http://schemas.microsoft.com/office/drawing/2014/chart" uri="{C3380CC4-5D6E-409C-BE32-E72D297353CC}">
              <c16:uniqueId val="{00000000-C6ED-7741-BB8B-2FFE20D69B0D}"/>
            </c:ext>
          </c:extLst>
        </c:ser>
        <c:ser>
          <c:idx val="1"/>
          <c:order val="1"/>
          <c:tx>
            <c:v>共有メモリ</c:v>
          </c:tx>
          <c:spPr>
            <a:solidFill>
              <a:schemeClr val="accent2"/>
            </a:solidFill>
            <a:ln>
              <a:solidFill>
                <a:schemeClr val="tx1"/>
              </a:solidFill>
            </a:ln>
            <a:effectLst/>
          </c:spPr>
          <c:invertIfNegative val="0"/>
          <c:val>
            <c:numRef>
              <c:f>'7_16'!$D$15</c:f>
              <c:numCache>
                <c:formatCode>General</c:formatCode>
                <c:ptCount val="1"/>
                <c:pt idx="0">
                  <c:v>2.1699532000000001</c:v>
                </c:pt>
              </c:numCache>
            </c:numRef>
          </c:val>
          <c:extLst>
            <c:ext xmlns:c16="http://schemas.microsoft.com/office/drawing/2014/chart" uri="{C3380CC4-5D6E-409C-BE32-E72D297353CC}">
              <c16:uniqueId val="{00000001-C6ED-7741-BB8B-2FFE20D69B0D}"/>
            </c:ext>
          </c:extLst>
        </c:ser>
        <c:ser>
          <c:idx val="2"/>
          <c:order val="2"/>
          <c:tx>
            <c:v>共有メモリ(スリープなし)</c:v>
          </c:tx>
          <c:spPr>
            <a:solidFill>
              <a:schemeClr val="accent4"/>
            </a:solidFill>
            <a:ln>
              <a:solidFill>
                <a:schemeClr val="tx1"/>
              </a:solidFill>
            </a:ln>
            <a:effectLst/>
          </c:spPr>
          <c:invertIfNegative val="0"/>
          <c:val>
            <c:numRef>
              <c:f>'7_16'!$D$16</c:f>
              <c:numCache>
                <c:formatCode>General</c:formatCode>
                <c:ptCount val="1"/>
                <c:pt idx="0">
                  <c:v>1.7877004000000003</c:v>
                </c:pt>
              </c:numCache>
            </c:numRef>
          </c:val>
          <c:extLst>
            <c:ext xmlns:c16="http://schemas.microsoft.com/office/drawing/2014/chart" uri="{C3380CC4-5D6E-409C-BE32-E72D297353CC}">
              <c16:uniqueId val="{00000002-C6ED-7741-BB8B-2FFE20D69B0D}"/>
            </c:ext>
          </c:extLst>
        </c:ser>
        <c:dLbls>
          <c:showLegendKey val="0"/>
          <c:showVal val="0"/>
          <c:showCatName val="0"/>
          <c:showSerName val="0"/>
          <c:showPercent val="0"/>
          <c:showBubbleSize val="0"/>
        </c:dLbls>
        <c:gapWidth val="219"/>
        <c:overlap val="-27"/>
        <c:axId val="1141514911"/>
        <c:axId val="1141516559"/>
      </c:barChart>
      <c:catAx>
        <c:axId val="1141514911"/>
        <c:scaling>
          <c:orientation val="minMax"/>
        </c:scaling>
        <c:delete val="1"/>
        <c:axPos val="b"/>
        <c:majorTickMark val="none"/>
        <c:minorTickMark val="none"/>
        <c:tickLblPos val="nextTo"/>
        <c:crossAx val="1141516559"/>
        <c:crosses val="autoZero"/>
        <c:auto val="1"/>
        <c:lblAlgn val="ctr"/>
        <c:lblOffset val="100"/>
        <c:noMultiLvlLbl val="0"/>
      </c:catAx>
      <c:valAx>
        <c:axId val="1141516559"/>
        <c:scaling>
          <c:orientation val="minMax"/>
          <c:max val="5"/>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実行時間</a:t>
                </a:r>
                <a:r>
                  <a:rPr lang="en-US" altLang="ja-JP" sz="1400"/>
                  <a:t>[ms]</a:t>
                </a:r>
                <a:endParaRPr lang="ja-JP" sz="1400"/>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crossAx val="1141514911"/>
        <c:crosses val="autoZero"/>
        <c:crossBetween val="between"/>
      </c:valAx>
      <c:spPr>
        <a:noFill/>
        <a:ln>
          <a:noFill/>
        </a:ln>
        <a:effectLst/>
      </c:spPr>
    </c:plotArea>
    <c:legend>
      <c:legendPos val="r"/>
      <c:layout>
        <c:manualLayout>
          <c:xMode val="edge"/>
          <c:yMode val="edge"/>
          <c:x val="0.53416972479565517"/>
          <c:y val="7.3010832129559194E-2"/>
          <c:w val="0.43059997491698065"/>
          <c:h val="0.30548871146557577"/>
        </c:manualLayout>
      </c:layout>
      <c:overlay val="0"/>
      <c:spPr>
        <a:noFill/>
        <a:ln>
          <a:noFill/>
        </a:ln>
        <a:effectLst/>
      </c:spPr>
      <c:txPr>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b="1">
          <a:solidFill>
            <a:schemeClr val="tx1"/>
          </a:solidFill>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378887593231258"/>
          <c:y val="5.0925925925925923E-2"/>
          <c:w val="0.81319296335586189"/>
          <c:h val="0.8231561679790026"/>
        </c:manualLayout>
      </c:layout>
      <c:barChart>
        <c:barDir val="col"/>
        <c:grouping val="clustered"/>
        <c:varyColors val="0"/>
        <c:ser>
          <c:idx val="0"/>
          <c:order val="0"/>
          <c:tx>
            <c:strRef>
              <c:f>'7_16'!$F$35</c:f>
              <c:strCache>
                <c:ptCount val="1"/>
                <c:pt idx="0">
                  <c:v>暗号化あり</c:v>
                </c:pt>
              </c:strCache>
            </c:strRef>
          </c:tx>
          <c:spPr>
            <a:solidFill>
              <a:schemeClr val="accent1"/>
            </a:solidFill>
            <a:ln>
              <a:solidFill>
                <a:schemeClr val="tx1"/>
              </a:solidFill>
            </a:ln>
            <a:effectLst/>
          </c:spPr>
          <c:invertIfNegative val="0"/>
          <c:cat>
            <c:strRef>
              <c:f>'7_16'!$K$34:$L$34</c:f>
              <c:strCache>
                <c:ptCount val="2"/>
                <c:pt idx="0">
                  <c:v>blocking</c:v>
                </c:pt>
                <c:pt idx="1">
                  <c:v>共有メモリ</c:v>
                </c:pt>
              </c:strCache>
            </c:strRef>
          </c:cat>
          <c:val>
            <c:numRef>
              <c:f>'7_16'!$K$35:$L$35</c:f>
              <c:numCache>
                <c:formatCode>General</c:formatCode>
                <c:ptCount val="2"/>
                <c:pt idx="0">
                  <c:v>77.41338540000001</c:v>
                </c:pt>
                <c:pt idx="1">
                  <c:v>46.8286564</c:v>
                </c:pt>
              </c:numCache>
            </c:numRef>
          </c:val>
          <c:extLst>
            <c:ext xmlns:c16="http://schemas.microsoft.com/office/drawing/2014/chart" uri="{C3380CC4-5D6E-409C-BE32-E72D297353CC}">
              <c16:uniqueId val="{00000000-512F-594C-9403-91CB7FFA2BB9}"/>
            </c:ext>
          </c:extLst>
        </c:ser>
        <c:ser>
          <c:idx val="1"/>
          <c:order val="1"/>
          <c:tx>
            <c:strRef>
              <c:f>'7_16'!$F$36</c:f>
              <c:strCache>
                <c:ptCount val="1"/>
                <c:pt idx="0">
                  <c:v>暗号化なし</c:v>
                </c:pt>
              </c:strCache>
            </c:strRef>
          </c:tx>
          <c:spPr>
            <a:solidFill>
              <a:schemeClr val="accent2"/>
            </a:solidFill>
            <a:ln>
              <a:solidFill>
                <a:schemeClr val="tx1"/>
              </a:solidFill>
            </a:ln>
            <a:effectLst/>
          </c:spPr>
          <c:invertIfNegative val="0"/>
          <c:cat>
            <c:strRef>
              <c:f>'7_16'!$K$34:$L$34</c:f>
              <c:strCache>
                <c:ptCount val="2"/>
                <c:pt idx="0">
                  <c:v>blocking</c:v>
                </c:pt>
                <c:pt idx="1">
                  <c:v>共有メモリ</c:v>
                </c:pt>
              </c:strCache>
            </c:strRef>
          </c:cat>
          <c:val>
            <c:numRef>
              <c:f>'7_16'!$K$36:$L$36</c:f>
              <c:numCache>
                <c:formatCode>General</c:formatCode>
                <c:ptCount val="2"/>
                <c:pt idx="0">
                  <c:v>76.671248600000013</c:v>
                </c:pt>
                <c:pt idx="1">
                  <c:v>41.588940600000001</c:v>
                </c:pt>
              </c:numCache>
            </c:numRef>
          </c:val>
          <c:extLst>
            <c:ext xmlns:c16="http://schemas.microsoft.com/office/drawing/2014/chart" uri="{C3380CC4-5D6E-409C-BE32-E72D297353CC}">
              <c16:uniqueId val="{00000001-512F-594C-9403-91CB7FFA2BB9}"/>
            </c:ext>
          </c:extLst>
        </c:ser>
        <c:dLbls>
          <c:showLegendKey val="0"/>
          <c:showVal val="0"/>
          <c:showCatName val="0"/>
          <c:showSerName val="0"/>
          <c:showPercent val="0"/>
          <c:showBubbleSize val="0"/>
        </c:dLbls>
        <c:gapWidth val="219"/>
        <c:overlap val="-27"/>
        <c:axId val="713084048"/>
        <c:axId val="718617136"/>
      </c:barChart>
      <c:catAx>
        <c:axId val="713084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18617136"/>
        <c:crosses val="autoZero"/>
        <c:auto val="1"/>
        <c:lblAlgn val="ctr"/>
        <c:lblOffset val="100"/>
        <c:noMultiLvlLbl val="0"/>
      </c:catAx>
      <c:valAx>
        <c:axId val="718617136"/>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13084048"/>
        <c:crosses val="autoZero"/>
        <c:crossBetween val="between"/>
      </c:valAx>
      <c:spPr>
        <a:noFill/>
        <a:ln>
          <a:noFill/>
        </a:ln>
        <a:effectLst/>
      </c:spPr>
    </c:plotArea>
    <c:legend>
      <c:legendPos val="r"/>
      <c:layout>
        <c:manualLayout>
          <c:xMode val="edge"/>
          <c:yMode val="edge"/>
          <c:x val="0.64475962379702523"/>
          <c:y val="3.2985564304461965E-2"/>
          <c:w val="0.24335441916525771"/>
          <c:h val="0.18876444571265516"/>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21829941532672"/>
          <c:y val="5.0925925925925923E-2"/>
          <c:w val="0.80429076578659453"/>
          <c:h val="0.89814814814814814"/>
        </c:manualLayout>
      </c:layout>
      <c:barChart>
        <c:barDir val="col"/>
        <c:grouping val="clustered"/>
        <c:varyColors val="0"/>
        <c:ser>
          <c:idx val="0"/>
          <c:order val="0"/>
          <c:tx>
            <c:v>blocking</c:v>
          </c:tx>
          <c:spPr>
            <a:solidFill>
              <a:schemeClr val="accent1"/>
            </a:solidFill>
            <a:ln>
              <a:solidFill>
                <a:schemeClr val="tx1"/>
              </a:solidFill>
            </a:ln>
            <a:effectLst/>
          </c:spPr>
          <c:invertIfNegative val="0"/>
          <c:val>
            <c:numRef>
              <c:f>'7_16'!$B$35</c:f>
              <c:numCache>
                <c:formatCode>General</c:formatCode>
                <c:ptCount val="1"/>
                <c:pt idx="0">
                  <c:v>77.41338540000001</c:v>
                </c:pt>
              </c:numCache>
            </c:numRef>
          </c:val>
          <c:extLst>
            <c:ext xmlns:c16="http://schemas.microsoft.com/office/drawing/2014/chart" uri="{C3380CC4-5D6E-409C-BE32-E72D297353CC}">
              <c16:uniqueId val="{00000000-5A1D-A34E-9FAD-5EC1EB55DF39}"/>
            </c:ext>
          </c:extLst>
        </c:ser>
        <c:ser>
          <c:idx val="1"/>
          <c:order val="1"/>
          <c:tx>
            <c:v>共有メモリ</c:v>
          </c:tx>
          <c:spPr>
            <a:solidFill>
              <a:schemeClr val="accent2"/>
            </a:solidFill>
            <a:ln>
              <a:solidFill>
                <a:schemeClr val="tx1"/>
              </a:solidFill>
            </a:ln>
            <a:effectLst/>
          </c:spPr>
          <c:invertIfNegative val="0"/>
          <c:val>
            <c:numRef>
              <c:f>'7_16'!$D$35</c:f>
              <c:numCache>
                <c:formatCode>General</c:formatCode>
                <c:ptCount val="1"/>
                <c:pt idx="0">
                  <c:v>46.8286564</c:v>
                </c:pt>
              </c:numCache>
            </c:numRef>
          </c:val>
          <c:extLst>
            <c:ext xmlns:c16="http://schemas.microsoft.com/office/drawing/2014/chart" uri="{C3380CC4-5D6E-409C-BE32-E72D297353CC}">
              <c16:uniqueId val="{00000001-5A1D-A34E-9FAD-5EC1EB55DF39}"/>
            </c:ext>
          </c:extLst>
        </c:ser>
        <c:ser>
          <c:idx val="2"/>
          <c:order val="2"/>
          <c:tx>
            <c:v>共有メモリ(スリープなし)</c:v>
          </c:tx>
          <c:spPr>
            <a:solidFill>
              <a:schemeClr val="accent4"/>
            </a:solidFill>
            <a:ln>
              <a:solidFill>
                <a:schemeClr val="tx1"/>
              </a:solidFill>
            </a:ln>
            <a:effectLst/>
          </c:spPr>
          <c:invertIfNegative val="0"/>
          <c:val>
            <c:numRef>
              <c:f>'7_16'!$D$36</c:f>
              <c:numCache>
                <c:formatCode>General</c:formatCode>
                <c:ptCount val="1"/>
                <c:pt idx="0">
                  <c:v>27.304077399999986</c:v>
                </c:pt>
              </c:numCache>
            </c:numRef>
          </c:val>
          <c:extLst>
            <c:ext xmlns:c16="http://schemas.microsoft.com/office/drawing/2014/chart" uri="{C3380CC4-5D6E-409C-BE32-E72D297353CC}">
              <c16:uniqueId val="{00000002-5A1D-A34E-9FAD-5EC1EB55DF39}"/>
            </c:ext>
          </c:extLst>
        </c:ser>
        <c:dLbls>
          <c:showLegendKey val="0"/>
          <c:showVal val="0"/>
          <c:showCatName val="0"/>
          <c:showSerName val="0"/>
          <c:showPercent val="0"/>
          <c:showBubbleSize val="0"/>
        </c:dLbls>
        <c:gapWidth val="219"/>
        <c:overlap val="-27"/>
        <c:axId val="1141514911"/>
        <c:axId val="1141516559"/>
      </c:barChart>
      <c:catAx>
        <c:axId val="1141514911"/>
        <c:scaling>
          <c:orientation val="minMax"/>
        </c:scaling>
        <c:delete val="1"/>
        <c:axPos val="b"/>
        <c:majorTickMark val="none"/>
        <c:minorTickMark val="none"/>
        <c:tickLblPos val="nextTo"/>
        <c:crossAx val="1141516559"/>
        <c:crosses val="autoZero"/>
        <c:auto val="1"/>
        <c:lblAlgn val="ctr"/>
        <c:lblOffset val="100"/>
        <c:noMultiLvlLbl val="0"/>
      </c:catAx>
      <c:valAx>
        <c:axId val="1141516559"/>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41514911"/>
        <c:crosses val="autoZero"/>
        <c:crossBetween val="between"/>
      </c:valAx>
      <c:spPr>
        <a:noFill/>
        <a:ln>
          <a:noFill/>
        </a:ln>
        <a:effectLst/>
      </c:spPr>
    </c:plotArea>
    <c:legend>
      <c:legendPos val="r"/>
      <c:layout>
        <c:manualLayout>
          <c:xMode val="edge"/>
          <c:yMode val="edge"/>
          <c:x val="0.47876886460756207"/>
          <c:y val="1.7257877000391105E-2"/>
          <c:w val="0.51647103369935632"/>
          <c:h val="0.30115134663087795"/>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1377999237698"/>
          <c:y val="5.3938903151329279E-2"/>
          <c:w val="0.85071219403359699"/>
          <c:h val="0.75014559175726669"/>
        </c:manualLayout>
      </c:layout>
      <c:lineChart>
        <c:grouping val="standard"/>
        <c:varyColors val="0"/>
        <c:ser>
          <c:idx val="0"/>
          <c:order val="0"/>
          <c:spPr>
            <a:ln w="28575" cap="rnd">
              <a:solidFill>
                <a:schemeClr val="accent1"/>
              </a:solidFill>
              <a:round/>
            </a:ln>
            <a:effectLst/>
          </c:spPr>
          <c:marker>
            <c:symbol val="none"/>
          </c:marker>
          <c:cat>
            <c:numRef>
              <c:f>'6_22_wait_CPUusage%'!$A$3:$A$14</c:f>
              <c:numCache>
                <c:formatCode>General</c:formatCode>
                <c:ptCount val="12"/>
                <c:pt idx="0">
                  <c:v>100</c:v>
                </c:pt>
                <c:pt idx="1">
                  <c:v>110</c:v>
                </c:pt>
                <c:pt idx="2">
                  <c:v>120</c:v>
                </c:pt>
                <c:pt idx="3">
                  <c:v>130</c:v>
                </c:pt>
                <c:pt idx="4">
                  <c:v>140</c:v>
                </c:pt>
                <c:pt idx="5">
                  <c:v>150</c:v>
                </c:pt>
                <c:pt idx="6">
                  <c:v>160</c:v>
                </c:pt>
                <c:pt idx="7">
                  <c:v>170</c:v>
                </c:pt>
                <c:pt idx="8">
                  <c:v>180</c:v>
                </c:pt>
                <c:pt idx="9">
                  <c:v>190</c:v>
                </c:pt>
                <c:pt idx="10">
                  <c:v>200</c:v>
                </c:pt>
                <c:pt idx="11">
                  <c:v>210</c:v>
                </c:pt>
              </c:numCache>
            </c:numRef>
          </c:cat>
          <c:val>
            <c:numRef>
              <c:f>'6_22_wait_CPUusage%'!$B$3:$B$14</c:f>
              <c:numCache>
                <c:formatCode>General</c:formatCode>
                <c:ptCount val="12"/>
                <c:pt idx="0">
                  <c:v>56.6</c:v>
                </c:pt>
                <c:pt idx="1">
                  <c:v>57.6</c:v>
                </c:pt>
                <c:pt idx="2">
                  <c:v>59.1</c:v>
                </c:pt>
                <c:pt idx="3">
                  <c:v>45.9</c:v>
                </c:pt>
                <c:pt idx="4">
                  <c:v>48.4</c:v>
                </c:pt>
                <c:pt idx="5">
                  <c:v>42.6</c:v>
                </c:pt>
                <c:pt idx="6">
                  <c:v>48.3</c:v>
                </c:pt>
                <c:pt idx="7">
                  <c:v>40.6</c:v>
                </c:pt>
                <c:pt idx="8">
                  <c:v>40.1</c:v>
                </c:pt>
                <c:pt idx="9">
                  <c:v>35</c:v>
                </c:pt>
                <c:pt idx="10">
                  <c:v>3.8</c:v>
                </c:pt>
                <c:pt idx="11">
                  <c:v>2.2999999999999998</c:v>
                </c:pt>
              </c:numCache>
            </c:numRef>
          </c:val>
          <c:smooth val="0"/>
          <c:extLst>
            <c:ext xmlns:c16="http://schemas.microsoft.com/office/drawing/2014/chart" uri="{C3380CC4-5D6E-409C-BE32-E72D297353CC}">
              <c16:uniqueId val="{00000000-36E9-D647-B390-74C47CC58D92}"/>
            </c:ext>
          </c:extLst>
        </c:ser>
        <c:dLbls>
          <c:showLegendKey val="0"/>
          <c:showVal val="0"/>
          <c:showCatName val="0"/>
          <c:showSerName val="0"/>
          <c:showPercent val="0"/>
          <c:showBubbleSize val="0"/>
        </c:dLbls>
        <c:smooth val="0"/>
        <c:axId val="730234271"/>
        <c:axId val="713381807"/>
      </c:lineChart>
      <c:catAx>
        <c:axId val="730234271"/>
        <c:scaling>
          <c:orientation val="minMax"/>
        </c:scaling>
        <c:delete val="0"/>
        <c:axPos val="b"/>
        <c:title>
          <c:tx>
            <c:rich>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r>
                  <a:rPr lang="ja-JP" altLang="en-US"/>
                  <a:t>スリープ時間</a:t>
                </a:r>
                <a:r>
                  <a:rPr lang="en-US" altLang="ja-JP"/>
                  <a:t>[μs]</a:t>
                </a:r>
                <a:endParaRPr lang="ja-JP" altLang="en-US"/>
              </a:p>
            </c:rich>
          </c:tx>
          <c:overlay val="0"/>
          <c:spPr>
            <a:noFill/>
            <a:ln>
              <a:noFill/>
            </a:ln>
            <a:effectLst/>
          </c:spPr>
          <c:txPr>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13381807"/>
        <c:crosses val="autoZero"/>
        <c:auto val="1"/>
        <c:lblAlgn val="ctr"/>
        <c:lblOffset val="100"/>
        <c:noMultiLvlLbl val="0"/>
      </c:catAx>
      <c:valAx>
        <c:axId val="71338180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en-US" sz="1400"/>
                  <a:t>CPU</a:t>
                </a:r>
                <a:r>
                  <a:rPr lang="ja-JP" sz="1400"/>
                  <a:t>使用率</a:t>
                </a:r>
                <a:r>
                  <a:rPr lang="en-US" sz="1400"/>
                  <a:t>[%]</a:t>
                </a:r>
                <a:endParaRPr lang="ja-JP" sz="1400"/>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73023427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b="1">
          <a:solidFill>
            <a:schemeClr val="tx1"/>
          </a:solidFill>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53615593208348"/>
          <c:y val="6.9753603492441973E-2"/>
          <c:w val="0.80428308913741664"/>
          <c:h val="0.87932062827807456"/>
        </c:manualLayout>
      </c:layout>
      <c:barChart>
        <c:barDir val="col"/>
        <c:grouping val="clustered"/>
        <c:varyColors val="0"/>
        <c:ser>
          <c:idx val="0"/>
          <c:order val="0"/>
          <c:tx>
            <c:v>blocking</c:v>
          </c:tx>
          <c:spPr>
            <a:solidFill>
              <a:schemeClr val="accent1"/>
            </a:solidFill>
            <a:ln>
              <a:solidFill>
                <a:schemeClr val="tx1"/>
              </a:solidFill>
            </a:ln>
            <a:effectLst/>
          </c:spPr>
          <c:invertIfNegative val="0"/>
          <c:val>
            <c:numRef>
              <c:f>'7_16'!$B$15</c:f>
              <c:numCache>
                <c:formatCode>General</c:formatCode>
                <c:ptCount val="1"/>
                <c:pt idx="0">
                  <c:v>3.1944379999999999</c:v>
                </c:pt>
              </c:numCache>
            </c:numRef>
          </c:val>
          <c:extLst>
            <c:ext xmlns:c16="http://schemas.microsoft.com/office/drawing/2014/chart" uri="{C3380CC4-5D6E-409C-BE32-E72D297353CC}">
              <c16:uniqueId val="{00000000-C6ED-7741-BB8B-2FFE20D69B0D}"/>
            </c:ext>
          </c:extLst>
        </c:ser>
        <c:ser>
          <c:idx val="1"/>
          <c:order val="1"/>
          <c:tx>
            <c:v>共有メモリ</c:v>
          </c:tx>
          <c:spPr>
            <a:solidFill>
              <a:schemeClr val="accent2"/>
            </a:solidFill>
            <a:ln>
              <a:solidFill>
                <a:schemeClr val="tx1"/>
              </a:solidFill>
            </a:ln>
            <a:effectLst/>
          </c:spPr>
          <c:invertIfNegative val="0"/>
          <c:val>
            <c:numRef>
              <c:f>'7_16'!$D$15</c:f>
              <c:numCache>
                <c:formatCode>General</c:formatCode>
                <c:ptCount val="1"/>
                <c:pt idx="0">
                  <c:v>2.1699532000000001</c:v>
                </c:pt>
              </c:numCache>
            </c:numRef>
          </c:val>
          <c:extLst>
            <c:ext xmlns:c16="http://schemas.microsoft.com/office/drawing/2014/chart" uri="{C3380CC4-5D6E-409C-BE32-E72D297353CC}">
              <c16:uniqueId val="{00000001-C6ED-7741-BB8B-2FFE20D69B0D}"/>
            </c:ext>
          </c:extLst>
        </c:ser>
        <c:ser>
          <c:idx val="2"/>
          <c:order val="2"/>
          <c:tx>
            <c:v>共有メモリ(スリープなし)</c:v>
          </c:tx>
          <c:spPr>
            <a:solidFill>
              <a:schemeClr val="accent4"/>
            </a:solidFill>
            <a:ln>
              <a:solidFill>
                <a:schemeClr val="tx1"/>
              </a:solidFill>
            </a:ln>
            <a:effectLst/>
          </c:spPr>
          <c:invertIfNegative val="0"/>
          <c:val>
            <c:numRef>
              <c:f>'7_16'!$D$16</c:f>
              <c:numCache>
                <c:formatCode>General</c:formatCode>
                <c:ptCount val="1"/>
                <c:pt idx="0">
                  <c:v>1.7877004000000003</c:v>
                </c:pt>
              </c:numCache>
            </c:numRef>
          </c:val>
          <c:extLst>
            <c:ext xmlns:c16="http://schemas.microsoft.com/office/drawing/2014/chart" uri="{C3380CC4-5D6E-409C-BE32-E72D297353CC}">
              <c16:uniqueId val="{00000002-C6ED-7741-BB8B-2FFE20D69B0D}"/>
            </c:ext>
          </c:extLst>
        </c:ser>
        <c:dLbls>
          <c:showLegendKey val="0"/>
          <c:showVal val="0"/>
          <c:showCatName val="0"/>
          <c:showSerName val="0"/>
          <c:showPercent val="0"/>
          <c:showBubbleSize val="0"/>
        </c:dLbls>
        <c:gapWidth val="219"/>
        <c:overlap val="-27"/>
        <c:axId val="1141514911"/>
        <c:axId val="1141516559"/>
      </c:barChart>
      <c:catAx>
        <c:axId val="1141514911"/>
        <c:scaling>
          <c:orientation val="minMax"/>
        </c:scaling>
        <c:delete val="1"/>
        <c:axPos val="b"/>
        <c:majorTickMark val="none"/>
        <c:minorTickMark val="none"/>
        <c:tickLblPos val="nextTo"/>
        <c:crossAx val="1141516559"/>
        <c:crosses val="autoZero"/>
        <c:auto val="1"/>
        <c:lblAlgn val="ctr"/>
        <c:lblOffset val="100"/>
        <c:noMultiLvlLbl val="0"/>
      </c:catAx>
      <c:valAx>
        <c:axId val="1141516559"/>
        <c:scaling>
          <c:orientation val="minMax"/>
          <c:max val="5"/>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実行時間</a:t>
                </a:r>
                <a:r>
                  <a:rPr lang="en-US" altLang="ja-JP" sz="1400"/>
                  <a:t>[ms]</a:t>
                </a:r>
                <a:endParaRPr lang="ja-JP" sz="1400"/>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crossAx val="1141514911"/>
        <c:crosses val="autoZero"/>
        <c:crossBetween val="between"/>
      </c:valAx>
      <c:spPr>
        <a:noFill/>
        <a:ln>
          <a:noFill/>
        </a:ln>
        <a:effectLst/>
      </c:spPr>
    </c:plotArea>
    <c:legend>
      <c:legendPos val="r"/>
      <c:layout>
        <c:manualLayout>
          <c:xMode val="edge"/>
          <c:yMode val="edge"/>
          <c:x val="0.53416972479565517"/>
          <c:y val="7.3010832129559194E-2"/>
          <c:w val="0.43059997491698065"/>
          <c:h val="0.30548871146557577"/>
        </c:manualLayout>
      </c:layout>
      <c:overlay val="0"/>
      <c:spPr>
        <a:noFill/>
        <a:ln>
          <a:noFill/>
        </a:ln>
        <a:effectLst/>
      </c:spPr>
      <c:txPr>
        <a:bodyPr rot="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b="1">
          <a:solidFill>
            <a:schemeClr val="tx1"/>
          </a:solidFill>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484093804235389E-2"/>
          <c:y val="5.3010922021844042E-2"/>
          <c:w val="0.8846288269340925"/>
          <c:h val="0.76024993649987305"/>
        </c:manualLayout>
      </c:layout>
      <c:barChart>
        <c:barDir val="col"/>
        <c:grouping val="clustered"/>
        <c:varyColors val="0"/>
        <c:ser>
          <c:idx val="0"/>
          <c:order val="0"/>
          <c:spPr>
            <a:solidFill>
              <a:schemeClr val="bg1">
                <a:lumMod val="75000"/>
              </a:schemeClr>
            </a:solidFill>
            <a:ln>
              <a:solidFill>
                <a:schemeClr val="tx1"/>
              </a:solidFill>
            </a:ln>
            <a:effectLst/>
          </c:spPr>
          <c:invertIfNegative val="0"/>
          <c:dPt>
            <c:idx val="0"/>
            <c:invertIfNegative val="0"/>
            <c:bubble3D val="0"/>
            <c:spPr>
              <a:solidFill>
                <a:schemeClr val="accent1"/>
              </a:solidFill>
              <a:ln>
                <a:solidFill>
                  <a:schemeClr val="tx1"/>
                </a:solidFill>
              </a:ln>
              <a:effectLst/>
            </c:spPr>
            <c:extLst>
              <c:ext xmlns:c16="http://schemas.microsoft.com/office/drawing/2014/chart" uri="{C3380CC4-5D6E-409C-BE32-E72D297353CC}">
                <c16:uniqueId val="{00000001-D0DF-A54B-BC37-D1D7EEE19B38}"/>
              </c:ext>
            </c:extLst>
          </c:dPt>
          <c:dPt>
            <c:idx val="1"/>
            <c:invertIfNegative val="0"/>
            <c:bubble3D val="0"/>
            <c:spPr>
              <a:solidFill>
                <a:schemeClr val="accent2"/>
              </a:solidFill>
              <a:ln>
                <a:solidFill>
                  <a:schemeClr val="tx1"/>
                </a:solidFill>
              </a:ln>
              <a:effectLst/>
            </c:spPr>
            <c:extLst>
              <c:ext xmlns:c16="http://schemas.microsoft.com/office/drawing/2014/chart" uri="{C3380CC4-5D6E-409C-BE32-E72D297353CC}">
                <c16:uniqueId val="{00000003-D0DF-A54B-BC37-D1D7EEE19B38}"/>
              </c:ext>
            </c:extLst>
          </c:dPt>
          <c:dPt>
            <c:idx val="2"/>
            <c:invertIfNegative val="0"/>
            <c:bubble3D val="0"/>
            <c:spPr>
              <a:solidFill>
                <a:schemeClr val="accent4"/>
              </a:solidFill>
              <a:ln>
                <a:solidFill>
                  <a:schemeClr val="tx1"/>
                </a:solidFill>
              </a:ln>
              <a:effectLst/>
            </c:spPr>
            <c:extLst>
              <c:ext xmlns:c16="http://schemas.microsoft.com/office/drawing/2014/chart" uri="{C3380CC4-5D6E-409C-BE32-E72D297353CC}">
                <c16:uniqueId val="{00000005-D0DF-A54B-BC37-D1D7EEE19B38}"/>
              </c:ext>
            </c:extLst>
          </c:dPt>
          <c:dPt>
            <c:idx val="3"/>
            <c:invertIfNegative val="0"/>
            <c:bubble3D val="0"/>
            <c:spPr>
              <a:solidFill>
                <a:srgbClr val="FF0000"/>
              </a:solidFill>
              <a:ln>
                <a:solidFill>
                  <a:schemeClr val="tx1"/>
                </a:solidFill>
              </a:ln>
              <a:effectLst/>
            </c:spPr>
            <c:extLst>
              <c:ext xmlns:c16="http://schemas.microsoft.com/office/drawing/2014/chart" uri="{C3380CC4-5D6E-409C-BE32-E72D297353CC}">
                <c16:uniqueId val="{00000007-D0DF-A54B-BC37-D1D7EEE19B38}"/>
              </c:ext>
            </c:extLst>
          </c:dPt>
          <c:dPt>
            <c:idx val="4"/>
            <c:invertIfNegative val="0"/>
            <c:bubble3D val="0"/>
            <c:spPr>
              <a:solidFill>
                <a:srgbClr val="7030A0"/>
              </a:solidFill>
              <a:ln>
                <a:solidFill>
                  <a:schemeClr val="tx1"/>
                </a:solidFill>
              </a:ln>
              <a:effectLst/>
            </c:spPr>
            <c:extLst>
              <c:ext xmlns:c16="http://schemas.microsoft.com/office/drawing/2014/chart" uri="{C3380CC4-5D6E-409C-BE32-E72D297353CC}">
                <c16:uniqueId val="{00000009-D0DF-A54B-BC37-D1D7EEE19B38}"/>
              </c:ext>
            </c:extLst>
          </c:dPt>
          <c:cat>
            <c:strRef>
              <c:f>内訳2_11!$A$1:$E$1</c:f>
              <c:strCache>
                <c:ptCount val="5"/>
                <c:pt idx="0">
                  <c:v>socket create&amp;connect</c:v>
                </c:pt>
                <c:pt idx="1">
                  <c:v>encrypt</c:v>
                </c:pt>
                <c:pt idx="2">
                  <c:v>send</c:v>
                </c:pt>
                <c:pt idx="3">
                  <c:v>read</c:v>
                </c:pt>
                <c:pt idx="4">
                  <c:v>decrypt</c:v>
                </c:pt>
              </c:strCache>
            </c:strRef>
          </c:cat>
          <c:val>
            <c:numRef>
              <c:f>内訳2_11!$A$2:$E$2</c:f>
              <c:numCache>
                <c:formatCode>General</c:formatCode>
                <c:ptCount val="5"/>
                <c:pt idx="0">
                  <c:v>0.46643099999999998</c:v>
                </c:pt>
                <c:pt idx="1">
                  <c:v>7.4739999999999997E-3</c:v>
                </c:pt>
                <c:pt idx="2">
                  <c:v>0.83911200000000008</c:v>
                </c:pt>
                <c:pt idx="3">
                  <c:v>5.8876239999999997</c:v>
                </c:pt>
                <c:pt idx="4">
                  <c:v>0.72308699999999992</c:v>
                </c:pt>
              </c:numCache>
            </c:numRef>
          </c:val>
          <c:extLst>
            <c:ext xmlns:c16="http://schemas.microsoft.com/office/drawing/2014/chart" uri="{C3380CC4-5D6E-409C-BE32-E72D297353CC}">
              <c16:uniqueId val="{0000000A-D0DF-A54B-BC37-D1D7EEE19B38}"/>
            </c:ext>
          </c:extLst>
        </c:ser>
        <c:dLbls>
          <c:showLegendKey val="0"/>
          <c:showVal val="0"/>
          <c:showCatName val="0"/>
          <c:showSerName val="0"/>
          <c:showPercent val="0"/>
          <c:showBubbleSize val="0"/>
        </c:dLbls>
        <c:gapWidth val="219"/>
        <c:overlap val="-27"/>
        <c:axId val="1088983200"/>
        <c:axId val="1088985920"/>
      </c:barChart>
      <c:catAx>
        <c:axId val="1088983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crossAx val="1088985920"/>
        <c:crosses val="autoZero"/>
        <c:auto val="1"/>
        <c:lblAlgn val="ctr"/>
        <c:lblOffset val="100"/>
        <c:noMultiLvlLbl val="0"/>
      </c:catAx>
      <c:valAx>
        <c:axId val="10889859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r>
                  <a:rPr lang="ja-JP"/>
                  <a:t>時間</a:t>
                </a:r>
                <a:r>
                  <a:rPr lang="en-US"/>
                  <a:t>[ms]</a:t>
                </a:r>
                <a:endParaRPr lang="ja-JP"/>
              </a:p>
            </c:rich>
          </c:tx>
          <c:overlay val="0"/>
          <c:spPr>
            <a:noFill/>
            <a:ln>
              <a:noFill/>
            </a:ln>
            <a:effectLst/>
          </c:spPr>
          <c:txPr>
            <a:bodyPr rot="-54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1" i="0" u="none" strike="noStrike" kern="1200" baseline="0">
                <a:solidFill>
                  <a:schemeClr val="tx1"/>
                </a:solidFill>
                <a:latin typeface="+mn-lt"/>
                <a:ea typeface="+mn-ea"/>
                <a:cs typeface="+mn-cs"/>
              </a:defRPr>
            </a:pPr>
            <a:endParaRPr lang="ja-JP"/>
          </a:p>
        </c:txPr>
        <c:crossAx val="10889832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b="1">
          <a:solidFill>
            <a:schemeClr val="tx1"/>
          </a:solidFill>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70603674540682"/>
          <c:y val="4.8217774861475639E-2"/>
          <c:w val="0.84630070294840909"/>
          <c:h val="0.82851125290373184"/>
        </c:manualLayout>
      </c:layout>
      <c:barChart>
        <c:barDir val="col"/>
        <c:grouping val="clustered"/>
        <c:varyColors val="0"/>
        <c:ser>
          <c:idx val="1"/>
          <c:order val="0"/>
          <c:tx>
            <c:strRef>
              <c:f>'1_29'!$B$4</c:f>
              <c:strCache>
                <c:ptCount val="1"/>
                <c:pt idx="0">
                  <c:v>従来</c:v>
                </c:pt>
              </c:strCache>
            </c:strRef>
          </c:tx>
          <c:spPr>
            <a:solidFill>
              <a:schemeClr val="accent2"/>
            </a:solidFill>
            <a:ln>
              <a:solidFill>
                <a:schemeClr val="tx1"/>
              </a:solidFill>
            </a:ln>
            <a:effectLst/>
          </c:spPr>
          <c:invertIfNegative val="0"/>
          <c:cat>
            <c:strRef>
              <c:f>('1_29'!$A$6,'1_29'!$A$12)</c:f>
              <c:strCache>
                <c:ptCount val="2"/>
                <c:pt idx="0">
                  <c:v>VMのOSのバージョンの取得</c:v>
                </c:pt>
                <c:pt idx="1">
                  <c:v>VMのプロセス情報の取得</c:v>
                </c:pt>
              </c:strCache>
            </c:strRef>
          </c:cat>
          <c:val>
            <c:numRef>
              <c:f>'1_28'!$B$6</c:f>
              <c:numCache>
                <c:formatCode>General</c:formatCode>
                <c:ptCount val="1"/>
                <c:pt idx="0">
                  <c:v>0.78536899999999998</c:v>
                </c:pt>
              </c:numCache>
            </c:numRef>
          </c:val>
          <c:extLst>
            <c:ext xmlns:c16="http://schemas.microsoft.com/office/drawing/2014/chart" uri="{C3380CC4-5D6E-409C-BE32-E72D297353CC}">
              <c16:uniqueId val="{00000000-5D55-CF48-90A2-943D5148C193}"/>
            </c:ext>
          </c:extLst>
        </c:ser>
        <c:ser>
          <c:idx val="0"/>
          <c:order val="1"/>
          <c:tx>
            <c:strRef>
              <c:f>'1_29'!$C$4</c:f>
              <c:strCache>
                <c:ptCount val="1"/>
                <c:pt idx="0">
                  <c:v>SEVmonitor</c:v>
                </c:pt>
              </c:strCache>
            </c:strRef>
          </c:tx>
          <c:spPr>
            <a:solidFill>
              <a:schemeClr val="accent1"/>
            </a:solidFill>
            <a:ln>
              <a:solidFill>
                <a:schemeClr val="tx1"/>
              </a:solidFill>
            </a:ln>
            <a:effectLst/>
          </c:spPr>
          <c:invertIfNegative val="0"/>
          <c:cat>
            <c:strRef>
              <c:f>('1_29'!$A$6,'1_29'!$A$12)</c:f>
              <c:strCache>
                <c:ptCount val="2"/>
                <c:pt idx="0">
                  <c:v>VMのOSのバージョンの取得</c:v>
                </c:pt>
                <c:pt idx="1">
                  <c:v>VMのプロセス情報の取得</c:v>
                </c:pt>
              </c:strCache>
            </c:strRef>
          </c:cat>
          <c:val>
            <c:numRef>
              <c:f>'1_28'!$C$6</c:f>
              <c:numCache>
                <c:formatCode>General</c:formatCode>
                <c:ptCount val="1"/>
                <c:pt idx="0">
                  <c:v>8.2646569999999997</c:v>
                </c:pt>
              </c:numCache>
            </c:numRef>
          </c:val>
          <c:extLst>
            <c:ext xmlns:c16="http://schemas.microsoft.com/office/drawing/2014/chart" uri="{C3380CC4-5D6E-409C-BE32-E72D297353CC}">
              <c16:uniqueId val="{00000001-5D55-CF48-90A2-943D5148C193}"/>
            </c:ext>
          </c:extLst>
        </c:ser>
        <c:dLbls>
          <c:showLegendKey val="0"/>
          <c:showVal val="0"/>
          <c:showCatName val="0"/>
          <c:showSerName val="0"/>
          <c:showPercent val="0"/>
          <c:showBubbleSize val="0"/>
        </c:dLbls>
        <c:gapWidth val="219"/>
        <c:overlap val="-27"/>
        <c:axId val="1397144015"/>
        <c:axId val="1397145663"/>
      </c:barChart>
      <c:catAx>
        <c:axId val="1397144015"/>
        <c:scaling>
          <c:orientation val="minMax"/>
        </c:scaling>
        <c:delete val="1"/>
        <c:axPos val="b"/>
        <c:title>
          <c:tx>
            <c:rich>
              <a:bodyPr rot="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r>
                  <a:rPr lang="en-US" altLang="ja-JP" sz="1200"/>
                  <a:t>VM</a:t>
                </a:r>
                <a:r>
                  <a:rPr lang="ja-JP" altLang="en-US" sz="1200"/>
                  <a:t>のバージョン情報の取得</a:t>
                </a:r>
                <a:r>
                  <a:rPr lang="en-US" altLang="ja-JP" sz="1200"/>
                  <a:t>(</a:t>
                </a:r>
                <a:r>
                  <a:rPr lang="ja-JP" altLang="en-US" sz="1200"/>
                  <a:t>ブロッキングなし</a:t>
                </a:r>
                <a:r>
                  <a:rPr lang="en-US" altLang="ja-JP" sz="1200"/>
                  <a:t>)</a:t>
                </a:r>
                <a:endParaRPr lang="ja-JP" altLang="en-US" sz="1200"/>
              </a:p>
            </c:rich>
          </c:tx>
          <c:layout>
            <c:manualLayout>
              <c:xMode val="edge"/>
              <c:yMode val="edge"/>
              <c:x val="0.16175815628195236"/>
              <c:y val="0.88630191196589891"/>
            </c:manualLayout>
          </c:layout>
          <c:overlay val="0"/>
          <c:spPr>
            <a:noFill/>
            <a:ln>
              <a:noFill/>
            </a:ln>
            <a:effectLst/>
          </c:spPr>
          <c:txPr>
            <a:bodyPr rot="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crossAx val="1397145663"/>
        <c:crosses val="autoZero"/>
        <c:auto val="1"/>
        <c:lblAlgn val="ctr"/>
        <c:lblOffset val="100"/>
        <c:noMultiLvlLbl val="0"/>
      </c:catAx>
      <c:valAx>
        <c:axId val="139714566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r>
                  <a:rPr lang="ja-JP" sz="1200"/>
                  <a:t>実行時間</a:t>
                </a:r>
                <a:r>
                  <a:rPr lang="en-US" sz="1200"/>
                  <a:t>[ms]</a:t>
                </a:r>
                <a:endParaRPr lang="ja-JP" sz="1200"/>
              </a:p>
            </c:rich>
          </c:tx>
          <c:overlay val="0"/>
          <c:spPr>
            <a:noFill/>
            <a:ln>
              <a:noFill/>
            </a:ln>
            <a:effectLst/>
          </c:spPr>
          <c:txPr>
            <a:bodyPr rot="-54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crossAx val="1397144015"/>
        <c:crosses val="autoZero"/>
        <c:crossBetween val="between"/>
      </c:valAx>
      <c:spPr>
        <a:noFill/>
        <a:ln>
          <a:noFill/>
        </a:ln>
        <a:effectLst/>
      </c:spPr>
    </c:plotArea>
    <c:legend>
      <c:legendPos val="r"/>
      <c:layout>
        <c:manualLayout>
          <c:xMode val="edge"/>
          <c:yMode val="edge"/>
          <c:x val="0.20156163839141561"/>
          <c:y val="9.2534769360726452E-2"/>
          <c:w val="0.30681686082615067"/>
          <c:h val="0.21916010498687663"/>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b="1"/>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674899378272442"/>
          <c:y val="9.3230623134260476E-2"/>
          <c:w val="0.57992944933289714"/>
          <c:h val="0.76823072603086162"/>
        </c:manualLayout>
      </c:layout>
      <c:barChart>
        <c:barDir val="col"/>
        <c:grouping val="clustered"/>
        <c:varyColors val="0"/>
        <c:ser>
          <c:idx val="0"/>
          <c:order val="0"/>
          <c:tx>
            <c:strRef>
              <c:f>'2023_2_2'!$A$69</c:f>
              <c:strCache>
                <c:ptCount val="1"/>
                <c:pt idx="0">
                  <c:v>仮想ネットワーク</c:v>
                </c:pt>
              </c:strCache>
            </c:strRef>
          </c:tx>
          <c:spPr>
            <a:solidFill>
              <a:schemeClr val="accent1"/>
            </a:solidFill>
            <a:ln>
              <a:solidFill>
                <a:schemeClr val="tx1"/>
              </a:solidFill>
            </a:ln>
            <a:effectLst/>
          </c:spPr>
          <c:invertIfNegative val="0"/>
          <c:cat>
            <c:strRef>
              <c:f>'2023_2_2'!$B$68:$D$68</c:f>
              <c:strCache>
                <c:ptCount val="3"/>
                <c:pt idx="0">
                  <c:v>OS内</c:v>
                </c:pt>
                <c:pt idx="1">
                  <c:v>BitVisor</c:v>
                </c:pt>
                <c:pt idx="2">
                  <c:v>Xen</c:v>
                </c:pt>
              </c:strCache>
            </c:strRef>
          </c:cat>
          <c:val>
            <c:numRef>
              <c:f>'2023_2_2'!$B$69:$D$69</c:f>
              <c:numCache>
                <c:formatCode>General</c:formatCode>
                <c:ptCount val="3"/>
                <c:pt idx="0">
                  <c:v>219.48571428571432</c:v>
                </c:pt>
                <c:pt idx="1">
                  <c:v>283.93571428571425</c:v>
                </c:pt>
                <c:pt idx="2">
                  <c:v>295.31285714285707</c:v>
                </c:pt>
              </c:numCache>
            </c:numRef>
          </c:val>
          <c:extLst>
            <c:ext xmlns:c16="http://schemas.microsoft.com/office/drawing/2014/chart" uri="{C3380CC4-5D6E-409C-BE32-E72D297353CC}">
              <c16:uniqueId val="{00000000-72C5-4B45-8483-4F886F686B12}"/>
            </c:ext>
          </c:extLst>
        </c:ser>
        <c:ser>
          <c:idx val="2"/>
          <c:order val="1"/>
          <c:tx>
            <c:strRef>
              <c:f>'2023_2_2'!$A$73</c:f>
              <c:strCache>
                <c:ptCount val="1"/>
                <c:pt idx="0">
                  <c:v>共有メモリ</c:v>
                </c:pt>
              </c:strCache>
            </c:strRef>
          </c:tx>
          <c:spPr>
            <a:solidFill>
              <a:schemeClr val="accent2"/>
            </a:solidFill>
            <a:ln>
              <a:solidFill>
                <a:schemeClr val="tx1"/>
              </a:solidFill>
            </a:ln>
            <a:effectLst/>
          </c:spPr>
          <c:invertIfNegative val="0"/>
          <c:cat>
            <c:strRef>
              <c:f>'2023_2_2'!$B$68:$D$68</c:f>
              <c:strCache>
                <c:ptCount val="3"/>
                <c:pt idx="0">
                  <c:v>OS内</c:v>
                </c:pt>
                <c:pt idx="1">
                  <c:v>BitVisor</c:v>
                </c:pt>
                <c:pt idx="2">
                  <c:v>Xen</c:v>
                </c:pt>
              </c:strCache>
            </c:strRef>
          </c:cat>
          <c:val>
            <c:numRef>
              <c:f>'2023_2_2'!$B$73:$D$73</c:f>
              <c:numCache>
                <c:formatCode>General</c:formatCode>
                <c:ptCount val="3"/>
                <c:pt idx="0">
                  <c:v>178.70857142857145</c:v>
                </c:pt>
                <c:pt idx="1">
                  <c:v>121.67857142857143</c:v>
                </c:pt>
                <c:pt idx="2">
                  <c:v>221.37428571428569</c:v>
                </c:pt>
              </c:numCache>
            </c:numRef>
          </c:val>
          <c:extLst>
            <c:ext xmlns:c16="http://schemas.microsoft.com/office/drawing/2014/chart" uri="{C3380CC4-5D6E-409C-BE32-E72D297353CC}">
              <c16:uniqueId val="{00000001-72C5-4B45-8483-4F886F686B12}"/>
            </c:ext>
          </c:extLst>
        </c:ser>
        <c:dLbls>
          <c:showLegendKey val="0"/>
          <c:showVal val="0"/>
          <c:showCatName val="0"/>
          <c:showSerName val="0"/>
          <c:showPercent val="0"/>
          <c:showBubbleSize val="0"/>
        </c:dLbls>
        <c:gapWidth val="219"/>
        <c:overlap val="-27"/>
        <c:axId val="1378676240"/>
        <c:axId val="1378679776"/>
      </c:barChart>
      <c:catAx>
        <c:axId val="1378676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378679776"/>
        <c:crosses val="autoZero"/>
        <c:auto val="1"/>
        <c:lblAlgn val="ctr"/>
        <c:lblOffset val="100"/>
        <c:noMultiLvlLbl val="0"/>
      </c:catAx>
      <c:valAx>
        <c:axId val="1378679776"/>
        <c:scaling>
          <c:orientation val="minMax"/>
          <c:max val="3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378676240"/>
        <c:crosses val="autoZero"/>
        <c:crossBetween val="between"/>
      </c:valAx>
      <c:spPr>
        <a:noFill/>
        <a:ln>
          <a:noFill/>
        </a:ln>
        <a:effectLst/>
      </c:spPr>
    </c:plotArea>
    <c:legend>
      <c:legendPos val="r"/>
      <c:layout>
        <c:manualLayout>
          <c:xMode val="edge"/>
          <c:yMode val="edge"/>
          <c:x val="0.68425892863821414"/>
          <c:y val="6.1506483151056057E-2"/>
          <c:w val="0.30684697885487766"/>
          <c:h val="0.21947126674955103"/>
        </c:manualLayout>
      </c:layout>
      <c:overlay val="0"/>
      <c:spPr>
        <a:noFill/>
        <a:ln>
          <a:noFill/>
        </a:ln>
        <a:effectLst/>
      </c:spPr>
      <c:txPr>
        <a:bodyPr rot="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b="1">
          <a:solidFill>
            <a:schemeClr val="tx1"/>
          </a:solidFill>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7509602191896"/>
          <c:y val="4.8217774861475639E-2"/>
          <c:w val="0.82110128939291616"/>
          <c:h val="0.83330052493438322"/>
        </c:manualLayout>
      </c:layout>
      <c:barChart>
        <c:barDir val="col"/>
        <c:grouping val="clustered"/>
        <c:varyColors val="0"/>
        <c:ser>
          <c:idx val="1"/>
          <c:order val="0"/>
          <c:tx>
            <c:strRef>
              <c:f>'1_29'!$B$4</c:f>
              <c:strCache>
                <c:ptCount val="1"/>
                <c:pt idx="0">
                  <c:v>従来</c:v>
                </c:pt>
              </c:strCache>
            </c:strRef>
          </c:tx>
          <c:spPr>
            <a:solidFill>
              <a:schemeClr val="accent2"/>
            </a:solidFill>
            <a:ln>
              <a:solidFill>
                <a:schemeClr val="tx1"/>
              </a:solidFill>
            </a:ln>
            <a:effectLst/>
          </c:spPr>
          <c:invertIfNegative val="0"/>
          <c:cat>
            <c:strRef>
              <c:f>'1_29'!$A$12</c:f>
              <c:strCache>
                <c:ptCount val="1"/>
                <c:pt idx="0">
                  <c:v>VMのプロセス情報の取得</c:v>
                </c:pt>
              </c:strCache>
            </c:strRef>
          </c:cat>
          <c:val>
            <c:numRef>
              <c:f>'1_29'!$B$12</c:f>
              <c:numCache>
                <c:formatCode>General</c:formatCode>
                <c:ptCount val="1"/>
                <c:pt idx="0">
                  <c:v>1.8709880000000001</c:v>
                </c:pt>
              </c:numCache>
            </c:numRef>
          </c:val>
          <c:extLst>
            <c:ext xmlns:c16="http://schemas.microsoft.com/office/drawing/2014/chart" uri="{C3380CC4-5D6E-409C-BE32-E72D297353CC}">
              <c16:uniqueId val="{00000000-A810-1A40-865A-44631ABC1FCD}"/>
            </c:ext>
          </c:extLst>
        </c:ser>
        <c:ser>
          <c:idx val="0"/>
          <c:order val="1"/>
          <c:tx>
            <c:strRef>
              <c:f>'1_29'!$C$4</c:f>
              <c:strCache>
                <c:ptCount val="1"/>
                <c:pt idx="0">
                  <c:v>SEVmonitor</c:v>
                </c:pt>
              </c:strCache>
            </c:strRef>
          </c:tx>
          <c:spPr>
            <a:solidFill>
              <a:schemeClr val="accent1"/>
            </a:solidFill>
            <a:ln>
              <a:solidFill>
                <a:schemeClr val="tx1"/>
              </a:solidFill>
            </a:ln>
            <a:effectLst/>
          </c:spPr>
          <c:invertIfNegative val="0"/>
          <c:cat>
            <c:strRef>
              <c:f>'1_29'!$A$12</c:f>
              <c:strCache>
                <c:ptCount val="1"/>
                <c:pt idx="0">
                  <c:v>VMのプロセス情報の取得</c:v>
                </c:pt>
              </c:strCache>
            </c:strRef>
          </c:cat>
          <c:val>
            <c:numRef>
              <c:f>'1_28'!$C$12</c:f>
              <c:numCache>
                <c:formatCode>General</c:formatCode>
                <c:ptCount val="1"/>
                <c:pt idx="0">
                  <c:v>104.86796199999999</c:v>
                </c:pt>
              </c:numCache>
            </c:numRef>
          </c:val>
          <c:extLst>
            <c:ext xmlns:c16="http://schemas.microsoft.com/office/drawing/2014/chart" uri="{C3380CC4-5D6E-409C-BE32-E72D297353CC}">
              <c16:uniqueId val="{00000001-A810-1A40-865A-44631ABC1FCD}"/>
            </c:ext>
          </c:extLst>
        </c:ser>
        <c:dLbls>
          <c:showLegendKey val="0"/>
          <c:showVal val="0"/>
          <c:showCatName val="0"/>
          <c:showSerName val="0"/>
          <c:showPercent val="0"/>
          <c:showBubbleSize val="0"/>
        </c:dLbls>
        <c:gapWidth val="219"/>
        <c:overlap val="-27"/>
        <c:axId val="1397144015"/>
        <c:axId val="1397145663"/>
      </c:barChart>
      <c:catAx>
        <c:axId val="1397144015"/>
        <c:scaling>
          <c:orientation val="minMax"/>
        </c:scaling>
        <c:delete val="1"/>
        <c:axPos val="b"/>
        <c:title>
          <c:tx>
            <c:rich>
              <a:bodyPr rot="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r>
                  <a:rPr lang="en-US" altLang="ja-JP" sz="1200"/>
                  <a:t>VM</a:t>
                </a:r>
                <a:r>
                  <a:rPr lang="ja-JP" altLang="en-US" sz="1200"/>
                  <a:t>のプロセス情報の取得</a:t>
                </a:r>
                <a:r>
                  <a:rPr lang="en-US" altLang="ja-JP" sz="1200"/>
                  <a:t>(</a:t>
                </a:r>
                <a:r>
                  <a:rPr lang="ja-JP" altLang="en-US" sz="1200"/>
                  <a:t>ブロッキングなし</a:t>
                </a:r>
                <a:r>
                  <a:rPr lang="en-US" altLang="ja-JP" sz="1200"/>
                  <a:t>)</a:t>
                </a:r>
                <a:endParaRPr lang="ja-JP" altLang="en-US" sz="1200"/>
              </a:p>
            </c:rich>
          </c:tx>
          <c:overlay val="0"/>
          <c:spPr>
            <a:noFill/>
            <a:ln>
              <a:noFill/>
            </a:ln>
            <a:effectLst/>
          </c:spPr>
          <c:txPr>
            <a:bodyPr rot="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crossAx val="1397145663"/>
        <c:crosses val="autoZero"/>
        <c:auto val="1"/>
        <c:lblAlgn val="ctr"/>
        <c:lblOffset val="100"/>
        <c:noMultiLvlLbl val="0"/>
      </c:catAx>
      <c:valAx>
        <c:axId val="139714566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r>
                  <a:rPr lang="ja-JP" sz="1200"/>
                  <a:t>実行時間</a:t>
                </a:r>
                <a:r>
                  <a:rPr lang="en-US" sz="1200"/>
                  <a:t>[ms]</a:t>
                </a:r>
                <a:endParaRPr lang="ja-JP" sz="1200"/>
              </a:p>
            </c:rich>
          </c:tx>
          <c:overlay val="0"/>
          <c:spPr>
            <a:noFill/>
            <a:ln>
              <a:noFill/>
            </a:ln>
            <a:effectLst/>
          </c:spPr>
          <c:txPr>
            <a:bodyPr rot="-54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1" i="0" u="none" strike="noStrike" kern="1200" baseline="0">
                <a:solidFill>
                  <a:schemeClr val="tx1">
                    <a:lumMod val="65000"/>
                    <a:lumOff val="35000"/>
                  </a:schemeClr>
                </a:solidFill>
                <a:latin typeface="+mn-lt"/>
                <a:ea typeface="+mn-ea"/>
                <a:cs typeface="+mn-cs"/>
              </a:defRPr>
            </a:pPr>
            <a:endParaRPr lang="ja-JP"/>
          </a:p>
        </c:txPr>
        <c:crossAx val="1397144015"/>
        <c:crosses val="autoZero"/>
        <c:crossBetween val="between"/>
      </c:valAx>
      <c:spPr>
        <a:noFill/>
        <a:ln>
          <a:noFill/>
        </a:ln>
        <a:effectLst/>
      </c:spPr>
    </c:plotArea>
    <c:legend>
      <c:legendPos val="r"/>
      <c:layout>
        <c:manualLayout>
          <c:xMode val="edge"/>
          <c:yMode val="edge"/>
          <c:x val="0.19209791599393924"/>
          <c:y val="0.10690258545268048"/>
          <c:w val="0.30366228669365863"/>
          <c:h val="0.20000301686427127"/>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b="1"/>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784648908529987"/>
          <c:y val="7.5321801203866778E-2"/>
          <c:w val="0.81273924620147886"/>
          <c:h val="0.81271951956584654"/>
        </c:manualLayout>
      </c:layout>
      <c:barChart>
        <c:barDir val="col"/>
        <c:grouping val="clustered"/>
        <c:varyColors val="0"/>
        <c:ser>
          <c:idx val="0"/>
          <c:order val="0"/>
          <c:tx>
            <c:strRef>
              <c:f>ab測定!$B$48</c:f>
              <c:strCache>
                <c:ptCount val="1"/>
                <c:pt idx="0">
                  <c:v>Reqests per second</c:v>
                </c:pt>
              </c:strCache>
            </c:strRef>
          </c:tx>
          <c:spPr>
            <a:solidFill>
              <a:schemeClr val="accent1"/>
            </a:solidFill>
            <a:ln>
              <a:solidFill>
                <a:schemeClr val="tx1"/>
              </a:solidFill>
            </a:ln>
            <a:effectLst/>
          </c:spPr>
          <c:invertIfNegative val="0"/>
          <c:dPt>
            <c:idx val="0"/>
            <c:invertIfNegative val="0"/>
            <c:bubble3D val="0"/>
            <c:spPr>
              <a:solidFill>
                <a:srgbClr val="7030A0"/>
              </a:solidFill>
              <a:ln>
                <a:solidFill>
                  <a:schemeClr val="tx1"/>
                </a:solidFill>
              </a:ln>
              <a:effectLst/>
            </c:spPr>
            <c:extLst>
              <c:ext xmlns:c16="http://schemas.microsoft.com/office/drawing/2014/chart" uri="{C3380CC4-5D6E-409C-BE32-E72D297353CC}">
                <c16:uniqueId val="{00000001-FFC6-3C46-B43F-9364B17E0512}"/>
              </c:ext>
            </c:extLst>
          </c:dPt>
          <c:dPt>
            <c:idx val="1"/>
            <c:invertIfNegative val="0"/>
            <c:bubble3D val="0"/>
            <c:spPr>
              <a:solidFill>
                <a:schemeClr val="accent2"/>
              </a:solidFill>
              <a:ln>
                <a:solidFill>
                  <a:schemeClr val="tx1"/>
                </a:solidFill>
              </a:ln>
              <a:effectLst/>
            </c:spPr>
            <c:extLst>
              <c:ext xmlns:c16="http://schemas.microsoft.com/office/drawing/2014/chart" uri="{C3380CC4-5D6E-409C-BE32-E72D297353CC}">
                <c16:uniqueId val="{00000003-FFC6-3C46-B43F-9364B17E0512}"/>
              </c:ext>
            </c:extLst>
          </c:dPt>
          <c:dPt>
            <c:idx val="2"/>
            <c:invertIfNegative val="0"/>
            <c:bubble3D val="0"/>
            <c:spPr>
              <a:solidFill>
                <a:schemeClr val="accent1"/>
              </a:solidFill>
              <a:ln>
                <a:solidFill>
                  <a:schemeClr val="tx1"/>
                </a:solidFill>
              </a:ln>
              <a:effectLst/>
            </c:spPr>
            <c:extLst>
              <c:ext xmlns:c16="http://schemas.microsoft.com/office/drawing/2014/chart" uri="{C3380CC4-5D6E-409C-BE32-E72D297353CC}">
                <c16:uniqueId val="{00000005-FFC6-3C46-B43F-9364B17E0512}"/>
              </c:ext>
            </c:extLst>
          </c:dPt>
          <c:dPt>
            <c:idx val="3"/>
            <c:invertIfNegative val="0"/>
            <c:bubble3D val="0"/>
            <c:spPr>
              <a:solidFill>
                <a:schemeClr val="accent4"/>
              </a:solidFill>
              <a:ln>
                <a:solidFill>
                  <a:schemeClr val="tx1"/>
                </a:solidFill>
              </a:ln>
              <a:effectLst/>
            </c:spPr>
            <c:extLst>
              <c:ext xmlns:c16="http://schemas.microsoft.com/office/drawing/2014/chart" uri="{C3380CC4-5D6E-409C-BE32-E72D297353CC}">
                <c16:uniqueId val="{00000007-FFC6-3C46-B43F-9364B17E0512}"/>
              </c:ext>
            </c:extLst>
          </c:dPt>
          <c:dPt>
            <c:idx val="4"/>
            <c:invertIfNegative val="0"/>
            <c:bubble3D val="0"/>
            <c:spPr>
              <a:solidFill>
                <a:srgbClr val="00B050"/>
              </a:solidFill>
              <a:ln>
                <a:solidFill>
                  <a:schemeClr val="tx1"/>
                </a:solidFill>
              </a:ln>
              <a:effectLst/>
            </c:spPr>
            <c:extLst>
              <c:ext xmlns:c16="http://schemas.microsoft.com/office/drawing/2014/chart" uri="{C3380CC4-5D6E-409C-BE32-E72D297353CC}">
                <c16:uniqueId val="{00000009-FFC6-3C46-B43F-9364B17E0512}"/>
              </c:ext>
            </c:extLst>
          </c:dPt>
          <c:cat>
            <c:strRef>
              <c:f>ab測定!$A$49:$A$53</c:f>
              <c:strCache>
                <c:ptCount val="5"/>
                <c:pt idx="0">
                  <c:v>Linux</c:v>
                </c:pt>
                <c:pt idx="1">
                  <c:v>コンテナ</c:v>
                </c:pt>
                <c:pt idx="2">
                  <c:v>KVM</c:v>
                </c:pt>
                <c:pt idx="3">
                  <c:v>BitVisor</c:v>
                </c:pt>
                <c:pt idx="4">
                  <c:v>Xen</c:v>
                </c:pt>
              </c:strCache>
            </c:strRef>
          </c:cat>
          <c:val>
            <c:numRef>
              <c:f>ab測定!$B$49:$B$53</c:f>
              <c:numCache>
                <c:formatCode>General</c:formatCode>
                <c:ptCount val="5"/>
                <c:pt idx="0">
                  <c:v>1630.6100000000001</c:v>
                </c:pt>
                <c:pt idx="1">
                  <c:v>1722.1420000000003</c:v>
                </c:pt>
                <c:pt idx="2">
                  <c:v>1103.2183333333335</c:v>
                </c:pt>
                <c:pt idx="3">
                  <c:v>1324.7080000000001</c:v>
                </c:pt>
                <c:pt idx="4">
                  <c:v>1381.8870000000002</c:v>
                </c:pt>
              </c:numCache>
            </c:numRef>
          </c:val>
          <c:extLst>
            <c:ext xmlns:c16="http://schemas.microsoft.com/office/drawing/2014/chart" uri="{C3380CC4-5D6E-409C-BE32-E72D297353CC}">
              <c16:uniqueId val="{0000000A-FFC6-3C46-B43F-9364B17E0512}"/>
            </c:ext>
          </c:extLst>
        </c:ser>
        <c:dLbls>
          <c:showLegendKey val="0"/>
          <c:showVal val="0"/>
          <c:showCatName val="0"/>
          <c:showSerName val="0"/>
          <c:showPercent val="0"/>
          <c:showBubbleSize val="0"/>
        </c:dLbls>
        <c:gapWidth val="219"/>
        <c:overlap val="-27"/>
        <c:axId val="1917547968"/>
        <c:axId val="1917554832"/>
      </c:barChart>
      <c:catAx>
        <c:axId val="1917547968"/>
        <c:scaling>
          <c:orientation val="minMax"/>
        </c:scaling>
        <c:delete val="1"/>
        <c:axPos val="b"/>
        <c:numFmt formatCode="General" sourceLinked="1"/>
        <c:majorTickMark val="none"/>
        <c:minorTickMark val="none"/>
        <c:tickLblPos val="nextTo"/>
        <c:crossAx val="1917554832"/>
        <c:crosses val="autoZero"/>
        <c:auto val="1"/>
        <c:lblAlgn val="ctr"/>
        <c:lblOffset val="100"/>
        <c:noMultiLvlLbl val="0"/>
      </c:catAx>
      <c:valAx>
        <c:axId val="19175548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ja-JP"/>
                  <a:t>スループット</a:t>
                </a:r>
                <a:r>
                  <a:rPr lang="en-US"/>
                  <a:t>[Req/s]</a:t>
                </a:r>
                <a:endParaRPr lang="ja-JP"/>
              </a:p>
            </c:rich>
          </c:tx>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ja-JP"/>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ja-JP"/>
          </a:p>
        </c:txPr>
        <c:crossAx val="19175479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69928082094431"/>
          <c:y val="6.3950609563566435E-2"/>
          <c:w val="0.84901191051479574"/>
          <c:h val="0.8109578943915231"/>
        </c:manualLayout>
      </c:layout>
      <c:barChart>
        <c:barDir val="col"/>
        <c:grouping val="clustered"/>
        <c:varyColors val="0"/>
        <c:ser>
          <c:idx val="0"/>
          <c:order val="0"/>
          <c:tx>
            <c:strRef>
              <c:f>'2022_8_8'!$B$19</c:f>
              <c:strCache>
                <c:ptCount val="1"/>
                <c:pt idx="0">
                  <c:v>e1000e</c:v>
                </c:pt>
              </c:strCache>
            </c:strRef>
          </c:tx>
          <c:spPr>
            <a:solidFill>
              <a:schemeClr val="accent1"/>
            </a:solidFill>
            <a:ln>
              <a:solidFill>
                <a:schemeClr val="tx1"/>
              </a:solidFill>
            </a:ln>
            <a:effectLst/>
          </c:spPr>
          <c:invertIfNegative val="0"/>
          <c:cat>
            <c:strRef>
              <c:f>'2022_8_8'!$C$18:$F$18</c:f>
              <c:strCache>
                <c:ptCount val="4"/>
                <c:pt idx="0">
                  <c:v>OS内(SEVあり)</c:v>
                </c:pt>
                <c:pt idx="1">
                  <c:v>OS内(SEVなし)</c:v>
                </c:pt>
                <c:pt idx="2">
                  <c:v>BitVisor</c:v>
                </c:pt>
                <c:pt idx="3">
                  <c:v>Xen</c:v>
                </c:pt>
              </c:strCache>
            </c:strRef>
          </c:cat>
          <c:val>
            <c:numRef>
              <c:f>'2022_8_8'!$C$19:$F$19</c:f>
              <c:numCache>
                <c:formatCode>General</c:formatCode>
                <c:ptCount val="4"/>
                <c:pt idx="0">
                  <c:v>3.6210638000000004</c:v>
                </c:pt>
                <c:pt idx="1">
                  <c:v>2.9199897999999997</c:v>
                </c:pt>
                <c:pt idx="2">
                  <c:v>3.637556</c:v>
                </c:pt>
                <c:pt idx="3">
                  <c:v>2.8451200000000001</c:v>
                </c:pt>
              </c:numCache>
            </c:numRef>
          </c:val>
          <c:extLst>
            <c:ext xmlns:c16="http://schemas.microsoft.com/office/drawing/2014/chart" uri="{C3380CC4-5D6E-409C-BE32-E72D297353CC}">
              <c16:uniqueId val="{00000000-7704-B14A-8193-28EC8C88B0B5}"/>
            </c:ext>
          </c:extLst>
        </c:ser>
        <c:ser>
          <c:idx val="1"/>
          <c:order val="1"/>
          <c:tx>
            <c:strRef>
              <c:f>'2022_8_8'!$B$20</c:f>
              <c:strCache>
                <c:ptCount val="1"/>
                <c:pt idx="0">
                  <c:v>virtio</c:v>
                </c:pt>
              </c:strCache>
            </c:strRef>
          </c:tx>
          <c:spPr>
            <a:solidFill>
              <a:schemeClr val="accent2"/>
            </a:solidFill>
            <a:ln>
              <a:solidFill>
                <a:schemeClr val="tx1"/>
              </a:solidFill>
            </a:ln>
            <a:effectLst/>
          </c:spPr>
          <c:invertIfNegative val="0"/>
          <c:cat>
            <c:strRef>
              <c:f>'2022_8_8'!$C$18:$F$18</c:f>
              <c:strCache>
                <c:ptCount val="4"/>
                <c:pt idx="0">
                  <c:v>OS内(SEVあり)</c:v>
                </c:pt>
                <c:pt idx="1">
                  <c:v>OS内(SEVなし)</c:v>
                </c:pt>
                <c:pt idx="2">
                  <c:v>BitVisor</c:v>
                </c:pt>
                <c:pt idx="3">
                  <c:v>Xen</c:v>
                </c:pt>
              </c:strCache>
            </c:strRef>
          </c:cat>
          <c:val>
            <c:numRef>
              <c:f>'2022_8_8'!$C$20:$F$20</c:f>
              <c:numCache>
                <c:formatCode>General</c:formatCode>
                <c:ptCount val="4"/>
                <c:pt idx="0">
                  <c:v>3.2276324999999999</c:v>
                </c:pt>
                <c:pt idx="1">
                  <c:v>2.676946</c:v>
                </c:pt>
              </c:numCache>
            </c:numRef>
          </c:val>
          <c:extLst>
            <c:ext xmlns:c16="http://schemas.microsoft.com/office/drawing/2014/chart" uri="{C3380CC4-5D6E-409C-BE32-E72D297353CC}">
              <c16:uniqueId val="{00000001-7704-B14A-8193-28EC8C88B0B5}"/>
            </c:ext>
          </c:extLst>
        </c:ser>
        <c:ser>
          <c:idx val="2"/>
          <c:order val="2"/>
          <c:tx>
            <c:strRef>
              <c:f>'2022_8_8'!$B$21</c:f>
              <c:strCache>
                <c:ptCount val="1"/>
                <c:pt idx="0">
                  <c:v>共有メモリ</c:v>
                </c:pt>
              </c:strCache>
            </c:strRef>
          </c:tx>
          <c:spPr>
            <a:solidFill>
              <a:schemeClr val="accent4"/>
            </a:solidFill>
            <a:ln>
              <a:solidFill>
                <a:schemeClr val="tx1"/>
              </a:solidFill>
            </a:ln>
            <a:effectLst/>
          </c:spPr>
          <c:invertIfNegative val="0"/>
          <c:cat>
            <c:strRef>
              <c:f>'2022_8_8'!$C$18:$F$18</c:f>
              <c:strCache>
                <c:ptCount val="4"/>
                <c:pt idx="0">
                  <c:v>OS内(SEVあり)</c:v>
                </c:pt>
                <c:pt idx="1">
                  <c:v>OS内(SEVなし)</c:v>
                </c:pt>
                <c:pt idx="2">
                  <c:v>BitVisor</c:v>
                </c:pt>
                <c:pt idx="3">
                  <c:v>Xen</c:v>
                </c:pt>
              </c:strCache>
            </c:strRef>
          </c:cat>
          <c:val>
            <c:numRef>
              <c:f>'2022_8_8'!$C$21:$F$21</c:f>
              <c:numCache>
                <c:formatCode>General</c:formatCode>
                <c:ptCount val="4"/>
                <c:pt idx="0">
                  <c:v>2.2468840000000001</c:v>
                </c:pt>
                <c:pt idx="1">
                  <c:v>2.3287199999999997</c:v>
                </c:pt>
              </c:numCache>
            </c:numRef>
          </c:val>
          <c:extLst>
            <c:ext xmlns:c16="http://schemas.microsoft.com/office/drawing/2014/chart" uri="{C3380CC4-5D6E-409C-BE32-E72D297353CC}">
              <c16:uniqueId val="{00000002-7704-B14A-8193-28EC8C88B0B5}"/>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crossAx val="1125009376"/>
        <c:crosses val="autoZero"/>
        <c:crossBetween val="between"/>
      </c:valAx>
      <c:spPr>
        <a:noFill/>
        <a:ln>
          <a:noFill/>
        </a:ln>
        <a:effectLst/>
      </c:spPr>
    </c:plotArea>
    <c:legend>
      <c:legendPos val="b"/>
      <c:layout>
        <c:manualLayout>
          <c:xMode val="edge"/>
          <c:yMode val="edge"/>
          <c:x val="0.30189116585029407"/>
          <c:y val="2.6228609916223451E-2"/>
          <c:w val="0.5991064463925202"/>
          <c:h val="9.8202935664696983E-2"/>
        </c:manualLayout>
      </c:layout>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400" b="1">
          <a:solidFill>
            <a:schemeClr val="tx1"/>
          </a:solidFill>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93240078680677"/>
          <c:y val="6.3950609563566435E-2"/>
          <c:w val="0.84077870108316255"/>
          <c:h val="0.8109578943915231"/>
        </c:manualLayout>
      </c:layout>
      <c:barChart>
        <c:barDir val="col"/>
        <c:grouping val="clustered"/>
        <c:varyColors val="0"/>
        <c:ser>
          <c:idx val="0"/>
          <c:order val="0"/>
          <c:tx>
            <c:strRef>
              <c:f>'2022_8_8'!$B$43</c:f>
              <c:strCache>
                <c:ptCount val="1"/>
                <c:pt idx="0">
                  <c:v>e1000e</c:v>
                </c:pt>
              </c:strCache>
            </c:strRef>
          </c:tx>
          <c:spPr>
            <a:solidFill>
              <a:schemeClr val="accent1"/>
            </a:solidFill>
            <a:ln>
              <a:solidFill>
                <a:schemeClr val="tx1"/>
              </a:solidFill>
            </a:ln>
            <a:effectLst/>
          </c:spPr>
          <c:invertIfNegative val="0"/>
          <c:cat>
            <c:strRef>
              <c:f>'2022_8_8'!$C$42:$F$42</c:f>
              <c:strCache>
                <c:ptCount val="4"/>
                <c:pt idx="0">
                  <c:v>OS内(SEVあり)</c:v>
                </c:pt>
                <c:pt idx="1">
                  <c:v>OS内(SEVなし)</c:v>
                </c:pt>
                <c:pt idx="2">
                  <c:v>BitVisor</c:v>
                </c:pt>
                <c:pt idx="3">
                  <c:v>Xen</c:v>
                </c:pt>
              </c:strCache>
            </c:strRef>
          </c:cat>
          <c:val>
            <c:numRef>
              <c:f>'2022_8_8'!$C$43:$F$43</c:f>
              <c:numCache>
                <c:formatCode>General</c:formatCode>
                <c:ptCount val="4"/>
                <c:pt idx="0">
                  <c:v>83.245511999999991</c:v>
                </c:pt>
                <c:pt idx="1">
                  <c:v>82.381135999999998</c:v>
                </c:pt>
                <c:pt idx="2">
                  <c:v>118.32406</c:v>
                </c:pt>
                <c:pt idx="3">
                  <c:v>81.422200000000004</c:v>
                </c:pt>
              </c:numCache>
            </c:numRef>
          </c:val>
          <c:extLst>
            <c:ext xmlns:c16="http://schemas.microsoft.com/office/drawing/2014/chart" uri="{C3380CC4-5D6E-409C-BE32-E72D297353CC}">
              <c16:uniqueId val="{00000000-5F43-5F4E-AC9F-0978AAD05C2A}"/>
            </c:ext>
          </c:extLst>
        </c:ser>
        <c:ser>
          <c:idx val="1"/>
          <c:order val="1"/>
          <c:tx>
            <c:strRef>
              <c:f>'2022_8_8'!$B$44</c:f>
              <c:strCache>
                <c:ptCount val="1"/>
                <c:pt idx="0">
                  <c:v>virtio</c:v>
                </c:pt>
              </c:strCache>
            </c:strRef>
          </c:tx>
          <c:spPr>
            <a:solidFill>
              <a:schemeClr val="accent2"/>
            </a:solidFill>
            <a:ln>
              <a:solidFill>
                <a:schemeClr val="tx1"/>
              </a:solidFill>
            </a:ln>
            <a:effectLst/>
          </c:spPr>
          <c:invertIfNegative val="0"/>
          <c:cat>
            <c:strRef>
              <c:f>'2022_8_8'!$C$42:$F$42</c:f>
              <c:strCache>
                <c:ptCount val="4"/>
                <c:pt idx="0">
                  <c:v>OS内(SEVあり)</c:v>
                </c:pt>
                <c:pt idx="1">
                  <c:v>OS内(SEVなし)</c:v>
                </c:pt>
                <c:pt idx="2">
                  <c:v>BitVisor</c:v>
                </c:pt>
                <c:pt idx="3">
                  <c:v>Xen</c:v>
                </c:pt>
              </c:strCache>
            </c:strRef>
          </c:cat>
          <c:val>
            <c:numRef>
              <c:f>'2022_8_8'!$C$44:$F$44</c:f>
              <c:numCache>
                <c:formatCode>General</c:formatCode>
                <c:ptCount val="4"/>
                <c:pt idx="0">
                  <c:v>81.102180000000004</c:v>
                </c:pt>
                <c:pt idx="1">
                  <c:v>61.230819999999994</c:v>
                </c:pt>
              </c:numCache>
            </c:numRef>
          </c:val>
          <c:extLst>
            <c:ext xmlns:c16="http://schemas.microsoft.com/office/drawing/2014/chart" uri="{C3380CC4-5D6E-409C-BE32-E72D297353CC}">
              <c16:uniqueId val="{00000001-5F43-5F4E-AC9F-0978AAD05C2A}"/>
            </c:ext>
          </c:extLst>
        </c:ser>
        <c:ser>
          <c:idx val="2"/>
          <c:order val="2"/>
          <c:tx>
            <c:strRef>
              <c:f>'2022_8_8'!$B$45</c:f>
              <c:strCache>
                <c:ptCount val="1"/>
                <c:pt idx="0">
                  <c:v>共有メモリ</c:v>
                </c:pt>
              </c:strCache>
            </c:strRef>
          </c:tx>
          <c:spPr>
            <a:solidFill>
              <a:schemeClr val="accent4"/>
            </a:solidFill>
            <a:ln>
              <a:solidFill>
                <a:schemeClr val="tx1"/>
              </a:solidFill>
            </a:ln>
            <a:effectLst/>
          </c:spPr>
          <c:invertIfNegative val="0"/>
          <c:cat>
            <c:strRef>
              <c:f>'2022_8_8'!$C$42:$F$42</c:f>
              <c:strCache>
                <c:ptCount val="4"/>
                <c:pt idx="0">
                  <c:v>OS内(SEVあり)</c:v>
                </c:pt>
                <c:pt idx="1">
                  <c:v>OS内(SEVなし)</c:v>
                </c:pt>
                <c:pt idx="2">
                  <c:v>BitVisor</c:v>
                </c:pt>
                <c:pt idx="3">
                  <c:v>Xen</c:v>
                </c:pt>
              </c:strCache>
            </c:strRef>
          </c:cat>
          <c:val>
            <c:numRef>
              <c:f>'2022_8_8'!$C$45:$F$45</c:f>
              <c:numCache>
                <c:formatCode>General</c:formatCode>
                <c:ptCount val="4"/>
                <c:pt idx="0">
                  <c:v>57.414000000000001</c:v>
                </c:pt>
                <c:pt idx="1">
                  <c:v>56.520540000000004</c:v>
                </c:pt>
              </c:numCache>
            </c:numRef>
          </c:val>
          <c:extLst>
            <c:ext xmlns:c16="http://schemas.microsoft.com/office/drawing/2014/chart" uri="{C3380CC4-5D6E-409C-BE32-E72D297353CC}">
              <c16:uniqueId val="{00000002-5F43-5F4E-AC9F-0978AAD05C2A}"/>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crossAx val="1125009376"/>
        <c:crosses val="autoZero"/>
        <c:crossBetween val="between"/>
        <c:majorUnit val="20"/>
      </c:valAx>
      <c:spPr>
        <a:noFill/>
        <a:ln>
          <a:noFill/>
        </a:ln>
        <a:effectLst/>
      </c:spPr>
    </c:plotArea>
    <c:legend>
      <c:legendPos val="b"/>
      <c:layout>
        <c:manualLayout>
          <c:xMode val="edge"/>
          <c:yMode val="edge"/>
          <c:x val="0.30374555860104013"/>
          <c:y val="3.2111023622047243E-2"/>
          <c:w val="0.5991064463925202"/>
          <c:h val="9.8202935664696983E-2"/>
        </c:manualLayout>
      </c:layout>
      <c:overlay val="0"/>
      <c:spPr>
        <a:noFill/>
        <a:ln>
          <a:noFill/>
        </a:ln>
        <a:effectLst/>
      </c:spPr>
      <c:txPr>
        <a:bodyPr rot="0" spcFirstLastPara="1" vertOverflow="ellipsis" vert="horz" wrap="square" anchor="ctr" anchorCtr="1"/>
        <a:lstStyle/>
        <a:p>
          <a:pPr>
            <a:defRPr lang="ja-JP" sz="16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b="1">
          <a:solidFill>
            <a:schemeClr val="tx1"/>
          </a:solidFill>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r>
              <a:rPr lang="ja-JP"/>
              <a:t>プロセス一覧取得</a:t>
            </a:r>
          </a:p>
        </c:rich>
      </c:tx>
      <c:layout>
        <c:manualLayout>
          <c:xMode val="edge"/>
          <c:yMode val="edge"/>
          <c:x val="0.34245889391256057"/>
          <c:y val="0"/>
        </c:manualLayout>
      </c:layout>
      <c:overlay val="0"/>
      <c:spPr>
        <a:noFill/>
        <a:ln>
          <a:noFill/>
        </a:ln>
        <a:effectLst/>
      </c:spPr>
      <c:txPr>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13893240078680677"/>
          <c:y val="0.15046929944567738"/>
          <c:w val="0.73559583253312844"/>
          <c:h val="0.6857126642953415"/>
        </c:manualLayout>
      </c:layout>
      <c:barChart>
        <c:barDir val="col"/>
        <c:grouping val="clustered"/>
        <c:varyColors val="0"/>
        <c:ser>
          <c:idx val="0"/>
          <c:order val="0"/>
          <c:tx>
            <c:strRef>
              <c:f>'2022_8_8'!$B$43</c:f>
              <c:strCache>
                <c:ptCount val="1"/>
                <c:pt idx="0">
                  <c:v>e1000e</c:v>
                </c:pt>
              </c:strCache>
            </c:strRef>
          </c:tx>
          <c:spPr>
            <a:solidFill>
              <a:schemeClr val="accent1"/>
            </a:solidFill>
            <a:ln>
              <a:solidFill>
                <a:schemeClr val="tx1"/>
              </a:solidFill>
            </a:ln>
            <a:effectLst/>
          </c:spPr>
          <c:invertIfNegative val="0"/>
          <c:cat>
            <c:strRef>
              <c:f>'2022_8_8'!$C$42:$D$42</c:f>
              <c:strCache>
                <c:ptCount val="2"/>
                <c:pt idx="0">
                  <c:v>OS内(SEVなし)</c:v>
                </c:pt>
                <c:pt idx="1">
                  <c:v>OS内(SEVあり)</c:v>
                </c:pt>
              </c:strCache>
            </c:strRef>
          </c:cat>
          <c:val>
            <c:numRef>
              <c:f>'2022_8_8'!$C$43:$D$43</c:f>
              <c:numCache>
                <c:formatCode>General</c:formatCode>
                <c:ptCount val="2"/>
                <c:pt idx="0">
                  <c:v>82.381135999999998</c:v>
                </c:pt>
                <c:pt idx="1">
                  <c:v>83.245511999999991</c:v>
                </c:pt>
              </c:numCache>
            </c:numRef>
          </c:val>
          <c:extLst>
            <c:ext xmlns:c16="http://schemas.microsoft.com/office/drawing/2014/chart" uri="{C3380CC4-5D6E-409C-BE32-E72D297353CC}">
              <c16:uniqueId val="{00000000-65B3-D84D-87BD-1A5F2B531230}"/>
            </c:ext>
          </c:extLst>
        </c:ser>
        <c:ser>
          <c:idx val="1"/>
          <c:order val="1"/>
          <c:tx>
            <c:strRef>
              <c:f>'2022_8_8'!$B$44</c:f>
              <c:strCache>
                <c:ptCount val="1"/>
                <c:pt idx="0">
                  <c:v>virtio</c:v>
                </c:pt>
              </c:strCache>
            </c:strRef>
          </c:tx>
          <c:spPr>
            <a:solidFill>
              <a:schemeClr val="accent2"/>
            </a:solidFill>
            <a:ln>
              <a:solidFill>
                <a:schemeClr val="tx1"/>
              </a:solidFill>
            </a:ln>
            <a:effectLst/>
          </c:spPr>
          <c:invertIfNegative val="0"/>
          <c:cat>
            <c:strRef>
              <c:f>'2022_8_8'!$C$42:$D$42</c:f>
              <c:strCache>
                <c:ptCount val="2"/>
                <c:pt idx="0">
                  <c:v>OS内(SEVなし)</c:v>
                </c:pt>
                <c:pt idx="1">
                  <c:v>OS内(SEVあり)</c:v>
                </c:pt>
              </c:strCache>
            </c:strRef>
          </c:cat>
          <c:val>
            <c:numRef>
              <c:f>'2022_8_8'!$C$44:$D$44</c:f>
              <c:numCache>
                <c:formatCode>General</c:formatCode>
                <c:ptCount val="2"/>
                <c:pt idx="0">
                  <c:v>61.230819999999994</c:v>
                </c:pt>
                <c:pt idx="1">
                  <c:v>81.102180000000004</c:v>
                </c:pt>
              </c:numCache>
            </c:numRef>
          </c:val>
          <c:extLst>
            <c:ext xmlns:c16="http://schemas.microsoft.com/office/drawing/2014/chart" uri="{C3380CC4-5D6E-409C-BE32-E72D297353CC}">
              <c16:uniqueId val="{00000001-65B3-D84D-87BD-1A5F2B531230}"/>
            </c:ext>
          </c:extLst>
        </c:ser>
        <c:ser>
          <c:idx val="2"/>
          <c:order val="2"/>
          <c:tx>
            <c:strRef>
              <c:f>'2022_8_8'!$B$45</c:f>
              <c:strCache>
                <c:ptCount val="1"/>
                <c:pt idx="0">
                  <c:v>共有メモリ</c:v>
                </c:pt>
              </c:strCache>
            </c:strRef>
          </c:tx>
          <c:spPr>
            <a:solidFill>
              <a:schemeClr val="accent4"/>
            </a:solidFill>
            <a:ln>
              <a:solidFill>
                <a:schemeClr val="tx1"/>
              </a:solidFill>
            </a:ln>
            <a:effectLst/>
          </c:spPr>
          <c:invertIfNegative val="0"/>
          <c:cat>
            <c:strRef>
              <c:f>'2022_8_8'!$C$42:$D$42</c:f>
              <c:strCache>
                <c:ptCount val="2"/>
                <c:pt idx="0">
                  <c:v>OS内(SEVなし)</c:v>
                </c:pt>
                <c:pt idx="1">
                  <c:v>OS内(SEVあり)</c:v>
                </c:pt>
              </c:strCache>
            </c:strRef>
          </c:cat>
          <c:val>
            <c:numRef>
              <c:f>'2022_8_8'!$C$45:$D$45</c:f>
              <c:numCache>
                <c:formatCode>General</c:formatCode>
                <c:ptCount val="2"/>
                <c:pt idx="0">
                  <c:v>56.520540000000004</c:v>
                </c:pt>
                <c:pt idx="1">
                  <c:v>57.414000000000001</c:v>
                </c:pt>
              </c:numCache>
            </c:numRef>
          </c:val>
          <c:extLst>
            <c:ext xmlns:c16="http://schemas.microsoft.com/office/drawing/2014/chart" uri="{C3380CC4-5D6E-409C-BE32-E72D297353CC}">
              <c16:uniqueId val="{00000002-65B3-D84D-87BD-1A5F2B531230}"/>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09376"/>
        <c:crosses val="autoZero"/>
        <c:crossBetween val="between"/>
        <c:majorUnit val="20"/>
      </c:valAx>
      <c:spPr>
        <a:noFill/>
        <a:ln>
          <a:noFill/>
        </a:ln>
        <a:effectLst/>
      </c:spPr>
    </c:plotArea>
    <c:legend>
      <c:legendPos val="r"/>
      <c:layout>
        <c:manualLayout>
          <c:xMode val="edge"/>
          <c:yMode val="edge"/>
          <c:x val="0.7854966597125157"/>
          <c:y val="4.2687437374457141E-2"/>
          <c:w val="0.20727662281544076"/>
          <c:h val="0.29733590570889451"/>
        </c:manualLayout>
      </c:layout>
      <c:overlay val="0"/>
      <c:spPr>
        <a:solidFill>
          <a:schemeClr val="bg1"/>
        </a:solidFill>
        <a:ln w="9525">
          <a:solidFill>
            <a:schemeClr val="tx1"/>
          </a:solidFill>
        </a:ln>
        <a:effectLst/>
      </c:spPr>
      <c:txPr>
        <a:bodyPr rot="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300" b="1">
          <a:solidFill>
            <a:schemeClr val="tx1"/>
          </a:solidFill>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r>
              <a:rPr lang="en-US"/>
              <a:t>OS</a:t>
            </a:r>
            <a:r>
              <a:rPr lang="ja-JP"/>
              <a:t>バージョン取得</a:t>
            </a:r>
          </a:p>
        </c:rich>
      </c:tx>
      <c:layout>
        <c:manualLayout>
          <c:xMode val="edge"/>
          <c:yMode val="edge"/>
          <c:x val="0.32484995213528595"/>
          <c:y val="0"/>
        </c:manualLayout>
      </c:layout>
      <c:overlay val="0"/>
      <c:spPr>
        <a:noFill/>
        <a:ln>
          <a:noFill/>
        </a:ln>
        <a:effectLst/>
      </c:spPr>
      <c:txPr>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14335401243249671"/>
          <c:y val="0.13402246338170934"/>
          <c:w val="0.74481971400288038"/>
          <c:h val="0.7041897057245754"/>
        </c:manualLayout>
      </c:layout>
      <c:barChart>
        <c:barDir val="col"/>
        <c:grouping val="clustered"/>
        <c:varyColors val="0"/>
        <c:ser>
          <c:idx val="0"/>
          <c:order val="0"/>
          <c:tx>
            <c:strRef>
              <c:f>'2022_8_8'!$B$19</c:f>
              <c:strCache>
                <c:ptCount val="1"/>
                <c:pt idx="0">
                  <c:v>e1000e</c:v>
                </c:pt>
              </c:strCache>
            </c:strRef>
          </c:tx>
          <c:spPr>
            <a:solidFill>
              <a:schemeClr val="accent1"/>
            </a:solidFill>
            <a:ln>
              <a:solidFill>
                <a:schemeClr val="tx1"/>
              </a:solidFill>
            </a:ln>
            <a:effectLst/>
          </c:spPr>
          <c:invertIfNegative val="0"/>
          <c:cat>
            <c:strRef>
              <c:f>'2022_8_8'!$C$18:$D$18</c:f>
              <c:strCache>
                <c:ptCount val="2"/>
                <c:pt idx="0">
                  <c:v>OS内(SEVなし)</c:v>
                </c:pt>
                <c:pt idx="1">
                  <c:v>OS内(SEVあり)</c:v>
                </c:pt>
              </c:strCache>
            </c:strRef>
          </c:cat>
          <c:val>
            <c:numRef>
              <c:f>'2022_8_8'!$C$19:$D$19</c:f>
              <c:numCache>
                <c:formatCode>General</c:formatCode>
                <c:ptCount val="2"/>
                <c:pt idx="0">
                  <c:v>2.9199897999999997</c:v>
                </c:pt>
                <c:pt idx="1">
                  <c:v>3.6210638000000004</c:v>
                </c:pt>
              </c:numCache>
            </c:numRef>
          </c:val>
          <c:extLst>
            <c:ext xmlns:c16="http://schemas.microsoft.com/office/drawing/2014/chart" uri="{C3380CC4-5D6E-409C-BE32-E72D297353CC}">
              <c16:uniqueId val="{00000000-305C-9F42-97BF-051160695597}"/>
            </c:ext>
          </c:extLst>
        </c:ser>
        <c:ser>
          <c:idx val="1"/>
          <c:order val="1"/>
          <c:tx>
            <c:strRef>
              <c:f>'2022_8_8'!$B$20</c:f>
              <c:strCache>
                <c:ptCount val="1"/>
                <c:pt idx="0">
                  <c:v>virtio</c:v>
                </c:pt>
              </c:strCache>
            </c:strRef>
          </c:tx>
          <c:spPr>
            <a:solidFill>
              <a:schemeClr val="accent2"/>
            </a:solidFill>
            <a:ln>
              <a:solidFill>
                <a:schemeClr val="tx1"/>
              </a:solidFill>
            </a:ln>
            <a:effectLst/>
          </c:spPr>
          <c:invertIfNegative val="0"/>
          <c:cat>
            <c:strRef>
              <c:f>'2022_8_8'!$C$18:$D$18</c:f>
              <c:strCache>
                <c:ptCount val="2"/>
                <c:pt idx="0">
                  <c:v>OS内(SEVなし)</c:v>
                </c:pt>
                <c:pt idx="1">
                  <c:v>OS内(SEVあり)</c:v>
                </c:pt>
              </c:strCache>
            </c:strRef>
          </c:cat>
          <c:val>
            <c:numRef>
              <c:f>'2022_8_8'!$C$20:$D$20</c:f>
              <c:numCache>
                <c:formatCode>General</c:formatCode>
                <c:ptCount val="2"/>
                <c:pt idx="0">
                  <c:v>2.676946</c:v>
                </c:pt>
                <c:pt idx="1">
                  <c:v>3.2276324999999999</c:v>
                </c:pt>
              </c:numCache>
            </c:numRef>
          </c:val>
          <c:extLst>
            <c:ext xmlns:c16="http://schemas.microsoft.com/office/drawing/2014/chart" uri="{C3380CC4-5D6E-409C-BE32-E72D297353CC}">
              <c16:uniqueId val="{00000001-305C-9F42-97BF-051160695597}"/>
            </c:ext>
          </c:extLst>
        </c:ser>
        <c:ser>
          <c:idx val="2"/>
          <c:order val="2"/>
          <c:tx>
            <c:strRef>
              <c:f>'2022_8_8'!$B$21</c:f>
              <c:strCache>
                <c:ptCount val="1"/>
                <c:pt idx="0">
                  <c:v>共有メモリ</c:v>
                </c:pt>
              </c:strCache>
            </c:strRef>
          </c:tx>
          <c:spPr>
            <a:solidFill>
              <a:schemeClr val="accent4"/>
            </a:solidFill>
            <a:ln>
              <a:solidFill>
                <a:schemeClr val="tx1"/>
              </a:solidFill>
            </a:ln>
            <a:effectLst/>
          </c:spPr>
          <c:invertIfNegative val="0"/>
          <c:cat>
            <c:strRef>
              <c:f>'2022_8_8'!$C$18:$D$18</c:f>
              <c:strCache>
                <c:ptCount val="2"/>
                <c:pt idx="0">
                  <c:v>OS内(SEVなし)</c:v>
                </c:pt>
                <c:pt idx="1">
                  <c:v>OS内(SEVあり)</c:v>
                </c:pt>
              </c:strCache>
            </c:strRef>
          </c:cat>
          <c:val>
            <c:numRef>
              <c:f>'2022_8_8'!$C$21:$D$21</c:f>
              <c:numCache>
                <c:formatCode>General</c:formatCode>
                <c:ptCount val="2"/>
                <c:pt idx="0">
                  <c:v>2.3287199999999997</c:v>
                </c:pt>
                <c:pt idx="1">
                  <c:v>2.2468840000000001</c:v>
                </c:pt>
              </c:numCache>
            </c:numRef>
          </c:val>
          <c:extLst>
            <c:ext xmlns:c16="http://schemas.microsoft.com/office/drawing/2014/chart" uri="{C3380CC4-5D6E-409C-BE32-E72D297353CC}">
              <c16:uniqueId val="{00000002-305C-9F42-97BF-051160695597}"/>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09376"/>
        <c:crosses val="autoZero"/>
        <c:crossBetween val="between"/>
      </c:valAx>
      <c:spPr>
        <a:noFill/>
        <a:ln>
          <a:noFill/>
        </a:ln>
        <a:effectLst/>
      </c:spPr>
    </c:plotArea>
    <c:legend>
      <c:legendPos val="r"/>
      <c:layout>
        <c:manualLayout>
          <c:xMode val="edge"/>
          <c:yMode val="edge"/>
          <c:x val="0.76859900257029801"/>
          <c:y val="5.0491366458334332E-2"/>
          <c:w val="0.21935657760940458"/>
          <c:h val="0.29660415095366893"/>
        </c:manualLayout>
      </c:layout>
      <c:overlay val="0"/>
      <c:spPr>
        <a:solidFill>
          <a:schemeClr val="bg1"/>
        </a:solidFill>
        <a:ln>
          <a:solidFill>
            <a:schemeClr val="tx1"/>
          </a:solidFill>
        </a:ln>
        <a:effectLst/>
      </c:spPr>
      <c:txPr>
        <a:bodyPr rot="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300" b="1">
          <a:solidFill>
            <a:schemeClr val="tx1"/>
          </a:solidFill>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r>
              <a:rPr lang="en"/>
              <a:t>OS</a:t>
            </a:r>
            <a:r>
              <a:rPr lang="ja-JP"/>
              <a:t>バージョン取得</a:t>
            </a:r>
            <a:endParaRPr lang="en"/>
          </a:p>
        </c:rich>
      </c:tx>
      <c:layout>
        <c:manualLayout>
          <c:xMode val="edge"/>
          <c:yMode val="edge"/>
          <c:x val="0.29266947547812916"/>
          <c:y val="0"/>
        </c:manualLayout>
      </c:layout>
      <c:overlay val="0"/>
      <c:spPr>
        <a:noFill/>
        <a:ln>
          <a:noFill/>
        </a:ln>
        <a:effectLst/>
      </c:spPr>
      <c:txPr>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14250293705233638"/>
          <c:y val="0.10616797849353914"/>
          <c:w val="0.71167677265320051"/>
          <c:h val="0.73705868889725079"/>
        </c:manualLayout>
      </c:layout>
      <c:barChart>
        <c:barDir val="col"/>
        <c:grouping val="clustered"/>
        <c:varyColors val="0"/>
        <c:ser>
          <c:idx val="0"/>
          <c:order val="0"/>
          <c:tx>
            <c:v>SEVなし，　　暗号通信なし，e1000e</c:v>
          </c:tx>
          <c:spPr>
            <a:solidFill>
              <a:schemeClr val="accent1"/>
            </a:solidFill>
            <a:ln>
              <a:solidFill>
                <a:schemeClr val="tx1"/>
              </a:solidFill>
            </a:ln>
            <a:effectLst/>
          </c:spPr>
          <c:invertIfNegative val="0"/>
          <c:cat>
            <c:strRef>
              <c:f>'2022_8_8'!$P$18:$R$18</c:f>
              <c:strCache>
                <c:ptCount val="3"/>
                <c:pt idx="0">
                  <c:v>OS内</c:v>
                </c:pt>
                <c:pt idx="1">
                  <c:v>BitVisor</c:v>
                </c:pt>
                <c:pt idx="2">
                  <c:v>Xen</c:v>
                </c:pt>
              </c:strCache>
            </c:strRef>
          </c:cat>
          <c:val>
            <c:numRef>
              <c:f>'2022_8_8'!$P$19:$R$19</c:f>
              <c:numCache>
                <c:formatCode>General</c:formatCode>
                <c:ptCount val="3"/>
                <c:pt idx="0">
                  <c:v>2.6367075999999998</c:v>
                </c:pt>
                <c:pt idx="1">
                  <c:v>2.9469480000000003</c:v>
                </c:pt>
                <c:pt idx="2">
                  <c:v>2.8451200000000001</c:v>
                </c:pt>
              </c:numCache>
            </c:numRef>
          </c:val>
          <c:extLst>
            <c:ext xmlns:c16="http://schemas.microsoft.com/office/drawing/2014/chart" uri="{C3380CC4-5D6E-409C-BE32-E72D297353CC}">
              <c16:uniqueId val="{00000000-6741-FF4C-8731-FB04EC9BFC1B}"/>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title>
        <c:numFmt formatCode="#,##0.0_);[Red]\(#,##0.0\)" sourceLinked="0"/>
        <c:majorTickMark val="none"/>
        <c:minorTickMark val="none"/>
        <c:tickLblPos val="nextTo"/>
        <c:spPr>
          <a:noFill/>
          <a:ln>
            <a:noFill/>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09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300" b="1">
          <a:solidFill>
            <a:schemeClr val="tx1"/>
          </a:solidFill>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r>
              <a:rPr lang="ja-JP" altLang="en-US"/>
              <a:t>プロセス一覧取得</a:t>
            </a:r>
            <a:endParaRPr lang="en" altLang="ja-JP" dirty="0"/>
          </a:p>
        </c:rich>
      </c:tx>
      <c:layout>
        <c:manualLayout>
          <c:xMode val="edge"/>
          <c:yMode val="edge"/>
          <c:x val="0.34261568196460379"/>
          <c:y val="0"/>
        </c:manualLayout>
      </c:layout>
      <c:overlay val="0"/>
      <c:spPr>
        <a:noFill/>
        <a:ln>
          <a:noFill/>
        </a:ln>
        <a:effectLst/>
      </c:spPr>
      <c:txPr>
        <a:bodyPr rot="0" spcFirstLastPara="1" vertOverflow="ellipsis" vert="horz" wrap="square" anchor="ctr" anchorCtr="1"/>
        <a:lstStyle/>
        <a:p>
          <a:pPr>
            <a:defRPr lang="ja-JP" sz="1560" b="1" i="0" u="none" strike="noStrike" kern="1200" spc="0" baseline="0">
              <a:solidFill>
                <a:schemeClr val="tx1"/>
              </a:solidFill>
              <a:latin typeface="+mn-lt"/>
              <a:ea typeface="+mn-ea"/>
              <a:cs typeface="+mn-cs"/>
            </a:defRPr>
          </a:pPr>
          <a:endParaRPr lang="ja-JP"/>
        </a:p>
      </c:txPr>
    </c:title>
    <c:autoTitleDeleted val="0"/>
    <c:plotArea>
      <c:layout>
        <c:manualLayout>
          <c:layoutTarget val="inner"/>
          <c:xMode val="edge"/>
          <c:yMode val="edge"/>
          <c:x val="0.13659316574610161"/>
          <c:y val="9.6288000093120094E-2"/>
          <c:w val="0.7789498172162459"/>
          <c:h val="0.75670773893489518"/>
        </c:manualLayout>
      </c:layout>
      <c:barChart>
        <c:barDir val="col"/>
        <c:grouping val="clustered"/>
        <c:varyColors val="0"/>
        <c:ser>
          <c:idx val="0"/>
          <c:order val="0"/>
          <c:tx>
            <c:v>SEVなし，　暗号化なし，e1000e</c:v>
          </c:tx>
          <c:spPr>
            <a:solidFill>
              <a:schemeClr val="accent1"/>
            </a:solidFill>
            <a:ln>
              <a:solidFill>
                <a:schemeClr val="tx1"/>
              </a:solidFill>
            </a:ln>
            <a:effectLst/>
          </c:spPr>
          <c:invertIfNegative val="0"/>
          <c:cat>
            <c:strRef>
              <c:f>'2022_8_8'!$D$49:$F$49</c:f>
              <c:strCache>
                <c:ptCount val="3"/>
                <c:pt idx="0">
                  <c:v>OS内</c:v>
                </c:pt>
                <c:pt idx="1">
                  <c:v>BitVisor</c:v>
                </c:pt>
                <c:pt idx="2">
                  <c:v>Xen</c:v>
                </c:pt>
              </c:strCache>
            </c:strRef>
          </c:cat>
          <c:val>
            <c:numRef>
              <c:f>'2022_8_8'!$D$50:$F$50</c:f>
              <c:numCache>
                <c:formatCode>General</c:formatCode>
                <c:ptCount val="3"/>
                <c:pt idx="0">
                  <c:v>76.671248600000013</c:v>
                </c:pt>
                <c:pt idx="1">
                  <c:v>105.60320440000001</c:v>
                </c:pt>
                <c:pt idx="2">
                  <c:v>81.422200000000004</c:v>
                </c:pt>
              </c:numCache>
            </c:numRef>
          </c:val>
          <c:extLst>
            <c:ext xmlns:c16="http://schemas.microsoft.com/office/drawing/2014/chart" uri="{C3380CC4-5D6E-409C-BE32-E72D297353CC}">
              <c16:uniqueId val="{00000000-C6ED-7840-A1FF-562D122880D2}"/>
            </c:ext>
          </c:extLst>
        </c:ser>
        <c:dLbls>
          <c:showLegendKey val="0"/>
          <c:showVal val="0"/>
          <c:showCatName val="0"/>
          <c:showSerName val="0"/>
          <c:showPercent val="0"/>
          <c:showBubbleSize val="0"/>
        </c:dLbls>
        <c:gapWidth val="219"/>
        <c:overlap val="-27"/>
        <c:axId val="1125009376"/>
        <c:axId val="1125011056"/>
      </c:barChart>
      <c:catAx>
        <c:axId val="11250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11056"/>
        <c:crosses val="autoZero"/>
        <c:auto val="1"/>
        <c:lblAlgn val="ctr"/>
        <c:lblOffset val="100"/>
        <c:noMultiLvlLbl val="0"/>
      </c:catAx>
      <c:valAx>
        <c:axId val="1125011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r>
                  <a:rPr lang="ja-JP"/>
                  <a:t>実行時間</a:t>
                </a:r>
                <a:r>
                  <a:rPr lang="en-US"/>
                  <a:t>[ms]</a:t>
                </a:r>
                <a:endParaRPr lang="ja-JP"/>
              </a:p>
            </c:rich>
          </c:tx>
          <c:overlay val="0"/>
          <c:spPr>
            <a:noFill/>
            <a:ln>
              <a:noFill/>
            </a:ln>
            <a:effectLst/>
          </c:spPr>
          <c:txPr>
            <a:bodyPr rot="-54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300" b="1" i="0" u="none" strike="noStrike" kern="1200" baseline="0">
                <a:solidFill>
                  <a:schemeClr val="tx1"/>
                </a:solidFill>
                <a:latin typeface="+mn-lt"/>
                <a:ea typeface="+mn-ea"/>
                <a:cs typeface="+mn-cs"/>
              </a:defRPr>
            </a:pPr>
            <a:endParaRPr lang="ja-JP"/>
          </a:p>
        </c:txPr>
        <c:crossAx val="1125009376"/>
        <c:crosses val="autoZero"/>
        <c:crossBetween val="between"/>
        <c:majorUnit val="2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300" b="1">
          <a:solidFill>
            <a:schemeClr val="tx1"/>
          </a:solidFill>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6238DA-2C49-6A44-8A9C-C138C3FF72DC}" type="datetimeFigureOut">
              <a:rPr kumimoji="1" lang="ja-JP" altLang="en-US" smtClean="0"/>
              <a:t>2023/2/12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C47E92-C637-0945-B7B3-2E91776002A4}" type="slidenum">
              <a:rPr kumimoji="1" lang="ja-JP" altLang="en-US" smtClean="0"/>
              <a:t>‹#›</a:t>
            </a:fld>
            <a:endParaRPr kumimoji="1" lang="ja-JP" altLang="en-US"/>
          </a:p>
        </p:txBody>
      </p:sp>
    </p:spTree>
    <p:extLst>
      <p:ext uri="{BB962C8B-B14F-4D97-AF65-F5344CB8AC3E}">
        <p14:creationId xmlns:p14="http://schemas.microsoft.com/office/powerpoint/2010/main" val="2938503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latin typeface="Yu Gothic" panose="020B0400000000000000" pitchFamily="34" charset="-128"/>
                <a:ea typeface="Yu Gothic" panose="020B0400000000000000" pitchFamily="34" charset="-128"/>
              </a:rPr>
              <a:t>AMD SEV</a:t>
            </a:r>
            <a:r>
              <a:rPr lang="ja-JP" altLang="en-US" sz="1200">
                <a:latin typeface="Yu Gothic" panose="020B0400000000000000" pitchFamily="34" charset="-128"/>
                <a:ea typeface="Yu Gothic" panose="020B0400000000000000" pitchFamily="34" charset="-128"/>
              </a:rPr>
              <a:t>で保護された</a:t>
            </a:r>
            <a:r>
              <a:rPr lang="en-US" altLang="ja-JP" sz="1200" dirty="0">
                <a:latin typeface="Yu Gothic" panose="020B0400000000000000" pitchFamily="34" charset="-128"/>
                <a:ea typeface="Yu Gothic" panose="020B0400000000000000" pitchFamily="34" charset="-128"/>
              </a:rPr>
              <a:t>VM</a:t>
            </a:r>
            <a:r>
              <a:rPr lang="ja-JP" altLang="en-US" sz="1200">
                <a:latin typeface="Yu Gothic" panose="020B0400000000000000" pitchFamily="34" charset="-128"/>
                <a:ea typeface="Yu Gothic" panose="020B0400000000000000" pitchFamily="34" charset="-128"/>
              </a:rPr>
              <a:t>に対する</a:t>
            </a:r>
            <a:r>
              <a:rPr lang="en-US" altLang="ja-JP" sz="1200" dirty="0">
                <a:latin typeface="Yu Gothic" panose="020B0400000000000000" pitchFamily="34" charset="-128"/>
                <a:ea typeface="Yu Gothic" panose="020B0400000000000000" pitchFamily="34" charset="-128"/>
              </a:rPr>
              <a:t>VM</a:t>
            </a:r>
            <a:r>
              <a:rPr lang="ja-JP" altLang="en-US" sz="1200">
                <a:latin typeface="Yu Gothic" panose="020B0400000000000000" pitchFamily="34" charset="-128"/>
                <a:ea typeface="Yu Gothic" panose="020B0400000000000000" pitchFamily="34" charset="-128"/>
              </a:rPr>
              <a:t>内隔離環境を用いた安全な監視と題しまして，</a:t>
            </a:r>
            <a:r>
              <a:rPr lang="ja-JP" altLang="en-US">
                <a:cs typeface="MS PGothic" charset="-128"/>
              </a:rPr>
              <a:t>光来研究室の能野が発表を行わせていただきます．よろしくお願いします．</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a:t>
            </a:fld>
            <a:endParaRPr kumimoji="1" lang="ja-JP" altLang="en-US"/>
          </a:p>
        </p:txBody>
      </p:sp>
    </p:spTree>
    <p:extLst>
      <p:ext uri="{BB962C8B-B14F-4D97-AF65-F5344CB8AC3E}">
        <p14:creationId xmlns:p14="http://schemas.microsoft.com/office/powerpoint/2010/main" val="37806820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２つ目</a:t>
            </a:r>
            <a:r>
              <a:rPr kumimoji="1" lang="ja-JP" altLang="en-US" sz="1200" kern="1200">
                <a:solidFill>
                  <a:schemeClr val="tx1"/>
                </a:solidFill>
                <a:effectLst/>
                <a:latin typeface="+mn-lt"/>
                <a:ea typeface="+mn-ea"/>
                <a:cs typeface="+mn-cs"/>
              </a:rPr>
              <a:t>の保護手法として，</a:t>
            </a:r>
            <a:r>
              <a:rPr kumimoji="1" lang="ja-JP" altLang="ja-JP" sz="1200" kern="1200">
                <a:solidFill>
                  <a:schemeClr val="tx1"/>
                </a:solidFill>
                <a:effectLst/>
                <a:latin typeface="+mn-lt"/>
                <a:ea typeface="+mn-ea"/>
                <a:cs typeface="+mn-cs"/>
              </a:rPr>
              <a:t>右下図のように監視対象システムを</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a:t>
            </a:r>
            <a:r>
              <a:rPr kumimoji="1" lang="ja-JP" altLang="ja-JP" sz="1200" kern="1200">
                <a:solidFill>
                  <a:schemeClr val="tx1"/>
                </a:solidFill>
                <a:effectLst/>
                <a:latin typeface="+mn-lt"/>
                <a:ea typeface="+mn-ea"/>
                <a:cs typeface="+mn-cs"/>
              </a:rPr>
              <a:t>内部</a:t>
            </a:r>
            <a:r>
              <a:rPr kumimoji="1" lang="ja-JP" altLang="en-US" sz="1200" kern="1200">
                <a:solidFill>
                  <a:schemeClr val="tx1"/>
                </a:solidFill>
                <a:effectLst/>
                <a:latin typeface="+mn-lt"/>
                <a:ea typeface="+mn-ea"/>
                <a:cs typeface="+mn-cs"/>
              </a:rPr>
              <a:t>に作成した</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a:t>
            </a:r>
            <a:r>
              <a:rPr kumimoji="1" lang="ja-JP" altLang="ja-JP" sz="1200" kern="1200">
                <a:solidFill>
                  <a:schemeClr val="tx1"/>
                </a:solidFill>
                <a:effectLst/>
                <a:latin typeface="+mn-lt"/>
                <a:ea typeface="+mn-ea"/>
                <a:cs typeface="+mn-cs"/>
              </a:rPr>
              <a:t>に閉じ込め，その外側</a:t>
            </a:r>
            <a:r>
              <a:rPr kumimoji="1" lang="ja-JP" altLang="en-US" sz="1200" kern="1200">
                <a:solidFill>
                  <a:schemeClr val="tx1"/>
                </a:solidFill>
                <a:effectLst/>
                <a:latin typeface="+mn-lt"/>
                <a:ea typeface="+mn-ea"/>
                <a:cs typeface="+mn-cs"/>
              </a:rPr>
              <a:t>のハイパーバイザに</a:t>
            </a:r>
            <a:r>
              <a:rPr kumimoji="1" lang="ja-JP" altLang="ja-JP" sz="1200" kern="1200">
                <a:solidFill>
                  <a:schemeClr val="tx1"/>
                </a:solidFill>
                <a:effectLst/>
                <a:latin typeface="+mn-lt"/>
                <a:ea typeface="+mn-ea"/>
                <a:cs typeface="+mn-cs"/>
              </a:rPr>
              <a:t>エージェントを配置します．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ハイパーバイザというのは，</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を管理する仮想化ソフトウェアのことです．また，内部</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というのは監視対象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内に作成した</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のことです．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この</a:t>
            </a:r>
            <a:r>
              <a:rPr kumimoji="1" lang="ja-JP" altLang="en-US" sz="1200" kern="1200">
                <a:solidFill>
                  <a:schemeClr val="tx1"/>
                </a:solidFill>
                <a:effectLst/>
                <a:latin typeface="+mn-lt"/>
                <a:ea typeface="+mn-ea"/>
                <a:cs typeface="+mn-cs"/>
              </a:rPr>
              <a:t>隔離環境</a:t>
            </a:r>
            <a:r>
              <a:rPr kumimoji="1" lang="ja-JP" altLang="ja-JP" sz="1200" kern="1200">
                <a:solidFill>
                  <a:schemeClr val="tx1"/>
                </a:solidFill>
                <a:effectLst/>
                <a:latin typeface="+mn-lt"/>
                <a:ea typeface="+mn-ea"/>
                <a:cs typeface="+mn-cs"/>
              </a:rPr>
              <a:t>では，</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を利用するため，コンテナよりも隔離は強くなっています</a:t>
            </a:r>
            <a:r>
              <a:rPr kumimoji="1" lang="ja-JP" altLang="ja-JP" sz="1200" kern="120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そのためシステム経由でのエージェントへの攻撃というものがされにくく，より安全にエージェントを配置することができます．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そのため，左下の表の安全性の面ではコンテナよりも良いという評価になっています．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また，システムは</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内にあるため，内部</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内の</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を自由にカスタマイズすることができます．そのためシステム自由度はコンテナよりも評価が高くなっています．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しかし，</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重に作成する際の</a:t>
            </a:r>
            <a:r>
              <a:rPr kumimoji="1" lang="ja-JP" altLang="ja-JP" sz="1200" kern="1200">
                <a:solidFill>
                  <a:schemeClr val="tx1"/>
                </a:solidFill>
                <a:effectLst/>
                <a:latin typeface="+mn-lt"/>
                <a:ea typeface="+mn-ea"/>
                <a:cs typeface="+mn-cs"/>
              </a:rPr>
              <a:t>オーバヘッドが大きいため，</a:t>
            </a:r>
            <a:r>
              <a:rPr kumimoji="1" lang="ja-JP" altLang="en-US" sz="1200" kern="1200">
                <a:solidFill>
                  <a:schemeClr val="tx1"/>
                </a:solidFill>
                <a:effectLst/>
                <a:latin typeface="+mn-lt"/>
                <a:ea typeface="+mn-ea"/>
                <a:cs typeface="+mn-cs"/>
              </a:rPr>
              <a:t>内部</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内のシステム</a:t>
            </a:r>
            <a:r>
              <a:rPr kumimoji="1" lang="ja-JP" altLang="ja-JP" sz="1200" kern="1200">
                <a:solidFill>
                  <a:schemeClr val="tx1"/>
                </a:solidFill>
                <a:effectLst/>
                <a:latin typeface="+mn-lt"/>
                <a:ea typeface="+mn-ea"/>
                <a:cs typeface="+mn-cs"/>
              </a:rPr>
              <a:t>の性能が低下してしまうことが考えられます</a:t>
            </a:r>
            <a:r>
              <a:rPr kumimoji="1" lang="ja-JP" altLang="en-US" sz="1200" kern="1200">
                <a:solidFill>
                  <a:schemeClr val="tx1"/>
                </a:solidFill>
                <a:effectLst/>
                <a:latin typeface="+mn-lt"/>
                <a:ea typeface="+mn-ea"/>
                <a:cs typeface="+mn-cs"/>
              </a:rPr>
              <a:t>．そのため表のシステム性能においてはコンテナよりも低く評価を行なっています．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また，ハイパーバイザは最小限の機能しか持たないためエージェントの実装が難しくなっています．そのため，実装の容易さはコンテナよりも低く評価を行なっています．</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10</a:t>
            </a:fld>
            <a:endParaRPr kumimoji="1" lang="ja-JP" altLang="en-US"/>
          </a:p>
        </p:txBody>
      </p:sp>
    </p:spTree>
    <p:extLst>
      <p:ext uri="{BB962C8B-B14F-4D97-AF65-F5344CB8AC3E}">
        <p14:creationId xmlns:p14="http://schemas.microsoft.com/office/powerpoint/2010/main" val="3728740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a:t>つ目の内部</a:t>
            </a:r>
            <a:r>
              <a:rPr kumimoji="1" lang="en-US" altLang="ja-JP" dirty="0"/>
              <a:t>VM</a:t>
            </a:r>
            <a:r>
              <a:rPr kumimoji="1" lang="ja-JP" altLang="en-US"/>
              <a:t>による隔離に関して，ハイパーバイザ内エージェントの配置を行いました．</a:t>
            </a:r>
            <a:endParaRPr kumimoji="1" lang="en-US" altLang="ja-JP" dirty="0"/>
          </a:p>
          <a:p>
            <a:r>
              <a:rPr kumimoji="1" lang="ja-JP" altLang="en-US"/>
              <a:t>今回，内部</a:t>
            </a:r>
            <a:r>
              <a:rPr kumimoji="1" lang="en-US" altLang="ja-JP" dirty="0"/>
              <a:t>VM</a:t>
            </a:r>
            <a:r>
              <a:rPr kumimoji="1" lang="ja-JP" altLang="en-US"/>
              <a:t>の性能改善のために，軽量な</a:t>
            </a:r>
            <a:r>
              <a:rPr kumimoji="1" lang="en-US" altLang="ja-JP" dirty="0"/>
              <a:t>VM</a:t>
            </a:r>
            <a:r>
              <a:rPr kumimoji="1" lang="ja-JP" altLang="en-US"/>
              <a:t>を作成可能な仮想化ソフトウェアの</a:t>
            </a:r>
            <a:r>
              <a:rPr kumimoji="1" lang="en-US" altLang="ja-JP" dirty="0" err="1"/>
              <a:t>BitVisor</a:t>
            </a:r>
            <a:r>
              <a:rPr kumimoji="1" lang="ja-JP" altLang="en-US"/>
              <a:t>を利用しました．</a:t>
            </a:r>
            <a:r>
              <a:rPr kumimoji="1" lang="en-US" altLang="ja-JP" dirty="0" err="1"/>
              <a:t>BitVisor</a:t>
            </a:r>
            <a:r>
              <a:rPr kumimoji="1" lang="ja-JP" altLang="en-US"/>
              <a:t>は作成する</a:t>
            </a:r>
            <a:r>
              <a:rPr lang="en-US" altLang="ja-JP" dirty="0"/>
              <a:t>VM</a:t>
            </a:r>
            <a:r>
              <a:rPr lang="ja-JP" altLang="en-US"/>
              <a:t>を</a:t>
            </a:r>
            <a:r>
              <a:rPr lang="en-US" altLang="ja-JP" dirty="0"/>
              <a:t>1</a:t>
            </a:r>
            <a:r>
              <a:rPr lang="ja-JP" altLang="en-US"/>
              <a:t>つに限定し，準パススルーで最小限のデバイスのみを仮想化することで，監視対象</a:t>
            </a:r>
            <a:r>
              <a:rPr lang="en-US" altLang="ja-JP" dirty="0"/>
              <a:t>VM</a:t>
            </a:r>
            <a:r>
              <a:rPr lang="ja-JP" altLang="en-US"/>
              <a:t>内の内部</a:t>
            </a:r>
            <a:r>
              <a:rPr lang="en-US" altLang="ja-JP" dirty="0"/>
              <a:t>VM</a:t>
            </a:r>
            <a:r>
              <a:rPr lang="ja-JP" altLang="en-US"/>
              <a:t>の性能を向上させることができます．そのため，左下の表において</a:t>
            </a:r>
            <a:r>
              <a:rPr lang="en-US" altLang="ja-JP" dirty="0" err="1"/>
              <a:t>BitVisor</a:t>
            </a:r>
            <a:r>
              <a:rPr lang="ja-JP" altLang="en-US"/>
              <a:t>は通常の内部</a:t>
            </a:r>
            <a:r>
              <a:rPr lang="en-US" altLang="ja-JP" dirty="0"/>
              <a:t>VM</a:t>
            </a:r>
            <a:r>
              <a:rPr lang="ja-JP" altLang="en-US"/>
              <a:t>よりもシステム性能は良くなっていると評価しました．</a:t>
            </a:r>
            <a:endParaRPr lang="en-US" altLang="ja-JP" dirty="0"/>
          </a:p>
          <a:p>
            <a:r>
              <a:rPr lang="ja-JP" altLang="en-US"/>
              <a:t>また，</a:t>
            </a:r>
            <a:r>
              <a:rPr lang="en-US" altLang="ja-JP" dirty="0" err="1"/>
              <a:t>BitVisor</a:t>
            </a:r>
            <a:r>
              <a:rPr lang="ja-JP" altLang="en-US"/>
              <a:t>と</a:t>
            </a:r>
            <a:r>
              <a:rPr lang="en-US" altLang="ja-JP" dirty="0"/>
              <a:t>OS</a:t>
            </a:r>
            <a:r>
              <a:rPr lang="ja-JP" altLang="en-US"/>
              <a:t>の修正により</a:t>
            </a:r>
            <a:r>
              <a:rPr lang="en-US" altLang="ja-JP" dirty="0"/>
              <a:t>SEV</a:t>
            </a:r>
            <a:r>
              <a:rPr lang="ja-JP" altLang="en-US"/>
              <a:t>で暗号化された</a:t>
            </a:r>
            <a:r>
              <a:rPr lang="en-US" altLang="ja-JP" dirty="0"/>
              <a:t>VM</a:t>
            </a:r>
            <a:r>
              <a:rPr lang="ja-JP" altLang="en-US"/>
              <a:t>内での動作を確認しております．</a:t>
            </a:r>
            <a:r>
              <a:rPr lang="en-US" altLang="ja-JP" sz="1050" dirty="0"/>
              <a:t> </a:t>
            </a:r>
          </a:p>
          <a:p>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エージェントを実装するにあたって，従来の</a:t>
            </a:r>
            <a:r>
              <a:rPr lang="en-US" altLang="ja-JP" dirty="0"/>
              <a:t>IDS</a:t>
            </a:r>
            <a:r>
              <a:rPr lang="ja-JP" altLang="en-US"/>
              <a:t>オフロードと同様に内部</a:t>
            </a:r>
            <a:r>
              <a:rPr lang="en-US" altLang="ja-JP" dirty="0"/>
              <a:t>VM</a:t>
            </a:r>
            <a:r>
              <a:rPr lang="ja-JP" altLang="en-US"/>
              <a:t>の</a:t>
            </a:r>
            <a:r>
              <a:rPr lang="en-US" altLang="ja-JP" dirty="0"/>
              <a:t>OS</a:t>
            </a:r>
            <a:r>
              <a:rPr lang="ja-JP" altLang="en-US"/>
              <a:t>の仮想アドレスを物理アドレスに変換を行ってから内部</a:t>
            </a:r>
            <a:r>
              <a:rPr lang="en-US" altLang="ja-JP" dirty="0"/>
              <a:t>VM</a:t>
            </a:r>
            <a:r>
              <a:rPr lang="ja-JP" altLang="en-US"/>
              <a:t>のメモリデータを取得しております．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a:t>
            </a:r>
            <a:r>
              <a:rPr lang="en-US" altLang="ja-JP" dirty="0" err="1"/>
              <a:t>BitVisor</a:t>
            </a:r>
            <a:r>
              <a:rPr lang="ja-JP" altLang="en-US"/>
              <a:t>内のエージェントは軽量な</a:t>
            </a:r>
            <a:r>
              <a:rPr lang="en-US" altLang="ja-JP" dirty="0"/>
              <a:t>TCP/IP</a:t>
            </a:r>
            <a:r>
              <a:rPr lang="ja-JP" altLang="en-US"/>
              <a:t>スタックである</a:t>
            </a:r>
            <a:r>
              <a:rPr lang="en-US" altLang="ja-JP" dirty="0" err="1"/>
              <a:t>lwIP</a:t>
            </a:r>
            <a:r>
              <a:rPr lang="ja-JP" altLang="en-US"/>
              <a:t>を用いて</a:t>
            </a:r>
            <a:r>
              <a:rPr lang="en-US" altLang="ja-JP" dirty="0"/>
              <a:t>IDS</a:t>
            </a:r>
            <a:r>
              <a:rPr lang="ja-JP" altLang="en-US"/>
              <a:t>と暗号通信を行なっています．</a:t>
            </a:r>
            <a:endParaRPr lang="en-US" altLang="ja-JP" dirty="0"/>
          </a:p>
          <a:p>
            <a:r>
              <a:rPr lang="ja-JP" altLang="en-US"/>
              <a:t>さらに，通信の高速化のために，共有メモリを用いた暗号通信にも対応いたしました．</a:t>
            </a:r>
            <a:endParaRPr lang="en-US" altLang="ja-JP" dirty="0"/>
          </a:p>
          <a:p>
            <a:endParaRPr kumimoji="1" lang="en-US" altLang="ja-JP" dirty="0"/>
          </a:p>
          <a:p>
            <a:endParaRPr kumimoji="1" lang="en-US" altLang="ja-JP" dirty="0"/>
          </a:p>
          <a:p>
            <a:r>
              <a:rPr kumimoji="1" lang="en-US" altLang="ja-JP" dirty="0"/>
              <a:t>///</a:t>
            </a:r>
            <a:r>
              <a:rPr kumimoji="1" lang="en-US" altLang="ja-JP" dirty="0" err="1"/>
              <a:t>BitVisor</a:t>
            </a:r>
            <a:r>
              <a:rPr kumimoji="1" lang="ja-JP" altLang="en-US"/>
              <a:t>では</a:t>
            </a:r>
            <a:r>
              <a:rPr lang="ja-JP" altLang="en-US"/>
              <a:t>ネットワークやディスクなどの</a:t>
            </a:r>
            <a:r>
              <a:rPr lang="en-US" altLang="ja-JP" dirty="0"/>
              <a:t>I/O</a:t>
            </a:r>
            <a:r>
              <a:rPr lang="ja-JP" altLang="en-US"/>
              <a:t>を仮想化しない</a:t>
            </a:r>
            <a:endParaRPr kumimoji="1" lang="en-US" altLang="ja-JP" dirty="0"/>
          </a:p>
          <a:p>
            <a:r>
              <a:rPr kumimoji="1" lang="en-US" altLang="ja-JP" dirty="0"/>
              <a:t>///</a:t>
            </a:r>
            <a:r>
              <a:rPr lang="en" altLang="ja-JP" b="0" i="0" dirty="0">
                <a:solidFill>
                  <a:srgbClr val="000000"/>
                </a:solidFill>
                <a:effectLst/>
                <a:latin typeface="Roboto" panose="020F0502020204030204" pitchFamily="34" charset="0"/>
              </a:rPr>
              <a:t>raw API (</a:t>
            </a:r>
            <a:r>
              <a:rPr lang="ja-JP" altLang="en-US" b="0" i="0">
                <a:solidFill>
                  <a:srgbClr val="000000"/>
                </a:solidFill>
                <a:effectLst/>
                <a:latin typeface="Roboto" panose="020F0502020204030204" pitchFamily="34" charset="0"/>
              </a:rPr>
              <a:t>ネイティブ </a:t>
            </a:r>
            <a:r>
              <a:rPr lang="en" altLang="ja-JP" b="0" i="0" dirty="0">
                <a:solidFill>
                  <a:srgbClr val="000000"/>
                </a:solidFill>
                <a:effectLst/>
                <a:latin typeface="Roboto" panose="020F0502020204030204" pitchFamily="34" charset="0"/>
              </a:rPr>
              <a:t>API </a:t>
            </a:r>
            <a:r>
              <a:rPr lang="ja-JP" altLang="en-US" b="0" i="0">
                <a:solidFill>
                  <a:srgbClr val="000000"/>
                </a:solidFill>
                <a:effectLst/>
                <a:latin typeface="Roboto" panose="020F0502020204030204" pitchFamily="34" charset="0"/>
              </a:rPr>
              <a:t>と呼ばれることもあります</a:t>
            </a:r>
            <a:r>
              <a:rPr lang="en-US" altLang="ja-JP" b="0" i="0" dirty="0">
                <a:solidFill>
                  <a:srgbClr val="000000"/>
                </a:solidFill>
                <a:effectLst/>
                <a:latin typeface="Roboto" panose="020F0502020204030204" pitchFamily="34" charset="0"/>
              </a:rPr>
              <a:t>) </a:t>
            </a:r>
            <a:r>
              <a:rPr lang="ja-JP" altLang="en-US" b="0" i="0">
                <a:solidFill>
                  <a:srgbClr val="000000"/>
                </a:solidFill>
                <a:effectLst/>
                <a:latin typeface="Roboto" panose="020F0502020204030204" pitchFamily="34" charset="0"/>
              </a:rPr>
              <a:t>は、ゼロコピー送受信を実装するオペレーティング システムなしで使用できるように設計されたイベント ドリブン </a:t>
            </a:r>
            <a:r>
              <a:rPr lang="en" altLang="ja-JP" b="0" i="0" dirty="0">
                <a:solidFill>
                  <a:srgbClr val="000000"/>
                </a:solidFill>
                <a:effectLst/>
                <a:latin typeface="Roboto" panose="020F0502020204030204" pitchFamily="34" charset="0"/>
              </a:rPr>
              <a:t>API </a:t>
            </a:r>
            <a:r>
              <a:rPr lang="ja-JP" altLang="en-US" b="0" i="0">
                <a:solidFill>
                  <a:srgbClr val="000000"/>
                </a:solidFill>
                <a:effectLst/>
                <a:latin typeface="Roboto" panose="020F0502020204030204" pitchFamily="34" charset="0"/>
              </a:rPr>
              <a:t>です</a:t>
            </a:r>
            <a:endParaRPr lang="en-US" altLang="ja-JP" b="0" i="0" dirty="0">
              <a:solidFill>
                <a:srgbClr val="000000"/>
              </a:solidFill>
              <a:effectLst/>
              <a:latin typeface="Roboto" panose="020F0502020204030204" pitchFamily="34" charset="0"/>
            </a:endParaRPr>
          </a:p>
          <a:p>
            <a:endParaRPr kumimoji="1" lang="en-US" altLang="ja-JP" b="0" i="0" dirty="0">
              <a:solidFill>
                <a:srgbClr val="000000"/>
              </a:solidFill>
              <a:effectLst/>
              <a:latin typeface="Roboto" panose="020F0502020204030204" pitchFamily="34" charset="0"/>
            </a:endParaRPr>
          </a:p>
          <a:p>
            <a:r>
              <a:rPr kumimoji="1" lang="en-US" altLang="ja-JP" b="0" i="0" dirty="0">
                <a:solidFill>
                  <a:srgbClr val="000000"/>
                </a:solidFill>
                <a:effectLst/>
                <a:latin typeface="Roboto" panose="020F0502020204030204" pitchFamily="34" charset="0"/>
              </a:rPr>
              <a:t>///</a:t>
            </a:r>
            <a:r>
              <a:rPr kumimoji="1" lang="ja-JP" altLang="en-US" b="0" i="0">
                <a:solidFill>
                  <a:srgbClr val="000000"/>
                </a:solidFill>
                <a:effectLst/>
                <a:latin typeface="Roboto" panose="020F0502020204030204" pitchFamily="34" charset="0"/>
              </a:rPr>
              <a:t>準パススルーは最小限のデバイスを仮想化し，出来るだけハードウェアを直接</a:t>
            </a:r>
            <a:r>
              <a:rPr kumimoji="1" lang="en-US" altLang="ja-JP" b="0" i="0" dirty="0">
                <a:solidFill>
                  <a:srgbClr val="000000"/>
                </a:solidFill>
                <a:effectLst/>
                <a:latin typeface="Roboto" panose="020F0502020204030204" pitchFamily="34" charset="0"/>
              </a:rPr>
              <a:t>OS</a:t>
            </a:r>
            <a:r>
              <a:rPr kumimoji="1" lang="ja-JP" altLang="en-US" b="0" i="0">
                <a:solidFill>
                  <a:srgbClr val="000000"/>
                </a:solidFill>
                <a:effectLst/>
                <a:latin typeface="Roboto" panose="020F0502020204030204" pitchFamily="34" charset="0"/>
              </a:rPr>
              <a:t>に見せることで，</a:t>
            </a:r>
            <a:r>
              <a:rPr kumimoji="1" lang="en-US" altLang="ja-JP" b="0" i="0" dirty="0">
                <a:solidFill>
                  <a:srgbClr val="000000"/>
                </a:solidFill>
                <a:effectLst/>
                <a:latin typeface="Roboto" panose="020F0502020204030204" pitchFamily="34" charset="0"/>
              </a:rPr>
              <a:t>OS</a:t>
            </a:r>
            <a:r>
              <a:rPr kumimoji="1" lang="ja-JP" altLang="en-US" b="0" i="0">
                <a:solidFill>
                  <a:srgbClr val="000000"/>
                </a:solidFill>
                <a:effectLst/>
                <a:latin typeface="Roboto" panose="020F0502020204030204" pitchFamily="34" charset="0"/>
              </a:rPr>
              <a:t>からハードウェアへのアクセスを可能な限り通過</a:t>
            </a:r>
            <a:r>
              <a:rPr kumimoji="1" lang="en-US" altLang="ja-JP" b="0" i="0" dirty="0">
                <a:solidFill>
                  <a:srgbClr val="000000"/>
                </a:solidFill>
                <a:effectLst/>
                <a:latin typeface="Roboto" panose="020F0502020204030204" pitchFamily="34" charset="0"/>
              </a:rPr>
              <a:t>(</a:t>
            </a:r>
            <a:r>
              <a:rPr kumimoji="1" lang="ja-JP" altLang="en-US" b="0" i="0">
                <a:solidFill>
                  <a:srgbClr val="000000"/>
                </a:solidFill>
                <a:effectLst/>
                <a:latin typeface="Roboto" panose="020F0502020204030204" pitchFamily="34" charset="0"/>
              </a:rPr>
              <a:t>パススルー</a:t>
            </a:r>
            <a:r>
              <a:rPr kumimoji="1" lang="en-US" altLang="ja-JP" b="0" i="0" dirty="0">
                <a:solidFill>
                  <a:srgbClr val="000000"/>
                </a:solidFill>
                <a:effectLst/>
                <a:latin typeface="Roboto" panose="020F0502020204030204" pitchFamily="34" charset="0"/>
              </a:rPr>
              <a:t>)</a:t>
            </a:r>
            <a:r>
              <a:rPr kumimoji="1" lang="ja-JP" altLang="en-US" b="0" i="0">
                <a:solidFill>
                  <a:srgbClr val="000000"/>
                </a:solidFill>
                <a:effectLst/>
                <a:latin typeface="Roboto" panose="020F0502020204030204" pitchFamily="34" charset="0"/>
              </a:rPr>
              <a:t>させること</a:t>
            </a:r>
            <a:endParaRPr kumimoji="1" lang="en-US" altLang="ja-JP" dirty="0"/>
          </a:p>
          <a:p>
            <a:endParaRPr kumimoji="1" lang="en-US" altLang="ja-JP" dirty="0"/>
          </a:p>
          <a:p>
            <a:r>
              <a:rPr kumimoji="1" lang="en-US" altLang="ja-JP" dirty="0"/>
              <a:t>///</a:t>
            </a:r>
            <a:r>
              <a:rPr kumimoji="1" lang="ja-JP" altLang="en-US"/>
              <a:t>システム外では監視対象</a:t>
            </a:r>
            <a:r>
              <a:rPr kumimoji="1" lang="en-US" altLang="ja-JP" dirty="0"/>
              <a:t>VM</a:t>
            </a:r>
            <a:r>
              <a:rPr kumimoji="1" lang="ja-JP" altLang="en-US"/>
              <a:t>内で軽量なハイパーバイザである</a:t>
            </a:r>
            <a:r>
              <a:rPr kumimoji="1" lang="en-US" altLang="ja-JP" dirty="0" err="1"/>
              <a:t>BitVisor</a:t>
            </a:r>
            <a:r>
              <a:rPr kumimoji="1" lang="ja-JP" altLang="en-US"/>
              <a:t>を動作させ、その</a:t>
            </a:r>
            <a:r>
              <a:rPr lang="ja-JP" altLang="en-US"/>
              <a:t>中</a:t>
            </a:r>
            <a:r>
              <a:rPr kumimoji="1" lang="ja-JP" altLang="en-US"/>
              <a:t>にエージェントを実装を行いました．これは，下図のように</a:t>
            </a:r>
            <a:r>
              <a:rPr lang="en-US" altLang="ja-JP" dirty="0" err="1"/>
              <a:t>BitVisor</a:t>
            </a:r>
            <a:r>
              <a:rPr lang="ja-JP" altLang="en-US"/>
              <a:t>が作る</a:t>
            </a:r>
            <a:r>
              <a:rPr lang="en-US" altLang="ja-JP" dirty="0"/>
              <a:t>VM</a:t>
            </a:r>
            <a:r>
              <a:rPr lang="ja-JP" altLang="en-US"/>
              <a:t>である内部</a:t>
            </a:r>
            <a:r>
              <a:rPr lang="en-US" altLang="ja-JP" dirty="0"/>
              <a:t>VM</a:t>
            </a:r>
            <a:r>
              <a:rPr lang="ja-JP" altLang="en-US"/>
              <a:t>内で監視対象システムを実行します．</a:t>
            </a:r>
            <a:r>
              <a:rPr lang="en-US" altLang="ja-JP" dirty="0" err="1"/>
              <a:t>BitVisor</a:t>
            </a:r>
            <a:r>
              <a:rPr lang="ja-JP" altLang="en-US"/>
              <a:t>を採用した理由はネットワークやディスクなどの</a:t>
            </a:r>
            <a:r>
              <a:rPr lang="en-US" altLang="ja-JP" dirty="0"/>
              <a:t>I/O</a:t>
            </a:r>
            <a:r>
              <a:rPr lang="ja-JP" altLang="en-US"/>
              <a:t>を仮想化しないことで軽量な動作が可能であるからです．</a:t>
            </a:r>
            <a:endParaRPr lang="en-US" altLang="ja-JP" dirty="0"/>
          </a:p>
          <a:p>
            <a:r>
              <a:rPr lang="ja-JP" altLang="en-US"/>
              <a:t>システム外エージェントでも従来の</a:t>
            </a:r>
            <a:r>
              <a:rPr lang="en-US" altLang="ja-JP" dirty="0"/>
              <a:t>IDS</a:t>
            </a:r>
            <a:r>
              <a:rPr lang="ja-JP" altLang="en-US"/>
              <a:t>オフロードと同様に</a:t>
            </a:r>
            <a:r>
              <a:rPr lang="en-US" altLang="ja-JP" dirty="0"/>
              <a:t>IDS</a:t>
            </a:r>
            <a:r>
              <a:rPr lang="ja-JP" altLang="en-US"/>
              <a:t>から送信された</a:t>
            </a:r>
            <a:r>
              <a:rPr lang="en-US" altLang="ja-JP" dirty="0"/>
              <a:t>OS</a:t>
            </a:r>
            <a:r>
              <a:rPr lang="ja-JP" altLang="en-US"/>
              <a:t>データの仮想アドレスを内部</a:t>
            </a:r>
            <a:r>
              <a:rPr lang="en-US" altLang="ja-JP" dirty="0"/>
              <a:t>VM</a:t>
            </a:r>
            <a:r>
              <a:rPr lang="ja-JP" altLang="en-US"/>
              <a:t>の物理アドレスに変換してアクセスし，内部</a:t>
            </a:r>
            <a:r>
              <a:rPr lang="en-US" altLang="ja-JP" dirty="0"/>
              <a:t>VM</a:t>
            </a:r>
            <a:r>
              <a:rPr lang="ja-JP" altLang="en-US"/>
              <a:t>のメモリデータを取得します．</a:t>
            </a:r>
            <a:endParaRPr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右下図は仮想マシンを２重に作った際に，通常の</a:t>
            </a:r>
            <a:r>
              <a:rPr lang="en-US" altLang="ja-JP" dirty="0"/>
              <a:t>VM</a:t>
            </a:r>
            <a:r>
              <a:rPr lang="ja-JP" altLang="en-US"/>
              <a:t>を</a:t>
            </a:r>
            <a:r>
              <a:rPr lang="en-US" altLang="ja-JP" dirty="0"/>
              <a:t>2</a:t>
            </a:r>
            <a:r>
              <a:rPr lang="ja-JP" altLang="en-US"/>
              <a:t>重に作ったものをオレンジ色で</a:t>
            </a:r>
            <a:r>
              <a:rPr lang="en-US" altLang="ja-JP" dirty="0" err="1"/>
              <a:t>BitVisor</a:t>
            </a:r>
            <a:r>
              <a:rPr lang="ja-JP" altLang="en-US"/>
              <a:t>を採用したものを青色で示しています．この図からデータベースアクセスでは</a:t>
            </a:r>
            <a:r>
              <a:rPr lang="en-US" altLang="ja-JP" dirty="0" err="1"/>
              <a:t>BitVisor</a:t>
            </a:r>
            <a:r>
              <a:rPr lang="ja-JP" altLang="en-US"/>
              <a:t>を採用した場合，通常なものと比較しておよそ</a:t>
            </a:r>
            <a:r>
              <a:rPr lang="en-US" altLang="ja-JP" dirty="0"/>
              <a:t>29</a:t>
            </a:r>
            <a:r>
              <a:rPr lang="ja-JP" altLang="en-US"/>
              <a:t>倍性能が良くなっていることがわかります．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ネットワークやディスクを仮想化しないことによってなぜ早くなる？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　　　</a:t>
            </a:r>
            <a:r>
              <a:rPr lang="en-US" altLang="ja-JP" dirty="0"/>
              <a:t>→</a:t>
            </a:r>
            <a:r>
              <a:rPr lang="ja-JP" altLang="en-US"/>
              <a:t>特別なドライバを用いて直接</a:t>
            </a:r>
            <a:r>
              <a:rPr lang="en-US" altLang="ja-JP" dirty="0"/>
              <a:t>I/O</a:t>
            </a:r>
            <a:r>
              <a:rPr lang="ja-JP" altLang="en-US"/>
              <a:t>を実行している．エミュレートするのも処理が重く時間がかかる．</a:t>
            </a:r>
            <a:endParaRPr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11</a:t>
            </a:fld>
            <a:endParaRPr kumimoji="1" lang="ja-JP" altLang="en-US"/>
          </a:p>
        </p:txBody>
      </p:sp>
    </p:spTree>
    <p:extLst>
      <p:ext uri="{BB962C8B-B14F-4D97-AF65-F5344CB8AC3E}">
        <p14:creationId xmlns:p14="http://schemas.microsoft.com/office/powerpoint/2010/main" val="3054451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また，他のハイパーバイザ内エージェントとして</a:t>
            </a:r>
            <a:r>
              <a:rPr lang="en-US" altLang="ja-JP" dirty="0"/>
              <a:t>Xen</a:t>
            </a:r>
            <a:r>
              <a:rPr lang="ja-JP" altLang="en-US"/>
              <a:t>を用いた実装も行いました．この実装では，</a:t>
            </a:r>
            <a:r>
              <a:rPr lang="en-US" altLang="ja-JP" dirty="0"/>
              <a:t>Xen</a:t>
            </a:r>
            <a:r>
              <a:rPr lang="ja-JP" altLang="en-US"/>
              <a:t>の特権</a:t>
            </a:r>
            <a:r>
              <a:rPr lang="en-US" altLang="ja-JP" dirty="0"/>
              <a:t>VM</a:t>
            </a:r>
            <a:r>
              <a:rPr lang="ja-JP" altLang="en-US"/>
              <a:t>である</a:t>
            </a:r>
            <a:r>
              <a:rPr lang="en-US" altLang="ja-JP" dirty="0"/>
              <a:t>Dom0</a:t>
            </a:r>
            <a:r>
              <a:rPr lang="ja-JP" altLang="en-US"/>
              <a:t>を内部</a:t>
            </a:r>
            <a:r>
              <a:rPr lang="en-US" altLang="ja-JP" dirty="0"/>
              <a:t>VM</a:t>
            </a:r>
            <a:r>
              <a:rPr lang="ja-JP" altLang="en-US"/>
              <a:t>として利用します．</a:t>
            </a:r>
            <a:endParaRPr lang="en-US" altLang="ja-JP" dirty="0"/>
          </a:p>
          <a:p>
            <a:r>
              <a:rPr lang="en-US" altLang="ja-JP" dirty="0"/>
              <a:t>Dom0</a:t>
            </a:r>
            <a:r>
              <a:rPr lang="ja-JP" altLang="en-US"/>
              <a:t>では</a:t>
            </a:r>
            <a:r>
              <a:rPr lang="ja-JP" altLang="en-US">
                <a:solidFill>
                  <a:srgbClr val="FF0000"/>
                </a:solidFill>
              </a:rPr>
              <a:t>ディスクやネットワークを仮想化しないため、</a:t>
            </a:r>
            <a:r>
              <a:rPr lang="en-US" altLang="ja-JP" dirty="0">
                <a:solidFill>
                  <a:srgbClr val="FF0000"/>
                </a:solidFill>
              </a:rPr>
              <a:t>VM</a:t>
            </a:r>
            <a:r>
              <a:rPr lang="ja-JP" altLang="en-US">
                <a:solidFill>
                  <a:srgbClr val="FF0000"/>
                </a:solidFill>
              </a:rPr>
              <a:t>を高速に実行することができます．</a:t>
            </a:r>
            <a:endParaRPr lang="en-US" altLang="ja-JP" dirty="0">
              <a:solidFill>
                <a:srgbClr val="FF0000"/>
              </a:solidFill>
            </a:endParaRPr>
          </a:p>
          <a:p>
            <a:r>
              <a:rPr lang="ja-JP" altLang="en-US">
                <a:solidFill>
                  <a:srgbClr val="FF0000"/>
                </a:solidFill>
              </a:rPr>
              <a:t>また，</a:t>
            </a:r>
            <a:r>
              <a:rPr lang="en-JP" altLang="ja-JP"/>
              <a:t>Xen</a:t>
            </a:r>
            <a:r>
              <a:rPr lang="ja-JP" altLang="en-US"/>
              <a:t>と</a:t>
            </a:r>
            <a:r>
              <a:rPr lang="en-US" altLang="ja-JP" dirty="0"/>
              <a:t>OS</a:t>
            </a:r>
            <a:r>
              <a:rPr lang="ja-JP" altLang="en-JP"/>
              <a:t>の</a:t>
            </a:r>
            <a:r>
              <a:rPr lang="ja-JP" altLang="en-US"/>
              <a:t>修正により</a:t>
            </a:r>
            <a:r>
              <a:rPr lang="en-US" altLang="ja-JP" dirty="0"/>
              <a:t>SEV</a:t>
            </a:r>
            <a:r>
              <a:rPr lang="ja-JP" altLang="en-US"/>
              <a:t>で暗号化された</a:t>
            </a:r>
            <a:r>
              <a:rPr lang="en-US" altLang="ja-JP" dirty="0"/>
              <a:t>VM</a:t>
            </a:r>
            <a:r>
              <a:rPr lang="ja-JP" altLang="en-US"/>
              <a:t>内で動作させることを確認しております．</a:t>
            </a:r>
            <a:endParaRPr lang="en-US" altLang="ja-JP" dirty="0"/>
          </a:p>
          <a:p>
            <a:r>
              <a:rPr lang="en-US" altLang="ja-JP" dirty="0"/>
              <a:t>Xen</a:t>
            </a:r>
            <a:r>
              <a:rPr lang="ja-JP" altLang="en-US"/>
              <a:t>ハイパーバイザは通信機能を持っていないため，エージェントが</a:t>
            </a:r>
            <a:r>
              <a:rPr lang="en-US" altLang="ja-JP" dirty="0"/>
              <a:t>IDS</a:t>
            </a:r>
            <a:r>
              <a:rPr lang="ja-JP" altLang="en-US"/>
              <a:t>と通信するために</a:t>
            </a:r>
            <a:r>
              <a:rPr lang="en-US" altLang="ja-JP" dirty="0"/>
              <a:t>Dom0</a:t>
            </a:r>
            <a:r>
              <a:rPr lang="ja-JP" altLang="en-US"/>
              <a:t>内で動作するプロキシを経由して通信を行います．</a:t>
            </a:r>
            <a:endParaRPr lang="en-US" altLang="ja-JP" dirty="0"/>
          </a:p>
          <a:p>
            <a:r>
              <a:rPr lang="ja-JP" altLang="en-US"/>
              <a:t>通信の流れとしては，</a:t>
            </a:r>
            <a:r>
              <a:rPr lang="en-US" altLang="ja-JP" dirty="0"/>
              <a:t>IDS</a:t>
            </a:r>
            <a:r>
              <a:rPr lang="ja-JP" altLang="en-US"/>
              <a:t>からのメモリ取得要求が来た際に，プロキシがハイパーバイザ内のエージェントを呼び出してメモリ情報を取得し，</a:t>
            </a:r>
            <a:r>
              <a:rPr lang="en-US" altLang="ja-JP" dirty="0"/>
              <a:t>Dom0</a:t>
            </a:r>
            <a:r>
              <a:rPr lang="ja-JP" altLang="en-US"/>
              <a:t>内のプロキシが</a:t>
            </a:r>
            <a:r>
              <a:rPr lang="en-US" altLang="ja-JP" dirty="0"/>
              <a:t>IDS</a:t>
            </a:r>
            <a:r>
              <a:rPr lang="ja-JP" altLang="en-US"/>
              <a:t>にメモリデータを送るという流れになっています．</a:t>
            </a:r>
            <a:endParaRPr lang="en-US" altLang="ja-JP" dirty="0"/>
          </a:p>
          <a:p>
            <a:r>
              <a:rPr kumimoji="1" lang="ja-JP" altLang="en-US"/>
              <a:t>また，</a:t>
            </a:r>
            <a:r>
              <a:rPr kumimoji="1" lang="en-US" altLang="ja-JP" dirty="0"/>
              <a:t>Xen</a:t>
            </a:r>
            <a:r>
              <a:rPr kumimoji="1" lang="ja-JP" altLang="en-US"/>
              <a:t>ハイパーバイザが</a:t>
            </a:r>
            <a:r>
              <a:rPr kumimoji="1" lang="en-US" altLang="ja-JP" dirty="0"/>
              <a:t>IDS</a:t>
            </a:r>
            <a:r>
              <a:rPr kumimoji="1" lang="ja-JP" altLang="en-US"/>
              <a:t>と直接通信を行えるようにするために，共有メモリを用いた実装も行いました．</a:t>
            </a:r>
            <a:endParaRPr kumimoji="1" lang="en-US" altLang="ja-JP" dirty="0"/>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12</a:t>
            </a:fld>
            <a:endParaRPr kumimoji="1" lang="ja-JP" altLang="en-US"/>
          </a:p>
        </p:txBody>
      </p:sp>
    </p:spTree>
    <p:extLst>
      <p:ext uri="{BB962C8B-B14F-4D97-AF65-F5344CB8AC3E}">
        <p14:creationId xmlns:p14="http://schemas.microsoft.com/office/powerpoint/2010/main" val="3841633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実験として，</a:t>
            </a:r>
            <a:r>
              <a:rPr kumimoji="1" lang="en-US" altLang="ja-JP" sz="1200" kern="1200" dirty="0" err="1">
                <a:solidFill>
                  <a:schemeClr val="tx1"/>
                </a:solidFill>
                <a:effectLst/>
                <a:latin typeface="+mn-lt"/>
                <a:ea typeface="+mn-ea"/>
                <a:cs typeface="+mn-cs"/>
              </a:rPr>
              <a:t>SEVmonitor</a:t>
            </a:r>
            <a:r>
              <a:rPr kumimoji="1" lang="ja-JP" altLang="en-US" sz="1200" kern="1200">
                <a:solidFill>
                  <a:schemeClr val="tx1"/>
                </a:solidFill>
                <a:effectLst/>
                <a:latin typeface="+mn-lt"/>
                <a:ea typeface="+mn-ea"/>
                <a:cs typeface="+mn-cs"/>
              </a:rPr>
              <a:t>における監視性能とシステム性能を測定しました．監視性能については監視対象システムからの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データの取得時間を測定し，性能の調査を行いました．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システム性能に浮いては監視対象の隔離におけるシステムのオーバヘッドをウェブサーバを用いて測定を行いました．</a:t>
            </a:r>
            <a:endParaRPr kumimoji="1" lang="ja-JP" altLang="ja-JP" sz="1200" kern="120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比較対象として，エージェントでは</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内とハイパーバイザ内の</a:t>
            </a:r>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種類，計</a:t>
            </a:r>
            <a:r>
              <a:rPr kumimoji="1" lang="en-US" altLang="ja-JP" sz="1200" kern="1200" dirty="0">
                <a:solidFill>
                  <a:schemeClr val="tx1"/>
                </a:solidFill>
                <a:effectLst/>
                <a:latin typeface="+mn-lt"/>
                <a:ea typeface="+mn-ea"/>
                <a:cs typeface="+mn-cs"/>
              </a:rPr>
              <a:t>3</a:t>
            </a:r>
            <a:r>
              <a:rPr kumimoji="1" lang="ja-JP" altLang="en-US" sz="1200" kern="1200">
                <a:solidFill>
                  <a:schemeClr val="tx1"/>
                </a:solidFill>
                <a:effectLst/>
                <a:latin typeface="+mn-lt"/>
                <a:ea typeface="+mn-ea"/>
                <a:cs typeface="+mn-cs"/>
              </a:rPr>
              <a:t>種類の比較を行っております．また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とエージェントとの通信としては，</a:t>
            </a:r>
            <a:r>
              <a:rPr kumimoji="1" lang="ja-JP" altLang="en-US" sz="1200" kern="1200">
                <a:solidFill>
                  <a:schemeClr val="tx1"/>
                </a:solidFill>
                <a:effectLst/>
                <a:latin typeface="+mn-lt"/>
                <a:ea typeface="+mn-ea"/>
                <a:cs typeface="+mn-cs"/>
              </a:rPr>
              <a:t>仮想ネットワークを用いた場合と</a:t>
            </a:r>
            <a:r>
              <a:rPr kumimoji="1" lang="ja-JP" altLang="ja-JP" sz="1200" kern="1200">
                <a:solidFill>
                  <a:schemeClr val="tx1"/>
                </a:solidFill>
                <a:effectLst/>
                <a:latin typeface="+mn-lt"/>
                <a:ea typeface="+mn-ea"/>
                <a:cs typeface="+mn-cs"/>
              </a:rPr>
              <a:t>共有メモリを用いた場合について測定を行いました．</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実験</a:t>
            </a:r>
            <a:r>
              <a:rPr kumimoji="1" lang="ja-JP" altLang="ja-JP" sz="1200" kern="1200">
                <a:solidFill>
                  <a:schemeClr val="tx1"/>
                </a:solidFill>
                <a:effectLst/>
                <a:latin typeface="+mn-lt"/>
                <a:ea typeface="+mn-ea"/>
                <a:cs typeface="+mn-cs"/>
              </a:rPr>
              <a:t>環境は以下のようになっています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13</a:t>
            </a:fld>
            <a:endParaRPr kumimoji="1" lang="ja-JP" altLang="en-US"/>
          </a:p>
        </p:txBody>
      </p:sp>
    </p:spTree>
    <p:extLst>
      <p:ext uri="{BB962C8B-B14F-4D97-AF65-F5344CB8AC3E}">
        <p14:creationId xmlns:p14="http://schemas.microsoft.com/office/powerpoint/2010/main" val="39083863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まず，監視対象システムの</a:t>
            </a:r>
            <a:r>
              <a:rPr lang="en-US" altLang="ja-JP" dirty="0"/>
              <a:t>OS</a:t>
            </a:r>
            <a:r>
              <a:rPr lang="ja-JP" altLang="en-US"/>
              <a:t>のバージョンを取得する時間を測定いたしました．</a:t>
            </a:r>
            <a:endParaRPr lang="en-US" altLang="ja-JP" dirty="0"/>
          </a:p>
          <a:p>
            <a:r>
              <a:rPr lang="en-US" altLang="ja-JP" dirty="0"/>
              <a:t>OS</a:t>
            </a:r>
            <a:r>
              <a:rPr lang="ja-JP" altLang="en-US"/>
              <a:t>のバージョン情報取得ではエージェントに対して要求を</a:t>
            </a:r>
            <a:r>
              <a:rPr lang="en-US" altLang="ja-JP" dirty="0"/>
              <a:t>1</a:t>
            </a:r>
            <a:r>
              <a:rPr lang="ja-JP" altLang="en-US"/>
              <a:t>回送信し、</a:t>
            </a:r>
            <a:r>
              <a:rPr lang="en-US" altLang="ja-JP" dirty="0"/>
              <a:t>4KB</a:t>
            </a:r>
            <a:r>
              <a:rPr lang="ja-JP" altLang="en-US"/>
              <a:t>のメモリデータを取得しております．</a:t>
            </a:r>
            <a:endParaRPr lang="en-US" altLang="ja-JP" dirty="0"/>
          </a:p>
          <a:p>
            <a:r>
              <a:rPr lang="ja-JP" altLang="en-US"/>
              <a:t>実行結果は下の図のようになっています．</a:t>
            </a:r>
            <a:r>
              <a:rPr lang="ja-JP" altLang="en-US" u="sng"/>
              <a:t>仮想</a:t>
            </a:r>
            <a:r>
              <a:rPr lang="ja-JP" altLang="en-US"/>
              <a:t>ネットワークを用いた場合，</a:t>
            </a:r>
            <a:r>
              <a:rPr lang="en-US" altLang="ja-JP" dirty="0"/>
              <a:t>OS</a:t>
            </a:r>
            <a:r>
              <a:rPr lang="ja-JP" altLang="en-US"/>
              <a:t>内や</a:t>
            </a:r>
            <a:r>
              <a:rPr lang="en-US" altLang="ja-JP" dirty="0" err="1"/>
              <a:t>BitVisor</a:t>
            </a:r>
            <a:r>
              <a:rPr lang="ja-JP" altLang="en-US"/>
              <a:t>と比較し，</a:t>
            </a:r>
            <a:r>
              <a:rPr lang="en-US" altLang="ja-JP" dirty="0"/>
              <a:t>Xen</a:t>
            </a:r>
            <a:r>
              <a:rPr lang="ja-JP" altLang="en-US"/>
              <a:t>内エージェントの性能が大幅に低いことがわかりました．</a:t>
            </a:r>
            <a:endParaRPr lang="en-US" altLang="ja-JP" dirty="0"/>
          </a:p>
          <a:p>
            <a:r>
              <a:rPr lang="ja-JP" altLang="en-US"/>
              <a:t>この原因として，</a:t>
            </a:r>
            <a:r>
              <a:rPr lang="en-US" altLang="ja-JP" dirty="0"/>
              <a:t>Xen</a:t>
            </a:r>
            <a:r>
              <a:rPr lang="ja-JP" altLang="en-US"/>
              <a:t>では直接通信を行わず，内部</a:t>
            </a:r>
            <a:r>
              <a:rPr lang="en-US" altLang="ja-JP" dirty="0"/>
              <a:t>VM</a:t>
            </a:r>
            <a:r>
              <a:rPr lang="ja-JP" altLang="en-US"/>
              <a:t>内で動作させたプロキシ経由で通信する必要があるためと考えられます．</a:t>
            </a:r>
            <a:endParaRPr lang="en-US" altLang="ja-JP" dirty="0"/>
          </a:p>
          <a:p>
            <a:r>
              <a:rPr lang="ja-JP" altLang="en-US"/>
              <a:t>また，</a:t>
            </a:r>
            <a:r>
              <a:rPr lang="ja-JP" altLang="en-US" u="sng"/>
              <a:t>共有</a:t>
            </a:r>
            <a:r>
              <a:rPr lang="ja-JP" altLang="en-US"/>
              <a:t>メモリを用いると大幅に性能が向上し、配置による性能差は小さくなることがわかりました．</a:t>
            </a:r>
            <a:endParaRPr lang="en-US" altLang="ja-JP" dirty="0"/>
          </a:p>
          <a:p>
            <a:r>
              <a:rPr lang="ja-JP" altLang="en-US"/>
              <a:t>共有メモリで通信した場合，ポーリングを行なっているため</a:t>
            </a:r>
            <a:r>
              <a:rPr lang="en-US" altLang="ja-JP" dirty="0"/>
              <a:t>CPU</a:t>
            </a:r>
            <a:r>
              <a:rPr lang="ja-JP" altLang="en-US"/>
              <a:t>使用率を調査しましたが，</a:t>
            </a:r>
            <a:r>
              <a:rPr lang="en-US" altLang="ja-JP" dirty="0"/>
              <a:t>CPU</a:t>
            </a:r>
            <a:r>
              <a:rPr lang="ja-JP" altLang="en-US"/>
              <a:t>負荷は仮想ネットワークを用いる場合と同程度であり，通信の際にシステムに影響がないことも確認しております．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///dev/</a:t>
            </a:r>
            <a:r>
              <a:rPr lang="en-US" altLang="ja-JP" dirty="0" err="1"/>
              <a:t>shm</a:t>
            </a:r>
            <a:r>
              <a:rPr lang="ja-JP" altLang="en-US"/>
              <a:t>が作られるからメモリ内のディレクトリ本当はアクセス出来る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endParaRPr lang="en-US" altLang="ja-JP" u="none" dirty="0"/>
          </a:p>
          <a:p>
            <a:endParaRPr lang="en-US" altLang="ja-JP" u="none" dirty="0"/>
          </a:p>
          <a:p>
            <a:r>
              <a:rPr lang="ja-JP" altLang="en-US" u="none"/>
              <a:t>また，ハイパーバイザ内と</a:t>
            </a:r>
            <a:r>
              <a:rPr lang="en-US" altLang="ja-JP" u="none"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dirty="0">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14</a:t>
            </a:fld>
            <a:endParaRPr kumimoji="1" lang="ja-JP" altLang="en-US"/>
          </a:p>
        </p:txBody>
      </p:sp>
    </p:spTree>
    <p:extLst>
      <p:ext uri="{BB962C8B-B14F-4D97-AF65-F5344CB8AC3E}">
        <p14:creationId xmlns:p14="http://schemas.microsoft.com/office/powerpoint/2010/main" val="3852437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次に，監視によく用いられる様々なシステム情報である，</a:t>
            </a:r>
            <a:r>
              <a:rPr lang="en-US" altLang="ja-JP" dirty="0"/>
              <a:t>proc</a:t>
            </a:r>
            <a:r>
              <a:rPr lang="ja-JP" altLang="en-US"/>
              <a:t>ファイルシステムの情報の取得時間を測定いたしました．</a:t>
            </a:r>
            <a:endParaRPr lang="en-US" altLang="ja-JP" dirty="0"/>
          </a:p>
          <a:p>
            <a:r>
              <a:rPr lang="ja-JP" altLang="en-US"/>
              <a:t>この実験では，エージェントに対して要求を</a:t>
            </a:r>
            <a:r>
              <a:rPr lang="en-US" altLang="ja-JP" dirty="0"/>
              <a:t>717</a:t>
            </a:r>
            <a:r>
              <a:rPr lang="ja-JP" altLang="en-US"/>
              <a:t>回送信し、計</a:t>
            </a:r>
            <a:r>
              <a:rPr lang="en-US" altLang="ja-JP" dirty="0"/>
              <a:t>2.8MB</a:t>
            </a:r>
            <a:r>
              <a:rPr lang="ja-JP" altLang="en-US"/>
              <a:t>のメモリデータを取得しております．</a:t>
            </a:r>
            <a:endParaRPr lang="en-US" altLang="ja-JP" dirty="0"/>
          </a:p>
          <a:p>
            <a:r>
              <a:rPr lang="ja-JP" altLang="en-US"/>
              <a:t>実験結果は下の図のようになっています．</a:t>
            </a:r>
            <a:r>
              <a:rPr lang="ja-JP" altLang="en-US" u="sng"/>
              <a:t>仮想</a:t>
            </a:r>
            <a:r>
              <a:rPr lang="ja-JP" altLang="en-US"/>
              <a:t>ネットワークを用いて通信を行なった場合，ハイパーバイザ内エージェントの性能が低いことがわかりました．</a:t>
            </a:r>
            <a:endParaRPr lang="en-US" altLang="ja-JP" dirty="0"/>
          </a:p>
          <a:p>
            <a:r>
              <a:rPr lang="ja-JP" altLang="en-US"/>
              <a:t>この原因として，隔離環境のオーバヘッドより，ネットワーク性能が低くなっているためと考えられます．</a:t>
            </a:r>
            <a:endParaRPr lang="en-US" altLang="ja-JP" dirty="0"/>
          </a:p>
          <a:p>
            <a:r>
              <a:rPr lang="ja-JP" altLang="en-US"/>
              <a:t>また，</a:t>
            </a:r>
            <a:r>
              <a:rPr lang="ja-JP" altLang="en-US" u="sng"/>
              <a:t>共有</a:t>
            </a:r>
            <a:r>
              <a:rPr lang="ja-JP" altLang="en-US"/>
              <a:t>メモリを用いると性能が向上するが、性能差が大きくなっていることがわかりました．</a:t>
            </a:r>
            <a:endParaRPr lang="en-US" altLang="ja-JP" dirty="0"/>
          </a:p>
          <a:p>
            <a:r>
              <a:rPr lang="ja-JP" altLang="en-US"/>
              <a:t>現在のところ，</a:t>
            </a:r>
            <a:r>
              <a:rPr lang="en-US" altLang="ja-JP" dirty="0" err="1"/>
              <a:t>BitVisor</a:t>
            </a:r>
            <a:r>
              <a:rPr lang="ja-JP" altLang="en-US"/>
              <a:t>内エージェントが最も高速となっています．これは，共有メモリではメモリ取得要求を確認する際のポーリングのためのスリープが原因だと考えられます．</a:t>
            </a:r>
            <a:endParaRPr lang="en-US" altLang="ja-JP" dirty="0"/>
          </a:p>
          <a:p>
            <a:endParaRPr lang="en-US" altLang="ja-JP" dirty="0"/>
          </a:p>
          <a:p>
            <a:endParaRPr lang="en-US" altLang="ja-JP" dirty="0"/>
          </a:p>
          <a:p>
            <a:r>
              <a:rPr lang="en-US" altLang="ja-JP" dirty="0"/>
              <a:t>///</a:t>
            </a:r>
            <a:r>
              <a:rPr lang="en" altLang="ja-JP" b="0" i="0" dirty="0" err="1">
                <a:solidFill>
                  <a:srgbClr val="1D1C1D"/>
                </a:solidFill>
                <a:effectLst/>
                <a:latin typeface="NotoSansJP"/>
              </a:rPr>
              <a:t>iperf</a:t>
            </a:r>
            <a:r>
              <a:rPr lang="en" altLang="ja-JP" b="0" i="0" dirty="0">
                <a:solidFill>
                  <a:srgbClr val="1D1C1D"/>
                </a:solidFill>
                <a:effectLst/>
                <a:latin typeface="NotoSansJP"/>
              </a:rPr>
              <a:t> -c 192.168.0.87 -u -l 1 -t 20 -b 200000</a:t>
            </a:r>
            <a:r>
              <a:rPr lang="ja-JP" altLang="en-US" b="0" i="0">
                <a:solidFill>
                  <a:srgbClr val="1D1C1D"/>
                </a:solidFill>
                <a:effectLst/>
                <a:latin typeface="NotoSansJP"/>
              </a:rPr>
              <a:t>　　　　</a:t>
            </a:r>
            <a:r>
              <a:rPr lang="en-US" altLang="ja-JP" b="0" i="0" dirty="0">
                <a:solidFill>
                  <a:srgbClr val="1D1C1D"/>
                </a:solidFill>
                <a:effectLst/>
                <a:latin typeface="NotoSansJP"/>
              </a:rPr>
              <a:t>UDP</a:t>
            </a:r>
            <a:r>
              <a:rPr lang="ja-JP" altLang="en-US" b="0" i="0">
                <a:solidFill>
                  <a:srgbClr val="1D1C1D"/>
                </a:solidFill>
                <a:effectLst/>
                <a:latin typeface="NotoSansJP"/>
              </a:rPr>
              <a:t>で</a:t>
            </a:r>
            <a:r>
              <a:rPr lang="en-US" altLang="ja-JP" b="0" i="0" dirty="0">
                <a:solidFill>
                  <a:srgbClr val="1D1C1D"/>
                </a:solidFill>
                <a:effectLst/>
                <a:latin typeface="NotoSansJP"/>
              </a:rPr>
              <a:t>1KB</a:t>
            </a:r>
            <a:r>
              <a:rPr lang="ja-JP" altLang="en-US" b="0" i="0">
                <a:solidFill>
                  <a:srgbClr val="1D1C1D"/>
                </a:solidFill>
                <a:effectLst/>
                <a:latin typeface="NotoSansJP"/>
              </a:rPr>
              <a:t>ずつ，帯域幅</a:t>
            </a:r>
            <a:r>
              <a:rPr lang="en-US" altLang="ja-JP" b="0" i="0" dirty="0">
                <a:solidFill>
                  <a:srgbClr val="1D1C1D"/>
                </a:solidFill>
                <a:effectLst/>
                <a:latin typeface="NotoSansJP"/>
              </a:rPr>
              <a:t>200[Mbps]</a:t>
            </a:r>
            <a:r>
              <a:rPr lang="ja-JP" altLang="en-US" b="0" i="0">
                <a:solidFill>
                  <a:srgbClr val="1D1C1D"/>
                </a:solidFill>
                <a:effectLst/>
                <a:latin typeface="NotoSansJP"/>
              </a:rPr>
              <a:t>で</a:t>
            </a:r>
            <a:r>
              <a:rPr lang="en-US" altLang="ja-JP" b="0" i="0" dirty="0">
                <a:solidFill>
                  <a:srgbClr val="1D1C1D"/>
                </a:solidFill>
                <a:effectLst/>
                <a:latin typeface="NotoSansJP"/>
              </a:rPr>
              <a:t>20</a:t>
            </a:r>
            <a:r>
              <a:rPr lang="ja-JP" altLang="en-US" b="0" i="0">
                <a:solidFill>
                  <a:srgbClr val="1D1C1D"/>
                </a:solidFill>
                <a:effectLst/>
                <a:latin typeface="NotoSansJP"/>
              </a:rPr>
              <a:t>秒</a:t>
            </a:r>
            <a:endParaRPr lang="en-US" altLang="ja-JP" dirty="0"/>
          </a:p>
          <a:p>
            <a:r>
              <a:rPr lang="en-US" altLang="ja-JP" dirty="0"/>
              <a:t>///OS</a:t>
            </a:r>
            <a:r>
              <a:rPr lang="ja-JP" altLang="en-US"/>
              <a:t>内では</a:t>
            </a:r>
            <a:r>
              <a:rPr lang="en-US" altLang="ja-JP" dirty="0"/>
              <a:t>200μs</a:t>
            </a:r>
            <a:r>
              <a:rPr lang="ja-JP" altLang="en-US"/>
              <a:t>，</a:t>
            </a:r>
            <a:r>
              <a:rPr lang="en-US" altLang="ja-JP" dirty="0"/>
              <a:t>Xen</a:t>
            </a:r>
            <a:r>
              <a:rPr lang="ja-JP" altLang="en-US"/>
              <a:t>では</a:t>
            </a:r>
            <a:r>
              <a:rPr lang="en-US" altLang="ja-JP" dirty="0"/>
              <a:t>250μs</a:t>
            </a:r>
            <a:r>
              <a:rPr lang="ja-JP" altLang="en-US"/>
              <a:t>，</a:t>
            </a:r>
            <a:r>
              <a:rPr lang="en-US" altLang="ja-JP" dirty="0" err="1"/>
              <a:t>BitVisor</a:t>
            </a:r>
            <a:r>
              <a:rPr lang="ja-JP" altLang="en-US"/>
              <a:t>では</a:t>
            </a:r>
            <a:r>
              <a:rPr lang="en-US" altLang="ja-JP" dirty="0"/>
              <a:t>10μs</a:t>
            </a:r>
            <a:r>
              <a:rPr lang="ja-JP" altLang="en-US"/>
              <a:t>の遅延がある</a:t>
            </a:r>
            <a:endParaRPr lang="en-US" altLang="ja-JP" dirty="0"/>
          </a:p>
          <a:p>
            <a:r>
              <a:rPr lang="en-US" altLang="ja-JP" dirty="0"/>
              <a:t>///</a:t>
            </a:r>
            <a:r>
              <a:rPr lang="en-US" altLang="ja-JP" dirty="0" err="1"/>
              <a:t>iperf</a:t>
            </a:r>
            <a:r>
              <a:rPr lang="ja-JP" altLang="en-US"/>
              <a:t>でタイマーをチェックする実行回数を増やした．</a:t>
            </a:r>
            <a:endParaRPr lang="en-US" altLang="ja-JP" dirty="0"/>
          </a:p>
          <a:p>
            <a:r>
              <a:rPr lang="en-US" altLang="ja-JP" dirty="0"/>
              <a:t>///</a:t>
            </a:r>
            <a:r>
              <a:rPr lang="en-US" altLang="ja-JP" dirty="0" err="1"/>
              <a:t>BitVisor</a:t>
            </a:r>
            <a:r>
              <a:rPr lang="ja-JP" altLang="en-US"/>
              <a:t>で遅延を</a:t>
            </a:r>
            <a:r>
              <a:rPr lang="en-US" altLang="ja-JP" dirty="0"/>
              <a:t>200μs</a:t>
            </a:r>
            <a:r>
              <a:rPr lang="ja-JP" altLang="en-US"/>
              <a:t>にするとむしろタイマに時間を取られてしまい</a:t>
            </a:r>
            <a:r>
              <a:rPr lang="en-US" altLang="ja-JP" dirty="0"/>
              <a:t>CPU</a:t>
            </a:r>
            <a:r>
              <a:rPr lang="ja-JP" altLang="en-US"/>
              <a:t>使用率が上昇する．</a:t>
            </a:r>
            <a:endParaRPr lang="en-US" altLang="ja-JP" dirty="0"/>
          </a:p>
          <a:p>
            <a:endParaRPr lang="en-US" altLang="ja-JP" dirty="0"/>
          </a:p>
          <a:p>
            <a:endParaRPr lang="en-US" altLang="ja-JP" dirty="0"/>
          </a:p>
          <a:p>
            <a:r>
              <a:rPr lang="en-US" altLang="ja-JP" dirty="0"/>
              <a:t>////</a:t>
            </a:r>
            <a:r>
              <a:rPr lang="ja-JP" altLang="en-US"/>
              <a:t>まずは，カーネル内エージェントの性能についてです．</a:t>
            </a:r>
            <a:r>
              <a:rPr lang="en-US" altLang="ja-JP" dirty="0"/>
              <a:t>OS</a:t>
            </a:r>
            <a:r>
              <a:rPr lang="ja-JP" altLang="en-US"/>
              <a:t>のバージョン情報の取得ではエージェントに要求を</a:t>
            </a:r>
            <a:r>
              <a:rPr lang="en-US" altLang="ja-JP" dirty="0"/>
              <a:t>1</a:t>
            </a:r>
            <a:r>
              <a:rPr lang="ja-JP" altLang="en-US"/>
              <a:t>回送信し、</a:t>
            </a:r>
            <a:r>
              <a:rPr lang="en-US" altLang="ja-JP" dirty="0"/>
              <a:t>4KB</a:t>
            </a:r>
            <a:r>
              <a:rPr lang="ja-JP" altLang="en-US"/>
              <a:t>のメモリデータを取得しています．</a:t>
            </a:r>
            <a:endParaRPr lang="en-US" altLang="ja-JP" dirty="0"/>
          </a:p>
          <a:p>
            <a:r>
              <a:rPr lang="ja-JP" altLang="en-US"/>
              <a:t>実験結果は左下図のようになっており，青いグラフとオレンジ色が仮想ネットワークになるのですが，</a:t>
            </a:r>
            <a:r>
              <a:rPr lang="ja-JP" altLang="en-US" u="none"/>
              <a:t>仮想ネ</a:t>
            </a:r>
            <a:r>
              <a:rPr lang="ja-JP" altLang="en-US"/>
              <a:t>ットワークを用いた場合のみ</a:t>
            </a:r>
            <a:r>
              <a:rPr lang="en-US" altLang="ja-JP" dirty="0"/>
              <a:t>SEV</a:t>
            </a:r>
            <a:r>
              <a:rPr lang="ja-JP" altLang="en-US"/>
              <a:t>の影響を受けることがわかりました．</a:t>
            </a:r>
            <a:endParaRPr lang="en-US" altLang="ja-JP" dirty="0"/>
          </a:p>
          <a:p>
            <a:r>
              <a:rPr lang="ja-JP" altLang="en-US"/>
              <a:t>また，</a:t>
            </a:r>
            <a:r>
              <a:rPr lang="ja-JP" altLang="en-US" u="none"/>
              <a:t>仮想ネットワークと比較して，共有メモリを用いた場合</a:t>
            </a:r>
            <a:r>
              <a:rPr lang="en-US" altLang="ja-JP" u="none" dirty="0"/>
              <a:t>1ms</a:t>
            </a:r>
            <a:r>
              <a:rPr lang="ja-JP" altLang="en-US" u="none"/>
              <a:t>高速になりました．</a:t>
            </a:r>
            <a:endParaRPr lang="en-US" altLang="ja-JP" u="none" dirty="0"/>
          </a:p>
          <a:p>
            <a:r>
              <a:rPr kumimoji="1" lang="ja-JP" altLang="en-US"/>
              <a:t>プロセス一覧の取得では，エージェントに要求を</a:t>
            </a:r>
            <a:r>
              <a:rPr kumimoji="1" lang="en-US" altLang="ja-JP" dirty="0"/>
              <a:t>119</a:t>
            </a:r>
            <a:r>
              <a:rPr lang="ja-JP" altLang="en-US"/>
              <a:t>回送信し、計</a:t>
            </a:r>
            <a:r>
              <a:rPr lang="en-US" altLang="ja-JP" dirty="0"/>
              <a:t>476KB</a:t>
            </a:r>
            <a:r>
              <a:rPr lang="ja-JP" altLang="en-US"/>
              <a:t>のデータを取得しました．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実験結果は右下の図のようになっています．</a:t>
            </a:r>
            <a:r>
              <a:rPr lang="ja-JP" altLang="en-US"/>
              <a:t>共有メモリを用いると，仮想ネットワークと比較して</a:t>
            </a:r>
            <a:r>
              <a:rPr lang="en-US" altLang="ja-JP" dirty="0"/>
              <a:t>25%</a:t>
            </a:r>
            <a:r>
              <a:rPr lang="ja-JP" altLang="en-US"/>
              <a:t>高速になりました．オレンジ色のグラフで示している</a:t>
            </a:r>
            <a:r>
              <a:rPr lang="en-US" altLang="ja-JP" dirty="0" err="1">
                <a:solidFill>
                  <a:srgbClr val="FF0000"/>
                </a:solidFill>
              </a:rPr>
              <a:t>virtio</a:t>
            </a:r>
            <a:r>
              <a:rPr lang="ja-JP" altLang="en-US">
                <a:solidFill>
                  <a:srgbClr val="FF0000"/>
                </a:solidFill>
              </a:rPr>
              <a:t>を用いてネットワーク通信を行うと</a:t>
            </a:r>
            <a:r>
              <a:rPr lang="en-US" altLang="ja-JP" dirty="0">
                <a:solidFill>
                  <a:srgbClr val="FF0000"/>
                </a:solidFill>
              </a:rPr>
              <a:t>SEV</a:t>
            </a:r>
            <a:r>
              <a:rPr lang="ja-JP" altLang="en-US">
                <a:solidFill>
                  <a:srgbClr val="FF0000"/>
                </a:solidFill>
              </a:rPr>
              <a:t>の影響を大きく受けることがわかりました．</a:t>
            </a:r>
            <a:r>
              <a:rPr lang="ja-JP" altLang="en-US" sz="1800">
                <a:effectLst/>
                <a:latin typeface="HaranoAjiMincho-Regular-Identity-H"/>
              </a:rPr>
              <a:t>この原因としては，ホスト</a:t>
            </a:r>
            <a:r>
              <a:rPr lang="en" altLang="ja-JP" sz="1800" dirty="0">
                <a:effectLst/>
                <a:latin typeface="CMR10"/>
              </a:rPr>
              <a:t>OS</a:t>
            </a:r>
            <a:r>
              <a:rPr lang="ja-JP" altLang="en-US" sz="1800">
                <a:effectLst/>
                <a:latin typeface="HaranoAjiMincho-Regular-Identity-H"/>
              </a:rPr>
              <a:t>が</a:t>
            </a:r>
            <a:r>
              <a:rPr lang="en" altLang="ja-JP" sz="1800" dirty="0" err="1">
                <a:effectLst/>
                <a:latin typeface="CMR10"/>
              </a:rPr>
              <a:t>virtio</a:t>
            </a:r>
            <a:r>
              <a:rPr lang="en" altLang="ja-JP" sz="1800" dirty="0">
                <a:effectLst/>
                <a:latin typeface="CMR10"/>
              </a:rPr>
              <a:t> </a:t>
            </a:r>
            <a:r>
              <a:rPr lang="ja-JP" altLang="en-US" sz="1800">
                <a:effectLst/>
                <a:latin typeface="HaranoAjiMincho-Regular-Identity-H"/>
              </a:rPr>
              <a:t>の バッファにアクセスできるようにするために，</a:t>
            </a:r>
            <a:r>
              <a:rPr lang="en-US" altLang="ja-JP" sz="1800" dirty="0">
                <a:effectLst/>
                <a:latin typeface="HaranoAjiMincho-Regular-Identity-H"/>
              </a:rPr>
              <a:t>SEV</a:t>
            </a:r>
            <a:r>
              <a:rPr lang="ja-JP" altLang="en-US" sz="1800">
                <a:effectLst/>
                <a:latin typeface="HaranoAjiMincho-Regular-Identity-H"/>
              </a:rPr>
              <a:t>で暗号化されないメモリ領域へのデータコピーが行われている可能性があると考えています． </a:t>
            </a:r>
            <a:endParaRPr lang="ja-JP" alt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endParaRPr lang="en-US" altLang="ja-JP" u="none" dirty="0"/>
          </a:p>
          <a:p>
            <a:endParaRPr lang="en-US" altLang="ja-JP" u="none" dirty="0"/>
          </a:p>
          <a:p>
            <a:r>
              <a:rPr lang="ja-JP" altLang="en-US" u="none"/>
              <a:t>また，ハイパーバイザ内と</a:t>
            </a:r>
            <a:r>
              <a:rPr lang="en-US" altLang="ja-JP" u="none"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dirty="0">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15</a:t>
            </a:fld>
            <a:endParaRPr kumimoji="1" lang="ja-JP" altLang="en-US"/>
          </a:p>
        </p:txBody>
      </p:sp>
    </p:spTree>
    <p:extLst>
      <p:ext uri="{BB962C8B-B14F-4D97-AF65-F5344CB8AC3E}">
        <p14:creationId xmlns:p14="http://schemas.microsoft.com/office/powerpoint/2010/main" val="3920846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追加の実験として，監視対象システムの隔離オーバヘッドを測定するために，監視対象</a:t>
            </a:r>
            <a:r>
              <a:rPr lang="en-US" altLang="ja-JP" dirty="0"/>
              <a:t>VM</a:t>
            </a:r>
            <a:r>
              <a:rPr lang="ja-JP" altLang="en-US"/>
              <a:t>内で動作するウェブサーバの性能を測定いたしました．</a:t>
            </a:r>
            <a:endParaRPr lang="en-US" altLang="ja-JP" dirty="0"/>
          </a:p>
          <a:p>
            <a:r>
              <a:rPr lang="ja-JP" altLang="en-US"/>
              <a:t>この実験では，隔離していない通常の</a:t>
            </a:r>
            <a:r>
              <a:rPr lang="en-US" altLang="ja-JP" dirty="0"/>
              <a:t>VM</a:t>
            </a:r>
            <a:r>
              <a:rPr lang="ja-JP" altLang="en-US"/>
              <a:t>，コンテナで隔離した場合，そして内部</a:t>
            </a:r>
            <a:r>
              <a:rPr lang="en-US" altLang="ja-JP" dirty="0"/>
              <a:t>VM</a:t>
            </a:r>
            <a:r>
              <a:rPr lang="ja-JP" altLang="en-US"/>
              <a:t>で隔離した場合で比較を行いました．</a:t>
            </a:r>
            <a:endParaRPr lang="en-US" altLang="ja-JP" dirty="0"/>
          </a:p>
          <a:p>
            <a:r>
              <a:rPr lang="ja-JP" altLang="en-US"/>
              <a:t>実験結果は下の図のようになっています．まず，</a:t>
            </a:r>
            <a:r>
              <a:rPr lang="en-US" altLang="ja-JP" dirty="0"/>
              <a:t>Docker</a:t>
            </a:r>
            <a:r>
              <a:rPr lang="ja-JP" altLang="en-US"/>
              <a:t>コンテナで隔離すると，隔離していない</a:t>
            </a:r>
            <a:r>
              <a:rPr lang="en-US" altLang="ja-JP" dirty="0"/>
              <a:t>VM</a:t>
            </a:r>
            <a:r>
              <a:rPr lang="ja-JP" altLang="en-US"/>
              <a:t>よりも性能は向上していることがわかりました．</a:t>
            </a:r>
            <a:endParaRPr lang="en-US" altLang="ja-JP" dirty="0"/>
          </a:p>
          <a:p>
            <a:r>
              <a:rPr lang="ja-JP" altLang="en-US"/>
              <a:t>また，内部</a:t>
            </a:r>
            <a:r>
              <a:rPr lang="en-US" altLang="ja-JP" dirty="0"/>
              <a:t>VM</a:t>
            </a:r>
            <a:r>
              <a:rPr lang="ja-JP" altLang="en-US"/>
              <a:t>で隔離した場合で、一般的な</a:t>
            </a:r>
            <a:r>
              <a:rPr lang="en-US" altLang="ja-JP" dirty="0"/>
              <a:t>KVM</a:t>
            </a:r>
            <a:r>
              <a:rPr lang="ja-JP" altLang="en-US"/>
              <a:t>を用いると</a:t>
            </a:r>
            <a:r>
              <a:rPr lang="en-US" altLang="ja-JP" dirty="0"/>
              <a:t>32%</a:t>
            </a:r>
            <a:r>
              <a:rPr lang="ja-JP" altLang="en-US"/>
              <a:t>の性能低下となりました．</a:t>
            </a:r>
            <a:endParaRPr lang="en-US" altLang="ja-JP" dirty="0"/>
          </a:p>
          <a:p>
            <a:r>
              <a:rPr lang="ja-JP" altLang="en-US"/>
              <a:t>内部</a:t>
            </a:r>
            <a:r>
              <a:rPr lang="en-US" altLang="ja-JP" dirty="0"/>
              <a:t>VM</a:t>
            </a:r>
            <a:r>
              <a:rPr lang="ja-JP" altLang="en-US"/>
              <a:t>の性能を向上させるために，軽量な</a:t>
            </a:r>
            <a:r>
              <a:rPr lang="en-US" altLang="ja-JP" dirty="0" err="1"/>
              <a:t>BitVisor</a:t>
            </a:r>
            <a:r>
              <a:rPr lang="ja-JP" altLang="en-US"/>
              <a:t>や</a:t>
            </a:r>
            <a:r>
              <a:rPr lang="en-US" altLang="ja-JP" dirty="0"/>
              <a:t>Xen</a:t>
            </a:r>
            <a:r>
              <a:rPr lang="ja-JP" altLang="en-US"/>
              <a:t>を用いると隔離しない場合と比較して，</a:t>
            </a:r>
            <a:r>
              <a:rPr lang="en-US" altLang="ja-JP" dirty="0"/>
              <a:t>15〜19%</a:t>
            </a:r>
            <a:r>
              <a:rPr lang="ja-JP" altLang="en-US"/>
              <a:t>の性能低下に改善し，</a:t>
            </a:r>
            <a:r>
              <a:rPr lang="en-US" altLang="ja-JP" dirty="0"/>
              <a:t>KVM</a:t>
            </a:r>
            <a:r>
              <a:rPr lang="ja-JP" altLang="en-US"/>
              <a:t>で隔離するよりも隔離のオーバヘッドが小さくなることを確認しました．</a:t>
            </a:r>
            <a:endParaRPr lang="en-US" altLang="ja-JP" dirty="0"/>
          </a:p>
          <a:p>
            <a:endParaRPr kumimoji="1" lang="en-US" altLang="ja-JP" dirty="0"/>
          </a:p>
          <a:p>
            <a:endParaRPr kumimoji="1" lang="en-US" altLang="ja-JP" dirty="0"/>
          </a:p>
          <a:p>
            <a:endParaRPr kumimoji="1" lang="en-US" altLang="ja-JP" dirty="0"/>
          </a:p>
          <a:p>
            <a:r>
              <a:rPr kumimoji="1" lang="en-US" altLang="ja-JP" dirty="0"/>
              <a:t>///</a:t>
            </a:r>
            <a:r>
              <a:rPr kumimoji="1" lang="en-US" altLang="ja-JP" dirty="0" err="1"/>
              <a:t>virtio</a:t>
            </a:r>
            <a:r>
              <a:rPr kumimoji="1" lang="ja-JP" altLang="en-US"/>
              <a:t>でネットワークの性能を高めている</a:t>
            </a:r>
            <a:endParaRPr kumimoji="1" lang="en-US" altLang="ja-JP" dirty="0"/>
          </a:p>
          <a:p>
            <a:r>
              <a:rPr kumimoji="1" lang="en-US" altLang="ja-JP" dirty="0"/>
              <a:t>///</a:t>
            </a:r>
            <a:r>
              <a:rPr kumimoji="1" lang="en-US" altLang="ja-JP" dirty="0" err="1"/>
              <a:t>virtio</a:t>
            </a:r>
            <a:r>
              <a:rPr kumimoji="1" lang="ja-JP" altLang="en-US"/>
              <a:t>：準仮想化ネットワーク</a:t>
            </a:r>
            <a:endParaRPr kumimoji="1" lang="en-US" altLang="ja-JP" dirty="0"/>
          </a:p>
          <a:p>
            <a:r>
              <a:rPr kumimoji="1" lang="en-US" altLang="ja-JP" dirty="0"/>
              <a:t>///</a:t>
            </a:r>
            <a:r>
              <a:rPr kumimoji="1" lang="ja-JP" altLang="en-US"/>
              <a:t>準仮想化：</a:t>
            </a:r>
            <a:r>
              <a:rPr kumimoji="1" lang="en-US" altLang="ja-JP" dirty="0"/>
              <a:t>VMM</a:t>
            </a:r>
            <a:r>
              <a:rPr kumimoji="1" lang="ja-JP" altLang="en-US"/>
              <a:t>で変換していた命令を</a:t>
            </a:r>
            <a:r>
              <a:rPr kumimoji="1" lang="en-US" altLang="ja-JP" dirty="0"/>
              <a:t>OS</a:t>
            </a:r>
            <a:r>
              <a:rPr kumimoji="1" lang="ja-JP" altLang="en-US"/>
              <a:t>に変更を加えることによって直接実行できるようになる．</a:t>
            </a:r>
            <a:endParaRPr kumimoji="1" lang="en-US" altLang="ja-JP" dirty="0"/>
          </a:p>
          <a:p>
            <a:r>
              <a:rPr kumimoji="1" lang="en-US" altLang="ja-JP" dirty="0"/>
              <a:t>///</a:t>
            </a:r>
            <a:r>
              <a:rPr kumimoji="1" lang="ja-JP" altLang="en-US"/>
              <a:t>システムの資源に変更などを加える際に出している命令</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16</a:t>
            </a:fld>
            <a:endParaRPr kumimoji="1" lang="ja-JP" altLang="en-US"/>
          </a:p>
        </p:txBody>
      </p:sp>
    </p:spTree>
    <p:extLst>
      <p:ext uri="{BB962C8B-B14F-4D97-AF65-F5344CB8AC3E}">
        <p14:creationId xmlns:p14="http://schemas.microsoft.com/office/powerpoint/2010/main" val="13490801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まとめです．</a:t>
            </a:r>
          </a:p>
          <a:p>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を用いてメモリが暗号化された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に対して安全な</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オフロードを実現する</a:t>
            </a:r>
            <a:r>
              <a:rPr kumimoji="1" lang="en-US" altLang="ja-JP" sz="1200" kern="1200" dirty="0" err="1">
                <a:solidFill>
                  <a:schemeClr val="tx1"/>
                </a:solidFill>
                <a:effectLst/>
                <a:latin typeface="+mn-lt"/>
                <a:ea typeface="+mn-ea"/>
                <a:cs typeface="+mn-cs"/>
              </a:rPr>
              <a:t>SEVmonitor</a:t>
            </a:r>
            <a:r>
              <a:rPr kumimoji="1" lang="ja-JP" altLang="ja-JP" sz="1200" kern="1200">
                <a:solidFill>
                  <a:schemeClr val="tx1"/>
                </a:solidFill>
                <a:effectLst/>
                <a:latin typeface="+mn-lt"/>
                <a:ea typeface="+mn-ea"/>
                <a:cs typeface="+mn-cs"/>
              </a:rPr>
              <a:t>を提案しました．</a:t>
            </a:r>
          </a:p>
          <a:p>
            <a:r>
              <a:rPr kumimoji="1" lang="en-US" altLang="ja-JP" sz="1200" kern="1200" dirty="0" err="1">
                <a:solidFill>
                  <a:schemeClr val="tx1"/>
                </a:solidFill>
                <a:effectLst/>
                <a:latin typeface="+mn-lt"/>
                <a:ea typeface="+mn-ea"/>
                <a:cs typeface="+mn-cs"/>
              </a:rPr>
              <a:t>SEVmonitor</a:t>
            </a:r>
            <a:r>
              <a:rPr kumimoji="1" lang="ja-JP" altLang="ja-JP" sz="1200" kern="1200">
                <a:solidFill>
                  <a:schemeClr val="tx1"/>
                </a:solidFill>
                <a:effectLst/>
                <a:latin typeface="+mn-lt"/>
                <a:ea typeface="+mn-ea"/>
                <a:cs typeface="+mn-cs"/>
              </a:rPr>
              <a:t>では，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内でメモリデータを取得するエージェントを</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内で安全</a:t>
            </a:r>
            <a:r>
              <a:rPr kumimoji="1" lang="ja-JP" altLang="ja-JP" sz="1200" kern="1200">
                <a:solidFill>
                  <a:schemeClr val="tx1"/>
                </a:solidFill>
                <a:effectLst/>
                <a:latin typeface="+mn-lt"/>
                <a:ea typeface="+mn-ea"/>
                <a:cs typeface="+mn-cs"/>
              </a:rPr>
              <a:t>に動作させます．エージェントの配置としては</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内、</a:t>
            </a:r>
            <a:r>
              <a:rPr kumimoji="1" lang="ja-JP" altLang="en-US" sz="1200" kern="1200">
                <a:solidFill>
                  <a:schemeClr val="tx1"/>
                </a:solidFill>
                <a:effectLst/>
                <a:latin typeface="+mn-lt"/>
                <a:ea typeface="+mn-ea"/>
                <a:cs typeface="+mn-cs"/>
              </a:rPr>
              <a:t>ハイパーバイザ内の実装をいた</a:t>
            </a:r>
            <a:r>
              <a:rPr kumimoji="1" lang="ja-JP" altLang="ja-JP" sz="1200" kern="1200">
                <a:solidFill>
                  <a:schemeClr val="tx1"/>
                </a:solidFill>
                <a:effectLst/>
                <a:latin typeface="+mn-lt"/>
                <a:ea typeface="+mn-ea"/>
                <a:cs typeface="+mn-cs"/>
              </a:rPr>
              <a:t>しました．</a:t>
            </a:r>
          </a:p>
          <a:p>
            <a:r>
              <a:rPr kumimoji="1" lang="ja-JP" altLang="ja-JP" sz="1200" kern="1200">
                <a:solidFill>
                  <a:schemeClr val="tx1"/>
                </a:solidFill>
                <a:effectLst/>
                <a:latin typeface="+mn-lt"/>
                <a:ea typeface="+mn-ea"/>
                <a:cs typeface="+mn-cs"/>
              </a:rPr>
              <a:t>また，オフロードした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も</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で暗号化された別の</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内で実行し、情報漏洩を防ぎます．</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はエージェントと暗号通信を行い、メモリデータを取得し，</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の監視を行います</a:t>
            </a:r>
            <a:r>
              <a:rPr kumimoji="1" lang="en-US" altLang="ja-JP" sz="1200" kern="1200" dirty="0">
                <a:solidFill>
                  <a:schemeClr val="tx1"/>
                </a:solidFill>
                <a:effectLst/>
                <a:latin typeface="+mn-lt"/>
                <a:ea typeface="+mn-ea"/>
                <a:cs typeface="+mn-cs"/>
              </a:rPr>
              <a:t>.</a:t>
            </a:r>
            <a:endParaRPr kumimoji="1" lang="ja-JP" altLang="ja-JP"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実験より，</a:t>
            </a:r>
            <a:r>
              <a:rPr kumimoji="1" lang="en-US" altLang="ja-JP" sz="1200" kern="1200" dirty="0" err="1">
                <a:solidFill>
                  <a:schemeClr val="tx1"/>
                </a:solidFill>
                <a:effectLst/>
                <a:latin typeface="+mn-lt"/>
                <a:ea typeface="+mn-ea"/>
                <a:cs typeface="+mn-cs"/>
              </a:rPr>
              <a:t>SEVmonitor</a:t>
            </a:r>
            <a:r>
              <a:rPr kumimoji="1" lang="ja-JP" altLang="en-US" sz="1200" kern="1200">
                <a:solidFill>
                  <a:schemeClr val="tx1"/>
                </a:solidFill>
                <a:effectLst/>
                <a:latin typeface="+mn-lt"/>
                <a:ea typeface="+mn-ea"/>
                <a:cs typeface="+mn-cs"/>
              </a:rPr>
              <a:t>の監視</a:t>
            </a:r>
            <a:r>
              <a:rPr kumimoji="1" lang="ja-JP" altLang="ja-JP" sz="1200" kern="1200">
                <a:solidFill>
                  <a:schemeClr val="tx1"/>
                </a:solidFill>
                <a:effectLst/>
                <a:latin typeface="+mn-lt"/>
                <a:ea typeface="+mn-ea"/>
                <a:cs typeface="+mn-cs"/>
              </a:rPr>
              <a:t>性能</a:t>
            </a:r>
            <a:r>
              <a:rPr kumimoji="1" lang="ja-JP" altLang="en-US" sz="1200" kern="1200">
                <a:solidFill>
                  <a:schemeClr val="tx1"/>
                </a:solidFill>
                <a:effectLst/>
                <a:latin typeface="+mn-lt"/>
                <a:ea typeface="+mn-ea"/>
                <a:cs typeface="+mn-cs"/>
              </a:rPr>
              <a:t>と内部</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のシステム性能</a:t>
            </a:r>
            <a:r>
              <a:rPr kumimoji="1" lang="ja-JP" altLang="ja-JP" sz="1200" kern="1200">
                <a:solidFill>
                  <a:schemeClr val="tx1"/>
                </a:solidFill>
                <a:effectLst/>
                <a:latin typeface="+mn-lt"/>
                <a:ea typeface="+mn-ea"/>
                <a:cs typeface="+mn-cs"/>
              </a:rPr>
              <a:t>を確認しました．</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今後の</a:t>
            </a:r>
            <a:r>
              <a:rPr kumimoji="1" lang="ja-JP" altLang="en-US" sz="1200" kern="1200">
                <a:solidFill>
                  <a:schemeClr val="tx1"/>
                </a:solidFill>
                <a:effectLst/>
                <a:latin typeface="+mn-lt"/>
                <a:ea typeface="+mn-ea"/>
                <a:cs typeface="+mn-cs"/>
              </a:rPr>
              <a:t>計画</a:t>
            </a:r>
            <a:r>
              <a:rPr kumimoji="1" lang="ja-JP" altLang="ja-JP" sz="1200" kern="1200">
                <a:solidFill>
                  <a:schemeClr val="tx1"/>
                </a:solidFill>
                <a:effectLst/>
                <a:latin typeface="+mn-lt"/>
                <a:ea typeface="+mn-ea"/>
                <a:cs typeface="+mn-cs"/>
              </a:rPr>
              <a:t>としては，</a:t>
            </a:r>
            <a:r>
              <a:rPr lang="ja-JP" altLang="en-US"/>
              <a:t>ハイパーバイザの</a:t>
            </a:r>
            <a:r>
              <a:rPr lang="en-US" altLang="ja-JP" dirty="0"/>
              <a:t>SEV</a:t>
            </a:r>
            <a:r>
              <a:rPr lang="ja-JP" altLang="en-US"/>
              <a:t>対応</a:t>
            </a:r>
            <a:r>
              <a:rPr lang="en-US" altLang="ja-JP" dirty="0"/>
              <a:t> </a:t>
            </a:r>
            <a:r>
              <a:rPr lang="en-US" altLang="ja-JP" sz="1100" dirty="0"/>
              <a:t>[</a:t>
            </a:r>
            <a:r>
              <a:rPr lang="ja-JP" altLang="en-US" sz="1100"/>
              <a:t>瀧口ら</a:t>
            </a:r>
            <a:r>
              <a:rPr lang="en-US" altLang="ja-JP" sz="1100" dirty="0"/>
              <a:t>‘22]</a:t>
            </a:r>
            <a:r>
              <a:rPr lang="en-US" altLang="ja-JP" dirty="0"/>
              <a:t> </a:t>
            </a:r>
            <a:r>
              <a:rPr lang="ja-JP" altLang="en-US"/>
              <a:t>を組み込むことを考えております．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また，メモリデータの取得時に整合性検査を行うことで改ざんを検出し，通信するデータの信頼性を高めていきたいと考えております．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また，さらなる通信の高速化を行い，</a:t>
            </a:r>
            <a:r>
              <a:rPr lang="en-US" altLang="ja-JP" dirty="0" err="1"/>
              <a:t>SEVmonitor</a:t>
            </a:r>
            <a:r>
              <a:rPr lang="ja-JP" altLang="en-US"/>
              <a:t>の性能の向上も行いたいと考えております．</a:t>
            </a:r>
            <a:endParaRPr lang="en-US" altLang="ja-JP" dirty="0"/>
          </a:p>
          <a:p>
            <a:r>
              <a:rPr kumimoji="1" lang="ja-JP" altLang="ja-JP" sz="1200" kern="1200">
                <a:solidFill>
                  <a:schemeClr val="tx1"/>
                </a:solidFill>
                <a:effectLst/>
                <a:latin typeface="+mn-lt"/>
                <a:ea typeface="+mn-ea"/>
                <a:cs typeface="+mn-cs"/>
              </a:rPr>
              <a:t>これで発表を終わります．ご静聴ありがとうございました</a:t>
            </a:r>
            <a:r>
              <a:rPr lang="ja-JP" altLang="ja-JP">
                <a:effectLst/>
              </a:rPr>
              <a:t> </a:t>
            </a:r>
            <a:endParaRPr lang="en-US" altLang="ja-JP" dirty="0">
              <a:effectLst/>
            </a:endParaRPr>
          </a:p>
          <a:p>
            <a:endParaRPr kumimoji="1" lang="en-US" altLang="ja-JP" dirty="0">
              <a:effectLst/>
            </a:endParaRPr>
          </a:p>
          <a:p>
            <a:endParaRPr kumimoji="1" lang="en-US" altLang="ja-JP" dirty="0">
              <a:effectLst/>
            </a:endParaRPr>
          </a:p>
          <a:p>
            <a:r>
              <a:rPr kumimoji="1" lang="en-US" altLang="ja-JP" dirty="0">
                <a:effectLst/>
              </a:rPr>
              <a:t>///</a:t>
            </a:r>
            <a:r>
              <a:rPr kumimoji="1" lang="ja-JP" altLang="en-US">
                <a:effectLst/>
              </a:rPr>
              <a:t>最終的には，自分としては，今後の課題にも挙げたのですが，</a:t>
            </a:r>
            <a:r>
              <a:rPr kumimoji="1" lang="en-US" altLang="ja-JP" dirty="0">
                <a:effectLst/>
              </a:rPr>
              <a:t>OS</a:t>
            </a:r>
            <a:r>
              <a:rPr kumimoji="1" lang="ja-JP" altLang="en-US">
                <a:effectLst/>
              </a:rPr>
              <a:t>内やハイパーバイザ内にエージェントを実装して，それぞれの性能比較ができたらいいと思っています．</a:t>
            </a:r>
            <a:endParaRPr kumimoji="1" lang="en-US" altLang="ja-JP" dirty="0">
              <a:effectLst/>
            </a:endParaRPr>
          </a:p>
          <a:p>
            <a:r>
              <a:rPr kumimoji="1" lang="en-US" altLang="ja-JP" dirty="0">
                <a:effectLst/>
              </a:rPr>
              <a:t>     </a:t>
            </a:r>
            <a:r>
              <a:rPr kumimoji="1" lang="ja-JP" altLang="en-US">
                <a:effectLst/>
              </a:rPr>
              <a:t>自分が提案した以外のその他のエージェントの配置の実装や，安全性能の評価なども考えていますが正直どこまでできるかはわからないため，できるだけ進めたいと考えています．</a:t>
            </a:r>
            <a:endParaRPr kumimoji="1" lang="en-US" altLang="ja-JP" dirty="0">
              <a:effectLst/>
            </a:endParaRPr>
          </a:p>
          <a:p>
            <a:r>
              <a:rPr kumimoji="1" lang="en-US" altLang="ja-JP" dirty="0">
                <a:effectLst/>
              </a:rPr>
              <a:t>///</a:t>
            </a:r>
            <a:r>
              <a:rPr kumimoji="1" lang="ja-JP" altLang="en-US">
                <a:effectLst/>
              </a:rPr>
              <a:t>安全性の評価は同数かは今も検討中です．様々な論文を読んでどうしているか調べようと考えていますが，古賀くんの発表でもあったのですが，安全性の評価は様々な論文でもされておらず，安全性の評価は多岐に渡り，これができたから絶対安全というものはないと考えています．</a:t>
            </a:r>
            <a:endParaRPr kumimoji="1" lang="en-US" altLang="ja-JP" dirty="0">
              <a:effectLst/>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17</a:t>
            </a:fld>
            <a:endParaRPr kumimoji="1" lang="ja-JP" altLang="en-US"/>
          </a:p>
        </p:txBody>
      </p:sp>
    </p:spTree>
    <p:extLst>
      <p:ext uri="{BB962C8B-B14F-4D97-AF65-F5344CB8AC3E}">
        <p14:creationId xmlns:p14="http://schemas.microsoft.com/office/powerpoint/2010/main" val="28634178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a:t>つ目の隔離領域である</a:t>
            </a:r>
            <a:r>
              <a:rPr kumimoji="1" lang="en-US" altLang="ja-JP" dirty="0"/>
              <a:t>VM</a:t>
            </a:r>
            <a:r>
              <a:rPr kumimoji="1" lang="ja-JP" altLang="en-US"/>
              <a:t>内</a:t>
            </a:r>
            <a:r>
              <a:rPr kumimoji="1" lang="en-US" altLang="ja-JP" dirty="0"/>
              <a:t>VM</a:t>
            </a:r>
            <a:r>
              <a:rPr kumimoji="1" lang="ja-JP" altLang="en-US"/>
              <a:t>に関して，ハイパーバイザ内エージェントの配置を行いました．</a:t>
            </a:r>
            <a:endParaRPr kumimoji="1" lang="en-US" altLang="ja-JP" dirty="0"/>
          </a:p>
          <a:p>
            <a:r>
              <a:rPr kumimoji="1" lang="ja-JP" altLang="en-US"/>
              <a:t>今回，軽量な</a:t>
            </a:r>
            <a:r>
              <a:rPr kumimoji="1" lang="en-US" altLang="ja-JP" dirty="0"/>
              <a:t>VM</a:t>
            </a:r>
            <a:r>
              <a:rPr kumimoji="1" lang="ja-JP" altLang="en-US"/>
              <a:t>を作成可能な仮想化ソフトウェアの</a:t>
            </a:r>
            <a:r>
              <a:rPr kumimoji="1" lang="en-US" altLang="ja-JP" dirty="0" err="1"/>
              <a:t>BitVisor</a:t>
            </a:r>
            <a:r>
              <a:rPr kumimoji="1" lang="ja-JP" altLang="en-US"/>
              <a:t>を利用しました．</a:t>
            </a:r>
            <a:r>
              <a:rPr kumimoji="1" lang="en-US" altLang="ja-JP" dirty="0" err="1"/>
              <a:t>BitVisor</a:t>
            </a:r>
            <a:r>
              <a:rPr kumimoji="1" lang="ja-JP" altLang="en-US"/>
              <a:t>は作成する</a:t>
            </a:r>
            <a:r>
              <a:rPr lang="en-US" altLang="ja-JP" dirty="0"/>
              <a:t>VM</a:t>
            </a:r>
            <a:r>
              <a:rPr lang="ja-JP" altLang="en-US"/>
              <a:t>を</a:t>
            </a:r>
            <a:r>
              <a:rPr lang="en-US" altLang="ja-JP" dirty="0"/>
              <a:t>1</a:t>
            </a:r>
            <a:r>
              <a:rPr lang="ja-JP" altLang="en-US"/>
              <a:t>つに限定し，ネットワークやディスクなどの</a:t>
            </a:r>
            <a:r>
              <a:rPr lang="en-US" altLang="ja-JP" dirty="0"/>
              <a:t>I/O</a:t>
            </a:r>
            <a:r>
              <a:rPr lang="ja-JP" altLang="en-US"/>
              <a:t>を仮想化しないことによって，監視対象</a:t>
            </a:r>
            <a:r>
              <a:rPr lang="en-US" altLang="ja-JP" dirty="0"/>
              <a:t>VM</a:t>
            </a:r>
            <a:r>
              <a:rPr lang="ja-JP" altLang="en-US"/>
              <a:t>内の内部</a:t>
            </a:r>
            <a:r>
              <a:rPr lang="en-US" altLang="ja-JP" dirty="0"/>
              <a:t>VM</a:t>
            </a:r>
            <a:r>
              <a:rPr lang="ja-JP" altLang="en-US"/>
              <a:t>の性能を向上させることができます．そのため，左下の表において</a:t>
            </a:r>
            <a:r>
              <a:rPr lang="en-US" altLang="ja-JP" dirty="0" err="1"/>
              <a:t>BitVisor</a:t>
            </a:r>
            <a:r>
              <a:rPr lang="ja-JP" altLang="en-US"/>
              <a:t>は通常の内部</a:t>
            </a:r>
            <a:r>
              <a:rPr lang="en-US" altLang="ja-JP" dirty="0"/>
              <a:t>VM</a:t>
            </a:r>
            <a:r>
              <a:rPr lang="ja-JP" altLang="en-US"/>
              <a:t>よりもシステム性能は良くなっていると評価しました．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エージェントを実装するにあたって，ハイパーバイザから内部</a:t>
            </a:r>
            <a:r>
              <a:rPr lang="en-US" altLang="ja-JP" dirty="0"/>
              <a:t>VM</a:t>
            </a:r>
            <a:r>
              <a:rPr lang="ja-JP" altLang="en-US"/>
              <a:t>のメモリデータの取得を行いました．そのために，従来の</a:t>
            </a:r>
            <a:r>
              <a:rPr lang="en-US" altLang="ja-JP" dirty="0"/>
              <a:t>IDS</a:t>
            </a:r>
            <a:r>
              <a:rPr lang="ja-JP" altLang="en-US"/>
              <a:t>オフロードと同様に</a:t>
            </a:r>
            <a:r>
              <a:rPr lang="en-US" altLang="ja-JP" dirty="0"/>
              <a:t>OS</a:t>
            </a:r>
            <a:r>
              <a:rPr lang="ja-JP" altLang="en-US"/>
              <a:t>データの仮想アドレスを内部</a:t>
            </a:r>
            <a:r>
              <a:rPr lang="en-US" altLang="ja-JP" dirty="0"/>
              <a:t>VM</a:t>
            </a:r>
            <a:r>
              <a:rPr lang="ja-JP" altLang="en-US"/>
              <a:t>の物理アドレスに変換を行ってから内部</a:t>
            </a:r>
            <a:r>
              <a:rPr lang="en-US" altLang="ja-JP" dirty="0"/>
              <a:t>VM</a:t>
            </a:r>
            <a:r>
              <a:rPr lang="ja-JP" altLang="en-US"/>
              <a:t>のメモリにアクセスを行なっています．また，</a:t>
            </a:r>
            <a:r>
              <a:rPr lang="en-US" altLang="ja-JP" dirty="0" err="1"/>
              <a:t>BitVisor</a:t>
            </a:r>
            <a:r>
              <a:rPr lang="ja-JP" altLang="en-US"/>
              <a:t>内のエージェントは軽量な</a:t>
            </a:r>
            <a:r>
              <a:rPr lang="en-US" altLang="ja-JP" dirty="0"/>
              <a:t>TCP/IP</a:t>
            </a:r>
            <a:r>
              <a:rPr lang="ja-JP" altLang="en-US"/>
              <a:t>スタックである</a:t>
            </a:r>
            <a:r>
              <a:rPr lang="en-US" altLang="ja-JP" dirty="0" err="1"/>
              <a:t>lwIP</a:t>
            </a:r>
            <a:r>
              <a:rPr lang="ja-JP" altLang="en-US"/>
              <a:t>を用いて</a:t>
            </a:r>
            <a:r>
              <a:rPr lang="en-US" altLang="ja-JP" dirty="0"/>
              <a:t>IDS</a:t>
            </a:r>
            <a:r>
              <a:rPr lang="ja-JP" altLang="en-US"/>
              <a:t>とネットワーク通信を行なっています．</a:t>
            </a:r>
            <a:endParaRPr lang="en-US" altLang="ja-JP" dirty="0"/>
          </a:p>
          <a:p>
            <a:endParaRPr lang="en-US" altLang="ja-JP" dirty="0"/>
          </a:p>
          <a:p>
            <a:endParaRPr lang="en-US" altLang="ja-JP" dirty="0"/>
          </a:p>
          <a:p>
            <a:endParaRPr kumimoji="1" lang="en-US" altLang="ja-JP" dirty="0"/>
          </a:p>
          <a:p>
            <a:r>
              <a:rPr kumimoji="1" lang="en-US" altLang="ja-JP" dirty="0"/>
              <a:t>///</a:t>
            </a:r>
            <a:r>
              <a:rPr lang="en" altLang="ja-JP" b="0" i="0" dirty="0">
                <a:solidFill>
                  <a:srgbClr val="000000"/>
                </a:solidFill>
                <a:effectLst/>
                <a:latin typeface="Roboto" panose="020F0502020204030204" pitchFamily="34" charset="0"/>
              </a:rPr>
              <a:t>raw API (</a:t>
            </a:r>
            <a:r>
              <a:rPr lang="ja-JP" altLang="en-US" b="0" i="0">
                <a:solidFill>
                  <a:srgbClr val="000000"/>
                </a:solidFill>
                <a:effectLst/>
                <a:latin typeface="Roboto" panose="020F0502020204030204" pitchFamily="34" charset="0"/>
              </a:rPr>
              <a:t>ネイティブ </a:t>
            </a:r>
            <a:r>
              <a:rPr lang="en" altLang="ja-JP" b="0" i="0" dirty="0">
                <a:solidFill>
                  <a:srgbClr val="000000"/>
                </a:solidFill>
                <a:effectLst/>
                <a:latin typeface="Roboto" panose="020F0502020204030204" pitchFamily="34" charset="0"/>
              </a:rPr>
              <a:t>API </a:t>
            </a:r>
            <a:r>
              <a:rPr lang="ja-JP" altLang="en-US" b="0" i="0">
                <a:solidFill>
                  <a:srgbClr val="000000"/>
                </a:solidFill>
                <a:effectLst/>
                <a:latin typeface="Roboto" panose="020F0502020204030204" pitchFamily="34" charset="0"/>
              </a:rPr>
              <a:t>と呼ばれることもあります</a:t>
            </a:r>
            <a:r>
              <a:rPr lang="en-US" altLang="ja-JP" b="0" i="0" dirty="0">
                <a:solidFill>
                  <a:srgbClr val="000000"/>
                </a:solidFill>
                <a:effectLst/>
                <a:latin typeface="Roboto" panose="020F0502020204030204" pitchFamily="34" charset="0"/>
              </a:rPr>
              <a:t>) </a:t>
            </a:r>
            <a:r>
              <a:rPr lang="ja-JP" altLang="en-US" b="0" i="0">
                <a:solidFill>
                  <a:srgbClr val="000000"/>
                </a:solidFill>
                <a:effectLst/>
                <a:latin typeface="Roboto" panose="020F0502020204030204" pitchFamily="34" charset="0"/>
              </a:rPr>
              <a:t>は、ゼロコピー送受信を実装するオペレーティング システムなしで使用できるように設計されたイベント ドリブン </a:t>
            </a:r>
            <a:r>
              <a:rPr lang="en" altLang="ja-JP" b="0" i="0" dirty="0">
                <a:solidFill>
                  <a:srgbClr val="000000"/>
                </a:solidFill>
                <a:effectLst/>
                <a:latin typeface="Roboto" panose="020F0502020204030204" pitchFamily="34" charset="0"/>
              </a:rPr>
              <a:t>API </a:t>
            </a:r>
            <a:r>
              <a:rPr lang="ja-JP" altLang="en-US" b="0" i="0">
                <a:solidFill>
                  <a:srgbClr val="000000"/>
                </a:solidFill>
                <a:effectLst/>
                <a:latin typeface="Roboto" panose="020F0502020204030204" pitchFamily="34" charset="0"/>
              </a:rPr>
              <a:t>です</a:t>
            </a:r>
            <a:endParaRPr kumimoji="1" lang="en-US" altLang="ja-JP" dirty="0"/>
          </a:p>
          <a:p>
            <a:endParaRPr kumimoji="1" lang="en-US" altLang="ja-JP" dirty="0"/>
          </a:p>
          <a:p>
            <a:r>
              <a:rPr kumimoji="1" lang="en-US" altLang="ja-JP" dirty="0"/>
              <a:t>///</a:t>
            </a:r>
            <a:r>
              <a:rPr kumimoji="1" lang="ja-JP" altLang="en-US"/>
              <a:t>システム外では監視対象</a:t>
            </a:r>
            <a:r>
              <a:rPr kumimoji="1" lang="en-US" altLang="ja-JP" dirty="0"/>
              <a:t>VM</a:t>
            </a:r>
            <a:r>
              <a:rPr kumimoji="1" lang="ja-JP" altLang="en-US"/>
              <a:t>内で軽量なハイパーバイザである</a:t>
            </a:r>
            <a:r>
              <a:rPr kumimoji="1" lang="en-US" altLang="ja-JP" dirty="0" err="1"/>
              <a:t>BitVisor</a:t>
            </a:r>
            <a:r>
              <a:rPr kumimoji="1" lang="ja-JP" altLang="en-US"/>
              <a:t>を動作させ、その</a:t>
            </a:r>
            <a:r>
              <a:rPr lang="ja-JP" altLang="en-US"/>
              <a:t>中</a:t>
            </a:r>
            <a:r>
              <a:rPr kumimoji="1" lang="ja-JP" altLang="en-US"/>
              <a:t>にエージェントを実装を行いました．これは，下図のように</a:t>
            </a:r>
            <a:r>
              <a:rPr lang="en-US" altLang="ja-JP" dirty="0" err="1"/>
              <a:t>BitVisor</a:t>
            </a:r>
            <a:r>
              <a:rPr lang="ja-JP" altLang="en-US"/>
              <a:t>が作る</a:t>
            </a:r>
            <a:r>
              <a:rPr lang="en-US" altLang="ja-JP" dirty="0"/>
              <a:t>VM</a:t>
            </a:r>
            <a:r>
              <a:rPr lang="ja-JP" altLang="en-US"/>
              <a:t>である内部</a:t>
            </a:r>
            <a:r>
              <a:rPr lang="en-US" altLang="ja-JP" dirty="0"/>
              <a:t>VM</a:t>
            </a:r>
            <a:r>
              <a:rPr lang="ja-JP" altLang="en-US"/>
              <a:t>内で監視対象システムを実行します．</a:t>
            </a:r>
            <a:r>
              <a:rPr lang="en-US" altLang="ja-JP" dirty="0" err="1"/>
              <a:t>BitVisor</a:t>
            </a:r>
            <a:r>
              <a:rPr lang="ja-JP" altLang="en-US"/>
              <a:t>を採用した理由はネットワークやディスクなどの</a:t>
            </a:r>
            <a:r>
              <a:rPr lang="en-US" altLang="ja-JP" dirty="0"/>
              <a:t>I/O</a:t>
            </a:r>
            <a:r>
              <a:rPr lang="ja-JP" altLang="en-US"/>
              <a:t>を仮想化しないことで軽量な動作が可能であるからです．</a:t>
            </a:r>
            <a:endParaRPr lang="en-US" altLang="ja-JP" dirty="0"/>
          </a:p>
          <a:p>
            <a:r>
              <a:rPr lang="ja-JP" altLang="en-US"/>
              <a:t>システム外エージェントでも従来の</a:t>
            </a:r>
            <a:r>
              <a:rPr lang="en-US" altLang="ja-JP" dirty="0"/>
              <a:t>IDS</a:t>
            </a:r>
            <a:r>
              <a:rPr lang="ja-JP" altLang="en-US"/>
              <a:t>オフロードと同様に</a:t>
            </a:r>
            <a:r>
              <a:rPr lang="en-US" altLang="ja-JP" dirty="0"/>
              <a:t>IDS</a:t>
            </a:r>
            <a:r>
              <a:rPr lang="ja-JP" altLang="en-US"/>
              <a:t>から送信された</a:t>
            </a:r>
            <a:r>
              <a:rPr lang="en-US" altLang="ja-JP" dirty="0"/>
              <a:t>OS</a:t>
            </a:r>
            <a:r>
              <a:rPr lang="ja-JP" altLang="en-US"/>
              <a:t>データの仮想アドレスを内部</a:t>
            </a:r>
            <a:r>
              <a:rPr lang="en-US" altLang="ja-JP" dirty="0"/>
              <a:t>VM</a:t>
            </a:r>
            <a:r>
              <a:rPr lang="ja-JP" altLang="en-US"/>
              <a:t>の物理アドレスに変換してアクセスし，内部</a:t>
            </a:r>
            <a:r>
              <a:rPr lang="en-US" altLang="ja-JP" dirty="0"/>
              <a:t>VM</a:t>
            </a:r>
            <a:r>
              <a:rPr lang="ja-JP" altLang="en-US"/>
              <a:t>のメモリデータを取得します．</a:t>
            </a:r>
            <a:endParaRPr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右下図は仮想マシンを２重に作った際に，通常の</a:t>
            </a:r>
            <a:r>
              <a:rPr lang="en-US" altLang="ja-JP" dirty="0"/>
              <a:t>VM</a:t>
            </a:r>
            <a:r>
              <a:rPr lang="ja-JP" altLang="en-US"/>
              <a:t>を</a:t>
            </a:r>
            <a:r>
              <a:rPr lang="en-US" altLang="ja-JP" dirty="0"/>
              <a:t>2</a:t>
            </a:r>
            <a:r>
              <a:rPr lang="ja-JP" altLang="en-US"/>
              <a:t>重に作ったものをオレンジ色で</a:t>
            </a:r>
            <a:r>
              <a:rPr lang="en-US" altLang="ja-JP" dirty="0" err="1"/>
              <a:t>BitVisor</a:t>
            </a:r>
            <a:r>
              <a:rPr lang="ja-JP" altLang="en-US"/>
              <a:t>を採用したものを青色で示しています．この図からデータベースアクセスでは</a:t>
            </a:r>
            <a:r>
              <a:rPr lang="en-US" altLang="ja-JP" dirty="0" err="1"/>
              <a:t>BitVisor</a:t>
            </a:r>
            <a:r>
              <a:rPr lang="ja-JP" altLang="en-US"/>
              <a:t>を採用した場合，通常なものと比較しておよそ</a:t>
            </a:r>
            <a:r>
              <a:rPr lang="en-US" altLang="ja-JP" dirty="0"/>
              <a:t>29</a:t>
            </a:r>
            <a:r>
              <a:rPr lang="ja-JP" altLang="en-US"/>
              <a:t>倍性能が良くなっていることがわかります．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ネットワークやディスクを仮想化しないことによってなぜ早くなる？</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　　　</a:t>
            </a:r>
            <a:r>
              <a:rPr lang="en-US" altLang="ja-JP" dirty="0"/>
              <a:t>→</a:t>
            </a:r>
            <a:r>
              <a:rPr lang="ja-JP" altLang="en-US"/>
              <a:t>特別なドライバを用いて直接</a:t>
            </a:r>
            <a:r>
              <a:rPr lang="en-US" altLang="ja-JP" dirty="0"/>
              <a:t>I/O</a:t>
            </a:r>
            <a:r>
              <a:rPr lang="ja-JP" altLang="en-US"/>
              <a:t>を実行している．エミュレートするのも処理が重く時間がかかる．</a:t>
            </a:r>
            <a:endParaRPr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19</a:t>
            </a:fld>
            <a:endParaRPr kumimoji="1" lang="ja-JP" altLang="en-US"/>
          </a:p>
        </p:txBody>
      </p:sp>
    </p:spTree>
    <p:extLst>
      <p:ext uri="{BB962C8B-B14F-4D97-AF65-F5344CB8AC3E}">
        <p14:creationId xmlns:p14="http://schemas.microsoft.com/office/powerpoint/2010/main" val="1047409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データが正しく取得できているかの確認を行うために，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のバージョン文字列が取得できることを確認しました．実行結果は真ん中の図のようになっています．次に，</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内で実行されている全プロセスの</a:t>
            </a:r>
            <a:r>
              <a:rPr kumimoji="1" lang="en-US" altLang="ja-JP" sz="1200" kern="1200" dirty="0">
                <a:solidFill>
                  <a:schemeClr val="tx1"/>
                </a:solidFill>
                <a:effectLst/>
                <a:latin typeface="+mn-lt"/>
                <a:ea typeface="+mn-ea"/>
                <a:cs typeface="+mn-cs"/>
              </a:rPr>
              <a:t>ID</a:t>
            </a:r>
            <a:r>
              <a:rPr kumimoji="1" lang="ja-JP" altLang="ja-JP" sz="1200" kern="1200">
                <a:solidFill>
                  <a:schemeClr val="tx1"/>
                </a:solidFill>
                <a:effectLst/>
                <a:latin typeface="+mn-lt"/>
                <a:ea typeface="+mn-ea"/>
                <a:cs typeface="+mn-cs"/>
              </a:rPr>
              <a:t>と名前が取得できることを確認しました．下の図では</a:t>
            </a:r>
            <a:r>
              <a:rPr kumimoji="1" lang="en-US" altLang="ja-JP" sz="1200" kern="1200" dirty="0">
                <a:solidFill>
                  <a:schemeClr val="tx1"/>
                </a:solidFill>
                <a:effectLst/>
                <a:latin typeface="+mn-lt"/>
                <a:ea typeface="+mn-ea"/>
                <a:cs typeface="+mn-cs"/>
              </a:rPr>
              <a:t>119</a:t>
            </a:r>
            <a:r>
              <a:rPr kumimoji="1" lang="ja-JP" altLang="ja-JP" sz="1200" kern="1200">
                <a:solidFill>
                  <a:schemeClr val="tx1"/>
                </a:solidFill>
                <a:effectLst/>
                <a:latin typeface="+mn-lt"/>
                <a:ea typeface="+mn-ea"/>
                <a:cs typeface="+mn-cs"/>
              </a:rPr>
              <a:t>個のプロセスのうち最初の数個のプロセスを示しています．</a:t>
            </a:r>
            <a:r>
              <a:rPr kumimoji="1" lang="en-US" altLang="ja-JP" sz="1200" kern="1200" dirty="0">
                <a:solidFill>
                  <a:schemeClr val="tx1"/>
                </a:solidFill>
                <a:effectLst/>
                <a:latin typeface="+mn-lt"/>
                <a:ea typeface="+mn-ea"/>
                <a:cs typeface="+mn-cs"/>
              </a:rPr>
              <a:t>Xen</a:t>
            </a:r>
            <a:r>
              <a:rPr kumimoji="1" lang="ja-JP" altLang="en-US" sz="1200" kern="1200">
                <a:solidFill>
                  <a:schemeClr val="tx1"/>
                </a:solidFill>
                <a:effectLst/>
                <a:latin typeface="+mn-lt"/>
                <a:ea typeface="+mn-ea"/>
                <a:cs typeface="+mn-cs"/>
              </a:rPr>
              <a:t>では他のドメインの管理用プロセスも動作しているため，プロセス数は</a:t>
            </a:r>
            <a:r>
              <a:rPr kumimoji="1" lang="en-US" altLang="ja-JP" sz="1200" kern="1200" dirty="0">
                <a:solidFill>
                  <a:schemeClr val="tx1"/>
                </a:solidFill>
                <a:effectLst/>
                <a:latin typeface="+mn-lt"/>
                <a:ea typeface="+mn-ea"/>
                <a:cs typeface="+mn-cs"/>
              </a:rPr>
              <a:t>127</a:t>
            </a:r>
            <a:r>
              <a:rPr kumimoji="1" lang="ja-JP" altLang="en-US" sz="1200" kern="1200">
                <a:solidFill>
                  <a:schemeClr val="tx1"/>
                </a:solidFill>
                <a:effectLst/>
                <a:latin typeface="+mn-lt"/>
                <a:ea typeface="+mn-ea"/>
                <a:cs typeface="+mn-cs"/>
              </a:rPr>
              <a:t>個となっています，</a:t>
            </a:r>
            <a:r>
              <a:rPr kumimoji="1" lang="ja-JP" altLang="ja-JP" sz="1200" kern="1200">
                <a:solidFill>
                  <a:schemeClr val="tx1"/>
                </a:solidFill>
                <a:effectLst/>
                <a:latin typeface="+mn-lt"/>
                <a:ea typeface="+mn-ea"/>
                <a:cs typeface="+mn-cs"/>
              </a:rPr>
              <a:t>次のスライドではこれらのデータを取得した時の性能について説明します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20</a:t>
            </a:fld>
            <a:endParaRPr kumimoji="1" lang="ja-JP" altLang="en-US"/>
          </a:p>
        </p:txBody>
      </p:sp>
    </p:spTree>
    <p:extLst>
      <p:ext uri="{BB962C8B-B14F-4D97-AF65-F5344CB8AC3E}">
        <p14:creationId xmlns:p14="http://schemas.microsoft.com/office/powerpoint/2010/main" val="3576700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近年、</a:t>
            </a:r>
            <a:r>
              <a:rPr kumimoji="1" lang="en-US" altLang="ja-JP" sz="1200" kern="1200" dirty="0">
                <a:solidFill>
                  <a:schemeClr val="tx1"/>
                </a:solidFill>
                <a:effectLst/>
                <a:latin typeface="+mn-lt"/>
                <a:ea typeface="+mn-ea"/>
                <a:cs typeface="+mn-cs"/>
              </a:rPr>
              <a:t>IaaS</a:t>
            </a:r>
            <a:r>
              <a:rPr kumimoji="1" lang="ja-JP" altLang="ja-JP" sz="1200" kern="1200">
                <a:solidFill>
                  <a:schemeClr val="tx1"/>
                </a:solidFill>
                <a:effectLst/>
                <a:latin typeface="+mn-lt"/>
                <a:ea typeface="+mn-ea"/>
                <a:cs typeface="+mn-cs"/>
              </a:rPr>
              <a:t>型クラウドが普及しており，ユーザは仮想マシン</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をインターネット経由で</a:t>
            </a:r>
            <a:r>
              <a:rPr kumimoji="1" lang="ja-JP" altLang="ja-JP" sz="1200" u="sng" kern="1200">
                <a:solidFill>
                  <a:schemeClr val="tx1"/>
                </a:solidFill>
                <a:effectLst/>
                <a:latin typeface="+mn-lt"/>
                <a:ea typeface="+mn-ea"/>
                <a:cs typeface="+mn-cs"/>
              </a:rPr>
              <a:t>利用</a:t>
            </a:r>
            <a:r>
              <a:rPr kumimoji="1" lang="ja-JP" altLang="ja-JP" sz="1200" kern="1200">
                <a:solidFill>
                  <a:schemeClr val="tx1"/>
                </a:solidFill>
                <a:effectLst/>
                <a:latin typeface="+mn-lt"/>
                <a:ea typeface="+mn-ea"/>
                <a:cs typeface="+mn-cs"/>
              </a:rPr>
              <a:t>することができます．しかし，クラウド内には悪意のある管理者などの内部犯がいる可能性が指摘されています．</a:t>
            </a:r>
            <a:r>
              <a:rPr kumimoji="1" lang="en-US" altLang="ja-JP" sz="1200" kern="1200" dirty="0">
                <a:solidFill>
                  <a:schemeClr val="tx1"/>
                </a:solidFill>
                <a:effectLst/>
                <a:latin typeface="+mn-lt"/>
                <a:ea typeface="+mn-ea"/>
                <a:cs typeface="+mn-cs"/>
              </a:rPr>
              <a:t>2023</a:t>
            </a:r>
            <a:r>
              <a:rPr kumimoji="1" lang="ja-JP" altLang="ja-JP" sz="1200" kern="1200">
                <a:solidFill>
                  <a:schemeClr val="tx1"/>
                </a:solidFill>
                <a:effectLst/>
                <a:latin typeface="+mn-lt"/>
                <a:ea typeface="+mn-ea"/>
                <a:cs typeface="+mn-cs"/>
              </a:rPr>
              <a:t>年の</a:t>
            </a:r>
            <a:r>
              <a:rPr kumimoji="1" lang="en-US" altLang="ja-JP" sz="1200" kern="1200" dirty="0">
                <a:solidFill>
                  <a:schemeClr val="tx1"/>
                </a:solidFill>
                <a:effectLst/>
                <a:latin typeface="+mn-lt"/>
                <a:ea typeface="+mn-ea"/>
                <a:cs typeface="+mn-cs"/>
              </a:rPr>
              <a:t>IPA </a:t>
            </a:r>
            <a:r>
              <a:rPr kumimoji="1" lang="ja-JP" altLang="ja-JP" sz="1200" kern="1200">
                <a:solidFill>
                  <a:schemeClr val="tx1"/>
                </a:solidFill>
                <a:effectLst/>
                <a:latin typeface="+mn-lt"/>
                <a:ea typeface="+mn-ea"/>
                <a:cs typeface="+mn-cs"/>
              </a:rPr>
              <a:t>情報セキュリティ</a:t>
            </a:r>
            <a:r>
              <a:rPr kumimoji="1" lang="en-US" altLang="ja-JP" sz="1200" kern="1200" dirty="0">
                <a:solidFill>
                  <a:schemeClr val="tx1"/>
                </a:solidFill>
                <a:effectLst/>
                <a:latin typeface="+mn-lt"/>
                <a:ea typeface="+mn-ea"/>
                <a:cs typeface="+mn-cs"/>
              </a:rPr>
              <a:t>10</a:t>
            </a:r>
            <a:r>
              <a:rPr kumimoji="1" lang="ja-JP" altLang="ja-JP" sz="1200" kern="1200">
                <a:solidFill>
                  <a:schemeClr val="tx1"/>
                </a:solidFill>
                <a:effectLst/>
                <a:latin typeface="+mn-lt"/>
                <a:ea typeface="+mn-ea"/>
                <a:cs typeface="+mn-cs"/>
              </a:rPr>
              <a:t>大脅威では内部不正による情報漏洩が</a:t>
            </a:r>
            <a:r>
              <a:rPr kumimoji="1" lang="en-US" altLang="ja-JP" sz="1200" kern="1200" dirty="0">
                <a:solidFill>
                  <a:schemeClr val="tx1"/>
                </a:solidFill>
                <a:effectLst/>
                <a:latin typeface="+mn-lt"/>
                <a:ea typeface="+mn-ea"/>
                <a:cs typeface="+mn-cs"/>
              </a:rPr>
              <a:t>4</a:t>
            </a:r>
            <a:r>
              <a:rPr kumimoji="1" lang="ja-JP" altLang="ja-JP" sz="1200" kern="1200">
                <a:solidFill>
                  <a:schemeClr val="tx1"/>
                </a:solidFill>
                <a:effectLst/>
                <a:latin typeface="+mn-lt"/>
                <a:ea typeface="+mn-ea"/>
                <a:cs typeface="+mn-cs"/>
              </a:rPr>
              <a:t>位に位置しています．内部犯からは</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を</a:t>
            </a:r>
            <a:r>
              <a:rPr kumimoji="1" lang="ja-JP" altLang="en-US" sz="1200" u="sng" kern="1200">
                <a:solidFill>
                  <a:schemeClr val="tx1"/>
                </a:solidFill>
                <a:effectLst/>
                <a:latin typeface="+mn-lt"/>
                <a:ea typeface="+mn-ea"/>
                <a:cs typeface="+mn-cs"/>
              </a:rPr>
              <a:t>攻撃</a:t>
            </a:r>
            <a:r>
              <a:rPr kumimoji="1" lang="ja-JP" altLang="en-US" sz="1200" kern="1200">
                <a:solidFill>
                  <a:schemeClr val="tx1"/>
                </a:solidFill>
                <a:effectLst/>
                <a:latin typeface="+mn-lt"/>
                <a:ea typeface="+mn-ea"/>
                <a:cs typeface="+mn-cs"/>
              </a:rPr>
              <a:t>され，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内にあるユーザ名やパスワードなどの機密情報が盗聴される恐れがあります．そのため，</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内のデータの保護というものが必要になってきています．</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a:t>
            </a:fld>
            <a:endParaRPr kumimoji="1" lang="ja-JP" altLang="en-US"/>
          </a:p>
        </p:txBody>
      </p:sp>
    </p:spTree>
    <p:extLst>
      <p:ext uri="{BB962C8B-B14F-4D97-AF65-F5344CB8AC3E}">
        <p14:creationId xmlns:p14="http://schemas.microsoft.com/office/powerpoint/2010/main" val="8995634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まずは，カーネル内エージェントの性能についてです．</a:t>
            </a:r>
            <a:r>
              <a:rPr lang="en-US" altLang="ja-JP" dirty="0"/>
              <a:t>OS</a:t>
            </a:r>
            <a:r>
              <a:rPr lang="ja-JP" altLang="en-US"/>
              <a:t>のバージョン情報の取得ではエージェントに要求を</a:t>
            </a:r>
            <a:r>
              <a:rPr lang="en-US" altLang="ja-JP" dirty="0"/>
              <a:t>1</a:t>
            </a:r>
            <a:r>
              <a:rPr lang="ja-JP" altLang="en-US"/>
              <a:t>回送信し、</a:t>
            </a:r>
            <a:r>
              <a:rPr lang="en-US" altLang="ja-JP" dirty="0"/>
              <a:t>4KB</a:t>
            </a:r>
            <a:r>
              <a:rPr lang="ja-JP" altLang="en-US"/>
              <a:t>のメモリデータを取得しています．</a:t>
            </a:r>
            <a:endParaRPr lang="en-US" altLang="ja-JP" dirty="0"/>
          </a:p>
          <a:p>
            <a:r>
              <a:rPr lang="ja-JP" altLang="en-US"/>
              <a:t>実験結果は左下図のようになっており，青いグラフとオレンジ色が仮想ネットワークになるのですが，</a:t>
            </a:r>
            <a:r>
              <a:rPr lang="ja-JP" altLang="en-US" u="none"/>
              <a:t>仮想ネ</a:t>
            </a:r>
            <a:r>
              <a:rPr lang="ja-JP" altLang="en-US"/>
              <a:t>ットワークを用いた場合のみ</a:t>
            </a:r>
            <a:r>
              <a:rPr lang="en-US" altLang="ja-JP" dirty="0"/>
              <a:t>SEV</a:t>
            </a:r>
            <a:r>
              <a:rPr lang="ja-JP" altLang="en-US"/>
              <a:t>の影響を受けることがわかりました．</a:t>
            </a:r>
            <a:endParaRPr lang="en-US" altLang="ja-JP" dirty="0"/>
          </a:p>
          <a:p>
            <a:r>
              <a:rPr lang="ja-JP" altLang="en-US"/>
              <a:t>また，</a:t>
            </a:r>
            <a:r>
              <a:rPr lang="ja-JP" altLang="en-US" u="none"/>
              <a:t>仮想ネットワークと比較して，共有メモリを用いた場合</a:t>
            </a:r>
            <a:r>
              <a:rPr lang="en-US" altLang="ja-JP" u="none" dirty="0"/>
              <a:t>1ms</a:t>
            </a:r>
            <a:r>
              <a:rPr lang="ja-JP" altLang="en-US" u="none"/>
              <a:t>高速になりました．</a:t>
            </a:r>
            <a:endParaRPr lang="en-US" altLang="ja-JP" u="none" dirty="0"/>
          </a:p>
          <a:p>
            <a:r>
              <a:rPr kumimoji="1" lang="ja-JP" altLang="en-US"/>
              <a:t>プロセス一覧の取得では，エージェントに要求を</a:t>
            </a:r>
            <a:r>
              <a:rPr kumimoji="1" lang="en-US" altLang="ja-JP" dirty="0"/>
              <a:t>119</a:t>
            </a:r>
            <a:r>
              <a:rPr lang="ja-JP" altLang="en-US"/>
              <a:t>回送信し、計</a:t>
            </a:r>
            <a:r>
              <a:rPr lang="en-US" altLang="ja-JP" dirty="0"/>
              <a:t>476KB</a:t>
            </a:r>
            <a:r>
              <a:rPr lang="ja-JP" altLang="en-US"/>
              <a:t>のデータを取得しました．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実験結果は右下の図のようになっています．</a:t>
            </a:r>
            <a:r>
              <a:rPr lang="ja-JP" altLang="en-US"/>
              <a:t>共有メモリを用いると，仮想ネットワークと比較して</a:t>
            </a:r>
            <a:r>
              <a:rPr lang="en-US" altLang="ja-JP" dirty="0"/>
              <a:t>25%</a:t>
            </a:r>
            <a:r>
              <a:rPr lang="ja-JP" altLang="en-US"/>
              <a:t>高速になりました．オレンジ色のグラフで示している</a:t>
            </a:r>
            <a:r>
              <a:rPr lang="en-US" altLang="ja-JP" dirty="0" err="1">
                <a:solidFill>
                  <a:srgbClr val="FF0000"/>
                </a:solidFill>
              </a:rPr>
              <a:t>virtio</a:t>
            </a:r>
            <a:r>
              <a:rPr lang="ja-JP" altLang="en-US">
                <a:solidFill>
                  <a:srgbClr val="FF0000"/>
                </a:solidFill>
              </a:rPr>
              <a:t>を用いてネットワーク通信を行うと</a:t>
            </a:r>
            <a:r>
              <a:rPr lang="en-US" altLang="ja-JP" dirty="0">
                <a:solidFill>
                  <a:srgbClr val="FF0000"/>
                </a:solidFill>
              </a:rPr>
              <a:t>SEV</a:t>
            </a:r>
            <a:r>
              <a:rPr lang="ja-JP" altLang="en-US">
                <a:solidFill>
                  <a:srgbClr val="FF0000"/>
                </a:solidFill>
              </a:rPr>
              <a:t>の影響を大きく受けることがわかりました．</a:t>
            </a:r>
            <a:r>
              <a:rPr lang="ja-JP" altLang="en-US" sz="1800">
                <a:effectLst/>
                <a:latin typeface="HaranoAjiMincho-Regular-Identity-H"/>
              </a:rPr>
              <a:t>この原因としては，ホスト</a:t>
            </a:r>
            <a:r>
              <a:rPr lang="en" altLang="ja-JP" sz="1800" dirty="0">
                <a:effectLst/>
                <a:latin typeface="CMR10"/>
              </a:rPr>
              <a:t>OS</a:t>
            </a:r>
            <a:r>
              <a:rPr lang="ja-JP" altLang="en-US" sz="1800">
                <a:effectLst/>
                <a:latin typeface="HaranoAjiMincho-Regular-Identity-H"/>
              </a:rPr>
              <a:t>が</a:t>
            </a:r>
            <a:r>
              <a:rPr lang="en" altLang="ja-JP" sz="1800" dirty="0" err="1">
                <a:effectLst/>
                <a:latin typeface="CMR10"/>
              </a:rPr>
              <a:t>virtio</a:t>
            </a:r>
            <a:r>
              <a:rPr lang="en" altLang="ja-JP" sz="1800" dirty="0">
                <a:effectLst/>
                <a:latin typeface="CMR10"/>
              </a:rPr>
              <a:t> </a:t>
            </a:r>
            <a:r>
              <a:rPr lang="ja-JP" altLang="en-US" sz="1800">
                <a:effectLst/>
                <a:latin typeface="HaranoAjiMincho-Regular-Identity-H"/>
              </a:rPr>
              <a:t>の バッファにアクセスできるようにするために，</a:t>
            </a:r>
            <a:r>
              <a:rPr lang="en-US" altLang="ja-JP" sz="1800" dirty="0">
                <a:effectLst/>
                <a:latin typeface="HaranoAjiMincho-Regular-Identity-H"/>
              </a:rPr>
              <a:t>SEV</a:t>
            </a:r>
            <a:r>
              <a:rPr lang="ja-JP" altLang="en-US" sz="1800">
                <a:effectLst/>
                <a:latin typeface="HaranoAjiMincho-Regular-Identity-H"/>
              </a:rPr>
              <a:t>で暗号化されないメモリ領域へのデータコピーが行われている可能性があると考えています． </a:t>
            </a:r>
            <a:endParaRPr lang="ja-JP" alt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endParaRPr lang="en-US" altLang="ja-JP" u="none" dirty="0"/>
          </a:p>
          <a:p>
            <a:endParaRPr lang="en-US" altLang="ja-JP" u="none" dirty="0"/>
          </a:p>
          <a:p>
            <a:r>
              <a:rPr lang="ja-JP" altLang="en-US" u="none"/>
              <a:t>また，ハイパーバイザ内と</a:t>
            </a:r>
            <a:r>
              <a:rPr lang="en-US" altLang="ja-JP" u="none"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dirty="0">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21</a:t>
            </a:fld>
            <a:endParaRPr kumimoji="1" lang="ja-JP" altLang="en-US"/>
          </a:p>
        </p:txBody>
      </p:sp>
    </p:spTree>
    <p:extLst>
      <p:ext uri="{BB962C8B-B14F-4D97-AF65-F5344CB8AC3E}">
        <p14:creationId xmlns:p14="http://schemas.microsoft.com/office/powerpoint/2010/main" val="33438896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関連研究として，</a:t>
            </a:r>
            <a:r>
              <a:rPr kumimoji="1" lang="en-US" altLang="ja-JP" sz="1200" kern="1200" dirty="0">
                <a:solidFill>
                  <a:schemeClr val="tx1"/>
                </a:solidFill>
                <a:effectLst/>
                <a:latin typeface="+mn-lt"/>
                <a:ea typeface="+mn-ea"/>
                <a:cs typeface="+mn-cs"/>
              </a:rPr>
              <a:t>Intel SGX</a:t>
            </a:r>
            <a:r>
              <a:rPr kumimoji="1" lang="ja-JP" altLang="ja-JP" sz="1200" kern="1200">
                <a:solidFill>
                  <a:schemeClr val="tx1"/>
                </a:solidFill>
                <a:effectLst/>
                <a:latin typeface="+mn-lt"/>
                <a:ea typeface="+mn-ea"/>
                <a:cs typeface="+mn-cs"/>
              </a:rPr>
              <a:t>を用いた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マイグレーションはプロセス内の</a:t>
            </a:r>
            <a:r>
              <a:rPr kumimoji="1" lang="en-US" altLang="ja-JP" sz="1200" kern="1200" dirty="0">
                <a:solidFill>
                  <a:schemeClr val="tx1"/>
                </a:solidFill>
                <a:effectLst/>
                <a:latin typeface="+mn-lt"/>
                <a:ea typeface="+mn-ea"/>
                <a:cs typeface="+mn-cs"/>
              </a:rPr>
              <a:t>Intel SGX</a:t>
            </a:r>
            <a:r>
              <a:rPr kumimoji="1" lang="ja-JP" altLang="en-US" sz="1200" kern="1200">
                <a:solidFill>
                  <a:schemeClr val="tx1"/>
                </a:solidFill>
                <a:effectLst/>
                <a:latin typeface="+mn-lt"/>
                <a:ea typeface="+mn-ea"/>
                <a:cs typeface="+mn-cs"/>
              </a:rPr>
              <a:t>の</a:t>
            </a:r>
            <a:r>
              <a:rPr kumimoji="1" lang="ja-JP" altLang="ja-JP" sz="1200" kern="1200">
                <a:solidFill>
                  <a:schemeClr val="tx1"/>
                </a:solidFill>
                <a:effectLst/>
                <a:latin typeface="+mn-lt"/>
                <a:ea typeface="+mn-ea"/>
                <a:cs typeface="+mn-cs"/>
              </a:rPr>
              <a:t>保護領域であるエンクレイヴ内のエージェントがそのエンクレイヴの状態を外部に保存するといったことを行います．ただし，エージェントが保護されていないため，エンクレイブ内で信頼できないサービスが動作している場合には安全に実行できません．</a:t>
            </a:r>
          </a:p>
          <a:p>
            <a:r>
              <a:rPr kumimoji="1" lang="en-US" altLang="ja-JP" sz="1200" kern="1200" dirty="0" err="1">
                <a:solidFill>
                  <a:schemeClr val="tx1"/>
                </a:solidFill>
                <a:effectLst/>
                <a:latin typeface="+mn-lt"/>
                <a:ea typeface="+mn-ea"/>
                <a:cs typeface="+mn-cs"/>
              </a:rPr>
              <a:t>Ryoan</a:t>
            </a:r>
            <a:r>
              <a:rPr kumimoji="1" lang="ja-JP" altLang="ja-JP" sz="1200" kern="1200">
                <a:solidFill>
                  <a:schemeClr val="tx1"/>
                </a:solidFill>
                <a:effectLst/>
                <a:latin typeface="+mn-lt"/>
                <a:ea typeface="+mn-ea"/>
                <a:cs typeface="+mn-cs"/>
              </a:rPr>
              <a:t>ではエンクレイヴ内に</a:t>
            </a:r>
            <a:r>
              <a:rPr kumimoji="1" lang="ja-JP" altLang="en-US" sz="1200" kern="1200">
                <a:solidFill>
                  <a:schemeClr val="tx1"/>
                </a:solidFill>
                <a:effectLst/>
                <a:latin typeface="+mn-lt"/>
                <a:ea typeface="+mn-ea"/>
                <a:cs typeface="+mn-cs"/>
              </a:rPr>
              <a:t>サンドボックスと呼ばれる隔離領域</a:t>
            </a:r>
            <a:r>
              <a:rPr kumimoji="1" lang="ja-JP" altLang="ja-JP" sz="1200" kern="1200">
                <a:solidFill>
                  <a:schemeClr val="tx1"/>
                </a:solidFill>
                <a:effectLst/>
                <a:latin typeface="+mn-lt"/>
                <a:ea typeface="+mn-ea"/>
                <a:cs typeface="+mn-cs"/>
              </a:rPr>
              <a:t>を作成し，その</a:t>
            </a:r>
            <a:r>
              <a:rPr kumimoji="1" lang="ja-JP" altLang="en-US" sz="1200" kern="1200">
                <a:solidFill>
                  <a:schemeClr val="tx1"/>
                </a:solidFill>
                <a:effectLst/>
                <a:latin typeface="+mn-lt"/>
                <a:ea typeface="+mn-ea"/>
                <a:cs typeface="+mn-cs"/>
              </a:rPr>
              <a:t>隔離領域</a:t>
            </a:r>
            <a:r>
              <a:rPr kumimoji="1" lang="ja-JP" altLang="ja-JP" sz="1200" kern="1200">
                <a:solidFill>
                  <a:schemeClr val="tx1"/>
                </a:solidFill>
                <a:effectLst/>
                <a:latin typeface="+mn-lt"/>
                <a:ea typeface="+mn-ea"/>
                <a:cs typeface="+mn-cs"/>
              </a:rPr>
              <a:t>の外でエージェントを安全に実行することができます．しかし，</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を用いた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内のシステムを</a:t>
            </a:r>
            <a:r>
              <a:rPr kumimoji="1" lang="ja-JP" altLang="en-US" sz="1200" kern="1200">
                <a:solidFill>
                  <a:schemeClr val="tx1"/>
                </a:solidFill>
                <a:effectLst/>
                <a:latin typeface="+mn-lt"/>
                <a:ea typeface="+mn-ea"/>
                <a:cs typeface="+mn-cs"/>
              </a:rPr>
              <a:t>隔離領域</a:t>
            </a:r>
            <a:r>
              <a:rPr kumimoji="1" lang="ja-JP" altLang="ja-JP" sz="1200" kern="1200">
                <a:solidFill>
                  <a:schemeClr val="tx1"/>
                </a:solidFill>
                <a:effectLst/>
                <a:latin typeface="+mn-lt"/>
                <a:ea typeface="+mn-ea"/>
                <a:cs typeface="+mn-cs"/>
              </a:rPr>
              <a:t>で実行するのは難しくなっています．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SEC-IDS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Graphene(</a:t>
            </a:r>
            <a:r>
              <a:rPr kumimoji="1" lang="ja-JP" altLang="ja-JP" sz="1200" kern="1200">
                <a:solidFill>
                  <a:schemeClr val="tx1"/>
                </a:solidFill>
                <a:effectLst/>
                <a:latin typeface="+mn-lt"/>
                <a:ea typeface="+mn-ea"/>
                <a:cs typeface="+mn-cs"/>
              </a:rPr>
              <a:t>グラフィン</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を用いてネットワーク</a:t>
            </a:r>
            <a:r>
              <a:rPr kumimoji="1" lang="ja-JP" altLang="en-US" sz="1200" kern="1200">
                <a:solidFill>
                  <a:schemeClr val="tx1"/>
                </a:solidFill>
                <a:effectLst/>
                <a:latin typeface="+mn-lt"/>
                <a:ea typeface="+mn-ea"/>
                <a:cs typeface="+mn-cs"/>
              </a:rPr>
              <a:t>を監視する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をエンクレイヴ内で安全に実行します．</a:t>
            </a:r>
            <a:r>
              <a:rPr kumimoji="1" lang="ja-JP" altLang="en-US" sz="1200" kern="1200">
                <a:solidFill>
                  <a:schemeClr val="tx1"/>
                </a:solidFill>
                <a:effectLst/>
                <a:latin typeface="+mn-lt"/>
                <a:ea typeface="+mn-ea"/>
                <a:cs typeface="+mn-cs"/>
              </a:rPr>
              <a:t>しかし，</a:t>
            </a:r>
            <a:r>
              <a:rPr lang="ja-JP" altLang="en-US"/>
              <a:t>エンクレイヴ内の</a:t>
            </a:r>
            <a:r>
              <a:rPr lang="en-US" altLang="ja-JP" dirty="0"/>
              <a:t>IDS</a:t>
            </a:r>
            <a:r>
              <a:rPr lang="ja-JP" altLang="en-US"/>
              <a:t>が</a:t>
            </a:r>
            <a:r>
              <a:rPr lang="en-US" altLang="ja-JP" dirty="0"/>
              <a:t>OS</a:t>
            </a:r>
            <a:r>
              <a:rPr lang="ja-JP" altLang="en-US"/>
              <a:t>データを安全に取得するのは難しくなっています．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しかし，</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データを監視するホストベース</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Graphene(</a:t>
            </a:r>
            <a:r>
              <a:rPr kumimoji="1" lang="ja-JP" altLang="ja-JP" sz="1200" kern="1200">
                <a:solidFill>
                  <a:schemeClr val="tx1"/>
                </a:solidFill>
                <a:effectLst/>
                <a:latin typeface="+mn-lt"/>
                <a:ea typeface="+mn-ea"/>
                <a:cs typeface="+mn-cs"/>
              </a:rPr>
              <a:t>グラフィン</a:t>
            </a:r>
            <a:r>
              <a:rPr kumimoji="1" lang="en-US" altLang="ja-JP" sz="1200" kern="1200" dirty="0">
                <a:solidFill>
                  <a:schemeClr val="tx1"/>
                </a:solidFill>
                <a:effectLst/>
                <a:latin typeface="+mn-lt"/>
                <a:ea typeface="+mn-ea"/>
                <a:cs typeface="+mn-cs"/>
              </a:rPr>
              <a:t>)-SGX</a:t>
            </a:r>
            <a:r>
              <a:rPr kumimoji="1" lang="ja-JP" altLang="ja-JP" sz="1200" kern="1200">
                <a:solidFill>
                  <a:schemeClr val="tx1"/>
                </a:solidFill>
                <a:effectLst/>
                <a:latin typeface="+mn-lt"/>
                <a:ea typeface="+mn-ea"/>
                <a:cs typeface="+mn-cs"/>
              </a:rPr>
              <a:t>上で動作させるのは難しくなっています．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22</a:t>
            </a:fld>
            <a:endParaRPr kumimoji="1" lang="ja-JP" altLang="en-US"/>
          </a:p>
        </p:txBody>
      </p:sp>
    </p:spTree>
    <p:extLst>
      <p:ext uri="{BB962C8B-B14F-4D97-AF65-F5344CB8AC3E}">
        <p14:creationId xmlns:p14="http://schemas.microsoft.com/office/powerpoint/2010/main" val="1894227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データが正しく取得できているかの確認を行うために，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のバージョン文字列が取得できることを確認しました．実行結果は真ん中の図のようになっています．次に，</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内で実行されている全プロセスの</a:t>
            </a:r>
            <a:r>
              <a:rPr kumimoji="1" lang="en-US" altLang="ja-JP" sz="1200" kern="1200" dirty="0">
                <a:solidFill>
                  <a:schemeClr val="tx1"/>
                </a:solidFill>
                <a:effectLst/>
                <a:latin typeface="+mn-lt"/>
                <a:ea typeface="+mn-ea"/>
                <a:cs typeface="+mn-cs"/>
              </a:rPr>
              <a:t>ID</a:t>
            </a:r>
            <a:r>
              <a:rPr kumimoji="1" lang="ja-JP" altLang="ja-JP" sz="1200" kern="1200">
                <a:solidFill>
                  <a:schemeClr val="tx1"/>
                </a:solidFill>
                <a:effectLst/>
                <a:latin typeface="+mn-lt"/>
                <a:ea typeface="+mn-ea"/>
                <a:cs typeface="+mn-cs"/>
              </a:rPr>
              <a:t>と名前が取得できることを確認しました．下の図では</a:t>
            </a:r>
            <a:r>
              <a:rPr kumimoji="1" lang="en-US" altLang="ja-JP" sz="1200" kern="1200" dirty="0">
                <a:solidFill>
                  <a:schemeClr val="tx1"/>
                </a:solidFill>
                <a:effectLst/>
                <a:latin typeface="+mn-lt"/>
                <a:ea typeface="+mn-ea"/>
                <a:cs typeface="+mn-cs"/>
              </a:rPr>
              <a:t>119</a:t>
            </a:r>
            <a:r>
              <a:rPr kumimoji="1" lang="ja-JP" altLang="ja-JP" sz="1200" kern="1200">
                <a:solidFill>
                  <a:schemeClr val="tx1"/>
                </a:solidFill>
                <a:effectLst/>
                <a:latin typeface="+mn-lt"/>
                <a:ea typeface="+mn-ea"/>
                <a:cs typeface="+mn-cs"/>
              </a:rPr>
              <a:t>個のプロセスのうち最初の数個のプロセスを示しています．</a:t>
            </a:r>
            <a:r>
              <a:rPr kumimoji="1" lang="en-US" altLang="ja-JP" sz="1200" kern="1200" dirty="0">
                <a:solidFill>
                  <a:schemeClr val="tx1"/>
                </a:solidFill>
                <a:effectLst/>
                <a:latin typeface="+mn-lt"/>
                <a:ea typeface="+mn-ea"/>
                <a:cs typeface="+mn-cs"/>
              </a:rPr>
              <a:t>Xen</a:t>
            </a:r>
            <a:r>
              <a:rPr kumimoji="1" lang="ja-JP" altLang="en-US" sz="1200" kern="1200">
                <a:solidFill>
                  <a:schemeClr val="tx1"/>
                </a:solidFill>
                <a:effectLst/>
                <a:latin typeface="+mn-lt"/>
                <a:ea typeface="+mn-ea"/>
                <a:cs typeface="+mn-cs"/>
              </a:rPr>
              <a:t>では他のドメインの管理用プロセスも動作しているため，プロセス数は</a:t>
            </a:r>
            <a:r>
              <a:rPr kumimoji="1" lang="en-US" altLang="ja-JP" sz="1200" kern="1200" dirty="0">
                <a:solidFill>
                  <a:schemeClr val="tx1"/>
                </a:solidFill>
                <a:effectLst/>
                <a:latin typeface="+mn-lt"/>
                <a:ea typeface="+mn-ea"/>
                <a:cs typeface="+mn-cs"/>
              </a:rPr>
              <a:t>127</a:t>
            </a:r>
            <a:r>
              <a:rPr kumimoji="1" lang="ja-JP" altLang="en-US" sz="1200" kern="1200">
                <a:solidFill>
                  <a:schemeClr val="tx1"/>
                </a:solidFill>
                <a:effectLst/>
                <a:latin typeface="+mn-lt"/>
                <a:ea typeface="+mn-ea"/>
                <a:cs typeface="+mn-cs"/>
              </a:rPr>
              <a:t>個となっています，</a:t>
            </a:r>
            <a:r>
              <a:rPr kumimoji="1" lang="ja-JP" altLang="ja-JP" sz="1200" kern="1200">
                <a:solidFill>
                  <a:schemeClr val="tx1"/>
                </a:solidFill>
                <a:effectLst/>
                <a:latin typeface="+mn-lt"/>
                <a:ea typeface="+mn-ea"/>
                <a:cs typeface="+mn-cs"/>
              </a:rPr>
              <a:t>次のスライドではこれらのデータを取得した時の性能について説明します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23</a:t>
            </a:fld>
            <a:endParaRPr kumimoji="1" lang="ja-JP" altLang="en-US"/>
          </a:p>
        </p:txBody>
      </p:sp>
    </p:spTree>
    <p:extLst>
      <p:ext uri="{BB962C8B-B14F-4D97-AF65-F5344CB8AC3E}">
        <p14:creationId xmlns:p14="http://schemas.microsoft.com/office/powerpoint/2010/main" val="3646235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データが正しく取得できているかの確認を行うために，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のバージョン文字列が取得できることを確認しました．実行結果は真ん中の図のようになっています．次に，</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内で実行されている全プロセスの</a:t>
            </a:r>
            <a:r>
              <a:rPr kumimoji="1" lang="en-US" altLang="ja-JP" sz="1200" kern="1200" dirty="0">
                <a:solidFill>
                  <a:schemeClr val="tx1"/>
                </a:solidFill>
                <a:effectLst/>
                <a:latin typeface="+mn-lt"/>
                <a:ea typeface="+mn-ea"/>
                <a:cs typeface="+mn-cs"/>
              </a:rPr>
              <a:t>ID</a:t>
            </a:r>
            <a:r>
              <a:rPr kumimoji="1" lang="ja-JP" altLang="ja-JP" sz="1200" kern="1200">
                <a:solidFill>
                  <a:schemeClr val="tx1"/>
                </a:solidFill>
                <a:effectLst/>
                <a:latin typeface="+mn-lt"/>
                <a:ea typeface="+mn-ea"/>
                <a:cs typeface="+mn-cs"/>
              </a:rPr>
              <a:t>と名前が取得できることを確認しました．下の図では</a:t>
            </a:r>
            <a:r>
              <a:rPr kumimoji="1" lang="en-US" altLang="ja-JP" sz="1200" kern="1200" dirty="0">
                <a:solidFill>
                  <a:schemeClr val="tx1"/>
                </a:solidFill>
                <a:effectLst/>
                <a:latin typeface="+mn-lt"/>
                <a:ea typeface="+mn-ea"/>
                <a:cs typeface="+mn-cs"/>
              </a:rPr>
              <a:t>119</a:t>
            </a:r>
            <a:r>
              <a:rPr kumimoji="1" lang="ja-JP" altLang="ja-JP" sz="1200" kern="1200">
                <a:solidFill>
                  <a:schemeClr val="tx1"/>
                </a:solidFill>
                <a:effectLst/>
                <a:latin typeface="+mn-lt"/>
                <a:ea typeface="+mn-ea"/>
                <a:cs typeface="+mn-cs"/>
              </a:rPr>
              <a:t>個のプロセスのうち最初の数個のプロセスを示しています．</a:t>
            </a:r>
            <a:r>
              <a:rPr kumimoji="1" lang="en-US" altLang="ja-JP" sz="1200" kern="1200" dirty="0">
                <a:solidFill>
                  <a:schemeClr val="tx1"/>
                </a:solidFill>
                <a:effectLst/>
                <a:latin typeface="+mn-lt"/>
                <a:ea typeface="+mn-ea"/>
                <a:cs typeface="+mn-cs"/>
              </a:rPr>
              <a:t>Xen</a:t>
            </a:r>
            <a:r>
              <a:rPr kumimoji="1" lang="ja-JP" altLang="en-US" sz="1200" kern="1200">
                <a:solidFill>
                  <a:schemeClr val="tx1"/>
                </a:solidFill>
                <a:effectLst/>
                <a:latin typeface="+mn-lt"/>
                <a:ea typeface="+mn-ea"/>
                <a:cs typeface="+mn-cs"/>
              </a:rPr>
              <a:t>では他のドメインの管理用プロセスも動作しているため，プロセス数は</a:t>
            </a:r>
            <a:r>
              <a:rPr kumimoji="1" lang="en-US" altLang="ja-JP" sz="1200" kern="1200" dirty="0">
                <a:solidFill>
                  <a:schemeClr val="tx1"/>
                </a:solidFill>
                <a:effectLst/>
                <a:latin typeface="+mn-lt"/>
                <a:ea typeface="+mn-ea"/>
                <a:cs typeface="+mn-cs"/>
              </a:rPr>
              <a:t>127</a:t>
            </a:r>
            <a:r>
              <a:rPr kumimoji="1" lang="ja-JP" altLang="en-US" sz="1200" kern="1200">
                <a:solidFill>
                  <a:schemeClr val="tx1"/>
                </a:solidFill>
                <a:effectLst/>
                <a:latin typeface="+mn-lt"/>
                <a:ea typeface="+mn-ea"/>
                <a:cs typeface="+mn-cs"/>
              </a:rPr>
              <a:t>個となっています，</a:t>
            </a:r>
            <a:r>
              <a:rPr kumimoji="1" lang="ja-JP" altLang="ja-JP" sz="1200" kern="1200">
                <a:solidFill>
                  <a:schemeClr val="tx1"/>
                </a:solidFill>
                <a:effectLst/>
                <a:latin typeface="+mn-lt"/>
                <a:ea typeface="+mn-ea"/>
                <a:cs typeface="+mn-cs"/>
              </a:rPr>
              <a:t>次のスライドではこれらのデータを取得した時の性能について説明します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24</a:t>
            </a:fld>
            <a:endParaRPr kumimoji="1" lang="ja-JP" altLang="en-US"/>
          </a:p>
        </p:txBody>
      </p:sp>
    </p:spTree>
    <p:extLst>
      <p:ext uri="{BB962C8B-B14F-4D97-AF65-F5344CB8AC3E}">
        <p14:creationId xmlns:p14="http://schemas.microsoft.com/office/powerpoint/2010/main" val="2459024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まずは，</a:t>
            </a:r>
            <a:r>
              <a:rPr lang="en-US" altLang="ja-JP" dirty="0"/>
              <a:t>OS</a:t>
            </a:r>
            <a:r>
              <a:rPr lang="ja-JP" altLang="en-US"/>
              <a:t>のバージョン情報の取得性能についてです．</a:t>
            </a:r>
            <a:r>
              <a:rPr lang="en-US" altLang="ja-JP" dirty="0"/>
              <a:t>OS</a:t>
            </a:r>
            <a:r>
              <a:rPr lang="ja-JP" altLang="en-US"/>
              <a:t>のバージョン情報の取得ではエージェントに要求を</a:t>
            </a:r>
            <a:r>
              <a:rPr lang="en-US" altLang="ja-JP" dirty="0"/>
              <a:t>1</a:t>
            </a:r>
            <a:r>
              <a:rPr lang="ja-JP" altLang="en-US"/>
              <a:t>回送信し、</a:t>
            </a:r>
            <a:r>
              <a:rPr lang="en-US" altLang="ja-JP" dirty="0"/>
              <a:t>4KB</a:t>
            </a:r>
            <a:r>
              <a:rPr lang="ja-JP" altLang="en-US"/>
              <a:t>のメモリデータを取得しています．</a:t>
            </a:r>
            <a:endParaRPr lang="en-US" altLang="ja-JP" dirty="0"/>
          </a:p>
          <a:p>
            <a:r>
              <a:rPr lang="ja-JP" altLang="en-US"/>
              <a:t>実験結果は下図のようになっており，青いグラフとオレンジ色が仮想ネットワークになるのですが，</a:t>
            </a:r>
            <a:r>
              <a:rPr lang="ja-JP" altLang="en-US" u="sng"/>
              <a:t>仮想</a:t>
            </a:r>
            <a:r>
              <a:rPr lang="ja-JP" altLang="en-US"/>
              <a:t>ネットワークを用いた場合，</a:t>
            </a:r>
            <a:r>
              <a:rPr lang="en-US" altLang="ja-JP" dirty="0"/>
              <a:t>SEV</a:t>
            </a:r>
            <a:r>
              <a:rPr lang="ja-JP" altLang="en-US"/>
              <a:t>の影響を受け，</a:t>
            </a:r>
            <a:r>
              <a:rPr lang="ja-JP" altLang="en-US" u="sng"/>
              <a:t>共有</a:t>
            </a:r>
            <a:r>
              <a:rPr lang="ja-JP" altLang="en-US"/>
              <a:t>メモリの場合は</a:t>
            </a:r>
            <a:r>
              <a:rPr lang="en-US" altLang="ja-JP" dirty="0"/>
              <a:t>SEV</a:t>
            </a:r>
            <a:r>
              <a:rPr lang="ja-JP" altLang="en-US"/>
              <a:t>の影響を受けないことがわかりました．</a:t>
            </a:r>
            <a:endParaRPr lang="en-US" altLang="ja-JP" dirty="0"/>
          </a:p>
          <a:p>
            <a:r>
              <a:rPr lang="ja-JP" altLang="en-US"/>
              <a:t>また，</a:t>
            </a:r>
            <a:r>
              <a:rPr lang="ja-JP" altLang="en-US" u="sng"/>
              <a:t>仮想</a:t>
            </a:r>
            <a:r>
              <a:rPr lang="ja-JP" altLang="en-US"/>
              <a:t>ネットワークと比較し，共有メモリを用いた場合</a:t>
            </a:r>
            <a:r>
              <a:rPr lang="en-US" altLang="ja-JP" dirty="0"/>
              <a:t>1ms</a:t>
            </a:r>
            <a:r>
              <a:rPr lang="ja-JP" altLang="en-US"/>
              <a:t>高速になりました．</a:t>
            </a:r>
            <a:endParaRPr lang="en-US" altLang="ja-JP" dirty="0"/>
          </a:p>
          <a:p>
            <a:r>
              <a:rPr lang="ja-JP" altLang="en-US"/>
              <a:t>また，</a:t>
            </a:r>
            <a:r>
              <a:rPr lang="ja-JP" altLang="en-US" u="sng"/>
              <a:t>ハイパーバイザ内</a:t>
            </a:r>
            <a:r>
              <a:rPr lang="ja-JP" altLang="en-US"/>
              <a:t>と</a:t>
            </a:r>
            <a:r>
              <a:rPr lang="en-US" altLang="ja-JP"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25</a:t>
            </a:fld>
            <a:endParaRPr kumimoji="1" lang="ja-JP" altLang="en-US"/>
          </a:p>
        </p:txBody>
      </p:sp>
    </p:spTree>
    <p:extLst>
      <p:ext uri="{BB962C8B-B14F-4D97-AF65-F5344CB8AC3E}">
        <p14:creationId xmlns:p14="http://schemas.microsoft.com/office/powerpoint/2010/main" val="10371768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プロセス一覧の取得では，エージェントに要求を</a:t>
            </a:r>
            <a:r>
              <a:rPr kumimoji="1" lang="en-US" altLang="ja-JP" dirty="0"/>
              <a:t>119</a:t>
            </a:r>
            <a:r>
              <a:rPr lang="ja-JP" altLang="en-US"/>
              <a:t>回送信し、計</a:t>
            </a:r>
            <a:r>
              <a:rPr lang="en-US" altLang="ja-JP" dirty="0"/>
              <a:t>476KB</a:t>
            </a:r>
            <a:r>
              <a:rPr lang="ja-JP" altLang="en-US"/>
              <a:t>のデータを取得しました．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実験結果は下の図のようになっています．</a:t>
            </a:r>
            <a:r>
              <a:rPr kumimoji="1" lang="en-US" altLang="ja-JP" u="sng" dirty="0"/>
              <a:t>OS</a:t>
            </a:r>
            <a:r>
              <a:rPr kumimoji="1" lang="ja-JP" altLang="en-US" u="sng"/>
              <a:t>内</a:t>
            </a:r>
            <a:r>
              <a:rPr kumimoji="1" lang="ja-JP" altLang="en-US"/>
              <a:t>エージェントでは</a:t>
            </a:r>
            <a:r>
              <a:rPr lang="ja-JP" altLang="en-US"/>
              <a:t>共有メモリを用いると，仮想ネットワークと比較して</a:t>
            </a:r>
            <a:r>
              <a:rPr lang="en-US" altLang="ja-JP" dirty="0"/>
              <a:t>25%</a:t>
            </a:r>
            <a:r>
              <a:rPr lang="ja-JP" altLang="en-US"/>
              <a:t>高速になりました．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r>
              <a:rPr kumimoji="1" lang="ja-JP" altLang="en-US"/>
              <a:t>また，</a:t>
            </a:r>
            <a:r>
              <a:rPr kumimoji="1" lang="ja-JP" altLang="en-US" u="sng"/>
              <a:t>仮想</a:t>
            </a:r>
            <a:r>
              <a:rPr kumimoji="1" lang="ja-JP" altLang="en-US"/>
              <a:t>ネットワークを用いた場合、ハイパーバイザ内エージェントは</a:t>
            </a:r>
            <a:r>
              <a:rPr kumimoji="1" lang="en-US" altLang="ja-JP" dirty="0"/>
              <a:t>OS</a:t>
            </a:r>
            <a:r>
              <a:rPr kumimoji="1" lang="ja-JP" altLang="en-US"/>
              <a:t>内よりも</a:t>
            </a:r>
            <a:r>
              <a:rPr kumimoji="1" lang="en-US" altLang="ja-JP" dirty="0"/>
              <a:t>50%</a:t>
            </a:r>
            <a:r>
              <a:rPr kumimoji="1" lang="ja-JP" altLang="en-US"/>
              <a:t>遅くなりました．</a:t>
            </a:r>
            <a:endParaRPr kumimoji="1" lang="en-US" altLang="ja-JP" dirty="0"/>
          </a:p>
          <a:p>
            <a:r>
              <a:rPr lang="ja-JP" altLang="en-US"/>
              <a:t>詳しい原因は現在調査中なのですが，連続で通信することにより遅くなったと考えられます．</a:t>
            </a:r>
            <a:endParaRPr lang="en-US" altLang="ja-JP" dirty="0"/>
          </a:p>
          <a:p>
            <a:endParaRPr lang="en-US" altLang="ja-JP" dirty="0"/>
          </a:p>
          <a:p>
            <a:endParaRPr lang="en-US" altLang="ja-JP" dirty="0"/>
          </a:p>
          <a:p>
            <a:endParaRPr lang="en-US" altLang="ja-JP" dirty="0"/>
          </a:p>
          <a:p>
            <a:r>
              <a:rPr lang="en-US" altLang="ja-JP" dirty="0"/>
              <a:t>///</a:t>
            </a:r>
            <a:r>
              <a:rPr lang="ja-JP" altLang="en-US"/>
              <a:t>データチェック間隔を</a:t>
            </a:r>
            <a:r>
              <a:rPr lang="en-US" altLang="ja-JP" dirty="0"/>
              <a:t>0</a:t>
            </a:r>
            <a:r>
              <a:rPr lang="ja-JP" altLang="en-US"/>
              <a:t>にすると</a:t>
            </a:r>
            <a:r>
              <a:rPr lang="en-US" altLang="ja-JP" dirty="0"/>
              <a:t>CPU</a:t>
            </a:r>
            <a:r>
              <a:rPr lang="ja-JP" altLang="en-US"/>
              <a:t>使用率は上がってしまうのですが，</a:t>
            </a:r>
            <a:r>
              <a:rPr lang="en-US" altLang="ja-JP" dirty="0"/>
              <a:t>TCP</a:t>
            </a:r>
            <a:r>
              <a:rPr lang="ja-JP" altLang="en-US"/>
              <a:t>通信と比較して</a:t>
            </a:r>
            <a:r>
              <a:rPr lang="en-US" altLang="ja-JP" dirty="0"/>
              <a:t>65%</a:t>
            </a:r>
            <a:r>
              <a:rPr lang="ja-JP" altLang="en-US"/>
              <a:t>高速になりました．これより高速化の余地があるため，</a:t>
            </a:r>
            <a:r>
              <a:rPr lang="en-US" altLang="ja-JP" dirty="0"/>
              <a:t>CPU</a:t>
            </a:r>
            <a:r>
              <a:rPr lang="ja-JP" altLang="en-US"/>
              <a:t>の負荷をかけずに共有メモリを用いて通信を行う方法を検討しています．</a:t>
            </a:r>
            <a:endParaRPr lang="en-US" altLang="ja-JP" dirty="0"/>
          </a:p>
          <a:p>
            <a:endParaRPr lang="en-US" altLang="ja-JP" dirty="0"/>
          </a:p>
          <a:p>
            <a:r>
              <a:rPr lang="en-US" altLang="ja-JP" dirty="0"/>
              <a:t>///</a:t>
            </a:r>
            <a:r>
              <a:rPr lang="en-US" altLang="ja-JP" dirty="0" err="1"/>
              <a:t>plist</a:t>
            </a:r>
            <a:r>
              <a:rPr lang="ja-JP" altLang="en-US"/>
              <a:t>構造体を辿っているため，一つ一つ構造体を辿ってアドレスを送信する必要があります．</a:t>
            </a:r>
            <a:endParaRPr lang="en-US" altLang="ja-JP" dirty="0"/>
          </a:p>
          <a:p>
            <a:r>
              <a:rPr lang="ja-JP" altLang="en-US"/>
              <a:t>　　そもそも一括で取って来ればいいのですが，そのプロセスのメモリをまとめて取ってくるのは今回は名前だけ取ってくるため無駄なメモリデータが多いと思っています．</a:t>
            </a:r>
          </a:p>
          <a:p>
            <a:r>
              <a:rPr kumimoji="1" lang="en-US" altLang="ja-JP" dirty="0"/>
              <a:t>///</a:t>
            </a:r>
            <a:r>
              <a:rPr kumimoji="1" lang="en-US" altLang="ja-JP" dirty="0" err="1"/>
              <a:t>virtio</a:t>
            </a:r>
            <a:r>
              <a:rPr kumimoji="1" lang="ja-JP" altLang="en-US"/>
              <a:t>の通信の内部処理で何かメモリに関する処理が遅くなっているかはまだわかっていません．調べる必要があると思う．</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26</a:t>
            </a:fld>
            <a:endParaRPr kumimoji="1" lang="ja-JP" altLang="en-US"/>
          </a:p>
        </p:txBody>
      </p:sp>
    </p:spTree>
    <p:extLst>
      <p:ext uri="{BB962C8B-B14F-4D97-AF65-F5344CB8AC3E}">
        <p14:creationId xmlns:p14="http://schemas.microsoft.com/office/powerpoint/2010/main" val="5366554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そのため，</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の外で</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を安全に動作させ，監視対象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の監視を行うための手法である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オフロードが提案されています．</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の外にオフロードすることによって</a:t>
            </a:r>
          </a:p>
          <a:p>
            <a:r>
              <a:rPr kumimoji="1" lang="ja-JP" altLang="en-US" sz="1200" kern="1200">
                <a:solidFill>
                  <a:schemeClr val="tx1"/>
                </a:solidFill>
                <a:effectLst/>
                <a:latin typeface="+mn-lt"/>
                <a:ea typeface="+mn-ea"/>
                <a:cs typeface="+mn-cs"/>
              </a:rPr>
              <a:t>侵入者</a:t>
            </a:r>
            <a:r>
              <a:rPr kumimoji="1" lang="ja-JP" altLang="ja-JP" sz="1200" kern="1200">
                <a:solidFill>
                  <a:schemeClr val="tx1"/>
                </a:solidFill>
                <a:effectLst/>
                <a:latin typeface="+mn-lt"/>
                <a:ea typeface="+mn-ea"/>
                <a:cs typeface="+mn-cs"/>
              </a:rPr>
              <a:t>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に侵入したとしても</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を無効化されず，</a:t>
            </a:r>
            <a:r>
              <a:rPr kumimoji="1" lang="ja-JP" altLang="en-US" sz="1200" kern="1200">
                <a:solidFill>
                  <a:schemeClr val="tx1"/>
                </a:solidFill>
                <a:effectLst/>
                <a:latin typeface="+mn-lt"/>
                <a:ea typeface="+mn-ea"/>
                <a:cs typeface="+mn-cs"/>
              </a:rPr>
              <a:t>侵入</a:t>
            </a:r>
            <a:r>
              <a:rPr kumimoji="1" lang="ja-JP" altLang="ja-JP" sz="1200" kern="1200">
                <a:solidFill>
                  <a:schemeClr val="tx1"/>
                </a:solidFill>
                <a:effectLst/>
                <a:latin typeface="+mn-lt"/>
                <a:ea typeface="+mn-ea"/>
                <a:cs typeface="+mn-cs"/>
              </a:rPr>
              <a:t>者を</a:t>
            </a:r>
            <a:r>
              <a:rPr kumimoji="1" lang="ja-JP" altLang="ja-JP" sz="1200" u="sng" kern="1200">
                <a:solidFill>
                  <a:schemeClr val="tx1"/>
                </a:solidFill>
                <a:effectLst/>
                <a:latin typeface="+mn-lt"/>
                <a:ea typeface="+mn-ea"/>
                <a:cs typeface="+mn-cs"/>
              </a:rPr>
              <a:t>検知</a:t>
            </a:r>
            <a:r>
              <a:rPr kumimoji="1" lang="ja-JP" altLang="ja-JP" sz="1200" kern="1200">
                <a:solidFill>
                  <a:schemeClr val="tx1"/>
                </a:solidFill>
                <a:effectLst/>
                <a:latin typeface="+mn-lt"/>
                <a:ea typeface="+mn-ea"/>
                <a:cs typeface="+mn-cs"/>
              </a:rPr>
              <a:t>することができます．また，侵入者が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を無効化しようとしても</a:t>
            </a:r>
            <a:r>
              <a:rPr kumimoji="1" lang="ja-JP" altLang="en-US" sz="1200" kern="1200">
                <a:solidFill>
                  <a:schemeClr val="tx1"/>
                </a:solidFill>
                <a:effectLst/>
                <a:latin typeface="+mn-lt"/>
                <a:ea typeface="+mn-ea"/>
                <a:cs typeface="+mn-cs"/>
              </a:rPr>
              <a:t>侵入者</a:t>
            </a:r>
            <a:r>
              <a:rPr kumimoji="1" lang="ja-JP" altLang="ja-JP" sz="1200" kern="1200">
                <a:solidFill>
                  <a:schemeClr val="tx1"/>
                </a:solidFill>
                <a:effectLst/>
                <a:latin typeface="+mn-lt"/>
                <a:ea typeface="+mn-ea"/>
                <a:cs typeface="+mn-cs"/>
              </a:rPr>
              <a:t>が先に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に対して攻撃を行うのが難しいというのも</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オフロードの利点の１つです．</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a:t>
            </a:r>
            <a:r>
              <a:rPr kumimoji="1" lang="ja-JP" altLang="en-US" sz="1200" kern="1200">
                <a:solidFill>
                  <a:schemeClr val="tx1"/>
                </a:solidFill>
                <a:effectLst/>
                <a:latin typeface="+mn-lt"/>
                <a:ea typeface="+mn-ea"/>
                <a:cs typeface="+mn-cs"/>
              </a:rPr>
              <a:t>上の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データを解析し侵入を検知します．</a:t>
            </a:r>
          </a:p>
          <a:p>
            <a:r>
              <a:rPr kumimoji="1" lang="ja-JP" altLang="ja-JP" sz="1200" kern="1200">
                <a:solidFill>
                  <a:schemeClr val="tx1"/>
                </a:solidFill>
                <a:effectLst/>
                <a:latin typeface="+mn-lt"/>
                <a:ea typeface="+mn-ea"/>
                <a:cs typeface="+mn-cs"/>
              </a:rPr>
              <a:t>例えば，メモリ上の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データを取得・解析を行うことで攻撃の検知を行うといったことや，仮想ディスク上のファイルに対する改ざんを検査するといったことが挙げられます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27</a:t>
            </a:fld>
            <a:endParaRPr kumimoji="1" lang="ja-JP" altLang="en-US"/>
          </a:p>
        </p:txBody>
      </p:sp>
    </p:spTree>
    <p:extLst>
      <p:ext uri="{BB962C8B-B14F-4D97-AF65-F5344CB8AC3E}">
        <p14:creationId xmlns:p14="http://schemas.microsoft.com/office/powerpoint/2010/main" val="27226266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現在，</a:t>
            </a:r>
            <a:r>
              <a:rPr lang="en-US" altLang="ja-JP" dirty="0" err="1"/>
              <a:t>BitVisor</a:t>
            </a:r>
            <a:r>
              <a:rPr lang="ja-JP" altLang="en-US"/>
              <a:t>を利用する場合には問題点があります．それは監視対象</a:t>
            </a:r>
            <a:r>
              <a:rPr lang="en-US" altLang="ja-JP" dirty="0"/>
              <a:t>VM</a:t>
            </a:r>
            <a:r>
              <a:rPr lang="ja-JP" altLang="en-US"/>
              <a:t>に</a:t>
            </a:r>
            <a:r>
              <a:rPr lang="en-US" altLang="ja-JP" dirty="0"/>
              <a:t>SEV</a:t>
            </a:r>
            <a:r>
              <a:rPr lang="ja-JP" altLang="en-US"/>
              <a:t>を適用できていないことです．</a:t>
            </a:r>
            <a:endParaRPr lang="en-US" altLang="ja-JP" dirty="0"/>
          </a:p>
          <a:p>
            <a:r>
              <a:rPr lang="ja-JP" altLang="en-US"/>
              <a:t>これは，</a:t>
            </a:r>
            <a:r>
              <a:rPr lang="en-US" altLang="ja-JP" dirty="0" err="1"/>
              <a:t>BitVisor</a:t>
            </a:r>
            <a:r>
              <a:rPr lang="ja-JP" altLang="en-US"/>
              <a:t>がまず</a:t>
            </a:r>
            <a:r>
              <a:rPr lang="en-US" altLang="ja-JP" dirty="0"/>
              <a:t>SEV</a:t>
            </a:r>
            <a:r>
              <a:rPr lang="ja-JP" altLang="en-US"/>
              <a:t>に対応していないということも挙げられますが，その原因として，メモリが暗号化されると</a:t>
            </a:r>
            <a:r>
              <a:rPr lang="en-US" altLang="ja-JP" dirty="0"/>
              <a:t>CPU</a:t>
            </a:r>
            <a:r>
              <a:rPr lang="ja-JP" altLang="en-US"/>
              <a:t>の仮想化支援を</a:t>
            </a:r>
            <a:r>
              <a:rPr lang="en-US" altLang="ja-JP" dirty="0" err="1"/>
              <a:t>BitVisor</a:t>
            </a:r>
            <a:r>
              <a:rPr lang="ja-JP" altLang="en-US"/>
              <a:t>がエミュレートできないということが考えられます．</a:t>
            </a:r>
            <a:endParaRPr lang="en-US" altLang="ja-JP" dirty="0"/>
          </a:p>
          <a:p>
            <a:r>
              <a:rPr lang="ja-JP" altLang="en-US"/>
              <a:t>それを解決するために，</a:t>
            </a:r>
            <a:r>
              <a:rPr lang="en-US" altLang="ja-JP" dirty="0" err="1"/>
              <a:t>BitVisor</a:t>
            </a:r>
            <a:r>
              <a:rPr lang="ja-JP" altLang="en-US"/>
              <a:t>の代わりに，ソフトウェアのみで内部</a:t>
            </a:r>
            <a:r>
              <a:rPr lang="en-US" altLang="ja-JP" dirty="0"/>
              <a:t>VM</a:t>
            </a:r>
            <a:r>
              <a:rPr lang="ja-JP" altLang="en-US"/>
              <a:t>を作成することも検討しています．</a:t>
            </a:r>
            <a:endParaRPr lang="en-US" altLang="ja-JP" dirty="0"/>
          </a:p>
          <a:p>
            <a:r>
              <a:rPr lang="en-US" altLang="ja-JP" dirty="0"/>
              <a:t>Xen</a:t>
            </a:r>
            <a:r>
              <a:rPr lang="ja-JP" altLang="en-US"/>
              <a:t>ハイパーバイザを用いて，準仮想化</a:t>
            </a:r>
            <a:r>
              <a:rPr lang="en-US" altLang="ja-JP" dirty="0"/>
              <a:t>VM</a:t>
            </a:r>
            <a:r>
              <a:rPr lang="ja-JP" altLang="en-US"/>
              <a:t>を内部</a:t>
            </a:r>
            <a:r>
              <a:rPr lang="en-US" altLang="ja-JP" dirty="0"/>
              <a:t>VM</a:t>
            </a:r>
            <a:r>
              <a:rPr lang="ja-JP" altLang="en-US"/>
              <a:t>として作成することによって実現しようと考えています．</a:t>
            </a:r>
            <a:endParaRPr lang="en-US" altLang="ja-JP" dirty="0"/>
          </a:p>
          <a:p>
            <a:r>
              <a:rPr lang="ja-JP" altLang="en-US"/>
              <a:t>こちらは現在実装中となっています．</a:t>
            </a:r>
            <a:endParaRPr lang="en-US" altLang="ja-JP" dirty="0"/>
          </a:p>
          <a:p>
            <a:endParaRPr kumimoji="1" lang="en-US" altLang="ja-JP" dirty="0"/>
          </a:p>
          <a:p>
            <a:endParaRPr kumimoji="1" lang="en-US" altLang="ja-JP" dirty="0"/>
          </a:p>
          <a:p>
            <a:endParaRPr kumimoji="1" lang="en-US" altLang="ja-JP" dirty="0"/>
          </a:p>
          <a:p>
            <a:r>
              <a:rPr kumimoji="1" lang="en-US" altLang="ja-JP" dirty="0"/>
              <a:t>///</a:t>
            </a:r>
            <a:r>
              <a:rPr kumimoji="1" lang="ja-JP" altLang="en-US"/>
              <a:t>現在，</a:t>
            </a:r>
            <a:r>
              <a:rPr kumimoji="1" lang="en-US" altLang="ja-JP" dirty="0"/>
              <a:t>VM</a:t>
            </a:r>
            <a:r>
              <a:rPr kumimoji="1" lang="ja-JP" altLang="en-US"/>
              <a:t>を２重に作成するネストした仮想化では</a:t>
            </a:r>
            <a:r>
              <a:rPr kumimoji="1" lang="en-US" altLang="ja-JP" dirty="0"/>
              <a:t>SEV</a:t>
            </a:r>
            <a:r>
              <a:rPr kumimoji="1" lang="ja-JP" altLang="en-US"/>
              <a:t>を有効にできていません．これはハードウェア支援を用いた</a:t>
            </a:r>
            <a:r>
              <a:rPr kumimoji="1" lang="en-US" altLang="ja-JP" dirty="0"/>
              <a:t>VM</a:t>
            </a:r>
            <a:r>
              <a:rPr kumimoji="1" lang="ja-JP" altLang="en-US"/>
              <a:t>を内部</a:t>
            </a:r>
            <a:r>
              <a:rPr kumimoji="1" lang="en-US" altLang="ja-JP" dirty="0"/>
              <a:t>VM</a:t>
            </a:r>
            <a:r>
              <a:rPr kumimoji="1" lang="ja-JP" altLang="en-US"/>
              <a:t>として利用することができないからと考えています．そのため解決策としてソフトウェアのみでネストの</a:t>
            </a:r>
            <a:r>
              <a:rPr kumimoji="1" lang="en-US" altLang="ja-JP" dirty="0"/>
              <a:t>VM</a:t>
            </a:r>
            <a:r>
              <a:rPr kumimoji="1" lang="ja-JP" altLang="en-US"/>
              <a:t>，つまり内部</a:t>
            </a:r>
            <a:r>
              <a:rPr kumimoji="1" lang="en-US" altLang="ja-JP" dirty="0"/>
              <a:t>VM</a:t>
            </a:r>
            <a:r>
              <a:rPr kumimoji="1" lang="ja-JP" altLang="en-US"/>
              <a:t>を作成することによって解決できると考えています．</a:t>
            </a:r>
            <a:endParaRPr kumimoji="1" lang="en-US" altLang="ja-JP" dirty="0"/>
          </a:p>
          <a:p>
            <a:r>
              <a:rPr kumimoji="1" lang="ja-JP" altLang="en-US"/>
              <a:t>そのために，ハードウェア仮想化支援である</a:t>
            </a:r>
            <a:r>
              <a:rPr kumimoji="1" lang="en-US" altLang="ja-JP" dirty="0"/>
              <a:t>KVM</a:t>
            </a:r>
            <a:r>
              <a:rPr kumimoji="1" lang="ja-JP" altLang="en-US"/>
              <a:t>を用いずにソフトウェアの</a:t>
            </a:r>
            <a:r>
              <a:rPr kumimoji="1" lang="en-US" altLang="ja-JP" dirty="0"/>
              <a:t>QEMU</a:t>
            </a:r>
            <a:r>
              <a:rPr kumimoji="1" lang="ja-JP" altLang="en-US"/>
              <a:t>のみで</a:t>
            </a:r>
            <a:r>
              <a:rPr kumimoji="1" lang="en-US" altLang="ja-JP" dirty="0"/>
              <a:t>SEV</a:t>
            </a:r>
            <a:r>
              <a:rPr kumimoji="1" lang="ja-JP" altLang="en-US"/>
              <a:t>の有効ができていることを確認しました．</a:t>
            </a:r>
            <a:endParaRPr kumimoji="1" lang="en-US" altLang="ja-JP" dirty="0"/>
          </a:p>
          <a:p>
            <a:r>
              <a:rPr kumimoji="1" lang="ja-JP" altLang="en-US"/>
              <a:t>しかし，ソフトウェアのみでの内部</a:t>
            </a:r>
            <a:r>
              <a:rPr kumimoji="1" lang="en-US" altLang="ja-JP" dirty="0"/>
              <a:t>VM</a:t>
            </a:r>
            <a:r>
              <a:rPr kumimoji="1" lang="ja-JP" altLang="en-US"/>
              <a:t>作成はかなり性能が低下するため，準仮想化を用いた</a:t>
            </a:r>
            <a:r>
              <a:rPr kumimoji="1" lang="en-US" altLang="ja-JP" dirty="0"/>
              <a:t>Xen</a:t>
            </a:r>
            <a:r>
              <a:rPr kumimoji="1" lang="ja-JP" altLang="en-US"/>
              <a:t>のハイパーバイザを利用することによって，内部</a:t>
            </a:r>
            <a:r>
              <a:rPr kumimoji="1" lang="en-US" altLang="ja-JP" dirty="0"/>
              <a:t>VM</a:t>
            </a:r>
            <a:r>
              <a:rPr kumimoji="1" lang="ja-JP" altLang="en-US"/>
              <a:t>を作成することを考えています．これは現在実装中となっています．</a:t>
            </a:r>
            <a:endParaRPr kumimoji="1" lang="en-US" altLang="ja-JP" dirty="0"/>
          </a:p>
          <a:p>
            <a:endParaRPr kumimoji="1" lang="en-US" altLang="ja-JP" dirty="0"/>
          </a:p>
          <a:p>
            <a:endParaRPr kumimoji="1" lang="en-US" altLang="ja-JP" dirty="0"/>
          </a:p>
          <a:p>
            <a:r>
              <a:rPr kumimoji="1" lang="en-US" altLang="ja-JP" dirty="0"/>
              <a:t>///CPU</a:t>
            </a:r>
            <a:r>
              <a:rPr kumimoji="1" lang="ja-JP" altLang="en-US"/>
              <a:t>の仮想化支援とは仮想化ソフトウェアが行う処理を</a:t>
            </a:r>
            <a:r>
              <a:rPr kumimoji="1" lang="en-US" altLang="ja-JP" dirty="0"/>
              <a:t>CPU</a:t>
            </a:r>
            <a:r>
              <a:rPr kumimoji="1" lang="ja-JP" altLang="en-US"/>
              <a:t>が代行してくれること．その分処理が早くなる．例：</a:t>
            </a:r>
            <a:r>
              <a:rPr kumimoji="1" lang="en-US" altLang="ja-JP" dirty="0"/>
              <a:t>Intel </a:t>
            </a:r>
            <a:r>
              <a:rPr kumimoji="1" lang="en-US" altLang="ja-JP" dirty="0" err="1"/>
              <a:t>VTx</a:t>
            </a:r>
            <a:r>
              <a:rPr kumimoji="1" lang="ja-JP" altLang="en-US"/>
              <a:t>，</a:t>
            </a:r>
            <a:r>
              <a:rPr kumimoji="1" lang="en-US" altLang="ja-JP" dirty="0"/>
              <a:t>AMD-V</a:t>
            </a:r>
            <a:r>
              <a:rPr kumimoji="1" lang="ja-JP" altLang="en-US"/>
              <a:t>など</a:t>
            </a:r>
            <a:endParaRPr kumimoji="1" lang="en-US" altLang="ja-JP" dirty="0"/>
          </a:p>
          <a:p>
            <a:r>
              <a:rPr kumimoji="1" lang="ja-JP" altLang="en-US"/>
              <a:t>　　そもそもハードウェアを使って内部</a:t>
            </a:r>
            <a:r>
              <a:rPr kumimoji="1" lang="en-US" altLang="ja-JP" dirty="0"/>
              <a:t>VM</a:t>
            </a:r>
            <a:r>
              <a:rPr kumimoji="1" lang="ja-JP" altLang="en-US"/>
              <a:t>を作成することがダメなのではないかと考え，ソフトウェアで</a:t>
            </a:r>
            <a:r>
              <a:rPr kumimoji="1" lang="en-US" altLang="ja-JP" dirty="0"/>
              <a:t>VM</a:t>
            </a:r>
            <a:r>
              <a:rPr kumimoji="1" lang="ja-JP" altLang="en-US"/>
              <a:t>を作ることを考えている．</a:t>
            </a:r>
            <a:endParaRPr kumimoji="1" lang="en-US" altLang="ja-JP" dirty="0"/>
          </a:p>
          <a:p>
            <a:endParaRPr kumimoji="1" lang="en-US" altLang="ja-JP" dirty="0"/>
          </a:p>
          <a:p>
            <a:r>
              <a:rPr kumimoji="1" lang="en-US" altLang="ja-JP" dirty="0"/>
              <a:t>///</a:t>
            </a:r>
            <a:r>
              <a:rPr kumimoji="1" lang="ja-JP" altLang="en-US"/>
              <a:t>エミュレート：あるハードウェアやソフトウェアを擬似的に実現することによって，異なる環境でも動作することができる．例：仮想マシン</a:t>
            </a:r>
            <a:endParaRPr kumimoji="1" lang="en-US" altLang="ja-JP" dirty="0"/>
          </a:p>
          <a:p>
            <a:r>
              <a:rPr kumimoji="1" lang="en-US" altLang="ja-JP" dirty="0"/>
              <a:t>///</a:t>
            </a:r>
            <a:r>
              <a:rPr kumimoji="1" lang="ja-JP" altLang="en-US"/>
              <a:t>準仮想化：仮想化技術のうち，仮想マシン</a:t>
            </a:r>
            <a:r>
              <a:rPr kumimoji="1" lang="en-US" altLang="ja-JP" dirty="0"/>
              <a:t>(VM)</a:t>
            </a:r>
            <a:r>
              <a:rPr kumimoji="1" lang="ja-JP" altLang="en-US"/>
              <a:t>の処理を高速にしたもの．</a:t>
            </a:r>
            <a:br>
              <a:rPr kumimoji="1" lang="en-US" altLang="ja-JP" dirty="0"/>
            </a:br>
            <a:r>
              <a:rPr kumimoji="1" lang="ja-JP" altLang="en-US"/>
              <a:t>　　　内部</a:t>
            </a:r>
            <a:r>
              <a:rPr kumimoji="1" lang="en-US" altLang="ja-JP" dirty="0"/>
              <a:t>VM</a:t>
            </a:r>
            <a:r>
              <a:rPr kumimoji="1" lang="ja-JP" altLang="en-US"/>
              <a:t>の</a:t>
            </a:r>
            <a:r>
              <a:rPr kumimoji="1" lang="en-US" altLang="ja-JP" dirty="0"/>
              <a:t>OS</a:t>
            </a:r>
            <a:r>
              <a:rPr kumimoji="1" lang="ja-JP" altLang="en-US"/>
              <a:t>に変更を加えることでハードウェアへのアクセス処理を高速にすること．</a:t>
            </a:r>
            <a:endParaRPr kumimoji="1" lang="en-US" altLang="ja-JP" dirty="0"/>
          </a:p>
          <a:p>
            <a:r>
              <a:rPr kumimoji="1" lang="ja-JP" altLang="en-US"/>
              <a:t>　　　・・・・・・・・・</a:t>
            </a:r>
            <a:r>
              <a:rPr kumimoji="1" lang="en-US" altLang="ja-JP" dirty="0"/>
              <a:t>NIC</a:t>
            </a:r>
            <a:r>
              <a:rPr kumimoji="1" lang="ja-JP" altLang="en-US"/>
              <a:t>の処理をゲストの</a:t>
            </a:r>
            <a:r>
              <a:rPr kumimoji="1" lang="en-US" altLang="ja-JP" dirty="0"/>
              <a:t>OS</a:t>
            </a:r>
            <a:r>
              <a:rPr kumimoji="1" lang="ja-JP" altLang="en-US"/>
              <a:t>を通さずにハイパーバイザが直接処理をすることによって高速になっている．</a:t>
            </a:r>
            <a:r>
              <a:rPr kumimoji="1" lang="en-US" altLang="ja-JP" dirty="0"/>
              <a:t>(</a:t>
            </a:r>
            <a:r>
              <a:rPr kumimoji="1" lang="ja-JP" altLang="en-US"/>
              <a:t>違うかも</a:t>
            </a:r>
            <a:r>
              <a:rPr kumimoji="1" lang="en-US" altLang="ja-JP" dirty="0"/>
              <a:t>)</a:t>
            </a:r>
          </a:p>
          <a:p>
            <a:r>
              <a:rPr kumimoji="1" lang="en-US" altLang="ja-JP" dirty="0"/>
              <a:t>///QEMU</a:t>
            </a:r>
            <a:r>
              <a:rPr kumimoji="1" lang="ja-JP" altLang="en-US"/>
              <a:t>だけで</a:t>
            </a:r>
            <a:r>
              <a:rPr kumimoji="1" lang="en-US" altLang="ja-JP" dirty="0"/>
              <a:t>VM</a:t>
            </a:r>
            <a:r>
              <a:rPr kumimoji="1" lang="ja-JP" altLang="en-US"/>
              <a:t>の作成もできるがあまりに遅い．</a:t>
            </a:r>
            <a:r>
              <a:rPr kumimoji="1" lang="en-US" altLang="ja-JP" dirty="0"/>
              <a:t>QEMU</a:t>
            </a:r>
            <a:r>
              <a:rPr kumimoji="1" lang="ja-JP" altLang="en-US"/>
              <a:t>よりも性能が高い，かつ</a:t>
            </a:r>
            <a:r>
              <a:rPr kumimoji="1" lang="en-US" altLang="ja-JP" dirty="0"/>
              <a:t>Xen</a:t>
            </a:r>
            <a:r>
              <a:rPr kumimoji="1" lang="ja-JP" altLang="en-US"/>
              <a:t>は様々な文献があり実装も難しいが他のものよりかはできやすいのかなと思っています．</a:t>
            </a:r>
            <a:endParaRPr kumimoji="1" lang="en-US" altLang="ja-JP" dirty="0"/>
          </a:p>
          <a:p>
            <a:r>
              <a:rPr kumimoji="1" lang="ja-JP" altLang="en-US"/>
              <a:t>また，</a:t>
            </a:r>
            <a:r>
              <a:rPr kumimoji="1" lang="en-US" altLang="ja-JP" dirty="0"/>
              <a:t>Xen</a:t>
            </a:r>
            <a:r>
              <a:rPr kumimoji="1" lang="ja-JP" altLang="en-US"/>
              <a:t>のネットワーク性能も調査を調査して，今はそのグラフがすぐには出せないのですが，そこそこいい数字が出たため</a:t>
            </a:r>
            <a:r>
              <a:rPr kumimoji="1" lang="en-US" altLang="ja-JP" dirty="0"/>
              <a:t>Xen</a:t>
            </a:r>
            <a:r>
              <a:rPr kumimoji="1" lang="ja-JP" altLang="en-US"/>
              <a:t>を持ちいいようかと考えています．より良いハイパーバイザが出たらそちらも検討しようと思っています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28</a:t>
            </a:fld>
            <a:endParaRPr kumimoji="1" lang="ja-JP" altLang="en-US"/>
          </a:p>
        </p:txBody>
      </p:sp>
    </p:spTree>
    <p:extLst>
      <p:ext uri="{BB962C8B-B14F-4D97-AF65-F5344CB8AC3E}">
        <p14:creationId xmlns:p14="http://schemas.microsoft.com/office/powerpoint/2010/main" val="33449192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まずは，カーネル内エージェントの性能についてです．</a:t>
            </a:r>
            <a:r>
              <a:rPr lang="en-US" altLang="ja-JP" dirty="0"/>
              <a:t>OS</a:t>
            </a:r>
            <a:r>
              <a:rPr lang="ja-JP" altLang="en-US"/>
              <a:t>のバージョン情報の取得ではエージェントに要求を</a:t>
            </a:r>
            <a:r>
              <a:rPr lang="en-US" altLang="ja-JP" dirty="0"/>
              <a:t>1</a:t>
            </a:r>
            <a:r>
              <a:rPr lang="ja-JP" altLang="en-US"/>
              <a:t>回送信し、</a:t>
            </a:r>
            <a:r>
              <a:rPr lang="en-US" altLang="ja-JP" dirty="0"/>
              <a:t>4KB</a:t>
            </a:r>
            <a:r>
              <a:rPr lang="ja-JP" altLang="en-US"/>
              <a:t>のメモリデータを取得しています．</a:t>
            </a:r>
            <a:endParaRPr lang="en-US" altLang="ja-JP" dirty="0"/>
          </a:p>
          <a:p>
            <a:r>
              <a:rPr lang="ja-JP" altLang="en-US"/>
              <a:t>実験結果は左下図のようになっており，青いグラフとオレンジ色が仮想ネットワークになるのですが，</a:t>
            </a:r>
            <a:r>
              <a:rPr lang="ja-JP" altLang="en-US" u="none"/>
              <a:t>仮想ネ</a:t>
            </a:r>
            <a:r>
              <a:rPr lang="ja-JP" altLang="en-US"/>
              <a:t>ットワークを用いた場合のみ</a:t>
            </a:r>
            <a:r>
              <a:rPr lang="en-US" altLang="ja-JP" dirty="0"/>
              <a:t>SEV</a:t>
            </a:r>
            <a:r>
              <a:rPr lang="ja-JP" altLang="en-US"/>
              <a:t>の影響を受けることがわかりました．</a:t>
            </a:r>
            <a:endParaRPr lang="en-US" altLang="ja-JP" dirty="0"/>
          </a:p>
          <a:p>
            <a:r>
              <a:rPr lang="ja-JP" altLang="en-US"/>
              <a:t>また，</a:t>
            </a:r>
            <a:r>
              <a:rPr lang="ja-JP" altLang="en-US" u="none"/>
              <a:t>仮想ネットワークと比較して，共有メモリを用いた場合</a:t>
            </a:r>
            <a:r>
              <a:rPr lang="en-US" altLang="ja-JP" u="none" dirty="0"/>
              <a:t>1ms</a:t>
            </a:r>
            <a:r>
              <a:rPr lang="ja-JP" altLang="en-US" u="none"/>
              <a:t>高速になりました．</a:t>
            </a:r>
            <a:endParaRPr lang="en-US" altLang="ja-JP" u="none" dirty="0"/>
          </a:p>
          <a:p>
            <a:r>
              <a:rPr kumimoji="1" lang="ja-JP" altLang="en-US"/>
              <a:t>プロセス一覧の取得では，エージェントに要求を</a:t>
            </a:r>
            <a:r>
              <a:rPr kumimoji="1" lang="en-US" altLang="ja-JP" dirty="0"/>
              <a:t>119</a:t>
            </a:r>
            <a:r>
              <a:rPr lang="ja-JP" altLang="en-US"/>
              <a:t>回送信し、計</a:t>
            </a:r>
            <a:r>
              <a:rPr lang="en-US" altLang="ja-JP" dirty="0"/>
              <a:t>476KB</a:t>
            </a:r>
            <a:r>
              <a:rPr lang="ja-JP" altLang="en-US"/>
              <a:t>のデータを取得しました．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実験結果は右下の図のようになっています．</a:t>
            </a:r>
            <a:r>
              <a:rPr lang="ja-JP" altLang="en-US"/>
              <a:t>共有メモリを用いると，仮想ネットワークと比較して</a:t>
            </a:r>
            <a:r>
              <a:rPr lang="en-US" altLang="ja-JP" dirty="0"/>
              <a:t>25%</a:t>
            </a:r>
            <a:r>
              <a:rPr lang="ja-JP" altLang="en-US"/>
              <a:t>高速になりました．オレンジ色のグラフで示している</a:t>
            </a:r>
            <a:r>
              <a:rPr lang="en-US" altLang="ja-JP" dirty="0" err="1">
                <a:solidFill>
                  <a:srgbClr val="FF0000"/>
                </a:solidFill>
              </a:rPr>
              <a:t>virtio</a:t>
            </a:r>
            <a:r>
              <a:rPr lang="ja-JP" altLang="en-US">
                <a:solidFill>
                  <a:srgbClr val="FF0000"/>
                </a:solidFill>
              </a:rPr>
              <a:t>を用いてネットワーク通信を行うと</a:t>
            </a:r>
            <a:r>
              <a:rPr lang="en-US" altLang="ja-JP" dirty="0">
                <a:solidFill>
                  <a:srgbClr val="FF0000"/>
                </a:solidFill>
              </a:rPr>
              <a:t>SEV</a:t>
            </a:r>
            <a:r>
              <a:rPr lang="ja-JP" altLang="en-US">
                <a:solidFill>
                  <a:srgbClr val="FF0000"/>
                </a:solidFill>
              </a:rPr>
              <a:t>の影響を大きく受けることがわかりました．</a:t>
            </a:r>
            <a:r>
              <a:rPr lang="ja-JP" altLang="en-US" sz="1800">
                <a:effectLst/>
                <a:latin typeface="HaranoAjiMincho-Regular-Identity-H"/>
              </a:rPr>
              <a:t>この原因としては，ホスト</a:t>
            </a:r>
            <a:r>
              <a:rPr lang="en" altLang="ja-JP" sz="1800" dirty="0">
                <a:effectLst/>
                <a:latin typeface="CMR10"/>
              </a:rPr>
              <a:t>OS</a:t>
            </a:r>
            <a:r>
              <a:rPr lang="ja-JP" altLang="en-US" sz="1800">
                <a:effectLst/>
                <a:latin typeface="HaranoAjiMincho-Regular-Identity-H"/>
              </a:rPr>
              <a:t>が</a:t>
            </a:r>
            <a:r>
              <a:rPr lang="en" altLang="ja-JP" sz="1800" dirty="0" err="1">
                <a:effectLst/>
                <a:latin typeface="CMR10"/>
              </a:rPr>
              <a:t>virtio</a:t>
            </a:r>
            <a:r>
              <a:rPr lang="en" altLang="ja-JP" sz="1800" dirty="0">
                <a:effectLst/>
                <a:latin typeface="CMR10"/>
              </a:rPr>
              <a:t> </a:t>
            </a:r>
            <a:r>
              <a:rPr lang="ja-JP" altLang="en-US" sz="1800">
                <a:effectLst/>
                <a:latin typeface="HaranoAjiMincho-Regular-Identity-H"/>
              </a:rPr>
              <a:t>の バッファにアクセスできるようにするために，</a:t>
            </a:r>
            <a:r>
              <a:rPr lang="en-US" altLang="ja-JP" sz="1800" dirty="0">
                <a:effectLst/>
                <a:latin typeface="HaranoAjiMincho-Regular-Identity-H"/>
              </a:rPr>
              <a:t>SEV</a:t>
            </a:r>
            <a:r>
              <a:rPr lang="ja-JP" altLang="en-US" sz="1800">
                <a:effectLst/>
                <a:latin typeface="HaranoAjiMincho-Regular-Identity-H"/>
              </a:rPr>
              <a:t>で暗号化されないメモリ領域へのデータコピーが行われている可能性があると考えています． </a:t>
            </a:r>
            <a:endParaRPr lang="ja-JP" alt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endParaRPr lang="en-US" altLang="ja-JP" u="none" dirty="0"/>
          </a:p>
          <a:p>
            <a:endParaRPr lang="en-US" altLang="ja-JP" u="none" dirty="0"/>
          </a:p>
          <a:p>
            <a:r>
              <a:rPr lang="ja-JP" altLang="en-US" u="none"/>
              <a:t>また，ハイパーバイザ内と</a:t>
            </a:r>
            <a:r>
              <a:rPr lang="en-US" altLang="ja-JP" u="none"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dirty="0">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29</a:t>
            </a:fld>
            <a:endParaRPr kumimoji="1" lang="ja-JP" altLang="en-US"/>
          </a:p>
        </p:txBody>
      </p:sp>
    </p:spTree>
    <p:extLst>
      <p:ext uri="{BB962C8B-B14F-4D97-AF65-F5344CB8AC3E}">
        <p14:creationId xmlns:p14="http://schemas.microsoft.com/office/powerpoint/2010/main" val="38778333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次にハイパーバイザ内エージェントの性能についてです．</a:t>
            </a:r>
            <a:endParaRPr kumimoji="1" lang="en-US" altLang="ja-JP" dirty="0"/>
          </a:p>
          <a:p>
            <a:r>
              <a:rPr lang="en-US" altLang="ja-JP" dirty="0"/>
              <a:t>OS</a:t>
            </a:r>
            <a:r>
              <a:rPr lang="ja-JP" altLang="en-US"/>
              <a:t>バージョンの取得性能は左下図のようになっています．</a:t>
            </a:r>
            <a:r>
              <a:rPr lang="en-US" altLang="ja-JP" dirty="0" err="1"/>
              <a:t>BitVisor</a:t>
            </a:r>
            <a:r>
              <a:rPr lang="ja-JP" altLang="en-US"/>
              <a:t>と用いた場合，</a:t>
            </a:r>
            <a:r>
              <a:rPr lang="en-US" altLang="ja-JP" dirty="0"/>
              <a:t>SEV</a:t>
            </a:r>
            <a:r>
              <a:rPr lang="ja-JP" altLang="en-US"/>
              <a:t>を有効にしていない</a:t>
            </a:r>
            <a:r>
              <a:rPr lang="en-US" altLang="ja-JP" dirty="0"/>
              <a:t>OS</a:t>
            </a:r>
            <a:r>
              <a:rPr lang="ja-JP" altLang="en-US"/>
              <a:t>内よりも</a:t>
            </a:r>
            <a:r>
              <a:rPr lang="en-US" altLang="ja-JP" dirty="0"/>
              <a:t>0.7ms</a:t>
            </a:r>
            <a:r>
              <a:rPr lang="ja-JP" altLang="en-US"/>
              <a:t>遅くなりました．また，</a:t>
            </a:r>
            <a:r>
              <a:rPr lang="en-US" altLang="ja-JP" dirty="0"/>
              <a:t>Xen</a:t>
            </a:r>
            <a:r>
              <a:rPr lang="ja-JP" altLang="en-US"/>
              <a:t>と</a:t>
            </a:r>
            <a:r>
              <a:rPr lang="en-US" altLang="ja-JP" dirty="0"/>
              <a:t>SEV</a:t>
            </a:r>
            <a:r>
              <a:rPr lang="ja-JP" altLang="en-US"/>
              <a:t>を有効にしていない</a:t>
            </a:r>
            <a:r>
              <a:rPr lang="en-US" altLang="ja-JP" dirty="0"/>
              <a:t>OS</a:t>
            </a:r>
            <a:r>
              <a:rPr lang="ja-JP" altLang="en-US"/>
              <a:t>内エージェントでは同程度の性能となりました．</a:t>
            </a:r>
            <a:endParaRPr lang="en-US" altLang="ja-JP" dirty="0"/>
          </a:p>
          <a:p>
            <a:r>
              <a:rPr lang="ja-JP" altLang="en-US"/>
              <a:t>プロセス一覧の取得性能は右下図のようになっています．</a:t>
            </a:r>
            <a:r>
              <a:rPr kumimoji="1" lang="en-US" altLang="ja-JP" dirty="0" err="1"/>
              <a:t>BitVisor</a:t>
            </a:r>
            <a:r>
              <a:rPr kumimoji="1" lang="ja-JP" altLang="en-US"/>
              <a:t>を用いると</a:t>
            </a:r>
            <a:r>
              <a:rPr kumimoji="1" lang="en-US" altLang="ja-JP" dirty="0"/>
              <a:t>OS</a:t>
            </a:r>
            <a:r>
              <a:rPr kumimoji="1" lang="ja-JP" altLang="en-US"/>
              <a:t>内エージェントよりも</a:t>
            </a:r>
            <a:r>
              <a:rPr kumimoji="1" lang="en-US" altLang="ja-JP" dirty="0"/>
              <a:t>50%</a:t>
            </a:r>
            <a:r>
              <a:rPr kumimoji="1" lang="ja-JP" altLang="en-US"/>
              <a:t>遅くなりました．また，</a:t>
            </a:r>
            <a:r>
              <a:rPr kumimoji="1" lang="en-US" altLang="ja-JP" dirty="0"/>
              <a:t>Xen</a:t>
            </a:r>
            <a:r>
              <a:rPr kumimoji="1" lang="ja-JP" altLang="en-US"/>
              <a:t>を用いた場合では，</a:t>
            </a:r>
            <a:r>
              <a:rPr kumimoji="1" lang="en-US" altLang="ja-JP" dirty="0"/>
              <a:t>OS</a:t>
            </a:r>
            <a:r>
              <a:rPr kumimoji="1" lang="ja-JP" altLang="en-US"/>
              <a:t>のバージョン情報の取得性能と同じく，</a:t>
            </a:r>
            <a:r>
              <a:rPr kumimoji="1" lang="en-US" altLang="ja-JP" dirty="0"/>
              <a:t>SEV</a:t>
            </a:r>
            <a:r>
              <a:rPr kumimoji="1" lang="ja-JP" altLang="en-US"/>
              <a:t>なしの</a:t>
            </a:r>
            <a:r>
              <a:rPr kumimoji="1" lang="en-US" altLang="ja-JP" dirty="0"/>
              <a:t>OS</a:t>
            </a:r>
            <a:r>
              <a:rPr kumimoji="1" lang="ja-JP" altLang="en-US"/>
              <a:t>内エージェントと同程度の性能となりました．</a:t>
            </a:r>
            <a:endParaRPr kumimoji="1" lang="en-US" altLang="ja-JP" dirty="0"/>
          </a:p>
          <a:p>
            <a:r>
              <a:rPr kumimoji="1" lang="en-US" altLang="ja-JP" dirty="0"/>
              <a:t>Xen</a:t>
            </a:r>
            <a:r>
              <a:rPr kumimoji="1" lang="ja-JP" altLang="en-US"/>
              <a:t>では通信の暗号化ができていないため，暗号化によって多少性能が低下する可能性がありますが，</a:t>
            </a:r>
            <a:r>
              <a:rPr lang="en-US" altLang="ja-JP" dirty="0"/>
              <a:t>Dom0</a:t>
            </a:r>
            <a:r>
              <a:rPr lang="ja-JP" altLang="en-US"/>
              <a:t>ではプロキシを動作させているため，プロキシからのハイパーコールを利用しないようにすれば，更なる高速化が期待できます．</a:t>
            </a:r>
            <a:endParaRPr kumimoji="1" lang="en-US" altLang="ja-JP" dirty="0"/>
          </a:p>
          <a:p>
            <a:endParaRPr lang="en-US" altLang="ja-JP" dirty="0"/>
          </a:p>
          <a:p>
            <a:endParaRPr lang="en-US" altLang="ja-JP" dirty="0"/>
          </a:p>
          <a:p>
            <a:endParaRPr lang="en-US" altLang="ja-JP" dirty="0"/>
          </a:p>
          <a:p>
            <a:r>
              <a:rPr lang="en-US" altLang="ja-JP" dirty="0"/>
              <a:t>////</a:t>
            </a:r>
            <a:r>
              <a:rPr lang="ja-JP" altLang="en-US"/>
              <a:t>詳しい原因は現在調査中なのですが，連続で通信することにより遅くなったと考えられます．</a:t>
            </a:r>
            <a:endParaRPr lang="en-US" altLang="ja-JP" dirty="0"/>
          </a:p>
          <a:p>
            <a:endParaRPr lang="en-US" altLang="ja-JP" dirty="0"/>
          </a:p>
          <a:p>
            <a:endParaRPr lang="en-US" altLang="ja-JP" dirty="0"/>
          </a:p>
          <a:p>
            <a:endParaRPr lang="en-US" altLang="ja-JP" dirty="0"/>
          </a:p>
          <a:p>
            <a:r>
              <a:rPr lang="en-US" altLang="ja-JP" dirty="0"/>
              <a:t>///</a:t>
            </a:r>
            <a:r>
              <a:rPr lang="ja-JP" altLang="en-US"/>
              <a:t>データチェック間隔を</a:t>
            </a:r>
            <a:r>
              <a:rPr lang="en-US" altLang="ja-JP" dirty="0"/>
              <a:t>0</a:t>
            </a:r>
            <a:r>
              <a:rPr lang="ja-JP" altLang="en-US"/>
              <a:t>にすると</a:t>
            </a:r>
            <a:r>
              <a:rPr lang="en-US" altLang="ja-JP" dirty="0"/>
              <a:t>CPU</a:t>
            </a:r>
            <a:r>
              <a:rPr lang="ja-JP" altLang="en-US"/>
              <a:t>使用率は上がってしまうのですが，</a:t>
            </a:r>
            <a:r>
              <a:rPr lang="en-US" altLang="ja-JP" dirty="0"/>
              <a:t>TCP</a:t>
            </a:r>
            <a:r>
              <a:rPr lang="ja-JP" altLang="en-US"/>
              <a:t>通信と比較して</a:t>
            </a:r>
            <a:r>
              <a:rPr lang="en-US" altLang="ja-JP" dirty="0"/>
              <a:t>65%</a:t>
            </a:r>
            <a:r>
              <a:rPr lang="ja-JP" altLang="en-US"/>
              <a:t>高速になりました．これより高速化の余地があるため，</a:t>
            </a:r>
            <a:r>
              <a:rPr lang="en-US" altLang="ja-JP" dirty="0"/>
              <a:t>CPU</a:t>
            </a:r>
            <a:r>
              <a:rPr lang="ja-JP" altLang="en-US"/>
              <a:t>の負荷をかけずに共有メモリを用いて通信を行う方法を検討しています．</a:t>
            </a:r>
            <a:endParaRPr lang="en-US" altLang="ja-JP" dirty="0"/>
          </a:p>
          <a:p>
            <a:endParaRPr lang="en-US" altLang="ja-JP" dirty="0"/>
          </a:p>
          <a:p>
            <a:r>
              <a:rPr lang="en-US" altLang="ja-JP" dirty="0"/>
              <a:t>///</a:t>
            </a:r>
            <a:r>
              <a:rPr lang="en-US" altLang="ja-JP" dirty="0" err="1"/>
              <a:t>plist</a:t>
            </a:r>
            <a:r>
              <a:rPr lang="ja-JP" altLang="en-US"/>
              <a:t>構造体を辿っているため，一つ一つ構造体を辿ってアドレスを送信する必要があります．</a:t>
            </a:r>
            <a:endParaRPr lang="en-US" altLang="ja-JP" dirty="0"/>
          </a:p>
          <a:p>
            <a:r>
              <a:rPr lang="ja-JP" altLang="en-US"/>
              <a:t>　　そもそも一括で取って来ればいいのですが，そのプロセスのメモリをまとめて取ってくるのは今回は名前だけ取ってくるため無駄なメモリデータが多いと思っています．</a:t>
            </a:r>
          </a:p>
          <a:p>
            <a:r>
              <a:rPr kumimoji="1" lang="en-US" altLang="ja-JP" dirty="0"/>
              <a:t>///</a:t>
            </a:r>
            <a:r>
              <a:rPr kumimoji="1" lang="en-US" altLang="ja-JP" dirty="0" err="1"/>
              <a:t>virtio</a:t>
            </a:r>
            <a:r>
              <a:rPr kumimoji="1" lang="ja-JP" altLang="en-US"/>
              <a:t>の通信の内部処理で何かメモリに関する処理が遅くなっているかはまだわかっていません．調べる必要があると思う．</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30</a:t>
            </a:fld>
            <a:endParaRPr kumimoji="1" lang="ja-JP" altLang="en-US"/>
          </a:p>
        </p:txBody>
      </p:sp>
    </p:spTree>
    <p:extLst>
      <p:ext uri="{BB962C8B-B14F-4D97-AF65-F5344CB8AC3E}">
        <p14:creationId xmlns:p14="http://schemas.microsoft.com/office/powerpoint/2010/main" val="1826458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そこで，</a:t>
            </a:r>
            <a:r>
              <a:rPr kumimoji="1" lang="en-US" altLang="ja-JP" sz="1200" kern="1200" dirty="0">
                <a:solidFill>
                  <a:schemeClr val="tx1"/>
                </a:solidFill>
                <a:effectLst/>
                <a:latin typeface="+mn-lt"/>
                <a:ea typeface="+mn-ea"/>
                <a:cs typeface="+mn-cs"/>
              </a:rPr>
              <a:t>AMD</a:t>
            </a:r>
            <a:r>
              <a:rPr kumimoji="1" lang="ja-JP" altLang="ja-JP" sz="1200" kern="1200">
                <a:solidFill>
                  <a:schemeClr val="tx1"/>
                </a:solidFill>
                <a:effectLst/>
                <a:latin typeface="+mn-lt"/>
                <a:ea typeface="+mn-ea"/>
                <a:cs typeface="+mn-cs"/>
              </a:rPr>
              <a:t>製の</a:t>
            </a:r>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では</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と呼ばれるセキュリティ機構を提供しています．</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では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のメモリを透過的に</a:t>
            </a:r>
            <a:r>
              <a:rPr kumimoji="1" lang="ja-JP" altLang="en-US" sz="1200" kern="1200">
                <a:solidFill>
                  <a:schemeClr val="tx1"/>
                </a:solidFill>
                <a:effectLst/>
                <a:latin typeface="+mn-lt"/>
                <a:ea typeface="+mn-ea"/>
                <a:cs typeface="+mn-cs"/>
              </a:rPr>
              <a:t>，つまりユーザが意識せずに</a:t>
            </a:r>
            <a:r>
              <a:rPr kumimoji="1" lang="ja-JP" altLang="ja-JP" sz="1200" kern="1200">
                <a:solidFill>
                  <a:schemeClr val="tx1"/>
                </a:solidFill>
                <a:effectLst/>
                <a:latin typeface="+mn-lt"/>
                <a:ea typeface="+mn-ea"/>
                <a:cs typeface="+mn-cs"/>
              </a:rPr>
              <a:t>暗号化を行います．また，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ごとに異なる暗号鍵・復号鍵を用いて暗号化を行い，</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内でデータが書き込まれる際に暗号化、読み込まれる際に復号化を行います．</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内の暗号鍵は</a:t>
            </a:r>
            <a:r>
              <a:rPr kumimoji="1" lang="ja-JP" altLang="en-US" sz="1200" kern="1200">
                <a:solidFill>
                  <a:schemeClr val="tx1"/>
                </a:solidFill>
                <a:effectLst/>
                <a:latin typeface="+mn-lt"/>
                <a:ea typeface="+mn-ea"/>
                <a:cs typeface="+mn-cs"/>
              </a:rPr>
              <a:t>クラウド内の</a:t>
            </a:r>
            <a:r>
              <a:rPr kumimoji="1" lang="ja-JP" altLang="ja-JP" sz="1200" kern="1200">
                <a:solidFill>
                  <a:schemeClr val="tx1"/>
                </a:solidFill>
                <a:effectLst/>
                <a:latin typeface="+mn-lt"/>
                <a:ea typeface="+mn-ea"/>
                <a:cs typeface="+mn-cs"/>
              </a:rPr>
              <a:t>内部犯でさえ取り出すことができないため，</a:t>
            </a:r>
            <a:r>
              <a:rPr kumimoji="1" lang="en-US" altLang="ja-JP" sz="1200" u="sng"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のメモリを盗聴することはできず，安全に</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を動作させることができます</a:t>
            </a:r>
            <a:r>
              <a:rPr lang="ja-JP" altLang="ja-JP">
                <a:effectLst/>
              </a:rPr>
              <a:t> </a:t>
            </a:r>
            <a:endParaRPr lang="en-US" altLang="ja-JP" dirty="0">
              <a:effectLst/>
            </a:endParaRPr>
          </a:p>
          <a:p>
            <a:endParaRPr kumimoji="1" lang="en-US" altLang="ja-JP" dirty="0">
              <a:effectLst/>
            </a:endParaRPr>
          </a:p>
          <a:p>
            <a:endParaRPr kumimoji="1" lang="en-US" altLang="ja-JP" dirty="0">
              <a:effectLst/>
            </a:endParaRPr>
          </a:p>
          <a:p>
            <a:r>
              <a:rPr kumimoji="1" lang="en-US" altLang="ja-JP" dirty="0">
                <a:effectLst/>
              </a:rPr>
              <a:t>///DRAM</a:t>
            </a:r>
            <a:r>
              <a:rPr kumimoji="1" lang="ja-JP" altLang="en-US">
                <a:effectLst/>
              </a:rPr>
              <a:t>に対して暗号化をおこなっている．ページテーブルで暗号化，非暗号化を変更可能</a:t>
            </a:r>
            <a:endParaRPr kumimoji="1" lang="en-US" altLang="ja-JP" dirty="0">
              <a:effectLst/>
            </a:endParaRPr>
          </a:p>
          <a:p>
            <a:r>
              <a:rPr kumimoji="1" lang="en-US" altLang="ja-JP" dirty="0">
                <a:effectLst/>
              </a:rPr>
              <a:t>///DRAM</a:t>
            </a:r>
            <a:r>
              <a:rPr kumimoji="1" lang="ja-JP" altLang="en-US">
                <a:effectLst/>
              </a:rPr>
              <a:t>内にキャッシュもあるためキャッシュも暗号化されていると思う．</a:t>
            </a:r>
            <a:endParaRPr kumimoji="1" lang="en-US" altLang="ja-JP" dirty="0">
              <a:effectLst/>
            </a:endParaRPr>
          </a:p>
          <a:p>
            <a:r>
              <a:rPr kumimoji="1" lang="en-US" altLang="ja-JP" dirty="0">
                <a:effectLst/>
              </a:rPr>
              <a:t>///Google </a:t>
            </a:r>
            <a:r>
              <a:rPr kumimoji="1" lang="en-US" altLang="ja-JP" dirty="0" err="1">
                <a:effectLst/>
              </a:rPr>
              <a:t>gloud</a:t>
            </a:r>
            <a:r>
              <a:rPr kumimoji="1" lang="en-US" altLang="ja-JP" dirty="0">
                <a:effectLst/>
              </a:rPr>
              <a:t> </a:t>
            </a:r>
            <a:r>
              <a:rPr kumimoji="1" lang="ja-JP" altLang="en-US">
                <a:effectLst/>
              </a:rPr>
              <a:t>で使用されている</a:t>
            </a:r>
            <a:r>
              <a:rPr kumimoji="1" lang="en" altLang="ja-JP" sz="1200" b="0" i="0" kern="1200" dirty="0">
                <a:solidFill>
                  <a:schemeClr val="tx1"/>
                </a:solidFill>
                <a:effectLst/>
                <a:latin typeface="+mn-lt"/>
                <a:ea typeface="+mn-ea"/>
                <a:cs typeface="+mn-cs"/>
              </a:rPr>
              <a:t>Confidential VM</a:t>
            </a:r>
            <a:r>
              <a:rPr kumimoji="1" lang="ja-JP" altLang="en-US" sz="1200" b="0" i="0" kern="1200">
                <a:solidFill>
                  <a:schemeClr val="tx1"/>
                </a:solidFill>
                <a:effectLst/>
                <a:latin typeface="+mn-lt"/>
                <a:ea typeface="+mn-ea"/>
                <a:cs typeface="+mn-cs"/>
              </a:rPr>
              <a:t>というのがあるのですが，そこでは実際に</a:t>
            </a:r>
            <a:r>
              <a:rPr kumimoji="1" lang="en-US" altLang="ja-JP" sz="1200" b="0" i="0" kern="1200" dirty="0">
                <a:solidFill>
                  <a:schemeClr val="tx1"/>
                </a:solidFill>
                <a:effectLst/>
                <a:latin typeface="+mn-lt"/>
                <a:ea typeface="+mn-ea"/>
                <a:cs typeface="+mn-cs"/>
              </a:rPr>
              <a:t>SEV</a:t>
            </a:r>
            <a:r>
              <a:rPr kumimoji="1" lang="ja-JP" altLang="en-US" sz="1200" b="0" i="0" kern="1200">
                <a:solidFill>
                  <a:schemeClr val="tx1"/>
                </a:solidFill>
                <a:effectLst/>
                <a:latin typeface="+mn-lt"/>
                <a:ea typeface="+mn-ea"/>
                <a:cs typeface="+mn-cs"/>
              </a:rPr>
              <a:t>を用いているそうです．</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///128</a:t>
            </a:r>
            <a:r>
              <a:rPr kumimoji="1" lang="ja-JP" altLang="en-US" sz="1200" b="0" i="0" kern="1200">
                <a:solidFill>
                  <a:schemeClr val="tx1"/>
                </a:solidFill>
                <a:effectLst/>
                <a:latin typeface="+mn-lt"/>
                <a:ea typeface="+mn-ea"/>
                <a:cs typeface="+mn-cs"/>
              </a:rPr>
              <a:t>ビットの暗号鍵</a:t>
            </a:r>
            <a:endParaRPr kumimoji="1" lang="en-US" altLang="ja-JP" sz="1200" b="0" i="0" kern="1200" dirty="0">
              <a:solidFill>
                <a:schemeClr val="tx1"/>
              </a:solidFill>
              <a:effectLst/>
              <a:latin typeface="+mn-lt"/>
              <a:ea typeface="+mn-ea"/>
              <a:cs typeface="+mn-cs"/>
            </a:endParaRPr>
          </a:p>
          <a:p>
            <a:r>
              <a:rPr kumimoji="1" lang="en-US" altLang="ja-JP" sz="1200" b="0" i="0" kern="1200" dirty="0">
                <a:solidFill>
                  <a:schemeClr val="tx1"/>
                </a:solidFill>
                <a:effectLst/>
                <a:latin typeface="+mn-lt"/>
                <a:ea typeface="+mn-ea"/>
                <a:cs typeface="+mn-cs"/>
              </a:rPr>
              <a:t>///</a:t>
            </a:r>
            <a:r>
              <a:rPr lang="en" altLang="ja-JP" dirty="0"/>
              <a:t>SEV </a:t>
            </a:r>
            <a:r>
              <a:rPr lang="ja-JP" altLang="en-US"/>
              <a:t>では命令フェッチとページテー ブルへのアクセスは </a:t>
            </a:r>
            <a:r>
              <a:rPr lang="en" altLang="ja-JP" dirty="0"/>
              <a:t>C </a:t>
            </a:r>
            <a:r>
              <a:rPr lang="ja-JP" altLang="en-US"/>
              <a:t>ビットの値に関わらず常に暗号化さ れる．これにより，ハイパーバイザによる </a:t>
            </a:r>
            <a:r>
              <a:rPr lang="en" altLang="ja-JP" dirty="0"/>
              <a:t>VM </a:t>
            </a:r>
            <a:r>
              <a:rPr lang="ja-JP" altLang="en-US"/>
              <a:t>内のコード やページテーブルの改ざんを防ぐことができる</a:t>
            </a:r>
            <a:endParaRPr lang="en-US" altLang="ja-JP" dirty="0"/>
          </a:p>
          <a:p>
            <a:r>
              <a:rPr kumimoji="1" lang="en-US" altLang="ja-JP" dirty="0"/>
              <a:t>///</a:t>
            </a:r>
            <a:r>
              <a:rPr kumimoji="1" lang="ja-JP" altLang="en-US"/>
              <a:t>レジスタの暗号化は行わないが，</a:t>
            </a:r>
            <a:r>
              <a:rPr kumimoji="1" lang="en-US" altLang="ja-JP" dirty="0"/>
              <a:t>SEV-Encrypt State</a:t>
            </a:r>
            <a:r>
              <a:rPr kumimoji="1" lang="ja-JP" altLang="en-US"/>
              <a:t>という</a:t>
            </a:r>
            <a:r>
              <a:rPr kumimoji="1" lang="en-US" altLang="ja-JP" dirty="0"/>
              <a:t>VM</a:t>
            </a:r>
            <a:r>
              <a:rPr kumimoji="1" lang="ja-JP" altLang="en-US"/>
              <a:t>の状態を保存するもので対応できるらしい</a:t>
            </a:r>
            <a:endParaRPr kumimoji="1" lang="en-US" altLang="ja-JP" dirty="0"/>
          </a:p>
          <a:p>
            <a:r>
              <a:rPr kumimoji="1" lang="en-US" altLang="ja-JP" dirty="0"/>
              <a:t>///</a:t>
            </a:r>
            <a:r>
              <a:rPr kumimoji="1" lang="ja-JP" altLang="en-US"/>
              <a:t>ページテーブルの改ざんは</a:t>
            </a:r>
            <a:r>
              <a:rPr kumimoji="1" lang="en-US" altLang="ja-JP" dirty="0"/>
              <a:t>AMD-Secure Nested Paging</a:t>
            </a:r>
            <a:r>
              <a:rPr kumimoji="1" lang="ja-JP" altLang="en-US"/>
              <a:t>という機能で</a:t>
            </a:r>
            <a:endParaRPr kumimoji="1" lang="en-US" altLang="ja-JP" dirty="0"/>
          </a:p>
          <a:p>
            <a:r>
              <a:rPr kumimoji="1" lang="en-US" altLang="ja-JP" dirty="0"/>
              <a:t>///RAM</a:t>
            </a:r>
            <a:r>
              <a:rPr kumimoji="1" lang="ja-JP" altLang="en-US"/>
              <a:t>を固定する必要あり</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a:t>
            </a:fld>
            <a:endParaRPr kumimoji="1" lang="ja-JP" altLang="en-US"/>
          </a:p>
        </p:txBody>
      </p:sp>
    </p:spTree>
    <p:extLst>
      <p:ext uri="{BB962C8B-B14F-4D97-AF65-F5344CB8AC3E}">
        <p14:creationId xmlns:p14="http://schemas.microsoft.com/office/powerpoint/2010/main" val="13243574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err="1"/>
              <a:t>BitVisor</a:t>
            </a:r>
            <a:r>
              <a:rPr lang="ja-JP" altLang="en-US"/>
              <a:t>内のエージェントは通信を行うために内部</a:t>
            </a:r>
            <a:r>
              <a:rPr lang="en-US" altLang="ja-JP" dirty="0"/>
              <a:t>VM</a:t>
            </a:r>
            <a:r>
              <a:rPr lang="ja-JP" altLang="en-US"/>
              <a:t>とネットワークインターフェースカードである仮想</a:t>
            </a:r>
            <a:r>
              <a:rPr lang="en-US" altLang="ja-JP" dirty="0"/>
              <a:t>NIC</a:t>
            </a:r>
            <a:r>
              <a:rPr lang="ja-JP" altLang="en-US"/>
              <a:t>を共有しています．</a:t>
            </a:r>
            <a:endParaRPr lang="en-US" altLang="ja-JP" dirty="0"/>
          </a:p>
          <a:p>
            <a:r>
              <a:rPr lang="ja-JP" altLang="en-US"/>
              <a:t>これは，</a:t>
            </a:r>
            <a:r>
              <a:rPr lang="en-US" altLang="ja-JP" dirty="0" err="1"/>
              <a:t>BitVisor</a:t>
            </a:r>
            <a:r>
              <a:rPr lang="ja-JP" altLang="en-US"/>
              <a:t>が監視対象</a:t>
            </a:r>
            <a:r>
              <a:rPr lang="en-US" altLang="ja-JP" dirty="0"/>
              <a:t>VM</a:t>
            </a:r>
            <a:r>
              <a:rPr lang="ja-JP" altLang="en-US"/>
              <a:t>の</a:t>
            </a:r>
            <a:r>
              <a:rPr lang="en-US" altLang="ja-JP" dirty="0"/>
              <a:t>NIC</a:t>
            </a:r>
            <a:r>
              <a:rPr lang="ja-JP" altLang="en-US"/>
              <a:t>を仮想化せずに内部</a:t>
            </a:r>
            <a:r>
              <a:rPr lang="en-US" altLang="ja-JP" dirty="0"/>
              <a:t>VM</a:t>
            </a:r>
            <a:r>
              <a:rPr lang="ja-JP" altLang="en-US"/>
              <a:t>にそのまま割り当てるため、</a:t>
            </a:r>
            <a:r>
              <a:rPr lang="en-US" altLang="ja-JP" dirty="0" err="1"/>
              <a:t>BitVisor</a:t>
            </a:r>
            <a:r>
              <a:rPr lang="ja-JP" altLang="en-US"/>
              <a:t>が自由に使える</a:t>
            </a:r>
            <a:r>
              <a:rPr lang="en-US" altLang="ja-JP" dirty="0"/>
              <a:t>NIC</a:t>
            </a:r>
            <a:r>
              <a:rPr lang="ja-JP" altLang="en-US"/>
              <a:t>がなく外部と通信を行うことができないからです．</a:t>
            </a:r>
            <a:endParaRPr lang="en-US" altLang="ja-JP" dirty="0"/>
          </a:p>
          <a:p>
            <a:r>
              <a:rPr lang="ja-JP" altLang="en-US"/>
              <a:t>そのため，仮想</a:t>
            </a:r>
            <a:r>
              <a:rPr lang="en-US" altLang="ja-JP" dirty="0"/>
              <a:t>NIC</a:t>
            </a:r>
            <a:r>
              <a:rPr lang="ja-JP" altLang="en-US"/>
              <a:t>に内部</a:t>
            </a:r>
            <a:r>
              <a:rPr lang="en-US" altLang="ja-JP" dirty="0"/>
              <a:t>VM</a:t>
            </a:r>
            <a:r>
              <a:rPr lang="ja-JP" altLang="en-US"/>
              <a:t>とは異なる</a:t>
            </a:r>
            <a:r>
              <a:rPr lang="en-US" altLang="ja-JP" dirty="0"/>
              <a:t>IP</a:t>
            </a:r>
            <a:r>
              <a:rPr lang="ja-JP" altLang="en-US"/>
              <a:t>アドレスを</a:t>
            </a:r>
            <a:r>
              <a:rPr lang="en-US" altLang="ja-JP" dirty="0" err="1"/>
              <a:t>BitVisor</a:t>
            </a:r>
            <a:r>
              <a:rPr lang="ja-JP" altLang="en-US"/>
              <a:t>が通信するために割り当て，内部</a:t>
            </a:r>
            <a:r>
              <a:rPr lang="en-US" altLang="ja-JP" dirty="0"/>
              <a:t>VM</a:t>
            </a:r>
            <a:r>
              <a:rPr lang="ja-JP" altLang="en-US"/>
              <a:t>と</a:t>
            </a:r>
            <a:r>
              <a:rPr lang="en-US" altLang="ja-JP" dirty="0" err="1"/>
              <a:t>BitVisor</a:t>
            </a:r>
            <a:r>
              <a:rPr lang="ja-JP" altLang="en-US"/>
              <a:t>がそれぞれ別々に通信を行えるようにしています．</a:t>
            </a:r>
            <a:endParaRPr lang="en-US" altLang="ja-JP" dirty="0"/>
          </a:p>
          <a:p>
            <a:r>
              <a:rPr lang="en-US" altLang="ja-JP" dirty="0" err="1"/>
              <a:t>BitVisor</a:t>
            </a:r>
            <a:r>
              <a:rPr lang="ja-JP" altLang="en-US"/>
              <a:t>は組み込み機器にも利用される軽量な</a:t>
            </a:r>
            <a:r>
              <a:rPr lang="en-US" altLang="ja-JP" dirty="0"/>
              <a:t>TCP/IP</a:t>
            </a:r>
            <a:r>
              <a:rPr lang="ja-JP" altLang="en-US"/>
              <a:t>スタックである</a:t>
            </a:r>
            <a:r>
              <a:rPr lang="en-US" altLang="ja-JP" dirty="0" err="1"/>
              <a:t>lwIP</a:t>
            </a:r>
            <a:r>
              <a:rPr lang="ja-JP" altLang="en-US"/>
              <a:t>を用いて</a:t>
            </a:r>
            <a:r>
              <a:rPr lang="en-US" altLang="ja-JP" dirty="0"/>
              <a:t>IDS</a:t>
            </a:r>
            <a:r>
              <a:rPr lang="ja-JP" altLang="en-US"/>
              <a:t>と通信を行います．</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31</a:t>
            </a:fld>
            <a:endParaRPr kumimoji="1" lang="ja-JP" altLang="en-US"/>
          </a:p>
        </p:txBody>
      </p:sp>
    </p:spTree>
    <p:extLst>
      <p:ext uri="{BB962C8B-B14F-4D97-AF65-F5344CB8AC3E}">
        <p14:creationId xmlns:p14="http://schemas.microsoft.com/office/powerpoint/2010/main" val="36766824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まずは，</a:t>
            </a:r>
            <a:r>
              <a:rPr lang="en-US" altLang="ja-JP" dirty="0"/>
              <a:t>OS</a:t>
            </a:r>
            <a:r>
              <a:rPr lang="ja-JP" altLang="en-US"/>
              <a:t>のバージョン情報の取得性能についてです．</a:t>
            </a:r>
            <a:r>
              <a:rPr lang="en-US" altLang="ja-JP" dirty="0"/>
              <a:t>OS</a:t>
            </a:r>
            <a:r>
              <a:rPr lang="ja-JP" altLang="en-US"/>
              <a:t>のバージョン情報の取得ではエージェントに要求を</a:t>
            </a:r>
            <a:r>
              <a:rPr lang="en-US" altLang="ja-JP" dirty="0"/>
              <a:t>1</a:t>
            </a:r>
            <a:r>
              <a:rPr lang="ja-JP" altLang="en-US"/>
              <a:t>回送信し、</a:t>
            </a:r>
            <a:r>
              <a:rPr lang="en-US" altLang="ja-JP" dirty="0"/>
              <a:t>4KB</a:t>
            </a:r>
            <a:r>
              <a:rPr lang="ja-JP" altLang="en-US"/>
              <a:t>のメモリデータを取得しています．</a:t>
            </a:r>
            <a:endParaRPr lang="en-US" altLang="ja-JP" dirty="0"/>
          </a:p>
          <a:p>
            <a:r>
              <a:rPr lang="ja-JP" altLang="en-US"/>
              <a:t>実験結果は下図のようになっており，青いグラフとオレンジ色が仮想ネットワークになるのですが，</a:t>
            </a:r>
            <a:r>
              <a:rPr lang="ja-JP" altLang="en-US" u="sng"/>
              <a:t>仮想</a:t>
            </a:r>
            <a:r>
              <a:rPr lang="ja-JP" altLang="en-US"/>
              <a:t>ネットワークを用いた場合，</a:t>
            </a:r>
            <a:r>
              <a:rPr lang="en-US" altLang="ja-JP" dirty="0"/>
              <a:t>SEV</a:t>
            </a:r>
            <a:r>
              <a:rPr lang="ja-JP" altLang="en-US"/>
              <a:t>の影響を受け，</a:t>
            </a:r>
            <a:r>
              <a:rPr lang="ja-JP" altLang="en-US" u="sng"/>
              <a:t>共有</a:t>
            </a:r>
            <a:r>
              <a:rPr lang="ja-JP" altLang="en-US"/>
              <a:t>メモリの場合は</a:t>
            </a:r>
            <a:r>
              <a:rPr lang="en-US" altLang="ja-JP" dirty="0"/>
              <a:t>SEV</a:t>
            </a:r>
            <a:r>
              <a:rPr lang="ja-JP" altLang="en-US"/>
              <a:t>の影響を受けないことがわかりました．</a:t>
            </a:r>
            <a:endParaRPr lang="en-US" altLang="ja-JP" dirty="0"/>
          </a:p>
          <a:p>
            <a:r>
              <a:rPr lang="ja-JP" altLang="en-US"/>
              <a:t>また，</a:t>
            </a:r>
            <a:r>
              <a:rPr lang="ja-JP" altLang="en-US" u="sng"/>
              <a:t>仮想</a:t>
            </a:r>
            <a:r>
              <a:rPr lang="ja-JP" altLang="en-US"/>
              <a:t>ネットワークと比較し，共有メモリを用いた場合</a:t>
            </a:r>
            <a:r>
              <a:rPr lang="en-US" altLang="ja-JP" dirty="0"/>
              <a:t>1ms</a:t>
            </a:r>
            <a:r>
              <a:rPr lang="ja-JP" altLang="en-US"/>
              <a:t>高速になりました．</a:t>
            </a:r>
            <a:endParaRPr lang="en-US" altLang="ja-JP" dirty="0"/>
          </a:p>
          <a:p>
            <a:r>
              <a:rPr lang="ja-JP" altLang="en-US"/>
              <a:t>また，</a:t>
            </a:r>
            <a:r>
              <a:rPr lang="ja-JP" altLang="en-US" u="sng"/>
              <a:t>ハイパーバイザ内</a:t>
            </a:r>
            <a:r>
              <a:rPr lang="ja-JP" altLang="en-US"/>
              <a:t>と</a:t>
            </a:r>
            <a:r>
              <a:rPr lang="en-US" altLang="ja-JP" dirty="0"/>
              <a:t>SEV</a:t>
            </a:r>
            <a:r>
              <a:rPr lang="ja-JP" altLang="en-US"/>
              <a:t>を有効にした</a:t>
            </a:r>
            <a:r>
              <a:rPr lang="en-US" altLang="ja-JP" dirty="0"/>
              <a:t>OS</a:t>
            </a:r>
            <a:r>
              <a:rPr lang="ja-JP" altLang="en-US"/>
              <a:t>内はほぼ同じ性能になっていることがわかりました．</a:t>
            </a:r>
            <a:endParaRPr lang="en-US" altLang="ja-JP" dirty="0"/>
          </a:p>
          <a:p>
            <a:r>
              <a:rPr lang="ja-JP" altLang="en-US"/>
              <a:t>現在ではハイパーバイザ内では</a:t>
            </a:r>
            <a:r>
              <a:rPr lang="en-US" altLang="ja-JP" dirty="0"/>
              <a:t>SEV</a:t>
            </a:r>
            <a:r>
              <a:rPr lang="ja-JP" altLang="en-US"/>
              <a:t>を有効にしていないため，</a:t>
            </a:r>
            <a:r>
              <a:rPr lang="en-US" altLang="ja-JP" dirty="0"/>
              <a:t>SEV</a:t>
            </a:r>
            <a:r>
              <a:rPr lang="ja-JP" altLang="en-US"/>
              <a:t>を有効にしたり，ソフトウェア支援のみでの仮想化では性能が変わる可能性があります．</a:t>
            </a:r>
            <a:endParaRPr lang="en-US" altLang="ja-JP" dirty="0"/>
          </a:p>
          <a:p>
            <a:endParaRPr lang="en-US" altLang="ja-JP" dirty="0"/>
          </a:p>
          <a:p>
            <a:endParaRPr lang="en-US" altLang="ja-JP" dirty="0"/>
          </a:p>
          <a:p>
            <a:endParaRPr lang="en-US" altLang="ja-JP" dirty="0"/>
          </a:p>
          <a:p>
            <a:r>
              <a:rPr lang="en-US" altLang="ja-JP" dirty="0"/>
              <a:t>///</a:t>
            </a:r>
            <a:r>
              <a:rPr lang="ja-JP" altLang="en-US"/>
              <a:t>今回，共有メモリを用いる際のデータチェック間隔は</a:t>
            </a:r>
            <a:r>
              <a:rPr lang="en-US" altLang="ja-JP" dirty="0"/>
              <a:t>200μs</a:t>
            </a:r>
            <a:r>
              <a:rPr lang="ja-JP" altLang="en-US"/>
              <a:t>としていまして，</a:t>
            </a:r>
            <a:endParaRPr lang="en-US" altLang="ja-JP" dirty="0"/>
          </a:p>
          <a:p>
            <a:r>
              <a:rPr lang="ja-JP" altLang="en-US"/>
              <a:t>その理由としては，</a:t>
            </a:r>
            <a:r>
              <a:rPr lang="en-US" altLang="ja-JP" dirty="0"/>
              <a:t>200μs</a:t>
            </a:r>
            <a:r>
              <a:rPr lang="ja-JP" altLang="en-US"/>
              <a:t>よりチェック間隔が短いと性能は向上するのですが，右下図のように</a:t>
            </a:r>
            <a:r>
              <a:rPr lang="en-US" altLang="ja-JP" dirty="0"/>
              <a:t>CPU</a:t>
            </a:r>
            <a:r>
              <a:rPr lang="ja-JP" altLang="en-US"/>
              <a:t>使用率が跳ね上がってしまうため，データチェック感覚は</a:t>
            </a:r>
            <a:r>
              <a:rPr lang="en-US" altLang="ja-JP" dirty="0"/>
              <a:t>200μs</a:t>
            </a:r>
            <a:r>
              <a:rPr lang="ja-JP" altLang="en-US"/>
              <a:t>としています．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solidFill>
                  <a:srgbClr val="FF0000"/>
                </a:solidFill>
              </a:rPr>
              <a:t>e1000e</a:t>
            </a:r>
            <a:r>
              <a:rPr lang="ja-JP" altLang="en-US">
                <a:solidFill>
                  <a:srgbClr val="FF0000"/>
                </a:solidFill>
              </a:rPr>
              <a:t>：</a:t>
            </a:r>
            <a:r>
              <a:rPr lang="en-US" altLang="ja-JP" dirty="0">
                <a:solidFill>
                  <a:srgbClr val="FF0000"/>
                </a:solidFill>
              </a:rPr>
              <a:t>QEMU</a:t>
            </a:r>
            <a:r>
              <a:rPr lang="ja-JP" altLang="en-US">
                <a:solidFill>
                  <a:srgbClr val="FF0000"/>
                </a:solidFill>
              </a:rPr>
              <a:t>でエミュレートされた</a:t>
            </a:r>
            <a:r>
              <a:rPr lang="en-US" altLang="ja-JP" dirty="0">
                <a:solidFill>
                  <a:srgbClr val="FF0000"/>
                </a:solidFill>
              </a:rPr>
              <a:t>NIC</a:t>
            </a:r>
            <a:r>
              <a:rPr lang="ja-JP" altLang="en-US">
                <a:solidFill>
                  <a:srgbClr val="FF0000"/>
                </a:solidFill>
              </a:rPr>
              <a:t>，一般的な</a:t>
            </a:r>
            <a:r>
              <a:rPr lang="en-US" altLang="ja-JP" dirty="0">
                <a:solidFill>
                  <a:srgbClr val="FF0000"/>
                </a:solidFill>
              </a:rPr>
              <a:t>1G</a:t>
            </a:r>
            <a:r>
              <a:rPr lang="ja-JP" altLang="en-US">
                <a:solidFill>
                  <a:srgbClr val="FF0000"/>
                </a:solidFill>
              </a:rPr>
              <a:t>のネットワーク回線</a:t>
            </a:r>
            <a:endParaRPr lang="en-US" altLang="ja-JP"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err="1">
                <a:solidFill>
                  <a:srgbClr val="FF0000"/>
                </a:solidFill>
              </a:rPr>
              <a:t>virtio</a:t>
            </a:r>
            <a:r>
              <a:rPr lang="ja-JP" altLang="en-US">
                <a:solidFill>
                  <a:srgbClr val="FF0000"/>
                </a:solidFill>
              </a:rPr>
              <a:t>：準仮想化ドライバされた</a:t>
            </a:r>
            <a:r>
              <a:rPr lang="en-US" altLang="ja-JP" dirty="0">
                <a:solidFill>
                  <a:srgbClr val="FF0000"/>
                </a:solidFill>
              </a:rPr>
              <a:t>NIC</a:t>
            </a:r>
            <a:r>
              <a:rPr lang="ja-JP" altLang="en-US">
                <a:solidFill>
                  <a:srgbClr val="FF0000"/>
                </a:solidFill>
              </a:rPr>
              <a:t>，</a:t>
            </a:r>
            <a:r>
              <a:rPr lang="en-US" altLang="ja-JP" dirty="0">
                <a:solidFill>
                  <a:srgbClr val="FF0000"/>
                </a:solidFill>
              </a:rPr>
              <a:t>e1000e</a:t>
            </a:r>
            <a:r>
              <a:rPr lang="ja-JP" altLang="en-US">
                <a:solidFill>
                  <a:srgbClr val="FF0000"/>
                </a:solidFill>
              </a:rPr>
              <a:t>と比較し，よりネットワークの最適化がされている．</a:t>
            </a:r>
            <a:endParaRPr lang="en-JP" altLang="ja-JP">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32</a:t>
            </a:fld>
            <a:endParaRPr kumimoji="1" lang="ja-JP" altLang="en-US"/>
          </a:p>
        </p:txBody>
      </p:sp>
    </p:spTree>
    <p:extLst>
      <p:ext uri="{BB962C8B-B14F-4D97-AF65-F5344CB8AC3E}">
        <p14:creationId xmlns:p14="http://schemas.microsoft.com/office/powerpoint/2010/main" val="17369074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プロセス一覧の取得では，エージェントに要求を</a:t>
            </a:r>
            <a:r>
              <a:rPr kumimoji="1" lang="en-US" altLang="ja-JP" dirty="0"/>
              <a:t>119</a:t>
            </a:r>
            <a:r>
              <a:rPr lang="ja-JP" altLang="en-US"/>
              <a:t>回送信し、計</a:t>
            </a:r>
            <a:r>
              <a:rPr lang="en-US" altLang="ja-JP" dirty="0"/>
              <a:t>476KB</a:t>
            </a:r>
            <a:r>
              <a:rPr lang="ja-JP" altLang="en-US"/>
              <a:t>のデータを取得しました．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実験結果は下の図のようになっています．</a:t>
            </a:r>
            <a:r>
              <a:rPr kumimoji="1" lang="en-US" altLang="ja-JP" u="sng" dirty="0"/>
              <a:t>OS</a:t>
            </a:r>
            <a:r>
              <a:rPr kumimoji="1" lang="ja-JP" altLang="en-US" u="sng"/>
              <a:t>内</a:t>
            </a:r>
            <a:r>
              <a:rPr kumimoji="1" lang="ja-JP" altLang="en-US"/>
              <a:t>エージェントでは</a:t>
            </a:r>
            <a:r>
              <a:rPr lang="ja-JP" altLang="en-US"/>
              <a:t>共有メモリを用いると，仮想ネットワークと比較して</a:t>
            </a:r>
            <a:r>
              <a:rPr lang="en-US" altLang="ja-JP" dirty="0"/>
              <a:t>25%</a:t>
            </a:r>
            <a:r>
              <a:rPr lang="ja-JP" altLang="en-US"/>
              <a:t>高速になりました．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測定のグラフではデータチェック間隔を取っていますが，そのデータチェック間隔を減らすとさらに高速化が図れますが，その分</a:t>
            </a:r>
            <a:r>
              <a:rPr lang="en-US" altLang="ja-JP" dirty="0"/>
              <a:t>CPU</a:t>
            </a:r>
            <a:r>
              <a:rPr lang="ja-JP" altLang="en-US"/>
              <a:t>使用率が急激に上昇してしまい</a:t>
            </a:r>
            <a:r>
              <a:rPr lang="en-US" altLang="ja-JP" dirty="0"/>
              <a:t>VM</a:t>
            </a:r>
            <a:r>
              <a:rPr lang="ja-JP" altLang="en-US"/>
              <a:t>に負荷がかかってしまいます．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そのため，現在では</a:t>
            </a:r>
            <a:r>
              <a:rPr lang="en-US" altLang="ja-JP" dirty="0"/>
              <a:t>CPU</a:t>
            </a:r>
            <a:r>
              <a:rPr lang="ja-JP" altLang="en-US"/>
              <a:t>に負荷がかからない最小のデータチェック間隔を取っています．</a:t>
            </a:r>
            <a:endParaRPr lang="en-US" altLang="ja-JP" dirty="0"/>
          </a:p>
          <a:p>
            <a:r>
              <a:rPr kumimoji="1" lang="ja-JP" altLang="en-US"/>
              <a:t>また，</a:t>
            </a:r>
            <a:r>
              <a:rPr kumimoji="1" lang="ja-JP" altLang="en-US" u="sng"/>
              <a:t>仮想</a:t>
            </a:r>
            <a:r>
              <a:rPr kumimoji="1" lang="ja-JP" altLang="en-US"/>
              <a:t>ネットワークを用いた場合、ハイパーバイザ内エージェントは</a:t>
            </a:r>
            <a:r>
              <a:rPr kumimoji="1" lang="en-US" altLang="ja-JP" dirty="0"/>
              <a:t>OS</a:t>
            </a:r>
            <a:r>
              <a:rPr kumimoji="1" lang="ja-JP" altLang="en-US"/>
              <a:t>内よりも</a:t>
            </a:r>
            <a:r>
              <a:rPr kumimoji="1" lang="en-US" altLang="ja-JP" dirty="0"/>
              <a:t>50%</a:t>
            </a:r>
            <a:r>
              <a:rPr kumimoji="1" lang="ja-JP" altLang="en-US"/>
              <a:t>遅くなりました．</a:t>
            </a:r>
            <a:endParaRPr kumimoji="1" lang="en-US" altLang="ja-JP" dirty="0"/>
          </a:p>
          <a:p>
            <a:r>
              <a:rPr lang="ja-JP" altLang="en-US"/>
              <a:t>詳しい原因は現在調査中なのですが，連続で通信することにより遅くなったと考えられます．</a:t>
            </a:r>
            <a:endParaRPr lang="en-US" altLang="ja-JP" dirty="0"/>
          </a:p>
          <a:p>
            <a:endParaRPr lang="en-US" altLang="ja-JP" dirty="0"/>
          </a:p>
          <a:p>
            <a:endParaRPr lang="en-US" altLang="ja-JP" dirty="0"/>
          </a:p>
          <a:p>
            <a:endParaRPr lang="en-US" altLang="ja-JP" dirty="0"/>
          </a:p>
          <a:p>
            <a:r>
              <a:rPr lang="en-US" altLang="ja-JP" dirty="0"/>
              <a:t>///</a:t>
            </a:r>
            <a:r>
              <a:rPr lang="ja-JP" altLang="en-US"/>
              <a:t>データチェック間隔を</a:t>
            </a:r>
            <a:r>
              <a:rPr lang="en-US" altLang="ja-JP" dirty="0"/>
              <a:t>0</a:t>
            </a:r>
            <a:r>
              <a:rPr lang="ja-JP" altLang="en-US"/>
              <a:t>にすると</a:t>
            </a:r>
            <a:r>
              <a:rPr lang="en-US" altLang="ja-JP" dirty="0"/>
              <a:t>CPU</a:t>
            </a:r>
            <a:r>
              <a:rPr lang="ja-JP" altLang="en-US"/>
              <a:t>使用率は上がってしまうのですが，</a:t>
            </a:r>
            <a:r>
              <a:rPr lang="en-US" altLang="ja-JP" dirty="0"/>
              <a:t>TCP</a:t>
            </a:r>
            <a:r>
              <a:rPr lang="ja-JP" altLang="en-US"/>
              <a:t>通信と比較して</a:t>
            </a:r>
            <a:r>
              <a:rPr lang="en-US" altLang="ja-JP" dirty="0"/>
              <a:t>65%</a:t>
            </a:r>
            <a:r>
              <a:rPr lang="ja-JP" altLang="en-US"/>
              <a:t>高速になりました．これより高速化の余地があるため，</a:t>
            </a:r>
            <a:r>
              <a:rPr lang="en-US" altLang="ja-JP" dirty="0"/>
              <a:t>CPU</a:t>
            </a:r>
            <a:r>
              <a:rPr lang="ja-JP" altLang="en-US"/>
              <a:t>の負荷をかけずに共有メモリを用いて通信を行う方法を検討しています．</a:t>
            </a:r>
            <a:endParaRPr lang="en-US" altLang="ja-JP" dirty="0"/>
          </a:p>
          <a:p>
            <a:endParaRPr lang="en-US" altLang="ja-JP" dirty="0"/>
          </a:p>
          <a:p>
            <a:r>
              <a:rPr lang="en-US" altLang="ja-JP" dirty="0"/>
              <a:t>///</a:t>
            </a:r>
            <a:r>
              <a:rPr lang="en-US" altLang="ja-JP" dirty="0" err="1"/>
              <a:t>plist</a:t>
            </a:r>
            <a:r>
              <a:rPr lang="ja-JP" altLang="en-US"/>
              <a:t>構造体を辿っているため，一つ一つ構造体を辿ってアドレスを送信する必要があります．</a:t>
            </a:r>
            <a:endParaRPr lang="en-US" altLang="ja-JP" dirty="0"/>
          </a:p>
          <a:p>
            <a:r>
              <a:rPr lang="ja-JP" altLang="en-US"/>
              <a:t>　　そもそも一括で取って来ればいいのですが，そのプロセスのメモリをまとめて取ってくるのは今回は名前だけ取ってくるため無駄なメモリデータが多いと思っています．</a:t>
            </a:r>
          </a:p>
          <a:p>
            <a:r>
              <a:rPr kumimoji="1" lang="en-US" altLang="ja-JP" dirty="0"/>
              <a:t>///</a:t>
            </a:r>
            <a:r>
              <a:rPr kumimoji="1" lang="en-US" altLang="ja-JP" dirty="0" err="1"/>
              <a:t>virtio</a:t>
            </a:r>
            <a:r>
              <a:rPr kumimoji="1" lang="ja-JP" altLang="en-US"/>
              <a:t>の通信の内部処理で何かメモリに関する処理が遅くなっているかはまだわかっていません．調べる必要があると思う．</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33</a:t>
            </a:fld>
            <a:endParaRPr kumimoji="1" lang="ja-JP" altLang="en-US"/>
          </a:p>
        </p:txBody>
      </p:sp>
    </p:spTree>
    <p:extLst>
      <p:ext uri="{BB962C8B-B14F-4D97-AF65-F5344CB8AC3E}">
        <p14:creationId xmlns:p14="http://schemas.microsoft.com/office/powerpoint/2010/main" val="27749208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経由での内部犯への情報漏洩を防ぐためにオフロードされた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も</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を用いて暗号化された別の</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内で安全に実行します．また，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を動作させる</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である</a:t>
            </a:r>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IDS VM</a:t>
            </a:r>
            <a:r>
              <a:rPr kumimoji="1" lang="ja-JP" altLang="ja-JP" sz="1200" kern="1200">
                <a:solidFill>
                  <a:schemeClr val="tx1"/>
                </a:solidFill>
                <a:effectLst/>
                <a:latin typeface="+mn-lt"/>
                <a:ea typeface="+mn-ea"/>
                <a:cs typeface="+mn-cs"/>
              </a:rPr>
              <a:t>に侵入されないように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のみを動作させます．</a:t>
            </a:r>
          </a:p>
          <a:p>
            <a:r>
              <a:rPr kumimoji="1" lang="ja-JP" altLang="en-US" sz="1200" kern="1200">
                <a:solidFill>
                  <a:schemeClr val="tx1"/>
                </a:solidFill>
                <a:effectLst/>
                <a:latin typeface="+mn-lt"/>
                <a:ea typeface="+mn-ea"/>
                <a:cs typeface="+mn-cs"/>
              </a:rPr>
              <a:t>また，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とエージェントとの通信が盗聴されないように暗号通信を用いることによって送信するアドレスやメモリデータの漏洩を防ぎます．そのために暗号通信を行うためのライブラリである</a:t>
            </a:r>
            <a:r>
              <a:rPr kumimoji="1" lang="en-US" altLang="ja-JP" sz="1200" kern="1200" dirty="0" err="1">
                <a:solidFill>
                  <a:schemeClr val="tx1"/>
                </a:solidFill>
                <a:effectLst/>
                <a:latin typeface="+mn-lt"/>
                <a:ea typeface="+mn-ea"/>
                <a:cs typeface="+mn-cs"/>
              </a:rPr>
              <a:t>SEVmonitor</a:t>
            </a:r>
            <a:r>
              <a:rPr kumimoji="1" lang="ja-JP" altLang="ja-JP" sz="1200" kern="1200">
                <a:solidFill>
                  <a:schemeClr val="tx1"/>
                </a:solidFill>
                <a:effectLst/>
                <a:latin typeface="+mn-lt"/>
                <a:ea typeface="+mn-ea"/>
                <a:cs typeface="+mn-cs"/>
              </a:rPr>
              <a:t>ライブラリを</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に提供します．さらに，</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による</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のメモリ暗号化を用いることによって</a:t>
            </a:r>
            <a:r>
              <a:rPr kumimoji="1" lang="ja-JP" altLang="en-US" sz="1200" kern="120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暗号通信のための暗号鍵の漏洩</a:t>
            </a:r>
            <a:r>
              <a:rPr kumimoji="1" lang="ja-JP" altLang="en-US" sz="1200" kern="1200">
                <a:solidFill>
                  <a:schemeClr val="tx1"/>
                </a:solidFill>
                <a:effectLst/>
                <a:latin typeface="+mn-lt"/>
                <a:ea typeface="+mn-ea"/>
                <a:cs typeface="+mn-cs"/>
              </a:rPr>
              <a:t>を</a:t>
            </a:r>
            <a:r>
              <a:rPr kumimoji="1" lang="ja-JP" altLang="en-US" sz="1200" u="sng" kern="1200">
                <a:solidFill>
                  <a:schemeClr val="tx1"/>
                </a:solidFill>
                <a:effectLst/>
                <a:latin typeface="+mn-lt"/>
                <a:ea typeface="+mn-ea"/>
                <a:cs typeface="+mn-cs"/>
              </a:rPr>
              <a:t>内部犯</a:t>
            </a:r>
            <a:r>
              <a:rPr kumimoji="1" lang="ja-JP" altLang="en-US" sz="1200" kern="1200">
                <a:solidFill>
                  <a:schemeClr val="tx1"/>
                </a:solidFill>
                <a:effectLst/>
                <a:latin typeface="+mn-lt"/>
                <a:ea typeface="+mn-ea"/>
                <a:cs typeface="+mn-cs"/>
              </a:rPr>
              <a:t>から</a:t>
            </a:r>
            <a:r>
              <a:rPr kumimoji="1" lang="ja-JP" altLang="ja-JP" sz="1200" kern="1200">
                <a:solidFill>
                  <a:schemeClr val="tx1"/>
                </a:solidFill>
                <a:effectLst/>
                <a:latin typeface="+mn-lt"/>
                <a:ea typeface="+mn-ea"/>
                <a:cs typeface="+mn-cs"/>
              </a:rPr>
              <a:t>防</a:t>
            </a:r>
            <a:r>
              <a:rPr kumimoji="1" lang="ja-JP" altLang="en-US" sz="1200" kern="1200">
                <a:solidFill>
                  <a:schemeClr val="tx1"/>
                </a:solidFill>
                <a:effectLst/>
                <a:latin typeface="+mn-lt"/>
                <a:ea typeface="+mn-ea"/>
                <a:cs typeface="+mn-cs"/>
              </a:rPr>
              <a:t>ぐことができます</a:t>
            </a:r>
            <a:r>
              <a:rPr lang="ja-JP" altLang="ja-JP">
                <a:effectLst/>
              </a:rPr>
              <a:t> </a:t>
            </a:r>
            <a:r>
              <a:rPr lang="ja-JP" altLang="en-US">
                <a:effectLst/>
              </a:rPr>
              <a:t>．</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34</a:t>
            </a:fld>
            <a:endParaRPr kumimoji="1" lang="ja-JP" altLang="en-US"/>
          </a:p>
        </p:txBody>
      </p:sp>
    </p:spTree>
    <p:extLst>
      <p:ext uri="{BB962C8B-B14F-4D97-AF65-F5344CB8AC3E}">
        <p14:creationId xmlns:p14="http://schemas.microsoft.com/office/powerpoint/2010/main" val="6294369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このスライドでは，共有メモリを用いた通信について説明します．共有メモリを用いた通信では通信用のメモリを監視対象</a:t>
            </a:r>
            <a:r>
              <a:rPr lang="en-US" altLang="ja-JP" dirty="0"/>
              <a:t>VM</a:t>
            </a:r>
            <a:r>
              <a:rPr lang="ja-JP" altLang="en-US"/>
              <a:t>と</a:t>
            </a:r>
            <a:r>
              <a:rPr lang="en-US" altLang="ja-JP" dirty="0"/>
              <a:t>IDS VM</a:t>
            </a:r>
            <a:r>
              <a:rPr lang="ja-JP" altLang="en-US"/>
              <a:t>間で共有しています．</a:t>
            </a:r>
            <a:endParaRPr lang="en-US" altLang="ja-JP" dirty="0"/>
          </a:p>
          <a:p>
            <a:r>
              <a:rPr lang="ja-JP" altLang="en-US"/>
              <a:t>通信の順番としては</a:t>
            </a:r>
            <a:r>
              <a:rPr lang="en-US" altLang="ja-JP" dirty="0"/>
              <a:t>IDS</a:t>
            </a:r>
            <a:r>
              <a:rPr lang="ja-JP" altLang="en-US"/>
              <a:t>が</a:t>
            </a:r>
            <a:r>
              <a:rPr lang="en-JP" altLang="ja-JP"/>
              <a:t>OS</a:t>
            </a:r>
            <a:r>
              <a:rPr lang="ja-JP" altLang="en-JP"/>
              <a:t>データの</a:t>
            </a:r>
            <a:r>
              <a:rPr lang="ja-JP" altLang="en-US"/>
              <a:t>仮想アドレスを共有メモリに書き込みます．エージェントは</a:t>
            </a:r>
            <a:r>
              <a:rPr lang="en-US" altLang="ja-JP" dirty="0"/>
              <a:t>IDS</a:t>
            </a:r>
            <a:r>
              <a:rPr lang="ja-JP" altLang="en-US"/>
              <a:t>からの通信がないか，共有メモリの書き込みを定期的にチェックします．</a:t>
            </a:r>
            <a:endParaRPr lang="en-US" altLang="ja-JP" dirty="0"/>
          </a:p>
          <a:p>
            <a:r>
              <a:rPr lang="ja-JP" altLang="en-US"/>
              <a:t>共有メモリにアドレスが書き込まれると，エージェントはそのアドレスに対応するメモリデータを共有メモリに書き込み，</a:t>
            </a:r>
            <a:r>
              <a:rPr lang="en-US" altLang="ja-JP" dirty="0"/>
              <a:t>IDS</a:t>
            </a:r>
            <a:r>
              <a:rPr lang="ja-JP" altLang="en-US"/>
              <a:t>がそのメモリデータを読むことによって通信を行なっています．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先ほどのスライドでも触れたのですが，共有メモリが</a:t>
            </a:r>
            <a:r>
              <a:rPr lang="en-US" altLang="ja-JP" dirty="0"/>
              <a:t>SEV</a:t>
            </a:r>
            <a:r>
              <a:rPr lang="ja-JP" altLang="en-US"/>
              <a:t>によって暗号化されるのを考慮する必要があり，デフォルトでは共有メモリも</a:t>
            </a:r>
            <a:r>
              <a:rPr lang="en-US" altLang="ja-JP" dirty="0"/>
              <a:t>SEV</a:t>
            </a:r>
            <a:r>
              <a:rPr lang="ja-JP" altLang="en-US"/>
              <a:t>によるメモリ暗号化の対象になります．そのため，一方の</a:t>
            </a:r>
            <a:r>
              <a:rPr lang="en-US" altLang="ja-JP" dirty="0"/>
              <a:t>VM</a:t>
            </a:r>
            <a:r>
              <a:rPr lang="ja-JP" altLang="en-US"/>
              <a:t>で書き込んだデータは他方の</a:t>
            </a:r>
            <a:r>
              <a:rPr lang="en-US" altLang="ja-JP" dirty="0"/>
              <a:t>VM</a:t>
            </a:r>
            <a:r>
              <a:rPr lang="ja-JP" altLang="en-US"/>
              <a:t>では復号を行うことができません．</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本研究では</a:t>
            </a:r>
            <a:r>
              <a:rPr lang="en-US" altLang="ja-JP" dirty="0"/>
              <a:t>SEV</a:t>
            </a:r>
            <a:r>
              <a:rPr lang="ja-JP" altLang="en-US"/>
              <a:t>によって共有メモリが暗号化されないように設定を行いました．</a:t>
            </a:r>
            <a:endParaRPr lang="en-US" altLang="ja-JP" dirty="0"/>
          </a:p>
          <a:p>
            <a:endParaRPr lang="en-US" altLang="ja-JP" dirty="0"/>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35</a:t>
            </a:fld>
            <a:endParaRPr kumimoji="1" lang="ja-JP" altLang="en-US"/>
          </a:p>
        </p:txBody>
      </p:sp>
    </p:spTree>
    <p:extLst>
      <p:ext uri="{BB962C8B-B14F-4D97-AF65-F5344CB8AC3E}">
        <p14:creationId xmlns:p14="http://schemas.microsoft.com/office/powerpoint/2010/main" val="15394673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37</a:t>
            </a:fld>
            <a:endParaRPr kumimoji="1" lang="ja-JP" altLang="en-US"/>
          </a:p>
        </p:txBody>
      </p:sp>
    </p:spTree>
    <p:extLst>
      <p:ext uri="{BB962C8B-B14F-4D97-AF65-F5344CB8AC3E}">
        <p14:creationId xmlns:p14="http://schemas.microsoft.com/office/powerpoint/2010/main" val="6885647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３つ目はエージェントを監視対象システムの管理外に配置することです．右下図のように，</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起動前にエージェントを実行し、</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からも隠して配置を行います．この配置では，攻撃者がエージェントを見つけられないことを仮定しています．この配置の利点としては，</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から隠して実行され，</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重に作成するといったこと</a:t>
            </a:r>
            <a:r>
              <a:rPr kumimoji="1" lang="ja-JP" altLang="ja-JP" sz="1200" kern="1200">
                <a:solidFill>
                  <a:schemeClr val="tx1"/>
                </a:solidFill>
                <a:effectLst/>
                <a:latin typeface="+mn-lt"/>
                <a:ea typeface="+mn-ea"/>
                <a:cs typeface="+mn-cs"/>
              </a:rPr>
              <a:t>も行わないため安全性と性能の両立が可能であり，エージェントを無効化されにくく、オーバヘッドが小さいことが挙げられます．しかし，ネットワーク通信などの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の機能を使わずに</a:t>
            </a:r>
            <a:r>
              <a:rPr kumimoji="1" lang="ja-JP" altLang="en-US" sz="1200" kern="1200">
                <a:solidFill>
                  <a:schemeClr val="tx1"/>
                </a:solidFill>
                <a:effectLst/>
                <a:latin typeface="+mn-lt"/>
                <a:ea typeface="+mn-ea"/>
                <a:cs typeface="+mn-cs"/>
              </a:rPr>
              <a:t>，攻撃者に見つからないように</a:t>
            </a:r>
            <a:r>
              <a:rPr kumimoji="1" lang="ja-JP" altLang="ja-JP" sz="1200" kern="1200">
                <a:solidFill>
                  <a:schemeClr val="tx1"/>
                </a:solidFill>
                <a:effectLst/>
                <a:latin typeface="+mn-lt"/>
                <a:ea typeface="+mn-ea"/>
                <a:cs typeface="+mn-cs"/>
              </a:rPr>
              <a:t>実装を行うことが難しくなってきます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38</a:t>
            </a:fld>
            <a:endParaRPr kumimoji="1" lang="ja-JP" altLang="en-US"/>
          </a:p>
        </p:txBody>
      </p:sp>
    </p:spTree>
    <p:extLst>
      <p:ext uri="{BB962C8B-B14F-4D97-AF65-F5344CB8AC3E}">
        <p14:creationId xmlns:p14="http://schemas.microsoft.com/office/powerpoint/2010/main" val="219168301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P" altLang="ja-JP">
                <a:solidFill>
                  <a:srgbClr val="FF0000"/>
                </a:solidFill>
              </a:rPr>
              <a:t>ブロッキング、共有メモリ、共有メモリ（スリープなし）を比較</a:t>
            </a:r>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41</a:t>
            </a:fld>
            <a:endParaRPr kumimoji="1" lang="ja-JP" altLang="en-US"/>
          </a:p>
        </p:txBody>
      </p:sp>
    </p:spTree>
    <p:extLst>
      <p:ext uri="{BB962C8B-B14F-4D97-AF65-F5344CB8AC3E}">
        <p14:creationId xmlns:p14="http://schemas.microsoft.com/office/powerpoint/2010/main" val="18393181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42</a:t>
            </a:fld>
            <a:endParaRPr kumimoji="1" lang="ja-JP" altLang="en-US"/>
          </a:p>
        </p:txBody>
      </p:sp>
    </p:spTree>
    <p:extLst>
      <p:ext uri="{BB962C8B-B14F-4D97-AF65-F5344CB8AC3E}">
        <p14:creationId xmlns:p14="http://schemas.microsoft.com/office/powerpoint/2010/main" val="8484451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45</a:t>
            </a:fld>
            <a:endParaRPr kumimoji="1" lang="ja-JP" altLang="en-US"/>
          </a:p>
        </p:txBody>
      </p:sp>
    </p:spTree>
    <p:extLst>
      <p:ext uri="{BB962C8B-B14F-4D97-AF65-F5344CB8AC3E}">
        <p14:creationId xmlns:p14="http://schemas.microsoft.com/office/powerpoint/2010/main" val="309923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によるメモリ暗号化は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外からの攻撃に対してのみ有効となります．そのため，ネットワーク経由で</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内に侵入されてしまうと</a:t>
            </a:r>
            <a:r>
              <a:rPr kumimoji="1" lang="ja-JP" altLang="en-US" sz="1200" kern="120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のメモリの上にある機密情報に攻撃者がアクセスし，盗聴することができてしまいます．そのため，侵入検知システム</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を用いて</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の監視を行う必要があります．</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内の監視対象システムの情報を用いて外部からの攻撃の検知を行います．</a:t>
            </a:r>
            <a:r>
              <a:rPr kumimoji="1" lang="ja-JP" altLang="en-US" sz="1200" kern="1200">
                <a:solidFill>
                  <a:schemeClr val="tx1"/>
                </a:solidFill>
                <a:effectLst/>
                <a:latin typeface="+mn-lt"/>
                <a:ea typeface="+mn-ea"/>
                <a:cs typeface="+mn-cs"/>
              </a:rPr>
              <a:t>しかし，</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を動作させると攻撃者が侵入した時</a:t>
            </a:r>
            <a:r>
              <a:rPr kumimoji="1" lang="ja-JP" altLang="en-US" sz="1200" kern="1200">
                <a:solidFill>
                  <a:schemeClr val="tx1"/>
                </a:solidFill>
                <a:effectLst/>
                <a:latin typeface="+mn-lt"/>
                <a:ea typeface="+mn-ea"/>
                <a:cs typeface="+mn-cs"/>
              </a:rPr>
              <a:t>に</a:t>
            </a:r>
            <a:r>
              <a:rPr kumimoji="1" lang="en-US" altLang="ja-JP" sz="1200" u="sng"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が無効化される危険性があります．</a:t>
            </a:r>
          </a:p>
          <a:p>
            <a:r>
              <a:rPr kumimoji="1" lang="ja-JP" altLang="ja-JP" sz="1200" kern="1200">
                <a:solidFill>
                  <a:schemeClr val="tx1"/>
                </a:solidFill>
                <a:effectLst/>
                <a:latin typeface="+mn-lt"/>
                <a:ea typeface="+mn-ea"/>
                <a:cs typeface="+mn-cs"/>
              </a:rPr>
              <a:t>そのため，</a:t>
            </a:r>
            <a:r>
              <a:rPr kumimoji="1" lang="en-US" altLang="ja-JP" sz="1200" u="sng"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の外で</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を安全に動作させ，監視対象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の監視を行うための手法である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オフロードが提案されています．</a:t>
            </a:r>
            <a:r>
              <a:rPr kumimoji="1" lang="ja-JP" altLang="en-US" sz="1200" kern="1200">
                <a:solidFill>
                  <a:schemeClr val="tx1"/>
                </a:solidFill>
                <a:effectLst/>
                <a:latin typeface="+mn-lt"/>
                <a:ea typeface="+mn-ea"/>
                <a:cs typeface="+mn-cs"/>
              </a:rPr>
              <a:t>こちらを採用し，</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の外にオフロードすることによって</a:t>
            </a:r>
          </a:p>
          <a:p>
            <a:r>
              <a:rPr kumimoji="1" lang="ja-JP" altLang="en-US" sz="1200" kern="1200">
                <a:solidFill>
                  <a:schemeClr val="tx1"/>
                </a:solidFill>
                <a:effectLst/>
                <a:latin typeface="+mn-lt"/>
                <a:ea typeface="+mn-ea"/>
                <a:cs typeface="+mn-cs"/>
              </a:rPr>
              <a:t>侵入者</a:t>
            </a:r>
            <a:r>
              <a:rPr kumimoji="1" lang="ja-JP" altLang="ja-JP" sz="1200" kern="1200">
                <a:solidFill>
                  <a:schemeClr val="tx1"/>
                </a:solidFill>
                <a:effectLst/>
                <a:latin typeface="+mn-lt"/>
                <a:ea typeface="+mn-ea"/>
                <a:cs typeface="+mn-cs"/>
              </a:rPr>
              <a:t>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に侵入したとしても</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を無効化されず，</a:t>
            </a:r>
            <a:r>
              <a:rPr kumimoji="1" lang="ja-JP" altLang="en-US" sz="1200" kern="1200">
                <a:solidFill>
                  <a:schemeClr val="tx1"/>
                </a:solidFill>
                <a:effectLst/>
                <a:latin typeface="+mn-lt"/>
                <a:ea typeface="+mn-ea"/>
                <a:cs typeface="+mn-cs"/>
              </a:rPr>
              <a:t>侵入</a:t>
            </a:r>
            <a:r>
              <a:rPr kumimoji="1" lang="ja-JP" altLang="ja-JP" sz="1200" kern="1200">
                <a:solidFill>
                  <a:schemeClr val="tx1"/>
                </a:solidFill>
                <a:effectLst/>
                <a:latin typeface="+mn-lt"/>
                <a:ea typeface="+mn-ea"/>
                <a:cs typeface="+mn-cs"/>
              </a:rPr>
              <a:t>者を</a:t>
            </a:r>
            <a:r>
              <a:rPr kumimoji="1" lang="ja-JP" altLang="ja-JP" sz="1200" u="sng" kern="1200">
                <a:solidFill>
                  <a:schemeClr val="tx1"/>
                </a:solidFill>
                <a:effectLst/>
                <a:latin typeface="+mn-lt"/>
                <a:ea typeface="+mn-ea"/>
                <a:cs typeface="+mn-cs"/>
              </a:rPr>
              <a:t>検知</a:t>
            </a:r>
            <a:r>
              <a:rPr kumimoji="1" lang="ja-JP" altLang="ja-JP" sz="1200" kern="1200">
                <a:solidFill>
                  <a:schemeClr val="tx1"/>
                </a:solidFill>
                <a:effectLst/>
                <a:latin typeface="+mn-lt"/>
                <a:ea typeface="+mn-ea"/>
                <a:cs typeface="+mn-cs"/>
              </a:rPr>
              <a:t>することができます．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また，侵入者が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を無効化しようとしても</a:t>
            </a:r>
            <a:r>
              <a:rPr kumimoji="1" lang="ja-JP" altLang="en-US" sz="1200" kern="1200">
                <a:solidFill>
                  <a:schemeClr val="tx1"/>
                </a:solidFill>
                <a:effectLst/>
                <a:latin typeface="+mn-lt"/>
                <a:ea typeface="+mn-ea"/>
                <a:cs typeface="+mn-cs"/>
              </a:rPr>
              <a:t>侵入者</a:t>
            </a:r>
            <a:r>
              <a:rPr kumimoji="1" lang="ja-JP" altLang="ja-JP" sz="1200" kern="1200">
                <a:solidFill>
                  <a:schemeClr val="tx1"/>
                </a:solidFill>
                <a:effectLst/>
                <a:latin typeface="+mn-lt"/>
                <a:ea typeface="+mn-ea"/>
                <a:cs typeface="+mn-cs"/>
              </a:rPr>
              <a:t>が先に</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に対して攻撃を行うのが難しいというのも</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オフロードの利点の１つです．</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の外にある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a:t>
            </a:r>
            <a:r>
              <a:rPr kumimoji="1" lang="ja-JP" altLang="en-US" sz="1200" kern="1200">
                <a:solidFill>
                  <a:schemeClr val="tx1"/>
                </a:solidFill>
                <a:effectLst/>
                <a:latin typeface="+mn-lt"/>
                <a:ea typeface="+mn-ea"/>
                <a:cs typeface="+mn-cs"/>
              </a:rPr>
              <a:t>上の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データを解析し侵入を検知します．</a:t>
            </a:r>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a:t>
            </a:fld>
            <a:endParaRPr kumimoji="1" lang="ja-JP" altLang="en-US"/>
          </a:p>
        </p:txBody>
      </p:sp>
    </p:spTree>
    <p:extLst>
      <p:ext uri="{BB962C8B-B14F-4D97-AF65-F5344CB8AC3E}">
        <p14:creationId xmlns:p14="http://schemas.microsoft.com/office/powerpoint/2010/main" val="39700447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P" altLang="ja-JP">
                <a:solidFill>
                  <a:srgbClr val="FF0000"/>
                </a:solidFill>
              </a:rPr>
              <a:t>スペースがあっても図のフォントを大きくしすぎない</a:t>
            </a:r>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47</a:t>
            </a:fld>
            <a:endParaRPr kumimoji="1" lang="ja-JP" altLang="en-US"/>
          </a:p>
        </p:txBody>
      </p:sp>
    </p:spTree>
    <p:extLst>
      <p:ext uri="{BB962C8B-B14F-4D97-AF65-F5344CB8AC3E}">
        <p14:creationId xmlns:p14="http://schemas.microsoft.com/office/powerpoint/2010/main" val="37793735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P" altLang="ja-JP">
                <a:solidFill>
                  <a:srgbClr val="FF0000"/>
                </a:solidFill>
              </a:rPr>
              <a:t>ブロッキング、共有メモリ、共有メモリ（スリープなし）を比較</a:t>
            </a:r>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48</a:t>
            </a:fld>
            <a:endParaRPr kumimoji="1" lang="ja-JP" altLang="en-US"/>
          </a:p>
        </p:txBody>
      </p:sp>
    </p:spTree>
    <p:extLst>
      <p:ext uri="{BB962C8B-B14F-4D97-AF65-F5344CB8AC3E}">
        <p14:creationId xmlns:p14="http://schemas.microsoft.com/office/powerpoint/2010/main" val="183931817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JP" altLang="ja-JP">
                <a:solidFill>
                  <a:srgbClr val="FF0000"/>
                </a:solidFill>
              </a:rPr>
              <a:t>有名なベンチマーク以外ではプログラム名は意味をなさないので出さない</a:t>
            </a:r>
          </a:p>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50</a:t>
            </a:fld>
            <a:endParaRPr kumimoji="1" lang="ja-JP" altLang="en-US"/>
          </a:p>
        </p:txBody>
      </p:sp>
    </p:spTree>
    <p:extLst>
      <p:ext uri="{BB962C8B-B14F-4D97-AF65-F5344CB8AC3E}">
        <p14:creationId xmlns:p14="http://schemas.microsoft.com/office/powerpoint/2010/main" val="347759556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・プログラムの全体実行時間もある程度減少できましたが、それでも</a:t>
            </a:r>
            <a:r>
              <a:rPr kumimoji="1" lang="en-US" altLang="ja-JP" dirty="0"/>
              <a:t>20</a:t>
            </a:r>
            <a:r>
              <a:rPr kumimoji="1" lang="ja-JP" altLang="en-US"/>
              <a:t>倍の差が出てしまいました。</a:t>
            </a: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51</a:t>
            </a:fld>
            <a:endParaRPr kumimoji="1" lang="ja-JP" altLang="en-US"/>
          </a:p>
        </p:txBody>
      </p:sp>
    </p:spTree>
    <p:extLst>
      <p:ext uri="{BB962C8B-B14F-4D97-AF65-F5344CB8AC3E}">
        <p14:creationId xmlns:p14="http://schemas.microsoft.com/office/powerpoint/2010/main" val="40143020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52</a:t>
            </a:fld>
            <a:endParaRPr kumimoji="1" lang="ja-JP" altLang="en-US"/>
          </a:p>
        </p:txBody>
      </p:sp>
    </p:spTree>
    <p:extLst>
      <p:ext uri="{BB962C8B-B14F-4D97-AF65-F5344CB8AC3E}">
        <p14:creationId xmlns:p14="http://schemas.microsoft.com/office/powerpoint/2010/main" val="1489627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しかし，</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でメモリが暗号化された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を</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の外から監視を行うことには問題点が</a:t>
            </a:r>
            <a:r>
              <a:rPr kumimoji="1" lang="en-US" altLang="ja-JP" sz="1200" kern="1200" dirty="0">
                <a:solidFill>
                  <a:schemeClr val="tx1"/>
                </a:solidFill>
                <a:effectLst/>
                <a:latin typeface="+mn-lt"/>
                <a:ea typeface="+mn-ea"/>
                <a:cs typeface="+mn-cs"/>
              </a:rPr>
              <a:t>2</a:t>
            </a:r>
            <a:r>
              <a:rPr kumimoji="1" lang="ja-JP" altLang="ja-JP" sz="1200" kern="1200">
                <a:solidFill>
                  <a:schemeClr val="tx1"/>
                </a:solidFill>
                <a:effectLst/>
                <a:latin typeface="+mn-lt"/>
                <a:ea typeface="+mn-ea"/>
                <a:cs typeface="+mn-cs"/>
              </a:rPr>
              <a:t>つあります．</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1</a:t>
            </a:r>
            <a:r>
              <a:rPr kumimoji="1" lang="ja-JP" altLang="ja-JP" sz="1200" kern="1200">
                <a:solidFill>
                  <a:schemeClr val="tx1"/>
                </a:solidFill>
                <a:effectLst/>
                <a:latin typeface="+mn-lt"/>
                <a:ea typeface="+mn-ea"/>
                <a:cs typeface="+mn-cs"/>
              </a:rPr>
              <a:t>つめは</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によってメモリが暗号化された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は外から監視を行うことが</a:t>
            </a:r>
            <a:r>
              <a:rPr kumimoji="1" lang="ja-JP" altLang="ja-JP" sz="1200" u="sng" kern="1200">
                <a:solidFill>
                  <a:srgbClr val="FF0000"/>
                </a:solidFill>
                <a:effectLst/>
                <a:latin typeface="+mn-lt"/>
                <a:ea typeface="+mn-ea"/>
                <a:cs typeface="+mn-cs"/>
              </a:rPr>
              <a:t>できない</a:t>
            </a:r>
            <a:r>
              <a:rPr kumimoji="1" lang="ja-JP" altLang="ja-JP" sz="1200" kern="1200">
                <a:solidFill>
                  <a:schemeClr val="tx1"/>
                </a:solidFill>
                <a:effectLst/>
                <a:latin typeface="+mn-lt"/>
                <a:ea typeface="+mn-ea"/>
                <a:cs typeface="+mn-cs"/>
              </a:rPr>
              <a:t>という点です．これは，</a:t>
            </a:r>
            <a:r>
              <a:rPr kumimoji="1" lang="ja-JP" altLang="en-US"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a:t>
            </a:r>
            <a:r>
              <a:rPr kumimoji="1" lang="ja-JP" altLang="ja-JP" sz="1200" kern="1200">
                <a:solidFill>
                  <a:schemeClr val="tx1"/>
                </a:solidFill>
                <a:effectLst/>
                <a:latin typeface="+mn-lt"/>
                <a:ea typeface="+mn-ea"/>
                <a:cs typeface="+mn-cs"/>
              </a:rPr>
              <a:t>メモリが暗号化されているため，オフロードされた</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のメモリを解析することができないからです．</a:t>
            </a:r>
            <a:r>
              <a:rPr kumimoji="1" lang="ja-JP" altLang="en-US" sz="1200" kern="1200">
                <a:solidFill>
                  <a:schemeClr val="tx1"/>
                </a:solidFill>
                <a:effectLst/>
                <a:latin typeface="+mn-lt"/>
                <a:ea typeface="+mn-ea"/>
                <a:cs typeface="+mn-cs"/>
              </a:rPr>
              <a:t>また，</a:t>
            </a:r>
            <a:r>
              <a:rPr kumimoji="1" lang="en-US" altLang="ja-JP" sz="1200" kern="1200" dirty="0">
                <a:solidFill>
                  <a:schemeClr val="tx1"/>
                </a:solidFill>
                <a:effectLst/>
                <a:latin typeface="+mn-lt"/>
                <a:ea typeface="+mn-ea"/>
                <a:cs typeface="+mn-cs"/>
              </a:rPr>
              <a:t>SEV</a:t>
            </a:r>
            <a:r>
              <a:rPr kumimoji="1" lang="ja-JP" altLang="en-US" sz="1200" kern="1200">
                <a:solidFill>
                  <a:schemeClr val="tx1"/>
                </a:solidFill>
                <a:effectLst/>
                <a:latin typeface="+mn-lt"/>
                <a:ea typeface="+mn-ea"/>
                <a:cs typeface="+mn-cs"/>
              </a:rPr>
              <a:t>のメモリ</a:t>
            </a:r>
            <a:r>
              <a:rPr kumimoji="1" lang="ja-JP" altLang="ja-JP" sz="1200" kern="1200">
                <a:solidFill>
                  <a:schemeClr val="tx1"/>
                </a:solidFill>
                <a:effectLst/>
                <a:latin typeface="+mn-lt"/>
                <a:ea typeface="+mn-ea"/>
                <a:cs typeface="+mn-cs"/>
              </a:rPr>
              <a:t>暗号鍵は</a:t>
            </a:r>
            <a:r>
              <a:rPr kumimoji="1" lang="en-US" altLang="ja-JP" sz="1200" kern="1200" dirty="0">
                <a:solidFill>
                  <a:schemeClr val="tx1"/>
                </a:solidFill>
                <a:effectLst/>
                <a:latin typeface="+mn-lt"/>
                <a:ea typeface="+mn-ea"/>
                <a:cs typeface="+mn-cs"/>
              </a:rPr>
              <a:t>CPU</a:t>
            </a:r>
            <a:r>
              <a:rPr kumimoji="1" lang="ja-JP" altLang="ja-JP" sz="1200" kern="1200">
                <a:solidFill>
                  <a:schemeClr val="tx1"/>
                </a:solidFill>
                <a:effectLst/>
                <a:latin typeface="+mn-lt"/>
                <a:ea typeface="+mn-ea"/>
                <a:cs typeface="+mn-cs"/>
              </a:rPr>
              <a:t>によって守られているため，暗号化されたメモリを</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の外で復号する手段がな</a:t>
            </a:r>
            <a:r>
              <a:rPr kumimoji="1" lang="ja-JP" altLang="en-US" sz="1200" kern="1200">
                <a:solidFill>
                  <a:schemeClr val="tx1"/>
                </a:solidFill>
                <a:effectLst/>
                <a:latin typeface="+mn-lt"/>
                <a:ea typeface="+mn-ea"/>
                <a:cs typeface="+mn-cs"/>
              </a:rPr>
              <a:t>く，</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の監視を行うことができません．</a:t>
            </a:r>
            <a:endParaRPr kumimoji="1" lang="en-US"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2</a:t>
            </a:r>
            <a:r>
              <a:rPr kumimoji="1" lang="ja-JP" altLang="en-US" sz="1200" kern="1200">
                <a:solidFill>
                  <a:schemeClr val="tx1"/>
                </a:solidFill>
                <a:effectLst/>
                <a:latin typeface="+mn-lt"/>
                <a:ea typeface="+mn-ea"/>
                <a:cs typeface="+mn-cs"/>
              </a:rPr>
              <a:t>つ目は</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経由で機密情報が漏洩する恐れがあ</a:t>
            </a:r>
            <a:r>
              <a:rPr kumimoji="1" lang="ja-JP" altLang="en-US" sz="1200" kern="1200">
                <a:solidFill>
                  <a:schemeClr val="tx1"/>
                </a:solidFill>
                <a:effectLst/>
                <a:latin typeface="+mn-lt"/>
                <a:ea typeface="+mn-ea"/>
                <a:cs typeface="+mn-cs"/>
              </a:rPr>
              <a:t>るということです</a:t>
            </a:r>
            <a:r>
              <a:rPr kumimoji="1" lang="ja-JP" altLang="ja-JP" sz="1200" kern="1200">
                <a:solidFill>
                  <a:schemeClr val="tx1"/>
                </a:solidFill>
                <a:effectLst/>
                <a:latin typeface="+mn-lt"/>
                <a:ea typeface="+mn-ea"/>
                <a:cs typeface="+mn-cs"/>
              </a:rPr>
              <a:t>．</a:t>
            </a:r>
            <a:r>
              <a:rPr kumimoji="1" lang="ja-JP" altLang="en-US" sz="1200" kern="1200">
                <a:solidFill>
                  <a:schemeClr val="tx1"/>
                </a:solidFill>
                <a:effectLst/>
                <a:latin typeface="+mn-lt"/>
                <a:ea typeface="+mn-ea"/>
                <a:cs typeface="+mn-cs"/>
              </a:rPr>
              <a:t>これは，</a:t>
            </a:r>
            <a:r>
              <a:rPr kumimoji="1" lang="en-US" altLang="ja-JP" sz="1200" kern="1200" dirty="0">
                <a:solidFill>
                  <a:schemeClr val="tx1"/>
                </a:solidFill>
                <a:effectLst/>
                <a:latin typeface="+mn-lt"/>
                <a:ea typeface="+mn-ea"/>
                <a:cs typeface="+mn-cs"/>
              </a:rPr>
              <a:t>IDS</a:t>
            </a:r>
            <a:r>
              <a:rPr kumimoji="1" lang="ja-JP" altLang="en-US" sz="1200" kern="1200">
                <a:solidFill>
                  <a:schemeClr val="tx1"/>
                </a:solidFill>
                <a:effectLst/>
                <a:latin typeface="+mn-lt"/>
                <a:ea typeface="+mn-ea"/>
                <a:cs typeface="+mn-cs"/>
              </a:rPr>
              <a:t>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のメモリ上の機密情報を取得することがあるため，内部犯が</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を</a:t>
            </a:r>
            <a:r>
              <a:rPr kumimoji="1" lang="ja-JP" altLang="ja-JP" sz="1200" u="sng" kern="1200">
                <a:solidFill>
                  <a:schemeClr val="tx1"/>
                </a:solidFill>
                <a:effectLst/>
                <a:latin typeface="+mn-lt"/>
                <a:ea typeface="+mn-ea"/>
                <a:cs typeface="+mn-cs"/>
              </a:rPr>
              <a:t>攻撃する</a:t>
            </a:r>
            <a:r>
              <a:rPr kumimoji="1" lang="ja-JP" altLang="ja-JP" sz="1200" kern="1200">
                <a:solidFill>
                  <a:schemeClr val="tx1"/>
                </a:solidFill>
                <a:effectLst/>
                <a:latin typeface="+mn-lt"/>
                <a:ea typeface="+mn-ea"/>
                <a:cs typeface="+mn-cs"/>
              </a:rPr>
              <a:t>こと</a:t>
            </a:r>
            <a:r>
              <a:rPr kumimoji="1" lang="ja-JP" altLang="en-US" sz="1200" kern="1200">
                <a:solidFill>
                  <a:schemeClr val="tx1"/>
                </a:solidFill>
                <a:effectLst/>
                <a:latin typeface="+mn-lt"/>
                <a:ea typeface="+mn-ea"/>
                <a:cs typeface="+mn-cs"/>
              </a:rPr>
              <a:t>によって，</a:t>
            </a:r>
            <a:r>
              <a:rPr kumimoji="1" lang="ja-JP" altLang="ja-JP" sz="1200" kern="1200">
                <a:solidFill>
                  <a:schemeClr val="tx1"/>
                </a:solidFill>
                <a:effectLst/>
                <a:latin typeface="+mn-lt"/>
                <a:ea typeface="+mn-ea"/>
                <a:cs typeface="+mn-cs"/>
              </a:rPr>
              <a:t>その機密情報を取得できてし</a:t>
            </a:r>
            <a:r>
              <a:rPr kumimoji="1" lang="ja-JP" altLang="en-US" sz="1200" kern="1200">
                <a:solidFill>
                  <a:schemeClr val="tx1"/>
                </a:solidFill>
                <a:effectLst/>
                <a:latin typeface="+mn-lt"/>
                <a:ea typeface="+mn-ea"/>
                <a:cs typeface="+mn-cs"/>
              </a:rPr>
              <a:t>まうからです</a:t>
            </a:r>
            <a:r>
              <a:rPr kumimoji="1" lang="ja-JP" altLang="ja-JP" sz="1200" kern="1200">
                <a:solidFill>
                  <a:schemeClr val="tx1"/>
                </a:solidFill>
                <a:effectLst/>
                <a:latin typeface="+mn-lt"/>
                <a:ea typeface="+mn-ea"/>
                <a:cs typeface="+mn-cs"/>
              </a:rPr>
              <a:t>．</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5</a:t>
            </a:fld>
            <a:endParaRPr kumimoji="1" lang="ja-JP" altLang="en-US"/>
          </a:p>
        </p:txBody>
      </p:sp>
    </p:spTree>
    <p:extLst>
      <p:ext uri="{BB962C8B-B14F-4D97-AF65-F5344CB8AC3E}">
        <p14:creationId xmlns:p14="http://schemas.microsoft.com/office/powerpoint/2010/main" val="2183514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そのため，</a:t>
            </a:r>
            <a:r>
              <a:rPr kumimoji="1" lang="en-US" altLang="ja-JP" sz="1200" kern="1200" dirty="0">
                <a:solidFill>
                  <a:schemeClr val="tx1"/>
                </a:solidFill>
                <a:effectLst/>
                <a:latin typeface="+mn-lt"/>
                <a:ea typeface="+mn-ea"/>
                <a:cs typeface="+mn-cs"/>
              </a:rPr>
              <a:t>SEV</a:t>
            </a:r>
            <a:r>
              <a:rPr kumimoji="1" lang="ja-JP" altLang="ja-JP" sz="1200" kern="1200">
                <a:solidFill>
                  <a:schemeClr val="tx1"/>
                </a:solidFill>
                <a:effectLst/>
                <a:latin typeface="+mn-lt"/>
                <a:ea typeface="+mn-ea"/>
                <a:cs typeface="+mn-cs"/>
              </a:rPr>
              <a:t>を用いてメモリが暗号化された</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に対して安全な</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オフロードを実現する</a:t>
            </a:r>
            <a:r>
              <a:rPr kumimoji="1" lang="en-US" altLang="ja-JP" sz="1200" kern="1200" dirty="0" err="1">
                <a:solidFill>
                  <a:schemeClr val="tx1"/>
                </a:solidFill>
                <a:effectLst/>
                <a:latin typeface="+mn-lt"/>
                <a:ea typeface="+mn-ea"/>
                <a:cs typeface="+mn-cs"/>
              </a:rPr>
              <a:t>SEVmonitor</a:t>
            </a:r>
            <a:r>
              <a:rPr kumimoji="1" lang="ja-JP" altLang="ja-JP" sz="1200" kern="1200">
                <a:solidFill>
                  <a:schemeClr val="tx1"/>
                </a:solidFill>
                <a:effectLst/>
                <a:latin typeface="+mn-lt"/>
                <a:ea typeface="+mn-ea"/>
                <a:cs typeface="+mn-cs"/>
              </a:rPr>
              <a:t>を提案します．</a:t>
            </a:r>
            <a:r>
              <a:rPr kumimoji="1" lang="en-US" altLang="ja-JP" sz="1200" kern="1200" dirty="0" err="1">
                <a:solidFill>
                  <a:schemeClr val="tx1"/>
                </a:solidFill>
                <a:effectLst/>
                <a:latin typeface="+mn-lt"/>
                <a:ea typeface="+mn-ea"/>
                <a:cs typeface="+mn-cs"/>
              </a:rPr>
              <a:t>SEVmonitor</a:t>
            </a:r>
            <a:r>
              <a:rPr kumimoji="1" lang="ja-JP" altLang="ja-JP" sz="1200" kern="1200">
                <a:solidFill>
                  <a:schemeClr val="tx1"/>
                </a:solidFill>
                <a:effectLst/>
                <a:latin typeface="+mn-lt"/>
                <a:ea typeface="+mn-ea"/>
                <a:cs typeface="+mn-cs"/>
              </a:rPr>
              <a:t>では，</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内でメモリデータを取得するエージェントを安全に動作させます．エージェントは監視対象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内に</a:t>
            </a:r>
            <a:r>
              <a:rPr kumimoji="1" lang="ja-JP" altLang="en-US" sz="1200" kern="1200">
                <a:solidFill>
                  <a:schemeClr val="tx1"/>
                </a:solidFill>
                <a:effectLst/>
                <a:latin typeface="+mn-lt"/>
                <a:ea typeface="+mn-ea"/>
                <a:cs typeface="+mn-cs"/>
              </a:rPr>
              <a:t>インストールされる</a:t>
            </a:r>
            <a:r>
              <a:rPr kumimoji="1" lang="ja-JP" altLang="ja-JP" sz="1200" kern="1200">
                <a:solidFill>
                  <a:schemeClr val="tx1"/>
                </a:solidFill>
                <a:effectLst/>
                <a:latin typeface="+mn-lt"/>
                <a:ea typeface="+mn-ea"/>
                <a:cs typeface="+mn-cs"/>
              </a:rPr>
              <a:t>小さなソフトウェアのことです．監視対象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内からメモリ情報を取得するため，メモリが暗号化されていても</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の外から監視を行うことができます． 通信の流れとしては</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が必要とする</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データのアドレスをエージェントに送信し</a:t>
            </a:r>
            <a:r>
              <a:rPr kumimoji="1" lang="ja-JP" altLang="en-US" sz="1200" kern="1200">
                <a:solidFill>
                  <a:schemeClr val="tx1"/>
                </a:solidFill>
                <a:effectLst/>
                <a:latin typeface="+mn-lt"/>
                <a:ea typeface="+mn-ea"/>
                <a:cs typeface="+mn-cs"/>
              </a:rPr>
              <a:t>ます．</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データとは監視対象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の監視に必要なメモリ上のデータのことです．エ</a:t>
            </a:r>
            <a:r>
              <a:rPr kumimoji="1" lang="ja-JP" altLang="ja-JP" sz="1200" kern="1200">
                <a:solidFill>
                  <a:schemeClr val="tx1"/>
                </a:solidFill>
                <a:effectLst/>
                <a:latin typeface="+mn-lt"/>
                <a:ea typeface="+mn-ea"/>
                <a:cs typeface="+mn-cs"/>
              </a:rPr>
              <a:t>ージェントはそのアドレスに対応するメモリデータを取得し，</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の</a:t>
            </a:r>
            <a:r>
              <a:rPr kumimoji="1" lang="ja-JP" altLang="ja-JP" sz="1200" kern="1200">
                <a:solidFill>
                  <a:schemeClr val="tx1"/>
                </a:solidFill>
                <a:effectLst/>
                <a:latin typeface="+mn-lt"/>
                <a:ea typeface="+mn-ea"/>
                <a:cs typeface="+mn-cs"/>
              </a:rPr>
              <a:t>外</a:t>
            </a:r>
            <a:r>
              <a:rPr kumimoji="1" lang="ja-JP" altLang="en-US" sz="1200" kern="1200">
                <a:solidFill>
                  <a:schemeClr val="tx1"/>
                </a:solidFill>
                <a:effectLst/>
                <a:latin typeface="+mn-lt"/>
                <a:ea typeface="+mn-ea"/>
                <a:cs typeface="+mn-cs"/>
              </a:rPr>
              <a:t>にある</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に</a:t>
            </a:r>
            <a:r>
              <a:rPr kumimoji="1" lang="ja-JP" altLang="en-US" sz="1200" kern="1200">
                <a:solidFill>
                  <a:schemeClr val="tx1"/>
                </a:solidFill>
                <a:effectLst/>
                <a:latin typeface="+mn-lt"/>
                <a:ea typeface="+mn-ea"/>
                <a:cs typeface="+mn-cs"/>
              </a:rPr>
              <a:t>返送する</a:t>
            </a:r>
            <a:r>
              <a:rPr kumimoji="1" lang="ja-JP" altLang="ja-JP" sz="1200" kern="1200">
                <a:solidFill>
                  <a:schemeClr val="tx1"/>
                </a:solidFill>
                <a:effectLst/>
                <a:latin typeface="+mn-lt"/>
                <a:ea typeface="+mn-ea"/>
                <a:cs typeface="+mn-cs"/>
              </a:rPr>
              <a:t>ことによって</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の監視を行います</a:t>
            </a:r>
            <a:r>
              <a:rPr kumimoji="1" lang="ja-JP" altLang="en-US" sz="1200" kern="120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r>
              <a:rPr lang="ja-JP" altLang="en-US"/>
              <a:t>また</a:t>
            </a:r>
            <a:r>
              <a:rPr lang="en-US" altLang="ja-JP" dirty="0"/>
              <a:t>IDS</a:t>
            </a:r>
            <a:r>
              <a:rPr lang="ja-JP" altLang="en-US"/>
              <a:t>も</a:t>
            </a:r>
            <a:r>
              <a:rPr lang="en-US" altLang="ja-JP" dirty="0"/>
              <a:t>SEV</a:t>
            </a:r>
            <a:r>
              <a:rPr lang="ja-JP" altLang="en-US"/>
              <a:t>を用いて暗号化された別の</a:t>
            </a:r>
            <a:r>
              <a:rPr lang="en-US" altLang="ja-JP" dirty="0"/>
              <a:t>VM</a:t>
            </a:r>
            <a:r>
              <a:rPr lang="ja-JP" altLang="en-US"/>
              <a:t>内で安全に実行することで内部犯からの情報漏洩を防ぎます．また，暗号通信を用いることでメモリデータの漏洩を防ぎます．</a:t>
            </a:r>
            <a:endParaRPr lang="en-JP"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lang="x-none" altLang="ja-JP">
              <a:solidFill>
                <a:srgbClr val="FF0000"/>
              </a:solidFill>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6</a:t>
            </a:fld>
            <a:endParaRPr kumimoji="1" lang="ja-JP" altLang="en-US"/>
          </a:p>
        </p:txBody>
      </p:sp>
    </p:spTree>
    <p:extLst>
      <p:ext uri="{BB962C8B-B14F-4D97-AF65-F5344CB8AC3E}">
        <p14:creationId xmlns:p14="http://schemas.microsoft.com/office/powerpoint/2010/main" val="1396201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監視対象</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内にあるエージェントが</a:t>
            </a:r>
            <a:r>
              <a:rPr kumimoji="1" lang="ja-JP" altLang="en-US" sz="1200" kern="1200">
                <a:solidFill>
                  <a:schemeClr val="tx1"/>
                </a:solidFill>
                <a:effectLst/>
                <a:latin typeface="+mn-lt"/>
                <a:ea typeface="+mn-ea"/>
                <a:cs typeface="+mn-cs"/>
              </a:rPr>
              <a:t>侵入者から</a:t>
            </a:r>
            <a:r>
              <a:rPr kumimoji="1" lang="ja-JP" altLang="ja-JP" sz="1200" kern="1200">
                <a:solidFill>
                  <a:schemeClr val="tx1"/>
                </a:solidFill>
                <a:effectLst/>
                <a:latin typeface="+mn-lt"/>
                <a:ea typeface="+mn-ea"/>
                <a:cs typeface="+mn-cs"/>
              </a:rPr>
              <a:t>攻撃を受けてしまうと</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が正しくメモリデータが取得できず</a:t>
            </a:r>
            <a:r>
              <a:rPr kumimoji="1" lang="en-US" altLang="ja-JP" sz="1200" kern="1200" dirty="0">
                <a:solidFill>
                  <a:schemeClr val="tx1"/>
                </a:solidFill>
                <a:effectLst/>
                <a:latin typeface="+mn-lt"/>
                <a:ea typeface="+mn-ea"/>
                <a:cs typeface="+mn-cs"/>
              </a:rPr>
              <a:t>VM</a:t>
            </a:r>
            <a:r>
              <a:rPr kumimoji="1" lang="ja-JP" altLang="ja-JP" sz="1200" kern="1200">
                <a:solidFill>
                  <a:schemeClr val="tx1"/>
                </a:solidFill>
                <a:effectLst/>
                <a:latin typeface="+mn-lt"/>
                <a:ea typeface="+mn-ea"/>
                <a:cs typeface="+mn-cs"/>
              </a:rPr>
              <a:t>の監視を行えなくなってしまうため，エージェントは安全に動作し続ける必要があります．</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そのため，監視対象</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内にさらに隔離領域を作成し，その中に監視対象のシステムを閉じ込めます．そして，その隔離領域の外側にエージェントを配置することによってシステムに依存せず，安全にエージェントが動作することができます．</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隔離環境の種類によって，</a:t>
            </a:r>
            <a:r>
              <a:rPr kumimoji="1" lang="ja-JP" altLang="ja-JP" sz="1200" kern="1200">
                <a:solidFill>
                  <a:schemeClr val="tx1"/>
                </a:solidFill>
                <a:effectLst/>
                <a:latin typeface="+mn-lt"/>
                <a:ea typeface="+mn-ea"/>
                <a:cs typeface="+mn-cs"/>
              </a:rPr>
              <a:t>安全性や、性能、実装の容易さなど，様々なトレードオフがあります．</a:t>
            </a:r>
            <a:endParaRPr kumimoji="1" lang="en-US" altLang="ja-JP" sz="1200" kern="1200" dirty="0">
              <a:solidFill>
                <a:schemeClr val="tx1"/>
              </a:solidFill>
              <a:effectLst/>
              <a:latin typeface="+mn-lt"/>
              <a:ea typeface="+mn-ea"/>
              <a:cs typeface="+mn-cs"/>
            </a:endParaRPr>
          </a:p>
          <a:p>
            <a:r>
              <a:rPr kumimoji="1" lang="ja-JP" altLang="ja-JP" sz="1200" kern="1200">
                <a:solidFill>
                  <a:schemeClr val="tx1"/>
                </a:solidFill>
                <a:effectLst/>
                <a:latin typeface="+mn-lt"/>
                <a:ea typeface="+mn-ea"/>
                <a:cs typeface="+mn-cs"/>
              </a:rPr>
              <a:t>次のスライド</a:t>
            </a:r>
            <a:r>
              <a:rPr kumimoji="1" lang="ja-JP" altLang="en-US" sz="1200" kern="1200">
                <a:solidFill>
                  <a:schemeClr val="tx1"/>
                </a:solidFill>
                <a:effectLst/>
                <a:latin typeface="+mn-lt"/>
                <a:ea typeface="+mn-ea"/>
                <a:cs typeface="+mn-cs"/>
              </a:rPr>
              <a:t>から</a:t>
            </a:r>
            <a:r>
              <a:rPr kumimoji="1" lang="ja-JP" altLang="ja-JP" sz="1200" kern="1200">
                <a:solidFill>
                  <a:schemeClr val="tx1"/>
                </a:solidFill>
                <a:effectLst/>
                <a:latin typeface="+mn-lt"/>
                <a:ea typeface="+mn-ea"/>
                <a:cs typeface="+mn-cs"/>
              </a:rPr>
              <a:t>はそれぞれの</a:t>
            </a:r>
            <a:r>
              <a:rPr kumimoji="1" lang="ja-JP" altLang="en-US" sz="1200" kern="1200">
                <a:solidFill>
                  <a:schemeClr val="tx1"/>
                </a:solidFill>
                <a:effectLst/>
                <a:latin typeface="+mn-lt"/>
                <a:ea typeface="+mn-ea"/>
                <a:cs typeface="+mn-cs"/>
              </a:rPr>
              <a:t>隔離領域の種類における</a:t>
            </a:r>
            <a:r>
              <a:rPr kumimoji="1" lang="ja-JP" altLang="ja-JP" sz="1200" kern="1200">
                <a:solidFill>
                  <a:schemeClr val="tx1"/>
                </a:solidFill>
                <a:effectLst/>
                <a:latin typeface="+mn-lt"/>
                <a:ea typeface="+mn-ea"/>
                <a:cs typeface="+mn-cs"/>
              </a:rPr>
              <a:t>トレードオフ</a:t>
            </a:r>
            <a:r>
              <a:rPr kumimoji="1" lang="ja-JP" altLang="en-US" sz="1200" kern="1200">
                <a:solidFill>
                  <a:schemeClr val="tx1"/>
                </a:solidFill>
                <a:effectLst/>
                <a:latin typeface="+mn-lt"/>
                <a:ea typeface="+mn-ea"/>
                <a:cs typeface="+mn-cs"/>
              </a:rPr>
              <a:t>について</a:t>
            </a:r>
            <a:r>
              <a:rPr kumimoji="1" lang="ja-JP" altLang="ja-JP" sz="1200" kern="1200">
                <a:solidFill>
                  <a:schemeClr val="tx1"/>
                </a:solidFill>
                <a:effectLst/>
                <a:latin typeface="+mn-lt"/>
                <a:ea typeface="+mn-ea"/>
                <a:cs typeface="+mn-cs"/>
              </a:rPr>
              <a:t>説明していきます</a:t>
            </a:r>
            <a:r>
              <a:rPr lang="ja-JP" altLang="ja-JP">
                <a:effectLst/>
              </a:rPr>
              <a:t> </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7</a:t>
            </a:fld>
            <a:endParaRPr kumimoji="1" lang="ja-JP" altLang="en-US"/>
          </a:p>
        </p:txBody>
      </p:sp>
    </p:spTree>
    <p:extLst>
      <p:ext uri="{BB962C8B-B14F-4D97-AF65-F5344CB8AC3E}">
        <p14:creationId xmlns:p14="http://schemas.microsoft.com/office/powerpoint/2010/main" val="1720071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１つ目は</a:t>
            </a:r>
            <a:r>
              <a:rPr lang="ja-JP" altLang="en-US"/>
              <a:t>監視対象システムを監視対象</a:t>
            </a:r>
            <a:r>
              <a:rPr lang="en-US" altLang="ja-JP" dirty="0"/>
              <a:t>VM</a:t>
            </a:r>
            <a:r>
              <a:rPr lang="ja-JP" altLang="en-US"/>
              <a:t>の内部に作成したコンテナ内で動かし，エージェントを</a:t>
            </a:r>
            <a:r>
              <a:rPr lang="en-JP" altLang="ja-JP"/>
              <a:t>OS内に配置</a:t>
            </a:r>
            <a:r>
              <a:rPr kumimoji="1" lang="ja-JP" altLang="en-US" sz="1200" kern="1200">
                <a:solidFill>
                  <a:schemeClr val="tx1"/>
                </a:solidFill>
                <a:effectLst/>
                <a:latin typeface="+mn-lt"/>
                <a:ea typeface="+mn-ea"/>
                <a:cs typeface="+mn-cs"/>
              </a:rPr>
              <a:t>することです．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a:solidFill>
                  <a:schemeClr val="tx1"/>
                </a:solidFill>
                <a:effectLst/>
                <a:latin typeface="+mn-lt"/>
                <a:ea typeface="+mn-ea"/>
                <a:cs typeface="+mn-cs"/>
              </a:rPr>
              <a:t>この</a:t>
            </a:r>
            <a:r>
              <a:rPr kumimoji="1" lang="ja-JP" altLang="en-US" sz="1200" kern="1200">
                <a:solidFill>
                  <a:schemeClr val="tx1"/>
                </a:solidFill>
                <a:effectLst/>
                <a:latin typeface="+mn-lt"/>
                <a:ea typeface="+mn-ea"/>
                <a:cs typeface="+mn-cs"/>
              </a:rPr>
              <a:t>環境</a:t>
            </a:r>
            <a:r>
              <a:rPr kumimoji="1" lang="ja-JP" altLang="ja-JP" sz="1200" kern="1200">
                <a:solidFill>
                  <a:schemeClr val="tx1"/>
                </a:solidFill>
                <a:effectLst/>
                <a:latin typeface="+mn-lt"/>
                <a:ea typeface="+mn-ea"/>
                <a:cs typeface="+mn-cs"/>
              </a:rPr>
              <a:t>では，</a:t>
            </a:r>
            <a:r>
              <a:rPr kumimoji="1" lang="ja-JP" altLang="en-US" sz="1200" kern="1200">
                <a:solidFill>
                  <a:schemeClr val="tx1"/>
                </a:solidFill>
                <a:effectLst/>
                <a:latin typeface="+mn-lt"/>
                <a:ea typeface="+mn-ea"/>
                <a:cs typeface="+mn-cs"/>
              </a:rPr>
              <a:t>コンテナは</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が提供している軽量な仮想化，システム性能がほとんど低下せず，</a:t>
            </a:r>
            <a:r>
              <a:rPr kumimoji="1" lang="ja-JP" altLang="ja-JP" sz="1200" kern="1200">
                <a:solidFill>
                  <a:schemeClr val="tx1"/>
                </a:solidFill>
                <a:effectLst/>
                <a:latin typeface="+mn-lt"/>
                <a:ea typeface="+mn-ea"/>
                <a:cs typeface="+mn-cs"/>
              </a:rPr>
              <a:t>エージェントはネットワーク通信機能などの</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の豊富な機能を使うことができます．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しかし，</a:t>
            </a:r>
            <a:r>
              <a:rPr kumimoji="1" lang="en-US" altLang="ja-JP" sz="1200" kern="1200" dirty="0">
                <a:solidFill>
                  <a:schemeClr val="tx1"/>
                </a:solidFill>
                <a:effectLst/>
                <a:latin typeface="+mn-lt"/>
                <a:ea typeface="+mn-ea"/>
                <a:cs typeface="+mn-cs"/>
              </a:rPr>
              <a:t>VM</a:t>
            </a:r>
            <a:r>
              <a:rPr kumimoji="1" lang="ja-JP" altLang="en-US" sz="1200" kern="1200">
                <a:solidFill>
                  <a:schemeClr val="tx1"/>
                </a:solidFill>
                <a:effectLst/>
                <a:latin typeface="+mn-lt"/>
                <a:ea typeface="+mn-ea"/>
                <a:cs typeface="+mn-cs"/>
              </a:rPr>
              <a:t>と比較してコンテナによる隔離は弱く，コンテナ経由で</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内のエージェントが</a:t>
            </a:r>
            <a:r>
              <a:rPr kumimoji="1" lang="ja-JP" altLang="ja-JP" sz="1200" kern="1200">
                <a:solidFill>
                  <a:schemeClr val="tx1"/>
                </a:solidFill>
                <a:effectLst/>
                <a:latin typeface="+mn-lt"/>
                <a:ea typeface="+mn-ea"/>
                <a:cs typeface="+mn-cs"/>
              </a:rPr>
              <a:t>攻撃を受け</a:t>
            </a:r>
            <a:r>
              <a:rPr kumimoji="1" lang="ja-JP" altLang="en-US" sz="1200" kern="1200">
                <a:solidFill>
                  <a:schemeClr val="tx1"/>
                </a:solidFill>
                <a:effectLst/>
                <a:latin typeface="+mn-lt"/>
                <a:ea typeface="+mn-ea"/>
                <a:cs typeface="+mn-cs"/>
              </a:rPr>
              <a:t>る可能性</a:t>
            </a:r>
            <a:r>
              <a:rPr kumimoji="1" lang="ja-JP" altLang="ja-JP" sz="1200" kern="1200">
                <a:solidFill>
                  <a:schemeClr val="tx1"/>
                </a:solidFill>
                <a:effectLst/>
                <a:latin typeface="+mn-lt"/>
                <a:ea typeface="+mn-ea"/>
                <a:cs typeface="+mn-cs"/>
              </a:rPr>
              <a:t>があります．</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a:solidFill>
                  <a:schemeClr val="tx1"/>
                </a:solidFill>
                <a:effectLst/>
                <a:latin typeface="+mn-lt"/>
                <a:ea typeface="+mn-ea"/>
                <a:cs typeface="+mn-cs"/>
              </a:rPr>
              <a:t>また，コンテナによる隔離を強くするためにコンテナには</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に変更を加えるなどといった権限を持っていません．そのため，コンテナ内のシステムも機能が制限される可能性があります．</a:t>
            </a:r>
            <a:endParaRPr kumimoji="1" lang="ja-JP" altLang="en-US"/>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8</a:t>
            </a:fld>
            <a:endParaRPr kumimoji="1" lang="ja-JP" altLang="en-US"/>
          </a:p>
        </p:txBody>
      </p:sp>
    </p:spTree>
    <p:extLst>
      <p:ext uri="{BB962C8B-B14F-4D97-AF65-F5344CB8AC3E}">
        <p14:creationId xmlns:p14="http://schemas.microsoft.com/office/powerpoint/2010/main" val="5226275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a:solidFill>
                  <a:schemeClr val="tx1"/>
                </a:solidFill>
                <a:effectLst/>
                <a:latin typeface="+mn-lt"/>
                <a:ea typeface="+mn-ea"/>
                <a:cs typeface="+mn-cs"/>
              </a:rPr>
              <a:t>１つ目の</a:t>
            </a:r>
            <a:r>
              <a:rPr kumimoji="1" lang="ja-JP" altLang="en-US" sz="1200" kern="1200">
                <a:solidFill>
                  <a:schemeClr val="tx1"/>
                </a:solidFill>
                <a:effectLst/>
                <a:latin typeface="+mn-lt"/>
                <a:ea typeface="+mn-ea"/>
                <a:cs typeface="+mn-cs"/>
              </a:rPr>
              <a:t>コンテナによる隔離に関して，</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内にエージェントの配置を行い</a:t>
            </a:r>
            <a:r>
              <a:rPr kumimoji="1" lang="ja-JP" altLang="en-US" sz="1200" kern="1200">
                <a:solidFill>
                  <a:schemeClr val="tx1"/>
                </a:solidFill>
                <a:effectLst/>
                <a:latin typeface="+mn-lt"/>
                <a:ea typeface="+mn-ea"/>
                <a:cs typeface="+mn-cs"/>
              </a:rPr>
              <a:t>ます．このエージェントは</a:t>
            </a:r>
            <a:r>
              <a:rPr kumimoji="1" lang="ja-JP" altLang="ja-JP" sz="1200" kern="1200">
                <a:solidFill>
                  <a:schemeClr val="tx1"/>
                </a:solidFill>
                <a:effectLst/>
                <a:latin typeface="+mn-lt"/>
                <a:ea typeface="+mn-ea"/>
                <a:cs typeface="+mn-cs"/>
              </a:rPr>
              <a:t>カーネルモジュール</a:t>
            </a:r>
            <a:r>
              <a:rPr kumimoji="1" lang="ja-JP" altLang="en-US" sz="1200" kern="1200">
                <a:solidFill>
                  <a:schemeClr val="tx1"/>
                </a:solidFill>
                <a:effectLst/>
                <a:latin typeface="+mn-lt"/>
                <a:ea typeface="+mn-ea"/>
                <a:cs typeface="+mn-cs"/>
              </a:rPr>
              <a:t>として</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内で動作を行います</a:t>
            </a:r>
            <a:r>
              <a:rPr kumimoji="1" lang="ja-JP" altLang="ja-JP" sz="1200" kern="1200">
                <a:solidFill>
                  <a:schemeClr val="tx1"/>
                </a:solidFill>
                <a:effectLst/>
                <a:latin typeface="+mn-lt"/>
                <a:ea typeface="+mn-ea"/>
                <a:cs typeface="+mn-cs"/>
              </a:rPr>
              <a:t>．</a:t>
            </a:r>
          </a:p>
          <a:p>
            <a:r>
              <a:rPr kumimoji="1" lang="ja-JP" altLang="ja-JP" sz="1200" kern="1200">
                <a:solidFill>
                  <a:schemeClr val="tx1"/>
                </a:solidFill>
                <a:effectLst/>
                <a:latin typeface="+mn-lt"/>
                <a:ea typeface="+mn-ea"/>
                <a:cs typeface="+mn-cs"/>
              </a:rPr>
              <a:t>従来の</a:t>
            </a:r>
            <a:r>
              <a:rPr kumimoji="1" lang="en-US" altLang="ja-JP" sz="1200" kern="1200" dirty="0">
                <a:solidFill>
                  <a:schemeClr val="tx1"/>
                </a:solidFill>
                <a:effectLst/>
                <a:latin typeface="+mn-lt"/>
                <a:ea typeface="+mn-ea"/>
                <a:cs typeface="+mn-cs"/>
              </a:rPr>
              <a:t>IDS</a:t>
            </a:r>
            <a:r>
              <a:rPr kumimoji="1" lang="ja-JP" altLang="ja-JP" sz="1200" kern="1200">
                <a:solidFill>
                  <a:schemeClr val="tx1"/>
                </a:solidFill>
                <a:effectLst/>
                <a:latin typeface="+mn-lt"/>
                <a:ea typeface="+mn-ea"/>
                <a:cs typeface="+mn-cs"/>
              </a:rPr>
              <a:t>オフロードでは物理アドレスへの変換が必要だったのですが，</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カーネル内にエージェントを配置することによって，</a:t>
            </a:r>
            <a:r>
              <a:rPr kumimoji="1" lang="ja-JP" altLang="en-US" sz="1200" kern="1200">
                <a:solidFill>
                  <a:schemeClr val="tx1"/>
                </a:solidFill>
                <a:effectLst/>
                <a:latin typeface="+mn-lt"/>
                <a:ea typeface="+mn-ea"/>
                <a:cs typeface="+mn-cs"/>
              </a:rPr>
              <a:t>エージェントが受信した</a:t>
            </a:r>
            <a:r>
              <a:rPr kumimoji="1" lang="en-US" altLang="ja-JP" sz="1200" kern="1200" dirty="0">
                <a:solidFill>
                  <a:schemeClr val="tx1"/>
                </a:solidFill>
                <a:effectLst/>
                <a:latin typeface="+mn-lt"/>
                <a:ea typeface="+mn-ea"/>
                <a:cs typeface="+mn-cs"/>
              </a:rPr>
              <a:t>OS</a:t>
            </a:r>
            <a:r>
              <a:rPr kumimoji="1" lang="ja-JP" altLang="ja-JP" sz="1200" kern="1200">
                <a:solidFill>
                  <a:schemeClr val="tx1"/>
                </a:solidFill>
                <a:effectLst/>
                <a:latin typeface="+mn-lt"/>
                <a:ea typeface="+mn-ea"/>
                <a:cs typeface="+mn-cs"/>
              </a:rPr>
              <a:t>データの仮想アドレスを</a:t>
            </a:r>
            <a:r>
              <a:rPr kumimoji="1" lang="ja-JP" altLang="en-US" sz="1200" kern="1200">
                <a:solidFill>
                  <a:schemeClr val="tx1"/>
                </a:solidFill>
                <a:effectLst/>
                <a:latin typeface="+mn-lt"/>
                <a:ea typeface="+mn-ea"/>
                <a:cs typeface="+mn-cs"/>
              </a:rPr>
              <a:t>そのまま</a:t>
            </a:r>
            <a:r>
              <a:rPr kumimoji="1" lang="ja-JP" altLang="ja-JP" sz="1200" kern="1200">
                <a:solidFill>
                  <a:schemeClr val="tx1"/>
                </a:solidFill>
                <a:effectLst/>
                <a:latin typeface="+mn-lt"/>
                <a:ea typeface="+mn-ea"/>
                <a:cs typeface="+mn-cs"/>
              </a:rPr>
              <a:t>用いて</a:t>
            </a:r>
            <a:r>
              <a:rPr kumimoji="1" lang="ja-JP" altLang="en-US" sz="1200" kern="1200">
                <a:solidFill>
                  <a:schemeClr val="tx1"/>
                </a:solidFill>
                <a:effectLst/>
                <a:latin typeface="+mn-lt"/>
                <a:ea typeface="+mn-ea"/>
                <a:cs typeface="+mn-cs"/>
              </a:rPr>
              <a:t>，</a:t>
            </a:r>
            <a:r>
              <a:rPr kumimoji="1" lang="ja-JP" altLang="ja-JP" sz="1200" kern="1200">
                <a:solidFill>
                  <a:schemeClr val="tx1"/>
                </a:solidFill>
                <a:effectLst/>
                <a:latin typeface="+mn-lt"/>
                <a:ea typeface="+mn-ea"/>
                <a:cs typeface="+mn-cs"/>
              </a:rPr>
              <a:t>メモリデータ効率よく取得することができます．</a:t>
            </a:r>
          </a:p>
          <a:p>
            <a:r>
              <a:rPr kumimoji="1" lang="ja-JP" altLang="ja-JP" sz="1200" kern="1200">
                <a:solidFill>
                  <a:schemeClr val="tx1"/>
                </a:solidFill>
                <a:effectLst/>
                <a:latin typeface="+mn-lt"/>
                <a:ea typeface="+mn-ea"/>
                <a:cs typeface="+mn-cs"/>
              </a:rPr>
              <a:t>エージェント</a:t>
            </a:r>
            <a:r>
              <a:rPr kumimoji="1" lang="ja-JP" altLang="en-US" sz="1200" kern="1200">
                <a:solidFill>
                  <a:schemeClr val="tx1"/>
                </a:solidFill>
                <a:effectLst/>
                <a:latin typeface="+mn-lt"/>
                <a:ea typeface="+mn-ea"/>
                <a:cs typeface="+mn-cs"/>
              </a:rPr>
              <a:t>は</a:t>
            </a:r>
            <a:r>
              <a:rPr kumimoji="1" lang="ja-JP" altLang="ja-JP" sz="1200" kern="1200">
                <a:solidFill>
                  <a:schemeClr val="tx1"/>
                </a:solidFill>
                <a:effectLst/>
                <a:latin typeface="+mn-lt"/>
                <a:ea typeface="+mn-ea"/>
                <a:cs typeface="+mn-cs"/>
              </a:rPr>
              <a:t>仮想ネットワーク</a:t>
            </a:r>
            <a:r>
              <a:rPr kumimoji="1" lang="ja-JP" altLang="en-US" sz="1200" kern="1200">
                <a:solidFill>
                  <a:schemeClr val="tx1"/>
                </a:solidFill>
                <a:effectLst/>
                <a:latin typeface="+mn-lt"/>
                <a:ea typeface="+mn-ea"/>
                <a:cs typeface="+mn-cs"/>
              </a:rPr>
              <a:t>または</a:t>
            </a:r>
            <a:r>
              <a:rPr kumimoji="1" lang="ja-JP" altLang="ja-JP" sz="1200" kern="1200">
                <a:solidFill>
                  <a:schemeClr val="tx1"/>
                </a:solidFill>
                <a:effectLst/>
                <a:latin typeface="+mn-lt"/>
                <a:ea typeface="+mn-ea"/>
                <a:cs typeface="+mn-cs"/>
              </a:rPr>
              <a:t>共有メモリを用い</a:t>
            </a:r>
            <a:r>
              <a:rPr kumimoji="1" lang="ja-JP" altLang="en-US" sz="1200" kern="1200">
                <a:solidFill>
                  <a:schemeClr val="tx1"/>
                </a:solidFill>
                <a:effectLst/>
                <a:latin typeface="+mn-lt"/>
                <a:ea typeface="+mn-ea"/>
                <a:cs typeface="+mn-cs"/>
              </a:rPr>
              <a:t>て</a:t>
            </a:r>
            <a:r>
              <a:rPr kumimoji="1" lang="en-US" altLang="ja-JP" sz="1200" kern="1200" dirty="0">
                <a:solidFill>
                  <a:schemeClr val="tx1"/>
                </a:solidFill>
                <a:effectLst/>
                <a:latin typeface="+mn-lt"/>
                <a:ea typeface="+mn-ea"/>
                <a:cs typeface="+mn-cs"/>
              </a:rPr>
              <a:t>IDS</a:t>
            </a:r>
            <a:r>
              <a:rPr kumimoji="1" lang="ja-JP" altLang="en-US" sz="1200" kern="1200">
                <a:solidFill>
                  <a:schemeClr val="tx1"/>
                </a:solidFill>
                <a:effectLst/>
                <a:latin typeface="+mn-lt"/>
                <a:ea typeface="+mn-ea"/>
                <a:cs typeface="+mn-cs"/>
              </a:rPr>
              <a:t>と暗号通信を行います．</a:t>
            </a:r>
            <a:endParaRPr kumimoji="1" lang="en-US" altLang="ja-JP" sz="1200" kern="1200" dirty="0">
              <a:solidFill>
                <a:schemeClr val="tx1"/>
              </a:solidFill>
              <a:effectLst/>
              <a:latin typeface="+mn-lt"/>
              <a:ea typeface="+mn-ea"/>
              <a:cs typeface="+mn-cs"/>
            </a:endParaRPr>
          </a:p>
          <a:p>
            <a:r>
              <a:rPr kumimoji="1" lang="ja-JP" altLang="en-US" sz="1200" kern="1200">
                <a:solidFill>
                  <a:schemeClr val="tx1"/>
                </a:solidFill>
                <a:effectLst/>
                <a:latin typeface="+mn-lt"/>
                <a:ea typeface="+mn-ea"/>
                <a:cs typeface="+mn-cs"/>
              </a:rPr>
              <a:t>仮想ネットワークを用いた通信では</a:t>
            </a:r>
            <a:r>
              <a:rPr kumimoji="1" lang="en-US" altLang="ja-JP" sz="1200" kern="1200" dirty="0">
                <a:solidFill>
                  <a:schemeClr val="tx1"/>
                </a:solidFill>
                <a:effectLst/>
                <a:latin typeface="+mn-lt"/>
                <a:ea typeface="+mn-ea"/>
                <a:cs typeface="+mn-cs"/>
              </a:rPr>
              <a:t>OS</a:t>
            </a:r>
            <a:r>
              <a:rPr kumimoji="1" lang="ja-JP" altLang="en-US" sz="1200" kern="1200">
                <a:solidFill>
                  <a:schemeClr val="tx1"/>
                </a:solidFill>
                <a:effectLst/>
                <a:latin typeface="+mn-lt"/>
                <a:ea typeface="+mn-ea"/>
                <a:cs typeface="+mn-cs"/>
              </a:rPr>
              <a:t>内の</a:t>
            </a:r>
            <a:r>
              <a:rPr kumimoji="1" lang="en-US" altLang="ja-JP" sz="1200" kern="1200" dirty="0">
                <a:solidFill>
                  <a:schemeClr val="tx1"/>
                </a:solidFill>
                <a:effectLst/>
                <a:latin typeface="+mn-lt"/>
                <a:ea typeface="+mn-ea"/>
                <a:cs typeface="+mn-cs"/>
              </a:rPr>
              <a:t>TCP/IP</a:t>
            </a:r>
            <a:r>
              <a:rPr kumimoji="1" lang="ja-JP" altLang="en-US" sz="1200" kern="1200">
                <a:solidFill>
                  <a:schemeClr val="tx1"/>
                </a:solidFill>
                <a:effectLst/>
                <a:latin typeface="+mn-lt"/>
                <a:ea typeface="+mn-ea"/>
                <a:cs typeface="+mn-cs"/>
              </a:rPr>
              <a:t>スタックを直接利用しています．</a:t>
            </a:r>
            <a:endParaRPr kumimoji="1" lang="en-US" altLang="ja-JP" sz="1200" kern="1200" dirty="0">
              <a:solidFill>
                <a:schemeClr val="tx1"/>
              </a:solidFill>
              <a:effectLst/>
              <a:latin typeface="+mn-lt"/>
              <a:ea typeface="+mn-ea"/>
              <a:cs typeface="+mn-cs"/>
            </a:endParaRPr>
          </a:p>
          <a:p>
            <a:r>
              <a:rPr lang="ja-JP" altLang="en-US">
                <a:effectLst/>
              </a:rPr>
              <a:t>なお，通信に共有メモリを利用するためには</a:t>
            </a:r>
            <a:r>
              <a:rPr lang="en-US" altLang="ja-JP" dirty="0">
                <a:effectLst/>
              </a:rPr>
              <a:t>SEV</a:t>
            </a:r>
            <a:r>
              <a:rPr lang="ja-JP" altLang="en-US">
                <a:effectLst/>
              </a:rPr>
              <a:t>によるメモリ暗号化の対象外とすることで通信を実現しております．</a:t>
            </a:r>
            <a:endParaRPr lang="en-US" altLang="ja-JP" dirty="0">
              <a:effectLst/>
            </a:endParaRPr>
          </a:p>
          <a:p>
            <a:endParaRPr lang="en-US" altLang="ja-JP" dirty="0">
              <a:effectLst/>
            </a:endParaRPr>
          </a:p>
          <a:p>
            <a:endParaRPr lang="en-US" altLang="ja-JP" dirty="0">
              <a:effectLst/>
            </a:endParaRPr>
          </a:p>
          <a:p>
            <a:r>
              <a:rPr lang="en-US" altLang="ja-JP" dirty="0">
                <a:effectLst/>
              </a:rPr>
              <a:t>///</a:t>
            </a:r>
            <a:r>
              <a:rPr lang="ja-JP" altLang="en-US">
                <a:effectLst/>
              </a:rPr>
              <a:t>カーネルモジュールは</a:t>
            </a:r>
            <a:r>
              <a:rPr lang="en-US" altLang="ja-JP" dirty="0">
                <a:effectLst/>
              </a:rPr>
              <a:t>OS</a:t>
            </a:r>
            <a:r>
              <a:rPr lang="ja-JP" altLang="en-US">
                <a:effectLst/>
              </a:rPr>
              <a:t>を選ばないことも利点かも</a:t>
            </a:r>
            <a:endParaRPr lang="en-US" altLang="ja-JP" dirty="0">
              <a:effectLst/>
            </a:endParaRPr>
          </a:p>
          <a:p>
            <a:endParaRPr lang="en-US" altLang="ja-JP" dirty="0">
              <a:effectLst/>
            </a:endParaRPr>
          </a:p>
          <a:p>
            <a:r>
              <a:rPr lang="en-US" altLang="ja-JP" dirty="0">
                <a:effectLst/>
              </a:rPr>
              <a:t>///IDS VM</a:t>
            </a:r>
            <a:r>
              <a:rPr lang="ja-JP" altLang="en-US">
                <a:effectLst/>
              </a:rPr>
              <a:t>，監視対象</a:t>
            </a:r>
            <a:r>
              <a:rPr lang="en-US" altLang="ja-JP" dirty="0">
                <a:effectLst/>
              </a:rPr>
              <a:t>VM</a:t>
            </a:r>
            <a:r>
              <a:rPr lang="ja-JP" altLang="en-US">
                <a:effectLst/>
              </a:rPr>
              <a:t>，コンテナはユーザが管理するらしい</a:t>
            </a:r>
            <a:endParaRPr lang="en-US" altLang="ja-JP" dirty="0">
              <a:effectLst/>
            </a:endParaRPr>
          </a:p>
          <a:p>
            <a:r>
              <a:rPr lang="en-US" altLang="ja-JP" dirty="0">
                <a:effectLst/>
              </a:rPr>
              <a:t>///</a:t>
            </a:r>
            <a:r>
              <a:rPr lang="ja-JP" altLang="en-US">
                <a:effectLst/>
              </a:rPr>
              <a:t>実際にユーザが使っているのは監視対象</a:t>
            </a:r>
            <a:r>
              <a:rPr lang="en-US" altLang="ja-JP" dirty="0">
                <a:effectLst/>
              </a:rPr>
              <a:t>VM</a:t>
            </a:r>
            <a:r>
              <a:rPr lang="ja-JP" altLang="en-US">
                <a:effectLst/>
              </a:rPr>
              <a:t>内のコンテナ</a:t>
            </a:r>
            <a:endParaRPr lang="en-US" altLang="ja-JP" dirty="0">
              <a:effectLst/>
            </a:endParaRPr>
          </a:p>
          <a:p>
            <a:endParaRPr lang="en-US" altLang="ja-JP" dirty="0">
              <a:effectLst/>
            </a:endParaRPr>
          </a:p>
          <a:p>
            <a:r>
              <a:rPr lang="en-US" altLang="ja-JP" dirty="0">
                <a:effectLst/>
              </a:rPr>
              <a:t>///</a:t>
            </a:r>
            <a:r>
              <a:rPr lang="ja-JP" altLang="en-US">
                <a:effectLst/>
              </a:rPr>
              <a:t>カーネルモジュール：</a:t>
            </a:r>
            <a:r>
              <a:rPr lang="en-US" altLang="ja-JP" dirty="0">
                <a:effectLst/>
              </a:rPr>
              <a:t>OS</a:t>
            </a:r>
            <a:r>
              <a:rPr lang="ja-JP" altLang="en-US">
                <a:effectLst/>
              </a:rPr>
              <a:t>カーネルの機能を拡張するためのプログラムのことです．</a:t>
            </a:r>
            <a:endParaRPr lang="en-US" altLang="ja-JP" dirty="0">
              <a:effectLst/>
            </a:endParaRPr>
          </a:p>
          <a:p>
            <a:r>
              <a:rPr lang="en-US" altLang="ja-JP" dirty="0">
                <a:effectLst/>
              </a:rPr>
              <a:t>///</a:t>
            </a:r>
            <a:r>
              <a:rPr lang="ja-JP" altLang="en-US">
                <a:effectLst/>
              </a:rPr>
              <a:t>今回は静的ではなく動的にモジュールを組み込んでいる．</a:t>
            </a:r>
            <a:endParaRPr lang="en-US" altLang="ja-JP" dirty="0">
              <a:effectLst/>
            </a:endParaRPr>
          </a:p>
        </p:txBody>
      </p:sp>
      <p:sp>
        <p:nvSpPr>
          <p:cNvPr id="4" name="スライド番号プレースホルダー 3"/>
          <p:cNvSpPr>
            <a:spLocks noGrp="1"/>
          </p:cNvSpPr>
          <p:nvPr>
            <p:ph type="sldNum" sz="quarter" idx="5"/>
          </p:nvPr>
        </p:nvSpPr>
        <p:spPr/>
        <p:txBody>
          <a:bodyPr/>
          <a:lstStyle/>
          <a:p>
            <a:fld id="{BDC47E92-C637-0945-B7B3-2E91776002A4}" type="slidenum">
              <a:rPr kumimoji="1" lang="ja-JP" altLang="en-US" smtClean="0"/>
              <a:t>9</a:t>
            </a:fld>
            <a:endParaRPr kumimoji="1" lang="ja-JP" altLang="en-US"/>
          </a:p>
        </p:txBody>
      </p:sp>
    </p:spTree>
    <p:extLst>
      <p:ext uri="{BB962C8B-B14F-4D97-AF65-F5344CB8AC3E}">
        <p14:creationId xmlns:p14="http://schemas.microsoft.com/office/powerpoint/2010/main" val="106479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CF1306-1076-5D48-996C-1B7322B72ABA}"/>
              </a:ext>
            </a:extLst>
          </p:cNvPr>
          <p:cNvSpPr>
            <a:spLocks noGrp="1"/>
          </p:cNvSpPr>
          <p:nvPr>
            <p:ph type="ctrTitle"/>
          </p:nvPr>
        </p:nvSpPr>
        <p:spPr>
          <a:xfrm>
            <a:off x="1524000" y="1122363"/>
            <a:ext cx="9144000" cy="2387600"/>
          </a:xfrm>
        </p:spPr>
        <p:txBody>
          <a:bodyPr anchor="b"/>
          <a:lstStyle>
            <a:lvl1pPr algn="ctr">
              <a:defRPr sz="6000" b="1" i="0">
                <a:latin typeface="Yu Mincho Demibold" panose="02020400000000000000" pitchFamily="18" charset="-128"/>
                <a:ea typeface="Yu Mincho Demibold" panose="02020400000000000000" pitchFamily="18" charset="-128"/>
                <a:cs typeface="Yu Mincho Demibold" panose="02020400000000000000" pitchFamily="18" charset="-128"/>
              </a:defRPr>
            </a:lvl1pPr>
          </a:lstStyle>
          <a:p>
            <a:r>
              <a:rPr kumimoji="1" lang="ja-JP" altLang="en-US" dirty="0"/>
              <a:t>マスター タイトルの書式設定</a:t>
            </a:r>
          </a:p>
        </p:txBody>
      </p:sp>
      <p:sp>
        <p:nvSpPr>
          <p:cNvPr id="3" name="字幕 2">
            <a:extLst>
              <a:ext uri="{FF2B5EF4-FFF2-40B4-BE49-F238E27FC236}">
                <a16:creationId xmlns:a16="http://schemas.microsoft.com/office/drawing/2014/main" id="{B8E7409E-BD4D-334F-9C5F-F8CB746BFD5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b="0" i="0">
                <a:latin typeface="Yu Gothic Medium" panose="020B0400000000000000" pitchFamily="34" charset="-128"/>
                <a:ea typeface="Yu Gothic Medium" panose="020B0400000000000000"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EB79427-7140-A64F-914E-965983807DEA}"/>
              </a:ext>
            </a:extLst>
          </p:cNvPr>
          <p:cNvSpPr>
            <a:spLocks noGrp="1"/>
          </p:cNvSpPr>
          <p:nvPr>
            <p:ph type="dt" sz="half" idx="10"/>
          </p:nvPr>
        </p:nvSpPr>
        <p:spPr/>
        <p:txBody>
          <a:bodyPr/>
          <a:lstStyle/>
          <a:p>
            <a:fld id="{9D3B8C42-4F92-9743-B23F-5483C357BCAB}"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6781BF23-61C3-6041-9CE9-AC5F1AB808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75B68B-9413-3745-A531-961CD242474B}"/>
              </a:ext>
            </a:extLst>
          </p:cNvPr>
          <p:cNvSpPr>
            <a:spLocks noGrp="1"/>
          </p:cNvSpPr>
          <p:nvPr>
            <p:ph type="sldNum" sz="quarter" idx="12"/>
          </p:nvPr>
        </p:nvSpPr>
        <p:spPr/>
        <p:txBody>
          <a:bodyPr/>
          <a:lstStyle>
            <a:lvl1pPr>
              <a:defRPr/>
            </a:lvl1pPr>
          </a:lstStyle>
          <a:p>
            <a:fld id="{2B9E8453-8604-FE43-98B9-1035680AC019}" type="slidenum">
              <a:rPr lang="ja-JP" altLang="en-US" smtClean="0"/>
              <a:pPr/>
              <a:t>‹#›</a:t>
            </a:fld>
            <a:fld id="{BEE7A019-4A13-B24F-9AD9-5176A54AF0B4}" type="slidenum">
              <a:rPr lang="ja-JP" altLang="en-US" smtClean="0"/>
              <a:pPr/>
              <a:t>‹#›</a:t>
            </a:fld>
            <a:fld id="{6D995261-D969-634C-A6DC-E2651CC0E699}" type="slidenum">
              <a:rPr lang="ja-JP" altLang="en-US" smtClean="0"/>
              <a:pPr/>
              <a:t>‹#›</a:t>
            </a:fld>
            <a:endParaRPr lang="ja-JP" altLang="en-US" dirty="0"/>
          </a:p>
        </p:txBody>
      </p:sp>
    </p:spTree>
    <p:extLst>
      <p:ext uri="{BB962C8B-B14F-4D97-AF65-F5344CB8AC3E}">
        <p14:creationId xmlns:p14="http://schemas.microsoft.com/office/powerpoint/2010/main" val="87989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1BA0BB-D13D-1F48-8860-C2C593DF6A5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5F1DE-B3DB-F644-9276-10E58AF8DE7C}"/>
              </a:ext>
            </a:extLst>
          </p:cNvPr>
          <p:cNvSpPr>
            <a:spLocks noGrp="1"/>
          </p:cNvSpPr>
          <p:nvPr>
            <p:ph type="body" orient="vert" idx="1"/>
          </p:nvPr>
        </p:nvSpPr>
        <p:spPr>
          <a:xfrm>
            <a:off x="838200" y="1825625"/>
            <a:ext cx="105156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1410D7C-871B-7143-8A69-7D0EE4C4E714}"/>
              </a:ext>
            </a:extLst>
          </p:cNvPr>
          <p:cNvSpPr>
            <a:spLocks noGrp="1"/>
          </p:cNvSpPr>
          <p:nvPr>
            <p:ph type="dt" sz="half" idx="10"/>
          </p:nvPr>
        </p:nvSpPr>
        <p:spPr/>
        <p:txBody>
          <a:bodyPr/>
          <a:lstStyle/>
          <a:p>
            <a:fld id="{DF4ECF2F-751B-6447-96A1-2397C468E7EC}"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CB1B6702-664C-4B46-BD1F-B24B064823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C55B2A-1F67-8640-B24D-284C4D12A7F2}"/>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1268667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3AF391F-0C10-5E49-912E-DB38461F695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A774E64-E391-6349-A7A3-2D729D10AFA0}"/>
              </a:ext>
            </a:extLst>
          </p:cNvPr>
          <p:cNvSpPr>
            <a:spLocks noGrp="1"/>
          </p:cNvSpPr>
          <p:nvPr>
            <p:ph type="body" orient="vert" idx="1"/>
          </p:nvPr>
        </p:nvSpPr>
        <p:spPr>
          <a:xfrm>
            <a:off x="838200" y="365125"/>
            <a:ext cx="7734300"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FD59A7-82AE-6A4A-97BE-2635851F95B2}"/>
              </a:ext>
            </a:extLst>
          </p:cNvPr>
          <p:cNvSpPr>
            <a:spLocks noGrp="1"/>
          </p:cNvSpPr>
          <p:nvPr>
            <p:ph type="dt" sz="half" idx="10"/>
          </p:nvPr>
        </p:nvSpPr>
        <p:spPr/>
        <p:txBody>
          <a:bodyPr/>
          <a:lstStyle/>
          <a:p>
            <a:fld id="{5EF6ED43-D571-A841-A9ED-57AE8D5A812D}"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694927CC-A9C1-9B4E-94AA-ADB7D6C48E0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853FA5-9A12-034A-8C5C-455E087A4C22}"/>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389209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578F26-7CAE-AC42-97F9-75495FA8AFF5}"/>
              </a:ext>
            </a:extLst>
          </p:cNvPr>
          <p:cNvSpPr>
            <a:spLocks noGrp="1"/>
          </p:cNvSpPr>
          <p:nvPr>
            <p:ph type="title"/>
          </p:nvPr>
        </p:nvSpPr>
        <p:spPr>
          <a:xfrm>
            <a:off x="688298" y="483858"/>
            <a:ext cx="10515600" cy="830588"/>
          </a:xfrm>
        </p:spPr>
        <p:txBody>
          <a:bodyPr/>
          <a:lstStyle>
            <a:lvl1pPr marL="0" indent="0">
              <a:tabLst/>
              <a:defRPr sz="4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B1C81A6-92B8-654D-9ADA-7720E735DF16}"/>
              </a:ext>
            </a:extLst>
          </p:cNvPr>
          <p:cNvSpPr>
            <a:spLocks noGrp="1"/>
          </p:cNvSpPr>
          <p:nvPr>
            <p:ph idx="1" hasCustomPrompt="1"/>
          </p:nvPr>
        </p:nvSpPr>
        <p:spPr>
          <a:xfrm>
            <a:off x="688298" y="1525004"/>
            <a:ext cx="10515600" cy="4433844"/>
          </a:xfrm>
          <a:prstGeom prst="rect">
            <a:avLst/>
          </a:prstGeom>
        </p:spPr>
        <p:txBody>
          <a:bodyPr/>
          <a:lstStyle>
            <a:lvl1pPr marL="381000" indent="-228600">
              <a:tabLst/>
              <a:defRPr/>
            </a:lvl1pPr>
            <a:lvl2pPr marL="622300" indent="-228600">
              <a:buClr>
                <a:schemeClr val="tx1"/>
              </a:buClr>
              <a:buFont typeface="Arial Unicode MS" panose="020B0604020202020204" pitchFamily="34" charset="-128"/>
              <a:buChar char="▻"/>
              <a:tabLst/>
              <a:defRPr/>
            </a:lvl2pPr>
            <a:lvl3pPr marL="889000" indent="-228600">
              <a:tabLst/>
              <a:defRPr sz="2200"/>
            </a:lvl3pPr>
            <a:lvl4pPr marL="1065213" indent="-228600">
              <a:buFont typeface="Helvetica" charset="0"/>
              <a:buChar char="⁃"/>
              <a:tabLst/>
              <a:defRPr/>
            </a:lvl4pPr>
            <a:lvl5pPr marL="1281113" indent="-228600">
              <a:tabLst/>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66DC844F-90A3-E346-9CED-90170DCC984F}"/>
              </a:ext>
            </a:extLst>
          </p:cNvPr>
          <p:cNvSpPr>
            <a:spLocks noGrp="1"/>
          </p:cNvSpPr>
          <p:nvPr>
            <p:ph type="dt" sz="half" idx="10"/>
          </p:nvPr>
        </p:nvSpPr>
        <p:spPr/>
        <p:txBody>
          <a:bodyPr/>
          <a:lstStyle/>
          <a:p>
            <a:fld id="{A9D5276A-FC57-B040-B835-9440C0F7D3D6}"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1805C190-93AB-6F49-9E0F-95E5BEE133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78579B-4022-CC48-AACB-B809E8343A31}"/>
              </a:ext>
            </a:extLst>
          </p:cNvPr>
          <p:cNvSpPr>
            <a:spLocks noGrp="1"/>
          </p:cNvSpPr>
          <p:nvPr>
            <p:ph type="sldNum" sz="quarter" idx="12"/>
          </p:nvPr>
        </p:nvSpPr>
        <p:spPr/>
        <p:txBody>
          <a:bodyPr/>
          <a:lstStyle>
            <a:lvl1pPr>
              <a:defRPr sz="1800">
                <a:solidFill>
                  <a:schemeClr val="tx1"/>
                </a:solidFill>
                <a:latin typeface="MS PGothic" charset="-128"/>
                <a:ea typeface="MS PGothic" charset="-128"/>
                <a:cs typeface="MS PGothic" charset="-128"/>
              </a:defRPr>
            </a:lvl1pPr>
          </a:lstStyle>
          <a:p>
            <a:fld id="{3862EE38-F75A-9448-8243-6101B2857D65}" type="slidenum">
              <a:rPr lang="ja-JP" altLang="en-US" smtClean="0"/>
              <a:pPr/>
              <a:t>‹#›</a:t>
            </a:fld>
            <a:endParaRPr lang="ja-JP" altLang="en-US" dirty="0"/>
          </a:p>
        </p:txBody>
      </p:sp>
    </p:spTree>
    <p:extLst>
      <p:ext uri="{BB962C8B-B14F-4D97-AF65-F5344CB8AC3E}">
        <p14:creationId xmlns:p14="http://schemas.microsoft.com/office/powerpoint/2010/main" val="121847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B38B74-0306-F849-AD2B-0C79B2F65A2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C135D5-8D39-BA4F-9F0F-77BFBA39E89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739F70E-6918-474B-98A5-F022DD0722FC}"/>
              </a:ext>
            </a:extLst>
          </p:cNvPr>
          <p:cNvSpPr>
            <a:spLocks noGrp="1"/>
          </p:cNvSpPr>
          <p:nvPr>
            <p:ph type="dt" sz="half" idx="10"/>
          </p:nvPr>
        </p:nvSpPr>
        <p:spPr/>
        <p:txBody>
          <a:bodyPr/>
          <a:lstStyle/>
          <a:p>
            <a:fld id="{48D3B9AE-DBD5-ED47-80A1-3ECB81275056}"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EFC6087D-4D4B-F440-AACD-8A5767F113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A8A2B5-B89C-E04D-ABB8-8D017FAC738C}"/>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2177336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B901FB-D245-7C48-9AC7-7855EB9AF39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06BE54-17F7-224B-95D3-83911539F18A}"/>
              </a:ext>
            </a:extLst>
          </p:cNvPr>
          <p:cNvSpPr>
            <a:spLocks noGrp="1"/>
          </p:cNvSpPr>
          <p:nvPr>
            <p:ph sz="half" idx="1"/>
          </p:nvPr>
        </p:nvSpPr>
        <p:spPr>
          <a:xfrm>
            <a:off x="838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EEB4E7A-5D45-4E44-99A9-FDDF8A465BD6}"/>
              </a:ext>
            </a:extLst>
          </p:cNvPr>
          <p:cNvSpPr>
            <a:spLocks noGrp="1"/>
          </p:cNvSpPr>
          <p:nvPr>
            <p:ph sz="half" idx="2"/>
          </p:nvPr>
        </p:nvSpPr>
        <p:spPr>
          <a:xfrm>
            <a:off x="6172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5DD7827-644D-C54F-B179-E05C692524EE}"/>
              </a:ext>
            </a:extLst>
          </p:cNvPr>
          <p:cNvSpPr>
            <a:spLocks noGrp="1"/>
          </p:cNvSpPr>
          <p:nvPr>
            <p:ph type="dt" sz="half" idx="10"/>
          </p:nvPr>
        </p:nvSpPr>
        <p:spPr/>
        <p:txBody>
          <a:bodyPr/>
          <a:lstStyle/>
          <a:p>
            <a:fld id="{F3892C99-0DB4-A946-8BA8-0CDE240B3BE2}" type="datetime1">
              <a:rPr kumimoji="1" lang="ja-JP" altLang="en-US" smtClean="0"/>
              <a:t>2023/2/12</a:t>
            </a:fld>
            <a:endParaRPr kumimoji="1" lang="ja-JP" altLang="en-US"/>
          </a:p>
        </p:txBody>
      </p:sp>
      <p:sp>
        <p:nvSpPr>
          <p:cNvPr id="6" name="フッター プレースホルダー 5">
            <a:extLst>
              <a:ext uri="{FF2B5EF4-FFF2-40B4-BE49-F238E27FC236}">
                <a16:creationId xmlns:a16="http://schemas.microsoft.com/office/drawing/2014/main" id="{8F1ED304-B943-D849-9F66-36B51BFC9D6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8191E2-46BC-5D44-AC20-2D9A91D90B83}"/>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1525526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CF7DA-20B1-964E-801B-BC5E01BF488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F6B8163-2DF5-D24B-8151-D5082790CE49}"/>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A25D97C-354F-E84D-A069-6625371CC68F}"/>
              </a:ext>
            </a:extLst>
          </p:cNvPr>
          <p:cNvSpPr>
            <a:spLocks noGrp="1"/>
          </p:cNvSpPr>
          <p:nvPr>
            <p:ph sz="half" idx="2"/>
          </p:nvPr>
        </p:nvSpPr>
        <p:spPr>
          <a:xfrm>
            <a:off x="839788" y="2505075"/>
            <a:ext cx="515778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22F204E-EA07-EC44-A036-ECB8AE637DEE}"/>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65EB0CC-3E97-E541-99F8-F6FBB0AD97EB}"/>
              </a:ext>
            </a:extLst>
          </p:cNvPr>
          <p:cNvSpPr>
            <a:spLocks noGrp="1"/>
          </p:cNvSpPr>
          <p:nvPr>
            <p:ph sz="quarter" idx="4"/>
          </p:nvPr>
        </p:nvSpPr>
        <p:spPr>
          <a:xfrm>
            <a:off x="6172200" y="2505075"/>
            <a:ext cx="51831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4E1FF7C-746C-904E-92AA-1D813F305A1B}"/>
              </a:ext>
            </a:extLst>
          </p:cNvPr>
          <p:cNvSpPr>
            <a:spLocks noGrp="1"/>
          </p:cNvSpPr>
          <p:nvPr>
            <p:ph type="dt" sz="half" idx="10"/>
          </p:nvPr>
        </p:nvSpPr>
        <p:spPr/>
        <p:txBody>
          <a:bodyPr/>
          <a:lstStyle/>
          <a:p>
            <a:fld id="{70F04D24-C3F7-2444-BFB3-C6DCDE647634}" type="datetime1">
              <a:rPr kumimoji="1" lang="ja-JP" altLang="en-US" smtClean="0"/>
              <a:t>2023/2/12</a:t>
            </a:fld>
            <a:endParaRPr kumimoji="1" lang="ja-JP" altLang="en-US"/>
          </a:p>
        </p:txBody>
      </p:sp>
      <p:sp>
        <p:nvSpPr>
          <p:cNvPr id="8" name="フッター プレースホルダー 7">
            <a:extLst>
              <a:ext uri="{FF2B5EF4-FFF2-40B4-BE49-F238E27FC236}">
                <a16:creationId xmlns:a16="http://schemas.microsoft.com/office/drawing/2014/main" id="{F822835A-5336-734A-98E5-5D0F729613A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829C81F-F622-294B-AB28-E5F05C460063}"/>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3718749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8E532C-A0B6-D149-95E4-FCD33419057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AB089DE-09F1-6043-8C6A-010F9C8C45E8}"/>
              </a:ext>
            </a:extLst>
          </p:cNvPr>
          <p:cNvSpPr>
            <a:spLocks noGrp="1"/>
          </p:cNvSpPr>
          <p:nvPr>
            <p:ph type="dt" sz="half" idx="10"/>
          </p:nvPr>
        </p:nvSpPr>
        <p:spPr/>
        <p:txBody>
          <a:bodyPr/>
          <a:lstStyle/>
          <a:p>
            <a:fld id="{427BBD97-B65E-AE4F-9330-B3C823158F65}" type="datetime1">
              <a:rPr kumimoji="1" lang="ja-JP" altLang="en-US" smtClean="0"/>
              <a:t>2023/2/12</a:t>
            </a:fld>
            <a:endParaRPr kumimoji="1" lang="ja-JP" altLang="en-US"/>
          </a:p>
        </p:txBody>
      </p:sp>
      <p:sp>
        <p:nvSpPr>
          <p:cNvPr id="4" name="フッター プレースホルダー 3">
            <a:extLst>
              <a:ext uri="{FF2B5EF4-FFF2-40B4-BE49-F238E27FC236}">
                <a16:creationId xmlns:a16="http://schemas.microsoft.com/office/drawing/2014/main" id="{5718F2D1-FD84-8F4F-989A-6338204A022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8EB18B5-AE0B-9640-940E-4F1ED15038BB}"/>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3631510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66F50EC-2274-E54C-BAA6-21109E9053A0}"/>
              </a:ext>
            </a:extLst>
          </p:cNvPr>
          <p:cNvSpPr>
            <a:spLocks noGrp="1"/>
          </p:cNvSpPr>
          <p:nvPr>
            <p:ph type="dt" sz="half" idx="10"/>
          </p:nvPr>
        </p:nvSpPr>
        <p:spPr/>
        <p:txBody>
          <a:bodyPr/>
          <a:lstStyle/>
          <a:p>
            <a:fld id="{3E2169D7-703B-1541-B496-2BBDA2EC5B23}" type="datetime1">
              <a:rPr kumimoji="1" lang="ja-JP" altLang="en-US" smtClean="0"/>
              <a:t>2023/2/12</a:t>
            </a:fld>
            <a:endParaRPr kumimoji="1" lang="ja-JP" altLang="en-US"/>
          </a:p>
        </p:txBody>
      </p:sp>
      <p:sp>
        <p:nvSpPr>
          <p:cNvPr id="3" name="フッター プレースホルダー 2">
            <a:extLst>
              <a:ext uri="{FF2B5EF4-FFF2-40B4-BE49-F238E27FC236}">
                <a16:creationId xmlns:a16="http://schemas.microsoft.com/office/drawing/2014/main" id="{29DC4A86-D1F9-B141-BD2B-71256048EA8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C3D46C2-EA2A-564A-A40E-54902ABC73B8}"/>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65246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620871-EC5E-D748-AEAA-D8CC11FF10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C7E7B1-5203-3C4F-A0CD-0796E9739A0A}"/>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8B45C9F-026E-6043-B1D4-46C9500AB6D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ABBC96A-616B-3B49-9A12-DBFFFACC9F13}"/>
              </a:ext>
            </a:extLst>
          </p:cNvPr>
          <p:cNvSpPr>
            <a:spLocks noGrp="1"/>
          </p:cNvSpPr>
          <p:nvPr>
            <p:ph type="dt" sz="half" idx="10"/>
          </p:nvPr>
        </p:nvSpPr>
        <p:spPr/>
        <p:txBody>
          <a:bodyPr/>
          <a:lstStyle/>
          <a:p>
            <a:fld id="{92B075A5-7B18-4747-8CA0-81ABDE958911}" type="datetime1">
              <a:rPr kumimoji="1" lang="ja-JP" altLang="en-US" smtClean="0"/>
              <a:t>2023/2/12</a:t>
            </a:fld>
            <a:endParaRPr kumimoji="1" lang="ja-JP" altLang="en-US"/>
          </a:p>
        </p:txBody>
      </p:sp>
      <p:sp>
        <p:nvSpPr>
          <p:cNvPr id="6" name="フッター プレースホルダー 5">
            <a:extLst>
              <a:ext uri="{FF2B5EF4-FFF2-40B4-BE49-F238E27FC236}">
                <a16:creationId xmlns:a16="http://schemas.microsoft.com/office/drawing/2014/main" id="{64023A4B-A33E-8245-8363-1E06B0A558C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3196F7-8188-1E46-A88E-C2FED3B2D8DA}"/>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13684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A01C85-833B-1C4A-B856-4473F4ACEF8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20ECE16-DE4F-E148-8167-4BF043AFF223}"/>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5B7CB59-F1E7-9445-BE0D-ED57BD721AC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1D7723-5075-F944-89A1-25561FD5AD3F}"/>
              </a:ext>
            </a:extLst>
          </p:cNvPr>
          <p:cNvSpPr>
            <a:spLocks noGrp="1"/>
          </p:cNvSpPr>
          <p:nvPr>
            <p:ph type="dt" sz="half" idx="10"/>
          </p:nvPr>
        </p:nvSpPr>
        <p:spPr/>
        <p:txBody>
          <a:bodyPr/>
          <a:lstStyle/>
          <a:p>
            <a:fld id="{8F3DA246-1537-A849-9218-FA65F736B096}" type="datetime1">
              <a:rPr kumimoji="1" lang="ja-JP" altLang="en-US" smtClean="0"/>
              <a:t>2023/2/12</a:t>
            </a:fld>
            <a:endParaRPr kumimoji="1" lang="ja-JP" altLang="en-US"/>
          </a:p>
        </p:txBody>
      </p:sp>
      <p:sp>
        <p:nvSpPr>
          <p:cNvPr id="6" name="フッター プレースホルダー 5">
            <a:extLst>
              <a:ext uri="{FF2B5EF4-FFF2-40B4-BE49-F238E27FC236}">
                <a16:creationId xmlns:a16="http://schemas.microsoft.com/office/drawing/2014/main" id="{A90CB4A2-B183-F147-A023-EEE0EB7025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86953CD-1AA8-FD40-9C91-C63D6D341312}"/>
              </a:ext>
            </a:extLst>
          </p:cNvPr>
          <p:cNvSpPr>
            <a:spLocks noGrp="1"/>
          </p:cNvSpPr>
          <p:nvPr>
            <p:ph type="sldNum" sz="quarter" idx="12"/>
          </p:nvPr>
        </p:nvSpPr>
        <p:spPr/>
        <p:txBody>
          <a:bodyPr/>
          <a:lstStyle/>
          <a:p>
            <a:fld id="{3862EE38-F75A-9448-8243-6101B2857D65}" type="slidenum">
              <a:rPr kumimoji="1" lang="ja-JP" altLang="en-US" smtClean="0"/>
              <a:t>‹#›</a:t>
            </a:fld>
            <a:endParaRPr kumimoji="1" lang="ja-JP" altLang="en-US"/>
          </a:p>
        </p:txBody>
      </p:sp>
    </p:spTree>
    <p:extLst>
      <p:ext uri="{BB962C8B-B14F-4D97-AF65-F5344CB8AC3E}">
        <p14:creationId xmlns:p14="http://schemas.microsoft.com/office/powerpoint/2010/main" val="1604115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497CB66-4468-F840-B8C5-7C4B3A8A09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4" name="日付プレースホルダー 3">
            <a:extLst>
              <a:ext uri="{FF2B5EF4-FFF2-40B4-BE49-F238E27FC236}">
                <a16:creationId xmlns:a16="http://schemas.microsoft.com/office/drawing/2014/main" id="{3D649C1E-B796-3D4D-A849-CF73B6093C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361C1-ED42-9E41-BB11-8EE0ABFCA082}" type="datetime1">
              <a:rPr kumimoji="1" lang="ja-JP" altLang="en-US" smtClean="0"/>
              <a:t>2023/2/12</a:t>
            </a:fld>
            <a:endParaRPr kumimoji="1" lang="ja-JP" altLang="en-US"/>
          </a:p>
        </p:txBody>
      </p:sp>
      <p:sp>
        <p:nvSpPr>
          <p:cNvPr id="5" name="フッター プレースホルダー 4">
            <a:extLst>
              <a:ext uri="{FF2B5EF4-FFF2-40B4-BE49-F238E27FC236}">
                <a16:creationId xmlns:a16="http://schemas.microsoft.com/office/drawing/2014/main" id="{6342E2C1-1CD1-CE43-9CA5-BFF895996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30DDC0F-7576-C24C-85F6-94585F544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2EE38-F75A-9448-8243-6101B2857D65}" type="slidenum">
              <a:rPr kumimoji="1" lang="ja-JP" altLang="en-US" smtClean="0"/>
              <a:t>‹#›</a:t>
            </a:fld>
            <a:endParaRPr kumimoji="1" lang="ja-JP" altLang="en-US"/>
          </a:p>
        </p:txBody>
      </p:sp>
      <p:sp>
        <p:nvSpPr>
          <p:cNvPr id="8" name="テキスト プレースホルダー 7">
            <a:extLst>
              <a:ext uri="{FF2B5EF4-FFF2-40B4-BE49-F238E27FC236}">
                <a16:creationId xmlns:a16="http://schemas.microsoft.com/office/drawing/2014/main" id="{4C43E6DA-F48E-E54A-8520-084463250386}"/>
              </a:ext>
            </a:extLst>
          </p:cNvPr>
          <p:cNvSpPr>
            <a:spLocks noGrp="1"/>
          </p:cNvSpPr>
          <p:nvPr>
            <p:ph type="body" idx="1"/>
          </p:nvPr>
        </p:nvSpPr>
        <p:spPr>
          <a:xfrm>
            <a:off x="851210" y="1872000"/>
            <a:ext cx="10515600" cy="43257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Tree>
    <p:extLst>
      <p:ext uri="{BB962C8B-B14F-4D97-AF65-F5344CB8AC3E}">
        <p14:creationId xmlns:p14="http://schemas.microsoft.com/office/powerpoint/2010/main" val="1852084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b="1" i="0" kern="1200">
          <a:solidFill>
            <a:schemeClr val="tx1"/>
          </a:solidFill>
          <a:latin typeface="Yu Gothic" panose="020B0400000000000000" pitchFamily="34" charset="-128"/>
          <a:ea typeface="Yu Gothic" panose="020B0400000000000000" pitchFamily="34" charset="-128"/>
          <a:cs typeface="Yu Gothic" panose="020B0400000000000000" pitchFamily="34" charset="-128"/>
        </a:defRPr>
      </a:lvl1pPr>
    </p:titleStyle>
    <p:bodyStyle>
      <a:lvl1pPr marL="381000" indent="-228600" algn="l" defTabSz="914400" rtl="0" eaLnBrk="1" latinLnBrk="0" hangingPunct="1">
        <a:lnSpc>
          <a:spcPct val="90000"/>
        </a:lnSpc>
        <a:spcBef>
          <a:spcPts val="1000"/>
        </a:spcBef>
        <a:buFont typeface="Arial" panose="020B0604020202020204" pitchFamily="34" charset="0"/>
        <a:buChar char="•"/>
        <a:tabLst/>
        <a:defRPr kumimoji="1" sz="2800" b="0" i="0" kern="1200">
          <a:solidFill>
            <a:schemeClr val="tx1"/>
          </a:solidFill>
          <a:latin typeface="Yu Gothic Medium" panose="020B0400000000000000" pitchFamily="34" charset="-128"/>
          <a:ea typeface="Yu Gothic Medium" panose="020B0400000000000000" pitchFamily="34" charset="-128"/>
          <a:cs typeface="Yu Gothic Medium" panose="020B0400000000000000" pitchFamily="34" charset="-128"/>
        </a:defRPr>
      </a:lvl1pPr>
      <a:lvl2pPr marL="622300" indent="-228600" algn="l" defTabSz="914400" rtl="0" eaLnBrk="1" latinLnBrk="0" hangingPunct="1">
        <a:lnSpc>
          <a:spcPct val="90000"/>
        </a:lnSpc>
        <a:spcBef>
          <a:spcPts val="500"/>
        </a:spcBef>
        <a:buFont typeface="Helvetica" pitchFamily="2" charset="0"/>
        <a:buChar char="⁃"/>
        <a:tabLst/>
        <a:defRPr kumimoji="1" sz="2400" b="0" i="0" kern="1200">
          <a:solidFill>
            <a:schemeClr val="tx1"/>
          </a:solidFill>
          <a:latin typeface="Yu Gothic Medium" panose="020B0400000000000000" pitchFamily="34" charset="-128"/>
          <a:ea typeface="Yu Gothic Medium" panose="020B0400000000000000" pitchFamily="34" charset="-128"/>
          <a:cs typeface="Yu Gothic Medium" panose="020B0400000000000000" pitchFamily="34" charset="-128"/>
        </a:defRPr>
      </a:lvl2pPr>
      <a:lvl3pPr marL="889200" indent="-228600" algn="l" defTabSz="914400" rtl="0" eaLnBrk="1" latinLnBrk="0" hangingPunct="1">
        <a:lnSpc>
          <a:spcPct val="90000"/>
        </a:lnSpc>
        <a:spcBef>
          <a:spcPts val="500"/>
        </a:spcBef>
        <a:buFont typeface="Arial" panose="020B0604020202020204" pitchFamily="34" charset="0"/>
        <a:buChar char="•"/>
        <a:tabLst/>
        <a:defRPr kumimoji="1" sz="2000" b="0" i="0" kern="1200">
          <a:solidFill>
            <a:schemeClr val="tx1"/>
          </a:solidFill>
          <a:latin typeface="Yu Gothic Medium" panose="020B0400000000000000" pitchFamily="34" charset="-128"/>
          <a:ea typeface="Yu Gothic Medium" panose="020B0400000000000000" pitchFamily="34" charset="-128"/>
          <a:cs typeface="Yu Gothic Medium" panose="020B0400000000000000" pitchFamily="34" charset="-128"/>
        </a:defRPr>
      </a:lvl3pPr>
      <a:lvl4pPr marL="1065600" indent="-228600" algn="l" defTabSz="914400" rtl="0" eaLnBrk="1" latinLnBrk="0" hangingPunct="1">
        <a:lnSpc>
          <a:spcPct val="90000"/>
        </a:lnSpc>
        <a:spcBef>
          <a:spcPts val="500"/>
        </a:spcBef>
        <a:buFont typeface="Arial" panose="020B0604020202020204" pitchFamily="34" charset="0"/>
        <a:buChar char="•"/>
        <a:tabLst/>
        <a:defRPr kumimoji="1" sz="1800" b="0" i="0" kern="1200">
          <a:solidFill>
            <a:schemeClr val="tx1"/>
          </a:solidFill>
          <a:latin typeface="Yu Gothic Medium" panose="020B0400000000000000" pitchFamily="34" charset="-128"/>
          <a:ea typeface="Yu Gothic Medium" panose="020B0400000000000000" pitchFamily="34" charset="-128"/>
          <a:cs typeface="Yu Gothic Medium" panose="020B0400000000000000" pitchFamily="34" charset="-128"/>
        </a:defRPr>
      </a:lvl4pPr>
      <a:lvl5pPr marL="1281600" indent="-228600" algn="l" defTabSz="914400" rtl="0" eaLnBrk="1" latinLnBrk="0" hangingPunct="1">
        <a:lnSpc>
          <a:spcPct val="90000"/>
        </a:lnSpc>
        <a:spcBef>
          <a:spcPts val="500"/>
        </a:spcBef>
        <a:buFont typeface="Arial" panose="020B0604020202020204" pitchFamily="34" charset="0"/>
        <a:buChar char="•"/>
        <a:tabLst/>
        <a:defRPr kumimoji="1" sz="1800" b="0" i="0" kern="1200">
          <a:solidFill>
            <a:schemeClr val="tx1"/>
          </a:solidFill>
          <a:latin typeface="Yu Gothic Medium" panose="020B0400000000000000" pitchFamily="34" charset="-128"/>
          <a:ea typeface="Yu Gothic Medium" panose="020B0400000000000000" pitchFamily="34" charset="-128"/>
          <a:cs typeface="Yu Gothic Medium" panose="020B0400000000000000" pitchFamily="34"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3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4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49.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514C4A-5017-0042-8E79-7D1137BB0405}"/>
              </a:ext>
            </a:extLst>
          </p:cNvPr>
          <p:cNvSpPr>
            <a:spLocks noGrp="1"/>
          </p:cNvSpPr>
          <p:nvPr>
            <p:ph type="ctrTitle"/>
          </p:nvPr>
        </p:nvSpPr>
        <p:spPr>
          <a:xfrm>
            <a:off x="245659" y="1122363"/>
            <a:ext cx="11600597" cy="2387600"/>
          </a:xfrm>
        </p:spPr>
        <p:txBody>
          <a:bodyPr>
            <a:normAutofit/>
          </a:bodyPr>
          <a:lstStyle/>
          <a:p>
            <a:r>
              <a:rPr lang="en-US" altLang="ja-JP" sz="4800" dirty="0">
                <a:latin typeface="Yu Gothic" panose="020B0400000000000000" pitchFamily="34" charset="-128"/>
                <a:ea typeface="Yu Gothic" panose="020B0400000000000000" pitchFamily="34" charset="-128"/>
              </a:rPr>
              <a:t>AMD SEV</a:t>
            </a:r>
            <a:r>
              <a:rPr lang="ja-JP" altLang="en-US" sz="4800">
                <a:latin typeface="Yu Gothic" panose="020B0400000000000000" pitchFamily="34" charset="-128"/>
                <a:ea typeface="Yu Gothic" panose="020B0400000000000000" pitchFamily="34" charset="-128"/>
              </a:rPr>
              <a:t>で保護された</a:t>
            </a:r>
            <a:r>
              <a:rPr lang="en-US" altLang="ja-JP" sz="4800" dirty="0">
                <a:latin typeface="Yu Gothic" panose="020B0400000000000000" pitchFamily="34" charset="-128"/>
                <a:ea typeface="Yu Gothic" panose="020B0400000000000000" pitchFamily="34" charset="-128"/>
              </a:rPr>
              <a:t>VM</a:t>
            </a:r>
            <a:r>
              <a:rPr lang="ja-JP" altLang="en-US" sz="4800">
                <a:latin typeface="Yu Gothic" panose="020B0400000000000000" pitchFamily="34" charset="-128"/>
                <a:ea typeface="Yu Gothic" panose="020B0400000000000000" pitchFamily="34" charset="-128"/>
              </a:rPr>
              <a:t>に対する</a:t>
            </a:r>
            <a:br>
              <a:rPr lang="en-US" altLang="ja-JP" sz="4800" dirty="0">
                <a:latin typeface="Yu Gothic" panose="020B0400000000000000" pitchFamily="34" charset="-128"/>
                <a:ea typeface="Yu Gothic" panose="020B0400000000000000" pitchFamily="34" charset="-128"/>
              </a:rPr>
            </a:br>
            <a:r>
              <a:rPr lang="en-US" altLang="ja-JP" sz="4800" dirty="0">
                <a:latin typeface="Yu Gothic" panose="020B0400000000000000" pitchFamily="34" charset="-128"/>
                <a:ea typeface="Yu Gothic" panose="020B0400000000000000" pitchFamily="34" charset="-128"/>
              </a:rPr>
              <a:t>VM</a:t>
            </a:r>
            <a:r>
              <a:rPr lang="ja-JP" altLang="en-US" sz="4800">
                <a:latin typeface="Yu Gothic" panose="020B0400000000000000" pitchFamily="34" charset="-128"/>
                <a:ea typeface="Yu Gothic" panose="020B0400000000000000" pitchFamily="34" charset="-128"/>
              </a:rPr>
              <a:t>内隔離環境を用いた安全な監視</a:t>
            </a:r>
            <a:endParaRPr lang="ja-JP" altLang="en-US" sz="4800" dirty="0">
              <a:latin typeface="Yu Gothic" panose="020B0400000000000000" pitchFamily="34" charset="-128"/>
              <a:ea typeface="Yu Gothic" panose="020B0400000000000000" pitchFamily="34" charset="-128"/>
            </a:endParaRPr>
          </a:p>
        </p:txBody>
      </p:sp>
      <p:sp>
        <p:nvSpPr>
          <p:cNvPr id="8" name="Subtitle 7">
            <a:extLst>
              <a:ext uri="{FF2B5EF4-FFF2-40B4-BE49-F238E27FC236}">
                <a16:creationId xmlns:a16="http://schemas.microsoft.com/office/drawing/2014/main" id="{1236A0AB-F126-DA42-A20C-F6C61AB1800F}"/>
              </a:ext>
            </a:extLst>
          </p:cNvPr>
          <p:cNvSpPr>
            <a:spLocks noGrp="1"/>
          </p:cNvSpPr>
          <p:nvPr>
            <p:ph type="subTitle" idx="1"/>
          </p:nvPr>
        </p:nvSpPr>
        <p:spPr>
          <a:xfrm>
            <a:off x="1524000" y="3906926"/>
            <a:ext cx="9144000" cy="1934316"/>
          </a:xfrm>
        </p:spPr>
        <p:txBody>
          <a:bodyPr>
            <a:normAutofit/>
          </a:bodyPr>
          <a:lstStyle/>
          <a:p>
            <a:endParaRPr lang="en-US" altLang="ja-JP" strike="sngStrike" dirty="0">
              <a:solidFill>
                <a:srgbClr val="FF0000"/>
              </a:solidFill>
              <a:cs typeface="MS PGothic" charset="-128"/>
            </a:endParaRPr>
          </a:p>
          <a:p>
            <a:r>
              <a:rPr lang="ja-JP" altLang="en-US">
                <a:cs typeface="MS PGothic" charset="-128"/>
              </a:rPr>
              <a:t>九州工業大学大学院　情報工学府</a:t>
            </a:r>
            <a:endParaRPr lang="en-US" altLang="ja-JP" dirty="0">
              <a:cs typeface="MS PGothic" charset="-128"/>
            </a:endParaRPr>
          </a:p>
          <a:p>
            <a:r>
              <a:rPr lang="ja-JP" altLang="en-US">
                <a:cs typeface="MS PGothic" charset="-128"/>
              </a:rPr>
              <a:t>情報創成工学専攻　光来研究室</a:t>
            </a:r>
            <a:endParaRPr lang="en-US" altLang="ja-JP" dirty="0">
              <a:cs typeface="MS PGothic" charset="-128"/>
            </a:endParaRPr>
          </a:p>
          <a:p>
            <a:r>
              <a:rPr lang="en-US" altLang="ja-JP" dirty="0">
                <a:cs typeface="MS PGothic" charset="-128"/>
              </a:rPr>
              <a:t>21675029</a:t>
            </a:r>
            <a:r>
              <a:rPr lang="ja-JP" altLang="en-US">
                <a:cs typeface="MS PGothic" charset="-128"/>
              </a:rPr>
              <a:t>　能野</a:t>
            </a:r>
            <a:r>
              <a:rPr lang="en-US" altLang="ja-JP" dirty="0">
                <a:cs typeface="MS PGothic" charset="-128"/>
              </a:rPr>
              <a:t> </a:t>
            </a:r>
            <a:r>
              <a:rPr lang="ja-JP" altLang="en-US">
                <a:cs typeface="MS PGothic" charset="-128"/>
              </a:rPr>
              <a:t>智玄</a:t>
            </a:r>
          </a:p>
          <a:p>
            <a:endParaRPr lang="ja-JP" altLang="en-US">
              <a:cs typeface="MS PGothic" charset="-128"/>
            </a:endParaRPr>
          </a:p>
          <a:p>
            <a:endParaRPr lang="en-JP" dirty="0"/>
          </a:p>
        </p:txBody>
      </p:sp>
    </p:spTree>
    <p:extLst>
      <p:ext uri="{BB962C8B-B14F-4D97-AF65-F5344CB8AC3E}">
        <p14:creationId xmlns:p14="http://schemas.microsoft.com/office/powerpoint/2010/main" val="801476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a:extLst>
              <a:ext uri="{FF2B5EF4-FFF2-40B4-BE49-F238E27FC236}">
                <a16:creationId xmlns:a16="http://schemas.microsoft.com/office/drawing/2014/main" id="{512A4A57-4C4A-7743-AA56-C6A2095D437E}"/>
              </a:ext>
            </a:extLst>
          </p:cNvPr>
          <p:cNvSpPr/>
          <p:nvPr/>
        </p:nvSpPr>
        <p:spPr>
          <a:xfrm>
            <a:off x="8168640" y="3646906"/>
            <a:ext cx="3642617" cy="2640147"/>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 name="Title 1">
            <a:extLst>
              <a:ext uri="{FF2B5EF4-FFF2-40B4-BE49-F238E27FC236}">
                <a16:creationId xmlns:a16="http://schemas.microsoft.com/office/drawing/2014/main" id="{F1121B8D-9789-B641-895E-1C40CC21502E}"/>
              </a:ext>
            </a:extLst>
          </p:cNvPr>
          <p:cNvSpPr>
            <a:spLocks noGrp="1"/>
          </p:cNvSpPr>
          <p:nvPr>
            <p:ph type="title"/>
          </p:nvPr>
        </p:nvSpPr>
        <p:spPr/>
        <p:txBody>
          <a:bodyPr>
            <a:normAutofit/>
          </a:bodyPr>
          <a:lstStyle/>
          <a:p>
            <a:r>
              <a:rPr lang="en-US" dirty="0" err="1"/>
              <a:t>保護手法</a:t>
            </a:r>
            <a:r>
              <a:rPr lang="en-JP" dirty="0"/>
              <a:t>2：</a:t>
            </a:r>
            <a:r>
              <a:rPr lang="en-US" dirty="0" err="1"/>
              <a:t>内部VMによる隔離</a:t>
            </a:r>
            <a:endParaRPr lang="en-JP" dirty="0"/>
          </a:p>
        </p:txBody>
      </p:sp>
      <p:sp>
        <p:nvSpPr>
          <p:cNvPr id="3" name="Content Placeholder 2">
            <a:extLst>
              <a:ext uri="{FF2B5EF4-FFF2-40B4-BE49-F238E27FC236}">
                <a16:creationId xmlns:a16="http://schemas.microsoft.com/office/drawing/2014/main" id="{1FD57A8C-6B9F-0F49-A4F5-F83015496917}"/>
              </a:ext>
            </a:extLst>
          </p:cNvPr>
          <p:cNvSpPr>
            <a:spLocks noGrp="1"/>
          </p:cNvSpPr>
          <p:nvPr>
            <p:ph idx="1"/>
          </p:nvPr>
        </p:nvSpPr>
        <p:spPr/>
        <p:txBody>
          <a:bodyPr/>
          <a:lstStyle/>
          <a:p>
            <a:r>
              <a:rPr lang="ja-JP" altLang="en-US"/>
              <a:t>監視対象システムを監視対象</a:t>
            </a:r>
            <a:r>
              <a:rPr lang="en-US" altLang="ja-JP" dirty="0"/>
              <a:t>VM</a:t>
            </a:r>
            <a:r>
              <a:rPr lang="ja-JP" altLang="en-US"/>
              <a:t>の内部に作成した</a:t>
            </a:r>
            <a:r>
              <a:rPr lang="en-US" altLang="ja-JP" dirty="0"/>
              <a:t>VM</a:t>
            </a:r>
            <a:r>
              <a:rPr lang="ja-JP" altLang="en-US"/>
              <a:t>内で動かし、エージェントをハイパーバイザ内に配置</a:t>
            </a:r>
            <a:endParaRPr lang="en-US" altLang="ja-JP" dirty="0"/>
          </a:p>
          <a:p>
            <a:pPr lvl="1"/>
            <a:r>
              <a:rPr lang="en-US" altLang="ja-JP" dirty="0"/>
              <a:t>VM</a:t>
            </a:r>
            <a:r>
              <a:rPr lang="ja-JP" altLang="en-US"/>
              <a:t>による隔離は強いのでエージェントを攻撃されにくい</a:t>
            </a:r>
            <a:endParaRPr lang="en-US" altLang="ja-JP" dirty="0"/>
          </a:p>
          <a:p>
            <a:pPr lvl="1"/>
            <a:r>
              <a:rPr lang="ja-JP" altLang="en-US"/>
              <a:t>システムは内部</a:t>
            </a:r>
            <a:r>
              <a:rPr lang="en-US" altLang="ja-JP" dirty="0"/>
              <a:t>VM</a:t>
            </a:r>
            <a:r>
              <a:rPr lang="ja-JP" altLang="en-US"/>
              <a:t>内の</a:t>
            </a:r>
            <a:r>
              <a:rPr lang="en-US" altLang="ja-JP" dirty="0"/>
              <a:t>OS</a:t>
            </a:r>
            <a:r>
              <a:rPr lang="ja-JP" altLang="en-US"/>
              <a:t>の機能を自由に使える</a:t>
            </a:r>
            <a:endParaRPr lang="en-US" altLang="ja-JP" dirty="0"/>
          </a:p>
          <a:p>
            <a:pPr lvl="1"/>
            <a:endParaRPr lang="en-US" altLang="ja-JP" dirty="0"/>
          </a:p>
          <a:p>
            <a:pPr lvl="1"/>
            <a:r>
              <a:rPr lang="ja-JP" altLang="en-US"/>
              <a:t>システム性能が低下</a:t>
            </a:r>
            <a:endParaRPr lang="en-US" altLang="ja-JP" dirty="0"/>
          </a:p>
          <a:p>
            <a:pPr lvl="2"/>
            <a:r>
              <a:rPr lang="en-US" altLang="ja-JP" dirty="0"/>
              <a:t>VM</a:t>
            </a:r>
            <a:r>
              <a:rPr lang="ja-JP" altLang="en-US"/>
              <a:t>内に</a:t>
            </a:r>
            <a:r>
              <a:rPr lang="en-US" altLang="ja-JP" dirty="0"/>
              <a:t>VM</a:t>
            </a:r>
            <a:r>
              <a:rPr lang="ja-JP" altLang="en-US"/>
              <a:t>を作成するオーバヘッドが大きい</a:t>
            </a:r>
            <a:endParaRPr lang="en-US" altLang="ja-JP" dirty="0"/>
          </a:p>
          <a:p>
            <a:pPr lvl="1"/>
            <a:r>
              <a:rPr lang="ja-JP" altLang="en-US"/>
              <a:t>ハイパーバイザは最小限の機能しか持たない</a:t>
            </a:r>
            <a:endParaRPr lang="en-US" altLang="ja-JP" dirty="0"/>
          </a:p>
        </p:txBody>
      </p:sp>
      <p:sp>
        <p:nvSpPr>
          <p:cNvPr id="4" name="Slide Number Placeholder 3">
            <a:extLst>
              <a:ext uri="{FF2B5EF4-FFF2-40B4-BE49-F238E27FC236}">
                <a16:creationId xmlns:a16="http://schemas.microsoft.com/office/drawing/2014/main" id="{D2A8EA91-F72B-6D4F-A79E-7034B9A48635}"/>
              </a:ext>
            </a:extLst>
          </p:cNvPr>
          <p:cNvSpPr>
            <a:spLocks noGrp="1"/>
          </p:cNvSpPr>
          <p:nvPr>
            <p:ph type="sldNum" sz="quarter" idx="12"/>
          </p:nvPr>
        </p:nvSpPr>
        <p:spPr/>
        <p:txBody>
          <a:bodyPr/>
          <a:lstStyle/>
          <a:p>
            <a:fld id="{3862EE38-F75A-9448-8243-6101B2857D65}" type="slidenum">
              <a:rPr lang="ja-JP" altLang="en-US" smtClean="0"/>
              <a:pPr/>
              <a:t>10</a:t>
            </a:fld>
            <a:endParaRPr lang="ja-JP" altLang="en-US" dirty="0"/>
          </a:p>
        </p:txBody>
      </p:sp>
      <p:sp>
        <p:nvSpPr>
          <p:cNvPr id="16" name="角丸四角形 15">
            <a:extLst>
              <a:ext uri="{FF2B5EF4-FFF2-40B4-BE49-F238E27FC236}">
                <a16:creationId xmlns:a16="http://schemas.microsoft.com/office/drawing/2014/main" id="{D900298B-9C43-E33C-75E6-3323E06011F1}"/>
              </a:ext>
            </a:extLst>
          </p:cNvPr>
          <p:cNvSpPr/>
          <p:nvPr/>
        </p:nvSpPr>
        <p:spPr>
          <a:xfrm>
            <a:off x="8497993" y="5207897"/>
            <a:ext cx="3005701" cy="961509"/>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7" name="角丸四角形 16">
            <a:extLst>
              <a:ext uri="{FF2B5EF4-FFF2-40B4-BE49-F238E27FC236}">
                <a16:creationId xmlns:a16="http://schemas.microsoft.com/office/drawing/2014/main" id="{30D72D3D-CDF3-D151-4AAF-6F7DA5ADF6BA}"/>
              </a:ext>
            </a:extLst>
          </p:cNvPr>
          <p:cNvSpPr/>
          <p:nvPr/>
        </p:nvSpPr>
        <p:spPr>
          <a:xfrm>
            <a:off x="8497993" y="3790363"/>
            <a:ext cx="3009582" cy="1319745"/>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6" name="テキスト ボックス 17">
            <a:extLst>
              <a:ext uri="{FF2B5EF4-FFF2-40B4-BE49-F238E27FC236}">
                <a16:creationId xmlns:a16="http://schemas.microsoft.com/office/drawing/2014/main" id="{1C11E6B1-37FF-4C4F-BBDB-263750E0FC5D}"/>
              </a:ext>
            </a:extLst>
          </p:cNvPr>
          <p:cNvSpPr txBox="1"/>
          <p:nvPr/>
        </p:nvSpPr>
        <p:spPr>
          <a:xfrm>
            <a:off x="8964475" y="5609952"/>
            <a:ext cx="2050294" cy="461665"/>
          </a:xfrm>
          <a:prstGeom prst="rect">
            <a:avLst/>
          </a:prstGeom>
          <a:solidFill>
            <a:srgbClr val="92D050"/>
          </a:solidFill>
          <a:ln w="12700">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sz="2400" b="1"/>
              <a:t>エージェント</a:t>
            </a:r>
          </a:p>
        </p:txBody>
      </p:sp>
      <p:sp>
        <p:nvSpPr>
          <p:cNvPr id="8" name="テキスト ボックス 24">
            <a:extLst>
              <a:ext uri="{FF2B5EF4-FFF2-40B4-BE49-F238E27FC236}">
                <a16:creationId xmlns:a16="http://schemas.microsoft.com/office/drawing/2014/main" id="{C0213B94-C154-304D-948E-1BCF879AAFCF}"/>
              </a:ext>
            </a:extLst>
          </p:cNvPr>
          <p:cNvSpPr txBox="1"/>
          <p:nvPr/>
        </p:nvSpPr>
        <p:spPr>
          <a:xfrm>
            <a:off x="8398291" y="3792312"/>
            <a:ext cx="1345642" cy="369332"/>
          </a:xfrm>
          <a:prstGeom prst="rect">
            <a:avLst/>
          </a:prstGeom>
          <a:noFill/>
          <a:ln w="34925">
            <a:noFill/>
          </a:ln>
        </p:spPr>
        <p:txBody>
          <a:bodyPr wrap="square" rtlCol="0">
            <a:spAutoFit/>
          </a:bodyPr>
          <a:lstStyle/>
          <a:p>
            <a:pPr algn="ctr"/>
            <a:r>
              <a:rPr lang="ja-JP" altLang="en-US" b="1"/>
              <a:t>内部</a:t>
            </a:r>
            <a:r>
              <a:rPr lang="en-US" altLang="ja-JP" b="1" dirty="0"/>
              <a:t>VM</a:t>
            </a:r>
            <a:endParaRPr kumimoji="1" lang="ja-JP" altLang="en-US" b="1"/>
          </a:p>
        </p:txBody>
      </p:sp>
      <p:sp>
        <p:nvSpPr>
          <p:cNvPr id="9" name="テキスト ボックス 25">
            <a:extLst>
              <a:ext uri="{FF2B5EF4-FFF2-40B4-BE49-F238E27FC236}">
                <a16:creationId xmlns:a16="http://schemas.microsoft.com/office/drawing/2014/main" id="{EDDF65C4-4045-CB4F-9776-AE322CFE68F3}"/>
              </a:ext>
            </a:extLst>
          </p:cNvPr>
          <p:cNvSpPr txBox="1"/>
          <p:nvPr/>
        </p:nvSpPr>
        <p:spPr>
          <a:xfrm>
            <a:off x="8964475" y="3185241"/>
            <a:ext cx="1973596" cy="461665"/>
          </a:xfrm>
          <a:prstGeom prst="rect">
            <a:avLst/>
          </a:prstGeom>
          <a:noFill/>
        </p:spPr>
        <p:txBody>
          <a:bodyPr wrap="square" rtlCol="0">
            <a:spAutoFit/>
          </a:bodyPr>
          <a:lstStyle/>
          <a:p>
            <a:pPr algn="ctr"/>
            <a:r>
              <a:rPr kumimoji="1" lang="ja-JP" altLang="en-US" sz="2400" b="1"/>
              <a:t>監視対象</a:t>
            </a:r>
            <a:r>
              <a:rPr kumimoji="1" lang="en-US" altLang="ja-JP" sz="2400" b="1" dirty="0"/>
              <a:t>VM</a:t>
            </a:r>
            <a:endParaRPr kumimoji="1" lang="ja-JP" altLang="en-US" sz="2400" b="1"/>
          </a:p>
        </p:txBody>
      </p:sp>
      <p:sp>
        <p:nvSpPr>
          <p:cNvPr id="10" name="正方形/長方形 22">
            <a:extLst>
              <a:ext uri="{FF2B5EF4-FFF2-40B4-BE49-F238E27FC236}">
                <a16:creationId xmlns:a16="http://schemas.microsoft.com/office/drawing/2014/main" id="{4D555DC8-7ED8-AD48-BD91-3058DCA80356}"/>
              </a:ext>
            </a:extLst>
          </p:cNvPr>
          <p:cNvSpPr/>
          <p:nvPr/>
        </p:nvSpPr>
        <p:spPr>
          <a:xfrm>
            <a:off x="8960352" y="4136337"/>
            <a:ext cx="1866958" cy="409587"/>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chemeClr val="tx1"/>
                </a:solidFill>
              </a:rPr>
              <a:t>システム</a:t>
            </a:r>
          </a:p>
        </p:txBody>
      </p:sp>
      <p:graphicFrame>
        <p:nvGraphicFramePr>
          <p:cNvPr id="12" name="表 8">
            <a:extLst>
              <a:ext uri="{FF2B5EF4-FFF2-40B4-BE49-F238E27FC236}">
                <a16:creationId xmlns:a16="http://schemas.microsoft.com/office/drawing/2014/main" id="{CFA68F03-04DE-6141-96C0-6675BDA809E3}"/>
              </a:ext>
            </a:extLst>
          </p:cNvPr>
          <p:cNvGraphicFramePr>
            <a:graphicFrameLocks noGrp="1"/>
          </p:cNvGraphicFramePr>
          <p:nvPr>
            <p:extLst>
              <p:ext uri="{D42A27DB-BD31-4B8C-83A1-F6EECF244321}">
                <p14:modId xmlns:p14="http://schemas.microsoft.com/office/powerpoint/2010/main" val="1331196286"/>
              </p:ext>
            </p:extLst>
          </p:nvPr>
        </p:nvGraphicFramePr>
        <p:xfrm>
          <a:off x="504393" y="4905539"/>
          <a:ext cx="7209270" cy="1381760"/>
        </p:xfrm>
        <a:graphic>
          <a:graphicData uri="http://schemas.openxmlformats.org/drawingml/2006/table">
            <a:tbl>
              <a:tblPr firstRow="1" bandRow="1">
                <a:tableStyleId>{5C22544A-7EE6-4342-B048-85BDC9FD1C3A}</a:tableStyleId>
              </a:tblPr>
              <a:tblGrid>
                <a:gridCol w="1441854">
                  <a:extLst>
                    <a:ext uri="{9D8B030D-6E8A-4147-A177-3AD203B41FA5}">
                      <a16:colId xmlns:a16="http://schemas.microsoft.com/office/drawing/2014/main" val="1050972317"/>
                    </a:ext>
                  </a:extLst>
                </a:gridCol>
                <a:gridCol w="1255472">
                  <a:extLst>
                    <a:ext uri="{9D8B030D-6E8A-4147-A177-3AD203B41FA5}">
                      <a16:colId xmlns:a16="http://schemas.microsoft.com/office/drawing/2014/main" val="1761378430"/>
                    </a:ext>
                  </a:extLst>
                </a:gridCol>
                <a:gridCol w="1255594">
                  <a:extLst>
                    <a:ext uri="{9D8B030D-6E8A-4147-A177-3AD203B41FA5}">
                      <a16:colId xmlns:a16="http://schemas.microsoft.com/office/drawing/2014/main" val="122358318"/>
                    </a:ext>
                  </a:extLst>
                </a:gridCol>
                <a:gridCol w="1624084">
                  <a:extLst>
                    <a:ext uri="{9D8B030D-6E8A-4147-A177-3AD203B41FA5}">
                      <a16:colId xmlns:a16="http://schemas.microsoft.com/office/drawing/2014/main" val="1722005451"/>
                    </a:ext>
                  </a:extLst>
                </a:gridCol>
                <a:gridCol w="1632266">
                  <a:extLst>
                    <a:ext uri="{9D8B030D-6E8A-4147-A177-3AD203B41FA5}">
                      <a16:colId xmlns:a16="http://schemas.microsoft.com/office/drawing/2014/main" val="3143192233"/>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安全性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a:t>
                      </a:r>
                      <a:endParaRPr kumimoji="1" lang="en-US" altLang="ja-JP" b="0" dirty="0">
                        <a:solidFill>
                          <a:schemeClr val="tx1"/>
                        </a:solidFill>
                      </a:endParaRPr>
                    </a:p>
                    <a:p>
                      <a:pPr algn="ctr"/>
                      <a:r>
                        <a:rPr kumimoji="1" lang="ja-JP" altLang="en-US" b="0">
                          <a:solidFill>
                            <a:schemeClr val="tx1"/>
                          </a:solidFill>
                        </a:rPr>
                        <a:t>自由度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実装の容易さ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ja-JP" altLang="en-US" b="0">
                          <a:solidFill>
                            <a:schemeClr val="tx1"/>
                          </a:solidFill>
                        </a:rPr>
                        <a:t>コンテナ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r h="370840">
                <a:tc>
                  <a:txBody>
                    <a:bodyPr/>
                    <a:lstStyle/>
                    <a:p>
                      <a:pPr algn="ctr"/>
                      <a:r>
                        <a:rPr kumimoji="1" lang="ja-JP" altLang="en-US" b="1">
                          <a:solidFill>
                            <a:schemeClr val="tx1"/>
                          </a:solidFill>
                        </a:rPr>
                        <a:t>内部</a:t>
                      </a:r>
                      <a:r>
                        <a:rPr kumimoji="1" lang="en-US" altLang="ja-JP" b="1" dirty="0">
                          <a:solidFill>
                            <a:schemeClr val="tx1"/>
                          </a:solidFill>
                        </a:rPr>
                        <a:t>VM</a:t>
                      </a:r>
                      <a:endParaRPr kumimoji="1" lang="ja-JP" alt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885137668"/>
                  </a:ext>
                </a:extLst>
              </a:tr>
            </a:tbl>
          </a:graphicData>
        </a:graphic>
      </p:graphicFrame>
      <p:cxnSp>
        <p:nvCxnSpPr>
          <p:cNvPr id="13" name="直線矢印コネクタ 12">
            <a:extLst>
              <a:ext uri="{FF2B5EF4-FFF2-40B4-BE49-F238E27FC236}">
                <a16:creationId xmlns:a16="http://schemas.microsoft.com/office/drawing/2014/main" id="{98CE20AC-0013-D6A6-7410-2E363F8FB52D}"/>
              </a:ext>
            </a:extLst>
          </p:cNvPr>
          <p:cNvCxnSpPr>
            <a:cxnSpLocks/>
          </p:cNvCxnSpPr>
          <p:nvPr/>
        </p:nvCxnSpPr>
        <p:spPr>
          <a:xfrm flipV="1">
            <a:off x="10640574" y="4545924"/>
            <a:ext cx="0" cy="1050495"/>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正方形/長方形 22">
            <a:extLst>
              <a:ext uri="{FF2B5EF4-FFF2-40B4-BE49-F238E27FC236}">
                <a16:creationId xmlns:a16="http://schemas.microsoft.com/office/drawing/2014/main" id="{EBD5BE37-05B6-ABE8-1E5C-A8782B673B08}"/>
              </a:ext>
            </a:extLst>
          </p:cNvPr>
          <p:cNvSpPr/>
          <p:nvPr/>
        </p:nvSpPr>
        <p:spPr>
          <a:xfrm>
            <a:off x="8960822" y="4653922"/>
            <a:ext cx="1452263" cy="368336"/>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rPr>
              <a:t>OS</a:t>
            </a:r>
            <a:endParaRPr kumimoji="1" lang="ja-JP" altLang="en-US" b="1">
              <a:solidFill>
                <a:schemeClr val="tx1"/>
              </a:solidFill>
            </a:endParaRPr>
          </a:p>
        </p:txBody>
      </p:sp>
      <p:sp>
        <p:nvSpPr>
          <p:cNvPr id="15" name="テキスト ボックス 14">
            <a:extLst>
              <a:ext uri="{FF2B5EF4-FFF2-40B4-BE49-F238E27FC236}">
                <a16:creationId xmlns:a16="http://schemas.microsoft.com/office/drawing/2014/main" id="{AC986941-B4A2-D7F8-5048-AFB6BBB7AE11}"/>
              </a:ext>
            </a:extLst>
          </p:cNvPr>
          <p:cNvSpPr txBox="1"/>
          <p:nvPr/>
        </p:nvSpPr>
        <p:spPr>
          <a:xfrm>
            <a:off x="8493638" y="5229651"/>
            <a:ext cx="1800493" cy="369332"/>
          </a:xfrm>
          <a:prstGeom prst="rect">
            <a:avLst/>
          </a:prstGeom>
          <a:noFill/>
        </p:spPr>
        <p:txBody>
          <a:bodyPr wrap="none" rtlCol="0">
            <a:spAutoFit/>
          </a:bodyPr>
          <a:lstStyle/>
          <a:p>
            <a:r>
              <a:rPr kumimoji="1" lang="ja-JP" altLang="en-US" b="1"/>
              <a:t>ハイパーバイザ</a:t>
            </a:r>
          </a:p>
        </p:txBody>
      </p:sp>
    </p:spTree>
    <p:extLst>
      <p:ext uri="{BB962C8B-B14F-4D97-AF65-F5344CB8AC3E}">
        <p14:creationId xmlns:p14="http://schemas.microsoft.com/office/powerpoint/2010/main" val="1623332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3EB9A6-1D65-A446-8C2F-2376DCFE1E1C}"/>
              </a:ext>
            </a:extLst>
          </p:cNvPr>
          <p:cNvSpPr>
            <a:spLocks noGrp="1"/>
          </p:cNvSpPr>
          <p:nvPr>
            <p:ph type="title"/>
          </p:nvPr>
        </p:nvSpPr>
        <p:spPr/>
        <p:txBody>
          <a:bodyPr>
            <a:normAutofit/>
          </a:bodyPr>
          <a:lstStyle/>
          <a:p>
            <a:r>
              <a:rPr kumimoji="1" lang="en-US" altLang="ja-JP" dirty="0" err="1"/>
              <a:t>BitVisor</a:t>
            </a:r>
            <a:r>
              <a:rPr kumimoji="1" lang="ja-JP" altLang="en-US"/>
              <a:t>ハイパーバイザ内エージェント</a:t>
            </a:r>
          </a:p>
        </p:txBody>
      </p:sp>
      <p:sp>
        <p:nvSpPr>
          <p:cNvPr id="3" name="コンテンツ プレースホルダー 2">
            <a:extLst>
              <a:ext uri="{FF2B5EF4-FFF2-40B4-BE49-F238E27FC236}">
                <a16:creationId xmlns:a16="http://schemas.microsoft.com/office/drawing/2014/main" id="{EF07C7EB-8BD8-5048-B244-8936265A3E38}"/>
              </a:ext>
            </a:extLst>
          </p:cNvPr>
          <p:cNvSpPr>
            <a:spLocks noGrp="1"/>
          </p:cNvSpPr>
          <p:nvPr>
            <p:ph idx="1"/>
          </p:nvPr>
        </p:nvSpPr>
        <p:spPr/>
        <p:txBody>
          <a:bodyPr>
            <a:normAutofit/>
          </a:bodyPr>
          <a:lstStyle/>
          <a:p>
            <a:r>
              <a:rPr kumimoji="1" lang="ja-JP" altLang="en-US"/>
              <a:t>性能改善のために軽量な</a:t>
            </a:r>
            <a:r>
              <a:rPr kumimoji="1" lang="en-US" altLang="ja-JP" dirty="0"/>
              <a:t>VM</a:t>
            </a:r>
            <a:r>
              <a:rPr kumimoji="1" lang="ja-JP" altLang="en-US"/>
              <a:t>を作成可能な</a:t>
            </a:r>
            <a:r>
              <a:rPr kumimoji="1" lang="en-US" altLang="ja-JP" dirty="0" err="1"/>
              <a:t>BitVisor</a:t>
            </a:r>
            <a:r>
              <a:rPr kumimoji="1" lang="ja-JP" altLang="en-US"/>
              <a:t>を利用</a:t>
            </a:r>
            <a:endParaRPr kumimoji="1" lang="en-US" altLang="ja-JP" dirty="0"/>
          </a:p>
          <a:p>
            <a:pPr lvl="1"/>
            <a:r>
              <a:rPr lang="en-US" altLang="ja-JP" dirty="0"/>
              <a:t>VM</a:t>
            </a:r>
            <a:r>
              <a:rPr lang="ja-JP" altLang="en-US"/>
              <a:t>を</a:t>
            </a:r>
            <a:r>
              <a:rPr lang="en-US" altLang="ja-JP" dirty="0"/>
              <a:t>1</a:t>
            </a:r>
            <a:r>
              <a:rPr lang="ja-JP" altLang="en-US"/>
              <a:t>つに限定し、準パススルーで最小限のデバイスのみ仮想化</a:t>
            </a:r>
            <a:endParaRPr lang="en-US" altLang="ja-JP" dirty="0"/>
          </a:p>
          <a:p>
            <a:pPr lvl="1"/>
            <a:r>
              <a:rPr lang="en-US" altLang="ja-JP" dirty="0" err="1"/>
              <a:t>BitVisor</a:t>
            </a:r>
            <a:r>
              <a:rPr lang="ja-JP" altLang="en-US"/>
              <a:t>と</a:t>
            </a:r>
            <a:r>
              <a:rPr lang="en-US" altLang="ja-JP" dirty="0"/>
              <a:t>OS</a:t>
            </a:r>
            <a:r>
              <a:rPr lang="ja-JP" altLang="en-US"/>
              <a:t>の修正により</a:t>
            </a:r>
            <a:r>
              <a:rPr lang="en-US" altLang="ja-JP" dirty="0"/>
              <a:t>SEV</a:t>
            </a:r>
            <a:r>
              <a:rPr lang="ja-JP" altLang="en-US"/>
              <a:t>で暗号化された</a:t>
            </a:r>
            <a:r>
              <a:rPr lang="en-US" altLang="ja-JP" dirty="0"/>
              <a:t>VM</a:t>
            </a:r>
            <a:r>
              <a:rPr lang="ja-JP" altLang="en-US"/>
              <a:t>内で動作</a:t>
            </a:r>
            <a:r>
              <a:rPr lang="en-US" altLang="ja-JP" sz="2000" dirty="0"/>
              <a:t> [</a:t>
            </a:r>
            <a:r>
              <a:rPr lang="ja-JP" altLang="en-US" sz="2000"/>
              <a:t>瀧口ら</a:t>
            </a:r>
            <a:r>
              <a:rPr lang="en-US" altLang="ja-JP" sz="2000" dirty="0"/>
              <a:t>'22]</a:t>
            </a:r>
          </a:p>
          <a:p>
            <a:r>
              <a:rPr lang="ja-JP" altLang="en-US"/>
              <a:t>内部</a:t>
            </a:r>
            <a:r>
              <a:rPr lang="en-US" altLang="ja-JP" dirty="0"/>
              <a:t>VM</a:t>
            </a:r>
            <a:r>
              <a:rPr lang="ja-JP" altLang="en-US"/>
              <a:t>の</a:t>
            </a:r>
            <a:r>
              <a:rPr lang="en-US" altLang="ja-JP" dirty="0"/>
              <a:t>OS</a:t>
            </a:r>
            <a:r>
              <a:rPr lang="ja-JP" altLang="en-US"/>
              <a:t>の仮想アドレスを変換してメモリデータを取得</a:t>
            </a:r>
            <a:endParaRPr lang="en-US" altLang="ja-JP" dirty="0"/>
          </a:p>
          <a:p>
            <a:pPr lvl="1"/>
            <a:r>
              <a:rPr lang="ja-JP" altLang="en-US"/>
              <a:t>軽量な</a:t>
            </a:r>
            <a:r>
              <a:rPr lang="en-US" altLang="ja-JP" dirty="0"/>
              <a:t>TCP/IP</a:t>
            </a:r>
            <a:r>
              <a:rPr lang="ja-JP" altLang="en-US"/>
              <a:t>スタックの</a:t>
            </a:r>
            <a:r>
              <a:rPr lang="en-US" altLang="ja-JP" dirty="0" err="1"/>
              <a:t>lwIP</a:t>
            </a:r>
            <a:r>
              <a:rPr lang="ja-JP" altLang="en-US"/>
              <a:t>を用いて</a:t>
            </a:r>
            <a:r>
              <a:rPr lang="en-US" altLang="ja-JP" dirty="0"/>
              <a:t>IDS</a:t>
            </a:r>
            <a:r>
              <a:rPr lang="ja-JP" altLang="en-US"/>
              <a:t>と暗号通信</a:t>
            </a:r>
            <a:endParaRPr lang="en-US" altLang="ja-JP" dirty="0"/>
          </a:p>
          <a:p>
            <a:pPr lvl="1"/>
            <a:r>
              <a:rPr lang="ja-JP" altLang="en-US"/>
              <a:t>共有メモリを用いた暗号通信にも対応</a:t>
            </a:r>
            <a:endParaRPr lang="en-US" altLang="ja-JP" dirty="0"/>
          </a:p>
        </p:txBody>
      </p:sp>
      <p:sp>
        <p:nvSpPr>
          <p:cNvPr id="4" name="スライド番号プレースホルダー 3">
            <a:extLst>
              <a:ext uri="{FF2B5EF4-FFF2-40B4-BE49-F238E27FC236}">
                <a16:creationId xmlns:a16="http://schemas.microsoft.com/office/drawing/2014/main" id="{D85FF05F-BB4A-8E45-B34C-222A3D5E5ADD}"/>
              </a:ext>
            </a:extLst>
          </p:cNvPr>
          <p:cNvSpPr>
            <a:spLocks noGrp="1"/>
          </p:cNvSpPr>
          <p:nvPr>
            <p:ph type="sldNum" sz="quarter" idx="12"/>
          </p:nvPr>
        </p:nvSpPr>
        <p:spPr/>
        <p:txBody>
          <a:bodyPr/>
          <a:lstStyle/>
          <a:p>
            <a:fld id="{3862EE38-F75A-9448-8243-6101B2857D65}" type="slidenum">
              <a:rPr lang="ja-JP" altLang="en-US" smtClean="0"/>
              <a:pPr/>
              <a:t>11</a:t>
            </a:fld>
            <a:endParaRPr lang="ja-JP" altLang="en-US" dirty="0"/>
          </a:p>
        </p:txBody>
      </p:sp>
      <p:sp>
        <p:nvSpPr>
          <p:cNvPr id="7" name="角丸四角形 6">
            <a:extLst>
              <a:ext uri="{FF2B5EF4-FFF2-40B4-BE49-F238E27FC236}">
                <a16:creationId xmlns:a16="http://schemas.microsoft.com/office/drawing/2014/main" id="{B4BDE9FE-0433-304D-9339-D3424287B8CF}"/>
              </a:ext>
            </a:extLst>
          </p:cNvPr>
          <p:cNvSpPr/>
          <p:nvPr/>
        </p:nvSpPr>
        <p:spPr>
          <a:xfrm>
            <a:off x="7242126" y="4215748"/>
            <a:ext cx="3591969" cy="2018103"/>
          </a:xfrm>
          <a:prstGeom prst="roundRect">
            <a:avLst/>
          </a:prstGeom>
          <a:pattFill prst="pct5">
            <a:fgClr>
              <a:schemeClr val="tx1"/>
            </a:fgClr>
            <a:bgClr>
              <a:schemeClr val="accent2">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8" name="テキスト ボックス 7">
            <a:extLst>
              <a:ext uri="{FF2B5EF4-FFF2-40B4-BE49-F238E27FC236}">
                <a16:creationId xmlns:a16="http://schemas.microsoft.com/office/drawing/2014/main" id="{919D3C80-0A47-254A-B9A2-E93213813365}"/>
              </a:ext>
            </a:extLst>
          </p:cNvPr>
          <p:cNvSpPr txBox="1"/>
          <p:nvPr/>
        </p:nvSpPr>
        <p:spPr>
          <a:xfrm>
            <a:off x="8107246" y="3824711"/>
            <a:ext cx="1746361" cy="400110"/>
          </a:xfrm>
          <a:prstGeom prst="rect">
            <a:avLst/>
          </a:prstGeom>
          <a:noFill/>
        </p:spPr>
        <p:txBody>
          <a:bodyPr wrap="square" rtlCol="0">
            <a:spAutoFit/>
          </a:bodyPr>
          <a:lstStyle/>
          <a:p>
            <a:pPr algn="ctr"/>
            <a:r>
              <a:rPr kumimoji="1" lang="ja-JP" altLang="en-US" sz="2000" b="1"/>
              <a:t>監視対象</a:t>
            </a:r>
            <a:r>
              <a:rPr kumimoji="1" lang="en-US" altLang="ja-JP" sz="2000" b="1" dirty="0"/>
              <a:t>VM</a:t>
            </a:r>
            <a:endParaRPr kumimoji="1" lang="ja-JP" altLang="en-US" sz="2000" b="1"/>
          </a:p>
        </p:txBody>
      </p:sp>
      <p:sp>
        <p:nvSpPr>
          <p:cNvPr id="12" name="角丸四角形 11">
            <a:extLst>
              <a:ext uri="{FF2B5EF4-FFF2-40B4-BE49-F238E27FC236}">
                <a16:creationId xmlns:a16="http://schemas.microsoft.com/office/drawing/2014/main" id="{FFC16A78-FEF0-4143-BDB4-3063D34805A8}"/>
              </a:ext>
            </a:extLst>
          </p:cNvPr>
          <p:cNvSpPr/>
          <p:nvPr/>
        </p:nvSpPr>
        <p:spPr>
          <a:xfrm>
            <a:off x="7400048" y="5151910"/>
            <a:ext cx="3160759" cy="987971"/>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9" name="角丸四角形 8">
            <a:extLst>
              <a:ext uri="{FF2B5EF4-FFF2-40B4-BE49-F238E27FC236}">
                <a16:creationId xmlns:a16="http://schemas.microsoft.com/office/drawing/2014/main" id="{A425389B-DB9B-8A4B-90F4-3075EC8B5A72}"/>
              </a:ext>
            </a:extLst>
          </p:cNvPr>
          <p:cNvSpPr/>
          <p:nvPr/>
        </p:nvSpPr>
        <p:spPr>
          <a:xfrm>
            <a:off x="8562826" y="5636400"/>
            <a:ext cx="1818948"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エージェント</a:t>
            </a:r>
            <a:endParaRPr lang="en-US" altLang="ja-JP" sz="2000" b="1" dirty="0">
              <a:solidFill>
                <a:schemeClr val="tx1"/>
              </a:solidFill>
            </a:endParaRPr>
          </a:p>
        </p:txBody>
      </p:sp>
      <p:sp>
        <p:nvSpPr>
          <p:cNvPr id="10" name="角丸四角形 9">
            <a:extLst>
              <a:ext uri="{FF2B5EF4-FFF2-40B4-BE49-F238E27FC236}">
                <a16:creationId xmlns:a16="http://schemas.microsoft.com/office/drawing/2014/main" id="{D7A814E8-F7BC-D949-9C79-5860E654AFAA}"/>
              </a:ext>
            </a:extLst>
          </p:cNvPr>
          <p:cNvSpPr/>
          <p:nvPr/>
        </p:nvSpPr>
        <p:spPr>
          <a:xfrm>
            <a:off x="7400053" y="4391202"/>
            <a:ext cx="3147496" cy="536500"/>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solidFill>
                  <a:schemeClr val="tx1"/>
                </a:solidFill>
              </a:rPr>
              <a:t>　　</a:t>
            </a:r>
          </a:p>
        </p:txBody>
      </p:sp>
      <p:sp>
        <p:nvSpPr>
          <p:cNvPr id="11" name="テキスト ボックス 10">
            <a:extLst>
              <a:ext uri="{FF2B5EF4-FFF2-40B4-BE49-F238E27FC236}">
                <a16:creationId xmlns:a16="http://schemas.microsoft.com/office/drawing/2014/main" id="{9AE659B1-7E14-FD4B-92A1-3ABE994316B9}"/>
              </a:ext>
            </a:extLst>
          </p:cNvPr>
          <p:cNvSpPr txBox="1"/>
          <p:nvPr/>
        </p:nvSpPr>
        <p:spPr>
          <a:xfrm>
            <a:off x="8396006" y="4461146"/>
            <a:ext cx="1155590" cy="400110"/>
          </a:xfrm>
          <a:prstGeom prst="rect">
            <a:avLst/>
          </a:prstGeom>
          <a:solidFill>
            <a:schemeClr val="bg1"/>
          </a:solidFill>
          <a:ln>
            <a:noFill/>
          </a:ln>
        </p:spPr>
        <p:txBody>
          <a:bodyPr wrap="square" rtlCol="0">
            <a:spAutoFit/>
          </a:bodyPr>
          <a:lstStyle/>
          <a:p>
            <a:r>
              <a:rPr kumimoji="1" lang="ja-JP" altLang="en-US" sz="2000" b="1"/>
              <a:t>内部</a:t>
            </a:r>
            <a:r>
              <a:rPr kumimoji="1" lang="en-US" altLang="ja-JP" sz="2000" b="1" dirty="0"/>
              <a:t>VM</a:t>
            </a:r>
            <a:endParaRPr kumimoji="1" lang="ja-JP" altLang="en-US" sz="2000" b="1"/>
          </a:p>
        </p:txBody>
      </p:sp>
      <p:sp>
        <p:nvSpPr>
          <p:cNvPr id="13" name="テキスト ボックス 12">
            <a:extLst>
              <a:ext uri="{FF2B5EF4-FFF2-40B4-BE49-F238E27FC236}">
                <a16:creationId xmlns:a16="http://schemas.microsoft.com/office/drawing/2014/main" id="{9C7AFD4B-E1B6-414D-A575-6848FB58090E}"/>
              </a:ext>
            </a:extLst>
          </p:cNvPr>
          <p:cNvSpPr txBox="1"/>
          <p:nvPr/>
        </p:nvSpPr>
        <p:spPr>
          <a:xfrm>
            <a:off x="7433594" y="5221464"/>
            <a:ext cx="1859235" cy="369332"/>
          </a:xfrm>
          <a:prstGeom prst="rect">
            <a:avLst/>
          </a:prstGeom>
          <a:solidFill>
            <a:schemeClr val="bg1"/>
          </a:solidFill>
          <a:ln>
            <a:noFill/>
          </a:ln>
        </p:spPr>
        <p:txBody>
          <a:bodyPr wrap="square" rtlCol="0">
            <a:spAutoFit/>
          </a:bodyPr>
          <a:lstStyle/>
          <a:p>
            <a:r>
              <a:rPr kumimoji="1" lang="ja-JP" altLang="en-US" b="1"/>
              <a:t>ハイパーバイザ</a:t>
            </a:r>
          </a:p>
        </p:txBody>
      </p:sp>
      <p:cxnSp>
        <p:nvCxnSpPr>
          <p:cNvPr id="14" name="直線矢印コネクタ 13">
            <a:extLst>
              <a:ext uri="{FF2B5EF4-FFF2-40B4-BE49-F238E27FC236}">
                <a16:creationId xmlns:a16="http://schemas.microsoft.com/office/drawing/2014/main" id="{B81A2E48-0BEE-5B45-A620-86D7DA914911}"/>
              </a:ext>
            </a:extLst>
          </p:cNvPr>
          <p:cNvCxnSpPr>
            <a:cxnSpLocks/>
          </p:cNvCxnSpPr>
          <p:nvPr/>
        </p:nvCxnSpPr>
        <p:spPr>
          <a:xfrm flipV="1">
            <a:off x="9326376" y="4927702"/>
            <a:ext cx="0" cy="701321"/>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角丸四角形 22">
            <a:extLst>
              <a:ext uri="{FF2B5EF4-FFF2-40B4-BE49-F238E27FC236}">
                <a16:creationId xmlns:a16="http://schemas.microsoft.com/office/drawing/2014/main" id="{5052D4D2-014B-3C48-9B61-435381192E1E}"/>
              </a:ext>
            </a:extLst>
          </p:cNvPr>
          <p:cNvSpPr/>
          <p:nvPr/>
        </p:nvSpPr>
        <p:spPr>
          <a:xfrm>
            <a:off x="4131600" y="4826871"/>
            <a:ext cx="2104114" cy="1313010"/>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7" name="テキスト ボックス 21">
            <a:extLst>
              <a:ext uri="{FF2B5EF4-FFF2-40B4-BE49-F238E27FC236}">
                <a16:creationId xmlns:a16="http://schemas.microsoft.com/office/drawing/2014/main" id="{AA488B8F-BF7C-4A48-9BA1-2B7BDD5EEE35}"/>
              </a:ext>
            </a:extLst>
          </p:cNvPr>
          <p:cNvSpPr txBox="1"/>
          <p:nvPr/>
        </p:nvSpPr>
        <p:spPr>
          <a:xfrm>
            <a:off x="4514681" y="4412764"/>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18" name="テキスト ボックス 17">
            <a:extLst>
              <a:ext uri="{FF2B5EF4-FFF2-40B4-BE49-F238E27FC236}">
                <a16:creationId xmlns:a16="http://schemas.microsoft.com/office/drawing/2014/main" id="{9E65F08A-D1DE-ED43-AF70-245CB18CEF87}"/>
              </a:ext>
            </a:extLst>
          </p:cNvPr>
          <p:cNvSpPr txBox="1"/>
          <p:nvPr/>
        </p:nvSpPr>
        <p:spPr>
          <a:xfrm>
            <a:off x="4644581" y="5138270"/>
            <a:ext cx="1066213" cy="523220"/>
          </a:xfrm>
          <a:prstGeom prst="rect">
            <a:avLst/>
          </a:prstGeom>
          <a:solidFill>
            <a:schemeClr val="bg1"/>
          </a:solidFill>
          <a:ln w="22225">
            <a:solidFill>
              <a:schemeClr val="tx1"/>
            </a:solidFill>
          </a:ln>
        </p:spPr>
        <p:txBody>
          <a:bodyPr wrap="square" rtlCol="0">
            <a:spAutoFit/>
          </a:bodyPr>
          <a:lstStyle/>
          <a:p>
            <a:pPr algn="ctr"/>
            <a:r>
              <a:rPr kumimoji="1" lang="en-US" altLang="ja-JP" sz="2800" b="1" dirty="0"/>
              <a:t>IDS</a:t>
            </a:r>
            <a:endParaRPr kumimoji="1" lang="ja-JP" altLang="en-US" sz="2800" b="1"/>
          </a:p>
        </p:txBody>
      </p:sp>
      <p:cxnSp>
        <p:nvCxnSpPr>
          <p:cNvPr id="19" name="直線矢印コネクタ 18">
            <a:extLst>
              <a:ext uri="{FF2B5EF4-FFF2-40B4-BE49-F238E27FC236}">
                <a16:creationId xmlns:a16="http://schemas.microsoft.com/office/drawing/2014/main" id="{14A0DC74-75AB-A141-846A-4F51E139D24A}"/>
              </a:ext>
            </a:extLst>
          </p:cNvPr>
          <p:cNvCxnSpPr>
            <a:cxnSpLocks/>
            <a:stCxn id="18" idx="3"/>
            <a:endCxn id="9" idx="1"/>
          </p:cNvCxnSpPr>
          <p:nvPr/>
        </p:nvCxnSpPr>
        <p:spPr>
          <a:xfrm>
            <a:off x="5710794" y="5399880"/>
            <a:ext cx="2852032" cy="422563"/>
          </a:xfrm>
          <a:prstGeom prst="straightConnector1">
            <a:avLst/>
          </a:prstGeom>
          <a:ln w="4762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23" name="表 8">
            <a:extLst>
              <a:ext uri="{FF2B5EF4-FFF2-40B4-BE49-F238E27FC236}">
                <a16:creationId xmlns:a16="http://schemas.microsoft.com/office/drawing/2014/main" id="{5968494B-45C5-30FD-B0E6-545BE2EF74B7}"/>
              </a:ext>
            </a:extLst>
          </p:cNvPr>
          <p:cNvGraphicFramePr>
            <a:graphicFrameLocks noGrp="1"/>
          </p:cNvGraphicFramePr>
          <p:nvPr>
            <p:extLst>
              <p:ext uri="{D42A27DB-BD31-4B8C-83A1-F6EECF244321}">
                <p14:modId xmlns:p14="http://schemas.microsoft.com/office/powerpoint/2010/main" val="1827357680"/>
              </p:ext>
            </p:extLst>
          </p:nvPr>
        </p:nvGraphicFramePr>
        <p:xfrm>
          <a:off x="402956" y="4577252"/>
          <a:ext cx="3454548" cy="1752600"/>
        </p:xfrm>
        <a:graphic>
          <a:graphicData uri="http://schemas.openxmlformats.org/drawingml/2006/table">
            <a:tbl>
              <a:tblPr firstRow="1" bandRow="1">
                <a:tableStyleId>{5C22544A-7EE6-4342-B048-85BDC9FD1C3A}</a:tableStyleId>
              </a:tblPr>
              <a:tblGrid>
                <a:gridCol w="2198840">
                  <a:extLst>
                    <a:ext uri="{9D8B030D-6E8A-4147-A177-3AD203B41FA5}">
                      <a16:colId xmlns:a16="http://schemas.microsoft.com/office/drawing/2014/main" val="1050972317"/>
                    </a:ext>
                  </a:extLst>
                </a:gridCol>
                <a:gridCol w="1255708">
                  <a:extLst>
                    <a:ext uri="{9D8B030D-6E8A-4147-A177-3AD203B41FA5}">
                      <a16:colId xmlns:a16="http://schemas.microsoft.com/office/drawing/2014/main" val="122358318"/>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ja-JP" altLang="en-US" b="0">
                          <a:solidFill>
                            <a:schemeClr val="tx1"/>
                          </a:solidFill>
                        </a:rPr>
                        <a:t>コンテナ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r h="370840">
                <a:tc>
                  <a:txBody>
                    <a:bodyPr/>
                    <a:lstStyle/>
                    <a:p>
                      <a:pPr algn="ctr"/>
                      <a:r>
                        <a:rPr kumimoji="1" lang="ja-JP" altLang="en-US" b="0">
                          <a:solidFill>
                            <a:schemeClr val="tx1"/>
                          </a:solidFill>
                        </a:rPr>
                        <a:t>内部</a:t>
                      </a:r>
                      <a:r>
                        <a:rPr kumimoji="1" lang="en-US" altLang="ja-JP" b="0" dirty="0">
                          <a:solidFill>
                            <a:schemeClr val="tx1"/>
                          </a:solidFill>
                        </a:rPr>
                        <a:t>VM</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5137668"/>
                  </a:ext>
                </a:extLst>
              </a:tr>
              <a:tr h="370840">
                <a:tc>
                  <a:txBody>
                    <a:bodyPr/>
                    <a:lstStyle/>
                    <a:p>
                      <a:pPr algn="ctr"/>
                      <a:r>
                        <a:rPr kumimoji="1" lang="ja-JP" altLang="en-US" b="1">
                          <a:solidFill>
                            <a:schemeClr val="tx1"/>
                          </a:solidFill>
                        </a:rPr>
                        <a:t>内部</a:t>
                      </a:r>
                      <a:r>
                        <a:rPr kumimoji="1" lang="en-US" altLang="ja-JP" b="1" dirty="0">
                          <a:solidFill>
                            <a:schemeClr val="tx1"/>
                          </a:solidFill>
                        </a:rPr>
                        <a:t>VM (</a:t>
                      </a:r>
                      <a:r>
                        <a:rPr kumimoji="1" lang="en-US" altLang="ja-JP" b="1" dirty="0" err="1">
                          <a:solidFill>
                            <a:schemeClr val="tx1"/>
                          </a:solidFill>
                        </a:rPr>
                        <a:t>BitVisor</a:t>
                      </a:r>
                      <a:r>
                        <a:rPr kumimoji="1" lang="en-US" altLang="ja-JP" b="1" dirty="0">
                          <a:solidFill>
                            <a:schemeClr val="tx1"/>
                          </a:solidFill>
                        </a:rPr>
                        <a:t>)</a:t>
                      </a:r>
                      <a:endParaRPr kumimoji="1" lang="ja-JP" alt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22459220"/>
                  </a:ext>
                </a:extLst>
              </a:tr>
            </a:tbl>
          </a:graphicData>
        </a:graphic>
      </p:graphicFrame>
      <p:sp>
        <p:nvSpPr>
          <p:cNvPr id="6" name="Rounded Rectangle 5">
            <a:extLst>
              <a:ext uri="{FF2B5EF4-FFF2-40B4-BE49-F238E27FC236}">
                <a16:creationId xmlns:a16="http://schemas.microsoft.com/office/drawing/2014/main" id="{C7B34FF0-917A-F4E6-C51D-E62B1A8ED88A}"/>
              </a:ext>
            </a:extLst>
          </p:cNvPr>
          <p:cNvSpPr/>
          <p:nvPr/>
        </p:nvSpPr>
        <p:spPr>
          <a:xfrm>
            <a:off x="7540568" y="5590796"/>
            <a:ext cx="748970" cy="417689"/>
          </a:xfrm>
          <a:prstGeom prst="roundRect">
            <a:avLst>
              <a:gd name="adj" fmla="val 22748"/>
            </a:avLst>
          </a:prstGeom>
          <a:ln w="28575">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JP" b="1" dirty="0">
                <a:solidFill>
                  <a:schemeClr val="tx1"/>
                </a:solidFill>
              </a:rPr>
              <a:t>lwIP</a:t>
            </a:r>
          </a:p>
        </p:txBody>
      </p:sp>
      <p:sp>
        <p:nvSpPr>
          <p:cNvPr id="26" name="Rectangle 21">
            <a:extLst>
              <a:ext uri="{FF2B5EF4-FFF2-40B4-BE49-F238E27FC236}">
                <a16:creationId xmlns:a16="http://schemas.microsoft.com/office/drawing/2014/main" id="{E9D546F7-C1FA-6013-15DB-473BBC559DE6}"/>
              </a:ext>
            </a:extLst>
          </p:cNvPr>
          <p:cNvSpPr/>
          <p:nvPr/>
        </p:nvSpPr>
        <p:spPr>
          <a:xfrm>
            <a:off x="5918780" y="6294621"/>
            <a:ext cx="1360800" cy="444853"/>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JP" b="1" dirty="0">
                <a:solidFill>
                  <a:schemeClr val="tx1"/>
                </a:solidFill>
              </a:rPr>
              <a:t>共有メモリ</a:t>
            </a:r>
          </a:p>
        </p:txBody>
      </p:sp>
      <p:cxnSp>
        <p:nvCxnSpPr>
          <p:cNvPr id="27" name="直線矢印コネクタ 18">
            <a:extLst>
              <a:ext uri="{FF2B5EF4-FFF2-40B4-BE49-F238E27FC236}">
                <a16:creationId xmlns:a16="http://schemas.microsoft.com/office/drawing/2014/main" id="{DB260A76-9517-AB87-B6D5-AB36A390F7DF}"/>
              </a:ext>
            </a:extLst>
          </p:cNvPr>
          <p:cNvCxnSpPr>
            <a:cxnSpLocks/>
            <a:endCxn id="26" idx="1"/>
          </p:cNvCxnSpPr>
          <p:nvPr/>
        </p:nvCxnSpPr>
        <p:spPr>
          <a:xfrm>
            <a:off x="5356469" y="5682986"/>
            <a:ext cx="562311" cy="834062"/>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18">
            <a:extLst>
              <a:ext uri="{FF2B5EF4-FFF2-40B4-BE49-F238E27FC236}">
                <a16:creationId xmlns:a16="http://schemas.microsoft.com/office/drawing/2014/main" id="{86A68089-C08F-1177-CE73-A4951C1B7F8D}"/>
              </a:ext>
            </a:extLst>
          </p:cNvPr>
          <p:cNvCxnSpPr>
            <a:cxnSpLocks/>
            <a:stCxn id="26" idx="3"/>
          </p:cNvCxnSpPr>
          <p:nvPr/>
        </p:nvCxnSpPr>
        <p:spPr>
          <a:xfrm flipV="1">
            <a:off x="7279580" y="6015862"/>
            <a:ext cx="1331020" cy="501186"/>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416A35DF-0556-4674-A22F-587170E110D4}"/>
              </a:ext>
            </a:extLst>
          </p:cNvPr>
          <p:cNvSpPr txBox="1"/>
          <p:nvPr/>
        </p:nvSpPr>
        <p:spPr>
          <a:xfrm>
            <a:off x="6415754" y="5064107"/>
            <a:ext cx="646331" cy="369332"/>
          </a:xfrm>
          <a:prstGeom prst="rect">
            <a:avLst/>
          </a:prstGeom>
          <a:noFill/>
        </p:spPr>
        <p:txBody>
          <a:bodyPr wrap="none" rtlCol="0">
            <a:spAutoFit/>
          </a:bodyPr>
          <a:lstStyle/>
          <a:p>
            <a:r>
              <a:rPr kumimoji="1" lang="ja-JP" altLang="en-US" b="1"/>
              <a:t>通信</a:t>
            </a:r>
          </a:p>
        </p:txBody>
      </p:sp>
    </p:spTree>
    <p:extLst>
      <p:ext uri="{BB962C8B-B14F-4D97-AF65-F5344CB8AC3E}">
        <p14:creationId xmlns:p14="http://schemas.microsoft.com/office/powerpoint/2010/main" val="2435518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17712-E8A4-6843-82F4-002B59949AA1}"/>
              </a:ext>
            </a:extLst>
          </p:cNvPr>
          <p:cNvSpPr>
            <a:spLocks noGrp="1"/>
          </p:cNvSpPr>
          <p:nvPr>
            <p:ph type="title"/>
          </p:nvPr>
        </p:nvSpPr>
        <p:spPr/>
        <p:txBody>
          <a:bodyPr/>
          <a:lstStyle/>
          <a:p>
            <a:r>
              <a:rPr lang="en-US" dirty="0"/>
              <a:t>Xen</a:t>
            </a:r>
            <a:r>
              <a:rPr lang="ja-JP" altLang="en-US"/>
              <a:t>ハイパーバイザ内エージェント</a:t>
            </a:r>
            <a:endParaRPr lang="en-JP" dirty="0"/>
          </a:p>
        </p:txBody>
      </p:sp>
      <p:sp>
        <p:nvSpPr>
          <p:cNvPr id="3" name="Content Placeholder 2">
            <a:extLst>
              <a:ext uri="{FF2B5EF4-FFF2-40B4-BE49-F238E27FC236}">
                <a16:creationId xmlns:a16="http://schemas.microsoft.com/office/drawing/2014/main" id="{8FC6EF61-C0E3-A849-B76F-AA3676154D05}"/>
              </a:ext>
            </a:extLst>
          </p:cNvPr>
          <p:cNvSpPr>
            <a:spLocks noGrp="1"/>
          </p:cNvSpPr>
          <p:nvPr>
            <p:ph idx="1"/>
          </p:nvPr>
        </p:nvSpPr>
        <p:spPr/>
        <p:txBody>
          <a:bodyPr/>
          <a:lstStyle/>
          <a:p>
            <a:r>
              <a:rPr lang="ja-JP" altLang="en-US"/>
              <a:t>別の軽量化として</a:t>
            </a:r>
            <a:r>
              <a:rPr lang="en-US" altLang="ja-JP" dirty="0"/>
              <a:t>Xen</a:t>
            </a:r>
            <a:r>
              <a:rPr lang="ja-JP" altLang="en-US"/>
              <a:t>の特権</a:t>
            </a:r>
            <a:r>
              <a:rPr lang="en-US" altLang="ja-JP" dirty="0"/>
              <a:t>VM(Dom0)</a:t>
            </a:r>
            <a:r>
              <a:rPr lang="ja-JP" altLang="en-US"/>
              <a:t>を内部</a:t>
            </a:r>
            <a:r>
              <a:rPr lang="en-US" altLang="ja-JP" dirty="0"/>
              <a:t>VM</a:t>
            </a:r>
            <a:r>
              <a:rPr lang="ja-JP" altLang="en-US"/>
              <a:t>として利用</a:t>
            </a:r>
            <a:endParaRPr lang="en-US" altLang="ja-JP" dirty="0"/>
          </a:p>
          <a:p>
            <a:pPr lvl="1"/>
            <a:r>
              <a:rPr lang="ja-JP" altLang="en-US"/>
              <a:t>ディスクやネットワークが仮想化されないため、</a:t>
            </a:r>
            <a:r>
              <a:rPr lang="en-US" altLang="ja-JP" dirty="0"/>
              <a:t>VM</a:t>
            </a:r>
            <a:r>
              <a:rPr lang="ja-JP" altLang="en-US"/>
              <a:t>を高速に実行可能</a:t>
            </a:r>
            <a:endParaRPr lang="en-US" altLang="ja-JP" dirty="0"/>
          </a:p>
          <a:p>
            <a:pPr lvl="1"/>
            <a:r>
              <a:rPr lang="en-JP" altLang="ja-JP" dirty="0"/>
              <a:t>Xen</a:t>
            </a:r>
            <a:r>
              <a:rPr lang="ja-JP" altLang="en-US"/>
              <a:t>と</a:t>
            </a:r>
            <a:r>
              <a:rPr lang="en-US" altLang="ja-JP" dirty="0"/>
              <a:t>OS</a:t>
            </a:r>
            <a:r>
              <a:rPr lang="ja-JP" altLang="en-JP"/>
              <a:t>の</a:t>
            </a:r>
            <a:r>
              <a:rPr lang="ja-JP" altLang="en-US"/>
              <a:t>修正により</a:t>
            </a:r>
            <a:r>
              <a:rPr lang="en-US" altLang="ja-JP" dirty="0"/>
              <a:t>SEV</a:t>
            </a:r>
            <a:r>
              <a:rPr lang="ja-JP" altLang="en-US"/>
              <a:t>で暗号化された</a:t>
            </a:r>
            <a:r>
              <a:rPr lang="en-US" altLang="ja-JP" dirty="0"/>
              <a:t>VM</a:t>
            </a:r>
            <a:r>
              <a:rPr lang="ja-JP" altLang="en-US"/>
              <a:t>内で動作</a:t>
            </a:r>
            <a:r>
              <a:rPr lang="en-US" altLang="ja-JP" sz="2000" dirty="0"/>
              <a:t> [</a:t>
            </a:r>
            <a:r>
              <a:rPr lang="ja-JP" altLang="en-US" sz="2000"/>
              <a:t>瀧口ら</a:t>
            </a:r>
            <a:r>
              <a:rPr lang="en-US" altLang="ja-JP" sz="2000" dirty="0"/>
              <a:t>'22]</a:t>
            </a:r>
            <a:endParaRPr lang="en-US" altLang="ja-JP" dirty="0"/>
          </a:p>
          <a:p>
            <a:r>
              <a:rPr lang="ja-JP" altLang="en-US"/>
              <a:t>直接通信できないため</a:t>
            </a:r>
            <a:r>
              <a:rPr lang="en-US" altLang="ja-JP" dirty="0"/>
              <a:t>Dom0</a:t>
            </a:r>
            <a:r>
              <a:rPr lang="ja-JP" altLang="en-US"/>
              <a:t>内のプロキシ経由でアクセス</a:t>
            </a:r>
            <a:endParaRPr lang="en-US" altLang="ja-JP" dirty="0"/>
          </a:p>
          <a:p>
            <a:pPr lvl="1"/>
            <a:r>
              <a:rPr lang="ja-JP" altLang="en-US"/>
              <a:t>プロキシがハイパーバイザ内のエージェントを呼び出す</a:t>
            </a:r>
            <a:endParaRPr lang="en-US" altLang="ja-JP" dirty="0"/>
          </a:p>
          <a:p>
            <a:pPr lvl="1"/>
            <a:r>
              <a:rPr lang="ja-JP" altLang="en-US"/>
              <a:t>共有メモリを用いた場合は直接通信が可能</a:t>
            </a:r>
            <a:endParaRPr lang="en-US" altLang="ja-JP" dirty="0"/>
          </a:p>
          <a:p>
            <a:pPr lvl="1"/>
            <a:endParaRPr lang="en-US" altLang="ja-JP" dirty="0"/>
          </a:p>
        </p:txBody>
      </p:sp>
      <p:sp>
        <p:nvSpPr>
          <p:cNvPr id="4" name="Slide Number Placeholder 3">
            <a:extLst>
              <a:ext uri="{FF2B5EF4-FFF2-40B4-BE49-F238E27FC236}">
                <a16:creationId xmlns:a16="http://schemas.microsoft.com/office/drawing/2014/main" id="{538D18CD-B3D9-BA48-8C82-E740652EC48B}"/>
              </a:ext>
            </a:extLst>
          </p:cNvPr>
          <p:cNvSpPr>
            <a:spLocks noGrp="1"/>
          </p:cNvSpPr>
          <p:nvPr>
            <p:ph type="sldNum" sz="quarter" idx="12"/>
          </p:nvPr>
        </p:nvSpPr>
        <p:spPr/>
        <p:txBody>
          <a:bodyPr/>
          <a:lstStyle/>
          <a:p>
            <a:fld id="{3862EE38-F75A-9448-8243-6101B2857D65}" type="slidenum">
              <a:rPr lang="ja-JP" altLang="en-US" smtClean="0"/>
              <a:pPr/>
              <a:t>12</a:t>
            </a:fld>
            <a:endParaRPr lang="ja-JP" altLang="en-US" dirty="0"/>
          </a:p>
        </p:txBody>
      </p:sp>
      <p:sp>
        <p:nvSpPr>
          <p:cNvPr id="5" name="角丸四角形 4">
            <a:extLst>
              <a:ext uri="{FF2B5EF4-FFF2-40B4-BE49-F238E27FC236}">
                <a16:creationId xmlns:a16="http://schemas.microsoft.com/office/drawing/2014/main" id="{3834BF4B-4628-5589-9335-F2FDC48584CD}"/>
              </a:ext>
            </a:extLst>
          </p:cNvPr>
          <p:cNvSpPr/>
          <p:nvPr/>
        </p:nvSpPr>
        <p:spPr>
          <a:xfrm>
            <a:off x="7703313" y="4215672"/>
            <a:ext cx="3253826" cy="2318881"/>
          </a:xfrm>
          <a:prstGeom prst="roundRect">
            <a:avLst/>
          </a:prstGeom>
          <a:pattFill prst="pct5">
            <a:fgClr>
              <a:schemeClr val="tx1"/>
            </a:fgClr>
            <a:bgClr>
              <a:schemeClr val="accent2">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8" name="テキスト ボックス 7">
            <a:extLst>
              <a:ext uri="{FF2B5EF4-FFF2-40B4-BE49-F238E27FC236}">
                <a16:creationId xmlns:a16="http://schemas.microsoft.com/office/drawing/2014/main" id="{E010FE23-2BC9-B84B-9D2E-6736D971AE4F}"/>
              </a:ext>
            </a:extLst>
          </p:cNvPr>
          <p:cNvSpPr txBox="1"/>
          <p:nvPr/>
        </p:nvSpPr>
        <p:spPr>
          <a:xfrm>
            <a:off x="8465602" y="3853698"/>
            <a:ext cx="1746361" cy="400110"/>
          </a:xfrm>
          <a:prstGeom prst="rect">
            <a:avLst/>
          </a:prstGeom>
          <a:noFill/>
        </p:spPr>
        <p:txBody>
          <a:bodyPr wrap="square" rtlCol="0">
            <a:spAutoFit/>
          </a:bodyPr>
          <a:lstStyle/>
          <a:p>
            <a:pPr algn="ctr"/>
            <a:r>
              <a:rPr kumimoji="1" lang="ja-JP" altLang="en-US" sz="2000" b="1"/>
              <a:t>監視対象</a:t>
            </a:r>
            <a:r>
              <a:rPr kumimoji="1" lang="en-US" altLang="ja-JP" sz="2000" b="1" dirty="0"/>
              <a:t>VM</a:t>
            </a:r>
            <a:endParaRPr kumimoji="1" lang="ja-JP" altLang="en-US" sz="2000" b="1"/>
          </a:p>
        </p:txBody>
      </p:sp>
      <p:sp>
        <p:nvSpPr>
          <p:cNvPr id="16" name="角丸四角形 15">
            <a:extLst>
              <a:ext uri="{FF2B5EF4-FFF2-40B4-BE49-F238E27FC236}">
                <a16:creationId xmlns:a16="http://schemas.microsoft.com/office/drawing/2014/main" id="{CF025E1B-E0FF-0AD4-1F1B-430B4A8DCDEF}"/>
              </a:ext>
            </a:extLst>
          </p:cNvPr>
          <p:cNvSpPr/>
          <p:nvPr/>
        </p:nvSpPr>
        <p:spPr>
          <a:xfrm>
            <a:off x="7868434" y="5528400"/>
            <a:ext cx="2966803" cy="872028"/>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7" name="角丸四角形 16">
            <a:extLst>
              <a:ext uri="{FF2B5EF4-FFF2-40B4-BE49-F238E27FC236}">
                <a16:creationId xmlns:a16="http://schemas.microsoft.com/office/drawing/2014/main" id="{22A4946C-266F-EACA-965A-EDC31500CDF8}"/>
              </a:ext>
            </a:extLst>
          </p:cNvPr>
          <p:cNvSpPr/>
          <p:nvPr/>
        </p:nvSpPr>
        <p:spPr>
          <a:xfrm>
            <a:off x="8560629" y="5926663"/>
            <a:ext cx="1818948"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エージェント</a:t>
            </a:r>
            <a:endParaRPr lang="en-US" altLang="ja-JP" sz="2000" b="1" dirty="0">
              <a:solidFill>
                <a:schemeClr val="tx1"/>
              </a:solidFill>
            </a:endParaRPr>
          </a:p>
        </p:txBody>
      </p:sp>
      <p:sp>
        <p:nvSpPr>
          <p:cNvPr id="18" name="角丸四角形 17">
            <a:extLst>
              <a:ext uri="{FF2B5EF4-FFF2-40B4-BE49-F238E27FC236}">
                <a16:creationId xmlns:a16="http://schemas.microsoft.com/office/drawing/2014/main" id="{3026B1F6-9D16-A300-557B-A2132C1A38CC}"/>
              </a:ext>
            </a:extLst>
          </p:cNvPr>
          <p:cNvSpPr/>
          <p:nvPr/>
        </p:nvSpPr>
        <p:spPr>
          <a:xfrm>
            <a:off x="8046728" y="4358063"/>
            <a:ext cx="2593920" cy="1101743"/>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9" name="テキスト ボックス 18">
            <a:extLst>
              <a:ext uri="{FF2B5EF4-FFF2-40B4-BE49-F238E27FC236}">
                <a16:creationId xmlns:a16="http://schemas.microsoft.com/office/drawing/2014/main" id="{11D1A2EF-0F7E-CEC2-5081-145B98D7AFA6}"/>
              </a:ext>
            </a:extLst>
          </p:cNvPr>
          <p:cNvSpPr txBox="1"/>
          <p:nvPr/>
        </p:nvSpPr>
        <p:spPr>
          <a:xfrm>
            <a:off x="8088649" y="4407551"/>
            <a:ext cx="1736492" cy="338554"/>
          </a:xfrm>
          <a:prstGeom prst="rect">
            <a:avLst/>
          </a:prstGeom>
          <a:noFill/>
          <a:ln w="19050">
            <a:noFill/>
          </a:ln>
        </p:spPr>
        <p:txBody>
          <a:bodyPr wrap="square" rtlCol="0">
            <a:spAutoFit/>
          </a:bodyPr>
          <a:lstStyle/>
          <a:p>
            <a:pPr algn="ctr"/>
            <a:r>
              <a:rPr lang="ja-JP" altLang="en-US" sz="1600" b="1"/>
              <a:t>内部</a:t>
            </a:r>
            <a:r>
              <a:rPr lang="en-US" altLang="ja-JP" sz="1600" b="1" dirty="0"/>
              <a:t>VM(Dom0)</a:t>
            </a:r>
            <a:endParaRPr kumimoji="1" lang="ja-JP" altLang="en-US" sz="1600" b="1"/>
          </a:p>
        </p:txBody>
      </p:sp>
      <p:cxnSp>
        <p:nvCxnSpPr>
          <p:cNvPr id="21" name="直線矢印コネクタ 20">
            <a:extLst>
              <a:ext uri="{FF2B5EF4-FFF2-40B4-BE49-F238E27FC236}">
                <a16:creationId xmlns:a16="http://schemas.microsoft.com/office/drawing/2014/main" id="{248BCAAB-7770-1A5A-D483-51C9E267479E}"/>
              </a:ext>
            </a:extLst>
          </p:cNvPr>
          <p:cNvCxnSpPr>
            <a:cxnSpLocks/>
          </p:cNvCxnSpPr>
          <p:nvPr/>
        </p:nvCxnSpPr>
        <p:spPr>
          <a:xfrm flipV="1">
            <a:off x="10211963" y="5277392"/>
            <a:ext cx="0" cy="649271"/>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5C5F6443-81EF-9D20-74FB-2994F4CAC5FF}"/>
              </a:ext>
            </a:extLst>
          </p:cNvPr>
          <p:cNvSpPr txBox="1"/>
          <p:nvPr/>
        </p:nvSpPr>
        <p:spPr>
          <a:xfrm>
            <a:off x="7883176" y="5566467"/>
            <a:ext cx="1818947" cy="338554"/>
          </a:xfrm>
          <a:prstGeom prst="rect">
            <a:avLst/>
          </a:prstGeom>
          <a:noFill/>
          <a:ln w="19050">
            <a:noFill/>
          </a:ln>
        </p:spPr>
        <p:txBody>
          <a:bodyPr wrap="square" rtlCol="0">
            <a:spAutoFit/>
          </a:bodyPr>
          <a:lstStyle/>
          <a:p>
            <a:r>
              <a:rPr kumimoji="1" lang="ja-JP" altLang="en-US" sz="1600" b="1"/>
              <a:t>ハイパーバイザ</a:t>
            </a:r>
          </a:p>
        </p:txBody>
      </p:sp>
      <p:sp>
        <p:nvSpPr>
          <p:cNvPr id="23" name="角丸四角形 22">
            <a:extLst>
              <a:ext uri="{FF2B5EF4-FFF2-40B4-BE49-F238E27FC236}">
                <a16:creationId xmlns:a16="http://schemas.microsoft.com/office/drawing/2014/main" id="{5D39939D-ACA6-AEC2-ACD4-8B78FF94950A}"/>
              </a:ext>
            </a:extLst>
          </p:cNvPr>
          <p:cNvSpPr/>
          <p:nvPr/>
        </p:nvSpPr>
        <p:spPr>
          <a:xfrm>
            <a:off x="8579954" y="4758813"/>
            <a:ext cx="1463026"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プロキシ</a:t>
            </a:r>
            <a:endParaRPr lang="en-US" altLang="ja-JP" sz="2000" b="1" dirty="0">
              <a:solidFill>
                <a:schemeClr val="tx1"/>
              </a:solidFill>
            </a:endParaRPr>
          </a:p>
        </p:txBody>
      </p:sp>
      <p:cxnSp>
        <p:nvCxnSpPr>
          <p:cNvPr id="24" name="直線矢印コネクタ 23">
            <a:extLst>
              <a:ext uri="{FF2B5EF4-FFF2-40B4-BE49-F238E27FC236}">
                <a16:creationId xmlns:a16="http://schemas.microsoft.com/office/drawing/2014/main" id="{A848CFB5-D8A1-55D5-9568-48B3C60E9561}"/>
              </a:ext>
            </a:extLst>
          </p:cNvPr>
          <p:cNvCxnSpPr>
            <a:cxnSpLocks/>
          </p:cNvCxnSpPr>
          <p:nvPr/>
        </p:nvCxnSpPr>
        <p:spPr>
          <a:xfrm>
            <a:off x="9926518" y="5130898"/>
            <a:ext cx="0" cy="795765"/>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6" name="表 8">
            <a:extLst>
              <a:ext uri="{FF2B5EF4-FFF2-40B4-BE49-F238E27FC236}">
                <a16:creationId xmlns:a16="http://schemas.microsoft.com/office/drawing/2014/main" id="{DE31B241-BF16-E2AE-9BE9-DF600581BD1D}"/>
              </a:ext>
            </a:extLst>
          </p:cNvPr>
          <p:cNvGraphicFramePr>
            <a:graphicFrameLocks noGrp="1"/>
          </p:cNvGraphicFramePr>
          <p:nvPr>
            <p:extLst>
              <p:ext uri="{D42A27DB-BD31-4B8C-83A1-F6EECF244321}">
                <p14:modId xmlns:p14="http://schemas.microsoft.com/office/powerpoint/2010/main" val="3285775648"/>
              </p:ext>
            </p:extLst>
          </p:nvPr>
        </p:nvGraphicFramePr>
        <p:xfrm>
          <a:off x="527892" y="4382780"/>
          <a:ext cx="3960797" cy="2123440"/>
        </p:xfrm>
        <a:graphic>
          <a:graphicData uri="http://schemas.openxmlformats.org/drawingml/2006/table">
            <a:tbl>
              <a:tblPr firstRow="1" bandRow="1">
                <a:tableStyleId>{5C22544A-7EE6-4342-B048-85BDC9FD1C3A}</a:tableStyleId>
              </a:tblPr>
              <a:tblGrid>
                <a:gridCol w="2743201">
                  <a:extLst>
                    <a:ext uri="{9D8B030D-6E8A-4147-A177-3AD203B41FA5}">
                      <a16:colId xmlns:a16="http://schemas.microsoft.com/office/drawing/2014/main" val="1050972317"/>
                    </a:ext>
                  </a:extLst>
                </a:gridCol>
                <a:gridCol w="1217596">
                  <a:extLst>
                    <a:ext uri="{9D8B030D-6E8A-4147-A177-3AD203B41FA5}">
                      <a16:colId xmlns:a16="http://schemas.microsoft.com/office/drawing/2014/main" val="122358318"/>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ja-JP" altLang="en-US" b="0">
                          <a:solidFill>
                            <a:schemeClr val="tx1"/>
                          </a:solidFill>
                        </a:rPr>
                        <a:t>コンテナ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r h="370840">
                <a:tc>
                  <a:txBody>
                    <a:bodyPr/>
                    <a:lstStyle/>
                    <a:p>
                      <a:pPr algn="ctr"/>
                      <a:r>
                        <a:rPr kumimoji="1" lang="ja-JP" altLang="en-US" b="0">
                          <a:solidFill>
                            <a:schemeClr val="tx1"/>
                          </a:solidFill>
                        </a:rPr>
                        <a:t>内部</a:t>
                      </a:r>
                      <a:r>
                        <a:rPr kumimoji="1" lang="en-US" altLang="ja-JP" b="0" dirty="0">
                          <a:solidFill>
                            <a:schemeClr val="tx1"/>
                          </a:solidFill>
                        </a:rPr>
                        <a:t>VM</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5137668"/>
                  </a:ext>
                </a:extLst>
              </a:tr>
              <a:tr h="370840">
                <a:tc>
                  <a:txBody>
                    <a:bodyPr/>
                    <a:lstStyle/>
                    <a:p>
                      <a:pPr algn="ctr"/>
                      <a:r>
                        <a:rPr kumimoji="1" lang="ja-JP" altLang="en-US" b="0">
                          <a:solidFill>
                            <a:schemeClr val="tx1"/>
                          </a:solidFill>
                        </a:rPr>
                        <a:t>内部</a:t>
                      </a:r>
                      <a:r>
                        <a:rPr kumimoji="1" lang="en-US" altLang="ja-JP" b="0" dirty="0">
                          <a:solidFill>
                            <a:schemeClr val="tx1"/>
                          </a:solidFill>
                        </a:rPr>
                        <a:t>VM (</a:t>
                      </a:r>
                      <a:r>
                        <a:rPr kumimoji="1" lang="en-US" altLang="ja-JP" b="0" dirty="0" err="1">
                          <a:solidFill>
                            <a:schemeClr val="tx1"/>
                          </a:solidFill>
                        </a:rPr>
                        <a:t>BitVisor</a:t>
                      </a:r>
                      <a:r>
                        <a:rPr kumimoji="1" lang="en-US" altLang="ja-JP" b="0" dirty="0">
                          <a:solidFill>
                            <a:schemeClr val="tx1"/>
                          </a:solidFill>
                        </a:rPr>
                        <a:t>)</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2459220"/>
                  </a:ext>
                </a:extLst>
              </a:tr>
              <a:tr h="370840">
                <a:tc>
                  <a:txBody>
                    <a:bodyPr/>
                    <a:lstStyle/>
                    <a:p>
                      <a:pPr algn="ctr"/>
                      <a:r>
                        <a:rPr kumimoji="1" lang="ja-JP" altLang="en-US" b="1">
                          <a:solidFill>
                            <a:schemeClr val="tx1"/>
                          </a:solidFill>
                        </a:rPr>
                        <a:t>内部</a:t>
                      </a:r>
                      <a:r>
                        <a:rPr kumimoji="1" lang="en-US" altLang="ja-JP" b="1" dirty="0">
                          <a:solidFill>
                            <a:schemeClr val="tx1"/>
                          </a:solidFill>
                        </a:rPr>
                        <a:t>VM</a:t>
                      </a:r>
                      <a:r>
                        <a:rPr kumimoji="1" lang="ja-JP" altLang="en-US" b="1">
                          <a:solidFill>
                            <a:schemeClr val="tx1"/>
                          </a:solidFill>
                        </a:rPr>
                        <a:t>（</a:t>
                      </a:r>
                      <a:r>
                        <a:rPr kumimoji="1" lang="en-US" altLang="ja-JP" b="1" dirty="0">
                          <a:solidFill>
                            <a:schemeClr val="tx1"/>
                          </a:solidFill>
                        </a:rPr>
                        <a:t>Xen Dom0</a:t>
                      </a:r>
                      <a:r>
                        <a:rPr kumimoji="1" lang="ja-JP" altLang="en-US" b="1">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02084103"/>
                  </a:ext>
                </a:extLst>
              </a:tr>
            </a:tbl>
          </a:graphicData>
        </a:graphic>
      </p:graphicFrame>
      <p:sp>
        <p:nvSpPr>
          <p:cNvPr id="11" name="角丸四角形 22">
            <a:extLst>
              <a:ext uri="{FF2B5EF4-FFF2-40B4-BE49-F238E27FC236}">
                <a16:creationId xmlns:a16="http://schemas.microsoft.com/office/drawing/2014/main" id="{2CB11DDC-00FA-7DF5-2787-A2096CAABD7E}"/>
              </a:ext>
            </a:extLst>
          </p:cNvPr>
          <p:cNvSpPr/>
          <p:nvPr/>
        </p:nvSpPr>
        <p:spPr>
          <a:xfrm>
            <a:off x="4749030" y="4823253"/>
            <a:ext cx="2104114" cy="1230063"/>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テキスト ボックス 21">
            <a:extLst>
              <a:ext uri="{FF2B5EF4-FFF2-40B4-BE49-F238E27FC236}">
                <a16:creationId xmlns:a16="http://schemas.microsoft.com/office/drawing/2014/main" id="{5877D776-30B0-173E-F61B-9249F1FE9887}"/>
              </a:ext>
            </a:extLst>
          </p:cNvPr>
          <p:cNvSpPr txBox="1"/>
          <p:nvPr/>
        </p:nvSpPr>
        <p:spPr>
          <a:xfrm>
            <a:off x="5132111" y="4409147"/>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14" name="テキスト ボックス 17">
            <a:extLst>
              <a:ext uri="{FF2B5EF4-FFF2-40B4-BE49-F238E27FC236}">
                <a16:creationId xmlns:a16="http://schemas.microsoft.com/office/drawing/2014/main" id="{340102CE-5247-27CE-A1C2-51EED4B659E5}"/>
              </a:ext>
            </a:extLst>
          </p:cNvPr>
          <p:cNvSpPr txBox="1"/>
          <p:nvPr/>
        </p:nvSpPr>
        <p:spPr>
          <a:xfrm>
            <a:off x="5294720" y="5130898"/>
            <a:ext cx="1000795" cy="523220"/>
          </a:xfrm>
          <a:prstGeom prst="rect">
            <a:avLst/>
          </a:prstGeom>
          <a:solidFill>
            <a:schemeClr val="bg1"/>
          </a:solidFill>
          <a:ln w="22225">
            <a:solidFill>
              <a:schemeClr val="tx1"/>
            </a:solidFill>
          </a:ln>
        </p:spPr>
        <p:txBody>
          <a:bodyPr wrap="square" rtlCol="0">
            <a:spAutoFit/>
          </a:bodyPr>
          <a:lstStyle/>
          <a:p>
            <a:pPr algn="ctr"/>
            <a:r>
              <a:rPr kumimoji="1" lang="en-US" altLang="ja-JP" sz="2800" b="1" dirty="0"/>
              <a:t>IDS</a:t>
            </a:r>
            <a:endParaRPr kumimoji="1" lang="ja-JP" altLang="en-US" sz="2800" b="1"/>
          </a:p>
        </p:txBody>
      </p:sp>
      <p:cxnSp>
        <p:nvCxnSpPr>
          <p:cNvPr id="26" name="直線矢印コネクタ 25">
            <a:extLst>
              <a:ext uri="{FF2B5EF4-FFF2-40B4-BE49-F238E27FC236}">
                <a16:creationId xmlns:a16="http://schemas.microsoft.com/office/drawing/2014/main" id="{D7F66F72-7878-806B-D5B2-32B5817326B5}"/>
              </a:ext>
            </a:extLst>
          </p:cNvPr>
          <p:cNvCxnSpPr>
            <a:cxnSpLocks/>
            <a:stCxn id="14" idx="3"/>
            <a:endCxn id="23" idx="1"/>
          </p:cNvCxnSpPr>
          <p:nvPr/>
        </p:nvCxnSpPr>
        <p:spPr>
          <a:xfrm flipV="1">
            <a:off x="6295515" y="4944856"/>
            <a:ext cx="2284439" cy="447652"/>
          </a:xfrm>
          <a:prstGeom prst="straightConnector1">
            <a:avLst/>
          </a:prstGeom>
          <a:ln w="4762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FD651086-2748-F6AD-27B0-F40C6EEC8894}"/>
              </a:ext>
            </a:extLst>
          </p:cNvPr>
          <p:cNvSpPr txBox="1"/>
          <p:nvPr/>
        </p:nvSpPr>
        <p:spPr>
          <a:xfrm>
            <a:off x="6952014" y="4664239"/>
            <a:ext cx="646331" cy="369332"/>
          </a:xfrm>
          <a:prstGeom prst="rect">
            <a:avLst/>
          </a:prstGeom>
          <a:noFill/>
        </p:spPr>
        <p:txBody>
          <a:bodyPr wrap="none" rtlCol="0">
            <a:spAutoFit/>
          </a:bodyPr>
          <a:lstStyle/>
          <a:p>
            <a:r>
              <a:rPr kumimoji="1" lang="ja-JP" altLang="en-US" b="1"/>
              <a:t>通信</a:t>
            </a:r>
          </a:p>
        </p:txBody>
      </p:sp>
      <p:sp>
        <p:nvSpPr>
          <p:cNvPr id="25" name="Rectangle 19">
            <a:extLst>
              <a:ext uri="{FF2B5EF4-FFF2-40B4-BE49-F238E27FC236}">
                <a16:creationId xmlns:a16="http://schemas.microsoft.com/office/drawing/2014/main" id="{9D35FF1A-C006-FF31-AFCE-602BC22542F0}"/>
              </a:ext>
            </a:extLst>
          </p:cNvPr>
          <p:cNvSpPr/>
          <p:nvPr/>
        </p:nvSpPr>
        <p:spPr>
          <a:xfrm>
            <a:off x="6106016" y="6275743"/>
            <a:ext cx="1360800" cy="444853"/>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JP" b="1" dirty="0">
                <a:solidFill>
                  <a:schemeClr val="tx1"/>
                </a:solidFill>
              </a:rPr>
              <a:t>共有メモリ</a:t>
            </a:r>
          </a:p>
        </p:txBody>
      </p:sp>
      <p:cxnSp>
        <p:nvCxnSpPr>
          <p:cNvPr id="27" name="直線矢印コネクタ 18">
            <a:extLst>
              <a:ext uri="{FF2B5EF4-FFF2-40B4-BE49-F238E27FC236}">
                <a16:creationId xmlns:a16="http://schemas.microsoft.com/office/drawing/2014/main" id="{2844138E-9A27-3554-4825-9C64CE7242F9}"/>
              </a:ext>
            </a:extLst>
          </p:cNvPr>
          <p:cNvCxnSpPr>
            <a:cxnSpLocks/>
            <a:stCxn id="14" idx="2"/>
            <a:endCxn id="25" idx="1"/>
          </p:cNvCxnSpPr>
          <p:nvPr/>
        </p:nvCxnSpPr>
        <p:spPr>
          <a:xfrm>
            <a:off x="5795118" y="5654118"/>
            <a:ext cx="310898" cy="844052"/>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直線矢印コネクタ 18">
            <a:extLst>
              <a:ext uri="{FF2B5EF4-FFF2-40B4-BE49-F238E27FC236}">
                <a16:creationId xmlns:a16="http://schemas.microsoft.com/office/drawing/2014/main" id="{9FCEEA65-A948-6765-AB7A-0E0F3FFE6BFD}"/>
              </a:ext>
            </a:extLst>
          </p:cNvPr>
          <p:cNvCxnSpPr>
            <a:cxnSpLocks/>
            <a:stCxn id="25" idx="3"/>
            <a:endCxn id="17" idx="1"/>
          </p:cNvCxnSpPr>
          <p:nvPr/>
        </p:nvCxnSpPr>
        <p:spPr>
          <a:xfrm flipV="1">
            <a:off x="7466816" y="6112706"/>
            <a:ext cx="1093813" cy="385464"/>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816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706470-9B7D-0C40-B074-D5F67D8C7EFB}"/>
              </a:ext>
            </a:extLst>
          </p:cNvPr>
          <p:cNvSpPr>
            <a:spLocks noGrp="1"/>
          </p:cNvSpPr>
          <p:nvPr>
            <p:ph type="title"/>
          </p:nvPr>
        </p:nvSpPr>
        <p:spPr/>
        <p:txBody>
          <a:bodyPr/>
          <a:lstStyle/>
          <a:p>
            <a:r>
              <a:rPr kumimoji="1" lang="ja-JP" altLang="en-US"/>
              <a:t>実験</a:t>
            </a:r>
          </a:p>
        </p:txBody>
      </p:sp>
      <p:sp>
        <p:nvSpPr>
          <p:cNvPr id="3" name="コンテンツ プレースホルダー 2">
            <a:extLst>
              <a:ext uri="{FF2B5EF4-FFF2-40B4-BE49-F238E27FC236}">
                <a16:creationId xmlns:a16="http://schemas.microsoft.com/office/drawing/2014/main" id="{845AA00C-41A3-3843-9C21-8ADC4A9EE53E}"/>
              </a:ext>
            </a:extLst>
          </p:cNvPr>
          <p:cNvSpPr>
            <a:spLocks noGrp="1"/>
          </p:cNvSpPr>
          <p:nvPr>
            <p:ph idx="1"/>
          </p:nvPr>
        </p:nvSpPr>
        <p:spPr>
          <a:xfrm>
            <a:off x="838199" y="1532412"/>
            <a:ext cx="11120719" cy="4433844"/>
          </a:xfrm>
        </p:spPr>
        <p:txBody>
          <a:bodyPr/>
          <a:lstStyle/>
          <a:p>
            <a:r>
              <a:rPr lang="en-US" altLang="ja-JP" dirty="0" err="1"/>
              <a:t>SEVmonitor</a:t>
            </a:r>
            <a:r>
              <a:rPr lang="ja-JP" altLang="en-US"/>
              <a:t>における監視性能とシステム性能を測定</a:t>
            </a:r>
            <a:endParaRPr lang="en-US" altLang="ja-JP" dirty="0"/>
          </a:p>
          <a:p>
            <a:pPr lvl="1"/>
            <a:r>
              <a:rPr lang="ja-JP" altLang="en-US"/>
              <a:t>監視対象システムからの</a:t>
            </a:r>
            <a:r>
              <a:rPr lang="en-US" altLang="ja-JP" dirty="0"/>
              <a:t>OS</a:t>
            </a:r>
            <a:r>
              <a:rPr lang="ja-JP" altLang="en-US"/>
              <a:t>データの取得時間</a:t>
            </a:r>
            <a:endParaRPr lang="en-US" altLang="ja-JP" strike="sngStrike" dirty="0"/>
          </a:p>
          <a:p>
            <a:pPr lvl="1"/>
            <a:r>
              <a:rPr lang="ja-JP" altLang="en-US"/>
              <a:t>監視対象システムの隔離オーバヘッド</a:t>
            </a:r>
            <a:endParaRPr lang="en-US" altLang="ja-JP" dirty="0"/>
          </a:p>
          <a:p>
            <a:r>
              <a:rPr lang="ja-JP" altLang="en-US"/>
              <a:t>比較対象</a:t>
            </a:r>
            <a:endParaRPr lang="en-US" altLang="ja-JP" dirty="0"/>
          </a:p>
          <a:p>
            <a:pPr lvl="1"/>
            <a:r>
              <a:rPr lang="ja-JP" altLang="en-US"/>
              <a:t>エージェント：</a:t>
            </a:r>
            <a:r>
              <a:rPr lang="en-US" altLang="ja-JP" dirty="0"/>
              <a:t>OS</a:t>
            </a:r>
            <a:r>
              <a:rPr lang="ja-JP" altLang="en-US"/>
              <a:t>内、ハイパーバイザ内</a:t>
            </a:r>
            <a:r>
              <a:rPr lang="en-US" altLang="ja-JP" dirty="0"/>
              <a:t> (</a:t>
            </a:r>
            <a:r>
              <a:rPr lang="en-US" altLang="ja-JP" dirty="0" err="1"/>
              <a:t>BitVisor</a:t>
            </a:r>
            <a:r>
              <a:rPr lang="ja-JP" altLang="en-US"/>
              <a:t>、</a:t>
            </a:r>
            <a:r>
              <a:rPr lang="en-US" altLang="ja-JP" dirty="0"/>
              <a:t>Xen)</a:t>
            </a:r>
          </a:p>
          <a:p>
            <a:pPr lvl="1"/>
            <a:r>
              <a:rPr lang="ja-JP" altLang="en-US"/>
              <a:t>通信：仮想ネットワーク、共有メモリ</a:t>
            </a:r>
            <a:endParaRPr lang="en-US" altLang="ja-JP" strike="sngStrike" dirty="0"/>
          </a:p>
        </p:txBody>
      </p:sp>
      <p:sp>
        <p:nvSpPr>
          <p:cNvPr id="4" name="スライド番号プレースホルダー 3">
            <a:extLst>
              <a:ext uri="{FF2B5EF4-FFF2-40B4-BE49-F238E27FC236}">
                <a16:creationId xmlns:a16="http://schemas.microsoft.com/office/drawing/2014/main" id="{8D3893DC-040B-FC48-8B5D-04D700787520}"/>
              </a:ext>
            </a:extLst>
          </p:cNvPr>
          <p:cNvSpPr>
            <a:spLocks noGrp="1"/>
          </p:cNvSpPr>
          <p:nvPr>
            <p:ph type="sldNum" sz="quarter" idx="12"/>
          </p:nvPr>
        </p:nvSpPr>
        <p:spPr/>
        <p:txBody>
          <a:bodyPr/>
          <a:lstStyle/>
          <a:p>
            <a:fld id="{3862EE38-F75A-9448-8243-6101B2857D65}" type="slidenum">
              <a:rPr lang="ja-JP" altLang="en-US" smtClean="0"/>
              <a:pPr/>
              <a:t>13</a:t>
            </a:fld>
            <a:endParaRPr lang="ja-JP" altLang="en-US" dirty="0"/>
          </a:p>
        </p:txBody>
      </p:sp>
      <p:graphicFrame>
        <p:nvGraphicFramePr>
          <p:cNvPr id="8" name="表 7">
            <a:extLst>
              <a:ext uri="{FF2B5EF4-FFF2-40B4-BE49-F238E27FC236}">
                <a16:creationId xmlns:a16="http://schemas.microsoft.com/office/drawing/2014/main" id="{8BD94BA2-F0B6-6644-B359-A25457D41471}"/>
              </a:ext>
            </a:extLst>
          </p:cNvPr>
          <p:cNvGraphicFramePr>
            <a:graphicFrameLocks noGrp="1"/>
          </p:cNvGraphicFramePr>
          <p:nvPr>
            <p:extLst>
              <p:ext uri="{D42A27DB-BD31-4B8C-83A1-F6EECF244321}">
                <p14:modId xmlns:p14="http://schemas.microsoft.com/office/powerpoint/2010/main" val="639714862"/>
              </p:ext>
            </p:extLst>
          </p:nvPr>
        </p:nvGraphicFramePr>
        <p:xfrm>
          <a:off x="769485" y="4134034"/>
          <a:ext cx="4270905" cy="2219508"/>
        </p:xfrm>
        <a:graphic>
          <a:graphicData uri="http://schemas.openxmlformats.org/drawingml/2006/table">
            <a:tbl>
              <a:tblPr/>
              <a:tblGrid>
                <a:gridCol w="1898103">
                  <a:extLst>
                    <a:ext uri="{9D8B030D-6E8A-4147-A177-3AD203B41FA5}">
                      <a16:colId xmlns:a16="http://schemas.microsoft.com/office/drawing/2014/main" val="989692491"/>
                    </a:ext>
                  </a:extLst>
                </a:gridCol>
                <a:gridCol w="2372802">
                  <a:extLst>
                    <a:ext uri="{9D8B030D-6E8A-4147-A177-3AD203B41FA5}">
                      <a16:colId xmlns:a16="http://schemas.microsoft.com/office/drawing/2014/main" val="3715247291"/>
                    </a:ext>
                  </a:extLst>
                </a:gridCol>
              </a:tblGrid>
              <a:tr h="440513">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　</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ホスト</a:t>
                      </a:r>
                    </a:p>
                  </a:txBody>
                  <a:tcPr marL="9525" marR="9525" marT="9525" marB="0" anchor="ctr">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929500076"/>
                  </a:ext>
                </a:extLst>
              </a:tr>
              <a:tr h="457456">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CPU</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AMD EPYC 7262</a:t>
                      </a:r>
                    </a:p>
                  </a:txBody>
                  <a:tcPr marL="9525" marR="9525" marT="9525" marB="0" anchor="ctr">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6919948"/>
                  </a:ext>
                </a:extLst>
              </a:tr>
              <a:tr h="440513">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メモリ</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128GB</a:t>
                      </a:r>
                    </a:p>
                  </a:txBody>
                  <a:tcPr marL="9525" marR="9525" marT="9525" marB="0" anchor="ctr">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3724151"/>
                  </a:ext>
                </a:extLst>
              </a:tr>
              <a:tr h="440513">
                <a:tc>
                  <a:txBody>
                    <a:bodyPr/>
                    <a:lstStyle/>
                    <a:p>
                      <a:pPr algn="ctr" fontAlgn="ctr"/>
                      <a:r>
                        <a:rPr lang="en-US" altLang="ja-JP" sz="1600" b="0" i="0" u="none" strike="noStrike" dirty="0">
                          <a:solidFill>
                            <a:schemeClr val="tx1"/>
                          </a:solidFill>
                          <a:effectLst/>
                          <a:latin typeface="游ゴシック Medium" panose="020B0500000000000000" pitchFamily="50" charset="-128"/>
                          <a:ea typeface="游ゴシック Medium" panose="020B0500000000000000" pitchFamily="50" charset="-128"/>
                        </a:rPr>
                        <a:t>OS</a:t>
                      </a:r>
                      <a:endPar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endParaRP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Linux 5.11.22 or 5.4.55</a:t>
                      </a:r>
                    </a:p>
                  </a:txBody>
                  <a:tcPr marL="9525" marR="9525" marT="9525" marB="0" anchor="ctr">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2459674"/>
                  </a:ext>
                </a:extLst>
              </a:tr>
              <a:tr h="440513">
                <a:tc>
                  <a:txBody>
                    <a:bodyPr/>
                    <a:lstStyle/>
                    <a:p>
                      <a:pPr algn="ctr" fontAlgn="ctr"/>
                      <a:r>
                        <a:rPr lang="ja-JP" altLang="en-US" sz="1600" b="0" i="0" u="none" strike="noStrike">
                          <a:solidFill>
                            <a:schemeClr val="tx1"/>
                          </a:solidFill>
                          <a:effectLst/>
                          <a:latin typeface="游ゴシック Medium" panose="020B0500000000000000" pitchFamily="50" charset="-128"/>
                          <a:ea typeface="游ゴシック Medium" panose="020B0500000000000000" pitchFamily="50" charset="-128"/>
                        </a:rPr>
                        <a:t>仮想化ソフトウェア</a:t>
                      </a:r>
                      <a:endPar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endParaRP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QEMU-KVM 6.2.0</a:t>
                      </a:r>
                    </a:p>
                  </a:txBody>
                  <a:tcPr marL="9525" marR="9525" marT="9525" marB="0" anchor="ctr">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7988396"/>
                  </a:ext>
                </a:extLst>
              </a:tr>
            </a:tbl>
          </a:graphicData>
        </a:graphic>
      </p:graphicFrame>
      <p:graphicFrame>
        <p:nvGraphicFramePr>
          <p:cNvPr id="9" name="表 8">
            <a:extLst>
              <a:ext uri="{FF2B5EF4-FFF2-40B4-BE49-F238E27FC236}">
                <a16:creationId xmlns:a16="http://schemas.microsoft.com/office/drawing/2014/main" id="{FE526C46-F6B4-5741-BF96-584A4AD32EE9}"/>
              </a:ext>
            </a:extLst>
          </p:cNvPr>
          <p:cNvGraphicFramePr>
            <a:graphicFrameLocks noGrp="1"/>
          </p:cNvGraphicFramePr>
          <p:nvPr>
            <p:extLst>
              <p:ext uri="{D42A27DB-BD31-4B8C-83A1-F6EECF244321}">
                <p14:modId xmlns:p14="http://schemas.microsoft.com/office/powerpoint/2010/main" val="627726716"/>
              </p:ext>
            </p:extLst>
          </p:nvPr>
        </p:nvGraphicFramePr>
        <p:xfrm>
          <a:off x="5374366" y="4126672"/>
          <a:ext cx="5767767" cy="2234231"/>
        </p:xfrm>
        <a:graphic>
          <a:graphicData uri="http://schemas.openxmlformats.org/drawingml/2006/table">
            <a:tbl>
              <a:tblPr/>
              <a:tblGrid>
                <a:gridCol w="1810187">
                  <a:extLst>
                    <a:ext uri="{9D8B030D-6E8A-4147-A177-3AD203B41FA5}">
                      <a16:colId xmlns:a16="http://schemas.microsoft.com/office/drawing/2014/main" val="2905777527"/>
                    </a:ext>
                  </a:extLst>
                </a:gridCol>
                <a:gridCol w="1846769">
                  <a:extLst>
                    <a:ext uri="{9D8B030D-6E8A-4147-A177-3AD203B41FA5}">
                      <a16:colId xmlns:a16="http://schemas.microsoft.com/office/drawing/2014/main" val="1162794467"/>
                    </a:ext>
                  </a:extLst>
                </a:gridCol>
                <a:gridCol w="2110811">
                  <a:extLst>
                    <a:ext uri="{9D8B030D-6E8A-4147-A177-3AD203B41FA5}">
                      <a16:colId xmlns:a16="http://schemas.microsoft.com/office/drawing/2014/main" val="270656142"/>
                    </a:ext>
                  </a:extLst>
                </a:gridCol>
              </a:tblGrid>
              <a:tr h="442354">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　</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IDS</a:t>
                      </a:r>
                      <a:r>
                        <a:rPr lang="ja-JP" altLang="en-US" sz="1600" b="0" i="0" u="none" strike="noStrike">
                          <a:solidFill>
                            <a:schemeClr val="tx1"/>
                          </a:solidFill>
                          <a:effectLst/>
                          <a:latin typeface="游ゴシック Medium" panose="020B0500000000000000" pitchFamily="50" charset="-128"/>
                          <a:ea typeface="游ゴシック Medium" panose="020B0500000000000000" pitchFamily="50" charset="-128"/>
                        </a:rPr>
                        <a:t> </a:t>
                      </a: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VM</a:t>
                      </a:r>
                    </a:p>
                  </a:txBody>
                  <a:tcPr marL="9525" marR="9525" marT="9525"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監視対象</a:t>
                      </a: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VM</a:t>
                      </a:r>
                    </a:p>
                  </a:txBody>
                  <a:tcPr marL="9525" marR="9525" marT="952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018875798"/>
                  </a:ext>
                </a:extLst>
              </a:tr>
              <a:tr h="449020">
                <a:tc>
                  <a:txBody>
                    <a:bodyPr/>
                    <a:lstStyle/>
                    <a:p>
                      <a:pPr algn="ctr" fontAlgn="ct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仮想</a:t>
                      </a: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CPU</a:t>
                      </a:r>
                      <a:r>
                        <a:rPr lang="ja-JP" alt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数</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chemeClr val="tx1"/>
                          </a:solidFill>
                          <a:effectLst/>
                          <a:latin typeface="游ゴシック Medium" panose="020B0500000000000000" pitchFamily="50" charset="-128"/>
                          <a:ea typeface="游ゴシック Medium" panose="020B0500000000000000" pitchFamily="50" charset="-128"/>
                        </a:rPr>
                        <a:t>2</a:t>
                      </a:r>
                    </a:p>
                  </a:txBody>
                  <a:tcPr marL="9525" marR="9525" marT="9525"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600" b="0" i="0" u="none" strike="noStrike" dirty="0">
                          <a:solidFill>
                            <a:schemeClr val="tx1"/>
                          </a:solidFill>
                          <a:effectLst/>
                          <a:latin typeface="游ゴシック Medium" panose="020B0500000000000000" pitchFamily="50" charset="-128"/>
                          <a:ea typeface="游ゴシック Medium" panose="020B0500000000000000" pitchFamily="50" charset="-128"/>
                        </a:rPr>
                        <a:t>2</a:t>
                      </a:r>
                    </a:p>
                  </a:txBody>
                  <a:tcPr marL="9525" marR="9525" marT="952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0596127"/>
                  </a:ext>
                </a:extLst>
              </a:tr>
              <a:tr h="432389">
                <a:tc>
                  <a:txBody>
                    <a:bodyPr/>
                    <a:lstStyle/>
                    <a:p>
                      <a:pPr algn="ctr" fontAlgn="ctr"/>
                      <a:r>
                        <a:rPr lang="ja-JP" altLang="en-US" sz="1600" b="0" i="0" u="none" strike="noStrike">
                          <a:solidFill>
                            <a:schemeClr val="tx1"/>
                          </a:solidFill>
                          <a:effectLst/>
                          <a:latin typeface="游ゴシック Medium" panose="020B0500000000000000" pitchFamily="50" charset="-128"/>
                          <a:ea typeface="游ゴシック Medium" panose="020B0500000000000000" pitchFamily="50" charset="-128"/>
                        </a:rPr>
                        <a:t>メモリ</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2GB</a:t>
                      </a:r>
                    </a:p>
                  </a:txBody>
                  <a:tcPr marL="9525" marR="9525" marT="9525"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2GB</a:t>
                      </a:r>
                    </a:p>
                  </a:txBody>
                  <a:tcPr marL="9525" marR="9525" marT="952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1744155"/>
                  </a:ext>
                </a:extLst>
              </a:tr>
              <a:tr h="455234">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OS</a:t>
                      </a: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Linux 5.4.0</a:t>
                      </a:r>
                    </a:p>
                  </a:txBody>
                  <a:tcPr marL="9525" marR="9525" marT="9525"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Linux 5.4.0</a:t>
                      </a:r>
                    </a:p>
                  </a:txBody>
                  <a:tcPr marL="9525" marR="9525" marT="952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6705696"/>
                  </a:ext>
                </a:extLst>
              </a:tr>
              <a:tr h="455234">
                <a:tc>
                  <a:txBody>
                    <a:bodyPr/>
                    <a:lstStyle/>
                    <a:p>
                      <a:pPr algn="ctr" fontAlgn="ctr"/>
                      <a:r>
                        <a:rPr lang="en-US" sz="1600" b="0" i="0" u="none" strike="noStrike" dirty="0" err="1">
                          <a:solidFill>
                            <a:schemeClr val="tx1"/>
                          </a:solidFill>
                          <a:effectLst/>
                          <a:latin typeface="游ゴシック Medium" panose="020B0500000000000000" pitchFamily="50" charset="-128"/>
                          <a:ea typeface="游ゴシック Medium" panose="020B0500000000000000" pitchFamily="50" charset="-128"/>
                        </a:rPr>
                        <a:t>ハイパーバイザ</a:t>
                      </a:r>
                      <a:endPar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endParaRPr>
                    </a:p>
                  </a:txBody>
                  <a:tcPr marL="9525" marR="9525" marT="9525" marB="0" anchor="ctr">
                    <a:lnL w="1905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a:t>
                      </a:r>
                    </a:p>
                  </a:txBody>
                  <a:tcPr marL="9525" marR="9525" marT="9525"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err="1">
                          <a:solidFill>
                            <a:schemeClr val="tx1"/>
                          </a:solidFill>
                          <a:effectLst/>
                          <a:latin typeface="游ゴシック Medium" panose="020B0500000000000000" pitchFamily="50" charset="-128"/>
                          <a:ea typeface="游ゴシック Medium" panose="020B0500000000000000" pitchFamily="50" charset="-128"/>
                        </a:rPr>
                        <a:t>BitVisor</a:t>
                      </a:r>
                      <a:r>
                        <a:rPr lang="en-US" sz="1600" b="0" i="0" u="none" strike="noStrike" dirty="0">
                          <a:solidFill>
                            <a:schemeClr val="tx1"/>
                          </a:solidFill>
                          <a:effectLst/>
                          <a:latin typeface="游ゴシック Medium" panose="020B0500000000000000" pitchFamily="50" charset="-128"/>
                          <a:ea typeface="游ゴシック Medium" panose="020B0500000000000000" pitchFamily="50" charset="-128"/>
                        </a:rPr>
                        <a:t>, Xen 4.16.1</a:t>
                      </a:r>
                    </a:p>
                  </a:txBody>
                  <a:tcPr marL="9525" marR="9525" marT="9525"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15749"/>
                  </a:ext>
                </a:extLst>
              </a:tr>
            </a:tbl>
          </a:graphicData>
        </a:graphic>
      </p:graphicFrame>
    </p:spTree>
    <p:extLst>
      <p:ext uri="{BB962C8B-B14F-4D97-AF65-F5344CB8AC3E}">
        <p14:creationId xmlns:p14="http://schemas.microsoft.com/office/powerpoint/2010/main" val="251042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5B946686-654A-9FEC-6E2D-BBD20DBA090C}"/>
              </a:ext>
            </a:extLst>
          </p:cNvPr>
          <p:cNvGraphicFramePr>
            <a:graphicFrameLocks/>
          </p:cNvGraphicFramePr>
          <p:nvPr>
            <p:extLst>
              <p:ext uri="{D42A27DB-BD31-4B8C-83A1-F6EECF244321}">
                <p14:modId xmlns:p14="http://schemas.microsoft.com/office/powerpoint/2010/main" val="2747852827"/>
              </p:ext>
            </p:extLst>
          </p:nvPr>
        </p:nvGraphicFramePr>
        <p:xfrm>
          <a:off x="2933700" y="4025652"/>
          <a:ext cx="6908800" cy="269582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US" dirty="0" err="1"/>
              <a:t>OSバージョン情報の取得性能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ja-JP" altLang="en-US"/>
              <a:t>監視対象システムの</a:t>
            </a:r>
            <a:r>
              <a:rPr lang="en-US" altLang="ja-JP" dirty="0"/>
              <a:t>OS</a:t>
            </a:r>
            <a:r>
              <a:rPr lang="ja-JP" altLang="en-US"/>
              <a:t>のバージョンを取得する時間を測定</a:t>
            </a:r>
            <a:endParaRPr lang="en-US" altLang="ja-JP" dirty="0"/>
          </a:p>
          <a:p>
            <a:pPr lvl="1"/>
            <a:r>
              <a:rPr lang="ja-JP" altLang="en-US"/>
              <a:t>エージェントに対して要求を</a:t>
            </a:r>
            <a:r>
              <a:rPr lang="en-US" altLang="ja-JP" dirty="0"/>
              <a:t>1</a:t>
            </a:r>
            <a:r>
              <a:rPr lang="ja-JP" altLang="en-US"/>
              <a:t>回送信し、</a:t>
            </a:r>
            <a:r>
              <a:rPr lang="en-US" altLang="ja-JP" dirty="0"/>
              <a:t>4KB</a:t>
            </a:r>
            <a:r>
              <a:rPr lang="ja-JP" altLang="en-US"/>
              <a:t>のメモリデータを取得</a:t>
            </a:r>
            <a:endParaRPr lang="en-US" altLang="ja-JP" dirty="0"/>
          </a:p>
          <a:p>
            <a:pPr lvl="1"/>
            <a:r>
              <a:rPr lang="ja-JP" altLang="en-US"/>
              <a:t>仮想ネットワークを用いる</a:t>
            </a:r>
            <a:r>
              <a:rPr lang="en-US" altLang="ja-JP" dirty="0"/>
              <a:t>Xen</a:t>
            </a:r>
            <a:r>
              <a:rPr lang="ja-JP" altLang="en-US"/>
              <a:t>内エージェントの性能が大幅に低い</a:t>
            </a:r>
            <a:endParaRPr lang="en-US" altLang="ja-JP" dirty="0"/>
          </a:p>
          <a:p>
            <a:pPr lvl="2"/>
            <a:r>
              <a:rPr lang="ja-JP" altLang="en-US"/>
              <a:t>内部</a:t>
            </a:r>
            <a:r>
              <a:rPr lang="en-US" altLang="ja-JP" dirty="0"/>
              <a:t>VM</a:t>
            </a:r>
            <a:r>
              <a:rPr lang="ja-JP" altLang="en-US"/>
              <a:t>内で動作させたプロキシ経由で通信する必要があるため</a:t>
            </a:r>
          </a:p>
          <a:p>
            <a:pPr lvl="1"/>
            <a:r>
              <a:rPr lang="ja-JP" altLang="en-US"/>
              <a:t>共有メモリを用いると大幅に性能が向上し、性能差は小さくなる</a:t>
            </a:r>
            <a:endParaRPr lang="en-US" altLang="ja-JP" dirty="0"/>
          </a:p>
          <a:p>
            <a:pPr lvl="2"/>
            <a:r>
              <a:rPr lang="en-US" altLang="ja-JP" dirty="0"/>
              <a:t>CPU</a:t>
            </a:r>
            <a:r>
              <a:rPr lang="ja-JP" altLang="en-US"/>
              <a:t>負荷は仮想ネットワークを用いる場合と同程度</a:t>
            </a:r>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14</a:t>
            </a:fld>
            <a:endParaRPr lang="ja-JP" altLang="en-US" dirty="0"/>
          </a:p>
        </p:txBody>
      </p:sp>
      <p:cxnSp>
        <p:nvCxnSpPr>
          <p:cNvPr id="16" name="Straight Arrow Connector 13">
            <a:extLst>
              <a:ext uri="{FF2B5EF4-FFF2-40B4-BE49-F238E27FC236}">
                <a16:creationId xmlns:a16="http://schemas.microsoft.com/office/drawing/2014/main" id="{C866886E-28F9-820C-AE7E-97C95355B072}"/>
              </a:ext>
            </a:extLst>
          </p:cNvPr>
          <p:cNvCxnSpPr>
            <a:cxnSpLocks/>
          </p:cNvCxnSpPr>
          <p:nvPr/>
        </p:nvCxnSpPr>
        <p:spPr>
          <a:xfrm flipH="1" flipV="1">
            <a:off x="4494508" y="5517397"/>
            <a:ext cx="402466" cy="42526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13">
            <a:extLst>
              <a:ext uri="{FF2B5EF4-FFF2-40B4-BE49-F238E27FC236}">
                <a16:creationId xmlns:a16="http://schemas.microsoft.com/office/drawing/2014/main" id="{CA53F3DD-0EBD-B207-109F-EF30BE7863E1}"/>
              </a:ext>
            </a:extLst>
          </p:cNvPr>
          <p:cNvCxnSpPr>
            <a:cxnSpLocks/>
          </p:cNvCxnSpPr>
          <p:nvPr/>
        </p:nvCxnSpPr>
        <p:spPr>
          <a:xfrm flipH="1" flipV="1">
            <a:off x="5973556" y="5233308"/>
            <a:ext cx="438821" cy="631503"/>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13">
            <a:extLst>
              <a:ext uri="{FF2B5EF4-FFF2-40B4-BE49-F238E27FC236}">
                <a16:creationId xmlns:a16="http://schemas.microsoft.com/office/drawing/2014/main" id="{B0CBEF4C-4FBF-C79D-92EC-CD24A529A8E0}"/>
              </a:ext>
            </a:extLst>
          </p:cNvPr>
          <p:cNvCxnSpPr>
            <a:cxnSpLocks/>
          </p:cNvCxnSpPr>
          <p:nvPr/>
        </p:nvCxnSpPr>
        <p:spPr>
          <a:xfrm flipH="1" flipV="1">
            <a:off x="7507522" y="4735136"/>
            <a:ext cx="359170" cy="1195719"/>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Straight Arrow Connector 13">
            <a:extLst>
              <a:ext uri="{FF2B5EF4-FFF2-40B4-BE49-F238E27FC236}">
                <a16:creationId xmlns:a16="http://schemas.microsoft.com/office/drawing/2014/main" id="{B5231F3F-B1A3-7EF7-C20F-771712DD33C6}"/>
              </a:ext>
            </a:extLst>
          </p:cNvPr>
          <p:cNvCxnSpPr>
            <a:cxnSpLocks/>
          </p:cNvCxnSpPr>
          <p:nvPr/>
        </p:nvCxnSpPr>
        <p:spPr>
          <a:xfrm flipH="1">
            <a:off x="4133590" y="5373563"/>
            <a:ext cx="4016988" cy="0"/>
          </a:xfrm>
          <a:prstGeom prst="straightConnector1">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3AD3204-3961-1DF7-1D99-793386AC6059}"/>
              </a:ext>
            </a:extLst>
          </p:cNvPr>
          <p:cNvSpPr txBox="1"/>
          <p:nvPr/>
        </p:nvSpPr>
        <p:spPr>
          <a:xfrm>
            <a:off x="4702097" y="5396757"/>
            <a:ext cx="644728" cy="369332"/>
          </a:xfrm>
          <a:prstGeom prst="rect">
            <a:avLst/>
          </a:prstGeom>
          <a:noFill/>
        </p:spPr>
        <p:txBody>
          <a:bodyPr wrap="none" rtlCol="0">
            <a:spAutoFit/>
          </a:bodyPr>
          <a:lstStyle/>
          <a:p>
            <a:r>
              <a:rPr kumimoji="1" lang="en-US" altLang="ja-JP" b="1" dirty="0">
                <a:solidFill>
                  <a:srgbClr val="FF0000"/>
                </a:solidFill>
              </a:rPr>
              <a:t>68%</a:t>
            </a:r>
            <a:endParaRPr kumimoji="1" lang="ja-JP" altLang="en-US" b="1">
              <a:solidFill>
                <a:srgbClr val="FF0000"/>
              </a:solidFill>
            </a:endParaRPr>
          </a:p>
        </p:txBody>
      </p:sp>
      <p:sp>
        <p:nvSpPr>
          <p:cNvPr id="9" name="テキスト ボックス 8">
            <a:extLst>
              <a:ext uri="{FF2B5EF4-FFF2-40B4-BE49-F238E27FC236}">
                <a16:creationId xmlns:a16="http://schemas.microsoft.com/office/drawing/2014/main" id="{3271EFCC-93DC-FE38-3565-21985088FAF1}"/>
              </a:ext>
            </a:extLst>
          </p:cNvPr>
          <p:cNvSpPr txBox="1"/>
          <p:nvPr/>
        </p:nvSpPr>
        <p:spPr>
          <a:xfrm>
            <a:off x="6236063" y="5332995"/>
            <a:ext cx="644728" cy="369332"/>
          </a:xfrm>
          <a:prstGeom prst="rect">
            <a:avLst/>
          </a:prstGeom>
          <a:noFill/>
        </p:spPr>
        <p:txBody>
          <a:bodyPr wrap="none" rtlCol="0">
            <a:spAutoFit/>
          </a:bodyPr>
          <a:lstStyle/>
          <a:p>
            <a:r>
              <a:rPr kumimoji="1" lang="en-US" altLang="ja-JP" b="1" dirty="0">
                <a:solidFill>
                  <a:srgbClr val="FF0000"/>
                </a:solidFill>
              </a:rPr>
              <a:t>66%</a:t>
            </a:r>
            <a:endParaRPr kumimoji="1" lang="ja-JP" altLang="en-US" b="1">
              <a:solidFill>
                <a:srgbClr val="FF0000"/>
              </a:solidFill>
            </a:endParaRPr>
          </a:p>
        </p:txBody>
      </p:sp>
      <p:sp>
        <p:nvSpPr>
          <p:cNvPr id="13" name="テキスト ボックス 12">
            <a:extLst>
              <a:ext uri="{FF2B5EF4-FFF2-40B4-BE49-F238E27FC236}">
                <a16:creationId xmlns:a16="http://schemas.microsoft.com/office/drawing/2014/main" id="{1364B4E7-C0C5-B8AA-5C5A-0D99EB60BC82}"/>
              </a:ext>
            </a:extLst>
          </p:cNvPr>
          <p:cNvSpPr txBox="1"/>
          <p:nvPr/>
        </p:nvSpPr>
        <p:spPr>
          <a:xfrm>
            <a:off x="7631336" y="4950661"/>
            <a:ext cx="644728" cy="369332"/>
          </a:xfrm>
          <a:prstGeom prst="rect">
            <a:avLst/>
          </a:prstGeom>
          <a:noFill/>
        </p:spPr>
        <p:txBody>
          <a:bodyPr wrap="none" rtlCol="0">
            <a:spAutoFit/>
          </a:bodyPr>
          <a:lstStyle/>
          <a:p>
            <a:r>
              <a:rPr lang="en-US" altLang="ja-JP" b="1" dirty="0">
                <a:solidFill>
                  <a:srgbClr val="FF0000"/>
                </a:solidFill>
              </a:rPr>
              <a:t>80</a:t>
            </a:r>
            <a:r>
              <a:rPr kumimoji="1" lang="en-US" altLang="ja-JP" b="1" dirty="0">
                <a:solidFill>
                  <a:srgbClr val="FF0000"/>
                </a:solidFill>
              </a:rPr>
              <a:t>%</a:t>
            </a:r>
            <a:endParaRPr kumimoji="1" lang="ja-JP" altLang="en-US" b="1">
              <a:solidFill>
                <a:srgbClr val="FF0000"/>
              </a:solidFill>
            </a:endParaRPr>
          </a:p>
        </p:txBody>
      </p:sp>
    </p:spTree>
    <p:extLst>
      <p:ext uri="{BB962C8B-B14F-4D97-AF65-F5344CB8AC3E}">
        <p14:creationId xmlns:p14="http://schemas.microsoft.com/office/powerpoint/2010/main" val="188915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
                                        <p:tgtEl>
                                          <p:spTgt spid="16"/>
                                        </p:tgtEl>
                                      </p:cBhvr>
                                    </p:animEffect>
                                  </p:childTnLst>
                                </p:cTn>
                              </p:par>
                              <p:par>
                                <p:cTn id="13" presetID="10" presetClass="entr" presetSubtype="0"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
                                        <p:tgtEl>
                                          <p:spTgt spid="21"/>
                                        </p:tgtEl>
                                      </p:cBhvr>
                                    </p:animEffect>
                                  </p:childTnLst>
                                </p:cTn>
                              </p:par>
                              <p:par>
                                <p:cTn id="16" presetID="10" presetClass="entr" presetSubtype="0" fill="hold"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fade">
                                      <p:cBhvr>
                                        <p:cTn id="18" dur="10"/>
                                        <p:tgtEl>
                                          <p:spTgt spid="2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
                                        <p:tgtEl>
                                          <p:spTgt spid="13"/>
                                        </p:tgtEl>
                                      </p:cBhvr>
                                    </p:animEffect>
                                  </p:childTnLst>
                                </p:cTn>
                              </p:par>
                              <p:par>
                                <p:cTn id="28" presetID="10" presetClass="exit" presetSubtype="0" fill="hold" nodeType="withEffect">
                                  <p:stCondLst>
                                    <p:cond delay="0"/>
                                  </p:stCondLst>
                                  <p:childTnLst>
                                    <p:animEffect transition="out" filter="fade">
                                      <p:cBhvr>
                                        <p:cTn id="29" dur="10"/>
                                        <p:tgtEl>
                                          <p:spTgt spid="11"/>
                                        </p:tgtEl>
                                      </p:cBhvr>
                                    </p:animEffect>
                                    <p:set>
                                      <p:cBhvr>
                                        <p:cTn id="30" dur="1" fill="hold">
                                          <p:stCondLst>
                                            <p:cond delay="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グラフ 6">
            <a:extLst>
              <a:ext uri="{FF2B5EF4-FFF2-40B4-BE49-F238E27FC236}">
                <a16:creationId xmlns:a16="http://schemas.microsoft.com/office/drawing/2014/main" id="{68ABE171-3997-C860-A4B5-21C6E588EDCA}"/>
              </a:ext>
            </a:extLst>
          </p:cNvPr>
          <p:cNvGraphicFramePr>
            <a:graphicFrameLocks/>
          </p:cNvGraphicFramePr>
          <p:nvPr>
            <p:extLst>
              <p:ext uri="{D42A27DB-BD31-4B8C-83A1-F6EECF244321}">
                <p14:modId xmlns:p14="http://schemas.microsoft.com/office/powerpoint/2010/main" val="509904874"/>
              </p:ext>
            </p:extLst>
          </p:nvPr>
        </p:nvGraphicFramePr>
        <p:xfrm>
          <a:off x="2972038" y="3962400"/>
          <a:ext cx="7620339" cy="275907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US" dirty="0" err="1"/>
              <a:t>procファイルシステム情報の取得性能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757468" cy="4433844"/>
          </a:xfrm>
        </p:spPr>
        <p:txBody>
          <a:bodyPr>
            <a:normAutofit/>
          </a:bodyPr>
          <a:lstStyle/>
          <a:p>
            <a:r>
              <a:rPr lang="ja-JP" altLang="en-US"/>
              <a:t>監視によく用いられる様々なシステム情報の取得時間を測定</a:t>
            </a:r>
            <a:endParaRPr lang="en-US" altLang="ja-JP" dirty="0"/>
          </a:p>
          <a:p>
            <a:pPr lvl="1"/>
            <a:r>
              <a:rPr lang="ja-JP" altLang="en-US"/>
              <a:t>エージェントに対して要求を</a:t>
            </a:r>
            <a:r>
              <a:rPr lang="en-US" altLang="ja-JP" dirty="0"/>
              <a:t>717</a:t>
            </a:r>
            <a:r>
              <a:rPr lang="ja-JP" altLang="en-US"/>
              <a:t>回送信し、</a:t>
            </a:r>
            <a:r>
              <a:rPr lang="en-US" altLang="ja-JP" dirty="0"/>
              <a:t>2.8MB</a:t>
            </a:r>
            <a:r>
              <a:rPr lang="ja-JP" altLang="en-US"/>
              <a:t>のメモリデータを取得</a:t>
            </a:r>
            <a:endParaRPr lang="en-US" altLang="ja-JP" dirty="0"/>
          </a:p>
          <a:p>
            <a:pPr lvl="1"/>
            <a:r>
              <a:rPr lang="ja-JP" altLang="en-US"/>
              <a:t>仮想ネットワークを用いるハイパーバイザ内エージェントの性能が低い</a:t>
            </a:r>
            <a:endParaRPr lang="en-US" altLang="ja-JP" dirty="0"/>
          </a:p>
          <a:p>
            <a:pPr lvl="2"/>
            <a:r>
              <a:rPr lang="ja-JP" altLang="en-US"/>
              <a:t>ネットワーク性能が低いためと考えられる</a:t>
            </a:r>
            <a:endParaRPr lang="en-US" altLang="ja-JP" dirty="0"/>
          </a:p>
          <a:p>
            <a:pPr lvl="1"/>
            <a:r>
              <a:rPr lang="ja-JP" altLang="en-US"/>
              <a:t>共有メモリを用いると性能が向上するが、性能差は大きい</a:t>
            </a:r>
            <a:endParaRPr lang="en-US" altLang="ja-JP" dirty="0"/>
          </a:p>
          <a:p>
            <a:pPr lvl="2"/>
            <a:r>
              <a:rPr lang="en-US" altLang="ja-JP" dirty="0" err="1"/>
              <a:t>BitVisor</a:t>
            </a:r>
            <a:r>
              <a:rPr lang="ja-JP" altLang="en-US"/>
              <a:t>内エージェントが最も高速</a:t>
            </a:r>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15</a:t>
            </a:fld>
            <a:endParaRPr lang="ja-JP" altLang="en-US" dirty="0"/>
          </a:p>
        </p:txBody>
      </p:sp>
      <p:cxnSp>
        <p:nvCxnSpPr>
          <p:cNvPr id="25" name="Straight Arrow Connector 13">
            <a:extLst>
              <a:ext uri="{FF2B5EF4-FFF2-40B4-BE49-F238E27FC236}">
                <a16:creationId xmlns:a16="http://schemas.microsoft.com/office/drawing/2014/main" id="{B0CBEF4C-4FBF-C79D-92EC-CD24A529A8E0}"/>
              </a:ext>
            </a:extLst>
          </p:cNvPr>
          <p:cNvCxnSpPr>
            <a:cxnSpLocks/>
          </p:cNvCxnSpPr>
          <p:nvPr/>
        </p:nvCxnSpPr>
        <p:spPr>
          <a:xfrm flipH="1" flipV="1">
            <a:off x="4684889" y="4885738"/>
            <a:ext cx="496712" cy="133782"/>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 name="Straight Arrow Connector 13">
            <a:extLst>
              <a:ext uri="{FF2B5EF4-FFF2-40B4-BE49-F238E27FC236}">
                <a16:creationId xmlns:a16="http://schemas.microsoft.com/office/drawing/2014/main" id="{3836B9BF-1023-4FDD-B06C-9ADAB2F722E0}"/>
              </a:ext>
            </a:extLst>
          </p:cNvPr>
          <p:cNvCxnSpPr>
            <a:cxnSpLocks/>
          </p:cNvCxnSpPr>
          <p:nvPr/>
        </p:nvCxnSpPr>
        <p:spPr>
          <a:xfrm flipH="1">
            <a:off x="4201927" y="4797831"/>
            <a:ext cx="4287921" cy="0"/>
          </a:xfrm>
          <a:prstGeom prst="straightConnector1">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3">
            <a:extLst>
              <a:ext uri="{FF2B5EF4-FFF2-40B4-BE49-F238E27FC236}">
                <a16:creationId xmlns:a16="http://schemas.microsoft.com/office/drawing/2014/main" id="{088DB05C-80DD-7DAE-7A4D-46E0B16CF3AC}"/>
              </a:ext>
            </a:extLst>
          </p:cNvPr>
          <p:cNvCxnSpPr>
            <a:cxnSpLocks/>
          </p:cNvCxnSpPr>
          <p:nvPr/>
        </p:nvCxnSpPr>
        <p:spPr>
          <a:xfrm flipH="1" flipV="1">
            <a:off x="6163734" y="4491879"/>
            <a:ext cx="451555" cy="850058"/>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3">
            <a:extLst>
              <a:ext uri="{FF2B5EF4-FFF2-40B4-BE49-F238E27FC236}">
                <a16:creationId xmlns:a16="http://schemas.microsoft.com/office/drawing/2014/main" id="{E1143D28-D149-636E-F96A-B83A59FB301D}"/>
              </a:ext>
            </a:extLst>
          </p:cNvPr>
          <p:cNvCxnSpPr>
            <a:cxnSpLocks/>
          </p:cNvCxnSpPr>
          <p:nvPr/>
        </p:nvCxnSpPr>
        <p:spPr>
          <a:xfrm flipH="1" flipV="1">
            <a:off x="7597422" y="4383186"/>
            <a:ext cx="508000" cy="335570"/>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A9BFF0B-A988-1584-B691-035ED08DBC1E}"/>
              </a:ext>
            </a:extLst>
          </p:cNvPr>
          <p:cNvSpPr txBox="1"/>
          <p:nvPr/>
        </p:nvSpPr>
        <p:spPr>
          <a:xfrm>
            <a:off x="4770394" y="4550971"/>
            <a:ext cx="644728" cy="369332"/>
          </a:xfrm>
          <a:prstGeom prst="rect">
            <a:avLst/>
          </a:prstGeom>
          <a:noFill/>
        </p:spPr>
        <p:txBody>
          <a:bodyPr wrap="none" rtlCol="0">
            <a:spAutoFit/>
          </a:bodyPr>
          <a:lstStyle/>
          <a:p>
            <a:r>
              <a:rPr kumimoji="1" lang="en-US" altLang="ja-JP" b="1" dirty="0">
                <a:solidFill>
                  <a:srgbClr val="FF0000"/>
                </a:solidFill>
              </a:rPr>
              <a:t>19%</a:t>
            </a:r>
            <a:endParaRPr kumimoji="1" lang="ja-JP" altLang="en-US" b="1">
              <a:solidFill>
                <a:srgbClr val="FF0000"/>
              </a:solidFill>
            </a:endParaRPr>
          </a:p>
        </p:txBody>
      </p:sp>
      <p:sp>
        <p:nvSpPr>
          <p:cNvPr id="9" name="テキスト ボックス 8">
            <a:extLst>
              <a:ext uri="{FF2B5EF4-FFF2-40B4-BE49-F238E27FC236}">
                <a16:creationId xmlns:a16="http://schemas.microsoft.com/office/drawing/2014/main" id="{12A68A6A-C57E-8D4F-FB77-DE759064B1AF}"/>
              </a:ext>
            </a:extLst>
          </p:cNvPr>
          <p:cNvSpPr txBox="1"/>
          <p:nvPr/>
        </p:nvSpPr>
        <p:spPr>
          <a:xfrm>
            <a:off x="6397255" y="4767963"/>
            <a:ext cx="644728" cy="369332"/>
          </a:xfrm>
          <a:prstGeom prst="rect">
            <a:avLst/>
          </a:prstGeom>
          <a:noFill/>
        </p:spPr>
        <p:txBody>
          <a:bodyPr wrap="none" rtlCol="0">
            <a:spAutoFit/>
          </a:bodyPr>
          <a:lstStyle/>
          <a:p>
            <a:r>
              <a:rPr lang="en-US" altLang="ja-JP" b="1" dirty="0">
                <a:solidFill>
                  <a:srgbClr val="FF0000"/>
                </a:solidFill>
              </a:rPr>
              <a:t>57</a:t>
            </a:r>
            <a:r>
              <a:rPr kumimoji="1" lang="en-US" altLang="ja-JP" b="1" dirty="0">
                <a:solidFill>
                  <a:srgbClr val="FF0000"/>
                </a:solidFill>
              </a:rPr>
              <a:t>%</a:t>
            </a:r>
            <a:endParaRPr kumimoji="1" lang="ja-JP" altLang="en-US" b="1">
              <a:solidFill>
                <a:srgbClr val="FF0000"/>
              </a:solidFill>
            </a:endParaRPr>
          </a:p>
        </p:txBody>
      </p:sp>
      <p:sp>
        <p:nvSpPr>
          <p:cNvPr id="10" name="テキスト ボックス 9">
            <a:extLst>
              <a:ext uri="{FF2B5EF4-FFF2-40B4-BE49-F238E27FC236}">
                <a16:creationId xmlns:a16="http://schemas.microsoft.com/office/drawing/2014/main" id="{ACF006A5-5DBC-0F4F-D4BC-6B6D0D0977E7}"/>
              </a:ext>
            </a:extLst>
          </p:cNvPr>
          <p:cNvSpPr txBox="1"/>
          <p:nvPr/>
        </p:nvSpPr>
        <p:spPr>
          <a:xfrm>
            <a:off x="7783058" y="4195750"/>
            <a:ext cx="644728" cy="369332"/>
          </a:xfrm>
          <a:prstGeom prst="rect">
            <a:avLst/>
          </a:prstGeom>
          <a:noFill/>
        </p:spPr>
        <p:txBody>
          <a:bodyPr wrap="none" rtlCol="0">
            <a:spAutoFit/>
          </a:bodyPr>
          <a:lstStyle/>
          <a:p>
            <a:r>
              <a:rPr lang="en-US" altLang="ja-JP" b="1" dirty="0">
                <a:solidFill>
                  <a:srgbClr val="FF0000"/>
                </a:solidFill>
              </a:rPr>
              <a:t>25</a:t>
            </a:r>
            <a:r>
              <a:rPr kumimoji="1" lang="en-US" altLang="ja-JP" b="1" dirty="0">
                <a:solidFill>
                  <a:srgbClr val="FF0000"/>
                </a:solidFill>
              </a:rPr>
              <a:t>%</a:t>
            </a:r>
            <a:endParaRPr kumimoji="1" lang="ja-JP" altLang="en-US" b="1">
              <a:solidFill>
                <a:srgbClr val="FF0000"/>
              </a:solidFill>
            </a:endParaRPr>
          </a:p>
        </p:txBody>
      </p:sp>
    </p:spTree>
    <p:extLst>
      <p:ext uri="{BB962C8B-B14F-4D97-AF65-F5344CB8AC3E}">
        <p14:creationId xmlns:p14="http://schemas.microsoft.com/office/powerpoint/2010/main" val="3824842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
                                        <p:tgtEl>
                                          <p:spTgt spid="13"/>
                                        </p:tgtEl>
                                      </p:cBhvr>
                                    </p:animEffect>
                                  </p:childTnLst>
                                </p:cTn>
                              </p:par>
                              <p:par>
                                <p:cTn id="13" presetID="10"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
                                        <p:tgtEl>
                                          <p:spTgt spid="25"/>
                                        </p:tgtEl>
                                      </p:cBhvr>
                                    </p:animEffect>
                                  </p:childTnLst>
                                </p:cTn>
                              </p:par>
                              <p:par>
                                <p:cTn id="16" presetID="10" presetClass="entr" presetSubtype="0"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10"/>
                                        <p:tgtEl>
                                          <p:spTgt spid="1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
                                        <p:tgtEl>
                                          <p:spTgt spid="10"/>
                                        </p:tgtEl>
                                      </p:cBhvr>
                                    </p:animEffect>
                                  </p:childTnLst>
                                </p:cTn>
                              </p:par>
                              <p:par>
                                <p:cTn id="28" presetID="10" presetClass="exit" presetSubtype="0" fill="hold" nodeType="withEffect">
                                  <p:stCondLst>
                                    <p:cond delay="0"/>
                                  </p:stCondLst>
                                  <p:childTnLst>
                                    <p:animEffect transition="out" filter="fade">
                                      <p:cBhvr>
                                        <p:cTn id="29" dur="10"/>
                                        <p:tgtEl>
                                          <p:spTgt spid="6"/>
                                        </p:tgtEl>
                                      </p:cBhvr>
                                    </p:animEffect>
                                    <p:set>
                                      <p:cBhvr>
                                        <p:cTn id="30" dur="1" fill="hold">
                                          <p:stCondLst>
                                            <p:cond delay="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87622-2931-8C8F-FD10-3401BBCB915E}"/>
              </a:ext>
            </a:extLst>
          </p:cNvPr>
          <p:cNvSpPr>
            <a:spLocks noGrp="1"/>
          </p:cNvSpPr>
          <p:nvPr>
            <p:ph type="title"/>
          </p:nvPr>
        </p:nvSpPr>
        <p:spPr/>
        <p:txBody>
          <a:bodyPr/>
          <a:lstStyle/>
          <a:p>
            <a:r>
              <a:rPr lang="en-JP" dirty="0"/>
              <a:t>監視対象システムの隔離オーバヘッド</a:t>
            </a:r>
          </a:p>
        </p:txBody>
      </p:sp>
      <p:sp>
        <p:nvSpPr>
          <p:cNvPr id="3" name="Content Placeholder 2">
            <a:extLst>
              <a:ext uri="{FF2B5EF4-FFF2-40B4-BE49-F238E27FC236}">
                <a16:creationId xmlns:a16="http://schemas.microsoft.com/office/drawing/2014/main" id="{308FDA89-BFEB-1231-36A5-026C9052DAAD}"/>
              </a:ext>
            </a:extLst>
          </p:cNvPr>
          <p:cNvSpPr>
            <a:spLocks noGrp="1"/>
          </p:cNvSpPr>
          <p:nvPr>
            <p:ph idx="1"/>
          </p:nvPr>
        </p:nvSpPr>
        <p:spPr>
          <a:xfrm>
            <a:off x="688298" y="1525004"/>
            <a:ext cx="10665502" cy="4433844"/>
          </a:xfrm>
        </p:spPr>
        <p:txBody>
          <a:bodyPr/>
          <a:lstStyle/>
          <a:p>
            <a:r>
              <a:rPr lang="ja-JP" altLang="en-US"/>
              <a:t>監視対象</a:t>
            </a:r>
            <a:r>
              <a:rPr lang="en-US" altLang="ja-JP" dirty="0"/>
              <a:t>VM</a:t>
            </a:r>
            <a:r>
              <a:rPr lang="ja-JP" altLang="en-US"/>
              <a:t>内で動作するウェブサーバの性能を測定</a:t>
            </a:r>
            <a:endParaRPr lang="en-US" altLang="ja-JP" dirty="0"/>
          </a:p>
          <a:p>
            <a:pPr lvl="1"/>
            <a:r>
              <a:rPr lang="ja-JP" altLang="en-US"/>
              <a:t>コンテナで隔離した場合と内部</a:t>
            </a:r>
            <a:r>
              <a:rPr lang="en-US" altLang="ja-JP" dirty="0"/>
              <a:t>VM</a:t>
            </a:r>
            <a:r>
              <a:rPr lang="ja-JP" altLang="en-US"/>
              <a:t>で隔離した場合</a:t>
            </a:r>
            <a:endParaRPr lang="en-US" altLang="ja-JP" dirty="0"/>
          </a:p>
          <a:p>
            <a:pPr lvl="2"/>
            <a:r>
              <a:rPr lang="ja-JP" altLang="en-US"/>
              <a:t>隔離しない場合と比較</a:t>
            </a:r>
            <a:endParaRPr lang="en-US" altLang="ja-JP" dirty="0"/>
          </a:p>
          <a:p>
            <a:pPr lvl="1"/>
            <a:r>
              <a:rPr lang="en-US" altLang="ja-JP" dirty="0"/>
              <a:t>Docker</a:t>
            </a:r>
            <a:r>
              <a:rPr lang="ja-JP" altLang="en-US"/>
              <a:t>コンテナで隔離すると性能はむしろ向上</a:t>
            </a:r>
            <a:endParaRPr lang="en-US" altLang="ja-JP" dirty="0"/>
          </a:p>
          <a:p>
            <a:pPr lvl="1"/>
            <a:r>
              <a:rPr lang="ja-JP" altLang="en-US"/>
              <a:t>内部</a:t>
            </a:r>
            <a:r>
              <a:rPr lang="en-US" altLang="ja-JP" dirty="0"/>
              <a:t>VM</a:t>
            </a:r>
            <a:r>
              <a:rPr lang="ja-JP" altLang="en-US"/>
              <a:t>で隔離した場合、一般的な</a:t>
            </a:r>
            <a:r>
              <a:rPr lang="en-US" altLang="ja-JP" dirty="0"/>
              <a:t>KVM</a:t>
            </a:r>
            <a:r>
              <a:rPr lang="ja-JP" altLang="en-US"/>
              <a:t>を用いると</a:t>
            </a:r>
            <a:r>
              <a:rPr lang="en-US" altLang="ja-JP" dirty="0"/>
              <a:t>32%</a:t>
            </a:r>
            <a:r>
              <a:rPr lang="ja-JP" altLang="en-US"/>
              <a:t>の性能低下</a:t>
            </a:r>
            <a:endParaRPr lang="en-US" altLang="ja-JP" dirty="0"/>
          </a:p>
          <a:p>
            <a:pPr lvl="2"/>
            <a:r>
              <a:rPr lang="ja-JP" altLang="en-US"/>
              <a:t>軽量な</a:t>
            </a:r>
            <a:r>
              <a:rPr lang="en-US" altLang="ja-JP" dirty="0" err="1"/>
              <a:t>BitVisor</a:t>
            </a:r>
            <a:r>
              <a:rPr lang="ja-JP" altLang="en-US"/>
              <a:t>や</a:t>
            </a:r>
            <a:r>
              <a:rPr lang="en-US" altLang="ja-JP" dirty="0"/>
              <a:t>Xen</a:t>
            </a:r>
            <a:r>
              <a:rPr lang="ja-JP" altLang="en-US"/>
              <a:t>を用いると</a:t>
            </a:r>
            <a:r>
              <a:rPr lang="en-US" altLang="ja-JP" dirty="0"/>
              <a:t>15〜19%</a:t>
            </a:r>
            <a:r>
              <a:rPr lang="ja-JP" altLang="en-US"/>
              <a:t>の性能低下に改善</a:t>
            </a:r>
            <a:endParaRPr lang="en-US" altLang="ja-JP" dirty="0"/>
          </a:p>
          <a:p>
            <a:endParaRPr lang="en-US" altLang="ja-JP" dirty="0"/>
          </a:p>
        </p:txBody>
      </p:sp>
      <p:sp>
        <p:nvSpPr>
          <p:cNvPr id="4" name="Slide Number Placeholder 3">
            <a:extLst>
              <a:ext uri="{FF2B5EF4-FFF2-40B4-BE49-F238E27FC236}">
                <a16:creationId xmlns:a16="http://schemas.microsoft.com/office/drawing/2014/main" id="{6B5899C3-861D-93CA-2387-91888EA669C6}"/>
              </a:ext>
            </a:extLst>
          </p:cNvPr>
          <p:cNvSpPr>
            <a:spLocks noGrp="1"/>
          </p:cNvSpPr>
          <p:nvPr>
            <p:ph type="sldNum" sz="quarter" idx="12"/>
          </p:nvPr>
        </p:nvSpPr>
        <p:spPr/>
        <p:txBody>
          <a:bodyPr/>
          <a:lstStyle/>
          <a:p>
            <a:fld id="{3862EE38-F75A-9448-8243-6101B2857D65}" type="slidenum">
              <a:rPr lang="ja-JP" altLang="en-US" smtClean="0"/>
              <a:pPr/>
              <a:t>16</a:t>
            </a:fld>
            <a:endParaRPr lang="ja-JP" altLang="en-US" dirty="0"/>
          </a:p>
        </p:txBody>
      </p:sp>
      <p:graphicFrame>
        <p:nvGraphicFramePr>
          <p:cNvPr id="5" name="グラフ 4">
            <a:extLst>
              <a:ext uri="{FF2B5EF4-FFF2-40B4-BE49-F238E27FC236}">
                <a16:creationId xmlns:a16="http://schemas.microsoft.com/office/drawing/2014/main" id="{2129E56E-80AF-AA67-695E-C3CB68CDCC16}"/>
              </a:ext>
            </a:extLst>
          </p:cNvPr>
          <p:cNvGraphicFramePr>
            <a:graphicFrameLocks/>
          </p:cNvGraphicFramePr>
          <p:nvPr>
            <p:extLst>
              <p:ext uri="{D42A27DB-BD31-4B8C-83A1-F6EECF244321}">
                <p14:modId xmlns:p14="http://schemas.microsoft.com/office/powerpoint/2010/main" val="3849345918"/>
              </p:ext>
            </p:extLst>
          </p:nvPr>
        </p:nvGraphicFramePr>
        <p:xfrm>
          <a:off x="2953074" y="3985684"/>
          <a:ext cx="5430337" cy="237066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4">
            <a:extLst>
              <a:ext uri="{FF2B5EF4-FFF2-40B4-BE49-F238E27FC236}">
                <a16:creationId xmlns:a16="http://schemas.microsoft.com/office/drawing/2014/main" id="{367A9CC1-009F-CE1F-FD45-02C3E0768F61}"/>
              </a:ext>
            </a:extLst>
          </p:cNvPr>
          <p:cNvSpPr txBox="1"/>
          <p:nvPr/>
        </p:nvSpPr>
        <p:spPr>
          <a:xfrm>
            <a:off x="3759201" y="6088582"/>
            <a:ext cx="1005403" cy="338554"/>
          </a:xfrm>
          <a:prstGeom prst="rect">
            <a:avLst/>
          </a:prstGeom>
          <a:noFill/>
        </p:spPr>
        <p:txBody>
          <a:bodyPr wrap="none" rtlCol="0">
            <a:spAutoFit/>
          </a:bodyPr>
          <a:lstStyle/>
          <a:p>
            <a:r>
              <a:rPr lang="en-JP" sz="1600" b="1" dirty="0"/>
              <a:t>隔離なし</a:t>
            </a:r>
          </a:p>
        </p:txBody>
      </p:sp>
      <p:sp>
        <p:nvSpPr>
          <p:cNvPr id="8" name="TextBox 5">
            <a:extLst>
              <a:ext uri="{FF2B5EF4-FFF2-40B4-BE49-F238E27FC236}">
                <a16:creationId xmlns:a16="http://schemas.microsoft.com/office/drawing/2014/main" id="{4346565C-99C0-3121-D752-F2C17E538450}"/>
              </a:ext>
            </a:extLst>
          </p:cNvPr>
          <p:cNvSpPr txBox="1"/>
          <p:nvPr/>
        </p:nvSpPr>
        <p:spPr>
          <a:xfrm>
            <a:off x="4668148" y="6088582"/>
            <a:ext cx="1005403" cy="338554"/>
          </a:xfrm>
          <a:prstGeom prst="rect">
            <a:avLst/>
          </a:prstGeom>
          <a:noFill/>
        </p:spPr>
        <p:txBody>
          <a:bodyPr wrap="none" rtlCol="0">
            <a:spAutoFit/>
          </a:bodyPr>
          <a:lstStyle/>
          <a:p>
            <a:r>
              <a:rPr lang="en-JP" sz="1600" b="1" dirty="0"/>
              <a:t>コンテナ</a:t>
            </a:r>
          </a:p>
        </p:txBody>
      </p:sp>
      <p:sp>
        <p:nvSpPr>
          <p:cNvPr id="9" name="TextBox 7">
            <a:extLst>
              <a:ext uri="{FF2B5EF4-FFF2-40B4-BE49-F238E27FC236}">
                <a16:creationId xmlns:a16="http://schemas.microsoft.com/office/drawing/2014/main" id="{AB535A0D-B2E1-808D-5E55-65E3E3A4AB14}"/>
              </a:ext>
            </a:extLst>
          </p:cNvPr>
          <p:cNvSpPr txBox="1"/>
          <p:nvPr/>
        </p:nvSpPr>
        <p:spPr>
          <a:xfrm>
            <a:off x="5761613" y="6103971"/>
            <a:ext cx="668773" cy="338554"/>
          </a:xfrm>
          <a:prstGeom prst="rect">
            <a:avLst/>
          </a:prstGeom>
          <a:noFill/>
        </p:spPr>
        <p:txBody>
          <a:bodyPr wrap="none" rtlCol="0">
            <a:spAutoFit/>
          </a:bodyPr>
          <a:lstStyle/>
          <a:p>
            <a:r>
              <a:rPr lang="en-JP" sz="1600" b="1" dirty="0"/>
              <a:t>KVM</a:t>
            </a:r>
          </a:p>
        </p:txBody>
      </p:sp>
      <p:sp>
        <p:nvSpPr>
          <p:cNvPr id="10" name="TextBox 8">
            <a:extLst>
              <a:ext uri="{FF2B5EF4-FFF2-40B4-BE49-F238E27FC236}">
                <a16:creationId xmlns:a16="http://schemas.microsoft.com/office/drawing/2014/main" id="{10A8828E-4038-BF59-3070-0D350591FDED}"/>
              </a:ext>
            </a:extLst>
          </p:cNvPr>
          <p:cNvSpPr txBox="1"/>
          <p:nvPr/>
        </p:nvSpPr>
        <p:spPr>
          <a:xfrm>
            <a:off x="6518448" y="6103971"/>
            <a:ext cx="979755" cy="338554"/>
          </a:xfrm>
          <a:prstGeom prst="rect">
            <a:avLst/>
          </a:prstGeom>
          <a:noFill/>
        </p:spPr>
        <p:txBody>
          <a:bodyPr wrap="none" rtlCol="0">
            <a:spAutoFit/>
          </a:bodyPr>
          <a:lstStyle/>
          <a:p>
            <a:r>
              <a:rPr lang="en-JP" sz="1600" b="1" dirty="0"/>
              <a:t>BitVisor</a:t>
            </a:r>
          </a:p>
        </p:txBody>
      </p:sp>
      <p:sp>
        <p:nvSpPr>
          <p:cNvPr id="11" name="TextBox 9">
            <a:extLst>
              <a:ext uri="{FF2B5EF4-FFF2-40B4-BE49-F238E27FC236}">
                <a16:creationId xmlns:a16="http://schemas.microsoft.com/office/drawing/2014/main" id="{53BAB48B-DDA0-7667-CF59-1CE0A246DB84}"/>
              </a:ext>
            </a:extLst>
          </p:cNvPr>
          <p:cNvSpPr txBox="1"/>
          <p:nvPr/>
        </p:nvSpPr>
        <p:spPr>
          <a:xfrm>
            <a:off x="7542783" y="6103971"/>
            <a:ext cx="572593" cy="338554"/>
          </a:xfrm>
          <a:prstGeom prst="rect">
            <a:avLst/>
          </a:prstGeom>
          <a:noFill/>
        </p:spPr>
        <p:txBody>
          <a:bodyPr wrap="none" rtlCol="0">
            <a:spAutoFit/>
          </a:bodyPr>
          <a:lstStyle/>
          <a:p>
            <a:r>
              <a:rPr lang="en-JP" sz="1600" b="1" dirty="0"/>
              <a:t>Xen</a:t>
            </a:r>
          </a:p>
        </p:txBody>
      </p:sp>
      <p:sp>
        <p:nvSpPr>
          <p:cNvPr id="12" name="TextBox 10">
            <a:extLst>
              <a:ext uri="{FF2B5EF4-FFF2-40B4-BE49-F238E27FC236}">
                <a16:creationId xmlns:a16="http://schemas.microsoft.com/office/drawing/2014/main" id="{7057B685-BF7D-6CB0-CE2F-25318974C048}"/>
              </a:ext>
            </a:extLst>
          </p:cNvPr>
          <p:cNvSpPr txBox="1"/>
          <p:nvPr/>
        </p:nvSpPr>
        <p:spPr>
          <a:xfrm>
            <a:off x="6518448" y="6418552"/>
            <a:ext cx="931665" cy="338554"/>
          </a:xfrm>
          <a:prstGeom prst="rect">
            <a:avLst/>
          </a:prstGeom>
          <a:noFill/>
        </p:spPr>
        <p:txBody>
          <a:bodyPr wrap="none" rtlCol="0">
            <a:spAutoFit/>
          </a:bodyPr>
          <a:lstStyle/>
          <a:p>
            <a:r>
              <a:rPr lang="en-JP" sz="1600" b="1" dirty="0"/>
              <a:t>内部VM</a:t>
            </a:r>
          </a:p>
        </p:txBody>
      </p:sp>
      <p:cxnSp>
        <p:nvCxnSpPr>
          <p:cNvPr id="13" name="Straight Connector 12">
            <a:extLst>
              <a:ext uri="{FF2B5EF4-FFF2-40B4-BE49-F238E27FC236}">
                <a16:creationId xmlns:a16="http://schemas.microsoft.com/office/drawing/2014/main" id="{AD31AFA9-CC64-A7A6-E226-E00DF1B68ABB}"/>
              </a:ext>
            </a:extLst>
          </p:cNvPr>
          <p:cNvCxnSpPr/>
          <p:nvPr/>
        </p:nvCxnSpPr>
        <p:spPr>
          <a:xfrm>
            <a:off x="5761613" y="6418552"/>
            <a:ext cx="2353763" cy="0"/>
          </a:xfrm>
          <a:prstGeom prst="line">
            <a:avLst/>
          </a:prstGeom>
          <a:ln w="12700">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EBE9B8C2-59DC-37D5-67A0-D9F707DA6383}"/>
              </a:ext>
            </a:extLst>
          </p:cNvPr>
          <p:cNvCxnSpPr>
            <a:cxnSpLocks/>
          </p:cNvCxnSpPr>
          <p:nvPr/>
        </p:nvCxnSpPr>
        <p:spPr>
          <a:xfrm flipH="1">
            <a:off x="3948119" y="4526897"/>
            <a:ext cx="4287921" cy="0"/>
          </a:xfrm>
          <a:prstGeom prst="straightConnector1">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Arrow Connector 13">
            <a:extLst>
              <a:ext uri="{FF2B5EF4-FFF2-40B4-BE49-F238E27FC236}">
                <a16:creationId xmlns:a16="http://schemas.microsoft.com/office/drawing/2014/main" id="{E0483D10-8215-F196-6E89-DF9458C88F94}"/>
              </a:ext>
            </a:extLst>
          </p:cNvPr>
          <p:cNvCxnSpPr>
            <a:cxnSpLocks/>
          </p:cNvCxnSpPr>
          <p:nvPr/>
        </p:nvCxnSpPr>
        <p:spPr>
          <a:xfrm flipH="1" flipV="1">
            <a:off x="4297935" y="4576259"/>
            <a:ext cx="2490323" cy="22919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3">
            <a:extLst>
              <a:ext uri="{FF2B5EF4-FFF2-40B4-BE49-F238E27FC236}">
                <a16:creationId xmlns:a16="http://schemas.microsoft.com/office/drawing/2014/main" id="{BF830118-47E2-1415-7E62-85F14DA6B4C3}"/>
              </a:ext>
            </a:extLst>
          </p:cNvPr>
          <p:cNvCxnSpPr>
            <a:cxnSpLocks/>
          </p:cNvCxnSpPr>
          <p:nvPr/>
        </p:nvCxnSpPr>
        <p:spPr>
          <a:xfrm flipH="1" flipV="1">
            <a:off x="4297935" y="4576258"/>
            <a:ext cx="3404723" cy="166994"/>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BD4F9401-8C72-CB76-FE45-9748642247A6}"/>
              </a:ext>
            </a:extLst>
          </p:cNvPr>
          <p:cNvSpPr txBox="1"/>
          <p:nvPr/>
        </p:nvSpPr>
        <p:spPr>
          <a:xfrm>
            <a:off x="7077701" y="4329390"/>
            <a:ext cx="644728" cy="369332"/>
          </a:xfrm>
          <a:prstGeom prst="rect">
            <a:avLst/>
          </a:prstGeom>
          <a:noFill/>
        </p:spPr>
        <p:txBody>
          <a:bodyPr wrap="none" rtlCol="0">
            <a:spAutoFit/>
          </a:bodyPr>
          <a:lstStyle/>
          <a:p>
            <a:r>
              <a:rPr kumimoji="1" lang="en-US" altLang="ja-JP" b="1" dirty="0">
                <a:solidFill>
                  <a:srgbClr val="FF0000"/>
                </a:solidFill>
              </a:rPr>
              <a:t>15%</a:t>
            </a:r>
            <a:endParaRPr kumimoji="1" lang="ja-JP" altLang="en-US" b="1">
              <a:solidFill>
                <a:srgbClr val="FF0000"/>
              </a:solidFill>
            </a:endParaRPr>
          </a:p>
        </p:txBody>
      </p:sp>
      <p:sp>
        <p:nvSpPr>
          <p:cNvPr id="20" name="テキスト ボックス 19">
            <a:extLst>
              <a:ext uri="{FF2B5EF4-FFF2-40B4-BE49-F238E27FC236}">
                <a16:creationId xmlns:a16="http://schemas.microsoft.com/office/drawing/2014/main" id="{ED9324CE-C795-20A2-1F98-7AEA5EA5CE50}"/>
              </a:ext>
            </a:extLst>
          </p:cNvPr>
          <p:cNvSpPr txBox="1"/>
          <p:nvPr/>
        </p:nvSpPr>
        <p:spPr>
          <a:xfrm>
            <a:off x="6196084" y="4883445"/>
            <a:ext cx="644728" cy="369332"/>
          </a:xfrm>
          <a:prstGeom prst="rect">
            <a:avLst/>
          </a:prstGeom>
          <a:noFill/>
        </p:spPr>
        <p:txBody>
          <a:bodyPr wrap="none" rtlCol="0">
            <a:spAutoFit/>
          </a:bodyPr>
          <a:lstStyle/>
          <a:p>
            <a:r>
              <a:rPr kumimoji="1" lang="en-US" altLang="ja-JP" b="1" dirty="0">
                <a:solidFill>
                  <a:srgbClr val="FF0000"/>
                </a:solidFill>
              </a:rPr>
              <a:t>19%</a:t>
            </a:r>
            <a:endParaRPr kumimoji="1" lang="ja-JP" altLang="en-US" b="1">
              <a:solidFill>
                <a:srgbClr val="FF0000"/>
              </a:solidFill>
            </a:endParaRPr>
          </a:p>
        </p:txBody>
      </p:sp>
      <p:cxnSp>
        <p:nvCxnSpPr>
          <p:cNvPr id="21" name="Straight Arrow Connector 13">
            <a:extLst>
              <a:ext uri="{FF2B5EF4-FFF2-40B4-BE49-F238E27FC236}">
                <a16:creationId xmlns:a16="http://schemas.microsoft.com/office/drawing/2014/main" id="{CE2FD334-566A-0938-F65F-2FD6A9DA4016}"/>
              </a:ext>
            </a:extLst>
          </p:cNvPr>
          <p:cNvCxnSpPr>
            <a:cxnSpLocks/>
          </p:cNvCxnSpPr>
          <p:nvPr/>
        </p:nvCxnSpPr>
        <p:spPr>
          <a:xfrm flipH="1" flipV="1">
            <a:off x="4297935" y="4573519"/>
            <a:ext cx="1697982" cy="442493"/>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AAA52B32-6BB4-D762-180A-C116D9598B6B}"/>
              </a:ext>
            </a:extLst>
          </p:cNvPr>
          <p:cNvSpPr txBox="1"/>
          <p:nvPr/>
        </p:nvSpPr>
        <p:spPr>
          <a:xfrm>
            <a:off x="5311648" y="4576259"/>
            <a:ext cx="644728" cy="369332"/>
          </a:xfrm>
          <a:prstGeom prst="rect">
            <a:avLst/>
          </a:prstGeom>
          <a:noFill/>
        </p:spPr>
        <p:txBody>
          <a:bodyPr wrap="none" rtlCol="0">
            <a:spAutoFit/>
          </a:bodyPr>
          <a:lstStyle/>
          <a:p>
            <a:r>
              <a:rPr lang="en-US" altLang="ja-JP" b="1" dirty="0">
                <a:solidFill>
                  <a:srgbClr val="FF0000"/>
                </a:solidFill>
              </a:rPr>
              <a:t>32</a:t>
            </a:r>
            <a:r>
              <a:rPr kumimoji="1" lang="en-US" altLang="ja-JP" b="1" dirty="0">
                <a:solidFill>
                  <a:srgbClr val="FF0000"/>
                </a:solidFill>
              </a:rPr>
              <a:t>%</a:t>
            </a:r>
            <a:endParaRPr kumimoji="1" lang="ja-JP" altLang="en-US" b="1">
              <a:solidFill>
                <a:srgbClr val="FF0000"/>
              </a:solidFill>
            </a:endParaRPr>
          </a:p>
        </p:txBody>
      </p:sp>
    </p:spTree>
    <p:extLst>
      <p:ext uri="{BB962C8B-B14F-4D97-AF65-F5344CB8AC3E}">
        <p14:creationId xmlns:p14="http://schemas.microsoft.com/office/powerpoint/2010/main" val="2590213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10"/>
                                        <p:tgtEl>
                                          <p:spTgt spid="2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fade">
                                      <p:cBhvr>
                                        <p:cTn id="15" dur="10"/>
                                        <p:tgtEl>
                                          <p:spTgt spid="23"/>
                                        </p:tgtEl>
                                      </p:cBhvr>
                                    </p:animEffect>
                                  </p:childTnLst>
                                </p:cTn>
                              </p:par>
                              <p:par>
                                <p:cTn id="16" presetID="10" presetClass="exit" presetSubtype="0" fill="hold" nodeType="withEffect">
                                  <p:stCondLst>
                                    <p:cond delay="0"/>
                                  </p:stCondLst>
                                  <p:childTnLst>
                                    <p:animEffect transition="out" filter="fade">
                                      <p:cBhvr>
                                        <p:cTn id="17" dur="10"/>
                                        <p:tgtEl>
                                          <p:spTgt spid="14"/>
                                        </p:tgtEl>
                                      </p:cBhvr>
                                    </p:animEffect>
                                    <p:set>
                                      <p:cBhvr>
                                        <p:cTn id="18" dur="1" fill="hold">
                                          <p:stCondLst>
                                            <p:cond delay="9"/>
                                          </p:stCondLst>
                                        </p:cTn>
                                        <p:tgtEl>
                                          <p:spTgt spid="1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10"/>
                                        <p:tgtEl>
                                          <p:spTgt spid="15"/>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10"/>
                                        <p:tgtEl>
                                          <p:spTgt spid="16"/>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10"/>
                                        <p:tgtEl>
                                          <p:spTgt spid="2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
                                        <p:tgtEl>
                                          <p:spTgt spid="19"/>
                                        </p:tgtEl>
                                      </p:cBhvr>
                                    </p:animEffect>
                                  </p:childTnLst>
                                </p:cTn>
                              </p:par>
                              <p:par>
                                <p:cTn id="33" presetID="10" presetClass="exit" presetSubtype="0" fill="hold" grpId="1" nodeType="withEffect">
                                  <p:stCondLst>
                                    <p:cond delay="0"/>
                                  </p:stCondLst>
                                  <p:childTnLst>
                                    <p:animEffect transition="out" filter="fade">
                                      <p:cBhvr>
                                        <p:cTn id="34" dur="10"/>
                                        <p:tgtEl>
                                          <p:spTgt spid="23"/>
                                        </p:tgtEl>
                                      </p:cBhvr>
                                    </p:animEffect>
                                    <p:set>
                                      <p:cBhvr>
                                        <p:cTn id="35" dur="1" fill="hold">
                                          <p:stCondLst>
                                            <p:cond delay="9"/>
                                          </p:stCondLst>
                                        </p:cTn>
                                        <p:tgtEl>
                                          <p:spTgt spid="23"/>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10"/>
                                        <p:tgtEl>
                                          <p:spTgt spid="21"/>
                                        </p:tgtEl>
                                      </p:cBhvr>
                                    </p:animEffect>
                                    <p:set>
                                      <p:cBhvr>
                                        <p:cTn id="38" dur="1" fill="hold">
                                          <p:stCondLst>
                                            <p:cond delay="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3" grpId="0"/>
      <p:bldP spid="2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B729DF-2344-1740-9D19-83207C63B941}"/>
              </a:ext>
            </a:extLst>
          </p:cNvPr>
          <p:cNvSpPr>
            <a:spLocks noGrp="1"/>
          </p:cNvSpPr>
          <p:nvPr>
            <p:ph type="title"/>
          </p:nvPr>
        </p:nvSpPr>
        <p:spPr/>
        <p:txBody>
          <a:bodyPr/>
          <a:lstStyle/>
          <a:p>
            <a:r>
              <a:rPr lang="ja-JP" altLang="en-US"/>
              <a:t>まとめ</a:t>
            </a:r>
          </a:p>
        </p:txBody>
      </p:sp>
      <p:sp>
        <p:nvSpPr>
          <p:cNvPr id="3" name="コンテンツ プレースホルダー 2">
            <a:extLst>
              <a:ext uri="{FF2B5EF4-FFF2-40B4-BE49-F238E27FC236}">
                <a16:creationId xmlns:a16="http://schemas.microsoft.com/office/drawing/2014/main" id="{9C6BA6E9-A858-A646-8198-2E8164E576E0}"/>
              </a:ext>
            </a:extLst>
          </p:cNvPr>
          <p:cNvSpPr>
            <a:spLocks noGrp="1"/>
          </p:cNvSpPr>
          <p:nvPr>
            <p:ph idx="1"/>
          </p:nvPr>
        </p:nvSpPr>
        <p:spPr>
          <a:xfrm>
            <a:off x="688298" y="1525004"/>
            <a:ext cx="10515600" cy="4849138"/>
          </a:xfrm>
        </p:spPr>
        <p:txBody>
          <a:bodyPr>
            <a:normAutofit/>
          </a:bodyPr>
          <a:lstStyle/>
          <a:p>
            <a:r>
              <a:rPr lang="en-US" altLang="ja-JP" dirty="0"/>
              <a:t>SEV</a:t>
            </a:r>
            <a:r>
              <a:rPr lang="ja-JP" altLang="en-US"/>
              <a:t>を用いてメモリが暗号化された</a:t>
            </a:r>
            <a:r>
              <a:rPr lang="en-US" altLang="ja-JP" dirty="0"/>
              <a:t>VM</a:t>
            </a:r>
            <a:r>
              <a:rPr lang="ja-JP" altLang="en-US"/>
              <a:t>に対して安全な</a:t>
            </a:r>
            <a:r>
              <a:rPr lang="en-US" altLang="ja-JP" dirty="0"/>
              <a:t>IDS</a:t>
            </a:r>
            <a:r>
              <a:rPr lang="ja-JP" altLang="en-US"/>
              <a:t>オフロードを実現する</a:t>
            </a:r>
            <a:r>
              <a:rPr lang="en-US" altLang="ja-JP" dirty="0" err="1"/>
              <a:t>SEVmonitor</a:t>
            </a:r>
            <a:r>
              <a:rPr lang="ja-JP" altLang="en-US"/>
              <a:t>を提案</a:t>
            </a:r>
            <a:endParaRPr lang="en-US" altLang="ja-JP" dirty="0"/>
          </a:p>
          <a:p>
            <a:pPr lvl="1"/>
            <a:r>
              <a:rPr lang="en-US" altLang="ja-JP" dirty="0"/>
              <a:t>VM</a:t>
            </a:r>
            <a:r>
              <a:rPr lang="ja-JP" altLang="en-US"/>
              <a:t>内でメモリデータを取得するエージェントを安全に動作させる</a:t>
            </a:r>
            <a:endParaRPr lang="en-US" altLang="ja-JP" dirty="0"/>
          </a:p>
          <a:p>
            <a:pPr lvl="2"/>
            <a:r>
              <a:rPr lang="en-US" altLang="ja-JP" dirty="0"/>
              <a:t>OS</a:t>
            </a:r>
            <a:r>
              <a:rPr lang="ja-JP" altLang="en-US"/>
              <a:t>内、ハイパーバイザ内</a:t>
            </a:r>
            <a:endParaRPr lang="en-US" altLang="ja-JP" dirty="0"/>
          </a:p>
          <a:p>
            <a:pPr lvl="1"/>
            <a:r>
              <a:rPr lang="en-US" altLang="ja-JP" dirty="0"/>
              <a:t>IDS</a:t>
            </a:r>
            <a:r>
              <a:rPr lang="ja-JP" altLang="en-US"/>
              <a:t>も</a:t>
            </a:r>
            <a:r>
              <a:rPr lang="en-US" altLang="ja-JP" dirty="0"/>
              <a:t>SEV</a:t>
            </a:r>
            <a:r>
              <a:rPr lang="ja-JP" altLang="en-US"/>
              <a:t>で暗号化された別の</a:t>
            </a:r>
            <a:r>
              <a:rPr lang="en-US" altLang="ja-JP" dirty="0"/>
              <a:t>VM</a:t>
            </a:r>
            <a:r>
              <a:rPr lang="ja-JP" altLang="en-US"/>
              <a:t>内で実行し、情報漏洩を防ぐ</a:t>
            </a:r>
            <a:endParaRPr lang="en-US" altLang="ja-JP" dirty="0"/>
          </a:p>
          <a:p>
            <a:pPr lvl="2"/>
            <a:r>
              <a:rPr lang="ja-JP" altLang="en-US"/>
              <a:t>エージェントと暗号通信を行い、メモリデータを取得</a:t>
            </a:r>
            <a:endParaRPr lang="en-US" altLang="ja-JP" dirty="0"/>
          </a:p>
          <a:p>
            <a:pPr lvl="1"/>
            <a:r>
              <a:rPr lang="ja-JP" altLang="en-US"/>
              <a:t>監視性能とシステム性能を確認</a:t>
            </a:r>
            <a:endParaRPr lang="en-US" altLang="ja-JP" dirty="0"/>
          </a:p>
          <a:p>
            <a:r>
              <a:rPr lang="ja-JP" altLang="en-US"/>
              <a:t>今後の計画</a:t>
            </a:r>
            <a:endParaRPr lang="en-US" altLang="ja-JP" dirty="0"/>
          </a:p>
          <a:p>
            <a:pPr lvl="1"/>
            <a:r>
              <a:rPr lang="ja-JP" altLang="en-US"/>
              <a:t>ハイパーバイザの</a:t>
            </a:r>
            <a:r>
              <a:rPr lang="en-US" altLang="ja-JP" dirty="0"/>
              <a:t>SEV</a:t>
            </a:r>
            <a:r>
              <a:rPr lang="ja-JP" altLang="en-US"/>
              <a:t>対応</a:t>
            </a:r>
            <a:r>
              <a:rPr lang="en-US" altLang="ja-JP" dirty="0"/>
              <a:t> </a:t>
            </a:r>
            <a:r>
              <a:rPr lang="en-US" altLang="ja-JP" sz="2000" dirty="0"/>
              <a:t>[</a:t>
            </a:r>
            <a:r>
              <a:rPr lang="ja-JP" altLang="en-US" sz="2000"/>
              <a:t>瀧口ら</a:t>
            </a:r>
            <a:r>
              <a:rPr lang="en-US" altLang="ja-JP" sz="2000" dirty="0"/>
              <a:t>'22]</a:t>
            </a:r>
            <a:r>
              <a:rPr lang="en-US" altLang="ja-JP" dirty="0"/>
              <a:t> </a:t>
            </a:r>
            <a:r>
              <a:rPr lang="ja-JP" altLang="en-US"/>
              <a:t>を組み込む</a:t>
            </a:r>
            <a:endParaRPr lang="en-US" altLang="ja-JP" dirty="0"/>
          </a:p>
          <a:p>
            <a:pPr lvl="1"/>
            <a:r>
              <a:rPr lang="ja-JP" altLang="en-US"/>
              <a:t>メモリデータの取得時に整合性検査を行うことで改ざんを検出</a:t>
            </a:r>
            <a:endParaRPr lang="en-US" altLang="ja-JP" dirty="0"/>
          </a:p>
          <a:p>
            <a:pPr lvl="1"/>
            <a:r>
              <a:rPr lang="ja-JP" altLang="en-US"/>
              <a:t>さらなる通信の高速化</a:t>
            </a:r>
            <a:endParaRPr lang="en-US" altLang="ja-JP" dirty="0"/>
          </a:p>
        </p:txBody>
      </p:sp>
      <p:sp>
        <p:nvSpPr>
          <p:cNvPr id="4" name="スライド番号プレースホルダー 3"/>
          <p:cNvSpPr>
            <a:spLocks noGrp="1"/>
          </p:cNvSpPr>
          <p:nvPr>
            <p:ph type="sldNum" sz="quarter" idx="12"/>
          </p:nvPr>
        </p:nvSpPr>
        <p:spPr/>
        <p:txBody>
          <a:bodyPr/>
          <a:lstStyle/>
          <a:p>
            <a:fld id="{3862EE38-F75A-9448-8243-6101B2857D65}" type="slidenum">
              <a:rPr lang="ja-JP" altLang="en-US" smtClean="0"/>
              <a:pPr/>
              <a:t>17</a:t>
            </a:fld>
            <a:endParaRPr lang="ja-JP" altLang="en-US"/>
          </a:p>
        </p:txBody>
      </p:sp>
    </p:spTree>
    <p:extLst>
      <p:ext uri="{BB962C8B-B14F-4D97-AF65-F5344CB8AC3E}">
        <p14:creationId xmlns:p14="http://schemas.microsoft.com/office/powerpoint/2010/main" val="2002544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0BAB4D-49E6-514C-887E-949CF88E330E}"/>
              </a:ext>
            </a:extLst>
          </p:cNvPr>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fld id="{3862EE38-F75A-9448-8243-6101B2857D65}" type="slidenum">
              <a:rPr kumimoji="1" lang="ja-JP" altLang="en-US" smtClean="0"/>
              <a:t>18</a:t>
            </a:fld>
            <a:endParaRPr kumimoji="1" lang="ja-JP" altLang="en-US"/>
          </a:p>
        </p:txBody>
      </p:sp>
    </p:spTree>
    <p:extLst>
      <p:ext uri="{BB962C8B-B14F-4D97-AF65-F5344CB8AC3E}">
        <p14:creationId xmlns:p14="http://schemas.microsoft.com/office/powerpoint/2010/main" val="2503569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3EB9A6-1D65-A446-8C2F-2376DCFE1E1C}"/>
              </a:ext>
            </a:extLst>
          </p:cNvPr>
          <p:cNvSpPr>
            <a:spLocks noGrp="1"/>
          </p:cNvSpPr>
          <p:nvPr>
            <p:ph type="title"/>
          </p:nvPr>
        </p:nvSpPr>
        <p:spPr/>
        <p:txBody>
          <a:bodyPr>
            <a:normAutofit/>
          </a:bodyPr>
          <a:lstStyle/>
          <a:p>
            <a:r>
              <a:rPr kumimoji="1" lang="ja-JP" altLang="en-US"/>
              <a:t>ハイパーバイザ内エージェント</a:t>
            </a:r>
            <a:r>
              <a:rPr kumimoji="1" lang="en-US" altLang="ja-JP" dirty="0"/>
              <a:t>(2</a:t>
            </a:r>
            <a:r>
              <a:rPr kumimoji="1" lang="ja-JP" altLang="en-US"/>
              <a:t>種類</a:t>
            </a:r>
            <a:r>
              <a:rPr kumimoji="1" lang="en-US" altLang="ja-JP" dirty="0"/>
              <a:t>)</a:t>
            </a:r>
            <a:endParaRPr kumimoji="1" lang="ja-JP" altLang="en-US"/>
          </a:p>
        </p:txBody>
      </p:sp>
      <p:sp>
        <p:nvSpPr>
          <p:cNvPr id="3" name="コンテンツ プレースホルダー 2">
            <a:extLst>
              <a:ext uri="{FF2B5EF4-FFF2-40B4-BE49-F238E27FC236}">
                <a16:creationId xmlns:a16="http://schemas.microsoft.com/office/drawing/2014/main" id="{EF07C7EB-8BD8-5048-B244-8936265A3E38}"/>
              </a:ext>
            </a:extLst>
          </p:cNvPr>
          <p:cNvSpPr>
            <a:spLocks noGrp="1"/>
          </p:cNvSpPr>
          <p:nvPr>
            <p:ph idx="1"/>
          </p:nvPr>
        </p:nvSpPr>
        <p:spPr/>
        <p:txBody>
          <a:bodyPr>
            <a:normAutofit/>
          </a:bodyPr>
          <a:lstStyle/>
          <a:p>
            <a:r>
              <a:rPr kumimoji="1" lang="ja-JP" altLang="en-US"/>
              <a:t>軽量な</a:t>
            </a:r>
            <a:r>
              <a:rPr kumimoji="1" lang="en-US" altLang="ja-JP" dirty="0"/>
              <a:t>VM</a:t>
            </a:r>
            <a:r>
              <a:rPr kumimoji="1" lang="ja-JP" altLang="en-US"/>
              <a:t>を作成可能な仮想化ソフトウェアの</a:t>
            </a:r>
            <a:r>
              <a:rPr kumimoji="1" lang="en-US" altLang="ja-JP" dirty="0" err="1"/>
              <a:t>BitVisor</a:t>
            </a:r>
            <a:r>
              <a:rPr kumimoji="1" lang="ja-JP" altLang="en-US"/>
              <a:t>を利用</a:t>
            </a:r>
            <a:endParaRPr kumimoji="1" lang="en-US" altLang="ja-JP" dirty="0"/>
          </a:p>
          <a:p>
            <a:pPr lvl="1"/>
            <a:r>
              <a:rPr lang="en-US" altLang="ja-JP" dirty="0"/>
              <a:t>VM</a:t>
            </a:r>
            <a:r>
              <a:rPr lang="ja-JP" altLang="en-US"/>
              <a:t>を</a:t>
            </a:r>
            <a:r>
              <a:rPr lang="en-US" altLang="ja-JP" dirty="0"/>
              <a:t>1</a:t>
            </a:r>
            <a:r>
              <a:rPr lang="ja-JP" altLang="en-US"/>
              <a:t>つに限定し，準パススルーで最小限のデバイスのみ仮想化</a:t>
            </a:r>
            <a:endParaRPr lang="en-US" altLang="ja-JP" dirty="0"/>
          </a:p>
          <a:p>
            <a:pPr lvl="1"/>
            <a:r>
              <a:rPr lang="en-US" altLang="ja-JP" dirty="0" err="1"/>
              <a:t>lwIP</a:t>
            </a:r>
            <a:r>
              <a:rPr lang="ja-JP" altLang="en-US"/>
              <a:t>を用いたネットワーク通信または共有メモリを用いて暗号通信</a:t>
            </a:r>
            <a:endParaRPr lang="en-US" altLang="ja-JP" dirty="0"/>
          </a:p>
          <a:p>
            <a:r>
              <a:rPr lang="ja-JP" altLang="en-US"/>
              <a:t>デバイスを仮想化しない</a:t>
            </a:r>
            <a:r>
              <a:rPr lang="en-US" altLang="ja-JP" dirty="0"/>
              <a:t>Xen</a:t>
            </a:r>
            <a:r>
              <a:rPr lang="ja-JP" altLang="en-US"/>
              <a:t>の特権</a:t>
            </a:r>
            <a:r>
              <a:rPr lang="en-US" altLang="ja-JP" dirty="0"/>
              <a:t>VM(Dom0)</a:t>
            </a:r>
            <a:r>
              <a:rPr lang="ja-JP" altLang="en-US"/>
              <a:t>を利用</a:t>
            </a:r>
            <a:endParaRPr lang="en-US" altLang="ja-JP" dirty="0"/>
          </a:p>
          <a:p>
            <a:pPr lvl="1"/>
            <a:r>
              <a:rPr lang="ja-JP" altLang="en-US"/>
              <a:t>内部</a:t>
            </a:r>
            <a:r>
              <a:rPr lang="en-US" altLang="ja-JP" dirty="0"/>
              <a:t>VM</a:t>
            </a:r>
            <a:r>
              <a:rPr lang="ja-JP" altLang="en-US"/>
              <a:t>内のプロキシ経由または共有メモリを用いて暗号通信</a:t>
            </a:r>
            <a:endParaRPr lang="en-US" altLang="ja-JP" dirty="0"/>
          </a:p>
          <a:p>
            <a:r>
              <a:rPr lang="en-US" altLang="ja-JP" dirty="0"/>
              <a:t>SEV</a:t>
            </a:r>
            <a:r>
              <a:rPr lang="ja-JP" altLang="en-US"/>
              <a:t>で暗号化された</a:t>
            </a:r>
            <a:r>
              <a:rPr lang="en-US" altLang="ja-JP" dirty="0"/>
              <a:t>VM</a:t>
            </a:r>
            <a:r>
              <a:rPr lang="ja-JP" altLang="en-US"/>
              <a:t>内での内部</a:t>
            </a:r>
            <a:r>
              <a:rPr lang="en-US" altLang="ja-JP" dirty="0"/>
              <a:t>VM</a:t>
            </a:r>
            <a:r>
              <a:rPr lang="ja-JP" altLang="en-US"/>
              <a:t>の実行に対応</a:t>
            </a:r>
            <a:r>
              <a:rPr lang="en-US" altLang="ja-JP" dirty="0"/>
              <a:t> </a:t>
            </a:r>
            <a:r>
              <a:rPr lang="en-US" altLang="ja-JP" sz="2400" dirty="0"/>
              <a:t>[</a:t>
            </a:r>
            <a:r>
              <a:rPr lang="ja-JP" altLang="en-US" sz="2400"/>
              <a:t>瀧口ら</a:t>
            </a:r>
            <a:r>
              <a:rPr lang="en-US" altLang="ja-JP" sz="2400" dirty="0"/>
              <a:t>'22]</a:t>
            </a:r>
            <a:endParaRPr lang="en-US" altLang="ja-JP" dirty="0"/>
          </a:p>
        </p:txBody>
      </p:sp>
      <p:sp>
        <p:nvSpPr>
          <p:cNvPr id="4" name="スライド番号プレースホルダー 3">
            <a:extLst>
              <a:ext uri="{FF2B5EF4-FFF2-40B4-BE49-F238E27FC236}">
                <a16:creationId xmlns:a16="http://schemas.microsoft.com/office/drawing/2014/main" id="{D85FF05F-BB4A-8E45-B34C-222A3D5E5ADD}"/>
              </a:ext>
            </a:extLst>
          </p:cNvPr>
          <p:cNvSpPr>
            <a:spLocks noGrp="1"/>
          </p:cNvSpPr>
          <p:nvPr>
            <p:ph type="sldNum" sz="quarter" idx="12"/>
          </p:nvPr>
        </p:nvSpPr>
        <p:spPr/>
        <p:txBody>
          <a:bodyPr/>
          <a:lstStyle/>
          <a:p>
            <a:fld id="{3862EE38-F75A-9448-8243-6101B2857D65}" type="slidenum">
              <a:rPr lang="ja-JP" altLang="en-US" smtClean="0"/>
              <a:pPr/>
              <a:t>19</a:t>
            </a:fld>
            <a:endParaRPr lang="ja-JP" altLang="en-US" dirty="0"/>
          </a:p>
        </p:txBody>
      </p:sp>
      <p:sp>
        <p:nvSpPr>
          <p:cNvPr id="7" name="角丸四角形 6">
            <a:extLst>
              <a:ext uri="{FF2B5EF4-FFF2-40B4-BE49-F238E27FC236}">
                <a16:creationId xmlns:a16="http://schemas.microsoft.com/office/drawing/2014/main" id="{B4BDE9FE-0433-304D-9339-D3424287B8CF}"/>
              </a:ext>
            </a:extLst>
          </p:cNvPr>
          <p:cNvSpPr/>
          <p:nvPr/>
        </p:nvSpPr>
        <p:spPr>
          <a:xfrm>
            <a:off x="6940564" y="4703372"/>
            <a:ext cx="3340072" cy="2018103"/>
          </a:xfrm>
          <a:prstGeom prst="roundRect">
            <a:avLst/>
          </a:prstGeom>
          <a:pattFill prst="pct5">
            <a:fgClr>
              <a:schemeClr val="tx1"/>
            </a:fgClr>
            <a:bgClr>
              <a:schemeClr val="accent2">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8" name="テキスト ボックス 7">
            <a:extLst>
              <a:ext uri="{FF2B5EF4-FFF2-40B4-BE49-F238E27FC236}">
                <a16:creationId xmlns:a16="http://schemas.microsoft.com/office/drawing/2014/main" id="{919D3C80-0A47-254A-B9A2-E93213813365}"/>
              </a:ext>
            </a:extLst>
          </p:cNvPr>
          <p:cNvSpPr txBox="1"/>
          <p:nvPr/>
        </p:nvSpPr>
        <p:spPr>
          <a:xfrm>
            <a:off x="7568943" y="4299512"/>
            <a:ext cx="1746361" cy="400110"/>
          </a:xfrm>
          <a:prstGeom prst="rect">
            <a:avLst/>
          </a:prstGeom>
          <a:noFill/>
        </p:spPr>
        <p:txBody>
          <a:bodyPr wrap="square" rtlCol="0">
            <a:spAutoFit/>
          </a:bodyPr>
          <a:lstStyle/>
          <a:p>
            <a:pPr algn="ctr"/>
            <a:r>
              <a:rPr kumimoji="1" lang="ja-JP" altLang="en-US" sz="2000" b="1"/>
              <a:t>監視対象</a:t>
            </a:r>
            <a:r>
              <a:rPr kumimoji="1" lang="en-US" altLang="ja-JP" sz="2000" b="1" dirty="0"/>
              <a:t>VM</a:t>
            </a:r>
            <a:endParaRPr kumimoji="1" lang="ja-JP" altLang="en-US" sz="2000" b="1"/>
          </a:p>
        </p:txBody>
      </p:sp>
      <p:sp>
        <p:nvSpPr>
          <p:cNvPr id="12" name="角丸四角形 11">
            <a:extLst>
              <a:ext uri="{FF2B5EF4-FFF2-40B4-BE49-F238E27FC236}">
                <a16:creationId xmlns:a16="http://schemas.microsoft.com/office/drawing/2014/main" id="{FFC16A78-FEF0-4143-BDB4-3063D34805A8}"/>
              </a:ext>
            </a:extLst>
          </p:cNvPr>
          <p:cNvSpPr/>
          <p:nvPr/>
        </p:nvSpPr>
        <p:spPr>
          <a:xfrm>
            <a:off x="7098485" y="5639534"/>
            <a:ext cx="2855807" cy="987971"/>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9" name="角丸四角形 8">
            <a:extLst>
              <a:ext uri="{FF2B5EF4-FFF2-40B4-BE49-F238E27FC236}">
                <a16:creationId xmlns:a16="http://schemas.microsoft.com/office/drawing/2014/main" id="{A425389B-DB9B-8A4B-90F4-3075EC8B5A72}"/>
              </a:ext>
            </a:extLst>
          </p:cNvPr>
          <p:cNvSpPr/>
          <p:nvPr/>
        </p:nvSpPr>
        <p:spPr>
          <a:xfrm>
            <a:off x="7568943" y="6132142"/>
            <a:ext cx="1818948"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エージェント</a:t>
            </a:r>
            <a:endParaRPr lang="en-US" altLang="ja-JP" sz="2000" b="1" dirty="0">
              <a:solidFill>
                <a:schemeClr val="tx1"/>
              </a:solidFill>
            </a:endParaRPr>
          </a:p>
        </p:txBody>
      </p:sp>
      <p:sp>
        <p:nvSpPr>
          <p:cNvPr id="10" name="角丸四角形 9">
            <a:extLst>
              <a:ext uri="{FF2B5EF4-FFF2-40B4-BE49-F238E27FC236}">
                <a16:creationId xmlns:a16="http://schemas.microsoft.com/office/drawing/2014/main" id="{D7A814E8-F7BC-D949-9C79-5860E654AFAA}"/>
              </a:ext>
            </a:extLst>
          </p:cNvPr>
          <p:cNvSpPr/>
          <p:nvPr/>
        </p:nvSpPr>
        <p:spPr>
          <a:xfrm>
            <a:off x="7098490" y="4878826"/>
            <a:ext cx="2855807" cy="536500"/>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1" name="テキスト ボックス 10">
            <a:extLst>
              <a:ext uri="{FF2B5EF4-FFF2-40B4-BE49-F238E27FC236}">
                <a16:creationId xmlns:a16="http://schemas.microsoft.com/office/drawing/2014/main" id="{9AE659B1-7E14-FD4B-92A1-3ABE994316B9}"/>
              </a:ext>
            </a:extLst>
          </p:cNvPr>
          <p:cNvSpPr txBox="1"/>
          <p:nvPr/>
        </p:nvSpPr>
        <p:spPr>
          <a:xfrm>
            <a:off x="7902771" y="4933069"/>
            <a:ext cx="1155590" cy="400110"/>
          </a:xfrm>
          <a:prstGeom prst="rect">
            <a:avLst/>
          </a:prstGeom>
          <a:solidFill>
            <a:schemeClr val="bg1"/>
          </a:solidFill>
          <a:ln>
            <a:noFill/>
          </a:ln>
        </p:spPr>
        <p:txBody>
          <a:bodyPr wrap="square" rtlCol="0">
            <a:spAutoFit/>
          </a:bodyPr>
          <a:lstStyle/>
          <a:p>
            <a:r>
              <a:rPr kumimoji="1" lang="ja-JP" altLang="en-US" sz="2000" b="1"/>
              <a:t>内部</a:t>
            </a:r>
            <a:r>
              <a:rPr kumimoji="1" lang="en-US" altLang="ja-JP" sz="2000" b="1" dirty="0"/>
              <a:t>VM</a:t>
            </a:r>
            <a:endParaRPr kumimoji="1" lang="ja-JP" altLang="en-US" sz="2000" b="1"/>
          </a:p>
        </p:txBody>
      </p:sp>
      <p:sp>
        <p:nvSpPr>
          <p:cNvPr id="13" name="テキスト ボックス 12">
            <a:extLst>
              <a:ext uri="{FF2B5EF4-FFF2-40B4-BE49-F238E27FC236}">
                <a16:creationId xmlns:a16="http://schemas.microsoft.com/office/drawing/2014/main" id="{9C7AFD4B-E1B6-414D-A575-6848FB58090E}"/>
              </a:ext>
            </a:extLst>
          </p:cNvPr>
          <p:cNvSpPr txBox="1"/>
          <p:nvPr/>
        </p:nvSpPr>
        <p:spPr>
          <a:xfrm>
            <a:off x="7132031" y="5709088"/>
            <a:ext cx="1859235" cy="369332"/>
          </a:xfrm>
          <a:prstGeom prst="rect">
            <a:avLst/>
          </a:prstGeom>
          <a:solidFill>
            <a:schemeClr val="bg1"/>
          </a:solidFill>
          <a:ln>
            <a:noFill/>
          </a:ln>
        </p:spPr>
        <p:txBody>
          <a:bodyPr wrap="square" rtlCol="0">
            <a:spAutoFit/>
          </a:bodyPr>
          <a:lstStyle/>
          <a:p>
            <a:r>
              <a:rPr kumimoji="1" lang="ja-JP" altLang="en-US" b="1"/>
              <a:t>ハイパーバイザ</a:t>
            </a:r>
          </a:p>
        </p:txBody>
      </p:sp>
      <p:cxnSp>
        <p:nvCxnSpPr>
          <p:cNvPr id="14" name="直線矢印コネクタ 13">
            <a:extLst>
              <a:ext uri="{FF2B5EF4-FFF2-40B4-BE49-F238E27FC236}">
                <a16:creationId xmlns:a16="http://schemas.microsoft.com/office/drawing/2014/main" id="{B81A2E48-0BEE-5B45-A620-86D7DA914911}"/>
              </a:ext>
            </a:extLst>
          </p:cNvPr>
          <p:cNvCxnSpPr>
            <a:cxnSpLocks/>
          </p:cNvCxnSpPr>
          <p:nvPr/>
        </p:nvCxnSpPr>
        <p:spPr>
          <a:xfrm flipV="1">
            <a:off x="9024813" y="5415326"/>
            <a:ext cx="0" cy="701321"/>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角丸四角形 22">
            <a:extLst>
              <a:ext uri="{FF2B5EF4-FFF2-40B4-BE49-F238E27FC236}">
                <a16:creationId xmlns:a16="http://schemas.microsoft.com/office/drawing/2014/main" id="{5052D4D2-014B-3C48-9B61-435381192E1E}"/>
              </a:ext>
            </a:extLst>
          </p:cNvPr>
          <p:cNvSpPr/>
          <p:nvPr/>
        </p:nvSpPr>
        <p:spPr>
          <a:xfrm>
            <a:off x="4380879" y="4996075"/>
            <a:ext cx="2104114" cy="1669238"/>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6" name="テキスト ボックス 13">
            <a:extLst>
              <a:ext uri="{FF2B5EF4-FFF2-40B4-BE49-F238E27FC236}">
                <a16:creationId xmlns:a16="http://schemas.microsoft.com/office/drawing/2014/main" id="{F8773841-B867-AF45-9814-EED0A5BF6028}"/>
              </a:ext>
            </a:extLst>
          </p:cNvPr>
          <p:cNvSpPr txBox="1"/>
          <p:nvPr/>
        </p:nvSpPr>
        <p:spPr>
          <a:xfrm>
            <a:off x="4598841" y="5831326"/>
            <a:ext cx="1656255" cy="707886"/>
          </a:xfrm>
          <a:prstGeom prst="rect">
            <a:avLst/>
          </a:prstGeom>
          <a:solidFill>
            <a:schemeClr val="bg1"/>
          </a:solidFill>
          <a:ln w="22225">
            <a:solidFill>
              <a:schemeClr val="tx1"/>
            </a:solidFill>
          </a:ln>
        </p:spPr>
        <p:txBody>
          <a:bodyPr wrap="square" rtlCol="0">
            <a:spAutoFit/>
          </a:bodyPr>
          <a:lstStyle/>
          <a:p>
            <a:pPr algn="ctr"/>
            <a:r>
              <a:rPr lang="en-US" altLang="ja-JP" sz="2000" b="1" dirty="0" err="1"/>
              <a:t>SEVmonitor</a:t>
            </a:r>
            <a:endParaRPr lang="en-US" altLang="ja-JP" sz="2000" b="1" dirty="0"/>
          </a:p>
          <a:p>
            <a:pPr algn="ctr"/>
            <a:r>
              <a:rPr lang="ja-JP" altLang="en-US" sz="2000" b="1"/>
              <a:t>ライブラリ</a:t>
            </a:r>
            <a:endParaRPr kumimoji="1" lang="ja-JP" altLang="en-US" sz="2000" b="1"/>
          </a:p>
        </p:txBody>
      </p:sp>
      <p:sp>
        <p:nvSpPr>
          <p:cNvPr id="17" name="テキスト ボックス 21">
            <a:extLst>
              <a:ext uri="{FF2B5EF4-FFF2-40B4-BE49-F238E27FC236}">
                <a16:creationId xmlns:a16="http://schemas.microsoft.com/office/drawing/2014/main" id="{AA488B8F-BF7C-4A48-9BA1-2B7BDD5EEE35}"/>
              </a:ext>
            </a:extLst>
          </p:cNvPr>
          <p:cNvSpPr txBox="1"/>
          <p:nvPr/>
        </p:nvSpPr>
        <p:spPr>
          <a:xfrm>
            <a:off x="4763960" y="4581968"/>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18" name="テキスト ボックス 17">
            <a:extLst>
              <a:ext uri="{FF2B5EF4-FFF2-40B4-BE49-F238E27FC236}">
                <a16:creationId xmlns:a16="http://schemas.microsoft.com/office/drawing/2014/main" id="{9E65F08A-D1DE-ED43-AF70-245CB18CEF87}"/>
              </a:ext>
            </a:extLst>
          </p:cNvPr>
          <p:cNvSpPr txBox="1"/>
          <p:nvPr/>
        </p:nvSpPr>
        <p:spPr>
          <a:xfrm>
            <a:off x="5019645" y="5176355"/>
            <a:ext cx="814647"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19" name="直線矢印コネクタ 18">
            <a:extLst>
              <a:ext uri="{FF2B5EF4-FFF2-40B4-BE49-F238E27FC236}">
                <a16:creationId xmlns:a16="http://schemas.microsoft.com/office/drawing/2014/main" id="{14A0DC74-75AB-A141-846A-4F51E139D24A}"/>
              </a:ext>
            </a:extLst>
          </p:cNvPr>
          <p:cNvCxnSpPr>
            <a:cxnSpLocks/>
            <a:stCxn id="16" idx="3"/>
            <a:endCxn id="9" idx="1"/>
          </p:cNvCxnSpPr>
          <p:nvPr/>
        </p:nvCxnSpPr>
        <p:spPr>
          <a:xfrm>
            <a:off x="6255096" y="6185269"/>
            <a:ext cx="1313847" cy="132916"/>
          </a:xfrm>
          <a:prstGeom prst="straightConnector1">
            <a:avLst/>
          </a:prstGeom>
          <a:ln w="4762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23" name="表 8">
            <a:extLst>
              <a:ext uri="{FF2B5EF4-FFF2-40B4-BE49-F238E27FC236}">
                <a16:creationId xmlns:a16="http://schemas.microsoft.com/office/drawing/2014/main" id="{5968494B-45C5-30FD-B0E6-545BE2EF74B7}"/>
              </a:ext>
            </a:extLst>
          </p:cNvPr>
          <p:cNvGraphicFramePr>
            <a:graphicFrameLocks noGrp="1"/>
          </p:cNvGraphicFramePr>
          <p:nvPr/>
        </p:nvGraphicFramePr>
        <p:xfrm>
          <a:off x="327378" y="4577252"/>
          <a:ext cx="3705062" cy="2123440"/>
        </p:xfrm>
        <a:graphic>
          <a:graphicData uri="http://schemas.openxmlformats.org/drawingml/2006/table">
            <a:tbl>
              <a:tblPr firstRow="1" bandRow="1">
                <a:tableStyleId>{5C22544A-7EE6-4342-B048-85BDC9FD1C3A}</a:tableStyleId>
              </a:tblPr>
              <a:tblGrid>
                <a:gridCol w="2468982">
                  <a:extLst>
                    <a:ext uri="{9D8B030D-6E8A-4147-A177-3AD203B41FA5}">
                      <a16:colId xmlns:a16="http://schemas.microsoft.com/office/drawing/2014/main" val="1050972317"/>
                    </a:ext>
                  </a:extLst>
                </a:gridCol>
                <a:gridCol w="1236080">
                  <a:extLst>
                    <a:ext uri="{9D8B030D-6E8A-4147-A177-3AD203B41FA5}">
                      <a16:colId xmlns:a16="http://schemas.microsoft.com/office/drawing/2014/main" val="122358318"/>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ja-JP" altLang="en-US" b="0">
                          <a:solidFill>
                            <a:schemeClr val="tx1"/>
                          </a:solidFill>
                        </a:rPr>
                        <a:t>コンテナ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r h="370840">
                <a:tc>
                  <a:txBody>
                    <a:bodyPr/>
                    <a:lstStyle/>
                    <a:p>
                      <a:pPr algn="ctr"/>
                      <a:r>
                        <a:rPr kumimoji="1" lang="ja-JP" altLang="en-US" b="0">
                          <a:solidFill>
                            <a:schemeClr val="tx1"/>
                          </a:solidFill>
                        </a:rPr>
                        <a:t>内部</a:t>
                      </a:r>
                      <a:r>
                        <a:rPr kumimoji="1" lang="en-US" altLang="ja-JP" b="0" dirty="0">
                          <a:solidFill>
                            <a:schemeClr val="tx1"/>
                          </a:solidFill>
                        </a:rPr>
                        <a:t>VM</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5137668"/>
                  </a:ext>
                </a:extLst>
              </a:tr>
              <a:tr h="370840">
                <a:tc>
                  <a:txBody>
                    <a:bodyPr/>
                    <a:lstStyle/>
                    <a:p>
                      <a:pPr algn="ctr"/>
                      <a:r>
                        <a:rPr kumimoji="1" lang="ja-JP" altLang="en-US" b="0">
                          <a:solidFill>
                            <a:schemeClr val="tx1"/>
                          </a:solidFill>
                        </a:rPr>
                        <a:t>内部</a:t>
                      </a:r>
                      <a:r>
                        <a:rPr kumimoji="1" lang="en-US" altLang="ja-JP" b="0" dirty="0">
                          <a:solidFill>
                            <a:schemeClr val="tx1"/>
                          </a:solidFill>
                        </a:rPr>
                        <a:t>VM (</a:t>
                      </a:r>
                      <a:r>
                        <a:rPr kumimoji="1" lang="en-US" altLang="ja-JP" b="0" dirty="0" err="1">
                          <a:solidFill>
                            <a:schemeClr val="tx1"/>
                          </a:solidFill>
                        </a:rPr>
                        <a:t>BitVisor</a:t>
                      </a:r>
                      <a:r>
                        <a:rPr kumimoji="1" lang="en-US" altLang="ja-JP" b="0" dirty="0">
                          <a:solidFill>
                            <a:schemeClr val="tx1"/>
                          </a:solidFill>
                        </a:rPr>
                        <a:t>)</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2459220"/>
                  </a:ext>
                </a:extLst>
              </a:tr>
              <a:tr h="370840">
                <a:tc>
                  <a:txBody>
                    <a:bodyPr/>
                    <a:lstStyle/>
                    <a:p>
                      <a:pPr algn="ctr"/>
                      <a:r>
                        <a:rPr kumimoji="1" lang="ja-JP" altLang="en-US" b="0">
                          <a:solidFill>
                            <a:schemeClr val="tx1"/>
                          </a:solidFill>
                        </a:rPr>
                        <a:t>内部</a:t>
                      </a:r>
                      <a:r>
                        <a:rPr kumimoji="1" lang="en-US" altLang="ja-JP" b="0" dirty="0">
                          <a:solidFill>
                            <a:schemeClr val="tx1"/>
                          </a:solidFill>
                        </a:rPr>
                        <a:t>VM (Xen Dom0)</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3010540"/>
                  </a:ext>
                </a:extLst>
              </a:tr>
            </a:tbl>
          </a:graphicData>
        </a:graphic>
      </p:graphicFrame>
    </p:spTree>
    <p:extLst>
      <p:ext uri="{BB962C8B-B14F-4D97-AF65-F5344CB8AC3E}">
        <p14:creationId xmlns:p14="http://schemas.microsoft.com/office/powerpoint/2010/main" val="2636061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90C3E6-0314-0E40-9C8C-39AEBA4AC5F0}"/>
              </a:ext>
            </a:extLst>
          </p:cNvPr>
          <p:cNvSpPr>
            <a:spLocks noGrp="1"/>
          </p:cNvSpPr>
          <p:nvPr>
            <p:ph type="title"/>
          </p:nvPr>
        </p:nvSpPr>
        <p:spPr/>
        <p:txBody>
          <a:bodyPr/>
          <a:lstStyle/>
          <a:p>
            <a:r>
              <a:rPr lang="ja-JP" altLang="en-US"/>
              <a:t>内部犯による</a:t>
            </a:r>
            <a:r>
              <a:rPr lang="en-US" altLang="ja-JP"/>
              <a:t>VM</a:t>
            </a:r>
            <a:r>
              <a:rPr lang="ja-JP" altLang="en-US"/>
              <a:t>への攻撃</a:t>
            </a:r>
          </a:p>
        </p:txBody>
      </p:sp>
      <p:sp>
        <p:nvSpPr>
          <p:cNvPr id="3" name="コンテンツ プレースホルダー 2">
            <a:extLst>
              <a:ext uri="{FF2B5EF4-FFF2-40B4-BE49-F238E27FC236}">
                <a16:creationId xmlns:a16="http://schemas.microsoft.com/office/drawing/2014/main" id="{5B86A5EA-2B56-9B4D-8C3B-82E89FBA969A}"/>
              </a:ext>
            </a:extLst>
          </p:cNvPr>
          <p:cNvSpPr>
            <a:spLocks noGrp="1"/>
          </p:cNvSpPr>
          <p:nvPr>
            <p:ph idx="1"/>
          </p:nvPr>
        </p:nvSpPr>
        <p:spPr/>
        <p:txBody>
          <a:bodyPr>
            <a:normAutofit/>
          </a:bodyPr>
          <a:lstStyle/>
          <a:p>
            <a:r>
              <a:rPr lang="ja-JP" altLang="en-US"/>
              <a:t>近年、</a:t>
            </a:r>
            <a:r>
              <a:rPr lang="en-US" altLang="ja-JP" dirty="0"/>
              <a:t>IaaS</a:t>
            </a:r>
            <a:r>
              <a:rPr lang="ja-JP" altLang="en-US"/>
              <a:t>型クラウドが普及している</a:t>
            </a:r>
            <a:endParaRPr lang="en-US" altLang="ja-JP" dirty="0"/>
          </a:p>
          <a:p>
            <a:pPr lvl="1"/>
            <a:r>
              <a:rPr lang="ja-JP" altLang="en-US"/>
              <a:t>ユーザは仮想マシン</a:t>
            </a:r>
            <a:r>
              <a:rPr lang="en-US" altLang="ja-JP" dirty="0"/>
              <a:t>(VM)</a:t>
            </a:r>
            <a:r>
              <a:rPr lang="ja-JP" altLang="en-US"/>
              <a:t>をインターネット経由で利用できる</a:t>
            </a:r>
            <a:endParaRPr lang="en-US" altLang="ja-JP" dirty="0"/>
          </a:p>
          <a:p>
            <a:pPr lvl="1"/>
            <a:r>
              <a:rPr lang="ja-JP" altLang="en-US"/>
              <a:t>クラウド内には内部犯がいる可能性が指摘されている</a:t>
            </a:r>
            <a:endParaRPr lang="en-US" altLang="ja-JP" dirty="0"/>
          </a:p>
          <a:p>
            <a:pPr lvl="2"/>
            <a:r>
              <a:rPr lang="en-US" altLang="ja-JP" dirty="0"/>
              <a:t>IPA </a:t>
            </a:r>
            <a:r>
              <a:rPr lang="ja-JP" altLang="en-US"/>
              <a:t>情報セキュリティ</a:t>
            </a:r>
            <a:r>
              <a:rPr lang="en-US" altLang="ja-JP" dirty="0"/>
              <a:t>10</a:t>
            </a:r>
            <a:r>
              <a:rPr lang="ja-JP" altLang="en-US"/>
              <a:t>大脅威</a:t>
            </a:r>
            <a:r>
              <a:rPr lang="en-US" altLang="ja-JP" dirty="0"/>
              <a:t> 2023</a:t>
            </a:r>
            <a:r>
              <a:rPr lang="ja-JP" altLang="en-US"/>
              <a:t>　</a:t>
            </a:r>
            <a:r>
              <a:rPr lang="en-US" altLang="ja-JP" dirty="0"/>
              <a:t>4</a:t>
            </a:r>
            <a:r>
              <a:rPr lang="ja-JP" altLang="en-US"/>
              <a:t>位（内部不正による情報漏洩）</a:t>
            </a:r>
            <a:endParaRPr lang="en-US" altLang="ja-JP" dirty="0"/>
          </a:p>
          <a:p>
            <a:r>
              <a:rPr lang="en-US" altLang="ja-JP" dirty="0"/>
              <a:t>VM</a:t>
            </a:r>
            <a:r>
              <a:rPr lang="ja-JP" altLang="en-US"/>
              <a:t>内にある機密情報が盗聴される恐れ</a:t>
            </a:r>
            <a:endParaRPr lang="en-US" altLang="ja-JP" dirty="0"/>
          </a:p>
          <a:p>
            <a:pPr lvl="1"/>
            <a:r>
              <a:rPr lang="en-US" altLang="ja-JP" dirty="0"/>
              <a:t>VM</a:t>
            </a:r>
            <a:r>
              <a:rPr lang="ja-JP" altLang="en-US"/>
              <a:t>内のデータの保護が必要</a:t>
            </a:r>
            <a:endParaRPr lang="en-US" altLang="ja-JP" dirty="0"/>
          </a:p>
          <a:p>
            <a:endParaRPr lang="en-US" altLang="ja-JP" dirty="0"/>
          </a:p>
        </p:txBody>
      </p:sp>
      <p:sp>
        <p:nvSpPr>
          <p:cNvPr id="7" name="スライド番号プレースホルダー 6"/>
          <p:cNvSpPr>
            <a:spLocks noGrp="1"/>
          </p:cNvSpPr>
          <p:nvPr>
            <p:ph type="sldNum" sz="quarter" idx="12"/>
          </p:nvPr>
        </p:nvSpPr>
        <p:spPr/>
        <p:txBody>
          <a:bodyPr/>
          <a:lstStyle/>
          <a:p>
            <a:fld id="{3862EE38-F75A-9448-8243-6101B2857D65}" type="slidenum">
              <a:rPr lang="ja-JP" altLang="en-US" smtClean="0"/>
              <a:pPr/>
              <a:t>2</a:t>
            </a:fld>
            <a:endParaRPr lang="ja-JP" altLang="en-US"/>
          </a:p>
        </p:txBody>
      </p:sp>
      <p:sp>
        <p:nvSpPr>
          <p:cNvPr id="28" name="Cloud">
            <a:extLst>
              <a:ext uri="{FF2B5EF4-FFF2-40B4-BE49-F238E27FC236}">
                <a16:creationId xmlns:a16="http://schemas.microsoft.com/office/drawing/2014/main" id="{9FB01CF0-C509-1244-AAAA-01262C1D8B99}"/>
              </a:ext>
            </a:extLst>
          </p:cNvPr>
          <p:cNvSpPr>
            <a:spLocks noChangeAspect="1" noEditPoints="1" noChangeArrowheads="1"/>
          </p:cNvSpPr>
          <p:nvPr/>
        </p:nvSpPr>
        <p:spPr bwMode="auto">
          <a:xfrm>
            <a:off x="3470346" y="4060538"/>
            <a:ext cx="7038430" cy="266093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nchor="ctr"/>
          <a:lstStyle/>
          <a:p>
            <a:pPr algn="ctr">
              <a:defRPr/>
            </a:pPr>
            <a:endParaRPr lang="en-US" altLang="ja-JP" b="1" dirty="0">
              <a:latin typeface="Arial" charset="0"/>
              <a:ea typeface="ＭＳ Ｐゴシック" charset="-128"/>
            </a:endParaRPr>
          </a:p>
        </p:txBody>
      </p:sp>
      <p:pic>
        <p:nvPicPr>
          <p:cNvPr id="29" name="Picture 39" descr="F:\EndUser.pct">
            <a:extLst>
              <a:ext uri="{FF2B5EF4-FFF2-40B4-BE49-F238E27FC236}">
                <a16:creationId xmlns:a16="http://schemas.microsoft.com/office/drawing/2014/main" id="{8EDD07AA-4306-774F-A5A7-65A43FE53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3941" y="4838803"/>
            <a:ext cx="903014" cy="119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テキスト ボックス 29">
            <a:extLst>
              <a:ext uri="{FF2B5EF4-FFF2-40B4-BE49-F238E27FC236}">
                <a16:creationId xmlns:a16="http://schemas.microsoft.com/office/drawing/2014/main" id="{D6E0CF13-8E4B-9A4B-AB02-2C6C3B103172}"/>
              </a:ext>
            </a:extLst>
          </p:cNvPr>
          <p:cNvSpPr txBox="1"/>
          <p:nvPr/>
        </p:nvSpPr>
        <p:spPr>
          <a:xfrm>
            <a:off x="2011797" y="4464817"/>
            <a:ext cx="915434" cy="369332"/>
          </a:xfrm>
          <a:prstGeom prst="rect">
            <a:avLst/>
          </a:prstGeom>
          <a:noFill/>
        </p:spPr>
        <p:txBody>
          <a:bodyPr wrap="square" rtlCol="0">
            <a:spAutoFit/>
          </a:bodyPr>
          <a:lstStyle/>
          <a:p>
            <a:r>
              <a:rPr kumimoji="1" lang="ja-JP" altLang="en-US" b="1"/>
              <a:t>ユーザ</a:t>
            </a:r>
          </a:p>
        </p:txBody>
      </p:sp>
      <p:sp>
        <p:nvSpPr>
          <p:cNvPr id="31" name="角丸四角形 30">
            <a:extLst>
              <a:ext uri="{FF2B5EF4-FFF2-40B4-BE49-F238E27FC236}">
                <a16:creationId xmlns:a16="http://schemas.microsoft.com/office/drawing/2014/main" id="{3DF62386-0C23-974F-9EF7-B783E5F13812}"/>
              </a:ext>
            </a:extLst>
          </p:cNvPr>
          <p:cNvSpPr/>
          <p:nvPr/>
        </p:nvSpPr>
        <p:spPr>
          <a:xfrm>
            <a:off x="4729913" y="4971006"/>
            <a:ext cx="1596071" cy="852079"/>
          </a:xfrm>
          <a:prstGeom prst="roundRect">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32" name="テキスト ボックス 31">
            <a:extLst>
              <a:ext uri="{FF2B5EF4-FFF2-40B4-BE49-F238E27FC236}">
                <a16:creationId xmlns:a16="http://schemas.microsoft.com/office/drawing/2014/main" id="{D6853A31-E33B-6B41-B3F0-2987C4944821}"/>
              </a:ext>
            </a:extLst>
          </p:cNvPr>
          <p:cNvSpPr txBox="1"/>
          <p:nvPr/>
        </p:nvSpPr>
        <p:spPr>
          <a:xfrm>
            <a:off x="5168097" y="4570816"/>
            <a:ext cx="719701" cy="461665"/>
          </a:xfrm>
          <a:prstGeom prst="rect">
            <a:avLst/>
          </a:prstGeom>
          <a:noFill/>
        </p:spPr>
        <p:txBody>
          <a:bodyPr wrap="square" rtlCol="0">
            <a:spAutoFit/>
          </a:bodyPr>
          <a:lstStyle/>
          <a:p>
            <a:r>
              <a:rPr kumimoji="1" lang="en-US" altLang="ja-JP" sz="2400" b="1" dirty="0"/>
              <a:t>VM</a:t>
            </a:r>
            <a:endParaRPr kumimoji="1" lang="ja-JP" altLang="en-US" sz="2400" b="1"/>
          </a:p>
        </p:txBody>
      </p:sp>
      <p:sp>
        <p:nvSpPr>
          <p:cNvPr id="33" name="テキスト ボックス 32">
            <a:extLst>
              <a:ext uri="{FF2B5EF4-FFF2-40B4-BE49-F238E27FC236}">
                <a16:creationId xmlns:a16="http://schemas.microsoft.com/office/drawing/2014/main" id="{E2457C38-C689-A546-AA05-2B9CC872A5AB}"/>
              </a:ext>
            </a:extLst>
          </p:cNvPr>
          <p:cNvSpPr txBox="1"/>
          <p:nvPr/>
        </p:nvSpPr>
        <p:spPr>
          <a:xfrm>
            <a:off x="7401813" y="4234298"/>
            <a:ext cx="2925801" cy="369332"/>
          </a:xfrm>
          <a:prstGeom prst="rect">
            <a:avLst/>
          </a:prstGeom>
          <a:noFill/>
        </p:spPr>
        <p:txBody>
          <a:bodyPr wrap="none" rtlCol="0">
            <a:spAutoFit/>
          </a:bodyPr>
          <a:lstStyle/>
          <a:p>
            <a:r>
              <a:rPr kumimoji="1" lang="ja-JP" altLang="en-US" b="1"/>
              <a:t>内部犯</a:t>
            </a:r>
            <a:r>
              <a:rPr kumimoji="1" lang="en-US" altLang="ja-JP" b="1" dirty="0"/>
              <a:t>(</a:t>
            </a:r>
            <a:r>
              <a:rPr kumimoji="1" lang="ja-JP" altLang="en-US" b="1"/>
              <a:t>悪意のある管理者</a:t>
            </a:r>
            <a:r>
              <a:rPr kumimoji="1" lang="en-US" altLang="ja-JP" b="1" dirty="0"/>
              <a:t>)</a:t>
            </a:r>
            <a:endParaRPr kumimoji="1" lang="ja-JP" altLang="en-US" b="1"/>
          </a:p>
        </p:txBody>
      </p:sp>
      <p:cxnSp>
        <p:nvCxnSpPr>
          <p:cNvPr id="34" name="直線矢印コネクタ 33">
            <a:extLst>
              <a:ext uri="{FF2B5EF4-FFF2-40B4-BE49-F238E27FC236}">
                <a16:creationId xmlns:a16="http://schemas.microsoft.com/office/drawing/2014/main" id="{C99525CF-AAF8-E849-8EDB-A91A0F49A53E}"/>
              </a:ext>
            </a:extLst>
          </p:cNvPr>
          <p:cNvCxnSpPr>
            <a:cxnSpLocks/>
          </p:cNvCxnSpPr>
          <p:nvPr/>
        </p:nvCxnSpPr>
        <p:spPr>
          <a:xfrm>
            <a:off x="3038462" y="5429680"/>
            <a:ext cx="1534690" cy="1722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5" name="Group 2822">
            <a:extLst>
              <a:ext uri="{FF2B5EF4-FFF2-40B4-BE49-F238E27FC236}">
                <a16:creationId xmlns:a16="http://schemas.microsoft.com/office/drawing/2014/main" id="{9EF73581-4083-A44D-9CCC-D27984E9F345}"/>
              </a:ext>
            </a:extLst>
          </p:cNvPr>
          <p:cNvGrpSpPr>
            <a:grpSpLocks/>
          </p:cNvGrpSpPr>
          <p:nvPr/>
        </p:nvGrpSpPr>
        <p:grpSpPr bwMode="auto">
          <a:xfrm flipH="1">
            <a:off x="7938187" y="4568687"/>
            <a:ext cx="1099178" cy="1500309"/>
            <a:chOff x="6777" y="1528"/>
            <a:chExt cx="719" cy="1064"/>
          </a:xfrm>
        </p:grpSpPr>
        <p:sp>
          <p:nvSpPr>
            <p:cNvPr id="36" name="Freeform 2823">
              <a:extLst>
                <a:ext uri="{FF2B5EF4-FFF2-40B4-BE49-F238E27FC236}">
                  <a16:creationId xmlns:a16="http://schemas.microsoft.com/office/drawing/2014/main" id="{5F8A9C90-1BC2-BB41-A74F-908A7F60B8E3}"/>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7" name="Freeform 2824">
              <a:extLst>
                <a:ext uri="{FF2B5EF4-FFF2-40B4-BE49-F238E27FC236}">
                  <a16:creationId xmlns:a16="http://schemas.microsoft.com/office/drawing/2014/main" id="{339DEEEF-BC0C-C14A-AD73-3AAFA06F177B}"/>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8" name="Freeform 2825">
              <a:extLst>
                <a:ext uri="{FF2B5EF4-FFF2-40B4-BE49-F238E27FC236}">
                  <a16:creationId xmlns:a16="http://schemas.microsoft.com/office/drawing/2014/main" id="{139C510C-5732-D74F-B5CC-A8360485A7A9}"/>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39" name="角丸四角形 38">
            <a:extLst>
              <a:ext uri="{FF2B5EF4-FFF2-40B4-BE49-F238E27FC236}">
                <a16:creationId xmlns:a16="http://schemas.microsoft.com/office/drawing/2014/main" id="{1553C15E-D87E-C946-B5C8-3CD0B1E3AB5E}"/>
              </a:ext>
            </a:extLst>
          </p:cNvPr>
          <p:cNvSpPr/>
          <p:nvPr/>
        </p:nvSpPr>
        <p:spPr>
          <a:xfrm>
            <a:off x="4739509" y="4982419"/>
            <a:ext cx="1596071" cy="852079"/>
          </a:xfrm>
          <a:prstGeom prst="roundRect">
            <a:avLst/>
          </a:prstGeom>
          <a:solidFill>
            <a:schemeClr val="accent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40" name="テキスト ボックス 39">
            <a:extLst>
              <a:ext uri="{FF2B5EF4-FFF2-40B4-BE49-F238E27FC236}">
                <a16:creationId xmlns:a16="http://schemas.microsoft.com/office/drawing/2014/main" id="{2439B5C0-CF3B-1F4A-A778-7415AF0E1859}"/>
              </a:ext>
            </a:extLst>
          </p:cNvPr>
          <p:cNvSpPr txBox="1"/>
          <p:nvPr/>
        </p:nvSpPr>
        <p:spPr>
          <a:xfrm>
            <a:off x="6857018" y="5039631"/>
            <a:ext cx="674531" cy="369332"/>
          </a:xfrm>
          <a:prstGeom prst="rect">
            <a:avLst/>
          </a:prstGeom>
          <a:noFill/>
        </p:spPr>
        <p:txBody>
          <a:bodyPr wrap="square" rtlCol="0">
            <a:spAutoFit/>
          </a:bodyPr>
          <a:lstStyle/>
          <a:p>
            <a:r>
              <a:rPr kumimoji="1" lang="ja-JP" altLang="en-US" b="1"/>
              <a:t>攻撃</a:t>
            </a:r>
          </a:p>
        </p:txBody>
      </p:sp>
      <p:cxnSp>
        <p:nvCxnSpPr>
          <p:cNvPr id="41" name="直線矢印コネクタ 40">
            <a:extLst>
              <a:ext uri="{FF2B5EF4-FFF2-40B4-BE49-F238E27FC236}">
                <a16:creationId xmlns:a16="http://schemas.microsoft.com/office/drawing/2014/main" id="{382E2035-56B0-0C4D-AECD-1B6FD0BC8602}"/>
              </a:ext>
            </a:extLst>
          </p:cNvPr>
          <p:cNvCxnSpPr>
            <a:cxnSpLocks/>
          </p:cNvCxnSpPr>
          <p:nvPr/>
        </p:nvCxnSpPr>
        <p:spPr>
          <a:xfrm flipH="1" flipV="1">
            <a:off x="6325984" y="5429680"/>
            <a:ext cx="1612204" cy="8612"/>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B3954249-A538-9B4D-A202-EEF26E32F3BA}"/>
              </a:ext>
            </a:extLst>
          </p:cNvPr>
          <p:cNvSpPr txBox="1"/>
          <p:nvPr/>
        </p:nvSpPr>
        <p:spPr>
          <a:xfrm>
            <a:off x="5039753" y="5239181"/>
            <a:ext cx="1011085" cy="338554"/>
          </a:xfrm>
          <a:prstGeom prst="rect">
            <a:avLst/>
          </a:prstGeom>
          <a:solidFill>
            <a:schemeClr val="bg1"/>
          </a:solidFill>
          <a:ln w="25400">
            <a:solidFill>
              <a:schemeClr val="tx1"/>
            </a:solidFill>
          </a:ln>
        </p:spPr>
        <p:txBody>
          <a:bodyPr wrap="square" rtlCol="0">
            <a:spAutoFit/>
          </a:bodyPr>
          <a:lstStyle/>
          <a:p>
            <a:r>
              <a:rPr lang="ja-JP" altLang="en-US" sz="1600" b="1"/>
              <a:t>機密情報</a:t>
            </a:r>
            <a:endParaRPr kumimoji="1" lang="ja-JP" altLang="en-US" sz="1600" b="1"/>
          </a:p>
        </p:txBody>
      </p:sp>
    </p:spTree>
    <p:extLst>
      <p:ext uri="{BB962C8B-B14F-4D97-AF65-F5344CB8AC3E}">
        <p14:creationId xmlns:p14="http://schemas.microsoft.com/office/powerpoint/2010/main" val="177157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ipe(left)">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wipe(right)">
                                      <p:cBhvr>
                                        <p:cTn id="12" dur="500"/>
                                        <p:tgtEl>
                                          <p:spTgt spid="41"/>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right)">
                                      <p:cBhvr>
                                        <p:cTn id="1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E5E18-6945-A647-9AE5-9AC4368521F5}"/>
              </a:ext>
            </a:extLst>
          </p:cNvPr>
          <p:cNvSpPr>
            <a:spLocks noGrp="1"/>
          </p:cNvSpPr>
          <p:nvPr>
            <p:ph type="title"/>
          </p:nvPr>
        </p:nvSpPr>
        <p:spPr/>
        <p:txBody>
          <a:bodyPr/>
          <a:lstStyle/>
          <a:p>
            <a:r>
              <a:rPr lang="en-JP" dirty="0"/>
              <a:t>OSデ</a:t>
            </a:r>
            <a:r>
              <a:rPr lang="en-JP"/>
              <a:t>ータの取得確認</a:t>
            </a:r>
            <a:endParaRPr lang="en-JP" dirty="0"/>
          </a:p>
        </p:txBody>
      </p:sp>
      <p:sp>
        <p:nvSpPr>
          <p:cNvPr id="3" name="Content Placeholder 2">
            <a:extLst>
              <a:ext uri="{FF2B5EF4-FFF2-40B4-BE49-F238E27FC236}">
                <a16:creationId xmlns:a16="http://schemas.microsoft.com/office/drawing/2014/main" id="{68F0AD27-E017-844D-8B54-06A2314602A5}"/>
              </a:ext>
            </a:extLst>
          </p:cNvPr>
          <p:cNvSpPr>
            <a:spLocks noGrp="1"/>
          </p:cNvSpPr>
          <p:nvPr>
            <p:ph idx="1"/>
          </p:nvPr>
        </p:nvSpPr>
        <p:spPr/>
        <p:txBody>
          <a:bodyPr/>
          <a:lstStyle/>
          <a:p>
            <a:r>
              <a:rPr lang="en-US" altLang="ja-JP" dirty="0"/>
              <a:t>VM</a:t>
            </a:r>
            <a:r>
              <a:rPr lang="ja-JP" altLang="en-US"/>
              <a:t>内の</a:t>
            </a:r>
            <a:r>
              <a:rPr lang="en-US" altLang="ja-JP" dirty="0"/>
              <a:t>OS</a:t>
            </a:r>
            <a:r>
              <a:rPr lang="ja-JP" altLang="en-US"/>
              <a:t>のバージョン文字列が取得できることを確認</a:t>
            </a:r>
            <a:endParaRPr lang="en-US" altLang="ja-JP" dirty="0"/>
          </a:p>
          <a:p>
            <a:pPr marL="152400" indent="0">
              <a:buNone/>
            </a:pPr>
            <a:endParaRPr lang="en-US" altLang="ja-JP" dirty="0"/>
          </a:p>
          <a:p>
            <a:r>
              <a:rPr lang="en-US" altLang="ja-JP" dirty="0"/>
              <a:t>VM</a:t>
            </a:r>
            <a:r>
              <a:rPr lang="ja-JP" altLang="en-US"/>
              <a:t>内で実行されている全プロセスの</a:t>
            </a:r>
            <a:r>
              <a:rPr lang="en-US" altLang="ja-JP" dirty="0"/>
              <a:t>ID</a:t>
            </a:r>
            <a:r>
              <a:rPr lang="ja-JP" altLang="en-US"/>
              <a:t>と名前が取得できることを確認</a:t>
            </a:r>
            <a:endParaRPr lang="en-US" altLang="ja-JP" dirty="0"/>
          </a:p>
          <a:p>
            <a:pPr lvl="1"/>
            <a:r>
              <a:rPr lang="en-US" altLang="ja-JP" dirty="0"/>
              <a:t>119</a:t>
            </a:r>
            <a:r>
              <a:rPr lang="ja-JP" altLang="en-US"/>
              <a:t>個のプロセス，</a:t>
            </a:r>
            <a:r>
              <a:rPr lang="en-US" altLang="ja-JP" dirty="0"/>
              <a:t>Xen</a:t>
            </a:r>
            <a:r>
              <a:rPr lang="ja-JP" altLang="en-US"/>
              <a:t>では</a:t>
            </a:r>
            <a:r>
              <a:rPr lang="en-US" altLang="ja-JP" dirty="0"/>
              <a:t>127</a:t>
            </a:r>
            <a:r>
              <a:rPr lang="ja-JP" altLang="en-US"/>
              <a:t>個のプロセス</a:t>
            </a:r>
            <a:endParaRPr lang="en-US" altLang="ja-JP" dirty="0"/>
          </a:p>
          <a:p>
            <a:r>
              <a:rPr lang="en-US" altLang="ja-JP" dirty="0"/>
              <a:t>VM</a:t>
            </a:r>
            <a:r>
              <a:rPr lang="ja-JP" altLang="en-US"/>
              <a:t>内の</a:t>
            </a:r>
            <a:r>
              <a:rPr lang="en-US" altLang="ja-JP" dirty="0"/>
              <a:t>proc</a:t>
            </a:r>
            <a:r>
              <a:rPr lang="ja-JP" altLang="en-US"/>
              <a:t>ファイルシステムの疑似ファイルの生成を確認</a:t>
            </a:r>
            <a:endParaRPr lang="en-US" altLang="ja-JP" dirty="0"/>
          </a:p>
          <a:p>
            <a:pPr lvl="1"/>
            <a:r>
              <a:rPr lang="en-US" altLang="ja-JP" dirty="0" err="1"/>
              <a:t>ps，netstatコマンドで必要なVM内のシステム情報を提供</a:t>
            </a:r>
            <a:endParaRPr lang="en-JP" altLang="ja-JP"/>
          </a:p>
          <a:p>
            <a:endParaRPr lang="en-JP" dirty="0"/>
          </a:p>
          <a:p>
            <a:endParaRPr lang="en-JP" dirty="0"/>
          </a:p>
        </p:txBody>
      </p:sp>
      <p:sp>
        <p:nvSpPr>
          <p:cNvPr id="4" name="Slide Number Placeholder 3">
            <a:extLst>
              <a:ext uri="{FF2B5EF4-FFF2-40B4-BE49-F238E27FC236}">
                <a16:creationId xmlns:a16="http://schemas.microsoft.com/office/drawing/2014/main" id="{A951D7FC-3E7F-A949-8231-CA3606C62DDA}"/>
              </a:ext>
            </a:extLst>
          </p:cNvPr>
          <p:cNvSpPr>
            <a:spLocks noGrp="1"/>
          </p:cNvSpPr>
          <p:nvPr>
            <p:ph type="sldNum" sz="quarter" idx="12"/>
          </p:nvPr>
        </p:nvSpPr>
        <p:spPr/>
        <p:txBody>
          <a:bodyPr/>
          <a:lstStyle/>
          <a:p>
            <a:fld id="{3862EE38-F75A-9448-8243-6101B2857D65}" type="slidenum">
              <a:rPr lang="ja-JP" altLang="en-US" smtClean="0"/>
              <a:pPr/>
              <a:t>20</a:t>
            </a:fld>
            <a:endParaRPr lang="ja-JP" altLang="en-US" dirty="0"/>
          </a:p>
        </p:txBody>
      </p:sp>
      <p:pic>
        <p:nvPicPr>
          <p:cNvPr id="8" name="図 7">
            <a:extLst>
              <a:ext uri="{FF2B5EF4-FFF2-40B4-BE49-F238E27FC236}">
                <a16:creationId xmlns:a16="http://schemas.microsoft.com/office/drawing/2014/main" id="{1F28D578-AC27-5A72-80FE-99CAEE436B32}"/>
              </a:ext>
            </a:extLst>
          </p:cNvPr>
          <p:cNvPicPr>
            <a:picLocks noChangeAspect="1"/>
          </p:cNvPicPr>
          <p:nvPr/>
        </p:nvPicPr>
        <p:blipFill>
          <a:blip r:embed="rId3"/>
          <a:stretch>
            <a:fillRect/>
          </a:stretch>
        </p:blipFill>
        <p:spPr>
          <a:xfrm>
            <a:off x="1984909" y="1955039"/>
            <a:ext cx="7381088" cy="551434"/>
          </a:xfrm>
          <a:prstGeom prst="rect">
            <a:avLst/>
          </a:prstGeom>
        </p:spPr>
      </p:pic>
      <p:pic>
        <p:nvPicPr>
          <p:cNvPr id="11" name="図 10" descr="白いバックグラウンドの前にあるキーボード&#10;&#10;低い精度で自動的に生成された説明">
            <a:extLst>
              <a:ext uri="{FF2B5EF4-FFF2-40B4-BE49-F238E27FC236}">
                <a16:creationId xmlns:a16="http://schemas.microsoft.com/office/drawing/2014/main" id="{580BD4EA-19E3-5D93-EEC0-5FD5CE486E97}"/>
              </a:ext>
            </a:extLst>
          </p:cNvPr>
          <p:cNvPicPr>
            <a:picLocks noChangeAspect="1"/>
          </p:cNvPicPr>
          <p:nvPr/>
        </p:nvPicPr>
        <p:blipFill>
          <a:blip r:embed="rId4"/>
          <a:stretch>
            <a:fillRect/>
          </a:stretch>
        </p:blipFill>
        <p:spPr>
          <a:xfrm>
            <a:off x="4077388" y="4772652"/>
            <a:ext cx="6731329" cy="2044800"/>
          </a:xfrm>
          <a:prstGeom prst="rect">
            <a:avLst/>
          </a:prstGeom>
        </p:spPr>
      </p:pic>
      <p:pic>
        <p:nvPicPr>
          <p:cNvPr id="13" name="図 12" descr="テキスト&#10;&#10;自動的に生成された説明">
            <a:extLst>
              <a:ext uri="{FF2B5EF4-FFF2-40B4-BE49-F238E27FC236}">
                <a16:creationId xmlns:a16="http://schemas.microsoft.com/office/drawing/2014/main" id="{6DE5DEA1-9A80-F096-96EE-BFF63866AC1C}"/>
              </a:ext>
            </a:extLst>
          </p:cNvPr>
          <p:cNvPicPr>
            <a:picLocks noChangeAspect="1"/>
          </p:cNvPicPr>
          <p:nvPr/>
        </p:nvPicPr>
        <p:blipFill>
          <a:blip r:embed="rId5"/>
          <a:stretch>
            <a:fillRect/>
          </a:stretch>
        </p:blipFill>
        <p:spPr>
          <a:xfrm>
            <a:off x="1735199" y="4820640"/>
            <a:ext cx="1651859" cy="1948823"/>
          </a:xfrm>
          <a:prstGeom prst="rect">
            <a:avLst/>
          </a:prstGeom>
        </p:spPr>
      </p:pic>
    </p:spTree>
    <p:extLst>
      <p:ext uri="{BB962C8B-B14F-4D97-AF65-F5344CB8AC3E}">
        <p14:creationId xmlns:p14="http://schemas.microsoft.com/office/powerpoint/2010/main" val="1287508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 name="図 7" descr="グラフ, 棒グラフ&#10;&#10;自動的に生成された説明">
            <a:extLst>
              <a:ext uri="{FF2B5EF4-FFF2-40B4-BE49-F238E27FC236}">
                <a16:creationId xmlns:a16="http://schemas.microsoft.com/office/drawing/2014/main" id="{9E43EC23-71F1-487C-2E12-049B28797BA7}"/>
              </a:ext>
            </a:extLst>
          </p:cNvPr>
          <p:cNvPicPr>
            <a:picLocks noChangeAspect="1"/>
          </p:cNvPicPr>
          <p:nvPr/>
        </p:nvPicPr>
        <p:blipFill>
          <a:blip r:embed="rId3"/>
          <a:stretch>
            <a:fillRect/>
          </a:stretch>
        </p:blipFill>
        <p:spPr>
          <a:xfrm>
            <a:off x="3264201" y="4022890"/>
            <a:ext cx="5663597" cy="3015098"/>
          </a:xfrm>
          <a:prstGeom prst="rect">
            <a:avLst/>
          </a:prstGeom>
        </p:spPr>
      </p:pic>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US" dirty="0" err="1"/>
              <a:t>VMのプロセス情報の取得性能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en-US" altLang="ja-JP" dirty="0"/>
              <a:t>VM</a:t>
            </a:r>
            <a:r>
              <a:rPr lang="ja-JP" altLang="en-US"/>
              <a:t>内のプロセス情報の取得性能を測定</a:t>
            </a:r>
            <a:endParaRPr lang="en-US" altLang="ja-JP" dirty="0"/>
          </a:p>
          <a:p>
            <a:pPr lvl="1"/>
            <a:r>
              <a:rPr lang="ja-JP" altLang="en-US"/>
              <a:t>エージェントに対して要求を</a:t>
            </a:r>
            <a:r>
              <a:rPr lang="en-US" altLang="ja-JP" dirty="0"/>
              <a:t>119</a:t>
            </a:r>
            <a:r>
              <a:rPr lang="ja-JP" altLang="en-US"/>
              <a:t>回送信，計</a:t>
            </a:r>
            <a:r>
              <a:rPr lang="en-US" altLang="ja-JP" dirty="0"/>
              <a:t>476KB</a:t>
            </a:r>
            <a:r>
              <a:rPr lang="ja-JP" altLang="en-US"/>
              <a:t>のデータを取得</a:t>
            </a:r>
            <a:endParaRPr lang="en-US" altLang="ja-JP" dirty="0"/>
          </a:p>
          <a:p>
            <a:pPr lvl="1"/>
            <a:r>
              <a:rPr lang="ja-JP" altLang="en-US"/>
              <a:t>仮想ネットワークにおいて</a:t>
            </a:r>
            <a:r>
              <a:rPr lang="en-US" altLang="ja-JP" dirty="0"/>
              <a:t>OS</a:t>
            </a:r>
            <a:r>
              <a:rPr lang="ja-JP" altLang="en-US"/>
              <a:t>内とハイパーバイザ内で性能が低下</a:t>
            </a:r>
            <a:endParaRPr lang="en-US" altLang="ja-JP" dirty="0"/>
          </a:p>
          <a:p>
            <a:pPr lvl="2"/>
            <a:r>
              <a:rPr lang="en-US" altLang="ja-JP" dirty="0"/>
              <a:t>OS</a:t>
            </a:r>
            <a:r>
              <a:rPr lang="ja-JP" altLang="en-US"/>
              <a:t>内では</a:t>
            </a:r>
            <a:r>
              <a:rPr lang="en-US" altLang="ja-JP" dirty="0"/>
              <a:t>200μs</a:t>
            </a:r>
            <a:r>
              <a:rPr lang="ja-JP" altLang="en-US"/>
              <a:t>，</a:t>
            </a:r>
            <a:r>
              <a:rPr lang="en-US" altLang="ja-JP" dirty="0"/>
              <a:t>Xen</a:t>
            </a:r>
            <a:r>
              <a:rPr lang="ja-JP" altLang="en-US"/>
              <a:t>では</a:t>
            </a:r>
            <a:r>
              <a:rPr lang="en-US" altLang="ja-JP" dirty="0"/>
              <a:t>250μs</a:t>
            </a:r>
            <a:r>
              <a:rPr lang="ja-JP" altLang="en-US"/>
              <a:t>の遅延を入れている</a:t>
            </a:r>
            <a:endParaRPr lang="en-US" altLang="ja-JP" dirty="0"/>
          </a:p>
          <a:p>
            <a:pPr lvl="1"/>
            <a:r>
              <a:rPr lang="ja-JP" altLang="en-US"/>
              <a:t>共有メモリでは</a:t>
            </a:r>
            <a:r>
              <a:rPr lang="en-US" altLang="ja-JP" dirty="0"/>
              <a:t>Xen</a:t>
            </a:r>
            <a:r>
              <a:rPr lang="ja-JP" altLang="en-US"/>
              <a:t>と</a:t>
            </a:r>
            <a:r>
              <a:rPr lang="en-US" altLang="ja-JP" dirty="0" err="1"/>
              <a:t>BitVisor</a:t>
            </a:r>
            <a:r>
              <a:rPr lang="ja-JP" altLang="en-US"/>
              <a:t>はほぼ同等の性能</a:t>
            </a:r>
            <a:endParaRPr lang="en-US" altLang="ja-JP" dirty="0"/>
          </a:p>
          <a:p>
            <a:pPr lvl="2"/>
            <a:r>
              <a:rPr lang="en-US" altLang="ja-JP" dirty="0" err="1"/>
              <a:t>BitVisor</a:t>
            </a:r>
            <a:r>
              <a:rPr lang="ja-JP" altLang="en-US"/>
              <a:t>では割り込みのためにホストから</a:t>
            </a:r>
            <a:r>
              <a:rPr lang="en-US" altLang="ja-JP" dirty="0" err="1"/>
              <a:t>iperf</a:t>
            </a:r>
            <a:r>
              <a:rPr lang="ja-JP" altLang="en-US"/>
              <a:t>で負荷をかけている</a:t>
            </a:r>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21</a:t>
            </a:fld>
            <a:endParaRPr lang="ja-JP" altLang="en-US" dirty="0"/>
          </a:p>
        </p:txBody>
      </p:sp>
      <p:cxnSp>
        <p:nvCxnSpPr>
          <p:cNvPr id="16" name="Straight Arrow Connector 13">
            <a:extLst>
              <a:ext uri="{FF2B5EF4-FFF2-40B4-BE49-F238E27FC236}">
                <a16:creationId xmlns:a16="http://schemas.microsoft.com/office/drawing/2014/main" id="{C866886E-28F9-820C-AE7E-97C95355B072}"/>
              </a:ext>
            </a:extLst>
          </p:cNvPr>
          <p:cNvCxnSpPr>
            <a:cxnSpLocks/>
          </p:cNvCxnSpPr>
          <p:nvPr/>
        </p:nvCxnSpPr>
        <p:spPr>
          <a:xfrm flipH="1">
            <a:off x="4305395" y="4607169"/>
            <a:ext cx="1640703" cy="485891"/>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13">
            <a:extLst>
              <a:ext uri="{FF2B5EF4-FFF2-40B4-BE49-F238E27FC236}">
                <a16:creationId xmlns:a16="http://schemas.microsoft.com/office/drawing/2014/main" id="{CA53F3DD-0EBD-B207-109F-EF30BE7863E1}"/>
              </a:ext>
            </a:extLst>
          </p:cNvPr>
          <p:cNvCxnSpPr>
            <a:cxnSpLocks/>
          </p:cNvCxnSpPr>
          <p:nvPr/>
        </p:nvCxnSpPr>
        <p:spPr>
          <a:xfrm flipH="1">
            <a:off x="4305395" y="4766108"/>
            <a:ext cx="3255990" cy="327696"/>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13">
            <a:extLst>
              <a:ext uri="{FF2B5EF4-FFF2-40B4-BE49-F238E27FC236}">
                <a16:creationId xmlns:a16="http://schemas.microsoft.com/office/drawing/2014/main" id="{B0CBEF4C-4FBF-C79D-92EC-CD24A529A8E0}"/>
              </a:ext>
            </a:extLst>
          </p:cNvPr>
          <p:cNvCxnSpPr>
            <a:cxnSpLocks/>
          </p:cNvCxnSpPr>
          <p:nvPr/>
        </p:nvCxnSpPr>
        <p:spPr>
          <a:xfrm flipH="1">
            <a:off x="6507144" y="5163610"/>
            <a:ext cx="1654306" cy="0"/>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78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10"/>
                                        <p:tgtEl>
                                          <p:spTgt spid="2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
                                        <p:tgtEl>
                                          <p:spTgt spid="25"/>
                                        </p:tgtEl>
                                      </p:cBhvr>
                                    </p:animEffect>
                                  </p:childTnLst>
                                </p:cTn>
                              </p:par>
                              <p:par>
                                <p:cTn id="16" presetID="10" presetClass="exit" presetSubtype="0" fill="hold" nodeType="withEffect">
                                  <p:stCondLst>
                                    <p:cond delay="0"/>
                                  </p:stCondLst>
                                  <p:childTnLst>
                                    <p:animEffect transition="out" filter="fade">
                                      <p:cBhvr>
                                        <p:cTn id="17" dur="10"/>
                                        <p:tgtEl>
                                          <p:spTgt spid="16"/>
                                        </p:tgtEl>
                                      </p:cBhvr>
                                    </p:animEffect>
                                    <p:set>
                                      <p:cBhvr>
                                        <p:cTn id="18" dur="1" fill="hold">
                                          <p:stCondLst>
                                            <p:cond delay="9"/>
                                          </p:stCondLst>
                                        </p:cTn>
                                        <p:tgtEl>
                                          <p:spTgt spid="16"/>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10"/>
                                        <p:tgtEl>
                                          <p:spTgt spid="21"/>
                                        </p:tgtEl>
                                      </p:cBhvr>
                                    </p:animEffect>
                                    <p:set>
                                      <p:cBhvr>
                                        <p:cTn id="21" dur="1" fill="hold">
                                          <p:stCondLst>
                                            <p:cond delay="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C93CD7-AE2E-6542-9EAE-C702548D324F}"/>
              </a:ext>
            </a:extLst>
          </p:cNvPr>
          <p:cNvSpPr>
            <a:spLocks noGrp="1"/>
          </p:cNvSpPr>
          <p:nvPr>
            <p:ph type="title"/>
          </p:nvPr>
        </p:nvSpPr>
        <p:spPr/>
        <p:txBody>
          <a:bodyPr/>
          <a:lstStyle/>
          <a:p>
            <a:r>
              <a:rPr kumimoji="1" lang="ja-JP" altLang="en-US"/>
              <a:t>関連研究</a:t>
            </a:r>
          </a:p>
        </p:txBody>
      </p:sp>
      <p:sp>
        <p:nvSpPr>
          <p:cNvPr id="3" name="コンテンツ プレースホルダー 2">
            <a:extLst>
              <a:ext uri="{FF2B5EF4-FFF2-40B4-BE49-F238E27FC236}">
                <a16:creationId xmlns:a16="http://schemas.microsoft.com/office/drawing/2014/main" id="{921E5673-F081-114F-BC35-97F4FB5B2CDC}"/>
              </a:ext>
            </a:extLst>
          </p:cNvPr>
          <p:cNvSpPr>
            <a:spLocks noGrp="1"/>
          </p:cNvSpPr>
          <p:nvPr>
            <p:ph idx="1"/>
          </p:nvPr>
        </p:nvSpPr>
        <p:spPr/>
        <p:txBody>
          <a:bodyPr>
            <a:normAutofit/>
          </a:bodyPr>
          <a:lstStyle/>
          <a:p>
            <a:r>
              <a:rPr kumimoji="1" lang="en-US" altLang="ja-JP" dirty="0"/>
              <a:t>Intel SGX</a:t>
            </a:r>
            <a:r>
              <a:rPr kumimoji="1" lang="ja-JP" altLang="en-US"/>
              <a:t>を用いた</a:t>
            </a:r>
            <a:r>
              <a:rPr kumimoji="1" lang="en-US" altLang="ja-JP" dirty="0"/>
              <a:t>VM</a:t>
            </a:r>
            <a:r>
              <a:rPr kumimoji="1" lang="ja-JP" altLang="en-US"/>
              <a:t>マイグレーション</a:t>
            </a:r>
            <a:r>
              <a:rPr kumimoji="1" lang="en-US" altLang="ja-JP" dirty="0"/>
              <a:t> [Gu et al.</a:t>
            </a:r>
            <a:r>
              <a:rPr lang="en-US" altLang="ja-JP" dirty="0"/>
              <a:t>'</a:t>
            </a:r>
            <a:r>
              <a:rPr kumimoji="1" lang="en-US" altLang="ja-JP" dirty="0"/>
              <a:t>17]</a:t>
            </a:r>
          </a:p>
          <a:p>
            <a:pPr lvl="1"/>
            <a:r>
              <a:rPr lang="en-US" altLang="ja-JP" dirty="0"/>
              <a:t>SGX</a:t>
            </a:r>
            <a:r>
              <a:rPr lang="ja-JP" altLang="en-US"/>
              <a:t>保護領域</a:t>
            </a:r>
            <a:r>
              <a:rPr lang="en-US" altLang="ja-JP" dirty="0"/>
              <a:t>(</a:t>
            </a:r>
            <a:r>
              <a:rPr lang="ja-JP" altLang="en-US"/>
              <a:t>エンクレイヴ</a:t>
            </a:r>
            <a:r>
              <a:rPr lang="en-US" altLang="ja-JP" dirty="0"/>
              <a:t>)</a:t>
            </a:r>
            <a:r>
              <a:rPr lang="ja-JP" altLang="en-US"/>
              <a:t>内のエージェントが状態を外部に保存</a:t>
            </a:r>
            <a:endParaRPr lang="en-US" altLang="ja-JP" dirty="0"/>
          </a:p>
          <a:p>
            <a:pPr lvl="1"/>
            <a:r>
              <a:rPr lang="ja-JP" altLang="en-US"/>
              <a:t>信頼できないサービスが動作している場合には安全に実行できない</a:t>
            </a:r>
            <a:endParaRPr kumimoji="1" lang="en-US" altLang="ja-JP" dirty="0"/>
          </a:p>
          <a:p>
            <a:r>
              <a:rPr lang="en-US" altLang="ja-JP" dirty="0" err="1"/>
              <a:t>Ryoan</a:t>
            </a:r>
            <a:r>
              <a:rPr lang="en-US" altLang="ja-JP" sz="2400" dirty="0"/>
              <a:t> </a:t>
            </a:r>
            <a:r>
              <a:rPr lang="en-US" altLang="ja-JP" dirty="0"/>
              <a:t>[Tyler et al.'16]</a:t>
            </a:r>
          </a:p>
          <a:p>
            <a:pPr lvl="1"/>
            <a:r>
              <a:rPr lang="ja-JP" altLang="en-US"/>
              <a:t>エンクレイヴ内に作った隔離領域の外でエージェントを安全に実行可</a:t>
            </a:r>
            <a:endParaRPr lang="en-US" altLang="ja-JP" dirty="0"/>
          </a:p>
          <a:p>
            <a:pPr lvl="1"/>
            <a:r>
              <a:rPr lang="en-US" altLang="ja-JP" dirty="0"/>
              <a:t>SEV</a:t>
            </a:r>
            <a:r>
              <a:rPr lang="ja-JP" altLang="en-US"/>
              <a:t>を用いた</a:t>
            </a:r>
            <a:r>
              <a:rPr lang="en-US" altLang="ja-JP" dirty="0"/>
              <a:t>VM</a:t>
            </a:r>
            <a:r>
              <a:rPr lang="ja-JP" altLang="en-US"/>
              <a:t>内のシステム全体を隔離領域で実行するのは難しい</a:t>
            </a:r>
            <a:endParaRPr lang="en-US" altLang="ja-JP" dirty="0"/>
          </a:p>
          <a:p>
            <a:r>
              <a:rPr lang="en-US" altLang="ja-JP" dirty="0"/>
              <a:t>SEC-IDS [</a:t>
            </a:r>
            <a:r>
              <a:rPr lang="en-US" altLang="ja-JP" dirty="0" err="1"/>
              <a:t>Kuvaiskii</a:t>
            </a:r>
            <a:r>
              <a:rPr lang="en-US" altLang="ja-JP" dirty="0"/>
              <a:t> et al.'18]</a:t>
            </a:r>
          </a:p>
          <a:p>
            <a:pPr lvl="1"/>
            <a:r>
              <a:rPr lang="ja-JP" altLang="en-US"/>
              <a:t>ネットワークを監視する</a:t>
            </a:r>
            <a:r>
              <a:rPr lang="en-US" altLang="ja-JP" dirty="0"/>
              <a:t>IDS</a:t>
            </a:r>
            <a:r>
              <a:rPr lang="ja-JP" altLang="en-US"/>
              <a:t>をエンクレイヴ内で安全に実行</a:t>
            </a:r>
            <a:endParaRPr lang="en-US" altLang="ja-JP" dirty="0"/>
          </a:p>
          <a:p>
            <a:pPr lvl="1"/>
            <a:r>
              <a:rPr lang="ja-JP" altLang="en-US"/>
              <a:t>エンクレイヴ内の</a:t>
            </a:r>
            <a:r>
              <a:rPr lang="en-US" altLang="ja-JP" dirty="0"/>
              <a:t>IDS</a:t>
            </a:r>
            <a:r>
              <a:rPr lang="ja-JP" altLang="en-US"/>
              <a:t>が</a:t>
            </a:r>
            <a:r>
              <a:rPr lang="en-US" altLang="ja-JP" dirty="0"/>
              <a:t>OS</a:t>
            </a:r>
            <a:r>
              <a:rPr lang="ja-JP" altLang="en-US"/>
              <a:t>データを安全に取得するのは難しい</a:t>
            </a:r>
            <a:endParaRPr lang="en-US" altLang="ja-JP" dirty="0"/>
          </a:p>
        </p:txBody>
      </p:sp>
      <p:sp>
        <p:nvSpPr>
          <p:cNvPr id="4" name="スライド番号プレースホルダー 3">
            <a:extLst>
              <a:ext uri="{FF2B5EF4-FFF2-40B4-BE49-F238E27FC236}">
                <a16:creationId xmlns:a16="http://schemas.microsoft.com/office/drawing/2014/main" id="{9F0FEA41-CA8C-304C-B16C-C6400224E936}"/>
              </a:ext>
            </a:extLst>
          </p:cNvPr>
          <p:cNvSpPr>
            <a:spLocks noGrp="1"/>
          </p:cNvSpPr>
          <p:nvPr>
            <p:ph type="sldNum" sz="quarter" idx="12"/>
          </p:nvPr>
        </p:nvSpPr>
        <p:spPr/>
        <p:txBody>
          <a:bodyPr/>
          <a:lstStyle/>
          <a:p>
            <a:fld id="{3862EE38-F75A-9448-8243-6101B2857D65}" type="slidenum">
              <a:rPr lang="ja-JP" altLang="en-US" smtClean="0"/>
              <a:pPr/>
              <a:t>22</a:t>
            </a:fld>
            <a:endParaRPr lang="ja-JP" altLang="en-US" dirty="0"/>
          </a:p>
        </p:txBody>
      </p:sp>
    </p:spTree>
    <p:extLst>
      <p:ext uri="{BB962C8B-B14F-4D97-AF65-F5344CB8AC3E}">
        <p14:creationId xmlns:p14="http://schemas.microsoft.com/office/powerpoint/2010/main" val="3811881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E5E18-6945-A647-9AE5-9AC4368521F5}"/>
              </a:ext>
            </a:extLst>
          </p:cNvPr>
          <p:cNvSpPr>
            <a:spLocks noGrp="1"/>
          </p:cNvSpPr>
          <p:nvPr>
            <p:ph type="title"/>
          </p:nvPr>
        </p:nvSpPr>
        <p:spPr/>
        <p:txBody>
          <a:bodyPr/>
          <a:lstStyle/>
          <a:p>
            <a:r>
              <a:rPr lang="en-JP" dirty="0"/>
              <a:t>OSデ</a:t>
            </a:r>
            <a:r>
              <a:rPr lang="en-JP"/>
              <a:t>ータの取得確認</a:t>
            </a:r>
            <a:r>
              <a:rPr lang="en-US" dirty="0"/>
              <a:t>(1/2)</a:t>
            </a:r>
            <a:endParaRPr lang="en-JP" dirty="0"/>
          </a:p>
        </p:txBody>
      </p:sp>
      <p:sp>
        <p:nvSpPr>
          <p:cNvPr id="3" name="Content Placeholder 2">
            <a:extLst>
              <a:ext uri="{FF2B5EF4-FFF2-40B4-BE49-F238E27FC236}">
                <a16:creationId xmlns:a16="http://schemas.microsoft.com/office/drawing/2014/main" id="{68F0AD27-E017-844D-8B54-06A2314602A5}"/>
              </a:ext>
            </a:extLst>
          </p:cNvPr>
          <p:cNvSpPr>
            <a:spLocks noGrp="1"/>
          </p:cNvSpPr>
          <p:nvPr>
            <p:ph idx="1"/>
          </p:nvPr>
        </p:nvSpPr>
        <p:spPr/>
        <p:txBody>
          <a:bodyPr/>
          <a:lstStyle/>
          <a:p>
            <a:r>
              <a:rPr lang="en-US" altLang="ja-JP" dirty="0"/>
              <a:t>VM</a:t>
            </a:r>
            <a:r>
              <a:rPr lang="ja-JP" altLang="en-US"/>
              <a:t>内の</a:t>
            </a:r>
            <a:r>
              <a:rPr lang="en-US" altLang="ja-JP" dirty="0"/>
              <a:t>OS</a:t>
            </a:r>
            <a:r>
              <a:rPr lang="ja-JP" altLang="en-US"/>
              <a:t>のバージョン文字列が取得できることを確認</a:t>
            </a:r>
            <a:endParaRPr lang="en-US" altLang="ja-JP" dirty="0"/>
          </a:p>
          <a:p>
            <a:endParaRPr lang="en-JP" dirty="0"/>
          </a:p>
          <a:p>
            <a:endParaRPr lang="en-JP" dirty="0"/>
          </a:p>
          <a:p>
            <a:endParaRPr lang="en-US" altLang="ja-JP" dirty="0"/>
          </a:p>
          <a:p>
            <a:r>
              <a:rPr lang="en-US" altLang="ja-JP" dirty="0"/>
              <a:t>VM</a:t>
            </a:r>
            <a:r>
              <a:rPr lang="ja-JP" altLang="en-US"/>
              <a:t>内で実行されている全プロセスの</a:t>
            </a:r>
            <a:r>
              <a:rPr lang="en-US" altLang="ja-JP" dirty="0"/>
              <a:t>ID</a:t>
            </a:r>
            <a:r>
              <a:rPr lang="ja-JP" altLang="en-US"/>
              <a:t>と名前が取得できることを確認</a:t>
            </a:r>
            <a:endParaRPr lang="en-US" altLang="ja-JP" dirty="0"/>
          </a:p>
          <a:p>
            <a:pPr lvl="1"/>
            <a:r>
              <a:rPr lang="en-US" altLang="ja-JP" dirty="0"/>
              <a:t>119</a:t>
            </a:r>
            <a:r>
              <a:rPr lang="ja-JP" altLang="en-US"/>
              <a:t>個のプロセス</a:t>
            </a:r>
            <a:endParaRPr lang="en-US" altLang="ja-JP" dirty="0"/>
          </a:p>
          <a:p>
            <a:pPr lvl="1"/>
            <a:r>
              <a:rPr lang="en-US" altLang="ja-JP" dirty="0"/>
              <a:t>Xen</a:t>
            </a:r>
            <a:r>
              <a:rPr lang="ja-JP" altLang="en-US"/>
              <a:t>では</a:t>
            </a:r>
            <a:r>
              <a:rPr lang="en-US" altLang="ja-JP" dirty="0"/>
              <a:t>127</a:t>
            </a:r>
            <a:r>
              <a:rPr lang="ja-JP" altLang="en-US"/>
              <a:t>個の</a:t>
            </a:r>
            <a:br>
              <a:rPr lang="en-US" altLang="ja-JP" dirty="0"/>
            </a:br>
            <a:r>
              <a:rPr lang="ja-JP" altLang="en-US"/>
              <a:t>プロセス</a:t>
            </a:r>
            <a:endParaRPr lang="en-US" altLang="ja-JP" dirty="0"/>
          </a:p>
          <a:p>
            <a:endParaRPr lang="en-JP" dirty="0"/>
          </a:p>
          <a:p>
            <a:endParaRPr lang="en-JP" dirty="0"/>
          </a:p>
        </p:txBody>
      </p:sp>
      <p:sp>
        <p:nvSpPr>
          <p:cNvPr id="4" name="Slide Number Placeholder 3">
            <a:extLst>
              <a:ext uri="{FF2B5EF4-FFF2-40B4-BE49-F238E27FC236}">
                <a16:creationId xmlns:a16="http://schemas.microsoft.com/office/drawing/2014/main" id="{A951D7FC-3E7F-A949-8231-CA3606C62DDA}"/>
              </a:ext>
            </a:extLst>
          </p:cNvPr>
          <p:cNvSpPr>
            <a:spLocks noGrp="1"/>
          </p:cNvSpPr>
          <p:nvPr>
            <p:ph type="sldNum" sz="quarter" idx="12"/>
          </p:nvPr>
        </p:nvSpPr>
        <p:spPr/>
        <p:txBody>
          <a:bodyPr/>
          <a:lstStyle/>
          <a:p>
            <a:fld id="{3862EE38-F75A-9448-8243-6101B2857D65}" type="slidenum">
              <a:rPr lang="ja-JP" altLang="en-US" smtClean="0"/>
              <a:pPr/>
              <a:t>23</a:t>
            </a:fld>
            <a:endParaRPr lang="ja-JP" altLang="en-US" dirty="0"/>
          </a:p>
        </p:txBody>
      </p:sp>
      <p:pic>
        <p:nvPicPr>
          <p:cNvPr id="6" name="図 5" descr="テキスト&#10;&#10;自動的に生成された説明">
            <a:extLst>
              <a:ext uri="{FF2B5EF4-FFF2-40B4-BE49-F238E27FC236}">
                <a16:creationId xmlns:a16="http://schemas.microsoft.com/office/drawing/2014/main" id="{5E43AA71-A840-6C40-B10B-3FCD3FDEB490}"/>
              </a:ext>
            </a:extLst>
          </p:cNvPr>
          <p:cNvPicPr>
            <a:picLocks noChangeAspect="1"/>
          </p:cNvPicPr>
          <p:nvPr/>
        </p:nvPicPr>
        <p:blipFill>
          <a:blip r:embed="rId3"/>
          <a:stretch>
            <a:fillRect/>
          </a:stretch>
        </p:blipFill>
        <p:spPr>
          <a:xfrm>
            <a:off x="4619327" y="4400383"/>
            <a:ext cx="3617216" cy="2254566"/>
          </a:xfrm>
          <a:prstGeom prst="rect">
            <a:avLst/>
          </a:prstGeom>
        </p:spPr>
      </p:pic>
      <p:pic>
        <p:nvPicPr>
          <p:cNvPr id="8" name="図 7">
            <a:extLst>
              <a:ext uri="{FF2B5EF4-FFF2-40B4-BE49-F238E27FC236}">
                <a16:creationId xmlns:a16="http://schemas.microsoft.com/office/drawing/2014/main" id="{1F28D578-AC27-5A72-80FE-99CAEE436B32}"/>
              </a:ext>
            </a:extLst>
          </p:cNvPr>
          <p:cNvPicPr>
            <a:picLocks noChangeAspect="1"/>
          </p:cNvPicPr>
          <p:nvPr/>
        </p:nvPicPr>
        <p:blipFill>
          <a:blip r:embed="rId4"/>
          <a:stretch>
            <a:fillRect/>
          </a:stretch>
        </p:blipFill>
        <p:spPr>
          <a:xfrm>
            <a:off x="988102" y="2233350"/>
            <a:ext cx="10215796" cy="808029"/>
          </a:xfrm>
          <a:prstGeom prst="rect">
            <a:avLst/>
          </a:prstGeom>
        </p:spPr>
      </p:pic>
    </p:spTree>
    <p:extLst>
      <p:ext uri="{BB962C8B-B14F-4D97-AF65-F5344CB8AC3E}">
        <p14:creationId xmlns:p14="http://schemas.microsoft.com/office/powerpoint/2010/main" val="2368404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E5E18-6945-A647-9AE5-9AC4368521F5}"/>
              </a:ext>
            </a:extLst>
          </p:cNvPr>
          <p:cNvSpPr>
            <a:spLocks noGrp="1"/>
          </p:cNvSpPr>
          <p:nvPr>
            <p:ph type="title"/>
          </p:nvPr>
        </p:nvSpPr>
        <p:spPr/>
        <p:txBody>
          <a:bodyPr/>
          <a:lstStyle/>
          <a:p>
            <a:r>
              <a:rPr lang="en-JP" dirty="0"/>
              <a:t>OSデ</a:t>
            </a:r>
            <a:r>
              <a:rPr lang="en-JP"/>
              <a:t>ータの取得確認</a:t>
            </a:r>
            <a:r>
              <a:rPr lang="en-US" dirty="0"/>
              <a:t>(2/2)</a:t>
            </a:r>
            <a:endParaRPr lang="en-JP" dirty="0"/>
          </a:p>
        </p:txBody>
      </p:sp>
      <p:sp>
        <p:nvSpPr>
          <p:cNvPr id="3" name="Content Placeholder 2">
            <a:extLst>
              <a:ext uri="{FF2B5EF4-FFF2-40B4-BE49-F238E27FC236}">
                <a16:creationId xmlns:a16="http://schemas.microsoft.com/office/drawing/2014/main" id="{68F0AD27-E017-844D-8B54-06A2314602A5}"/>
              </a:ext>
            </a:extLst>
          </p:cNvPr>
          <p:cNvSpPr>
            <a:spLocks noGrp="1"/>
          </p:cNvSpPr>
          <p:nvPr>
            <p:ph idx="1"/>
          </p:nvPr>
        </p:nvSpPr>
        <p:spPr/>
        <p:txBody>
          <a:bodyPr/>
          <a:lstStyle/>
          <a:p>
            <a:r>
              <a:rPr lang="en-US" altLang="ja-JP" dirty="0"/>
              <a:t>VM</a:t>
            </a:r>
            <a:r>
              <a:rPr lang="ja-JP" altLang="en-US"/>
              <a:t>内の</a:t>
            </a:r>
            <a:r>
              <a:rPr lang="en-US" altLang="ja-JP" dirty="0"/>
              <a:t>proc</a:t>
            </a:r>
            <a:r>
              <a:rPr lang="ja-JP" altLang="en-US"/>
              <a:t>ファイルシステムの疑似ファイルの生成を確認</a:t>
            </a:r>
            <a:endParaRPr lang="en-US" altLang="ja-JP" dirty="0"/>
          </a:p>
          <a:p>
            <a:pPr lvl="1"/>
            <a:r>
              <a:rPr lang="en-US" dirty="0" err="1"/>
              <a:t>ps，netstatコマンドで必要なVM内のシステム情報を提供</a:t>
            </a:r>
            <a:endParaRPr lang="en-JP" dirty="0"/>
          </a:p>
          <a:p>
            <a:endParaRPr lang="en-JP" dirty="0"/>
          </a:p>
        </p:txBody>
      </p:sp>
      <p:sp>
        <p:nvSpPr>
          <p:cNvPr id="4" name="Slide Number Placeholder 3">
            <a:extLst>
              <a:ext uri="{FF2B5EF4-FFF2-40B4-BE49-F238E27FC236}">
                <a16:creationId xmlns:a16="http://schemas.microsoft.com/office/drawing/2014/main" id="{A951D7FC-3E7F-A949-8231-CA3606C62DDA}"/>
              </a:ext>
            </a:extLst>
          </p:cNvPr>
          <p:cNvSpPr>
            <a:spLocks noGrp="1"/>
          </p:cNvSpPr>
          <p:nvPr>
            <p:ph type="sldNum" sz="quarter" idx="12"/>
          </p:nvPr>
        </p:nvSpPr>
        <p:spPr/>
        <p:txBody>
          <a:bodyPr/>
          <a:lstStyle/>
          <a:p>
            <a:fld id="{3862EE38-F75A-9448-8243-6101B2857D65}" type="slidenum">
              <a:rPr lang="ja-JP" altLang="en-US" smtClean="0"/>
              <a:pPr/>
              <a:t>24</a:t>
            </a:fld>
            <a:endParaRPr lang="ja-JP" altLang="en-US" dirty="0"/>
          </a:p>
        </p:txBody>
      </p:sp>
      <p:pic>
        <p:nvPicPr>
          <p:cNvPr id="8" name="図 7" descr="背景パターン&#10;&#10;自動的に生成された説明">
            <a:extLst>
              <a:ext uri="{FF2B5EF4-FFF2-40B4-BE49-F238E27FC236}">
                <a16:creationId xmlns:a16="http://schemas.microsoft.com/office/drawing/2014/main" id="{23F48C6C-D095-CE39-782F-9393DC1E6AD8}"/>
              </a:ext>
            </a:extLst>
          </p:cNvPr>
          <p:cNvPicPr>
            <a:picLocks noChangeAspect="1"/>
          </p:cNvPicPr>
          <p:nvPr/>
        </p:nvPicPr>
        <p:blipFill>
          <a:blip r:embed="rId3"/>
          <a:stretch>
            <a:fillRect/>
          </a:stretch>
        </p:blipFill>
        <p:spPr>
          <a:xfrm>
            <a:off x="1784708" y="2836549"/>
            <a:ext cx="7994292" cy="3122299"/>
          </a:xfrm>
          <a:prstGeom prst="rect">
            <a:avLst/>
          </a:prstGeom>
        </p:spPr>
      </p:pic>
    </p:spTree>
    <p:extLst>
      <p:ext uri="{BB962C8B-B14F-4D97-AF65-F5344CB8AC3E}">
        <p14:creationId xmlns:p14="http://schemas.microsoft.com/office/powerpoint/2010/main" val="1511688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JP" dirty="0"/>
              <a:t>OSバ</a:t>
            </a:r>
            <a:r>
              <a:rPr lang="en-JP"/>
              <a:t>ージョン情報の取得性能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ja-JP" altLang="en-US"/>
              <a:t>エージェントに要求を</a:t>
            </a:r>
            <a:r>
              <a:rPr lang="en-US" altLang="ja-JP" dirty="0"/>
              <a:t>1</a:t>
            </a:r>
            <a:r>
              <a:rPr lang="ja-JP" altLang="en-US"/>
              <a:t>回送信し、</a:t>
            </a:r>
            <a:r>
              <a:rPr lang="en-US" altLang="ja-JP" dirty="0"/>
              <a:t>4KB</a:t>
            </a:r>
            <a:r>
              <a:rPr lang="ja-JP" altLang="en-US"/>
              <a:t>のメモリデータを取得</a:t>
            </a:r>
            <a:endParaRPr lang="en-US" altLang="ja-JP" dirty="0"/>
          </a:p>
          <a:p>
            <a:pPr lvl="1"/>
            <a:r>
              <a:rPr lang="ja-JP" altLang="en-US"/>
              <a:t>仮想ネットワークを用いた場合、</a:t>
            </a:r>
            <a:r>
              <a:rPr lang="en-US" altLang="ja-JP" dirty="0"/>
              <a:t>SEV</a:t>
            </a:r>
            <a:r>
              <a:rPr lang="ja-JP" altLang="en-US"/>
              <a:t>の影響を受けた</a:t>
            </a:r>
            <a:endParaRPr lang="en-US" altLang="ja-JP" dirty="0"/>
          </a:p>
          <a:p>
            <a:pPr lvl="2"/>
            <a:r>
              <a:rPr lang="ja-JP" altLang="en-US"/>
              <a:t>共有メモリの場合は影響を受けなかった</a:t>
            </a:r>
            <a:endParaRPr lang="en-US" altLang="ja-JP" dirty="0"/>
          </a:p>
          <a:p>
            <a:pPr lvl="1"/>
            <a:r>
              <a:rPr lang="ja-JP" altLang="en-US"/>
              <a:t>仮想ネットワークと比較し，共有メモリを用いた場合</a:t>
            </a:r>
            <a:r>
              <a:rPr lang="en-US" altLang="ja-JP" dirty="0"/>
              <a:t>1ms</a:t>
            </a:r>
            <a:r>
              <a:rPr lang="ja-JP" altLang="en-US"/>
              <a:t>高速化</a:t>
            </a:r>
            <a:endParaRPr lang="en-US" altLang="ja-JP" dirty="0"/>
          </a:p>
          <a:p>
            <a:pPr lvl="1"/>
            <a:r>
              <a:rPr lang="en-US" altLang="ja-JP" dirty="0" err="1"/>
              <a:t>BitVisor</a:t>
            </a:r>
            <a:r>
              <a:rPr lang="ja-JP" altLang="en-US"/>
              <a:t>と</a:t>
            </a:r>
            <a:r>
              <a:rPr lang="en-US" altLang="ja-JP" dirty="0"/>
              <a:t>SEV</a:t>
            </a:r>
            <a:r>
              <a:rPr lang="ja-JP" altLang="en-US"/>
              <a:t>を有効にした</a:t>
            </a:r>
            <a:r>
              <a:rPr lang="en-US" altLang="ja-JP" dirty="0"/>
              <a:t>OS</a:t>
            </a:r>
            <a:r>
              <a:rPr lang="ja-JP" altLang="en-US"/>
              <a:t>内はほぼ同じ性能</a:t>
            </a:r>
            <a:endParaRPr lang="en-US" altLang="ja-JP" dirty="0"/>
          </a:p>
          <a:p>
            <a:pPr lvl="1"/>
            <a:r>
              <a:rPr lang="en-US" altLang="ja-JP" dirty="0"/>
              <a:t>Xen</a:t>
            </a:r>
            <a:r>
              <a:rPr lang="ja-JP" altLang="en-US"/>
              <a:t>と</a:t>
            </a:r>
            <a:r>
              <a:rPr lang="en-US" altLang="ja-JP" dirty="0"/>
              <a:t>SEV</a:t>
            </a:r>
            <a:r>
              <a:rPr lang="ja-JP" altLang="en-US"/>
              <a:t>を有効にしていない</a:t>
            </a:r>
            <a:r>
              <a:rPr lang="en-US" altLang="ja-JP" dirty="0"/>
              <a:t>OS</a:t>
            </a:r>
            <a:r>
              <a:rPr lang="ja-JP" altLang="en-US"/>
              <a:t>内ではほぼ同じ性能</a:t>
            </a:r>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25</a:t>
            </a:fld>
            <a:endParaRPr lang="ja-JP" altLang="en-US" dirty="0"/>
          </a:p>
        </p:txBody>
      </p:sp>
      <p:graphicFrame>
        <p:nvGraphicFramePr>
          <p:cNvPr id="5" name="グラフ 4">
            <a:extLst>
              <a:ext uri="{FF2B5EF4-FFF2-40B4-BE49-F238E27FC236}">
                <a16:creationId xmlns:a16="http://schemas.microsoft.com/office/drawing/2014/main" id="{AE713D0B-0B69-DCC6-057C-0682DD560B4D}"/>
              </a:ext>
            </a:extLst>
          </p:cNvPr>
          <p:cNvGraphicFramePr>
            <a:graphicFrameLocks/>
          </p:cNvGraphicFramePr>
          <p:nvPr/>
        </p:nvGraphicFramePr>
        <p:xfrm>
          <a:off x="2235201" y="4032062"/>
          <a:ext cx="6527799" cy="28259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914269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5098E-7BC8-1C46-BCBF-EFB2F3346B1A}"/>
              </a:ext>
            </a:extLst>
          </p:cNvPr>
          <p:cNvSpPr>
            <a:spLocks noGrp="1"/>
          </p:cNvSpPr>
          <p:nvPr>
            <p:ph type="title"/>
          </p:nvPr>
        </p:nvSpPr>
        <p:spPr/>
        <p:txBody>
          <a:bodyPr/>
          <a:lstStyle/>
          <a:p>
            <a:r>
              <a:rPr kumimoji="1" lang="ja-JP" altLang="en-US"/>
              <a:t>プロセス一覧の取得性能</a:t>
            </a:r>
          </a:p>
        </p:txBody>
      </p:sp>
      <p:sp>
        <p:nvSpPr>
          <p:cNvPr id="3" name="コンテンツ プレースホルダー 2">
            <a:extLst>
              <a:ext uri="{FF2B5EF4-FFF2-40B4-BE49-F238E27FC236}">
                <a16:creationId xmlns:a16="http://schemas.microsoft.com/office/drawing/2014/main" id="{663E2B40-C6A4-4B42-9EE8-A5598802CBB1}"/>
              </a:ext>
            </a:extLst>
          </p:cNvPr>
          <p:cNvSpPr>
            <a:spLocks noGrp="1"/>
          </p:cNvSpPr>
          <p:nvPr>
            <p:ph idx="1"/>
          </p:nvPr>
        </p:nvSpPr>
        <p:spPr/>
        <p:txBody>
          <a:bodyPr/>
          <a:lstStyle/>
          <a:p>
            <a:r>
              <a:rPr kumimoji="1" lang="ja-JP" altLang="en-US"/>
              <a:t>エージェントに要求を</a:t>
            </a:r>
            <a:r>
              <a:rPr kumimoji="1" lang="en-US" altLang="ja-JP" dirty="0"/>
              <a:t>119</a:t>
            </a:r>
            <a:r>
              <a:rPr lang="ja-JP" altLang="en-US"/>
              <a:t>回送信し、計</a:t>
            </a:r>
            <a:r>
              <a:rPr lang="en-US" altLang="ja-JP" dirty="0"/>
              <a:t>476KB</a:t>
            </a:r>
            <a:r>
              <a:rPr lang="ja-JP" altLang="en-US"/>
              <a:t>のデータを取得</a:t>
            </a:r>
            <a:endParaRPr lang="en-US" altLang="ja-JP" dirty="0"/>
          </a:p>
          <a:p>
            <a:pPr lvl="1"/>
            <a:r>
              <a:rPr lang="en-US" altLang="ja-JP" dirty="0"/>
              <a:t>OS</a:t>
            </a:r>
            <a:r>
              <a:rPr lang="ja-JP" altLang="en-US"/>
              <a:t>内エージェントは共有メモリを用いると</a:t>
            </a:r>
            <a:r>
              <a:rPr lang="en-US" altLang="ja-JP" dirty="0"/>
              <a:t>25%</a:t>
            </a:r>
            <a:r>
              <a:rPr lang="ja-JP" altLang="en-US"/>
              <a:t>高速になった</a:t>
            </a:r>
          </a:p>
          <a:p>
            <a:pPr lvl="2"/>
            <a:r>
              <a:rPr lang="ja-JP" altLang="en-US"/>
              <a:t>データチェック間隔を減らすとさらに高速化が図れる</a:t>
            </a:r>
            <a:endParaRPr lang="en-US" altLang="ja-JP" dirty="0"/>
          </a:p>
          <a:p>
            <a:pPr lvl="1"/>
            <a:r>
              <a:rPr lang="en-US" altLang="ja-JP" dirty="0" err="1"/>
              <a:t>BitVisor</a:t>
            </a:r>
            <a:r>
              <a:rPr lang="ja-JP" altLang="en-US"/>
              <a:t>内エージェントで</a:t>
            </a:r>
            <a:r>
              <a:rPr kumimoji="1" lang="ja-JP" altLang="en-US"/>
              <a:t>は</a:t>
            </a:r>
            <a:r>
              <a:rPr kumimoji="1" lang="en-US" altLang="ja-JP" dirty="0"/>
              <a:t>OS</a:t>
            </a:r>
            <a:r>
              <a:rPr kumimoji="1" lang="ja-JP" altLang="en-US"/>
              <a:t>内より</a:t>
            </a:r>
            <a:r>
              <a:rPr kumimoji="1" lang="en-US" altLang="ja-JP" dirty="0"/>
              <a:t>50%</a:t>
            </a:r>
            <a:r>
              <a:rPr kumimoji="1" lang="ja-JP" altLang="en-US"/>
              <a:t>遅くなった</a:t>
            </a:r>
            <a:endParaRPr kumimoji="1" lang="en-US" altLang="ja-JP" dirty="0"/>
          </a:p>
          <a:p>
            <a:pPr lvl="1"/>
            <a:r>
              <a:rPr lang="en-US" altLang="ja-JP" dirty="0"/>
              <a:t>Xen</a:t>
            </a:r>
            <a:r>
              <a:rPr lang="ja-JP" altLang="en-US"/>
              <a:t>内エージェントでは</a:t>
            </a:r>
            <a:r>
              <a:rPr lang="en-US" altLang="ja-JP" dirty="0"/>
              <a:t>OS</a:t>
            </a:r>
            <a:r>
              <a:rPr lang="ja-JP" altLang="en-US"/>
              <a:t>内エージェントとほぼ同じ性能になった</a:t>
            </a:r>
            <a:endParaRPr kumimoji="1" lang="en-US" altLang="ja-JP" dirty="0"/>
          </a:p>
        </p:txBody>
      </p:sp>
      <p:sp>
        <p:nvSpPr>
          <p:cNvPr id="4" name="スライド番号プレースホルダー 3">
            <a:extLst>
              <a:ext uri="{FF2B5EF4-FFF2-40B4-BE49-F238E27FC236}">
                <a16:creationId xmlns:a16="http://schemas.microsoft.com/office/drawing/2014/main" id="{3478EE3B-0FE6-214B-8FC0-CB745D39305E}"/>
              </a:ext>
            </a:extLst>
          </p:cNvPr>
          <p:cNvSpPr>
            <a:spLocks noGrp="1"/>
          </p:cNvSpPr>
          <p:nvPr>
            <p:ph type="sldNum" sz="quarter" idx="12"/>
          </p:nvPr>
        </p:nvSpPr>
        <p:spPr/>
        <p:txBody>
          <a:bodyPr/>
          <a:lstStyle/>
          <a:p>
            <a:fld id="{3862EE38-F75A-9448-8243-6101B2857D65}" type="slidenum">
              <a:rPr lang="ja-JP" altLang="en-US" smtClean="0"/>
              <a:pPr/>
              <a:t>26</a:t>
            </a:fld>
            <a:endParaRPr lang="ja-JP" altLang="en-US" dirty="0"/>
          </a:p>
        </p:txBody>
      </p:sp>
      <p:graphicFrame>
        <p:nvGraphicFramePr>
          <p:cNvPr id="5" name="グラフ 4">
            <a:extLst>
              <a:ext uri="{FF2B5EF4-FFF2-40B4-BE49-F238E27FC236}">
                <a16:creationId xmlns:a16="http://schemas.microsoft.com/office/drawing/2014/main" id="{51132170-A6AE-BD95-1A77-6B42D23A35F1}"/>
              </a:ext>
            </a:extLst>
          </p:cNvPr>
          <p:cNvGraphicFramePr>
            <a:graphicFrameLocks/>
          </p:cNvGraphicFramePr>
          <p:nvPr/>
        </p:nvGraphicFramePr>
        <p:xfrm>
          <a:off x="1943100" y="3695700"/>
          <a:ext cx="7200900" cy="31623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6882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2B33-8239-6C43-A71A-EC95E5A1E706}"/>
              </a:ext>
            </a:extLst>
          </p:cNvPr>
          <p:cNvSpPr>
            <a:spLocks noGrp="1"/>
          </p:cNvSpPr>
          <p:nvPr>
            <p:ph type="title"/>
          </p:nvPr>
        </p:nvSpPr>
        <p:spPr/>
        <p:txBody>
          <a:bodyPr/>
          <a:lstStyle/>
          <a:p>
            <a:r>
              <a:rPr lang="en-JP" dirty="0"/>
              <a:t>IDSオフロード </a:t>
            </a:r>
            <a:r>
              <a:rPr lang="en-JP" sz="2800"/>
              <a:t>[Garfinkel</a:t>
            </a:r>
            <a:r>
              <a:rPr lang="en-US" sz="2800" dirty="0"/>
              <a:t>+</a:t>
            </a:r>
            <a:r>
              <a:rPr lang="en-JP" sz="2800"/>
              <a:t>, NDSS</a:t>
            </a:r>
            <a:r>
              <a:rPr lang="en-US" sz="2800" dirty="0"/>
              <a:t>’</a:t>
            </a:r>
            <a:r>
              <a:rPr lang="en-JP" sz="2800"/>
              <a:t>03</a:t>
            </a:r>
            <a:r>
              <a:rPr lang="en-JP" sz="2800" dirty="0"/>
              <a:t>]</a:t>
            </a:r>
            <a:endParaRPr lang="en-JP" dirty="0"/>
          </a:p>
        </p:txBody>
      </p:sp>
      <p:sp>
        <p:nvSpPr>
          <p:cNvPr id="3" name="Content Placeholder 2">
            <a:extLst>
              <a:ext uri="{FF2B5EF4-FFF2-40B4-BE49-F238E27FC236}">
                <a16:creationId xmlns:a16="http://schemas.microsoft.com/office/drawing/2014/main" id="{DC611886-DEA0-6E49-AE12-040E961073F0}"/>
              </a:ext>
            </a:extLst>
          </p:cNvPr>
          <p:cNvSpPr>
            <a:spLocks noGrp="1"/>
          </p:cNvSpPr>
          <p:nvPr>
            <p:ph idx="1"/>
          </p:nvPr>
        </p:nvSpPr>
        <p:spPr/>
        <p:txBody>
          <a:bodyPr/>
          <a:lstStyle/>
          <a:p>
            <a:r>
              <a:rPr lang="en-US" altLang="ja-JP" dirty="0"/>
              <a:t>VM</a:t>
            </a:r>
            <a:r>
              <a:rPr lang="ja-JP" altLang="en-US"/>
              <a:t>の外で</a:t>
            </a:r>
            <a:r>
              <a:rPr lang="en-US" altLang="ja-JP" dirty="0"/>
              <a:t>IDS</a:t>
            </a:r>
            <a:r>
              <a:rPr lang="ja-JP" altLang="en-US"/>
              <a:t>を安全に動作させるための手法</a:t>
            </a:r>
            <a:endParaRPr lang="en-US" altLang="ja-JP" dirty="0"/>
          </a:p>
          <a:p>
            <a:pPr lvl="1"/>
            <a:r>
              <a:rPr lang="en-US" altLang="ja-JP" dirty="0"/>
              <a:t>VM</a:t>
            </a:r>
            <a:r>
              <a:rPr lang="ja-JP" altLang="en-US"/>
              <a:t>に侵入されても</a:t>
            </a:r>
            <a:r>
              <a:rPr lang="en-US" altLang="ja-JP" dirty="0"/>
              <a:t>IDS</a:t>
            </a:r>
            <a:r>
              <a:rPr lang="ja-JP" altLang="en-US"/>
              <a:t>を無効化されない</a:t>
            </a:r>
            <a:endParaRPr lang="en-US" altLang="ja-JP" dirty="0"/>
          </a:p>
          <a:p>
            <a:pPr lvl="1"/>
            <a:r>
              <a:rPr lang="ja-JP" altLang="en-US"/>
              <a:t>侵入者が</a:t>
            </a:r>
            <a:r>
              <a:rPr lang="en-US" altLang="ja-JP" dirty="0"/>
              <a:t>VM</a:t>
            </a:r>
            <a:r>
              <a:rPr lang="ja-JP" altLang="en-US"/>
              <a:t>の外にある</a:t>
            </a:r>
            <a:r>
              <a:rPr lang="en-US" altLang="ja-JP" dirty="0"/>
              <a:t>IDS</a:t>
            </a:r>
            <a:r>
              <a:rPr lang="ja-JP" altLang="en-US"/>
              <a:t>を攻撃するのは難しい</a:t>
            </a:r>
            <a:endParaRPr lang="en-US" altLang="ja-JP" dirty="0"/>
          </a:p>
          <a:p>
            <a:r>
              <a:rPr lang="en-JP" altLang="ja-JP" dirty="0"/>
              <a:t>IDS</a:t>
            </a:r>
            <a:r>
              <a:rPr lang="ja-JP" altLang="en-US"/>
              <a:t>は</a:t>
            </a:r>
            <a:r>
              <a:rPr lang="en-US" altLang="ja-JP" dirty="0"/>
              <a:t>VM</a:t>
            </a:r>
            <a:r>
              <a:rPr lang="ja-JP" altLang="en-US"/>
              <a:t>のメモリや仮想ディスク上のデータを解析</a:t>
            </a:r>
            <a:endParaRPr lang="en-US" altLang="ja-JP" dirty="0"/>
          </a:p>
          <a:p>
            <a:pPr lvl="1"/>
            <a:r>
              <a:rPr lang="ja-JP" altLang="en-US"/>
              <a:t>メモリ上の</a:t>
            </a:r>
            <a:r>
              <a:rPr lang="en-US" altLang="ja-JP" dirty="0"/>
              <a:t>OS</a:t>
            </a:r>
            <a:r>
              <a:rPr lang="ja-JP" altLang="en-US"/>
              <a:t>データを用いて攻撃を検知</a:t>
            </a:r>
            <a:endParaRPr lang="en-US" altLang="ja-JP" dirty="0"/>
          </a:p>
          <a:p>
            <a:pPr lvl="1"/>
            <a:r>
              <a:rPr lang="ja-JP" altLang="en-US"/>
              <a:t>仮想ディスク上のファイルに対する改ざんを検査</a:t>
            </a:r>
            <a:endParaRPr lang="en-US" altLang="ja-JP" dirty="0"/>
          </a:p>
        </p:txBody>
      </p:sp>
      <p:sp>
        <p:nvSpPr>
          <p:cNvPr id="4" name="Slide Number Placeholder 3">
            <a:extLst>
              <a:ext uri="{FF2B5EF4-FFF2-40B4-BE49-F238E27FC236}">
                <a16:creationId xmlns:a16="http://schemas.microsoft.com/office/drawing/2014/main" id="{45E146B1-C6B2-9444-8323-3B75B2621559}"/>
              </a:ext>
            </a:extLst>
          </p:cNvPr>
          <p:cNvSpPr>
            <a:spLocks noGrp="1"/>
          </p:cNvSpPr>
          <p:nvPr>
            <p:ph type="sldNum" sz="quarter" idx="12"/>
          </p:nvPr>
        </p:nvSpPr>
        <p:spPr/>
        <p:txBody>
          <a:bodyPr/>
          <a:lstStyle/>
          <a:p>
            <a:fld id="{3862EE38-F75A-9448-8243-6101B2857D65}" type="slidenum">
              <a:rPr lang="ja-JP" altLang="en-US" smtClean="0"/>
              <a:pPr/>
              <a:t>27</a:t>
            </a:fld>
            <a:endParaRPr lang="ja-JP" altLang="en-US" dirty="0"/>
          </a:p>
        </p:txBody>
      </p:sp>
      <p:sp>
        <p:nvSpPr>
          <p:cNvPr id="5" name="Cloud">
            <a:extLst>
              <a:ext uri="{FF2B5EF4-FFF2-40B4-BE49-F238E27FC236}">
                <a16:creationId xmlns:a16="http://schemas.microsoft.com/office/drawing/2014/main" id="{EDBF0A85-A0CE-004F-A255-1CF5EAC68EAE}"/>
              </a:ext>
            </a:extLst>
          </p:cNvPr>
          <p:cNvSpPr>
            <a:spLocks noChangeAspect="1" noEditPoints="1" noChangeArrowheads="1"/>
          </p:cNvSpPr>
          <p:nvPr/>
        </p:nvSpPr>
        <p:spPr bwMode="auto">
          <a:xfrm>
            <a:off x="2175130" y="4450887"/>
            <a:ext cx="5330516" cy="227058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nchor="ctr"/>
          <a:lstStyle/>
          <a:p>
            <a:pPr algn="ctr">
              <a:defRPr/>
            </a:pPr>
            <a:endParaRPr lang="en-US" altLang="ja-JP" dirty="0">
              <a:latin typeface="Arial" charset="0"/>
              <a:ea typeface="ＭＳ Ｐゴシック" charset="-128"/>
            </a:endParaRPr>
          </a:p>
        </p:txBody>
      </p:sp>
      <p:sp>
        <p:nvSpPr>
          <p:cNvPr id="6" name="テキスト ボックス 5">
            <a:extLst>
              <a:ext uri="{FF2B5EF4-FFF2-40B4-BE49-F238E27FC236}">
                <a16:creationId xmlns:a16="http://schemas.microsoft.com/office/drawing/2014/main" id="{B8D4771E-312C-CE45-B1F9-85A59326ED63}"/>
              </a:ext>
            </a:extLst>
          </p:cNvPr>
          <p:cNvSpPr txBox="1"/>
          <p:nvPr/>
        </p:nvSpPr>
        <p:spPr>
          <a:xfrm>
            <a:off x="5242325" y="4689933"/>
            <a:ext cx="714631" cy="461665"/>
          </a:xfrm>
          <a:prstGeom prst="rect">
            <a:avLst/>
          </a:prstGeom>
          <a:noFill/>
        </p:spPr>
        <p:txBody>
          <a:bodyPr wrap="square" rtlCol="0">
            <a:spAutoFit/>
          </a:bodyPr>
          <a:lstStyle/>
          <a:p>
            <a:r>
              <a:rPr kumimoji="1" lang="en-US" altLang="ja-JP" sz="2400" b="1" dirty="0"/>
              <a:t>VM</a:t>
            </a:r>
            <a:endParaRPr kumimoji="1" lang="ja-JP" altLang="en-US" sz="2400" b="1"/>
          </a:p>
        </p:txBody>
      </p:sp>
      <p:sp>
        <p:nvSpPr>
          <p:cNvPr id="12" name="角丸四角形 11">
            <a:extLst>
              <a:ext uri="{FF2B5EF4-FFF2-40B4-BE49-F238E27FC236}">
                <a16:creationId xmlns:a16="http://schemas.microsoft.com/office/drawing/2014/main" id="{6C45A326-691F-3643-BE0B-6FED95C2D805}"/>
              </a:ext>
            </a:extLst>
          </p:cNvPr>
          <p:cNvSpPr/>
          <p:nvPr/>
        </p:nvSpPr>
        <p:spPr>
          <a:xfrm>
            <a:off x="4697327" y="5086462"/>
            <a:ext cx="1803651" cy="999437"/>
          </a:xfrm>
          <a:prstGeom prst="roundRect">
            <a:avLst/>
          </a:prstGeom>
          <a:pattFill prst="pct10">
            <a:fgClr>
              <a:schemeClr val="tx1"/>
            </a:fgClr>
            <a:bgClr>
              <a:schemeClr val="accent2">
                <a:lumMod val="60000"/>
                <a:lumOff val="40000"/>
              </a:schemeClr>
            </a:bgClr>
          </a:pattFill>
          <a:ln w="5715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9" name="円形吹き出し 18">
            <a:extLst>
              <a:ext uri="{FF2B5EF4-FFF2-40B4-BE49-F238E27FC236}">
                <a16:creationId xmlns:a16="http://schemas.microsoft.com/office/drawing/2014/main" id="{64B7536A-F0A3-8744-B789-354E01E5C269}"/>
              </a:ext>
            </a:extLst>
          </p:cNvPr>
          <p:cNvSpPr/>
          <p:nvPr/>
        </p:nvSpPr>
        <p:spPr>
          <a:xfrm>
            <a:off x="7117757" y="4048031"/>
            <a:ext cx="2086317" cy="2121375"/>
          </a:xfrm>
          <a:prstGeom prst="wedgeEllipseCallout">
            <a:avLst>
              <a:gd name="adj1" fmla="val -98971"/>
              <a:gd name="adj2" fmla="val 27081"/>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grpSp>
        <p:nvGrpSpPr>
          <p:cNvPr id="7" name="Group 2822">
            <a:extLst>
              <a:ext uri="{FF2B5EF4-FFF2-40B4-BE49-F238E27FC236}">
                <a16:creationId xmlns:a16="http://schemas.microsoft.com/office/drawing/2014/main" id="{3E69B4F4-3460-0949-8B1E-9CDBFAAAC36B}"/>
              </a:ext>
            </a:extLst>
          </p:cNvPr>
          <p:cNvGrpSpPr>
            <a:grpSpLocks/>
          </p:cNvGrpSpPr>
          <p:nvPr/>
        </p:nvGrpSpPr>
        <p:grpSpPr bwMode="auto">
          <a:xfrm flipH="1">
            <a:off x="7642591" y="4732205"/>
            <a:ext cx="813681" cy="1226643"/>
            <a:chOff x="6777" y="1528"/>
            <a:chExt cx="719" cy="1064"/>
          </a:xfrm>
        </p:grpSpPr>
        <p:sp>
          <p:nvSpPr>
            <p:cNvPr id="8" name="Freeform 2823">
              <a:extLst>
                <a:ext uri="{FF2B5EF4-FFF2-40B4-BE49-F238E27FC236}">
                  <a16:creationId xmlns:a16="http://schemas.microsoft.com/office/drawing/2014/main" id="{59CD4A7C-DA47-1548-841C-FB16DE220DFA}"/>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9" name="Freeform 2824">
              <a:extLst>
                <a:ext uri="{FF2B5EF4-FFF2-40B4-BE49-F238E27FC236}">
                  <a16:creationId xmlns:a16="http://schemas.microsoft.com/office/drawing/2014/main" id="{0402D1DE-CCC6-FB48-B7F3-08AB35F9F9F2}"/>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0" name="Freeform 2825">
              <a:extLst>
                <a:ext uri="{FF2B5EF4-FFF2-40B4-BE49-F238E27FC236}">
                  <a16:creationId xmlns:a16="http://schemas.microsoft.com/office/drawing/2014/main" id="{A4A85068-4AE9-5A45-97AA-4D9CF18D0CF3}"/>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13" name="テキスト ボックス 12">
            <a:extLst>
              <a:ext uri="{FF2B5EF4-FFF2-40B4-BE49-F238E27FC236}">
                <a16:creationId xmlns:a16="http://schemas.microsoft.com/office/drawing/2014/main" id="{6540D083-3181-F346-ACED-9CE48F204CDF}"/>
              </a:ext>
            </a:extLst>
          </p:cNvPr>
          <p:cNvSpPr txBox="1"/>
          <p:nvPr/>
        </p:nvSpPr>
        <p:spPr>
          <a:xfrm>
            <a:off x="2870210" y="5333821"/>
            <a:ext cx="852551" cy="523220"/>
          </a:xfrm>
          <a:prstGeom prst="rect">
            <a:avLst/>
          </a:prstGeom>
          <a:solidFill>
            <a:schemeClr val="bg1"/>
          </a:solidFill>
          <a:ln w="25400">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16" name="直線矢印コネクタ 15">
            <a:extLst>
              <a:ext uri="{FF2B5EF4-FFF2-40B4-BE49-F238E27FC236}">
                <a16:creationId xmlns:a16="http://schemas.microsoft.com/office/drawing/2014/main" id="{F826A82A-269F-5846-8F80-B9265FEF0EB6}"/>
              </a:ext>
            </a:extLst>
          </p:cNvPr>
          <p:cNvCxnSpPr>
            <a:cxnSpLocks/>
            <a:endCxn id="12" idx="1"/>
          </p:cNvCxnSpPr>
          <p:nvPr/>
        </p:nvCxnSpPr>
        <p:spPr>
          <a:xfrm>
            <a:off x="3737189" y="5586180"/>
            <a:ext cx="960138" cy="1"/>
          </a:xfrm>
          <a:prstGeom prst="straightConnector1">
            <a:avLst/>
          </a:prstGeom>
          <a:ln w="539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D480073F-28D0-A949-88AF-12F76171E928}"/>
              </a:ext>
            </a:extLst>
          </p:cNvPr>
          <p:cNvSpPr txBox="1"/>
          <p:nvPr/>
        </p:nvSpPr>
        <p:spPr>
          <a:xfrm>
            <a:off x="3814980" y="5133766"/>
            <a:ext cx="766020" cy="400110"/>
          </a:xfrm>
          <a:prstGeom prst="rect">
            <a:avLst/>
          </a:prstGeom>
          <a:noFill/>
        </p:spPr>
        <p:txBody>
          <a:bodyPr wrap="square" rtlCol="0">
            <a:spAutoFit/>
          </a:bodyPr>
          <a:lstStyle/>
          <a:p>
            <a:r>
              <a:rPr kumimoji="1" lang="ja-JP" altLang="en-US" sz="2000" b="1"/>
              <a:t>監視</a:t>
            </a:r>
          </a:p>
        </p:txBody>
      </p:sp>
      <p:sp>
        <p:nvSpPr>
          <p:cNvPr id="18" name="テキスト ボックス 17">
            <a:extLst>
              <a:ext uri="{FF2B5EF4-FFF2-40B4-BE49-F238E27FC236}">
                <a16:creationId xmlns:a16="http://schemas.microsoft.com/office/drawing/2014/main" id="{ECADBB20-D03E-3047-89ED-FAA55294B875}"/>
              </a:ext>
            </a:extLst>
          </p:cNvPr>
          <p:cNvSpPr txBox="1"/>
          <p:nvPr/>
        </p:nvSpPr>
        <p:spPr>
          <a:xfrm>
            <a:off x="7628675" y="4287011"/>
            <a:ext cx="1277022" cy="461665"/>
          </a:xfrm>
          <a:prstGeom prst="rect">
            <a:avLst/>
          </a:prstGeom>
          <a:noFill/>
        </p:spPr>
        <p:txBody>
          <a:bodyPr wrap="square" rtlCol="0">
            <a:spAutoFit/>
          </a:bodyPr>
          <a:lstStyle/>
          <a:p>
            <a:r>
              <a:rPr lang="ja-JP" altLang="en-US" sz="2400" b="1"/>
              <a:t>侵入</a:t>
            </a:r>
            <a:r>
              <a:rPr kumimoji="1" lang="ja-JP" altLang="en-US" sz="2400" b="1"/>
              <a:t>者</a:t>
            </a:r>
          </a:p>
        </p:txBody>
      </p:sp>
      <p:sp>
        <p:nvSpPr>
          <p:cNvPr id="20" name="爆発 2 19">
            <a:extLst>
              <a:ext uri="{FF2B5EF4-FFF2-40B4-BE49-F238E27FC236}">
                <a16:creationId xmlns:a16="http://schemas.microsoft.com/office/drawing/2014/main" id="{AE6FD5D4-87E8-904A-8BDC-0B0C53F956CB}"/>
              </a:ext>
            </a:extLst>
          </p:cNvPr>
          <p:cNvSpPr/>
          <p:nvPr/>
        </p:nvSpPr>
        <p:spPr>
          <a:xfrm rot="2349062">
            <a:off x="5124361" y="5187212"/>
            <a:ext cx="954700" cy="913811"/>
          </a:xfrm>
          <a:prstGeom prst="irregularSeal2">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21" name="テキスト ボックス 20">
            <a:extLst>
              <a:ext uri="{FF2B5EF4-FFF2-40B4-BE49-F238E27FC236}">
                <a16:creationId xmlns:a16="http://schemas.microsoft.com/office/drawing/2014/main" id="{BC5E387A-E342-3B48-933D-713E59AC4152}"/>
              </a:ext>
            </a:extLst>
          </p:cNvPr>
          <p:cNvSpPr txBox="1"/>
          <p:nvPr/>
        </p:nvSpPr>
        <p:spPr>
          <a:xfrm>
            <a:off x="5256201" y="5487709"/>
            <a:ext cx="646331" cy="369332"/>
          </a:xfrm>
          <a:prstGeom prst="rect">
            <a:avLst/>
          </a:prstGeom>
          <a:noFill/>
        </p:spPr>
        <p:txBody>
          <a:bodyPr wrap="none" rtlCol="0">
            <a:spAutoFit/>
          </a:bodyPr>
          <a:lstStyle/>
          <a:p>
            <a:r>
              <a:rPr kumimoji="1" lang="ja-JP" altLang="en-US" b="1"/>
              <a:t>検知</a:t>
            </a:r>
          </a:p>
        </p:txBody>
      </p:sp>
    </p:spTree>
    <p:extLst>
      <p:ext uri="{BB962C8B-B14F-4D97-AF65-F5344CB8AC3E}">
        <p14:creationId xmlns:p14="http://schemas.microsoft.com/office/powerpoint/2010/main" val="10374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1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p:bld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17712-E8A4-6843-82F4-002B59949AA1}"/>
              </a:ext>
            </a:extLst>
          </p:cNvPr>
          <p:cNvSpPr>
            <a:spLocks noGrp="1"/>
          </p:cNvSpPr>
          <p:nvPr>
            <p:ph type="title"/>
          </p:nvPr>
        </p:nvSpPr>
        <p:spPr/>
        <p:txBody>
          <a:bodyPr/>
          <a:lstStyle/>
          <a:p>
            <a:r>
              <a:rPr lang="ja-JP" altLang="en-US"/>
              <a:t>監視対象</a:t>
            </a:r>
            <a:r>
              <a:rPr lang="en-US" altLang="ja-JP" dirty="0"/>
              <a:t>VM</a:t>
            </a:r>
            <a:r>
              <a:rPr lang="ja-JP" altLang="en-US"/>
              <a:t>の</a:t>
            </a:r>
            <a:r>
              <a:rPr lang="en-US" altLang="ja-JP" dirty="0"/>
              <a:t>SEV</a:t>
            </a:r>
            <a:r>
              <a:rPr lang="ja-JP" altLang="en-US"/>
              <a:t>への対応</a:t>
            </a:r>
            <a:endParaRPr lang="en-JP" dirty="0"/>
          </a:p>
        </p:txBody>
      </p:sp>
      <p:sp>
        <p:nvSpPr>
          <p:cNvPr id="3" name="Content Placeholder 2">
            <a:extLst>
              <a:ext uri="{FF2B5EF4-FFF2-40B4-BE49-F238E27FC236}">
                <a16:creationId xmlns:a16="http://schemas.microsoft.com/office/drawing/2014/main" id="{8FC6EF61-C0E3-A849-B76F-AA3676154D05}"/>
              </a:ext>
            </a:extLst>
          </p:cNvPr>
          <p:cNvSpPr>
            <a:spLocks noGrp="1"/>
          </p:cNvSpPr>
          <p:nvPr>
            <p:ph idx="1"/>
          </p:nvPr>
        </p:nvSpPr>
        <p:spPr/>
        <p:txBody>
          <a:bodyPr/>
          <a:lstStyle/>
          <a:p>
            <a:r>
              <a:rPr lang="en-US" altLang="ja-JP" dirty="0" err="1"/>
              <a:t>BitVisor</a:t>
            </a:r>
            <a:r>
              <a:rPr lang="ja-JP" altLang="en-US"/>
              <a:t>を利用する場合，監視対象</a:t>
            </a:r>
            <a:r>
              <a:rPr lang="en-US" altLang="ja-JP" dirty="0"/>
              <a:t>VM</a:t>
            </a:r>
            <a:r>
              <a:rPr lang="ja-JP" altLang="en-US"/>
              <a:t>に</a:t>
            </a:r>
            <a:r>
              <a:rPr lang="en-US" altLang="ja-JP" dirty="0"/>
              <a:t>SEV</a:t>
            </a:r>
            <a:r>
              <a:rPr lang="ja-JP" altLang="en-US"/>
              <a:t>を適用できていない</a:t>
            </a:r>
            <a:endParaRPr lang="en-US" altLang="ja-JP" dirty="0"/>
          </a:p>
          <a:p>
            <a:pPr lvl="1"/>
            <a:r>
              <a:rPr lang="en-US" altLang="ja-JP" dirty="0" err="1"/>
              <a:t>BitVisor</a:t>
            </a:r>
            <a:r>
              <a:rPr lang="ja-JP" altLang="en-US"/>
              <a:t>が</a:t>
            </a:r>
            <a:r>
              <a:rPr lang="en-US" altLang="ja-JP" dirty="0"/>
              <a:t>SEV</a:t>
            </a:r>
            <a:r>
              <a:rPr lang="ja-JP" altLang="en-US"/>
              <a:t>に対応していない</a:t>
            </a:r>
            <a:endParaRPr lang="en-US" altLang="ja-JP" dirty="0"/>
          </a:p>
          <a:p>
            <a:pPr lvl="1"/>
            <a:r>
              <a:rPr lang="ja-JP" altLang="en-US"/>
              <a:t>メモリが暗号化されると</a:t>
            </a:r>
            <a:r>
              <a:rPr lang="en-US" altLang="ja-JP" dirty="0"/>
              <a:t>CPU</a:t>
            </a:r>
            <a:r>
              <a:rPr lang="ja-JP" altLang="en-US"/>
              <a:t>の仮想化支援をエミュレートできない</a:t>
            </a:r>
            <a:endParaRPr lang="en-US" altLang="ja-JP" dirty="0"/>
          </a:p>
          <a:p>
            <a:r>
              <a:rPr lang="ja-JP" altLang="en-US"/>
              <a:t>ソフトウェアのみで内部</a:t>
            </a:r>
            <a:r>
              <a:rPr lang="en-US" altLang="ja-JP" dirty="0"/>
              <a:t>VM</a:t>
            </a:r>
            <a:r>
              <a:rPr lang="ja-JP" altLang="en-US"/>
              <a:t>を作成することも検討</a:t>
            </a:r>
            <a:endParaRPr lang="en-US" altLang="ja-JP" dirty="0"/>
          </a:p>
          <a:p>
            <a:pPr lvl="1"/>
            <a:r>
              <a:rPr lang="en-US" altLang="ja-JP" dirty="0"/>
              <a:t>Xen</a:t>
            </a:r>
            <a:r>
              <a:rPr lang="ja-JP" altLang="en-US"/>
              <a:t>を用いて準仮想化</a:t>
            </a:r>
            <a:r>
              <a:rPr lang="en-US" altLang="ja-JP" dirty="0"/>
              <a:t>VM</a:t>
            </a:r>
            <a:r>
              <a:rPr lang="ja-JP" altLang="en-US"/>
              <a:t>を内部</a:t>
            </a:r>
            <a:r>
              <a:rPr lang="en-US" altLang="ja-JP" dirty="0"/>
              <a:t>VM</a:t>
            </a:r>
            <a:r>
              <a:rPr lang="ja-JP" altLang="en-US"/>
              <a:t>として作成</a:t>
            </a:r>
            <a:endParaRPr lang="en-US" altLang="ja-JP" dirty="0"/>
          </a:p>
        </p:txBody>
      </p:sp>
      <p:sp>
        <p:nvSpPr>
          <p:cNvPr id="4" name="Slide Number Placeholder 3">
            <a:extLst>
              <a:ext uri="{FF2B5EF4-FFF2-40B4-BE49-F238E27FC236}">
                <a16:creationId xmlns:a16="http://schemas.microsoft.com/office/drawing/2014/main" id="{538D18CD-B3D9-BA48-8C82-E740652EC48B}"/>
              </a:ext>
            </a:extLst>
          </p:cNvPr>
          <p:cNvSpPr>
            <a:spLocks noGrp="1"/>
          </p:cNvSpPr>
          <p:nvPr>
            <p:ph type="sldNum" sz="quarter" idx="12"/>
          </p:nvPr>
        </p:nvSpPr>
        <p:spPr/>
        <p:txBody>
          <a:bodyPr/>
          <a:lstStyle/>
          <a:p>
            <a:fld id="{3862EE38-F75A-9448-8243-6101B2857D65}" type="slidenum">
              <a:rPr lang="ja-JP" altLang="en-US" smtClean="0"/>
              <a:pPr/>
              <a:t>28</a:t>
            </a:fld>
            <a:endParaRPr lang="ja-JP" altLang="en-US" dirty="0"/>
          </a:p>
        </p:txBody>
      </p:sp>
      <p:sp>
        <p:nvSpPr>
          <p:cNvPr id="6" name="角丸四角形 5">
            <a:extLst>
              <a:ext uri="{FF2B5EF4-FFF2-40B4-BE49-F238E27FC236}">
                <a16:creationId xmlns:a16="http://schemas.microsoft.com/office/drawing/2014/main" id="{0C348ECF-5596-F441-97E5-154D679E66BB}"/>
              </a:ext>
            </a:extLst>
          </p:cNvPr>
          <p:cNvSpPr/>
          <p:nvPr/>
        </p:nvSpPr>
        <p:spPr>
          <a:xfrm>
            <a:off x="3902054" y="4623219"/>
            <a:ext cx="3301386" cy="2098256"/>
          </a:xfrm>
          <a:prstGeom prst="roundRect">
            <a:avLst/>
          </a:prstGeom>
          <a:pattFill prst="pct5">
            <a:fgClr>
              <a:schemeClr val="tx1"/>
            </a:fgClr>
            <a:bgClr>
              <a:schemeClr val="accent2">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7" name="テキスト ボックス 6">
            <a:extLst>
              <a:ext uri="{FF2B5EF4-FFF2-40B4-BE49-F238E27FC236}">
                <a16:creationId xmlns:a16="http://schemas.microsoft.com/office/drawing/2014/main" id="{18DE524E-A56B-654E-9B7F-310E247BBD91}"/>
              </a:ext>
            </a:extLst>
          </p:cNvPr>
          <p:cNvSpPr txBox="1"/>
          <p:nvPr/>
        </p:nvSpPr>
        <p:spPr>
          <a:xfrm>
            <a:off x="4549635" y="4231626"/>
            <a:ext cx="1746361" cy="400110"/>
          </a:xfrm>
          <a:prstGeom prst="rect">
            <a:avLst/>
          </a:prstGeom>
          <a:noFill/>
        </p:spPr>
        <p:txBody>
          <a:bodyPr wrap="square" rtlCol="0">
            <a:spAutoFit/>
          </a:bodyPr>
          <a:lstStyle/>
          <a:p>
            <a:pPr algn="ctr"/>
            <a:r>
              <a:rPr kumimoji="1" lang="ja-JP" altLang="en-US" sz="2000" b="1"/>
              <a:t>監視対象</a:t>
            </a:r>
            <a:r>
              <a:rPr kumimoji="1" lang="en-US" altLang="ja-JP" sz="2000" b="1" dirty="0"/>
              <a:t>VM</a:t>
            </a:r>
            <a:endParaRPr kumimoji="1" lang="ja-JP" altLang="en-US" sz="2000" b="1"/>
          </a:p>
        </p:txBody>
      </p:sp>
      <p:sp>
        <p:nvSpPr>
          <p:cNvPr id="12" name="角丸四角形 11">
            <a:extLst>
              <a:ext uri="{FF2B5EF4-FFF2-40B4-BE49-F238E27FC236}">
                <a16:creationId xmlns:a16="http://schemas.microsoft.com/office/drawing/2014/main" id="{9CAD8635-B367-665C-D877-94982B735EF8}"/>
              </a:ext>
            </a:extLst>
          </p:cNvPr>
          <p:cNvSpPr/>
          <p:nvPr/>
        </p:nvSpPr>
        <p:spPr>
          <a:xfrm>
            <a:off x="4231683" y="5935061"/>
            <a:ext cx="2746587" cy="671030"/>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9" name="角丸四角形 8">
            <a:extLst>
              <a:ext uri="{FF2B5EF4-FFF2-40B4-BE49-F238E27FC236}">
                <a16:creationId xmlns:a16="http://schemas.microsoft.com/office/drawing/2014/main" id="{8095653F-22E5-194E-A53E-FF8E3EC98444}"/>
              </a:ext>
            </a:extLst>
          </p:cNvPr>
          <p:cNvSpPr/>
          <p:nvPr/>
        </p:nvSpPr>
        <p:spPr>
          <a:xfrm>
            <a:off x="4703662" y="6132326"/>
            <a:ext cx="1818948"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エージェント</a:t>
            </a:r>
            <a:endParaRPr lang="en-US" altLang="ja-JP" sz="2000" b="1" dirty="0">
              <a:solidFill>
                <a:schemeClr val="tx1"/>
              </a:solidFill>
            </a:endParaRPr>
          </a:p>
        </p:txBody>
      </p:sp>
      <p:sp>
        <p:nvSpPr>
          <p:cNvPr id="10" name="角丸四角形 9">
            <a:extLst>
              <a:ext uri="{FF2B5EF4-FFF2-40B4-BE49-F238E27FC236}">
                <a16:creationId xmlns:a16="http://schemas.microsoft.com/office/drawing/2014/main" id="{22CA8905-56FE-8647-95D9-3070CB24E45F}"/>
              </a:ext>
            </a:extLst>
          </p:cNvPr>
          <p:cNvSpPr/>
          <p:nvPr/>
        </p:nvSpPr>
        <p:spPr>
          <a:xfrm>
            <a:off x="4231684" y="4882648"/>
            <a:ext cx="2746587" cy="828527"/>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1" name="テキスト ボックス 10">
            <a:extLst>
              <a:ext uri="{FF2B5EF4-FFF2-40B4-BE49-F238E27FC236}">
                <a16:creationId xmlns:a16="http://schemas.microsoft.com/office/drawing/2014/main" id="{393444D6-5D8A-F643-9B14-19E00E45E302}"/>
              </a:ext>
            </a:extLst>
          </p:cNvPr>
          <p:cNvSpPr txBox="1"/>
          <p:nvPr/>
        </p:nvSpPr>
        <p:spPr>
          <a:xfrm>
            <a:off x="4377263" y="4685319"/>
            <a:ext cx="1235873" cy="369332"/>
          </a:xfrm>
          <a:prstGeom prst="rect">
            <a:avLst/>
          </a:prstGeom>
          <a:solidFill>
            <a:schemeClr val="bg1"/>
          </a:solidFill>
          <a:ln w="19050">
            <a:solidFill>
              <a:schemeClr val="tx1"/>
            </a:solidFill>
          </a:ln>
        </p:spPr>
        <p:txBody>
          <a:bodyPr wrap="square" rtlCol="0">
            <a:spAutoFit/>
          </a:bodyPr>
          <a:lstStyle/>
          <a:p>
            <a:r>
              <a:rPr kumimoji="1" lang="ja-JP" altLang="en-US" b="1"/>
              <a:t>内部</a:t>
            </a:r>
            <a:r>
              <a:rPr kumimoji="1" lang="en-US" altLang="ja-JP" b="1" dirty="0"/>
              <a:t>VM</a:t>
            </a:r>
            <a:endParaRPr kumimoji="1" lang="ja-JP" altLang="en-US" b="1"/>
          </a:p>
        </p:txBody>
      </p:sp>
      <p:sp>
        <p:nvSpPr>
          <p:cNvPr id="13" name="角丸四角形 12">
            <a:extLst>
              <a:ext uri="{FF2B5EF4-FFF2-40B4-BE49-F238E27FC236}">
                <a16:creationId xmlns:a16="http://schemas.microsoft.com/office/drawing/2014/main" id="{C14F520B-DE46-2249-BBDA-9954591D9E82}"/>
              </a:ext>
            </a:extLst>
          </p:cNvPr>
          <p:cNvSpPr/>
          <p:nvPr/>
        </p:nvSpPr>
        <p:spPr>
          <a:xfrm>
            <a:off x="4619171" y="5135000"/>
            <a:ext cx="1971610" cy="422578"/>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システム</a:t>
            </a:r>
            <a:endParaRPr kumimoji="1" lang="ja-JP" altLang="en-US" sz="2000" b="1">
              <a:solidFill>
                <a:schemeClr val="tx1"/>
              </a:solidFill>
            </a:endParaRPr>
          </a:p>
        </p:txBody>
      </p:sp>
      <p:cxnSp>
        <p:nvCxnSpPr>
          <p:cNvPr id="14" name="直線矢印コネクタ 13">
            <a:extLst>
              <a:ext uri="{FF2B5EF4-FFF2-40B4-BE49-F238E27FC236}">
                <a16:creationId xmlns:a16="http://schemas.microsoft.com/office/drawing/2014/main" id="{80F5448F-BF44-AE40-AC23-3E1C31AE5937}"/>
              </a:ext>
            </a:extLst>
          </p:cNvPr>
          <p:cNvCxnSpPr>
            <a:cxnSpLocks/>
          </p:cNvCxnSpPr>
          <p:nvPr/>
        </p:nvCxnSpPr>
        <p:spPr>
          <a:xfrm flipH="1" flipV="1">
            <a:off x="6047911" y="5582239"/>
            <a:ext cx="2719" cy="573938"/>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8C137F0A-6E71-961A-B09B-0ED47AF462F7}"/>
              </a:ext>
            </a:extLst>
          </p:cNvPr>
          <p:cNvSpPr txBox="1"/>
          <p:nvPr/>
        </p:nvSpPr>
        <p:spPr>
          <a:xfrm>
            <a:off x="4006513" y="5767149"/>
            <a:ext cx="1818947" cy="307777"/>
          </a:xfrm>
          <a:prstGeom prst="rect">
            <a:avLst/>
          </a:prstGeom>
          <a:solidFill>
            <a:schemeClr val="accent1">
              <a:lumMod val="40000"/>
              <a:lumOff val="60000"/>
            </a:schemeClr>
          </a:solidFill>
          <a:ln w="19050">
            <a:solidFill>
              <a:schemeClr val="tx1"/>
            </a:solidFill>
          </a:ln>
        </p:spPr>
        <p:txBody>
          <a:bodyPr wrap="square" rtlCol="0">
            <a:spAutoFit/>
          </a:bodyPr>
          <a:lstStyle/>
          <a:p>
            <a:r>
              <a:rPr kumimoji="1" lang="en-US" altLang="ja-JP" sz="1400" b="1" dirty="0"/>
              <a:t>Xen</a:t>
            </a:r>
            <a:r>
              <a:rPr kumimoji="1" lang="ja-JP" altLang="en-US" sz="1400" b="1"/>
              <a:t>ハイパーバイザ</a:t>
            </a:r>
          </a:p>
        </p:txBody>
      </p:sp>
    </p:spTree>
    <p:extLst>
      <p:ext uri="{BB962C8B-B14F-4D97-AF65-F5344CB8AC3E}">
        <p14:creationId xmlns:p14="http://schemas.microsoft.com/office/powerpoint/2010/main" val="21919984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US" altLang="ja-JP" dirty="0"/>
              <a:t>OS</a:t>
            </a:r>
            <a:r>
              <a:rPr lang="ja-JP" altLang="en-US"/>
              <a:t>内エージェントの性能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en-US" altLang="ja-JP" dirty="0"/>
              <a:t>VM</a:t>
            </a:r>
            <a:r>
              <a:rPr lang="ja-JP" altLang="en-US"/>
              <a:t>内の</a:t>
            </a:r>
            <a:r>
              <a:rPr lang="en-US" altLang="ja-JP" dirty="0"/>
              <a:t>OS</a:t>
            </a:r>
            <a:r>
              <a:rPr lang="ja-JP" altLang="en-US"/>
              <a:t>バージョンの取得性能を測定</a:t>
            </a:r>
            <a:endParaRPr lang="en-US" altLang="ja-JP" dirty="0"/>
          </a:p>
          <a:p>
            <a:pPr lvl="1"/>
            <a:r>
              <a:rPr lang="ja-JP" altLang="en-US"/>
              <a:t>仮想ネットワークを用いた場合は</a:t>
            </a:r>
            <a:r>
              <a:rPr lang="en-US" altLang="ja-JP" dirty="0"/>
              <a:t>SEV</a:t>
            </a:r>
            <a:r>
              <a:rPr lang="ja-JP" altLang="en-US"/>
              <a:t>の影響により性能が低下</a:t>
            </a:r>
            <a:endParaRPr lang="en-US" altLang="ja-JP" dirty="0"/>
          </a:p>
          <a:p>
            <a:pPr lvl="1"/>
            <a:r>
              <a:rPr lang="ja-JP" altLang="en-US"/>
              <a:t>共有メモリを用いると</a:t>
            </a:r>
            <a:r>
              <a:rPr lang="en-US" altLang="ja-JP" dirty="0"/>
              <a:t>SEV</a:t>
            </a:r>
            <a:r>
              <a:rPr lang="ja-JP" altLang="en-US"/>
              <a:t>の影響はなく、</a:t>
            </a:r>
            <a:r>
              <a:rPr lang="en-US" altLang="ja-JP" dirty="0"/>
              <a:t>0.1ms</a:t>
            </a:r>
            <a:r>
              <a:rPr lang="ja-JP" altLang="en-US"/>
              <a:t>高速化</a:t>
            </a:r>
            <a:endParaRPr lang="en-US" altLang="ja-JP" dirty="0"/>
          </a:p>
          <a:p>
            <a:r>
              <a:rPr lang="en-US" altLang="ja-JP" dirty="0"/>
              <a:t>VM</a:t>
            </a:r>
            <a:r>
              <a:rPr lang="ja-JP" altLang="en-US"/>
              <a:t>内のプロセス一覧の取得性能を測定</a:t>
            </a:r>
            <a:endParaRPr lang="en-US" altLang="ja-JP" dirty="0"/>
          </a:p>
          <a:p>
            <a:pPr lvl="1"/>
            <a:r>
              <a:rPr lang="en-US" altLang="ja-JP" dirty="0" err="1"/>
              <a:t>virtio</a:t>
            </a:r>
            <a:r>
              <a:rPr lang="ja-JP" altLang="en-US"/>
              <a:t>を用いてネットワーク通信を行った場合だけ</a:t>
            </a:r>
            <a:r>
              <a:rPr lang="en-US" altLang="ja-JP" dirty="0"/>
              <a:t>SEV</a:t>
            </a:r>
            <a:r>
              <a:rPr lang="ja-JP" altLang="en-US"/>
              <a:t>の影響が大きい</a:t>
            </a:r>
            <a:endParaRPr lang="en-US" altLang="ja-JP" dirty="0"/>
          </a:p>
          <a:p>
            <a:pPr lvl="1"/>
            <a:r>
              <a:rPr lang="ja-JP" altLang="en-US"/>
              <a:t>共有メモリを用いると</a:t>
            </a:r>
            <a:r>
              <a:rPr lang="en-US" altLang="ja-JP" dirty="0"/>
              <a:t>25%</a:t>
            </a:r>
            <a:r>
              <a:rPr lang="ja-JP" altLang="en-US"/>
              <a:t>高速化</a:t>
            </a:r>
            <a:endParaRPr lang="en-US" altLang="ja-JP" dirty="0"/>
          </a:p>
          <a:p>
            <a:pPr lvl="1"/>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29</a:t>
            </a:fld>
            <a:endParaRPr lang="ja-JP" altLang="en-US" dirty="0"/>
          </a:p>
        </p:txBody>
      </p:sp>
      <p:graphicFrame>
        <p:nvGraphicFramePr>
          <p:cNvPr id="17" name="グラフ 16">
            <a:extLst>
              <a:ext uri="{FF2B5EF4-FFF2-40B4-BE49-F238E27FC236}">
                <a16:creationId xmlns:a16="http://schemas.microsoft.com/office/drawing/2014/main" id="{21324FBB-EC32-C270-DDE2-F699E1A34863}"/>
              </a:ext>
            </a:extLst>
          </p:cNvPr>
          <p:cNvGraphicFramePr>
            <a:graphicFrameLocks/>
          </p:cNvGraphicFramePr>
          <p:nvPr/>
        </p:nvGraphicFramePr>
        <p:xfrm>
          <a:off x="5754995" y="4254500"/>
          <a:ext cx="5272151" cy="2466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17">
            <a:extLst>
              <a:ext uri="{FF2B5EF4-FFF2-40B4-BE49-F238E27FC236}">
                <a16:creationId xmlns:a16="http://schemas.microsoft.com/office/drawing/2014/main" id="{62B6A45B-DC36-BF5F-C109-C79678CC580C}"/>
              </a:ext>
            </a:extLst>
          </p:cNvPr>
          <p:cNvGraphicFramePr>
            <a:graphicFrameLocks/>
          </p:cNvGraphicFramePr>
          <p:nvPr/>
        </p:nvGraphicFramePr>
        <p:xfrm>
          <a:off x="482844" y="4239022"/>
          <a:ext cx="5272151" cy="2497932"/>
        </p:xfrm>
        <a:graphic>
          <a:graphicData uri="http://schemas.openxmlformats.org/drawingml/2006/chart">
            <c:chart xmlns:c="http://schemas.openxmlformats.org/drawingml/2006/chart" xmlns:r="http://schemas.openxmlformats.org/officeDocument/2006/relationships" r:id="rId4"/>
          </a:graphicData>
        </a:graphic>
      </p:graphicFrame>
      <p:sp>
        <p:nvSpPr>
          <p:cNvPr id="11" name="Oval 10">
            <a:extLst>
              <a:ext uri="{FF2B5EF4-FFF2-40B4-BE49-F238E27FC236}">
                <a16:creationId xmlns:a16="http://schemas.microsoft.com/office/drawing/2014/main" id="{1C6434FA-223D-A6BE-774A-291AF31CEF77}"/>
              </a:ext>
            </a:extLst>
          </p:cNvPr>
          <p:cNvSpPr/>
          <p:nvPr/>
        </p:nvSpPr>
        <p:spPr>
          <a:xfrm>
            <a:off x="1536030" y="4723201"/>
            <a:ext cx="922588" cy="622823"/>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JP">
              <a:solidFill>
                <a:srgbClr val="FF0000"/>
              </a:solidFill>
            </a:endParaRPr>
          </a:p>
        </p:txBody>
      </p:sp>
      <p:sp>
        <p:nvSpPr>
          <p:cNvPr id="12" name="Oval 11">
            <a:extLst>
              <a:ext uri="{FF2B5EF4-FFF2-40B4-BE49-F238E27FC236}">
                <a16:creationId xmlns:a16="http://schemas.microsoft.com/office/drawing/2014/main" id="{7E72C0EA-B547-F817-1A9E-41D0EE1910A1}"/>
              </a:ext>
            </a:extLst>
          </p:cNvPr>
          <p:cNvSpPr/>
          <p:nvPr/>
        </p:nvSpPr>
        <p:spPr>
          <a:xfrm>
            <a:off x="3450733" y="4555642"/>
            <a:ext cx="922588" cy="622823"/>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JP">
              <a:solidFill>
                <a:srgbClr val="FF0000"/>
              </a:solidFill>
            </a:endParaRPr>
          </a:p>
        </p:txBody>
      </p:sp>
      <p:cxnSp>
        <p:nvCxnSpPr>
          <p:cNvPr id="14" name="Straight Arrow Connector 13">
            <a:extLst>
              <a:ext uri="{FF2B5EF4-FFF2-40B4-BE49-F238E27FC236}">
                <a16:creationId xmlns:a16="http://schemas.microsoft.com/office/drawing/2014/main" id="{EF2BB03E-DA16-CA26-3574-856BCEFA666A}"/>
              </a:ext>
            </a:extLst>
          </p:cNvPr>
          <p:cNvCxnSpPr>
            <a:cxnSpLocks/>
          </p:cNvCxnSpPr>
          <p:nvPr/>
        </p:nvCxnSpPr>
        <p:spPr>
          <a:xfrm flipH="1">
            <a:off x="2635371" y="5291523"/>
            <a:ext cx="2007362" cy="0"/>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0FD79BE-3483-B503-B452-715FF1AF6CAA}"/>
              </a:ext>
            </a:extLst>
          </p:cNvPr>
          <p:cNvCxnSpPr>
            <a:cxnSpLocks/>
          </p:cNvCxnSpPr>
          <p:nvPr/>
        </p:nvCxnSpPr>
        <p:spPr>
          <a:xfrm flipV="1">
            <a:off x="2614281" y="4920396"/>
            <a:ext cx="713119" cy="7193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13">
            <a:extLst>
              <a:ext uri="{FF2B5EF4-FFF2-40B4-BE49-F238E27FC236}">
                <a16:creationId xmlns:a16="http://schemas.microsoft.com/office/drawing/2014/main" id="{100FDD7D-FA10-C0B4-0E78-8A5133A7DFC1}"/>
              </a:ext>
            </a:extLst>
          </p:cNvPr>
          <p:cNvCxnSpPr>
            <a:cxnSpLocks/>
          </p:cNvCxnSpPr>
          <p:nvPr/>
        </p:nvCxnSpPr>
        <p:spPr>
          <a:xfrm flipH="1">
            <a:off x="7427900" y="4920396"/>
            <a:ext cx="1984408" cy="371127"/>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13">
            <a:extLst>
              <a:ext uri="{FF2B5EF4-FFF2-40B4-BE49-F238E27FC236}">
                <a16:creationId xmlns:a16="http://schemas.microsoft.com/office/drawing/2014/main" id="{95EFA976-DBC2-8976-3309-AB065688FE89}"/>
              </a:ext>
            </a:extLst>
          </p:cNvPr>
          <p:cNvCxnSpPr>
            <a:cxnSpLocks/>
          </p:cNvCxnSpPr>
          <p:nvPr/>
        </p:nvCxnSpPr>
        <p:spPr>
          <a:xfrm flipH="1" flipV="1">
            <a:off x="7012346" y="4926769"/>
            <a:ext cx="870056" cy="41925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13">
            <a:extLst>
              <a:ext uri="{FF2B5EF4-FFF2-40B4-BE49-F238E27FC236}">
                <a16:creationId xmlns:a16="http://schemas.microsoft.com/office/drawing/2014/main" id="{93944ACD-D388-88F7-DEDF-8D77A1F4AA25}"/>
              </a:ext>
            </a:extLst>
          </p:cNvPr>
          <p:cNvCxnSpPr>
            <a:cxnSpLocks/>
          </p:cNvCxnSpPr>
          <p:nvPr/>
        </p:nvCxnSpPr>
        <p:spPr>
          <a:xfrm flipH="1" flipV="1">
            <a:off x="8965462" y="4929649"/>
            <a:ext cx="862400" cy="41637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673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1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10"/>
                                        <p:tgtEl>
                                          <p:spTgt spid="14"/>
                                        </p:tgtEl>
                                      </p:cBhvr>
                                    </p:animEffect>
                                  </p:childTnLst>
                                </p:cTn>
                              </p:par>
                              <p:par>
                                <p:cTn id="19" presetID="10" presetClass="exit" presetSubtype="0" fill="hold" grpId="1" nodeType="withEffect">
                                  <p:stCondLst>
                                    <p:cond delay="0"/>
                                  </p:stCondLst>
                                  <p:childTnLst>
                                    <p:animEffect transition="out" filter="fade">
                                      <p:cBhvr>
                                        <p:cTn id="20" dur="10"/>
                                        <p:tgtEl>
                                          <p:spTgt spid="11"/>
                                        </p:tgtEl>
                                      </p:cBhvr>
                                    </p:animEffect>
                                    <p:set>
                                      <p:cBhvr>
                                        <p:cTn id="21" dur="1" fill="hold">
                                          <p:stCondLst>
                                            <p:cond delay="9"/>
                                          </p:stCondLst>
                                        </p:cTn>
                                        <p:tgtEl>
                                          <p:spTgt spid="11"/>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10"/>
                                        <p:tgtEl>
                                          <p:spTgt spid="24"/>
                                        </p:tgtEl>
                                      </p:cBhvr>
                                    </p:animEffect>
                                    <p:set>
                                      <p:cBhvr>
                                        <p:cTn id="24" dur="1" fill="hold">
                                          <p:stCondLst>
                                            <p:cond delay="9"/>
                                          </p:stCondLst>
                                        </p:cTn>
                                        <p:tgtEl>
                                          <p:spTgt spid="24"/>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10"/>
                                        <p:tgtEl>
                                          <p:spTgt spid="12"/>
                                        </p:tgtEl>
                                      </p:cBhvr>
                                    </p:animEffect>
                                    <p:set>
                                      <p:cBhvr>
                                        <p:cTn id="27" dur="1" fill="hold">
                                          <p:stCondLst>
                                            <p:cond delay="9"/>
                                          </p:stCondLst>
                                        </p:cTn>
                                        <p:tgtEl>
                                          <p:spTgt spid="1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10"/>
                                        <p:tgtEl>
                                          <p:spTgt spid="26"/>
                                        </p:tgtEl>
                                      </p:cBhvr>
                                    </p:animEffect>
                                  </p:childTnLst>
                                </p:cTn>
                              </p:par>
                              <p:par>
                                <p:cTn id="33" presetID="10" presetClass="exit" presetSubtype="0" fill="hold" nodeType="withEffect">
                                  <p:stCondLst>
                                    <p:cond delay="0"/>
                                  </p:stCondLst>
                                  <p:childTnLst>
                                    <p:animEffect transition="out" filter="fade">
                                      <p:cBhvr>
                                        <p:cTn id="34" dur="10"/>
                                        <p:tgtEl>
                                          <p:spTgt spid="14"/>
                                        </p:tgtEl>
                                      </p:cBhvr>
                                    </p:animEffect>
                                    <p:set>
                                      <p:cBhvr>
                                        <p:cTn id="35" dur="1" fill="hold">
                                          <p:stCondLst>
                                            <p:cond delay="9"/>
                                          </p:stCondLst>
                                        </p:cTn>
                                        <p:tgtEl>
                                          <p:spTgt spid="1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fade">
                                      <p:cBhvr>
                                        <p:cTn id="40" dur="10"/>
                                        <p:tgtEl>
                                          <p:spTgt spid="34"/>
                                        </p:tgtEl>
                                      </p:cBhvr>
                                    </p:animEffect>
                                  </p:childTnLst>
                                </p:cTn>
                              </p:par>
                              <p:par>
                                <p:cTn id="41" presetID="10" presetClass="entr" presetSubtype="0" fill="hold" nodeType="with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fade">
                                      <p:cBhvr>
                                        <p:cTn id="43" dur="10"/>
                                        <p:tgtEl>
                                          <p:spTgt spid="36"/>
                                        </p:tgtEl>
                                      </p:cBhvr>
                                    </p:animEffect>
                                  </p:childTnLst>
                                </p:cTn>
                              </p:par>
                              <p:par>
                                <p:cTn id="44" presetID="10" presetClass="exit" presetSubtype="0" fill="hold" nodeType="withEffect">
                                  <p:stCondLst>
                                    <p:cond delay="0"/>
                                  </p:stCondLst>
                                  <p:childTnLst>
                                    <p:animEffect transition="out" filter="fade">
                                      <p:cBhvr>
                                        <p:cTn id="45" dur="10"/>
                                        <p:tgtEl>
                                          <p:spTgt spid="26"/>
                                        </p:tgtEl>
                                      </p:cBhvr>
                                    </p:animEffect>
                                    <p:set>
                                      <p:cBhvr>
                                        <p:cTn id="46" dur="1" fill="hold">
                                          <p:stCondLst>
                                            <p:cond delay="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9C26C7-A19F-1447-B377-D229C332A0C8}"/>
              </a:ext>
            </a:extLst>
          </p:cNvPr>
          <p:cNvSpPr>
            <a:spLocks noGrp="1"/>
          </p:cNvSpPr>
          <p:nvPr>
            <p:ph type="title"/>
          </p:nvPr>
        </p:nvSpPr>
        <p:spPr/>
        <p:txBody>
          <a:bodyPr/>
          <a:lstStyle/>
          <a:p>
            <a:r>
              <a:rPr lang="en-US" altLang="ja-JP" dirty="0"/>
              <a:t>AMD SEV</a:t>
            </a:r>
            <a:r>
              <a:rPr lang="ja-JP" altLang="en-US"/>
              <a:t>を用いたメモリ暗号化</a:t>
            </a:r>
            <a:endParaRPr kumimoji="1" lang="ja-JP" altLang="en-US"/>
          </a:p>
        </p:txBody>
      </p:sp>
      <p:sp>
        <p:nvSpPr>
          <p:cNvPr id="3" name="コンテンツ プレースホルダー 2">
            <a:extLst>
              <a:ext uri="{FF2B5EF4-FFF2-40B4-BE49-F238E27FC236}">
                <a16:creationId xmlns:a16="http://schemas.microsoft.com/office/drawing/2014/main" id="{F9DEF989-D105-6740-9BC5-E954C49AE8DD}"/>
              </a:ext>
            </a:extLst>
          </p:cNvPr>
          <p:cNvSpPr>
            <a:spLocks noGrp="1"/>
          </p:cNvSpPr>
          <p:nvPr>
            <p:ph idx="1"/>
          </p:nvPr>
        </p:nvSpPr>
        <p:spPr/>
        <p:txBody>
          <a:bodyPr/>
          <a:lstStyle/>
          <a:p>
            <a:r>
              <a:rPr lang="en-US" altLang="ja-JP" dirty="0"/>
              <a:t>AMD</a:t>
            </a:r>
            <a:r>
              <a:rPr lang="ja-JP" altLang="en-US"/>
              <a:t>製</a:t>
            </a:r>
            <a:r>
              <a:rPr lang="en-US" altLang="ja-JP" dirty="0"/>
              <a:t>CPU</a:t>
            </a:r>
            <a:r>
              <a:rPr lang="ja-JP" altLang="en-US"/>
              <a:t>は</a:t>
            </a:r>
            <a:r>
              <a:rPr lang="en-US" altLang="ja-JP" dirty="0">
                <a:solidFill>
                  <a:srgbClr val="FF0000"/>
                </a:solidFill>
              </a:rPr>
              <a:t>SEV</a:t>
            </a:r>
            <a:r>
              <a:rPr lang="ja-JP" altLang="en-US"/>
              <a:t>と呼ばれるセキュリティ機構を提供</a:t>
            </a:r>
            <a:endParaRPr lang="en-US" altLang="ja-JP" dirty="0"/>
          </a:p>
          <a:p>
            <a:pPr lvl="1"/>
            <a:r>
              <a:rPr lang="en-US" altLang="ja-JP" dirty="0"/>
              <a:t>VM</a:t>
            </a:r>
            <a:r>
              <a:rPr lang="ja-JP" altLang="en-US"/>
              <a:t>のメモリを透過的に暗号化</a:t>
            </a:r>
            <a:endParaRPr lang="en-US" altLang="ja-JP" dirty="0"/>
          </a:p>
          <a:p>
            <a:pPr lvl="1"/>
            <a:r>
              <a:rPr lang="en-US" altLang="ja-JP" dirty="0"/>
              <a:t>VM</a:t>
            </a:r>
            <a:r>
              <a:rPr lang="ja-JP" altLang="en-US"/>
              <a:t>ごとに異なる暗号鍵を用いる</a:t>
            </a:r>
            <a:endParaRPr lang="en-US" altLang="ja-JP" dirty="0"/>
          </a:p>
          <a:p>
            <a:pPr lvl="1"/>
            <a:r>
              <a:rPr lang="en-US" altLang="ja-JP" dirty="0"/>
              <a:t>VM</a:t>
            </a:r>
            <a:r>
              <a:rPr lang="ja-JP" altLang="en-US"/>
              <a:t>内でデータが書き込まれる際に暗号化、読み込まれる際に復号化</a:t>
            </a:r>
            <a:endParaRPr lang="en-US" altLang="ja-JP" dirty="0"/>
          </a:p>
          <a:p>
            <a:r>
              <a:rPr lang="ja-JP" altLang="en-US"/>
              <a:t>クラウド内の内部犯でさえ</a:t>
            </a:r>
            <a:r>
              <a:rPr lang="en-US" altLang="ja-JP" dirty="0"/>
              <a:t>VM</a:t>
            </a:r>
            <a:r>
              <a:rPr lang="ja-JP" altLang="en-US"/>
              <a:t>のメモリを盗聴することはできない</a:t>
            </a:r>
            <a:endParaRPr lang="en-US" altLang="ja-JP" dirty="0"/>
          </a:p>
          <a:p>
            <a:pPr lvl="1"/>
            <a:r>
              <a:rPr lang="en-US" altLang="ja-JP" dirty="0"/>
              <a:t>CPU</a:t>
            </a:r>
            <a:r>
              <a:rPr lang="ja-JP" altLang="en-US"/>
              <a:t>内の暗号鍵は取り出せない</a:t>
            </a:r>
            <a:endParaRPr lang="en-US" altLang="ja-JP" dirty="0"/>
          </a:p>
          <a:p>
            <a:endParaRPr kumimoji="1" lang="ja-JP" altLang="en-US"/>
          </a:p>
        </p:txBody>
      </p:sp>
      <p:sp>
        <p:nvSpPr>
          <p:cNvPr id="4" name="スライド番号プレースホルダー 3">
            <a:extLst>
              <a:ext uri="{FF2B5EF4-FFF2-40B4-BE49-F238E27FC236}">
                <a16:creationId xmlns:a16="http://schemas.microsoft.com/office/drawing/2014/main" id="{23EE5783-B379-CB47-ABBD-231EC9E9506E}"/>
              </a:ext>
            </a:extLst>
          </p:cNvPr>
          <p:cNvSpPr>
            <a:spLocks noGrp="1"/>
          </p:cNvSpPr>
          <p:nvPr>
            <p:ph type="sldNum" sz="quarter" idx="12"/>
          </p:nvPr>
        </p:nvSpPr>
        <p:spPr/>
        <p:txBody>
          <a:bodyPr/>
          <a:lstStyle/>
          <a:p>
            <a:fld id="{3862EE38-F75A-9448-8243-6101B2857D65}" type="slidenum">
              <a:rPr lang="ja-JP" altLang="en-US" smtClean="0"/>
              <a:pPr/>
              <a:t>3</a:t>
            </a:fld>
            <a:endParaRPr lang="ja-JP" altLang="en-US" dirty="0"/>
          </a:p>
        </p:txBody>
      </p:sp>
      <p:sp>
        <p:nvSpPr>
          <p:cNvPr id="5" name="Cloud">
            <a:extLst>
              <a:ext uri="{FF2B5EF4-FFF2-40B4-BE49-F238E27FC236}">
                <a16:creationId xmlns:a16="http://schemas.microsoft.com/office/drawing/2014/main" id="{5528C167-FB1E-ED45-9614-B0E987EF924F}"/>
              </a:ext>
            </a:extLst>
          </p:cNvPr>
          <p:cNvSpPr>
            <a:spLocks noChangeAspect="1" noEditPoints="1" noChangeArrowheads="1"/>
          </p:cNvSpPr>
          <p:nvPr/>
        </p:nvSpPr>
        <p:spPr bwMode="auto">
          <a:xfrm>
            <a:off x="3245893" y="4354295"/>
            <a:ext cx="6736307" cy="254671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nchor="ctr"/>
          <a:lstStyle/>
          <a:p>
            <a:pPr algn="ctr">
              <a:defRPr/>
            </a:pPr>
            <a:endParaRPr lang="en-US" altLang="ja-JP" b="1" dirty="0">
              <a:latin typeface="Arial" charset="0"/>
              <a:ea typeface="ＭＳ Ｐゴシック" charset="-128"/>
            </a:endParaRPr>
          </a:p>
        </p:txBody>
      </p:sp>
      <p:pic>
        <p:nvPicPr>
          <p:cNvPr id="6" name="Picture 39" descr="F:\EndUser.pct">
            <a:extLst>
              <a:ext uri="{FF2B5EF4-FFF2-40B4-BE49-F238E27FC236}">
                <a16:creationId xmlns:a16="http://schemas.microsoft.com/office/drawing/2014/main" id="{1D023B97-785C-474D-9054-1A81D0DE10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8394" y="4939806"/>
            <a:ext cx="903014" cy="1199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F5E531AA-974A-3849-B9B2-7822F56E362C}"/>
              </a:ext>
            </a:extLst>
          </p:cNvPr>
          <p:cNvSpPr txBox="1"/>
          <p:nvPr/>
        </p:nvSpPr>
        <p:spPr>
          <a:xfrm>
            <a:off x="1876250" y="4565820"/>
            <a:ext cx="915434" cy="369332"/>
          </a:xfrm>
          <a:prstGeom prst="rect">
            <a:avLst/>
          </a:prstGeom>
          <a:noFill/>
        </p:spPr>
        <p:txBody>
          <a:bodyPr wrap="square" rtlCol="0">
            <a:spAutoFit/>
          </a:bodyPr>
          <a:lstStyle/>
          <a:p>
            <a:r>
              <a:rPr kumimoji="1" lang="ja-JP" altLang="en-US" b="1"/>
              <a:t>ユーザ</a:t>
            </a:r>
          </a:p>
        </p:txBody>
      </p:sp>
      <p:sp>
        <p:nvSpPr>
          <p:cNvPr id="8" name="角丸四角形 7">
            <a:extLst>
              <a:ext uri="{FF2B5EF4-FFF2-40B4-BE49-F238E27FC236}">
                <a16:creationId xmlns:a16="http://schemas.microsoft.com/office/drawing/2014/main" id="{3F26AD42-A307-BB41-9EF2-5DDEC5195DD5}"/>
              </a:ext>
            </a:extLst>
          </p:cNvPr>
          <p:cNvSpPr/>
          <p:nvPr/>
        </p:nvSpPr>
        <p:spPr>
          <a:xfrm>
            <a:off x="4538921" y="5086766"/>
            <a:ext cx="1596071" cy="852079"/>
          </a:xfrm>
          <a:prstGeom prst="roundRect">
            <a:avLst/>
          </a:prstGeom>
          <a:solidFill>
            <a:schemeClr val="accent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9" name="テキスト ボックス 8">
            <a:extLst>
              <a:ext uri="{FF2B5EF4-FFF2-40B4-BE49-F238E27FC236}">
                <a16:creationId xmlns:a16="http://schemas.microsoft.com/office/drawing/2014/main" id="{0BDFE596-955E-2148-AB86-780F94ED22DE}"/>
              </a:ext>
            </a:extLst>
          </p:cNvPr>
          <p:cNvSpPr txBox="1"/>
          <p:nvPr/>
        </p:nvSpPr>
        <p:spPr>
          <a:xfrm>
            <a:off x="4962832" y="4638105"/>
            <a:ext cx="719701" cy="461665"/>
          </a:xfrm>
          <a:prstGeom prst="rect">
            <a:avLst/>
          </a:prstGeom>
          <a:noFill/>
        </p:spPr>
        <p:txBody>
          <a:bodyPr wrap="square" rtlCol="0">
            <a:spAutoFit/>
          </a:bodyPr>
          <a:lstStyle/>
          <a:p>
            <a:r>
              <a:rPr kumimoji="1" lang="en-US" altLang="ja-JP" sz="2400" b="1" dirty="0"/>
              <a:t>VM</a:t>
            </a:r>
            <a:endParaRPr kumimoji="1" lang="ja-JP" altLang="en-US" sz="2400" b="1"/>
          </a:p>
        </p:txBody>
      </p:sp>
      <p:sp>
        <p:nvSpPr>
          <p:cNvPr id="10" name="テキスト ボックス 9">
            <a:extLst>
              <a:ext uri="{FF2B5EF4-FFF2-40B4-BE49-F238E27FC236}">
                <a16:creationId xmlns:a16="http://schemas.microsoft.com/office/drawing/2014/main" id="{348B02BD-E2E3-9742-A155-1B3BAEB92471}"/>
              </a:ext>
            </a:extLst>
          </p:cNvPr>
          <p:cNvSpPr txBox="1"/>
          <p:nvPr/>
        </p:nvSpPr>
        <p:spPr>
          <a:xfrm>
            <a:off x="7268849" y="4363270"/>
            <a:ext cx="2925801" cy="369332"/>
          </a:xfrm>
          <a:prstGeom prst="rect">
            <a:avLst/>
          </a:prstGeom>
          <a:noFill/>
        </p:spPr>
        <p:txBody>
          <a:bodyPr wrap="none" rtlCol="0">
            <a:spAutoFit/>
          </a:bodyPr>
          <a:lstStyle/>
          <a:p>
            <a:r>
              <a:rPr kumimoji="1" lang="ja-JP" altLang="en-US" b="1"/>
              <a:t>内部犯</a:t>
            </a:r>
            <a:r>
              <a:rPr kumimoji="1" lang="en-US" altLang="ja-JP" b="1" dirty="0"/>
              <a:t>(</a:t>
            </a:r>
            <a:r>
              <a:rPr kumimoji="1" lang="ja-JP" altLang="en-US" b="1"/>
              <a:t>悪意のある管理者</a:t>
            </a:r>
            <a:r>
              <a:rPr kumimoji="1" lang="en-US" altLang="ja-JP" b="1" dirty="0"/>
              <a:t>)</a:t>
            </a:r>
            <a:endParaRPr kumimoji="1" lang="ja-JP" altLang="en-US" b="1"/>
          </a:p>
        </p:txBody>
      </p:sp>
      <p:cxnSp>
        <p:nvCxnSpPr>
          <p:cNvPr id="11" name="直線矢印コネクタ 10">
            <a:extLst>
              <a:ext uri="{FF2B5EF4-FFF2-40B4-BE49-F238E27FC236}">
                <a16:creationId xmlns:a16="http://schemas.microsoft.com/office/drawing/2014/main" id="{8790DF34-3C13-734C-BAA8-CD54E1D05E6B}"/>
              </a:ext>
            </a:extLst>
          </p:cNvPr>
          <p:cNvCxnSpPr>
            <a:cxnSpLocks/>
          </p:cNvCxnSpPr>
          <p:nvPr/>
        </p:nvCxnSpPr>
        <p:spPr>
          <a:xfrm>
            <a:off x="2902915" y="5530683"/>
            <a:ext cx="1534690" cy="1722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2822">
            <a:extLst>
              <a:ext uri="{FF2B5EF4-FFF2-40B4-BE49-F238E27FC236}">
                <a16:creationId xmlns:a16="http://schemas.microsoft.com/office/drawing/2014/main" id="{52D39E83-FD63-DC4D-9762-B6B381E54AF5}"/>
              </a:ext>
            </a:extLst>
          </p:cNvPr>
          <p:cNvGrpSpPr>
            <a:grpSpLocks/>
          </p:cNvGrpSpPr>
          <p:nvPr/>
        </p:nvGrpSpPr>
        <p:grpSpPr bwMode="auto">
          <a:xfrm flipH="1">
            <a:off x="7805223" y="4697659"/>
            <a:ext cx="1099178" cy="1500309"/>
            <a:chOff x="6777" y="1528"/>
            <a:chExt cx="719" cy="1064"/>
          </a:xfrm>
        </p:grpSpPr>
        <p:sp>
          <p:nvSpPr>
            <p:cNvPr id="13" name="Freeform 2823">
              <a:extLst>
                <a:ext uri="{FF2B5EF4-FFF2-40B4-BE49-F238E27FC236}">
                  <a16:creationId xmlns:a16="http://schemas.microsoft.com/office/drawing/2014/main" id="{35F6A732-3625-124F-896B-3FD76EB771F9}"/>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4" name="Freeform 2824">
              <a:extLst>
                <a:ext uri="{FF2B5EF4-FFF2-40B4-BE49-F238E27FC236}">
                  <a16:creationId xmlns:a16="http://schemas.microsoft.com/office/drawing/2014/main" id="{9DAE595B-1732-F04E-8AFE-CF74865A0DA6}"/>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5" name="Freeform 2825">
              <a:extLst>
                <a:ext uri="{FF2B5EF4-FFF2-40B4-BE49-F238E27FC236}">
                  <a16:creationId xmlns:a16="http://schemas.microsoft.com/office/drawing/2014/main" id="{420AC0D6-539E-6B4D-9921-89A46DC29DC8}"/>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16" name="角丸四角形 15">
            <a:extLst>
              <a:ext uri="{FF2B5EF4-FFF2-40B4-BE49-F238E27FC236}">
                <a16:creationId xmlns:a16="http://schemas.microsoft.com/office/drawing/2014/main" id="{CA552172-21B0-4F43-8F2E-75ECA50279F5}"/>
              </a:ext>
            </a:extLst>
          </p:cNvPr>
          <p:cNvSpPr/>
          <p:nvPr/>
        </p:nvSpPr>
        <p:spPr>
          <a:xfrm>
            <a:off x="4524648" y="5086766"/>
            <a:ext cx="1596071" cy="852079"/>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7" name="テキスト ボックス 16">
            <a:extLst>
              <a:ext uri="{FF2B5EF4-FFF2-40B4-BE49-F238E27FC236}">
                <a16:creationId xmlns:a16="http://schemas.microsoft.com/office/drawing/2014/main" id="{1FE4A3FF-E70D-4240-8695-A970AC02B589}"/>
              </a:ext>
            </a:extLst>
          </p:cNvPr>
          <p:cNvSpPr txBox="1"/>
          <p:nvPr/>
        </p:nvSpPr>
        <p:spPr>
          <a:xfrm>
            <a:off x="6714467" y="5097617"/>
            <a:ext cx="674531" cy="369332"/>
          </a:xfrm>
          <a:prstGeom prst="rect">
            <a:avLst/>
          </a:prstGeom>
          <a:noFill/>
        </p:spPr>
        <p:txBody>
          <a:bodyPr wrap="square" rtlCol="0">
            <a:spAutoFit/>
          </a:bodyPr>
          <a:lstStyle/>
          <a:p>
            <a:r>
              <a:rPr kumimoji="1" lang="ja-JP" altLang="en-US" b="1"/>
              <a:t>攻撃</a:t>
            </a:r>
          </a:p>
        </p:txBody>
      </p:sp>
      <p:cxnSp>
        <p:nvCxnSpPr>
          <p:cNvPr id="18" name="直線矢印コネクタ 17">
            <a:extLst>
              <a:ext uri="{FF2B5EF4-FFF2-40B4-BE49-F238E27FC236}">
                <a16:creationId xmlns:a16="http://schemas.microsoft.com/office/drawing/2014/main" id="{BBD85DBD-1200-3046-B107-A4A6D8422485}"/>
              </a:ext>
            </a:extLst>
          </p:cNvPr>
          <p:cNvCxnSpPr>
            <a:cxnSpLocks/>
          </p:cNvCxnSpPr>
          <p:nvPr/>
        </p:nvCxnSpPr>
        <p:spPr>
          <a:xfrm flipH="1" flipV="1">
            <a:off x="6193020" y="5558652"/>
            <a:ext cx="1612204" cy="8612"/>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347F8539-7DF8-E34A-8E4D-5C35C73B0CC8}"/>
              </a:ext>
            </a:extLst>
          </p:cNvPr>
          <p:cNvSpPr txBox="1"/>
          <p:nvPr/>
        </p:nvSpPr>
        <p:spPr>
          <a:xfrm>
            <a:off x="6704045" y="5339646"/>
            <a:ext cx="697627" cy="707886"/>
          </a:xfrm>
          <a:prstGeom prst="rect">
            <a:avLst/>
          </a:prstGeom>
          <a:noFill/>
        </p:spPr>
        <p:txBody>
          <a:bodyPr wrap="none" rtlCol="0">
            <a:spAutoFit/>
          </a:bodyPr>
          <a:lstStyle/>
          <a:p>
            <a:r>
              <a:rPr kumimoji="1" lang="ja-JP" altLang="en-US" sz="4000" b="1"/>
              <a:t>✖️</a:t>
            </a:r>
          </a:p>
        </p:txBody>
      </p:sp>
      <p:sp>
        <p:nvSpPr>
          <p:cNvPr id="23" name="テキスト ボックス 22">
            <a:extLst>
              <a:ext uri="{FF2B5EF4-FFF2-40B4-BE49-F238E27FC236}">
                <a16:creationId xmlns:a16="http://schemas.microsoft.com/office/drawing/2014/main" id="{297850C7-9DFC-504E-BA9E-AB8A88B5D85E}"/>
              </a:ext>
            </a:extLst>
          </p:cNvPr>
          <p:cNvSpPr txBox="1"/>
          <p:nvPr/>
        </p:nvSpPr>
        <p:spPr>
          <a:xfrm>
            <a:off x="4502608" y="6102429"/>
            <a:ext cx="744114" cy="400110"/>
          </a:xfrm>
          <a:prstGeom prst="rect">
            <a:avLst/>
          </a:prstGeom>
          <a:noFill/>
        </p:spPr>
        <p:txBody>
          <a:bodyPr wrap="none" rtlCol="0">
            <a:spAutoFit/>
          </a:bodyPr>
          <a:lstStyle/>
          <a:p>
            <a:r>
              <a:rPr kumimoji="1" lang="en-US" altLang="ja-JP" sz="2000" b="1" dirty="0"/>
              <a:t>CPU</a:t>
            </a:r>
            <a:endParaRPr kumimoji="1" lang="ja-JP" altLang="en-US" sz="2000" b="1"/>
          </a:p>
        </p:txBody>
      </p:sp>
      <p:sp>
        <p:nvSpPr>
          <p:cNvPr id="24" name="正方形/長方形 22">
            <a:extLst>
              <a:ext uri="{FF2B5EF4-FFF2-40B4-BE49-F238E27FC236}">
                <a16:creationId xmlns:a16="http://schemas.microsoft.com/office/drawing/2014/main" id="{3EBFB345-9F66-0048-B996-CEA9061D059A}"/>
              </a:ext>
            </a:extLst>
          </p:cNvPr>
          <p:cNvSpPr/>
          <p:nvPr/>
        </p:nvSpPr>
        <p:spPr>
          <a:xfrm>
            <a:off x="5288140" y="6149029"/>
            <a:ext cx="753089" cy="38304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rPr>
              <a:t>SEV</a:t>
            </a:r>
            <a:endParaRPr kumimoji="1" lang="ja-JP" altLang="en-US" sz="2000" b="1">
              <a:solidFill>
                <a:schemeClr val="tx1"/>
              </a:solidFill>
            </a:endParaRPr>
          </a:p>
        </p:txBody>
      </p:sp>
      <p:sp>
        <p:nvSpPr>
          <p:cNvPr id="25" name="角丸四角形 24">
            <a:extLst>
              <a:ext uri="{FF2B5EF4-FFF2-40B4-BE49-F238E27FC236}">
                <a16:creationId xmlns:a16="http://schemas.microsoft.com/office/drawing/2014/main" id="{8CC6EE78-C156-5D42-A18E-38A834C512BF}"/>
              </a:ext>
            </a:extLst>
          </p:cNvPr>
          <p:cNvSpPr/>
          <p:nvPr/>
        </p:nvSpPr>
        <p:spPr>
          <a:xfrm flipV="1">
            <a:off x="4524649" y="6071567"/>
            <a:ext cx="1610344" cy="658879"/>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900" b="1">
              <a:solidFill>
                <a:schemeClr val="tx1"/>
              </a:solidFill>
            </a:endParaRPr>
          </a:p>
        </p:txBody>
      </p:sp>
      <p:pic>
        <p:nvPicPr>
          <p:cNvPr id="26" name="Picture 11">
            <a:extLst>
              <a:ext uri="{FF2B5EF4-FFF2-40B4-BE49-F238E27FC236}">
                <a16:creationId xmlns:a16="http://schemas.microsoft.com/office/drawing/2014/main" id="{797C79CE-3D26-9F48-A204-B2879206052E}"/>
              </a:ext>
            </a:extLst>
          </p:cNvPr>
          <p:cNvPicPr>
            <a:picLocks noChangeArrowheads="1"/>
          </p:cNvPicPr>
          <p:nvPr/>
        </p:nvPicPr>
        <p:blipFill>
          <a:blip r:embed="rId4">
            <a:duotone>
              <a:schemeClr val="accent2">
                <a:shade val="45000"/>
                <a:satMod val="135000"/>
              </a:schemeClr>
              <a:prstClr val="white"/>
            </a:duotone>
            <a:lum contrast="12000"/>
            <a:extLst>
              <a:ext uri="{28A0092B-C50C-407E-A947-70E740481C1C}">
                <a14:useLocalDpi xmlns:a14="http://schemas.microsoft.com/office/drawing/2010/main" val="0"/>
              </a:ext>
            </a:extLst>
          </a:blip>
          <a:srcRect/>
          <a:stretch>
            <a:fillRect/>
          </a:stretch>
        </p:blipFill>
        <p:spPr bwMode="auto">
          <a:xfrm>
            <a:off x="5431664" y="6422008"/>
            <a:ext cx="658812" cy="302400"/>
          </a:xfrm>
          <a:prstGeom prst="rect">
            <a:avLst/>
          </a:prstGeom>
          <a:noFill/>
          <a:ln>
            <a:noFill/>
          </a:ln>
        </p:spPr>
      </p:pic>
      <p:sp>
        <p:nvSpPr>
          <p:cNvPr id="27" name="テキスト ボックス 30">
            <a:extLst>
              <a:ext uri="{FF2B5EF4-FFF2-40B4-BE49-F238E27FC236}">
                <a16:creationId xmlns:a16="http://schemas.microsoft.com/office/drawing/2014/main" id="{A82E24F1-BBFB-404B-92AF-59BB72880558}"/>
              </a:ext>
            </a:extLst>
          </p:cNvPr>
          <p:cNvSpPr txBox="1"/>
          <p:nvPr/>
        </p:nvSpPr>
        <p:spPr>
          <a:xfrm>
            <a:off x="6074407" y="6455746"/>
            <a:ext cx="877163" cy="369332"/>
          </a:xfrm>
          <a:prstGeom prst="rect">
            <a:avLst/>
          </a:prstGeom>
          <a:noFill/>
        </p:spPr>
        <p:txBody>
          <a:bodyPr wrap="none" rtlCol="0">
            <a:spAutoFit/>
          </a:bodyPr>
          <a:lstStyle/>
          <a:p>
            <a:r>
              <a:rPr kumimoji="1" lang="ja-JP" altLang="en-US" b="1"/>
              <a:t>暗号鍵</a:t>
            </a:r>
          </a:p>
        </p:txBody>
      </p:sp>
    </p:spTree>
    <p:extLst>
      <p:ext uri="{BB962C8B-B14F-4D97-AF65-F5344CB8AC3E}">
        <p14:creationId xmlns:p14="http://schemas.microsoft.com/office/powerpoint/2010/main" val="405101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par>
                          <p:cTn id="8" fill="hold">
                            <p:stCondLst>
                              <p:cond delay="1000"/>
                            </p:stCondLst>
                            <p:childTnLst>
                              <p:par>
                                <p:cTn id="9" presetID="2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down)">
                                      <p:cBhvr>
                                        <p:cTn id="11"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 name="グラフ 8">
            <a:extLst>
              <a:ext uri="{FF2B5EF4-FFF2-40B4-BE49-F238E27FC236}">
                <a16:creationId xmlns:a16="http://schemas.microsoft.com/office/drawing/2014/main" id="{37ADC845-8BE9-FACD-589D-E8CA8FC1E592}"/>
              </a:ext>
            </a:extLst>
          </p:cNvPr>
          <p:cNvGraphicFramePr>
            <a:graphicFrameLocks/>
          </p:cNvGraphicFramePr>
          <p:nvPr/>
        </p:nvGraphicFramePr>
        <p:xfrm>
          <a:off x="618653" y="4238607"/>
          <a:ext cx="5277400" cy="25778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a:extLst>
              <a:ext uri="{FF2B5EF4-FFF2-40B4-BE49-F238E27FC236}">
                <a16:creationId xmlns:a16="http://schemas.microsoft.com/office/drawing/2014/main" id="{33641088-65CA-BADC-A313-B59CA639BE3C}"/>
              </a:ext>
            </a:extLst>
          </p:cNvPr>
          <p:cNvGraphicFramePr>
            <a:graphicFrameLocks/>
          </p:cNvGraphicFramePr>
          <p:nvPr/>
        </p:nvGraphicFramePr>
        <p:xfrm>
          <a:off x="5896053" y="4091049"/>
          <a:ext cx="5429093" cy="2749138"/>
        </p:xfrm>
        <a:graphic>
          <a:graphicData uri="http://schemas.openxmlformats.org/drawingml/2006/chart">
            <c:chart xmlns:c="http://schemas.openxmlformats.org/drawingml/2006/chart" xmlns:r="http://schemas.openxmlformats.org/officeDocument/2006/relationships" r:id="rId4"/>
          </a:graphicData>
        </a:graphic>
      </p:graphicFrame>
      <p:sp>
        <p:nvSpPr>
          <p:cNvPr id="2" name="タイトル 1">
            <a:extLst>
              <a:ext uri="{FF2B5EF4-FFF2-40B4-BE49-F238E27FC236}">
                <a16:creationId xmlns:a16="http://schemas.microsoft.com/office/drawing/2014/main" id="{24B5098E-7BC8-1C46-BCBF-EFB2F3346B1A}"/>
              </a:ext>
            </a:extLst>
          </p:cNvPr>
          <p:cNvSpPr>
            <a:spLocks noGrp="1"/>
          </p:cNvSpPr>
          <p:nvPr>
            <p:ph type="title"/>
          </p:nvPr>
        </p:nvSpPr>
        <p:spPr/>
        <p:txBody>
          <a:bodyPr>
            <a:normAutofit/>
          </a:bodyPr>
          <a:lstStyle/>
          <a:p>
            <a:r>
              <a:rPr kumimoji="1" lang="ja-JP" altLang="en-US"/>
              <a:t>ハイパーバイザ内エージェントの性能</a:t>
            </a:r>
          </a:p>
        </p:txBody>
      </p:sp>
      <p:sp>
        <p:nvSpPr>
          <p:cNvPr id="3" name="コンテンツ プレースホルダー 2">
            <a:extLst>
              <a:ext uri="{FF2B5EF4-FFF2-40B4-BE49-F238E27FC236}">
                <a16:creationId xmlns:a16="http://schemas.microsoft.com/office/drawing/2014/main" id="{663E2B40-C6A4-4B42-9EE8-A5598802CBB1}"/>
              </a:ext>
            </a:extLst>
          </p:cNvPr>
          <p:cNvSpPr>
            <a:spLocks noGrp="1"/>
          </p:cNvSpPr>
          <p:nvPr>
            <p:ph idx="1"/>
          </p:nvPr>
        </p:nvSpPr>
        <p:spPr/>
        <p:txBody>
          <a:bodyPr/>
          <a:lstStyle/>
          <a:p>
            <a:r>
              <a:rPr lang="en-US" altLang="ja-JP" dirty="0"/>
              <a:t>VM</a:t>
            </a:r>
            <a:r>
              <a:rPr lang="ja-JP" altLang="en-US"/>
              <a:t>内の</a:t>
            </a:r>
            <a:r>
              <a:rPr lang="en-US" altLang="ja-JP" dirty="0"/>
              <a:t>OS</a:t>
            </a:r>
            <a:r>
              <a:rPr lang="ja-JP" altLang="en-US"/>
              <a:t>バージョンの取得性能を測定</a:t>
            </a:r>
            <a:endParaRPr lang="en-US" altLang="ja-JP" dirty="0"/>
          </a:p>
          <a:p>
            <a:pPr lvl="1"/>
            <a:r>
              <a:rPr lang="en-US" altLang="ja-JP" dirty="0" err="1"/>
              <a:t>BitVisor</a:t>
            </a:r>
            <a:r>
              <a:rPr lang="ja-JP" altLang="en-US"/>
              <a:t>を用いると</a:t>
            </a:r>
            <a:r>
              <a:rPr lang="en-US" altLang="ja-JP" dirty="0"/>
              <a:t>OS</a:t>
            </a:r>
            <a:r>
              <a:rPr lang="ja-JP" altLang="en-US"/>
              <a:t>内エージェントよりも</a:t>
            </a:r>
            <a:r>
              <a:rPr lang="en-US" altLang="ja-JP" dirty="0"/>
              <a:t>0.3ms</a:t>
            </a:r>
            <a:r>
              <a:rPr lang="ja-JP" altLang="en-US"/>
              <a:t>遅い</a:t>
            </a:r>
            <a:endParaRPr lang="en-US" altLang="ja-JP" dirty="0"/>
          </a:p>
          <a:p>
            <a:pPr lvl="1"/>
            <a:r>
              <a:rPr lang="en-US" altLang="ja-JP" dirty="0"/>
              <a:t>Xen</a:t>
            </a:r>
            <a:r>
              <a:rPr lang="ja-JP" altLang="en-US"/>
              <a:t>を用いると</a:t>
            </a:r>
            <a:r>
              <a:rPr lang="en-US" altLang="ja-JP" dirty="0" err="1"/>
              <a:t>BitVisor</a:t>
            </a:r>
            <a:r>
              <a:rPr lang="ja-JP" altLang="en-US"/>
              <a:t>よりやや高速</a:t>
            </a:r>
            <a:endParaRPr lang="en-US" altLang="ja-JP" dirty="0"/>
          </a:p>
          <a:p>
            <a:r>
              <a:rPr lang="en-US" altLang="ja-JP" dirty="0"/>
              <a:t>VM</a:t>
            </a:r>
            <a:r>
              <a:rPr lang="ja-JP" altLang="en-US"/>
              <a:t>内のプロセス一覧の取得性能を測定</a:t>
            </a:r>
            <a:endParaRPr lang="en-US" altLang="ja-JP" dirty="0"/>
          </a:p>
          <a:p>
            <a:pPr lvl="1"/>
            <a:r>
              <a:rPr lang="en-US" altLang="ja-JP" dirty="0" err="1"/>
              <a:t>BitVisor</a:t>
            </a:r>
            <a:r>
              <a:rPr lang="ja-JP" altLang="en-US"/>
              <a:t>を用いると</a:t>
            </a:r>
            <a:r>
              <a:rPr kumimoji="1" lang="en-US" altLang="ja-JP" dirty="0"/>
              <a:t>OS</a:t>
            </a:r>
            <a:r>
              <a:rPr kumimoji="1" lang="ja-JP" altLang="en-US"/>
              <a:t>内エージェントより</a:t>
            </a:r>
            <a:r>
              <a:rPr kumimoji="1" lang="en-US" altLang="ja-JP" dirty="0"/>
              <a:t>38%</a:t>
            </a:r>
            <a:r>
              <a:rPr kumimoji="1" lang="ja-JP" altLang="en-US"/>
              <a:t>遅くなった</a:t>
            </a:r>
            <a:endParaRPr kumimoji="1" lang="en-US" altLang="ja-JP" dirty="0"/>
          </a:p>
          <a:p>
            <a:pPr lvl="1"/>
            <a:r>
              <a:rPr lang="en-US" altLang="ja-JP" dirty="0"/>
              <a:t>Xen</a:t>
            </a:r>
            <a:r>
              <a:rPr lang="ja-JP" altLang="en-US"/>
              <a:t>と用いると</a:t>
            </a:r>
            <a:r>
              <a:rPr kumimoji="1" lang="en-US" altLang="ja-JP" dirty="0"/>
              <a:t>OS</a:t>
            </a:r>
            <a:r>
              <a:rPr kumimoji="1" lang="ja-JP" altLang="en-US"/>
              <a:t>内エージェントと</a:t>
            </a:r>
            <a:r>
              <a:rPr lang="ja-JP" altLang="en-US"/>
              <a:t>ほぼ同じ性能になった</a:t>
            </a:r>
            <a:endParaRPr kumimoji="1" lang="en-US" altLang="ja-JP" dirty="0"/>
          </a:p>
        </p:txBody>
      </p:sp>
      <p:cxnSp>
        <p:nvCxnSpPr>
          <p:cNvPr id="12" name="Straight Arrow Connector 13">
            <a:extLst>
              <a:ext uri="{FF2B5EF4-FFF2-40B4-BE49-F238E27FC236}">
                <a16:creationId xmlns:a16="http://schemas.microsoft.com/office/drawing/2014/main" id="{7E4BCC25-DBED-842E-92D4-5C27BB2CBEC9}"/>
              </a:ext>
            </a:extLst>
          </p:cNvPr>
          <p:cNvCxnSpPr>
            <a:cxnSpLocks/>
          </p:cNvCxnSpPr>
          <p:nvPr/>
        </p:nvCxnSpPr>
        <p:spPr>
          <a:xfrm flipH="1">
            <a:off x="1969968" y="5008368"/>
            <a:ext cx="1294851" cy="154172"/>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3">
            <a:extLst>
              <a:ext uri="{FF2B5EF4-FFF2-40B4-BE49-F238E27FC236}">
                <a16:creationId xmlns:a16="http://schemas.microsoft.com/office/drawing/2014/main" id="{F99C9C4F-EACC-8D13-B825-21F3FC74D713}"/>
              </a:ext>
            </a:extLst>
          </p:cNvPr>
          <p:cNvCxnSpPr>
            <a:cxnSpLocks/>
          </p:cNvCxnSpPr>
          <p:nvPr/>
        </p:nvCxnSpPr>
        <p:spPr>
          <a:xfrm flipH="1" flipV="1">
            <a:off x="3264819" y="5011199"/>
            <a:ext cx="1229498" cy="7425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3">
            <a:extLst>
              <a:ext uri="{FF2B5EF4-FFF2-40B4-BE49-F238E27FC236}">
                <a16:creationId xmlns:a16="http://schemas.microsoft.com/office/drawing/2014/main" id="{B19B781E-7556-6ACC-6FF1-878A4DBB81A5}"/>
              </a:ext>
            </a:extLst>
          </p:cNvPr>
          <p:cNvCxnSpPr>
            <a:cxnSpLocks/>
          </p:cNvCxnSpPr>
          <p:nvPr/>
        </p:nvCxnSpPr>
        <p:spPr>
          <a:xfrm flipH="1">
            <a:off x="7298948" y="4613564"/>
            <a:ext cx="1461129" cy="503264"/>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13">
            <a:extLst>
              <a:ext uri="{FF2B5EF4-FFF2-40B4-BE49-F238E27FC236}">
                <a16:creationId xmlns:a16="http://schemas.microsoft.com/office/drawing/2014/main" id="{D6F6074F-7FA1-A257-A450-7C2C29F7015C}"/>
              </a:ext>
            </a:extLst>
          </p:cNvPr>
          <p:cNvCxnSpPr>
            <a:cxnSpLocks/>
          </p:cNvCxnSpPr>
          <p:nvPr/>
        </p:nvCxnSpPr>
        <p:spPr>
          <a:xfrm flipH="1">
            <a:off x="7298948" y="5054263"/>
            <a:ext cx="2934123" cy="62565"/>
          </a:xfrm>
          <a:prstGeom prst="straightConnector1">
            <a:avLst/>
          </a:prstGeom>
          <a:ln w="571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3478EE3B-0FE6-214B-8FC0-CB745D39305E}"/>
              </a:ext>
            </a:extLst>
          </p:cNvPr>
          <p:cNvSpPr>
            <a:spLocks noGrp="1"/>
          </p:cNvSpPr>
          <p:nvPr>
            <p:ph type="sldNum" sz="quarter" idx="12"/>
          </p:nvPr>
        </p:nvSpPr>
        <p:spPr/>
        <p:txBody>
          <a:bodyPr/>
          <a:lstStyle/>
          <a:p>
            <a:fld id="{3862EE38-F75A-9448-8243-6101B2857D65}" type="slidenum">
              <a:rPr lang="ja-JP" altLang="en-US" smtClean="0"/>
              <a:pPr/>
              <a:t>30</a:t>
            </a:fld>
            <a:endParaRPr lang="ja-JP" altLang="en-US" dirty="0"/>
          </a:p>
        </p:txBody>
      </p:sp>
      <p:sp>
        <p:nvSpPr>
          <p:cNvPr id="5" name="TextBox 6">
            <a:extLst>
              <a:ext uri="{FF2B5EF4-FFF2-40B4-BE49-F238E27FC236}">
                <a16:creationId xmlns:a16="http://schemas.microsoft.com/office/drawing/2014/main" id="{AB792A9F-D51B-1A9F-E122-6D9447B59A88}"/>
              </a:ext>
            </a:extLst>
          </p:cNvPr>
          <p:cNvSpPr txBox="1"/>
          <p:nvPr/>
        </p:nvSpPr>
        <p:spPr>
          <a:xfrm>
            <a:off x="9472377" y="1920157"/>
            <a:ext cx="1980029" cy="923330"/>
          </a:xfrm>
          <a:prstGeom prst="rect">
            <a:avLst/>
          </a:prstGeom>
          <a:noFill/>
          <a:ln>
            <a:solidFill>
              <a:schemeClr val="tx1"/>
            </a:solidFill>
          </a:ln>
        </p:spPr>
        <p:txBody>
          <a:bodyPr wrap="none" rtlCol="0">
            <a:spAutoFit/>
          </a:bodyPr>
          <a:lstStyle/>
          <a:p>
            <a:r>
              <a:rPr lang="en-JP" dirty="0"/>
              <a:t>SEVなし</a:t>
            </a:r>
          </a:p>
          <a:p>
            <a:r>
              <a:rPr lang="en-JP" dirty="0"/>
              <a:t>暗号通信なし</a:t>
            </a:r>
          </a:p>
          <a:p>
            <a:r>
              <a:rPr lang="en-JP" dirty="0"/>
              <a:t>e1000による通信</a:t>
            </a:r>
          </a:p>
        </p:txBody>
      </p:sp>
    </p:spTree>
    <p:extLst>
      <p:ext uri="{BB962C8B-B14F-4D97-AF65-F5344CB8AC3E}">
        <p14:creationId xmlns:p14="http://schemas.microsoft.com/office/powerpoint/2010/main" val="221701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
                                        <p:tgtEl>
                                          <p:spTgt spid="17"/>
                                        </p:tgtEl>
                                      </p:cBhvr>
                                    </p:animEffect>
                                  </p:childTnLst>
                                </p:cTn>
                              </p:par>
                              <p:par>
                                <p:cTn id="13" presetID="10" presetClass="exit" presetSubtype="0" fill="hold" nodeType="withEffect">
                                  <p:stCondLst>
                                    <p:cond delay="0"/>
                                  </p:stCondLst>
                                  <p:childTnLst>
                                    <p:animEffect transition="out" filter="fade">
                                      <p:cBhvr>
                                        <p:cTn id="14" dur="10"/>
                                        <p:tgtEl>
                                          <p:spTgt spid="12"/>
                                        </p:tgtEl>
                                      </p:cBhvr>
                                    </p:animEffect>
                                    <p:set>
                                      <p:cBhvr>
                                        <p:cTn id="15" dur="1" fill="hold">
                                          <p:stCondLst>
                                            <p:cond delay="9"/>
                                          </p:stCondLst>
                                        </p:cTn>
                                        <p:tgtEl>
                                          <p:spTgt spid="1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fade">
                                      <p:cBhvr>
                                        <p:cTn id="20" dur="10"/>
                                        <p:tgtEl>
                                          <p:spTgt spid="19"/>
                                        </p:tgtEl>
                                      </p:cBhvr>
                                    </p:animEffect>
                                  </p:childTnLst>
                                </p:cTn>
                              </p:par>
                              <p:par>
                                <p:cTn id="21" presetID="10" presetClass="exit" presetSubtype="0" fill="hold" nodeType="withEffect">
                                  <p:stCondLst>
                                    <p:cond delay="0"/>
                                  </p:stCondLst>
                                  <p:childTnLst>
                                    <p:animEffect transition="out" filter="fade">
                                      <p:cBhvr>
                                        <p:cTn id="22" dur="10"/>
                                        <p:tgtEl>
                                          <p:spTgt spid="17"/>
                                        </p:tgtEl>
                                      </p:cBhvr>
                                    </p:animEffect>
                                    <p:set>
                                      <p:cBhvr>
                                        <p:cTn id="23" dur="1" fill="hold">
                                          <p:stCondLst>
                                            <p:cond delay="9"/>
                                          </p:stCondLst>
                                        </p:cTn>
                                        <p:tgtEl>
                                          <p:spTgt spid="1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
                                        <p:tgtEl>
                                          <p:spTgt spid="23"/>
                                        </p:tgtEl>
                                      </p:cBhvr>
                                    </p:animEffect>
                                  </p:childTnLst>
                                </p:cTn>
                              </p:par>
                              <p:par>
                                <p:cTn id="29" presetID="10" presetClass="exit" presetSubtype="0" fill="hold" nodeType="withEffect">
                                  <p:stCondLst>
                                    <p:cond delay="0"/>
                                  </p:stCondLst>
                                  <p:childTnLst>
                                    <p:animEffect transition="out" filter="fade">
                                      <p:cBhvr>
                                        <p:cTn id="30" dur="10"/>
                                        <p:tgtEl>
                                          <p:spTgt spid="19"/>
                                        </p:tgtEl>
                                      </p:cBhvr>
                                    </p:animEffect>
                                    <p:set>
                                      <p:cBhvr>
                                        <p:cTn id="31" dur="1" fill="hold">
                                          <p:stCondLst>
                                            <p:cond delay="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17712-E8A4-6843-82F4-002B59949AA1}"/>
              </a:ext>
            </a:extLst>
          </p:cNvPr>
          <p:cNvSpPr>
            <a:spLocks noGrp="1"/>
          </p:cNvSpPr>
          <p:nvPr>
            <p:ph type="title"/>
          </p:nvPr>
        </p:nvSpPr>
        <p:spPr/>
        <p:txBody>
          <a:bodyPr/>
          <a:lstStyle/>
          <a:p>
            <a:r>
              <a:rPr lang="en-JP" dirty="0"/>
              <a:t>BitVisor内での通信</a:t>
            </a:r>
          </a:p>
        </p:txBody>
      </p:sp>
      <p:sp>
        <p:nvSpPr>
          <p:cNvPr id="3" name="Content Placeholder 2">
            <a:extLst>
              <a:ext uri="{FF2B5EF4-FFF2-40B4-BE49-F238E27FC236}">
                <a16:creationId xmlns:a16="http://schemas.microsoft.com/office/drawing/2014/main" id="{8FC6EF61-C0E3-A849-B76F-AA3676154D05}"/>
              </a:ext>
            </a:extLst>
          </p:cNvPr>
          <p:cNvSpPr>
            <a:spLocks noGrp="1"/>
          </p:cNvSpPr>
          <p:nvPr>
            <p:ph idx="1"/>
          </p:nvPr>
        </p:nvSpPr>
        <p:spPr/>
        <p:txBody>
          <a:bodyPr/>
          <a:lstStyle/>
          <a:p>
            <a:r>
              <a:rPr lang="ja-JP" altLang="en-US"/>
              <a:t>エージェントは内部</a:t>
            </a:r>
            <a:r>
              <a:rPr lang="en-US" altLang="ja-JP" dirty="0"/>
              <a:t>VM</a:t>
            </a:r>
            <a:r>
              <a:rPr lang="ja-JP" altLang="en-US"/>
              <a:t>と仮想</a:t>
            </a:r>
            <a:r>
              <a:rPr lang="en-US" altLang="ja-JP" dirty="0"/>
              <a:t>NIC</a:t>
            </a:r>
            <a:r>
              <a:rPr lang="ja-JP" altLang="en-US"/>
              <a:t>を共有</a:t>
            </a:r>
            <a:endParaRPr lang="en-US" altLang="ja-JP" dirty="0"/>
          </a:p>
          <a:p>
            <a:pPr lvl="1"/>
            <a:r>
              <a:rPr lang="en-US" altLang="ja-JP" dirty="0" err="1"/>
              <a:t>BitVisor</a:t>
            </a:r>
            <a:r>
              <a:rPr lang="ja-JP" altLang="en-US"/>
              <a:t>は監視対象</a:t>
            </a:r>
            <a:r>
              <a:rPr lang="en-US" altLang="ja-JP" dirty="0"/>
              <a:t>VM</a:t>
            </a:r>
            <a:r>
              <a:rPr lang="ja-JP" altLang="en-US"/>
              <a:t>の</a:t>
            </a:r>
            <a:r>
              <a:rPr lang="en-US" altLang="ja-JP" dirty="0"/>
              <a:t>NIC</a:t>
            </a:r>
            <a:r>
              <a:rPr lang="ja-JP" altLang="en-US"/>
              <a:t>を仮想化せずに内部</a:t>
            </a:r>
            <a:r>
              <a:rPr lang="en-US" altLang="ja-JP" dirty="0"/>
              <a:t>VM</a:t>
            </a:r>
            <a:r>
              <a:rPr lang="ja-JP" altLang="en-US"/>
              <a:t>に割り当てるため、</a:t>
            </a:r>
            <a:r>
              <a:rPr lang="en-US" altLang="ja-JP" dirty="0" err="1"/>
              <a:t>BitVisor</a:t>
            </a:r>
            <a:r>
              <a:rPr lang="ja-JP" altLang="en-US"/>
              <a:t>が自由に使える</a:t>
            </a:r>
            <a:r>
              <a:rPr lang="en-US" altLang="ja-JP" dirty="0"/>
              <a:t>NIC</a:t>
            </a:r>
            <a:r>
              <a:rPr lang="ja-JP" altLang="en-US"/>
              <a:t>はない</a:t>
            </a:r>
            <a:endParaRPr lang="en-US" altLang="ja-JP" dirty="0"/>
          </a:p>
          <a:p>
            <a:pPr lvl="1"/>
            <a:r>
              <a:rPr lang="ja-JP" altLang="en-US"/>
              <a:t>仮想</a:t>
            </a:r>
            <a:r>
              <a:rPr lang="en-US" altLang="ja-JP" dirty="0"/>
              <a:t>NIC</a:t>
            </a:r>
            <a:r>
              <a:rPr lang="ja-JP" altLang="en-US"/>
              <a:t>に内部</a:t>
            </a:r>
            <a:r>
              <a:rPr lang="en-US" altLang="ja-JP" dirty="0"/>
              <a:t>VM</a:t>
            </a:r>
            <a:r>
              <a:rPr lang="ja-JP" altLang="en-US"/>
              <a:t>とは異なる</a:t>
            </a:r>
            <a:r>
              <a:rPr lang="en-US" altLang="ja-JP" dirty="0"/>
              <a:t>IP</a:t>
            </a:r>
            <a:r>
              <a:rPr lang="ja-JP" altLang="en-US"/>
              <a:t>アドレスを割り当てて別々に通信</a:t>
            </a:r>
            <a:endParaRPr lang="en-US" altLang="ja-JP" dirty="0"/>
          </a:p>
          <a:p>
            <a:r>
              <a:rPr lang="ja-JP" altLang="en-US"/>
              <a:t>軽量な</a:t>
            </a:r>
            <a:r>
              <a:rPr lang="en-US" altLang="ja-JP" dirty="0"/>
              <a:t>TCP/IP</a:t>
            </a:r>
            <a:r>
              <a:rPr lang="ja-JP" altLang="en-US"/>
              <a:t>スタックである</a:t>
            </a:r>
            <a:r>
              <a:rPr lang="en-US" altLang="ja-JP" dirty="0" err="1"/>
              <a:t>lwIP</a:t>
            </a:r>
            <a:r>
              <a:rPr lang="ja-JP" altLang="en-US"/>
              <a:t>を用いて</a:t>
            </a:r>
            <a:r>
              <a:rPr lang="en-US" altLang="ja-JP" dirty="0"/>
              <a:t>IDS</a:t>
            </a:r>
            <a:r>
              <a:rPr lang="ja-JP" altLang="en-US"/>
              <a:t>と通信</a:t>
            </a:r>
            <a:endParaRPr lang="en-US" altLang="ja-JP" dirty="0"/>
          </a:p>
        </p:txBody>
      </p:sp>
      <p:sp>
        <p:nvSpPr>
          <p:cNvPr id="4" name="Slide Number Placeholder 3">
            <a:extLst>
              <a:ext uri="{FF2B5EF4-FFF2-40B4-BE49-F238E27FC236}">
                <a16:creationId xmlns:a16="http://schemas.microsoft.com/office/drawing/2014/main" id="{538D18CD-B3D9-BA48-8C82-E740652EC48B}"/>
              </a:ext>
            </a:extLst>
          </p:cNvPr>
          <p:cNvSpPr>
            <a:spLocks noGrp="1"/>
          </p:cNvSpPr>
          <p:nvPr>
            <p:ph type="sldNum" sz="quarter" idx="12"/>
          </p:nvPr>
        </p:nvSpPr>
        <p:spPr/>
        <p:txBody>
          <a:bodyPr/>
          <a:lstStyle/>
          <a:p>
            <a:fld id="{3862EE38-F75A-9448-8243-6101B2857D65}" type="slidenum">
              <a:rPr lang="ja-JP" altLang="en-US" smtClean="0"/>
              <a:pPr/>
              <a:t>31</a:t>
            </a:fld>
            <a:endParaRPr lang="ja-JP" altLang="en-US" dirty="0"/>
          </a:p>
        </p:txBody>
      </p:sp>
      <p:sp>
        <p:nvSpPr>
          <p:cNvPr id="6" name="角丸四角形 5">
            <a:extLst>
              <a:ext uri="{FF2B5EF4-FFF2-40B4-BE49-F238E27FC236}">
                <a16:creationId xmlns:a16="http://schemas.microsoft.com/office/drawing/2014/main" id="{0C348ECF-5596-F441-97E5-154D679E66BB}"/>
              </a:ext>
            </a:extLst>
          </p:cNvPr>
          <p:cNvSpPr/>
          <p:nvPr/>
        </p:nvSpPr>
        <p:spPr>
          <a:xfrm>
            <a:off x="3752399" y="4386351"/>
            <a:ext cx="3851875" cy="2123835"/>
          </a:xfrm>
          <a:prstGeom prst="roundRect">
            <a:avLst/>
          </a:prstGeom>
          <a:pattFill prst="pct5">
            <a:fgClr>
              <a:schemeClr val="tx1"/>
            </a:fgClr>
            <a:bgClr>
              <a:schemeClr val="accent2">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7" name="テキスト ボックス 6">
            <a:extLst>
              <a:ext uri="{FF2B5EF4-FFF2-40B4-BE49-F238E27FC236}">
                <a16:creationId xmlns:a16="http://schemas.microsoft.com/office/drawing/2014/main" id="{18DE524E-A56B-654E-9B7F-310E247BBD91}"/>
              </a:ext>
            </a:extLst>
          </p:cNvPr>
          <p:cNvSpPr txBox="1"/>
          <p:nvPr/>
        </p:nvSpPr>
        <p:spPr>
          <a:xfrm>
            <a:off x="4142501" y="3993219"/>
            <a:ext cx="1746361" cy="400110"/>
          </a:xfrm>
          <a:prstGeom prst="rect">
            <a:avLst/>
          </a:prstGeom>
          <a:noFill/>
        </p:spPr>
        <p:txBody>
          <a:bodyPr wrap="square" rtlCol="0">
            <a:spAutoFit/>
          </a:bodyPr>
          <a:lstStyle/>
          <a:p>
            <a:pPr algn="ctr"/>
            <a:r>
              <a:rPr kumimoji="1" lang="ja-JP" altLang="en-US" sz="2000" b="1"/>
              <a:t>監視対象</a:t>
            </a:r>
            <a:r>
              <a:rPr kumimoji="1" lang="en-US" altLang="ja-JP" sz="2000" b="1" dirty="0"/>
              <a:t>VM</a:t>
            </a:r>
            <a:endParaRPr kumimoji="1" lang="ja-JP" altLang="en-US" sz="2000" b="1"/>
          </a:p>
        </p:txBody>
      </p:sp>
      <p:sp>
        <p:nvSpPr>
          <p:cNvPr id="8" name="角丸四角形 7">
            <a:extLst>
              <a:ext uri="{FF2B5EF4-FFF2-40B4-BE49-F238E27FC236}">
                <a16:creationId xmlns:a16="http://schemas.microsoft.com/office/drawing/2014/main" id="{A79DEED5-DA92-754F-9C5D-C28FCCF435E1}"/>
              </a:ext>
            </a:extLst>
          </p:cNvPr>
          <p:cNvSpPr/>
          <p:nvPr/>
        </p:nvSpPr>
        <p:spPr>
          <a:xfrm>
            <a:off x="3888991" y="5521961"/>
            <a:ext cx="2253385" cy="671030"/>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9" name="角丸四角形 8">
            <a:extLst>
              <a:ext uri="{FF2B5EF4-FFF2-40B4-BE49-F238E27FC236}">
                <a16:creationId xmlns:a16="http://schemas.microsoft.com/office/drawing/2014/main" id="{8095653F-22E5-194E-A53E-FF8E3EC98444}"/>
              </a:ext>
            </a:extLst>
          </p:cNvPr>
          <p:cNvSpPr/>
          <p:nvPr/>
        </p:nvSpPr>
        <p:spPr>
          <a:xfrm>
            <a:off x="4127544" y="5707805"/>
            <a:ext cx="1818948" cy="372085"/>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エージェント</a:t>
            </a:r>
            <a:endParaRPr lang="en-US" altLang="ja-JP" sz="2000" b="1" dirty="0">
              <a:solidFill>
                <a:schemeClr val="tx1"/>
              </a:solidFill>
            </a:endParaRPr>
          </a:p>
        </p:txBody>
      </p:sp>
      <p:sp>
        <p:nvSpPr>
          <p:cNvPr id="10" name="角丸四角形 9">
            <a:extLst>
              <a:ext uri="{FF2B5EF4-FFF2-40B4-BE49-F238E27FC236}">
                <a16:creationId xmlns:a16="http://schemas.microsoft.com/office/drawing/2014/main" id="{22CA8905-56FE-8647-95D9-3070CB24E45F}"/>
              </a:ext>
            </a:extLst>
          </p:cNvPr>
          <p:cNvSpPr/>
          <p:nvPr/>
        </p:nvSpPr>
        <p:spPr>
          <a:xfrm>
            <a:off x="3910325" y="4561804"/>
            <a:ext cx="3230175" cy="726679"/>
          </a:xfrm>
          <a:prstGeom prst="round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rPr>
              <a:t>　　</a:t>
            </a:r>
          </a:p>
        </p:txBody>
      </p:sp>
      <p:sp>
        <p:nvSpPr>
          <p:cNvPr id="11" name="テキスト ボックス 10">
            <a:extLst>
              <a:ext uri="{FF2B5EF4-FFF2-40B4-BE49-F238E27FC236}">
                <a16:creationId xmlns:a16="http://schemas.microsoft.com/office/drawing/2014/main" id="{393444D6-5D8A-F643-9B14-19E00E45E302}"/>
              </a:ext>
            </a:extLst>
          </p:cNvPr>
          <p:cNvSpPr txBox="1"/>
          <p:nvPr/>
        </p:nvSpPr>
        <p:spPr>
          <a:xfrm>
            <a:off x="4497662" y="4421499"/>
            <a:ext cx="1078703" cy="369332"/>
          </a:xfrm>
          <a:prstGeom prst="rect">
            <a:avLst/>
          </a:prstGeom>
          <a:solidFill>
            <a:schemeClr val="bg1"/>
          </a:solidFill>
        </p:spPr>
        <p:txBody>
          <a:bodyPr wrap="square" rtlCol="0">
            <a:spAutoFit/>
          </a:bodyPr>
          <a:lstStyle/>
          <a:p>
            <a:r>
              <a:rPr kumimoji="1" lang="ja-JP" altLang="en-US" b="1"/>
              <a:t>内部</a:t>
            </a:r>
            <a:r>
              <a:rPr kumimoji="1" lang="en-US" altLang="ja-JP" b="1" dirty="0"/>
              <a:t>VM</a:t>
            </a:r>
            <a:endParaRPr kumimoji="1" lang="ja-JP" altLang="en-US" b="1"/>
          </a:p>
        </p:txBody>
      </p:sp>
      <p:sp>
        <p:nvSpPr>
          <p:cNvPr id="12" name="テキスト ボックス 11">
            <a:extLst>
              <a:ext uri="{FF2B5EF4-FFF2-40B4-BE49-F238E27FC236}">
                <a16:creationId xmlns:a16="http://schemas.microsoft.com/office/drawing/2014/main" id="{9AAF6EA8-FC8F-9F46-A2CE-B597FBD1766C}"/>
              </a:ext>
            </a:extLst>
          </p:cNvPr>
          <p:cNvSpPr txBox="1"/>
          <p:nvPr/>
        </p:nvSpPr>
        <p:spPr>
          <a:xfrm>
            <a:off x="3918674" y="5322646"/>
            <a:ext cx="1070828" cy="369332"/>
          </a:xfrm>
          <a:prstGeom prst="rect">
            <a:avLst/>
          </a:prstGeom>
          <a:solidFill>
            <a:schemeClr val="bg1"/>
          </a:solidFill>
        </p:spPr>
        <p:txBody>
          <a:bodyPr wrap="square" rtlCol="0">
            <a:spAutoFit/>
          </a:bodyPr>
          <a:lstStyle/>
          <a:p>
            <a:r>
              <a:rPr lang="en-US" altLang="ja-JP" b="1" dirty="0" err="1"/>
              <a:t>BitVisor</a:t>
            </a:r>
            <a:endParaRPr kumimoji="1" lang="ja-JP" altLang="en-US" b="1"/>
          </a:p>
        </p:txBody>
      </p:sp>
      <p:sp>
        <p:nvSpPr>
          <p:cNvPr id="13" name="角丸四角形 12">
            <a:extLst>
              <a:ext uri="{FF2B5EF4-FFF2-40B4-BE49-F238E27FC236}">
                <a16:creationId xmlns:a16="http://schemas.microsoft.com/office/drawing/2014/main" id="{C14F520B-DE46-2249-BBDA-9954591D9E82}"/>
              </a:ext>
            </a:extLst>
          </p:cNvPr>
          <p:cNvSpPr/>
          <p:nvPr/>
        </p:nvSpPr>
        <p:spPr>
          <a:xfrm>
            <a:off x="4185054" y="4766500"/>
            <a:ext cx="1661257" cy="422578"/>
          </a:xfrm>
          <a:prstGeom prst="roundRect">
            <a:avLst/>
          </a:prstGeom>
          <a:solidFill>
            <a:schemeClr val="bg1">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a:solidFill>
                  <a:schemeClr val="tx1"/>
                </a:solidFill>
              </a:rPr>
              <a:t>システム</a:t>
            </a:r>
            <a:endParaRPr kumimoji="1" lang="ja-JP" altLang="en-US" sz="2000" b="1">
              <a:solidFill>
                <a:schemeClr val="tx1"/>
              </a:solidFill>
            </a:endParaRPr>
          </a:p>
        </p:txBody>
      </p:sp>
      <p:sp>
        <p:nvSpPr>
          <p:cNvPr id="15" name="角丸四角形 14">
            <a:extLst>
              <a:ext uri="{FF2B5EF4-FFF2-40B4-BE49-F238E27FC236}">
                <a16:creationId xmlns:a16="http://schemas.microsoft.com/office/drawing/2014/main" id="{E867DCEE-898C-0A45-89E4-66129704E8E9}"/>
              </a:ext>
            </a:extLst>
          </p:cNvPr>
          <p:cNvSpPr/>
          <p:nvPr/>
        </p:nvSpPr>
        <p:spPr>
          <a:xfrm>
            <a:off x="5888862" y="6298897"/>
            <a:ext cx="1452175" cy="422578"/>
          </a:xfrm>
          <a:prstGeom prst="roundRect">
            <a:avLst/>
          </a:prstGeom>
          <a:solidFill>
            <a:schemeClr val="accent4">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rPr>
              <a:t>NIC</a:t>
            </a:r>
            <a:endParaRPr kumimoji="1" lang="ja-JP" altLang="en-US" sz="2000" b="1">
              <a:solidFill>
                <a:schemeClr val="tx1"/>
              </a:solidFill>
            </a:endParaRPr>
          </a:p>
        </p:txBody>
      </p:sp>
      <p:cxnSp>
        <p:nvCxnSpPr>
          <p:cNvPr id="14" name="直線矢印コネクタ 13">
            <a:extLst>
              <a:ext uri="{FF2B5EF4-FFF2-40B4-BE49-F238E27FC236}">
                <a16:creationId xmlns:a16="http://schemas.microsoft.com/office/drawing/2014/main" id="{80F5448F-BF44-AE40-AC23-3E1C31AE5937}"/>
              </a:ext>
            </a:extLst>
          </p:cNvPr>
          <p:cNvCxnSpPr>
            <a:cxnSpLocks/>
          </p:cNvCxnSpPr>
          <p:nvPr/>
        </p:nvCxnSpPr>
        <p:spPr>
          <a:xfrm>
            <a:off x="6824875" y="5288483"/>
            <a:ext cx="1" cy="1010414"/>
          </a:xfrm>
          <a:prstGeom prst="straightConnector1">
            <a:avLst/>
          </a:prstGeom>
          <a:ln w="666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20">
            <a:extLst>
              <a:ext uri="{FF2B5EF4-FFF2-40B4-BE49-F238E27FC236}">
                <a16:creationId xmlns:a16="http://schemas.microsoft.com/office/drawing/2014/main" id="{26944372-DC73-FF4A-BDBC-B5A1B6A5E40D}"/>
              </a:ext>
            </a:extLst>
          </p:cNvPr>
          <p:cNvCxnSpPr>
            <a:cxnSpLocks/>
            <a:stCxn id="9" idx="3"/>
          </p:cNvCxnSpPr>
          <p:nvPr/>
        </p:nvCxnSpPr>
        <p:spPr>
          <a:xfrm>
            <a:off x="5946492" y="5893848"/>
            <a:ext cx="537133" cy="413028"/>
          </a:xfrm>
          <a:prstGeom prst="bentConnector3">
            <a:avLst>
              <a:gd name="adj1" fmla="val 99008"/>
            </a:avLst>
          </a:prstGeom>
          <a:ln w="6667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07088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8" y="483858"/>
            <a:ext cx="10665502" cy="830588"/>
          </a:xfrm>
        </p:spPr>
        <p:txBody>
          <a:bodyPr>
            <a:normAutofit/>
          </a:bodyPr>
          <a:lstStyle/>
          <a:p>
            <a:r>
              <a:rPr lang="en-JP" dirty="0"/>
              <a:t>OSバ</a:t>
            </a:r>
            <a:r>
              <a:rPr lang="en-JP"/>
              <a:t>ージョン情報の取得性能</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ja-JP" altLang="en-US"/>
              <a:t>エージェントに要求を</a:t>
            </a:r>
            <a:r>
              <a:rPr lang="en-US" altLang="ja-JP" dirty="0"/>
              <a:t>1</a:t>
            </a:r>
            <a:r>
              <a:rPr lang="ja-JP" altLang="en-US"/>
              <a:t>回送信し、</a:t>
            </a:r>
            <a:r>
              <a:rPr lang="en-US" altLang="ja-JP" dirty="0"/>
              <a:t>4KB</a:t>
            </a:r>
            <a:r>
              <a:rPr lang="ja-JP" altLang="en-US"/>
              <a:t>のメモリデータを取得</a:t>
            </a:r>
            <a:endParaRPr lang="en-US" altLang="ja-JP" dirty="0"/>
          </a:p>
          <a:p>
            <a:pPr lvl="1"/>
            <a:r>
              <a:rPr lang="ja-JP" altLang="en-US"/>
              <a:t>仮想ネットワークを用いた場合、</a:t>
            </a:r>
            <a:r>
              <a:rPr lang="en-US" altLang="ja-JP" dirty="0"/>
              <a:t>SEV</a:t>
            </a:r>
            <a:r>
              <a:rPr lang="ja-JP" altLang="en-US"/>
              <a:t>の影響を受けた</a:t>
            </a:r>
            <a:endParaRPr lang="en-US" altLang="ja-JP" dirty="0"/>
          </a:p>
          <a:p>
            <a:pPr lvl="2"/>
            <a:r>
              <a:rPr lang="ja-JP" altLang="en-US"/>
              <a:t>共有メモリの場合は影響を受けなかった</a:t>
            </a:r>
            <a:endParaRPr lang="en-US" altLang="ja-JP" dirty="0"/>
          </a:p>
          <a:p>
            <a:pPr lvl="1"/>
            <a:r>
              <a:rPr lang="ja-JP" altLang="en-US"/>
              <a:t>仮想ネットワークと比較し，共有メモリを用いた場合</a:t>
            </a:r>
            <a:r>
              <a:rPr lang="en-US" altLang="ja-JP" dirty="0"/>
              <a:t>1ms</a:t>
            </a:r>
            <a:r>
              <a:rPr lang="ja-JP" altLang="en-US"/>
              <a:t>高速化</a:t>
            </a:r>
            <a:endParaRPr lang="en-US" altLang="ja-JP" dirty="0"/>
          </a:p>
          <a:p>
            <a:pPr lvl="1"/>
            <a:r>
              <a:rPr lang="ja-JP" altLang="en-US"/>
              <a:t>ハイパーバイザ内と</a:t>
            </a:r>
            <a:r>
              <a:rPr lang="en-US" altLang="ja-JP" dirty="0"/>
              <a:t>SEV</a:t>
            </a:r>
            <a:r>
              <a:rPr lang="ja-JP" altLang="en-US"/>
              <a:t>を有効にした</a:t>
            </a:r>
            <a:r>
              <a:rPr lang="en-US" altLang="ja-JP" dirty="0"/>
              <a:t>OS</a:t>
            </a:r>
            <a:r>
              <a:rPr lang="ja-JP" altLang="en-US"/>
              <a:t>内はほぼ同じ性能</a:t>
            </a:r>
            <a:endParaRPr lang="en-US" altLang="ja-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32</a:t>
            </a:fld>
            <a:endParaRPr lang="ja-JP" altLang="en-US" dirty="0"/>
          </a:p>
        </p:txBody>
      </p:sp>
      <p:cxnSp>
        <p:nvCxnSpPr>
          <p:cNvPr id="9" name="直線矢印コネクタ 8">
            <a:extLst>
              <a:ext uri="{FF2B5EF4-FFF2-40B4-BE49-F238E27FC236}">
                <a16:creationId xmlns:a16="http://schemas.microsoft.com/office/drawing/2014/main" id="{F7DA26BF-64AC-CD4D-9BC0-A139AC33BCAD}"/>
              </a:ext>
            </a:extLst>
          </p:cNvPr>
          <p:cNvCxnSpPr>
            <a:cxnSpLocks/>
          </p:cNvCxnSpPr>
          <p:nvPr/>
        </p:nvCxnSpPr>
        <p:spPr>
          <a:xfrm>
            <a:off x="3168962" y="4978064"/>
            <a:ext cx="409433" cy="518615"/>
          </a:xfrm>
          <a:prstGeom prst="straightConnector1">
            <a:avLst/>
          </a:prstGeom>
          <a:ln w="76200">
            <a:solidFill>
              <a:srgbClr val="0070C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0" name="グラフ 9">
            <a:extLst>
              <a:ext uri="{FF2B5EF4-FFF2-40B4-BE49-F238E27FC236}">
                <a16:creationId xmlns:a16="http://schemas.microsoft.com/office/drawing/2014/main" id="{9EEA4CCD-E17B-1B69-47E5-1596F2320992}"/>
              </a:ext>
            </a:extLst>
          </p:cNvPr>
          <p:cNvGraphicFramePr>
            <a:graphicFrameLocks/>
          </p:cNvGraphicFramePr>
          <p:nvPr/>
        </p:nvGraphicFramePr>
        <p:xfrm>
          <a:off x="2372498" y="3731141"/>
          <a:ext cx="6141308" cy="2990334"/>
        </p:xfrm>
        <a:graphic>
          <a:graphicData uri="http://schemas.openxmlformats.org/drawingml/2006/chart">
            <c:chart xmlns:c="http://schemas.openxmlformats.org/drawingml/2006/chart" xmlns:r="http://schemas.openxmlformats.org/officeDocument/2006/relationships" r:id="rId3"/>
          </a:graphicData>
        </a:graphic>
      </p:graphicFrame>
      <p:sp>
        <p:nvSpPr>
          <p:cNvPr id="6" name="円/楕円 5">
            <a:extLst>
              <a:ext uri="{FF2B5EF4-FFF2-40B4-BE49-F238E27FC236}">
                <a16:creationId xmlns:a16="http://schemas.microsoft.com/office/drawing/2014/main" id="{A70DA2B7-14AD-392F-68F8-FEFEDAB7A0A9}"/>
              </a:ext>
            </a:extLst>
          </p:cNvPr>
          <p:cNvSpPr/>
          <p:nvPr/>
        </p:nvSpPr>
        <p:spPr>
          <a:xfrm>
            <a:off x="3578395" y="3961437"/>
            <a:ext cx="973285" cy="508000"/>
          </a:xfrm>
          <a:prstGeom prst="ellipse">
            <a:avLst/>
          </a:prstGeom>
          <a:noFill/>
          <a:ln w="28575">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11" name="円/楕円 10">
            <a:extLst>
              <a:ext uri="{FF2B5EF4-FFF2-40B4-BE49-F238E27FC236}">
                <a16:creationId xmlns:a16="http://schemas.microsoft.com/office/drawing/2014/main" id="{0929EDAB-88F4-682F-C13B-85D980554243}"/>
              </a:ext>
            </a:extLst>
          </p:cNvPr>
          <p:cNvSpPr/>
          <p:nvPr/>
        </p:nvSpPr>
        <p:spPr>
          <a:xfrm>
            <a:off x="5174552" y="4367837"/>
            <a:ext cx="973285" cy="508000"/>
          </a:xfrm>
          <a:prstGeom prst="ellipse">
            <a:avLst/>
          </a:prstGeom>
          <a:noFill/>
          <a:ln w="28575">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cxnSp>
        <p:nvCxnSpPr>
          <p:cNvPr id="12" name="直線矢印コネクタ 11">
            <a:extLst>
              <a:ext uri="{FF2B5EF4-FFF2-40B4-BE49-F238E27FC236}">
                <a16:creationId xmlns:a16="http://schemas.microsoft.com/office/drawing/2014/main" id="{9194FABB-5C86-5E90-4F22-68EC4C16A412}"/>
              </a:ext>
            </a:extLst>
          </p:cNvPr>
          <p:cNvCxnSpPr>
            <a:cxnSpLocks/>
          </p:cNvCxnSpPr>
          <p:nvPr/>
        </p:nvCxnSpPr>
        <p:spPr>
          <a:xfrm>
            <a:off x="4554399" y="4314276"/>
            <a:ext cx="620153" cy="164358"/>
          </a:xfrm>
          <a:prstGeom prst="straightConnector1">
            <a:avLst/>
          </a:prstGeom>
          <a:ln w="666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2B6EA91B-5818-202D-668E-BDCE9D152852}"/>
              </a:ext>
            </a:extLst>
          </p:cNvPr>
          <p:cNvCxnSpPr>
            <a:cxnSpLocks/>
          </p:cNvCxnSpPr>
          <p:nvPr/>
        </p:nvCxnSpPr>
        <p:spPr>
          <a:xfrm>
            <a:off x="4551680" y="4957907"/>
            <a:ext cx="1701287" cy="0"/>
          </a:xfrm>
          <a:prstGeom prst="straightConnector1">
            <a:avLst/>
          </a:prstGeom>
          <a:ln w="666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26DE055F-2B6B-60D7-6CF7-51329F0E2B8A}"/>
              </a:ext>
            </a:extLst>
          </p:cNvPr>
          <p:cNvCxnSpPr>
            <a:cxnSpLocks/>
          </p:cNvCxnSpPr>
          <p:nvPr/>
        </p:nvCxnSpPr>
        <p:spPr>
          <a:xfrm>
            <a:off x="4418169" y="4457479"/>
            <a:ext cx="204631" cy="520585"/>
          </a:xfrm>
          <a:prstGeom prst="straightConnector1">
            <a:avLst/>
          </a:prstGeom>
          <a:ln w="666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F586184C-52BA-2697-2E4D-8D1BDD935320}"/>
              </a:ext>
            </a:extLst>
          </p:cNvPr>
          <p:cNvCxnSpPr>
            <a:cxnSpLocks/>
          </p:cNvCxnSpPr>
          <p:nvPr/>
        </p:nvCxnSpPr>
        <p:spPr>
          <a:xfrm>
            <a:off x="3812796" y="4124787"/>
            <a:ext cx="3370324" cy="0"/>
          </a:xfrm>
          <a:prstGeom prst="straightConnector1">
            <a:avLst/>
          </a:prstGeom>
          <a:ln w="666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1562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1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1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nodeType="clickEffect">
                                  <p:stCondLst>
                                    <p:cond delay="0"/>
                                  </p:stCondLst>
                                  <p:childTnLst>
                                    <p:animEffect transition="out" filter="fade">
                                      <p:cBhvr>
                                        <p:cTn id="22" dur="100"/>
                                        <p:tgtEl>
                                          <p:spTgt spid="12"/>
                                        </p:tgtEl>
                                      </p:cBhvr>
                                    </p:animEffect>
                                    <p:set>
                                      <p:cBhvr>
                                        <p:cTn id="23" dur="1" fill="hold">
                                          <p:stCondLst>
                                            <p:cond delay="99"/>
                                          </p:stCondLst>
                                        </p:cTn>
                                        <p:tgtEl>
                                          <p:spTgt spid="12"/>
                                        </p:tgtEl>
                                        <p:attrNameLst>
                                          <p:attrName>style.visibility</p:attrName>
                                        </p:attrNameLst>
                                      </p:cBhvr>
                                      <p:to>
                                        <p:strVal val="hidden"/>
                                      </p:to>
                                    </p:set>
                                  </p:childTnLst>
                                </p:cTn>
                              </p:par>
                              <p:par>
                                <p:cTn id="24" presetID="10" presetClass="entr" presetSubtype="0"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
                                        <p:tgtEl>
                                          <p:spTgt spid="14"/>
                                        </p:tgtEl>
                                      </p:cBhvr>
                                    </p:animEffect>
                                  </p:childTnLst>
                                </p:cTn>
                              </p:par>
                              <p:par>
                                <p:cTn id="27" presetID="10" presetClass="exit" presetSubtype="0" fill="hold" nodeType="withEffect">
                                  <p:stCondLst>
                                    <p:cond delay="0"/>
                                  </p:stCondLst>
                                  <p:childTnLst>
                                    <p:animEffect transition="out" filter="fade">
                                      <p:cBhvr>
                                        <p:cTn id="28" dur="100"/>
                                        <p:tgtEl>
                                          <p:spTgt spid="13"/>
                                        </p:tgtEl>
                                      </p:cBhvr>
                                    </p:animEffect>
                                    <p:set>
                                      <p:cBhvr>
                                        <p:cTn id="29" dur="1" fill="hold">
                                          <p:stCondLst>
                                            <p:cond delay="99"/>
                                          </p:stCondLst>
                                        </p:cTn>
                                        <p:tgtEl>
                                          <p:spTgt spid="13"/>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100"/>
                                        <p:tgtEl>
                                          <p:spTgt spid="11"/>
                                        </p:tgtEl>
                                      </p:cBhvr>
                                    </p:animEffect>
                                    <p:set>
                                      <p:cBhvr>
                                        <p:cTn id="32" dur="1" fill="hold">
                                          <p:stCondLst>
                                            <p:cond delay="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
                                        <p:tgtEl>
                                          <p:spTgt spid="16"/>
                                        </p:tgtEl>
                                      </p:cBhvr>
                                    </p:animEffect>
                                  </p:childTnLst>
                                </p:cTn>
                              </p:par>
                              <p:par>
                                <p:cTn id="38" presetID="10" presetClass="exit" presetSubtype="0" fill="hold" nodeType="withEffect">
                                  <p:stCondLst>
                                    <p:cond delay="0"/>
                                  </p:stCondLst>
                                  <p:childTnLst>
                                    <p:animEffect transition="out" filter="fade">
                                      <p:cBhvr>
                                        <p:cTn id="39" dur="100"/>
                                        <p:tgtEl>
                                          <p:spTgt spid="14"/>
                                        </p:tgtEl>
                                      </p:cBhvr>
                                    </p:animEffect>
                                    <p:set>
                                      <p:cBhvr>
                                        <p:cTn id="40" dur="1" fill="hold">
                                          <p:stCondLst>
                                            <p:cond delay="99"/>
                                          </p:stCondLst>
                                        </p:cTn>
                                        <p:tgtEl>
                                          <p:spTgt spid="14"/>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100"/>
                                        <p:tgtEl>
                                          <p:spTgt spid="6"/>
                                        </p:tgtEl>
                                      </p:cBhvr>
                                    </p:animEffect>
                                    <p:set>
                                      <p:cBhvr>
                                        <p:cTn id="43" dur="1" fill="hold">
                                          <p:stCondLst>
                                            <p:cond delay="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1" grpId="0" animBg="1"/>
      <p:bldP spid="11" grpId="1" animBg="1"/>
    </p:bld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5098E-7BC8-1C46-BCBF-EFB2F3346B1A}"/>
              </a:ext>
            </a:extLst>
          </p:cNvPr>
          <p:cNvSpPr>
            <a:spLocks noGrp="1"/>
          </p:cNvSpPr>
          <p:nvPr>
            <p:ph type="title"/>
          </p:nvPr>
        </p:nvSpPr>
        <p:spPr/>
        <p:txBody>
          <a:bodyPr/>
          <a:lstStyle/>
          <a:p>
            <a:r>
              <a:rPr kumimoji="1" lang="ja-JP" altLang="en-US"/>
              <a:t>プロセス一覧の取得性能</a:t>
            </a:r>
          </a:p>
        </p:txBody>
      </p:sp>
      <p:sp>
        <p:nvSpPr>
          <p:cNvPr id="3" name="コンテンツ プレースホルダー 2">
            <a:extLst>
              <a:ext uri="{FF2B5EF4-FFF2-40B4-BE49-F238E27FC236}">
                <a16:creationId xmlns:a16="http://schemas.microsoft.com/office/drawing/2014/main" id="{663E2B40-C6A4-4B42-9EE8-A5598802CBB1}"/>
              </a:ext>
            </a:extLst>
          </p:cNvPr>
          <p:cNvSpPr>
            <a:spLocks noGrp="1"/>
          </p:cNvSpPr>
          <p:nvPr>
            <p:ph idx="1"/>
          </p:nvPr>
        </p:nvSpPr>
        <p:spPr/>
        <p:txBody>
          <a:bodyPr/>
          <a:lstStyle/>
          <a:p>
            <a:r>
              <a:rPr kumimoji="1" lang="ja-JP" altLang="en-US"/>
              <a:t>エージェントに要求を</a:t>
            </a:r>
            <a:r>
              <a:rPr kumimoji="1" lang="en-US" altLang="ja-JP" dirty="0"/>
              <a:t>119</a:t>
            </a:r>
            <a:r>
              <a:rPr lang="ja-JP" altLang="en-US"/>
              <a:t>回送信し、計</a:t>
            </a:r>
            <a:r>
              <a:rPr lang="en-US" altLang="ja-JP" dirty="0"/>
              <a:t>476KB</a:t>
            </a:r>
            <a:r>
              <a:rPr lang="ja-JP" altLang="en-US"/>
              <a:t>のデータを取得</a:t>
            </a:r>
            <a:endParaRPr lang="en-US" altLang="ja-JP" dirty="0"/>
          </a:p>
          <a:p>
            <a:pPr lvl="1"/>
            <a:r>
              <a:rPr lang="en-US" altLang="ja-JP" dirty="0"/>
              <a:t>OS</a:t>
            </a:r>
            <a:r>
              <a:rPr lang="ja-JP" altLang="en-US"/>
              <a:t>内エージェントは共有メモリを用いると</a:t>
            </a:r>
            <a:r>
              <a:rPr lang="en-US" altLang="ja-JP" dirty="0"/>
              <a:t>25%</a:t>
            </a:r>
            <a:r>
              <a:rPr lang="ja-JP" altLang="en-US"/>
              <a:t>高速になった</a:t>
            </a:r>
          </a:p>
          <a:p>
            <a:pPr lvl="2"/>
            <a:r>
              <a:rPr lang="ja-JP" altLang="en-US"/>
              <a:t>データチェック間隔を減らすとさらに高速化が図れる</a:t>
            </a:r>
            <a:endParaRPr lang="en-US" altLang="ja-JP" dirty="0"/>
          </a:p>
          <a:p>
            <a:pPr lvl="1"/>
            <a:r>
              <a:rPr kumimoji="1" lang="ja-JP" altLang="en-US"/>
              <a:t>ハイパーバイザ内エージェントは</a:t>
            </a:r>
            <a:r>
              <a:rPr kumimoji="1" lang="en-US" altLang="ja-JP" dirty="0"/>
              <a:t>OS</a:t>
            </a:r>
            <a:r>
              <a:rPr kumimoji="1" lang="ja-JP" altLang="en-US"/>
              <a:t>内より</a:t>
            </a:r>
            <a:r>
              <a:rPr kumimoji="1" lang="en-US" altLang="ja-JP" dirty="0"/>
              <a:t>50%</a:t>
            </a:r>
            <a:r>
              <a:rPr kumimoji="1" lang="ja-JP" altLang="en-US"/>
              <a:t>遅くなった</a:t>
            </a:r>
            <a:endParaRPr kumimoji="1" lang="en-US" altLang="ja-JP" dirty="0"/>
          </a:p>
          <a:p>
            <a:pPr lvl="2"/>
            <a:r>
              <a:rPr lang="ja-JP" altLang="en-US"/>
              <a:t>連続で通信することにより遅くなったと考えられる（原因は調査中）</a:t>
            </a:r>
            <a:endParaRPr lang="en-US" altLang="ja-JP" dirty="0"/>
          </a:p>
        </p:txBody>
      </p:sp>
      <p:sp>
        <p:nvSpPr>
          <p:cNvPr id="4" name="スライド番号プレースホルダー 3">
            <a:extLst>
              <a:ext uri="{FF2B5EF4-FFF2-40B4-BE49-F238E27FC236}">
                <a16:creationId xmlns:a16="http://schemas.microsoft.com/office/drawing/2014/main" id="{3478EE3B-0FE6-214B-8FC0-CB745D39305E}"/>
              </a:ext>
            </a:extLst>
          </p:cNvPr>
          <p:cNvSpPr>
            <a:spLocks noGrp="1"/>
          </p:cNvSpPr>
          <p:nvPr>
            <p:ph type="sldNum" sz="quarter" idx="12"/>
          </p:nvPr>
        </p:nvSpPr>
        <p:spPr/>
        <p:txBody>
          <a:bodyPr/>
          <a:lstStyle/>
          <a:p>
            <a:fld id="{3862EE38-F75A-9448-8243-6101B2857D65}" type="slidenum">
              <a:rPr lang="ja-JP" altLang="en-US" smtClean="0"/>
              <a:pPr/>
              <a:t>33</a:t>
            </a:fld>
            <a:endParaRPr lang="ja-JP" altLang="en-US" dirty="0"/>
          </a:p>
        </p:txBody>
      </p:sp>
      <p:graphicFrame>
        <p:nvGraphicFramePr>
          <p:cNvPr id="8" name="グラフ 7">
            <a:extLst>
              <a:ext uri="{FF2B5EF4-FFF2-40B4-BE49-F238E27FC236}">
                <a16:creationId xmlns:a16="http://schemas.microsoft.com/office/drawing/2014/main" id="{23D22912-BADA-0FDA-F11D-9E1D1B4E7C53}"/>
              </a:ext>
            </a:extLst>
          </p:cNvPr>
          <p:cNvGraphicFramePr>
            <a:graphicFrameLocks/>
          </p:cNvGraphicFramePr>
          <p:nvPr/>
        </p:nvGraphicFramePr>
        <p:xfrm>
          <a:off x="2890897" y="3978876"/>
          <a:ext cx="5719703" cy="2763820"/>
        </p:xfrm>
        <a:graphic>
          <a:graphicData uri="http://schemas.openxmlformats.org/drawingml/2006/chart">
            <c:chart xmlns:c="http://schemas.openxmlformats.org/drawingml/2006/chart" xmlns:r="http://schemas.openxmlformats.org/officeDocument/2006/relationships" r:id="rId3"/>
          </a:graphicData>
        </a:graphic>
      </p:graphicFrame>
      <p:sp>
        <p:nvSpPr>
          <p:cNvPr id="6" name="円/楕円 5">
            <a:extLst>
              <a:ext uri="{FF2B5EF4-FFF2-40B4-BE49-F238E27FC236}">
                <a16:creationId xmlns:a16="http://schemas.microsoft.com/office/drawing/2014/main" id="{F14A7B73-EC0F-8C54-0901-096FBAF19F53}"/>
              </a:ext>
            </a:extLst>
          </p:cNvPr>
          <p:cNvSpPr/>
          <p:nvPr/>
        </p:nvSpPr>
        <p:spPr>
          <a:xfrm>
            <a:off x="3931526" y="4829257"/>
            <a:ext cx="973285" cy="376547"/>
          </a:xfrm>
          <a:prstGeom prst="ellipse">
            <a:avLst/>
          </a:prstGeom>
          <a:noFill/>
          <a:ln w="28575">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cxnSp>
        <p:nvCxnSpPr>
          <p:cNvPr id="7" name="直線矢印コネクタ 6">
            <a:extLst>
              <a:ext uri="{FF2B5EF4-FFF2-40B4-BE49-F238E27FC236}">
                <a16:creationId xmlns:a16="http://schemas.microsoft.com/office/drawing/2014/main" id="{79C8F617-808A-4309-4F54-486FB73A47FB}"/>
              </a:ext>
            </a:extLst>
          </p:cNvPr>
          <p:cNvCxnSpPr>
            <a:cxnSpLocks/>
          </p:cNvCxnSpPr>
          <p:nvPr/>
        </p:nvCxnSpPr>
        <p:spPr>
          <a:xfrm>
            <a:off x="4802495" y="5156069"/>
            <a:ext cx="175905" cy="340491"/>
          </a:xfrm>
          <a:prstGeom prst="straightConnector1">
            <a:avLst/>
          </a:prstGeom>
          <a:ln w="571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CBFF4405-A5EE-9919-A3AE-794CC6F939B0}"/>
              </a:ext>
            </a:extLst>
          </p:cNvPr>
          <p:cNvCxnSpPr>
            <a:cxnSpLocks/>
          </p:cNvCxnSpPr>
          <p:nvPr/>
        </p:nvCxnSpPr>
        <p:spPr>
          <a:xfrm flipV="1">
            <a:off x="4242263" y="4482350"/>
            <a:ext cx="3133897" cy="553208"/>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817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
                                        <p:tgtEl>
                                          <p:spTgt spid="9"/>
                                        </p:tgtEl>
                                      </p:cBhvr>
                                    </p:animEffect>
                                  </p:childTnLst>
                                </p:cTn>
                              </p:par>
                              <p:par>
                                <p:cTn id="16" presetID="10" presetClass="exit" presetSubtype="0" fill="hold" nodeType="withEffect">
                                  <p:stCondLst>
                                    <p:cond delay="0"/>
                                  </p:stCondLst>
                                  <p:childTnLst>
                                    <p:animEffect transition="out" filter="fade">
                                      <p:cBhvr>
                                        <p:cTn id="17" dur="100"/>
                                        <p:tgtEl>
                                          <p:spTgt spid="7"/>
                                        </p:tgtEl>
                                      </p:cBhvr>
                                    </p:animEffect>
                                    <p:set>
                                      <p:cBhvr>
                                        <p:cTn id="18" dur="1" fill="hold">
                                          <p:stCondLst>
                                            <p:cond delay="99"/>
                                          </p:stCondLst>
                                        </p:cTn>
                                        <p:tgtEl>
                                          <p:spTgt spid="7"/>
                                        </p:tgtEl>
                                        <p:attrNameLst>
                                          <p:attrName>style.visibility</p:attrName>
                                        </p:attrNameLst>
                                      </p:cBhvr>
                                      <p:to>
                                        <p:strVal val="hidden"/>
                                      </p:to>
                                    </p:set>
                                  </p:childTnLst>
                                </p:cTn>
                              </p:par>
                              <p:par>
                                <p:cTn id="19" presetID="10" presetClass="exit" presetSubtype="0" fill="hold" grpId="1" nodeType="withEffect">
                                  <p:stCondLst>
                                    <p:cond delay="0"/>
                                  </p:stCondLst>
                                  <p:childTnLst>
                                    <p:animEffect transition="out" filter="fade">
                                      <p:cBhvr>
                                        <p:cTn id="20" dur="100"/>
                                        <p:tgtEl>
                                          <p:spTgt spid="6"/>
                                        </p:tgtEl>
                                      </p:cBhvr>
                                    </p:animEffect>
                                    <p:set>
                                      <p:cBhvr>
                                        <p:cTn id="21" dur="1" fill="hold">
                                          <p:stCondLst>
                                            <p:cond delay="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42D3-6166-8140-BA22-9C45E2656361}"/>
              </a:ext>
            </a:extLst>
          </p:cNvPr>
          <p:cNvSpPr>
            <a:spLocks noGrp="1"/>
          </p:cNvSpPr>
          <p:nvPr>
            <p:ph type="title"/>
          </p:nvPr>
        </p:nvSpPr>
        <p:spPr/>
        <p:txBody>
          <a:bodyPr/>
          <a:lstStyle/>
          <a:p>
            <a:r>
              <a:rPr lang="en-JP" dirty="0"/>
              <a:t>IDSが取得する機密情報の保護</a:t>
            </a:r>
          </a:p>
        </p:txBody>
      </p:sp>
      <p:sp>
        <p:nvSpPr>
          <p:cNvPr id="3" name="Content Placeholder 2">
            <a:extLst>
              <a:ext uri="{FF2B5EF4-FFF2-40B4-BE49-F238E27FC236}">
                <a16:creationId xmlns:a16="http://schemas.microsoft.com/office/drawing/2014/main" id="{F3F1AECF-93CC-7E43-84DC-495DD3C953A5}"/>
              </a:ext>
            </a:extLst>
          </p:cNvPr>
          <p:cNvSpPr>
            <a:spLocks noGrp="1"/>
          </p:cNvSpPr>
          <p:nvPr>
            <p:ph idx="1"/>
          </p:nvPr>
        </p:nvSpPr>
        <p:spPr/>
        <p:txBody>
          <a:bodyPr/>
          <a:lstStyle/>
          <a:p>
            <a:r>
              <a:rPr lang="ja-JP" altLang="en-US"/>
              <a:t>オフロードした</a:t>
            </a:r>
            <a:r>
              <a:rPr lang="en-US" altLang="ja-JP" dirty="0"/>
              <a:t>IDS</a:t>
            </a:r>
            <a:r>
              <a:rPr lang="ja-JP" altLang="en-US"/>
              <a:t>も</a:t>
            </a:r>
            <a:r>
              <a:rPr lang="en-US" altLang="ja-JP" dirty="0"/>
              <a:t>SEV</a:t>
            </a:r>
            <a:r>
              <a:rPr lang="ja-JP" altLang="en-US"/>
              <a:t>を用いて暗号化された別の</a:t>
            </a:r>
            <a:r>
              <a:rPr lang="en-US" altLang="ja-JP" dirty="0"/>
              <a:t>VM</a:t>
            </a:r>
            <a:r>
              <a:rPr lang="ja-JP" altLang="en-US"/>
              <a:t>内で安全に実行</a:t>
            </a:r>
            <a:endParaRPr lang="en-US" altLang="ja-JP" dirty="0"/>
          </a:p>
          <a:p>
            <a:pPr lvl="1"/>
            <a:r>
              <a:rPr lang="en-US" altLang="ja-JP" dirty="0"/>
              <a:t>IDS</a:t>
            </a:r>
            <a:r>
              <a:rPr lang="ja-JP" altLang="en-US"/>
              <a:t>経由での内部犯への情報漏洩を防ぐ</a:t>
            </a:r>
            <a:endParaRPr lang="en-US" altLang="ja-JP" dirty="0"/>
          </a:p>
          <a:p>
            <a:r>
              <a:rPr lang="ja-JP" altLang="en-US"/>
              <a:t>暗号通信により送受信するデータの漏洩を防ぐ</a:t>
            </a:r>
            <a:endParaRPr lang="en-JP" altLang="ja-JP" dirty="0"/>
          </a:p>
          <a:p>
            <a:pPr lvl="1"/>
            <a:r>
              <a:rPr lang="ja-JP" altLang="en-US"/>
              <a:t>暗号通信を行うためのライブラリを</a:t>
            </a:r>
            <a:r>
              <a:rPr lang="en-US" altLang="ja-JP" dirty="0"/>
              <a:t>IDS</a:t>
            </a:r>
            <a:r>
              <a:rPr lang="ja-JP" altLang="en-US"/>
              <a:t>に提供</a:t>
            </a:r>
            <a:endParaRPr lang="en-US" altLang="ja-JP" dirty="0"/>
          </a:p>
          <a:p>
            <a:pPr lvl="1"/>
            <a:r>
              <a:rPr lang="en-JP" altLang="ja-JP" dirty="0"/>
              <a:t>VM</a:t>
            </a:r>
            <a:r>
              <a:rPr lang="ja-JP" altLang="en-JP"/>
              <a:t>の</a:t>
            </a:r>
            <a:r>
              <a:rPr lang="ja-JP" altLang="en-US"/>
              <a:t>メモリ暗号化によって内部犯への暗号鍵の漏洩も防ぐ</a:t>
            </a:r>
            <a:endParaRPr lang="en-US" altLang="ja-JP" dirty="0"/>
          </a:p>
        </p:txBody>
      </p:sp>
      <p:sp>
        <p:nvSpPr>
          <p:cNvPr id="4" name="Slide Number Placeholder 3">
            <a:extLst>
              <a:ext uri="{FF2B5EF4-FFF2-40B4-BE49-F238E27FC236}">
                <a16:creationId xmlns:a16="http://schemas.microsoft.com/office/drawing/2014/main" id="{86017B73-40C5-D741-B01F-22B0AEA71F0C}"/>
              </a:ext>
            </a:extLst>
          </p:cNvPr>
          <p:cNvSpPr>
            <a:spLocks noGrp="1"/>
          </p:cNvSpPr>
          <p:nvPr>
            <p:ph type="sldNum" sz="quarter" idx="12"/>
          </p:nvPr>
        </p:nvSpPr>
        <p:spPr/>
        <p:txBody>
          <a:bodyPr/>
          <a:lstStyle/>
          <a:p>
            <a:fld id="{3862EE38-F75A-9448-8243-6101B2857D65}" type="slidenum">
              <a:rPr lang="ja-JP" altLang="en-US" smtClean="0"/>
              <a:pPr/>
              <a:t>34</a:t>
            </a:fld>
            <a:endParaRPr lang="ja-JP" altLang="en-US" dirty="0"/>
          </a:p>
        </p:txBody>
      </p:sp>
      <p:sp>
        <p:nvSpPr>
          <p:cNvPr id="18" name="角丸四角形 22">
            <a:extLst>
              <a:ext uri="{FF2B5EF4-FFF2-40B4-BE49-F238E27FC236}">
                <a16:creationId xmlns:a16="http://schemas.microsoft.com/office/drawing/2014/main" id="{0E7F9BC3-2D2A-4446-8120-4BB1636B12FC}"/>
              </a:ext>
            </a:extLst>
          </p:cNvPr>
          <p:cNvSpPr/>
          <p:nvPr/>
        </p:nvSpPr>
        <p:spPr>
          <a:xfrm>
            <a:off x="3768173" y="4731460"/>
            <a:ext cx="2177410" cy="2117747"/>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9" name="角丸四角形 5">
            <a:extLst>
              <a:ext uri="{FF2B5EF4-FFF2-40B4-BE49-F238E27FC236}">
                <a16:creationId xmlns:a16="http://schemas.microsoft.com/office/drawing/2014/main" id="{66AF9FE7-F4CA-8E4B-BAA9-99B7D010218C}"/>
              </a:ext>
            </a:extLst>
          </p:cNvPr>
          <p:cNvSpPr/>
          <p:nvPr/>
        </p:nvSpPr>
        <p:spPr>
          <a:xfrm>
            <a:off x="7339514" y="4972197"/>
            <a:ext cx="2542172" cy="1863804"/>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0" name="テキスト ボックス 6">
            <a:extLst>
              <a:ext uri="{FF2B5EF4-FFF2-40B4-BE49-F238E27FC236}">
                <a16:creationId xmlns:a16="http://schemas.microsoft.com/office/drawing/2014/main" id="{33EA1058-AF2E-4C49-888C-A990CAFB5326}"/>
              </a:ext>
            </a:extLst>
          </p:cNvPr>
          <p:cNvSpPr txBox="1"/>
          <p:nvPr/>
        </p:nvSpPr>
        <p:spPr>
          <a:xfrm>
            <a:off x="7659627" y="4523194"/>
            <a:ext cx="1920719" cy="461665"/>
          </a:xfrm>
          <a:prstGeom prst="rect">
            <a:avLst/>
          </a:prstGeom>
          <a:noFill/>
        </p:spPr>
        <p:txBody>
          <a:bodyPr wrap="none" rtlCol="0">
            <a:spAutoFit/>
          </a:bodyPr>
          <a:lstStyle/>
          <a:p>
            <a:r>
              <a:rPr kumimoji="1" lang="ja-JP" altLang="en-US" sz="2400" b="1"/>
              <a:t>監視対象</a:t>
            </a:r>
            <a:r>
              <a:rPr kumimoji="1" lang="en-US" altLang="ja-JP" sz="2400" b="1" dirty="0"/>
              <a:t>VM</a:t>
            </a:r>
            <a:endParaRPr kumimoji="1" lang="ja-JP" altLang="en-US" sz="2400" b="1"/>
          </a:p>
        </p:txBody>
      </p:sp>
      <p:sp>
        <p:nvSpPr>
          <p:cNvPr id="21" name="テキスト ボックス 7">
            <a:extLst>
              <a:ext uri="{FF2B5EF4-FFF2-40B4-BE49-F238E27FC236}">
                <a16:creationId xmlns:a16="http://schemas.microsoft.com/office/drawing/2014/main" id="{29DA75E6-8DCD-C44A-AB34-9C8D083D9CB6}"/>
              </a:ext>
            </a:extLst>
          </p:cNvPr>
          <p:cNvSpPr txBox="1"/>
          <p:nvPr/>
        </p:nvSpPr>
        <p:spPr>
          <a:xfrm>
            <a:off x="4201945" y="4918765"/>
            <a:ext cx="1223985" cy="523220"/>
          </a:xfrm>
          <a:prstGeom prst="rect">
            <a:avLst/>
          </a:prstGeom>
          <a:solidFill>
            <a:schemeClr val="bg1"/>
          </a:solidFill>
          <a:ln w="25400">
            <a:solidFill>
              <a:schemeClr val="tx1"/>
            </a:solidFill>
          </a:ln>
        </p:spPr>
        <p:txBody>
          <a:bodyPr wrap="square" rtlCol="0">
            <a:spAutoFit/>
          </a:bodyPr>
          <a:lstStyle/>
          <a:p>
            <a:pPr algn="ctr"/>
            <a:r>
              <a:rPr kumimoji="1" lang="en-US" altLang="ja-JP" sz="2800" b="1" dirty="0"/>
              <a:t>IDS</a:t>
            </a:r>
            <a:endParaRPr kumimoji="1" lang="ja-JP" altLang="en-US" sz="2800" b="1"/>
          </a:p>
        </p:txBody>
      </p:sp>
      <p:sp>
        <p:nvSpPr>
          <p:cNvPr id="23" name="テキスト ボックス 8">
            <a:extLst>
              <a:ext uri="{FF2B5EF4-FFF2-40B4-BE49-F238E27FC236}">
                <a16:creationId xmlns:a16="http://schemas.microsoft.com/office/drawing/2014/main" id="{CD24C1A8-B8BE-C848-916D-7A7451485328}"/>
              </a:ext>
            </a:extLst>
          </p:cNvPr>
          <p:cNvSpPr txBox="1"/>
          <p:nvPr/>
        </p:nvSpPr>
        <p:spPr>
          <a:xfrm>
            <a:off x="7604323" y="5396426"/>
            <a:ext cx="2031325" cy="677108"/>
          </a:xfrm>
          <a:prstGeom prst="rect">
            <a:avLst/>
          </a:prstGeom>
          <a:solidFill>
            <a:srgbClr val="92D050"/>
          </a:solidFill>
          <a:ln w="22225">
            <a:solidFill>
              <a:schemeClr val="tx1"/>
            </a:solidFill>
          </a:ln>
        </p:spPr>
        <p:txBody>
          <a:bodyPr wrap="none" rtlCol="0">
            <a:spAutoFit/>
          </a:bodyPr>
          <a:lstStyle/>
          <a:p>
            <a:r>
              <a:rPr kumimoji="1" lang="ja-JP" altLang="en-US" sz="2400" b="1"/>
              <a:t>エージェント</a:t>
            </a:r>
            <a:endParaRPr kumimoji="1" lang="en-US" altLang="ja-JP" sz="2400" b="1" dirty="0"/>
          </a:p>
          <a:p>
            <a:endParaRPr kumimoji="1" lang="ja-JP" altLang="en-US" sz="1400" b="1"/>
          </a:p>
        </p:txBody>
      </p:sp>
      <p:cxnSp>
        <p:nvCxnSpPr>
          <p:cNvPr id="24" name="直線矢印コネクタ 11">
            <a:extLst>
              <a:ext uri="{FF2B5EF4-FFF2-40B4-BE49-F238E27FC236}">
                <a16:creationId xmlns:a16="http://schemas.microsoft.com/office/drawing/2014/main" id="{F7367ECF-4109-0446-A71B-43A58205D017}"/>
              </a:ext>
            </a:extLst>
          </p:cNvPr>
          <p:cNvCxnSpPr>
            <a:cxnSpLocks/>
          </p:cNvCxnSpPr>
          <p:nvPr/>
        </p:nvCxnSpPr>
        <p:spPr>
          <a:xfrm flipH="1">
            <a:off x="5683259" y="5754277"/>
            <a:ext cx="1921064" cy="342972"/>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12">
            <a:extLst>
              <a:ext uri="{FF2B5EF4-FFF2-40B4-BE49-F238E27FC236}">
                <a16:creationId xmlns:a16="http://schemas.microsoft.com/office/drawing/2014/main" id="{70A2006A-3FBF-2049-A542-145EA8AC3743}"/>
              </a:ext>
            </a:extLst>
          </p:cNvPr>
          <p:cNvCxnSpPr>
            <a:cxnSpLocks/>
          </p:cNvCxnSpPr>
          <p:nvPr/>
        </p:nvCxnSpPr>
        <p:spPr>
          <a:xfrm flipV="1">
            <a:off x="5683259" y="5519980"/>
            <a:ext cx="1921064" cy="338111"/>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pic>
        <p:nvPicPr>
          <p:cNvPr id="27" name="Picture 11">
            <a:extLst>
              <a:ext uri="{FF2B5EF4-FFF2-40B4-BE49-F238E27FC236}">
                <a16:creationId xmlns:a16="http://schemas.microsoft.com/office/drawing/2014/main" id="{1F934BDD-61D5-D946-AED6-E60693AF0F1D}"/>
              </a:ext>
            </a:extLst>
          </p:cNvPr>
          <p:cNvPicPr>
            <a:picLocks noChangeArrowheads="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8931172" y="5771054"/>
            <a:ext cx="658812" cy="302400"/>
          </a:xfrm>
          <a:prstGeom prst="rect">
            <a:avLst/>
          </a:prstGeom>
          <a:noFill/>
          <a:ln>
            <a:noFill/>
          </a:ln>
        </p:spPr>
      </p:pic>
      <p:sp>
        <p:nvSpPr>
          <p:cNvPr id="28" name="テキスト ボックス 30">
            <a:extLst>
              <a:ext uri="{FF2B5EF4-FFF2-40B4-BE49-F238E27FC236}">
                <a16:creationId xmlns:a16="http://schemas.microsoft.com/office/drawing/2014/main" id="{7E102A53-F328-5C40-AEE0-65D65A837F34}"/>
              </a:ext>
            </a:extLst>
          </p:cNvPr>
          <p:cNvSpPr txBox="1"/>
          <p:nvPr/>
        </p:nvSpPr>
        <p:spPr>
          <a:xfrm>
            <a:off x="8821996" y="6139679"/>
            <a:ext cx="877163" cy="369332"/>
          </a:xfrm>
          <a:prstGeom prst="rect">
            <a:avLst/>
          </a:prstGeom>
          <a:noFill/>
        </p:spPr>
        <p:txBody>
          <a:bodyPr wrap="none" rtlCol="0">
            <a:spAutoFit/>
          </a:bodyPr>
          <a:lstStyle/>
          <a:p>
            <a:r>
              <a:rPr kumimoji="1" lang="ja-JP" altLang="en-US" b="1"/>
              <a:t>暗号鍵</a:t>
            </a:r>
          </a:p>
        </p:txBody>
      </p:sp>
      <p:grpSp>
        <p:nvGrpSpPr>
          <p:cNvPr id="35" name="Group 2822">
            <a:extLst>
              <a:ext uri="{FF2B5EF4-FFF2-40B4-BE49-F238E27FC236}">
                <a16:creationId xmlns:a16="http://schemas.microsoft.com/office/drawing/2014/main" id="{0E9FC146-A715-0B4D-B0DF-6D96B21A4AC2}"/>
              </a:ext>
            </a:extLst>
          </p:cNvPr>
          <p:cNvGrpSpPr>
            <a:grpSpLocks/>
          </p:cNvGrpSpPr>
          <p:nvPr/>
        </p:nvGrpSpPr>
        <p:grpSpPr bwMode="auto">
          <a:xfrm flipH="1">
            <a:off x="1857473" y="5222612"/>
            <a:ext cx="1051530" cy="1448836"/>
            <a:chOff x="6777" y="1528"/>
            <a:chExt cx="719" cy="1064"/>
          </a:xfrm>
        </p:grpSpPr>
        <p:sp>
          <p:nvSpPr>
            <p:cNvPr id="36" name="Freeform 2823">
              <a:extLst>
                <a:ext uri="{FF2B5EF4-FFF2-40B4-BE49-F238E27FC236}">
                  <a16:creationId xmlns:a16="http://schemas.microsoft.com/office/drawing/2014/main" id="{A5555D6B-3507-234D-959B-146A2EB2E57C}"/>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7" name="Freeform 2824">
              <a:extLst>
                <a:ext uri="{FF2B5EF4-FFF2-40B4-BE49-F238E27FC236}">
                  <a16:creationId xmlns:a16="http://schemas.microsoft.com/office/drawing/2014/main" id="{508C1D69-E719-3C46-A4C2-2C142939CE8E}"/>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8" name="Freeform 2825">
              <a:extLst>
                <a:ext uri="{FF2B5EF4-FFF2-40B4-BE49-F238E27FC236}">
                  <a16:creationId xmlns:a16="http://schemas.microsoft.com/office/drawing/2014/main" id="{F9243419-05D3-774A-805B-7C83AE78B833}"/>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39" name="テキスト ボックス 36">
            <a:extLst>
              <a:ext uri="{FF2B5EF4-FFF2-40B4-BE49-F238E27FC236}">
                <a16:creationId xmlns:a16="http://schemas.microsoft.com/office/drawing/2014/main" id="{ABCC1E32-EBDA-5F4E-B84C-BDE5C0BEB30A}"/>
              </a:ext>
            </a:extLst>
          </p:cNvPr>
          <p:cNvSpPr txBox="1"/>
          <p:nvPr/>
        </p:nvSpPr>
        <p:spPr>
          <a:xfrm>
            <a:off x="1954324" y="4731460"/>
            <a:ext cx="1192029" cy="461665"/>
          </a:xfrm>
          <a:prstGeom prst="rect">
            <a:avLst/>
          </a:prstGeom>
          <a:noFill/>
        </p:spPr>
        <p:txBody>
          <a:bodyPr wrap="square" rtlCol="0">
            <a:spAutoFit/>
          </a:bodyPr>
          <a:lstStyle/>
          <a:p>
            <a:pPr algn="ctr"/>
            <a:r>
              <a:rPr lang="ja-JP" altLang="en-US" sz="2400" b="1"/>
              <a:t>内部犯</a:t>
            </a:r>
            <a:endParaRPr kumimoji="1" lang="ja-JP" altLang="en-US" sz="2400" b="1"/>
          </a:p>
        </p:txBody>
      </p:sp>
      <p:sp>
        <p:nvSpPr>
          <p:cNvPr id="40" name="テキスト ボックス 37">
            <a:extLst>
              <a:ext uri="{FF2B5EF4-FFF2-40B4-BE49-F238E27FC236}">
                <a16:creationId xmlns:a16="http://schemas.microsoft.com/office/drawing/2014/main" id="{217FAA0E-A77E-5F43-B9D1-08FA6F79B750}"/>
              </a:ext>
            </a:extLst>
          </p:cNvPr>
          <p:cNvSpPr txBox="1"/>
          <p:nvPr/>
        </p:nvSpPr>
        <p:spPr>
          <a:xfrm>
            <a:off x="2960864" y="5321612"/>
            <a:ext cx="674531" cy="369332"/>
          </a:xfrm>
          <a:prstGeom prst="rect">
            <a:avLst/>
          </a:prstGeom>
          <a:noFill/>
        </p:spPr>
        <p:txBody>
          <a:bodyPr wrap="square" rtlCol="0">
            <a:spAutoFit/>
          </a:bodyPr>
          <a:lstStyle/>
          <a:p>
            <a:r>
              <a:rPr kumimoji="1" lang="ja-JP" altLang="en-US" b="1"/>
              <a:t>攻撃</a:t>
            </a:r>
          </a:p>
        </p:txBody>
      </p:sp>
      <p:cxnSp>
        <p:nvCxnSpPr>
          <p:cNvPr id="41" name="直線矢印コネクタ 38">
            <a:extLst>
              <a:ext uri="{FF2B5EF4-FFF2-40B4-BE49-F238E27FC236}">
                <a16:creationId xmlns:a16="http://schemas.microsoft.com/office/drawing/2014/main" id="{87F6A68D-4BBC-164F-930B-7B48DBFF2050}"/>
              </a:ext>
            </a:extLst>
          </p:cNvPr>
          <p:cNvCxnSpPr>
            <a:cxnSpLocks/>
          </p:cNvCxnSpPr>
          <p:nvPr/>
        </p:nvCxnSpPr>
        <p:spPr>
          <a:xfrm>
            <a:off x="2960864" y="5767604"/>
            <a:ext cx="728081" cy="1"/>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21">
            <a:extLst>
              <a:ext uri="{FF2B5EF4-FFF2-40B4-BE49-F238E27FC236}">
                <a16:creationId xmlns:a16="http://schemas.microsoft.com/office/drawing/2014/main" id="{9FBD92DD-048A-2A4C-9A83-7C0A9EB23D7D}"/>
              </a:ext>
            </a:extLst>
          </p:cNvPr>
          <p:cNvSpPr txBox="1"/>
          <p:nvPr/>
        </p:nvSpPr>
        <p:spPr>
          <a:xfrm>
            <a:off x="4076974" y="4338026"/>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43" name="テキスト ボックス 13">
            <a:extLst>
              <a:ext uri="{FF2B5EF4-FFF2-40B4-BE49-F238E27FC236}">
                <a16:creationId xmlns:a16="http://schemas.microsoft.com/office/drawing/2014/main" id="{24EEDCCF-DBCD-CF4D-84A9-996FBBE720A9}"/>
              </a:ext>
            </a:extLst>
          </p:cNvPr>
          <p:cNvSpPr txBox="1"/>
          <p:nvPr/>
        </p:nvSpPr>
        <p:spPr>
          <a:xfrm>
            <a:off x="4027004" y="5617243"/>
            <a:ext cx="1656255" cy="846386"/>
          </a:xfrm>
          <a:prstGeom prst="rect">
            <a:avLst/>
          </a:prstGeom>
          <a:solidFill>
            <a:schemeClr val="bg1"/>
          </a:solidFill>
          <a:ln w="22225">
            <a:solidFill>
              <a:schemeClr val="tx1"/>
            </a:solidFill>
          </a:ln>
        </p:spPr>
        <p:txBody>
          <a:bodyPr wrap="square" rtlCol="0">
            <a:spAutoFit/>
          </a:bodyPr>
          <a:lstStyle/>
          <a:p>
            <a:pPr algn="ctr"/>
            <a:r>
              <a:rPr lang="en-US" altLang="ja-JP" sz="2000" b="1" dirty="0" err="1"/>
              <a:t>SEVmonitor</a:t>
            </a:r>
            <a:endParaRPr lang="en-US" altLang="ja-JP" sz="2000" b="1" dirty="0"/>
          </a:p>
          <a:p>
            <a:pPr algn="ctr"/>
            <a:r>
              <a:rPr lang="ja-JP" altLang="en-US" sz="2000" b="1"/>
              <a:t>ライブラリ</a:t>
            </a:r>
            <a:endParaRPr lang="en-US" altLang="ja-JP" sz="2000" b="1" dirty="0"/>
          </a:p>
          <a:p>
            <a:pPr algn="ctr"/>
            <a:endParaRPr kumimoji="1" lang="ja-JP" altLang="en-US" sz="900" b="1"/>
          </a:p>
        </p:txBody>
      </p:sp>
      <p:pic>
        <p:nvPicPr>
          <p:cNvPr id="44" name="Picture 11">
            <a:extLst>
              <a:ext uri="{FF2B5EF4-FFF2-40B4-BE49-F238E27FC236}">
                <a16:creationId xmlns:a16="http://schemas.microsoft.com/office/drawing/2014/main" id="{2B8D8764-5330-3A46-B2D2-F5AF5D5B1C12}"/>
              </a:ext>
            </a:extLst>
          </p:cNvPr>
          <p:cNvPicPr>
            <a:picLocks noChangeArrowheads="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4076974" y="6221211"/>
            <a:ext cx="658812" cy="302400"/>
          </a:xfrm>
          <a:prstGeom prst="rect">
            <a:avLst/>
          </a:prstGeom>
          <a:noFill/>
          <a:ln>
            <a:noFill/>
          </a:ln>
        </p:spPr>
      </p:pic>
      <p:sp>
        <p:nvSpPr>
          <p:cNvPr id="45" name="テキスト ボックス 10">
            <a:extLst>
              <a:ext uri="{FF2B5EF4-FFF2-40B4-BE49-F238E27FC236}">
                <a16:creationId xmlns:a16="http://schemas.microsoft.com/office/drawing/2014/main" id="{A5BEF0B2-73BA-9548-896D-E53EAD812D6D}"/>
              </a:ext>
            </a:extLst>
          </p:cNvPr>
          <p:cNvSpPr txBox="1"/>
          <p:nvPr/>
        </p:nvSpPr>
        <p:spPr>
          <a:xfrm>
            <a:off x="3977968" y="6488668"/>
            <a:ext cx="877163" cy="369332"/>
          </a:xfrm>
          <a:prstGeom prst="rect">
            <a:avLst/>
          </a:prstGeom>
          <a:noFill/>
        </p:spPr>
        <p:txBody>
          <a:bodyPr wrap="none" rtlCol="0">
            <a:spAutoFit/>
          </a:bodyPr>
          <a:lstStyle/>
          <a:p>
            <a:r>
              <a:rPr kumimoji="1" lang="ja-JP" altLang="en-US" b="1"/>
              <a:t>暗号鍵</a:t>
            </a:r>
          </a:p>
        </p:txBody>
      </p:sp>
      <p:sp>
        <p:nvSpPr>
          <p:cNvPr id="26" name="テキスト ボックス 25">
            <a:extLst>
              <a:ext uri="{FF2B5EF4-FFF2-40B4-BE49-F238E27FC236}">
                <a16:creationId xmlns:a16="http://schemas.microsoft.com/office/drawing/2014/main" id="{6180F963-49E6-8AA1-5B20-786C34A90207}"/>
              </a:ext>
            </a:extLst>
          </p:cNvPr>
          <p:cNvSpPr txBox="1"/>
          <p:nvPr/>
        </p:nvSpPr>
        <p:spPr>
          <a:xfrm>
            <a:off x="2947432" y="5521319"/>
            <a:ext cx="697627" cy="707886"/>
          </a:xfrm>
          <a:prstGeom prst="rect">
            <a:avLst/>
          </a:prstGeom>
          <a:noFill/>
        </p:spPr>
        <p:txBody>
          <a:bodyPr wrap="none" rtlCol="0">
            <a:spAutoFit/>
          </a:bodyPr>
          <a:lstStyle/>
          <a:p>
            <a:r>
              <a:rPr kumimoji="1" lang="ja-JP" altLang="en-US" sz="4000" b="1"/>
              <a:t>✖️</a:t>
            </a:r>
          </a:p>
        </p:txBody>
      </p:sp>
    </p:spTree>
    <p:extLst>
      <p:ext uri="{BB962C8B-B14F-4D97-AF65-F5344CB8AC3E}">
        <p14:creationId xmlns:p14="http://schemas.microsoft.com/office/powerpoint/2010/main" val="72023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1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5464D-BA79-B34E-A2DA-BD8F41C292B3}"/>
              </a:ext>
            </a:extLst>
          </p:cNvPr>
          <p:cNvSpPr>
            <a:spLocks noGrp="1"/>
          </p:cNvSpPr>
          <p:nvPr>
            <p:ph type="title"/>
          </p:nvPr>
        </p:nvSpPr>
        <p:spPr/>
        <p:txBody>
          <a:bodyPr/>
          <a:lstStyle/>
          <a:p>
            <a:r>
              <a:rPr lang="ja-JP" altLang="en-US"/>
              <a:t>共有メモリを用いた通信</a:t>
            </a:r>
            <a:endParaRPr lang="en-JP" dirty="0"/>
          </a:p>
        </p:txBody>
      </p:sp>
      <p:sp>
        <p:nvSpPr>
          <p:cNvPr id="3" name="Content Placeholder 2">
            <a:extLst>
              <a:ext uri="{FF2B5EF4-FFF2-40B4-BE49-F238E27FC236}">
                <a16:creationId xmlns:a16="http://schemas.microsoft.com/office/drawing/2014/main" id="{C96D4456-C803-C549-8062-26527054F251}"/>
              </a:ext>
            </a:extLst>
          </p:cNvPr>
          <p:cNvSpPr>
            <a:spLocks noGrp="1"/>
          </p:cNvSpPr>
          <p:nvPr>
            <p:ph idx="1"/>
          </p:nvPr>
        </p:nvSpPr>
        <p:spPr/>
        <p:txBody>
          <a:bodyPr/>
          <a:lstStyle/>
          <a:p>
            <a:r>
              <a:rPr lang="ja-JP" altLang="en-US"/>
              <a:t>通信用のメモリを監視対象</a:t>
            </a:r>
            <a:r>
              <a:rPr lang="en-US" altLang="ja-JP" dirty="0"/>
              <a:t>VM</a:t>
            </a:r>
            <a:r>
              <a:rPr lang="ja-JP" altLang="en-US"/>
              <a:t>と</a:t>
            </a:r>
            <a:r>
              <a:rPr lang="en-US" altLang="ja-JP" dirty="0"/>
              <a:t>IDS VM</a:t>
            </a:r>
            <a:r>
              <a:rPr lang="ja-JP" altLang="en-US"/>
              <a:t>間で共有</a:t>
            </a:r>
            <a:endParaRPr lang="en-US" altLang="ja-JP" dirty="0"/>
          </a:p>
          <a:p>
            <a:pPr lvl="1"/>
            <a:r>
              <a:rPr lang="en-US" altLang="ja-JP" dirty="0"/>
              <a:t>IDS</a:t>
            </a:r>
            <a:r>
              <a:rPr lang="ja-JP" altLang="en-US"/>
              <a:t>が</a:t>
            </a:r>
            <a:r>
              <a:rPr lang="en-JP" altLang="ja-JP" dirty="0"/>
              <a:t>OS</a:t>
            </a:r>
            <a:r>
              <a:rPr lang="ja-JP" altLang="en-JP"/>
              <a:t>データの</a:t>
            </a:r>
            <a:r>
              <a:rPr lang="ja-JP" altLang="en-US"/>
              <a:t>仮想アドレスを書き込み、エージェントが定期的に書き込みをチェック</a:t>
            </a:r>
            <a:endParaRPr lang="en-US" altLang="ja-JP" dirty="0"/>
          </a:p>
          <a:p>
            <a:pPr lvl="1"/>
            <a:r>
              <a:rPr lang="ja-JP" altLang="en-US"/>
              <a:t>エージェントがアドレスに対応するメモリデータを書き込み</a:t>
            </a:r>
            <a:endParaRPr lang="en-US" altLang="ja-JP" dirty="0"/>
          </a:p>
          <a:p>
            <a:r>
              <a:rPr lang="ja-JP" altLang="en-US"/>
              <a:t>共有メモリが</a:t>
            </a:r>
            <a:r>
              <a:rPr lang="en-US" altLang="ja-JP" dirty="0"/>
              <a:t>SEV</a:t>
            </a:r>
            <a:r>
              <a:rPr lang="ja-JP" altLang="en-US"/>
              <a:t>によって暗号化されないように設定</a:t>
            </a:r>
            <a:endParaRPr lang="en-US" altLang="ja-JP" dirty="0"/>
          </a:p>
          <a:p>
            <a:pPr lvl="1"/>
            <a:r>
              <a:rPr lang="ja-JP" altLang="en-US"/>
              <a:t>デフォルトでは共有メモリも</a:t>
            </a:r>
            <a:r>
              <a:rPr lang="en-US" altLang="ja-JP" dirty="0"/>
              <a:t>SEV</a:t>
            </a:r>
            <a:r>
              <a:rPr lang="ja-JP" altLang="en-US"/>
              <a:t>による暗号化の対象になる</a:t>
            </a:r>
            <a:endParaRPr lang="en-US" altLang="ja-JP" dirty="0"/>
          </a:p>
          <a:p>
            <a:pPr lvl="2"/>
            <a:r>
              <a:rPr lang="ja-JP" altLang="en-US"/>
              <a:t>一方の</a:t>
            </a:r>
            <a:r>
              <a:rPr lang="en-US" altLang="ja-JP" dirty="0"/>
              <a:t>VM</a:t>
            </a:r>
            <a:r>
              <a:rPr lang="ja-JP" altLang="en-US"/>
              <a:t>で書き込んだデータは他方の</a:t>
            </a:r>
            <a:r>
              <a:rPr lang="en-US" altLang="ja-JP" dirty="0"/>
              <a:t>VM</a:t>
            </a:r>
            <a:r>
              <a:rPr lang="ja-JP" altLang="en-US"/>
              <a:t>では復号できない</a:t>
            </a:r>
            <a:endParaRPr lang="en-US" altLang="ja-JP" dirty="0"/>
          </a:p>
          <a:p>
            <a:endParaRPr lang="en-JP" dirty="0"/>
          </a:p>
        </p:txBody>
      </p:sp>
      <p:sp>
        <p:nvSpPr>
          <p:cNvPr id="4" name="Slide Number Placeholder 3">
            <a:extLst>
              <a:ext uri="{FF2B5EF4-FFF2-40B4-BE49-F238E27FC236}">
                <a16:creationId xmlns:a16="http://schemas.microsoft.com/office/drawing/2014/main" id="{671ED253-C17C-B745-99F2-A6E0A06D8C36}"/>
              </a:ext>
            </a:extLst>
          </p:cNvPr>
          <p:cNvSpPr>
            <a:spLocks noGrp="1"/>
          </p:cNvSpPr>
          <p:nvPr>
            <p:ph type="sldNum" sz="quarter" idx="12"/>
          </p:nvPr>
        </p:nvSpPr>
        <p:spPr/>
        <p:txBody>
          <a:bodyPr/>
          <a:lstStyle/>
          <a:p>
            <a:fld id="{3862EE38-F75A-9448-8243-6101B2857D65}" type="slidenum">
              <a:rPr lang="ja-JP" altLang="en-US" smtClean="0"/>
              <a:pPr/>
              <a:t>35</a:t>
            </a:fld>
            <a:endParaRPr lang="ja-JP" altLang="en-US" dirty="0"/>
          </a:p>
        </p:txBody>
      </p:sp>
      <p:sp>
        <p:nvSpPr>
          <p:cNvPr id="6" name="角丸四角形 13">
            <a:extLst>
              <a:ext uri="{FF2B5EF4-FFF2-40B4-BE49-F238E27FC236}">
                <a16:creationId xmlns:a16="http://schemas.microsoft.com/office/drawing/2014/main" id="{3F1C8F55-A036-6141-A82C-B5A7F0EFC73E}"/>
              </a:ext>
            </a:extLst>
          </p:cNvPr>
          <p:cNvSpPr/>
          <p:nvPr/>
        </p:nvSpPr>
        <p:spPr>
          <a:xfrm>
            <a:off x="6763971" y="4825748"/>
            <a:ext cx="2332496" cy="1690990"/>
          </a:xfrm>
          <a:prstGeom prst="roundRect">
            <a:avLst/>
          </a:prstGeom>
          <a:pattFill prst="pct5">
            <a:fgClr>
              <a:schemeClr val="tx1"/>
            </a:fgClr>
            <a:bgClr>
              <a:schemeClr val="accent2">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7" name="角丸四角形 15">
            <a:extLst>
              <a:ext uri="{FF2B5EF4-FFF2-40B4-BE49-F238E27FC236}">
                <a16:creationId xmlns:a16="http://schemas.microsoft.com/office/drawing/2014/main" id="{1F22BAC1-3CE1-BC4E-9EE8-D73C12F4076F}"/>
              </a:ext>
            </a:extLst>
          </p:cNvPr>
          <p:cNvSpPr/>
          <p:nvPr/>
        </p:nvSpPr>
        <p:spPr>
          <a:xfrm>
            <a:off x="2168536" y="4964148"/>
            <a:ext cx="1943642" cy="1585530"/>
          </a:xfrm>
          <a:prstGeom prst="roundRect">
            <a:avLst/>
          </a:prstGeom>
          <a:pattFill prst="pct10">
            <a:fgClr>
              <a:schemeClr val="tx1"/>
            </a:fgClr>
            <a:bgClr>
              <a:schemeClr val="accent5">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8" name="正方形/長方形 9">
            <a:extLst>
              <a:ext uri="{FF2B5EF4-FFF2-40B4-BE49-F238E27FC236}">
                <a16:creationId xmlns:a16="http://schemas.microsoft.com/office/drawing/2014/main" id="{1DFC8F6D-D90D-8641-A525-AD480388E902}"/>
              </a:ext>
            </a:extLst>
          </p:cNvPr>
          <p:cNvSpPr/>
          <p:nvPr/>
        </p:nvSpPr>
        <p:spPr>
          <a:xfrm>
            <a:off x="4973097" y="6000396"/>
            <a:ext cx="1016559" cy="711907"/>
          </a:xfrm>
          <a:prstGeom prst="rect">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900" b="1">
                <a:solidFill>
                  <a:schemeClr val="tx1"/>
                </a:solidFill>
              </a:rPr>
              <a:t>共有</a:t>
            </a:r>
            <a:endParaRPr kumimoji="1" lang="en-US" altLang="ja-JP" sz="1900" b="1" dirty="0">
              <a:solidFill>
                <a:schemeClr val="tx1"/>
              </a:solidFill>
            </a:endParaRPr>
          </a:p>
          <a:p>
            <a:pPr algn="ctr"/>
            <a:r>
              <a:rPr kumimoji="1" lang="ja-JP" altLang="en-US" sz="1900" b="1">
                <a:solidFill>
                  <a:schemeClr val="tx1"/>
                </a:solidFill>
              </a:rPr>
              <a:t>メモリ</a:t>
            </a:r>
          </a:p>
        </p:txBody>
      </p:sp>
      <p:sp>
        <p:nvSpPr>
          <p:cNvPr id="9" name="テキスト ボックス 14">
            <a:extLst>
              <a:ext uri="{FF2B5EF4-FFF2-40B4-BE49-F238E27FC236}">
                <a16:creationId xmlns:a16="http://schemas.microsoft.com/office/drawing/2014/main" id="{26690846-5068-DF40-8E51-79CDA328ED07}"/>
              </a:ext>
            </a:extLst>
          </p:cNvPr>
          <p:cNvSpPr txBox="1"/>
          <p:nvPr/>
        </p:nvSpPr>
        <p:spPr>
          <a:xfrm>
            <a:off x="7167177" y="4500352"/>
            <a:ext cx="1566995" cy="384721"/>
          </a:xfrm>
          <a:prstGeom prst="rect">
            <a:avLst/>
          </a:prstGeom>
          <a:noFill/>
        </p:spPr>
        <p:txBody>
          <a:bodyPr wrap="square" rtlCol="0">
            <a:spAutoFit/>
          </a:bodyPr>
          <a:lstStyle/>
          <a:p>
            <a:r>
              <a:rPr kumimoji="1" lang="ja-JP" altLang="en-US" sz="1900" b="1"/>
              <a:t>監視対象</a:t>
            </a:r>
            <a:r>
              <a:rPr kumimoji="1" lang="en-US" altLang="ja-JP" sz="1900" b="1" dirty="0"/>
              <a:t>VM</a:t>
            </a:r>
            <a:endParaRPr kumimoji="1" lang="ja-JP" altLang="en-US" sz="1900" b="1"/>
          </a:p>
        </p:txBody>
      </p:sp>
      <p:sp>
        <p:nvSpPr>
          <p:cNvPr id="10" name="テキスト ボックス 16">
            <a:extLst>
              <a:ext uri="{FF2B5EF4-FFF2-40B4-BE49-F238E27FC236}">
                <a16:creationId xmlns:a16="http://schemas.microsoft.com/office/drawing/2014/main" id="{761B414F-E251-8046-B05B-E1FA0A738858}"/>
              </a:ext>
            </a:extLst>
          </p:cNvPr>
          <p:cNvSpPr txBox="1"/>
          <p:nvPr/>
        </p:nvSpPr>
        <p:spPr>
          <a:xfrm>
            <a:off x="2516157" y="4551658"/>
            <a:ext cx="1127628" cy="384721"/>
          </a:xfrm>
          <a:prstGeom prst="rect">
            <a:avLst/>
          </a:prstGeom>
          <a:noFill/>
        </p:spPr>
        <p:txBody>
          <a:bodyPr wrap="square" rtlCol="0">
            <a:spAutoFit/>
          </a:bodyPr>
          <a:lstStyle/>
          <a:p>
            <a:r>
              <a:rPr lang="en-US" altLang="ja-JP" sz="1900" b="1" dirty="0"/>
              <a:t>IDS </a:t>
            </a:r>
            <a:r>
              <a:rPr kumimoji="1" lang="en-US" altLang="ja-JP" sz="1900" b="1" dirty="0"/>
              <a:t>VM</a:t>
            </a:r>
            <a:endParaRPr kumimoji="1" lang="ja-JP" altLang="en-US" sz="1900" b="1"/>
          </a:p>
        </p:txBody>
      </p:sp>
      <p:sp>
        <p:nvSpPr>
          <p:cNvPr id="13" name="正方形/長方形 10">
            <a:extLst>
              <a:ext uri="{FF2B5EF4-FFF2-40B4-BE49-F238E27FC236}">
                <a16:creationId xmlns:a16="http://schemas.microsoft.com/office/drawing/2014/main" id="{5A7C5C82-8AFE-AB45-B9C6-CFAA4F57A48F}"/>
              </a:ext>
            </a:extLst>
          </p:cNvPr>
          <p:cNvSpPr/>
          <p:nvPr/>
        </p:nvSpPr>
        <p:spPr>
          <a:xfrm>
            <a:off x="6957494" y="4964148"/>
            <a:ext cx="1986363" cy="1392202"/>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7" name="テキスト ボックス 14">
            <a:extLst>
              <a:ext uri="{FF2B5EF4-FFF2-40B4-BE49-F238E27FC236}">
                <a16:creationId xmlns:a16="http://schemas.microsoft.com/office/drawing/2014/main" id="{81B5DB06-6AA2-1847-BADB-F1DD038E0D66}"/>
              </a:ext>
            </a:extLst>
          </p:cNvPr>
          <p:cNvSpPr txBox="1"/>
          <p:nvPr/>
        </p:nvSpPr>
        <p:spPr>
          <a:xfrm>
            <a:off x="7080176" y="5383916"/>
            <a:ext cx="1725496" cy="400110"/>
          </a:xfrm>
          <a:prstGeom prst="rect">
            <a:avLst/>
          </a:prstGeom>
          <a:solidFill>
            <a:srgbClr val="92D050"/>
          </a:solidFill>
          <a:ln w="22225">
            <a:solidFill>
              <a:schemeClr val="tx1"/>
            </a:solidFill>
          </a:ln>
        </p:spPr>
        <p:txBody>
          <a:bodyPr wrap="square" rtlCol="0">
            <a:spAutoFit/>
          </a:bodyPr>
          <a:lstStyle/>
          <a:p>
            <a:r>
              <a:rPr kumimoji="1" lang="ja-JP" altLang="en-US" sz="2000" b="1"/>
              <a:t>エージェント</a:t>
            </a:r>
          </a:p>
        </p:txBody>
      </p:sp>
      <p:sp>
        <p:nvSpPr>
          <p:cNvPr id="18" name="テキスト ボックス 21">
            <a:extLst>
              <a:ext uri="{FF2B5EF4-FFF2-40B4-BE49-F238E27FC236}">
                <a16:creationId xmlns:a16="http://schemas.microsoft.com/office/drawing/2014/main" id="{4EE50E92-F5DB-134B-AA67-421D31B68E46}"/>
              </a:ext>
            </a:extLst>
          </p:cNvPr>
          <p:cNvSpPr txBox="1"/>
          <p:nvPr/>
        </p:nvSpPr>
        <p:spPr>
          <a:xfrm>
            <a:off x="7146720" y="4964148"/>
            <a:ext cx="1566995" cy="461665"/>
          </a:xfrm>
          <a:prstGeom prst="rect">
            <a:avLst/>
          </a:prstGeom>
          <a:noFill/>
        </p:spPr>
        <p:txBody>
          <a:bodyPr wrap="square" rtlCol="0">
            <a:spAutoFit/>
          </a:bodyPr>
          <a:lstStyle/>
          <a:p>
            <a:pPr algn="ctr"/>
            <a:r>
              <a:rPr lang="en-US" altLang="ja-JP" sz="2400" b="1" dirty="0"/>
              <a:t>OS</a:t>
            </a:r>
            <a:endParaRPr kumimoji="1" lang="ja-JP" altLang="en-US" sz="2400" b="1"/>
          </a:p>
        </p:txBody>
      </p:sp>
      <p:cxnSp>
        <p:nvCxnSpPr>
          <p:cNvPr id="19" name="Elbow Connector 18">
            <a:extLst>
              <a:ext uri="{FF2B5EF4-FFF2-40B4-BE49-F238E27FC236}">
                <a16:creationId xmlns:a16="http://schemas.microsoft.com/office/drawing/2014/main" id="{D4FC1374-D2F6-554D-811A-AC2084568AE1}"/>
              </a:ext>
            </a:extLst>
          </p:cNvPr>
          <p:cNvCxnSpPr>
            <a:cxnSpLocks/>
            <a:stCxn id="17" idx="1"/>
          </p:cNvCxnSpPr>
          <p:nvPr/>
        </p:nvCxnSpPr>
        <p:spPr>
          <a:xfrm rot="10800000" flipV="1">
            <a:off x="5818174" y="5583970"/>
            <a:ext cx="1262002" cy="410613"/>
          </a:xfrm>
          <a:prstGeom prst="bentConnector3">
            <a:avLst>
              <a:gd name="adj1" fmla="val 99746"/>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34">
            <a:extLst>
              <a:ext uri="{FF2B5EF4-FFF2-40B4-BE49-F238E27FC236}">
                <a16:creationId xmlns:a16="http://schemas.microsoft.com/office/drawing/2014/main" id="{C58CE7BE-9082-8742-A8AB-4B9D2BFECB11}"/>
              </a:ext>
            </a:extLst>
          </p:cNvPr>
          <p:cNvSpPr txBox="1"/>
          <p:nvPr/>
        </p:nvSpPr>
        <p:spPr>
          <a:xfrm>
            <a:off x="2743857" y="5275607"/>
            <a:ext cx="820339"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21" name="Elbow Connector 20">
            <a:extLst>
              <a:ext uri="{FF2B5EF4-FFF2-40B4-BE49-F238E27FC236}">
                <a16:creationId xmlns:a16="http://schemas.microsoft.com/office/drawing/2014/main" id="{1CF230B7-E052-D448-B7CF-00F22EE599B4}"/>
              </a:ext>
            </a:extLst>
          </p:cNvPr>
          <p:cNvCxnSpPr>
            <a:cxnSpLocks/>
            <a:stCxn id="20" idx="3"/>
          </p:cNvCxnSpPr>
          <p:nvPr/>
        </p:nvCxnSpPr>
        <p:spPr>
          <a:xfrm>
            <a:off x="3564196" y="5537217"/>
            <a:ext cx="1705995" cy="449400"/>
          </a:xfrm>
          <a:prstGeom prst="bentConnector3">
            <a:avLst>
              <a:gd name="adj1" fmla="val 100026"/>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4A1871D-53C1-4340-AF74-1270537B8B30}"/>
              </a:ext>
            </a:extLst>
          </p:cNvPr>
          <p:cNvSpPr txBox="1"/>
          <p:nvPr/>
        </p:nvSpPr>
        <p:spPr>
          <a:xfrm>
            <a:off x="4199949" y="4785607"/>
            <a:ext cx="1107996" cy="646331"/>
          </a:xfrm>
          <a:prstGeom prst="rect">
            <a:avLst/>
          </a:prstGeom>
          <a:noFill/>
        </p:spPr>
        <p:txBody>
          <a:bodyPr wrap="none" rtlCol="0">
            <a:spAutoFit/>
          </a:bodyPr>
          <a:lstStyle/>
          <a:p>
            <a:pPr algn="ctr"/>
            <a:r>
              <a:rPr lang="en-JP" b="1" dirty="0"/>
              <a:t>仮想</a:t>
            </a:r>
          </a:p>
          <a:p>
            <a:pPr algn="ctr"/>
            <a:r>
              <a:rPr lang="en-JP" b="1" dirty="0"/>
              <a:t>アドレス</a:t>
            </a:r>
          </a:p>
        </p:txBody>
      </p:sp>
      <p:sp>
        <p:nvSpPr>
          <p:cNvPr id="22" name="TextBox 21">
            <a:extLst>
              <a:ext uri="{FF2B5EF4-FFF2-40B4-BE49-F238E27FC236}">
                <a16:creationId xmlns:a16="http://schemas.microsoft.com/office/drawing/2014/main" id="{C8E7515D-5F1F-FE47-962C-39B601E9EBDA}"/>
              </a:ext>
            </a:extLst>
          </p:cNvPr>
          <p:cNvSpPr txBox="1"/>
          <p:nvPr/>
        </p:nvSpPr>
        <p:spPr>
          <a:xfrm>
            <a:off x="5748623" y="4817598"/>
            <a:ext cx="877163" cy="646331"/>
          </a:xfrm>
          <a:prstGeom prst="rect">
            <a:avLst/>
          </a:prstGeom>
          <a:noFill/>
        </p:spPr>
        <p:txBody>
          <a:bodyPr wrap="none" rtlCol="0">
            <a:spAutoFit/>
          </a:bodyPr>
          <a:lstStyle/>
          <a:p>
            <a:pPr algn="ctr"/>
            <a:r>
              <a:rPr lang="en-JP" b="1" dirty="0"/>
              <a:t>メモリ</a:t>
            </a:r>
          </a:p>
          <a:p>
            <a:pPr algn="ctr"/>
            <a:r>
              <a:rPr lang="en-JP" b="1" dirty="0"/>
              <a:t>データ</a:t>
            </a:r>
          </a:p>
        </p:txBody>
      </p:sp>
    </p:spTree>
    <p:extLst>
      <p:ext uri="{BB962C8B-B14F-4D97-AF65-F5344CB8AC3E}">
        <p14:creationId xmlns:p14="http://schemas.microsoft.com/office/powerpoint/2010/main" val="3465704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角丸四角形 13">
            <a:extLst>
              <a:ext uri="{FF2B5EF4-FFF2-40B4-BE49-F238E27FC236}">
                <a16:creationId xmlns:a16="http://schemas.microsoft.com/office/drawing/2014/main" id="{744C3801-6BF7-7541-ACF6-77A774D593FD}"/>
              </a:ext>
            </a:extLst>
          </p:cNvPr>
          <p:cNvSpPr/>
          <p:nvPr/>
        </p:nvSpPr>
        <p:spPr>
          <a:xfrm>
            <a:off x="6568899" y="4478416"/>
            <a:ext cx="2332496" cy="1895726"/>
          </a:xfrm>
          <a:prstGeom prst="roundRect">
            <a:avLst/>
          </a:prstGeom>
          <a:pattFill prst="pct5">
            <a:fgClr>
              <a:schemeClr val="tx1"/>
            </a:fgClr>
            <a:bgClr>
              <a:schemeClr val="accent2">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16" name="角丸四角形 15">
            <a:extLst>
              <a:ext uri="{FF2B5EF4-FFF2-40B4-BE49-F238E27FC236}">
                <a16:creationId xmlns:a16="http://schemas.microsoft.com/office/drawing/2014/main" id="{BB193B0E-BBBC-D048-A979-053DD495E201}"/>
              </a:ext>
            </a:extLst>
          </p:cNvPr>
          <p:cNvSpPr/>
          <p:nvPr/>
        </p:nvSpPr>
        <p:spPr>
          <a:xfrm>
            <a:off x="2115749" y="4583876"/>
            <a:ext cx="2578571" cy="1790264"/>
          </a:xfrm>
          <a:prstGeom prst="roundRect">
            <a:avLst/>
          </a:prstGeom>
          <a:pattFill prst="pct10">
            <a:fgClr>
              <a:schemeClr val="tx1"/>
            </a:fgClr>
            <a:bgClr>
              <a:schemeClr val="accent5">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2" name="タイトル 1">
            <a:extLst>
              <a:ext uri="{FF2B5EF4-FFF2-40B4-BE49-F238E27FC236}">
                <a16:creationId xmlns:a16="http://schemas.microsoft.com/office/drawing/2014/main" id="{3BEB4C19-1359-DE47-BB7F-60D3AC731042}"/>
              </a:ext>
            </a:extLst>
          </p:cNvPr>
          <p:cNvSpPr>
            <a:spLocks noGrp="1"/>
          </p:cNvSpPr>
          <p:nvPr>
            <p:ph type="title"/>
          </p:nvPr>
        </p:nvSpPr>
        <p:spPr/>
        <p:txBody>
          <a:bodyPr/>
          <a:lstStyle/>
          <a:p>
            <a:r>
              <a:rPr kumimoji="1" lang="ja-JP" altLang="en-US"/>
              <a:t>共有メモリを用いた通信</a:t>
            </a:r>
          </a:p>
        </p:txBody>
      </p:sp>
      <p:sp>
        <p:nvSpPr>
          <p:cNvPr id="3" name="コンテンツ プレースホルダー 2">
            <a:extLst>
              <a:ext uri="{FF2B5EF4-FFF2-40B4-BE49-F238E27FC236}">
                <a16:creationId xmlns:a16="http://schemas.microsoft.com/office/drawing/2014/main" id="{2C83600E-E6D5-3B40-9CE8-ECF0D8B61E38}"/>
              </a:ext>
            </a:extLst>
          </p:cNvPr>
          <p:cNvSpPr>
            <a:spLocks noGrp="1"/>
          </p:cNvSpPr>
          <p:nvPr>
            <p:ph idx="1"/>
          </p:nvPr>
        </p:nvSpPr>
        <p:spPr>
          <a:xfrm>
            <a:off x="688298" y="1525004"/>
            <a:ext cx="10839138" cy="4433844"/>
          </a:xfrm>
        </p:spPr>
        <p:txBody>
          <a:bodyPr/>
          <a:lstStyle/>
          <a:p>
            <a:r>
              <a:rPr lang="en-US" altLang="ja-JP" dirty="0"/>
              <a:t>QEMU</a:t>
            </a:r>
            <a:r>
              <a:rPr lang="ja-JP" altLang="en-US"/>
              <a:t>の</a:t>
            </a:r>
            <a:r>
              <a:rPr lang="en-US" altLang="ja-JP" dirty="0" err="1"/>
              <a:t>ivshmem</a:t>
            </a:r>
            <a:r>
              <a:rPr lang="ja-JP" altLang="en-US"/>
              <a:t>機能を用いて共有メモリ経由で暗号通信</a:t>
            </a:r>
            <a:endParaRPr lang="en-US" altLang="ja-JP" dirty="0"/>
          </a:p>
          <a:p>
            <a:pPr lvl="1"/>
            <a:r>
              <a:rPr kumimoji="1" lang="ja-JP" altLang="en-US"/>
              <a:t>ホスト</a:t>
            </a:r>
            <a:r>
              <a:rPr kumimoji="1" lang="en-US" altLang="ja-JP" dirty="0"/>
              <a:t>OS</a:t>
            </a:r>
            <a:r>
              <a:rPr kumimoji="1" lang="ja-JP" altLang="en-US"/>
              <a:t>のメモリを監視対象</a:t>
            </a:r>
            <a:r>
              <a:rPr lang="en-US" altLang="ja-JP" dirty="0"/>
              <a:t>VM</a:t>
            </a:r>
            <a:r>
              <a:rPr lang="ja-JP" altLang="en-US"/>
              <a:t>と</a:t>
            </a:r>
            <a:r>
              <a:rPr lang="en-US" altLang="ja-JP" dirty="0"/>
              <a:t>IDS VM</a:t>
            </a:r>
            <a:r>
              <a:rPr lang="ja-JP" altLang="en-US"/>
              <a:t>間で共有</a:t>
            </a:r>
            <a:endParaRPr kumimoji="1" lang="en-US" altLang="ja-JP" dirty="0"/>
          </a:p>
          <a:p>
            <a:pPr lvl="1"/>
            <a:r>
              <a:rPr lang="en-US" altLang="ja-JP" dirty="0"/>
              <a:t>VM</a:t>
            </a:r>
            <a:r>
              <a:rPr lang="ja-JP" altLang="en-US"/>
              <a:t>に対して仮想的な</a:t>
            </a:r>
            <a:r>
              <a:rPr lang="en-US" altLang="ja-JP" dirty="0"/>
              <a:t>PCI</a:t>
            </a:r>
            <a:r>
              <a:rPr lang="ja-JP" altLang="en-US"/>
              <a:t>デバイスを提供して共有メモリにアクセス</a:t>
            </a:r>
            <a:endParaRPr lang="en-US" altLang="ja-JP" dirty="0"/>
          </a:p>
          <a:p>
            <a:r>
              <a:rPr lang="en-US" altLang="ja-JP" dirty="0"/>
              <a:t>PCI</a:t>
            </a:r>
            <a:r>
              <a:rPr lang="ja-JP" altLang="en-US"/>
              <a:t>デバイスのメモリをカーネルアドレス空間にリマップ</a:t>
            </a:r>
            <a:endParaRPr lang="en-US" altLang="ja-JP" dirty="0"/>
          </a:p>
          <a:p>
            <a:pPr lvl="1"/>
            <a:r>
              <a:rPr kumimoji="1" lang="ja-JP" altLang="en-US"/>
              <a:t>エージェントが共有メモリを直接、読み書き可能</a:t>
            </a:r>
            <a:endParaRPr kumimoji="1" lang="en-US" altLang="ja-JP" dirty="0"/>
          </a:p>
          <a:p>
            <a:pPr lvl="1"/>
            <a:r>
              <a:rPr kumimoji="1" lang="en-US" altLang="ja-JP" dirty="0"/>
              <a:t>SEV</a:t>
            </a:r>
            <a:r>
              <a:rPr kumimoji="1" lang="ja-JP" altLang="en-US"/>
              <a:t>によるメモリ暗号化の対象外となり、</a:t>
            </a:r>
            <a:r>
              <a:rPr kumimoji="1" lang="en-US" altLang="ja-JP" dirty="0"/>
              <a:t>VM</a:t>
            </a:r>
            <a:r>
              <a:rPr kumimoji="1" lang="ja-JP" altLang="en-US"/>
              <a:t>間で共有可能</a:t>
            </a:r>
            <a:endParaRPr kumimoji="1" lang="en-US" altLang="ja-JP" dirty="0"/>
          </a:p>
        </p:txBody>
      </p:sp>
      <p:sp>
        <p:nvSpPr>
          <p:cNvPr id="4" name="スライド番号プレースホルダー 3">
            <a:extLst>
              <a:ext uri="{FF2B5EF4-FFF2-40B4-BE49-F238E27FC236}">
                <a16:creationId xmlns:a16="http://schemas.microsoft.com/office/drawing/2014/main" id="{C503E527-F599-1A4D-B46D-2CE063378BC9}"/>
              </a:ext>
            </a:extLst>
          </p:cNvPr>
          <p:cNvSpPr>
            <a:spLocks noGrp="1"/>
          </p:cNvSpPr>
          <p:nvPr>
            <p:ph type="sldNum" sz="quarter" idx="12"/>
          </p:nvPr>
        </p:nvSpPr>
        <p:spPr/>
        <p:txBody>
          <a:bodyPr/>
          <a:lstStyle/>
          <a:p>
            <a:fld id="{3862EE38-F75A-9448-8243-6101B2857D65}" type="slidenum">
              <a:rPr lang="ja-JP" altLang="en-US" smtClean="0"/>
              <a:pPr/>
              <a:t>36</a:t>
            </a:fld>
            <a:endParaRPr lang="ja-JP" altLang="en-US" dirty="0"/>
          </a:p>
        </p:txBody>
      </p:sp>
      <p:sp>
        <p:nvSpPr>
          <p:cNvPr id="10" name="正方形/長方形 9">
            <a:extLst>
              <a:ext uri="{FF2B5EF4-FFF2-40B4-BE49-F238E27FC236}">
                <a16:creationId xmlns:a16="http://schemas.microsoft.com/office/drawing/2014/main" id="{5EE07C63-FC0F-8448-BD28-743BDE6C7C19}"/>
              </a:ext>
            </a:extLst>
          </p:cNvPr>
          <p:cNvSpPr/>
          <p:nvPr/>
        </p:nvSpPr>
        <p:spPr>
          <a:xfrm>
            <a:off x="5157542" y="5591994"/>
            <a:ext cx="1016559" cy="711907"/>
          </a:xfrm>
          <a:prstGeom prst="rect">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900" b="1">
                <a:solidFill>
                  <a:schemeClr val="tx1"/>
                </a:solidFill>
              </a:rPr>
              <a:t>共有</a:t>
            </a:r>
            <a:endParaRPr kumimoji="1" lang="en-US" altLang="ja-JP" sz="1900" b="1" dirty="0">
              <a:solidFill>
                <a:schemeClr val="tx1"/>
              </a:solidFill>
            </a:endParaRPr>
          </a:p>
          <a:p>
            <a:pPr algn="ctr"/>
            <a:r>
              <a:rPr kumimoji="1" lang="ja-JP" altLang="en-US" sz="1900" b="1">
                <a:solidFill>
                  <a:schemeClr val="tx1"/>
                </a:solidFill>
              </a:rPr>
              <a:t>メモリ</a:t>
            </a:r>
          </a:p>
        </p:txBody>
      </p:sp>
      <p:sp>
        <p:nvSpPr>
          <p:cNvPr id="15" name="テキスト ボックス 14">
            <a:extLst>
              <a:ext uri="{FF2B5EF4-FFF2-40B4-BE49-F238E27FC236}">
                <a16:creationId xmlns:a16="http://schemas.microsoft.com/office/drawing/2014/main" id="{E9D6A130-F9E1-094E-B493-1D1EAEA23FC9}"/>
              </a:ext>
            </a:extLst>
          </p:cNvPr>
          <p:cNvSpPr txBox="1"/>
          <p:nvPr/>
        </p:nvSpPr>
        <p:spPr>
          <a:xfrm>
            <a:off x="6972105" y="4153020"/>
            <a:ext cx="1566995" cy="384721"/>
          </a:xfrm>
          <a:prstGeom prst="rect">
            <a:avLst/>
          </a:prstGeom>
          <a:noFill/>
        </p:spPr>
        <p:txBody>
          <a:bodyPr wrap="square" rtlCol="0">
            <a:spAutoFit/>
          </a:bodyPr>
          <a:lstStyle/>
          <a:p>
            <a:r>
              <a:rPr kumimoji="1" lang="ja-JP" altLang="en-US" sz="1900" b="1"/>
              <a:t>監視対象</a:t>
            </a:r>
            <a:r>
              <a:rPr kumimoji="1" lang="en-US" altLang="ja-JP" sz="1900" b="1" dirty="0"/>
              <a:t>VM</a:t>
            </a:r>
            <a:endParaRPr kumimoji="1" lang="ja-JP" altLang="en-US" sz="1900" b="1"/>
          </a:p>
        </p:txBody>
      </p:sp>
      <p:sp>
        <p:nvSpPr>
          <p:cNvPr id="17" name="テキスト ボックス 16">
            <a:extLst>
              <a:ext uri="{FF2B5EF4-FFF2-40B4-BE49-F238E27FC236}">
                <a16:creationId xmlns:a16="http://schemas.microsoft.com/office/drawing/2014/main" id="{DC0CCC5D-0E7B-654F-874D-CBA1411E9888}"/>
              </a:ext>
            </a:extLst>
          </p:cNvPr>
          <p:cNvSpPr txBox="1"/>
          <p:nvPr/>
        </p:nvSpPr>
        <p:spPr>
          <a:xfrm>
            <a:off x="2857533" y="4204326"/>
            <a:ext cx="1127628" cy="384721"/>
          </a:xfrm>
          <a:prstGeom prst="rect">
            <a:avLst/>
          </a:prstGeom>
          <a:noFill/>
        </p:spPr>
        <p:txBody>
          <a:bodyPr wrap="square" rtlCol="0">
            <a:spAutoFit/>
          </a:bodyPr>
          <a:lstStyle/>
          <a:p>
            <a:r>
              <a:rPr lang="en-US" altLang="ja-JP" sz="1900" b="1" dirty="0"/>
              <a:t>IDS </a:t>
            </a:r>
            <a:r>
              <a:rPr kumimoji="1" lang="en-US" altLang="ja-JP" sz="1900" b="1" dirty="0"/>
              <a:t>VM</a:t>
            </a:r>
            <a:endParaRPr kumimoji="1" lang="ja-JP" altLang="en-US" sz="1900" b="1"/>
          </a:p>
        </p:txBody>
      </p:sp>
      <p:cxnSp>
        <p:nvCxnSpPr>
          <p:cNvPr id="18" name="直線矢印コネクタ 17">
            <a:extLst>
              <a:ext uri="{FF2B5EF4-FFF2-40B4-BE49-F238E27FC236}">
                <a16:creationId xmlns:a16="http://schemas.microsoft.com/office/drawing/2014/main" id="{44DC0FEF-6318-5C42-B38F-2A26EBCFEA2A}"/>
              </a:ext>
            </a:extLst>
          </p:cNvPr>
          <p:cNvCxnSpPr>
            <a:cxnSpLocks/>
            <a:endCxn id="10" idx="1"/>
          </p:cNvCxnSpPr>
          <p:nvPr/>
        </p:nvCxnSpPr>
        <p:spPr>
          <a:xfrm>
            <a:off x="4322579" y="5941150"/>
            <a:ext cx="834963" cy="6798"/>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角丸四角形 8">
            <a:extLst>
              <a:ext uri="{FF2B5EF4-FFF2-40B4-BE49-F238E27FC236}">
                <a16:creationId xmlns:a16="http://schemas.microsoft.com/office/drawing/2014/main" id="{B7E3A2BC-AC10-D34D-922C-79ED49DAF6B6}"/>
              </a:ext>
            </a:extLst>
          </p:cNvPr>
          <p:cNvSpPr/>
          <p:nvPr/>
        </p:nvSpPr>
        <p:spPr>
          <a:xfrm>
            <a:off x="2545656" y="5770807"/>
            <a:ext cx="1751382" cy="354282"/>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900" b="1" dirty="0">
                <a:solidFill>
                  <a:schemeClr val="tx1"/>
                </a:solidFill>
              </a:rPr>
              <a:t>PCI</a:t>
            </a:r>
            <a:r>
              <a:rPr lang="ja-JP" altLang="en-US" sz="1900" b="1">
                <a:solidFill>
                  <a:schemeClr val="tx1"/>
                </a:solidFill>
              </a:rPr>
              <a:t>デバイス</a:t>
            </a:r>
            <a:endParaRPr lang="en-US" altLang="ja-JP" sz="1900" b="1" dirty="0">
              <a:solidFill>
                <a:schemeClr val="tx1"/>
              </a:solidFill>
            </a:endParaRPr>
          </a:p>
        </p:txBody>
      </p:sp>
      <p:sp>
        <p:nvSpPr>
          <p:cNvPr id="19" name="正方形/長方形 10">
            <a:extLst>
              <a:ext uri="{FF2B5EF4-FFF2-40B4-BE49-F238E27FC236}">
                <a16:creationId xmlns:a16="http://schemas.microsoft.com/office/drawing/2014/main" id="{D9342C83-160D-3245-A4F3-048FF8A1C307}"/>
              </a:ext>
            </a:extLst>
          </p:cNvPr>
          <p:cNvSpPr/>
          <p:nvPr/>
        </p:nvSpPr>
        <p:spPr>
          <a:xfrm>
            <a:off x="6762422" y="4616815"/>
            <a:ext cx="1986363" cy="1628295"/>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9" name="角丸四角形 8">
            <a:extLst>
              <a:ext uri="{FF2B5EF4-FFF2-40B4-BE49-F238E27FC236}">
                <a16:creationId xmlns:a16="http://schemas.microsoft.com/office/drawing/2014/main" id="{01BB20C2-6B1B-404B-914A-206BCF4DCBCF}"/>
              </a:ext>
            </a:extLst>
          </p:cNvPr>
          <p:cNvSpPr/>
          <p:nvPr/>
        </p:nvSpPr>
        <p:spPr>
          <a:xfrm>
            <a:off x="6881967" y="5716659"/>
            <a:ext cx="1751382" cy="354282"/>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900" b="1" dirty="0">
                <a:solidFill>
                  <a:schemeClr val="tx1"/>
                </a:solidFill>
              </a:rPr>
              <a:t>PCI</a:t>
            </a:r>
            <a:r>
              <a:rPr lang="ja-JP" altLang="en-US" sz="1900" b="1">
                <a:solidFill>
                  <a:schemeClr val="tx1"/>
                </a:solidFill>
              </a:rPr>
              <a:t>デバイス</a:t>
            </a:r>
            <a:endParaRPr lang="en-US" altLang="ja-JP" sz="1900" b="1" dirty="0">
              <a:solidFill>
                <a:schemeClr val="tx1"/>
              </a:solidFill>
            </a:endParaRPr>
          </a:p>
        </p:txBody>
      </p:sp>
      <p:cxnSp>
        <p:nvCxnSpPr>
          <p:cNvPr id="13" name="直線矢印コネクタ 12">
            <a:extLst>
              <a:ext uri="{FF2B5EF4-FFF2-40B4-BE49-F238E27FC236}">
                <a16:creationId xmlns:a16="http://schemas.microsoft.com/office/drawing/2014/main" id="{A3D3550A-018E-8547-86AF-5ABBF458A85D}"/>
              </a:ext>
            </a:extLst>
          </p:cNvPr>
          <p:cNvCxnSpPr>
            <a:cxnSpLocks/>
            <a:endCxn id="10" idx="3"/>
          </p:cNvCxnSpPr>
          <p:nvPr/>
        </p:nvCxnSpPr>
        <p:spPr>
          <a:xfrm flipH="1">
            <a:off x="6174101" y="5830150"/>
            <a:ext cx="693144" cy="117798"/>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4C96B464-9934-FC4B-8527-593DAE723D7D}"/>
              </a:ext>
            </a:extLst>
          </p:cNvPr>
          <p:cNvCxnSpPr>
            <a:cxnSpLocks/>
            <a:endCxn id="9" idx="0"/>
          </p:cNvCxnSpPr>
          <p:nvPr/>
        </p:nvCxnSpPr>
        <p:spPr>
          <a:xfrm>
            <a:off x="7755604" y="5371085"/>
            <a:ext cx="2054" cy="345574"/>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14">
            <a:extLst>
              <a:ext uri="{FF2B5EF4-FFF2-40B4-BE49-F238E27FC236}">
                <a16:creationId xmlns:a16="http://schemas.microsoft.com/office/drawing/2014/main" id="{9468916B-5C83-8C4D-BC3A-C42E0275A7CA}"/>
              </a:ext>
            </a:extLst>
          </p:cNvPr>
          <p:cNvSpPr txBox="1"/>
          <p:nvPr/>
        </p:nvSpPr>
        <p:spPr>
          <a:xfrm>
            <a:off x="6914570" y="4993951"/>
            <a:ext cx="1641152" cy="384721"/>
          </a:xfrm>
          <a:prstGeom prst="rect">
            <a:avLst/>
          </a:prstGeom>
          <a:solidFill>
            <a:srgbClr val="92D050"/>
          </a:solidFill>
          <a:ln w="22225">
            <a:solidFill>
              <a:schemeClr val="tx1"/>
            </a:solidFill>
          </a:ln>
        </p:spPr>
        <p:txBody>
          <a:bodyPr wrap="square" rtlCol="0">
            <a:spAutoFit/>
          </a:bodyPr>
          <a:lstStyle/>
          <a:p>
            <a:r>
              <a:rPr kumimoji="1" lang="ja-JP" altLang="en-US" sz="1900" b="1"/>
              <a:t>エージェント</a:t>
            </a:r>
          </a:p>
        </p:txBody>
      </p:sp>
      <p:sp>
        <p:nvSpPr>
          <p:cNvPr id="22" name="テキスト ボックス 21">
            <a:extLst>
              <a:ext uri="{FF2B5EF4-FFF2-40B4-BE49-F238E27FC236}">
                <a16:creationId xmlns:a16="http://schemas.microsoft.com/office/drawing/2014/main" id="{2A9374C5-631E-A842-B355-D6D5269DEA36}"/>
              </a:ext>
            </a:extLst>
          </p:cNvPr>
          <p:cNvSpPr txBox="1"/>
          <p:nvPr/>
        </p:nvSpPr>
        <p:spPr>
          <a:xfrm>
            <a:off x="6951648" y="4616816"/>
            <a:ext cx="1566995" cy="384721"/>
          </a:xfrm>
          <a:prstGeom prst="rect">
            <a:avLst/>
          </a:prstGeom>
          <a:noFill/>
        </p:spPr>
        <p:txBody>
          <a:bodyPr wrap="square" rtlCol="0">
            <a:spAutoFit/>
          </a:bodyPr>
          <a:lstStyle/>
          <a:p>
            <a:pPr algn="ctr"/>
            <a:r>
              <a:rPr lang="en-US" altLang="ja-JP" sz="1900" b="1" dirty="0"/>
              <a:t>OS</a:t>
            </a:r>
            <a:endParaRPr kumimoji="1" lang="ja-JP" altLang="en-US" sz="1900" b="1"/>
          </a:p>
        </p:txBody>
      </p:sp>
      <p:cxnSp>
        <p:nvCxnSpPr>
          <p:cNvPr id="6" name="Elbow Connector 5">
            <a:extLst>
              <a:ext uri="{FF2B5EF4-FFF2-40B4-BE49-F238E27FC236}">
                <a16:creationId xmlns:a16="http://schemas.microsoft.com/office/drawing/2014/main" id="{2B4818FC-05E2-2345-AE76-D856B3805364}"/>
              </a:ext>
            </a:extLst>
          </p:cNvPr>
          <p:cNvCxnSpPr>
            <a:stCxn id="34" idx="1"/>
            <a:endCxn id="10" idx="0"/>
          </p:cNvCxnSpPr>
          <p:nvPr/>
        </p:nvCxnSpPr>
        <p:spPr>
          <a:xfrm rot="10800000" flipV="1">
            <a:off x="5665822" y="5186312"/>
            <a:ext cx="1248748" cy="405682"/>
          </a:xfrm>
          <a:prstGeom prst="bentConnector2">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91856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 name="角丸四角形 28">
            <a:extLst>
              <a:ext uri="{FF2B5EF4-FFF2-40B4-BE49-F238E27FC236}">
                <a16:creationId xmlns:a16="http://schemas.microsoft.com/office/drawing/2014/main" id="{0B2D962A-63F1-A244-A1A6-7D23D558D4CF}"/>
              </a:ext>
            </a:extLst>
          </p:cNvPr>
          <p:cNvSpPr/>
          <p:nvPr/>
        </p:nvSpPr>
        <p:spPr>
          <a:xfrm>
            <a:off x="7299927" y="4583863"/>
            <a:ext cx="2332496" cy="1753639"/>
          </a:xfrm>
          <a:prstGeom prst="roundRect">
            <a:avLst/>
          </a:prstGeom>
          <a:pattFill prst="pct5">
            <a:fgClr>
              <a:schemeClr val="tx1"/>
            </a:fgClr>
            <a:bgClr>
              <a:schemeClr val="accent2">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22" name="角丸四角形 21">
            <a:extLst>
              <a:ext uri="{FF2B5EF4-FFF2-40B4-BE49-F238E27FC236}">
                <a16:creationId xmlns:a16="http://schemas.microsoft.com/office/drawing/2014/main" id="{8AD27FB1-B2F5-F846-84B0-9F336F09A3C1}"/>
              </a:ext>
            </a:extLst>
          </p:cNvPr>
          <p:cNvSpPr/>
          <p:nvPr/>
        </p:nvSpPr>
        <p:spPr>
          <a:xfrm>
            <a:off x="2670048" y="4583863"/>
            <a:ext cx="2827953" cy="1753637"/>
          </a:xfrm>
          <a:prstGeom prst="roundRect">
            <a:avLst/>
          </a:prstGeom>
          <a:pattFill prst="pct10">
            <a:fgClr>
              <a:schemeClr val="tx1"/>
            </a:fgClr>
            <a:bgClr>
              <a:schemeClr val="accent5">
                <a:lumMod val="60000"/>
                <a:lumOff val="40000"/>
              </a:schemeClr>
            </a:bgClr>
          </a:patt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sp>
        <p:nvSpPr>
          <p:cNvPr id="2" name="タイトル 1">
            <a:extLst>
              <a:ext uri="{FF2B5EF4-FFF2-40B4-BE49-F238E27FC236}">
                <a16:creationId xmlns:a16="http://schemas.microsoft.com/office/drawing/2014/main" id="{3BEB4C19-1359-DE47-BB7F-60D3AC731042}"/>
              </a:ext>
            </a:extLst>
          </p:cNvPr>
          <p:cNvSpPr>
            <a:spLocks noGrp="1"/>
          </p:cNvSpPr>
          <p:nvPr>
            <p:ph type="title"/>
          </p:nvPr>
        </p:nvSpPr>
        <p:spPr/>
        <p:txBody>
          <a:bodyPr/>
          <a:lstStyle/>
          <a:p>
            <a:r>
              <a:rPr kumimoji="1" lang="en-US" altLang="ja-JP" dirty="0"/>
              <a:t>IDS</a:t>
            </a:r>
            <a:r>
              <a:rPr kumimoji="1" lang="ja-JP" altLang="en-US"/>
              <a:t>からの共有メモリの利用</a:t>
            </a:r>
          </a:p>
        </p:txBody>
      </p:sp>
      <p:sp>
        <p:nvSpPr>
          <p:cNvPr id="3" name="コンテンツ プレースホルダー 2">
            <a:extLst>
              <a:ext uri="{FF2B5EF4-FFF2-40B4-BE49-F238E27FC236}">
                <a16:creationId xmlns:a16="http://schemas.microsoft.com/office/drawing/2014/main" id="{2C83600E-E6D5-3B40-9CE8-ECF0D8B61E38}"/>
              </a:ext>
            </a:extLst>
          </p:cNvPr>
          <p:cNvSpPr>
            <a:spLocks noGrp="1"/>
          </p:cNvSpPr>
          <p:nvPr>
            <p:ph idx="1"/>
          </p:nvPr>
        </p:nvSpPr>
        <p:spPr>
          <a:xfrm>
            <a:off x="688298" y="1525004"/>
            <a:ext cx="10839138" cy="4433844"/>
          </a:xfrm>
        </p:spPr>
        <p:txBody>
          <a:bodyPr/>
          <a:lstStyle/>
          <a:p>
            <a:r>
              <a:rPr lang="en-US" altLang="ja-JP" dirty="0"/>
              <a:t>PCI</a:t>
            </a:r>
            <a:r>
              <a:rPr lang="ja-JP" altLang="en-US"/>
              <a:t>デバイスを</a:t>
            </a:r>
            <a:r>
              <a:rPr lang="en-US" altLang="ja-JP" dirty="0" err="1"/>
              <a:t>uio</a:t>
            </a:r>
            <a:r>
              <a:rPr lang="ja-JP" altLang="en-US"/>
              <a:t>デバイスとしてユーザ空間の</a:t>
            </a:r>
            <a:r>
              <a:rPr lang="en-US" altLang="ja-JP" dirty="0"/>
              <a:t>IDS</a:t>
            </a:r>
            <a:r>
              <a:rPr lang="ja-JP" altLang="en-US"/>
              <a:t>に提供</a:t>
            </a:r>
            <a:endParaRPr lang="en-US" altLang="ja-JP" dirty="0"/>
          </a:p>
          <a:p>
            <a:pPr lvl="1"/>
            <a:r>
              <a:rPr lang="en-US" altLang="ja-JP" dirty="0" err="1"/>
              <a:t>ivshmem-uio</a:t>
            </a:r>
            <a:r>
              <a:rPr lang="ja-JP" altLang="en-US"/>
              <a:t>ドライバを利用</a:t>
            </a:r>
            <a:endParaRPr lang="en-US" altLang="ja-JP" dirty="0"/>
          </a:p>
          <a:p>
            <a:pPr lvl="1"/>
            <a:r>
              <a:rPr lang="en-US" altLang="ja-JP" dirty="0"/>
              <a:t>read/write</a:t>
            </a:r>
            <a:r>
              <a:rPr lang="ja-JP" altLang="en-US"/>
              <a:t>しかサポートしていないためアクセスの効率が悪い</a:t>
            </a:r>
            <a:endParaRPr lang="en-US" altLang="ja-JP" dirty="0"/>
          </a:p>
          <a:p>
            <a:r>
              <a:rPr lang="ja-JP" altLang="en-US"/>
              <a:t>この</a:t>
            </a:r>
            <a:r>
              <a:rPr lang="en-US" altLang="ja-JP" dirty="0" err="1"/>
              <a:t>uio</a:t>
            </a:r>
            <a:r>
              <a:rPr lang="ja-JP" altLang="en-US"/>
              <a:t>デバイスを</a:t>
            </a:r>
            <a:r>
              <a:rPr lang="en-US" altLang="ja-JP" dirty="0" err="1"/>
              <a:t>mmap</a:t>
            </a:r>
            <a:r>
              <a:rPr lang="ja-JP" altLang="en-US"/>
              <a:t>できるようにドライバを拡張</a:t>
            </a:r>
            <a:endParaRPr lang="en-US" altLang="ja-JP" dirty="0"/>
          </a:p>
          <a:p>
            <a:pPr lvl="1"/>
            <a:r>
              <a:rPr lang="en-US" altLang="ja-JP" dirty="0"/>
              <a:t>PCI</a:t>
            </a:r>
            <a:r>
              <a:rPr lang="ja-JP" altLang="en-US"/>
              <a:t>デバイスのメモリをプロセスアドレス空間にリマップ</a:t>
            </a:r>
            <a:endParaRPr lang="en-US" altLang="ja-JP" dirty="0"/>
          </a:p>
          <a:p>
            <a:pPr lvl="1"/>
            <a:r>
              <a:rPr lang="en-US" altLang="ja-JP" dirty="0"/>
              <a:t>IDS</a:t>
            </a:r>
            <a:r>
              <a:rPr lang="ja-JP" altLang="en-US"/>
              <a:t>が共有メモリを直接、読み書き可能</a:t>
            </a:r>
            <a:endParaRPr lang="en-US" altLang="ja-JP" dirty="0"/>
          </a:p>
        </p:txBody>
      </p:sp>
      <p:sp>
        <p:nvSpPr>
          <p:cNvPr id="4" name="スライド番号プレースホルダー 3">
            <a:extLst>
              <a:ext uri="{FF2B5EF4-FFF2-40B4-BE49-F238E27FC236}">
                <a16:creationId xmlns:a16="http://schemas.microsoft.com/office/drawing/2014/main" id="{C503E527-F599-1A4D-B46D-2CE063378BC9}"/>
              </a:ext>
            </a:extLst>
          </p:cNvPr>
          <p:cNvSpPr>
            <a:spLocks noGrp="1"/>
          </p:cNvSpPr>
          <p:nvPr>
            <p:ph type="sldNum" sz="quarter" idx="12"/>
          </p:nvPr>
        </p:nvSpPr>
        <p:spPr/>
        <p:txBody>
          <a:bodyPr/>
          <a:lstStyle/>
          <a:p>
            <a:fld id="{3862EE38-F75A-9448-8243-6101B2857D65}" type="slidenum">
              <a:rPr lang="ja-JP" altLang="en-US" smtClean="0"/>
              <a:pPr/>
              <a:t>37</a:t>
            </a:fld>
            <a:endParaRPr lang="ja-JP" altLang="en-US" dirty="0"/>
          </a:p>
        </p:txBody>
      </p:sp>
      <p:sp>
        <p:nvSpPr>
          <p:cNvPr id="10" name="正方形/長方形 9">
            <a:extLst>
              <a:ext uri="{FF2B5EF4-FFF2-40B4-BE49-F238E27FC236}">
                <a16:creationId xmlns:a16="http://schemas.microsoft.com/office/drawing/2014/main" id="{5EE07C63-FC0F-8448-BD28-743BDE6C7C19}"/>
              </a:ext>
            </a:extLst>
          </p:cNvPr>
          <p:cNvSpPr/>
          <p:nvPr/>
        </p:nvSpPr>
        <p:spPr>
          <a:xfrm>
            <a:off x="5869785" y="5438098"/>
            <a:ext cx="1034667" cy="813742"/>
          </a:xfrm>
          <a:prstGeom prst="rect">
            <a:avLst/>
          </a:prstGeom>
          <a:solidFill>
            <a:schemeClr val="bg1">
              <a:lumMod val="9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00" b="1">
                <a:solidFill>
                  <a:schemeClr val="tx1"/>
                </a:solidFill>
              </a:rPr>
              <a:t>共有</a:t>
            </a:r>
            <a:endParaRPr lang="en-US" altLang="ja-JP" sz="1900" b="1" dirty="0">
              <a:solidFill>
                <a:schemeClr val="tx1"/>
              </a:solidFill>
            </a:endParaRPr>
          </a:p>
          <a:p>
            <a:pPr algn="ctr"/>
            <a:r>
              <a:rPr lang="ja-JP" altLang="en-US" sz="1900" b="1">
                <a:solidFill>
                  <a:schemeClr val="tx1"/>
                </a:solidFill>
              </a:rPr>
              <a:t>メモリ</a:t>
            </a:r>
            <a:endParaRPr kumimoji="1" lang="ja-JP" altLang="en-US" sz="1900" b="1">
              <a:solidFill>
                <a:schemeClr val="tx1"/>
              </a:solidFill>
            </a:endParaRPr>
          </a:p>
        </p:txBody>
      </p:sp>
      <p:cxnSp>
        <p:nvCxnSpPr>
          <p:cNvPr id="13" name="直線矢印コネクタ 12">
            <a:extLst>
              <a:ext uri="{FF2B5EF4-FFF2-40B4-BE49-F238E27FC236}">
                <a16:creationId xmlns:a16="http://schemas.microsoft.com/office/drawing/2014/main" id="{A3D3550A-018E-8547-86AF-5ABBF458A85D}"/>
              </a:ext>
            </a:extLst>
          </p:cNvPr>
          <p:cNvCxnSpPr>
            <a:cxnSpLocks/>
            <a:endCxn id="10" idx="3"/>
          </p:cNvCxnSpPr>
          <p:nvPr/>
        </p:nvCxnSpPr>
        <p:spPr>
          <a:xfrm flipH="1">
            <a:off x="6904452" y="5811872"/>
            <a:ext cx="685036" cy="33097"/>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E9D6A130-F9E1-094E-B493-1D1EAEA23FC9}"/>
              </a:ext>
            </a:extLst>
          </p:cNvPr>
          <p:cNvSpPr txBox="1"/>
          <p:nvPr/>
        </p:nvSpPr>
        <p:spPr>
          <a:xfrm>
            <a:off x="7682677" y="4234982"/>
            <a:ext cx="1566995" cy="384721"/>
          </a:xfrm>
          <a:prstGeom prst="rect">
            <a:avLst/>
          </a:prstGeom>
          <a:noFill/>
        </p:spPr>
        <p:txBody>
          <a:bodyPr wrap="square" rtlCol="0">
            <a:spAutoFit/>
          </a:bodyPr>
          <a:lstStyle/>
          <a:p>
            <a:r>
              <a:rPr kumimoji="1" lang="ja-JP" altLang="en-US" sz="1900" b="1"/>
              <a:t>監視対象</a:t>
            </a:r>
            <a:r>
              <a:rPr kumimoji="1" lang="en-US" altLang="ja-JP" sz="1900" b="1" dirty="0"/>
              <a:t>VM</a:t>
            </a:r>
            <a:endParaRPr kumimoji="1" lang="ja-JP" altLang="en-US" sz="1900" b="1"/>
          </a:p>
        </p:txBody>
      </p:sp>
      <p:sp>
        <p:nvSpPr>
          <p:cNvPr id="17" name="テキスト ボックス 16">
            <a:extLst>
              <a:ext uri="{FF2B5EF4-FFF2-40B4-BE49-F238E27FC236}">
                <a16:creationId xmlns:a16="http://schemas.microsoft.com/office/drawing/2014/main" id="{DC0CCC5D-0E7B-654F-874D-CBA1411E9888}"/>
              </a:ext>
            </a:extLst>
          </p:cNvPr>
          <p:cNvSpPr txBox="1"/>
          <p:nvPr/>
        </p:nvSpPr>
        <p:spPr>
          <a:xfrm>
            <a:off x="3490028" y="4248708"/>
            <a:ext cx="1127628" cy="384721"/>
          </a:xfrm>
          <a:prstGeom prst="rect">
            <a:avLst/>
          </a:prstGeom>
          <a:noFill/>
        </p:spPr>
        <p:txBody>
          <a:bodyPr wrap="square" rtlCol="0">
            <a:spAutoFit/>
          </a:bodyPr>
          <a:lstStyle/>
          <a:p>
            <a:r>
              <a:rPr lang="en-US" altLang="ja-JP" sz="1900" b="1" dirty="0"/>
              <a:t>IDS </a:t>
            </a:r>
            <a:r>
              <a:rPr kumimoji="1" lang="en-US" altLang="ja-JP" sz="1900" b="1" dirty="0"/>
              <a:t>VM</a:t>
            </a:r>
            <a:endParaRPr kumimoji="1" lang="ja-JP" altLang="en-US" sz="1900" b="1"/>
          </a:p>
        </p:txBody>
      </p:sp>
      <p:sp>
        <p:nvSpPr>
          <p:cNvPr id="35" name="テキスト ボックス 34">
            <a:extLst>
              <a:ext uri="{FF2B5EF4-FFF2-40B4-BE49-F238E27FC236}">
                <a16:creationId xmlns:a16="http://schemas.microsoft.com/office/drawing/2014/main" id="{A07C9A5E-B073-8E4F-91AB-1C36D8F5648C}"/>
              </a:ext>
            </a:extLst>
          </p:cNvPr>
          <p:cNvSpPr txBox="1"/>
          <p:nvPr/>
        </p:nvSpPr>
        <p:spPr>
          <a:xfrm>
            <a:off x="4696596" y="4696308"/>
            <a:ext cx="624546" cy="384721"/>
          </a:xfrm>
          <a:prstGeom prst="rect">
            <a:avLst/>
          </a:prstGeom>
          <a:solidFill>
            <a:schemeClr val="bg1"/>
          </a:solidFill>
          <a:ln w="22225">
            <a:solidFill>
              <a:schemeClr val="tx1"/>
            </a:solidFill>
          </a:ln>
        </p:spPr>
        <p:txBody>
          <a:bodyPr wrap="square" rtlCol="0">
            <a:spAutoFit/>
          </a:bodyPr>
          <a:lstStyle/>
          <a:p>
            <a:r>
              <a:rPr kumimoji="1" lang="en-US" altLang="ja-JP" sz="1900" b="1" dirty="0"/>
              <a:t>IDS</a:t>
            </a:r>
            <a:endParaRPr kumimoji="1" lang="ja-JP" altLang="en-US" sz="1900" b="1"/>
          </a:p>
        </p:txBody>
      </p:sp>
      <p:sp>
        <p:nvSpPr>
          <p:cNvPr id="25" name="テキスト ボックス 24">
            <a:extLst>
              <a:ext uri="{FF2B5EF4-FFF2-40B4-BE49-F238E27FC236}">
                <a16:creationId xmlns:a16="http://schemas.microsoft.com/office/drawing/2014/main" id="{4A7B9167-91F8-8945-A61E-C3C6D3800026}"/>
              </a:ext>
            </a:extLst>
          </p:cNvPr>
          <p:cNvSpPr txBox="1"/>
          <p:nvPr/>
        </p:nvSpPr>
        <p:spPr>
          <a:xfrm>
            <a:off x="2797280" y="4699669"/>
            <a:ext cx="1406972" cy="384721"/>
          </a:xfrm>
          <a:prstGeom prst="rect">
            <a:avLst/>
          </a:prstGeom>
          <a:solidFill>
            <a:schemeClr val="bg1"/>
          </a:solidFill>
          <a:ln w="22225">
            <a:solidFill>
              <a:schemeClr val="tx1"/>
            </a:solidFill>
          </a:ln>
        </p:spPr>
        <p:txBody>
          <a:bodyPr wrap="square" rtlCol="0">
            <a:spAutoFit/>
          </a:bodyPr>
          <a:lstStyle/>
          <a:p>
            <a:r>
              <a:rPr lang="ja-JP" altLang="en-US" sz="1900" b="1"/>
              <a:t>ライブラリ</a:t>
            </a:r>
            <a:endParaRPr kumimoji="1" lang="ja-JP" altLang="en-US" sz="1900" b="1"/>
          </a:p>
        </p:txBody>
      </p:sp>
      <p:sp>
        <p:nvSpPr>
          <p:cNvPr id="24" name="角丸四角形 8">
            <a:extLst>
              <a:ext uri="{FF2B5EF4-FFF2-40B4-BE49-F238E27FC236}">
                <a16:creationId xmlns:a16="http://schemas.microsoft.com/office/drawing/2014/main" id="{B37B4A49-3705-AD47-8A0B-C4F63E4F0E55}"/>
              </a:ext>
            </a:extLst>
          </p:cNvPr>
          <p:cNvSpPr/>
          <p:nvPr/>
        </p:nvSpPr>
        <p:spPr>
          <a:xfrm>
            <a:off x="7612995" y="5680020"/>
            <a:ext cx="1751382" cy="354282"/>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900" b="1" dirty="0">
                <a:solidFill>
                  <a:schemeClr val="tx1"/>
                </a:solidFill>
              </a:rPr>
              <a:t>PCI</a:t>
            </a:r>
            <a:r>
              <a:rPr lang="ja-JP" altLang="en-US" sz="1900" b="1">
                <a:solidFill>
                  <a:schemeClr val="tx1"/>
                </a:solidFill>
              </a:rPr>
              <a:t>デバイス</a:t>
            </a:r>
            <a:endParaRPr lang="en-US" altLang="ja-JP" sz="1900" b="1" dirty="0">
              <a:solidFill>
                <a:schemeClr val="tx1"/>
              </a:solidFill>
            </a:endParaRPr>
          </a:p>
        </p:txBody>
      </p:sp>
      <p:sp>
        <p:nvSpPr>
          <p:cNvPr id="21" name="正方形/長方形 10">
            <a:extLst>
              <a:ext uri="{FF2B5EF4-FFF2-40B4-BE49-F238E27FC236}">
                <a16:creationId xmlns:a16="http://schemas.microsoft.com/office/drawing/2014/main" id="{2D71C01D-797D-7A46-952E-74FAFFA4229D}"/>
              </a:ext>
            </a:extLst>
          </p:cNvPr>
          <p:cNvSpPr/>
          <p:nvPr/>
        </p:nvSpPr>
        <p:spPr>
          <a:xfrm>
            <a:off x="2800779" y="5219005"/>
            <a:ext cx="2520363" cy="1022142"/>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6" name="角丸四角形 5">
            <a:extLst>
              <a:ext uri="{FF2B5EF4-FFF2-40B4-BE49-F238E27FC236}">
                <a16:creationId xmlns:a16="http://schemas.microsoft.com/office/drawing/2014/main" id="{501EBAA4-6175-1C41-82D6-32ABEBFBF7B1}"/>
              </a:ext>
            </a:extLst>
          </p:cNvPr>
          <p:cNvSpPr/>
          <p:nvPr/>
        </p:nvSpPr>
        <p:spPr>
          <a:xfrm>
            <a:off x="3351911" y="5795237"/>
            <a:ext cx="1746234" cy="348880"/>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900" b="1" dirty="0">
                <a:solidFill>
                  <a:schemeClr val="tx1"/>
                </a:solidFill>
              </a:rPr>
              <a:t>PCI</a:t>
            </a:r>
            <a:r>
              <a:rPr lang="ja-JP" altLang="en-US" sz="1900" b="1">
                <a:solidFill>
                  <a:schemeClr val="tx1"/>
                </a:solidFill>
              </a:rPr>
              <a:t>デバイス</a:t>
            </a:r>
            <a:endParaRPr lang="en-US" altLang="ja-JP" sz="1900" b="1" dirty="0">
              <a:solidFill>
                <a:schemeClr val="tx1"/>
              </a:solidFill>
            </a:endParaRPr>
          </a:p>
        </p:txBody>
      </p:sp>
      <p:cxnSp>
        <p:nvCxnSpPr>
          <p:cNvPr id="18" name="直線矢印コネクタ 17">
            <a:extLst>
              <a:ext uri="{FF2B5EF4-FFF2-40B4-BE49-F238E27FC236}">
                <a16:creationId xmlns:a16="http://schemas.microsoft.com/office/drawing/2014/main" id="{44DC0FEF-6318-5C42-B38F-2A26EBCFEA2A}"/>
              </a:ext>
            </a:extLst>
          </p:cNvPr>
          <p:cNvCxnSpPr>
            <a:cxnSpLocks/>
            <a:stCxn id="6" idx="3"/>
            <a:endCxn id="10" idx="1"/>
          </p:cNvCxnSpPr>
          <p:nvPr/>
        </p:nvCxnSpPr>
        <p:spPr>
          <a:xfrm flipV="1">
            <a:off x="5098145" y="5844969"/>
            <a:ext cx="771640" cy="124708"/>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CC85D357-640B-A945-8521-C93EBE26E43A}"/>
              </a:ext>
            </a:extLst>
          </p:cNvPr>
          <p:cNvSpPr txBox="1"/>
          <p:nvPr/>
        </p:nvSpPr>
        <p:spPr>
          <a:xfrm>
            <a:off x="2962239" y="5254001"/>
            <a:ext cx="533768" cy="384721"/>
          </a:xfrm>
          <a:prstGeom prst="rect">
            <a:avLst/>
          </a:prstGeom>
          <a:noFill/>
        </p:spPr>
        <p:txBody>
          <a:bodyPr wrap="square" rtlCol="0">
            <a:spAutoFit/>
          </a:bodyPr>
          <a:lstStyle/>
          <a:p>
            <a:r>
              <a:rPr lang="en-US" altLang="ja-JP" sz="1900" b="1" dirty="0"/>
              <a:t>OS</a:t>
            </a:r>
            <a:endParaRPr kumimoji="1" lang="ja-JP" altLang="en-US" sz="1900" b="1"/>
          </a:p>
        </p:txBody>
      </p:sp>
      <p:cxnSp>
        <p:nvCxnSpPr>
          <p:cNvPr id="19" name="直線矢印コネクタ 18">
            <a:extLst>
              <a:ext uri="{FF2B5EF4-FFF2-40B4-BE49-F238E27FC236}">
                <a16:creationId xmlns:a16="http://schemas.microsoft.com/office/drawing/2014/main" id="{CCFA8941-751E-5346-BE32-6904C22B11FC}"/>
              </a:ext>
            </a:extLst>
          </p:cNvPr>
          <p:cNvCxnSpPr>
            <a:cxnSpLocks/>
          </p:cNvCxnSpPr>
          <p:nvPr/>
        </p:nvCxnSpPr>
        <p:spPr>
          <a:xfrm>
            <a:off x="3735843" y="5059444"/>
            <a:ext cx="167666" cy="388470"/>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角丸四角形 10">
            <a:extLst>
              <a:ext uri="{FF2B5EF4-FFF2-40B4-BE49-F238E27FC236}">
                <a16:creationId xmlns:a16="http://schemas.microsoft.com/office/drawing/2014/main" id="{F9286EC3-9061-BE43-8D91-42875CC3A158}"/>
              </a:ext>
            </a:extLst>
          </p:cNvPr>
          <p:cNvSpPr/>
          <p:nvPr/>
        </p:nvSpPr>
        <p:spPr>
          <a:xfrm>
            <a:off x="3425986" y="5438098"/>
            <a:ext cx="1592637" cy="348881"/>
          </a:xfrm>
          <a:prstGeom prst="roundRect">
            <a:avLst/>
          </a:prstGeom>
          <a:solidFill>
            <a:schemeClr val="bg1">
              <a:lumMod val="9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900" b="1" dirty="0" err="1">
                <a:solidFill>
                  <a:schemeClr val="tx1"/>
                </a:solidFill>
              </a:rPr>
              <a:t>uio</a:t>
            </a:r>
            <a:r>
              <a:rPr lang="ja-JP" altLang="en-US" sz="1900" b="1">
                <a:solidFill>
                  <a:schemeClr val="tx1"/>
                </a:solidFill>
              </a:rPr>
              <a:t>デバイス</a:t>
            </a:r>
            <a:endParaRPr lang="en-US" altLang="ja-JP" sz="1900" b="1" dirty="0">
              <a:solidFill>
                <a:schemeClr val="tx1"/>
              </a:solidFill>
            </a:endParaRPr>
          </a:p>
        </p:txBody>
      </p:sp>
      <p:cxnSp>
        <p:nvCxnSpPr>
          <p:cNvPr id="28" name="直線矢印コネクタ 27">
            <a:extLst>
              <a:ext uri="{FF2B5EF4-FFF2-40B4-BE49-F238E27FC236}">
                <a16:creationId xmlns:a16="http://schemas.microsoft.com/office/drawing/2014/main" id="{E181C2C8-2FF5-424D-A233-711E58A1E491}"/>
              </a:ext>
            </a:extLst>
          </p:cNvPr>
          <p:cNvCxnSpPr>
            <a:cxnSpLocks/>
          </p:cNvCxnSpPr>
          <p:nvPr/>
        </p:nvCxnSpPr>
        <p:spPr>
          <a:xfrm flipV="1">
            <a:off x="4215844" y="4901433"/>
            <a:ext cx="479321" cy="1"/>
          </a:xfrm>
          <a:prstGeom prst="straightConnector1">
            <a:avLst/>
          </a:prstGeom>
          <a:ln w="476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Elbow Connector 26">
            <a:extLst>
              <a:ext uri="{FF2B5EF4-FFF2-40B4-BE49-F238E27FC236}">
                <a16:creationId xmlns:a16="http://schemas.microsoft.com/office/drawing/2014/main" id="{032A25F7-6BD4-BD45-AEAC-9C3733CFF3AE}"/>
              </a:ext>
            </a:extLst>
          </p:cNvPr>
          <p:cNvCxnSpPr>
            <a:cxnSpLocks/>
            <a:stCxn id="35" idx="3"/>
            <a:endCxn id="10" idx="0"/>
          </p:cNvCxnSpPr>
          <p:nvPr/>
        </p:nvCxnSpPr>
        <p:spPr>
          <a:xfrm>
            <a:off x="5321142" y="4888669"/>
            <a:ext cx="1065977" cy="549429"/>
          </a:xfrm>
          <a:prstGeom prst="bentConnector2">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1165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角丸四角形 8">
            <a:extLst>
              <a:ext uri="{FF2B5EF4-FFF2-40B4-BE49-F238E27FC236}">
                <a16:creationId xmlns:a16="http://schemas.microsoft.com/office/drawing/2014/main" id="{811A4D2A-9550-424B-83F3-963DFFEE5E0E}"/>
              </a:ext>
            </a:extLst>
          </p:cNvPr>
          <p:cNvSpPr/>
          <p:nvPr/>
        </p:nvSpPr>
        <p:spPr>
          <a:xfrm>
            <a:off x="7973433" y="4332599"/>
            <a:ext cx="3512024" cy="2000793"/>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 name="Title 1">
            <a:extLst>
              <a:ext uri="{FF2B5EF4-FFF2-40B4-BE49-F238E27FC236}">
                <a16:creationId xmlns:a16="http://schemas.microsoft.com/office/drawing/2014/main" id="{C53B87D6-CEC9-A249-86E3-E08F6E1F61FA}"/>
              </a:ext>
            </a:extLst>
          </p:cNvPr>
          <p:cNvSpPr>
            <a:spLocks noGrp="1"/>
          </p:cNvSpPr>
          <p:nvPr>
            <p:ph type="title"/>
          </p:nvPr>
        </p:nvSpPr>
        <p:spPr/>
        <p:txBody>
          <a:bodyPr/>
          <a:lstStyle/>
          <a:p>
            <a:r>
              <a:rPr lang="en-JP" dirty="0"/>
              <a:t>配置3：OS管理外エージェント</a:t>
            </a:r>
          </a:p>
        </p:txBody>
      </p:sp>
      <p:sp>
        <p:nvSpPr>
          <p:cNvPr id="3" name="Content Placeholder 2">
            <a:extLst>
              <a:ext uri="{FF2B5EF4-FFF2-40B4-BE49-F238E27FC236}">
                <a16:creationId xmlns:a16="http://schemas.microsoft.com/office/drawing/2014/main" id="{AE3EE1AC-664E-514D-B59D-CC95CDAC9F3F}"/>
              </a:ext>
            </a:extLst>
          </p:cNvPr>
          <p:cNvSpPr>
            <a:spLocks noGrp="1"/>
          </p:cNvSpPr>
          <p:nvPr>
            <p:ph idx="1"/>
          </p:nvPr>
        </p:nvSpPr>
        <p:spPr/>
        <p:txBody>
          <a:bodyPr/>
          <a:lstStyle/>
          <a:p>
            <a:r>
              <a:rPr lang="ja-JP" altLang="en-US"/>
              <a:t>エージェントを監視対象システムの管理外に配置</a:t>
            </a:r>
            <a:endParaRPr lang="en-US" altLang="ja-JP" dirty="0"/>
          </a:p>
          <a:p>
            <a:pPr lvl="1"/>
            <a:r>
              <a:rPr lang="en-US" altLang="ja-JP" dirty="0"/>
              <a:t>OS</a:t>
            </a:r>
            <a:r>
              <a:rPr lang="ja-JP" altLang="en-US"/>
              <a:t>起動前にエージェントを実行し、</a:t>
            </a:r>
            <a:r>
              <a:rPr lang="en-US" altLang="ja-JP" dirty="0"/>
              <a:t>OS</a:t>
            </a:r>
            <a:r>
              <a:rPr lang="ja-JP" altLang="en-US"/>
              <a:t>から隠す</a:t>
            </a:r>
            <a:endParaRPr lang="en-US" altLang="ja-JP" dirty="0"/>
          </a:p>
          <a:p>
            <a:pPr lvl="1"/>
            <a:r>
              <a:rPr lang="ja-JP" altLang="en-US"/>
              <a:t>攻撃者がエージェントを見つけられないことを仮定</a:t>
            </a:r>
            <a:endParaRPr lang="en-US" altLang="ja-JP" dirty="0"/>
          </a:p>
          <a:p>
            <a:r>
              <a:rPr lang="ja-JP" altLang="en-US"/>
              <a:t>安全性と性能の両立が可能</a:t>
            </a:r>
            <a:endParaRPr lang="en-US" altLang="ja-JP" dirty="0"/>
          </a:p>
          <a:p>
            <a:pPr lvl="1"/>
            <a:r>
              <a:rPr lang="ja-JP" altLang="en-US"/>
              <a:t>エージェントを無効化されにくく、オーバヘッドが小さい</a:t>
            </a:r>
            <a:endParaRPr lang="en-US" altLang="ja-JP" dirty="0"/>
          </a:p>
          <a:p>
            <a:r>
              <a:rPr lang="ja-JP" altLang="en-US"/>
              <a:t>実装するのが難しい</a:t>
            </a:r>
            <a:endParaRPr lang="en-US" altLang="ja-JP" dirty="0"/>
          </a:p>
          <a:p>
            <a:pPr lvl="1"/>
            <a:r>
              <a:rPr lang="en-US" altLang="ja-JP" dirty="0"/>
              <a:t>OS</a:t>
            </a:r>
            <a:r>
              <a:rPr lang="ja-JP" altLang="en-US"/>
              <a:t>の機能を使わず、見つからないように実装</a:t>
            </a:r>
            <a:endParaRPr lang="en-US" altLang="ja-JP" dirty="0"/>
          </a:p>
        </p:txBody>
      </p:sp>
      <p:sp>
        <p:nvSpPr>
          <p:cNvPr id="4" name="Slide Number Placeholder 3">
            <a:extLst>
              <a:ext uri="{FF2B5EF4-FFF2-40B4-BE49-F238E27FC236}">
                <a16:creationId xmlns:a16="http://schemas.microsoft.com/office/drawing/2014/main" id="{688062EA-912C-8340-959B-8E4ECC96C417}"/>
              </a:ext>
            </a:extLst>
          </p:cNvPr>
          <p:cNvSpPr>
            <a:spLocks noGrp="1"/>
          </p:cNvSpPr>
          <p:nvPr>
            <p:ph type="sldNum" sz="quarter" idx="12"/>
          </p:nvPr>
        </p:nvSpPr>
        <p:spPr/>
        <p:txBody>
          <a:bodyPr/>
          <a:lstStyle/>
          <a:p>
            <a:fld id="{3862EE38-F75A-9448-8243-6101B2857D65}" type="slidenum">
              <a:rPr lang="ja-JP" altLang="en-US" smtClean="0"/>
              <a:pPr/>
              <a:t>38</a:t>
            </a:fld>
            <a:endParaRPr lang="ja-JP" altLang="en-US" dirty="0"/>
          </a:p>
        </p:txBody>
      </p:sp>
      <p:sp>
        <p:nvSpPr>
          <p:cNvPr id="6" name="テキスト ボックス 14">
            <a:extLst>
              <a:ext uri="{FF2B5EF4-FFF2-40B4-BE49-F238E27FC236}">
                <a16:creationId xmlns:a16="http://schemas.microsoft.com/office/drawing/2014/main" id="{9E2E4496-5E39-EE4E-A31B-B17A5BBA6E37}"/>
              </a:ext>
            </a:extLst>
          </p:cNvPr>
          <p:cNvSpPr txBox="1"/>
          <p:nvPr/>
        </p:nvSpPr>
        <p:spPr>
          <a:xfrm>
            <a:off x="8733472" y="3820140"/>
            <a:ext cx="1991946" cy="461665"/>
          </a:xfrm>
          <a:prstGeom prst="rect">
            <a:avLst/>
          </a:prstGeom>
          <a:noFill/>
        </p:spPr>
        <p:txBody>
          <a:bodyPr wrap="square" rtlCol="0">
            <a:spAutoFit/>
          </a:bodyPr>
          <a:lstStyle/>
          <a:p>
            <a:pPr algn="ctr"/>
            <a:r>
              <a:rPr kumimoji="1" lang="ja-JP" altLang="en-US" sz="2400" b="1"/>
              <a:t>監視対象</a:t>
            </a:r>
            <a:r>
              <a:rPr kumimoji="1" lang="en-US" altLang="ja-JP" sz="2400" b="1" dirty="0"/>
              <a:t>VM</a:t>
            </a:r>
            <a:endParaRPr kumimoji="1" lang="ja-JP" altLang="en-US" sz="2400" b="1"/>
          </a:p>
        </p:txBody>
      </p:sp>
      <p:sp>
        <p:nvSpPr>
          <p:cNvPr id="7" name="テキスト ボックス 17">
            <a:extLst>
              <a:ext uri="{FF2B5EF4-FFF2-40B4-BE49-F238E27FC236}">
                <a16:creationId xmlns:a16="http://schemas.microsoft.com/office/drawing/2014/main" id="{09CF206F-C9A8-084F-8AD9-C5231BAED3A8}"/>
              </a:ext>
            </a:extLst>
          </p:cNvPr>
          <p:cNvSpPr txBox="1"/>
          <p:nvPr/>
        </p:nvSpPr>
        <p:spPr>
          <a:xfrm>
            <a:off x="8485196" y="5476289"/>
            <a:ext cx="2560429" cy="461665"/>
          </a:xfrm>
          <a:prstGeom prst="rect">
            <a:avLst/>
          </a:prstGeom>
          <a:solidFill>
            <a:srgbClr val="92D050"/>
          </a:solidFill>
          <a:ln>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sz="2400" b="1"/>
              <a:t>エージェント</a:t>
            </a:r>
          </a:p>
        </p:txBody>
      </p:sp>
      <p:sp>
        <p:nvSpPr>
          <p:cNvPr id="8" name="正方形/長方形 17">
            <a:extLst>
              <a:ext uri="{FF2B5EF4-FFF2-40B4-BE49-F238E27FC236}">
                <a16:creationId xmlns:a16="http://schemas.microsoft.com/office/drawing/2014/main" id="{141C6389-42A3-8744-A626-1BC0D0BEF98C}"/>
              </a:ext>
            </a:extLst>
          </p:cNvPr>
          <p:cNvSpPr/>
          <p:nvPr/>
        </p:nvSpPr>
        <p:spPr>
          <a:xfrm>
            <a:off x="8485196" y="4642833"/>
            <a:ext cx="2560430" cy="604159"/>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OS</a:t>
            </a:r>
            <a:endParaRPr kumimoji="1" lang="ja-JP" altLang="en-US" sz="2400" b="1">
              <a:solidFill>
                <a:schemeClr val="tx1"/>
              </a:solidFill>
            </a:endParaRPr>
          </a:p>
        </p:txBody>
      </p:sp>
      <p:graphicFrame>
        <p:nvGraphicFramePr>
          <p:cNvPr id="10" name="表 8">
            <a:extLst>
              <a:ext uri="{FF2B5EF4-FFF2-40B4-BE49-F238E27FC236}">
                <a16:creationId xmlns:a16="http://schemas.microsoft.com/office/drawing/2014/main" id="{4E15DD22-1E64-354B-8FF1-DF4B3E54935A}"/>
              </a:ext>
            </a:extLst>
          </p:cNvPr>
          <p:cNvGraphicFramePr>
            <a:graphicFrameLocks noGrp="1"/>
          </p:cNvGraphicFramePr>
          <p:nvPr>
            <p:extLst>
              <p:ext uri="{D42A27DB-BD31-4B8C-83A1-F6EECF244321}">
                <p14:modId xmlns:p14="http://schemas.microsoft.com/office/powerpoint/2010/main" val="1055874927"/>
              </p:ext>
            </p:extLst>
          </p:nvPr>
        </p:nvGraphicFramePr>
        <p:xfrm>
          <a:off x="482602" y="4857836"/>
          <a:ext cx="7209270" cy="1483360"/>
        </p:xfrm>
        <a:graphic>
          <a:graphicData uri="http://schemas.openxmlformats.org/drawingml/2006/table">
            <a:tbl>
              <a:tblPr firstRow="1" bandRow="1">
                <a:tableStyleId>{5C22544A-7EE6-4342-B048-85BDC9FD1C3A}</a:tableStyleId>
              </a:tblPr>
              <a:tblGrid>
                <a:gridCol w="1441854">
                  <a:extLst>
                    <a:ext uri="{9D8B030D-6E8A-4147-A177-3AD203B41FA5}">
                      <a16:colId xmlns:a16="http://schemas.microsoft.com/office/drawing/2014/main" val="1050972317"/>
                    </a:ext>
                  </a:extLst>
                </a:gridCol>
                <a:gridCol w="1255472">
                  <a:extLst>
                    <a:ext uri="{9D8B030D-6E8A-4147-A177-3AD203B41FA5}">
                      <a16:colId xmlns:a16="http://schemas.microsoft.com/office/drawing/2014/main" val="1761378430"/>
                    </a:ext>
                  </a:extLst>
                </a:gridCol>
                <a:gridCol w="1255594">
                  <a:extLst>
                    <a:ext uri="{9D8B030D-6E8A-4147-A177-3AD203B41FA5}">
                      <a16:colId xmlns:a16="http://schemas.microsoft.com/office/drawing/2014/main" val="122358318"/>
                    </a:ext>
                  </a:extLst>
                </a:gridCol>
                <a:gridCol w="1624084">
                  <a:extLst>
                    <a:ext uri="{9D8B030D-6E8A-4147-A177-3AD203B41FA5}">
                      <a16:colId xmlns:a16="http://schemas.microsoft.com/office/drawing/2014/main" val="1722005451"/>
                    </a:ext>
                  </a:extLst>
                </a:gridCol>
                <a:gridCol w="1632266">
                  <a:extLst>
                    <a:ext uri="{9D8B030D-6E8A-4147-A177-3AD203B41FA5}">
                      <a16:colId xmlns:a16="http://schemas.microsoft.com/office/drawing/2014/main" val="3143192233"/>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安全性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管理コスト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実装の容易さ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en-US" altLang="ja-JP" b="0" dirty="0">
                          <a:solidFill>
                            <a:schemeClr val="tx1"/>
                          </a:solidFill>
                        </a:rPr>
                        <a:t>OS</a:t>
                      </a:r>
                      <a:r>
                        <a:rPr kumimoji="1" lang="ja-JP" altLang="en-US" b="0">
                          <a:solidFill>
                            <a:schemeClr val="tx1"/>
                          </a:solidFill>
                        </a:rPr>
                        <a:t>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b="0" dirty="0">
                          <a:solidFill>
                            <a:schemeClr val="tx1"/>
                          </a:solidFill>
                        </a:rPr>
                        <a:t>◎</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dirty="0">
                          <a:solidFill>
                            <a:schemeClr val="tx1"/>
                          </a:solidFill>
                        </a:rPr>
                        <a:t>◎</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r h="370840">
                <a:tc>
                  <a:txBody>
                    <a:bodyPr/>
                    <a:lstStyle/>
                    <a:p>
                      <a:pPr algn="ctr"/>
                      <a:r>
                        <a:rPr kumimoji="1" lang="ja-JP" altLang="en-US" b="0">
                          <a:solidFill>
                            <a:schemeClr val="tx1"/>
                          </a:solidFill>
                        </a:rPr>
                        <a:t>システム外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dirty="0">
                          <a:solidFill>
                            <a:schemeClr val="tx1"/>
                          </a:solidFill>
                        </a:rPr>
                        <a:t>◎</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5137668"/>
                  </a:ext>
                </a:extLst>
              </a:tr>
              <a:tr h="370840">
                <a:tc>
                  <a:txBody>
                    <a:bodyPr/>
                    <a:lstStyle/>
                    <a:p>
                      <a:pPr algn="ctr"/>
                      <a:r>
                        <a:rPr kumimoji="1" lang="en-US" altLang="ja-JP" b="0" dirty="0">
                          <a:solidFill>
                            <a:schemeClr val="tx1"/>
                          </a:solidFill>
                        </a:rPr>
                        <a:t>OS</a:t>
                      </a:r>
                      <a:r>
                        <a:rPr kumimoji="1" lang="ja-JP" altLang="en-US" b="0">
                          <a:solidFill>
                            <a:schemeClr val="tx1"/>
                          </a:solidFill>
                        </a:rPr>
                        <a:t>管理外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1271152"/>
                  </a:ext>
                </a:extLst>
              </a:tr>
            </a:tbl>
          </a:graphicData>
        </a:graphic>
      </p:graphicFrame>
    </p:spTree>
    <p:extLst>
      <p:ext uri="{BB962C8B-B14F-4D97-AF65-F5344CB8AC3E}">
        <p14:creationId xmlns:p14="http://schemas.microsoft.com/office/powerpoint/2010/main" val="9367887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2D3CF-2CC0-6F44-8484-87CA276104F5}"/>
              </a:ext>
            </a:extLst>
          </p:cNvPr>
          <p:cNvSpPr>
            <a:spLocks noGrp="1"/>
          </p:cNvSpPr>
          <p:nvPr>
            <p:ph type="title"/>
          </p:nvPr>
        </p:nvSpPr>
        <p:spPr/>
        <p:txBody>
          <a:bodyPr/>
          <a:lstStyle/>
          <a:p>
            <a:r>
              <a:rPr kumimoji="1" lang="ja-JP" altLang="en-US"/>
              <a:t>共有メモリの暗号化の除外</a:t>
            </a:r>
          </a:p>
        </p:txBody>
      </p:sp>
      <p:sp>
        <p:nvSpPr>
          <p:cNvPr id="3" name="コンテンツ プレースホルダー 2">
            <a:extLst>
              <a:ext uri="{FF2B5EF4-FFF2-40B4-BE49-F238E27FC236}">
                <a16:creationId xmlns:a16="http://schemas.microsoft.com/office/drawing/2014/main" id="{CA2F6377-A57D-1C43-993F-988BC77B5493}"/>
              </a:ext>
            </a:extLst>
          </p:cNvPr>
          <p:cNvSpPr>
            <a:spLocks noGrp="1"/>
          </p:cNvSpPr>
          <p:nvPr>
            <p:ph idx="1"/>
          </p:nvPr>
        </p:nvSpPr>
        <p:spPr/>
        <p:txBody>
          <a:bodyPr/>
          <a:lstStyle/>
          <a:p>
            <a:r>
              <a:rPr lang="ja-JP" altLang="en-US"/>
              <a:t>プロセスのアドレス空間にリマップされた</a:t>
            </a:r>
            <a:r>
              <a:rPr lang="en-US" altLang="ja-JP" dirty="0"/>
              <a:t>PCI</a:t>
            </a:r>
            <a:r>
              <a:rPr lang="ja-JP" altLang="en-US"/>
              <a:t>デバイスのメモリは</a:t>
            </a:r>
            <a:r>
              <a:rPr lang="en-US" altLang="ja-JP" u="sng" dirty="0"/>
              <a:t>SEV</a:t>
            </a:r>
            <a:r>
              <a:rPr lang="ja-JP" altLang="en-US" u="sng"/>
              <a:t>のメモリ暗号化の対象になってしまう</a:t>
            </a:r>
            <a:endParaRPr lang="en-US" altLang="ja-JP" u="sng" dirty="0"/>
          </a:p>
          <a:p>
            <a:pPr lvl="1"/>
            <a:r>
              <a:rPr lang="ja-JP" altLang="en-US"/>
              <a:t>メモリを共有する監視対象</a:t>
            </a:r>
            <a:r>
              <a:rPr lang="en-US" altLang="ja-JP" dirty="0"/>
              <a:t>VM</a:t>
            </a:r>
            <a:r>
              <a:rPr lang="ja-JP" altLang="en-US"/>
              <a:t>では復号できない</a:t>
            </a:r>
            <a:endParaRPr lang="en-US" altLang="ja-JP" dirty="0"/>
          </a:p>
          <a:p>
            <a:r>
              <a:rPr kumimoji="1" lang="en-US" altLang="ja-JP" dirty="0"/>
              <a:t>SEV</a:t>
            </a:r>
            <a:r>
              <a:rPr kumimoji="1" lang="ja-JP" altLang="en-US"/>
              <a:t>によるメモリ暗号化が行われないように設定</a:t>
            </a:r>
            <a:endParaRPr kumimoji="1" lang="en-US" altLang="ja-JP" dirty="0"/>
          </a:p>
          <a:p>
            <a:pPr lvl="1"/>
            <a:r>
              <a:rPr lang="en-US" altLang="ja-JP" dirty="0"/>
              <a:t>SEV</a:t>
            </a:r>
            <a:r>
              <a:rPr lang="ja-JP" altLang="en-US"/>
              <a:t>は</a:t>
            </a:r>
            <a:r>
              <a:rPr kumimoji="1" lang="ja-JP" altLang="en-US"/>
              <a:t>ページテーブル</a:t>
            </a:r>
            <a:r>
              <a:rPr lang="ja-JP" altLang="en-US"/>
              <a:t>の</a:t>
            </a:r>
            <a:r>
              <a:rPr kumimoji="1" lang="en-US" altLang="ja-JP" dirty="0"/>
              <a:t>C</a:t>
            </a:r>
            <a:r>
              <a:rPr kumimoji="1" lang="ja-JP" altLang="en-US"/>
              <a:t>ビットが</a:t>
            </a:r>
            <a:r>
              <a:rPr kumimoji="1" lang="en-US" altLang="ja-JP" dirty="0"/>
              <a:t>1</a:t>
            </a:r>
            <a:r>
              <a:rPr kumimoji="1" lang="ja-JP" altLang="en-US"/>
              <a:t>の場合にメモリ暗号化を行う</a:t>
            </a:r>
            <a:endParaRPr kumimoji="1" lang="en-US" altLang="ja-JP" dirty="0"/>
          </a:p>
          <a:p>
            <a:pPr lvl="1"/>
            <a:r>
              <a:rPr lang="en-US" altLang="ja-JP" dirty="0"/>
              <a:t>IDS</a:t>
            </a:r>
            <a:r>
              <a:rPr lang="ja-JP" altLang="en-US"/>
              <a:t>プロセスの対応するページテーブルエントリの</a:t>
            </a:r>
            <a:r>
              <a:rPr lang="en-US" altLang="ja-JP" dirty="0"/>
              <a:t>C</a:t>
            </a:r>
            <a:r>
              <a:rPr lang="ja-JP" altLang="en-US"/>
              <a:t>ビットを</a:t>
            </a:r>
            <a:r>
              <a:rPr lang="en-US" altLang="ja-JP" dirty="0"/>
              <a:t>0</a:t>
            </a:r>
            <a:r>
              <a:rPr lang="ja-JP" altLang="en-US"/>
              <a:t>に設定</a:t>
            </a:r>
          </a:p>
          <a:p>
            <a:pPr lvl="1"/>
            <a:endParaRPr kumimoji="1" lang="ja-JP" altLang="en-US"/>
          </a:p>
        </p:txBody>
      </p:sp>
      <p:sp>
        <p:nvSpPr>
          <p:cNvPr id="4" name="スライド番号プレースホルダー 3">
            <a:extLst>
              <a:ext uri="{FF2B5EF4-FFF2-40B4-BE49-F238E27FC236}">
                <a16:creationId xmlns:a16="http://schemas.microsoft.com/office/drawing/2014/main" id="{1B14720D-1459-744B-8845-8E80438341EE}"/>
              </a:ext>
            </a:extLst>
          </p:cNvPr>
          <p:cNvSpPr>
            <a:spLocks noGrp="1"/>
          </p:cNvSpPr>
          <p:nvPr>
            <p:ph type="sldNum" sz="quarter" idx="12"/>
          </p:nvPr>
        </p:nvSpPr>
        <p:spPr/>
        <p:txBody>
          <a:bodyPr/>
          <a:lstStyle/>
          <a:p>
            <a:fld id="{3862EE38-F75A-9448-8243-6101B2857D65}" type="slidenum">
              <a:rPr lang="ja-JP" altLang="en-US" smtClean="0"/>
              <a:pPr/>
              <a:t>39</a:t>
            </a:fld>
            <a:endParaRPr lang="ja-JP" altLang="en-US" dirty="0"/>
          </a:p>
        </p:txBody>
      </p:sp>
      <p:sp>
        <p:nvSpPr>
          <p:cNvPr id="5" name="角丸四角形 4">
            <a:extLst>
              <a:ext uri="{FF2B5EF4-FFF2-40B4-BE49-F238E27FC236}">
                <a16:creationId xmlns:a16="http://schemas.microsoft.com/office/drawing/2014/main" id="{00CC7879-CA17-5D49-944B-670FA9DDA7EF}"/>
              </a:ext>
            </a:extLst>
          </p:cNvPr>
          <p:cNvSpPr/>
          <p:nvPr/>
        </p:nvSpPr>
        <p:spPr>
          <a:xfrm>
            <a:off x="2749336" y="4339629"/>
            <a:ext cx="6565021" cy="2170176"/>
          </a:xfrm>
          <a:prstGeom prst="roundRect">
            <a:avLst/>
          </a:prstGeom>
          <a:pattFill prst="pct10">
            <a:fgClr>
              <a:schemeClr val="tx1"/>
            </a:fgClr>
            <a:bgClr>
              <a:schemeClr val="accent5">
                <a:lumMod val="60000"/>
                <a:lumOff val="40000"/>
              </a:schemeClr>
            </a:bgClr>
          </a:patt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900" b="1">
                <a:solidFill>
                  <a:schemeClr val="tx1"/>
                </a:solidFill>
              </a:rPr>
              <a:t>　　</a:t>
            </a:r>
          </a:p>
        </p:txBody>
      </p:sp>
      <p:graphicFrame>
        <p:nvGraphicFramePr>
          <p:cNvPr id="19" name="表 5">
            <a:extLst>
              <a:ext uri="{FF2B5EF4-FFF2-40B4-BE49-F238E27FC236}">
                <a16:creationId xmlns:a16="http://schemas.microsoft.com/office/drawing/2014/main" id="{058CFE55-B841-3E45-8D73-4FA31F857BE2}"/>
              </a:ext>
            </a:extLst>
          </p:cNvPr>
          <p:cNvGraphicFramePr>
            <a:graphicFrameLocks noGrp="1"/>
          </p:cNvGraphicFramePr>
          <p:nvPr>
            <p:extLst>
              <p:ext uri="{D42A27DB-BD31-4B8C-83A1-F6EECF244321}">
                <p14:modId xmlns:p14="http://schemas.microsoft.com/office/powerpoint/2010/main" val="2688159771"/>
              </p:ext>
            </p:extLst>
          </p:nvPr>
        </p:nvGraphicFramePr>
        <p:xfrm>
          <a:off x="6364167" y="4915252"/>
          <a:ext cx="2578571" cy="1463040"/>
        </p:xfrm>
        <a:graphic>
          <a:graphicData uri="http://schemas.openxmlformats.org/drawingml/2006/table">
            <a:tbl>
              <a:tblPr firstRow="1" bandRow="1">
                <a:tableStyleId>{5C22544A-7EE6-4342-B048-85BDC9FD1C3A}</a:tableStyleId>
              </a:tblPr>
              <a:tblGrid>
                <a:gridCol w="879748">
                  <a:extLst>
                    <a:ext uri="{9D8B030D-6E8A-4147-A177-3AD203B41FA5}">
                      <a16:colId xmlns:a16="http://schemas.microsoft.com/office/drawing/2014/main" val="3261072633"/>
                    </a:ext>
                  </a:extLst>
                </a:gridCol>
                <a:gridCol w="1138264">
                  <a:extLst>
                    <a:ext uri="{9D8B030D-6E8A-4147-A177-3AD203B41FA5}">
                      <a16:colId xmlns:a16="http://schemas.microsoft.com/office/drawing/2014/main" val="736459013"/>
                    </a:ext>
                  </a:extLst>
                </a:gridCol>
                <a:gridCol w="560559">
                  <a:extLst>
                    <a:ext uri="{9D8B030D-6E8A-4147-A177-3AD203B41FA5}">
                      <a16:colId xmlns:a16="http://schemas.microsoft.com/office/drawing/2014/main" val="3734880067"/>
                    </a:ext>
                  </a:extLst>
                </a:gridCol>
              </a:tblGrid>
              <a:tr h="292735">
                <a:tc>
                  <a:txBody>
                    <a:bodyPr/>
                    <a:lstStyle/>
                    <a:p>
                      <a:r>
                        <a:rPr kumimoji="1" lang="ja-JP" altLang="en-US">
                          <a:solidFill>
                            <a:schemeClr val="tx1"/>
                          </a:solidFill>
                        </a:rPr>
                        <a:t>ページ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dirty="0">
                          <a:solidFill>
                            <a:schemeClr val="tx1"/>
                          </a:solidFill>
                        </a:rPr>
                        <a:t>C</a:t>
                      </a:r>
                      <a:r>
                        <a:rPr kumimoji="1" lang="ja-JP" altLang="en-US">
                          <a:solidFill>
                            <a:schemeClr val="tx1"/>
                          </a:solidFill>
                        </a:rPr>
                        <a:t>ビット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35602495"/>
                  </a:ext>
                </a:extLst>
              </a:tr>
              <a:tr h="2927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01016345"/>
                  </a:ext>
                </a:extLst>
              </a:tr>
              <a:tr h="292735">
                <a:tc>
                  <a:txBody>
                    <a:bodyPr/>
                    <a:lstStyle/>
                    <a:p>
                      <a:r>
                        <a:rPr kumimoji="1" lang="en-US" altLang="ja-JP" dirty="0">
                          <a:solidFill>
                            <a:schemeClr val="tx1"/>
                          </a:solidFill>
                        </a:rPr>
                        <a:t>46</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dirty="0">
                          <a:solidFill>
                            <a:srgbClr val="FF0000"/>
                          </a:solidFill>
                        </a:rPr>
                        <a:t>0</a:t>
                      </a:r>
                      <a:endParaRPr kumimoji="1" lang="ja-JP" altLang="en-US">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855048"/>
                  </a:ext>
                </a:extLst>
              </a:tr>
              <a:tr h="292735">
                <a:tc>
                  <a:txBody>
                    <a:bodyPr/>
                    <a:lstStyle/>
                    <a:p>
                      <a:r>
                        <a:rPr kumimoji="1" lang="en-US" altLang="ja-JP" dirty="0">
                          <a:solidFill>
                            <a:schemeClr val="tx1"/>
                          </a:solidFill>
                        </a:rPr>
                        <a:t>47</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dirty="0">
                          <a:solidFill>
                            <a:schemeClr val="tx1"/>
                          </a:solidFill>
                        </a:rPr>
                        <a:t>1</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14525002"/>
                  </a:ext>
                </a:extLst>
              </a:tr>
            </a:tbl>
          </a:graphicData>
        </a:graphic>
      </p:graphicFrame>
      <p:cxnSp>
        <p:nvCxnSpPr>
          <p:cNvPr id="21" name="直線矢印コネクタ 20">
            <a:extLst>
              <a:ext uri="{FF2B5EF4-FFF2-40B4-BE49-F238E27FC236}">
                <a16:creationId xmlns:a16="http://schemas.microsoft.com/office/drawing/2014/main" id="{D732019B-F450-5A4C-B1F8-6B4C673F8EDD}"/>
              </a:ext>
            </a:extLst>
          </p:cNvPr>
          <p:cNvCxnSpPr>
            <a:cxnSpLocks/>
            <a:stCxn id="22" idx="3"/>
          </p:cNvCxnSpPr>
          <p:nvPr/>
        </p:nvCxnSpPr>
        <p:spPr>
          <a:xfrm>
            <a:off x="5699527" y="5798447"/>
            <a:ext cx="664640" cy="0"/>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CF40E198-E627-AC4B-9867-46352452D061}"/>
              </a:ext>
            </a:extLst>
          </p:cNvPr>
          <p:cNvSpPr txBox="1"/>
          <p:nvPr/>
        </p:nvSpPr>
        <p:spPr>
          <a:xfrm>
            <a:off x="5669382" y="5246867"/>
            <a:ext cx="646331" cy="369332"/>
          </a:xfrm>
          <a:prstGeom prst="rect">
            <a:avLst/>
          </a:prstGeom>
          <a:noFill/>
        </p:spPr>
        <p:txBody>
          <a:bodyPr wrap="none" rtlCol="0">
            <a:spAutoFit/>
          </a:bodyPr>
          <a:lstStyle/>
          <a:p>
            <a:r>
              <a:rPr kumimoji="1" lang="ja-JP" altLang="en-US" b="1"/>
              <a:t>設定</a:t>
            </a:r>
          </a:p>
        </p:txBody>
      </p:sp>
      <p:sp>
        <p:nvSpPr>
          <p:cNvPr id="36" name="テキスト ボックス 35">
            <a:extLst>
              <a:ext uri="{FF2B5EF4-FFF2-40B4-BE49-F238E27FC236}">
                <a16:creationId xmlns:a16="http://schemas.microsoft.com/office/drawing/2014/main" id="{E8F4D516-EB8C-5C4A-86CB-65C321128191}"/>
              </a:ext>
            </a:extLst>
          </p:cNvPr>
          <p:cNvSpPr txBox="1"/>
          <p:nvPr/>
        </p:nvSpPr>
        <p:spPr>
          <a:xfrm>
            <a:off x="6291540" y="4485569"/>
            <a:ext cx="2723823" cy="369332"/>
          </a:xfrm>
          <a:prstGeom prst="rect">
            <a:avLst/>
          </a:prstGeom>
          <a:noFill/>
        </p:spPr>
        <p:txBody>
          <a:bodyPr wrap="none" rtlCol="0">
            <a:spAutoFit/>
          </a:bodyPr>
          <a:lstStyle/>
          <a:p>
            <a:r>
              <a:rPr kumimoji="1" lang="ja-JP" altLang="en-US" b="1"/>
              <a:t>プロセスページテーブル</a:t>
            </a:r>
          </a:p>
        </p:txBody>
      </p:sp>
      <p:sp>
        <p:nvSpPr>
          <p:cNvPr id="20" name="テキスト ボックス 34">
            <a:extLst>
              <a:ext uri="{FF2B5EF4-FFF2-40B4-BE49-F238E27FC236}">
                <a16:creationId xmlns:a16="http://schemas.microsoft.com/office/drawing/2014/main" id="{396B3F9B-D56F-6249-B3ED-90D70C37E50B}"/>
              </a:ext>
            </a:extLst>
          </p:cNvPr>
          <p:cNvSpPr txBox="1"/>
          <p:nvPr/>
        </p:nvSpPr>
        <p:spPr>
          <a:xfrm>
            <a:off x="3790564" y="4904358"/>
            <a:ext cx="1602074" cy="384721"/>
          </a:xfrm>
          <a:prstGeom prst="rect">
            <a:avLst/>
          </a:prstGeom>
          <a:solidFill>
            <a:schemeClr val="bg1"/>
          </a:solidFill>
          <a:ln w="22225">
            <a:solidFill>
              <a:schemeClr val="tx1"/>
            </a:solidFill>
          </a:ln>
        </p:spPr>
        <p:txBody>
          <a:bodyPr wrap="square" rtlCol="0">
            <a:spAutoFit/>
          </a:bodyPr>
          <a:lstStyle/>
          <a:p>
            <a:r>
              <a:rPr kumimoji="1" lang="en-US" altLang="ja-JP" sz="1900" b="1" dirty="0"/>
              <a:t>IDS</a:t>
            </a:r>
            <a:r>
              <a:rPr kumimoji="1" lang="ja-JP" altLang="en-US" sz="1900" b="1"/>
              <a:t>プロセス</a:t>
            </a:r>
          </a:p>
        </p:txBody>
      </p:sp>
      <p:sp>
        <p:nvSpPr>
          <p:cNvPr id="22" name="正方形/長方形 10">
            <a:extLst>
              <a:ext uri="{FF2B5EF4-FFF2-40B4-BE49-F238E27FC236}">
                <a16:creationId xmlns:a16="http://schemas.microsoft.com/office/drawing/2014/main" id="{724CDB57-2583-B74D-AE3C-024268F79232}"/>
              </a:ext>
            </a:extLst>
          </p:cNvPr>
          <p:cNvSpPr/>
          <p:nvPr/>
        </p:nvSpPr>
        <p:spPr>
          <a:xfrm>
            <a:off x="3603540" y="5573987"/>
            <a:ext cx="2095987" cy="448920"/>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rPr>
              <a:t>OS</a:t>
            </a:r>
            <a:r>
              <a:rPr kumimoji="1" lang="ja-JP" altLang="en-US" b="1">
                <a:solidFill>
                  <a:schemeClr val="tx1"/>
                </a:solidFill>
              </a:rPr>
              <a:t>カーネル</a:t>
            </a:r>
          </a:p>
        </p:txBody>
      </p:sp>
      <p:sp>
        <p:nvSpPr>
          <p:cNvPr id="6" name="テキスト ボックス 5">
            <a:extLst>
              <a:ext uri="{FF2B5EF4-FFF2-40B4-BE49-F238E27FC236}">
                <a16:creationId xmlns:a16="http://schemas.microsoft.com/office/drawing/2014/main" id="{2ECAEF46-C9CF-02CF-E6AB-2BFB5DE783C3}"/>
              </a:ext>
            </a:extLst>
          </p:cNvPr>
          <p:cNvSpPr txBox="1"/>
          <p:nvPr/>
        </p:nvSpPr>
        <p:spPr>
          <a:xfrm>
            <a:off x="3124469" y="4122135"/>
            <a:ext cx="1384032" cy="461665"/>
          </a:xfrm>
          <a:prstGeom prst="rect">
            <a:avLst/>
          </a:prstGeom>
          <a:solidFill>
            <a:schemeClr val="bg1"/>
          </a:solidFill>
          <a:ln w="19050">
            <a:solidFill>
              <a:schemeClr val="tx1"/>
            </a:solidFill>
          </a:ln>
        </p:spPr>
        <p:txBody>
          <a:bodyPr wrap="square" rtlCol="0">
            <a:spAutoFit/>
          </a:bodyPr>
          <a:lstStyle/>
          <a:p>
            <a:pPr algn="ctr"/>
            <a:r>
              <a:rPr lang="en-US" altLang="ja-JP" sz="2400" b="1" dirty="0"/>
              <a:t>IDS </a:t>
            </a:r>
            <a:r>
              <a:rPr kumimoji="1" lang="en-US" altLang="ja-JP" sz="2400" b="1" dirty="0"/>
              <a:t>VM</a:t>
            </a:r>
            <a:endParaRPr kumimoji="1" lang="ja-JP" altLang="en-US" sz="2400" b="1"/>
          </a:p>
        </p:txBody>
      </p:sp>
    </p:spTree>
    <p:extLst>
      <p:ext uri="{BB962C8B-B14F-4D97-AF65-F5344CB8AC3E}">
        <p14:creationId xmlns:p14="http://schemas.microsoft.com/office/powerpoint/2010/main" val="871865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90C3E6-0314-0E40-9C8C-39AEBA4AC5F0}"/>
              </a:ext>
            </a:extLst>
          </p:cNvPr>
          <p:cNvSpPr>
            <a:spLocks noGrp="1"/>
          </p:cNvSpPr>
          <p:nvPr>
            <p:ph type="title"/>
          </p:nvPr>
        </p:nvSpPr>
        <p:spPr/>
        <p:txBody>
          <a:bodyPr/>
          <a:lstStyle/>
          <a:p>
            <a:r>
              <a:rPr lang="ja-JP" altLang="en-US"/>
              <a:t>侵入検知システム</a:t>
            </a:r>
            <a:r>
              <a:rPr lang="en-US" altLang="ja-JP" dirty="0"/>
              <a:t>(IDS)</a:t>
            </a:r>
            <a:r>
              <a:rPr lang="ja-JP" altLang="en-US"/>
              <a:t>の必要性</a:t>
            </a:r>
          </a:p>
        </p:txBody>
      </p:sp>
      <p:sp>
        <p:nvSpPr>
          <p:cNvPr id="3" name="コンテンツ プレースホルダー 2">
            <a:extLst>
              <a:ext uri="{FF2B5EF4-FFF2-40B4-BE49-F238E27FC236}">
                <a16:creationId xmlns:a16="http://schemas.microsoft.com/office/drawing/2014/main" id="{5B86A5EA-2B56-9B4D-8C3B-82E89FBA969A}"/>
              </a:ext>
            </a:extLst>
          </p:cNvPr>
          <p:cNvSpPr>
            <a:spLocks noGrp="1"/>
          </p:cNvSpPr>
          <p:nvPr>
            <p:ph idx="1"/>
          </p:nvPr>
        </p:nvSpPr>
        <p:spPr/>
        <p:txBody>
          <a:bodyPr>
            <a:normAutofit/>
          </a:bodyPr>
          <a:lstStyle/>
          <a:p>
            <a:r>
              <a:rPr lang="en-US" altLang="ja-JP" dirty="0"/>
              <a:t>SEV</a:t>
            </a:r>
            <a:r>
              <a:rPr lang="ja-JP" altLang="en-US"/>
              <a:t>によるメモリ暗号化は</a:t>
            </a:r>
            <a:r>
              <a:rPr lang="en-US" altLang="ja-JP" dirty="0"/>
              <a:t>VM</a:t>
            </a:r>
            <a:r>
              <a:rPr lang="ja-JP" altLang="en-US"/>
              <a:t>外からの攻撃に対してのみ有効</a:t>
            </a:r>
            <a:endParaRPr lang="en-US" altLang="ja-JP" dirty="0"/>
          </a:p>
          <a:p>
            <a:pPr lvl="1"/>
            <a:r>
              <a:rPr lang="en-US" altLang="ja-JP" dirty="0"/>
              <a:t>VM</a:t>
            </a:r>
            <a:r>
              <a:rPr lang="ja-JP" altLang="en-US"/>
              <a:t>内に侵入されるとメモリ上の機密情報にアクセスすることができる</a:t>
            </a:r>
            <a:endParaRPr lang="en-US" altLang="ja-JP" dirty="0"/>
          </a:p>
          <a:p>
            <a:r>
              <a:rPr lang="en-US" altLang="ja-JP" dirty="0"/>
              <a:t>IDS</a:t>
            </a:r>
            <a:r>
              <a:rPr lang="ja-JP" altLang="en-US"/>
              <a:t>を用いて</a:t>
            </a:r>
            <a:r>
              <a:rPr lang="en-US" altLang="ja-JP" dirty="0"/>
              <a:t>VM</a:t>
            </a:r>
            <a:r>
              <a:rPr lang="ja-JP" altLang="en-US"/>
              <a:t>を監視する必要</a:t>
            </a:r>
            <a:endParaRPr lang="en-US" altLang="ja-JP" dirty="0"/>
          </a:p>
          <a:p>
            <a:pPr lvl="1"/>
            <a:r>
              <a:rPr lang="ja-JP" altLang="en-US"/>
              <a:t>しかし、</a:t>
            </a:r>
            <a:r>
              <a:rPr lang="en-US" altLang="ja-JP" dirty="0"/>
              <a:t>VM</a:t>
            </a:r>
            <a:r>
              <a:rPr lang="ja-JP" altLang="en-US"/>
              <a:t>内で</a:t>
            </a:r>
            <a:r>
              <a:rPr lang="en-US" altLang="ja-JP" dirty="0"/>
              <a:t>IDS</a:t>
            </a:r>
            <a:r>
              <a:rPr lang="ja-JP" altLang="en-US"/>
              <a:t>を動作させると侵入時に無効化される恐れ</a:t>
            </a:r>
            <a:endParaRPr lang="en-US" altLang="ja-JP" dirty="0"/>
          </a:p>
          <a:p>
            <a:r>
              <a:rPr lang="en-US" altLang="ja-JP" dirty="0"/>
              <a:t>IDS</a:t>
            </a:r>
            <a:r>
              <a:rPr lang="ja-JP" altLang="en-US"/>
              <a:t>オフロード</a:t>
            </a:r>
            <a:r>
              <a:rPr lang="en-JP" altLang="ja-JP" sz="2000"/>
              <a:t>[</a:t>
            </a:r>
            <a:r>
              <a:rPr lang="en-JP" altLang="ja-JP" sz="2000" dirty="0"/>
              <a:t>Garfinkel</a:t>
            </a:r>
            <a:r>
              <a:rPr lang="en-US" altLang="ja-JP" sz="2000" dirty="0"/>
              <a:t>+</a:t>
            </a:r>
            <a:r>
              <a:rPr lang="en-JP" altLang="ja-JP" sz="2000" dirty="0"/>
              <a:t>, NDSS</a:t>
            </a:r>
            <a:r>
              <a:rPr lang="en-US" altLang="ja-JP" sz="2000" dirty="0"/>
              <a:t>’</a:t>
            </a:r>
            <a:r>
              <a:rPr lang="en-JP" altLang="ja-JP" sz="2000"/>
              <a:t>03]</a:t>
            </a:r>
            <a:r>
              <a:rPr lang="ja-JP" altLang="en-US"/>
              <a:t>を採用</a:t>
            </a:r>
            <a:endParaRPr lang="en-US" altLang="ja-JP" dirty="0"/>
          </a:p>
          <a:p>
            <a:pPr lvl="1"/>
            <a:r>
              <a:rPr lang="en-US" altLang="ja-JP" dirty="0"/>
              <a:t>VM</a:t>
            </a:r>
            <a:r>
              <a:rPr lang="ja-JP" altLang="en-US"/>
              <a:t>に侵入されても</a:t>
            </a:r>
            <a:r>
              <a:rPr lang="en-US" altLang="ja-JP" dirty="0"/>
              <a:t>IDS</a:t>
            </a:r>
            <a:r>
              <a:rPr lang="ja-JP" altLang="en-US"/>
              <a:t>を無効化されず侵入を検知できる</a:t>
            </a:r>
            <a:endParaRPr lang="en-US" altLang="ja-JP" dirty="0"/>
          </a:p>
        </p:txBody>
      </p:sp>
      <p:sp>
        <p:nvSpPr>
          <p:cNvPr id="5" name="スライド番号プレースホルダー 4"/>
          <p:cNvSpPr>
            <a:spLocks noGrp="1"/>
          </p:cNvSpPr>
          <p:nvPr>
            <p:ph type="sldNum" sz="quarter" idx="12"/>
          </p:nvPr>
        </p:nvSpPr>
        <p:spPr/>
        <p:txBody>
          <a:bodyPr/>
          <a:lstStyle/>
          <a:p>
            <a:fld id="{3862EE38-F75A-9448-8243-6101B2857D65}" type="slidenum">
              <a:rPr lang="ja-JP" altLang="en-US" smtClean="0"/>
              <a:pPr/>
              <a:t>4</a:t>
            </a:fld>
            <a:endParaRPr lang="ja-JP" altLang="en-US"/>
          </a:p>
        </p:txBody>
      </p:sp>
      <p:sp>
        <p:nvSpPr>
          <p:cNvPr id="4" name="Cloud">
            <a:extLst>
              <a:ext uri="{FF2B5EF4-FFF2-40B4-BE49-F238E27FC236}">
                <a16:creationId xmlns:a16="http://schemas.microsoft.com/office/drawing/2014/main" id="{1B117E8F-28EC-4145-B1B2-7FD82948C22B}"/>
              </a:ext>
            </a:extLst>
          </p:cNvPr>
          <p:cNvSpPr>
            <a:spLocks noChangeAspect="1" noEditPoints="1" noChangeArrowheads="1"/>
          </p:cNvSpPr>
          <p:nvPr/>
        </p:nvSpPr>
        <p:spPr bwMode="auto">
          <a:xfrm>
            <a:off x="2070419" y="4206078"/>
            <a:ext cx="5735728" cy="2543781"/>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nchor="ctr"/>
          <a:lstStyle/>
          <a:p>
            <a:pPr algn="ctr">
              <a:defRPr/>
            </a:pPr>
            <a:endParaRPr lang="en-US" altLang="ja-JP" dirty="0">
              <a:latin typeface="Arial" charset="0"/>
              <a:ea typeface="ＭＳ Ｐゴシック" charset="-128"/>
            </a:endParaRPr>
          </a:p>
        </p:txBody>
      </p:sp>
      <p:sp>
        <p:nvSpPr>
          <p:cNvPr id="8" name="テキスト ボックス 7">
            <a:extLst>
              <a:ext uri="{FF2B5EF4-FFF2-40B4-BE49-F238E27FC236}">
                <a16:creationId xmlns:a16="http://schemas.microsoft.com/office/drawing/2014/main" id="{DAEA0E10-543B-E947-A4FE-DB74EFE2CC95}"/>
              </a:ext>
            </a:extLst>
          </p:cNvPr>
          <p:cNvSpPr txBox="1"/>
          <p:nvPr/>
        </p:nvSpPr>
        <p:spPr>
          <a:xfrm>
            <a:off x="4987436" y="4648992"/>
            <a:ext cx="714631" cy="461665"/>
          </a:xfrm>
          <a:prstGeom prst="rect">
            <a:avLst/>
          </a:prstGeom>
          <a:noFill/>
        </p:spPr>
        <p:txBody>
          <a:bodyPr wrap="square" rtlCol="0">
            <a:spAutoFit/>
          </a:bodyPr>
          <a:lstStyle/>
          <a:p>
            <a:r>
              <a:rPr kumimoji="1" lang="en-US" altLang="ja-JP" sz="2400" b="1" dirty="0"/>
              <a:t>VM</a:t>
            </a:r>
            <a:endParaRPr kumimoji="1" lang="ja-JP" altLang="en-US" sz="2400" b="1"/>
          </a:p>
        </p:txBody>
      </p:sp>
      <p:grpSp>
        <p:nvGrpSpPr>
          <p:cNvPr id="15" name="Group 2822">
            <a:extLst>
              <a:ext uri="{FF2B5EF4-FFF2-40B4-BE49-F238E27FC236}">
                <a16:creationId xmlns:a16="http://schemas.microsoft.com/office/drawing/2014/main" id="{CB3ED729-166A-3948-9D63-73E5D61BB3A5}"/>
              </a:ext>
            </a:extLst>
          </p:cNvPr>
          <p:cNvGrpSpPr>
            <a:grpSpLocks/>
          </p:cNvGrpSpPr>
          <p:nvPr/>
        </p:nvGrpSpPr>
        <p:grpSpPr bwMode="auto">
          <a:xfrm flipH="1">
            <a:off x="8400387" y="4901144"/>
            <a:ext cx="911868" cy="1408695"/>
            <a:chOff x="6777" y="1528"/>
            <a:chExt cx="719" cy="1064"/>
          </a:xfrm>
        </p:grpSpPr>
        <p:sp>
          <p:nvSpPr>
            <p:cNvPr id="16" name="Freeform 2823">
              <a:extLst>
                <a:ext uri="{FF2B5EF4-FFF2-40B4-BE49-F238E27FC236}">
                  <a16:creationId xmlns:a16="http://schemas.microsoft.com/office/drawing/2014/main" id="{97780041-BC22-0F43-A366-B170DE7454BA}"/>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7" name="Freeform 2824">
              <a:extLst>
                <a:ext uri="{FF2B5EF4-FFF2-40B4-BE49-F238E27FC236}">
                  <a16:creationId xmlns:a16="http://schemas.microsoft.com/office/drawing/2014/main" id="{A1DF2E42-49FA-6545-93AD-E7C3994A58A1}"/>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8" name="Freeform 2825">
              <a:extLst>
                <a:ext uri="{FF2B5EF4-FFF2-40B4-BE49-F238E27FC236}">
                  <a16:creationId xmlns:a16="http://schemas.microsoft.com/office/drawing/2014/main" id="{594124AE-93BC-4340-93C4-3120981B53A9}"/>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19" name="テキスト ボックス 18">
            <a:extLst>
              <a:ext uri="{FF2B5EF4-FFF2-40B4-BE49-F238E27FC236}">
                <a16:creationId xmlns:a16="http://schemas.microsoft.com/office/drawing/2014/main" id="{580E187F-6434-DB45-B83E-1F30F928B3EC}"/>
              </a:ext>
            </a:extLst>
          </p:cNvPr>
          <p:cNvSpPr txBox="1"/>
          <p:nvPr/>
        </p:nvSpPr>
        <p:spPr>
          <a:xfrm>
            <a:off x="8451167" y="4425549"/>
            <a:ext cx="1277022" cy="461665"/>
          </a:xfrm>
          <a:prstGeom prst="rect">
            <a:avLst/>
          </a:prstGeom>
          <a:noFill/>
        </p:spPr>
        <p:txBody>
          <a:bodyPr wrap="square" rtlCol="0">
            <a:spAutoFit/>
          </a:bodyPr>
          <a:lstStyle/>
          <a:p>
            <a:r>
              <a:rPr kumimoji="1" lang="ja-JP" altLang="en-US" sz="2400" b="1"/>
              <a:t>攻撃者</a:t>
            </a:r>
          </a:p>
        </p:txBody>
      </p:sp>
      <p:sp>
        <p:nvSpPr>
          <p:cNvPr id="24" name="テキスト ボックス 23">
            <a:extLst>
              <a:ext uri="{FF2B5EF4-FFF2-40B4-BE49-F238E27FC236}">
                <a16:creationId xmlns:a16="http://schemas.microsoft.com/office/drawing/2014/main" id="{09E0BB45-8212-4B45-8FD3-C9C6083C8D9E}"/>
              </a:ext>
            </a:extLst>
          </p:cNvPr>
          <p:cNvSpPr txBox="1"/>
          <p:nvPr/>
        </p:nvSpPr>
        <p:spPr>
          <a:xfrm>
            <a:off x="6580231" y="5176040"/>
            <a:ext cx="766020" cy="400110"/>
          </a:xfrm>
          <a:prstGeom prst="rect">
            <a:avLst/>
          </a:prstGeom>
          <a:noFill/>
        </p:spPr>
        <p:txBody>
          <a:bodyPr wrap="square" rtlCol="0">
            <a:spAutoFit/>
          </a:bodyPr>
          <a:lstStyle/>
          <a:p>
            <a:r>
              <a:rPr lang="ja-JP" altLang="en-US" sz="2000" b="1"/>
              <a:t>侵入</a:t>
            </a:r>
            <a:endParaRPr kumimoji="1" lang="ja-JP" altLang="en-US" sz="2000" b="1"/>
          </a:p>
        </p:txBody>
      </p:sp>
      <p:sp>
        <p:nvSpPr>
          <p:cNvPr id="22" name="角丸四角形 21">
            <a:extLst>
              <a:ext uri="{FF2B5EF4-FFF2-40B4-BE49-F238E27FC236}">
                <a16:creationId xmlns:a16="http://schemas.microsoft.com/office/drawing/2014/main" id="{FA314DF3-2B13-4244-B411-C4E6D6A3B4B3}"/>
              </a:ext>
            </a:extLst>
          </p:cNvPr>
          <p:cNvSpPr/>
          <p:nvPr/>
        </p:nvSpPr>
        <p:spPr>
          <a:xfrm>
            <a:off x="4461719" y="5067951"/>
            <a:ext cx="1706647" cy="1109022"/>
          </a:xfrm>
          <a:prstGeom prst="roundRect">
            <a:avLst/>
          </a:prstGeom>
          <a:pattFill prst="pct10">
            <a:fgClr>
              <a:schemeClr val="tx1"/>
            </a:fgClr>
            <a:bgClr>
              <a:schemeClr val="accent2">
                <a:lumMod val="60000"/>
                <a:lumOff val="40000"/>
              </a:schemeClr>
            </a:bgClr>
          </a:pattFill>
          <a:ln w="5715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4" name="テキスト ボックス 13">
            <a:extLst>
              <a:ext uri="{FF2B5EF4-FFF2-40B4-BE49-F238E27FC236}">
                <a16:creationId xmlns:a16="http://schemas.microsoft.com/office/drawing/2014/main" id="{03C925EF-0447-E54D-89C9-84BB4D4CB039}"/>
              </a:ext>
            </a:extLst>
          </p:cNvPr>
          <p:cNvSpPr txBox="1"/>
          <p:nvPr/>
        </p:nvSpPr>
        <p:spPr>
          <a:xfrm>
            <a:off x="4906678" y="5346833"/>
            <a:ext cx="852551" cy="523220"/>
          </a:xfrm>
          <a:prstGeom prst="rect">
            <a:avLst/>
          </a:prstGeom>
          <a:solidFill>
            <a:schemeClr val="bg1"/>
          </a:solidFill>
          <a:ln w="25400">
            <a:solidFill>
              <a:schemeClr val="tx1"/>
            </a:solidFill>
          </a:ln>
        </p:spPr>
        <p:txBody>
          <a:bodyPr wrap="square" rtlCol="0">
            <a:spAutoFit/>
          </a:bodyPr>
          <a:lstStyle/>
          <a:p>
            <a:r>
              <a:rPr kumimoji="1" lang="en-US" altLang="ja-JP" sz="2800" b="1" dirty="0"/>
              <a:t>IDS</a:t>
            </a:r>
            <a:endParaRPr kumimoji="1" lang="ja-JP" altLang="en-US" sz="2800" b="1"/>
          </a:p>
        </p:txBody>
      </p:sp>
      <p:sp>
        <p:nvSpPr>
          <p:cNvPr id="25" name="テキスト ボックス 24">
            <a:extLst>
              <a:ext uri="{FF2B5EF4-FFF2-40B4-BE49-F238E27FC236}">
                <a16:creationId xmlns:a16="http://schemas.microsoft.com/office/drawing/2014/main" id="{E8DE06C6-D038-134B-86BE-71A7D32EAA94}"/>
              </a:ext>
            </a:extLst>
          </p:cNvPr>
          <p:cNvSpPr txBox="1"/>
          <p:nvPr/>
        </p:nvSpPr>
        <p:spPr>
          <a:xfrm>
            <a:off x="5408782" y="5106677"/>
            <a:ext cx="611787" cy="707886"/>
          </a:xfrm>
          <a:prstGeom prst="rect">
            <a:avLst/>
          </a:prstGeom>
          <a:noFill/>
        </p:spPr>
        <p:txBody>
          <a:bodyPr wrap="square" rtlCol="0">
            <a:spAutoFit/>
          </a:bodyPr>
          <a:lstStyle/>
          <a:p>
            <a:r>
              <a:rPr kumimoji="1" lang="ja-JP" altLang="en-US" sz="4000">
                <a:solidFill>
                  <a:srgbClr val="7030A0"/>
                </a:solidFill>
              </a:rPr>
              <a:t>✖️</a:t>
            </a:r>
          </a:p>
        </p:txBody>
      </p:sp>
      <p:cxnSp>
        <p:nvCxnSpPr>
          <p:cNvPr id="20" name="直線矢印コネクタ 19">
            <a:extLst>
              <a:ext uri="{FF2B5EF4-FFF2-40B4-BE49-F238E27FC236}">
                <a16:creationId xmlns:a16="http://schemas.microsoft.com/office/drawing/2014/main" id="{6AE1EB2A-8448-3045-8240-025F4690FCA9}"/>
              </a:ext>
            </a:extLst>
          </p:cNvPr>
          <p:cNvCxnSpPr>
            <a:cxnSpLocks/>
          </p:cNvCxnSpPr>
          <p:nvPr/>
        </p:nvCxnSpPr>
        <p:spPr>
          <a:xfrm flipH="1">
            <a:off x="5853146" y="5586110"/>
            <a:ext cx="2550976" cy="7603"/>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9D6CCF30-7264-D3DC-C452-316BAF8349F5}"/>
              </a:ext>
            </a:extLst>
          </p:cNvPr>
          <p:cNvCxnSpPr>
            <a:cxnSpLocks/>
          </p:cNvCxnSpPr>
          <p:nvPr/>
        </p:nvCxnSpPr>
        <p:spPr>
          <a:xfrm>
            <a:off x="3483561" y="5612036"/>
            <a:ext cx="960138" cy="1"/>
          </a:xfrm>
          <a:prstGeom prst="straightConnector1">
            <a:avLst/>
          </a:prstGeom>
          <a:ln w="539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A5BCB6E0-0E7A-3186-8E66-951AB6C886C6}"/>
              </a:ext>
            </a:extLst>
          </p:cNvPr>
          <p:cNvSpPr txBox="1"/>
          <p:nvPr/>
        </p:nvSpPr>
        <p:spPr>
          <a:xfrm>
            <a:off x="3561352" y="5159622"/>
            <a:ext cx="766020" cy="400110"/>
          </a:xfrm>
          <a:prstGeom prst="rect">
            <a:avLst/>
          </a:prstGeom>
          <a:noFill/>
        </p:spPr>
        <p:txBody>
          <a:bodyPr wrap="square" rtlCol="0">
            <a:spAutoFit/>
          </a:bodyPr>
          <a:lstStyle/>
          <a:p>
            <a:r>
              <a:rPr kumimoji="1" lang="ja-JP" altLang="en-US" sz="2000" b="1"/>
              <a:t>監視</a:t>
            </a:r>
          </a:p>
        </p:txBody>
      </p:sp>
      <p:sp>
        <p:nvSpPr>
          <p:cNvPr id="10" name="爆発 2 9">
            <a:extLst>
              <a:ext uri="{FF2B5EF4-FFF2-40B4-BE49-F238E27FC236}">
                <a16:creationId xmlns:a16="http://schemas.microsoft.com/office/drawing/2014/main" id="{9D6B2F4A-2752-3423-D3D8-6B6A31AB7BA3}"/>
              </a:ext>
            </a:extLst>
          </p:cNvPr>
          <p:cNvSpPr/>
          <p:nvPr/>
        </p:nvSpPr>
        <p:spPr>
          <a:xfrm rot="1631280">
            <a:off x="4663861" y="5098998"/>
            <a:ext cx="1422128" cy="1069473"/>
          </a:xfrm>
          <a:prstGeom prst="irregularSeal2">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11" name="テキスト ボックス 10">
            <a:extLst>
              <a:ext uri="{FF2B5EF4-FFF2-40B4-BE49-F238E27FC236}">
                <a16:creationId xmlns:a16="http://schemas.microsoft.com/office/drawing/2014/main" id="{537F6E4F-9BA8-8679-B1BB-FFA324071324}"/>
              </a:ext>
            </a:extLst>
          </p:cNvPr>
          <p:cNvSpPr txBox="1"/>
          <p:nvPr/>
        </p:nvSpPr>
        <p:spPr>
          <a:xfrm>
            <a:off x="5017524" y="5453185"/>
            <a:ext cx="595035" cy="338554"/>
          </a:xfrm>
          <a:prstGeom prst="rect">
            <a:avLst/>
          </a:prstGeom>
          <a:noFill/>
        </p:spPr>
        <p:txBody>
          <a:bodyPr wrap="none" rtlCol="0">
            <a:spAutoFit/>
          </a:bodyPr>
          <a:lstStyle/>
          <a:p>
            <a:r>
              <a:rPr lang="ja-JP" altLang="en-US" sz="1600" b="1"/>
              <a:t>検知</a:t>
            </a:r>
            <a:endParaRPr kumimoji="1" lang="ja-JP" altLang="en-US" sz="1600" b="1"/>
          </a:p>
        </p:txBody>
      </p:sp>
    </p:spTree>
    <p:extLst>
      <p:ext uri="{BB962C8B-B14F-4D97-AF65-F5344CB8AC3E}">
        <p14:creationId xmlns:p14="http://schemas.microsoft.com/office/powerpoint/2010/main" val="96072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2.08333E-7 -4.07407E-6 L -0.18685 -0.00208 " pathEditMode="relative" rAng="0" ptsTypes="AA">
                                      <p:cBhvr>
                                        <p:cTn id="11" dur="2000" fill="hold"/>
                                        <p:tgtEl>
                                          <p:spTgt spid="14"/>
                                        </p:tgtEl>
                                        <p:attrNameLst>
                                          <p:attrName>ppt_x</p:attrName>
                                          <p:attrName>ppt_y</p:attrName>
                                        </p:attrNameLst>
                                      </p:cBhvr>
                                      <p:rCtr x="-9349" y="-116"/>
                                    </p:animMotion>
                                  </p:childTnLst>
                                </p:cTn>
                              </p:par>
                              <p:par>
                                <p:cTn id="12" presetID="10" presetClass="exit" presetSubtype="0" fill="hold" grpId="1" nodeType="withEffect">
                                  <p:stCondLst>
                                    <p:cond delay="0"/>
                                  </p:stCondLst>
                                  <p:childTnLst>
                                    <p:animEffect transition="out" filter="fade">
                                      <p:cBhvr>
                                        <p:cTn id="13" dur="10"/>
                                        <p:tgtEl>
                                          <p:spTgt spid="25"/>
                                        </p:tgtEl>
                                      </p:cBhvr>
                                    </p:animEffect>
                                    <p:set>
                                      <p:cBhvr>
                                        <p:cTn id="14" dur="1" fill="hold">
                                          <p:stCondLst>
                                            <p:cond delay="9"/>
                                          </p:stCondLst>
                                        </p:cTn>
                                        <p:tgtEl>
                                          <p:spTgt spid="25"/>
                                        </p:tgtEl>
                                        <p:attrNameLst>
                                          <p:attrName>style.visibility</p:attrName>
                                        </p:attrNameLst>
                                      </p:cBhvr>
                                      <p:to>
                                        <p:strVal val="hidden"/>
                                      </p:to>
                                    </p:set>
                                  </p:childTnLst>
                                </p:cTn>
                              </p:par>
                            </p:childTnLst>
                          </p:cTn>
                        </p:par>
                        <p:par>
                          <p:cTn id="15" fill="hold">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par>
                                <p:cTn id="19" presetID="22" presetClass="entr" presetSubtype="8"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left)">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1"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10"/>
                                        <p:tgtEl>
                                          <p:spTgt spid="10"/>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5" grpId="0"/>
      <p:bldP spid="25" grpId="1"/>
      <p:bldP spid="9" grpId="0"/>
      <p:bldP spid="10" grpId="1" animBg="1"/>
      <p:bldP spid="11" grpId="1"/>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394E20-E998-074F-B6D1-7910F99FF9AC}"/>
              </a:ext>
            </a:extLst>
          </p:cNvPr>
          <p:cNvSpPr>
            <a:spLocks noGrp="1"/>
          </p:cNvSpPr>
          <p:nvPr>
            <p:ph type="title"/>
          </p:nvPr>
        </p:nvSpPr>
        <p:spPr/>
        <p:txBody>
          <a:bodyPr/>
          <a:lstStyle/>
          <a:p>
            <a:r>
              <a:rPr kumimoji="1" lang="ja-JP" altLang="en-US"/>
              <a:t>仮想ネットワークを用いた通信</a:t>
            </a:r>
          </a:p>
        </p:txBody>
      </p:sp>
      <p:sp>
        <p:nvSpPr>
          <p:cNvPr id="3" name="コンテンツ プレースホルダー 2">
            <a:extLst>
              <a:ext uri="{FF2B5EF4-FFF2-40B4-BE49-F238E27FC236}">
                <a16:creationId xmlns:a16="http://schemas.microsoft.com/office/drawing/2014/main" id="{A464F26F-92EA-BB47-84E3-D0B131FCBD4B}"/>
              </a:ext>
            </a:extLst>
          </p:cNvPr>
          <p:cNvSpPr>
            <a:spLocks noGrp="1"/>
          </p:cNvSpPr>
          <p:nvPr>
            <p:ph idx="1"/>
          </p:nvPr>
        </p:nvSpPr>
        <p:spPr/>
        <p:txBody>
          <a:bodyPr>
            <a:normAutofit/>
          </a:bodyPr>
          <a:lstStyle/>
          <a:p>
            <a:r>
              <a:rPr kumimoji="1" lang="en-US" altLang="ja-JP" dirty="0"/>
              <a:t>TCP/IP</a:t>
            </a:r>
            <a:r>
              <a:rPr kumimoji="1" lang="ja-JP" altLang="en-US"/>
              <a:t>を用いて仮想</a:t>
            </a:r>
            <a:r>
              <a:rPr lang="ja-JP" altLang="en-US"/>
              <a:t>ネットワーク経由で</a:t>
            </a:r>
            <a:r>
              <a:rPr kumimoji="1" lang="ja-JP" altLang="en-US"/>
              <a:t>暗号通信</a:t>
            </a:r>
            <a:endParaRPr kumimoji="1" lang="en-US" altLang="ja-JP" dirty="0"/>
          </a:p>
          <a:p>
            <a:pPr lvl="1"/>
            <a:r>
              <a:rPr kumimoji="1" lang="en-US" altLang="ja-JP" dirty="0"/>
              <a:t>8</a:t>
            </a:r>
            <a:r>
              <a:rPr kumimoji="1" lang="ja-JP" altLang="en-US"/>
              <a:t>バイトの仮想アドレスを</a:t>
            </a:r>
            <a:r>
              <a:rPr lang="ja-JP" altLang="en-US"/>
              <a:t>受信</a:t>
            </a:r>
            <a:r>
              <a:rPr kumimoji="1" lang="ja-JP" altLang="en-US"/>
              <a:t>し，対応する</a:t>
            </a:r>
            <a:r>
              <a:rPr kumimoji="1" lang="en-US" altLang="ja-JP" dirty="0"/>
              <a:t>4KB</a:t>
            </a:r>
            <a:r>
              <a:rPr kumimoji="1" lang="ja-JP" altLang="en-US"/>
              <a:t>のメモリデータを返送</a:t>
            </a:r>
            <a:endParaRPr kumimoji="1" lang="en-US" altLang="ja-JP" dirty="0"/>
          </a:p>
          <a:p>
            <a:r>
              <a:rPr lang="en-US" altLang="ja-JP" dirty="0"/>
              <a:t>IDS</a:t>
            </a:r>
            <a:r>
              <a:rPr lang="ja-JP" altLang="en-US"/>
              <a:t>からの接続要求とメッセージの受信を待つ</a:t>
            </a:r>
            <a:endParaRPr lang="en-US" altLang="ja-JP" dirty="0"/>
          </a:p>
          <a:p>
            <a:pPr lvl="1"/>
            <a:r>
              <a:rPr lang="ja-JP" altLang="en-US"/>
              <a:t>ブロッキングモードを用いる場合、要求に対して即座に応答できる</a:t>
            </a:r>
            <a:endParaRPr lang="en-US" altLang="ja-JP" dirty="0"/>
          </a:p>
          <a:p>
            <a:pPr lvl="2"/>
            <a:r>
              <a:rPr lang="ja-JP" altLang="en-US"/>
              <a:t>ソケットのタイムアウトのタイミングでしか他の処理が行えない</a:t>
            </a:r>
            <a:endParaRPr lang="en-US" altLang="ja-JP" dirty="0"/>
          </a:p>
          <a:p>
            <a:pPr lvl="1"/>
            <a:r>
              <a:rPr lang="ja-JP" altLang="en-US"/>
              <a:t>ノンブロッキングモードを用いる場合、他の処理を行うのが容易</a:t>
            </a:r>
            <a:endParaRPr lang="en-US" altLang="ja-JP" dirty="0"/>
          </a:p>
          <a:p>
            <a:pPr lvl="2"/>
            <a:r>
              <a:rPr lang="ja-JP" altLang="en-US"/>
              <a:t>スリープを入れることでビジーループによる</a:t>
            </a:r>
            <a:r>
              <a:rPr lang="en-US" altLang="ja-JP" dirty="0"/>
              <a:t>CPU</a:t>
            </a:r>
            <a:r>
              <a:rPr lang="ja-JP" altLang="en-US"/>
              <a:t>占有を避ける必要</a:t>
            </a:r>
          </a:p>
          <a:p>
            <a:endParaRPr lang="en-US" altLang="ja-JP" dirty="0"/>
          </a:p>
        </p:txBody>
      </p:sp>
      <p:sp>
        <p:nvSpPr>
          <p:cNvPr id="4" name="スライド番号プレースホルダー 3">
            <a:extLst>
              <a:ext uri="{FF2B5EF4-FFF2-40B4-BE49-F238E27FC236}">
                <a16:creationId xmlns:a16="http://schemas.microsoft.com/office/drawing/2014/main" id="{6B07E8F5-6D65-6A47-9103-A6CA5D87403A}"/>
              </a:ext>
            </a:extLst>
          </p:cNvPr>
          <p:cNvSpPr>
            <a:spLocks noGrp="1"/>
          </p:cNvSpPr>
          <p:nvPr>
            <p:ph type="sldNum" sz="quarter" idx="12"/>
          </p:nvPr>
        </p:nvSpPr>
        <p:spPr/>
        <p:txBody>
          <a:bodyPr/>
          <a:lstStyle/>
          <a:p>
            <a:fld id="{3862EE38-F75A-9448-8243-6101B2857D65}" type="slidenum">
              <a:rPr lang="ja-JP" altLang="en-US" smtClean="0"/>
              <a:pPr/>
              <a:t>40</a:t>
            </a:fld>
            <a:endParaRPr lang="ja-JP" altLang="en-US" dirty="0"/>
          </a:p>
        </p:txBody>
      </p:sp>
      <p:sp>
        <p:nvSpPr>
          <p:cNvPr id="6" name="角丸四角形 22">
            <a:extLst>
              <a:ext uri="{FF2B5EF4-FFF2-40B4-BE49-F238E27FC236}">
                <a16:creationId xmlns:a16="http://schemas.microsoft.com/office/drawing/2014/main" id="{B15DA145-72A8-D04A-A1F3-66021D8EBFB0}"/>
              </a:ext>
            </a:extLst>
          </p:cNvPr>
          <p:cNvSpPr/>
          <p:nvPr/>
        </p:nvSpPr>
        <p:spPr>
          <a:xfrm>
            <a:off x="3104864" y="4990794"/>
            <a:ext cx="2104114" cy="1669238"/>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7" name="角丸四角形 20">
            <a:extLst>
              <a:ext uri="{FF2B5EF4-FFF2-40B4-BE49-F238E27FC236}">
                <a16:creationId xmlns:a16="http://schemas.microsoft.com/office/drawing/2014/main" id="{9D62CA8A-50CE-D241-9F97-7D1CC7E85153}"/>
              </a:ext>
            </a:extLst>
          </p:cNvPr>
          <p:cNvSpPr/>
          <p:nvPr/>
        </p:nvSpPr>
        <p:spPr>
          <a:xfrm>
            <a:off x="6476870" y="4971947"/>
            <a:ext cx="2603716" cy="1664947"/>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9" name="テキスト ボックス 12">
            <a:extLst>
              <a:ext uri="{FF2B5EF4-FFF2-40B4-BE49-F238E27FC236}">
                <a16:creationId xmlns:a16="http://schemas.microsoft.com/office/drawing/2014/main" id="{ABE60AEC-4B7A-FC41-A0CD-7E03E14078BD}"/>
              </a:ext>
            </a:extLst>
          </p:cNvPr>
          <p:cNvSpPr txBox="1"/>
          <p:nvPr/>
        </p:nvSpPr>
        <p:spPr>
          <a:xfrm>
            <a:off x="6806939" y="4560691"/>
            <a:ext cx="1920719"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10" name="テキスト ボックス 13">
            <a:extLst>
              <a:ext uri="{FF2B5EF4-FFF2-40B4-BE49-F238E27FC236}">
                <a16:creationId xmlns:a16="http://schemas.microsoft.com/office/drawing/2014/main" id="{91D26739-9B2E-B548-97F2-44956F3AC12C}"/>
              </a:ext>
            </a:extLst>
          </p:cNvPr>
          <p:cNvSpPr txBox="1"/>
          <p:nvPr/>
        </p:nvSpPr>
        <p:spPr>
          <a:xfrm>
            <a:off x="3322826" y="5826045"/>
            <a:ext cx="1656255" cy="707886"/>
          </a:xfrm>
          <a:prstGeom prst="rect">
            <a:avLst/>
          </a:prstGeom>
          <a:solidFill>
            <a:schemeClr val="bg1"/>
          </a:solidFill>
          <a:ln w="22225">
            <a:solidFill>
              <a:schemeClr val="tx1"/>
            </a:solidFill>
          </a:ln>
        </p:spPr>
        <p:txBody>
          <a:bodyPr wrap="square" rtlCol="0">
            <a:spAutoFit/>
          </a:bodyPr>
          <a:lstStyle/>
          <a:p>
            <a:pPr algn="ctr"/>
            <a:r>
              <a:rPr lang="en-US" altLang="ja-JP" sz="2000" b="1" dirty="0" err="1"/>
              <a:t>SEVmonitor</a:t>
            </a:r>
            <a:endParaRPr lang="en-US" altLang="ja-JP" sz="2000" b="1" dirty="0"/>
          </a:p>
          <a:p>
            <a:pPr algn="ctr"/>
            <a:r>
              <a:rPr lang="ja-JP" altLang="en-US" sz="2000" b="1"/>
              <a:t>ライブラリ</a:t>
            </a:r>
            <a:endParaRPr kumimoji="1" lang="ja-JP" altLang="en-US" sz="2000" b="1"/>
          </a:p>
        </p:txBody>
      </p:sp>
      <p:sp>
        <p:nvSpPr>
          <p:cNvPr id="11" name="正方形/長方形 10">
            <a:extLst>
              <a:ext uri="{FF2B5EF4-FFF2-40B4-BE49-F238E27FC236}">
                <a16:creationId xmlns:a16="http://schemas.microsoft.com/office/drawing/2014/main" id="{2BB97D5E-5F01-2F48-BE1B-347A6AC10036}"/>
              </a:ext>
            </a:extLst>
          </p:cNvPr>
          <p:cNvSpPr/>
          <p:nvPr/>
        </p:nvSpPr>
        <p:spPr>
          <a:xfrm>
            <a:off x="6635335" y="5171074"/>
            <a:ext cx="2261459" cy="1199030"/>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12" name="テキスト ボックス 11">
            <a:extLst>
              <a:ext uri="{FF2B5EF4-FFF2-40B4-BE49-F238E27FC236}">
                <a16:creationId xmlns:a16="http://schemas.microsoft.com/office/drawing/2014/main" id="{F046C0B1-7E59-5244-A4AE-20DA690442BD}"/>
              </a:ext>
            </a:extLst>
          </p:cNvPr>
          <p:cNvSpPr txBox="1"/>
          <p:nvPr/>
        </p:nvSpPr>
        <p:spPr>
          <a:xfrm>
            <a:off x="6931352" y="5942011"/>
            <a:ext cx="1669423" cy="400110"/>
          </a:xfrm>
          <a:prstGeom prst="rect">
            <a:avLst/>
          </a:prstGeom>
          <a:solidFill>
            <a:schemeClr val="bg1"/>
          </a:solidFill>
          <a:ln>
            <a:noFill/>
          </a:ln>
        </p:spPr>
        <p:txBody>
          <a:bodyPr wrap="square" rtlCol="0">
            <a:spAutoFit/>
          </a:bodyPr>
          <a:lstStyle/>
          <a:p>
            <a:pPr algn="ctr"/>
            <a:r>
              <a:rPr kumimoji="1" lang="en-US" altLang="ja-JP" sz="2000" b="1" dirty="0"/>
              <a:t>OS</a:t>
            </a:r>
            <a:r>
              <a:rPr kumimoji="1" lang="ja-JP" altLang="en-US" sz="2000" b="1"/>
              <a:t>カーネル</a:t>
            </a:r>
          </a:p>
        </p:txBody>
      </p:sp>
      <p:sp>
        <p:nvSpPr>
          <p:cNvPr id="13" name="テキスト ボックス 14">
            <a:extLst>
              <a:ext uri="{FF2B5EF4-FFF2-40B4-BE49-F238E27FC236}">
                <a16:creationId xmlns:a16="http://schemas.microsoft.com/office/drawing/2014/main" id="{74A8327C-9401-C34A-B655-EA47E46C7FA2}"/>
              </a:ext>
            </a:extLst>
          </p:cNvPr>
          <p:cNvSpPr txBox="1"/>
          <p:nvPr/>
        </p:nvSpPr>
        <p:spPr>
          <a:xfrm>
            <a:off x="6750401" y="5299922"/>
            <a:ext cx="2031325" cy="461665"/>
          </a:xfrm>
          <a:prstGeom prst="rect">
            <a:avLst/>
          </a:prstGeom>
          <a:solidFill>
            <a:srgbClr val="92D050"/>
          </a:solidFill>
          <a:ln w="22225">
            <a:solidFill>
              <a:schemeClr val="tx1"/>
            </a:solidFill>
          </a:ln>
        </p:spPr>
        <p:txBody>
          <a:bodyPr wrap="square" rtlCol="0">
            <a:spAutoFit/>
          </a:bodyPr>
          <a:lstStyle/>
          <a:p>
            <a:r>
              <a:rPr kumimoji="1" lang="ja-JP" altLang="en-US" sz="2400" b="1"/>
              <a:t>エージェント</a:t>
            </a:r>
          </a:p>
        </p:txBody>
      </p:sp>
      <p:cxnSp>
        <p:nvCxnSpPr>
          <p:cNvPr id="14" name="直線矢印コネクタ 18">
            <a:extLst>
              <a:ext uri="{FF2B5EF4-FFF2-40B4-BE49-F238E27FC236}">
                <a16:creationId xmlns:a16="http://schemas.microsoft.com/office/drawing/2014/main" id="{415954A3-0DE1-864A-B863-49FFA0E97BE3}"/>
              </a:ext>
            </a:extLst>
          </p:cNvPr>
          <p:cNvCxnSpPr>
            <a:cxnSpLocks/>
            <a:stCxn id="10" idx="3"/>
            <a:endCxn id="13" idx="1"/>
          </p:cNvCxnSpPr>
          <p:nvPr/>
        </p:nvCxnSpPr>
        <p:spPr>
          <a:xfrm flipV="1">
            <a:off x="4979081" y="5530755"/>
            <a:ext cx="1771320" cy="649233"/>
          </a:xfrm>
          <a:prstGeom prst="straightConnector1">
            <a:avLst/>
          </a:prstGeom>
          <a:ln w="4762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21">
            <a:extLst>
              <a:ext uri="{FF2B5EF4-FFF2-40B4-BE49-F238E27FC236}">
                <a16:creationId xmlns:a16="http://schemas.microsoft.com/office/drawing/2014/main" id="{6A336D88-509C-D54C-8362-111C65237B69}"/>
              </a:ext>
            </a:extLst>
          </p:cNvPr>
          <p:cNvSpPr txBox="1"/>
          <p:nvPr/>
        </p:nvSpPr>
        <p:spPr>
          <a:xfrm>
            <a:off x="3487945" y="4576687"/>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16" name="テキスト ボックス 15">
            <a:extLst>
              <a:ext uri="{FF2B5EF4-FFF2-40B4-BE49-F238E27FC236}">
                <a16:creationId xmlns:a16="http://schemas.microsoft.com/office/drawing/2014/main" id="{0ABCE4F0-01B7-6A48-A4BD-FDC978CD6B83}"/>
              </a:ext>
            </a:extLst>
          </p:cNvPr>
          <p:cNvSpPr txBox="1"/>
          <p:nvPr/>
        </p:nvSpPr>
        <p:spPr>
          <a:xfrm>
            <a:off x="3743630" y="5171074"/>
            <a:ext cx="814647"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sp>
        <p:nvSpPr>
          <p:cNvPr id="17" name="テキスト ボックス 21">
            <a:extLst>
              <a:ext uri="{FF2B5EF4-FFF2-40B4-BE49-F238E27FC236}">
                <a16:creationId xmlns:a16="http://schemas.microsoft.com/office/drawing/2014/main" id="{BF0C26C5-DBFD-3046-9342-C8FF59086448}"/>
              </a:ext>
            </a:extLst>
          </p:cNvPr>
          <p:cNvSpPr txBox="1"/>
          <p:nvPr/>
        </p:nvSpPr>
        <p:spPr>
          <a:xfrm>
            <a:off x="5287081" y="5368130"/>
            <a:ext cx="1111685" cy="400110"/>
          </a:xfrm>
          <a:prstGeom prst="rect">
            <a:avLst/>
          </a:prstGeom>
          <a:noFill/>
        </p:spPr>
        <p:txBody>
          <a:bodyPr wrap="square" rtlCol="0">
            <a:spAutoFit/>
          </a:bodyPr>
          <a:lstStyle/>
          <a:p>
            <a:pPr algn="ctr"/>
            <a:r>
              <a:rPr lang="en-US" altLang="ja-JP" sz="2000" b="1" dirty="0"/>
              <a:t>TCP/IP</a:t>
            </a:r>
            <a:endParaRPr kumimoji="1" lang="ja-JP" altLang="en-US" sz="2000" b="1"/>
          </a:p>
        </p:txBody>
      </p:sp>
    </p:spTree>
    <p:extLst>
      <p:ext uri="{BB962C8B-B14F-4D97-AF65-F5344CB8AC3E}">
        <p14:creationId xmlns:p14="http://schemas.microsoft.com/office/powerpoint/2010/main" val="552247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7" y="483858"/>
            <a:ext cx="11074211" cy="830588"/>
          </a:xfrm>
        </p:spPr>
        <p:txBody>
          <a:bodyPr>
            <a:normAutofit fontScale="90000"/>
          </a:bodyPr>
          <a:lstStyle/>
          <a:p>
            <a:r>
              <a:rPr lang="en-JP" dirty="0"/>
              <a:t>OSバージョン情報の取得性能 (</a:t>
            </a:r>
            <a:r>
              <a:rPr lang="en-US" dirty="0" err="1"/>
              <a:t>共有メモリ</a:t>
            </a:r>
            <a:r>
              <a:rPr lang="en-US" dirty="0"/>
              <a:t>)</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en-US" altLang="ja-JP" dirty="0"/>
              <a:t>TCP</a:t>
            </a:r>
            <a:r>
              <a:rPr lang="ja-JP" altLang="en-US"/>
              <a:t>通信のブロッキングモードよりも共有メモリの方がさらに</a:t>
            </a:r>
            <a:r>
              <a:rPr lang="en-US" altLang="ja-JP" dirty="0"/>
              <a:t>1.0 </a:t>
            </a:r>
            <a:r>
              <a:rPr lang="en-US" altLang="ja-JP" dirty="0" err="1"/>
              <a:t>ms</a:t>
            </a:r>
            <a:r>
              <a:rPr lang="ja-JP" altLang="en-US"/>
              <a:t>高速</a:t>
            </a:r>
          </a:p>
          <a:p>
            <a:pPr lvl="1"/>
            <a:r>
              <a:rPr lang="ja-JP" altLang="en-US"/>
              <a:t>スリープを入れたために</a:t>
            </a:r>
            <a:r>
              <a:rPr lang="en-US" altLang="ja-JP" dirty="0"/>
              <a:t>380μs</a:t>
            </a:r>
            <a:r>
              <a:rPr lang="ja-JP" altLang="en-US"/>
              <a:t>増加</a:t>
            </a:r>
            <a:endParaRPr lang="en-US" altLang="ja-JP" dirty="0"/>
          </a:p>
          <a:p>
            <a:pPr lvl="2"/>
            <a:r>
              <a:rPr lang="ja-JP" altLang="en-US"/>
              <a:t>相対的に影響が大きいが、</a:t>
            </a:r>
            <a:r>
              <a:rPr lang="en-US" altLang="ja-JP" dirty="0"/>
              <a:t>200μs</a:t>
            </a:r>
            <a:r>
              <a:rPr lang="ja-JP" altLang="en-US"/>
              <a:t>より短くすると</a:t>
            </a:r>
            <a:r>
              <a:rPr lang="en-US" altLang="ja-JP" dirty="0"/>
              <a:t>CPU</a:t>
            </a:r>
            <a:r>
              <a:rPr lang="ja-JP" altLang="en-US"/>
              <a:t>使用率が急激に上昇</a:t>
            </a:r>
            <a:endParaRPr lang="en-US" altLang="ja-JP" dirty="0"/>
          </a:p>
          <a:p>
            <a:pPr lvl="2"/>
            <a:r>
              <a:rPr lang="en-US" altLang="ja-JP" dirty="0" err="1"/>
              <a:t>ivshmem</a:t>
            </a:r>
            <a:r>
              <a:rPr lang="ja-JP" altLang="en-US"/>
              <a:t>の割り込み機能を利用できれば待ち時間を減らせる可能性</a:t>
            </a:r>
          </a:p>
          <a:p>
            <a:pPr lvl="1"/>
            <a:r>
              <a:rPr lang="ja-JP" altLang="en-US"/>
              <a:t>暗号化のオーバヘッドは</a:t>
            </a:r>
            <a:r>
              <a:rPr lang="en-US" altLang="ja-JP" dirty="0"/>
              <a:t>350μs</a:t>
            </a:r>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41</a:t>
            </a:fld>
            <a:endParaRPr lang="ja-JP" altLang="en-US" dirty="0"/>
          </a:p>
        </p:txBody>
      </p:sp>
      <p:graphicFrame>
        <p:nvGraphicFramePr>
          <p:cNvPr id="12" name="グラフ 11">
            <a:extLst>
              <a:ext uri="{FF2B5EF4-FFF2-40B4-BE49-F238E27FC236}">
                <a16:creationId xmlns:a16="http://schemas.microsoft.com/office/drawing/2014/main" id="{A8BD8253-8A34-8B47-9283-8770C6D6AF21}"/>
              </a:ext>
            </a:extLst>
          </p:cNvPr>
          <p:cNvGraphicFramePr>
            <a:graphicFrameLocks/>
          </p:cNvGraphicFramePr>
          <p:nvPr>
            <p:extLst>
              <p:ext uri="{D42A27DB-BD31-4B8C-83A1-F6EECF244321}">
                <p14:modId xmlns:p14="http://schemas.microsoft.com/office/powerpoint/2010/main" val="249249712"/>
              </p:ext>
            </p:extLst>
          </p:nvPr>
        </p:nvGraphicFramePr>
        <p:xfrm>
          <a:off x="5448609" y="3867159"/>
          <a:ext cx="5418982" cy="293167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D820E21C-445D-A745-874D-69E2E55C8AF0}"/>
              </a:ext>
            </a:extLst>
          </p:cNvPr>
          <p:cNvGraphicFramePr>
            <a:graphicFrameLocks/>
          </p:cNvGraphicFramePr>
          <p:nvPr>
            <p:extLst>
              <p:ext uri="{D42A27DB-BD31-4B8C-83A1-F6EECF244321}">
                <p14:modId xmlns:p14="http://schemas.microsoft.com/office/powerpoint/2010/main" val="4064445664"/>
              </p:ext>
            </p:extLst>
          </p:nvPr>
        </p:nvGraphicFramePr>
        <p:xfrm>
          <a:off x="723401" y="3977987"/>
          <a:ext cx="4690106" cy="287707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63459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5098E-7BC8-1C46-BCBF-EFB2F3346B1A}"/>
              </a:ext>
            </a:extLst>
          </p:cNvPr>
          <p:cNvSpPr>
            <a:spLocks noGrp="1"/>
          </p:cNvSpPr>
          <p:nvPr>
            <p:ph type="title"/>
          </p:nvPr>
        </p:nvSpPr>
        <p:spPr/>
        <p:txBody>
          <a:bodyPr>
            <a:normAutofit/>
          </a:bodyPr>
          <a:lstStyle/>
          <a:p>
            <a:r>
              <a:rPr kumimoji="1" lang="ja-JP" altLang="en-US"/>
              <a:t>プロセス一覧の取得性能</a:t>
            </a:r>
            <a:r>
              <a:rPr kumimoji="1" lang="en-US" altLang="ja-JP" dirty="0"/>
              <a:t> (</a:t>
            </a:r>
            <a:r>
              <a:rPr lang="ja-JP" altLang="en-US"/>
              <a:t>共有メモリ</a:t>
            </a:r>
            <a:r>
              <a:rPr lang="en-US" altLang="ja-JP" dirty="0"/>
              <a:t>)</a:t>
            </a:r>
            <a:endParaRPr kumimoji="1" lang="ja-JP" altLang="en-US"/>
          </a:p>
        </p:txBody>
      </p:sp>
      <p:sp>
        <p:nvSpPr>
          <p:cNvPr id="3" name="コンテンツ プレースホルダー 2">
            <a:extLst>
              <a:ext uri="{FF2B5EF4-FFF2-40B4-BE49-F238E27FC236}">
                <a16:creationId xmlns:a16="http://schemas.microsoft.com/office/drawing/2014/main" id="{663E2B40-C6A4-4B42-9EE8-A5598802CBB1}"/>
              </a:ext>
            </a:extLst>
          </p:cNvPr>
          <p:cNvSpPr>
            <a:spLocks noGrp="1"/>
          </p:cNvSpPr>
          <p:nvPr>
            <p:ph idx="1"/>
          </p:nvPr>
        </p:nvSpPr>
        <p:spPr>
          <a:xfrm>
            <a:off x="688298" y="1525004"/>
            <a:ext cx="11088066" cy="4433844"/>
          </a:xfrm>
        </p:spPr>
        <p:txBody>
          <a:bodyPr/>
          <a:lstStyle/>
          <a:p>
            <a:r>
              <a:rPr lang="en-US" altLang="ja-JP" dirty="0"/>
              <a:t>TCP</a:t>
            </a:r>
            <a:r>
              <a:rPr lang="ja-JP" altLang="en-US"/>
              <a:t>通信のブロッキングモードと比較して共有メモリはさらに</a:t>
            </a:r>
            <a:r>
              <a:rPr lang="en-US" altLang="ja-JP" dirty="0"/>
              <a:t>40%</a:t>
            </a:r>
            <a:r>
              <a:rPr lang="ja-JP" altLang="en-US"/>
              <a:t>高速</a:t>
            </a:r>
            <a:endParaRPr lang="en-US" altLang="ja-JP" dirty="0"/>
          </a:p>
          <a:p>
            <a:pPr lvl="1"/>
            <a:r>
              <a:rPr lang="ja-JP" altLang="en-US"/>
              <a:t>共有メモリを用いる効果が大きくなる</a:t>
            </a:r>
            <a:endParaRPr lang="en-US" altLang="ja-JP" dirty="0"/>
          </a:p>
          <a:p>
            <a:pPr lvl="1"/>
            <a:r>
              <a:rPr lang="ja-JP" altLang="en-US"/>
              <a:t>スリープを入れたために</a:t>
            </a:r>
            <a:r>
              <a:rPr lang="en-US" altLang="ja-JP" dirty="0"/>
              <a:t>72%</a:t>
            </a:r>
            <a:r>
              <a:rPr lang="ja-JP" altLang="en-US"/>
              <a:t>増加</a:t>
            </a:r>
            <a:endParaRPr lang="en-US" altLang="ja-JP" dirty="0"/>
          </a:p>
          <a:p>
            <a:pPr lvl="2"/>
            <a:r>
              <a:rPr lang="ja-JP" altLang="en-US"/>
              <a:t>スリープの影響が大きい</a:t>
            </a:r>
            <a:endParaRPr lang="en-US" altLang="ja-JP" dirty="0"/>
          </a:p>
          <a:p>
            <a:pPr lvl="1"/>
            <a:r>
              <a:rPr lang="ja-JP" altLang="en-US"/>
              <a:t>暗号化のオーバヘッドは</a:t>
            </a:r>
            <a:r>
              <a:rPr lang="en-US" altLang="ja-JP" dirty="0"/>
              <a:t>11%</a:t>
            </a:r>
          </a:p>
        </p:txBody>
      </p:sp>
      <p:sp>
        <p:nvSpPr>
          <p:cNvPr id="4" name="スライド番号プレースホルダー 3">
            <a:extLst>
              <a:ext uri="{FF2B5EF4-FFF2-40B4-BE49-F238E27FC236}">
                <a16:creationId xmlns:a16="http://schemas.microsoft.com/office/drawing/2014/main" id="{3478EE3B-0FE6-214B-8FC0-CB745D39305E}"/>
              </a:ext>
            </a:extLst>
          </p:cNvPr>
          <p:cNvSpPr>
            <a:spLocks noGrp="1"/>
          </p:cNvSpPr>
          <p:nvPr>
            <p:ph type="sldNum" sz="quarter" idx="12"/>
          </p:nvPr>
        </p:nvSpPr>
        <p:spPr/>
        <p:txBody>
          <a:bodyPr/>
          <a:lstStyle/>
          <a:p>
            <a:fld id="{3862EE38-F75A-9448-8243-6101B2857D65}" type="slidenum">
              <a:rPr lang="ja-JP" altLang="en-US" smtClean="0"/>
              <a:pPr/>
              <a:t>42</a:t>
            </a:fld>
            <a:endParaRPr lang="ja-JP" altLang="en-US" dirty="0"/>
          </a:p>
        </p:txBody>
      </p:sp>
      <p:graphicFrame>
        <p:nvGraphicFramePr>
          <p:cNvPr id="9" name="グラフ 8">
            <a:extLst>
              <a:ext uri="{FF2B5EF4-FFF2-40B4-BE49-F238E27FC236}">
                <a16:creationId xmlns:a16="http://schemas.microsoft.com/office/drawing/2014/main" id="{0572D91E-EDAA-A24F-94EE-E2A87424A7C5}"/>
              </a:ext>
            </a:extLst>
          </p:cNvPr>
          <p:cNvGraphicFramePr>
            <a:graphicFrameLocks/>
          </p:cNvGraphicFramePr>
          <p:nvPr>
            <p:extLst>
              <p:ext uri="{D42A27DB-BD31-4B8C-83A1-F6EECF244321}">
                <p14:modId xmlns:p14="http://schemas.microsoft.com/office/powerpoint/2010/main" val="1691393002"/>
              </p:ext>
            </p:extLst>
          </p:nvPr>
        </p:nvGraphicFramePr>
        <p:xfrm>
          <a:off x="6096000" y="3753134"/>
          <a:ext cx="4768921" cy="31218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C708D3EE-9B74-4F4E-B4FA-8D7BE21C9958}"/>
              </a:ext>
            </a:extLst>
          </p:cNvPr>
          <p:cNvGraphicFramePr>
            <a:graphicFrameLocks/>
          </p:cNvGraphicFramePr>
          <p:nvPr>
            <p:extLst>
              <p:ext uri="{D42A27DB-BD31-4B8C-83A1-F6EECF244321}">
                <p14:modId xmlns:p14="http://schemas.microsoft.com/office/powerpoint/2010/main" val="3088313120"/>
              </p:ext>
            </p:extLst>
          </p:nvPr>
        </p:nvGraphicFramePr>
        <p:xfrm>
          <a:off x="1209380" y="4058235"/>
          <a:ext cx="4584776" cy="279976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8994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F9F150-EACA-B845-9384-1B717AD65DAD}"/>
              </a:ext>
            </a:extLst>
          </p:cNvPr>
          <p:cNvSpPr>
            <a:spLocks noGrp="1"/>
          </p:cNvSpPr>
          <p:nvPr>
            <p:ph type="title"/>
          </p:nvPr>
        </p:nvSpPr>
        <p:spPr/>
        <p:txBody>
          <a:bodyPr/>
          <a:lstStyle/>
          <a:p>
            <a:r>
              <a:rPr kumimoji="1" lang="en-US" altLang="ja-JP" dirty="0"/>
              <a:t>SEV</a:t>
            </a:r>
            <a:r>
              <a:rPr kumimoji="1" lang="ja-JP" altLang="en-US"/>
              <a:t>を有効にした</a:t>
            </a:r>
            <a:r>
              <a:rPr kumimoji="1" lang="en-US" altLang="ja-JP" dirty="0"/>
              <a:t>VM</a:t>
            </a:r>
            <a:endParaRPr kumimoji="1" lang="ja-JP" altLang="en-US"/>
          </a:p>
        </p:txBody>
      </p:sp>
      <p:sp>
        <p:nvSpPr>
          <p:cNvPr id="3" name="コンテンツ プレースホルダー 2">
            <a:extLst>
              <a:ext uri="{FF2B5EF4-FFF2-40B4-BE49-F238E27FC236}">
                <a16:creationId xmlns:a16="http://schemas.microsoft.com/office/drawing/2014/main" id="{FB54BFE1-A226-6A42-A3D4-3C458BFEA6E6}"/>
              </a:ext>
            </a:extLst>
          </p:cNvPr>
          <p:cNvSpPr>
            <a:spLocks noGrp="1"/>
          </p:cNvSpPr>
          <p:nvPr>
            <p:ph idx="1"/>
          </p:nvPr>
        </p:nvSpPr>
        <p:spPr/>
        <p:txBody>
          <a:bodyPr/>
          <a:lstStyle/>
          <a:p>
            <a:r>
              <a:rPr kumimoji="1" lang="en-US" altLang="ja-JP" dirty="0"/>
              <a:t>Linux</a:t>
            </a:r>
            <a:r>
              <a:rPr kumimoji="1" lang="ja-JP" altLang="en-US"/>
              <a:t>の起動オプションで</a:t>
            </a:r>
            <a:r>
              <a:rPr kumimoji="1" lang="en-US" altLang="ja-JP" dirty="0"/>
              <a:t>SEV</a:t>
            </a:r>
            <a:r>
              <a:rPr kumimoji="1" lang="ja-JP" altLang="en-US"/>
              <a:t>の有効化を行う</a:t>
            </a:r>
            <a:endParaRPr kumimoji="1" lang="en-US" altLang="ja-JP" dirty="0"/>
          </a:p>
          <a:p>
            <a:pPr lvl="1"/>
            <a:r>
              <a:rPr kumimoji="1" lang="en-US" altLang="ja-JP" dirty="0"/>
              <a:t>UEFI BIOS</a:t>
            </a:r>
            <a:r>
              <a:rPr kumimoji="1" lang="ja-JP" altLang="en-US"/>
              <a:t>のみで動作</a:t>
            </a:r>
            <a:endParaRPr kumimoji="1" lang="en-US" altLang="ja-JP" dirty="0"/>
          </a:p>
          <a:p>
            <a:pPr lvl="1"/>
            <a:r>
              <a:rPr lang="ja-JP" altLang="en-US"/>
              <a:t>ホスト</a:t>
            </a:r>
            <a:r>
              <a:rPr lang="en-US" altLang="ja-JP" dirty="0"/>
              <a:t>OS</a:t>
            </a:r>
            <a:r>
              <a:rPr lang="ja-JP" altLang="en-US"/>
              <a:t>によってスワップアウトされないことを仮定</a:t>
            </a:r>
            <a:endParaRPr lang="en-US" altLang="ja-JP" dirty="0"/>
          </a:p>
          <a:p>
            <a:pPr lvl="2"/>
            <a:r>
              <a:rPr kumimoji="1" lang="ja-JP" altLang="en-US"/>
              <a:t>メモリページをホストのメモリにロック</a:t>
            </a:r>
            <a:endParaRPr kumimoji="1" lang="en-US" altLang="ja-JP" dirty="0"/>
          </a:p>
          <a:p>
            <a:r>
              <a:rPr lang="en-US" altLang="ja-JP" dirty="0"/>
              <a:t>SEV</a:t>
            </a:r>
            <a:r>
              <a:rPr lang="ja-JP" altLang="en-US"/>
              <a:t>による暗号化はページ単位で制御</a:t>
            </a:r>
            <a:endParaRPr lang="en-US" altLang="ja-JP" dirty="0"/>
          </a:p>
          <a:p>
            <a:pPr lvl="1"/>
            <a:r>
              <a:rPr lang="ja-JP" altLang="en-US"/>
              <a:t>ページテーブルエントリ</a:t>
            </a:r>
            <a:r>
              <a:rPr kumimoji="1" lang="ja-JP" altLang="en-US"/>
              <a:t>の</a:t>
            </a:r>
            <a:r>
              <a:rPr kumimoji="1" lang="en-US" altLang="ja-JP" dirty="0"/>
              <a:t>C</a:t>
            </a:r>
            <a:r>
              <a:rPr kumimoji="1" lang="ja-JP" altLang="en-US"/>
              <a:t>ビットを指定</a:t>
            </a:r>
          </a:p>
        </p:txBody>
      </p:sp>
      <p:sp>
        <p:nvSpPr>
          <p:cNvPr id="4" name="スライド番号プレースホルダー 3">
            <a:extLst>
              <a:ext uri="{FF2B5EF4-FFF2-40B4-BE49-F238E27FC236}">
                <a16:creationId xmlns:a16="http://schemas.microsoft.com/office/drawing/2014/main" id="{8E8A176F-A443-784C-BFC6-1B682EFAA097}"/>
              </a:ext>
            </a:extLst>
          </p:cNvPr>
          <p:cNvSpPr>
            <a:spLocks noGrp="1"/>
          </p:cNvSpPr>
          <p:nvPr>
            <p:ph type="sldNum" sz="quarter" idx="12"/>
          </p:nvPr>
        </p:nvSpPr>
        <p:spPr/>
        <p:txBody>
          <a:bodyPr/>
          <a:lstStyle/>
          <a:p>
            <a:fld id="{3862EE38-F75A-9448-8243-6101B2857D65}" type="slidenum">
              <a:rPr lang="ja-JP" altLang="en-US" smtClean="0"/>
              <a:pPr/>
              <a:t>43</a:t>
            </a:fld>
            <a:endParaRPr lang="ja-JP" altLang="en-US" dirty="0"/>
          </a:p>
        </p:txBody>
      </p:sp>
      <p:graphicFrame>
        <p:nvGraphicFramePr>
          <p:cNvPr id="5" name="表 5">
            <a:extLst>
              <a:ext uri="{FF2B5EF4-FFF2-40B4-BE49-F238E27FC236}">
                <a16:creationId xmlns:a16="http://schemas.microsoft.com/office/drawing/2014/main" id="{5032D367-4398-864F-8D9D-D4C5EEB7B0A0}"/>
              </a:ext>
            </a:extLst>
          </p:cNvPr>
          <p:cNvGraphicFramePr>
            <a:graphicFrameLocks noGrp="1"/>
          </p:cNvGraphicFramePr>
          <p:nvPr/>
        </p:nvGraphicFramePr>
        <p:xfrm>
          <a:off x="6062271" y="4625588"/>
          <a:ext cx="2548329" cy="1828800"/>
        </p:xfrm>
        <a:graphic>
          <a:graphicData uri="http://schemas.openxmlformats.org/drawingml/2006/table">
            <a:tbl>
              <a:tblPr firstRow="1" bandRow="1">
                <a:tableStyleId>{5C22544A-7EE6-4342-B048-85BDC9FD1C3A}</a:tableStyleId>
              </a:tblPr>
              <a:tblGrid>
                <a:gridCol w="869430">
                  <a:extLst>
                    <a:ext uri="{9D8B030D-6E8A-4147-A177-3AD203B41FA5}">
                      <a16:colId xmlns:a16="http://schemas.microsoft.com/office/drawing/2014/main" val="3261072633"/>
                    </a:ext>
                  </a:extLst>
                </a:gridCol>
                <a:gridCol w="1124914">
                  <a:extLst>
                    <a:ext uri="{9D8B030D-6E8A-4147-A177-3AD203B41FA5}">
                      <a16:colId xmlns:a16="http://schemas.microsoft.com/office/drawing/2014/main" val="736459013"/>
                    </a:ext>
                  </a:extLst>
                </a:gridCol>
                <a:gridCol w="553985">
                  <a:extLst>
                    <a:ext uri="{9D8B030D-6E8A-4147-A177-3AD203B41FA5}">
                      <a16:colId xmlns:a16="http://schemas.microsoft.com/office/drawing/2014/main" val="3734880067"/>
                    </a:ext>
                  </a:extLst>
                </a:gridCol>
              </a:tblGrid>
              <a:tr h="298635">
                <a:tc>
                  <a:txBody>
                    <a:bodyPr/>
                    <a:lstStyle/>
                    <a:p>
                      <a:r>
                        <a:rPr kumimoji="1" lang="ja-JP" altLang="en-US">
                          <a:solidFill>
                            <a:schemeClr val="tx1"/>
                          </a:solidFill>
                        </a:rPr>
                        <a:t>ページ</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dirty="0">
                          <a:solidFill>
                            <a:schemeClr val="tx1"/>
                          </a:solidFill>
                        </a:rPr>
                        <a:t>C</a:t>
                      </a:r>
                      <a:r>
                        <a:rPr kumimoji="1" lang="ja-JP" altLang="en-US">
                          <a:solidFill>
                            <a:schemeClr val="tx1"/>
                          </a:solidFill>
                        </a:rPr>
                        <a:t>ビット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5602495"/>
                  </a:ext>
                </a:extLst>
              </a:tr>
              <a:tr h="2986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016345"/>
                  </a:ext>
                </a:extLst>
              </a:tr>
              <a:tr h="298635">
                <a:tc>
                  <a:txBody>
                    <a:bodyPr/>
                    <a:lstStyle/>
                    <a:p>
                      <a:r>
                        <a:rPr kumimoji="1" lang="en-US" altLang="ja-JP" dirty="0">
                          <a:solidFill>
                            <a:schemeClr val="tx1"/>
                          </a:solidFill>
                        </a:rPr>
                        <a:t>46</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dirty="0">
                          <a:solidFill>
                            <a:schemeClr val="tx1"/>
                          </a:solidFill>
                        </a:rPr>
                        <a:t>0</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855048"/>
                  </a:ext>
                </a:extLst>
              </a:tr>
              <a:tr h="298635">
                <a:tc>
                  <a:txBody>
                    <a:bodyPr/>
                    <a:lstStyle/>
                    <a:p>
                      <a:r>
                        <a:rPr kumimoji="1" lang="en-US" altLang="ja-JP" dirty="0">
                          <a:solidFill>
                            <a:schemeClr val="tx1"/>
                          </a:solidFill>
                        </a:rPr>
                        <a:t>47</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dirty="0">
                          <a:solidFill>
                            <a:schemeClr val="tx1"/>
                          </a:solidFill>
                        </a:rPr>
                        <a:t>1</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4525002"/>
                  </a:ext>
                </a:extLst>
              </a:tr>
              <a:tr h="2986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862777"/>
                  </a:ext>
                </a:extLst>
              </a:tr>
            </a:tbl>
          </a:graphicData>
        </a:graphic>
      </p:graphicFrame>
      <p:sp>
        <p:nvSpPr>
          <p:cNvPr id="7" name="角丸四角形 6">
            <a:extLst>
              <a:ext uri="{FF2B5EF4-FFF2-40B4-BE49-F238E27FC236}">
                <a16:creationId xmlns:a16="http://schemas.microsoft.com/office/drawing/2014/main" id="{56FCA791-94F8-5E48-8F69-9072B78E9B13}"/>
              </a:ext>
            </a:extLst>
          </p:cNvPr>
          <p:cNvSpPr/>
          <p:nvPr/>
        </p:nvSpPr>
        <p:spPr>
          <a:xfrm>
            <a:off x="2511943" y="4843843"/>
            <a:ext cx="2336286" cy="1325563"/>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 name="正方形/長方形 5">
            <a:extLst>
              <a:ext uri="{FF2B5EF4-FFF2-40B4-BE49-F238E27FC236}">
                <a16:creationId xmlns:a16="http://schemas.microsoft.com/office/drawing/2014/main" id="{52224650-DF93-114C-A38C-07EE07BCE09E}"/>
              </a:ext>
            </a:extLst>
          </p:cNvPr>
          <p:cNvSpPr/>
          <p:nvPr/>
        </p:nvSpPr>
        <p:spPr>
          <a:xfrm>
            <a:off x="2799992" y="5196719"/>
            <a:ext cx="1760188" cy="619810"/>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chemeClr val="tx1"/>
                </a:solidFill>
              </a:rPr>
              <a:t>OS</a:t>
            </a:r>
            <a:r>
              <a:rPr kumimoji="1" lang="ja-JP" altLang="en-US" sz="2000" b="1">
                <a:solidFill>
                  <a:schemeClr val="tx1"/>
                </a:solidFill>
              </a:rPr>
              <a:t>カーネル</a:t>
            </a:r>
          </a:p>
        </p:txBody>
      </p:sp>
      <p:sp>
        <p:nvSpPr>
          <p:cNvPr id="8" name="テキスト ボックス 7">
            <a:extLst>
              <a:ext uri="{FF2B5EF4-FFF2-40B4-BE49-F238E27FC236}">
                <a16:creationId xmlns:a16="http://schemas.microsoft.com/office/drawing/2014/main" id="{181353C9-ABBE-3242-B6C0-5FA9238C9399}"/>
              </a:ext>
            </a:extLst>
          </p:cNvPr>
          <p:cNvSpPr txBox="1"/>
          <p:nvPr/>
        </p:nvSpPr>
        <p:spPr>
          <a:xfrm>
            <a:off x="3363995" y="4399107"/>
            <a:ext cx="604653" cy="400110"/>
          </a:xfrm>
          <a:prstGeom prst="rect">
            <a:avLst/>
          </a:prstGeom>
          <a:noFill/>
        </p:spPr>
        <p:txBody>
          <a:bodyPr wrap="none" rtlCol="0">
            <a:spAutoFit/>
          </a:bodyPr>
          <a:lstStyle/>
          <a:p>
            <a:r>
              <a:rPr lang="en-US" altLang="ja-JP" sz="2000" b="1" dirty="0"/>
              <a:t>VM</a:t>
            </a:r>
            <a:endParaRPr kumimoji="1" lang="ja-JP" altLang="en-US" sz="2000" b="1"/>
          </a:p>
        </p:txBody>
      </p:sp>
      <p:sp>
        <p:nvSpPr>
          <p:cNvPr id="9" name="テキスト ボックス 8">
            <a:extLst>
              <a:ext uri="{FF2B5EF4-FFF2-40B4-BE49-F238E27FC236}">
                <a16:creationId xmlns:a16="http://schemas.microsoft.com/office/drawing/2014/main" id="{B329FC51-166F-3943-A89F-B86944810BE1}"/>
              </a:ext>
            </a:extLst>
          </p:cNvPr>
          <p:cNvSpPr txBox="1"/>
          <p:nvPr/>
        </p:nvSpPr>
        <p:spPr>
          <a:xfrm>
            <a:off x="6346420" y="4206668"/>
            <a:ext cx="1980029" cy="400110"/>
          </a:xfrm>
          <a:prstGeom prst="rect">
            <a:avLst/>
          </a:prstGeom>
          <a:noFill/>
        </p:spPr>
        <p:txBody>
          <a:bodyPr wrap="none" rtlCol="0">
            <a:spAutoFit/>
          </a:bodyPr>
          <a:lstStyle/>
          <a:p>
            <a:r>
              <a:rPr kumimoji="1" lang="ja-JP" altLang="en-US" sz="2000" b="1"/>
              <a:t>ページテーブル</a:t>
            </a:r>
          </a:p>
        </p:txBody>
      </p:sp>
      <p:cxnSp>
        <p:nvCxnSpPr>
          <p:cNvPr id="10" name="直線矢印コネクタ 9">
            <a:extLst>
              <a:ext uri="{FF2B5EF4-FFF2-40B4-BE49-F238E27FC236}">
                <a16:creationId xmlns:a16="http://schemas.microsoft.com/office/drawing/2014/main" id="{974093C5-F70E-8944-A526-6F5AC7483416}"/>
              </a:ext>
            </a:extLst>
          </p:cNvPr>
          <p:cNvCxnSpPr>
            <a:cxnSpLocks/>
          </p:cNvCxnSpPr>
          <p:nvPr/>
        </p:nvCxnSpPr>
        <p:spPr>
          <a:xfrm>
            <a:off x="4560180" y="5539988"/>
            <a:ext cx="1385918" cy="0"/>
          </a:xfrm>
          <a:prstGeom prst="straightConnector1">
            <a:avLst/>
          </a:prstGeom>
          <a:ln w="539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69612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FB555-6CCF-8947-86D0-4B363CFA9C5F}"/>
              </a:ext>
            </a:extLst>
          </p:cNvPr>
          <p:cNvSpPr>
            <a:spLocks noGrp="1"/>
          </p:cNvSpPr>
          <p:nvPr>
            <p:ph type="title"/>
          </p:nvPr>
        </p:nvSpPr>
        <p:spPr/>
        <p:txBody>
          <a:bodyPr/>
          <a:lstStyle/>
          <a:p>
            <a:r>
              <a:rPr kumimoji="1" lang="ja-JP" altLang="en-US"/>
              <a:t>共有メモリを用いた通信</a:t>
            </a:r>
          </a:p>
        </p:txBody>
      </p:sp>
      <p:sp>
        <p:nvSpPr>
          <p:cNvPr id="3" name="コンテンツ プレースホルダー 2">
            <a:extLst>
              <a:ext uri="{FF2B5EF4-FFF2-40B4-BE49-F238E27FC236}">
                <a16:creationId xmlns:a16="http://schemas.microsoft.com/office/drawing/2014/main" id="{9EEABE55-1BED-F14C-A2E1-F6299B6B81EB}"/>
              </a:ext>
            </a:extLst>
          </p:cNvPr>
          <p:cNvSpPr>
            <a:spLocks noGrp="1"/>
          </p:cNvSpPr>
          <p:nvPr>
            <p:ph idx="1"/>
          </p:nvPr>
        </p:nvSpPr>
        <p:spPr/>
        <p:txBody>
          <a:bodyPr/>
          <a:lstStyle/>
          <a:p>
            <a:r>
              <a:rPr kumimoji="1" lang="en-US" altLang="ja-JP" dirty="0" err="1"/>
              <a:t>SEVmonitor</a:t>
            </a:r>
            <a:r>
              <a:rPr kumimoji="1" lang="ja-JP" altLang="en-US"/>
              <a:t>ライブラリとエージェントは共有メモリを用いて通信を行う</a:t>
            </a:r>
            <a:endParaRPr kumimoji="1" lang="en-US" altLang="ja-JP" dirty="0"/>
          </a:p>
          <a:p>
            <a:pPr lvl="1"/>
            <a:r>
              <a:rPr kumimoji="1" lang="ja-JP" altLang="en-US"/>
              <a:t>共有メモリ上のフラグをスリープしながらループを行い監視</a:t>
            </a:r>
            <a:endParaRPr kumimoji="1" lang="en-US" altLang="ja-JP" dirty="0"/>
          </a:p>
          <a:p>
            <a:pPr lvl="2"/>
            <a:r>
              <a:rPr lang="ja-JP" altLang="en-US"/>
              <a:t>フラグ</a:t>
            </a:r>
            <a:r>
              <a:rPr lang="en-US" altLang="ja-JP" dirty="0"/>
              <a:t>1</a:t>
            </a:r>
            <a:r>
              <a:rPr lang="ja-JP" altLang="en-US"/>
              <a:t>：</a:t>
            </a:r>
            <a:r>
              <a:rPr lang="en-US" altLang="ja-JP" dirty="0" err="1"/>
              <a:t>SEVmonitor</a:t>
            </a:r>
            <a:r>
              <a:rPr lang="ja-JP" altLang="en-US"/>
              <a:t>用の書き込みフラグ</a:t>
            </a:r>
            <a:endParaRPr lang="en-US" altLang="ja-JP" dirty="0"/>
          </a:p>
          <a:p>
            <a:pPr lvl="2"/>
            <a:r>
              <a:rPr kumimoji="1" lang="ja-JP" altLang="en-US"/>
              <a:t>フラグ</a:t>
            </a:r>
            <a:r>
              <a:rPr kumimoji="1" lang="en-US" altLang="ja-JP" dirty="0"/>
              <a:t>2</a:t>
            </a:r>
            <a:r>
              <a:rPr kumimoji="1" lang="ja-JP" altLang="en-US"/>
              <a:t>：エージェント用の書き込みフラグ</a:t>
            </a:r>
            <a:endParaRPr kumimoji="1" lang="en-US" altLang="ja-JP" dirty="0"/>
          </a:p>
          <a:p>
            <a:r>
              <a:rPr kumimoji="1" lang="en-US" altLang="ja-JP" dirty="0"/>
              <a:t>AES</a:t>
            </a:r>
            <a:r>
              <a:rPr kumimoji="1" lang="ja-JP" altLang="en-US"/>
              <a:t>による暗号化により通信の安全性を高める</a:t>
            </a:r>
            <a:endParaRPr kumimoji="1" lang="en-US" altLang="ja-JP" dirty="0"/>
          </a:p>
          <a:p>
            <a:pPr lvl="1"/>
            <a:r>
              <a:rPr lang="ja-JP" altLang="en-US"/>
              <a:t>他の</a:t>
            </a:r>
            <a:r>
              <a:rPr lang="en-US" altLang="ja-JP" dirty="0"/>
              <a:t>VM</a:t>
            </a:r>
            <a:r>
              <a:rPr lang="ja-JP" altLang="en-US"/>
              <a:t>やホスト</a:t>
            </a:r>
            <a:r>
              <a:rPr lang="en-US" altLang="ja-JP" dirty="0"/>
              <a:t>OS</a:t>
            </a:r>
            <a:r>
              <a:rPr lang="ja-JP" altLang="en-US"/>
              <a:t>から盗聴される可能性</a:t>
            </a:r>
            <a:endParaRPr lang="en-US" altLang="ja-JP" dirty="0"/>
          </a:p>
          <a:p>
            <a:pPr lvl="1"/>
            <a:r>
              <a:rPr kumimoji="1" lang="ja-JP" altLang="en-US"/>
              <a:t>仮想アドレスとメモリデータを暗号化</a:t>
            </a:r>
            <a:endParaRPr kumimoji="1" lang="en-US" altLang="ja-JP" dirty="0"/>
          </a:p>
          <a:p>
            <a:pPr lvl="1"/>
            <a:r>
              <a:rPr lang="en-US" altLang="ja-JP" dirty="0"/>
              <a:t>16</a:t>
            </a:r>
            <a:r>
              <a:rPr lang="ja-JP" altLang="en-US"/>
              <a:t>バイト単位で暗号化が行われる</a:t>
            </a:r>
            <a:endParaRPr kumimoji="1" lang="ja-JP" altLang="en-US"/>
          </a:p>
        </p:txBody>
      </p:sp>
      <p:sp>
        <p:nvSpPr>
          <p:cNvPr id="4" name="スライド番号プレースホルダー 3">
            <a:extLst>
              <a:ext uri="{FF2B5EF4-FFF2-40B4-BE49-F238E27FC236}">
                <a16:creationId xmlns:a16="http://schemas.microsoft.com/office/drawing/2014/main" id="{28989E8C-BFEF-434B-BED5-1C7B4E0EFCF4}"/>
              </a:ext>
            </a:extLst>
          </p:cNvPr>
          <p:cNvSpPr>
            <a:spLocks noGrp="1"/>
          </p:cNvSpPr>
          <p:nvPr>
            <p:ph type="sldNum" sz="quarter" idx="12"/>
          </p:nvPr>
        </p:nvSpPr>
        <p:spPr/>
        <p:txBody>
          <a:bodyPr/>
          <a:lstStyle/>
          <a:p>
            <a:fld id="{3862EE38-F75A-9448-8243-6101B2857D65}" type="slidenum">
              <a:rPr lang="ja-JP" altLang="en-US" smtClean="0"/>
              <a:pPr/>
              <a:t>44</a:t>
            </a:fld>
            <a:endParaRPr lang="ja-JP" altLang="en-US" dirty="0"/>
          </a:p>
        </p:txBody>
      </p:sp>
      <p:graphicFrame>
        <p:nvGraphicFramePr>
          <p:cNvPr id="5" name="表 4">
            <a:extLst>
              <a:ext uri="{FF2B5EF4-FFF2-40B4-BE49-F238E27FC236}">
                <a16:creationId xmlns:a16="http://schemas.microsoft.com/office/drawing/2014/main" id="{F512BF9C-703D-D443-8A5D-698FA560E834}"/>
              </a:ext>
            </a:extLst>
          </p:cNvPr>
          <p:cNvGraphicFramePr>
            <a:graphicFrameLocks noGrp="1"/>
          </p:cNvGraphicFramePr>
          <p:nvPr/>
        </p:nvGraphicFramePr>
        <p:xfrm>
          <a:off x="1545861" y="5716270"/>
          <a:ext cx="8470691" cy="640080"/>
        </p:xfrm>
        <a:graphic>
          <a:graphicData uri="http://schemas.openxmlformats.org/drawingml/2006/table">
            <a:tbl>
              <a:tblPr firstRow="1" bandRow="1">
                <a:tableStyleId>{F5AB1C69-6EDB-4FF4-983F-18BD219EF322}</a:tableStyleId>
              </a:tblPr>
              <a:tblGrid>
                <a:gridCol w="885668">
                  <a:extLst>
                    <a:ext uri="{9D8B030D-6E8A-4147-A177-3AD203B41FA5}">
                      <a16:colId xmlns:a16="http://schemas.microsoft.com/office/drawing/2014/main" val="2316310102"/>
                    </a:ext>
                  </a:extLst>
                </a:gridCol>
                <a:gridCol w="869430">
                  <a:extLst>
                    <a:ext uri="{9D8B030D-6E8A-4147-A177-3AD203B41FA5}">
                      <a16:colId xmlns:a16="http://schemas.microsoft.com/office/drawing/2014/main" val="2225553254"/>
                    </a:ext>
                  </a:extLst>
                </a:gridCol>
                <a:gridCol w="884420">
                  <a:extLst>
                    <a:ext uri="{9D8B030D-6E8A-4147-A177-3AD203B41FA5}">
                      <a16:colId xmlns:a16="http://schemas.microsoft.com/office/drawing/2014/main" val="2828114291"/>
                    </a:ext>
                  </a:extLst>
                </a:gridCol>
                <a:gridCol w="1109272">
                  <a:extLst>
                    <a:ext uri="{9D8B030D-6E8A-4147-A177-3AD203B41FA5}">
                      <a16:colId xmlns:a16="http://schemas.microsoft.com/office/drawing/2014/main" val="4179400705"/>
                    </a:ext>
                  </a:extLst>
                </a:gridCol>
                <a:gridCol w="893383">
                  <a:extLst>
                    <a:ext uri="{9D8B030D-6E8A-4147-A177-3AD203B41FA5}">
                      <a16:colId xmlns:a16="http://schemas.microsoft.com/office/drawing/2014/main" val="3507816905"/>
                    </a:ext>
                  </a:extLst>
                </a:gridCol>
                <a:gridCol w="3828518">
                  <a:extLst>
                    <a:ext uri="{9D8B030D-6E8A-4147-A177-3AD203B41FA5}">
                      <a16:colId xmlns:a16="http://schemas.microsoft.com/office/drawing/2014/main" val="451213286"/>
                    </a:ext>
                  </a:extLst>
                </a:gridCol>
              </a:tblGrid>
              <a:tr h="521297">
                <a:tc>
                  <a:txBody>
                    <a:bodyPr/>
                    <a:lstStyle/>
                    <a:p>
                      <a:pPr algn="ctr"/>
                      <a:r>
                        <a:rPr kumimoji="1" lang="ja-JP" altLang="en-US">
                          <a:solidFill>
                            <a:schemeClr val="tx1"/>
                          </a:solidFill>
                        </a:rPr>
                        <a:t>フラグ</a:t>
                      </a:r>
                      <a:r>
                        <a:rPr kumimoji="1" lang="en-US" altLang="ja-JP" dirty="0">
                          <a:solidFill>
                            <a:schemeClr val="tx1"/>
                          </a:solidFill>
                        </a:rPr>
                        <a:t>1</a:t>
                      </a:r>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a:solidFill>
                            <a:schemeClr val="tx1"/>
                          </a:solidFill>
                        </a:rPr>
                        <a:t>フラグ２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a:solidFill>
                            <a:schemeClr val="tx1"/>
                          </a:solidFill>
                        </a:rPr>
                        <a:t>未使用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a:solidFill>
                            <a:schemeClr val="tx1"/>
                          </a:solidFill>
                        </a:rPr>
                        <a:t>仮想</a:t>
                      </a:r>
                      <a:endParaRPr kumimoji="1" lang="en-US" altLang="ja-JP" dirty="0">
                        <a:solidFill>
                          <a:schemeClr val="tx1"/>
                        </a:solidFill>
                      </a:endParaRPr>
                    </a:p>
                    <a:p>
                      <a:pPr algn="ctr"/>
                      <a:r>
                        <a:rPr kumimoji="1" lang="ja-JP" altLang="en-US">
                          <a:solidFill>
                            <a:schemeClr val="tx1"/>
                          </a:solidFill>
                        </a:rPr>
                        <a:t>アドレス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a:solidFill>
                            <a:schemeClr val="tx1"/>
                          </a:solidFill>
                        </a:rPr>
                        <a:t>未使用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a:solidFill>
                            <a:schemeClr val="tx1"/>
                          </a:solidFill>
                        </a:rPr>
                        <a:t>メモリデータ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91961701"/>
                  </a:ext>
                </a:extLst>
              </a:tr>
            </a:tbl>
          </a:graphicData>
        </a:graphic>
      </p:graphicFrame>
      <p:sp>
        <p:nvSpPr>
          <p:cNvPr id="6" name="テキスト ボックス 5">
            <a:extLst>
              <a:ext uri="{FF2B5EF4-FFF2-40B4-BE49-F238E27FC236}">
                <a16:creationId xmlns:a16="http://schemas.microsoft.com/office/drawing/2014/main" id="{1586946A-BDA8-2D49-93D8-D6C01F1C842D}"/>
              </a:ext>
            </a:extLst>
          </p:cNvPr>
          <p:cNvSpPr txBox="1"/>
          <p:nvPr/>
        </p:nvSpPr>
        <p:spPr>
          <a:xfrm>
            <a:off x="1798821" y="6429875"/>
            <a:ext cx="415498" cy="369332"/>
          </a:xfrm>
          <a:prstGeom prst="rect">
            <a:avLst/>
          </a:prstGeom>
          <a:noFill/>
        </p:spPr>
        <p:txBody>
          <a:bodyPr wrap="none" rtlCol="0">
            <a:spAutoFit/>
          </a:bodyPr>
          <a:lstStyle/>
          <a:p>
            <a:r>
              <a:rPr kumimoji="1" lang="ja-JP" altLang="en-US"/>
              <a:t>１</a:t>
            </a:r>
          </a:p>
        </p:txBody>
      </p:sp>
      <p:sp>
        <p:nvSpPr>
          <p:cNvPr id="7" name="テキスト ボックス 6">
            <a:extLst>
              <a:ext uri="{FF2B5EF4-FFF2-40B4-BE49-F238E27FC236}">
                <a16:creationId xmlns:a16="http://schemas.microsoft.com/office/drawing/2014/main" id="{B24CF852-51F5-9240-BFFA-50A54E574181}"/>
              </a:ext>
            </a:extLst>
          </p:cNvPr>
          <p:cNvSpPr txBox="1"/>
          <p:nvPr/>
        </p:nvSpPr>
        <p:spPr>
          <a:xfrm>
            <a:off x="2710882" y="6425091"/>
            <a:ext cx="415498" cy="369332"/>
          </a:xfrm>
          <a:prstGeom prst="rect">
            <a:avLst/>
          </a:prstGeom>
          <a:noFill/>
        </p:spPr>
        <p:txBody>
          <a:bodyPr wrap="none" rtlCol="0">
            <a:spAutoFit/>
          </a:bodyPr>
          <a:lstStyle/>
          <a:p>
            <a:r>
              <a:rPr kumimoji="1" lang="ja-JP" altLang="en-US"/>
              <a:t>１</a:t>
            </a:r>
          </a:p>
        </p:txBody>
      </p:sp>
      <p:sp>
        <p:nvSpPr>
          <p:cNvPr id="8" name="テキスト ボックス 7">
            <a:extLst>
              <a:ext uri="{FF2B5EF4-FFF2-40B4-BE49-F238E27FC236}">
                <a16:creationId xmlns:a16="http://schemas.microsoft.com/office/drawing/2014/main" id="{1D59936A-2C7C-1D4B-B6B7-01624481EA93}"/>
              </a:ext>
            </a:extLst>
          </p:cNvPr>
          <p:cNvSpPr txBox="1"/>
          <p:nvPr/>
        </p:nvSpPr>
        <p:spPr>
          <a:xfrm>
            <a:off x="3568139" y="6434659"/>
            <a:ext cx="312906" cy="369332"/>
          </a:xfrm>
          <a:prstGeom prst="rect">
            <a:avLst/>
          </a:prstGeom>
          <a:noFill/>
        </p:spPr>
        <p:txBody>
          <a:bodyPr wrap="none" rtlCol="0">
            <a:spAutoFit/>
          </a:bodyPr>
          <a:lstStyle/>
          <a:p>
            <a:r>
              <a:rPr kumimoji="1" lang="en-US" altLang="ja-JP" dirty="0"/>
              <a:t>6</a:t>
            </a:r>
            <a:endParaRPr kumimoji="1" lang="ja-JP" altLang="en-US"/>
          </a:p>
        </p:txBody>
      </p:sp>
      <p:sp>
        <p:nvSpPr>
          <p:cNvPr id="9" name="テキスト ボックス 8">
            <a:extLst>
              <a:ext uri="{FF2B5EF4-FFF2-40B4-BE49-F238E27FC236}">
                <a16:creationId xmlns:a16="http://schemas.microsoft.com/office/drawing/2014/main" id="{F5C5C2AA-9979-7248-93E0-F83B376EB8AD}"/>
              </a:ext>
            </a:extLst>
          </p:cNvPr>
          <p:cNvSpPr txBox="1"/>
          <p:nvPr/>
        </p:nvSpPr>
        <p:spPr>
          <a:xfrm>
            <a:off x="4588785" y="6434659"/>
            <a:ext cx="312906" cy="369332"/>
          </a:xfrm>
          <a:prstGeom prst="rect">
            <a:avLst/>
          </a:prstGeom>
          <a:noFill/>
        </p:spPr>
        <p:txBody>
          <a:bodyPr wrap="none" rtlCol="0">
            <a:spAutoFit/>
          </a:bodyPr>
          <a:lstStyle/>
          <a:p>
            <a:r>
              <a:rPr kumimoji="1" lang="en-US" altLang="ja-JP" dirty="0"/>
              <a:t>8</a:t>
            </a:r>
            <a:endParaRPr kumimoji="1" lang="ja-JP" altLang="en-US"/>
          </a:p>
        </p:txBody>
      </p:sp>
      <p:sp>
        <p:nvSpPr>
          <p:cNvPr id="10" name="テキスト ボックス 9">
            <a:extLst>
              <a:ext uri="{FF2B5EF4-FFF2-40B4-BE49-F238E27FC236}">
                <a16:creationId xmlns:a16="http://schemas.microsoft.com/office/drawing/2014/main" id="{639A029F-E0C8-A143-8E23-4439479E3DF9}"/>
              </a:ext>
            </a:extLst>
          </p:cNvPr>
          <p:cNvSpPr txBox="1"/>
          <p:nvPr/>
        </p:nvSpPr>
        <p:spPr>
          <a:xfrm>
            <a:off x="5556641" y="6425091"/>
            <a:ext cx="312906" cy="369332"/>
          </a:xfrm>
          <a:prstGeom prst="rect">
            <a:avLst/>
          </a:prstGeom>
          <a:noFill/>
        </p:spPr>
        <p:txBody>
          <a:bodyPr wrap="none" rtlCol="0">
            <a:spAutoFit/>
          </a:bodyPr>
          <a:lstStyle/>
          <a:p>
            <a:r>
              <a:rPr kumimoji="1" lang="en-US" altLang="ja-JP" dirty="0"/>
              <a:t>8</a:t>
            </a:r>
            <a:endParaRPr kumimoji="1" lang="ja-JP" altLang="en-US"/>
          </a:p>
        </p:txBody>
      </p:sp>
      <p:sp>
        <p:nvSpPr>
          <p:cNvPr id="11" name="テキスト ボックス 10">
            <a:extLst>
              <a:ext uri="{FF2B5EF4-FFF2-40B4-BE49-F238E27FC236}">
                <a16:creationId xmlns:a16="http://schemas.microsoft.com/office/drawing/2014/main" id="{F60B3DBE-81C4-AC45-AAE4-2E8049BB2074}"/>
              </a:ext>
            </a:extLst>
          </p:cNvPr>
          <p:cNvSpPr txBox="1"/>
          <p:nvPr/>
        </p:nvSpPr>
        <p:spPr>
          <a:xfrm>
            <a:off x="7691044" y="6434659"/>
            <a:ext cx="697627" cy="369332"/>
          </a:xfrm>
          <a:prstGeom prst="rect">
            <a:avLst/>
          </a:prstGeom>
          <a:noFill/>
        </p:spPr>
        <p:txBody>
          <a:bodyPr wrap="none" rtlCol="0">
            <a:spAutoFit/>
          </a:bodyPr>
          <a:lstStyle/>
          <a:p>
            <a:r>
              <a:rPr kumimoji="1" lang="en-US" altLang="ja-JP" dirty="0"/>
              <a:t>4096</a:t>
            </a:r>
            <a:endParaRPr kumimoji="1" lang="ja-JP" altLang="en-US"/>
          </a:p>
        </p:txBody>
      </p:sp>
      <p:sp>
        <p:nvSpPr>
          <p:cNvPr id="12" name="テキスト ボックス 11">
            <a:extLst>
              <a:ext uri="{FF2B5EF4-FFF2-40B4-BE49-F238E27FC236}">
                <a16:creationId xmlns:a16="http://schemas.microsoft.com/office/drawing/2014/main" id="{71306FF4-537C-F84A-8DCB-5303172AF63E}"/>
              </a:ext>
            </a:extLst>
          </p:cNvPr>
          <p:cNvSpPr txBox="1"/>
          <p:nvPr/>
        </p:nvSpPr>
        <p:spPr>
          <a:xfrm>
            <a:off x="437865" y="6434659"/>
            <a:ext cx="1107996" cy="369332"/>
          </a:xfrm>
          <a:prstGeom prst="rect">
            <a:avLst/>
          </a:prstGeom>
          <a:noFill/>
        </p:spPr>
        <p:txBody>
          <a:bodyPr wrap="none" rtlCol="0">
            <a:spAutoFit/>
          </a:bodyPr>
          <a:lstStyle/>
          <a:p>
            <a:r>
              <a:rPr kumimoji="1" lang="ja-JP" altLang="en-US"/>
              <a:t>バイト数</a:t>
            </a:r>
          </a:p>
        </p:txBody>
      </p:sp>
    </p:spTree>
    <p:extLst>
      <p:ext uri="{BB962C8B-B14F-4D97-AF65-F5344CB8AC3E}">
        <p14:creationId xmlns:p14="http://schemas.microsoft.com/office/powerpoint/2010/main" val="39281571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E4E4DF-E652-3B44-B9B8-3F286FE526AA}"/>
              </a:ext>
            </a:extLst>
          </p:cNvPr>
          <p:cNvSpPr>
            <a:spLocks noGrp="1"/>
          </p:cNvSpPr>
          <p:nvPr>
            <p:ph type="title"/>
          </p:nvPr>
        </p:nvSpPr>
        <p:spPr/>
        <p:txBody>
          <a:bodyPr/>
          <a:lstStyle/>
          <a:p>
            <a:r>
              <a:rPr lang="en-US" altLang="ja-JP" dirty="0"/>
              <a:t>OS</a:t>
            </a:r>
            <a:r>
              <a:rPr lang="ja-JP" altLang="en-US"/>
              <a:t>カーネル内に配置</a:t>
            </a:r>
          </a:p>
        </p:txBody>
      </p:sp>
      <p:sp>
        <p:nvSpPr>
          <p:cNvPr id="3" name="コンテンツ プレースホルダー 2">
            <a:extLst>
              <a:ext uri="{FF2B5EF4-FFF2-40B4-BE49-F238E27FC236}">
                <a16:creationId xmlns:a16="http://schemas.microsoft.com/office/drawing/2014/main" id="{D93E605F-039F-8648-8BA4-CED16CDBCFE2}"/>
              </a:ext>
            </a:extLst>
          </p:cNvPr>
          <p:cNvSpPr>
            <a:spLocks noGrp="1"/>
          </p:cNvSpPr>
          <p:nvPr>
            <p:ph idx="1"/>
          </p:nvPr>
        </p:nvSpPr>
        <p:spPr/>
        <p:txBody>
          <a:bodyPr/>
          <a:lstStyle/>
          <a:p>
            <a:r>
              <a:rPr lang="ja-JP" altLang="en-US"/>
              <a:t>本研究では</a:t>
            </a:r>
            <a:r>
              <a:rPr lang="en-US" altLang="ja-JP" dirty="0"/>
              <a:t>OS</a:t>
            </a:r>
            <a:r>
              <a:rPr lang="ja-JP" altLang="en-US"/>
              <a:t>カーネル内にエージェントを配置</a:t>
            </a:r>
            <a:endParaRPr lang="en-US" altLang="ja-JP" dirty="0"/>
          </a:p>
          <a:p>
            <a:pPr lvl="1"/>
            <a:r>
              <a:rPr lang="en-US" altLang="ja-JP" dirty="0"/>
              <a:t>OS</a:t>
            </a:r>
            <a:r>
              <a:rPr lang="ja-JP" altLang="en-US"/>
              <a:t>カーネルには脆弱性がないことを仮定</a:t>
            </a:r>
            <a:endParaRPr lang="en-US" altLang="ja-JP" dirty="0"/>
          </a:p>
          <a:p>
            <a:r>
              <a:rPr lang="ja-JP" altLang="en-US"/>
              <a:t>エージェントは</a:t>
            </a:r>
            <a:r>
              <a:rPr lang="en-US" altLang="ja-JP" dirty="0"/>
              <a:t>OS</a:t>
            </a:r>
            <a:r>
              <a:rPr lang="ja-JP" altLang="en-US"/>
              <a:t>カーネルの権限や機能を利用可能</a:t>
            </a:r>
            <a:endParaRPr lang="en-US" altLang="ja-JP" dirty="0"/>
          </a:p>
          <a:p>
            <a:pPr lvl="1"/>
            <a:r>
              <a:rPr lang="en-US" altLang="ja-JP" dirty="0"/>
              <a:t>OS</a:t>
            </a:r>
            <a:r>
              <a:rPr lang="ja-JP" altLang="en-US"/>
              <a:t>データの仮想アドレスを変換することなくメモリ全体にアクセス可能</a:t>
            </a:r>
            <a:endParaRPr lang="en-US" altLang="ja-JP" dirty="0"/>
          </a:p>
          <a:p>
            <a:pPr lvl="1"/>
            <a:r>
              <a:rPr lang="en-US" altLang="ja-JP" dirty="0"/>
              <a:t>OS</a:t>
            </a:r>
            <a:r>
              <a:rPr lang="ja-JP" altLang="en-US"/>
              <a:t>内部で提供されるネットワーク機能を利用可能</a:t>
            </a:r>
            <a:endParaRPr lang="en-US" altLang="ja-JP" dirty="0"/>
          </a:p>
          <a:p>
            <a:endParaRPr lang="en-US" altLang="ja-JP" dirty="0"/>
          </a:p>
        </p:txBody>
      </p:sp>
      <p:sp>
        <p:nvSpPr>
          <p:cNvPr id="4" name="スライド番号プレースホルダー 3"/>
          <p:cNvSpPr>
            <a:spLocks noGrp="1"/>
          </p:cNvSpPr>
          <p:nvPr>
            <p:ph type="sldNum" sz="quarter" idx="12"/>
          </p:nvPr>
        </p:nvSpPr>
        <p:spPr/>
        <p:txBody>
          <a:bodyPr/>
          <a:lstStyle/>
          <a:p>
            <a:fld id="{3862EE38-F75A-9448-8243-6101B2857D65}" type="slidenum">
              <a:rPr lang="ja-JP" altLang="en-US" smtClean="0"/>
              <a:pPr/>
              <a:t>45</a:t>
            </a:fld>
            <a:endParaRPr lang="ja-JP" altLang="en-US"/>
          </a:p>
        </p:txBody>
      </p:sp>
      <p:sp>
        <p:nvSpPr>
          <p:cNvPr id="15" name="角丸四角形 20">
            <a:extLst>
              <a:ext uri="{FF2B5EF4-FFF2-40B4-BE49-F238E27FC236}">
                <a16:creationId xmlns:a16="http://schemas.microsoft.com/office/drawing/2014/main" id="{9CCA86C7-81D5-394E-AD37-F38F049437C5}"/>
              </a:ext>
            </a:extLst>
          </p:cNvPr>
          <p:cNvSpPr/>
          <p:nvPr/>
        </p:nvSpPr>
        <p:spPr>
          <a:xfrm>
            <a:off x="5240740" y="4620378"/>
            <a:ext cx="3125338" cy="1971491"/>
          </a:xfrm>
          <a:prstGeom prst="roundRect">
            <a:avLst/>
          </a:prstGeom>
          <a:pattFill prst="wdUpDiag">
            <a:fgClr>
              <a:schemeClr val="tx1"/>
            </a:fgClr>
            <a:bgClr>
              <a:schemeClr val="accent2"/>
            </a:bgClr>
          </a:patt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6" name="テキスト ボックス 12">
            <a:extLst>
              <a:ext uri="{FF2B5EF4-FFF2-40B4-BE49-F238E27FC236}">
                <a16:creationId xmlns:a16="http://schemas.microsoft.com/office/drawing/2014/main" id="{8EB37257-B0E3-B74F-B624-4ED33D8882F4}"/>
              </a:ext>
            </a:extLst>
          </p:cNvPr>
          <p:cNvSpPr txBox="1"/>
          <p:nvPr/>
        </p:nvSpPr>
        <p:spPr>
          <a:xfrm>
            <a:off x="5819790" y="4158713"/>
            <a:ext cx="1920719"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17" name="テキスト ボックス 13">
            <a:extLst>
              <a:ext uri="{FF2B5EF4-FFF2-40B4-BE49-F238E27FC236}">
                <a16:creationId xmlns:a16="http://schemas.microsoft.com/office/drawing/2014/main" id="{D1DE5D03-A6DD-5C45-AF0E-52C18AAC57A1}"/>
              </a:ext>
            </a:extLst>
          </p:cNvPr>
          <p:cNvSpPr txBox="1"/>
          <p:nvPr/>
        </p:nvSpPr>
        <p:spPr>
          <a:xfrm>
            <a:off x="3717310" y="5141350"/>
            <a:ext cx="814647"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19" name="直線矢印コネクタ 16">
            <a:extLst>
              <a:ext uri="{FF2B5EF4-FFF2-40B4-BE49-F238E27FC236}">
                <a16:creationId xmlns:a16="http://schemas.microsoft.com/office/drawing/2014/main" id="{890E9C96-D0F6-D644-AA4D-F66694D1BEF2}"/>
              </a:ext>
            </a:extLst>
          </p:cNvPr>
          <p:cNvCxnSpPr>
            <a:cxnSpLocks/>
            <a:stCxn id="18" idx="2"/>
            <a:endCxn id="24" idx="0"/>
          </p:cNvCxnSpPr>
          <p:nvPr/>
        </p:nvCxnSpPr>
        <p:spPr>
          <a:xfrm flipH="1">
            <a:off x="6857067" y="5535564"/>
            <a:ext cx="1" cy="368923"/>
          </a:xfrm>
          <a:prstGeom prst="straightConnector1">
            <a:avLst/>
          </a:prstGeom>
          <a:ln w="47625">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4" name="テキスト ボックス 17">
            <a:extLst>
              <a:ext uri="{FF2B5EF4-FFF2-40B4-BE49-F238E27FC236}">
                <a16:creationId xmlns:a16="http://schemas.microsoft.com/office/drawing/2014/main" id="{B4AC56FA-B09C-FA4D-A8CD-ABDE37F0B07B}"/>
              </a:ext>
            </a:extLst>
          </p:cNvPr>
          <p:cNvSpPr txBox="1"/>
          <p:nvPr/>
        </p:nvSpPr>
        <p:spPr>
          <a:xfrm>
            <a:off x="6303069" y="5904487"/>
            <a:ext cx="1107996" cy="461665"/>
          </a:xfrm>
          <a:prstGeom prst="rect">
            <a:avLst/>
          </a:prstGeom>
          <a:solidFill>
            <a:schemeClr val="bg1"/>
          </a:solidFill>
          <a:ln w="22225">
            <a:solidFill>
              <a:schemeClr val="tx1"/>
            </a:solidFill>
          </a:ln>
        </p:spPr>
        <p:txBody>
          <a:bodyPr wrap="square" rtlCol="0">
            <a:spAutoFit/>
          </a:bodyPr>
          <a:lstStyle/>
          <a:p>
            <a:r>
              <a:rPr lang="ja-JP" altLang="en-US" sz="2400" b="1"/>
              <a:t>メモリ</a:t>
            </a:r>
            <a:endParaRPr kumimoji="1" lang="ja-JP" altLang="en-US" sz="2400" b="1"/>
          </a:p>
        </p:txBody>
      </p:sp>
      <p:sp>
        <p:nvSpPr>
          <p:cNvPr id="29" name="正方形/長方形 28">
            <a:extLst>
              <a:ext uri="{FF2B5EF4-FFF2-40B4-BE49-F238E27FC236}">
                <a16:creationId xmlns:a16="http://schemas.microsoft.com/office/drawing/2014/main" id="{301E63AE-77B3-994A-892F-9DE967FE627B}"/>
              </a:ext>
            </a:extLst>
          </p:cNvPr>
          <p:cNvSpPr/>
          <p:nvPr/>
        </p:nvSpPr>
        <p:spPr>
          <a:xfrm>
            <a:off x="5602147" y="4820177"/>
            <a:ext cx="2460885" cy="1672697"/>
          </a:xfrm>
          <a:prstGeom prst="rect">
            <a:avLst/>
          </a:prstGeom>
          <a:noFill/>
          <a:ln w="444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FFFF00"/>
              </a:solidFill>
            </a:endParaRPr>
          </a:p>
        </p:txBody>
      </p:sp>
      <p:sp>
        <p:nvSpPr>
          <p:cNvPr id="28" name="テキスト ボックス 27">
            <a:extLst>
              <a:ext uri="{FF2B5EF4-FFF2-40B4-BE49-F238E27FC236}">
                <a16:creationId xmlns:a16="http://schemas.microsoft.com/office/drawing/2014/main" id="{58C70645-A330-3247-BA8D-7CC3B342D5EC}"/>
              </a:ext>
            </a:extLst>
          </p:cNvPr>
          <p:cNvSpPr txBox="1"/>
          <p:nvPr/>
        </p:nvSpPr>
        <p:spPr>
          <a:xfrm>
            <a:off x="5451076" y="4707402"/>
            <a:ext cx="1224845" cy="400110"/>
          </a:xfrm>
          <a:prstGeom prst="rect">
            <a:avLst/>
          </a:prstGeom>
          <a:pattFill prst="wdUpDiag">
            <a:fgClr>
              <a:schemeClr val="tx1"/>
            </a:fgClr>
            <a:bgClr>
              <a:schemeClr val="accent2"/>
            </a:bgClr>
          </a:pattFill>
          <a:ln>
            <a:noFill/>
          </a:ln>
        </p:spPr>
        <p:txBody>
          <a:bodyPr wrap="square" rtlCol="0">
            <a:spAutoFit/>
          </a:bodyPr>
          <a:lstStyle/>
          <a:p>
            <a:r>
              <a:rPr kumimoji="1" lang="ja-JP" altLang="en-US" sz="2000" b="1">
                <a:solidFill>
                  <a:srgbClr val="FFFF00"/>
                </a:solidFill>
              </a:rPr>
              <a:t>カーネル</a:t>
            </a:r>
          </a:p>
        </p:txBody>
      </p:sp>
      <p:sp>
        <p:nvSpPr>
          <p:cNvPr id="18" name="テキスト ボックス 14">
            <a:extLst>
              <a:ext uri="{FF2B5EF4-FFF2-40B4-BE49-F238E27FC236}">
                <a16:creationId xmlns:a16="http://schemas.microsoft.com/office/drawing/2014/main" id="{61256817-C2DE-3848-80E8-3A4398E594BC}"/>
              </a:ext>
            </a:extLst>
          </p:cNvPr>
          <p:cNvSpPr txBox="1"/>
          <p:nvPr/>
        </p:nvSpPr>
        <p:spPr>
          <a:xfrm>
            <a:off x="5841405" y="5073899"/>
            <a:ext cx="2031325" cy="461665"/>
          </a:xfrm>
          <a:prstGeom prst="rect">
            <a:avLst/>
          </a:prstGeom>
          <a:solidFill>
            <a:schemeClr val="bg1"/>
          </a:solidFill>
          <a:ln w="22225">
            <a:solidFill>
              <a:schemeClr val="tx1"/>
            </a:solidFill>
          </a:ln>
        </p:spPr>
        <p:txBody>
          <a:bodyPr wrap="square" rtlCol="0">
            <a:spAutoFit/>
          </a:bodyPr>
          <a:lstStyle/>
          <a:p>
            <a:r>
              <a:rPr kumimoji="1" lang="ja-JP" altLang="en-US" sz="2400" b="1"/>
              <a:t>エージェント</a:t>
            </a:r>
          </a:p>
        </p:txBody>
      </p:sp>
      <p:cxnSp>
        <p:nvCxnSpPr>
          <p:cNvPr id="30" name="直線矢印コネクタ 18">
            <a:extLst>
              <a:ext uri="{FF2B5EF4-FFF2-40B4-BE49-F238E27FC236}">
                <a16:creationId xmlns:a16="http://schemas.microsoft.com/office/drawing/2014/main" id="{1EBCE4CF-E70A-9143-8392-7CEA709B8A5A}"/>
              </a:ext>
            </a:extLst>
          </p:cNvPr>
          <p:cNvCxnSpPr>
            <a:cxnSpLocks/>
            <a:stCxn id="17" idx="3"/>
            <a:endCxn id="18" idx="1"/>
          </p:cNvCxnSpPr>
          <p:nvPr/>
        </p:nvCxnSpPr>
        <p:spPr>
          <a:xfrm flipV="1">
            <a:off x="4531957" y="5304732"/>
            <a:ext cx="1309448" cy="98228"/>
          </a:xfrm>
          <a:prstGeom prst="straightConnector1">
            <a:avLst/>
          </a:prstGeom>
          <a:ln w="47625">
            <a:solidFill>
              <a:schemeClr val="accent4">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52371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C148EE-EE6A-344A-9659-E53889E5EA2C}"/>
              </a:ext>
            </a:extLst>
          </p:cNvPr>
          <p:cNvSpPr>
            <a:spLocks noGrp="1"/>
          </p:cNvSpPr>
          <p:nvPr>
            <p:ph type="title"/>
          </p:nvPr>
        </p:nvSpPr>
        <p:spPr/>
        <p:txBody>
          <a:bodyPr/>
          <a:lstStyle/>
          <a:p>
            <a:r>
              <a:rPr lang="en-US" altLang="ja-JP" dirty="0"/>
              <a:t>IDS</a:t>
            </a:r>
            <a:r>
              <a:rPr lang="ja-JP" altLang="en-US"/>
              <a:t>が取得したメモリデータの保護</a:t>
            </a:r>
          </a:p>
        </p:txBody>
      </p:sp>
      <p:sp>
        <p:nvSpPr>
          <p:cNvPr id="3" name="コンテンツ プレースホルダー 2">
            <a:extLst>
              <a:ext uri="{FF2B5EF4-FFF2-40B4-BE49-F238E27FC236}">
                <a16:creationId xmlns:a16="http://schemas.microsoft.com/office/drawing/2014/main" id="{1A8BCB8B-8253-264D-B3ED-B88565278B9F}"/>
              </a:ext>
            </a:extLst>
          </p:cNvPr>
          <p:cNvSpPr>
            <a:spLocks noGrp="1"/>
          </p:cNvSpPr>
          <p:nvPr>
            <p:ph idx="1"/>
          </p:nvPr>
        </p:nvSpPr>
        <p:spPr/>
        <p:txBody>
          <a:bodyPr/>
          <a:lstStyle/>
          <a:p>
            <a:r>
              <a:rPr lang="en-US" altLang="ja-JP" dirty="0"/>
              <a:t>IDS</a:t>
            </a:r>
            <a:r>
              <a:rPr lang="ja-JP" altLang="en-US"/>
              <a:t>は取得したメモリデータを復号して</a:t>
            </a:r>
            <a:r>
              <a:rPr lang="en-US" altLang="ja-JP" dirty="0"/>
              <a:t>OS</a:t>
            </a:r>
            <a:r>
              <a:rPr lang="ja-JP" altLang="en-US"/>
              <a:t>データを取得</a:t>
            </a:r>
            <a:endParaRPr lang="en-US" altLang="ja-JP" dirty="0"/>
          </a:p>
          <a:p>
            <a:pPr marL="622300" indent="-219075">
              <a:spcBef>
                <a:spcPts val="500"/>
              </a:spcBef>
              <a:buFont typeface="Helvetica" pitchFamily="2" charset="0"/>
              <a:buChar char="⁃"/>
            </a:pPr>
            <a:r>
              <a:rPr lang="ja-JP" altLang="en-US" sz="2400"/>
              <a:t>復号したメモリ</a:t>
            </a:r>
            <a:r>
              <a:rPr lang="ja-JP" altLang="en-JP" sz="2400"/>
              <a:t>データを</a:t>
            </a:r>
            <a:r>
              <a:rPr lang="ja-JP" altLang="en-US" sz="2400"/>
              <a:t>内部犯に盗聴される恐れがある</a:t>
            </a:r>
            <a:endParaRPr lang="en-US" altLang="ja-JP" sz="2400" dirty="0"/>
          </a:p>
          <a:p>
            <a:pPr marL="622800" indent="-219600">
              <a:spcBef>
                <a:spcPts val="500"/>
              </a:spcBef>
              <a:buFont typeface="Helvetica" pitchFamily="2" charset="0"/>
              <a:buChar char="⁃"/>
            </a:pPr>
            <a:r>
              <a:rPr lang="en-US" altLang="ja-JP" sz="2400" dirty="0"/>
              <a:t>IDS</a:t>
            </a:r>
            <a:r>
              <a:rPr lang="ja-JP" altLang="en-US" sz="2400"/>
              <a:t>が持つ暗号鍵を盗まれると</a:t>
            </a:r>
            <a:r>
              <a:rPr lang="en-US" altLang="ja-JP" sz="2400" dirty="0"/>
              <a:t>VM</a:t>
            </a:r>
            <a:r>
              <a:rPr lang="ja-JP" altLang="en-US" sz="2400"/>
              <a:t>内のすべてのメモリが盗聴可能になる</a:t>
            </a:r>
            <a:endParaRPr lang="en-US" altLang="ja-JP" sz="2400" dirty="0"/>
          </a:p>
          <a:p>
            <a:r>
              <a:rPr lang="en-US" altLang="ja-JP" dirty="0"/>
              <a:t>IDS</a:t>
            </a:r>
            <a:r>
              <a:rPr lang="ja-JP" altLang="en-US"/>
              <a:t>を別の</a:t>
            </a:r>
            <a:r>
              <a:rPr lang="en-US" altLang="ja-JP" dirty="0"/>
              <a:t>VM</a:t>
            </a:r>
            <a:r>
              <a:rPr lang="ja-JP" altLang="en-US"/>
              <a:t>上で動かし</a:t>
            </a:r>
            <a:r>
              <a:rPr lang="en-US" altLang="ja-JP" dirty="0"/>
              <a:t>SEV</a:t>
            </a:r>
            <a:r>
              <a:rPr lang="ja-JP" altLang="en-US"/>
              <a:t>でメモリを暗号化する</a:t>
            </a:r>
            <a:endParaRPr lang="en-US" altLang="ja-JP" dirty="0"/>
          </a:p>
          <a:p>
            <a:pPr lvl="1"/>
            <a:r>
              <a:rPr lang="ja-JP" altLang="en-US"/>
              <a:t>内部犯でも盗聴できない</a:t>
            </a:r>
          </a:p>
        </p:txBody>
      </p:sp>
      <p:sp>
        <p:nvSpPr>
          <p:cNvPr id="4" name="スライド番号プレースホルダー 3"/>
          <p:cNvSpPr>
            <a:spLocks noGrp="1"/>
          </p:cNvSpPr>
          <p:nvPr>
            <p:ph type="sldNum" sz="quarter" idx="12"/>
          </p:nvPr>
        </p:nvSpPr>
        <p:spPr/>
        <p:txBody>
          <a:bodyPr/>
          <a:lstStyle/>
          <a:p>
            <a:fld id="{3862EE38-F75A-9448-8243-6101B2857D65}" type="slidenum">
              <a:rPr lang="ja-JP" altLang="en-US" smtClean="0"/>
              <a:pPr/>
              <a:t>46</a:t>
            </a:fld>
            <a:endParaRPr lang="ja-JP" altLang="en-US"/>
          </a:p>
        </p:txBody>
      </p:sp>
      <p:sp>
        <p:nvSpPr>
          <p:cNvPr id="16" name="角丸四角形 22">
            <a:extLst>
              <a:ext uri="{FF2B5EF4-FFF2-40B4-BE49-F238E27FC236}">
                <a16:creationId xmlns:a16="http://schemas.microsoft.com/office/drawing/2014/main" id="{C2EF1B84-2D78-8947-A947-1D86B6BF288B}"/>
              </a:ext>
            </a:extLst>
          </p:cNvPr>
          <p:cNvSpPr/>
          <p:nvPr/>
        </p:nvSpPr>
        <p:spPr>
          <a:xfrm>
            <a:off x="4178546" y="4356548"/>
            <a:ext cx="1783523" cy="1669238"/>
          </a:xfrm>
          <a:prstGeom prst="roundRect">
            <a:avLst/>
          </a:prstGeom>
          <a:pattFill prst="wdUpDiag">
            <a:fgClr>
              <a:schemeClr val="tx1"/>
            </a:fgClr>
            <a:bgClr>
              <a:schemeClr val="accent2"/>
            </a:bgClr>
          </a:patt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0" name="角丸四角形 20">
            <a:extLst>
              <a:ext uri="{FF2B5EF4-FFF2-40B4-BE49-F238E27FC236}">
                <a16:creationId xmlns:a16="http://schemas.microsoft.com/office/drawing/2014/main" id="{06A807A8-089D-214E-B224-6A3601BA52F7}"/>
              </a:ext>
            </a:extLst>
          </p:cNvPr>
          <p:cNvSpPr/>
          <p:nvPr/>
        </p:nvSpPr>
        <p:spPr>
          <a:xfrm>
            <a:off x="6209871" y="4368008"/>
            <a:ext cx="2603716" cy="1664947"/>
          </a:xfrm>
          <a:prstGeom prst="roundRect">
            <a:avLst/>
          </a:prstGeom>
          <a:pattFill prst="wdUpDiag">
            <a:fgClr>
              <a:schemeClr val="tx1"/>
            </a:fgClr>
            <a:bgClr>
              <a:schemeClr val="accent2"/>
            </a:bgClr>
          </a:patt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4" name="テキスト ボックス 12">
            <a:extLst>
              <a:ext uri="{FF2B5EF4-FFF2-40B4-BE49-F238E27FC236}">
                <a16:creationId xmlns:a16="http://schemas.microsoft.com/office/drawing/2014/main" id="{4F87CDBF-C2D9-AB4F-ACEF-66A740CBC87A}"/>
              </a:ext>
            </a:extLst>
          </p:cNvPr>
          <p:cNvSpPr txBox="1"/>
          <p:nvPr/>
        </p:nvSpPr>
        <p:spPr>
          <a:xfrm>
            <a:off x="6539940" y="3956752"/>
            <a:ext cx="1920719"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25" name="テキスト ボックス 13">
            <a:extLst>
              <a:ext uri="{FF2B5EF4-FFF2-40B4-BE49-F238E27FC236}">
                <a16:creationId xmlns:a16="http://schemas.microsoft.com/office/drawing/2014/main" id="{C5F66E8A-2968-4546-AC0A-794CF068034D}"/>
              </a:ext>
            </a:extLst>
          </p:cNvPr>
          <p:cNvSpPr txBox="1"/>
          <p:nvPr/>
        </p:nvSpPr>
        <p:spPr>
          <a:xfrm>
            <a:off x="4662983" y="4845993"/>
            <a:ext cx="814647"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sp>
        <p:nvSpPr>
          <p:cNvPr id="26" name="テキスト ボックス 14">
            <a:extLst>
              <a:ext uri="{FF2B5EF4-FFF2-40B4-BE49-F238E27FC236}">
                <a16:creationId xmlns:a16="http://schemas.microsoft.com/office/drawing/2014/main" id="{D31D36AC-D77F-7A48-8F32-6FD6C4AEC727}"/>
              </a:ext>
            </a:extLst>
          </p:cNvPr>
          <p:cNvSpPr txBox="1"/>
          <p:nvPr/>
        </p:nvSpPr>
        <p:spPr>
          <a:xfrm>
            <a:off x="6484636" y="4645938"/>
            <a:ext cx="2031325" cy="461665"/>
          </a:xfrm>
          <a:prstGeom prst="rect">
            <a:avLst/>
          </a:prstGeom>
          <a:solidFill>
            <a:schemeClr val="bg1"/>
          </a:solidFill>
          <a:ln w="22225">
            <a:solidFill>
              <a:schemeClr val="tx1"/>
            </a:solidFill>
          </a:ln>
        </p:spPr>
        <p:txBody>
          <a:bodyPr wrap="square" rtlCol="0">
            <a:spAutoFit/>
          </a:bodyPr>
          <a:lstStyle/>
          <a:p>
            <a:r>
              <a:rPr kumimoji="1" lang="ja-JP" altLang="en-US" sz="2400" b="1"/>
              <a:t>エージェント</a:t>
            </a:r>
          </a:p>
        </p:txBody>
      </p:sp>
      <p:cxnSp>
        <p:nvCxnSpPr>
          <p:cNvPr id="27" name="直線矢印コネクタ 16">
            <a:extLst>
              <a:ext uri="{FF2B5EF4-FFF2-40B4-BE49-F238E27FC236}">
                <a16:creationId xmlns:a16="http://schemas.microsoft.com/office/drawing/2014/main" id="{0B80A891-7172-F740-9724-72EE83F51A9B}"/>
              </a:ext>
            </a:extLst>
          </p:cNvPr>
          <p:cNvCxnSpPr>
            <a:cxnSpLocks/>
            <a:stCxn id="26" idx="2"/>
            <a:endCxn id="28" idx="0"/>
          </p:cNvCxnSpPr>
          <p:nvPr/>
        </p:nvCxnSpPr>
        <p:spPr>
          <a:xfrm>
            <a:off x="7500299" y="5107603"/>
            <a:ext cx="1" cy="355587"/>
          </a:xfrm>
          <a:prstGeom prst="straightConnector1">
            <a:avLst/>
          </a:prstGeom>
          <a:ln w="47625">
            <a:solidFill>
              <a:schemeClr val="accent4">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17">
            <a:extLst>
              <a:ext uri="{FF2B5EF4-FFF2-40B4-BE49-F238E27FC236}">
                <a16:creationId xmlns:a16="http://schemas.microsoft.com/office/drawing/2014/main" id="{946A5528-126E-774F-BF39-A6EFBD8F34F0}"/>
              </a:ext>
            </a:extLst>
          </p:cNvPr>
          <p:cNvSpPr txBox="1"/>
          <p:nvPr/>
        </p:nvSpPr>
        <p:spPr>
          <a:xfrm>
            <a:off x="6946302" y="5463190"/>
            <a:ext cx="1107996" cy="461665"/>
          </a:xfrm>
          <a:prstGeom prst="rect">
            <a:avLst/>
          </a:prstGeom>
          <a:solidFill>
            <a:schemeClr val="bg1"/>
          </a:solidFill>
          <a:ln w="22225">
            <a:solidFill>
              <a:schemeClr val="tx1"/>
            </a:solidFill>
          </a:ln>
        </p:spPr>
        <p:txBody>
          <a:bodyPr wrap="square" rtlCol="0">
            <a:spAutoFit/>
          </a:bodyPr>
          <a:lstStyle/>
          <a:p>
            <a:r>
              <a:rPr lang="ja-JP" altLang="en-US" sz="2400" b="1"/>
              <a:t>メモリ</a:t>
            </a:r>
            <a:endParaRPr kumimoji="1" lang="ja-JP" altLang="en-US" sz="2400" b="1"/>
          </a:p>
        </p:txBody>
      </p:sp>
      <p:cxnSp>
        <p:nvCxnSpPr>
          <p:cNvPr id="29" name="直線矢印コネクタ 18">
            <a:extLst>
              <a:ext uri="{FF2B5EF4-FFF2-40B4-BE49-F238E27FC236}">
                <a16:creationId xmlns:a16="http://schemas.microsoft.com/office/drawing/2014/main" id="{C967CDF9-0239-C74D-A946-7D05A50C9C68}"/>
              </a:ext>
            </a:extLst>
          </p:cNvPr>
          <p:cNvCxnSpPr>
            <a:stCxn id="25" idx="3"/>
            <a:endCxn id="26" idx="1"/>
          </p:cNvCxnSpPr>
          <p:nvPr/>
        </p:nvCxnSpPr>
        <p:spPr>
          <a:xfrm flipV="1">
            <a:off x="5477630" y="4876771"/>
            <a:ext cx="1007006" cy="230832"/>
          </a:xfrm>
          <a:prstGeom prst="straightConnector1">
            <a:avLst/>
          </a:prstGeom>
          <a:ln w="47625">
            <a:solidFill>
              <a:schemeClr val="accent4">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1">
            <a:extLst>
              <a:ext uri="{FF2B5EF4-FFF2-40B4-BE49-F238E27FC236}">
                <a16:creationId xmlns:a16="http://schemas.microsoft.com/office/drawing/2014/main" id="{FDF25034-5EB4-4A48-BE88-852AC283B63E}"/>
              </a:ext>
            </a:extLst>
          </p:cNvPr>
          <p:cNvSpPr txBox="1"/>
          <p:nvPr/>
        </p:nvSpPr>
        <p:spPr>
          <a:xfrm>
            <a:off x="4375111" y="3956752"/>
            <a:ext cx="1390389"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Tree>
    <p:extLst>
      <p:ext uri="{BB962C8B-B14F-4D97-AF65-F5344CB8AC3E}">
        <p14:creationId xmlns:p14="http://schemas.microsoft.com/office/powerpoint/2010/main" val="27549017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テキスト ボックス 13">
            <a:extLst>
              <a:ext uri="{FF2B5EF4-FFF2-40B4-BE49-F238E27FC236}">
                <a16:creationId xmlns:a16="http://schemas.microsoft.com/office/drawing/2014/main" id="{09801472-F286-6B47-851C-E368F8872FB4}"/>
              </a:ext>
            </a:extLst>
          </p:cNvPr>
          <p:cNvSpPr txBox="1"/>
          <p:nvPr/>
        </p:nvSpPr>
        <p:spPr>
          <a:xfrm>
            <a:off x="4329012" y="4670575"/>
            <a:ext cx="2317174" cy="1622440"/>
          </a:xfrm>
          <a:prstGeom prst="rect">
            <a:avLst/>
          </a:prstGeom>
          <a:solidFill>
            <a:schemeClr val="bg1"/>
          </a:solidFill>
          <a:ln w="22225">
            <a:solidFill>
              <a:schemeClr val="tx1"/>
            </a:solidFill>
          </a:ln>
        </p:spPr>
        <p:txBody>
          <a:bodyPr wrap="square" rtlCol="0">
            <a:spAutoFit/>
          </a:bodyPr>
          <a:lstStyle/>
          <a:p>
            <a:pPr algn="just"/>
            <a:endParaRPr kumimoji="1" lang="ja-JP" altLang="en-US" sz="2800" b="1"/>
          </a:p>
        </p:txBody>
      </p:sp>
      <p:sp>
        <p:nvSpPr>
          <p:cNvPr id="2" name="Title 1">
            <a:extLst>
              <a:ext uri="{FF2B5EF4-FFF2-40B4-BE49-F238E27FC236}">
                <a16:creationId xmlns:a16="http://schemas.microsoft.com/office/drawing/2014/main" id="{DFF1735C-FC09-234D-9B62-F7209693875A}"/>
              </a:ext>
            </a:extLst>
          </p:cNvPr>
          <p:cNvSpPr>
            <a:spLocks noGrp="1"/>
          </p:cNvSpPr>
          <p:nvPr>
            <p:ph type="title"/>
          </p:nvPr>
        </p:nvSpPr>
        <p:spPr/>
        <p:txBody>
          <a:bodyPr/>
          <a:lstStyle/>
          <a:p>
            <a:r>
              <a:rPr lang="en-JP" dirty="0"/>
              <a:t>OSデータの解析</a:t>
            </a:r>
          </a:p>
        </p:txBody>
      </p:sp>
      <p:sp>
        <p:nvSpPr>
          <p:cNvPr id="3" name="Content Placeholder 2">
            <a:extLst>
              <a:ext uri="{FF2B5EF4-FFF2-40B4-BE49-F238E27FC236}">
                <a16:creationId xmlns:a16="http://schemas.microsoft.com/office/drawing/2014/main" id="{08DD4BE6-5E5D-EF4B-A63E-92A66270FD6B}"/>
              </a:ext>
            </a:extLst>
          </p:cNvPr>
          <p:cNvSpPr>
            <a:spLocks noGrp="1"/>
          </p:cNvSpPr>
          <p:nvPr>
            <p:ph idx="1"/>
          </p:nvPr>
        </p:nvSpPr>
        <p:spPr/>
        <p:txBody>
          <a:bodyPr/>
          <a:lstStyle/>
          <a:p>
            <a:r>
              <a:rPr lang="en-US" altLang="ja-JP" dirty="0"/>
              <a:t>IDS</a:t>
            </a:r>
            <a:r>
              <a:rPr lang="ja-JP" altLang="en-US"/>
              <a:t>は取得したメモリデータに含まれる</a:t>
            </a:r>
            <a:r>
              <a:rPr lang="en-US" altLang="ja-JP" dirty="0"/>
              <a:t>OS</a:t>
            </a:r>
            <a:r>
              <a:rPr lang="ja-JP" altLang="en-US"/>
              <a:t>データを解析</a:t>
            </a:r>
            <a:endParaRPr lang="en-US" altLang="ja-JP" dirty="0"/>
          </a:p>
          <a:p>
            <a:pPr lvl="1"/>
            <a:r>
              <a:rPr lang="ja-JP" altLang="en-US"/>
              <a:t>例：</a:t>
            </a:r>
            <a:r>
              <a:rPr lang="en-US" altLang="ja-JP" dirty="0"/>
              <a:t>VM</a:t>
            </a:r>
            <a:r>
              <a:rPr lang="ja-JP" altLang="en-US"/>
              <a:t>内で実行されているプロセスの情報</a:t>
            </a:r>
            <a:endParaRPr lang="en-US" altLang="ja-JP" dirty="0"/>
          </a:p>
          <a:p>
            <a:pPr lvl="1"/>
            <a:r>
              <a:rPr lang="ja-JP" altLang="en-US"/>
              <a:t>複雑な</a:t>
            </a:r>
            <a:r>
              <a:rPr lang="en-US" altLang="ja-JP" dirty="0"/>
              <a:t>OS</a:t>
            </a:r>
            <a:r>
              <a:rPr lang="ja-JP" altLang="en-US"/>
              <a:t>のデータ構造を解析する</a:t>
            </a:r>
            <a:r>
              <a:rPr lang="en-US" altLang="ja-JP" dirty="0"/>
              <a:t>IDS</a:t>
            </a:r>
            <a:r>
              <a:rPr lang="ja-JP" altLang="en-US"/>
              <a:t>の開発は容易ではない</a:t>
            </a:r>
            <a:endParaRPr lang="en-US" altLang="ja-JP" dirty="0"/>
          </a:p>
          <a:p>
            <a:r>
              <a:rPr lang="en-US" altLang="ja-JP" dirty="0" err="1"/>
              <a:t>LLView</a:t>
            </a:r>
            <a:r>
              <a:rPr lang="en-US" altLang="ja-JP" dirty="0"/>
              <a:t> [Ozaki et al.'19]</a:t>
            </a:r>
            <a:r>
              <a:rPr lang="ja-JP" altLang="en-US"/>
              <a:t>を</a:t>
            </a:r>
            <a:r>
              <a:rPr lang="en-US" altLang="ja-JP" dirty="0" err="1"/>
              <a:t>SEVmonitor</a:t>
            </a:r>
            <a:r>
              <a:rPr lang="ja-JP" altLang="en-US"/>
              <a:t>に対応させて利用</a:t>
            </a:r>
            <a:endParaRPr lang="en-US" altLang="ja-JP" dirty="0"/>
          </a:p>
          <a:p>
            <a:pPr lvl="1"/>
            <a:r>
              <a:rPr lang="en-US" altLang="ja-JP" dirty="0"/>
              <a:t>OS</a:t>
            </a:r>
            <a:r>
              <a:rPr lang="ja-JP" altLang="en-US"/>
              <a:t>のソースコードを用いてオフロード実行できる</a:t>
            </a:r>
            <a:r>
              <a:rPr lang="en-US" altLang="ja-JP" dirty="0"/>
              <a:t>IDS</a:t>
            </a:r>
            <a:r>
              <a:rPr lang="ja-JP" altLang="en-US"/>
              <a:t>を開発</a:t>
            </a:r>
            <a:endParaRPr lang="en-US" altLang="ja-JP" dirty="0"/>
          </a:p>
          <a:p>
            <a:pPr lvl="1"/>
            <a:r>
              <a:rPr lang="en-JP" dirty="0"/>
              <a:t>OSデータにアクセスする箇所をエージェントとの通信に置き換え</a:t>
            </a:r>
          </a:p>
        </p:txBody>
      </p:sp>
      <p:sp>
        <p:nvSpPr>
          <p:cNvPr id="4" name="Slide Number Placeholder 3">
            <a:extLst>
              <a:ext uri="{FF2B5EF4-FFF2-40B4-BE49-F238E27FC236}">
                <a16:creationId xmlns:a16="http://schemas.microsoft.com/office/drawing/2014/main" id="{0A696667-0092-B442-919F-D554AFA2E23A}"/>
              </a:ext>
            </a:extLst>
          </p:cNvPr>
          <p:cNvSpPr>
            <a:spLocks noGrp="1"/>
          </p:cNvSpPr>
          <p:nvPr>
            <p:ph type="sldNum" sz="quarter" idx="12"/>
          </p:nvPr>
        </p:nvSpPr>
        <p:spPr/>
        <p:txBody>
          <a:bodyPr/>
          <a:lstStyle/>
          <a:p>
            <a:fld id="{3862EE38-F75A-9448-8243-6101B2857D65}" type="slidenum">
              <a:rPr lang="ja-JP" altLang="en-US" smtClean="0"/>
              <a:pPr/>
              <a:t>47</a:t>
            </a:fld>
            <a:endParaRPr lang="ja-JP" altLang="en-US" dirty="0"/>
          </a:p>
        </p:txBody>
      </p:sp>
      <p:sp>
        <p:nvSpPr>
          <p:cNvPr id="5" name="テキスト ボックス 13">
            <a:extLst>
              <a:ext uri="{FF2B5EF4-FFF2-40B4-BE49-F238E27FC236}">
                <a16:creationId xmlns:a16="http://schemas.microsoft.com/office/drawing/2014/main" id="{27045352-65AC-7A47-A66D-0EFD98E665C9}"/>
              </a:ext>
            </a:extLst>
          </p:cNvPr>
          <p:cNvSpPr txBox="1"/>
          <p:nvPr/>
        </p:nvSpPr>
        <p:spPr>
          <a:xfrm>
            <a:off x="1509761" y="4881630"/>
            <a:ext cx="1770190" cy="1200329"/>
          </a:xfrm>
          <a:prstGeom prst="rect">
            <a:avLst/>
          </a:prstGeom>
          <a:solidFill>
            <a:schemeClr val="bg1"/>
          </a:solidFill>
          <a:ln w="22225">
            <a:solidFill>
              <a:schemeClr val="tx1"/>
            </a:solidFill>
          </a:ln>
        </p:spPr>
        <p:txBody>
          <a:bodyPr wrap="square" rtlCol="0">
            <a:spAutoFit/>
          </a:bodyPr>
          <a:lstStyle/>
          <a:p>
            <a:pPr algn="ctr"/>
            <a:r>
              <a:rPr kumimoji="1" lang="en-US" altLang="ja-JP" sz="2400" b="1" dirty="0"/>
              <a:t>OS</a:t>
            </a:r>
            <a:r>
              <a:rPr kumimoji="1" lang="ja-JP" altLang="en-US" sz="2400" b="1"/>
              <a:t>データを監視する</a:t>
            </a:r>
            <a:r>
              <a:rPr kumimoji="1" lang="en-US" altLang="ja-JP" sz="2400" b="1" dirty="0"/>
              <a:t>IDS</a:t>
            </a:r>
            <a:endParaRPr kumimoji="1" lang="ja-JP" altLang="en-US" sz="2400" b="1"/>
          </a:p>
        </p:txBody>
      </p:sp>
      <p:sp>
        <p:nvSpPr>
          <p:cNvPr id="7" name="テキスト ボックス 13">
            <a:extLst>
              <a:ext uri="{FF2B5EF4-FFF2-40B4-BE49-F238E27FC236}">
                <a16:creationId xmlns:a16="http://schemas.microsoft.com/office/drawing/2014/main" id="{E1E5C4F2-5999-8441-A918-3ABFA94247AF}"/>
              </a:ext>
            </a:extLst>
          </p:cNvPr>
          <p:cNvSpPr txBox="1"/>
          <p:nvPr/>
        </p:nvSpPr>
        <p:spPr>
          <a:xfrm>
            <a:off x="7622898" y="4881630"/>
            <a:ext cx="2174246" cy="1200329"/>
          </a:xfrm>
          <a:prstGeom prst="rect">
            <a:avLst/>
          </a:prstGeom>
          <a:solidFill>
            <a:schemeClr val="bg1"/>
          </a:solidFill>
          <a:ln w="22225">
            <a:solidFill>
              <a:schemeClr val="tx1"/>
            </a:solidFill>
          </a:ln>
        </p:spPr>
        <p:txBody>
          <a:bodyPr wrap="square" rtlCol="0">
            <a:spAutoFit/>
          </a:bodyPr>
          <a:lstStyle/>
          <a:p>
            <a:pPr algn="ctr"/>
            <a:r>
              <a:rPr kumimoji="1" lang="en-US" altLang="ja-JP" sz="2400" b="1" dirty="0"/>
              <a:t>VM</a:t>
            </a:r>
            <a:r>
              <a:rPr kumimoji="1" lang="ja-JP" altLang="en-US" sz="2400" b="1"/>
              <a:t>内の</a:t>
            </a:r>
            <a:r>
              <a:rPr kumimoji="1" lang="en-US" altLang="ja-JP" sz="2400" b="1" dirty="0"/>
              <a:t>OS</a:t>
            </a:r>
            <a:r>
              <a:rPr kumimoji="1" lang="ja-JP" altLang="en-US" sz="2400" b="1"/>
              <a:t>データにアクセスする</a:t>
            </a:r>
            <a:r>
              <a:rPr kumimoji="1" lang="en-US" altLang="ja-JP" sz="2400" b="1" dirty="0"/>
              <a:t>IDS</a:t>
            </a:r>
            <a:endParaRPr kumimoji="1" lang="ja-JP" altLang="en-US" sz="2400" b="1"/>
          </a:p>
        </p:txBody>
      </p:sp>
      <p:sp>
        <p:nvSpPr>
          <p:cNvPr id="10" name="テキスト ボックス 9">
            <a:extLst>
              <a:ext uri="{FF2B5EF4-FFF2-40B4-BE49-F238E27FC236}">
                <a16:creationId xmlns:a16="http://schemas.microsoft.com/office/drawing/2014/main" id="{F2EB0B60-2354-0A4B-9004-F80CEBD9C9B3}"/>
              </a:ext>
            </a:extLst>
          </p:cNvPr>
          <p:cNvSpPr txBox="1"/>
          <p:nvPr/>
        </p:nvSpPr>
        <p:spPr>
          <a:xfrm>
            <a:off x="4374902" y="4434528"/>
            <a:ext cx="1308371" cy="461665"/>
          </a:xfrm>
          <a:prstGeom prst="rect">
            <a:avLst/>
          </a:prstGeom>
          <a:solidFill>
            <a:schemeClr val="bg1"/>
          </a:solidFill>
        </p:spPr>
        <p:txBody>
          <a:bodyPr wrap="none" rtlCol="0">
            <a:spAutoFit/>
          </a:bodyPr>
          <a:lstStyle/>
          <a:p>
            <a:r>
              <a:rPr kumimoji="1" lang="en-US" altLang="ja-JP" sz="2400" b="1" dirty="0" err="1"/>
              <a:t>LLView</a:t>
            </a:r>
            <a:endParaRPr kumimoji="1" lang="ja-JP" altLang="en-US" sz="2400" b="1"/>
          </a:p>
        </p:txBody>
      </p:sp>
      <p:cxnSp>
        <p:nvCxnSpPr>
          <p:cNvPr id="12" name="直線矢印コネクタ 11">
            <a:extLst>
              <a:ext uri="{FF2B5EF4-FFF2-40B4-BE49-F238E27FC236}">
                <a16:creationId xmlns:a16="http://schemas.microsoft.com/office/drawing/2014/main" id="{FE0ECD4E-7529-EE41-9989-EE7F21781FF3}"/>
              </a:ext>
            </a:extLst>
          </p:cNvPr>
          <p:cNvCxnSpPr>
            <a:cxnSpLocks/>
            <a:stCxn id="5" idx="3"/>
            <a:endCxn id="9" idx="1"/>
          </p:cNvCxnSpPr>
          <p:nvPr/>
        </p:nvCxnSpPr>
        <p:spPr>
          <a:xfrm>
            <a:off x="3279951" y="5481795"/>
            <a:ext cx="1049061"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FE548AC8-D22D-B34A-975B-4DA94AB5E2A2}"/>
              </a:ext>
            </a:extLst>
          </p:cNvPr>
          <p:cNvCxnSpPr>
            <a:cxnSpLocks/>
            <a:stCxn id="9" idx="3"/>
            <a:endCxn id="7" idx="1"/>
          </p:cNvCxnSpPr>
          <p:nvPr/>
        </p:nvCxnSpPr>
        <p:spPr>
          <a:xfrm>
            <a:off x="6646186" y="5481795"/>
            <a:ext cx="976712"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8C8B0D08-1C27-0B45-8781-A7925582A061}"/>
              </a:ext>
            </a:extLst>
          </p:cNvPr>
          <p:cNvSpPr/>
          <p:nvPr/>
        </p:nvSpPr>
        <p:spPr>
          <a:xfrm>
            <a:off x="4848712" y="5127634"/>
            <a:ext cx="1367257" cy="811221"/>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JP" b="1" dirty="0">
                <a:solidFill>
                  <a:schemeClr val="tx1"/>
                </a:solidFill>
              </a:rPr>
              <a:t>プログラム</a:t>
            </a:r>
          </a:p>
          <a:p>
            <a:pPr algn="ctr"/>
            <a:r>
              <a:rPr lang="en-JP" b="1" dirty="0">
                <a:solidFill>
                  <a:schemeClr val="tx1"/>
                </a:solidFill>
              </a:rPr>
              <a:t>変換</a:t>
            </a:r>
          </a:p>
        </p:txBody>
      </p:sp>
    </p:spTree>
    <p:extLst>
      <p:ext uri="{BB962C8B-B14F-4D97-AF65-F5344CB8AC3E}">
        <p14:creationId xmlns:p14="http://schemas.microsoft.com/office/powerpoint/2010/main" val="38796861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688297" y="483858"/>
            <a:ext cx="11074211" cy="830588"/>
          </a:xfrm>
        </p:spPr>
        <p:txBody>
          <a:bodyPr>
            <a:normAutofit fontScale="90000"/>
          </a:bodyPr>
          <a:lstStyle/>
          <a:p>
            <a:r>
              <a:rPr lang="en-JP" dirty="0"/>
              <a:t>OSバージョン情報の取得性能 (</a:t>
            </a:r>
            <a:r>
              <a:rPr lang="en-US" dirty="0" err="1"/>
              <a:t>共有メモリ</a:t>
            </a:r>
            <a:r>
              <a:rPr lang="en-US" dirty="0"/>
              <a:t>)</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688298" y="1525004"/>
            <a:ext cx="10515600" cy="4433844"/>
          </a:xfrm>
        </p:spPr>
        <p:txBody>
          <a:bodyPr>
            <a:normAutofit/>
          </a:bodyPr>
          <a:lstStyle/>
          <a:p>
            <a:r>
              <a:rPr lang="en-US" altLang="ja-JP" dirty="0"/>
              <a:t>TCP</a:t>
            </a:r>
            <a:r>
              <a:rPr lang="ja-JP" altLang="en-US"/>
              <a:t>通信のブロッキングモードよりも共有メモリの方がさらに</a:t>
            </a:r>
            <a:r>
              <a:rPr lang="en-US" altLang="ja-JP" dirty="0"/>
              <a:t>1.0 </a:t>
            </a:r>
            <a:r>
              <a:rPr lang="en-US" altLang="ja-JP" dirty="0" err="1"/>
              <a:t>ms</a:t>
            </a:r>
            <a:r>
              <a:rPr lang="ja-JP" altLang="en-US"/>
              <a:t>高速</a:t>
            </a:r>
          </a:p>
          <a:p>
            <a:pPr lvl="1"/>
            <a:r>
              <a:rPr lang="ja-JP" altLang="en-US"/>
              <a:t>スリープを入れたために</a:t>
            </a:r>
            <a:r>
              <a:rPr lang="en-US" altLang="ja-JP" dirty="0"/>
              <a:t>380μs</a:t>
            </a:r>
            <a:r>
              <a:rPr lang="ja-JP" altLang="en-US"/>
              <a:t>増加</a:t>
            </a:r>
            <a:endParaRPr lang="en-US" altLang="ja-JP" dirty="0"/>
          </a:p>
          <a:p>
            <a:pPr lvl="2"/>
            <a:r>
              <a:rPr lang="ja-JP" altLang="en-US"/>
              <a:t>相対的に影響が大きいが、</a:t>
            </a:r>
            <a:r>
              <a:rPr lang="en-US" altLang="ja-JP" dirty="0"/>
              <a:t>200μs</a:t>
            </a:r>
            <a:r>
              <a:rPr lang="ja-JP" altLang="en-US"/>
              <a:t>より短くすると</a:t>
            </a:r>
            <a:r>
              <a:rPr lang="en-US" altLang="ja-JP" dirty="0"/>
              <a:t>CPU</a:t>
            </a:r>
            <a:r>
              <a:rPr lang="ja-JP" altLang="en-US"/>
              <a:t>使用率が急激に上昇</a:t>
            </a:r>
            <a:endParaRPr lang="en-US" altLang="ja-JP" dirty="0"/>
          </a:p>
          <a:p>
            <a:pPr lvl="2"/>
            <a:r>
              <a:rPr lang="en-US" altLang="ja-JP" dirty="0" err="1"/>
              <a:t>ivshmem</a:t>
            </a:r>
            <a:r>
              <a:rPr lang="ja-JP" altLang="en-US"/>
              <a:t>の割り込み機能を利用できれば待ち時間を減らせる可能性</a:t>
            </a:r>
          </a:p>
          <a:p>
            <a:pPr lvl="1"/>
            <a:r>
              <a:rPr lang="ja-JP" altLang="en-US"/>
              <a:t>暗号化のオーバヘッドは</a:t>
            </a:r>
            <a:r>
              <a:rPr lang="en-US" altLang="ja-JP" dirty="0"/>
              <a:t>350μs</a:t>
            </a:r>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a:xfrm>
            <a:off x="8610600" y="6356350"/>
            <a:ext cx="2743200" cy="365125"/>
          </a:xfrm>
        </p:spPr>
        <p:txBody>
          <a:bodyPr/>
          <a:lstStyle/>
          <a:p>
            <a:fld id="{3862EE38-F75A-9448-8243-6101B2857D65}" type="slidenum">
              <a:rPr lang="ja-JP" altLang="en-US" smtClean="0"/>
              <a:pPr/>
              <a:t>48</a:t>
            </a:fld>
            <a:endParaRPr lang="ja-JP" altLang="en-US" dirty="0"/>
          </a:p>
        </p:txBody>
      </p:sp>
      <p:graphicFrame>
        <p:nvGraphicFramePr>
          <p:cNvPr id="12" name="グラフ 11">
            <a:extLst>
              <a:ext uri="{FF2B5EF4-FFF2-40B4-BE49-F238E27FC236}">
                <a16:creationId xmlns:a16="http://schemas.microsoft.com/office/drawing/2014/main" id="{A8BD8253-8A34-8B47-9283-8770C6D6AF21}"/>
              </a:ext>
            </a:extLst>
          </p:cNvPr>
          <p:cNvGraphicFramePr>
            <a:graphicFrameLocks/>
          </p:cNvGraphicFramePr>
          <p:nvPr/>
        </p:nvGraphicFramePr>
        <p:xfrm>
          <a:off x="5448609" y="3867159"/>
          <a:ext cx="5418982" cy="293167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D820E21C-445D-A745-874D-69E2E55C8AF0}"/>
              </a:ext>
            </a:extLst>
          </p:cNvPr>
          <p:cNvGraphicFramePr>
            <a:graphicFrameLocks/>
          </p:cNvGraphicFramePr>
          <p:nvPr/>
        </p:nvGraphicFramePr>
        <p:xfrm>
          <a:off x="723401" y="3977987"/>
          <a:ext cx="4690106" cy="287707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900922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CF7ACA-1EFC-B74B-AABF-E839743E195C}"/>
              </a:ext>
            </a:extLst>
          </p:cNvPr>
          <p:cNvSpPr>
            <a:spLocks noGrp="1"/>
          </p:cNvSpPr>
          <p:nvPr>
            <p:ph type="title"/>
          </p:nvPr>
        </p:nvSpPr>
        <p:spPr/>
        <p:txBody>
          <a:bodyPr/>
          <a:lstStyle/>
          <a:p>
            <a:r>
              <a:rPr kumimoji="1" lang="en-US" altLang="ja-JP" dirty="0"/>
              <a:t>OS</a:t>
            </a:r>
            <a:r>
              <a:rPr kumimoji="1" lang="ja-JP" altLang="en-US"/>
              <a:t>のバージョン情報の取得の内訳</a:t>
            </a:r>
          </a:p>
        </p:txBody>
      </p:sp>
      <p:sp>
        <p:nvSpPr>
          <p:cNvPr id="3" name="コンテンツ プレースホルダー 2">
            <a:extLst>
              <a:ext uri="{FF2B5EF4-FFF2-40B4-BE49-F238E27FC236}">
                <a16:creationId xmlns:a16="http://schemas.microsoft.com/office/drawing/2014/main" id="{BE9DD350-47F1-0742-8337-9A720709CDE4}"/>
              </a:ext>
            </a:extLst>
          </p:cNvPr>
          <p:cNvSpPr>
            <a:spLocks noGrp="1"/>
          </p:cNvSpPr>
          <p:nvPr>
            <p:ph idx="1"/>
          </p:nvPr>
        </p:nvSpPr>
        <p:spPr/>
        <p:txBody>
          <a:bodyPr/>
          <a:lstStyle/>
          <a:p>
            <a:r>
              <a:rPr kumimoji="1" lang="ja-JP" altLang="en-US"/>
              <a:t>監視対象</a:t>
            </a:r>
            <a:r>
              <a:rPr kumimoji="1" lang="en-US" altLang="ja-JP" dirty="0"/>
              <a:t>VM</a:t>
            </a:r>
            <a:r>
              <a:rPr kumimoji="1" lang="ja-JP" altLang="en-US"/>
              <a:t>からバージョン情報を取得する際の時間の内訳</a:t>
            </a:r>
            <a:endParaRPr kumimoji="1" lang="en-US" altLang="ja-JP" dirty="0"/>
          </a:p>
          <a:p>
            <a:pPr lvl="1"/>
            <a:r>
              <a:rPr lang="ja-JP" altLang="en-US"/>
              <a:t>エージェントから受信したメモリデータを読み取るための</a:t>
            </a:r>
            <a:r>
              <a:rPr lang="en-US" altLang="ja-JP" dirty="0"/>
              <a:t>read</a:t>
            </a:r>
            <a:r>
              <a:rPr lang="ja-JP" altLang="en-US"/>
              <a:t>に</a:t>
            </a:r>
            <a:br>
              <a:rPr lang="en-US" altLang="ja-JP" dirty="0"/>
            </a:br>
            <a:r>
              <a:rPr lang="ja-JP" altLang="en-US"/>
              <a:t>時間がかかっている</a:t>
            </a:r>
            <a:endParaRPr lang="en-US" altLang="ja-JP" dirty="0"/>
          </a:p>
          <a:p>
            <a:pPr lvl="1"/>
            <a:r>
              <a:rPr lang="ja-JP" altLang="en-US"/>
              <a:t>エージェントの処理を待っている時間が大きい</a:t>
            </a:r>
            <a:endParaRPr kumimoji="1" lang="ja-JP" altLang="en-US"/>
          </a:p>
        </p:txBody>
      </p:sp>
      <p:sp>
        <p:nvSpPr>
          <p:cNvPr id="4" name="スライド番号プレースホルダー 3">
            <a:extLst>
              <a:ext uri="{FF2B5EF4-FFF2-40B4-BE49-F238E27FC236}">
                <a16:creationId xmlns:a16="http://schemas.microsoft.com/office/drawing/2014/main" id="{A46F9CE9-2A2A-1E43-8187-1D93D193FF98}"/>
              </a:ext>
            </a:extLst>
          </p:cNvPr>
          <p:cNvSpPr>
            <a:spLocks noGrp="1"/>
          </p:cNvSpPr>
          <p:nvPr>
            <p:ph type="sldNum" sz="quarter" idx="12"/>
          </p:nvPr>
        </p:nvSpPr>
        <p:spPr/>
        <p:txBody>
          <a:bodyPr/>
          <a:lstStyle/>
          <a:p>
            <a:fld id="{3862EE38-F75A-9448-8243-6101B2857D65}" type="slidenum">
              <a:rPr lang="ja-JP" altLang="en-US" smtClean="0"/>
              <a:pPr/>
              <a:t>49</a:t>
            </a:fld>
            <a:endParaRPr lang="ja-JP" altLang="en-US" dirty="0"/>
          </a:p>
        </p:txBody>
      </p:sp>
      <p:graphicFrame>
        <p:nvGraphicFramePr>
          <p:cNvPr id="5" name="グラフ 4">
            <a:extLst>
              <a:ext uri="{FF2B5EF4-FFF2-40B4-BE49-F238E27FC236}">
                <a16:creationId xmlns:a16="http://schemas.microsoft.com/office/drawing/2014/main" id="{DF3CEAFD-C26A-E94A-80D7-AEEBEFEE40BB}"/>
              </a:ext>
            </a:extLst>
          </p:cNvPr>
          <p:cNvGraphicFramePr>
            <a:graphicFrameLocks/>
          </p:cNvGraphicFramePr>
          <p:nvPr>
            <p:extLst>
              <p:ext uri="{D42A27DB-BD31-4B8C-83A1-F6EECF244321}">
                <p14:modId xmlns:p14="http://schemas.microsoft.com/office/powerpoint/2010/main" val="2663841730"/>
              </p:ext>
            </p:extLst>
          </p:nvPr>
        </p:nvGraphicFramePr>
        <p:xfrm>
          <a:off x="2206521" y="3312826"/>
          <a:ext cx="7342213" cy="34086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13132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A7FF79-6E7A-AD4E-8D8D-FE37C525935B}"/>
              </a:ext>
            </a:extLst>
          </p:cNvPr>
          <p:cNvSpPr>
            <a:spLocks noGrp="1"/>
          </p:cNvSpPr>
          <p:nvPr>
            <p:ph type="title"/>
          </p:nvPr>
        </p:nvSpPr>
        <p:spPr/>
        <p:txBody>
          <a:bodyPr/>
          <a:lstStyle/>
          <a:p>
            <a:r>
              <a:rPr lang="en-US" altLang="ja-JP"/>
              <a:t>SEV</a:t>
            </a:r>
            <a:r>
              <a:rPr lang="ja-JP" altLang="en-US"/>
              <a:t>で暗号化された</a:t>
            </a:r>
            <a:r>
              <a:rPr lang="en-US" altLang="ja-JP"/>
              <a:t>VM</a:t>
            </a:r>
            <a:r>
              <a:rPr lang="ja-JP" altLang="en-US"/>
              <a:t>の監視</a:t>
            </a:r>
          </a:p>
        </p:txBody>
      </p:sp>
      <p:sp>
        <p:nvSpPr>
          <p:cNvPr id="3" name="コンテンツ プレースホルダー 2">
            <a:extLst>
              <a:ext uri="{FF2B5EF4-FFF2-40B4-BE49-F238E27FC236}">
                <a16:creationId xmlns:a16="http://schemas.microsoft.com/office/drawing/2014/main" id="{1D458B89-39DB-FB44-88BE-93CC2441B3D2}"/>
              </a:ext>
            </a:extLst>
          </p:cNvPr>
          <p:cNvSpPr>
            <a:spLocks noGrp="1"/>
          </p:cNvSpPr>
          <p:nvPr>
            <p:ph idx="1"/>
          </p:nvPr>
        </p:nvSpPr>
        <p:spPr/>
        <p:txBody>
          <a:bodyPr/>
          <a:lstStyle/>
          <a:p>
            <a:r>
              <a:rPr lang="en-US" altLang="ja-JP" dirty="0"/>
              <a:t>SEV</a:t>
            </a:r>
            <a:r>
              <a:rPr lang="ja-JP" altLang="en-US"/>
              <a:t>によってメモリが暗号化された</a:t>
            </a:r>
            <a:r>
              <a:rPr lang="en-US" altLang="ja-JP" dirty="0"/>
              <a:t>VM</a:t>
            </a:r>
            <a:r>
              <a:rPr lang="ja-JP" altLang="en-US"/>
              <a:t>は外から監視できない</a:t>
            </a:r>
            <a:endParaRPr lang="en-US" altLang="ja-JP" dirty="0"/>
          </a:p>
          <a:p>
            <a:pPr lvl="1"/>
            <a:r>
              <a:rPr lang="ja-JP" altLang="en-US"/>
              <a:t>オフロードされた</a:t>
            </a:r>
            <a:r>
              <a:rPr lang="en-JP" altLang="ja-JP" dirty="0"/>
              <a:t>IDS</a:t>
            </a:r>
            <a:r>
              <a:rPr lang="ja-JP" altLang="en-US"/>
              <a:t>は</a:t>
            </a:r>
            <a:r>
              <a:rPr lang="en-US" altLang="ja-JP" dirty="0"/>
              <a:t>VM</a:t>
            </a:r>
            <a:r>
              <a:rPr lang="ja-JP" altLang="en-US"/>
              <a:t>のメモリを解析することができない</a:t>
            </a:r>
            <a:endParaRPr lang="en-US" altLang="ja-JP" dirty="0"/>
          </a:p>
          <a:p>
            <a:pPr lvl="1"/>
            <a:r>
              <a:rPr lang="ja-JP" altLang="en-US"/>
              <a:t>暗号化されたメモリを</a:t>
            </a:r>
            <a:r>
              <a:rPr lang="en-JP" altLang="ja-JP" dirty="0"/>
              <a:t>VM</a:t>
            </a:r>
            <a:r>
              <a:rPr lang="ja-JP" altLang="en-JP"/>
              <a:t>の</a:t>
            </a:r>
            <a:r>
              <a:rPr lang="ja-JP" altLang="en-US"/>
              <a:t>外で復号する手段はない</a:t>
            </a:r>
            <a:endParaRPr lang="en-US" altLang="ja-JP" dirty="0"/>
          </a:p>
          <a:p>
            <a:r>
              <a:rPr lang="ja-JP" altLang="en-US"/>
              <a:t>監視できたとしても</a:t>
            </a:r>
            <a:r>
              <a:rPr lang="en-US" altLang="ja-JP" dirty="0"/>
              <a:t>IDS</a:t>
            </a:r>
            <a:r>
              <a:rPr lang="ja-JP" altLang="en-US"/>
              <a:t>経由で機密情報が漏洩する恐れがある</a:t>
            </a:r>
            <a:endParaRPr lang="en-US" altLang="ja-JP" dirty="0"/>
          </a:p>
          <a:p>
            <a:pPr lvl="1"/>
            <a:r>
              <a:rPr lang="en-US" altLang="ja-JP" dirty="0"/>
              <a:t>IDS</a:t>
            </a:r>
            <a:r>
              <a:rPr lang="ja-JP" altLang="en-US"/>
              <a:t>は</a:t>
            </a:r>
            <a:r>
              <a:rPr lang="en-US" altLang="ja-JP" dirty="0"/>
              <a:t>VM</a:t>
            </a:r>
            <a:r>
              <a:rPr lang="ja-JP" altLang="en-US"/>
              <a:t>のメモリ上の機密情報を取得することがある</a:t>
            </a:r>
            <a:endParaRPr lang="en-US" altLang="ja-JP" dirty="0"/>
          </a:p>
          <a:p>
            <a:pPr lvl="1"/>
            <a:r>
              <a:rPr lang="ja-JP" altLang="en-US"/>
              <a:t>内部犯は</a:t>
            </a:r>
            <a:r>
              <a:rPr lang="en-US" altLang="ja-JP" dirty="0"/>
              <a:t>IDS</a:t>
            </a:r>
            <a:r>
              <a:rPr lang="ja-JP" altLang="en-US"/>
              <a:t>を攻撃することで、その機密情報を取得できる</a:t>
            </a:r>
            <a:endParaRPr lang="en-US" altLang="ja-JP" dirty="0"/>
          </a:p>
          <a:p>
            <a:endParaRPr lang="en-US" altLang="ja-JP" dirty="0"/>
          </a:p>
        </p:txBody>
      </p:sp>
      <p:sp>
        <p:nvSpPr>
          <p:cNvPr id="18" name="スライド番号プレースホルダー 17"/>
          <p:cNvSpPr>
            <a:spLocks noGrp="1"/>
          </p:cNvSpPr>
          <p:nvPr>
            <p:ph type="sldNum" sz="quarter" idx="12"/>
          </p:nvPr>
        </p:nvSpPr>
        <p:spPr/>
        <p:txBody>
          <a:bodyPr/>
          <a:lstStyle/>
          <a:p>
            <a:fld id="{3862EE38-F75A-9448-8243-6101B2857D65}" type="slidenum">
              <a:rPr lang="ja-JP" altLang="en-US" smtClean="0"/>
              <a:pPr/>
              <a:t>5</a:t>
            </a:fld>
            <a:endParaRPr lang="ja-JP" altLang="en-US"/>
          </a:p>
        </p:txBody>
      </p:sp>
      <p:sp>
        <p:nvSpPr>
          <p:cNvPr id="20" name="Cloud">
            <a:extLst>
              <a:ext uri="{FF2B5EF4-FFF2-40B4-BE49-F238E27FC236}">
                <a16:creationId xmlns:a16="http://schemas.microsoft.com/office/drawing/2014/main" id="{55B767E5-B77F-3448-BB89-530DFA62CC22}"/>
              </a:ext>
            </a:extLst>
          </p:cNvPr>
          <p:cNvSpPr>
            <a:spLocks noChangeAspect="1" noEditPoints="1" noChangeArrowheads="1"/>
          </p:cNvSpPr>
          <p:nvPr/>
        </p:nvSpPr>
        <p:spPr bwMode="auto">
          <a:xfrm>
            <a:off x="1964823" y="4289723"/>
            <a:ext cx="7683007" cy="256827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bg1"/>
          </a:solidFill>
          <a:ln w="9525">
            <a:solidFill>
              <a:srgbClr val="000000"/>
            </a:solidFill>
            <a:miter lim="800000"/>
            <a:headEnd/>
            <a:tailEnd/>
          </a:ln>
          <a:effectLst>
            <a:outerShdw dist="107763" dir="2700000" algn="ctr" rotWithShape="0">
              <a:srgbClr val="808080"/>
            </a:outerShdw>
          </a:effectLst>
        </p:spPr>
        <p:txBody>
          <a:bodyPr anchor="ctr"/>
          <a:lstStyle/>
          <a:p>
            <a:pPr algn="ctr">
              <a:defRPr/>
            </a:pPr>
            <a:endParaRPr lang="en-US" altLang="ja-JP" dirty="0">
              <a:latin typeface="Arial" charset="0"/>
              <a:ea typeface="ＭＳ Ｐゴシック" charset="-128"/>
            </a:endParaRPr>
          </a:p>
        </p:txBody>
      </p:sp>
      <p:sp>
        <p:nvSpPr>
          <p:cNvPr id="21" name="テキスト ボックス 20">
            <a:extLst>
              <a:ext uri="{FF2B5EF4-FFF2-40B4-BE49-F238E27FC236}">
                <a16:creationId xmlns:a16="http://schemas.microsoft.com/office/drawing/2014/main" id="{64B4F301-6F62-9540-8C9C-098A5C528A2C}"/>
              </a:ext>
            </a:extLst>
          </p:cNvPr>
          <p:cNvSpPr txBox="1"/>
          <p:nvPr/>
        </p:nvSpPr>
        <p:spPr>
          <a:xfrm>
            <a:off x="6896700" y="4721281"/>
            <a:ext cx="1948882"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28" name="角丸四角形 27">
            <a:extLst>
              <a:ext uri="{FF2B5EF4-FFF2-40B4-BE49-F238E27FC236}">
                <a16:creationId xmlns:a16="http://schemas.microsoft.com/office/drawing/2014/main" id="{16B7C980-5011-C04A-A202-40F28F149691}"/>
              </a:ext>
            </a:extLst>
          </p:cNvPr>
          <p:cNvSpPr/>
          <p:nvPr/>
        </p:nvSpPr>
        <p:spPr>
          <a:xfrm>
            <a:off x="7102203" y="5185899"/>
            <a:ext cx="1477218" cy="999437"/>
          </a:xfrm>
          <a:prstGeom prst="roundRect">
            <a:avLst/>
          </a:prstGeom>
          <a:pattFill prst="pct10">
            <a:fgClr>
              <a:schemeClr val="tx1"/>
            </a:fgClr>
            <a:bgClr>
              <a:schemeClr val="accent2">
                <a:lumMod val="60000"/>
                <a:lumOff val="40000"/>
              </a:schemeClr>
            </a:bgClr>
          </a:pattFill>
          <a:ln w="5715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9" name="テキスト ボックス 28">
            <a:extLst>
              <a:ext uri="{FF2B5EF4-FFF2-40B4-BE49-F238E27FC236}">
                <a16:creationId xmlns:a16="http://schemas.microsoft.com/office/drawing/2014/main" id="{449F82CD-08C3-0346-BEAA-663252DE5636}"/>
              </a:ext>
            </a:extLst>
          </p:cNvPr>
          <p:cNvSpPr txBox="1"/>
          <p:nvPr/>
        </p:nvSpPr>
        <p:spPr>
          <a:xfrm>
            <a:off x="5234318" y="5424007"/>
            <a:ext cx="852551" cy="523220"/>
          </a:xfrm>
          <a:prstGeom prst="rect">
            <a:avLst/>
          </a:prstGeom>
          <a:solidFill>
            <a:schemeClr val="bg1"/>
          </a:solidFill>
          <a:ln w="25400">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32" name="直線矢印コネクタ 31">
            <a:extLst>
              <a:ext uri="{FF2B5EF4-FFF2-40B4-BE49-F238E27FC236}">
                <a16:creationId xmlns:a16="http://schemas.microsoft.com/office/drawing/2014/main" id="{B30299BC-2D20-534C-B060-2AADFCA595F6}"/>
              </a:ext>
            </a:extLst>
          </p:cNvPr>
          <p:cNvCxnSpPr>
            <a:cxnSpLocks/>
            <a:stCxn id="29" idx="3"/>
            <a:endCxn id="28" idx="1"/>
          </p:cNvCxnSpPr>
          <p:nvPr/>
        </p:nvCxnSpPr>
        <p:spPr>
          <a:xfrm>
            <a:off x="6086869" y="5685617"/>
            <a:ext cx="1015334" cy="1"/>
          </a:xfrm>
          <a:prstGeom prst="straightConnector1">
            <a:avLst/>
          </a:prstGeom>
          <a:ln w="539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D032525F-F8E8-E145-8E47-32F1BB5B6F69}"/>
              </a:ext>
            </a:extLst>
          </p:cNvPr>
          <p:cNvSpPr txBox="1"/>
          <p:nvPr/>
        </p:nvSpPr>
        <p:spPr>
          <a:xfrm>
            <a:off x="6216940" y="5150776"/>
            <a:ext cx="766020" cy="400110"/>
          </a:xfrm>
          <a:prstGeom prst="rect">
            <a:avLst/>
          </a:prstGeom>
          <a:noFill/>
        </p:spPr>
        <p:txBody>
          <a:bodyPr wrap="square" rtlCol="0">
            <a:spAutoFit/>
          </a:bodyPr>
          <a:lstStyle/>
          <a:p>
            <a:r>
              <a:rPr kumimoji="1" lang="ja-JP" altLang="en-US" sz="2000" b="1"/>
              <a:t>監視</a:t>
            </a:r>
          </a:p>
        </p:txBody>
      </p:sp>
      <p:sp>
        <p:nvSpPr>
          <p:cNvPr id="34" name="テキスト ボックス 33">
            <a:extLst>
              <a:ext uri="{FF2B5EF4-FFF2-40B4-BE49-F238E27FC236}">
                <a16:creationId xmlns:a16="http://schemas.microsoft.com/office/drawing/2014/main" id="{CDEA5F0D-3CEE-C944-BB03-E6978540992B}"/>
              </a:ext>
            </a:extLst>
          </p:cNvPr>
          <p:cNvSpPr txBox="1"/>
          <p:nvPr/>
        </p:nvSpPr>
        <p:spPr>
          <a:xfrm>
            <a:off x="2802775" y="4578479"/>
            <a:ext cx="2925801" cy="369332"/>
          </a:xfrm>
          <a:prstGeom prst="rect">
            <a:avLst/>
          </a:prstGeom>
          <a:noFill/>
        </p:spPr>
        <p:txBody>
          <a:bodyPr wrap="none" rtlCol="0">
            <a:spAutoFit/>
          </a:bodyPr>
          <a:lstStyle/>
          <a:p>
            <a:r>
              <a:rPr kumimoji="1" lang="ja-JP" altLang="en-US" b="1"/>
              <a:t>内部犯</a:t>
            </a:r>
            <a:r>
              <a:rPr kumimoji="1" lang="en-US" altLang="ja-JP" b="1" dirty="0"/>
              <a:t>(</a:t>
            </a:r>
            <a:r>
              <a:rPr kumimoji="1" lang="ja-JP" altLang="en-US" b="1"/>
              <a:t>悪意のある管理者</a:t>
            </a:r>
            <a:r>
              <a:rPr kumimoji="1" lang="en-US" altLang="ja-JP" b="1" dirty="0"/>
              <a:t>)</a:t>
            </a:r>
            <a:endParaRPr kumimoji="1" lang="ja-JP" altLang="en-US" b="1"/>
          </a:p>
        </p:txBody>
      </p:sp>
      <p:grpSp>
        <p:nvGrpSpPr>
          <p:cNvPr id="35" name="Group 2822">
            <a:extLst>
              <a:ext uri="{FF2B5EF4-FFF2-40B4-BE49-F238E27FC236}">
                <a16:creationId xmlns:a16="http://schemas.microsoft.com/office/drawing/2014/main" id="{79101808-A5E0-6941-A8AA-ECCD5AA3B7F2}"/>
              </a:ext>
            </a:extLst>
          </p:cNvPr>
          <p:cNvGrpSpPr>
            <a:grpSpLocks/>
          </p:cNvGrpSpPr>
          <p:nvPr/>
        </p:nvGrpSpPr>
        <p:grpSpPr bwMode="auto">
          <a:xfrm flipH="1">
            <a:off x="3241445" y="4955204"/>
            <a:ext cx="1099178" cy="1500309"/>
            <a:chOff x="6777" y="1528"/>
            <a:chExt cx="719" cy="1064"/>
          </a:xfrm>
        </p:grpSpPr>
        <p:sp>
          <p:nvSpPr>
            <p:cNvPr id="36" name="Freeform 2823">
              <a:extLst>
                <a:ext uri="{FF2B5EF4-FFF2-40B4-BE49-F238E27FC236}">
                  <a16:creationId xmlns:a16="http://schemas.microsoft.com/office/drawing/2014/main" id="{E796C3EF-A7B1-3E42-B597-CAC29F919E17}"/>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7" name="Freeform 2824">
              <a:extLst>
                <a:ext uri="{FF2B5EF4-FFF2-40B4-BE49-F238E27FC236}">
                  <a16:creationId xmlns:a16="http://schemas.microsoft.com/office/drawing/2014/main" id="{7820CE35-B17B-D543-BCD4-D18BF95A63DC}"/>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38" name="Freeform 2825">
              <a:extLst>
                <a:ext uri="{FF2B5EF4-FFF2-40B4-BE49-F238E27FC236}">
                  <a16:creationId xmlns:a16="http://schemas.microsoft.com/office/drawing/2014/main" id="{F4B4D0C0-4D96-634F-930D-A2EB78BE7605}"/>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
        <p:nvSpPr>
          <p:cNvPr id="39" name="テキスト ボックス 38">
            <a:extLst>
              <a:ext uri="{FF2B5EF4-FFF2-40B4-BE49-F238E27FC236}">
                <a16:creationId xmlns:a16="http://schemas.microsoft.com/office/drawing/2014/main" id="{1F42C28F-831A-4443-844E-E9B94AE07DC8}"/>
              </a:ext>
            </a:extLst>
          </p:cNvPr>
          <p:cNvSpPr txBox="1"/>
          <p:nvPr/>
        </p:nvSpPr>
        <p:spPr>
          <a:xfrm>
            <a:off x="4417253" y="5276749"/>
            <a:ext cx="766020" cy="400110"/>
          </a:xfrm>
          <a:prstGeom prst="rect">
            <a:avLst/>
          </a:prstGeom>
          <a:noFill/>
        </p:spPr>
        <p:txBody>
          <a:bodyPr wrap="square" rtlCol="0">
            <a:spAutoFit/>
          </a:bodyPr>
          <a:lstStyle/>
          <a:p>
            <a:r>
              <a:rPr kumimoji="1" lang="ja-JP" altLang="en-US" sz="2000" b="1"/>
              <a:t>攻撃</a:t>
            </a:r>
          </a:p>
        </p:txBody>
      </p:sp>
      <p:cxnSp>
        <p:nvCxnSpPr>
          <p:cNvPr id="40" name="直線矢印コネクタ 39">
            <a:extLst>
              <a:ext uri="{FF2B5EF4-FFF2-40B4-BE49-F238E27FC236}">
                <a16:creationId xmlns:a16="http://schemas.microsoft.com/office/drawing/2014/main" id="{EF8F4CC4-DA0B-4B4D-91B9-1A97D5954467}"/>
              </a:ext>
            </a:extLst>
          </p:cNvPr>
          <p:cNvCxnSpPr>
            <a:cxnSpLocks/>
            <a:endCxn id="29" idx="1"/>
          </p:cNvCxnSpPr>
          <p:nvPr/>
        </p:nvCxnSpPr>
        <p:spPr>
          <a:xfrm>
            <a:off x="4367487" y="5685617"/>
            <a:ext cx="866831" cy="0"/>
          </a:xfrm>
          <a:prstGeom prst="straightConnector1">
            <a:avLst/>
          </a:prstGeom>
          <a:ln w="476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785398FF-4768-6143-901C-011B2E6F3618}"/>
              </a:ext>
            </a:extLst>
          </p:cNvPr>
          <p:cNvSpPr txBox="1"/>
          <p:nvPr/>
        </p:nvSpPr>
        <p:spPr>
          <a:xfrm>
            <a:off x="6216940" y="5424007"/>
            <a:ext cx="611787" cy="707886"/>
          </a:xfrm>
          <a:prstGeom prst="rect">
            <a:avLst/>
          </a:prstGeom>
          <a:noFill/>
        </p:spPr>
        <p:txBody>
          <a:bodyPr wrap="square" rtlCol="0">
            <a:spAutoFit/>
          </a:bodyPr>
          <a:lstStyle/>
          <a:p>
            <a:r>
              <a:rPr kumimoji="1" lang="ja-JP" altLang="en-US" sz="4000">
                <a:solidFill>
                  <a:srgbClr val="7030A0"/>
                </a:solidFill>
              </a:rPr>
              <a:t>✖️</a:t>
            </a:r>
          </a:p>
        </p:txBody>
      </p:sp>
      <p:sp>
        <p:nvSpPr>
          <p:cNvPr id="41" name="テキスト ボックス 40">
            <a:extLst>
              <a:ext uri="{FF2B5EF4-FFF2-40B4-BE49-F238E27FC236}">
                <a16:creationId xmlns:a16="http://schemas.microsoft.com/office/drawing/2014/main" id="{0824CE0C-B300-E341-9C20-084181DB2101}"/>
              </a:ext>
            </a:extLst>
          </p:cNvPr>
          <p:cNvSpPr txBox="1"/>
          <p:nvPr/>
        </p:nvSpPr>
        <p:spPr>
          <a:xfrm>
            <a:off x="7304309" y="5502475"/>
            <a:ext cx="1011085" cy="338554"/>
          </a:xfrm>
          <a:prstGeom prst="rect">
            <a:avLst/>
          </a:prstGeom>
          <a:solidFill>
            <a:schemeClr val="bg1"/>
          </a:solidFill>
          <a:ln w="25400">
            <a:solidFill>
              <a:schemeClr val="tx1"/>
            </a:solidFill>
          </a:ln>
        </p:spPr>
        <p:txBody>
          <a:bodyPr wrap="square" rtlCol="0">
            <a:spAutoFit/>
          </a:bodyPr>
          <a:lstStyle/>
          <a:p>
            <a:r>
              <a:rPr lang="ja-JP" altLang="en-US" sz="1600" b="1"/>
              <a:t>機密情報</a:t>
            </a:r>
            <a:endParaRPr kumimoji="1" lang="ja-JP" altLang="en-US" sz="1600" b="1"/>
          </a:p>
        </p:txBody>
      </p:sp>
    </p:spTree>
    <p:extLst>
      <p:ext uri="{BB962C8B-B14F-4D97-AF65-F5344CB8AC3E}">
        <p14:creationId xmlns:p14="http://schemas.microsoft.com/office/powerpoint/2010/main" val="238292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down)">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wipe(left)">
                                      <p:cBhvr>
                                        <p:cTn id="12" dur="500"/>
                                        <p:tgtEl>
                                          <p:spTgt spid="39"/>
                                        </p:tgtEl>
                                      </p:cBhvr>
                                    </p:animEffect>
                                  </p:childTnLst>
                                </p:cTn>
                              </p:par>
                              <p:par>
                                <p:cTn id="13" presetID="22" presetClass="entr" presetSubtype="8" fill="hold" nodeType="with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left)">
                                      <p:cBhvr>
                                        <p:cTn id="1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30" grpId="0"/>
    </p:bld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1E27-C11A-EF4C-849A-A0ECF23ED79F}"/>
              </a:ext>
            </a:extLst>
          </p:cNvPr>
          <p:cNvSpPr>
            <a:spLocks noGrp="1"/>
          </p:cNvSpPr>
          <p:nvPr>
            <p:ph type="title"/>
          </p:nvPr>
        </p:nvSpPr>
        <p:spPr>
          <a:xfrm>
            <a:off x="838199" y="365125"/>
            <a:ext cx="10929079" cy="1325563"/>
          </a:xfrm>
        </p:spPr>
        <p:txBody>
          <a:bodyPr/>
          <a:lstStyle/>
          <a:p>
            <a:r>
              <a:rPr lang="en-JP" dirty="0"/>
              <a:t>OSのバ</a:t>
            </a:r>
            <a:r>
              <a:rPr lang="en-JP"/>
              <a:t>ージョン情報の取得</a:t>
            </a:r>
            <a:r>
              <a:rPr lang="en-US" dirty="0"/>
              <a:t>(</a:t>
            </a:r>
            <a:r>
              <a:rPr lang="en-US" dirty="0" err="1"/>
              <a:t>ブロッキングなし</a:t>
            </a:r>
            <a:r>
              <a:rPr lang="en-US" dirty="0"/>
              <a:t>)</a:t>
            </a:r>
            <a:endParaRPr lang="en-JP" dirty="0"/>
          </a:p>
        </p:txBody>
      </p:sp>
      <p:sp>
        <p:nvSpPr>
          <p:cNvPr id="3" name="Content Placeholder 2">
            <a:extLst>
              <a:ext uri="{FF2B5EF4-FFF2-40B4-BE49-F238E27FC236}">
                <a16:creationId xmlns:a16="http://schemas.microsoft.com/office/drawing/2014/main" id="{D554896B-3A88-3744-AFE5-01F31527E96E}"/>
              </a:ext>
            </a:extLst>
          </p:cNvPr>
          <p:cNvSpPr>
            <a:spLocks noGrp="1"/>
          </p:cNvSpPr>
          <p:nvPr>
            <p:ph idx="1"/>
          </p:nvPr>
        </p:nvSpPr>
        <p:spPr>
          <a:xfrm>
            <a:off x="838200" y="1829927"/>
            <a:ext cx="10731500" cy="4212000"/>
          </a:xfrm>
        </p:spPr>
        <p:txBody>
          <a:bodyPr/>
          <a:lstStyle/>
          <a:p>
            <a:r>
              <a:rPr lang="ja-JP" altLang="en-US"/>
              <a:t>取得時間を従来の</a:t>
            </a:r>
            <a:r>
              <a:rPr lang="en-US" altLang="ja-JP" dirty="0" err="1"/>
              <a:t>KVMonitor</a:t>
            </a:r>
            <a:r>
              <a:rPr lang="ja-JP" altLang="en-US"/>
              <a:t>と比較</a:t>
            </a:r>
            <a:endParaRPr lang="en-US" altLang="ja-JP" dirty="0"/>
          </a:p>
          <a:p>
            <a:pPr lvl="1"/>
            <a:r>
              <a:rPr lang="ja-JP" altLang="en-US"/>
              <a:t>文字列の取得時間は</a:t>
            </a:r>
            <a:r>
              <a:rPr lang="en-US" altLang="ja-JP" dirty="0"/>
              <a:t>10</a:t>
            </a:r>
            <a:r>
              <a:rPr lang="ja-JP" altLang="en-US"/>
              <a:t>倍に増加</a:t>
            </a:r>
            <a:endParaRPr lang="en-US" altLang="ja-JP" dirty="0"/>
          </a:p>
          <a:p>
            <a:pPr lvl="2"/>
            <a:r>
              <a:rPr lang="ja-JP" altLang="en-US"/>
              <a:t>最初に１回だけ行うネットワーク接続などのオーバヘッド</a:t>
            </a:r>
            <a:endParaRPr lang="en-US" altLang="ja-JP" dirty="0"/>
          </a:p>
          <a:p>
            <a:pPr lvl="2"/>
            <a:r>
              <a:rPr lang="ja-JP" altLang="en-US"/>
              <a:t>エージェントの処理を待っている時間</a:t>
            </a:r>
            <a:endParaRPr lang="en-US" altLang="ja-JP" dirty="0"/>
          </a:p>
          <a:p>
            <a:pPr lvl="2"/>
            <a:r>
              <a:rPr lang="ja-JP" altLang="en-US"/>
              <a:t>ビジーループにならないために</a:t>
            </a:r>
            <a:br>
              <a:rPr lang="en-US" altLang="ja-JP" dirty="0"/>
            </a:br>
            <a:r>
              <a:rPr lang="en-US" altLang="ja-JP" dirty="0" err="1"/>
              <a:t>wait_woken</a:t>
            </a:r>
            <a:r>
              <a:rPr lang="ja-JP" altLang="en-US"/>
              <a:t>関数で待っている時間</a:t>
            </a:r>
            <a:endParaRPr lang="en-US" altLang="ja-JP" dirty="0"/>
          </a:p>
          <a:p>
            <a:pPr lvl="1"/>
            <a:endParaRPr lang="en-US" altLang="ja-JP" dirty="0"/>
          </a:p>
          <a:p>
            <a:endParaRPr lang="en-JP" dirty="0"/>
          </a:p>
        </p:txBody>
      </p:sp>
      <p:sp>
        <p:nvSpPr>
          <p:cNvPr id="4" name="Slide Number Placeholder 3">
            <a:extLst>
              <a:ext uri="{FF2B5EF4-FFF2-40B4-BE49-F238E27FC236}">
                <a16:creationId xmlns:a16="http://schemas.microsoft.com/office/drawing/2014/main" id="{182FC12F-41CF-3B43-8264-DB259AE7037F}"/>
              </a:ext>
            </a:extLst>
          </p:cNvPr>
          <p:cNvSpPr>
            <a:spLocks noGrp="1"/>
          </p:cNvSpPr>
          <p:nvPr>
            <p:ph type="sldNum" sz="quarter" idx="12"/>
          </p:nvPr>
        </p:nvSpPr>
        <p:spPr/>
        <p:txBody>
          <a:bodyPr/>
          <a:lstStyle/>
          <a:p>
            <a:fld id="{3862EE38-F75A-9448-8243-6101B2857D65}" type="slidenum">
              <a:rPr lang="ja-JP" altLang="en-US" smtClean="0"/>
              <a:pPr/>
              <a:t>50</a:t>
            </a:fld>
            <a:endParaRPr lang="ja-JP" altLang="en-US" dirty="0"/>
          </a:p>
        </p:txBody>
      </p:sp>
      <p:graphicFrame>
        <p:nvGraphicFramePr>
          <p:cNvPr id="8" name="グラフ 7">
            <a:extLst>
              <a:ext uri="{FF2B5EF4-FFF2-40B4-BE49-F238E27FC236}">
                <a16:creationId xmlns:a16="http://schemas.microsoft.com/office/drawing/2014/main" id="{80AE4019-B4D3-C949-BDA4-0B589791E51F}"/>
              </a:ext>
            </a:extLst>
          </p:cNvPr>
          <p:cNvGraphicFramePr>
            <a:graphicFrameLocks/>
          </p:cNvGraphicFramePr>
          <p:nvPr>
            <p:extLst>
              <p:ext uri="{D42A27DB-BD31-4B8C-83A1-F6EECF244321}">
                <p14:modId xmlns:p14="http://schemas.microsoft.com/office/powerpoint/2010/main" val="2934747499"/>
              </p:ext>
            </p:extLst>
          </p:nvPr>
        </p:nvGraphicFramePr>
        <p:xfrm>
          <a:off x="6357990" y="3223739"/>
          <a:ext cx="4505220" cy="32177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282011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5098E-7BC8-1C46-BCBF-EFB2F3346B1A}"/>
              </a:ext>
            </a:extLst>
          </p:cNvPr>
          <p:cNvSpPr>
            <a:spLocks noGrp="1"/>
          </p:cNvSpPr>
          <p:nvPr>
            <p:ph type="title"/>
          </p:nvPr>
        </p:nvSpPr>
        <p:spPr/>
        <p:txBody>
          <a:bodyPr/>
          <a:lstStyle/>
          <a:p>
            <a:r>
              <a:rPr kumimoji="1" lang="ja-JP" altLang="en-US"/>
              <a:t>プロセス一覧の取得</a:t>
            </a:r>
            <a:r>
              <a:rPr kumimoji="1" lang="en-US" altLang="ja-JP" dirty="0"/>
              <a:t>(</a:t>
            </a:r>
            <a:r>
              <a:rPr kumimoji="1" lang="ja-JP" altLang="en-US"/>
              <a:t>ブロッキングなし</a:t>
            </a:r>
            <a:r>
              <a:rPr kumimoji="1" lang="en-US" altLang="ja-JP" dirty="0"/>
              <a:t>)</a:t>
            </a:r>
            <a:endParaRPr kumimoji="1" lang="ja-JP" altLang="en-US"/>
          </a:p>
        </p:txBody>
      </p:sp>
      <p:sp>
        <p:nvSpPr>
          <p:cNvPr id="3" name="コンテンツ プレースホルダー 2">
            <a:extLst>
              <a:ext uri="{FF2B5EF4-FFF2-40B4-BE49-F238E27FC236}">
                <a16:creationId xmlns:a16="http://schemas.microsoft.com/office/drawing/2014/main" id="{663E2B40-C6A4-4B42-9EE8-A5598802CBB1}"/>
              </a:ext>
            </a:extLst>
          </p:cNvPr>
          <p:cNvSpPr>
            <a:spLocks noGrp="1"/>
          </p:cNvSpPr>
          <p:nvPr>
            <p:ph idx="1"/>
          </p:nvPr>
        </p:nvSpPr>
        <p:spPr/>
        <p:txBody>
          <a:bodyPr/>
          <a:lstStyle/>
          <a:p>
            <a:r>
              <a:rPr lang="ja-JP" altLang="en-US"/>
              <a:t>暗号化された</a:t>
            </a:r>
            <a:r>
              <a:rPr kumimoji="1" lang="en-US" altLang="ja-JP" dirty="0"/>
              <a:t>VM</a:t>
            </a:r>
            <a:r>
              <a:rPr kumimoji="1" lang="ja-JP" altLang="en-US"/>
              <a:t>のメモリを解析してプロセス情報を取得</a:t>
            </a:r>
            <a:endParaRPr kumimoji="1" lang="en-US" altLang="ja-JP" strike="sngStrike" dirty="0"/>
          </a:p>
          <a:p>
            <a:r>
              <a:rPr kumimoji="1" lang="ja-JP" altLang="en-US"/>
              <a:t>取得時間を従来の</a:t>
            </a:r>
            <a:r>
              <a:rPr kumimoji="1" lang="en-US" altLang="ja-JP" dirty="0" err="1"/>
              <a:t>KVMonitor</a:t>
            </a:r>
            <a:r>
              <a:rPr kumimoji="1" lang="ja-JP" altLang="en-US"/>
              <a:t>と比較</a:t>
            </a:r>
            <a:endParaRPr kumimoji="1" lang="en-US" altLang="ja-JP" dirty="0"/>
          </a:p>
          <a:p>
            <a:pPr lvl="1"/>
            <a:r>
              <a:rPr kumimoji="1" lang="ja-JP" altLang="en-US"/>
              <a:t>プロセス情報の取得時間は</a:t>
            </a:r>
            <a:r>
              <a:rPr lang="ja-JP" altLang="en-US"/>
              <a:t>約</a:t>
            </a:r>
            <a:r>
              <a:rPr lang="en-US" altLang="ja-JP" dirty="0"/>
              <a:t>56</a:t>
            </a:r>
            <a:r>
              <a:rPr kumimoji="1" lang="ja-JP" altLang="en-US"/>
              <a:t>倍に増加</a:t>
            </a:r>
            <a:endParaRPr kumimoji="1" lang="en-US" altLang="ja-JP" dirty="0"/>
          </a:p>
          <a:p>
            <a:pPr lvl="2"/>
            <a:r>
              <a:rPr kumimoji="1" lang="ja-JP" altLang="en-US"/>
              <a:t>プロセス数である</a:t>
            </a:r>
            <a:r>
              <a:rPr kumimoji="1" lang="en-US" altLang="ja-JP" dirty="0"/>
              <a:t>119</a:t>
            </a:r>
            <a:r>
              <a:rPr kumimoji="1" lang="ja-JP" altLang="en-US"/>
              <a:t>回の</a:t>
            </a:r>
            <a:br>
              <a:rPr kumimoji="1" lang="en-US" altLang="ja-JP" dirty="0"/>
            </a:br>
            <a:r>
              <a:rPr kumimoji="1" lang="ja-JP" altLang="en-US"/>
              <a:t>通信のオーバーヘッド</a:t>
            </a:r>
            <a:endParaRPr kumimoji="1" lang="en-US" altLang="ja-JP" dirty="0"/>
          </a:p>
          <a:p>
            <a:pPr lvl="2"/>
            <a:r>
              <a:rPr lang="ja-JP" altLang="en-US"/>
              <a:t>それに伴う</a:t>
            </a:r>
            <a:r>
              <a:rPr lang="en-US" altLang="ja-JP" dirty="0"/>
              <a:t>CPU</a:t>
            </a:r>
            <a:r>
              <a:rPr lang="ja-JP" altLang="en-US"/>
              <a:t>待機時間の増加</a:t>
            </a:r>
            <a:endParaRPr kumimoji="1" lang="ja-JP" altLang="en-US"/>
          </a:p>
        </p:txBody>
      </p:sp>
      <p:sp>
        <p:nvSpPr>
          <p:cNvPr id="4" name="スライド番号プレースホルダー 3">
            <a:extLst>
              <a:ext uri="{FF2B5EF4-FFF2-40B4-BE49-F238E27FC236}">
                <a16:creationId xmlns:a16="http://schemas.microsoft.com/office/drawing/2014/main" id="{3478EE3B-0FE6-214B-8FC0-CB745D39305E}"/>
              </a:ext>
            </a:extLst>
          </p:cNvPr>
          <p:cNvSpPr>
            <a:spLocks noGrp="1"/>
          </p:cNvSpPr>
          <p:nvPr>
            <p:ph type="sldNum" sz="quarter" idx="12"/>
          </p:nvPr>
        </p:nvSpPr>
        <p:spPr/>
        <p:txBody>
          <a:bodyPr/>
          <a:lstStyle/>
          <a:p>
            <a:fld id="{3862EE38-F75A-9448-8243-6101B2857D65}" type="slidenum">
              <a:rPr lang="ja-JP" altLang="en-US" smtClean="0"/>
              <a:pPr/>
              <a:t>51</a:t>
            </a:fld>
            <a:endParaRPr lang="ja-JP" altLang="en-US" dirty="0"/>
          </a:p>
        </p:txBody>
      </p:sp>
      <p:graphicFrame>
        <p:nvGraphicFramePr>
          <p:cNvPr id="9" name="グラフ 8">
            <a:extLst>
              <a:ext uri="{FF2B5EF4-FFF2-40B4-BE49-F238E27FC236}">
                <a16:creationId xmlns:a16="http://schemas.microsoft.com/office/drawing/2014/main" id="{E18E2828-4358-3144-A0C2-067B99C5FA5C}"/>
              </a:ext>
            </a:extLst>
          </p:cNvPr>
          <p:cNvGraphicFramePr>
            <a:graphicFrameLocks/>
          </p:cNvGraphicFramePr>
          <p:nvPr>
            <p:extLst>
              <p:ext uri="{D42A27DB-BD31-4B8C-83A1-F6EECF244321}">
                <p14:modId xmlns:p14="http://schemas.microsoft.com/office/powerpoint/2010/main" val="41582366"/>
              </p:ext>
            </p:extLst>
          </p:nvPr>
        </p:nvGraphicFramePr>
        <p:xfrm>
          <a:off x="6355830" y="3282846"/>
          <a:ext cx="4583169" cy="32100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550490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C93CD7-AE2E-6542-9EAE-C702548D324F}"/>
              </a:ext>
            </a:extLst>
          </p:cNvPr>
          <p:cNvSpPr>
            <a:spLocks noGrp="1"/>
          </p:cNvSpPr>
          <p:nvPr>
            <p:ph type="title"/>
          </p:nvPr>
        </p:nvSpPr>
        <p:spPr/>
        <p:txBody>
          <a:bodyPr/>
          <a:lstStyle/>
          <a:p>
            <a:r>
              <a:rPr kumimoji="1" lang="ja-JP" altLang="en-US"/>
              <a:t>関連研究</a:t>
            </a:r>
          </a:p>
        </p:txBody>
      </p:sp>
      <p:sp>
        <p:nvSpPr>
          <p:cNvPr id="3" name="コンテンツ プレースホルダー 2">
            <a:extLst>
              <a:ext uri="{FF2B5EF4-FFF2-40B4-BE49-F238E27FC236}">
                <a16:creationId xmlns:a16="http://schemas.microsoft.com/office/drawing/2014/main" id="{921E5673-F081-114F-BC35-97F4FB5B2CDC}"/>
              </a:ext>
            </a:extLst>
          </p:cNvPr>
          <p:cNvSpPr>
            <a:spLocks noGrp="1"/>
          </p:cNvSpPr>
          <p:nvPr>
            <p:ph idx="1"/>
          </p:nvPr>
        </p:nvSpPr>
        <p:spPr/>
        <p:txBody>
          <a:bodyPr>
            <a:normAutofit/>
          </a:bodyPr>
          <a:lstStyle/>
          <a:p>
            <a:r>
              <a:rPr lang="en-US" altLang="ja-JP" dirty="0" err="1"/>
              <a:t>RemoteTrans</a:t>
            </a:r>
            <a:r>
              <a:rPr lang="en-US" altLang="ja-JP" dirty="0"/>
              <a:t> [Kourai et al.‘16]</a:t>
            </a:r>
          </a:p>
          <a:p>
            <a:pPr marL="619200" indent="-219600">
              <a:spcBef>
                <a:spcPts val="500"/>
              </a:spcBef>
              <a:buFont typeface="Helvetica" pitchFamily="2" charset="0"/>
              <a:buChar char="⁃"/>
            </a:pPr>
            <a:r>
              <a:rPr lang="ja-JP" altLang="en-US" sz="2400"/>
              <a:t>クラウド外部の信頼できるホストに</a:t>
            </a:r>
            <a:r>
              <a:rPr lang="en-US" altLang="ja-JP" sz="2400" dirty="0"/>
              <a:t>IDS</a:t>
            </a:r>
            <a:r>
              <a:rPr lang="ja-JP" altLang="en-US" sz="2400"/>
              <a:t>をオフロードして</a:t>
            </a:r>
            <a:r>
              <a:rPr lang="en-US" altLang="ja-JP" sz="2400" dirty="0"/>
              <a:t>VM</a:t>
            </a:r>
            <a:r>
              <a:rPr lang="ja-JP" altLang="en-US" sz="2400"/>
              <a:t>を監視</a:t>
            </a:r>
            <a:endParaRPr lang="en-US" altLang="ja-JP" sz="2400" dirty="0"/>
          </a:p>
          <a:p>
            <a:pPr marL="619200" indent="-219600">
              <a:spcBef>
                <a:spcPts val="500"/>
              </a:spcBef>
              <a:buFont typeface="Helvetica" pitchFamily="2" charset="0"/>
              <a:buChar char="⁃"/>
            </a:pPr>
            <a:r>
              <a:rPr lang="ja-JP" altLang="en-US" sz="2400"/>
              <a:t>インターネット経由でメモリデータを取得するオーバヘッドが大きい</a:t>
            </a:r>
            <a:endParaRPr lang="en-US" altLang="ja-JP" sz="2400" dirty="0"/>
          </a:p>
          <a:p>
            <a:r>
              <a:rPr lang="en-US" altLang="ja-JP" dirty="0" err="1"/>
              <a:t>SGmonitor</a:t>
            </a:r>
            <a:r>
              <a:rPr lang="en-US" altLang="ja-JP" sz="2400" dirty="0"/>
              <a:t> </a:t>
            </a:r>
            <a:r>
              <a:rPr lang="en-US" altLang="ja-JP" dirty="0"/>
              <a:t>[</a:t>
            </a:r>
            <a:r>
              <a:rPr lang="ja-JP" altLang="en-US"/>
              <a:t>中野ら</a:t>
            </a:r>
            <a:r>
              <a:rPr lang="en-US" altLang="ja-JP" dirty="0"/>
              <a:t>‘19]</a:t>
            </a:r>
          </a:p>
          <a:p>
            <a:pPr marL="622800" indent="-219600">
              <a:spcBef>
                <a:spcPts val="500"/>
              </a:spcBef>
              <a:buFont typeface="Helvetica" pitchFamily="2" charset="0"/>
              <a:buChar char="⁃"/>
            </a:pPr>
            <a:r>
              <a:rPr lang="en-US" altLang="ja-JP" sz="2400" dirty="0"/>
              <a:t>Intel SGX</a:t>
            </a:r>
            <a:r>
              <a:rPr lang="ja-JP" altLang="en-US" sz="2400"/>
              <a:t>によって暗号化された保護領域に</a:t>
            </a:r>
            <a:r>
              <a:rPr lang="en-US" altLang="ja-JP" sz="2400" dirty="0"/>
              <a:t>IDS</a:t>
            </a:r>
            <a:r>
              <a:rPr lang="ja-JP" altLang="en-US" sz="2400"/>
              <a:t>をオフロード</a:t>
            </a:r>
            <a:endParaRPr lang="en-US" altLang="ja-JP" sz="2400" dirty="0"/>
          </a:p>
          <a:p>
            <a:pPr marL="622300" indent="-219075">
              <a:spcBef>
                <a:spcPts val="500"/>
              </a:spcBef>
              <a:buFont typeface="Helvetica" pitchFamily="2" charset="0"/>
              <a:buChar char="⁃"/>
            </a:pPr>
            <a:r>
              <a:rPr lang="ja-JP" altLang="en-US" sz="2400"/>
              <a:t>内部犯が管理するシステムの一部を信頼する必要が</a:t>
            </a:r>
            <a:r>
              <a:rPr lang="ja-JP" altLang="en-JP" sz="2400"/>
              <a:t>あ</a:t>
            </a:r>
            <a:r>
              <a:rPr lang="ja-JP" altLang="en-US" sz="2400"/>
              <a:t>る</a:t>
            </a:r>
            <a:endParaRPr kumimoji="1" lang="en-US" altLang="ja-JP" sz="2400" dirty="0"/>
          </a:p>
          <a:p>
            <a:r>
              <a:rPr kumimoji="1" lang="en-US" altLang="ja-JP" dirty="0"/>
              <a:t>Intel SGX</a:t>
            </a:r>
            <a:r>
              <a:rPr kumimoji="1" lang="ja-JP" altLang="en-US"/>
              <a:t>を用いる</a:t>
            </a:r>
            <a:r>
              <a:rPr kumimoji="1" lang="en-US" altLang="ja-JP" dirty="0"/>
              <a:t>VM</a:t>
            </a:r>
            <a:r>
              <a:rPr kumimoji="1" lang="ja-JP" altLang="en-US"/>
              <a:t>のマイグレーション</a:t>
            </a:r>
            <a:r>
              <a:rPr kumimoji="1" lang="en-US" altLang="ja-JP" dirty="0"/>
              <a:t> [Gu et al.‘17]</a:t>
            </a:r>
          </a:p>
          <a:p>
            <a:pPr marL="622800" indent="-219600">
              <a:spcBef>
                <a:spcPts val="500"/>
              </a:spcBef>
              <a:buFont typeface="Helvetica" pitchFamily="2" charset="0"/>
              <a:buChar char="⁃"/>
            </a:pPr>
            <a:r>
              <a:rPr kumimoji="1" lang="en-US" altLang="ja-JP" sz="2400" dirty="0"/>
              <a:t>SGX</a:t>
            </a:r>
            <a:r>
              <a:rPr kumimoji="1" lang="ja-JP" altLang="en-US" sz="2400"/>
              <a:t>保護領域のメモリは保護領域内で動くプログラムが保存・復元</a:t>
            </a:r>
            <a:endParaRPr kumimoji="1" lang="en-US" altLang="ja-JP" sz="2400" dirty="0"/>
          </a:p>
          <a:p>
            <a:pPr marL="622800" indent="-219600">
              <a:spcBef>
                <a:spcPts val="500"/>
              </a:spcBef>
              <a:buFont typeface="Helvetica" pitchFamily="2" charset="0"/>
              <a:buChar char="⁃"/>
            </a:pPr>
            <a:r>
              <a:rPr lang="ja-JP" altLang="en-US" sz="2400"/>
              <a:t>暗号化された</a:t>
            </a:r>
            <a:r>
              <a:rPr lang="en-US" altLang="ja-JP" sz="2400" dirty="0"/>
              <a:t>VM</a:t>
            </a:r>
            <a:r>
              <a:rPr lang="ja-JP" altLang="en-US" sz="2400"/>
              <a:t>内でエージェントを動かす本研究に似ている</a:t>
            </a:r>
            <a:endParaRPr lang="en-US" altLang="ja-JP" sz="2400" dirty="0"/>
          </a:p>
        </p:txBody>
      </p:sp>
      <p:sp>
        <p:nvSpPr>
          <p:cNvPr id="4" name="スライド番号プレースホルダー 3">
            <a:extLst>
              <a:ext uri="{FF2B5EF4-FFF2-40B4-BE49-F238E27FC236}">
                <a16:creationId xmlns:a16="http://schemas.microsoft.com/office/drawing/2014/main" id="{9F0FEA41-CA8C-304C-B16C-C6400224E936}"/>
              </a:ext>
            </a:extLst>
          </p:cNvPr>
          <p:cNvSpPr>
            <a:spLocks noGrp="1"/>
          </p:cNvSpPr>
          <p:nvPr>
            <p:ph type="sldNum" sz="quarter" idx="12"/>
          </p:nvPr>
        </p:nvSpPr>
        <p:spPr/>
        <p:txBody>
          <a:bodyPr/>
          <a:lstStyle/>
          <a:p>
            <a:fld id="{3862EE38-F75A-9448-8243-6101B2857D65}" type="slidenum">
              <a:rPr lang="ja-JP" altLang="en-US" smtClean="0"/>
              <a:pPr/>
              <a:t>52</a:t>
            </a:fld>
            <a:endParaRPr lang="ja-JP" altLang="en-US" dirty="0"/>
          </a:p>
        </p:txBody>
      </p:sp>
    </p:spTree>
    <p:extLst>
      <p:ext uri="{BB962C8B-B14F-4D97-AF65-F5344CB8AC3E}">
        <p14:creationId xmlns:p14="http://schemas.microsoft.com/office/powerpoint/2010/main" val="2898976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22">
            <a:extLst>
              <a:ext uri="{FF2B5EF4-FFF2-40B4-BE49-F238E27FC236}">
                <a16:creationId xmlns:a16="http://schemas.microsoft.com/office/drawing/2014/main" id="{E9E6ECA9-DA1B-0F61-B937-1BCDC2C9205D}"/>
              </a:ext>
            </a:extLst>
          </p:cNvPr>
          <p:cNvSpPr/>
          <p:nvPr/>
        </p:nvSpPr>
        <p:spPr>
          <a:xfrm>
            <a:off x="2607691" y="4852848"/>
            <a:ext cx="1599350" cy="1664947"/>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 name="テキスト ボックス 21">
            <a:extLst>
              <a:ext uri="{FF2B5EF4-FFF2-40B4-BE49-F238E27FC236}">
                <a16:creationId xmlns:a16="http://schemas.microsoft.com/office/drawing/2014/main" id="{7EEB65FC-1F05-8A25-C2F5-42BAAAE18D22}"/>
              </a:ext>
            </a:extLst>
          </p:cNvPr>
          <p:cNvSpPr txBox="1"/>
          <p:nvPr/>
        </p:nvSpPr>
        <p:spPr>
          <a:xfrm>
            <a:off x="2744358" y="4422947"/>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2" name="タイトル 1">
            <a:extLst>
              <a:ext uri="{FF2B5EF4-FFF2-40B4-BE49-F238E27FC236}">
                <a16:creationId xmlns:a16="http://schemas.microsoft.com/office/drawing/2014/main" id="{F65E5498-FFCA-7D43-A0C0-0123E42D5EDA}"/>
              </a:ext>
            </a:extLst>
          </p:cNvPr>
          <p:cNvSpPr>
            <a:spLocks noGrp="1"/>
          </p:cNvSpPr>
          <p:nvPr>
            <p:ph type="title"/>
          </p:nvPr>
        </p:nvSpPr>
        <p:spPr/>
        <p:txBody>
          <a:bodyPr/>
          <a:lstStyle/>
          <a:p>
            <a:r>
              <a:rPr lang="ja-JP" altLang="en-US"/>
              <a:t>提案：</a:t>
            </a:r>
            <a:r>
              <a:rPr lang="en-US" altLang="ja-JP" dirty="0" err="1"/>
              <a:t>SEVmonitor</a:t>
            </a:r>
            <a:endParaRPr lang="ja-JP" altLang="en-US"/>
          </a:p>
        </p:txBody>
      </p:sp>
      <p:sp>
        <p:nvSpPr>
          <p:cNvPr id="3" name="コンテンツ プレースホルダー 2">
            <a:extLst>
              <a:ext uri="{FF2B5EF4-FFF2-40B4-BE49-F238E27FC236}">
                <a16:creationId xmlns:a16="http://schemas.microsoft.com/office/drawing/2014/main" id="{5528C991-7AE3-4C42-9BD1-50BD5F8B6641}"/>
              </a:ext>
            </a:extLst>
          </p:cNvPr>
          <p:cNvSpPr>
            <a:spLocks noGrp="1"/>
          </p:cNvSpPr>
          <p:nvPr>
            <p:ph idx="1"/>
          </p:nvPr>
        </p:nvSpPr>
        <p:spPr>
          <a:xfrm>
            <a:off x="688298" y="1629935"/>
            <a:ext cx="10209551" cy="4433844"/>
          </a:xfrm>
        </p:spPr>
        <p:txBody>
          <a:bodyPr/>
          <a:lstStyle/>
          <a:p>
            <a:r>
              <a:rPr lang="en-US" altLang="ja-JP" dirty="0"/>
              <a:t>SEV</a:t>
            </a:r>
            <a:r>
              <a:rPr lang="ja-JP" altLang="en-US"/>
              <a:t>を用いてメモリが暗号化された</a:t>
            </a:r>
            <a:r>
              <a:rPr lang="en-US" altLang="ja-JP" dirty="0"/>
              <a:t>VM</a:t>
            </a:r>
            <a:r>
              <a:rPr lang="ja-JP" altLang="en-US"/>
              <a:t>に対して安全な</a:t>
            </a:r>
            <a:r>
              <a:rPr lang="en-US" altLang="ja-JP" dirty="0"/>
              <a:t>IDS</a:t>
            </a:r>
            <a:r>
              <a:rPr lang="ja-JP" altLang="en-US"/>
              <a:t>オフロードを実現</a:t>
            </a:r>
            <a:endParaRPr lang="en-US" altLang="ja-JP" dirty="0"/>
          </a:p>
          <a:p>
            <a:pPr lvl="1"/>
            <a:r>
              <a:rPr lang="en-US" altLang="ja-JP" dirty="0"/>
              <a:t>VM</a:t>
            </a:r>
            <a:r>
              <a:rPr lang="ja-JP" altLang="en-US"/>
              <a:t>内でメモリデータを取得するエージェントを安全に動作させる</a:t>
            </a:r>
            <a:endParaRPr lang="en-US" altLang="ja-JP" dirty="0"/>
          </a:p>
          <a:p>
            <a:pPr lvl="1"/>
            <a:r>
              <a:rPr lang="en-US" altLang="ja-JP" dirty="0"/>
              <a:t>IDS</a:t>
            </a:r>
            <a:r>
              <a:rPr lang="ja-JP" altLang="en-US"/>
              <a:t>は</a:t>
            </a:r>
            <a:r>
              <a:rPr lang="en-US" altLang="ja-JP" dirty="0"/>
              <a:t>OS</a:t>
            </a:r>
            <a:r>
              <a:rPr lang="ja-JP" altLang="en-US"/>
              <a:t>データのアドレスを送信し、メモリデータを取得</a:t>
            </a:r>
            <a:endParaRPr lang="en-US" altLang="ja-JP" dirty="0"/>
          </a:p>
          <a:p>
            <a:r>
              <a:rPr lang="en-US" altLang="ja-JP" dirty="0"/>
              <a:t>IDS</a:t>
            </a:r>
            <a:r>
              <a:rPr lang="ja-JP" altLang="en-US"/>
              <a:t>も</a:t>
            </a:r>
            <a:r>
              <a:rPr lang="en-US" altLang="ja-JP" dirty="0"/>
              <a:t>SEV</a:t>
            </a:r>
            <a:r>
              <a:rPr lang="ja-JP" altLang="en-US"/>
              <a:t>を用いて暗号化された別の</a:t>
            </a:r>
            <a:r>
              <a:rPr lang="en-US" altLang="ja-JP" dirty="0"/>
              <a:t>VM</a:t>
            </a:r>
            <a:r>
              <a:rPr lang="ja-JP" altLang="en-US"/>
              <a:t>内で安全に実行</a:t>
            </a:r>
            <a:endParaRPr lang="en-US" altLang="ja-JP" dirty="0"/>
          </a:p>
          <a:p>
            <a:pPr lvl="1"/>
            <a:r>
              <a:rPr lang="ja-JP" altLang="en-US"/>
              <a:t>暗号通信を用いることでメモリデータの漏洩を防ぐ</a:t>
            </a:r>
            <a:endParaRPr lang="en-JP" altLang="ja-JP" dirty="0"/>
          </a:p>
        </p:txBody>
      </p:sp>
      <p:sp>
        <p:nvSpPr>
          <p:cNvPr id="4" name="スライド番号プレースホルダー 3"/>
          <p:cNvSpPr>
            <a:spLocks noGrp="1"/>
          </p:cNvSpPr>
          <p:nvPr>
            <p:ph type="sldNum" sz="quarter" idx="12"/>
          </p:nvPr>
        </p:nvSpPr>
        <p:spPr/>
        <p:txBody>
          <a:bodyPr/>
          <a:lstStyle/>
          <a:p>
            <a:fld id="{3862EE38-F75A-9448-8243-6101B2857D65}" type="slidenum">
              <a:rPr lang="ja-JP" altLang="en-US" smtClean="0"/>
              <a:pPr/>
              <a:t>6</a:t>
            </a:fld>
            <a:endParaRPr lang="ja-JP" altLang="en-US"/>
          </a:p>
        </p:txBody>
      </p:sp>
      <p:sp>
        <p:nvSpPr>
          <p:cNvPr id="48" name="角丸四角形 20">
            <a:extLst>
              <a:ext uri="{FF2B5EF4-FFF2-40B4-BE49-F238E27FC236}">
                <a16:creationId xmlns:a16="http://schemas.microsoft.com/office/drawing/2014/main" id="{C862DDC3-816C-6D49-A8F6-7E371FDD1CAE}"/>
              </a:ext>
            </a:extLst>
          </p:cNvPr>
          <p:cNvSpPr/>
          <p:nvPr/>
        </p:nvSpPr>
        <p:spPr>
          <a:xfrm>
            <a:off x="5856759" y="4852848"/>
            <a:ext cx="2603716" cy="1664947"/>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49" name="テキスト ボックス 12">
            <a:extLst>
              <a:ext uri="{FF2B5EF4-FFF2-40B4-BE49-F238E27FC236}">
                <a16:creationId xmlns:a16="http://schemas.microsoft.com/office/drawing/2014/main" id="{04D2A55B-F41B-754B-909B-57641806D768}"/>
              </a:ext>
            </a:extLst>
          </p:cNvPr>
          <p:cNvSpPr txBox="1"/>
          <p:nvPr/>
        </p:nvSpPr>
        <p:spPr>
          <a:xfrm>
            <a:off x="6186828" y="4441592"/>
            <a:ext cx="1920719"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51" name="テキスト ボックス 14">
            <a:extLst>
              <a:ext uri="{FF2B5EF4-FFF2-40B4-BE49-F238E27FC236}">
                <a16:creationId xmlns:a16="http://schemas.microsoft.com/office/drawing/2014/main" id="{CED91687-168D-7E46-B682-EB03FFC38783}"/>
              </a:ext>
            </a:extLst>
          </p:cNvPr>
          <p:cNvSpPr txBox="1"/>
          <p:nvPr/>
        </p:nvSpPr>
        <p:spPr>
          <a:xfrm>
            <a:off x="6142954" y="5853831"/>
            <a:ext cx="2031325" cy="461665"/>
          </a:xfrm>
          <a:prstGeom prst="rect">
            <a:avLst/>
          </a:prstGeom>
          <a:solidFill>
            <a:srgbClr val="92D050"/>
          </a:solidFill>
          <a:ln w="22225">
            <a:solidFill>
              <a:schemeClr val="tx1"/>
            </a:solidFill>
          </a:ln>
        </p:spPr>
        <p:txBody>
          <a:bodyPr wrap="square" rtlCol="0">
            <a:spAutoFit/>
          </a:bodyPr>
          <a:lstStyle/>
          <a:p>
            <a:r>
              <a:rPr kumimoji="1" lang="ja-JP" altLang="en-US" sz="2400" b="1"/>
              <a:t>エージェント</a:t>
            </a:r>
          </a:p>
        </p:txBody>
      </p:sp>
      <p:cxnSp>
        <p:nvCxnSpPr>
          <p:cNvPr id="52" name="直線矢印コネクタ 16">
            <a:extLst>
              <a:ext uri="{FF2B5EF4-FFF2-40B4-BE49-F238E27FC236}">
                <a16:creationId xmlns:a16="http://schemas.microsoft.com/office/drawing/2014/main" id="{5FABA465-BB7D-C745-84F2-EB2838373DD3}"/>
              </a:ext>
            </a:extLst>
          </p:cNvPr>
          <p:cNvCxnSpPr>
            <a:cxnSpLocks/>
            <a:stCxn id="51" idx="0"/>
            <a:endCxn id="53" idx="2"/>
          </p:cNvCxnSpPr>
          <p:nvPr/>
        </p:nvCxnSpPr>
        <p:spPr>
          <a:xfrm flipH="1" flipV="1">
            <a:off x="7158616" y="5529264"/>
            <a:ext cx="1" cy="324567"/>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17">
            <a:extLst>
              <a:ext uri="{FF2B5EF4-FFF2-40B4-BE49-F238E27FC236}">
                <a16:creationId xmlns:a16="http://schemas.microsoft.com/office/drawing/2014/main" id="{5642C302-D99F-8243-B226-0594CCC348E8}"/>
              </a:ext>
            </a:extLst>
          </p:cNvPr>
          <p:cNvSpPr txBox="1"/>
          <p:nvPr/>
        </p:nvSpPr>
        <p:spPr>
          <a:xfrm>
            <a:off x="6454075" y="5067599"/>
            <a:ext cx="1409082" cy="461665"/>
          </a:xfrm>
          <a:prstGeom prst="rect">
            <a:avLst/>
          </a:prstGeom>
          <a:solidFill>
            <a:schemeClr val="bg1"/>
          </a:solidFill>
          <a:ln w="22225">
            <a:solidFill>
              <a:schemeClr val="tx1"/>
            </a:solidFill>
          </a:ln>
        </p:spPr>
        <p:txBody>
          <a:bodyPr wrap="square" rtlCol="0">
            <a:spAutoFit/>
          </a:bodyPr>
          <a:lstStyle/>
          <a:p>
            <a:r>
              <a:rPr kumimoji="1" lang="ja-JP" altLang="en-US" sz="2400" b="1"/>
              <a:t>システム</a:t>
            </a:r>
          </a:p>
        </p:txBody>
      </p:sp>
      <p:sp>
        <p:nvSpPr>
          <p:cNvPr id="55" name="テキスト ボックス 13">
            <a:extLst>
              <a:ext uri="{FF2B5EF4-FFF2-40B4-BE49-F238E27FC236}">
                <a16:creationId xmlns:a16="http://schemas.microsoft.com/office/drawing/2014/main" id="{BE78C702-1A5C-804C-88E2-4C0525759097}"/>
              </a:ext>
            </a:extLst>
          </p:cNvPr>
          <p:cNvSpPr txBox="1"/>
          <p:nvPr/>
        </p:nvSpPr>
        <p:spPr>
          <a:xfrm>
            <a:off x="3010051" y="5069223"/>
            <a:ext cx="814647" cy="523220"/>
          </a:xfrm>
          <a:prstGeom prst="rect">
            <a:avLst/>
          </a:prstGeom>
          <a:solidFill>
            <a:schemeClr val="bg1"/>
          </a:solidFill>
          <a:ln w="22225">
            <a:solidFill>
              <a:schemeClr val="tx1"/>
            </a:solidFill>
          </a:ln>
        </p:spPr>
        <p:txBody>
          <a:bodyPr wrap="square" rtlCol="0">
            <a:spAutoFit/>
          </a:bodyPr>
          <a:lstStyle/>
          <a:p>
            <a:r>
              <a:rPr kumimoji="1" lang="en-US" altLang="ja-JP" sz="2800" b="1" dirty="0"/>
              <a:t>IDS</a:t>
            </a:r>
            <a:endParaRPr kumimoji="1" lang="ja-JP" altLang="en-US" sz="2800" b="1"/>
          </a:p>
        </p:txBody>
      </p:sp>
      <p:cxnSp>
        <p:nvCxnSpPr>
          <p:cNvPr id="56" name="直線矢印コネクタ 11">
            <a:extLst>
              <a:ext uri="{FF2B5EF4-FFF2-40B4-BE49-F238E27FC236}">
                <a16:creationId xmlns:a16="http://schemas.microsoft.com/office/drawing/2014/main" id="{B298F0B4-1D84-1A4C-AEA2-86CBCE7343B5}"/>
              </a:ext>
            </a:extLst>
          </p:cNvPr>
          <p:cNvCxnSpPr>
            <a:cxnSpLocks/>
          </p:cNvCxnSpPr>
          <p:nvPr/>
        </p:nvCxnSpPr>
        <p:spPr>
          <a:xfrm flipH="1" flipV="1">
            <a:off x="3824698" y="5449305"/>
            <a:ext cx="2271302" cy="699268"/>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14">
            <a:extLst>
              <a:ext uri="{FF2B5EF4-FFF2-40B4-BE49-F238E27FC236}">
                <a16:creationId xmlns:a16="http://schemas.microsoft.com/office/drawing/2014/main" id="{3417FC6F-2985-D64B-95A8-9B2450578C52}"/>
              </a:ext>
            </a:extLst>
          </p:cNvPr>
          <p:cNvCxnSpPr>
            <a:cxnSpLocks/>
          </p:cNvCxnSpPr>
          <p:nvPr/>
        </p:nvCxnSpPr>
        <p:spPr>
          <a:xfrm>
            <a:off x="3824698" y="5222070"/>
            <a:ext cx="2301736" cy="725786"/>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19">
            <a:extLst>
              <a:ext uri="{FF2B5EF4-FFF2-40B4-BE49-F238E27FC236}">
                <a16:creationId xmlns:a16="http://schemas.microsoft.com/office/drawing/2014/main" id="{DB821908-CDB8-924C-A283-6F13DF62298B}"/>
              </a:ext>
            </a:extLst>
          </p:cNvPr>
          <p:cNvSpPr txBox="1"/>
          <p:nvPr/>
        </p:nvSpPr>
        <p:spPr>
          <a:xfrm>
            <a:off x="4296657" y="4768054"/>
            <a:ext cx="1572644" cy="646331"/>
          </a:xfrm>
          <a:prstGeom prst="rect">
            <a:avLst/>
          </a:prstGeom>
          <a:noFill/>
          <a:ln w="19050">
            <a:noFill/>
          </a:ln>
        </p:spPr>
        <p:txBody>
          <a:bodyPr wrap="square" rtlCol="0">
            <a:spAutoFit/>
          </a:bodyPr>
          <a:lstStyle/>
          <a:p>
            <a:pPr algn="ctr"/>
            <a:r>
              <a:rPr kumimoji="1" lang="en-JP" altLang="ja-JP" b="1" dirty="0"/>
              <a:t>OS</a:t>
            </a:r>
            <a:r>
              <a:rPr kumimoji="1" lang="ja-JP" altLang="en-JP" b="1"/>
              <a:t>データの</a:t>
            </a:r>
            <a:br>
              <a:rPr kumimoji="1" lang="en-US" altLang="ja-JP" b="1" dirty="0"/>
            </a:br>
            <a:r>
              <a:rPr kumimoji="1" lang="ja-JP" altLang="en-US" b="1"/>
              <a:t>アドレス</a:t>
            </a:r>
          </a:p>
        </p:txBody>
      </p:sp>
      <p:sp>
        <p:nvSpPr>
          <p:cNvPr id="59" name="テキスト ボックス 20">
            <a:extLst>
              <a:ext uri="{FF2B5EF4-FFF2-40B4-BE49-F238E27FC236}">
                <a16:creationId xmlns:a16="http://schemas.microsoft.com/office/drawing/2014/main" id="{FCB9590D-A17D-6C47-8910-B2495DEFAB04}"/>
              </a:ext>
            </a:extLst>
          </p:cNvPr>
          <p:cNvSpPr txBox="1"/>
          <p:nvPr/>
        </p:nvSpPr>
        <p:spPr>
          <a:xfrm>
            <a:off x="4521767" y="5914522"/>
            <a:ext cx="877163" cy="646331"/>
          </a:xfrm>
          <a:prstGeom prst="rect">
            <a:avLst/>
          </a:prstGeom>
          <a:noFill/>
          <a:ln w="19050">
            <a:noFill/>
          </a:ln>
        </p:spPr>
        <p:txBody>
          <a:bodyPr wrap="none" rtlCol="0">
            <a:spAutoFit/>
          </a:bodyPr>
          <a:lstStyle/>
          <a:p>
            <a:pPr algn="ctr"/>
            <a:r>
              <a:rPr kumimoji="1" lang="ja-JP" altLang="en-US" b="1"/>
              <a:t>メモリ</a:t>
            </a:r>
            <a:br>
              <a:rPr kumimoji="1" lang="en-US" altLang="ja-JP" b="1" dirty="0"/>
            </a:br>
            <a:r>
              <a:rPr kumimoji="1" lang="ja-JP" altLang="en-US" b="1"/>
              <a:t>データ</a:t>
            </a:r>
          </a:p>
        </p:txBody>
      </p:sp>
    </p:spTree>
    <p:extLst>
      <p:ext uri="{BB962C8B-B14F-4D97-AF65-F5344CB8AC3E}">
        <p14:creationId xmlns:p14="http://schemas.microsoft.com/office/powerpoint/2010/main" val="2927842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2A523-414D-2D45-AF91-2AEC000E7430}"/>
              </a:ext>
            </a:extLst>
          </p:cNvPr>
          <p:cNvSpPr>
            <a:spLocks noGrp="1"/>
          </p:cNvSpPr>
          <p:nvPr>
            <p:ph type="title"/>
          </p:nvPr>
        </p:nvSpPr>
        <p:spPr/>
        <p:txBody>
          <a:bodyPr/>
          <a:lstStyle/>
          <a:p>
            <a:r>
              <a:rPr lang="en-JP" dirty="0"/>
              <a:t>エージェントの</a:t>
            </a:r>
            <a:r>
              <a:rPr lang="ja-JP" altLang="en-US"/>
              <a:t>保護</a:t>
            </a:r>
            <a:endParaRPr lang="en-JP" dirty="0"/>
          </a:p>
        </p:txBody>
      </p:sp>
      <p:sp>
        <p:nvSpPr>
          <p:cNvPr id="3" name="Content Placeholder 2">
            <a:extLst>
              <a:ext uri="{FF2B5EF4-FFF2-40B4-BE49-F238E27FC236}">
                <a16:creationId xmlns:a16="http://schemas.microsoft.com/office/drawing/2014/main" id="{C608E19A-EEC3-464F-8D41-31EA2209AB24}"/>
              </a:ext>
            </a:extLst>
          </p:cNvPr>
          <p:cNvSpPr>
            <a:spLocks noGrp="1"/>
          </p:cNvSpPr>
          <p:nvPr>
            <p:ph idx="1"/>
          </p:nvPr>
        </p:nvSpPr>
        <p:spPr/>
        <p:txBody>
          <a:bodyPr>
            <a:normAutofit/>
          </a:bodyPr>
          <a:lstStyle/>
          <a:p>
            <a:r>
              <a:rPr lang="en-JP" dirty="0"/>
              <a:t>監視対象VM内のエージェントが安全に動作し続ける必要</a:t>
            </a:r>
          </a:p>
          <a:p>
            <a:pPr lvl="1"/>
            <a:r>
              <a:rPr lang="ja-JP" altLang="en-US"/>
              <a:t>侵入者から</a:t>
            </a:r>
            <a:r>
              <a:rPr lang="en-JP" dirty="0"/>
              <a:t>攻撃を受けると正しくメモリデータが取得できない</a:t>
            </a:r>
            <a:endParaRPr lang="en-US" dirty="0"/>
          </a:p>
          <a:p>
            <a:r>
              <a:rPr lang="ja-JP" altLang="en-US"/>
              <a:t>監視対象</a:t>
            </a:r>
            <a:r>
              <a:rPr lang="en-US" altLang="ja-JP" dirty="0"/>
              <a:t>VM</a:t>
            </a:r>
            <a:r>
              <a:rPr lang="ja-JP" altLang="en-US"/>
              <a:t>内に隔離環境を作成</a:t>
            </a:r>
            <a:endParaRPr lang="en-US" altLang="ja-JP" dirty="0"/>
          </a:p>
          <a:p>
            <a:pPr lvl="1"/>
            <a:r>
              <a:rPr lang="ja-JP" altLang="en-US"/>
              <a:t>隔離環境に監視対象システムを閉じ込める</a:t>
            </a:r>
            <a:endParaRPr lang="en-US" altLang="ja-JP" dirty="0"/>
          </a:p>
          <a:p>
            <a:pPr lvl="1"/>
            <a:r>
              <a:rPr lang="ja-JP" altLang="en-US"/>
              <a:t>隔離環境の外側にエージェントを安全に配置</a:t>
            </a:r>
            <a:endParaRPr lang="en-JP" dirty="0"/>
          </a:p>
          <a:p>
            <a:r>
              <a:rPr lang="ja-JP" altLang="en-US"/>
              <a:t>隔離環境の種類によって</a:t>
            </a:r>
            <a:r>
              <a:rPr lang="en-JP" dirty="0"/>
              <a:t>様々なトレードオフがある</a:t>
            </a:r>
          </a:p>
          <a:p>
            <a:pPr lvl="1"/>
            <a:r>
              <a:rPr lang="en-JP" dirty="0"/>
              <a:t>安全性、性能、</a:t>
            </a:r>
            <a:r>
              <a:rPr lang="en-US" altLang="ja-JP" dirty="0"/>
              <a:t>…</a:t>
            </a:r>
            <a:endParaRPr lang="en-US" dirty="0"/>
          </a:p>
        </p:txBody>
      </p:sp>
      <p:sp>
        <p:nvSpPr>
          <p:cNvPr id="4" name="Slide Number Placeholder 3">
            <a:extLst>
              <a:ext uri="{FF2B5EF4-FFF2-40B4-BE49-F238E27FC236}">
                <a16:creationId xmlns:a16="http://schemas.microsoft.com/office/drawing/2014/main" id="{3B3F3919-3CDD-7B42-841A-FE694CD8EBC3}"/>
              </a:ext>
            </a:extLst>
          </p:cNvPr>
          <p:cNvSpPr>
            <a:spLocks noGrp="1"/>
          </p:cNvSpPr>
          <p:nvPr>
            <p:ph type="sldNum" sz="quarter" idx="12"/>
          </p:nvPr>
        </p:nvSpPr>
        <p:spPr/>
        <p:txBody>
          <a:bodyPr/>
          <a:lstStyle/>
          <a:p>
            <a:fld id="{3862EE38-F75A-9448-8243-6101B2857D65}" type="slidenum">
              <a:rPr lang="ja-JP" altLang="en-US" smtClean="0"/>
              <a:pPr/>
              <a:t>7</a:t>
            </a:fld>
            <a:endParaRPr lang="ja-JP" altLang="en-US" dirty="0"/>
          </a:p>
        </p:txBody>
      </p:sp>
      <p:sp>
        <p:nvSpPr>
          <p:cNvPr id="5" name="角丸四角形 5">
            <a:extLst>
              <a:ext uri="{FF2B5EF4-FFF2-40B4-BE49-F238E27FC236}">
                <a16:creationId xmlns:a16="http://schemas.microsoft.com/office/drawing/2014/main" id="{255C809E-1288-5945-8CBF-EAC0EC664AD9}"/>
              </a:ext>
            </a:extLst>
          </p:cNvPr>
          <p:cNvSpPr/>
          <p:nvPr/>
        </p:nvSpPr>
        <p:spPr>
          <a:xfrm>
            <a:off x="5893126" y="4857671"/>
            <a:ext cx="2542172" cy="1863804"/>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 name="テキスト ボックス 6">
            <a:extLst>
              <a:ext uri="{FF2B5EF4-FFF2-40B4-BE49-F238E27FC236}">
                <a16:creationId xmlns:a16="http://schemas.microsoft.com/office/drawing/2014/main" id="{F2B51E92-A1F3-4D40-A78B-60FF4D053CD0}"/>
              </a:ext>
            </a:extLst>
          </p:cNvPr>
          <p:cNvSpPr txBox="1"/>
          <p:nvPr/>
        </p:nvSpPr>
        <p:spPr>
          <a:xfrm>
            <a:off x="6213239" y="4408668"/>
            <a:ext cx="1920719" cy="461665"/>
          </a:xfrm>
          <a:prstGeom prst="rect">
            <a:avLst/>
          </a:prstGeom>
          <a:noFill/>
        </p:spPr>
        <p:txBody>
          <a:bodyPr wrap="none" rtlCol="0">
            <a:spAutoFit/>
          </a:bodyPr>
          <a:lstStyle/>
          <a:p>
            <a:r>
              <a:rPr kumimoji="1" lang="ja-JP" altLang="en-US" sz="2400" b="1"/>
              <a:t>監視対象</a:t>
            </a:r>
            <a:r>
              <a:rPr kumimoji="1" lang="en-US" altLang="ja-JP" sz="2400" b="1" dirty="0"/>
              <a:t>VM</a:t>
            </a:r>
            <a:endParaRPr kumimoji="1" lang="ja-JP" altLang="en-US" sz="2400" b="1"/>
          </a:p>
        </p:txBody>
      </p:sp>
      <p:sp>
        <p:nvSpPr>
          <p:cNvPr id="7" name="テキスト ボックス 8">
            <a:extLst>
              <a:ext uri="{FF2B5EF4-FFF2-40B4-BE49-F238E27FC236}">
                <a16:creationId xmlns:a16="http://schemas.microsoft.com/office/drawing/2014/main" id="{6AD211AC-FB5B-C647-8C5E-CB6DDFFB47E9}"/>
              </a:ext>
            </a:extLst>
          </p:cNvPr>
          <p:cNvSpPr txBox="1"/>
          <p:nvPr/>
        </p:nvSpPr>
        <p:spPr>
          <a:xfrm>
            <a:off x="6148549" y="6123862"/>
            <a:ext cx="2031325" cy="461665"/>
          </a:xfrm>
          <a:prstGeom prst="rect">
            <a:avLst/>
          </a:prstGeom>
          <a:solidFill>
            <a:srgbClr val="92D050"/>
          </a:solidFill>
          <a:ln w="22225">
            <a:solidFill>
              <a:schemeClr val="tx1"/>
            </a:solidFill>
          </a:ln>
        </p:spPr>
        <p:txBody>
          <a:bodyPr wrap="none" rtlCol="0">
            <a:spAutoFit/>
          </a:bodyPr>
          <a:lstStyle/>
          <a:p>
            <a:r>
              <a:rPr kumimoji="1" lang="ja-JP" altLang="en-US" sz="2400" b="1"/>
              <a:t>エージェント</a:t>
            </a:r>
          </a:p>
        </p:txBody>
      </p:sp>
      <p:sp>
        <p:nvSpPr>
          <p:cNvPr id="9" name="テキスト ボックス 17">
            <a:extLst>
              <a:ext uri="{FF2B5EF4-FFF2-40B4-BE49-F238E27FC236}">
                <a16:creationId xmlns:a16="http://schemas.microsoft.com/office/drawing/2014/main" id="{87A932D7-23C5-A875-EF5F-2564BB970398}"/>
              </a:ext>
            </a:extLst>
          </p:cNvPr>
          <p:cNvSpPr txBox="1"/>
          <p:nvPr/>
        </p:nvSpPr>
        <p:spPr>
          <a:xfrm>
            <a:off x="6148549" y="5030962"/>
            <a:ext cx="2031325" cy="969496"/>
          </a:xfrm>
          <a:prstGeom prst="rect">
            <a:avLst/>
          </a:prstGeom>
          <a:solidFill>
            <a:schemeClr val="bg1"/>
          </a:solidFill>
          <a:ln w="38100">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endParaRPr lang="en-US" altLang="ja-JP" sz="2400" b="1" dirty="0">
              <a:solidFill>
                <a:sysClr val="windowText" lastClr="000000"/>
              </a:solidFill>
            </a:endParaRPr>
          </a:p>
          <a:p>
            <a:pPr algn="ctr"/>
            <a:endParaRPr lang="en-US" altLang="ja-JP" sz="2400" b="1" dirty="0">
              <a:solidFill>
                <a:sysClr val="windowText" lastClr="000000"/>
              </a:solidFill>
            </a:endParaRPr>
          </a:p>
          <a:p>
            <a:pPr algn="ctr"/>
            <a:endParaRPr lang="en-US" altLang="ja-JP" sz="800" b="1" dirty="0">
              <a:solidFill>
                <a:sysClr val="windowText" lastClr="000000"/>
              </a:solidFill>
            </a:endParaRPr>
          </a:p>
        </p:txBody>
      </p:sp>
      <p:sp>
        <p:nvSpPr>
          <p:cNvPr id="11" name="正方形/長方形 22">
            <a:extLst>
              <a:ext uri="{FF2B5EF4-FFF2-40B4-BE49-F238E27FC236}">
                <a16:creationId xmlns:a16="http://schemas.microsoft.com/office/drawing/2014/main" id="{42F67DE1-6F37-3475-C73A-7B6E9D3069CB}"/>
              </a:ext>
            </a:extLst>
          </p:cNvPr>
          <p:cNvSpPr/>
          <p:nvPr/>
        </p:nvSpPr>
        <p:spPr>
          <a:xfrm>
            <a:off x="6284050" y="5432621"/>
            <a:ext cx="1760321" cy="409587"/>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ysClr val="windowText" lastClr="000000"/>
                </a:solidFill>
              </a:rPr>
              <a:t>システム</a:t>
            </a:r>
          </a:p>
        </p:txBody>
      </p:sp>
      <p:sp>
        <p:nvSpPr>
          <p:cNvPr id="12" name="円形吹き出し 18">
            <a:extLst>
              <a:ext uri="{FF2B5EF4-FFF2-40B4-BE49-F238E27FC236}">
                <a16:creationId xmlns:a16="http://schemas.microsoft.com/office/drawing/2014/main" id="{24FD26C2-504F-CF89-8ADE-EDA5210CA618}"/>
              </a:ext>
            </a:extLst>
          </p:cNvPr>
          <p:cNvSpPr/>
          <p:nvPr/>
        </p:nvSpPr>
        <p:spPr>
          <a:xfrm>
            <a:off x="8454071" y="4592504"/>
            <a:ext cx="1243523" cy="1264419"/>
          </a:xfrm>
          <a:prstGeom prst="wedgeEllipseCallout">
            <a:avLst>
              <a:gd name="adj1" fmla="val -98971"/>
              <a:gd name="adj2" fmla="val 27081"/>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ysClr val="windowText" lastClr="000000"/>
              </a:solidFill>
            </a:endParaRPr>
          </a:p>
        </p:txBody>
      </p:sp>
      <p:sp>
        <p:nvSpPr>
          <p:cNvPr id="13" name="テキスト ボックス 17">
            <a:extLst>
              <a:ext uri="{FF2B5EF4-FFF2-40B4-BE49-F238E27FC236}">
                <a16:creationId xmlns:a16="http://schemas.microsoft.com/office/drawing/2014/main" id="{97CB99CA-9C71-BC6E-E1E4-07F36CBADBAA}"/>
              </a:ext>
            </a:extLst>
          </p:cNvPr>
          <p:cNvSpPr txBox="1"/>
          <p:nvPr/>
        </p:nvSpPr>
        <p:spPr>
          <a:xfrm>
            <a:off x="8576074" y="5800211"/>
            <a:ext cx="1243523" cy="461665"/>
          </a:xfrm>
          <a:prstGeom prst="rect">
            <a:avLst/>
          </a:prstGeom>
          <a:noFill/>
          <a:ln>
            <a:noFill/>
          </a:ln>
        </p:spPr>
        <p:txBody>
          <a:bodyPr wrap="square" rtlCol="0">
            <a:spAutoFit/>
          </a:bodyPr>
          <a:lstStyle/>
          <a:p>
            <a:r>
              <a:rPr lang="ja-JP" altLang="en-US" sz="2400" b="1">
                <a:solidFill>
                  <a:sysClr val="windowText" lastClr="000000"/>
                </a:solidFill>
              </a:rPr>
              <a:t>侵入</a:t>
            </a:r>
            <a:r>
              <a:rPr kumimoji="1" lang="ja-JP" altLang="en-US" sz="2400" b="1">
                <a:solidFill>
                  <a:sysClr val="windowText" lastClr="000000"/>
                </a:solidFill>
              </a:rPr>
              <a:t>者</a:t>
            </a:r>
          </a:p>
        </p:txBody>
      </p:sp>
      <p:sp>
        <p:nvSpPr>
          <p:cNvPr id="14" name="TextBox 7">
            <a:extLst>
              <a:ext uri="{FF2B5EF4-FFF2-40B4-BE49-F238E27FC236}">
                <a16:creationId xmlns:a16="http://schemas.microsoft.com/office/drawing/2014/main" id="{ACD9C7FC-909C-9365-FCB7-C3F1AC2ECC95}"/>
              </a:ext>
            </a:extLst>
          </p:cNvPr>
          <p:cNvSpPr txBox="1"/>
          <p:nvPr/>
        </p:nvSpPr>
        <p:spPr>
          <a:xfrm>
            <a:off x="6143274" y="5022825"/>
            <a:ext cx="1107996" cy="369332"/>
          </a:xfrm>
          <a:prstGeom prst="rect">
            <a:avLst/>
          </a:prstGeom>
          <a:noFill/>
          <a:ln>
            <a:noFill/>
          </a:ln>
        </p:spPr>
        <p:txBody>
          <a:bodyPr wrap="none" rtlCol="0">
            <a:spAutoFit/>
          </a:bodyPr>
          <a:lstStyle/>
          <a:p>
            <a:r>
              <a:rPr lang="en-JP" b="1" dirty="0">
                <a:solidFill>
                  <a:sysClr val="windowText" lastClr="000000"/>
                </a:solidFill>
              </a:rPr>
              <a:t>隔離環境</a:t>
            </a:r>
          </a:p>
        </p:txBody>
      </p:sp>
      <p:grpSp>
        <p:nvGrpSpPr>
          <p:cNvPr id="15" name="Group 2822">
            <a:extLst>
              <a:ext uri="{FF2B5EF4-FFF2-40B4-BE49-F238E27FC236}">
                <a16:creationId xmlns:a16="http://schemas.microsoft.com/office/drawing/2014/main" id="{78F50B94-CD27-7F85-8E1C-F9AE9A5700D2}"/>
              </a:ext>
            </a:extLst>
          </p:cNvPr>
          <p:cNvGrpSpPr>
            <a:grpSpLocks/>
          </p:cNvGrpSpPr>
          <p:nvPr/>
        </p:nvGrpSpPr>
        <p:grpSpPr bwMode="auto">
          <a:xfrm flipH="1">
            <a:off x="8784820" y="4882966"/>
            <a:ext cx="484984" cy="731125"/>
            <a:chOff x="6777" y="1528"/>
            <a:chExt cx="719" cy="1064"/>
          </a:xfrm>
        </p:grpSpPr>
        <p:sp>
          <p:nvSpPr>
            <p:cNvPr id="16" name="Freeform 2823">
              <a:extLst>
                <a:ext uri="{FF2B5EF4-FFF2-40B4-BE49-F238E27FC236}">
                  <a16:creationId xmlns:a16="http://schemas.microsoft.com/office/drawing/2014/main" id="{16E57445-1F82-5ACA-48A6-401A8FDE051C}"/>
                </a:ext>
              </a:extLst>
            </p:cNvPr>
            <p:cNvSpPr>
              <a:spLocks/>
            </p:cNvSpPr>
            <p:nvPr/>
          </p:nvSpPr>
          <p:spPr bwMode="auto">
            <a:xfrm>
              <a:off x="6892" y="2046"/>
              <a:ext cx="604" cy="546"/>
            </a:xfrm>
            <a:custGeom>
              <a:avLst/>
              <a:gdLst>
                <a:gd name="T0" fmla="*/ 192 w 604"/>
                <a:gd name="T1" fmla="*/ 10 h 546"/>
                <a:gd name="T2" fmla="*/ 332 w 604"/>
                <a:gd name="T3" fmla="*/ 26 h 546"/>
                <a:gd name="T4" fmla="*/ 460 w 604"/>
                <a:gd name="T5" fmla="*/ 30 h 546"/>
                <a:gd name="T6" fmla="*/ 484 w 604"/>
                <a:gd name="T7" fmla="*/ 66 h 546"/>
                <a:gd name="T8" fmla="*/ 504 w 604"/>
                <a:gd name="T9" fmla="*/ 198 h 546"/>
                <a:gd name="T10" fmla="*/ 520 w 604"/>
                <a:gd name="T11" fmla="*/ 298 h 546"/>
                <a:gd name="T12" fmla="*/ 536 w 604"/>
                <a:gd name="T13" fmla="*/ 342 h 546"/>
                <a:gd name="T14" fmla="*/ 556 w 604"/>
                <a:gd name="T15" fmla="*/ 378 h 546"/>
                <a:gd name="T16" fmla="*/ 524 w 604"/>
                <a:gd name="T17" fmla="*/ 398 h 546"/>
                <a:gd name="T18" fmla="*/ 580 w 604"/>
                <a:gd name="T19" fmla="*/ 422 h 546"/>
                <a:gd name="T20" fmla="*/ 604 w 604"/>
                <a:gd name="T21" fmla="*/ 430 h 546"/>
                <a:gd name="T22" fmla="*/ 552 w 604"/>
                <a:gd name="T23" fmla="*/ 458 h 546"/>
                <a:gd name="T24" fmla="*/ 528 w 604"/>
                <a:gd name="T25" fmla="*/ 466 h 546"/>
                <a:gd name="T26" fmla="*/ 464 w 604"/>
                <a:gd name="T27" fmla="*/ 450 h 546"/>
                <a:gd name="T28" fmla="*/ 436 w 604"/>
                <a:gd name="T29" fmla="*/ 410 h 546"/>
                <a:gd name="T30" fmla="*/ 440 w 604"/>
                <a:gd name="T31" fmla="*/ 422 h 546"/>
                <a:gd name="T32" fmla="*/ 444 w 604"/>
                <a:gd name="T33" fmla="*/ 406 h 546"/>
                <a:gd name="T34" fmla="*/ 432 w 604"/>
                <a:gd name="T35" fmla="*/ 302 h 546"/>
                <a:gd name="T36" fmla="*/ 424 w 604"/>
                <a:gd name="T37" fmla="*/ 270 h 546"/>
                <a:gd name="T38" fmla="*/ 420 w 604"/>
                <a:gd name="T39" fmla="*/ 194 h 546"/>
                <a:gd name="T40" fmla="*/ 408 w 604"/>
                <a:gd name="T41" fmla="*/ 182 h 546"/>
                <a:gd name="T42" fmla="*/ 336 w 604"/>
                <a:gd name="T43" fmla="*/ 146 h 546"/>
                <a:gd name="T44" fmla="*/ 332 w 604"/>
                <a:gd name="T45" fmla="*/ 190 h 546"/>
                <a:gd name="T46" fmla="*/ 324 w 604"/>
                <a:gd name="T47" fmla="*/ 214 h 546"/>
                <a:gd name="T48" fmla="*/ 332 w 604"/>
                <a:gd name="T49" fmla="*/ 246 h 546"/>
                <a:gd name="T50" fmla="*/ 312 w 604"/>
                <a:gd name="T51" fmla="*/ 346 h 546"/>
                <a:gd name="T52" fmla="*/ 308 w 604"/>
                <a:gd name="T53" fmla="*/ 430 h 546"/>
                <a:gd name="T54" fmla="*/ 312 w 604"/>
                <a:gd name="T55" fmla="*/ 442 h 546"/>
                <a:gd name="T56" fmla="*/ 324 w 604"/>
                <a:gd name="T57" fmla="*/ 450 h 546"/>
                <a:gd name="T58" fmla="*/ 316 w 604"/>
                <a:gd name="T59" fmla="*/ 474 h 546"/>
                <a:gd name="T60" fmla="*/ 332 w 604"/>
                <a:gd name="T61" fmla="*/ 510 h 546"/>
                <a:gd name="T62" fmla="*/ 264 w 604"/>
                <a:gd name="T63" fmla="*/ 546 h 546"/>
                <a:gd name="T64" fmla="*/ 212 w 604"/>
                <a:gd name="T65" fmla="*/ 534 h 546"/>
                <a:gd name="T66" fmla="*/ 220 w 604"/>
                <a:gd name="T67" fmla="*/ 494 h 546"/>
                <a:gd name="T68" fmla="*/ 228 w 604"/>
                <a:gd name="T69" fmla="*/ 470 h 546"/>
                <a:gd name="T70" fmla="*/ 224 w 604"/>
                <a:gd name="T71" fmla="*/ 450 h 546"/>
                <a:gd name="T72" fmla="*/ 200 w 604"/>
                <a:gd name="T73" fmla="*/ 442 h 546"/>
                <a:gd name="T74" fmla="*/ 208 w 604"/>
                <a:gd name="T75" fmla="*/ 418 h 546"/>
                <a:gd name="T76" fmla="*/ 212 w 604"/>
                <a:gd name="T77" fmla="*/ 406 h 546"/>
                <a:gd name="T78" fmla="*/ 200 w 604"/>
                <a:gd name="T79" fmla="*/ 346 h 546"/>
                <a:gd name="T80" fmla="*/ 208 w 604"/>
                <a:gd name="T81" fmla="*/ 306 h 546"/>
                <a:gd name="T82" fmla="*/ 212 w 604"/>
                <a:gd name="T83" fmla="*/ 286 h 546"/>
                <a:gd name="T84" fmla="*/ 208 w 604"/>
                <a:gd name="T85" fmla="*/ 190 h 546"/>
                <a:gd name="T86" fmla="*/ 164 w 604"/>
                <a:gd name="T87" fmla="*/ 174 h 546"/>
                <a:gd name="T88" fmla="*/ 52 w 604"/>
                <a:gd name="T89" fmla="*/ 130 h 546"/>
                <a:gd name="T90" fmla="*/ 8 w 604"/>
                <a:gd name="T91" fmla="*/ 94 h 546"/>
                <a:gd name="T92" fmla="*/ 0 w 604"/>
                <a:gd name="T93" fmla="*/ 82 h 546"/>
                <a:gd name="T94" fmla="*/ 0 w 604"/>
                <a:gd name="T95" fmla="*/ 38 h 546"/>
                <a:gd name="T96" fmla="*/ 192 w 604"/>
                <a:gd name="T97" fmla="*/ 10 h 54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04"/>
                <a:gd name="T148" fmla="*/ 0 h 546"/>
                <a:gd name="T149" fmla="*/ 604 w 604"/>
                <a:gd name="T150" fmla="*/ 546 h 54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04" h="546">
                  <a:moveTo>
                    <a:pt x="192" y="10"/>
                  </a:moveTo>
                  <a:cubicBezTo>
                    <a:pt x="242" y="0"/>
                    <a:pt x="285" y="14"/>
                    <a:pt x="332" y="26"/>
                  </a:cubicBezTo>
                  <a:cubicBezTo>
                    <a:pt x="377" y="21"/>
                    <a:pt x="414" y="27"/>
                    <a:pt x="460" y="30"/>
                  </a:cubicBezTo>
                  <a:cubicBezTo>
                    <a:pt x="472" y="42"/>
                    <a:pt x="479" y="50"/>
                    <a:pt x="484" y="66"/>
                  </a:cubicBezTo>
                  <a:cubicBezTo>
                    <a:pt x="487" y="113"/>
                    <a:pt x="499" y="152"/>
                    <a:pt x="504" y="198"/>
                  </a:cubicBezTo>
                  <a:cubicBezTo>
                    <a:pt x="507" y="226"/>
                    <a:pt x="507" y="271"/>
                    <a:pt x="520" y="298"/>
                  </a:cubicBezTo>
                  <a:cubicBezTo>
                    <a:pt x="527" y="312"/>
                    <a:pt x="529" y="329"/>
                    <a:pt x="536" y="342"/>
                  </a:cubicBezTo>
                  <a:cubicBezTo>
                    <a:pt x="559" y="383"/>
                    <a:pt x="547" y="351"/>
                    <a:pt x="556" y="378"/>
                  </a:cubicBezTo>
                  <a:cubicBezTo>
                    <a:pt x="548" y="383"/>
                    <a:pt x="524" y="397"/>
                    <a:pt x="524" y="398"/>
                  </a:cubicBezTo>
                  <a:cubicBezTo>
                    <a:pt x="524" y="411"/>
                    <a:pt x="570" y="419"/>
                    <a:pt x="580" y="422"/>
                  </a:cubicBezTo>
                  <a:cubicBezTo>
                    <a:pt x="588" y="424"/>
                    <a:pt x="604" y="430"/>
                    <a:pt x="604" y="430"/>
                  </a:cubicBezTo>
                  <a:cubicBezTo>
                    <a:pt x="587" y="447"/>
                    <a:pt x="575" y="451"/>
                    <a:pt x="552" y="458"/>
                  </a:cubicBezTo>
                  <a:cubicBezTo>
                    <a:pt x="544" y="460"/>
                    <a:pt x="528" y="466"/>
                    <a:pt x="528" y="466"/>
                  </a:cubicBezTo>
                  <a:cubicBezTo>
                    <a:pt x="506" y="462"/>
                    <a:pt x="483" y="463"/>
                    <a:pt x="464" y="450"/>
                  </a:cubicBezTo>
                  <a:cubicBezTo>
                    <a:pt x="452" y="433"/>
                    <a:pt x="456" y="417"/>
                    <a:pt x="436" y="410"/>
                  </a:cubicBezTo>
                  <a:cubicBezTo>
                    <a:pt x="437" y="414"/>
                    <a:pt x="436" y="424"/>
                    <a:pt x="440" y="422"/>
                  </a:cubicBezTo>
                  <a:cubicBezTo>
                    <a:pt x="445" y="420"/>
                    <a:pt x="444" y="411"/>
                    <a:pt x="444" y="406"/>
                  </a:cubicBezTo>
                  <a:cubicBezTo>
                    <a:pt x="444" y="371"/>
                    <a:pt x="440" y="336"/>
                    <a:pt x="432" y="302"/>
                  </a:cubicBezTo>
                  <a:cubicBezTo>
                    <a:pt x="430" y="291"/>
                    <a:pt x="424" y="270"/>
                    <a:pt x="424" y="270"/>
                  </a:cubicBezTo>
                  <a:cubicBezTo>
                    <a:pt x="423" y="245"/>
                    <a:pt x="425" y="219"/>
                    <a:pt x="420" y="194"/>
                  </a:cubicBezTo>
                  <a:cubicBezTo>
                    <a:pt x="419" y="188"/>
                    <a:pt x="411" y="187"/>
                    <a:pt x="408" y="182"/>
                  </a:cubicBezTo>
                  <a:cubicBezTo>
                    <a:pt x="384" y="146"/>
                    <a:pt x="384" y="152"/>
                    <a:pt x="336" y="146"/>
                  </a:cubicBezTo>
                  <a:cubicBezTo>
                    <a:pt x="332" y="164"/>
                    <a:pt x="337" y="172"/>
                    <a:pt x="332" y="190"/>
                  </a:cubicBezTo>
                  <a:cubicBezTo>
                    <a:pt x="330" y="198"/>
                    <a:pt x="324" y="214"/>
                    <a:pt x="324" y="214"/>
                  </a:cubicBezTo>
                  <a:cubicBezTo>
                    <a:pt x="326" y="225"/>
                    <a:pt x="333" y="235"/>
                    <a:pt x="332" y="246"/>
                  </a:cubicBezTo>
                  <a:cubicBezTo>
                    <a:pt x="330" y="279"/>
                    <a:pt x="317" y="313"/>
                    <a:pt x="312" y="346"/>
                  </a:cubicBezTo>
                  <a:cubicBezTo>
                    <a:pt x="315" y="377"/>
                    <a:pt x="314" y="399"/>
                    <a:pt x="308" y="430"/>
                  </a:cubicBezTo>
                  <a:cubicBezTo>
                    <a:pt x="309" y="434"/>
                    <a:pt x="309" y="439"/>
                    <a:pt x="312" y="442"/>
                  </a:cubicBezTo>
                  <a:cubicBezTo>
                    <a:pt x="315" y="446"/>
                    <a:pt x="323" y="445"/>
                    <a:pt x="324" y="450"/>
                  </a:cubicBezTo>
                  <a:cubicBezTo>
                    <a:pt x="325" y="458"/>
                    <a:pt x="316" y="474"/>
                    <a:pt x="316" y="474"/>
                  </a:cubicBezTo>
                  <a:cubicBezTo>
                    <a:pt x="326" y="503"/>
                    <a:pt x="319" y="491"/>
                    <a:pt x="332" y="510"/>
                  </a:cubicBezTo>
                  <a:cubicBezTo>
                    <a:pt x="324" y="541"/>
                    <a:pt x="291" y="537"/>
                    <a:pt x="264" y="546"/>
                  </a:cubicBezTo>
                  <a:cubicBezTo>
                    <a:pt x="244" y="544"/>
                    <a:pt x="213" y="545"/>
                    <a:pt x="212" y="534"/>
                  </a:cubicBezTo>
                  <a:cubicBezTo>
                    <a:pt x="211" y="520"/>
                    <a:pt x="216" y="507"/>
                    <a:pt x="220" y="494"/>
                  </a:cubicBezTo>
                  <a:cubicBezTo>
                    <a:pt x="223" y="486"/>
                    <a:pt x="228" y="470"/>
                    <a:pt x="228" y="470"/>
                  </a:cubicBezTo>
                  <a:cubicBezTo>
                    <a:pt x="227" y="463"/>
                    <a:pt x="229" y="455"/>
                    <a:pt x="224" y="450"/>
                  </a:cubicBezTo>
                  <a:cubicBezTo>
                    <a:pt x="218" y="444"/>
                    <a:pt x="200" y="442"/>
                    <a:pt x="200" y="442"/>
                  </a:cubicBezTo>
                  <a:cubicBezTo>
                    <a:pt x="203" y="434"/>
                    <a:pt x="205" y="426"/>
                    <a:pt x="208" y="418"/>
                  </a:cubicBezTo>
                  <a:cubicBezTo>
                    <a:pt x="209" y="414"/>
                    <a:pt x="212" y="406"/>
                    <a:pt x="212" y="406"/>
                  </a:cubicBezTo>
                  <a:cubicBezTo>
                    <a:pt x="207" y="385"/>
                    <a:pt x="203" y="369"/>
                    <a:pt x="200" y="346"/>
                  </a:cubicBezTo>
                  <a:cubicBezTo>
                    <a:pt x="203" y="333"/>
                    <a:pt x="205" y="319"/>
                    <a:pt x="208" y="306"/>
                  </a:cubicBezTo>
                  <a:cubicBezTo>
                    <a:pt x="209" y="299"/>
                    <a:pt x="212" y="286"/>
                    <a:pt x="212" y="286"/>
                  </a:cubicBezTo>
                  <a:cubicBezTo>
                    <a:pt x="214" y="262"/>
                    <a:pt x="218" y="215"/>
                    <a:pt x="208" y="190"/>
                  </a:cubicBezTo>
                  <a:cubicBezTo>
                    <a:pt x="206" y="184"/>
                    <a:pt x="170" y="176"/>
                    <a:pt x="164" y="174"/>
                  </a:cubicBezTo>
                  <a:cubicBezTo>
                    <a:pt x="136" y="146"/>
                    <a:pt x="90" y="134"/>
                    <a:pt x="52" y="130"/>
                  </a:cubicBezTo>
                  <a:cubicBezTo>
                    <a:pt x="26" y="123"/>
                    <a:pt x="24" y="118"/>
                    <a:pt x="8" y="94"/>
                  </a:cubicBezTo>
                  <a:cubicBezTo>
                    <a:pt x="5" y="90"/>
                    <a:pt x="0" y="82"/>
                    <a:pt x="0" y="82"/>
                  </a:cubicBezTo>
                  <a:cubicBezTo>
                    <a:pt x="5" y="66"/>
                    <a:pt x="0" y="55"/>
                    <a:pt x="0" y="38"/>
                  </a:cubicBezTo>
                  <a:lnTo>
                    <a:pt x="192" y="1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7" name="Freeform 2824">
              <a:extLst>
                <a:ext uri="{FF2B5EF4-FFF2-40B4-BE49-F238E27FC236}">
                  <a16:creationId xmlns:a16="http://schemas.microsoft.com/office/drawing/2014/main" id="{ECD10479-FE6E-55ED-D1FF-894795363573}"/>
                </a:ext>
              </a:extLst>
            </p:cNvPr>
            <p:cNvSpPr>
              <a:spLocks/>
            </p:cNvSpPr>
            <p:nvPr/>
          </p:nvSpPr>
          <p:spPr bwMode="auto">
            <a:xfrm>
              <a:off x="6855" y="1528"/>
              <a:ext cx="217" cy="243"/>
            </a:xfrm>
            <a:custGeom>
              <a:avLst/>
              <a:gdLst>
                <a:gd name="T0" fmla="*/ 89 w 217"/>
                <a:gd name="T1" fmla="*/ 24 h 243"/>
                <a:gd name="T2" fmla="*/ 113 w 217"/>
                <a:gd name="T3" fmla="*/ 0 h 243"/>
                <a:gd name="T4" fmla="*/ 149 w 217"/>
                <a:gd name="T5" fmla="*/ 12 h 243"/>
                <a:gd name="T6" fmla="*/ 217 w 217"/>
                <a:gd name="T7" fmla="*/ 56 h 243"/>
                <a:gd name="T8" fmla="*/ 213 w 217"/>
                <a:gd name="T9" fmla="*/ 72 h 243"/>
                <a:gd name="T10" fmla="*/ 201 w 217"/>
                <a:gd name="T11" fmla="*/ 80 h 243"/>
                <a:gd name="T12" fmla="*/ 217 w 217"/>
                <a:gd name="T13" fmla="*/ 104 h 243"/>
                <a:gd name="T14" fmla="*/ 169 w 217"/>
                <a:gd name="T15" fmla="*/ 200 h 243"/>
                <a:gd name="T16" fmla="*/ 141 w 217"/>
                <a:gd name="T17" fmla="*/ 228 h 243"/>
                <a:gd name="T18" fmla="*/ 133 w 217"/>
                <a:gd name="T19" fmla="*/ 240 h 243"/>
                <a:gd name="T20" fmla="*/ 69 w 217"/>
                <a:gd name="T21" fmla="*/ 212 h 243"/>
                <a:gd name="T22" fmla="*/ 41 w 217"/>
                <a:gd name="T23" fmla="*/ 160 h 243"/>
                <a:gd name="T24" fmla="*/ 17 w 217"/>
                <a:gd name="T25" fmla="*/ 152 h 243"/>
                <a:gd name="T26" fmla="*/ 21 w 217"/>
                <a:gd name="T27" fmla="*/ 108 h 243"/>
                <a:gd name="T28" fmla="*/ 29 w 217"/>
                <a:gd name="T29" fmla="*/ 96 h 243"/>
                <a:gd name="T30" fmla="*/ 21 w 217"/>
                <a:gd name="T31" fmla="*/ 72 h 243"/>
                <a:gd name="T32" fmla="*/ 49 w 217"/>
                <a:gd name="T33" fmla="*/ 32 h 243"/>
                <a:gd name="T34" fmla="*/ 89 w 217"/>
                <a:gd name="T35" fmla="*/ 24 h 24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17"/>
                <a:gd name="T55" fmla="*/ 0 h 243"/>
                <a:gd name="T56" fmla="*/ 217 w 217"/>
                <a:gd name="T57" fmla="*/ 243 h 24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17" h="243">
                  <a:moveTo>
                    <a:pt x="89" y="24"/>
                  </a:moveTo>
                  <a:cubicBezTo>
                    <a:pt x="82" y="4"/>
                    <a:pt x="96" y="6"/>
                    <a:pt x="113" y="0"/>
                  </a:cubicBezTo>
                  <a:cubicBezTo>
                    <a:pt x="138" y="8"/>
                    <a:pt x="120" y="19"/>
                    <a:pt x="149" y="12"/>
                  </a:cubicBezTo>
                  <a:cubicBezTo>
                    <a:pt x="181" y="34"/>
                    <a:pt x="191" y="17"/>
                    <a:pt x="217" y="56"/>
                  </a:cubicBezTo>
                  <a:cubicBezTo>
                    <a:pt x="216" y="61"/>
                    <a:pt x="216" y="67"/>
                    <a:pt x="213" y="72"/>
                  </a:cubicBezTo>
                  <a:cubicBezTo>
                    <a:pt x="210" y="76"/>
                    <a:pt x="200" y="75"/>
                    <a:pt x="201" y="80"/>
                  </a:cubicBezTo>
                  <a:cubicBezTo>
                    <a:pt x="202" y="90"/>
                    <a:pt x="217" y="104"/>
                    <a:pt x="217" y="104"/>
                  </a:cubicBezTo>
                  <a:cubicBezTo>
                    <a:pt x="187" y="124"/>
                    <a:pt x="179" y="167"/>
                    <a:pt x="169" y="200"/>
                  </a:cubicBezTo>
                  <a:cubicBezTo>
                    <a:pt x="165" y="213"/>
                    <a:pt x="141" y="228"/>
                    <a:pt x="141" y="228"/>
                  </a:cubicBezTo>
                  <a:cubicBezTo>
                    <a:pt x="138" y="232"/>
                    <a:pt x="138" y="238"/>
                    <a:pt x="133" y="240"/>
                  </a:cubicBezTo>
                  <a:cubicBezTo>
                    <a:pt x="123" y="243"/>
                    <a:pt x="78" y="218"/>
                    <a:pt x="69" y="212"/>
                  </a:cubicBezTo>
                  <a:cubicBezTo>
                    <a:pt x="61" y="200"/>
                    <a:pt x="53" y="168"/>
                    <a:pt x="41" y="160"/>
                  </a:cubicBezTo>
                  <a:cubicBezTo>
                    <a:pt x="34" y="156"/>
                    <a:pt x="17" y="152"/>
                    <a:pt x="17" y="152"/>
                  </a:cubicBezTo>
                  <a:cubicBezTo>
                    <a:pt x="4" y="133"/>
                    <a:pt x="0" y="122"/>
                    <a:pt x="21" y="108"/>
                  </a:cubicBezTo>
                  <a:cubicBezTo>
                    <a:pt x="24" y="104"/>
                    <a:pt x="29" y="101"/>
                    <a:pt x="29" y="96"/>
                  </a:cubicBezTo>
                  <a:cubicBezTo>
                    <a:pt x="29" y="88"/>
                    <a:pt x="21" y="72"/>
                    <a:pt x="21" y="72"/>
                  </a:cubicBezTo>
                  <a:cubicBezTo>
                    <a:pt x="28" y="51"/>
                    <a:pt x="28" y="39"/>
                    <a:pt x="49" y="32"/>
                  </a:cubicBezTo>
                  <a:cubicBezTo>
                    <a:pt x="57" y="9"/>
                    <a:pt x="70" y="18"/>
                    <a:pt x="89" y="24"/>
                  </a:cubicBez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sp>
          <p:nvSpPr>
            <p:cNvPr id="18" name="Freeform 2825">
              <a:extLst>
                <a:ext uri="{FF2B5EF4-FFF2-40B4-BE49-F238E27FC236}">
                  <a16:creationId xmlns:a16="http://schemas.microsoft.com/office/drawing/2014/main" id="{80BEB87E-D317-97EC-358F-686BDCDA8AF9}"/>
                </a:ext>
              </a:extLst>
            </p:cNvPr>
            <p:cNvSpPr>
              <a:spLocks/>
            </p:cNvSpPr>
            <p:nvPr/>
          </p:nvSpPr>
          <p:spPr bwMode="auto">
            <a:xfrm>
              <a:off x="6777" y="1680"/>
              <a:ext cx="351" cy="468"/>
            </a:xfrm>
            <a:custGeom>
              <a:avLst/>
              <a:gdLst>
                <a:gd name="T0" fmla="*/ 131 w 351"/>
                <a:gd name="T1" fmla="*/ 0 h 468"/>
                <a:gd name="T2" fmla="*/ 115 w 351"/>
                <a:gd name="T3" fmla="*/ 32 h 468"/>
                <a:gd name="T4" fmla="*/ 99 w 351"/>
                <a:gd name="T5" fmla="*/ 56 h 468"/>
                <a:gd name="T6" fmla="*/ 47 w 351"/>
                <a:gd name="T7" fmla="*/ 120 h 468"/>
                <a:gd name="T8" fmla="*/ 19 w 351"/>
                <a:gd name="T9" fmla="*/ 156 h 468"/>
                <a:gd name="T10" fmla="*/ 11 w 351"/>
                <a:gd name="T11" fmla="*/ 196 h 468"/>
                <a:gd name="T12" fmla="*/ 23 w 351"/>
                <a:gd name="T13" fmla="*/ 376 h 468"/>
                <a:gd name="T14" fmla="*/ 83 w 351"/>
                <a:gd name="T15" fmla="*/ 424 h 468"/>
                <a:gd name="T16" fmla="*/ 123 w 351"/>
                <a:gd name="T17" fmla="*/ 460 h 468"/>
                <a:gd name="T18" fmla="*/ 155 w 351"/>
                <a:gd name="T19" fmla="*/ 468 h 468"/>
                <a:gd name="T20" fmla="*/ 315 w 351"/>
                <a:gd name="T21" fmla="*/ 428 h 468"/>
                <a:gd name="T22" fmla="*/ 343 w 351"/>
                <a:gd name="T23" fmla="*/ 396 h 468"/>
                <a:gd name="T24" fmla="*/ 339 w 351"/>
                <a:gd name="T25" fmla="*/ 356 h 468"/>
                <a:gd name="T26" fmla="*/ 327 w 351"/>
                <a:gd name="T27" fmla="*/ 352 h 468"/>
                <a:gd name="T28" fmla="*/ 303 w 351"/>
                <a:gd name="T29" fmla="*/ 300 h 468"/>
                <a:gd name="T30" fmla="*/ 323 w 351"/>
                <a:gd name="T31" fmla="*/ 264 h 468"/>
                <a:gd name="T32" fmla="*/ 343 w 351"/>
                <a:gd name="T33" fmla="*/ 160 h 468"/>
                <a:gd name="T34" fmla="*/ 291 w 351"/>
                <a:gd name="T35" fmla="*/ 84 h 468"/>
                <a:gd name="T36" fmla="*/ 239 w 351"/>
                <a:gd name="T37" fmla="*/ 60 h 468"/>
                <a:gd name="T38" fmla="*/ 131 w 351"/>
                <a:gd name="T39" fmla="*/ 0 h 4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1"/>
                <a:gd name="T61" fmla="*/ 0 h 468"/>
                <a:gd name="T62" fmla="*/ 351 w 351"/>
                <a:gd name="T63" fmla="*/ 468 h 468"/>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1" h="468">
                  <a:moveTo>
                    <a:pt x="131" y="0"/>
                  </a:moveTo>
                  <a:cubicBezTo>
                    <a:pt x="126" y="11"/>
                    <a:pt x="122" y="22"/>
                    <a:pt x="115" y="32"/>
                  </a:cubicBezTo>
                  <a:cubicBezTo>
                    <a:pt x="110" y="40"/>
                    <a:pt x="99" y="56"/>
                    <a:pt x="99" y="56"/>
                  </a:cubicBezTo>
                  <a:cubicBezTo>
                    <a:pt x="92" y="84"/>
                    <a:pt x="76" y="110"/>
                    <a:pt x="47" y="120"/>
                  </a:cubicBezTo>
                  <a:cubicBezTo>
                    <a:pt x="20" y="147"/>
                    <a:pt x="27" y="133"/>
                    <a:pt x="19" y="156"/>
                  </a:cubicBezTo>
                  <a:cubicBezTo>
                    <a:pt x="25" y="173"/>
                    <a:pt x="16" y="180"/>
                    <a:pt x="11" y="196"/>
                  </a:cubicBezTo>
                  <a:cubicBezTo>
                    <a:pt x="7" y="272"/>
                    <a:pt x="0" y="306"/>
                    <a:pt x="23" y="376"/>
                  </a:cubicBezTo>
                  <a:cubicBezTo>
                    <a:pt x="32" y="403"/>
                    <a:pt x="63" y="410"/>
                    <a:pt x="83" y="424"/>
                  </a:cubicBezTo>
                  <a:cubicBezTo>
                    <a:pt x="98" y="434"/>
                    <a:pt x="123" y="460"/>
                    <a:pt x="123" y="460"/>
                  </a:cubicBezTo>
                  <a:cubicBezTo>
                    <a:pt x="146" y="452"/>
                    <a:pt x="148" y="441"/>
                    <a:pt x="155" y="468"/>
                  </a:cubicBezTo>
                  <a:cubicBezTo>
                    <a:pt x="209" y="455"/>
                    <a:pt x="261" y="441"/>
                    <a:pt x="315" y="428"/>
                  </a:cubicBezTo>
                  <a:cubicBezTo>
                    <a:pt x="351" y="406"/>
                    <a:pt x="351" y="420"/>
                    <a:pt x="343" y="396"/>
                  </a:cubicBezTo>
                  <a:cubicBezTo>
                    <a:pt x="342" y="383"/>
                    <a:pt x="344" y="369"/>
                    <a:pt x="339" y="356"/>
                  </a:cubicBezTo>
                  <a:cubicBezTo>
                    <a:pt x="338" y="352"/>
                    <a:pt x="330" y="355"/>
                    <a:pt x="327" y="352"/>
                  </a:cubicBezTo>
                  <a:cubicBezTo>
                    <a:pt x="322" y="347"/>
                    <a:pt x="306" y="309"/>
                    <a:pt x="303" y="300"/>
                  </a:cubicBezTo>
                  <a:cubicBezTo>
                    <a:pt x="311" y="288"/>
                    <a:pt x="315" y="276"/>
                    <a:pt x="323" y="264"/>
                  </a:cubicBezTo>
                  <a:cubicBezTo>
                    <a:pt x="318" y="214"/>
                    <a:pt x="328" y="205"/>
                    <a:pt x="343" y="160"/>
                  </a:cubicBezTo>
                  <a:cubicBezTo>
                    <a:pt x="337" y="105"/>
                    <a:pt x="342" y="97"/>
                    <a:pt x="291" y="84"/>
                  </a:cubicBezTo>
                  <a:cubicBezTo>
                    <a:pt x="285" y="80"/>
                    <a:pt x="247" y="60"/>
                    <a:pt x="239" y="60"/>
                  </a:cubicBezTo>
                  <a:lnTo>
                    <a:pt x="131" y="0"/>
                  </a:lnTo>
                  <a:close/>
                </a:path>
              </a:pathLst>
            </a:custGeom>
            <a:solidFill>
              <a:schemeClr val="tx1"/>
            </a:solidFill>
            <a:ln w="9525">
              <a:solidFill>
                <a:schemeClr val="tx1"/>
              </a:solidFill>
              <a:round/>
              <a:headEnd/>
              <a:tailEnd/>
            </a:ln>
          </p:spPr>
          <p:txBody>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endParaRPr lang="ja-JP" altLang="en-US" b="1"/>
            </a:p>
          </p:txBody>
        </p:sp>
      </p:grpSp>
    </p:spTree>
    <p:extLst>
      <p:ext uri="{BB962C8B-B14F-4D97-AF65-F5344CB8AC3E}">
        <p14:creationId xmlns:p14="http://schemas.microsoft.com/office/powerpoint/2010/main" val="1931322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3D588-03CD-FF4C-A9A5-099B13D0B876}"/>
              </a:ext>
            </a:extLst>
          </p:cNvPr>
          <p:cNvSpPr>
            <a:spLocks noGrp="1"/>
          </p:cNvSpPr>
          <p:nvPr>
            <p:ph type="title"/>
          </p:nvPr>
        </p:nvSpPr>
        <p:spPr/>
        <p:txBody>
          <a:bodyPr/>
          <a:lstStyle/>
          <a:p>
            <a:r>
              <a:rPr lang="ja-JP" altLang="en-US"/>
              <a:t>保護手法１</a:t>
            </a:r>
            <a:r>
              <a:rPr lang="en-JP" dirty="0"/>
              <a:t>：</a:t>
            </a:r>
            <a:r>
              <a:rPr lang="en-US" dirty="0" err="1"/>
              <a:t>コンテナによる隔離</a:t>
            </a:r>
            <a:endParaRPr lang="en-JP" strike="sngStrike" dirty="0"/>
          </a:p>
        </p:txBody>
      </p:sp>
      <p:sp>
        <p:nvSpPr>
          <p:cNvPr id="3" name="Content Placeholder 2">
            <a:extLst>
              <a:ext uri="{FF2B5EF4-FFF2-40B4-BE49-F238E27FC236}">
                <a16:creationId xmlns:a16="http://schemas.microsoft.com/office/drawing/2014/main" id="{A3149012-37A7-FE46-8F3F-3993F5A53EA9}"/>
              </a:ext>
            </a:extLst>
          </p:cNvPr>
          <p:cNvSpPr>
            <a:spLocks noGrp="1"/>
          </p:cNvSpPr>
          <p:nvPr>
            <p:ph idx="1"/>
          </p:nvPr>
        </p:nvSpPr>
        <p:spPr/>
        <p:txBody>
          <a:bodyPr/>
          <a:lstStyle/>
          <a:p>
            <a:r>
              <a:rPr lang="ja-JP" altLang="en-US"/>
              <a:t>監視対象システムを監視対象</a:t>
            </a:r>
            <a:r>
              <a:rPr lang="en-US" altLang="ja-JP" dirty="0"/>
              <a:t>VM</a:t>
            </a:r>
            <a:r>
              <a:rPr lang="ja-JP" altLang="en-US"/>
              <a:t>の内部に作成したコンテナ内で動かし、エージェントを</a:t>
            </a:r>
            <a:r>
              <a:rPr lang="en-JP" dirty="0"/>
              <a:t>OS内に配置</a:t>
            </a:r>
            <a:endParaRPr lang="en-US" dirty="0"/>
          </a:p>
          <a:p>
            <a:pPr lvl="1"/>
            <a:r>
              <a:rPr lang="ja-JP" altLang="en-US"/>
              <a:t>システム性能がほとんど低下しない</a:t>
            </a:r>
            <a:endParaRPr lang="en-US" altLang="ja-JP" dirty="0"/>
          </a:p>
          <a:p>
            <a:pPr lvl="1"/>
            <a:r>
              <a:rPr lang="ja-JP" altLang="en-US"/>
              <a:t>エージェントが</a:t>
            </a:r>
            <a:r>
              <a:rPr lang="en-US" altLang="ja-JP" dirty="0"/>
              <a:t>OS</a:t>
            </a:r>
            <a:r>
              <a:rPr lang="ja-JP" altLang="en-US"/>
              <a:t>の豊富な機能を使える</a:t>
            </a:r>
            <a:endParaRPr lang="en-US" altLang="ja-JP" dirty="0"/>
          </a:p>
          <a:p>
            <a:pPr lvl="1"/>
            <a:endParaRPr lang="en-US" altLang="ja-JP" dirty="0"/>
          </a:p>
          <a:p>
            <a:pPr lvl="1"/>
            <a:r>
              <a:rPr lang="ja-JP" altLang="en-US"/>
              <a:t>コンテナによる隔離は比較的弱い</a:t>
            </a:r>
            <a:endParaRPr lang="en-US" altLang="ja-JP" dirty="0"/>
          </a:p>
          <a:p>
            <a:pPr lvl="2"/>
            <a:r>
              <a:rPr lang="en-JP" altLang="ja-JP"/>
              <a:t>OS</a:t>
            </a:r>
            <a:r>
              <a:rPr lang="ja-JP" altLang="en-US"/>
              <a:t>内のエージェントが攻撃を受ける可能性</a:t>
            </a:r>
            <a:endParaRPr lang="en-US" altLang="ja-JP" dirty="0"/>
          </a:p>
          <a:p>
            <a:pPr lvl="1"/>
            <a:r>
              <a:rPr lang="ja-JP" altLang="en-US"/>
              <a:t>システムが使える</a:t>
            </a:r>
            <a:r>
              <a:rPr lang="en-US" altLang="ja-JP" dirty="0"/>
              <a:t>OS</a:t>
            </a:r>
            <a:r>
              <a:rPr lang="ja-JP" altLang="en-US"/>
              <a:t>の機能は制限される</a:t>
            </a:r>
            <a:endParaRPr lang="en-US" altLang="ja-JP" dirty="0"/>
          </a:p>
        </p:txBody>
      </p:sp>
      <p:sp>
        <p:nvSpPr>
          <p:cNvPr id="4" name="Slide Number Placeholder 3">
            <a:extLst>
              <a:ext uri="{FF2B5EF4-FFF2-40B4-BE49-F238E27FC236}">
                <a16:creationId xmlns:a16="http://schemas.microsoft.com/office/drawing/2014/main" id="{E9F3E5FF-5172-BB4A-9305-49CA14BF521E}"/>
              </a:ext>
            </a:extLst>
          </p:cNvPr>
          <p:cNvSpPr>
            <a:spLocks noGrp="1"/>
          </p:cNvSpPr>
          <p:nvPr>
            <p:ph type="sldNum" sz="quarter" idx="12"/>
          </p:nvPr>
        </p:nvSpPr>
        <p:spPr/>
        <p:txBody>
          <a:bodyPr/>
          <a:lstStyle/>
          <a:p>
            <a:fld id="{3862EE38-F75A-9448-8243-6101B2857D65}" type="slidenum">
              <a:rPr lang="ja-JP" altLang="en-US" smtClean="0"/>
              <a:pPr/>
              <a:t>8</a:t>
            </a:fld>
            <a:endParaRPr lang="ja-JP" altLang="en-US" dirty="0"/>
          </a:p>
        </p:txBody>
      </p:sp>
      <p:sp>
        <p:nvSpPr>
          <p:cNvPr id="5" name="角丸四角形 4">
            <a:extLst>
              <a:ext uri="{FF2B5EF4-FFF2-40B4-BE49-F238E27FC236}">
                <a16:creationId xmlns:a16="http://schemas.microsoft.com/office/drawing/2014/main" id="{74D26B4F-EEA8-3D41-B648-571A95391E17}"/>
              </a:ext>
            </a:extLst>
          </p:cNvPr>
          <p:cNvSpPr/>
          <p:nvPr/>
        </p:nvSpPr>
        <p:spPr>
          <a:xfrm>
            <a:off x="7991678" y="3860801"/>
            <a:ext cx="3512024" cy="2308606"/>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 name="テキスト ボックス 5">
            <a:extLst>
              <a:ext uri="{FF2B5EF4-FFF2-40B4-BE49-F238E27FC236}">
                <a16:creationId xmlns:a16="http://schemas.microsoft.com/office/drawing/2014/main" id="{2C0C9041-B10C-7D45-AF91-D3C344666BAE}"/>
              </a:ext>
            </a:extLst>
          </p:cNvPr>
          <p:cNvSpPr txBox="1"/>
          <p:nvPr/>
        </p:nvSpPr>
        <p:spPr>
          <a:xfrm>
            <a:off x="8656350" y="3378263"/>
            <a:ext cx="2110332" cy="461665"/>
          </a:xfrm>
          <a:prstGeom prst="rect">
            <a:avLst/>
          </a:prstGeom>
          <a:noFill/>
        </p:spPr>
        <p:txBody>
          <a:bodyPr wrap="square" rtlCol="0">
            <a:spAutoFit/>
          </a:bodyPr>
          <a:lstStyle/>
          <a:p>
            <a:pPr algn="ctr"/>
            <a:r>
              <a:rPr kumimoji="1" lang="ja-JP" altLang="en-US" sz="2400" b="1"/>
              <a:t>監視対象</a:t>
            </a:r>
            <a:r>
              <a:rPr kumimoji="1" lang="en-US" altLang="ja-JP" sz="2400" b="1" dirty="0"/>
              <a:t>VM</a:t>
            </a:r>
            <a:endParaRPr kumimoji="1" lang="ja-JP" altLang="en-US" sz="2400" b="1"/>
          </a:p>
        </p:txBody>
      </p:sp>
      <p:sp>
        <p:nvSpPr>
          <p:cNvPr id="12" name="正方形/長方形 11">
            <a:extLst>
              <a:ext uri="{FF2B5EF4-FFF2-40B4-BE49-F238E27FC236}">
                <a16:creationId xmlns:a16="http://schemas.microsoft.com/office/drawing/2014/main" id="{854CAD14-FB79-1948-AA42-5AB1F39EA634}"/>
              </a:ext>
            </a:extLst>
          </p:cNvPr>
          <p:cNvSpPr/>
          <p:nvPr/>
        </p:nvSpPr>
        <p:spPr>
          <a:xfrm>
            <a:off x="8248315" y="5071385"/>
            <a:ext cx="2955583" cy="992742"/>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endParaRPr>
          </a:p>
        </p:txBody>
      </p:sp>
      <p:sp>
        <p:nvSpPr>
          <p:cNvPr id="13" name="テキスト ボックス 12">
            <a:extLst>
              <a:ext uri="{FF2B5EF4-FFF2-40B4-BE49-F238E27FC236}">
                <a16:creationId xmlns:a16="http://schemas.microsoft.com/office/drawing/2014/main" id="{F2CC2259-F226-324E-8EA2-1158C92CD7F2}"/>
              </a:ext>
            </a:extLst>
          </p:cNvPr>
          <p:cNvSpPr txBox="1"/>
          <p:nvPr/>
        </p:nvSpPr>
        <p:spPr>
          <a:xfrm>
            <a:off x="8693012" y="5626106"/>
            <a:ext cx="2037009" cy="400110"/>
          </a:xfrm>
          <a:prstGeom prst="rect">
            <a:avLst/>
          </a:prstGeom>
          <a:solidFill>
            <a:schemeClr val="bg1"/>
          </a:solidFill>
          <a:ln>
            <a:noFill/>
          </a:ln>
        </p:spPr>
        <p:txBody>
          <a:bodyPr wrap="square" rtlCol="0">
            <a:spAutoFit/>
          </a:bodyPr>
          <a:lstStyle/>
          <a:p>
            <a:pPr algn="ctr"/>
            <a:r>
              <a:rPr kumimoji="1" lang="en-US" altLang="ja-JP" sz="2000" b="1" dirty="0"/>
              <a:t>OS</a:t>
            </a:r>
            <a:endParaRPr kumimoji="1" lang="ja-JP" altLang="en-US" sz="2000" b="1"/>
          </a:p>
        </p:txBody>
      </p:sp>
      <p:sp>
        <p:nvSpPr>
          <p:cNvPr id="7" name="テキスト ボックス 17">
            <a:extLst>
              <a:ext uri="{FF2B5EF4-FFF2-40B4-BE49-F238E27FC236}">
                <a16:creationId xmlns:a16="http://schemas.microsoft.com/office/drawing/2014/main" id="{D192E1E1-D137-6843-A56D-6919142AF1E6}"/>
              </a:ext>
            </a:extLst>
          </p:cNvPr>
          <p:cNvSpPr txBox="1"/>
          <p:nvPr/>
        </p:nvSpPr>
        <p:spPr>
          <a:xfrm>
            <a:off x="8596631" y="5173282"/>
            <a:ext cx="2302117" cy="461665"/>
          </a:xfrm>
          <a:prstGeom prst="rect">
            <a:avLst/>
          </a:prstGeom>
          <a:solidFill>
            <a:srgbClr val="92D050"/>
          </a:solidFill>
          <a:ln w="12700">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sz="2400" b="1"/>
              <a:t>エージェント</a:t>
            </a:r>
          </a:p>
        </p:txBody>
      </p:sp>
      <p:graphicFrame>
        <p:nvGraphicFramePr>
          <p:cNvPr id="8" name="表 8">
            <a:extLst>
              <a:ext uri="{FF2B5EF4-FFF2-40B4-BE49-F238E27FC236}">
                <a16:creationId xmlns:a16="http://schemas.microsoft.com/office/drawing/2014/main" id="{7303BC8C-9720-884C-BADF-86BFD7D6FAD3}"/>
              </a:ext>
            </a:extLst>
          </p:cNvPr>
          <p:cNvGraphicFramePr>
            <a:graphicFrameLocks noGrp="1"/>
          </p:cNvGraphicFramePr>
          <p:nvPr>
            <p:extLst>
              <p:ext uri="{D42A27DB-BD31-4B8C-83A1-F6EECF244321}">
                <p14:modId xmlns:p14="http://schemas.microsoft.com/office/powerpoint/2010/main" val="308260373"/>
              </p:ext>
            </p:extLst>
          </p:nvPr>
        </p:nvGraphicFramePr>
        <p:xfrm>
          <a:off x="491645" y="5071385"/>
          <a:ext cx="7209270" cy="1010920"/>
        </p:xfrm>
        <a:graphic>
          <a:graphicData uri="http://schemas.openxmlformats.org/drawingml/2006/table">
            <a:tbl>
              <a:tblPr firstRow="1" bandRow="1">
                <a:tableStyleId>{5C22544A-7EE6-4342-B048-85BDC9FD1C3A}</a:tableStyleId>
              </a:tblPr>
              <a:tblGrid>
                <a:gridCol w="1441854">
                  <a:extLst>
                    <a:ext uri="{9D8B030D-6E8A-4147-A177-3AD203B41FA5}">
                      <a16:colId xmlns:a16="http://schemas.microsoft.com/office/drawing/2014/main" val="1050972317"/>
                    </a:ext>
                  </a:extLst>
                </a:gridCol>
                <a:gridCol w="1255472">
                  <a:extLst>
                    <a:ext uri="{9D8B030D-6E8A-4147-A177-3AD203B41FA5}">
                      <a16:colId xmlns:a16="http://schemas.microsoft.com/office/drawing/2014/main" val="1761378430"/>
                    </a:ext>
                  </a:extLst>
                </a:gridCol>
                <a:gridCol w="1255594">
                  <a:extLst>
                    <a:ext uri="{9D8B030D-6E8A-4147-A177-3AD203B41FA5}">
                      <a16:colId xmlns:a16="http://schemas.microsoft.com/office/drawing/2014/main" val="122358318"/>
                    </a:ext>
                  </a:extLst>
                </a:gridCol>
                <a:gridCol w="1624084">
                  <a:extLst>
                    <a:ext uri="{9D8B030D-6E8A-4147-A177-3AD203B41FA5}">
                      <a16:colId xmlns:a16="http://schemas.microsoft.com/office/drawing/2014/main" val="1722005451"/>
                    </a:ext>
                  </a:extLst>
                </a:gridCol>
                <a:gridCol w="1632266">
                  <a:extLst>
                    <a:ext uri="{9D8B030D-6E8A-4147-A177-3AD203B41FA5}">
                      <a16:colId xmlns:a16="http://schemas.microsoft.com/office/drawing/2014/main" val="3143192233"/>
                    </a:ext>
                  </a:extLst>
                </a:gridCol>
              </a:tblGrid>
              <a:tr h="370840">
                <a:tc>
                  <a:txBody>
                    <a:bodyPr/>
                    <a:lstStyle/>
                    <a:p>
                      <a:pPr algn="ct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安全性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システム性能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システム</a:t>
                      </a:r>
                      <a:endParaRPr kumimoji="1" lang="en-US" altLang="ja-JP" b="0" dirty="0">
                        <a:solidFill>
                          <a:schemeClr val="tx1"/>
                        </a:solidFill>
                      </a:endParaRPr>
                    </a:p>
                    <a:p>
                      <a:pPr algn="ctr"/>
                      <a:r>
                        <a:rPr kumimoji="1" lang="ja-JP" altLang="en-US" b="0">
                          <a:solidFill>
                            <a:schemeClr val="tx1"/>
                          </a:solidFill>
                        </a:rPr>
                        <a:t>自由度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実装の容易さ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99853"/>
                  </a:ext>
                </a:extLst>
              </a:tr>
              <a:tr h="370840">
                <a:tc>
                  <a:txBody>
                    <a:bodyPr/>
                    <a:lstStyle/>
                    <a:p>
                      <a:pPr algn="ctr"/>
                      <a:r>
                        <a:rPr kumimoji="1" lang="ja-JP" altLang="en-US" b="0">
                          <a:solidFill>
                            <a:schemeClr val="tx1"/>
                          </a:solidFill>
                        </a:rPr>
                        <a:t>コンテナ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b="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49044462"/>
                  </a:ext>
                </a:extLst>
              </a:tr>
            </a:tbl>
          </a:graphicData>
        </a:graphic>
      </p:graphicFrame>
      <p:sp>
        <p:nvSpPr>
          <p:cNvPr id="16" name="テキスト ボックス 17">
            <a:extLst>
              <a:ext uri="{FF2B5EF4-FFF2-40B4-BE49-F238E27FC236}">
                <a16:creationId xmlns:a16="http://schemas.microsoft.com/office/drawing/2014/main" id="{5781813D-C1A9-73D9-C5A4-9082D7FD3EC2}"/>
              </a:ext>
            </a:extLst>
          </p:cNvPr>
          <p:cNvSpPr txBox="1"/>
          <p:nvPr/>
        </p:nvSpPr>
        <p:spPr>
          <a:xfrm>
            <a:off x="8248315" y="3988342"/>
            <a:ext cx="2955581" cy="954107"/>
          </a:xfrm>
          <a:prstGeom prst="rect">
            <a:avLst/>
          </a:prstGeom>
          <a:solidFill>
            <a:schemeClr val="bg1"/>
          </a:solidFill>
          <a:ln w="38100">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endParaRPr lang="en-US" altLang="ja-JP" sz="800" b="1" dirty="0">
              <a:solidFill>
                <a:schemeClr val="tx1"/>
              </a:solidFill>
            </a:endParaRPr>
          </a:p>
          <a:p>
            <a:pPr algn="ctr"/>
            <a:endParaRPr lang="en-US" altLang="ja-JP" sz="2400" b="1" dirty="0">
              <a:solidFill>
                <a:schemeClr val="tx1"/>
              </a:solidFill>
            </a:endParaRPr>
          </a:p>
          <a:p>
            <a:pPr algn="ctr"/>
            <a:endParaRPr lang="en-US" altLang="ja-JP" sz="2400" b="1" dirty="0">
              <a:solidFill>
                <a:schemeClr val="tx1"/>
              </a:solidFill>
            </a:endParaRPr>
          </a:p>
        </p:txBody>
      </p:sp>
      <p:sp>
        <p:nvSpPr>
          <p:cNvPr id="17" name="TextBox 16">
            <a:extLst>
              <a:ext uri="{FF2B5EF4-FFF2-40B4-BE49-F238E27FC236}">
                <a16:creationId xmlns:a16="http://schemas.microsoft.com/office/drawing/2014/main" id="{6519C79B-C3A5-8B1D-A1DD-1A4DB35E4B59}"/>
              </a:ext>
            </a:extLst>
          </p:cNvPr>
          <p:cNvSpPr txBox="1"/>
          <p:nvPr/>
        </p:nvSpPr>
        <p:spPr>
          <a:xfrm>
            <a:off x="8248313" y="3983634"/>
            <a:ext cx="1107996" cy="369332"/>
          </a:xfrm>
          <a:prstGeom prst="rect">
            <a:avLst/>
          </a:prstGeom>
          <a:noFill/>
          <a:ln>
            <a:noFill/>
          </a:ln>
        </p:spPr>
        <p:txBody>
          <a:bodyPr wrap="none" rtlCol="0">
            <a:spAutoFit/>
          </a:bodyPr>
          <a:lstStyle/>
          <a:p>
            <a:r>
              <a:rPr lang="en-JP" b="1" dirty="0"/>
              <a:t>コンテナ</a:t>
            </a:r>
          </a:p>
        </p:txBody>
      </p:sp>
      <p:sp>
        <p:nvSpPr>
          <p:cNvPr id="11" name="テキスト ボックス 17">
            <a:extLst>
              <a:ext uri="{FF2B5EF4-FFF2-40B4-BE49-F238E27FC236}">
                <a16:creationId xmlns:a16="http://schemas.microsoft.com/office/drawing/2014/main" id="{E6481365-7D18-6278-37F6-8F5E69CB22CB}"/>
              </a:ext>
            </a:extLst>
          </p:cNvPr>
          <p:cNvSpPr txBox="1"/>
          <p:nvPr/>
        </p:nvSpPr>
        <p:spPr>
          <a:xfrm>
            <a:off x="9006996" y="4394712"/>
            <a:ext cx="1481385" cy="461665"/>
          </a:xfrm>
          <a:prstGeom prst="rect">
            <a:avLst/>
          </a:prstGeom>
          <a:solidFill>
            <a:schemeClr val="bg1"/>
          </a:solidFill>
          <a:ln w="38100">
            <a:solidFill>
              <a:schemeClr val="tx1"/>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ja-JP" altLang="en-US" sz="2400" b="1"/>
              <a:t>システム</a:t>
            </a:r>
            <a:endParaRPr lang="en-US" altLang="ja-JP" sz="2400" b="1" dirty="0"/>
          </a:p>
        </p:txBody>
      </p:sp>
      <p:cxnSp>
        <p:nvCxnSpPr>
          <p:cNvPr id="14" name="直線矢印コネクタ 12">
            <a:extLst>
              <a:ext uri="{FF2B5EF4-FFF2-40B4-BE49-F238E27FC236}">
                <a16:creationId xmlns:a16="http://schemas.microsoft.com/office/drawing/2014/main" id="{6C113C93-2DEF-7367-DBEA-4E5C141EE3C8}"/>
              </a:ext>
            </a:extLst>
          </p:cNvPr>
          <p:cNvCxnSpPr>
            <a:cxnSpLocks/>
            <a:stCxn id="7" idx="0"/>
            <a:endCxn id="11" idx="2"/>
          </p:cNvCxnSpPr>
          <p:nvPr/>
        </p:nvCxnSpPr>
        <p:spPr>
          <a:xfrm flipH="1" flipV="1">
            <a:off x="9747689" y="4856377"/>
            <a:ext cx="1" cy="316905"/>
          </a:xfrm>
          <a:prstGeom prst="straightConnector1">
            <a:avLst/>
          </a:prstGeom>
          <a:ln w="476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6065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3D089-8EDF-D141-BEAD-6C4380DC75C3}"/>
              </a:ext>
            </a:extLst>
          </p:cNvPr>
          <p:cNvSpPr>
            <a:spLocks noGrp="1"/>
          </p:cNvSpPr>
          <p:nvPr>
            <p:ph type="title"/>
          </p:nvPr>
        </p:nvSpPr>
        <p:spPr/>
        <p:txBody>
          <a:bodyPr/>
          <a:lstStyle/>
          <a:p>
            <a:r>
              <a:rPr lang="en-US" dirty="0"/>
              <a:t>OS</a:t>
            </a:r>
            <a:r>
              <a:rPr lang="en-JP"/>
              <a:t>内エ</a:t>
            </a:r>
            <a:r>
              <a:rPr lang="en-JP" dirty="0"/>
              <a:t>ージェント</a:t>
            </a:r>
          </a:p>
        </p:txBody>
      </p:sp>
      <p:sp>
        <p:nvSpPr>
          <p:cNvPr id="3" name="Content Placeholder 2">
            <a:extLst>
              <a:ext uri="{FF2B5EF4-FFF2-40B4-BE49-F238E27FC236}">
                <a16:creationId xmlns:a16="http://schemas.microsoft.com/office/drawing/2014/main" id="{98C69DBE-E0C4-3145-A8D6-09916A2CE862}"/>
              </a:ext>
            </a:extLst>
          </p:cNvPr>
          <p:cNvSpPr>
            <a:spLocks noGrp="1"/>
          </p:cNvSpPr>
          <p:nvPr>
            <p:ph idx="1"/>
          </p:nvPr>
        </p:nvSpPr>
        <p:spPr>
          <a:xfrm>
            <a:off x="688298" y="1525004"/>
            <a:ext cx="10515600" cy="4433844"/>
          </a:xfrm>
        </p:spPr>
        <p:txBody>
          <a:bodyPr/>
          <a:lstStyle/>
          <a:p>
            <a:r>
              <a:rPr lang="en-JP"/>
              <a:t>カ</a:t>
            </a:r>
            <a:r>
              <a:rPr lang="en-JP" dirty="0"/>
              <a:t>ーネルモジュールとしてOS内で動作</a:t>
            </a:r>
          </a:p>
          <a:p>
            <a:pPr lvl="1"/>
            <a:r>
              <a:rPr lang="ja-JP" altLang="en-US"/>
              <a:t>受信した</a:t>
            </a:r>
            <a:r>
              <a:rPr lang="en-US" altLang="ja-JP" dirty="0"/>
              <a:t>OS</a:t>
            </a:r>
            <a:r>
              <a:rPr lang="ja-JP" altLang="en-US"/>
              <a:t>の仮想アドレスをそのまま用いてメモリデータを取得</a:t>
            </a:r>
            <a:endParaRPr lang="en-US" altLang="ja-JP" dirty="0"/>
          </a:p>
          <a:p>
            <a:pPr lvl="2"/>
            <a:r>
              <a:rPr lang="ja-JP" altLang="en-US"/>
              <a:t>従来の</a:t>
            </a:r>
            <a:r>
              <a:rPr lang="en-US" altLang="ja-JP" dirty="0"/>
              <a:t>IDS</a:t>
            </a:r>
            <a:r>
              <a:rPr lang="ja-JP" altLang="en-US"/>
              <a:t>オフロードのような物理アドレスへの変換は不要</a:t>
            </a:r>
            <a:endParaRPr lang="en-JP" dirty="0"/>
          </a:p>
          <a:p>
            <a:r>
              <a:rPr lang="en-JP" dirty="0"/>
              <a:t>仮想ネットワークまたは共有メモリを用いてIDSと暗号通信</a:t>
            </a:r>
          </a:p>
          <a:p>
            <a:pPr lvl="1"/>
            <a:r>
              <a:rPr lang="en-JP" dirty="0"/>
              <a:t>OS内のTCP/IPスタックを直接利用</a:t>
            </a:r>
          </a:p>
          <a:p>
            <a:pPr lvl="1"/>
            <a:r>
              <a:rPr lang="en-JP" dirty="0"/>
              <a:t>共有メモリ領域はSEVによるメモリ暗号化の対象外とする</a:t>
            </a:r>
          </a:p>
        </p:txBody>
      </p:sp>
      <p:sp>
        <p:nvSpPr>
          <p:cNvPr id="4" name="Slide Number Placeholder 3">
            <a:extLst>
              <a:ext uri="{FF2B5EF4-FFF2-40B4-BE49-F238E27FC236}">
                <a16:creationId xmlns:a16="http://schemas.microsoft.com/office/drawing/2014/main" id="{813E4660-F6DE-5A46-A1D4-E21ADF49C9F3}"/>
              </a:ext>
            </a:extLst>
          </p:cNvPr>
          <p:cNvSpPr>
            <a:spLocks noGrp="1"/>
          </p:cNvSpPr>
          <p:nvPr>
            <p:ph type="sldNum" sz="quarter" idx="12"/>
          </p:nvPr>
        </p:nvSpPr>
        <p:spPr/>
        <p:txBody>
          <a:bodyPr/>
          <a:lstStyle/>
          <a:p>
            <a:fld id="{3862EE38-F75A-9448-8243-6101B2857D65}" type="slidenum">
              <a:rPr lang="ja-JP" altLang="en-US" smtClean="0"/>
              <a:pPr/>
              <a:t>9</a:t>
            </a:fld>
            <a:endParaRPr lang="ja-JP" altLang="en-US" dirty="0"/>
          </a:p>
        </p:txBody>
      </p:sp>
      <p:sp>
        <p:nvSpPr>
          <p:cNvPr id="10" name="角丸四角形 22">
            <a:extLst>
              <a:ext uri="{FF2B5EF4-FFF2-40B4-BE49-F238E27FC236}">
                <a16:creationId xmlns:a16="http://schemas.microsoft.com/office/drawing/2014/main" id="{26BEBD42-5A8E-4149-8723-F35F03BD9AD4}"/>
              </a:ext>
            </a:extLst>
          </p:cNvPr>
          <p:cNvSpPr/>
          <p:nvPr/>
        </p:nvSpPr>
        <p:spPr>
          <a:xfrm>
            <a:off x="2578941" y="4876456"/>
            <a:ext cx="2104114" cy="1669238"/>
          </a:xfrm>
          <a:prstGeom prst="roundRect">
            <a:avLst/>
          </a:prstGeom>
          <a:pattFill prst="pct10">
            <a:fgClr>
              <a:schemeClr val="tx1"/>
            </a:fgClr>
            <a:bgClr>
              <a:schemeClr val="accent5">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1" name="角丸四角形 20">
            <a:extLst>
              <a:ext uri="{FF2B5EF4-FFF2-40B4-BE49-F238E27FC236}">
                <a16:creationId xmlns:a16="http://schemas.microsoft.com/office/drawing/2014/main" id="{B27D241E-1FF3-DA4B-B211-77E3A73F34BB}"/>
              </a:ext>
            </a:extLst>
          </p:cNvPr>
          <p:cNvSpPr/>
          <p:nvPr/>
        </p:nvSpPr>
        <p:spPr>
          <a:xfrm>
            <a:off x="6839127" y="4876456"/>
            <a:ext cx="2603716" cy="1664947"/>
          </a:xfrm>
          <a:prstGeom prst="roundRect">
            <a:avLst/>
          </a:prstGeom>
          <a:pattFill prst="pct10">
            <a:fgClr>
              <a:schemeClr val="tx1"/>
            </a:fgClr>
            <a:bgClr>
              <a:schemeClr val="accent2">
                <a:lumMod val="60000"/>
                <a:lumOff val="40000"/>
              </a:schemeClr>
            </a:bgClr>
          </a:patt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2" name="テキスト ボックス 12">
            <a:extLst>
              <a:ext uri="{FF2B5EF4-FFF2-40B4-BE49-F238E27FC236}">
                <a16:creationId xmlns:a16="http://schemas.microsoft.com/office/drawing/2014/main" id="{AF0DA430-B54C-E440-9761-7142C5BF4371}"/>
              </a:ext>
            </a:extLst>
          </p:cNvPr>
          <p:cNvSpPr txBox="1"/>
          <p:nvPr/>
        </p:nvSpPr>
        <p:spPr>
          <a:xfrm>
            <a:off x="7169196" y="4465200"/>
            <a:ext cx="1920719" cy="461665"/>
          </a:xfrm>
          <a:prstGeom prst="rect">
            <a:avLst/>
          </a:prstGeom>
          <a:noFill/>
        </p:spPr>
        <p:txBody>
          <a:bodyPr wrap="square" rtlCol="0">
            <a:spAutoFit/>
          </a:bodyPr>
          <a:lstStyle/>
          <a:p>
            <a:r>
              <a:rPr kumimoji="1" lang="ja-JP" altLang="en-US" sz="2400" b="1"/>
              <a:t>監視対象</a:t>
            </a:r>
            <a:r>
              <a:rPr kumimoji="1" lang="en-US" altLang="ja-JP" sz="2400" b="1" dirty="0"/>
              <a:t>VM</a:t>
            </a:r>
            <a:endParaRPr kumimoji="1" lang="ja-JP" altLang="en-US" sz="2400" b="1"/>
          </a:p>
        </p:txBody>
      </p:sp>
      <p:sp>
        <p:nvSpPr>
          <p:cNvPr id="22" name="正方形/長方形 21">
            <a:extLst>
              <a:ext uri="{FF2B5EF4-FFF2-40B4-BE49-F238E27FC236}">
                <a16:creationId xmlns:a16="http://schemas.microsoft.com/office/drawing/2014/main" id="{1E562438-D6AB-D145-99BD-306B1D2FC8CC}"/>
              </a:ext>
            </a:extLst>
          </p:cNvPr>
          <p:cNvSpPr/>
          <p:nvPr/>
        </p:nvSpPr>
        <p:spPr>
          <a:xfrm>
            <a:off x="7004248" y="5523394"/>
            <a:ext cx="2261459" cy="914400"/>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chemeClr val="tx1"/>
              </a:solidFill>
            </a:endParaRPr>
          </a:p>
        </p:txBody>
      </p:sp>
      <p:sp>
        <p:nvSpPr>
          <p:cNvPr id="23" name="テキスト ボックス 22">
            <a:extLst>
              <a:ext uri="{FF2B5EF4-FFF2-40B4-BE49-F238E27FC236}">
                <a16:creationId xmlns:a16="http://schemas.microsoft.com/office/drawing/2014/main" id="{1A75D677-80F0-6447-BEE2-1A3490DC3878}"/>
              </a:ext>
            </a:extLst>
          </p:cNvPr>
          <p:cNvSpPr txBox="1"/>
          <p:nvPr/>
        </p:nvSpPr>
        <p:spPr>
          <a:xfrm>
            <a:off x="7294843" y="6072806"/>
            <a:ext cx="1669423" cy="400110"/>
          </a:xfrm>
          <a:prstGeom prst="rect">
            <a:avLst/>
          </a:prstGeom>
          <a:noFill/>
          <a:ln>
            <a:noFill/>
          </a:ln>
        </p:spPr>
        <p:txBody>
          <a:bodyPr wrap="square" rtlCol="0">
            <a:spAutoFit/>
          </a:bodyPr>
          <a:lstStyle/>
          <a:p>
            <a:pPr algn="ctr"/>
            <a:r>
              <a:rPr kumimoji="1" lang="en-US" altLang="ja-JP" sz="2000" b="1" dirty="0"/>
              <a:t>OS</a:t>
            </a:r>
            <a:endParaRPr kumimoji="1" lang="ja-JP" altLang="en-US" sz="2000" b="1"/>
          </a:p>
        </p:txBody>
      </p:sp>
      <p:sp>
        <p:nvSpPr>
          <p:cNvPr id="14" name="テキスト ボックス 14">
            <a:extLst>
              <a:ext uri="{FF2B5EF4-FFF2-40B4-BE49-F238E27FC236}">
                <a16:creationId xmlns:a16="http://schemas.microsoft.com/office/drawing/2014/main" id="{F62A9B1E-9AA2-0841-8B8E-D4DCD96BAA14}"/>
              </a:ext>
            </a:extLst>
          </p:cNvPr>
          <p:cNvSpPr txBox="1"/>
          <p:nvPr/>
        </p:nvSpPr>
        <p:spPr>
          <a:xfrm>
            <a:off x="7113892" y="5622832"/>
            <a:ext cx="2031325" cy="461665"/>
          </a:xfrm>
          <a:prstGeom prst="rect">
            <a:avLst/>
          </a:prstGeom>
          <a:solidFill>
            <a:srgbClr val="92D050"/>
          </a:solidFill>
          <a:ln w="22225">
            <a:solidFill>
              <a:schemeClr val="tx1"/>
            </a:solidFill>
          </a:ln>
        </p:spPr>
        <p:txBody>
          <a:bodyPr wrap="square" rtlCol="0">
            <a:spAutoFit/>
          </a:bodyPr>
          <a:lstStyle/>
          <a:p>
            <a:r>
              <a:rPr kumimoji="1" lang="ja-JP" altLang="en-US" sz="2400" b="1"/>
              <a:t>エージェント</a:t>
            </a:r>
          </a:p>
        </p:txBody>
      </p:sp>
      <p:cxnSp>
        <p:nvCxnSpPr>
          <p:cNvPr id="17" name="直線矢印コネクタ 18">
            <a:extLst>
              <a:ext uri="{FF2B5EF4-FFF2-40B4-BE49-F238E27FC236}">
                <a16:creationId xmlns:a16="http://schemas.microsoft.com/office/drawing/2014/main" id="{7B326990-8BC9-5146-A572-9181B64153AA}"/>
              </a:ext>
            </a:extLst>
          </p:cNvPr>
          <p:cNvCxnSpPr>
            <a:cxnSpLocks/>
            <a:stCxn id="19" idx="3"/>
            <a:endCxn id="14" idx="1"/>
          </p:cNvCxnSpPr>
          <p:nvPr/>
        </p:nvCxnSpPr>
        <p:spPr>
          <a:xfrm>
            <a:off x="4272207" y="5632816"/>
            <a:ext cx="2841685" cy="220849"/>
          </a:xfrm>
          <a:prstGeom prst="straightConnector1">
            <a:avLst/>
          </a:prstGeom>
          <a:ln w="47625">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21">
            <a:extLst>
              <a:ext uri="{FF2B5EF4-FFF2-40B4-BE49-F238E27FC236}">
                <a16:creationId xmlns:a16="http://schemas.microsoft.com/office/drawing/2014/main" id="{8A258013-B636-4F47-BF27-A2F6FC9037D5}"/>
              </a:ext>
            </a:extLst>
          </p:cNvPr>
          <p:cNvSpPr txBox="1"/>
          <p:nvPr/>
        </p:nvSpPr>
        <p:spPr>
          <a:xfrm>
            <a:off x="2962022" y="4462349"/>
            <a:ext cx="1326015" cy="461665"/>
          </a:xfrm>
          <a:prstGeom prst="rect">
            <a:avLst/>
          </a:prstGeom>
          <a:noFill/>
        </p:spPr>
        <p:txBody>
          <a:bodyPr wrap="square" rtlCol="0">
            <a:spAutoFit/>
          </a:bodyPr>
          <a:lstStyle/>
          <a:p>
            <a:pPr algn="ctr"/>
            <a:r>
              <a:rPr kumimoji="1" lang="en-US" altLang="ja-JP" sz="2400" b="1" dirty="0"/>
              <a:t>IDS VM</a:t>
            </a:r>
            <a:endParaRPr kumimoji="1" lang="ja-JP" altLang="en-US" sz="2400" b="1"/>
          </a:p>
        </p:txBody>
      </p:sp>
      <p:sp>
        <p:nvSpPr>
          <p:cNvPr id="19" name="テキスト ボックス 18">
            <a:extLst>
              <a:ext uri="{FF2B5EF4-FFF2-40B4-BE49-F238E27FC236}">
                <a16:creationId xmlns:a16="http://schemas.microsoft.com/office/drawing/2014/main" id="{591BF4D6-B11E-6F48-B284-45D7AA723A62}"/>
              </a:ext>
            </a:extLst>
          </p:cNvPr>
          <p:cNvSpPr txBox="1"/>
          <p:nvPr/>
        </p:nvSpPr>
        <p:spPr>
          <a:xfrm>
            <a:off x="3081564" y="5371206"/>
            <a:ext cx="1190643" cy="523220"/>
          </a:xfrm>
          <a:prstGeom prst="rect">
            <a:avLst/>
          </a:prstGeom>
          <a:solidFill>
            <a:schemeClr val="bg1"/>
          </a:solidFill>
          <a:ln w="22225">
            <a:solidFill>
              <a:schemeClr val="tx1"/>
            </a:solidFill>
          </a:ln>
        </p:spPr>
        <p:txBody>
          <a:bodyPr wrap="square" rtlCol="0">
            <a:spAutoFit/>
          </a:bodyPr>
          <a:lstStyle/>
          <a:p>
            <a:pPr algn="ctr"/>
            <a:r>
              <a:rPr kumimoji="1" lang="en-US" altLang="ja-JP" sz="2800" b="1" dirty="0"/>
              <a:t>IDS</a:t>
            </a:r>
            <a:endParaRPr kumimoji="1" lang="ja-JP" altLang="en-US" sz="2800" b="1"/>
          </a:p>
        </p:txBody>
      </p:sp>
      <p:sp>
        <p:nvSpPr>
          <p:cNvPr id="20" name="正方形/長方形 19">
            <a:extLst>
              <a:ext uri="{FF2B5EF4-FFF2-40B4-BE49-F238E27FC236}">
                <a16:creationId xmlns:a16="http://schemas.microsoft.com/office/drawing/2014/main" id="{F147E2B5-9644-3A43-63EF-C853757D54BE}"/>
              </a:ext>
            </a:extLst>
          </p:cNvPr>
          <p:cNvSpPr/>
          <p:nvPr/>
        </p:nvSpPr>
        <p:spPr>
          <a:xfrm>
            <a:off x="7010255" y="5003986"/>
            <a:ext cx="2261459" cy="434385"/>
          </a:xfrm>
          <a:prstGeom prst="rect">
            <a:avLst/>
          </a:prstGeom>
          <a:solidFill>
            <a:schemeClr val="bg1"/>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コンテナ</a:t>
            </a:r>
          </a:p>
        </p:txBody>
      </p:sp>
      <p:sp>
        <p:nvSpPr>
          <p:cNvPr id="6" name="テキスト ボックス 5">
            <a:extLst>
              <a:ext uri="{FF2B5EF4-FFF2-40B4-BE49-F238E27FC236}">
                <a16:creationId xmlns:a16="http://schemas.microsoft.com/office/drawing/2014/main" id="{A56EA46C-2931-EC90-A6EE-1CD124008713}"/>
              </a:ext>
            </a:extLst>
          </p:cNvPr>
          <p:cNvSpPr txBox="1"/>
          <p:nvPr/>
        </p:nvSpPr>
        <p:spPr>
          <a:xfrm>
            <a:off x="4745428" y="5239500"/>
            <a:ext cx="2031325" cy="369332"/>
          </a:xfrm>
          <a:prstGeom prst="rect">
            <a:avLst/>
          </a:prstGeom>
          <a:noFill/>
        </p:spPr>
        <p:txBody>
          <a:bodyPr wrap="none" rtlCol="0">
            <a:spAutoFit/>
          </a:bodyPr>
          <a:lstStyle/>
          <a:p>
            <a:r>
              <a:rPr kumimoji="1" lang="ja-JP" altLang="en-US" b="1"/>
              <a:t>ネットワーク通信</a:t>
            </a:r>
          </a:p>
        </p:txBody>
      </p:sp>
      <p:sp>
        <p:nvSpPr>
          <p:cNvPr id="9" name="Rectangle 4">
            <a:extLst>
              <a:ext uri="{FF2B5EF4-FFF2-40B4-BE49-F238E27FC236}">
                <a16:creationId xmlns:a16="http://schemas.microsoft.com/office/drawing/2014/main" id="{60CB3461-2F88-A9FB-A0DB-04F5DCB04F46}"/>
              </a:ext>
            </a:extLst>
          </p:cNvPr>
          <p:cNvSpPr/>
          <p:nvPr/>
        </p:nvSpPr>
        <p:spPr>
          <a:xfrm>
            <a:off x="4988625" y="6247204"/>
            <a:ext cx="1360800" cy="444853"/>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JP" b="1" dirty="0">
                <a:solidFill>
                  <a:schemeClr val="tx1"/>
                </a:solidFill>
              </a:rPr>
              <a:t>共有メモリ</a:t>
            </a:r>
          </a:p>
        </p:txBody>
      </p:sp>
      <p:cxnSp>
        <p:nvCxnSpPr>
          <p:cNvPr id="15" name="直線矢印コネクタ 18">
            <a:extLst>
              <a:ext uri="{FF2B5EF4-FFF2-40B4-BE49-F238E27FC236}">
                <a16:creationId xmlns:a16="http://schemas.microsoft.com/office/drawing/2014/main" id="{B18364BD-A7D1-BEEE-3BF3-80C24278FD4F}"/>
              </a:ext>
            </a:extLst>
          </p:cNvPr>
          <p:cNvCxnSpPr>
            <a:cxnSpLocks/>
            <a:endCxn id="9" idx="1"/>
          </p:cNvCxnSpPr>
          <p:nvPr/>
        </p:nvCxnSpPr>
        <p:spPr>
          <a:xfrm>
            <a:off x="4288037" y="5812564"/>
            <a:ext cx="700588" cy="657067"/>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8">
            <a:extLst>
              <a:ext uri="{FF2B5EF4-FFF2-40B4-BE49-F238E27FC236}">
                <a16:creationId xmlns:a16="http://schemas.microsoft.com/office/drawing/2014/main" id="{D971161C-A0EF-98F5-8190-D96D7C66C390}"/>
              </a:ext>
            </a:extLst>
          </p:cNvPr>
          <p:cNvCxnSpPr>
            <a:cxnSpLocks/>
            <a:stCxn id="9" idx="3"/>
          </p:cNvCxnSpPr>
          <p:nvPr/>
        </p:nvCxnSpPr>
        <p:spPr>
          <a:xfrm flipV="1">
            <a:off x="6349425" y="6043472"/>
            <a:ext cx="779971" cy="426159"/>
          </a:xfrm>
          <a:prstGeom prst="straightConnector1">
            <a:avLst/>
          </a:prstGeom>
          <a:ln w="47625">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2817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rgbClr val="FF0000"/>
          </a:solidFill>
        </a:ln>
      </a:spPr>
      <a:bodyPr rtlCol="0" anchor="ctr"/>
      <a:lstStyle>
        <a:defPPr algn="ctr">
          <a:defRPr>
            <a:solidFill>
              <a:srgbClr val="FF0000"/>
            </a:solidFill>
          </a:defRPr>
        </a:defPPr>
      </a:lstStyle>
      <a:style>
        <a:lnRef idx="2">
          <a:schemeClr val="accent2"/>
        </a:lnRef>
        <a:fillRef idx="1">
          <a:schemeClr val="lt1"/>
        </a:fillRef>
        <a:effectRef idx="0">
          <a:schemeClr val="accent2"/>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51020</TotalTime>
  <Words>13338</Words>
  <Application>Microsoft Macintosh PowerPoint</Application>
  <PresentationFormat>ワイド画面</PresentationFormat>
  <Paragraphs>1179</Paragraphs>
  <Slides>52</Slides>
  <Notes>44</Notes>
  <HiddenSlides>34</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52</vt:i4>
      </vt:variant>
    </vt:vector>
  </HeadingPairs>
  <TitlesOfParts>
    <vt:vector size="66" baseType="lpstr">
      <vt:lpstr>Arial Unicode MS</vt:lpstr>
      <vt:lpstr>CMR10</vt:lpstr>
      <vt:lpstr>HaranoAjiMincho-Regular-Identity-H</vt:lpstr>
      <vt:lpstr>MS PGothic</vt:lpstr>
      <vt:lpstr>NotoSansJP</vt:lpstr>
      <vt:lpstr>游ゴシック</vt:lpstr>
      <vt:lpstr>游ゴシック</vt:lpstr>
      <vt:lpstr>游ゴシック Medium</vt:lpstr>
      <vt:lpstr>游ゴシック Medium</vt:lpstr>
      <vt:lpstr>Yu Mincho Demibold</vt:lpstr>
      <vt:lpstr>Arial</vt:lpstr>
      <vt:lpstr>Helvetica</vt:lpstr>
      <vt:lpstr>Roboto</vt:lpstr>
      <vt:lpstr>Office テーマ</vt:lpstr>
      <vt:lpstr>AMD SEVで保護されたVMに対する VM内隔離環境を用いた安全な監視</vt:lpstr>
      <vt:lpstr>内部犯によるVMへの攻撃</vt:lpstr>
      <vt:lpstr>AMD SEVを用いたメモリ暗号化</vt:lpstr>
      <vt:lpstr>侵入検知システム(IDS)の必要性</vt:lpstr>
      <vt:lpstr>SEVで暗号化されたVMの監視</vt:lpstr>
      <vt:lpstr>提案：SEVmonitor</vt:lpstr>
      <vt:lpstr>エージェントの保護</vt:lpstr>
      <vt:lpstr>保護手法１：コンテナによる隔離</vt:lpstr>
      <vt:lpstr>OS内エージェント</vt:lpstr>
      <vt:lpstr>保護手法2：内部VMによる隔離</vt:lpstr>
      <vt:lpstr>BitVisorハイパーバイザ内エージェント</vt:lpstr>
      <vt:lpstr>Xenハイパーバイザ内エージェント</vt:lpstr>
      <vt:lpstr>実験</vt:lpstr>
      <vt:lpstr>OSバージョン情報の取得性能</vt:lpstr>
      <vt:lpstr>procファイルシステム情報の取得性能</vt:lpstr>
      <vt:lpstr>監視対象システムの隔離オーバヘッド</vt:lpstr>
      <vt:lpstr>まとめ</vt:lpstr>
      <vt:lpstr>PowerPoint プレゼンテーション</vt:lpstr>
      <vt:lpstr>ハイパーバイザ内エージェント(2種類)</vt:lpstr>
      <vt:lpstr>OSデータの取得確認</vt:lpstr>
      <vt:lpstr>VMのプロセス情報の取得性能</vt:lpstr>
      <vt:lpstr>関連研究</vt:lpstr>
      <vt:lpstr>OSデータの取得確認(1/2)</vt:lpstr>
      <vt:lpstr>OSデータの取得確認(2/2)</vt:lpstr>
      <vt:lpstr>OSバージョン情報の取得性能</vt:lpstr>
      <vt:lpstr>プロセス一覧の取得性能</vt:lpstr>
      <vt:lpstr>IDSオフロード [Garfinkel+, NDSS’03]</vt:lpstr>
      <vt:lpstr>監視対象VMのSEVへの対応</vt:lpstr>
      <vt:lpstr>OS内エージェントの性能</vt:lpstr>
      <vt:lpstr>ハイパーバイザ内エージェントの性能</vt:lpstr>
      <vt:lpstr>BitVisor内での通信</vt:lpstr>
      <vt:lpstr>OSバージョン情報の取得性能</vt:lpstr>
      <vt:lpstr>プロセス一覧の取得性能</vt:lpstr>
      <vt:lpstr>IDSが取得する機密情報の保護</vt:lpstr>
      <vt:lpstr>共有メモリを用いた通信</vt:lpstr>
      <vt:lpstr>共有メモリを用いた通信</vt:lpstr>
      <vt:lpstr>IDSからの共有メモリの利用</vt:lpstr>
      <vt:lpstr>配置3：OS管理外エージェント</vt:lpstr>
      <vt:lpstr>共有メモリの暗号化の除外</vt:lpstr>
      <vt:lpstr>仮想ネットワークを用いた通信</vt:lpstr>
      <vt:lpstr>OSバージョン情報の取得性能 (共有メモリ)</vt:lpstr>
      <vt:lpstr>プロセス一覧の取得性能 (共有メモリ)</vt:lpstr>
      <vt:lpstr>SEVを有効にしたVM</vt:lpstr>
      <vt:lpstr>共有メモリを用いた通信</vt:lpstr>
      <vt:lpstr>OSカーネル内に配置</vt:lpstr>
      <vt:lpstr>IDSが取得したメモリデータの保護</vt:lpstr>
      <vt:lpstr>OSデータの解析</vt:lpstr>
      <vt:lpstr>OSバージョン情報の取得性能 (共有メモリ)</vt:lpstr>
      <vt:lpstr>OSのバージョン情報の取得の内訳</vt:lpstr>
      <vt:lpstr>OSのバージョン情報の取得(ブロッキングなし)</vt:lpstr>
      <vt:lpstr>プロセス一覧の取得(ブロッキングなし)</vt:lpstr>
      <vt:lpstr>関連研究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中間発表</dc:title>
  <dc:creator>NONO Tomoharu</dc:creator>
  <cp:lastModifiedBy>NONO Tomoharu</cp:lastModifiedBy>
  <cp:revision>1345</cp:revision>
  <dcterms:created xsi:type="dcterms:W3CDTF">2020-09-14T21:25:09Z</dcterms:created>
  <dcterms:modified xsi:type="dcterms:W3CDTF">2023-02-13T10:45:29Z</dcterms:modified>
</cp:coreProperties>
</file>